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8" r:id="rId3"/>
    <p:sldId id="260" r:id="rId4"/>
    <p:sldId id="261" r:id="rId5"/>
    <p:sldId id="262" r:id="rId6"/>
    <p:sldId id="263" r:id="rId7"/>
    <p:sldId id="264"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435A"/>
    <a:srgbClr val="215352"/>
    <a:srgbClr val="CDEBEA"/>
    <a:srgbClr val="B7E3E1"/>
    <a:srgbClr val="D0B49F"/>
    <a:srgbClr val="39918C"/>
    <a:srgbClr val="89A4C1"/>
    <a:srgbClr val="00FF99"/>
    <a:srgbClr val="EEF8F8"/>
    <a:srgbClr val="70C6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2D9750-8A1B-45D6-BB7B-D8425B5EA953}" type="datetimeFigureOut">
              <a:rPr lang="en-GB" smtClean="0"/>
              <a:t>07/02/2023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4CB725-06C9-4351-A5B2-4B823136CB00}" type="slidenum">
              <a:rPr lang="en-GB" smtClean="0"/>
              <a:t>‹#›</a:t>
            </a:fld>
            <a:endParaRPr lang="en-GB"/>
          </a:p>
        </p:txBody>
      </p:sp>
    </p:spTree>
    <p:extLst>
      <p:ext uri="{BB962C8B-B14F-4D97-AF65-F5344CB8AC3E}">
        <p14:creationId xmlns:p14="http://schemas.microsoft.com/office/powerpoint/2010/main" val="1154191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84567-D8FE-4D5C-AB70-DCC6BABEBB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DBA2D13-8673-4C36-9AD0-91011AE12A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8979F5E-B26A-4950-8D07-5B69757E6CCF}"/>
              </a:ext>
            </a:extLst>
          </p:cNvPr>
          <p:cNvSpPr>
            <a:spLocks noGrp="1"/>
          </p:cNvSpPr>
          <p:nvPr>
            <p:ph type="dt" sz="half" idx="10"/>
          </p:nvPr>
        </p:nvSpPr>
        <p:spPr/>
        <p:txBody>
          <a:bodyPr/>
          <a:lstStyle/>
          <a:p>
            <a:fld id="{7AC58314-C8DD-4D83-ACDD-A10FFF178C7E}" type="datetimeFigureOut">
              <a:rPr lang="en-GB" smtClean="0"/>
              <a:t>07/02/2023</a:t>
            </a:fld>
            <a:endParaRPr lang="en-GB"/>
          </a:p>
        </p:txBody>
      </p:sp>
      <p:sp>
        <p:nvSpPr>
          <p:cNvPr id="5" name="Footer Placeholder 4">
            <a:extLst>
              <a:ext uri="{FF2B5EF4-FFF2-40B4-BE49-F238E27FC236}">
                <a16:creationId xmlns:a16="http://schemas.microsoft.com/office/drawing/2014/main" id="{53920C34-6234-4C52-B931-C561D7CB9A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C971BF-DB04-426C-A42F-553CDDBEC42A}"/>
              </a:ext>
            </a:extLst>
          </p:cNvPr>
          <p:cNvSpPr>
            <a:spLocks noGrp="1"/>
          </p:cNvSpPr>
          <p:nvPr>
            <p:ph type="sldNum" sz="quarter" idx="12"/>
          </p:nvPr>
        </p:nvSpPr>
        <p:spPr/>
        <p:txBody>
          <a:bodyPr/>
          <a:lstStyle/>
          <a:p>
            <a:fld id="{977E239F-0B58-4FE6-A2B3-DEF83E56FC54}" type="slidenum">
              <a:rPr lang="en-GB" smtClean="0"/>
              <a:t>‹#›</a:t>
            </a:fld>
            <a:endParaRPr lang="en-GB"/>
          </a:p>
        </p:txBody>
      </p:sp>
    </p:spTree>
    <p:extLst>
      <p:ext uri="{BB962C8B-B14F-4D97-AF65-F5344CB8AC3E}">
        <p14:creationId xmlns:p14="http://schemas.microsoft.com/office/powerpoint/2010/main" val="899003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DAD57-2389-4AD2-BF35-BAE8B6ACD43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41CD53B-D05B-409C-B8BA-656E3D860D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0B8438-A5B1-4FF0-A83B-591C8D804CDA}"/>
              </a:ext>
            </a:extLst>
          </p:cNvPr>
          <p:cNvSpPr>
            <a:spLocks noGrp="1"/>
          </p:cNvSpPr>
          <p:nvPr>
            <p:ph type="dt" sz="half" idx="10"/>
          </p:nvPr>
        </p:nvSpPr>
        <p:spPr/>
        <p:txBody>
          <a:bodyPr/>
          <a:lstStyle/>
          <a:p>
            <a:fld id="{7AC58314-C8DD-4D83-ACDD-A10FFF178C7E}" type="datetimeFigureOut">
              <a:rPr lang="en-GB" smtClean="0"/>
              <a:t>07/02/2023</a:t>
            </a:fld>
            <a:endParaRPr lang="en-GB"/>
          </a:p>
        </p:txBody>
      </p:sp>
      <p:sp>
        <p:nvSpPr>
          <p:cNvPr id="5" name="Footer Placeholder 4">
            <a:extLst>
              <a:ext uri="{FF2B5EF4-FFF2-40B4-BE49-F238E27FC236}">
                <a16:creationId xmlns:a16="http://schemas.microsoft.com/office/drawing/2014/main" id="{E007BBB3-4DC6-4D76-8C84-964DBD1D05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719208-4874-4ADD-BBCC-D2E4ED5E3C53}"/>
              </a:ext>
            </a:extLst>
          </p:cNvPr>
          <p:cNvSpPr>
            <a:spLocks noGrp="1"/>
          </p:cNvSpPr>
          <p:nvPr>
            <p:ph type="sldNum" sz="quarter" idx="12"/>
          </p:nvPr>
        </p:nvSpPr>
        <p:spPr/>
        <p:txBody>
          <a:bodyPr/>
          <a:lstStyle/>
          <a:p>
            <a:fld id="{977E239F-0B58-4FE6-A2B3-DEF83E56FC54}" type="slidenum">
              <a:rPr lang="en-GB" smtClean="0"/>
              <a:t>‹#›</a:t>
            </a:fld>
            <a:endParaRPr lang="en-GB"/>
          </a:p>
        </p:txBody>
      </p:sp>
    </p:spTree>
    <p:extLst>
      <p:ext uri="{BB962C8B-B14F-4D97-AF65-F5344CB8AC3E}">
        <p14:creationId xmlns:p14="http://schemas.microsoft.com/office/powerpoint/2010/main" val="1225722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195724-BBF5-40BD-BC85-0FF0DFE6B4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AB1ABD9-CE91-46D0-9458-70FC14F6A2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18FAAB-4858-4D49-87D8-51293E924469}"/>
              </a:ext>
            </a:extLst>
          </p:cNvPr>
          <p:cNvSpPr>
            <a:spLocks noGrp="1"/>
          </p:cNvSpPr>
          <p:nvPr>
            <p:ph type="dt" sz="half" idx="10"/>
          </p:nvPr>
        </p:nvSpPr>
        <p:spPr/>
        <p:txBody>
          <a:bodyPr/>
          <a:lstStyle/>
          <a:p>
            <a:fld id="{7AC58314-C8DD-4D83-ACDD-A10FFF178C7E}" type="datetimeFigureOut">
              <a:rPr lang="en-GB" smtClean="0"/>
              <a:t>07/02/2023</a:t>
            </a:fld>
            <a:endParaRPr lang="en-GB"/>
          </a:p>
        </p:txBody>
      </p:sp>
      <p:sp>
        <p:nvSpPr>
          <p:cNvPr id="5" name="Footer Placeholder 4">
            <a:extLst>
              <a:ext uri="{FF2B5EF4-FFF2-40B4-BE49-F238E27FC236}">
                <a16:creationId xmlns:a16="http://schemas.microsoft.com/office/drawing/2014/main" id="{4BB2D7F6-6F94-4023-A2F3-F30ED507E7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47861D-0D76-4B8D-9830-E30E5E33F2AE}"/>
              </a:ext>
            </a:extLst>
          </p:cNvPr>
          <p:cNvSpPr>
            <a:spLocks noGrp="1"/>
          </p:cNvSpPr>
          <p:nvPr>
            <p:ph type="sldNum" sz="quarter" idx="12"/>
          </p:nvPr>
        </p:nvSpPr>
        <p:spPr/>
        <p:txBody>
          <a:bodyPr/>
          <a:lstStyle/>
          <a:p>
            <a:fld id="{977E239F-0B58-4FE6-A2B3-DEF83E56FC54}" type="slidenum">
              <a:rPr lang="en-GB" smtClean="0"/>
              <a:t>‹#›</a:t>
            </a:fld>
            <a:endParaRPr lang="en-GB"/>
          </a:p>
        </p:txBody>
      </p:sp>
    </p:spTree>
    <p:extLst>
      <p:ext uri="{BB962C8B-B14F-4D97-AF65-F5344CB8AC3E}">
        <p14:creationId xmlns:p14="http://schemas.microsoft.com/office/powerpoint/2010/main" val="4292322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26829-C933-4813-81CF-71E0A15B73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235EC2-F966-4155-9448-0B6EF3D74D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5376B5-E345-4019-AA01-D336BD5F6D51}"/>
              </a:ext>
            </a:extLst>
          </p:cNvPr>
          <p:cNvSpPr>
            <a:spLocks noGrp="1"/>
          </p:cNvSpPr>
          <p:nvPr>
            <p:ph type="dt" sz="half" idx="10"/>
          </p:nvPr>
        </p:nvSpPr>
        <p:spPr/>
        <p:txBody>
          <a:bodyPr/>
          <a:lstStyle/>
          <a:p>
            <a:fld id="{7AC58314-C8DD-4D83-ACDD-A10FFF178C7E}" type="datetimeFigureOut">
              <a:rPr lang="en-GB" smtClean="0"/>
              <a:t>07/02/2023</a:t>
            </a:fld>
            <a:endParaRPr lang="en-GB"/>
          </a:p>
        </p:txBody>
      </p:sp>
      <p:sp>
        <p:nvSpPr>
          <p:cNvPr id="5" name="Footer Placeholder 4">
            <a:extLst>
              <a:ext uri="{FF2B5EF4-FFF2-40B4-BE49-F238E27FC236}">
                <a16:creationId xmlns:a16="http://schemas.microsoft.com/office/drawing/2014/main" id="{FC7AD4E4-595E-4DC0-B272-4D20A66D6A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CBDFE6-BFC0-4F44-9972-6935D98D7BDF}"/>
              </a:ext>
            </a:extLst>
          </p:cNvPr>
          <p:cNvSpPr>
            <a:spLocks noGrp="1"/>
          </p:cNvSpPr>
          <p:nvPr>
            <p:ph type="sldNum" sz="quarter" idx="12"/>
          </p:nvPr>
        </p:nvSpPr>
        <p:spPr/>
        <p:txBody>
          <a:bodyPr/>
          <a:lstStyle/>
          <a:p>
            <a:fld id="{977E239F-0B58-4FE6-A2B3-DEF83E56FC54}" type="slidenum">
              <a:rPr lang="en-GB" smtClean="0"/>
              <a:t>‹#›</a:t>
            </a:fld>
            <a:endParaRPr lang="en-GB"/>
          </a:p>
        </p:txBody>
      </p:sp>
    </p:spTree>
    <p:extLst>
      <p:ext uri="{BB962C8B-B14F-4D97-AF65-F5344CB8AC3E}">
        <p14:creationId xmlns:p14="http://schemas.microsoft.com/office/powerpoint/2010/main" val="1371024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72EE-C070-407C-A361-013B1EBFCF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FF0C4F6-C908-4A92-9364-F4BB9C427A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8ACA0A-D3AD-4F2F-A851-8A6A4D2577C7}"/>
              </a:ext>
            </a:extLst>
          </p:cNvPr>
          <p:cNvSpPr>
            <a:spLocks noGrp="1"/>
          </p:cNvSpPr>
          <p:nvPr>
            <p:ph type="dt" sz="half" idx="10"/>
          </p:nvPr>
        </p:nvSpPr>
        <p:spPr/>
        <p:txBody>
          <a:bodyPr/>
          <a:lstStyle/>
          <a:p>
            <a:fld id="{7AC58314-C8DD-4D83-ACDD-A10FFF178C7E}" type="datetimeFigureOut">
              <a:rPr lang="en-GB" smtClean="0"/>
              <a:t>07/02/2023</a:t>
            </a:fld>
            <a:endParaRPr lang="en-GB"/>
          </a:p>
        </p:txBody>
      </p:sp>
      <p:sp>
        <p:nvSpPr>
          <p:cNvPr id="5" name="Footer Placeholder 4">
            <a:extLst>
              <a:ext uri="{FF2B5EF4-FFF2-40B4-BE49-F238E27FC236}">
                <a16:creationId xmlns:a16="http://schemas.microsoft.com/office/drawing/2014/main" id="{2A4646C1-6E28-4963-992B-F52EBEC951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3A1294-6075-401D-B942-BE333663E18D}"/>
              </a:ext>
            </a:extLst>
          </p:cNvPr>
          <p:cNvSpPr>
            <a:spLocks noGrp="1"/>
          </p:cNvSpPr>
          <p:nvPr>
            <p:ph type="sldNum" sz="quarter" idx="12"/>
          </p:nvPr>
        </p:nvSpPr>
        <p:spPr/>
        <p:txBody>
          <a:bodyPr/>
          <a:lstStyle/>
          <a:p>
            <a:fld id="{977E239F-0B58-4FE6-A2B3-DEF83E56FC54}" type="slidenum">
              <a:rPr lang="en-GB" smtClean="0"/>
              <a:t>‹#›</a:t>
            </a:fld>
            <a:endParaRPr lang="en-GB"/>
          </a:p>
        </p:txBody>
      </p:sp>
    </p:spTree>
    <p:extLst>
      <p:ext uri="{BB962C8B-B14F-4D97-AF65-F5344CB8AC3E}">
        <p14:creationId xmlns:p14="http://schemas.microsoft.com/office/powerpoint/2010/main" val="747284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020BC-60D2-4113-95E9-64E9B16058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8AF486-D79C-4725-A576-27384E07E7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AD8CF91-5FCD-4E0E-8028-9ADCE51916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9AF89A4-7E61-42B7-A46E-7EEF6AC8146F}"/>
              </a:ext>
            </a:extLst>
          </p:cNvPr>
          <p:cNvSpPr>
            <a:spLocks noGrp="1"/>
          </p:cNvSpPr>
          <p:nvPr>
            <p:ph type="dt" sz="half" idx="10"/>
          </p:nvPr>
        </p:nvSpPr>
        <p:spPr/>
        <p:txBody>
          <a:bodyPr/>
          <a:lstStyle/>
          <a:p>
            <a:fld id="{7AC58314-C8DD-4D83-ACDD-A10FFF178C7E}" type="datetimeFigureOut">
              <a:rPr lang="en-GB" smtClean="0"/>
              <a:t>07/02/2023</a:t>
            </a:fld>
            <a:endParaRPr lang="en-GB"/>
          </a:p>
        </p:txBody>
      </p:sp>
      <p:sp>
        <p:nvSpPr>
          <p:cNvPr id="6" name="Footer Placeholder 5">
            <a:extLst>
              <a:ext uri="{FF2B5EF4-FFF2-40B4-BE49-F238E27FC236}">
                <a16:creationId xmlns:a16="http://schemas.microsoft.com/office/drawing/2014/main" id="{BFEE2E3C-1483-4255-89BD-8C5308D4F2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599EF7-8B90-4659-A07F-0F7B2B4E5D8D}"/>
              </a:ext>
            </a:extLst>
          </p:cNvPr>
          <p:cNvSpPr>
            <a:spLocks noGrp="1"/>
          </p:cNvSpPr>
          <p:nvPr>
            <p:ph type="sldNum" sz="quarter" idx="12"/>
          </p:nvPr>
        </p:nvSpPr>
        <p:spPr/>
        <p:txBody>
          <a:bodyPr/>
          <a:lstStyle/>
          <a:p>
            <a:fld id="{977E239F-0B58-4FE6-A2B3-DEF83E56FC54}" type="slidenum">
              <a:rPr lang="en-GB" smtClean="0"/>
              <a:t>‹#›</a:t>
            </a:fld>
            <a:endParaRPr lang="en-GB"/>
          </a:p>
        </p:txBody>
      </p:sp>
    </p:spTree>
    <p:extLst>
      <p:ext uri="{BB962C8B-B14F-4D97-AF65-F5344CB8AC3E}">
        <p14:creationId xmlns:p14="http://schemas.microsoft.com/office/powerpoint/2010/main" val="2484436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5B218-D2C9-4ADD-8181-3578202D12D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EA8563D-CE07-4462-8615-DC7AA9360C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71ABF6-0608-4E77-A895-FA483D725C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850B1D7-8EDF-49FF-8AE4-F23C45A330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1602A4-49A0-4407-8A74-55B9853008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BA75207-7D7D-47D7-8C52-6943E3535AC6}"/>
              </a:ext>
            </a:extLst>
          </p:cNvPr>
          <p:cNvSpPr>
            <a:spLocks noGrp="1"/>
          </p:cNvSpPr>
          <p:nvPr>
            <p:ph type="dt" sz="half" idx="10"/>
          </p:nvPr>
        </p:nvSpPr>
        <p:spPr/>
        <p:txBody>
          <a:bodyPr/>
          <a:lstStyle/>
          <a:p>
            <a:fld id="{7AC58314-C8DD-4D83-ACDD-A10FFF178C7E}" type="datetimeFigureOut">
              <a:rPr lang="en-GB" smtClean="0"/>
              <a:t>07/02/2023</a:t>
            </a:fld>
            <a:endParaRPr lang="en-GB"/>
          </a:p>
        </p:txBody>
      </p:sp>
      <p:sp>
        <p:nvSpPr>
          <p:cNvPr id="8" name="Footer Placeholder 7">
            <a:extLst>
              <a:ext uri="{FF2B5EF4-FFF2-40B4-BE49-F238E27FC236}">
                <a16:creationId xmlns:a16="http://schemas.microsoft.com/office/drawing/2014/main" id="{332D6FC9-F655-4BC3-AC01-8B58BDD8316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2FB8DED-B72E-465B-A850-0B2D10593594}"/>
              </a:ext>
            </a:extLst>
          </p:cNvPr>
          <p:cNvSpPr>
            <a:spLocks noGrp="1"/>
          </p:cNvSpPr>
          <p:nvPr>
            <p:ph type="sldNum" sz="quarter" idx="12"/>
          </p:nvPr>
        </p:nvSpPr>
        <p:spPr/>
        <p:txBody>
          <a:bodyPr/>
          <a:lstStyle/>
          <a:p>
            <a:fld id="{977E239F-0B58-4FE6-A2B3-DEF83E56FC54}" type="slidenum">
              <a:rPr lang="en-GB" smtClean="0"/>
              <a:t>‹#›</a:t>
            </a:fld>
            <a:endParaRPr lang="en-GB"/>
          </a:p>
        </p:txBody>
      </p:sp>
    </p:spTree>
    <p:extLst>
      <p:ext uri="{BB962C8B-B14F-4D97-AF65-F5344CB8AC3E}">
        <p14:creationId xmlns:p14="http://schemas.microsoft.com/office/powerpoint/2010/main" val="2892654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A570E-62F3-43D5-9C0D-A17DD11310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476F0DC-A4DF-40AC-986D-DDE4FCFE93D9}"/>
              </a:ext>
            </a:extLst>
          </p:cNvPr>
          <p:cNvSpPr>
            <a:spLocks noGrp="1"/>
          </p:cNvSpPr>
          <p:nvPr>
            <p:ph type="dt" sz="half" idx="10"/>
          </p:nvPr>
        </p:nvSpPr>
        <p:spPr/>
        <p:txBody>
          <a:bodyPr/>
          <a:lstStyle/>
          <a:p>
            <a:fld id="{7AC58314-C8DD-4D83-ACDD-A10FFF178C7E}" type="datetimeFigureOut">
              <a:rPr lang="en-GB" smtClean="0"/>
              <a:t>07/02/2023</a:t>
            </a:fld>
            <a:endParaRPr lang="en-GB"/>
          </a:p>
        </p:txBody>
      </p:sp>
      <p:sp>
        <p:nvSpPr>
          <p:cNvPr id="4" name="Footer Placeholder 3">
            <a:extLst>
              <a:ext uri="{FF2B5EF4-FFF2-40B4-BE49-F238E27FC236}">
                <a16:creationId xmlns:a16="http://schemas.microsoft.com/office/drawing/2014/main" id="{8E285F2D-2DB9-4CD0-B913-BA7C0280123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7C893E3-45C5-48CC-B56C-6A8F0DF2D45C}"/>
              </a:ext>
            </a:extLst>
          </p:cNvPr>
          <p:cNvSpPr>
            <a:spLocks noGrp="1"/>
          </p:cNvSpPr>
          <p:nvPr>
            <p:ph type="sldNum" sz="quarter" idx="12"/>
          </p:nvPr>
        </p:nvSpPr>
        <p:spPr/>
        <p:txBody>
          <a:bodyPr/>
          <a:lstStyle/>
          <a:p>
            <a:fld id="{977E239F-0B58-4FE6-A2B3-DEF83E56FC54}" type="slidenum">
              <a:rPr lang="en-GB" smtClean="0"/>
              <a:t>‹#›</a:t>
            </a:fld>
            <a:endParaRPr lang="en-GB"/>
          </a:p>
        </p:txBody>
      </p:sp>
    </p:spTree>
    <p:extLst>
      <p:ext uri="{BB962C8B-B14F-4D97-AF65-F5344CB8AC3E}">
        <p14:creationId xmlns:p14="http://schemas.microsoft.com/office/powerpoint/2010/main" val="765429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03A9E5-BE41-43F0-9B2B-C85BCE0498C2}"/>
              </a:ext>
            </a:extLst>
          </p:cNvPr>
          <p:cNvSpPr>
            <a:spLocks noGrp="1"/>
          </p:cNvSpPr>
          <p:nvPr>
            <p:ph type="dt" sz="half" idx="10"/>
          </p:nvPr>
        </p:nvSpPr>
        <p:spPr/>
        <p:txBody>
          <a:bodyPr/>
          <a:lstStyle/>
          <a:p>
            <a:fld id="{7AC58314-C8DD-4D83-ACDD-A10FFF178C7E}" type="datetimeFigureOut">
              <a:rPr lang="en-GB" smtClean="0"/>
              <a:t>07/02/2023</a:t>
            </a:fld>
            <a:endParaRPr lang="en-GB"/>
          </a:p>
        </p:txBody>
      </p:sp>
      <p:sp>
        <p:nvSpPr>
          <p:cNvPr id="3" name="Footer Placeholder 2">
            <a:extLst>
              <a:ext uri="{FF2B5EF4-FFF2-40B4-BE49-F238E27FC236}">
                <a16:creationId xmlns:a16="http://schemas.microsoft.com/office/drawing/2014/main" id="{CB37274F-4C78-4545-94C2-012EED0309C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596036A-487D-49B4-896C-8F1EF39A0B30}"/>
              </a:ext>
            </a:extLst>
          </p:cNvPr>
          <p:cNvSpPr>
            <a:spLocks noGrp="1"/>
          </p:cNvSpPr>
          <p:nvPr>
            <p:ph type="sldNum" sz="quarter" idx="12"/>
          </p:nvPr>
        </p:nvSpPr>
        <p:spPr/>
        <p:txBody>
          <a:bodyPr/>
          <a:lstStyle/>
          <a:p>
            <a:fld id="{977E239F-0B58-4FE6-A2B3-DEF83E56FC54}" type="slidenum">
              <a:rPr lang="en-GB" smtClean="0"/>
              <a:t>‹#›</a:t>
            </a:fld>
            <a:endParaRPr lang="en-GB"/>
          </a:p>
        </p:txBody>
      </p:sp>
    </p:spTree>
    <p:extLst>
      <p:ext uri="{BB962C8B-B14F-4D97-AF65-F5344CB8AC3E}">
        <p14:creationId xmlns:p14="http://schemas.microsoft.com/office/powerpoint/2010/main" val="3495019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8B56-4519-4E06-BDAE-389BE0221F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7CAA52E-588C-4CC7-8B4D-D08F4026BD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DAA1D14-3084-449B-8783-A4DFC9FA8F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F5FB8B-E3F6-485D-B130-5E108E81CD49}"/>
              </a:ext>
            </a:extLst>
          </p:cNvPr>
          <p:cNvSpPr>
            <a:spLocks noGrp="1"/>
          </p:cNvSpPr>
          <p:nvPr>
            <p:ph type="dt" sz="half" idx="10"/>
          </p:nvPr>
        </p:nvSpPr>
        <p:spPr/>
        <p:txBody>
          <a:bodyPr/>
          <a:lstStyle/>
          <a:p>
            <a:fld id="{7AC58314-C8DD-4D83-ACDD-A10FFF178C7E}" type="datetimeFigureOut">
              <a:rPr lang="en-GB" smtClean="0"/>
              <a:t>07/02/2023</a:t>
            </a:fld>
            <a:endParaRPr lang="en-GB"/>
          </a:p>
        </p:txBody>
      </p:sp>
      <p:sp>
        <p:nvSpPr>
          <p:cNvPr id="6" name="Footer Placeholder 5">
            <a:extLst>
              <a:ext uri="{FF2B5EF4-FFF2-40B4-BE49-F238E27FC236}">
                <a16:creationId xmlns:a16="http://schemas.microsoft.com/office/drawing/2014/main" id="{1BCAA7C2-80F1-4357-B387-2A0B93E9FE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D3EBA0-24DF-4898-BDA4-91D5ECAF97EE}"/>
              </a:ext>
            </a:extLst>
          </p:cNvPr>
          <p:cNvSpPr>
            <a:spLocks noGrp="1"/>
          </p:cNvSpPr>
          <p:nvPr>
            <p:ph type="sldNum" sz="quarter" idx="12"/>
          </p:nvPr>
        </p:nvSpPr>
        <p:spPr/>
        <p:txBody>
          <a:bodyPr/>
          <a:lstStyle/>
          <a:p>
            <a:fld id="{977E239F-0B58-4FE6-A2B3-DEF83E56FC54}" type="slidenum">
              <a:rPr lang="en-GB" smtClean="0"/>
              <a:t>‹#›</a:t>
            </a:fld>
            <a:endParaRPr lang="en-GB"/>
          </a:p>
        </p:txBody>
      </p:sp>
    </p:spTree>
    <p:extLst>
      <p:ext uri="{BB962C8B-B14F-4D97-AF65-F5344CB8AC3E}">
        <p14:creationId xmlns:p14="http://schemas.microsoft.com/office/powerpoint/2010/main" val="528929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28655-C3F5-4387-804B-66711A8D0D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03773B0-E783-48BB-923D-FDAB9C03CA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C5C3296-46AF-4582-9E00-7045351565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00A595-70CB-47C5-9702-B710E82DD792}"/>
              </a:ext>
            </a:extLst>
          </p:cNvPr>
          <p:cNvSpPr>
            <a:spLocks noGrp="1"/>
          </p:cNvSpPr>
          <p:nvPr>
            <p:ph type="dt" sz="half" idx="10"/>
          </p:nvPr>
        </p:nvSpPr>
        <p:spPr/>
        <p:txBody>
          <a:bodyPr/>
          <a:lstStyle/>
          <a:p>
            <a:fld id="{7AC58314-C8DD-4D83-ACDD-A10FFF178C7E}" type="datetimeFigureOut">
              <a:rPr lang="en-GB" smtClean="0"/>
              <a:t>07/02/2023</a:t>
            </a:fld>
            <a:endParaRPr lang="en-GB"/>
          </a:p>
        </p:txBody>
      </p:sp>
      <p:sp>
        <p:nvSpPr>
          <p:cNvPr id="6" name="Footer Placeholder 5">
            <a:extLst>
              <a:ext uri="{FF2B5EF4-FFF2-40B4-BE49-F238E27FC236}">
                <a16:creationId xmlns:a16="http://schemas.microsoft.com/office/drawing/2014/main" id="{8E3D3A9D-E15A-4EEB-95B8-05CB161C4C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73B25C-0374-4E0D-A057-9C838B05EEBF}"/>
              </a:ext>
            </a:extLst>
          </p:cNvPr>
          <p:cNvSpPr>
            <a:spLocks noGrp="1"/>
          </p:cNvSpPr>
          <p:nvPr>
            <p:ph type="sldNum" sz="quarter" idx="12"/>
          </p:nvPr>
        </p:nvSpPr>
        <p:spPr/>
        <p:txBody>
          <a:bodyPr/>
          <a:lstStyle/>
          <a:p>
            <a:fld id="{977E239F-0B58-4FE6-A2B3-DEF83E56FC54}" type="slidenum">
              <a:rPr lang="en-GB" smtClean="0"/>
              <a:t>‹#›</a:t>
            </a:fld>
            <a:endParaRPr lang="en-GB"/>
          </a:p>
        </p:txBody>
      </p:sp>
    </p:spTree>
    <p:extLst>
      <p:ext uri="{BB962C8B-B14F-4D97-AF65-F5344CB8AC3E}">
        <p14:creationId xmlns:p14="http://schemas.microsoft.com/office/powerpoint/2010/main" val="2244878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4C92D0-7B04-41AC-8590-CE13D417E6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7E3A47-28DF-4783-A8DB-EA39B501A5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BC1167-E216-4D4F-91FA-52212C4E51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58314-C8DD-4D83-ACDD-A10FFF178C7E}" type="datetimeFigureOut">
              <a:rPr lang="en-GB" smtClean="0"/>
              <a:t>07/02/2023</a:t>
            </a:fld>
            <a:endParaRPr lang="en-GB"/>
          </a:p>
        </p:txBody>
      </p:sp>
      <p:sp>
        <p:nvSpPr>
          <p:cNvPr id="5" name="Footer Placeholder 4">
            <a:extLst>
              <a:ext uri="{FF2B5EF4-FFF2-40B4-BE49-F238E27FC236}">
                <a16:creationId xmlns:a16="http://schemas.microsoft.com/office/drawing/2014/main" id="{C269E864-94F7-480F-8563-876C13F4ED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2AED47D-BEFA-428E-99A5-F24451F656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7E239F-0B58-4FE6-A2B3-DEF83E56FC54}" type="slidenum">
              <a:rPr lang="en-GB" smtClean="0"/>
              <a:t>‹#›</a:t>
            </a:fld>
            <a:endParaRPr lang="en-GB"/>
          </a:p>
        </p:txBody>
      </p:sp>
    </p:spTree>
    <p:extLst>
      <p:ext uri="{BB962C8B-B14F-4D97-AF65-F5344CB8AC3E}">
        <p14:creationId xmlns:p14="http://schemas.microsoft.com/office/powerpoint/2010/main" val="210822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8A8977-D5EA-4080-BA75-0979963925BB}"/>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4783"/>
          <a:stretch/>
        </p:blipFill>
        <p:spPr>
          <a:xfrm>
            <a:off x="-5921" y="0"/>
            <a:ext cx="12192000" cy="6857999"/>
          </a:xfrm>
          <a:prstGeom prst="rect">
            <a:avLst/>
          </a:prstGeom>
        </p:spPr>
      </p:pic>
      <p:sp>
        <p:nvSpPr>
          <p:cNvPr id="2" name="Title 1">
            <a:extLst>
              <a:ext uri="{FF2B5EF4-FFF2-40B4-BE49-F238E27FC236}">
                <a16:creationId xmlns:a16="http://schemas.microsoft.com/office/drawing/2014/main" id="{56F778FC-4977-493B-8FBF-1AAFC325AB5C}"/>
              </a:ext>
            </a:extLst>
          </p:cNvPr>
          <p:cNvSpPr>
            <a:spLocks noGrp="1"/>
          </p:cNvSpPr>
          <p:nvPr>
            <p:ph type="ctrTitle"/>
          </p:nvPr>
        </p:nvSpPr>
        <p:spPr>
          <a:xfrm>
            <a:off x="1865640" y="308016"/>
            <a:ext cx="8448879" cy="774785"/>
          </a:xfrm>
        </p:spPr>
        <p:txBody>
          <a:bodyPr>
            <a:normAutofit fontScale="90000"/>
          </a:bodyPr>
          <a:lstStyle/>
          <a:p>
            <a:r>
              <a:rPr lang="en-GB" dirty="0">
                <a:latin typeface="Carlito" panose="020F0502020204030204" pitchFamily="34" charset="0"/>
                <a:cs typeface="Carlito" panose="020F0502020204030204" pitchFamily="34" charset="0"/>
              </a:rPr>
              <a:t>St Helena Island</a:t>
            </a:r>
          </a:p>
        </p:txBody>
      </p:sp>
      <p:sp>
        <p:nvSpPr>
          <p:cNvPr id="3" name="Subtitle 2">
            <a:extLst>
              <a:ext uri="{FF2B5EF4-FFF2-40B4-BE49-F238E27FC236}">
                <a16:creationId xmlns:a16="http://schemas.microsoft.com/office/drawing/2014/main" id="{A17F7ED1-45FA-4A36-86DA-6063BDAE026C}"/>
              </a:ext>
            </a:extLst>
          </p:cNvPr>
          <p:cNvSpPr>
            <a:spLocks noGrp="1"/>
          </p:cNvSpPr>
          <p:nvPr>
            <p:ph type="subTitle" idx="1"/>
          </p:nvPr>
        </p:nvSpPr>
        <p:spPr>
          <a:xfrm>
            <a:off x="-5921" y="5555076"/>
            <a:ext cx="12192000" cy="408963"/>
          </a:xfrm>
        </p:spPr>
        <p:txBody>
          <a:bodyPr>
            <a:noAutofit/>
          </a:bodyPr>
          <a:lstStyle/>
          <a:p>
            <a:pPr>
              <a:lnSpc>
                <a:spcPct val="100000"/>
              </a:lnSpc>
              <a:spcBef>
                <a:spcPts val="0"/>
              </a:spcBef>
            </a:pPr>
            <a:r>
              <a:rPr lang="en-GB" sz="1000" dirty="0">
                <a:latin typeface="Carlito" panose="020F0502020204030204" pitchFamily="34" charset="0"/>
                <a:cs typeface="Carlito" panose="020F0502020204030204" pitchFamily="34" charset="0"/>
              </a:rPr>
              <a:t>Presented by the St Helena National Trust</a:t>
            </a:r>
          </a:p>
          <a:p>
            <a:pPr>
              <a:lnSpc>
                <a:spcPct val="100000"/>
              </a:lnSpc>
              <a:spcBef>
                <a:spcPts val="0"/>
              </a:spcBef>
            </a:pPr>
            <a:r>
              <a:rPr lang="en-GB" sz="1000" dirty="0">
                <a:latin typeface="Carlito" panose="020F0502020204030204" pitchFamily="34" charset="0"/>
                <a:cs typeface="Carlito" panose="020F0502020204030204" pitchFamily="34" charset="0"/>
              </a:rPr>
              <a:t>In partnership with St Helena Government and Historic England</a:t>
            </a:r>
          </a:p>
        </p:txBody>
      </p:sp>
      <p:pic>
        <p:nvPicPr>
          <p:cNvPr id="4" name="Picture 3">
            <a:extLst>
              <a:ext uri="{FF2B5EF4-FFF2-40B4-BE49-F238E27FC236}">
                <a16:creationId xmlns:a16="http://schemas.microsoft.com/office/drawing/2014/main" id="{76C4F402-BB1F-4F5D-8C09-2713ACE5FA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389" y="1262465"/>
            <a:ext cx="8753383" cy="40484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2B45E21B-A347-4A0D-A70E-B43C5A05CE5F}"/>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1297" b="11844"/>
          <a:stretch/>
        </p:blipFill>
        <p:spPr>
          <a:xfrm>
            <a:off x="5334253" y="5971277"/>
            <a:ext cx="1538734" cy="788437"/>
          </a:xfrm>
          <a:prstGeom prst="rect">
            <a:avLst/>
          </a:prstGeom>
        </p:spPr>
      </p:pic>
      <p:pic>
        <p:nvPicPr>
          <p:cNvPr id="8" name="Picture 7">
            <a:extLst>
              <a:ext uri="{FF2B5EF4-FFF2-40B4-BE49-F238E27FC236}">
                <a16:creationId xmlns:a16="http://schemas.microsoft.com/office/drawing/2014/main" id="{642DFD6D-C21D-4A21-994E-E0F9457750D9}"/>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1601" y="5915700"/>
            <a:ext cx="593434" cy="788437"/>
          </a:xfrm>
          <a:prstGeom prst="rect">
            <a:avLst/>
          </a:prstGeom>
        </p:spPr>
      </p:pic>
      <p:pic>
        <p:nvPicPr>
          <p:cNvPr id="9" name="Picture 75" descr="Image result for St Helena Government Logo">
            <a:extLst>
              <a:ext uri="{FF2B5EF4-FFF2-40B4-BE49-F238E27FC236}">
                <a16:creationId xmlns:a16="http://schemas.microsoft.com/office/drawing/2014/main" id="{0646BD07-BBB3-4215-B79E-7F8CCA387E9C}"/>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019" t="9848" r="13431"/>
          <a:stretch>
            <a:fillRect/>
          </a:stretch>
        </p:blipFill>
        <p:spPr bwMode="auto">
          <a:xfrm>
            <a:off x="3543556" y="5991134"/>
            <a:ext cx="1224645" cy="65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415879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5D626F2-00E8-4A06-8045-21A90B27C37E}"/>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4783"/>
          <a:stretch/>
        </p:blipFill>
        <p:spPr>
          <a:xfrm>
            <a:off x="-5921" y="0"/>
            <a:ext cx="12192000" cy="6857999"/>
          </a:xfrm>
          <a:prstGeom prst="rect">
            <a:avLst/>
          </a:prstGeom>
        </p:spPr>
      </p:pic>
      <p:sp>
        <p:nvSpPr>
          <p:cNvPr id="2" name="Title 1">
            <a:extLst>
              <a:ext uri="{FF2B5EF4-FFF2-40B4-BE49-F238E27FC236}">
                <a16:creationId xmlns:a16="http://schemas.microsoft.com/office/drawing/2014/main" id="{CBAC84FC-9342-4E68-A418-6A8099A0165E}"/>
              </a:ext>
            </a:extLst>
          </p:cNvPr>
          <p:cNvSpPr>
            <a:spLocks noGrp="1"/>
          </p:cNvSpPr>
          <p:nvPr>
            <p:ph type="title"/>
          </p:nvPr>
        </p:nvSpPr>
        <p:spPr>
          <a:xfrm>
            <a:off x="481099" y="284915"/>
            <a:ext cx="9011653" cy="645528"/>
          </a:xfrm>
        </p:spPr>
        <p:txBody>
          <a:bodyPr>
            <a:normAutofit/>
          </a:bodyPr>
          <a:lstStyle/>
          <a:p>
            <a:r>
              <a:rPr lang="en-GB" sz="3800" dirty="0">
                <a:latin typeface="Carlito" panose="020F0502020204030204" pitchFamily="34" charset="0"/>
                <a:cs typeface="Carlito" panose="020F0502020204030204" pitchFamily="34" charset="0"/>
              </a:rPr>
              <a:t>About St Helena Island</a:t>
            </a:r>
          </a:p>
        </p:txBody>
      </p:sp>
      <p:sp>
        <p:nvSpPr>
          <p:cNvPr id="7" name="TextBox 6">
            <a:extLst>
              <a:ext uri="{FF2B5EF4-FFF2-40B4-BE49-F238E27FC236}">
                <a16:creationId xmlns:a16="http://schemas.microsoft.com/office/drawing/2014/main" id="{09F4BA8B-B816-4065-8CBD-B1E0611A692E}"/>
              </a:ext>
            </a:extLst>
          </p:cNvPr>
          <p:cNvSpPr txBox="1"/>
          <p:nvPr/>
        </p:nvSpPr>
        <p:spPr>
          <a:xfrm>
            <a:off x="6759542" y="461905"/>
            <a:ext cx="5352046" cy="5632311"/>
          </a:xfrm>
          <a:prstGeom prst="rect">
            <a:avLst/>
          </a:prstGeom>
          <a:noFill/>
        </p:spPr>
        <p:txBody>
          <a:bodyPr wrap="square" rtlCol="0">
            <a:spAutoFit/>
          </a:bodyPr>
          <a:lstStyle/>
          <a:p>
            <a:pPr marL="285750" indent="-285750">
              <a:buBlip>
                <a:blip r:embed="rId3"/>
              </a:buBlip>
            </a:pPr>
            <a:r>
              <a:rPr lang="en-GB" dirty="0">
                <a:latin typeface="Carlito" panose="020F0502020204030204" pitchFamily="34" charset="0"/>
                <a:cs typeface="Carlito" panose="020F0502020204030204" pitchFamily="34" charset="0"/>
              </a:rPr>
              <a:t>We are a British Overseas Territory, located in the South Atlantic Ocean.  1,950km from West Africa and 4,000km from South America. </a:t>
            </a:r>
          </a:p>
          <a:p>
            <a:r>
              <a:rPr lang="en-GB" dirty="0">
                <a:latin typeface="Carlito" panose="020F0502020204030204" pitchFamily="34" charset="0"/>
                <a:cs typeface="Carlito" panose="020F0502020204030204" pitchFamily="34" charset="0"/>
              </a:rPr>
              <a:t> </a:t>
            </a:r>
          </a:p>
          <a:p>
            <a:pPr marL="285750" indent="-285750">
              <a:buBlip>
                <a:blip r:embed="rId3"/>
              </a:buBlip>
            </a:pPr>
            <a:r>
              <a:rPr lang="en-GB" dirty="0">
                <a:latin typeface="Carlito" panose="020F0502020204030204" pitchFamily="34" charset="0"/>
                <a:cs typeface="Carlito" panose="020F0502020204030204" pitchFamily="34" charset="0"/>
              </a:rPr>
              <a:t>We were discovered in 1502 by the Portuguese and was settled in 1659 by the British East India Company (EIC).</a:t>
            </a:r>
          </a:p>
          <a:p>
            <a:endParaRPr lang="en-GB" dirty="0">
              <a:latin typeface="Carlito" panose="020F0502020204030204" pitchFamily="34" charset="0"/>
              <a:cs typeface="Carlito" panose="020F0502020204030204" pitchFamily="34" charset="0"/>
            </a:endParaRPr>
          </a:p>
          <a:p>
            <a:pPr marL="285750" indent="-285750">
              <a:buBlip>
                <a:blip r:embed="rId3"/>
              </a:buBlip>
            </a:pPr>
            <a:r>
              <a:rPr lang="en-GB" dirty="0">
                <a:latin typeface="Carlito" panose="020F0502020204030204" pitchFamily="34" charset="0"/>
                <a:cs typeface="Carlito" panose="020F0502020204030204" pitchFamily="34" charset="0"/>
              </a:rPr>
              <a:t>We identify as British and refer to ourselves as ‘Saints’.  Our ethnic origin is a result of different nationalities coming to St Helena either seeking a new life, slavery, contract services, or were prisoners of war.</a:t>
            </a:r>
          </a:p>
          <a:p>
            <a:endParaRPr lang="en-GB" dirty="0">
              <a:latin typeface="Carlito" panose="020F0502020204030204" pitchFamily="34" charset="0"/>
              <a:cs typeface="Carlito" panose="020F0502020204030204" pitchFamily="34" charset="0"/>
            </a:endParaRPr>
          </a:p>
          <a:p>
            <a:pPr marL="285750" indent="-285750">
              <a:buBlip>
                <a:blip r:embed="rId3"/>
              </a:buBlip>
            </a:pPr>
            <a:r>
              <a:rPr lang="en-GB" dirty="0">
                <a:latin typeface="Carlito" panose="020F0502020204030204" pitchFamily="34" charset="0"/>
                <a:cs typeface="Carlito" panose="020F0502020204030204" pitchFamily="34" charset="0"/>
              </a:rPr>
              <a:t>We have a total population of 4,319 of which 3,991 are Saints.  We have an almost even ratio of males to females.</a:t>
            </a:r>
          </a:p>
          <a:p>
            <a:endParaRPr lang="en-GB" dirty="0">
              <a:latin typeface="Carlito" panose="020F0502020204030204" pitchFamily="34" charset="0"/>
              <a:cs typeface="Carlito" panose="020F0502020204030204" pitchFamily="34" charset="0"/>
            </a:endParaRPr>
          </a:p>
          <a:p>
            <a:pPr marL="285750" indent="-285750">
              <a:buBlip>
                <a:blip r:embed="rId3"/>
              </a:buBlip>
            </a:pPr>
            <a:r>
              <a:rPr lang="en-GB" dirty="0">
                <a:latin typeface="Carlito" panose="020F0502020204030204" pitchFamily="34" charset="0"/>
                <a:cs typeface="Carlito" panose="020F0502020204030204" pitchFamily="34" charset="0"/>
              </a:rPr>
              <a:t>The only access from 1502 to 2017 was by sea. We have only been using air travel for the last 5 years. </a:t>
            </a:r>
          </a:p>
        </p:txBody>
      </p:sp>
      <p:pic>
        <p:nvPicPr>
          <p:cNvPr id="8" name="Picture 7">
            <a:extLst>
              <a:ext uri="{FF2B5EF4-FFF2-40B4-BE49-F238E27FC236}">
                <a16:creationId xmlns:a16="http://schemas.microsoft.com/office/drawing/2014/main" id="{865C981B-734B-4F2F-A924-36503E588423}"/>
              </a:ext>
            </a:extLst>
          </p:cNvPr>
          <p:cNvPicPr>
            <a:picLocks noChangeAspect="1"/>
          </p:cNvPicPr>
          <p:nvPr/>
        </p:nvPicPr>
        <p:blipFill rotWithShape="1">
          <a:blip r:embed="rId4">
            <a:extLst>
              <a:ext uri="{28A0092B-C50C-407E-A947-70E740481C1C}">
                <a14:useLocalDpi xmlns:a14="http://schemas.microsoft.com/office/drawing/2010/main" val="0"/>
              </a:ext>
            </a:extLst>
          </a:blip>
          <a:srcRect t="5693"/>
          <a:stretch/>
        </p:blipFill>
        <p:spPr>
          <a:xfrm>
            <a:off x="481099" y="1386840"/>
            <a:ext cx="6203952" cy="444656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9" name="Straight Connector 8">
            <a:extLst>
              <a:ext uri="{FF2B5EF4-FFF2-40B4-BE49-F238E27FC236}">
                <a16:creationId xmlns:a16="http://schemas.microsoft.com/office/drawing/2014/main" id="{4E55F4CB-C098-4C0F-A51A-4FB77C3F1036}"/>
              </a:ext>
            </a:extLst>
          </p:cNvPr>
          <p:cNvCxnSpPr>
            <a:cxnSpLocks/>
          </p:cNvCxnSpPr>
          <p:nvPr/>
        </p:nvCxnSpPr>
        <p:spPr>
          <a:xfrm>
            <a:off x="365760" y="1024593"/>
            <a:ext cx="6396742" cy="0"/>
          </a:xfrm>
          <a:prstGeom prst="line">
            <a:avLst/>
          </a:prstGeom>
          <a:ln>
            <a:solidFill>
              <a:srgbClr val="39918C"/>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933989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E86102-340F-405A-B4A6-CE4A2253BB45}"/>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4783"/>
          <a:stretch/>
        </p:blipFill>
        <p:spPr>
          <a:xfrm>
            <a:off x="-5921" y="0"/>
            <a:ext cx="12192000" cy="6857999"/>
          </a:xfrm>
          <a:prstGeom prst="rect">
            <a:avLst/>
          </a:prstGeom>
        </p:spPr>
      </p:pic>
      <p:sp>
        <p:nvSpPr>
          <p:cNvPr id="7" name="TextBox 6">
            <a:extLst>
              <a:ext uri="{FF2B5EF4-FFF2-40B4-BE49-F238E27FC236}">
                <a16:creationId xmlns:a16="http://schemas.microsoft.com/office/drawing/2014/main" id="{09F4BA8B-B816-4065-8CBD-B1E0611A692E}"/>
              </a:ext>
            </a:extLst>
          </p:cNvPr>
          <p:cNvSpPr txBox="1"/>
          <p:nvPr/>
        </p:nvSpPr>
        <p:spPr>
          <a:xfrm>
            <a:off x="6358855" y="58846"/>
            <a:ext cx="5352046" cy="6740307"/>
          </a:xfrm>
          <a:prstGeom prst="rect">
            <a:avLst/>
          </a:prstGeom>
          <a:noFill/>
        </p:spPr>
        <p:txBody>
          <a:bodyPr wrap="square" rtlCol="0">
            <a:spAutoFit/>
          </a:bodyPr>
          <a:lstStyle/>
          <a:p>
            <a:pPr marL="285750" indent="-285750">
              <a:buBlip>
                <a:blip r:embed="rId3"/>
              </a:buBlip>
            </a:pPr>
            <a:r>
              <a:rPr lang="en-GB" dirty="0">
                <a:latin typeface="Carlito" panose="020F0502020204030204" pitchFamily="34" charset="0"/>
                <a:cs typeface="Carlito" panose="020F0502020204030204" pitchFamily="34" charset="0"/>
              </a:rPr>
              <a:t>The British East India Company (EIC) was the world’s largest and most influential company and St Helena played a key role by being a provisioning stop in its successful missions to India.</a:t>
            </a:r>
          </a:p>
          <a:p>
            <a:r>
              <a:rPr lang="en-GB" dirty="0">
                <a:latin typeface="Carlito" panose="020F0502020204030204" pitchFamily="34" charset="0"/>
                <a:cs typeface="Carlito" panose="020F0502020204030204" pitchFamily="34" charset="0"/>
              </a:rPr>
              <a:t> </a:t>
            </a:r>
          </a:p>
          <a:p>
            <a:pPr marL="285750" indent="-285750">
              <a:buBlip>
                <a:blip r:embed="rId3"/>
              </a:buBlip>
            </a:pPr>
            <a:r>
              <a:rPr lang="en-GB" dirty="0">
                <a:latin typeface="Carlito" panose="020F0502020204030204" pitchFamily="34" charset="0"/>
                <a:cs typeface="Carlito" panose="020F0502020204030204" pitchFamily="34" charset="0"/>
              </a:rPr>
              <a:t>Due to our isolated position, we were an ideal location for the exile of Napoleon, Zulu Chiefs, Boer Prisoners of War and other political prisoners.</a:t>
            </a:r>
          </a:p>
          <a:p>
            <a:endParaRPr lang="en-GB" dirty="0">
              <a:latin typeface="Carlito" panose="020F0502020204030204" pitchFamily="34" charset="0"/>
              <a:cs typeface="Carlito" panose="020F0502020204030204" pitchFamily="34" charset="0"/>
            </a:endParaRPr>
          </a:p>
          <a:p>
            <a:pPr marL="285750" indent="-285750">
              <a:buBlip>
                <a:blip r:embed="rId3"/>
              </a:buBlip>
            </a:pPr>
            <a:r>
              <a:rPr lang="en-GB" dirty="0">
                <a:latin typeface="Carlito" panose="020F0502020204030204" pitchFamily="34" charset="0"/>
                <a:cs typeface="Carlito" panose="020F0502020204030204" pitchFamily="34" charset="0"/>
              </a:rPr>
              <a:t>The 89,208.74 mile perimeter of St Helena hosts military batteries, forts and outposts, all remnants of EIC defensive systems and later the British garrison. </a:t>
            </a:r>
          </a:p>
          <a:p>
            <a:endParaRPr lang="en-GB" dirty="0">
              <a:latin typeface="Carlito" panose="020F0502020204030204" pitchFamily="34" charset="0"/>
              <a:cs typeface="Carlito" panose="020F0502020204030204" pitchFamily="34" charset="0"/>
            </a:endParaRPr>
          </a:p>
          <a:p>
            <a:pPr marL="285750" indent="-285750">
              <a:buBlip>
                <a:blip r:embed="rId3"/>
              </a:buBlip>
            </a:pPr>
            <a:r>
              <a:rPr lang="en-GB" dirty="0">
                <a:latin typeface="Carlito" panose="020F0502020204030204" pitchFamily="34" charset="0"/>
                <a:cs typeface="Carlito" panose="020F0502020204030204" pitchFamily="34" charset="0"/>
              </a:rPr>
              <a:t>Our wharf today, whilst being used for cargo operations and recreation has not changed its features since being built by the EIC in the late 1600s.  </a:t>
            </a:r>
          </a:p>
          <a:p>
            <a:endParaRPr lang="en-GB" dirty="0">
              <a:latin typeface="Carlito" panose="020F0502020204030204" pitchFamily="34" charset="0"/>
              <a:cs typeface="Carlito" panose="020F0502020204030204" pitchFamily="34" charset="0"/>
            </a:endParaRPr>
          </a:p>
          <a:p>
            <a:pPr marL="285750" indent="-285750">
              <a:buBlip>
                <a:blip r:embed="rId3"/>
              </a:buBlip>
            </a:pPr>
            <a:r>
              <a:rPr lang="en-GB" dirty="0">
                <a:latin typeface="Carlito" panose="020F0502020204030204" pitchFamily="34" charset="0"/>
                <a:cs typeface="Carlito" panose="020F0502020204030204" pitchFamily="34" charset="0"/>
              </a:rPr>
              <a:t>Signs of early settlement and growth as the island moved through the eras (from EIC to Crown Colony) remains with plantation houses, cottages and one of the largest first generation liberated African burial grounds.</a:t>
            </a:r>
          </a:p>
        </p:txBody>
      </p:sp>
      <p:sp>
        <p:nvSpPr>
          <p:cNvPr id="6" name="Title 1">
            <a:extLst>
              <a:ext uri="{FF2B5EF4-FFF2-40B4-BE49-F238E27FC236}">
                <a16:creationId xmlns:a16="http://schemas.microsoft.com/office/drawing/2014/main" id="{DFCFE640-6451-40B5-B0AC-1CC15E53C504}"/>
              </a:ext>
            </a:extLst>
          </p:cNvPr>
          <p:cNvSpPr txBox="1">
            <a:spLocks/>
          </p:cNvSpPr>
          <p:nvPr/>
        </p:nvSpPr>
        <p:spPr>
          <a:xfrm>
            <a:off x="481099" y="284915"/>
            <a:ext cx="9011653" cy="645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dirty="0">
                <a:latin typeface="Carlito" panose="020F0502020204030204" pitchFamily="34" charset="0"/>
                <a:cs typeface="Carlito" panose="020F0502020204030204" pitchFamily="34" charset="0"/>
              </a:rPr>
              <a:t>About our Cultural Heritage</a:t>
            </a:r>
          </a:p>
        </p:txBody>
      </p:sp>
      <p:grpSp>
        <p:nvGrpSpPr>
          <p:cNvPr id="12" name="Group 11">
            <a:extLst>
              <a:ext uri="{FF2B5EF4-FFF2-40B4-BE49-F238E27FC236}">
                <a16:creationId xmlns:a16="http://schemas.microsoft.com/office/drawing/2014/main" id="{3D69D064-5506-4517-94EA-D46648C94ED7}"/>
              </a:ext>
            </a:extLst>
          </p:cNvPr>
          <p:cNvGrpSpPr/>
          <p:nvPr/>
        </p:nvGrpSpPr>
        <p:grpSpPr>
          <a:xfrm>
            <a:off x="636768" y="1146125"/>
            <a:ext cx="3706632" cy="5394157"/>
            <a:chOff x="481099" y="930443"/>
            <a:chExt cx="3942080" cy="5912317"/>
          </a:xfrm>
        </p:grpSpPr>
        <p:pic>
          <p:nvPicPr>
            <p:cNvPr id="9" name="Picture 8">
              <a:extLst>
                <a:ext uri="{FF2B5EF4-FFF2-40B4-BE49-F238E27FC236}">
                  <a16:creationId xmlns:a16="http://schemas.microsoft.com/office/drawing/2014/main" id="{934C8BAF-9CD8-4E49-BA2F-2573CCFD4D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099" y="930443"/>
              <a:ext cx="3942080" cy="29597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 name="Picture 10">
              <a:extLst>
                <a:ext uri="{FF2B5EF4-FFF2-40B4-BE49-F238E27FC236}">
                  <a16:creationId xmlns:a16="http://schemas.microsoft.com/office/drawing/2014/main" id="{7DDF63E3-FDB5-41F0-8B56-851503DA67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099" y="3886200"/>
              <a:ext cx="3942080" cy="29565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cxnSp>
        <p:nvCxnSpPr>
          <p:cNvPr id="13" name="Straight Connector 12">
            <a:extLst>
              <a:ext uri="{FF2B5EF4-FFF2-40B4-BE49-F238E27FC236}">
                <a16:creationId xmlns:a16="http://schemas.microsoft.com/office/drawing/2014/main" id="{36786193-FC59-4D31-9AC5-C68ABC57B0EE}"/>
              </a:ext>
            </a:extLst>
          </p:cNvPr>
          <p:cNvCxnSpPr>
            <a:cxnSpLocks/>
          </p:cNvCxnSpPr>
          <p:nvPr/>
        </p:nvCxnSpPr>
        <p:spPr>
          <a:xfrm>
            <a:off x="365760" y="915203"/>
            <a:ext cx="5577840" cy="0"/>
          </a:xfrm>
          <a:prstGeom prst="line">
            <a:avLst/>
          </a:prstGeom>
          <a:ln>
            <a:solidFill>
              <a:srgbClr val="39918C"/>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80020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7203498-D771-4FE5-BF8B-5CED5985AD8D}"/>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4783"/>
          <a:stretch/>
        </p:blipFill>
        <p:spPr>
          <a:xfrm>
            <a:off x="-5921" y="0"/>
            <a:ext cx="12192000" cy="6857999"/>
          </a:xfrm>
          <a:prstGeom prst="rect">
            <a:avLst/>
          </a:prstGeom>
        </p:spPr>
      </p:pic>
      <p:sp>
        <p:nvSpPr>
          <p:cNvPr id="7" name="TextBox 6">
            <a:extLst>
              <a:ext uri="{FF2B5EF4-FFF2-40B4-BE49-F238E27FC236}">
                <a16:creationId xmlns:a16="http://schemas.microsoft.com/office/drawing/2014/main" id="{09F4BA8B-B816-4065-8CBD-B1E0611A692E}"/>
              </a:ext>
            </a:extLst>
          </p:cNvPr>
          <p:cNvSpPr txBox="1"/>
          <p:nvPr/>
        </p:nvSpPr>
        <p:spPr>
          <a:xfrm>
            <a:off x="6398888" y="2407771"/>
            <a:ext cx="5352046" cy="2862322"/>
          </a:xfrm>
          <a:prstGeom prst="rect">
            <a:avLst/>
          </a:prstGeom>
          <a:noFill/>
        </p:spPr>
        <p:txBody>
          <a:bodyPr wrap="square" rtlCol="0">
            <a:spAutoFit/>
          </a:bodyPr>
          <a:lstStyle/>
          <a:p>
            <a:pPr marL="285750" indent="-285750">
              <a:buBlip>
                <a:blip r:embed="rId3"/>
              </a:buBlip>
            </a:pPr>
            <a:r>
              <a:rPr lang="en-GB" dirty="0">
                <a:latin typeface="Carlito" panose="020F0502020204030204" pitchFamily="34" charset="0"/>
                <a:cs typeface="Carlito" panose="020F0502020204030204" pitchFamily="34" charset="0"/>
              </a:rPr>
              <a:t>45 vascular plants</a:t>
            </a:r>
          </a:p>
          <a:p>
            <a:pPr marL="285750" indent="-285750">
              <a:buBlip>
                <a:blip r:embed="rId3"/>
              </a:buBlip>
            </a:pPr>
            <a:r>
              <a:rPr lang="en-GB" dirty="0">
                <a:latin typeface="Carlito" panose="020F0502020204030204" pitchFamily="34" charset="0"/>
                <a:cs typeface="Carlito" panose="020F0502020204030204" pitchFamily="34" charset="0"/>
              </a:rPr>
              <a:t>26 bryophytes </a:t>
            </a:r>
          </a:p>
          <a:p>
            <a:pPr marL="285750" indent="-285750">
              <a:buBlip>
                <a:blip r:embed="rId3"/>
              </a:buBlip>
            </a:pPr>
            <a:r>
              <a:rPr lang="en-GB" dirty="0">
                <a:latin typeface="Carlito" panose="020F0502020204030204" pitchFamily="34" charset="0"/>
                <a:cs typeface="Carlito" panose="020F0502020204030204" pitchFamily="34" charset="0"/>
              </a:rPr>
              <a:t>10 lichens</a:t>
            </a:r>
          </a:p>
          <a:p>
            <a:pPr marL="285750" indent="-285750">
              <a:buBlip>
                <a:blip r:embed="rId3"/>
              </a:buBlip>
            </a:pPr>
            <a:r>
              <a:rPr lang="en-GB" dirty="0">
                <a:latin typeface="Carlito" panose="020F0502020204030204" pitchFamily="34" charset="0"/>
                <a:cs typeface="Carlito" panose="020F0502020204030204" pitchFamily="34" charset="0"/>
              </a:rPr>
              <a:t>455 terrestrial invertebrates</a:t>
            </a:r>
          </a:p>
          <a:p>
            <a:pPr marL="285750" indent="-285750">
              <a:buBlip>
                <a:blip r:embed="rId3"/>
              </a:buBlip>
            </a:pPr>
            <a:r>
              <a:rPr lang="en-GB" dirty="0">
                <a:latin typeface="Carlito" panose="020F0502020204030204" pitchFamily="34" charset="0"/>
                <a:cs typeface="Carlito" panose="020F0502020204030204" pitchFamily="34" charset="0"/>
              </a:rPr>
              <a:t>50 marine invertebrates</a:t>
            </a:r>
          </a:p>
          <a:p>
            <a:pPr marL="285750" indent="-285750">
              <a:buBlip>
                <a:blip r:embed="rId3"/>
              </a:buBlip>
            </a:pPr>
            <a:r>
              <a:rPr lang="en-GB" dirty="0">
                <a:latin typeface="Carlito" panose="020F0502020204030204" pitchFamily="34" charset="0"/>
                <a:cs typeface="Carlito" panose="020F0502020204030204" pitchFamily="34" charset="0"/>
              </a:rPr>
              <a:t>25 marine fish (including 16 species that are only found in St Helena and Ascension</a:t>
            </a:r>
          </a:p>
          <a:p>
            <a:pPr marL="285750" indent="-285750">
              <a:buBlip>
                <a:blip r:embed="rId3"/>
              </a:buBlip>
            </a:pPr>
            <a:r>
              <a:rPr lang="en-GB" dirty="0">
                <a:latin typeface="Carlito" panose="020F0502020204030204" pitchFamily="34" charset="0"/>
                <a:cs typeface="Carlito" panose="020F0502020204030204" pitchFamily="34" charset="0"/>
              </a:rPr>
              <a:t>1 vertebrate (soon to be 2)</a:t>
            </a:r>
          </a:p>
          <a:p>
            <a:endParaRPr lang="en-GB" dirty="0">
              <a:latin typeface="Carlito" panose="020F0502020204030204" pitchFamily="34" charset="0"/>
              <a:cs typeface="Carlito" panose="020F0502020204030204" pitchFamily="34" charset="0"/>
            </a:endParaRPr>
          </a:p>
          <a:p>
            <a:r>
              <a:rPr lang="en-GB" dirty="0">
                <a:latin typeface="Carlito" panose="020F0502020204030204" pitchFamily="34" charset="0"/>
                <a:cs typeface="Carlito" panose="020F0502020204030204" pitchFamily="34" charset="0"/>
              </a:rPr>
              <a:t>      Still counting!</a:t>
            </a:r>
          </a:p>
        </p:txBody>
      </p:sp>
      <p:sp>
        <p:nvSpPr>
          <p:cNvPr id="6" name="TextBox 5">
            <a:extLst>
              <a:ext uri="{FF2B5EF4-FFF2-40B4-BE49-F238E27FC236}">
                <a16:creationId xmlns:a16="http://schemas.microsoft.com/office/drawing/2014/main" id="{87118971-8256-49D5-AEF6-3F866DB2ECA6}"/>
              </a:ext>
            </a:extLst>
          </p:cNvPr>
          <p:cNvSpPr txBox="1"/>
          <p:nvPr/>
        </p:nvSpPr>
        <p:spPr>
          <a:xfrm>
            <a:off x="6398888" y="607679"/>
            <a:ext cx="5352046" cy="1477328"/>
          </a:xfrm>
          <a:prstGeom prst="rect">
            <a:avLst/>
          </a:prstGeom>
          <a:noFill/>
        </p:spPr>
        <p:txBody>
          <a:bodyPr wrap="square" rtlCol="0">
            <a:spAutoFit/>
          </a:bodyPr>
          <a:lstStyle/>
          <a:p>
            <a:pPr marL="285750" indent="-285750">
              <a:buBlip>
                <a:blip r:embed="rId3"/>
              </a:buBlip>
            </a:pPr>
            <a:r>
              <a:rPr lang="en-GB" dirty="0">
                <a:latin typeface="Carlito" panose="020F0502020204030204" pitchFamily="34" charset="0"/>
                <a:cs typeface="Carlito" panose="020F0502020204030204" pitchFamily="34" charset="0"/>
              </a:rPr>
              <a:t>St Helena and its 200 nautical mile marine protected area is an evolutionary hotspot.</a:t>
            </a:r>
          </a:p>
          <a:p>
            <a:endParaRPr lang="en-GB" dirty="0">
              <a:latin typeface="Carlito" panose="020F0502020204030204" pitchFamily="34" charset="0"/>
              <a:cs typeface="Carlito" panose="020F0502020204030204" pitchFamily="34" charset="0"/>
            </a:endParaRPr>
          </a:p>
          <a:p>
            <a:pPr marL="285750" indent="-285750">
              <a:buBlip>
                <a:blip r:embed="rId3"/>
              </a:buBlip>
            </a:pPr>
            <a:r>
              <a:rPr lang="en-GB" dirty="0">
                <a:latin typeface="Carlito" panose="020F0502020204030204" pitchFamily="34" charset="0"/>
                <a:cs typeface="Carlito" panose="020F0502020204030204" pitchFamily="34" charset="0"/>
              </a:rPr>
              <a:t>The island is home to almost 1/3</a:t>
            </a:r>
            <a:r>
              <a:rPr lang="en-GB" baseline="30000" dirty="0">
                <a:latin typeface="Carlito" panose="020F0502020204030204" pitchFamily="34" charset="0"/>
                <a:cs typeface="Carlito" panose="020F0502020204030204" pitchFamily="34" charset="0"/>
              </a:rPr>
              <a:t>rd</a:t>
            </a:r>
            <a:r>
              <a:rPr lang="en-GB" dirty="0">
                <a:latin typeface="Carlito" panose="020F0502020204030204" pitchFamily="34" charset="0"/>
                <a:cs typeface="Carlito" panose="020F0502020204030204" pitchFamily="34" charset="0"/>
              </a:rPr>
              <a:t> of the UK and all its Overseas Territories endemic species.</a:t>
            </a:r>
          </a:p>
        </p:txBody>
      </p:sp>
      <p:sp>
        <p:nvSpPr>
          <p:cNvPr id="8" name="Title 1">
            <a:extLst>
              <a:ext uri="{FF2B5EF4-FFF2-40B4-BE49-F238E27FC236}">
                <a16:creationId xmlns:a16="http://schemas.microsoft.com/office/drawing/2014/main" id="{45ABFDD7-4111-490B-A246-67386EB7AD4C}"/>
              </a:ext>
            </a:extLst>
          </p:cNvPr>
          <p:cNvSpPr txBox="1">
            <a:spLocks/>
          </p:cNvSpPr>
          <p:nvPr/>
        </p:nvSpPr>
        <p:spPr>
          <a:xfrm>
            <a:off x="481099" y="284915"/>
            <a:ext cx="9011653" cy="645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dirty="0">
                <a:latin typeface="Carlito" panose="020F0502020204030204" pitchFamily="34" charset="0"/>
                <a:cs typeface="Carlito" panose="020F0502020204030204" pitchFamily="34" charset="0"/>
              </a:rPr>
              <a:t>About our Natural Heritage</a:t>
            </a:r>
          </a:p>
        </p:txBody>
      </p:sp>
      <p:pic>
        <p:nvPicPr>
          <p:cNvPr id="10" name="Picture 9">
            <a:extLst>
              <a:ext uri="{FF2B5EF4-FFF2-40B4-BE49-F238E27FC236}">
                <a16:creationId xmlns:a16="http://schemas.microsoft.com/office/drawing/2014/main" id="{9335E834-D75A-4AB5-8C17-9C4F16D16C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099" y="1346343"/>
            <a:ext cx="5478155" cy="4108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13" name="Straight Connector 12">
            <a:extLst>
              <a:ext uri="{FF2B5EF4-FFF2-40B4-BE49-F238E27FC236}">
                <a16:creationId xmlns:a16="http://schemas.microsoft.com/office/drawing/2014/main" id="{A428432C-4DD4-47AE-9E3C-103203EF960D}"/>
              </a:ext>
            </a:extLst>
          </p:cNvPr>
          <p:cNvCxnSpPr>
            <a:cxnSpLocks/>
          </p:cNvCxnSpPr>
          <p:nvPr/>
        </p:nvCxnSpPr>
        <p:spPr>
          <a:xfrm>
            <a:off x="365760" y="1024593"/>
            <a:ext cx="5730240" cy="0"/>
          </a:xfrm>
          <a:prstGeom prst="line">
            <a:avLst/>
          </a:prstGeom>
          <a:ln>
            <a:solidFill>
              <a:srgbClr val="39918C"/>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429233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D6B528-A485-4D98-AD1D-E341C2E9492F}"/>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4783"/>
          <a:stretch/>
        </p:blipFill>
        <p:spPr>
          <a:xfrm>
            <a:off x="-5921" y="0"/>
            <a:ext cx="12192000" cy="6857999"/>
          </a:xfrm>
          <a:prstGeom prst="rect">
            <a:avLst/>
          </a:prstGeom>
        </p:spPr>
      </p:pic>
      <p:graphicFrame>
        <p:nvGraphicFramePr>
          <p:cNvPr id="3" name="Table 3">
            <a:extLst>
              <a:ext uri="{FF2B5EF4-FFF2-40B4-BE49-F238E27FC236}">
                <a16:creationId xmlns:a16="http://schemas.microsoft.com/office/drawing/2014/main" id="{14FBDD7D-265F-41D5-ADC0-ED38315D10BE}"/>
              </a:ext>
            </a:extLst>
          </p:cNvPr>
          <p:cNvGraphicFramePr>
            <a:graphicFrameLocks noGrp="1"/>
          </p:cNvGraphicFramePr>
          <p:nvPr>
            <p:extLst>
              <p:ext uri="{D42A27DB-BD31-4B8C-83A1-F6EECF244321}">
                <p14:modId xmlns:p14="http://schemas.microsoft.com/office/powerpoint/2010/main" val="4260487304"/>
              </p:ext>
            </p:extLst>
          </p:nvPr>
        </p:nvGraphicFramePr>
        <p:xfrm>
          <a:off x="481099" y="1113323"/>
          <a:ext cx="10872701" cy="5059680"/>
        </p:xfrm>
        <a:graphic>
          <a:graphicData uri="http://schemas.openxmlformats.org/drawingml/2006/table">
            <a:tbl>
              <a:tblPr firstRow="1" bandRow="1">
                <a:tableStyleId>{C4B1156A-380E-4F78-BDF5-A606A8083BF9}</a:tableStyleId>
              </a:tblPr>
              <a:tblGrid>
                <a:gridCol w="1094483">
                  <a:extLst>
                    <a:ext uri="{9D8B030D-6E8A-4147-A177-3AD203B41FA5}">
                      <a16:colId xmlns:a16="http://schemas.microsoft.com/office/drawing/2014/main" val="489970722"/>
                    </a:ext>
                  </a:extLst>
                </a:gridCol>
                <a:gridCol w="9778218">
                  <a:extLst>
                    <a:ext uri="{9D8B030D-6E8A-4147-A177-3AD203B41FA5}">
                      <a16:colId xmlns:a16="http://schemas.microsoft.com/office/drawing/2014/main" val="818547838"/>
                    </a:ext>
                  </a:extLst>
                </a:gridCol>
              </a:tblGrid>
              <a:tr h="370840">
                <a:tc>
                  <a:txBody>
                    <a:bodyPr/>
                    <a:lstStyle/>
                    <a:p>
                      <a:r>
                        <a:rPr lang="en-GB" sz="2000" b="0" dirty="0"/>
                        <a:t>2011</a:t>
                      </a:r>
                      <a:endParaRPr lang="en-GB" sz="2000" b="0" dirty="0">
                        <a:latin typeface="Carlito" panose="020F0502020204030204" pitchFamily="34" charset="0"/>
                        <a:cs typeface="Carlito"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B49F">
                        <a:alpha val="30196"/>
                      </a:srgbClr>
                    </a:solidFill>
                  </a:tcPr>
                </a:tc>
                <a:tc>
                  <a:txBody>
                    <a:bodyPr/>
                    <a:lstStyle/>
                    <a:p>
                      <a:r>
                        <a:rPr lang="en-GB" b="0" dirty="0"/>
                        <a:t>St Helena submitted a tentative application of mixed site status</a:t>
                      </a:r>
                    </a:p>
                    <a:p>
                      <a:endParaRPr lang="en-GB" b="0" dirty="0"/>
                    </a:p>
                    <a:p>
                      <a:r>
                        <a:rPr lang="en-GB" b="0" dirty="0"/>
                        <a:t>But the UK Independent WHS expert Panel were not convinced by the case for cultural Outstanding Universal Value (OUV) and therefore St Helena was listed with natural OUV.</a:t>
                      </a:r>
                      <a:endParaRPr lang="en-GB" b="0" dirty="0">
                        <a:latin typeface="Carlito" panose="020F0502020204030204" pitchFamily="34" charset="0"/>
                        <a:cs typeface="Carlito"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B49F">
                        <a:alpha val="30196"/>
                      </a:srgbClr>
                    </a:solidFill>
                  </a:tcPr>
                </a:tc>
                <a:extLst>
                  <a:ext uri="{0D108BD9-81ED-4DB2-BD59-A6C34878D82A}">
                    <a16:rowId xmlns:a16="http://schemas.microsoft.com/office/drawing/2014/main" val="2170978354"/>
                  </a:ext>
                </a:extLst>
              </a:tr>
              <a:tr h="370840">
                <a:tc>
                  <a:txBody>
                    <a:bodyPr/>
                    <a:lstStyle/>
                    <a:p>
                      <a:r>
                        <a:rPr lang="en-GB" sz="2000" dirty="0"/>
                        <a:t>2019</a:t>
                      </a:r>
                      <a:endParaRPr lang="en-GB" sz="2000" b="0" dirty="0">
                        <a:latin typeface="Carlito" panose="020F0502020204030204" pitchFamily="34" charset="0"/>
                        <a:cs typeface="Carlito"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B49F">
                        <a:alpha val="30196"/>
                      </a:srgbClr>
                    </a:solidFill>
                  </a:tcPr>
                </a:tc>
                <a:tc>
                  <a:txBody>
                    <a:bodyPr/>
                    <a:lstStyle/>
                    <a:p>
                      <a:pPr marL="0" indent="0">
                        <a:buFont typeface="Arial" panose="020B0604020202020204" pitchFamily="34" charset="0"/>
                        <a:buNone/>
                      </a:pPr>
                      <a:r>
                        <a:rPr lang="en-GB" dirty="0"/>
                        <a:t>A Scoping Group was established to: </a:t>
                      </a:r>
                    </a:p>
                    <a:p>
                      <a:pPr marL="0" indent="0">
                        <a:buFont typeface="Arial" panose="020B0604020202020204" pitchFamily="34" charset="0"/>
                        <a:buNone/>
                      </a:pPr>
                      <a:r>
                        <a:rPr lang="en-GB" dirty="0"/>
                        <a:t>*review St Helena’s current position in relation to the tentative status </a:t>
                      </a:r>
                    </a:p>
                    <a:p>
                      <a:pPr marL="0" indent="0">
                        <a:buFont typeface="Arial" panose="020B0604020202020204" pitchFamily="34" charset="0"/>
                        <a:buNone/>
                      </a:pPr>
                      <a:r>
                        <a:rPr lang="en-GB" dirty="0"/>
                        <a:t>*to determine whether the island’s OUV would meet (or not) the WHS requirements</a:t>
                      </a:r>
                    </a:p>
                    <a:p>
                      <a:pPr marL="0" indent="0">
                        <a:buFont typeface="Arial" panose="020B0604020202020204" pitchFamily="34" charset="0"/>
                        <a:buNone/>
                      </a:pPr>
                      <a:r>
                        <a:rPr lang="en-GB" dirty="0"/>
                        <a:t>*to determine what options are available to the island</a:t>
                      </a:r>
                      <a:endParaRPr lang="en-GB" b="0" dirty="0">
                        <a:latin typeface="Carlito" panose="020F0502020204030204" pitchFamily="34" charset="0"/>
                        <a:cs typeface="Carlito"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B49F">
                        <a:alpha val="29804"/>
                      </a:srgbClr>
                    </a:solidFill>
                  </a:tcPr>
                </a:tc>
                <a:extLst>
                  <a:ext uri="{0D108BD9-81ED-4DB2-BD59-A6C34878D82A}">
                    <a16:rowId xmlns:a16="http://schemas.microsoft.com/office/drawing/2014/main" val="958623785"/>
                  </a:ext>
                </a:extLst>
              </a:tr>
              <a:tr h="370840">
                <a:tc>
                  <a:txBody>
                    <a:bodyPr/>
                    <a:lstStyle/>
                    <a:p>
                      <a:r>
                        <a:rPr lang="en-GB" sz="2000" dirty="0"/>
                        <a:t>2020</a:t>
                      </a:r>
                      <a:endParaRPr lang="en-GB" sz="2000" b="0" dirty="0">
                        <a:latin typeface="Carlito" panose="020F0502020204030204" pitchFamily="34" charset="0"/>
                        <a:cs typeface="Carlito"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B49F">
                        <a:alpha val="30196"/>
                      </a:srgbClr>
                    </a:solidFill>
                  </a:tcPr>
                </a:tc>
                <a:tc>
                  <a:txBody>
                    <a:bodyPr/>
                    <a:lstStyle/>
                    <a:p>
                      <a:pPr marL="0" indent="0">
                        <a:buFont typeface="Arial" panose="020B0604020202020204" pitchFamily="34" charset="0"/>
                        <a:buNone/>
                      </a:pPr>
                      <a:r>
                        <a:rPr lang="en-GB" dirty="0"/>
                        <a:t>A report was presented to the Island’s Executive Council, which summarised where St Helena was in terms of the WHS tentative listing and recommended:</a:t>
                      </a:r>
                    </a:p>
                    <a:p>
                      <a:pPr marL="0" indent="0">
                        <a:buFont typeface="Arial" panose="020B0604020202020204" pitchFamily="34" charset="0"/>
                        <a:buNone/>
                      </a:pPr>
                      <a:r>
                        <a:rPr lang="en-GB" dirty="0"/>
                        <a:t>*Develop a full analysis of the implications and costs of WHS designation, and the nature of status (as a natural or mixed site) to determine whether or not the island should proceed from a tentative listing to a full application</a:t>
                      </a:r>
                    </a:p>
                    <a:p>
                      <a:pPr marL="0" indent="0">
                        <a:buFont typeface="Arial" panose="020B0604020202020204" pitchFamily="34" charset="0"/>
                        <a:buNone/>
                      </a:pPr>
                      <a:r>
                        <a:rPr lang="en-GB" dirty="0"/>
                        <a:t>*Specific expertise is needed to determine the social, economic and environmental impacts of a WHS status for St Helena.  This includes the opportunities and obligations around preservation, conservation, planning, costs, benefits, resources, legislative, regulatory or management changes</a:t>
                      </a:r>
                      <a:endParaRPr lang="en-GB" b="0" dirty="0">
                        <a:latin typeface="Carlito" panose="020F0502020204030204" pitchFamily="34" charset="0"/>
                        <a:cs typeface="Carlito"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B49F">
                        <a:alpha val="30196"/>
                      </a:srgbClr>
                    </a:solidFill>
                  </a:tcPr>
                </a:tc>
                <a:extLst>
                  <a:ext uri="{0D108BD9-81ED-4DB2-BD59-A6C34878D82A}">
                    <a16:rowId xmlns:a16="http://schemas.microsoft.com/office/drawing/2014/main" val="1204474084"/>
                  </a:ext>
                </a:extLst>
              </a:tr>
              <a:tr h="370840">
                <a:tc>
                  <a:txBody>
                    <a:bodyPr/>
                    <a:lstStyle/>
                    <a:p>
                      <a:endParaRPr lang="en-GB" sz="2000" b="0" dirty="0">
                        <a:latin typeface="Carlito" panose="020F0502020204030204" pitchFamily="34" charset="0"/>
                        <a:cs typeface="Carlito"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B49F">
                        <a:alpha val="30196"/>
                      </a:srgbClr>
                    </a:solidFill>
                  </a:tcPr>
                </a:tc>
                <a:tc>
                  <a:txBody>
                    <a:bodyPr/>
                    <a:lstStyle/>
                    <a:p>
                      <a:pPr marL="0" indent="0">
                        <a:buFont typeface="Arial" panose="020B0604020202020204" pitchFamily="34" charset="0"/>
                        <a:buNone/>
                      </a:pPr>
                      <a:r>
                        <a:rPr lang="en-GB" dirty="0"/>
                        <a:t>COVID-19 Pandemic</a:t>
                      </a:r>
                      <a:endParaRPr lang="en-GB" b="0" dirty="0">
                        <a:latin typeface="Carlito" panose="020F0502020204030204" pitchFamily="34" charset="0"/>
                        <a:cs typeface="Carlito"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B49F">
                        <a:alpha val="30196"/>
                      </a:srgbClr>
                    </a:solidFill>
                  </a:tcPr>
                </a:tc>
                <a:extLst>
                  <a:ext uri="{0D108BD9-81ED-4DB2-BD59-A6C34878D82A}">
                    <a16:rowId xmlns:a16="http://schemas.microsoft.com/office/drawing/2014/main" val="4009173964"/>
                  </a:ext>
                </a:extLst>
              </a:tr>
            </a:tbl>
          </a:graphicData>
        </a:graphic>
      </p:graphicFrame>
      <p:sp>
        <p:nvSpPr>
          <p:cNvPr id="8" name="Title 1">
            <a:extLst>
              <a:ext uri="{FF2B5EF4-FFF2-40B4-BE49-F238E27FC236}">
                <a16:creationId xmlns:a16="http://schemas.microsoft.com/office/drawing/2014/main" id="{127DB123-E37C-4F27-BCCC-05E95906E634}"/>
              </a:ext>
            </a:extLst>
          </p:cNvPr>
          <p:cNvSpPr txBox="1">
            <a:spLocks/>
          </p:cNvSpPr>
          <p:nvPr/>
        </p:nvSpPr>
        <p:spPr>
          <a:xfrm>
            <a:off x="481099" y="284915"/>
            <a:ext cx="9011653" cy="645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dirty="0">
                <a:latin typeface="Carlito" panose="020F0502020204030204" pitchFamily="34" charset="0"/>
                <a:cs typeface="Carlito" panose="020F0502020204030204" pitchFamily="34" charset="0"/>
              </a:rPr>
              <a:t>St Helena’s World Heritage Site journey</a:t>
            </a:r>
          </a:p>
        </p:txBody>
      </p:sp>
      <p:cxnSp>
        <p:nvCxnSpPr>
          <p:cNvPr id="11" name="Straight Connector 10">
            <a:extLst>
              <a:ext uri="{FF2B5EF4-FFF2-40B4-BE49-F238E27FC236}">
                <a16:creationId xmlns:a16="http://schemas.microsoft.com/office/drawing/2014/main" id="{84188016-CA9F-42E3-84E7-926533065553}"/>
              </a:ext>
            </a:extLst>
          </p:cNvPr>
          <p:cNvCxnSpPr>
            <a:cxnSpLocks/>
          </p:cNvCxnSpPr>
          <p:nvPr/>
        </p:nvCxnSpPr>
        <p:spPr>
          <a:xfrm>
            <a:off x="481099" y="930443"/>
            <a:ext cx="8678141" cy="0"/>
          </a:xfrm>
          <a:prstGeom prst="line">
            <a:avLst/>
          </a:prstGeom>
          <a:ln>
            <a:solidFill>
              <a:srgbClr val="39918C"/>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872615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3A68C5-7D2A-4540-B118-54523E23A706}"/>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4783"/>
          <a:stretch/>
        </p:blipFill>
        <p:spPr>
          <a:xfrm>
            <a:off x="-5921" y="0"/>
            <a:ext cx="12192000" cy="6857999"/>
          </a:xfrm>
          <a:prstGeom prst="rect">
            <a:avLst/>
          </a:prstGeom>
        </p:spPr>
      </p:pic>
      <p:graphicFrame>
        <p:nvGraphicFramePr>
          <p:cNvPr id="3" name="Table 3">
            <a:extLst>
              <a:ext uri="{FF2B5EF4-FFF2-40B4-BE49-F238E27FC236}">
                <a16:creationId xmlns:a16="http://schemas.microsoft.com/office/drawing/2014/main" id="{14FBDD7D-265F-41D5-ADC0-ED38315D10BE}"/>
              </a:ext>
            </a:extLst>
          </p:cNvPr>
          <p:cNvGraphicFramePr>
            <a:graphicFrameLocks noGrp="1"/>
          </p:cNvGraphicFramePr>
          <p:nvPr>
            <p:extLst>
              <p:ext uri="{D42A27DB-BD31-4B8C-83A1-F6EECF244321}">
                <p14:modId xmlns:p14="http://schemas.microsoft.com/office/powerpoint/2010/main" val="3758801209"/>
              </p:ext>
            </p:extLst>
          </p:nvPr>
        </p:nvGraphicFramePr>
        <p:xfrm>
          <a:off x="481099" y="1174283"/>
          <a:ext cx="10872701" cy="3962400"/>
        </p:xfrm>
        <a:graphic>
          <a:graphicData uri="http://schemas.openxmlformats.org/drawingml/2006/table">
            <a:tbl>
              <a:tblPr firstRow="1" bandRow="1">
                <a:tableStyleId>{C4B1156A-380E-4F78-BDF5-A606A8083BF9}</a:tableStyleId>
              </a:tblPr>
              <a:tblGrid>
                <a:gridCol w="1558771">
                  <a:extLst>
                    <a:ext uri="{9D8B030D-6E8A-4147-A177-3AD203B41FA5}">
                      <a16:colId xmlns:a16="http://schemas.microsoft.com/office/drawing/2014/main" val="489970722"/>
                    </a:ext>
                  </a:extLst>
                </a:gridCol>
                <a:gridCol w="9313930">
                  <a:extLst>
                    <a:ext uri="{9D8B030D-6E8A-4147-A177-3AD203B41FA5}">
                      <a16:colId xmlns:a16="http://schemas.microsoft.com/office/drawing/2014/main" val="818547838"/>
                    </a:ext>
                  </a:extLst>
                </a:gridCol>
              </a:tblGrid>
              <a:tr h="370840">
                <a:tc>
                  <a:txBody>
                    <a:bodyPr/>
                    <a:lstStyle/>
                    <a:p>
                      <a:r>
                        <a:rPr lang="en-GB" sz="2000" b="0" dirty="0"/>
                        <a:t>2021</a:t>
                      </a:r>
                      <a:endParaRPr lang="en-GB" sz="2000" b="0" dirty="0">
                        <a:latin typeface="Carlito" panose="020F0502020204030204" pitchFamily="34" charset="0"/>
                        <a:cs typeface="Carlito"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B49F">
                        <a:alpha val="30196"/>
                      </a:srgbClr>
                    </a:solidFill>
                  </a:tcPr>
                </a:tc>
                <a:tc>
                  <a:txBody>
                    <a:bodyPr/>
                    <a:lstStyle/>
                    <a:p>
                      <a:pPr marL="0" indent="0">
                        <a:buFont typeface="Arial" panose="020B0604020202020204" pitchFamily="34" charset="0"/>
                        <a:buNone/>
                      </a:pPr>
                      <a:r>
                        <a:rPr lang="en-GB" b="0" dirty="0"/>
                        <a:t>A business case was presented to the Executive Council presenting logistics and costing of the recommendations presented in the 2020 report.  </a:t>
                      </a:r>
                    </a:p>
                    <a:p>
                      <a:pPr marL="0" indent="0">
                        <a:buFont typeface="Arial" panose="020B0604020202020204" pitchFamily="34" charset="0"/>
                        <a:buNone/>
                      </a:pPr>
                      <a:endParaRPr lang="en-GB" b="0" dirty="0"/>
                    </a:p>
                    <a:p>
                      <a:pPr marL="0" indent="0">
                        <a:buFont typeface="Arial" panose="020B0604020202020204" pitchFamily="34" charset="0"/>
                        <a:buNone/>
                      </a:pPr>
                      <a:r>
                        <a:rPr lang="en-GB" b="0" dirty="0"/>
                        <a:t>Whilst the business case was agreed in principle, funding would need to be sought to take the recommendations forward. With the island coming to a halt with the pandemic, this would have been difficult for the St Helena Government to budget.</a:t>
                      </a:r>
                      <a:endParaRPr lang="en-GB" b="0" dirty="0">
                        <a:latin typeface="Carlito" panose="020F0502020204030204" pitchFamily="34" charset="0"/>
                        <a:cs typeface="Carlito"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B49F">
                        <a:alpha val="30196"/>
                      </a:srgbClr>
                    </a:solidFill>
                  </a:tcPr>
                </a:tc>
                <a:extLst>
                  <a:ext uri="{0D108BD9-81ED-4DB2-BD59-A6C34878D82A}">
                    <a16:rowId xmlns:a16="http://schemas.microsoft.com/office/drawing/2014/main" val="958623785"/>
                  </a:ext>
                </a:extLst>
              </a:tr>
              <a:tr h="370840">
                <a:tc>
                  <a:txBody>
                    <a:bodyPr/>
                    <a:lstStyle/>
                    <a:p>
                      <a:r>
                        <a:rPr lang="en-GB" sz="2000" dirty="0"/>
                        <a:t>2021</a:t>
                      </a:r>
                      <a:endParaRPr lang="en-GB" sz="2000" b="0" dirty="0">
                        <a:latin typeface="Carlito" panose="020F0502020204030204" pitchFamily="34" charset="0"/>
                        <a:cs typeface="Carlito"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B49F">
                        <a:alpha val="30196"/>
                      </a:srgbClr>
                    </a:solidFill>
                  </a:tcPr>
                </a:tc>
                <a:tc>
                  <a:txBody>
                    <a:bodyPr/>
                    <a:lstStyle/>
                    <a:p>
                      <a:pPr marL="0" indent="0">
                        <a:buFont typeface="Arial" panose="020B0604020202020204" pitchFamily="34" charset="0"/>
                        <a:buNone/>
                      </a:pPr>
                      <a:r>
                        <a:rPr lang="en-GB" dirty="0"/>
                        <a:t>St Helena voted for a ministerial government.</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In October, Elections were held, and the first ministerial government being formed. </a:t>
                      </a:r>
                      <a:endParaRPr lang="en-GB" b="0" dirty="0">
                        <a:latin typeface="Carlito" panose="020F0502020204030204" pitchFamily="34" charset="0"/>
                        <a:cs typeface="Carlito"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B49F">
                        <a:alpha val="30196"/>
                      </a:srgbClr>
                    </a:solidFill>
                  </a:tcPr>
                </a:tc>
                <a:extLst>
                  <a:ext uri="{0D108BD9-81ED-4DB2-BD59-A6C34878D82A}">
                    <a16:rowId xmlns:a16="http://schemas.microsoft.com/office/drawing/2014/main" val="1204474084"/>
                  </a:ext>
                </a:extLst>
              </a:tr>
              <a:tr h="370840">
                <a:tc>
                  <a:txBody>
                    <a:bodyPr/>
                    <a:lstStyle/>
                    <a:p>
                      <a:r>
                        <a:rPr lang="en-GB" sz="2000" dirty="0"/>
                        <a:t>2022</a:t>
                      </a:r>
                      <a:endParaRPr lang="en-GB" sz="2000" b="0" dirty="0">
                        <a:latin typeface="Carlito" panose="020F0502020204030204" pitchFamily="34" charset="0"/>
                        <a:cs typeface="Carlito"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B49F">
                        <a:alpha val="30196"/>
                      </a:srgbClr>
                    </a:solidFill>
                  </a:tcPr>
                </a:tc>
                <a:tc>
                  <a:txBody>
                    <a:bodyPr/>
                    <a:lstStyle/>
                    <a:p>
                      <a:pPr marL="0" indent="0">
                        <a:buFont typeface="Arial" panose="020B0604020202020204" pitchFamily="34" charset="0"/>
                        <a:buNone/>
                      </a:pPr>
                      <a:r>
                        <a:rPr lang="en-GB" dirty="0"/>
                        <a:t>Call for WHS UK tentative list review.</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St Helena did not put forward an application to keep its tentative listing.</a:t>
                      </a:r>
                      <a:endParaRPr lang="en-GB" b="0" dirty="0">
                        <a:latin typeface="Carlito" panose="020F0502020204030204" pitchFamily="34" charset="0"/>
                        <a:cs typeface="Carlito"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B49F">
                        <a:alpha val="30196"/>
                      </a:srgbClr>
                    </a:solidFill>
                  </a:tcPr>
                </a:tc>
                <a:extLst>
                  <a:ext uri="{0D108BD9-81ED-4DB2-BD59-A6C34878D82A}">
                    <a16:rowId xmlns:a16="http://schemas.microsoft.com/office/drawing/2014/main" val="1892550785"/>
                  </a:ext>
                </a:extLst>
              </a:tr>
              <a:tr h="370840">
                <a:tc>
                  <a:txBody>
                    <a:bodyPr/>
                    <a:lstStyle/>
                    <a:p>
                      <a:r>
                        <a:rPr lang="en-GB" sz="2000" b="0" dirty="0">
                          <a:latin typeface="Carlito" panose="020F0502020204030204" pitchFamily="34" charset="0"/>
                          <a:cs typeface="Carlito" panose="020F0502020204030204" pitchFamily="34" charset="0"/>
                        </a:rPr>
                        <a:t>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B49F">
                        <a:alpha val="30196"/>
                      </a:srgbClr>
                    </a:solidFill>
                  </a:tcPr>
                </a:tc>
                <a:tc>
                  <a:txBody>
                    <a:bodyPr/>
                    <a:lstStyle/>
                    <a:p>
                      <a:pPr marL="0" indent="0">
                        <a:buFont typeface="Arial" panose="020B0604020202020204" pitchFamily="34" charset="0"/>
                        <a:buNone/>
                      </a:pPr>
                      <a:r>
                        <a:rPr lang="en-GB" b="0" dirty="0">
                          <a:latin typeface="Carlito" panose="020F0502020204030204" pitchFamily="34" charset="0"/>
                          <a:cs typeface="Carlito" panose="020F0502020204030204" pitchFamily="34" charset="0"/>
                        </a:rPr>
                        <a:t>Preparing St Helena for the next tentative list round.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B49F">
                        <a:alpha val="30196"/>
                      </a:srgbClr>
                    </a:solidFill>
                  </a:tcPr>
                </a:tc>
                <a:extLst>
                  <a:ext uri="{0D108BD9-81ED-4DB2-BD59-A6C34878D82A}">
                    <a16:rowId xmlns:a16="http://schemas.microsoft.com/office/drawing/2014/main" val="3327999360"/>
                  </a:ext>
                </a:extLst>
              </a:tr>
            </a:tbl>
          </a:graphicData>
        </a:graphic>
      </p:graphicFrame>
      <p:sp>
        <p:nvSpPr>
          <p:cNvPr id="4" name="Title 1">
            <a:extLst>
              <a:ext uri="{FF2B5EF4-FFF2-40B4-BE49-F238E27FC236}">
                <a16:creationId xmlns:a16="http://schemas.microsoft.com/office/drawing/2014/main" id="{E91A6971-0630-43BA-9FC4-7A94CCF45C84}"/>
              </a:ext>
            </a:extLst>
          </p:cNvPr>
          <p:cNvSpPr txBox="1">
            <a:spLocks/>
          </p:cNvSpPr>
          <p:nvPr/>
        </p:nvSpPr>
        <p:spPr>
          <a:xfrm>
            <a:off x="481099" y="284915"/>
            <a:ext cx="9011653" cy="645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dirty="0">
                <a:latin typeface="Carlito" panose="020F0502020204030204" pitchFamily="34" charset="0"/>
                <a:cs typeface="Carlito" panose="020F0502020204030204" pitchFamily="34" charset="0"/>
              </a:rPr>
              <a:t>St Helena’s World Heritage Site journey</a:t>
            </a:r>
          </a:p>
        </p:txBody>
      </p:sp>
      <p:cxnSp>
        <p:nvCxnSpPr>
          <p:cNvPr id="7" name="Straight Connector 6">
            <a:extLst>
              <a:ext uri="{FF2B5EF4-FFF2-40B4-BE49-F238E27FC236}">
                <a16:creationId xmlns:a16="http://schemas.microsoft.com/office/drawing/2014/main" id="{2358B2D9-C32D-4FE8-9EB8-8F85E37B176B}"/>
              </a:ext>
            </a:extLst>
          </p:cNvPr>
          <p:cNvCxnSpPr>
            <a:cxnSpLocks/>
          </p:cNvCxnSpPr>
          <p:nvPr/>
        </p:nvCxnSpPr>
        <p:spPr>
          <a:xfrm>
            <a:off x="481099" y="930443"/>
            <a:ext cx="8678141" cy="0"/>
          </a:xfrm>
          <a:prstGeom prst="line">
            <a:avLst/>
          </a:prstGeom>
          <a:ln>
            <a:solidFill>
              <a:srgbClr val="39918C"/>
            </a:solidFill>
          </a:ln>
        </p:spPr>
        <p:style>
          <a:lnRef idx="1">
            <a:schemeClr val="accent4"/>
          </a:lnRef>
          <a:fillRef idx="0">
            <a:schemeClr val="accent4"/>
          </a:fillRef>
          <a:effectRef idx="0">
            <a:schemeClr val="accent4"/>
          </a:effectRef>
          <a:fontRef idx="minor">
            <a:schemeClr val="tx1"/>
          </a:fontRef>
        </p:style>
      </p:cxnSp>
      <p:graphicFrame>
        <p:nvGraphicFramePr>
          <p:cNvPr id="2" name="Table 5">
            <a:extLst>
              <a:ext uri="{FF2B5EF4-FFF2-40B4-BE49-F238E27FC236}">
                <a16:creationId xmlns:a16="http://schemas.microsoft.com/office/drawing/2014/main" id="{3F2CE65D-868A-431C-B2C9-AA4330DFBC01}"/>
              </a:ext>
            </a:extLst>
          </p:cNvPr>
          <p:cNvGraphicFramePr>
            <a:graphicFrameLocks noGrp="1"/>
          </p:cNvGraphicFramePr>
          <p:nvPr>
            <p:extLst>
              <p:ext uri="{D42A27DB-BD31-4B8C-83A1-F6EECF244321}">
                <p14:modId xmlns:p14="http://schemas.microsoft.com/office/powerpoint/2010/main" val="1865209611"/>
              </p:ext>
            </p:extLst>
          </p:nvPr>
        </p:nvGraphicFramePr>
        <p:xfrm>
          <a:off x="481098" y="5626501"/>
          <a:ext cx="10872701" cy="396240"/>
        </p:xfrm>
        <a:graphic>
          <a:graphicData uri="http://schemas.openxmlformats.org/drawingml/2006/table">
            <a:tbl>
              <a:tblPr firstRow="1" bandRow="1">
                <a:tableStyleId>{5C22544A-7EE6-4342-B048-85BDC9FD1C3A}</a:tableStyleId>
              </a:tblPr>
              <a:tblGrid>
                <a:gridCol w="1519980">
                  <a:extLst>
                    <a:ext uri="{9D8B030D-6E8A-4147-A177-3AD203B41FA5}">
                      <a16:colId xmlns:a16="http://schemas.microsoft.com/office/drawing/2014/main" val="2153467913"/>
                    </a:ext>
                  </a:extLst>
                </a:gridCol>
                <a:gridCol w="9352721">
                  <a:extLst>
                    <a:ext uri="{9D8B030D-6E8A-4147-A177-3AD203B41FA5}">
                      <a16:colId xmlns:a16="http://schemas.microsoft.com/office/drawing/2014/main" val="3719853764"/>
                    </a:ext>
                  </a:extLst>
                </a:gridCol>
              </a:tblGrid>
              <a:tr h="370840">
                <a:tc>
                  <a:txBody>
                    <a:bodyPr/>
                    <a:lstStyle/>
                    <a:p>
                      <a:r>
                        <a:rPr lang="en-GB" sz="2000" dirty="0"/>
                        <a:t>2032</a:t>
                      </a:r>
                    </a:p>
                  </a:txBody>
                  <a:tcPr>
                    <a:solidFill>
                      <a:srgbClr val="2F435A">
                        <a:alpha val="50196"/>
                      </a:srgbClr>
                    </a:solidFill>
                  </a:tcPr>
                </a:tc>
                <a:tc>
                  <a:txBody>
                    <a:bodyPr/>
                    <a:lstStyle/>
                    <a:p>
                      <a:r>
                        <a:rPr lang="en-GB" dirty="0"/>
                        <a:t>To submit application for UNESCO World Heritage Site UK tentative list</a:t>
                      </a:r>
                    </a:p>
                  </a:txBody>
                  <a:tcPr>
                    <a:solidFill>
                      <a:srgbClr val="2F435A">
                        <a:alpha val="50196"/>
                      </a:srgbClr>
                    </a:solidFill>
                  </a:tcPr>
                </a:tc>
                <a:extLst>
                  <a:ext uri="{0D108BD9-81ED-4DB2-BD59-A6C34878D82A}">
                    <a16:rowId xmlns:a16="http://schemas.microsoft.com/office/drawing/2014/main" val="703107867"/>
                  </a:ext>
                </a:extLst>
              </a:tr>
            </a:tbl>
          </a:graphicData>
        </a:graphic>
      </p:graphicFrame>
    </p:spTree>
    <p:extLst>
      <p:ext uri="{BB962C8B-B14F-4D97-AF65-F5344CB8AC3E}">
        <p14:creationId xmlns:p14="http://schemas.microsoft.com/office/powerpoint/2010/main" val="1260612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62C7B0D-D1BF-4605-8D52-09AF77C02E9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4783"/>
          <a:stretch/>
        </p:blipFill>
        <p:spPr>
          <a:xfrm>
            <a:off x="-5921" y="0"/>
            <a:ext cx="12192000" cy="6857999"/>
          </a:xfrm>
          <a:prstGeom prst="rect">
            <a:avLst/>
          </a:prstGeom>
        </p:spPr>
      </p:pic>
      <p:graphicFrame>
        <p:nvGraphicFramePr>
          <p:cNvPr id="3" name="Table 3">
            <a:extLst>
              <a:ext uri="{FF2B5EF4-FFF2-40B4-BE49-F238E27FC236}">
                <a16:creationId xmlns:a16="http://schemas.microsoft.com/office/drawing/2014/main" id="{14FBDD7D-265F-41D5-ADC0-ED38315D10BE}"/>
              </a:ext>
            </a:extLst>
          </p:cNvPr>
          <p:cNvGraphicFramePr>
            <a:graphicFrameLocks noGrp="1"/>
          </p:cNvGraphicFramePr>
          <p:nvPr>
            <p:extLst>
              <p:ext uri="{D42A27DB-BD31-4B8C-83A1-F6EECF244321}">
                <p14:modId xmlns:p14="http://schemas.microsoft.com/office/powerpoint/2010/main" val="3445319805"/>
              </p:ext>
            </p:extLst>
          </p:nvPr>
        </p:nvGraphicFramePr>
        <p:xfrm>
          <a:off x="481099" y="1204763"/>
          <a:ext cx="10872701" cy="5120640"/>
        </p:xfrm>
        <a:graphic>
          <a:graphicData uri="http://schemas.openxmlformats.org/drawingml/2006/table">
            <a:tbl>
              <a:tblPr firstRow="1" bandRow="1">
                <a:tableStyleId>{16D9F66E-5EB9-4882-86FB-DCBF35E3C3E4}</a:tableStyleId>
              </a:tblPr>
              <a:tblGrid>
                <a:gridCol w="1042901">
                  <a:extLst>
                    <a:ext uri="{9D8B030D-6E8A-4147-A177-3AD203B41FA5}">
                      <a16:colId xmlns:a16="http://schemas.microsoft.com/office/drawing/2014/main" val="489970722"/>
                    </a:ext>
                  </a:extLst>
                </a:gridCol>
                <a:gridCol w="9829800">
                  <a:extLst>
                    <a:ext uri="{9D8B030D-6E8A-4147-A177-3AD203B41FA5}">
                      <a16:colId xmlns:a16="http://schemas.microsoft.com/office/drawing/2014/main" val="818547838"/>
                    </a:ext>
                  </a:extLst>
                </a:gridCol>
              </a:tblGrid>
              <a:tr h="370840">
                <a:tc>
                  <a:txBody>
                    <a:bodyPr/>
                    <a:lstStyle/>
                    <a:p>
                      <a:r>
                        <a:rPr lang="en-GB" sz="2000" b="0" dirty="0"/>
                        <a:t>2011</a:t>
                      </a:r>
                      <a:endParaRPr lang="en-GB" sz="2000" b="0" dirty="0">
                        <a:latin typeface="Carlito" panose="020F0502020204030204" pitchFamily="34" charset="0"/>
                        <a:cs typeface="Carlito"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15352">
                        <a:alpha val="10000"/>
                      </a:srgbClr>
                    </a:solidFill>
                  </a:tcPr>
                </a:tc>
                <a:tc>
                  <a:txBody>
                    <a:bodyPr/>
                    <a:lstStyle/>
                    <a:p>
                      <a:pPr marL="0" indent="0">
                        <a:buFont typeface="Arial" panose="020B0604020202020204" pitchFamily="34" charset="0"/>
                        <a:buNone/>
                      </a:pPr>
                      <a:r>
                        <a:rPr lang="en-GB" b="0" dirty="0"/>
                        <a:t>An Historic Environment Register was developed listing all heritage sites on St Helena; assessing their importance, condition, and potential future tourism development.  It was planned for the HER to identify essential restoration/maintenance priorities and costs.  The HER would add layer to the GIS mapping system.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15352">
                        <a:alpha val="10000"/>
                      </a:srgbClr>
                    </a:solidFill>
                  </a:tcPr>
                </a:tc>
                <a:extLst>
                  <a:ext uri="{0D108BD9-81ED-4DB2-BD59-A6C34878D82A}">
                    <a16:rowId xmlns:a16="http://schemas.microsoft.com/office/drawing/2014/main" val="958623785"/>
                  </a:ext>
                </a:extLst>
              </a:tr>
              <a:tr h="370840">
                <a:tc>
                  <a:txBody>
                    <a:bodyPr/>
                    <a:lstStyle/>
                    <a:p>
                      <a:endParaRPr lang="en-GB" sz="2000" b="0" dirty="0">
                        <a:latin typeface="Carlito" panose="020F0502020204030204" pitchFamily="34" charset="0"/>
                        <a:cs typeface="Carlito"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15352">
                        <a:alpha val="10000"/>
                      </a:srgbClr>
                    </a:solidFill>
                  </a:tcPr>
                </a:tc>
                <a:tc>
                  <a:txBody>
                    <a:bodyPr/>
                    <a:lstStyle/>
                    <a:p>
                      <a:pPr marL="0" indent="0">
                        <a:buFont typeface="Arial" panose="020B0604020202020204" pitchFamily="34" charset="0"/>
                        <a:buNone/>
                      </a:pPr>
                      <a:r>
                        <a:rPr lang="en-GB" dirty="0"/>
                        <a:t>The HER was hosted on a publicly accessible Google server. However, Google had stopped supporting the platform.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No resources available to update the current records and to continue identifying other historic features of the island.  The HER is currently an under-utilised resource not fulfilling its original purpose.</a:t>
                      </a:r>
                      <a:endParaRPr lang="en-GB" b="0" dirty="0">
                        <a:latin typeface="Carlito" panose="020F0502020204030204" pitchFamily="34" charset="0"/>
                        <a:cs typeface="Carlito"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15352">
                        <a:alpha val="10000"/>
                      </a:srgbClr>
                    </a:solidFill>
                  </a:tcPr>
                </a:tc>
                <a:extLst>
                  <a:ext uri="{0D108BD9-81ED-4DB2-BD59-A6C34878D82A}">
                    <a16:rowId xmlns:a16="http://schemas.microsoft.com/office/drawing/2014/main" val="1204474084"/>
                  </a:ext>
                </a:extLst>
              </a:tr>
              <a:tr h="370840">
                <a:tc>
                  <a:txBody>
                    <a:bodyPr/>
                    <a:lstStyle/>
                    <a:p>
                      <a:r>
                        <a:rPr lang="en-GB" sz="2000" dirty="0"/>
                        <a:t>2021</a:t>
                      </a:r>
                      <a:endParaRPr lang="en-GB" sz="2000" b="0" dirty="0">
                        <a:latin typeface="Carlito" panose="020F0502020204030204" pitchFamily="34" charset="0"/>
                        <a:cs typeface="Carlito"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15352">
                        <a:alpha val="10000"/>
                      </a:srgbClr>
                    </a:solidFill>
                  </a:tcPr>
                </a:tc>
                <a:tc>
                  <a:txBody>
                    <a:bodyPr/>
                    <a:lstStyle/>
                    <a:p>
                      <a:pPr marL="0" indent="0">
                        <a:buFont typeface="Arial" panose="020B0604020202020204" pitchFamily="34" charset="0"/>
                        <a:buNone/>
                      </a:pPr>
                      <a:r>
                        <a:rPr lang="en-GB" dirty="0"/>
                        <a:t>St Helena National Trust was successful for a pilot project with Historic England to demonstrate innovative HER solutions for under-resourced UK Overseas Territories, update the HER and bring it back online as an accessible tool for conservation, planning and development.</a:t>
                      </a:r>
                      <a:endParaRPr lang="en-GB" b="0" dirty="0">
                        <a:latin typeface="Carlito" panose="020F0502020204030204" pitchFamily="34" charset="0"/>
                        <a:cs typeface="Carlito"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15352">
                        <a:alpha val="10000"/>
                      </a:srgbClr>
                    </a:solidFill>
                  </a:tcPr>
                </a:tc>
                <a:extLst>
                  <a:ext uri="{0D108BD9-81ED-4DB2-BD59-A6C34878D82A}">
                    <a16:rowId xmlns:a16="http://schemas.microsoft.com/office/drawing/2014/main" val="1892550785"/>
                  </a:ext>
                </a:extLst>
              </a:tr>
              <a:tr h="370840">
                <a:tc>
                  <a:txBody>
                    <a:bodyPr/>
                    <a:lstStyle/>
                    <a:p>
                      <a:r>
                        <a:rPr lang="en-GB" sz="2000" dirty="0"/>
                        <a:t>2022 </a:t>
                      </a:r>
                      <a:endParaRPr lang="en-GB" sz="2000" b="0" dirty="0">
                        <a:latin typeface="Carlito" panose="020F0502020204030204" pitchFamily="34" charset="0"/>
                        <a:cs typeface="Carlito"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15352">
                        <a:alpha val="10000"/>
                      </a:srgbClr>
                    </a:solidFill>
                  </a:tcPr>
                </a:tc>
                <a:tc>
                  <a:txBody>
                    <a:bodyPr/>
                    <a:lstStyle/>
                    <a:p>
                      <a:pPr marL="0" indent="0">
                        <a:buFont typeface="Arial" panose="020B0604020202020204" pitchFamily="34" charset="0"/>
                        <a:buNone/>
                      </a:pPr>
                      <a:r>
                        <a:rPr lang="en-GB" dirty="0"/>
                        <a:t>St Helena National Trust and Historic England reviewed the first draft of Arches Instance database to determine how  St Helena could maximise Arches Instance.  Logistical issues were also discussed due to St Helena’s limited bandwidth capacity.</a:t>
                      </a:r>
                      <a:endParaRPr lang="en-GB" b="0" dirty="0">
                        <a:latin typeface="Carlito" panose="020F0502020204030204" pitchFamily="34" charset="0"/>
                        <a:cs typeface="Carlito"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15352">
                        <a:alpha val="10000"/>
                      </a:srgbClr>
                    </a:solidFill>
                  </a:tcPr>
                </a:tc>
                <a:extLst>
                  <a:ext uri="{0D108BD9-81ED-4DB2-BD59-A6C34878D82A}">
                    <a16:rowId xmlns:a16="http://schemas.microsoft.com/office/drawing/2014/main" val="1767145393"/>
                  </a:ext>
                </a:extLst>
              </a:tr>
              <a:tr h="370840">
                <a:tc>
                  <a:txBody>
                    <a:bodyPr/>
                    <a:lstStyle/>
                    <a:p>
                      <a:r>
                        <a:rPr lang="en-GB" sz="2000" dirty="0"/>
                        <a:t>2023</a:t>
                      </a:r>
                      <a:endParaRPr lang="en-GB" sz="2000" b="0" dirty="0">
                        <a:latin typeface="Carlito" panose="020F0502020204030204" pitchFamily="34" charset="0"/>
                        <a:cs typeface="Carlito"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15352">
                        <a:alpha val="10000"/>
                      </a:srgbClr>
                    </a:solidFill>
                  </a:tcPr>
                </a:tc>
                <a:tc>
                  <a:txBody>
                    <a:bodyPr/>
                    <a:lstStyle/>
                    <a:p>
                      <a:pPr marL="0" indent="0">
                        <a:buFont typeface="Arial" panose="020B0604020202020204" pitchFamily="34" charset="0"/>
                        <a:buNone/>
                      </a:pPr>
                      <a:r>
                        <a:rPr lang="en-GB" dirty="0"/>
                        <a:t>The St Helena National Trust currently updating the current historic features and continues to add records</a:t>
                      </a:r>
                      <a:endParaRPr lang="en-GB" b="0" dirty="0">
                        <a:latin typeface="Carlito" panose="020F0502020204030204" pitchFamily="34" charset="0"/>
                        <a:cs typeface="Carlito"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15352">
                        <a:alpha val="10000"/>
                      </a:srgbClr>
                    </a:solidFill>
                  </a:tcPr>
                </a:tc>
                <a:extLst>
                  <a:ext uri="{0D108BD9-81ED-4DB2-BD59-A6C34878D82A}">
                    <a16:rowId xmlns:a16="http://schemas.microsoft.com/office/drawing/2014/main" val="2219277000"/>
                  </a:ext>
                </a:extLst>
              </a:tr>
            </a:tbl>
          </a:graphicData>
        </a:graphic>
      </p:graphicFrame>
      <p:sp>
        <p:nvSpPr>
          <p:cNvPr id="4" name="Title 1">
            <a:extLst>
              <a:ext uri="{FF2B5EF4-FFF2-40B4-BE49-F238E27FC236}">
                <a16:creationId xmlns:a16="http://schemas.microsoft.com/office/drawing/2014/main" id="{E91A6971-0630-43BA-9FC4-7A94CCF45C84}"/>
              </a:ext>
            </a:extLst>
          </p:cNvPr>
          <p:cNvSpPr txBox="1">
            <a:spLocks/>
          </p:cNvSpPr>
          <p:nvPr/>
        </p:nvSpPr>
        <p:spPr>
          <a:xfrm>
            <a:off x="481099" y="284915"/>
            <a:ext cx="9011653" cy="64552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dirty="0">
                <a:latin typeface="Carlito" panose="020F0502020204030204" pitchFamily="34" charset="0"/>
                <a:cs typeface="Carlito" panose="020F0502020204030204" pitchFamily="34" charset="0"/>
              </a:rPr>
              <a:t>Conserving St Helena’s heritage does not stop</a:t>
            </a:r>
          </a:p>
        </p:txBody>
      </p:sp>
      <p:cxnSp>
        <p:nvCxnSpPr>
          <p:cNvPr id="5" name="Straight Connector 4">
            <a:extLst>
              <a:ext uri="{FF2B5EF4-FFF2-40B4-BE49-F238E27FC236}">
                <a16:creationId xmlns:a16="http://schemas.microsoft.com/office/drawing/2014/main" id="{8EBA890B-DE28-41EF-BAAC-3297181C1F45}"/>
              </a:ext>
            </a:extLst>
          </p:cNvPr>
          <p:cNvCxnSpPr>
            <a:cxnSpLocks/>
          </p:cNvCxnSpPr>
          <p:nvPr/>
        </p:nvCxnSpPr>
        <p:spPr>
          <a:xfrm>
            <a:off x="481099" y="930443"/>
            <a:ext cx="8678141" cy="0"/>
          </a:xfrm>
          <a:prstGeom prst="line">
            <a:avLst/>
          </a:prstGeom>
          <a:ln>
            <a:solidFill>
              <a:srgbClr val="39918C"/>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769328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162143-27E2-488B-9865-B50BA541105F}"/>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4783"/>
          <a:stretch/>
        </p:blipFill>
        <p:spPr>
          <a:xfrm>
            <a:off x="0" y="1"/>
            <a:ext cx="12192000" cy="6857999"/>
          </a:xfrm>
          <a:prstGeom prst="rect">
            <a:avLst/>
          </a:prstGeom>
        </p:spPr>
      </p:pic>
      <p:sp>
        <p:nvSpPr>
          <p:cNvPr id="4" name="Title 1">
            <a:extLst>
              <a:ext uri="{FF2B5EF4-FFF2-40B4-BE49-F238E27FC236}">
                <a16:creationId xmlns:a16="http://schemas.microsoft.com/office/drawing/2014/main" id="{E91A6971-0630-43BA-9FC4-7A94CCF45C84}"/>
              </a:ext>
            </a:extLst>
          </p:cNvPr>
          <p:cNvSpPr txBox="1">
            <a:spLocks/>
          </p:cNvSpPr>
          <p:nvPr/>
        </p:nvSpPr>
        <p:spPr>
          <a:xfrm>
            <a:off x="481099" y="284915"/>
            <a:ext cx="9011653" cy="645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dirty="0">
                <a:latin typeface="Carlito" panose="020F0502020204030204" pitchFamily="34" charset="0"/>
                <a:cs typeface="Carlito" panose="020F0502020204030204" pitchFamily="34" charset="0"/>
              </a:rPr>
              <a:t>St Helena’s next steps</a:t>
            </a:r>
          </a:p>
        </p:txBody>
      </p:sp>
      <p:sp>
        <p:nvSpPr>
          <p:cNvPr id="5" name="TextBox 4">
            <a:extLst>
              <a:ext uri="{FF2B5EF4-FFF2-40B4-BE49-F238E27FC236}">
                <a16:creationId xmlns:a16="http://schemas.microsoft.com/office/drawing/2014/main" id="{23467CA3-8EA3-45EC-AD73-1672D3C4C2C4}"/>
              </a:ext>
            </a:extLst>
          </p:cNvPr>
          <p:cNvSpPr txBox="1"/>
          <p:nvPr/>
        </p:nvSpPr>
        <p:spPr>
          <a:xfrm>
            <a:off x="6213071" y="197345"/>
            <a:ext cx="5497830" cy="6463308"/>
          </a:xfrm>
          <a:prstGeom prst="rect">
            <a:avLst/>
          </a:prstGeom>
          <a:noFill/>
        </p:spPr>
        <p:txBody>
          <a:bodyPr wrap="square" rtlCol="0">
            <a:spAutoFit/>
          </a:bodyPr>
          <a:lstStyle/>
          <a:p>
            <a:pPr marL="285750" indent="-285750">
              <a:buBlip>
                <a:blip r:embed="rId3"/>
              </a:buBlip>
            </a:pPr>
            <a:r>
              <a:rPr lang="en-GB" dirty="0">
                <a:latin typeface="Carlito" panose="020F0502020204030204" pitchFamily="34" charset="0"/>
                <a:cs typeface="Carlito" panose="020F0502020204030204" pitchFamily="34" charset="0"/>
              </a:rPr>
              <a:t>The HER will log all significant historic features on St Helena Island. From wrecks in the ocean (Dutch man-of-war, Witte Leeuw sank in 1613), to Plantation cottages, and historic fauna.</a:t>
            </a:r>
          </a:p>
          <a:p>
            <a:endParaRPr lang="en-GB" dirty="0">
              <a:latin typeface="Carlito" panose="020F0502020204030204" pitchFamily="34" charset="0"/>
              <a:cs typeface="Carlito" panose="020F0502020204030204" pitchFamily="34" charset="0"/>
            </a:endParaRPr>
          </a:p>
          <a:p>
            <a:pPr marL="285750" indent="-285750">
              <a:buBlip>
                <a:blip r:embed="rId3"/>
              </a:buBlip>
            </a:pPr>
            <a:r>
              <a:rPr lang="en-GB" dirty="0">
                <a:latin typeface="Carlito" panose="020F0502020204030204" pitchFamily="34" charset="0"/>
                <a:cs typeface="Carlito" panose="020F0502020204030204" pitchFamily="34" charset="0"/>
              </a:rPr>
              <a:t>St Helena National Trust and Historic England will work to bring the HER online in 2024.  It is intended to bring this online alongside of the fibre optic cable going live.</a:t>
            </a:r>
          </a:p>
          <a:p>
            <a:endParaRPr lang="en-GB" dirty="0">
              <a:latin typeface="Carlito" panose="020F0502020204030204" pitchFamily="34" charset="0"/>
              <a:cs typeface="Carlito" panose="020F0502020204030204" pitchFamily="34" charset="0"/>
            </a:endParaRPr>
          </a:p>
          <a:p>
            <a:pPr marL="285750" indent="-285750">
              <a:buBlip>
                <a:blip r:embed="rId3"/>
              </a:buBlip>
            </a:pPr>
            <a:r>
              <a:rPr lang="en-GB" dirty="0">
                <a:latin typeface="Carlito" panose="020F0502020204030204" pitchFamily="34" charset="0"/>
                <a:cs typeface="Carlito" panose="020F0502020204030204" pitchFamily="34" charset="0"/>
              </a:rPr>
              <a:t>Work with our partner, Historic England to determine the feasibility of an application for St Helena’s WHS status; including resources and expertise to determine our Outstanding Universal Value and ability to maintain it.</a:t>
            </a:r>
          </a:p>
          <a:p>
            <a:endParaRPr lang="en-GB" dirty="0">
              <a:latin typeface="Carlito" panose="020F0502020204030204" pitchFamily="34" charset="0"/>
              <a:cs typeface="Carlito" panose="020F0502020204030204" pitchFamily="34" charset="0"/>
            </a:endParaRPr>
          </a:p>
          <a:p>
            <a:pPr marL="285750" indent="-285750">
              <a:buBlip>
                <a:blip r:embed="rId3"/>
              </a:buBlip>
            </a:pPr>
            <a:r>
              <a:rPr lang="en-GB" dirty="0">
                <a:latin typeface="Carlito" panose="020F0502020204030204" pitchFamily="34" charset="0"/>
                <a:cs typeface="Carlito" panose="020F0502020204030204" pitchFamily="34" charset="0"/>
              </a:rPr>
              <a:t>We continue to develop management plans for our National Conservation Areas (both natural and historic).</a:t>
            </a:r>
          </a:p>
          <a:p>
            <a:endParaRPr lang="en-GB" dirty="0">
              <a:latin typeface="Carlito" panose="020F0502020204030204" pitchFamily="34" charset="0"/>
              <a:cs typeface="Carlito" panose="020F0502020204030204" pitchFamily="34" charset="0"/>
            </a:endParaRPr>
          </a:p>
          <a:p>
            <a:pPr marL="285750" indent="-285750">
              <a:buBlip>
                <a:blip r:embed="rId3"/>
              </a:buBlip>
            </a:pPr>
            <a:r>
              <a:rPr lang="en-GB" dirty="0">
                <a:latin typeface="Carlito" panose="020F0502020204030204" pitchFamily="34" charset="0"/>
                <a:cs typeface="Carlito" panose="020F0502020204030204" pitchFamily="34" charset="0"/>
              </a:rPr>
              <a:t>We build local capacity to boost confidence in bidding for the tentative list and thereafter full application for World Heritage Site status.</a:t>
            </a:r>
          </a:p>
        </p:txBody>
      </p:sp>
      <p:cxnSp>
        <p:nvCxnSpPr>
          <p:cNvPr id="7" name="Straight Connector 6">
            <a:extLst>
              <a:ext uri="{FF2B5EF4-FFF2-40B4-BE49-F238E27FC236}">
                <a16:creationId xmlns:a16="http://schemas.microsoft.com/office/drawing/2014/main" id="{1597F127-2EE5-4AD7-8B07-E24755D75B8A}"/>
              </a:ext>
            </a:extLst>
          </p:cNvPr>
          <p:cNvCxnSpPr>
            <a:cxnSpLocks/>
          </p:cNvCxnSpPr>
          <p:nvPr/>
        </p:nvCxnSpPr>
        <p:spPr>
          <a:xfrm>
            <a:off x="481099" y="930443"/>
            <a:ext cx="5614901" cy="0"/>
          </a:xfrm>
          <a:prstGeom prst="line">
            <a:avLst/>
          </a:prstGeom>
          <a:ln>
            <a:solidFill>
              <a:srgbClr val="39918C"/>
            </a:solidFill>
          </a:ln>
        </p:spPr>
        <p:style>
          <a:lnRef idx="1">
            <a:schemeClr val="accent6"/>
          </a:lnRef>
          <a:fillRef idx="0">
            <a:schemeClr val="accent6"/>
          </a:fillRef>
          <a:effectRef idx="0">
            <a:schemeClr val="accent6"/>
          </a:effectRef>
          <a:fontRef idx="minor">
            <a:schemeClr val="tx1"/>
          </a:fontRef>
        </p:style>
      </p:cxnSp>
      <p:pic>
        <p:nvPicPr>
          <p:cNvPr id="2" name="Picture 1">
            <a:extLst>
              <a:ext uri="{FF2B5EF4-FFF2-40B4-BE49-F238E27FC236}">
                <a16:creationId xmlns:a16="http://schemas.microsoft.com/office/drawing/2014/main" id="{F7A93D92-BA6F-4CFC-BC5C-2CE7764ADADF}"/>
              </a:ext>
            </a:extLst>
          </p:cNvPr>
          <p:cNvPicPr>
            <a:picLocks noChangeAspect="1"/>
          </p:cNvPicPr>
          <p:nvPr/>
        </p:nvPicPr>
        <p:blipFill rotWithShape="1">
          <a:blip r:embed="rId4"/>
          <a:srcRect r="41630"/>
          <a:stretch/>
        </p:blipFill>
        <p:spPr>
          <a:xfrm>
            <a:off x="481097" y="1689312"/>
            <a:ext cx="5561561" cy="31373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5646595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56798AD8C20243875D5A5145658744" ma:contentTypeVersion="15" ma:contentTypeDescription="Create a new document." ma:contentTypeScope="" ma:versionID="7fefe94ece93d27dc09ccc725fba73ad">
  <xsd:schema xmlns:xsd="http://www.w3.org/2001/XMLSchema" xmlns:xs="http://www.w3.org/2001/XMLSchema" xmlns:p="http://schemas.microsoft.com/office/2006/metadata/properties" xmlns:ns2="04ccf4a0-7f8f-4126-9ed0-2a2f7c5dc0b1" xmlns:ns3="d3ab5e05-d89d-4588-b922-2d38d4ace025" xmlns:ns4="bb952b06-3268-4e55-b0fe-9eb49669fc08" targetNamespace="http://schemas.microsoft.com/office/2006/metadata/properties" ma:root="true" ma:fieldsID="9048fe1a09e4f8ac4d88506463b80607" ns2:_="" ns3:_="" ns4:_="">
    <xsd:import namespace="04ccf4a0-7f8f-4126-9ed0-2a2f7c5dc0b1"/>
    <xsd:import namespace="d3ab5e05-d89d-4588-b922-2d38d4ace025"/>
    <xsd:import namespace="bb952b06-3268-4e55-b0fe-9eb49669fc0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ccf4a0-7f8f-4126-9ed0-2a2f7c5dc0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af4335e-c6cf-4429-aa3a-f62cbecd1b5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3ab5e05-d89d-4588-b922-2d38d4ace02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952b06-3268-4e55-b0fe-9eb49669fc08"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10b9134c-7a18-4bab-b483-2819238e6a07}" ma:internalName="TaxCatchAll" ma:showField="CatchAllData" ma:web="d3ab5e05-d89d-4588-b922-2d38d4ace0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4ccf4a0-7f8f-4126-9ed0-2a2f7c5dc0b1">
      <Terms xmlns="http://schemas.microsoft.com/office/infopath/2007/PartnerControls"/>
    </lcf76f155ced4ddcb4097134ff3c332f>
    <TaxCatchAll xmlns="bb952b06-3268-4e55-b0fe-9eb49669fc08" xsi:nil="true"/>
  </documentManagement>
</p:properties>
</file>

<file path=customXml/itemProps1.xml><?xml version="1.0" encoding="utf-8"?>
<ds:datastoreItem xmlns:ds="http://schemas.openxmlformats.org/officeDocument/2006/customXml" ds:itemID="{66850C23-8331-48D4-92F8-40BBCB58E2F3}"/>
</file>

<file path=customXml/itemProps2.xml><?xml version="1.0" encoding="utf-8"?>
<ds:datastoreItem xmlns:ds="http://schemas.openxmlformats.org/officeDocument/2006/customXml" ds:itemID="{1B377BD4-7B29-45F9-97DD-062809107ADF}"/>
</file>

<file path=customXml/itemProps3.xml><?xml version="1.0" encoding="utf-8"?>
<ds:datastoreItem xmlns:ds="http://schemas.openxmlformats.org/officeDocument/2006/customXml" ds:itemID="{39DBA869-7FE9-4895-A876-7709DAF4CE4B}"/>
</file>

<file path=docProps/app.xml><?xml version="1.0" encoding="utf-8"?>
<Properties xmlns="http://schemas.openxmlformats.org/officeDocument/2006/extended-properties" xmlns:vt="http://schemas.openxmlformats.org/officeDocument/2006/docPropsVTypes">
  <TotalTime>513</TotalTime>
  <Words>1120</Words>
  <Application>Microsoft Office PowerPoint</Application>
  <PresentationFormat>Widescreen</PresentationFormat>
  <Paragraphs>90</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Carlito</vt:lpstr>
      <vt:lpstr>Office Theme</vt:lpstr>
      <vt:lpstr>St Helena Island</vt:lpstr>
      <vt:lpstr>About St Helena Island</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Helena Island</dc:title>
  <dc:creator>Director</dc:creator>
  <cp:lastModifiedBy>Director</cp:lastModifiedBy>
  <cp:revision>36</cp:revision>
  <dcterms:created xsi:type="dcterms:W3CDTF">2023-02-03T12:40:50Z</dcterms:created>
  <dcterms:modified xsi:type="dcterms:W3CDTF">2023-02-07T09:14:14Z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0x0101000B56798AD8C20243875D5A5145658744</vt:lpwstr>
  </property>
</Properties>
</file>