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16"/>
  </p:notesMasterIdLst>
  <p:handoutMasterIdLst>
    <p:handoutMasterId r:id="rId17"/>
  </p:handoutMasterIdLst>
  <p:sldIdLst>
    <p:sldId id="257" r:id="rId2"/>
    <p:sldId id="310" r:id="rId3"/>
    <p:sldId id="303" r:id="rId4"/>
    <p:sldId id="318" r:id="rId5"/>
    <p:sldId id="325" r:id="rId6"/>
    <p:sldId id="332" r:id="rId7"/>
    <p:sldId id="335" r:id="rId8"/>
    <p:sldId id="337" r:id="rId9"/>
    <p:sldId id="334" r:id="rId10"/>
    <p:sldId id="338" r:id="rId11"/>
    <p:sldId id="333" r:id="rId12"/>
    <p:sldId id="305" r:id="rId13"/>
    <p:sldId id="339" r:id="rId14"/>
    <p:sldId id="340" r:id="rId1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3"/>
    <p:restoredTop sz="61886" autoAdjust="0"/>
  </p:normalViewPr>
  <p:slideViewPr>
    <p:cSldViewPr>
      <p:cViewPr varScale="1">
        <p:scale>
          <a:sx n="42" d="100"/>
          <a:sy n="42" d="100"/>
        </p:scale>
        <p:origin x="167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3D10C9-FF24-0489-49C9-C11E2F31EE8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219388B0-7E5B-02B8-E72D-59B26187A89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6C2013FA-5F93-594D-8E1D-68D54EE701B8}" type="datetimeFigureOut">
              <a:rPr lang="en-GB"/>
              <a:pPr>
                <a:defRPr/>
              </a:pPr>
              <a:t>06/02/2023</a:t>
            </a:fld>
            <a:endParaRPr lang="en-GB"/>
          </a:p>
        </p:txBody>
      </p:sp>
      <p:sp>
        <p:nvSpPr>
          <p:cNvPr id="4" name="Footer Placeholder 3">
            <a:extLst>
              <a:ext uri="{FF2B5EF4-FFF2-40B4-BE49-F238E27FC236}">
                <a16:creationId xmlns:a16="http://schemas.microsoft.com/office/drawing/2014/main" id="{902AFFBA-AAF0-B26D-AA34-0AF04551350A}"/>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5" name="Slide Number Placeholder 4">
            <a:extLst>
              <a:ext uri="{FF2B5EF4-FFF2-40B4-BE49-F238E27FC236}">
                <a16:creationId xmlns:a16="http://schemas.microsoft.com/office/drawing/2014/main" id="{FDE739BA-D2E2-DA8F-C72D-25C5469DE7FC}"/>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2E7A8E5-D2E5-0241-9803-DA20C7B7DA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79CFA9-8D0A-4ECD-1553-38989DC306F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ED70FD19-7929-50AC-0100-91161BD664EC}"/>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A77C3EA-361C-3147-9EE9-39E7377F92C9}" type="datetimeFigureOut">
              <a:rPr lang="en-GB"/>
              <a:pPr>
                <a:defRPr/>
              </a:pPr>
              <a:t>06/02/2023</a:t>
            </a:fld>
            <a:endParaRPr lang="en-GB"/>
          </a:p>
        </p:txBody>
      </p:sp>
      <p:sp>
        <p:nvSpPr>
          <p:cNvPr id="4" name="Slide Image Placeholder 3">
            <a:extLst>
              <a:ext uri="{FF2B5EF4-FFF2-40B4-BE49-F238E27FC236}">
                <a16:creationId xmlns:a16="http://schemas.microsoft.com/office/drawing/2014/main" id="{484A8ACE-320B-DB7D-9C79-5BABAC62C2E4}"/>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F682A10-FB1D-11DE-50B7-EBD930E37E28}"/>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D9ECEB0-0C4A-D6CD-02C0-A550AC9E39B1}"/>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BB300762-7459-23D5-AD45-4BEEFA22D805}"/>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69D477A-0E76-194B-942D-75EF9BB5D9F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9585B514-8715-C142-770C-EADC61007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20276AAF-4C38-4F54-30EB-262A3B609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sng"/>
              <a:t>1 MIN</a:t>
            </a:r>
          </a:p>
          <a:p>
            <a:pPr eaLnBrk="1" hangingPunct="1">
              <a:spcBef>
                <a:spcPct val="0"/>
              </a:spcBef>
            </a:pPr>
            <a:r>
              <a:rPr lang="en-GB" altLang="en-US"/>
              <a:t>Introduce Self. </a:t>
            </a:r>
          </a:p>
          <a:p>
            <a:pPr eaLnBrk="1" hangingPunct="1">
              <a:spcBef>
                <a:spcPct val="0"/>
              </a:spcBef>
            </a:pPr>
            <a:r>
              <a:rPr lang="en-GB" altLang="en-US"/>
              <a:t>Why am I presenting to you </a:t>
            </a:r>
          </a:p>
        </p:txBody>
      </p:sp>
      <p:sp>
        <p:nvSpPr>
          <p:cNvPr id="16387" name="Slide Number Placeholder 3">
            <a:extLst>
              <a:ext uri="{FF2B5EF4-FFF2-40B4-BE49-F238E27FC236}">
                <a16:creationId xmlns:a16="http://schemas.microsoft.com/office/drawing/2014/main" id="{F88C6B55-31E5-7DA5-C3BD-CE40A88B07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FD5F8D-5F94-104A-BE68-E67DA68F1573}"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0ADF7670-58E5-65E0-0C40-5D97DDCC83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D8B319EA-4E01-7526-AB05-0A0F9DA2C4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7891" name="Slide Number Placeholder 3">
            <a:extLst>
              <a:ext uri="{FF2B5EF4-FFF2-40B4-BE49-F238E27FC236}">
                <a16:creationId xmlns:a16="http://schemas.microsoft.com/office/drawing/2014/main" id="{1C59A684-C67E-3E5F-97B6-BA43794EA6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6B35F0-3B44-5341-B329-3A30A1C4773C}" type="slidenum">
              <a:rPr lang="en-GB" altLang="en-US" smtClean="0"/>
              <a:pPr/>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79946D20-1432-478D-C181-C6026FD58E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C35F8AD-D866-304D-4246-EE1534D66F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0963" name="Slide Number Placeholder 3">
            <a:extLst>
              <a:ext uri="{FF2B5EF4-FFF2-40B4-BE49-F238E27FC236}">
                <a16:creationId xmlns:a16="http://schemas.microsoft.com/office/drawing/2014/main" id="{D3A940FD-AD8C-FA2E-A402-17F922F905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201EC7-E11E-C549-BEFA-0420DEFAD1CF}" type="slidenum">
              <a:rPr lang="en-GB" altLang="en-US" smtClean="0"/>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34ECFAD3-7624-1CC4-49A5-59A3ECEEC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C17C6B89-80CD-9E2B-5A2E-542BA6AE5F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1" name="Slide Number Placeholder 3">
            <a:extLst>
              <a:ext uri="{FF2B5EF4-FFF2-40B4-BE49-F238E27FC236}">
                <a16:creationId xmlns:a16="http://schemas.microsoft.com/office/drawing/2014/main" id="{804A2E9B-676B-51D9-E469-455F8CEB99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6FE42B-F13C-CE41-87D2-3011A99CA72C}" type="slidenum">
              <a:rPr lang="en-GB" altLang="en-US" smtClean="0"/>
              <a:pPr/>
              <a:t>13</a:t>
            </a:fld>
            <a:endParaRPr lang="en-GB" altLang="en-US"/>
          </a:p>
        </p:txBody>
      </p:sp>
    </p:spTree>
    <p:extLst>
      <p:ext uri="{BB962C8B-B14F-4D97-AF65-F5344CB8AC3E}">
        <p14:creationId xmlns:p14="http://schemas.microsoft.com/office/powerpoint/2010/main" val="272584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9585B514-8715-C142-770C-EADC61007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20276AAF-4C38-4F54-30EB-262A3B609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6387" name="Slide Number Placeholder 3">
            <a:extLst>
              <a:ext uri="{FF2B5EF4-FFF2-40B4-BE49-F238E27FC236}">
                <a16:creationId xmlns:a16="http://schemas.microsoft.com/office/drawing/2014/main" id="{F88C6B55-31E5-7DA5-C3BD-CE40A88B07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FD5F8D-5F94-104A-BE68-E67DA68F1573}" type="slidenum">
              <a:rPr lang="en-GB" altLang="en-US" smtClean="0"/>
              <a:pPr/>
              <a:t>14</a:t>
            </a:fld>
            <a:endParaRPr lang="en-GB" altLang="en-US"/>
          </a:p>
        </p:txBody>
      </p:sp>
    </p:spTree>
    <p:extLst>
      <p:ext uri="{BB962C8B-B14F-4D97-AF65-F5344CB8AC3E}">
        <p14:creationId xmlns:p14="http://schemas.microsoft.com/office/powerpoint/2010/main" val="335538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376F166-ED6B-15B6-5805-1483111D38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60D3410-4601-E0FB-3A07-FF7B78B91433}"/>
              </a:ext>
            </a:extLst>
          </p:cNvPr>
          <p:cNvSpPr>
            <a:spLocks noGrp="1"/>
          </p:cNvSpPr>
          <p:nvPr>
            <p:ph type="body" idx="1"/>
          </p:nvPr>
        </p:nvSpPr>
        <p:spPr/>
        <p:txBody>
          <a:bodyPr/>
          <a:lstStyle/>
          <a:p>
            <a:pPr>
              <a:defRPr/>
            </a:pPr>
            <a:r>
              <a:rPr lang="en-GB" altLang="en-US" dirty="0"/>
              <a:t>Difficulty in youth engagement outside of formal education</a:t>
            </a:r>
          </a:p>
          <a:p>
            <a:pPr>
              <a:defRPr/>
            </a:pPr>
            <a:r>
              <a:rPr lang="en-GB" altLang="en-US" dirty="0"/>
              <a:t>Need to work with young people to address a gap in our demographic and </a:t>
            </a:r>
          </a:p>
          <a:p>
            <a:pPr>
              <a:defRPr/>
            </a:pPr>
            <a:r>
              <a:rPr lang="en-GB" altLang="en-US" dirty="0"/>
              <a:t>Address community perception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Young people (age 13-25) are major human resource for development and key agents for sector change and technical innovation. </a:t>
            </a:r>
          </a:p>
          <a:p>
            <a:pPr eaLnBrk="1" fontAlgn="auto" hangingPunct="1">
              <a:spcBef>
                <a:spcPts val="0"/>
              </a:spcBef>
              <a:spcAft>
                <a:spcPts val="0"/>
              </a:spcAft>
              <a:defRPr/>
            </a:pPr>
            <a:r>
              <a:rPr lang="en-GB" dirty="0"/>
              <a:t>Within a World Heritage context in the UK, young people are not capitalised on as a resource, despite making up 15% of the UK’s population and being a key demographic for sites to engage with http://</a:t>
            </a:r>
            <a:r>
              <a:rPr lang="en-GB" dirty="0" err="1"/>
              <a:t>www.indexmundi.com</a:t>
            </a:r>
            <a:r>
              <a:rPr lang="en-GB" dirty="0"/>
              <a:t>/</a:t>
            </a:r>
            <a:r>
              <a:rPr lang="en-GB" dirty="0" err="1"/>
              <a:t>united_kingdom</a:t>
            </a:r>
            <a:r>
              <a:rPr lang="en-GB" dirty="0"/>
              <a:t>/</a:t>
            </a:r>
            <a:r>
              <a:rPr lang="en-GB" dirty="0" err="1"/>
              <a:t>age_structure.html</a:t>
            </a:r>
            <a:endParaRPr lang="en-GB" dirty="0"/>
          </a:p>
          <a:p>
            <a:pPr eaLnBrk="1" fontAlgn="auto" hangingPunct="1">
              <a:spcBef>
                <a:spcPts val="0"/>
              </a:spcBef>
              <a:spcAft>
                <a:spcPts val="0"/>
              </a:spcAft>
              <a:defRPr/>
            </a:pPr>
            <a:r>
              <a:rPr lang="en-GB" dirty="0"/>
              <a:t>Even with encouragement, information and support, World Heritage sites in the UK struggle to engage with the teenage audience. Despite their global importance, World Heritage Sites have no statutory funding available to support the achievement of the World Heritage Convention, or to support their management, preservation, promotion and transmission of their Outstanding Universal Value. They therefore have difficulty in engaging with young people exacerbated by lack of funding, opportunity, resources and knowledge of how to effectively engage with this age group. </a:t>
            </a:r>
          </a:p>
          <a:p>
            <a:pPr marL="171450" indent="-171450" eaLnBrk="1" fontAlgn="auto" hangingPunct="1">
              <a:spcBef>
                <a:spcPts val="0"/>
              </a:spcBef>
              <a:spcAft>
                <a:spcPts val="0"/>
              </a:spcAft>
              <a:buFontTx/>
              <a:buChar char="-"/>
              <a:defRPr/>
            </a:pPr>
            <a:r>
              <a:rPr lang="en-GB" dirty="0"/>
              <a:t>Social problem within our local communities: Communities first area. </a:t>
            </a:r>
          </a:p>
          <a:p>
            <a:pPr marL="171450" indent="-171450" eaLnBrk="1" fontAlgn="auto" hangingPunct="1">
              <a:spcBef>
                <a:spcPts val="0"/>
              </a:spcBef>
              <a:spcAft>
                <a:spcPts val="0"/>
              </a:spcAft>
              <a:buFontTx/>
              <a:buChar char="-"/>
              <a:defRPr/>
            </a:pPr>
            <a:r>
              <a:rPr lang="en-GB" dirty="0"/>
              <a:t>Lots of issues that affect young people – culture of dependency and long term unemployment,</a:t>
            </a:r>
          </a:p>
          <a:p>
            <a:pPr marL="171450" indent="-171450" eaLnBrk="1" fontAlgn="auto" hangingPunct="1">
              <a:spcBef>
                <a:spcPts val="0"/>
              </a:spcBef>
              <a:spcAft>
                <a:spcPts val="0"/>
              </a:spcAft>
              <a:buFontTx/>
              <a:buChar char="-"/>
              <a:defRPr/>
            </a:pPr>
            <a:r>
              <a:rPr lang="en-GB" dirty="0"/>
              <a:t>Poorest communities, Low self esteem and low education. </a:t>
            </a:r>
          </a:p>
          <a:p>
            <a:pPr marL="171450" indent="-171450" eaLnBrk="1" fontAlgn="auto" hangingPunct="1">
              <a:spcBef>
                <a:spcPts val="0"/>
              </a:spcBef>
              <a:spcAft>
                <a:spcPts val="0"/>
              </a:spcAft>
              <a:buFontTx/>
              <a:buChar char="-"/>
              <a:defRPr/>
            </a:pPr>
            <a:r>
              <a:rPr lang="en-GB" dirty="0"/>
              <a:t>Young people seen to be causing problems – antisocial behaviour </a:t>
            </a:r>
          </a:p>
          <a:p>
            <a:pPr marL="171450" indent="-171450" eaLnBrk="1" fontAlgn="auto" hangingPunct="1">
              <a:spcBef>
                <a:spcPts val="0"/>
              </a:spcBef>
              <a:spcAft>
                <a:spcPts val="0"/>
              </a:spcAft>
              <a:buFontTx/>
              <a:buChar char="-"/>
              <a:defRPr/>
            </a:pPr>
            <a:r>
              <a:rPr lang="en-GB" dirty="0"/>
              <a:t>We wanted youth ambassadors to change this. </a:t>
            </a: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marL="171450" indent="-171450" eaLnBrk="1" fontAlgn="auto" hangingPunct="1">
              <a:spcBef>
                <a:spcPts val="0"/>
              </a:spcBef>
              <a:spcAft>
                <a:spcPts val="0"/>
              </a:spcAft>
              <a:buFontTx/>
              <a:buChar char="-"/>
              <a:defRPr/>
            </a:pPr>
            <a:r>
              <a:rPr lang="en-GB" dirty="0"/>
              <a:t>We want to address the gap in youth engagement across the UK WHS and roll our model out as we know it works. </a:t>
            </a:r>
          </a:p>
          <a:p>
            <a:pPr>
              <a:defRPr/>
            </a:pPr>
            <a:endParaRPr lang="en-US" dirty="0"/>
          </a:p>
        </p:txBody>
      </p:sp>
      <p:sp>
        <p:nvSpPr>
          <p:cNvPr id="19459" name="Slide Number Placeholder 3">
            <a:extLst>
              <a:ext uri="{FF2B5EF4-FFF2-40B4-BE49-F238E27FC236}">
                <a16:creationId xmlns:a16="http://schemas.microsoft.com/office/drawing/2014/main" id="{DCD98538-5195-C335-85FF-94EC706A9C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AA1B26-3DE1-1542-927E-45882142BC47}" type="slidenum">
              <a:rPr lang="en-GB" altLang="en-US" smtClean="0"/>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34ECFAD3-7624-1CC4-49A5-59A3ECEEC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C17C6B89-80CD-9E2B-5A2E-542BA6AE5F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1" name="Slide Number Placeholder 3">
            <a:extLst>
              <a:ext uri="{FF2B5EF4-FFF2-40B4-BE49-F238E27FC236}">
                <a16:creationId xmlns:a16="http://schemas.microsoft.com/office/drawing/2014/main" id="{804A2E9B-676B-51D9-E469-455F8CEB99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6FE42B-F13C-CE41-87D2-3011A99CA72C}" type="slidenum">
              <a:rPr lang="en-GB" altLang="en-US" smtClean="0"/>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EAD0390-6B4E-4D34-84FB-420CBD8C01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8ECCD3E-65A3-03B8-B981-5F8AB114FE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a:t>Combination of youth professional skill and heritage professional skill is needed to deliver</a:t>
            </a:r>
          </a:p>
          <a:p>
            <a:pPr marL="171450" indent="-171450" eaLnBrk="1" hangingPunct="1">
              <a:spcBef>
                <a:spcPct val="0"/>
              </a:spcBef>
              <a:buFontTx/>
              <a:buChar char="-"/>
            </a:pPr>
            <a:r>
              <a:rPr lang="en-GB" altLang="en-US"/>
              <a:t>Engage with relatively small number of  YP’s (40-50) but has been productive = Long term sustainable engagement</a:t>
            </a:r>
          </a:p>
          <a:p>
            <a:pPr marL="171450" indent="-171450" eaLnBrk="1" hangingPunct="1">
              <a:spcBef>
                <a:spcPct val="0"/>
              </a:spcBef>
              <a:buFontTx/>
              <a:buChar char="-"/>
            </a:pPr>
            <a:r>
              <a:rPr lang="en-GB" altLang="en-US"/>
              <a:t>Dynamic approach needed – time intensive, you must build relationship up</a:t>
            </a:r>
          </a:p>
          <a:p>
            <a:pPr marL="171450" indent="-171450" eaLnBrk="1" hangingPunct="1">
              <a:spcBef>
                <a:spcPct val="0"/>
              </a:spcBef>
              <a:buFontTx/>
              <a:buChar char="-"/>
            </a:pPr>
            <a:r>
              <a:rPr lang="en-GB" altLang="en-US"/>
              <a:t>Heritage is of secondary interest – skills, friends and the experience are more important for YP’s</a:t>
            </a:r>
          </a:p>
          <a:p>
            <a:pPr marL="171450" indent="-171450" eaLnBrk="1" hangingPunct="1">
              <a:spcBef>
                <a:spcPct val="0"/>
              </a:spcBef>
              <a:buFontTx/>
              <a:buChar char="-"/>
            </a:pPr>
            <a:r>
              <a:rPr lang="en-GB" altLang="en-US"/>
              <a:t>Social media was not as effective as we wanted! </a:t>
            </a:r>
          </a:p>
          <a:p>
            <a:pPr marL="171450" indent="-171450" eaLnBrk="1" hangingPunct="1">
              <a:spcBef>
                <a:spcPct val="0"/>
              </a:spcBef>
              <a:buFontTx/>
              <a:buChar char="-"/>
            </a:pPr>
            <a:r>
              <a:rPr lang="en-GB" altLang="en-US"/>
              <a:t>Residential and day trips are the way forward, but classroom based sessions are needed to bring the rest together</a:t>
            </a:r>
          </a:p>
          <a:p>
            <a:pPr marL="171450" indent="-171450" eaLnBrk="1" hangingPunct="1">
              <a:spcBef>
                <a:spcPct val="0"/>
              </a:spcBef>
              <a:buFontTx/>
              <a:buChar char="-"/>
            </a:pPr>
            <a:r>
              <a:rPr lang="en-GB" altLang="en-US"/>
              <a:t>Variety of experience – NOT JUST HERITAGE!! </a:t>
            </a:r>
          </a:p>
          <a:p>
            <a:pPr marL="171450" indent="-171450" eaLnBrk="1" hangingPunct="1">
              <a:spcBef>
                <a:spcPct val="0"/>
              </a:spcBef>
              <a:buFontTx/>
              <a:buChar char="-"/>
            </a:pPr>
            <a:r>
              <a:rPr lang="en-GB" altLang="en-US"/>
              <a:t>Long term approach for team bonding needed</a:t>
            </a:r>
          </a:p>
          <a:p>
            <a:pPr marL="171450" indent="-171450" eaLnBrk="1" hangingPunct="1">
              <a:spcBef>
                <a:spcPct val="0"/>
              </a:spcBef>
              <a:buFontTx/>
              <a:buChar char="-"/>
            </a:pPr>
            <a:r>
              <a:rPr lang="en-GB" altLang="en-US"/>
              <a:t>Bringing “experts” in to speak is good. </a:t>
            </a:r>
          </a:p>
          <a:p>
            <a:pPr marL="171450" indent="-171450" eaLnBrk="1" hangingPunct="1">
              <a:spcBef>
                <a:spcPct val="0"/>
              </a:spcBef>
              <a:buFontTx/>
              <a:buChar char="-"/>
            </a:pPr>
            <a:r>
              <a:rPr lang="en-GB" altLang="en-US"/>
              <a:t>Achievement and recognition of importance is needed</a:t>
            </a:r>
            <a:endParaRPr lang="en-US" altLang="en-US"/>
          </a:p>
        </p:txBody>
      </p:sp>
      <p:sp>
        <p:nvSpPr>
          <p:cNvPr id="25603" name="Slide Number Placeholder 3">
            <a:extLst>
              <a:ext uri="{FF2B5EF4-FFF2-40B4-BE49-F238E27FC236}">
                <a16:creationId xmlns:a16="http://schemas.microsoft.com/office/drawing/2014/main" id="{5BD862A5-9607-9B40-A6A2-0824C802E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DEC6DA-18FC-824D-B4EC-8B1994277A7F}" type="slidenum">
              <a:rPr lang="en-GB" altLang="en-US" smtClean="0"/>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D934E0A-0926-1183-EB7D-92BCA5491F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7ADF482B-3CD4-B45E-F223-85EE090F2A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699" name="Slide Number Placeholder 3">
            <a:extLst>
              <a:ext uri="{FF2B5EF4-FFF2-40B4-BE49-F238E27FC236}">
                <a16:creationId xmlns:a16="http://schemas.microsoft.com/office/drawing/2014/main" id="{14286F08-D7ED-5A2E-4173-1C6D84FFB7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034F3D7-3331-204D-A71A-D9DDCE03FC57}" type="slidenum">
              <a:rPr lang="en-GB" altLang="en-US" smtClean="0"/>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262C6C7-8FC6-22F3-7B4A-8477504E2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10472B4F-E1B0-4439-7C10-BE500750C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1747" name="Slide Number Placeholder 3">
            <a:extLst>
              <a:ext uri="{FF2B5EF4-FFF2-40B4-BE49-F238E27FC236}">
                <a16:creationId xmlns:a16="http://schemas.microsoft.com/office/drawing/2014/main" id="{3314F9F7-0B73-AFE7-8E1B-8FDAE9153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1FE611-6382-7144-BAD4-1CAE91E1D74A}" type="slidenum">
              <a:rPr lang="en-GB" altLang="en-US" smtClean="0"/>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5923D66-5116-E2B4-72B5-DA5CD2B9D0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2CE3A280-2EE0-EEB3-2539-0802887D5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4073ADB0-9593-8A88-8E6D-8A0889CD6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E439B1-5D1D-FC4D-A4CB-E04F099D2837}" type="slidenum">
              <a:rPr lang="en-GB" altLang="en-US" smtClean="0"/>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92A4AD1-7A60-D061-BA99-FABDD5E99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707882B-D4B3-186B-48FE-BE2F8A9621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5843" name="Slide Number Placeholder 3">
            <a:extLst>
              <a:ext uri="{FF2B5EF4-FFF2-40B4-BE49-F238E27FC236}">
                <a16:creationId xmlns:a16="http://schemas.microsoft.com/office/drawing/2014/main" id="{63CFD431-1CA2-7B89-5DCC-3C0994AEFF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1BD610-F1B6-184C-BB23-0253B9E9EB1F}" type="slidenum">
              <a:rPr lang="en-GB" altLang="en-US" smtClean="0"/>
              <a:pPr/>
              <a:t>9</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92A4AD1-7A60-D061-BA99-FABDD5E99D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707882B-D4B3-186B-48FE-BE2F8A9621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5843" name="Slide Number Placeholder 3">
            <a:extLst>
              <a:ext uri="{FF2B5EF4-FFF2-40B4-BE49-F238E27FC236}">
                <a16:creationId xmlns:a16="http://schemas.microsoft.com/office/drawing/2014/main" id="{63CFD431-1CA2-7B89-5DCC-3C0994AEFF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1BD610-F1B6-184C-BB23-0253B9E9EB1F}" type="slidenum">
              <a:rPr lang="en-GB" altLang="en-US" smtClean="0"/>
              <a:pPr/>
              <a:t>10</a:t>
            </a:fld>
            <a:endParaRPr lang="en-GB" altLang="en-US"/>
          </a:p>
        </p:txBody>
      </p:sp>
    </p:spTree>
    <p:extLst>
      <p:ext uri="{BB962C8B-B14F-4D97-AF65-F5344CB8AC3E}">
        <p14:creationId xmlns:p14="http://schemas.microsoft.com/office/powerpoint/2010/main" val="231832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ECDE39-B589-809F-9A59-108D88DE68D7}"/>
              </a:ext>
            </a:extLst>
          </p:cNvPr>
          <p:cNvSpPr>
            <a:spLocks noGrp="1"/>
          </p:cNvSpPr>
          <p:nvPr>
            <p:ph type="dt" sz="half" idx="10"/>
          </p:nvPr>
        </p:nvSpPr>
        <p:spPr/>
        <p:txBody>
          <a:bodyPr/>
          <a:lstStyle>
            <a:lvl1pPr>
              <a:defRPr/>
            </a:lvl1pPr>
          </a:lstStyle>
          <a:p>
            <a:pPr>
              <a:defRPr/>
            </a:pPr>
            <a:fld id="{DEA26BB4-DCBC-0F4E-9D0D-89F74CE42906}" type="datetimeFigureOut">
              <a:rPr lang="en-GB"/>
              <a:pPr>
                <a:defRPr/>
              </a:pPr>
              <a:t>06/02/2023</a:t>
            </a:fld>
            <a:endParaRPr lang="en-GB"/>
          </a:p>
        </p:txBody>
      </p:sp>
      <p:sp>
        <p:nvSpPr>
          <p:cNvPr id="5" name="Footer Placeholder 4">
            <a:extLst>
              <a:ext uri="{FF2B5EF4-FFF2-40B4-BE49-F238E27FC236}">
                <a16:creationId xmlns:a16="http://schemas.microsoft.com/office/drawing/2014/main" id="{D6838150-FA76-7728-4904-A250516A4C8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C16E6CC-384D-CC98-21AD-1B985E78F07F}"/>
              </a:ext>
            </a:extLst>
          </p:cNvPr>
          <p:cNvSpPr>
            <a:spLocks noGrp="1"/>
          </p:cNvSpPr>
          <p:nvPr>
            <p:ph type="sldNum" sz="quarter" idx="12"/>
          </p:nvPr>
        </p:nvSpPr>
        <p:spPr/>
        <p:txBody>
          <a:bodyPr/>
          <a:lstStyle>
            <a:lvl1pPr>
              <a:defRPr/>
            </a:lvl1pPr>
          </a:lstStyle>
          <a:p>
            <a:pPr>
              <a:defRPr/>
            </a:pPr>
            <a:fld id="{E3990824-207D-CA4A-815B-AE9EBAC5D76E}" type="slidenum">
              <a:rPr lang="en-GB" altLang="en-US"/>
              <a:pPr>
                <a:defRPr/>
              </a:pPr>
              <a:t>‹#›</a:t>
            </a:fld>
            <a:endParaRPr lang="en-GB" altLang="en-US"/>
          </a:p>
        </p:txBody>
      </p:sp>
    </p:spTree>
    <p:extLst>
      <p:ext uri="{BB962C8B-B14F-4D97-AF65-F5344CB8AC3E}">
        <p14:creationId xmlns:p14="http://schemas.microsoft.com/office/powerpoint/2010/main" val="187917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90FE08-0494-746A-A7A0-EEF62DC4E83F}"/>
              </a:ext>
            </a:extLst>
          </p:cNvPr>
          <p:cNvSpPr>
            <a:spLocks noGrp="1"/>
          </p:cNvSpPr>
          <p:nvPr>
            <p:ph type="dt" sz="half" idx="10"/>
          </p:nvPr>
        </p:nvSpPr>
        <p:spPr/>
        <p:txBody>
          <a:bodyPr/>
          <a:lstStyle>
            <a:lvl1pPr>
              <a:defRPr/>
            </a:lvl1pPr>
          </a:lstStyle>
          <a:p>
            <a:pPr>
              <a:defRPr/>
            </a:pPr>
            <a:fld id="{713D74EB-A7DA-6241-83E0-CBF76FEEB0F7}" type="datetimeFigureOut">
              <a:rPr lang="en-GB"/>
              <a:pPr>
                <a:defRPr/>
              </a:pPr>
              <a:t>06/02/2023</a:t>
            </a:fld>
            <a:endParaRPr lang="en-GB"/>
          </a:p>
        </p:txBody>
      </p:sp>
      <p:sp>
        <p:nvSpPr>
          <p:cNvPr id="5" name="Footer Placeholder 4">
            <a:extLst>
              <a:ext uri="{FF2B5EF4-FFF2-40B4-BE49-F238E27FC236}">
                <a16:creationId xmlns:a16="http://schemas.microsoft.com/office/drawing/2014/main" id="{BDAB72D7-32F9-6214-E72C-766F76557AC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5B80362-A66B-A66C-5128-46B62144524E}"/>
              </a:ext>
            </a:extLst>
          </p:cNvPr>
          <p:cNvSpPr>
            <a:spLocks noGrp="1"/>
          </p:cNvSpPr>
          <p:nvPr>
            <p:ph type="sldNum" sz="quarter" idx="12"/>
          </p:nvPr>
        </p:nvSpPr>
        <p:spPr/>
        <p:txBody>
          <a:bodyPr/>
          <a:lstStyle>
            <a:lvl1pPr>
              <a:defRPr/>
            </a:lvl1pPr>
          </a:lstStyle>
          <a:p>
            <a:pPr>
              <a:defRPr/>
            </a:pPr>
            <a:fld id="{89FE6AF8-0A45-9643-80B6-F1965DE7DB65}" type="slidenum">
              <a:rPr lang="en-GB" altLang="en-US"/>
              <a:pPr>
                <a:defRPr/>
              </a:pPr>
              <a:t>‹#›</a:t>
            </a:fld>
            <a:endParaRPr lang="en-GB" altLang="en-US"/>
          </a:p>
        </p:txBody>
      </p:sp>
    </p:spTree>
    <p:extLst>
      <p:ext uri="{BB962C8B-B14F-4D97-AF65-F5344CB8AC3E}">
        <p14:creationId xmlns:p14="http://schemas.microsoft.com/office/powerpoint/2010/main" val="304134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6A296-A22F-E032-7331-589E38D00EF2}"/>
              </a:ext>
            </a:extLst>
          </p:cNvPr>
          <p:cNvSpPr>
            <a:spLocks noGrp="1"/>
          </p:cNvSpPr>
          <p:nvPr>
            <p:ph type="dt" sz="half" idx="10"/>
          </p:nvPr>
        </p:nvSpPr>
        <p:spPr/>
        <p:txBody>
          <a:bodyPr/>
          <a:lstStyle>
            <a:lvl1pPr>
              <a:defRPr/>
            </a:lvl1pPr>
          </a:lstStyle>
          <a:p>
            <a:pPr>
              <a:defRPr/>
            </a:pPr>
            <a:fld id="{D314B57B-55DB-A743-8F50-D5BF9E4F54E7}" type="datetimeFigureOut">
              <a:rPr lang="en-GB"/>
              <a:pPr>
                <a:defRPr/>
              </a:pPr>
              <a:t>06/02/2023</a:t>
            </a:fld>
            <a:endParaRPr lang="en-GB"/>
          </a:p>
        </p:txBody>
      </p:sp>
      <p:sp>
        <p:nvSpPr>
          <p:cNvPr id="5" name="Footer Placeholder 4">
            <a:extLst>
              <a:ext uri="{FF2B5EF4-FFF2-40B4-BE49-F238E27FC236}">
                <a16:creationId xmlns:a16="http://schemas.microsoft.com/office/drawing/2014/main" id="{90E2AAC1-689B-A73A-F48C-A9C94B5250F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C598A4-1044-18FB-5C6D-6CA488EE66A6}"/>
              </a:ext>
            </a:extLst>
          </p:cNvPr>
          <p:cNvSpPr>
            <a:spLocks noGrp="1"/>
          </p:cNvSpPr>
          <p:nvPr>
            <p:ph type="sldNum" sz="quarter" idx="12"/>
          </p:nvPr>
        </p:nvSpPr>
        <p:spPr/>
        <p:txBody>
          <a:bodyPr/>
          <a:lstStyle>
            <a:lvl1pPr>
              <a:defRPr/>
            </a:lvl1pPr>
          </a:lstStyle>
          <a:p>
            <a:pPr>
              <a:defRPr/>
            </a:pPr>
            <a:fld id="{AAD1AA75-3022-5A40-9134-61F4C6B1F83B}" type="slidenum">
              <a:rPr lang="en-GB" altLang="en-US"/>
              <a:pPr>
                <a:defRPr/>
              </a:pPr>
              <a:t>‹#›</a:t>
            </a:fld>
            <a:endParaRPr lang="en-GB" altLang="en-US"/>
          </a:p>
        </p:txBody>
      </p:sp>
    </p:spTree>
    <p:extLst>
      <p:ext uri="{BB962C8B-B14F-4D97-AF65-F5344CB8AC3E}">
        <p14:creationId xmlns:p14="http://schemas.microsoft.com/office/powerpoint/2010/main" val="2510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7051C8-FABF-F796-D8E1-A08375D73937}"/>
              </a:ext>
            </a:extLst>
          </p:cNvPr>
          <p:cNvSpPr>
            <a:spLocks noGrp="1"/>
          </p:cNvSpPr>
          <p:nvPr>
            <p:ph type="dt" sz="half" idx="10"/>
          </p:nvPr>
        </p:nvSpPr>
        <p:spPr/>
        <p:txBody>
          <a:bodyPr/>
          <a:lstStyle>
            <a:lvl1pPr>
              <a:defRPr/>
            </a:lvl1pPr>
          </a:lstStyle>
          <a:p>
            <a:pPr>
              <a:defRPr/>
            </a:pPr>
            <a:fld id="{169DE4F4-FB61-C54A-ADB0-D2A2B880678C}" type="datetimeFigureOut">
              <a:rPr lang="en-GB"/>
              <a:pPr>
                <a:defRPr/>
              </a:pPr>
              <a:t>06/02/2023</a:t>
            </a:fld>
            <a:endParaRPr lang="en-GB"/>
          </a:p>
        </p:txBody>
      </p:sp>
      <p:sp>
        <p:nvSpPr>
          <p:cNvPr id="5" name="Footer Placeholder 4">
            <a:extLst>
              <a:ext uri="{FF2B5EF4-FFF2-40B4-BE49-F238E27FC236}">
                <a16:creationId xmlns:a16="http://schemas.microsoft.com/office/drawing/2014/main" id="{3D587FFC-4124-016F-5E1E-65F70265F5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591E914-D471-051E-12EB-EDFD47C58AE5}"/>
              </a:ext>
            </a:extLst>
          </p:cNvPr>
          <p:cNvSpPr>
            <a:spLocks noGrp="1"/>
          </p:cNvSpPr>
          <p:nvPr>
            <p:ph type="sldNum" sz="quarter" idx="12"/>
          </p:nvPr>
        </p:nvSpPr>
        <p:spPr/>
        <p:txBody>
          <a:bodyPr/>
          <a:lstStyle>
            <a:lvl1pPr>
              <a:defRPr/>
            </a:lvl1pPr>
          </a:lstStyle>
          <a:p>
            <a:pPr>
              <a:defRPr/>
            </a:pPr>
            <a:fld id="{D595917A-A4CA-EA4E-9EE0-458F959049AF}" type="slidenum">
              <a:rPr lang="en-GB" altLang="en-US"/>
              <a:pPr>
                <a:defRPr/>
              </a:pPr>
              <a:t>‹#›</a:t>
            </a:fld>
            <a:endParaRPr lang="en-GB" altLang="en-US"/>
          </a:p>
        </p:txBody>
      </p:sp>
    </p:spTree>
    <p:extLst>
      <p:ext uri="{BB962C8B-B14F-4D97-AF65-F5344CB8AC3E}">
        <p14:creationId xmlns:p14="http://schemas.microsoft.com/office/powerpoint/2010/main" val="205061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31C06-0937-2A49-3243-62B12DC84727}"/>
              </a:ext>
            </a:extLst>
          </p:cNvPr>
          <p:cNvSpPr>
            <a:spLocks noGrp="1"/>
          </p:cNvSpPr>
          <p:nvPr>
            <p:ph type="dt" sz="half" idx="10"/>
          </p:nvPr>
        </p:nvSpPr>
        <p:spPr/>
        <p:txBody>
          <a:bodyPr/>
          <a:lstStyle>
            <a:lvl1pPr>
              <a:defRPr/>
            </a:lvl1pPr>
          </a:lstStyle>
          <a:p>
            <a:pPr>
              <a:defRPr/>
            </a:pPr>
            <a:fld id="{002DACD2-649A-D747-BFCB-72BDB1BDA4D9}" type="datetimeFigureOut">
              <a:rPr lang="en-GB"/>
              <a:pPr>
                <a:defRPr/>
              </a:pPr>
              <a:t>06/02/2023</a:t>
            </a:fld>
            <a:endParaRPr lang="en-GB"/>
          </a:p>
        </p:txBody>
      </p:sp>
      <p:sp>
        <p:nvSpPr>
          <p:cNvPr id="5" name="Footer Placeholder 4">
            <a:extLst>
              <a:ext uri="{FF2B5EF4-FFF2-40B4-BE49-F238E27FC236}">
                <a16:creationId xmlns:a16="http://schemas.microsoft.com/office/drawing/2014/main" id="{7994B945-CC83-FE77-5CF6-40A9DF4B61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73DE719-A744-07E3-C3AD-55CF9E8558FF}"/>
              </a:ext>
            </a:extLst>
          </p:cNvPr>
          <p:cNvSpPr>
            <a:spLocks noGrp="1"/>
          </p:cNvSpPr>
          <p:nvPr>
            <p:ph type="sldNum" sz="quarter" idx="12"/>
          </p:nvPr>
        </p:nvSpPr>
        <p:spPr/>
        <p:txBody>
          <a:bodyPr/>
          <a:lstStyle>
            <a:lvl1pPr>
              <a:defRPr/>
            </a:lvl1pPr>
          </a:lstStyle>
          <a:p>
            <a:pPr>
              <a:defRPr/>
            </a:pPr>
            <a:fld id="{96ED0F8C-8AB1-ED42-82F7-6F73B6DF27A5}" type="slidenum">
              <a:rPr lang="en-GB" altLang="en-US"/>
              <a:pPr>
                <a:defRPr/>
              </a:pPr>
              <a:t>‹#›</a:t>
            </a:fld>
            <a:endParaRPr lang="en-GB" altLang="en-US"/>
          </a:p>
        </p:txBody>
      </p:sp>
    </p:spTree>
    <p:extLst>
      <p:ext uri="{BB962C8B-B14F-4D97-AF65-F5344CB8AC3E}">
        <p14:creationId xmlns:p14="http://schemas.microsoft.com/office/powerpoint/2010/main" val="243049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F9494AF-0546-9936-D293-51F47663D0F0}"/>
              </a:ext>
            </a:extLst>
          </p:cNvPr>
          <p:cNvSpPr>
            <a:spLocks noGrp="1"/>
          </p:cNvSpPr>
          <p:nvPr>
            <p:ph type="dt" sz="half" idx="10"/>
          </p:nvPr>
        </p:nvSpPr>
        <p:spPr/>
        <p:txBody>
          <a:bodyPr/>
          <a:lstStyle>
            <a:lvl1pPr>
              <a:defRPr/>
            </a:lvl1pPr>
          </a:lstStyle>
          <a:p>
            <a:pPr>
              <a:defRPr/>
            </a:pPr>
            <a:fld id="{23D3B03C-7D36-BE41-94CB-76DCAFCC8E93}" type="datetimeFigureOut">
              <a:rPr lang="en-GB"/>
              <a:pPr>
                <a:defRPr/>
              </a:pPr>
              <a:t>06/02/2023</a:t>
            </a:fld>
            <a:endParaRPr lang="en-GB"/>
          </a:p>
        </p:txBody>
      </p:sp>
      <p:sp>
        <p:nvSpPr>
          <p:cNvPr id="6" name="Footer Placeholder 4">
            <a:extLst>
              <a:ext uri="{FF2B5EF4-FFF2-40B4-BE49-F238E27FC236}">
                <a16:creationId xmlns:a16="http://schemas.microsoft.com/office/drawing/2014/main" id="{73F59765-C227-010C-5795-F14F3C635AD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4EBE84B-25B0-06E0-8809-C2D8B9090469}"/>
              </a:ext>
            </a:extLst>
          </p:cNvPr>
          <p:cNvSpPr>
            <a:spLocks noGrp="1"/>
          </p:cNvSpPr>
          <p:nvPr>
            <p:ph type="sldNum" sz="quarter" idx="12"/>
          </p:nvPr>
        </p:nvSpPr>
        <p:spPr/>
        <p:txBody>
          <a:bodyPr/>
          <a:lstStyle>
            <a:lvl1pPr>
              <a:defRPr/>
            </a:lvl1pPr>
          </a:lstStyle>
          <a:p>
            <a:pPr>
              <a:defRPr/>
            </a:pPr>
            <a:fld id="{238FAEA8-6F6F-5842-8D08-59A19F68F2CB}" type="slidenum">
              <a:rPr lang="en-GB" altLang="en-US"/>
              <a:pPr>
                <a:defRPr/>
              </a:pPr>
              <a:t>‹#›</a:t>
            </a:fld>
            <a:endParaRPr lang="en-GB" altLang="en-US"/>
          </a:p>
        </p:txBody>
      </p:sp>
    </p:spTree>
    <p:extLst>
      <p:ext uri="{BB962C8B-B14F-4D97-AF65-F5344CB8AC3E}">
        <p14:creationId xmlns:p14="http://schemas.microsoft.com/office/powerpoint/2010/main" val="418525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85D2C28-592D-D22E-06DA-6C8279122815}"/>
              </a:ext>
            </a:extLst>
          </p:cNvPr>
          <p:cNvSpPr>
            <a:spLocks noGrp="1"/>
          </p:cNvSpPr>
          <p:nvPr>
            <p:ph type="dt" sz="half" idx="10"/>
          </p:nvPr>
        </p:nvSpPr>
        <p:spPr/>
        <p:txBody>
          <a:bodyPr/>
          <a:lstStyle>
            <a:lvl1pPr>
              <a:defRPr/>
            </a:lvl1pPr>
          </a:lstStyle>
          <a:p>
            <a:pPr>
              <a:defRPr/>
            </a:pPr>
            <a:fld id="{02DCCB14-A2D8-E544-A863-3B05415AECA9}" type="datetimeFigureOut">
              <a:rPr lang="en-GB"/>
              <a:pPr>
                <a:defRPr/>
              </a:pPr>
              <a:t>06/02/2023</a:t>
            </a:fld>
            <a:endParaRPr lang="en-GB"/>
          </a:p>
        </p:txBody>
      </p:sp>
      <p:sp>
        <p:nvSpPr>
          <p:cNvPr id="8" name="Footer Placeholder 4">
            <a:extLst>
              <a:ext uri="{FF2B5EF4-FFF2-40B4-BE49-F238E27FC236}">
                <a16:creationId xmlns:a16="http://schemas.microsoft.com/office/drawing/2014/main" id="{E95CA56F-A4C3-166F-1B8A-EB339CED3F0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FB7AA7D-7B1C-ADDC-170E-681D8F6E5201}"/>
              </a:ext>
            </a:extLst>
          </p:cNvPr>
          <p:cNvSpPr>
            <a:spLocks noGrp="1"/>
          </p:cNvSpPr>
          <p:nvPr>
            <p:ph type="sldNum" sz="quarter" idx="12"/>
          </p:nvPr>
        </p:nvSpPr>
        <p:spPr/>
        <p:txBody>
          <a:bodyPr/>
          <a:lstStyle>
            <a:lvl1pPr>
              <a:defRPr/>
            </a:lvl1pPr>
          </a:lstStyle>
          <a:p>
            <a:pPr>
              <a:defRPr/>
            </a:pPr>
            <a:fld id="{A231AEAB-AF00-E443-A4BA-09B0281E6EA1}" type="slidenum">
              <a:rPr lang="en-GB" altLang="en-US"/>
              <a:pPr>
                <a:defRPr/>
              </a:pPr>
              <a:t>‹#›</a:t>
            </a:fld>
            <a:endParaRPr lang="en-GB" altLang="en-US"/>
          </a:p>
        </p:txBody>
      </p:sp>
    </p:spTree>
    <p:extLst>
      <p:ext uri="{BB962C8B-B14F-4D97-AF65-F5344CB8AC3E}">
        <p14:creationId xmlns:p14="http://schemas.microsoft.com/office/powerpoint/2010/main" val="349424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3673F7C-851A-A79C-6D9B-67C9FCBABAD9}"/>
              </a:ext>
            </a:extLst>
          </p:cNvPr>
          <p:cNvSpPr>
            <a:spLocks noGrp="1"/>
          </p:cNvSpPr>
          <p:nvPr>
            <p:ph type="dt" sz="half" idx="10"/>
          </p:nvPr>
        </p:nvSpPr>
        <p:spPr/>
        <p:txBody>
          <a:bodyPr/>
          <a:lstStyle>
            <a:lvl1pPr>
              <a:defRPr/>
            </a:lvl1pPr>
          </a:lstStyle>
          <a:p>
            <a:pPr>
              <a:defRPr/>
            </a:pPr>
            <a:fld id="{336308C4-2B4D-DF4D-A408-256439E2CA25}" type="datetimeFigureOut">
              <a:rPr lang="en-GB"/>
              <a:pPr>
                <a:defRPr/>
              </a:pPr>
              <a:t>06/02/2023</a:t>
            </a:fld>
            <a:endParaRPr lang="en-GB"/>
          </a:p>
        </p:txBody>
      </p:sp>
      <p:sp>
        <p:nvSpPr>
          <p:cNvPr id="4" name="Footer Placeholder 4">
            <a:extLst>
              <a:ext uri="{FF2B5EF4-FFF2-40B4-BE49-F238E27FC236}">
                <a16:creationId xmlns:a16="http://schemas.microsoft.com/office/drawing/2014/main" id="{D2645A31-C6C3-758F-346F-A8A7FFC9D8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1E5294E-045B-20FF-20D7-E0343F18C058}"/>
              </a:ext>
            </a:extLst>
          </p:cNvPr>
          <p:cNvSpPr>
            <a:spLocks noGrp="1"/>
          </p:cNvSpPr>
          <p:nvPr>
            <p:ph type="sldNum" sz="quarter" idx="12"/>
          </p:nvPr>
        </p:nvSpPr>
        <p:spPr/>
        <p:txBody>
          <a:bodyPr/>
          <a:lstStyle>
            <a:lvl1pPr>
              <a:defRPr/>
            </a:lvl1pPr>
          </a:lstStyle>
          <a:p>
            <a:pPr>
              <a:defRPr/>
            </a:pPr>
            <a:fld id="{2BFF7D67-051C-AF4F-88DF-1790ABD1CA7B}" type="slidenum">
              <a:rPr lang="en-GB" altLang="en-US"/>
              <a:pPr>
                <a:defRPr/>
              </a:pPr>
              <a:t>‹#›</a:t>
            </a:fld>
            <a:endParaRPr lang="en-GB" altLang="en-US"/>
          </a:p>
        </p:txBody>
      </p:sp>
    </p:spTree>
    <p:extLst>
      <p:ext uri="{BB962C8B-B14F-4D97-AF65-F5344CB8AC3E}">
        <p14:creationId xmlns:p14="http://schemas.microsoft.com/office/powerpoint/2010/main" val="24140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D34E35-3EBF-3E0E-6535-9F35F20DA04A}"/>
              </a:ext>
            </a:extLst>
          </p:cNvPr>
          <p:cNvSpPr>
            <a:spLocks noGrp="1"/>
          </p:cNvSpPr>
          <p:nvPr>
            <p:ph type="dt" sz="half" idx="10"/>
          </p:nvPr>
        </p:nvSpPr>
        <p:spPr/>
        <p:txBody>
          <a:bodyPr/>
          <a:lstStyle>
            <a:lvl1pPr>
              <a:defRPr/>
            </a:lvl1pPr>
          </a:lstStyle>
          <a:p>
            <a:pPr>
              <a:defRPr/>
            </a:pPr>
            <a:fld id="{856F4892-3FF2-9144-9D82-267B4C6040EF}" type="datetimeFigureOut">
              <a:rPr lang="en-GB"/>
              <a:pPr>
                <a:defRPr/>
              </a:pPr>
              <a:t>06/02/2023</a:t>
            </a:fld>
            <a:endParaRPr lang="en-GB"/>
          </a:p>
        </p:txBody>
      </p:sp>
      <p:sp>
        <p:nvSpPr>
          <p:cNvPr id="3" name="Footer Placeholder 4">
            <a:extLst>
              <a:ext uri="{FF2B5EF4-FFF2-40B4-BE49-F238E27FC236}">
                <a16:creationId xmlns:a16="http://schemas.microsoft.com/office/drawing/2014/main" id="{42EDC592-23E3-7FEE-2756-F435B4DC777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9E838F3-AD70-C1A2-6D13-25D2248D3E2A}"/>
              </a:ext>
            </a:extLst>
          </p:cNvPr>
          <p:cNvSpPr>
            <a:spLocks noGrp="1"/>
          </p:cNvSpPr>
          <p:nvPr>
            <p:ph type="sldNum" sz="quarter" idx="12"/>
          </p:nvPr>
        </p:nvSpPr>
        <p:spPr/>
        <p:txBody>
          <a:bodyPr/>
          <a:lstStyle>
            <a:lvl1pPr>
              <a:defRPr/>
            </a:lvl1pPr>
          </a:lstStyle>
          <a:p>
            <a:pPr>
              <a:defRPr/>
            </a:pPr>
            <a:fld id="{73F956AD-BED0-5A4E-A47D-347AB1114659}" type="slidenum">
              <a:rPr lang="en-GB" altLang="en-US"/>
              <a:pPr>
                <a:defRPr/>
              </a:pPr>
              <a:t>‹#›</a:t>
            </a:fld>
            <a:endParaRPr lang="en-GB" altLang="en-US"/>
          </a:p>
        </p:txBody>
      </p:sp>
    </p:spTree>
    <p:extLst>
      <p:ext uri="{BB962C8B-B14F-4D97-AF65-F5344CB8AC3E}">
        <p14:creationId xmlns:p14="http://schemas.microsoft.com/office/powerpoint/2010/main" val="23330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93CE3D3-9FB7-8E64-9E4A-FE8172B09C1F}"/>
              </a:ext>
            </a:extLst>
          </p:cNvPr>
          <p:cNvSpPr>
            <a:spLocks noGrp="1"/>
          </p:cNvSpPr>
          <p:nvPr>
            <p:ph type="dt" sz="half" idx="10"/>
          </p:nvPr>
        </p:nvSpPr>
        <p:spPr/>
        <p:txBody>
          <a:bodyPr/>
          <a:lstStyle>
            <a:lvl1pPr>
              <a:defRPr/>
            </a:lvl1pPr>
          </a:lstStyle>
          <a:p>
            <a:pPr>
              <a:defRPr/>
            </a:pPr>
            <a:fld id="{5CC33686-AE25-C442-8957-A112107A941B}" type="datetimeFigureOut">
              <a:rPr lang="en-GB"/>
              <a:pPr>
                <a:defRPr/>
              </a:pPr>
              <a:t>06/02/2023</a:t>
            </a:fld>
            <a:endParaRPr lang="en-GB"/>
          </a:p>
        </p:txBody>
      </p:sp>
      <p:sp>
        <p:nvSpPr>
          <p:cNvPr id="6" name="Footer Placeholder 4">
            <a:extLst>
              <a:ext uri="{FF2B5EF4-FFF2-40B4-BE49-F238E27FC236}">
                <a16:creationId xmlns:a16="http://schemas.microsoft.com/office/drawing/2014/main" id="{033B3DC0-9F63-8197-EC39-F725680E856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8871E84-B379-AEC6-7772-ADE56D487C91}"/>
              </a:ext>
            </a:extLst>
          </p:cNvPr>
          <p:cNvSpPr>
            <a:spLocks noGrp="1"/>
          </p:cNvSpPr>
          <p:nvPr>
            <p:ph type="sldNum" sz="quarter" idx="12"/>
          </p:nvPr>
        </p:nvSpPr>
        <p:spPr/>
        <p:txBody>
          <a:bodyPr/>
          <a:lstStyle>
            <a:lvl1pPr>
              <a:defRPr/>
            </a:lvl1pPr>
          </a:lstStyle>
          <a:p>
            <a:pPr>
              <a:defRPr/>
            </a:pPr>
            <a:fld id="{7E29F99A-F13A-974B-A945-51C3D6AD1F7C}" type="slidenum">
              <a:rPr lang="en-GB" altLang="en-US"/>
              <a:pPr>
                <a:defRPr/>
              </a:pPr>
              <a:t>‹#›</a:t>
            </a:fld>
            <a:endParaRPr lang="en-GB" altLang="en-US"/>
          </a:p>
        </p:txBody>
      </p:sp>
    </p:spTree>
    <p:extLst>
      <p:ext uri="{BB962C8B-B14F-4D97-AF65-F5344CB8AC3E}">
        <p14:creationId xmlns:p14="http://schemas.microsoft.com/office/powerpoint/2010/main" val="175985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CBA5FF2-4840-7689-0381-4EA842785599}"/>
              </a:ext>
            </a:extLst>
          </p:cNvPr>
          <p:cNvSpPr>
            <a:spLocks noGrp="1"/>
          </p:cNvSpPr>
          <p:nvPr>
            <p:ph type="dt" sz="half" idx="10"/>
          </p:nvPr>
        </p:nvSpPr>
        <p:spPr/>
        <p:txBody>
          <a:bodyPr/>
          <a:lstStyle>
            <a:lvl1pPr>
              <a:defRPr/>
            </a:lvl1pPr>
          </a:lstStyle>
          <a:p>
            <a:pPr>
              <a:defRPr/>
            </a:pPr>
            <a:fld id="{51770B13-50D3-7849-B4A3-A71889B255CD}" type="datetimeFigureOut">
              <a:rPr lang="en-GB"/>
              <a:pPr>
                <a:defRPr/>
              </a:pPr>
              <a:t>06/02/2023</a:t>
            </a:fld>
            <a:endParaRPr lang="en-GB"/>
          </a:p>
        </p:txBody>
      </p:sp>
      <p:sp>
        <p:nvSpPr>
          <p:cNvPr id="6" name="Footer Placeholder 4">
            <a:extLst>
              <a:ext uri="{FF2B5EF4-FFF2-40B4-BE49-F238E27FC236}">
                <a16:creationId xmlns:a16="http://schemas.microsoft.com/office/drawing/2014/main" id="{3F4B6509-9943-8490-FFD9-453B680D7E4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90734C2-08AD-31AC-E5E0-2C6F154F13A5}"/>
              </a:ext>
            </a:extLst>
          </p:cNvPr>
          <p:cNvSpPr>
            <a:spLocks noGrp="1"/>
          </p:cNvSpPr>
          <p:nvPr>
            <p:ph type="sldNum" sz="quarter" idx="12"/>
          </p:nvPr>
        </p:nvSpPr>
        <p:spPr/>
        <p:txBody>
          <a:bodyPr/>
          <a:lstStyle>
            <a:lvl1pPr>
              <a:defRPr/>
            </a:lvl1pPr>
          </a:lstStyle>
          <a:p>
            <a:pPr>
              <a:defRPr/>
            </a:pPr>
            <a:fld id="{E9787E46-9A11-CB4C-A73E-76A2DBEAE072}" type="slidenum">
              <a:rPr lang="en-GB" altLang="en-US"/>
              <a:pPr>
                <a:defRPr/>
              </a:pPr>
              <a:t>‹#›</a:t>
            </a:fld>
            <a:endParaRPr lang="en-GB" altLang="en-US"/>
          </a:p>
        </p:txBody>
      </p:sp>
    </p:spTree>
    <p:extLst>
      <p:ext uri="{BB962C8B-B14F-4D97-AF65-F5344CB8AC3E}">
        <p14:creationId xmlns:p14="http://schemas.microsoft.com/office/powerpoint/2010/main" val="87419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B641AC-AA8C-1436-D618-A8268D12C32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A009517-D7A2-A53F-F6CA-8137D2D6165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8E786EC-1876-805B-B9A8-426A7FBBC3B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8729CDB-DB61-EB4B-9150-FB92E04608BB}" type="datetimeFigureOut">
              <a:rPr lang="en-GB"/>
              <a:pPr>
                <a:defRPr/>
              </a:pPr>
              <a:t>06/02/2023</a:t>
            </a:fld>
            <a:endParaRPr lang="en-GB"/>
          </a:p>
        </p:txBody>
      </p:sp>
      <p:sp>
        <p:nvSpPr>
          <p:cNvPr id="5" name="Footer Placeholder 4">
            <a:extLst>
              <a:ext uri="{FF2B5EF4-FFF2-40B4-BE49-F238E27FC236}">
                <a16:creationId xmlns:a16="http://schemas.microsoft.com/office/drawing/2014/main" id="{DFB1452D-4C63-DB86-F635-76A92BFDF01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7E033B40-D48B-6E0C-F016-9984C59D25B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25F64CB5-611A-8B48-AA14-9DAD593D75B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Content Placeholder 4">
            <a:extLst>
              <a:ext uri="{FF2B5EF4-FFF2-40B4-BE49-F238E27FC236}">
                <a16:creationId xmlns:a16="http://schemas.microsoft.com/office/drawing/2014/main" id="{B083B0C7-0249-4A18-41BD-AE09F902C71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3025"/>
            <a:ext cx="9144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a:extLst>
              <a:ext uri="{FF2B5EF4-FFF2-40B4-BE49-F238E27FC236}">
                <a16:creationId xmlns:a16="http://schemas.microsoft.com/office/drawing/2014/main" id="{6943EC54-D3FF-2DC5-0B89-22FABD927FAF}"/>
              </a:ext>
            </a:extLst>
          </p:cNvPr>
          <p:cNvSpPr txBox="1">
            <a:spLocks noChangeArrowheads="1"/>
          </p:cNvSpPr>
          <p:nvPr/>
        </p:nvSpPr>
        <p:spPr bwMode="auto">
          <a:xfrm>
            <a:off x="395288" y="2636838"/>
            <a:ext cx="82804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GB" altLang="en-US" sz="6000" b="1">
              <a:latin typeface="Calibri Light" panose="020F0302020204030204" pitchFamily="34" charset="0"/>
            </a:endParaRPr>
          </a:p>
          <a:p>
            <a:pPr algn="ctr" eaLnBrk="1" hangingPunct="1"/>
            <a:r>
              <a:rPr lang="en-GB" altLang="en-US" sz="4800" b="1">
                <a:latin typeface="Arial Unicode MS" panose="020B0604020202020204" pitchFamily="34" charset="-128"/>
              </a:rPr>
              <a:t/>
            </a:r>
            <a:br>
              <a:rPr lang="en-GB" altLang="en-US" sz="4800" b="1">
                <a:latin typeface="Arial Unicode MS" panose="020B0604020202020204" pitchFamily="34" charset="-128"/>
              </a:rPr>
            </a:br>
            <a:endParaRPr lang="en-GB" altLang="en-US" sz="3200" b="1">
              <a:latin typeface="Arial Unicode MS" panose="020B0604020202020204" pitchFamily="34" charset="-128"/>
            </a:endParaRPr>
          </a:p>
        </p:txBody>
      </p:sp>
      <p:pic>
        <p:nvPicPr>
          <p:cNvPr id="4" name="Picture 3">
            <a:extLst>
              <a:ext uri="{FF2B5EF4-FFF2-40B4-BE49-F238E27FC236}">
                <a16:creationId xmlns:a16="http://schemas.microsoft.com/office/drawing/2014/main" id="{D7422BAF-7AA7-5BB9-09DC-721D28B712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2708846"/>
            <a:ext cx="4782684" cy="239134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holding certificates&#10;&#10;Description automatically generated with medium confidence">
            <a:extLst>
              <a:ext uri="{FF2B5EF4-FFF2-40B4-BE49-F238E27FC236}">
                <a16:creationId xmlns:a16="http://schemas.microsoft.com/office/drawing/2014/main" id="{869E44F6-BAC6-DD8B-D2C3-896FFA378E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9" y="0"/>
            <a:ext cx="4574393" cy="3430800"/>
          </a:xfrm>
          <a:prstGeom prst="rect">
            <a:avLst/>
          </a:prstGeom>
        </p:spPr>
      </p:pic>
      <p:pic>
        <p:nvPicPr>
          <p:cNvPr id="11" name="Content Placeholder 10" descr="A group of people holding stuffed animals&#10;&#10;Description automatically generated with low confidence">
            <a:extLst>
              <a:ext uri="{FF2B5EF4-FFF2-40B4-BE49-F238E27FC236}">
                <a16:creationId xmlns:a16="http://schemas.microsoft.com/office/drawing/2014/main" id="{4E80D652-84CB-ABE6-BF93-5DB5A579BB37}"/>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4572000" y="10"/>
            <a:ext cx="4572000" cy="3428990"/>
          </a:xfrm>
          <a:prstGeom prst="rect">
            <a:avLst/>
          </a:prstGeom>
        </p:spPr>
      </p:pic>
      <p:pic>
        <p:nvPicPr>
          <p:cNvPr id="3" name="Picture 2" descr="A group of people standing outside&#10;&#10;Description automatically generated with medium confidence">
            <a:extLst>
              <a:ext uri="{FF2B5EF4-FFF2-40B4-BE49-F238E27FC236}">
                <a16:creationId xmlns:a16="http://schemas.microsoft.com/office/drawing/2014/main" id="{08356557-5214-A0E1-75B2-9D84C3FB83F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3429000"/>
            <a:ext cx="4571980" cy="3429000"/>
          </a:xfrm>
          <a:prstGeom prst="rect">
            <a:avLst/>
          </a:prstGeom>
        </p:spPr>
      </p:pic>
      <p:pic>
        <p:nvPicPr>
          <p:cNvPr id="7" name="Picture 6" descr="A group of people on stage&#10;&#10;Description automatically generated with medium confidence">
            <a:extLst>
              <a:ext uri="{FF2B5EF4-FFF2-40B4-BE49-F238E27FC236}">
                <a16:creationId xmlns:a16="http://schemas.microsoft.com/office/drawing/2014/main" id="{1374C369-8B12-5910-1FC5-1379B7D1B1F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72000" y="3429000"/>
            <a:ext cx="4572000" cy="3429000"/>
          </a:xfrm>
          <a:prstGeom prst="rect">
            <a:avLst/>
          </a:prstGeom>
        </p:spPr>
      </p:pic>
      <p:sp>
        <p:nvSpPr>
          <p:cNvPr id="34823" name="Rectangle 34822">
            <a:extLst>
              <a:ext uri="{FF2B5EF4-FFF2-40B4-BE49-F238E27FC236}">
                <a16:creationId xmlns:a16="http://schemas.microsoft.com/office/drawing/2014/main"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5" name="Frame 34824">
            <a:extLst>
              <a:ext uri="{FF2B5EF4-FFF2-40B4-BE49-F238E27FC236}">
                <a16:creationId xmlns:a16="http://schemas.microsoft.com/office/drawing/2014/main"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18" name="Title 1">
            <a:extLst>
              <a:ext uri="{FF2B5EF4-FFF2-40B4-BE49-F238E27FC236}">
                <a16:creationId xmlns:a16="http://schemas.microsoft.com/office/drawing/2014/main" id="{1CECF10F-D069-D2ED-567E-8E352C5207E3}"/>
              </a:ext>
            </a:extLst>
          </p:cNvPr>
          <p:cNvSpPr>
            <a:spLocks noGrp="1"/>
          </p:cNvSpPr>
          <p:nvPr>
            <p:ph type="title"/>
          </p:nvPr>
        </p:nvSpPr>
        <p:spPr>
          <a:xfrm>
            <a:off x="3215143" y="2761554"/>
            <a:ext cx="2713713" cy="1345720"/>
          </a:xfr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algn="ctr" defTabSz="914400" eaLnBrk="1" hangingPunct="1"/>
            <a:r>
              <a:rPr lang="en-US" altLang="en-US" sz="2400" b="1" kern="1200" dirty="0">
                <a:ln w="22225">
                  <a:solidFill>
                    <a:schemeClr val="accent2"/>
                  </a:solidFill>
                  <a:prstDash val="solid"/>
                </a:ln>
                <a:solidFill>
                  <a:schemeClr val="accent2">
                    <a:lumMod val="40000"/>
                    <a:lumOff val="60000"/>
                  </a:schemeClr>
                </a:solidFill>
                <a:latin typeface="+mj-lt"/>
                <a:ea typeface="+mj-ea"/>
                <a:cs typeface="+mj-cs"/>
              </a:rPr>
              <a:t>Meaningful  Impact</a:t>
            </a:r>
          </a:p>
        </p:txBody>
      </p:sp>
      <p:sp>
        <p:nvSpPr>
          <p:cNvPr id="12" name="TextBox 11">
            <a:extLst>
              <a:ext uri="{FF2B5EF4-FFF2-40B4-BE49-F238E27FC236}">
                <a16:creationId xmlns:a16="http://schemas.microsoft.com/office/drawing/2014/main" id="{726E19AF-1DF4-C9DC-4606-322B10436761}"/>
              </a:ext>
            </a:extLst>
          </p:cNvPr>
          <p:cNvSpPr txBox="1"/>
          <p:nvPr/>
        </p:nvSpPr>
        <p:spPr>
          <a:xfrm>
            <a:off x="1090908" y="478452"/>
            <a:ext cx="316835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Helping local communities</a:t>
            </a:r>
          </a:p>
        </p:txBody>
      </p:sp>
      <p:sp>
        <p:nvSpPr>
          <p:cNvPr id="13" name="TextBox 12">
            <a:extLst>
              <a:ext uri="{FF2B5EF4-FFF2-40B4-BE49-F238E27FC236}">
                <a16:creationId xmlns:a16="http://schemas.microsoft.com/office/drawing/2014/main" id="{D66BF364-69FF-A909-1000-70CFF972695B}"/>
              </a:ext>
            </a:extLst>
          </p:cNvPr>
          <p:cNvSpPr txBox="1"/>
          <p:nvPr/>
        </p:nvSpPr>
        <p:spPr>
          <a:xfrm>
            <a:off x="4898736" y="6009032"/>
            <a:ext cx="389791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Speaking out on what matters most</a:t>
            </a:r>
          </a:p>
        </p:txBody>
      </p:sp>
      <p:sp>
        <p:nvSpPr>
          <p:cNvPr id="14" name="TextBox 13">
            <a:extLst>
              <a:ext uri="{FF2B5EF4-FFF2-40B4-BE49-F238E27FC236}">
                <a16:creationId xmlns:a16="http://schemas.microsoft.com/office/drawing/2014/main" id="{5186B3D4-BB74-B5CA-FB15-811FF529A0E4}"/>
              </a:ext>
            </a:extLst>
          </p:cNvPr>
          <p:cNvSpPr txBox="1"/>
          <p:nvPr/>
        </p:nvSpPr>
        <p:spPr>
          <a:xfrm>
            <a:off x="226524" y="3059668"/>
            <a:ext cx="167401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Leading Tours</a:t>
            </a:r>
          </a:p>
        </p:txBody>
      </p:sp>
      <p:sp>
        <p:nvSpPr>
          <p:cNvPr id="15" name="TextBox 14">
            <a:extLst>
              <a:ext uri="{FF2B5EF4-FFF2-40B4-BE49-F238E27FC236}">
                <a16:creationId xmlns:a16="http://schemas.microsoft.com/office/drawing/2014/main" id="{9F839BFE-60BD-BCCB-AF6D-EB1588DC8BFA}"/>
              </a:ext>
            </a:extLst>
          </p:cNvPr>
          <p:cNvSpPr txBox="1"/>
          <p:nvPr/>
        </p:nvSpPr>
        <p:spPr>
          <a:xfrm>
            <a:off x="7163062" y="3737942"/>
            <a:ext cx="17980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Training other YP</a:t>
            </a:r>
          </a:p>
        </p:txBody>
      </p:sp>
    </p:spTree>
    <p:extLst>
      <p:ext uri="{BB962C8B-B14F-4D97-AF65-F5344CB8AC3E}">
        <p14:creationId xmlns:p14="http://schemas.microsoft.com/office/powerpoint/2010/main" val="416476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4" descr="A close up of a logo&#10;&#10;Description automatically generated">
            <a:extLst>
              <a:ext uri="{FF2B5EF4-FFF2-40B4-BE49-F238E27FC236}">
                <a16:creationId xmlns:a16="http://schemas.microsoft.com/office/drawing/2014/main" id="{3F1D8184-F9DF-0564-6084-D84CB83A772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463" y="-19050"/>
            <a:ext cx="9323388" cy="6877050"/>
          </a:xfrm>
        </p:spPr>
      </p:pic>
      <p:sp>
        <p:nvSpPr>
          <p:cNvPr id="36866" name="Title 1">
            <a:extLst>
              <a:ext uri="{FF2B5EF4-FFF2-40B4-BE49-F238E27FC236}">
                <a16:creationId xmlns:a16="http://schemas.microsoft.com/office/drawing/2014/main" id="{34629463-11A2-A4F5-D5BA-3BB2FF053928}"/>
              </a:ext>
            </a:extLst>
          </p:cNvPr>
          <p:cNvSpPr>
            <a:spLocks noGrp="1"/>
          </p:cNvSpPr>
          <p:nvPr>
            <p:ph type="title"/>
          </p:nvPr>
        </p:nvSpPr>
        <p:spPr>
          <a:xfrm>
            <a:off x="179388" y="-61913"/>
            <a:ext cx="7427912" cy="1143001"/>
          </a:xfrm>
        </p:spPr>
        <p:txBody>
          <a:bodyPr/>
          <a:lstStyle/>
          <a:p>
            <a:pPr eaLnBrk="1" hangingPunct="1"/>
            <a:r>
              <a:rPr lang="en-GB" altLang="en-US" b="1"/>
              <a:t>The Impact of our work</a:t>
            </a:r>
          </a:p>
        </p:txBody>
      </p:sp>
      <p:sp>
        <p:nvSpPr>
          <p:cNvPr id="5" name="Subtitle 2">
            <a:extLst>
              <a:ext uri="{FF2B5EF4-FFF2-40B4-BE49-F238E27FC236}">
                <a16:creationId xmlns:a16="http://schemas.microsoft.com/office/drawing/2014/main" id="{167B119A-157F-95DE-C300-428654E9A489}"/>
              </a:ext>
            </a:extLst>
          </p:cNvPr>
          <p:cNvSpPr txBox="1">
            <a:spLocks/>
          </p:cNvSpPr>
          <p:nvPr/>
        </p:nvSpPr>
        <p:spPr bwMode="auto">
          <a:xfrm>
            <a:off x="179388" y="1081088"/>
            <a:ext cx="3533775" cy="436721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altLang="en-US" b="1" dirty="0"/>
              <a:t>Kieran. Age 14-17. </a:t>
            </a:r>
          </a:p>
          <a:p>
            <a:pPr lvl="1">
              <a:defRPr/>
            </a:pPr>
            <a:r>
              <a:rPr lang="en-GB" altLang="en-US" sz="2000" dirty="0"/>
              <a:t>Looked after Child </a:t>
            </a:r>
          </a:p>
          <a:p>
            <a:pPr lvl="1">
              <a:defRPr/>
            </a:pPr>
            <a:r>
              <a:rPr lang="en-GB" altLang="en-US" sz="2000" dirty="0"/>
              <a:t>Difficulties in school </a:t>
            </a:r>
          </a:p>
          <a:p>
            <a:pPr lvl="1">
              <a:defRPr/>
            </a:pPr>
            <a:r>
              <a:rPr lang="en-GB" altLang="en-US" sz="2000" dirty="0"/>
              <a:t>Hyperactive! </a:t>
            </a:r>
          </a:p>
          <a:p>
            <a:pPr lvl="1">
              <a:defRPr/>
            </a:pPr>
            <a:endParaRPr lang="en-GB" altLang="en-US" sz="2000" dirty="0"/>
          </a:p>
          <a:p>
            <a:pPr marL="457200" lvl="1" indent="0">
              <a:buFont typeface="Arial" panose="020B0604020202020204" pitchFamily="34" charset="0"/>
              <a:buNone/>
              <a:defRPr/>
            </a:pPr>
            <a:r>
              <a:rPr lang="en-GB" altLang="en-US" sz="2000" b="1" u="sng" dirty="0"/>
              <a:t>DURING YAMS</a:t>
            </a:r>
          </a:p>
          <a:p>
            <a:pPr lvl="1">
              <a:defRPr/>
            </a:pPr>
            <a:r>
              <a:rPr lang="en-GB" altLang="en-US" sz="2000" dirty="0"/>
              <a:t>200+ volunteer hours</a:t>
            </a:r>
          </a:p>
          <a:p>
            <a:pPr lvl="1">
              <a:defRPr/>
            </a:pPr>
            <a:r>
              <a:rPr lang="en-GB" altLang="en-US" sz="2000" dirty="0"/>
              <a:t>1x Qualification</a:t>
            </a:r>
          </a:p>
          <a:p>
            <a:pPr lvl="1">
              <a:defRPr/>
            </a:pPr>
            <a:r>
              <a:rPr lang="en-GB" altLang="en-US" sz="2000" dirty="0"/>
              <a:t>Social Skills</a:t>
            </a:r>
          </a:p>
          <a:p>
            <a:pPr lvl="1">
              <a:defRPr/>
            </a:pPr>
            <a:r>
              <a:rPr lang="en-GB" altLang="en-US" sz="2000" dirty="0"/>
              <a:t>Learned about heritage</a:t>
            </a:r>
          </a:p>
          <a:p>
            <a:pPr lvl="1">
              <a:defRPr/>
            </a:pPr>
            <a:r>
              <a:rPr lang="en-GB" altLang="en-US" sz="2000" dirty="0"/>
              <a:t>Confidence</a:t>
            </a:r>
          </a:p>
          <a:p>
            <a:pPr lvl="1">
              <a:defRPr/>
            </a:pPr>
            <a:r>
              <a:rPr lang="en-GB" altLang="en-US" sz="2000" dirty="0"/>
              <a:t>Public speaking</a:t>
            </a:r>
          </a:p>
          <a:p>
            <a:pPr marL="457200" lvl="1" indent="0">
              <a:buFont typeface="Arial" panose="020B0604020202020204" pitchFamily="34" charset="0"/>
              <a:buNone/>
              <a:defRPr/>
            </a:pPr>
            <a:endParaRPr lang="en-GB" altLang="en-US" sz="2000" dirty="0"/>
          </a:p>
          <a:p>
            <a:pPr lvl="1">
              <a:defRPr/>
            </a:pPr>
            <a:endParaRPr lang="en-GB" altLang="en-US" sz="2000" dirty="0"/>
          </a:p>
          <a:p>
            <a:pPr>
              <a:defRPr/>
            </a:pPr>
            <a:endParaRPr lang="en-GB" altLang="en-US" sz="1800" i="1" dirty="0"/>
          </a:p>
          <a:p>
            <a:pPr lvl="1">
              <a:defRPr/>
            </a:pPr>
            <a:endParaRPr lang="en-GB" altLang="en-US" sz="2000" dirty="0"/>
          </a:p>
          <a:p>
            <a:pPr>
              <a:defRPr/>
            </a:pPr>
            <a:endParaRPr lang="en-GB" altLang="en-US" sz="2400" dirty="0"/>
          </a:p>
        </p:txBody>
      </p:sp>
      <p:sp>
        <p:nvSpPr>
          <p:cNvPr id="6" name="Rectangle 5">
            <a:extLst>
              <a:ext uri="{FF2B5EF4-FFF2-40B4-BE49-F238E27FC236}">
                <a16:creationId xmlns:a16="http://schemas.microsoft.com/office/drawing/2014/main" id="{BDBB5E30-356D-F9A5-983C-2D458097C74C}"/>
              </a:ext>
            </a:extLst>
          </p:cNvPr>
          <p:cNvSpPr/>
          <p:nvPr/>
        </p:nvSpPr>
        <p:spPr>
          <a:xfrm>
            <a:off x="3910013" y="4407664"/>
            <a:ext cx="5233987" cy="923330"/>
          </a:xfrm>
          <a:prstGeom prst="rect">
            <a:avLst/>
          </a:prstGeom>
        </p:spPr>
        <p:txBody>
          <a:bodyPr>
            <a:spAutoFit/>
          </a:bodyPr>
          <a:lstStyle/>
          <a:p>
            <a:pPr>
              <a:defRPr/>
            </a:pPr>
            <a:r>
              <a:rPr lang="en-GB" altLang="en-US" i="1" dirty="0">
                <a:solidFill>
                  <a:schemeClr val="accent2"/>
                </a:solidFill>
              </a:rPr>
              <a:t>I liked the residential the most as I got to learn a lot of new things and exciting things about the heritage and spent time with the group”</a:t>
            </a:r>
          </a:p>
        </p:txBody>
      </p:sp>
      <p:pic>
        <p:nvPicPr>
          <p:cNvPr id="36869" name="Picture 2">
            <a:extLst>
              <a:ext uri="{FF2B5EF4-FFF2-40B4-BE49-F238E27FC236}">
                <a16:creationId xmlns:a16="http://schemas.microsoft.com/office/drawing/2014/main" id="{981204B0-5430-F29A-DC6F-D03F627A1E5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7800" y="1543050"/>
            <a:ext cx="2316163" cy="173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0" name="Rectangle 1">
            <a:extLst>
              <a:ext uri="{FF2B5EF4-FFF2-40B4-BE49-F238E27FC236}">
                <a16:creationId xmlns:a16="http://schemas.microsoft.com/office/drawing/2014/main" id="{3E33B4BB-3C8F-2A3F-17B3-9F8BE8B29211}"/>
              </a:ext>
            </a:extLst>
          </p:cNvPr>
          <p:cNvSpPr>
            <a:spLocks noChangeArrowheads="1"/>
          </p:cNvSpPr>
          <p:nvPr/>
        </p:nvSpPr>
        <p:spPr bwMode="auto">
          <a:xfrm>
            <a:off x="3170238" y="1739900"/>
            <a:ext cx="33575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r>
              <a:rPr lang="en-GB" altLang="en-US" sz="2000" b="1" u="sng" dirty="0"/>
              <a:t>Post YAMS</a:t>
            </a:r>
          </a:p>
          <a:p>
            <a:pPr lvl="1"/>
            <a:r>
              <a:rPr lang="en-GB" altLang="en-US" sz="2000" dirty="0"/>
              <a:t>BBC Rickshaw challenge</a:t>
            </a:r>
          </a:p>
          <a:p>
            <a:pPr lvl="1"/>
            <a:r>
              <a:rPr lang="en-GB" altLang="en-US" sz="2000" dirty="0"/>
              <a:t>Employed</a:t>
            </a:r>
          </a:p>
          <a:p>
            <a:pPr lvl="1"/>
            <a:r>
              <a:rPr lang="en-GB" altLang="en-US" sz="2000" dirty="0"/>
              <a:t>Living independently</a:t>
            </a:r>
          </a:p>
          <a:p>
            <a:pPr lvl="1"/>
            <a:r>
              <a:rPr lang="en-GB" altLang="en-US" sz="2000" dirty="0"/>
              <a:t>University</a:t>
            </a:r>
          </a:p>
          <a:p>
            <a:pPr lvl="1"/>
            <a:r>
              <a:rPr lang="en-GB" altLang="en-US" sz="2000" dirty="0"/>
              <a:t>Now volunteers for us!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6" name="Rectangle 39955">
            <a:extLst>
              <a:ext uri="{FF2B5EF4-FFF2-40B4-BE49-F238E27FC236}">
                <a16:creationId xmlns:a16="http://schemas.microsoft.com/office/drawing/2014/main"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people wearing yellow vests and standing on a street&#10;&#10;Description automatically generated with low confidence">
            <a:extLst>
              <a:ext uri="{FF2B5EF4-FFF2-40B4-BE49-F238E27FC236}">
                <a16:creationId xmlns:a16="http://schemas.microsoft.com/office/drawing/2014/main" id="{A9F6B0D7-0516-B9C5-9903-90435EA0B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1" name="Picture 10" descr="A person and person talking to a crowd of people&#10;&#10;Description automatically generated with low confidence">
            <a:extLst>
              <a:ext uri="{FF2B5EF4-FFF2-40B4-BE49-F238E27FC236}">
                <a16:creationId xmlns:a16="http://schemas.microsoft.com/office/drawing/2014/main" id="{AA8DDABE-6689-72C7-10DA-926086E7AE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9" name="Picture 8" descr="A person and person posing for a picture&#10;&#10;Description automatically generated with medium confidence">
            <a:extLst>
              <a:ext uri="{FF2B5EF4-FFF2-40B4-BE49-F238E27FC236}">
                <a16:creationId xmlns:a16="http://schemas.microsoft.com/office/drawing/2014/main" id="{05D5E23D-4DF4-9757-F1A8-9E47E50712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9958" name="Freeform: Shape 39957">
            <a:extLst>
              <a:ext uri="{FF2B5EF4-FFF2-40B4-BE49-F238E27FC236}">
                <a16:creationId xmlns:a16="http://schemas.microsoft.com/office/drawing/2014/main"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960" name="Freeform: Shape 39959">
            <a:extLst>
              <a:ext uri="{FF2B5EF4-FFF2-40B4-BE49-F238E27FC236}">
                <a16:creationId xmlns:a16="http://schemas.microsoft.com/office/drawing/2014/main"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62" name="Rectangle 39961">
            <a:extLst>
              <a:ext uri="{FF2B5EF4-FFF2-40B4-BE49-F238E27FC236}">
                <a16:creationId xmlns:a16="http://schemas.microsoft.com/office/drawing/2014/main"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64" name="Rectangle 39963">
            <a:extLst>
              <a:ext uri="{FF2B5EF4-FFF2-40B4-BE49-F238E27FC236}">
                <a16:creationId xmlns:a16="http://schemas.microsoft.com/office/drawing/2014/main"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A76678B-44F8-086C-67DE-D172AD0E8EE3}"/>
              </a:ext>
            </a:extLst>
          </p:cNvPr>
          <p:cNvSpPr/>
          <p:nvPr/>
        </p:nvSpPr>
        <p:spPr>
          <a:xfrm>
            <a:off x="336042" y="2258568"/>
            <a:ext cx="2105406" cy="3922776"/>
          </a:xfrm>
          <a:prstGeom prst="rect">
            <a:avLst/>
          </a:prstGeom>
        </p:spPr>
        <p:txBody>
          <a:bodyPr vert="horz" lIns="91440" tIns="45720" rIns="91440" bIns="45720" rtlCol="0">
            <a:normAutofit fontScale="92500" lnSpcReduction="20000"/>
          </a:bodyPr>
          <a:lstStyle/>
          <a:p>
            <a:pPr indent="-228600" eaLnBrk="1" hangingPunct="1">
              <a:lnSpc>
                <a:spcPct val="90000"/>
              </a:lnSpc>
              <a:spcAft>
                <a:spcPts val="600"/>
              </a:spcAft>
              <a:buFont typeface="Arial" panose="020B0604020202020204" pitchFamily="34" charset="0"/>
              <a:buChar char="•"/>
              <a:defRPr/>
            </a:pPr>
            <a:endParaRPr lang="en-US" altLang="en-US" sz="1700" i="1" dirty="0">
              <a:solidFill>
                <a:schemeClr val="accent2"/>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1700" i="1" dirty="0">
                <a:solidFill>
                  <a:schemeClr val="accent2"/>
                </a:solidFill>
                <a:latin typeface="+mn-lt"/>
              </a:rPr>
              <a:t>“My time in YAMS has been absolutely amazing, I have made new friends…developed new skills and I’m feeling more confident”</a:t>
            </a:r>
          </a:p>
          <a:p>
            <a:pPr indent="-228600" eaLnBrk="1" hangingPunct="1">
              <a:lnSpc>
                <a:spcPct val="90000"/>
              </a:lnSpc>
              <a:spcAft>
                <a:spcPts val="600"/>
              </a:spcAft>
              <a:buFont typeface="Arial" panose="020B0604020202020204" pitchFamily="34" charset="0"/>
              <a:buChar char="•"/>
              <a:defRPr/>
            </a:pPr>
            <a:endParaRPr lang="en-US" altLang="en-US" sz="1700" i="1" dirty="0">
              <a:solidFill>
                <a:schemeClr val="accent2"/>
              </a:solidFill>
              <a:latin typeface="+mn-lt"/>
            </a:endParaRPr>
          </a:p>
          <a:p>
            <a:pPr indent="-228600" eaLnBrk="1" hangingPunct="1">
              <a:lnSpc>
                <a:spcPct val="90000"/>
              </a:lnSpc>
              <a:spcAft>
                <a:spcPts val="600"/>
              </a:spcAft>
              <a:buFont typeface="Arial" panose="020B0604020202020204" pitchFamily="34" charset="0"/>
              <a:buChar char="•"/>
              <a:defRPr/>
            </a:pPr>
            <a:endParaRPr lang="en-US" altLang="en-US" sz="1700" i="1" dirty="0">
              <a:solidFill>
                <a:schemeClr val="accent2"/>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1700" i="1" dirty="0">
                <a:solidFill>
                  <a:schemeClr val="accent2"/>
                </a:solidFill>
                <a:latin typeface="+mn-lt"/>
              </a:rPr>
              <a:t>‘Before this group I felt hidden, now I feel seen”</a:t>
            </a:r>
          </a:p>
          <a:p>
            <a:pPr indent="-228600" eaLnBrk="1" hangingPunct="1">
              <a:lnSpc>
                <a:spcPct val="90000"/>
              </a:lnSpc>
              <a:spcAft>
                <a:spcPts val="600"/>
              </a:spcAft>
              <a:buFont typeface="Arial" panose="020B0604020202020204" pitchFamily="34" charset="0"/>
              <a:buChar char="•"/>
              <a:defRPr/>
            </a:pPr>
            <a:endParaRPr lang="en-US" altLang="en-US" sz="1700" i="1" dirty="0">
              <a:solidFill>
                <a:schemeClr val="accent2"/>
              </a:solidFill>
              <a:latin typeface="+mn-lt"/>
            </a:endParaRPr>
          </a:p>
          <a:p>
            <a:pPr indent="-228600" eaLnBrk="1" hangingPunct="1">
              <a:lnSpc>
                <a:spcPct val="90000"/>
              </a:lnSpc>
              <a:spcAft>
                <a:spcPts val="600"/>
              </a:spcAft>
              <a:buFont typeface="Arial" panose="020B0604020202020204" pitchFamily="34" charset="0"/>
              <a:buChar char="•"/>
              <a:defRPr/>
            </a:pPr>
            <a:endParaRPr lang="en-US" altLang="en-US" sz="1700" i="1" dirty="0">
              <a:solidFill>
                <a:schemeClr val="accent2"/>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1700" i="1" dirty="0">
                <a:solidFill>
                  <a:schemeClr val="accent2"/>
                </a:solidFill>
                <a:latin typeface="+mn-lt"/>
              </a:rPr>
              <a:t>“ Yams has given me a voice” </a:t>
            </a:r>
          </a:p>
          <a:p>
            <a:pPr indent="-228600" eaLnBrk="1" hangingPunct="1">
              <a:lnSpc>
                <a:spcPct val="90000"/>
              </a:lnSpc>
              <a:spcAft>
                <a:spcPts val="600"/>
              </a:spcAft>
              <a:buFont typeface="Arial" panose="020B0604020202020204" pitchFamily="34" charset="0"/>
              <a:buChar char="•"/>
              <a:defRPr/>
            </a:pPr>
            <a:endParaRPr lang="en-US" altLang="en-US" sz="1400" i="1" dirty="0">
              <a:latin typeface="+mn-lt"/>
            </a:endParaRPr>
          </a:p>
        </p:txBody>
      </p:sp>
      <p:pic>
        <p:nvPicPr>
          <p:cNvPr id="2" name="Picture 1" descr="A group of people posing for a photo&#10;&#10;Description automatically generated">
            <a:extLst>
              <a:ext uri="{FF2B5EF4-FFF2-40B4-BE49-F238E27FC236}">
                <a16:creationId xmlns:a16="http://schemas.microsoft.com/office/drawing/2014/main" id="{53231F47-A9F2-E9FF-C975-7B45ED4766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0273DE-01BE-AA08-DC15-59F33924C141}"/>
              </a:ext>
            </a:extLst>
          </p:cNvPr>
          <p:cNvSpPr txBox="1"/>
          <p:nvPr/>
        </p:nvSpPr>
        <p:spPr>
          <a:xfrm>
            <a:off x="2483768" y="3059668"/>
            <a:ext cx="4572000" cy="369332"/>
          </a:xfrm>
          <a:prstGeom prst="rect">
            <a:avLst/>
          </a:prstGeom>
          <a:noFill/>
        </p:spPr>
        <p:txBody>
          <a:bodyPr wrap="square">
            <a:spAutoFit/>
          </a:bodyPr>
          <a:lstStyle/>
          <a:p>
            <a:r>
              <a:rPr lang="en-US" dirty="0"/>
              <a:t>https://</a:t>
            </a:r>
            <a:r>
              <a:rPr lang="en-US" dirty="0" err="1"/>
              <a:t>youtu.be</a:t>
            </a:r>
            <a:r>
              <a:rPr lang="en-US" dirty="0"/>
              <a:t>/KtPhxVHn2KM</a:t>
            </a:r>
          </a:p>
        </p:txBody>
      </p:sp>
    </p:spTree>
    <p:extLst>
      <p:ext uri="{BB962C8B-B14F-4D97-AF65-F5344CB8AC3E}">
        <p14:creationId xmlns:p14="http://schemas.microsoft.com/office/powerpoint/2010/main" val="226609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wearing helmets&#10;&#10;Description automatically generated with medium confidence">
            <a:extLst>
              <a:ext uri="{FF2B5EF4-FFF2-40B4-BE49-F238E27FC236}">
                <a16:creationId xmlns:a16="http://schemas.microsoft.com/office/drawing/2014/main" id="{BB4AF85D-0340-2F46-E1BD-9579BD30C5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24879" y="9803"/>
            <a:ext cx="6019121" cy="3480592"/>
          </a:xfrm>
          <a:prstGeom prst="rect">
            <a:avLst/>
          </a:prstGeom>
        </p:spPr>
      </p:pic>
      <p:pic>
        <p:nvPicPr>
          <p:cNvPr id="10" name="Picture 9" descr="A group of people sitting around a table&#10;&#10;Description automatically generated with low confidence">
            <a:extLst>
              <a:ext uri="{FF2B5EF4-FFF2-40B4-BE49-F238E27FC236}">
                <a16:creationId xmlns:a16="http://schemas.microsoft.com/office/drawing/2014/main" id="{39E61CF1-1F7A-1723-1760-08D416FA52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3197786"/>
            <a:ext cx="4864588" cy="3660213"/>
          </a:xfrm>
          <a:prstGeom prst="rect">
            <a:avLst/>
          </a:prstGeom>
        </p:spPr>
      </p:pic>
      <p:sp>
        <p:nvSpPr>
          <p:cNvPr id="15367" name="Freeform: Shape 15366">
            <a:extLst>
              <a:ext uri="{FF2B5EF4-FFF2-40B4-BE49-F238E27FC236}">
                <a16:creationId xmlns:a16="http://schemas.microsoft.com/office/drawing/2014/main" id="{EA518CE4-E4D4-4D8A-980F-6D692AC969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603"/>
            <a:ext cx="4093644" cy="3847552"/>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3" name="Picture 2" descr="A group of people posing for a photo&#10;&#10;Description automatically generated">
            <a:extLst>
              <a:ext uri="{FF2B5EF4-FFF2-40B4-BE49-F238E27FC236}">
                <a16:creationId xmlns:a16="http://schemas.microsoft.com/office/drawing/2014/main" id="{359AF182-4E59-4EBB-1F22-BE043BBE9A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10"/>
            <a:ext cx="3983764" cy="3746791"/>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15369" name="Freeform: Shape 15368">
            <a:extLst>
              <a:ext uri="{FF2B5EF4-FFF2-40B4-BE49-F238E27FC236}">
                <a16:creationId xmlns:a16="http://schemas.microsoft.com/office/drawing/2014/main" id="{F82BF3E2-EB0E-40D6-8835-2367A5316C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0956" y="2373366"/>
            <a:ext cx="5108344" cy="44748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6" name="Picture 5" descr="A picture containing outdoor, sky, grass, person&#10;&#10;Description automatically generated">
            <a:extLst>
              <a:ext uri="{FF2B5EF4-FFF2-40B4-BE49-F238E27FC236}">
                <a16:creationId xmlns:a16="http://schemas.microsoft.com/office/drawing/2014/main" id="{6632A876-7A6D-2F78-AC90-D2DCD2B74D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50502" y="2482457"/>
            <a:ext cx="5011728" cy="4375973"/>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15371" name="Oval 15370">
            <a:extLst>
              <a:ext uri="{FF2B5EF4-FFF2-40B4-BE49-F238E27FC236}">
                <a16:creationId xmlns:a16="http://schemas.microsoft.com/office/drawing/2014/main" id="{481E86DD-89E6-42B2-8675-84B7C56BFF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2900" y="1142590"/>
            <a:ext cx="4431205" cy="4431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4" name="Picture 13" descr="A group of people posing for a photo with balloons&#10;&#10;Description automatically generated with medium confidence">
            <a:extLst>
              <a:ext uri="{FF2B5EF4-FFF2-40B4-BE49-F238E27FC236}">
                <a16:creationId xmlns:a16="http://schemas.microsoft.com/office/drawing/2014/main" id="{FE86184D-938F-E6E6-099C-E4D9D562CB2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4" b="-3"/>
          <a:stretch/>
        </p:blipFill>
        <p:spPr>
          <a:xfrm>
            <a:off x="2489333" y="1284205"/>
            <a:ext cx="4165333" cy="4165333"/>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
        <p:nvSpPr>
          <p:cNvPr id="15362" name="Rectangle 2">
            <a:extLst>
              <a:ext uri="{FF2B5EF4-FFF2-40B4-BE49-F238E27FC236}">
                <a16:creationId xmlns:a16="http://schemas.microsoft.com/office/drawing/2014/main" id="{6943EC54-D3FF-2DC5-0B89-22FABD927FAF}"/>
              </a:ext>
            </a:extLst>
          </p:cNvPr>
          <p:cNvSpPr txBox="1">
            <a:spLocks noChangeArrowheads="1"/>
          </p:cNvSpPr>
          <p:nvPr/>
        </p:nvSpPr>
        <p:spPr bwMode="auto">
          <a:xfrm>
            <a:off x="395288" y="2636838"/>
            <a:ext cx="82804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600"/>
              </a:spcAft>
            </a:pPr>
            <a:endParaRPr lang="en-GB" altLang="en-US" sz="6000" b="1">
              <a:latin typeface="Calibri Light" panose="020F0302020204030204" pitchFamily="34" charset="0"/>
            </a:endParaRPr>
          </a:p>
          <a:p>
            <a:pPr algn="ctr" eaLnBrk="1" hangingPunct="1">
              <a:spcAft>
                <a:spcPts val="600"/>
              </a:spcAft>
            </a:pPr>
            <a:r>
              <a:rPr lang="en-GB" altLang="en-US" sz="4800" b="1">
                <a:latin typeface="Arial Unicode MS" panose="020B0604020202020204" pitchFamily="34" charset="-128"/>
              </a:rPr>
              <a:t/>
            </a:r>
            <a:br>
              <a:rPr lang="en-GB" altLang="en-US" sz="4800" b="1">
                <a:latin typeface="Arial Unicode MS" panose="020B0604020202020204" pitchFamily="34" charset="-128"/>
              </a:rPr>
            </a:br>
            <a:endParaRPr lang="en-GB" altLang="en-US" sz="3200" b="1">
              <a:latin typeface="Arial Unicode MS" panose="020B0604020202020204" pitchFamily="34" charset="-128"/>
            </a:endParaRPr>
          </a:p>
        </p:txBody>
      </p:sp>
    </p:spTree>
    <p:extLst>
      <p:ext uri="{BB962C8B-B14F-4D97-AF65-F5344CB8AC3E}">
        <p14:creationId xmlns:p14="http://schemas.microsoft.com/office/powerpoint/2010/main" val="4137083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4" descr="A close up of a logo&#10;&#10;Description automatically generated">
            <a:extLst>
              <a:ext uri="{FF2B5EF4-FFF2-40B4-BE49-F238E27FC236}">
                <a16:creationId xmlns:a16="http://schemas.microsoft.com/office/drawing/2014/main" id="{50A3A96F-1F47-2573-9629-9928C95E277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463" y="-19050"/>
            <a:ext cx="9323388" cy="6824663"/>
          </a:xfrm>
        </p:spPr>
      </p:pic>
      <p:pic>
        <p:nvPicPr>
          <p:cNvPr id="17410" name="Picture 7" descr="A group of people in a field&#10;&#10;Description automatically generated">
            <a:extLst>
              <a:ext uri="{FF2B5EF4-FFF2-40B4-BE49-F238E27FC236}">
                <a16:creationId xmlns:a16="http://schemas.microsoft.com/office/drawing/2014/main" id="{632A9E56-FBAE-69F0-018F-13E82D978E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3" y="1603375"/>
            <a:ext cx="9345613"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A72EC0C-DA09-57DF-1B70-12523FE715FA}"/>
              </a:ext>
            </a:extLst>
          </p:cNvPr>
          <p:cNvSpPr/>
          <p:nvPr/>
        </p:nvSpPr>
        <p:spPr>
          <a:xfrm>
            <a:off x="1331913" y="1196975"/>
            <a:ext cx="6983412" cy="1323975"/>
          </a:xfrm>
          <a:prstGeom prst="rect">
            <a:avLst/>
          </a:prstGeom>
        </p:spPr>
        <p:txBody>
          <a:bodyPr>
            <a:spAutoFit/>
          </a:bodyPr>
          <a:lstStyle/>
          <a:p>
            <a:pPr algn="ctr">
              <a:defRPr/>
            </a:pPr>
            <a:r>
              <a:rPr lang="en-GB" sz="2000" i="1" dirty="0">
                <a:solidFill>
                  <a:schemeClr val="accent2">
                    <a:lumMod val="50000"/>
                  </a:schemeClr>
                </a:solidFill>
                <a:latin typeface="Arial" panose="020B0604020202020204" pitchFamily="34" charset="0"/>
                <a:ea typeface="Calibri" panose="020F0502020204030204" pitchFamily="34" charset="0"/>
              </a:rPr>
              <a:t>The vision of the award winning World Heritage Youth Ambassador program is to empower Young People to learn about and have an active and powerful voice in their own lives, their local communities and World Heritage</a:t>
            </a:r>
            <a:r>
              <a:rPr lang="en-GB" sz="2000" i="1" dirty="0">
                <a:solidFill>
                  <a:schemeClr val="accent2">
                    <a:lumMod val="50000"/>
                  </a:schemeClr>
                </a:solidFill>
              </a:rPr>
              <a:t> </a:t>
            </a:r>
            <a:endParaRPr lang="en-US" sz="2000" i="1" dirty="0">
              <a:solidFill>
                <a:schemeClr val="accent2">
                  <a:lumMod val="50000"/>
                </a:schemeClr>
              </a:solidFill>
            </a:endParaRPr>
          </a:p>
        </p:txBody>
      </p:sp>
      <p:sp>
        <p:nvSpPr>
          <p:cNvPr id="17412" name="TextBox 9">
            <a:extLst>
              <a:ext uri="{FF2B5EF4-FFF2-40B4-BE49-F238E27FC236}">
                <a16:creationId xmlns:a16="http://schemas.microsoft.com/office/drawing/2014/main" id="{690ED855-C47C-2FED-5102-831729E786FE}"/>
              </a:ext>
            </a:extLst>
          </p:cNvPr>
          <p:cNvSpPr txBox="1">
            <a:spLocks noChangeArrowheads="1"/>
          </p:cNvSpPr>
          <p:nvPr/>
        </p:nvSpPr>
        <p:spPr bwMode="auto">
          <a:xfrm>
            <a:off x="495300" y="2546350"/>
            <a:ext cx="215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EMPOWERED</a:t>
            </a:r>
          </a:p>
        </p:txBody>
      </p:sp>
      <p:sp>
        <p:nvSpPr>
          <p:cNvPr id="17413" name="TextBox 10">
            <a:extLst>
              <a:ext uri="{FF2B5EF4-FFF2-40B4-BE49-F238E27FC236}">
                <a16:creationId xmlns:a16="http://schemas.microsoft.com/office/drawing/2014/main" id="{D32F681A-0016-5F84-26FA-96CCAC90569D}"/>
              </a:ext>
            </a:extLst>
          </p:cNvPr>
          <p:cNvSpPr txBox="1">
            <a:spLocks noChangeArrowheads="1"/>
          </p:cNvSpPr>
          <p:nvPr/>
        </p:nvSpPr>
        <p:spPr bwMode="auto">
          <a:xfrm>
            <a:off x="1803400" y="2913063"/>
            <a:ext cx="216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INFLUENTIAL</a:t>
            </a:r>
          </a:p>
        </p:txBody>
      </p:sp>
      <p:sp>
        <p:nvSpPr>
          <p:cNvPr id="17414" name="TextBox 11">
            <a:extLst>
              <a:ext uri="{FF2B5EF4-FFF2-40B4-BE49-F238E27FC236}">
                <a16:creationId xmlns:a16="http://schemas.microsoft.com/office/drawing/2014/main" id="{2B3C325E-EE60-8894-FD6A-DCD59F60DF8A}"/>
              </a:ext>
            </a:extLst>
          </p:cNvPr>
          <p:cNvSpPr txBox="1">
            <a:spLocks noChangeArrowheads="1"/>
          </p:cNvSpPr>
          <p:nvPr/>
        </p:nvSpPr>
        <p:spPr bwMode="auto">
          <a:xfrm>
            <a:off x="3386138" y="2579688"/>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SUPPORTED</a:t>
            </a:r>
          </a:p>
        </p:txBody>
      </p:sp>
      <p:sp>
        <p:nvSpPr>
          <p:cNvPr id="17415" name="TextBox 12">
            <a:extLst>
              <a:ext uri="{FF2B5EF4-FFF2-40B4-BE49-F238E27FC236}">
                <a16:creationId xmlns:a16="http://schemas.microsoft.com/office/drawing/2014/main" id="{9A092C0C-DC4D-1039-E7BD-88A88D5F6D01}"/>
              </a:ext>
            </a:extLst>
          </p:cNvPr>
          <p:cNvSpPr txBox="1">
            <a:spLocks noChangeArrowheads="1"/>
          </p:cNvSpPr>
          <p:nvPr/>
        </p:nvSpPr>
        <p:spPr bwMode="auto">
          <a:xfrm>
            <a:off x="6689725" y="2582863"/>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PARTICIPATIVE</a:t>
            </a:r>
          </a:p>
        </p:txBody>
      </p:sp>
      <p:sp>
        <p:nvSpPr>
          <p:cNvPr id="17416" name="TextBox 13">
            <a:extLst>
              <a:ext uri="{FF2B5EF4-FFF2-40B4-BE49-F238E27FC236}">
                <a16:creationId xmlns:a16="http://schemas.microsoft.com/office/drawing/2014/main" id="{9222B9EF-90E8-2DFA-7E71-1C4035246114}"/>
              </a:ext>
            </a:extLst>
          </p:cNvPr>
          <p:cNvSpPr txBox="1">
            <a:spLocks noChangeArrowheads="1"/>
          </p:cNvSpPr>
          <p:nvPr/>
        </p:nvSpPr>
        <p:spPr bwMode="auto">
          <a:xfrm>
            <a:off x="5037138" y="2913063"/>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ACTIVE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74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4" descr="A close up of a logo&#10;&#10;Description automatically generated">
            <a:extLst>
              <a:ext uri="{FF2B5EF4-FFF2-40B4-BE49-F238E27FC236}">
                <a16:creationId xmlns:a16="http://schemas.microsoft.com/office/drawing/2014/main" id="{990AB414-F30C-D766-13C2-F3E40F54BB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3" y="-26988"/>
            <a:ext cx="9323388"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a:extLst>
              <a:ext uri="{FF2B5EF4-FFF2-40B4-BE49-F238E27FC236}">
                <a16:creationId xmlns:a16="http://schemas.microsoft.com/office/drawing/2014/main" id="{0ECD1838-C08A-992E-8077-B38D7126FAF1}"/>
              </a:ext>
            </a:extLst>
          </p:cNvPr>
          <p:cNvSpPr>
            <a:spLocks noGrp="1"/>
          </p:cNvSpPr>
          <p:nvPr>
            <p:ph type="title"/>
          </p:nvPr>
        </p:nvSpPr>
        <p:spPr>
          <a:xfrm>
            <a:off x="268288" y="-204788"/>
            <a:ext cx="7886700" cy="1325563"/>
          </a:xfrm>
        </p:spPr>
        <p:txBody>
          <a:bodyPr/>
          <a:lstStyle/>
          <a:p>
            <a:pPr eaLnBrk="1" hangingPunct="1"/>
            <a:r>
              <a:rPr lang="en-GB" altLang="en-US" sz="2800" b="1"/>
              <a:t>Why did we do this?</a:t>
            </a:r>
          </a:p>
        </p:txBody>
      </p:sp>
      <p:sp>
        <p:nvSpPr>
          <p:cNvPr id="18436" name="Text Placeholder 4">
            <a:extLst>
              <a:ext uri="{FF2B5EF4-FFF2-40B4-BE49-F238E27FC236}">
                <a16:creationId xmlns:a16="http://schemas.microsoft.com/office/drawing/2014/main" id="{9F078D6E-F295-9E84-BE76-3FFB9DAF351E}"/>
              </a:ext>
            </a:extLst>
          </p:cNvPr>
          <p:cNvSpPr txBox="1">
            <a:spLocks/>
          </p:cNvSpPr>
          <p:nvPr/>
        </p:nvSpPr>
        <p:spPr bwMode="auto">
          <a:xfrm>
            <a:off x="1123950" y="1531938"/>
            <a:ext cx="3887788" cy="4268787"/>
          </a:xfrm>
          <a:prstGeom prst="rect">
            <a:avLst/>
          </a:prstGeom>
          <a:noFill/>
          <a:ln>
            <a:noFill/>
          </a:ln>
        </p:spPr>
        <p:txBody>
          <a:bodyPr anchor="b"/>
          <a:lstStyle>
            <a:lvl1pPr marL="285750" indent="-2857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580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87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16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en-GB" altLang="en-US" sz="1800" b="1" u="sng" dirty="0">
                <a:solidFill>
                  <a:srgbClr val="FFC000"/>
                </a:solidFill>
              </a:rPr>
              <a:t>NATIONALLY</a:t>
            </a:r>
          </a:p>
          <a:p>
            <a:pPr eaLnBrk="1" hangingPunct="1">
              <a:buFontTx/>
              <a:buChar char="-"/>
              <a:defRPr/>
            </a:pPr>
            <a:r>
              <a:rPr lang="en-GB" altLang="en-US" sz="1800" b="1" dirty="0"/>
              <a:t>Lack of national youth representation in WHS. </a:t>
            </a:r>
          </a:p>
          <a:p>
            <a:pPr eaLnBrk="1" hangingPunct="1">
              <a:buFontTx/>
              <a:buChar char="-"/>
              <a:defRPr/>
            </a:pPr>
            <a:r>
              <a:rPr lang="en-GB" altLang="en-US" sz="1800" b="1" dirty="0"/>
              <a:t>WHS struggle to engage teenagers</a:t>
            </a:r>
          </a:p>
          <a:p>
            <a:pPr eaLnBrk="1" hangingPunct="1">
              <a:buFontTx/>
              <a:buChar char="-"/>
              <a:defRPr/>
            </a:pPr>
            <a:r>
              <a:rPr lang="en-GB" altLang="en-US" sz="1800" b="1" dirty="0"/>
              <a:t>WHS wanted to be upskilled in working with teenagers</a:t>
            </a:r>
          </a:p>
          <a:p>
            <a:pPr eaLnBrk="1" hangingPunct="1">
              <a:buFontTx/>
              <a:buChar char="-"/>
              <a:defRPr/>
            </a:pPr>
            <a:r>
              <a:rPr lang="en-GB" altLang="en-US" sz="1800" b="1" dirty="0"/>
              <a:t>Lack of qualification in World Heritage</a:t>
            </a:r>
          </a:p>
          <a:p>
            <a:pPr eaLnBrk="1" hangingPunct="1">
              <a:buFontTx/>
              <a:buChar char="-"/>
              <a:defRPr/>
            </a:pPr>
            <a:r>
              <a:rPr lang="en-GB" altLang="en-US" sz="1800" b="1" dirty="0"/>
              <a:t>Mainly formal learning to engage</a:t>
            </a:r>
          </a:p>
        </p:txBody>
      </p:sp>
      <p:sp>
        <p:nvSpPr>
          <p:cNvPr id="18437" name="Text Placeholder 4">
            <a:extLst>
              <a:ext uri="{FF2B5EF4-FFF2-40B4-BE49-F238E27FC236}">
                <a16:creationId xmlns:a16="http://schemas.microsoft.com/office/drawing/2014/main" id="{7D75641E-BF15-A01C-4918-6F40A6A8E81A}"/>
              </a:ext>
            </a:extLst>
          </p:cNvPr>
          <p:cNvSpPr txBox="1">
            <a:spLocks/>
          </p:cNvSpPr>
          <p:nvPr/>
        </p:nvSpPr>
        <p:spPr bwMode="auto">
          <a:xfrm>
            <a:off x="5164138" y="1298575"/>
            <a:ext cx="3887787" cy="4268788"/>
          </a:xfrm>
          <a:prstGeom prst="rect">
            <a:avLst/>
          </a:prstGeom>
          <a:noFill/>
          <a:ln>
            <a:noFill/>
          </a:ln>
        </p:spPr>
        <p:txBody>
          <a:bodyPr anchor="b"/>
          <a:lstStyle>
            <a:lvl1pPr marL="285750" indent="-2857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580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87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16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en-GB" altLang="en-US" sz="1800" b="1" u="sng" dirty="0">
                <a:solidFill>
                  <a:srgbClr val="FFC000"/>
                </a:solidFill>
              </a:rPr>
              <a:t>LOCALLY</a:t>
            </a:r>
          </a:p>
          <a:p>
            <a:pPr eaLnBrk="1" hangingPunct="1">
              <a:buFontTx/>
              <a:buChar char="-"/>
              <a:defRPr/>
            </a:pPr>
            <a:r>
              <a:rPr lang="en-GB" altLang="en-US" sz="1800" b="1" dirty="0"/>
              <a:t>Young people had a bad reputation locally</a:t>
            </a:r>
          </a:p>
          <a:p>
            <a:pPr eaLnBrk="1" hangingPunct="1">
              <a:buFontTx/>
              <a:buChar char="-"/>
              <a:defRPr/>
            </a:pPr>
            <a:r>
              <a:rPr lang="en-GB" altLang="en-US" sz="1800" b="1" dirty="0"/>
              <a:t>Inter-generational intolerance (increased since COVID). </a:t>
            </a:r>
          </a:p>
          <a:p>
            <a:pPr eaLnBrk="1" hangingPunct="1">
              <a:buFontTx/>
              <a:buChar char="-"/>
              <a:defRPr/>
            </a:pPr>
            <a:r>
              <a:rPr lang="en-GB" altLang="en-US" sz="1800" b="1" dirty="0"/>
              <a:t>No youth representation in Blaenavon, and no vehicle to enable it. </a:t>
            </a:r>
          </a:p>
          <a:p>
            <a:pPr eaLnBrk="1" hangingPunct="1">
              <a:buFontTx/>
              <a:buChar char="-"/>
              <a:defRPr/>
            </a:pPr>
            <a:r>
              <a:rPr lang="en-GB" altLang="en-US" sz="1800" b="1" dirty="0"/>
              <a:t>Industrial heritage was a ‘hard sell’ to young people. Not cool! </a:t>
            </a:r>
          </a:p>
          <a:p>
            <a:pPr eaLnBrk="1" hangingPunct="1">
              <a:buFontTx/>
              <a:buChar char="-"/>
              <a:defRPr/>
            </a:pPr>
            <a:r>
              <a:rPr lang="en-GB" altLang="en-US" sz="1800" b="1" dirty="0"/>
              <a:t>Lots of social issues faced by young people – heritage was not important. </a:t>
            </a:r>
          </a:p>
          <a:p>
            <a:pPr eaLnBrk="1" hangingPunct="1">
              <a:buFontTx/>
              <a:buChar char="-"/>
              <a:defRPr/>
            </a:pPr>
            <a:endParaRPr lang="en-GB" altLang="en-US" sz="1800" b="1" dirty="0"/>
          </a:p>
        </p:txBody>
      </p:sp>
      <p:sp>
        <p:nvSpPr>
          <p:cNvPr id="2" name="Rectangle 2">
            <a:extLst>
              <a:ext uri="{FF2B5EF4-FFF2-40B4-BE49-F238E27FC236}">
                <a16:creationId xmlns:a16="http://schemas.microsoft.com/office/drawing/2014/main" id="{B3FEB2DA-556C-E77C-2098-2C68D707C400}"/>
              </a:ext>
            </a:extLst>
          </p:cNvPr>
          <p:cNvSpPr>
            <a:spLocks noChangeArrowheads="1"/>
          </p:cNvSpPr>
          <p:nvPr/>
        </p:nvSpPr>
        <p:spPr bwMode="auto">
          <a:xfrm>
            <a:off x="268288" y="1298575"/>
            <a:ext cx="487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b="1" i="1" dirty="0">
                <a:solidFill>
                  <a:schemeClr val="accent2"/>
                </a:solidFill>
                <a:latin typeface="Modern Love Grunge" panose="020F0502020204030204" pitchFamily="34" charset="0"/>
                <a:cs typeface="Modern Love Grunge" panose="020F0502020204030204" pitchFamily="34" charset="0"/>
              </a:rPr>
              <a:t>‘Young people are major human resource for development and key agents for sector change and innovation’</a:t>
            </a:r>
            <a:endParaRPr lang="en-US" altLang="en-US" sz="2400" b="1" i="1" dirty="0">
              <a:solidFill>
                <a:schemeClr val="accent2"/>
              </a:solidFill>
              <a:latin typeface="Modern Love Grunge" panose="020F0502020204030204" pitchFamily="34" charset="0"/>
              <a:cs typeface="Modern Love Grunge"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linds(horizontal)">
                                      <p:cBhvr>
                                        <p:cTn id="12"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Content Placeholder 4" descr="A close up of a logo&#10;&#10;Description automatically generated">
            <a:extLst>
              <a:ext uri="{FF2B5EF4-FFF2-40B4-BE49-F238E27FC236}">
                <a16:creationId xmlns:a16="http://schemas.microsoft.com/office/drawing/2014/main" id="{4529F75D-0DA9-B418-360E-16A3153527A7}"/>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463" y="-19050"/>
            <a:ext cx="9323388" cy="6877050"/>
          </a:xfrm>
        </p:spPr>
      </p:pic>
      <p:sp>
        <p:nvSpPr>
          <p:cNvPr id="26626" name="Title 1">
            <a:extLst>
              <a:ext uri="{FF2B5EF4-FFF2-40B4-BE49-F238E27FC236}">
                <a16:creationId xmlns:a16="http://schemas.microsoft.com/office/drawing/2014/main" id="{ED86D27F-026E-9568-F965-61C210DAC2E5}"/>
              </a:ext>
            </a:extLst>
          </p:cNvPr>
          <p:cNvSpPr>
            <a:spLocks noGrp="1"/>
          </p:cNvSpPr>
          <p:nvPr>
            <p:ph type="title"/>
          </p:nvPr>
        </p:nvSpPr>
        <p:spPr>
          <a:xfrm>
            <a:off x="179388" y="-61913"/>
            <a:ext cx="7427912" cy="1143001"/>
          </a:xfrm>
        </p:spPr>
        <p:txBody>
          <a:bodyPr/>
          <a:lstStyle/>
          <a:p>
            <a:pPr eaLnBrk="1" hangingPunct="1"/>
            <a:r>
              <a:rPr lang="en-GB" altLang="en-US" b="1"/>
              <a:t>The Model of Engagement</a:t>
            </a:r>
          </a:p>
        </p:txBody>
      </p:sp>
      <p:pic>
        <p:nvPicPr>
          <p:cNvPr id="26627" name="Picture 5">
            <a:extLst>
              <a:ext uri="{FF2B5EF4-FFF2-40B4-BE49-F238E27FC236}">
                <a16:creationId xmlns:a16="http://schemas.microsoft.com/office/drawing/2014/main" id="{4BB58786-803B-3A50-84F7-A806A6B35E2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4538" y="908720"/>
            <a:ext cx="807561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4" descr="A close up of a logo&#10;&#10;Description automatically generated">
            <a:extLst>
              <a:ext uri="{FF2B5EF4-FFF2-40B4-BE49-F238E27FC236}">
                <a16:creationId xmlns:a16="http://schemas.microsoft.com/office/drawing/2014/main" id="{6956DD67-6D21-B0BE-1381-589B06452A7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13" y="0"/>
            <a:ext cx="9324976"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a:extLst>
              <a:ext uri="{FF2B5EF4-FFF2-40B4-BE49-F238E27FC236}">
                <a16:creationId xmlns:a16="http://schemas.microsoft.com/office/drawing/2014/main" id="{CDA39245-9882-96A7-607D-823E6D69A46E}"/>
              </a:ext>
            </a:extLst>
          </p:cNvPr>
          <p:cNvSpPr>
            <a:spLocks noGrp="1"/>
          </p:cNvSpPr>
          <p:nvPr>
            <p:ph type="title"/>
          </p:nvPr>
        </p:nvSpPr>
        <p:spPr>
          <a:xfrm>
            <a:off x="187325" y="-112713"/>
            <a:ext cx="7886700" cy="1325563"/>
          </a:xfrm>
        </p:spPr>
        <p:txBody>
          <a:bodyPr/>
          <a:lstStyle/>
          <a:p>
            <a:pPr eaLnBrk="1" hangingPunct="1"/>
            <a:r>
              <a:rPr lang="en-GB" altLang="en-US" b="1"/>
              <a:t>How did we engage?</a:t>
            </a:r>
          </a:p>
        </p:txBody>
      </p:sp>
      <p:sp>
        <p:nvSpPr>
          <p:cNvPr id="24579" name="Text Placeholder 4">
            <a:extLst>
              <a:ext uri="{FF2B5EF4-FFF2-40B4-BE49-F238E27FC236}">
                <a16:creationId xmlns:a16="http://schemas.microsoft.com/office/drawing/2014/main" id="{7CA3234E-B5EB-E0F2-2894-CA380E99EA3B}"/>
              </a:ext>
            </a:extLst>
          </p:cNvPr>
          <p:cNvSpPr txBox="1">
            <a:spLocks/>
          </p:cNvSpPr>
          <p:nvPr/>
        </p:nvSpPr>
        <p:spPr bwMode="auto">
          <a:xfrm>
            <a:off x="187325" y="1700808"/>
            <a:ext cx="5248771"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580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87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16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pPr>
            <a:r>
              <a:rPr lang="en-GB" altLang="en-US" sz="3200" dirty="0">
                <a:latin typeface="Modern Love Grunge" panose="020F0502020204030204" pitchFamily="34" charset="0"/>
              </a:rPr>
              <a:t>The right skills and personalities</a:t>
            </a:r>
          </a:p>
          <a:p>
            <a:pPr eaLnBrk="1" hangingPunct="1">
              <a:spcBef>
                <a:spcPct val="0"/>
              </a:spcBef>
            </a:pPr>
            <a:r>
              <a:rPr lang="en-GB" altLang="en-US" sz="3200" dirty="0">
                <a:latin typeface="Modern Love Grunge" panose="020F0502020204030204" pitchFamily="34" charset="0"/>
              </a:rPr>
              <a:t>The right recruitment</a:t>
            </a:r>
          </a:p>
          <a:p>
            <a:pPr eaLnBrk="1" hangingPunct="1">
              <a:spcBef>
                <a:spcPct val="0"/>
              </a:spcBef>
            </a:pPr>
            <a:r>
              <a:rPr lang="en-GB" altLang="en-US" sz="3200" dirty="0">
                <a:latin typeface="Modern Love Grunge" panose="020F0502020204030204" pitchFamily="34" charset="0"/>
              </a:rPr>
              <a:t>Small numbers </a:t>
            </a:r>
          </a:p>
          <a:p>
            <a:pPr eaLnBrk="1" hangingPunct="1">
              <a:spcBef>
                <a:spcPct val="0"/>
              </a:spcBef>
            </a:pPr>
            <a:r>
              <a:rPr lang="en-GB" altLang="en-US" sz="3200" dirty="0">
                <a:latin typeface="Modern Love Grunge" panose="020F0502020204030204" pitchFamily="34" charset="0"/>
              </a:rPr>
              <a:t>Meaningful</a:t>
            </a:r>
          </a:p>
          <a:p>
            <a:pPr eaLnBrk="1" hangingPunct="1">
              <a:spcBef>
                <a:spcPct val="0"/>
              </a:spcBef>
            </a:pPr>
            <a:r>
              <a:rPr lang="en-GB" altLang="en-US" sz="3200" dirty="0">
                <a:latin typeface="Modern Love Grunge" panose="020F0502020204030204" pitchFamily="34" charset="0"/>
              </a:rPr>
              <a:t>Fun</a:t>
            </a:r>
          </a:p>
          <a:p>
            <a:pPr eaLnBrk="1" hangingPunct="1">
              <a:spcBef>
                <a:spcPct val="0"/>
              </a:spcBef>
            </a:pPr>
            <a:r>
              <a:rPr lang="en-GB" altLang="en-US" sz="3200" dirty="0">
                <a:latin typeface="Modern Love Grunge" panose="020F0502020204030204" pitchFamily="34" charset="0"/>
              </a:rPr>
              <a:t>Youth led</a:t>
            </a:r>
          </a:p>
          <a:p>
            <a:pPr eaLnBrk="1" hangingPunct="1">
              <a:spcBef>
                <a:spcPct val="0"/>
              </a:spcBef>
            </a:pPr>
            <a:r>
              <a:rPr lang="en-GB" altLang="en-US" sz="3200" dirty="0">
                <a:latin typeface="Modern Love Grunge" panose="020F0502020204030204" pitchFamily="34" charset="0"/>
              </a:rPr>
              <a:t>Adult training</a:t>
            </a:r>
          </a:p>
          <a:p>
            <a:pPr eaLnBrk="1" hangingPunct="1">
              <a:spcBef>
                <a:spcPct val="0"/>
              </a:spcBef>
            </a:pPr>
            <a:r>
              <a:rPr lang="en-GB" altLang="en-US" sz="3200" dirty="0">
                <a:solidFill>
                  <a:srgbClr val="00B050"/>
                </a:solidFill>
                <a:latin typeface="Modern Love Grunge" panose="020F0502020204030204" pitchFamily="34" charset="0"/>
              </a:rPr>
              <a:t>THE RIGHT ENVIRONMENT</a:t>
            </a:r>
          </a:p>
        </p:txBody>
      </p:sp>
      <p:pic>
        <p:nvPicPr>
          <p:cNvPr id="8" name="Picture 1">
            <a:extLst>
              <a:ext uri="{FF2B5EF4-FFF2-40B4-BE49-F238E27FC236}">
                <a16:creationId xmlns:a16="http://schemas.microsoft.com/office/drawing/2014/main" id="{4D00117E-DA3F-2D9F-1C83-F6C914079C9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700808"/>
            <a:ext cx="3803650" cy="252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1" name="Rectangle 2">
            <a:extLst>
              <a:ext uri="{FF2B5EF4-FFF2-40B4-BE49-F238E27FC236}">
                <a16:creationId xmlns:a16="http://schemas.microsoft.com/office/drawing/2014/main" id="{974A11F2-687F-149E-A6C5-4C04CAA21F5D}"/>
              </a:ext>
            </a:extLst>
          </p:cNvPr>
          <p:cNvSpPr>
            <a:spLocks noChangeArrowheads="1"/>
          </p:cNvSpPr>
          <p:nvPr/>
        </p:nvSpPr>
        <p:spPr bwMode="auto">
          <a:xfrm>
            <a:off x="4649788" y="51577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en-US" sz="2400" i="1">
                <a:solidFill>
                  <a:schemeClr val="accent2"/>
                </a:solidFill>
              </a:rPr>
              <a:t>“the experiences will last a life time” Ruth. Age 17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1" dur="500"/>
                                        <p:tgtEl>
                                          <p:spTgt spid="24579">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5" dur="500"/>
                                        <p:tgtEl>
                                          <p:spTgt spid="24579">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19" dur="500"/>
                                        <p:tgtEl>
                                          <p:spTgt spid="24579">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3" dur="500"/>
                                        <p:tgtEl>
                                          <p:spTgt spid="24579">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7" dur="500"/>
                                        <p:tgtEl>
                                          <p:spTgt spid="24579">
                                            <p:txEl>
                                              <p:pRg st="5" end="5"/>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animEffect transition="in" filter="blinds(horizontal)">
                                      <p:cBhvr>
                                        <p:cTn id="31" dur="500"/>
                                        <p:tgtEl>
                                          <p:spTgt spid="24579">
                                            <p:txEl>
                                              <p:pRg st="6" end="6"/>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animEffect transition="in" filter="blinds(horizontal)">
                                      <p:cBhvr>
                                        <p:cTn id="35"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4" descr="A close up of a logo&#10;&#10;Description automatically generated">
            <a:extLst>
              <a:ext uri="{FF2B5EF4-FFF2-40B4-BE49-F238E27FC236}">
                <a16:creationId xmlns:a16="http://schemas.microsoft.com/office/drawing/2014/main" id="{EB4662F2-99AA-0A3B-7FE6-B7A01A39A8C1}"/>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463" y="-19050"/>
            <a:ext cx="9323388" cy="6877050"/>
          </a:xfrm>
        </p:spPr>
      </p:pic>
      <p:sp>
        <p:nvSpPr>
          <p:cNvPr id="28674" name="Title 1">
            <a:extLst>
              <a:ext uri="{FF2B5EF4-FFF2-40B4-BE49-F238E27FC236}">
                <a16:creationId xmlns:a16="http://schemas.microsoft.com/office/drawing/2014/main" id="{21F50B35-71C0-1B5C-EC6C-1DDC1070D9B8}"/>
              </a:ext>
            </a:extLst>
          </p:cNvPr>
          <p:cNvSpPr>
            <a:spLocks noGrp="1"/>
          </p:cNvSpPr>
          <p:nvPr>
            <p:ph type="title"/>
          </p:nvPr>
        </p:nvSpPr>
        <p:spPr>
          <a:xfrm>
            <a:off x="179388" y="-61913"/>
            <a:ext cx="7427912" cy="1143001"/>
          </a:xfrm>
        </p:spPr>
        <p:txBody>
          <a:bodyPr/>
          <a:lstStyle/>
          <a:p>
            <a:pPr eaLnBrk="1" hangingPunct="1"/>
            <a:r>
              <a:rPr lang="en-GB" altLang="en-US" b="1"/>
              <a:t>The Model of Engagement</a:t>
            </a:r>
          </a:p>
        </p:txBody>
      </p:sp>
      <p:sp>
        <p:nvSpPr>
          <p:cNvPr id="2" name="Rectangle 1">
            <a:extLst>
              <a:ext uri="{FF2B5EF4-FFF2-40B4-BE49-F238E27FC236}">
                <a16:creationId xmlns:a16="http://schemas.microsoft.com/office/drawing/2014/main" id="{CDF469F8-60F7-8029-9BC6-29FB25FE1827}"/>
              </a:ext>
            </a:extLst>
          </p:cNvPr>
          <p:cNvSpPr/>
          <p:nvPr/>
        </p:nvSpPr>
        <p:spPr>
          <a:xfrm>
            <a:off x="2468563" y="1223963"/>
            <a:ext cx="4206875" cy="369887"/>
          </a:xfrm>
          <a:prstGeom prst="rect">
            <a:avLst/>
          </a:prstGeom>
        </p:spPr>
        <p:txBody>
          <a:bodyPr wrap="none">
            <a:spAutoFit/>
          </a:bodyPr>
          <a:lstStyle/>
          <a:p>
            <a:pPr marL="342900" indent="-342900">
              <a:spcAft>
                <a:spcPts val="1000"/>
              </a:spcAft>
              <a:buFont typeface="+mj-lt"/>
              <a:buAutoNum type="arabicPeriod"/>
              <a:tabLst>
                <a:tab pos="228600" algn="l"/>
                <a:tab pos="457200" algn="l"/>
              </a:tabLst>
              <a:defRPr/>
            </a:pPr>
            <a:r>
              <a:rPr lang="en-US" b="1" u="sng" dirty="0">
                <a:solidFill>
                  <a:srgbClr val="10100F"/>
                </a:solidFill>
                <a:uFill>
                  <a:solidFill>
                    <a:srgbClr val="10100F"/>
                  </a:solidFill>
                </a:uFill>
                <a:latin typeface="Arial" panose="020B0604020202020204" pitchFamily="34" charset="0"/>
                <a:ea typeface="Calibri" panose="020F0502020204030204" pitchFamily="34" charset="0"/>
                <a:cs typeface="Times New Roman" panose="02020603050405020304" pitchFamily="18" charset="0"/>
              </a:rPr>
              <a:t>Youth work Values and Principals</a:t>
            </a:r>
            <a:endParaRPr lang="en-GB" dirty="0">
              <a:ea typeface="Calibri" panose="020F0502020204030204" pitchFamily="34" charset="0"/>
              <a:cs typeface="Times New Roman" panose="02020603050405020304" pitchFamily="18" charset="0"/>
            </a:endParaRPr>
          </a:p>
        </p:txBody>
      </p:sp>
      <p:sp>
        <p:nvSpPr>
          <p:cNvPr id="3" name="Pentagon 2">
            <a:extLst>
              <a:ext uri="{FF2B5EF4-FFF2-40B4-BE49-F238E27FC236}">
                <a16:creationId xmlns:a16="http://schemas.microsoft.com/office/drawing/2014/main" id="{55E186A6-0CFA-1A17-4E74-7434440D458A}"/>
              </a:ext>
            </a:extLst>
          </p:cNvPr>
          <p:cNvSpPr/>
          <p:nvPr/>
        </p:nvSpPr>
        <p:spPr>
          <a:xfrm>
            <a:off x="868363" y="1909763"/>
            <a:ext cx="6049962" cy="5842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Voluntary Engagement</a:t>
            </a:r>
          </a:p>
        </p:txBody>
      </p:sp>
      <p:sp>
        <p:nvSpPr>
          <p:cNvPr id="7" name="Pentagon 6">
            <a:extLst>
              <a:ext uri="{FF2B5EF4-FFF2-40B4-BE49-F238E27FC236}">
                <a16:creationId xmlns:a16="http://schemas.microsoft.com/office/drawing/2014/main" id="{2B288CFA-46B3-175C-1743-4E5BD2982392}"/>
              </a:ext>
            </a:extLst>
          </p:cNvPr>
          <p:cNvSpPr/>
          <p:nvPr/>
        </p:nvSpPr>
        <p:spPr>
          <a:xfrm>
            <a:off x="2051050" y="2613025"/>
            <a:ext cx="6049963" cy="936625"/>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BUILD RELATIONSHIPS</a:t>
            </a:r>
          </a:p>
        </p:txBody>
      </p:sp>
      <p:sp>
        <p:nvSpPr>
          <p:cNvPr id="8" name="Pentagon 7">
            <a:extLst>
              <a:ext uri="{FF2B5EF4-FFF2-40B4-BE49-F238E27FC236}">
                <a16:creationId xmlns:a16="http://schemas.microsoft.com/office/drawing/2014/main" id="{CC0604B1-F10E-B484-490C-99C643EB849E}"/>
              </a:ext>
            </a:extLst>
          </p:cNvPr>
          <p:cNvSpPr/>
          <p:nvPr/>
        </p:nvSpPr>
        <p:spPr>
          <a:xfrm>
            <a:off x="627063" y="3692525"/>
            <a:ext cx="6048375" cy="650875"/>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INFORMAL</a:t>
            </a:r>
            <a:r>
              <a:rPr lang="en-US" dirty="0"/>
              <a:t> </a:t>
            </a:r>
            <a:r>
              <a:rPr lang="en-US" dirty="0">
                <a:ln w="0"/>
                <a:solidFill>
                  <a:schemeClr val="tx1"/>
                </a:solidFill>
                <a:effectLst>
                  <a:outerShdw blurRad="38100" dist="19050" dir="2700000" algn="tl" rotWithShape="0">
                    <a:schemeClr val="dk1">
                      <a:alpha val="40000"/>
                    </a:schemeClr>
                  </a:outerShdw>
                </a:effectLst>
              </a:rPr>
              <a:t>EDUCATORS</a:t>
            </a:r>
            <a:endParaRPr lang="en-US" dirty="0"/>
          </a:p>
        </p:txBody>
      </p:sp>
      <p:sp>
        <p:nvSpPr>
          <p:cNvPr id="9" name="Pentagon 8">
            <a:extLst>
              <a:ext uri="{FF2B5EF4-FFF2-40B4-BE49-F238E27FC236}">
                <a16:creationId xmlns:a16="http://schemas.microsoft.com/office/drawing/2014/main" id="{A53091B0-9E69-B146-15E1-C205C156FEFA}"/>
              </a:ext>
            </a:extLst>
          </p:cNvPr>
          <p:cNvSpPr/>
          <p:nvPr/>
        </p:nvSpPr>
        <p:spPr>
          <a:xfrm>
            <a:off x="2268538" y="4633913"/>
            <a:ext cx="6048375" cy="650875"/>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Conversation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
                                        <p:tgtEl>
                                          <p:spTgt spid="7"/>
                                        </p:tgtEl>
                                      </p:cBhvr>
                                    </p:animEffect>
                                    <p:anim calcmode="lin" valueType="num">
                                      <p:cBhvr>
                                        <p:cTn id="17" dur="400" fill="hold"/>
                                        <p:tgtEl>
                                          <p:spTgt spid="7"/>
                                        </p:tgtEl>
                                        <p:attrNameLst>
                                          <p:attrName>ppt_x</p:attrName>
                                        </p:attrNameLst>
                                      </p:cBhvr>
                                      <p:tavLst>
                                        <p:tav tm="0">
                                          <p:val>
                                            <p:strVal val="#ppt_x"/>
                                          </p:val>
                                        </p:tav>
                                        <p:tav tm="100000">
                                          <p:val>
                                            <p:strVal val="#ppt_x"/>
                                          </p:val>
                                        </p:tav>
                                      </p:tavLst>
                                    </p:anim>
                                    <p:anim calcmode="lin" valueType="num">
                                      <p:cBhvr>
                                        <p:cTn id="18" dur="400" fill="hold"/>
                                        <p:tgtEl>
                                          <p:spTgt spid="7"/>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anim calcmode="lin" valueType="num">
                                      <p:cBhvr>
                                        <p:cTn id="26" dur="400" fill="hold"/>
                                        <p:tgtEl>
                                          <p:spTgt spid="8"/>
                                        </p:tgtEl>
                                        <p:attrNameLst>
                                          <p:attrName>ppt_x</p:attrName>
                                        </p:attrNameLst>
                                      </p:cBhvr>
                                      <p:tavLst>
                                        <p:tav tm="0">
                                          <p:val>
                                            <p:strVal val="#ppt_x"/>
                                          </p:val>
                                        </p:tav>
                                        <p:tav tm="100000">
                                          <p:val>
                                            <p:strVal val="#ppt_x"/>
                                          </p:val>
                                        </p:tav>
                                      </p:tavLst>
                                    </p:anim>
                                    <p:anim calcmode="lin" valueType="num">
                                      <p:cBhvr>
                                        <p:cTn id="27" dur="400" fill="hold"/>
                                        <p:tgtEl>
                                          <p:spTgt spid="8"/>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
                                        <p:tgtEl>
                                          <p:spTgt spid="9"/>
                                        </p:tgtEl>
                                      </p:cBhvr>
                                    </p:animEffect>
                                    <p:anim calcmode="lin" valueType="num">
                                      <p:cBhvr>
                                        <p:cTn id="35" dur="400" fill="hold"/>
                                        <p:tgtEl>
                                          <p:spTgt spid="9"/>
                                        </p:tgtEl>
                                        <p:attrNameLst>
                                          <p:attrName>ppt_x</p:attrName>
                                        </p:attrNameLst>
                                      </p:cBhvr>
                                      <p:tavLst>
                                        <p:tav tm="0">
                                          <p:val>
                                            <p:strVal val="#ppt_x"/>
                                          </p:val>
                                        </p:tav>
                                        <p:tav tm="100000">
                                          <p:val>
                                            <p:strVal val="#ppt_x"/>
                                          </p:val>
                                        </p:tav>
                                      </p:tavLst>
                                    </p:anim>
                                    <p:anim calcmode="lin" valueType="num">
                                      <p:cBhvr>
                                        <p:cTn id="36" dur="400" fill="hold"/>
                                        <p:tgtEl>
                                          <p:spTgt spid="9"/>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4" descr="A close up of a logo&#10;&#10;Description automatically generated">
            <a:extLst>
              <a:ext uri="{FF2B5EF4-FFF2-40B4-BE49-F238E27FC236}">
                <a16:creationId xmlns:a16="http://schemas.microsoft.com/office/drawing/2014/main" id="{5B54D930-72E3-7687-D247-AD8F8B444CF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9323388" cy="6877050"/>
          </a:xfrm>
        </p:spPr>
      </p:pic>
      <p:sp>
        <p:nvSpPr>
          <p:cNvPr id="30722" name="Title 1">
            <a:extLst>
              <a:ext uri="{FF2B5EF4-FFF2-40B4-BE49-F238E27FC236}">
                <a16:creationId xmlns:a16="http://schemas.microsoft.com/office/drawing/2014/main" id="{887983D6-37E2-FC2F-B947-04BBC96DCF15}"/>
              </a:ext>
            </a:extLst>
          </p:cNvPr>
          <p:cNvSpPr>
            <a:spLocks noGrp="1"/>
          </p:cNvSpPr>
          <p:nvPr>
            <p:ph type="title"/>
          </p:nvPr>
        </p:nvSpPr>
        <p:spPr>
          <a:xfrm>
            <a:off x="179388" y="-61913"/>
            <a:ext cx="7427912" cy="1143001"/>
          </a:xfrm>
        </p:spPr>
        <p:txBody>
          <a:bodyPr/>
          <a:lstStyle/>
          <a:p>
            <a:pPr eaLnBrk="1" hangingPunct="1"/>
            <a:r>
              <a:rPr lang="en-GB" altLang="en-US" b="1"/>
              <a:t>The Model of Engagement</a:t>
            </a:r>
          </a:p>
        </p:txBody>
      </p:sp>
      <p:sp>
        <p:nvSpPr>
          <p:cNvPr id="2" name="Rectangle 1">
            <a:extLst>
              <a:ext uri="{FF2B5EF4-FFF2-40B4-BE49-F238E27FC236}">
                <a16:creationId xmlns:a16="http://schemas.microsoft.com/office/drawing/2014/main" id="{DB126E1B-8640-1637-6974-873F7691746E}"/>
              </a:ext>
            </a:extLst>
          </p:cNvPr>
          <p:cNvSpPr/>
          <p:nvPr/>
        </p:nvSpPr>
        <p:spPr>
          <a:xfrm>
            <a:off x="1060450" y="1206500"/>
            <a:ext cx="7412038" cy="369888"/>
          </a:xfrm>
          <a:prstGeom prst="rect">
            <a:avLst/>
          </a:prstGeom>
        </p:spPr>
        <p:txBody>
          <a:bodyPr wrap="none">
            <a:spAutoFit/>
          </a:bodyPr>
          <a:lstStyle/>
          <a:p>
            <a:pPr>
              <a:spcAft>
                <a:spcPts val="1000"/>
              </a:spcAft>
              <a:tabLst>
                <a:tab pos="228600" algn="l"/>
                <a:tab pos="457200" algn="l"/>
              </a:tabLst>
              <a:defRPr/>
            </a:pPr>
            <a:r>
              <a:rPr lang="en-US" b="1" u="sng" dirty="0">
                <a:solidFill>
                  <a:srgbClr val="10100F"/>
                </a:solidFill>
                <a:uFill>
                  <a:solidFill>
                    <a:srgbClr val="10100F"/>
                  </a:solidFill>
                </a:uFill>
                <a:latin typeface="Arial" panose="020B0604020202020204" pitchFamily="34" charset="0"/>
                <a:ea typeface="Calibri" panose="020F0502020204030204" pitchFamily="34" charset="0"/>
                <a:cs typeface="Times New Roman" panose="02020603050405020304" pitchFamily="18" charset="0"/>
              </a:rPr>
              <a:t>2. Focus on the needs of the young person, NOT THE HERITAGE! </a:t>
            </a:r>
            <a:endParaRPr lang="en-GB" dirty="0">
              <a:ea typeface="Calibri" panose="020F0502020204030204" pitchFamily="34" charset="0"/>
              <a:cs typeface="Times New Roman" panose="02020603050405020304" pitchFamily="18" charset="0"/>
            </a:endParaRPr>
          </a:p>
        </p:txBody>
      </p:sp>
      <p:pic>
        <p:nvPicPr>
          <p:cNvPr id="30724" name="Picture 9">
            <a:extLst>
              <a:ext uri="{FF2B5EF4-FFF2-40B4-BE49-F238E27FC236}">
                <a16:creationId xmlns:a16="http://schemas.microsoft.com/office/drawing/2014/main" id="{DDC76A35-EB9E-A22E-6C08-05944D027D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00338" y="2060575"/>
            <a:ext cx="33845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44BC73D9-0CD3-1DA9-22A8-32C4909964D2}"/>
              </a:ext>
            </a:extLst>
          </p:cNvPr>
          <p:cNvSpPr/>
          <p:nvPr/>
        </p:nvSpPr>
        <p:spPr>
          <a:xfrm>
            <a:off x="179388" y="3275013"/>
            <a:ext cx="2520950" cy="11430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EXPERIENTIAL / INCIDENTAL </a:t>
            </a:r>
          </a:p>
        </p:txBody>
      </p:sp>
      <p:sp>
        <p:nvSpPr>
          <p:cNvPr id="11" name="Cloud 10">
            <a:extLst>
              <a:ext uri="{FF2B5EF4-FFF2-40B4-BE49-F238E27FC236}">
                <a16:creationId xmlns:a16="http://schemas.microsoft.com/office/drawing/2014/main" id="{A802B4D0-1142-3FDB-94FF-5AB32E2EFCA6}"/>
              </a:ext>
            </a:extLst>
          </p:cNvPr>
          <p:cNvSpPr/>
          <p:nvPr/>
        </p:nvSpPr>
        <p:spPr>
          <a:xfrm flipH="1">
            <a:off x="6084888" y="2892425"/>
            <a:ext cx="2798762" cy="11430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FUN TEAM BUILDING DAYS</a:t>
            </a:r>
          </a:p>
        </p:txBody>
      </p:sp>
      <p:sp>
        <p:nvSpPr>
          <p:cNvPr id="6" name="Cloud 5">
            <a:extLst>
              <a:ext uri="{FF2B5EF4-FFF2-40B4-BE49-F238E27FC236}">
                <a16:creationId xmlns:a16="http://schemas.microsoft.com/office/drawing/2014/main" id="{F62B22F8-1B89-EAFC-49B7-906F9F1DB4AF}"/>
              </a:ext>
            </a:extLst>
          </p:cNvPr>
          <p:cNvSpPr/>
          <p:nvPr/>
        </p:nvSpPr>
        <p:spPr>
          <a:xfrm>
            <a:off x="6253163" y="4335463"/>
            <a:ext cx="2376487" cy="1584325"/>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SUPPORT FOR PERSONAL ISSUES</a:t>
            </a:r>
          </a:p>
        </p:txBody>
      </p:sp>
      <p:sp>
        <p:nvSpPr>
          <p:cNvPr id="14" name="Cloud 13">
            <a:extLst>
              <a:ext uri="{FF2B5EF4-FFF2-40B4-BE49-F238E27FC236}">
                <a16:creationId xmlns:a16="http://schemas.microsoft.com/office/drawing/2014/main" id="{F7417376-9D0F-DD5D-6F02-5047E8C500B6}"/>
              </a:ext>
            </a:extLst>
          </p:cNvPr>
          <p:cNvSpPr/>
          <p:nvPr/>
        </p:nvSpPr>
        <p:spPr>
          <a:xfrm>
            <a:off x="323850" y="4418013"/>
            <a:ext cx="2566988" cy="1584325"/>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CONSULTATION</a:t>
            </a:r>
          </a:p>
        </p:txBody>
      </p:sp>
      <p:sp>
        <p:nvSpPr>
          <p:cNvPr id="12" name="Cloud 11">
            <a:extLst>
              <a:ext uri="{FF2B5EF4-FFF2-40B4-BE49-F238E27FC236}">
                <a16:creationId xmlns:a16="http://schemas.microsoft.com/office/drawing/2014/main" id="{285048BE-EA05-54E0-17D0-8E47E0E52FB5}"/>
              </a:ext>
            </a:extLst>
          </p:cNvPr>
          <p:cNvSpPr/>
          <p:nvPr/>
        </p:nvSpPr>
        <p:spPr>
          <a:xfrm>
            <a:off x="6376988" y="1619250"/>
            <a:ext cx="1800225" cy="1074738"/>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SOCIAL TIME</a:t>
            </a:r>
          </a:p>
        </p:txBody>
      </p:sp>
      <p:sp>
        <p:nvSpPr>
          <p:cNvPr id="16" name="Cloud 15">
            <a:extLst>
              <a:ext uri="{FF2B5EF4-FFF2-40B4-BE49-F238E27FC236}">
                <a16:creationId xmlns:a16="http://schemas.microsoft.com/office/drawing/2014/main" id="{480991A0-A3E9-7CF3-1020-9307E1E58549}"/>
              </a:ext>
            </a:extLst>
          </p:cNvPr>
          <p:cNvSpPr/>
          <p:nvPr/>
        </p:nvSpPr>
        <p:spPr>
          <a:xfrm>
            <a:off x="641350" y="1565275"/>
            <a:ext cx="2568575" cy="1458913"/>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LEADING AND RESPONSIBILTY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6" grpId="0" animBg="1"/>
      <p:bldP spid="14"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4" descr="A close up of a logo&#10;&#10;Description automatically generated">
            <a:extLst>
              <a:ext uri="{FF2B5EF4-FFF2-40B4-BE49-F238E27FC236}">
                <a16:creationId xmlns:a16="http://schemas.microsoft.com/office/drawing/2014/main" id="{B14EBDE7-6E3A-4566-C139-AA8EA43DA720}"/>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61913"/>
            <a:ext cx="9323388" cy="6877051"/>
          </a:xfrm>
        </p:spPr>
      </p:pic>
      <p:sp>
        <p:nvSpPr>
          <p:cNvPr id="32770" name="Title 1">
            <a:extLst>
              <a:ext uri="{FF2B5EF4-FFF2-40B4-BE49-F238E27FC236}">
                <a16:creationId xmlns:a16="http://schemas.microsoft.com/office/drawing/2014/main" id="{CC98400C-0DD7-6BC3-8EEB-C2B6AEA95632}"/>
              </a:ext>
            </a:extLst>
          </p:cNvPr>
          <p:cNvSpPr>
            <a:spLocks noGrp="1"/>
          </p:cNvSpPr>
          <p:nvPr>
            <p:ph type="title"/>
          </p:nvPr>
        </p:nvSpPr>
        <p:spPr>
          <a:xfrm>
            <a:off x="179388" y="-61913"/>
            <a:ext cx="7427912" cy="1143001"/>
          </a:xfrm>
        </p:spPr>
        <p:txBody>
          <a:bodyPr/>
          <a:lstStyle/>
          <a:p>
            <a:pPr eaLnBrk="1" hangingPunct="1"/>
            <a:r>
              <a:rPr lang="en-GB" altLang="en-US" b="1"/>
              <a:t>The Model of Engagement</a:t>
            </a:r>
          </a:p>
        </p:txBody>
      </p:sp>
      <p:sp>
        <p:nvSpPr>
          <p:cNvPr id="2" name="Rectangle 1">
            <a:extLst>
              <a:ext uri="{FF2B5EF4-FFF2-40B4-BE49-F238E27FC236}">
                <a16:creationId xmlns:a16="http://schemas.microsoft.com/office/drawing/2014/main" id="{969F7F9D-7D8C-1BD8-52A4-77712DA3E7DD}"/>
              </a:ext>
            </a:extLst>
          </p:cNvPr>
          <p:cNvSpPr/>
          <p:nvPr/>
        </p:nvSpPr>
        <p:spPr>
          <a:xfrm>
            <a:off x="1060450" y="1206500"/>
            <a:ext cx="1928813" cy="369888"/>
          </a:xfrm>
          <a:prstGeom prst="rect">
            <a:avLst/>
          </a:prstGeom>
        </p:spPr>
        <p:txBody>
          <a:bodyPr wrap="none">
            <a:spAutoFit/>
          </a:bodyPr>
          <a:lstStyle/>
          <a:p>
            <a:pPr>
              <a:spcAft>
                <a:spcPts val="1000"/>
              </a:spcAft>
              <a:tabLst>
                <a:tab pos="228600" algn="l"/>
                <a:tab pos="457200" algn="l"/>
              </a:tabLst>
              <a:defRPr/>
            </a:pPr>
            <a:r>
              <a:rPr lang="en-US" b="1" u="sng" dirty="0">
                <a:solidFill>
                  <a:srgbClr val="10100F"/>
                </a:solidFill>
                <a:uFill>
                  <a:solidFill>
                    <a:srgbClr val="10100F"/>
                  </a:solidFill>
                </a:uFill>
                <a:latin typeface="Arial" panose="020B0604020202020204" pitchFamily="34" charset="0"/>
                <a:ea typeface="Calibri" panose="020F0502020204030204" pitchFamily="34" charset="0"/>
                <a:cs typeface="Times New Roman" panose="02020603050405020304" pitchFamily="18" charset="0"/>
              </a:rPr>
              <a:t>3. ADULT SKILL</a:t>
            </a:r>
            <a:endParaRPr lang="en-GB" dirty="0">
              <a:ea typeface="Calibri" panose="020F0502020204030204" pitchFamily="34" charset="0"/>
              <a:cs typeface="Times New Roman" panose="02020603050405020304" pitchFamily="18" charset="0"/>
            </a:endParaRPr>
          </a:p>
        </p:txBody>
      </p:sp>
      <p:sp>
        <p:nvSpPr>
          <p:cNvPr id="4" name="Right Arrow 3">
            <a:extLst>
              <a:ext uri="{FF2B5EF4-FFF2-40B4-BE49-F238E27FC236}">
                <a16:creationId xmlns:a16="http://schemas.microsoft.com/office/drawing/2014/main" id="{09C68575-A545-FCC3-B9A2-B30FDD8E9E92}"/>
              </a:ext>
            </a:extLst>
          </p:cNvPr>
          <p:cNvSpPr/>
          <p:nvPr/>
        </p:nvSpPr>
        <p:spPr>
          <a:xfrm>
            <a:off x="179388" y="3284538"/>
            <a:ext cx="2520950" cy="10509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SUPPORTIVE AND CARING</a:t>
            </a:r>
          </a:p>
        </p:txBody>
      </p:sp>
      <p:sp>
        <p:nvSpPr>
          <p:cNvPr id="11" name="Pentagon 10">
            <a:extLst>
              <a:ext uri="{FF2B5EF4-FFF2-40B4-BE49-F238E27FC236}">
                <a16:creationId xmlns:a16="http://schemas.microsoft.com/office/drawing/2014/main" id="{167F4602-A790-E83E-391E-A69861D0206C}"/>
              </a:ext>
            </a:extLst>
          </p:cNvPr>
          <p:cNvSpPr/>
          <p:nvPr/>
        </p:nvSpPr>
        <p:spPr>
          <a:xfrm flipH="1">
            <a:off x="6343650" y="3270250"/>
            <a:ext cx="2800350" cy="677863"/>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HAVE A PERSONALITY! </a:t>
            </a:r>
          </a:p>
        </p:txBody>
      </p:sp>
      <p:sp>
        <p:nvSpPr>
          <p:cNvPr id="6" name="Left Arrow 5">
            <a:extLst>
              <a:ext uri="{FF2B5EF4-FFF2-40B4-BE49-F238E27FC236}">
                <a16:creationId xmlns:a16="http://schemas.microsoft.com/office/drawing/2014/main" id="{0BC30A82-A59F-E387-902C-61F88C508B48}"/>
              </a:ext>
            </a:extLst>
          </p:cNvPr>
          <p:cNvSpPr/>
          <p:nvPr/>
        </p:nvSpPr>
        <p:spPr>
          <a:xfrm>
            <a:off x="6253163" y="4335463"/>
            <a:ext cx="2376487" cy="1584325"/>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EMPATHY</a:t>
            </a:r>
          </a:p>
        </p:txBody>
      </p:sp>
      <p:sp>
        <p:nvSpPr>
          <p:cNvPr id="14" name="Right Arrow 13">
            <a:extLst>
              <a:ext uri="{FF2B5EF4-FFF2-40B4-BE49-F238E27FC236}">
                <a16:creationId xmlns:a16="http://schemas.microsoft.com/office/drawing/2014/main" id="{C2C92407-D92A-F085-E99E-05C5168EFEE8}"/>
              </a:ext>
            </a:extLst>
          </p:cNvPr>
          <p:cNvSpPr/>
          <p:nvPr/>
        </p:nvSpPr>
        <p:spPr>
          <a:xfrm>
            <a:off x="323850" y="4418013"/>
            <a:ext cx="2566988" cy="15843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0"/>
                <a:solidFill>
                  <a:schemeClr val="tx1"/>
                </a:solidFill>
                <a:effectLst>
                  <a:outerShdw blurRad="38100" dist="19050" dir="2700000" algn="tl" rotWithShape="0">
                    <a:schemeClr val="dk1">
                      <a:alpha val="40000"/>
                    </a:schemeClr>
                  </a:outerShdw>
                </a:effectLst>
              </a:rPr>
              <a:t>TRUSTWORTHY</a:t>
            </a:r>
          </a:p>
        </p:txBody>
      </p:sp>
      <p:sp>
        <p:nvSpPr>
          <p:cNvPr id="12" name="Left Arrow 11">
            <a:extLst>
              <a:ext uri="{FF2B5EF4-FFF2-40B4-BE49-F238E27FC236}">
                <a16:creationId xmlns:a16="http://schemas.microsoft.com/office/drawing/2014/main" id="{E37F0CF8-49EA-7350-5ABD-74DFD3A75BCD}"/>
              </a:ext>
            </a:extLst>
          </p:cNvPr>
          <p:cNvSpPr/>
          <p:nvPr/>
        </p:nvSpPr>
        <p:spPr>
          <a:xfrm>
            <a:off x="6283325" y="1206500"/>
            <a:ext cx="2524125" cy="129698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CAN HAVE A LAUGH</a:t>
            </a:r>
          </a:p>
        </p:txBody>
      </p:sp>
      <p:sp>
        <p:nvSpPr>
          <p:cNvPr id="16" name="Right Arrow 15">
            <a:extLst>
              <a:ext uri="{FF2B5EF4-FFF2-40B4-BE49-F238E27FC236}">
                <a16:creationId xmlns:a16="http://schemas.microsoft.com/office/drawing/2014/main" id="{8573CDB0-3888-D9D8-45C6-9E9499D70C22}"/>
              </a:ext>
            </a:extLst>
          </p:cNvPr>
          <p:cNvSpPr/>
          <p:nvPr/>
        </p:nvSpPr>
        <p:spPr>
          <a:xfrm>
            <a:off x="342900" y="1701800"/>
            <a:ext cx="2566988" cy="14573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TRAINED AND UPSKILLED!</a:t>
            </a:r>
          </a:p>
        </p:txBody>
      </p:sp>
      <p:pic>
        <p:nvPicPr>
          <p:cNvPr id="15" name="Picture 14">
            <a:extLst>
              <a:ext uri="{FF2B5EF4-FFF2-40B4-BE49-F238E27FC236}">
                <a16:creationId xmlns:a16="http://schemas.microsoft.com/office/drawing/2014/main" id="{16EDF572-F089-B4F9-B21C-838F11E7F205}"/>
              </a:ext>
            </a:extLst>
          </p:cNvPr>
          <p:cNvPicPr>
            <a:picLocks noChangeAspect="1"/>
          </p:cNvPicPr>
          <p:nvPr/>
        </p:nvPicPr>
        <p:blipFill rotWithShape="1">
          <a:blip r:embed="rId4" cstate="screen"/>
          <a:srcRect/>
          <a:stretch/>
        </p:blipFill>
        <p:spPr>
          <a:xfrm>
            <a:off x="3058181" y="2312594"/>
            <a:ext cx="2990818" cy="2392665"/>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down)">
                                      <p:cBhvr>
                                        <p:cTn id="97" dur="580">
                                          <p:stCondLst>
                                            <p:cond delay="0"/>
                                          </p:stCondLst>
                                        </p:cTn>
                                        <p:tgtEl>
                                          <p:spTgt spid="6"/>
                                        </p:tgtEl>
                                      </p:cBhvr>
                                    </p:animEffect>
                                    <p:anim calcmode="lin" valueType="num">
                                      <p:cBhvr>
                                        <p:cTn id="9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gtEl>
                                      </p:cBhvr>
                                      <p:to x="100000" y="60000"/>
                                    </p:animScale>
                                    <p:animScale>
                                      <p:cBhvr>
                                        <p:cTn id="104" dur="166" decel="50000">
                                          <p:stCondLst>
                                            <p:cond delay="676"/>
                                          </p:stCondLst>
                                        </p:cTn>
                                        <p:tgtEl>
                                          <p:spTgt spid="6"/>
                                        </p:tgtEl>
                                      </p:cBhvr>
                                      <p:to x="100000" y="100000"/>
                                    </p:animScale>
                                    <p:animScale>
                                      <p:cBhvr>
                                        <p:cTn id="105" dur="26">
                                          <p:stCondLst>
                                            <p:cond delay="1312"/>
                                          </p:stCondLst>
                                        </p:cTn>
                                        <p:tgtEl>
                                          <p:spTgt spid="6"/>
                                        </p:tgtEl>
                                      </p:cBhvr>
                                      <p:to x="100000" y="80000"/>
                                    </p:animScale>
                                    <p:animScale>
                                      <p:cBhvr>
                                        <p:cTn id="106" dur="166" decel="50000">
                                          <p:stCondLst>
                                            <p:cond delay="1338"/>
                                          </p:stCondLst>
                                        </p:cTn>
                                        <p:tgtEl>
                                          <p:spTgt spid="6"/>
                                        </p:tgtEl>
                                      </p:cBhvr>
                                      <p:to x="100000" y="100000"/>
                                    </p:animScale>
                                    <p:animScale>
                                      <p:cBhvr>
                                        <p:cTn id="107" dur="26">
                                          <p:stCondLst>
                                            <p:cond delay="1642"/>
                                          </p:stCondLst>
                                        </p:cTn>
                                        <p:tgtEl>
                                          <p:spTgt spid="6"/>
                                        </p:tgtEl>
                                      </p:cBhvr>
                                      <p:to x="100000" y="90000"/>
                                    </p:animScale>
                                    <p:animScale>
                                      <p:cBhvr>
                                        <p:cTn id="108" dur="166" decel="50000">
                                          <p:stCondLst>
                                            <p:cond delay="1668"/>
                                          </p:stCondLst>
                                        </p:cTn>
                                        <p:tgtEl>
                                          <p:spTgt spid="6"/>
                                        </p:tgtEl>
                                      </p:cBhvr>
                                      <p:to x="100000" y="100000"/>
                                    </p:animScale>
                                    <p:animScale>
                                      <p:cBhvr>
                                        <p:cTn id="109" dur="26">
                                          <p:stCondLst>
                                            <p:cond delay="1808"/>
                                          </p:stCondLst>
                                        </p:cTn>
                                        <p:tgtEl>
                                          <p:spTgt spid="6"/>
                                        </p:tgtEl>
                                      </p:cBhvr>
                                      <p:to x="100000" y="95000"/>
                                    </p:animScale>
                                    <p:animScale>
                                      <p:cBhvr>
                                        <p:cTn id="11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6" grpId="0" animBg="1"/>
      <p:bldP spid="14" grpId="0" animBg="1"/>
      <p:bldP spid="1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Content Placeholder 4" descr="A close up of a logo&#10;&#10;Description automatically generated">
            <a:extLst>
              <a:ext uri="{FF2B5EF4-FFF2-40B4-BE49-F238E27FC236}">
                <a16:creationId xmlns:a16="http://schemas.microsoft.com/office/drawing/2014/main" id="{7C3D7ECE-CAE0-D935-7E07-4183861346AD}"/>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7463" y="-19050"/>
            <a:ext cx="9323388" cy="6877050"/>
          </a:xfrm>
        </p:spPr>
      </p:pic>
      <p:sp>
        <p:nvSpPr>
          <p:cNvPr id="34818" name="Title 1">
            <a:extLst>
              <a:ext uri="{FF2B5EF4-FFF2-40B4-BE49-F238E27FC236}">
                <a16:creationId xmlns:a16="http://schemas.microsoft.com/office/drawing/2014/main" id="{1CECF10F-D069-D2ED-567E-8E352C5207E3}"/>
              </a:ext>
            </a:extLst>
          </p:cNvPr>
          <p:cNvSpPr>
            <a:spLocks noGrp="1"/>
          </p:cNvSpPr>
          <p:nvPr>
            <p:ph type="title"/>
          </p:nvPr>
        </p:nvSpPr>
        <p:spPr>
          <a:xfrm>
            <a:off x="179388" y="-61913"/>
            <a:ext cx="7427912" cy="1143001"/>
          </a:xfrm>
        </p:spPr>
        <p:txBody>
          <a:bodyPr/>
          <a:lstStyle/>
          <a:p>
            <a:pPr eaLnBrk="1" hangingPunct="1"/>
            <a:r>
              <a:rPr lang="en-GB" altLang="en-US" b="1"/>
              <a:t>DOES IT WORK?</a:t>
            </a:r>
          </a:p>
        </p:txBody>
      </p:sp>
      <p:sp>
        <p:nvSpPr>
          <p:cNvPr id="24580" name="TextBox 1">
            <a:extLst>
              <a:ext uri="{FF2B5EF4-FFF2-40B4-BE49-F238E27FC236}">
                <a16:creationId xmlns:a16="http://schemas.microsoft.com/office/drawing/2014/main" id="{D3C273CE-52FD-A8F0-1C44-DB6BC9696311}"/>
              </a:ext>
            </a:extLst>
          </p:cNvPr>
          <p:cNvSpPr txBox="1">
            <a:spLocks noChangeArrowheads="1"/>
          </p:cNvSpPr>
          <p:nvPr/>
        </p:nvSpPr>
        <p:spPr bwMode="auto">
          <a:xfrm>
            <a:off x="5940425" y="2565400"/>
            <a:ext cx="2746375" cy="1322388"/>
          </a:xfrm>
          <a:custGeom>
            <a:avLst/>
            <a:gdLst>
              <a:gd name="connsiteX0" fmla="*/ 0 w 2747268"/>
              <a:gd name="connsiteY0" fmla="*/ 0 h 1323439"/>
              <a:gd name="connsiteX1" fmla="*/ 521981 w 2747268"/>
              <a:gd name="connsiteY1" fmla="*/ 0 h 1323439"/>
              <a:gd name="connsiteX2" fmla="*/ 989016 w 2747268"/>
              <a:gd name="connsiteY2" fmla="*/ 0 h 1323439"/>
              <a:gd name="connsiteX3" fmla="*/ 1483525 w 2747268"/>
              <a:gd name="connsiteY3" fmla="*/ 0 h 1323439"/>
              <a:gd name="connsiteX4" fmla="*/ 2060451 w 2747268"/>
              <a:gd name="connsiteY4" fmla="*/ 0 h 1323439"/>
              <a:gd name="connsiteX5" fmla="*/ 2747268 w 2747268"/>
              <a:gd name="connsiteY5" fmla="*/ 0 h 1323439"/>
              <a:gd name="connsiteX6" fmla="*/ 2747268 w 2747268"/>
              <a:gd name="connsiteY6" fmla="*/ 414678 h 1323439"/>
              <a:gd name="connsiteX7" fmla="*/ 2747268 w 2747268"/>
              <a:gd name="connsiteY7" fmla="*/ 816121 h 1323439"/>
              <a:gd name="connsiteX8" fmla="*/ 2747268 w 2747268"/>
              <a:gd name="connsiteY8" fmla="*/ 1323439 h 1323439"/>
              <a:gd name="connsiteX9" fmla="*/ 2197814 w 2747268"/>
              <a:gd name="connsiteY9" fmla="*/ 1323439 h 1323439"/>
              <a:gd name="connsiteX10" fmla="*/ 1703306 w 2747268"/>
              <a:gd name="connsiteY10" fmla="*/ 1323439 h 1323439"/>
              <a:gd name="connsiteX11" fmla="*/ 1098907 w 2747268"/>
              <a:gd name="connsiteY11" fmla="*/ 1323439 h 1323439"/>
              <a:gd name="connsiteX12" fmla="*/ 576926 w 2747268"/>
              <a:gd name="connsiteY12" fmla="*/ 1323439 h 1323439"/>
              <a:gd name="connsiteX13" fmla="*/ 0 w 2747268"/>
              <a:gd name="connsiteY13" fmla="*/ 1323439 h 1323439"/>
              <a:gd name="connsiteX14" fmla="*/ 0 w 2747268"/>
              <a:gd name="connsiteY14" fmla="*/ 869058 h 1323439"/>
              <a:gd name="connsiteX15" fmla="*/ 0 w 2747268"/>
              <a:gd name="connsiteY15" fmla="*/ 441146 h 1323439"/>
              <a:gd name="connsiteX16" fmla="*/ 0 w 2747268"/>
              <a:gd name="connsiteY16"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7268" h="1323439" fill="none" extrusionOk="0">
                <a:moveTo>
                  <a:pt x="0" y="0"/>
                </a:moveTo>
                <a:cubicBezTo>
                  <a:pt x="229908" y="-22502"/>
                  <a:pt x="350724" y="49217"/>
                  <a:pt x="521981" y="0"/>
                </a:cubicBezTo>
                <a:cubicBezTo>
                  <a:pt x="693238" y="-49217"/>
                  <a:pt x="769472" y="9138"/>
                  <a:pt x="989016" y="0"/>
                </a:cubicBezTo>
                <a:cubicBezTo>
                  <a:pt x="1208560" y="-9138"/>
                  <a:pt x="1251966" y="3714"/>
                  <a:pt x="1483525" y="0"/>
                </a:cubicBezTo>
                <a:cubicBezTo>
                  <a:pt x="1715084" y="-3714"/>
                  <a:pt x="1864756" y="9824"/>
                  <a:pt x="2060451" y="0"/>
                </a:cubicBezTo>
                <a:cubicBezTo>
                  <a:pt x="2256146" y="-9824"/>
                  <a:pt x="2417373" y="80904"/>
                  <a:pt x="2747268" y="0"/>
                </a:cubicBezTo>
                <a:cubicBezTo>
                  <a:pt x="2789828" y="107509"/>
                  <a:pt x="2724892" y="247356"/>
                  <a:pt x="2747268" y="414678"/>
                </a:cubicBezTo>
                <a:cubicBezTo>
                  <a:pt x="2769644" y="582000"/>
                  <a:pt x="2705878" y="696194"/>
                  <a:pt x="2747268" y="816121"/>
                </a:cubicBezTo>
                <a:cubicBezTo>
                  <a:pt x="2788658" y="936048"/>
                  <a:pt x="2723300" y="1168777"/>
                  <a:pt x="2747268" y="1323439"/>
                </a:cubicBezTo>
                <a:cubicBezTo>
                  <a:pt x="2534245" y="1338928"/>
                  <a:pt x="2379957" y="1308887"/>
                  <a:pt x="2197814" y="1323439"/>
                </a:cubicBezTo>
                <a:cubicBezTo>
                  <a:pt x="2015671" y="1337991"/>
                  <a:pt x="1942291" y="1297241"/>
                  <a:pt x="1703306" y="1323439"/>
                </a:cubicBezTo>
                <a:cubicBezTo>
                  <a:pt x="1464321" y="1349637"/>
                  <a:pt x="1376744" y="1267606"/>
                  <a:pt x="1098907" y="1323439"/>
                </a:cubicBezTo>
                <a:cubicBezTo>
                  <a:pt x="821070" y="1379272"/>
                  <a:pt x="742561" y="1311504"/>
                  <a:pt x="576926" y="1323439"/>
                </a:cubicBezTo>
                <a:cubicBezTo>
                  <a:pt x="411291" y="1335374"/>
                  <a:pt x="153880" y="1312559"/>
                  <a:pt x="0" y="1323439"/>
                </a:cubicBezTo>
                <a:cubicBezTo>
                  <a:pt x="-37838" y="1209556"/>
                  <a:pt x="30444" y="1092945"/>
                  <a:pt x="0" y="869058"/>
                </a:cubicBezTo>
                <a:cubicBezTo>
                  <a:pt x="-30444" y="645171"/>
                  <a:pt x="3674" y="636797"/>
                  <a:pt x="0" y="441146"/>
                </a:cubicBezTo>
                <a:cubicBezTo>
                  <a:pt x="-3674" y="245495"/>
                  <a:pt x="49432" y="152482"/>
                  <a:pt x="0" y="0"/>
                </a:cubicBezTo>
                <a:close/>
              </a:path>
              <a:path w="2747268" h="1323439" stroke="0" extrusionOk="0">
                <a:moveTo>
                  <a:pt x="0" y="0"/>
                </a:moveTo>
                <a:cubicBezTo>
                  <a:pt x="258286" y="-7382"/>
                  <a:pt x="351172" y="9940"/>
                  <a:pt x="521981" y="0"/>
                </a:cubicBezTo>
                <a:cubicBezTo>
                  <a:pt x="692790" y="-9940"/>
                  <a:pt x="771824" y="5146"/>
                  <a:pt x="989016" y="0"/>
                </a:cubicBezTo>
                <a:cubicBezTo>
                  <a:pt x="1206208" y="-5146"/>
                  <a:pt x="1297266" y="2886"/>
                  <a:pt x="1593415" y="0"/>
                </a:cubicBezTo>
                <a:cubicBezTo>
                  <a:pt x="1889564" y="-2886"/>
                  <a:pt x="1871696" y="41401"/>
                  <a:pt x="2115396" y="0"/>
                </a:cubicBezTo>
                <a:cubicBezTo>
                  <a:pt x="2359096" y="-41401"/>
                  <a:pt x="2445563" y="70000"/>
                  <a:pt x="2747268" y="0"/>
                </a:cubicBezTo>
                <a:cubicBezTo>
                  <a:pt x="2761251" y="195811"/>
                  <a:pt x="2703837" y="372330"/>
                  <a:pt x="2747268" y="467615"/>
                </a:cubicBezTo>
                <a:cubicBezTo>
                  <a:pt x="2790699" y="562900"/>
                  <a:pt x="2699457" y="707276"/>
                  <a:pt x="2747268" y="908761"/>
                </a:cubicBezTo>
                <a:cubicBezTo>
                  <a:pt x="2795079" y="1110246"/>
                  <a:pt x="2742797" y="1139823"/>
                  <a:pt x="2747268" y="1323439"/>
                </a:cubicBezTo>
                <a:cubicBezTo>
                  <a:pt x="2537405" y="1335971"/>
                  <a:pt x="2495999" y="1294574"/>
                  <a:pt x="2252760" y="1323439"/>
                </a:cubicBezTo>
                <a:cubicBezTo>
                  <a:pt x="2009521" y="1352304"/>
                  <a:pt x="1971788" y="1279129"/>
                  <a:pt x="1703306" y="1323439"/>
                </a:cubicBezTo>
                <a:cubicBezTo>
                  <a:pt x="1434824" y="1367749"/>
                  <a:pt x="1324987" y="1259590"/>
                  <a:pt x="1153853" y="1323439"/>
                </a:cubicBezTo>
                <a:cubicBezTo>
                  <a:pt x="982719" y="1387288"/>
                  <a:pt x="892390" y="1278112"/>
                  <a:pt x="631872" y="1323439"/>
                </a:cubicBezTo>
                <a:cubicBezTo>
                  <a:pt x="371354" y="1368766"/>
                  <a:pt x="308586" y="1301815"/>
                  <a:pt x="0" y="1323439"/>
                </a:cubicBezTo>
                <a:cubicBezTo>
                  <a:pt x="-39774" y="1227107"/>
                  <a:pt x="50175" y="1027091"/>
                  <a:pt x="0" y="855824"/>
                </a:cubicBezTo>
                <a:cubicBezTo>
                  <a:pt x="-50175" y="684557"/>
                  <a:pt x="30401" y="527802"/>
                  <a:pt x="0" y="388209"/>
                </a:cubicBezTo>
                <a:cubicBezTo>
                  <a:pt x="-30401" y="248617"/>
                  <a:pt x="2987" y="83416"/>
                  <a:pt x="0" y="0"/>
                </a:cubicBezTo>
                <a:close/>
              </a:path>
            </a:pathLst>
          </a:custGeom>
          <a:ln/>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8000" dirty="0">
                <a:solidFill>
                  <a:schemeClr val="accent2"/>
                </a:solidFill>
                <a:latin typeface="Modern Love Grunge" pitchFamily="82" charset="0"/>
              </a:rPr>
              <a:t>YES!</a:t>
            </a:r>
          </a:p>
        </p:txBody>
      </p:sp>
      <p:sp>
        <p:nvSpPr>
          <p:cNvPr id="34820" name="Rectangle 1">
            <a:extLst>
              <a:ext uri="{FF2B5EF4-FFF2-40B4-BE49-F238E27FC236}">
                <a16:creationId xmlns:a16="http://schemas.microsoft.com/office/drawing/2014/main" id="{F56DA226-43C6-54E2-43EC-7CFA83DBC910}"/>
              </a:ext>
            </a:extLst>
          </p:cNvPr>
          <p:cNvSpPr>
            <a:spLocks noChangeArrowheads="1"/>
          </p:cNvSpPr>
          <p:nvPr/>
        </p:nvSpPr>
        <p:spPr bwMode="auto">
          <a:xfrm>
            <a:off x="611188" y="1628775"/>
            <a:ext cx="56165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GB" altLang="en-US" sz="2400" dirty="0">
                <a:solidFill>
                  <a:schemeClr val="accent2"/>
                </a:solidFill>
                <a:latin typeface="Modern Love Grunge" panose="020F0502020204030204" pitchFamily="34" charset="0"/>
              </a:rPr>
              <a:t>500 + young people engaged</a:t>
            </a:r>
          </a:p>
          <a:p>
            <a:pPr eaLnBrk="1" hangingPunct="1">
              <a:buFontTx/>
              <a:buChar char="-"/>
            </a:pPr>
            <a:r>
              <a:rPr lang="en-GB" altLang="en-US" sz="2400" dirty="0">
                <a:solidFill>
                  <a:schemeClr val="accent2"/>
                </a:solidFill>
                <a:latin typeface="Modern Love Grunge" panose="020F0502020204030204" pitchFamily="34" charset="0"/>
              </a:rPr>
              <a:t>5000 volunteering hours</a:t>
            </a:r>
          </a:p>
          <a:p>
            <a:pPr eaLnBrk="1" hangingPunct="1">
              <a:buFontTx/>
              <a:buChar char="-"/>
            </a:pPr>
            <a:r>
              <a:rPr lang="en-GB" altLang="en-US" sz="2400" dirty="0">
                <a:solidFill>
                  <a:schemeClr val="accent2"/>
                </a:solidFill>
                <a:latin typeface="Modern Love Grunge" panose="020F0502020204030204" pitchFamily="34" charset="0"/>
              </a:rPr>
              <a:t>100+ accreditations</a:t>
            </a:r>
          </a:p>
          <a:p>
            <a:pPr eaLnBrk="1" hangingPunct="1">
              <a:buFontTx/>
              <a:buChar char="-"/>
            </a:pPr>
            <a:r>
              <a:rPr lang="en-GB" altLang="en-US" sz="2400" dirty="0">
                <a:solidFill>
                  <a:schemeClr val="accent2"/>
                </a:solidFill>
                <a:latin typeface="Modern Love Grunge" panose="020F0502020204030204" pitchFamily="34" charset="0"/>
              </a:rPr>
              <a:t>7 World Heritage Sites</a:t>
            </a:r>
          </a:p>
          <a:p>
            <a:pPr eaLnBrk="1" hangingPunct="1">
              <a:buFontTx/>
              <a:buChar char="-"/>
            </a:pPr>
            <a:r>
              <a:rPr lang="en-GB" altLang="en-US" sz="2400" dirty="0">
                <a:solidFill>
                  <a:schemeClr val="accent2"/>
                </a:solidFill>
                <a:latin typeface="Modern Love Grunge" panose="020F0502020204030204" pitchFamily="34" charset="0"/>
              </a:rPr>
              <a:t>Life skills gained</a:t>
            </a:r>
          </a:p>
          <a:p>
            <a:pPr eaLnBrk="1" hangingPunct="1">
              <a:buFontTx/>
              <a:buChar char="-"/>
            </a:pPr>
            <a:r>
              <a:rPr lang="en-GB" altLang="en-US" sz="2400" dirty="0">
                <a:solidFill>
                  <a:schemeClr val="accent2"/>
                </a:solidFill>
                <a:latin typeface="Modern Love Grunge" panose="020F0502020204030204" pitchFamily="34" charset="0"/>
              </a:rPr>
              <a:t>Influencing decisions</a:t>
            </a:r>
          </a:p>
          <a:p>
            <a:pPr eaLnBrk="1" hangingPunct="1">
              <a:buFontTx/>
              <a:buChar char="-"/>
            </a:pPr>
            <a:r>
              <a:rPr lang="en-GB" altLang="en-US" sz="2400" dirty="0">
                <a:solidFill>
                  <a:schemeClr val="accent2"/>
                </a:solidFill>
                <a:latin typeface="Modern Love Grunge" panose="020F0502020204030204" pitchFamily="34" charset="0"/>
              </a:rPr>
              <a:t>Valued community involvement </a:t>
            </a:r>
          </a:p>
          <a:p>
            <a:pPr eaLnBrk="1" hangingPunct="1">
              <a:buFontTx/>
              <a:buChar char="-"/>
            </a:pPr>
            <a:r>
              <a:rPr lang="en-GB" altLang="en-US" sz="2400" dirty="0">
                <a:solidFill>
                  <a:schemeClr val="accent2"/>
                </a:solidFill>
                <a:latin typeface="Modern Love Grunge" panose="020F0502020204030204" pitchFamily="34" charset="0"/>
              </a:rPr>
              <a:t>Recognition across the UK</a:t>
            </a:r>
          </a:p>
          <a:p>
            <a:pPr eaLnBrk="1" hangingPunct="1">
              <a:buFontTx/>
              <a:buChar char="-"/>
            </a:pPr>
            <a:r>
              <a:rPr lang="en-GB" altLang="en-US" sz="2400" dirty="0">
                <a:solidFill>
                  <a:schemeClr val="accent2"/>
                </a:solidFill>
                <a:latin typeface="Modern Love Grunge" panose="020F0502020204030204" pitchFamily="34" charset="0"/>
              </a:rPr>
              <a:t>Won Awards</a:t>
            </a:r>
          </a:p>
          <a:p>
            <a:pPr eaLnBrk="1" hangingPunct="1">
              <a:buFontTx/>
              <a:buChar char="-"/>
            </a:pPr>
            <a:r>
              <a:rPr lang="en-GB" altLang="en-US" sz="2400" dirty="0">
                <a:solidFill>
                  <a:schemeClr val="accent2"/>
                </a:solidFill>
                <a:latin typeface="Modern Love Grunge" panose="020F0502020204030204" pitchFamily="34" charset="0"/>
              </a:rPr>
              <a:t>70% care experienced</a:t>
            </a:r>
          </a:p>
          <a:p>
            <a:pPr eaLnBrk="1" hangingPunct="1">
              <a:buFontTx/>
              <a:buChar char="-"/>
            </a:pPr>
            <a:r>
              <a:rPr lang="en-GB" altLang="en-US" sz="2400" dirty="0">
                <a:solidFill>
                  <a:schemeClr val="accent2"/>
                </a:solidFill>
                <a:latin typeface="Modern Love Grunge" panose="020F0502020204030204" pitchFamily="34" charset="0"/>
              </a:rPr>
              <a:t>100% increased confidence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4580"/>
                                        </p:tgtEl>
                                        <p:attrNameLst>
                                          <p:attrName>style.visibility</p:attrName>
                                        </p:attrNameLst>
                                      </p:cBhvr>
                                      <p:to>
                                        <p:strVal val="visible"/>
                                      </p:to>
                                    </p:set>
                                    <p:set>
                                      <p:cBhvr>
                                        <p:cTn id="7" dur="455" fill="hold">
                                          <p:stCondLst>
                                            <p:cond delay="0"/>
                                          </p:stCondLst>
                                        </p:cTn>
                                        <p:tgtEl>
                                          <p:spTgt spid="24580"/>
                                        </p:tgtEl>
                                        <p:attrNameLst>
                                          <p:attrName>style.rotation</p:attrName>
                                        </p:attrNameLst>
                                      </p:cBhvr>
                                      <p:to>
                                        <p:strVal val="-45.0"/>
                                      </p:to>
                                    </p:set>
                                    <p:anim calcmode="lin" valueType="num">
                                      <p:cBhvr>
                                        <p:cTn id="8" dur="455" fill="hold">
                                          <p:stCondLst>
                                            <p:cond delay="455"/>
                                          </p:stCondLst>
                                        </p:cTn>
                                        <p:tgtEl>
                                          <p:spTgt spid="2458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458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458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458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5079</TotalTime>
  <Words>866</Words>
  <Application>Microsoft Office PowerPoint</Application>
  <PresentationFormat>On-screen Show (4:3)</PresentationFormat>
  <Paragraphs>148</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Unicode MS</vt:lpstr>
      <vt:lpstr>Calibri</vt:lpstr>
      <vt:lpstr>Calibri Light</vt:lpstr>
      <vt:lpstr>Modern Love Grunge</vt:lpstr>
      <vt:lpstr>Times New Roman</vt:lpstr>
      <vt:lpstr>Office Theme</vt:lpstr>
      <vt:lpstr>PowerPoint Presentation</vt:lpstr>
      <vt:lpstr>PowerPoint Presentation</vt:lpstr>
      <vt:lpstr>Why did we do this?</vt:lpstr>
      <vt:lpstr>The Model of Engagement</vt:lpstr>
      <vt:lpstr>How did we engage?</vt:lpstr>
      <vt:lpstr>The Model of Engagement</vt:lpstr>
      <vt:lpstr>The Model of Engagement</vt:lpstr>
      <vt:lpstr>The Model of Engagement</vt:lpstr>
      <vt:lpstr>DOES IT WORK?</vt:lpstr>
      <vt:lpstr>Meaningful  Impact</vt:lpstr>
      <vt:lpstr>The Impact of our work</vt:lpstr>
      <vt:lpstr>PowerPoint Presentation</vt:lpstr>
      <vt:lpstr>PowerPoint Presentation</vt:lpstr>
      <vt:lpstr>PowerPoint Presentation</vt:lpstr>
    </vt:vector>
  </TitlesOfParts>
  <Company>Torfaen County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1203041</dc:creator>
  <cp:lastModifiedBy>Helen Arbon</cp:lastModifiedBy>
  <cp:revision>167</cp:revision>
  <cp:lastPrinted>2016-09-28T09:37:10Z</cp:lastPrinted>
  <dcterms:created xsi:type="dcterms:W3CDTF">2014-10-08T15:58:47Z</dcterms:created>
  <dcterms:modified xsi:type="dcterms:W3CDTF">2023-02-06T19:57:39Z</dcterms:modified>
</cp:coreProperties>
</file>