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7.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8.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4" r:id="rId5"/>
    <p:sldMasterId id="2147483702" r:id="rId6"/>
    <p:sldMasterId id="2147483710" r:id="rId7"/>
    <p:sldMasterId id="2147483718" r:id="rId8"/>
    <p:sldMasterId id="2147483665" r:id="rId9"/>
    <p:sldMasterId id="2147483679" r:id="rId10"/>
    <p:sldMasterId id="2147483729" r:id="rId11"/>
    <p:sldMasterId id="2147483735" r:id="rId12"/>
  </p:sldMasterIdLst>
  <p:notesMasterIdLst>
    <p:notesMasterId r:id="rId86"/>
  </p:notesMasterIdLst>
  <p:handoutMasterIdLst>
    <p:handoutMasterId r:id="rId87"/>
  </p:handoutMasterIdLst>
  <p:sldIdLst>
    <p:sldId id="289" r:id="rId13"/>
    <p:sldId id="2685" r:id="rId14"/>
    <p:sldId id="351" r:id="rId15"/>
    <p:sldId id="2539" r:id="rId16"/>
    <p:sldId id="2671" r:id="rId17"/>
    <p:sldId id="2672" r:id="rId18"/>
    <p:sldId id="2673" r:id="rId19"/>
    <p:sldId id="2669" r:id="rId20"/>
    <p:sldId id="2613" r:id="rId21"/>
    <p:sldId id="2605" r:id="rId22"/>
    <p:sldId id="2616" r:id="rId23"/>
    <p:sldId id="2633" r:id="rId24"/>
    <p:sldId id="2609" r:id="rId25"/>
    <p:sldId id="2645" r:id="rId26"/>
    <p:sldId id="2646" r:id="rId27"/>
    <p:sldId id="2634" r:id="rId28"/>
    <p:sldId id="2635" r:id="rId29"/>
    <p:sldId id="2614" r:id="rId30"/>
    <p:sldId id="2648" r:id="rId31"/>
    <p:sldId id="2607" r:id="rId32"/>
    <p:sldId id="2637" r:id="rId33"/>
    <p:sldId id="2617" r:id="rId34"/>
    <p:sldId id="2642" r:id="rId35"/>
    <p:sldId id="2610" r:id="rId36"/>
    <p:sldId id="2618" r:id="rId37"/>
    <p:sldId id="2649" r:id="rId38"/>
    <p:sldId id="2650" r:id="rId39"/>
    <p:sldId id="2631" r:id="rId40"/>
    <p:sldId id="2606" r:id="rId41"/>
    <p:sldId id="2623" r:id="rId42"/>
    <p:sldId id="2641" r:id="rId43"/>
    <p:sldId id="2662" r:id="rId44"/>
    <p:sldId id="2663" r:id="rId45"/>
    <p:sldId id="2664" r:id="rId46"/>
    <p:sldId id="2665" r:id="rId47"/>
    <p:sldId id="2686" r:id="rId48"/>
    <p:sldId id="2611" r:id="rId49"/>
    <p:sldId id="2612" r:id="rId50"/>
    <p:sldId id="2619" r:id="rId51"/>
    <p:sldId id="2666" r:id="rId52"/>
    <p:sldId id="2627" r:id="rId53"/>
    <p:sldId id="2625" r:id="rId54"/>
    <p:sldId id="2620" r:id="rId55"/>
    <p:sldId id="2621" r:id="rId56"/>
    <p:sldId id="2622" r:id="rId57"/>
    <p:sldId id="2624" r:id="rId58"/>
    <p:sldId id="2674" r:id="rId59"/>
    <p:sldId id="2675" r:id="rId60"/>
    <p:sldId id="2628" r:id="rId61"/>
    <p:sldId id="2676" r:id="rId62"/>
    <p:sldId id="2677" r:id="rId63"/>
    <p:sldId id="2678" r:id="rId64"/>
    <p:sldId id="2679" r:id="rId65"/>
    <p:sldId id="2682" r:id="rId66"/>
    <p:sldId id="2683" r:id="rId67"/>
    <p:sldId id="2684" r:id="rId68"/>
    <p:sldId id="2651" r:id="rId69"/>
    <p:sldId id="2652" r:id="rId70"/>
    <p:sldId id="2670" r:id="rId71"/>
    <p:sldId id="2653" r:id="rId72"/>
    <p:sldId id="2636" r:id="rId73"/>
    <p:sldId id="2654" r:id="rId74"/>
    <p:sldId id="2655" r:id="rId75"/>
    <p:sldId id="2638" r:id="rId76"/>
    <p:sldId id="2640" r:id="rId77"/>
    <p:sldId id="2656" r:id="rId78"/>
    <p:sldId id="2657" r:id="rId79"/>
    <p:sldId id="2647" r:id="rId80"/>
    <p:sldId id="2658" r:id="rId81"/>
    <p:sldId id="2667" r:id="rId82"/>
    <p:sldId id="2660" r:id="rId83"/>
    <p:sldId id="2661" r:id="rId84"/>
    <p:sldId id="348"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and method" id="{F86447AF-FFEB-42D4-9180-8B95D16A244A}">
          <p14:sldIdLst>
            <p14:sldId id="289"/>
            <p14:sldId id="2685"/>
            <p14:sldId id="351"/>
            <p14:sldId id="2539"/>
            <p14:sldId id="2671"/>
            <p14:sldId id="2672"/>
          </p14:sldIdLst>
        </p14:section>
        <p14:section name="Teachers" id="{2955B5A9-17EB-4E62-87F3-BB9E9F691C4F}">
          <p14:sldIdLst>
            <p14:sldId id="2673"/>
            <p14:sldId id="2669"/>
            <p14:sldId id="2613"/>
            <p14:sldId id="2605"/>
            <p14:sldId id="2616"/>
            <p14:sldId id="2633"/>
            <p14:sldId id="2609"/>
            <p14:sldId id="2645"/>
            <p14:sldId id="2646"/>
            <p14:sldId id="2634"/>
            <p14:sldId id="2635"/>
            <p14:sldId id="2614"/>
            <p14:sldId id="2648"/>
            <p14:sldId id="2607"/>
            <p14:sldId id="2637"/>
            <p14:sldId id="2617"/>
            <p14:sldId id="2642"/>
            <p14:sldId id="2610"/>
            <p14:sldId id="2618"/>
            <p14:sldId id="2649"/>
            <p14:sldId id="2650"/>
            <p14:sldId id="2631"/>
            <p14:sldId id="2606"/>
            <p14:sldId id="2623"/>
            <p14:sldId id="2641"/>
            <p14:sldId id="2662"/>
            <p14:sldId id="2663"/>
            <p14:sldId id="2664"/>
            <p14:sldId id="2665"/>
            <p14:sldId id="2686"/>
            <p14:sldId id="2611"/>
            <p14:sldId id="2612"/>
            <p14:sldId id="2619"/>
            <p14:sldId id="2666"/>
            <p14:sldId id="2627"/>
          </p14:sldIdLst>
        </p14:section>
        <p14:section name="Webinars" id="{C84A4710-C24B-4E1B-963C-194CB03A6FD0}">
          <p14:sldIdLst>
            <p14:sldId id="2625"/>
            <p14:sldId id="2620"/>
            <p14:sldId id="2621"/>
            <p14:sldId id="2622"/>
            <p14:sldId id="2624"/>
          </p14:sldIdLst>
        </p14:section>
        <p14:section name="Partners" id="{E5BF7EC0-E070-4E24-9C19-D6CD8904A699}">
          <p14:sldIdLst>
            <p14:sldId id="2674"/>
            <p14:sldId id="2675"/>
            <p14:sldId id="2628"/>
            <p14:sldId id="2676"/>
            <p14:sldId id="2677"/>
            <p14:sldId id="2678"/>
            <p14:sldId id="2679"/>
            <p14:sldId id="2682"/>
            <p14:sldId id="2683"/>
            <p14:sldId id="2684"/>
          </p14:sldIdLst>
        </p14:section>
        <p14:section name="Youth leaders" id="{79BE0C0F-E9A7-485F-9E3A-561DE58BF858}">
          <p14:sldIdLst>
            <p14:sldId id="2651"/>
            <p14:sldId id="2652"/>
            <p14:sldId id="2670"/>
            <p14:sldId id="2653"/>
            <p14:sldId id="2636"/>
            <p14:sldId id="2654"/>
            <p14:sldId id="2655"/>
            <p14:sldId id="2638"/>
            <p14:sldId id="2640"/>
            <p14:sldId id="2656"/>
            <p14:sldId id="2657"/>
            <p14:sldId id="2647"/>
            <p14:sldId id="2658"/>
            <p14:sldId id="2667"/>
            <p14:sldId id="2660"/>
            <p14:sldId id="2661"/>
            <p14:sldId id="34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908E25-1827-F6B2-4FEC-133F11AFF9E5}" name="Nicola Shorrock" initials="NS" userId="S::nshorrock@djsresearch.com::3ceebf53-3361-40d8-8f44-6e4d001b1101" providerId="AD"/>
  <p188:author id="{428C0C2C-BB7B-5102-8EE4-A2526A6FB103}" name="Michael Astakhov" initials="MA" userId="S::MAstakhov@djsresearch.com::c76aeb4d-8290-4e0d-ab3a-17ce94d96053" providerId="AD"/>
  <p188:author id="{582CEB2D-33E7-49E2-515B-9B59B218912C}" name="Holly Collins" initials="HC" userId="S::hcollins@djsresearch.com::03740d91-8135-4308-ad98-e6da4150aaad" providerId="AD"/>
  <p188:author id="{FB710073-43EE-E549-D9F9-EED72099E228}" name="Gyves, Lois" initials="LG" userId="S::Lois.Gyves@HistoricEngland.org.uk::a0f0cfc8-a513-4cd6-93c6-be45d46a401a" providerId="AD"/>
  <p188:author id="{5DF2DB9F-067F-79E3-CC89-FD0A4A0979EE}" name="Vicky Mullis" initials="VM" userId="S::vmullis@djsresearch.com::6cd26343-469e-4f52-a987-a2da0f488e0c" providerId="AD"/>
  <p188:author id="{8F378DB5-AC5F-91EA-167C-4910C7019879}" name="Michelle Nuttall" initials="MN" userId="S::mnuttall@djsresearch.com::faf41170-5d74-496e-ba71-1eec1f24cd1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B72"/>
    <a:srgbClr val="FC1890"/>
    <a:srgbClr val="3D3E41"/>
    <a:srgbClr val="6D6E71"/>
    <a:srgbClr val="0E4E86"/>
    <a:srgbClr val="70D5D5"/>
    <a:srgbClr val="E5EFD5"/>
    <a:srgbClr val="F9F9F9"/>
    <a:srgbClr val="FCD9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E66ACA-6F37-4D2F-8061-C42C12B15D1D}" v="152" dt="2026-06-30T18:59:24.384"/>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81" autoAdjust="0"/>
    <p:restoredTop sz="94673" autoAdjust="0"/>
  </p:normalViewPr>
  <p:slideViewPr>
    <p:cSldViewPr snapToGrid="0" showGuides="1">
      <p:cViewPr varScale="1">
        <p:scale>
          <a:sx n="105" d="100"/>
          <a:sy n="105" d="100"/>
        </p:scale>
        <p:origin x="1218" y="96"/>
      </p:cViewPr>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viewProps" Target="viewProps.xml"/><Relationship Id="rId16" Type="http://schemas.openxmlformats.org/officeDocument/2006/relationships/slide" Target="slides/slide4.xml"/><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2.xml"/><Relationship Id="rId90" Type="http://schemas.openxmlformats.org/officeDocument/2006/relationships/theme" Target="theme/theme1.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slide" Target="slides/slide73.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59.xml"/><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handoutMaster" Target="handoutMasters/handoutMaster1.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noProof="0">
                <a:solidFill>
                  <a:srgbClr val="000000"/>
                </a:solidFill>
              </a:rPr>
              <a:t>Role*</a:t>
            </a: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48464874244387485"/>
          <c:y val="5.9086664912325226E-2"/>
          <c:w val="0.46667123897968649"/>
          <c:h val="0.94091333508767472"/>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Sheet1!$A$8:$A$17</c:f>
              <c:strCache>
                <c:ptCount val="10"/>
                <c:pt idx="0">
                  <c:v>Other</c:v>
                </c:pt>
                <c:pt idx="1">
                  <c:v>SLT (Head, Assistant / Deputy Head)</c:v>
                </c:pt>
                <c:pt idx="2">
                  <c:v>Secondary Teacher</c:v>
                </c:pt>
                <c:pt idx="3">
                  <c:v>SEN / SENDCO</c:v>
                </c:pt>
                <c:pt idx="4">
                  <c:v>Newly Qualified Teacher (NQT)/Early Career Teacher (ECT)</c:v>
                </c:pt>
                <c:pt idx="5">
                  <c:v>Teaching &amp; Learning Assistant/Tutor</c:v>
                </c:pt>
                <c:pt idx="6">
                  <c:v>Key Stage 1 Teacher</c:v>
                </c:pt>
                <c:pt idx="7">
                  <c:v>Curriculum lead - 
head of subject</c:v>
                </c:pt>
                <c:pt idx="8">
                  <c:v>Key Stage 2 Teacher</c:v>
                </c:pt>
                <c:pt idx="9">
                  <c:v>Initial Teacher Training</c:v>
                </c:pt>
              </c:strCache>
            </c:strRef>
          </c:cat>
          <c:val>
            <c:numRef>
              <c:f>Sheet1!$B$8:$B$17</c:f>
              <c:numCache>
                <c:formatCode>0%</c:formatCode>
                <c:ptCount val="10"/>
                <c:pt idx="0">
                  <c:v>7.0000000000000007E-2</c:v>
                </c:pt>
                <c:pt idx="1">
                  <c:v>0.02</c:v>
                </c:pt>
                <c:pt idx="2">
                  <c:v>0.02</c:v>
                </c:pt>
                <c:pt idx="3">
                  <c:v>0.02</c:v>
                </c:pt>
                <c:pt idx="4">
                  <c:v>0.03</c:v>
                </c:pt>
                <c:pt idx="5">
                  <c:v>0.04</c:v>
                </c:pt>
                <c:pt idx="6">
                  <c:v>0.1</c:v>
                </c:pt>
                <c:pt idx="7">
                  <c:v>0.1</c:v>
                </c:pt>
                <c:pt idx="8">
                  <c:v>0.3</c:v>
                </c:pt>
                <c:pt idx="9">
                  <c:v>0.44</c:v>
                </c:pt>
              </c:numCache>
            </c:numRef>
          </c:val>
          <c:extLst>
            <c:ext xmlns:c16="http://schemas.microsoft.com/office/drawing/2014/chart" uri="{C3380CC4-5D6E-409C-BE32-E72D297353CC}">
              <c16:uniqueId val="{00000000-63AE-4025-B88C-457D2641281B}"/>
            </c:ext>
          </c:extLst>
        </c:ser>
        <c:dLbls>
          <c:showLegendKey val="0"/>
          <c:showVal val="0"/>
          <c:showCatName val="0"/>
          <c:showSerName val="0"/>
          <c:showPercent val="0"/>
          <c:showBubbleSize val="0"/>
        </c:dLbls>
        <c:gapWidth val="100"/>
        <c:axId val="1744088688"/>
        <c:axId val="1744094448"/>
        <c:extLst/>
      </c:barChart>
      <c:catAx>
        <c:axId val="1744088688"/>
        <c:scaling>
          <c:orientation val="minMax"/>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min val="0"/>
        </c:scaling>
        <c:delete val="0"/>
        <c:axPos val="b"/>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i="0" u="none" strike="noStrike" baseline="0" noProof="0" dirty="0">
                <a:solidFill>
                  <a:srgbClr val="000000"/>
                </a:solidFill>
              </a:rPr>
              <a:t>Elements found most useful in training</a:t>
            </a:r>
            <a:endParaRPr lang="en-GB" sz="1200" b="1" noProof="0" dirty="0">
              <a:solidFill>
                <a:srgbClr val="000000"/>
              </a:solidFill>
            </a:endParaRP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29860600607900906"/>
          <c:y val="5.9664528952644805E-2"/>
          <c:w val="0.70139399392099089"/>
          <c:h val="0.93871408553616709"/>
        </c:manualLayout>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Lbls>
            <c:dLbl>
              <c:idx val="5"/>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25-4C6E-B900-9649625A59A4}"/>
                </c:ext>
              </c:extLst>
            </c:dLbl>
            <c:dLbl>
              <c:idx val="6"/>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0-1CB8-4BDA-9B66-7D365FE92F0F}"/>
                </c:ext>
              </c:extLst>
            </c:dLbl>
            <c:dLbl>
              <c:idx val="7"/>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1CB8-4BDA-9B66-7D365FE92F0F}"/>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Resources</c:v>
                </c:pt>
                <c:pt idx="1">
                  <c:v>Local examples</c:v>
                </c:pt>
                <c:pt idx="2">
                  <c:v>Specific activities</c:v>
                </c:pt>
                <c:pt idx="3">
                  <c:v>Teaching strategies</c:v>
                </c:pt>
                <c:pt idx="4">
                  <c:v>Handouts</c:v>
                </c:pt>
                <c:pt idx="5">
                  <c:v>All of the above</c:v>
                </c:pt>
                <c:pt idx="6">
                  <c:v>Something else – tell us what</c:v>
                </c:pt>
                <c:pt idx="7">
                  <c:v>None of the above </c:v>
                </c:pt>
              </c:strCache>
            </c:strRef>
          </c:cat>
          <c:val>
            <c:numRef>
              <c:f>Sheet1!$B$2:$B$9</c:f>
              <c:numCache>
                <c:formatCode>0%</c:formatCode>
                <c:ptCount val="8"/>
                <c:pt idx="0">
                  <c:v>0.54838709677419351</c:v>
                </c:pt>
                <c:pt idx="1">
                  <c:v>0.48766603415559773</c:v>
                </c:pt>
                <c:pt idx="2">
                  <c:v>0.41745730550284632</c:v>
                </c:pt>
                <c:pt idx="3">
                  <c:v>0.27703984819734345</c:v>
                </c:pt>
                <c:pt idx="4">
                  <c:v>7.7798861480075893E-2</c:v>
                </c:pt>
                <c:pt idx="5">
                  <c:v>9.4876660341555973E-3</c:v>
                </c:pt>
                <c:pt idx="6">
                  <c:v>1.3282732447817837E-2</c:v>
                </c:pt>
                <c:pt idx="7">
                  <c:v>0</c:v>
                </c:pt>
              </c:numCache>
            </c:numRef>
          </c:val>
          <c:extLst>
            <c:ext xmlns:c16="http://schemas.microsoft.com/office/drawing/2014/chart" uri="{C3380CC4-5D6E-409C-BE32-E72D297353CC}">
              <c16:uniqueId val="{00000000-D365-4AEB-A8B7-EF92940C7D01}"/>
            </c:ext>
          </c:extLst>
        </c:ser>
        <c:dLbls>
          <c:showLegendKey val="0"/>
          <c:showVal val="0"/>
          <c:showCatName val="0"/>
          <c:showSerName val="0"/>
          <c:showPercent val="0"/>
          <c:showBubbleSize val="0"/>
        </c:dLbls>
        <c:gapWidth val="100"/>
        <c:axId val="1744088688"/>
        <c:axId val="1744094448"/>
        <c:extLst/>
      </c:barChart>
      <c:catAx>
        <c:axId val="174408868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min val="0"/>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200" b="1" i="0" u="none" strike="noStrike" kern="1200" spc="0" baseline="0">
                <a:solidFill>
                  <a:schemeClr val="tx1"/>
                </a:solidFill>
                <a:latin typeface="+mn-lt"/>
                <a:ea typeface="+mn-ea"/>
                <a:cs typeface="+mn-cs"/>
              </a:defRPr>
            </a:pPr>
            <a:r>
              <a:rPr lang="en-GB" sz="1200" b="1" i="0" u="none" strike="noStrike" kern="1200" spc="0" baseline="0" noProof="0" dirty="0">
                <a:solidFill>
                  <a:srgbClr val="000000"/>
                </a:solidFill>
              </a:rPr>
              <a:t>Likelihood of using HE training activities/resources</a:t>
            </a:r>
            <a:endParaRPr lang="en-GB" sz="1200" b="1" noProof="0" dirty="0">
              <a:solidFill>
                <a:srgbClr val="000000"/>
              </a:solidFill>
            </a:endParaRP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lgn="l">
            <a:defRPr sz="1200" b="1" i="0" u="none" strike="noStrike" kern="1200" spc="0" baseline="0">
              <a:solidFill>
                <a:schemeClr val="tx1"/>
              </a:solidFill>
              <a:latin typeface="+mn-lt"/>
              <a:ea typeface="+mn-ea"/>
              <a:cs typeface="+mn-cs"/>
            </a:defRPr>
          </a:pPr>
          <a:endParaRPr lang="en-GB"/>
        </a:p>
      </c:txPr>
    </c:title>
    <c:autoTitleDeleted val="0"/>
    <c:plotArea>
      <c:layout>
        <c:manualLayout>
          <c:layoutTarget val="inner"/>
          <c:xMode val="edge"/>
          <c:yMode val="edge"/>
          <c:x val="3.6671690863657766E-4"/>
          <c:y val="0.20099297852897938"/>
          <c:w val="0.99963328309136346"/>
          <c:h val="0.63431468431200921"/>
        </c:manualLayout>
      </c:layout>
      <c:barChart>
        <c:barDir val="bar"/>
        <c:grouping val="percentStacked"/>
        <c:varyColors val="0"/>
        <c:ser>
          <c:idx val="0"/>
          <c:order val="0"/>
          <c:tx>
            <c:strRef>
              <c:f>Sheet1!$B$1</c:f>
              <c:strCache>
                <c:ptCount val="1"/>
                <c:pt idx="0">
                  <c:v>Very likely</c:v>
                </c:pt>
              </c:strCache>
            </c:strRef>
          </c:tx>
          <c:spPr>
            <a:solidFill>
              <a:srgbClr val="00B050"/>
            </a:solidFill>
            <a:ln>
              <a:solidFill>
                <a:srgbClr val="00B050"/>
              </a:solidFill>
            </a:ln>
            <a:effectLst/>
          </c:spPr>
          <c:invertIfNegative val="0"/>
          <c:dPt>
            <c:idx val="0"/>
            <c:invertIfNegative val="0"/>
            <c:bubble3D val="0"/>
            <c:spPr>
              <a:solidFill>
                <a:srgbClr val="00B050"/>
              </a:solidFill>
              <a:ln>
                <a:solidFill>
                  <a:srgbClr val="00B050"/>
                </a:solidFill>
              </a:ln>
              <a:effectLst/>
            </c:spPr>
            <c:extLst>
              <c:ext xmlns:c16="http://schemas.microsoft.com/office/drawing/2014/chart" uri="{C3380CC4-5D6E-409C-BE32-E72D297353CC}">
                <c16:uniqueId val="{00000000-9E87-44E4-BE8A-09D3609F3454}"/>
              </c:ext>
            </c:extLst>
          </c:dPt>
          <c:dLbls>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rgbClr val="F9F9F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1</c:v>
                </c:pt>
              </c:numCache>
            </c:numRef>
          </c:cat>
          <c:val>
            <c:numRef>
              <c:f>Sheet1!$B$2</c:f>
              <c:numCache>
                <c:formatCode>0%</c:formatCode>
                <c:ptCount val="1"/>
                <c:pt idx="0">
                  <c:v>0.69940476190476208</c:v>
                </c:pt>
              </c:numCache>
            </c:numRef>
          </c:val>
          <c:extLst>
            <c:ext xmlns:c16="http://schemas.microsoft.com/office/drawing/2014/chart" uri="{C3380CC4-5D6E-409C-BE32-E72D297353CC}">
              <c16:uniqueId val="{00000000-D365-4AEB-A8B7-EF92940C7D01}"/>
            </c:ext>
          </c:extLst>
        </c:ser>
        <c:ser>
          <c:idx val="1"/>
          <c:order val="1"/>
          <c:tx>
            <c:strRef>
              <c:f>Sheet1!$C$1</c:f>
              <c:strCache>
                <c:ptCount val="1"/>
                <c:pt idx="0">
                  <c:v>Likely</c:v>
                </c:pt>
              </c:strCache>
            </c:strRef>
          </c:tx>
          <c:spPr>
            <a:solidFill>
              <a:srgbClr val="92D050"/>
            </a:solidFill>
            <a:ln>
              <a:solidFill>
                <a:srgbClr val="92D050"/>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97" b="1" i="0" u="none" strike="noStrike" kern="1200" baseline="0">
                    <a:solidFill>
                      <a:srgbClr val="F9F9F9"/>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pt idx="0">
                  <c:v>1</c:v>
                </c:pt>
              </c:numCache>
            </c:numRef>
          </c:cat>
          <c:val>
            <c:numRef>
              <c:f>Sheet1!$C$2</c:f>
              <c:numCache>
                <c:formatCode>0%</c:formatCode>
                <c:ptCount val="1"/>
                <c:pt idx="0">
                  <c:v>0.2589285714285714</c:v>
                </c:pt>
              </c:numCache>
            </c:numRef>
          </c:val>
          <c:extLst>
            <c:ext xmlns:c16="http://schemas.microsoft.com/office/drawing/2014/chart" uri="{C3380CC4-5D6E-409C-BE32-E72D297353CC}">
              <c16:uniqueId val="{00000000-5926-44F6-88EA-EA2D6D8B6BA6}"/>
            </c:ext>
          </c:extLst>
        </c:ser>
        <c:ser>
          <c:idx val="2"/>
          <c:order val="2"/>
          <c:tx>
            <c:strRef>
              <c:f>Sheet1!$D$1</c:f>
              <c:strCache>
                <c:ptCount val="1"/>
                <c:pt idx="0">
                  <c:v>Not sure</c:v>
                </c:pt>
              </c:strCache>
            </c:strRef>
          </c:tx>
          <c:spPr>
            <a:solidFill>
              <a:srgbClr val="FFC000"/>
            </a:solidFill>
            <a:ln>
              <a:solidFill>
                <a:srgbClr val="FFC000"/>
              </a:solidFill>
            </a:ln>
            <a:effectLst/>
          </c:spPr>
          <c:invertIfNegative val="0"/>
          <c:cat>
            <c:numRef>
              <c:f>Sheet1!$A$2</c:f>
              <c:numCache>
                <c:formatCode>General</c:formatCode>
                <c:ptCount val="1"/>
                <c:pt idx="0">
                  <c:v>1</c:v>
                </c:pt>
              </c:numCache>
            </c:numRef>
          </c:cat>
          <c:val>
            <c:numRef>
              <c:f>Sheet1!$D$2</c:f>
              <c:numCache>
                <c:formatCode>0%</c:formatCode>
                <c:ptCount val="1"/>
                <c:pt idx="0">
                  <c:v>1.785714285714286E-2</c:v>
                </c:pt>
              </c:numCache>
            </c:numRef>
          </c:val>
          <c:extLst>
            <c:ext xmlns:c16="http://schemas.microsoft.com/office/drawing/2014/chart" uri="{C3380CC4-5D6E-409C-BE32-E72D297353CC}">
              <c16:uniqueId val="{00000001-5926-44F6-88EA-EA2D6D8B6BA6}"/>
            </c:ext>
          </c:extLst>
        </c:ser>
        <c:ser>
          <c:idx val="3"/>
          <c:order val="3"/>
          <c:tx>
            <c:strRef>
              <c:f>Sheet1!$E$1</c:f>
              <c:strCache>
                <c:ptCount val="1"/>
                <c:pt idx="0">
                  <c:v>Unlikely</c:v>
                </c:pt>
              </c:strCache>
            </c:strRef>
          </c:tx>
          <c:spPr>
            <a:solidFill>
              <a:srgbClr val="FF0000"/>
            </a:solidFill>
            <a:ln>
              <a:noFill/>
            </a:ln>
            <a:effectLst/>
          </c:spPr>
          <c:invertIfNegative val="0"/>
          <c:cat>
            <c:numRef>
              <c:f>Sheet1!$A$2</c:f>
              <c:numCache>
                <c:formatCode>General</c:formatCode>
                <c:ptCount val="1"/>
                <c:pt idx="0">
                  <c:v>1</c:v>
                </c:pt>
              </c:numCache>
            </c:numRef>
          </c:cat>
          <c:val>
            <c:numRef>
              <c:f>Sheet1!$E$2</c:f>
              <c:numCache>
                <c:formatCode>0%</c:formatCode>
                <c:ptCount val="1"/>
                <c:pt idx="0">
                  <c:v>0</c:v>
                </c:pt>
              </c:numCache>
            </c:numRef>
          </c:val>
          <c:extLst>
            <c:ext xmlns:c16="http://schemas.microsoft.com/office/drawing/2014/chart" uri="{C3380CC4-5D6E-409C-BE32-E72D297353CC}">
              <c16:uniqueId val="{00000002-5926-44F6-88EA-EA2D6D8B6BA6}"/>
            </c:ext>
          </c:extLst>
        </c:ser>
        <c:ser>
          <c:idx val="4"/>
          <c:order val="4"/>
          <c:tx>
            <c:strRef>
              <c:f>Sheet1!$F$1</c:f>
              <c:strCache>
                <c:ptCount val="1"/>
                <c:pt idx="0">
                  <c:v>Very unlikely</c:v>
                </c:pt>
              </c:strCache>
            </c:strRef>
          </c:tx>
          <c:spPr>
            <a:solidFill>
              <a:srgbClr val="C00000"/>
            </a:solidFill>
            <a:ln>
              <a:solidFill>
                <a:srgbClr val="C00000"/>
              </a:solidFill>
            </a:ln>
            <a:effectLst/>
          </c:spPr>
          <c:invertIfNegative val="0"/>
          <c:cat>
            <c:numRef>
              <c:f>Sheet1!$A$2</c:f>
              <c:numCache>
                <c:formatCode>General</c:formatCode>
                <c:ptCount val="1"/>
                <c:pt idx="0">
                  <c:v>1</c:v>
                </c:pt>
              </c:numCache>
            </c:numRef>
          </c:cat>
          <c:val>
            <c:numRef>
              <c:f>Sheet1!$F$2</c:f>
              <c:numCache>
                <c:formatCode>0%</c:formatCode>
                <c:ptCount val="1"/>
                <c:pt idx="0">
                  <c:v>2.3809523809523815E-2</c:v>
                </c:pt>
              </c:numCache>
            </c:numRef>
          </c:val>
          <c:extLst>
            <c:ext xmlns:c16="http://schemas.microsoft.com/office/drawing/2014/chart" uri="{C3380CC4-5D6E-409C-BE32-E72D297353CC}">
              <c16:uniqueId val="{00000003-5926-44F6-88EA-EA2D6D8B6BA6}"/>
            </c:ext>
          </c:extLst>
        </c:ser>
        <c:dLbls>
          <c:showLegendKey val="0"/>
          <c:showVal val="0"/>
          <c:showCatName val="0"/>
          <c:showSerName val="0"/>
          <c:showPercent val="0"/>
          <c:showBubbleSize val="0"/>
        </c:dLbls>
        <c:gapWidth val="100"/>
        <c:overlap val="100"/>
        <c:axId val="1744088688"/>
        <c:axId val="1744094448"/>
        <c:extLst/>
      </c:barChart>
      <c:catAx>
        <c:axId val="1744088688"/>
        <c:scaling>
          <c:orientation val="maxMin"/>
        </c:scaling>
        <c:delete val="1"/>
        <c:axPos val="l"/>
        <c:numFmt formatCode="General" sourceLinked="1"/>
        <c:majorTickMark val="none"/>
        <c:minorTickMark val="none"/>
        <c:tickLblPos val="nextTo"/>
        <c:crossAx val="1744094448"/>
        <c:crosses val="autoZero"/>
        <c:auto val="1"/>
        <c:lblAlgn val="ctr"/>
        <c:lblOffset val="100"/>
        <c:noMultiLvlLbl val="0"/>
      </c:catAx>
      <c:valAx>
        <c:axId val="1744094448"/>
        <c:scaling>
          <c:orientation val="minMax"/>
          <c:min val="0"/>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legend>
      <c:legendPos val="b"/>
      <c:layout>
        <c:manualLayout>
          <c:xMode val="edge"/>
          <c:yMode val="edge"/>
          <c:x val="8.6817597977947011E-2"/>
          <c:y val="0.79050079342271318"/>
          <c:w val="0.90987161714454146"/>
          <c:h val="0.16189384378943686"/>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rgbClr val="000000"/>
                </a:solidFill>
                <a:latin typeface="+mn-lt"/>
                <a:ea typeface="+mn-ea"/>
                <a:cs typeface="+mn-cs"/>
              </a:defRPr>
            </a:pPr>
            <a:r>
              <a:rPr lang="en-GB" sz="1200" b="1" noProof="0">
                <a:solidFill>
                  <a:srgbClr val="000000"/>
                </a:solidFill>
              </a:rPr>
              <a:t>Downloaded resources</a:t>
            </a:r>
          </a:p>
        </c:rich>
      </c:tx>
      <c:layout>
        <c:manualLayout>
          <c:xMode val="edge"/>
          <c:yMode val="edge"/>
          <c:x val="6.0176625716779444E-4"/>
          <c:y val="0"/>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16557806912991654"/>
          <c:y val="8.8787107718405422E-2"/>
          <c:w val="0.61401668653158525"/>
          <c:h val="0.87389312977099254"/>
        </c:manualLayout>
      </c:layout>
      <c:pieChart>
        <c:varyColors val="1"/>
        <c:ser>
          <c:idx val="0"/>
          <c:order val="0"/>
          <c:tx>
            <c:strRef>
              <c:f>Sheet1!$B$1</c:f>
              <c:strCache>
                <c:ptCount val="1"/>
                <c:pt idx="0">
                  <c:v>Sales</c:v>
                </c:pt>
              </c:strCache>
            </c:strRef>
          </c:tx>
          <c:spPr>
            <a:effectLst>
              <a:outerShdw blurRad="50800" dist="38100" dir="2700000" algn="tl" rotWithShape="0">
                <a:prstClr val="black">
                  <a:alpha val="40000"/>
                </a:prstClr>
              </a:outerShdw>
            </a:effectLst>
          </c:spPr>
          <c:explosion val="2"/>
          <c:dPt>
            <c:idx val="0"/>
            <c:bubble3D val="0"/>
            <c:spPr>
              <a:solidFill>
                <a:schemeClr val="accent2"/>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6802-495C-B6FF-BA8557C3D296}"/>
              </c:ext>
            </c:extLst>
          </c:dPt>
          <c:dPt>
            <c:idx val="1"/>
            <c:bubble3D val="0"/>
            <c:spPr>
              <a:solidFill>
                <a:schemeClr val="tx1"/>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6802-495C-B6FF-BA8557C3D296}"/>
              </c:ext>
            </c:extLst>
          </c:dPt>
          <c:dPt>
            <c:idx val="2"/>
            <c:bubble3D val="0"/>
            <c:spPr>
              <a:solidFill>
                <a:schemeClr val="accent3"/>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B5E6-416C-BB16-CA26DD3F70C1}"/>
              </c:ext>
            </c:extLst>
          </c:dPt>
          <c:dLbls>
            <c:dLbl>
              <c:idx val="0"/>
              <c:layout>
                <c:manualLayout>
                  <c:x val="1.4758852402090542E-3"/>
                  <c:y val="-0.16067132829770325"/>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802-495C-B6FF-BA8557C3D296}"/>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c:v>
                </c:pt>
                <c:pt idx="2">
                  <c:v>No, but intend to</c:v>
                </c:pt>
              </c:strCache>
            </c:strRef>
          </c:cat>
          <c:val>
            <c:numRef>
              <c:f>Sheet1!$B$2:$B$4</c:f>
              <c:numCache>
                <c:formatCode>0%</c:formatCode>
                <c:ptCount val="3"/>
                <c:pt idx="0">
                  <c:v>0.14000000000000001</c:v>
                </c:pt>
                <c:pt idx="1">
                  <c:v>0.41</c:v>
                </c:pt>
                <c:pt idx="2">
                  <c:v>0.45</c:v>
                </c:pt>
              </c:numCache>
            </c:numRef>
          </c:val>
          <c:extLst>
            <c:ext xmlns:c16="http://schemas.microsoft.com/office/drawing/2014/chart" uri="{C3380CC4-5D6E-409C-BE32-E72D297353CC}">
              <c16:uniqueId val="{00000004-6802-495C-B6FF-BA8557C3D296}"/>
            </c:ext>
          </c:extLst>
        </c:ser>
        <c:dLbls>
          <c:showLegendKey val="0"/>
          <c:showVal val="0"/>
          <c:showCatName val="0"/>
          <c:showSerName val="0"/>
          <c:showPercent val="0"/>
          <c:showBubbleSize val="0"/>
          <c:showLeaderLines val="1"/>
        </c:dLbls>
        <c:firstSliceAng val="155"/>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noProof="0">
                <a:solidFill>
                  <a:srgbClr val="000000"/>
                </a:solidFill>
              </a:rPr>
              <a:t>Suggestions (coded)*</a:t>
            </a: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52462744677958284"/>
          <c:y val="6.8126690163492598E-2"/>
          <c:w val="0.47537255322041722"/>
          <c:h val="0.92720345673289961"/>
        </c:manualLayout>
      </c:layout>
      <c:barChart>
        <c:barDir val="bar"/>
        <c:grouping val="clustered"/>
        <c:varyColors val="0"/>
        <c:ser>
          <c:idx val="0"/>
          <c:order val="0"/>
          <c:tx>
            <c:strRef>
              <c:f>Sheet1!$B$1</c:f>
              <c:strCache>
                <c:ptCount val="1"/>
                <c:pt idx="0">
                  <c:v>Very important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Look at further aspects of history / more tailored content</c:v>
                </c:pt>
                <c:pt idx="1">
                  <c:v>More time needed to study the resources / less content in the session</c:v>
                </c:pt>
                <c:pt idx="2">
                  <c:v>Share ideas / resources to get more value out of sessions</c:v>
                </c:pt>
                <c:pt idx="3">
                  <c:v>Try face to face / more hands-on / in person might be better</c:v>
                </c:pt>
                <c:pt idx="4">
                  <c:v>Slower delivery of content</c:v>
                </c:pt>
                <c:pt idx="5">
                  <c:v>Other</c:v>
                </c:pt>
              </c:strCache>
            </c:strRef>
          </c:cat>
          <c:val>
            <c:numRef>
              <c:f>Sheet1!$B$2:$B$7</c:f>
              <c:numCache>
                <c:formatCode>0%</c:formatCode>
                <c:ptCount val="6"/>
                <c:pt idx="0">
                  <c:v>0.10625000000000001</c:v>
                </c:pt>
                <c:pt idx="1">
                  <c:v>0.10625000000000001</c:v>
                </c:pt>
                <c:pt idx="2">
                  <c:v>7.4999999999999997E-2</c:v>
                </c:pt>
                <c:pt idx="3">
                  <c:v>2.5000000000000005E-2</c:v>
                </c:pt>
                <c:pt idx="4">
                  <c:v>2.5000000000000005E-2</c:v>
                </c:pt>
                <c:pt idx="5">
                  <c:v>8.7500000000000022E-2</c:v>
                </c:pt>
              </c:numCache>
            </c:numRef>
          </c:val>
          <c:extLst>
            <c:ext xmlns:c16="http://schemas.microsoft.com/office/drawing/2014/chart" uri="{C3380CC4-5D6E-409C-BE32-E72D297353CC}">
              <c16:uniqueId val="{00000000-4785-4016-99B2-89355694030D}"/>
            </c:ext>
          </c:extLst>
        </c:ser>
        <c:dLbls>
          <c:showLegendKey val="0"/>
          <c:showVal val="0"/>
          <c:showCatName val="0"/>
          <c:showSerName val="0"/>
          <c:showPercent val="0"/>
          <c:showBubbleSize val="0"/>
        </c:dLbls>
        <c:gapWidth val="100"/>
        <c:axId val="1744088688"/>
        <c:axId val="1744094448"/>
        <c:extLst/>
      </c:barChart>
      <c:catAx>
        <c:axId val="174408868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0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noProof="0" dirty="0">
                <a:solidFill>
                  <a:srgbClr val="000000"/>
                </a:solidFill>
              </a:rPr>
              <a:t>Additional support requested</a:t>
            </a: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29860600823309846"/>
          <c:y val="5.9664462797587282E-2"/>
          <c:w val="0.70139399392099089"/>
          <c:h val="0.93871408553616709"/>
        </c:manualLayout>
      </c:layout>
      <c:barChart>
        <c:barDir val="bar"/>
        <c:grouping val="clustered"/>
        <c:varyColors val="0"/>
        <c:ser>
          <c:idx val="0"/>
          <c:order val="0"/>
          <c:tx>
            <c:strRef>
              <c:f>Sheet1!$B$1</c:f>
              <c:strCache>
                <c:ptCount val="1"/>
                <c:pt idx="0">
                  <c:v>Very important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Classroom activities</c:v>
                </c:pt>
                <c:pt idx="1">
                  <c:v>Curriculum plans</c:v>
                </c:pt>
                <c:pt idx="2">
                  <c:v>Access/links to resources</c:v>
                </c:pt>
                <c:pt idx="3">
                  <c:v>More training</c:v>
                </c:pt>
                <c:pt idx="4">
                  <c:v>Lesson plans</c:v>
                </c:pt>
                <c:pt idx="5">
                  <c:v>Other</c:v>
                </c:pt>
              </c:strCache>
            </c:strRef>
          </c:cat>
          <c:val>
            <c:numRef>
              <c:f>Sheet1!$B$2:$B$7</c:f>
              <c:numCache>
                <c:formatCode>0%</c:formatCode>
                <c:ptCount val="6"/>
                <c:pt idx="0">
                  <c:v>0.22950819672131151</c:v>
                </c:pt>
                <c:pt idx="1">
                  <c:v>0.18852459016393439</c:v>
                </c:pt>
                <c:pt idx="2">
                  <c:v>0.18032786885245902</c:v>
                </c:pt>
                <c:pt idx="3">
                  <c:v>0.10655737704918034</c:v>
                </c:pt>
                <c:pt idx="4">
                  <c:v>9.0163934426229511E-2</c:v>
                </c:pt>
                <c:pt idx="5">
                  <c:v>4.0983606557377046E-2</c:v>
                </c:pt>
              </c:numCache>
            </c:numRef>
          </c:val>
          <c:extLst>
            <c:ext xmlns:c16="http://schemas.microsoft.com/office/drawing/2014/chart" uri="{C3380CC4-5D6E-409C-BE32-E72D297353CC}">
              <c16:uniqueId val="{00000001-7E36-4B30-949A-EDFAECFF4E4B}"/>
            </c:ext>
          </c:extLst>
        </c:ser>
        <c:dLbls>
          <c:showLegendKey val="0"/>
          <c:showVal val="0"/>
          <c:showCatName val="0"/>
          <c:showSerName val="0"/>
          <c:showPercent val="0"/>
          <c:showBubbleSize val="0"/>
        </c:dLbls>
        <c:gapWidth val="100"/>
        <c:axId val="1744088688"/>
        <c:axId val="1744094448"/>
        <c:extLst/>
      </c:barChart>
      <c:catAx>
        <c:axId val="174408868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min val="0"/>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noProof="0">
                <a:solidFill>
                  <a:srgbClr val="000000"/>
                </a:solidFill>
              </a:rPr>
              <a:t>Further comments (coded)*</a:t>
            </a:r>
          </a:p>
        </c:rich>
      </c:tx>
      <c:layout>
        <c:manualLayout>
          <c:xMode val="edge"/>
          <c:yMode val="edge"/>
          <c:x val="1.8598859608105121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48849980569431467"/>
          <c:y val="5.9664528952644805E-2"/>
          <c:w val="0.51150019430568527"/>
          <c:h val="0.93871408553616709"/>
        </c:manualLayout>
      </c:layout>
      <c:barChart>
        <c:barDir val="bar"/>
        <c:grouping val="clustered"/>
        <c:varyColors val="0"/>
        <c:ser>
          <c:idx val="0"/>
          <c:order val="0"/>
          <c:tx>
            <c:strRef>
              <c:f>Sheet1!$B$1</c:f>
              <c:strCache>
                <c:ptCount val="1"/>
                <c:pt idx="0">
                  <c:v>Very important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It was good/ excellent / useful / interesting / enjoyable</c:v>
                </c:pt>
                <c:pt idx="1">
                  <c:v>Informative / engaging / helpful / valuable</c:v>
                </c:pt>
                <c:pt idx="2">
                  <c:v>Good trainer / good delivery (knowledgeable / clear / friendly)</c:v>
                </c:pt>
                <c:pt idx="3">
                  <c:v>Thank you</c:v>
                </c:pt>
                <c:pt idx="4">
                  <c:v>I will apply this learning going forward</c:v>
                </c:pt>
                <c:pt idx="5">
                  <c:v>Good resources / content</c:v>
                </c:pt>
                <c:pt idx="6">
                  <c:v>Good ideas to use in practice</c:v>
                </c:pt>
                <c:pt idx="7">
                  <c:v>Inspiring / enthusiatic session</c:v>
                </c:pt>
                <c:pt idx="8">
                  <c:v>Other</c:v>
                </c:pt>
              </c:strCache>
            </c:strRef>
          </c:cat>
          <c:val>
            <c:numRef>
              <c:f>Sheet1!$B$2:$B$10</c:f>
              <c:numCache>
                <c:formatCode>0%</c:formatCode>
                <c:ptCount val="9"/>
                <c:pt idx="0">
                  <c:v>0.30991735537190079</c:v>
                </c:pt>
                <c:pt idx="1">
                  <c:v>0.21487603305785125</c:v>
                </c:pt>
                <c:pt idx="2">
                  <c:v>0.20661157024793389</c:v>
                </c:pt>
                <c:pt idx="3">
                  <c:v>0.2024793388429752</c:v>
                </c:pt>
                <c:pt idx="4">
                  <c:v>7.43801652892562E-2</c:v>
                </c:pt>
                <c:pt idx="5">
                  <c:v>7.43801652892562E-2</c:v>
                </c:pt>
                <c:pt idx="6">
                  <c:v>6.1983471074380167E-2</c:v>
                </c:pt>
                <c:pt idx="7">
                  <c:v>4.9586776859504127E-2</c:v>
                </c:pt>
                <c:pt idx="8">
                  <c:v>2.8925619834710745E-2</c:v>
                </c:pt>
              </c:numCache>
            </c:numRef>
          </c:val>
          <c:extLst>
            <c:ext xmlns:c16="http://schemas.microsoft.com/office/drawing/2014/chart" uri="{C3380CC4-5D6E-409C-BE32-E72D297353CC}">
              <c16:uniqueId val="{00000000-1F39-4F8E-9F9C-27919C5A8DAF}"/>
            </c:ext>
          </c:extLst>
        </c:ser>
        <c:dLbls>
          <c:showLegendKey val="0"/>
          <c:showVal val="0"/>
          <c:showCatName val="0"/>
          <c:showSerName val="0"/>
          <c:showPercent val="0"/>
          <c:showBubbleSize val="0"/>
        </c:dLbls>
        <c:gapWidth val="100"/>
        <c:axId val="1744088688"/>
        <c:axId val="1744094448"/>
        <c:extLst/>
      </c:barChart>
      <c:catAx>
        <c:axId val="174408868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rgbClr val="000000"/>
                </a:solidFill>
                <a:latin typeface="+mn-lt"/>
                <a:ea typeface="+mn-ea"/>
                <a:cs typeface="+mn-cs"/>
              </a:defRPr>
            </a:pPr>
            <a:r>
              <a:rPr lang="en-GB" sz="1200" b="1" noProof="0">
                <a:solidFill>
                  <a:srgbClr val="000000"/>
                </a:solidFill>
              </a:rPr>
              <a:t>Responsibility</a:t>
            </a:r>
            <a:r>
              <a:rPr lang="en-GB" sz="1200" b="1" baseline="0" noProof="0">
                <a:solidFill>
                  <a:srgbClr val="000000"/>
                </a:solidFill>
              </a:rPr>
              <a:t> for history curriculum</a:t>
            </a:r>
            <a:br>
              <a:rPr lang="en-GB" sz="1200" b="1" baseline="0" noProof="0">
                <a:solidFill>
                  <a:srgbClr val="000000"/>
                </a:solidFill>
              </a:rPr>
            </a:br>
            <a:r>
              <a:rPr lang="en-GB" sz="1200" b="1" baseline="0" noProof="0">
                <a:solidFill>
                  <a:srgbClr val="000000"/>
                </a:solidFill>
              </a:rPr>
              <a:t>(teachers only)</a:t>
            </a:r>
            <a:endParaRPr lang="en-GB" sz="1200" b="1" noProof="0">
              <a:solidFill>
                <a:srgbClr val="000000"/>
              </a:solidFill>
            </a:endParaRPr>
          </a:p>
        </c:rich>
      </c:tx>
      <c:layout>
        <c:manualLayout>
          <c:xMode val="edge"/>
          <c:yMode val="edge"/>
          <c:x val="6.0176625716779509E-4"/>
          <c:y val="0"/>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16557806912991654"/>
          <c:y val="8.8787107718405422E-2"/>
          <c:w val="0.61401668653158525"/>
          <c:h val="0.87389312977099254"/>
        </c:manualLayout>
      </c:layout>
      <c:pieChart>
        <c:varyColors val="1"/>
        <c:ser>
          <c:idx val="0"/>
          <c:order val="0"/>
          <c:tx>
            <c:strRef>
              <c:f>Sheet1!$B$1</c:f>
              <c:strCache>
                <c:ptCount val="1"/>
                <c:pt idx="0">
                  <c:v>Sales</c:v>
                </c:pt>
              </c:strCache>
            </c:strRef>
          </c:tx>
          <c:spPr>
            <a:effectLst>
              <a:outerShdw blurRad="50800" dist="38100" dir="2700000" algn="tl" rotWithShape="0">
                <a:prstClr val="black">
                  <a:alpha val="40000"/>
                </a:prstClr>
              </a:outerShdw>
            </a:effectLst>
          </c:spPr>
          <c:explosion val="2"/>
          <c:dPt>
            <c:idx val="0"/>
            <c:bubble3D val="0"/>
            <c:spPr>
              <a:solidFill>
                <a:schemeClr val="accent3"/>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4C73-4557-BEE4-9FDF20FB6D33}"/>
              </c:ext>
            </c:extLst>
          </c:dPt>
          <c:dPt>
            <c:idx val="1"/>
            <c:bubble3D val="0"/>
            <c:spPr>
              <a:solidFill>
                <a:schemeClr val="tx1"/>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4C73-4557-BEE4-9FDF20FB6D33}"/>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0%</c:formatCode>
                <c:ptCount val="2"/>
                <c:pt idx="0">
                  <c:v>0.56999999999999995</c:v>
                </c:pt>
                <c:pt idx="1">
                  <c:v>0.43</c:v>
                </c:pt>
              </c:numCache>
            </c:numRef>
          </c:val>
          <c:extLst>
            <c:ext xmlns:c16="http://schemas.microsoft.com/office/drawing/2014/chart" uri="{C3380CC4-5D6E-409C-BE32-E72D297353CC}">
              <c16:uniqueId val="{00000000-EF04-417B-838C-3B5161A891F8}"/>
            </c:ext>
          </c:extLst>
        </c:ser>
        <c:dLbls>
          <c:showLegendKey val="0"/>
          <c:showVal val="0"/>
          <c:showCatName val="0"/>
          <c:showSerName val="0"/>
          <c:showPercent val="0"/>
          <c:showBubbleSize val="0"/>
          <c:showLeaderLines val="1"/>
        </c:dLbls>
        <c:firstSliceAng val="155"/>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noProof="0">
                <a:solidFill>
                  <a:srgbClr val="000000"/>
                </a:solidFill>
              </a:rPr>
              <a:t>History qualifications</a:t>
            </a: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37185280326243986"/>
          <c:y val="0.1130890485464215"/>
          <c:w val="0.62814719673756014"/>
          <c:h val="0.88691095145357846"/>
        </c:manualLayout>
      </c:layout>
      <c:barChart>
        <c:barDir val="bar"/>
        <c:grouping val="clustered"/>
        <c:varyColors val="0"/>
        <c:ser>
          <c:idx val="0"/>
          <c:order val="0"/>
          <c:tx>
            <c:strRef>
              <c:f>Sheet1!$B$1</c:f>
              <c:strCache>
                <c:ptCount val="1"/>
                <c:pt idx="0">
                  <c:v>teacher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No formal qualification</c:v>
                </c:pt>
                <c:pt idx="1">
                  <c:v>GCSE / O Level</c:v>
                </c:pt>
                <c:pt idx="2">
                  <c:v>AS / A Level</c:v>
                </c:pt>
                <c:pt idx="3">
                  <c:v>Degree</c:v>
                </c:pt>
                <c:pt idx="4">
                  <c:v>MA</c:v>
                </c:pt>
                <c:pt idx="5">
                  <c:v>PhD</c:v>
                </c:pt>
              </c:strCache>
            </c:strRef>
          </c:cat>
          <c:val>
            <c:numRef>
              <c:f>Sheet1!$B$2:$B$7</c:f>
              <c:numCache>
                <c:formatCode>0%</c:formatCode>
                <c:ptCount val="6"/>
                <c:pt idx="0">
                  <c:v>0.28999999999999998</c:v>
                </c:pt>
                <c:pt idx="1">
                  <c:v>0.52</c:v>
                </c:pt>
                <c:pt idx="2">
                  <c:v>0.33</c:v>
                </c:pt>
                <c:pt idx="3">
                  <c:v>0.25</c:v>
                </c:pt>
                <c:pt idx="4">
                  <c:v>0.04</c:v>
                </c:pt>
                <c:pt idx="5">
                  <c:v>0.01</c:v>
                </c:pt>
              </c:numCache>
            </c:numRef>
          </c:val>
          <c:extLst>
            <c:ext xmlns:c16="http://schemas.microsoft.com/office/drawing/2014/chart" uri="{C3380CC4-5D6E-409C-BE32-E72D297353CC}">
              <c16:uniqueId val="{00000000-C7CC-401C-AFAA-AC5F96ACCF0F}"/>
            </c:ext>
          </c:extLst>
        </c:ser>
        <c:dLbls>
          <c:showLegendKey val="0"/>
          <c:showVal val="0"/>
          <c:showCatName val="0"/>
          <c:showSerName val="0"/>
          <c:showPercent val="0"/>
          <c:showBubbleSize val="0"/>
        </c:dLbls>
        <c:gapWidth val="100"/>
        <c:axId val="1744088688"/>
        <c:axId val="1744094448"/>
        <c:extLst/>
      </c:barChart>
      <c:catAx>
        <c:axId val="174408868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max val="0.70000000000000007"/>
          <c:min val="0"/>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noProof="0">
                <a:solidFill>
                  <a:srgbClr val="000000"/>
                </a:solidFill>
              </a:rPr>
              <a:t>School size (# students)</a:t>
            </a: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7.1329760776327154E-3"/>
          <c:y val="0.15311451881528554"/>
          <c:w val="0.99286702392236725"/>
          <c:h val="0.71646020891375595"/>
        </c:manualLayout>
      </c:layout>
      <c:barChart>
        <c:barDir val="bar"/>
        <c:grouping val="percentStacked"/>
        <c:varyColors val="0"/>
        <c:ser>
          <c:idx val="0"/>
          <c:order val="0"/>
          <c:tx>
            <c:strRef>
              <c:f>Sheet1!$B$1</c:f>
              <c:strCache>
                <c:ptCount val="1"/>
                <c:pt idx="0">
                  <c:v>0-50</c:v>
                </c:pt>
              </c:strCache>
            </c:strRef>
          </c:tx>
          <c:spPr>
            <a:solidFill>
              <a:schemeClr val="tx1"/>
            </a:solidFill>
            <a:ln>
              <a:noFill/>
            </a:ln>
            <a:effectLst/>
          </c:spPr>
          <c:invertIfNegative val="0"/>
          <c:dLbls>
            <c:delete val="1"/>
          </c:dLbls>
          <c:cat>
            <c:strRef>
              <c:f>Sheet1!$A$2</c:f>
              <c:strCache>
                <c:ptCount val="1"/>
                <c:pt idx="0">
                  <c:v>Size</c:v>
                </c:pt>
              </c:strCache>
            </c:strRef>
          </c:cat>
          <c:val>
            <c:numRef>
              <c:f>Sheet1!$B$2</c:f>
              <c:numCache>
                <c:formatCode>0%</c:formatCode>
                <c:ptCount val="1"/>
                <c:pt idx="0">
                  <c:v>0.01</c:v>
                </c:pt>
              </c:numCache>
            </c:numRef>
          </c:val>
          <c:extLst>
            <c:ext xmlns:c16="http://schemas.microsoft.com/office/drawing/2014/chart" uri="{C3380CC4-5D6E-409C-BE32-E72D297353CC}">
              <c16:uniqueId val="{00000000-208E-4F5C-AB16-60678BFB2D49}"/>
            </c:ext>
          </c:extLst>
        </c:ser>
        <c:ser>
          <c:idx val="1"/>
          <c:order val="1"/>
          <c:tx>
            <c:strRef>
              <c:f>Sheet1!$C$1</c:f>
              <c:strCache>
                <c:ptCount val="1"/>
                <c:pt idx="0">
                  <c:v>51-100</c:v>
                </c:pt>
              </c:strCache>
            </c:strRef>
          </c:tx>
          <c:spPr>
            <a:solidFill>
              <a:schemeClr val="accent2"/>
            </a:solidFill>
            <a:ln>
              <a:noFill/>
            </a:ln>
            <a:effectLst/>
          </c:spPr>
          <c:invertIfNegative val="0"/>
          <c:dLbls>
            <c:dLbl>
              <c:idx val="0"/>
              <c:layout>
                <c:manualLayout>
                  <c:x val="7.1409868843874194E-3"/>
                  <c:y val="-1.0201647204547847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08E-4F5C-AB16-60678BFB2D49}"/>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Size</c:v>
                </c:pt>
              </c:strCache>
            </c:strRef>
          </c:cat>
          <c:val>
            <c:numRef>
              <c:f>Sheet1!$C$2</c:f>
              <c:numCache>
                <c:formatCode>0%</c:formatCode>
                <c:ptCount val="1"/>
                <c:pt idx="0">
                  <c:v>0.04</c:v>
                </c:pt>
              </c:numCache>
            </c:numRef>
          </c:val>
          <c:extLst>
            <c:ext xmlns:c16="http://schemas.microsoft.com/office/drawing/2014/chart" uri="{C3380CC4-5D6E-409C-BE32-E72D297353CC}">
              <c16:uniqueId val="{00000005-208E-4F5C-AB16-60678BFB2D49}"/>
            </c:ext>
          </c:extLst>
        </c:ser>
        <c:ser>
          <c:idx val="2"/>
          <c:order val="2"/>
          <c:tx>
            <c:strRef>
              <c:f>Sheet1!$D$1</c:f>
              <c:strCache>
                <c:ptCount val="1"/>
                <c:pt idx="0">
                  <c:v>101-200</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Size</c:v>
                </c:pt>
              </c:strCache>
            </c:strRef>
          </c:cat>
          <c:val>
            <c:numRef>
              <c:f>Sheet1!$D$2</c:f>
              <c:numCache>
                <c:formatCode>0%</c:formatCode>
                <c:ptCount val="1"/>
                <c:pt idx="0">
                  <c:v>0.23</c:v>
                </c:pt>
              </c:numCache>
            </c:numRef>
          </c:val>
          <c:extLst>
            <c:ext xmlns:c16="http://schemas.microsoft.com/office/drawing/2014/chart" uri="{C3380CC4-5D6E-409C-BE32-E72D297353CC}">
              <c16:uniqueId val="{00000006-208E-4F5C-AB16-60678BFB2D49}"/>
            </c:ext>
          </c:extLst>
        </c:ser>
        <c:ser>
          <c:idx val="3"/>
          <c:order val="3"/>
          <c:tx>
            <c:strRef>
              <c:f>Sheet1!$E$1</c:f>
              <c:strCache>
                <c:ptCount val="1"/>
                <c:pt idx="0">
                  <c:v>201-300</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Size</c:v>
                </c:pt>
              </c:strCache>
            </c:strRef>
          </c:cat>
          <c:val>
            <c:numRef>
              <c:f>Sheet1!$E$2</c:f>
              <c:numCache>
                <c:formatCode>0%</c:formatCode>
                <c:ptCount val="1"/>
                <c:pt idx="0">
                  <c:v>0.27</c:v>
                </c:pt>
              </c:numCache>
            </c:numRef>
          </c:val>
          <c:extLst>
            <c:ext xmlns:c16="http://schemas.microsoft.com/office/drawing/2014/chart" uri="{C3380CC4-5D6E-409C-BE32-E72D297353CC}">
              <c16:uniqueId val="{00000007-208E-4F5C-AB16-60678BFB2D49}"/>
            </c:ext>
          </c:extLst>
        </c:ser>
        <c:ser>
          <c:idx val="4"/>
          <c:order val="4"/>
          <c:tx>
            <c:strRef>
              <c:f>Sheet1!$F$1</c:f>
              <c:strCache>
                <c:ptCount val="1"/>
                <c:pt idx="0">
                  <c:v>301-400</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Size</c:v>
                </c:pt>
              </c:strCache>
            </c:strRef>
          </c:cat>
          <c:val>
            <c:numRef>
              <c:f>Sheet1!$F$2</c:f>
              <c:numCache>
                <c:formatCode>0%</c:formatCode>
                <c:ptCount val="1"/>
                <c:pt idx="0">
                  <c:v>0.13</c:v>
                </c:pt>
              </c:numCache>
            </c:numRef>
          </c:val>
          <c:extLst>
            <c:ext xmlns:c16="http://schemas.microsoft.com/office/drawing/2014/chart" uri="{C3380CC4-5D6E-409C-BE32-E72D297353CC}">
              <c16:uniqueId val="{00000008-208E-4F5C-AB16-60678BFB2D49}"/>
            </c:ext>
          </c:extLst>
        </c:ser>
        <c:ser>
          <c:idx val="5"/>
          <c:order val="5"/>
          <c:tx>
            <c:strRef>
              <c:f>Sheet1!$G$1</c:f>
              <c:strCache>
                <c:ptCount val="1"/>
                <c:pt idx="0">
                  <c:v>401+</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Size</c:v>
                </c:pt>
              </c:strCache>
            </c:strRef>
          </c:cat>
          <c:val>
            <c:numRef>
              <c:f>Sheet1!$G$2</c:f>
              <c:numCache>
                <c:formatCode>0%</c:formatCode>
                <c:ptCount val="1"/>
                <c:pt idx="0">
                  <c:v>0.32</c:v>
                </c:pt>
              </c:numCache>
            </c:numRef>
          </c:val>
          <c:extLst>
            <c:ext xmlns:c16="http://schemas.microsoft.com/office/drawing/2014/chart" uri="{C3380CC4-5D6E-409C-BE32-E72D297353CC}">
              <c16:uniqueId val="{00000009-208E-4F5C-AB16-60678BFB2D49}"/>
            </c:ext>
          </c:extLst>
        </c:ser>
        <c:dLbls>
          <c:dLblPos val="ctr"/>
          <c:showLegendKey val="0"/>
          <c:showVal val="1"/>
          <c:showCatName val="0"/>
          <c:showSerName val="0"/>
          <c:showPercent val="0"/>
          <c:showBubbleSize val="0"/>
        </c:dLbls>
        <c:gapWidth val="100"/>
        <c:overlap val="100"/>
        <c:axId val="1744088688"/>
        <c:axId val="1744094448"/>
        <c:extLst/>
      </c:barChart>
      <c:catAx>
        <c:axId val="1744088688"/>
        <c:scaling>
          <c:orientation val="minMax"/>
        </c:scaling>
        <c:delete val="1"/>
        <c:axPos val="l"/>
        <c:numFmt formatCode="General" sourceLinked="1"/>
        <c:majorTickMark val="none"/>
        <c:minorTickMark val="none"/>
        <c:tickLblPos val="nextTo"/>
        <c:crossAx val="1744094448"/>
        <c:crosses val="autoZero"/>
        <c:auto val="1"/>
        <c:lblAlgn val="ctr"/>
        <c:lblOffset val="100"/>
        <c:noMultiLvlLbl val="0"/>
      </c:catAx>
      <c:valAx>
        <c:axId val="1744094448"/>
        <c:scaling>
          <c:orientation val="minMax"/>
          <c:min val="0"/>
        </c:scaling>
        <c:delete val="0"/>
        <c:axPos val="b"/>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r>
              <a:rPr lang="en-GB" sz="1200" b="1" noProof="0">
                <a:solidFill>
                  <a:srgbClr val="000000"/>
                </a:solidFill>
              </a:rPr>
              <a:t>Non-HS</a:t>
            </a:r>
            <a:r>
              <a:rPr lang="en-GB" sz="1200" b="1" baseline="0" noProof="0">
                <a:solidFill>
                  <a:srgbClr val="000000"/>
                </a:solidFill>
              </a:rPr>
              <a:t> history training attended in the last year</a:t>
            </a:r>
            <a:endParaRPr lang="en-GB" sz="1200" b="1" noProof="0">
              <a:solidFill>
                <a:srgbClr val="000000"/>
              </a:solidFill>
            </a:endParaRPr>
          </a:p>
        </c:rich>
      </c:tx>
      <c:layout>
        <c:manualLayout>
          <c:xMode val="edge"/>
          <c:yMode val="edge"/>
          <c:x val="1.8591557279097409E-4"/>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0.16031067102065749"/>
          <c:y val="0.1130890485464215"/>
          <c:w val="0.83968932897934245"/>
          <c:h val="0.88691095145357846"/>
        </c:manualLayout>
      </c:layout>
      <c:barChart>
        <c:barDir val="bar"/>
        <c:grouping val="clustered"/>
        <c:varyColors val="0"/>
        <c:ser>
          <c:idx val="0"/>
          <c:order val="0"/>
          <c:tx>
            <c:strRef>
              <c:f>Sheet1!$B$1</c:f>
              <c:strCache>
                <c:ptCount val="1"/>
                <c:pt idx="0">
                  <c:v>Sessions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0</c:v>
                </c:pt>
                <c:pt idx="1">
                  <c:v>1</c:v>
                </c:pt>
                <c:pt idx="2">
                  <c:v>2</c:v>
                </c:pt>
                <c:pt idx="3">
                  <c:v>3</c:v>
                </c:pt>
                <c:pt idx="4">
                  <c:v>4+</c:v>
                </c:pt>
              </c:strCache>
            </c:strRef>
          </c:cat>
          <c:val>
            <c:numRef>
              <c:f>Sheet1!$B$2:$B$6</c:f>
              <c:numCache>
                <c:formatCode>0%</c:formatCode>
                <c:ptCount val="5"/>
                <c:pt idx="0">
                  <c:v>0.620817843866171</c:v>
                </c:pt>
                <c:pt idx="1">
                  <c:v>0.25650557620817843</c:v>
                </c:pt>
                <c:pt idx="2">
                  <c:v>7.8066914498141265E-2</c:v>
                </c:pt>
                <c:pt idx="3">
                  <c:v>3.717472118959108E-2</c:v>
                </c:pt>
                <c:pt idx="4">
                  <c:v>4.4609665427509299E-2</c:v>
                </c:pt>
              </c:numCache>
            </c:numRef>
          </c:val>
          <c:extLst>
            <c:ext xmlns:c16="http://schemas.microsoft.com/office/drawing/2014/chart" uri="{C3380CC4-5D6E-409C-BE32-E72D297353CC}">
              <c16:uniqueId val="{00000000-A259-4D49-9C8F-9112082489B1}"/>
            </c:ext>
          </c:extLst>
        </c:ser>
        <c:dLbls>
          <c:showLegendKey val="0"/>
          <c:showVal val="0"/>
          <c:showCatName val="0"/>
          <c:showSerName val="0"/>
          <c:showPercent val="0"/>
          <c:showBubbleSize val="0"/>
        </c:dLbls>
        <c:gapWidth val="100"/>
        <c:axId val="1744088688"/>
        <c:axId val="1744094448"/>
        <c:extLst/>
      </c:barChart>
      <c:catAx>
        <c:axId val="1744088688"/>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min val="0"/>
        </c:scaling>
        <c:delete val="0"/>
        <c:axPos val="t"/>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200" b="1" i="0" u="none" strike="noStrike" kern="1200" spc="0" baseline="0">
                <a:solidFill>
                  <a:srgbClr val="000000"/>
                </a:solidFill>
                <a:latin typeface="+mn-lt"/>
                <a:ea typeface="+mn-ea"/>
                <a:cs typeface="+mn-cs"/>
              </a:defRPr>
            </a:pPr>
            <a:r>
              <a:rPr lang="en-GB" sz="1200" b="1" i="0" u="none" strike="noStrike" baseline="0" noProof="0" dirty="0">
                <a:solidFill>
                  <a:srgbClr val="000000"/>
                </a:solidFill>
              </a:rPr>
              <a:t>Proportion of attendees whose school has previously been involved in HS</a:t>
            </a:r>
            <a:endParaRPr lang="en-GB" sz="1200" b="1" noProof="0" dirty="0">
              <a:solidFill>
                <a:srgbClr val="000000"/>
              </a:solidFill>
            </a:endParaRPr>
          </a:p>
        </c:rich>
      </c:tx>
      <c:layout>
        <c:manualLayout>
          <c:xMode val="edge"/>
          <c:yMode val="edge"/>
          <c:x val="1.8582301765318666E-4"/>
          <c:y val="0"/>
        </c:manualLayout>
      </c:layout>
      <c:overlay val="0"/>
      <c:spPr>
        <a:noFill/>
        <a:ln>
          <a:noFill/>
        </a:ln>
        <a:effectLst/>
      </c:spPr>
      <c:txPr>
        <a:bodyPr rot="0" spcFirstLastPara="1" vertOverflow="ellipsis" vert="horz" wrap="square" anchor="ctr" anchorCtr="1"/>
        <a:lstStyle/>
        <a:p>
          <a:pPr algn="l">
            <a:defRPr sz="1200" b="1" i="0" u="none" strike="noStrike" kern="1200" spc="0" baseline="0">
              <a:solidFill>
                <a:srgbClr val="000000"/>
              </a:solidFill>
              <a:latin typeface="+mn-lt"/>
              <a:ea typeface="+mn-ea"/>
              <a:cs typeface="+mn-cs"/>
            </a:defRPr>
          </a:pPr>
          <a:endParaRPr lang="en-GB"/>
        </a:p>
      </c:txPr>
    </c:title>
    <c:autoTitleDeleted val="0"/>
    <c:plotArea>
      <c:layout>
        <c:manualLayout>
          <c:layoutTarget val="inner"/>
          <c:xMode val="edge"/>
          <c:yMode val="edge"/>
          <c:x val="7.1329760776327276E-3"/>
          <c:y val="0.12450092350849903"/>
          <c:w val="0.99286702392236725"/>
          <c:h val="0.71164098086323735"/>
        </c:manualLayout>
      </c:layout>
      <c:barChart>
        <c:barDir val="col"/>
        <c:grouping val="clustered"/>
        <c:varyColors val="0"/>
        <c:ser>
          <c:idx val="0"/>
          <c:order val="0"/>
          <c:tx>
            <c:strRef>
              <c:f>Sheet1!$B$1</c:f>
              <c:strCache>
                <c:ptCount val="1"/>
                <c:pt idx="0">
                  <c:v>yes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2025/26</c:v>
                </c:pt>
                <c:pt idx="1">
                  <c:v>2024/25</c:v>
                </c:pt>
                <c:pt idx="2">
                  <c:v>2023/24</c:v>
                </c:pt>
                <c:pt idx="3">
                  <c:v>2022/23</c:v>
                </c:pt>
                <c:pt idx="4">
                  <c:v>2021/22</c:v>
                </c:pt>
                <c:pt idx="5">
                  <c:v>2020/21</c:v>
                </c:pt>
                <c:pt idx="6">
                  <c:v>2019/20</c:v>
                </c:pt>
                <c:pt idx="7">
                  <c:v>2018/19</c:v>
                </c:pt>
                <c:pt idx="8">
                  <c:v>2017/18</c:v>
                </c:pt>
                <c:pt idx="9">
                  <c:v>2016/17</c:v>
                </c:pt>
                <c:pt idx="10">
                  <c:v>2015/16</c:v>
                </c:pt>
              </c:strCache>
            </c:strRef>
          </c:cat>
          <c:val>
            <c:numRef>
              <c:f>Sheet1!$B$2:$B$12</c:f>
              <c:numCache>
                <c:formatCode>0%</c:formatCode>
                <c:ptCount val="11"/>
                <c:pt idx="0">
                  <c:v>0.34403669724770636</c:v>
                </c:pt>
                <c:pt idx="1">
                  <c:v>0.31</c:v>
                </c:pt>
                <c:pt idx="2">
                  <c:v>0.33</c:v>
                </c:pt>
                <c:pt idx="3">
                  <c:v>0.28000000000000003</c:v>
                </c:pt>
                <c:pt idx="4">
                  <c:v>0.28000000000000003</c:v>
                </c:pt>
                <c:pt idx="5">
                  <c:v>0.31</c:v>
                </c:pt>
                <c:pt idx="6">
                  <c:v>0.28999999999999998</c:v>
                </c:pt>
                <c:pt idx="7">
                  <c:v>0.26</c:v>
                </c:pt>
                <c:pt idx="8">
                  <c:v>0.24</c:v>
                </c:pt>
                <c:pt idx="9">
                  <c:v>0.21</c:v>
                </c:pt>
                <c:pt idx="10">
                  <c:v>0.18</c:v>
                </c:pt>
              </c:numCache>
            </c:numRef>
          </c:val>
          <c:extLst>
            <c:ext xmlns:c16="http://schemas.microsoft.com/office/drawing/2014/chart" uri="{C3380CC4-5D6E-409C-BE32-E72D297353CC}">
              <c16:uniqueId val="{00000000-FAAD-49D7-BD41-2D3199966D12}"/>
            </c:ext>
          </c:extLst>
        </c:ser>
        <c:dLbls>
          <c:showLegendKey val="0"/>
          <c:showVal val="0"/>
          <c:showCatName val="0"/>
          <c:showSerName val="0"/>
          <c:showPercent val="0"/>
          <c:showBubbleSize val="0"/>
        </c:dLbls>
        <c:gapWidth val="100"/>
        <c:axId val="1744088688"/>
        <c:axId val="1744094448"/>
        <c:extLst/>
      </c:barChart>
      <c:catAx>
        <c:axId val="1744088688"/>
        <c:scaling>
          <c:orientation val="minMax"/>
        </c:scaling>
        <c:delete val="0"/>
        <c:axPos val="b"/>
        <c:numFmt formatCode="General" sourceLinked="1"/>
        <c:majorTickMark val="none"/>
        <c:minorTickMark val="none"/>
        <c:tickLblPos val="nextTo"/>
        <c:spPr>
          <a:noFill/>
          <a:ln w="9525" cap="flat" cmpd="sng" algn="ctr">
            <a:noFill/>
            <a:round/>
          </a:ln>
          <a:effectLst/>
        </c:spPr>
        <c:txPr>
          <a:bodyPr rot="-5400000" spcFirstLastPara="1" vertOverflow="ellipsis" wrap="square" anchor="ctr" anchorCtr="1"/>
          <a:lstStyle/>
          <a:p>
            <a:pPr algn="r">
              <a:defRPr sz="1000" b="0" i="0" u="none" strike="noStrike" kern="1200" baseline="0">
                <a:solidFill>
                  <a:srgbClr val="000000"/>
                </a:solidFill>
                <a:latin typeface="+mn-lt"/>
                <a:ea typeface="+mn-ea"/>
                <a:cs typeface="+mn-cs"/>
              </a:defRPr>
            </a:pPr>
            <a:endParaRPr lang="en-US"/>
          </a:p>
        </c:txPr>
        <c:crossAx val="1744094448"/>
        <c:crosses val="autoZero"/>
        <c:auto val="1"/>
        <c:lblAlgn val="ctr"/>
        <c:lblOffset val="100"/>
        <c:noMultiLvlLbl val="0"/>
      </c:catAx>
      <c:valAx>
        <c:axId val="1744094448"/>
        <c:scaling>
          <c:orientation val="minMax"/>
          <c:min val="0"/>
        </c:scaling>
        <c:delete val="0"/>
        <c:axPos val="l"/>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4088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93746900606888E-4"/>
          <c:y val="5.2274492173131154E-2"/>
          <c:w val="0.9980860981887737"/>
          <c:h val="0.92984371239265584"/>
        </c:manualLayout>
      </c:layout>
      <c:barChart>
        <c:barDir val="bar"/>
        <c:grouping val="stacked"/>
        <c:varyColors val="0"/>
        <c:ser>
          <c:idx val="0"/>
          <c:order val="0"/>
          <c:tx>
            <c:strRef>
              <c:f>Sheet1!$B$1</c:f>
              <c:strCache>
                <c:ptCount val="1"/>
                <c:pt idx="0">
                  <c:v>Agree</c:v>
                </c:pt>
              </c:strCache>
            </c:strRef>
          </c:tx>
          <c:spPr>
            <a:solidFill>
              <a:srgbClr val="70D5D5"/>
            </a:solidFill>
            <a:ln w="19050">
              <a:noFill/>
            </a:ln>
            <a:effectLst/>
          </c:spPr>
          <c:invertIfNegative val="0"/>
          <c:dPt>
            <c:idx val="0"/>
            <c:invertIfNegative val="0"/>
            <c:bubble3D val="0"/>
            <c:spPr>
              <a:solidFill>
                <a:srgbClr val="70D5D5"/>
              </a:solidFill>
              <a:ln w="19050">
                <a:noFill/>
              </a:ln>
              <a:effectLst/>
            </c:spPr>
            <c:extLst>
              <c:ext xmlns:c16="http://schemas.microsoft.com/office/drawing/2014/chart" uri="{C3380CC4-5D6E-409C-BE32-E72D297353CC}">
                <c16:uniqueId val="{00000001-8B54-438C-9983-6F73C00DFCDE}"/>
              </c:ext>
            </c:extLst>
          </c:dPt>
          <c:dPt>
            <c:idx val="1"/>
            <c:invertIfNegative val="0"/>
            <c:bubble3D val="0"/>
            <c:spPr>
              <a:solidFill>
                <a:srgbClr val="70D5D5"/>
              </a:solidFill>
              <a:ln w="19050">
                <a:noFill/>
              </a:ln>
              <a:effectLst/>
            </c:spPr>
            <c:extLst>
              <c:ext xmlns:c16="http://schemas.microsoft.com/office/drawing/2014/chart" uri="{C3380CC4-5D6E-409C-BE32-E72D297353CC}">
                <c16:uniqueId val="{00000003-8B54-438C-9983-6F73C00DFCDE}"/>
              </c:ext>
            </c:extLst>
          </c:dPt>
          <c:dPt>
            <c:idx val="2"/>
            <c:invertIfNegative val="0"/>
            <c:bubble3D val="0"/>
            <c:spPr>
              <a:solidFill>
                <a:srgbClr val="70D5D5"/>
              </a:solidFill>
              <a:ln w="19050">
                <a:noFill/>
              </a:ln>
              <a:effectLst/>
            </c:spPr>
            <c:extLst>
              <c:ext xmlns:c16="http://schemas.microsoft.com/office/drawing/2014/chart" uri="{C3380CC4-5D6E-409C-BE32-E72D297353CC}">
                <c16:uniqueId val="{00000005-8B54-438C-9983-6F73C00DFCDE}"/>
              </c:ext>
            </c:extLst>
          </c:dPt>
          <c:dPt>
            <c:idx val="4"/>
            <c:invertIfNegative val="0"/>
            <c:bubble3D val="0"/>
            <c:spPr>
              <a:solidFill>
                <a:srgbClr val="70D5D5"/>
              </a:solidFill>
              <a:ln w="19050">
                <a:noFill/>
              </a:ln>
              <a:effectLst/>
            </c:spPr>
            <c:extLst>
              <c:ext xmlns:c16="http://schemas.microsoft.com/office/drawing/2014/chart" uri="{C3380CC4-5D6E-409C-BE32-E72D297353CC}">
                <c16:uniqueId val="{00000007-1ACF-48C6-AAAE-68D07F1A24FF}"/>
              </c:ext>
            </c:extLst>
          </c:dPt>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have a greater understanding of how to embed local heritage into the curriculum</c:v>
                </c:pt>
                <c:pt idx="1">
                  <c:v>I am more aware of where to access useful resources</c:v>
                </c:pt>
                <c:pt idx="2">
                  <c:v>I have a greater understanding that local heritage can connect to regional, national or global history</c:v>
                </c:pt>
                <c:pt idx="3">
                  <c:v>I have developed skills that I could use in my teaching/work</c:v>
                </c:pt>
                <c:pt idx="4">
                  <c:v>I have a greater understanding of the value of using local heritage in the curriculum</c:v>
                </c:pt>
              </c:strCache>
            </c:strRef>
          </c:cat>
          <c:val>
            <c:numRef>
              <c:f>Sheet1!$B$2:$B$6</c:f>
              <c:numCache>
                <c:formatCode>0%</c:formatCode>
                <c:ptCount val="5"/>
                <c:pt idx="0">
                  <c:v>0.33532934131736525</c:v>
                </c:pt>
                <c:pt idx="1">
                  <c:v>0.26546906187624747</c:v>
                </c:pt>
                <c:pt idx="2">
                  <c:v>0.36726546906187624</c:v>
                </c:pt>
                <c:pt idx="3">
                  <c:v>0.31137724550898205</c:v>
                </c:pt>
                <c:pt idx="4">
                  <c:v>0.31536926147704591</c:v>
                </c:pt>
              </c:numCache>
            </c:numRef>
          </c:val>
          <c:extLst>
            <c:ext xmlns:c16="http://schemas.microsoft.com/office/drawing/2014/chart" uri="{C3380CC4-5D6E-409C-BE32-E72D297353CC}">
              <c16:uniqueId val="{00000008-8B54-438C-9983-6F73C00DFCDE}"/>
            </c:ext>
          </c:extLst>
        </c:ser>
        <c:ser>
          <c:idx val="1"/>
          <c:order val="1"/>
          <c:tx>
            <c:strRef>
              <c:f>Sheet1!$C$1</c:f>
              <c:strCache>
                <c:ptCount val="1"/>
                <c:pt idx="0">
                  <c:v>Strongly agree</c:v>
                </c:pt>
              </c:strCache>
            </c:strRef>
          </c:tx>
          <c:spPr>
            <a:solidFill>
              <a:srgbClr val="0E4E86"/>
            </a:solidFill>
            <a:ln w="19050">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have a greater understanding of how to embed local heritage into the curriculum</c:v>
                </c:pt>
                <c:pt idx="1">
                  <c:v>I am more aware of where to access useful resources</c:v>
                </c:pt>
                <c:pt idx="2">
                  <c:v>I have a greater understanding that local heritage can connect to regional, national or global history</c:v>
                </c:pt>
                <c:pt idx="3">
                  <c:v>I have developed skills that I could use in my teaching/work</c:v>
                </c:pt>
                <c:pt idx="4">
                  <c:v>I have a greater understanding of the value of using local heritage in the curriculum</c:v>
                </c:pt>
              </c:strCache>
            </c:strRef>
          </c:cat>
          <c:val>
            <c:numRef>
              <c:f>Sheet1!$C$2:$C$6</c:f>
              <c:numCache>
                <c:formatCode>0%</c:formatCode>
                <c:ptCount val="5"/>
                <c:pt idx="0">
                  <c:v>0.6227544910179641</c:v>
                </c:pt>
                <c:pt idx="1">
                  <c:v>0.69860279441117767</c:v>
                </c:pt>
                <c:pt idx="2">
                  <c:v>0.59680638722554891</c:v>
                </c:pt>
                <c:pt idx="3">
                  <c:v>0.6586826347305389</c:v>
                </c:pt>
                <c:pt idx="4">
                  <c:v>0.6586826347305389</c:v>
                </c:pt>
              </c:numCache>
            </c:numRef>
          </c:val>
          <c:extLst>
            <c:ext xmlns:c16="http://schemas.microsoft.com/office/drawing/2014/chart" uri="{C3380CC4-5D6E-409C-BE32-E72D297353CC}">
              <c16:uniqueId val="{00000009-8B54-438C-9983-6F73C00DFCDE}"/>
            </c:ext>
          </c:extLst>
        </c:ser>
        <c:dLbls>
          <c:showLegendKey val="0"/>
          <c:showVal val="0"/>
          <c:showCatName val="0"/>
          <c:showSerName val="0"/>
          <c:showPercent val="0"/>
          <c:showBubbleSize val="0"/>
        </c:dLbls>
        <c:gapWidth val="100"/>
        <c:overlap val="100"/>
        <c:axId val="946371632"/>
        <c:axId val="946367888"/>
      </c:barChart>
      <c:valAx>
        <c:axId val="946367888"/>
        <c:scaling>
          <c:orientation val="minMax"/>
          <c:max val="1"/>
        </c:scaling>
        <c:delete val="0"/>
        <c:axPos val="b"/>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946371632"/>
        <c:crosses val="autoZero"/>
        <c:crossBetween val="between"/>
      </c:valAx>
      <c:catAx>
        <c:axId val="946371632"/>
        <c:scaling>
          <c:orientation val="minMax"/>
        </c:scaling>
        <c:delete val="1"/>
        <c:axPos val="l"/>
        <c:numFmt formatCode="General" sourceLinked="1"/>
        <c:majorTickMark val="out"/>
        <c:minorTickMark val="none"/>
        <c:tickLblPos val="nextTo"/>
        <c:crossAx val="946367888"/>
        <c:crosses val="autoZero"/>
        <c:auto val="1"/>
        <c:lblAlgn val="ctr"/>
        <c:lblOffset val="100"/>
        <c:noMultiLvlLbl val="0"/>
      </c:catAx>
      <c:spPr>
        <a:noFill/>
        <a:ln w="25400">
          <a:noFill/>
        </a:ln>
        <a:effectLst/>
      </c:spPr>
    </c:plotArea>
    <c:legend>
      <c:legendPos val="b"/>
      <c:legendEntry>
        <c:idx val="1"/>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Entry>
      <c:layout>
        <c:manualLayout>
          <c:xMode val="edge"/>
          <c:yMode val="edge"/>
          <c:x val="6.0331829881691737E-2"/>
          <c:y val="0.93185180265482304"/>
          <c:w val="0.63708031265496967"/>
          <c:h val="6.573479925341616E-2"/>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93746900606888E-4"/>
          <c:y val="5.2274492173131154E-2"/>
          <c:w val="0.9980860981887737"/>
          <c:h val="0.8435981641986785"/>
        </c:manualLayout>
      </c:layout>
      <c:barChart>
        <c:barDir val="bar"/>
        <c:grouping val="stacked"/>
        <c:varyColors val="0"/>
        <c:ser>
          <c:idx val="0"/>
          <c:order val="0"/>
          <c:tx>
            <c:strRef>
              <c:f>Sheet1!$B$1</c:f>
              <c:strCache>
                <c:ptCount val="1"/>
                <c:pt idx="0">
                  <c:v>Agree</c:v>
                </c:pt>
              </c:strCache>
            </c:strRef>
          </c:tx>
          <c:spPr>
            <a:solidFill>
              <a:srgbClr val="70D5D5"/>
            </a:solidFill>
            <a:ln w="19050">
              <a:noFill/>
            </a:ln>
            <a:effectLst/>
          </c:spPr>
          <c:invertIfNegative val="0"/>
          <c:dPt>
            <c:idx val="0"/>
            <c:invertIfNegative val="0"/>
            <c:bubble3D val="0"/>
            <c:spPr>
              <a:solidFill>
                <a:srgbClr val="70D5D5"/>
              </a:solidFill>
              <a:ln w="19050">
                <a:noFill/>
              </a:ln>
              <a:effectLst/>
            </c:spPr>
            <c:extLst>
              <c:ext xmlns:c16="http://schemas.microsoft.com/office/drawing/2014/chart" uri="{C3380CC4-5D6E-409C-BE32-E72D297353CC}">
                <c16:uniqueId val="{00000001-8B54-438C-9983-6F73C00DFCDE}"/>
              </c:ext>
            </c:extLst>
          </c:dPt>
          <c:dPt>
            <c:idx val="1"/>
            <c:invertIfNegative val="0"/>
            <c:bubble3D val="0"/>
            <c:spPr>
              <a:solidFill>
                <a:srgbClr val="70D5D5"/>
              </a:solidFill>
              <a:ln w="19050">
                <a:noFill/>
              </a:ln>
              <a:effectLst/>
            </c:spPr>
            <c:extLst>
              <c:ext xmlns:c16="http://schemas.microsoft.com/office/drawing/2014/chart" uri="{C3380CC4-5D6E-409C-BE32-E72D297353CC}">
                <c16:uniqueId val="{00000003-8B54-438C-9983-6F73C00DFCDE}"/>
              </c:ext>
            </c:extLst>
          </c:dPt>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have a greater understanding that local heritage can connect to regional, national or global history</c:v>
                </c:pt>
                <c:pt idx="1">
                  <c:v>I have a greater understanding of the value of using local heritage in the curriculum</c:v>
                </c:pt>
              </c:strCache>
            </c:strRef>
          </c:cat>
          <c:val>
            <c:numRef>
              <c:f>Sheet1!$B$2:$B$3</c:f>
              <c:numCache>
                <c:formatCode>0%</c:formatCode>
                <c:ptCount val="2"/>
                <c:pt idx="0">
                  <c:v>0.36726546906187624</c:v>
                </c:pt>
                <c:pt idx="1">
                  <c:v>0.31536926147704591</c:v>
                </c:pt>
              </c:numCache>
            </c:numRef>
          </c:val>
          <c:extLst>
            <c:ext xmlns:c16="http://schemas.microsoft.com/office/drawing/2014/chart" uri="{C3380CC4-5D6E-409C-BE32-E72D297353CC}">
              <c16:uniqueId val="{00000008-8B54-438C-9983-6F73C00DFCDE}"/>
            </c:ext>
          </c:extLst>
        </c:ser>
        <c:ser>
          <c:idx val="1"/>
          <c:order val="1"/>
          <c:tx>
            <c:strRef>
              <c:f>Sheet1!$C$1</c:f>
              <c:strCache>
                <c:ptCount val="1"/>
                <c:pt idx="0">
                  <c:v>Strongly agree</c:v>
                </c:pt>
              </c:strCache>
            </c:strRef>
          </c:tx>
          <c:spPr>
            <a:solidFill>
              <a:srgbClr val="0E4E86"/>
            </a:solidFill>
            <a:ln w="19050">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have a greater understanding that local heritage can connect to regional, national or global history</c:v>
                </c:pt>
                <c:pt idx="1">
                  <c:v>I have a greater understanding of the value of using local heritage in the curriculum</c:v>
                </c:pt>
              </c:strCache>
            </c:strRef>
          </c:cat>
          <c:val>
            <c:numRef>
              <c:f>Sheet1!$C$2:$C$3</c:f>
              <c:numCache>
                <c:formatCode>0%</c:formatCode>
                <c:ptCount val="2"/>
                <c:pt idx="0">
                  <c:v>0.59680638722554891</c:v>
                </c:pt>
                <c:pt idx="1">
                  <c:v>0.6586826347305389</c:v>
                </c:pt>
              </c:numCache>
            </c:numRef>
          </c:val>
          <c:extLst>
            <c:ext xmlns:c16="http://schemas.microsoft.com/office/drawing/2014/chart" uri="{C3380CC4-5D6E-409C-BE32-E72D297353CC}">
              <c16:uniqueId val="{00000009-8B54-438C-9983-6F73C00DFCDE}"/>
            </c:ext>
          </c:extLst>
        </c:ser>
        <c:dLbls>
          <c:showLegendKey val="0"/>
          <c:showVal val="0"/>
          <c:showCatName val="0"/>
          <c:showSerName val="0"/>
          <c:showPercent val="0"/>
          <c:showBubbleSize val="0"/>
        </c:dLbls>
        <c:gapWidth val="100"/>
        <c:overlap val="100"/>
        <c:axId val="946371632"/>
        <c:axId val="946367888"/>
      </c:barChart>
      <c:valAx>
        <c:axId val="946367888"/>
        <c:scaling>
          <c:orientation val="minMax"/>
          <c:max val="1"/>
        </c:scaling>
        <c:delete val="0"/>
        <c:axPos val="b"/>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946371632"/>
        <c:crosses val="autoZero"/>
        <c:crossBetween val="between"/>
      </c:valAx>
      <c:catAx>
        <c:axId val="946371632"/>
        <c:scaling>
          <c:orientation val="minMax"/>
        </c:scaling>
        <c:delete val="1"/>
        <c:axPos val="l"/>
        <c:numFmt formatCode="General" sourceLinked="1"/>
        <c:majorTickMark val="out"/>
        <c:minorTickMark val="none"/>
        <c:tickLblPos val="nextTo"/>
        <c:crossAx val="946367888"/>
        <c:crosses val="autoZero"/>
        <c:auto val="1"/>
        <c:lblAlgn val="ctr"/>
        <c:lblOffset val="100"/>
        <c:noMultiLvlLbl val="0"/>
      </c:catAx>
      <c:spPr>
        <a:noFill/>
        <a:ln w="25400">
          <a:noFill/>
        </a:ln>
        <a:effectLst/>
      </c:spPr>
    </c:plotArea>
    <c:legend>
      <c:legendPos val="b"/>
      <c:legendEntry>
        <c:idx val="1"/>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Entry>
      <c:layout>
        <c:manualLayout>
          <c:xMode val="edge"/>
          <c:yMode val="edge"/>
          <c:x val="6.0331829881691737E-2"/>
          <c:y val="0.90648542476174654"/>
          <c:w val="0.63708031265496967"/>
          <c:h val="6.573479925341616E-2"/>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93746900606942E-4"/>
          <c:y val="4.8669853258824676E-2"/>
          <c:w val="0.9980860981887737"/>
          <c:h val="0.92984371239265584"/>
        </c:manualLayout>
      </c:layout>
      <c:barChart>
        <c:barDir val="bar"/>
        <c:grouping val="stacked"/>
        <c:varyColors val="0"/>
        <c:ser>
          <c:idx val="0"/>
          <c:order val="0"/>
          <c:tx>
            <c:strRef>
              <c:f>Sheet1!$B$1</c:f>
              <c:strCache>
                <c:ptCount val="1"/>
                <c:pt idx="0">
                  <c:v>Agree</c:v>
                </c:pt>
              </c:strCache>
            </c:strRef>
          </c:tx>
          <c:spPr>
            <a:solidFill>
              <a:srgbClr val="70D5D5"/>
            </a:solidFill>
            <a:ln w="19050">
              <a:noFill/>
            </a:ln>
            <a:effectLst/>
          </c:spPr>
          <c:invertIfNegative val="0"/>
          <c:dPt>
            <c:idx val="1"/>
            <c:invertIfNegative val="0"/>
            <c:bubble3D val="0"/>
            <c:spPr>
              <a:solidFill>
                <a:srgbClr val="70D5D5"/>
              </a:solidFill>
              <a:ln w="19050">
                <a:noFill/>
              </a:ln>
              <a:effectLst/>
            </c:spPr>
            <c:extLst>
              <c:ext xmlns:c16="http://schemas.microsoft.com/office/drawing/2014/chart" uri="{C3380CC4-5D6E-409C-BE32-E72D297353CC}">
                <c16:uniqueId val="{00000003-8B54-438C-9983-6F73C00DFCDE}"/>
              </c:ext>
            </c:extLst>
          </c:dPt>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Develop their self-esteem and/or confidence</c:v>
                </c:pt>
                <c:pt idx="1">
                  <c:v>Raise their aspirations</c:v>
                </c:pt>
                <c:pt idx="2">
                  <c:v>Increase their sense of pride in their local area</c:v>
                </c:pt>
                <c:pt idx="3">
                  <c:v>Improve their sense of place</c:v>
                </c:pt>
              </c:strCache>
            </c:strRef>
          </c:cat>
          <c:val>
            <c:numRef>
              <c:f>Sheet1!$B$2:$B$5</c:f>
              <c:numCache>
                <c:formatCode>0%</c:formatCode>
                <c:ptCount val="4"/>
                <c:pt idx="0">
                  <c:v>0.41616766467065863</c:v>
                </c:pt>
                <c:pt idx="1">
                  <c:v>0.43413173652694609</c:v>
                </c:pt>
                <c:pt idx="2">
                  <c:v>0.26646706586826346</c:v>
                </c:pt>
                <c:pt idx="3">
                  <c:v>0.26646706586826346</c:v>
                </c:pt>
              </c:numCache>
            </c:numRef>
          </c:val>
          <c:extLst>
            <c:ext xmlns:c16="http://schemas.microsoft.com/office/drawing/2014/chart" uri="{C3380CC4-5D6E-409C-BE32-E72D297353CC}">
              <c16:uniqueId val="{00000008-8B54-438C-9983-6F73C00DFCDE}"/>
            </c:ext>
          </c:extLst>
        </c:ser>
        <c:ser>
          <c:idx val="1"/>
          <c:order val="1"/>
          <c:tx>
            <c:strRef>
              <c:f>Sheet1!$C$1</c:f>
              <c:strCache>
                <c:ptCount val="1"/>
                <c:pt idx="0">
                  <c:v>Strongly agree</c:v>
                </c:pt>
              </c:strCache>
            </c:strRef>
          </c:tx>
          <c:spPr>
            <a:solidFill>
              <a:srgbClr val="0E4E86"/>
            </a:solidFill>
            <a:ln w="19050">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Develop their self-esteem and/or confidence</c:v>
                </c:pt>
                <c:pt idx="1">
                  <c:v>Raise their aspirations</c:v>
                </c:pt>
                <c:pt idx="2">
                  <c:v>Increase their sense of pride in their local area</c:v>
                </c:pt>
                <c:pt idx="3">
                  <c:v>Improve their sense of place</c:v>
                </c:pt>
              </c:strCache>
            </c:strRef>
          </c:cat>
          <c:val>
            <c:numRef>
              <c:f>Sheet1!$C$2:$C$5</c:f>
              <c:numCache>
                <c:formatCode>0%</c:formatCode>
                <c:ptCount val="4"/>
                <c:pt idx="0">
                  <c:v>0.52095808383233533</c:v>
                </c:pt>
                <c:pt idx="1">
                  <c:v>0.50598802395209586</c:v>
                </c:pt>
                <c:pt idx="2">
                  <c:v>0.71556886227544925</c:v>
                </c:pt>
                <c:pt idx="3">
                  <c:v>0.71856287425149712</c:v>
                </c:pt>
              </c:numCache>
            </c:numRef>
          </c:val>
          <c:extLst>
            <c:ext xmlns:c16="http://schemas.microsoft.com/office/drawing/2014/chart" uri="{C3380CC4-5D6E-409C-BE32-E72D297353CC}">
              <c16:uniqueId val="{00000009-8B54-438C-9983-6F73C00DFCDE}"/>
            </c:ext>
          </c:extLst>
        </c:ser>
        <c:dLbls>
          <c:showLegendKey val="0"/>
          <c:showVal val="0"/>
          <c:showCatName val="0"/>
          <c:showSerName val="0"/>
          <c:showPercent val="0"/>
          <c:showBubbleSize val="0"/>
        </c:dLbls>
        <c:gapWidth val="120"/>
        <c:overlap val="100"/>
        <c:axId val="946371632"/>
        <c:axId val="946367888"/>
      </c:barChart>
      <c:valAx>
        <c:axId val="946367888"/>
        <c:scaling>
          <c:orientation val="minMax"/>
          <c:max val="1"/>
        </c:scaling>
        <c:delete val="0"/>
        <c:axPos val="b"/>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946371632"/>
        <c:crosses val="autoZero"/>
        <c:crossBetween val="between"/>
      </c:valAx>
      <c:catAx>
        <c:axId val="946371632"/>
        <c:scaling>
          <c:orientation val="minMax"/>
        </c:scaling>
        <c:delete val="1"/>
        <c:axPos val="l"/>
        <c:numFmt formatCode="General" sourceLinked="1"/>
        <c:majorTickMark val="out"/>
        <c:minorTickMark val="none"/>
        <c:tickLblPos val="nextTo"/>
        <c:crossAx val="946367888"/>
        <c:crosses val="autoZero"/>
        <c:auto val="1"/>
        <c:lblAlgn val="ctr"/>
        <c:lblOffset val="100"/>
        <c:noMultiLvlLbl val="0"/>
      </c:catAx>
      <c:spPr>
        <a:noFill/>
        <a:ln w="25400">
          <a:noFill/>
        </a:ln>
        <a:effectLst/>
      </c:spPr>
    </c:plotArea>
    <c:legend>
      <c:legendPos val="b"/>
      <c:layout>
        <c:manualLayout>
          <c:xMode val="edge"/>
          <c:yMode val="edge"/>
          <c:x val="0.12990936784187784"/>
          <c:y val="0.93185180265482304"/>
          <c:w val="0.39715776796467284"/>
          <c:h val="6.814819734517695E-2"/>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8AB14E-926B-AD4F-99F3-110F3A44E5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F120482-6C49-DE47-B26D-F42D8D0D08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79D835-C250-A148-AF76-F1B745BFFB8E}" type="datetime1">
              <a:rPr lang="en-GB" smtClean="0"/>
              <a:t>09/07/2026</a:t>
            </a:fld>
            <a:endParaRPr lang="en-GB"/>
          </a:p>
        </p:txBody>
      </p:sp>
      <p:sp>
        <p:nvSpPr>
          <p:cNvPr id="4" name="Footer Placeholder 3">
            <a:extLst>
              <a:ext uri="{FF2B5EF4-FFF2-40B4-BE49-F238E27FC236}">
                <a16:creationId xmlns:a16="http://schemas.microsoft.com/office/drawing/2014/main" id="{1D3FF62A-B122-6041-BAF7-D2792F301DA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BBDE1A2-AE7C-7B4B-B2DA-CC696F8F81E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9ECFDA-4C90-9B42-9B18-603FE95975A4}" type="slidenum">
              <a:rPr lang="en-GB" smtClean="0"/>
              <a:t>‹#›</a:t>
            </a:fld>
            <a:endParaRPr lang="en-GB"/>
          </a:p>
        </p:txBody>
      </p:sp>
    </p:spTree>
    <p:extLst>
      <p:ext uri="{BB962C8B-B14F-4D97-AF65-F5344CB8AC3E}">
        <p14:creationId xmlns:p14="http://schemas.microsoft.com/office/powerpoint/2010/main" val="56182801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1FE0E4-C2EE-C647-A61C-8BB153227472}" type="datetime1">
              <a:rPr lang="en-GB" smtClean="0"/>
              <a:t>09/07/2026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615F1-F8CC-B64A-B38B-BCEA2CE3F24C}" type="slidenum">
              <a:rPr lang="en-GB" smtClean="0"/>
              <a:t>‹#›</a:t>
            </a:fld>
            <a:endParaRPr lang="en-GB"/>
          </a:p>
        </p:txBody>
      </p:sp>
    </p:spTree>
    <p:extLst>
      <p:ext uri="{BB962C8B-B14F-4D97-AF65-F5344CB8AC3E}">
        <p14:creationId xmlns:p14="http://schemas.microsoft.com/office/powerpoint/2010/main" val="328192697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school local history exhibition in Oldham © Historic England</a:t>
            </a:r>
            <a:endParaRPr lang="en-GB" dirty="0"/>
          </a:p>
        </p:txBody>
      </p:sp>
      <p:sp>
        <p:nvSpPr>
          <p:cNvPr id="4" name="Date Placeholder 3"/>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p:cNvSpPr>
            <a:spLocks noGrp="1"/>
          </p:cNvSpPr>
          <p:nvPr>
            <p:ph type="sldNum" sz="quarter" idx="5"/>
          </p:nvPr>
        </p:nvSpPr>
        <p:spPr/>
        <p:txBody>
          <a:bodyPr/>
          <a:lstStyle/>
          <a:p>
            <a:fld id="{C5C615F1-F8CC-B64A-B38B-BCEA2CE3F24C}" type="slidenum">
              <a:rPr lang="en-GB" smtClean="0"/>
              <a:t>1</a:t>
            </a:fld>
            <a:endParaRPr lang="en-GB"/>
          </a:p>
        </p:txBody>
      </p:sp>
    </p:spTree>
    <p:extLst>
      <p:ext uri="{BB962C8B-B14F-4D97-AF65-F5344CB8AC3E}">
        <p14:creationId xmlns:p14="http://schemas.microsoft.com/office/powerpoint/2010/main" val="4279266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p:cNvSpPr>
            <a:spLocks noGrp="1"/>
          </p:cNvSpPr>
          <p:nvPr>
            <p:ph type="sldNum" sz="quarter" idx="5"/>
          </p:nvPr>
        </p:nvSpPr>
        <p:spPr/>
        <p:txBody>
          <a:bodyPr/>
          <a:lstStyle/>
          <a:p>
            <a:fld id="{C5C615F1-F8CC-B64A-B38B-BCEA2CE3F24C}" type="slidenum">
              <a:rPr lang="en-GB" smtClean="0"/>
              <a:t>37</a:t>
            </a:fld>
            <a:endParaRPr lang="en-GB"/>
          </a:p>
        </p:txBody>
      </p:sp>
    </p:spTree>
    <p:extLst>
      <p:ext uri="{BB962C8B-B14F-4D97-AF65-F5344CB8AC3E}">
        <p14:creationId xmlns:p14="http://schemas.microsoft.com/office/powerpoint/2010/main" val="1571276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7F534-1218-01D6-8D68-4B84143F08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D750D-CCD2-BF4E-0E2B-14C78276EB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DA57A-FD9D-935A-4F5E-27295B613B05}"/>
              </a:ext>
            </a:extLst>
          </p:cNvPr>
          <p:cNvSpPr>
            <a:spLocks noGrp="1"/>
          </p:cNvSpPr>
          <p:nvPr>
            <p:ph type="body" idx="1"/>
          </p:nvPr>
        </p:nvSpPr>
        <p:spPr/>
        <p:txBody>
          <a:bodyPr/>
          <a:lstStyle/>
          <a:p>
            <a:r>
              <a:rPr lang="en-GB" dirty="0"/>
              <a:t>Heritage Schools webinar screenshot © Historic England</a:t>
            </a:r>
          </a:p>
        </p:txBody>
      </p:sp>
      <p:sp>
        <p:nvSpPr>
          <p:cNvPr id="4" name="Date Placeholder 3">
            <a:extLst>
              <a:ext uri="{FF2B5EF4-FFF2-40B4-BE49-F238E27FC236}">
                <a16:creationId xmlns:a16="http://schemas.microsoft.com/office/drawing/2014/main" id="{FC22AF7A-052F-1297-E33E-F4D3EBB0829A}"/>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FE0E4-C2EE-C647-A61C-8BB153227472}" type="datetime1">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09/07/2026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12F4AC4D-101F-40C2-2BB0-6122CA786E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C615F1-F8CC-B64A-B38B-BCEA2CE3F24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7332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85BF0-18E2-D897-AED2-124EC70A01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9F340-01A9-8AED-50BF-ECDD02883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EA775-5DFE-0013-DA3D-B058FDE47DF6}"/>
              </a:ext>
            </a:extLst>
          </p:cNvPr>
          <p:cNvSpPr>
            <a:spLocks noGrp="1"/>
          </p:cNvSpPr>
          <p:nvPr>
            <p:ph type="body" idx="1"/>
          </p:nvPr>
        </p:nvSpPr>
        <p:spPr/>
        <p:txBody>
          <a:bodyPr/>
          <a:lstStyle/>
          <a:p>
            <a:r>
              <a:rPr lang="en-GB" dirty="0"/>
              <a:t>A local history trail with partners in Leicester © Historic England</a:t>
            </a:r>
          </a:p>
        </p:txBody>
      </p:sp>
      <p:sp>
        <p:nvSpPr>
          <p:cNvPr id="4" name="Date Placeholder 3">
            <a:extLst>
              <a:ext uri="{FF2B5EF4-FFF2-40B4-BE49-F238E27FC236}">
                <a16:creationId xmlns:a16="http://schemas.microsoft.com/office/drawing/2014/main" id="{CE1DF172-C6CA-A34A-0287-840AB4D0E7CA}"/>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1FE0E4-C2EE-C647-A61C-8BB153227472}" type="datetime1">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09/07/2026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Slide Number Placeholder 4">
            <a:extLst>
              <a:ext uri="{FF2B5EF4-FFF2-40B4-BE49-F238E27FC236}">
                <a16:creationId xmlns:a16="http://schemas.microsoft.com/office/drawing/2014/main" id="{9FEDDCF0-9052-7AE9-F67A-AF0E3E9D9C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C615F1-F8CC-B64A-B38B-BCEA2CE3F24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6931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3F477-B3E8-809C-821E-64B298A6C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6C4DE-13E5-2929-C4D2-AC869969E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A57D67-73F0-CD91-F3CC-ABEACE76241C}"/>
              </a:ext>
            </a:extLst>
          </p:cNvPr>
          <p:cNvSpPr>
            <a:spLocks noGrp="1"/>
          </p:cNvSpPr>
          <p:nvPr>
            <p:ph type="body" idx="1"/>
          </p:nvPr>
        </p:nvSpPr>
        <p:spPr/>
        <p:txBody>
          <a:bodyPr/>
          <a:lstStyle/>
          <a:p>
            <a:r>
              <a:rPr lang="en-US" dirty="0"/>
              <a:t>Historic England’s </a:t>
            </a:r>
            <a:r>
              <a:rPr lang="en-US"/>
              <a:t>Young Advisers </a:t>
            </a:r>
            <a:r>
              <a:rPr lang="en-GB" dirty="0"/>
              <a:t>© Historic England</a:t>
            </a:r>
          </a:p>
        </p:txBody>
      </p:sp>
      <p:sp>
        <p:nvSpPr>
          <p:cNvPr id="4" name="Date Placeholder 3">
            <a:extLst>
              <a:ext uri="{FF2B5EF4-FFF2-40B4-BE49-F238E27FC236}">
                <a16:creationId xmlns:a16="http://schemas.microsoft.com/office/drawing/2014/main" id="{A5942C26-2FCF-91D4-6E5A-E25048A73A48}"/>
              </a:ext>
            </a:extLst>
          </p:cNvPr>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a:extLst>
              <a:ext uri="{FF2B5EF4-FFF2-40B4-BE49-F238E27FC236}">
                <a16:creationId xmlns:a16="http://schemas.microsoft.com/office/drawing/2014/main" id="{A10DB078-3E6B-6F87-CE3A-B8A3F718CF12}"/>
              </a:ext>
            </a:extLst>
          </p:cNvPr>
          <p:cNvSpPr>
            <a:spLocks noGrp="1"/>
          </p:cNvSpPr>
          <p:nvPr>
            <p:ph type="sldNum" sz="quarter" idx="5"/>
          </p:nvPr>
        </p:nvSpPr>
        <p:spPr/>
        <p:txBody>
          <a:bodyPr/>
          <a:lstStyle/>
          <a:p>
            <a:fld id="{C5C615F1-F8CC-B64A-B38B-BCEA2CE3F24C}" type="slidenum">
              <a:rPr lang="en-GB" smtClean="0"/>
              <a:t>57</a:t>
            </a:fld>
            <a:endParaRPr lang="en-GB"/>
          </a:p>
        </p:txBody>
      </p:sp>
    </p:spTree>
    <p:extLst>
      <p:ext uri="{BB962C8B-B14F-4D97-AF65-F5344CB8AC3E}">
        <p14:creationId xmlns:p14="http://schemas.microsoft.com/office/powerpoint/2010/main" val="2987203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0"/>
          </p:nvPr>
        </p:nvSpPr>
        <p:spPr/>
        <p:txBody>
          <a:bodyPr/>
          <a:lstStyle/>
          <a:p>
            <a:fld id="{DFC4388F-2C42-0342-BB5B-83EBFD58D6FE}" type="datetime1">
              <a:rPr lang="en-GB" smtClean="0"/>
              <a:t>09/07/2026</a:t>
            </a:fld>
            <a:endParaRPr lang="en-GB"/>
          </a:p>
        </p:txBody>
      </p:sp>
      <p:sp>
        <p:nvSpPr>
          <p:cNvPr id="5" name="Slide Number Placeholder 4"/>
          <p:cNvSpPr>
            <a:spLocks noGrp="1"/>
          </p:cNvSpPr>
          <p:nvPr>
            <p:ph type="sldNum" sz="quarter" idx="11"/>
          </p:nvPr>
        </p:nvSpPr>
        <p:spPr/>
        <p:txBody>
          <a:bodyPr/>
          <a:lstStyle/>
          <a:p>
            <a:fld id="{C5C615F1-F8CC-B64A-B38B-BCEA2CE3F24C}" type="slidenum">
              <a:rPr lang="en-GB" smtClean="0"/>
              <a:t>73</a:t>
            </a:fld>
            <a:endParaRPr lang="en-GB"/>
          </a:p>
        </p:txBody>
      </p:sp>
    </p:spTree>
    <p:extLst>
      <p:ext uri="{BB962C8B-B14F-4D97-AF65-F5344CB8AC3E}">
        <p14:creationId xmlns:p14="http://schemas.microsoft.com/office/powerpoint/2010/main" val="3772900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 Historic England</a:t>
            </a:r>
          </a:p>
        </p:txBody>
      </p:sp>
      <p:sp>
        <p:nvSpPr>
          <p:cNvPr id="4" name="Date Placeholder 3"/>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p:cNvSpPr>
            <a:spLocks noGrp="1"/>
          </p:cNvSpPr>
          <p:nvPr>
            <p:ph type="sldNum" sz="quarter" idx="5"/>
          </p:nvPr>
        </p:nvSpPr>
        <p:spPr/>
        <p:txBody>
          <a:bodyPr/>
          <a:lstStyle/>
          <a:p>
            <a:fld id="{C5C615F1-F8CC-B64A-B38B-BCEA2CE3F24C}" type="slidenum">
              <a:rPr lang="en-GB" smtClean="0"/>
              <a:t>3</a:t>
            </a:fld>
            <a:endParaRPr lang="en-GB"/>
          </a:p>
        </p:txBody>
      </p:sp>
    </p:spTree>
    <p:extLst>
      <p:ext uri="{BB962C8B-B14F-4D97-AF65-F5344CB8AC3E}">
        <p14:creationId xmlns:p14="http://schemas.microsoft.com/office/powerpoint/2010/main" val="3973825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85BF0-18E2-D897-AED2-124EC70A01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9F340-01A9-8AED-50BF-ECDD02883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EA775-5DFE-0013-DA3D-B058FDE47DF6}"/>
              </a:ext>
            </a:extLst>
          </p:cNvPr>
          <p:cNvSpPr>
            <a:spLocks noGrp="1"/>
          </p:cNvSpPr>
          <p:nvPr>
            <p:ph type="body" idx="1"/>
          </p:nvPr>
        </p:nvSpPr>
        <p:spPr/>
        <p:txBody>
          <a:bodyPr/>
          <a:lstStyle/>
          <a:p>
            <a:r>
              <a:rPr lang="en-GB" dirty="0"/>
              <a:t>Teachers at Oldham archives © Historic England</a:t>
            </a:r>
          </a:p>
        </p:txBody>
      </p:sp>
      <p:sp>
        <p:nvSpPr>
          <p:cNvPr id="4" name="Date Placeholder 3">
            <a:extLst>
              <a:ext uri="{FF2B5EF4-FFF2-40B4-BE49-F238E27FC236}">
                <a16:creationId xmlns:a16="http://schemas.microsoft.com/office/drawing/2014/main" id="{CE1DF172-C6CA-A34A-0287-840AB4D0E7CA}"/>
              </a:ext>
            </a:extLst>
          </p:cNvPr>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a:extLst>
              <a:ext uri="{FF2B5EF4-FFF2-40B4-BE49-F238E27FC236}">
                <a16:creationId xmlns:a16="http://schemas.microsoft.com/office/drawing/2014/main" id="{9FEDDCF0-9052-7AE9-F67A-AF0E3E9D9C7F}"/>
              </a:ext>
            </a:extLst>
          </p:cNvPr>
          <p:cNvSpPr>
            <a:spLocks noGrp="1"/>
          </p:cNvSpPr>
          <p:nvPr>
            <p:ph type="sldNum" sz="quarter" idx="5"/>
          </p:nvPr>
        </p:nvSpPr>
        <p:spPr/>
        <p:txBody>
          <a:bodyPr/>
          <a:lstStyle/>
          <a:p>
            <a:fld id="{C5C615F1-F8CC-B64A-B38B-BCEA2CE3F24C}" type="slidenum">
              <a:rPr lang="en-GB" smtClean="0"/>
              <a:t>7</a:t>
            </a:fld>
            <a:endParaRPr lang="en-GB"/>
          </a:p>
        </p:txBody>
      </p:sp>
    </p:spTree>
    <p:extLst>
      <p:ext uri="{BB962C8B-B14F-4D97-AF65-F5344CB8AC3E}">
        <p14:creationId xmlns:p14="http://schemas.microsoft.com/office/powerpoint/2010/main" val="986931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Teachers discussing resources in West Midlands © Historic England</a:t>
            </a:r>
          </a:p>
        </p:txBody>
      </p:sp>
      <p:sp>
        <p:nvSpPr>
          <p:cNvPr id="4" name="Date Placeholder 3"/>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p:cNvSpPr>
            <a:spLocks noGrp="1"/>
          </p:cNvSpPr>
          <p:nvPr>
            <p:ph type="sldNum" sz="quarter" idx="5"/>
          </p:nvPr>
        </p:nvSpPr>
        <p:spPr/>
        <p:txBody>
          <a:bodyPr/>
          <a:lstStyle/>
          <a:p>
            <a:fld id="{C5C615F1-F8CC-B64A-B38B-BCEA2CE3F24C}" type="slidenum">
              <a:rPr lang="en-GB" smtClean="0"/>
              <a:t>9</a:t>
            </a:fld>
            <a:endParaRPr lang="en-GB"/>
          </a:p>
        </p:txBody>
      </p:sp>
    </p:spTree>
    <p:extLst>
      <p:ext uri="{BB962C8B-B14F-4D97-AF65-F5344CB8AC3E}">
        <p14:creationId xmlns:p14="http://schemas.microsoft.com/office/powerpoint/2010/main" val="3261965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p:cNvSpPr>
            <a:spLocks noGrp="1"/>
          </p:cNvSpPr>
          <p:nvPr>
            <p:ph type="sldNum" sz="quarter" idx="5"/>
          </p:nvPr>
        </p:nvSpPr>
        <p:spPr/>
        <p:txBody>
          <a:bodyPr/>
          <a:lstStyle/>
          <a:p>
            <a:fld id="{C5C615F1-F8CC-B64A-B38B-BCEA2CE3F24C}" type="slidenum">
              <a:rPr lang="en-GB" smtClean="0"/>
              <a:t>11</a:t>
            </a:fld>
            <a:endParaRPr lang="en-GB"/>
          </a:p>
        </p:txBody>
      </p:sp>
    </p:spTree>
    <p:extLst>
      <p:ext uri="{BB962C8B-B14F-4D97-AF65-F5344CB8AC3E}">
        <p14:creationId xmlns:p14="http://schemas.microsoft.com/office/powerpoint/2010/main" val="2562267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 local history display in </a:t>
            </a:r>
            <a:r>
              <a:rPr lang="en-GB" dirty="0" err="1"/>
              <a:t>Olveston</a:t>
            </a:r>
            <a:endParaRPr lang="en-GB" dirty="0"/>
          </a:p>
        </p:txBody>
      </p:sp>
      <p:sp>
        <p:nvSpPr>
          <p:cNvPr id="4" name="Date Placeholder 3"/>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p:cNvSpPr>
            <a:spLocks noGrp="1"/>
          </p:cNvSpPr>
          <p:nvPr>
            <p:ph type="sldNum" sz="quarter" idx="5"/>
          </p:nvPr>
        </p:nvSpPr>
        <p:spPr/>
        <p:txBody>
          <a:bodyPr/>
          <a:lstStyle/>
          <a:p>
            <a:fld id="{C5C615F1-F8CC-B64A-B38B-BCEA2CE3F24C}" type="slidenum">
              <a:rPr lang="en-GB" smtClean="0"/>
              <a:t>18</a:t>
            </a:fld>
            <a:endParaRPr lang="en-GB"/>
          </a:p>
        </p:txBody>
      </p:sp>
    </p:spTree>
    <p:extLst>
      <p:ext uri="{BB962C8B-B14F-4D97-AF65-F5344CB8AC3E}">
        <p14:creationId xmlns:p14="http://schemas.microsoft.com/office/powerpoint/2010/main" val="112842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p:cNvSpPr>
            <a:spLocks noGrp="1"/>
          </p:cNvSpPr>
          <p:nvPr>
            <p:ph type="sldNum" sz="quarter" idx="5"/>
          </p:nvPr>
        </p:nvSpPr>
        <p:spPr/>
        <p:txBody>
          <a:bodyPr/>
          <a:lstStyle/>
          <a:p>
            <a:fld id="{C5C615F1-F8CC-B64A-B38B-BCEA2CE3F24C}" type="slidenum">
              <a:rPr lang="en-GB" smtClean="0"/>
              <a:t>24</a:t>
            </a:fld>
            <a:endParaRPr lang="en-GB"/>
          </a:p>
        </p:txBody>
      </p:sp>
    </p:spTree>
    <p:extLst>
      <p:ext uri="{BB962C8B-B14F-4D97-AF65-F5344CB8AC3E}">
        <p14:creationId xmlns:p14="http://schemas.microsoft.com/office/powerpoint/2010/main" val="2250879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041CF-EA00-864E-98F1-DD0AC88C37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4C255-60D1-C6D4-5090-55698B011B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02BFFD-F16A-6F46-37C5-EA9512423E4E}"/>
              </a:ext>
            </a:extLst>
          </p:cNvPr>
          <p:cNvSpPr>
            <a:spLocks noGrp="1"/>
          </p:cNvSpPr>
          <p:nvPr>
            <p:ph type="body" idx="1"/>
          </p:nvPr>
        </p:nvSpPr>
        <p:spPr/>
        <p:txBody>
          <a:bodyPr/>
          <a:lstStyle/>
          <a:p>
            <a:r>
              <a:rPr lang="en-US" dirty="0"/>
              <a:t>Teachers using Historic England resources </a:t>
            </a:r>
            <a:r>
              <a:rPr lang="en-GB" dirty="0"/>
              <a:t>© Historic England</a:t>
            </a:r>
          </a:p>
        </p:txBody>
      </p:sp>
      <p:sp>
        <p:nvSpPr>
          <p:cNvPr id="4" name="Date Placeholder 3">
            <a:extLst>
              <a:ext uri="{FF2B5EF4-FFF2-40B4-BE49-F238E27FC236}">
                <a16:creationId xmlns:a16="http://schemas.microsoft.com/office/drawing/2014/main" id="{EC397515-6E8A-EBFE-811C-9ED66C07B18D}"/>
              </a:ext>
            </a:extLst>
          </p:cNvPr>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a:extLst>
              <a:ext uri="{FF2B5EF4-FFF2-40B4-BE49-F238E27FC236}">
                <a16:creationId xmlns:a16="http://schemas.microsoft.com/office/drawing/2014/main" id="{CF5C197A-1A37-3111-471C-722825C673D0}"/>
              </a:ext>
            </a:extLst>
          </p:cNvPr>
          <p:cNvSpPr>
            <a:spLocks noGrp="1"/>
          </p:cNvSpPr>
          <p:nvPr>
            <p:ph type="sldNum" sz="quarter" idx="5"/>
          </p:nvPr>
        </p:nvSpPr>
        <p:spPr/>
        <p:txBody>
          <a:bodyPr/>
          <a:lstStyle/>
          <a:p>
            <a:fld id="{C5C615F1-F8CC-B64A-B38B-BCEA2CE3F24C}" type="slidenum">
              <a:rPr lang="en-GB" smtClean="0"/>
              <a:t>28</a:t>
            </a:fld>
            <a:endParaRPr lang="en-GB"/>
          </a:p>
        </p:txBody>
      </p:sp>
    </p:spTree>
    <p:extLst>
      <p:ext uri="{BB962C8B-B14F-4D97-AF65-F5344CB8AC3E}">
        <p14:creationId xmlns:p14="http://schemas.microsoft.com/office/powerpoint/2010/main" val="4114658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D95FF-E507-3516-00F1-CF17A3F5A8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3DB166-95A8-4713-C320-D577594ACC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EEB10-9EE0-E35A-BD02-6352C6293E0D}"/>
              </a:ext>
            </a:extLst>
          </p:cNvPr>
          <p:cNvSpPr>
            <a:spLocks noGrp="1"/>
          </p:cNvSpPr>
          <p:nvPr>
            <p:ph type="body" idx="1"/>
          </p:nvPr>
        </p:nvSpPr>
        <p:spPr/>
        <p:txBody>
          <a:bodyPr/>
          <a:lstStyle/>
          <a:p>
            <a:r>
              <a:rPr lang="en-GB" dirty="0"/>
              <a:t>Heritage Schools Award Hub resources © Historic England</a:t>
            </a:r>
          </a:p>
        </p:txBody>
      </p:sp>
      <p:sp>
        <p:nvSpPr>
          <p:cNvPr id="4" name="Date Placeholder 3">
            <a:extLst>
              <a:ext uri="{FF2B5EF4-FFF2-40B4-BE49-F238E27FC236}">
                <a16:creationId xmlns:a16="http://schemas.microsoft.com/office/drawing/2014/main" id="{BE7D8E6F-8D57-9A53-6FD4-CE838B0EEA32}"/>
              </a:ext>
            </a:extLst>
          </p:cNvPr>
          <p:cNvSpPr>
            <a:spLocks noGrp="1"/>
          </p:cNvSpPr>
          <p:nvPr>
            <p:ph type="dt" idx="1"/>
          </p:nvPr>
        </p:nvSpPr>
        <p:spPr/>
        <p:txBody>
          <a:bodyPr/>
          <a:lstStyle/>
          <a:p>
            <a:fld id="{E91FE0E4-C2EE-C647-A61C-8BB153227472}" type="datetime1">
              <a:rPr lang="en-GB" smtClean="0"/>
              <a:t>09/07/2026</a:t>
            </a:fld>
            <a:endParaRPr lang="en-GB"/>
          </a:p>
        </p:txBody>
      </p:sp>
      <p:sp>
        <p:nvSpPr>
          <p:cNvPr id="5" name="Slide Number Placeholder 4">
            <a:extLst>
              <a:ext uri="{FF2B5EF4-FFF2-40B4-BE49-F238E27FC236}">
                <a16:creationId xmlns:a16="http://schemas.microsoft.com/office/drawing/2014/main" id="{B16B1835-C962-4F79-C555-92E5B906CCE4}"/>
              </a:ext>
            </a:extLst>
          </p:cNvPr>
          <p:cNvSpPr>
            <a:spLocks noGrp="1"/>
          </p:cNvSpPr>
          <p:nvPr>
            <p:ph type="sldNum" sz="quarter" idx="5"/>
          </p:nvPr>
        </p:nvSpPr>
        <p:spPr/>
        <p:txBody>
          <a:bodyPr/>
          <a:lstStyle/>
          <a:p>
            <a:fld id="{C5C615F1-F8CC-B64A-B38B-BCEA2CE3F24C}" type="slidenum">
              <a:rPr lang="en-GB" smtClean="0"/>
              <a:t>36</a:t>
            </a:fld>
            <a:endParaRPr lang="en-GB"/>
          </a:p>
        </p:txBody>
      </p:sp>
    </p:spTree>
    <p:extLst>
      <p:ext uri="{BB962C8B-B14F-4D97-AF65-F5344CB8AC3E}">
        <p14:creationId xmlns:p14="http://schemas.microsoft.com/office/powerpoint/2010/main" val="288190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https://employeeengagementcompany.com/" TargetMode="External"/><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line heading">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
        <p:nvSpPr>
          <p:cNvPr id="11" name="Title 6"/>
          <p:cNvSpPr>
            <a:spLocks noGrp="1"/>
          </p:cNvSpPr>
          <p:nvPr>
            <p:ph type="title" hasCustomPrompt="1"/>
          </p:nvPr>
        </p:nvSpPr>
        <p:spPr>
          <a:xfrm>
            <a:off x="520718" y="622094"/>
            <a:ext cx="10147282" cy="445918"/>
          </a:xfrm>
          <a:prstGeom prst="rect">
            <a:avLst/>
          </a:prstGeom>
        </p:spPr>
        <p:txBody>
          <a:bodyPr vert="horz" wrap="square" lIns="0" tIns="0" rIns="0" bIns="0" anchor="t" anchorCtr="0">
            <a:spAutoFit/>
          </a:bodyPr>
          <a:lstStyle>
            <a:lvl1pPr>
              <a:defRPr baseline="0"/>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1942" y="2389205"/>
            <a:ext cx="5321646" cy="3016210"/>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6355565" y="2387133"/>
            <a:ext cx="5320498" cy="193899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9" name="Text Placeholder 8"/>
          <p:cNvSpPr>
            <a:spLocks noGrp="1"/>
          </p:cNvSpPr>
          <p:nvPr>
            <p:ph type="body" sz="quarter" idx="15" hasCustomPrompt="1"/>
          </p:nvPr>
        </p:nvSpPr>
        <p:spPr>
          <a:xfrm>
            <a:off x="521380" y="1269481"/>
            <a:ext cx="10146620"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Tree>
    <p:extLst>
      <p:ext uri="{BB962C8B-B14F-4D97-AF65-F5344CB8AC3E}">
        <p14:creationId xmlns:p14="http://schemas.microsoft.com/office/powerpoint/2010/main" val="534466434"/>
      </p:ext>
    </p:extLst>
  </p:cSld>
  <p:clrMapOvr>
    <a:masterClrMapping/>
  </p:clrMapOvr>
  <p:extLst>
    <p:ext uri="{DCECCB84-F9BA-43D5-87BE-67443E8EF086}">
      <p15:sldGuideLst xmlns:p15="http://schemas.microsoft.com/office/powerpoint/2012/main">
        <p15:guide id="1" orient="horz" pos="799" userDrawn="1">
          <p15:clr>
            <a:srgbClr val="FBAE40"/>
          </p15:clr>
        </p15:guide>
        <p15:guide id="2" orient="horz" pos="1502" userDrawn="1">
          <p15:clr>
            <a:srgbClr val="FBAE40"/>
          </p15:clr>
        </p15:guide>
        <p15:guide id="3" orient="horz" pos="1253" userDrawn="1">
          <p15:clr>
            <a:srgbClr val="FBAE40"/>
          </p15:clr>
        </p15:guide>
        <p15:guide id="4" orient="horz" pos="136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line heading: grey">
    <p:spTree>
      <p:nvGrpSpPr>
        <p:cNvPr id="1" name=""/>
        <p:cNvGrpSpPr/>
        <p:nvPr/>
      </p:nvGrpSpPr>
      <p:grpSpPr>
        <a:xfrm>
          <a:off x="0" y="0"/>
          <a:ext cx="0" cy="0"/>
          <a:chOff x="0" y="0"/>
          <a:chExt cx="0" cy="0"/>
        </a:xfrm>
      </p:grpSpPr>
      <p:sp>
        <p:nvSpPr>
          <p:cNvPr id="16" name="Title 6"/>
          <p:cNvSpPr>
            <a:spLocks noGrp="1"/>
          </p:cNvSpPr>
          <p:nvPr>
            <p:ph type="title" hasCustomPrompt="1"/>
          </p:nvPr>
        </p:nvSpPr>
        <p:spPr>
          <a:xfrm>
            <a:off x="519350" y="620713"/>
            <a:ext cx="9046872" cy="861774"/>
          </a:xfrm>
          <a:prstGeom prst="rect">
            <a:avLst/>
          </a:prstGeom>
        </p:spPr>
        <p:txBody>
          <a:bodyPr vert="horz" wrap="square" lIns="0" tIns="0" rIns="0" bIns="0" anchor="t" anchorCtr="0">
            <a:spAutoFit/>
          </a:bodyPr>
          <a:lstStyle>
            <a:lvl1pPr>
              <a:defRPr baseline="0"/>
            </a:lvl1pPr>
          </a:lstStyle>
          <a:p>
            <a:r>
              <a:rPr lang="en-GB"/>
              <a:t>Heading, two lines maximum, 28pt further information should feature in the subtitle</a:t>
            </a:r>
          </a:p>
        </p:txBody>
      </p:sp>
      <p:sp>
        <p:nvSpPr>
          <p:cNvPr id="18" name="Text Placeholder 9"/>
          <p:cNvSpPr>
            <a:spLocks noGrp="1"/>
          </p:cNvSpPr>
          <p:nvPr>
            <p:ph type="body" sz="quarter" idx="13" hasCustomPrompt="1"/>
          </p:nvPr>
        </p:nvSpPr>
        <p:spPr>
          <a:xfrm>
            <a:off x="519886" y="2784711"/>
            <a:ext cx="4783951" cy="3447098"/>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9" name="Text Placeholder 2"/>
          <p:cNvSpPr>
            <a:spLocks noGrp="1"/>
          </p:cNvSpPr>
          <p:nvPr>
            <p:ph type="body" sz="quarter" idx="10" hasCustomPrompt="1"/>
          </p:nvPr>
        </p:nvSpPr>
        <p:spPr>
          <a:xfrm rot="5400000">
            <a:off x="8772180"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20" name="Text Placeholder 9"/>
          <p:cNvSpPr>
            <a:spLocks noGrp="1"/>
          </p:cNvSpPr>
          <p:nvPr>
            <p:ph type="body" sz="quarter" idx="14" hasCustomPrompt="1"/>
          </p:nvPr>
        </p:nvSpPr>
        <p:spPr>
          <a:xfrm>
            <a:off x="5847001" y="2781300"/>
            <a:ext cx="4752974" cy="1938992"/>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0" name="Text Placeholder 3"/>
          <p:cNvSpPr>
            <a:spLocks noGrp="1"/>
          </p:cNvSpPr>
          <p:nvPr>
            <p:ph type="body" sz="quarter" idx="15" hasCustomPrompt="1"/>
          </p:nvPr>
        </p:nvSpPr>
        <p:spPr>
          <a:xfrm>
            <a:off x="519152" y="1702202"/>
            <a:ext cx="9047070"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8"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789709000"/>
      </p:ext>
    </p:extLst>
  </p:cSld>
  <p:clrMapOvr>
    <a:masterClrMapping/>
  </p:clrMapOvr>
  <p:extLst>
    <p:ext uri="{DCECCB84-F9BA-43D5-87BE-67443E8EF086}">
      <p15:sldGuideLst xmlns:p15="http://schemas.microsoft.com/office/powerpoint/2012/main">
        <p15:guide id="3" orient="horz" pos="1071" userDrawn="1">
          <p15:clr>
            <a:srgbClr val="FBAE40"/>
          </p15:clr>
        </p15:guide>
        <p15:guide id="4" orient="horz" pos="1525" userDrawn="1">
          <p15:clr>
            <a:srgbClr val="FBAE40"/>
          </p15:clr>
        </p15:guide>
        <p15:guide id="5" orient="horz" pos="1638" userDrawn="1">
          <p15:clr>
            <a:srgbClr val="FBAE40"/>
          </p15:clr>
        </p15:guide>
        <p15:guide id="6" orient="horz" pos="175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4 lines ONLY: gre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796" y="620713"/>
            <a:ext cx="9047426" cy="1712010"/>
          </a:xfrm>
          <a:prstGeom prst="rect">
            <a:avLst/>
          </a:prstGeom>
        </p:spPr>
        <p:txBody>
          <a:bodyPr wrap="square" lIns="0" tIns="0" rIns="0" bIns="0" anchor="t" anchorCtr="0">
            <a:spAutoFit/>
          </a:bodyPr>
          <a:lstStyle>
            <a:lvl1pPr>
              <a:defRPr baseline="0"/>
            </a:lvl1pPr>
          </a:lstStyle>
          <a:p>
            <a:r>
              <a:rPr lang="en-US"/>
              <a:t>Title only example without subtitle text, heading two lines preference here, but up to four lines as it’s without the subtitle, 28pt, see other layout options for more choice</a:t>
            </a:r>
            <a:endParaRPr lang="en-GB"/>
          </a:p>
        </p:txBody>
      </p:sp>
      <p:sp>
        <p:nvSpPr>
          <p:cNvPr id="6" name="Text Placeholder 2"/>
          <p:cNvSpPr>
            <a:spLocks noGrp="1"/>
          </p:cNvSpPr>
          <p:nvPr>
            <p:ph type="body" sz="quarter" idx="10" hasCustomPrompt="1"/>
          </p:nvPr>
        </p:nvSpPr>
        <p:spPr>
          <a:xfrm rot="5400000">
            <a:off x="8772874"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10" name="Text Placeholder 2"/>
          <p:cNvSpPr>
            <a:spLocks noGrp="1"/>
          </p:cNvSpPr>
          <p:nvPr>
            <p:ph type="body" sz="quarter" idx="14"/>
          </p:nvPr>
        </p:nvSpPr>
        <p:spPr>
          <a:xfrm>
            <a:off x="518796" y="2747688"/>
            <a:ext cx="4785042" cy="1333698"/>
          </a:xfrm>
          <a:prstGeom prst="rect">
            <a:avLst/>
          </a:prstGeom>
        </p:spPr>
        <p:txBody>
          <a:bodyPr wrap="square" lIns="0" tIns="0" rIns="0" bIns="0">
            <a:spAutoFit/>
          </a:bodyPr>
          <a:lstStyle>
            <a:lvl1pPr marL="0" indent="-108000">
              <a:lnSpc>
                <a:spcPct val="100000"/>
              </a:lnSpc>
              <a:defRPr sz="1400"/>
            </a:lvl1pPr>
            <a:lvl2pPr marL="360000" indent="-108000">
              <a:lnSpc>
                <a:spcPct val="100000"/>
              </a:lnSpc>
              <a:defRPr sz="1400"/>
            </a:lvl2pPr>
            <a:lvl3pPr marL="540000" indent="-108000">
              <a:lnSpc>
                <a:spcPct val="100000"/>
              </a:lnSpc>
              <a:defRPr sz="1400"/>
            </a:lvl3pPr>
            <a:lvl4pPr marL="720000" indent="-108000">
              <a:lnSpc>
                <a:spcPct val="100000"/>
              </a:lnSpc>
              <a:defRPr sz="1400"/>
            </a:lvl4pPr>
            <a:lvl5pPr marL="900000" indent="-108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1297978720"/>
      </p:ext>
    </p:extLst>
  </p:cSld>
  <p:clrMapOvr>
    <a:masterClrMapping/>
  </p:clrMapOvr>
  <p:hf hdr="0" dt="0"/>
  <p:extLst>
    <p:ext uri="{DCECCB84-F9BA-43D5-87BE-67443E8EF086}">
      <p15:sldGuideLst xmlns:p15="http://schemas.microsoft.com/office/powerpoint/2012/main">
        <p15:guide id="1" orient="horz" pos="172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line heading: pink">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9017" y="620713"/>
            <a:ext cx="9047205" cy="445918"/>
          </a:xfrm>
          <a:prstGeom prst="rect">
            <a:avLst/>
          </a:prstGeom>
        </p:spPr>
        <p:txBody>
          <a:bodyPr vert="horz" wrap="square" lIns="0" tIns="0" rIns="0" bIns="0" anchor="t" anchorCtr="0">
            <a:spAutoFit/>
          </a:bodyPr>
          <a:lstStyle>
            <a:lvl1pPr>
              <a:defRPr baseline="0"/>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0162" y="2352962"/>
            <a:ext cx="4783676" cy="3447098"/>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5843589" y="2352962"/>
            <a:ext cx="4752974" cy="1938992"/>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5" name="Text Placeholder 3"/>
          <p:cNvSpPr>
            <a:spLocks noGrp="1"/>
          </p:cNvSpPr>
          <p:nvPr>
            <p:ph type="body" sz="quarter" idx="15" hasCustomPrompt="1"/>
          </p:nvPr>
        </p:nvSpPr>
        <p:spPr>
          <a:xfrm>
            <a:off x="519016" y="1268413"/>
            <a:ext cx="9047205"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9" name="Text Placeholder 2"/>
          <p:cNvSpPr>
            <a:spLocks noGrp="1"/>
          </p:cNvSpPr>
          <p:nvPr>
            <p:ph type="body" sz="quarter" idx="10" hasCustomPrompt="1"/>
          </p:nvPr>
        </p:nvSpPr>
        <p:spPr>
          <a:xfrm rot="5400000">
            <a:off x="8772180"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10"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3933776301"/>
      </p:ext>
    </p:extLst>
  </p:cSld>
  <p:clrMapOvr>
    <a:masterClrMapping/>
  </p:clrMapOvr>
  <p:extLst>
    <p:ext uri="{DCECCB84-F9BA-43D5-87BE-67443E8EF086}">
      <p15:sldGuideLst xmlns:p15="http://schemas.microsoft.com/office/powerpoint/2012/main">
        <p15:guide id="1" orient="horz" pos="799" userDrawn="1">
          <p15:clr>
            <a:srgbClr val="FBAE40"/>
          </p15:clr>
        </p15:guide>
        <p15:guide id="2" orient="horz" pos="1253" userDrawn="1">
          <p15:clr>
            <a:srgbClr val="FBAE40"/>
          </p15:clr>
        </p15:guide>
        <p15:guide id="3" orient="horz" pos="1366" userDrawn="1">
          <p15:clr>
            <a:srgbClr val="FBAE40"/>
          </p15:clr>
        </p15:guide>
        <p15:guide id="4" orient="horz" pos="14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line heading: pink">
    <p:spTree>
      <p:nvGrpSpPr>
        <p:cNvPr id="1" name=""/>
        <p:cNvGrpSpPr/>
        <p:nvPr/>
      </p:nvGrpSpPr>
      <p:grpSpPr>
        <a:xfrm>
          <a:off x="0" y="0"/>
          <a:ext cx="0" cy="0"/>
          <a:chOff x="0" y="0"/>
          <a:chExt cx="0" cy="0"/>
        </a:xfrm>
      </p:grpSpPr>
      <p:sp>
        <p:nvSpPr>
          <p:cNvPr id="16" name="Title 6"/>
          <p:cNvSpPr>
            <a:spLocks noGrp="1"/>
          </p:cNvSpPr>
          <p:nvPr>
            <p:ph type="title" hasCustomPrompt="1"/>
          </p:nvPr>
        </p:nvSpPr>
        <p:spPr>
          <a:xfrm>
            <a:off x="515938" y="624050"/>
            <a:ext cx="9050284" cy="861774"/>
          </a:xfrm>
          <a:prstGeom prst="rect">
            <a:avLst/>
          </a:prstGeom>
        </p:spPr>
        <p:txBody>
          <a:bodyPr vert="horz" wrap="square" lIns="0" tIns="0" rIns="0" bIns="0" anchor="t" anchorCtr="0">
            <a:spAutoFit/>
          </a:bodyPr>
          <a:lstStyle>
            <a:lvl1pPr>
              <a:defRPr baseline="0"/>
            </a:lvl1pPr>
          </a:lstStyle>
          <a:p>
            <a:r>
              <a:rPr lang="en-GB"/>
              <a:t>Heading, two lines maximum, 28pt further information should feature in the subtitle</a:t>
            </a:r>
          </a:p>
        </p:txBody>
      </p:sp>
      <p:sp>
        <p:nvSpPr>
          <p:cNvPr id="18" name="Text Placeholder 9"/>
          <p:cNvSpPr>
            <a:spLocks noGrp="1"/>
          </p:cNvSpPr>
          <p:nvPr>
            <p:ph type="body" sz="quarter" idx="13" hasCustomPrompt="1"/>
          </p:nvPr>
        </p:nvSpPr>
        <p:spPr>
          <a:xfrm>
            <a:off x="518642" y="2781299"/>
            <a:ext cx="4785195" cy="3447098"/>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20" name="Text Placeholder 9"/>
          <p:cNvSpPr>
            <a:spLocks noGrp="1"/>
          </p:cNvSpPr>
          <p:nvPr>
            <p:ph type="body" sz="quarter" idx="14" hasCustomPrompt="1"/>
          </p:nvPr>
        </p:nvSpPr>
        <p:spPr>
          <a:xfrm>
            <a:off x="5846548" y="2781299"/>
            <a:ext cx="4752974" cy="1938992"/>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0" name="Text Placeholder 3"/>
          <p:cNvSpPr>
            <a:spLocks noGrp="1"/>
          </p:cNvSpPr>
          <p:nvPr>
            <p:ph type="body" sz="quarter" idx="15" hasCustomPrompt="1"/>
          </p:nvPr>
        </p:nvSpPr>
        <p:spPr>
          <a:xfrm>
            <a:off x="519274" y="1700520"/>
            <a:ext cx="9046947"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9" name="Text Placeholder 2"/>
          <p:cNvSpPr>
            <a:spLocks noGrp="1"/>
          </p:cNvSpPr>
          <p:nvPr>
            <p:ph type="body" sz="quarter" idx="10" hasCustomPrompt="1"/>
          </p:nvPr>
        </p:nvSpPr>
        <p:spPr>
          <a:xfrm rot="5400000">
            <a:off x="8772180"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12"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203952649"/>
      </p:ext>
    </p:extLst>
  </p:cSld>
  <p:clrMapOvr>
    <a:masterClrMapping/>
  </p:clrMapOvr>
  <p:extLst>
    <p:ext uri="{DCECCB84-F9BA-43D5-87BE-67443E8EF086}">
      <p15:sldGuideLst xmlns:p15="http://schemas.microsoft.com/office/powerpoint/2012/main">
        <p15:guide id="3" orient="horz" pos="1071" userDrawn="1">
          <p15:clr>
            <a:srgbClr val="FBAE40"/>
          </p15:clr>
        </p15:guide>
        <p15:guide id="4" orient="horz" pos="1525" userDrawn="1">
          <p15:clr>
            <a:srgbClr val="FBAE40"/>
          </p15:clr>
        </p15:guide>
        <p15:guide id="5" orient="horz" pos="1638" userDrawn="1">
          <p15:clr>
            <a:srgbClr val="FBAE40"/>
          </p15:clr>
        </p15:guide>
        <p15:guide id="6" orient="horz" pos="175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ing 4 lines ONLY: pink">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9599" y="624621"/>
            <a:ext cx="9046623" cy="1712010"/>
          </a:xfrm>
          <a:prstGeom prst="rect">
            <a:avLst/>
          </a:prstGeom>
        </p:spPr>
        <p:txBody>
          <a:bodyPr wrap="square" lIns="0" tIns="0" rIns="0" bIns="0" anchor="t" anchorCtr="0">
            <a:spAutoFit/>
          </a:bodyPr>
          <a:lstStyle>
            <a:lvl1pPr>
              <a:defRPr baseline="0"/>
            </a:lvl1pPr>
          </a:lstStyle>
          <a:p>
            <a:r>
              <a:rPr lang="en-US"/>
              <a:t>Title only example without subtitle text, heading two lines preference here, but up to four lines as it’s without the subtitle, 28pt, see other layout options for more choice</a:t>
            </a:r>
            <a:endParaRPr lang="en-GB"/>
          </a:p>
        </p:txBody>
      </p:sp>
      <p:sp>
        <p:nvSpPr>
          <p:cNvPr id="6" name="Text Placeholder 2"/>
          <p:cNvSpPr>
            <a:spLocks noGrp="1"/>
          </p:cNvSpPr>
          <p:nvPr>
            <p:ph type="body" sz="quarter" idx="14"/>
          </p:nvPr>
        </p:nvSpPr>
        <p:spPr>
          <a:xfrm>
            <a:off x="519600" y="2747688"/>
            <a:ext cx="4784238" cy="1333698"/>
          </a:xfrm>
          <a:prstGeom prst="rect">
            <a:avLst/>
          </a:prstGeom>
        </p:spPr>
        <p:txBody>
          <a:bodyPr wrap="square" lIns="0" tIns="0" rIns="0" bIns="0">
            <a:spAutoFit/>
          </a:bodyPr>
          <a:lstStyle>
            <a:lvl1pPr marL="0" indent="-108000">
              <a:lnSpc>
                <a:spcPct val="100000"/>
              </a:lnSpc>
              <a:defRPr sz="1400"/>
            </a:lvl1pPr>
            <a:lvl2pPr marL="360000" indent="-108000">
              <a:lnSpc>
                <a:spcPct val="100000"/>
              </a:lnSpc>
              <a:defRPr sz="1400"/>
            </a:lvl2pPr>
            <a:lvl3pPr marL="540000" indent="-108000">
              <a:lnSpc>
                <a:spcPct val="100000"/>
              </a:lnSpc>
              <a:defRPr sz="1400"/>
            </a:lvl3pPr>
            <a:lvl4pPr marL="720000" indent="-108000">
              <a:lnSpc>
                <a:spcPct val="100000"/>
              </a:lnSpc>
              <a:defRPr sz="1400"/>
            </a:lvl4pPr>
            <a:lvl5pPr marL="900000" indent="-108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2"/>
          <p:cNvSpPr>
            <a:spLocks noGrp="1"/>
          </p:cNvSpPr>
          <p:nvPr>
            <p:ph type="body" sz="quarter" idx="10" hasCustomPrompt="1"/>
          </p:nvPr>
        </p:nvSpPr>
        <p:spPr>
          <a:xfrm rot="5400000">
            <a:off x="8772180"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12"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1027554633"/>
      </p:ext>
    </p:extLst>
  </p:cSld>
  <p:clrMapOvr>
    <a:masterClrMapping/>
  </p:clrMapOvr>
  <p:hf hdr="0" dt="0"/>
  <p:extLst>
    <p:ext uri="{DCECCB84-F9BA-43D5-87BE-67443E8EF086}">
      <p15:sldGuideLst xmlns:p15="http://schemas.microsoft.com/office/powerpoint/2012/main">
        <p15:guide id="1" orient="horz" pos="172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line heading: light grey">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
        <p:nvSpPr>
          <p:cNvPr id="11" name="Title 6"/>
          <p:cNvSpPr>
            <a:spLocks noGrp="1"/>
          </p:cNvSpPr>
          <p:nvPr>
            <p:ph type="title" hasCustomPrompt="1"/>
          </p:nvPr>
        </p:nvSpPr>
        <p:spPr>
          <a:xfrm>
            <a:off x="519845" y="622123"/>
            <a:ext cx="9046377" cy="445918"/>
          </a:xfrm>
          <a:prstGeom prst="rect">
            <a:avLst/>
          </a:prstGeom>
        </p:spPr>
        <p:txBody>
          <a:bodyPr vert="horz" wrap="square" lIns="0" tIns="0" rIns="0" bIns="0" anchor="t" anchorCtr="0">
            <a:spAutoFit/>
          </a:bodyPr>
          <a:lstStyle>
            <a:lvl1pPr>
              <a:defRPr baseline="0"/>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0474" y="2353716"/>
            <a:ext cx="4733622" cy="3447098"/>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5843588" y="2353716"/>
            <a:ext cx="4755417" cy="1938992"/>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4" name="Text Placeholder 5"/>
          <p:cNvSpPr>
            <a:spLocks noGrp="1"/>
          </p:cNvSpPr>
          <p:nvPr>
            <p:ph type="body" sz="quarter" idx="10" hasCustomPrompt="1"/>
          </p:nvPr>
        </p:nvSpPr>
        <p:spPr>
          <a:xfrm rot="5400000">
            <a:off x="8813167" y="3276593"/>
            <a:ext cx="5515508" cy="210283"/>
          </a:xfrm>
          <a:prstGeom prst="rect">
            <a:avLst/>
          </a:prstGeom>
        </p:spPr>
        <p:txBody>
          <a:bodyPr lIns="0" tIns="0" rIns="0" bIns="0"/>
          <a:lstStyle>
            <a:lvl1pPr marL="0" indent="0">
              <a:buNone/>
              <a:defRPr sz="1600" b="1" cap="all" baseline="0"/>
            </a:lvl1pPr>
          </a:lstStyle>
          <a:p>
            <a:pPr lvl="0"/>
            <a:r>
              <a:rPr lang="en-GB"/>
              <a:t>SECTION/SEGMENT TITLE HERE, 16PT ONLY</a:t>
            </a:r>
          </a:p>
        </p:txBody>
      </p:sp>
      <p:sp>
        <p:nvSpPr>
          <p:cNvPr id="15" name="Text Placeholder 3"/>
          <p:cNvSpPr>
            <a:spLocks noGrp="1"/>
          </p:cNvSpPr>
          <p:nvPr>
            <p:ph type="body" sz="quarter" idx="15" hasCustomPrompt="1"/>
          </p:nvPr>
        </p:nvSpPr>
        <p:spPr>
          <a:xfrm>
            <a:off x="519846" y="1272321"/>
            <a:ext cx="9046376"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Tree>
    <p:extLst>
      <p:ext uri="{BB962C8B-B14F-4D97-AF65-F5344CB8AC3E}">
        <p14:creationId xmlns:p14="http://schemas.microsoft.com/office/powerpoint/2010/main" val="173032001"/>
      </p:ext>
    </p:extLst>
  </p:cSld>
  <p:clrMapOvr>
    <a:masterClrMapping/>
  </p:clrMapOvr>
  <p:extLst>
    <p:ext uri="{DCECCB84-F9BA-43D5-87BE-67443E8EF086}">
      <p15:sldGuideLst xmlns:p15="http://schemas.microsoft.com/office/powerpoint/2012/main">
        <p15:guide id="3" orient="horz" pos="799" userDrawn="1">
          <p15:clr>
            <a:srgbClr val="FBAE40"/>
          </p15:clr>
        </p15:guide>
        <p15:guide id="4" orient="horz" pos="1253" userDrawn="1">
          <p15:clr>
            <a:srgbClr val="FBAE40"/>
          </p15:clr>
        </p15:guide>
        <p15:guide id="5" orient="horz" pos="1366" userDrawn="1">
          <p15:clr>
            <a:srgbClr val="FBAE40"/>
          </p15:clr>
        </p15:guide>
        <p15:guide id="6" orient="horz" pos="14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line heading: light grey">
    <p:spTree>
      <p:nvGrpSpPr>
        <p:cNvPr id="1" name=""/>
        <p:cNvGrpSpPr/>
        <p:nvPr/>
      </p:nvGrpSpPr>
      <p:grpSpPr>
        <a:xfrm>
          <a:off x="0" y="0"/>
          <a:ext cx="0" cy="0"/>
          <a:chOff x="0" y="0"/>
          <a:chExt cx="0" cy="0"/>
        </a:xfrm>
      </p:grpSpPr>
      <p:sp>
        <p:nvSpPr>
          <p:cNvPr id="16" name="Title 6"/>
          <p:cNvSpPr>
            <a:spLocks noGrp="1"/>
          </p:cNvSpPr>
          <p:nvPr>
            <p:ph type="title" hasCustomPrompt="1"/>
          </p:nvPr>
        </p:nvSpPr>
        <p:spPr>
          <a:xfrm>
            <a:off x="518692" y="623211"/>
            <a:ext cx="9047531" cy="861774"/>
          </a:xfrm>
          <a:prstGeom prst="rect">
            <a:avLst/>
          </a:prstGeom>
        </p:spPr>
        <p:txBody>
          <a:bodyPr vert="horz" wrap="square" lIns="0" tIns="0" rIns="0" bIns="0" anchor="t" anchorCtr="0">
            <a:spAutoFit/>
          </a:bodyPr>
          <a:lstStyle>
            <a:lvl1pPr>
              <a:defRPr baseline="0"/>
            </a:lvl1pPr>
          </a:lstStyle>
          <a:p>
            <a:r>
              <a:rPr lang="en-GB"/>
              <a:t>Heading, two lines maximum, 28pt further information should feature in the subtitle</a:t>
            </a:r>
          </a:p>
        </p:txBody>
      </p:sp>
      <p:sp>
        <p:nvSpPr>
          <p:cNvPr id="18" name="Text Placeholder 9"/>
          <p:cNvSpPr>
            <a:spLocks noGrp="1"/>
          </p:cNvSpPr>
          <p:nvPr>
            <p:ph type="body" sz="quarter" idx="13" hasCustomPrompt="1"/>
          </p:nvPr>
        </p:nvSpPr>
        <p:spPr>
          <a:xfrm>
            <a:off x="518692" y="2784053"/>
            <a:ext cx="4785146" cy="3447098"/>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20" name="Text Placeholder 9"/>
          <p:cNvSpPr>
            <a:spLocks noGrp="1"/>
          </p:cNvSpPr>
          <p:nvPr>
            <p:ph type="body" sz="quarter" idx="14" hasCustomPrompt="1"/>
          </p:nvPr>
        </p:nvSpPr>
        <p:spPr>
          <a:xfrm>
            <a:off x="5843589" y="2781299"/>
            <a:ext cx="4752974" cy="1938992"/>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2" name="Text Placeholder 3"/>
          <p:cNvSpPr>
            <a:spLocks noGrp="1"/>
          </p:cNvSpPr>
          <p:nvPr>
            <p:ph type="body" sz="quarter" idx="15" hasCustomPrompt="1"/>
          </p:nvPr>
        </p:nvSpPr>
        <p:spPr>
          <a:xfrm>
            <a:off x="518127" y="1702080"/>
            <a:ext cx="9048095"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9" name="Text Placeholder 5"/>
          <p:cNvSpPr>
            <a:spLocks noGrp="1"/>
          </p:cNvSpPr>
          <p:nvPr>
            <p:ph type="body" sz="quarter" idx="10" hasCustomPrompt="1"/>
          </p:nvPr>
        </p:nvSpPr>
        <p:spPr>
          <a:xfrm rot="5400000">
            <a:off x="8813167" y="3276593"/>
            <a:ext cx="5515508" cy="210283"/>
          </a:xfrm>
          <a:prstGeom prst="rect">
            <a:avLst/>
          </a:prstGeom>
        </p:spPr>
        <p:txBody>
          <a:bodyPr lIns="0" tIns="0" rIns="0" bIns="0"/>
          <a:lstStyle>
            <a:lvl1pPr marL="0" indent="0">
              <a:buNone/>
              <a:defRPr sz="1600" b="1" cap="all" baseline="0"/>
            </a:lvl1pPr>
          </a:lstStyle>
          <a:p>
            <a:pPr lvl="0"/>
            <a:r>
              <a:rPr lang="en-GB"/>
              <a:t>SECTION/SEGMENT TITLE HERE, 16PT ONLY</a:t>
            </a:r>
          </a:p>
        </p:txBody>
      </p:sp>
      <p:sp>
        <p:nvSpPr>
          <p:cNvPr id="10"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1080068829"/>
      </p:ext>
    </p:extLst>
  </p:cSld>
  <p:clrMapOvr>
    <a:masterClrMapping/>
  </p:clrMapOvr>
  <p:extLst>
    <p:ext uri="{DCECCB84-F9BA-43D5-87BE-67443E8EF086}">
      <p15:sldGuideLst xmlns:p15="http://schemas.microsoft.com/office/powerpoint/2012/main">
        <p15:guide id="3" orient="horz" pos="1071" userDrawn="1">
          <p15:clr>
            <a:srgbClr val="FBAE40"/>
          </p15:clr>
        </p15:guide>
        <p15:guide id="4" orient="horz" pos="1525" userDrawn="1">
          <p15:clr>
            <a:srgbClr val="FBAE40"/>
          </p15:clr>
        </p15:guide>
        <p15:guide id="5" orient="horz" pos="1638" userDrawn="1">
          <p15:clr>
            <a:srgbClr val="FBAE40"/>
          </p15:clr>
        </p15:guide>
        <p15:guide id="6" orient="horz" pos="175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ing 4 lines ONLY: light gre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692" y="623211"/>
            <a:ext cx="9047531" cy="1712010"/>
          </a:xfrm>
          <a:prstGeom prst="rect">
            <a:avLst/>
          </a:prstGeom>
        </p:spPr>
        <p:txBody>
          <a:bodyPr wrap="square" lIns="0" tIns="0" rIns="0" bIns="0" anchor="t" anchorCtr="0">
            <a:spAutoFit/>
          </a:bodyPr>
          <a:lstStyle>
            <a:lvl1pPr>
              <a:defRPr baseline="0"/>
            </a:lvl1pPr>
          </a:lstStyle>
          <a:p>
            <a:r>
              <a:rPr lang="en-US"/>
              <a:t>Title only example without subtitle text, heading two lines preference here, but up to four lines as it’s without the subtitle, 28pt, see other layout options for more choice</a:t>
            </a:r>
            <a:endParaRPr lang="en-GB"/>
          </a:p>
        </p:txBody>
      </p:sp>
      <p:sp>
        <p:nvSpPr>
          <p:cNvPr id="12" name="Text Placeholder 2"/>
          <p:cNvSpPr>
            <a:spLocks noGrp="1"/>
          </p:cNvSpPr>
          <p:nvPr>
            <p:ph type="body" sz="quarter" idx="14"/>
          </p:nvPr>
        </p:nvSpPr>
        <p:spPr>
          <a:xfrm>
            <a:off x="518692" y="2747688"/>
            <a:ext cx="4752975" cy="1333698"/>
          </a:xfrm>
          <a:prstGeom prst="rect">
            <a:avLst/>
          </a:prstGeom>
        </p:spPr>
        <p:txBody>
          <a:bodyPr lIns="0" tIns="0" rIns="0" bIns="0">
            <a:spAutoFit/>
          </a:bodyPr>
          <a:lstStyle>
            <a:lvl1pPr marL="0" indent="-108000">
              <a:lnSpc>
                <a:spcPct val="100000"/>
              </a:lnSpc>
              <a:defRPr sz="1400"/>
            </a:lvl1pPr>
            <a:lvl2pPr marL="360000" indent="-108000">
              <a:lnSpc>
                <a:spcPct val="100000"/>
              </a:lnSpc>
              <a:defRPr sz="1400"/>
            </a:lvl2pPr>
            <a:lvl3pPr marL="540000" indent="-108000">
              <a:lnSpc>
                <a:spcPct val="100000"/>
              </a:lnSpc>
              <a:defRPr sz="1400"/>
            </a:lvl3pPr>
            <a:lvl4pPr marL="720000" indent="-108000">
              <a:lnSpc>
                <a:spcPct val="100000"/>
              </a:lnSpc>
              <a:defRPr sz="1400"/>
            </a:lvl4pPr>
            <a:lvl5pPr marL="900000" indent="-108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5"/>
          <p:cNvSpPr>
            <a:spLocks noGrp="1"/>
          </p:cNvSpPr>
          <p:nvPr>
            <p:ph type="body" sz="quarter" idx="10" hasCustomPrompt="1"/>
          </p:nvPr>
        </p:nvSpPr>
        <p:spPr>
          <a:xfrm rot="5400000">
            <a:off x="8813167" y="3276593"/>
            <a:ext cx="5515508" cy="210283"/>
          </a:xfrm>
          <a:prstGeom prst="rect">
            <a:avLst/>
          </a:prstGeom>
        </p:spPr>
        <p:txBody>
          <a:bodyPr lIns="0" tIns="0" rIns="0" bIns="0"/>
          <a:lstStyle>
            <a:lvl1pPr marL="0" indent="0">
              <a:buNone/>
              <a:defRPr sz="1600" b="1" cap="all" baseline="0"/>
            </a:lvl1pPr>
          </a:lstStyle>
          <a:p>
            <a:pPr lvl="0"/>
            <a:r>
              <a:rPr lang="en-GB"/>
              <a:t>SECTION/SEGMENT TITLE HERE, 16PT ONLY</a:t>
            </a:r>
          </a:p>
        </p:txBody>
      </p:sp>
      <p:sp>
        <p:nvSpPr>
          <p:cNvPr id="10"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3768637324"/>
      </p:ext>
    </p:extLst>
  </p:cSld>
  <p:clrMapOvr>
    <a:masterClrMapping/>
  </p:clrMapOvr>
  <p:hf hdr="0" dt="0"/>
  <p:extLst>
    <p:ext uri="{DCECCB84-F9BA-43D5-87BE-67443E8EF086}">
      <p15:sldGuideLst xmlns:p15="http://schemas.microsoft.com/office/powerpoint/2012/main">
        <p15:guide id="1" orient="horz" pos="1729"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blue">
    <p:spTree>
      <p:nvGrpSpPr>
        <p:cNvPr id="1" name=""/>
        <p:cNvGrpSpPr/>
        <p:nvPr/>
      </p:nvGrpSpPr>
      <p:grpSpPr>
        <a:xfrm>
          <a:off x="0" y="0"/>
          <a:ext cx="0" cy="0"/>
          <a:chOff x="0" y="0"/>
          <a:chExt cx="0" cy="0"/>
        </a:xfrm>
      </p:grpSpPr>
      <p:sp>
        <p:nvSpPr>
          <p:cNvPr id="4" name="Title Placeholder 10"/>
          <p:cNvSpPr>
            <a:spLocks noGrp="1"/>
          </p:cNvSpPr>
          <p:nvPr>
            <p:ph type="title" hasCustomPrompt="1"/>
          </p:nvPr>
        </p:nvSpPr>
        <p:spPr>
          <a:xfrm>
            <a:off x="515938" y="692150"/>
            <a:ext cx="10075268" cy="1754326"/>
          </a:xfrm>
          <a:prstGeom prst="rect">
            <a:avLst/>
          </a:prstGeom>
        </p:spPr>
        <p:txBody>
          <a:bodyPr vert="horz" lIns="0" tIns="0" rIns="0" bIns="0" rtlCol="0" anchor="t" anchorCtr="0">
            <a:spAutoFit/>
          </a:bodyPr>
          <a:lstStyle/>
          <a:p>
            <a:r>
              <a:rPr lang="en-US"/>
              <a:t>1. Section title, set at 38pt, maximum of three lines then use subtitle box with white icon</a:t>
            </a:r>
            <a:endParaRPr lang="en-GB"/>
          </a:p>
        </p:txBody>
      </p:sp>
      <p:sp>
        <p:nvSpPr>
          <p:cNvPr id="5"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56683" y="6378235"/>
            <a:ext cx="10069448" cy="123111"/>
          </a:xfrm>
          <a:prstGeom prst="rect">
            <a:avLst/>
          </a:prstGeom>
        </p:spPr>
        <p:txBody>
          <a:bodyPr vert="horz" lIns="0" tIns="0" rIns="0" bIns="0" rtlCol="0" anchor="b" anchorCtr="0">
            <a:spAutoFit/>
          </a:bodyPr>
          <a:lstStyle>
            <a:lvl1pPr algn="l">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
        <p:nvSpPr>
          <p:cNvPr id="7" name="Text Placeholder 6"/>
          <p:cNvSpPr>
            <a:spLocks noGrp="1"/>
          </p:cNvSpPr>
          <p:nvPr>
            <p:ph type="body" sz="quarter" idx="11" hasCustomPrompt="1"/>
          </p:nvPr>
        </p:nvSpPr>
        <p:spPr>
          <a:xfrm>
            <a:off x="515938" y="2781300"/>
            <a:ext cx="7751762" cy="1292662"/>
          </a:xfrm>
          <a:prstGeom prst="rect">
            <a:avLst/>
          </a:prstGeom>
        </p:spPr>
        <p:txBody>
          <a:bodyPr lIns="0" tIns="0" rIns="0" bIns="0">
            <a:spAutoFit/>
          </a:bodyPr>
          <a:lstStyle>
            <a:lvl1pPr marL="0" indent="0">
              <a:lnSpc>
                <a:spcPct val="100000"/>
              </a:lnSpc>
              <a:buNone/>
              <a:defRPr baseline="0">
                <a:solidFill>
                  <a:schemeClr val="bg1"/>
                </a:solidFill>
              </a:defRPr>
            </a:lvl1pPr>
          </a:lstStyle>
          <a:p>
            <a:pPr lvl="0"/>
            <a:r>
              <a:rPr lang="en-GB"/>
              <a:t>Think about using ampersands or colons on divider pages to save space &amp; look tidy. Delete this box &amp; footer if not in use. </a:t>
            </a:r>
          </a:p>
        </p:txBody>
      </p:sp>
      <p:sp>
        <p:nvSpPr>
          <p:cNvPr id="8" name="Picture Placeholder 5">
            <a:extLst>
              <a:ext uri="{FF2B5EF4-FFF2-40B4-BE49-F238E27FC236}">
                <a16:creationId xmlns:a16="http://schemas.microsoft.com/office/drawing/2014/main" id="{4264B462-4F2C-024B-B490-1F4E9BCE6EFC}"/>
              </a:ext>
            </a:extLst>
          </p:cNvPr>
          <p:cNvSpPr>
            <a:spLocks noGrp="1"/>
          </p:cNvSpPr>
          <p:nvPr>
            <p:ph type="pic" sz="quarter" idx="12" hasCustomPrompt="1"/>
          </p:nvPr>
        </p:nvSpPr>
        <p:spPr>
          <a:xfrm>
            <a:off x="9530565" y="4156963"/>
            <a:ext cx="2145497" cy="2151762"/>
          </a:xfrm>
          <a:prstGeom prst="rect">
            <a:avLst/>
          </a:prstGeom>
        </p:spPr>
        <p:txBody>
          <a:bodyPr lIns="0" tIns="0" rIns="0" bIns="0" anchor="ctr" anchorCtr="0"/>
          <a:lstStyle>
            <a:lvl1pPr marL="0" indent="0" algn="ctr">
              <a:buNone/>
              <a:defRPr sz="1200" baseline="0">
                <a:solidFill>
                  <a:schemeClr val="bg1"/>
                </a:solidFill>
              </a:defRPr>
            </a:lvl1pPr>
          </a:lstStyle>
          <a:p>
            <a:r>
              <a:rPr lang="en-GB"/>
              <a:t>WHITE ICON HERE, EITHER IN A CIRCLE OR WITHOUT. </a:t>
            </a:r>
            <a:br>
              <a:rPr lang="en-GB"/>
            </a:br>
            <a:r>
              <a:rPr lang="en-GB"/>
              <a:t>BE AWARE OF ICONS THAT WOULD LOOK BETTER POSITION ON THE SLIDE EDGE </a:t>
            </a:r>
          </a:p>
        </p:txBody>
      </p:sp>
    </p:spTree>
    <p:extLst>
      <p:ext uri="{BB962C8B-B14F-4D97-AF65-F5344CB8AC3E}">
        <p14:creationId xmlns:p14="http://schemas.microsoft.com/office/powerpoint/2010/main" val="378515902"/>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pink">
    <p:bg>
      <p:bgPr>
        <a:solidFill>
          <a:schemeClr val="accent2"/>
        </a:solid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56683" y="6378235"/>
            <a:ext cx="10069448" cy="123111"/>
          </a:xfrm>
          <a:prstGeom prst="rect">
            <a:avLst/>
          </a:prstGeom>
        </p:spPr>
        <p:txBody>
          <a:bodyPr vert="horz" lIns="0" tIns="0" rIns="0" bIns="0" rtlCol="0" anchor="b" anchorCtr="0">
            <a:spAutoFit/>
          </a:bodyPr>
          <a:lstStyle>
            <a:lvl1pPr algn="l">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
        <p:nvSpPr>
          <p:cNvPr id="7" name="Title Placeholder 10"/>
          <p:cNvSpPr>
            <a:spLocks noGrp="1"/>
          </p:cNvSpPr>
          <p:nvPr>
            <p:ph type="title" hasCustomPrompt="1"/>
          </p:nvPr>
        </p:nvSpPr>
        <p:spPr>
          <a:xfrm>
            <a:off x="515938" y="692150"/>
            <a:ext cx="10075268" cy="1754326"/>
          </a:xfrm>
          <a:prstGeom prst="rect">
            <a:avLst/>
          </a:prstGeom>
        </p:spPr>
        <p:txBody>
          <a:bodyPr vert="horz" lIns="0" tIns="0" rIns="0" bIns="0" rtlCol="0" anchor="t" anchorCtr="0">
            <a:spAutoFit/>
          </a:bodyPr>
          <a:lstStyle/>
          <a:p>
            <a:r>
              <a:rPr lang="en-US"/>
              <a:t>1. Section title, set at 38pt, maximum of three lines then use subtitle box with white icon </a:t>
            </a:r>
            <a:endParaRPr lang="en-GB"/>
          </a:p>
        </p:txBody>
      </p:sp>
      <p:sp>
        <p:nvSpPr>
          <p:cNvPr id="9" name="Text Placeholder 6"/>
          <p:cNvSpPr>
            <a:spLocks noGrp="1"/>
          </p:cNvSpPr>
          <p:nvPr>
            <p:ph type="body" sz="quarter" idx="11" hasCustomPrompt="1"/>
          </p:nvPr>
        </p:nvSpPr>
        <p:spPr>
          <a:xfrm>
            <a:off x="515938" y="2782669"/>
            <a:ext cx="7751762" cy="1292662"/>
          </a:xfrm>
          <a:prstGeom prst="rect">
            <a:avLst/>
          </a:prstGeom>
        </p:spPr>
        <p:txBody>
          <a:bodyPr lIns="0" tIns="0" rIns="0" bIns="0">
            <a:spAutoFit/>
          </a:bodyPr>
          <a:lstStyle>
            <a:lvl1pPr marL="0" indent="0">
              <a:lnSpc>
                <a:spcPct val="100000"/>
              </a:lnSpc>
              <a:buNone/>
              <a:defRPr baseline="0">
                <a:solidFill>
                  <a:schemeClr val="bg1"/>
                </a:solidFill>
              </a:defRPr>
            </a:lvl1pPr>
          </a:lstStyle>
          <a:p>
            <a:pPr lvl="0"/>
            <a:r>
              <a:rPr lang="en-GB"/>
              <a:t>Think about using ampersands or colons on divider pages to save space &amp; look tidy. Delete this box &amp; footer if not in use. </a:t>
            </a:r>
          </a:p>
        </p:txBody>
      </p:sp>
      <p:sp>
        <p:nvSpPr>
          <p:cNvPr id="11" name="Picture Placeholder 5">
            <a:extLst>
              <a:ext uri="{FF2B5EF4-FFF2-40B4-BE49-F238E27FC236}">
                <a16:creationId xmlns:a16="http://schemas.microsoft.com/office/drawing/2014/main" id="{613CCE48-D120-F443-BAA9-4FBED68DE7B1}"/>
              </a:ext>
            </a:extLst>
          </p:cNvPr>
          <p:cNvSpPr>
            <a:spLocks noGrp="1"/>
          </p:cNvSpPr>
          <p:nvPr>
            <p:ph type="pic" sz="quarter" idx="12" hasCustomPrompt="1"/>
          </p:nvPr>
        </p:nvSpPr>
        <p:spPr>
          <a:xfrm>
            <a:off x="9530565" y="4156963"/>
            <a:ext cx="2145497" cy="2151762"/>
          </a:xfrm>
          <a:prstGeom prst="rect">
            <a:avLst/>
          </a:prstGeom>
        </p:spPr>
        <p:txBody>
          <a:bodyPr lIns="0" tIns="0" rIns="0" bIns="0" anchor="ctr" anchorCtr="0"/>
          <a:lstStyle>
            <a:lvl1pPr marL="0" indent="0" algn="ctr">
              <a:buNone/>
              <a:defRPr sz="1200" baseline="0">
                <a:solidFill>
                  <a:schemeClr val="bg1"/>
                </a:solidFill>
              </a:defRPr>
            </a:lvl1pPr>
          </a:lstStyle>
          <a:p>
            <a:r>
              <a:rPr lang="en-GB"/>
              <a:t>WHITE ICON HERE, EITHER IN A CIRCLE OR WITHOUT. </a:t>
            </a:r>
            <a:br>
              <a:rPr lang="en-GB"/>
            </a:br>
            <a:r>
              <a:rPr lang="en-GB"/>
              <a:t>BE AWARE OF ICONS THAT WOULD LOOK BETTER POSITION ON THE SLIDE EDGE </a:t>
            </a:r>
          </a:p>
        </p:txBody>
      </p:sp>
    </p:spTree>
    <p:extLst>
      <p:ext uri="{BB962C8B-B14F-4D97-AF65-F5344CB8AC3E}">
        <p14:creationId xmlns:p14="http://schemas.microsoft.com/office/powerpoint/2010/main" val="1390206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line headin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519231" y="624356"/>
            <a:ext cx="10148769" cy="861774"/>
          </a:xfrm>
          <a:prstGeom prst="rect">
            <a:avLst/>
          </a:prstGeom>
        </p:spPr>
        <p:txBody>
          <a:bodyPr vert="horz" wrap="square" lIns="0" tIns="0" rIns="0" bIns="0" anchor="t" anchorCtr="0">
            <a:spAutoFit/>
          </a:bodyPr>
          <a:lstStyle/>
          <a:p>
            <a:r>
              <a:rPr lang="en-US"/>
              <a:t>Heading, two lines maximum, set at 28pt further information should feature in the subtitle</a:t>
            </a:r>
            <a:endParaRPr lang="en-GB"/>
          </a:p>
        </p:txBody>
      </p:sp>
      <p:sp>
        <p:nvSpPr>
          <p:cNvPr id="10" name="Text Placeholder 9"/>
          <p:cNvSpPr>
            <a:spLocks noGrp="1"/>
          </p:cNvSpPr>
          <p:nvPr>
            <p:ph type="body" sz="quarter" idx="13" hasCustomPrompt="1"/>
          </p:nvPr>
        </p:nvSpPr>
        <p:spPr>
          <a:xfrm>
            <a:off x="520680" y="2781835"/>
            <a:ext cx="5322908" cy="3016210"/>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1" name="Text Placeholder 9"/>
          <p:cNvSpPr>
            <a:spLocks noGrp="1"/>
          </p:cNvSpPr>
          <p:nvPr>
            <p:ph type="body" sz="quarter" idx="14" hasCustomPrompt="1"/>
          </p:nvPr>
        </p:nvSpPr>
        <p:spPr>
          <a:xfrm>
            <a:off x="6351326" y="2785477"/>
            <a:ext cx="5324737" cy="193899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3" name="Text Placeholder 8"/>
          <p:cNvSpPr>
            <a:spLocks noGrp="1"/>
          </p:cNvSpPr>
          <p:nvPr>
            <p:ph type="body" sz="quarter" idx="15" hasCustomPrompt="1"/>
          </p:nvPr>
        </p:nvSpPr>
        <p:spPr>
          <a:xfrm>
            <a:off x="520621" y="1703856"/>
            <a:ext cx="10147379"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9"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3179980067"/>
      </p:ext>
    </p:extLst>
  </p:cSld>
  <p:clrMapOvr>
    <a:masterClrMapping/>
  </p:clrMapOvr>
  <p:extLst>
    <p:ext uri="{DCECCB84-F9BA-43D5-87BE-67443E8EF086}">
      <p15:sldGuideLst xmlns:p15="http://schemas.microsoft.com/office/powerpoint/2012/main">
        <p15:guide id="1" orient="horz" pos="1071" userDrawn="1">
          <p15:clr>
            <a:srgbClr val="FBAE40"/>
          </p15:clr>
        </p15:guide>
        <p15:guide id="2" orient="horz" pos="1525" userDrawn="1">
          <p15:clr>
            <a:srgbClr val="FBAE40"/>
          </p15:clr>
        </p15:guide>
        <p15:guide id="3" orient="horz" pos="1616" userDrawn="1">
          <p15:clr>
            <a:srgbClr val="FBAE40"/>
          </p15:clr>
        </p15:guide>
        <p15:guide id="4" orient="horz" pos="175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grey">
    <p:bg>
      <p:bgPr>
        <a:solidFill>
          <a:schemeClr val="accent1"/>
        </a:solidFill>
        <a:effectLst/>
      </p:bgPr>
    </p:bg>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56683" y="6378235"/>
            <a:ext cx="10069448" cy="123111"/>
          </a:xfrm>
          <a:prstGeom prst="rect">
            <a:avLst/>
          </a:prstGeom>
        </p:spPr>
        <p:txBody>
          <a:bodyPr vert="horz" lIns="0" tIns="0" rIns="0" bIns="0" rtlCol="0" anchor="b" anchorCtr="0">
            <a:spAutoFit/>
          </a:bodyPr>
          <a:lstStyle>
            <a:lvl1pPr algn="l">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
        <p:nvSpPr>
          <p:cNvPr id="5" name="Title Placeholder 10"/>
          <p:cNvSpPr>
            <a:spLocks noGrp="1"/>
          </p:cNvSpPr>
          <p:nvPr>
            <p:ph type="title" hasCustomPrompt="1"/>
          </p:nvPr>
        </p:nvSpPr>
        <p:spPr>
          <a:xfrm>
            <a:off x="515938" y="692150"/>
            <a:ext cx="10075268" cy="1754326"/>
          </a:xfrm>
          <a:prstGeom prst="rect">
            <a:avLst/>
          </a:prstGeom>
        </p:spPr>
        <p:txBody>
          <a:bodyPr vert="horz" lIns="0" tIns="0" rIns="0" bIns="0" rtlCol="0" anchor="t" anchorCtr="0">
            <a:spAutoFit/>
          </a:bodyPr>
          <a:lstStyle/>
          <a:p>
            <a:r>
              <a:rPr lang="en-US"/>
              <a:t>1. Section title, set at 38pt, maximum of three lines then use subtitle box with white icon </a:t>
            </a:r>
            <a:endParaRPr lang="en-GB"/>
          </a:p>
        </p:txBody>
      </p:sp>
      <p:sp>
        <p:nvSpPr>
          <p:cNvPr id="9" name="Text Placeholder 6"/>
          <p:cNvSpPr>
            <a:spLocks noGrp="1"/>
          </p:cNvSpPr>
          <p:nvPr>
            <p:ph type="body" sz="quarter" idx="11" hasCustomPrompt="1"/>
          </p:nvPr>
        </p:nvSpPr>
        <p:spPr>
          <a:xfrm>
            <a:off x="515938" y="2781300"/>
            <a:ext cx="7751762" cy="1292662"/>
          </a:xfrm>
          <a:prstGeom prst="rect">
            <a:avLst/>
          </a:prstGeom>
        </p:spPr>
        <p:txBody>
          <a:bodyPr lIns="0" tIns="0" rIns="0" bIns="0">
            <a:spAutoFit/>
          </a:bodyPr>
          <a:lstStyle>
            <a:lvl1pPr marL="0" indent="0">
              <a:lnSpc>
                <a:spcPct val="100000"/>
              </a:lnSpc>
              <a:buNone/>
              <a:defRPr baseline="0">
                <a:solidFill>
                  <a:schemeClr val="bg1"/>
                </a:solidFill>
              </a:defRPr>
            </a:lvl1pPr>
          </a:lstStyle>
          <a:p>
            <a:pPr lvl="0"/>
            <a:r>
              <a:rPr lang="en-GB"/>
              <a:t>Think about using ampersands or colons on divider pages to save space &amp; look tidy. Delete this box &amp; footer if not in use. </a:t>
            </a:r>
          </a:p>
        </p:txBody>
      </p:sp>
      <p:sp>
        <p:nvSpPr>
          <p:cNvPr id="11" name="Picture Placeholder 5">
            <a:extLst>
              <a:ext uri="{FF2B5EF4-FFF2-40B4-BE49-F238E27FC236}">
                <a16:creationId xmlns:a16="http://schemas.microsoft.com/office/drawing/2014/main" id="{320577FE-F6C1-804E-9E6F-9A974FD46C78}"/>
              </a:ext>
            </a:extLst>
          </p:cNvPr>
          <p:cNvSpPr>
            <a:spLocks noGrp="1"/>
          </p:cNvSpPr>
          <p:nvPr>
            <p:ph type="pic" sz="quarter" idx="12" hasCustomPrompt="1"/>
          </p:nvPr>
        </p:nvSpPr>
        <p:spPr>
          <a:xfrm>
            <a:off x="9530565" y="4156963"/>
            <a:ext cx="2145497" cy="2151762"/>
          </a:xfrm>
          <a:prstGeom prst="rect">
            <a:avLst/>
          </a:prstGeom>
        </p:spPr>
        <p:txBody>
          <a:bodyPr lIns="0" tIns="0" rIns="0" bIns="0" anchor="ctr" anchorCtr="0"/>
          <a:lstStyle>
            <a:lvl1pPr marL="0" indent="0" algn="ctr">
              <a:buNone/>
              <a:defRPr sz="1200" baseline="0">
                <a:solidFill>
                  <a:schemeClr val="bg1"/>
                </a:solidFill>
              </a:defRPr>
            </a:lvl1pPr>
          </a:lstStyle>
          <a:p>
            <a:r>
              <a:rPr lang="en-GB"/>
              <a:t>WHITE ICON HERE, EITHER IN A CIRCLE OR WITHOUT. </a:t>
            </a:r>
            <a:br>
              <a:rPr lang="en-GB"/>
            </a:br>
            <a:r>
              <a:rPr lang="en-GB"/>
              <a:t>BE AWARE OF ICONS THAT WOULD LOOK BETTER POSITION ON THE SLIDE EDGE </a:t>
            </a:r>
          </a:p>
        </p:txBody>
      </p:sp>
    </p:spTree>
    <p:extLst>
      <p:ext uri="{BB962C8B-B14F-4D97-AF65-F5344CB8AC3E}">
        <p14:creationId xmlns:p14="http://schemas.microsoft.com/office/powerpoint/2010/main" val="2148345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mployee engagment ONLY: divider">
    <p:bg>
      <p:bgPr>
        <a:solidFill>
          <a:schemeClr val="accent2"/>
        </a:solidFill>
        <a:effectLst/>
      </p:bgPr>
    </p:bg>
    <p:spTree>
      <p:nvGrpSpPr>
        <p:cNvPr id="1" name=""/>
        <p:cNvGrpSpPr/>
        <p:nvPr/>
      </p:nvGrpSpPr>
      <p:grpSpPr>
        <a:xfrm>
          <a:off x="0" y="0"/>
          <a:ext cx="0" cy="0"/>
          <a:chOff x="0" y="0"/>
          <a:chExt cx="0" cy="0"/>
        </a:xfrm>
      </p:grpSpPr>
      <p:sp>
        <p:nvSpPr>
          <p:cNvPr id="5" name="Title Placeholder 10"/>
          <p:cNvSpPr>
            <a:spLocks noGrp="1"/>
          </p:cNvSpPr>
          <p:nvPr>
            <p:ph type="title" hasCustomPrompt="1"/>
          </p:nvPr>
        </p:nvSpPr>
        <p:spPr>
          <a:xfrm>
            <a:off x="515938" y="695841"/>
            <a:ext cx="10075268" cy="1754326"/>
          </a:xfrm>
          <a:prstGeom prst="rect">
            <a:avLst/>
          </a:prstGeom>
        </p:spPr>
        <p:txBody>
          <a:bodyPr vert="horz" lIns="0" tIns="0" rIns="0" bIns="0" rtlCol="0" anchor="t" anchorCtr="0">
            <a:spAutoFit/>
          </a:bodyPr>
          <a:lstStyle/>
          <a:p>
            <a:r>
              <a:rPr lang="en-US"/>
              <a:t>1. Section title, set at 38pt, maximum of three lines then use subtitle box with white icon</a:t>
            </a:r>
            <a:endParaRPr lang="en-GB"/>
          </a:p>
        </p:txBody>
      </p:sp>
      <p:sp>
        <p:nvSpPr>
          <p:cNvPr id="6" name="Text Placeholder 6"/>
          <p:cNvSpPr>
            <a:spLocks noGrp="1"/>
          </p:cNvSpPr>
          <p:nvPr>
            <p:ph type="body" sz="quarter" idx="11" hasCustomPrompt="1"/>
          </p:nvPr>
        </p:nvSpPr>
        <p:spPr>
          <a:xfrm>
            <a:off x="515938" y="2781300"/>
            <a:ext cx="4677120" cy="2154436"/>
          </a:xfrm>
          <a:prstGeom prst="rect">
            <a:avLst/>
          </a:prstGeom>
        </p:spPr>
        <p:txBody>
          <a:bodyPr vert="horz" lIns="0" tIns="0" rIns="0" bIns="0" anchor="t" anchorCtr="0">
            <a:spAutoFit/>
          </a:bodyPr>
          <a:lstStyle>
            <a:lvl1pPr marL="0" indent="0">
              <a:lnSpc>
                <a:spcPct val="100000"/>
              </a:lnSpc>
              <a:buNone/>
              <a:defRPr baseline="0">
                <a:solidFill>
                  <a:schemeClr val="bg1"/>
                </a:solidFill>
              </a:defRPr>
            </a:lvl1pPr>
          </a:lstStyle>
          <a:p>
            <a:pPr lvl="0"/>
            <a:r>
              <a:rPr lang="en-GB"/>
              <a:t>Think about using ampersands or colons </a:t>
            </a:r>
            <a:br>
              <a:rPr lang="en-GB"/>
            </a:br>
            <a:r>
              <a:rPr lang="en-GB"/>
              <a:t>on divider pages to save space &amp; look tidy. Delete this box if not in use. </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6837058" y="2382952"/>
            <a:ext cx="3007660" cy="5947505"/>
          </a:xfrm>
          <a:prstGeom prst="rect">
            <a:avLst/>
          </a:prstGeom>
        </p:spPr>
      </p:pic>
    </p:spTree>
    <p:extLst>
      <p:ext uri="{BB962C8B-B14F-4D97-AF65-F5344CB8AC3E}">
        <p14:creationId xmlns:p14="http://schemas.microsoft.com/office/powerpoint/2010/main" val="3701122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s: blue">
    <p:spTree>
      <p:nvGrpSpPr>
        <p:cNvPr id="1" name=""/>
        <p:cNvGrpSpPr/>
        <p:nvPr/>
      </p:nvGrpSpPr>
      <p:grpSpPr>
        <a:xfrm>
          <a:off x="0" y="0"/>
          <a:ext cx="0" cy="0"/>
          <a:chOff x="0" y="0"/>
          <a:chExt cx="0" cy="0"/>
        </a:xfrm>
      </p:grpSpPr>
      <p:sp>
        <p:nvSpPr>
          <p:cNvPr id="8" name="Text Placeholder 25"/>
          <p:cNvSpPr>
            <a:spLocks noGrp="1"/>
          </p:cNvSpPr>
          <p:nvPr>
            <p:ph type="body" sz="quarter" idx="11" hasCustomPrompt="1"/>
          </p:nvPr>
        </p:nvSpPr>
        <p:spPr>
          <a:xfrm>
            <a:off x="519205" y="1698489"/>
            <a:ext cx="4513506" cy="646331"/>
          </a:xfrm>
          <a:prstGeom prst="rect">
            <a:avLst/>
          </a:prstGeom>
        </p:spPr>
        <p:txBody>
          <a:bodyPr lIns="0" tIns="0" rIns="0" bIns="0">
            <a:spAutoFit/>
          </a:bodyPr>
          <a:lstStyle>
            <a:lvl1pPr marL="252000" marR="0" indent="-252000" algn="l" defTabSz="914400" rtl="0" eaLnBrk="1" fontAlgn="auto" latinLnBrk="0" hangingPunct="1">
              <a:lnSpc>
                <a:spcPct val="100000"/>
              </a:lnSpc>
              <a:spcBef>
                <a:spcPts val="1000"/>
              </a:spcBef>
              <a:spcAft>
                <a:spcPts val="0"/>
              </a:spcAft>
              <a:buClrTx/>
              <a:buSzTx/>
              <a:buFont typeface="+mj-lt"/>
              <a:buAutoNum type="arabicPeriod"/>
              <a:tabLst/>
              <a:defRPr sz="1400" b="1" baseline="0">
                <a:solidFill>
                  <a:schemeClr val="bg1"/>
                </a:solidFill>
              </a:defRPr>
            </a:lvl1pPr>
          </a:lstStyle>
          <a:p>
            <a:pPr lvl="0"/>
            <a:r>
              <a:rPr lang="en-US"/>
              <a:t>Section title, set at 14pt, spacing is preset just press return to name next section, numbered is preference </a:t>
            </a:r>
          </a:p>
        </p:txBody>
      </p:sp>
      <p:grpSp>
        <p:nvGrpSpPr>
          <p:cNvPr id="5" name="Group 4"/>
          <p:cNvGrpSpPr/>
          <p:nvPr userDrawn="1"/>
        </p:nvGrpSpPr>
        <p:grpSpPr>
          <a:xfrm>
            <a:off x="9514090" y="4148725"/>
            <a:ext cx="2160000" cy="2160000"/>
            <a:chOff x="9481138" y="3533264"/>
            <a:chExt cx="2160000" cy="216000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1138" y="3533264"/>
              <a:ext cx="2160000" cy="2160000"/>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1138" y="3533264"/>
              <a:ext cx="2160000" cy="2160000"/>
            </a:xfrm>
            <a:prstGeom prst="rect">
              <a:avLst/>
            </a:prstGeom>
          </p:spPr>
        </p:pic>
      </p:grpSp>
      <p:sp>
        <p:nvSpPr>
          <p:cNvPr id="10" name="Title Placeholder 10"/>
          <p:cNvSpPr>
            <a:spLocks noGrp="1"/>
          </p:cNvSpPr>
          <p:nvPr>
            <p:ph type="title" hasCustomPrompt="1"/>
          </p:nvPr>
        </p:nvSpPr>
        <p:spPr>
          <a:xfrm>
            <a:off x="519205" y="695416"/>
            <a:ext cx="7687536" cy="584775"/>
          </a:xfrm>
          <a:prstGeom prst="rect">
            <a:avLst/>
          </a:prstGeom>
        </p:spPr>
        <p:txBody>
          <a:bodyPr vert="horz" wrap="square" lIns="0" tIns="0" rIns="0" bIns="0" rtlCol="0" anchor="t" anchorCtr="0">
            <a:spAutoFit/>
          </a:bodyPr>
          <a:lstStyle>
            <a:lvl1pPr>
              <a:defRPr/>
            </a:lvl1pPr>
          </a:lstStyle>
          <a:p>
            <a:r>
              <a:rPr lang="en-US"/>
              <a:t>Contents/Agenda/Structure</a:t>
            </a:r>
            <a:endParaRPr lang="en-GB"/>
          </a:p>
        </p:txBody>
      </p:sp>
    </p:spTree>
    <p:extLst>
      <p:ext uri="{BB962C8B-B14F-4D97-AF65-F5344CB8AC3E}">
        <p14:creationId xmlns:p14="http://schemas.microsoft.com/office/powerpoint/2010/main" val="489685858"/>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s: grey">
    <p:bg>
      <p:bgPr>
        <a:solidFill>
          <a:schemeClr val="accent1"/>
        </a:solidFill>
        <a:effectLst/>
      </p:bgPr>
    </p:bg>
    <p:spTree>
      <p:nvGrpSpPr>
        <p:cNvPr id="1" name=""/>
        <p:cNvGrpSpPr/>
        <p:nvPr/>
      </p:nvGrpSpPr>
      <p:grpSpPr>
        <a:xfrm>
          <a:off x="0" y="0"/>
          <a:ext cx="0" cy="0"/>
          <a:chOff x="0" y="0"/>
          <a:chExt cx="0" cy="0"/>
        </a:xfrm>
      </p:grpSpPr>
      <p:grpSp>
        <p:nvGrpSpPr>
          <p:cNvPr id="5" name="Group 4"/>
          <p:cNvGrpSpPr/>
          <p:nvPr userDrawn="1"/>
        </p:nvGrpSpPr>
        <p:grpSpPr>
          <a:xfrm>
            <a:off x="9514090" y="4148725"/>
            <a:ext cx="2160000" cy="2160000"/>
            <a:chOff x="9481138" y="4148725"/>
            <a:chExt cx="2160000" cy="216000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1138" y="4148725"/>
              <a:ext cx="2160000" cy="2160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1138" y="4148725"/>
              <a:ext cx="2160000" cy="2160000"/>
            </a:xfrm>
            <a:prstGeom prst="rect">
              <a:avLst/>
            </a:prstGeom>
          </p:spPr>
        </p:pic>
      </p:grpSp>
      <p:sp>
        <p:nvSpPr>
          <p:cNvPr id="9" name="Title Placeholder 10"/>
          <p:cNvSpPr>
            <a:spLocks noGrp="1"/>
          </p:cNvSpPr>
          <p:nvPr>
            <p:ph type="title" hasCustomPrompt="1"/>
          </p:nvPr>
        </p:nvSpPr>
        <p:spPr>
          <a:xfrm>
            <a:off x="519205" y="695416"/>
            <a:ext cx="7687536" cy="584775"/>
          </a:xfrm>
          <a:prstGeom prst="rect">
            <a:avLst/>
          </a:prstGeom>
        </p:spPr>
        <p:txBody>
          <a:bodyPr vert="horz" wrap="square" lIns="0" tIns="0" rIns="0" bIns="0" rtlCol="0" anchor="t" anchorCtr="0">
            <a:spAutoFit/>
          </a:bodyPr>
          <a:lstStyle>
            <a:lvl1pPr>
              <a:defRPr/>
            </a:lvl1pPr>
          </a:lstStyle>
          <a:p>
            <a:r>
              <a:rPr lang="en-US"/>
              <a:t>Contents/Agenda/Structure</a:t>
            </a:r>
            <a:endParaRPr lang="en-GB"/>
          </a:p>
        </p:txBody>
      </p:sp>
      <p:sp>
        <p:nvSpPr>
          <p:cNvPr id="10" name="Text Placeholder 25"/>
          <p:cNvSpPr>
            <a:spLocks noGrp="1"/>
          </p:cNvSpPr>
          <p:nvPr>
            <p:ph type="body" sz="quarter" idx="11" hasCustomPrompt="1"/>
          </p:nvPr>
        </p:nvSpPr>
        <p:spPr>
          <a:xfrm>
            <a:off x="519205" y="1698489"/>
            <a:ext cx="4513506" cy="646331"/>
          </a:xfrm>
          <a:prstGeom prst="rect">
            <a:avLst/>
          </a:prstGeom>
        </p:spPr>
        <p:txBody>
          <a:bodyPr lIns="0" tIns="0" rIns="0" bIns="0">
            <a:spAutoFit/>
          </a:bodyPr>
          <a:lstStyle>
            <a:lvl1pPr marL="252000" marR="0" indent="-252000" algn="l" defTabSz="914400" rtl="0" eaLnBrk="1" fontAlgn="auto" latinLnBrk="0" hangingPunct="1">
              <a:lnSpc>
                <a:spcPct val="100000"/>
              </a:lnSpc>
              <a:spcBef>
                <a:spcPts val="1000"/>
              </a:spcBef>
              <a:spcAft>
                <a:spcPts val="0"/>
              </a:spcAft>
              <a:buClrTx/>
              <a:buSzTx/>
              <a:buFont typeface="+mj-lt"/>
              <a:buAutoNum type="arabicPeriod"/>
              <a:tabLst/>
              <a:defRPr sz="1400" b="1" baseline="0">
                <a:solidFill>
                  <a:schemeClr val="bg1"/>
                </a:solidFill>
              </a:defRPr>
            </a:lvl1pPr>
          </a:lstStyle>
          <a:p>
            <a:pPr lvl="0"/>
            <a:r>
              <a:rPr lang="en-US"/>
              <a:t>Section title, set at 14pt, spacing is preset just press return to name next section, numbered is preference </a:t>
            </a:r>
          </a:p>
        </p:txBody>
      </p:sp>
    </p:spTree>
    <p:extLst>
      <p:ext uri="{BB962C8B-B14F-4D97-AF65-F5344CB8AC3E}">
        <p14:creationId xmlns:p14="http://schemas.microsoft.com/office/powerpoint/2010/main" val="1644191217"/>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s: pink">
    <p:bg>
      <p:bgPr>
        <a:solidFill>
          <a:schemeClr val="accent2"/>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9514090" y="4148725"/>
            <a:ext cx="2160000" cy="2160000"/>
            <a:chOff x="9481138" y="4148725"/>
            <a:chExt cx="2160000" cy="216000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81138" y="4148725"/>
              <a:ext cx="2160000" cy="216000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81138" y="4148725"/>
              <a:ext cx="2160000" cy="2160000"/>
            </a:xfrm>
            <a:prstGeom prst="rect">
              <a:avLst/>
            </a:prstGeom>
          </p:spPr>
        </p:pic>
      </p:grpSp>
      <p:sp>
        <p:nvSpPr>
          <p:cNvPr id="8" name="Title Placeholder 10"/>
          <p:cNvSpPr>
            <a:spLocks noGrp="1"/>
          </p:cNvSpPr>
          <p:nvPr>
            <p:ph type="title" hasCustomPrompt="1"/>
          </p:nvPr>
        </p:nvSpPr>
        <p:spPr>
          <a:xfrm>
            <a:off x="519205" y="579669"/>
            <a:ext cx="7687536" cy="584775"/>
          </a:xfrm>
          <a:prstGeom prst="rect">
            <a:avLst/>
          </a:prstGeom>
        </p:spPr>
        <p:txBody>
          <a:bodyPr vert="horz" wrap="square" lIns="0" tIns="0" rIns="0" bIns="0" rtlCol="0" anchor="t" anchorCtr="0">
            <a:spAutoFit/>
          </a:bodyPr>
          <a:lstStyle>
            <a:lvl1pPr>
              <a:defRPr/>
            </a:lvl1pPr>
          </a:lstStyle>
          <a:p>
            <a:r>
              <a:rPr lang="en-US"/>
              <a:t>Contents/Agenda/Structure</a:t>
            </a:r>
            <a:endParaRPr lang="en-GB"/>
          </a:p>
        </p:txBody>
      </p:sp>
      <p:sp>
        <p:nvSpPr>
          <p:cNvPr id="9" name="Text Placeholder 25"/>
          <p:cNvSpPr>
            <a:spLocks noGrp="1"/>
          </p:cNvSpPr>
          <p:nvPr>
            <p:ph type="body" sz="quarter" idx="11" hasCustomPrompt="1"/>
          </p:nvPr>
        </p:nvSpPr>
        <p:spPr>
          <a:xfrm>
            <a:off x="519205" y="1698489"/>
            <a:ext cx="4513506" cy="646331"/>
          </a:xfrm>
          <a:prstGeom prst="rect">
            <a:avLst/>
          </a:prstGeom>
        </p:spPr>
        <p:txBody>
          <a:bodyPr lIns="0" tIns="0" rIns="0" bIns="0">
            <a:spAutoFit/>
          </a:bodyPr>
          <a:lstStyle>
            <a:lvl1pPr marL="252000" marR="0" indent="-252000" algn="l" defTabSz="914400" rtl="0" eaLnBrk="1" fontAlgn="auto" latinLnBrk="0" hangingPunct="1">
              <a:lnSpc>
                <a:spcPct val="100000"/>
              </a:lnSpc>
              <a:spcBef>
                <a:spcPts val="1000"/>
              </a:spcBef>
              <a:spcAft>
                <a:spcPts val="0"/>
              </a:spcAft>
              <a:buClrTx/>
              <a:buSzTx/>
              <a:buFont typeface="+mj-lt"/>
              <a:buAutoNum type="arabicPeriod"/>
              <a:tabLst/>
              <a:defRPr sz="1400" b="1" baseline="0">
                <a:solidFill>
                  <a:schemeClr val="bg1"/>
                </a:solidFill>
              </a:defRPr>
            </a:lvl1pPr>
          </a:lstStyle>
          <a:p>
            <a:pPr lvl="0"/>
            <a:r>
              <a:rPr lang="en-US"/>
              <a:t>Section title, set at 14pt, spacing is preset just press return to name next section, numbered is preference </a:t>
            </a:r>
          </a:p>
        </p:txBody>
      </p:sp>
    </p:spTree>
    <p:extLst>
      <p:ext uri="{BB962C8B-B14F-4D97-AF65-F5344CB8AC3E}">
        <p14:creationId xmlns:p14="http://schemas.microsoft.com/office/powerpoint/2010/main" val="4141029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pic>
        <p:nvPicPr>
          <p:cNvPr id="5" name="Picture 4" descr="DJS_RESEARCH_LOGO_RGB_SCREEN.png">
            <a:extLst>
              <a:ext uri="{FF2B5EF4-FFF2-40B4-BE49-F238E27FC236}">
                <a16:creationId xmlns:a16="http://schemas.microsoft.com/office/drawing/2014/main" id="{30884AB0-7AEA-F242-8352-68727739897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198284" y="538307"/>
            <a:ext cx="1481293" cy="889422"/>
          </a:xfrm>
          <a:prstGeom prst="rect">
            <a:avLst/>
          </a:prstGeom>
        </p:spPr>
      </p:pic>
      <p:sp>
        <p:nvSpPr>
          <p:cNvPr id="9" name="Text Placeholder 8"/>
          <p:cNvSpPr>
            <a:spLocks noGrp="1"/>
          </p:cNvSpPr>
          <p:nvPr>
            <p:ph type="body" sz="quarter" idx="11" hasCustomPrompt="1"/>
          </p:nvPr>
        </p:nvSpPr>
        <p:spPr>
          <a:xfrm>
            <a:off x="515936" y="1436400"/>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10" name="Text Placeholder 8"/>
          <p:cNvSpPr>
            <a:spLocks noGrp="1"/>
          </p:cNvSpPr>
          <p:nvPr>
            <p:ph type="body" sz="quarter" idx="12" hasCustomPrompt="1"/>
          </p:nvPr>
        </p:nvSpPr>
        <p:spPr>
          <a:xfrm>
            <a:off x="515937" y="1663274"/>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
        <p:nvSpPr>
          <p:cNvPr id="11" name="Text Placeholder 8"/>
          <p:cNvSpPr>
            <a:spLocks noGrp="1"/>
          </p:cNvSpPr>
          <p:nvPr>
            <p:ph type="body" sz="quarter" idx="13" hasCustomPrompt="1"/>
          </p:nvPr>
        </p:nvSpPr>
        <p:spPr>
          <a:xfrm>
            <a:off x="515935" y="2075438"/>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12" name="Text Placeholder 8"/>
          <p:cNvSpPr>
            <a:spLocks noGrp="1"/>
          </p:cNvSpPr>
          <p:nvPr>
            <p:ph type="body" sz="quarter" idx="14" hasCustomPrompt="1"/>
          </p:nvPr>
        </p:nvSpPr>
        <p:spPr>
          <a:xfrm>
            <a:off x="515936" y="2302312"/>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
        <p:nvSpPr>
          <p:cNvPr id="13" name="Text Placeholder 8"/>
          <p:cNvSpPr>
            <a:spLocks noGrp="1"/>
          </p:cNvSpPr>
          <p:nvPr>
            <p:ph type="body" sz="quarter" idx="15" hasCustomPrompt="1"/>
          </p:nvPr>
        </p:nvSpPr>
        <p:spPr>
          <a:xfrm>
            <a:off x="515934" y="2713939"/>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14" name="Text Placeholder 8"/>
          <p:cNvSpPr>
            <a:spLocks noGrp="1"/>
          </p:cNvSpPr>
          <p:nvPr>
            <p:ph type="body" sz="quarter" idx="16" hasCustomPrompt="1"/>
          </p:nvPr>
        </p:nvSpPr>
        <p:spPr>
          <a:xfrm>
            <a:off x="515935" y="2940813"/>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
        <p:nvSpPr>
          <p:cNvPr id="15" name="Text Placeholder 8"/>
          <p:cNvSpPr>
            <a:spLocks noGrp="1"/>
          </p:cNvSpPr>
          <p:nvPr>
            <p:ph type="body" sz="quarter" idx="17" hasCustomPrompt="1"/>
          </p:nvPr>
        </p:nvSpPr>
        <p:spPr>
          <a:xfrm>
            <a:off x="515937" y="3352440"/>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16" name="Text Placeholder 8"/>
          <p:cNvSpPr>
            <a:spLocks noGrp="1"/>
          </p:cNvSpPr>
          <p:nvPr>
            <p:ph type="body" sz="quarter" idx="18" hasCustomPrompt="1"/>
          </p:nvPr>
        </p:nvSpPr>
        <p:spPr>
          <a:xfrm>
            <a:off x="515938" y="3579314"/>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Tree>
    <p:extLst>
      <p:ext uri="{BB962C8B-B14F-4D97-AF65-F5344CB8AC3E}">
        <p14:creationId xmlns:p14="http://schemas.microsoft.com/office/powerpoint/2010/main" val="17275203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loyee engagment ONLY Back cover">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93545" y="549391"/>
            <a:ext cx="1481293" cy="1262829"/>
          </a:xfrm>
          <a:prstGeom prst="rect">
            <a:avLst/>
          </a:prstGeom>
        </p:spPr>
      </p:pic>
      <p:sp>
        <p:nvSpPr>
          <p:cNvPr id="13" name="Text Placeholder 8"/>
          <p:cNvSpPr>
            <a:spLocks noGrp="1"/>
          </p:cNvSpPr>
          <p:nvPr>
            <p:ph type="body" sz="quarter" idx="11" hasCustomPrompt="1"/>
          </p:nvPr>
        </p:nvSpPr>
        <p:spPr>
          <a:xfrm>
            <a:off x="515936" y="1432229"/>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22" name="Text Placeholder 8"/>
          <p:cNvSpPr>
            <a:spLocks noGrp="1"/>
          </p:cNvSpPr>
          <p:nvPr>
            <p:ph type="body" sz="quarter" idx="12" hasCustomPrompt="1"/>
          </p:nvPr>
        </p:nvSpPr>
        <p:spPr>
          <a:xfrm>
            <a:off x="515937" y="1659103"/>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
        <p:nvSpPr>
          <p:cNvPr id="23" name="Text Placeholder 8"/>
          <p:cNvSpPr>
            <a:spLocks noGrp="1"/>
          </p:cNvSpPr>
          <p:nvPr>
            <p:ph type="body" sz="quarter" idx="13" hasCustomPrompt="1"/>
          </p:nvPr>
        </p:nvSpPr>
        <p:spPr>
          <a:xfrm>
            <a:off x="515935" y="2071267"/>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24" name="Text Placeholder 8"/>
          <p:cNvSpPr>
            <a:spLocks noGrp="1"/>
          </p:cNvSpPr>
          <p:nvPr>
            <p:ph type="body" sz="quarter" idx="14" hasCustomPrompt="1"/>
          </p:nvPr>
        </p:nvSpPr>
        <p:spPr>
          <a:xfrm>
            <a:off x="515936" y="2298141"/>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
        <p:nvSpPr>
          <p:cNvPr id="25" name="Text Placeholder 8"/>
          <p:cNvSpPr>
            <a:spLocks noGrp="1"/>
          </p:cNvSpPr>
          <p:nvPr>
            <p:ph type="body" sz="quarter" idx="15" hasCustomPrompt="1"/>
          </p:nvPr>
        </p:nvSpPr>
        <p:spPr>
          <a:xfrm>
            <a:off x="515934" y="2709768"/>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26" name="Text Placeholder 8"/>
          <p:cNvSpPr>
            <a:spLocks noGrp="1"/>
          </p:cNvSpPr>
          <p:nvPr>
            <p:ph type="body" sz="quarter" idx="16" hasCustomPrompt="1"/>
          </p:nvPr>
        </p:nvSpPr>
        <p:spPr>
          <a:xfrm>
            <a:off x="515935" y="2936642"/>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
        <p:nvSpPr>
          <p:cNvPr id="27" name="Text Placeholder 8"/>
          <p:cNvSpPr>
            <a:spLocks noGrp="1"/>
          </p:cNvSpPr>
          <p:nvPr>
            <p:ph type="body" sz="quarter" idx="17" hasCustomPrompt="1"/>
          </p:nvPr>
        </p:nvSpPr>
        <p:spPr>
          <a:xfrm>
            <a:off x="515937" y="3348269"/>
            <a:ext cx="5631645" cy="215444"/>
          </a:xfrm>
          <a:prstGeom prst="rect">
            <a:avLst/>
          </a:prstGeom>
        </p:spPr>
        <p:txBody>
          <a:bodyPr wrap="square" lIns="0" tIns="0" rIns="0" bIns="0">
            <a:spAutoFit/>
          </a:bodyPr>
          <a:lstStyle>
            <a:lvl1pPr marL="0" indent="0">
              <a:lnSpc>
                <a:spcPct val="100000"/>
              </a:lnSpc>
              <a:buNone/>
              <a:defRPr sz="1400" b="1"/>
            </a:lvl1pPr>
          </a:lstStyle>
          <a:p>
            <a:pPr lvl="0"/>
            <a:r>
              <a:rPr lang="en-GB"/>
              <a:t>First name Surname, Job Title</a:t>
            </a:r>
          </a:p>
        </p:txBody>
      </p:sp>
      <p:sp>
        <p:nvSpPr>
          <p:cNvPr id="28" name="Text Placeholder 8"/>
          <p:cNvSpPr>
            <a:spLocks noGrp="1"/>
          </p:cNvSpPr>
          <p:nvPr>
            <p:ph type="body" sz="quarter" idx="18" hasCustomPrompt="1"/>
          </p:nvPr>
        </p:nvSpPr>
        <p:spPr>
          <a:xfrm>
            <a:off x="515938" y="3575143"/>
            <a:ext cx="5631645" cy="215444"/>
          </a:xfrm>
          <a:prstGeom prst="rect">
            <a:avLst/>
          </a:prstGeom>
        </p:spPr>
        <p:txBody>
          <a:bodyPr wrap="square" lIns="0" tIns="0" rIns="0" bIns="0">
            <a:spAutoFit/>
          </a:bodyPr>
          <a:lstStyle>
            <a:lvl1pPr marL="0" indent="0">
              <a:lnSpc>
                <a:spcPct val="100000"/>
              </a:lnSpc>
              <a:buNone/>
              <a:defRPr sz="1400" b="0"/>
            </a:lvl1pPr>
          </a:lstStyle>
          <a:p>
            <a:pPr lvl="0"/>
            <a:r>
              <a:rPr lang="en-GB"/>
              <a:t>firstintialsurname@djsresearch.com</a:t>
            </a:r>
          </a:p>
        </p:txBody>
      </p:sp>
      <p:sp>
        <p:nvSpPr>
          <p:cNvPr id="14" name="Rectangle 13">
            <a:extLst>
              <a:ext uri="{FF2B5EF4-FFF2-40B4-BE49-F238E27FC236}">
                <a16:creationId xmlns:a16="http://schemas.microsoft.com/office/drawing/2014/main" id="{0642E41A-5FFE-8C4B-89A9-9A07619DB9B5}"/>
              </a:ext>
            </a:extLst>
          </p:cNvPr>
          <p:cNvSpPr/>
          <p:nvPr userDrawn="1"/>
        </p:nvSpPr>
        <p:spPr>
          <a:xfrm>
            <a:off x="3605613" y="5173542"/>
            <a:ext cx="4684541" cy="307777"/>
          </a:xfrm>
          <a:prstGeom prst="rect">
            <a:avLst/>
          </a:prstGeom>
        </p:spPr>
        <p:txBody>
          <a:bodyPr wrap="square" lIns="0" tIns="0" rIns="0" bIns="0" anchor="b" anchorCtr="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GB" sz="2000" b="0" i="0" u="none" strike="noStrike" kern="1200" cap="none" spc="0" normalizeH="0" baseline="0" noProof="0">
                <a:ln>
                  <a:noFill/>
                </a:ln>
                <a:solidFill>
                  <a:schemeClr val="tx1"/>
                </a:solidFill>
                <a:effectLst/>
                <a:uLnTx/>
                <a:uFillTx/>
                <a:latin typeface="+mn-lt"/>
                <a:ea typeface="+mn-ea"/>
                <a:cs typeface="Verdana"/>
                <a:hlinkClick r:id="rId3"/>
              </a:rPr>
              <a:t>djsemployee.co.uk</a:t>
            </a:r>
            <a:endParaRPr kumimoji="0" lang="en-US" sz="2000" b="0" i="0" u="none" strike="noStrike" kern="1200" cap="none" spc="0" normalizeH="0" baseline="0" noProof="0">
              <a:ln>
                <a:noFill/>
              </a:ln>
              <a:solidFill>
                <a:schemeClr val="tx1"/>
              </a:solidFill>
              <a:effectLst/>
              <a:uLnTx/>
              <a:uFillTx/>
              <a:latin typeface="Verdana"/>
              <a:ea typeface="+mn-ea"/>
              <a:cs typeface="Verdana"/>
            </a:endParaRPr>
          </a:p>
        </p:txBody>
      </p:sp>
      <p:sp>
        <p:nvSpPr>
          <p:cNvPr id="5" name="Rectangle 4">
            <a:hlinkClick r:id="rId3"/>
            <a:extLst>
              <a:ext uri="{FF2B5EF4-FFF2-40B4-BE49-F238E27FC236}">
                <a16:creationId xmlns:a16="http://schemas.microsoft.com/office/drawing/2014/main" id="{12CF0409-6E3E-F596-9F10-99A15D856CA3}"/>
              </a:ext>
            </a:extLst>
          </p:cNvPr>
          <p:cNvSpPr/>
          <p:nvPr userDrawn="1"/>
        </p:nvSpPr>
        <p:spPr>
          <a:xfrm>
            <a:off x="5683170" y="5023413"/>
            <a:ext cx="2789498" cy="54401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spTree>
    <p:extLst>
      <p:ext uri="{BB962C8B-B14F-4D97-AF65-F5344CB8AC3E}">
        <p14:creationId xmlns:p14="http://schemas.microsoft.com/office/powerpoint/2010/main" val="1415831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age: NO page numbers ">
    <p:spTree>
      <p:nvGrpSpPr>
        <p:cNvPr id="1" name=""/>
        <p:cNvGrpSpPr/>
        <p:nvPr/>
      </p:nvGrpSpPr>
      <p:grpSpPr>
        <a:xfrm>
          <a:off x="0" y="0"/>
          <a:ext cx="0" cy="0"/>
          <a:chOff x="0" y="0"/>
          <a:chExt cx="0" cy="0"/>
        </a:xfrm>
      </p:grpSpPr>
      <p:sp>
        <p:nvSpPr>
          <p:cNvPr id="6" name="Title Placeholder 10"/>
          <p:cNvSpPr>
            <a:spLocks noGrp="1"/>
          </p:cNvSpPr>
          <p:nvPr>
            <p:ph type="title" hasCustomPrompt="1"/>
          </p:nvPr>
        </p:nvSpPr>
        <p:spPr>
          <a:xfrm>
            <a:off x="519205" y="602816"/>
            <a:ext cx="7687536" cy="584775"/>
          </a:xfrm>
          <a:prstGeom prst="rect">
            <a:avLst/>
          </a:prstGeom>
        </p:spPr>
        <p:txBody>
          <a:bodyPr vert="horz" wrap="square" lIns="0" tIns="0" rIns="0" bIns="0" rtlCol="0" anchor="t" anchorCtr="0">
            <a:spAutoFit/>
          </a:bodyPr>
          <a:lstStyle>
            <a:lvl1pPr>
              <a:defRPr/>
            </a:lvl1pPr>
          </a:lstStyle>
          <a:p>
            <a:r>
              <a:rPr lang="en-US"/>
              <a:t>Contents/Agenda/Structure</a:t>
            </a:r>
            <a:endParaRPr lang="en-GB"/>
          </a:p>
        </p:txBody>
      </p:sp>
      <p:sp>
        <p:nvSpPr>
          <p:cNvPr id="8" name="Text Placeholder 25"/>
          <p:cNvSpPr>
            <a:spLocks noGrp="1"/>
          </p:cNvSpPr>
          <p:nvPr>
            <p:ph type="body" sz="quarter" idx="11" hasCustomPrompt="1"/>
          </p:nvPr>
        </p:nvSpPr>
        <p:spPr>
          <a:xfrm>
            <a:off x="519205" y="1702080"/>
            <a:ext cx="4513506" cy="646331"/>
          </a:xfrm>
          <a:prstGeom prst="rect">
            <a:avLst/>
          </a:prstGeom>
        </p:spPr>
        <p:txBody>
          <a:bodyPr lIns="0" tIns="0" rIns="0" bIns="0">
            <a:spAutoFit/>
          </a:bodyPr>
          <a:lstStyle>
            <a:lvl1pPr marL="252000" marR="0" indent="-252000" algn="l" defTabSz="914400" rtl="0" eaLnBrk="1" fontAlgn="auto" latinLnBrk="0" hangingPunct="1">
              <a:lnSpc>
                <a:spcPct val="100000"/>
              </a:lnSpc>
              <a:spcBef>
                <a:spcPts val="1000"/>
              </a:spcBef>
              <a:spcAft>
                <a:spcPts val="0"/>
              </a:spcAft>
              <a:buClrTx/>
              <a:buSzTx/>
              <a:buFont typeface="+mj-lt"/>
              <a:buAutoNum type="arabicPeriod"/>
              <a:tabLst/>
              <a:defRPr sz="1400" baseline="0">
                <a:solidFill>
                  <a:schemeClr val="accent1"/>
                </a:solidFill>
              </a:defRPr>
            </a:lvl1pPr>
          </a:lstStyle>
          <a:p>
            <a:pPr lvl="0"/>
            <a:r>
              <a:rPr lang="en-US"/>
              <a:t>Section title, set at 14pt, spacing is preset just press return to name next section, numbered is preference</a:t>
            </a:r>
          </a:p>
        </p:txBody>
      </p:sp>
    </p:spTree>
    <p:extLst>
      <p:ext uri="{BB962C8B-B14F-4D97-AF65-F5344CB8AC3E}">
        <p14:creationId xmlns:p14="http://schemas.microsoft.com/office/powerpoint/2010/main" val="2202927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page: page numbers">
    <p:spTree>
      <p:nvGrpSpPr>
        <p:cNvPr id="1" name=""/>
        <p:cNvGrpSpPr/>
        <p:nvPr/>
      </p:nvGrpSpPr>
      <p:grpSpPr>
        <a:xfrm>
          <a:off x="0" y="0"/>
          <a:ext cx="0" cy="0"/>
          <a:chOff x="0" y="0"/>
          <a:chExt cx="0" cy="0"/>
        </a:xfrm>
      </p:grpSpPr>
      <p:sp>
        <p:nvSpPr>
          <p:cNvPr id="4" name="Title Placeholder 10"/>
          <p:cNvSpPr>
            <a:spLocks noGrp="1"/>
          </p:cNvSpPr>
          <p:nvPr>
            <p:ph type="title" hasCustomPrompt="1"/>
          </p:nvPr>
        </p:nvSpPr>
        <p:spPr>
          <a:xfrm>
            <a:off x="519205" y="602817"/>
            <a:ext cx="7687536" cy="584775"/>
          </a:xfrm>
          <a:prstGeom prst="rect">
            <a:avLst/>
          </a:prstGeom>
        </p:spPr>
        <p:txBody>
          <a:bodyPr vert="horz" wrap="square" lIns="0" tIns="0" rIns="0" bIns="0" rtlCol="0" anchor="t" anchorCtr="0">
            <a:spAutoFit/>
          </a:bodyPr>
          <a:lstStyle>
            <a:lvl1pPr>
              <a:defRPr/>
            </a:lvl1pPr>
          </a:lstStyle>
          <a:p>
            <a:r>
              <a:rPr lang="en-US"/>
              <a:t>Contents/Agenda/Structure</a:t>
            </a:r>
            <a:endParaRPr lang="en-GB"/>
          </a:p>
        </p:txBody>
      </p:sp>
    </p:spTree>
    <p:extLst>
      <p:ext uri="{BB962C8B-B14F-4D97-AF65-F5344CB8AC3E}">
        <p14:creationId xmlns:p14="http://schemas.microsoft.com/office/powerpoint/2010/main" val="7571613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plai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2602" y="692544"/>
            <a:ext cx="7335837" cy="2431435"/>
          </a:xfrm>
          <a:prstGeom prst="rect">
            <a:avLst/>
          </a:prstGeom>
        </p:spPr>
        <p:txBody>
          <a:bodyPr lIns="0" tIns="0" rIns="0" bIns="0">
            <a:spAutoFit/>
          </a:bodyPr>
          <a:lstStyle/>
          <a:p>
            <a:r>
              <a:rPr lang="en-US"/>
              <a:t>1. Section title, set at 38pt, maximum of four lines then use subtitle </a:t>
            </a:r>
            <a:br>
              <a:rPr lang="en-US"/>
            </a:br>
            <a:r>
              <a:rPr lang="en-US"/>
              <a:t>box if required</a:t>
            </a:r>
            <a:endParaRPr lang="en-GB"/>
          </a:p>
        </p:txBody>
      </p:sp>
      <p:sp>
        <p:nvSpPr>
          <p:cNvPr id="4" name="Footer Placeholder 2"/>
          <p:cNvSpPr>
            <a:spLocks noGrp="1"/>
          </p:cNvSpPr>
          <p:nvPr>
            <p:ph type="ftr" sz="quarter" idx="3"/>
          </p:nvPr>
        </p:nvSpPr>
        <p:spPr>
          <a:xfrm>
            <a:off x="556683" y="6248210"/>
            <a:ext cx="7330017" cy="246221"/>
          </a:xfrm>
          <a:prstGeom prst="rect">
            <a:avLst/>
          </a:prstGeom>
        </p:spPr>
        <p:txBody>
          <a:bodyPr lIns="0" tIns="0" rIns="0" bIns="0" anchor="b" anchorCtr="0"/>
          <a:lstStyle>
            <a:lvl1pPr>
              <a:defRPr sz="800">
                <a:solidFill>
                  <a:schemeClr val="accent1"/>
                </a:solidFill>
              </a:defRPr>
            </a:lvl1pPr>
          </a:lstStyle>
          <a:p>
            <a:r>
              <a:rPr lang="en-GB" b="1"/>
              <a:t>Base: </a:t>
            </a:r>
            <a:r>
              <a:rPr lang="en-GB"/>
              <a:t>text before colon bold, text after first letter shouldn’t be a capital, set at 8pt, vertical alignment set to ‘Bottom’. All footer info to go here including * notes – just start a new sentence.</a:t>
            </a:r>
          </a:p>
        </p:txBody>
      </p:sp>
      <p:sp>
        <p:nvSpPr>
          <p:cNvPr id="7" name="Text Placeholder 6"/>
          <p:cNvSpPr>
            <a:spLocks noGrp="1"/>
          </p:cNvSpPr>
          <p:nvPr>
            <p:ph type="body" sz="quarter" idx="11" hasCustomPrompt="1"/>
          </p:nvPr>
        </p:nvSpPr>
        <p:spPr>
          <a:xfrm>
            <a:off x="533958" y="3479055"/>
            <a:ext cx="7329487" cy="1551194"/>
          </a:xfrm>
          <a:prstGeom prst="rect">
            <a:avLst/>
          </a:prstGeom>
        </p:spPr>
        <p:txBody>
          <a:bodyPr lIns="0" tIns="0" rIns="0" bIns="0" anchor="t" anchorCtr="0">
            <a:sp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aseline="0">
                <a:solidFill>
                  <a:schemeClr val="accent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solidFill>
                  <a:schemeClr val="accent1"/>
                </a:solidFill>
              </a:rPr>
              <a:t>Move this box up if the title is less than four lines. Consider using ampersands or colons here to save space &amp; look tidy. Delete this box &amp; footer if not needed.</a:t>
            </a:r>
          </a:p>
        </p:txBody>
      </p:sp>
    </p:spTree>
    <p:extLst>
      <p:ext uri="{BB962C8B-B14F-4D97-AF65-F5344CB8AC3E}">
        <p14:creationId xmlns:p14="http://schemas.microsoft.com/office/powerpoint/2010/main" val="3856676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8" y="623745"/>
            <a:ext cx="10149522" cy="1712010"/>
          </a:xfrm>
          <a:prstGeom prst="rect">
            <a:avLst/>
          </a:prstGeom>
        </p:spPr>
        <p:txBody>
          <a:bodyPr wrap="square" lIns="0" tIns="0" rIns="0" bIns="0" anchor="t" anchorCtr="0">
            <a:spAutoFit/>
          </a:bodyPr>
          <a:lstStyle>
            <a:lvl1pPr>
              <a:defRPr baseline="0"/>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lvl1pPr>
            <a:lvl2pPr marL="360000" indent="-108000">
              <a:lnSpc>
                <a:spcPct val="100000"/>
              </a:lnSpc>
              <a:defRPr sz="1400"/>
            </a:lvl2pPr>
            <a:lvl3pPr marL="540000" indent="-108000">
              <a:lnSpc>
                <a:spcPct val="100000"/>
              </a:lnSpc>
              <a:defRPr sz="1400"/>
            </a:lvl3pPr>
            <a:lvl4pPr marL="720000" indent="-108000">
              <a:lnSpc>
                <a:spcPct val="100000"/>
              </a:lnSpc>
              <a:defRPr sz="1400"/>
            </a:lvl4pPr>
            <a:lvl5pPr marL="900000" indent="-108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2352006139"/>
      </p:ext>
    </p:extLst>
  </p:cSld>
  <p:clrMapOvr>
    <a:masterClrMapping/>
  </p:clrMapOvr>
  <p:hf hdr="0" dt="0"/>
  <p:extLst>
    <p:ext uri="{DCECCB84-F9BA-43D5-87BE-67443E8EF086}">
      <p15:sldGuideLst xmlns:p15="http://schemas.microsoft.com/office/powerpoint/2012/main">
        <p15:guide id="1" orient="horz" pos="172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8" y="623745"/>
            <a:ext cx="10149522" cy="1712010"/>
          </a:xfrm>
          <a:prstGeom prst="rect">
            <a:avLst/>
          </a:prstGeom>
        </p:spPr>
        <p:txBody>
          <a:bodyPr wrap="square" lIns="0" tIns="0" rIns="0" bIns="0" anchor="t" anchorCtr="0">
            <a:spAutoFit/>
          </a:bodyPr>
          <a:lstStyle>
            <a:lvl1pPr>
              <a:defRPr baseline="0"/>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lvl1pPr>
            <a:lvl2pPr marL="360000" indent="-108000">
              <a:lnSpc>
                <a:spcPct val="100000"/>
              </a:lnSpc>
              <a:defRPr sz="1400"/>
            </a:lvl2pPr>
            <a:lvl3pPr marL="540000" indent="-108000">
              <a:lnSpc>
                <a:spcPct val="100000"/>
              </a:lnSpc>
              <a:defRPr sz="1400"/>
            </a:lvl3pPr>
            <a:lvl4pPr marL="720000" indent="-108000">
              <a:lnSpc>
                <a:spcPct val="100000"/>
              </a:lnSpc>
              <a:defRPr sz="1400"/>
            </a:lvl4pPr>
            <a:lvl5pPr marL="900000" indent="-108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3183454711"/>
      </p:ext>
    </p:extLst>
  </p:cSld>
  <p:clrMapOvr>
    <a:masterClrMapping/>
  </p:clrMapOvr>
  <p:hf hdr="0" dt="0"/>
  <p:extLst>
    <p:ext uri="{DCECCB84-F9BA-43D5-87BE-67443E8EF086}">
      <p15:sldGuideLst xmlns:p15="http://schemas.microsoft.com/office/powerpoint/2012/main">
        <p15:guide id="1" orient="horz" pos="172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Front cover ONLY">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1294024486"/>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line heading">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
        <p:nvSpPr>
          <p:cNvPr id="11" name="Title 6"/>
          <p:cNvSpPr>
            <a:spLocks noGrp="1"/>
          </p:cNvSpPr>
          <p:nvPr>
            <p:ph type="title" hasCustomPrompt="1"/>
          </p:nvPr>
        </p:nvSpPr>
        <p:spPr>
          <a:xfrm>
            <a:off x="520718" y="622094"/>
            <a:ext cx="10147282" cy="445918"/>
          </a:xfrm>
          <a:prstGeom prst="rect">
            <a:avLst/>
          </a:prstGeom>
        </p:spPr>
        <p:txBody>
          <a:bodyPr vert="horz" wrap="square" lIns="0" tIns="0" rIns="0" bIns="0" anchor="t" anchorCtr="0">
            <a:spAutoFit/>
          </a:bodyPr>
          <a:lstStyle>
            <a:lvl1pPr>
              <a:defRPr baseline="0"/>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1942" y="2389205"/>
            <a:ext cx="5321646" cy="3016210"/>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6355565" y="2387133"/>
            <a:ext cx="5320498" cy="193899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9" name="Text Placeholder 8"/>
          <p:cNvSpPr>
            <a:spLocks noGrp="1"/>
          </p:cNvSpPr>
          <p:nvPr>
            <p:ph type="body" sz="quarter" idx="15" hasCustomPrompt="1"/>
          </p:nvPr>
        </p:nvSpPr>
        <p:spPr>
          <a:xfrm>
            <a:off x="521380" y="1269481"/>
            <a:ext cx="10146620"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Tree>
    <p:extLst>
      <p:ext uri="{BB962C8B-B14F-4D97-AF65-F5344CB8AC3E}">
        <p14:creationId xmlns:p14="http://schemas.microsoft.com/office/powerpoint/2010/main" val="230260105"/>
      </p:ext>
    </p:extLst>
  </p:cSld>
  <p:clrMapOvr>
    <a:masterClrMapping/>
  </p:clrMapOvr>
  <p:extLst>
    <p:ext uri="{DCECCB84-F9BA-43D5-87BE-67443E8EF086}">
      <p15:sldGuideLst xmlns:p15="http://schemas.microsoft.com/office/powerpoint/2012/main">
        <p15:guide id="1" orient="horz" pos="799">
          <p15:clr>
            <a:srgbClr val="FBAE40"/>
          </p15:clr>
        </p15:guide>
        <p15:guide id="2" orient="horz" pos="1502">
          <p15:clr>
            <a:srgbClr val="FBAE40"/>
          </p15:clr>
        </p15:guide>
        <p15:guide id="3" orient="horz" pos="1253">
          <p15:clr>
            <a:srgbClr val="FBAE40"/>
          </p15:clr>
        </p15:guide>
        <p15:guide id="4" orient="horz" pos="136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line headin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519231" y="624356"/>
            <a:ext cx="10148769" cy="861774"/>
          </a:xfrm>
          <a:prstGeom prst="rect">
            <a:avLst/>
          </a:prstGeom>
        </p:spPr>
        <p:txBody>
          <a:bodyPr vert="horz" wrap="square" lIns="0" tIns="0" rIns="0" bIns="0" anchor="t" anchorCtr="0">
            <a:spAutoFit/>
          </a:bodyPr>
          <a:lstStyle/>
          <a:p>
            <a:r>
              <a:rPr lang="en-US"/>
              <a:t>Heading, two lines maximum, set at 28pt further information should feature in the subtitle</a:t>
            </a:r>
            <a:endParaRPr lang="en-GB"/>
          </a:p>
        </p:txBody>
      </p:sp>
      <p:sp>
        <p:nvSpPr>
          <p:cNvPr id="10" name="Text Placeholder 9"/>
          <p:cNvSpPr>
            <a:spLocks noGrp="1"/>
          </p:cNvSpPr>
          <p:nvPr>
            <p:ph type="body" sz="quarter" idx="13" hasCustomPrompt="1"/>
          </p:nvPr>
        </p:nvSpPr>
        <p:spPr>
          <a:xfrm>
            <a:off x="520680" y="2781835"/>
            <a:ext cx="5322908" cy="3016210"/>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1" name="Text Placeholder 9"/>
          <p:cNvSpPr>
            <a:spLocks noGrp="1"/>
          </p:cNvSpPr>
          <p:nvPr>
            <p:ph type="body" sz="quarter" idx="14" hasCustomPrompt="1"/>
          </p:nvPr>
        </p:nvSpPr>
        <p:spPr>
          <a:xfrm>
            <a:off x="6351326" y="2785477"/>
            <a:ext cx="5324737" cy="193899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3" name="Text Placeholder 8"/>
          <p:cNvSpPr>
            <a:spLocks noGrp="1"/>
          </p:cNvSpPr>
          <p:nvPr>
            <p:ph type="body" sz="quarter" idx="15" hasCustomPrompt="1"/>
          </p:nvPr>
        </p:nvSpPr>
        <p:spPr>
          <a:xfrm>
            <a:off x="520621" y="1703856"/>
            <a:ext cx="10147379"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9"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3907341721"/>
      </p:ext>
    </p:extLst>
  </p:cSld>
  <p:clrMapOvr>
    <a:masterClrMapping/>
  </p:clrMapOvr>
  <p:extLst>
    <p:ext uri="{DCECCB84-F9BA-43D5-87BE-67443E8EF086}">
      <p15:sldGuideLst xmlns:p15="http://schemas.microsoft.com/office/powerpoint/2012/main">
        <p15:guide id="1" orient="horz" pos="1071">
          <p15:clr>
            <a:srgbClr val="FBAE40"/>
          </p15:clr>
        </p15:guide>
        <p15:guide id="2" orient="horz" pos="1525">
          <p15:clr>
            <a:srgbClr val="FBAE40"/>
          </p15:clr>
        </p15:guide>
        <p15:guide id="3" orient="horz" pos="1616">
          <p15:clr>
            <a:srgbClr val="FBAE40"/>
          </p15:clr>
        </p15:guide>
        <p15:guide id="4" orient="horz" pos="175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ing 4 lines ONL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478" y="623745"/>
            <a:ext cx="10149522" cy="1712010"/>
          </a:xfrm>
          <a:prstGeom prst="rect">
            <a:avLst/>
          </a:prstGeom>
        </p:spPr>
        <p:txBody>
          <a:bodyPr wrap="square" lIns="0" tIns="0" rIns="0" bIns="0" anchor="t" anchorCtr="0">
            <a:spAutoFit/>
          </a:bodyPr>
          <a:lstStyle>
            <a:lvl1pPr>
              <a:defRPr baseline="0"/>
            </a:lvl1pPr>
          </a:lstStyle>
          <a:p>
            <a:r>
              <a:rPr lang="en-US"/>
              <a:t>Title only example without subtitle text, heading two lines preference here, but up to four lines as it’s without the subtitle, set at 28pt, see other layout options for more choice</a:t>
            </a:r>
            <a:endParaRPr lang="en-GB"/>
          </a:p>
        </p:txBody>
      </p:sp>
      <p:sp>
        <p:nvSpPr>
          <p:cNvPr id="3" name="Text Placeholder 2"/>
          <p:cNvSpPr>
            <a:spLocks noGrp="1"/>
          </p:cNvSpPr>
          <p:nvPr>
            <p:ph type="body" sz="quarter" idx="14"/>
          </p:nvPr>
        </p:nvSpPr>
        <p:spPr>
          <a:xfrm>
            <a:off x="518477" y="2746073"/>
            <a:ext cx="5322357" cy="1333698"/>
          </a:xfrm>
          <a:prstGeom prst="rect">
            <a:avLst/>
          </a:prstGeom>
        </p:spPr>
        <p:txBody>
          <a:bodyPr wrap="square" lIns="0" tIns="0" rIns="0" bIns="0">
            <a:spAutoFit/>
          </a:bodyPr>
          <a:lstStyle>
            <a:lvl1pPr marL="0" indent="-108000">
              <a:lnSpc>
                <a:spcPct val="100000"/>
              </a:lnSpc>
              <a:defRPr sz="1400"/>
            </a:lvl1pPr>
            <a:lvl2pPr marL="360000" indent="-108000">
              <a:lnSpc>
                <a:spcPct val="100000"/>
              </a:lnSpc>
              <a:defRPr sz="1400"/>
            </a:lvl2pPr>
            <a:lvl3pPr marL="540000" indent="-108000">
              <a:lnSpc>
                <a:spcPct val="100000"/>
              </a:lnSpc>
              <a:defRPr sz="1400"/>
            </a:lvl3pPr>
            <a:lvl4pPr marL="720000" indent="-108000">
              <a:lnSpc>
                <a:spcPct val="100000"/>
              </a:lnSpc>
              <a:defRPr sz="1400"/>
            </a:lvl4pPr>
            <a:lvl5pPr marL="900000" indent="-108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1141925806"/>
      </p:ext>
    </p:extLst>
  </p:cSld>
  <p:clrMapOvr>
    <a:masterClrMapping/>
  </p:clrMapOvr>
  <p:hf hdr="0" dt="0"/>
  <p:extLst>
    <p:ext uri="{DCECCB84-F9BA-43D5-87BE-67443E8EF086}">
      <p15:sldGuideLst xmlns:p15="http://schemas.microsoft.com/office/powerpoint/2012/main">
        <p15:guide id="1" orient="horz" pos="172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ont cover ONLY">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80119442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 cover ONLY">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8465" y="6388666"/>
            <a:ext cx="10777678" cy="123111"/>
          </a:xfrm>
          <a:prstGeom prst="rect">
            <a:avLst/>
          </a:prstGeom>
        </p:spPr>
        <p:txBody>
          <a:bodyPr vert="horz" lIns="0" tIns="0" rIns="0" bIns="0" rtlCol="0" anchor="b" anchorCtr="0"/>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1300419802"/>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page: page numbers">
    <p:spTree>
      <p:nvGrpSpPr>
        <p:cNvPr id="1" name=""/>
        <p:cNvGrpSpPr/>
        <p:nvPr/>
      </p:nvGrpSpPr>
      <p:grpSpPr>
        <a:xfrm>
          <a:off x="0" y="0"/>
          <a:ext cx="0" cy="0"/>
          <a:chOff x="0" y="0"/>
          <a:chExt cx="0" cy="0"/>
        </a:xfrm>
      </p:grpSpPr>
      <p:sp>
        <p:nvSpPr>
          <p:cNvPr id="4" name="Title Placeholder 10"/>
          <p:cNvSpPr>
            <a:spLocks noGrp="1"/>
          </p:cNvSpPr>
          <p:nvPr>
            <p:ph type="title" hasCustomPrompt="1"/>
          </p:nvPr>
        </p:nvSpPr>
        <p:spPr>
          <a:xfrm>
            <a:off x="519205" y="602817"/>
            <a:ext cx="7687536" cy="584775"/>
          </a:xfrm>
          <a:prstGeom prst="rect">
            <a:avLst/>
          </a:prstGeom>
        </p:spPr>
        <p:txBody>
          <a:bodyPr vert="horz" wrap="square" lIns="0" tIns="0" rIns="0" bIns="0" rtlCol="0" anchor="t" anchorCtr="0">
            <a:spAutoFit/>
          </a:bodyPr>
          <a:lstStyle>
            <a:lvl1pPr>
              <a:defRPr/>
            </a:lvl1pPr>
          </a:lstStyle>
          <a:p>
            <a:r>
              <a:rPr lang="en-US"/>
              <a:t>Contents/Agenda/Structure</a:t>
            </a:r>
            <a:endParaRPr lang="en-GB"/>
          </a:p>
        </p:txBody>
      </p:sp>
    </p:spTree>
    <p:extLst>
      <p:ext uri="{BB962C8B-B14F-4D97-AF65-F5344CB8AC3E}">
        <p14:creationId xmlns:p14="http://schemas.microsoft.com/office/powerpoint/2010/main" val="3430615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line heading: blue">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8796" y="620713"/>
            <a:ext cx="9050284" cy="445918"/>
          </a:xfrm>
          <a:prstGeom prst="rect">
            <a:avLst/>
          </a:prstGeom>
        </p:spPr>
        <p:txBody>
          <a:bodyPr vert="horz" wrap="square" lIns="0" tIns="0" rIns="0" bIns="0" anchor="t" anchorCtr="0">
            <a:spAutoFit/>
          </a:bodyPr>
          <a:lstStyle>
            <a:lvl1pPr>
              <a:defRPr baseline="0"/>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20252" y="2353145"/>
            <a:ext cx="4783586" cy="3447098"/>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5846607" y="2353145"/>
            <a:ext cx="4749956" cy="1938992"/>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4" name="Text Placeholder 2"/>
          <p:cNvSpPr>
            <a:spLocks noGrp="1"/>
          </p:cNvSpPr>
          <p:nvPr>
            <p:ph type="body" sz="quarter" idx="10" hasCustomPrompt="1"/>
          </p:nvPr>
        </p:nvSpPr>
        <p:spPr>
          <a:xfrm rot="5400000">
            <a:off x="8772180" y="3232339"/>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baseline="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4" name="Text Placeholder 3"/>
          <p:cNvSpPr>
            <a:spLocks noGrp="1"/>
          </p:cNvSpPr>
          <p:nvPr>
            <p:ph type="body" sz="quarter" idx="15" hasCustomPrompt="1"/>
          </p:nvPr>
        </p:nvSpPr>
        <p:spPr>
          <a:xfrm>
            <a:off x="518847" y="1268413"/>
            <a:ext cx="9047375"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10"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2578872729"/>
      </p:ext>
    </p:extLst>
  </p:cSld>
  <p:clrMapOvr>
    <a:masterClrMapping/>
  </p:clrMapOvr>
  <p:extLst>
    <p:ext uri="{DCECCB84-F9BA-43D5-87BE-67443E8EF086}">
      <p15:sldGuideLst xmlns:p15="http://schemas.microsoft.com/office/powerpoint/2012/main">
        <p15:guide id="1" pos="3341" userDrawn="1">
          <p15:clr>
            <a:srgbClr val="FBAE40"/>
          </p15:clr>
        </p15:guide>
        <p15:guide id="3" orient="horz" pos="799" userDrawn="1">
          <p15:clr>
            <a:srgbClr val="FBAE40"/>
          </p15:clr>
        </p15:guide>
        <p15:guide id="4" orient="horz" pos="1253" userDrawn="1">
          <p15:clr>
            <a:srgbClr val="FBAE40"/>
          </p15:clr>
        </p15:guide>
        <p15:guide id="5" orient="horz" pos="1366" userDrawn="1">
          <p15:clr>
            <a:srgbClr val="FBAE40"/>
          </p15:clr>
        </p15:guide>
        <p15:guide id="6" orient="horz" pos="14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line heading: blue">
    <p:spTree>
      <p:nvGrpSpPr>
        <p:cNvPr id="1" name=""/>
        <p:cNvGrpSpPr/>
        <p:nvPr/>
      </p:nvGrpSpPr>
      <p:grpSpPr>
        <a:xfrm>
          <a:off x="0" y="0"/>
          <a:ext cx="0" cy="0"/>
          <a:chOff x="0" y="0"/>
          <a:chExt cx="0" cy="0"/>
        </a:xfrm>
      </p:grpSpPr>
      <p:sp>
        <p:nvSpPr>
          <p:cNvPr id="45" name="Title 6"/>
          <p:cNvSpPr>
            <a:spLocks noGrp="1"/>
          </p:cNvSpPr>
          <p:nvPr>
            <p:ph type="title" hasCustomPrompt="1"/>
          </p:nvPr>
        </p:nvSpPr>
        <p:spPr>
          <a:xfrm>
            <a:off x="519080" y="623855"/>
            <a:ext cx="9047142" cy="861774"/>
          </a:xfrm>
          <a:prstGeom prst="rect">
            <a:avLst/>
          </a:prstGeom>
        </p:spPr>
        <p:txBody>
          <a:bodyPr vert="horz" wrap="square" lIns="0" tIns="0" rIns="0" bIns="0" anchor="t" anchorCtr="0">
            <a:spAutoFit/>
          </a:bodyPr>
          <a:lstStyle>
            <a:lvl1pPr>
              <a:defRPr baseline="0"/>
            </a:lvl1pPr>
          </a:lstStyle>
          <a:p>
            <a:r>
              <a:rPr lang="en-GB"/>
              <a:t>Heading, two lines maximum, 28pt further information should feature in the subtitle</a:t>
            </a:r>
          </a:p>
        </p:txBody>
      </p:sp>
      <p:sp>
        <p:nvSpPr>
          <p:cNvPr id="47" name="Text Placeholder 9"/>
          <p:cNvSpPr>
            <a:spLocks noGrp="1"/>
          </p:cNvSpPr>
          <p:nvPr>
            <p:ph type="body" sz="quarter" idx="13" hasCustomPrompt="1"/>
          </p:nvPr>
        </p:nvSpPr>
        <p:spPr>
          <a:xfrm>
            <a:off x="519402" y="2781299"/>
            <a:ext cx="4784435" cy="3447098"/>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48" name="Text Placeholder 2"/>
          <p:cNvSpPr>
            <a:spLocks noGrp="1"/>
          </p:cNvSpPr>
          <p:nvPr>
            <p:ph type="body" sz="quarter" idx="10" hasCustomPrompt="1"/>
          </p:nvPr>
        </p:nvSpPr>
        <p:spPr>
          <a:xfrm rot="5400000">
            <a:off x="8772180"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baseline="0">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49" name="Text Placeholder 9"/>
          <p:cNvSpPr>
            <a:spLocks noGrp="1"/>
          </p:cNvSpPr>
          <p:nvPr>
            <p:ph type="body" sz="quarter" idx="14" hasCustomPrompt="1"/>
          </p:nvPr>
        </p:nvSpPr>
        <p:spPr>
          <a:xfrm>
            <a:off x="5846731" y="2781299"/>
            <a:ext cx="4752974" cy="1938992"/>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1" name="Text Placeholder 3"/>
          <p:cNvSpPr>
            <a:spLocks noGrp="1"/>
          </p:cNvSpPr>
          <p:nvPr>
            <p:ph type="body" sz="quarter" idx="15" hasCustomPrompt="1"/>
          </p:nvPr>
        </p:nvSpPr>
        <p:spPr>
          <a:xfrm>
            <a:off x="518974" y="1703428"/>
            <a:ext cx="9047247"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8"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4161587230"/>
      </p:ext>
    </p:extLst>
  </p:cSld>
  <p:clrMapOvr>
    <a:masterClrMapping/>
  </p:clrMapOvr>
  <p:extLst>
    <p:ext uri="{DCECCB84-F9BA-43D5-87BE-67443E8EF086}">
      <p15:sldGuideLst xmlns:p15="http://schemas.microsoft.com/office/powerpoint/2012/main">
        <p15:guide id="3" orient="horz" pos="1071" userDrawn="1">
          <p15:clr>
            <a:srgbClr val="FBAE40"/>
          </p15:clr>
        </p15:guide>
        <p15:guide id="4" orient="horz" pos="1525" userDrawn="1">
          <p15:clr>
            <a:srgbClr val="FBAE40"/>
          </p15:clr>
        </p15:guide>
        <p15:guide id="5" orient="horz" pos="1638" userDrawn="1">
          <p15:clr>
            <a:srgbClr val="FBAE40"/>
          </p15:clr>
        </p15:guide>
        <p15:guide id="6" orient="horz" pos="175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ing 4 lines ONLY: blue">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7557" y="621885"/>
            <a:ext cx="9048665" cy="1712010"/>
          </a:xfrm>
          <a:prstGeom prst="rect">
            <a:avLst/>
          </a:prstGeom>
        </p:spPr>
        <p:txBody>
          <a:bodyPr wrap="square" lIns="0" tIns="0" rIns="0" bIns="0" anchor="t" anchorCtr="0">
            <a:spAutoFit/>
          </a:bodyPr>
          <a:lstStyle>
            <a:lvl1pPr>
              <a:defRPr baseline="0"/>
            </a:lvl1pPr>
          </a:lstStyle>
          <a:p>
            <a:r>
              <a:rPr lang="en-US"/>
              <a:t>Title only example without subtitle text, heading two lines preference here, but up to four lines as it’s without the subtitle, 28pt, see other layout options for more choice</a:t>
            </a:r>
            <a:endParaRPr lang="en-GB"/>
          </a:p>
        </p:txBody>
      </p:sp>
      <p:sp>
        <p:nvSpPr>
          <p:cNvPr id="3" name="Text Placeholder 2"/>
          <p:cNvSpPr>
            <a:spLocks noGrp="1"/>
          </p:cNvSpPr>
          <p:nvPr>
            <p:ph type="body" sz="quarter" idx="10" hasCustomPrompt="1"/>
          </p:nvPr>
        </p:nvSpPr>
        <p:spPr>
          <a:xfrm rot="5400000">
            <a:off x="8772180"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a:t>
            </a:r>
            <a:endParaRPr lang="en-GB"/>
          </a:p>
        </p:txBody>
      </p:sp>
      <p:sp>
        <p:nvSpPr>
          <p:cNvPr id="9" name="Text Placeholder 2"/>
          <p:cNvSpPr>
            <a:spLocks noGrp="1"/>
          </p:cNvSpPr>
          <p:nvPr>
            <p:ph type="body" sz="quarter" idx="14"/>
          </p:nvPr>
        </p:nvSpPr>
        <p:spPr>
          <a:xfrm>
            <a:off x="518956" y="2747688"/>
            <a:ext cx="4752975" cy="1333698"/>
          </a:xfrm>
          <a:prstGeom prst="rect">
            <a:avLst/>
          </a:prstGeom>
        </p:spPr>
        <p:txBody>
          <a:bodyPr lIns="0" tIns="0" rIns="0" bIns="0">
            <a:spAutoFit/>
          </a:bodyPr>
          <a:lstStyle>
            <a:lvl1pPr marL="0" indent="-108000">
              <a:lnSpc>
                <a:spcPct val="100000"/>
              </a:lnSpc>
              <a:defRPr sz="1400"/>
            </a:lvl1pPr>
            <a:lvl2pPr marL="360000" indent="-108000">
              <a:lnSpc>
                <a:spcPct val="100000"/>
              </a:lnSpc>
              <a:defRPr sz="1400"/>
            </a:lvl2pPr>
            <a:lvl3pPr marL="540000" indent="-108000">
              <a:lnSpc>
                <a:spcPct val="100000"/>
              </a:lnSpc>
              <a:defRPr sz="1400"/>
            </a:lvl3pPr>
            <a:lvl4pPr marL="720000" indent="-108000">
              <a:lnSpc>
                <a:spcPct val="100000"/>
              </a:lnSpc>
              <a:defRPr sz="1400"/>
            </a:lvl4pPr>
            <a:lvl5pPr marL="900000" indent="-108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3675166218"/>
      </p:ext>
    </p:extLst>
  </p:cSld>
  <p:clrMapOvr>
    <a:masterClrMapping/>
  </p:clrMapOvr>
  <p:hf hdr="0" dt="0"/>
  <p:extLst>
    <p:ext uri="{DCECCB84-F9BA-43D5-87BE-67443E8EF086}">
      <p15:sldGuideLst xmlns:p15="http://schemas.microsoft.com/office/powerpoint/2012/main">
        <p15:guide id="1" orient="horz" pos="172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line heading: grey">
    <p:spTree>
      <p:nvGrpSpPr>
        <p:cNvPr id="1" name=""/>
        <p:cNvGrpSpPr/>
        <p:nvPr/>
      </p:nvGrpSpPr>
      <p:grpSpPr>
        <a:xfrm>
          <a:off x="0" y="0"/>
          <a:ext cx="0" cy="0"/>
          <a:chOff x="0" y="0"/>
          <a:chExt cx="0" cy="0"/>
        </a:xfrm>
      </p:grpSpPr>
      <p:sp>
        <p:nvSpPr>
          <p:cNvPr id="11" name="Title 6"/>
          <p:cNvSpPr>
            <a:spLocks noGrp="1"/>
          </p:cNvSpPr>
          <p:nvPr>
            <p:ph type="title" hasCustomPrompt="1"/>
          </p:nvPr>
        </p:nvSpPr>
        <p:spPr>
          <a:xfrm>
            <a:off x="515938" y="623120"/>
            <a:ext cx="9050284" cy="445918"/>
          </a:xfrm>
          <a:prstGeom prst="rect">
            <a:avLst/>
          </a:prstGeom>
        </p:spPr>
        <p:txBody>
          <a:bodyPr vert="horz" wrap="square" lIns="0" tIns="0" rIns="0" bIns="0" anchor="t" anchorCtr="0">
            <a:spAutoFit/>
          </a:bodyPr>
          <a:lstStyle>
            <a:lvl1pPr>
              <a:defRPr baseline="0"/>
            </a:lvl1pPr>
          </a:lstStyle>
          <a:p>
            <a:r>
              <a:rPr lang="en-US"/>
              <a:t>Heading, one line example, set at 28pt</a:t>
            </a:r>
            <a:endParaRPr lang="en-GB"/>
          </a:p>
        </p:txBody>
      </p:sp>
      <p:sp>
        <p:nvSpPr>
          <p:cNvPr id="12" name="Text Placeholder 9"/>
          <p:cNvSpPr>
            <a:spLocks noGrp="1"/>
          </p:cNvSpPr>
          <p:nvPr>
            <p:ph type="body" sz="quarter" idx="13" hasCustomPrompt="1"/>
          </p:nvPr>
        </p:nvSpPr>
        <p:spPr>
          <a:xfrm>
            <a:off x="519016" y="2349500"/>
            <a:ext cx="4784821" cy="3447098"/>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Body copy here, set at 14pt. Setting for body text (which should be preset within the template:</a:t>
            </a:r>
            <a:br>
              <a:rPr lang="en-US"/>
            </a:br>
            <a:r>
              <a:rPr lang="en-US"/>
              <a:t>Paragraph &gt; Idents &amp; Spacing &gt; General alignment: Left. Paragraph &gt; Idents &amp; Spacing &gt; Indentation &gt; Before text 0cm </a:t>
            </a:r>
            <a:br>
              <a:rPr lang="en-US"/>
            </a:br>
            <a:r>
              <a:rPr lang="en-US"/>
              <a:t>Paragraph &gt; Idents &amp; Spacing &gt; Spacing &gt; Before &gt; 10pt Paragraph &gt; Idents &amp; Spacing &gt; Spacing &gt; After &gt; 0pt Paragraph &gt; Idents &amp; Spacing &gt; Line Spacing &gt; Single</a:t>
            </a:r>
            <a:br>
              <a:rPr lang="en-US"/>
            </a:br>
            <a:r>
              <a:rPr lang="en-US"/>
              <a:t>Be careful when copying text over from other sources as these setting could be lost. To copy text into this template correctly, you will need to either Insert &gt; Textbox (and draw one) to maintain the correct settings OR copy it straight into one of the textboxes generated from a master Layout, such as this one. </a:t>
            </a:r>
          </a:p>
        </p:txBody>
      </p:sp>
      <p:sp>
        <p:nvSpPr>
          <p:cNvPr id="13" name="Text Placeholder 9"/>
          <p:cNvSpPr>
            <a:spLocks noGrp="1"/>
          </p:cNvSpPr>
          <p:nvPr>
            <p:ph type="body" sz="quarter" idx="14" hasCustomPrompt="1"/>
          </p:nvPr>
        </p:nvSpPr>
        <p:spPr>
          <a:xfrm>
            <a:off x="5843589" y="2352962"/>
            <a:ext cx="4752974" cy="1938992"/>
          </a:xfrm>
          <a:prstGeom prst="rect">
            <a:avLst/>
          </a:prstGeom>
        </p:spPr>
        <p:txBody>
          <a:bodyPr vert="horz"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baseline="0">
                <a:solidFill>
                  <a:schemeClr val="accent1"/>
                </a:solidFill>
              </a:defRPr>
            </a:lvl1pPr>
            <a:lvl2pPr marL="457200" indent="0">
              <a:buNone/>
              <a:defRPr sz="1400">
                <a:solidFill>
                  <a:schemeClr val="accent1"/>
                </a:solidFill>
              </a:defRPr>
            </a:lvl2pPr>
            <a:lvl3pPr>
              <a:defRPr sz="1400">
                <a:solidFill>
                  <a:schemeClr val="accent1"/>
                </a:solidFill>
              </a:defRPr>
            </a:lvl3pPr>
            <a:lvl4pPr>
              <a:defRPr sz="1400">
                <a:solidFill>
                  <a:schemeClr val="accent1"/>
                </a:solidFill>
              </a:defRPr>
            </a:lvl4pPr>
            <a:lvl5pPr>
              <a:defRPr sz="1400">
                <a:solidFill>
                  <a:schemeClr val="accent1"/>
                </a:solidFill>
              </a:defRPr>
            </a:lvl5pPr>
          </a:lstStyle>
          <a:p>
            <a:pPr lvl="0"/>
            <a:r>
              <a:rPr lang="en-US"/>
              <a:t>Format Shape &gt; TEXT OPTIONS &gt; Textbox &gt; Vertical alignment: Top </a:t>
            </a:r>
            <a:br>
              <a:rPr lang="en-US"/>
            </a:br>
            <a:r>
              <a:rPr lang="en-US"/>
              <a:t>Format Shape &gt; TEXT OPTIONS &gt; Textbox &gt; Text direction: Horizontal </a:t>
            </a:r>
            <a:br>
              <a:rPr lang="en-US"/>
            </a:br>
            <a:r>
              <a:rPr lang="en-US"/>
              <a:t>Format Shape &gt; TEXT OPTIONS &gt; Textbox &gt; Resize shape to fit text</a:t>
            </a:r>
            <a:br>
              <a:rPr lang="en-US"/>
            </a:br>
            <a:r>
              <a:rPr lang="en-US"/>
              <a:t>Format Shape &gt; TEXT OPTIONS &gt; Textbox &gt; Left/Right/Top/Bottom margins: 0cm</a:t>
            </a:r>
            <a:br>
              <a:rPr lang="en-US"/>
            </a:br>
            <a:r>
              <a:rPr lang="en-US"/>
              <a:t>TICK: Wrap text in shape</a:t>
            </a:r>
          </a:p>
        </p:txBody>
      </p:sp>
      <p:sp>
        <p:nvSpPr>
          <p:cNvPr id="14" name="Text Placeholder 2"/>
          <p:cNvSpPr>
            <a:spLocks noGrp="1"/>
          </p:cNvSpPr>
          <p:nvPr>
            <p:ph type="body" sz="quarter" idx="10" hasCustomPrompt="1"/>
          </p:nvPr>
        </p:nvSpPr>
        <p:spPr>
          <a:xfrm rot="5400000">
            <a:off x="8772875" y="3232340"/>
            <a:ext cx="5515508" cy="292257"/>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1" cap="all">
                <a:solidFill>
                  <a:schemeClr val="bg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600">
                <a:solidFill>
                  <a:schemeClr val="bg1"/>
                </a:solidFill>
              </a:rPr>
              <a:t>SECTION/SEGMENT</a:t>
            </a:r>
            <a:r>
              <a:rPr lang="en-GB" sz="1600" baseline="0">
                <a:solidFill>
                  <a:schemeClr val="bg1"/>
                </a:solidFill>
              </a:rPr>
              <a:t> TITLE HERE, 16PT ONLY </a:t>
            </a:r>
            <a:endParaRPr lang="en-GB"/>
          </a:p>
        </p:txBody>
      </p:sp>
      <p:sp>
        <p:nvSpPr>
          <p:cNvPr id="15" name="Text Placeholder 3"/>
          <p:cNvSpPr>
            <a:spLocks noGrp="1"/>
          </p:cNvSpPr>
          <p:nvPr>
            <p:ph type="body" sz="quarter" idx="15" hasCustomPrompt="1"/>
          </p:nvPr>
        </p:nvSpPr>
        <p:spPr>
          <a:xfrm>
            <a:off x="515938" y="1268413"/>
            <a:ext cx="9050284" cy="861774"/>
          </a:xfrm>
          <a:prstGeom prst="rect">
            <a:avLst/>
          </a:prstGeom>
        </p:spPr>
        <p:txBody>
          <a:bodyPr wrap="square" lIns="0" tIns="0" rIns="0" bIns="0">
            <a:spAutoFit/>
          </a:bodyPr>
          <a:lstStyle>
            <a:lvl1pPr marL="0" indent="0">
              <a:lnSpc>
                <a:spcPct val="100000"/>
              </a:lnSpc>
              <a:buNone/>
              <a:defRPr sz="1400"/>
            </a:lvl1pPr>
          </a:lstStyle>
          <a:p>
            <a:pPr lvl="0"/>
            <a:r>
              <a:rPr lang="en-GB"/>
              <a:t>Subtitle, two lines preference, four lines maximum, set at 14pt. Do not extent the width of this text box. Subtitles that are one or two lines of text – below text boxes align to the top guide line. Subtitles that are three lines of text – below text boxes align to the middle guide line. Subtitles that are four lines of text – below text boxes align to the bottom guide line.</a:t>
            </a:r>
          </a:p>
        </p:txBody>
      </p:sp>
      <p:sp>
        <p:nvSpPr>
          <p:cNvPr id="8" name="Footer Placeholder 4">
            <a:extLst>
              <a:ext uri="{FF2B5EF4-FFF2-40B4-BE49-F238E27FC236}">
                <a16:creationId xmlns:a16="http://schemas.microsoft.com/office/drawing/2014/main" id="{898843F0-2059-FB4B-B97B-CBF2F71FE129}"/>
              </a:ext>
            </a:extLst>
          </p:cNvPr>
          <p:cNvSpPr>
            <a:spLocks noGrp="1"/>
          </p:cNvSpPr>
          <p:nvPr>
            <p:ph type="ftr" sz="quarter" idx="3"/>
          </p:nvPr>
        </p:nvSpPr>
        <p:spPr>
          <a:xfrm>
            <a:off x="519949" y="6386257"/>
            <a:ext cx="10076614" cy="123111"/>
          </a:xfrm>
          <a:prstGeom prst="rect">
            <a:avLst/>
          </a:prstGeom>
        </p:spPr>
        <p:txBody>
          <a:bodyPr vert="horz" wrap="square" lIns="0" tIns="0" rIns="0" bIns="0" rtlCol="0" anchor="b" anchorCtr="0">
            <a:spAutoFit/>
          </a:bodyPr>
          <a:lstStyle>
            <a:lvl1pPr algn="l">
              <a:defRPr sz="80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r>
              <a:rPr lang="en-US" b="1"/>
              <a:t>Base: </a:t>
            </a:r>
            <a:r>
              <a:rPr lang="en-US"/>
              <a:t>text before colon bold, text after first letter shouldn’t be a capital, set at 8pt, vertical alignment set to ‘Bottom’. All footer info to go here including * notes – just start a new sentence.</a:t>
            </a:r>
          </a:p>
        </p:txBody>
      </p:sp>
    </p:spTree>
    <p:extLst>
      <p:ext uri="{BB962C8B-B14F-4D97-AF65-F5344CB8AC3E}">
        <p14:creationId xmlns:p14="http://schemas.microsoft.com/office/powerpoint/2010/main" val="3517912879"/>
      </p:ext>
    </p:extLst>
  </p:cSld>
  <p:clrMapOvr>
    <a:masterClrMapping/>
  </p:clrMapOvr>
  <p:extLst>
    <p:ext uri="{DCECCB84-F9BA-43D5-87BE-67443E8EF086}">
      <p15:sldGuideLst xmlns:p15="http://schemas.microsoft.com/office/powerpoint/2012/main">
        <p15:guide id="3" orient="horz" pos="799" userDrawn="1">
          <p15:clr>
            <a:srgbClr val="FBAE40"/>
          </p15:clr>
        </p15:guide>
        <p15:guide id="4" orient="horz" pos="1253" userDrawn="1">
          <p15:clr>
            <a:srgbClr val="FBAE40"/>
          </p15:clr>
        </p15:guide>
        <p15:guide id="5" orient="horz" pos="1366" userDrawn="1">
          <p15:clr>
            <a:srgbClr val="FBAE40"/>
          </p15:clr>
        </p15:guide>
        <p15:guide id="6" orient="horz" pos="14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heme" Target="../theme/theme7.xml"/><Relationship Id="rId7" Type="http://schemas.openxmlformats.org/officeDocument/2006/relationships/image" Target="../media/image9.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hyperlink" Target="http://www.djsresearch.co.uk/blog/articles" TargetMode="External"/><Relationship Id="rId5" Type="http://schemas.openxmlformats.org/officeDocument/2006/relationships/image" Target="../media/image8.png"/><Relationship Id="rId4" Type="http://schemas.openxmlformats.org/officeDocument/2006/relationships/hyperlink" Target="http://www.linkedin.com/company/djs-research-ltd" TargetMode="External"/><Relationship Id="rId9" Type="http://schemas.openxmlformats.org/officeDocument/2006/relationships/image" Target="../media/image11.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9.xml"/><Relationship Id="rId7" Type="http://schemas.openxmlformats.org/officeDocument/2006/relationships/image" Target="../media/image14.jpe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8.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15.png"/><Relationship Id="rId5" Type="http://schemas.openxmlformats.org/officeDocument/2006/relationships/theme" Target="../theme/theme9.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p:cNvPicPr>
            <a:picLocks noChangeAspect="1"/>
          </p:cNvPicPr>
          <p:nvPr userDrawn="1"/>
        </p:nvPicPr>
        <p:blipFill rotWithShape="1">
          <a:blip r:embed="rId7">
            <a:extLst>
              <a:ext uri="{28A0092B-C50C-407E-A947-70E740481C1C}">
                <a14:useLocalDpi xmlns:a14="http://schemas.microsoft.com/office/drawing/2010/main" val="0"/>
              </a:ext>
            </a:extLst>
          </a:blip>
          <a:srcRect l="113" t="5380" r="274"/>
          <a:stretch/>
        </p:blipFill>
        <p:spPr>
          <a:xfrm>
            <a:off x="-4596" y="145"/>
            <a:ext cx="12196595" cy="683365"/>
          </a:xfrm>
          <a:prstGeom prst="rect">
            <a:avLst/>
          </a:prstGeom>
        </p:spPr>
      </p:pic>
      <p:sp>
        <p:nvSpPr>
          <p:cNvPr id="2" name="Rectangle 1"/>
          <p:cNvSpPr/>
          <p:nvPr userDrawn="1"/>
        </p:nvSpPr>
        <p:spPr>
          <a:xfrm>
            <a:off x="11321143" y="6390803"/>
            <a:ext cx="354920" cy="123111"/>
          </a:xfrm>
          <a:prstGeom prst="rect">
            <a:avLst/>
          </a:prstGeom>
        </p:spPr>
        <p:txBody>
          <a:bodyPr wrap="square" lIns="0" tIns="0" rIns="0" bIns="0" anchor="b" anchorCtr="0">
            <a:spAutoFit/>
          </a:bodyPr>
          <a:lstStyle/>
          <a:p>
            <a:pPr algn="r"/>
            <a:fld id="{C5283808-45C9-A34F-A585-CE10DC679CA9}" type="slidenum">
              <a:rPr lang="en-GB" sz="800" smtClean="0"/>
              <a:pPr algn="r"/>
              <a:t>‹#›</a:t>
            </a:fld>
            <a:endParaRPr lang="en-GB" sz="800"/>
          </a:p>
        </p:txBody>
      </p:sp>
    </p:spTree>
    <p:extLst>
      <p:ext uri="{BB962C8B-B14F-4D97-AF65-F5344CB8AC3E}">
        <p14:creationId xmlns:p14="http://schemas.microsoft.com/office/powerpoint/2010/main" val="1733996642"/>
      </p:ext>
    </p:extLst>
  </p:cSld>
  <p:clrMap bg1="lt1" tx1="dk1" bg2="lt2" tx2="dk2" accent1="accent1" accent2="accent2" accent3="accent3" accent4="accent4" accent5="accent5" accent6="accent6" hlink="hlink" folHlink="folHlink"/>
  <p:sldLayoutIdLst>
    <p:sldLayoutId id="2147483684" r:id="rId1"/>
    <p:sldLayoutId id="2147483663" r:id="rId2"/>
    <p:sldLayoutId id="2147483650" r:id="rId3"/>
    <p:sldLayoutId id="2147483676" r:id="rId4"/>
    <p:sldLayoutId id="2147483740" r:id="rId5"/>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userDrawn="1">
          <p15:clr>
            <a:srgbClr val="F26B43"/>
          </p15:clr>
        </p15:guide>
        <p15:guide id="3" pos="7355" userDrawn="1">
          <p15:clr>
            <a:srgbClr val="F26B43"/>
          </p15:clr>
        </p15:guide>
        <p15:guide id="4" orient="horz" pos="391" userDrawn="1">
          <p15:clr>
            <a:srgbClr val="F26B43"/>
          </p15:clr>
        </p15:guide>
        <p15:guide id="5" pos="3659" userDrawn="1">
          <p15:clr>
            <a:srgbClr val="F26B43"/>
          </p15:clr>
        </p15:guide>
        <p15:guide id="6" orient="horz" pos="3974" userDrawn="1">
          <p15:clr>
            <a:srgbClr val="F26B43"/>
          </p15:clr>
        </p15:guide>
        <p15:guide id="7" pos="3999" userDrawn="1">
          <p15:clr>
            <a:srgbClr val="F26B43"/>
          </p15:clr>
        </p15:guide>
        <p15:guide id="8" orient="horz" pos="504" userDrawn="1">
          <p15:clr>
            <a:srgbClr val="F26B43"/>
          </p15:clr>
        </p15:guide>
        <p15:guide id="9" pos="2457" userDrawn="1">
          <p15:clr>
            <a:srgbClr val="F26B43"/>
          </p15:clr>
        </p15:guide>
        <p15:guide id="10" pos="2774" userDrawn="1">
          <p15:clr>
            <a:srgbClr val="F26B43"/>
          </p15:clr>
        </p15:guide>
        <p15:guide id="11" pos="4906" userDrawn="1">
          <p15:clr>
            <a:srgbClr val="F26B43"/>
          </p15:clr>
        </p15:guide>
        <p15:guide id="12" pos="522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146113" y="0"/>
            <a:ext cx="1045887" cy="68606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1321143" y="6385539"/>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chemeClr val="bg1"/>
                </a:solidFill>
              </a:rPr>
              <a:pPr algn="r"/>
              <a:t>‹#›</a:t>
            </a:fld>
            <a:endParaRPr lang="en-GB" sz="800">
              <a:solidFill>
                <a:schemeClr val="bg1"/>
              </a:solidFill>
            </a:endParaRPr>
          </a:p>
        </p:txBody>
      </p:sp>
      <p:pic>
        <p:nvPicPr>
          <p:cNvPr id="8" name="Picture 7"/>
          <p:cNvPicPr>
            <a:picLocks noChangeAspect="1"/>
          </p:cNvPicPr>
          <p:nvPr userDrawn="1"/>
        </p:nvPicPr>
        <p:blipFill rotWithShape="1">
          <a:blip r:embed="rId5">
            <a:extLst>
              <a:ext uri="{28A0092B-C50C-407E-A947-70E740481C1C}">
                <a14:useLocalDpi xmlns:a14="http://schemas.microsoft.com/office/drawing/2010/main" val="0"/>
              </a:ext>
            </a:extLst>
          </a:blip>
          <a:srcRect l="13266" t="5380" r="2931"/>
          <a:stretch/>
        </p:blipFill>
        <p:spPr>
          <a:xfrm>
            <a:off x="517947" y="145"/>
            <a:ext cx="10260889" cy="683365"/>
          </a:xfrm>
          <a:prstGeom prst="rect">
            <a:avLst/>
          </a:prstGeom>
        </p:spPr>
      </p:pic>
    </p:spTree>
    <p:extLst>
      <p:ext uri="{BB962C8B-B14F-4D97-AF65-F5344CB8AC3E}">
        <p14:creationId xmlns:p14="http://schemas.microsoft.com/office/powerpoint/2010/main" val="661455081"/>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695" r:id="rId3"/>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userDrawn="1">
          <p15:clr>
            <a:srgbClr val="F26B43"/>
          </p15:clr>
        </p15:guide>
        <p15:guide id="3" pos="7355" userDrawn="1">
          <p15:clr>
            <a:srgbClr val="F26B43"/>
          </p15:clr>
        </p15:guide>
        <p15:guide id="4" orient="horz" pos="391">
          <p15:clr>
            <a:srgbClr val="F26B43"/>
          </p15:clr>
        </p15:guide>
        <p15:guide id="5" pos="6675" userDrawn="1">
          <p15:clr>
            <a:srgbClr val="F26B43"/>
          </p15:clr>
        </p15:guide>
        <p15:guide id="6" orient="horz" pos="3974" userDrawn="1">
          <p15:clr>
            <a:srgbClr val="F26B43"/>
          </p15:clr>
        </p15:guide>
        <p15:guide id="7" pos="3681" userDrawn="1">
          <p15:clr>
            <a:srgbClr val="F26B43"/>
          </p15:clr>
        </p15:guide>
        <p15:guide id="8" pos="3341" userDrawn="1">
          <p15:clr>
            <a:srgbClr val="F26B43"/>
          </p15:clr>
        </p15:guide>
        <p15:guide id="9" orient="horz" pos="504" userDrawn="1">
          <p15:clr>
            <a:srgbClr val="F26B43"/>
          </p15:clr>
        </p15:guide>
        <p15:guide id="10" pos="2570" userDrawn="1">
          <p15:clr>
            <a:srgbClr val="F26B43"/>
          </p15:clr>
        </p15:guide>
        <p15:guide id="11" pos="2252" userDrawn="1">
          <p15:clr>
            <a:srgbClr val="F26B43"/>
          </p15:clr>
        </p15:guide>
        <p15:guide id="12" pos="4475" userDrawn="1">
          <p15:clr>
            <a:srgbClr val="F26B43"/>
          </p15:clr>
        </p15:guide>
        <p15:guide id="13" pos="47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146113" y="2610"/>
            <a:ext cx="104588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chemeClr val="bg1"/>
                </a:solidFill>
              </a:rPr>
              <a:pPr algn="r"/>
              <a:t>‹#›</a:t>
            </a:fld>
            <a:endParaRPr lang="en-GB" sz="800">
              <a:solidFill>
                <a:schemeClr val="bg1"/>
              </a:solidFill>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l="13266" t="5380" r="2931"/>
          <a:stretch/>
        </p:blipFill>
        <p:spPr>
          <a:xfrm>
            <a:off x="517947" y="145"/>
            <a:ext cx="10260889" cy="683365"/>
          </a:xfrm>
          <a:prstGeom prst="rect">
            <a:avLst/>
          </a:prstGeom>
        </p:spPr>
      </p:pic>
    </p:spTree>
    <p:extLst>
      <p:ext uri="{BB962C8B-B14F-4D97-AF65-F5344CB8AC3E}">
        <p14:creationId xmlns:p14="http://schemas.microsoft.com/office/powerpoint/2010/main" val="1067162959"/>
      </p:ext>
    </p:extLst>
  </p:cSld>
  <p:clrMap bg1="lt1" tx1="dk1" bg2="lt2" tx2="dk2" accent1="accent1" accent2="accent2" accent3="accent3" accent4="accent4" accent5="accent5" accent6="accent6" hlink="hlink" folHlink="folHlink"/>
  <p:sldLayoutIdLst>
    <p:sldLayoutId id="2147483707" r:id="rId1"/>
    <p:sldLayoutId id="2147483709" r:id="rId2"/>
    <p:sldLayoutId id="2147483703" r:id="rId3"/>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userDrawn="1">
          <p15:clr>
            <a:srgbClr val="F26B43"/>
          </p15:clr>
        </p15:guide>
        <p15:guide id="3" pos="7355" userDrawn="1">
          <p15:clr>
            <a:srgbClr val="F26B43"/>
          </p15:clr>
        </p15:guide>
        <p15:guide id="4" orient="horz" pos="391">
          <p15:clr>
            <a:srgbClr val="F26B43"/>
          </p15:clr>
        </p15:guide>
        <p15:guide id="5" pos="6675" userDrawn="1">
          <p15:clr>
            <a:srgbClr val="F26B43"/>
          </p15:clr>
        </p15:guide>
        <p15:guide id="6" orient="horz" pos="3974" userDrawn="1">
          <p15:clr>
            <a:srgbClr val="F26B43"/>
          </p15:clr>
        </p15:guide>
        <p15:guide id="7" pos="3681" userDrawn="1">
          <p15:clr>
            <a:srgbClr val="F26B43"/>
          </p15:clr>
        </p15:guide>
        <p15:guide id="8" pos="3341" userDrawn="1">
          <p15:clr>
            <a:srgbClr val="F26B43"/>
          </p15:clr>
        </p15:guide>
        <p15:guide id="9" orient="horz" pos="504" userDrawn="1">
          <p15:clr>
            <a:srgbClr val="F26B43"/>
          </p15:clr>
        </p15:guide>
        <p15:guide id="10" pos="2570" userDrawn="1">
          <p15:clr>
            <a:srgbClr val="F26B43"/>
          </p15:clr>
        </p15:guide>
        <p15:guide id="11" pos="2252" userDrawn="1">
          <p15:clr>
            <a:srgbClr val="F26B43"/>
          </p15:clr>
        </p15:guide>
        <p15:guide id="12" pos="4475" userDrawn="1">
          <p15:clr>
            <a:srgbClr val="F26B43"/>
          </p15:clr>
        </p15:guide>
        <p15:guide id="13" pos="477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146113" y="2610"/>
            <a:ext cx="104588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chemeClr val="bg1"/>
                </a:solidFill>
              </a:rPr>
              <a:pPr algn="r"/>
              <a:t>‹#›</a:t>
            </a:fld>
            <a:endParaRPr lang="en-GB" sz="800">
              <a:solidFill>
                <a:schemeClr val="bg1"/>
              </a:solidFill>
            </a:endParaRP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l="13266" t="5380" r="2931"/>
          <a:stretch/>
        </p:blipFill>
        <p:spPr>
          <a:xfrm>
            <a:off x="517947" y="145"/>
            <a:ext cx="10260889" cy="683365"/>
          </a:xfrm>
          <a:prstGeom prst="rect">
            <a:avLst/>
          </a:prstGeom>
        </p:spPr>
      </p:pic>
    </p:spTree>
    <p:extLst>
      <p:ext uri="{BB962C8B-B14F-4D97-AF65-F5344CB8AC3E}">
        <p14:creationId xmlns:p14="http://schemas.microsoft.com/office/powerpoint/2010/main" val="1830740677"/>
      </p:ext>
    </p:extLst>
  </p:cSld>
  <p:clrMap bg1="lt1" tx1="dk1" bg2="lt2" tx2="dk2" accent1="accent1" accent2="accent2" accent3="accent3" accent4="accent4" accent5="accent5" accent6="accent6" hlink="hlink" folHlink="folHlink"/>
  <p:sldLayoutIdLst>
    <p:sldLayoutId id="2147483715" r:id="rId1"/>
    <p:sldLayoutId id="2147483717" r:id="rId2"/>
    <p:sldLayoutId id="2147483711" r:id="rId3"/>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userDrawn="1">
          <p15:clr>
            <a:srgbClr val="F26B43"/>
          </p15:clr>
        </p15:guide>
        <p15:guide id="3" pos="7355" userDrawn="1">
          <p15:clr>
            <a:srgbClr val="F26B43"/>
          </p15:clr>
        </p15:guide>
        <p15:guide id="4" orient="horz" pos="391">
          <p15:clr>
            <a:srgbClr val="F26B43"/>
          </p15:clr>
        </p15:guide>
        <p15:guide id="5" pos="6675" userDrawn="1">
          <p15:clr>
            <a:srgbClr val="F26B43"/>
          </p15:clr>
        </p15:guide>
        <p15:guide id="6" orient="horz" pos="3974" userDrawn="1">
          <p15:clr>
            <a:srgbClr val="F26B43"/>
          </p15:clr>
        </p15:guide>
        <p15:guide id="7" pos="3681" userDrawn="1">
          <p15:clr>
            <a:srgbClr val="F26B43"/>
          </p15:clr>
        </p15:guide>
        <p15:guide id="8" pos="3341" userDrawn="1">
          <p15:clr>
            <a:srgbClr val="F26B43"/>
          </p15:clr>
        </p15:guide>
        <p15:guide id="9" orient="horz" pos="504" userDrawn="1">
          <p15:clr>
            <a:srgbClr val="F26B43"/>
          </p15:clr>
        </p15:guide>
        <p15:guide id="10" pos="2570" userDrawn="1">
          <p15:clr>
            <a:srgbClr val="F26B43"/>
          </p15:clr>
        </p15:guide>
        <p15:guide id="11" pos="2252" userDrawn="1">
          <p15:clr>
            <a:srgbClr val="F26B43"/>
          </p15:clr>
        </p15:guide>
        <p15:guide id="12" pos="4475" userDrawn="1">
          <p15:clr>
            <a:srgbClr val="F26B43"/>
          </p15:clr>
        </p15:guide>
        <p15:guide id="13" pos="477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11146113" y="2610"/>
            <a:ext cx="1045887"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1321143" y="6385317"/>
            <a:ext cx="354920" cy="123111"/>
          </a:xfrm>
          <a:prstGeom prst="rect">
            <a:avLst/>
          </a:prstGeom>
        </p:spPr>
        <p:txBody>
          <a:bodyPr wrap="square" lIns="0" tIns="0" rIns="0" bIns="0" anchor="b" anchorCtr="0">
            <a:spAutoFit/>
          </a:bodyPr>
          <a:lstStyle/>
          <a:p>
            <a:pPr algn="r"/>
            <a:fld id="{C5283808-45C9-A34F-A585-CE10DC679CA9}" type="slidenum">
              <a:rPr lang="en-GB" sz="800" smtClean="0"/>
              <a:pPr algn="r"/>
              <a:t>‹#›</a:t>
            </a:fld>
            <a:endParaRPr lang="en-GB" sz="800"/>
          </a:p>
        </p:txBody>
      </p:sp>
      <p:pic>
        <p:nvPicPr>
          <p:cNvPr id="8" name="Picture 7"/>
          <p:cNvPicPr>
            <a:picLocks noChangeAspect="1"/>
          </p:cNvPicPr>
          <p:nvPr userDrawn="1"/>
        </p:nvPicPr>
        <p:blipFill rotWithShape="1">
          <a:blip r:embed="rId5">
            <a:extLst>
              <a:ext uri="{28A0092B-C50C-407E-A947-70E740481C1C}">
                <a14:useLocalDpi xmlns:a14="http://schemas.microsoft.com/office/drawing/2010/main" val="0"/>
              </a:ext>
            </a:extLst>
          </a:blip>
          <a:srcRect l="13266" t="5380" r="2931"/>
          <a:stretch/>
        </p:blipFill>
        <p:spPr>
          <a:xfrm>
            <a:off x="517947" y="145"/>
            <a:ext cx="10260889" cy="683365"/>
          </a:xfrm>
          <a:prstGeom prst="rect">
            <a:avLst/>
          </a:prstGeom>
        </p:spPr>
      </p:pic>
    </p:spTree>
    <p:extLst>
      <p:ext uri="{BB962C8B-B14F-4D97-AF65-F5344CB8AC3E}">
        <p14:creationId xmlns:p14="http://schemas.microsoft.com/office/powerpoint/2010/main" val="34478176"/>
      </p:ext>
    </p:extLst>
  </p:cSld>
  <p:clrMap bg1="lt1" tx1="dk1" bg2="lt2" tx2="dk2" accent1="accent1" accent2="accent2" accent3="accent3" accent4="accent4" accent5="accent5" accent6="accent6" hlink="hlink" folHlink="folHlink"/>
  <p:sldLayoutIdLst>
    <p:sldLayoutId id="2147483723" r:id="rId1"/>
    <p:sldLayoutId id="2147483725" r:id="rId2"/>
    <p:sldLayoutId id="2147483719" r:id="rId3"/>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userDrawn="1">
          <p15:clr>
            <a:srgbClr val="F26B43"/>
          </p15:clr>
        </p15:guide>
        <p15:guide id="3" pos="7355" userDrawn="1">
          <p15:clr>
            <a:srgbClr val="F26B43"/>
          </p15:clr>
        </p15:guide>
        <p15:guide id="4" orient="horz" pos="391">
          <p15:clr>
            <a:srgbClr val="F26B43"/>
          </p15:clr>
        </p15:guide>
        <p15:guide id="5" pos="6675" userDrawn="1">
          <p15:clr>
            <a:srgbClr val="F26B43"/>
          </p15:clr>
        </p15:guide>
        <p15:guide id="6" orient="horz" pos="3974" userDrawn="1">
          <p15:clr>
            <a:srgbClr val="F26B43"/>
          </p15:clr>
        </p15:guide>
        <p15:guide id="7" pos="3681" userDrawn="1">
          <p15:clr>
            <a:srgbClr val="F26B43"/>
          </p15:clr>
        </p15:guide>
        <p15:guide id="8" pos="3341" userDrawn="1">
          <p15:clr>
            <a:srgbClr val="F26B43"/>
          </p15:clr>
        </p15:guide>
        <p15:guide id="9" orient="horz" pos="504" userDrawn="1">
          <p15:clr>
            <a:srgbClr val="F26B43"/>
          </p15:clr>
        </p15:guide>
        <p15:guide id="10" pos="4770" userDrawn="1">
          <p15:clr>
            <a:srgbClr val="F26B43"/>
          </p15:clr>
        </p15:guide>
        <p15:guide id="11" pos="4475" userDrawn="1">
          <p15:clr>
            <a:srgbClr val="F26B43"/>
          </p15:clr>
        </p15:guide>
        <p15:guide id="12" pos="2570" userDrawn="1">
          <p15:clr>
            <a:srgbClr val="F26B43"/>
          </p15:clr>
        </p15:guide>
        <p15:guide id="13" pos="2252"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4" name="Rectangle 3"/>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chemeClr val="bg1"/>
                </a:solidFill>
              </a:rPr>
              <a:pPr algn="r"/>
              <a:t>‹#›</a:t>
            </a:fld>
            <a:endParaRPr lang="en-GB" sz="800">
              <a:solidFill>
                <a:schemeClr val="bg1"/>
              </a:solidFill>
            </a:endParaRPr>
          </a:p>
        </p:txBody>
      </p:sp>
      <p:pic>
        <p:nvPicPr>
          <p:cNvPr id="5" name="Picture 4">
            <a:extLst>
              <a:ext uri="{FF2B5EF4-FFF2-40B4-BE49-F238E27FC236}">
                <a16:creationId xmlns:a16="http://schemas.microsoft.com/office/drawing/2014/main" id="{5D851A54-CCF8-F647-828C-5D82E9DAADC2}"/>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t="4171" r="221"/>
          <a:stretch/>
        </p:blipFill>
        <p:spPr>
          <a:xfrm>
            <a:off x="26894" y="145"/>
            <a:ext cx="12165105" cy="689145"/>
          </a:xfrm>
          <a:prstGeom prst="rect">
            <a:avLst/>
          </a:prstGeom>
        </p:spPr>
      </p:pic>
    </p:spTree>
    <p:extLst>
      <p:ext uri="{BB962C8B-B14F-4D97-AF65-F5344CB8AC3E}">
        <p14:creationId xmlns:p14="http://schemas.microsoft.com/office/powerpoint/2010/main" val="1732402535"/>
      </p:ext>
    </p:extLst>
  </p:cSld>
  <p:clrMap bg1="lt1" tx1="dk1" bg2="lt2" tx2="dk2" accent1="accent1" accent2="accent2" accent3="accent3" accent4="accent4" accent5="accent5" accent6="accent6" hlink="hlink" folHlink="folHlink"/>
  <p:sldLayoutIdLst>
    <p:sldLayoutId id="2147483668" r:id="rId1"/>
    <p:sldLayoutId id="2147483667" r:id="rId2"/>
    <p:sldLayoutId id="2147483666" r:id="rId3"/>
    <p:sldLayoutId id="2147483726" r:id="rId4"/>
    <p:sldLayoutId id="2147483687" r:id="rId5"/>
    <p:sldLayoutId id="2147483688" r:id="rId6"/>
    <p:sldLayoutId id="2147483689" r:id="rId7"/>
  </p:sldLayoutIdLst>
  <p:hf hdr="0" dt="0"/>
  <p:txStyles>
    <p:titleStyle>
      <a:lvl1pPr algn="l" defTabSz="914400" rtl="0" eaLnBrk="1" latinLnBrk="0" hangingPunct="1">
        <a:lnSpc>
          <a:spcPct val="100000"/>
        </a:lnSpc>
        <a:spcBef>
          <a:spcPct val="0"/>
        </a:spcBef>
        <a:buNone/>
        <a:defRPr sz="3800" b="1"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pos="325" userDrawn="1">
          <p15:clr>
            <a:srgbClr val="F26B43"/>
          </p15:clr>
        </p15:guide>
        <p15:guide id="3" pos="7355" userDrawn="1">
          <p15:clr>
            <a:srgbClr val="F26B43"/>
          </p15:clr>
        </p15:guide>
        <p15:guide id="4" orient="horz" pos="4088" userDrawn="1">
          <p15:clr>
            <a:srgbClr val="F26B43"/>
          </p15:clr>
        </p15:guide>
        <p15:guide id="5" orient="horz" pos="3974" userDrawn="1">
          <p15:clr>
            <a:srgbClr val="F26B43"/>
          </p15:clr>
        </p15:guide>
        <p15:guide id="6" orient="horz" pos="504" userDrawn="1">
          <p15:clr>
            <a:srgbClr val="F26B43"/>
          </p15:clr>
        </p15:guide>
        <p15:guide id="7" pos="2457" userDrawn="1">
          <p15:clr>
            <a:srgbClr val="F26B43"/>
          </p15:clr>
        </p15:guide>
        <p15:guide id="8" pos="2774" userDrawn="1">
          <p15:clr>
            <a:srgbClr val="F26B43"/>
          </p15:clr>
        </p15:guide>
        <p15:guide id="9" pos="3659" userDrawn="1">
          <p15:clr>
            <a:srgbClr val="F26B43"/>
          </p15:clr>
        </p15:guide>
        <p15:guide id="10" pos="4906" userDrawn="1">
          <p15:clr>
            <a:srgbClr val="F26B43"/>
          </p15:clr>
        </p15:guide>
        <p15:guide id="11" pos="5223" userDrawn="1">
          <p15:clr>
            <a:srgbClr val="F26B43"/>
          </p15:clr>
        </p15:guide>
        <p15:guide id="12" pos="3999" userDrawn="1">
          <p15:clr>
            <a:srgbClr val="F26B43"/>
          </p15:clr>
        </p15:guide>
        <p15:guide id="13" orient="horz" pos="1525" userDrawn="1">
          <p15:clr>
            <a:srgbClr val="F26B43"/>
          </p15:clr>
        </p15:guide>
        <p15:guide id="14" orient="horz" pos="1616" userDrawn="1">
          <p15:clr>
            <a:srgbClr val="F26B43"/>
          </p15:clr>
        </p15:guide>
        <p15:guide id="15" orient="horz" pos="175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642E41A-5FFE-8C4B-89A9-9A07619DB9B5}"/>
              </a:ext>
            </a:extLst>
          </p:cNvPr>
          <p:cNvSpPr/>
          <p:nvPr userDrawn="1"/>
        </p:nvSpPr>
        <p:spPr>
          <a:xfrm>
            <a:off x="520533" y="4154356"/>
            <a:ext cx="3552027" cy="846386"/>
          </a:xfrm>
          <a:prstGeom prst="rect">
            <a:avLst/>
          </a:prstGeom>
        </p:spPr>
        <p:txBody>
          <a:bodyPr wrap="square" lIns="0" tIns="0" rIns="0" bIns="0" anchor="b" anchorCtr="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900" b="1" i="0" u="none" strike="noStrike" kern="1200" cap="none" spc="0" normalizeH="0" baseline="0" noProof="0">
                <a:ln>
                  <a:noFill/>
                </a:ln>
                <a:solidFill>
                  <a:schemeClr val="accent1"/>
                </a:solidFill>
                <a:effectLst/>
                <a:uLnTx/>
                <a:uFillTx/>
                <a:latin typeface="Verdana"/>
                <a:ea typeface="+mn-ea"/>
                <a:cs typeface="Verdana"/>
              </a:rPr>
              <a:t>Head office: </a:t>
            </a:r>
            <a:r>
              <a:rPr kumimoji="0" lang="en-GB" sz="900" b="0" i="0" u="none" strike="noStrike" kern="1200" cap="none" spc="0" normalizeH="0" baseline="0" noProof="0">
                <a:ln>
                  <a:noFill/>
                </a:ln>
                <a:solidFill>
                  <a:schemeClr val="accent1"/>
                </a:solidFill>
                <a:effectLst/>
                <a:uLnTx/>
                <a:uFillTx/>
                <a:latin typeface="Verdana"/>
                <a:ea typeface="+mn-ea"/>
                <a:cs typeface="Verdana"/>
              </a:rPr>
              <a:t>3 Pavilion Lane, </a:t>
            </a:r>
            <a:r>
              <a:rPr kumimoji="0" lang="en-GB" sz="900" b="0" i="0" u="none" strike="noStrike" kern="1200" cap="none" spc="0" normalizeH="0" baseline="0" noProof="0" err="1">
                <a:ln>
                  <a:noFill/>
                </a:ln>
                <a:solidFill>
                  <a:schemeClr val="accent1"/>
                </a:solidFill>
                <a:effectLst/>
                <a:uLnTx/>
                <a:uFillTx/>
                <a:latin typeface="Verdana"/>
                <a:ea typeface="+mn-ea"/>
                <a:cs typeface="Verdana"/>
              </a:rPr>
              <a:t>Strines</a:t>
            </a:r>
            <a:r>
              <a:rPr kumimoji="0" lang="en-GB" sz="900" b="0" i="0" u="none" strike="noStrike" kern="1200" cap="none" spc="0" normalizeH="0" baseline="0" noProof="0">
                <a:ln>
                  <a:noFill/>
                </a:ln>
                <a:solidFill>
                  <a:schemeClr val="accent1"/>
                </a:solidFill>
                <a:effectLst/>
                <a:uLnTx/>
                <a:uFillTx/>
                <a:latin typeface="Verdana"/>
                <a:ea typeface="+mn-ea"/>
                <a:cs typeface="Verdana"/>
              </a:rPr>
              <a:t>, </a:t>
            </a:r>
            <a:br>
              <a:rPr kumimoji="0" lang="en-GB" sz="900" b="0" i="0" u="none" strike="noStrike" kern="1200" cap="none" spc="0" normalizeH="0" baseline="0" noProof="0">
                <a:ln>
                  <a:noFill/>
                </a:ln>
                <a:solidFill>
                  <a:schemeClr val="accent1"/>
                </a:solidFill>
                <a:effectLst/>
                <a:uLnTx/>
                <a:uFillTx/>
                <a:latin typeface="Verdana"/>
                <a:ea typeface="+mn-ea"/>
                <a:cs typeface="Verdana"/>
              </a:rPr>
            </a:br>
            <a:r>
              <a:rPr kumimoji="0" lang="en-GB" sz="900" b="0" i="0" u="none" strike="noStrike" kern="1200" cap="none" spc="0" normalizeH="0" baseline="0" noProof="0">
                <a:ln>
                  <a:noFill/>
                </a:ln>
                <a:solidFill>
                  <a:schemeClr val="accent1"/>
                </a:solidFill>
                <a:effectLst/>
                <a:uLnTx/>
                <a:uFillTx/>
                <a:latin typeface="Verdana"/>
                <a:ea typeface="+mn-ea"/>
                <a:cs typeface="Verdana"/>
              </a:rPr>
              <a:t>Stockport, Cheshire, SK6 7GH</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900" b="1" i="0" u="none" strike="noStrike" kern="1200" cap="none" spc="0" normalizeH="0" baseline="0" noProof="0">
                <a:ln>
                  <a:noFill/>
                </a:ln>
                <a:solidFill>
                  <a:schemeClr val="accent1"/>
                </a:solidFill>
                <a:effectLst/>
                <a:uLnTx/>
                <a:uFillTx/>
                <a:latin typeface="Verdana"/>
                <a:ea typeface="+mn-ea"/>
                <a:cs typeface="Verdana"/>
              </a:rPr>
              <a:t>Leeds office: </a:t>
            </a:r>
            <a:r>
              <a:rPr kumimoji="0" lang="en-GB" sz="900" b="0" i="0" u="none" strike="noStrike" kern="1200" cap="none" spc="0" normalizeH="0" baseline="0" noProof="0">
                <a:ln>
                  <a:noFill/>
                </a:ln>
                <a:solidFill>
                  <a:schemeClr val="accent1"/>
                </a:solidFill>
                <a:effectLst/>
                <a:uLnTx/>
                <a:uFillTx/>
                <a:latin typeface="+mn-lt"/>
                <a:ea typeface="+mn-ea"/>
                <a:cs typeface="Verdana"/>
              </a:rPr>
              <a:t>Regus, Office 17.21, 67 Albion Street Pinnacle, 15th–18th Floors, Leeds, LS1 5AA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accent1"/>
                </a:solidFill>
                <a:effectLst/>
                <a:uLnTx/>
                <a:uFillTx/>
                <a:latin typeface="Verdana"/>
                <a:ea typeface="+mn-ea"/>
                <a:cs typeface="Verdana"/>
              </a:rPr>
              <a:t>+44 (0)1663 767 857 | </a:t>
            </a:r>
            <a:r>
              <a:rPr kumimoji="0" lang="en-US" sz="900" b="1" i="0" u="none" strike="noStrike" kern="1200" cap="none" spc="0" normalizeH="0" baseline="0" noProof="0" err="1">
                <a:ln>
                  <a:noFill/>
                </a:ln>
                <a:solidFill>
                  <a:schemeClr val="accent1"/>
                </a:solidFill>
                <a:effectLst/>
                <a:uLnTx/>
                <a:uFillTx/>
                <a:latin typeface="Verdana"/>
                <a:ea typeface="+mn-ea"/>
                <a:cs typeface="Verdana"/>
              </a:rPr>
              <a:t>djsresearch.co.uk</a:t>
            </a:r>
            <a:endParaRPr kumimoji="0" lang="en-US" sz="900" b="0" i="0" u="none" strike="noStrike" kern="1200" cap="none" spc="0" normalizeH="0" baseline="0" noProof="0">
              <a:ln>
                <a:noFill/>
              </a:ln>
              <a:solidFill>
                <a:schemeClr val="accent1"/>
              </a:solidFill>
              <a:effectLst/>
              <a:uLnTx/>
              <a:uFillTx/>
              <a:latin typeface="Verdana"/>
              <a:ea typeface="+mn-ea"/>
              <a:cs typeface="Verdana"/>
            </a:endParaRPr>
          </a:p>
        </p:txBody>
      </p:sp>
      <p:pic>
        <p:nvPicPr>
          <p:cNvPr id="20" name="Picture 19">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13645" y="5704422"/>
            <a:ext cx="851094" cy="279464"/>
          </a:xfrm>
          <a:prstGeom prst="rect">
            <a:avLst/>
          </a:prstGeom>
        </p:spPr>
      </p:pic>
      <p:sp>
        <p:nvSpPr>
          <p:cNvPr id="21" name="Rectangle 20"/>
          <p:cNvSpPr/>
          <p:nvPr userDrawn="1"/>
        </p:nvSpPr>
        <p:spPr>
          <a:xfrm>
            <a:off x="1571962" y="5712898"/>
            <a:ext cx="6874080" cy="630942"/>
          </a:xfrm>
          <a:prstGeom prst="rect">
            <a:avLst/>
          </a:prstGeom>
        </p:spPr>
        <p:txBody>
          <a:bodyPr wrap="square" lIns="0" tIns="0" rIns="0" bIns="0">
            <a:spAutoFit/>
          </a:bodyPr>
          <a:lstStyle/>
          <a:p>
            <a:pPr>
              <a:spcAft>
                <a:spcPts val="300"/>
              </a:spcAft>
            </a:pPr>
            <a:r>
              <a:rPr lang="en-GB" sz="900" b="1">
                <a:solidFill>
                  <a:schemeClr val="accent2"/>
                </a:solidFill>
              </a:rPr>
              <a:t>Follow us on LinkedIn...</a:t>
            </a:r>
          </a:p>
          <a:p>
            <a:pPr>
              <a:spcAft>
                <a:spcPts val="300"/>
              </a:spcAft>
            </a:pPr>
            <a:r>
              <a:rPr lang="en-GB" sz="900"/>
              <a:t>For free market research findings and our latest news and developments: </a:t>
            </a:r>
            <a:r>
              <a:rPr lang="en-GB" sz="900">
                <a:hlinkClick r:id="rId4"/>
              </a:rPr>
              <a:t>linkedin.com/company/djs-research-ltd</a:t>
            </a:r>
            <a:endParaRPr lang="en-GB" sz="900"/>
          </a:p>
          <a:p>
            <a:pPr>
              <a:spcAft>
                <a:spcPts val="300"/>
              </a:spcAft>
            </a:pPr>
            <a:r>
              <a:rPr lang="en-GB" sz="900"/>
              <a:t>For regularly updated market research findings from your sector, please have a look at our complimentary insights: </a:t>
            </a:r>
            <a:r>
              <a:rPr lang="en-GB" sz="900" u="sng">
                <a:hlinkClick r:id="rId6"/>
              </a:rPr>
              <a:t>djsresearch.co.uk/blog/articles</a:t>
            </a:r>
            <a:endParaRPr lang="en-GB" sz="900" u="sng"/>
          </a:p>
        </p:txBody>
      </p:sp>
      <p:grpSp>
        <p:nvGrpSpPr>
          <p:cNvPr id="5" name="Group 4"/>
          <p:cNvGrpSpPr/>
          <p:nvPr userDrawn="1"/>
        </p:nvGrpSpPr>
        <p:grpSpPr>
          <a:xfrm>
            <a:off x="7387745" y="2070486"/>
            <a:ext cx="4804255" cy="4787514"/>
            <a:chOff x="7387745" y="2070486"/>
            <a:chExt cx="4804255" cy="4787514"/>
          </a:xfrm>
        </p:grpSpPr>
        <p:sp>
          <p:nvSpPr>
            <p:cNvPr id="24" name="Oval 23"/>
            <p:cNvSpPr/>
            <p:nvPr/>
          </p:nvSpPr>
          <p:spPr>
            <a:xfrm>
              <a:off x="8446042" y="2070486"/>
              <a:ext cx="1938452" cy="19384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7387745" y="3877358"/>
              <a:ext cx="788626" cy="78862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p:cNvPicPr>
              <a:picLocks noChangeAspect="1"/>
            </p:cNvPicPr>
            <p:nvPr/>
          </p:nvPicPr>
          <p:blipFill rotWithShape="1">
            <a:blip r:embed="rId7">
              <a:extLst>
                <a:ext uri="{28A0092B-C50C-407E-A947-70E740481C1C}">
                  <a14:useLocalDpi xmlns:a14="http://schemas.microsoft.com/office/drawing/2010/main" val="0"/>
                </a:ext>
              </a:extLst>
            </a:blip>
            <a:srcRect r="12330" b="21495"/>
            <a:stretch/>
          </p:blipFill>
          <p:spPr>
            <a:xfrm>
              <a:off x="9198918" y="4177793"/>
              <a:ext cx="2993082" cy="2680207"/>
            </a:xfrm>
            <a:prstGeom prst="rect">
              <a:avLst/>
            </a:prstGeom>
          </p:spPr>
        </p:pic>
      </p:grpSp>
      <p:sp>
        <p:nvSpPr>
          <p:cNvPr id="28" name="Title 1"/>
          <p:cNvSpPr txBox="1">
            <a:spLocks/>
          </p:cNvSpPr>
          <p:nvPr userDrawn="1"/>
        </p:nvSpPr>
        <p:spPr>
          <a:xfrm>
            <a:off x="518699" y="557241"/>
            <a:ext cx="6241816" cy="498598"/>
          </a:xfrm>
          <a:prstGeom prst="rect">
            <a:avLst/>
          </a:prstGeom>
        </p:spPr>
        <p:txBody>
          <a:bodyPr lIns="0" tIns="0" rIns="0" bIns="0">
            <a:spAutoFit/>
          </a:bodyPr>
          <a:lstStyle>
            <a:lvl1pPr algn="l" defTabSz="914400" rtl="0" eaLnBrk="1" latinLnBrk="0" hangingPunct="1">
              <a:lnSpc>
                <a:spcPct val="90000"/>
              </a:lnSpc>
              <a:spcBef>
                <a:spcPct val="0"/>
              </a:spcBef>
              <a:buNone/>
              <a:defRPr sz="4400" b="1" kern="1200" baseline="0">
                <a:solidFill>
                  <a:schemeClr val="tx1"/>
                </a:solidFill>
                <a:latin typeface="+mj-lt"/>
                <a:ea typeface="+mj-ea"/>
                <a:cs typeface="+mj-cs"/>
              </a:defRPr>
            </a:lvl1pPr>
          </a:lstStyle>
          <a:p>
            <a:r>
              <a:rPr lang="en-US" sz="3600"/>
              <a:t>For more information</a:t>
            </a:r>
            <a:endParaRPr lang="en-GB" sz="3600"/>
          </a:p>
        </p:txBody>
      </p:sp>
      <p:cxnSp>
        <p:nvCxnSpPr>
          <p:cNvPr id="3" name="Straight Connector 2"/>
          <p:cNvCxnSpPr>
            <a:cxnSpLocks/>
          </p:cNvCxnSpPr>
          <p:nvPr userDrawn="1"/>
        </p:nvCxnSpPr>
        <p:spPr>
          <a:xfrm>
            <a:off x="513645" y="5602333"/>
            <a:ext cx="7784379"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0280C68-0A26-467C-FDB1-029C72AE08EA}"/>
              </a:ext>
            </a:extLst>
          </p:cNvPr>
          <p:cNvPicPr>
            <a:picLocks noChangeAspect="1"/>
          </p:cNvPicPr>
          <p:nvPr userDrawn="1"/>
        </p:nvPicPr>
        <p:blipFill>
          <a:blip r:embed="rId8"/>
          <a:stretch>
            <a:fillRect/>
          </a:stretch>
        </p:blipFill>
        <p:spPr>
          <a:xfrm>
            <a:off x="3827224" y="4119917"/>
            <a:ext cx="1267883" cy="1267883"/>
          </a:xfrm>
          <a:prstGeom prst="rect">
            <a:avLst/>
          </a:prstGeom>
        </p:spPr>
      </p:pic>
      <p:pic>
        <p:nvPicPr>
          <p:cNvPr id="2" name="Picture 1" descr="A black and grey circle with a letter e and a square&#10;&#10;AI-generated content may be incorrect.">
            <a:extLst>
              <a:ext uri="{FF2B5EF4-FFF2-40B4-BE49-F238E27FC236}">
                <a16:creationId xmlns:a16="http://schemas.microsoft.com/office/drawing/2014/main" id="{2F3EF74C-D5A2-4159-E42C-3ACF42A4E13F}"/>
              </a:ext>
            </a:extLst>
          </p:cNvPr>
          <p:cNvPicPr>
            <a:picLocks noChangeAspect="1"/>
          </p:cNvPicPr>
          <p:nvPr userDrawn="1"/>
        </p:nvPicPr>
        <p:blipFill>
          <a:blip r:embed="rId9"/>
          <a:stretch>
            <a:fillRect/>
          </a:stretch>
        </p:blipFill>
        <p:spPr>
          <a:xfrm>
            <a:off x="515934" y="5095509"/>
            <a:ext cx="2273325" cy="345941"/>
          </a:xfrm>
          <a:prstGeom prst="rect">
            <a:avLst/>
          </a:prstGeom>
        </p:spPr>
      </p:pic>
    </p:spTree>
    <p:extLst>
      <p:ext uri="{BB962C8B-B14F-4D97-AF65-F5344CB8AC3E}">
        <p14:creationId xmlns:p14="http://schemas.microsoft.com/office/powerpoint/2010/main" val="2896060834"/>
      </p:ext>
    </p:extLst>
  </p:cSld>
  <p:clrMap bg1="lt1" tx1="dk1" bg2="lt2" tx2="dk2" accent1="accent1" accent2="accent2" accent3="accent3" accent4="accent4" accent5="accent5" accent6="accent6" hlink="hlink" folHlink="folHlink"/>
  <p:sldLayoutIdLst>
    <p:sldLayoutId id="2147483692" r:id="rId1"/>
    <p:sldLayoutId id="2147483693" r:id="rId2"/>
  </p:sldLayoutIdLst>
  <p:hf sldNum="0" hdr="0" ftr="0" dt="0"/>
  <p:txStyles>
    <p:titleStyle>
      <a:lvl1pPr algn="l" defTabSz="914400" rtl="0" eaLnBrk="1" latinLnBrk="0" hangingPunct="1">
        <a:lnSpc>
          <a:spcPct val="90000"/>
        </a:lnSpc>
        <a:spcBef>
          <a:spcPct val="0"/>
        </a:spcBef>
        <a:buNone/>
        <a:defRPr sz="4400" b="1"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guide id="2" pos="7355" userDrawn="1">
          <p15:clr>
            <a:srgbClr val="F26B43"/>
          </p15:clr>
        </p15:guide>
        <p15:guide id="3" orient="horz" pos="3974" userDrawn="1">
          <p15:clr>
            <a:srgbClr val="F26B43"/>
          </p15:clr>
        </p15:guide>
        <p15:guide id="4" orient="horz" pos="346"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8731B56-1CFB-1945-BC32-D88330DBDFDB}"/>
              </a:ext>
            </a:extLst>
          </p:cNvPr>
          <p:cNvPicPr>
            <a:picLocks noChangeAspect="1"/>
          </p:cNvPicPr>
          <p:nvPr userDrawn="1"/>
        </p:nvPicPr>
        <p:blipFill rotWithShape="1">
          <a:blip r:embed="rId7">
            <a:extLst>
              <a:ext uri="{28A0092B-C50C-407E-A947-70E740481C1C}">
                <a14:useLocalDpi xmlns:a14="http://schemas.microsoft.com/office/drawing/2010/main"/>
              </a:ext>
            </a:extLst>
          </a:blip>
          <a:srcRect l="54747"/>
          <a:stretch/>
        </p:blipFill>
        <p:spPr>
          <a:xfrm>
            <a:off x="8410292" y="584200"/>
            <a:ext cx="3781707" cy="6273800"/>
          </a:xfrm>
          <a:prstGeom prst="rect">
            <a:avLst/>
          </a:prstGeom>
        </p:spPr>
      </p:pic>
      <p:pic>
        <p:nvPicPr>
          <p:cNvPr id="11" name="Picture 10"/>
          <p:cNvPicPr>
            <a:picLocks noChangeAspect="1"/>
          </p:cNvPicPr>
          <p:nvPr userDrawn="1"/>
        </p:nvPicPr>
        <p:blipFill rotWithShape="1">
          <a:blip r:embed="rId8" cstate="screen">
            <a:extLst>
              <a:ext uri="{28A0092B-C50C-407E-A947-70E740481C1C}">
                <a14:useLocalDpi xmlns:a14="http://schemas.microsoft.com/office/drawing/2010/main"/>
              </a:ext>
            </a:extLst>
          </a:blip>
          <a:srcRect l="113" t="5380" r="274"/>
          <a:stretch/>
        </p:blipFill>
        <p:spPr>
          <a:xfrm>
            <a:off x="-4596" y="145"/>
            <a:ext cx="12196595" cy="683365"/>
          </a:xfrm>
          <a:prstGeom prst="rect">
            <a:avLst/>
          </a:prstGeom>
        </p:spPr>
      </p:pic>
      <p:sp>
        <p:nvSpPr>
          <p:cNvPr id="5" name="Rectangle 4"/>
          <p:cNvSpPr/>
          <p:nvPr userDrawn="1"/>
        </p:nvSpPr>
        <p:spPr>
          <a:xfrm>
            <a:off x="11320988" y="6384184"/>
            <a:ext cx="354920" cy="123111"/>
          </a:xfrm>
          <a:prstGeom prst="rect">
            <a:avLst/>
          </a:prstGeom>
        </p:spPr>
        <p:txBody>
          <a:bodyPr wrap="square" lIns="0" tIns="0" rIns="0" bIns="0" anchor="b" anchorCtr="0">
            <a:spAutoFit/>
          </a:bodyPr>
          <a:lstStyle/>
          <a:p>
            <a:pPr algn="r"/>
            <a:fld id="{C5283808-45C9-A34F-A585-CE10DC679CA9}" type="slidenum">
              <a:rPr lang="en-GB" sz="800" smtClean="0">
                <a:solidFill>
                  <a:schemeClr val="bg1"/>
                </a:solidFill>
              </a:rPr>
              <a:pPr algn="r"/>
              <a:t>‹#›</a:t>
            </a:fld>
            <a:endParaRPr lang="en-GB" sz="800">
              <a:solidFill>
                <a:schemeClr val="bg1"/>
              </a:solidFill>
            </a:endParaRPr>
          </a:p>
        </p:txBody>
      </p:sp>
    </p:spTree>
    <p:extLst>
      <p:ext uri="{BB962C8B-B14F-4D97-AF65-F5344CB8AC3E}">
        <p14:creationId xmlns:p14="http://schemas.microsoft.com/office/powerpoint/2010/main" val="37332641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Lst>
  <p:hf hdr="0" ftr="0" dt="0"/>
  <p:txStyles>
    <p:titleStyle>
      <a:lvl1pPr algn="l" defTabSz="914400" rtl="0" eaLnBrk="1" latinLnBrk="0" hangingPunct="1">
        <a:lnSpc>
          <a:spcPct val="100000"/>
        </a:lnSpc>
        <a:spcBef>
          <a:spcPct val="0"/>
        </a:spcBef>
        <a:buNone/>
        <a:defRPr sz="3800" b="1" kern="1200" baseline="0">
          <a:solidFill>
            <a:schemeClr val="accent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p15:clr>
            <a:srgbClr val="F26B43"/>
          </p15:clr>
        </p15:guide>
        <p15:guide id="3" pos="7355">
          <p15:clr>
            <a:srgbClr val="F26B43"/>
          </p15:clr>
        </p15:guide>
        <p15:guide id="4" orient="horz" pos="436">
          <p15:clr>
            <a:srgbClr val="F26B43"/>
          </p15:clr>
        </p15:guide>
        <p15:guide id="5" orient="horz" pos="3974">
          <p15:clr>
            <a:srgbClr val="F26B43"/>
          </p15:clr>
        </p15:guide>
        <p15:guide id="6" orient="horz" pos="50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p:cNvPicPr>
            <a:picLocks noChangeAspect="1"/>
          </p:cNvPicPr>
          <p:nvPr userDrawn="1"/>
        </p:nvPicPr>
        <p:blipFill rotWithShape="1">
          <a:blip r:embed="rId6" cstate="screen">
            <a:extLst>
              <a:ext uri="{28A0092B-C50C-407E-A947-70E740481C1C}">
                <a14:useLocalDpi xmlns:a14="http://schemas.microsoft.com/office/drawing/2010/main"/>
              </a:ext>
            </a:extLst>
          </a:blip>
          <a:srcRect l="113" t="5380" r="274"/>
          <a:stretch/>
        </p:blipFill>
        <p:spPr>
          <a:xfrm>
            <a:off x="-4596" y="145"/>
            <a:ext cx="12196595" cy="683365"/>
          </a:xfrm>
          <a:prstGeom prst="rect">
            <a:avLst/>
          </a:prstGeom>
        </p:spPr>
      </p:pic>
      <p:sp>
        <p:nvSpPr>
          <p:cNvPr id="2" name="Rectangle 1"/>
          <p:cNvSpPr/>
          <p:nvPr userDrawn="1"/>
        </p:nvSpPr>
        <p:spPr>
          <a:xfrm>
            <a:off x="11321143" y="6390803"/>
            <a:ext cx="354920" cy="123111"/>
          </a:xfrm>
          <a:prstGeom prst="rect">
            <a:avLst/>
          </a:prstGeom>
        </p:spPr>
        <p:txBody>
          <a:bodyPr wrap="square" lIns="0" tIns="0" rIns="0" bIns="0" anchor="b" anchorCtr="0">
            <a:spAutoFit/>
          </a:bodyPr>
          <a:lstStyle/>
          <a:p>
            <a:pPr algn="r"/>
            <a:fld id="{C5283808-45C9-A34F-A585-CE10DC679CA9}" type="slidenum">
              <a:rPr lang="en-GB" sz="800" smtClean="0"/>
              <a:pPr algn="r"/>
              <a:t>‹#›</a:t>
            </a:fld>
            <a:endParaRPr lang="en-GB" sz="800"/>
          </a:p>
        </p:txBody>
      </p:sp>
    </p:spTree>
    <p:extLst>
      <p:ext uri="{BB962C8B-B14F-4D97-AF65-F5344CB8AC3E}">
        <p14:creationId xmlns:p14="http://schemas.microsoft.com/office/powerpoint/2010/main" val="77768450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Lst>
  <p:hf hdr="0" dt="0"/>
  <p:txStyles>
    <p:title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8">
          <p15:clr>
            <a:srgbClr val="F26B43"/>
          </p15:clr>
        </p15:guide>
        <p15:guide id="2" pos="325">
          <p15:clr>
            <a:srgbClr val="F26B43"/>
          </p15:clr>
        </p15:guide>
        <p15:guide id="3" pos="7355">
          <p15:clr>
            <a:srgbClr val="F26B43"/>
          </p15:clr>
        </p15:guide>
        <p15:guide id="4" orient="horz" pos="391">
          <p15:clr>
            <a:srgbClr val="F26B43"/>
          </p15:clr>
        </p15:guide>
        <p15:guide id="5" pos="3659">
          <p15:clr>
            <a:srgbClr val="F26B43"/>
          </p15:clr>
        </p15:guide>
        <p15:guide id="6" orient="horz" pos="3974">
          <p15:clr>
            <a:srgbClr val="F26B43"/>
          </p15:clr>
        </p15:guide>
        <p15:guide id="7" pos="3999">
          <p15:clr>
            <a:srgbClr val="F26B43"/>
          </p15:clr>
        </p15:guide>
        <p15:guide id="8" orient="horz" pos="504">
          <p15:clr>
            <a:srgbClr val="F26B43"/>
          </p15:clr>
        </p15:guide>
        <p15:guide id="9" pos="2457">
          <p15:clr>
            <a:srgbClr val="F26B43"/>
          </p15:clr>
        </p15:guide>
        <p15:guide id="10" pos="2774">
          <p15:clr>
            <a:srgbClr val="F26B43"/>
          </p15:clr>
        </p15:guide>
        <p15:guide id="11" pos="4906">
          <p15:clr>
            <a:srgbClr val="F26B43"/>
          </p15:clr>
        </p15:guide>
        <p15:guide id="12" pos="522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hyperlink" Target="mailto:hcollins@djsresearch.com" TargetMode="External"/><Relationship Id="rId3" Type="http://schemas.openxmlformats.org/officeDocument/2006/relationships/image" Target="../media/image16.JP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11.png"/><Relationship Id="rId5" Type="http://schemas.openxmlformats.org/officeDocument/2006/relationships/image" Target="../media/image18.png"/><Relationship Id="rId10" Type="http://schemas.openxmlformats.org/officeDocument/2006/relationships/hyperlink" Target="mailto:vmullis@djsresearch.com" TargetMode="External"/><Relationship Id="rId4" Type="http://schemas.openxmlformats.org/officeDocument/2006/relationships/image" Target="../media/image17.png"/><Relationship Id="rId9" Type="http://schemas.openxmlformats.org/officeDocument/2006/relationships/hyperlink" Target="mailto:mastakhov@djsresearch.com" TargetMode="Externa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31.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31.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3.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2.xml"/><Relationship Id="rId4" Type="http://schemas.openxmlformats.org/officeDocument/2006/relationships/image" Target="../media/image2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3.xml"/><Relationship Id="rId1" Type="http://schemas.openxmlformats.org/officeDocument/2006/relationships/slideLayout" Target="../slideLayouts/slideLayout31.xml"/><Relationship Id="rId4" Type="http://schemas.openxmlformats.org/officeDocument/2006/relationships/image" Target="../media/image2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slideLayout" Target="../slideLayouts/slideLayout32.xml"/><Relationship Id="rId4" Type="http://schemas.openxmlformats.org/officeDocument/2006/relationships/image" Target="../media/image2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2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3" Type="http://schemas.openxmlformats.org/officeDocument/2006/relationships/hyperlink" Target="mailto:mastakhov@djsresearch.com" TargetMode="External"/><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hyperlink" Target="mailto:vmullis@djsresearch.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xml"/><Relationship Id="rId1" Type="http://schemas.openxmlformats.org/officeDocument/2006/relationships/slideLayout" Target="../slideLayouts/slideLayout3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A36256-61E7-0B3C-82A3-998AC1DA6F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799443" y="0"/>
            <a:ext cx="9424223" cy="6282174"/>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537"/>
            <a:ext cx="5424487" cy="6858000"/>
          </a:xfrm>
          <a:prstGeom prst="rect">
            <a:avLst/>
          </a:prstGeom>
        </p:spPr>
      </p:pic>
      <p:pic>
        <p:nvPicPr>
          <p:cNvPr id="1026" name="Picture 2">
            <a:extLst>
              <a:ext uri="{FF2B5EF4-FFF2-40B4-BE49-F238E27FC236}">
                <a16:creationId xmlns:a16="http://schemas.microsoft.com/office/drawing/2014/main" id="{77273A70-D65C-9428-BB9A-1B816A16F8BE}"/>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859" y="614546"/>
            <a:ext cx="3181289" cy="1102179"/>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C183D7F6-B498-43B3-948B-1728B52AA6E4}">
                <adec:decorative xmlns:adec="http://schemas.microsoft.com/office/drawing/2017/decorative" val="1"/>
              </a:ext>
            </a:extLst>
          </p:cNvPr>
          <p:cNvGrpSpPr/>
          <p:nvPr/>
        </p:nvGrpSpPr>
        <p:grpSpPr>
          <a:xfrm>
            <a:off x="516328" y="2064505"/>
            <a:ext cx="3887397" cy="1552229"/>
            <a:chOff x="652314" y="2280254"/>
            <a:chExt cx="3769784" cy="1552229"/>
          </a:xfrm>
        </p:grpSpPr>
        <p:cxnSp>
          <p:nvCxnSpPr>
            <p:cNvPr id="23" name="Straight Connector 22">
              <a:extLst>
                <a:ext uri="{FF2B5EF4-FFF2-40B4-BE49-F238E27FC236}">
                  <a16:creationId xmlns:a16="http://schemas.microsoft.com/office/drawing/2014/main" id="{7D045B34-5E7C-3249-9B4B-BD94DF9F1BDC}"/>
                </a:ext>
              </a:extLst>
            </p:cNvPr>
            <p:cNvCxnSpPr>
              <a:cxnSpLocks/>
            </p:cNvCxnSpPr>
            <p:nvPr/>
          </p:nvCxnSpPr>
          <p:spPr>
            <a:xfrm>
              <a:off x="652314" y="2280254"/>
              <a:ext cx="3769784"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A1A7B6D2-05E1-A847-A0A6-33D8F54669E2}"/>
                </a:ext>
              </a:extLst>
            </p:cNvPr>
            <p:cNvCxnSpPr>
              <a:cxnSpLocks/>
            </p:cNvCxnSpPr>
            <p:nvPr/>
          </p:nvCxnSpPr>
          <p:spPr>
            <a:xfrm>
              <a:off x="652314" y="3832483"/>
              <a:ext cx="3769784" cy="0"/>
            </a:xfrm>
            <a:prstGeom prst="line">
              <a:avLst/>
            </a:prstGeom>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sp>
        <p:nvSpPr>
          <p:cNvPr id="26" name="Title 25" descr="Heritage Schools Evaluation 2025-26: final report ">
            <a:extLst>
              <a:ext uri="{FF2B5EF4-FFF2-40B4-BE49-F238E27FC236}">
                <a16:creationId xmlns:a16="http://schemas.microsoft.com/office/drawing/2014/main" id="{1311AD20-5CBC-B14C-8A10-56DA9448DCB6}"/>
              </a:ext>
            </a:extLst>
          </p:cNvPr>
          <p:cNvSpPr>
            <a:spLocks noGrp="1"/>
          </p:cNvSpPr>
          <p:nvPr>
            <p:ph type="title" idx="4294967295"/>
          </p:nvPr>
        </p:nvSpPr>
        <p:spPr>
          <a:xfrm>
            <a:off x="536858" y="2192744"/>
            <a:ext cx="4080861" cy="129266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000000"/>
                </a:solidFill>
                <a:effectLst/>
                <a:uLnTx/>
                <a:uFillTx/>
                <a:latin typeface="+mn-lt"/>
                <a:ea typeface="+mn-ea"/>
                <a:cs typeface="Verdana"/>
              </a:rPr>
              <a:t>Heritage Schools Evaluation 2025-26: </a:t>
            </a:r>
            <a:r>
              <a:rPr kumimoji="0" lang="en-GB" sz="2800" b="0" i="0" u="none" strike="noStrike" kern="1200" cap="none" spc="0" normalizeH="0" baseline="0" noProof="0" dirty="0">
                <a:ln>
                  <a:noFill/>
                </a:ln>
                <a:solidFill>
                  <a:srgbClr val="000000"/>
                </a:solidFill>
                <a:effectLst/>
                <a:uLnTx/>
                <a:uFillTx/>
                <a:latin typeface="Verdana"/>
                <a:ea typeface="+mn-ea"/>
                <a:cs typeface="Verdana"/>
              </a:rPr>
              <a:t>final report </a:t>
            </a:r>
          </a:p>
        </p:txBody>
      </p:sp>
      <p:grpSp>
        <p:nvGrpSpPr>
          <p:cNvPr id="27" name="Group 26">
            <a:extLst>
              <a:ext uri="{C183D7F6-B498-43B3-948B-1728B52AA6E4}">
                <adec:decorative xmlns:adec="http://schemas.microsoft.com/office/drawing/2017/decorative" val="1"/>
              </a:ext>
            </a:extLst>
          </p:cNvPr>
          <p:cNvGrpSpPr/>
          <p:nvPr/>
        </p:nvGrpSpPr>
        <p:grpSpPr>
          <a:xfrm>
            <a:off x="9417713" y="-3487"/>
            <a:ext cx="2774287" cy="2386468"/>
            <a:chOff x="9417713" y="0"/>
            <a:chExt cx="2774287" cy="2386468"/>
          </a:xfrm>
        </p:grpSpPr>
        <p:pic>
          <p:nvPicPr>
            <p:cNvPr id="28" name="Picture 27" descr="Untitled-1.png">
              <a:extLst>
                <a:ext uri="{FF2B5EF4-FFF2-40B4-BE49-F238E27FC236}">
                  <a16:creationId xmlns:a16="http://schemas.microsoft.com/office/drawing/2014/main" id="{BFF90FB7-7506-3742-86FA-4637098BA5F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417713" y="0"/>
              <a:ext cx="2774287" cy="2386468"/>
            </a:xfrm>
            <a:prstGeom prst="rect">
              <a:avLst/>
            </a:prstGeom>
          </p:spPr>
        </p:pic>
        <p:pic>
          <p:nvPicPr>
            <p:cNvPr id="29" name="Picture 28" descr="DJS_RESEARCH_LOGO_RGB_SCREEN.png">
              <a:extLst>
                <a:ext uri="{FF2B5EF4-FFF2-40B4-BE49-F238E27FC236}">
                  <a16:creationId xmlns:a16="http://schemas.microsoft.com/office/drawing/2014/main" id="{30884AB0-7AEA-F242-8352-68727739897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163559" y="476250"/>
              <a:ext cx="1481293" cy="889422"/>
            </a:xfrm>
            <a:prstGeom prst="rect">
              <a:avLst/>
            </a:prstGeom>
          </p:spPr>
        </p:pic>
      </p:grpSp>
      <p:sp>
        <p:nvSpPr>
          <p:cNvPr id="36" name="Rectangle 35">
            <a:extLst>
              <a:ext uri="{FF2B5EF4-FFF2-40B4-BE49-F238E27FC236}">
                <a16:creationId xmlns:a16="http://schemas.microsoft.com/office/drawing/2014/main" id="{0642E41A-5FFE-8C4B-89A9-9A07619DB9B5}"/>
              </a:ext>
              <a:ext uri="{C183D7F6-B498-43B3-948B-1728B52AA6E4}">
                <adec:decorative xmlns:adec="http://schemas.microsoft.com/office/drawing/2017/decorative" val="1"/>
              </a:ext>
            </a:extLst>
          </p:cNvPr>
          <p:cNvSpPr/>
          <p:nvPr/>
        </p:nvSpPr>
        <p:spPr>
          <a:xfrm>
            <a:off x="516328" y="6350252"/>
            <a:ext cx="1962076" cy="138499"/>
          </a:xfrm>
          <a:prstGeom prst="rect">
            <a:avLst/>
          </a:prstGeom>
        </p:spPr>
        <p:txBody>
          <a:bodyPr wrap="square" lIns="0" tIns="0" rIns="0" bIns="0" anchor="b" anchorCtr="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900" i="0" u="none" strike="noStrike" kern="1200" cap="none" spc="0" normalizeH="0" baseline="0" noProof="0">
                <a:ln>
                  <a:noFill/>
                </a:ln>
                <a:solidFill>
                  <a:srgbClr val="6D6E71"/>
                </a:solidFill>
                <a:effectLst/>
                <a:uLnTx/>
                <a:uFillTx/>
                <a:latin typeface="Verdana"/>
                <a:ea typeface="+mn-ea"/>
                <a:cs typeface="Verdana"/>
              </a:rPr>
              <a:t>JN10484</a:t>
            </a:r>
          </a:p>
        </p:txBody>
      </p:sp>
      <p:sp>
        <p:nvSpPr>
          <p:cNvPr id="42" name="Rectangle 41">
            <a:extLst>
              <a:ext uri="{FF2B5EF4-FFF2-40B4-BE49-F238E27FC236}">
                <a16:creationId xmlns:a16="http://schemas.microsoft.com/office/drawing/2014/main" id="{1311AD20-5CBC-B14C-8A10-56DA9448DCB6}"/>
              </a:ext>
              <a:ext uri="{C183D7F6-B498-43B3-948B-1728B52AA6E4}">
                <adec:decorative xmlns:adec="http://schemas.microsoft.com/office/drawing/2017/decorative" val="1"/>
              </a:ext>
            </a:extLst>
          </p:cNvPr>
          <p:cNvSpPr/>
          <p:nvPr/>
        </p:nvSpPr>
        <p:spPr>
          <a:xfrm>
            <a:off x="520303" y="3691412"/>
            <a:ext cx="2345870" cy="1384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6D6E71"/>
                </a:solidFill>
                <a:effectLst/>
                <a:uLnTx/>
                <a:uFillTx/>
                <a:latin typeface="Verdana"/>
                <a:ea typeface="+mn-ea"/>
                <a:cs typeface="Verdana"/>
              </a:rPr>
              <a:t>March 2026</a:t>
            </a:r>
          </a:p>
        </p:txBody>
      </p:sp>
      <p:sp>
        <p:nvSpPr>
          <p:cNvPr id="5" name="Rectangle 4">
            <a:extLst>
              <a:ext uri="{FF2B5EF4-FFF2-40B4-BE49-F238E27FC236}">
                <a16:creationId xmlns:a16="http://schemas.microsoft.com/office/drawing/2014/main" id="{C309B0F0-6801-3BF2-7FFF-F81F14495E39}"/>
              </a:ext>
              <a:ext uri="{C183D7F6-B498-43B3-948B-1728B52AA6E4}">
                <adec:decorative xmlns:adec="http://schemas.microsoft.com/office/drawing/2017/decorative" val="1"/>
              </a:ext>
            </a:extLst>
          </p:cNvPr>
          <p:cNvSpPr/>
          <p:nvPr/>
        </p:nvSpPr>
        <p:spPr>
          <a:xfrm>
            <a:off x="520303" y="3904589"/>
            <a:ext cx="3883422" cy="1908215"/>
          </a:xfrm>
          <a:prstGeom prst="rect">
            <a:avLst/>
          </a:prstGeom>
        </p:spPr>
        <p:txBody>
          <a:bodyPr wrap="square" lIns="0" tIns="0" rIns="0" bIns="0" anchor="b" anchorCtr="0">
            <a:spAutoFit/>
          </a:bodyPr>
          <a:lstStyle/>
          <a:p>
            <a:pPr lvl="0">
              <a:spcAft>
                <a:spcPts val="600"/>
              </a:spcAft>
              <a:defRPr/>
            </a:pPr>
            <a:r>
              <a:rPr lang="en-GB" sz="900" b="1" noProof="0" dirty="0">
                <a:solidFill>
                  <a:srgbClr val="000000"/>
                </a:solidFill>
                <a:cs typeface="Verdana"/>
              </a:rPr>
              <a:t>Holly Collins, Senior Research Manager</a:t>
            </a:r>
            <a:br>
              <a:rPr lang="en-GB" sz="900" b="1" noProof="0" dirty="0">
                <a:solidFill>
                  <a:srgbClr val="000000"/>
                </a:solidFill>
                <a:cs typeface="Verdana"/>
              </a:rPr>
            </a:br>
            <a:r>
              <a:rPr lang="en-GB" sz="900" noProof="0" dirty="0">
                <a:solidFill>
                  <a:srgbClr val="000000"/>
                </a:solidFill>
                <a:cs typeface="Verdana"/>
                <a:hlinkClick r:id="rId8">
                  <a:extLst>
                    <a:ext uri="{A12FA001-AC4F-418D-AE19-62706E023703}">
                      <ahyp:hlinkClr xmlns:ahyp="http://schemas.microsoft.com/office/drawing/2018/hyperlinkcolor" val="tx"/>
                    </a:ext>
                  </a:extLst>
                </a:hlinkClick>
              </a:rPr>
              <a:t>hcollins@djsresearch.com</a:t>
            </a:r>
            <a:r>
              <a:rPr lang="en-GB" sz="900" noProof="0" dirty="0">
                <a:solidFill>
                  <a:srgbClr val="000000"/>
                </a:solidFill>
                <a:cs typeface="Verdana"/>
              </a:rPr>
              <a:t>  </a:t>
            </a:r>
          </a:p>
          <a:p>
            <a:pPr lvl="0">
              <a:spcAft>
                <a:spcPts val="600"/>
              </a:spcAft>
              <a:defRPr/>
            </a:pPr>
            <a:r>
              <a:rPr lang="en-GB" sz="900" b="1" noProof="0" dirty="0">
                <a:solidFill>
                  <a:srgbClr val="000000"/>
                </a:solidFill>
                <a:cs typeface="Verdana"/>
              </a:rPr>
              <a:t>Michael Astakhov, Research Manager</a:t>
            </a:r>
            <a:br>
              <a:rPr lang="en-GB" sz="900" b="1" noProof="0" dirty="0">
                <a:solidFill>
                  <a:srgbClr val="000000"/>
                </a:solidFill>
                <a:cs typeface="Verdana"/>
              </a:rPr>
            </a:br>
            <a:r>
              <a:rPr lang="en-GB" sz="900" noProof="0" dirty="0">
                <a:solidFill>
                  <a:srgbClr val="6D6E71"/>
                </a:solidFill>
                <a:cs typeface="Verdana"/>
                <a:hlinkClick r:id="rId9">
                  <a:extLst>
                    <a:ext uri="{A12FA001-AC4F-418D-AE19-62706E023703}">
                      <ahyp:hlinkClr xmlns:ahyp="http://schemas.microsoft.com/office/drawing/2018/hyperlinkcolor" val="tx"/>
                    </a:ext>
                  </a:extLst>
                </a:hlinkClick>
              </a:rPr>
              <a:t>mastakhov</a:t>
            </a:r>
            <a:r>
              <a:rPr lang="en-GB" sz="900" b="1" noProof="0" dirty="0">
                <a:solidFill>
                  <a:srgbClr val="6D6E71"/>
                </a:solidFill>
                <a:cs typeface="Verdana"/>
                <a:hlinkClick r:id="rId9">
                  <a:extLst>
                    <a:ext uri="{A12FA001-AC4F-418D-AE19-62706E023703}">
                      <ahyp:hlinkClr xmlns:ahyp="http://schemas.microsoft.com/office/drawing/2018/hyperlinkcolor" val="tx"/>
                    </a:ext>
                  </a:extLst>
                </a:hlinkClick>
              </a:rPr>
              <a:t>@</a:t>
            </a:r>
            <a:r>
              <a:rPr lang="en-GB" sz="900" noProof="0" dirty="0">
                <a:solidFill>
                  <a:srgbClr val="000000"/>
                </a:solidFill>
                <a:cs typeface="Verdana"/>
                <a:hlinkClick r:id="rId9">
                  <a:extLst>
                    <a:ext uri="{A12FA001-AC4F-418D-AE19-62706E023703}">
                      <ahyp:hlinkClr xmlns:ahyp="http://schemas.microsoft.com/office/drawing/2018/hyperlinkcolor" val="tx"/>
                    </a:ext>
                  </a:extLst>
                </a:hlinkClick>
              </a:rPr>
              <a:t>djsresearch.com</a:t>
            </a:r>
            <a:r>
              <a:rPr lang="en-GB" sz="900" noProof="0" dirty="0">
                <a:solidFill>
                  <a:srgbClr val="000000"/>
                </a:solidFill>
                <a:cs typeface="Verdana"/>
              </a:rPr>
              <a:t> </a:t>
            </a:r>
          </a:p>
          <a:p>
            <a:pPr lvl="0">
              <a:spcAft>
                <a:spcPts val="600"/>
              </a:spcAft>
              <a:defRPr/>
            </a:pPr>
            <a:r>
              <a:rPr lang="en-GB" sz="900" b="1" noProof="0" dirty="0">
                <a:solidFill>
                  <a:srgbClr val="000000"/>
                </a:solidFill>
                <a:cs typeface="Verdana"/>
              </a:rPr>
              <a:t>Vicky Mullis, Associate Director</a:t>
            </a:r>
            <a:br>
              <a:rPr lang="en-GB" sz="900" b="1" noProof="0" dirty="0">
                <a:solidFill>
                  <a:srgbClr val="000000"/>
                </a:solidFill>
                <a:cs typeface="Verdana"/>
              </a:rPr>
            </a:br>
            <a:r>
              <a:rPr lang="en-GB" sz="900" noProof="0" dirty="0">
                <a:solidFill>
                  <a:srgbClr val="000000"/>
                </a:solidFill>
                <a:cs typeface="Verdana"/>
                <a:hlinkClick r:id="rId10">
                  <a:extLst>
                    <a:ext uri="{A12FA001-AC4F-418D-AE19-62706E023703}">
                      <ahyp:hlinkClr xmlns:ahyp="http://schemas.microsoft.com/office/drawing/2018/hyperlinkcolor" val="tx"/>
                    </a:ext>
                  </a:extLst>
                </a:hlinkClick>
              </a:rPr>
              <a:t>vmullis@djsresearch.com</a:t>
            </a:r>
            <a:r>
              <a:rPr lang="en-GB" sz="900" noProof="0" dirty="0">
                <a:solidFill>
                  <a:srgbClr val="000000"/>
                </a:solidFill>
                <a:cs typeface="Verdana"/>
              </a:rPr>
              <a:t> </a:t>
            </a:r>
          </a:p>
          <a:p>
            <a:pPr lvl="0">
              <a:spcAft>
                <a:spcPts val="600"/>
              </a:spcAft>
              <a:defRPr/>
            </a:pPr>
            <a:r>
              <a:rPr lang="en-GB" sz="900" b="1" noProof="0" dirty="0">
                <a:solidFill>
                  <a:srgbClr val="000000"/>
                </a:solidFill>
                <a:cs typeface="Verdana"/>
              </a:rPr>
              <a:t>Head office: </a:t>
            </a:r>
            <a:r>
              <a:rPr lang="en-GB" sz="900" noProof="0" dirty="0">
                <a:solidFill>
                  <a:srgbClr val="000000"/>
                </a:solidFill>
                <a:cs typeface="Verdana"/>
              </a:rPr>
              <a:t>3 Pavilion Lane, </a:t>
            </a:r>
            <a:br>
              <a:rPr lang="en-GB" sz="900" noProof="0" dirty="0">
                <a:solidFill>
                  <a:srgbClr val="000000"/>
                </a:solidFill>
                <a:cs typeface="Verdana"/>
              </a:rPr>
            </a:br>
            <a:r>
              <a:rPr lang="en-GB" sz="900" noProof="0" dirty="0" err="1">
                <a:solidFill>
                  <a:srgbClr val="000000"/>
                </a:solidFill>
                <a:cs typeface="Verdana"/>
              </a:rPr>
              <a:t>Strines</a:t>
            </a:r>
            <a:r>
              <a:rPr lang="en-GB" sz="900" noProof="0" dirty="0">
                <a:solidFill>
                  <a:srgbClr val="000000"/>
                </a:solidFill>
                <a:cs typeface="Verdana"/>
              </a:rPr>
              <a:t>, Stockport, Cheshire, SK6 7GH</a:t>
            </a:r>
          </a:p>
          <a:p>
            <a:pPr lvl="0">
              <a:spcAft>
                <a:spcPts val="600"/>
              </a:spcAft>
              <a:defRPr/>
            </a:pPr>
            <a:r>
              <a:rPr lang="en-GB" sz="900" b="1" noProof="0" dirty="0">
                <a:solidFill>
                  <a:srgbClr val="000000"/>
                </a:solidFill>
                <a:cs typeface="Verdana"/>
              </a:rPr>
              <a:t>Leeds office: </a:t>
            </a:r>
            <a:r>
              <a:rPr lang="en-GB" sz="900" noProof="0" dirty="0">
                <a:solidFill>
                  <a:srgbClr val="000000"/>
                </a:solidFill>
                <a:cs typeface="Verdana"/>
              </a:rPr>
              <a:t>Regus, Office 17.21, 67 Albion Street, </a:t>
            </a:r>
            <a:br>
              <a:rPr lang="en-GB" sz="900" noProof="0" dirty="0">
                <a:solidFill>
                  <a:srgbClr val="000000"/>
                </a:solidFill>
                <a:cs typeface="Verdana"/>
              </a:rPr>
            </a:br>
            <a:r>
              <a:rPr lang="en-GB" sz="900" noProof="0" dirty="0">
                <a:solidFill>
                  <a:srgbClr val="000000"/>
                </a:solidFill>
                <a:cs typeface="Verdana"/>
              </a:rPr>
              <a:t>Pinnacle, 15th–18th Floors, Leeds, LS1 5AA</a:t>
            </a:r>
          </a:p>
          <a:p>
            <a:pPr lvl="0">
              <a:defRPr/>
            </a:pPr>
            <a:r>
              <a:rPr lang="en-GB" sz="900" b="1" noProof="0" dirty="0">
                <a:solidFill>
                  <a:srgbClr val="000000"/>
                </a:solidFill>
                <a:cs typeface="Verdana"/>
              </a:rPr>
              <a:t>+44 (0)1663 767 857 | djsresearch.co.uk</a:t>
            </a:r>
            <a:endParaRPr lang="en-GB" sz="900" noProof="0" dirty="0">
              <a:solidFill>
                <a:srgbClr val="000000"/>
              </a:solidFill>
              <a:cs typeface="Verdana"/>
            </a:endParaRPr>
          </a:p>
        </p:txBody>
      </p:sp>
      <p:pic>
        <p:nvPicPr>
          <p:cNvPr id="4" name="Picture 3">
            <a:extLst>
              <a:ext uri="{FF2B5EF4-FFF2-40B4-BE49-F238E27FC236}">
                <a16:creationId xmlns:a16="http://schemas.microsoft.com/office/drawing/2014/main" id="{FC5176CC-3B43-2475-4396-B1FA8053E392}"/>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526118" y="5943020"/>
            <a:ext cx="2273325" cy="345941"/>
          </a:xfrm>
          <a:prstGeom prst="rect">
            <a:avLst/>
          </a:prstGeom>
        </p:spPr>
      </p:pic>
    </p:spTree>
    <p:extLst>
      <p:ext uri="{BB962C8B-B14F-4D97-AF65-F5344CB8AC3E}">
        <p14:creationId xmlns:p14="http://schemas.microsoft.com/office/powerpoint/2010/main" val="4131433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E93BB-DF51-D007-29A0-5235ACBF0516}"/>
              </a:ext>
            </a:extLst>
          </p:cNvPr>
          <p:cNvSpPr>
            <a:spLocks noGrp="1"/>
          </p:cNvSpPr>
          <p:nvPr>
            <p:ph type="title"/>
          </p:nvPr>
        </p:nvSpPr>
        <p:spPr>
          <a:xfrm>
            <a:off x="519231" y="624356"/>
            <a:ext cx="10148769" cy="861774"/>
          </a:xfrm>
        </p:spPr>
        <p:txBody>
          <a:bodyPr/>
          <a:lstStyle/>
          <a:p>
            <a:r>
              <a:rPr lang="en-GB" noProof="0" dirty="0">
                <a:solidFill>
                  <a:srgbClr val="000000"/>
                </a:solidFill>
              </a:rPr>
              <a:t>Training appeals to both established and newly qualified educators</a:t>
            </a:r>
          </a:p>
        </p:txBody>
      </p:sp>
      <p:sp>
        <p:nvSpPr>
          <p:cNvPr id="5" name="Text Placeholder 4">
            <a:extLst>
              <a:ext uri="{FF2B5EF4-FFF2-40B4-BE49-F238E27FC236}">
                <a16:creationId xmlns:a16="http://schemas.microsoft.com/office/drawing/2014/main" id="{AAE6A51D-C541-A64F-AF0E-131EBA009B9D}"/>
              </a:ext>
            </a:extLst>
          </p:cNvPr>
          <p:cNvSpPr>
            <a:spLocks noGrp="1"/>
          </p:cNvSpPr>
          <p:nvPr>
            <p:ph type="body" sz="quarter" idx="15"/>
          </p:nvPr>
        </p:nvSpPr>
        <p:spPr>
          <a:xfrm>
            <a:off x="520621" y="1703856"/>
            <a:ext cx="10147379" cy="559127"/>
          </a:xfrm>
        </p:spPr>
        <p:txBody>
          <a:bodyPr/>
          <a:lstStyle/>
          <a:p>
            <a:r>
              <a:rPr lang="en-GB" noProof="0" dirty="0">
                <a:solidFill>
                  <a:srgbClr val="000000"/>
                </a:solidFill>
              </a:rPr>
              <a:t>Even split between experienced teachers and ECT/ITT (47% both).</a:t>
            </a:r>
          </a:p>
          <a:p>
            <a:r>
              <a:rPr lang="en-GB" noProof="0" dirty="0">
                <a:solidFill>
                  <a:srgbClr val="000000"/>
                </a:solidFill>
              </a:rPr>
              <a:t>Of all teachers, more than half are responsible for the history curriculum within their schools (57%).</a:t>
            </a:r>
          </a:p>
        </p:txBody>
      </p:sp>
      <p:graphicFrame>
        <p:nvGraphicFramePr>
          <p:cNvPr id="7" name="Chart 6" descr="Bar chart showing type of teacher who attended training">
            <a:extLst>
              <a:ext uri="{FF2B5EF4-FFF2-40B4-BE49-F238E27FC236}">
                <a16:creationId xmlns:a16="http://schemas.microsoft.com/office/drawing/2014/main" id="{ABE8DAD2-AF85-F338-5968-95FC880BE538}"/>
              </a:ext>
            </a:extLst>
          </p:cNvPr>
          <p:cNvGraphicFramePr/>
          <p:nvPr>
            <p:extLst>
              <p:ext uri="{D42A27DB-BD31-4B8C-83A1-F6EECF244321}">
                <p14:modId xmlns:p14="http://schemas.microsoft.com/office/powerpoint/2010/main" val="3210607514"/>
              </p:ext>
            </p:extLst>
          </p:nvPr>
        </p:nvGraphicFramePr>
        <p:xfrm>
          <a:off x="515937" y="2454277"/>
          <a:ext cx="5292726" cy="37430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descr="Pie chart showing perscentage of teachers responsible for the history curriculum in their school - 57% yes, 43% no.">
            <a:extLst>
              <a:ext uri="{FF2B5EF4-FFF2-40B4-BE49-F238E27FC236}">
                <a16:creationId xmlns:a16="http://schemas.microsoft.com/office/drawing/2014/main" id="{0094D224-CFFF-2026-D6B7-ABBBDFDAD6B7}"/>
              </a:ext>
            </a:extLst>
          </p:cNvPr>
          <p:cNvGraphicFramePr/>
          <p:nvPr>
            <p:extLst>
              <p:ext uri="{D42A27DB-BD31-4B8C-83A1-F6EECF244321}">
                <p14:modId xmlns:p14="http://schemas.microsoft.com/office/powerpoint/2010/main" val="3270504442"/>
              </p:ext>
            </p:extLst>
          </p:nvPr>
        </p:nvGraphicFramePr>
        <p:xfrm>
          <a:off x="6348413" y="2565400"/>
          <a:ext cx="5327650" cy="3743325"/>
        </p:xfrm>
        <a:graphic>
          <a:graphicData uri="http://schemas.openxmlformats.org/drawingml/2006/chart">
            <c:chart xmlns:c="http://schemas.openxmlformats.org/drawingml/2006/chart" xmlns:r="http://schemas.openxmlformats.org/officeDocument/2006/relationships" r:id="rId3"/>
          </a:graphicData>
        </a:graphic>
      </p:graphicFrame>
      <p:sp>
        <p:nvSpPr>
          <p:cNvPr id="6" name="Footer Placeholder 5">
            <a:extLst>
              <a:ext uri="{FF2B5EF4-FFF2-40B4-BE49-F238E27FC236}">
                <a16:creationId xmlns:a16="http://schemas.microsoft.com/office/drawing/2014/main" id="{E877EEFA-2417-BE5C-4283-140371ECA064}"/>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Q2. Which best describes you? All who answered (521, Multiple choice question). *Codes &lt;2% pooled in Other. Q3. If you are a teacher, are you responsible for the history curriculum within your school? Teachers only (211).</a:t>
            </a:r>
          </a:p>
        </p:txBody>
      </p:sp>
    </p:spTree>
    <p:extLst>
      <p:ext uri="{BB962C8B-B14F-4D97-AF65-F5344CB8AC3E}">
        <p14:creationId xmlns:p14="http://schemas.microsoft.com/office/powerpoint/2010/main" val="1834779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F0A27-E271-F667-F618-9778CEF8658D}"/>
              </a:ext>
            </a:extLst>
          </p:cNvPr>
          <p:cNvSpPr>
            <a:spLocks noGrp="1"/>
          </p:cNvSpPr>
          <p:nvPr>
            <p:ph type="title"/>
          </p:nvPr>
        </p:nvSpPr>
        <p:spPr>
          <a:xfrm>
            <a:off x="519231" y="624356"/>
            <a:ext cx="10148769" cy="861774"/>
          </a:xfrm>
        </p:spPr>
        <p:txBody>
          <a:bodyPr/>
          <a:lstStyle/>
          <a:p>
            <a:r>
              <a:rPr lang="en-GB" noProof="0" dirty="0">
                <a:solidFill>
                  <a:srgbClr val="000000"/>
                </a:solidFill>
              </a:rPr>
              <a:t>The profile of attendees has remained relatively stable year on year</a:t>
            </a:r>
          </a:p>
        </p:txBody>
      </p:sp>
      <p:sp>
        <p:nvSpPr>
          <p:cNvPr id="5" name="Text Placeholder 4">
            <a:extLst>
              <a:ext uri="{FF2B5EF4-FFF2-40B4-BE49-F238E27FC236}">
                <a16:creationId xmlns:a16="http://schemas.microsoft.com/office/drawing/2014/main" id="{B14A04D0-A4C4-6D97-283E-B65E20971280}"/>
              </a:ext>
            </a:extLst>
          </p:cNvPr>
          <p:cNvSpPr>
            <a:spLocks noGrp="1"/>
          </p:cNvSpPr>
          <p:nvPr>
            <p:ph type="body" sz="quarter" idx="15"/>
          </p:nvPr>
        </p:nvSpPr>
        <p:spPr>
          <a:xfrm>
            <a:off x="520621" y="1703856"/>
            <a:ext cx="10147379" cy="215444"/>
          </a:xfrm>
        </p:spPr>
        <p:txBody>
          <a:bodyPr/>
          <a:lstStyle/>
          <a:p>
            <a:r>
              <a:rPr lang="en-GB" noProof="0" dirty="0">
                <a:solidFill>
                  <a:srgbClr val="000000"/>
                </a:solidFill>
              </a:rPr>
              <a:t>Primary school teachers and trainee teachers continue to make up the majority of participants.</a:t>
            </a:r>
          </a:p>
        </p:txBody>
      </p:sp>
      <p:graphicFrame>
        <p:nvGraphicFramePr>
          <p:cNvPr id="27" name="Table 26">
            <a:extLst>
              <a:ext uri="{FF2B5EF4-FFF2-40B4-BE49-F238E27FC236}">
                <a16:creationId xmlns:a16="http://schemas.microsoft.com/office/drawing/2014/main" id="{326ED81A-866B-E1F3-8237-A14E28EE241A}"/>
              </a:ext>
            </a:extLst>
          </p:cNvPr>
          <p:cNvGraphicFramePr>
            <a:graphicFrameLocks noGrp="1"/>
          </p:cNvGraphicFramePr>
          <p:nvPr>
            <p:extLst>
              <p:ext uri="{D42A27DB-BD31-4B8C-83A1-F6EECF244321}">
                <p14:modId xmlns:p14="http://schemas.microsoft.com/office/powerpoint/2010/main" val="3207514540"/>
              </p:ext>
            </p:extLst>
          </p:nvPr>
        </p:nvGraphicFramePr>
        <p:xfrm>
          <a:off x="520621" y="2073239"/>
          <a:ext cx="11160130" cy="4235490"/>
        </p:xfrm>
        <a:graphic>
          <a:graphicData uri="http://schemas.openxmlformats.org/drawingml/2006/table">
            <a:tbl>
              <a:tblPr firstRow="1" firstCol="1" bandRow="1">
                <a:tableStyleId>{3B4B98B0-60AC-42C2-AFA5-B58CD77FA1E5}</a:tableStyleId>
              </a:tblPr>
              <a:tblGrid>
                <a:gridCol w="1673939">
                  <a:extLst>
                    <a:ext uri="{9D8B030D-6E8A-4147-A177-3AD203B41FA5}">
                      <a16:colId xmlns:a16="http://schemas.microsoft.com/office/drawing/2014/main" val="1703122751"/>
                    </a:ext>
                  </a:extLst>
                </a:gridCol>
                <a:gridCol w="862381">
                  <a:extLst>
                    <a:ext uri="{9D8B030D-6E8A-4147-A177-3AD203B41FA5}">
                      <a16:colId xmlns:a16="http://schemas.microsoft.com/office/drawing/2014/main" val="2308026434"/>
                    </a:ext>
                  </a:extLst>
                </a:gridCol>
                <a:gridCol w="862381">
                  <a:extLst>
                    <a:ext uri="{9D8B030D-6E8A-4147-A177-3AD203B41FA5}">
                      <a16:colId xmlns:a16="http://schemas.microsoft.com/office/drawing/2014/main" val="1713626594"/>
                    </a:ext>
                  </a:extLst>
                </a:gridCol>
                <a:gridCol w="862381">
                  <a:extLst>
                    <a:ext uri="{9D8B030D-6E8A-4147-A177-3AD203B41FA5}">
                      <a16:colId xmlns:a16="http://schemas.microsoft.com/office/drawing/2014/main" val="1823461655"/>
                    </a:ext>
                  </a:extLst>
                </a:gridCol>
                <a:gridCol w="862381">
                  <a:extLst>
                    <a:ext uri="{9D8B030D-6E8A-4147-A177-3AD203B41FA5}">
                      <a16:colId xmlns:a16="http://schemas.microsoft.com/office/drawing/2014/main" val="1453359442"/>
                    </a:ext>
                  </a:extLst>
                </a:gridCol>
                <a:gridCol w="862381">
                  <a:extLst>
                    <a:ext uri="{9D8B030D-6E8A-4147-A177-3AD203B41FA5}">
                      <a16:colId xmlns:a16="http://schemas.microsoft.com/office/drawing/2014/main" val="2583779416"/>
                    </a:ext>
                  </a:extLst>
                </a:gridCol>
                <a:gridCol w="862381">
                  <a:extLst>
                    <a:ext uri="{9D8B030D-6E8A-4147-A177-3AD203B41FA5}">
                      <a16:colId xmlns:a16="http://schemas.microsoft.com/office/drawing/2014/main" val="458610965"/>
                    </a:ext>
                  </a:extLst>
                </a:gridCol>
                <a:gridCol w="862381">
                  <a:extLst>
                    <a:ext uri="{9D8B030D-6E8A-4147-A177-3AD203B41FA5}">
                      <a16:colId xmlns:a16="http://schemas.microsoft.com/office/drawing/2014/main" val="586126303"/>
                    </a:ext>
                  </a:extLst>
                </a:gridCol>
                <a:gridCol w="862381">
                  <a:extLst>
                    <a:ext uri="{9D8B030D-6E8A-4147-A177-3AD203B41FA5}">
                      <a16:colId xmlns:a16="http://schemas.microsoft.com/office/drawing/2014/main" val="2130493919"/>
                    </a:ext>
                  </a:extLst>
                </a:gridCol>
                <a:gridCol w="862381">
                  <a:extLst>
                    <a:ext uri="{9D8B030D-6E8A-4147-A177-3AD203B41FA5}">
                      <a16:colId xmlns:a16="http://schemas.microsoft.com/office/drawing/2014/main" val="2118249561"/>
                    </a:ext>
                  </a:extLst>
                </a:gridCol>
                <a:gridCol w="862381">
                  <a:extLst>
                    <a:ext uri="{9D8B030D-6E8A-4147-A177-3AD203B41FA5}">
                      <a16:colId xmlns:a16="http://schemas.microsoft.com/office/drawing/2014/main" val="3476033346"/>
                    </a:ext>
                  </a:extLst>
                </a:gridCol>
                <a:gridCol w="862381">
                  <a:extLst>
                    <a:ext uri="{9D8B030D-6E8A-4147-A177-3AD203B41FA5}">
                      <a16:colId xmlns:a16="http://schemas.microsoft.com/office/drawing/2014/main" val="491052354"/>
                    </a:ext>
                  </a:extLst>
                </a:gridCol>
              </a:tblGrid>
              <a:tr h="342840">
                <a:tc>
                  <a:txBody>
                    <a:bodyPr/>
                    <a:lstStyle/>
                    <a:p>
                      <a:pPr>
                        <a:buNone/>
                      </a:pPr>
                      <a:r>
                        <a:rPr lang="en-GB" sz="900" noProof="0" dirty="0">
                          <a:solidFill>
                            <a:srgbClr val="000000"/>
                          </a:solidFill>
                        </a:rPr>
                        <a:t>Attendee role</a:t>
                      </a:r>
                    </a:p>
                  </a:txBody>
                  <a:tcPr anchor="ctr"/>
                </a:tc>
                <a:tc>
                  <a:txBody>
                    <a:bodyPr/>
                    <a:lstStyle/>
                    <a:p>
                      <a:pPr algn="ctr">
                        <a:buNone/>
                      </a:pPr>
                      <a:r>
                        <a:rPr lang="en-GB" sz="900" b="1" noProof="0">
                          <a:solidFill>
                            <a:schemeClr val="accent2"/>
                          </a:solidFill>
                        </a:rPr>
                        <a:t>2025/26</a:t>
                      </a:r>
                    </a:p>
                  </a:txBody>
                  <a:tcPr anchor="ctr"/>
                </a:tc>
                <a:tc>
                  <a:txBody>
                    <a:bodyPr/>
                    <a:lstStyle/>
                    <a:p>
                      <a:pPr algn="ctr">
                        <a:buNone/>
                      </a:pPr>
                      <a:r>
                        <a:rPr lang="en-GB" sz="900" noProof="0" dirty="0">
                          <a:solidFill>
                            <a:srgbClr val="000000"/>
                          </a:solidFill>
                        </a:rPr>
                        <a:t>2024/25</a:t>
                      </a:r>
                    </a:p>
                  </a:txBody>
                  <a:tcPr anchor="ctr"/>
                </a:tc>
                <a:tc>
                  <a:txBody>
                    <a:bodyPr/>
                    <a:lstStyle/>
                    <a:p>
                      <a:pPr algn="ctr">
                        <a:buNone/>
                      </a:pPr>
                      <a:r>
                        <a:rPr lang="en-GB" sz="900" noProof="0" dirty="0">
                          <a:solidFill>
                            <a:srgbClr val="000000"/>
                          </a:solidFill>
                        </a:rPr>
                        <a:t>2023/24</a:t>
                      </a:r>
                    </a:p>
                  </a:txBody>
                  <a:tcPr anchor="ctr"/>
                </a:tc>
                <a:tc>
                  <a:txBody>
                    <a:bodyPr/>
                    <a:lstStyle/>
                    <a:p>
                      <a:pPr algn="ctr">
                        <a:buNone/>
                      </a:pPr>
                      <a:r>
                        <a:rPr lang="en-GB" sz="900" noProof="0" dirty="0">
                          <a:solidFill>
                            <a:srgbClr val="000000"/>
                          </a:solidFill>
                        </a:rPr>
                        <a:t>2022/23</a:t>
                      </a:r>
                    </a:p>
                  </a:txBody>
                  <a:tcPr anchor="ctr"/>
                </a:tc>
                <a:tc>
                  <a:txBody>
                    <a:bodyPr/>
                    <a:lstStyle/>
                    <a:p>
                      <a:pPr algn="ctr">
                        <a:buNone/>
                      </a:pPr>
                      <a:r>
                        <a:rPr lang="en-GB" sz="900" noProof="0" dirty="0">
                          <a:solidFill>
                            <a:srgbClr val="000000"/>
                          </a:solidFill>
                        </a:rPr>
                        <a:t>2021/22</a:t>
                      </a:r>
                    </a:p>
                  </a:txBody>
                  <a:tcPr anchor="ctr"/>
                </a:tc>
                <a:tc>
                  <a:txBody>
                    <a:bodyPr/>
                    <a:lstStyle/>
                    <a:p>
                      <a:pPr algn="ctr">
                        <a:buNone/>
                      </a:pPr>
                      <a:r>
                        <a:rPr lang="en-GB" sz="900" noProof="0" dirty="0">
                          <a:solidFill>
                            <a:srgbClr val="000000"/>
                          </a:solidFill>
                        </a:rPr>
                        <a:t>2020/21</a:t>
                      </a:r>
                    </a:p>
                  </a:txBody>
                  <a:tcPr anchor="ctr"/>
                </a:tc>
                <a:tc>
                  <a:txBody>
                    <a:bodyPr/>
                    <a:lstStyle/>
                    <a:p>
                      <a:pPr algn="ctr">
                        <a:buNone/>
                      </a:pPr>
                      <a:r>
                        <a:rPr lang="en-GB" sz="900" noProof="0" dirty="0">
                          <a:solidFill>
                            <a:srgbClr val="000000"/>
                          </a:solidFill>
                        </a:rPr>
                        <a:t>2019/20</a:t>
                      </a:r>
                    </a:p>
                  </a:txBody>
                  <a:tcPr anchor="ctr"/>
                </a:tc>
                <a:tc>
                  <a:txBody>
                    <a:bodyPr/>
                    <a:lstStyle/>
                    <a:p>
                      <a:pPr algn="ctr">
                        <a:buNone/>
                      </a:pPr>
                      <a:r>
                        <a:rPr lang="en-GB" sz="900" noProof="0" dirty="0">
                          <a:solidFill>
                            <a:srgbClr val="000000"/>
                          </a:solidFill>
                        </a:rPr>
                        <a:t>2018/19</a:t>
                      </a:r>
                    </a:p>
                  </a:txBody>
                  <a:tcPr anchor="ctr"/>
                </a:tc>
                <a:tc>
                  <a:txBody>
                    <a:bodyPr/>
                    <a:lstStyle/>
                    <a:p>
                      <a:pPr algn="ctr">
                        <a:buNone/>
                      </a:pPr>
                      <a:r>
                        <a:rPr lang="en-GB" sz="900" noProof="0" dirty="0">
                          <a:solidFill>
                            <a:srgbClr val="000000"/>
                          </a:solidFill>
                        </a:rPr>
                        <a:t>2017/18</a:t>
                      </a:r>
                    </a:p>
                  </a:txBody>
                  <a:tcPr anchor="ctr"/>
                </a:tc>
                <a:tc>
                  <a:txBody>
                    <a:bodyPr/>
                    <a:lstStyle/>
                    <a:p>
                      <a:pPr algn="ctr">
                        <a:buNone/>
                      </a:pPr>
                      <a:r>
                        <a:rPr lang="en-GB" sz="900" noProof="0" dirty="0">
                          <a:solidFill>
                            <a:srgbClr val="000000"/>
                          </a:solidFill>
                        </a:rPr>
                        <a:t>2016/17</a:t>
                      </a:r>
                    </a:p>
                  </a:txBody>
                  <a:tcPr anchor="ctr"/>
                </a:tc>
                <a:tc>
                  <a:txBody>
                    <a:bodyPr/>
                    <a:lstStyle/>
                    <a:p>
                      <a:pPr algn="ctr">
                        <a:buNone/>
                      </a:pPr>
                      <a:r>
                        <a:rPr lang="en-GB" sz="900" noProof="0" dirty="0">
                          <a:solidFill>
                            <a:srgbClr val="000000"/>
                          </a:solidFill>
                        </a:rPr>
                        <a:t>2015/16</a:t>
                      </a:r>
                    </a:p>
                  </a:txBody>
                  <a:tcPr anchor="ctr"/>
                </a:tc>
                <a:extLst>
                  <a:ext uri="{0D108BD9-81ED-4DB2-BD59-A6C34878D82A}">
                    <a16:rowId xmlns:a16="http://schemas.microsoft.com/office/drawing/2014/main" val="3959894476"/>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Initial Teacher Training</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44%</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33%</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27%</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46%</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35%</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48%</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49%</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45%</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45%</a:t>
                      </a:r>
                    </a:p>
                  </a:txBody>
                  <a:tcPr marL="7620" marR="7620" marT="7620" marB="0" anchor="ctr"/>
                </a:tc>
                <a:extLst>
                  <a:ext uri="{0D108BD9-81ED-4DB2-BD59-A6C34878D82A}">
                    <a16:rowId xmlns:a16="http://schemas.microsoft.com/office/drawing/2014/main" val="2665606579"/>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ECT/NQT</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5%</a:t>
                      </a:r>
                    </a:p>
                  </a:txBody>
                  <a:tcPr marL="7620" marR="7620" marT="7620" marB="0" anchor="ctr"/>
                </a:tc>
                <a:extLst>
                  <a:ext uri="{0D108BD9-81ED-4DB2-BD59-A6C34878D82A}">
                    <a16:rowId xmlns:a16="http://schemas.microsoft.com/office/drawing/2014/main" val="3168167761"/>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KS1 Teacher</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10%</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18%</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11%</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18%</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15%</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10%</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a:t>
                      </a:r>
                    </a:p>
                  </a:txBody>
                  <a:tcPr marL="7620" marR="7620" marT="7620" marB="0" anchor="ctr"/>
                </a:tc>
                <a:extLst>
                  <a:ext uri="{0D108BD9-81ED-4DB2-BD59-A6C34878D82A}">
                    <a16:rowId xmlns:a16="http://schemas.microsoft.com/office/drawing/2014/main" val="264445973"/>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KS2 Teacher</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30%</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30%</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30%</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26%</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36%</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28%</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19%</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18%</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a:t>
                      </a:r>
                    </a:p>
                  </a:txBody>
                  <a:tcPr marL="7620" marR="7620" marT="7620" marB="0" anchor="ctr"/>
                </a:tc>
                <a:extLst>
                  <a:ext uri="{0D108BD9-81ED-4DB2-BD59-A6C34878D82A}">
                    <a16:rowId xmlns:a16="http://schemas.microsoft.com/office/drawing/2014/main" val="239932799"/>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EYFS</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5%</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5%</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5%</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a:t>
                      </a:r>
                    </a:p>
                  </a:txBody>
                  <a:tcPr marL="7620" marR="7620" marT="7620" marB="0" anchor="ctr"/>
                </a:tc>
                <a:extLst>
                  <a:ext uri="{0D108BD9-81ED-4DB2-BD59-A6C34878D82A}">
                    <a16:rowId xmlns:a16="http://schemas.microsoft.com/office/drawing/2014/main" val="102663659"/>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Secondary Teacher</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6%</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5%</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extLst>
                  <a:ext uri="{0D108BD9-81ED-4DB2-BD59-A6C34878D82A}">
                    <a16:rowId xmlns:a16="http://schemas.microsoft.com/office/drawing/2014/main" val="827346976"/>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SLT (Head, Assistant Head, Deputy)</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6%</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7%</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a:t>
                      </a:r>
                    </a:p>
                  </a:txBody>
                  <a:tcPr marL="7620" marR="7620" marT="7620" marB="0" anchor="ctr"/>
                </a:tc>
                <a:extLst>
                  <a:ext uri="{0D108BD9-81ED-4DB2-BD59-A6C34878D82A}">
                    <a16:rowId xmlns:a16="http://schemas.microsoft.com/office/drawing/2014/main" val="1129758279"/>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Teaching &amp; Learning Assistant / Tutor</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6%</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5%</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7%</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7%</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extLst>
                  <a:ext uri="{0D108BD9-81ED-4DB2-BD59-A6C34878D82A}">
                    <a16:rowId xmlns:a16="http://schemas.microsoft.com/office/drawing/2014/main" val="2276775774"/>
                  </a:ext>
                </a:extLst>
              </a:tr>
              <a:tr h="389265">
                <a:tc>
                  <a:txBody>
                    <a:bodyPr/>
                    <a:lstStyle/>
                    <a:p>
                      <a:pPr algn="l" rtl="0" fontAlgn="ctr">
                        <a:buNone/>
                      </a:pPr>
                      <a:r>
                        <a:rPr lang="en-GB" sz="900" b="1" i="0" u="none" strike="noStrike" noProof="0">
                          <a:solidFill>
                            <a:srgbClr val="000000"/>
                          </a:solidFill>
                          <a:effectLst/>
                          <a:latin typeface="Verdana" panose="020B0604030504040204" pitchFamily="34" charset="0"/>
                        </a:rPr>
                        <a:t>Heritage &amp; Cultural Education Provider</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0%</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4%</a:t>
                      </a:r>
                    </a:p>
                  </a:txBody>
                  <a:tcPr marL="7620" marR="7620" marT="7620" marB="0" anchor="ctr"/>
                </a:tc>
                <a:extLst>
                  <a:ext uri="{0D108BD9-81ED-4DB2-BD59-A6C34878D82A}">
                    <a16:rowId xmlns:a16="http://schemas.microsoft.com/office/drawing/2014/main" val="1005042000"/>
                  </a:ext>
                </a:extLst>
              </a:tr>
              <a:tr h="389265">
                <a:tc>
                  <a:txBody>
                    <a:bodyPr/>
                    <a:lstStyle/>
                    <a:p>
                      <a:pPr algn="l" rtl="0" fontAlgn="ctr">
                        <a:buNone/>
                      </a:pPr>
                      <a:r>
                        <a:rPr lang="en-GB" sz="900" b="1" i="0" u="none" strike="noStrike" noProof="0" dirty="0">
                          <a:solidFill>
                            <a:srgbClr val="000000"/>
                          </a:solidFill>
                          <a:effectLst/>
                          <a:latin typeface="Verdana" panose="020B0604030504040204" pitchFamily="34" charset="0"/>
                        </a:rPr>
                        <a:t>Other</a:t>
                      </a:r>
                    </a:p>
                  </a:txBody>
                  <a:tcPr marR="7620" marT="7620" marB="0" anchor="ctr"/>
                </a:tc>
                <a:tc>
                  <a:txBody>
                    <a:bodyPr/>
                    <a:lstStyle/>
                    <a:p>
                      <a:pPr algn="ctr" rtl="0" fontAlgn="ctr">
                        <a:buNone/>
                      </a:pPr>
                      <a:r>
                        <a:rPr lang="en-GB" sz="900" b="1" i="0" u="none" strike="noStrike" noProof="0">
                          <a:solidFill>
                            <a:schemeClr val="accent2"/>
                          </a:solidFill>
                          <a:effectLst/>
                          <a:latin typeface="Verdana" panose="020B0604030504040204" pitchFamily="34" charset="0"/>
                        </a:rPr>
                        <a:t>7%</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1%</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7%</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3%</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a:solidFill>
                            <a:srgbClr val="000000"/>
                          </a:solidFill>
                          <a:effectLst/>
                          <a:latin typeface="Verdana" panose="020B0604030504040204" pitchFamily="34" charset="0"/>
                        </a:rPr>
                        <a:t>2%</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5%</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4%</a:t>
                      </a:r>
                    </a:p>
                  </a:txBody>
                  <a:tcPr marL="7620" marR="7620" marT="7620" marB="0" anchor="ctr"/>
                </a:tc>
                <a:tc>
                  <a:txBody>
                    <a:bodyPr/>
                    <a:lstStyle/>
                    <a:p>
                      <a:pPr algn="ctr" rtl="0" fontAlgn="ctr">
                        <a:buNone/>
                      </a:pPr>
                      <a:r>
                        <a:rPr lang="en-GB" sz="900" b="0" i="0" u="none" strike="noStrike" noProof="0" dirty="0">
                          <a:solidFill>
                            <a:srgbClr val="000000"/>
                          </a:solidFill>
                          <a:effectLst/>
                          <a:latin typeface="Verdana" panose="020B0604030504040204" pitchFamily="34" charset="0"/>
                        </a:rPr>
                        <a:t>5%</a:t>
                      </a:r>
                    </a:p>
                  </a:txBody>
                  <a:tcPr marL="7620" marR="7620" marT="7620" marB="0" anchor="ctr"/>
                </a:tc>
                <a:extLst>
                  <a:ext uri="{0D108BD9-81ED-4DB2-BD59-A6C34878D82A}">
                    <a16:rowId xmlns:a16="http://schemas.microsoft.com/office/drawing/2014/main" val="3780181491"/>
                  </a:ext>
                </a:extLst>
              </a:tr>
            </a:tbl>
          </a:graphicData>
        </a:graphic>
      </p:graphicFrame>
      <p:sp>
        <p:nvSpPr>
          <p:cNvPr id="6" name="Footer Placeholder 5">
            <a:extLst>
              <a:ext uri="{FF2B5EF4-FFF2-40B4-BE49-F238E27FC236}">
                <a16:creationId xmlns:a16="http://schemas.microsoft.com/office/drawing/2014/main" id="{401C18AB-13D8-0A67-D3C8-289280189204}"/>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Q2. Which best describes you? All who answered (521).</a:t>
            </a:r>
          </a:p>
        </p:txBody>
      </p:sp>
    </p:spTree>
    <p:extLst>
      <p:ext uri="{BB962C8B-B14F-4D97-AF65-F5344CB8AC3E}">
        <p14:creationId xmlns:p14="http://schemas.microsoft.com/office/powerpoint/2010/main" val="2774807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12400-0436-4417-1BDE-B0F4C88BF445}"/>
              </a:ext>
            </a:extLst>
          </p:cNvPr>
          <p:cNvSpPr>
            <a:spLocks noGrp="1"/>
          </p:cNvSpPr>
          <p:nvPr>
            <p:ph type="title"/>
          </p:nvPr>
        </p:nvSpPr>
        <p:spPr>
          <a:xfrm>
            <a:off x="519231" y="624356"/>
            <a:ext cx="10148769" cy="861774"/>
          </a:xfrm>
        </p:spPr>
        <p:txBody>
          <a:bodyPr/>
          <a:lstStyle/>
          <a:p>
            <a:r>
              <a:rPr lang="en-GB" noProof="0" dirty="0">
                <a:solidFill>
                  <a:srgbClr val="000000"/>
                </a:solidFill>
              </a:rPr>
              <a:t>Attendees come from a range of history backgrounds and school sizes</a:t>
            </a:r>
          </a:p>
        </p:txBody>
      </p:sp>
      <p:sp>
        <p:nvSpPr>
          <p:cNvPr id="8" name="Text Placeholder 4">
            <a:extLst>
              <a:ext uri="{FF2B5EF4-FFF2-40B4-BE49-F238E27FC236}">
                <a16:creationId xmlns:a16="http://schemas.microsoft.com/office/drawing/2014/main" id="{BB63FDD9-A8F0-F4A0-4D29-D03C82BCC457}"/>
              </a:ext>
            </a:extLst>
          </p:cNvPr>
          <p:cNvSpPr txBox="1">
            <a:spLocks/>
          </p:cNvSpPr>
          <p:nvPr/>
        </p:nvSpPr>
        <p:spPr>
          <a:xfrm>
            <a:off x="520680" y="1700084"/>
            <a:ext cx="5287983" cy="3441968"/>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Levels of history qualifications range across attendees.</a:t>
            </a:r>
          </a:p>
          <a:p>
            <a:r>
              <a:rPr lang="en-GB" noProof="0" dirty="0">
                <a:solidFill>
                  <a:srgbClr val="000000"/>
                </a:solidFill>
              </a:rPr>
              <a:t>Around half of attendees have a history GCSE/O level (52%), and almost a third have no formal history qualification (29%). Only 26% of those responsible for the history curriculum also have no formal history qualifications.</a:t>
            </a:r>
          </a:p>
          <a:p>
            <a:r>
              <a:rPr lang="en-GB" noProof="0" dirty="0">
                <a:solidFill>
                  <a:srgbClr val="000000"/>
                </a:solidFill>
              </a:rPr>
              <a:t>This highlights the importance of making any CPD </a:t>
            </a:r>
            <a:r>
              <a:rPr lang="en-GB" b="1" noProof="0" dirty="0">
                <a:solidFill>
                  <a:srgbClr val="000000"/>
                </a:solidFill>
              </a:rPr>
              <a:t>accessible and relevant to teachers across a range of expertise levels.</a:t>
            </a:r>
          </a:p>
          <a:p>
            <a:endParaRPr lang="en-GB" noProof="0" dirty="0">
              <a:solidFill>
                <a:srgbClr val="000000"/>
              </a:solidFill>
            </a:endParaRPr>
          </a:p>
          <a:p>
            <a:r>
              <a:rPr lang="en-GB" noProof="0" dirty="0">
                <a:solidFill>
                  <a:srgbClr val="000000"/>
                </a:solidFill>
              </a:rPr>
              <a:t>Attendees also work across a wide range of school sizes, again indicating the programme must </a:t>
            </a:r>
            <a:r>
              <a:rPr lang="en-GB" b="1" noProof="0" dirty="0">
                <a:solidFill>
                  <a:srgbClr val="000000"/>
                </a:solidFill>
              </a:rPr>
              <a:t>support staff across a variety of different school contexts.</a:t>
            </a:r>
          </a:p>
        </p:txBody>
      </p:sp>
      <p:graphicFrame>
        <p:nvGraphicFramePr>
          <p:cNvPr id="7" name="Chart 6" descr="Bar chart showing formal history qualifications of teachers attending training">
            <a:extLst>
              <a:ext uri="{FF2B5EF4-FFF2-40B4-BE49-F238E27FC236}">
                <a16:creationId xmlns:a16="http://schemas.microsoft.com/office/drawing/2014/main" id="{B394D9AA-1CF2-3C79-7051-0EAB9F8B686E}"/>
              </a:ext>
            </a:extLst>
          </p:cNvPr>
          <p:cNvGraphicFramePr/>
          <p:nvPr>
            <p:extLst>
              <p:ext uri="{D42A27DB-BD31-4B8C-83A1-F6EECF244321}">
                <p14:modId xmlns:p14="http://schemas.microsoft.com/office/powerpoint/2010/main" val="1903288337"/>
              </p:ext>
            </p:extLst>
          </p:nvPr>
        </p:nvGraphicFramePr>
        <p:xfrm>
          <a:off x="6340666" y="1701610"/>
          <a:ext cx="5343144" cy="274492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descr="Percentage bar showing sizes of schools involved">
            <a:extLst>
              <a:ext uri="{FF2B5EF4-FFF2-40B4-BE49-F238E27FC236}">
                <a16:creationId xmlns:a16="http://schemas.microsoft.com/office/drawing/2014/main" id="{DE0EFC2C-C8AA-7CDF-DEFC-57803B273DD2}"/>
              </a:ext>
            </a:extLst>
          </p:cNvPr>
          <p:cNvGraphicFramePr/>
          <p:nvPr>
            <p:extLst>
              <p:ext uri="{D42A27DB-BD31-4B8C-83A1-F6EECF244321}">
                <p14:modId xmlns:p14="http://schemas.microsoft.com/office/powerpoint/2010/main" val="4003117039"/>
              </p:ext>
            </p:extLst>
          </p:nvPr>
        </p:nvGraphicFramePr>
        <p:xfrm>
          <a:off x="6348413" y="4795153"/>
          <a:ext cx="5335397" cy="1244897"/>
        </p:xfrm>
        <a:graphic>
          <a:graphicData uri="http://schemas.openxmlformats.org/drawingml/2006/chart">
            <c:chart xmlns:c="http://schemas.openxmlformats.org/drawingml/2006/chart" xmlns:r="http://schemas.openxmlformats.org/officeDocument/2006/relationships" r:id="rId3"/>
          </a:graphicData>
        </a:graphic>
      </p:graphicFrame>
      <p:sp>
        <p:nvSpPr>
          <p:cNvPr id="6" name="Footer Placeholder 5">
            <a:extLst>
              <a:ext uri="{FF2B5EF4-FFF2-40B4-BE49-F238E27FC236}">
                <a16:creationId xmlns:a16="http://schemas.microsoft.com/office/drawing/2014/main" id="{55D8ADC3-7DE7-C7A7-D1AA-205E38A1C37D}"/>
              </a:ext>
            </a:extLst>
          </p:cNvPr>
          <p:cNvSpPr>
            <a:spLocks noGrp="1"/>
          </p:cNvSpPr>
          <p:nvPr>
            <p:ph type="ftr" sz="quarter" idx="3"/>
          </p:nvPr>
        </p:nvSpPr>
        <p:spPr>
          <a:xfrm>
            <a:off x="518465" y="6388667"/>
            <a:ext cx="11157598" cy="101034"/>
          </a:xfrm>
        </p:spPr>
        <p:txBody>
          <a:bodyPr/>
          <a:lstStyle/>
          <a:p>
            <a:r>
              <a:rPr lang="en-GB" b="1" noProof="0" dirty="0">
                <a:solidFill>
                  <a:srgbClr val="000000"/>
                </a:solidFill>
              </a:rPr>
              <a:t>Base: </a:t>
            </a:r>
            <a:r>
              <a:rPr lang="en-GB" noProof="0" dirty="0">
                <a:solidFill>
                  <a:srgbClr val="000000"/>
                </a:solidFill>
              </a:rPr>
              <a:t>Q7</a:t>
            </a:r>
            <a:r>
              <a:rPr lang="en-GB" noProof="0" dirty="0"/>
              <a:t>.</a:t>
            </a:r>
            <a:r>
              <a:rPr lang="en-GB" b="1" noProof="0" dirty="0"/>
              <a:t> </a:t>
            </a:r>
            <a:r>
              <a:rPr lang="en-GB" noProof="0" dirty="0">
                <a:solidFill>
                  <a:srgbClr val="000000"/>
                </a:solidFill>
              </a:rPr>
              <a:t>What history qualifications, if any, do you have? All who answered excl. PNTS (500, Multiple choice question). Q9. Approximately how many young people attend your school/organisation? All who answered (296).</a:t>
            </a:r>
          </a:p>
        </p:txBody>
      </p:sp>
    </p:spTree>
    <p:extLst>
      <p:ext uri="{BB962C8B-B14F-4D97-AF65-F5344CB8AC3E}">
        <p14:creationId xmlns:p14="http://schemas.microsoft.com/office/powerpoint/2010/main" val="632497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A7688-A3FE-8B2A-837D-D365427FFEFB}"/>
              </a:ext>
            </a:extLst>
          </p:cNvPr>
          <p:cNvSpPr>
            <a:spLocks noGrp="1"/>
          </p:cNvSpPr>
          <p:nvPr>
            <p:ph type="title"/>
          </p:nvPr>
        </p:nvSpPr>
        <p:spPr/>
        <p:txBody>
          <a:bodyPr/>
          <a:lstStyle/>
          <a:p>
            <a:r>
              <a:rPr lang="en-GB" noProof="0" dirty="0">
                <a:solidFill>
                  <a:srgbClr val="000000"/>
                </a:solidFill>
              </a:rPr>
              <a:t>Most have not attended history training sessions outside the HS programme</a:t>
            </a:r>
          </a:p>
        </p:txBody>
      </p:sp>
      <p:sp>
        <p:nvSpPr>
          <p:cNvPr id="3" name="Text Placeholder 2">
            <a:extLst>
              <a:ext uri="{FF2B5EF4-FFF2-40B4-BE49-F238E27FC236}">
                <a16:creationId xmlns:a16="http://schemas.microsoft.com/office/drawing/2014/main" id="{1BFED9FB-CEA8-D797-6ABC-3F06735A7C26}"/>
              </a:ext>
            </a:extLst>
          </p:cNvPr>
          <p:cNvSpPr>
            <a:spLocks noGrp="1"/>
          </p:cNvSpPr>
          <p:nvPr>
            <p:ph type="body" sz="quarter" idx="13"/>
          </p:nvPr>
        </p:nvSpPr>
        <p:spPr>
          <a:xfrm>
            <a:off x="520680" y="1700213"/>
            <a:ext cx="5322908" cy="1851789"/>
          </a:xfrm>
        </p:spPr>
        <p:txBody>
          <a:bodyPr/>
          <a:lstStyle/>
          <a:p>
            <a:r>
              <a:rPr lang="en-GB" noProof="0" dirty="0">
                <a:solidFill>
                  <a:srgbClr val="000000"/>
                </a:solidFill>
              </a:rPr>
              <a:t>Most attendees have had limited engagement with heritage CPD or history training outside of the Heritage Schools programme; 62% have attended no other history training sessions during the last year.</a:t>
            </a:r>
          </a:p>
          <a:p>
            <a:r>
              <a:rPr lang="en-GB" noProof="0" dirty="0">
                <a:solidFill>
                  <a:srgbClr val="000000"/>
                </a:solidFill>
              </a:rPr>
              <a:t>This suggests that for some, the Heritage Schools programme is </a:t>
            </a:r>
            <a:r>
              <a:rPr lang="en-GB" b="1" noProof="0" dirty="0">
                <a:solidFill>
                  <a:srgbClr val="000000"/>
                </a:solidFill>
              </a:rPr>
              <a:t>fulfilling teachers’ requirements for history training</a:t>
            </a:r>
            <a:r>
              <a:rPr lang="en-GB" noProof="0" dirty="0">
                <a:solidFill>
                  <a:srgbClr val="000000"/>
                </a:solidFill>
              </a:rPr>
              <a:t> or </a:t>
            </a:r>
            <a:r>
              <a:rPr lang="en-GB" b="1" noProof="0" dirty="0">
                <a:solidFill>
                  <a:srgbClr val="000000"/>
                </a:solidFill>
              </a:rPr>
              <a:t>offering it where none may have been available.</a:t>
            </a:r>
          </a:p>
        </p:txBody>
      </p:sp>
      <p:graphicFrame>
        <p:nvGraphicFramePr>
          <p:cNvPr id="4" name="Chart 3" descr="Bar chart showing number of history training session attended by teachers before Heritage Schools training">
            <a:extLst>
              <a:ext uri="{FF2B5EF4-FFF2-40B4-BE49-F238E27FC236}">
                <a16:creationId xmlns:a16="http://schemas.microsoft.com/office/drawing/2014/main" id="{4A622E21-863D-9679-4815-C7B635B5643F}"/>
              </a:ext>
            </a:extLst>
          </p:cNvPr>
          <p:cNvGraphicFramePr/>
          <p:nvPr>
            <p:extLst>
              <p:ext uri="{D42A27DB-BD31-4B8C-83A1-F6EECF244321}">
                <p14:modId xmlns:p14="http://schemas.microsoft.com/office/powerpoint/2010/main" val="130523161"/>
              </p:ext>
            </p:extLst>
          </p:nvPr>
        </p:nvGraphicFramePr>
        <p:xfrm>
          <a:off x="6340666" y="1701609"/>
          <a:ext cx="5343144" cy="3752517"/>
        </p:xfrm>
        <a:graphic>
          <a:graphicData uri="http://schemas.openxmlformats.org/drawingml/2006/chart">
            <c:chart xmlns:c="http://schemas.openxmlformats.org/drawingml/2006/chart" xmlns:r="http://schemas.openxmlformats.org/officeDocument/2006/relationships" r:id="rId2"/>
          </a:graphicData>
        </a:graphic>
      </p:graphicFrame>
      <p:sp>
        <p:nvSpPr>
          <p:cNvPr id="6" name="Footer Placeholder 5">
            <a:extLst>
              <a:ext uri="{FF2B5EF4-FFF2-40B4-BE49-F238E27FC236}">
                <a16:creationId xmlns:a16="http://schemas.microsoft.com/office/drawing/2014/main" id="{C297E95D-2EAD-2B97-8B25-26EDB2A64FDB}"/>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Q8. How many non-Heritage Schools History training sessions have you attended in the last year? All who answered (269).</a:t>
            </a:r>
          </a:p>
        </p:txBody>
      </p:sp>
    </p:spTree>
    <p:extLst>
      <p:ext uri="{BB962C8B-B14F-4D97-AF65-F5344CB8AC3E}">
        <p14:creationId xmlns:p14="http://schemas.microsoft.com/office/powerpoint/2010/main" val="983920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C3D66-8DE7-1684-0F3D-5D1620425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D1323D-30B1-CCE4-B2A0-05183E09A75E}"/>
              </a:ext>
            </a:extLst>
          </p:cNvPr>
          <p:cNvSpPr>
            <a:spLocks noGrp="1"/>
          </p:cNvSpPr>
          <p:nvPr>
            <p:ph type="title"/>
          </p:nvPr>
        </p:nvSpPr>
        <p:spPr/>
        <p:txBody>
          <a:bodyPr/>
          <a:lstStyle/>
          <a:p>
            <a:r>
              <a:rPr lang="en-GB" noProof="0" dirty="0">
                <a:solidFill>
                  <a:srgbClr val="000000"/>
                </a:solidFill>
              </a:rPr>
              <a:t>‘Good’ training sessions for teachers are practical, actionable, and offer something different</a:t>
            </a:r>
          </a:p>
        </p:txBody>
      </p:sp>
      <p:sp>
        <p:nvSpPr>
          <p:cNvPr id="5" name="Text Placeholder 4">
            <a:extLst>
              <a:ext uri="{FF2B5EF4-FFF2-40B4-BE49-F238E27FC236}">
                <a16:creationId xmlns:a16="http://schemas.microsoft.com/office/drawing/2014/main" id="{39DEED79-64B5-17A6-1936-ED710D6F4901}"/>
              </a:ext>
            </a:extLst>
          </p:cNvPr>
          <p:cNvSpPr>
            <a:spLocks noGrp="1"/>
          </p:cNvSpPr>
          <p:nvPr>
            <p:ph type="body" sz="quarter" idx="15"/>
          </p:nvPr>
        </p:nvSpPr>
        <p:spPr>
          <a:xfrm>
            <a:off x="520621" y="1703856"/>
            <a:ext cx="10147379" cy="774571"/>
          </a:xfrm>
        </p:spPr>
        <p:txBody>
          <a:bodyPr/>
          <a:lstStyle/>
          <a:p>
            <a:r>
              <a:rPr lang="en-GB" noProof="0" dirty="0">
                <a:solidFill>
                  <a:srgbClr val="000000"/>
                </a:solidFill>
              </a:rPr>
              <a:t>Teachers are busy, so any training must work hard to make the time and effort worthwhile. </a:t>
            </a:r>
            <a:r>
              <a:rPr lang="en-GB" b="1" noProof="0" dirty="0">
                <a:solidFill>
                  <a:srgbClr val="000000"/>
                </a:solidFill>
              </a:rPr>
              <a:t>The best CPD/ training has relevant content.</a:t>
            </a:r>
            <a:endParaRPr lang="en-GB" noProof="0" dirty="0">
              <a:solidFill>
                <a:srgbClr val="000000"/>
              </a:solidFill>
            </a:endParaRPr>
          </a:p>
          <a:p>
            <a:endParaRPr lang="en-GB" noProof="0" dirty="0"/>
          </a:p>
        </p:txBody>
      </p:sp>
      <p:sp>
        <p:nvSpPr>
          <p:cNvPr id="7" name="Rectangle 6">
            <a:extLst>
              <a:ext uri="{FF2B5EF4-FFF2-40B4-BE49-F238E27FC236}">
                <a16:creationId xmlns:a16="http://schemas.microsoft.com/office/drawing/2014/main" id="{DEF96303-61E4-A4E4-D0E2-C343DC288848}"/>
              </a:ext>
            </a:extLst>
          </p:cNvPr>
          <p:cNvSpPr/>
          <p:nvPr/>
        </p:nvSpPr>
        <p:spPr>
          <a:xfrm rot="-180000">
            <a:off x="524353" y="2368477"/>
            <a:ext cx="1500937" cy="360850"/>
          </a:xfrm>
          <a:prstGeom prst="rect">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a:solidFill>
                  <a:srgbClr val="FFFFFF"/>
                </a:solidFill>
                <a:latin typeface="Verdana"/>
              </a:rPr>
              <a:t>Content</a:t>
            </a:r>
            <a:endParaRPr kumimoji="0" lang="en-GB" sz="1400" b="1"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FEEEA896-0041-DD97-D21A-E66747049718}"/>
              </a:ext>
            </a:extLst>
          </p:cNvPr>
          <p:cNvSpPr>
            <a:spLocks noGrp="1"/>
          </p:cNvSpPr>
          <p:nvPr>
            <p:ph type="body" sz="quarter" idx="13"/>
          </p:nvPr>
        </p:nvSpPr>
        <p:spPr>
          <a:xfrm>
            <a:off x="520680" y="2873713"/>
            <a:ext cx="5827733" cy="3400931"/>
          </a:xfrm>
        </p:spPr>
        <p:txBody>
          <a:bodyPr/>
          <a:lstStyle/>
          <a:p>
            <a:pPr marL="285750" indent="-285750">
              <a:buFont typeface="Wingdings" panose="05000000000000000000" pitchFamily="2" charset="2"/>
              <a:buChar char="ü"/>
            </a:pPr>
            <a:r>
              <a:rPr lang="en-GB" b="1" noProof="0" dirty="0">
                <a:solidFill>
                  <a:srgbClr val="000000"/>
                </a:solidFill>
              </a:rPr>
              <a:t>Practical, tangible outcomes.</a:t>
            </a:r>
            <a:r>
              <a:rPr lang="en-GB" noProof="0" dirty="0">
                <a:solidFill>
                  <a:srgbClr val="000000"/>
                </a:solidFill>
              </a:rPr>
              <a:t> Teachers can immediately ‘take away’ something from the session. This might be practical or physical resources, or ways of thinking they can apply to their roles. </a:t>
            </a:r>
            <a:endParaRPr lang="en-GB" b="1" noProof="0" dirty="0">
              <a:solidFill>
                <a:srgbClr val="000000"/>
              </a:solidFill>
            </a:endParaRPr>
          </a:p>
          <a:p>
            <a:pPr marL="285750" indent="-285750">
              <a:buFont typeface="Wingdings" panose="05000000000000000000" pitchFamily="2" charset="2"/>
              <a:buChar char="ü"/>
            </a:pPr>
            <a:r>
              <a:rPr lang="en-GB" b="1" noProof="0" dirty="0">
                <a:solidFill>
                  <a:srgbClr val="000000"/>
                </a:solidFill>
              </a:rPr>
              <a:t>Can be adapted for real-life use. </a:t>
            </a:r>
            <a:r>
              <a:rPr lang="en-GB" noProof="0" dirty="0">
                <a:solidFill>
                  <a:srgbClr val="000000"/>
                </a:solidFill>
              </a:rPr>
              <a:t>Teachers can see how learnings could be applied for them. Training that does not account for the realities of a classroom has limited use.</a:t>
            </a:r>
          </a:p>
          <a:p>
            <a:pPr marL="285750" indent="-285750">
              <a:buFont typeface="Wingdings" panose="05000000000000000000" pitchFamily="2" charset="2"/>
              <a:buChar char="ü"/>
            </a:pPr>
            <a:r>
              <a:rPr lang="en-GB" b="1" noProof="0" dirty="0">
                <a:solidFill>
                  <a:srgbClr val="000000"/>
                </a:solidFill>
              </a:rPr>
              <a:t>Designed with both teachers and young people in mind. </a:t>
            </a:r>
            <a:r>
              <a:rPr lang="en-GB" noProof="0" dirty="0">
                <a:solidFill>
                  <a:srgbClr val="000000"/>
                </a:solidFill>
              </a:rPr>
              <a:t>Teachers want training sessions to consider not just their own skills, but how it will positively impact their learners.</a:t>
            </a:r>
          </a:p>
          <a:p>
            <a:pPr marL="285750" indent="-285750">
              <a:buFont typeface="Wingdings" panose="05000000000000000000" pitchFamily="2" charset="2"/>
              <a:buChar char="ü"/>
            </a:pPr>
            <a:r>
              <a:rPr lang="en-GB" b="1" noProof="0" dirty="0">
                <a:solidFill>
                  <a:srgbClr val="000000"/>
                </a:solidFill>
              </a:rPr>
              <a:t>Covers new ground. </a:t>
            </a:r>
            <a:r>
              <a:rPr lang="en-GB" noProof="0" dirty="0">
                <a:solidFill>
                  <a:srgbClr val="000000"/>
                </a:solidFill>
              </a:rPr>
              <a:t>Positive for teachers and learners, as newness keeps both training sessions and classroom lessons ‘fresh’ and interesting.</a:t>
            </a:r>
          </a:p>
        </p:txBody>
      </p:sp>
      <p:sp>
        <p:nvSpPr>
          <p:cNvPr id="11" name="Rectangular Callout 8">
            <a:extLst>
              <a:ext uri="{FF2B5EF4-FFF2-40B4-BE49-F238E27FC236}">
                <a16:creationId xmlns:a16="http://schemas.microsoft.com/office/drawing/2014/main" id="{68EC1CC9-75A3-72CD-6C6E-42B81596A67F}"/>
              </a:ext>
            </a:extLst>
          </p:cNvPr>
          <p:cNvSpPr/>
          <p:nvPr/>
        </p:nvSpPr>
        <p:spPr>
          <a:xfrm>
            <a:off x="6663871" y="2991461"/>
            <a:ext cx="1523093"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The best CPD is where you can action it, it’s tangible</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4" name="Rectangular Callout 8">
            <a:extLst>
              <a:ext uri="{FF2B5EF4-FFF2-40B4-BE49-F238E27FC236}">
                <a16:creationId xmlns:a16="http://schemas.microsoft.com/office/drawing/2014/main" id="{153A28CD-0E4F-916D-F6DF-481BC4FC711B}"/>
              </a:ext>
            </a:extLst>
          </p:cNvPr>
          <p:cNvSpPr/>
          <p:nvPr/>
        </p:nvSpPr>
        <p:spPr>
          <a:xfrm>
            <a:off x="8384514" y="2806795"/>
            <a:ext cx="2923949" cy="1535631"/>
          </a:xfrm>
          <a:prstGeom prst="wedgeRectCallout">
            <a:avLst>
              <a:gd name="adj1" fmla="val 33352"/>
              <a:gd name="adj2" fmla="val 5813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‘Authentic and relevant to your role and responsibilities as a teacher. Not doing things for show, things that aren’t practical in a real class.’</a:t>
            </a:r>
          </a:p>
          <a:p>
            <a:pPr lvl="0" algn="ctr">
              <a:spcAft>
                <a:spcPts val="500"/>
              </a:spcAft>
              <a:defRPr/>
            </a:pPr>
            <a:r>
              <a:rPr lang="en-GB" sz="1200" b="1" noProof="0" dirty="0">
                <a:solidFill>
                  <a:schemeClr val="accent3"/>
                </a:solidFill>
              </a:rPr>
              <a:t>Teacher</a:t>
            </a:r>
            <a:endParaRPr kumimoji="0" lang="en-GB" sz="1200" b="1" i="0" u="none" strike="noStrike" kern="1200" cap="none" spc="0" normalizeH="0" baseline="0" noProof="0" dirty="0">
              <a:ln>
                <a:noFill/>
              </a:ln>
              <a:solidFill>
                <a:schemeClr val="accent3"/>
              </a:solidFill>
              <a:effectLst/>
              <a:uLnTx/>
              <a:uFillTx/>
              <a:latin typeface="Verdana"/>
              <a:ea typeface="+mn-ea"/>
              <a:cs typeface="+mn-cs"/>
            </a:endParaRPr>
          </a:p>
        </p:txBody>
      </p:sp>
      <p:sp>
        <p:nvSpPr>
          <p:cNvPr id="12" name="Rectangular Callout 8">
            <a:extLst>
              <a:ext uri="{FF2B5EF4-FFF2-40B4-BE49-F238E27FC236}">
                <a16:creationId xmlns:a16="http://schemas.microsoft.com/office/drawing/2014/main" id="{66863C4D-16DC-2E92-4329-783857421AAD}"/>
              </a:ext>
            </a:extLst>
          </p:cNvPr>
          <p:cNvSpPr/>
          <p:nvPr/>
        </p:nvSpPr>
        <p:spPr>
          <a:xfrm>
            <a:off x="7155543" y="4636506"/>
            <a:ext cx="4152920"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When it's something different, I feel like it's more fun for me and the students because it's something else that you can bring into the classroom that you haven't already done before</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Tree>
    <p:extLst>
      <p:ext uri="{BB962C8B-B14F-4D97-AF65-F5344CB8AC3E}">
        <p14:creationId xmlns:p14="http://schemas.microsoft.com/office/powerpoint/2010/main" val="143878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A8539-19A9-6C56-C302-F414EEE91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476E9A-D1ED-2352-B06A-35985A8F413F}"/>
              </a:ext>
            </a:extLst>
          </p:cNvPr>
          <p:cNvSpPr>
            <a:spLocks noGrp="1"/>
          </p:cNvSpPr>
          <p:nvPr>
            <p:ph type="title"/>
          </p:nvPr>
        </p:nvSpPr>
        <p:spPr/>
        <p:txBody>
          <a:bodyPr/>
          <a:lstStyle/>
          <a:p>
            <a:r>
              <a:rPr lang="en-GB" noProof="0" dirty="0">
                <a:solidFill>
                  <a:srgbClr val="000000"/>
                </a:solidFill>
              </a:rPr>
              <a:t>‘Good’ training sessions for teachers are practical, actionable, and offer something different </a:t>
            </a:r>
          </a:p>
        </p:txBody>
      </p:sp>
      <p:sp>
        <p:nvSpPr>
          <p:cNvPr id="5" name="Text Placeholder 4">
            <a:extLst>
              <a:ext uri="{FF2B5EF4-FFF2-40B4-BE49-F238E27FC236}">
                <a16:creationId xmlns:a16="http://schemas.microsoft.com/office/drawing/2014/main" id="{0D3AD089-0B00-270B-396E-3CB050F59630}"/>
              </a:ext>
            </a:extLst>
          </p:cNvPr>
          <p:cNvSpPr>
            <a:spLocks noGrp="1"/>
          </p:cNvSpPr>
          <p:nvPr>
            <p:ph type="body" sz="quarter" idx="15"/>
          </p:nvPr>
        </p:nvSpPr>
        <p:spPr>
          <a:xfrm>
            <a:off x="520621" y="1703856"/>
            <a:ext cx="10147379" cy="774571"/>
          </a:xfrm>
        </p:spPr>
        <p:txBody>
          <a:bodyPr/>
          <a:lstStyle/>
          <a:p>
            <a:r>
              <a:rPr lang="en-GB" noProof="0" dirty="0">
                <a:solidFill>
                  <a:srgbClr val="000000"/>
                </a:solidFill>
              </a:rPr>
              <a:t>Teachers are busy, so any training must work hard to make the time and effort worthwhile. </a:t>
            </a:r>
            <a:r>
              <a:rPr lang="en-GB" b="1" noProof="0" dirty="0">
                <a:solidFill>
                  <a:srgbClr val="000000"/>
                </a:solidFill>
              </a:rPr>
              <a:t>The best CPD/ training also needs good delivery.</a:t>
            </a:r>
            <a:endParaRPr lang="en-GB" noProof="0" dirty="0">
              <a:solidFill>
                <a:srgbClr val="000000"/>
              </a:solidFill>
            </a:endParaRPr>
          </a:p>
          <a:p>
            <a:endParaRPr lang="en-GB" noProof="0" dirty="0"/>
          </a:p>
        </p:txBody>
      </p:sp>
      <p:sp>
        <p:nvSpPr>
          <p:cNvPr id="7" name="Rectangle 6">
            <a:extLst>
              <a:ext uri="{FF2B5EF4-FFF2-40B4-BE49-F238E27FC236}">
                <a16:creationId xmlns:a16="http://schemas.microsoft.com/office/drawing/2014/main" id="{8F9A36BC-573C-7EFD-5A08-A71554CC4ACA}"/>
              </a:ext>
            </a:extLst>
          </p:cNvPr>
          <p:cNvSpPr/>
          <p:nvPr/>
        </p:nvSpPr>
        <p:spPr>
          <a:xfrm rot="-180000">
            <a:off x="524353" y="2368477"/>
            <a:ext cx="1500937" cy="360850"/>
          </a:xfrm>
          <a:prstGeom prst="rect">
            <a:avLst/>
          </a:prstGeom>
          <a:solidFill>
            <a:schemeClr val="accent3"/>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a:solidFill>
                  <a:srgbClr val="FFFFFF"/>
                </a:solidFill>
                <a:latin typeface="Verdana"/>
              </a:rPr>
              <a:t>Delivery</a:t>
            </a:r>
            <a:endParaRPr kumimoji="0" lang="en-GB" sz="1400" b="1" i="0" u="none" strike="noStrike" kern="1200" cap="none" spc="0" normalizeH="0" baseline="0" noProof="0">
              <a:ln>
                <a:noFill/>
              </a:ln>
              <a:solidFill>
                <a:srgbClr val="FFFFFF"/>
              </a:solidFill>
              <a:effectLst/>
              <a:uLnTx/>
              <a:uFillTx/>
              <a:latin typeface="Verdana"/>
              <a:ea typeface="+mn-ea"/>
              <a:cs typeface="+mn-cs"/>
            </a:endParaRPr>
          </a:p>
        </p:txBody>
      </p:sp>
      <p:sp>
        <p:nvSpPr>
          <p:cNvPr id="3" name="Text Placeholder 2">
            <a:extLst>
              <a:ext uri="{FF2B5EF4-FFF2-40B4-BE49-F238E27FC236}">
                <a16:creationId xmlns:a16="http://schemas.microsoft.com/office/drawing/2014/main" id="{FB0D9524-0444-77E2-574E-33942997602E}"/>
              </a:ext>
            </a:extLst>
          </p:cNvPr>
          <p:cNvSpPr>
            <a:spLocks noGrp="1"/>
          </p:cNvSpPr>
          <p:nvPr>
            <p:ph type="body" sz="quarter" idx="13"/>
          </p:nvPr>
        </p:nvSpPr>
        <p:spPr>
          <a:xfrm>
            <a:off x="520679" y="2873713"/>
            <a:ext cx="5827733" cy="3765646"/>
          </a:xfrm>
        </p:spPr>
        <p:txBody>
          <a:bodyPr/>
          <a:lstStyle/>
          <a:p>
            <a:pPr marL="285750" indent="-285750">
              <a:buFont typeface="Wingdings" panose="05000000000000000000" pitchFamily="2" charset="2"/>
              <a:buChar char="ü"/>
            </a:pPr>
            <a:r>
              <a:rPr lang="en-GB" b="1" noProof="0" dirty="0">
                <a:solidFill>
                  <a:srgbClr val="000000"/>
                </a:solidFill>
              </a:rPr>
              <a:t>Good trainer. </a:t>
            </a:r>
            <a:r>
              <a:rPr lang="en-GB" noProof="0" dirty="0">
                <a:solidFill>
                  <a:srgbClr val="000000"/>
                </a:solidFill>
              </a:rPr>
              <a:t>This can be ‘make or break’. Ideally, teachers are looking for enthusiasm (for the session), expertise (for the subject) and experience (in education).</a:t>
            </a:r>
            <a:endParaRPr lang="en-GB" b="1" noProof="0" dirty="0">
              <a:solidFill>
                <a:srgbClr val="000000"/>
              </a:solidFill>
            </a:endParaRPr>
          </a:p>
          <a:p>
            <a:pPr marL="285750" indent="-285750">
              <a:buFont typeface="Wingdings" panose="05000000000000000000" pitchFamily="2" charset="2"/>
              <a:buChar char="ü"/>
            </a:pPr>
            <a:r>
              <a:rPr lang="en-GB" b="1" noProof="0" dirty="0">
                <a:solidFill>
                  <a:srgbClr val="000000"/>
                </a:solidFill>
              </a:rPr>
              <a:t>In-person. </a:t>
            </a:r>
            <a:r>
              <a:rPr lang="en-GB" noProof="0" dirty="0">
                <a:solidFill>
                  <a:srgbClr val="000000"/>
                </a:solidFill>
              </a:rPr>
              <a:t>While acknowledging the higher investment (time, effort, money), in-person training is generally felt to be more positively impactful. In part because sessions can then include…</a:t>
            </a:r>
            <a:endParaRPr lang="en-GB" b="1" noProof="0" dirty="0">
              <a:solidFill>
                <a:srgbClr val="000000"/>
              </a:solidFill>
            </a:endParaRPr>
          </a:p>
          <a:p>
            <a:pPr marL="285750" indent="-285750">
              <a:buFont typeface="Wingdings" panose="05000000000000000000" pitchFamily="2" charset="2"/>
              <a:buChar char="ü"/>
            </a:pPr>
            <a:r>
              <a:rPr lang="en-GB" b="1" noProof="0" dirty="0">
                <a:solidFill>
                  <a:srgbClr val="000000"/>
                </a:solidFill>
              </a:rPr>
              <a:t>Hands-on activities. </a:t>
            </a:r>
            <a:r>
              <a:rPr lang="en-GB" noProof="0" dirty="0">
                <a:solidFill>
                  <a:srgbClr val="000000"/>
                </a:solidFill>
              </a:rPr>
              <a:t>These keep teachers engaged and give examples of how CPD materials might transfer into a classroom.</a:t>
            </a:r>
            <a:r>
              <a:rPr lang="en-GB" b="1" noProof="0" dirty="0">
                <a:solidFill>
                  <a:srgbClr val="000000"/>
                </a:solidFill>
              </a:rPr>
              <a:t> </a:t>
            </a:r>
          </a:p>
          <a:p>
            <a:pPr marL="285750" indent="-285750">
              <a:spcAft>
                <a:spcPts val="1000"/>
              </a:spcAft>
              <a:buFont typeface="Wingdings" panose="05000000000000000000" pitchFamily="2" charset="2"/>
              <a:buChar char="ü"/>
            </a:pPr>
            <a:r>
              <a:rPr lang="en-GB" b="1" noProof="0" dirty="0">
                <a:solidFill>
                  <a:srgbClr val="000000"/>
                </a:solidFill>
              </a:rPr>
              <a:t>Can be longitudinal or ‘periodic’. </a:t>
            </a:r>
            <a:r>
              <a:rPr lang="en-GB" noProof="0" dirty="0">
                <a:solidFill>
                  <a:srgbClr val="000000"/>
                </a:solidFill>
              </a:rPr>
              <a:t>This allows for implementation across time, including continued access to trainers to help.</a:t>
            </a:r>
          </a:p>
          <a:p>
            <a:pPr marL="742950" lvl="1" indent="-285750">
              <a:spcAft>
                <a:spcPts val="1000"/>
              </a:spcAft>
              <a:buFont typeface="Wingdings" panose="05000000000000000000" pitchFamily="2" charset="2"/>
              <a:buChar char="ü"/>
            </a:pPr>
            <a:r>
              <a:rPr lang="en-GB" noProof="0" dirty="0">
                <a:solidFill>
                  <a:srgbClr val="000000"/>
                </a:solidFill>
              </a:rPr>
              <a:t>The Heritage Schools programme was used as an example for this.</a:t>
            </a:r>
          </a:p>
        </p:txBody>
      </p:sp>
      <p:sp>
        <p:nvSpPr>
          <p:cNvPr id="18" name="Rectangular Callout 8">
            <a:extLst>
              <a:ext uri="{FF2B5EF4-FFF2-40B4-BE49-F238E27FC236}">
                <a16:creationId xmlns:a16="http://schemas.microsoft.com/office/drawing/2014/main" id="{E3375C86-2544-8448-CE5F-D47DFAAA48AF}"/>
              </a:ext>
            </a:extLst>
          </p:cNvPr>
          <p:cNvSpPr/>
          <p:nvPr/>
        </p:nvSpPr>
        <p:spPr>
          <a:xfrm>
            <a:off x="6762778" y="2815942"/>
            <a:ext cx="2452254" cy="1720297"/>
          </a:xfrm>
          <a:prstGeom prst="wedgeRectCallout">
            <a:avLst>
              <a:gd name="adj1" fmla="val 33352"/>
              <a:gd name="adj2" fmla="val 5813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‘Practical sessions where you can run through how you might use it in a lesson…like the roleplaying we did in this training, actually!’</a:t>
            </a:r>
          </a:p>
          <a:p>
            <a:pPr lvl="0" algn="ctr">
              <a:spcAft>
                <a:spcPts val="500"/>
              </a:spcAft>
              <a:defRPr/>
            </a:pPr>
            <a:r>
              <a:rPr lang="en-GB" sz="1200" b="1" noProof="0" dirty="0">
                <a:solidFill>
                  <a:schemeClr val="accent3"/>
                </a:solidFill>
              </a:rPr>
              <a:t>Teacher</a:t>
            </a:r>
          </a:p>
        </p:txBody>
      </p:sp>
      <p:sp>
        <p:nvSpPr>
          <p:cNvPr id="4" name="Rectangular Callout 8">
            <a:extLst>
              <a:ext uri="{FF2B5EF4-FFF2-40B4-BE49-F238E27FC236}">
                <a16:creationId xmlns:a16="http://schemas.microsoft.com/office/drawing/2014/main" id="{F2F0B802-2D66-F628-4547-428786D061FC}"/>
              </a:ext>
            </a:extLst>
          </p:cNvPr>
          <p:cNvSpPr/>
          <p:nvPr/>
        </p:nvSpPr>
        <p:spPr>
          <a:xfrm>
            <a:off x="9376209" y="3185274"/>
            <a:ext cx="1930420"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‘Putting it bluntly, the trainer can make a big difference.’</a:t>
            </a:r>
          </a:p>
          <a:p>
            <a:pPr lvl="0" algn="ctr">
              <a:spcAft>
                <a:spcPts val="500"/>
              </a:spcAft>
              <a:defRPr/>
            </a:pPr>
            <a:r>
              <a:rPr lang="en-GB" sz="1200" b="1" noProof="0" dirty="0">
                <a:solidFill>
                  <a:schemeClr val="accent3"/>
                </a:solidFill>
              </a:rPr>
              <a:t>Teacher</a:t>
            </a:r>
          </a:p>
        </p:txBody>
      </p:sp>
      <p:sp>
        <p:nvSpPr>
          <p:cNvPr id="10" name="Rectangular Callout 8">
            <a:extLst>
              <a:ext uri="{FF2B5EF4-FFF2-40B4-BE49-F238E27FC236}">
                <a16:creationId xmlns:a16="http://schemas.microsoft.com/office/drawing/2014/main" id="{38F7309A-E799-40F3-5F5C-099CF66E1D6A}"/>
              </a:ext>
            </a:extLst>
          </p:cNvPr>
          <p:cNvSpPr/>
          <p:nvPr/>
        </p:nvSpPr>
        <p:spPr>
          <a:xfrm>
            <a:off x="6762778" y="4813406"/>
            <a:ext cx="4922061" cy="1350965"/>
          </a:xfrm>
          <a:prstGeom prst="wedgeRectCallout">
            <a:avLst>
              <a:gd name="adj1" fmla="val 33352"/>
              <a:gd name="adj2" fmla="val 5813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‘There’s nothing like doing training in-person. You feel so much more energised, it’s more practical because if reflects a classroom more. I know it’s harder, but it’s almost always worth it.’</a:t>
            </a:r>
          </a:p>
          <a:p>
            <a:pPr lvl="0" algn="ctr">
              <a:spcAft>
                <a:spcPts val="500"/>
              </a:spcAft>
              <a:defRPr/>
            </a:pPr>
            <a:r>
              <a:rPr lang="en-GB" sz="1200" b="1" noProof="0" dirty="0">
                <a:solidFill>
                  <a:schemeClr val="accent3"/>
                </a:solidFill>
              </a:rPr>
              <a:t>Teacher</a:t>
            </a:r>
          </a:p>
        </p:txBody>
      </p:sp>
    </p:spTree>
    <p:extLst>
      <p:ext uri="{BB962C8B-B14F-4D97-AF65-F5344CB8AC3E}">
        <p14:creationId xmlns:p14="http://schemas.microsoft.com/office/powerpoint/2010/main" val="2439196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FC24F-475E-9DC0-AC62-5497C0D4B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57564-0D86-0060-0839-74E9C0265577}"/>
              </a:ext>
            </a:extLst>
          </p:cNvPr>
          <p:cNvSpPr>
            <a:spLocks noGrp="1"/>
          </p:cNvSpPr>
          <p:nvPr>
            <p:ph type="title"/>
          </p:nvPr>
        </p:nvSpPr>
        <p:spPr/>
        <p:txBody>
          <a:bodyPr/>
          <a:lstStyle/>
          <a:p>
            <a:r>
              <a:rPr lang="en-GB" noProof="0" dirty="0">
                <a:solidFill>
                  <a:srgbClr val="000000"/>
                </a:solidFill>
              </a:rPr>
              <a:t>The Programme continues to reach new schools</a:t>
            </a:r>
          </a:p>
        </p:txBody>
      </p:sp>
      <p:sp>
        <p:nvSpPr>
          <p:cNvPr id="3" name="Text Placeholder 2">
            <a:extLst>
              <a:ext uri="{FF2B5EF4-FFF2-40B4-BE49-F238E27FC236}">
                <a16:creationId xmlns:a16="http://schemas.microsoft.com/office/drawing/2014/main" id="{84804FF8-13A0-B4A7-C3EA-740F4A395F04}"/>
              </a:ext>
            </a:extLst>
          </p:cNvPr>
          <p:cNvSpPr>
            <a:spLocks noGrp="1"/>
          </p:cNvSpPr>
          <p:nvPr>
            <p:ph type="body" sz="quarter" idx="13"/>
          </p:nvPr>
        </p:nvSpPr>
        <p:spPr>
          <a:xfrm>
            <a:off x="521942" y="1309915"/>
            <a:ext cx="5286721" cy="3185487"/>
          </a:xfrm>
        </p:spPr>
        <p:txBody>
          <a:bodyPr/>
          <a:lstStyle/>
          <a:p>
            <a:r>
              <a:rPr lang="en-GB" noProof="0" dirty="0">
                <a:solidFill>
                  <a:srgbClr val="000000"/>
                </a:solidFill>
              </a:rPr>
              <a:t>Around a third of participants report that their school or organisation had previously been involved in the Heritage Schools programme (34%). This means that, even after a decade, </a:t>
            </a:r>
            <a:r>
              <a:rPr lang="en-GB" b="1" noProof="0" dirty="0">
                <a:solidFill>
                  <a:srgbClr val="000000"/>
                </a:solidFill>
              </a:rPr>
              <a:t>most attendees are new to the Programme.</a:t>
            </a:r>
          </a:p>
          <a:p>
            <a:r>
              <a:rPr lang="en-GB" noProof="0" dirty="0">
                <a:solidFill>
                  <a:srgbClr val="000000"/>
                </a:solidFill>
              </a:rPr>
              <a:t>This suggests that not only has the reach continued to grow, but the relevance of the Programme has been sustained. </a:t>
            </a:r>
            <a:r>
              <a:rPr lang="en-GB" b="1" noProof="0" dirty="0">
                <a:solidFill>
                  <a:srgbClr val="000000"/>
                </a:solidFill>
              </a:rPr>
              <a:t>Local heritage remains a draw for teachers.</a:t>
            </a:r>
          </a:p>
          <a:p>
            <a:endParaRPr lang="en-GB" b="1" noProof="0" dirty="0">
              <a:solidFill>
                <a:srgbClr val="000000"/>
              </a:solidFill>
            </a:endParaRPr>
          </a:p>
          <a:p>
            <a:r>
              <a:rPr lang="en-GB" b="1" noProof="0" dirty="0">
                <a:solidFill>
                  <a:srgbClr val="000000"/>
                </a:solidFill>
              </a:rPr>
              <a:t>The positive reputation of Historic England may support continued engagement. </a:t>
            </a:r>
            <a:r>
              <a:rPr lang="en-GB" noProof="0" dirty="0">
                <a:solidFill>
                  <a:srgbClr val="000000"/>
                </a:solidFill>
              </a:rPr>
              <a:t>Even if they are not aware of their education offering, some teachers view Historic England as a ‘good’ organisation.</a:t>
            </a:r>
          </a:p>
        </p:txBody>
      </p:sp>
      <p:sp>
        <p:nvSpPr>
          <p:cNvPr id="8" name="Rectangular Callout 8">
            <a:extLst>
              <a:ext uri="{FF2B5EF4-FFF2-40B4-BE49-F238E27FC236}">
                <a16:creationId xmlns:a16="http://schemas.microsoft.com/office/drawing/2014/main" id="{1E4C8579-1FC0-A8DF-7149-BFF76C42A7AA}"/>
              </a:ext>
            </a:extLst>
          </p:cNvPr>
          <p:cNvSpPr/>
          <p:nvPr/>
        </p:nvSpPr>
        <p:spPr>
          <a:xfrm>
            <a:off x="530654" y="4660774"/>
            <a:ext cx="4330100"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‘P</a:t>
            </a:r>
            <a:r>
              <a:rPr kumimoji="0" lang="en-GB" sz="1200" b="0" i="0" u="none" strike="noStrike" kern="1200" cap="none" spc="0" normalizeH="0" baseline="0" noProof="0" dirty="0">
                <a:ln>
                  <a:noFill/>
                </a:ln>
                <a:solidFill>
                  <a:srgbClr val="000000"/>
                </a:solidFill>
                <a:effectLst/>
                <a:uLnTx/>
                <a:uFillTx/>
                <a:latin typeface="Verdana"/>
                <a:ea typeface="+mn-ea"/>
                <a:cs typeface="+mn-cs"/>
              </a:rPr>
              <a:t>ositive impression of them, like any kind of organisation that's trying to protect the history of England… the buildings and places that are really important for us to look after.’</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graphicFrame>
        <p:nvGraphicFramePr>
          <p:cNvPr id="7" name="Chart 6" descr="Bar chart showing proportion of attendees whose school has previously been involved in HS&#10;">
            <a:extLst>
              <a:ext uri="{FF2B5EF4-FFF2-40B4-BE49-F238E27FC236}">
                <a16:creationId xmlns:a16="http://schemas.microsoft.com/office/drawing/2014/main" id="{6C9E2764-6B34-EFF1-8B31-54CEA5411D44}"/>
              </a:ext>
            </a:extLst>
          </p:cNvPr>
          <p:cNvGraphicFramePr/>
          <p:nvPr>
            <p:extLst>
              <p:ext uri="{D42A27DB-BD31-4B8C-83A1-F6EECF244321}">
                <p14:modId xmlns:p14="http://schemas.microsoft.com/office/powerpoint/2010/main" val="1656321714"/>
              </p:ext>
            </p:extLst>
          </p:nvPr>
        </p:nvGraphicFramePr>
        <p:xfrm>
          <a:off x="6348413" y="1627394"/>
          <a:ext cx="5321644"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6" name="Footer Placeholder 5">
            <a:extLst>
              <a:ext uri="{FF2B5EF4-FFF2-40B4-BE49-F238E27FC236}">
                <a16:creationId xmlns:a16="http://schemas.microsoft.com/office/drawing/2014/main" id="{82159EA4-9AB2-D7C2-EAA1-AE38A416CB3F}"/>
              </a:ext>
            </a:extLst>
          </p:cNvPr>
          <p:cNvSpPr>
            <a:spLocks noGrp="1"/>
          </p:cNvSpPr>
          <p:nvPr>
            <p:ph type="ftr" sz="quarter" idx="3"/>
          </p:nvPr>
        </p:nvSpPr>
        <p:spPr/>
        <p:txBody>
          <a:bodyPr/>
          <a:lstStyle/>
          <a:p>
            <a:r>
              <a:rPr lang="en-GB" b="1" noProof="0" dirty="0">
                <a:solidFill>
                  <a:srgbClr val="000000"/>
                </a:solidFill>
              </a:rPr>
              <a:t>Base:</a:t>
            </a:r>
            <a:r>
              <a:rPr lang="en-GB" noProof="0" dirty="0">
                <a:solidFill>
                  <a:srgbClr val="000000"/>
                </a:solidFill>
              </a:rPr>
              <a:t> Q10. Has your school/organisation been involved in any Heritage School projects/training before? All who answered excl. DK/NA (218).</a:t>
            </a:r>
          </a:p>
        </p:txBody>
      </p:sp>
    </p:spTree>
    <p:extLst>
      <p:ext uri="{BB962C8B-B14F-4D97-AF65-F5344CB8AC3E}">
        <p14:creationId xmlns:p14="http://schemas.microsoft.com/office/powerpoint/2010/main" val="2315906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8F919E-C2E1-BB33-19CE-D65441CEBD87}"/>
              </a:ext>
            </a:extLst>
          </p:cNvPr>
          <p:cNvSpPr>
            <a:spLocks noGrp="1"/>
          </p:cNvSpPr>
          <p:nvPr>
            <p:ph type="title"/>
          </p:nvPr>
        </p:nvSpPr>
        <p:spPr>
          <a:xfrm>
            <a:off x="519231" y="624356"/>
            <a:ext cx="10148769" cy="861774"/>
          </a:xfrm>
        </p:spPr>
        <p:txBody>
          <a:bodyPr/>
          <a:lstStyle/>
          <a:p>
            <a:r>
              <a:rPr lang="en-GB" noProof="0" dirty="0">
                <a:solidFill>
                  <a:srgbClr val="000000"/>
                </a:solidFill>
              </a:rPr>
              <a:t>Wide range of local history/heritage engagement across attendees</a:t>
            </a:r>
          </a:p>
        </p:txBody>
      </p:sp>
      <p:sp>
        <p:nvSpPr>
          <p:cNvPr id="4" name="Text Placeholder 3">
            <a:extLst>
              <a:ext uri="{FF2B5EF4-FFF2-40B4-BE49-F238E27FC236}">
                <a16:creationId xmlns:a16="http://schemas.microsoft.com/office/drawing/2014/main" id="{41EA5CBD-234B-9806-C8CE-76D5C31A1028}"/>
              </a:ext>
            </a:extLst>
          </p:cNvPr>
          <p:cNvSpPr>
            <a:spLocks noGrp="1"/>
          </p:cNvSpPr>
          <p:nvPr>
            <p:ph type="body" sz="quarter" idx="13"/>
          </p:nvPr>
        </p:nvSpPr>
        <p:spPr>
          <a:xfrm>
            <a:off x="520680" y="1705656"/>
            <a:ext cx="5287983" cy="1333698"/>
          </a:xfrm>
        </p:spPr>
        <p:txBody>
          <a:bodyPr/>
          <a:lstStyle/>
          <a:p>
            <a:r>
              <a:rPr lang="en-GB" b="1" noProof="0" dirty="0">
                <a:solidFill>
                  <a:srgbClr val="000000"/>
                </a:solidFill>
              </a:rPr>
              <a:t>For some, this training is more of a top-up…</a:t>
            </a:r>
          </a:p>
          <a:p>
            <a:pPr marL="285750" indent="-285750">
              <a:buFont typeface="Arial" panose="020B0604020202020204" pitchFamily="34" charset="0"/>
              <a:buChar char="•"/>
            </a:pPr>
            <a:r>
              <a:rPr lang="en-GB" noProof="0" dirty="0">
                <a:solidFill>
                  <a:srgbClr val="000000"/>
                </a:solidFill>
              </a:rPr>
              <a:t>Some attendees come from schools that already prioritise/are embedding local history in classes</a:t>
            </a:r>
          </a:p>
          <a:p>
            <a:pPr marL="285750" indent="-285750">
              <a:buFont typeface="Arial" panose="020B0604020202020204" pitchFamily="34" charset="0"/>
              <a:buChar char="•"/>
            </a:pPr>
            <a:r>
              <a:rPr lang="en-GB" noProof="0" dirty="0">
                <a:solidFill>
                  <a:srgbClr val="000000"/>
                </a:solidFill>
              </a:rPr>
              <a:t>In some cases, this is due to previous engagement with the Heritage Schools programme</a:t>
            </a:r>
          </a:p>
        </p:txBody>
      </p:sp>
      <p:sp>
        <p:nvSpPr>
          <p:cNvPr id="5" name="Text Placeholder 4">
            <a:extLst>
              <a:ext uri="{FF2B5EF4-FFF2-40B4-BE49-F238E27FC236}">
                <a16:creationId xmlns:a16="http://schemas.microsoft.com/office/drawing/2014/main" id="{653FF9EE-D524-A332-DFBE-B0A210D49793}"/>
              </a:ext>
            </a:extLst>
          </p:cNvPr>
          <p:cNvSpPr>
            <a:spLocks noGrp="1"/>
          </p:cNvSpPr>
          <p:nvPr>
            <p:ph type="body" sz="quarter" idx="14"/>
          </p:nvPr>
        </p:nvSpPr>
        <p:spPr>
          <a:xfrm>
            <a:off x="6351326" y="1709298"/>
            <a:ext cx="5324737" cy="1892826"/>
          </a:xfrm>
        </p:spPr>
        <p:txBody>
          <a:bodyPr/>
          <a:lstStyle/>
          <a:p>
            <a:r>
              <a:rPr lang="en-GB" b="1" noProof="0" dirty="0">
                <a:solidFill>
                  <a:srgbClr val="000000"/>
                </a:solidFill>
              </a:rPr>
              <a:t>…but for some, it’s an area for development</a:t>
            </a:r>
          </a:p>
          <a:p>
            <a:pPr marL="285750" indent="-285750">
              <a:buFont typeface="Arial" panose="020B0604020202020204" pitchFamily="34" charset="0"/>
              <a:buChar char="•"/>
            </a:pPr>
            <a:r>
              <a:rPr lang="en-GB" noProof="0" dirty="0">
                <a:solidFill>
                  <a:srgbClr val="000000"/>
                </a:solidFill>
              </a:rPr>
              <a:t>Some recognise it’s something they could be doing more of</a:t>
            </a:r>
          </a:p>
          <a:p>
            <a:pPr marL="285750" indent="-285750">
              <a:buFont typeface="Arial" panose="020B0604020202020204" pitchFamily="34" charset="0"/>
              <a:buChar char="•"/>
            </a:pPr>
            <a:r>
              <a:rPr lang="en-GB" noProof="0" dirty="0">
                <a:solidFill>
                  <a:srgbClr val="000000"/>
                </a:solidFill>
              </a:rPr>
              <a:t>Especially important where there may be less of an inherited sense of ‘belonging’ in their local areas, i.e., families are newer to the area</a:t>
            </a:r>
          </a:p>
          <a:p>
            <a:pPr marL="285750" indent="-285750">
              <a:buFont typeface="Arial" panose="020B0604020202020204" pitchFamily="34" charset="0"/>
              <a:buChar char="•"/>
            </a:pPr>
            <a:endParaRPr lang="en-GB" noProof="0" dirty="0"/>
          </a:p>
        </p:txBody>
      </p:sp>
      <p:sp>
        <p:nvSpPr>
          <p:cNvPr id="7" name="Rectangular Callout 8">
            <a:extLst>
              <a:ext uri="{FF2B5EF4-FFF2-40B4-BE49-F238E27FC236}">
                <a16:creationId xmlns:a16="http://schemas.microsoft.com/office/drawing/2014/main" id="{9FB7AC44-8DD4-1E4A-F4FD-40B20DEF336F}"/>
              </a:ext>
            </a:extLst>
          </p:cNvPr>
          <p:cNvSpPr/>
          <p:nvPr/>
        </p:nvSpPr>
        <p:spPr>
          <a:xfrm>
            <a:off x="520680" y="3559629"/>
            <a:ext cx="2804966" cy="1535631"/>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kumimoji="0" lang="en-GB" sz="1200" b="0" i="0" u="none" strike="noStrike" kern="1200" cap="none" spc="0" normalizeH="0" baseline="0" noProof="0" dirty="0">
                <a:ln>
                  <a:noFill/>
                </a:ln>
                <a:solidFill>
                  <a:srgbClr val="000000"/>
                </a:solidFill>
                <a:effectLst/>
                <a:uLnTx/>
                <a:uFillTx/>
                <a:latin typeface="Verdana"/>
                <a:ea typeface="+mn-ea"/>
                <a:cs typeface="+mn-cs"/>
              </a:rPr>
              <a:t>I</a:t>
            </a:r>
            <a:r>
              <a:rPr lang="en-GB" sz="1200" noProof="0" dirty="0">
                <a:solidFill>
                  <a:srgbClr val="000000"/>
                </a:solidFill>
              </a:rPr>
              <a:t>n my last class, we had a local history week that was born off the back of the Historic England training sessions that they’d had before</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2" name="Rectangular Callout 8">
            <a:extLst>
              <a:ext uri="{FF2B5EF4-FFF2-40B4-BE49-F238E27FC236}">
                <a16:creationId xmlns:a16="http://schemas.microsoft.com/office/drawing/2014/main" id="{312FF22A-70FC-2F26-5A68-0806C62D9820}"/>
              </a:ext>
            </a:extLst>
          </p:cNvPr>
          <p:cNvSpPr/>
          <p:nvPr/>
        </p:nvSpPr>
        <p:spPr>
          <a:xfrm>
            <a:off x="3491346" y="3818647"/>
            <a:ext cx="2317317" cy="1535631"/>
          </a:xfrm>
          <a:prstGeom prst="wedgeRectCallout">
            <a:avLst>
              <a:gd name="adj1" fmla="val 33876"/>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‘It’s always something we’re looking to do more of…making it relevant for our students, getting them interested</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9" name="Rectangular Callout 8">
            <a:extLst>
              <a:ext uri="{FF2B5EF4-FFF2-40B4-BE49-F238E27FC236}">
                <a16:creationId xmlns:a16="http://schemas.microsoft.com/office/drawing/2014/main" id="{2FA48E89-9367-302A-0410-3077D0EF0767}"/>
              </a:ext>
            </a:extLst>
          </p:cNvPr>
          <p:cNvSpPr/>
          <p:nvPr/>
        </p:nvSpPr>
        <p:spPr>
          <a:xfrm>
            <a:off x="6351326" y="3687713"/>
            <a:ext cx="1940187"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It's something we recognised we weren't doing as well as we could</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0" name="Rectangular Callout 8">
            <a:extLst>
              <a:ext uri="{FF2B5EF4-FFF2-40B4-BE49-F238E27FC236}">
                <a16:creationId xmlns:a16="http://schemas.microsoft.com/office/drawing/2014/main" id="{B24123E0-B3B2-FEBE-FF85-4130D45C189B}"/>
              </a:ext>
            </a:extLst>
          </p:cNvPr>
          <p:cNvSpPr/>
          <p:nvPr/>
        </p:nvSpPr>
        <p:spPr>
          <a:xfrm>
            <a:off x="8583893" y="3836178"/>
            <a:ext cx="3092170" cy="2089629"/>
          </a:xfrm>
          <a:prstGeom prst="wedgeRectCallout">
            <a:avLst>
              <a:gd name="adj1" fmla="val 36858"/>
              <a:gd name="adj2" fmla="val 6213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‘O</a:t>
            </a:r>
            <a:r>
              <a:rPr lang="en-GB" sz="1200" noProof="0" dirty="0">
                <a:solidFill>
                  <a:srgbClr val="000000"/>
                </a:solidFill>
              </a:rPr>
              <a:t>ur school is predominantly Pakistani Muslim, so we felt learning about local history was really important for our children, bearing in mind that most of them are either first or second generational immigrants to the country</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Tree>
    <p:extLst>
      <p:ext uri="{BB962C8B-B14F-4D97-AF65-F5344CB8AC3E}">
        <p14:creationId xmlns:p14="http://schemas.microsoft.com/office/powerpoint/2010/main" val="247528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18177-C28E-497F-A357-865D87D5C953}"/>
            </a:ext>
          </a:extLst>
        </p:cNvPr>
        <p:cNvGrpSpPr/>
        <p:nvPr/>
      </p:nvGrpSpPr>
      <p:grpSpPr>
        <a:xfrm>
          <a:off x="0" y="0"/>
          <a:ext cx="0" cy="0"/>
          <a:chOff x="0" y="0"/>
          <a:chExt cx="0" cy="0"/>
        </a:xfrm>
      </p:grpSpPr>
      <p:pic>
        <p:nvPicPr>
          <p:cNvPr id="3" name="Picture 2" descr="Photograph of a classroom display board featuring historical research on a local area, including maps, photographs, handwritten notes, and labeled sections such as &quot;History,&quot; &quot;Listed buildings,&quot; and &quot;Primary Source.&quot; The board uses black backgrounds with yellow labels and includes visual elements like old maps, building images, and portraits, highlighting efforts to create a historical trail and explore local heritage.">
            <a:extLst>
              <a:ext uri="{FF2B5EF4-FFF2-40B4-BE49-F238E27FC236}">
                <a16:creationId xmlns:a16="http://schemas.microsoft.com/office/drawing/2014/main" id="{C69D602C-2432-85C7-7251-1DDFC0C54511}"/>
              </a:ext>
            </a:extLst>
          </p:cNvPr>
          <p:cNvPicPr>
            <a:picLocks noChangeAspect="1"/>
          </p:cNvPicPr>
          <p:nvPr/>
        </p:nvPicPr>
        <p:blipFill>
          <a:blip r:embed="rId3"/>
          <a:srcRect b="25674"/>
          <a:stretch>
            <a:fillRect/>
          </a:stretch>
        </p:blipFill>
        <p:spPr>
          <a:xfrm>
            <a:off x="-102782" y="-53023"/>
            <a:ext cx="12397563" cy="6911023"/>
          </a:xfrm>
          <a:prstGeom prst="rect">
            <a:avLst/>
          </a:prstGeom>
        </p:spPr>
      </p:pic>
      <p:sp>
        <p:nvSpPr>
          <p:cNvPr id="15" name="Rectangle 14">
            <a:extLst>
              <a:ext uri="{FF2B5EF4-FFF2-40B4-BE49-F238E27FC236}">
                <a16:creationId xmlns:a16="http://schemas.microsoft.com/office/drawing/2014/main" id="{FA71CC4B-9220-CE24-DD97-311FDEDF9496}"/>
              </a:ext>
              <a:ext uri="{C183D7F6-B498-43B3-948B-1728B52AA6E4}">
                <adec:decorative xmlns:adec="http://schemas.microsoft.com/office/drawing/2017/decorative" val="1"/>
              </a:ext>
            </a:extLst>
          </p:cNvPr>
          <p:cNvSpPr/>
          <p:nvPr/>
        </p:nvSpPr>
        <p:spPr>
          <a:xfrm>
            <a:off x="515939" y="-1"/>
            <a:ext cx="5327650" cy="226193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6" name="Picture 15">
            <a:extLst>
              <a:ext uri="{FF2B5EF4-FFF2-40B4-BE49-F238E27FC236}">
                <a16:creationId xmlns:a16="http://schemas.microsoft.com/office/drawing/2014/main" id="{732D4432-46A4-438F-3576-41BCCBD612D0}"/>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17" name="Title Placeholder 17">
            <a:extLst>
              <a:ext uri="{FF2B5EF4-FFF2-40B4-BE49-F238E27FC236}">
                <a16:creationId xmlns:a16="http://schemas.microsoft.com/office/drawing/2014/main" id="{4548384F-F323-B71E-6BA1-FB54667B6E49}"/>
              </a:ext>
            </a:extLst>
          </p:cNvPr>
          <p:cNvSpPr txBox="1">
            <a:spLocks noGrp="1"/>
          </p:cNvSpPr>
          <p:nvPr>
            <p:ph type="title" idx="4294967295"/>
          </p:nvPr>
        </p:nvSpPr>
        <p:spPr>
          <a:xfrm>
            <a:off x="931139" y="723976"/>
            <a:ext cx="4496103" cy="7386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rPr>
              <a:t>Session experience and outcomes</a:t>
            </a:r>
          </a:p>
        </p:txBody>
      </p:sp>
    </p:spTree>
    <p:extLst>
      <p:ext uri="{BB962C8B-B14F-4D97-AF65-F5344CB8AC3E}">
        <p14:creationId xmlns:p14="http://schemas.microsoft.com/office/powerpoint/2010/main" val="2881041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C569D-5E27-9359-2083-D15850BBD4E1}"/>
              </a:ext>
            </a:extLst>
          </p:cNvPr>
          <p:cNvSpPr>
            <a:spLocks noGrp="1"/>
          </p:cNvSpPr>
          <p:nvPr>
            <p:ph type="title"/>
          </p:nvPr>
        </p:nvSpPr>
        <p:spPr/>
        <p:txBody>
          <a:bodyPr/>
          <a:lstStyle/>
          <a:p>
            <a:r>
              <a:rPr lang="en-GB" noProof="0" dirty="0">
                <a:solidFill>
                  <a:srgbClr val="000000"/>
                </a:solidFill>
              </a:rPr>
              <a:t>Desired session outcomes; practical resources, clearly connected to local heritage</a:t>
            </a:r>
          </a:p>
        </p:txBody>
      </p:sp>
      <p:sp>
        <p:nvSpPr>
          <p:cNvPr id="7" name="Rectangle 6">
            <a:extLst>
              <a:ext uri="{FF2B5EF4-FFF2-40B4-BE49-F238E27FC236}">
                <a16:creationId xmlns:a16="http://schemas.microsoft.com/office/drawing/2014/main" id="{71B84C53-3007-5FFB-5B9B-58E0DB691D45}"/>
              </a:ext>
            </a:extLst>
          </p:cNvPr>
          <p:cNvSpPr/>
          <p:nvPr/>
        </p:nvSpPr>
        <p:spPr>
          <a:xfrm>
            <a:off x="515937" y="1728835"/>
            <a:ext cx="11160124" cy="578959"/>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r>
              <a:rPr lang="en-GB" sz="1400" b="1" noProof="0">
                <a:solidFill>
                  <a:schemeClr val="bg1"/>
                </a:solidFill>
              </a:rPr>
              <a:t>Teachers want to leave sessions with…</a:t>
            </a:r>
          </a:p>
        </p:txBody>
      </p:sp>
      <p:sp>
        <p:nvSpPr>
          <p:cNvPr id="8" name="Rectangle 7">
            <a:extLst>
              <a:ext uri="{FF2B5EF4-FFF2-40B4-BE49-F238E27FC236}">
                <a16:creationId xmlns:a16="http://schemas.microsoft.com/office/drawing/2014/main" id="{1497CE1F-E5B9-7D0C-A5F6-D367E1944F04}"/>
              </a:ext>
            </a:extLst>
          </p:cNvPr>
          <p:cNvSpPr/>
          <p:nvPr/>
        </p:nvSpPr>
        <p:spPr>
          <a:xfrm>
            <a:off x="520621" y="2407837"/>
            <a:ext cx="5580063" cy="1594622"/>
          </a:xfrm>
          <a:prstGeom prst="rect">
            <a:avLst/>
          </a:prstGeom>
          <a:solidFill>
            <a:schemeClr val="accent3">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noProof="0" dirty="0">
                <a:solidFill>
                  <a:srgbClr val="000000"/>
                </a:solidFill>
              </a:rPr>
              <a:t>Practical resources</a:t>
            </a:r>
          </a:p>
          <a:p>
            <a:pPr marL="285750" indent="-285750">
              <a:spcAft>
                <a:spcPts val="600"/>
              </a:spcAft>
              <a:buFont typeface="Arial" panose="020B0604020202020204" pitchFamily="34" charset="0"/>
              <a:buChar char="•"/>
            </a:pPr>
            <a:r>
              <a:rPr lang="en-GB" sz="1400" noProof="0" dirty="0">
                <a:solidFill>
                  <a:srgbClr val="000000"/>
                </a:solidFill>
              </a:rPr>
              <a:t>Practical teaching resources, e.g., maps, records – expert primary research they can trust</a:t>
            </a:r>
          </a:p>
          <a:p>
            <a:pPr marL="285750" indent="-285750">
              <a:spcAft>
                <a:spcPts val="600"/>
              </a:spcAft>
              <a:buFont typeface="Arial" panose="020B0604020202020204" pitchFamily="34" charset="0"/>
              <a:buChar char="•"/>
            </a:pPr>
            <a:r>
              <a:rPr lang="en-GB" sz="1400" noProof="0" dirty="0">
                <a:solidFill>
                  <a:srgbClr val="000000"/>
                </a:solidFill>
              </a:rPr>
              <a:t>Ideas/examples around how to look at local history/heritage with students</a:t>
            </a:r>
          </a:p>
        </p:txBody>
      </p:sp>
      <p:sp>
        <p:nvSpPr>
          <p:cNvPr id="9" name="Rectangle 8">
            <a:extLst>
              <a:ext uri="{FF2B5EF4-FFF2-40B4-BE49-F238E27FC236}">
                <a16:creationId xmlns:a16="http://schemas.microsoft.com/office/drawing/2014/main" id="{EACF74AB-6393-D6FD-B994-F8076FB43CC4}"/>
              </a:ext>
            </a:extLst>
          </p:cNvPr>
          <p:cNvSpPr/>
          <p:nvPr/>
        </p:nvSpPr>
        <p:spPr>
          <a:xfrm>
            <a:off x="6406716" y="2407837"/>
            <a:ext cx="2484000" cy="1517678"/>
          </a:xfrm>
          <a:prstGeom prst="rect">
            <a:avLst/>
          </a:prstGeom>
          <a:solidFill>
            <a:schemeClr val="accent3">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noProof="0" dirty="0">
                <a:solidFill>
                  <a:srgbClr val="000000"/>
                </a:solidFill>
              </a:rPr>
              <a:t>Confidence in talking about the local area</a:t>
            </a:r>
          </a:p>
          <a:p>
            <a:pPr marL="285750" indent="-285750">
              <a:spcAft>
                <a:spcPts val="600"/>
              </a:spcAft>
              <a:buFont typeface="Arial" panose="020B0604020202020204" pitchFamily="34" charset="0"/>
              <a:buChar char="•"/>
            </a:pPr>
            <a:r>
              <a:rPr lang="en-GB" sz="1400" noProof="0" dirty="0">
                <a:solidFill>
                  <a:srgbClr val="000000"/>
                </a:solidFill>
              </a:rPr>
              <a:t>Especially important if they are not from the area</a:t>
            </a:r>
          </a:p>
        </p:txBody>
      </p:sp>
      <p:sp>
        <p:nvSpPr>
          <p:cNvPr id="11" name="Rectangle 10">
            <a:extLst>
              <a:ext uri="{FF2B5EF4-FFF2-40B4-BE49-F238E27FC236}">
                <a16:creationId xmlns:a16="http://schemas.microsoft.com/office/drawing/2014/main" id="{D9A5489F-743E-BD63-EBAA-B408E4522BED}"/>
              </a:ext>
            </a:extLst>
          </p:cNvPr>
          <p:cNvSpPr/>
          <p:nvPr/>
        </p:nvSpPr>
        <p:spPr>
          <a:xfrm>
            <a:off x="9196748" y="2407837"/>
            <a:ext cx="2484000" cy="2456396"/>
          </a:xfrm>
          <a:prstGeom prst="rect">
            <a:avLst/>
          </a:prstGeom>
          <a:solidFill>
            <a:schemeClr val="accent3">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noProof="0" dirty="0">
                <a:solidFill>
                  <a:srgbClr val="000000"/>
                </a:solidFill>
              </a:rPr>
              <a:t>A positive, </a:t>
            </a:r>
            <a:r>
              <a:rPr lang="en-GB" sz="1400" b="1" i="1" noProof="0" dirty="0">
                <a:solidFill>
                  <a:srgbClr val="000000"/>
                </a:solidFill>
              </a:rPr>
              <a:t>different</a:t>
            </a:r>
            <a:r>
              <a:rPr lang="en-GB" sz="1400" b="1" noProof="0" dirty="0">
                <a:solidFill>
                  <a:srgbClr val="000000"/>
                </a:solidFill>
              </a:rPr>
              <a:t> experience</a:t>
            </a:r>
          </a:p>
          <a:p>
            <a:pPr marL="285750" indent="-285750">
              <a:spcAft>
                <a:spcPts val="600"/>
              </a:spcAft>
              <a:buFont typeface="Arial" panose="020B0604020202020204" pitchFamily="34" charset="0"/>
              <a:buChar char="•"/>
            </a:pPr>
            <a:r>
              <a:rPr lang="en-GB" sz="1400" noProof="0" dirty="0">
                <a:solidFill>
                  <a:srgbClr val="000000"/>
                </a:solidFill>
              </a:rPr>
              <a:t>Teachers want to be inspired to implement the learnings into their classes</a:t>
            </a:r>
          </a:p>
          <a:p>
            <a:pPr marL="285750" indent="-285750">
              <a:spcAft>
                <a:spcPts val="600"/>
              </a:spcAft>
              <a:buFont typeface="Arial" panose="020B0604020202020204" pitchFamily="34" charset="0"/>
              <a:buChar char="•"/>
            </a:pPr>
            <a:r>
              <a:rPr lang="en-GB" sz="1400" noProof="0" dirty="0">
                <a:solidFill>
                  <a:srgbClr val="000000"/>
                </a:solidFill>
              </a:rPr>
              <a:t>Not more boring CPD!</a:t>
            </a:r>
          </a:p>
        </p:txBody>
      </p:sp>
      <p:sp>
        <p:nvSpPr>
          <p:cNvPr id="6" name="Rectangular Callout 8">
            <a:extLst>
              <a:ext uri="{FF2B5EF4-FFF2-40B4-BE49-F238E27FC236}">
                <a16:creationId xmlns:a16="http://schemas.microsoft.com/office/drawing/2014/main" id="{1C382829-038B-E4A1-DB7C-9F983E94ADDF}"/>
              </a:ext>
              <a:ext uri="{C183D7F6-B498-43B3-948B-1728B52AA6E4}">
                <adec:decorative xmlns:adec="http://schemas.microsoft.com/office/drawing/2017/decorative" val="1"/>
              </a:ext>
            </a:extLst>
          </p:cNvPr>
          <p:cNvSpPr/>
          <p:nvPr/>
        </p:nvSpPr>
        <p:spPr>
          <a:xfrm>
            <a:off x="520621" y="4234778"/>
            <a:ext cx="3096739" cy="796968"/>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‘Resources we could use in class.</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3" name="Rectangular Callout 8">
            <a:extLst>
              <a:ext uri="{FF2B5EF4-FFF2-40B4-BE49-F238E27FC236}">
                <a16:creationId xmlns:a16="http://schemas.microsoft.com/office/drawing/2014/main" id="{25F6A31E-BA6B-4729-7B47-244EBD4921F2}"/>
              </a:ext>
              <a:ext uri="{C183D7F6-B498-43B3-948B-1728B52AA6E4}">
                <adec:decorative xmlns:adec="http://schemas.microsoft.com/office/drawing/2017/decorative" val="1"/>
              </a:ext>
            </a:extLst>
          </p:cNvPr>
          <p:cNvSpPr/>
          <p:nvPr/>
        </p:nvSpPr>
        <p:spPr>
          <a:xfrm>
            <a:off x="515937" y="5327091"/>
            <a:ext cx="3096739" cy="981634"/>
          </a:xfrm>
          <a:prstGeom prst="wedgeRectCallout">
            <a:avLst>
              <a:gd name="adj1" fmla="val 31578"/>
              <a:gd name="adj2" fmla="val 6471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‘Things put together by an expert, that I could never do myself</a:t>
            </a:r>
            <a:r>
              <a:rPr lang="en-GB" sz="1200" noProof="0" dirty="0">
                <a:solidFill>
                  <a:srgbClr val="000000"/>
                </a:solidFill>
              </a:rPr>
              <a:t>.</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2" name="Rectangular Callout 8">
            <a:extLst>
              <a:ext uri="{FF2B5EF4-FFF2-40B4-BE49-F238E27FC236}">
                <a16:creationId xmlns:a16="http://schemas.microsoft.com/office/drawing/2014/main" id="{B7FCAFA3-29A2-30DE-5176-1E2E08072B89}"/>
              </a:ext>
              <a:ext uri="{C183D7F6-B498-43B3-948B-1728B52AA6E4}">
                <adec:decorative xmlns:adec="http://schemas.microsoft.com/office/drawing/2017/decorative" val="1"/>
              </a:ext>
            </a:extLst>
          </p:cNvPr>
          <p:cNvSpPr/>
          <p:nvPr/>
        </p:nvSpPr>
        <p:spPr>
          <a:xfrm>
            <a:off x="3923392" y="4234778"/>
            <a:ext cx="2123317" cy="1535631"/>
          </a:xfrm>
          <a:prstGeom prst="wedgeRectCallout">
            <a:avLst>
              <a:gd name="adj1" fmla="val 30010"/>
              <a:gd name="adj2" fmla="val 5646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Ideas for activities, ways to use primary resources with different levels of students…</a:t>
            </a:r>
            <a:r>
              <a:rPr lang="en-GB" sz="1200" noProof="0" dirty="0">
                <a:solidFill>
                  <a:srgbClr val="000000"/>
                </a:solidFill>
                <a:latin typeface="Verdana"/>
              </a:rPr>
              <a:t>’</a:t>
            </a:r>
            <a:endParaRPr kumimoji="0" lang="en-GB" sz="12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4" name="Rectangular Callout 8">
            <a:extLst>
              <a:ext uri="{FF2B5EF4-FFF2-40B4-BE49-F238E27FC236}">
                <a16:creationId xmlns:a16="http://schemas.microsoft.com/office/drawing/2014/main" id="{3A457DC5-0F1F-3FCA-1758-F796D3AD8F79}"/>
              </a:ext>
              <a:ext uri="{C183D7F6-B498-43B3-948B-1728B52AA6E4}">
                <adec:decorative xmlns:adec="http://schemas.microsoft.com/office/drawing/2017/decorative" val="1"/>
              </a:ext>
            </a:extLst>
          </p:cNvPr>
          <p:cNvSpPr/>
          <p:nvPr/>
        </p:nvSpPr>
        <p:spPr>
          <a:xfrm>
            <a:off x="6406717" y="4511776"/>
            <a:ext cx="2484000" cy="1350965"/>
          </a:xfrm>
          <a:prstGeom prst="wedgeRectCallout">
            <a:avLst>
              <a:gd name="adj1" fmla="val 31578"/>
              <a:gd name="adj2" fmla="val 6471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‘I’m not local, so I wanted to experience it for myself, so I could pass it on to the students</a:t>
            </a:r>
            <a:r>
              <a:rPr lang="en-GB" sz="1200" noProof="0" dirty="0">
                <a:solidFill>
                  <a:srgbClr val="000000"/>
                </a:solidFill>
              </a:rPr>
              <a:t>.</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5" name="Rectangular Callout 8">
            <a:extLst>
              <a:ext uri="{FF2B5EF4-FFF2-40B4-BE49-F238E27FC236}">
                <a16:creationId xmlns:a16="http://schemas.microsoft.com/office/drawing/2014/main" id="{75A0BDF4-A8DA-B1F3-6163-F5FC8A4F3416}"/>
              </a:ext>
              <a:ext uri="{C183D7F6-B498-43B3-948B-1728B52AA6E4}">
                <adec:decorative xmlns:adec="http://schemas.microsoft.com/office/drawing/2017/decorative" val="1"/>
              </a:ext>
            </a:extLst>
          </p:cNvPr>
          <p:cNvSpPr/>
          <p:nvPr/>
        </p:nvSpPr>
        <p:spPr>
          <a:xfrm>
            <a:off x="9251399" y="5327091"/>
            <a:ext cx="2429349" cy="981634"/>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‘Something to enliven how I currently look at history</a:t>
            </a:r>
            <a:r>
              <a:rPr lang="en-GB" sz="1200" noProof="0" dirty="0">
                <a:solidFill>
                  <a:srgbClr val="000000"/>
                </a:solidFill>
              </a:rPr>
              <a:t>.</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               </a:t>
            </a:r>
          </a:p>
        </p:txBody>
      </p:sp>
    </p:spTree>
    <p:extLst>
      <p:ext uri="{BB962C8B-B14F-4D97-AF65-F5344CB8AC3E}">
        <p14:creationId xmlns:p14="http://schemas.microsoft.com/office/powerpoint/2010/main" val="1445468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19205" y="602817"/>
            <a:ext cx="7687536" cy="430887"/>
          </a:xfrm>
        </p:spPr>
        <p:txBody>
          <a:bodyPr/>
          <a:lstStyle/>
          <a:p>
            <a:r>
              <a:rPr lang="en-GB" noProof="0" dirty="0">
                <a:solidFill>
                  <a:srgbClr val="000000"/>
                </a:solidFill>
              </a:rPr>
              <a:t>Contents</a:t>
            </a:r>
          </a:p>
        </p:txBody>
      </p:sp>
      <p:graphicFrame>
        <p:nvGraphicFramePr>
          <p:cNvPr id="6" name="Table 5"/>
          <p:cNvGraphicFramePr>
            <a:graphicFrameLocks noGrp="1"/>
          </p:cNvGraphicFramePr>
          <p:nvPr>
            <p:extLst>
              <p:ext uri="{D42A27DB-BD31-4B8C-83A1-F6EECF244321}">
                <p14:modId xmlns:p14="http://schemas.microsoft.com/office/powerpoint/2010/main" val="3690776284"/>
              </p:ext>
            </p:extLst>
          </p:nvPr>
        </p:nvGraphicFramePr>
        <p:xfrm>
          <a:off x="129649" y="1583950"/>
          <a:ext cx="5579774" cy="5040000"/>
        </p:xfrm>
        <a:graphic>
          <a:graphicData uri="http://schemas.openxmlformats.org/drawingml/2006/table">
            <a:tbl>
              <a:tblPr firstRow="1">
                <a:tableStyleId>{3B4B98B0-60AC-42C2-AFA5-B58CD77FA1E5}</a:tableStyleId>
              </a:tblPr>
              <a:tblGrid>
                <a:gridCol w="1232217">
                  <a:extLst>
                    <a:ext uri="{9D8B030D-6E8A-4147-A177-3AD203B41FA5}">
                      <a16:colId xmlns:a16="http://schemas.microsoft.com/office/drawing/2014/main" val="20000"/>
                    </a:ext>
                  </a:extLst>
                </a:gridCol>
                <a:gridCol w="4347557">
                  <a:extLst>
                    <a:ext uri="{9D8B030D-6E8A-4147-A177-3AD203B41FA5}">
                      <a16:colId xmlns:a16="http://schemas.microsoft.com/office/drawing/2014/main" val="20001"/>
                    </a:ext>
                  </a:extLst>
                </a:gridCol>
              </a:tblGrid>
              <a:tr h="504000">
                <a:tc>
                  <a:txBody>
                    <a:bodyPr/>
                    <a:lstStyle/>
                    <a:p>
                      <a:pPr algn="r"/>
                      <a:r>
                        <a:rPr lang="en-GB" sz="1400" b="1" noProof="0" dirty="0">
                          <a:solidFill>
                            <a:srgbClr val="000000"/>
                          </a:solidFill>
                        </a:rPr>
                        <a:t>Page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400" b="0" noProof="0" dirty="0">
                        <a:solidFill>
                          <a:srgbClr val="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400266"/>
                  </a:ext>
                </a:extLst>
              </a:tr>
              <a:tr h="504000">
                <a:tc>
                  <a:txBody>
                    <a:bodyPr/>
                    <a:lstStyle/>
                    <a:p>
                      <a:pPr algn="r"/>
                      <a:r>
                        <a:rPr lang="en-GB" sz="1400" b="1" noProof="0" dirty="0">
                          <a:solidFill>
                            <a:srgbClr val="000000"/>
                          </a:solidFill>
                        </a:rPr>
                        <a:t>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400" b="0" noProof="0" dirty="0">
                          <a:solidFill>
                            <a:srgbClr val="000000"/>
                          </a:solidFill>
                        </a:rPr>
                        <a:t>Objectives and methodology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04000">
                <a:tc>
                  <a:txBody>
                    <a:bodyPr/>
                    <a:lstStyle/>
                    <a:p>
                      <a:pPr algn="r"/>
                      <a:r>
                        <a:rPr lang="en-GB" sz="1400" b="1" noProof="0" dirty="0">
                          <a:solidFill>
                            <a:srgbClr val="000000"/>
                          </a:solidFill>
                        </a:rPr>
                        <a:t>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b="1" noProof="0" dirty="0">
                          <a:solidFill>
                            <a:srgbClr val="000000"/>
                          </a:solidFill>
                        </a:rPr>
                        <a:t>Teachers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4000">
                <a:tc>
                  <a:txBody>
                    <a:bodyPr/>
                    <a:lstStyle/>
                    <a:p>
                      <a:pPr algn="r"/>
                      <a:r>
                        <a:rPr lang="en-GB" sz="1400" b="1" noProof="0" dirty="0">
                          <a:solidFill>
                            <a:srgbClr val="000000"/>
                          </a:solidFill>
                        </a:rPr>
                        <a:t>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noProof="0" dirty="0">
                          <a:solidFill>
                            <a:srgbClr val="000000"/>
                          </a:solidFill>
                        </a:rPr>
                        <a:t>Attendee profile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8122456"/>
                  </a:ext>
                </a:extLst>
              </a:tr>
              <a:tr h="504000">
                <a:tc>
                  <a:txBody>
                    <a:bodyPr/>
                    <a:lstStyle/>
                    <a:p>
                      <a:pPr algn="r"/>
                      <a:r>
                        <a:rPr lang="en-GB" sz="1400" b="1" noProof="0" dirty="0">
                          <a:solidFill>
                            <a:srgbClr val="000000"/>
                          </a:solidFill>
                        </a:rPr>
                        <a:t>18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lang="en-GB" sz="1400" noProof="0" dirty="0">
                          <a:solidFill>
                            <a:srgbClr val="000000"/>
                          </a:solidFill>
                          <a:latin typeface="+mn-lt"/>
                        </a:rPr>
                        <a:t>Session experience and outcomes</a:t>
                      </a:r>
                      <a:endParaRPr kumimoji="0" lang="en-GB" sz="1400" b="1" i="0" u="none" strike="noStrike" kern="1200" cap="none" spc="0" normalizeH="0" baseline="0" noProof="0" dirty="0">
                        <a:ln>
                          <a:noFill/>
                        </a:ln>
                        <a:solidFill>
                          <a:srgbClr val="000000"/>
                        </a:solidFill>
                        <a:effectLst/>
                        <a:uLnTx/>
                        <a:uFillTx/>
                        <a:latin typeface="+mn-lt"/>
                        <a:ea typeface="SimSun" panose="02010600030101010101" pitchFamily="2" charset="-122"/>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04000">
                <a:tc>
                  <a:txBody>
                    <a:bodyPr/>
                    <a:lstStyle/>
                    <a:p>
                      <a:pPr algn="r"/>
                      <a:r>
                        <a:rPr lang="en-GB" sz="1400" b="1" noProof="0" dirty="0">
                          <a:solidFill>
                            <a:srgbClr val="000000"/>
                          </a:solidFill>
                        </a:rPr>
                        <a:t>28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400" noProof="0" dirty="0">
                          <a:solidFill>
                            <a:srgbClr val="000000"/>
                          </a:solidFill>
                        </a:rPr>
                        <a:t>Resources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04000">
                <a:tc>
                  <a:txBody>
                    <a:bodyPr/>
                    <a:lstStyle/>
                    <a:p>
                      <a:pPr algn="r"/>
                      <a:r>
                        <a:rPr lang="en-GB" sz="1400" b="1" noProof="0" dirty="0">
                          <a:solidFill>
                            <a:srgbClr val="000000"/>
                          </a:solidFill>
                        </a:rPr>
                        <a:t>36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noProof="0" dirty="0">
                          <a:solidFill>
                            <a:srgbClr val="000000"/>
                          </a:solidFill>
                          <a:latin typeface="+mn-lt"/>
                        </a:rPr>
                        <a:t>Future development</a:t>
                      </a:r>
                      <a:endParaRPr kumimoji="0" lang="en-GB" sz="1400" b="1" i="0" u="none" strike="noStrike" kern="1200" cap="none" spc="0" normalizeH="0" baseline="0" noProof="0" dirty="0">
                        <a:ln>
                          <a:noFill/>
                        </a:ln>
                        <a:solidFill>
                          <a:srgbClr val="000000"/>
                        </a:solidFill>
                        <a:effectLst/>
                        <a:uLnTx/>
                        <a:uFillTx/>
                        <a:latin typeface="+mn-lt"/>
                        <a:ea typeface="SimSun" panose="02010600030101010101" pitchFamily="2" charset="-122"/>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1911524"/>
                  </a:ext>
                </a:extLst>
              </a:tr>
              <a:tr h="504000">
                <a:tc>
                  <a:txBody>
                    <a:bodyPr/>
                    <a:lstStyle/>
                    <a:p>
                      <a:pPr algn="r"/>
                      <a:r>
                        <a:rPr lang="en-GB" sz="1400" b="1" noProof="0" dirty="0">
                          <a:solidFill>
                            <a:srgbClr val="000000"/>
                          </a:solidFill>
                        </a:rPr>
                        <a:t>42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mn-lt"/>
                          <a:ea typeface="SimSun" panose="02010600030101010101" pitchFamily="2" charset="-122"/>
                          <a:cs typeface="+mn-cs"/>
                        </a:rPr>
                        <a:t>Webinars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264519"/>
                  </a:ext>
                </a:extLst>
              </a:tr>
              <a:tr h="504000">
                <a:tc>
                  <a:txBody>
                    <a:bodyPr/>
                    <a:lstStyle/>
                    <a:p>
                      <a:pPr algn="r"/>
                      <a:r>
                        <a:rPr lang="en-GB" sz="1400" b="1" noProof="0" dirty="0">
                          <a:solidFill>
                            <a:srgbClr val="000000"/>
                          </a:solidFill>
                        </a:rPr>
                        <a:t>47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mn-lt"/>
                          <a:ea typeface="SimSun" panose="02010600030101010101" pitchFamily="2" charset="-122"/>
                          <a:cs typeface="+mn-cs"/>
                        </a:rPr>
                        <a:t>Partners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3710218"/>
                  </a:ext>
                </a:extLst>
              </a:tr>
              <a:tr h="504000">
                <a:tc>
                  <a:txBody>
                    <a:bodyPr/>
                    <a:lstStyle/>
                    <a:p>
                      <a:pPr algn="r"/>
                      <a:r>
                        <a:rPr lang="en-GB" sz="1400" b="1" noProof="0" dirty="0">
                          <a:solidFill>
                            <a:srgbClr val="000000"/>
                          </a:solidFill>
                        </a:rPr>
                        <a:t>57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mn-lt"/>
                          <a:ea typeface="SimSun" panose="02010600030101010101" pitchFamily="2" charset="-122"/>
                          <a:cs typeface="+mn-cs"/>
                        </a:rPr>
                        <a:t>Youth leaders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6448907"/>
                  </a:ext>
                </a:extLst>
              </a:tr>
            </a:tbl>
          </a:graphicData>
        </a:graphic>
      </p:graphicFrame>
    </p:spTree>
    <p:extLst>
      <p:ext uri="{BB962C8B-B14F-4D97-AF65-F5344CB8AC3E}">
        <p14:creationId xmlns:p14="http://schemas.microsoft.com/office/powerpoint/2010/main" val="3285857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8C9-F118-EFC1-82D0-2664815127AD}"/>
              </a:ext>
            </a:extLst>
          </p:cNvPr>
          <p:cNvSpPr>
            <a:spLocks noGrp="1"/>
          </p:cNvSpPr>
          <p:nvPr>
            <p:ph type="title"/>
          </p:nvPr>
        </p:nvSpPr>
        <p:spPr>
          <a:xfrm>
            <a:off x="519231" y="624356"/>
            <a:ext cx="10148769" cy="861774"/>
          </a:xfrm>
        </p:spPr>
        <p:txBody>
          <a:bodyPr/>
          <a:lstStyle/>
          <a:p>
            <a:r>
              <a:rPr lang="en-GB" noProof="0" dirty="0">
                <a:solidFill>
                  <a:srgbClr val="000000"/>
                </a:solidFill>
              </a:rPr>
              <a:t>Teachers report very positive outcomes, that align with their requirements for good CPD</a:t>
            </a:r>
          </a:p>
        </p:txBody>
      </p:sp>
      <p:sp>
        <p:nvSpPr>
          <p:cNvPr id="15" name="Text Placeholder 10">
            <a:extLst>
              <a:ext uri="{FF2B5EF4-FFF2-40B4-BE49-F238E27FC236}">
                <a16:creationId xmlns:a16="http://schemas.microsoft.com/office/drawing/2014/main" id="{7CE93EB9-D217-AD3B-B70A-EE43D86FCAC8}"/>
              </a:ext>
              <a:ext uri="{C183D7F6-B498-43B3-948B-1728B52AA6E4}">
                <adec:decorative xmlns:adec="http://schemas.microsoft.com/office/drawing/2017/decorative" val="1"/>
              </a:ext>
            </a:extLst>
          </p:cNvPr>
          <p:cNvSpPr txBox="1">
            <a:spLocks/>
          </p:cNvSpPr>
          <p:nvPr/>
        </p:nvSpPr>
        <p:spPr>
          <a:xfrm>
            <a:off x="528630" y="1714537"/>
            <a:ext cx="5192679" cy="338554"/>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Greater understanding of the value of using local heritage </a:t>
            </a:r>
            <a:br>
              <a:rPr lang="en-GB" noProof="0" dirty="0">
                <a:solidFill>
                  <a:srgbClr val="000000"/>
                </a:solidFill>
              </a:rPr>
            </a:br>
            <a:r>
              <a:rPr lang="en-GB" noProof="0" dirty="0">
                <a:solidFill>
                  <a:srgbClr val="000000"/>
                </a:solidFill>
              </a:rPr>
              <a:t>in the curriculum</a:t>
            </a:r>
          </a:p>
        </p:txBody>
      </p:sp>
      <p:graphicFrame>
        <p:nvGraphicFramePr>
          <p:cNvPr id="8" name="Chart 7" descr="Bar charts showing positive impact of using local heritage">
            <a:extLst>
              <a:ext uri="{FF2B5EF4-FFF2-40B4-BE49-F238E27FC236}">
                <a16:creationId xmlns:a16="http://schemas.microsoft.com/office/drawing/2014/main" id="{159D8811-214C-E3E4-65A2-9D23381AE4B3}"/>
              </a:ext>
            </a:extLst>
          </p:cNvPr>
          <p:cNvGraphicFramePr/>
          <p:nvPr>
            <p:extLst>
              <p:ext uri="{D42A27DB-BD31-4B8C-83A1-F6EECF244321}">
                <p14:modId xmlns:p14="http://schemas.microsoft.com/office/powerpoint/2010/main" val="969054732"/>
              </p:ext>
            </p:extLst>
          </p:nvPr>
        </p:nvGraphicFramePr>
        <p:xfrm>
          <a:off x="524626" y="1712385"/>
          <a:ext cx="5293375" cy="3523248"/>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10">
            <a:extLst>
              <a:ext uri="{FF2B5EF4-FFF2-40B4-BE49-F238E27FC236}">
                <a16:creationId xmlns:a16="http://schemas.microsoft.com/office/drawing/2014/main" id="{A4953E02-1CD7-60FC-E595-62DC411ED1C5}"/>
              </a:ext>
              <a:ext uri="{C183D7F6-B498-43B3-948B-1728B52AA6E4}">
                <adec:decorative xmlns:adec="http://schemas.microsoft.com/office/drawing/2017/decorative" val="1"/>
              </a:ext>
            </a:extLst>
          </p:cNvPr>
          <p:cNvSpPr txBox="1">
            <a:spLocks/>
          </p:cNvSpPr>
          <p:nvPr/>
        </p:nvSpPr>
        <p:spPr>
          <a:xfrm>
            <a:off x="528631" y="3842693"/>
            <a:ext cx="3811941" cy="169277"/>
          </a:xfrm>
          <a:prstGeom prst="rect">
            <a:avLst/>
          </a:prstGeom>
        </p:spPr>
        <p:txBody>
          <a:bodyPr wrap="non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More aware of where to access useful resources</a:t>
            </a:r>
          </a:p>
        </p:txBody>
      </p:sp>
      <p:sp>
        <p:nvSpPr>
          <p:cNvPr id="11" name="Text Placeholder 10">
            <a:extLst>
              <a:ext uri="{FF2B5EF4-FFF2-40B4-BE49-F238E27FC236}">
                <a16:creationId xmlns:a16="http://schemas.microsoft.com/office/drawing/2014/main" id="{84FED7B9-83D6-1AA2-BF87-6EA0476CC57A}"/>
              </a:ext>
              <a:ext uri="{C183D7F6-B498-43B3-948B-1728B52AA6E4}">
                <adec:decorative xmlns:adec="http://schemas.microsoft.com/office/drawing/2017/decorative" val="1"/>
              </a:ext>
            </a:extLst>
          </p:cNvPr>
          <p:cNvSpPr txBox="1">
            <a:spLocks/>
          </p:cNvSpPr>
          <p:nvPr/>
        </p:nvSpPr>
        <p:spPr>
          <a:xfrm>
            <a:off x="528631" y="4339889"/>
            <a:ext cx="5090467" cy="338554"/>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Greater understanding of how to embed local heritage into the curriculum</a:t>
            </a:r>
          </a:p>
        </p:txBody>
      </p:sp>
      <p:sp>
        <p:nvSpPr>
          <p:cNvPr id="12" name="Text Placeholder 10">
            <a:extLst>
              <a:ext uri="{FF2B5EF4-FFF2-40B4-BE49-F238E27FC236}">
                <a16:creationId xmlns:a16="http://schemas.microsoft.com/office/drawing/2014/main" id="{ACC92B56-EF2D-4944-7DD6-52F09E6AAD58}"/>
              </a:ext>
              <a:ext uri="{C183D7F6-B498-43B3-948B-1728B52AA6E4}">
                <adec:decorative xmlns:adec="http://schemas.microsoft.com/office/drawing/2017/decorative" val="1"/>
              </a:ext>
            </a:extLst>
          </p:cNvPr>
          <p:cNvSpPr txBox="1">
            <a:spLocks/>
          </p:cNvSpPr>
          <p:nvPr/>
        </p:nvSpPr>
        <p:spPr>
          <a:xfrm>
            <a:off x="528631" y="3027214"/>
            <a:ext cx="5090467" cy="338554"/>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Greater understanding that local heritage can connect to regional, national or global history</a:t>
            </a:r>
          </a:p>
        </p:txBody>
      </p:sp>
      <p:sp>
        <p:nvSpPr>
          <p:cNvPr id="13" name="Text Placeholder 10">
            <a:extLst>
              <a:ext uri="{FF2B5EF4-FFF2-40B4-BE49-F238E27FC236}">
                <a16:creationId xmlns:a16="http://schemas.microsoft.com/office/drawing/2014/main" id="{F0073D6D-C0FA-31F5-481D-39E1757D970A}"/>
              </a:ext>
              <a:ext uri="{C183D7F6-B498-43B3-948B-1728B52AA6E4}">
                <adec:decorative xmlns:adec="http://schemas.microsoft.com/office/drawing/2017/decorative" val="1"/>
              </a:ext>
            </a:extLst>
          </p:cNvPr>
          <p:cNvSpPr txBox="1">
            <a:spLocks/>
          </p:cNvSpPr>
          <p:nvPr/>
        </p:nvSpPr>
        <p:spPr>
          <a:xfrm>
            <a:off x="528630" y="2516472"/>
            <a:ext cx="4297651" cy="169277"/>
          </a:xfrm>
          <a:prstGeom prst="rect">
            <a:avLst/>
          </a:prstGeom>
        </p:spPr>
        <p:txBody>
          <a:bodyPr wrap="non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Developed skills that I could use in my teaching/work</a:t>
            </a:r>
          </a:p>
        </p:txBody>
      </p:sp>
      <p:sp>
        <p:nvSpPr>
          <p:cNvPr id="7" name="TextBox 6">
            <a:extLst>
              <a:ext uri="{FF2B5EF4-FFF2-40B4-BE49-F238E27FC236}">
                <a16:creationId xmlns:a16="http://schemas.microsoft.com/office/drawing/2014/main" id="{06403884-888B-250A-1F62-09DD7056D066}"/>
              </a:ext>
            </a:extLst>
          </p:cNvPr>
          <p:cNvSpPr txBox="1"/>
          <p:nvPr/>
        </p:nvSpPr>
        <p:spPr>
          <a:xfrm>
            <a:off x="5632387" y="1714270"/>
            <a:ext cx="881652" cy="169277"/>
          </a:xfrm>
          <a:prstGeom prst="rect">
            <a:avLst/>
          </a:prstGeom>
        </p:spPr>
        <p:txBody>
          <a:bodyPr wrap="none" lIns="0" tIns="0" rIns="0" bIns="0" rtlCol="0">
            <a:spAutoFit/>
          </a:bodyPr>
          <a:lstStyle/>
          <a:p>
            <a:pPr algn="l">
              <a:lnSpc>
                <a:spcPct val="100000"/>
              </a:lnSpc>
              <a:spcAft>
                <a:spcPts val="1000"/>
              </a:spcAft>
            </a:pPr>
            <a:r>
              <a:rPr lang="en-GB" sz="1100" b="1" noProof="0" dirty="0">
                <a:solidFill>
                  <a:srgbClr val="FF0000"/>
                </a:solidFill>
                <a:latin typeface="Verdana" panose="020B0604030504040204" pitchFamily="34" charset="0"/>
                <a:ea typeface="Verdana" panose="020B0604030504040204" pitchFamily="34" charset="0"/>
                <a:cs typeface="Verdana" panose="020B0604030504040204" pitchFamily="34" charset="0"/>
              </a:rPr>
              <a:t>NET: Agree</a:t>
            </a:r>
          </a:p>
        </p:txBody>
      </p:sp>
      <p:graphicFrame>
        <p:nvGraphicFramePr>
          <p:cNvPr id="17" name="Table 19">
            <a:extLst>
              <a:ext uri="{FF2B5EF4-FFF2-40B4-BE49-F238E27FC236}">
                <a16:creationId xmlns:a16="http://schemas.microsoft.com/office/drawing/2014/main" id="{C638C0AB-7D74-0EB2-5AC5-CA726F8869A1}"/>
              </a:ext>
            </a:extLst>
          </p:cNvPr>
          <p:cNvGraphicFramePr>
            <a:graphicFrameLocks noGrp="1"/>
          </p:cNvGraphicFramePr>
          <p:nvPr>
            <p:extLst>
              <p:ext uri="{D42A27DB-BD31-4B8C-83A1-F6EECF244321}">
                <p14:modId xmlns:p14="http://schemas.microsoft.com/office/powerpoint/2010/main" val="1567342188"/>
              </p:ext>
            </p:extLst>
          </p:nvPr>
        </p:nvGraphicFramePr>
        <p:xfrm>
          <a:off x="5772727" y="1919488"/>
          <a:ext cx="618838" cy="3241065"/>
        </p:xfrm>
        <a:graphic>
          <a:graphicData uri="http://schemas.openxmlformats.org/drawingml/2006/table">
            <a:tbl>
              <a:tblPr firstCol="1">
                <a:tableStyleId>{2D5ABB26-0587-4C30-8999-92F81FD0307C}</a:tableStyleId>
              </a:tblPr>
              <a:tblGrid>
                <a:gridCol w="309419">
                  <a:extLst>
                    <a:ext uri="{9D8B030D-6E8A-4147-A177-3AD203B41FA5}">
                      <a16:colId xmlns:a16="http://schemas.microsoft.com/office/drawing/2014/main" val="2077723950"/>
                    </a:ext>
                  </a:extLst>
                </a:gridCol>
                <a:gridCol w="309419">
                  <a:extLst>
                    <a:ext uri="{9D8B030D-6E8A-4147-A177-3AD203B41FA5}">
                      <a16:colId xmlns:a16="http://schemas.microsoft.com/office/drawing/2014/main" val="1639350544"/>
                    </a:ext>
                  </a:extLst>
                </a:gridCol>
              </a:tblGrid>
              <a:tr h="648213">
                <a:tc>
                  <a:txBody>
                    <a:bodyPr/>
                    <a:lstStyle/>
                    <a:p>
                      <a:pPr algn="ctr"/>
                      <a:endParaRPr lang="en-GB" sz="1200" b="1" baseline="0" noProof="0" dirty="0">
                        <a:solidFill>
                          <a:srgbClr val="FF0000"/>
                        </a:solidFill>
                      </a:endParaRPr>
                    </a:p>
                  </a:txBody>
                  <a:tcPr marL="45720" marR="45720" anchor="ctr"/>
                </a:tc>
                <a:tc>
                  <a:txBody>
                    <a:bodyPr/>
                    <a:lstStyle/>
                    <a:p>
                      <a:pPr algn="ctr"/>
                      <a:r>
                        <a:rPr lang="en-GB" sz="1200" b="1" baseline="0" noProof="0" dirty="0">
                          <a:solidFill>
                            <a:srgbClr val="FF0000"/>
                          </a:solidFill>
                        </a:rPr>
                        <a:t>97%</a:t>
                      </a:r>
                    </a:p>
                  </a:txBody>
                  <a:tcPr marL="45720" marR="45720" anchor="ctr"/>
                </a:tc>
                <a:extLst>
                  <a:ext uri="{0D108BD9-81ED-4DB2-BD59-A6C34878D82A}">
                    <a16:rowId xmlns:a16="http://schemas.microsoft.com/office/drawing/2014/main" val="3266693970"/>
                  </a:ext>
                </a:extLst>
              </a:tr>
              <a:tr h="648213">
                <a:tc>
                  <a:txBody>
                    <a:bodyPr/>
                    <a:lstStyle/>
                    <a:p>
                      <a:pPr algn="ctr"/>
                      <a:endParaRPr lang="en-GB" sz="1200" b="1" baseline="0" noProof="0" dirty="0">
                        <a:solidFill>
                          <a:srgbClr val="FF0000"/>
                        </a:solidFill>
                      </a:endParaRPr>
                    </a:p>
                  </a:txBody>
                  <a:tcPr marL="45720" marR="45720" anchor="ctr"/>
                </a:tc>
                <a:tc>
                  <a:txBody>
                    <a:bodyPr/>
                    <a:lstStyle/>
                    <a:p>
                      <a:pPr algn="ctr"/>
                      <a:r>
                        <a:rPr lang="en-GB" sz="1200" b="1" baseline="0" noProof="0" dirty="0">
                          <a:solidFill>
                            <a:srgbClr val="FF0000"/>
                          </a:solidFill>
                        </a:rPr>
                        <a:t>97%</a:t>
                      </a:r>
                    </a:p>
                  </a:txBody>
                  <a:tcPr marL="45720" marR="45720" anchor="ctr"/>
                </a:tc>
                <a:extLst>
                  <a:ext uri="{0D108BD9-81ED-4DB2-BD59-A6C34878D82A}">
                    <a16:rowId xmlns:a16="http://schemas.microsoft.com/office/drawing/2014/main" val="207848521"/>
                  </a:ext>
                </a:extLst>
              </a:tr>
              <a:tr h="648213">
                <a:tc>
                  <a:txBody>
                    <a:bodyPr/>
                    <a:lstStyle/>
                    <a:p>
                      <a:pPr algn="ctr"/>
                      <a:endParaRPr lang="en-GB" sz="1200" b="1" baseline="0" noProof="0" dirty="0">
                        <a:solidFill>
                          <a:srgbClr val="FF0000"/>
                        </a:solidFill>
                      </a:endParaRPr>
                    </a:p>
                  </a:txBody>
                  <a:tcPr marL="45720" marR="45720" anchor="ctr"/>
                </a:tc>
                <a:tc>
                  <a:txBody>
                    <a:bodyPr/>
                    <a:lstStyle/>
                    <a:p>
                      <a:pPr algn="ctr"/>
                      <a:r>
                        <a:rPr lang="en-GB" sz="1200" b="1" baseline="0" noProof="0" dirty="0">
                          <a:solidFill>
                            <a:srgbClr val="FF0000"/>
                          </a:solidFill>
                        </a:rPr>
                        <a:t>96%</a:t>
                      </a:r>
                    </a:p>
                  </a:txBody>
                  <a:tcPr marL="45720" marR="45720" anchor="ctr"/>
                </a:tc>
                <a:extLst>
                  <a:ext uri="{0D108BD9-81ED-4DB2-BD59-A6C34878D82A}">
                    <a16:rowId xmlns:a16="http://schemas.microsoft.com/office/drawing/2014/main" val="677660755"/>
                  </a:ext>
                </a:extLst>
              </a:tr>
              <a:tr h="648213">
                <a:tc>
                  <a:txBody>
                    <a:bodyPr/>
                    <a:lstStyle/>
                    <a:p>
                      <a:pPr algn="ctr"/>
                      <a:endParaRPr lang="en-GB" sz="1200" b="1" baseline="0" noProof="0" dirty="0">
                        <a:solidFill>
                          <a:srgbClr val="FF0000"/>
                        </a:solidFill>
                      </a:endParaRPr>
                    </a:p>
                  </a:txBody>
                  <a:tcPr marL="45720" marR="45720" anchor="ctr"/>
                </a:tc>
                <a:tc>
                  <a:txBody>
                    <a:bodyPr/>
                    <a:lstStyle/>
                    <a:p>
                      <a:pPr algn="ctr"/>
                      <a:r>
                        <a:rPr lang="en-GB" sz="1200" b="1" baseline="0" noProof="0" dirty="0">
                          <a:solidFill>
                            <a:srgbClr val="FF0000"/>
                          </a:solidFill>
                        </a:rPr>
                        <a:t>96%</a:t>
                      </a:r>
                    </a:p>
                  </a:txBody>
                  <a:tcPr marL="45720" marR="45720" anchor="ctr"/>
                </a:tc>
                <a:extLst>
                  <a:ext uri="{0D108BD9-81ED-4DB2-BD59-A6C34878D82A}">
                    <a16:rowId xmlns:a16="http://schemas.microsoft.com/office/drawing/2014/main" val="2207524783"/>
                  </a:ext>
                </a:extLst>
              </a:tr>
              <a:tr h="648213">
                <a:tc>
                  <a:txBody>
                    <a:bodyPr/>
                    <a:lstStyle/>
                    <a:p>
                      <a:pPr algn="ctr"/>
                      <a:endParaRPr lang="en-GB" sz="1200" b="1" baseline="0" noProof="0" dirty="0">
                        <a:solidFill>
                          <a:srgbClr val="FF0000"/>
                        </a:solidFill>
                      </a:endParaRPr>
                    </a:p>
                  </a:txBody>
                  <a:tcPr marL="45720" marR="45720" anchor="ctr"/>
                </a:tc>
                <a:tc>
                  <a:txBody>
                    <a:bodyPr/>
                    <a:lstStyle/>
                    <a:p>
                      <a:pPr algn="ctr"/>
                      <a:r>
                        <a:rPr lang="en-GB" sz="1200" b="1" baseline="0" noProof="0" dirty="0">
                          <a:solidFill>
                            <a:srgbClr val="FF0000"/>
                          </a:solidFill>
                        </a:rPr>
                        <a:t>96%</a:t>
                      </a:r>
                    </a:p>
                  </a:txBody>
                  <a:tcPr marL="45720" marR="45720" anchor="ctr"/>
                </a:tc>
                <a:extLst>
                  <a:ext uri="{0D108BD9-81ED-4DB2-BD59-A6C34878D82A}">
                    <a16:rowId xmlns:a16="http://schemas.microsoft.com/office/drawing/2014/main" val="1021759443"/>
                  </a:ext>
                </a:extLst>
              </a:tr>
            </a:tbl>
          </a:graphicData>
        </a:graphic>
      </p:graphicFrame>
      <p:sp>
        <p:nvSpPr>
          <p:cNvPr id="4" name="Text Placeholder 3">
            <a:extLst>
              <a:ext uri="{FF2B5EF4-FFF2-40B4-BE49-F238E27FC236}">
                <a16:creationId xmlns:a16="http://schemas.microsoft.com/office/drawing/2014/main" id="{C04922DE-1B77-5A92-FF99-3EE1E897F84D}"/>
              </a:ext>
            </a:extLst>
          </p:cNvPr>
          <p:cNvSpPr>
            <a:spLocks noGrp="1"/>
          </p:cNvSpPr>
          <p:nvPr>
            <p:ph type="body" sz="quarter" idx="14"/>
          </p:nvPr>
        </p:nvSpPr>
        <p:spPr>
          <a:xfrm>
            <a:off x="6908806" y="1737785"/>
            <a:ext cx="4754563" cy="2410916"/>
          </a:xfrm>
        </p:spPr>
        <p:txBody>
          <a:bodyPr/>
          <a:lstStyle/>
          <a:p>
            <a:r>
              <a:rPr lang="en-GB" noProof="0" dirty="0">
                <a:solidFill>
                  <a:srgbClr val="000000"/>
                </a:solidFill>
              </a:rPr>
              <a:t>At least 6 in 10 ‘strongly agree’ with all statements – a positive endorsement of the Heritage Schools training.</a:t>
            </a:r>
          </a:p>
          <a:p>
            <a:r>
              <a:rPr lang="en-GB" noProof="0" dirty="0">
                <a:solidFill>
                  <a:srgbClr val="000000"/>
                </a:solidFill>
              </a:rPr>
              <a:t>Considering what makes CPD useful for teachers, 98% agree that the training sessions increased their awareness of where to access useful resources. </a:t>
            </a:r>
          </a:p>
          <a:p>
            <a:r>
              <a:rPr lang="en-GB" noProof="0" dirty="0">
                <a:solidFill>
                  <a:srgbClr val="000000"/>
                </a:solidFill>
              </a:rPr>
              <a:t>This demonstrates that the </a:t>
            </a:r>
            <a:r>
              <a:rPr lang="en-GB" b="1" noProof="0" dirty="0">
                <a:solidFill>
                  <a:srgbClr val="000000"/>
                </a:solidFill>
              </a:rPr>
              <a:t>Historic Schools training programme does fulfil teachers and trainees’ needs of practical, actionable training.</a:t>
            </a:r>
          </a:p>
        </p:txBody>
      </p:sp>
      <p:sp>
        <p:nvSpPr>
          <p:cNvPr id="6" name="Footer Placeholder 5">
            <a:extLst>
              <a:ext uri="{FF2B5EF4-FFF2-40B4-BE49-F238E27FC236}">
                <a16:creationId xmlns:a16="http://schemas.microsoft.com/office/drawing/2014/main" id="{F8A74420-E037-D729-235C-206C01B1767E}"/>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Q4. Please rate to what extent you agree or disagree with each statement using the scale below. </a:t>
            </a:r>
            <a:r>
              <a:rPr lang="en-GB" i="1" noProof="0" dirty="0">
                <a:solidFill>
                  <a:srgbClr val="000000"/>
                </a:solidFill>
              </a:rPr>
              <a:t>After participating in CPD or training session: I have/am… </a:t>
            </a:r>
            <a:r>
              <a:rPr lang="en-GB" noProof="0" dirty="0">
                <a:solidFill>
                  <a:srgbClr val="000000"/>
                </a:solidFill>
              </a:rPr>
              <a:t>All who answered excl. DK, NA (501).</a:t>
            </a:r>
          </a:p>
        </p:txBody>
      </p:sp>
    </p:spTree>
    <p:extLst>
      <p:ext uri="{BB962C8B-B14F-4D97-AF65-F5344CB8AC3E}">
        <p14:creationId xmlns:p14="http://schemas.microsoft.com/office/powerpoint/2010/main" val="2384680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AC24F-F135-0B87-9924-21B97FAEA4AC}"/>
              </a:ext>
            </a:extLst>
          </p:cNvPr>
          <p:cNvSpPr>
            <a:spLocks noGrp="1"/>
          </p:cNvSpPr>
          <p:nvPr>
            <p:ph type="title"/>
          </p:nvPr>
        </p:nvSpPr>
        <p:spPr>
          <a:xfrm>
            <a:off x="519231" y="624356"/>
            <a:ext cx="10148769" cy="861774"/>
          </a:xfrm>
        </p:spPr>
        <p:txBody>
          <a:bodyPr/>
          <a:lstStyle/>
          <a:p>
            <a:r>
              <a:rPr lang="en-GB" noProof="0" dirty="0">
                <a:solidFill>
                  <a:srgbClr val="000000"/>
                </a:solidFill>
              </a:rPr>
              <a:t>Overwhelmingly positive feedback about the sessions</a:t>
            </a:r>
          </a:p>
        </p:txBody>
      </p:sp>
      <p:sp>
        <p:nvSpPr>
          <p:cNvPr id="5" name="Text Placeholder 4">
            <a:extLst>
              <a:ext uri="{FF2B5EF4-FFF2-40B4-BE49-F238E27FC236}">
                <a16:creationId xmlns:a16="http://schemas.microsoft.com/office/drawing/2014/main" id="{4DF88C00-F876-9BC6-B527-B3627FE4C7E0}"/>
              </a:ext>
            </a:extLst>
          </p:cNvPr>
          <p:cNvSpPr>
            <a:spLocks noGrp="1"/>
          </p:cNvSpPr>
          <p:nvPr>
            <p:ph type="body" sz="quarter" idx="15"/>
          </p:nvPr>
        </p:nvSpPr>
        <p:spPr>
          <a:xfrm>
            <a:off x="520621" y="1703856"/>
            <a:ext cx="3379809" cy="990015"/>
          </a:xfrm>
        </p:spPr>
        <p:txBody>
          <a:bodyPr/>
          <a:lstStyle/>
          <a:p>
            <a:pPr marL="285750" indent="-285750">
              <a:buFont typeface="Wingdings" panose="05000000000000000000" pitchFamily="2" charset="2"/>
              <a:buChar char="ü"/>
            </a:pPr>
            <a:r>
              <a:rPr lang="en-GB" noProof="0" dirty="0">
                <a:solidFill>
                  <a:srgbClr val="000000"/>
                </a:solidFill>
              </a:rPr>
              <a:t>Excellent, enthusiastic, expert session leaders</a:t>
            </a:r>
          </a:p>
          <a:p>
            <a:pPr marL="285750" indent="-285750">
              <a:buFont typeface="Wingdings" panose="05000000000000000000" pitchFamily="2" charset="2"/>
              <a:buChar char="ü"/>
            </a:pPr>
            <a:r>
              <a:rPr lang="en-GB" noProof="0" dirty="0">
                <a:solidFill>
                  <a:srgbClr val="000000"/>
                </a:solidFill>
              </a:rPr>
              <a:t>Continued availability of expertise in-between sessions</a:t>
            </a:r>
          </a:p>
        </p:txBody>
      </p:sp>
      <p:sp>
        <p:nvSpPr>
          <p:cNvPr id="3" name="Rectangular Callout 8">
            <a:extLst>
              <a:ext uri="{FF2B5EF4-FFF2-40B4-BE49-F238E27FC236}">
                <a16:creationId xmlns:a16="http://schemas.microsoft.com/office/drawing/2014/main" id="{CC42FC6C-6052-D61F-DA5D-0B0B41E31AA9}"/>
              </a:ext>
            </a:extLst>
          </p:cNvPr>
          <p:cNvSpPr/>
          <p:nvPr/>
        </p:nvSpPr>
        <p:spPr>
          <a:xfrm>
            <a:off x="520680" y="2841559"/>
            <a:ext cx="3379808" cy="981634"/>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‘Can’t say enough good things about the session leader</a:t>
            </a:r>
            <a:r>
              <a:rPr lang="en-GB" sz="1200" noProof="0" dirty="0">
                <a:solidFill>
                  <a:srgbClr val="000000"/>
                </a:solidFill>
              </a:rPr>
              <a:t>.’</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1" name="Rectangular Callout 8">
            <a:extLst>
              <a:ext uri="{FF2B5EF4-FFF2-40B4-BE49-F238E27FC236}">
                <a16:creationId xmlns:a16="http://schemas.microsoft.com/office/drawing/2014/main" id="{B319FC2E-71C7-628F-D464-6DEABF631855}"/>
              </a:ext>
            </a:extLst>
          </p:cNvPr>
          <p:cNvSpPr/>
          <p:nvPr/>
        </p:nvSpPr>
        <p:spPr>
          <a:xfrm>
            <a:off x="520680" y="4081840"/>
            <a:ext cx="3379808" cy="2089629"/>
          </a:xfrm>
          <a:prstGeom prst="wedgeRectCallout">
            <a:avLst>
              <a:gd name="adj1" fmla="val 34995"/>
              <a:gd name="adj2" fmla="val -5652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‘[The trainer] has been great in between sessions, being able to answer emails if we've had questions…often you have that initial period of time with the trainer and then it's like, right, that's what you've paid for, anything else would be extra. This is above and beyond</a:t>
            </a:r>
            <a:r>
              <a:rPr lang="en-GB" sz="1200" noProof="0" dirty="0">
                <a:solidFill>
                  <a:srgbClr val="000000"/>
                </a:solidFill>
              </a:rPr>
              <a:t>.’</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4" name="Text Placeholder 4">
            <a:extLst>
              <a:ext uri="{FF2B5EF4-FFF2-40B4-BE49-F238E27FC236}">
                <a16:creationId xmlns:a16="http://schemas.microsoft.com/office/drawing/2014/main" id="{450253FB-EC67-DBDE-0746-F90DD7A97A98}"/>
              </a:ext>
            </a:extLst>
          </p:cNvPr>
          <p:cNvSpPr txBox="1">
            <a:spLocks/>
          </p:cNvSpPr>
          <p:nvPr/>
        </p:nvSpPr>
        <p:spPr>
          <a:xfrm>
            <a:off x="4403725" y="1717898"/>
            <a:ext cx="3379809" cy="1333698"/>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ü"/>
            </a:pPr>
            <a:r>
              <a:rPr lang="en-GB" noProof="0" dirty="0">
                <a:solidFill>
                  <a:srgbClr val="000000"/>
                </a:solidFill>
              </a:rPr>
              <a:t>Useful, high-quality resources</a:t>
            </a:r>
          </a:p>
          <a:p>
            <a:pPr marL="285750" indent="-285750">
              <a:buFont typeface="Wingdings" panose="05000000000000000000" pitchFamily="2" charset="2"/>
              <a:buChar char="ü"/>
            </a:pPr>
            <a:r>
              <a:rPr lang="en-GB" noProof="0" dirty="0">
                <a:solidFill>
                  <a:srgbClr val="000000"/>
                </a:solidFill>
              </a:rPr>
              <a:t>Clear focus on outcomes for learners</a:t>
            </a:r>
          </a:p>
          <a:p>
            <a:pPr marL="285750" indent="-285750">
              <a:buFont typeface="Wingdings" panose="05000000000000000000" pitchFamily="2" charset="2"/>
              <a:buChar char="ü"/>
            </a:pPr>
            <a:r>
              <a:rPr lang="en-GB" noProof="0" dirty="0">
                <a:solidFill>
                  <a:srgbClr val="000000"/>
                </a:solidFill>
              </a:rPr>
              <a:t>Personalised/hyper-local relevance</a:t>
            </a:r>
          </a:p>
        </p:txBody>
      </p:sp>
      <p:sp>
        <p:nvSpPr>
          <p:cNvPr id="9" name="Rectangular Callout 8">
            <a:extLst>
              <a:ext uri="{FF2B5EF4-FFF2-40B4-BE49-F238E27FC236}">
                <a16:creationId xmlns:a16="http://schemas.microsoft.com/office/drawing/2014/main" id="{16FB9C1D-B3CD-1CE4-AF0E-9E9A4B8455C5}"/>
              </a:ext>
            </a:extLst>
          </p:cNvPr>
          <p:cNvSpPr/>
          <p:nvPr/>
        </p:nvSpPr>
        <p:spPr>
          <a:xfrm>
            <a:off x="4436976" y="3279255"/>
            <a:ext cx="3379808" cy="1904963"/>
          </a:xfrm>
          <a:prstGeom prst="wedgeRectCallout">
            <a:avLst>
              <a:gd name="adj1" fmla="val 34995"/>
              <a:gd name="adj2" fmla="val -58996"/>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‘W</a:t>
            </a:r>
            <a:r>
              <a:rPr lang="en-GB" sz="1200" noProof="0" dirty="0">
                <a:solidFill>
                  <a:srgbClr val="000000"/>
                </a:solidFill>
              </a:rPr>
              <a:t>ith some CPD it's more about the teachers, and less about the children and their learning, almost like it's adding something onto a toolkit that a teacher has. But how is that actually benefiting the kids?</a:t>
            </a:r>
            <a:r>
              <a:rPr lang="en-GB" sz="1200" noProof="0" dirty="0">
                <a:solidFill>
                  <a:srgbClr val="000000"/>
                </a:solidFill>
                <a:latin typeface="Verdana"/>
              </a:rPr>
              <a:t> This was not like that!</a:t>
            </a:r>
            <a:r>
              <a:rPr kumimoji="0" lang="en-GB" sz="1200" b="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8" name="Rectangular Callout 8">
            <a:extLst>
              <a:ext uri="{FF2B5EF4-FFF2-40B4-BE49-F238E27FC236}">
                <a16:creationId xmlns:a16="http://schemas.microsoft.com/office/drawing/2014/main" id="{1301BA5F-9925-731D-6666-956ED25D3A87}"/>
              </a:ext>
            </a:extLst>
          </p:cNvPr>
          <p:cNvSpPr/>
          <p:nvPr/>
        </p:nvSpPr>
        <p:spPr>
          <a:xfrm>
            <a:off x="4436976" y="5388511"/>
            <a:ext cx="3379808" cy="981634"/>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‘I can’t get over how personal it was to our school.</a:t>
            </a:r>
            <a:r>
              <a:rPr lang="en-GB" sz="1200" noProof="0" dirty="0">
                <a:solidFill>
                  <a:srgbClr val="000000"/>
                </a:solidFill>
              </a:rPr>
              <a:t>’</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2" name="Rectangular Callout 8">
            <a:extLst>
              <a:ext uri="{FF2B5EF4-FFF2-40B4-BE49-F238E27FC236}">
                <a16:creationId xmlns:a16="http://schemas.microsoft.com/office/drawing/2014/main" id="{B8D4E6A6-1CC5-7DED-78F5-E503369069F4}"/>
              </a:ext>
            </a:extLst>
          </p:cNvPr>
          <p:cNvSpPr/>
          <p:nvPr/>
        </p:nvSpPr>
        <p:spPr>
          <a:xfrm>
            <a:off x="8321712" y="1745455"/>
            <a:ext cx="3379808" cy="1166299"/>
          </a:xfrm>
          <a:prstGeom prst="wedgeRectCallout">
            <a:avLst>
              <a:gd name="adj1" fmla="val 33492"/>
              <a:gd name="adj2" fmla="val -6797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‘Honestly, they were genuinely some of the best sessions I've been to. A really good mix of talking and doing.’</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7" name="Rectangular Callout 8">
            <a:extLst>
              <a:ext uri="{FF2B5EF4-FFF2-40B4-BE49-F238E27FC236}">
                <a16:creationId xmlns:a16="http://schemas.microsoft.com/office/drawing/2014/main" id="{20581BFD-46E2-D6EF-0E5B-E580304FA38C}"/>
              </a:ext>
            </a:extLst>
          </p:cNvPr>
          <p:cNvSpPr/>
          <p:nvPr/>
        </p:nvSpPr>
        <p:spPr>
          <a:xfrm>
            <a:off x="8321712" y="3160955"/>
            <a:ext cx="3379808"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‘[They] spoke through several ways of embedding it into the curriculum. It felt very realistic, very achievable for me as a teacher</a:t>
            </a:r>
            <a:r>
              <a:rPr lang="en-GB" sz="1200" noProof="0" dirty="0">
                <a:solidFill>
                  <a:srgbClr val="000000"/>
                </a:solidFill>
              </a:rPr>
              <a:t>.’</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0" name="Rectangular Callout 8">
            <a:extLst>
              <a:ext uri="{FF2B5EF4-FFF2-40B4-BE49-F238E27FC236}">
                <a16:creationId xmlns:a16="http://schemas.microsoft.com/office/drawing/2014/main" id="{66CF8F08-27A2-85FC-1B7D-0687658FC4F2}"/>
              </a:ext>
            </a:extLst>
          </p:cNvPr>
          <p:cNvSpPr/>
          <p:nvPr/>
        </p:nvSpPr>
        <p:spPr>
          <a:xfrm>
            <a:off x="8291512" y="4761120"/>
            <a:ext cx="3379808" cy="1535631"/>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‘Coming away, we all felt that there were realistic, tangible things that we could use to improve the curriculum in school, which I think ultimately is what you go on these courses for</a:t>
            </a:r>
            <a:r>
              <a:rPr lang="en-GB" sz="1200" noProof="0" dirty="0">
                <a:solidFill>
                  <a:srgbClr val="000000"/>
                </a:solidFill>
              </a:rPr>
              <a:t>.’</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Tree>
    <p:extLst>
      <p:ext uri="{BB962C8B-B14F-4D97-AF65-F5344CB8AC3E}">
        <p14:creationId xmlns:p14="http://schemas.microsoft.com/office/powerpoint/2010/main" val="3188380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A6D24-0564-14B4-7258-73F3D235F8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53F31-1DB6-BCA1-3F7B-D3C767A7E959}"/>
              </a:ext>
            </a:extLst>
          </p:cNvPr>
          <p:cNvSpPr>
            <a:spLocks noGrp="1"/>
          </p:cNvSpPr>
          <p:nvPr>
            <p:ph type="title"/>
          </p:nvPr>
        </p:nvSpPr>
        <p:spPr>
          <a:xfrm>
            <a:off x="520718" y="622094"/>
            <a:ext cx="10147282" cy="430887"/>
          </a:xfrm>
        </p:spPr>
        <p:txBody>
          <a:bodyPr/>
          <a:lstStyle/>
          <a:p>
            <a:r>
              <a:rPr lang="en-GB" noProof="0" dirty="0">
                <a:solidFill>
                  <a:srgbClr val="000000"/>
                </a:solidFill>
              </a:rPr>
              <a:t>Positive outcomes have been consistent</a:t>
            </a:r>
          </a:p>
        </p:txBody>
      </p:sp>
      <p:sp>
        <p:nvSpPr>
          <p:cNvPr id="4" name="Text Placeholder 3">
            <a:extLst>
              <a:ext uri="{FF2B5EF4-FFF2-40B4-BE49-F238E27FC236}">
                <a16:creationId xmlns:a16="http://schemas.microsoft.com/office/drawing/2014/main" id="{2CF36443-CDD3-9833-B33C-6B5DB946F9F9}"/>
              </a:ext>
            </a:extLst>
          </p:cNvPr>
          <p:cNvSpPr>
            <a:spLocks noGrp="1"/>
          </p:cNvSpPr>
          <p:nvPr>
            <p:ph type="body" sz="quarter" idx="15"/>
          </p:nvPr>
        </p:nvSpPr>
        <p:spPr>
          <a:xfrm>
            <a:off x="521380" y="1269481"/>
            <a:ext cx="10146620" cy="646331"/>
          </a:xfrm>
        </p:spPr>
        <p:txBody>
          <a:bodyPr/>
          <a:lstStyle/>
          <a:p>
            <a:r>
              <a:rPr lang="en-GB" noProof="0" dirty="0">
                <a:solidFill>
                  <a:srgbClr val="000000"/>
                </a:solidFill>
              </a:rPr>
              <a:t>All measures have remained above 92% agreement since 2016/17. Overwhelming approval of training sessions for a decade points to their sustained relevance, consistent quality and long-term value in supporting teachers to embed local heritage in the curriculum.</a:t>
            </a:r>
          </a:p>
        </p:txBody>
      </p:sp>
      <p:graphicFrame>
        <p:nvGraphicFramePr>
          <p:cNvPr id="27" name="Table 26">
            <a:extLst>
              <a:ext uri="{FF2B5EF4-FFF2-40B4-BE49-F238E27FC236}">
                <a16:creationId xmlns:a16="http://schemas.microsoft.com/office/drawing/2014/main" id="{9DEE76F2-7630-52FD-5739-0743953F9EEE}"/>
              </a:ext>
            </a:extLst>
          </p:cNvPr>
          <p:cNvGraphicFramePr>
            <a:graphicFrameLocks noGrp="1"/>
          </p:cNvGraphicFramePr>
          <p:nvPr>
            <p:extLst>
              <p:ext uri="{D42A27DB-BD31-4B8C-83A1-F6EECF244321}">
                <p14:modId xmlns:p14="http://schemas.microsoft.com/office/powerpoint/2010/main" val="3016763785"/>
              </p:ext>
            </p:extLst>
          </p:nvPr>
        </p:nvGraphicFramePr>
        <p:xfrm>
          <a:off x="515938" y="2168523"/>
          <a:ext cx="11160129" cy="4140198"/>
        </p:xfrm>
        <a:graphic>
          <a:graphicData uri="http://schemas.openxmlformats.org/drawingml/2006/table">
            <a:tbl>
              <a:tblPr firstRow="1" firstCol="1" bandRow="1">
                <a:tableStyleId>{3B4B98B0-60AC-42C2-AFA5-B58CD77FA1E5}</a:tableStyleId>
              </a:tblPr>
              <a:tblGrid>
                <a:gridCol w="2224015">
                  <a:extLst>
                    <a:ext uri="{9D8B030D-6E8A-4147-A177-3AD203B41FA5}">
                      <a16:colId xmlns:a16="http://schemas.microsoft.com/office/drawing/2014/main" val="1703122751"/>
                    </a:ext>
                  </a:extLst>
                </a:gridCol>
                <a:gridCol w="872853">
                  <a:extLst>
                    <a:ext uri="{9D8B030D-6E8A-4147-A177-3AD203B41FA5}">
                      <a16:colId xmlns:a16="http://schemas.microsoft.com/office/drawing/2014/main" val="4173982293"/>
                    </a:ext>
                  </a:extLst>
                </a:gridCol>
                <a:gridCol w="751895">
                  <a:extLst>
                    <a:ext uri="{9D8B030D-6E8A-4147-A177-3AD203B41FA5}">
                      <a16:colId xmlns:a16="http://schemas.microsoft.com/office/drawing/2014/main" val="2308026434"/>
                    </a:ext>
                  </a:extLst>
                </a:gridCol>
                <a:gridCol w="812374">
                  <a:extLst>
                    <a:ext uri="{9D8B030D-6E8A-4147-A177-3AD203B41FA5}">
                      <a16:colId xmlns:a16="http://schemas.microsoft.com/office/drawing/2014/main" val="1713626594"/>
                    </a:ext>
                  </a:extLst>
                </a:gridCol>
                <a:gridCol w="812374">
                  <a:extLst>
                    <a:ext uri="{9D8B030D-6E8A-4147-A177-3AD203B41FA5}">
                      <a16:colId xmlns:a16="http://schemas.microsoft.com/office/drawing/2014/main" val="1823461655"/>
                    </a:ext>
                  </a:extLst>
                </a:gridCol>
                <a:gridCol w="812374">
                  <a:extLst>
                    <a:ext uri="{9D8B030D-6E8A-4147-A177-3AD203B41FA5}">
                      <a16:colId xmlns:a16="http://schemas.microsoft.com/office/drawing/2014/main" val="1453359442"/>
                    </a:ext>
                  </a:extLst>
                </a:gridCol>
                <a:gridCol w="812374">
                  <a:extLst>
                    <a:ext uri="{9D8B030D-6E8A-4147-A177-3AD203B41FA5}">
                      <a16:colId xmlns:a16="http://schemas.microsoft.com/office/drawing/2014/main" val="2583779416"/>
                    </a:ext>
                  </a:extLst>
                </a:gridCol>
                <a:gridCol w="812374">
                  <a:extLst>
                    <a:ext uri="{9D8B030D-6E8A-4147-A177-3AD203B41FA5}">
                      <a16:colId xmlns:a16="http://schemas.microsoft.com/office/drawing/2014/main" val="458610965"/>
                    </a:ext>
                  </a:extLst>
                </a:gridCol>
                <a:gridCol w="812374">
                  <a:extLst>
                    <a:ext uri="{9D8B030D-6E8A-4147-A177-3AD203B41FA5}">
                      <a16:colId xmlns:a16="http://schemas.microsoft.com/office/drawing/2014/main" val="586126303"/>
                    </a:ext>
                  </a:extLst>
                </a:gridCol>
                <a:gridCol w="812374">
                  <a:extLst>
                    <a:ext uri="{9D8B030D-6E8A-4147-A177-3AD203B41FA5}">
                      <a16:colId xmlns:a16="http://schemas.microsoft.com/office/drawing/2014/main" val="2130493919"/>
                    </a:ext>
                  </a:extLst>
                </a:gridCol>
                <a:gridCol w="812374">
                  <a:extLst>
                    <a:ext uri="{9D8B030D-6E8A-4147-A177-3AD203B41FA5}">
                      <a16:colId xmlns:a16="http://schemas.microsoft.com/office/drawing/2014/main" val="2118249561"/>
                    </a:ext>
                  </a:extLst>
                </a:gridCol>
                <a:gridCol w="812374">
                  <a:extLst>
                    <a:ext uri="{9D8B030D-6E8A-4147-A177-3AD203B41FA5}">
                      <a16:colId xmlns:a16="http://schemas.microsoft.com/office/drawing/2014/main" val="3476033346"/>
                    </a:ext>
                  </a:extLst>
                </a:gridCol>
              </a:tblGrid>
              <a:tr h="690033">
                <a:tc>
                  <a:txBody>
                    <a:bodyPr/>
                    <a:lstStyle/>
                    <a:p>
                      <a:pPr algn="l" fontAlgn="b">
                        <a:buNone/>
                      </a:pPr>
                      <a:r>
                        <a:rPr lang="en-GB" sz="900" b="1" u="none" strike="noStrike" noProof="0" dirty="0">
                          <a:solidFill>
                            <a:srgbClr val="000000"/>
                          </a:solidFill>
                          <a:effectLst/>
                        </a:rPr>
                        <a:t>Skills or knowledge acquired from CPD training (agree)</a:t>
                      </a:r>
                      <a:endParaRPr lang="en-GB" sz="900" b="1" i="0" u="none" strike="noStrike" noProof="0" dirty="0">
                        <a:solidFill>
                          <a:srgbClr val="000000"/>
                        </a:solidFill>
                        <a:effectLst/>
                        <a:latin typeface="+mn-lt"/>
                      </a:endParaRPr>
                    </a:p>
                  </a:txBody>
                  <a:tcPr anchor="ctr"/>
                </a:tc>
                <a:tc>
                  <a:txBody>
                    <a:bodyPr/>
                    <a:lstStyle/>
                    <a:p>
                      <a:pPr algn="ctr" fontAlgn="b">
                        <a:buNone/>
                      </a:pPr>
                      <a:r>
                        <a:rPr lang="en-GB" sz="900" b="1" u="none" strike="noStrike" noProof="0">
                          <a:solidFill>
                            <a:schemeClr val="accent2"/>
                          </a:solidFill>
                          <a:effectLst/>
                        </a:rPr>
                        <a:t>2025/26*</a:t>
                      </a:r>
                      <a:endParaRPr lang="en-GB" sz="900" b="1" i="0" u="none" strike="noStrike" noProof="0">
                        <a:solidFill>
                          <a:schemeClr val="accent2"/>
                        </a:solidFill>
                        <a:effectLst/>
                        <a:latin typeface="+mn-lt"/>
                      </a:endParaRPr>
                    </a:p>
                  </a:txBody>
                  <a:tcPr anchor="ctr"/>
                </a:tc>
                <a:tc>
                  <a:txBody>
                    <a:bodyPr/>
                    <a:lstStyle/>
                    <a:p>
                      <a:pPr algn="ctr" fontAlgn="b">
                        <a:buNone/>
                      </a:pPr>
                      <a:r>
                        <a:rPr lang="en-GB" sz="900" b="1" u="none" strike="noStrike" noProof="0" dirty="0">
                          <a:solidFill>
                            <a:srgbClr val="000000"/>
                          </a:solidFill>
                          <a:effectLst/>
                        </a:rPr>
                        <a:t>2024/25</a:t>
                      </a:r>
                      <a:endParaRPr lang="en-GB" sz="900" b="1" i="0" u="none" strike="noStrike" noProof="0" dirty="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2023/24</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2022/23</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2021/22</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2020/21</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2019/20</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2018/19</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2017/18</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2016/17</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2015/16</a:t>
                      </a:r>
                      <a:endParaRPr lang="en-GB" sz="900" b="1" i="0" u="none" strike="noStrike" noProof="0">
                        <a:solidFill>
                          <a:srgbClr val="000000"/>
                        </a:solidFill>
                        <a:effectLst/>
                        <a:latin typeface="+mn-lt"/>
                      </a:endParaRPr>
                    </a:p>
                  </a:txBody>
                  <a:tcPr anchor="ctr"/>
                </a:tc>
                <a:extLst>
                  <a:ext uri="{0D108BD9-81ED-4DB2-BD59-A6C34878D82A}">
                    <a16:rowId xmlns:a16="http://schemas.microsoft.com/office/drawing/2014/main" val="3959894476"/>
                  </a:ext>
                </a:extLst>
              </a:tr>
              <a:tr h="690033">
                <a:tc>
                  <a:txBody>
                    <a:bodyPr/>
                    <a:lstStyle/>
                    <a:p>
                      <a:pPr algn="l" rtl="0" fontAlgn="b">
                        <a:buNone/>
                      </a:pPr>
                      <a:r>
                        <a:rPr lang="en-GB" sz="900" b="1" i="0" u="none" strike="noStrike" noProof="0" dirty="0">
                          <a:solidFill>
                            <a:srgbClr val="000000"/>
                          </a:solidFill>
                          <a:effectLst/>
                          <a:latin typeface="Verdana" panose="020B0604030504040204" pitchFamily="34" charset="0"/>
                        </a:rPr>
                        <a:t>Greater understanding of the value of using local heritage in the curriculum</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extLst>
                  <a:ext uri="{0D108BD9-81ED-4DB2-BD59-A6C34878D82A}">
                    <a16:rowId xmlns:a16="http://schemas.microsoft.com/office/drawing/2014/main" val="2085021607"/>
                  </a:ext>
                </a:extLst>
              </a:tr>
              <a:tr h="690033">
                <a:tc>
                  <a:txBody>
                    <a:bodyPr/>
                    <a:lstStyle/>
                    <a:p>
                      <a:pPr algn="l" rtl="0" fontAlgn="b">
                        <a:buNone/>
                      </a:pPr>
                      <a:r>
                        <a:rPr lang="en-GB" sz="900" b="1" i="0" u="none" strike="noStrike" noProof="0" dirty="0">
                          <a:solidFill>
                            <a:srgbClr val="000000"/>
                          </a:solidFill>
                          <a:effectLst/>
                          <a:latin typeface="Verdana" panose="020B0604030504040204" pitchFamily="34" charset="0"/>
                        </a:rPr>
                        <a:t>Greater understanding of how to embed local heritage into the curriculum</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95%</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95%</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96%</a:t>
                      </a:r>
                    </a:p>
                  </a:txBody>
                  <a:tcPr anchor="ctr"/>
                </a:tc>
                <a:extLst>
                  <a:ext uri="{0D108BD9-81ED-4DB2-BD59-A6C34878D82A}">
                    <a16:rowId xmlns:a16="http://schemas.microsoft.com/office/drawing/2014/main" val="2506001343"/>
                  </a:ext>
                </a:extLst>
              </a:tr>
              <a:tr h="690033">
                <a:tc>
                  <a:txBody>
                    <a:bodyPr/>
                    <a:lstStyle/>
                    <a:p>
                      <a:pPr algn="l" rtl="0" fontAlgn="b">
                        <a:buNone/>
                      </a:pPr>
                      <a:r>
                        <a:rPr lang="en-GB" sz="900" b="1" i="0" u="none" strike="noStrike" noProof="0" dirty="0">
                          <a:solidFill>
                            <a:srgbClr val="000000"/>
                          </a:solidFill>
                          <a:effectLst/>
                          <a:latin typeface="Verdana" panose="020B0604030504040204" pitchFamily="34" charset="0"/>
                        </a:rPr>
                        <a:t>Greater understanding of how local heritage connects to regional, national or global history</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95%</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94%</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94%</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93%</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93%</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92%</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90%</a:t>
                      </a:r>
                    </a:p>
                  </a:txBody>
                  <a:tcPr anchor="ctr"/>
                </a:tc>
                <a:extLst>
                  <a:ext uri="{0D108BD9-81ED-4DB2-BD59-A6C34878D82A}">
                    <a16:rowId xmlns:a16="http://schemas.microsoft.com/office/drawing/2014/main" val="1249072096"/>
                  </a:ext>
                </a:extLst>
              </a:tr>
              <a:tr h="690033">
                <a:tc>
                  <a:txBody>
                    <a:bodyPr/>
                    <a:lstStyle/>
                    <a:p>
                      <a:pPr algn="l" rtl="0" fontAlgn="b">
                        <a:buNone/>
                      </a:pPr>
                      <a:r>
                        <a:rPr lang="en-GB" sz="900" b="1" i="0" u="none" strike="noStrike" noProof="0" dirty="0">
                          <a:solidFill>
                            <a:srgbClr val="000000"/>
                          </a:solidFill>
                          <a:effectLst/>
                          <a:latin typeface="Verdana" panose="020B0604030504040204" pitchFamily="34" charset="0"/>
                        </a:rPr>
                        <a:t>More aware of where to access useful resources</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94%</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95%</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93%</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95%</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95%</a:t>
                      </a:r>
                    </a:p>
                  </a:txBody>
                  <a:tcPr anchor="ctr"/>
                </a:tc>
                <a:extLst>
                  <a:ext uri="{0D108BD9-81ED-4DB2-BD59-A6C34878D82A}">
                    <a16:rowId xmlns:a16="http://schemas.microsoft.com/office/drawing/2014/main" val="3875951427"/>
                  </a:ext>
                </a:extLst>
              </a:tr>
              <a:tr h="690033">
                <a:tc>
                  <a:txBody>
                    <a:bodyPr/>
                    <a:lstStyle/>
                    <a:p>
                      <a:pPr algn="l" rtl="0" fontAlgn="b">
                        <a:buNone/>
                      </a:pPr>
                      <a:r>
                        <a:rPr lang="en-GB" sz="900" b="1" i="0" u="none" strike="noStrike" noProof="0" dirty="0">
                          <a:solidFill>
                            <a:srgbClr val="000000"/>
                          </a:solidFill>
                          <a:effectLst/>
                          <a:latin typeface="Verdana" panose="020B0604030504040204" pitchFamily="34" charset="0"/>
                        </a:rPr>
                        <a:t>Developed skills that will be used in teaching / work</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95%</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94%</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94%</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93%</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94%</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92%</a:t>
                      </a:r>
                    </a:p>
                  </a:txBody>
                  <a:tcPr anchor="ctr"/>
                </a:tc>
                <a:extLst>
                  <a:ext uri="{0D108BD9-81ED-4DB2-BD59-A6C34878D82A}">
                    <a16:rowId xmlns:a16="http://schemas.microsoft.com/office/drawing/2014/main" val="249934672"/>
                  </a:ext>
                </a:extLst>
              </a:tr>
            </a:tbl>
          </a:graphicData>
        </a:graphic>
      </p:graphicFrame>
      <p:sp>
        <p:nvSpPr>
          <p:cNvPr id="6" name="Footer Placeholder 5">
            <a:extLst>
              <a:ext uri="{FF2B5EF4-FFF2-40B4-BE49-F238E27FC236}">
                <a16:creationId xmlns:a16="http://schemas.microsoft.com/office/drawing/2014/main" id="{F0901481-72DE-A70D-0290-8904D2FEF0D1}"/>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Q4. Please rate to what extent you agree or disagree with each statement using the scale below. </a:t>
            </a:r>
            <a:r>
              <a:rPr lang="en-GB" i="1" noProof="0" dirty="0">
                <a:solidFill>
                  <a:srgbClr val="000000"/>
                </a:solidFill>
              </a:rPr>
              <a:t>After participating in CPD or training session:… </a:t>
            </a:r>
            <a:r>
              <a:rPr lang="en-GB" noProof="0" dirty="0">
                <a:solidFill>
                  <a:srgbClr val="000000"/>
                </a:solidFill>
              </a:rPr>
              <a:t>All who answered excl. DK, NA (501).</a:t>
            </a:r>
          </a:p>
        </p:txBody>
      </p:sp>
    </p:spTree>
    <p:extLst>
      <p:ext uri="{BB962C8B-B14F-4D97-AF65-F5344CB8AC3E}">
        <p14:creationId xmlns:p14="http://schemas.microsoft.com/office/powerpoint/2010/main" val="1033121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E9698-FCC5-FB19-8D88-A17B5E6D06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0426E3-D2B1-B055-7B69-B9429EDE9C59}"/>
              </a:ext>
            </a:extLst>
          </p:cNvPr>
          <p:cNvSpPr>
            <a:spLocks noGrp="1"/>
          </p:cNvSpPr>
          <p:nvPr>
            <p:ph type="title"/>
          </p:nvPr>
        </p:nvSpPr>
        <p:spPr>
          <a:xfrm>
            <a:off x="519231" y="624356"/>
            <a:ext cx="10148769" cy="861774"/>
          </a:xfrm>
        </p:spPr>
        <p:txBody>
          <a:bodyPr/>
          <a:lstStyle/>
          <a:p>
            <a:r>
              <a:rPr lang="en-GB" noProof="0" dirty="0">
                <a:solidFill>
                  <a:srgbClr val="000000"/>
                </a:solidFill>
              </a:rPr>
              <a:t>Teachers are thinking about implementation of session learnings</a:t>
            </a:r>
          </a:p>
        </p:txBody>
      </p:sp>
      <p:graphicFrame>
        <p:nvGraphicFramePr>
          <p:cNvPr id="8" name="Chart 7" descr="Bar charts showing how local history leads to greater understanding of local, regional, national and global history">
            <a:extLst>
              <a:ext uri="{FF2B5EF4-FFF2-40B4-BE49-F238E27FC236}">
                <a16:creationId xmlns:a16="http://schemas.microsoft.com/office/drawing/2014/main" id="{6DB24A28-A922-1968-EC00-2172FE9E58E2}"/>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161757041"/>
              </p:ext>
            </p:extLst>
          </p:nvPr>
        </p:nvGraphicFramePr>
        <p:xfrm>
          <a:off x="536396" y="1700213"/>
          <a:ext cx="5293375" cy="2503321"/>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 Placeholder 10">
            <a:extLst>
              <a:ext uri="{FF2B5EF4-FFF2-40B4-BE49-F238E27FC236}">
                <a16:creationId xmlns:a16="http://schemas.microsoft.com/office/drawing/2014/main" id="{41763C3F-C652-0CE1-2F0E-8FDE8A4D9138}"/>
              </a:ext>
              <a:ext uri="{C183D7F6-B498-43B3-948B-1728B52AA6E4}">
                <adec:decorative xmlns:adec="http://schemas.microsoft.com/office/drawing/2017/decorative" val="1"/>
              </a:ext>
            </a:extLst>
          </p:cNvPr>
          <p:cNvSpPr txBox="1">
            <a:spLocks/>
          </p:cNvSpPr>
          <p:nvPr/>
        </p:nvSpPr>
        <p:spPr>
          <a:xfrm>
            <a:off x="547817" y="2750984"/>
            <a:ext cx="5090467" cy="338554"/>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Greater understanding that local heritage can connect to regional, national or global history</a:t>
            </a:r>
          </a:p>
        </p:txBody>
      </p:sp>
      <p:sp>
        <p:nvSpPr>
          <p:cNvPr id="15" name="Text Placeholder 10">
            <a:extLst>
              <a:ext uri="{FF2B5EF4-FFF2-40B4-BE49-F238E27FC236}">
                <a16:creationId xmlns:a16="http://schemas.microsoft.com/office/drawing/2014/main" id="{05907009-AA25-DCF6-0919-9F61B6DC88FE}"/>
              </a:ext>
              <a:ext uri="{C183D7F6-B498-43B3-948B-1728B52AA6E4}">
                <adec:decorative xmlns:adec="http://schemas.microsoft.com/office/drawing/2017/decorative" val="1"/>
              </a:ext>
            </a:extLst>
          </p:cNvPr>
          <p:cNvSpPr txBox="1">
            <a:spLocks/>
          </p:cNvSpPr>
          <p:nvPr/>
        </p:nvSpPr>
        <p:spPr>
          <a:xfrm>
            <a:off x="528632" y="1712143"/>
            <a:ext cx="5103756" cy="338554"/>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Greater understanding of the value of using local heritage </a:t>
            </a:r>
            <a:br>
              <a:rPr lang="en-GB" noProof="0" dirty="0">
                <a:solidFill>
                  <a:srgbClr val="000000"/>
                </a:solidFill>
              </a:rPr>
            </a:br>
            <a:r>
              <a:rPr lang="en-GB" noProof="0" dirty="0">
                <a:solidFill>
                  <a:srgbClr val="000000"/>
                </a:solidFill>
              </a:rPr>
              <a:t>in the curriculum</a:t>
            </a:r>
          </a:p>
        </p:txBody>
      </p:sp>
      <p:sp>
        <p:nvSpPr>
          <p:cNvPr id="7" name="TextBox 6">
            <a:extLst>
              <a:ext uri="{FF2B5EF4-FFF2-40B4-BE49-F238E27FC236}">
                <a16:creationId xmlns:a16="http://schemas.microsoft.com/office/drawing/2014/main" id="{82AC16B5-F597-27F4-7CFA-4255C7E3DD35}"/>
              </a:ext>
              <a:ext uri="{C183D7F6-B498-43B3-948B-1728B52AA6E4}">
                <adec:decorative xmlns:adec="http://schemas.microsoft.com/office/drawing/2017/decorative" val="1"/>
              </a:ext>
            </a:extLst>
          </p:cNvPr>
          <p:cNvSpPr txBox="1"/>
          <p:nvPr/>
        </p:nvSpPr>
        <p:spPr>
          <a:xfrm>
            <a:off x="5632387" y="1712143"/>
            <a:ext cx="881652" cy="169277"/>
          </a:xfrm>
          <a:prstGeom prst="rect">
            <a:avLst/>
          </a:prstGeom>
        </p:spPr>
        <p:txBody>
          <a:bodyPr wrap="none" lIns="0" tIns="0" rIns="0" bIns="0" rtlCol="0">
            <a:spAutoFit/>
          </a:bodyPr>
          <a:lstStyle/>
          <a:p>
            <a:pPr algn="l">
              <a:lnSpc>
                <a:spcPct val="100000"/>
              </a:lnSpc>
              <a:spcAft>
                <a:spcPts val="1000"/>
              </a:spcAft>
            </a:pPr>
            <a:r>
              <a:rPr lang="en-GB" sz="1100" b="1" noProof="0" dirty="0">
                <a:solidFill>
                  <a:srgbClr val="FF0000"/>
                </a:solidFill>
                <a:latin typeface="Verdana" panose="020B0604030504040204" pitchFamily="34" charset="0"/>
                <a:ea typeface="Verdana" panose="020B0604030504040204" pitchFamily="34" charset="0"/>
                <a:cs typeface="Verdana" panose="020B0604030504040204" pitchFamily="34" charset="0"/>
              </a:rPr>
              <a:t>NET: Agree</a:t>
            </a:r>
          </a:p>
        </p:txBody>
      </p:sp>
      <p:sp>
        <p:nvSpPr>
          <p:cNvPr id="3" name="Text Placeholder 10">
            <a:extLst>
              <a:ext uri="{FF2B5EF4-FFF2-40B4-BE49-F238E27FC236}">
                <a16:creationId xmlns:a16="http://schemas.microsoft.com/office/drawing/2014/main" id="{152C3B8B-FE2C-8B24-E52D-F8667B24B584}"/>
              </a:ext>
              <a:ext uri="{C183D7F6-B498-43B3-948B-1728B52AA6E4}">
                <adec:decorative xmlns:adec="http://schemas.microsoft.com/office/drawing/2017/decorative" val="1"/>
              </a:ext>
            </a:extLst>
          </p:cNvPr>
          <p:cNvSpPr txBox="1">
            <a:spLocks/>
          </p:cNvSpPr>
          <p:nvPr/>
        </p:nvSpPr>
        <p:spPr>
          <a:xfrm>
            <a:off x="5829771" y="2267450"/>
            <a:ext cx="486884" cy="169277"/>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FF0000"/>
                </a:solidFill>
              </a:rPr>
              <a:t>97%</a:t>
            </a:r>
          </a:p>
        </p:txBody>
      </p:sp>
      <p:sp>
        <p:nvSpPr>
          <p:cNvPr id="9" name="Text Placeholder 10">
            <a:extLst>
              <a:ext uri="{FF2B5EF4-FFF2-40B4-BE49-F238E27FC236}">
                <a16:creationId xmlns:a16="http://schemas.microsoft.com/office/drawing/2014/main" id="{28B0F0F4-EB66-B7A8-A140-EB0F15957720}"/>
              </a:ext>
              <a:ext uri="{C183D7F6-B498-43B3-948B-1728B52AA6E4}">
                <adec:decorative xmlns:adec="http://schemas.microsoft.com/office/drawing/2017/decorative" val="1"/>
              </a:ext>
            </a:extLst>
          </p:cNvPr>
          <p:cNvSpPr txBox="1">
            <a:spLocks/>
          </p:cNvSpPr>
          <p:nvPr/>
        </p:nvSpPr>
        <p:spPr>
          <a:xfrm>
            <a:off x="5829771" y="3267897"/>
            <a:ext cx="486884" cy="169277"/>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FF0000"/>
                </a:solidFill>
              </a:rPr>
              <a:t>96%</a:t>
            </a:r>
          </a:p>
        </p:txBody>
      </p:sp>
      <p:sp>
        <p:nvSpPr>
          <p:cNvPr id="4" name="Text Placeholder 3">
            <a:extLst>
              <a:ext uri="{FF2B5EF4-FFF2-40B4-BE49-F238E27FC236}">
                <a16:creationId xmlns:a16="http://schemas.microsoft.com/office/drawing/2014/main" id="{89824EB9-2499-A080-D33A-44CCBF7ACF5D}"/>
              </a:ext>
            </a:extLst>
          </p:cNvPr>
          <p:cNvSpPr>
            <a:spLocks noGrp="1"/>
          </p:cNvSpPr>
          <p:nvPr>
            <p:ph type="body" sz="quarter" idx="14"/>
          </p:nvPr>
        </p:nvSpPr>
        <p:spPr>
          <a:xfrm>
            <a:off x="6915337" y="1712143"/>
            <a:ext cx="4754563" cy="4529439"/>
          </a:xfrm>
        </p:spPr>
        <p:txBody>
          <a:bodyPr/>
          <a:lstStyle/>
          <a:p>
            <a:r>
              <a:rPr lang="en-GB" b="1" noProof="0" dirty="0">
                <a:solidFill>
                  <a:srgbClr val="000000"/>
                </a:solidFill>
              </a:rPr>
              <a:t>Those responsible for the history curriculum are even more positive </a:t>
            </a:r>
            <a:r>
              <a:rPr lang="en-GB" noProof="0" dirty="0">
                <a:solidFill>
                  <a:srgbClr val="000000"/>
                </a:solidFill>
              </a:rPr>
              <a:t>and significantly more likely to ‘strongly agree’ that they have a:</a:t>
            </a:r>
          </a:p>
          <a:p>
            <a:pPr marL="285750" indent="-285750">
              <a:spcBef>
                <a:spcPts val="600"/>
              </a:spcBef>
              <a:buFont typeface="Arial" panose="020B0604020202020204" pitchFamily="34" charset="0"/>
              <a:buChar char="•"/>
            </a:pPr>
            <a:r>
              <a:rPr lang="en-GB" noProof="0" dirty="0">
                <a:solidFill>
                  <a:srgbClr val="000000"/>
                </a:solidFill>
              </a:rPr>
              <a:t>greater understanding of the value of using local heritage (75% vs. 66%)</a:t>
            </a:r>
          </a:p>
          <a:p>
            <a:pPr marL="285750" indent="-285750">
              <a:spcBef>
                <a:spcPts val="600"/>
              </a:spcBef>
              <a:buFont typeface="Arial" panose="020B0604020202020204" pitchFamily="34" charset="0"/>
              <a:buChar char="•"/>
            </a:pPr>
            <a:r>
              <a:rPr lang="en-GB" noProof="0" dirty="0">
                <a:solidFill>
                  <a:srgbClr val="000000"/>
                </a:solidFill>
              </a:rPr>
              <a:t>greater understanding around linking local heritage to regional, national or global history (69% vs. 60%).</a:t>
            </a:r>
          </a:p>
          <a:p>
            <a:r>
              <a:rPr lang="en-GB" noProof="0" dirty="0">
                <a:solidFill>
                  <a:srgbClr val="000000"/>
                </a:solidFill>
              </a:rPr>
              <a:t>This is encouraging, it suggests </a:t>
            </a:r>
            <a:r>
              <a:rPr lang="en-GB" b="1" noProof="0" dirty="0">
                <a:solidFill>
                  <a:srgbClr val="000000"/>
                </a:solidFill>
              </a:rPr>
              <a:t>the training sessions are more likely to be disseminated and will have a whole school impact; </a:t>
            </a:r>
            <a:r>
              <a:rPr lang="en-GB" noProof="0" dirty="0">
                <a:solidFill>
                  <a:srgbClr val="000000"/>
                </a:solidFill>
              </a:rPr>
              <a:t>those with the power to implement the sessions have felt the greatest positive impact.</a:t>
            </a:r>
          </a:p>
          <a:p>
            <a:r>
              <a:rPr lang="en-GB" noProof="0" dirty="0">
                <a:solidFill>
                  <a:srgbClr val="000000"/>
                </a:solidFill>
              </a:rPr>
              <a:t>It also speaks to the </a:t>
            </a:r>
            <a:r>
              <a:rPr lang="en-GB" b="1" noProof="0" dirty="0">
                <a:solidFill>
                  <a:srgbClr val="000000"/>
                </a:solidFill>
              </a:rPr>
              <a:t>long-term value that curriculum leads can see. </a:t>
            </a:r>
            <a:r>
              <a:rPr lang="en-GB" noProof="0" dirty="0">
                <a:solidFill>
                  <a:srgbClr val="000000"/>
                </a:solidFill>
              </a:rPr>
              <a:t>The value of the sessions does not stop at the practical ‘resources’ – though these are positively received. There is also the strong, longer-term outcome of understanding the ‘value’ of local heritage.</a:t>
            </a:r>
          </a:p>
        </p:txBody>
      </p:sp>
      <p:sp>
        <p:nvSpPr>
          <p:cNvPr id="6" name="Footer Placeholder 5">
            <a:extLst>
              <a:ext uri="{FF2B5EF4-FFF2-40B4-BE49-F238E27FC236}">
                <a16:creationId xmlns:a16="http://schemas.microsoft.com/office/drawing/2014/main" id="{CB16DE5A-A939-D9F5-CD53-EA57E119820E}"/>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Q4. Please rate to what extent you agree or disagree with each statement using the scale below. </a:t>
            </a:r>
            <a:r>
              <a:rPr lang="en-GB" i="1" noProof="0" dirty="0">
                <a:solidFill>
                  <a:srgbClr val="000000"/>
                </a:solidFill>
              </a:rPr>
              <a:t>After participating in CPD or training session: I have/am… </a:t>
            </a:r>
            <a:r>
              <a:rPr lang="en-GB" noProof="0" dirty="0">
                <a:solidFill>
                  <a:srgbClr val="000000"/>
                </a:solidFill>
              </a:rPr>
              <a:t>All who answered excl. DK, NA (501).</a:t>
            </a:r>
          </a:p>
        </p:txBody>
      </p:sp>
    </p:spTree>
    <p:extLst>
      <p:ext uri="{BB962C8B-B14F-4D97-AF65-F5344CB8AC3E}">
        <p14:creationId xmlns:p14="http://schemas.microsoft.com/office/powerpoint/2010/main" val="2132188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9DCB1-FDB3-CAD4-8E94-720D85D67B11}"/>
            </a:ext>
          </a:extLst>
        </p:cNvPr>
        <p:cNvGrpSpPr/>
        <p:nvPr/>
      </p:nvGrpSpPr>
      <p:grpSpPr>
        <a:xfrm>
          <a:off x="0" y="0"/>
          <a:ext cx="0" cy="0"/>
          <a:chOff x="0" y="0"/>
          <a:chExt cx="0" cy="0"/>
        </a:xfrm>
      </p:grpSpPr>
      <p:sp>
        <p:nvSpPr>
          <p:cNvPr id="2" name="Title 1" descr="Four charts showing that learning about local heritage positively impacts pupils">
            <a:extLst>
              <a:ext uri="{FF2B5EF4-FFF2-40B4-BE49-F238E27FC236}">
                <a16:creationId xmlns:a16="http://schemas.microsoft.com/office/drawing/2014/main" id="{9F346436-6C86-F227-5F93-A11748E786E6}"/>
              </a:ext>
            </a:extLst>
          </p:cNvPr>
          <p:cNvSpPr>
            <a:spLocks noGrp="1"/>
          </p:cNvSpPr>
          <p:nvPr>
            <p:ph type="title"/>
          </p:nvPr>
        </p:nvSpPr>
        <p:spPr>
          <a:xfrm>
            <a:off x="519231" y="624356"/>
            <a:ext cx="10148769" cy="861774"/>
          </a:xfrm>
        </p:spPr>
        <p:txBody>
          <a:bodyPr/>
          <a:lstStyle/>
          <a:p>
            <a:r>
              <a:rPr lang="en-GB" noProof="0" dirty="0">
                <a:solidFill>
                  <a:srgbClr val="000000"/>
                </a:solidFill>
              </a:rPr>
              <a:t>Attendees strongly believe that learning about local heritage positively impacts pupils</a:t>
            </a:r>
          </a:p>
        </p:txBody>
      </p:sp>
      <p:graphicFrame>
        <p:nvGraphicFramePr>
          <p:cNvPr id="8" name="Chart 7" descr="Four charts showing that learning about local heritage positively impacts pupils">
            <a:extLst>
              <a:ext uri="{FF2B5EF4-FFF2-40B4-BE49-F238E27FC236}">
                <a16:creationId xmlns:a16="http://schemas.microsoft.com/office/drawing/2014/main" id="{A0D0FB81-1681-88DB-09E2-EE69F5A9C75C}"/>
              </a:ext>
            </a:extLst>
          </p:cNvPr>
          <p:cNvGraphicFramePr/>
          <p:nvPr>
            <p:extLst>
              <p:ext uri="{D42A27DB-BD31-4B8C-83A1-F6EECF244321}">
                <p14:modId xmlns:p14="http://schemas.microsoft.com/office/powerpoint/2010/main" val="761995632"/>
              </p:ext>
            </p:extLst>
          </p:nvPr>
        </p:nvGraphicFramePr>
        <p:xfrm>
          <a:off x="528018" y="2014212"/>
          <a:ext cx="5293375" cy="352324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10">
            <a:extLst>
              <a:ext uri="{FF2B5EF4-FFF2-40B4-BE49-F238E27FC236}">
                <a16:creationId xmlns:a16="http://schemas.microsoft.com/office/drawing/2014/main" id="{ED00D462-8AAF-79AB-99E2-EE364131589B}"/>
              </a:ext>
              <a:ext uri="{C183D7F6-B498-43B3-948B-1728B52AA6E4}">
                <adec:decorative xmlns:adec="http://schemas.microsoft.com/office/drawing/2017/decorative" val="1"/>
              </a:ext>
            </a:extLst>
          </p:cNvPr>
          <p:cNvSpPr txBox="1">
            <a:spLocks/>
          </p:cNvSpPr>
          <p:nvPr/>
        </p:nvSpPr>
        <p:spPr>
          <a:xfrm>
            <a:off x="515938" y="3799973"/>
            <a:ext cx="1785745" cy="169277"/>
          </a:xfrm>
          <a:prstGeom prst="rect">
            <a:avLst/>
          </a:prstGeom>
        </p:spPr>
        <p:txBody>
          <a:bodyPr wrap="non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Raise their aspirations</a:t>
            </a:r>
          </a:p>
        </p:txBody>
      </p:sp>
      <p:sp>
        <p:nvSpPr>
          <p:cNvPr id="11" name="Text Placeholder 10">
            <a:extLst>
              <a:ext uri="{FF2B5EF4-FFF2-40B4-BE49-F238E27FC236}">
                <a16:creationId xmlns:a16="http://schemas.microsoft.com/office/drawing/2014/main" id="{54246692-E2B8-2A04-AFD3-794121E819D6}"/>
              </a:ext>
              <a:ext uri="{C183D7F6-B498-43B3-948B-1728B52AA6E4}">
                <adec:decorative xmlns:adec="http://schemas.microsoft.com/office/drawing/2017/decorative" val="1"/>
              </a:ext>
            </a:extLst>
          </p:cNvPr>
          <p:cNvSpPr txBox="1">
            <a:spLocks/>
          </p:cNvSpPr>
          <p:nvPr/>
        </p:nvSpPr>
        <p:spPr>
          <a:xfrm>
            <a:off x="515938" y="4620504"/>
            <a:ext cx="3550652" cy="169277"/>
          </a:xfrm>
          <a:prstGeom prst="rect">
            <a:avLst/>
          </a:prstGeom>
        </p:spPr>
        <p:txBody>
          <a:bodyPr wrap="non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Develop their self-esteem and/or confidence</a:t>
            </a:r>
          </a:p>
        </p:txBody>
      </p:sp>
      <p:sp>
        <p:nvSpPr>
          <p:cNvPr id="12" name="Text Placeholder 10">
            <a:extLst>
              <a:ext uri="{FF2B5EF4-FFF2-40B4-BE49-F238E27FC236}">
                <a16:creationId xmlns:a16="http://schemas.microsoft.com/office/drawing/2014/main" id="{3DEA8636-C1E8-E7DB-1D4D-B16A97336641}"/>
              </a:ext>
              <a:ext uri="{C183D7F6-B498-43B3-948B-1728B52AA6E4}">
                <adec:decorative xmlns:adec="http://schemas.microsoft.com/office/drawing/2017/decorative" val="1"/>
              </a:ext>
            </a:extLst>
          </p:cNvPr>
          <p:cNvSpPr txBox="1">
            <a:spLocks/>
          </p:cNvSpPr>
          <p:nvPr/>
        </p:nvSpPr>
        <p:spPr>
          <a:xfrm>
            <a:off x="515938" y="2981942"/>
            <a:ext cx="3725379" cy="169277"/>
          </a:xfrm>
          <a:prstGeom prst="rect">
            <a:avLst/>
          </a:prstGeom>
        </p:spPr>
        <p:txBody>
          <a:bodyPr wrap="non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Increase their sense of pride in their local area</a:t>
            </a:r>
          </a:p>
        </p:txBody>
      </p:sp>
      <p:sp>
        <p:nvSpPr>
          <p:cNvPr id="13" name="Text Placeholder 10">
            <a:extLst>
              <a:ext uri="{FF2B5EF4-FFF2-40B4-BE49-F238E27FC236}">
                <a16:creationId xmlns:a16="http://schemas.microsoft.com/office/drawing/2014/main" id="{B12F1066-8A2B-EECC-96B2-9AC99A8D44B3}"/>
              </a:ext>
              <a:ext uri="{C183D7F6-B498-43B3-948B-1728B52AA6E4}">
                <adec:decorative xmlns:adec="http://schemas.microsoft.com/office/drawing/2017/decorative" val="1"/>
              </a:ext>
            </a:extLst>
          </p:cNvPr>
          <p:cNvSpPr txBox="1">
            <a:spLocks/>
          </p:cNvSpPr>
          <p:nvPr/>
        </p:nvSpPr>
        <p:spPr>
          <a:xfrm>
            <a:off x="515938" y="2162616"/>
            <a:ext cx="2273058" cy="169277"/>
          </a:xfrm>
          <a:prstGeom prst="rect">
            <a:avLst/>
          </a:prstGeom>
        </p:spPr>
        <p:txBody>
          <a:bodyPr wrap="non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Improve their sense of place</a:t>
            </a:r>
          </a:p>
        </p:txBody>
      </p:sp>
      <p:graphicFrame>
        <p:nvGraphicFramePr>
          <p:cNvPr id="17" name="Table 19">
            <a:extLst>
              <a:ext uri="{FF2B5EF4-FFF2-40B4-BE49-F238E27FC236}">
                <a16:creationId xmlns:a16="http://schemas.microsoft.com/office/drawing/2014/main" id="{608A01A5-B93E-2822-39DA-DA4A0EA9E5A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1977667"/>
              </p:ext>
            </p:extLst>
          </p:nvPr>
        </p:nvGraphicFramePr>
        <p:xfrm>
          <a:off x="5821392" y="1486130"/>
          <a:ext cx="893702" cy="4051330"/>
        </p:xfrm>
        <a:graphic>
          <a:graphicData uri="http://schemas.openxmlformats.org/drawingml/2006/table">
            <a:tbl>
              <a:tblPr firstRow="1">
                <a:tableStyleId>{2D5ABB26-0587-4C30-8999-92F81FD0307C}</a:tableStyleId>
              </a:tblPr>
              <a:tblGrid>
                <a:gridCol w="893702">
                  <a:extLst>
                    <a:ext uri="{9D8B030D-6E8A-4147-A177-3AD203B41FA5}">
                      <a16:colId xmlns:a16="http://schemas.microsoft.com/office/drawing/2014/main" val="1639350544"/>
                    </a:ext>
                  </a:extLst>
                </a:gridCol>
              </a:tblGrid>
              <a:tr h="8102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noProof="0" dirty="0">
                          <a:solidFill>
                            <a:srgbClr val="FF0000"/>
                          </a:solidFill>
                        </a:rPr>
                        <a:t>NET: Agree</a:t>
                      </a:r>
                    </a:p>
                    <a:p>
                      <a:pPr algn="ctr"/>
                      <a:endParaRPr lang="en-GB" sz="1200" b="1" baseline="0" noProof="0" dirty="0">
                        <a:solidFill>
                          <a:srgbClr val="FF0000"/>
                        </a:solidFill>
                      </a:endParaRPr>
                    </a:p>
                  </a:txBody>
                  <a:tcPr marL="45720" marR="45720" anchor="ctr"/>
                </a:tc>
                <a:extLst>
                  <a:ext uri="{0D108BD9-81ED-4DB2-BD59-A6C34878D82A}">
                    <a16:rowId xmlns:a16="http://schemas.microsoft.com/office/drawing/2014/main" val="3657327633"/>
                  </a:ext>
                </a:extLst>
              </a:tr>
              <a:tr h="810266">
                <a:tc>
                  <a:txBody>
                    <a:bodyPr/>
                    <a:lstStyle/>
                    <a:p>
                      <a:pPr algn="ctr"/>
                      <a:r>
                        <a:rPr lang="en-GB" sz="1200" b="1" baseline="0" noProof="0" dirty="0">
                          <a:solidFill>
                            <a:srgbClr val="FF0000"/>
                          </a:solidFill>
                        </a:rPr>
                        <a:t>99%</a:t>
                      </a:r>
                    </a:p>
                  </a:txBody>
                  <a:tcPr marL="45720" marR="45720" anchor="ctr"/>
                </a:tc>
                <a:extLst>
                  <a:ext uri="{0D108BD9-81ED-4DB2-BD59-A6C34878D82A}">
                    <a16:rowId xmlns:a16="http://schemas.microsoft.com/office/drawing/2014/main" val="3266693970"/>
                  </a:ext>
                </a:extLst>
              </a:tr>
              <a:tr h="810266">
                <a:tc>
                  <a:txBody>
                    <a:bodyPr/>
                    <a:lstStyle/>
                    <a:p>
                      <a:pPr algn="ctr"/>
                      <a:r>
                        <a:rPr lang="en-GB" sz="1200" b="1" baseline="0" noProof="0" dirty="0">
                          <a:solidFill>
                            <a:srgbClr val="FF0000"/>
                          </a:solidFill>
                        </a:rPr>
                        <a:t>98%</a:t>
                      </a:r>
                    </a:p>
                  </a:txBody>
                  <a:tcPr marL="45720" marR="45720" anchor="ctr"/>
                </a:tc>
                <a:extLst>
                  <a:ext uri="{0D108BD9-81ED-4DB2-BD59-A6C34878D82A}">
                    <a16:rowId xmlns:a16="http://schemas.microsoft.com/office/drawing/2014/main" val="207848521"/>
                  </a:ext>
                </a:extLst>
              </a:tr>
              <a:tr h="810266">
                <a:tc>
                  <a:txBody>
                    <a:bodyPr/>
                    <a:lstStyle/>
                    <a:p>
                      <a:pPr algn="ctr"/>
                      <a:r>
                        <a:rPr lang="en-GB" sz="1200" b="1" baseline="0" noProof="0" dirty="0">
                          <a:solidFill>
                            <a:srgbClr val="FF0000"/>
                          </a:solidFill>
                        </a:rPr>
                        <a:t>94%</a:t>
                      </a:r>
                    </a:p>
                  </a:txBody>
                  <a:tcPr marL="45720" marR="45720" anchor="ctr"/>
                </a:tc>
                <a:extLst>
                  <a:ext uri="{0D108BD9-81ED-4DB2-BD59-A6C34878D82A}">
                    <a16:rowId xmlns:a16="http://schemas.microsoft.com/office/drawing/2014/main" val="677660755"/>
                  </a:ext>
                </a:extLst>
              </a:tr>
              <a:tr h="810266">
                <a:tc>
                  <a:txBody>
                    <a:bodyPr/>
                    <a:lstStyle/>
                    <a:p>
                      <a:pPr algn="ctr"/>
                      <a:r>
                        <a:rPr lang="en-GB" sz="1200" b="1" baseline="0" noProof="0" dirty="0">
                          <a:solidFill>
                            <a:srgbClr val="FF0000"/>
                          </a:solidFill>
                        </a:rPr>
                        <a:t>94%</a:t>
                      </a:r>
                    </a:p>
                  </a:txBody>
                  <a:tcPr marL="45720" marR="45720" anchor="ctr"/>
                </a:tc>
                <a:extLst>
                  <a:ext uri="{0D108BD9-81ED-4DB2-BD59-A6C34878D82A}">
                    <a16:rowId xmlns:a16="http://schemas.microsoft.com/office/drawing/2014/main" val="2207524783"/>
                  </a:ext>
                </a:extLst>
              </a:tr>
            </a:tbl>
          </a:graphicData>
        </a:graphic>
      </p:graphicFrame>
      <p:sp>
        <p:nvSpPr>
          <p:cNvPr id="5" name="Text Placeholder 4">
            <a:extLst>
              <a:ext uri="{FF2B5EF4-FFF2-40B4-BE49-F238E27FC236}">
                <a16:creationId xmlns:a16="http://schemas.microsoft.com/office/drawing/2014/main" id="{7F78083F-2ACE-1BE0-3ED0-59EC7F11BBFC}"/>
              </a:ext>
            </a:extLst>
          </p:cNvPr>
          <p:cNvSpPr>
            <a:spLocks noGrp="1"/>
          </p:cNvSpPr>
          <p:nvPr>
            <p:ph type="body" sz="quarter" idx="15"/>
          </p:nvPr>
        </p:nvSpPr>
        <p:spPr>
          <a:xfrm>
            <a:off x="6921499" y="1703856"/>
            <a:ext cx="4754563" cy="2410916"/>
          </a:xfrm>
        </p:spPr>
        <p:txBody>
          <a:bodyPr/>
          <a:lstStyle/>
          <a:p>
            <a:r>
              <a:rPr lang="en-GB" noProof="0" dirty="0">
                <a:solidFill>
                  <a:srgbClr val="000000"/>
                </a:solidFill>
              </a:rPr>
              <a:t>Agreement consistently high across all four measures.</a:t>
            </a:r>
          </a:p>
          <a:p>
            <a:r>
              <a:rPr lang="en-GB" noProof="0" dirty="0">
                <a:solidFill>
                  <a:srgbClr val="000000"/>
                </a:solidFill>
              </a:rPr>
              <a:t>Again, </a:t>
            </a:r>
            <a:r>
              <a:rPr lang="en-GB" b="1" noProof="0" dirty="0">
                <a:solidFill>
                  <a:srgbClr val="000000"/>
                </a:solidFill>
              </a:rPr>
              <a:t>history curriculum leads report even more positive outcomes</a:t>
            </a:r>
            <a:r>
              <a:rPr lang="en-GB" noProof="0" dirty="0">
                <a:solidFill>
                  <a:srgbClr val="000000"/>
                </a:solidFill>
              </a:rPr>
              <a:t>, with significantly higher ‘strongly agree’ for all metrics (83% place, pride, 62% esteem, aspirations).</a:t>
            </a:r>
          </a:p>
          <a:p>
            <a:r>
              <a:rPr lang="en-GB" noProof="0" dirty="0">
                <a:solidFill>
                  <a:srgbClr val="000000"/>
                </a:solidFill>
              </a:rPr>
              <a:t>This continues to suggest that those who are in a position to have the greatest impact in their schools do see the value in the training – increasing the likelihood that learnings will be implemented.</a:t>
            </a:r>
          </a:p>
        </p:txBody>
      </p:sp>
      <p:sp>
        <p:nvSpPr>
          <p:cNvPr id="6" name="Footer Placeholder 5">
            <a:extLst>
              <a:ext uri="{FF2B5EF4-FFF2-40B4-BE49-F238E27FC236}">
                <a16:creationId xmlns:a16="http://schemas.microsoft.com/office/drawing/2014/main" id="{FC7F5CAB-189A-0CA7-4711-5D79199EC7B1}"/>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Q11. Do you agree or disagree that learning about their local heritage will have the following impact on pupils? All who answered excl. DK, NA (334).</a:t>
            </a:r>
          </a:p>
        </p:txBody>
      </p:sp>
    </p:spTree>
    <p:extLst>
      <p:ext uri="{BB962C8B-B14F-4D97-AF65-F5344CB8AC3E}">
        <p14:creationId xmlns:p14="http://schemas.microsoft.com/office/powerpoint/2010/main" val="2996061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33ED3-7222-B146-9993-E053636F8A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AB0DC2-2471-90EF-01C0-E95CCB50F3A8}"/>
              </a:ext>
            </a:extLst>
          </p:cNvPr>
          <p:cNvSpPr>
            <a:spLocks noGrp="1"/>
          </p:cNvSpPr>
          <p:nvPr>
            <p:ph type="title"/>
          </p:nvPr>
        </p:nvSpPr>
        <p:spPr>
          <a:xfrm>
            <a:off x="519231" y="624356"/>
            <a:ext cx="10148769" cy="861774"/>
          </a:xfrm>
        </p:spPr>
        <p:txBody>
          <a:bodyPr/>
          <a:lstStyle/>
          <a:p>
            <a:r>
              <a:rPr lang="en-GB" noProof="0" dirty="0">
                <a:solidFill>
                  <a:srgbClr val="000000"/>
                </a:solidFill>
              </a:rPr>
              <a:t>This agreement is consistent with historic levels, with 2025/26 matching previous years</a:t>
            </a:r>
          </a:p>
        </p:txBody>
      </p:sp>
      <p:sp>
        <p:nvSpPr>
          <p:cNvPr id="6" name="Footer Placeholder 5">
            <a:extLst>
              <a:ext uri="{FF2B5EF4-FFF2-40B4-BE49-F238E27FC236}">
                <a16:creationId xmlns:a16="http://schemas.microsoft.com/office/drawing/2014/main" id="{C07F633D-309D-E0F5-6CA9-118B76C23E13}"/>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Q11. Do you agree or disagree that learning about their local heritage will have the following impact on pupils? All who answered excl. DK, NA (334).</a:t>
            </a:r>
          </a:p>
        </p:txBody>
      </p:sp>
      <p:graphicFrame>
        <p:nvGraphicFramePr>
          <p:cNvPr id="27" name="Table 26">
            <a:extLst>
              <a:ext uri="{FF2B5EF4-FFF2-40B4-BE49-F238E27FC236}">
                <a16:creationId xmlns:a16="http://schemas.microsoft.com/office/drawing/2014/main" id="{27550E6F-82B9-DF16-994F-C3079AE15EDC}"/>
              </a:ext>
            </a:extLst>
          </p:cNvPr>
          <p:cNvGraphicFramePr>
            <a:graphicFrameLocks noGrp="1"/>
          </p:cNvGraphicFramePr>
          <p:nvPr>
            <p:extLst>
              <p:ext uri="{D42A27DB-BD31-4B8C-83A1-F6EECF244321}">
                <p14:modId xmlns:p14="http://schemas.microsoft.com/office/powerpoint/2010/main" val="1413827765"/>
              </p:ext>
            </p:extLst>
          </p:nvPr>
        </p:nvGraphicFramePr>
        <p:xfrm>
          <a:off x="519231" y="2420938"/>
          <a:ext cx="11160127" cy="3735170"/>
        </p:xfrm>
        <a:graphic>
          <a:graphicData uri="http://schemas.openxmlformats.org/drawingml/2006/table">
            <a:tbl>
              <a:tblPr firstRow="1" firstCol="1" bandRow="1">
                <a:tableStyleId>{3B4B98B0-60AC-42C2-AFA5-B58CD77FA1E5}</a:tableStyleId>
              </a:tblPr>
              <a:tblGrid>
                <a:gridCol w="2398617">
                  <a:extLst>
                    <a:ext uri="{9D8B030D-6E8A-4147-A177-3AD203B41FA5}">
                      <a16:colId xmlns:a16="http://schemas.microsoft.com/office/drawing/2014/main" val="1703122751"/>
                    </a:ext>
                  </a:extLst>
                </a:gridCol>
                <a:gridCol w="876151">
                  <a:extLst>
                    <a:ext uri="{9D8B030D-6E8A-4147-A177-3AD203B41FA5}">
                      <a16:colId xmlns:a16="http://schemas.microsoft.com/office/drawing/2014/main" val="4173982293"/>
                    </a:ext>
                  </a:extLst>
                </a:gridCol>
                <a:gridCol w="876151">
                  <a:extLst>
                    <a:ext uri="{9D8B030D-6E8A-4147-A177-3AD203B41FA5}">
                      <a16:colId xmlns:a16="http://schemas.microsoft.com/office/drawing/2014/main" val="2308026434"/>
                    </a:ext>
                  </a:extLst>
                </a:gridCol>
                <a:gridCol w="876151">
                  <a:extLst>
                    <a:ext uri="{9D8B030D-6E8A-4147-A177-3AD203B41FA5}">
                      <a16:colId xmlns:a16="http://schemas.microsoft.com/office/drawing/2014/main" val="1713626594"/>
                    </a:ext>
                  </a:extLst>
                </a:gridCol>
                <a:gridCol w="876151">
                  <a:extLst>
                    <a:ext uri="{9D8B030D-6E8A-4147-A177-3AD203B41FA5}">
                      <a16:colId xmlns:a16="http://schemas.microsoft.com/office/drawing/2014/main" val="1823461655"/>
                    </a:ext>
                  </a:extLst>
                </a:gridCol>
                <a:gridCol w="876151">
                  <a:extLst>
                    <a:ext uri="{9D8B030D-6E8A-4147-A177-3AD203B41FA5}">
                      <a16:colId xmlns:a16="http://schemas.microsoft.com/office/drawing/2014/main" val="1453359442"/>
                    </a:ext>
                  </a:extLst>
                </a:gridCol>
                <a:gridCol w="876151">
                  <a:extLst>
                    <a:ext uri="{9D8B030D-6E8A-4147-A177-3AD203B41FA5}">
                      <a16:colId xmlns:a16="http://schemas.microsoft.com/office/drawing/2014/main" val="2583779416"/>
                    </a:ext>
                  </a:extLst>
                </a:gridCol>
                <a:gridCol w="876151">
                  <a:extLst>
                    <a:ext uri="{9D8B030D-6E8A-4147-A177-3AD203B41FA5}">
                      <a16:colId xmlns:a16="http://schemas.microsoft.com/office/drawing/2014/main" val="458610965"/>
                    </a:ext>
                  </a:extLst>
                </a:gridCol>
                <a:gridCol w="876151">
                  <a:extLst>
                    <a:ext uri="{9D8B030D-6E8A-4147-A177-3AD203B41FA5}">
                      <a16:colId xmlns:a16="http://schemas.microsoft.com/office/drawing/2014/main" val="586126303"/>
                    </a:ext>
                  </a:extLst>
                </a:gridCol>
                <a:gridCol w="876151">
                  <a:extLst>
                    <a:ext uri="{9D8B030D-6E8A-4147-A177-3AD203B41FA5}">
                      <a16:colId xmlns:a16="http://schemas.microsoft.com/office/drawing/2014/main" val="2130493919"/>
                    </a:ext>
                  </a:extLst>
                </a:gridCol>
                <a:gridCol w="876151">
                  <a:extLst>
                    <a:ext uri="{9D8B030D-6E8A-4147-A177-3AD203B41FA5}">
                      <a16:colId xmlns:a16="http://schemas.microsoft.com/office/drawing/2014/main" val="2118249561"/>
                    </a:ext>
                  </a:extLst>
                </a:gridCol>
              </a:tblGrid>
              <a:tr h="863793">
                <a:tc>
                  <a:txBody>
                    <a:bodyPr/>
                    <a:lstStyle/>
                    <a:p>
                      <a:pPr algn="l" fontAlgn="b">
                        <a:buNone/>
                      </a:pPr>
                      <a:r>
                        <a:rPr lang="en-GB" sz="900" b="1" u="none" strike="noStrike" noProof="0">
                          <a:solidFill>
                            <a:srgbClr val="000000"/>
                          </a:solidFill>
                          <a:effectLst/>
                        </a:rPr>
                        <a:t>Perceived impact of learning about local heritage on pupils (agree)</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chemeClr val="accent2"/>
                          </a:solidFill>
                          <a:effectLst/>
                        </a:rPr>
                        <a:t>2025/26</a:t>
                      </a:r>
                      <a:endParaRPr lang="en-GB" sz="900" b="1" i="0" u="none" strike="noStrike" noProof="0">
                        <a:solidFill>
                          <a:schemeClr val="accent2"/>
                        </a:solidFill>
                        <a:effectLst/>
                        <a:latin typeface="+mn-lt"/>
                      </a:endParaRPr>
                    </a:p>
                  </a:txBody>
                  <a:tcPr anchor="ctr"/>
                </a:tc>
                <a:tc>
                  <a:txBody>
                    <a:bodyPr/>
                    <a:lstStyle/>
                    <a:p>
                      <a:pPr algn="ctr" fontAlgn="b">
                        <a:buNone/>
                      </a:pPr>
                      <a:r>
                        <a:rPr lang="en-GB" sz="900" b="1" u="none" strike="noStrike" noProof="0" dirty="0">
                          <a:solidFill>
                            <a:srgbClr val="000000"/>
                          </a:solidFill>
                          <a:effectLst/>
                        </a:rPr>
                        <a:t>2024/25</a:t>
                      </a:r>
                      <a:endParaRPr lang="en-GB" sz="900" b="1" i="0" u="none" strike="noStrike" noProof="0" dirty="0">
                        <a:solidFill>
                          <a:srgbClr val="000000"/>
                        </a:solidFill>
                        <a:effectLst/>
                        <a:latin typeface="+mn-lt"/>
                      </a:endParaRPr>
                    </a:p>
                  </a:txBody>
                  <a:tcPr anchor="ctr"/>
                </a:tc>
                <a:tc>
                  <a:txBody>
                    <a:bodyPr/>
                    <a:lstStyle/>
                    <a:p>
                      <a:pPr algn="ctr" fontAlgn="b">
                        <a:buNone/>
                      </a:pPr>
                      <a:r>
                        <a:rPr lang="en-GB" sz="900" b="1" u="none" strike="noStrike" noProof="0" dirty="0">
                          <a:solidFill>
                            <a:srgbClr val="000000"/>
                          </a:solidFill>
                          <a:effectLst/>
                        </a:rPr>
                        <a:t>2023/24</a:t>
                      </a:r>
                      <a:endParaRPr lang="en-GB" sz="900" b="1" i="0" u="none" strike="noStrike" noProof="0" dirty="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2022/23</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2021/22</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2020/21</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2019/20</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2018/19</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2017/18</a:t>
                      </a:r>
                      <a:endParaRPr lang="en-GB" sz="900" b="1" i="0" u="none" strike="noStrike" noProof="0">
                        <a:solidFill>
                          <a:srgbClr val="000000"/>
                        </a:solidFill>
                        <a:effectLst/>
                        <a:latin typeface="+mn-lt"/>
                      </a:endParaRPr>
                    </a:p>
                  </a:txBody>
                  <a:tcPr anchor="ctr"/>
                </a:tc>
                <a:tc>
                  <a:txBody>
                    <a:bodyPr/>
                    <a:lstStyle/>
                    <a:p>
                      <a:pPr algn="ctr" fontAlgn="b">
                        <a:buNone/>
                      </a:pPr>
                      <a:r>
                        <a:rPr lang="en-GB" sz="900" b="1" u="none" strike="noStrike" noProof="0">
                          <a:solidFill>
                            <a:srgbClr val="000000"/>
                          </a:solidFill>
                          <a:effectLst/>
                        </a:rPr>
                        <a:t>2016/17</a:t>
                      </a:r>
                      <a:endParaRPr lang="en-GB" sz="900" b="1" i="0" u="none" strike="noStrike" noProof="0">
                        <a:solidFill>
                          <a:srgbClr val="000000"/>
                        </a:solidFill>
                        <a:effectLst/>
                        <a:latin typeface="+mn-lt"/>
                      </a:endParaRPr>
                    </a:p>
                  </a:txBody>
                  <a:tcPr anchor="ctr"/>
                </a:tc>
                <a:extLst>
                  <a:ext uri="{0D108BD9-81ED-4DB2-BD59-A6C34878D82A}">
                    <a16:rowId xmlns:a16="http://schemas.microsoft.com/office/drawing/2014/main" val="3959894476"/>
                  </a:ext>
                </a:extLst>
              </a:tr>
              <a:tr h="761350">
                <a:tc>
                  <a:txBody>
                    <a:bodyPr/>
                    <a:lstStyle/>
                    <a:p>
                      <a:pPr algn="l" rtl="0" fontAlgn="ctr">
                        <a:buNone/>
                      </a:pPr>
                      <a:r>
                        <a:rPr lang="en-GB" sz="900" b="1" i="0" u="none" strike="noStrike" noProof="0">
                          <a:solidFill>
                            <a:srgbClr val="000000"/>
                          </a:solidFill>
                          <a:effectLst/>
                          <a:latin typeface="Verdana" panose="020B0604030504040204" pitchFamily="34" charset="0"/>
                        </a:rPr>
                        <a:t>Improve their sense of place</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99%</a:t>
                      </a:r>
                    </a:p>
                  </a:txBody>
                  <a:tcPr anchor="ctr"/>
                </a:tc>
                <a:extLst>
                  <a:ext uri="{0D108BD9-81ED-4DB2-BD59-A6C34878D82A}">
                    <a16:rowId xmlns:a16="http://schemas.microsoft.com/office/drawing/2014/main" val="2085021607"/>
                  </a:ext>
                </a:extLst>
              </a:tr>
              <a:tr h="674339">
                <a:tc>
                  <a:txBody>
                    <a:bodyPr/>
                    <a:lstStyle/>
                    <a:p>
                      <a:pPr algn="l" rtl="0" fontAlgn="ctr">
                        <a:buNone/>
                      </a:pPr>
                      <a:r>
                        <a:rPr lang="en-GB" sz="900" b="1" i="0" u="none" strike="noStrike" noProof="0">
                          <a:solidFill>
                            <a:srgbClr val="000000"/>
                          </a:solidFill>
                          <a:effectLst/>
                          <a:latin typeface="Verdana" panose="020B0604030504040204" pitchFamily="34" charset="0"/>
                        </a:rPr>
                        <a:t>Increase their sense of pride in their local area</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98%</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97%</a:t>
                      </a:r>
                    </a:p>
                  </a:txBody>
                  <a:tcPr anchor="ctr"/>
                </a:tc>
                <a:extLst>
                  <a:ext uri="{0D108BD9-81ED-4DB2-BD59-A6C34878D82A}">
                    <a16:rowId xmlns:a16="http://schemas.microsoft.com/office/drawing/2014/main" val="2506001343"/>
                  </a:ext>
                </a:extLst>
              </a:tr>
              <a:tr h="935372">
                <a:tc>
                  <a:txBody>
                    <a:bodyPr/>
                    <a:lstStyle/>
                    <a:p>
                      <a:pPr algn="l" rtl="0" fontAlgn="ctr">
                        <a:buNone/>
                      </a:pPr>
                      <a:r>
                        <a:rPr lang="en-GB" sz="900" b="1" i="0" u="none" strike="noStrike" noProof="0">
                          <a:solidFill>
                            <a:srgbClr val="000000"/>
                          </a:solidFill>
                          <a:effectLst/>
                          <a:latin typeface="Verdana" panose="020B0604030504040204" pitchFamily="34" charset="0"/>
                        </a:rPr>
                        <a:t>Raise their aspirations</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94%</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92%</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93%</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94%</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89%</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87%</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91%</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93%</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91%</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91%</a:t>
                      </a:r>
                    </a:p>
                  </a:txBody>
                  <a:tcPr anchor="ctr"/>
                </a:tc>
                <a:extLst>
                  <a:ext uri="{0D108BD9-81ED-4DB2-BD59-A6C34878D82A}">
                    <a16:rowId xmlns:a16="http://schemas.microsoft.com/office/drawing/2014/main" val="1249072096"/>
                  </a:ext>
                </a:extLst>
              </a:tr>
              <a:tr h="500316">
                <a:tc>
                  <a:txBody>
                    <a:bodyPr/>
                    <a:lstStyle/>
                    <a:p>
                      <a:pPr algn="l" rtl="0" fontAlgn="ctr">
                        <a:buNone/>
                      </a:pPr>
                      <a:r>
                        <a:rPr lang="en-GB" sz="900" b="1" i="0" u="none" strike="noStrike" noProof="0" dirty="0">
                          <a:solidFill>
                            <a:srgbClr val="000000"/>
                          </a:solidFill>
                          <a:effectLst/>
                          <a:latin typeface="Verdana" panose="020B0604030504040204" pitchFamily="34" charset="0"/>
                        </a:rPr>
                        <a:t>Develop their self-esteem and/or confidence</a:t>
                      </a:r>
                    </a:p>
                  </a:txBody>
                  <a:tcPr anchor="ctr"/>
                </a:tc>
                <a:tc>
                  <a:txBody>
                    <a:bodyPr/>
                    <a:lstStyle/>
                    <a:p>
                      <a:pPr algn="ctr" rtl="0" fontAlgn="b">
                        <a:buNone/>
                      </a:pPr>
                      <a:r>
                        <a:rPr lang="en-GB" sz="900" b="1" i="0" u="none" strike="noStrike" noProof="0">
                          <a:solidFill>
                            <a:srgbClr val="FF0090"/>
                          </a:solidFill>
                          <a:effectLst/>
                          <a:latin typeface="Verdana" panose="020B0604030504040204" pitchFamily="34" charset="0"/>
                        </a:rPr>
                        <a:t>94%</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92%</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91%</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93%</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86%</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83%</a:t>
                      </a:r>
                    </a:p>
                  </a:txBody>
                  <a:tcPr anchor="ctr"/>
                </a:tc>
                <a:tc>
                  <a:txBody>
                    <a:bodyPr/>
                    <a:lstStyle/>
                    <a:p>
                      <a:pPr algn="ctr" rtl="0" fontAlgn="b">
                        <a:buNone/>
                      </a:pPr>
                      <a:r>
                        <a:rPr lang="en-GB" sz="900" b="0" i="0" u="none" strike="noStrike" noProof="0">
                          <a:solidFill>
                            <a:srgbClr val="000000"/>
                          </a:solidFill>
                          <a:effectLst/>
                          <a:latin typeface="Verdana" panose="020B0604030504040204" pitchFamily="34" charset="0"/>
                        </a:rPr>
                        <a:t>92%</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90%</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88%</a:t>
                      </a:r>
                    </a:p>
                  </a:txBody>
                  <a:tcPr anchor="ctr"/>
                </a:tc>
                <a:tc>
                  <a:txBody>
                    <a:bodyPr/>
                    <a:lstStyle/>
                    <a:p>
                      <a:pPr algn="ctr" rtl="0" fontAlgn="b">
                        <a:buNone/>
                      </a:pPr>
                      <a:r>
                        <a:rPr lang="en-GB" sz="900" b="0" i="0" u="none" strike="noStrike" noProof="0" dirty="0">
                          <a:solidFill>
                            <a:srgbClr val="000000"/>
                          </a:solidFill>
                          <a:effectLst/>
                          <a:latin typeface="Verdana" panose="020B0604030504040204" pitchFamily="34" charset="0"/>
                        </a:rPr>
                        <a:t>87%</a:t>
                      </a:r>
                    </a:p>
                  </a:txBody>
                  <a:tcPr anchor="ctr"/>
                </a:tc>
                <a:extLst>
                  <a:ext uri="{0D108BD9-81ED-4DB2-BD59-A6C34878D82A}">
                    <a16:rowId xmlns:a16="http://schemas.microsoft.com/office/drawing/2014/main" val="3875951427"/>
                  </a:ext>
                </a:extLst>
              </a:tr>
            </a:tbl>
          </a:graphicData>
        </a:graphic>
      </p:graphicFrame>
    </p:spTree>
    <p:extLst>
      <p:ext uri="{BB962C8B-B14F-4D97-AF65-F5344CB8AC3E}">
        <p14:creationId xmlns:p14="http://schemas.microsoft.com/office/powerpoint/2010/main" val="4218163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D4F3C-5E68-E30C-57FE-CEB509809877}"/>
              </a:ext>
            </a:extLst>
          </p:cNvPr>
          <p:cNvSpPr>
            <a:spLocks noGrp="1"/>
          </p:cNvSpPr>
          <p:nvPr>
            <p:ph type="title"/>
          </p:nvPr>
        </p:nvSpPr>
        <p:spPr>
          <a:xfrm>
            <a:off x="519231" y="624356"/>
            <a:ext cx="10148769" cy="861774"/>
          </a:xfrm>
        </p:spPr>
        <p:txBody>
          <a:bodyPr/>
          <a:lstStyle/>
          <a:p>
            <a:r>
              <a:rPr lang="en-GB" noProof="0" dirty="0">
                <a:solidFill>
                  <a:srgbClr val="000000"/>
                </a:solidFill>
              </a:rPr>
              <a:t>Strong positive outcomes for pupils also reported qualitatively</a:t>
            </a:r>
          </a:p>
        </p:txBody>
      </p:sp>
      <p:sp>
        <p:nvSpPr>
          <p:cNvPr id="5" name="Text Placeholder 4">
            <a:extLst>
              <a:ext uri="{FF2B5EF4-FFF2-40B4-BE49-F238E27FC236}">
                <a16:creationId xmlns:a16="http://schemas.microsoft.com/office/drawing/2014/main" id="{F730F128-6CF9-0C14-D585-FCCE7B7F21F3}"/>
              </a:ext>
            </a:extLst>
          </p:cNvPr>
          <p:cNvSpPr>
            <a:spLocks noGrp="1"/>
          </p:cNvSpPr>
          <p:nvPr>
            <p:ph type="body" sz="quarter" idx="15"/>
          </p:nvPr>
        </p:nvSpPr>
        <p:spPr>
          <a:xfrm>
            <a:off x="520621" y="1703856"/>
            <a:ext cx="10147379" cy="646331"/>
          </a:xfrm>
        </p:spPr>
        <p:txBody>
          <a:bodyPr/>
          <a:lstStyle/>
          <a:p>
            <a:r>
              <a:rPr lang="en-GB" noProof="0" dirty="0">
                <a:solidFill>
                  <a:srgbClr val="000000"/>
                </a:solidFill>
              </a:rPr>
              <a:t>Despite many teachers not yet being able to apply training to the current year’s curriculum, </a:t>
            </a:r>
            <a:r>
              <a:rPr lang="en-GB" b="1" noProof="0" dirty="0">
                <a:solidFill>
                  <a:srgbClr val="000000"/>
                </a:solidFill>
              </a:rPr>
              <a:t>they can see how it will positively impact students in the future. </a:t>
            </a:r>
            <a:r>
              <a:rPr lang="en-GB" noProof="0" dirty="0">
                <a:solidFill>
                  <a:srgbClr val="000000"/>
                </a:solidFill>
              </a:rPr>
              <a:t>Teachers are confident the training sessions will positively contribute to how students see their local area and their place in it.</a:t>
            </a:r>
          </a:p>
        </p:txBody>
      </p:sp>
      <p:sp>
        <p:nvSpPr>
          <p:cNvPr id="11" name="Text Placeholder 10">
            <a:extLst>
              <a:ext uri="{FF2B5EF4-FFF2-40B4-BE49-F238E27FC236}">
                <a16:creationId xmlns:a16="http://schemas.microsoft.com/office/drawing/2014/main" id="{387885F8-EB4A-7309-2162-49A389373603}"/>
              </a:ext>
            </a:extLst>
          </p:cNvPr>
          <p:cNvSpPr txBox="1">
            <a:spLocks/>
          </p:cNvSpPr>
          <p:nvPr/>
        </p:nvSpPr>
        <p:spPr>
          <a:xfrm>
            <a:off x="520621" y="2579194"/>
            <a:ext cx="2618819" cy="430887"/>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noProof="0" dirty="0">
                <a:solidFill>
                  <a:srgbClr val="000000"/>
                </a:solidFill>
              </a:rPr>
              <a:t>Improve their sense of place</a:t>
            </a:r>
          </a:p>
        </p:txBody>
      </p:sp>
      <p:sp>
        <p:nvSpPr>
          <p:cNvPr id="10" name="Text Placeholder 10">
            <a:extLst>
              <a:ext uri="{FF2B5EF4-FFF2-40B4-BE49-F238E27FC236}">
                <a16:creationId xmlns:a16="http://schemas.microsoft.com/office/drawing/2014/main" id="{7F0338F2-534B-D10F-8777-28F841754A85}"/>
              </a:ext>
            </a:extLst>
          </p:cNvPr>
          <p:cNvSpPr txBox="1">
            <a:spLocks/>
          </p:cNvSpPr>
          <p:nvPr/>
        </p:nvSpPr>
        <p:spPr>
          <a:xfrm>
            <a:off x="3366162" y="2579194"/>
            <a:ext cx="2618819" cy="430887"/>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noProof="0" dirty="0">
                <a:solidFill>
                  <a:srgbClr val="000000"/>
                </a:solidFill>
              </a:rPr>
              <a:t>Increase their sense of pride in their local area</a:t>
            </a:r>
          </a:p>
        </p:txBody>
      </p:sp>
      <p:sp>
        <p:nvSpPr>
          <p:cNvPr id="8" name="Text Placeholder 10">
            <a:extLst>
              <a:ext uri="{FF2B5EF4-FFF2-40B4-BE49-F238E27FC236}">
                <a16:creationId xmlns:a16="http://schemas.microsoft.com/office/drawing/2014/main" id="{BE912B1C-1F4B-4D35-1EA7-A6688C7E297F}"/>
              </a:ext>
            </a:extLst>
          </p:cNvPr>
          <p:cNvSpPr txBox="1">
            <a:spLocks/>
          </p:cNvSpPr>
          <p:nvPr/>
        </p:nvSpPr>
        <p:spPr>
          <a:xfrm>
            <a:off x="6211703" y="2579194"/>
            <a:ext cx="2618819" cy="215444"/>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noProof="0" dirty="0">
                <a:solidFill>
                  <a:srgbClr val="000000"/>
                </a:solidFill>
              </a:rPr>
              <a:t>Raise their aspirations</a:t>
            </a:r>
          </a:p>
        </p:txBody>
      </p:sp>
      <p:sp>
        <p:nvSpPr>
          <p:cNvPr id="9" name="Text Placeholder 10">
            <a:extLst>
              <a:ext uri="{FF2B5EF4-FFF2-40B4-BE49-F238E27FC236}">
                <a16:creationId xmlns:a16="http://schemas.microsoft.com/office/drawing/2014/main" id="{8283CFAE-4CD9-56BC-7EAC-FBC0F545614A}"/>
              </a:ext>
            </a:extLst>
          </p:cNvPr>
          <p:cNvSpPr txBox="1">
            <a:spLocks/>
          </p:cNvSpPr>
          <p:nvPr/>
        </p:nvSpPr>
        <p:spPr>
          <a:xfrm>
            <a:off x="9057244" y="2565400"/>
            <a:ext cx="2618819" cy="430887"/>
          </a:xfrm>
          <a:prstGeom prst="rect">
            <a:avLst/>
          </a:prstGeom>
        </p:spPr>
        <p:txBody>
          <a:bodyPr wrap="square" lIns="0" tIns="0" rIns="0" bIns="0" rtlCol="0">
            <a:spAutoFit/>
          </a:bodyPr>
          <a:lstStyle>
            <a:defPPr>
              <a:defRPr lang="en-US"/>
            </a:defPPr>
            <a:lvl1pPr>
              <a:lnSpc>
                <a:spcPct val="100000"/>
              </a:lnSpc>
              <a:spcAft>
                <a:spcPts val="1000"/>
              </a:spcAft>
              <a:defRPr sz="11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noProof="0" dirty="0">
                <a:solidFill>
                  <a:srgbClr val="000000"/>
                </a:solidFill>
              </a:rPr>
              <a:t>Develop their self-esteem and/or confidence</a:t>
            </a:r>
          </a:p>
        </p:txBody>
      </p:sp>
      <p:sp>
        <p:nvSpPr>
          <p:cNvPr id="7" name="Rectangular Callout 8">
            <a:extLst>
              <a:ext uri="{FF2B5EF4-FFF2-40B4-BE49-F238E27FC236}">
                <a16:creationId xmlns:a16="http://schemas.microsoft.com/office/drawing/2014/main" id="{7AC6FBA9-08FD-C083-CADA-B0A644FDAC2E}"/>
              </a:ext>
            </a:extLst>
          </p:cNvPr>
          <p:cNvSpPr/>
          <p:nvPr/>
        </p:nvSpPr>
        <p:spPr>
          <a:xfrm>
            <a:off x="520680" y="3119167"/>
            <a:ext cx="2385080" cy="1535631"/>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With a lot of industry gone, seeing from the maps, the richness of industry that was there is really important to us.’</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2" name="Rectangular Callout 8">
            <a:extLst>
              <a:ext uri="{FF2B5EF4-FFF2-40B4-BE49-F238E27FC236}">
                <a16:creationId xmlns:a16="http://schemas.microsoft.com/office/drawing/2014/main" id="{293B3A73-A58A-BAFB-576B-D2737C0B0F09}"/>
              </a:ext>
            </a:extLst>
          </p:cNvPr>
          <p:cNvSpPr/>
          <p:nvPr/>
        </p:nvSpPr>
        <p:spPr>
          <a:xfrm>
            <a:off x="3320046" y="3146755"/>
            <a:ext cx="5510476"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‘M</a:t>
            </a:r>
            <a:r>
              <a:rPr lang="en-GB" sz="1200" noProof="0" dirty="0">
                <a:solidFill>
                  <a:srgbClr val="000000"/>
                </a:solidFill>
              </a:rPr>
              <a:t>aybe articulate it at home, or when they're out and about walking through town, being able to say ‘before that building was this other thing and it was a really important company’ – knowing how influential people were who lived down the road from them.’</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3" name="Rectangular Callout 8">
            <a:extLst>
              <a:ext uri="{FF2B5EF4-FFF2-40B4-BE49-F238E27FC236}">
                <a16:creationId xmlns:a16="http://schemas.microsoft.com/office/drawing/2014/main" id="{FA8DA3A4-F714-7668-085E-410EF8131A1C}"/>
              </a:ext>
            </a:extLst>
          </p:cNvPr>
          <p:cNvSpPr/>
          <p:nvPr/>
        </p:nvSpPr>
        <p:spPr>
          <a:xfrm>
            <a:off x="9057244" y="3119167"/>
            <a:ext cx="2614076" cy="2089629"/>
          </a:xfrm>
          <a:prstGeom prst="wedgeRectCallout">
            <a:avLst>
              <a:gd name="adj1" fmla="val 30010"/>
              <a:gd name="adj2" fmla="val 5646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Some already have a sense of identity of the place, but it’s not always a nice one! This gives them another perspective about their hometown, which is an extension of themselves at this age.’</a:t>
            </a:r>
            <a:endParaRPr kumimoji="0" lang="en-GB" sz="12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4" name="Rectangular Callout 8">
            <a:extLst>
              <a:ext uri="{FF2B5EF4-FFF2-40B4-BE49-F238E27FC236}">
                <a16:creationId xmlns:a16="http://schemas.microsoft.com/office/drawing/2014/main" id="{66D58F79-B6A5-1E70-3785-00E3C568541F}"/>
              </a:ext>
            </a:extLst>
          </p:cNvPr>
          <p:cNvSpPr/>
          <p:nvPr/>
        </p:nvSpPr>
        <p:spPr>
          <a:xfrm>
            <a:off x="520680" y="5147905"/>
            <a:ext cx="5287983" cy="1166299"/>
          </a:xfrm>
          <a:prstGeom prst="wedgeRectCallout">
            <a:avLst>
              <a:gd name="adj1" fmla="val 34438"/>
              <a:gd name="adj2" fmla="val 6095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‘S</a:t>
            </a:r>
            <a:r>
              <a:rPr lang="en-GB" sz="1200" noProof="0" dirty="0">
                <a:solidFill>
                  <a:srgbClr val="000000"/>
                </a:solidFill>
              </a:rPr>
              <a:t>ometimes history can be seen as something which is abstract. With this session, we can illustrate that it’s not, it's on your doorstep, and here's the evidence.’</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5" name="Rectangular Callout 8">
            <a:extLst>
              <a:ext uri="{FF2B5EF4-FFF2-40B4-BE49-F238E27FC236}">
                <a16:creationId xmlns:a16="http://schemas.microsoft.com/office/drawing/2014/main" id="{C5333E98-03CB-2A93-D317-EB2BBE702A3C}"/>
              </a:ext>
            </a:extLst>
          </p:cNvPr>
          <p:cNvSpPr/>
          <p:nvPr/>
        </p:nvSpPr>
        <p:spPr>
          <a:xfrm>
            <a:off x="6216446" y="4870561"/>
            <a:ext cx="2614076" cy="1350965"/>
          </a:xfrm>
          <a:prstGeom prst="wedgeRectCallout">
            <a:avLst>
              <a:gd name="adj1" fmla="val -33731"/>
              <a:gd name="adj2" fmla="val -61146"/>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It will be good for them to see how any normal street, any normal person, can be a part of history.’</a:t>
            </a:r>
            <a:endParaRPr kumimoji="0" lang="en-GB" sz="12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Tree>
    <p:extLst>
      <p:ext uri="{BB962C8B-B14F-4D97-AF65-F5344CB8AC3E}">
        <p14:creationId xmlns:p14="http://schemas.microsoft.com/office/powerpoint/2010/main" val="1299927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DC14D-EA8F-152E-05C5-452B0D0A7708}"/>
              </a:ext>
            </a:extLst>
          </p:cNvPr>
          <p:cNvSpPr>
            <a:spLocks noGrp="1"/>
          </p:cNvSpPr>
          <p:nvPr>
            <p:ph type="title"/>
          </p:nvPr>
        </p:nvSpPr>
        <p:spPr>
          <a:xfrm>
            <a:off x="519231" y="624356"/>
            <a:ext cx="10148769" cy="861774"/>
          </a:xfrm>
        </p:spPr>
        <p:txBody>
          <a:bodyPr/>
          <a:lstStyle/>
          <a:p>
            <a:r>
              <a:rPr lang="en-GB" noProof="0" dirty="0">
                <a:solidFill>
                  <a:srgbClr val="000000"/>
                </a:solidFill>
              </a:rPr>
              <a:t>Teachers would not hesitate to recommend the sessions to others </a:t>
            </a:r>
          </a:p>
        </p:txBody>
      </p:sp>
      <p:sp>
        <p:nvSpPr>
          <p:cNvPr id="5" name="Text Placeholder 4">
            <a:extLst>
              <a:ext uri="{FF2B5EF4-FFF2-40B4-BE49-F238E27FC236}">
                <a16:creationId xmlns:a16="http://schemas.microsoft.com/office/drawing/2014/main" id="{A7B9DC97-1ABB-FE10-EE11-7D06680A7A36}"/>
              </a:ext>
            </a:extLst>
          </p:cNvPr>
          <p:cNvSpPr>
            <a:spLocks noGrp="1"/>
          </p:cNvSpPr>
          <p:nvPr>
            <p:ph type="body" sz="quarter" idx="15"/>
          </p:nvPr>
        </p:nvSpPr>
        <p:spPr>
          <a:xfrm>
            <a:off x="520621" y="1703856"/>
            <a:ext cx="10147379" cy="646331"/>
          </a:xfrm>
        </p:spPr>
        <p:txBody>
          <a:bodyPr/>
          <a:lstStyle/>
          <a:p>
            <a:r>
              <a:rPr lang="en-GB" noProof="0" dirty="0">
                <a:solidFill>
                  <a:srgbClr val="000000"/>
                </a:solidFill>
              </a:rPr>
              <a:t>This sentiment is </a:t>
            </a:r>
            <a:r>
              <a:rPr lang="en-GB" b="1" noProof="0" dirty="0">
                <a:solidFill>
                  <a:srgbClr val="000000"/>
                </a:solidFill>
              </a:rPr>
              <a:t>shared across different types of teachers, </a:t>
            </a:r>
            <a:r>
              <a:rPr lang="en-GB" noProof="0" dirty="0">
                <a:solidFill>
                  <a:srgbClr val="000000"/>
                </a:solidFill>
              </a:rPr>
              <a:t>from newly qualified to experienced teachers. This suggests that the </a:t>
            </a:r>
            <a:r>
              <a:rPr lang="en-GB" b="1" noProof="0" dirty="0">
                <a:solidFill>
                  <a:srgbClr val="000000"/>
                </a:solidFill>
              </a:rPr>
              <a:t>training is quite unique</a:t>
            </a:r>
            <a:r>
              <a:rPr lang="en-GB" noProof="0" dirty="0">
                <a:solidFill>
                  <a:srgbClr val="000000"/>
                </a:solidFill>
              </a:rPr>
              <a:t>, in the sense that a </a:t>
            </a:r>
            <a:r>
              <a:rPr lang="en-GB" b="1" noProof="0" dirty="0">
                <a:solidFill>
                  <a:srgbClr val="000000"/>
                </a:solidFill>
              </a:rPr>
              <a:t>true range of teacher types benefit from it.</a:t>
            </a:r>
          </a:p>
        </p:txBody>
      </p:sp>
      <p:sp>
        <p:nvSpPr>
          <p:cNvPr id="17" name="Rectangle 16">
            <a:extLst>
              <a:ext uri="{FF2B5EF4-FFF2-40B4-BE49-F238E27FC236}">
                <a16:creationId xmlns:a16="http://schemas.microsoft.com/office/drawing/2014/main" id="{2F99F32F-B7CF-B709-F681-6B064D18ABF1}"/>
              </a:ext>
            </a:extLst>
          </p:cNvPr>
          <p:cNvSpPr/>
          <p:nvPr/>
        </p:nvSpPr>
        <p:spPr>
          <a:xfrm rot="-180000">
            <a:off x="512717" y="2432671"/>
            <a:ext cx="3129118" cy="576293"/>
          </a:xfrm>
          <a:prstGeom prst="rect">
            <a:avLst/>
          </a:prstGeom>
          <a:solidFill>
            <a:schemeClr val="tx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dirty="0">
                <a:solidFill>
                  <a:srgbClr val="FFFFFF"/>
                </a:solidFill>
                <a:latin typeface="Verdana"/>
              </a:rPr>
              <a:t>Applicable to a range of experience levels</a:t>
            </a:r>
          </a:p>
        </p:txBody>
      </p:sp>
      <p:sp>
        <p:nvSpPr>
          <p:cNvPr id="18" name="Rectangle 17">
            <a:extLst>
              <a:ext uri="{FF2B5EF4-FFF2-40B4-BE49-F238E27FC236}">
                <a16:creationId xmlns:a16="http://schemas.microsoft.com/office/drawing/2014/main" id="{756B62BA-B6D3-AB93-BC28-501A0849C75D}"/>
              </a:ext>
            </a:extLst>
          </p:cNvPr>
          <p:cNvSpPr/>
          <p:nvPr/>
        </p:nvSpPr>
        <p:spPr>
          <a:xfrm rot="-180000">
            <a:off x="4417075" y="2414867"/>
            <a:ext cx="2524528" cy="576293"/>
          </a:xfrm>
          <a:prstGeom prst="rect">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a:solidFill>
                  <a:srgbClr val="FFFFFF"/>
                </a:solidFill>
                <a:latin typeface="Verdana"/>
              </a:rPr>
              <a:t>Enthusiasm to spread the training wider</a:t>
            </a:r>
          </a:p>
        </p:txBody>
      </p:sp>
      <p:sp>
        <p:nvSpPr>
          <p:cNvPr id="19" name="Rectangle 18">
            <a:extLst>
              <a:ext uri="{FF2B5EF4-FFF2-40B4-BE49-F238E27FC236}">
                <a16:creationId xmlns:a16="http://schemas.microsoft.com/office/drawing/2014/main" id="{A85A8860-3DFE-5C6B-EF0A-0DE45246C0C2}"/>
              </a:ext>
            </a:extLst>
          </p:cNvPr>
          <p:cNvSpPr/>
          <p:nvPr/>
        </p:nvSpPr>
        <p:spPr>
          <a:xfrm rot="-180000">
            <a:off x="8309972" y="2450622"/>
            <a:ext cx="3297724" cy="576293"/>
          </a:xfrm>
          <a:prstGeom prst="rect">
            <a:avLst/>
          </a:prstGeom>
          <a:solidFill>
            <a:schemeClr val="accent3"/>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noProof="0">
                <a:solidFill>
                  <a:srgbClr val="FFFFFF"/>
                </a:solidFill>
                <a:latin typeface="Verdana"/>
              </a:rPr>
              <a:t>Relevant beyond ‘history’ – cross-curriculum links</a:t>
            </a:r>
          </a:p>
        </p:txBody>
      </p:sp>
      <p:sp>
        <p:nvSpPr>
          <p:cNvPr id="7" name="Rectangular Callout 8">
            <a:extLst>
              <a:ext uri="{FF2B5EF4-FFF2-40B4-BE49-F238E27FC236}">
                <a16:creationId xmlns:a16="http://schemas.microsoft.com/office/drawing/2014/main" id="{480AA6A8-EFF4-99B4-1E00-27D3FB303D9B}"/>
              </a:ext>
            </a:extLst>
          </p:cNvPr>
          <p:cNvSpPr/>
          <p:nvPr/>
        </p:nvSpPr>
        <p:spPr>
          <a:xfrm>
            <a:off x="520621" y="3316777"/>
            <a:ext cx="3379867" cy="1535631"/>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It’s useful for ITTs like my colleague and existing teachers like me. It’s the practical methods, the resources you get, and the instructor passion – I wouldn’t hesitate to recommend.’</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9" name="Rectangular Callout 8">
            <a:extLst>
              <a:ext uri="{FF2B5EF4-FFF2-40B4-BE49-F238E27FC236}">
                <a16:creationId xmlns:a16="http://schemas.microsoft.com/office/drawing/2014/main" id="{48383549-E546-53AE-F556-28D7D008962D}"/>
              </a:ext>
            </a:extLst>
          </p:cNvPr>
          <p:cNvSpPr/>
          <p:nvPr/>
        </p:nvSpPr>
        <p:spPr>
          <a:xfrm>
            <a:off x="4403725" y="3158283"/>
            <a:ext cx="3384551" cy="1166299"/>
          </a:xfrm>
          <a:prstGeom prst="wedgeRectCallout">
            <a:avLst>
              <a:gd name="adj1" fmla="val 34438"/>
              <a:gd name="adj2" fmla="val 6095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100%. I even caught my old history lead at something recently and told them they</a:t>
            </a:r>
            <a:r>
              <a:rPr lang="en-GB" sz="1200" i="1" noProof="0" dirty="0">
                <a:solidFill>
                  <a:srgbClr val="000000"/>
                </a:solidFill>
              </a:rPr>
              <a:t> must</a:t>
            </a:r>
            <a:r>
              <a:rPr lang="en-GB" sz="1200" noProof="0" dirty="0">
                <a:solidFill>
                  <a:srgbClr val="000000"/>
                </a:solidFill>
              </a:rPr>
              <a:t> attend this training.’</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6" name="Rectangular Callout 8">
            <a:extLst>
              <a:ext uri="{FF2B5EF4-FFF2-40B4-BE49-F238E27FC236}">
                <a16:creationId xmlns:a16="http://schemas.microsoft.com/office/drawing/2014/main" id="{409624F3-D73F-E55A-B761-9FC8FD8EB7E7}"/>
              </a:ext>
            </a:extLst>
          </p:cNvPr>
          <p:cNvSpPr/>
          <p:nvPr/>
        </p:nvSpPr>
        <p:spPr>
          <a:xfrm>
            <a:off x="8297151" y="3270807"/>
            <a:ext cx="3384551" cy="1535631"/>
          </a:xfrm>
          <a:prstGeom prst="wedgeRectCallout">
            <a:avLst>
              <a:gd name="adj1" fmla="val 35872"/>
              <a:gd name="adj2" fmla="val -6380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‘I’ve already recommended it! I’d recommend it to every teacher who touches on history in any way – through geography, religion, English, maybe even science?</a:t>
            </a:r>
            <a:r>
              <a:rPr lang="en-GB" sz="1200" noProof="0" dirty="0">
                <a:solidFill>
                  <a:srgbClr val="000000"/>
                </a:solidFill>
              </a:rPr>
              <a:t>’</a:t>
            </a:r>
            <a:endParaRPr kumimoji="0" lang="en-GB" sz="12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5" name="Rectangular Callout 8">
            <a:extLst>
              <a:ext uri="{FF2B5EF4-FFF2-40B4-BE49-F238E27FC236}">
                <a16:creationId xmlns:a16="http://schemas.microsoft.com/office/drawing/2014/main" id="{7697C0DD-9916-C693-F038-65BA12C0B0FD}"/>
              </a:ext>
            </a:extLst>
          </p:cNvPr>
          <p:cNvSpPr/>
          <p:nvPr/>
        </p:nvSpPr>
        <p:spPr>
          <a:xfrm>
            <a:off x="1255363" y="5078734"/>
            <a:ext cx="2640442" cy="1166299"/>
          </a:xfrm>
          <a:prstGeom prst="wedgeRectCallout">
            <a:avLst>
              <a:gd name="adj1" fmla="val 34642"/>
              <a:gd name="adj2" fmla="val 61108"/>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‘I’m a newer teacher…it was easily the best external training I’ve done.</a:t>
            </a:r>
            <a:r>
              <a:rPr lang="en-GB" sz="1200" noProof="0" dirty="0">
                <a:solidFill>
                  <a:srgbClr val="000000"/>
                </a:solidFill>
              </a:rPr>
              <a:t>’</a:t>
            </a:r>
            <a:endParaRPr kumimoji="0" lang="en-GB" sz="12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8" name="Rectangular Callout 8">
            <a:extLst>
              <a:ext uri="{FF2B5EF4-FFF2-40B4-BE49-F238E27FC236}">
                <a16:creationId xmlns:a16="http://schemas.microsoft.com/office/drawing/2014/main" id="{C5D054FF-04A3-BB02-582B-838AB12BEEF1}"/>
              </a:ext>
            </a:extLst>
          </p:cNvPr>
          <p:cNvSpPr/>
          <p:nvPr/>
        </p:nvSpPr>
        <p:spPr>
          <a:xfrm>
            <a:off x="4403725" y="4722552"/>
            <a:ext cx="3384551"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We’re actually going to ask if they can come to our school to deliver it, it was so amazing we want as many staff as possible to experience this.’</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10" name="Rectangular Callout 8">
            <a:extLst>
              <a:ext uri="{FF2B5EF4-FFF2-40B4-BE49-F238E27FC236}">
                <a16:creationId xmlns:a16="http://schemas.microsoft.com/office/drawing/2014/main" id="{E6B1DBBE-95F5-382D-10A5-AF5B61EEE4C3}"/>
              </a:ext>
            </a:extLst>
          </p:cNvPr>
          <p:cNvSpPr/>
          <p:nvPr/>
        </p:nvSpPr>
        <p:spPr>
          <a:xfrm>
            <a:off x="8291513" y="5142426"/>
            <a:ext cx="3060085" cy="1166299"/>
          </a:xfrm>
          <a:prstGeom prst="wedgeRectCallout">
            <a:avLst>
              <a:gd name="adj1" fmla="val -33731"/>
              <a:gd name="adj2" fmla="val -61146"/>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‘I’d send anyone on this training, history lead or not…it was inspirational, as well as useful.</a:t>
            </a:r>
            <a:r>
              <a:rPr lang="en-GB" sz="1200" noProof="0" dirty="0">
                <a:solidFill>
                  <a:srgbClr val="000000"/>
                </a:solidFill>
              </a:rPr>
              <a:t>’</a:t>
            </a:r>
            <a:endParaRPr kumimoji="0" lang="en-GB" sz="12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Tree>
    <p:extLst>
      <p:ext uri="{BB962C8B-B14F-4D97-AF65-F5344CB8AC3E}">
        <p14:creationId xmlns:p14="http://schemas.microsoft.com/office/powerpoint/2010/main" val="3294591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AFBEC-B9BF-AD0C-1761-C9AC34ECB4DF}"/>
            </a:ext>
          </a:extLst>
        </p:cNvPr>
        <p:cNvGrpSpPr/>
        <p:nvPr/>
      </p:nvGrpSpPr>
      <p:grpSpPr>
        <a:xfrm>
          <a:off x="0" y="0"/>
          <a:ext cx="0" cy="0"/>
          <a:chOff x="0" y="0"/>
          <a:chExt cx="0" cy="0"/>
        </a:xfrm>
      </p:grpSpPr>
      <p:pic>
        <p:nvPicPr>
          <p:cNvPr id="3" name="Picture 2" descr="Photograph shows two hands pointing at two maps laid on a table, one colored with red, blue, and orange lines indicating routes or boundaries, and the other a black-and-white aerial map. The scene shows someone comparing a modern OS map with an historic aerial photo of the same area.">
            <a:extLst>
              <a:ext uri="{FF2B5EF4-FFF2-40B4-BE49-F238E27FC236}">
                <a16:creationId xmlns:a16="http://schemas.microsoft.com/office/drawing/2014/main" id="{234DFEAC-F2EC-A2A2-6E53-C8D9A502119F}"/>
              </a:ext>
            </a:extLst>
          </p:cNvPr>
          <p:cNvPicPr>
            <a:picLocks noChangeAspect="1"/>
          </p:cNvPicPr>
          <p:nvPr/>
        </p:nvPicPr>
        <p:blipFill>
          <a:blip r:embed="rId3"/>
          <a:srcRect b="24261"/>
          <a:stretch>
            <a:fillRect/>
          </a:stretch>
        </p:blipFill>
        <p:spPr>
          <a:xfrm>
            <a:off x="1" y="-11182"/>
            <a:ext cx="12192000" cy="6869182"/>
          </a:xfrm>
          <a:prstGeom prst="rect">
            <a:avLst/>
          </a:prstGeom>
        </p:spPr>
      </p:pic>
      <p:sp>
        <p:nvSpPr>
          <p:cNvPr id="2" name="Title 1">
            <a:extLst>
              <a:ext uri="{FF2B5EF4-FFF2-40B4-BE49-F238E27FC236}">
                <a16:creationId xmlns:a16="http://schemas.microsoft.com/office/drawing/2014/main" id="{0691A236-AC37-3229-8076-03527E5198AC}"/>
              </a:ext>
            </a:extLst>
          </p:cNvPr>
          <p:cNvSpPr>
            <a:spLocks noGrp="1"/>
          </p:cNvSpPr>
          <p:nvPr>
            <p:ph type="title" idx="4294967295"/>
          </p:nvPr>
        </p:nvSpPr>
        <p:spPr>
          <a:xfrm>
            <a:off x="838200" y="-1325563"/>
            <a:ext cx="10515600" cy="1325563"/>
          </a:xfrm>
          <a:prstGeom prst="rect">
            <a:avLst/>
          </a:prstGeom>
        </p:spPr>
        <p:txBody>
          <a:bodyPr anchor="b"/>
          <a:lstStyle/>
          <a:p>
            <a:r>
              <a:rPr lang="en-GB" dirty="0"/>
              <a:t>Teachers using Historic England resources </a:t>
            </a:r>
          </a:p>
        </p:txBody>
      </p:sp>
    </p:spTree>
    <p:extLst>
      <p:ext uri="{BB962C8B-B14F-4D97-AF65-F5344CB8AC3E}">
        <p14:creationId xmlns:p14="http://schemas.microsoft.com/office/powerpoint/2010/main" val="1608393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5FB7AE2-4C81-F26C-5EFF-2F63F8CE17DC}"/>
              </a:ext>
            </a:extLst>
          </p:cNvPr>
          <p:cNvSpPr>
            <a:spLocks noGrp="1"/>
          </p:cNvSpPr>
          <p:nvPr>
            <p:ph type="title"/>
          </p:nvPr>
        </p:nvSpPr>
        <p:spPr>
          <a:xfrm>
            <a:off x="519231" y="624356"/>
            <a:ext cx="10148769" cy="861774"/>
          </a:xfrm>
        </p:spPr>
        <p:txBody>
          <a:bodyPr/>
          <a:lstStyle/>
          <a:p>
            <a:r>
              <a:rPr lang="en-GB" noProof="0" dirty="0">
                <a:solidFill>
                  <a:srgbClr val="000000"/>
                </a:solidFill>
              </a:rPr>
              <a:t>Resources and local examples are the most useful training elements</a:t>
            </a:r>
          </a:p>
        </p:txBody>
      </p:sp>
      <p:graphicFrame>
        <p:nvGraphicFramePr>
          <p:cNvPr id="7" name="Chart 6" descr="Chart showing which elements were most useful in training&#10;">
            <a:extLst>
              <a:ext uri="{FF2B5EF4-FFF2-40B4-BE49-F238E27FC236}">
                <a16:creationId xmlns:a16="http://schemas.microsoft.com/office/drawing/2014/main" id="{4A0BDEDF-6690-1DC9-42BB-7CBBA5D26E0B}"/>
              </a:ext>
            </a:extLst>
          </p:cNvPr>
          <p:cNvGraphicFramePr/>
          <p:nvPr>
            <p:extLst>
              <p:ext uri="{D42A27DB-BD31-4B8C-83A1-F6EECF244321}">
                <p14:modId xmlns:p14="http://schemas.microsoft.com/office/powerpoint/2010/main" val="632152617"/>
              </p:ext>
            </p:extLst>
          </p:nvPr>
        </p:nvGraphicFramePr>
        <p:xfrm>
          <a:off x="476971" y="1700213"/>
          <a:ext cx="5288410" cy="460851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a16="http://schemas.microsoft.com/office/drawing/2014/main" id="{54C29AD5-5D1C-D054-39DA-043DA223B8CC}"/>
              </a:ext>
            </a:extLst>
          </p:cNvPr>
          <p:cNvSpPr>
            <a:spLocks noGrp="1"/>
          </p:cNvSpPr>
          <p:nvPr>
            <p:ph type="body" sz="quarter" idx="14"/>
          </p:nvPr>
        </p:nvSpPr>
        <p:spPr>
          <a:xfrm>
            <a:off x="6351326" y="1710604"/>
            <a:ext cx="5324737" cy="2970044"/>
          </a:xfrm>
        </p:spPr>
        <p:txBody>
          <a:bodyPr/>
          <a:lstStyle/>
          <a:p>
            <a:r>
              <a:rPr lang="en-GB" noProof="0" dirty="0">
                <a:solidFill>
                  <a:srgbClr val="000000"/>
                </a:solidFill>
              </a:rPr>
              <a:t>What is considered to be the most useful resource can be influenced by experience level.</a:t>
            </a:r>
          </a:p>
          <a:p>
            <a:r>
              <a:rPr lang="en-GB" b="1" noProof="0" dirty="0">
                <a:solidFill>
                  <a:srgbClr val="000000"/>
                </a:solidFill>
              </a:rPr>
              <a:t>Teachers</a:t>
            </a:r>
            <a:r>
              <a:rPr lang="en-GB" noProof="0" dirty="0">
                <a:solidFill>
                  <a:srgbClr val="000000"/>
                </a:solidFill>
              </a:rPr>
              <a:t> are significantly more likely to identify </a:t>
            </a:r>
            <a:r>
              <a:rPr lang="en-GB" b="1" noProof="0" dirty="0">
                <a:solidFill>
                  <a:srgbClr val="000000"/>
                </a:solidFill>
              </a:rPr>
              <a:t>resources</a:t>
            </a:r>
            <a:r>
              <a:rPr lang="en-GB" noProof="0" dirty="0">
                <a:solidFill>
                  <a:srgbClr val="000000"/>
                </a:solidFill>
              </a:rPr>
              <a:t> as being the most useful part of the training (63%). This allows them to deploy them as required, and </a:t>
            </a:r>
            <a:r>
              <a:rPr lang="en-GB" b="1" noProof="0" dirty="0">
                <a:solidFill>
                  <a:srgbClr val="000000"/>
                </a:solidFill>
              </a:rPr>
              <a:t>adapt </a:t>
            </a:r>
            <a:r>
              <a:rPr lang="en-GB" noProof="0" dirty="0">
                <a:solidFill>
                  <a:srgbClr val="000000"/>
                </a:solidFill>
              </a:rPr>
              <a:t>them to their existing lesson plans.</a:t>
            </a:r>
          </a:p>
          <a:p>
            <a:r>
              <a:rPr lang="en-GB" b="1" noProof="0" dirty="0">
                <a:solidFill>
                  <a:srgbClr val="000000"/>
                </a:solidFill>
              </a:rPr>
              <a:t>ITT/NQTs </a:t>
            </a:r>
            <a:r>
              <a:rPr lang="en-GB" noProof="0" dirty="0">
                <a:solidFill>
                  <a:srgbClr val="000000"/>
                </a:solidFill>
              </a:rPr>
              <a:t>are more likely to select </a:t>
            </a:r>
            <a:r>
              <a:rPr lang="en-GB" b="1" noProof="0" dirty="0">
                <a:solidFill>
                  <a:srgbClr val="000000"/>
                </a:solidFill>
              </a:rPr>
              <a:t>specific activities </a:t>
            </a:r>
            <a:r>
              <a:rPr lang="en-GB" noProof="0" dirty="0">
                <a:solidFill>
                  <a:srgbClr val="000000"/>
                </a:solidFill>
              </a:rPr>
              <a:t>and </a:t>
            </a:r>
            <a:r>
              <a:rPr lang="en-GB" b="1" noProof="0" dirty="0">
                <a:solidFill>
                  <a:srgbClr val="000000"/>
                </a:solidFill>
              </a:rPr>
              <a:t>teaching strategies </a:t>
            </a:r>
            <a:r>
              <a:rPr lang="en-GB" noProof="0" dirty="0">
                <a:solidFill>
                  <a:srgbClr val="000000"/>
                </a:solidFill>
              </a:rPr>
              <a:t>(47%, 37%). These are very useful for this group as they are less experienced, and benefit from </a:t>
            </a:r>
            <a:r>
              <a:rPr lang="en-GB" b="1" noProof="0" dirty="0">
                <a:solidFill>
                  <a:srgbClr val="000000"/>
                </a:solidFill>
              </a:rPr>
              <a:t>seeing practical use-cases, </a:t>
            </a:r>
            <a:r>
              <a:rPr lang="en-GB" noProof="0" dirty="0">
                <a:solidFill>
                  <a:srgbClr val="000000"/>
                </a:solidFill>
              </a:rPr>
              <a:t>that they can take forward in their career.</a:t>
            </a:r>
          </a:p>
          <a:p>
            <a:r>
              <a:rPr lang="en-GB" noProof="0" dirty="0">
                <a:solidFill>
                  <a:srgbClr val="000000"/>
                </a:solidFill>
              </a:rPr>
              <a:t>Qualitatively:</a:t>
            </a:r>
          </a:p>
        </p:txBody>
      </p:sp>
      <p:sp>
        <p:nvSpPr>
          <p:cNvPr id="11" name="Rectangular Callout 8">
            <a:extLst>
              <a:ext uri="{FF2B5EF4-FFF2-40B4-BE49-F238E27FC236}">
                <a16:creationId xmlns:a16="http://schemas.microsoft.com/office/drawing/2014/main" id="{6A25E746-6978-DDC8-DD97-D26BA966C639}"/>
              </a:ext>
            </a:extLst>
          </p:cNvPr>
          <p:cNvSpPr/>
          <p:nvPr/>
        </p:nvSpPr>
        <p:spPr>
          <a:xfrm>
            <a:off x="6357905" y="4756868"/>
            <a:ext cx="2924896" cy="1166299"/>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I don’t like prescribed lesson plans, I have to change them too much for them to be useful.’</a:t>
            </a:r>
          </a:p>
          <a:p>
            <a:pPr lvl="0" algn="ctr">
              <a:spcAft>
                <a:spcPts val="500"/>
              </a:spcAft>
              <a:defRPr/>
            </a:pPr>
            <a:r>
              <a:rPr lang="en-GB" sz="1200" b="1" noProof="0" dirty="0">
                <a:solidFill>
                  <a:schemeClr val="accent3"/>
                </a:solidFill>
                <a:latin typeface="Verdana"/>
              </a:rPr>
              <a:t>Experienced t</a:t>
            </a:r>
            <a:r>
              <a:rPr kumimoji="0" lang="en-GB" sz="1200" b="1" i="0" u="none" strike="noStrike" kern="1200" cap="none" spc="0" normalizeH="0" baseline="0" noProof="0" dirty="0">
                <a:ln>
                  <a:noFill/>
                </a:ln>
                <a:solidFill>
                  <a:schemeClr val="accent3"/>
                </a:solidFill>
                <a:effectLst/>
                <a:uLnTx/>
                <a:uFillTx/>
                <a:latin typeface="Verdana"/>
                <a:ea typeface="+mn-ea"/>
                <a:cs typeface="+mn-cs"/>
              </a:rPr>
              <a:t>eacher</a:t>
            </a:r>
          </a:p>
        </p:txBody>
      </p:sp>
      <p:sp>
        <p:nvSpPr>
          <p:cNvPr id="10" name="Rectangular Callout 8">
            <a:extLst>
              <a:ext uri="{FF2B5EF4-FFF2-40B4-BE49-F238E27FC236}">
                <a16:creationId xmlns:a16="http://schemas.microsoft.com/office/drawing/2014/main" id="{20956B2E-5E81-5C1A-A174-A404E3CDBE3D}"/>
              </a:ext>
            </a:extLst>
          </p:cNvPr>
          <p:cNvSpPr/>
          <p:nvPr/>
        </p:nvSpPr>
        <p:spPr>
          <a:xfrm>
            <a:off x="9395184" y="4756868"/>
            <a:ext cx="2278351" cy="1350965"/>
          </a:xfrm>
          <a:prstGeom prst="wedgeRectCallout">
            <a:avLst>
              <a:gd name="adj1" fmla="val 34281"/>
              <a:gd name="adj2" fmla="val 6150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I’m newer to the career so having these practical examples for future roles…invaluable.’</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ITT</a:t>
            </a:r>
          </a:p>
        </p:txBody>
      </p:sp>
      <p:sp>
        <p:nvSpPr>
          <p:cNvPr id="6" name="Footer Placeholder 5">
            <a:extLst>
              <a:ext uri="{FF2B5EF4-FFF2-40B4-BE49-F238E27FC236}">
                <a16:creationId xmlns:a16="http://schemas.microsoft.com/office/drawing/2014/main" id="{429BB0F5-A2A6-9843-3045-A6C936D44F1B}"/>
              </a:ext>
            </a:extLst>
          </p:cNvPr>
          <p:cNvSpPr>
            <a:spLocks noGrp="1"/>
          </p:cNvSpPr>
          <p:nvPr>
            <p:ph type="ftr" sz="quarter" idx="3"/>
          </p:nvPr>
        </p:nvSpPr>
        <p:spPr>
          <a:xfrm>
            <a:off x="518465" y="6308724"/>
            <a:ext cx="10777678" cy="203053"/>
          </a:xfrm>
        </p:spPr>
        <p:txBody>
          <a:bodyPr/>
          <a:lstStyle/>
          <a:p>
            <a:r>
              <a:rPr lang="en-GB" b="1" noProof="0" dirty="0">
                <a:solidFill>
                  <a:srgbClr val="000000"/>
                </a:solidFill>
              </a:rPr>
              <a:t>Base: </a:t>
            </a:r>
            <a:r>
              <a:rPr lang="en-GB" noProof="0" dirty="0">
                <a:solidFill>
                  <a:srgbClr val="000000"/>
                </a:solidFill>
              </a:rPr>
              <a:t>Q5. What did you find most useful in the CPD/training? (select up to 2). All who answered (527).</a:t>
            </a:r>
          </a:p>
        </p:txBody>
      </p:sp>
    </p:spTree>
    <p:extLst>
      <p:ext uri="{BB962C8B-B14F-4D97-AF65-F5344CB8AC3E}">
        <p14:creationId xmlns:p14="http://schemas.microsoft.com/office/powerpoint/2010/main" val="8924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hotograph showing a student working on a &quot;Mining Resources&quot; worksheet from Computer Explorers, with a Minecraft-style game open on a laptop displaying a character named Polly. The worksheet includes questions about mining history and inventions, accompanied by a small Minecraft screenshot, while a pencil and another worksheet are visible on the desk.">
            <a:extLst>
              <a:ext uri="{FF2B5EF4-FFF2-40B4-BE49-F238E27FC236}">
                <a16:creationId xmlns:a16="http://schemas.microsoft.com/office/drawing/2014/main" id="{83BA7FD2-ECD5-6AFE-1BB2-9E94FD4FF62E}"/>
              </a:ext>
            </a:extLst>
          </p:cNvPr>
          <p:cNvPicPr>
            <a:picLocks noChangeAspect="1"/>
          </p:cNvPicPr>
          <p:nvPr/>
        </p:nvPicPr>
        <p:blipFill>
          <a:blip r:embed="rId3"/>
          <a:srcRect b="10708"/>
          <a:stretch>
            <a:fillRect/>
          </a:stretch>
        </p:blipFill>
        <p:spPr>
          <a:xfrm>
            <a:off x="-53686" y="-153631"/>
            <a:ext cx="12385385" cy="8294332"/>
          </a:xfrm>
          <a:prstGeom prst="rect">
            <a:avLst/>
          </a:prstGeom>
        </p:spPr>
      </p:pic>
      <p:sp>
        <p:nvSpPr>
          <p:cNvPr id="15" name="Rectangle 14">
            <a:extLst>
              <a:ext uri="{C183D7F6-B498-43B3-948B-1728B52AA6E4}">
                <adec:decorative xmlns:adec="http://schemas.microsoft.com/office/drawing/2017/decorative" val="1"/>
              </a:ext>
            </a:extLst>
          </p:cNvPr>
          <p:cNvSpPr/>
          <p:nvPr/>
        </p:nvSpPr>
        <p:spPr>
          <a:xfrm>
            <a:off x="515939" y="-1"/>
            <a:ext cx="5327650" cy="226193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6" name="Picture 15">
            <a:extLs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17" name="Title Placeholder 17"/>
          <p:cNvSpPr txBox="1">
            <a:spLocks noGrp="1"/>
          </p:cNvSpPr>
          <p:nvPr>
            <p:ph type="title" idx="4294967295"/>
          </p:nvPr>
        </p:nvSpPr>
        <p:spPr>
          <a:xfrm>
            <a:off x="931139" y="723976"/>
            <a:ext cx="4496103" cy="7386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rPr>
              <a:t>Objectives and methodology</a:t>
            </a:r>
          </a:p>
        </p:txBody>
      </p:sp>
    </p:spTree>
    <p:extLst>
      <p:ext uri="{BB962C8B-B14F-4D97-AF65-F5344CB8AC3E}">
        <p14:creationId xmlns:p14="http://schemas.microsoft.com/office/powerpoint/2010/main" val="30193470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BAF7A-EBD8-22B7-87C7-E746BFB040D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5E252E1-E3A8-C349-C33C-A14691024E60}"/>
              </a:ext>
            </a:extLst>
          </p:cNvPr>
          <p:cNvSpPr>
            <a:spLocks noGrp="1"/>
          </p:cNvSpPr>
          <p:nvPr>
            <p:ph type="title"/>
          </p:nvPr>
        </p:nvSpPr>
        <p:spPr>
          <a:xfrm>
            <a:off x="519231" y="624356"/>
            <a:ext cx="10148769" cy="861774"/>
          </a:xfrm>
        </p:spPr>
        <p:txBody>
          <a:bodyPr/>
          <a:lstStyle/>
          <a:p>
            <a:r>
              <a:rPr lang="en-GB" noProof="0" dirty="0">
                <a:solidFill>
                  <a:srgbClr val="000000"/>
                </a:solidFill>
              </a:rPr>
              <a:t>Almost all attendees intend to use the resources in their teaching</a:t>
            </a:r>
          </a:p>
        </p:txBody>
      </p:sp>
      <p:sp>
        <p:nvSpPr>
          <p:cNvPr id="8" name="Text Placeholder 7">
            <a:extLst>
              <a:ext uri="{FF2B5EF4-FFF2-40B4-BE49-F238E27FC236}">
                <a16:creationId xmlns:a16="http://schemas.microsoft.com/office/drawing/2014/main" id="{CB219623-0715-672A-500D-9FFAA01AE262}"/>
              </a:ext>
            </a:extLst>
          </p:cNvPr>
          <p:cNvSpPr>
            <a:spLocks noGrp="1"/>
          </p:cNvSpPr>
          <p:nvPr>
            <p:ph type="body" sz="quarter" idx="15"/>
          </p:nvPr>
        </p:nvSpPr>
        <p:spPr>
          <a:xfrm>
            <a:off x="520621" y="1703856"/>
            <a:ext cx="10147379" cy="646331"/>
          </a:xfrm>
        </p:spPr>
        <p:txBody>
          <a:bodyPr/>
          <a:lstStyle/>
          <a:p>
            <a:r>
              <a:rPr lang="en-GB" b="1" noProof="0" dirty="0">
                <a:solidFill>
                  <a:srgbClr val="000000"/>
                </a:solidFill>
              </a:rPr>
              <a:t>The resources are relevant for teachers. </a:t>
            </a:r>
            <a:r>
              <a:rPr lang="en-GB" noProof="0" dirty="0">
                <a:solidFill>
                  <a:srgbClr val="000000"/>
                </a:solidFill>
              </a:rPr>
              <a:t>75% of experienced teachers are ‘very likely’ to use them; this is even higher among those responsible for the history curriculum, 78%. Again, this suggests that </a:t>
            </a:r>
            <a:r>
              <a:rPr lang="en-GB" b="1" noProof="0" dirty="0">
                <a:solidFill>
                  <a:srgbClr val="000000"/>
                </a:solidFill>
              </a:rPr>
              <a:t>those with the agency to use the materials do plan to do so.</a:t>
            </a:r>
          </a:p>
        </p:txBody>
      </p:sp>
      <p:graphicFrame>
        <p:nvGraphicFramePr>
          <p:cNvPr id="4" name="Chart 3" descr="Chart showing ikelihood of using HE training activities/resources - 76% say likely or very likely&#10;">
            <a:extLst>
              <a:ext uri="{FF2B5EF4-FFF2-40B4-BE49-F238E27FC236}">
                <a16:creationId xmlns:a16="http://schemas.microsoft.com/office/drawing/2014/main" id="{945CA2AA-3A24-C589-D26B-1ADF4BD35C8C}"/>
              </a:ext>
            </a:extLst>
          </p:cNvPr>
          <p:cNvGraphicFramePr/>
          <p:nvPr>
            <p:extLst>
              <p:ext uri="{D42A27DB-BD31-4B8C-83A1-F6EECF244321}">
                <p14:modId xmlns:p14="http://schemas.microsoft.com/office/powerpoint/2010/main" val="4124116500"/>
              </p:ext>
            </p:extLst>
          </p:nvPr>
        </p:nvGraphicFramePr>
        <p:xfrm>
          <a:off x="510286" y="2766444"/>
          <a:ext cx="5298377" cy="2686466"/>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 Placeholder 10">
            <a:extLst>
              <a:ext uri="{FF2B5EF4-FFF2-40B4-BE49-F238E27FC236}">
                <a16:creationId xmlns:a16="http://schemas.microsoft.com/office/drawing/2014/main" id="{00065128-92A3-7942-7D71-3A248EF03214}"/>
              </a:ext>
            </a:extLst>
          </p:cNvPr>
          <p:cNvSpPr>
            <a:spLocks noGrp="1"/>
          </p:cNvSpPr>
          <p:nvPr>
            <p:ph type="body" sz="quarter" idx="14"/>
          </p:nvPr>
        </p:nvSpPr>
        <p:spPr>
          <a:xfrm>
            <a:off x="6358808" y="2803602"/>
            <a:ext cx="5324737" cy="2042097"/>
          </a:xfrm>
        </p:spPr>
        <p:txBody>
          <a:bodyPr/>
          <a:lstStyle/>
          <a:p>
            <a:r>
              <a:rPr lang="en-GB" b="1" noProof="0" dirty="0">
                <a:solidFill>
                  <a:schemeClr val="accent3"/>
                </a:solidFill>
              </a:rPr>
              <a:t>Those who anticipate using the resources plan to:</a:t>
            </a:r>
          </a:p>
          <a:p>
            <a:pPr marL="285750" indent="-285750">
              <a:buFont typeface="Arial" panose="020B0604020202020204" pitchFamily="34" charset="0"/>
              <a:buChar char="•"/>
            </a:pPr>
            <a:r>
              <a:rPr lang="en-GB" noProof="0" dirty="0">
                <a:solidFill>
                  <a:srgbClr val="000000"/>
                </a:solidFill>
              </a:rPr>
              <a:t>Use them in the classroom (83%)</a:t>
            </a:r>
          </a:p>
          <a:p>
            <a:pPr marL="285750" indent="-285750">
              <a:buFont typeface="Arial" panose="020B0604020202020204" pitchFamily="34" charset="0"/>
              <a:buChar char="•"/>
            </a:pPr>
            <a:r>
              <a:rPr lang="en-GB" noProof="0" dirty="0">
                <a:solidFill>
                  <a:srgbClr val="000000"/>
                </a:solidFill>
              </a:rPr>
              <a:t>Use them in lesson planning (75%)</a:t>
            </a:r>
          </a:p>
          <a:p>
            <a:pPr marL="285750" indent="-285750">
              <a:buFont typeface="Arial" panose="020B0604020202020204" pitchFamily="34" charset="0"/>
              <a:buChar char="•"/>
            </a:pPr>
            <a:r>
              <a:rPr lang="en-GB" noProof="0" dirty="0">
                <a:solidFill>
                  <a:srgbClr val="000000"/>
                </a:solidFill>
              </a:rPr>
              <a:t>Use them in curriculum planning (70%)</a:t>
            </a:r>
          </a:p>
          <a:p>
            <a:pPr marL="742950" lvl="1" indent="-285750">
              <a:buFont typeface="Arial" panose="020B0604020202020204" pitchFamily="34" charset="0"/>
              <a:buChar char="•"/>
            </a:pPr>
            <a:r>
              <a:rPr lang="en-GB" noProof="0" dirty="0">
                <a:solidFill>
                  <a:srgbClr val="000000"/>
                </a:solidFill>
              </a:rPr>
              <a:t>Rising to 91% for those responsible for the history curriculum</a:t>
            </a:r>
          </a:p>
          <a:p>
            <a:pPr marL="285750" indent="-285750">
              <a:buFont typeface="Arial" panose="020B0604020202020204" pitchFamily="34" charset="0"/>
              <a:buChar char="•"/>
            </a:pPr>
            <a:r>
              <a:rPr lang="en-GB" noProof="0" dirty="0">
                <a:solidFill>
                  <a:srgbClr val="000000"/>
                </a:solidFill>
              </a:rPr>
              <a:t>Share with staff at school (63%)</a:t>
            </a:r>
          </a:p>
        </p:txBody>
      </p:sp>
      <p:sp>
        <p:nvSpPr>
          <p:cNvPr id="6" name="Footer Placeholder 5">
            <a:extLst>
              <a:ext uri="{FF2B5EF4-FFF2-40B4-BE49-F238E27FC236}">
                <a16:creationId xmlns:a16="http://schemas.microsoft.com/office/drawing/2014/main" id="{540CC6CC-6155-8DEC-EB1A-DB4E8FD3AE69}"/>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Q13. How likely are you to use the Historic England activities/resources you have been provided with in the training? All who answered (336). Q13a. If using resources, how might you use them? Potential resource users (307).</a:t>
            </a:r>
          </a:p>
        </p:txBody>
      </p:sp>
    </p:spTree>
    <p:extLst>
      <p:ext uri="{BB962C8B-B14F-4D97-AF65-F5344CB8AC3E}">
        <p14:creationId xmlns:p14="http://schemas.microsoft.com/office/powerpoint/2010/main" val="3013633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CDE73-CB4C-E8DE-F8A5-4B49B6FA85D6}"/>
              </a:ext>
            </a:extLst>
          </p:cNvPr>
          <p:cNvSpPr>
            <a:spLocks noGrp="1"/>
          </p:cNvSpPr>
          <p:nvPr>
            <p:ph type="title"/>
          </p:nvPr>
        </p:nvSpPr>
        <p:spPr>
          <a:xfrm>
            <a:off x="519231" y="624356"/>
            <a:ext cx="10148769" cy="861774"/>
          </a:xfrm>
        </p:spPr>
        <p:txBody>
          <a:bodyPr/>
          <a:lstStyle/>
          <a:p>
            <a:r>
              <a:rPr lang="en-GB" noProof="0" dirty="0">
                <a:solidFill>
                  <a:srgbClr val="000000"/>
                </a:solidFill>
              </a:rPr>
              <a:t>Use of resources is not immediate; most teachers need time to plan and implement</a:t>
            </a:r>
          </a:p>
        </p:txBody>
      </p:sp>
      <p:sp>
        <p:nvSpPr>
          <p:cNvPr id="5" name="Text Placeholder 4">
            <a:extLst>
              <a:ext uri="{FF2B5EF4-FFF2-40B4-BE49-F238E27FC236}">
                <a16:creationId xmlns:a16="http://schemas.microsoft.com/office/drawing/2014/main" id="{B8CB3704-65AB-5D28-3B9E-8A26020EB449}"/>
              </a:ext>
            </a:extLst>
          </p:cNvPr>
          <p:cNvSpPr>
            <a:spLocks noGrp="1"/>
          </p:cNvSpPr>
          <p:nvPr>
            <p:ph type="body" sz="quarter" idx="15"/>
          </p:nvPr>
        </p:nvSpPr>
        <p:spPr>
          <a:xfrm>
            <a:off x="520621" y="1703856"/>
            <a:ext cx="10147379" cy="861774"/>
          </a:xfrm>
        </p:spPr>
        <p:txBody>
          <a:bodyPr/>
          <a:lstStyle/>
          <a:p>
            <a:r>
              <a:rPr lang="en-GB" noProof="0" dirty="0">
                <a:solidFill>
                  <a:srgbClr val="000000"/>
                </a:solidFill>
              </a:rPr>
              <a:t>While teachers are positive about the training sessions, and the materials received, most can’t apply these in the short-term, as lessons are already planned. However, there is </a:t>
            </a:r>
            <a:r>
              <a:rPr lang="en-GB" b="1" noProof="0" dirty="0">
                <a:solidFill>
                  <a:srgbClr val="000000"/>
                </a:solidFill>
              </a:rPr>
              <a:t>enthusiasm across teachers for using the materials and learnings from the training, </a:t>
            </a:r>
            <a:r>
              <a:rPr lang="en-GB" noProof="0" dirty="0">
                <a:solidFill>
                  <a:srgbClr val="000000"/>
                </a:solidFill>
              </a:rPr>
              <a:t>as teachers feel </a:t>
            </a:r>
            <a:r>
              <a:rPr lang="en-GB" b="1" noProof="0" dirty="0">
                <a:solidFill>
                  <a:srgbClr val="000000"/>
                </a:solidFill>
              </a:rPr>
              <a:t>more confident </a:t>
            </a:r>
            <a:r>
              <a:rPr lang="en-GB" noProof="0" dirty="0">
                <a:solidFill>
                  <a:srgbClr val="000000"/>
                </a:solidFill>
              </a:rPr>
              <a:t>about using local history and heritage in the curriculum.</a:t>
            </a:r>
          </a:p>
        </p:txBody>
      </p:sp>
      <p:sp>
        <p:nvSpPr>
          <p:cNvPr id="3" name="Text Placeholder 2">
            <a:extLst>
              <a:ext uri="{FF2B5EF4-FFF2-40B4-BE49-F238E27FC236}">
                <a16:creationId xmlns:a16="http://schemas.microsoft.com/office/drawing/2014/main" id="{27EF3761-E3F6-182A-7C21-D8375F8B51AB}"/>
              </a:ext>
            </a:extLst>
          </p:cNvPr>
          <p:cNvSpPr>
            <a:spLocks noGrp="1"/>
          </p:cNvSpPr>
          <p:nvPr>
            <p:ph type="body" sz="quarter" idx="13"/>
          </p:nvPr>
        </p:nvSpPr>
        <p:spPr>
          <a:xfrm>
            <a:off x="520680" y="2781835"/>
            <a:ext cx="5322908" cy="430887"/>
          </a:xfrm>
        </p:spPr>
        <p:txBody>
          <a:bodyPr/>
          <a:lstStyle/>
          <a:p>
            <a:r>
              <a:rPr lang="en-GB" b="1" noProof="0" dirty="0">
                <a:solidFill>
                  <a:srgbClr val="000000"/>
                </a:solidFill>
              </a:rPr>
              <a:t>There are specific plans to use the resources in upcoming terms:</a:t>
            </a:r>
          </a:p>
        </p:txBody>
      </p:sp>
      <p:sp>
        <p:nvSpPr>
          <p:cNvPr id="10" name="Rectangular Callout 8">
            <a:extLst>
              <a:ext uri="{FF2B5EF4-FFF2-40B4-BE49-F238E27FC236}">
                <a16:creationId xmlns:a16="http://schemas.microsoft.com/office/drawing/2014/main" id="{F1686EEB-D65A-0274-BFCE-F5BC05AE3590}"/>
              </a:ext>
            </a:extLst>
          </p:cNvPr>
          <p:cNvSpPr/>
          <p:nvPr/>
        </p:nvSpPr>
        <p:spPr>
          <a:xfrm>
            <a:off x="527960" y="3419290"/>
            <a:ext cx="2518744" cy="1535631"/>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‘I was very excited to put a proposal together for the headteacher based on this training. It’s going in the curriculum from next year.</a:t>
            </a:r>
            <a:r>
              <a:rPr lang="en-GB" sz="1200" noProof="0" dirty="0">
                <a:solidFill>
                  <a:srgbClr val="000000"/>
                </a:solidFill>
              </a:rPr>
              <a:t>’</a:t>
            </a:r>
          </a:p>
          <a:p>
            <a:pPr lvl="0" algn="ctr">
              <a:spcAft>
                <a:spcPts val="500"/>
              </a:spcAft>
              <a:defRPr/>
            </a:pPr>
            <a:r>
              <a:rPr lang="en-GB" sz="1200" b="1" noProof="0" dirty="0">
                <a:solidFill>
                  <a:schemeClr val="accent3"/>
                </a:solidFill>
                <a:latin typeface="Verdana"/>
              </a:rPr>
              <a:t>Teacher</a:t>
            </a:r>
            <a:endParaRPr kumimoji="0" lang="en-GB" sz="1200" b="1" i="0" u="none" strike="noStrike" kern="1200" cap="none" spc="0" normalizeH="0" baseline="0" noProof="0" dirty="0">
              <a:ln>
                <a:noFill/>
              </a:ln>
              <a:solidFill>
                <a:schemeClr val="accent3"/>
              </a:solidFill>
              <a:effectLst/>
              <a:uLnTx/>
              <a:uFillTx/>
              <a:latin typeface="Verdana"/>
              <a:ea typeface="+mn-ea"/>
              <a:cs typeface="+mn-cs"/>
            </a:endParaRPr>
          </a:p>
        </p:txBody>
      </p:sp>
      <p:sp>
        <p:nvSpPr>
          <p:cNvPr id="11" name="Rectangular Callout 8">
            <a:extLst>
              <a:ext uri="{FF2B5EF4-FFF2-40B4-BE49-F238E27FC236}">
                <a16:creationId xmlns:a16="http://schemas.microsoft.com/office/drawing/2014/main" id="{8EA018A2-3106-989C-B82B-267F58F35079}"/>
              </a:ext>
            </a:extLst>
          </p:cNvPr>
          <p:cNvSpPr/>
          <p:nvPr/>
        </p:nvSpPr>
        <p:spPr>
          <a:xfrm>
            <a:off x="3225800" y="3419290"/>
            <a:ext cx="2617788" cy="1350965"/>
          </a:xfrm>
          <a:prstGeom prst="wedgeRectCallout">
            <a:avLst>
              <a:gd name="adj1" fmla="val 34281"/>
              <a:gd name="adj2" fmla="val 61507"/>
            </a:avLst>
          </a:prstGeom>
          <a:solidFill>
            <a:schemeClr val="bg1"/>
          </a:solidFill>
          <a:ln w="6350">
            <a:no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One of the classes is trialling the activity this week, if it goes well we’ll apply it further next term, next year.’</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8" name="Rectangular Callout 8">
            <a:extLst>
              <a:ext uri="{FF2B5EF4-FFF2-40B4-BE49-F238E27FC236}">
                <a16:creationId xmlns:a16="http://schemas.microsoft.com/office/drawing/2014/main" id="{6454A7B4-CD73-4EC6-05B2-5D054EB48C62}"/>
              </a:ext>
            </a:extLst>
          </p:cNvPr>
          <p:cNvSpPr/>
          <p:nvPr/>
        </p:nvSpPr>
        <p:spPr>
          <a:xfrm>
            <a:off x="515938" y="5252010"/>
            <a:ext cx="5280703" cy="981634"/>
          </a:xfrm>
          <a:prstGeom prst="wedgeRectCallout">
            <a:avLst>
              <a:gd name="adj1" fmla="val 35254"/>
              <a:gd name="adj2" fmla="val -65862"/>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We’re planning a suite of activities, including a walk around the area before using the maps in class.’</a:t>
            </a:r>
          </a:p>
          <a:p>
            <a:pPr lvl="0" algn="ctr">
              <a:spcAft>
                <a:spcPts val="500"/>
              </a:spcAft>
              <a:defRPr/>
            </a:pPr>
            <a:r>
              <a:rPr lang="en-GB" sz="1200" b="1" noProof="0" dirty="0">
                <a:solidFill>
                  <a:schemeClr val="accent3"/>
                </a:solidFill>
                <a:latin typeface="Verdana"/>
              </a:rPr>
              <a:t>Experienced t</a:t>
            </a:r>
            <a:r>
              <a:rPr kumimoji="0" lang="en-GB" sz="1200" b="1" i="0" u="none" strike="noStrike" kern="1200" cap="none" spc="0" normalizeH="0" baseline="0" noProof="0" dirty="0">
                <a:ln>
                  <a:noFill/>
                </a:ln>
                <a:solidFill>
                  <a:schemeClr val="accent3"/>
                </a:solidFill>
                <a:effectLst/>
                <a:uLnTx/>
                <a:uFillTx/>
                <a:latin typeface="Verdana"/>
                <a:ea typeface="+mn-ea"/>
                <a:cs typeface="+mn-cs"/>
              </a:rPr>
              <a:t>eacher</a:t>
            </a:r>
          </a:p>
        </p:txBody>
      </p:sp>
      <p:sp>
        <p:nvSpPr>
          <p:cNvPr id="9" name="Text Placeholder 2">
            <a:extLst>
              <a:ext uri="{FF2B5EF4-FFF2-40B4-BE49-F238E27FC236}">
                <a16:creationId xmlns:a16="http://schemas.microsoft.com/office/drawing/2014/main" id="{13D5B39E-BBC2-EFA4-F408-55B666CDD7B7}"/>
              </a:ext>
            </a:extLst>
          </p:cNvPr>
          <p:cNvSpPr txBox="1">
            <a:spLocks/>
          </p:cNvSpPr>
          <p:nvPr/>
        </p:nvSpPr>
        <p:spPr>
          <a:xfrm>
            <a:off x="6348414" y="2781835"/>
            <a:ext cx="5327649" cy="430887"/>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noProof="0" dirty="0">
                <a:solidFill>
                  <a:srgbClr val="000000"/>
                </a:solidFill>
              </a:rPr>
              <a:t>Very positive response materials and learnings have already been used:</a:t>
            </a:r>
          </a:p>
        </p:txBody>
      </p:sp>
      <p:sp>
        <p:nvSpPr>
          <p:cNvPr id="14" name="Rectangular Callout 8">
            <a:extLst>
              <a:ext uri="{FF2B5EF4-FFF2-40B4-BE49-F238E27FC236}">
                <a16:creationId xmlns:a16="http://schemas.microsoft.com/office/drawing/2014/main" id="{A37CA28B-135D-1142-A3BF-921574C596E4}"/>
              </a:ext>
            </a:extLst>
          </p:cNvPr>
          <p:cNvSpPr/>
          <p:nvPr/>
        </p:nvSpPr>
        <p:spPr>
          <a:xfrm>
            <a:off x="6348414" y="3320625"/>
            <a:ext cx="5315627" cy="1166299"/>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‘As the history lead I had the power to just start doing it, so I did! They responded really well to the map task, they could see the streets they knew on them…really engaged.</a:t>
            </a:r>
            <a:r>
              <a:rPr lang="en-GB" sz="1200" noProof="0" dirty="0">
                <a:solidFill>
                  <a:srgbClr val="000000"/>
                </a:solidFill>
              </a:rPr>
              <a:t>’</a:t>
            </a:r>
          </a:p>
          <a:p>
            <a:pPr lvl="0" algn="ctr">
              <a:spcAft>
                <a:spcPts val="500"/>
              </a:spcAft>
              <a:defRPr/>
            </a:pPr>
            <a:r>
              <a:rPr lang="en-GB" sz="1200" b="1" noProof="0" dirty="0">
                <a:solidFill>
                  <a:schemeClr val="accent3"/>
                </a:solidFill>
                <a:latin typeface="Verdana"/>
              </a:rPr>
              <a:t>Teacher</a:t>
            </a:r>
            <a:endParaRPr kumimoji="0" lang="en-GB" sz="1200" b="1" i="0" u="none" strike="noStrike" kern="1200" cap="none" spc="0" normalizeH="0" baseline="0" noProof="0" dirty="0">
              <a:ln>
                <a:noFill/>
              </a:ln>
              <a:solidFill>
                <a:schemeClr val="accent3"/>
              </a:solidFill>
              <a:effectLst/>
              <a:uLnTx/>
              <a:uFillTx/>
              <a:latin typeface="Verdana"/>
              <a:ea typeface="+mn-ea"/>
              <a:cs typeface="+mn-cs"/>
            </a:endParaRPr>
          </a:p>
        </p:txBody>
      </p:sp>
      <p:sp>
        <p:nvSpPr>
          <p:cNvPr id="7" name="Rectangular Callout 8">
            <a:extLst>
              <a:ext uri="{FF2B5EF4-FFF2-40B4-BE49-F238E27FC236}">
                <a16:creationId xmlns:a16="http://schemas.microsoft.com/office/drawing/2014/main" id="{2EC68E31-616C-BDE2-D9BD-312F2F44CF10}"/>
              </a:ext>
            </a:extLst>
          </p:cNvPr>
          <p:cNvSpPr/>
          <p:nvPr/>
        </p:nvSpPr>
        <p:spPr>
          <a:xfrm>
            <a:off x="6348412" y="4770255"/>
            <a:ext cx="2782887" cy="1720297"/>
          </a:xfrm>
          <a:prstGeom prst="wedgeRectCallout">
            <a:avLst>
              <a:gd name="adj1" fmla="val 33155"/>
              <a:gd name="adj2" fmla="val -61541"/>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We’ve been using it this term across year groups in different ways. It’s been incredible to see how easy it’s been for everyone to use really…used across the whole school.’</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
        <p:nvSpPr>
          <p:cNvPr id="4" name="Rectangular Callout 8">
            <a:extLst>
              <a:ext uri="{FF2B5EF4-FFF2-40B4-BE49-F238E27FC236}">
                <a16:creationId xmlns:a16="http://schemas.microsoft.com/office/drawing/2014/main" id="{BA20DE0E-6E23-4300-1742-41FAA89E6AAD}"/>
              </a:ext>
            </a:extLst>
          </p:cNvPr>
          <p:cNvSpPr/>
          <p:nvPr/>
        </p:nvSpPr>
        <p:spPr>
          <a:xfrm>
            <a:off x="9347083" y="4616868"/>
            <a:ext cx="2316957" cy="1535631"/>
          </a:xfrm>
          <a:prstGeom prst="wedgeRectCallout">
            <a:avLst>
              <a:gd name="adj1" fmla="val 30400"/>
              <a:gd name="adj2" fmla="val 5868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We’ve done the map task in one class so far…great, it applied in a real-world scenario really well.’</a:t>
            </a:r>
          </a:p>
          <a:p>
            <a:pPr lvl="0" algn="ctr">
              <a:spcAft>
                <a:spcPts val="500"/>
              </a:spcAf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Teacher</a:t>
            </a:r>
          </a:p>
        </p:txBody>
      </p:sp>
    </p:spTree>
    <p:extLst>
      <p:ext uri="{BB962C8B-B14F-4D97-AF65-F5344CB8AC3E}">
        <p14:creationId xmlns:p14="http://schemas.microsoft.com/office/powerpoint/2010/main" val="4099672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69DFE-25A8-193C-A5C9-96FB440248C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05B7F6C7-7E82-C218-1C42-FE2411CABD8C}"/>
              </a:ext>
            </a:extLst>
          </p:cNvPr>
          <p:cNvSpPr>
            <a:spLocks noGrp="1"/>
          </p:cNvSpPr>
          <p:nvPr>
            <p:ph type="title"/>
          </p:nvPr>
        </p:nvSpPr>
        <p:spPr>
          <a:xfrm>
            <a:off x="519231" y="624356"/>
            <a:ext cx="10148769" cy="861774"/>
          </a:xfrm>
        </p:spPr>
        <p:txBody>
          <a:bodyPr/>
          <a:lstStyle/>
          <a:p>
            <a:r>
              <a:rPr lang="en-GB" noProof="0" dirty="0">
                <a:solidFill>
                  <a:srgbClr val="000000"/>
                </a:solidFill>
              </a:rPr>
              <a:t>Over half either have, or intend to, download resources from the website</a:t>
            </a:r>
          </a:p>
        </p:txBody>
      </p:sp>
      <p:sp>
        <p:nvSpPr>
          <p:cNvPr id="5" name="Text Placeholder 4">
            <a:extLst>
              <a:ext uri="{FF2B5EF4-FFF2-40B4-BE49-F238E27FC236}">
                <a16:creationId xmlns:a16="http://schemas.microsoft.com/office/drawing/2014/main" id="{288A1FE9-E171-DB25-5CD9-1371279563AF}"/>
              </a:ext>
            </a:extLst>
          </p:cNvPr>
          <p:cNvSpPr>
            <a:spLocks noGrp="1"/>
          </p:cNvSpPr>
          <p:nvPr>
            <p:ph type="body" sz="quarter" idx="15"/>
          </p:nvPr>
        </p:nvSpPr>
        <p:spPr>
          <a:xfrm>
            <a:off x="519231" y="1703856"/>
            <a:ext cx="5289432" cy="1205458"/>
          </a:xfrm>
        </p:spPr>
        <p:txBody>
          <a:bodyPr/>
          <a:lstStyle/>
          <a:p>
            <a:r>
              <a:rPr lang="en-GB" noProof="0" dirty="0">
                <a:solidFill>
                  <a:srgbClr val="000000"/>
                </a:solidFill>
              </a:rPr>
              <a:t>14% have already downloaded resources from the Historic England website, the same as last year. This is higher for those responsible for the curriculum (23%).</a:t>
            </a:r>
          </a:p>
          <a:p>
            <a:r>
              <a:rPr lang="en-GB" noProof="0" dirty="0">
                <a:solidFill>
                  <a:srgbClr val="000000"/>
                </a:solidFill>
              </a:rPr>
              <a:t>Of those who have, 73% have downloaded a </a:t>
            </a:r>
            <a:r>
              <a:rPr lang="en-GB" b="1" noProof="0" dirty="0">
                <a:solidFill>
                  <a:srgbClr val="000000"/>
                </a:solidFill>
              </a:rPr>
              <a:t>teaching activity/classroom resource.</a:t>
            </a:r>
          </a:p>
        </p:txBody>
      </p:sp>
      <p:graphicFrame>
        <p:nvGraphicFramePr>
          <p:cNvPr id="4" name="Chart 3" descr="Pie chart showing if downloaded resources have been or would  used">
            <a:extLst>
              <a:ext uri="{FF2B5EF4-FFF2-40B4-BE49-F238E27FC236}">
                <a16:creationId xmlns:a16="http://schemas.microsoft.com/office/drawing/2014/main" id="{B36958FD-DA63-9F1C-75F3-A6FC9AD56F80}"/>
              </a:ext>
            </a:extLst>
          </p:cNvPr>
          <p:cNvGraphicFramePr/>
          <p:nvPr>
            <p:extLst>
              <p:ext uri="{D42A27DB-BD31-4B8C-83A1-F6EECF244321}">
                <p14:modId xmlns:p14="http://schemas.microsoft.com/office/powerpoint/2010/main" val="3139219948"/>
              </p:ext>
            </p:extLst>
          </p:nvPr>
        </p:nvGraphicFramePr>
        <p:xfrm>
          <a:off x="6348414" y="1703855"/>
          <a:ext cx="5327650" cy="3405173"/>
        </p:xfrm>
        <a:graphic>
          <a:graphicData uri="http://schemas.openxmlformats.org/drawingml/2006/chart">
            <c:chart xmlns:c="http://schemas.openxmlformats.org/drawingml/2006/chart" xmlns:r="http://schemas.openxmlformats.org/officeDocument/2006/relationships" r:id="rId2"/>
          </a:graphicData>
        </a:graphic>
      </p:graphicFrame>
      <p:sp>
        <p:nvSpPr>
          <p:cNvPr id="6" name="Footer Placeholder 5">
            <a:extLst>
              <a:ext uri="{FF2B5EF4-FFF2-40B4-BE49-F238E27FC236}">
                <a16:creationId xmlns:a16="http://schemas.microsoft.com/office/drawing/2014/main" id="{62909B92-8730-A380-BD43-058E0D482C1E}"/>
              </a:ext>
            </a:extLst>
          </p:cNvPr>
          <p:cNvSpPr>
            <a:spLocks noGrp="1"/>
          </p:cNvSpPr>
          <p:nvPr>
            <p:ph type="ftr" sz="quarter" idx="3"/>
          </p:nvPr>
        </p:nvSpPr>
        <p:spPr>
          <a:xfrm>
            <a:off x="518465" y="6184054"/>
            <a:ext cx="10777678" cy="327724"/>
          </a:xfrm>
        </p:spPr>
        <p:txBody>
          <a:bodyPr/>
          <a:lstStyle/>
          <a:p>
            <a:r>
              <a:rPr lang="en-GB" b="1" noProof="0"/>
              <a:t>Base: </a:t>
            </a:r>
            <a:r>
              <a:rPr lang="en-GB" noProof="0"/>
              <a:t>Q12. Have you ever downloaded HE education resources from the website? All who answered (530). Q12a. If yes, what was it? Those had downloaded resources already (49). </a:t>
            </a:r>
          </a:p>
        </p:txBody>
      </p:sp>
    </p:spTree>
    <p:extLst>
      <p:ext uri="{BB962C8B-B14F-4D97-AF65-F5344CB8AC3E}">
        <p14:creationId xmlns:p14="http://schemas.microsoft.com/office/powerpoint/2010/main" val="4243050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79EEC-9EC3-5F87-B770-2438F9D170B0}"/>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6E481C1-67C2-2266-BE07-B779AE009AD2}"/>
              </a:ext>
            </a:extLst>
          </p:cNvPr>
          <p:cNvSpPr>
            <a:spLocks noGrp="1"/>
          </p:cNvSpPr>
          <p:nvPr>
            <p:ph type="title"/>
          </p:nvPr>
        </p:nvSpPr>
        <p:spPr>
          <a:xfrm>
            <a:off x="519231" y="624356"/>
            <a:ext cx="10148769" cy="861774"/>
          </a:xfrm>
        </p:spPr>
        <p:txBody>
          <a:bodyPr/>
          <a:lstStyle/>
          <a:p>
            <a:r>
              <a:rPr lang="en-GB" noProof="0" dirty="0">
                <a:solidFill>
                  <a:srgbClr val="000000"/>
                </a:solidFill>
              </a:rPr>
              <a:t>Website materials are appealing, but not as immediately useful as session materials</a:t>
            </a:r>
          </a:p>
        </p:txBody>
      </p:sp>
      <p:sp>
        <p:nvSpPr>
          <p:cNvPr id="11" name="Text Placeholder 4">
            <a:extLst>
              <a:ext uri="{FF2B5EF4-FFF2-40B4-BE49-F238E27FC236}">
                <a16:creationId xmlns:a16="http://schemas.microsoft.com/office/drawing/2014/main" id="{B84F8EE0-064B-B7B9-C798-1F1A4FB5DA1C}"/>
              </a:ext>
            </a:extLst>
          </p:cNvPr>
          <p:cNvSpPr txBox="1">
            <a:spLocks/>
          </p:cNvSpPr>
          <p:nvPr/>
        </p:nvSpPr>
        <p:spPr>
          <a:xfrm>
            <a:off x="515938" y="1714727"/>
            <a:ext cx="5274918" cy="1636345"/>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When looking at resources on the website, some teachers who attended the training were not </a:t>
            </a:r>
            <a:r>
              <a:rPr lang="en-GB" b="1" noProof="0" dirty="0">
                <a:solidFill>
                  <a:srgbClr val="000000"/>
                </a:solidFill>
              </a:rPr>
              <a:t>aware of the breadth </a:t>
            </a:r>
            <a:r>
              <a:rPr lang="en-GB" noProof="0" dirty="0">
                <a:solidFill>
                  <a:srgbClr val="000000"/>
                </a:solidFill>
              </a:rPr>
              <a:t>of the offering available. Many were ‘surprised’ and ‘delighted’ to see what was available – they had not investigated since the training.</a:t>
            </a:r>
          </a:p>
          <a:p>
            <a:r>
              <a:rPr lang="en-GB" noProof="0" dirty="0">
                <a:solidFill>
                  <a:srgbClr val="000000"/>
                </a:solidFill>
              </a:rPr>
              <a:t>Materials seem ‘trustworthy’, ‘good quality’, and cover a range of topics that might be relevant.</a:t>
            </a:r>
          </a:p>
        </p:txBody>
      </p:sp>
      <p:pic>
        <p:nvPicPr>
          <p:cNvPr id="8" name="Picture 7" descr="Screenshot of a webpage titled &quot;Schools Resources&quot; offering educational and work experience resources for pupils and teachers. It features black-and-white photos of children engaged in outdoor and classroom activities, with sections labeled Educational Images, Heritage Schools, Teaching Activities, and Work Experience.">
            <a:extLst>
              <a:ext uri="{FF2B5EF4-FFF2-40B4-BE49-F238E27FC236}">
                <a16:creationId xmlns:a16="http://schemas.microsoft.com/office/drawing/2014/main" id="{F2962ED8-6679-18B3-FCD7-CEE254D8DDA9}"/>
              </a:ext>
            </a:extLst>
          </p:cNvPr>
          <p:cNvPicPr>
            <a:picLocks noChangeAspect="1"/>
          </p:cNvPicPr>
          <p:nvPr/>
        </p:nvPicPr>
        <p:blipFill>
          <a:blip r:embed="rId2"/>
          <a:srcRect l="6678" r="6560"/>
          <a:stretch>
            <a:fillRect/>
          </a:stretch>
        </p:blipFill>
        <p:spPr>
          <a:xfrm>
            <a:off x="533745" y="3730935"/>
            <a:ext cx="5274918" cy="2577790"/>
          </a:xfrm>
          <a:prstGeom prst="rect">
            <a:avLst/>
          </a:prstGeom>
        </p:spPr>
      </p:pic>
      <p:sp>
        <p:nvSpPr>
          <p:cNvPr id="10" name="Text Placeholder 4">
            <a:extLst>
              <a:ext uri="{FF2B5EF4-FFF2-40B4-BE49-F238E27FC236}">
                <a16:creationId xmlns:a16="http://schemas.microsoft.com/office/drawing/2014/main" id="{B957050D-D1B9-64EE-DEA9-CCA90C841AD7}"/>
              </a:ext>
            </a:extLst>
          </p:cNvPr>
          <p:cNvSpPr txBox="1">
            <a:spLocks/>
          </p:cNvSpPr>
          <p:nvPr/>
        </p:nvSpPr>
        <p:spPr>
          <a:xfrm>
            <a:off x="6348413" y="1714727"/>
            <a:ext cx="5327650" cy="2410916"/>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When considering why more teachers have not used online resources, despite the training being so good, and their positive response to the online materials when looking at them, this may be due to the </a:t>
            </a:r>
            <a:r>
              <a:rPr lang="en-GB" b="1" noProof="0" dirty="0">
                <a:solidFill>
                  <a:srgbClr val="000000"/>
                </a:solidFill>
              </a:rPr>
              <a:t>clarity</a:t>
            </a:r>
            <a:r>
              <a:rPr lang="en-GB" noProof="0" dirty="0">
                <a:solidFill>
                  <a:srgbClr val="000000"/>
                </a:solidFill>
              </a:rPr>
              <a:t> of use.</a:t>
            </a:r>
          </a:p>
          <a:p>
            <a:r>
              <a:rPr lang="en-GB" noProof="0" dirty="0">
                <a:solidFill>
                  <a:srgbClr val="000000"/>
                </a:solidFill>
              </a:rPr>
              <a:t>While teachers do not necessarily want ‘cookie-cutter’ activities</a:t>
            </a:r>
            <a:r>
              <a:rPr lang="en-GB" b="1" noProof="0" dirty="0">
                <a:solidFill>
                  <a:srgbClr val="000000"/>
                </a:solidFill>
              </a:rPr>
              <a:t>, seeing materials used and demonstrated helps them envisage how they might use them. </a:t>
            </a:r>
            <a:r>
              <a:rPr lang="en-GB" noProof="0" dirty="0">
                <a:solidFill>
                  <a:srgbClr val="000000"/>
                </a:solidFill>
              </a:rPr>
              <a:t>This is reflected in the most used resource on the website being teaching activities/classroom resources.</a:t>
            </a:r>
          </a:p>
          <a:p>
            <a:r>
              <a:rPr lang="en-GB" noProof="0" dirty="0">
                <a:solidFill>
                  <a:srgbClr val="000000"/>
                </a:solidFill>
              </a:rPr>
              <a:t>The self-serve materials require more thought to be used.</a:t>
            </a:r>
          </a:p>
        </p:txBody>
      </p:sp>
    </p:spTree>
    <p:extLst>
      <p:ext uri="{BB962C8B-B14F-4D97-AF65-F5344CB8AC3E}">
        <p14:creationId xmlns:p14="http://schemas.microsoft.com/office/powerpoint/2010/main" val="3324441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25832-113F-E99D-E164-12771CA3DC97}"/>
              </a:ext>
            </a:extLst>
          </p:cNvPr>
          <p:cNvSpPr>
            <a:spLocks noGrp="1"/>
          </p:cNvSpPr>
          <p:nvPr>
            <p:ph type="title"/>
          </p:nvPr>
        </p:nvSpPr>
        <p:spPr>
          <a:xfrm>
            <a:off x="519231" y="624356"/>
            <a:ext cx="10148769" cy="861774"/>
          </a:xfrm>
        </p:spPr>
        <p:txBody>
          <a:bodyPr/>
          <a:lstStyle/>
          <a:p>
            <a:r>
              <a:rPr lang="en-GB" noProof="0" dirty="0">
                <a:solidFill>
                  <a:srgbClr val="000000"/>
                </a:solidFill>
              </a:rPr>
              <a:t>Local history packs are appealing, given their specificity to the area and quality of materials</a:t>
            </a:r>
          </a:p>
        </p:txBody>
      </p:sp>
      <p:sp>
        <p:nvSpPr>
          <p:cNvPr id="3" name="Text Placeholder 2">
            <a:extLst>
              <a:ext uri="{FF2B5EF4-FFF2-40B4-BE49-F238E27FC236}">
                <a16:creationId xmlns:a16="http://schemas.microsoft.com/office/drawing/2014/main" id="{E7201452-64DC-DA47-69C3-8EB9E3347995}"/>
              </a:ext>
            </a:extLst>
          </p:cNvPr>
          <p:cNvSpPr>
            <a:spLocks noGrp="1"/>
          </p:cNvSpPr>
          <p:nvPr>
            <p:ph type="body" sz="quarter" idx="13"/>
          </p:nvPr>
        </p:nvSpPr>
        <p:spPr>
          <a:xfrm>
            <a:off x="520679" y="1705886"/>
            <a:ext cx="7267595" cy="2754600"/>
          </a:xfrm>
        </p:spPr>
        <p:txBody>
          <a:bodyPr/>
          <a:lstStyle/>
          <a:p>
            <a:r>
              <a:rPr lang="en-GB" noProof="0" dirty="0">
                <a:solidFill>
                  <a:srgbClr val="000000"/>
                </a:solidFill>
              </a:rPr>
              <a:t>For those in areas where local history packs are available, these do appeal. Teachers can see how these might act as an </a:t>
            </a:r>
            <a:r>
              <a:rPr lang="en-GB" b="1" noProof="0" dirty="0">
                <a:solidFill>
                  <a:srgbClr val="000000"/>
                </a:solidFill>
              </a:rPr>
              <a:t>‘extension’ to the training</a:t>
            </a:r>
            <a:r>
              <a:rPr lang="en-GB" noProof="0" dirty="0">
                <a:solidFill>
                  <a:srgbClr val="000000"/>
                </a:solidFill>
              </a:rPr>
              <a:t> received in-session.</a:t>
            </a:r>
          </a:p>
          <a:p>
            <a:r>
              <a:rPr lang="en-GB" noProof="0" dirty="0">
                <a:solidFill>
                  <a:srgbClr val="000000"/>
                </a:solidFill>
              </a:rPr>
              <a:t>The </a:t>
            </a:r>
            <a:r>
              <a:rPr lang="en-GB" b="1" noProof="0" dirty="0">
                <a:solidFill>
                  <a:srgbClr val="000000"/>
                </a:solidFill>
              </a:rPr>
              <a:t>locality is both the biggest benefit and the biggest barrier to use. </a:t>
            </a:r>
            <a:r>
              <a:rPr lang="en-GB" noProof="0" dirty="0">
                <a:solidFill>
                  <a:srgbClr val="000000"/>
                </a:solidFill>
              </a:rPr>
              <a:t>Those in areas covered by the packs can see how they might be interesting to their students, and relevant to their schools. Meanwhile, it’s essentially a ‘non-starter’ for those in areas without packs.</a:t>
            </a:r>
          </a:p>
          <a:p>
            <a:r>
              <a:rPr lang="en-GB" noProof="0" dirty="0">
                <a:solidFill>
                  <a:srgbClr val="000000"/>
                </a:solidFill>
              </a:rPr>
              <a:t>The actual packs themselves seem ‘high quality’ and well prepared.</a:t>
            </a:r>
          </a:p>
          <a:p>
            <a:r>
              <a:rPr lang="en-GB" noProof="0" dirty="0">
                <a:solidFill>
                  <a:srgbClr val="000000"/>
                </a:solidFill>
              </a:rPr>
              <a:t>Including even more examples of how to use the materials in a classroom setting might further help teachers to consider their use, as again, clarity makes things easier for teachers.</a:t>
            </a:r>
          </a:p>
        </p:txBody>
      </p:sp>
      <p:sp>
        <p:nvSpPr>
          <p:cNvPr id="12" name="Rectangular Callout 8">
            <a:extLst>
              <a:ext uri="{FF2B5EF4-FFF2-40B4-BE49-F238E27FC236}">
                <a16:creationId xmlns:a16="http://schemas.microsoft.com/office/drawing/2014/main" id="{66E90833-BD79-6116-1BD8-D6D4DD2D0BBA}"/>
              </a:ext>
            </a:extLst>
          </p:cNvPr>
          <p:cNvSpPr/>
          <p:nvPr/>
        </p:nvSpPr>
        <p:spPr>
          <a:xfrm>
            <a:off x="520679" y="4782782"/>
            <a:ext cx="2924896"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I’ve not seen these…it’s quite near our school actually. I’ll definitely have a proper look after this call.’</a:t>
            </a:r>
          </a:p>
          <a:p>
            <a:pPr lvl="0" algn="ctr">
              <a:spcAft>
                <a:spcPts val="500"/>
              </a:spcAft>
              <a:defRPr/>
            </a:pPr>
            <a:r>
              <a:rPr lang="en-GB" sz="1200" b="1" noProof="0" dirty="0">
                <a:solidFill>
                  <a:schemeClr val="accent3"/>
                </a:solidFill>
                <a:latin typeface="Verdana"/>
              </a:rPr>
              <a:t>Teacher</a:t>
            </a:r>
            <a:endParaRPr kumimoji="0" lang="en-GB" sz="1200" b="1" i="0" u="none" strike="noStrike" kern="1200" cap="none" spc="0" normalizeH="0" baseline="0" noProof="0" dirty="0">
              <a:ln>
                <a:noFill/>
              </a:ln>
              <a:solidFill>
                <a:schemeClr val="accent3"/>
              </a:solidFill>
              <a:effectLst/>
              <a:uLnTx/>
              <a:uFillTx/>
              <a:latin typeface="Verdana"/>
              <a:ea typeface="+mn-ea"/>
              <a:cs typeface="+mn-cs"/>
            </a:endParaRPr>
          </a:p>
        </p:txBody>
      </p:sp>
      <p:sp>
        <p:nvSpPr>
          <p:cNvPr id="11" name="Rectangular Callout 8">
            <a:extLst>
              <a:ext uri="{FF2B5EF4-FFF2-40B4-BE49-F238E27FC236}">
                <a16:creationId xmlns:a16="http://schemas.microsoft.com/office/drawing/2014/main" id="{7C28772E-07E3-1CDB-5CA8-A1E7EB684725}"/>
              </a:ext>
            </a:extLst>
          </p:cNvPr>
          <p:cNvSpPr/>
          <p:nvPr/>
        </p:nvSpPr>
        <p:spPr>
          <a:xfrm>
            <a:off x="3564537" y="4967448"/>
            <a:ext cx="2278351" cy="1166299"/>
          </a:xfrm>
          <a:prstGeom prst="wedgeRectCallout">
            <a:avLst>
              <a:gd name="adj1" fmla="val 34281"/>
              <a:gd name="adj2" fmla="val 6150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latin typeface="Verdana"/>
              </a:rPr>
              <a:t>‘</a:t>
            </a:r>
            <a:r>
              <a:rPr lang="en-GB" sz="1200" noProof="0" dirty="0">
                <a:solidFill>
                  <a:srgbClr val="000000"/>
                </a:solidFill>
              </a:rPr>
              <a:t>They’re all a bit too far away to be relevant to us I think.’</a:t>
            </a:r>
          </a:p>
          <a:p>
            <a:pPr lvl="0" algn="ctr">
              <a:spcAft>
                <a:spcPts val="500"/>
              </a:spcAft>
              <a:defRPr/>
            </a:pPr>
            <a:r>
              <a:rPr lang="en-GB" sz="1200" b="1" noProof="0" dirty="0">
                <a:solidFill>
                  <a:schemeClr val="accent3"/>
                </a:solidFill>
              </a:rPr>
              <a:t>Teacher</a:t>
            </a:r>
          </a:p>
        </p:txBody>
      </p:sp>
      <p:pic>
        <p:nvPicPr>
          <p:cNvPr id="8" name="Picture 7" descr="Screenshot of a webpage titled &quot;Local History Packs&quot; promoting free educational resources for local history teaching. It features a labeled aerial photo with &quot;Local History&quot; text, logos of Teacher’s Pet and Historic England, and explanatory text emphasizing support for primary school teachers to deliver engaging local history lessons.">
            <a:extLst>
              <a:ext uri="{FF2B5EF4-FFF2-40B4-BE49-F238E27FC236}">
                <a16:creationId xmlns:a16="http://schemas.microsoft.com/office/drawing/2014/main" id="{15630EFD-5E9D-3D2D-90EF-B277362C7160}"/>
              </a:ext>
            </a:extLst>
          </p:cNvPr>
          <p:cNvPicPr>
            <a:picLocks noChangeAspect="1"/>
          </p:cNvPicPr>
          <p:nvPr/>
        </p:nvPicPr>
        <p:blipFill>
          <a:blip r:embed="rId2"/>
          <a:stretch>
            <a:fillRect/>
          </a:stretch>
        </p:blipFill>
        <p:spPr>
          <a:xfrm>
            <a:off x="8480018" y="1705886"/>
            <a:ext cx="3191302" cy="4602840"/>
          </a:xfrm>
          <a:prstGeom prst="rect">
            <a:avLst/>
          </a:prstGeom>
        </p:spPr>
      </p:pic>
    </p:spTree>
    <p:extLst>
      <p:ext uri="{BB962C8B-B14F-4D97-AF65-F5344CB8AC3E}">
        <p14:creationId xmlns:p14="http://schemas.microsoft.com/office/powerpoint/2010/main" val="1526206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603B-937E-DB26-9D06-DE661B777151}"/>
              </a:ext>
            </a:extLst>
          </p:cNvPr>
          <p:cNvSpPr>
            <a:spLocks noGrp="1"/>
          </p:cNvSpPr>
          <p:nvPr>
            <p:ph type="title"/>
          </p:nvPr>
        </p:nvSpPr>
        <p:spPr>
          <a:xfrm>
            <a:off x="519231" y="624356"/>
            <a:ext cx="10148769" cy="861774"/>
          </a:xfrm>
        </p:spPr>
        <p:txBody>
          <a:bodyPr/>
          <a:lstStyle/>
          <a:p>
            <a:r>
              <a:rPr lang="en-GB" noProof="0" dirty="0">
                <a:solidFill>
                  <a:srgbClr val="000000"/>
                </a:solidFill>
              </a:rPr>
              <a:t>Teachers want resources that are practical, and local – similar to materials shared in sessions</a:t>
            </a:r>
          </a:p>
        </p:txBody>
      </p:sp>
      <p:sp>
        <p:nvSpPr>
          <p:cNvPr id="3" name="Text Placeholder 2">
            <a:extLst>
              <a:ext uri="{FF2B5EF4-FFF2-40B4-BE49-F238E27FC236}">
                <a16:creationId xmlns:a16="http://schemas.microsoft.com/office/drawing/2014/main" id="{854A0900-F483-18F0-7A00-876F3F586352}"/>
              </a:ext>
            </a:extLst>
          </p:cNvPr>
          <p:cNvSpPr>
            <a:spLocks noGrp="1"/>
          </p:cNvSpPr>
          <p:nvPr>
            <p:ph type="body" sz="quarter" idx="13"/>
          </p:nvPr>
        </p:nvSpPr>
        <p:spPr>
          <a:xfrm>
            <a:off x="520680" y="2128693"/>
            <a:ext cx="5322908" cy="3785652"/>
          </a:xfrm>
        </p:spPr>
        <p:txBody>
          <a:bodyPr/>
          <a:lstStyle/>
          <a:p>
            <a:r>
              <a:rPr lang="en-GB" b="1" noProof="0" dirty="0">
                <a:solidFill>
                  <a:srgbClr val="000000"/>
                </a:solidFill>
              </a:rPr>
              <a:t>Materials used in sessions set the benchmark for ‘what teachers want’ </a:t>
            </a:r>
            <a:r>
              <a:rPr lang="en-GB" noProof="0" dirty="0">
                <a:solidFill>
                  <a:srgbClr val="000000"/>
                </a:solidFill>
              </a:rPr>
              <a:t>from online resources. This is a high benchmark, given the positivity around the materials used in the sessions.</a:t>
            </a:r>
          </a:p>
          <a:p>
            <a:r>
              <a:rPr lang="en-GB" noProof="0" dirty="0">
                <a:solidFill>
                  <a:srgbClr val="000000"/>
                </a:solidFill>
              </a:rPr>
              <a:t>Suggestions for other online resources are directly informed by the materials they have already used.</a:t>
            </a:r>
          </a:p>
          <a:p>
            <a:r>
              <a:rPr lang="en-GB" noProof="0" dirty="0">
                <a:solidFill>
                  <a:srgbClr val="000000"/>
                </a:solidFill>
              </a:rPr>
              <a:t>Suggestions include:</a:t>
            </a:r>
          </a:p>
          <a:p>
            <a:pPr marL="285750" indent="-285750">
              <a:buFont typeface="Arial" panose="020B0604020202020204" pitchFamily="34" charset="0"/>
              <a:buChar char="•"/>
            </a:pPr>
            <a:r>
              <a:rPr lang="en-GB" noProof="0" dirty="0">
                <a:solidFill>
                  <a:srgbClr val="000000"/>
                </a:solidFill>
              </a:rPr>
              <a:t>Local walking trails (to complement maps)</a:t>
            </a:r>
          </a:p>
          <a:p>
            <a:pPr marL="285750" indent="-285750">
              <a:buFont typeface="Arial" panose="020B0604020202020204" pitchFamily="34" charset="0"/>
              <a:buChar char="•"/>
            </a:pPr>
            <a:r>
              <a:rPr lang="en-GB" noProof="0" dirty="0">
                <a:solidFill>
                  <a:srgbClr val="000000"/>
                </a:solidFill>
              </a:rPr>
              <a:t>Era-specific history packs, where it was significantly impactful on the local area (e.g., industrial revolution, WWI/II)</a:t>
            </a:r>
          </a:p>
          <a:p>
            <a:pPr marL="285750" indent="-285750">
              <a:buFont typeface="Arial" panose="020B0604020202020204" pitchFamily="34" charset="0"/>
              <a:buChar char="•"/>
            </a:pPr>
            <a:r>
              <a:rPr lang="en-GB" noProof="0" dirty="0">
                <a:solidFill>
                  <a:srgbClr val="000000"/>
                </a:solidFill>
              </a:rPr>
              <a:t>Detail on what key stage different materials are most useful for/are designed for</a:t>
            </a:r>
          </a:p>
          <a:p>
            <a:pPr marL="285750" indent="-285750">
              <a:buFont typeface="Arial" panose="020B0604020202020204" pitchFamily="34" charset="0"/>
              <a:buChar char="•"/>
            </a:pPr>
            <a:r>
              <a:rPr lang="en-GB" noProof="0" dirty="0">
                <a:solidFill>
                  <a:srgbClr val="000000"/>
                </a:solidFill>
              </a:rPr>
              <a:t>Personal delivery of materials – i.e., more sessions!</a:t>
            </a:r>
          </a:p>
        </p:txBody>
      </p:sp>
      <p:sp>
        <p:nvSpPr>
          <p:cNvPr id="12" name="Rectangular Callout 8">
            <a:extLst>
              <a:ext uri="{FF2B5EF4-FFF2-40B4-BE49-F238E27FC236}">
                <a16:creationId xmlns:a16="http://schemas.microsoft.com/office/drawing/2014/main" id="{5C7071AB-3B7A-FD48-6AD4-0330A7B7580A}"/>
              </a:ext>
            </a:extLst>
          </p:cNvPr>
          <p:cNvSpPr/>
          <p:nvPr/>
        </p:nvSpPr>
        <p:spPr>
          <a:xfrm>
            <a:off x="6762778" y="2420938"/>
            <a:ext cx="2178022" cy="1535631"/>
          </a:xfrm>
          <a:prstGeom prst="wedgeRectCallout">
            <a:avLst>
              <a:gd name="adj1" fmla="val 33352"/>
              <a:gd name="adj2" fmla="val 5813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‘Something that links with what we’ve already had delivered…so we can build on what we have.’</a:t>
            </a:r>
          </a:p>
          <a:p>
            <a:pPr lvl="0" algn="ctr">
              <a:spcAft>
                <a:spcPts val="500"/>
              </a:spcAft>
              <a:defRPr/>
            </a:pPr>
            <a:r>
              <a:rPr lang="en-GB" sz="1200" b="1" noProof="0" dirty="0">
                <a:solidFill>
                  <a:schemeClr val="accent3"/>
                </a:solidFill>
              </a:rPr>
              <a:t>Teacher</a:t>
            </a:r>
          </a:p>
        </p:txBody>
      </p:sp>
      <p:sp>
        <p:nvSpPr>
          <p:cNvPr id="11" name="Rectangular Callout 8">
            <a:extLst>
              <a:ext uri="{FF2B5EF4-FFF2-40B4-BE49-F238E27FC236}">
                <a16:creationId xmlns:a16="http://schemas.microsoft.com/office/drawing/2014/main" id="{3E2F4D77-0778-D289-B6CB-D51032610328}"/>
              </a:ext>
            </a:extLst>
          </p:cNvPr>
          <p:cNvSpPr/>
          <p:nvPr/>
        </p:nvSpPr>
        <p:spPr>
          <a:xfrm>
            <a:off x="6762779" y="4563380"/>
            <a:ext cx="2178021" cy="1535631"/>
          </a:xfrm>
          <a:prstGeom prst="wedgeRectCallout">
            <a:avLst>
              <a:gd name="adj1" fmla="val -32997"/>
              <a:gd name="adj2" fmla="val 6243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‘Could be good to be able to filter by age group, some of this might be a bit advanced for us [KS1].’</a:t>
            </a:r>
          </a:p>
          <a:p>
            <a:pPr lvl="0" algn="ctr">
              <a:spcAft>
                <a:spcPts val="500"/>
              </a:spcAft>
              <a:defRPr/>
            </a:pPr>
            <a:r>
              <a:rPr lang="en-GB" sz="1200" b="1" noProof="0" dirty="0">
                <a:solidFill>
                  <a:schemeClr val="accent3"/>
                </a:solidFill>
              </a:rPr>
              <a:t>Teacher</a:t>
            </a:r>
          </a:p>
        </p:txBody>
      </p:sp>
      <p:sp>
        <p:nvSpPr>
          <p:cNvPr id="10" name="Rectangular Callout 8">
            <a:extLst>
              <a:ext uri="{FF2B5EF4-FFF2-40B4-BE49-F238E27FC236}">
                <a16:creationId xmlns:a16="http://schemas.microsoft.com/office/drawing/2014/main" id="{15D2A49A-A4E9-18CE-07E7-326507B28966}"/>
              </a:ext>
            </a:extLst>
          </p:cNvPr>
          <p:cNvSpPr/>
          <p:nvPr/>
        </p:nvSpPr>
        <p:spPr>
          <a:xfrm>
            <a:off x="9128608" y="2443125"/>
            <a:ext cx="2178022" cy="1720297"/>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‘Our local area was very impacted by WWII, so if I’m thinking local history, it should be to do with that.’</a:t>
            </a:r>
          </a:p>
          <a:p>
            <a:pPr lvl="0" algn="ctr">
              <a:spcAft>
                <a:spcPts val="500"/>
              </a:spcAft>
              <a:defRPr/>
            </a:pPr>
            <a:r>
              <a:rPr lang="en-GB" sz="1200" b="1" noProof="0" dirty="0">
                <a:solidFill>
                  <a:schemeClr val="accent3"/>
                </a:solidFill>
              </a:rPr>
              <a:t>Teacher</a:t>
            </a:r>
          </a:p>
        </p:txBody>
      </p:sp>
      <p:sp>
        <p:nvSpPr>
          <p:cNvPr id="13" name="Rectangular Callout 8">
            <a:extLst>
              <a:ext uri="{FF2B5EF4-FFF2-40B4-BE49-F238E27FC236}">
                <a16:creationId xmlns:a16="http://schemas.microsoft.com/office/drawing/2014/main" id="{43FBD53A-7905-587C-C5B9-F214641C25BF}"/>
              </a:ext>
            </a:extLst>
          </p:cNvPr>
          <p:cNvSpPr/>
          <p:nvPr/>
        </p:nvSpPr>
        <p:spPr>
          <a:xfrm>
            <a:off x="9128609" y="4563379"/>
            <a:ext cx="2178021" cy="1166299"/>
          </a:xfrm>
          <a:prstGeom prst="wedgeRectCallout">
            <a:avLst>
              <a:gd name="adj1" fmla="val 34309"/>
              <a:gd name="adj2" fmla="val 6616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‘I’d love to speak to [trainer] about these materials!’</a:t>
            </a:r>
          </a:p>
          <a:p>
            <a:pPr lvl="0" algn="ctr">
              <a:spcAft>
                <a:spcPts val="500"/>
              </a:spcAft>
              <a:defRPr/>
            </a:pPr>
            <a:r>
              <a:rPr lang="en-GB" sz="1200" b="1" noProof="0" dirty="0">
                <a:solidFill>
                  <a:schemeClr val="accent3"/>
                </a:solidFill>
              </a:rPr>
              <a:t>Teacher</a:t>
            </a:r>
          </a:p>
        </p:txBody>
      </p:sp>
    </p:spTree>
    <p:extLst>
      <p:ext uri="{BB962C8B-B14F-4D97-AF65-F5344CB8AC3E}">
        <p14:creationId xmlns:p14="http://schemas.microsoft.com/office/powerpoint/2010/main" val="5499962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70C72-B438-AC74-732C-A4E3598D7BFA}"/>
            </a:ext>
          </a:extLst>
        </p:cNvPr>
        <p:cNvGrpSpPr/>
        <p:nvPr/>
      </p:nvGrpSpPr>
      <p:grpSpPr>
        <a:xfrm>
          <a:off x="0" y="0"/>
          <a:ext cx="0" cy="0"/>
          <a:chOff x="0" y="0"/>
          <a:chExt cx="0" cy="0"/>
        </a:xfrm>
      </p:grpSpPr>
      <p:pic>
        <p:nvPicPr>
          <p:cNvPr id="3" name="Picture 2" descr="Screenshot of a website homepage featuring rectangular content cards arranged in a grid, each with a title, thumbnail image, and brief description related to heritage topics. Cards include maps with colored markers, historical photographs, illustrated buildings, and people, highlighting resources like local history peaks, archive maps, how-to guides, and heritage education projects.">
            <a:extLst>
              <a:ext uri="{FF2B5EF4-FFF2-40B4-BE49-F238E27FC236}">
                <a16:creationId xmlns:a16="http://schemas.microsoft.com/office/drawing/2014/main" id="{60BEBB3F-18B4-361F-7C34-DFCC62DAAA15}"/>
              </a:ext>
            </a:extLst>
          </p:cNvPr>
          <p:cNvPicPr>
            <a:picLocks noChangeAspect="1"/>
          </p:cNvPicPr>
          <p:nvPr/>
        </p:nvPicPr>
        <p:blipFill>
          <a:blip r:embed="rId3"/>
          <a:srcRect l="8373" t="11783" r="7641" b="4807"/>
          <a:stretch>
            <a:fillRect/>
          </a:stretch>
        </p:blipFill>
        <p:spPr>
          <a:xfrm>
            <a:off x="87763" y="159488"/>
            <a:ext cx="11990823" cy="6698512"/>
          </a:xfrm>
          <a:prstGeom prst="rect">
            <a:avLst/>
          </a:prstGeom>
        </p:spPr>
      </p:pic>
      <p:sp>
        <p:nvSpPr>
          <p:cNvPr id="15" name="Rectangle 14" descr="Future Development">
            <a:extLst>
              <a:ext uri="{FF2B5EF4-FFF2-40B4-BE49-F238E27FC236}">
                <a16:creationId xmlns:a16="http://schemas.microsoft.com/office/drawing/2014/main" id="{D5A9C4B4-7E33-91F2-5F19-83E2F335C02F}"/>
              </a:ext>
            </a:extLst>
          </p:cNvPr>
          <p:cNvSpPr/>
          <p:nvPr/>
        </p:nvSpPr>
        <p:spPr>
          <a:xfrm>
            <a:off x="515939" y="-1"/>
            <a:ext cx="5327650" cy="226193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6" name="Picture 15">
            <a:extLst>
              <a:ext uri="{FF2B5EF4-FFF2-40B4-BE49-F238E27FC236}">
                <a16:creationId xmlns:a16="http://schemas.microsoft.com/office/drawing/2014/main" id="{EEDDA8F9-9F48-BF1A-2085-244A3E869CA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17" name="Title Placeholder 17">
            <a:extLst>
              <a:ext uri="{FF2B5EF4-FFF2-40B4-BE49-F238E27FC236}">
                <a16:creationId xmlns:a16="http://schemas.microsoft.com/office/drawing/2014/main" id="{1EE16FA4-5446-3777-E602-4272884C4BAD}"/>
              </a:ext>
            </a:extLst>
          </p:cNvPr>
          <p:cNvSpPr txBox="1">
            <a:spLocks noGrp="1"/>
          </p:cNvSpPr>
          <p:nvPr>
            <p:ph type="title" idx="4294967295"/>
          </p:nvPr>
        </p:nvSpPr>
        <p:spPr>
          <a:xfrm>
            <a:off x="931139" y="723976"/>
            <a:ext cx="4496103"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rPr>
              <a:t>Future development</a:t>
            </a:r>
          </a:p>
        </p:txBody>
      </p:sp>
    </p:spTree>
    <p:extLst>
      <p:ext uri="{BB962C8B-B14F-4D97-AF65-F5344CB8AC3E}">
        <p14:creationId xmlns:p14="http://schemas.microsoft.com/office/powerpoint/2010/main" val="17142815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A8906-410D-DE6B-97B4-BACA25878C89}"/>
              </a:ext>
            </a:extLst>
          </p:cNvPr>
          <p:cNvSpPr>
            <a:spLocks noGrp="1"/>
          </p:cNvSpPr>
          <p:nvPr>
            <p:ph type="title"/>
          </p:nvPr>
        </p:nvSpPr>
        <p:spPr/>
        <p:txBody>
          <a:bodyPr/>
          <a:lstStyle/>
          <a:p>
            <a:r>
              <a:rPr lang="en-GB" noProof="0" dirty="0">
                <a:solidFill>
                  <a:srgbClr val="000000"/>
                </a:solidFill>
              </a:rPr>
              <a:t>Suggestions focus on tailored content, clearer curriculum application and managing pace</a:t>
            </a:r>
          </a:p>
        </p:txBody>
      </p:sp>
      <p:sp>
        <p:nvSpPr>
          <p:cNvPr id="12" name="Text Placeholder 11">
            <a:extLst>
              <a:ext uri="{FF2B5EF4-FFF2-40B4-BE49-F238E27FC236}">
                <a16:creationId xmlns:a16="http://schemas.microsoft.com/office/drawing/2014/main" id="{41C15B49-2257-86D2-0CC5-0474290EF5AC}"/>
              </a:ext>
            </a:extLst>
          </p:cNvPr>
          <p:cNvSpPr>
            <a:spLocks noGrp="1"/>
          </p:cNvSpPr>
          <p:nvPr>
            <p:ph type="body" sz="quarter" idx="15"/>
          </p:nvPr>
        </p:nvSpPr>
        <p:spPr>
          <a:xfrm>
            <a:off x="520621" y="1703856"/>
            <a:ext cx="3379867" cy="646331"/>
          </a:xfrm>
        </p:spPr>
        <p:txBody>
          <a:bodyPr/>
          <a:lstStyle/>
          <a:p>
            <a:r>
              <a:rPr lang="en-GB" noProof="0" dirty="0">
                <a:solidFill>
                  <a:srgbClr val="000000"/>
                </a:solidFill>
              </a:rPr>
              <a:t>33% had ‘no’ ways to improve the impact and effectiveness of the training.</a:t>
            </a:r>
          </a:p>
        </p:txBody>
      </p:sp>
      <p:graphicFrame>
        <p:nvGraphicFramePr>
          <p:cNvPr id="10" name="Chart 9" descr="Bar chart of suggestions for improving training">
            <a:extLst>
              <a:ext uri="{FF2B5EF4-FFF2-40B4-BE49-F238E27FC236}">
                <a16:creationId xmlns:a16="http://schemas.microsoft.com/office/drawing/2014/main" id="{BC672757-FC42-A088-9618-375191DCB978}"/>
              </a:ext>
            </a:extLst>
          </p:cNvPr>
          <p:cNvGraphicFramePr/>
          <p:nvPr>
            <p:extLst>
              <p:ext uri="{D42A27DB-BD31-4B8C-83A1-F6EECF244321}">
                <p14:modId xmlns:p14="http://schemas.microsoft.com/office/powerpoint/2010/main" val="3578039"/>
              </p:ext>
            </p:extLst>
          </p:nvPr>
        </p:nvGraphicFramePr>
        <p:xfrm>
          <a:off x="520254" y="2567913"/>
          <a:ext cx="3883472" cy="3740583"/>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Placeholder 2" descr="Bar chart showing suggestions for improvements that could be made to training">
            <a:extLst>
              <a:ext uri="{FF2B5EF4-FFF2-40B4-BE49-F238E27FC236}">
                <a16:creationId xmlns:a16="http://schemas.microsoft.com/office/drawing/2014/main" id="{6BEAF372-ED30-FA38-EF25-FC3D896FC45B}"/>
              </a:ext>
            </a:extLst>
          </p:cNvPr>
          <p:cNvSpPr>
            <a:spLocks noGrp="1"/>
          </p:cNvSpPr>
          <p:nvPr>
            <p:ph type="body" sz="quarter" idx="13"/>
          </p:nvPr>
        </p:nvSpPr>
        <p:spPr>
          <a:xfrm>
            <a:off x="4430920" y="1705886"/>
            <a:ext cx="7267595" cy="430887"/>
          </a:xfrm>
        </p:spPr>
        <p:txBody>
          <a:bodyPr/>
          <a:lstStyle/>
          <a:p>
            <a:r>
              <a:rPr lang="en-GB" noProof="0" dirty="0">
                <a:solidFill>
                  <a:srgbClr val="000000"/>
                </a:solidFill>
              </a:rPr>
              <a:t>Suggestions for improvement mainly around </a:t>
            </a:r>
            <a:r>
              <a:rPr lang="en-GB" b="1" noProof="0" dirty="0">
                <a:solidFill>
                  <a:srgbClr val="000000"/>
                </a:solidFill>
              </a:rPr>
              <a:t>getting more examples </a:t>
            </a:r>
            <a:r>
              <a:rPr lang="en-GB" noProof="0" dirty="0">
                <a:solidFill>
                  <a:srgbClr val="000000"/>
                </a:solidFill>
              </a:rPr>
              <a:t>from the sessions and the </a:t>
            </a:r>
            <a:r>
              <a:rPr lang="en-GB" b="1" noProof="0" dirty="0">
                <a:solidFill>
                  <a:srgbClr val="000000"/>
                </a:solidFill>
              </a:rPr>
              <a:t>volume of information </a:t>
            </a:r>
            <a:r>
              <a:rPr lang="en-GB" noProof="0" dirty="0">
                <a:solidFill>
                  <a:srgbClr val="000000"/>
                </a:solidFill>
              </a:rPr>
              <a:t>shared being a challenge to take in.</a:t>
            </a:r>
          </a:p>
        </p:txBody>
      </p:sp>
      <p:sp>
        <p:nvSpPr>
          <p:cNvPr id="5" name="TextBox 4">
            <a:extLst>
              <a:ext uri="{FF2B5EF4-FFF2-40B4-BE49-F238E27FC236}">
                <a16:creationId xmlns:a16="http://schemas.microsoft.com/office/drawing/2014/main" id="{2DE339F1-D3D5-CB9A-74C7-1C29B2FB330D}"/>
              </a:ext>
            </a:extLst>
          </p:cNvPr>
          <p:cNvSpPr txBox="1"/>
          <p:nvPr/>
        </p:nvSpPr>
        <p:spPr>
          <a:xfrm>
            <a:off x="4403726" y="2420938"/>
            <a:ext cx="1952458" cy="215444"/>
          </a:xfrm>
          <a:prstGeom prst="rect">
            <a:avLst/>
          </a:prstGeom>
        </p:spPr>
        <p:txBody>
          <a:bodyPr wrap="none" lIns="0" tIns="0" rIns="0" bIns="0" rtlCol="0">
            <a:spAutoFit/>
          </a:bodyPr>
          <a:lstStyle/>
          <a:p>
            <a:pPr algn="l">
              <a:lnSpc>
                <a:spcPct val="100000"/>
              </a:lnSpc>
              <a:spcAft>
                <a:spcPts val="1000"/>
              </a:spcAft>
            </a:pPr>
            <a:r>
              <a:rPr lang="en-GB" sz="1400" b="1" noProof="0">
                <a:solidFill>
                  <a:schemeClr val="accent3"/>
                </a:solidFill>
                <a:latin typeface="Verdana" panose="020B0604030504040204" pitchFamily="34" charset="0"/>
                <a:ea typeface="Verdana" panose="020B0604030504040204" pitchFamily="34" charset="0"/>
                <a:cs typeface="Verdana" panose="020B0604030504040204" pitchFamily="34" charset="0"/>
              </a:rPr>
              <a:t>Curriculum support</a:t>
            </a:r>
          </a:p>
        </p:txBody>
      </p:sp>
      <p:sp>
        <p:nvSpPr>
          <p:cNvPr id="20" name="Rectangular Callout 8">
            <a:extLst>
              <a:ext uri="{FF2B5EF4-FFF2-40B4-BE49-F238E27FC236}">
                <a16:creationId xmlns:a16="http://schemas.microsoft.com/office/drawing/2014/main" id="{4AA71FBE-6BB4-6CBF-F112-B6EB9B91E5B4}"/>
              </a:ext>
            </a:extLst>
          </p:cNvPr>
          <p:cNvSpPr/>
          <p:nvPr/>
        </p:nvSpPr>
        <p:spPr>
          <a:xfrm>
            <a:off x="4403725" y="2799787"/>
            <a:ext cx="3380233" cy="981634"/>
          </a:xfrm>
          <a:prstGeom prst="wedgeRectCallout">
            <a:avLst>
              <a:gd name="adj1" fmla="val 34685"/>
              <a:gd name="adj2" fmla="val 39645"/>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‘Examples of whole-school progression plans.’</a:t>
            </a:r>
          </a:p>
          <a:p>
            <a:pPr lvl="0" algn="ctr">
              <a:spcAft>
                <a:spcPts val="500"/>
              </a:spcAft>
              <a:defRPr/>
            </a:pPr>
            <a:r>
              <a:rPr lang="en-GB" sz="1200" b="1" noProof="0" dirty="0">
                <a:solidFill>
                  <a:schemeClr val="accent3"/>
                </a:solidFill>
              </a:rPr>
              <a:t>Teacher</a:t>
            </a:r>
          </a:p>
        </p:txBody>
      </p:sp>
      <p:sp>
        <p:nvSpPr>
          <p:cNvPr id="22" name="Rectangular Callout 8">
            <a:extLst>
              <a:ext uri="{FF2B5EF4-FFF2-40B4-BE49-F238E27FC236}">
                <a16:creationId xmlns:a16="http://schemas.microsoft.com/office/drawing/2014/main" id="{82B1ACBF-2752-4ADA-769A-0E20BDB4C96F}"/>
              </a:ext>
            </a:extLst>
          </p:cNvPr>
          <p:cNvSpPr/>
          <p:nvPr/>
        </p:nvSpPr>
        <p:spPr>
          <a:xfrm>
            <a:off x="4408042" y="4118759"/>
            <a:ext cx="3380233" cy="1535631"/>
          </a:xfrm>
          <a:prstGeom prst="wedgeRectCallout">
            <a:avLst>
              <a:gd name="adj1" fmla="val -32674"/>
              <a:gd name="adj2" fmla="val 58745"/>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‘It would be great to perhaps work together to create a scheme of work for a specific unit link with local history, such as the stone age or significant individuals.’</a:t>
            </a:r>
          </a:p>
          <a:p>
            <a:pPr lvl="0" algn="ctr">
              <a:spcAft>
                <a:spcPts val="500"/>
              </a:spcAft>
              <a:defRPr/>
            </a:pPr>
            <a:r>
              <a:rPr lang="en-GB" sz="1200" b="1" noProof="0" dirty="0">
                <a:solidFill>
                  <a:schemeClr val="accent3"/>
                </a:solidFill>
              </a:rPr>
              <a:t>Teacher</a:t>
            </a:r>
          </a:p>
        </p:txBody>
      </p:sp>
      <p:sp>
        <p:nvSpPr>
          <p:cNvPr id="3" name="TextBox 2">
            <a:extLst>
              <a:ext uri="{FF2B5EF4-FFF2-40B4-BE49-F238E27FC236}">
                <a16:creationId xmlns:a16="http://schemas.microsoft.com/office/drawing/2014/main" id="{9FCD095E-05A9-EA91-54D0-32A1C3086008}"/>
              </a:ext>
            </a:extLst>
          </p:cNvPr>
          <p:cNvSpPr txBox="1"/>
          <p:nvPr/>
        </p:nvSpPr>
        <p:spPr>
          <a:xfrm>
            <a:off x="8071593" y="2420938"/>
            <a:ext cx="2383666" cy="215444"/>
          </a:xfrm>
          <a:prstGeom prst="rect">
            <a:avLst/>
          </a:prstGeom>
        </p:spPr>
        <p:txBody>
          <a:bodyPr wrap="none" lIns="0" tIns="0" rIns="0" bIns="0" rtlCol="0">
            <a:spAutoFit/>
          </a:bodyPr>
          <a:lstStyle/>
          <a:p>
            <a:pPr algn="l">
              <a:lnSpc>
                <a:spcPct val="100000"/>
              </a:lnSpc>
              <a:spcAft>
                <a:spcPts val="1000"/>
              </a:spcAft>
            </a:pPr>
            <a:r>
              <a:rPr lang="en-GB" sz="1400" b="1" noProof="0">
                <a:solidFill>
                  <a:schemeClr val="accent3"/>
                </a:solidFill>
                <a:latin typeface="Verdana" panose="020B0604030504040204" pitchFamily="34" charset="0"/>
                <a:ea typeface="Verdana" panose="020B0604030504040204" pitchFamily="34" charset="0"/>
                <a:cs typeface="Verdana" panose="020B0604030504040204" pitchFamily="34" charset="0"/>
              </a:rPr>
              <a:t>Pace and cognitive load</a:t>
            </a:r>
          </a:p>
        </p:txBody>
      </p:sp>
      <p:sp>
        <p:nvSpPr>
          <p:cNvPr id="17" name="Rectangular Callout 8">
            <a:extLst>
              <a:ext uri="{FF2B5EF4-FFF2-40B4-BE49-F238E27FC236}">
                <a16:creationId xmlns:a16="http://schemas.microsoft.com/office/drawing/2014/main" id="{A52A3703-5DE9-35C2-1BD3-367B1A8BEF28}"/>
              </a:ext>
            </a:extLst>
          </p:cNvPr>
          <p:cNvSpPr/>
          <p:nvPr/>
        </p:nvSpPr>
        <p:spPr>
          <a:xfrm>
            <a:off x="8291513" y="2811297"/>
            <a:ext cx="3380233" cy="981634"/>
          </a:xfrm>
          <a:prstGeom prst="wedgeRectCallout">
            <a:avLst>
              <a:gd name="adj1" fmla="val 34309"/>
              <a:gd name="adj2" fmla="val 38998"/>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‘It's quite difficult to take everything in on a Teams meeting.’</a:t>
            </a:r>
          </a:p>
          <a:p>
            <a:pPr lvl="0" algn="ctr">
              <a:spcAft>
                <a:spcPts val="500"/>
              </a:spcAft>
              <a:defRPr/>
            </a:pPr>
            <a:r>
              <a:rPr lang="en-GB" sz="1200" b="1" noProof="0" dirty="0">
                <a:solidFill>
                  <a:schemeClr val="accent3"/>
                </a:solidFill>
              </a:rPr>
              <a:t>Teacher</a:t>
            </a:r>
          </a:p>
        </p:txBody>
      </p:sp>
      <p:sp>
        <p:nvSpPr>
          <p:cNvPr id="19" name="Rectangular Callout 8">
            <a:extLst>
              <a:ext uri="{FF2B5EF4-FFF2-40B4-BE49-F238E27FC236}">
                <a16:creationId xmlns:a16="http://schemas.microsoft.com/office/drawing/2014/main" id="{1E8BA190-FEF8-3CBB-7D76-5E259AF99A3E}"/>
              </a:ext>
            </a:extLst>
          </p:cNvPr>
          <p:cNvSpPr/>
          <p:nvPr/>
        </p:nvSpPr>
        <p:spPr>
          <a:xfrm>
            <a:off x="8291513" y="3956410"/>
            <a:ext cx="3380233" cy="796968"/>
          </a:xfrm>
          <a:prstGeom prst="wedgeRectCallout">
            <a:avLst>
              <a:gd name="adj1" fmla="val -30072"/>
              <a:gd name="adj2" fmla="val 2530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‘Needed to be longer, a full day.’</a:t>
            </a:r>
          </a:p>
          <a:p>
            <a:pPr lvl="0" algn="ctr">
              <a:spcAft>
                <a:spcPts val="500"/>
              </a:spcAft>
              <a:defRPr/>
            </a:pPr>
            <a:r>
              <a:rPr lang="en-GB" sz="1200" b="1" noProof="0" dirty="0">
                <a:solidFill>
                  <a:schemeClr val="accent3"/>
                </a:solidFill>
              </a:rPr>
              <a:t>Teacher</a:t>
            </a:r>
          </a:p>
        </p:txBody>
      </p:sp>
      <p:sp>
        <p:nvSpPr>
          <p:cNvPr id="18" name="Rectangular Callout 8">
            <a:extLst>
              <a:ext uri="{FF2B5EF4-FFF2-40B4-BE49-F238E27FC236}">
                <a16:creationId xmlns:a16="http://schemas.microsoft.com/office/drawing/2014/main" id="{81AFC50E-74F2-3DEA-03E2-D341AC1D7BD1}"/>
              </a:ext>
            </a:extLst>
          </p:cNvPr>
          <p:cNvSpPr/>
          <p:nvPr/>
        </p:nvSpPr>
        <p:spPr>
          <a:xfrm>
            <a:off x="8291512" y="4916858"/>
            <a:ext cx="3380233" cy="1166299"/>
          </a:xfrm>
          <a:prstGeom prst="wedgeRectCallout">
            <a:avLst>
              <a:gd name="adj1" fmla="val 33370"/>
              <a:gd name="adj2" fmla="val 62356"/>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‘Perhaps some time with the materials before the session, so we weren’t totally new to them?’</a:t>
            </a:r>
          </a:p>
          <a:p>
            <a:pPr lvl="0" algn="ctr">
              <a:spcAft>
                <a:spcPts val="500"/>
              </a:spcAft>
              <a:defRPr/>
            </a:pPr>
            <a:r>
              <a:rPr lang="en-GB" sz="1200" b="1" noProof="0" dirty="0">
                <a:solidFill>
                  <a:schemeClr val="accent3"/>
                </a:solidFill>
              </a:rPr>
              <a:t>Teacher</a:t>
            </a:r>
          </a:p>
        </p:txBody>
      </p:sp>
      <p:sp>
        <p:nvSpPr>
          <p:cNvPr id="6" name="Footer Placeholder 5">
            <a:extLst>
              <a:ext uri="{FF2B5EF4-FFF2-40B4-BE49-F238E27FC236}">
                <a16:creationId xmlns:a16="http://schemas.microsoft.com/office/drawing/2014/main" id="{BA74A66F-B720-828A-3434-9DE3059527A0}"/>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Q6. Any suggestions to improve impact/effectiveness of training? All who answered (160). *General positive comments and ‘None’ not shown.</a:t>
            </a:r>
          </a:p>
        </p:txBody>
      </p:sp>
    </p:spTree>
    <p:extLst>
      <p:ext uri="{BB962C8B-B14F-4D97-AF65-F5344CB8AC3E}">
        <p14:creationId xmlns:p14="http://schemas.microsoft.com/office/powerpoint/2010/main" val="26193788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03FBD-1754-754F-603C-35E7C97DF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223FD-1D3A-F127-5BDC-7B3F9004BBA7}"/>
              </a:ext>
            </a:extLst>
          </p:cNvPr>
          <p:cNvSpPr>
            <a:spLocks noGrp="1"/>
          </p:cNvSpPr>
          <p:nvPr>
            <p:ph type="title"/>
          </p:nvPr>
        </p:nvSpPr>
        <p:spPr/>
        <p:txBody>
          <a:bodyPr/>
          <a:lstStyle/>
          <a:p>
            <a:r>
              <a:rPr lang="en-GB" noProof="0" dirty="0">
                <a:solidFill>
                  <a:srgbClr val="000000"/>
                </a:solidFill>
              </a:rPr>
              <a:t>Requests for additional support focus on curriculum planning and classroom application</a:t>
            </a:r>
          </a:p>
        </p:txBody>
      </p:sp>
      <p:graphicFrame>
        <p:nvGraphicFramePr>
          <p:cNvPr id="4" name="Chart 3" descr="Bar chart showing additional support requested by teachers&#10;">
            <a:extLst>
              <a:ext uri="{FF2B5EF4-FFF2-40B4-BE49-F238E27FC236}">
                <a16:creationId xmlns:a16="http://schemas.microsoft.com/office/drawing/2014/main" id="{59E671AF-B4E9-9114-1534-D20630F29482}"/>
              </a:ext>
            </a:extLst>
          </p:cNvPr>
          <p:cNvGraphicFramePr/>
          <p:nvPr>
            <p:extLst>
              <p:ext uri="{D42A27DB-BD31-4B8C-83A1-F6EECF244321}">
                <p14:modId xmlns:p14="http://schemas.microsoft.com/office/powerpoint/2010/main" val="3526225594"/>
              </p:ext>
            </p:extLst>
          </p:nvPr>
        </p:nvGraphicFramePr>
        <p:xfrm>
          <a:off x="520254" y="1703856"/>
          <a:ext cx="5288410" cy="4604639"/>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 Placeholder 4">
            <a:extLst>
              <a:ext uri="{FF2B5EF4-FFF2-40B4-BE49-F238E27FC236}">
                <a16:creationId xmlns:a16="http://schemas.microsoft.com/office/drawing/2014/main" id="{5E15CBC4-9B69-FD20-CF48-E4A495E41A4D}"/>
              </a:ext>
            </a:extLst>
          </p:cNvPr>
          <p:cNvSpPr txBox="1">
            <a:spLocks/>
          </p:cNvSpPr>
          <p:nvPr/>
        </p:nvSpPr>
        <p:spPr>
          <a:xfrm>
            <a:off x="6341134" y="1721187"/>
            <a:ext cx="5327650" cy="2626360"/>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noProof="0" dirty="0">
                <a:solidFill>
                  <a:srgbClr val="000000"/>
                </a:solidFill>
              </a:rPr>
              <a:t>Those responsible for the history curriculum are significantly more likely to be looking for curriculum </a:t>
            </a:r>
            <a:br>
              <a:rPr lang="en-GB" noProof="0" dirty="0">
                <a:solidFill>
                  <a:srgbClr val="000000"/>
                </a:solidFill>
              </a:rPr>
            </a:br>
            <a:r>
              <a:rPr lang="en-GB" noProof="0" dirty="0">
                <a:solidFill>
                  <a:srgbClr val="000000"/>
                </a:solidFill>
              </a:rPr>
              <a:t>plans (30%). Again, this is a real positive, showing how the </a:t>
            </a:r>
            <a:r>
              <a:rPr lang="en-GB" b="1" noProof="0" dirty="0">
                <a:solidFill>
                  <a:srgbClr val="000000"/>
                </a:solidFill>
              </a:rPr>
              <a:t>training is clearly relevant to those setting the agenda, </a:t>
            </a:r>
            <a:r>
              <a:rPr lang="en-GB" noProof="0" dirty="0">
                <a:solidFill>
                  <a:srgbClr val="000000"/>
                </a:solidFill>
              </a:rPr>
              <a:t>who want help in implementing learnings from the sessions. This would not be looked for if the sessions were not of a high quality.</a:t>
            </a:r>
          </a:p>
          <a:p>
            <a:r>
              <a:rPr lang="en-GB" noProof="0" dirty="0">
                <a:solidFill>
                  <a:srgbClr val="000000"/>
                </a:solidFill>
              </a:rPr>
              <a:t>Generally, teachers want any additional resources/support to be </a:t>
            </a:r>
            <a:r>
              <a:rPr lang="en-GB" b="1" noProof="0" dirty="0">
                <a:solidFill>
                  <a:srgbClr val="000000"/>
                </a:solidFill>
              </a:rPr>
              <a:t>practical and curriculum-ready </a:t>
            </a:r>
            <a:r>
              <a:rPr lang="en-GB" noProof="0" dirty="0">
                <a:solidFill>
                  <a:srgbClr val="000000"/>
                </a:solidFill>
              </a:rPr>
              <a:t>– resources that they can really </a:t>
            </a:r>
            <a:r>
              <a:rPr lang="en-GB" i="1" noProof="0" dirty="0">
                <a:solidFill>
                  <a:srgbClr val="000000"/>
                </a:solidFill>
              </a:rPr>
              <a:t>use</a:t>
            </a:r>
            <a:r>
              <a:rPr lang="en-GB" noProof="0" dirty="0">
                <a:solidFill>
                  <a:srgbClr val="000000"/>
                </a:solidFill>
              </a:rPr>
              <a:t> in the classroom.</a:t>
            </a:r>
          </a:p>
          <a:p>
            <a:endParaRPr lang="en-GB" b="1" noProof="0" dirty="0"/>
          </a:p>
        </p:txBody>
      </p:sp>
      <p:sp>
        <p:nvSpPr>
          <p:cNvPr id="12" name="Rectangular Callout 8">
            <a:extLst>
              <a:ext uri="{FF2B5EF4-FFF2-40B4-BE49-F238E27FC236}">
                <a16:creationId xmlns:a16="http://schemas.microsoft.com/office/drawing/2014/main" id="{58C2F01E-3FA7-7D2B-27E5-3EE0FA1E4CC6}"/>
              </a:ext>
            </a:extLst>
          </p:cNvPr>
          <p:cNvSpPr/>
          <p:nvPr/>
        </p:nvSpPr>
        <p:spPr>
          <a:xfrm>
            <a:off x="6341134" y="4328178"/>
            <a:ext cx="2562884" cy="1166299"/>
          </a:xfrm>
          <a:prstGeom prst="wedgeRectCallout">
            <a:avLst>
              <a:gd name="adj1" fmla="val -34075"/>
              <a:gd name="adj2" fmla="val 63989"/>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‘More ideas that can be used in a classroom without technology.’</a:t>
            </a:r>
          </a:p>
          <a:p>
            <a:pPr lvl="0" algn="ctr">
              <a:spcAft>
                <a:spcPts val="500"/>
              </a:spcAft>
              <a:defRPr/>
            </a:pPr>
            <a:r>
              <a:rPr lang="en-GB" sz="1200" b="1" noProof="0" dirty="0">
                <a:solidFill>
                  <a:schemeClr val="accent3"/>
                </a:solidFill>
              </a:rPr>
              <a:t>Teacher</a:t>
            </a:r>
          </a:p>
        </p:txBody>
      </p:sp>
      <p:sp>
        <p:nvSpPr>
          <p:cNvPr id="11" name="Rectangular Callout 8">
            <a:extLst>
              <a:ext uri="{FF2B5EF4-FFF2-40B4-BE49-F238E27FC236}">
                <a16:creationId xmlns:a16="http://schemas.microsoft.com/office/drawing/2014/main" id="{7BEEA6EF-1564-84F4-FB24-348ACB337D14}"/>
              </a:ext>
            </a:extLst>
          </p:cNvPr>
          <p:cNvSpPr/>
          <p:nvPr/>
        </p:nvSpPr>
        <p:spPr>
          <a:xfrm>
            <a:off x="9088883" y="4314007"/>
            <a:ext cx="2562883" cy="1350965"/>
          </a:xfrm>
          <a:prstGeom prst="wedgeRectCallout">
            <a:avLst>
              <a:gd name="adj1" fmla="val 34309"/>
              <a:gd name="adj2" fmla="val 6616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‘The practical bits were the best bits, so if I’m being picky I’ll have more of that, please!’</a:t>
            </a:r>
          </a:p>
          <a:p>
            <a:pPr lvl="0" algn="ctr">
              <a:spcAft>
                <a:spcPts val="500"/>
              </a:spcAft>
              <a:defRPr/>
            </a:pPr>
            <a:r>
              <a:rPr lang="en-GB" sz="1200" b="1" noProof="0" dirty="0">
                <a:solidFill>
                  <a:schemeClr val="accent3"/>
                </a:solidFill>
              </a:rPr>
              <a:t>Teacher</a:t>
            </a:r>
          </a:p>
        </p:txBody>
      </p:sp>
      <p:sp>
        <p:nvSpPr>
          <p:cNvPr id="6" name="Footer Placeholder 5">
            <a:extLst>
              <a:ext uri="{FF2B5EF4-FFF2-40B4-BE49-F238E27FC236}">
                <a16:creationId xmlns:a16="http://schemas.microsoft.com/office/drawing/2014/main" id="{99335EBD-FCD0-A2A0-0DD5-B7FCD38EE3A8}"/>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Q14. What additional resources/support would be most helpful? All who answered (122).</a:t>
            </a:r>
          </a:p>
        </p:txBody>
      </p:sp>
    </p:spTree>
    <p:extLst>
      <p:ext uri="{BB962C8B-B14F-4D97-AF65-F5344CB8AC3E}">
        <p14:creationId xmlns:p14="http://schemas.microsoft.com/office/powerpoint/2010/main" val="9459988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C2D95-829D-2C88-7CBE-91381EAF0013}"/>
              </a:ext>
            </a:extLst>
          </p:cNvPr>
          <p:cNvSpPr>
            <a:spLocks noGrp="1"/>
          </p:cNvSpPr>
          <p:nvPr>
            <p:ph type="title"/>
          </p:nvPr>
        </p:nvSpPr>
        <p:spPr>
          <a:xfrm>
            <a:off x="519231" y="624356"/>
            <a:ext cx="10148769" cy="861774"/>
          </a:xfrm>
        </p:spPr>
        <p:txBody>
          <a:bodyPr/>
          <a:lstStyle/>
          <a:p>
            <a:r>
              <a:rPr lang="en-GB" noProof="0" dirty="0">
                <a:solidFill>
                  <a:srgbClr val="000000"/>
                </a:solidFill>
              </a:rPr>
              <a:t>Participants value the practical, locally relevant training and feel inspired and more confident</a:t>
            </a:r>
          </a:p>
        </p:txBody>
      </p:sp>
      <p:graphicFrame>
        <p:nvGraphicFramePr>
          <p:cNvPr id="8" name="Chart 7" descr="Bar chart showing further comments left by teachers">
            <a:extLst>
              <a:ext uri="{FF2B5EF4-FFF2-40B4-BE49-F238E27FC236}">
                <a16:creationId xmlns:a16="http://schemas.microsoft.com/office/drawing/2014/main" id="{0A68127E-F894-3F7F-F0B6-30091983222E}"/>
              </a:ext>
            </a:extLst>
          </p:cNvPr>
          <p:cNvGraphicFramePr/>
          <p:nvPr>
            <p:extLst>
              <p:ext uri="{D42A27DB-BD31-4B8C-83A1-F6EECF244321}">
                <p14:modId xmlns:p14="http://schemas.microsoft.com/office/powerpoint/2010/main" val="2802122928"/>
              </p:ext>
            </p:extLst>
          </p:nvPr>
        </p:nvGraphicFramePr>
        <p:xfrm>
          <a:off x="520253" y="1703856"/>
          <a:ext cx="7771260" cy="460463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57695961-6508-1BCF-2265-6653B5096D12}"/>
              </a:ext>
            </a:extLst>
          </p:cNvPr>
          <p:cNvSpPr>
            <a:spLocks noGrp="1"/>
          </p:cNvSpPr>
          <p:nvPr>
            <p:ph type="body" sz="quarter" idx="15"/>
          </p:nvPr>
        </p:nvSpPr>
        <p:spPr>
          <a:xfrm>
            <a:off x="8291513" y="1703856"/>
            <a:ext cx="3380234" cy="2841804"/>
          </a:xfrm>
        </p:spPr>
        <p:txBody>
          <a:bodyPr/>
          <a:lstStyle/>
          <a:p>
            <a:r>
              <a:rPr lang="en-GB" noProof="0" dirty="0">
                <a:solidFill>
                  <a:srgbClr val="000000"/>
                </a:solidFill>
              </a:rPr>
              <a:t>Final comments remain </a:t>
            </a:r>
            <a:r>
              <a:rPr lang="en-GB" b="1" noProof="0" dirty="0">
                <a:solidFill>
                  <a:srgbClr val="000000"/>
                </a:solidFill>
              </a:rPr>
              <a:t>overwhelmingly positive.</a:t>
            </a:r>
          </a:p>
          <a:p>
            <a:r>
              <a:rPr lang="en-GB" noProof="0" dirty="0">
                <a:solidFill>
                  <a:srgbClr val="000000"/>
                </a:solidFill>
              </a:rPr>
              <a:t>Feedback consistently indicates that the CPD is successful, particularly in terms of the practical value of the training, trainer expertise and ways in which it can be applied in the classroom.</a:t>
            </a:r>
          </a:p>
          <a:p>
            <a:r>
              <a:rPr lang="en-GB" b="1" noProof="0" dirty="0">
                <a:solidFill>
                  <a:srgbClr val="000000"/>
                </a:solidFill>
              </a:rPr>
              <a:t>Any suggestions for improvement relate to future development of the programme, rather than dissatisfaction.</a:t>
            </a:r>
          </a:p>
        </p:txBody>
      </p:sp>
      <p:sp>
        <p:nvSpPr>
          <p:cNvPr id="6" name="Footer Placeholder 5">
            <a:extLst>
              <a:ext uri="{FF2B5EF4-FFF2-40B4-BE49-F238E27FC236}">
                <a16:creationId xmlns:a16="http://schemas.microsoft.com/office/drawing/2014/main" id="{D06B177E-B1B7-1F2E-8724-BC3280221C6D}"/>
              </a:ext>
            </a:extLst>
          </p:cNvPr>
          <p:cNvSpPr>
            <a:spLocks noGrp="1"/>
          </p:cNvSpPr>
          <p:nvPr>
            <p:ph type="ftr" sz="quarter" idx="3"/>
          </p:nvPr>
        </p:nvSpPr>
        <p:spPr/>
        <p:txBody>
          <a:bodyPr/>
          <a:lstStyle/>
          <a:p>
            <a:r>
              <a:rPr lang="en-GB" b="1" noProof="0" dirty="0">
                <a:solidFill>
                  <a:srgbClr val="000000"/>
                </a:solidFill>
              </a:rPr>
              <a:t>Base: </a:t>
            </a:r>
            <a:r>
              <a:rPr lang="en-GB" noProof="0" dirty="0">
                <a:solidFill>
                  <a:srgbClr val="000000"/>
                </a:solidFill>
              </a:rPr>
              <a:t>Q15. Any other comments (e.g. trainers, content, resources)? All who answered (242). *‘None’, ‘No comments’ not shown in the chart</a:t>
            </a:r>
          </a:p>
        </p:txBody>
      </p:sp>
    </p:spTree>
    <p:extLst>
      <p:ext uri="{BB962C8B-B14F-4D97-AF65-F5344CB8AC3E}">
        <p14:creationId xmlns:p14="http://schemas.microsoft.com/office/powerpoint/2010/main" val="1496706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FAC04-3CC0-6F0B-5B72-807D5969746B}"/>
              </a:ext>
            </a:extLst>
          </p:cNvPr>
          <p:cNvSpPr>
            <a:spLocks noGrp="1"/>
          </p:cNvSpPr>
          <p:nvPr>
            <p:ph type="title"/>
          </p:nvPr>
        </p:nvSpPr>
        <p:spPr/>
        <p:txBody>
          <a:bodyPr/>
          <a:lstStyle/>
          <a:p>
            <a:r>
              <a:rPr lang="en-GB" noProof="0" dirty="0">
                <a:solidFill>
                  <a:srgbClr val="000000"/>
                </a:solidFill>
              </a:rPr>
              <a:t>Background &amp; Objectives</a:t>
            </a:r>
          </a:p>
        </p:txBody>
      </p:sp>
      <p:sp>
        <p:nvSpPr>
          <p:cNvPr id="10" name="Text Placeholder 9">
            <a:extLst>
              <a:ext uri="{FF2B5EF4-FFF2-40B4-BE49-F238E27FC236}">
                <a16:creationId xmlns:a16="http://schemas.microsoft.com/office/drawing/2014/main" id="{44BE6470-94F1-6009-1355-104187D4C954}"/>
              </a:ext>
            </a:extLst>
          </p:cNvPr>
          <p:cNvSpPr>
            <a:spLocks noGrp="1"/>
          </p:cNvSpPr>
          <p:nvPr>
            <p:ph type="body" sz="quarter" idx="13"/>
          </p:nvPr>
        </p:nvSpPr>
        <p:spPr>
          <a:xfrm>
            <a:off x="521942" y="1268413"/>
            <a:ext cx="5321646" cy="4785926"/>
          </a:xfrm>
        </p:spPr>
        <p:txBody>
          <a:bodyPr/>
          <a:lstStyle/>
          <a:p>
            <a:r>
              <a:rPr lang="en-GB" sz="1300" noProof="0" dirty="0">
                <a:solidFill>
                  <a:srgbClr val="000000"/>
                </a:solidFill>
              </a:rPr>
              <a:t>The Heritage Schools programme delivers continuous professional development (CPD) training, resources, advice and support to adults working with children and young people. The programme aims to improve access to, engagement with, and understanding of local heritage and its significance.</a:t>
            </a:r>
          </a:p>
          <a:p>
            <a:r>
              <a:rPr lang="en-GB" sz="1300" noProof="0" dirty="0">
                <a:solidFill>
                  <a:srgbClr val="000000"/>
                </a:solidFill>
              </a:rPr>
              <a:t>Until 2025, the programme was funded by the Department for Education, but from 1</a:t>
            </a:r>
            <a:r>
              <a:rPr lang="en-GB" sz="1300" baseline="30000" noProof="0" dirty="0">
                <a:solidFill>
                  <a:srgbClr val="000000"/>
                </a:solidFill>
              </a:rPr>
              <a:t>st</a:t>
            </a:r>
            <a:r>
              <a:rPr lang="en-GB" sz="1300" noProof="0" dirty="0">
                <a:solidFill>
                  <a:srgbClr val="000000"/>
                </a:solidFill>
              </a:rPr>
              <a:t> April 2025, core funding will be provided by the Department for Culture, Media and Sport. There is the requirement to better understand the requirements of youth leaders/organisations who may benefit from future similar programmes. </a:t>
            </a:r>
          </a:p>
          <a:p>
            <a:r>
              <a:rPr lang="en-GB" sz="1300" noProof="0" dirty="0">
                <a:solidFill>
                  <a:srgbClr val="000000"/>
                </a:solidFill>
              </a:rPr>
              <a:t>The programme is grounded in an established evidence base showing that engagement with heritage delivers social value, including improved wellbeing, a stronger sense of identity and better life chances. It has been evaluated annually since 2016. A new evaluation is being conducted to assess the impact of the programme during the 2025/2026 funding period, reflecting both the expanded target audience and the revised delivery model. This report presents interim findings and provides an early assessment of the programme’s performance ahead of the final evaluation report, scheduled for publication in April 2026.</a:t>
            </a:r>
          </a:p>
        </p:txBody>
      </p:sp>
      <p:sp>
        <p:nvSpPr>
          <p:cNvPr id="5" name="Rectangle 4">
            <a:extLst>
              <a:ext uri="{FF2B5EF4-FFF2-40B4-BE49-F238E27FC236}">
                <a16:creationId xmlns:a16="http://schemas.microsoft.com/office/drawing/2014/main" id="{AA869818-CAEF-BDF6-9AA7-DA5CA26954F3}"/>
              </a:ext>
            </a:extLst>
          </p:cNvPr>
          <p:cNvSpPr/>
          <p:nvPr/>
        </p:nvSpPr>
        <p:spPr>
          <a:xfrm>
            <a:off x="6348414" y="1256618"/>
            <a:ext cx="5327649" cy="144073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GB" sz="1400" b="0" i="0" u="none" strike="noStrike" kern="1200" cap="none" spc="0" normalizeH="0" baseline="0" noProof="0" dirty="0">
                <a:ln>
                  <a:noFill/>
                </a:ln>
                <a:solidFill>
                  <a:srgbClr val="3D3E41"/>
                </a:solidFill>
                <a:effectLst/>
                <a:uLnTx/>
                <a:uFillTx/>
                <a:latin typeface="Verdana"/>
                <a:ea typeface="+mn-ea"/>
                <a:cs typeface="+mn-cs"/>
              </a:rPr>
              <a:t>To evaluate the impact of the HS programme 2025/2026 in achieving its aims through training, </a:t>
            </a:r>
            <a:br>
              <a:rPr kumimoji="0" lang="en-GB" sz="1400" b="0" i="0" u="none" strike="noStrike" kern="1200" cap="none" spc="0" normalizeH="0" baseline="0" noProof="0" dirty="0">
                <a:ln>
                  <a:noFill/>
                </a:ln>
                <a:solidFill>
                  <a:srgbClr val="3D3E41"/>
                </a:solidFill>
                <a:effectLst/>
                <a:uLnTx/>
                <a:uFillTx/>
                <a:latin typeface="Verdana"/>
                <a:ea typeface="+mn-ea"/>
                <a:cs typeface="+mn-cs"/>
              </a:rPr>
            </a:br>
            <a:r>
              <a:rPr kumimoji="0" lang="en-GB" sz="1400" b="0" i="0" u="none" strike="noStrike" kern="1200" cap="none" spc="0" normalizeH="0" baseline="0" noProof="0" dirty="0">
                <a:ln>
                  <a:noFill/>
                </a:ln>
                <a:solidFill>
                  <a:srgbClr val="3D3E41"/>
                </a:solidFill>
                <a:effectLst/>
                <a:uLnTx/>
                <a:uFillTx/>
                <a:latin typeface="Verdana"/>
                <a:ea typeface="+mn-ea"/>
                <a:cs typeface="+mn-cs"/>
              </a:rPr>
              <a:t>including webinars, and resources delivered to teachers, youth leaders and other adults supporting children and young people.</a:t>
            </a:r>
          </a:p>
        </p:txBody>
      </p:sp>
      <p:sp>
        <p:nvSpPr>
          <p:cNvPr id="6" name="Rectangle 5">
            <a:extLst>
              <a:ext uri="{FF2B5EF4-FFF2-40B4-BE49-F238E27FC236}">
                <a16:creationId xmlns:a16="http://schemas.microsoft.com/office/drawing/2014/main" id="{EBD4CD96-E193-9BA7-FA0D-951FD334D6AC}"/>
              </a:ext>
            </a:extLst>
          </p:cNvPr>
          <p:cNvSpPr/>
          <p:nvPr/>
        </p:nvSpPr>
        <p:spPr>
          <a:xfrm>
            <a:off x="6358573" y="2753498"/>
            <a:ext cx="5327649" cy="794403"/>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GB" sz="1400" b="0" i="0" u="none" strike="noStrike" kern="1200" cap="none" spc="0" normalizeH="0" baseline="0" noProof="0">
                <a:ln>
                  <a:noFill/>
                </a:ln>
                <a:solidFill>
                  <a:srgbClr val="3D3E41"/>
                </a:solidFill>
                <a:effectLst/>
                <a:uLnTx/>
                <a:uFillTx/>
                <a:latin typeface="Verdana"/>
                <a:ea typeface="+mn-ea"/>
                <a:cs typeface="+mn-cs"/>
              </a:rPr>
              <a:t>To assess the perceived social impact of the programme on children and young people.</a:t>
            </a:r>
          </a:p>
        </p:txBody>
      </p:sp>
      <p:sp>
        <p:nvSpPr>
          <p:cNvPr id="4" name="Rectangle 3">
            <a:extLst>
              <a:ext uri="{FF2B5EF4-FFF2-40B4-BE49-F238E27FC236}">
                <a16:creationId xmlns:a16="http://schemas.microsoft.com/office/drawing/2014/main" id="{0623F435-9FC3-CBD2-938D-5D87CA63BABD}"/>
              </a:ext>
            </a:extLst>
          </p:cNvPr>
          <p:cNvSpPr/>
          <p:nvPr/>
        </p:nvSpPr>
        <p:spPr>
          <a:xfrm>
            <a:off x="6358574" y="3604047"/>
            <a:ext cx="5327649" cy="794403"/>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GB" sz="1400" b="0" i="0" u="none" strike="noStrike" kern="1200" cap="none" spc="0" normalizeH="0" baseline="0" noProof="0" dirty="0">
                <a:ln>
                  <a:noFill/>
                </a:ln>
                <a:solidFill>
                  <a:srgbClr val="3D3E41"/>
                </a:solidFill>
                <a:effectLst/>
                <a:uLnTx/>
                <a:uFillTx/>
                <a:latin typeface="Verdana"/>
                <a:ea typeface="+mn-ea"/>
                <a:cs typeface="+mn-cs"/>
              </a:rPr>
              <a:t>To evaluate the effectiveness and perceived value of CPD training delivered online and in person.</a:t>
            </a:r>
          </a:p>
        </p:txBody>
      </p:sp>
      <p:sp>
        <p:nvSpPr>
          <p:cNvPr id="7" name="Rectangle 6">
            <a:extLst>
              <a:ext uri="{FF2B5EF4-FFF2-40B4-BE49-F238E27FC236}">
                <a16:creationId xmlns:a16="http://schemas.microsoft.com/office/drawing/2014/main" id="{3F7F14E8-C941-74DF-B5D7-74408138002A}"/>
              </a:ext>
            </a:extLst>
          </p:cNvPr>
          <p:cNvSpPr/>
          <p:nvPr/>
        </p:nvSpPr>
        <p:spPr>
          <a:xfrm>
            <a:off x="6358574" y="4454595"/>
            <a:ext cx="5327649" cy="794403"/>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GB" sz="1400" b="0" i="0" u="none" strike="noStrike" kern="1200" cap="none" spc="0" normalizeH="0" baseline="0" noProof="0" dirty="0">
                <a:ln>
                  <a:noFill/>
                </a:ln>
                <a:solidFill>
                  <a:srgbClr val="3D3E41"/>
                </a:solidFill>
                <a:effectLst/>
                <a:uLnTx/>
                <a:uFillTx/>
                <a:latin typeface="Verdana"/>
                <a:ea typeface="+mn-ea"/>
                <a:cs typeface="+mn-cs"/>
              </a:rPr>
              <a:t>To identify strengths, limitations and areas for improvement in the programme’s delivery model.</a:t>
            </a:r>
          </a:p>
        </p:txBody>
      </p:sp>
      <p:sp>
        <p:nvSpPr>
          <p:cNvPr id="8" name="Oval 7">
            <a:extLst>
              <a:ext uri="{FF2B5EF4-FFF2-40B4-BE49-F238E27FC236}">
                <a16:creationId xmlns:a16="http://schemas.microsoft.com/office/drawing/2014/main" id="{B99F53CD-1CD4-0E37-7C49-2D18123B69EE}"/>
              </a:ext>
              <a:ext uri="{C183D7F6-B498-43B3-948B-1728B52AA6E4}">
                <adec:decorative xmlns:adec="http://schemas.microsoft.com/office/drawing/2017/decorative" val="1"/>
              </a:ext>
            </a:extLst>
          </p:cNvPr>
          <p:cNvSpPr/>
          <p:nvPr/>
        </p:nvSpPr>
        <p:spPr>
          <a:xfrm>
            <a:off x="11294775" y="1696046"/>
            <a:ext cx="468000" cy="468000"/>
          </a:xfrm>
          <a:prstGeom prst="ellipse">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1</a:t>
            </a:r>
          </a:p>
        </p:txBody>
      </p:sp>
      <p:sp>
        <p:nvSpPr>
          <p:cNvPr id="9" name="Oval 8">
            <a:extLst>
              <a:ext uri="{FF2B5EF4-FFF2-40B4-BE49-F238E27FC236}">
                <a16:creationId xmlns:a16="http://schemas.microsoft.com/office/drawing/2014/main" id="{C0A5B48D-4045-6E83-05E7-9EDD48BD2504}"/>
              </a:ext>
              <a:ext uri="{C183D7F6-B498-43B3-948B-1728B52AA6E4}">
                <adec:decorative xmlns:adec="http://schemas.microsoft.com/office/drawing/2017/decorative" val="1"/>
              </a:ext>
            </a:extLst>
          </p:cNvPr>
          <p:cNvSpPr/>
          <p:nvPr/>
        </p:nvSpPr>
        <p:spPr>
          <a:xfrm>
            <a:off x="11294775" y="2911324"/>
            <a:ext cx="468000" cy="468000"/>
          </a:xfrm>
          <a:prstGeom prst="ellipse">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2</a:t>
            </a:r>
          </a:p>
        </p:txBody>
      </p:sp>
      <p:sp>
        <p:nvSpPr>
          <p:cNvPr id="13" name="Oval 12">
            <a:extLst>
              <a:ext uri="{FF2B5EF4-FFF2-40B4-BE49-F238E27FC236}">
                <a16:creationId xmlns:a16="http://schemas.microsoft.com/office/drawing/2014/main" id="{D91C78A3-5C1B-17D7-B722-0EB050A45601}"/>
              </a:ext>
              <a:ext uri="{C183D7F6-B498-43B3-948B-1728B52AA6E4}">
                <adec:decorative xmlns:adec="http://schemas.microsoft.com/office/drawing/2017/decorative" val="1"/>
              </a:ext>
            </a:extLst>
          </p:cNvPr>
          <p:cNvSpPr/>
          <p:nvPr/>
        </p:nvSpPr>
        <p:spPr>
          <a:xfrm>
            <a:off x="11294775" y="3750041"/>
            <a:ext cx="468000" cy="468000"/>
          </a:xfrm>
          <a:prstGeom prst="ellipse">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3</a:t>
            </a:r>
          </a:p>
        </p:txBody>
      </p:sp>
      <p:sp>
        <p:nvSpPr>
          <p:cNvPr id="14" name="Oval 13">
            <a:extLst>
              <a:ext uri="{FF2B5EF4-FFF2-40B4-BE49-F238E27FC236}">
                <a16:creationId xmlns:a16="http://schemas.microsoft.com/office/drawing/2014/main" id="{EDE6079F-13F5-0F07-F8CC-264CE79E8E2F}"/>
              </a:ext>
              <a:ext uri="{C183D7F6-B498-43B3-948B-1728B52AA6E4}">
                <adec:decorative xmlns:adec="http://schemas.microsoft.com/office/drawing/2017/decorative" val="1"/>
              </a:ext>
            </a:extLst>
          </p:cNvPr>
          <p:cNvSpPr/>
          <p:nvPr/>
        </p:nvSpPr>
        <p:spPr>
          <a:xfrm>
            <a:off x="11294775" y="4601310"/>
            <a:ext cx="468000" cy="468000"/>
          </a:xfrm>
          <a:prstGeom prst="ellipse">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GB" sz="1400"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4</a:t>
            </a:r>
          </a:p>
        </p:txBody>
      </p:sp>
      <p:sp>
        <p:nvSpPr>
          <p:cNvPr id="3" name="Rectangle 2">
            <a:extLst>
              <a:ext uri="{FF2B5EF4-FFF2-40B4-BE49-F238E27FC236}">
                <a16:creationId xmlns:a16="http://schemas.microsoft.com/office/drawing/2014/main" id="{C0512CD3-1792-9ECB-8FC4-20E17430E278}"/>
              </a:ext>
              <a:ext uri="{C183D7F6-B498-43B3-948B-1728B52AA6E4}">
                <adec:decorative xmlns:adec="http://schemas.microsoft.com/office/drawing/2017/decorative" val="1"/>
              </a:ext>
            </a:extLst>
          </p:cNvPr>
          <p:cNvSpPr/>
          <p:nvPr/>
        </p:nvSpPr>
        <p:spPr>
          <a:xfrm>
            <a:off x="6358574" y="5305143"/>
            <a:ext cx="5327649" cy="1009846"/>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GB" sz="1400" b="0" i="0" u="none" strike="noStrike" kern="1200" cap="none" spc="0" normalizeH="0" baseline="0" noProof="0" dirty="0">
                <a:ln>
                  <a:noFill/>
                </a:ln>
                <a:solidFill>
                  <a:srgbClr val="3D3E41"/>
                </a:solidFill>
                <a:effectLst/>
                <a:uLnTx/>
                <a:uFillTx/>
                <a:latin typeface="Verdana"/>
                <a:ea typeface="+mn-ea"/>
                <a:cs typeface="+mn-cs"/>
              </a:rPr>
              <a:t>To provide actionable learning to inform future development, funding and strategic direction of the Heritage Schools programme.</a:t>
            </a:r>
          </a:p>
        </p:txBody>
      </p:sp>
      <p:sp>
        <p:nvSpPr>
          <p:cNvPr id="11" name="Oval 10">
            <a:extLst>
              <a:ext uri="{FF2B5EF4-FFF2-40B4-BE49-F238E27FC236}">
                <a16:creationId xmlns:a16="http://schemas.microsoft.com/office/drawing/2014/main" id="{29F9C976-D743-6E4F-FE35-3F466AE07329}"/>
              </a:ext>
              <a:ext uri="{C183D7F6-B498-43B3-948B-1728B52AA6E4}">
                <adec:decorative xmlns:adec="http://schemas.microsoft.com/office/drawing/2017/decorative" val="1"/>
              </a:ext>
            </a:extLst>
          </p:cNvPr>
          <p:cNvSpPr/>
          <p:nvPr/>
        </p:nvSpPr>
        <p:spPr>
          <a:xfrm>
            <a:off x="11278610" y="5578375"/>
            <a:ext cx="468000" cy="468000"/>
          </a:xfrm>
          <a:prstGeom prst="ellipse">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lang="en-GB" sz="1400" b="1" noProof="0">
                <a:solidFill>
                  <a:srgbClr val="FFFFFF"/>
                </a:solidFill>
                <a:latin typeface="Verdana" panose="020B0604030504040204" pitchFamily="34" charset="0"/>
                <a:ea typeface="Verdana" panose="020B0604030504040204" pitchFamily="34" charset="0"/>
                <a:cs typeface="Verdana" panose="020B0604030504040204" pitchFamily="34" charset="0"/>
              </a:rPr>
              <a:t>5</a:t>
            </a:r>
            <a:endParaRPr kumimoji="0" lang="en-GB" sz="1400"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59236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B44FB-561B-C7C4-85E4-A3AF6C488C8F}"/>
              </a:ext>
            </a:extLst>
          </p:cNvPr>
          <p:cNvSpPr>
            <a:spLocks noGrp="1"/>
          </p:cNvSpPr>
          <p:nvPr>
            <p:ph type="title"/>
          </p:nvPr>
        </p:nvSpPr>
        <p:spPr/>
        <p:txBody>
          <a:bodyPr/>
          <a:lstStyle/>
          <a:p>
            <a:r>
              <a:rPr lang="en-GB" noProof="0" dirty="0">
                <a:solidFill>
                  <a:srgbClr val="000000"/>
                </a:solidFill>
              </a:rPr>
              <a:t>This positivity reflected qualitatively – teachers are keen to highlight how good the sessions are</a:t>
            </a:r>
          </a:p>
        </p:txBody>
      </p:sp>
      <p:sp>
        <p:nvSpPr>
          <p:cNvPr id="9" name="Text Placeholder 8">
            <a:extLst>
              <a:ext uri="{FF2B5EF4-FFF2-40B4-BE49-F238E27FC236}">
                <a16:creationId xmlns:a16="http://schemas.microsoft.com/office/drawing/2014/main" id="{5B6B5F35-F0C1-4355-F2BF-6E14EB4B8726}"/>
              </a:ext>
            </a:extLst>
          </p:cNvPr>
          <p:cNvSpPr>
            <a:spLocks noGrp="1"/>
          </p:cNvSpPr>
          <p:nvPr>
            <p:ph type="body" sz="quarter" idx="15"/>
          </p:nvPr>
        </p:nvSpPr>
        <p:spPr>
          <a:xfrm>
            <a:off x="520621" y="1703856"/>
            <a:ext cx="5288042" cy="4390946"/>
          </a:xfrm>
        </p:spPr>
        <p:txBody>
          <a:bodyPr/>
          <a:lstStyle/>
          <a:p>
            <a:r>
              <a:rPr lang="en-GB" b="1" dirty="0">
                <a:solidFill>
                  <a:srgbClr val="000000"/>
                </a:solidFill>
              </a:rPr>
              <a:t>T</a:t>
            </a:r>
            <a:r>
              <a:rPr lang="en-GB" b="1" noProof="0" dirty="0" err="1">
                <a:solidFill>
                  <a:srgbClr val="000000"/>
                </a:solidFill>
              </a:rPr>
              <a:t>eachers</a:t>
            </a:r>
            <a:r>
              <a:rPr lang="en-GB" b="1" noProof="0" dirty="0">
                <a:solidFill>
                  <a:srgbClr val="000000"/>
                </a:solidFill>
              </a:rPr>
              <a:t> are very happy with the sessions!</a:t>
            </a:r>
          </a:p>
          <a:p>
            <a:pPr marL="285750" indent="-285750">
              <a:buFont typeface="Arial" panose="020B0604020202020204" pitchFamily="34" charset="0"/>
              <a:buChar char="•"/>
            </a:pPr>
            <a:r>
              <a:rPr lang="en-GB" noProof="0" dirty="0">
                <a:solidFill>
                  <a:srgbClr val="000000"/>
                </a:solidFill>
              </a:rPr>
              <a:t>Their experience of attending the CPD </a:t>
            </a:r>
            <a:r>
              <a:rPr lang="en-GB" b="1" noProof="0" dirty="0">
                <a:solidFill>
                  <a:srgbClr val="000000"/>
                </a:solidFill>
              </a:rPr>
              <a:t>generally meets or exceeds their expectations,</a:t>
            </a:r>
            <a:r>
              <a:rPr lang="en-GB" noProof="0" dirty="0">
                <a:solidFill>
                  <a:srgbClr val="000000"/>
                </a:solidFill>
              </a:rPr>
              <a:t> due to the </a:t>
            </a:r>
            <a:r>
              <a:rPr lang="en-GB" b="1" noProof="0" dirty="0">
                <a:solidFill>
                  <a:srgbClr val="000000"/>
                </a:solidFill>
              </a:rPr>
              <a:t>high quality of the materials </a:t>
            </a:r>
            <a:r>
              <a:rPr lang="en-GB" noProof="0" dirty="0">
                <a:solidFill>
                  <a:srgbClr val="000000"/>
                </a:solidFill>
              </a:rPr>
              <a:t>provided and the </a:t>
            </a:r>
            <a:r>
              <a:rPr lang="en-GB" b="1" noProof="0" dirty="0">
                <a:solidFill>
                  <a:srgbClr val="000000"/>
                </a:solidFill>
              </a:rPr>
              <a:t>enthusiasm and expertise of the trainers</a:t>
            </a:r>
          </a:p>
          <a:p>
            <a:pPr marL="285750" indent="-285750">
              <a:buFont typeface="Arial" panose="020B0604020202020204" pitchFamily="34" charset="0"/>
              <a:buChar char="•"/>
            </a:pPr>
            <a:r>
              <a:rPr lang="en-GB" noProof="0" dirty="0">
                <a:solidFill>
                  <a:srgbClr val="000000"/>
                </a:solidFill>
              </a:rPr>
              <a:t>They can see </a:t>
            </a:r>
            <a:r>
              <a:rPr lang="en-GB" b="1" noProof="0" dirty="0">
                <a:solidFill>
                  <a:srgbClr val="000000"/>
                </a:solidFill>
              </a:rPr>
              <a:t>clear use-cases for the materials </a:t>
            </a:r>
            <a:r>
              <a:rPr lang="en-GB" noProof="0" dirty="0">
                <a:solidFill>
                  <a:srgbClr val="000000"/>
                </a:solidFill>
              </a:rPr>
              <a:t>and activities provided, and many </a:t>
            </a:r>
            <a:r>
              <a:rPr lang="en-GB" b="1" noProof="0" dirty="0">
                <a:solidFill>
                  <a:srgbClr val="000000"/>
                </a:solidFill>
              </a:rPr>
              <a:t>plan to use them in their schools going forwards </a:t>
            </a:r>
            <a:r>
              <a:rPr lang="en-GB" noProof="0" dirty="0">
                <a:solidFill>
                  <a:srgbClr val="000000"/>
                </a:solidFill>
              </a:rPr>
              <a:t>– not just in history, but </a:t>
            </a:r>
            <a:r>
              <a:rPr lang="en-GB" b="1" noProof="0" dirty="0">
                <a:solidFill>
                  <a:srgbClr val="000000"/>
                </a:solidFill>
              </a:rPr>
              <a:t>across subjects </a:t>
            </a:r>
            <a:r>
              <a:rPr lang="en-GB" noProof="0" dirty="0">
                <a:solidFill>
                  <a:srgbClr val="000000"/>
                </a:solidFill>
              </a:rPr>
              <a:t>(e.g. geography)</a:t>
            </a:r>
            <a:endParaRPr lang="en-GB" b="1" noProof="0" dirty="0">
              <a:solidFill>
                <a:srgbClr val="000000"/>
              </a:solidFill>
            </a:endParaRPr>
          </a:p>
          <a:p>
            <a:pPr marL="285750" indent="-285750">
              <a:buFont typeface="Arial" panose="020B0604020202020204" pitchFamily="34" charset="0"/>
              <a:buChar char="•"/>
            </a:pPr>
            <a:r>
              <a:rPr lang="en-GB" noProof="0" dirty="0">
                <a:solidFill>
                  <a:srgbClr val="000000"/>
                </a:solidFill>
              </a:rPr>
              <a:t>Overall, they speak assertively about the </a:t>
            </a:r>
            <a:r>
              <a:rPr lang="en-GB" b="1" noProof="0" dirty="0">
                <a:solidFill>
                  <a:srgbClr val="000000"/>
                </a:solidFill>
              </a:rPr>
              <a:t>positive impact the sessions have had on themselves </a:t>
            </a:r>
            <a:r>
              <a:rPr lang="en-GB" noProof="0" dirty="0">
                <a:solidFill>
                  <a:srgbClr val="000000"/>
                </a:solidFill>
              </a:rPr>
              <a:t>and their own improved enthusiasm and confidence around implementing local history/heritage</a:t>
            </a:r>
            <a:endParaRPr lang="en-GB" b="1" noProof="0" dirty="0">
              <a:solidFill>
                <a:srgbClr val="000000"/>
              </a:solidFill>
            </a:endParaRPr>
          </a:p>
          <a:p>
            <a:pPr marL="285750" indent="-285750">
              <a:buFont typeface="Arial" panose="020B0604020202020204" pitchFamily="34" charset="0"/>
              <a:buChar char="•"/>
            </a:pPr>
            <a:r>
              <a:rPr lang="en-GB" noProof="0" dirty="0">
                <a:solidFill>
                  <a:srgbClr val="000000"/>
                </a:solidFill>
              </a:rPr>
              <a:t>Somewhat less clear about the impact on young people, given </a:t>
            </a:r>
            <a:r>
              <a:rPr lang="en-GB" b="1" noProof="0" dirty="0">
                <a:solidFill>
                  <a:srgbClr val="000000"/>
                </a:solidFill>
              </a:rPr>
              <a:t>many have not yet had chance to implement materials</a:t>
            </a:r>
            <a:r>
              <a:rPr lang="en-GB" noProof="0" dirty="0">
                <a:solidFill>
                  <a:srgbClr val="000000"/>
                </a:solidFill>
              </a:rPr>
              <a:t> – however, they are </a:t>
            </a:r>
            <a:r>
              <a:rPr lang="en-GB" b="1" noProof="0" dirty="0">
                <a:solidFill>
                  <a:srgbClr val="000000"/>
                </a:solidFill>
              </a:rPr>
              <a:t>confident that there will be a positive impact on their students when they do</a:t>
            </a:r>
          </a:p>
        </p:txBody>
      </p:sp>
      <p:sp>
        <p:nvSpPr>
          <p:cNvPr id="12" name="Rectangular Callout 8">
            <a:extLst>
              <a:ext uri="{FF2B5EF4-FFF2-40B4-BE49-F238E27FC236}">
                <a16:creationId xmlns:a16="http://schemas.microsoft.com/office/drawing/2014/main" id="{A26BB2A9-4711-0D50-C570-11AF0A50A6C0}"/>
              </a:ext>
            </a:extLst>
          </p:cNvPr>
          <p:cNvSpPr/>
          <p:nvPr/>
        </p:nvSpPr>
        <p:spPr>
          <a:xfrm>
            <a:off x="6562148" y="2066642"/>
            <a:ext cx="2452254" cy="1535631"/>
          </a:xfrm>
          <a:prstGeom prst="wedgeRectCallout">
            <a:avLst>
              <a:gd name="adj1" fmla="val 33352"/>
              <a:gd name="adj2" fmla="val 58137"/>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‘Much better than other CPD I’ve been to. Practical, interesting, high-quality. I feel lucky to have gone on it.’</a:t>
            </a:r>
          </a:p>
          <a:p>
            <a:pPr lvl="0" algn="ctr">
              <a:spcAft>
                <a:spcPts val="500"/>
              </a:spcAft>
              <a:defRPr/>
            </a:pPr>
            <a:r>
              <a:rPr lang="en-GB" sz="1200" b="1" noProof="0" dirty="0">
                <a:solidFill>
                  <a:schemeClr val="accent3"/>
                </a:solidFill>
              </a:rPr>
              <a:t>Teacher</a:t>
            </a:r>
          </a:p>
        </p:txBody>
      </p:sp>
      <p:sp>
        <p:nvSpPr>
          <p:cNvPr id="10" name="Rectangular Callout 8">
            <a:extLst>
              <a:ext uri="{FF2B5EF4-FFF2-40B4-BE49-F238E27FC236}">
                <a16:creationId xmlns:a16="http://schemas.microsoft.com/office/drawing/2014/main" id="{302A4BBC-628D-0260-1A6D-BCB073E3C1D4}"/>
              </a:ext>
            </a:extLst>
          </p:cNvPr>
          <p:cNvSpPr/>
          <p:nvPr/>
        </p:nvSpPr>
        <p:spPr>
          <a:xfrm>
            <a:off x="9175579" y="2251308"/>
            <a:ext cx="1930420" cy="1350965"/>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‘How many ways can I find to say thank you! Honestly it was great.’</a:t>
            </a:r>
          </a:p>
          <a:p>
            <a:pPr lvl="0" algn="ctr">
              <a:spcAft>
                <a:spcPts val="500"/>
              </a:spcAft>
              <a:defRPr/>
            </a:pPr>
            <a:r>
              <a:rPr lang="en-GB" sz="1200" b="1" noProof="0" dirty="0">
                <a:solidFill>
                  <a:schemeClr val="accent3"/>
                </a:solidFill>
              </a:rPr>
              <a:t>Teacher</a:t>
            </a:r>
          </a:p>
        </p:txBody>
      </p:sp>
      <p:sp>
        <p:nvSpPr>
          <p:cNvPr id="13" name="Rectangular Callout 8">
            <a:extLst>
              <a:ext uri="{FF2B5EF4-FFF2-40B4-BE49-F238E27FC236}">
                <a16:creationId xmlns:a16="http://schemas.microsoft.com/office/drawing/2014/main" id="{739BA506-0925-EB8A-92F6-930FB909994C}"/>
              </a:ext>
            </a:extLst>
          </p:cNvPr>
          <p:cNvSpPr/>
          <p:nvPr/>
        </p:nvSpPr>
        <p:spPr>
          <a:xfrm>
            <a:off x="6562148" y="4000712"/>
            <a:ext cx="2452254" cy="1535631"/>
          </a:xfrm>
          <a:prstGeom prst="wedgeRectCallout">
            <a:avLst>
              <a:gd name="adj1" fmla="val -33769"/>
              <a:gd name="adj2" fmla="val 5834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‘I wouldn’t have been able to write a plan for local history with such confidence without this training.’</a:t>
            </a:r>
          </a:p>
          <a:p>
            <a:pPr lvl="0" algn="ctr">
              <a:spcAft>
                <a:spcPts val="500"/>
              </a:spcAft>
              <a:defRPr/>
            </a:pPr>
            <a:r>
              <a:rPr lang="en-GB" sz="1200" b="1" noProof="0" dirty="0">
                <a:solidFill>
                  <a:schemeClr val="accent3"/>
                </a:solidFill>
              </a:rPr>
              <a:t>Teacher</a:t>
            </a:r>
          </a:p>
        </p:txBody>
      </p:sp>
      <p:sp>
        <p:nvSpPr>
          <p:cNvPr id="11" name="Rectangular Callout 8">
            <a:extLst>
              <a:ext uri="{FF2B5EF4-FFF2-40B4-BE49-F238E27FC236}">
                <a16:creationId xmlns:a16="http://schemas.microsoft.com/office/drawing/2014/main" id="{19BC0E5A-C7BD-3D64-618C-A29BB25C664B}"/>
              </a:ext>
            </a:extLst>
          </p:cNvPr>
          <p:cNvSpPr/>
          <p:nvPr/>
        </p:nvSpPr>
        <p:spPr>
          <a:xfrm>
            <a:off x="9175579" y="4000712"/>
            <a:ext cx="2308630" cy="1166299"/>
          </a:xfrm>
          <a:prstGeom prst="wedgeRectCallout">
            <a:avLst>
              <a:gd name="adj1" fmla="val 33578"/>
              <a:gd name="adj2" fmla="val -62685"/>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lvl="0" algn="ctr">
              <a:spcAft>
                <a:spcPts val="500"/>
              </a:spcAft>
              <a:defRPr/>
            </a:pPr>
            <a:r>
              <a:rPr lang="en-GB" sz="1200" noProof="0" dirty="0">
                <a:solidFill>
                  <a:srgbClr val="000000"/>
                </a:solidFill>
              </a:rPr>
              <a:t>‘I know the students will love these activities when we get to them.’</a:t>
            </a:r>
          </a:p>
          <a:p>
            <a:pPr lvl="0" algn="ctr">
              <a:spcAft>
                <a:spcPts val="500"/>
              </a:spcAft>
              <a:defRPr/>
            </a:pPr>
            <a:r>
              <a:rPr lang="en-GB" sz="1200" b="1" noProof="0" dirty="0">
                <a:solidFill>
                  <a:schemeClr val="accent3"/>
                </a:solidFill>
              </a:rPr>
              <a:t>Teacher</a:t>
            </a:r>
          </a:p>
        </p:txBody>
      </p:sp>
    </p:spTree>
    <p:extLst>
      <p:ext uri="{BB962C8B-B14F-4D97-AF65-F5344CB8AC3E}">
        <p14:creationId xmlns:p14="http://schemas.microsoft.com/office/powerpoint/2010/main" val="1745581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1BE259-8AAD-6311-7CF3-8572444E7481}"/>
              </a:ext>
            </a:extLst>
          </p:cNvPr>
          <p:cNvSpPr>
            <a:spLocks noGrp="1"/>
          </p:cNvSpPr>
          <p:nvPr>
            <p:ph type="title"/>
          </p:nvPr>
        </p:nvSpPr>
        <p:spPr>
          <a:xfrm>
            <a:off x="515938" y="692150"/>
            <a:ext cx="10075268" cy="4093428"/>
          </a:xfrm>
        </p:spPr>
        <p:txBody>
          <a:bodyPr/>
          <a:lstStyle/>
          <a:p>
            <a:r>
              <a:rPr lang="en-GB" b="0" noProof="0"/>
              <a:t>“[Trainer] was very knowledgeable and made our training very interesting. I am coming away feeling inspired and excited about teaching local history to our children. I also have more knowledge of resources and sites that can be used for planning. Thank you!”</a:t>
            </a:r>
          </a:p>
        </p:txBody>
      </p:sp>
    </p:spTree>
    <p:extLst>
      <p:ext uri="{BB962C8B-B14F-4D97-AF65-F5344CB8AC3E}">
        <p14:creationId xmlns:p14="http://schemas.microsoft.com/office/powerpoint/2010/main" val="39867068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A5C20-375E-4788-160B-4C9E6BF109AC}"/>
            </a:ext>
          </a:extLst>
        </p:cNvPr>
        <p:cNvGrpSpPr/>
        <p:nvPr/>
      </p:nvGrpSpPr>
      <p:grpSpPr>
        <a:xfrm>
          <a:off x="0" y="0"/>
          <a:ext cx="0" cy="0"/>
          <a:chOff x="0" y="0"/>
          <a:chExt cx="0" cy="0"/>
        </a:xfrm>
      </p:grpSpPr>
      <p:pic>
        <p:nvPicPr>
          <p:cNvPr id="3" name="Picture 2" descr="Screenshot of a virtual presentation titled &quot;Exploring the Role of Heritage in the Curriculum&quot; by Julie Edwards, Local Heritage Manager for Yorkshire, under Historic England. The slide features a photo of children observing a historic site by water, with participant video thumbnails on the right side.">
            <a:extLst>
              <a:ext uri="{FF2B5EF4-FFF2-40B4-BE49-F238E27FC236}">
                <a16:creationId xmlns:a16="http://schemas.microsoft.com/office/drawing/2014/main" id="{455CF25A-041F-AE63-7E3D-609041DA628C}"/>
              </a:ext>
            </a:extLst>
          </p:cNvPr>
          <p:cNvPicPr>
            <a:picLocks noChangeAspect="1"/>
          </p:cNvPicPr>
          <p:nvPr/>
        </p:nvPicPr>
        <p:blipFill>
          <a:blip r:embed="rId3"/>
          <a:srcRect l="2519" t="2078" r="-231" b="-8918"/>
          <a:stretch>
            <a:fillRect/>
          </a:stretch>
        </p:blipFill>
        <p:spPr>
          <a:xfrm>
            <a:off x="0" y="-815"/>
            <a:ext cx="12209128" cy="6837550"/>
          </a:xfrm>
          <a:prstGeom prst="rect">
            <a:avLst/>
          </a:prstGeom>
        </p:spPr>
      </p:pic>
      <p:sp>
        <p:nvSpPr>
          <p:cNvPr id="15" name="Rectangle 14" descr="Webinars">
            <a:extLst>
              <a:ext uri="{FF2B5EF4-FFF2-40B4-BE49-F238E27FC236}">
                <a16:creationId xmlns:a16="http://schemas.microsoft.com/office/drawing/2014/main" id="{A584EB36-D2B5-E0CD-820A-53EF48BC783D}"/>
              </a:ext>
            </a:extLst>
          </p:cNvPr>
          <p:cNvSpPr/>
          <p:nvPr/>
        </p:nvSpPr>
        <p:spPr>
          <a:xfrm>
            <a:off x="515939" y="-1"/>
            <a:ext cx="5327650" cy="226193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6" name="Picture 15">
            <a:extLst>
              <a:ext uri="{FF2B5EF4-FFF2-40B4-BE49-F238E27FC236}">
                <a16:creationId xmlns:a16="http://schemas.microsoft.com/office/drawing/2014/main" id="{688481C9-DA09-5AA8-A6B0-E286446FA187}"/>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17" name="Title Placeholder 17">
            <a:extLst>
              <a:ext uri="{FF2B5EF4-FFF2-40B4-BE49-F238E27FC236}">
                <a16:creationId xmlns:a16="http://schemas.microsoft.com/office/drawing/2014/main" id="{9EA94FDF-6111-CE53-4E85-5129CAEEC860}"/>
              </a:ext>
            </a:extLst>
          </p:cNvPr>
          <p:cNvSpPr txBox="1">
            <a:spLocks noGrp="1"/>
          </p:cNvSpPr>
          <p:nvPr>
            <p:ph type="title" idx="4294967295"/>
          </p:nvPr>
        </p:nvSpPr>
        <p:spPr>
          <a:xfrm>
            <a:off x="931139" y="723976"/>
            <a:ext cx="4496103"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rPr>
              <a:t>Webinars</a:t>
            </a:r>
          </a:p>
        </p:txBody>
      </p:sp>
    </p:spTree>
    <p:extLst>
      <p:ext uri="{BB962C8B-B14F-4D97-AF65-F5344CB8AC3E}">
        <p14:creationId xmlns:p14="http://schemas.microsoft.com/office/powerpoint/2010/main" val="32125165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0CC96-4725-D790-FA7B-8B9089CAC7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9C4AA-2AE3-102A-FBD2-EDFC411C560C}"/>
              </a:ext>
            </a:extLst>
          </p:cNvPr>
          <p:cNvSpPr>
            <a:spLocks noGrp="1"/>
          </p:cNvSpPr>
          <p:nvPr>
            <p:ph type="title"/>
          </p:nvPr>
        </p:nvSpPr>
        <p:spPr>
          <a:xfrm>
            <a:off x="519231" y="624356"/>
            <a:ext cx="10148769" cy="861774"/>
          </a:xfrm>
        </p:spPr>
        <p:txBody>
          <a:bodyPr/>
          <a:lstStyle/>
          <a:p>
            <a:r>
              <a:rPr lang="en-GB" noProof="0" dirty="0">
                <a:solidFill>
                  <a:srgbClr val="000000"/>
                </a:solidFill>
              </a:rPr>
              <a:t>Webinars reach diverse audiences and are consistently rated as useful</a:t>
            </a:r>
          </a:p>
        </p:txBody>
      </p:sp>
      <p:sp>
        <p:nvSpPr>
          <p:cNvPr id="3" name="Text Placeholder 2">
            <a:extLst>
              <a:ext uri="{FF2B5EF4-FFF2-40B4-BE49-F238E27FC236}">
                <a16:creationId xmlns:a16="http://schemas.microsoft.com/office/drawing/2014/main" id="{8C223BCF-C890-1194-0196-BA9F86F84340}"/>
              </a:ext>
            </a:extLst>
          </p:cNvPr>
          <p:cNvSpPr>
            <a:spLocks noGrp="1"/>
          </p:cNvSpPr>
          <p:nvPr>
            <p:ph type="body" sz="quarter" idx="13"/>
          </p:nvPr>
        </p:nvSpPr>
        <p:spPr>
          <a:xfrm>
            <a:off x="520680" y="1700213"/>
            <a:ext cx="5322908" cy="3272691"/>
          </a:xfrm>
        </p:spPr>
        <p:txBody>
          <a:bodyPr/>
          <a:lstStyle/>
          <a:p>
            <a:r>
              <a:rPr lang="en-GB" noProof="0" dirty="0">
                <a:solidFill>
                  <a:srgbClr val="000000"/>
                </a:solidFill>
              </a:rPr>
              <a:t>How participants find out about the webinars varies by session, with the most common sources being Historic England emails, Eventbrite and social media.</a:t>
            </a:r>
          </a:p>
          <a:p>
            <a:r>
              <a:rPr lang="en-GB" noProof="0" dirty="0">
                <a:solidFill>
                  <a:srgbClr val="000000"/>
                </a:solidFill>
              </a:rPr>
              <a:t>Prior experience with Historic England varies across webinar attendees.</a:t>
            </a:r>
            <a:r>
              <a:rPr lang="en-GB" dirty="0">
                <a:solidFill>
                  <a:srgbClr val="000000"/>
                </a:solidFill>
              </a:rPr>
              <a:t> </a:t>
            </a:r>
            <a:r>
              <a:rPr lang="en-GB" noProof="0" dirty="0">
                <a:solidFill>
                  <a:srgbClr val="000000"/>
                </a:solidFill>
              </a:rPr>
              <a:t>Between a quarter and three quarters of attendees have previously participated in face-to-face or online CPD training. Some webinars attract participants with extensive prior involvement, while others appeal to those with no previous engagement with Historic England.</a:t>
            </a:r>
          </a:p>
          <a:p>
            <a:r>
              <a:rPr lang="en-GB" noProof="0" dirty="0">
                <a:solidFill>
                  <a:srgbClr val="000000"/>
                </a:solidFill>
              </a:rPr>
              <a:t>Despite the varied participant mix, a high proportion of attendees rate the session as useful, a finding that is consistent. Almost all attendees agree that the webinars are either useful or very useful, with only one participant reporting that it was not useful.</a:t>
            </a:r>
          </a:p>
        </p:txBody>
      </p:sp>
      <p:pic>
        <p:nvPicPr>
          <p:cNvPr id="5" name="Picture 4" descr="Photograph of a stone war memorial cross adorned with red poppy wreaths, set against a backdrop of green hedges and trees along a paved pathway. The scene highlights a peaceful outdoor remembrance site, symbolizing honor and memory for fallen soldiers.">
            <a:extLst>
              <a:ext uri="{FF2B5EF4-FFF2-40B4-BE49-F238E27FC236}">
                <a16:creationId xmlns:a16="http://schemas.microsoft.com/office/drawing/2014/main" id="{E801B516-86E8-87EE-68F9-176B9968F35E}"/>
              </a:ext>
            </a:extLst>
          </p:cNvPr>
          <p:cNvPicPr>
            <a:picLocks noChangeAspect="1"/>
          </p:cNvPicPr>
          <p:nvPr/>
        </p:nvPicPr>
        <p:blipFill>
          <a:blip r:embed="rId2"/>
          <a:stretch>
            <a:fillRect/>
          </a:stretch>
        </p:blipFill>
        <p:spPr>
          <a:xfrm>
            <a:off x="7764129" y="1706771"/>
            <a:ext cx="3905010" cy="4052679"/>
          </a:xfrm>
          <a:prstGeom prst="rect">
            <a:avLst/>
          </a:prstGeom>
        </p:spPr>
      </p:pic>
    </p:spTree>
    <p:extLst>
      <p:ext uri="{BB962C8B-B14F-4D97-AF65-F5344CB8AC3E}">
        <p14:creationId xmlns:p14="http://schemas.microsoft.com/office/powerpoint/2010/main" val="16841812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46883-D9F2-9ABF-5AB2-4B1BF7944F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14AA0-573D-D695-60CA-83D7A163A1C9}"/>
              </a:ext>
            </a:extLst>
          </p:cNvPr>
          <p:cNvSpPr>
            <a:spLocks noGrp="1"/>
          </p:cNvSpPr>
          <p:nvPr>
            <p:ph type="title"/>
          </p:nvPr>
        </p:nvSpPr>
        <p:spPr>
          <a:xfrm>
            <a:off x="519231" y="624356"/>
            <a:ext cx="10148769" cy="861774"/>
          </a:xfrm>
        </p:spPr>
        <p:txBody>
          <a:bodyPr/>
          <a:lstStyle/>
          <a:p>
            <a:r>
              <a:rPr lang="en-GB" noProof="0" dirty="0">
                <a:solidFill>
                  <a:srgbClr val="000000"/>
                </a:solidFill>
              </a:rPr>
              <a:t>Attendees find practical classroom tools the most useful aspect of webinars</a:t>
            </a:r>
          </a:p>
        </p:txBody>
      </p:sp>
      <p:sp>
        <p:nvSpPr>
          <p:cNvPr id="3" name="Text Placeholder 2">
            <a:extLst>
              <a:ext uri="{FF2B5EF4-FFF2-40B4-BE49-F238E27FC236}">
                <a16:creationId xmlns:a16="http://schemas.microsoft.com/office/drawing/2014/main" id="{72B475E6-899A-53E7-B7CA-CADC59084B4B}"/>
              </a:ext>
            </a:extLst>
          </p:cNvPr>
          <p:cNvSpPr>
            <a:spLocks noGrp="1"/>
          </p:cNvSpPr>
          <p:nvPr>
            <p:ph type="body" sz="quarter" idx="13"/>
          </p:nvPr>
        </p:nvSpPr>
        <p:spPr>
          <a:xfrm>
            <a:off x="520679" y="1700213"/>
            <a:ext cx="7267596" cy="4231928"/>
          </a:xfrm>
        </p:spPr>
        <p:txBody>
          <a:bodyPr/>
          <a:lstStyle/>
          <a:p>
            <a:r>
              <a:rPr lang="en-US" dirty="0">
                <a:solidFill>
                  <a:srgbClr val="000000"/>
                </a:solidFill>
              </a:rPr>
              <a:t>In response to the question ‘Which part of the webinar was most useful?’, very few participants refer to abstract heritage theory. </a:t>
            </a:r>
            <a:r>
              <a:rPr lang="en-GB" noProof="0" dirty="0">
                <a:solidFill>
                  <a:srgbClr val="000000"/>
                </a:solidFill>
              </a:rPr>
              <a:t>Usefulness is defined in terms of what teachers can directly bring into the classroom.</a:t>
            </a:r>
          </a:p>
          <a:p>
            <a:r>
              <a:rPr lang="en-GB" noProof="0" dirty="0">
                <a:solidFill>
                  <a:srgbClr val="000000"/>
                </a:solidFill>
              </a:rPr>
              <a:t>Participants particularly value:</a:t>
            </a:r>
          </a:p>
          <a:p>
            <a:pPr marL="285750" indent="-285750">
              <a:spcBef>
                <a:spcPts val="600"/>
              </a:spcBef>
              <a:buFont typeface="Arial" panose="020B0604020202020204" pitchFamily="34" charset="0"/>
              <a:buChar char="•"/>
            </a:pPr>
            <a:r>
              <a:rPr lang="en-GB" b="1" noProof="0" dirty="0">
                <a:solidFill>
                  <a:srgbClr val="000000"/>
                </a:solidFill>
              </a:rPr>
              <a:t>Practical ideas</a:t>
            </a:r>
          </a:p>
          <a:p>
            <a:pPr marL="285750" indent="-285750">
              <a:spcBef>
                <a:spcPts val="600"/>
              </a:spcBef>
              <a:buFont typeface="Arial" panose="020B0604020202020204" pitchFamily="34" charset="0"/>
              <a:buChar char="•"/>
            </a:pPr>
            <a:r>
              <a:rPr lang="en-GB" b="1" noProof="0" dirty="0">
                <a:solidFill>
                  <a:srgbClr val="000000"/>
                </a:solidFill>
              </a:rPr>
              <a:t>Teaching strategies</a:t>
            </a:r>
          </a:p>
          <a:p>
            <a:pPr marL="285750" indent="-285750">
              <a:spcBef>
                <a:spcPts val="600"/>
              </a:spcBef>
              <a:buFont typeface="Arial" panose="020B0604020202020204" pitchFamily="34" charset="0"/>
              <a:buChar char="•"/>
            </a:pPr>
            <a:r>
              <a:rPr lang="en-GB" b="1" noProof="0" dirty="0">
                <a:solidFill>
                  <a:srgbClr val="000000"/>
                </a:solidFill>
              </a:rPr>
              <a:t>Concrete classroom examples</a:t>
            </a:r>
          </a:p>
          <a:p>
            <a:pPr marL="285750" indent="-285750">
              <a:spcBef>
                <a:spcPts val="600"/>
              </a:spcBef>
              <a:buFont typeface="Arial" panose="020B0604020202020204" pitchFamily="34" charset="0"/>
              <a:buChar char="•"/>
            </a:pPr>
            <a:r>
              <a:rPr lang="en-GB" b="1" noProof="0" dirty="0">
                <a:solidFill>
                  <a:srgbClr val="000000"/>
                </a:solidFill>
              </a:rPr>
              <a:t>Clear guidance on how to deliver, embed or use content in lessons</a:t>
            </a:r>
          </a:p>
          <a:p>
            <a:r>
              <a:rPr lang="en-GB" noProof="0" dirty="0">
                <a:solidFill>
                  <a:srgbClr val="000000"/>
                </a:solidFill>
              </a:rPr>
              <a:t>Similarly, participants appreciate signposting and guided use of HE resources, particularly when supported by demonstrations. </a:t>
            </a:r>
          </a:p>
          <a:p>
            <a:r>
              <a:rPr lang="en-GB" noProof="0" dirty="0">
                <a:solidFill>
                  <a:srgbClr val="000000"/>
                </a:solidFill>
              </a:rPr>
              <a:t>Participants most commonly mention:</a:t>
            </a:r>
          </a:p>
          <a:p>
            <a:pPr marL="285750" indent="-285750">
              <a:spcBef>
                <a:spcPts val="600"/>
              </a:spcBef>
              <a:buFont typeface="Arial" panose="020B0604020202020204" pitchFamily="34" charset="0"/>
              <a:buChar char="•"/>
            </a:pPr>
            <a:r>
              <a:rPr lang="en-GB" noProof="0" dirty="0">
                <a:solidFill>
                  <a:srgbClr val="000000"/>
                </a:solidFill>
              </a:rPr>
              <a:t>Website links</a:t>
            </a:r>
          </a:p>
          <a:p>
            <a:pPr marL="285750" indent="-285750">
              <a:spcBef>
                <a:spcPts val="600"/>
              </a:spcBef>
              <a:buFont typeface="Arial" panose="020B0604020202020204" pitchFamily="34" charset="0"/>
              <a:buChar char="•"/>
            </a:pPr>
            <a:r>
              <a:rPr lang="en-GB" noProof="0" dirty="0">
                <a:solidFill>
                  <a:srgbClr val="000000"/>
                </a:solidFill>
              </a:rPr>
              <a:t>Databases</a:t>
            </a:r>
          </a:p>
          <a:p>
            <a:pPr marL="285750" indent="-285750">
              <a:spcBef>
                <a:spcPts val="600"/>
              </a:spcBef>
              <a:buFont typeface="Arial" panose="020B0604020202020204" pitchFamily="34" charset="0"/>
              <a:buChar char="•"/>
            </a:pPr>
            <a:r>
              <a:rPr lang="en-GB" noProof="0" dirty="0">
                <a:solidFill>
                  <a:srgbClr val="000000"/>
                </a:solidFill>
              </a:rPr>
              <a:t>Online tools</a:t>
            </a:r>
          </a:p>
          <a:p>
            <a:pPr marL="285750" indent="-285750">
              <a:spcBef>
                <a:spcPts val="600"/>
              </a:spcBef>
              <a:buFont typeface="Arial" panose="020B0604020202020204" pitchFamily="34" charset="0"/>
              <a:buChar char="•"/>
            </a:pPr>
            <a:r>
              <a:rPr lang="en-GB" noProof="0" dirty="0">
                <a:solidFill>
                  <a:srgbClr val="000000"/>
                </a:solidFill>
              </a:rPr>
              <a:t>Maps, directories, census data</a:t>
            </a:r>
          </a:p>
        </p:txBody>
      </p:sp>
      <p:sp>
        <p:nvSpPr>
          <p:cNvPr id="7" name="Rectangular Callout 14">
            <a:extLst>
              <a:ext uri="{FF2B5EF4-FFF2-40B4-BE49-F238E27FC236}">
                <a16:creationId xmlns:a16="http://schemas.microsoft.com/office/drawing/2014/main" id="{A758A556-34C6-7DAA-6870-FA0BC43BE488}"/>
              </a:ext>
            </a:extLst>
          </p:cNvPr>
          <p:cNvSpPr/>
          <p:nvPr/>
        </p:nvSpPr>
        <p:spPr>
          <a:xfrm>
            <a:off x="8291512" y="2408629"/>
            <a:ext cx="3389293" cy="1720297"/>
          </a:xfrm>
          <a:prstGeom prst="wedgeRectCallout">
            <a:avLst>
              <a:gd name="adj1" fmla="val -36875"/>
              <a:gd name="adj2" fmla="val 58656"/>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“Ways in which to use it in the classroom, such as working walls, vocab, use of enquiry questions to begin, traffic light ideas, local links from news etc. Yorkshire” </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Substantive Concepts Trade Webinar</a:t>
            </a:r>
          </a:p>
        </p:txBody>
      </p:sp>
      <p:sp>
        <p:nvSpPr>
          <p:cNvPr id="8" name="Rectangular Callout 14">
            <a:extLst>
              <a:ext uri="{FF2B5EF4-FFF2-40B4-BE49-F238E27FC236}">
                <a16:creationId xmlns:a16="http://schemas.microsoft.com/office/drawing/2014/main" id="{E2D1D02E-5891-3C13-65A1-539D2977AADA}"/>
              </a:ext>
            </a:extLst>
          </p:cNvPr>
          <p:cNvSpPr/>
          <p:nvPr/>
        </p:nvSpPr>
        <p:spPr>
          <a:xfrm>
            <a:off x="8291513" y="4542946"/>
            <a:ext cx="3389293" cy="1535631"/>
          </a:xfrm>
          <a:prstGeom prst="wedgeRectCallout">
            <a:avLst>
              <a:gd name="adj1" fmla="val 32993"/>
              <a:gd name="adj2" fmla="val 62844"/>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“Finding out about the different databases, especially the 1939 one. I really like the way starting with a name unveiled a whole story of a </a:t>
            </a:r>
            <a:r>
              <a:rPr kumimoji="0" lang="en-GB" sz="1200" b="0" i="0" u="none" strike="noStrike" kern="1200" cap="none" spc="0" normalizeH="0" baseline="0" noProof="0" dirty="0">
                <a:ln>
                  <a:noFill/>
                </a:ln>
                <a:solidFill>
                  <a:srgbClr val="003B72"/>
                </a:solidFill>
                <a:effectLst/>
                <a:uLnTx/>
                <a:uFillTx/>
                <a:latin typeface="Verdana"/>
                <a:ea typeface="+mn-ea"/>
                <a:cs typeface="+mn-cs"/>
              </a:rPr>
              <a:t>man.” </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Remembrance Day Webinar</a:t>
            </a:r>
          </a:p>
        </p:txBody>
      </p:sp>
      <p:sp>
        <p:nvSpPr>
          <p:cNvPr id="4" name="Footer Placeholder 5">
            <a:extLst>
              <a:ext uri="{FF2B5EF4-FFF2-40B4-BE49-F238E27FC236}">
                <a16:creationId xmlns:a16="http://schemas.microsoft.com/office/drawing/2014/main" id="{F2CCC310-4C07-48D2-3E79-164981159061}"/>
              </a:ext>
            </a:extLst>
          </p:cNvPr>
          <p:cNvSpPr>
            <a:spLocks noGrp="1"/>
          </p:cNvSpPr>
          <p:nvPr>
            <p:ph type="ftr" sz="quarter" idx="3"/>
          </p:nvPr>
        </p:nvSpPr>
        <p:spPr>
          <a:xfrm>
            <a:off x="518465" y="6388666"/>
            <a:ext cx="10777678" cy="12311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Base: </a:t>
            </a:r>
            <a:r>
              <a:rPr kumimoji="0" lang="en-GB"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Q4. Which part of the webinar was most useful? </a:t>
            </a:r>
          </a:p>
        </p:txBody>
      </p:sp>
    </p:spTree>
    <p:extLst>
      <p:ext uri="{BB962C8B-B14F-4D97-AF65-F5344CB8AC3E}">
        <p14:creationId xmlns:p14="http://schemas.microsoft.com/office/powerpoint/2010/main" val="21781230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62DE9-099D-9B25-C457-E6C82D1A13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9B0477-9420-8049-F34E-DB747B0BC979}"/>
              </a:ext>
            </a:extLst>
          </p:cNvPr>
          <p:cNvSpPr>
            <a:spLocks noGrp="1"/>
          </p:cNvSpPr>
          <p:nvPr>
            <p:ph type="title"/>
          </p:nvPr>
        </p:nvSpPr>
        <p:spPr>
          <a:xfrm>
            <a:off x="519231" y="624356"/>
            <a:ext cx="10148769" cy="430887"/>
          </a:xfrm>
        </p:spPr>
        <p:txBody>
          <a:bodyPr/>
          <a:lstStyle/>
          <a:p>
            <a:r>
              <a:rPr lang="en-GB" noProof="0" dirty="0">
                <a:solidFill>
                  <a:srgbClr val="000000"/>
                </a:solidFill>
              </a:rPr>
              <a:t>Attendees consider the webinars comprehensive</a:t>
            </a:r>
            <a:endParaRPr lang="en-GB" noProof="0" dirty="0">
              <a:solidFill>
                <a:srgbClr val="000000"/>
              </a:solidFill>
              <a:highlight>
                <a:srgbClr val="FFFF00"/>
              </a:highlight>
            </a:endParaRPr>
          </a:p>
        </p:txBody>
      </p:sp>
      <p:sp>
        <p:nvSpPr>
          <p:cNvPr id="3" name="Text Placeholder 2">
            <a:extLst>
              <a:ext uri="{FF2B5EF4-FFF2-40B4-BE49-F238E27FC236}">
                <a16:creationId xmlns:a16="http://schemas.microsoft.com/office/drawing/2014/main" id="{70133C72-25E0-9E45-A758-F323433A4BB0}"/>
              </a:ext>
            </a:extLst>
          </p:cNvPr>
          <p:cNvSpPr>
            <a:spLocks noGrp="1"/>
          </p:cNvSpPr>
          <p:nvPr>
            <p:ph type="body" sz="quarter" idx="13"/>
          </p:nvPr>
        </p:nvSpPr>
        <p:spPr>
          <a:xfrm>
            <a:off x="520679" y="1700213"/>
            <a:ext cx="5827733" cy="2667397"/>
          </a:xfrm>
        </p:spPr>
        <p:txBody>
          <a:bodyPr/>
          <a:lstStyle/>
          <a:p>
            <a:r>
              <a:rPr lang="en-GB" noProof="0" dirty="0">
                <a:solidFill>
                  <a:srgbClr val="000000"/>
                </a:solidFill>
              </a:rPr>
              <a:t>Most attendees describe the webinars as comprehensive</a:t>
            </a:r>
            <a:r>
              <a:rPr lang="en-GB" dirty="0">
                <a:solidFill>
                  <a:srgbClr val="000000"/>
                </a:solidFill>
              </a:rPr>
              <a:t>. </a:t>
            </a:r>
            <a:r>
              <a:rPr lang="en-GB" noProof="0" dirty="0">
                <a:solidFill>
                  <a:srgbClr val="000000"/>
                </a:solidFill>
              </a:rPr>
              <a:t>As per other sessions, </a:t>
            </a:r>
            <a:r>
              <a:rPr lang="en-GB" b="1" noProof="0" dirty="0">
                <a:solidFill>
                  <a:srgbClr val="000000"/>
                </a:solidFill>
              </a:rPr>
              <a:t>suggestions for improvement are the exception </a:t>
            </a:r>
            <a:r>
              <a:rPr lang="en-GB" noProof="0" dirty="0">
                <a:solidFill>
                  <a:srgbClr val="000000"/>
                </a:solidFill>
              </a:rPr>
              <a:t>rather than the norm</a:t>
            </a:r>
            <a:r>
              <a:rPr lang="en-GB" dirty="0">
                <a:solidFill>
                  <a:srgbClr val="000000"/>
                </a:solidFill>
              </a:rPr>
              <a:t>.</a:t>
            </a:r>
          </a:p>
          <a:p>
            <a:r>
              <a:rPr lang="en-GB" noProof="0" dirty="0">
                <a:solidFill>
                  <a:srgbClr val="000000"/>
                </a:solidFill>
              </a:rPr>
              <a:t>Where requests are made, they tend to be specific to the webinar topic.</a:t>
            </a:r>
          </a:p>
          <a:p>
            <a:r>
              <a:rPr lang="en-GB" noProof="0" dirty="0">
                <a:solidFill>
                  <a:srgbClr val="000000"/>
                </a:solidFill>
              </a:rPr>
              <a:t>For example:</a:t>
            </a:r>
          </a:p>
          <a:p>
            <a:pPr marL="285750" indent="-285750">
              <a:buFont typeface="Arial" panose="020B0604020202020204" pitchFamily="34" charset="0"/>
              <a:buChar char="•"/>
            </a:pPr>
            <a:r>
              <a:rPr lang="en-GB" noProof="0" dirty="0">
                <a:solidFill>
                  <a:srgbClr val="000000"/>
                </a:solidFill>
              </a:rPr>
              <a:t>In local heritage webinars, some participants ask for content that is more relevant to their region or locality</a:t>
            </a:r>
          </a:p>
          <a:p>
            <a:pPr marL="285750" indent="-285750">
              <a:buFont typeface="Arial" panose="020B0604020202020204" pitchFamily="34" charset="0"/>
              <a:buChar char="•"/>
            </a:pPr>
            <a:r>
              <a:rPr lang="en-GB" noProof="0" dirty="0">
                <a:solidFill>
                  <a:srgbClr val="000000"/>
                </a:solidFill>
              </a:rPr>
              <a:t>In mapping webinars, some participants request clearer, step-by-step guidance on how to access and use resources</a:t>
            </a:r>
          </a:p>
        </p:txBody>
      </p:sp>
      <p:sp>
        <p:nvSpPr>
          <p:cNvPr id="7" name="Rectangular Callout 14">
            <a:extLst>
              <a:ext uri="{FF2B5EF4-FFF2-40B4-BE49-F238E27FC236}">
                <a16:creationId xmlns:a16="http://schemas.microsoft.com/office/drawing/2014/main" id="{8470F0F6-D04B-5F27-F868-0C0C5895FDDA}"/>
              </a:ext>
            </a:extLst>
          </p:cNvPr>
          <p:cNvSpPr/>
          <p:nvPr/>
        </p:nvSpPr>
        <p:spPr>
          <a:xfrm>
            <a:off x="7783531" y="2420938"/>
            <a:ext cx="3887788" cy="1166299"/>
          </a:xfrm>
          <a:prstGeom prst="wedgeRectCallout">
            <a:avLst>
              <a:gd name="adj1" fmla="val 32863"/>
              <a:gd name="adj2" fmla="val 59656"/>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“Maybe split into different regions as unfortunately none relevant to Oxfordshire.” </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Local Learning: English Heritage Webinar</a:t>
            </a:r>
          </a:p>
        </p:txBody>
      </p:sp>
      <p:sp>
        <p:nvSpPr>
          <p:cNvPr id="8" name="Rectangular Callout 14">
            <a:extLst>
              <a:ext uri="{FF2B5EF4-FFF2-40B4-BE49-F238E27FC236}">
                <a16:creationId xmlns:a16="http://schemas.microsoft.com/office/drawing/2014/main" id="{D5A67E4E-D981-D51C-702E-C1EE77213DAD}"/>
              </a:ext>
            </a:extLst>
          </p:cNvPr>
          <p:cNvSpPr/>
          <p:nvPr/>
        </p:nvSpPr>
        <p:spPr>
          <a:xfrm>
            <a:off x="7783531" y="4158338"/>
            <a:ext cx="3883045" cy="1166299"/>
          </a:xfrm>
          <a:prstGeom prst="wedgeRectCallout">
            <a:avLst>
              <a:gd name="adj1" fmla="val 33493"/>
              <a:gd name="adj2" fmla="val 63648"/>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“Maybe just an instructional PowerPoint for the site. I tried it out whilst we were in the webinar and it was tricky to use.” </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Using Maps Webinar</a:t>
            </a:r>
          </a:p>
        </p:txBody>
      </p:sp>
    </p:spTree>
    <p:extLst>
      <p:ext uri="{BB962C8B-B14F-4D97-AF65-F5344CB8AC3E}">
        <p14:creationId xmlns:p14="http://schemas.microsoft.com/office/powerpoint/2010/main" val="7041340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405FC-6B6F-0F8C-7CCF-ACA9383715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03F39-567B-190D-211A-96BD1D6A2D27}"/>
              </a:ext>
            </a:extLst>
          </p:cNvPr>
          <p:cNvSpPr>
            <a:spLocks noGrp="1"/>
          </p:cNvSpPr>
          <p:nvPr>
            <p:ph type="title"/>
          </p:nvPr>
        </p:nvSpPr>
        <p:spPr>
          <a:xfrm>
            <a:off x="519231" y="624356"/>
            <a:ext cx="10148769" cy="430887"/>
          </a:xfrm>
        </p:spPr>
        <p:txBody>
          <a:bodyPr/>
          <a:lstStyle/>
          <a:p>
            <a:r>
              <a:rPr lang="en-GB" noProof="0" dirty="0">
                <a:solidFill>
                  <a:srgbClr val="000000"/>
                </a:solidFill>
              </a:rPr>
              <a:t>Suggestions to support future delivery</a:t>
            </a:r>
          </a:p>
        </p:txBody>
      </p:sp>
      <p:sp>
        <p:nvSpPr>
          <p:cNvPr id="3" name="Text Placeholder 2">
            <a:extLst>
              <a:ext uri="{FF2B5EF4-FFF2-40B4-BE49-F238E27FC236}">
                <a16:creationId xmlns:a16="http://schemas.microsoft.com/office/drawing/2014/main" id="{EEFEE0B1-F3DF-9148-92D8-A54F98CA9B0C}"/>
              </a:ext>
            </a:extLst>
          </p:cNvPr>
          <p:cNvSpPr>
            <a:spLocks noGrp="1"/>
          </p:cNvSpPr>
          <p:nvPr>
            <p:ph type="body" sz="quarter" idx="13"/>
          </p:nvPr>
        </p:nvSpPr>
        <p:spPr>
          <a:xfrm>
            <a:off x="520679" y="1700213"/>
            <a:ext cx="5827733" cy="3011081"/>
          </a:xfrm>
        </p:spPr>
        <p:txBody>
          <a:bodyPr/>
          <a:lstStyle/>
          <a:p>
            <a:r>
              <a:rPr lang="en-GB" noProof="0" dirty="0">
                <a:solidFill>
                  <a:srgbClr val="000000"/>
                </a:solidFill>
              </a:rPr>
              <a:t>Some participants identify additional resources, guidance or future webinars that would further support them in embedding local heritage and history into the curriculum.</a:t>
            </a:r>
          </a:p>
          <a:p>
            <a:r>
              <a:rPr lang="en-GB" noProof="0" dirty="0">
                <a:solidFill>
                  <a:srgbClr val="000000"/>
                </a:solidFill>
              </a:rPr>
              <a:t>These most commonly include:</a:t>
            </a:r>
          </a:p>
          <a:p>
            <a:pPr marL="285750" indent="-285750">
              <a:buFont typeface="Arial" panose="020B0604020202020204" pitchFamily="34" charset="0"/>
              <a:buChar char="•"/>
            </a:pPr>
            <a:r>
              <a:rPr lang="en-GB" b="1" noProof="0" dirty="0">
                <a:solidFill>
                  <a:srgbClr val="000000"/>
                </a:solidFill>
              </a:rPr>
              <a:t>More localised or region-specific support</a:t>
            </a:r>
            <a:r>
              <a:rPr lang="en-GB" noProof="0" dirty="0">
                <a:solidFill>
                  <a:srgbClr val="000000"/>
                </a:solidFill>
              </a:rPr>
              <a:t>, with ready-to-use resources applicable to their local area</a:t>
            </a:r>
          </a:p>
          <a:p>
            <a:pPr marL="285750" indent="-285750">
              <a:buFont typeface="Arial" panose="020B0604020202020204" pitchFamily="34" charset="0"/>
              <a:buChar char="•"/>
            </a:pPr>
            <a:r>
              <a:rPr lang="en-GB" b="1" noProof="0" dirty="0">
                <a:solidFill>
                  <a:srgbClr val="000000"/>
                </a:solidFill>
              </a:rPr>
              <a:t>Curriculum planning support</a:t>
            </a:r>
            <a:r>
              <a:rPr lang="en-GB" noProof="0" dirty="0">
                <a:solidFill>
                  <a:srgbClr val="000000"/>
                </a:solidFill>
              </a:rPr>
              <a:t>, such as whole-school plans, curriculum mapping and thematic ‘threads’</a:t>
            </a:r>
          </a:p>
          <a:p>
            <a:pPr marL="285750" indent="-285750">
              <a:buFont typeface="Arial" panose="020B0604020202020204" pitchFamily="34" charset="0"/>
              <a:buChar char="•"/>
            </a:pPr>
            <a:r>
              <a:rPr lang="en-GB" b="1" noProof="0" dirty="0">
                <a:solidFill>
                  <a:srgbClr val="000000"/>
                </a:solidFill>
              </a:rPr>
              <a:t>Improved access to resources and recordings</a:t>
            </a:r>
            <a:r>
              <a:rPr lang="en-GB" noProof="0" dirty="0">
                <a:solidFill>
                  <a:srgbClr val="000000"/>
                </a:solidFill>
              </a:rPr>
              <a:t>, including past materials</a:t>
            </a:r>
          </a:p>
          <a:p>
            <a:pPr marL="285750" indent="-285750">
              <a:buFont typeface="Arial" panose="020B0604020202020204" pitchFamily="34" charset="0"/>
              <a:buChar char="•"/>
            </a:pPr>
            <a:r>
              <a:rPr lang="en-GB" b="1" noProof="0" dirty="0">
                <a:solidFill>
                  <a:srgbClr val="000000"/>
                </a:solidFill>
              </a:rPr>
              <a:t>EYFS/KS1 specific requests</a:t>
            </a:r>
          </a:p>
        </p:txBody>
      </p:sp>
      <p:sp>
        <p:nvSpPr>
          <p:cNvPr id="9" name="Rectangular Callout 14">
            <a:extLst>
              <a:ext uri="{FF2B5EF4-FFF2-40B4-BE49-F238E27FC236}">
                <a16:creationId xmlns:a16="http://schemas.microsoft.com/office/drawing/2014/main" id="{5EC6FAA3-1831-CF41-7281-CFEEB7832C60}"/>
              </a:ext>
            </a:extLst>
          </p:cNvPr>
          <p:cNvSpPr/>
          <p:nvPr/>
        </p:nvSpPr>
        <p:spPr>
          <a:xfrm>
            <a:off x="8291511" y="4185004"/>
            <a:ext cx="3384551" cy="1350965"/>
          </a:xfrm>
          <a:prstGeom prst="wedgeRectCallout">
            <a:avLst>
              <a:gd name="adj1" fmla="val 33247"/>
              <a:gd name="adj2" fmla="val 61400"/>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“Maybe offering webinars focusing on the regions of English i.e. North East Local Heritage.” </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Local Learning: English Heritage Webinar</a:t>
            </a:r>
          </a:p>
        </p:txBody>
      </p:sp>
      <p:sp>
        <p:nvSpPr>
          <p:cNvPr id="10" name="Rectangular Callout 14">
            <a:extLst>
              <a:ext uri="{FF2B5EF4-FFF2-40B4-BE49-F238E27FC236}">
                <a16:creationId xmlns:a16="http://schemas.microsoft.com/office/drawing/2014/main" id="{7D6EB85C-419F-BF85-EC3F-C2762307D714}"/>
              </a:ext>
            </a:extLst>
          </p:cNvPr>
          <p:cNvSpPr/>
          <p:nvPr/>
        </p:nvSpPr>
        <p:spPr>
          <a:xfrm>
            <a:off x="8291513" y="2420938"/>
            <a:ext cx="3384550" cy="981634"/>
          </a:xfrm>
          <a:prstGeom prst="wedgeRectCallout">
            <a:avLst>
              <a:gd name="adj1" fmla="val -12744"/>
              <a:gd name="adj2" fmla="val 19353"/>
            </a:avLst>
          </a:prstGeom>
          <a:solidFill>
            <a:schemeClr val="bg1"/>
          </a:solidFill>
          <a:ln w="6350">
            <a:solidFill>
              <a:schemeClr val="accent3"/>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“Guidance on how to create a whole school plan for history.” </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3"/>
                </a:solidFill>
                <a:effectLst/>
                <a:uLnTx/>
                <a:uFillTx/>
                <a:latin typeface="Verdana"/>
                <a:ea typeface="+mn-ea"/>
                <a:cs typeface="+mn-cs"/>
              </a:rPr>
              <a:t>Remembrance Day Webinar</a:t>
            </a:r>
          </a:p>
        </p:txBody>
      </p:sp>
    </p:spTree>
    <p:extLst>
      <p:ext uri="{BB962C8B-B14F-4D97-AF65-F5344CB8AC3E}">
        <p14:creationId xmlns:p14="http://schemas.microsoft.com/office/powerpoint/2010/main" val="2579919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0D529-A8E3-BFCD-330F-E1EA2B62443D}"/>
            </a:ext>
          </a:extLst>
        </p:cNvPr>
        <p:cNvGrpSpPr/>
        <p:nvPr/>
      </p:nvGrpSpPr>
      <p:grpSpPr>
        <a:xfrm>
          <a:off x="0" y="0"/>
          <a:ext cx="0" cy="0"/>
          <a:chOff x="0" y="0"/>
          <a:chExt cx="0" cy="0"/>
        </a:xfrm>
      </p:grpSpPr>
      <p:pic>
        <p:nvPicPr>
          <p:cNvPr id="8" name="Picture 7" descr="Photograph of a group of schoolchildren in uniforms standing in formation on a brick-paved street, led by a man dressed in a historical military uniform. Background includes a building with a sign reading &quot;Alliance House,&quot; highlighting a possible educational or commemorative event.">
            <a:extLst>
              <a:ext uri="{FF2B5EF4-FFF2-40B4-BE49-F238E27FC236}">
                <a16:creationId xmlns:a16="http://schemas.microsoft.com/office/drawing/2014/main" id="{ABE20AD9-97E3-2C35-2684-68D9E5E2957C}"/>
              </a:ext>
            </a:extLst>
          </p:cNvPr>
          <p:cNvPicPr>
            <a:picLocks noChangeAspect="1"/>
          </p:cNvPicPr>
          <p:nvPr/>
        </p:nvPicPr>
        <p:blipFill>
          <a:blip r:embed="rId3"/>
          <a:srcRect l="441" t="8856" r="9290" b="10012"/>
          <a:stretch>
            <a:fillRect/>
          </a:stretch>
        </p:blipFill>
        <p:spPr>
          <a:xfrm>
            <a:off x="0" y="-815"/>
            <a:ext cx="12312502" cy="7378995"/>
          </a:xfrm>
          <a:prstGeom prst="rect">
            <a:avLst/>
          </a:prstGeom>
        </p:spPr>
      </p:pic>
      <p:sp>
        <p:nvSpPr>
          <p:cNvPr id="15" name="Rectangle 14" descr="Delivery Partners">
            <a:extLst>
              <a:ext uri="{FF2B5EF4-FFF2-40B4-BE49-F238E27FC236}">
                <a16:creationId xmlns:a16="http://schemas.microsoft.com/office/drawing/2014/main" id="{F2CC2554-D100-EFAE-E01E-6DE9C561F197}"/>
              </a:ext>
            </a:extLst>
          </p:cNvPr>
          <p:cNvSpPr/>
          <p:nvPr/>
        </p:nvSpPr>
        <p:spPr>
          <a:xfrm>
            <a:off x="515939" y="-1"/>
            <a:ext cx="5327650" cy="226193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6" name="Picture 15">
            <a:extLst>
              <a:ext uri="{FF2B5EF4-FFF2-40B4-BE49-F238E27FC236}">
                <a16:creationId xmlns:a16="http://schemas.microsoft.com/office/drawing/2014/main" id="{E8FB598D-75C0-2A92-2B0E-C4BC602A6676}"/>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17" name="Title Placeholder 17">
            <a:extLst>
              <a:ext uri="{FF2B5EF4-FFF2-40B4-BE49-F238E27FC236}">
                <a16:creationId xmlns:a16="http://schemas.microsoft.com/office/drawing/2014/main" id="{24B03334-C163-A007-4420-3C009F9FDA48}"/>
              </a:ext>
            </a:extLst>
          </p:cNvPr>
          <p:cNvSpPr txBox="1">
            <a:spLocks noGrp="1"/>
          </p:cNvSpPr>
          <p:nvPr>
            <p:ph type="title" idx="4294967295"/>
          </p:nvPr>
        </p:nvSpPr>
        <p:spPr>
          <a:xfrm>
            <a:off x="931139" y="723976"/>
            <a:ext cx="4496103"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rPr>
              <a:t>Delivery partners</a:t>
            </a:r>
          </a:p>
        </p:txBody>
      </p:sp>
    </p:spTree>
    <p:extLst>
      <p:ext uri="{BB962C8B-B14F-4D97-AF65-F5344CB8AC3E}">
        <p14:creationId xmlns:p14="http://schemas.microsoft.com/office/powerpoint/2010/main" val="39439716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1BF2C-4F90-63C3-92F0-88F7C9635C9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614447B-C7DA-5EDA-1C23-E98863C74A5F}"/>
              </a:ext>
            </a:extLst>
          </p:cNvPr>
          <p:cNvSpPr>
            <a:spLocks noGrp="1"/>
          </p:cNvSpPr>
          <p:nvPr>
            <p:ph type="title"/>
          </p:nvPr>
        </p:nvSpPr>
        <p:spPr>
          <a:xfrm>
            <a:off x="519017" y="620713"/>
            <a:ext cx="9047205" cy="430887"/>
          </a:xfrm>
        </p:spPr>
        <p:txBody>
          <a:bodyPr/>
          <a:lstStyle/>
          <a:p>
            <a:r>
              <a:rPr lang="en-GB" dirty="0">
                <a:solidFill>
                  <a:schemeClr val="accent2"/>
                </a:solidFill>
              </a:rPr>
              <a:t>Delivery partners</a:t>
            </a:r>
            <a:r>
              <a:rPr lang="en-GB" noProof="0" dirty="0">
                <a:solidFill>
                  <a:schemeClr val="accent2"/>
                </a:solidFill>
              </a:rPr>
              <a:t>: </a:t>
            </a:r>
            <a:r>
              <a:rPr lang="en-GB" b="0" noProof="0" dirty="0">
                <a:solidFill>
                  <a:srgbClr val="000000"/>
                </a:solidFill>
              </a:rPr>
              <a:t>executive summary</a:t>
            </a:r>
          </a:p>
        </p:txBody>
      </p:sp>
      <p:sp>
        <p:nvSpPr>
          <p:cNvPr id="3" name="Text Placeholder 2">
            <a:extLst>
              <a:ext uri="{FF2B5EF4-FFF2-40B4-BE49-F238E27FC236}">
                <a16:creationId xmlns:a16="http://schemas.microsoft.com/office/drawing/2014/main" id="{D4CEE54D-9227-44FE-3169-694A2D4EDB1E}"/>
              </a:ext>
            </a:extLst>
          </p:cNvPr>
          <p:cNvSpPr>
            <a:spLocks noGrp="1"/>
          </p:cNvSpPr>
          <p:nvPr>
            <p:ph type="body" sz="quarter" idx="13"/>
          </p:nvPr>
        </p:nvSpPr>
        <p:spPr>
          <a:xfrm>
            <a:off x="520161" y="1268413"/>
            <a:ext cx="4783676" cy="4262705"/>
          </a:xfrm>
        </p:spPr>
        <p:txBody>
          <a:bodyPr/>
          <a:lstStyle/>
          <a:p>
            <a:r>
              <a:rPr lang="en-GB" sz="1200" noProof="0" dirty="0">
                <a:solidFill>
                  <a:srgbClr val="000000"/>
                </a:solidFill>
              </a:rPr>
              <a:t>Qualitative feedback aligns with the historic positive feedback gathered from programme delivery Partners. </a:t>
            </a:r>
            <a:r>
              <a:rPr lang="en-GB" sz="1200" b="1" dirty="0">
                <a:solidFill>
                  <a:srgbClr val="000000"/>
                </a:solidFill>
              </a:rPr>
              <a:t>A range of Partners took part in the research, </a:t>
            </a:r>
            <a:r>
              <a:rPr lang="en-GB" sz="1200" dirty="0">
                <a:solidFill>
                  <a:srgbClr val="000000"/>
                </a:solidFill>
              </a:rPr>
              <a:t>so not all metrics are applicable to all – e.g., those producing resources with Historic England are not in the same position as those delivering activation with schools.</a:t>
            </a:r>
          </a:p>
          <a:p>
            <a:r>
              <a:rPr lang="en-GB" sz="1200" noProof="0" dirty="0">
                <a:solidFill>
                  <a:srgbClr val="000000"/>
                </a:solidFill>
              </a:rPr>
              <a:t>Despite the range of organisations who </a:t>
            </a:r>
            <a:r>
              <a:rPr lang="en-GB" sz="1200" dirty="0">
                <a:solidFill>
                  <a:srgbClr val="000000"/>
                </a:solidFill>
              </a:rPr>
              <a:t>are involved in delivering the programme, there is </a:t>
            </a:r>
            <a:r>
              <a:rPr lang="en-GB" sz="1200" b="1" dirty="0">
                <a:solidFill>
                  <a:srgbClr val="000000"/>
                </a:solidFill>
              </a:rPr>
              <a:t>positivity from all Partners </a:t>
            </a:r>
            <a:r>
              <a:rPr lang="en-GB" sz="1200" dirty="0">
                <a:solidFill>
                  <a:srgbClr val="000000"/>
                </a:solidFill>
              </a:rPr>
              <a:t>about the Heritage Schools programme. Involvement either </a:t>
            </a:r>
            <a:r>
              <a:rPr lang="en-GB" sz="1200" b="1" dirty="0">
                <a:solidFill>
                  <a:srgbClr val="000000"/>
                </a:solidFill>
              </a:rPr>
              <a:t>meets or exceeds their expectations, </a:t>
            </a:r>
            <a:r>
              <a:rPr lang="en-GB" sz="1200" dirty="0">
                <a:solidFill>
                  <a:srgbClr val="000000"/>
                </a:solidFill>
              </a:rPr>
              <a:t>and despite the range of experiences Partners will have had with the programme, </a:t>
            </a:r>
            <a:r>
              <a:rPr lang="en-GB" sz="1200" b="1" dirty="0">
                <a:solidFill>
                  <a:srgbClr val="000000"/>
                </a:solidFill>
              </a:rPr>
              <a:t>all would recommend </a:t>
            </a:r>
            <a:r>
              <a:rPr lang="en-GB" sz="1200" dirty="0">
                <a:solidFill>
                  <a:srgbClr val="000000"/>
                </a:solidFill>
              </a:rPr>
              <a:t>getting involved to others.</a:t>
            </a:r>
          </a:p>
          <a:p>
            <a:r>
              <a:rPr lang="en-GB" sz="1200" noProof="0" dirty="0">
                <a:solidFill>
                  <a:srgbClr val="000000"/>
                </a:solidFill>
              </a:rPr>
              <a:t>The </a:t>
            </a:r>
            <a:r>
              <a:rPr lang="en-GB" sz="1200" b="1" noProof="0" dirty="0">
                <a:solidFill>
                  <a:srgbClr val="000000"/>
                </a:solidFill>
              </a:rPr>
              <a:t>working relationship </a:t>
            </a:r>
            <a:r>
              <a:rPr lang="en-GB" sz="1200" noProof="0" dirty="0">
                <a:solidFill>
                  <a:srgbClr val="000000"/>
                </a:solidFill>
              </a:rPr>
              <a:t>with the Heritage Schools teams is a significant positive, as Partners feel they deliver – and in turn, help </a:t>
            </a:r>
            <a:r>
              <a:rPr lang="en-GB" sz="1200" i="1" noProof="0" dirty="0">
                <a:solidFill>
                  <a:srgbClr val="000000"/>
                </a:solidFill>
              </a:rPr>
              <a:t>them</a:t>
            </a:r>
            <a:r>
              <a:rPr lang="en-GB" sz="1200" noProof="0" dirty="0">
                <a:solidFill>
                  <a:srgbClr val="000000"/>
                </a:solidFill>
              </a:rPr>
              <a:t> to deliver – </a:t>
            </a:r>
            <a:r>
              <a:rPr lang="en-GB" sz="1200" b="1" noProof="0" dirty="0">
                <a:solidFill>
                  <a:srgbClr val="000000"/>
                </a:solidFill>
              </a:rPr>
              <a:t>quality work, in a friendly and professional manner.</a:t>
            </a:r>
          </a:p>
          <a:p>
            <a:r>
              <a:rPr lang="en-GB" sz="1200" dirty="0">
                <a:solidFill>
                  <a:srgbClr val="000000"/>
                </a:solidFill>
              </a:rPr>
              <a:t>Where applicable, Partners are confident that they have increased the reach of their support – </a:t>
            </a:r>
            <a:r>
              <a:rPr lang="en-GB" sz="1200" b="1" dirty="0">
                <a:solidFill>
                  <a:srgbClr val="000000"/>
                </a:solidFill>
              </a:rPr>
              <a:t>fundamentally, they reach more schools with involved with the Heritage Schools programme </a:t>
            </a:r>
            <a:r>
              <a:rPr lang="en-GB" sz="1200" dirty="0">
                <a:solidFill>
                  <a:srgbClr val="000000"/>
                </a:solidFill>
              </a:rPr>
              <a:t>than they have done on their own.</a:t>
            </a:r>
          </a:p>
        </p:txBody>
      </p:sp>
      <p:sp>
        <p:nvSpPr>
          <p:cNvPr id="4" name="Text Placeholder 3">
            <a:extLst>
              <a:ext uri="{FF2B5EF4-FFF2-40B4-BE49-F238E27FC236}">
                <a16:creationId xmlns:a16="http://schemas.microsoft.com/office/drawing/2014/main" id="{55888C03-4657-ED09-DA3C-23900E0EDE88}"/>
              </a:ext>
            </a:extLst>
          </p:cNvPr>
          <p:cNvSpPr>
            <a:spLocks noGrp="1"/>
          </p:cNvSpPr>
          <p:nvPr>
            <p:ph type="body" sz="quarter" idx="14"/>
          </p:nvPr>
        </p:nvSpPr>
        <p:spPr>
          <a:xfrm>
            <a:off x="5843588" y="1268413"/>
            <a:ext cx="4752974" cy="3082895"/>
          </a:xfrm>
        </p:spPr>
        <p:txBody>
          <a:bodyPr/>
          <a:lstStyle/>
          <a:p>
            <a:r>
              <a:rPr lang="en-GB" sz="1200" dirty="0">
                <a:solidFill>
                  <a:srgbClr val="000000"/>
                </a:solidFill>
              </a:rPr>
              <a:t>The same Partners also feel they have developed better connections with schools. This is through the increased number of schools they’ve engaged with, and the </a:t>
            </a:r>
            <a:r>
              <a:rPr lang="en-GB" sz="1200" b="1" dirty="0">
                <a:solidFill>
                  <a:srgbClr val="000000"/>
                </a:solidFill>
              </a:rPr>
              <a:t>deepening of the personal relationships </a:t>
            </a:r>
            <a:r>
              <a:rPr lang="en-GB" sz="1200" dirty="0">
                <a:solidFill>
                  <a:srgbClr val="000000"/>
                </a:solidFill>
              </a:rPr>
              <a:t>between themselves and the schools. This allows for more open communication and feedback and </a:t>
            </a:r>
            <a:r>
              <a:rPr lang="en-GB" sz="1200" b="1" dirty="0">
                <a:solidFill>
                  <a:srgbClr val="000000"/>
                </a:solidFill>
              </a:rPr>
              <a:t>helps them to develop their offering </a:t>
            </a:r>
            <a:r>
              <a:rPr lang="en-GB" sz="1200" dirty="0">
                <a:solidFill>
                  <a:srgbClr val="000000"/>
                </a:solidFill>
              </a:rPr>
              <a:t>to be the best it can be for schools. This is important to them, as they want to make teachers’ time feel ‘worth it’.</a:t>
            </a:r>
          </a:p>
          <a:p>
            <a:r>
              <a:rPr lang="en-GB" sz="1200" dirty="0">
                <a:solidFill>
                  <a:srgbClr val="000000"/>
                </a:solidFill>
              </a:rPr>
              <a:t>Applicable Partners also report feeling </a:t>
            </a:r>
            <a:r>
              <a:rPr lang="en-GB" sz="1200" b="1" dirty="0">
                <a:solidFill>
                  <a:srgbClr val="000000"/>
                </a:solidFill>
              </a:rPr>
              <a:t>more confident </a:t>
            </a:r>
            <a:r>
              <a:rPr lang="en-GB" sz="1200" dirty="0">
                <a:solidFill>
                  <a:srgbClr val="000000"/>
                </a:solidFill>
              </a:rPr>
              <a:t>in working with schools and teachers as a result of the Heritage Schools programme. This is because they have had the </a:t>
            </a:r>
            <a:r>
              <a:rPr lang="en-GB" sz="1200" b="1" dirty="0">
                <a:solidFill>
                  <a:srgbClr val="000000"/>
                </a:solidFill>
              </a:rPr>
              <a:t>opportunity to work with experts, </a:t>
            </a:r>
            <a:r>
              <a:rPr lang="en-GB" sz="1200" dirty="0">
                <a:solidFill>
                  <a:srgbClr val="000000"/>
                </a:solidFill>
              </a:rPr>
              <a:t>helping them feel more </a:t>
            </a:r>
            <a:r>
              <a:rPr lang="en-GB" sz="1200" b="1" dirty="0">
                <a:solidFill>
                  <a:srgbClr val="000000"/>
                </a:solidFill>
              </a:rPr>
              <a:t>comfortable</a:t>
            </a:r>
            <a:r>
              <a:rPr lang="en-GB" sz="1200" dirty="0">
                <a:solidFill>
                  <a:srgbClr val="000000"/>
                </a:solidFill>
              </a:rPr>
              <a:t> with resources, and have been able to access </a:t>
            </a:r>
            <a:r>
              <a:rPr lang="en-GB" sz="1200" b="1" dirty="0">
                <a:solidFill>
                  <a:srgbClr val="000000"/>
                </a:solidFill>
              </a:rPr>
              <a:t>practical examples and case studies </a:t>
            </a:r>
            <a:r>
              <a:rPr lang="en-GB" sz="1200" dirty="0">
                <a:solidFill>
                  <a:srgbClr val="000000"/>
                </a:solidFill>
              </a:rPr>
              <a:t>to take forwards. Especially impactful for those who started with less confidence – seeing is believing!</a:t>
            </a:r>
          </a:p>
        </p:txBody>
      </p:sp>
      <p:sp>
        <p:nvSpPr>
          <p:cNvPr id="2" name="Text Placeholder 1">
            <a:extLst>
              <a:ext uri="{FF2B5EF4-FFF2-40B4-BE49-F238E27FC236}">
                <a16:creationId xmlns:a16="http://schemas.microsoft.com/office/drawing/2014/main" id="{A7C98CF6-2311-02C2-5EE8-F4A12B09BE33}"/>
              </a:ext>
            </a:extLst>
          </p:cNvPr>
          <p:cNvSpPr>
            <a:spLocks noGrp="1"/>
          </p:cNvSpPr>
          <p:nvPr>
            <p:ph type="body" sz="quarter" idx="10"/>
          </p:nvPr>
        </p:nvSpPr>
        <p:spPr/>
        <p:txBody>
          <a:bodyPr/>
          <a:lstStyle/>
          <a:p>
            <a:r>
              <a:rPr lang="en-GB" noProof="0"/>
              <a:t>Executive Summary</a:t>
            </a:r>
          </a:p>
        </p:txBody>
      </p:sp>
    </p:spTree>
    <p:extLst>
      <p:ext uri="{BB962C8B-B14F-4D97-AF65-F5344CB8AC3E}">
        <p14:creationId xmlns:p14="http://schemas.microsoft.com/office/powerpoint/2010/main" val="21899647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2E54CFF-D229-594D-92D8-E6F7A60EC327}"/>
              </a:ext>
            </a:extLst>
          </p:cNvPr>
          <p:cNvSpPr>
            <a:spLocks noGrp="1"/>
          </p:cNvSpPr>
          <p:nvPr>
            <p:ph type="title"/>
          </p:nvPr>
        </p:nvSpPr>
        <p:spPr/>
        <p:txBody>
          <a:bodyPr/>
          <a:lstStyle/>
          <a:p>
            <a:r>
              <a:rPr lang="en-GB" dirty="0">
                <a:solidFill>
                  <a:schemeClr val="accent2"/>
                </a:solidFill>
              </a:rPr>
              <a:t>Delivery partners </a:t>
            </a:r>
          </a:p>
        </p:txBody>
      </p:sp>
      <p:sp>
        <p:nvSpPr>
          <p:cNvPr id="5" name="Text Placeholder 4">
            <a:extLst>
              <a:ext uri="{FF2B5EF4-FFF2-40B4-BE49-F238E27FC236}">
                <a16:creationId xmlns:a16="http://schemas.microsoft.com/office/drawing/2014/main" id="{9829A859-9947-DB63-309E-0DDE18D179FF}"/>
              </a:ext>
            </a:extLst>
          </p:cNvPr>
          <p:cNvSpPr>
            <a:spLocks noGrp="1"/>
          </p:cNvSpPr>
          <p:nvPr>
            <p:ph type="body" sz="quarter" idx="15"/>
          </p:nvPr>
        </p:nvSpPr>
        <p:spPr>
          <a:xfrm>
            <a:off x="521380" y="1269481"/>
            <a:ext cx="7266895" cy="3783600"/>
          </a:xfrm>
        </p:spPr>
        <p:txBody>
          <a:bodyPr/>
          <a:lstStyle/>
          <a:p>
            <a:r>
              <a:rPr lang="en-GB" dirty="0">
                <a:solidFill>
                  <a:srgbClr val="000000"/>
                </a:solidFill>
              </a:rPr>
              <a:t>Previously, Historic England has sent an online survey via Local Heritage Education Managers (LHEMs) to various organisations who had provided services to the Heritage Schools (HS) programme. </a:t>
            </a:r>
          </a:p>
          <a:p>
            <a:r>
              <a:rPr lang="en-GB" dirty="0">
                <a:solidFill>
                  <a:srgbClr val="000000"/>
                </a:solidFill>
              </a:rPr>
              <a:t>This year, a qualitative approach was taken. Outcomes aim to understand:</a:t>
            </a:r>
          </a:p>
          <a:p>
            <a:pPr marL="285750" lvl="0" indent="-285750">
              <a:buFont typeface="Arial" panose="020B0604020202020204" pitchFamily="34" charset="0"/>
              <a:buChar char="•"/>
            </a:pPr>
            <a:r>
              <a:rPr lang="en-GB" dirty="0">
                <a:solidFill>
                  <a:srgbClr val="000000"/>
                </a:solidFill>
              </a:rPr>
              <a:t>Impact on delivery partners from working with the HS programme, including:</a:t>
            </a:r>
          </a:p>
          <a:p>
            <a:pPr marL="971550" lvl="1" indent="-285750"/>
            <a:r>
              <a:rPr lang="en-GB" sz="1400" dirty="0">
                <a:solidFill>
                  <a:srgbClr val="000000"/>
                </a:solidFill>
              </a:rPr>
              <a:t>Impact on partnerships with schools and community groups</a:t>
            </a:r>
          </a:p>
          <a:p>
            <a:pPr marL="971550" lvl="1" indent="-285750"/>
            <a:r>
              <a:rPr lang="en-GB" sz="1400" dirty="0">
                <a:solidFill>
                  <a:srgbClr val="000000"/>
                </a:solidFill>
              </a:rPr>
              <a:t>Has their involvement with the programme changed their offer at all</a:t>
            </a:r>
          </a:p>
          <a:p>
            <a:pPr marL="285750" lvl="0" indent="-285750">
              <a:buFont typeface="Arial" panose="020B0604020202020204" pitchFamily="34" charset="0"/>
              <a:buChar char="•"/>
            </a:pPr>
            <a:r>
              <a:rPr lang="en-GB" dirty="0">
                <a:solidFill>
                  <a:srgbClr val="000000"/>
                </a:solidFill>
              </a:rPr>
              <a:t>What have they valued about the experience</a:t>
            </a:r>
          </a:p>
          <a:p>
            <a:pPr marL="285750" lvl="0" indent="-285750">
              <a:buFont typeface="Arial" panose="020B0604020202020204" pitchFamily="34" charset="0"/>
              <a:buChar char="•"/>
            </a:pPr>
            <a:r>
              <a:rPr lang="en-GB" dirty="0">
                <a:solidFill>
                  <a:srgbClr val="000000"/>
                </a:solidFill>
              </a:rPr>
              <a:t>How could the experience be improved</a:t>
            </a:r>
          </a:p>
          <a:p>
            <a:endParaRPr lang="en-GB" dirty="0">
              <a:solidFill>
                <a:srgbClr val="000000"/>
              </a:solidFill>
            </a:endParaRPr>
          </a:p>
          <a:p>
            <a:r>
              <a:rPr lang="en-GB" dirty="0">
                <a:solidFill>
                  <a:srgbClr val="000000"/>
                </a:solidFill>
              </a:rPr>
              <a:t>For this research, we spoke to 8 delivery partners. Partners represented a range of organisation types.</a:t>
            </a:r>
          </a:p>
          <a:p>
            <a:r>
              <a:rPr lang="en-GB" dirty="0">
                <a:solidFill>
                  <a:srgbClr val="000000"/>
                </a:solidFill>
              </a:rPr>
              <a:t>Contact details were provided by Historic England.</a:t>
            </a:r>
          </a:p>
        </p:txBody>
      </p:sp>
    </p:spTree>
    <p:extLst>
      <p:ext uri="{BB962C8B-B14F-4D97-AF65-F5344CB8AC3E}">
        <p14:creationId xmlns:p14="http://schemas.microsoft.com/office/powerpoint/2010/main" val="26634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69E6DB-8BFE-0E69-D869-58D4D5DAE6F9}"/>
              </a:ext>
            </a:extLst>
          </p:cNvPr>
          <p:cNvSpPr>
            <a:spLocks noGrp="1"/>
          </p:cNvSpPr>
          <p:nvPr>
            <p:ph type="title"/>
          </p:nvPr>
        </p:nvSpPr>
        <p:spPr/>
        <p:txBody>
          <a:bodyPr/>
          <a:lstStyle/>
          <a:p>
            <a:r>
              <a:rPr lang="en-GB" dirty="0">
                <a:solidFill>
                  <a:srgbClr val="000000"/>
                </a:solidFill>
              </a:rPr>
              <a:t>Methodology: surveys with Teachers</a:t>
            </a:r>
            <a:endParaRPr lang="en-GB" noProof="0" dirty="0">
              <a:solidFill>
                <a:srgbClr val="000000"/>
              </a:solidFill>
            </a:endParaRPr>
          </a:p>
        </p:txBody>
      </p:sp>
      <p:sp>
        <p:nvSpPr>
          <p:cNvPr id="14" name="Text Placeholder 3">
            <a:extLst>
              <a:ext uri="{FF2B5EF4-FFF2-40B4-BE49-F238E27FC236}">
                <a16:creationId xmlns:a16="http://schemas.microsoft.com/office/drawing/2014/main" id="{A63FC509-6C0C-42C3-D12B-DF91B855BE84}"/>
              </a:ext>
            </a:extLst>
          </p:cNvPr>
          <p:cNvSpPr txBox="1">
            <a:spLocks/>
          </p:cNvSpPr>
          <p:nvPr/>
        </p:nvSpPr>
        <p:spPr>
          <a:xfrm>
            <a:off x="515939" y="1270432"/>
            <a:ext cx="11160124" cy="430887"/>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0000"/>
                </a:solidFill>
              </a:rPr>
              <a:t>In previous years, Historic England have conducted quantitative surveys across participant types. There has been a trend of falling response numbers from Partners, so this method was used for Teachers only in 2025/26.</a:t>
            </a:r>
          </a:p>
        </p:txBody>
      </p:sp>
      <p:sp>
        <p:nvSpPr>
          <p:cNvPr id="2" name="Rectangle 1">
            <a:extLst>
              <a:ext uri="{FF2B5EF4-FFF2-40B4-BE49-F238E27FC236}">
                <a16:creationId xmlns:a16="http://schemas.microsoft.com/office/drawing/2014/main" id="{7B7A1AEB-7BDF-2694-6DE4-41CDFCC48FAC}"/>
              </a:ext>
            </a:extLst>
          </p:cNvPr>
          <p:cNvSpPr/>
          <p:nvPr/>
        </p:nvSpPr>
        <p:spPr>
          <a:xfrm>
            <a:off x="519231" y="1841029"/>
            <a:ext cx="3381257" cy="1086791"/>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noProof="0" dirty="0">
                <a:solidFill>
                  <a:srgbClr val="003B72"/>
                </a:solidFill>
                <a:ea typeface="Verdana"/>
              </a:rPr>
              <a:t>Main survey:</a:t>
            </a:r>
            <a:endParaRPr lang="en-GB" sz="1200" b="1" noProof="0" dirty="0">
              <a:solidFill>
                <a:srgbClr val="003B72"/>
              </a:solidFill>
              <a:ea typeface="Verdana"/>
            </a:endParaRPr>
          </a:p>
          <a:p>
            <a:pPr marL="342900" indent="-342900">
              <a:buAutoNum type="arabicPeriod"/>
            </a:pPr>
            <a:r>
              <a:rPr lang="en-GB" sz="1400" b="1" noProof="0" dirty="0">
                <a:solidFill>
                  <a:srgbClr val="000000"/>
                </a:solidFill>
                <a:ea typeface="Verdana"/>
              </a:rPr>
              <a:t>Paper or online questionnaire</a:t>
            </a:r>
          </a:p>
        </p:txBody>
      </p:sp>
      <p:sp>
        <p:nvSpPr>
          <p:cNvPr id="22" name="Rectangle 21">
            <a:extLst>
              <a:ext uri="{FF2B5EF4-FFF2-40B4-BE49-F238E27FC236}">
                <a16:creationId xmlns:a16="http://schemas.microsoft.com/office/drawing/2014/main" id="{7C435D03-6972-9C57-9423-BAFC84B07435}"/>
              </a:ext>
            </a:extLst>
          </p:cNvPr>
          <p:cNvSpPr/>
          <p:nvPr/>
        </p:nvSpPr>
        <p:spPr>
          <a:xfrm>
            <a:off x="4399620" y="1841029"/>
            <a:ext cx="3381257" cy="578959"/>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r>
              <a:rPr lang="en-GB" sz="1400" b="1" noProof="0" dirty="0">
                <a:solidFill>
                  <a:srgbClr val="003B72"/>
                </a:solidFill>
                <a:ea typeface="Verdana"/>
              </a:rPr>
              <a:t>Online webinar surveys</a:t>
            </a:r>
          </a:p>
        </p:txBody>
      </p:sp>
      <p:sp>
        <p:nvSpPr>
          <p:cNvPr id="4" name="Rectangle 3">
            <a:extLst>
              <a:ext uri="{FF2B5EF4-FFF2-40B4-BE49-F238E27FC236}">
                <a16:creationId xmlns:a16="http://schemas.microsoft.com/office/drawing/2014/main" id="{8B57E3B8-8C14-1BD8-B2B7-C03293C26EDB}"/>
              </a:ext>
            </a:extLst>
          </p:cNvPr>
          <p:cNvSpPr/>
          <p:nvPr/>
        </p:nvSpPr>
        <p:spPr>
          <a:xfrm>
            <a:off x="8295005" y="1850816"/>
            <a:ext cx="3381257" cy="1086791"/>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noProof="0" dirty="0">
                <a:solidFill>
                  <a:srgbClr val="003B72"/>
                </a:solidFill>
                <a:ea typeface="Verdana"/>
              </a:rPr>
              <a:t>Fieldwork period</a:t>
            </a:r>
            <a:r>
              <a:rPr lang="en-GB" sz="1200" b="1" noProof="0" dirty="0">
                <a:solidFill>
                  <a:srgbClr val="003B72"/>
                </a:solidFill>
                <a:ea typeface="Verdana"/>
              </a:rPr>
              <a:t>:</a:t>
            </a:r>
          </a:p>
          <a:p>
            <a:r>
              <a:rPr lang="en-GB" sz="1400" b="1" noProof="0" dirty="0">
                <a:solidFill>
                  <a:srgbClr val="000000"/>
                </a:solidFill>
                <a:ea typeface="Verdana"/>
              </a:rPr>
              <a:t>September 2025 – </a:t>
            </a:r>
            <a:br>
              <a:rPr lang="en-GB" sz="1400" b="1" noProof="0" dirty="0">
                <a:solidFill>
                  <a:srgbClr val="000000"/>
                </a:solidFill>
                <a:ea typeface="Verdana"/>
              </a:rPr>
            </a:br>
            <a:r>
              <a:rPr lang="en-GB" sz="1400" b="1" dirty="0">
                <a:solidFill>
                  <a:srgbClr val="000000"/>
                </a:solidFill>
                <a:ea typeface="Verdana"/>
              </a:rPr>
              <a:t>February 2026</a:t>
            </a:r>
            <a:endParaRPr lang="en-GB" sz="1400" b="1" noProof="0" dirty="0">
              <a:solidFill>
                <a:srgbClr val="000000"/>
              </a:solidFill>
              <a:ea typeface="Verdana"/>
            </a:endParaRPr>
          </a:p>
        </p:txBody>
      </p:sp>
      <p:sp>
        <p:nvSpPr>
          <p:cNvPr id="6" name="Rectangle 5">
            <a:extLst>
              <a:ext uri="{FF2B5EF4-FFF2-40B4-BE49-F238E27FC236}">
                <a16:creationId xmlns:a16="http://schemas.microsoft.com/office/drawing/2014/main" id="{9924E84D-7093-A797-B265-92CEE4B708A2}"/>
              </a:ext>
            </a:extLst>
          </p:cNvPr>
          <p:cNvSpPr/>
          <p:nvPr/>
        </p:nvSpPr>
        <p:spPr>
          <a:xfrm>
            <a:off x="520718" y="3070162"/>
            <a:ext cx="3381257" cy="3501059"/>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spAutoFit/>
          </a:bodyPr>
          <a:lstStyle/>
          <a:p>
            <a:pPr>
              <a:spcAft>
                <a:spcPts val="1000"/>
              </a:spcAft>
            </a:pPr>
            <a:r>
              <a:rPr lang="en-GB" sz="1200" noProof="0" dirty="0">
                <a:solidFill>
                  <a:srgbClr val="000000"/>
                </a:solidFill>
                <a:ea typeface="Verdana"/>
              </a:rPr>
              <a:t>Historic England trainers invited attendees at CPD sessions to take part in research by completing the survey.</a:t>
            </a:r>
          </a:p>
          <a:p>
            <a:pPr>
              <a:spcAft>
                <a:spcPts val="1000"/>
              </a:spcAft>
            </a:pPr>
            <a:r>
              <a:rPr lang="en-GB" sz="1200" noProof="0" dirty="0">
                <a:solidFill>
                  <a:srgbClr val="000000"/>
                </a:solidFill>
                <a:ea typeface="Verdana"/>
              </a:rPr>
              <a:t>Participants completed the survey after their training session, either on paper or by following a link to an online survey.</a:t>
            </a:r>
          </a:p>
          <a:p>
            <a:pPr>
              <a:spcAft>
                <a:spcPts val="1000"/>
              </a:spcAft>
            </a:pPr>
            <a:r>
              <a:rPr lang="en-GB" sz="1200" noProof="0" dirty="0">
                <a:solidFill>
                  <a:srgbClr val="000000"/>
                </a:solidFill>
                <a:ea typeface="Verdana"/>
              </a:rPr>
              <a:t>This is a tracking survey, with key questions repeated since 2015/16. This provides longitudinal evidence of sustained CPD impact over a decade. We report comparative data where available.</a:t>
            </a:r>
          </a:p>
          <a:p>
            <a:pPr>
              <a:spcAft>
                <a:spcPts val="1000"/>
              </a:spcAft>
            </a:pPr>
            <a:r>
              <a:rPr lang="en-GB" sz="1200" noProof="0" dirty="0">
                <a:solidFill>
                  <a:srgbClr val="000000"/>
                </a:solidFill>
                <a:ea typeface="Verdana"/>
              </a:rPr>
              <a:t>A total of 530 surveys were completed.</a:t>
            </a:r>
          </a:p>
          <a:p>
            <a:pPr>
              <a:spcAft>
                <a:spcPts val="1000"/>
              </a:spcAft>
            </a:pPr>
            <a:r>
              <a:rPr lang="en-GB" sz="1200" dirty="0">
                <a:solidFill>
                  <a:srgbClr val="000000"/>
                </a:solidFill>
                <a:ea typeface="Verdana"/>
              </a:rPr>
              <a:t>At the end of surveys, Teachers were able to ‘opt in’ to being contacted for further qualitative research. </a:t>
            </a:r>
            <a:endParaRPr lang="en-GB" sz="1200" noProof="0" dirty="0">
              <a:solidFill>
                <a:srgbClr val="000000"/>
              </a:solidFill>
              <a:ea typeface="Verdana"/>
            </a:endParaRPr>
          </a:p>
        </p:txBody>
      </p:sp>
      <p:sp>
        <p:nvSpPr>
          <p:cNvPr id="20" name="Rectangle 19">
            <a:extLst>
              <a:ext uri="{FF2B5EF4-FFF2-40B4-BE49-F238E27FC236}">
                <a16:creationId xmlns:a16="http://schemas.microsoft.com/office/drawing/2014/main" id="{1DAB0500-EA97-0CEC-EBBB-826E18F13673}"/>
              </a:ext>
            </a:extLst>
          </p:cNvPr>
          <p:cNvSpPr/>
          <p:nvPr/>
        </p:nvSpPr>
        <p:spPr>
          <a:xfrm>
            <a:off x="4412320" y="3070162"/>
            <a:ext cx="3381257" cy="2562341"/>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spAutoFit/>
          </a:bodyPr>
          <a:lstStyle/>
          <a:p>
            <a:pPr>
              <a:spcAft>
                <a:spcPts val="1000"/>
              </a:spcAft>
            </a:pPr>
            <a:r>
              <a:rPr lang="en-GB" sz="1200" noProof="0" dirty="0">
                <a:solidFill>
                  <a:srgbClr val="000000"/>
                </a:solidFill>
                <a:ea typeface="Verdana"/>
              </a:rPr>
              <a:t>Similarly to the CPD training, Historic England moderators and partners circulated an online link to webinar attendees to a survey designed by Historic England.</a:t>
            </a:r>
          </a:p>
          <a:p>
            <a:pPr>
              <a:spcAft>
                <a:spcPts val="1000"/>
              </a:spcAft>
            </a:pPr>
            <a:r>
              <a:rPr lang="en-GB" sz="1200" noProof="0" dirty="0">
                <a:solidFill>
                  <a:srgbClr val="000000"/>
                </a:solidFill>
                <a:ea typeface="Verdana"/>
              </a:rPr>
              <a:t>Results from eight online webinars were analysed, but data from individual webinars are not reported separately due to small individual base sizes. Surveys received at each webinar varied between 7 and 37 responses. A total of </a:t>
            </a:r>
            <a:r>
              <a:rPr lang="en-GB" sz="1200" dirty="0">
                <a:solidFill>
                  <a:srgbClr val="000000"/>
                </a:solidFill>
                <a:ea typeface="Verdana"/>
              </a:rPr>
              <a:t>216</a:t>
            </a:r>
            <a:r>
              <a:rPr lang="en-GB" sz="1200" noProof="0" dirty="0">
                <a:solidFill>
                  <a:srgbClr val="000000"/>
                </a:solidFill>
                <a:ea typeface="Verdana"/>
              </a:rPr>
              <a:t> surveys were completed.</a:t>
            </a:r>
          </a:p>
        </p:txBody>
      </p:sp>
      <p:sp>
        <p:nvSpPr>
          <p:cNvPr id="21" name="Rectangle 20">
            <a:extLst>
              <a:ext uri="{FF2B5EF4-FFF2-40B4-BE49-F238E27FC236}">
                <a16:creationId xmlns:a16="http://schemas.microsoft.com/office/drawing/2014/main" id="{9572AAE2-0531-D92F-9481-F17D7EA413DA}"/>
              </a:ext>
            </a:extLst>
          </p:cNvPr>
          <p:cNvSpPr/>
          <p:nvPr/>
        </p:nvSpPr>
        <p:spPr>
          <a:xfrm>
            <a:off x="8298115" y="3070162"/>
            <a:ext cx="3381257" cy="2321249"/>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spAutoFit/>
          </a:bodyPr>
          <a:lstStyle/>
          <a:p>
            <a:pPr>
              <a:spcAft>
                <a:spcPts val="1000"/>
              </a:spcAft>
            </a:pPr>
            <a:r>
              <a:rPr lang="en-GB" sz="1200" noProof="0" dirty="0">
                <a:solidFill>
                  <a:srgbClr val="000000"/>
                </a:solidFill>
                <a:ea typeface="Verdana"/>
              </a:rPr>
              <a:t>All percentages reported are rounded to the nearest integer. Consequently, some tables and charts may not sum to 100%. </a:t>
            </a:r>
          </a:p>
          <a:p>
            <a:pPr>
              <a:spcAft>
                <a:spcPts val="1000"/>
              </a:spcAft>
            </a:pPr>
            <a:r>
              <a:rPr lang="en-GB" sz="1200" noProof="0" dirty="0">
                <a:solidFill>
                  <a:srgbClr val="000000"/>
                </a:solidFill>
                <a:ea typeface="Verdana"/>
              </a:rPr>
              <a:t>Some subgroups have small base sizes (&lt;50 respondents), which means the findings for these groups may be indicative only.</a:t>
            </a:r>
          </a:p>
          <a:p>
            <a:pPr>
              <a:spcAft>
                <a:spcPts val="1000"/>
              </a:spcAft>
            </a:pPr>
            <a:r>
              <a:rPr lang="en-GB" sz="1200" noProof="0" dirty="0">
                <a:solidFill>
                  <a:srgbClr val="000000"/>
                </a:solidFill>
                <a:ea typeface="Verdana"/>
              </a:rPr>
              <a:t>Due to the nature of the paper survey, respondents were able to skip questions; therefore, base sizes vary by question.</a:t>
            </a:r>
          </a:p>
        </p:txBody>
      </p:sp>
      <p:pic>
        <p:nvPicPr>
          <p:cNvPr id="10" name="Picture 9">
            <a:extLst>
              <a:ext uri="{FF2B5EF4-FFF2-40B4-BE49-F238E27FC236}">
                <a16:creationId xmlns:a16="http://schemas.microsoft.com/office/drawing/2014/main" id="{28030B41-1CE4-4896-9F13-F79CE6A89CE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0793" y="1698807"/>
            <a:ext cx="849600" cy="849600"/>
          </a:xfrm>
          <a:prstGeom prst="rect">
            <a:avLst/>
          </a:prstGeom>
        </p:spPr>
      </p:pic>
      <p:pic>
        <p:nvPicPr>
          <p:cNvPr id="13" name="Picture 12">
            <a:extLst>
              <a:ext uri="{FF2B5EF4-FFF2-40B4-BE49-F238E27FC236}">
                <a16:creationId xmlns:a16="http://schemas.microsoft.com/office/drawing/2014/main" id="{A9B96240-C1B1-E242-1BAC-1D10176863A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0504" y="1678830"/>
            <a:ext cx="849600" cy="849600"/>
          </a:xfrm>
          <a:prstGeom prst="rect">
            <a:avLst/>
          </a:prstGeom>
        </p:spPr>
      </p:pic>
      <p:pic>
        <p:nvPicPr>
          <p:cNvPr id="11" name="Picture 10">
            <a:extLst>
              <a:ext uri="{FF2B5EF4-FFF2-40B4-BE49-F238E27FC236}">
                <a16:creationId xmlns:a16="http://schemas.microsoft.com/office/drawing/2014/main" id="{86898673-01B9-D842-15C3-C82C5BEE35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4424" y="1684723"/>
            <a:ext cx="849600" cy="849600"/>
          </a:xfrm>
          <a:prstGeom prst="rect">
            <a:avLst/>
          </a:prstGeom>
        </p:spPr>
      </p:pic>
    </p:spTree>
    <p:extLst>
      <p:ext uri="{BB962C8B-B14F-4D97-AF65-F5344CB8AC3E}">
        <p14:creationId xmlns:p14="http://schemas.microsoft.com/office/powerpoint/2010/main" val="4388778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9C249-9EEC-1D56-419C-3923F7BAA50B}"/>
              </a:ext>
            </a:extLst>
          </p:cNvPr>
          <p:cNvSpPr>
            <a:spLocks noGrp="1"/>
          </p:cNvSpPr>
          <p:nvPr>
            <p:ph type="title"/>
          </p:nvPr>
        </p:nvSpPr>
        <p:spPr>
          <a:xfrm>
            <a:off x="519231" y="624356"/>
            <a:ext cx="10148769" cy="861774"/>
          </a:xfrm>
        </p:spPr>
        <p:txBody>
          <a:bodyPr/>
          <a:lstStyle/>
          <a:p>
            <a:r>
              <a:rPr lang="en-GB" dirty="0">
                <a:solidFill>
                  <a:srgbClr val="000000"/>
                </a:solidFill>
              </a:rPr>
              <a:t>The joint working relationship is a real highlight for delivery Partners</a:t>
            </a:r>
          </a:p>
        </p:txBody>
      </p:sp>
      <p:sp>
        <p:nvSpPr>
          <p:cNvPr id="3" name="Text Placeholder 2">
            <a:extLst>
              <a:ext uri="{FF2B5EF4-FFF2-40B4-BE49-F238E27FC236}">
                <a16:creationId xmlns:a16="http://schemas.microsoft.com/office/drawing/2014/main" id="{98ABA6DE-1111-B436-1BC0-1BDEAAF49907}"/>
              </a:ext>
            </a:extLst>
          </p:cNvPr>
          <p:cNvSpPr>
            <a:spLocks noGrp="1"/>
          </p:cNvSpPr>
          <p:nvPr>
            <p:ph type="body" sz="quarter" idx="13"/>
          </p:nvPr>
        </p:nvSpPr>
        <p:spPr>
          <a:xfrm>
            <a:off x="535763" y="1710485"/>
            <a:ext cx="3364725" cy="2195473"/>
          </a:xfrm>
        </p:spPr>
        <p:txBody>
          <a:bodyPr/>
          <a:lstStyle/>
          <a:p>
            <a:r>
              <a:rPr lang="en-GB" b="1" dirty="0">
                <a:solidFill>
                  <a:srgbClr val="000000"/>
                </a:solidFill>
              </a:rPr>
              <a:t>A range of Partner types…</a:t>
            </a:r>
          </a:p>
          <a:p>
            <a:r>
              <a:rPr lang="en-GB" dirty="0">
                <a:solidFill>
                  <a:srgbClr val="000000"/>
                </a:solidFill>
              </a:rPr>
              <a:t>Partners participants came from a range of roles, with few shared ‘typical’ responsibilities.</a:t>
            </a:r>
          </a:p>
          <a:p>
            <a:r>
              <a:rPr lang="en-GB" dirty="0">
                <a:solidFill>
                  <a:srgbClr val="000000"/>
                </a:solidFill>
              </a:rPr>
              <a:t>They also had a range of involvement with the Heritage Schools programme, from being involved with training materials and providing opportunities for schools.</a:t>
            </a:r>
          </a:p>
        </p:txBody>
      </p:sp>
      <p:sp>
        <p:nvSpPr>
          <p:cNvPr id="5" name="Text Placeholder 3">
            <a:extLst>
              <a:ext uri="{FF2B5EF4-FFF2-40B4-BE49-F238E27FC236}">
                <a16:creationId xmlns:a16="http://schemas.microsoft.com/office/drawing/2014/main" id="{3CE7BE27-C64B-4D69-2A97-0FFC86C911EF}"/>
              </a:ext>
            </a:extLst>
          </p:cNvPr>
          <p:cNvSpPr txBox="1">
            <a:spLocks/>
          </p:cNvSpPr>
          <p:nvPr/>
        </p:nvSpPr>
        <p:spPr>
          <a:xfrm>
            <a:off x="4418809" y="1701541"/>
            <a:ext cx="7287421" cy="774571"/>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…but shared positive experiences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Partners generally report a positive experience when working with Historic England, regardless of organisation or involvement type.</a:t>
            </a:r>
          </a:p>
        </p:txBody>
      </p:sp>
      <p:sp>
        <p:nvSpPr>
          <p:cNvPr id="12" name="Rectangle 11">
            <a:extLst>
              <a:ext uri="{FF2B5EF4-FFF2-40B4-BE49-F238E27FC236}">
                <a16:creationId xmlns:a16="http://schemas.microsoft.com/office/drawing/2014/main" id="{BC5EDCB1-D466-02C0-0D97-2A777F3CE0FC}"/>
              </a:ext>
            </a:extLst>
          </p:cNvPr>
          <p:cNvSpPr/>
          <p:nvPr/>
        </p:nvSpPr>
        <p:spPr>
          <a:xfrm rot="-180000">
            <a:off x="4835793" y="2688370"/>
            <a:ext cx="1548000" cy="360850"/>
          </a:xfrm>
          <a:prstGeom prst="rect">
            <a:avLst/>
          </a:prstGeom>
          <a:solidFill>
            <a:schemeClr val="tx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Great team</a:t>
            </a:r>
          </a:p>
        </p:txBody>
      </p:sp>
      <p:sp>
        <p:nvSpPr>
          <p:cNvPr id="15" name="Text Placeholder 3">
            <a:extLst>
              <a:ext uri="{FF2B5EF4-FFF2-40B4-BE49-F238E27FC236}">
                <a16:creationId xmlns:a16="http://schemas.microsoft.com/office/drawing/2014/main" id="{CB6142D3-F705-EC33-1FE1-239B71C7EBEA}"/>
              </a:ext>
            </a:extLst>
          </p:cNvPr>
          <p:cNvSpPr txBox="1">
            <a:spLocks/>
          </p:cNvSpPr>
          <p:nvPr/>
        </p:nvSpPr>
        <p:spPr>
          <a:xfrm>
            <a:off x="4388701" y="3210554"/>
            <a:ext cx="2442184" cy="1980029"/>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Very high praise for the team. </a:t>
            </a:r>
            <a:r>
              <a:rPr kumimoji="0" lang="en-GB" sz="1400" b="0" i="0" u="none" strike="noStrike" kern="1200" cap="none" spc="0" normalizeH="0" baseline="0" noProof="0" dirty="0">
                <a:ln>
                  <a:noFill/>
                </a:ln>
                <a:solidFill>
                  <a:srgbClr val="000000"/>
                </a:solidFill>
                <a:effectLst/>
                <a:uLnTx/>
                <a:uFillTx/>
                <a:latin typeface="Verdana"/>
                <a:ea typeface="+mn-ea"/>
                <a:cs typeface="+mn-cs"/>
              </a:rPr>
              <a:t>This includes: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Receiving a high level of expertise and quality from the team</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Getting support and flexible ‘problem solving’ when required</a:t>
            </a:r>
          </a:p>
        </p:txBody>
      </p:sp>
      <p:sp>
        <p:nvSpPr>
          <p:cNvPr id="13" name="Rectangle 12">
            <a:extLst>
              <a:ext uri="{FF2B5EF4-FFF2-40B4-BE49-F238E27FC236}">
                <a16:creationId xmlns:a16="http://schemas.microsoft.com/office/drawing/2014/main" id="{D707F32D-B92D-998D-5119-DBF86D9F41D4}"/>
              </a:ext>
            </a:extLst>
          </p:cNvPr>
          <p:cNvSpPr/>
          <p:nvPr/>
        </p:nvSpPr>
        <p:spPr>
          <a:xfrm rot="-180000">
            <a:off x="7412908" y="2640352"/>
            <a:ext cx="1548000" cy="360850"/>
          </a:xfrm>
          <a:prstGeom prst="rect">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Brand kudos</a:t>
            </a:r>
          </a:p>
        </p:txBody>
      </p:sp>
      <p:sp>
        <p:nvSpPr>
          <p:cNvPr id="4" name="Text Placeholder 3">
            <a:extLst>
              <a:ext uri="{FF2B5EF4-FFF2-40B4-BE49-F238E27FC236}">
                <a16:creationId xmlns:a16="http://schemas.microsoft.com/office/drawing/2014/main" id="{714D2A3D-2DD9-FD2C-56ED-4A6A8CB8E915}"/>
              </a:ext>
            </a:extLst>
          </p:cNvPr>
          <p:cNvSpPr>
            <a:spLocks noGrp="1"/>
          </p:cNvSpPr>
          <p:nvPr>
            <p:ph type="body" sz="quarter" idx="14"/>
          </p:nvPr>
        </p:nvSpPr>
        <p:spPr>
          <a:xfrm>
            <a:off x="7100748" y="3210554"/>
            <a:ext cx="2176446" cy="2067233"/>
          </a:xfrm>
        </p:spPr>
        <p:txBody>
          <a:bodyPr/>
          <a:lstStyle/>
          <a:p>
            <a:r>
              <a:rPr lang="en-GB" dirty="0">
                <a:solidFill>
                  <a:srgbClr val="000000"/>
                </a:solidFill>
              </a:rPr>
              <a:t>The ‘Historic England’ brand = recognition, respect, trust.</a:t>
            </a:r>
          </a:p>
          <a:p>
            <a:r>
              <a:rPr lang="en-GB" dirty="0">
                <a:solidFill>
                  <a:srgbClr val="000000"/>
                </a:solidFill>
              </a:rPr>
              <a:t>This can help with </a:t>
            </a:r>
            <a:r>
              <a:rPr lang="en-GB" b="1" dirty="0">
                <a:solidFill>
                  <a:srgbClr val="000000"/>
                </a:solidFill>
              </a:rPr>
              <a:t>buy-in, </a:t>
            </a:r>
            <a:r>
              <a:rPr lang="en-GB" dirty="0">
                <a:solidFill>
                  <a:srgbClr val="000000"/>
                </a:solidFill>
              </a:rPr>
              <a:t>both internally (e.g., setting priorities /assigning resource) and externally (e.g., with schools).</a:t>
            </a:r>
          </a:p>
        </p:txBody>
      </p:sp>
      <p:sp>
        <p:nvSpPr>
          <p:cNvPr id="14" name="Rectangle 13">
            <a:extLst>
              <a:ext uri="{FF2B5EF4-FFF2-40B4-BE49-F238E27FC236}">
                <a16:creationId xmlns:a16="http://schemas.microsoft.com/office/drawing/2014/main" id="{6F96B303-CA27-FF88-E24E-BC75B89D59AB}"/>
              </a:ext>
            </a:extLst>
          </p:cNvPr>
          <p:cNvSpPr/>
          <p:nvPr/>
        </p:nvSpPr>
        <p:spPr>
          <a:xfrm rot="-180000">
            <a:off x="9893999" y="2640352"/>
            <a:ext cx="1548000" cy="360850"/>
          </a:xfrm>
          <a:prstGeom prst="rect">
            <a:avLst/>
          </a:prstGeom>
          <a:solidFill>
            <a:schemeClr val="accent3"/>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Practical help</a:t>
            </a:r>
          </a:p>
        </p:txBody>
      </p:sp>
      <p:sp>
        <p:nvSpPr>
          <p:cNvPr id="16" name="Text Placeholder 3">
            <a:extLst>
              <a:ext uri="{FF2B5EF4-FFF2-40B4-BE49-F238E27FC236}">
                <a16:creationId xmlns:a16="http://schemas.microsoft.com/office/drawing/2014/main" id="{B3F1D19E-7749-E8F6-5AEC-6C9007AF935D}"/>
              </a:ext>
            </a:extLst>
          </p:cNvPr>
          <p:cNvSpPr txBox="1">
            <a:spLocks/>
          </p:cNvSpPr>
          <p:nvPr/>
        </p:nvSpPr>
        <p:spPr>
          <a:xfrm>
            <a:off x="9499618" y="3210554"/>
            <a:ext cx="2176445" cy="2754600"/>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Very Partner-specific, but can include:</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Increasing access to relevant materials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Logistical help (e.g., understanding funding/applications, event facilitation)</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Directly linked to good experiences with ‘the team’</a:t>
            </a:r>
          </a:p>
        </p:txBody>
      </p:sp>
    </p:spTree>
    <p:extLst>
      <p:ext uri="{BB962C8B-B14F-4D97-AF65-F5344CB8AC3E}">
        <p14:creationId xmlns:p14="http://schemas.microsoft.com/office/powerpoint/2010/main" val="23537777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F3821-41FF-1C7A-D5C9-C573B5F3B7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56A1D6-75EA-C175-57FF-F3F30925EA28}"/>
              </a:ext>
            </a:extLst>
          </p:cNvPr>
          <p:cNvSpPr>
            <a:spLocks noGrp="1"/>
          </p:cNvSpPr>
          <p:nvPr>
            <p:ph type="title"/>
          </p:nvPr>
        </p:nvSpPr>
        <p:spPr>
          <a:xfrm>
            <a:off x="519231" y="624356"/>
            <a:ext cx="10148769" cy="861774"/>
          </a:xfrm>
        </p:spPr>
        <p:txBody>
          <a:bodyPr/>
          <a:lstStyle/>
          <a:p>
            <a:r>
              <a:rPr lang="en-GB" dirty="0">
                <a:solidFill>
                  <a:srgbClr val="000000"/>
                </a:solidFill>
              </a:rPr>
              <a:t>The joint working relationship is a real highlight for delivery Partners </a:t>
            </a:r>
          </a:p>
        </p:txBody>
      </p:sp>
      <p:sp>
        <p:nvSpPr>
          <p:cNvPr id="12" name="Rectangle 11">
            <a:extLst>
              <a:ext uri="{FF2B5EF4-FFF2-40B4-BE49-F238E27FC236}">
                <a16:creationId xmlns:a16="http://schemas.microsoft.com/office/drawing/2014/main" id="{5B8C04A1-274A-7708-6364-0603EAF21885}"/>
              </a:ext>
            </a:extLst>
          </p:cNvPr>
          <p:cNvSpPr/>
          <p:nvPr/>
        </p:nvSpPr>
        <p:spPr>
          <a:xfrm rot="-180000">
            <a:off x="527613" y="1862686"/>
            <a:ext cx="1548000" cy="360850"/>
          </a:xfrm>
          <a:prstGeom prst="rect">
            <a:avLst/>
          </a:prstGeom>
          <a:solidFill>
            <a:schemeClr val="tx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Great team</a:t>
            </a:r>
          </a:p>
        </p:txBody>
      </p:sp>
      <p:sp>
        <p:nvSpPr>
          <p:cNvPr id="6" name="Rectangular Callout 8">
            <a:extLst>
              <a:ext uri="{FF2B5EF4-FFF2-40B4-BE49-F238E27FC236}">
                <a16:creationId xmlns:a16="http://schemas.microsoft.com/office/drawing/2014/main" id="{EAAB7138-B222-66CB-8F6D-7EBE49BABD13}"/>
              </a:ext>
            </a:extLst>
          </p:cNvPr>
          <p:cNvSpPr/>
          <p:nvPr/>
        </p:nvSpPr>
        <p:spPr>
          <a:xfrm>
            <a:off x="515938" y="2565400"/>
            <a:ext cx="3384550" cy="1350965"/>
          </a:xfrm>
          <a:prstGeom prst="wedgeRectCallout">
            <a:avLst>
              <a:gd name="adj1" fmla="val -33769"/>
              <a:gd name="adj2" fmla="val 58340"/>
            </a:avLst>
          </a:prstGeom>
          <a:solidFill>
            <a:schemeClr val="bg1"/>
          </a:solidFill>
          <a:ln w="6350">
            <a:solidFill>
              <a:schemeClr val="accent2"/>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‘It’s great working with the Heritage Schools team. They’re supportive, flexible, really responsive when we need anything.’</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1" name="Rectangular Callout 8">
            <a:extLst>
              <a:ext uri="{FF2B5EF4-FFF2-40B4-BE49-F238E27FC236}">
                <a16:creationId xmlns:a16="http://schemas.microsoft.com/office/drawing/2014/main" id="{D809EACE-ACFD-663E-1EB7-141C8E08C9D4}"/>
              </a:ext>
            </a:extLst>
          </p:cNvPr>
          <p:cNvSpPr/>
          <p:nvPr/>
        </p:nvSpPr>
        <p:spPr>
          <a:xfrm>
            <a:off x="1254465" y="4304261"/>
            <a:ext cx="2646024" cy="1535631"/>
          </a:xfrm>
          <a:prstGeom prst="wedgeRectCallout">
            <a:avLst>
              <a:gd name="adj1" fmla="val 32107"/>
              <a:gd name="adj2" fmla="val 61294"/>
            </a:avLst>
          </a:prstGeom>
          <a:solidFill>
            <a:schemeClr val="bg1"/>
          </a:solidFill>
          <a:ln w="6350">
            <a:solidFill>
              <a:schemeClr val="accent2"/>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‘It’s like having an extra colleague who knows all the answers! They help us make the best of the resources available.’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3" name="Rectangle 12">
            <a:extLst>
              <a:ext uri="{FF2B5EF4-FFF2-40B4-BE49-F238E27FC236}">
                <a16:creationId xmlns:a16="http://schemas.microsoft.com/office/drawing/2014/main" id="{8E9387C5-19C8-E43F-B7C6-95E051EE1CFE}"/>
              </a:ext>
            </a:extLst>
          </p:cNvPr>
          <p:cNvSpPr/>
          <p:nvPr/>
        </p:nvSpPr>
        <p:spPr>
          <a:xfrm rot="-180000">
            <a:off x="4427191" y="1862687"/>
            <a:ext cx="1548000" cy="360850"/>
          </a:xfrm>
          <a:prstGeom prst="rect">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Brand kudos</a:t>
            </a:r>
          </a:p>
        </p:txBody>
      </p:sp>
      <p:sp>
        <p:nvSpPr>
          <p:cNvPr id="10" name="Rectangular Callout 8">
            <a:extLst>
              <a:ext uri="{FF2B5EF4-FFF2-40B4-BE49-F238E27FC236}">
                <a16:creationId xmlns:a16="http://schemas.microsoft.com/office/drawing/2014/main" id="{5647FD2A-E07C-2793-919E-07D168A2C143}"/>
              </a:ext>
            </a:extLst>
          </p:cNvPr>
          <p:cNvSpPr/>
          <p:nvPr/>
        </p:nvSpPr>
        <p:spPr>
          <a:xfrm>
            <a:off x="5222847" y="2457017"/>
            <a:ext cx="2550344" cy="1166299"/>
          </a:xfrm>
          <a:prstGeom prst="wedgeRectCallout">
            <a:avLst>
              <a:gd name="adj1" fmla="val 28766"/>
              <a:gd name="adj2" fmla="val 59378"/>
            </a:avLst>
          </a:prstGeom>
          <a:solidFill>
            <a:schemeClr val="bg1"/>
          </a:solidFill>
          <a:ln w="6350">
            <a:solidFill>
              <a:schemeClr val="accent2"/>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 think it demonstrates the positive power of collaboration.’</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21" name="Rectangular Callout 8">
            <a:extLst>
              <a:ext uri="{FF2B5EF4-FFF2-40B4-BE49-F238E27FC236}">
                <a16:creationId xmlns:a16="http://schemas.microsoft.com/office/drawing/2014/main" id="{D1FD78FF-E05B-466F-4110-F83608D2478F}"/>
              </a:ext>
            </a:extLst>
          </p:cNvPr>
          <p:cNvSpPr/>
          <p:nvPr/>
        </p:nvSpPr>
        <p:spPr>
          <a:xfrm>
            <a:off x="4403725" y="3905778"/>
            <a:ext cx="3369466" cy="1166299"/>
          </a:xfrm>
          <a:prstGeom prst="wedgeRectCallout">
            <a:avLst>
              <a:gd name="adj1" fmla="val -35837"/>
              <a:gd name="adj2" fmla="val 60467"/>
            </a:avLst>
          </a:prstGeom>
          <a:solidFill>
            <a:schemeClr val="bg1"/>
          </a:solidFill>
          <a:ln w="6350">
            <a:solidFill>
              <a:schemeClr val="accent2"/>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‘Having Historic England's name as part of the project really helped sell it to teachers.’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4" name="Rectangle 13">
            <a:extLst>
              <a:ext uri="{FF2B5EF4-FFF2-40B4-BE49-F238E27FC236}">
                <a16:creationId xmlns:a16="http://schemas.microsoft.com/office/drawing/2014/main" id="{80E2CBAB-325E-E7CB-9343-5119A1BF0E04}"/>
              </a:ext>
            </a:extLst>
          </p:cNvPr>
          <p:cNvSpPr/>
          <p:nvPr/>
        </p:nvSpPr>
        <p:spPr>
          <a:xfrm rot="-180000">
            <a:off x="8326769" y="1862686"/>
            <a:ext cx="1548000" cy="360850"/>
          </a:xfrm>
          <a:prstGeom prst="rect">
            <a:avLst/>
          </a:prstGeom>
          <a:solidFill>
            <a:schemeClr val="accent3"/>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Practical help</a:t>
            </a:r>
          </a:p>
        </p:txBody>
      </p:sp>
      <p:sp>
        <p:nvSpPr>
          <p:cNvPr id="8" name="Rectangular Callout 8">
            <a:extLst>
              <a:ext uri="{FF2B5EF4-FFF2-40B4-BE49-F238E27FC236}">
                <a16:creationId xmlns:a16="http://schemas.microsoft.com/office/drawing/2014/main" id="{059533F2-030D-D74D-B348-535F06168698}"/>
              </a:ext>
            </a:extLst>
          </p:cNvPr>
          <p:cNvSpPr/>
          <p:nvPr/>
        </p:nvSpPr>
        <p:spPr>
          <a:xfrm>
            <a:off x="8306598" y="2565400"/>
            <a:ext cx="3369465" cy="981634"/>
          </a:xfrm>
          <a:prstGeom prst="wedgeRectCallout">
            <a:avLst>
              <a:gd name="adj1" fmla="val 45199"/>
              <a:gd name="adj2" fmla="val 60467"/>
            </a:avLst>
          </a:prstGeom>
          <a:solidFill>
            <a:schemeClr val="bg1"/>
          </a:solidFill>
          <a:ln w="6350">
            <a:solidFill>
              <a:schemeClr val="accent2"/>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 materials…could never have done it by ourselves.’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7" name="Rectangular Callout 8">
            <a:extLst>
              <a:ext uri="{FF2B5EF4-FFF2-40B4-BE49-F238E27FC236}">
                <a16:creationId xmlns:a16="http://schemas.microsoft.com/office/drawing/2014/main" id="{879C6B04-5256-08B7-5D43-FCBD71DEE25C}"/>
              </a:ext>
            </a:extLst>
          </p:cNvPr>
          <p:cNvSpPr/>
          <p:nvPr/>
        </p:nvSpPr>
        <p:spPr>
          <a:xfrm>
            <a:off x="8318387" y="3916365"/>
            <a:ext cx="2429349" cy="1350965"/>
          </a:xfrm>
          <a:prstGeom prst="wedgeRectCallout">
            <a:avLst>
              <a:gd name="adj1" fmla="val -33769"/>
              <a:gd name="adj2" fmla="val 58340"/>
            </a:avLst>
          </a:prstGeom>
          <a:solidFill>
            <a:schemeClr val="bg1"/>
          </a:solidFill>
          <a:ln w="6350">
            <a:solidFill>
              <a:schemeClr val="accent2"/>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‘They could get things we couldn’t…they know all the ins and outs, all the behind the scenes!’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Tree>
    <p:extLst>
      <p:ext uri="{BB962C8B-B14F-4D97-AF65-F5344CB8AC3E}">
        <p14:creationId xmlns:p14="http://schemas.microsoft.com/office/powerpoint/2010/main" val="30261945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55BE1-5227-13E8-1C9B-83D1C650AFAC}"/>
              </a:ext>
            </a:extLst>
          </p:cNvPr>
          <p:cNvSpPr>
            <a:spLocks noGrp="1"/>
          </p:cNvSpPr>
          <p:nvPr>
            <p:ph type="title"/>
          </p:nvPr>
        </p:nvSpPr>
        <p:spPr>
          <a:xfrm>
            <a:off x="519231" y="624356"/>
            <a:ext cx="10148769" cy="861774"/>
          </a:xfrm>
        </p:spPr>
        <p:txBody>
          <a:bodyPr/>
          <a:lstStyle/>
          <a:p>
            <a:r>
              <a:rPr lang="en-GB" dirty="0">
                <a:solidFill>
                  <a:srgbClr val="000000"/>
                </a:solidFill>
              </a:rPr>
              <a:t>Expectations of working on Heritage Schools meet or exceed expectations</a:t>
            </a:r>
          </a:p>
        </p:txBody>
      </p:sp>
      <p:sp>
        <p:nvSpPr>
          <p:cNvPr id="5" name="Text Placeholder 4">
            <a:extLst>
              <a:ext uri="{FF2B5EF4-FFF2-40B4-BE49-F238E27FC236}">
                <a16:creationId xmlns:a16="http://schemas.microsoft.com/office/drawing/2014/main" id="{549F44BE-1A9F-20F5-938D-B799F7B3DC86}"/>
              </a:ext>
            </a:extLst>
          </p:cNvPr>
          <p:cNvSpPr>
            <a:spLocks noGrp="1"/>
          </p:cNvSpPr>
          <p:nvPr>
            <p:ph type="body" sz="quarter" idx="15"/>
          </p:nvPr>
        </p:nvSpPr>
        <p:spPr>
          <a:xfrm>
            <a:off x="520621" y="1703856"/>
            <a:ext cx="10147379" cy="646331"/>
          </a:xfrm>
        </p:spPr>
        <p:txBody>
          <a:bodyPr/>
          <a:lstStyle/>
          <a:p>
            <a:r>
              <a:rPr lang="en-GB" dirty="0">
                <a:solidFill>
                  <a:srgbClr val="000000"/>
                </a:solidFill>
              </a:rPr>
              <a:t>Given the range of working relationships/histories with the Heritage Schools team, some knew what to expect from the experience, while it was brand new for some. However, Partners report that </a:t>
            </a:r>
            <a:r>
              <a:rPr lang="en-GB" b="1" dirty="0">
                <a:solidFill>
                  <a:srgbClr val="000000"/>
                </a:solidFill>
              </a:rPr>
              <a:t>working on HS ‘continued to meet’ or ‘exceeded’ their expectations.</a:t>
            </a:r>
          </a:p>
        </p:txBody>
      </p:sp>
      <p:sp>
        <p:nvSpPr>
          <p:cNvPr id="3" name="Text Placeholder 2">
            <a:extLst>
              <a:ext uri="{FF2B5EF4-FFF2-40B4-BE49-F238E27FC236}">
                <a16:creationId xmlns:a16="http://schemas.microsoft.com/office/drawing/2014/main" id="{B46EA61C-D891-6CE4-51CA-BFD304341E9C}"/>
              </a:ext>
            </a:extLst>
          </p:cNvPr>
          <p:cNvSpPr>
            <a:spLocks noGrp="1"/>
          </p:cNvSpPr>
          <p:nvPr>
            <p:ph type="body" sz="quarter" idx="13"/>
          </p:nvPr>
        </p:nvSpPr>
        <p:spPr>
          <a:xfrm>
            <a:off x="520680" y="2781835"/>
            <a:ext cx="5322908" cy="1333698"/>
          </a:xfrm>
        </p:spPr>
        <p:txBody>
          <a:bodyPr/>
          <a:lstStyle/>
          <a:p>
            <a:r>
              <a:rPr lang="en-GB" b="1" dirty="0">
                <a:solidFill>
                  <a:srgbClr val="000000"/>
                </a:solidFill>
              </a:rPr>
              <a:t>Known to the programme:</a:t>
            </a:r>
          </a:p>
          <a:p>
            <a:pPr marL="285750" indent="-285750">
              <a:buFont typeface="Wingdings" panose="05000000000000000000" pitchFamily="2" charset="2"/>
              <a:buChar char="ü"/>
            </a:pPr>
            <a:r>
              <a:rPr lang="en-GB" dirty="0">
                <a:solidFill>
                  <a:srgbClr val="000000"/>
                </a:solidFill>
              </a:rPr>
              <a:t>High expectations based on previous positive experience</a:t>
            </a:r>
          </a:p>
          <a:p>
            <a:pPr marL="285750" indent="-285750">
              <a:buFont typeface="Wingdings" panose="05000000000000000000" pitchFamily="2" charset="2"/>
              <a:buChar char="ü"/>
            </a:pPr>
            <a:r>
              <a:rPr lang="en-GB" dirty="0">
                <a:solidFill>
                  <a:srgbClr val="000000"/>
                </a:solidFill>
              </a:rPr>
              <a:t>High quality work continues to be delivered = expectations met</a:t>
            </a:r>
          </a:p>
        </p:txBody>
      </p:sp>
      <p:sp>
        <p:nvSpPr>
          <p:cNvPr id="7" name="Rectangular Callout 8">
            <a:extLst>
              <a:ext uri="{FF2B5EF4-FFF2-40B4-BE49-F238E27FC236}">
                <a16:creationId xmlns:a16="http://schemas.microsoft.com/office/drawing/2014/main" id="{8848E50D-AA85-0EC0-E75E-38BBE6E6FBD5}"/>
              </a:ext>
            </a:extLst>
          </p:cNvPr>
          <p:cNvSpPr/>
          <p:nvPr/>
        </p:nvSpPr>
        <p:spPr>
          <a:xfrm>
            <a:off x="549955" y="4293995"/>
            <a:ext cx="2300752" cy="1720297"/>
          </a:xfrm>
          <a:prstGeom prst="wedgeRectCallout">
            <a:avLst>
              <a:gd name="adj1" fmla="val -33769"/>
              <a:gd name="adj2" fmla="val 5834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‘Y</a:t>
            </a:r>
            <a:r>
              <a:rPr kumimoji="0" lang="en-GB" sz="1200" b="0" i="0" u="none" strike="noStrike" kern="1200" cap="none" spc="0" normalizeH="0" baseline="0" noProof="0" dirty="0" err="1">
                <a:ln>
                  <a:noFill/>
                </a:ln>
                <a:solidFill>
                  <a:srgbClr val="000000"/>
                </a:solidFill>
                <a:effectLst/>
                <a:uLnTx/>
                <a:uFillTx/>
                <a:latin typeface="Verdana"/>
                <a:ea typeface="+mn-ea"/>
                <a:cs typeface="+mn-cs"/>
              </a:rPr>
              <a:t>ou</a:t>
            </a:r>
            <a:r>
              <a:rPr kumimoji="0" lang="en-GB" sz="1200" b="0" i="0" u="none" strike="noStrike" kern="1200" cap="none" spc="0" normalizeH="0" baseline="0" noProof="0" dirty="0">
                <a:ln>
                  <a:noFill/>
                </a:ln>
                <a:solidFill>
                  <a:srgbClr val="000000"/>
                </a:solidFill>
                <a:effectLst/>
                <a:uLnTx/>
                <a:uFillTx/>
                <a:latin typeface="Verdana"/>
                <a:ea typeface="+mn-ea"/>
                <a:cs typeface="+mn-cs"/>
              </a:rPr>
              <a:t> hope that every time you get an external speaker in, it's going to be valuable. And [Heritage Schools] have never let us down.’</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9" name="Rectangular Callout 8">
            <a:extLst>
              <a:ext uri="{FF2B5EF4-FFF2-40B4-BE49-F238E27FC236}">
                <a16:creationId xmlns:a16="http://schemas.microsoft.com/office/drawing/2014/main" id="{D42F742B-FC6A-9239-B3FA-878F549D7240}"/>
              </a:ext>
            </a:extLst>
          </p:cNvPr>
          <p:cNvSpPr/>
          <p:nvPr/>
        </p:nvSpPr>
        <p:spPr>
          <a:xfrm>
            <a:off x="3162639" y="4293995"/>
            <a:ext cx="2646024" cy="1166299"/>
          </a:xfrm>
          <a:prstGeom prst="wedgeRectCallout">
            <a:avLst>
              <a:gd name="adj1" fmla="val 32107"/>
              <a:gd name="adj2" fmla="val 61294"/>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 have high expectations of the team…because we always deliver high-quality work.’</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4" name="Text Placeholder 3">
            <a:extLst>
              <a:ext uri="{FF2B5EF4-FFF2-40B4-BE49-F238E27FC236}">
                <a16:creationId xmlns:a16="http://schemas.microsoft.com/office/drawing/2014/main" id="{7499206A-95C2-991C-470D-9829DC6FBA30}"/>
              </a:ext>
            </a:extLst>
          </p:cNvPr>
          <p:cNvSpPr>
            <a:spLocks noGrp="1"/>
          </p:cNvSpPr>
          <p:nvPr>
            <p:ph type="body" sz="quarter" idx="14"/>
          </p:nvPr>
        </p:nvSpPr>
        <p:spPr>
          <a:xfrm>
            <a:off x="6351326" y="2785477"/>
            <a:ext cx="5324737" cy="1677382"/>
          </a:xfrm>
        </p:spPr>
        <p:txBody>
          <a:bodyPr/>
          <a:lstStyle/>
          <a:p>
            <a:r>
              <a:rPr lang="en-GB" b="1" dirty="0">
                <a:solidFill>
                  <a:srgbClr val="000000"/>
                </a:solidFill>
              </a:rPr>
              <a:t>New to the programme:</a:t>
            </a:r>
          </a:p>
          <a:p>
            <a:pPr marL="285750" indent="-285750">
              <a:buFont typeface="Wingdings" panose="05000000000000000000" pitchFamily="2" charset="2"/>
              <a:buChar char="ü"/>
            </a:pPr>
            <a:r>
              <a:rPr lang="en-GB" dirty="0">
                <a:solidFill>
                  <a:srgbClr val="000000"/>
                </a:solidFill>
              </a:rPr>
              <a:t>Partnership exceeded just the academic; good experience of the whole project</a:t>
            </a:r>
          </a:p>
          <a:p>
            <a:pPr marL="285750" indent="-285750">
              <a:buFont typeface="Wingdings" panose="05000000000000000000" pitchFamily="2" charset="2"/>
              <a:buChar char="ü"/>
            </a:pPr>
            <a:r>
              <a:rPr lang="en-GB" dirty="0">
                <a:solidFill>
                  <a:srgbClr val="000000"/>
                </a:solidFill>
              </a:rPr>
              <a:t>Received more hours/effort than expected from HE</a:t>
            </a:r>
          </a:p>
          <a:p>
            <a:pPr marL="285750" indent="-285750">
              <a:buFont typeface="Wingdings" panose="05000000000000000000" pitchFamily="2" charset="2"/>
              <a:buChar char="ü"/>
            </a:pPr>
            <a:r>
              <a:rPr lang="en-GB" dirty="0">
                <a:solidFill>
                  <a:srgbClr val="000000"/>
                </a:solidFill>
              </a:rPr>
              <a:t>Can see benefits not just for schools, but for others (very organisation-dependant)</a:t>
            </a:r>
          </a:p>
        </p:txBody>
      </p:sp>
      <p:sp>
        <p:nvSpPr>
          <p:cNvPr id="10" name="Rectangular Callout 8">
            <a:extLst>
              <a:ext uri="{FF2B5EF4-FFF2-40B4-BE49-F238E27FC236}">
                <a16:creationId xmlns:a16="http://schemas.microsoft.com/office/drawing/2014/main" id="{BF579738-9225-2B62-0BB0-E50C2B8C5322}"/>
              </a:ext>
            </a:extLst>
          </p:cNvPr>
          <p:cNvSpPr/>
          <p:nvPr/>
        </p:nvSpPr>
        <p:spPr>
          <a:xfrm>
            <a:off x="6383339" y="4600145"/>
            <a:ext cx="2417761" cy="1720297"/>
          </a:xfrm>
          <a:prstGeom prst="wedgeRectCallout">
            <a:avLst>
              <a:gd name="adj1" fmla="val -33769"/>
              <a:gd name="adj2" fmla="val 5834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‘Wildly surpassed expectations…more days, connections not just to schools, significant curriculum embedding… benefits will continue.’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8" name="Rectangular Callout 8">
            <a:extLst>
              <a:ext uri="{FF2B5EF4-FFF2-40B4-BE49-F238E27FC236}">
                <a16:creationId xmlns:a16="http://schemas.microsoft.com/office/drawing/2014/main" id="{D4B50FC8-48A9-58E2-C012-F200E4EFB5CD}"/>
              </a:ext>
            </a:extLst>
          </p:cNvPr>
          <p:cNvSpPr/>
          <p:nvPr/>
        </p:nvSpPr>
        <p:spPr>
          <a:xfrm>
            <a:off x="9013694" y="4957760"/>
            <a:ext cx="2417760" cy="1350965"/>
          </a:xfrm>
          <a:prstGeom prst="wedgeRectCallout">
            <a:avLst>
              <a:gd name="adj1" fmla="val 32942"/>
              <a:gd name="adj2" fmla="val 5928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‘It’s been better than we expected…support beyond just the academic history side of things.’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Tree>
    <p:extLst>
      <p:ext uri="{BB962C8B-B14F-4D97-AF65-F5344CB8AC3E}">
        <p14:creationId xmlns:p14="http://schemas.microsoft.com/office/powerpoint/2010/main" val="40189133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4B74-04EF-11CA-D4C8-2AE512E8BC95}"/>
              </a:ext>
            </a:extLst>
          </p:cNvPr>
          <p:cNvSpPr>
            <a:spLocks noGrp="1"/>
          </p:cNvSpPr>
          <p:nvPr>
            <p:ph type="title"/>
          </p:nvPr>
        </p:nvSpPr>
        <p:spPr>
          <a:xfrm>
            <a:off x="519231" y="624356"/>
            <a:ext cx="10148769" cy="861774"/>
          </a:xfrm>
        </p:spPr>
        <p:txBody>
          <a:bodyPr/>
          <a:lstStyle/>
          <a:p>
            <a:r>
              <a:rPr lang="en-GB" dirty="0">
                <a:solidFill>
                  <a:srgbClr val="000000"/>
                </a:solidFill>
              </a:rPr>
              <a:t>Partners report increased awareness of uptake of their offerings from schools</a:t>
            </a:r>
          </a:p>
        </p:txBody>
      </p:sp>
      <p:sp>
        <p:nvSpPr>
          <p:cNvPr id="5" name="Text Placeholder 4">
            <a:extLst>
              <a:ext uri="{FF2B5EF4-FFF2-40B4-BE49-F238E27FC236}">
                <a16:creationId xmlns:a16="http://schemas.microsoft.com/office/drawing/2014/main" id="{63E3B9F6-2C9A-327C-AB69-759968FAC6CE}"/>
              </a:ext>
            </a:extLst>
          </p:cNvPr>
          <p:cNvSpPr>
            <a:spLocks noGrp="1"/>
          </p:cNvSpPr>
          <p:nvPr>
            <p:ph type="body" sz="quarter" idx="15"/>
          </p:nvPr>
        </p:nvSpPr>
        <p:spPr>
          <a:xfrm>
            <a:off x="533321" y="1719648"/>
            <a:ext cx="10147379" cy="430887"/>
          </a:xfrm>
        </p:spPr>
        <p:txBody>
          <a:bodyPr/>
          <a:lstStyle/>
          <a:p>
            <a:r>
              <a:rPr lang="en-GB" dirty="0">
                <a:solidFill>
                  <a:srgbClr val="000000"/>
                </a:solidFill>
              </a:rPr>
              <a:t>Where applicable, Partners generally do feel they have successfully increased their reach, and the number of schools that are aware of, and therefore accessing, their services.</a:t>
            </a:r>
          </a:p>
        </p:txBody>
      </p:sp>
      <p:sp>
        <p:nvSpPr>
          <p:cNvPr id="15" name="Text Placeholder 2">
            <a:extLst>
              <a:ext uri="{FF2B5EF4-FFF2-40B4-BE49-F238E27FC236}">
                <a16:creationId xmlns:a16="http://schemas.microsoft.com/office/drawing/2014/main" id="{5462FAF5-FDA9-96D1-267A-1F41A4F1B2B2}"/>
              </a:ext>
            </a:extLst>
          </p:cNvPr>
          <p:cNvSpPr>
            <a:spLocks noGrp="1"/>
          </p:cNvSpPr>
          <p:nvPr>
            <p:ph type="body" sz="quarter" idx="13"/>
          </p:nvPr>
        </p:nvSpPr>
        <p:spPr>
          <a:xfrm>
            <a:off x="520680" y="2420939"/>
            <a:ext cx="5287983" cy="3872855"/>
          </a:xfrm>
        </p:spPr>
        <p:txBody>
          <a:bodyPr/>
          <a:lstStyle/>
          <a:p>
            <a:pPr lvl="0">
              <a:spcBef>
                <a:spcPts val="0"/>
              </a:spcBef>
              <a:spcAft>
                <a:spcPts val="600"/>
              </a:spcAft>
              <a:defRPr/>
            </a:pPr>
            <a:r>
              <a:rPr lang="en-GB" b="1" dirty="0">
                <a:solidFill>
                  <a:srgbClr val="000000"/>
                </a:solidFill>
              </a:rPr>
              <a:t>Yes, there is an increased awareness of the services/support offered by Partners, and more schools have accessed them…</a:t>
            </a:r>
          </a:p>
          <a:p>
            <a:pPr marL="285750" lvl="0" indent="-285750">
              <a:spcAft>
                <a:spcPts val="600"/>
              </a:spcAft>
              <a:buFont typeface="Arial" panose="020B0604020202020204" pitchFamily="34" charset="0"/>
              <a:buChar char="•"/>
              <a:defRPr/>
            </a:pPr>
            <a:r>
              <a:rPr lang="en-GB" dirty="0">
                <a:solidFill>
                  <a:srgbClr val="000000"/>
                </a:solidFill>
              </a:rPr>
              <a:t>Clear positive short-term impact. Easy to point to – the number of schools they’ve engaged with is now more than it was before!</a:t>
            </a:r>
          </a:p>
          <a:p>
            <a:pPr marL="285750" lvl="0" indent="-285750">
              <a:spcAft>
                <a:spcPts val="600"/>
              </a:spcAft>
              <a:buFont typeface="Arial" panose="020B0604020202020204" pitchFamily="34" charset="0"/>
              <a:buChar char="•"/>
              <a:defRPr/>
            </a:pPr>
            <a:r>
              <a:rPr lang="en-GB" dirty="0">
                <a:solidFill>
                  <a:srgbClr val="000000"/>
                </a:solidFill>
              </a:rPr>
              <a:t>Potential positive long-term impact, with some pointing out that increasing the number of teachers engaging </a:t>
            </a:r>
            <a:r>
              <a:rPr lang="en-GB" i="1" dirty="0">
                <a:solidFill>
                  <a:srgbClr val="000000"/>
                </a:solidFill>
              </a:rPr>
              <a:t>now</a:t>
            </a:r>
            <a:r>
              <a:rPr lang="en-GB" dirty="0">
                <a:solidFill>
                  <a:srgbClr val="000000"/>
                </a:solidFill>
              </a:rPr>
              <a:t> is the best way to get them to come back in the future, as they progress in careers/move around schools</a:t>
            </a:r>
          </a:p>
          <a:p>
            <a:pPr lvl="0">
              <a:spcBef>
                <a:spcPts val="0"/>
              </a:spcBef>
              <a:spcAft>
                <a:spcPts val="600"/>
              </a:spcAft>
              <a:defRPr/>
            </a:pPr>
            <a:r>
              <a:rPr lang="en-GB" b="1" dirty="0">
                <a:solidFill>
                  <a:srgbClr val="000000"/>
                </a:solidFill>
              </a:rPr>
              <a:t>…less clear that an increased </a:t>
            </a:r>
            <a:r>
              <a:rPr lang="en-GB" b="1" i="1" dirty="0">
                <a:solidFill>
                  <a:srgbClr val="000000"/>
                </a:solidFill>
              </a:rPr>
              <a:t>range</a:t>
            </a:r>
            <a:r>
              <a:rPr lang="en-GB" b="1" dirty="0">
                <a:solidFill>
                  <a:srgbClr val="000000"/>
                </a:solidFill>
              </a:rPr>
              <a:t> of schools have  been accessed</a:t>
            </a:r>
          </a:p>
          <a:p>
            <a:pPr marL="285750" lvl="0" indent="-285750">
              <a:spcBef>
                <a:spcPts val="0"/>
              </a:spcBef>
              <a:spcAft>
                <a:spcPts val="600"/>
              </a:spcAft>
              <a:buFont typeface="Arial" panose="020B0604020202020204" pitchFamily="34" charset="0"/>
              <a:buChar char="•"/>
              <a:defRPr/>
            </a:pPr>
            <a:r>
              <a:rPr lang="en-GB" dirty="0">
                <a:solidFill>
                  <a:srgbClr val="000000"/>
                </a:solidFill>
              </a:rPr>
              <a:t>Can be harder for some to confidently quantify</a:t>
            </a:r>
          </a:p>
          <a:p>
            <a:pPr marL="285750" lvl="0" indent="-285750">
              <a:spcBef>
                <a:spcPts val="0"/>
              </a:spcBef>
              <a:spcAft>
                <a:spcPts val="600"/>
              </a:spcAft>
              <a:buFont typeface="Arial" panose="020B0604020202020204" pitchFamily="34" charset="0"/>
              <a:buChar char="•"/>
              <a:defRPr/>
            </a:pPr>
            <a:r>
              <a:rPr lang="en-GB" dirty="0">
                <a:solidFill>
                  <a:srgbClr val="000000"/>
                </a:solidFill>
              </a:rPr>
              <a:t>May be a longer-term goal</a:t>
            </a:r>
          </a:p>
        </p:txBody>
      </p:sp>
      <p:sp>
        <p:nvSpPr>
          <p:cNvPr id="16" name="Rectangular Callout 8">
            <a:extLst>
              <a:ext uri="{FF2B5EF4-FFF2-40B4-BE49-F238E27FC236}">
                <a16:creationId xmlns:a16="http://schemas.microsoft.com/office/drawing/2014/main" id="{D4292AF1-1A35-C3C8-CB59-3ADA9514AAFF}"/>
              </a:ext>
            </a:extLst>
          </p:cNvPr>
          <p:cNvSpPr/>
          <p:nvPr/>
        </p:nvSpPr>
        <p:spPr>
          <a:xfrm>
            <a:off x="6736117" y="2947800"/>
            <a:ext cx="2104315" cy="1350965"/>
          </a:xfrm>
          <a:prstGeom prst="wedgeRectCallout">
            <a:avLst>
              <a:gd name="adj1" fmla="val 32107"/>
              <a:gd name="adj2" fmla="val 61294"/>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‘Our reach has expanded to [number] of schools. The proof is on the paper!’</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9" name="Rectangular Callout 8">
            <a:extLst>
              <a:ext uri="{FF2B5EF4-FFF2-40B4-BE49-F238E27FC236}">
                <a16:creationId xmlns:a16="http://schemas.microsoft.com/office/drawing/2014/main" id="{2F76222C-D601-A9B1-0680-9CB3E9D62960}"/>
              </a:ext>
            </a:extLst>
          </p:cNvPr>
          <p:cNvSpPr/>
          <p:nvPr/>
        </p:nvSpPr>
        <p:spPr>
          <a:xfrm>
            <a:off x="9078448" y="2578468"/>
            <a:ext cx="2300752" cy="1720297"/>
          </a:xfrm>
          <a:prstGeom prst="wedgeRectCallout">
            <a:avLst>
              <a:gd name="adj1" fmla="val -33769"/>
              <a:gd name="adj2" fmla="val 5834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 partnership with the Heritage Schools programme has helped pick numbers that dropped off after COVID’.</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3" name="Rectangular Callout 8">
            <a:extLst>
              <a:ext uri="{FF2B5EF4-FFF2-40B4-BE49-F238E27FC236}">
                <a16:creationId xmlns:a16="http://schemas.microsoft.com/office/drawing/2014/main" id="{2D27EF0B-23A0-C209-0988-0BBE6A050D01}"/>
              </a:ext>
            </a:extLst>
          </p:cNvPr>
          <p:cNvSpPr/>
          <p:nvPr/>
        </p:nvSpPr>
        <p:spPr>
          <a:xfrm>
            <a:off x="6756290" y="4629509"/>
            <a:ext cx="4644315" cy="1350965"/>
          </a:xfrm>
          <a:prstGeom prst="wedgeRectCallout">
            <a:avLst>
              <a:gd name="adj1" fmla="val -33769"/>
              <a:gd name="adj2" fmla="val 5834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‘We’ve been able to run more sessions than ever before, because of Heritage Schools…will have real long-term benefits for the kinds of schools, and the number of schools, we can engage with.’</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Tree>
    <p:extLst>
      <p:ext uri="{BB962C8B-B14F-4D97-AF65-F5344CB8AC3E}">
        <p14:creationId xmlns:p14="http://schemas.microsoft.com/office/powerpoint/2010/main" val="35988273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4DA02-451B-DB5D-88B0-D25A87B4DD26}"/>
              </a:ext>
            </a:extLst>
          </p:cNvPr>
          <p:cNvSpPr>
            <a:spLocks noGrp="1"/>
          </p:cNvSpPr>
          <p:nvPr>
            <p:ph type="title"/>
          </p:nvPr>
        </p:nvSpPr>
        <p:spPr/>
        <p:txBody>
          <a:bodyPr/>
          <a:lstStyle/>
          <a:p>
            <a:r>
              <a:rPr lang="en-GB" dirty="0">
                <a:solidFill>
                  <a:srgbClr val="000000"/>
                </a:solidFill>
              </a:rPr>
              <a:t>Better connections between Partners and schools leads to better curriculum delivery support</a:t>
            </a:r>
          </a:p>
        </p:txBody>
      </p:sp>
      <p:sp>
        <p:nvSpPr>
          <p:cNvPr id="5" name="Text Placeholder 4">
            <a:extLst>
              <a:ext uri="{FF2B5EF4-FFF2-40B4-BE49-F238E27FC236}">
                <a16:creationId xmlns:a16="http://schemas.microsoft.com/office/drawing/2014/main" id="{510A1546-9932-0ACB-4E74-A716EE30FEC7}"/>
              </a:ext>
            </a:extLst>
          </p:cNvPr>
          <p:cNvSpPr>
            <a:spLocks noGrp="1"/>
          </p:cNvSpPr>
          <p:nvPr>
            <p:ph type="body" sz="quarter" idx="15"/>
          </p:nvPr>
        </p:nvSpPr>
        <p:spPr>
          <a:xfrm>
            <a:off x="520621" y="1703856"/>
            <a:ext cx="10147379" cy="430887"/>
          </a:xfrm>
        </p:spPr>
        <p:txBody>
          <a:bodyPr/>
          <a:lstStyle/>
          <a:p>
            <a:r>
              <a:rPr lang="en-GB" dirty="0">
                <a:solidFill>
                  <a:srgbClr val="000000"/>
                </a:solidFill>
              </a:rPr>
              <a:t>For some Partners, there is a </a:t>
            </a:r>
            <a:r>
              <a:rPr lang="en-GB" b="1" dirty="0">
                <a:solidFill>
                  <a:srgbClr val="000000"/>
                </a:solidFill>
              </a:rPr>
              <a:t>direct link</a:t>
            </a:r>
            <a:r>
              <a:rPr lang="en-GB" dirty="0">
                <a:solidFill>
                  <a:srgbClr val="000000"/>
                </a:solidFill>
              </a:rPr>
              <a:t> between the strength of </a:t>
            </a:r>
            <a:r>
              <a:rPr lang="en-GB" b="1" dirty="0">
                <a:solidFill>
                  <a:srgbClr val="000000"/>
                </a:solidFill>
              </a:rPr>
              <a:t>connection</a:t>
            </a:r>
            <a:r>
              <a:rPr lang="en-GB" dirty="0">
                <a:solidFill>
                  <a:srgbClr val="000000"/>
                </a:solidFill>
              </a:rPr>
              <a:t> with schools, and the </a:t>
            </a:r>
            <a:r>
              <a:rPr lang="en-GB" b="1" dirty="0">
                <a:solidFill>
                  <a:srgbClr val="000000"/>
                </a:solidFill>
              </a:rPr>
              <a:t>service</a:t>
            </a:r>
            <a:r>
              <a:rPr lang="en-GB" dirty="0">
                <a:solidFill>
                  <a:srgbClr val="000000"/>
                </a:solidFill>
              </a:rPr>
              <a:t> they can provide them to support curriculum delivery.</a:t>
            </a:r>
          </a:p>
        </p:txBody>
      </p:sp>
      <p:sp>
        <p:nvSpPr>
          <p:cNvPr id="8" name="Text Placeholder 7">
            <a:extLst>
              <a:ext uri="{FF2B5EF4-FFF2-40B4-BE49-F238E27FC236}">
                <a16:creationId xmlns:a16="http://schemas.microsoft.com/office/drawing/2014/main" id="{087B448E-0257-09E8-3047-F6164DE50CC7}"/>
              </a:ext>
            </a:extLst>
          </p:cNvPr>
          <p:cNvSpPr>
            <a:spLocks noGrp="1"/>
          </p:cNvSpPr>
          <p:nvPr>
            <p:ph type="body" sz="quarter" idx="13"/>
          </p:nvPr>
        </p:nvSpPr>
        <p:spPr>
          <a:xfrm>
            <a:off x="517767" y="2420938"/>
            <a:ext cx="5290896" cy="1980029"/>
          </a:xfrm>
        </p:spPr>
        <p:txBody>
          <a:bodyPr/>
          <a:lstStyle/>
          <a:p>
            <a:r>
              <a:rPr lang="en-GB" dirty="0">
                <a:solidFill>
                  <a:srgbClr val="000000"/>
                </a:solidFill>
              </a:rPr>
              <a:t>Practically, the </a:t>
            </a:r>
            <a:r>
              <a:rPr lang="en-GB" b="1" dirty="0">
                <a:solidFill>
                  <a:srgbClr val="000000"/>
                </a:solidFill>
              </a:rPr>
              <a:t>programme facilitates increased interaction </a:t>
            </a:r>
            <a:r>
              <a:rPr lang="en-GB" dirty="0">
                <a:solidFill>
                  <a:srgbClr val="000000"/>
                </a:solidFill>
              </a:rPr>
              <a:t>with schools:</a:t>
            </a:r>
          </a:p>
          <a:p>
            <a:pPr marL="285750" indent="-285750">
              <a:buFont typeface="Arial" panose="020B0604020202020204" pitchFamily="34" charset="0"/>
              <a:buChar char="•"/>
            </a:pPr>
            <a:r>
              <a:rPr lang="en-GB" dirty="0">
                <a:solidFill>
                  <a:srgbClr val="000000"/>
                </a:solidFill>
              </a:rPr>
              <a:t>More schools engaged with = more interactions = more opportunities for feedback, giving Partners the information they need to build on their offerings</a:t>
            </a:r>
          </a:p>
          <a:p>
            <a:pPr marL="285750" indent="-285750">
              <a:buFont typeface="Arial" panose="020B0604020202020204" pitchFamily="34" charset="0"/>
              <a:buChar char="•"/>
            </a:pPr>
            <a:r>
              <a:rPr lang="en-GB" dirty="0">
                <a:solidFill>
                  <a:srgbClr val="000000"/>
                </a:solidFill>
              </a:rPr>
              <a:t>HS facilitating direct contacts = building personal relationships = Partners can increase understanding of needs, including nuances between schools</a:t>
            </a:r>
          </a:p>
        </p:txBody>
      </p:sp>
      <p:sp>
        <p:nvSpPr>
          <p:cNvPr id="15" name="Text Placeholder 7">
            <a:extLst>
              <a:ext uri="{FF2B5EF4-FFF2-40B4-BE49-F238E27FC236}">
                <a16:creationId xmlns:a16="http://schemas.microsoft.com/office/drawing/2014/main" id="{3C495A33-96BE-0C93-B04F-5979FADA34F0}"/>
              </a:ext>
            </a:extLst>
          </p:cNvPr>
          <p:cNvSpPr txBox="1">
            <a:spLocks/>
          </p:cNvSpPr>
          <p:nvPr/>
        </p:nvSpPr>
        <p:spPr>
          <a:xfrm>
            <a:off x="6363395" y="2438985"/>
            <a:ext cx="5290896" cy="2410916"/>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This </a:t>
            </a:r>
            <a:r>
              <a:rPr kumimoji="0" lang="en-GB" sz="1400" b="1" i="0" u="none" strike="noStrike" kern="1200" cap="none" spc="0" normalizeH="0" baseline="0" noProof="0" dirty="0">
                <a:ln>
                  <a:noFill/>
                </a:ln>
                <a:solidFill>
                  <a:srgbClr val="000000"/>
                </a:solidFill>
                <a:effectLst/>
                <a:uLnTx/>
                <a:uFillTx/>
                <a:latin typeface="Verdana"/>
                <a:ea typeface="+mn-ea"/>
                <a:cs typeface="+mn-cs"/>
              </a:rPr>
              <a:t>feedback can help Partners develop their offering:</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Partners don’t know what they don’t know! So hearing directly from schools cam give them the information they need to develop</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This is really important, as Partners are aware of the time and money investment required by schools to engage with programmes/services outside of school – they want to offer schools and teachers the best support possible</a:t>
            </a:r>
          </a:p>
        </p:txBody>
      </p:sp>
      <p:sp>
        <p:nvSpPr>
          <p:cNvPr id="12" name="Rectangular Callout 8">
            <a:extLst>
              <a:ext uri="{FF2B5EF4-FFF2-40B4-BE49-F238E27FC236}">
                <a16:creationId xmlns:a16="http://schemas.microsoft.com/office/drawing/2014/main" id="{441B0E35-CAA1-DAAA-21DF-C6587877B8BE}"/>
              </a:ext>
            </a:extLst>
          </p:cNvPr>
          <p:cNvSpPr/>
          <p:nvPr/>
        </p:nvSpPr>
        <p:spPr>
          <a:xfrm>
            <a:off x="517766" y="4830441"/>
            <a:ext cx="2878577" cy="1535631"/>
          </a:xfrm>
          <a:prstGeom prst="wedgeRectCallout">
            <a:avLst>
              <a:gd name="adj1" fmla="val -33769"/>
              <a:gd name="adj2" fmla="val 5834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‘It’s nice to know who you're speaking to in a school. When you know who you're emailing, you’re more likely to get a response.’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1" name="Rectangular Callout 8">
            <a:extLst>
              <a:ext uri="{FF2B5EF4-FFF2-40B4-BE49-F238E27FC236}">
                <a16:creationId xmlns:a16="http://schemas.microsoft.com/office/drawing/2014/main" id="{A099B2CF-0DEE-5F29-C69E-BF2C506FAE7C}"/>
              </a:ext>
            </a:extLst>
          </p:cNvPr>
          <p:cNvSpPr/>
          <p:nvPr/>
        </p:nvSpPr>
        <p:spPr>
          <a:xfrm>
            <a:off x="3900488" y="4957760"/>
            <a:ext cx="2300752" cy="1350965"/>
          </a:xfrm>
          <a:prstGeom prst="wedgeRectCallout">
            <a:avLst>
              <a:gd name="adj1" fmla="val 37675"/>
              <a:gd name="adj2" fmla="val 61563"/>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‘Having a direct line with schools has let us improve our offer even more.’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4" name="Rectangular Callout 8">
            <a:extLst>
              <a:ext uri="{FF2B5EF4-FFF2-40B4-BE49-F238E27FC236}">
                <a16:creationId xmlns:a16="http://schemas.microsoft.com/office/drawing/2014/main" id="{A28519AD-0FAD-647A-0618-9817FC88797A}"/>
              </a:ext>
            </a:extLst>
          </p:cNvPr>
          <p:cNvSpPr/>
          <p:nvPr/>
        </p:nvSpPr>
        <p:spPr>
          <a:xfrm>
            <a:off x="6705385" y="5142426"/>
            <a:ext cx="4970678" cy="1166299"/>
          </a:xfrm>
          <a:prstGeom prst="wedgeRectCallout">
            <a:avLst>
              <a:gd name="adj1" fmla="val -33769"/>
              <a:gd name="adj2" fmla="val 5834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‘Feels it is really important to make sure that what we’re offering [here] is worthwhile for schools, as transportation costs have gone up massively.’</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Tree>
    <p:extLst>
      <p:ext uri="{BB962C8B-B14F-4D97-AF65-F5344CB8AC3E}">
        <p14:creationId xmlns:p14="http://schemas.microsoft.com/office/powerpoint/2010/main" val="15082176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C569D-5E27-9359-2083-D15850BBD4E1}"/>
              </a:ext>
            </a:extLst>
          </p:cNvPr>
          <p:cNvSpPr>
            <a:spLocks noGrp="1"/>
          </p:cNvSpPr>
          <p:nvPr>
            <p:ph type="title"/>
          </p:nvPr>
        </p:nvSpPr>
        <p:spPr/>
        <p:txBody>
          <a:bodyPr/>
          <a:lstStyle/>
          <a:p>
            <a:r>
              <a:rPr lang="en-GB" dirty="0">
                <a:solidFill>
                  <a:srgbClr val="000000"/>
                </a:solidFill>
              </a:rPr>
              <a:t>More confidence in working with teachers and schools is a key outcome for some Partners</a:t>
            </a:r>
            <a:endParaRPr lang="en-GB" noProof="0" dirty="0">
              <a:solidFill>
                <a:srgbClr val="000000"/>
              </a:solidFill>
            </a:endParaRPr>
          </a:p>
        </p:txBody>
      </p:sp>
      <p:sp>
        <p:nvSpPr>
          <p:cNvPr id="5" name="Text Placeholder 4">
            <a:extLst>
              <a:ext uri="{FF2B5EF4-FFF2-40B4-BE49-F238E27FC236}">
                <a16:creationId xmlns:a16="http://schemas.microsoft.com/office/drawing/2014/main" id="{7F7CB0E3-255D-7CAD-B0EB-8897578E317E}"/>
              </a:ext>
            </a:extLst>
          </p:cNvPr>
          <p:cNvSpPr>
            <a:spLocks noGrp="1"/>
          </p:cNvSpPr>
          <p:nvPr>
            <p:ph type="body" sz="quarter" idx="15"/>
          </p:nvPr>
        </p:nvSpPr>
        <p:spPr>
          <a:xfrm>
            <a:off x="520621" y="1703856"/>
            <a:ext cx="10147379" cy="430887"/>
          </a:xfrm>
        </p:spPr>
        <p:txBody>
          <a:bodyPr/>
          <a:lstStyle/>
          <a:p>
            <a:r>
              <a:rPr lang="en-GB" dirty="0">
                <a:solidFill>
                  <a:srgbClr val="000000"/>
                </a:solidFill>
              </a:rPr>
              <a:t>While not applicable for all Partners, some do report a real increase in how confident they are working with schools and teachers. </a:t>
            </a:r>
          </a:p>
        </p:txBody>
      </p:sp>
      <p:sp>
        <p:nvSpPr>
          <p:cNvPr id="7" name="Rectangle 6">
            <a:extLst>
              <a:ext uri="{FF2B5EF4-FFF2-40B4-BE49-F238E27FC236}">
                <a16:creationId xmlns:a16="http://schemas.microsoft.com/office/drawing/2014/main" id="{71B84C53-3007-5FFB-5B9B-58E0DB691D45}"/>
              </a:ext>
            </a:extLst>
          </p:cNvPr>
          <p:cNvSpPr/>
          <p:nvPr/>
        </p:nvSpPr>
        <p:spPr>
          <a:xfrm>
            <a:off x="515937" y="2226137"/>
            <a:ext cx="11160124" cy="578959"/>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Factors that increase confidence…</a:t>
            </a:r>
          </a:p>
        </p:txBody>
      </p:sp>
      <p:sp>
        <p:nvSpPr>
          <p:cNvPr id="10" name="Rectangle 9">
            <a:extLst>
              <a:ext uri="{FF2B5EF4-FFF2-40B4-BE49-F238E27FC236}">
                <a16:creationId xmlns:a16="http://schemas.microsoft.com/office/drawing/2014/main" id="{64FE3720-F967-1BA1-4CFD-AEDDDB9893A0}"/>
              </a:ext>
            </a:extLst>
          </p:cNvPr>
          <p:cNvSpPr/>
          <p:nvPr/>
        </p:nvSpPr>
        <p:spPr>
          <a:xfrm>
            <a:off x="515937" y="2896490"/>
            <a:ext cx="3384548" cy="1948565"/>
          </a:xfrm>
          <a:prstGeom prst="rect">
            <a:avLst/>
          </a:prstGeom>
          <a:solidFill>
            <a:schemeClr val="accent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Practical examples they can take forward.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Seeing/hearing about relevant examples/case studies of how things might be used increases confidence that they themselves will be able to do it.</a:t>
            </a:r>
          </a:p>
        </p:txBody>
      </p:sp>
      <p:sp>
        <p:nvSpPr>
          <p:cNvPr id="9" name="Rectangle 8">
            <a:extLst>
              <a:ext uri="{FF2B5EF4-FFF2-40B4-BE49-F238E27FC236}">
                <a16:creationId xmlns:a16="http://schemas.microsoft.com/office/drawing/2014/main" id="{EACF74AB-6393-D6FD-B994-F8076FB43CC4}"/>
              </a:ext>
            </a:extLst>
          </p:cNvPr>
          <p:cNvSpPr/>
          <p:nvPr/>
        </p:nvSpPr>
        <p:spPr>
          <a:xfrm>
            <a:off x="4403725" y="2905139"/>
            <a:ext cx="3384550" cy="1948565"/>
          </a:xfrm>
          <a:prstGeom prst="rect">
            <a:avLst/>
          </a:prstGeom>
          <a:solidFill>
            <a:schemeClr val="accent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Experience using materials and being ‘historians’.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More confidently be the ‘voice of authority’, and can better give teachers the full picture and answer questions about the materials.</a:t>
            </a:r>
          </a:p>
        </p:txBody>
      </p:sp>
      <p:sp>
        <p:nvSpPr>
          <p:cNvPr id="8" name="Rectangle 7">
            <a:extLst>
              <a:ext uri="{FF2B5EF4-FFF2-40B4-BE49-F238E27FC236}">
                <a16:creationId xmlns:a16="http://schemas.microsoft.com/office/drawing/2014/main" id="{1497CE1F-E5B9-7D0C-A5F6-D367E1944F04}"/>
              </a:ext>
            </a:extLst>
          </p:cNvPr>
          <p:cNvSpPr/>
          <p:nvPr/>
        </p:nvSpPr>
        <p:spPr>
          <a:xfrm>
            <a:off x="8291510" y="2896490"/>
            <a:ext cx="3384551" cy="1733121"/>
          </a:xfrm>
          <a:prstGeom prst="rect">
            <a:avLst/>
          </a:prstGeom>
          <a:solidFill>
            <a:schemeClr val="accent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Working with true experts.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Having an expert be involved to ‘sign off’ their work means Partners can be confident they are delivering at the highest level.</a:t>
            </a:r>
          </a:p>
        </p:txBody>
      </p:sp>
      <p:sp>
        <p:nvSpPr>
          <p:cNvPr id="6" name="Rectangular Callout 8">
            <a:extLst>
              <a:ext uri="{FF2B5EF4-FFF2-40B4-BE49-F238E27FC236}">
                <a16:creationId xmlns:a16="http://schemas.microsoft.com/office/drawing/2014/main" id="{BE4C2194-BB86-38EC-5753-85D94F38DB5E}"/>
              </a:ext>
            </a:extLst>
          </p:cNvPr>
          <p:cNvSpPr/>
          <p:nvPr/>
        </p:nvSpPr>
        <p:spPr>
          <a:xfrm>
            <a:off x="515937" y="4945420"/>
            <a:ext cx="3384548" cy="1535631"/>
          </a:xfrm>
          <a:prstGeom prst="wedgeRectCallout">
            <a:avLst>
              <a:gd name="adj1" fmla="val -33769"/>
              <a:gd name="adj2" fmla="val 58340"/>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‘It’s significantly increased our confidence around engaging schools…[seeing] strong case studies, and a successful long-term example for talking to schools post‑COVID.’</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4" name="Rectangular Callout 8">
            <a:extLst>
              <a:ext uri="{FF2B5EF4-FFF2-40B4-BE49-F238E27FC236}">
                <a16:creationId xmlns:a16="http://schemas.microsoft.com/office/drawing/2014/main" id="{AC0E72F4-226F-994C-0D4D-1B8255138282}"/>
              </a:ext>
            </a:extLst>
          </p:cNvPr>
          <p:cNvSpPr/>
          <p:nvPr/>
        </p:nvSpPr>
        <p:spPr>
          <a:xfrm>
            <a:off x="4443239" y="5154144"/>
            <a:ext cx="3345036" cy="981634"/>
          </a:xfrm>
          <a:prstGeom prst="wedgeRectCallout">
            <a:avLst>
              <a:gd name="adj1" fmla="val -30457"/>
              <a:gd name="adj2" fmla="val -70152"/>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‘So much more confident…having the practical experience.’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3" name="Rectangular Callout 8">
            <a:extLst>
              <a:ext uri="{FF2B5EF4-FFF2-40B4-BE49-F238E27FC236}">
                <a16:creationId xmlns:a16="http://schemas.microsoft.com/office/drawing/2014/main" id="{4B751074-0F57-295E-8259-65871AB919BC}"/>
              </a:ext>
            </a:extLst>
          </p:cNvPr>
          <p:cNvSpPr/>
          <p:nvPr/>
        </p:nvSpPr>
        <p:spPr>
          <a:xfrm>
            <a:off x="8291513" y="4721005"/>
            <a:ext cx="3384550" cy="1350965"/>
          </a:xfrm>
          <a:prstGeom prst="wedgeRectCallout">
            <a:avLst>
              <a:gd name="adj1" fmla="val 35230"/>
              <a:gd name="adj2" fmla="val 62101"/>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‘More confident with the materials…more confident using them with the schools after using them with Historic England.’</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Tree>
    <p:extLst>
      <p:ext uri="{BB962C8B-B14F-4D97-AF65-F5344CB8AC3E}">
        <p14:creationId xmlns:p14="http://schemas.microsoft.com/office/powerpoint/2010/main" val="39051431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9DE07-4C61-B02F-8745-D76ACEF72C48}"/>
              </a:ext>
            </a:extLst>
          </p:cNvPr>
          <p:cNvSpPr>
            <a:spLocks noGrp="1"/>
          </p:cNvSpPr>
          <p:nvPr>
            <p:ph type="title"/>
          </p:nvPr>
        </p:nvSpPr>
        <p:spPr>
          <a:xfrm>
            <a:off x="519231" y="624356"/>
            <a:ext cx="10148769" cy="861774"/>
          </a:xfrm>
        </p:spPr>
        <p:txBody>
          <a:bodyPr/>
          <a:lstStyle/>
          <a:p>
            <a:r>
              <a:rPr lang="en-GB" dirty="0">
                <a:solidFill>
                  <a:srgbClr val="000000"/>
                </a:solidFill>
              </a:rPr>
              <a:t>All types of Partners would not hesitate to recommend being involved with the programme</a:t>
            </a:r>
          </a:p>
        </p:txBody>
      </p:sp>
      <p:sp>
        <p:nvSpPr>
          <p:cNvPr id="5" name="Text Placeholder 4">
            <a:extLst>
              <a:ext uri="{FF2B5EF4-FFF2-40B4-BE49-F238E27FC236}">
                <a16:creationId xmlns:a16="http://schemas.microsoft.com/office/drawing/2014/main" id="{D90749D7-0A00-522E-A433-4EA38FA828F3}"/>
              </a:ext>
            </a:extLst>
          </p:cNvPr>
          <p:cNvSpPr>
            <a:spLocks noGrp="1"/>
          </p:cNvSpPr>
          <p:nvPr>
            <p:ph type="body" sz="quarter" idx="15"/>
          </p:nvPr>
        </p:nvSpPr>
        <p:spPr>
          <a:xfrm>
            <a:off x="520621" y="1703856"/>
            <a:ext cx="10147379" cy="646331"/>
          </a:xfrm>
        </p:spPr>
        <p:txBody>
          <a:bodyPr/>
          <a:lstStyle/>
          <a:p>
            <a:r>
              <a:rPr lang="en-GB" dirty="0">
                <a:solidFill>
                  <a:srgbClr val="000000"/>
                </a:solidFill>
              </a:rPr>
              <a:t>As with Teachers, this sentiment is </a:t>
            </a:r>
            <a:r>
              <a:rPr lang="en-GB" b="1" dirty="0">
                <a:solidFill>
                  <a:srgbClr val="000000"/>
                </a:solidFill>
              </a:rPr>
              <a:t>shared across different types of Partners, </a:t>
            </a:r>
            <a:r>
              <a:rPr lang="en-GB" dirty="0">
                <a:solidFill>
                  <a:srgbClr val="000000"/>
                </a:solidFill>
              </a:rPr>
              <a:t>who may have engaged with the Heritage Schools programme in a variety of ways. This highlights how </a:t>
            </a:r>
            <a:r>
              <a:rPr lang="en-GB" b="1" dirty="0">
                <a:solidFill>
                  <a:srgbClr val="000000"/>
                </a:solidFill>
              </a:rPr>
              <a:t>positive the experience is from all angles.</a:t>
            </a:r>
          </a:p>
        </p:txBody>
      </p:sp>
      <p:sp>
        <p:nvSpPr>
          <p:cNvPr id="13" name="Rectangle 12">
            <a:extLst>
              <a:ext uri="{FF2B5EF4-FFF2-40B4-BE49-F238E27FC236}">
                <a16:creationId xmlns:a16="http://schemas.microsoft.com/office/drawing/2014/main" id="{98249A1C-E282-420D-92E3-D4156E1DE4D7}"/>
              </a:ext>
            </a:extLst>
          </p:cNvPr>
          <p:cNvSpPr/>
          <p:nvPr/>
        </p:nvSpPr>
        <p:spPr>
          <a:xfrm rot="-180000">
            <a:off x="513214" y="2451647"/>
            <a:ext cx="2403961" cy="576293"/>
          </a:xfrm>
          <a:prstGeom prst="rect">
            <a:avLst/>
          </a:prstGeom>
          <a:solidFill>
            <a:schemeClr val="tx1"/>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Relevance for ‘local’ organisations is clear</a:t>
            </a:r>
          </a:p>
        </p:txBody>
      </p:sp>
      <p:sp>
        <p:nvSpPr>
          <p:cNvPr id="14" name="Rectangle 13">
            <a:extLst>
              <a:ext uri="{FF2B5EF4-FFF2-40B4-BE49-F238E27FC236}">
                <a16:creationId xmlns:a16="http://schemas.microsoft.com/office/drawing/2014/main" id="{EABBF7C2-B451-047B-73B1-1FA2016EC892}"/>
              </a:ext>
            </a:extLst>
          </p:cNvPr>
          <p:cNvSpPr/>
          <p:nvPr/>
        </p:nvSpPr>
        <p:spPr>
          <a:xfrm rot="-180000">
            <a:off x="4417457" y="2429469"/>
            <a:ext cx="1966516" cy="576293"/>
          </a:xfrm>
          <a:prstGeom prst="rect">
            <a:avLst/>
          </a:prstGeom>
          <a:solidFill>
            <a:schemeClr val="accent2"/>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Want the spread the benefits</a:t>
            </a:r>
          </a:p>
        </p:txBody>
      </p:sp>
      <p:sp>
        <p:nvSpPr>
          <p:cNvPr id="15" name="Rectangle 14">
            <a:extLst>
              <a:ext uri="{FF2B5EF4-FFF2-40B4-BE49-F238E27FC236}">
                <a16:creationId xmlns:a16="http://schemas.microsoft.com/office/drawing/2014/main" id="{7FED6CA8-8123-A3E2-21CC-9AA78C209364}"/>
              </a:ext>
            </a:extLst>
          </p:cNvPr>
          <p:cNvSpPr/>
          <p:nvPr/>
        </p:nvSpPr>
        <p:spPr>
          <a:xfrm rot="-180000">
            <a:off x="8311446" y="2498430"/>
            <a:ext cx="1795281" cy="576293"/>
          </a:xfrm>
          <a:prstGeom prst="rect">
            <a:avLst/>
          </a:prstGeom>
          <a:solidFill>
            <a:schemeClr val="accent3"/>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Verdana"/>
                <a:ea typeface="+mn-ea"/>
                <a:cs typeface="+mn-cs"/>
              </a:rPr>
              <a:t>Has the ‘feel good’ factor!</a:t>
            </a:r>
          </a:p>
        </p:txBody>
      </p:sp>
      <p:sp>
        <p:nvSpPr>
          <p:cNvPr id="8" name="Rectangular Callout 8">
            <a:extLst>
              <a:ext uri="{FF2B5EF4-FFF2-40B4-BE49-F238E27FC236}">
                <a16:creationId xmlns:a16="http://schemas.microsoft.com/office/drawing/2014/main" id="{C819D794-9316-DD4B-5306-298D555075B2}"/>
              </a:ext>
            </a:extLst>
          </p:cNvPr>
          <p:cNvSpPr/>
          <p:nvPr/>
        </p:nvSpPr>
        <p:spPr>
          <a:xfrm>
            <a:off x="526220" y="3342110"/>
            <a:ext cx="1979611" cy="1350965"/>
          </a:xfrm>
          <a:prstGeom prst="wedgeRectCallout">
            <a:avLst>
              <a:gd name="adj1" fmla="val -34563"/>
              <a:gd name="adj2" fmla="val 60807"/>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‘Any type of organisation with a local lens would benefit from it.’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6" name="Rectangular Callout 8">
            <a:extLst>
              <a:ext uri="{FF2B5EF4-FFF2-40B4-BE49-F238E27FC236}">
                <a16:creationId xmlns:a16="http://schemas.microsoft.com/office/drawing/2014/main" id="{93E17E49-C553-1B88-72CA-608D90CBACF7}"/>
              </a:ext>
            </a:extLst>
          </p:cNvPr>
          <p:cNvSpPr/>
          <p:nvPr/>
        </p:nvSpPr>
        <p:spPr>
          <a:xfrm>
            <a:off x="2711774" y="3465512"/>
            <a:ext cx="3231826" cy="1350965"/>
          </a:xfrm>
          <a:prstGeom prst="wedgeRectCallout">
            <a:avLst>
              <a:gd name="adj1" fmla="val -34563"/>
              <a:gd name="adj2" fmla="val 60807"/>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‘Absolutely I would recommend to other organisations involved with local heritage. The more that get involved, the better for everyone.’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1" name="Rectangular Callout 8">
            <a:extLst>
              <a:ext uri="{FF2B5EF4-FFF2-40B4-BE49-F238E27FC236}">
                <a16:creationId xmlns:a16="http://schemas.microsoft.com/office/drawing/2014/main" id="{F5255418-6107-C6C8-CDFD-B5B40C5CA970}"/>
              </a:ext>
            </a:extLst>
          </p:cNvPr>
          <p:cNvSpPr/>
          <p:nvPr/>
        </p:nvSpPr>
        <p:spPr>
          <a:xfrm>
            <a:off x="6096000" y="3311683"/>
            <a:ext cx="1695126" cy="1350965"/>
          </a:xfrm>
          <a:prstGeom prst="wedgeRectCallout">
            <a:avLst>
              <a:gd name="adj1" fmla="val 35230"/>
              <a:gd name="adj2" fmla="val 62101"/>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‘I’ve already recommended it to a working group I’m in.’</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2" name="Rectangular Callout 8">
            <a:extLst>
              <a:ext uri="{FF2B5EF4-FFF2-40B4-BE49-F238E27FC236}">
                <a16:creationId xmlns:a16="http://schemas.microsoft.com/office/drawing/2014/main" id="{8BC33CF4-3E2E-1499-13F5-E91C72E19C0E}"/>
              </a:ext>
            </a:extLst>
          </p:cNvPr>
          <p:cNvSpPr/>
          <p:nvPr/>
        </p:nvSpPr>
        <p:spPr>
          <a:xfrm>
            <a:off x="8335097" y="3342111"/>
            <a:ext cx="3384549" cy="1350965"/>
          </a:xfrm>
          <a:prstGeom prst="wedgeRectCallout">
            <a:avLst>
              <a:gd name="adj1" fmla="val 35230"/>
              <a:gd name="adj2" fmla="val 62101"/>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 feel so happy that we can work on this programme with them. It’s really fulfilling. I can’t see who wouldn’t want to contribute to something like this.’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7" name="Rectangular Callout 8">
            <a:extLst>
              <a:ext uri="{FF2B5EF4-FFF2-40B4-BE49-F238E27FC236}">
                <a16:creationId xmlns:a16="http://schemas.microsoft.com/office/drawing/2014/main" id="{D4C58788-FC94-153E-E40B-25EF68F19DDC}"/>
              </a:ext>
            </a:extLst>
          </p:cNvPr>
          <p:cNvSpPr/>
          <p:nvPr/>
        </p:nvSpPr>
        <p:spPr>
          <a:xfrm>
            <a:off x="527374" y="5161954"/>
            <a:ext cx="7260901" cy="981634"/>
          </a:xfrm>
          <a:prstGeom prst="wedgeRectCallout">
            <a:avLst>
              <a:gd name="adj1" fmla="val 35230"/>
              <a:gd name="adj2" fmla="val 62101"/>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 bang on about it all the time! It’s one of the best projects I’ve worked on…especially useful for schools and heritage organisations due to the place‑based approach...unique.’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
        <p:nvSpPr>
          <p:cNvPr id="10" name="Rectangular Callout 8">
            <a:extLst>
              <a:ext uri="{FF2B5EF4-FFF2-40B4-BE49-F238E27FC236}">
                <a16:creationId xmlns:a16="http://schemas.microsoft.com/office/drawing/2014/main" id="{D47BCE65-A6B9-A806-C867-931C75BEFEB4}"/>
              </a:ext>
            </a:extLst>
          </p:cNvPr>
          <p:cNvSpPr/>
          <p:nvPr/>
        </p:nvSpPr>
        <p:spPr>
          <a:xfrm>
            <a:off x="8335097" y="4977288"/>
            <a:ext cx="3297378" cy="1350965"/>
          </a:xfrm>
          <a:prstGeom prst="wedgeRectCallout">
            <a:avLst>
              <a:gd name="adj1" fmla="val -32942"/>
              <a:gd name="adj2" fmla="val 63041"/>
            </a:avLst>
          </a:prstGeom>
          <a:solidFill>
            <a:schemeClr val="bg1"/>
          </a:solidFill>
          <a:ln w="6350">
            <a:solidFill>
              <a:srgbClr val="FC189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‘100%. It's a way of developing your skills, confidence…it’s really nice to have support and someone to share ideas with.’</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chemeClr val="accent2">
                    <a:lumMod val="75000"/>
                  </a:schemeClr>
                </a:solidFill>
                <a:effectLst/>
                <a:uLnTx/>
                <a:uFillTx/>
                <a:latin typeface="Verdana"/>
                <a:ea typeface="+mn-ea"/>
                <a:cs typeface="+mn-cs"/>
              </a:rPr>
              <a:t>Partner</a:t>
            </a:r>
          </a:p>
        </p:txBody>
      </p:sp>
    </p:spTree>
    <p:extLst>
      <p:ext uri="{BB962C8B-B14F-4D97-AF65-F5344CB8AC3E}">
        <p14:creationId xmlns:p14="http://schemas.microsoft.com/office/powerpoint/2010/main" val="13855784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FBF46-D1DA-529C-FF19-123B73FAEBFE}"/>
            </a:ext>
          </a:extLst>
        </p:cNvPr>
        <p:cNvGrpSpPr/>
        <p:nvPr/>
      </p:nvGrpSpPr>
      <p:grpSpPr>
        <a:xfrm>
          <a:off x="0" y="0"/>
          <a:ext cx="0" cy="0"/>
          <a:chOff x="0" y="0"/>
          <a:chExt cx="0" cy="0"/>
        </a:xfrm>
      </p:grpSpPr>
      <p:pic>
        <p:nvPicPr>
          <p:cNvPr id="4" name="Picture 3" descr="Photograph of a group of young women standing on a rooftop terrace overlooking a cityscape with historic architecture, including a prominent dome in the background. The women are smiling and leaning on a metal railing, with one wearing a bright yellow sweater, highlighting a moment of enjoyment and camaraderie.">
            <a:extLst>
              <a:ext uri="{FF2B5EF4-FFF2-40B4-BE49-F238E27FC236}">
                <a16:creationId xmlns:a16="http://schemas.microsoft.com/office/drawing/2014/main" id="{EB26062B-7332-8126-2E36-F2038F043180}"/>
              </a:ext>
            </a:extLst>
          </p:cNvPr>
          <p:cNvPicPr>
            <a:picLocks noChangeAspect="1"/>
          </p:cNvPicPr>
          <p:nvPr/>
        </p:nvPicPr>
        <p:blipFill>
          <a:blip r:embed="rId3"/>
          <a:srcRect t="17553" b="9826"/>
          <a:stretch>
            <a:fillRect/>
          </a:stretch>
        </p:blipFill>
        <p:spPr>
          <a:xfrm>
            <a:off x="0" y="0"/>
            <a:ext cx="12192000" cy="6858815"/>
          </a:xfrm>
          <a:prstGeom prst="rect">
            <a:avLst/>
          </a:prstGeom>
        </p:spPr>
      </p:pic>
      <p:sp>
        <p:nvSpPr>
          <p:cNvPr id="15" name="Rectangle 14" descr="Youth Group Leaders">
            <a:extLst>
              <a:ext uri="{FF2B5EF4-FFF2-40B4-BE49-F238E27FC236}">
                <a16:creationId xmlns:a16="http://schemas.microsoft.com/office/drawing/2014/main" id="{CD66B8B0-03CE-F3AB-9F93-8D4213FFA21D}"/>
              </a:ext>
            </a:extLst>
          </p:cNvPr>
          <p:cNvSpPr/>
          <p:nvPr/>
        </p:nvSpPr>
        <p:spPr>
          <a:xfrm>
            <a:off x="515939" y="-1"/>
            <a:ext cx="5327650" cy="226193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6" name="Picture 15">
            <a:extLst>
              <a:ext uri="{FF2B5EF4-FFF2-40B4-BE49-F238E27FC236}">
                <a16:creationId xmlns:a16="http://schemas.microsoft.com/office/drawing/2014/main" id="{DB9A5154-5974-58F1-9F52-FA42B4C79C8E}"/>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17" name="Title Placeholder 17">
            <a:extLst>
              <a:ext uri="{FF2B5EF4-FFF2-40B4-BE49-F238E27FC236}">
                <a16:creationId xmlns:a16="http://schemas.microsoft.com/office/drawing/2014/main" id="{F1B93F22-4F88-1CBF-2213-337124340BB7}"/>
              </a:ext>
            </a:extLst>
          </p:cNvPr>
          <p:cNvSpPr txBox="1">
            <a:spLocks noGrp="1"/>
          </p:cNvSpPr>
          <p:nvPr>
            <p:ph type="title" idx="4294967295"/>
          </p:nvPr>
        </p:nvSpPr>
        <p:spPr>
          <a:xfrm>
            <a:off x="931139" y="723976"/>
            <a:ext cx="4496103"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mj-lt"/>
                <a:ea typeface="SimSun" panose="02010600030101010101" pitchFamily="2" charset="-122"/>
                <a:cs typeface="+mj-cs"/>
              </a:rPr>
              <a:t>Youth Group Leaders</a:t>
            </a:r>
            <a:endPar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endParaRPr>
          </a:p>
        </p:txBody>
      </p:sp>
    </p:spTree>
    <p:extLst>
      <p:ext uri="{BB962C8B-B14F-4D97-AF65-F5344CB8AC3E}">
        <p14:creationId xmlns:p14="http://schemas.microsoft.com/office/powerpoint/2010/main" val="19601501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2E54CFF-D229-594D-92D8-E6F7A60EC327}"/>
              </a:ext>
            </a:extLst>
          </p:cNvPr>
          <p:cNvSpPr>
            <a:spLocks noGrp="1"/>
          </p:cNvSpPr>
          <p:nvPr>
            <p:ph type="title"/>
          </p:nvPr>
        </p:nvSpPr>
        <p:spPr/>
        <p:txBody>
          <a:bodyPr/>
          <a:lstStyle/>
          <a:p>
            <a:r>
              <a:rPr lang="en-GB" noProof="0" dirty="0">
                <a:solidFill>
                  <a:srgbClr val="000000"/>
                </a:solidFill>
              </a:rPr>
              <a:t>Youth Group Leaders: </a:t>
            </a:r>
            <a:r>
              <a:rPr lang="en-GB" b="0" noProof="0" dirty="0">
                <a:solidFill>
                  <a:srgbClr val="000000"/>
                </a:solidFill>
              </a:rPr>
              <a:t>expanding the programme</a:t>
            </a:r>
            <a:endParaRPr lang="en-GB" noProof="0" dirty="0">
              <a:solidFill>
                <a:srgbClr val="000000"/>
              </a:solidFill>
            </a:endParaRPr>
          </a:p>
        </p:txBody>
      </p:sp>
      <p:sp>
        <p:nvSpPr>
          <p:cNvPr id="5" name="Text Placeholder 4">
            <a:extLst>
              <a:ext uri="{FF2B5EF4-FFF2-40B4-BE49-F238E27FC236}">
                <a16:creationId xmlns:a16="http://schemas.microsoft.com/office/drawing/2014/main" id="{9829A859-9947-DB63-309E-0DDE18D179FF}"/>
              </a:ext>
            </a:extLst>
          </p:cNvPr>
          <p:cNvSpPr>
            <a:spLocks noGrp="1"/>
          </p:cNvSpPr>
          <p:nvPr>
            <p:ph type="body" sz="quarter" idx="15"/>
          </p:nvPr>
        </p:nvSpPr>
        <p:spPr>
          <a:xfrm>
            <a:off x="521380" y="1269481"/>
            <a:ext cx="7266895" cy="4042132"/>
          </a:xfrm>
        </p:spPr>
        <p:txBody>
          <a:bodyPr/>
          <a:lstStyle/>
          <a:p>
            <a:r>
              <a:rPr lang="en-GB" noProof="0" dirty="0">
                <a:solidFill>
                  <a:srgbClr val="000000"/>
                </a:solidFill>
              </a:rPr>
              <a:t>Historic England has the goal to include youth leaders in their Heritage Schools programme in the future.</a:t>
            </a:r>
          </a:p>
          <a:p>
            <a:r>
              <a:rPr lang="en-GB" noProof="0" dirty="0">
                <a:solidFill>
                  <a:srgbClr val="000000"/>
                </a:solidFill>
              </a:rPr>
              <a:t>The scope of this stage of the research has been exploratory. Outcomes aims to inform Historic England’s future plans for working with Youth Groups by examining:</a:t>
            </a:r>
          </a:p>
          <a:p>
            <a:pPr marL="285750" lvl="0" indent="-285750">
              <a:buFont typeface="Arial" panose="020B0604020202020204" pitchFamily="34" charset="0"/>
              <a:buChar char="•"/>
            </a:pPr>
            <a:r>
              <a:rPr lang="en-GB" noProof="0" dirty="0">
                <a:solidFill>
                  <a:srgbClr val="000000"/>
                </a:solidFill>
              </a:rPr>
              <a:t>Their experience of delivering a heritage project</a:t>
            </a:r>
          </a:p>
          <a:p>
            <a:pPr marL="285750" lvl="0" indent="-285750">
              <a:buFont typeface="Arial" panose="020B0604020202020204" pitchFamily="34" charset="0"/>
              <a:buChar char="•"/>
            </a:pPr>
            <a:r>
              <a:rPr lang="en-GB" noProof="0" dirty="0">
                <a:solidFill>
                  <a:srgbClr val="000000"/>
                </a:solidFill>
              </a:rPr>
              <a:t>What were the highlights? Any challenges, barriers?</a:t>
            </a:r>
          </a:p>
          <a:p>
            <a:pPr marL="285750" lvl="0" indent="-285750">
              <a:buFont typeface="Arial" panose="020B0604020202020204" pitchFamily="34" charset="0"/>
              <a:buChar char="•"/>
            </a:pPr>
            <a:r>
              <a:rPr lang="en-GB" noProof="0" dirty="0">
                <a:solidFill>
                  <a:srgbClr val="000000"/>
                </a:solidFill>
              </a:rPr>
              <a:t>Likelihood to use heritage to engage with young people again</a:t>
            </a:r>
          </a:p>
          <a:p>
            <a:pPr marL="285750" lvl="0" indent="-285750">
              <a:buFont typeface="Arial" panose="020B0604020202020204" pitchFamily="34" charset="0"/>
              <a:buChar char="•"/>
            </a:pPr>
            <a:r>
              <a:rPr lang="en-GB" noProof="0" dirty="0">
                <a:solidFill>
                  <a:srgbClr val="000000"/>
                </a:solidFill>
              </a:rPr>
              <a:t>Future training and support required to deliver heritage projects</a:t>
            </a:r>
          </a:p>
          <a:p>
            <a:endParaRPr lang="en-GB" noProof="0" dirty="0">
              <a:solidFill>
                <a:srgbClr val="000000"/>
              </a:solidFill>
            </a:endParaRPr>
          </a:p>
          <a:p>
            <a:r>
              <a:rPr lang="en-GB" noProof="0" dirty="0">
                <a:solidFill>
                  <a:srgbClr val="000000"/>
                </a:solidFill>
              </a:rPr>
              <a:t>For this research, we spoke to 5 leaders within youth groups who had delivered a project relating to heritage. Their roles ranged from founder to activities and program coordinators.</a:t>
            </a:r>
          </a:p>
          <a:p>
            <a:r>
              <a:rPr lang="en-GB" noProof="0" dirty="0">
                <a:solidFill>
                  <a:srgbClr val="000000"/>
                </a:solidFill>
              </a:rPr>
              <a:t>Contact details were provided by Historic England.</a:t>
            </a:r>
          </a:p>
        </p:txBody>
      </p:sp>
    </p:spTree>
    <p:extLst>
      <p:ext uri="{BB962C8B-B14F-4D97-AF65-F5344CB8AC3E}">
        <p14:creationId xmlns:p14="http://schemas.microsoft.com/office/powerpoint/2010/main" val="19707264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5AF5D-8A75-63ED-589A-472AEB3B242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EC699D0-269A-588C-B311-2F0944F609AC}"/>
              </a:ext>
            </a:extLst>
          </p:cNvPr>
          <p:cNvSpPr>
            <a:spLocks noGrp="1"/>
          </p:cNvSpPr>
          <p:nvPr>
            <p:ph type="title"/>
          </p:nvPr>
        </p:nvSpPr>
        <p:spPr/>
        <p:txBody>
          <a:bodyPr/>
          <a:lstStyle/>
          <a:p>
            <a:r>
              <a:rPr lang="en-GB" dirty="0">
                <a:solidFill>
                  <a:srgbClr val="000000"/>
                </a:solidFill>
              </a:rPr>
              <a:t>Youth Group Leaders: </a:t>
            </a:r>
            <a:r>
              <a:rPr lang="en-GB" noProof="0" dirty="0">
                <a:solidFill>
                  <a:srgbClr val="000000"/>
                </a:solidFill>
              </a:rPr>
              <a:t>executive summary</a:t>
            </a:r>
          </a:p>
        </p:txBody>
      </p:sp>
      <p:sp>
        <p:nvSpPr>
          <p:cNvPr id="2" name="Text Placeholder 1">
            <a:extLst>
              <a:ext uri="{FF2B5EF4-FFF2-40B4-BE49-F238E27FC236}">
                <a16:creationId xmlns:a16="http://schemas.microsoft.com/office/drawing/2014/main" id="{DF03A98C-1777-B870-93DE-8141F9A72DA1}"/>
              </a:ext>
              <a:ext uri="{C183D7F6-B498-43B3-948B-1728B52AA6E4}">
                <adec:decorative xmlns:adec="http://schemas.microsoft.com/office/drawing/2017/decorative" val="1"/>
              </a:ext>
            </a:extLst>
          </p:cNvPr>
          <p:cNvSpPr>
            <a:spLocks noGrp="1"/>
          </p:cNvSpPr>
          <p:nvPr>
            <p:ph type="body" sz="quarter" idx="10"/>
          </p:nvPr>
        </p:nvSpPr>
        <p:spPr/>
        <p:txBody>
          <a:bodyPr/>
          <a:lstStyle/>
          <a:p>
            <a:r>
              <a:rPr lang="en-GB" noProof="0"/>
              <a:t>Executive Summary</a:t>
            </a:r>
          </a:p>
        </p:txBody>
      </p:sp>
      <p:sp>
        <p:nvSpPr>
          <p:cNvPr id="11" name="Text Placeholder 2">
            <a:extLst>
              <a:ext uri="{FF2B5EF4-FFF2-40B4-BE49-F238E27FC236}">
                <a16:creationId xmlns:a16="http://schemas.microsoft.com/office/drawing/2014/main" id="{AB8125A2-62BE-A4DD-8216-8F5C46600BB0}"/>
              </a:ext>
            </a:extLst>
          </p:cNvPr>
          <p:cNvSpPr txBox="1">
            <a:spLocks/>
          </p:cNvSpPr>
          <p:nvPr/>
        </p:nvSpPr>
        <p:spPr>
          <a:xfrm>
            <a:off x="526824" y="1288143"/>
            <a:ext cx="4777014" cy="4390946"/>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noProof="0" dirty="0">
                <a:solidFill>
                  <a:srgbClr val="000000"/>
                </a:solidFill>
              </a:rPr>
              <a:t>When considering programming, </a:t>
            </a:r>
            <a:r>
              <a:rPr lang="en-GB" sz="1200" b="1" noProof="0" dirty="0">
                <a:solidFill>
                  <a:srgbClr val="000000"/>
                </a:solidFill>
              </a:rPr>
              <a:t>‘heritage’ projects may be one of many kinds of activities youth group leaders consider</a:t>
            </a:r>
            <a:r>
              <a:rPr lang="en-GB" sz="1200" b="1" dirty="0">
                <a:solidFill>
                  <a:srgbClr val="000000"/>
                </a:solidFill>
              </a:rPr>
              <a:t> </a:t>
            </a:r>
            <a:r>
              <a:rPr lang="en-GB" sz="1200" dirty="0">
                <a:solidFill>
                  <a:srgbClr val="000000"/>
                </a:solidFill>
              </a:rPr>
              <a:t>or</a:t>
            </a:r>
            <a:r>
              <a:rPr lang="en-GB" sz="1200" b="1" dirty="0">
                <a:solidFill>
                  <a:srgbClr val="000000"/>
                </a:solidFill>
              </a:rPr>
              <a:t> </a:t>
            </a:r>
            <a:r>
              <a:rPr lang="en-GB" sz="1200" noProof="0" dirty="0">
                <a:solidFill>
                  <a:srgbClr val="000000"/>
                </a:solidFill>
              </a:rPr>
              <a:t>undertake at their organisation – part of their ‘repertoire’.</a:t>
            </a:r>
          </a:p>
          <a:p>
            <a:r>
              <a:rPr lang="en-GB" sz="1200" noProof="0" dirty="0">
                <a:solidFill>
                  <a:srgbClr val="000000"/>
                </a:solidFill>
              </a:rPr>
              <a:t>Likelihood to engage in history/heritage projects impacted by personal interests and how closely it relates to their ‘core’ offering. These two things determine how likely it is that young people will request history/heritage activities.</a:t>
            </a:r>
          </a:p>
          <a:p>
            <a:r>
              <a:rPr lang="en-GB" sz="1200" noProof="0" dirty="0">
                <a:solidFill>
                  <a:srgbClr val="000000"/>
                </a:solidFill>
              </a:rPr>
              <a:t>All report </a:t>
            </a:r>
            <a:r>
              <a:rPr lang="en-GB" sz="1200" b="1" noProof="0" dirty="0">
                <a:solidFill>
                  <a:srgbClr val="000000"/>
                </a:solidFill>
              </a:rPr>
              <a:t>positive impact on young people </a:t>
            </a:r>
            <a:r>
              <a:rPr lang="en-GB" sz="1200" noProof="0" dirty="0">
                <a:solidFill>
                  <a:srgbClr val="000000"/>
                </a:solidFill>
              </a:rPr>
              <a:t>after being involved with history/heritage projects. Some of these aligned closely with expectations for any project, while some were heritage-specific. There were also some </a:t>
            </a:r>
            <a:r>
              <a:rPr lang="en-GB" sz="1200" b="1" noProof="0" dirty="0">
                <a:solidFill>
                  <a:srgbClr val="000000"/>
                </a:solidFill>
              </a:rPr>
              <a:t>unexpected positive outcomes </a:t>
            </a:r>
            <a:r>
              <a:rPr lang="en-GB" sz="1200" noProof="0" dirty="0">
                <a:solidFill>
                  <a:srgbClr val="000000"/>
                </a:solidFill>
              </a:rPr>
              <a:t>of projects, which are </a:t>
            </a:r>
            <a:r>
              <a:rPr lang="en-GB" sz="1200" b="1" noProof="0" dirty="0">
                <a:solidFill>
                  <a:srgbClr val="000000"/>
                </a:solidFill>
              </a:rPr>
              <a:t>all heritage-specific.</a:t>
            </a:r>
            <a:endParaRPr lang="en-GB" sz="1200" noProof="0" dirty="0">
              <a:solidFill>
                <a:srgbClr val="000000"/>
              </a:solidFill>
            </a:endParaRPr>
          </a:p>
          <a:p>
            <a:r>
              <a:rPr lang="en-GB" sz="1200" noProof="0" dirty="0">
                <a:solidFill>
                  <a:srgbClr val="000000"/>
                </a:solidFill>
              </a:rPr>
              <a:t>This suggests that local history/heritage projects could be </a:t>
            </a:r>
            <a:r>
              <a:rPr lang="en-GB" sz="1200" b="1" noProof="0" dirty="0">
                <a:solidFill>
                  <a:srgbClr val="000000"/>
                </a:solidFill>
              </a:rPr>
              <a:t>incredibly valuable </a:t>
            </a:r>
            <a:r>
              <a:rPr lang="en-GB" sz="1200" noProof="0" dirty="0">
                <a:solidFill>
                  <a:srgbClr val="000000"/>
                </a:solidFill>
              </a:rPr>
              <a:t>for youth groups – perhaps even </a:t>
            </a:r>
            <a:r>
              <a:rPr lang="en-GB" sz="1200" b="1" noProof="0" dirty="0">
                <a:solidFill>
                  <a:srgbClr val="000000"/>
                </a:solidFill>
              </a:rPr>
              <a:t>more so than they might realise.</a:t>
            </a:r>
          </a:p>
          <a:p>
            <a:r>
              <a:rPr lang="en-GB" sz="1200" noProof="0" dirty="0">
                <a:solidFill>
                  <a:srgbClr val="000000"/>
                </a:solidFill>
              </a:rPr>
              <a:t>Best ways to engage young people in local history/ heritage will vary between organisation and projects</a:t>
            </a:r>
            <a:r>
              <a:rPr lang="en-GB" sz="1200" dirty="0">
                <a:solidFill>
                  <a:srgbClr val="000000"/>
                </a:solidFill>
              </a:rPr>
              <a:t> </a:t>
            </a:r>
            <a:r>
              <a:rPr lang="en-GB" sz="1200" noProof="0" dirty="0">
                <a:solidFill>
                  <a:srgbClr val="000000"/>
                </a:solidFill>
              </a:rPr>
              <a:t>but fundamentally should align with the organisations’ current activities – feeling authentic to them, and their mission.</a:t>
            </a:r>
          </a:p>
        </p:txBody>
      </p:sp>
      <p:sp>
        <p:nvSpPr>
          <p:cNvPr id="12" name="Text Placeholder 3">
            <a:extLst>
              <a:ext uri="{FF2B5EF4-FFF2-40B4-BE49-F238E27FC236}">
                <a16:creationId xmlns:a16="http://schemas.microsoft.com/office/drawing/2014/main" id="{3E7346A0-9B51-9BAA-742E-B4BA35F55DA2}"/>
              </a:ext>
            </a:extLst>
          </p:cNvPr>
          <p:cNvSpPr txBox="1">
            <a:spLocks/>
          </p:cNvSpPr>
          <p:nvPr/>
        </p:nvSpPr>
        <p:spPr>
          <a:xfrm>
            <a:off x="5843588" y="1288143"/>
            <a:ext cx="4752975" cy="1790234"/>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noProof="0" dirty="0">
                <a:solidFill>
                  <a:srgbClr val="000000"/>
                </a:solidFill>
              </a:rPr>
              <a:t>Mixed levels of training/support received. Some feelings that they don’t need it for history/heritage specifically, as it’s just another ‘part’ of their role. Support in project management/problem solving is looked for more.</a:t>
            </a:r>
          </a:p>
          <a:p>
            <a:r>
              <a:rPr lang="en-GB" sz="1200" noProof="0" dirty="0">
                <a:solidFill>
                  <a:srgbClr val="000000"/>
                </a:solidFill>
              </a:rPr>
              <a:t>If offered, </a:t>
            </a:r>
            <a:r>
              <a:rPr lang="en-GB" sz="1200" b="1" noProof="0" dirty="0">
                <a:solidFill>
                  <a:srgbClr val="000000"/>
                </a:solidFill>
              </a:rPr>
              <a:t>history/heritage training should ideally be face to face, </a:t>
            </a:r>
            <a:r>
              <a:rPr lang="en-GB" sz="1200" noProof="0" dirty="0">
                <a:solidFill>
                  <a:srgbClr val="000000"/>
                </a:solidFill>
              </a:rPr>
              <a:t>as it offers the most engaging experience. However, it is important the it remains </a:t>
            </a:r>
            <a:r>
              <a:rPr lang="en-GB" sz="1200" b="1" noProof="0" dirty="0">
                <a:solidFill>
                  <a:srgbClr val="000000"/>
                </a:solidFill>
              </a:rPr>
              <a:t>accessible</a:t>
            </a:r>
            <a:r>
              <a:rPr lang="en-GB" sz="1200" noProof="0" dirty="0">
                <a:solidFill>
                  <a:srgbClr val="000000"/>
                </a:solidFill>
              </a:rPr>
              <a:t> for a range of attendees – ideally, free, with expenses accounted for if travel is required.</a:t>
            </a:r>
          </a:p>
        </p:txBody>
      </p:sp>
    </p:spTree>
    <p:extLst>
      <p:ext uri="{BB962C8B-B14F-4D97-AF65-F5344CB8AC3E}">
        <p14:creationId xmlns:p14="http://schemas.microsoft.com/office/powerpoint/2010/main" val="2949290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7D26D-666F-2FFE-37C1-D32F0BB19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119D1-94D5-323E-EE7A-5570F17BFC3E}"/>
              </a:ext>
            </a:extLst>
          </p:cNvPr>
          <p:cNvSpPr>
            <a:spLocks noGrp="1"/>
          </p:cNvSpPr>
          <p:nvPr>
            <p:ph type="title"/>
          </p:nvPr>
        </p:nvSpPr>
        <p:spPr/>
        <p:txBody>
          <a:bodyPr/>
          <a:lstStyle/>
          <a:p>
            <a:r>
              <a:rPr lang="en-GB" dirty="0">
                <a:solidFill>
                  <a:srgbClr val="000000"/>
                </a:solidFill>
              </a:rPr>
              <a:t>Methodology: deep-dive interviews</a:t>
            </a:r>
          </a:p>
        </p:txBody>
      </p:sp>
      <p:sp>
        <p:nvSpPr>
          <p:cNvPr id="19" name="Text Placeholder 3">
            <a:extLst>
              <a:ext uri="{FF2B5EF4-FFF2-40B4-BE49-F238E27FC236}">
                <a16:creationId xmlns:a16="http://schemas.microsoft.com/office/drawing/2014/main" id="{BF8CFEF4-8DE1-3D63-6D7A-D18E336E24AC}"/>
              </a:ext>
            </a:extLst>
          </p:cNvPr>
          <p:cNvSpPr txBox="1">
            <a:spLocks/>
          </p:cNvSpPr>
          <p:nvPr/>
        </p:nvSpPr>
        <p:spPr>
          <a:xfrm>
            <a:off x="515939" y="1270432"/>
            <a:ext cx="11160124" cy="559127"/>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0000"/>
                </a:solidFill>
              </a:rPr>
              <a:t>Depth interviews were used to dig deeper into Teacher and Partner experiences of being involved with the HS programme.</a:t>
            </a:r>
          </a:p>
          <a:p>
            <a:r>
              <a:rPr lang="en-GB" dirty="0">
                <a:solidFill>
                  <a:srgbClr val="000000"/>
                </a:solidFill>
              </a:rPr>
              <a:t>New target of Youth groups were identified for research, to understand their needs for future programme development.</a:t>
            </a:r>
          </a:p>
        </p:txBody>
      </p:sp>
      <p:sp>
        <p:nvSpPr>
          <p:cNvPr id="7" name="Rectangle 6">
            <a:extLst>
              <a:ext uri="{FF2B5EF4-FFF2-40B4-BE49-F238E27FC236}">
                <a16:creationId xmlns:a16="http://schemas.microsoft.com/office/drawing/2014/main" id="{260417C9-3DC2-C2C5-BEC8-FF692FE05939}"/>
              </a:ext>
            </a:extLst>
          </p:cNvPr>
          <p:cNvSpPr/>
          <p:nvPr/>
        </p:nvSpPr>
        <p:spPr>
          <a:xfrm>
            <a:off x="515938" y="2174048"/>
            <a:ext cx="3381257" cy="1302234"/>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noProof="0" dirty="0">
                <a:solidFill>
                  <a:srgbClr val="003B72"/>
                </a:solidFill>
                <a:ea typeface="Verdana"/>
              </a:rPr>
              <a:t>Teachers:</a:t>
            </a:r>
            <a:endParaRPr lang="en-GB" sz="1200" b="1" noProof="0" dirty="0">
              <a:solidFill>
                <a:srgbClr val="003B72"/>
              </a:solidFill>
              <a:ea typeface="Verdana"/>
            </a:endParaRPr>
          </a:p>
          <a:p>
            <a:r>
              <a:rPr lang="en-GB" sz="1400" b="1" noProof="0" dirty="0">
                <a:solidFill>
                  <a:srgbClr val="000000"/>
                </a:solidFill>
                <a:ea typeface="Verdana"/>
              </a:rPr>
              <a:t>45-minute depth interview</a:t>
            </a:r>
          </a:p>
          <a:p>
            <a:r>
              <a:rPr lang="en-GB" sz="1400" b="1" dirty="0">
                <a:solidFill>
                  <a:srgbClr val="000000"/>
                </a:solidFill>
                <a:ea typeface="Verdana"/>
              </a:rPr>
              <a:t>8 completed</a:t>
            </a:r>
          </a:p>
          <a:p>
            <a:r>
              <a:rPr lang="en-GB" sz="1400" b="1" noProof="0" dirty="0">
                <a:solidFill>
                  <a:srgbClr val="000000"/>
                </a:solidFill>
                <a:ea typeface="Verdana"/>
              </a:rPr>
              <a:t>February – March 2026</a:t>
            </a:r>
          </a:p>
        </p:txBody>
      </p:sp>
      <p:sp>
        <p:nvSpPr>
          <p:cNvPr id="6" name="Rectangle 5">
            <a:extLst>
              <a:ext uri="{FF2B5EF4-FFF2-40B4-BE49-F238E27FC236}">
                <a16:creationId xmlns:a16="http://schemas.microsoft.com/office/drawing/2014/main" id="{153CFCD7-7A1C-24F7-87A3-7143ADF2FD32}"/>
              </a:ext>
            </a:extLst>
          </p:cNvPr>
          <p:cNvSpPr/>
          <p:nvPr/>
        </p:nvSpPr>
        <p:spPr>
          <a:xfrm>
            <a:off x="4398945" y="2276015"/>
            <a:ext cx="3381256" cy="1302234"/>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noProof="0" dirty="0">
                <a:solidFill>
                  <a:srgbClr val="7030A0"/>
                </a:solidFill>
                <a:ea typeface="Verdana"/>
              </a:rPr>
              <a:t>Youth group leaders</a:t>
            </a:r>
            <a:endParaRPr lang="en-GB" sz="1200" b="1" noProof="0" dirty="0">
              <a:solidFill>
                <a:srgbClr val="7030A0"/>
              </a:solidFill>
              <a:ea typeface="Verdana"/>
            </a:endParaRPr>
          </a:p>
          <a:p>
            <a:r>
              <a:rPr lang="en-GB" sz="1400" b="1" noProof="0" dirty="0">
                <a:solidFill>
                  <a:srgbClr val="000000"/>
                </a:solidFill>
                <a:ea typeface="Verdana"/>
              </a:rPr>
              <a:t>45-minute depth interview</a:t>
            </a:r>
          </a:p>
          <a:p>
            <a:r>
              <a:rPr lang="en-GB" sz="1400" b="1" dirty="0">
                <a:solidFill>
                  <a:srgbClr val="000000"/>
                </a:solidFill>
                <a:ea typeface="Verdana"/>
              </a:rPr>
              <a:t>5 completed</a:t>
            </a:r>
          </a:p>
          <a:p>
            <a:r>
              <a:rPr lang="en-GB" sz="1400" b="1" noProof="0" dirty="0">
                <a:solidFill>
                  <a:srgbClr val="000000"/>
                </a:solidFill>
                <a:ea typeface="Verdana"/>
              </a:rPr>
              <a:t>February – March 2026</a:t>
            </a:r>
          </a:p>
        </p:txBody>
      </p:sp>
      <p:sp>
        <p:nvSpPr>
          <p:cNvPr id="9" name="Rectangle 8">
            <a:extLst>
              <a:ext uri="{FF2B5EF4-FFF2-40B4-BE49-F238E27FC236}">
                <a16:creationId xmlns:a16="http://schemas.microsoft.com/office/drawing/2014/main" id="{DA6DEFF1-D0E7-D671-5EC6-048B52F39CA5}"/>
              </a:ext>
            </a:extLst>
          </p:cNvPr>
          <p:cNvSpPr/>
          <p:nvPr/>
        </p:nvSpPr>
        <p:spPr>
          <a:xfrm>
            <a:off x="8286733" y="2261675"/>
            <a:ext cx="3354580" cy="130223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spcAft>
                <a:spcPts val="600"/>
              </a:spcAft>
            </a:pPr>
            <a:r>
              <a:rPr lang="en-GB" sz="1400" b="1" dirty="0">
                <a:solidFill>
                  <a:schemeClr val="accent2"/>
                </a:solidFill>
                <a:ea typeface="Verdana"/>
              </a:rPr>
              <a:t>Delivery Partners</a:t>
            </a:r>
            <a:endParaRPr lang="en-GB" sz="1200" b="1" noProof="0" dirty="0">
              <a:solidFill>
                <a:schemeClr val="accent2"/>
              </a:solidFill>
              <a:ea typeface="Verdana"/>
            </a:endParaRPr>
          </a:p>
          <a:p>
            <a:r>
              <a:rPr lang="en-GB" sz="1400" b="1" noProof="0" dirty="0">
                <a:solidFill>
                  <a:srgbClr val="000000"/>
                </a:solidFill>
                <a:ea typeface="Verdana"/>
              </a:rPr>
              <a:t>30-minute depth interview</a:t>
            </a:r>
          </a:p>
          <a:p>
            <a:r>
              <a:rPr lang="en-GB" sz="1400" b="1" dirty="0">
                <a:solidFill>
                  <a:srgbClr val="000000"/>
                </a:solidFill>
                <a:ea typeface="Verdana"/>
              </a:rPr>
              <a:t>8 completed</a:t>
            </a:r>
          </a:p>
          <a:p>
            <a:r>
              <a:rPr lang="en-GB" sz="1400" b="1" noProof="0" dirty="0">
                <a:solidFill>
                  <a:srgbClr val="000000"/>
                </a:solidFill>
                <a:ea typeface="Verdana"/>
              </a:rPr>
              <a:t>February – March 2026</a:t>
            </a:r>
          </a:p>
        </p:txBody>
      </p:sp>
      <p:sp>
        <p:nvSpPr>
          <p:cNvPr id="11" name="Rectangle 10">
            <a:extLst>
              <a:ext uri="{FF2B5EF4-FFF2-40B4-BE49-F238E27FC236}">
                <a16:creationId xmlns:a16="http://schemas.microsoft.com/office/drawing/2014/main" id="{F5727872-DCA7-4059-DE24-7279464462A4}"/>
              </a:ext>
            </a:extLst>
          </p:cNvPr>
          <p:cNvSpPr/>
          <p:nvPr/>
        </p:nvSpPr>
        <p:spPr>
          <a:xfrm>
            <a:off x="515938" y="3600920"/>
            <a:ext cx="3381257" cy="2890636"/>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spAutoFit/>
          </a:bodyPr>
          <a:lstStyle/>
          <a:p>
            <a:pPr>
              <a:spcAft>
                <a:spcPts val="1000"/>
              </a:spcAft>
            </a:pPr>
            <a:r>
              <a:rPr lang="en-GB" sz="1200" dirty="0">
                <a:solidFill>
                  <a:srgbClr val="000000"/>
                </a:solidFill>
                <a:ea typeface="Verdana"/>
              </a:rPr>
              <a:t>Online (phone/video) interviews conducted with Teachers who had opted in to be contacted in their survey.</a:t>
            </a:r>
            <a:endParaRPr lang="en-GB" sz="1200" noProof="0" dirty="0">
              <a:solidFill>
                <a:srgbClr val="000000"/>
              </a:solidFill>
              <a:ea typeface="Verdana"/>
            </a:endParaRPr>
          </a:p>
          <a:p>
            <a:pPr>
              <a:spcAft>
                <a:spcPts val="1000"/>
              </a:spcAft>
            </a:pPr>
            <a:r>
              <a:rPr lang="en-GB" sz="1200" noProof="0" dirty="0">
                <a:solidFill>
                  <a:srgbClr val="000000"/>
                </a:solidFill>
                <a:ea typeface="Verdana"/>
              </a:rPr>
              <a:t>2 x KS1 / 4 x KS2 / 2 x secondary school</a:t>
            </a:r>
          </a:p>
          <a:p>
            <a:pPr>
              <a:spcAft>
                <a:spcPts val="1000"/>
              </a:spcAft>
            </a:pPr>
            <a:r>
              <a:rPr lang="en-GB" sz="1200" dirty="0">
                <a:solidFill>
                  <a:srgbClr val="000000"/>
                </a:solidFill>
                <a:ea typeface="Verdana"/>
              </a:rPr>
              <a:t>3 x head of curriculum</a:t>
            </a:r>
          </a:p>
          <a:p>
            <a:pPr>
              <a:spcAft>
                <a:spcPts val="1000"/>
              </a:spcAft>
            </a:pPr>
            <a:r>
              <a:rPr lang="en-GB" sz="1200" noProof="0" dirty="0">
                <a:solidFill>
                  <a:srgbClr val="000000"/>
                </a:solidFill>
                <a:ea typeface="Verdana"/>
              </a:rPr>
              <a:t>3 x </a:t>
            </a:r>
            <a:r>
              <a:rPr lang="en-GB" sz="1200" dirty="0">
                <a:solidFill>
                  <a:srgbClr val="000000"/>
                </a:solidFill>
                <a:ea typeface="Verdana"/>
              </a:rPr>
              <a:t>early years careers</a:t>
            </a:r>
          </a:p>
          <a:p>
            <a:pPr>
              <a:spcAft>
                <a:spcPts val="1000"/>
              </a:spcAft>
            </a:pPr>
            <a:r>
              <a:rPr lang="en-GB" sz="1200" dirty="0">
                <a:solidFill>
                  <a:srgbClr val="000000"/>
                </a:solidFill>
                <a:ea typeface="Verdana"/>
              </a:rPr>
              <a:t>3 x had been involved with Historic England before session / 5 x new to Historic England</a:t>
            </a:r>
          </a:p>
          <a:p>
            <a:pPr>
              <a:spcAft>
                <a:spcPts val="1000"/>
              </a:spcAft>
            </a:pPr>
            <a:r>
              <a:rPr lang="en-GB" sz="1200" noProof="0" dirty="0">
                <a:solidFill>
                  <a:srgbClr val="000000"/>
                </a:solidFill>
                <a:ea typeface="Verdana"/>
              </a:rPr>
              <a:t>Mix of locations</a:t>
            </a:r>
          </a:p>
        </p:txBody>
      </p:sp>
      <p:sp>
        <p:nvSpPr>
          <p:cNvPr id="8" name="Rectangle 7">
            <a:extLst>
              <a:ext uri="{FF2B5EF4-FFF2-40B4-BE49-F238E27FC236}">
                <a16:creationId xmlns:a16="http://schemas.microsoft.com/office/drawing/2014/main" id="{C2FDF140-EF60-B276-BBB2-46F450D262D1}"/>
              </a:ext>
            </a:extLst>
          </p:cNvPr>
          <p:cNvSpPr/>
          <p:nvPr/>
        </p:nvSpPr>
        <p:spPr>
          <a:xfrm>
            <a:off x="4398945" y="3693100"/>
            <a:ext cx="3384550" cy="1951917"/>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spAutoFit/>
          </a:bodyPr>
          <a:lstStyle/>
          <a:p>
            <a:pPr>
              <a:spcAft>
                <a:spcPts val="1000"/>
              </a:spcAft>
            </a:pPr>
            <a:r>
              <a:rPr lang="en-GB" sz="1200" noProof="0" dirty="0">
                <a:solidFill>
                  <a:srgbClr val="000000"/>
                </a:solidFill>
                <a:ea typeface="Verdana"/>
              </a:rPr>
              <a:t>Contact information for Youth Group Leaders who had been involved with Historic England previously was passed on from HE.</a:t>
            </a:r>
          </a:p>
          <a:p>
            <a:pPr>
              <a:spcAft>
                <a:spcPts val="1000"/>
              </a:spcAft>
            </a:pPr>
            <a:r>
              <a:rPr lang="en-GB" sz="1200" noProof="0" dirty="0">
                <a:solidFill>
                  <a:srgbClr val="000000"/>
                </a:solidFill>
                <a:ea typeface="Verdana"/>
              </a:rPr>
              <a:t>Due to nature of participant, they represent a range of organisation types.</a:t>
            </a:r>
          </a:p>
          <a:p>
            <a:pPr>
              <a:spcAft>
                <a:spcPts val="1000"/>
              </a:spcAft>
            </a:pPr>
            <a:r>
              <a:rPr lang="en-GB" sz="1200" dirty="0">
                <a:solidFill>
                  <a:srgbClr val="000000"/>
                </a:solidFill>
                <a:ea typeface="Verdana"/>
              </a:rPr>
              <a:t>No quotas set to allow for best reach of research participation.</a:t>
            </a:r>
            <a:endParaRPr lang="en-GB" sz="1200" noProof="0" dirty="0">
              <a:solidFill>
                <a:srgbClr val="000000"/>
              </a:solidFill>
              <a:ea typeface="Verdana"/>
            </a:endParaRPr>
          </a:p>
        </p:txBody>
      </p:sp>
      <p:sp>
        <p:nvSpPr>
          <p:cNvPr id="12" name="Rectangle 11">
            <a:extLst>
              <a:ext uri="{FF2B5EF4-FFF2-40B4-BE49-F238E27FC236}">
                <a16:creationId xmlns:a16="http://schemas.microsoft.com/office/drawing/2014/main" id="{4835A275-31EF-2574-E141-B7A9FFAC5CF7}"/>
              </a:ext>
            </a:extLst>
          </p:cNvPr>
          <p:cNvSpPr/>
          <p:nvPr/>
        </p:nvSpPr>
        <p:spPr>
          <a:xfrm>
            <a:off x="8285245" y="3669915"/>
            <a:ext cx="3390801" cy="1767251"/>
          </a:xfrm>
          <a:prstGeom prst="rect">
            <a:avLst/>
          </a:prstGeom>
          <a:solidFill>
            <a:schemeClr val="accent1">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t" anchorCtr="0" forceAA="0" compatLnSpc="1">
            <a:prstTxWarp prst="textNoShape">
              <a:avLst/>
            </a:prstTxWarp>
            <a:spAutoFit/>
          </a:bodyPr>
          <a:lstStyle/>
          <a:p>
            <a:pPr>
              <a:spcAft>
                <a:spcPts val="1000"/>
              </a:spcAft>
            </a:pPr>
            <a:r>
              <a:rPr lang="en-GB" sz="1200" noProof="0" dirty="0">
                <a:solidFill>
                  <a:srgbClr val="000000"/>
                </a:solidFill>
                <a:ea typeface="Verdana"/>
              </a:rPr>
              <a:t>Contact information for programme delivery Partners was passed on from HE.</a:t>
            </a:r>
          </a:p>
          <a:p>
            <a:pPr>
              <a:spcAft>
                <a:spcPts val="1000"/>
              </a:spcAft>
            </a:pPr>
            <a:r>
              <a:rPr lang="en-GB" sz="1200" noProof="0" dirty="0">
                <a:solidFill>
                  <a:srgbClr val="000000"/>
                </a:solidFill>
                <a:ea typeface="Verdana"/>
              </a:rPr>
              <a:t>Due to nature of participant, they represent a range of organisation type.</a:t>
            </a:r>
          </a:p>
          <a:p>
            <a:pPr>
              <a:spcAft>
                <a:spcPts val="1000"/>
              </a:spcAft>
            </a:pPr>
            <a:r>
              <a:rPr lang="en-GB" sz="1200" dirty="0">
                <a:solidFill>
                  <a:srgbClr val="000000"/>
                </a:solidFill>
                <a:ea typeface="Verdana"/>
              </a:rPr>
              <a:t>No quotas set to allow for best reach of research participation.</a:t>
            </a:r>
            <a:endParaRPr lang="en-GB" sz="1200" noProof="0" dirty="0">
              <a:solidFill>
                <a:srgbClr val="000000"/>
              </a:solidFill>
              <a:ea typeface="Verdana"/>
            </a:endParaRPr>
          </a:p>
        </p:txBody>
      </p:sp>
      <p:sp>
        <p:nvSpPr>
          <p:cNvPr id="16" name="Oval 15">
            <a:extLst>
              <a:ext uri="{FF2B5EF4-FFF2-40B4-BE49-F238E27FC236}">
                <a16:creationId xmlns:a16="http://schemas.microsoft.com/office/drawing/2014/main" id="{B95B676F-3D5C-B410-9943-00C196064B29}"/>
              </a:ext>
              <a:ext uri="{C183D7F6-B498-43B3-948B-1728B52AA6E4}">
                <adec:decorative xmlns:adec="http://schemas.microsoft.com/office/drawing/2017/decorative" val="1"/>
              </a:ext>
            </a:extLst>
          </p:cNvPr>
          <p:cNvSpPr/>
          <p:nvPr/>
        </p:nvSpPr>
        <p:spPr>
          <a:xfrm>
            <a:off x="3345819" y="1989138"/>
            <a:ext cx="849094" cy="849094"/>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15" name="Graphic 14">
            <a:extLst>
              <a:ext uri="{FF2B5EF4-FFF2-40B4-BE49-F238E27FC236}">
                <a16:creationId xmlns:a16="http://schemas.microsoft.com/office/drawing/2014/main" id="{B1B2EC07-43D5-E1E0-D758-2909A331EFE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437303" y="2084480"/>
            <a:ext cx="666125" cy="666125"/>
          </a:xfrm>
          <a:prstGeom prst="rect">
            <a:avLst/>
          </a:prstGeom>
        </p:spPr>
      </p:pic>
      <p:sp>
        <p:nvSpPr>
          <p:cNvPr id="17" name="Oval 16">
            <a:extLst>
              <a:ext uri="{FF2B5EF4-FFF2-40B4-BE49-F238E27FC236}">
                <a16:creationId xmlns:a16="http://schemas.microsoft.com/office/drawing/2014/main" id="{470D6585-6C4B-1028-82C0-BC2CE96AA58F}"/>
              </a:ext>
              <a:ext uri="{C183D7F6-B498-43B3-948B-1728B52AA6E4}">
                <adec:decorative xmlns:adec="http://schemas.microsoft.com/office/drawing/2017/decorative" val="1"/>
              </a:ext>
            </a:extLst>
          </p:cNvPr>
          <p:cNvSpPr/>
          <p:nvPr/>
        </p:nvSpPr>
        <p:spPr>
          <a:xfrm>
            <a:off x="10826952" y="1989138"/>
            <a:ext cx="849094" cy="849094"/>
          </a:xfrm>
          <a:prstGeom prst="ellipse">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algn="l">
              <a:spcAft>
                <a:spcPts val="1000"/>
              </a:spcAft>
            </a:pPr>
            <a:endParaRPr lang="en-GB" sz="1400" b="1" err="1"/>
          </a:p>
        </p:txBody>
      </p:sp>
      <p:pic>
        <p:nvPicPr>
          <p:cNvPr id="20" name="Graphic 19">
            <a:extLst>
              <a:ext uri="{FF2B5EF4-FFF2-40B4-BE49-F238E27FC236}">
                <a16:creationId xmlns:a16="http://schemas.microsoft.com/office/drawing/2014/main" id="{EA41C018-9AC1-FC83-0752-DE395319E08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93839" y="2061085"/>
            <a:ext cx="747474" cy="747474"/>
          </a:xfrm>
          <a:prstGeom prst="rect">
            <a:avLst/>
          </a:prstGeom>
        </p:spPr>
      </p:pic>
      <p:pic>
        <p:nvPicPr>
          <p:cNvPr id="18" name="Picture 17">
            <a:extLst>
              <a:ext uri="{FF2B5EF4-FFF2-40B4-BE49-F238E27FC236}">
                <a16:creationId xmlns:a16="http://schemas.microsoft.com/office/drawing/2014/main" id="{1EF7B0D6-8B3A-69EA-7DDD-4E86F07945E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3867" y="1975565"/>
            <a:ext cx="849600" cy="849600"/>
          </a:xfrm>
          <a:prstGeom prst="rect">
            <a:avLst/>
          </a:prstGeom>
        </p:spPr>
      </p:pic>
    </p:spTree>
    <p:extLst>
      <p:ext uri="{BB962C8B-B14F-4D97-AF65-F5344CB8AC3E}">
        <p14:creationId xmlns:p14="http://schemas.microsoft.com/office/powerpoint/2010/main" val="29649236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31A91-B357-0996-8A2B-64EBF9F538D9}"/>
              </a:ext>
            </a:extLst>
          </p:cNvPr>
          <p:cNvSpPr>
            <a:spLocks noGrp="1"/>
          </p:cNvSpPr>
          <p:nvPr>
            <p:ph type="title"/>
          </p:nvPr>
        </p:nvSpPr>
        <p:spPr>
          <a:xfrm>
            <a:off x="519231" y="624356"/>
            <a:ext cx="10148769" cy="861774"/>
          </a:xfrm>
        </p:spPr>
        <p:txBody>
          <a:bodyPr/>
          <a:lstStyle/>
          <a:p>
            <a:r>
              <a:rPr lang="en-GB" noProof="0" dirty="0">
                <a:solidFill>
                  <a:srgbClr val="000000"/>
                </a:solidFill>
              </a:rPr>
              <a:t>Any kind of project or programming must clearly benefit the young people they work with</a:t>
            </a:r>
          </a:p>
        </p:txBody>
      </p:sp>
      <p:sp>
        <p:nvSpPr>
          <p:cNvPr id="3" name="Text Placeholder 2">
            <a:extLst>
              <a:ext uri="{FF2B5EF4-FFF2-40B4-BE49-F238E27FC236}">
                <a16:creationId xmlns:a16="http://schemas.microsoft.com/office/drawing/2014/main" id="{396D1FF3-01FA-1E2F-C27D-5BB8E8236443}"/>
              </a:ext>
            </a:extLst>
          </p:cNvPr>
          <p:cNvSpPr>
            <a:spLocks noGrp="1"/>
          </p:cNvSpPr>
          <p:nvPr>
            <p:ph type="body" sz="quarter" idx="13"/>
          </p:nvPr>
        </p:nvSpPr>
        <p:spPr>
          <a:xfrm>
            <a:off x="515938" y="1700213"/>
            <a:ext cx="5292725" cy="4344779"/>
          </a:xfrm>
        </p:spPr>
        <p:txBody>
          <a:bodyPr/>
          <a:lstStyle/>
          <a:p>
            <a:r>
              <a:rPr lang="en-GB" noProof="0" dirty="0">
                <a:solidFill>
                  <a:srgbClr val="000000"/>
                </a:solidFill>
              </a:rPr>
              <a:t>Like teachers, youth workers are passionate about what they do and are looking for ways to </a:t>
            </a:r>
            <a:r>
              <a:rPr lang="en-GB" b="1" noProof="0" dirty="0">
                <a:solidFill>
                  <a:srgbClr val="000000"/>
                </a:solidFill>
              </a:rPr>
              <a:t>positively contribute </a:t>
            </a:r>
            <a:r>
              <a:rPr lang="en-GB" noProof="0" dirty="0">
                <a:solidFill>
                  <a:srgbClr val="000000"/>
                </a:solidFill>
              </a:rPr>
              <a:t>to their </a:t>
            </a:r>
            <a:r>
              <a:rPr lang="en-GB" b="1" noProof="0" dirty="0">
                <a:solidFill>
                  <a:srgbClr val="000000"/>
                </a:solidFill>
              </a:rPr>
              <a:t>organisation</a:t>
            </a:r>
            <a:r>
              <a:rPr lang="en-GB" noProof="0" dirty="0">
                <a:solidFill>
                  <a:srgbClr val="000000"/>
                </a:solidFill>
              </a:rPr>
              <a:t> and the </a:t>
            </a:r>
            <a:r>
              <a:rPr lang="en-GB" b="1" noProof="0" dirty="0">
                <a:solidFill>
                  <a:srgbClr val="000000"/>
                </a:solidFill>
              </a:rPr>
              <a:t>young people </a:t>
            </a:r>
            <a:r>
              <a:rPr lang="en-GB" noProof="0" dirty="0">
                <a:solidFill>
                  <a:srgbClr val="000000"/>
                </a:solidFill>
              </a:rPr>
              <a:t>they work with.</a:t>
            </a:r>
          </a:p>
          <a:p>
            <a:r>
              <a:rPr lang="en-GB" b="1" noProof="0" dirty="0">
                <a:solidFill>
                  <a:srgbClr val="000000"/>
                </a:solidFill>
              </a:rPr>
              <a:t>This is their motivation when considering what kind of projects/work to program. </a:t>
            </a:r>
            <a:r>
              <a:rPr lang="en-GB" noProof="0" dirty="0">
                <a:solidFill>
                  <a:srgbClr val="000000"/>
                </a:solidFill>
              </a:rPr>
              <a:t>They might be looking to help young people:</a:t>
            </a:r>
          </a:p>
          <a:p>
            <a:pPr marL="285750" indent="-285750">
              <a:buFont typeface="Arial" panose="020B0604020202020204" pitchFamily="34" charset="0"/>
              <a:buChar char="•"/>
            </a:pPr>
            <a:r>
              <a:rPr lang="en-GB" noProof="0" dirty="0">
                <a:solidFill>
                  <a:srgbClr val="000000"/>
                </a:solidFill>
              </a:rPr>
              <a:t>Grow in </a:t>
            </a:r>
            <a:r>
              <a:rPr lang="en-GB" b="1" noProof="0" dirty="0">
                <a:solidFill>
                  <a:srgbClr val="000000"/>
                </a:solidFill>
              </a:rPr>
              <a:t>confidence</a:t>
            </a:r>
            <a:r>
              <a:rPr lang="en-GB" noProof="0" dirty="0">
                <a:solidFill>
                  <a:srgbClr val="000000"/>
                </a:solidFill>
              </a:rPr>
              <a:t> and </a:t>
            </a:r>
            <a:r>
              <a:rPr lang="en-GB" b="1" noProof="0" dirty="0">
                <a:solidFill>
                  <a:srgbClr val="000000"/>
                </a:solidFill>
              </a:rPr>
              <a:t>exercise their agency </a:t>
            </a:r>
            <a:r>
              <a:rPr lang="en-GB" noProof="0" dirty="0">
                <a:solidFill>
                  <a:srgbClr val="000000"/>
                </a:solidFill>
              </a:rPr>
              <a:t>(e.g., make decisions about how to spend their time, what kind of projects organisations should prioritise)</a:t>
            </a:r>
          </a:p>
          <a:p>
            <a:pPr marL="285750" indent="-285750">
              <a:buFont typeface="Arial" panose="020B0604020202020204" pitchFamily="34" charset="0"/>
              <a:buChar char="•"/>
            </a:pPr>
            <a:r>
              <a:rPr lang="en-GB" noProof="0" dirty="0">
                <a:solidFill>
                  <a:srgbClr val="000000"/>
                </a:solidFill>
              </a:rPr>
              <a:t>Build ’soft’/</a:t>
            </a:r>
            <a:r>
              <a:rPr lang="en-GB" b="1" noProof="0" dirty="0">
                <a:solidFill>
                  <a:srgbClr val="000000"/>
                </a:solidFill>
              </a:rPr>
              <a:t>transferrable skills </a:t>
            </a:r>
            <a:r>
              <a:rPr lang="en-GB" noProof="0" dirty="0">
                <a:solidFill>
                  <a:srgbClr val="000000"/>
                </a:solidFill>
              </a:rPr>
              <a:t>(e.g., teamwork, research, community engagement)</a:t>
            </a:r>
          </a:p>
          <a:p>
            <a:pPr marL="285750" indent="-285750">
              <a:buFont typeface="Arial" panose="020B0604020202020204" pitchFamily="34" charset="0"/>
              <a:buChar char="•"/>
            </a:pPr>
            <a:r>
              <a:rPr lang="en-GB" noProof="0" dirty="0">
                <a:solidFill>
                  <a:srgbClr val="000000"/>
                </a:solidFill>
              </a:rPr>
              <a:t>Develop </a:t>
            </a:r>
            <a:r>
              <a:rPr lang="en-GB" b="1" noProof="0" dirty="0">
                <a:solidFill>
                  <a:srgbClr val="000000"/>
                </a:solidFill>
              </a:rPr>
              <a:t>specific skills </a:t>
            </a:r>
            <a:r>
              <a:rPr lang="en-GB" noProof="0" dirty="0">
                <a:solidFill>
                  <a:srgbClr val="000000"/>
                </a:solidFill>
              </a:rPr>
              <a:t>(e.g., sports, arts)</a:t>
            </a:r>
          </a:p>
          <a:p>
            <a:r>
              <a:rPr lang="en-GB" noProof="0" dirty="0">
                <a:solidFill>
                  <a:srgbClr val="000000"/>
                </a:solidFill>
              </a:rPr>
              <a:t>All this speaks to how young people positively exist in and contribute to society.</a:t>
            </a:r>
          </a:p>
          <a:p>
            <a:r>
              <a:rPr lang="en-GB" b="1" noProof="0" dirty="0">
                <a:solidFill>
                  <a:srgbClr val="000000"/>
                </a:solidFill>
              </a:rPr>
              <a:t>Heritage/history projects can be a part of this.</a:t>
            </a:r>
          </a:p>
        </p:txBody>
      </p:sp>
      <p:sp>
        <p:nvSpPr>
          <p:cNvPr id="11" name="Rectangular Callout 14">
            <a:extLst>
              <a:ext uri="{FF2B5EF4-FFF2-40B4-BE49-F238E27FC236}">
                <a16:creationId xmlns:a16="http://schemas.microsoft.com/office/drawing/2014/main" id="{5CE4E17A-8C34-86D3-AD49-9799F9D38E03}"/>
              </a:ext>
            </a:extLst>
          </p:cNvPr>
          <p:cNvSpPr/>
          <p:nvPr/>
        </p:nvSpPr>
        <p:spPr>
          <a:xfrm>
            <a:off x="6348414" y="2070568"/>
            <a:ext cx="2461050" cy="1535631"/>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‘Helping them gain extra skills and knowledge. Allowing them </a:t>
            </a:r>
            <a:r>
              <a:rPr kumimoji="0" lang="en-GB" sz="1200" b="0" i="0" u="none" strike="noStrike" kern="1200" cap="none" spc="0" normalizeH="0" baseline="0" noProof="0" dirty="0" err="1">
                <a:ln>
                  <a:noFill/>
                </a:ln>
                <a:solidFill>
                  <a:srgbClr val="000000"/>
                </a:solidFill>
                <a:effectLst/>
                <a:uLnTx/>
                <a:uFillTx/>
                <a:latin typeface="Verdana"/>
                <a:ea typeface="+mn-ea"/>
                <a:cs typeface="+mn-cs"/>
              </a:rPr>
              <a:t>them</a:t>
            </a:r>
            <a:r>
              <a:rPr kumimoji="0" lang="en-GB" sz="1200" b="0" i="0" u="none" strike="noStrike" kern="1200" cap="none" spc="0" normalizeH="0" baseline="0" noProof="0" dirty="0">
                <a:ln>
                  <a:noFill/>
                </a:ln>
                <a:solidFill>
                  <a:srgbClr val="000000"/>
                </a:solidFill>
                <a:effectLst/>
                <a:uLnTx/>
                <a:uFillTx/>
                <a:latin typeface="Verdana"/>
                <a:ea typeface="+mn-ea"/>
                <a:cs typeface="+mn-cs"/>
              </a:rPr>
              <a:t> to take the reins and design their own events.’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0" name="Rectangular Callout 14">
            <a:extLst>
              <a:ext uri="{FF2B5EF4-FFF2-40B4-BE49-F238E27FC236}">
                <a16:creationId xmlns:a16="http://schemas.microsoft.com/office/drawing/2014/main" id="{82764A52-E419-B112-D251-7EDADC0267D0}"/>
              </a:ext>
            </a:extLst>
          </p:cNvPr>
          <p:cNvSpPr/>
          <p:nvPr/>
        </p:nvSpPr>
        <p:spPr>
          <a:xfrm>
            <a:off x="8987883" y="2070568"/>
            <a:ext cx="2688179" cy="1720297"/>
          </a:xfrm>
          <a:prstGeom prst="wedgeRectCallout">
            <a:avLst>
              <a:gd name="adj1" fmla="val -33125"/>
              <a:gd name="adj2" fmla="val 58807"/>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‘We’re all about creating connections, nurturing trust. It's about empowering young people to take control or take responsibility of their mental health.’</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9" name="Rectangular Callout 14">
            <a:extLst>
              <a:ext uri="{FF2B5EF4-FFF2-40B4-BE49-F238E27FC236}">
                <a16:creationId xmlns:a16="http://schemas.microsoft.com/office/drawing/2014/main" id="{59130A5D-537B-AE5A-1BBF-E41025768D39}"/>
              </a:ext>
            </a:extLst>
          </p:cNvPr>
          <p:cNvSpPr/>
          <p:nvPr/>
        </p:nvSpPr>
        <p:spPr>
          <a:xfrm>
            <a:off x="6346168" y="4114248"/>
            <a:ext cx="5327650" cy="1350965"/>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‘If you want to have responsible citizens of the future, then you need to accept that the young people are part of the community already. They don't just magically become that at 18 or 25 or 30 when people think it's a good idea to have them involved.’</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39707871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D58AC-60AA-3D48-ED3A-5AADE23644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C0D99F-F912-0727-0B7D-ECCAB1910486}"/>
              </a:ext>
            </a:extLst>
          </p:cNvPr>
          <p:cNvSpPr>
            <a:spLocks noGrp="1"/>
          </p:cNvSpPr>
          <p:nvPr>
            <p:ph type="title"/>
          </p:nvPr>
        </p:nvSpPr>
        <p:spPr>
          <a:xfrm>
            <a:off x="519231" y="624356"/>
            <a:ext cx="10442683" cy="861774"/>
          </a:xfrm>
        </p:spPr>
        <p:txBody>
          <a:bodyPr/>
          <a:lstStyle/>
          <a:p>
            <a:pPr>
              <a:spcAft>
                <a:spcPts val="1000"/>
              </a:spcAft>
            </a:pPr>
            <a:r>
              <a:rPr lang="en-GB" noProof="0" dirty="0">
                <a:solidFill>
                  <a:srgbClr val="000000"/>
                </a:solidFill>
              </a:rPr>
              <a:t>‘Community interests’ not necessarily main motivation for involvement with heritage projects…</a:t>
            </a:r>
          </a:p>
        </p:txBody>
      </p:sp>
      <p:sp>
        <p:nvSpPr>
          <p:cNvPr id="5" name="Text Placeholder 4">
            <a:extLst>
              <a:ext uri="{FF2B5EF4-FFF2-40B4-BE49-F238E27FC236}">
                <a16:creationId xmlns:a16="http://schemas.microsoft.com/office/drawing/2014/main" id="{1B798EDE-871C-B5BF-D77C-011E152B5351}"/>
              </a:ext>
            </a:extLst>
          </p:cNvPr>
          <p:cNvSpPr>
            <a:spLocks noGrp="1"/>
          </p:cNvSpPr>
          <p:nvPr>
            <p:ph type="body" sz="quarter" idx="15"/>
          </p:nvPr>
        </p:nvSpPr>
        <p:spPr>
          <a:xfrm>
            <a:off x="520621" y="1703856"/>
            <a:ext cx="10147379" cy="990015"/>
          </a:xfrm>
        </p:spPr>
        <p:txBody>
          <a:bodyPr/>
          <a:lstStyle/>
          <a:p>
            <a:r>
              <a:rPr lang="en-GB" noProof="0" dirty="0">
                <a:solidFill>
                  <a:srgbClr val="000000"/>
                </a:solidFill>
              </a:rPr>
              <a:t>Regardless of the topic, programming must have clear, positive outcomes for young people, supporting some kind of growth or development, including any local history/heritage project. </a:t>
            </a:r>
            <a:r>
              <a:rPr lang="en-GB" b="1" noProof="0" dirty="0">
                <a:solidFill>
                  <a:srgbClr val="000000"/>
                </a:solidFill>
              </a:rPr>
              <a:t>Motivation to be involved with history/heritage projects is similar to other types of project.</a:t>
            </a:r>
          </a:p>
          <a:p>
            <a:r>
              <a:rPr lang="en-GB" noProof="0" dirty="0">
                <a:solidFill>
                  <a:srgbClr val="000000"/>
                </a:solidFill>
              </a:rPr>
              <a:t>The </a:t>
            </a:r>
            <a:r>
              <a:rPr lang="en-GB" i="1" noProof="0" dirty="0">
                <a:solidFill>
                  <a:srgbClr val="000000"/>
                </a:solidFill>
              </a:rPr>
              <a:t>extent</a:t>
            </a:r>
            <a:r>
              <a:rPr lang="en-GB" noProof="0" dirty="0">
                <a:solidFill>
                  <a:srgbClr val="000000"/>
                </a:solidFill>
              </a:rPr>
              <a:t> to which groups engage with history/local heritage specifically is influenced by a number of factors:</a:t>
            </a:r>
          </a:p>
        </p:txBody>
      </p:sp>
      <p:sp>
        <p:nvSpPr>
          <p:cNvPr id="4" name="Rectangle 3">
            <a:extLst>
              <a:ext uri="{FF2B5EF4-FFF2-40B4-BE49-F238E27FC236}">
                <a16:creationId xmlns:a16="http://schemas.microsoft.com/office/drawing/2014/main" id="{3F647693-B782-09FF-94EC-E9CC3C942C30}"/>
              </a:ext>
            </a:extLst>
          </p:cNvPr>
          <p:cNvSpPr/>
          <p:nvPr/>
        </p:nvSpPr>
        <p:spPr>
          <a:xfrm>
            <a:off x="515938" y="2892036"/>
            <a:ext cx="6842805" cy="1009846"/>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1. Personal interest of the program/group lead </a:t>
            </a:r>
            <a:r>
              <a:rPr kumimoji="0" lang="en-GB" sz="1400" b="0" i="0" u="none" strike="noStrike" kern="1200" cap="none" spc="0" normalizeH="0" baseline="0" noProof="0" dirty="0">
                <a:ln>
                  <a:noFill/>
                </a:ln>
                <a:solidFill>
                  <a:srgbClr val="000000"/>
                </a:solidFill>
                <a:effectLst/>
                <a:uLnTx/>
                <a:uFillTx/>
                <a:latin typeface="Verdana"/>
                <a:ea typeface="+mn-ea"/>
                <a:cs typeface="+mn-cs"/>
              </a:rPr>
              <a:t>– how passionate they are about that topic, or if they have existing contacts or previous experience with history or heritage</a:t>
            </a:r>
          </a:p>
        </p:txBody>
      </p:sp>
      <p:sp>
        <p:nvSpPr>
          <p:cNvPr id="6" name="Rectangle 5">
            <a:extLst>
              <a:ext uri="{FF2B5EF4-FFF2-40B4-BE49-F238E27FC236}">
                <a16:creationId xmlns:a16="http://schemas.microsoft.com/office/drawing/2014/main" id="{C0BDCE60-28DF-E1AA-C234-E4F111463123}"/>
              </a:ext>
            </a:extLst>
          </p:cNvPr>
          <p:cNvSpPr/>
          <p:nvPr/>
        </p:nvSpPr>
        <p:spPr>
          <a:xfrm>
            <a:off x="515937" y="4207767"/>
            <a:ext cx="6842805" cy="794403"/>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2. Link to the ‘core’ program </a:t>
            </a:r>
            <a:r>
              <a:rPr kumimoji="0" lang="en-GB" sz="1400" b="0" i="0" u="none" strike="noStrike" kern="1200" cap="none" spc="0" normalizeH="0" baseline="0" noProof="0" dirty="0">
                <a:ln>
                  <a:noFill/>
                </a:ln>
                <a:solidFill>
                  <a:srgbClr val="000000"/>
                </a:solidFill>
                <a:effectLst/>
                <a:uLnTx/>
                <a:uFillTx/>
                <a:latin typeface="Verdana"/>
                <a:ea typeface="+mn-ea"/>
                <a:cs typeface="+mn-cs"/>
              </a:rPr>
              <a:t>– how cohesively history/heritage sits with their other activities. More natural links = more involvement</a:t>
            </a:r>
          </a:p>
        </p:txBody>
      </p:sp>
      <p:sp>
        <p:nvSpPr>
          <p:cNvPr id="13" name="Rectangle 12">
            <a:extLst>
              <a:ext uri="{FF2B5EF4-FFF2-40B4-BE49-F238E27FC236}">
                <a16:creationId xmlns:a16="http://schemas.microsoft.com/office/drawing/2014/main" id="{EB01352D-B8AC-BC67-624D-FACA57EB62F0}"/>
              </a:ext>
            </a:extLst>
          </p:cNvPr>
          <p:cNvSpPr/>
          <p:nvPr/>
        </p:nvSpPr>
        <p:spPr>
          <a:xfrm>
            <a:off x="515938" y="5264410"/>
            <a:ext cx="6842805" cy="1225290"/>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3. Driven by the young people </a:t>
            </a:r>
            <a:r>
              <a:rPr kumimoji="0" lang="en-GB" sz="1400" b="0" i="0" u="none" strike="noStrike" kern="1200" cap="none" spc="0" normalizeH="0" baseline="0" noProof="0" dirty="0">
                <a:ln>
                  <a:noFill/>
                </a:ln>
                <a:solidFill>
                  <a:srgbClr val="000000"/>
                </a:solidFill>
                <a:effectLst/>
                <a:uLnTx/>
                <a:uFillTx/>
                <a:latin typeface="Verdana"/>
                <a:ea typeface="+mn-ea"/>
                <a:cs typeface="+mn-cs"/>
              </a:rPr>
              <a:t>– who may work collaboratively with youth groups to guide the program/priorities (note: likely influenced significantly by points 1 and 2, as these impact their exposure to these types of projects)</a:t>
            </a:r>
          </a:p>
        </p:txBody>
      </p:sp>
      <p:sp>
        <p:nvSpPr>
          <p:cNvPr id="11" name="Rectangular Callout 14">
            <a:extLst>
              <a:ext uri="{FF2B5EF4-FFF2-40B4-BE49-F238E27FC236}">
                <a16:creationId xmlns:a16="http://schemas.microsoft.com/office/drawing/2014/main" id="{876C8C07-38AD-F567-4BEE-D19FB7C96B91}"/>
              </a:ext>
            </a:extLst>
          </p:cNvPr>
          <p:cNvSpPr/>
          <p:nvPr/>
        </p:nvSpPr>
        <p:spPr>
          <a:xfrm>
            <a:off x="7492664" y="2892036"/>
            <a:ext cx="4183399" cy="981634"/>
          </a:xfrm>
          <a:prstGeom prst="wedgeRectCallout">
            <a:avLst>
              <a:gd name="adj1" fmla="val -56803"/>
              <a:gd name="adj2" fmla="val 31083"/>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‘I’d worked on heritage projects before, so brought that here when I started my role.’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3" name="Rectangular Callout 14">
            <a:extLst>
              <a:ext uri="{FF2B5EF4-FFF2-40B4-BE49-F238E27FC236}">
                <a16:creationId xmlns:a16="http://schemas.microsoft.com/office/drawing/2014/main" id="{6F550894-ED44-FE29-CCFA-5D52B1012C4C}"/>
              </a:ext>
            </a:extLst>
          </p:cNvPr>
          <p:cNvSpPr/>
          <p:nvPr/>
        </p:nvSpPr>
        <p:spPr>
          <a:xfrm>
            <a:off x="7489369" y="4107099"/>
            <a:ext cx="4183399" cy="981634"/>
          </a:xfrm>
          <a:prstGeom prst="wedgeRectCallout">
            <a:avLst>
              <a:gd name="adj1" fmla="val -56803"/>
              <a:gd name="adj2" fmla="val 31083"/>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 heritage aspect linked in with what we’re focussing at the moment as an organisation.’</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7" name="Rectangular Callout 14">
            <a:extLst>
              <a:ext uri="{FF2B5EF4-FFF2-40B4-BE49-F238E27FC236}">
                <a16:creationId xmlns:a16="http://schemas.microsoft.com/office/drawing/2014/main" id="{0AD108EA-75BB-B0C1-04B6-601A4DE14D24}"/>
              </a:ext>
            </a:extLst>
          </p:cNvPr>
          <p:cNvSpPr/>
          <p:nvPr/>
        </p:nvSpPr>
        <p:spPr>
          <a:xfrm>
            <a:off x="7489369" y="5322162"/>
            <a:ext cx="4183399" cy="981634"/>
          </a:xfrm>
          <a:prstGeom prst="wedgeRectCallout">
            <a:avLst>
              <a:gd name="adj1" fmla="val -56803"/>
              <a:gd name="adj2" fmla="val 31083"/>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 young people came up with the project…they drove it completely.’</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35728720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7875B-F8E3-65E1-766B-067CDD0BC1F2}"/>
              </a:ext>
            </a:extLst>
          </p:cNvPr>
          <p:cNvSpPr>
            <a:spLocks noGrp="1"/>
          </p:cNvSpPr>
          <p:nvPr>
            <p:ph type="title"/>
          </p:nvPr>
        </p:nvSpPr>
        <p:spPr>
          <a:xfrm>
            <a:off x="519231" y="624356"/>
            <a:ext cx="10148769" cy="861774"/>
          </a:xfrm>
        </p:spPr>
        <p:txBody>
          <a:bodyPr/>
          <a:lstStyle/>
          <a:p>
            <a:r>
              <a:rPr lang="en-GB" noProof="0" dirty="0">
                <a:solidFill>
                  <a:srgbClr val="000000"/>
                </a:solidFill>
              </a:rPr>
              <a:t>…but community engagement can be a major positive – and unexpected outcome</a:t>
            </a:r>
          </a:p>
        </p:txBody>
      </p:sp>
      <p:sp>
        <p:nvSpPr>
          <p:cNvPr id="5" name="Text Placeholder 4">
            <a:extLst>
              <a:ext uri="{FF2B5EF4-FFF2-40B4-BE49-F238E27FC236}">
                <a16:creationId xmlns:a16="http://schemas.microsoft.com/office/drawing/2014/main" id="{D7984930-31C7-6496-CD81-C43AA38C1131}"/>
              </a:ext>
            </a:extLst>
          </p:cNvPr>
          <p:cNvSpPr>
            <a:spLocks noGrp="1"/>
          </p:cNvSpPr>
          <p:nvPr>
            <p:ph type="body" sz="quarter" idx="15"/>
          </p:nvPr>
        </p:nvSpPr>
        <p:spPr>
          <a:xfrm>
            <a:off x="520621" y="1703856"/>
            <a:ext cx="10147379" cy="990015"/>
          </a:xfrm>
        </p:spPr>
        <p:txBody>
          <a:bodyPr/>
          <a:lstStyle/>
          <a:p>
            <a:r>
              <a:rPr lang="en-GB" noProof="0" dirty="0">
                <a:solidFill>
                  <a:srgbClr val="000000"/>
                </a:solidFill>
              </a:rPr>
              <a:t>All youth group leaders report positive impacts for young people as a result of being part of a heritage project, as projects either met or exceeded expectations.</a:t>
            </a:r>
          </a:p>
          <a:p>
            <a:r>
              <a:rPr lang="en-GB" noProof="0" dirty="0">
                <a:solidFill>
                  <a:srgbClr val="000000"/>
                </a:solidFill>
              </a:rPr>
              <a:t>However, there were </a:t>
            </a:r>
            <a:r>
              <a:rPr lang="en-GB" b="1" noProof="0" dirty="0">
                <a:solidFill>
                  <a:srgbClr val="000000"/>
                </a:solidFill>
              </a:rPr>
              <a:t>some unexpected positive outcomes</a:t>
            </a:r>
            <a:r>
              <a:rPr lang="en-GB" noProof="0" dirty="0">
                <a:solidFill>
                  <a:srgbClr val="000000"/>
                </a:solidFill>
              </a:rPr>
              <a:t> for young people, which were a </a:t>
            </a:r>
            <a:r>
              <a:rPr lang="en-GB" b="1" noProof="0" dirty="0">
                <a:solidFill>
                  <a:srgbClr val="000000"/>
                </a:solidFill>
              </a:rPr>
              <a:t>result of the ‘heritage’ nature of the projects</a:t>
            </a:r>
            <a:r>
              <a:rPr lang="en-GB" noProof="0" dirty="0">
                <a:solidFill>
                  <a:srgbClr val="000000"/>
                </a:solidFill>
              </a:rPr>
              <a:t> specifically.</a:t>
            </a:r>
          </a:p>
        </p:txBody>
      </p:sp>
      <p:graphicFrame>
        <p:nvGraphicFramePr>
          <p:cNvPr id="22" name="Table 21">
            <a:extLst>
              <a:ext uri="{FF2B5EF4-FFF2-40B4-BE49-F238E27FC236}">
                <a16:creationId xmlns:a16="http://schemas.microsoft.com/office/drawing/2014/main" id="{ECDA03B3-09B6-77A6-7ECC-4C12266203C7}"/>
              </a:ext>
            </a:extLst>
          </p:cNvPr>
          <p:cNvGraphicFramePr>
            <a:graphicFrameLocks noGrp="1"/>
          </p:cNvGraphicFramePr>
          <p:nvPr>
            <p:extLst>
              <p:ext uri="{D42A27DB-BD31-4B8C-83A1-F6EECF244321}">
                <p14:modId xmlns:p14="http://schemas.microsoft.com/office/powerpoint/2010/main" val="2476824225"/>
              </p:ext>
            </p:extLst>
          </p:nvPr>
        </p:nvGraphicFramePr>
        <p:xfrm>
          <a:off x="517584" y="2784597"/>
          <a:ext cx="11156832" cy="3703320"/>
        </p:xfrm>
        <a:graphic>
          <a:graphicData uri="http://schemas.openxmlformats.org/drawingml/2006/table">
            <a:tbl>
              <a:tblPr firstRow="1" bandRow="1">
                <a:tableStyleId>{3B4B98B0-60AC-42C2-AFA5-B58CD77FA1E5}</a:tableStyleId>
              </a:tblPr>
              <a:tblGrid>
                <a:gridCol w="3718944">
                  <a:extLst>
                    <a:ext uri="{9D8B030D-6E8A-4147-A177-3AD203B41FA5}">
                      <a16:colId xmlns:a16="http://schemas.microsoft.com/office/drawing/2014/main" val="311377918"/>
                    </a:ext>
                  </a:extLst>
                </a:gridCol>
                <a:gridCol w="3718944">
                  <a:extLst>
                    <a:ext uri="{9D8B030D-6E8A-4147-A177-3AD203B41FA5}">
                      <a16:colId xmlns:a16="http://schemas.microsoft.com/office/drawing/2014/main" val="1995533706"/>
                    </a:ext>
                  </a:extLst>
                </a:gridCol>
                <a:gridCol w="3718944">
                  <a:extLst>
                    <a:ext uri="{9D8B030D-6E8A-4147-A177-3AD203B41FA5}">
                      <a16:colId xmlns:a16="http://schemas.microsoft.com/office/drawing/2014/main" val="258655308"/>
                    </a:ext>
                  </a:extLst>
                </a:gridCol>
              </a:tblGrid>
              <a:tr h="477044">
                <a:tc gridSpan="2">
                  <a:txBody>
                    <a:bodyPr/>
                    <a:lstStyle/>
                    <a:p>
                      <a:pPr algn="ctr">
                        <a:spcBef>
                          <a:spcPts val="600"/>
                        </a:spcBef>
                        <a:spcAft>
                          <a:spcPts val="600"/>
                        </a:spcAft>
                      </a:pPr>
                      <a:r>
                        <a:rPr lang="en-GB" sz="1400" noProof="0" dirty="0">
                          <a:solidFill>
                            <a:srgbClr val="000000"/>
                          </a:solidFill>
                        </a:rPr>
                        <a:t>Expected outcomes</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spcBef>
                          <a:spcPts val="600"/>
                        </a:spcBef>
                        <a:spcAft>
                          <a:spcPts val="0"/>
                        </a:spcAft>
                      </a:pPr>
                      <a:endParaRPr lang="en-GB" sz="1400"/>
                    </a:p>
                  </a:txBody>
                  <a:tcPr marL="137160" marR="137160" marT="137160" marB="137160"/>
                </a:tc>
                <a:tc>
                  <a:txBody>
                    <a:bodyPr/>
                    <a:lstStyle/>
                    <a:p>
                      <a:pPr algn="ctr">
                        <a:spcBef>
                          <a:spcPts val="600"/>
                        </a:spcBef>
                        <a:spcAft>
                          <a:spcPts val="600"/>
                        </a:spcAft>
                      </a:pPr>
                      <a:r>
                        <a:rPr lang="en-GB" sz="1400" noProof="0">
                          <a:solidFill>
                            <a:schemeClr val="bg1"/>
                          </a:solidFill>
                        </a:rPr>
                        <a:t>Unexpected outcomes</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964190843"/>
                  </a:ext>
                </a:extLst>
              </a:tr>
              <a:tr h="3145509">
                <a:tc>
                  <a:txBody>
                    <a:bodyPr/>
                    <a:lstStyle/>
                    <a:p>
                      <a:pPr>
                        <a:spcAft>
                          <a:spcPts val="600"/>
                        </a:spcAft>
                      </a:pPr>
                      <a:r>
                        <a:rPr lang="en-GB" sz="1400" b="1" noProof="0" dirty="0">
                          <a:solidFill>
                            <a:srgbClr val="000000"/>
                          </a:solidFill>
                        </a:rPr>
                        <a:t>Similar to other projects</a:t>
                      </a:r>
                    </a:p>
                    <a:p>
                      <a:pPr marL="285750" indent="-285750">
                        <a:spcAft>
                          <a:spcPts val="600"/>
                        </a:spcAft>
                        <a:buFont typeface="Arial" panose="020B0604020202020204" pitchFamily="34" charset="0"/>
                        <a:buChar char="•"/>
                      </a:pPr>
                      <a:r>
                        <a:rPr lang="en-GB" sz="1400" noProof="0" dirty="0">
                          <a:solidFill>
                            <a:srgbClr val="000000"/>
                          </a:solidFill>
                        </a:rPr>
                        <a:t>Increased skills – both ‘soft’ and specific (e.g., arts, use of technology, teamwork, communications)</a:t>
                      </a:r>
                    </a:p>
                    <a:p>
                      <a:pPr marL="285750" indent="-285750">
                        <a:spcAft>
                          <a:spcPts val="600"/>
                        </a:spcAft>
                        <a:buFont typeface="Arial" panose="020B0604020202020204" pitchFamily="34" charset="0"/>
                        <a:buChar char="•"/>
                      </a:pPr>
                      <a:r>
                        <a:rPr lang="en-GB" sz="1400" noProof="0" dirty="0">
                          <a:solidFill>
                            <a:srgbClr val="000000"/>
                          </a:solidFill>
                        </a:rPr>
                        <a:t>Increased confidence in self – to be able to accomplish said skills</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a:spcAft>
                          <a:spcPts val="600"/>
                        </a:spcAft>
                      </a:pPr>
                      <a:r>
                        <a:rPr lang="en-GB" sz="1400" b="1" noProof="0" dirty="0">
                          <a:solidFill>
                            <a:srgbClr val="000000"/>
                          </a:solidFill>
                        </a:rPr>
                        <a:t>Heritage-specific</a:t>
                      </a:r>
                    </a:p>
                    <a:p>
                      <a:pPr marL="285750" indent="-285750">
                        <a:spcAft>
                          <a:spcPts val="600"/>
                        </a:spcAft>
                        <a:buFont typeface="Arial" panose="020B0604020202020204" pitchFamily="34" charset="0"/>
                        <a:buChar char="•"/>
                      </a:pPr>
                      <a:r>
                        <a:rPr lang="en-GB" sz="1400" noProof="0" dirty="0">
                          <a:solidFill>
                            <a:srgbClr val="000000"/>
                          </a:solidFill>
                        </a:rPr>
                        <a:t>Learning about local history…</a:t>
                      </a:r>
                    </a:p>
                    <a:p>
                      <a:pPr marL="285750" indent="-285750">
                        <a:spcAft>
                          <a:spcPts val="600"/>
                        </a:spcAft>
                        <a:buFont typeface="Arial" panose="020B0604020202020204" pitchFamily="34" charset="0"/>
                        <a:buChar char="•"/>
                      </a:pPr>
                      <a:r>
                        <a:rPr lang="en-GB" sz="1400" noProof="0" dirty="0">
                          <a:solidFill>
                            <a:srgbClr val="000000"/>
                          </a:solidFill>
                        </a:rPr>
                        <a:t>…and being able to apply new knowledge to an output</a:t>
                      </a:r>
                    </a:p>
                    <a:p>
                      <a:pPr marL="285750" indent="-285750">
                        <a:spcAft>
                          <a:spcPts val="600"/>
                        </a:spcAft>
                        <a:buFont typeface="Arial" panose="020B0604020202020204" pitchFamily="34" charset="0"/>
                        <a:buChar char="•"/>
                      </a:pPr>
                      <a:r>
                        <a:rPr lang="en-GB" sz="1400" noProof="0" dirty="0">
                          <a:solidFill>
                            <a:srgbClr val="000000"/>
                          </a:solidFill>
                        </a:rPr>
                        <a:t>Connecting with local communities – i.e., being able to see how their life might relate to local history/ communities</a:t>
                      </a:r>
                    </a:p>
                    <a:p>
                      <a:pPr marL="742950" lvl="1" indent="-285750">
                        <a:spcAft>
                          <a:spcPts val="600"/>
                        </a:spcAft>
                        <a:buFont typeface="Arial" panose="020B0604020202020204" pitchFamily="34" charset="0"/>
                        <a:buChar char="•"/>
                      </a:pPr>
                      <a:r>
                        <a:rPr lang="en-GB" sz="1400" noProof="0" dirty="0">
                          <a:solidFill>
                            <a:srgbClr val="000000"/>
                          </a:solidFill>
                        </a:rPr>
                        <a:t>For some, this included increasing sense of ‘place’ – very project-specific</a:t>
                      </a:r>
                    </a:p>
                    <a:p>
                      <a:pPr marL="285750" indent="-285750">
                        <a:spcAft>
                          <a:spcPts val="600"/>
                        </a:spcAft>
                        <a:buFont typeface="Arial" panose="020B0604020202020204" pitchFamily="34" charset="0"/>
                        <a:buChar char="•"/>
                      </a:pPr>
                      <a:r>
                        <a:rPr lang="en-GB" sz="1400" noProof="0" dirty="0">
                          <a:solidFill>
                            <a:srgbClr val="000000"/>
                          </a:solidFill>
                        </a:rPr>
                        <a:t>Exploring local spaces new to them</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alpha val="20000"/>
                      </a:schemeClr>
                    </a:solidFill>
                  </a:tcPr>
                </a:tc>
                <a:tc>
                  <a:txBody>
                    <a:bodyPr/>
                    <a:lstStyle/>
                    <a:p>
                      <a:pPr marL="285750" indent="-285750">
                        <a:spcAft>
                          <a:spcPts val="600"/>
                        </a:spcAft>
                        <a:buFont typeface="Arial" panose="020B0604020202020204" pitchFamily="34" charset="0"/>
                        <a:buChar char="•"/>
                      </a:pPr>
                      <a:r>
                        <a:rPr lang="en-GB" sz="1400" noProof="0" dirty="0">
                          <a:solidFill>
                            <a:srgbClr val="000000"/>
                          </a:solidFill>
                        </a:rPr>
                        <a:t>Extent of enjoyment of connecting to local communities</a:t>
                      </a:r>
                    </a:p>
                    <a:p>
                      <a:pPr marL="285750" indent="-285750">
                        <a:spcAft>
                          <a:spcPts val="600"/>
                        </a:spcAft>
                        <a:buFont typeface="Arial" panose="020B0604020202020204" pitchFamily="34" charset="0"/>
                        <a:buChar char="•"/>
                      </a:pPr>
                      <a:r>
                        <a:rPr lang="en-GB" sz="1400" noProof="0" dirty="0">
                          <a:solidFill>
                            <a:srgbClr val="000000"/>
                          </a:solidFill>
                        </a:rPr>
                        <a:t>Connecting communities to the young people – i.e., the local community becoming more aware of the group/their work in the area</a:t>
                      </a:r>
                    </a:p>
                    <a:p>
                      <a:pPr marL="285750" indent="-285750">
                        <a:spcAft>
                          <a:spcPts val="600"/>
                        </a:spcAft>
                        <a:buFont typeface="Arial" panose="020B0604020202020204" pitchFamily="34" charset="0"/>
                        <a:buChar char="•"/>
                      </a:pPr>
                      <a:r>
                        <a:rPr lang="en-GB" sz="1400" noProof="0" dirty="0">
                          <a:solidFill>
                            <a:srgbClr val="000000"/>
                          </a:solidFill>
                        </a:rPr>
                        <a:t>Overall strength of outcomes generally ‘exceeded’ expectations</a:t>
                      </a:r>
                    </a:p>
                  </a:txBody>
                  <a:tcPr marL="137160" marR="137160" marT="137160" marB="1371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51758773"/>
                  </a:ext>
                </a:extLst>
              </a:tr>
            </a:tbl>
          </a:graphicData>
        </a:graphic>
      </p:graphicFrame>
    </p:spTree>
    <p:extLst>
      <p:ext uri="{BB962C8B-B14F-4D97-AF65-F5344CB8AC3E}">
        <p14:creationId xmlns:p14="http://schemas.microsoft.com/office/powerpoint/2010/main" val="42011092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18E89-FE7E-05A7-548C-44533AEAE572}"/>
              </a:ext>
            </a:extLst>
          </p:cNvPr>
          <p:cNvSpPr>
            <a:spLocks noGrp="1"/>
          </p:cNvSpPr>
          <p:nvPr>
            <p:ph type="title"/>
          </p:nvPr>
        </p:nvSpPr>
        <p:spPr/>
        <p:txBody>
          <a:bodyPr/>
          <a:lstStyle/>
          <a:p>
            <a:r>
              <a:rPr lang="en-GB" noProof="0" dirty="0">
                <a:solidFill>
                  <a:srgbClr val="000000"/>
                </a:solidFill>
              </a:rPr>
              <a:t>Outcomes for young people – expected</a:t>
            </a:r>
          </a:p>
        </p:txBody>
      </p:sp>
      <p:sp>
        <p:nvSpPr>
          <p:cNvPr id="3" name="Text Placeholder 2">
            <a:extLst>
              <a:ext uri="{FF2B5EF4-FFF2-40B4-BE49-F238E27FC236}">
                <a16:creationId xmlns:a16="http://schemas.microsoft.com/office/drawing/2014/main" id="{865747DD-E6CD-EFC0-5C78-07ABF0BC9409}"/>
              </a:ext>
            </a:extLst>
          </p:cNvPr>
          <p:cNvSpPr>
            <a:spLocks noGrp="1"/>
          </p:cNvSpPr>
          <p:nvPr>
            <p:ph type="body" sz="quarter" idx="13"/>
          </p:nvPr>
        </p:nvSpPr>
        <p:spPr>
          <a:xfrm>
            <a:off x="526824" y="1268413"/>
            <a:ext cx="5281839" cy="1908215"/>
          </a:xfrm>
        </p:spPr>
        <p:txBody>
          <a:bodyPr/>
          <a:lstStyle/>
          <a:p>
            <a:pPr>
              <a:spcAft>
                <a:spcPts val="600"/>
              </a:spcAft>
            </a:pPr>
            <a:r>
              <a:rPr lang="en-GB" b="1" noProof="0" dirty="0">
                <a:solidFill>
                  <a:srgbClr val="000000"/>
                </a:solidFill>
              </a:rPr>
              <a:t>Similar to other projects</a:t>
            </a:r>
          </a:p>
          <a:p>
            <a:pPr marL="285750" indent="-285750">
              <a:spcAft>
                <a:spcPts val="600"/>
              </a:spcAft>
              <a:buFont typeface="Arial" panose="020B0604020202020204" pitchFamily="34" charset="0"/>
              <a:buChar char="•"/>
            </a:pPr>
            <a:r>
              <a:rPr lang="en-GB" noProof="0" dirty="0">
                <a:solidFill>
                  <a:srgbClr val="000000"/>
                </a:solidFill>
              </a:rPr>
              <a:t>Increased skills – both ‘soft’ and specific (e.g., arts, use of technology, teamwork, communications)</a:t>
            </a:r>
          </a:p>
          <a:p>
            <a:pPr marL="285750" indent="-285750">
              <a:spcAft>
                <a:spcPts val="600"/>
              </a:spcAft>
              <a:buFont typeface="Arial" panose="020B0604020202020204" pitchFamily="34" charset="0"/>
              <a:buChar char="•"/>
            </a:pPr>
            <a:r>
              <a:rPr lang="en-GB" noProof="0" dirty="0">
                <a:solidFill>
                  <a:srgbClr val="000000"/>
                </a:solidFill>
              </a:rPr>
              <a:t>Increased confidence in self – to be able to accomplish said skills</a:t>
            </a:r>
          </a:p>
          <a:p>
            <a:endParaRPr lang="en-GB" noProof="0" dirty="0"/>
          </a:p>
        </p:txBody>
      </p:sp>
      <p:sp>
        <p:nvSpPr>
          <p:cNvPr id="10" name="Rectangular Callout 14">
            <a:extLst>
              <a:ext uri="{FF2B5EF4-FFF2-40B4-BE49-F238E27FC236}">
                <a16:creationId xmlns:a16="http://schemas.microsoft.com/office/drawing/2014/main" id="{32BB00E3-846B-B4D5-82C8-4ADBDC8D9399}"/>
              </a:ext>
            </a:extLst>
          </p:cNvPr>
          <p:cNvSpPr/>
          <p:nvPr/>
        </p:nvSpPr>
        <p:spPr>
          <a:xfrm>
            <a:off x="6348413" y="1268413"/>
            <a:ext cx="2461050"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‘Confidence…making their own decisions about what to focus on for the piece.’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7" name="Rectangular Callout 14">
            <a:extLst>
              <a:ext uri="{FF2B5EF4-FFF2-40B4-BE49-F238E27FC236}">
                <a16:creationId xmlns:a16="http://schemas.microsoft.com/office/drawing/2014/main" id="{17F7E562-A9DF-E8F5-C937-94E2C916AA6D}"/>
              </a:ext>
            </a:extLst>
          </p:cNvPr>
          <p:cNvSpPr/>
          <p:nvPr/>
        </p:nvSpPr>
        <p:spPr>
          <a:xfrm>
            <a:off x="8994789" y="1268413"/>
            <a:ext cx="2461050"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‘Their proficiency in the [artistic practice]…better by leaps and bounds.’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9" name="Rectangular Callout 14">
            <a:extLst>
              <a:ext uri="{FF2B5EF4-FFF2-40B4-BE49-F238E27FC236}">
                <a16:creationId xmlns:a16="http://schemas.microsoft.com/office/drawing/2014/main" id="{5782BB68-0371-3970-7832-6442CD4232CB}"/>
              </a:ext>
            </a:extLst>
          </p:cNvPr>
          <p:cNvSpPr/>
          <p:nvPr/>
        </p:nvSpPr>
        <p:spPr>
          <a:xfrm>
            <a:off x="6348413" y="3050628"/>
            <a:ext cx="2461050" cy="1350965"/>
          </a:xfrm>
          <a:prstGeom prst="wedgeRectCallout">
            <a:avLst>
              <a:gd name="adj1" fmla="val 34132"/>
              <a:gd name="adj2" fmla="val -62689"/>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‘They took it and make it their own, it’s really exactly what you want to see.’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6" name="Rectangular Callout 14">
            <a:extLst>
              <a:ext uri="{FF2B5EF4-FFF2-40B4-BE49-F238E27FC236}">
                <a16:creationId xmlns:a16="http://schemas.microsoft.com/office/drawing/2014/main" id="{6585BBC8-C446-4AC5-55D4-6C38E38B3409}"/>
              </a:ext>
            </a:extLst>
          </p:cNvPr>
          <p:cNvSpPr/>
          <p:nvPr/>
        </p:nvSpPr>
        <p:spPr>
          <a:xfrm>
            <a:off x="8989333" y="2865961"/>
            <a:ext cx="2640920" cy="1166299"/>
          </a:xfrm>
          <a:prstGeom prst="wedgeRectCallout">
            <a:avLst>
              <a:gd name="adj1" fmla="val -33125"/>
              <a:gd name="adj2" fmla="val 58807"/>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‘They worked together as a team, that’s something we build into all our projects.’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39254261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E930B-B2E6-B078-0C5E-99DFC36DA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29B43-63E7-A750-3C1C-AC2E634C567E}"/>
              </a:ext>
            </a:extLst>
          </p:cNvPr>
          <p:cNvSpPr>
            <a:spLocks noGrp="1"/>
          </p:cNvSpPr>
          <p:nvPr>
            <p:ph type="title"/>
          </p:nvPr>
        </p:nvSpPr>
        <p:spPr/>
        <p:txBody>
          <a:bodyPr/>
          <a:lstStyle/>
          <a:p>
            <a:r>
              <a:rPr lang="en-GB" noProof="0" dirty="0">
                <a:solidFill>
                  <a:srgbClr val="000000"/>
                </a:solidFill>
              </a:rPr>
              <a:t>Outcomes for young people – expected </a:t>
            </a:r>
          </a:p>
        </p:txBody>
      </p:sp>
      <p:sp>
        <p:nvSpPr>
          <p:cNvPr id="17" name="Text Placeholder 2">
            <a:extLst>
              <a:ext uri="{FF2B5EF4-FFF2-40B4-BE49-F238E27FC236}">
                <a16:creationId xmlns:a16="http://schemas.microsoft.com/office/drawing/2014/main" id="{75153E43-C5F2-ACE0-C138-CB58CCB4FBA4}"/>
              </a:ext>
            </a:extLst>
          </p:cNvPr>
          <p:cNvSpPr txBox="1">
            <a:spLocks/>
          </p:cNvSpPr>
          <p:nvPr/>
        </p:nvSpPr>
        <p:spPr>
          <a:xfrm>
            <a:off x="520718" y="1284968"/>
            <a:ext cx="5327650" cy="3278333"/>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60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Heritage-specific</a:t>
            </a:r>
          </a:p>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Learning about local history…</a:t>
            </a:r>
          </a:p>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…and being able to apply new knowledge to an output</a:t>
            </a:r>
          </a:p>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Connecting with local communities – i.e., being able to see how their life might relate to local history/ communities</a:t>
            </a:r>
          </a:p>
          <a:p>
            <a:pPr marL="742950" marR="0" lvl="1" indent="-28575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For some, this included increasing sense of ‘place’ – very project-specific</a:t>
            </a:r>
          </a:p>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Exploring local spaces new to them</a:t>
            </a:r>
          </a:p>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endParaRPr kumimoji="0" lang="en-GB" sz="1400" b="0" i="0" u="none" strike="noStrike" kern="1200" cap="none" spc="0" normalizeH="0" baseline="0" noProof="0" dirty="0">
              <a:ln>
                <a:noFill/>
              </a:ln>
              <a:solidFill>
                <a:srgbClr val="6D6E71"/>
              </a:solidFill>
              <a:effectLst/>
              <a:uLnTx/>
              <a:uFillTx/>
              <a:latin typeface="Verdana"/>
              <a:ea typeface="+mn-ea"/>
              <a:cs typeface="+mn-cs"/>
            </a:endParaRPr>
          </a:p>
        </p:txBody>
      </p:sp>
      <p:sp>
        <p:nvSpPr>
          <p:cNvPr id="6" name="Rectangular Callout 14">
            <a:extLst>
              <a:ext uri="{FF2B5EF4-FFF2-40B4-BE49-F238E27FC236}">
                <a16:creationId xmlns:a16="http://schemas.microsoft.com/office/drawing/2014/main" id="{F2AC8BF2-2529-DB71-6397-78590BC956FB}"/>
              </a:ext>
            </a:extLst>
          </p:cNvPr>
          <p:cNvSpPr/>
          <p:nvPr/>
        </p:nvSpPr>
        <p:spPr>
          <a:xfrm>
            <a:off x="6348412" y="1308649"/>
            <a:ext cx="2762931" cy="1535631"/>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‘Getting to learn about history outside of a school environment...not as forced, gives them another way to look at learning history.’</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1" name="Rectangular Callout 14">
            <a:extLst>
              <a:ext uri="{FF2B5EF4-FFF2-40B4-BE49-F238E27FC236}">
                <a16:creationId xmlns:a16="http://schemas.microsoft.com/office/drawing/2014/main" id="{F0F9FA1F-54EC-B1ED-DF75-789DE19AD8F0}"/>
              </a:ext>
            </a:extLst>
          </p:cNvPr>
          <p:cNvSpPr/>
          <p:nvPr/>
        </p:nvSpPr>
        <p:spPr>
          <a:xfrm>
            <a:off x="9296400" y="1493042"/>
            <a:ext cx="2379663" cy="1350965"/>
          </a:xfrm>
          <a:prstGeom prst="wedgeRectCallout">
            <a:avLst>
              <a:gd name="adj1" fmla="val -33125"/>
              <a:gd name="adj2" fmla="val 58807"/>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 was surprised at how much they took in and were able to repeat back later on!’</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9" name="Rectangular Callout 14">
            <a:extLst>
              <a:ext uri="{FF2B5EF4-FFF2-40B4-BE49-F238E27FC236}">
                <a16:creationId xmlns:a16="http://schemas.microsoft.com/office/drawing/2014/main" id="{ABA2621E-05B1-E985-38B4-A19E6C81A5EC}"/>
              </a:ext>
            </a:extLst>
          </p:cNvPr>
          <p:cNvSpPr/>
          <p:nvPr/>
        </p:nvSpPr>
        <p:spPr>
          <a:xfrm>
            <a:off x="6343633" y="3196317"/>
            <a:ext cx="5281838"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‘Not just doing the research but getting out and talking to people in the community…showing themselves that their stories aren’t so different, they also belong here.’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2" name="Rectangular Callout 14">
            <a:extLst>
              <a:ext uri="{FF2B5EF4-FFF2-40B4-BE49-F238E27FC236}">
                <a16:creationId xmlns:a16="http://schemas.microsoft.com/office/drawing/2014/main" id="{BD0E1EEA-FD2B-F86B-45AF-37527FDFA2B1}"/>
              </a:ext>
            </a:extLst>
          </p:cNvPr>
          <p:cNvSpPr/>
          <p:nvPr/>
        </p:nvSpPr>
        <p:spPr>
          <a:xfrm>
            <a:off x="6348413" y="4714653"/>
            <a:ext cx="2461050" cy="1350965"/>
          </a:xfrm>
          <a:prstGeom prst="wedgeRectCallout">
            <a:avLst>
              <a:gd name="adj1" fmla="val 34132"/>
              <a:gd name="adj2" fmla="val -62689"/>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‘They had the confidence to visit [the place] by themselves. They weren’t doing that before.’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8" name="Rectangular Callout 14">
            <a:extLst>
              <a:ext uri="{FF2B5EF4-FFF2-40B4-BE49-F238E27FC236}">
                <a16:creationId xmlns:a16="http://schemas.microsoft.com/office/drawing/2014/main" id="{6D4904C0-1F2E-6A59-4166-66F98BF5E7FB}"/>
              </a:ext>
            </a:extLst>
          </p:cNvPr>
          <p:cNvSpPr/>
          <p:nvPr/>
        </p:nvSpPr>
        <p:spPr>
          <a:xfrm>
            <a:off x="9032876" y="4797668"/>
            <a:ext cx="2643187" cy="1350965"/>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‘Since we finished the project, they’ve been back with their families. It’s more than we expected.’</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25735049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CF1DC-2C53-5D7F-00C3-A2314C6F7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FFCF2B-9283-4CED-AC46-23BF364D7E4E}"/>
              </a:ext>
            </a:extLst>
          </p:cNvPr>
          <p:cNvSpPr>
            <a:spLocks noGrp="1"/>
          </p:cNvSpPr>
          <p:nvPr>
            <p:ph type="title"/>
          </p:nvPr>
        </p:nvSpPr>
        <p:spPr/>
        <p:txBody>
          <a:bodyPr/>
          <a:lstStyle/>
          <a:p>
            <a:r>
              <a:rPr lang="en-GB" noProof="0" dirty="0">
                <a:solidFill>
                  <a:srgbClr val="000000"/>
                </a:solidFill>
              </a:rPr>
              <a:t>Outcomes for young people – unexpected</a:t>
            </a:r>
          </a:p>
        </p:txBody>
      </p:sp>
      <p:sp>
        <p:nvSpPr>
          <p:cNvPr id="17" name="Text Placeholder 2">
            <a:extLst>
              <a:ext uri="{FF2B5EF4-FFF2-40B4-BE49-F238E27FC236}">
                <a16:creationId xmlns:a16="http://schemas.microsoft.com/office/drawing/2014/main" id="{4797A1A5-92E5-54D6-90D2-E0B5E6DB9F39}"/>
              </a:ext>
            </a:extLst>
          </p:cNvPr>
          <p:cNvSpPr txBox="1">
            <a:spLocks/>
          </p:cNvSpPr>
          <p:nvPr/>
        </p:nvSpPr>
        <p:spPr>
          <a:xfrm>
            <a:off x="520718" y="1284968"/>
            <a:ext cx="5327650" cy="1703030"/>
          </a:xfrm>
          <a:prstGeom prst="rect">
            <a:avLst/>
          </a:prstGeom>
        </p:spPr>
        <p:txBody>
          <a:bodyPr vert="horz" wrap="square" lIns="0" tIns="0" rIns="0" bIns="0" anchor="t" anchorCtr="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400" kern="1200" baseline="0">
                <a:solidFill>
                  <a:schemeClr val="accen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Extent of enjoyment of connecting to local communities</a:t>
            </a:r>
          </a:p>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Connecting communities to the young people – i.e., the local community becoming more aware of the group/their work in the area</a:t>
            </a:r>
          </a:p>
          <a:p>
            <a:pPr marL="285750" marR="0" lvl="0" indent="-285750" algn="l" defTabSz="914400"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Overall strength of outcomes generally ‘exceeded’ expectations</a:t>
            </a:r>
          </a:p>
        </p:txBody>
      </p:sp>
      <p:sp>
        <p:nvSpPr>
          <p:cNvPr id="19" name="Rectangular Callout 14">
            <a:extLst>
              <a:ext uri="{FF2B5EF4-FFF2-40B4-BE49-F238E27FC236}">
                <a16:creationId xmlns:a16="http://schemas.microsoft.com/office/drawing/2014/main" id="{27864368-778E-A40A-9427-59540B5419E9}"/>
              </a:ext>
            </a:extLst>
          </p:cNvPr>
          <p:cNvSpPr/>
          <p:nvPr/>
        </p:nvSpPr>
        <p:spPr>
          <a:xfrm>
            <a:off x="6361780" y="1284968"/>
            <a:ext cx="5309502"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‘Seeing them chat with people who had come to visit [project activation]…made me so proud. I think they got as much of that, as the whole project itself.’</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3" name="Rectangular Callout 14">
            <a:extLst>
              <a:ext uri="{FF2B5EF4-FFF2-40B4-BE49-F238E27FC236}">
                <a16:creationId xmlns:a16="http://schemas.microsoft.com/office/drawing/2014/main" id="{5E6FE1DF-2455-6B8D-BEFE-33F5E72FD7F9}"/>
              </a:ext>
            </a:extLst>
          </p:cNvPr>
          <p:cNvSpPr/>
          <p:nvPr/>
        </p:nvSpPr>
        <p:spPr>
          <a:xfrm>
            <a:off x="6361780" y="2661183"/>
            <a:ext cx="2995053" cy="1535631"/>
          </a:xfrm>
          <a:prstGeom prst="wedgeRectCallout">
            <a:avLst>
              <a:gd name="adj1" fmla="val 33660"/>
              <a:gd name="adj2" fmla="val 5874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‘We did have people wanting to talk to [the young people] about [the display]. They were shy at first but at the end they were really proud.’</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6" name="Rectangular Callout 14">
            <a:extLst>
              <a:ext uri="{FF2B5EF4-FFF2-40B4-BE49-F238E27FC236}">
                <a16:creationId xmlns:a16="http://schemas.microsoft.com/office/drawing/2014/main" id="{6EF4C344-EC43-D3B1-4B27-400AF40BDF68}"/>
              </a:ext>
            </a:extLst>
          </p:cNvPr>
          <p:cNvSpPr/>
          <p:nvPr/>
        </p:nvSpPr>
        <p:spPr>
          <a:xfrm>
            <a:off x="9612523" y="2753517"/>
            <a:ext cx="2055358" cy="1350965"/>
          </a:xfrm>
          <a:prstGeom prst="wedgeRectCallout">
            <a:avLst>
              <a:gd name="adj1" fmla="val 33247"/>
              <a:gd name="adj2" fmla="val -62736"/>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 didn’t just go one way…people were interested in what we were doing.’</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2" name="Rectangular Callout 14">
            <a:extLst>
              <a:ext uri="{FF2B5EF4-FFF2-40B4-BE49-F238E27FC236}">
                <a16:creationId xmlns:a16="http://schemas.microsoft.com/office/drawing/2014/main" id="{AE060B95-5205-C4B3-60C0-F751F83008DE}"/>
              </a:ext>
            </a:extLst>
          </p:cNvPr>
          <p:cNvSpPr/>
          <p:nvPr/>
        </p:nvSpPr>
        <p:spPr>
          <a:xfrm>
            <a:off x="6355753" y="4642074"/>
            <a:ext cx="2461050" cy="1350965"/>
          </a:xfrm>
          <a:prstGeom prst="wedgeRectCallout">
            <a:avLst>
              <a:gd name="adj1" fmla="val 34132"/>
              <a:gd name="adj2" fmla="val -62689"/>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 fact they want to do something similar again shows you how good it was for them.’</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8" name="Rectangular Callout 14">
            <a:extLst>
              <a:ext uri="{FF2B5EF4-FFF2-40B4-BE49-F238E27FC236}">
                <a16:creationId xmlns:a16="http://schemas.microsoft.com/office/drawing/2014/main" id="{08A7D171-EF5D-B546-F8DC-628E593D7DEC}"/>
              </a:ext>
            </a:extLst>
          </p:cNvPr>
          <p:cNvSpPr/>
          <p:nvPr/>
        </p:nvSpPr>
        <p:spPr>
          <a:xfrm>
            <a:off x="9040216" y="4725089"/>
            <a:ext cx="2643187" cy="1166299"/>
          </a:xfrm>
          <a:prstGeom prst="wedgeRectCallout">
            <a:avLst>
              <a:gd name="adj1" fmla="val -33883"/>
              <a:gd name="adj2" fmla="val -64604"/>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 sounds bad but I didn’t think they’d like it as much as they did!’</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29655015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C569D-5E27-9359-2083-D15850BBD4E1}"/>
              </a:ext>
            </a:extLst>
          </p:cNvPr>
          <p:cNvSpPr>
            <a:spLocks noGrp="1"/>
          </p:cNvSpPr>
          <p:nvPr>
            <p:ph type="title"/>
          </p:nvPr>
        </p:nvSpPr>
        <p:spPr/>
        <p:txBody>
          <a:bodyPr/>
          <a:lstStyle/>
          <a:p>
            <a:r>
              <a:rPr lang="en-GB" noProof="0" dirty="0">
                <a:solidFill>
                  <a:srgbClr val="000000"/>
                </a:solidFill>
              </a:rPr>
              <a:t>Best ways to engage with young people will vary, and can be bespoke per organisation and project</a:t>
            </a:r>
          </a:p>
        </p:txBody>
      </p:sp>
      <p:sp>
        <p:nvSpPr>
          <p:cNvPr id="5" name="Text Placeholder 4">
            <a:extLst>
              <a:ext uri="{FF2B5EF4-FFF2-40B4-BE49-F238E27FC236}">
                <a16:creationId xmlns:a16="http://schemas.microsoft.com/office/drawing/2014/main" id="{7F7CB0E3-255D-7CAD-B0EB-8897578E317E}"/>
              </a:ext>
            </a:extLst>
          </p:cNvPr>
          <p:cNvSpPr>
            <a:spLocks noGrp="1"/>
          </p:cNvSpPr>
          <p:nvPr>
            <p:ph type="body" sz="quarter" idx="15"/>
          </p:nvPr>
        </p:nvSpPr>
        <p:spPr>
          <a:xfrm>
            <a:off x="520621" y="1703856"/>
            <a:ext cx="10147379" cy="430887"/>
          </a:xfrm>
        </p:spPr>
        <p:txBody>
          <a:bodyPr/>
          <a:lstStyle/>
          <a:p>
            <a:r>
              <a:rPr lang="en-GB" noProof="0" dirty="0">
                <a:solidFill>
                  <a:srgbClr val="000000"/>
                </a:solidFill>
              </a:rPr>
              <a:t>The ‘best’ ways to engage young people in heritage projects </a:t>
            </a:r>
            <a:r>
              <a:rPr lang="en-GB" b="1" noProof="0" dirty="0">
                <a:solidFill>
                  <a:srgbClr val="000000"/>
                </a:solidFill>
              </a:rPr>
              <a:t>varies</a:t>
            </a:r>
            <a:r>
              <a:rPr lang="en-GB" noProof="0" dirty="0">
                <a:solidFill>
                  <a:srgbClr val="000000"/>
                </a:solidFill>
              </a:rPr>
              <a:t> </a:t>
            </a:r>
            <a:r>
              <a:rPr lang="en-GB" b="1" noProof="0" dirty="0">
                <a:solidFill>
                  <a:srgbClr val="000000"/>
                </a:solidFill>
              </a:rPr>
              <a:t>a lot </a:t>
            </a:r>
            <a:r>
              <a:rPr lang="en-GB" noProof="0" dirty="0">
                <a:solidFill>
                  <a:srgbClr val="000000"/>
                </a:solidFill>
              </a:rPr>
              <a:t>depending on the organisation, the project, and the individuals! However, there are some overall ‘guidelines’ that apply across projects.</a:t>
            </a:r>
          </a:p>
        </p:txBody>
      </p:sp>
      <p:sp>
        <p:nvSpPr>
          <p:cNvPr id="7" name="Rectangle 6">
            <a:extLst>
              <a:ext uri="{FF2B5EF4-FFF2-40B4-BE49-F238E27FC236}">
                <a16:creationId xmlns:a16="http://schemas.microsoft.com/office/drawing/2014/main" id="{71B84C53-3007-5FFB-5B9B-58E0DB691D45}"/>
              </a:ext>
            </a:extLst>
          </p:cNvPr>
          <p:cNvSpPr/>
          <p:nvPr/>
        </p:nvSpPr>
        <p:spPr>
          <a:xfrm>
            <a:off x="515937" y="2226137"/>
            <a:ext cx="11160124" cy="578959"/>
          </a:xfrm>
          <a:prstGeom prst="rect">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Verdana"/>
                <a:ea typeface="+mn-ea"/>
                <a:cs typeface="+mn-cs"/>
              </a:rPr>
              <a:t>The best way to engage young people in youth/heritage projects…</a:t>
            </a:r>
          </a:p>
        </p:txBody>
      </p:sp>
      <p:sp>
        <p:nvSpPr>
          <p:cNvPr id="8" name="Rectangle 7">
            <a:extLst>
              <a:ext uri="{FF2B5EF4-FFF2-40B4-BE49-F238E27FC236}">
                <a16:creationId xmlns:a16="http://schemas.microsoft.com/office/drawing/2014/main" id="{1497CE1F-E5B9-7D0C-A5F6-D367E1944F04}"/>
              </a:ext>
            </a:extLst>
          </p:cNvPr>
          <p:cNvSpPr/>
          <p:nvPr/>
        </p:nvSpPr>
        <p:spPr>
          <a:xfrm>
            <a:off x="515937" y="2905139"/>
            <a:ext cx="3384551" cy="3395115"/>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Fundamentally: in a way that remains authentic  to the organisation</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Should feel aligned with the organisation and their goals/existing activities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Will vary by organisation</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For example: highlighting ‘work’ skills if there is a career focus in the organisation, or focusing on outdoor activities for outdoor-centric organisations</a:t>
            </a:r>
            <a:endParaRPr kumimoji="0" lang="en-GB" sz="1400" b="1" i="0" u="none" strike="noStrike" kern="1200" cap="none" spc="0" normalizeH="0" baseline="0" noProof="0" dirty="0">
              <a:ln>
                <a:noFill/>
              </a:ln>
              <a:solidFill>
                <a:srgbClr val="000000"/>
              </a:solidFill>
              <a:effectLst/>
              <a:uLnTx/>
              <a:uFillTx/>
              <a:latin typeface="Verdana"/>
              <a:ea typeface="+mn-ea"/>
              <a:cs typeface="+mn-cs"/>
            </a:endParaRPr>
          </a:p>
        </p:txBody>
      </p:sp>
      <p:sp>
        <p:nvSpPr>
          <p:cNvPr id="9" name="Rectangle 8">
            <a:extLst>
              <a:ext uri="{FF2B5EF4-FFF2-40B4-BE49-F238E27FC236}">
                <a16:creationId xmlns:a16="http://schemas.microsoft.com/office/drawing/2014/main" id="{EACF74AB-6393-D6FD-B994-F8076FB43CC4}"/>
              </a:ext>
            </a:extLst>
          </p:cNvPr>
          <p:cNvSpPr/>
          <p:nvPr/>
        </p:nvSpPr>
        <p:spPr>
          <a:xfrm>
            <a:off x="4008346" y="2905139"/>
            <a:ext cx="2484000" cy="2887283"/>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Should: include a mix of ways to engage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Helps maintain interest in the project throughout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Allows for a range of people to be involved; can encourage inclusivity</a:t>
            </a:r>
          </a:p>
        </p:txBody>
      </p:sp>
      <p:sp>
        <p:nvSpPr>
          <p:cNvPr id="10" name="Rectangle 9">
            <a:extLst>
              <a:ext uri="{FF2B5EF4-FFF2-40B4-BE49-F238E27FC236}">
                <a16:creationId xmlns:a16="http://schemas.microsoft.com/office/drawing/2014/main" id="{64FE3720-F967-1BA1-4CFD-AEDDDB9893A0}"/>
              </a:ext>
            </a:extLst>
          </p:cNvPr>
          <p:cNvSpPr/>
          <p:nvPr/>
        </p:nvSpPr>
        <p:spPr>
          <a:xfrm>
            <a:off x="6600204" y="2905139"/>
            <a:ext cx="2484000" cy="2456396"/>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Ideally: include some site-specific or ‘physical’ aspect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Can bring subject matter ‘to life’ for young people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Key for local history/heritage projects specifically</a:t>
            </a:r>
          </a:p>
        </p:txBody>
      </p:sp>
      <p:sp>
        <p:nvSpPr>
          <p:cNvPr id="11" name="Rectangle 10">
            <a:extLst>
              <a:ext uri="{FF2B5EF4-FFF2-40B4-BE49-F238E27FC236}">
                <a16:creationId xmlns:a16="http://schemas.microsoft.com/office/drawing/2014/main" id="{D9A5489F-743E-BD63-EBAA-B408E4522BED}"/>
              </a:ext>
            </a:extLst>
          </p:cNvPr>
          <p:cNvSpPr/>
          <p:nvPr/>
        </p:nvSpPr>
        <p:spPr>
          <a:xfrm>
            <a:off x="9192063" y="2905139"/>
            <a:ext cx="2484000" cy="2748784"/>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If possible: is informed by the young people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Most impactful for engagement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Requires high levels of existing engagement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Organisation-dependant </a:t>
            </a:r>
          </a:p>
        </p:txBody>
      </p:sp>
    </p:spTree>
    <p:extLst>
      <p:ext uri="{BB962C8B-B14F-4D97-AF65-F5344CB8AC3E}">
        <p14:creationId xmlns:p14="http://schemas.microsoft.com/office/powerpoint/2010/main" val="13178163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01076-1D29-74CE-C58B-D0A90016B3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804D84-F72E-C070-EECB-B725C402440A}"/>
              </a:ext>
            </a:extLst>
          </p:cNvPr>
          <p:cNvSpPr>
            <a:spLocks noGrp="1"/>
          </p:cNvSpPr>
          <p:nvPr>
            <p:ph type="title"/>
          </p:nvPr>
        </p:nvSpPr>
        <p:spPr/>
        <p:txBody>
          <a:bodyPr/>
          <a:lstStyle/>
          <a:p>
            <a:r>
              <a:rPr lang="en-GB" noProof="0" dirty="0">
                <a:solidFill>
                  <a:srgbClr val="000000"/>
                </a:solidFill>
              </a:rPr>
              <a:t>Best ways to engage with young people will vary, and can be bespoke per organisation and project </a:t>
            </a:r>
          </a:p>
        </p:txBody>
      </p:sp>
      <p:sp>
        <p:nvSpPr>
          <p:cNvPr id="5" name="Text Placeholder 4">
            <a:extLst>
              <a:ext uri="{FF2B5EF4-FFF2-40B4-BE49-F238E27FC236}">
                <a16:creationId xmlns:a16="http://schemas.microsoft.com/office/drawing/2014/main" id="{BDE825AC-1E8D-11B3-948A-5F3F066F8ED4}"/>
              </a:ext>
            </a:extLst>
          </p:cNvPr>
          <p:cNvSpPr>
            <a:spLocks noGrp="1"/>
          </p:cNvSpPr>
          <p:nvPr>
            <p:ph type="body" sz="quarter" idx="15"/>
          </p:nvPr>
        </p:nvSpPr>
        <p:spPr>
          <a:xfrm>
            <a:off x="520621" y="1703856"/>
            <a:ext cx="10147379" cy="430887"/>
          </a:xfrm>
        </p:spPr>
        <p:txBody>
          <a:bodyPr/>
          <a:lstStyle/>
          <a:p>
            <a:r>
              <a:rPr lang="en-GB" noProof="0" dirty="0">
                <a:solidFill>
                  <a:srgbClr val="000000"/>
                </a:solidFill>
              </a:rPr>
              <a:t>The ‘best’ ways to engage young people in heritage projects </a:t>
            </a:r>
            <a:r>
              <a:rPr lang="en-GB" b="1" noProof="0" dirty="0">
                <a:solidFill>
                  <a:srgbClr val="000000"/>
                </a:solidFill>
              </a:rPr>
              <a:t>varies</a:t>
            </a:r>
            <a:r>
              <a:rPr lang="en-GB" noProof="0" dirty="0">
                <a:solidFill>
                  <a:srgbClr val="000000"/>
                </a:solidFill>
              </a:rPr>
              <a:t> </a:t>
            </a:r>
            <a:r>
              <a:rPr lang="en-GB" b="1" noProof="0" dirty="0">
                <a:solidFill>
                  <a:srgbClr val="000000"/>
                </a:solidFill>
              </a:rPr>
              <a:t>a lot </a:t>
            </a:r>
            <a:r>
              <a:rPr lang="en-GB" noProof="0" dirty="0">
                <a:solidFill>
                  <a:srgbClr val="000000"/>
                </a:solidFill>
              </a:rPr>
              <a:t>depending on the organisation, the project, and the individuals! However, there are some overall ‘guidelines’ that apply across projects.</a:t>
            </a:r>
          </a:p>
        </p:txBody>
      </p:sp>
      <p:sp>
        <p:nvSpPr>
          <p:cNvPr id="7" name="Rectangle 6">
            <a:extLst>
              <a:ext uri="{FF2B5EF4-FFF2-40B4-BE49-F238E27FC236}">
                <a16:creationId xmlns:a16="http://schemas.microsoft.com/office/drawing/2014/main" id="{92205EB8-5C89-3231-2E76-5E8735BB5060}"/>
              </a:ext>
            </a:extLst>
          </p:cNvPr>
          <p:cNvSpPr/>
          <p:nvPr/>
        </p:nvSpPr>
        <p:spPr>
          <a:xfrm>
            <a:off x="515937" y="2226137"/>
            <a:ext cx="11160124" cy="578959"/>
          </a:xfrm>
          <a:prstGeom prst="rect">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Verdana"/>
                <a:ea typeface="+mn-ea"/>
                <a:cs typeface="+mn-cs"/>
              </a:rPr>
              <a:t>The best way to engage young people in youth/heritage projects…</a:t>
            </a:r>
          </a:p>
        </p:txBody>
      </p:sp>
      <p:sp>
        <p:nvSpPr>
          <p:cNvPr id="8" name="Rectangle 7">
            <a:extLst>
              <a:ext uri="{FF2B5EF4-FFF2-40B4-BE49-F238E27FC236}">
                <a16:creationId xmlns:a16="http://schemas.microsoft.com/office/drawing/2014/main" id="{44205353-EF42-56EC-E15D-8A3FDD03331A}"/>
              </a:ext>
            </a:extLst>
          </p:cNvPr>
          <p:cNvSpPr/>
          <p:nvPr/>
        </p:nvSpPr>
        <p:spPr>
          <a:xfrm>
            <a:off x="515937" y="2905139"/>
            <a:ext cx="3384551" cy="1009846"/>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Fundamentally: in a way that remains authentic  to the organisation</a:t>
            </a:r>
          </a:p>
        </p:txBody>
      </p:sp>
      <p:sp>
        <p:nvSpPr>
          <p:cNvPr id="4" name="Rectangular Callout 14">
            <a:extLst>
              <a:ext uri="{FF2B5EF4-FFF2-40B4-BE49-F238E27FC236}">
                <a16:creationId xmlns:a16="http://schemas.microsoft.com/office/drawing/2014/main" id="{5FAF2D8A-EFFC-0B5A-9495-118FB7A2573F}"/>
              </a:ext>
            </a:extLst>
          </p:cNvPr>
          <p:cNvSpPr/>
          <p:nvPr/>
        </p:nvSpPr>
        <p:spPr>
          <a:xfrm>
            <a:off x="515938" y="4090840"/>
            <a:ext cx="3384550" cy="981634"/>
          </a:xfrm>
          <a:prstGeom prst="wedgeRectCallout">
            <a:avLst>
              <a:gd name="adj1" fmla="val 33660"/>
              <a:gd name="adj2" fmla="val 5874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‘Anything we do has to link back to why they come here in the first place.’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2" name="Rectangular Callout 14">
            <a:extLst>
              <a:ext uri="{FF2B5EF4-FFF2-40B4-BE49-F238E27FC236}">
                <a16:creationId xmlns:a16="http://schemas.microsoft.com/office/drawing/2014/main" id="{4E852754-4808-D49A-4FBE-03CAC7062567}"/>
              </a:ext>
            </a:extLst>
          </p:cNvPr>
          <p:cNvSpPr/>
          <p:nvPr/>
        </p:nvSpPr>
        <p:spPr>
          <a:xfrm>
            <a:off x="484487" y="5327091"/>
            <a:ext cx="3384550" cy="981634"/>
          </a:xfrm>
          <a:prstGeom prst="wedgeRectCallout">
            <a:avLst>
              <a:gd name="adj1" fmla="val -34204"/>
              <a:gd name="adj2" fmla="val 66503"/>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‘We offer [activity], so doing [activity] as part of the project…that’s the point.’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9" name="Rectangle 8">
            <a:extLst>
              <a:ext uri="{FF2B5EF4-FFF2-40B4-BE49-F238E27FC236}">
                <a16:creationId xmlns:a16="http://schemas.microsoft.com/office/drawing/2014/main" id="{52BE4DC1-1E1D-B4EC-80CF-0A1179FD1AAF}"/>
              </a:ext>
            </a:extLst>
          </p:cNvPr>
          <p:cNvSpPr/>
          <p:nvPr/>
        </p:nvSpPr>
        <p:spPr>
          <a:xfrm>
            <a:off x="4008346" y="2905139"/>
            <a:ext cx="2484000" cy="1009846"/>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Should: include a mix of ways to engage</a:t>
            </a:r>
          </a:p>
        </p:txBody>
      </p:sp>
      <p:sp>
        <p:nvSpPr>
          <p:cNvPr id="3" name="Rectangular Callout 14">
            <a:extLst>
              <a:ext uri="{FF2B5EF4-FFF2-40B4-BE49-F238E27FC236}">
                <a16:creationId xmlns:a16="http://schemas.microsoft.com/office/drawing/2014/main" id="{8BBB7D28-B486-A15C-3A49-F4CA1474CEF2}"/>
              </a:ext>
            </a:extLst>
          </p:cNvPr>
          <p:cNvSpPr/>
          <p:nvPr/>
        </p:nvSpPr>
        <p:spPr>
          <a:xfrm>
            <a:off x="4039054" y="4237571"/>
            <a:ext cx="2461050" cy="1904963"/>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‘Doing lots of different things helped because some of them were more into one bit of it than others…long project, so didn’t want it to get repetitive for them.’</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0" name="Rectangle 9">
            <a:extLst>
              <a:ext uri="{FF2B5EF4-FFF2-40B4-BE49-F238E27FC236}">
                <a16:creationId xmlns:a16="http://schemas.microsoft.com/office/drawing/2014/main" id="{7382B266-DC13-667D-A660-3CE72D951486}"/>
              </a:ext>
            </a:extLst>
          </p:cNvPr>
          <p:cNvSpPr/>
          <p:nvPr/>
        </p:nvSpPr>
        <p:spPr>
          <a:xfrm>
            <a:off x="6600204" y="2905139"/>
            <a:ext cx="2484000" cy="1009846"/>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Ideally: include some site-specific or ‘physical’ aspect</a:t>
            </a:r>
          </a:p>
        </p:txBody>
      </p:sp>
      <p:sp>
        <p:nvSpPr>
          <p:cNvPr id="6" name="Rectangular Callout 14">
            <a:extLst>
              <a:ext uri="{FF2B5EF4-FFF2-40B4-BE49-F238E27FC236}">
                <a16:creationId xmlns:a16="http://schemas.microsoft.com/office/drawing/2014/main" id="{DC7D3764-5FB4-E1ED-E814-58B9BE49C964}"/>
              </a:ext>
            </a:extLst>
          </p:cNvPr>
          <p:cNvSpPr/>
          <p:nvPr/>
        </p:nvSpPr>
        <p:spPr>
          <a:xfrm>
            <a:off x="6670121" y="4097611"/>
            <a:ext cx="2379663" cy="1720297"/>
          </a:xfrm>
          <a:prstGeom prst="wedgeRectCallout">
            <a:avLst>
              <a:gd name="adj1" fmla="val -33125"/>
              <a:gd name="adj2" fmla="val 58807"/>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‘Anything that resembles a day trip works always works, but visiting [the site] was vital for this project…that also made it feel more special.’</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1" name="Rectangle 10">
            <a:extLst>
              <a:ext uri="{FF2B5EF4-FFF2-40B4-BE49-F238E27FC236}">
                <a16:creationId xmlns:a16="http://schemas.microsoft.com/office/drawing/2014/main" id="{FDAEF1E5-87F9-81B7-79C1-41C8DB20D2AE}"/>
              </a:ext>
            </a:extLst>
          </p:cNvPr>
          <p:cNvSpPr/>
          <p:nvPr/>
        </p:nvSpPr>
        <p:spPr>
          <a:xfrm>
            <a:off x="9192063" y="2905139"/>
            <a:ext cx="2484000" cy="1009846"/>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If possible: is informed by the young people</a:t>
            </a:r>
          </a:p>
        </p:txBody>
      </p:sp>
      <p:sp>
        <p:nvSpPr>
          <p:cNvPr id="13" name="Rectangular Callout 14">
            <a:extLst>
              <a:ext uri="{FF2B5EF4-FFF2-40B4-BE49-F238E27FC236}">
                <a16:creationId xmlns:a16="http://schemas.microsoft.com/office/drawing/2014/main" id="{0BAEA208-4C9F-07A0-AA76-A8D265747C06}"/>
              </a:ext>
            </a:extLst>
          </p:cNvPr>
          <p:cNvSpPr/>
          <p:nvPr/>
        </p:nvSpPr>
        <p:spPr>
          <a:xfrm>
            <a:off x="9192063" y="4052905"/>
            <a:ext cx="2484000" cy="208962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‘They were really invested in it because it had come from them. It wasn't just a project that they're asked to be involved in. Like, they've been part of developing it and seeing where it would go.’</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30618247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F74ED-5788-CE24-1C6E-678B7AB15688}"/>
              </a:ext>
            </a:extLst>
          </p:cNvPr>
          <p:cNvSpPr>
            <a:spLocks noGrp="1"/>
          </p:cNvSpPr>
          <p:nvPr>
            <p:ph type="title"/>
          </p:nvPr>
        </p:nvSpPr>
        <p:spPr>
          <a:xfrm>
            <a:off x="519231" y="624356"/>
            <a:ext cx="10148769" cy="861774"/>
          </a:xfrm>
        </p:spPr>
        <p:txBody>
          <a:bodyPr/>
          <a:lstStyle/>
          <a:p>
            <a:r>
              <a:rPr lang="en-GB" noProof="0" dirty="0">
                <a:solidFill>
                  <a:srgbClr val="000000"/>
                </a:solidFill>
              </a:rPr>
              <a:t>Training/support received during projects varied significantly across organisations</a:t>
            </a:r>
          </a:p>
        </p:txBody>
      </p:sp>
      <p:sp>
        <p:nvSpPr>
          <p:cNvPr id="3" name="Text Placeholder 2">
            <a:extLst>
              <a:ext uri="{FF2B5EF4-FFF2-40B4-BE49-F238E27FC236}">
                <a16:creationId xmlns:a16="http://schemas.microsoft.com/office/drawing/2014/main" id="{79E849D2-64D0-00D0-D0DF-7EBF27C4642B}"/>
              </a:ext>
            </a:extLst>
          </p:cNvPr>
          <p:cNvSpPr>
            <a:spLocks noGrp="1"/>
          </p:cNvSpPr>
          <p:nvPr>
            <p:ph type="body" sz="quarter" idx="13"/>
          </p:nvPr>
        </p:nvSpPr>
        <p:spPr>
          <a:xfrm>
            <a:off x="517767" y="1718959"/>
            <a:ext cx="5290896" cy="4745636"/>
          </a:xfrm>
        </p:spPr>
        <p:txBody>
          <a:bodyPr/>
          <a:lstStyle/>
          <a:p>
            <a:r>
              <a:rPr lang="en-GB" b="1" noProof="0" dirty="0">
                <a:solidFill>
                  <a:srgbClr val="000000"/>
                </a:solidFill>
              </a:rPr>
              <a:t>Mix of levels of training and support received</a:t>
            </a:r>
          </a:p>
          <a:p>
            <a:pPr marL="285750" indent="-285750">
              <a:buFont typeface="Arial" panose="020B0604020202020204" pitchFamily="34" charset="0"/>
              <a:buChar char="•"/>
            </a:pPr>
            <a:r>
              <a:rPr lang="en-GB" noProof="0" dirty="0">
                <a:solidFill>
                  <a:srgbClr val="000000"/>
                </a:solidFill>
              </a:rPr>
              <a:t>Some received ‘none’ – but generally, this was because they didn’t feel they needed any</a:t>
            </a:r>
          </a:p>
          <a:p>
            <a:pPr marL="285750" indent="-285750">
              <a:buFont typeface="Arial" panose="020B0604020202020204" pitchFamily="34" charset="0"/>
              <a:buChar char="•"/>
            </a:pPr>
            <a:r>
              <a:rPr lang="en-GB" noProof="0" dirty="0">
                <a:solidFill>
                  <a:srgbClr val="000000"/>
                </a:solidFill>
              </a:rPr>
              <a:t>Some considered regular check-ins to be ‘support’ enough, as they worked through challenges ‘together’</a:t>
            </a:r>
          </a:p>
          <a:p>
            <a:pPr marL="285750" indent="-285750">
              <a:buFont typeface="Arial" panose="020B0604020202020204" pitchFamily="34" charset="0"/>
              <a:buChar char="•"/>
            </a:pPr>
            <a:r>
              <a:rPr lang="en-GB" noProof="0" dirty="0">
                <a:solidFill>
                  <a:srgbClr val="000000"/>
                </a:solidFill>
              </a:rPr>
              <a:t>Some did organise training, but for specific skills rather than anything relating to ‘heritage’</a:t>
            </a:r>
          </a:p>
          <a:p>
            <a:pPr marL="285750" indent="-285750">
              <a:buFont typeface="Arial" panose="020B0604020202020204" pitchFamily="34" charset="0"/>
              <a:buChar char="•"/>
            </a:pPr>
            <a:endParaRPr lang="en-GB" noProof="0" dirty="0">
              <a:solidFill>
                <a:srgbClr val="000000"/>
              </a:solidFill>
            </a:endParaRPr>
          </a:p>
          <a:p>
            <a:r>
              <a:rPr lang="en-GB" b="1" noProof="0" dirty="0">
                <a:solidFill>
                  <a:srgbClr val="000000"/>
                </a:solidFill>
              </a:rPr>
              <a:t>Organisations may not feel they need training to deliver heritage projects</a:t>
            </a:r>
          </a:p>
          <a:p>
            <a:pPr marL="285750" indent="-285750">
              <a:buFont typeface="Arial" panose="020B0604020202020204" pitchFamily="34" charset="0"/>
              <a:buChar char="•"/>
            </a:pPr>
            <a:r>
              <a:rPr lang="en-GB" noProof="0" dirty="0">
                <a:solidFill>
                  <a:srgbClr val="000000"/>
                </a:solidFill>
              </a:rPr>
              <a:t>Some are confident enough in their existing skills already</a:t>
            </a:r>
          </a:p>
          <a:p>
            <a:pPr marL="285750" indent="-285750">
              <a:buFont typeface="Arial" panose="020B0604020202020204" pitchFamily="34" charset="0"/>
              <a:buChar char="•"/>
            </a:pPr>
            <a:r>
              <a:rPr lang="en-GB" noProof="0" dirty="0">
                <a:solidFill>
                  <a:srgbClr val="000000"/>
                </a:solidFill>
              </a:rPr>
              <a:t>Projects might be designed to align with existing skills in the organisation </a:t>
            </a:r>
          </a:p>
          <a:p>
            <a:pPr marL="285750" indent="-285750">
              <a:buFont typeface="Arial" panose="020B0604020202020204" pitchFamily="34" charset="0"/>
              <a:buChar char="•"/>
            </a:pPr>
            <a:r>
              <a:rPr lang="en-GB" noProof="0" dirty="0">
                <a:solidFill>
                  <a:srgbClr val="000000"/>
                </a:solidFill>
              </a:rPr>
              <a:t>Working with expert partners means lack of institutional knowledge not a problem, as it is provided externally</a:t>
            </a:r>
          </a:p>
        </p:txBody>
      </p:sp>
      <p:sp>
        <p:nvSpPr>
          <p:cNvPr id="15" name="Rectangular Callout 14">
            <a:extLst>
              <a:ext uri="{FF2B5EF4-FFF2-40B4-BE49-F238E27FC236}">
                <a16:creationId xmlns:a16="http://schemas.microsoft.com/office/drawing/2014/main" id="{378F490C-9024-D153-7769-F23ABED1CBEB}"/>
              </a:ext>
            </a:extLst>
          </p:cNvPr>
          <p:cNvSpPr/>
          <p:nvPr/>
        </p:nvSpPr>
        <p:spPr>
          <a:xfrm>
            <a:off x="6394223" y="2420938"/>
            <a:ext cx="2461050"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‘I’ve been doing this 20 years, I don’t need training!’</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6" name="Rectangular Callout 14">
            <a:extLst>
              <a:ext uri="{FF2B5EF4-FFF2-40B4-BE49-F238E27FC236}">
                <a16:creationId xmlns:a16="http://schemas.microsoft.com/office/drawing/2014/main" id="{39980683-E055-5E1F-8C81-2D58024B762D}"/>
              </a:ext>
            </a:extLst>
          </p:cNvPr>
          <p:cNvSpPr/>
          <p:nvPr/>
        </p:nvSpPr>
        <p:spPr>
          <a:xfrm>
            <a:off x="9035143" y="2328604"/>
            <a:ext cx="2640920" cy="1350965"/>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‘We did have an artist in to teach us about [method]…nothing about history though.’</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7" name="Rectangular Callout 14">
            <a:extLst>
              <a:ext uri="{FF2B5EF4-FFF2-40B4-BE49-F238E27FC236}">
                <a16:creationId xmlns:a16="http://schemas.microsoft.com/office/drawing/2014/main" id="{EE54FCA4-3A37-5663-0DAD-A8454B77CD5A}"/>
              </a:ext>
            </a:extLst>
          </p:cNvPr>
          <p:cNvSpPr/>
          <p:nvPr/>
        </p:nvSpPr>
        <p:spPr>
          <a:xfrm>
            <a:off x="6394223" y="4018486"/>
            <a:ext cx="2461050" cy="1166299"/>
          </a:xfrm>
          <a:prstGeom prst="wedgeRectCallout">
            <a:avLst>
              <a:gd name="adj1" fmla="val 34132"/>
              <a:gd name="adj2" fmla="val -62689"/>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 was a small-scale project, we didn’t need training.’</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8" name="Rectangular Callout 14">
            <a:extLst>
              <a:ext uri="{FF2B5EF4-FFF2-40B4-BE49-F238E27FC236}">
                <a16:creationId xmlns:a16="http://schemas.microsoft.com/office/drawing/2014/main" id="{8CD4EB3E-93BE-9015-42EA-0A3D971AD571}"/>
              </a:ext>
            </a:extLst>
          </p:cNvPr>
          <p:cNvSpPr/>
          <p:nvPr/>
        </p:nvSpPr>
        <p:spPr>
          <a:xfrm>
            <a:off x="9035143" y="4018486"/>
            <a:ext cx="2640920" cy="1535631"/>
          </a:xfrm>
          <a:prstGeom prst="wedgeRectCallout">
            <a:avLst>
              <a:gd name="adj1" fmla="val -33125"/>
              <a:gd name="adj2" fmla="val 58807"/>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6D6E71"/>
                </a:solidFill>
                <a:effectLst/>
                <a:uLnTx/>
                <a:uFillTx/>
                <a:latin typeface="Verdana"/>
                <a:ea typeface="+mn-ea"/>
                <a:cs typeface="+mn-cs"/>
              </a:rPr>
              <a:t>‘At one point we were having monthly check-ins, which was so helpful as we were going through some changes internally.’</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27719858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5541-7988-CC4E-733A-62C85A210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3D1BAB-A7C5-19AA-896E-C2C3B312B7CC}"/>
              </a:ext>
            </a:extLst>
          </p:cNvPr>
          <p:cNvSpPr>
            <a:spLocks noGrp="1"/>
          </p:cNvSpPr>
          <p:nvPr>
            <p:ph type="title"/>
          </p:nvPr>
        </p:nvSpPr>
        <p:spPr/>
        <p:txBody>
          <a:bodyPr/>
          <a:lstStyle/>
          <a:p>
            <a:r>
              <a:rPr lang="en-GB" noProof="0" dirty="0">
                <a:solidFill>
                  <a:srgbClr val="000000"/>
                </a:solidFill>
              </a:rPr>
              <a:t>There is an openness to receiving support, especially around project ‘mapping’ and delivery</a:t>
            </a:r>
          </a:p>
        </p:txBody>
      </p:sp>
      <p:sp>
        <p:nvSpPr>
          <p:cNvPr id="5" name="Text Placeholder 4">
            <a:extLst>
              <a:ext uri="{FF2B5EF4-FFF2-40B4-BE49-F238E27FC236}">
                <a16:creationId xmlns:a16="http://schemas.microsoft.com/office/drawing/2014/main" id="{C0C8AE60-4AB0-1D11-ADA7-78A2542A34AF}"/>
              </a:ext>
            </a:extLst>
          </p:cNvPr>
          <p:cNvSpPr>
            <a:spLocks noGrp="1"/>
          </p:cNvSpPr>
          <p:nvPr>
            <p:ph type="body" sz="quarter" idx="15"/>
          </p:nvPr>
        </p:nvSpPr>
        <p:spPr>
          <a:xfrm>
            <a:off x="520621" y="1703856"/>
            <a:ext cx="10147379" cy="430887"/>
          </a:xfrm>
        </p:spPr>
        <p:txBody>
          <a:bodyPr/>
          <a:lstStyle/>
          <a:p>
            <a:r>
              <a:rPr lang="en-GB" noProof="0" dirty="0">
                <a:solidFill>
                  <a:srgbClr val="000000"/>
                </a:solidFill>
              </a:rPr>
              <a:t>While training/support was not generally actively looked for, there is an acknowledgement that ‘you don’t know what you don’t know’. As such, there is an openness around future training and support.</a:t>
            </a:r>
          </a:p>
        </p:txBody>
      </p:sp>
      <p:sp>
        <p:nvSpPr>
          <p:cNvPr id="3" name="Text Placeholder 2">
            <a:extLst>
              <a:ext uri="{FF2B5EF4-FFF2-40B4-BE49-F238E27FC236}">
                <a16:creationId xmlns:a16="http://schemas.microsoft.com/office/drawing/2014/main" id="{C1A84C56-B401-454C-F68D-5E1F8559A500}"/>
              </a:ext>
            </a:extLst>
          </p:cNvPr>
          <p:cNvSpPr>
            <a:spLocks noGrp="1"/>
          </p:cNvSpPr>
          <p:nvPr>
            <p:ph type="body" sz="quarter" idx="13"/>
          </p:nvPr>
        </p:nvSpPr>
        <p:spPr>
          <a:xfrm>
            <a:off x="515938" y="2423497"/>
            <a:ext cx="5322908" cy="3678443"/>
          </a:xfrm>
        </p:spPr>
        <p:txBody>
          <a:bodyPr/>
          <a:lstStyle/>
          <a:p>
            <a:r>
              <a:rPr lang="en-GB" b="1" noProof="0" dirty="0">
                <a:solidFill>
                  <a:srgbClr val="000000"/>
                </a:solidFill>
              </a:rPr>
              <a:t>For some, support with project management is looked for. </a:t>
            </a:r>
            <a:r>
              <a:rPr lang="en-GB" noProof="0" dirty="0">
                <a:solidFill>
                  <a:srgbClr val="000000"/>
                </a:solidFill>
              </a:rPr>
              <a:t>This includes:</a:t>
            </a:r>
          </a:p>
          <a:p>
            <a:pPr marL="285750" indent="-285750">
              <a:buFont typeface="Arial" panose="020B0604020202020204" pitchFamily="34" charset="0"/>
              <a:buChar char="•"/>
            </a:pPr>
            <a:r>
              <a:rPr lang="en-GB" noProof="0" dirty="0">
                <a:solidFill>
                  <a:srgbClr val="000000"/>
                </a:solidFill>
              </a:rPr>
              <a:t>Advice on </a:t>
            </a:r>
            <a:r>
              <a:rPr lang="en-GB" b="1" noProof="0" dirty="0">
                <a:solidFill>
                  <a:srgbClr val="000000"/>
                </a:solidFill>
              </a:rPr>
              <a:t>project development </a:t>
            </a:r>
            <a:r>
              <a:rPr lang="en-GB" noProof="0" dirty="0">
                <a:solidFill>
                  <a:srgbClr val="000000"/>
                </a:solidFill>
              </a:rPr>
              <a:t>– i.e., the </a:t>
            </a:r>
            <a:r>
              <a:rPr lang="en-GB" b="1" noProof="0" dirty="0">
                <a:solidFill>
                  <a:srgbClr val="000000"/>
                </a:solidFill>
              </a:rPr>
              <a:t>‘step by step’</a:t>
            </a:r>
            <a:r>
              <a:rPr lang="en-GB" noProof="0" dirty="0">
                <a:solidFill>
                  <a:srgbClr val="000000"/>
                </a:solidFill>
              </a:rPr>
              <a:t> of the project, from inception to delivery</a:t>
            </a:r>
          </a:p>
          <a:p>
            <a:pPr marL="285750" indent="-285750">
              <a:buFont typeface="Arial" panose="020B0604020202020204" pitchFamily="34" charset="0"/>
              <a:buChar char="•"/>
            </a:pPr>
            <a:r>
              <a:rPr lang="en-GB" b="1" noProof="0" dirty="0">
                <a:solidFill>
                  <a:srgbClr val="000000"/>
                </a:solidFill>
              </a:rPr>
              <a:t>Example projects/case studies </a:t>
            </a:r>
            <a:r>
              <a:rPr lang="en-GB" noProof="0" dirty="0">
                <a:solidFill>
                  <a:srgbClr val="000000"/>
                </a:solidFill>
              </a:rPr>
              <a:t>to see how heritage has been applied across different types of organisations/for different groups</a:t>
            </a:r>
          </a:p>
          <a:p>
            <a:pPr marL="742950" lvl="1" indent="-285750">
              <a:buFont typeface="Arial" panose="020B0604020202020204" pitchFamily="34" charset="0"/>
              <a:buChar char="•"/>
            </a:pPr>
            <a:r>
              <a:rPr lang="en-GB" noProof="0" dirty="0">
                <a:solidFill>
                  <a:srgbClr val="000000"/>
                </a:solidFill>
              </a:rPr>
              <a:t>This includes sharing learnings – what works well? What to avoid?</a:t>
            </a:r>
          </a:p>
          <a:p>
            <a:pPr marL="285750" indent="-285750">
              <a:buFont typeface="Arial" panose="020B0604020202020204" pitchFamily="34" charset="0"/>
              <a:buChar char="•"/>
            </a:pPr>
            <a:r>
              <a:rPr lang="en-GB" noProof="0" dirty="0">
                <a:solidFill>
                  <a:srgbClr val="000000"/>
                </a:solidFill>
              </a:rPr>
              <a:t>Potentially </a:t>
            </a:r>
            <a:r>
              <a:rPr lang="en-GB" b="1" noProof="0" dirty="0">
                <a:solidFill>
                  <a:srgbClr val="000000"/>
                </a:solidFill>
              </a:rPr>
              <a:t>networking</a:t>
            </a:r>
            <a:r>
              <a:rPr lang="en-GB" noProof="0" dirty="0">
                <a:solidFill>
                  <a:srgbClr val="000000"/>
                </a:solidFill>
              </a:rPr>
              <a:t> between different organisations to share progress</a:t>
            </a:r>
          </a:p>
          <a:p>
            <a:pPr marL="285750" indent="-285750">
              <a:buFont typeface="Arial" panose="020B0604020202020204" pitchFamily="34" charset="0"/>
              <a:buChar char="•"/>
            </a:pPr>
            <a:r>
              <a:rPr lang="en-GB" noProof="0" dirty="0">
                <a:solidFill>
                  <a:srgbClr val="000000"/>
                </a:solidFill>
              </a:rPr>
              <a:t>Advice on </a:t>
            </a:r>
            <a:r>
              <a:rPr lang="en-GB" b="1" noProof="0" dirty="0">
                <a:solidFill>
                  <a:srgbClr val="000000"/>
                </a:solidFill>
              </a:rPr>
              <a:t>project evaluation</a:t>
            </a:r>
          </a:p>
          <a:p>
            <a:pPr marL="285750" indent="-285750">
              <a:buFont typeface="Arial" panose="020B0604020202020204" pitchFamily="34" charset="0"/>
              <a:buChar char="•"/>
            </a:pPr>
            <a:r>
              <a:rPr lang="en-GB" b="1" noProof="0" dirty="0">
                <a:solidFill>
                  <a:srgbClr val="000000"/>
                </a:solidFill>
              </a:rPr>
              <a:t>Ongoing contact to build relationships</a:t>
            </a:r>
            <a:r>
              <a:rPr lang="en-GB" noProof="0" dirty="0">
                <a:solidFill>
                  <a:srgbClr val="000000"/>
                </a:solidFill>
              </a:rPr>
              <a:t>, especially when relating to future projects and funding</a:t>
            </a:r>
          </a:p>
        </p:txBody>
      </p:sp>
      <p:sp>
        <p:nvSpPr>
          <p:cNvPr id="15" name="Rectangular Callout 14">
            <a:extLst>
              <a:ext uri="{FF2B5EF4-FFF2-40B4-BE49-F238E27FC236}">
                <a16:creationId xmlns:a16="http://schemas.microsoft.com/office/drawing/2014/main" id="{26F115AF-F351-8456-1926-65F3FF7FC875}"/>
              </a:ext>
            </a:extLst>
          </p:cNvPr>
          <p:cNvSpPr/>
          <p:nvPr/>
        </p:nvSpPr>
        <p:spPr>
          <a:xfrm>
            <a:off x="6394222" y="2441999"/>
            <a:ext cx="5277157"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‘Some youth workers probably do struggle not really knowing how to build a project, it’s quite a specific skill set. Helping formalise it would have been useful to me 20 years ago!’</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7" name="Rectangular Callout 14">
            <a:extLst>
              <a:ext uri="{FF2B5EF4-FFF2-40B4-BE49-F238E27FC236}">
                <a16:creationId xmlns:a16="http://schemas.microsoft.com/office/drawing/2014/main" id="{4EF169E0-BF17-9F64-90A0-67387E421EE0}"/>
              </a:ext>
            </a:extLst>
          </p:cNvPr>
          <p:cNvSpPr/>
          <p:nvPr/>
        </p:nvSpPr>
        <p:spPr>
          <a:xfrm>
            <a:off x="6394222" y="3957767"/>
            <a:ext cx="2461050" cy="1535631"/>
          </a:xfrm>
          <a:prstGeom prst="wedgeRectCallout">
            <a:avLst>
              <a:gd name="adj1" fmla="val 34132"/>
              <a:gd name="adj2" fmla="val -62689"/>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‘Maybe something for the youth workers about what to do if things don't go to plan, a place to maybe share best practice?’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8" name="Rectangular Callout 14">
            <a:extLst>
              <a:ext uri="{FF2B5EF4-FFF2-40B4-BE49-F238E27FC236}">
                <a16:creationId xmlns:a16="http://schemas.microsoft.com/office/drawing/2014/main" id="{7B484889-357F-7489-C923-21674C796282}"/>
              </a:ext>
            </a:extLst>
          </p:cNvPr>
          <p:cNvSpPr/>
          <p:nvPr/>
        </p:nvSpPr>
        <p:spPr>
          <a:xfrm>
            <a:off x="9035142" y="3957767"/>
            <a:ext cx="2640920" cy="1720297"/>
          </a:xfrm>
          <a:prstGeom prst="wedgeRectCallout">
            <a:avLst>
              <a:gd name="adj1" fmla="val -33125"/>
              <a:gd name="adj2" fmla="val 58807"/>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‘How do you know that you have succeeded when you are doing something related to heritage? Do you measure knowledge? Do you measure feeling?’</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1309922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0D529-A8E3-BFCD-330F-E1EA2B62443D}"/>
            </a:ext>
          </a:extLst>
        </p:cNvPr>
        <p:cNvGrpSpPr/>
        <p:nvPr/>
      </p:nvGrpSpPr>
      <p:grpSpPr>
        <a:xfrm>
          <a:off x="0" y="0"/>
          <a:ext cx="0" cy="0"/>
          <a:chOff x="0" y="0"/>
          <a:chExt cx="0" cy="0"/>
        </a:xfrm>
      </p:grpSpPr>
      <p:pic>
        <p:nvPicPr>
          <p:cNvPr id="3" name="Picture 2" descr="Photograph of a group of people gathered around a large, open book on a table in a classroom or library setting. A man is pointing to text on the aged, yellowed pages, while others observe closely, with architectural drawings and posters visible on walls in background.">
            <a:extLst>
              <a:ext uri="{FF2B5EF4-FFF2-40B4-BE49-F238E27FC236}">
                <a16:creationId xmlns:a16="http://schemas.microsoft.com/office/drawing/2014/main" id="{E0C897C6-568F-3E55-E1E0-DD553D7AD3FD}"/>
              </a:ext>
            </a:extLst>
          </p:cNvPr>
          <p:cNvPicPr>
            <a:picLocks noChangeAspect="1"/>
          </p:cNvPicPr>
          <p:nvPr/>
        </p:nvPicPr>
        <p:blipFill>
          <a:blip r:embed="rId3"/>
          <a:srcRect b="19444"/>
          <a:stretch>
            <a:fillRect/>
          </a:stretch>
        </p:blipFill>
        <p:spPr>
          <a:xfrm>
            <a:off x="0" y="0"/>
            <a:ext cx="12192000" cy="7366000"/>
          </a:xfrm>
          <a:prstGeom prst="rect">
            <a:avLst/>
          </a:prstGeom>
        </p:spPr>
      </p:pic>
      <p:sp>
        <p:nvSpPr>
          <p:cNvPr id="2" name="Rectangle 1">
            <a:extLst>
              <a:ext uri="{FF2B5EF4-FFF2-40B4-BE49-F238E27FC236}">
                <a16:creationId xmlns:a16="http://schemas.microsoft.com/office/drawing/2014/main" id="{23F102D6-C098-6382-1843-99C1ADA1AF7A}"/>
              </a:ext>
              <a:ext uri="{C183D7F6-B498-43B3-948B-1728B52AA6E4}">
                <adec:decorative xmlns:adec="http://schemas.microsoft.com/office/drawing/2017/decorative" val="1"/>
              </a:ext>
            </a:extLst>
          </p:cNvPr>
          <p:cNvSpPr/>
          <p:nvPr/>
        </p:nvSpPr>
        <p:spPr>
          <a:xfrm>
            <a:off x="515939" y="-1"/>
            <a:ext cx="5327650" cy="169057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4" name="Picture 3">
            <a:extLst>
              <a:ext uri="{FF2B5EF4-FFF2-40B4-BE49-F238E27FC236}">
                <a16:creationId xmlns:a16="http://schemas.microsoft.com/office/drawing/2014/main" id="{6F73D5B9-9BBF-09D3-05DD-3E38F5486DFB}"/>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5" name="Title Placeholder 17">
            <a:extLst>
              <a:ext uri="{FF2B5EF4-FFF2-40B4-BE49-F238E27FC236}">
                <a16:creationId xmlns:a16="http://schemas.microsoft.com/office/drawing/2014/main" id="{972B2185-E26D-C784-7509-B4B6575CCDFD}"/>
              </a:ext>
            </a:extLst>
          </p:cNvPr>
          <p:cNvSpPr txBox="1">
            <a:spLocks noGrp="1"/>
          </p:cNvSpPr>
          <p:nvPr>
            <p:ph type="title" idx="4294967295"/>
          </p:nvPr>
        </p:nvSpPr>
        <p:spPr>
          <a:xfrm>
            <a:off x="931139" y="723976"/>
            <a:ext cx="4496103"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rPr>
              <a:t>Teachers</a:t>
            </a:r>
          </a:p>
        </p:txBody>
      </p:sp>
    </p:spTree>
    <p:extLst>
      <p:ext uri="{BB962C8B-B14F-4D97-AF65-F5344CB8AC3E}">
        <p14:creationId xmlns:p14="http://schemas.microsoft.com/office/powerpoint/2010/main" val="34920030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71AEE-DFAE-0371-6DF9-D0B12089C6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D9002-7179-5A19-B3DC-2AC1CD2EF1E4}"/>
              </a:ext>
            </a:extLst>
          </p:cNvPr>
          <p:cNvSpPr>
            <a:spLocks noGrp="1"/>
          </p:cNvSpPr>
          <p:nvPr>
            <p:ph type="title"/>
          </p:nvPr>
        </p:nvSpPr>
        <p:spPr>
          <a:xfrm>
            <a:off x="519231" y="624356"/>
            <a:ext cx="10148769" cy="861774"/>
          </a:xfrm>
        </p:spPr>
        <p:txBody>
          <a:bodyPr/>
          <a:lstStyle/>
          <a:p>
            <a:r>
              <a:rPr lang="en-GB" noProof="0" dirty="0">
                <a:solidFill>
                  <a:srgbClr val="000000"/>
                </a:solidFill>
              </a:rPr>
              <a:t>Resources with a clear, practical use/outcomes appeal the most</a:t>
            </a:r>
          </a:p>
        </p:txBody>
      </p:sp>
      <p:sp>
        <p:nvSpPr>
          <p:cNvPr id="5" name="Text Placeholder 4">
            <a:extLst>
              <a:ext uri="{FF2B5EF4-FFF2-40B4-BE49-F238E27FC236}">
                <a16:creationId xmlns:a16="http://schemas.microsoft.com/office/drawing/2014/main" id="{6D7623B3-0046-5DD8-9F44-90DB305F72A4}"/>
              </a:ext>
            </a:extLst>
          </p:cNvPr>
          <p:cNvSpPr>
            <a:spLocks noGrp="1"/>
          </p:cNvSpPr>
          <p:nvPr>
            <p:ph type="body" sz="quarter" idx="15"/>
          </p:nvPr>
        </p:nvSpPr>
        <p:spPr>
          <a:xfrm>
            <a:off x="520621" y="1703856"/>
            <a:ext cx="10147379" cy="646331"/>
          </a:xfrm>
        </p:spPr>
        <p:txBody>
          <a:bodyPr/>
          <a:lstStyle/>
          <a:p>
            <a:r>
              <a:rPr lang="en-GB" noProof="0" dirty="0">
                <a:solidFill>
                  <a:srgbClr val="000000"/>
                </a:solidFill>
              </a:rPr>
              <a:t>When asked about what kinds of resources would be most useful for future heritage projects, youth leaders consider those with a clear ‘practical’ use the most helpful. They want to understand how these things will fit into their roles; they are more positive about the ones they understand the most.</a:t>
            </a:r>
          </a:p>
        </p:txBody>
      </p:sp>
      <p:sp>
        <p:nvSpPr>
          <p:cNvPr id="8" name="Rectangle 7">
            <a:extLst>
              <a:ext uri="{FF2B5EF4-FFF2-40B4-BE49-F238E27FC236}">
                <a16:creationId xmlns:a16="http://schemas.microsoft.com/office/drawing/2014/main" id="{F2622D8D-C100-8972-7E25-CB97BE8EAC29}"/>
              </a:ext>
            </a:extLst>
          </p:cNvPr>
          <p:cNvSpPr/>
          <p:nvPr/>
        </p:nvSpPr>
        <p:spPr>
          <a:xfrm>
            <a:off x="532721" y="2567913"/>
            <a:ext cx="3374592" cy="3610558"/>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Funding: practical, immediate requirement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Including help finding and applying to funding opportunities, and long-term funding plans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More funding = more projects can be done = more positive impact on young people can be made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Level of ‘helpful’ funding varies significantly depending on size of organisation/scope of desired work</a:t>
            </a:r>
          </a:p>
        </p:txBody>
      </p:sp>
      <p:sp>
        <p:nvSpPr>
          <p:cNvPr id="9" name="Rectangle 8">
            <a:extLst>
              <a:ext uri="{FF2B5EF4-FFF2-40B4-BE49-F238E27FC236}">
                <a16:creationId xmlns:a16="http://schemas.microsoft.com/office/drawing/2014/main" id="{56D6807B-2917-A696-FE6E-BE399A4140FD}"/>
              </a:ext>
            </a:extLst>
          </p:cNvPr>
          <p:cNvSpPr/>
          <p:nvPr/>
        </p:nvSpPr>
        <p:spPr>
          <a:xfrm>
            <a:off x="4400808" y="2567913"/>
            <a:ext cx="3374592" cy="3687503"/>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Partnerships: could be helpful if a specialism is needed</a:t>
            </a:r>
            <a:endParaRPr kumimoji="0" lang="en-GB" sz="1400" b="0" i="0" u="none" strike="noStrike" kern="1200" cap="none" spc="0" normalizeH="0" baseline="0" noProof="0" dirty="0">
              <a:ln>
                <a:noFill/>
              </a:ln>
              <a:solidFill>
                <a:srgbClr val="000000"/>
              </a:solidFill>
              <a:effectLst/>
              <a:uLnTx/>
              <a:uFillTx/>
              <a:latin typeface="Verdana"/>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Helpful at project inception stage – to help shape project</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Could make future projects more specialised</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May help break down barriers between history/heritage organisations and young people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May increase project ‘prestige’ if working with recognised/respected organisation</a:t>
            </a:r>
          </a:p>
        </p:txBody>
      </p:sp>
      <p:sp>
        <p:nvSpPr>
          <p:cNvPr id="10" name="Rectangle 9">
            <a:extLst>
              <a:ext uri="{FF2B5EF4-FFF2-40B4-BE49-F238E27FC236}">
                <a16:creationId xmlns:a16="http://schemas.microsoft.com/office/drawing/2014/main" id="{1DD6E62B-C792-A66D-4571-A359A09157C5}"/>
              </a:ext>
            </a:extLst>
          </p:cNvPr>
          <p:cNvSpPr/>
          <p:nvPr/>
        </p:nvSpPr>
        <p:spPr>
          <a:xfrm>
            <a:off x="8301471" y="2567913"/>
            <a:ext cx="3374592" cy="1810065"/>
          </a:xfrm>
          <a:prstGeom prst="rect">
            <a:avLst/>
          </a:prstGeom>
          <a:solidFill>
            <a:schemeClr val="bg1">
              <a:lumMod val="95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Toolkits/resources: less obvious relevance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Not sure what these would include</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Some thought they would be more project-specific</a:t>
            </a:r>
          </a:p>
        </p:txBody>
      </p:sp>
    </p:spTree>
    <p:extLst>
      <p:ext uri="{BB962C8B-B14F-4D97-AF65-F5344CB8AC3E}">
        <p14:creationId xmlns:p14="http://schemas.microsoft.com/office/powerpoint/2010/main" val="20319325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3D1F2-97E3-31C6-3260-12C3FFECF6AC}"/>
              </a:ext>
            </a:extLst>
          </p:cNvPr>
          <p:cNvSpPr>
            <a:spLocks noGrp="1"/>
          </p:cNvSpPr>
          <p:nvPr>
            <p:ph type="title"/>
          </p:nvPr>
        </p:nvSpPr>
        <p:spPr>
          <a:xfrm>
            <a:off x="519231" y="624356"/>
            <a:ext cx="10148769" cy="861774"/>
          </a:xfrm>
        </p:spPr>
        <p:txBody>
          <a:bodyPr/>
          <a:lstStyle/>
          <a:p>
            <a:r>
              <a:rPr lang="en-GB" noProof="0" dirty="0">
                <a:solidFill>
                  <a:srgbClr val="000000"/>
                </a:solidFill>
              </a:rPr>
              <a:t>Training is best delivered face to face – though this needs to be balanced with access</a:t>
            </a:r>
          </a:p>
        </p:txBody>
      </p:sp>
      <p:sp>
        <p:nvSpPr>
          <p:cNvPr id="5" name="Text Placeholder 4">
            <a:extLst>
              <a:ext uri="{FF2B5EF4-FFF2-40B4-BE49-F238E27FC236}">
                <a16:creationId xmlns:a16="http://schemas.microsoft.com/office/drawing/2014/main" id="{59D0952D-4F97-A577-5F02-139CB01B2905}"/>
              </a:ext>
            </a:extLst>
          </p:cNvPr>
          <p:cNvSpPr>
            <a:spLocks noGrp="1"/>
          </p:cNvSpPr>
          <p:nvPr>
            <p:ph type="body" sz="quarter" idx="15"/>
          </p:nvPr>
        </p:nvSpPr>
        <p:spPr>
          <a:xfrm>
            <a:off x="520621" y="1703856"/>
            <a:ext cx="7267654" cy="1677382"/>
          </a:xfrm>
        </p:spPr>
        <p:txBody>
          <a:bodyPr/>
          <a:lstStyle/>
          <a:p>
            <a:r>
              <a:rPr lang="en-GB" b="1" noProof="0" dirty="0">
                <a:solidFill>
                  <a:srgbClr val="000000"/>
                </a:solidFill>
              </a:rPr>
              <a:t>Clear preference for face-to-face delivery…</a:t>
            </a:r>
          </a:p>
          <a:p>
            <a:pPr marL="285750" indent="-285750">
              <a:buFont typeface="Arial" panose="020B0604020202020204" pitchFamily="34" charset="0"/>
              <a:buChar char="•"/>
            </a:pPr>
            <a:r>
              <a:rPr lang="en-GB" noProof="0" dirty="0">
                <a:solidFill>
                  <a:srgbClr val="000000"/>
                </a:solidFill>
              </a:rPr>
              <a:t>Overwhelmingly, youth group leaders prefer the idea of face-to-face training</a:t>
            </a:r>
          </a:p>
          <a:p>
            <a:pPr marL="285750" indent="-285750">
              <a:buFont typeface="Arial" panose="020B0604020202020204" pitchFamily="34" charset="0"/>
              <a:buChar char="•"/>
            </a:pPr>
            <a:r>
              <a:rPr lang="en-GB" noProof="0" dirty="0">
                <a:solidFill>
                  <a:srgbClr val="000000"/>
                </a:solidFill>
              </a:rPr>
              <a:t>More engaging, practical and interactive, with the opportunity to do site-specific training – feels interesting and ‘unique’ to local history/heritage</a:t>
            </a:r>
          </a:p>
          <a:p>
            <a:pPr marL="285750" indent="-285750">
              <a:buFont typeface="Arial" panose="020B0604020202020204" pitchFamily="34" charset="0"/>
              <a:buChar char="•"/>
            </a:pPr>
            <a:r>
              <a:rPr lang="en-GB" noProof="0" dirty="0">
                <a:solidFill>
                  <a:srgbClr val="000000"/>
                </a:solidFill>
              </a:rPr>
              <a:t>Helps them imagine how to apply learnings ‘in real life’ for the young people they work with</a:t>
            </a:r>
          </a:p>
        </p:txBody>
      </p:sp>
      <p:sp>
        <p:nvSpPr>
          <p:cNvPr id="14" name="Rectangular Callout 14">
            <a:extLst>
              <a:ext uri="{FF2B5EF4-FFF2-40B4-BE49-F238E27FC236}">
                <a16:creationId xmlns:a16="http://schemas.microsoft.com/office/drawing/2014/main" id="{33FB745B-6C87-79C6-34F9-B186D39E7F49}"/>
              </a:ext>
            </a:extLst>
          </p:cNvPr>
          <p:cNvSpPr/>
          <p:nvPr/>
        </p:nvSpPr>
        <p:spPr>
          <a:xfrm>
            <a:off x="531507" y="3602171"/>
            <a:ext cx="3368008"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 think our youth workers are crying out for face-to-face, interactive sessions. They want to get together.’</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1" name="Rectangular Callout 14">
            <a:extLst>
              <a:ext uri="{FF2B5EF4-FFF2-40B4-BE49-F238E27FC236}">
                <a16:creationId xmlns:a16="http://schemas.microsoft.com/office/drawing/2014/main" id="{A0037E0F-78A7-DDBE-133A-163E60F728B4}"/>
              </a:ext>
            </a:extLst>
          </p:cNvPr>
          <p:cNvSpPr/>
          <p:nvPr/>
        </p:nvSpPr>
        <p:spPr>
          <a:xfrm>
            <a:off x="4404698" y="3571852"/>
            <a:ext cx="3383577" cy="1166299"/>
          </a:xfrm>
          <a:prstGeom prst="wedgeRectCallout">
            <a:avLst>
              <a:gd name="adj1" fmla="val -33985"/>
              <a:gd name="adj2" fmla="val 62356"/>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 think it's the cliché answer...in person, definitely in person trainings are better.’</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0" name="Rectangular Callout 14">
            <a:extLst>
              <a:ext uri="{FF2B5EF4-FFF2-40B4-BE49-F238E27FC236}">
                <a16:creationId xmlns:a16="http://schemas.microsoft.com/office/drawing/2014/main" id="{0B958A28-22C0-D455-8976-0C35FDFEEA98}"/>
              </a:ext>
            </a:extLst>
          </p:cNvPr>
          <p:cNvSpPr/>
          <p:nvPr/>
        </p:nvSpPr>
        <p:spPr>
          <a:xfrm>
            <a:off x="531507" y="5045020"/>
            <a:ext cx="7267654" cy="1350965"/>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‘You don’t need to try and enthuse and upskill the youth workers who already are interested. You want the other ones. And it's hard to gain that on an online session. Maybe taking them to a local heritage centre or museum and showing them how they could use it in a project?’</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cxnSp>
        <p:nvCxnSpPr>
          <p:cNvPr id="4" name="Straight Connector 3">
            <a:extLst>
              <a:ext uri="{FF2B5EF4-FFF2-40B4-BE49-F238E27FC236}">
                <a16:creationId xmlns:a16="http://schemas.microsoft.com/office/drawing/2014/main" id="{B574186B-1D3A-F831-3115-8176CDB203E6}"/>
              </a:ext>
              <a:ext uri="{C183D7F6-B498-43B3-948B-1728B52AA6E4}">
                <adec:decorative xmlns:adec="http://schemas.microsoft.com/office/drawing/2017/decorative" val="1"/>
              </a:ext>
            </a:extLst>
          </p:cNvPr>
          <p:cNvCxnSpPr/>
          <p:nvPr/>
        </p:nvCxnSpPr>
        <p:spPr>
          <a:xfrm>
            <a:off x="8026400" y="1987550"/>
            <a:ext cx="0" cy="4321175"/>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sp>
        <p:nvSpPr>
          <p:cNvPr id="17" name="Text Placeholder 4">
            <a:extLst>
              <a:ext uri="{FF2B5EF4-FFF2-40B4-BE49-F238E27FC236}">
                <a16:creationId xmlns:a16="http://schemas.microsoft.com/office/drawing/2014/main" id="{34782706-7BC0-C2D4-94A2-95C687CFBB48}"/>
              </a:ext>
            </a:extLst>
          </p:cNvPr>
          <p:cNvSpPr txBox="1">
            <a:spLocks/>
          </p:cNvSpPr>
          <p:nvPr/>
        </p:nvSpPr>
        <p:spPr>
          <a:xfrm>
            <a:off x="8292487" y="1700930"/>
            <a:ext cx="3383576" cy="1980029"/>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Verdana"/>
                <a:ea typeface="+mn-ea"/>
                <a:cs typeface="+mn-cs"/>
              </a:rPr>
              <a:t>…but cost must be considered</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This includes both the financial and effort costs of attending in-person training</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0000"/>
                </a:solidFill>
                <a:effectLst/>
                <a:uLnTx/>
                <a:uFillTx/>
                <a:latin typeface="Verdana"/>
                <a:ea typeface="+mn-ea"/>
                <a:cs typeface="+mn-cs"/>
              </a:rPr>
              <a:t>Training should have clear objectives, with goals that benefit both them as professionals, and the young people they work with</a:t>
            </a:r>
          </a:p>
        </p:txBody>
      </p:sp>
      <p:sp>
        <p:nvSpPr>
          <p:cNvPr id="9" name="Rectangular Callout 14">
            <a:extLst>
              <a:ext uri="{FF2B5EF4-FFF2-40B4-BE49-F238E27FC236}">
                <a16:creationId xmlns:a16="http://schemas.microsoft.com/office/drawing/2014/main" id="{6E2A6741-B108-A637-6B0C-64CCFC48EDA3}"/>
              </a:ext>
            </a:extLst>
          </p:cNvPr>
          <p:cNvSpPr/>
          <p:nvPr/>
        </p:nvSpPr>
        <p:spPr>
          <a:xfrm>
            <a:off x="8309718" y="3986654"/>
            <a:ext cx="3348000" cy="981634"/>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‘Face to face is always better, but it is more expensive.’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8" name="Rectangular Callout 14">
            <a:extLst>
              <a:ext uri="{FF2B5EF4-FFF2-40B4-BE49-F238E27FC236}">
                <a16:creationId xmlns:a16="http://schemas.microsoft.com/office/drawing/2014/main" id="{79CDFFCC-527F-5B65-ED08-BF521386217C}"/>
              </a:ext>
            </a:extLst>
          </p:cNvPr>
          <p:cNvSpPr/>
          <p:nvPr/>
        </p:nvSpPr>
        <p:spPr>
          <a:xfrm>
            <a:off x="8309718" y="5229685"/>
            <a:ext cx="3348000" cy="981634"/>
          </a:xfrm>
          <a:prstGeom prst="wedgeRectCallout">
            <a:avLst>
              <a:gd name="adj1" fmla="val -32912"/>
              <a:gd name="adj2" fmla="val 64808"/>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‘You also have to consider the cost of actually getting there, being there.’</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42587245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3CD5-2D9B-EAD4-AC5D-2CE288921CF6}"/>
              </a:ext>
            </a:extLst>
          </p:cNvPr>
          <p:cNvSpPr>
            <a:spLocks noGrp="1"/>
          </p:cNvSpPr>
          <p:nvPr>
            <p:ph type="title"/>
          </p:nvPr>
        </p:nvSpPr>
        <p:spPr>
          <a:xfrm>
            <a:off x="519231" y="624356"/>
            <a:ext cx="10148769" cy="861774"/>
          </a:xfrm>
        </p:spPr>
        <p:txBody>
          <a:bodyPr/>
          <a:lstStyle/>
          <a:p>
            <a:r>
              <a:rPr lang="en-GB" noProof="0" dirty="0">
                <a:solidFill>
                  <a:srgbClr val="000000"/>
                </a:solidFill>
              </a:rPr>
              <a:t>Ideal timings for heritage projects – including training – vary by organisation</a:t>
            </a:r>
          </a:p>
        </p:txBody>
      </p:sp>
      <p:sp>
        <p:nvSpPr>
          <p:cNvPr id="3" name="Text Placeholder 2">
            <a:extLst>
              <a:ext uri="{FF2B5EF4-FFF2-40B4-BE49-F238E27FC236}">
                <a16:creationId xmlns:a16="http://schemas.microsoft.com/office/drawing/2014/main" id="{2F39A94D-EF78-F4D3-E0F4-589F16FDED68}"/>
              </a:ext>
            </a:extLst>
          </p:cNvPr>
          <p:cNvSpPr>
            <a:spLocks noGrp="1"/>
          </p:cNvSpPr>
          <p:nvPr>
            <p:ph type="body" sz="quarter" idx="13"/>
          </p:nvPr>
        </p:nvSpPr>
        <p:spPr>
          <a:xfrm>
            <a:off x="518465" y="1692823"/>
            <a:ext cx="5290198" cy="4688463"/>
          </a:xfrm>
        </p:spPr>
        <p:txBody>
          <a:bodyPr/>
          <a:lstStyle/>
          <a:p>
            <a:r>
              <a:rPr lang="en-GB" b="1" noProof="0" dirty="0">
                <a:solidFill>
                  <a:srgbClr val="000000"/>
                </a:solidFill>
              </a:rPr>
              <a:t>There is no one ‘best’ time to run heritage projects or related training sessions</a:t>
            </a:r>
          </a:p>
          <a:p>
            <a:r>
              <a:rPr lang="en-GB" noProof="0" dirty="0">
                <a:solidFill>
                  <a:srgbClr val="000000"/>
                </a:solidFill>
              </a:rPr>
              <a:t>The ‘best’ time varies between organisations:</a:t>
            </a:r>
          </a:p>
          <a:p>
            <a:pPr marL="285750" indent="-285750">
              <a:buFont typeface="Arial" panose="020B0604020202020204" pitchFamily="34" charset="0"/>
              <a:buChar char="•"/>
            </a:pPr>
            <a:r>
              <a:rPr lang="en-GB" noProof="0" dirty="0">
                <a:solidFill>
                  <a:srgbClr val="000000"/>
                </a:solidFill>
              </a:rPr>
              <a:t>Some have to fit it into seasonal/cyclical activities – some do not</a:t>
            </a:r>
          </a:p>
          <a:p>
            <a:pPr marL="285750" indent="-285750">
              <a:buFont typeface="Arial" panose="020B0604020202020204" pitchFamily="34" charset="0"/>
              <a:buChar char="•"/>
            </a:pPr>
            <a:r>
              <a:rPr lang="en-GB" noProof="0" dirty="0">
                <a:solidFill>
                  <a:srgbClr val="000000"/>
                </a:solidFill>
              </a:rPr>
              <a:t>Some have to consider availability of volunteers – some have a more consistent workforce</a:t>
            </a:r>
          </a:p>
          <a:p>
            <a:pPr marL="285750" indent="-285750">
              <a:buFont typeface="Arial" panose="020B0604020202020204" pitchFamily="34" charset="0"/>
              <a:buChar char="•"/>
            </a:pPr>
            <a:r>
              <a:rPr lang="en-GB" noProof="0" dirty="0">
                <a:solidFill>
                  <a:srgbClr val="000000"/>
                </a:solidFill>
              </a:rPr>
              <a:t>Would depend on the type of training offered/project being undertaken</a:t>
            </a:r>
          </a:p>
          <a:p>
            <a:pPr marL="285750" indent="-285750">
              <a:buFont typeface="Arial" panose="020B0604020202020204" pitchFamily="34" charset="0"/>
              <a:buChar char="•"/>
            </a:pPr>
            <a:endParaRPr lang="en-GB" noProof="0" dirty="0">
              <a:solidFill>
                <a:srgbClr val="000000"/>
              </a:solidFill>
            </a:endParaRPr>
          </a:p>
          <a:p>
            <a:r>
              <a:rPr lang="en-GB" b="1" noProof="0" dirty="0">
                <a:solidFill>
                  <a:srgbClr val="000000"/>
                </a:solidFill>
              </a:rPr>
              <a:t>Visibility of funding and training availability is more important</a:t>
            </a:r>
          </a:p>
          <a:p>
            <a:pPr marL="285750" indent="-285750">
              <a:buFont typeface="Arial" panose="020B0604020202020204" pitchFamily="34" charset="0"/>
              <a:buChar char="•"/>
            </a:pPr>
            <a:r>
              <a:rPr lang="en-GB" noProof="0" dirty="0">
                <a:solidFill>
                  <a:srgbClr val="000000"/>
                </a:solidFill>
              </a:rPr>
              <a:t>Having both available throughout the year is ideal, as it allows organisations the most flexibility</a:t>
            </a:r>
          </a:p>
          <a:p>
            <a:pPr marL="285750" indent="-285750">
              <a:buFont typeface="Arial" panose="020B0604020202020204" pitchFamily="34" charset="0"/>
              <a:buChar char="•"/>
            </a:pPr>
            <a:r>
              <a:rPr lang="en-GB" noProof="0" dirty="0">
                <a:solidFill>
                  <a:srgbClr val="000000"/>
                </a:solidFill>
              </a:rPr>
              <a:t>Accessibility of training likely more important than timings – ideal timings don’t matter if the training is too far/expensive, etc.</a:t>
            </a:r>
          </a:p>
        </p:txBody>
      </p:sp>
      <p:sp>
        <p:nvSpPr>
          <p:cNvPr id="9" name="Rectangular Callout 14">
            <a:extLst>
              <a:ext uri="{FF2B5EF4-FFF2-40B4-BE49-F238E27FC236}">
                <a16:creationId xmlns:a16="http://schemas.microsoft.com/office/drawing/2014/main" id="{56C3A6D7-61F2-D510-0E9F-3D251E422961}"/>
              </a:ext>
            </a:extLst>
          </p:cNvPr>
          <p:cNvSpPr/>
          <p:nvPr/>
        </p:nvSpPr>
        <p:spPr>
          <a:xfrm>
            <a:off x="7504567" y="4063885"/>
            <a:ext cx="3620632" cy="1535631"/>
          </a:xfrm>
          <a:prstGeom prst="wedgeRectCallout">
            <a:avLst>
              <a:gd name="adj1" fmla="val -33125"/>
              <a:gd name="adj2" fmla="val 58807"/>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‘Ideal to have things open continuously - or flagging when funding windows are going to be open - as sometimes projects can feel 'on hold for an unknown length of time before we get funds.'</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0" name="Rectangular Callout 14">
            <a:extLst>
              <a:ext uri="{FF2B5EF4-FFF2-40B4-BE49-F238E27FC236}">
                <a16:creationId xmlns:a16="http://schemas.microsoft.com/office/drawing/2014/main" id="{6E13ACFA-B540-4843-1D6C-5E23FBBB083C}"/>
              </a:ext>
            </a:extLst>
          </p:cNvPr>
          <p:cNvSpPr/>
          <p:nvPr/>
        </p:nvSpPr>
        <p:spPr>
          <a:xfrm>
            <a:off x="6394223" y="2420938"/>
            <a:ext cx="2461050" cy="1166299"/>
          </a:xfrm>
          <a:prstGeom prst="wedgeRectCallout">
            <a:avLst>
              <a:gd name="adj1" fmla="val 33247"/>
              <a:gd name="adj2" fmla="val 61400"/>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‘The timings that work here wouldn’t work in my previous job.’</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
        <p:nvSpPr>
          <p:cNvPr id="11" name="Rectangular Callout 14">
            <a:extLst>
              <a:ext uri="{FF2B5EF4-FFF2-40B4-BE49-F238E27FC236}">
                <a16:creationId xmlns:a16="http://schemas.microsoft.com/office/drawing/2014/main" id="{E595621E-ADF0-AA9B-AB0A-6AFCF695874E}"/>
              </a:ext>
            </a:extLst>
          </p:cNvPr>
          <p:cNvSpPr/>
          <p:nvPr/>
        </p:nvSpPr>
        <p:spPr>
          <a:xfrm>
            <a:off x="9212485" y="2436430"/>
            <a:ext cx="2461050" cy="1166299"/>
          </a:xfrm>
          <a:prstGeom prst="wedgeRectCallout">
            <a:avLst>
              <a:gd name="adj1" fmla="val 34132"/>
              <a:gd name="adj2" fmla="val -62689"/>
            </a:avLst>
          </a:prstGeom>
          <a:solidFill>
            <a:schemeClr val="bg1"/>
          </a:solidFill>
          <a:ln w="6350">
            <a:solidFill>
              <a:srgbClr val="7030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Verdana"/>
                <a:ea typeface="+mn-ea"/>
                <a:cs typeface="+mn-cs"/>
              </a:rPr>
              <a:t>‘It’s hard to say without knowing what the training would entail.’</a:t>
            </a:r>
          </a:p>
          <a:p>
            <a:pPr marL="0" marR="0" lvl="0" indent="0" algn="ctr" defTabSz="914400" rtl="0" eaLnBrk="1" fontAlgn="auto" latinLnBrk="0" hangingPunct="1">
              <a:lnSpc>
                <a:spcPct val="100000"/>
              </a:lnSpc>
              <a:spcBef>
                <a:spcPts val="0"/>
              </a:spcBef>
              <a:spcAft>
                <a:spcPts val="500"/>
              </a:spcAft>
              <a:buClrTx/>
              <a:buSzTx/>
              <a:buFontTx/>
              <a:buNone/>
              <a:tabLst/>
              <a:defRPr/>
            </a:pPr>
            <a:r>
              <a:rPr kumimoji="0" lang="en-GB" sz="1200" b="1" i="0" u="none" strike="noStrike" kern="1200" cap="none" spc="0" normalizeH="0" baseline="0" noProof="0" dirty="0">
                <a:ln>
                  <a:noFill/>
                </a:ln>
                <a:solidFill>
                  <a:srgbClr val="7030A0"/>
                </a:solidFill>
                <a:effectLst/>
                <a:uLnTx/>
                <a:uFillTx/>
                <a:latin typeface="Verdana"/>
                <a:ea typeface="+mn-ea"/>
                <a:cs typeface="+mn-cs"/>
              </a:rPr>
              <a:t>Youth group</a:t>
            </a:r>
          </a:p>
        </p:txBody>
      </p:sp>
    </p:spTree>
    <p:extLst>
      <p:ext uri="{BB962C8B-B14F-4D97-AF65-F5344CB8AC3E}">
        <p14:creationId xmlns:p14="http://schemas.microsoft.com/office/powerpoint/2010/main" val="16872332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EDD7FF-33E2-C739-ECCB-EAAB47CF85CC}"/>
              </a:ext>
            </a:extLst>
          </p:cNvPr>
          <p:cNvSpPr>
            <a:spLocks noGrp="1"/>
          </p:cNvSpPr>
          <p:nvPr>
            <p:ph type="title" idx="4294967295"/>
          </p:nvPr>
        </p:nvSpPr>
        <p:spPr>
          <a:xfrm>
            <a:off x="838200" y="-1325563"/>
            <a:ext cx="10515600" cy="1325563"/>
          </a:xfrm>
          <a:prstGeom prst="rect">
            <a:avLst/>
          </a:prstGeom>
        </p:spPr>
        <p:txBody>
          <a:bodyPr anchor="b"/>
          <a:lstStyle/>
          <a:p>
            <a:r>
              <a:rPr lang="en-GB" dirty="0"/>
              <a:t>For more information</a:t>
            </a:r>
          </a:p>
        </p:txBody>
      </p:sp>
      <p:sp>
        <p:nvSpPr>
          <p:cNvPr id="2" name="Text Placeholder 17">
            <a:extLst>
              <a:ext uri="{FF2B5EF4-FFF2-40B4-BE49-F238E27FC236}">
                <a16:creationId xmlns:a16="http://schemas.microsoft.com/office/drawing/2014/main" id="{E8EB1809-0797-582E-28C5-2A1613D2E7B9}"/>
              </a:ext>
            </a:extLst>
          </p:cNvPr>
          <p:cNvSpPr txBox="1">
            <a:spLocks/>
          </p:cNvSpPr>
          <p:nvPr/>
        </p:nvSpPr>
        <p:spPr>
          <a:xfrm>
            <a:off x="515936" y="1436400"/>
            <a:ext cx="5631645" cy="215444"/>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0000"/>
                </a:solidFill>
              </a:rPr>
              <a:t>Michael Astakhov</a:t>
            </a:r>
            <a:r>
              <a:rPr lang="en-GB" dirty="0"/>
              <a:t>	</a:t>
            </a:r>
          </a:p>
        </p:txBody>
      </p:sp>
      <p:sp>
        <p:nvSpPr>
          <p:cNvPr id="3" name="Text Placeholder 18">
            <a:extLst>
              <a:ext uri="{FF2B5EF4-FFF2-40B4-BE49-F238E27FC236}">
                <a16:creationId xmlns:a16="http://schemas.microsoft.com/office/drawing/2014/main" id="{B0AA2CF3-C612-C43A-C0B9-E6329F65A95B}"/>
              </a:ext>
            </a:extLst>
          </p:cNvPr>
          <p:cNvSpPr txBox="1">
            <a:spLocks/>
          </p:cNvSpPr>
          <p:nvPr/>
        </p:nvSpPr>
        <p:spPr>
          <a:xfrm>
            <a:off x="515937" y="1663274"/>
            <a:ext cx="5631645" cy="215444"/>
          </a:xfrm>
          <a:prstGeom prst="rect">
            <a:avLst/>
          </a:prstGeom>
        </p:spPr>
        <p:txBody>
          <a:bodyPr wrap="square" lIns="0" tIns="0" rIns="0" bIns="0">
            <a:spAutoFit/>
          </a:bodyPr>
          <a:lstStyle>
            <a:lvl1pPr marL="0" indent="0" algn="l" defTabSz="914400" rtl="0" eaLnBrk="1" latinLnBrk="0" hangingPunct="1">
              <a:lnSpc>
                <a:spcPct val="100000"/>
              </a:lnSpc>
              <a:spcBef>
                <a:spcPts val="1000"/>
              </a:spcBef>
              <a:buFont typeface="Arial" panose="020B0604020202020204" pitchFamily="34" charset="0"/>
              <a:buNone/>
              <a:defRPr sz="14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hlinkClick r:id="rId3"/>
              </a:rPr>
              <a:t>mastakhov@djsresearch.com</a:t>
            </a:r>
            <a:r>
              <a:rPr lang="en-GB"/>
              <a:t> </a:t>
            </a:r>
          </a:p>
        </p:txBody>
      </p:sp>
      <p:sp>
        <p:nvSpPr>
          <p:cNvPr id="18" name="Text Placeholder 17"/>
          <p:cNvSpPr>
            <a:spLocks noGrp="1"/>
          </p:cNvSpPr>
          <p:nvPr>
            <p:ph type="body" sz="quarter" idx="11"/>
          </p:nvPr>
        </p:nvSpPr>
        <p:spPr>
          <a:xfrm>
            <a:off x="515937" y="2042042"/>
            <a:ext cx="5631645" cy="215444"/>
          </a:xfrm>
        </p:spPr>
        <p:txBody>
          <a:bodyPr/>
          <a:lstStyle/>
          <a:p>
            <a:r>
              <a:rPr lang="en-GB" noProof="0" dirty="0">
                <a:solidFill>
                  <a:srgbClr val="000000"/>
                </a:solidFill>
              </a:rPr>
              <a:t>Holly Collins</a:t>
            </a:r>
          </a:p>
        </p:txBody>
      </p:sp>
      <p:sp>
        <p:nvSpPr>
          <p:cNvPr id="19" name="Text Placeholder 18"/>
          <p:cNvSpPr>
            <a:spLocks noGrp="1"/>
          </p:cNvSpPr>
          <p:nvPr>
            <p:ph type="body" sz="quarter" idx="12"/>
          </p:nvPr>
        </p:nvSpPr>
        <p:spPr>
          <a:xfrm>
            <a:off x="515938" y="2268916"/>
            <a:ext cx="5631645" cy="215444"/>
          </a:xfrm>
        </p:spPr>
        <p:txBody>
          <a:bodyPr/>
          <a:lstStyle/>
          <a:p>
            <a:r>
              <a:rPr lang="en-GB" noProof="0" dirty="0">
                <a:hlinkClick r:id="rId3"/>
              </a:rPr>
              <a:t>hcollins@djsresearch.com</a:t>
            </a:r>
            <a:r>
              <a:rPr lang="en-GB" noProof="0" dirty="0"/>
              <a:t> </a:t>
            </a:r>
          </a:p>
        </p:txBody>
      </p:sp>
      <p:sp>
        <p:nvSpPr>
          <p:cNvPr id="20" name="Text Placeholder 19"/>
          <p:cNvSpPr>
            <a:spLocks noGrp="1"/>
          </p:cNvSpPr>
          <p:nvPr>
            <p:ph type="body" sz="quarter" idx="13"/>
          </p:nvPr>
        </p:nvSpPr>
        <p:spPr>
          <a:xfrm>
            <a:off x="515936" y="2681080"/>
            <a:ext cx="5631645" cy="215444"/>
          </a:xfrm>
        </p:spPr>
        <p:txBody>
          <a:bodyPr/>
          <a:lstStyle/>
          <a:p>
            <a:r>
              <a:rPr lang="en-GB" noProof="0">
                <a:solidFill>
                  <a:srgbClr val="000000"/>
                </a:solidFill>
              </a:rPr>
              <a:t>Vicky Mullis	</a:t>
            </a:r>
          </a:p>
        </p:txBody>
      </p:sp>
      <p:sp>
        <p:nvSpPr>
          <p:cNvPr id="21" name="Text Placeholder 20"/>
          <p:cNvSpPr>
            <a:spLocks noGrp="1"/>
          </p:cNvSpPr>
          <p:nvPr>
            <p:ph type="body" sz="quarter" idx="14"/>
          </p:nvPr>
        </p:nvSpPr>
        <p:spPr>
          <a:xfrm>
            <a:off x="515937" y="2907954"/>
            <a:ext cx="5631645" cy="215444"/>
          </a:xfrm>
        </p:spPr>
        <p:txBody>
          <a:bodyPr/>
          <a:lstStyle/>
          <a:p>
            <a:r>
              <a:rPr lang="en-GB" noProof="0" dirty="0">
                <a:hlinkClick r:id="rId4"/>
              </a:rPr>
              <a:t>vmullis@djsresearch.com</a:t>
            </a:r>
            <a:r>
              <a:rPr lang="en-GB" noProof="0" dirty="0"/>
              <a:t> </a:t>
            </a:r>
          </a:p>
        </p:txBody>
      </p:sp>
    </p:spTree>
    <p:extLst>
      <p:ext uri="{BB962C8B-B14F-4D97-AF65-F5344CB8AC3E}">
        <p14:creationId xmlns:p14="http://schemas.microsoft.com/office/powerpoint/2010/main" val="3686798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1BF2C-4F90-63C3-92F0-88F7C9635C9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614447B-C7DA-5EDA-1C23-E98863C74A5F}"/>
              </a:ext>
            </a:extLst>
          </p:cNvPr>
          <p:cNvSpPr>
            <a:spLocks noGrp="1"/>
          </p:cNvSpPr>
          <p:nvPr>
            <p:ph type="title"/>
          </p:nvPr>
        </p:nvSpPr>
        <p:spPr/>
        <p:txBody>
          <a:bodyPr/>
          <a:lstStyle/>
          <a:p>
            <a:r>
              <a:rPr lang="en-GB" noProof="0" dirty="0">
                <a:solidFill>
                  <a:srgbClr val="003B72"/>
                </a:solidFill>
              </a:rPr>
              <a:t>Teachers: </a:t>
            </a:r>
            <a:r>
              <a:rPr lang="en-GB" b="0" noProof="0" dirty="0">
                <a:solidFill>
                  <a:srgbClr val="000000"/>
                </a:solidFill>
              </a:rPr>
              <a:t>executive summary</a:t>
            </a:r>
          </a:p>
        </p:txBody>
      </p:sp>
      <p:sp>
        <p:nvSpPr>
          <p:cNvPr id="3" name="Text Placeholder 2">
            <a:extLst>
              <a:ext uri="{FF2B5EF4-FFF2-40B4-BE49-F238E27FC236}">
                <a16:creationId xmlns:a16="http://schemas.microsoft.com/office/drawing/2014/main" id="{D4CEE54D-9227-44FE-3169-694A2D4EDB1E}"/>
              </a:ext>
            </a:extLst>
          </p:cNvPr>
          <p:cNvSpPr>
            <a:spLocks noGrp="1"/>
          </p:cNvSpPr>
          <p:nvPr>
            <p:ph type="body" sz="quarter" idx="13"/>
          </p:nvPr>
        </p:nvSpPr>
        <p:spPr>
          <a:xfrm>
            <a:off x="532952" y="1281113"/>
            <a:ext cx="4783586" cy="5683607"/>
          </a:xfrm>
        </p:spPr>
        <p:txBody>
          <a:bodyPr/>
          <a:lstStyle/>
          <a:p>
            <a:r>
              <a:rPr lang="en-GB" sz="1200" noProof="0" dirty="0">
                <a:solidFill>
                  <a:srgbClr val="000000"/>
                </a:solidFill>
              </a:rPr>
              <a:t>The Heritage Schools (HS) programme continues to be </a:t>
            </a:r>
            <a:r>
              <a:rPr lang="en-GB" sz="1200" b="1" noProof="0" dirty="0">
                <a:solidFill>
                  <a:srgbClr val="000000"/>
                </a:solidFill>
              </a:rPr>
              <a:t>highly valued by participants</a:t>
            </a:r>
            <a:r>
              <a:rPr lang="en-GB" sz="1200" noProof="0" dirty="0">
                <a:solidFill>
                  <a:srgbClr val="000000"/>
                </a:solidFill>
              </a:rPr>
              <a:t>, with findings for 2025/26 </a:t>
            </a:r>
            <a:r>
              <a:rPr lang="en-GB" sz="1200" b="1" noProof="0" dirty="0">
                <a:solidFill>
                  <a:srgbClr val="000000"/>
                </a:solidFill>
              </a:rPr>
              <a:t>consistent with positive results reported over the past decade.</a:t>
            </a:r>
          </a:p>
          <a:p>
            <a:r>
              <a:rPr lang="en-GB" sz="1200" noProof="0" dirty="0">
                <a:solidFill>
                  <a:srgbClr val="000000"/>
                </a:solidFill>
              </a:rPr>
              <a:t>Fundamentally, sessions receive overwhelmingly positive feedback. Teachers speak to the ‘excellent’ trainers, ‘high-quality’ and ‘relevant’ resources as the key highlights of the sessions. In many cases, the training doesn’t just meet, but it exceeds expectations. </a:t>
            </a:r>
            <a:r>
              <a:rPr lang="en-GB" sz="1200" b="1" noProof="0" dirty="0">
                <a:solidFill>
                  <a:srgbClr val="000000"/>
                </a:solidFill>
              </a:rPr>
              <a:t>The Heritage Schools programme is an example of great CPD.</a:t>
            </a:r>
          </a:p>
          <a:p>
            <a:r>
              <a:rPr lang="en-GB" sz="1200" noProof="0" dirty="0">
                <a:solidFill>
                  <a:srgbClr val="000000"/>
                </a:solidFill>
              </a:rPr>
              <a:t>Teachers and other education professionals report </a:t>
            </a:r>
            <a:r>
              <a:rPr lang="en-GB" sz="1200" b="1" noProof="0" dirty="0">
                <a:solidFill>
                  <a:srgbClr val="000000"/>
                </a:solidFill>
              </a:rPr>
              <a:t>immediate benefits </a:t>
            </a:r>
            <a:r>
              <a:rPr lang="en-GB" sz="1200" noProof="0" dirty="0">
                <a:solidFill>
                  <a:srgbClr val="000000"/>
                </a:solidFill>
              </a:rPr>
              <a:t>gained from sessions. In particular, improved </a:t>
            </a:r>
            <a:r>
              <a:rPr lang="en-GB" sz="1200" b="1" noProof="0" dirty="0">
                <a:solidFill>
                  <a:srgbClr val="000000"/>
                </a:solidFill>
              </a:rPr>
              <a:t>awareness of resources,</a:t>
            </a:r>
            <a:r>
              <a:rPr lang="en-GB" sz="1200" noProof="0" dirty="0">
                <a:solidFill>
                  <a:srgbClr val="000000"/>
                </a:solidFill>
              </a:rPr>
              <a:t> a greater </a:t>
            </a:r>
            <a:r>
              <a:rPr lang="en-GB" sz="1200" b="1" noProof="0" dirty="0">
                <a:solidFill>
                  <a:srgbClr val="000000"/>
                </a:solidFill>
              </a:rPr>
              <a:t>understanding of the value of local heritage </a:t>
            </a:r>
            <a:r>
              <a:rPr lang="en-GB" sz="1200" noProof="0" dirty="0">
                <a:solidFill>
                  <a:srgbClr val="000000"/>
                </a:solidFill>
              </a:rPr>
              <a:t>and how it can be </a:t>
            </a:r>
            <a:r>
              <a:rPr lang="en-GB" sz="1200" b="1" noProof="0" dirty="0">
                <a:solidFill>
                  <a:srgbClr val="000000"/>
                </a:solidFill>
              </a:rPr>
              <a:t>incorporated into the curriculum. </a:t>
            </a:r>
            <a:r>
              <a:rPr lang="en-GB" sz="1200" noProof="0" dirty="0">
                <a:solidFill>
                  <a:srgbClr val="000000"/>
                </a:solidFill>
              </a:rPr>
              <a:t>They are positive about their experience, the impact it has had on them, and are keen to recommend it to others.</a:t>
            </a:r>
            <a:endParaRPr lang="en-GB" sz="1200" b="1" noProof="0" dirty="0">
              <a:solidFill>
                <a:srgbClr val="000000"/>
              </a:solidFill>
            </a:endParaRPr>
          </a:p>
          <a:p>
            <a:r>
              <a:rPr lang="en-GB" sz="1200" dirty="0">
                <a:solidFill>
                  <a:srgbClr val="000000"/>
                </a:solidFill>
              </a:rPr>
              <a:t>62% of attendees did not have any other history training during the last year. The Heritage Schools programme might be the only history training some teachers get, fulfilling a real need for more </a:t>
            </a:r>
            <a:r>
              <a:rPr lang="en-GB" sz="1200" b="1" dirty="0">
                <a:solidFill>
                  <a:srgbClr val="000000"/>
                </a:solidFill>
              </a:rPr>
              <a:t>specialist learning.</a:t>
            </a:r>
          </a:p>
          <a:p>
            <a:r>
              <a:rPr lang="en-GB" sz="1200" dirty="0">
                <a:solidFill>
                  <a:srgbClr val="000000"/>
                </a:solidFill>
              </a:rPr>
              <a:t>This is especially important when considering the </a:t>
            </a:r>
            <a:r>
              <a:rPr lang="en-GB" sz="1200" noProof="0" dirty="0">
                <a:solidFill>
                  <a:srgbClr val="000000"/>
                </a:solidFill>
              </a:rPr>
              <a:t>range of teacher types attending, from those with no history qualifications to those in charge of the curriculum, from newly qualified to experienced. </a:t>
            </a:r>
            <a:r>
              <a:rPr lang="en-GB" sz="1200" b="1" noProof="0" dirty="0">
                <a:solidFill>
                  <a:srgbClr val="000000"/>
                </a:solidFill>
              </a:rPr>
              <a:t>All teacher types report benefits </a:t>
            </a:r>
            <a:r>
              <a:rPr lang="en-GB" sz="1200" noProof="0" dirty="0">
                <a:solidFill>
                  <a:srgbClr val="000000"/>
                </a:solidFill>
              </a:rPr>
              <a:t>from the sessions, helping them </a:t>
            </a:r>
            <a:r>
              <a:rPr lang="en-GB" sz="1200" b="1" noProof="0" dirty="0">
                <a:solidFill>
                  <a:srgbClr val="000000"/>
                </a:solidFill>
              </a:rPr>
              <a:t>bring heritage expertise into the classroom.</a:t>
            </a:r>
            <a:endParaRPr lang="en-GB" sz="1200" noProof="0" dirty="0">
              <a:solidFill>
                <a:srgbClr val="000000"/>
              </a:solidFill>
            </a:endParaRPr>
          </a:p>
        </p:txBody>
      </p:sp>
      <p:sp>
        <p:nvSpPr>
          <p:cNvPr id="4" name="Text Placeholder 3">
            <a:extLst>
              <a:ext uri="{FF2B5EF4-FFF2-40B4-BE49-F238E27FC236}">
                <a16:creationId xmlns:a16="http://schemas.microsoft.com/office/drawing/2014/main" id="{55888C03-4657-ED09-DA3C-23900E0EDE88}"/>
              </a:ext>
            </a:extLst>
          </p:cNvPr>
          <p:cNvSpPr>
            <a:spLocks noGrp="1"/>
          </p:cNvSpPr>
          <p:nvPr>
            <p:ph type="body" sz="quarter" idx="14"/>
          </p:nvPr>
        </p:nvSpPr>
        <p:spPr>
          <a:xfrm>
            <a:off x="5859307" y="1281113"/>
            <a:ext cx="4749956" cy="5627181"/>
          </a:xfrm>
        </p:spPr>
        <p:txBody>
          <a:bodyPr/>
          <a:lstStyle/>
          <a:p>
            <a:r>
              <a:rPr lang="en-GB" sz="1200" noProof="0" dirty="0">
                <a:solidFill>
                  <a:srgbClr val="000000"/>
                </a:solidFill>
              </a:rPr>
              <a:t>It is also telling – and positive – that those with responsibility for the history curriculum are consistently significantly more positive across almost all metrics. This suggests that the </a:t>
            </a:r>
            <a:r>
              <a:rPr lang="en-GB" sz="1200" b="1" noProof="0" dirty="0">
                <a:solidFill>
                  <a:srgbClr val="000000"/>
                </a:solidFill>
              </a:rPr>
              <a:t>sessions will have a genuine impact on not just individual teachers, but entire schools.</a:t>
            </a:r>
            <a:endParaRPr lang="en-GB" sz="1200" noProof="0" dirty="0">
              <a:solidFill>
                <a:srgbClr val="000000"/>
              </a:solidFill>
            </a:endParaRPr>
          </a:p>
          <a:p>
            <a:r>
              <a:rPr lang="en-GB" sz="1200" noProof="0" dirty="0">
                <a:solidFill>
                  <a:srgbClr val="000000"/>
                </a:solidFill>
              </a:rPr>
              <a:t>Participants </a:t>
            </a:r>
            <a:r>
              <a:rPr lang="en-GB" sz="1200" b="1" noProof="0" dirty="0">
                <a:solidFill>
                  <a:srgbClr val="000000"/>
                </a:solidFill>
              </a:rPr>
              <a:t>overwhelmingly agree that learning about local heritage has a positive impact on pupils, </a:t>
            </a:r>
            <a:r>
              <a:rPr lang="en-GB" sz="1200" noProof="0" dirty="0">
                <a:solidFill>
                  <a:srgbClr val="000000"/>
                </a:solidFill>
              </a:rPr>
              <a:t>strengthening their sense of place and pride in the local area.</a:t>
            </a:r>
          </a:p>
          <a:p>
            <a:r>
              <a:rPr lang="en-GB" sz="1200" noProof="0" dirty="0">
                <a:solidFill>
                  <a:srgbClr val="000000"/>
                </a:solidFill>
              </a:rPr>
              <a:t>While many teachers are yet to apply the materials in lessons, they are </a:t>
            </a:r>
            <a:r>
              <a:rPr lang="en-GB" sz="1200" b="1" noProof="0" dirty="0">
                <a:solidFill>
                  <a:srgbClr val="000000"/>
                </a:solidFill>
              </a:rPr>
              <a:t>enthusiastic</a:t>
            </a:r>
            <a:r>
              <a:rPr lang="en-GB" sz="1200" noProof="0" dirty="0">
                <a:solidFill>
                  <a:srgbClr val="000000"/>
                </a:solidFill>
              </a:rPr>
              <a:t> about doing so, with the sessions leaving them </a:t>
            </a:r>
            <a:r>
              <a:rPr lang="en-GB" sz="1200" b="1" noProof="0" dirty="0">
                <a:solidFill>
                  <a:srgbClr val="000000"/>
                </a:solidFill>
              </a:rPr>
              <a:t>confident</a:t>
            </a:r>
            <a:r>
              <a:rPr lang="en-GB" sz="1200" noProof="0" dirty="0">
                <a:solidFill>
                  <a:srgbClr val="000000"/>
                </a:solidFill>
              </a:rPr>
              <a:t> about doing so. The clear examples from the sessions also help teachers feel </a:t>
            </a:r>
            <a:r>
              <a:rPr lang="en-GB" sz="1200" b="1" noProof="0" dirty="0">
                <a:solidFill>
                  <a:srgbClr val="000000"/>
                </a:solidFill>
              </a:rPr>
              <a:t>confident in the positive outcomes they expect for their students.</a:t>
            </a:r>
          </a:p>
          <a:p>
            <a:r>
              <a:rPr lang="en-GB" sz="1200" b="1" noProof="0" dirty="0">
                <a:solidFill>
                  <a:srgbClr val="000000"/>
                </a:solidFill>
              </a:rPr>
              <a:t>Those who have already applied learnings are very positive about their experiences, </a:t>
            </a:r>
            <a:r>
              <a:rPr lang="en-GB" sz="1200" noProof="0" dirty="0">
                <a:solidFill>
                  <a:srgbClr val="000000"/>
                </a:solidFill>
              </a:rPr>
              <a:t>referring to high student engagement and ease of applying materials in class.</a:t>
            </a:r>
          </a:p>
          <a:p>
            <a:r>
              <a:rPr lang="en-GB" sz="1200" dirty="0">
                <a:solidFill>
                  <a:srgbClr val="000000"/>
                </a:solidFill>
              </a:rPr>
              <a:t>When considering the resources available online, teachers are positive when they see them. However, they are less likely to be used vs. resources shared during CPD sessions, as there are no examples for them to be inspired by. </a:t>
            </a:r>
            <a:r>
              <a:rPr lang="en-GB" sz="1200" b="1" dirty="0">
                <a:solidFill>
                  <a:srgbClr val="000000"/>
                </a:solidFill>
              </a:rPr>
              <a:t>Highlighting availability and use-cases for resources </a:t>
            </a:r>
            <a:r>
              <a:rPr lang="en-GB" sz="1200" dirty="0">
                <a:solidFill>
                  <a:srgbClr val="000000"/>
                </a:solidFill>
              </a:rPr>
              <a:t>may help teachers use them.</a:t>
            </a:r>
            <a:endParaRPr lang="en-GB" sz="1200" noProof="0" dirty="0">
              <a:solidFill>
                <a:srgbClr val="000000"/>
              </a:solidFill>
            </a:endParaRPr>
          </a:p>
          <a:p>
            <a:r>
              <a:rPr lang="en-GB" sz="1200" noProof="0" dirty="0">
                <a:solidFill>
                  <a:srgbClr val="000000"/>
                </a:solidFill>
              </a:rPr>
              <a:t>Overall, the findings suggest that the </a:t>
            </a:r>
            <a:r>
              <a:rPr lang="en-GB" sz="1200" b="1" noProof="0" dirty="0">
                <a:solidFill>
                  <a:srgbClr val="000000"/>
                </a:solidFill>
              </a:rPr>
              <a:t>programme continues to perform well and clearly demonstrates value for teachers.</a:t>
            </a:r>
            <a:endParaRPr lang="en-GB" sz="1200" noProof="0" dirty="0">
              <a:solidFill>
                <a:srgbClr val="000000"/>
              </a:solidFill>
            </a:endParaRPr>
          </a:p>
        </p:txBody>
      </p:sp>
      <p:sp>
        <p:nvSpPr>
          <p:cNvPr id="2" name="Text Placeholder 1">
            <a:extLst>
              <a:ext uri="{FF2B5EF4-FFF2-40B4-BE49-F238E27FC236}">
                <a16:creationId xmlns:a16="http://schemas.microsoft.com/office/drawing/2014/main" id="{A7C98CF6-2311-02C2-5EE8-F4A12B09BE33}"/>
              </a:ext>
            </a:extLst>
          </p:cNvPr>
          <p:cNvSpPr>
            <a:spLocks noGrp="1"/>
          </p:cNvSpPr>
          <p:nvPr>
            <p:ph type="body" sz="quarter" idx="10"/>
          </p:nvPr>
        </p:nvSpPr>
        <p:spPr/>
        <p:txBody>
          <a:bodyPr/>
          <a:lstStyle/>
          <a:p>
            <a:r>
              <a:rPr lang="en-GB" noProof="0"/>
              <a:t>Executive Summary</a:t>
            </a:r>
          </a:p>
        </p:txBody>
      </p:sp>
    </p:spTree>
    <p:extLst>
      <p:ext uri="{BB962C8B-B14F-4D97-AF65-F5344CB8AC3E}">
        <p14:creationId xmlns:p14="http://schemas.microsoft.com/office/powerpoint/2010/main" val="2575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C8EEE-09ED-F285-705A-AF77EC9ED635}"/>
            </a:ext>
          </a:extLst>
        </p:cNvPr>
        <p:cNvGrpSpPr/>
        <p:nvPr/>
      </p:nvGrpSpPr>
      <p:grpSpPr>
        <a:xfrm>
          <a:off x="0" y="0"/>
          <a:ext cx="0" cy="0"/>
          <a:chOff x="0" y="0"/>
          <a:chExt cx="0" cy="0"/>
        </a:xfrm>
      </p:grpSpPr>
      <p:pic>
        <p:nvPicPr>
          <p:cNvPr id="3" name="Picture 2" descr="Photograph of three people (teachers) engaged in a collaborative discussion around a table with printed sheets in front of them. In the background are more groups of teachers engaged in discussions.">
            <a:extLst>
              <a:ext uri="{FF2B5EF4-FFF2-40B4-BE49-F238E27FC236}">
                <a16:creationId xmlns:a16="http://schemas.microsoft.com/office/drawing/2014/main" id="{6017060A-C73F-36DB-B09A-02DC2BFD65B0}"/>
              </a:ext>
            </a:extLst>
          </p:cNvPr>
          <p:cNvPicPr>
            <a:picLocks noChangeAspect="1"/>
          </p:cNvPicPr>
          <p:nvPr/>
        </p:nvPicPr>
        <p:blipFill>
          <a:blip r:embed="rId3"/>
          <a:srcRect l="3054" t="-15589" r="-3054" b="52797"/>
          <a:stretch>
            <a:fillRect/>
          </a:stretch>
        </p:blipFill>
        <p:spPr>
          <a:xfrm>
            <a:off x="-88900" y="-2646614"/>
            <a:ext cx="12741644" cy="10112209"/>
          </a:xfrm>
          <a:prstGeom prst="rect">
            <a:avLst/>
          </a:prstGeom>
        </p:spPr>
      </p:pic>
      <p:sp>
        <p:nvSpPr>
          <p:cNvPr id="15" name="Rectangle 14">
            <a:extLst>
              <a:ext uri="{FF2B5EF4-FFF2-40B4-BE49-F238E27FC236}">
                <a16:creationId xmlns:a16="http://schemas.microsoft.com/office/drawing/2014/main" id="{3B347DC0-0FB6-6EDB-4EF5-59BE0CFB8E64}"/>
              </a:ext>
              <a:ext uri="{C183D7F6-B498-43B3-948B-1728B52AA6E4}">
                <adec:decorative xmlns:adec="http://schemas.microsoft.com/office/drawing/2017/decorative" val="1"/>
              </a:ext>
            </a:extLst>
          </p:cNvPr>
          <p:cNvSpPr/>
          <p:nvPr/>
        </p:nvSpPr>
        <p:spPr>
          <a:xfrm>
            <a:off x="515939" y="-1"/>
            <a:ext cx="5327650" cy="226193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pic>
        <p:nvPicPr>
          <p:cNvPr id="16" name="Picture 15">
            <a:extLst>
              <a:ext uri="{FF2B5EF4-FFF2-40B4-BE49-F238E27FC236}">
                <a16:creationId xmlns:a16="http://schemas.microsoft.com/office/drawing/2014/main" id="{D3FBFD3F-73DA-C7BC-B4DB-DC009B200FBA}"/>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1139" y="-815"/>
            <a:ext cx="4496104" cy="714424"/>
          </a:xfrm>
          <a:prstGeom prst="rect">
            <a:avLst/>
          </a:prstGeom>
        </p:spPr>
      </p:pic>
      <p:sp>
        <p:nvSpPr>
          <p:cNvPr id="17" name="Title Placeholder 17">
            <a:extLst>
              <a:ext uri="{FF2B5EF4-FFF2-40B4-BE49-F238E27FC236}">
                <a16:creationId xmlns:a16="http://schemas.microsoft.com/office/drawing/2014/main" id="{AC162321-3400-38CC-C7C6-9A611A7D7FF3}"/>
              </a:ext>
            </a:extLst>
          </p:cNvPr>
          <p:cNvSpPr txBox="1">
            <a:spLocks noGrp="1"/>
          </p:cNvSpPr>
          <p:nvPr>
            <p:ph type="title" idx="4294967295"/>
          </p:nvPr>
        </p:nvSpPr>
        <p:spPr>
          <a:xfrm>
            <a:off x="931139" y="723976"/>
            <a:ext cx="4496103"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marL="0" indent="0" algn="l" defTabSz="914400" rtl="0" eaLnBrk="1" latinLnBrk="0" hangingPunct="1">
              <a:lnSpc>
                <a:spcPct val="100000"/>
              </a:lnSpc>
              <a:spcBef>
                <a:spcPct val="0"/>
              </a:spcBef>
              <a:buNone/>
              <a:tabLst>
                <a:tab pos="4043363" algn="l"/>
              </a:tabLst>
              <a:defRPr sz="2800" b="1" kern="1200" baseline="0">
                <a:solidFill>
                  <a:schemeClr val="accent1"/>
                </a:solidFill>
                <a:latin typeface="+mj-lt"/>
                <a:ea typeface="SimSun" panose="02010600030101010101" pitchFamily="2" charset="-122"/>
                <a:cs typeface="+mj-cs"/>
              </a:defRPr>
            </a:lvl1pPr>
          </a:lstStyle>
          <a:p>
            <a:pPr marL="0" marR="0" lvl="0" indent="0" algn="l" defTabSz="914400" rtl="0" eaLnBrk="1" fontAlgn="auto" latinLnBrk="0" hangingPunct="1">
              <a:lnSpc>
                <a:spcPct val="100000"/>
              </a:lnSpc>
              <a:spcBef>
                <a:spcPts val="1500"/>
              </a:spcBef>
              <a:spcAft>
                <a:spcPts val="0"/>
              </a:spcAft>
              <a:buClrTx/>
              <a:buSzTx/>
              <a:buFontTx/>
              <a:buNone/>
              <a:tabLst>
                <a:tab pos="4043363" algn="l"/>
              </a:tabLst>
              <a:defRPr/>
            </a:pPr>
            <a:r>
              <a:rPr kumimoji="0" lang="en-GB" sz="2400" b="1" i="0" u="none" strike="noStrike" kern="1200" cap="none" spc="0" normalizeH="0" baseline="0" noProof="0" dirty="0">
                <a:ln>
                  <a:noFill/>
                </a:ln>
                <a:solidFill>
                  <a:srgbClr val="000000"/>
                </a:solidFill>
                <a:effectLst/>
                <a:uLnTx/>
                <a:uFillTx/>
                <a:latin typeface="Verdana"/>
                <a:ea typeface="SimSun" panose="02010600030101010101" pitchFamily="2" charset="-122"/>
                <a:cs typeface="+mj-cs"/>
              </a:rPr>
              <a:t>Attendee profile</a:t>
            </a:r>
          </a:p>
        </p:txBody>
      </p:sp>
    </p:spTree>
    <p:extLst>
      <p:ext uri="{BB962C8B-B14F-4D97-AF65-F5344CB8AC3E}">
        <p14:creationId xmlns:p14="http://schemas.microsoft.com/office/powerpoint/2010/main" val="1840147798"/>
      </p:ext>
    </p:extLst>
  </p:cSld>
  <p:clrMapOvr>
    <a:masterClrMapping/>
  </p:clrMapOvr>
</p:sld>
</file>

<file path=ppt/theme/theme1.xml><?xml version="1.0" encoding="utf-8"?>
<a:theme xmlns:a="http://schemas.openxmlformats.org/drawingml/2006/main" name="Main presentation">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2" id="{4BA30C32-C2DD-054F-9338-8D77C0825E49}" vid="{D6B73887-DECD-BF49-9C24-EE457BDE1FB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de-bar: blue">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2" id="{4BA30C32-C2DD-054F-9338-8D77C0825E49}" vid="{9D06AFE6-8193-ED47-8DF5-942F1CEFC296}"/>
    </a:ext>
  </a:extLst>
</a:theme>
</file>

<file path=ppt/theme/theme3.xml><?xml version="1.0" encoding="utf-8"?>
<a:theme xmlns:a="http://schemas.openxmlformats.org/drawingml/2006/main" name="Side-bar: grey">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2" id="{4BA30C32-C2DD-054F-9338-8D77C0825E49}" vid="{8C263B1A-AB38-FE40-A087-18B8CACC1B0D}"/>
    </a:ext>
  </a:extLst>
</a:theme>
</file>

<file path=ppt/theme/theme4.xml><?xml version="1.0" encoding="utf-8"?>
<a:theme xmlns:a="http://schemas.openxmlformats.org/drawingml/2006/main" name="Side-bar: pink">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2" id="{4BA30C32-C2DD-054F-9338-8D77C0825E49}" vid="{341636DF-84F2-BF44-8D05-6372FB0125AE}"/>
    </a:ext>
  </a:extLst>
</a:theme>
</file>

<file path=ppt/theme/theme5.xml><?xml version="1.0" encoding="utf-8"?>
<a:theme xmlns:a="http://schemas.openxmlformats.org/drawingml/2006/main" name="Side-bar: light grey">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2" id="{4BA30C32-C2DD-054F-9338-8D77C0825E49}" vid="{5E5C3A53-76E6-F740-B85F-4D494895692B}"/>
    </a:ext>
  </a:extLst>
</a:theme>
</file>

<file path=ppt/theme/theme6.xml><?xml version="1.0" encoding="utf-8"?>
<a:theme xmlns:a="http://schemas.openxmlformats.org/drawingml/2006/main" name="Colours">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0" dirty="0" err="1" smtClean="0">
            <a:solidFill>
              <a:schemeClr val="accent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Presentation2" id="{4BA30C32-C2DD-054F-9338-8D77C0825E49}" vid="{217AF10B-F920-6F44-8483-2EC58B046D25}"/>
    </a:ext>
  </a:extLst>
</a:theme>
</file>

<file path=ppt/theme/theme7.xml><?xml version="1.0" encoding="utf-8"?>
<a:theme xmlns:a="http://schemas.openxmlformats.org/drawingml/2006/main" name="Back cover">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4BA30C32-C2DD-054F-9338-8D77C0825E49}" vid="{279CB291-513A-6440-AFF5-B2404A21EFF9}"/>
    </a:ext>
  </a:extLst>
</a:theme>
</file>

<file path=ppt/theme/theme8.xml><?xml version="1.0" encoding="utf-8"?>
<a:theme xmlns:a="http://schemas.openxmlformats.org/drawingml/2006/main" name="1_Plain">
  <a:themeElements>
    <a:clrScheme name="Custom 1">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defPPr algn="ctr">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MOLO8658_Executions Summative Interim Evaluation Report_v0.1_13122022" id="{EC8BE64D-3A98-4419-8238-25EE5FAF7DF0}" vid="{C36C30C7-7476-4AD7-86BC-C0F64B5E98BC}"/>
    </a:ext>
  </a:extLst>
</a:theme>
</file>

<file path=ppt/theme/theme9.xml><?xml version="1.0" encoding="utf-8"?>
<a:theme xmlns:a="http://schemas.openxmlformats.org/drawingml/2006/main" name="1_Main presentation">
  <a:themeElements>
    <a:clrScheme name="DJS colours">
      <a:dk1>
        <a:srgbClr val="6D6E71"/>
      </a:dk1>
      <a:lt1>
        <a:srgbClr val="FFFFFF"/>
      </a:lt1>
      <a:dk2>
        <a:srgbClr val="6D6E71"/>
      </a:dk2>
      <a:lt2>
        <a:srgbClr val="F2F2F2"/>
      </a:lt2>
      <a:accent1>
        <a:srgbClr val="6D6E71"/>
      </a:accent1>
      <a:accent2>
        <a:srgbClr val="FF0090"/>
      </a:accent2>
      <a:accent3>
        <a:srgbClr val="1268B3"/>
      </a:accent3>
      <a:accent4>
        <a:srgbClr val="00AEEF"/>
      </a:accent4>
      <a:accent5>
        <a:srgbClr val="7E67AD"/>
      </a:accent5>
      <a:accent6>
        <a:srgbClr val="932871"/>
      </a:accent6>
      <a:hlink>
        <a:srgbClr val="6D6E71"/>
      </a:hlink>
      <a:folHlink>
        <a:srgbClr val="6D6E7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noFill/>
        </a:ln>
      </a:spPr>
      <a:bodyPr rot="0" spcFirstLastPara="0" vertOverflow="overflow" horzOverflow="overflow" vert="horz" wrap="square" lIns="180000" tIns="180000" rIns="180000" bIns="180000" numCol="1" spcCol="0" rtlCol="0" fromWordArt="0" anchor="t" anchorCtr="0" forceAA="0" compatLnSpc="1">
        <a:prstTxWarp prst="textNoShape">
          <a:avLst/>
        </a:prstTxWarp>
        <a:spAutoFit/>
      </a:bodyPr>
      <a:lstStyle>
        <a:defPPr algn="l">
          <a:spcAft>
            <a:spcPts val="1000"/>
          </a:spcAft>
          <a:defRPr sz="1400" b="1"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spAutoFit/>
      </a:bodyPr>
      <a:lstStyle>
        <a:defPPr algn="l">
          <a:lnSpc>
            <a:spcPct val="100000"/>
          </a:lnSpc>
          <a:spcAft>
            <a:spcPts val="1000"/>
          </a:spcAft>
          <a:defRPr sz="1400" b="0" noProof="0" dirty="0" err="1" smtClean="0">
            <a:solidFill>
              <a:schemeClr val="accent1"/>
            </a:solidFill>
            <a:latin typeface="Verdana" panose="020B0604030504040204" pitchFamily="34" charset="0"/>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MOLO8658_Executions Summative Interim Evaluation Report_v0.1_13122022" id="{EC8BE64D-3A98-4419-8238-25EE5FAF7DF0}" vid="{7B81D1F1-1A3E-49F5-88B6-BAE031CCF0E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9" ma:contentTypeDescription="Create a new document." ma:contentTypeScope="" ma:versionID="2b82eedbaa78ed75f75bb2201e7e118b">
  <xsd:schema xmlns:xsd="http://www.w3.org/2001/XMLSchema" xmlns:xs="http://www.w3.org/2001/XMLSchema" xmlns:p="http://schemas.microsoft.com/office/2006/metadata/properties" xmlns:ns2="408036ea-1b9e-4437-8296-2e19a6775779" xmlns:ns3="07b4d3a2-3fa1-401f-bd62-629c5e67585e" xmlns:ns4="bb952b06-3268-4e55-b0fe-9eb49669fc08" targetNamespace="http://schemas.microsoft.com/office/2006/metadata/properties" ma:root="true" ma:fieldsID="c64025b5dc3b4f9dc4bdbb66ff69b722" ns2:_="" ns3:_="" ns4:_="">
    <xsd:import namespace="408036ea-1b9e-4437-8296-2e19a6775779"/>
    <xsd:import namespace="07b4d3a2-3fa1-401f-bd62-629c5e67585e"/>
    <xsd:import namespace="bb952b06-3268-4e55-b0fe-9eb49669fc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4335e-c6cf-4429-aa3a-f62cbecd1b5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b4d3a2-3fa1-401f-bd62-629c5e67585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b952b06-3268-4e55-b0fe-9eb49669fc0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cb3f3a3-df16-4a80-a814-479147323afc}" ma:internalName="TaxCatchAll" ma:showField="CatchAllData" ma:web="07b4d3a2-3fa1-401f-bd62-629c5e67585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b952b06-3268-4e55-b0fe-9eb49669fc08" xsi:nil="true"/>
    <lcf76f155ced4ddcb4097134ff3c332f xmlns="408036ea-1b9e-4437-8296-2e19a67757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0FF2D94-9665-442F-9299-8FB03C478D36}">
  <ds:schemaRefs>
    <ds:schemaRef ds:uri="http://schemas.microsoft.com/sharepoint/v3/contenttype/forms"/>
  </ds:schemaRefs>
</ds:datastoreItem>
</file>

<file path=customXml/itemProps2.xml><?xml version="1.0" encoding="utf-8"?>
<ds:datastoreItem xmlns:ds="http://schemas.openxmlformats.org/officeDocument/2006/customXml" ds:itemID="{9D23FD15-32AF-407C-B3F9-313E7DC610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8036ea-1b9e-4437-8296-2e19a6775779"/>
    <ds:schemaRef ds:uri="07b4d3a2-3fa1-401f-bd62-629c5e67585e"/>
    <ds:schemaRef ds:uri="bb952b06-3268-4e55-b0fe-9eb49669fc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AAD0F2A-DBF5-4911-A331-626D8503E168}">
  <ds:schemaRefs>
    <ds:schemaRef ds:uri="http://purl.org/dc/terms/"/>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07b4d3a2-3fa1-401f-bd62-629c5e67585e"/>
    <ds:schemaRef ds:uri="http://www.w3.org/XML/1998/namespace"/>
    <ds:schemaRef ds:uri="http://purl.org/dc/elements/1.1/"/>
    <ds:schemaRef ds:uri="bb952b06-3268-4e55-b0fe-9eb49669fc08"/>
    <ds:schemaRef ds:uri="408036ea-1b9e-4437-8296-2e19a6775779"/>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HIST10484 Heritage Schools Evaluation 2025 interim report v.1</Template>
  <TotalTime>436</TotalTime>
  <Words>12865</Words>
  <Application>Microsoft Office PowerPoint</Application>
  <PresentationFormat>Widescreen</PresentationFormat>
  <Paragraphs>1120</Paragraphs>
  <Slides>73</Slides>
  <Notes>14</Notes>
  <HiddenSlides>0</HiddenSlides>
  <MMClips>0</MMClips>
  <ScaleCrop>false</ScaleCrop>
  <HeadingPairs>
    <vt:vector size="6" baseType="variant">
      <vt:variant>
        <vt:lpstr>Fonts Used</vt:lpstr>
      </vt:variant>
      <vt:variant>
        <vt:i4>5</vt:i4>
      </vt:variant>
      <vt:variant>
        <vt:lpstr>Theme</vt:lpstr>
      </vt:variant>
      <vt:variant>
        <vt:i4>9</vt:i4>
      </vt:variant>
      <vt:variant>
        <vt:lpstr>Slide Titles</vt:lpstr>
      </vt:variant>
      <vt:variant>
        <vt:i4>73</vt:i4>
      </vt:variant>
    </vt:vector>
  </HeadingPairs>
  <TitlesOfParts>
    <vt:vector size="87" baseType="lpstr">
      <vt:lpstr>Aptos</vt:lpstr>
      <vt:lpstr>Arial</vt:lpstr>
      <vt:lpstr>Calibri</vt:lpstr>
      <vt:lpstr>Verdana</vt:lpstr>
      <vt:lpstr>Wingdings</vt:lpstr>
      <vt:lpstr>Main presentation</vt:lpstr>
      <vt:lpstr>Side-bar: blue</vt:lpstr>
      <vt:lpstr>Side-bar: grey</vt:lpstr>
      <vt:lpstr>Side-bar: pink</vt:lpstr>
      <vt:lpstr>Side-bar: light grey</vt:lpstr>
      <vt:lpstr>Colours</vt:lpstr>
      <vt:lpstr>Back cover</vt:lpstr>
      <vt:lpstr>1_Plain</vt:lpstr>
      <vt:lpstr>1_Main presentation</vt:lpstr>
      <vt:lpstr>Heritage Schools Evaluation 2025-26: final report </vt:lpstr>
      <vt:lpstr>Contents</vt:lpstr>
      <vt:lpstr>Objectives and methodology</vt:lpstr>
      <vt:lpstr>Background &amp; Objectives</vt:lpstr>
      <vt:lpstr>Methodology: surveys with Teachers</vt:lpstr>
      <vt:lpstr>Methodology: deep-dive interviews</vt:lpstr>
      <vt:lpstr>Teachers</vt:lpstr>
      <vt:lpstr>Teachers: executive summary</vt:lpstr>
      <vt:lpstr>Attendee profile</vt:lpstr>
      <vt:lpstr>Training appeals to both established and newly qualified educators</vt:lpstr>
      <vt:lpstr>The profile of attendees has remained relatively stable year on year</vt:lpstr>
      <vt:lpstr>Attendees come from a range of history backgrounds and school sizes</vt:lpstr>
      <vt:lpstr>Most have not attended history training sessions outside the HS programme</vt:lpstr>
      <vt:lpstr>‘Good’ training sessions for teachers are practical, actionable, and offer something different</vt:lpstr>
      <vt:lpstr>‘Good’ training sessions for teachers are practical, actionable, and offer something different </vt:lpstr>
      <vt:lpstr>The Programme continues to reach new schools</vt:lpstr>
      <vt:lpstr>Wide range of local history/heritage engagement across attendees</vt:lpstr>
      <vt:lpstr>Session experience and outcomes</vt:lpstr>
      <vt:lpstr>Desired session outcomes; practical resources, clearly connected to local heritage</vt:lpstr>
      <vt:lpstr>Teachers report very positive outcomes, that align with their requirements for good CPD</vt:lpstr>
      <vt:lpstr>Overwhelmingly positive feedback about the sessions</vt:lpstr>
      <vt:lpstr>Positive outcomes have been consistent</vt:lpstr>
      <vt:lpstr>Teachers are thinking about implementation of session learnings</vt:lpstr>
      <vt:lpstr>Attendees strongly believe that learning about local heritage positively impacts pupils</vt:lpstr>
      <vt:lpstr>This agreement is consistent with historic levels, with 2025/26 matching previous years</vt:lpstr>
      <vt:lpstr>Strong positive outcomes for pupils also reported qualitatively</vt:lpstr>
      <vt:lpstr>Teachers would not hesitate to recommend the sessions to others </vt:lpstr>
      <vt:lpstr>Teachers using Historic England resources </vt:lpstr>
      <vt:lpstr>Resources and local examples are the most useful training elements</vt:lpstr>
      <vt:lpstr>Almost all attendees intend to use the resources in their teaching</vt:lpstr>
      <vt:lpstr>Use of resources is not immediate; most teachers need time to plan and implement</vt:lpstr>
      <vt:lpstr>Over half either have, or intend to, download resources from the website</vt:lpstr>
      <vt:lpstr>Website materials are appealing, but not as immediately useful as session materials</vt:lpstr>
      <vt:lpstr>Local history packs are appealing, given their specificity to the area and quality of materials</vt:lpstr>
      <vt:lpstr>Teachers want resources that are practical, and local – similar to materials shared in sessions</vt:lpstr>
      <vt:lpstr>Future development</vt:lpstr>
      <vt:lpstr>Suggestions focus on tailored content, clearer curriculum application and managing pace</vt:lpstr>
      <vt:lpstr>Requests for additional support focus on curriculum planning and classroom application</vt:lpstr>
      <vt:lpstr>Participants value the practical, locally relevant training and feel inspired and more confident</vt:lpstr>
      <vt:lpstr>This positivity reflected qualitatively – teachers are keen to highlight how good the sessions are</vt:lpstr>
      <vt:lpstr>“[Trainer] was very knowledgeable and made our training very interesting. I am coming away feeling inspired and excited about teaching local history to our children. I also have more knowledge of resources and sites that can be used for planning. Thank you!”</vt:lpstr>
      <vt:lpstr>Webinars</vt:lpstr>
      <vt:lpstr>Webinars reach diverse audiences and are consistently rated as useful</vt:lpstr>
      <vt:lpstr>Attendees find practical classroom tools the most useful aspect of webinars</vt:lpstr>
      <vt:lpstr>Attendees consider the webinars comprehensive</vt:lpstr>
      <vt:lpstr>Suggestions to support future delivery</vt:lpstr>
      <vt:lpstr>Delivery partners</vt:lpstr>
      <vt:lpstr>Delivery partners: executive summary</vt:lpstr>
      <vt:lpstr>Delivery partners </vt:lpstr>
      <vt:lpstr>The joint working relationship is a real highlight for delivery Partners</vt:lpstr>
      <vt:lpstr>The joint working relationship is a real highlight for delivery Partners </vt:lpstr>
      <vt:lpstr>Expectations of working on Heritage Schools meet or exceed expectations</vt:lpstr>
      <vt:lpstr>Partners report increased awareness of uptake of their offerings from schools</vt:lpstr>
      <vt:lpstr>Better connections between Partners and schools leads to better curriculum delivery support</vt:lpstr>
      <vt:lpstr>More confidence in working with teachers and schools is a key outcome for some Partners</vt:lpstr>
      <vt:lpstr>All types of Partners would not hesitate to recommend being involved with the programme</vt:lpstr>
      <vt:lpstr>Youth Group Leaders</vt:lpstr>
      <vt:lpstr>Youth Group Leaders: expanding the programme</vt:lpstr>
      <vt:lpstr>Youth Group Leaders: executive summary</vt:lpstr>
      <vt:lpstr>Any kind of project or programming must clearly benefit the young people they work with</vt:lpstr>
      <vt:lpstr>‘Community interests’ not necessarily main motivation for involvement with heritage projects…</vt:lpstr>
      <vt:lpstr>…but community engagement can be a major positive – and unexpected outcome</vt:lpstr>
      <vt:lpstr>Outcomes for young people – expected</vt:lpstr>
      <vt:lpstr>Outcomes for young people – expected </vt:lpstr>
      <vt:lpstr>Outcomes for young people – unexpected</vt:lpstr>
      <vt:lpstr>Best ways to engage with young people will vary, and can be bespoke per organisation and project</vt:lpstr>
      <vt:lpstr>Best ways to engage with young people will vary, and can be bespoke per organisation and project </vt:lpstr>
      <vt:lpstr>Training/support received during projects varied significantly across organisations</vt:lpstr>
      <vt:lpstr>There is an openness to receiving support, especially around project ‘mapping’ and delivery</vt:lpstr>
      <vt:lpstr>Resources with a clear, practical use/outcomes appeal the most</vt:lpstr>
      <vt:lpstr>Training is best delivered face to face – though this needs to be balanced with access</vt:lpstr>
      <vt:lpstr>Ideal timings for heritage projects – including training – vary by organisation</vt:lpstr>
      <vt:lpstr>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Astakhov</dc:creator>
  <cp:lastModifiedBy>McHarg, Catherine</cp:lastModifiedBy>
  <cp:revision>6</cp:revision>
  <dcterms:created xsi:type="dcterms:W3CDTF">2025-12-08T10:59:09Z</dcterms:created>
  <dcterms:modified xsi:type="dcterms:W3CDTF">2026-07-09T13:17:24Z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y fmtid="{D5CDD505-2E9C-101B-9397-08002B2CF9AE}" pid="3" name="MediaServiceImageTags">
    <vt:lpwstr/>
  </property>
</Properties>
</file>