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5"/>
  </p:notesMasterIdLst>
  <p:sldIdLst>
    <p:sldId id="256" r:id="rId2"/>
    <p:sldId id="259" r:id="rId3"/>
    <p:sldId id="257" r:id="rId4"/>
    <p:sldId id="260" r:id="rId5"/>
    <p:sldId id="261" r:id="rId6"/>
    <p:sldId id="262" r:id="rId7"/>
    <p:sldId id="263" r:id="rId8"/>
    <p:sldId id="264" r:id="rId9"/>
    <p:sldId id="265" r:id="rId10"/>
    <p:sldId id="266" r:id="rId11"/>
    <p:sldId id="268" r:id="rId12"/>
    <p:sldId id="267" r:id="rId13"/>
    <p:sldId id="269" r:id="rId14"/>
  </p:sldIdLst>
  <p:sldSz cx="12192000" cy="6858000"/>
  <p:notesSz cx="6858000" cy="9144000"/>
  <p:embeddedFontLst>
    <p:embeddedFont>
      <p:font typeface="Superclarendon Rg" panose="02060605060000020003" pitchFamily="18" charset="0"/>
      <p:regular r:id="rId16"/>
      <p:bold r:id="rId17"/>
      <p:italic r:id="rId18"/>
      <p:boldItalic r:id="rId1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6B4DD"/>
    <a:srgbClr val="EC5E43"/>
    <a:srgbClr val="F49734"/>
    <a:srgbClr val="B65379"/>
    <a:srgbClr val="F6A548"/>
    <a:srgbClr val="79B96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23D9DA-B7FB-4EF8-8987-5AF38F0379D6}" v="10" dt="2025-03-12T14:05:39.5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64"/>
    <p:restoredTop sz="96327"/>
  </p:normalViewPr>
  <p:slideViewPr>
    <p:cSldViewPr snapToGrid="0">
      <p:cViewPr varScale="1">
        <p:scale>
          <a:sx n="103" d="100"/>
          <a:sy n="103" d="100"/>
        </p:scale>
        <p:origin x="588"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FE23D9DA-B7FB-4EF8-8987-5AF38F0379D6}"/>
    <pc:docChg chg="custSel modSld">
      <pc:chgData name="McHarg, Catherine" userId="88b8f76c-9ae3-4745-88eb-fe0667a22af5" providerId="ADAL" clId="{FE23D9DA-B7FB-4EF8-8987-5AF38F0379D6}" dt="2025-03-12T14:05:39.547" v="11" actId="255"/>
      <pc:docMkLst>
        <pc:docMk/>
      </pc:docMkLst>
      <pc:sldChg chg="modSp">
        <pc:chgData name="McHarg, Catherine" userId="88b8f76c-9ae3-4745-88eb-fe0667a22af5" providerId="ADAL" clId="{FE23D9DA-B7FB-4EF8-8987-5AF38F0379D6}" dt="2025-03-12T14:03:24.324" v="4" actId="255"/>
        <pc:sldMkLst>
          <pc:docMk/>
          <pc:sldMk cId="1996384892" sldId="257"/>
        </pc:sldMkLst>
        <pc:spChg chg="mod">
          <ac:chgData name="McHarg, Catherine" userId="88b8f76c-9ae3-4745-88eb-fe0667a22af5" providerId="ADAL" clId="{FE23D9DA-B7FB-4EF8-8987-5AF38F0379D6}" dt="2025-03-12T14:03:24.324" v="4" actId="255"/>
          <ac:spMkLst>
            <pc:docMk/>
            <pc:sldMk cId="1996384892" sldId="257"/>
            <ac:spMk id="8" creationId="{D865BA71-9D09-29EE-229D-D2C900EC273E}"/>
          </ac:spMkLst>
        </pc:spChg>
      </pc:sldChg>
      <pc:sldChg chg="modSp">
        <pc:chgData name="McHarg, Catherine" userId="88b8f76c-9ae3-4745-88eb-fe0667a22af5" providerId="ADAL" clId="{FE23D9DA-B7FB-4EF8-8987-5AF38F0379D6}" dt="2025-03-12T14:03:14.521" v="3" actId="255"/>
        <pc:sldMkLst>
          <pc:docMk/>
          <pc:sldMk cId="3707435670" sldId="260"/>
        </pc:sldMkLst>
        <pc:spChg chg="mod">
          <ac:chgData name="McHarg, Catherine" userId="88b8f76c-9ae3-4745-88eb-fe0667a22af5" providerId="ADAL" clId="{FE23D9DA-B7FB-4EF8-8987-5AF38F0379D6}" dt="2025-03-12T14:03:09.836" v="2" actId="255"/>
          <ac:spMkLst>
            <pc:docMk/>
            <pc:sldMk cId="3707435670" sldId="260"/>
            <ac:spMk id="8" creationId="{B6BEA7DB-3204-AB56-433B-34B38F222DE1}"/>
          </ac:spMkLst>
        </pc:spChg>
        <pc:spChg chg="mod">
          <ac:chgData name="McHarg, Catherine" userId="88b8f76c-9ae3-4745-88eb-fe0667a22af5" providerId="ADAL" clId="{FE23D9DA-B7FB-4EF8-8987-5AF38F0379D6}" dt="2025-03-12T14:03:14.521" v="3" actId="255"/>
          <ac:spMkLst>
            <pc:docMk/>
            <pc:sldMk cId="3707435670" sldId="260"/>
            <ac:spMk id="12" creationId="{BEACDB52-DDA5-0D60-E39E-00A517E02623}"/>
          </ac:spMkLst>
        </pc:spChg>
      </pc:sldChg>
      <pc:sldChg chg="modSp mod">
        <pc:chgData name="McHarg, Catherine" userId="88b8f76c-9ae3-4745-88eb-fe0667a22af5" providerId="ADAL" clId="{FE23D9DA-B7FB-4EF8-8987-5AF38F0379D6}" dt="2025-03-12T14:03:00.494" v="1" actId="27636"/>
        <pc:sldMkLst>
          <pc:docMk/>
          <pc:sldMk cId="4075587470" sldId="261"/>
        </pc:sldMkLst>
        <pc:spChg chg="mod">
          <ac:chgData name="McHarg, Catherine" userId="88b8f76c-9ae3-4745-88eb-fe0667a22af5" providerId="ADAL" clId="{FE23D9DA-B7FB-4EF8-8987-5AF38F0379D6}" dt="2025-03-12T14:03:00.494" v="1" actId="27636"/>
          <ac:spMkLst>
            <pc:docMk/>
            <pc:sldMk cId="4075587470" sldId="261"/>
            <ac:spMk id="7" creationId="{D74CFFFB-8A97-EE4D-531D-E7BF2185E1A1}"/>
          </ac:spMkLst>
        </pc:spChg>
      </pc:sldChg>
      <pc:sldChg chg="modSp mod">
        <pc:chgData name="McHarg, Catherine" userId="88b8f76c-9ae3-4745-88eb-fe0667a22af5" providerId="ADAL" clId="{FE23D9DA-B7FB-4EF8-8987-5AF38F0379D6}" dt="2025-03-12T14:04:05.435" v="6" actId="1076"/>
        <pc:sldMkLst>
          <pc:docMk/>
          <pc:sldMk cId="2377299523" sldId="262"/>
        </pc:sldMkLst>
        <pc:spChg chg="mod">
          <ac:chgData name="McHarg, Catherine" userId="88b8f76c-9ae3-4745-88eb-fe0667a22af5" providerId="ADAL" clId="{FE23D9DA-B7FB-4EF8-8987-5AF38F0379D6}" dt="2025-03-12T14:03:57.156" v="5" actId="255"/>
          <ac:spMkLst>
            <pc:docMk/>
            <pc:sldMk cId="2377299523" sldId="262"/>
            <ac:spMk id="8" creationId="{D380111F-61CA-E6AF-2F75-E6BC9C4AB2BC}"/>
          </ac:spMkLst>
        </pc:spChg>
        <pc:grpChg chg="mod">
          <ac:chgData name="McHarg, Catherine" userId="88b8f76c-9ae3-4745-88eb-fe0667a22af5" providerId="ADAL" clId="{FE23D9DA-B7FB-4EF8-8987-5AF38F0379D6}" dt="2025-03-12T14:04:05.435" v="6" actId="1076"/>
          <ac:grpSpMkLst>
            <pc:docMk/>
            <pc:sldMk cId="2377299523" sldId="262"/>
            <ac:grpSpMk id="10" creationId="{33A9BE21-ECFE-1F2B-65BE-ED7D35512533}"/>
          </ac:grpSpMkLst>
        </pc:grpChg>
      </pc:sldChg>
      <pc:sldChg chg="modSp modAnim">
        <pc:chgData name="McHarg, Catherine" userId="88b8f76c-9ae3-4745-88eb-fe0667a22af5" providerId="ADAL" clId="{FE23D9DA-B7FB-4EF8-8987-5AF38F0379D6}" dt="2025-03-12T14:04:18.987" v="8" actId="20577"/>
        <pc:sldMkLst>
          <pc:docMk/>
          <pc:sldMk cId="3991823909" sldId="263"/>
        </pc:sldMkLst>
        <pc:spChg chg="mod">
          <ac:chgData name="McHarg, Catherine" userId="88b8f76c-9ae3-4745-88eb-fe0667a22af5" providerId="ADAL" clId="{FE23D9DA-B7FB-4EF8-8987-5AF38F0379D6}" dt="2025-03-12T14:04:18.987" v="8" actId="20577"/>
          <ac:spMkLst>
            <pc:docMk/>
            <pc:sldMk cId="3991823909" sldId="263"/>
            <ac:spMk id="8" creationId="{F52E7E7E-6A75-3D85-F208-1EFD68ABE6BA}"/>
          </ac:spMkLst>
        </pc:spChg>
      </pc:sldChg>
      <pc:sldChg chg="modSp">
        <pc:chgData name="McHarg, Catherine" userId="88b8f76c-9ae3-4745-88eb-fe0667a22af5" providerId="ADAL" clId="{FE23D9DA-B7FB-4EF8-8987-5AF38F0379D6}" dt="2025-03-12T14:04:43.742" v="9" actId="255"/>
        <pc:sldMkLst>
          <pc:docMk/>
          <pc:sldMk cId="1183734631" sldId="265"/>
        </pc:sldMkLst>
        <pc:spChg chg="mod">
          <ac:chgData name="McHarg, Catherine" userId="88b8f76c-9ae3-4745-88eb-fe0667a22af5" providerId="ADAL" clId="{FE23D9DA-B7FB-4EF8-8987-5AF38F0379D6}" dt="2025-03-12T14:04:43.742" v="9" actId="255"/>
          <ac:spMkLst>
            <pc:docMk/>
            <pc:sldMk cId="1183734631" sldId="265"/>
            <ac:spMk id="8" creationId="{F00957EF-FA94-9C5D-21D5-6702FDE31546}"/>
          </ac:spMkLst>
        </pc:spChg>
      </pc:sldChg>
      <pc:sldChg chg="modSp">
        <pc:chgData name="McHarg, Catherine" userId="88b8f76c-9ae3-4745-88eb-fe0667a22af5" providerId="ADAL" clId="{FE23D9DA-B7FB-4EF8-8987-5AF38F0379D6}" dt="2025-03-12T14:05:13.820" v="10" actId="255"/>
        <pc:sldMkLst>
          <pc:docMk/>
          <pc:sldMk cId="1799337675" sldId="266"/>
        </pc:sldMkLst>
        <pc:spChg chg="mod">
          <ac:chgData name="McHarg, Catherine" userId="88b8f76c-9ae3-4745-88eb-fe0667a22af5" providerId="ADAL" clId="{FE23D9DA-B7FB-4EF8-8987-5AF38F0379D6}" dt="2025-03-12T14:05:13.820" v="10" actId="255"/>
          <ac:spMkLst>
            <pc:docMk/>
            <pc:sldMk cId="1799337675" sldId="266"/>
            <ac:spMk id="8" creationId="{CCDBD41D-144B-6B2E-1F47-D9F8923226E0}"/>
          </ac:spMkLst>
        </pc:spChg>
      </pc:sldChg>
      <pc:sldChg chg="modSp">
        <pc:chgData name="McHarg, Catherine" userId="88b8f76c-9ae3-4745-88eb-fe0667a22af5" providerId="ADAL" clId="{FE23D9DA-B7FB-4EF8-8987-5AF38F0379D6}" dt="2025-03-12T14:05:39.547" v="11" actId="255"/>
        <pc:sldMkLst>
          <pc:docMk/>
          <pc:sldMk cId="1333272438" sldId="267"/>
        </pc:sldMkLst>
        <pc:spChg chg="mod">
          <ac:chgData name="McHarg, Catherine" userId="88b8f76c-9ae3-4745-88eb-fe0667a22af5" providerId="ADAL" clId="{FE23D9DA-B7FB-4EF8-8987-5AF38F0379D6}" dt="2025-03-12T14:05:39.547" v="11" actId="255"/>
          <ac:spMkLst>
            <pc:docMk/>
            <pc:sldMk cId="1333272438" sldId="267"/>
            <ac:spMk id="6" creationId="{A9EE1CF9-8F0A-D12D-5A40-3279CDDAB38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3/12/2025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981582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6532976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8978891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173540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859227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1346710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2044029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14895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4185768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709284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4168134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18377914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3/12/2025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3/12/2025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3/12/2025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3/12/2025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3/12/2025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3.wdp"/><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hyperlink" Target="https://player.bfi.org.uk/free/film/watch-telford-1977-online" TargetMode="Externa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gif"/></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427384B-5B5C-1AF9-7917-62427B10FE7A}"/>
              </a:ext>
            </a:extLst>
          </p:cNvPr>
          <p:cNvSpPr>
            <a:spLocks noGrp="1"/>
          </p:cNvSpPr>
          <p:nvPr>
            <p:ph type="ctrTitle"/>
          </p:nvPr>
        </p:nvSpPr>
        <p:spPr>
          <a:xfrm>
            <a:off x="1524000" y="-1521129"/>
            <a:ext cx="9144000" cy="1203580"/>
          </a:xfrm>
        </p:spPr>
        <p:txBody>
          <a:bodyPr/>
          <a:lstStyle/>
          <a:p>
            <a:r>
              <a:rPr lang="en-US" dirty="0"/>
              <a:t>The town of Telford</a:t>
            </a:r>
          </a:p>
        </p:txBody>
      </p:sp>
      <p:sp>
        <p:nvSpPr>
          <p:cNvPr id="5" name="Rectangle 4" descr="An illustration of a home with yellow coloured bricks and a green coloured roof. There are windows reflecting a blue sky along the building and roof.">
            <a:extLst>
              <a:ext uri="{FF2B5EF4-FFF2-40B4-BE49-F238E27FC236}">
                <a16:creationId xmlns:a16="http://schemas.microsoft.com/office/drawing/2014/main" id="{11AA21E4-525A-DC5B-D931-60C7C4F03421}"/>
              </a:ext>
            </a:extLst>
          </p:cNvPr>
          <p:cNvSpPr/>
          <p:nvPr/>
        </p:nvSpPr>
        <p:spPr>
          <a:xfrm>
            <a:off x="0" y="0"/>
            <a:ext cx="12191998" cy="68579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A5BD8B5-5874-4293-E08C-C99A94CAA81F}"/>
              </a:ext>
            </a:extLst>
          </p:cNvPr>
          <p:cNvSpPr txBox="1"/>
          <p:nvPr/>
        </p:nvSpPr>
        <p:spPr>
          <a:xfrm>
            <a:off x="0" y="3251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How did the area change in the later 20th century?</a:t>
            </a:r>
          </a:p>
        </p:txBody>
      </p:sp>
      <p:pic>
        <p:nvPicPr>
          <p:cNvPr id="9" name="Picture 8" descr="The Town of Telford">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779104"/>
            <a:ext cx="12191999" cy="3299791"/>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73409" y="5546035"/>
            <a:ext cx="1318590" cy="1311964"/>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F0B5165-A705-7120-E49D-8FC2666AEE80}"/>
            </a:ext>
          </a:extLst>
        </p:cNvPr>
        <p:cNvGrpSpPr/>
        <p:nvPr/>
      </p:nvGrpSpPr>
      <p:grpSpPr>
        <a:xfrm>
          <a:off x="0" y="0"/>
          <a:ext cx="0" cy="0"/>
          <a:chOff x="0" y="0"/>
          <a:chExt cx="0" cy="0"/>
        </a:xfrm>
      </p:grpSpPr>
      <p:sp>
        <p:nvSpPr>
          <p:cNvPr id="18" name="Title 17">
            <a:extLst>
              <a:ext uri="{FF2B5EF4-FFF2-40B4-BE49-F238E27FC236}">
                <a16:creationId xmlns:a16="http://schemas.microsoft.com/office/drawing/2014/main" id="{F37C49E4-52E1-91A1-FC57-C2E4254BDB65}"/>
              </a:ext>
            </a:extLst>
          </p:cNvPr>
          <p:cNvSpPr>
            <a:spLocks noGrp="1"/>
          </p:cNvSpPr>
          <p:nvPr>
            <p:ph type="ctrTitle"/>
          </p:nvPr>
        </p:nvSpPr>
        <p:spPr>
          <a:xfrm>
            <a:off x="1524000" y="-1405180"/>
            <a:ext cx="9144000" cy="1104069"/>
          </a:xfrm>
        </p:spPr>
        <p:txBody>
          <a:bodyPr/>
          <a:lstStyle/>
          <a:p>
            <a:r>
              <a:rPr lang="en-US" dirty="0"/>
              <a:t>Telford Motorway</a:t>
            </a:r>
          </a:p>
        </p:txBody>
      </p:sp>
      <p:sp>
        <p:nvSpPr>
          <p:cNvPr id="11" name="TextBox 10">
            <a:extLst>
              <a:ext uri="{FF2B5EF4-FFF2-40B4-BE49-F238E27FC236}">
                <a16:creationId xmlns:a16="http://schemas.microsoft.com/office/drawing/2014/main" id="{41FEAA55-5832-19A1-74B4-CB7CE85C8FA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Telford like?</a:t>
            </a:r>
          </a:p>
        </p:txBody>
      </p:sp>
      <p:sp>
        <p:nvSpPr>
          <p:cNvPr id="7" name="Title 1">
            <a:extLst>
              <a:ext uri="{FF2B5EF4-FFF2-40B4-BE49-F238E27FC236}">
                <a16:creationId xmlns:a16="http://schemas.microsoft.com/office/drawing/2014/main" id="{A480F154-C19A-458E-CBA6-0104C1CF98BE}"/>
              </a:ext>
            </a:extLst>
          </p:cNvPr>
          <p:cNvSpPr txBox="1">
            <a:spLocks/>
          </p:cNvSpPr>
          <p:nvPr/>
        </p:nvSpPr>
        <p:spPr>
          <a:xfrm>
            <a:off x="494269" y="491048"/>
            <a:ext cx="65288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Telford Motorway</a:t>
            </a:r>
          </a:p>
        </p:txBody>
      </p:sp>
      <p:pic>
        <p:nvPicPr>
          <p:cNvPr id="12" name="map" descr="A map of main roads in England around Shropshire. The M54 is labeled and highlighted over Telford.">
            <a:extLst>
              <a:ext uri="{FF2B5EF4-FFF2-40B4-BE49-F238E27FC236}">
                <a16:creationId xmlns:a16="http://schemas.microsoft.com/office/drawing/2014/main" id="{556B097F-B8B0-70CB-62C9-520C3A2502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6707" y="1285103"/>
            <a:ext cx="5486400" cy="4928230"/>
          </a:xfrm>
          <a:prstGeom prst="rect">
            <a:avLst/>
          </a:prstGeom>
        </p:spPr>
      </p:pic>
      <p:pic>
        <p:nvPicPr>
          <p:cNvPr id="16" name="frame">
            <a:extLst>
              <a:ext uri="{FF2B5EF4-FFF2-40B4-BE49-F238E27FC236}">
                <a16:creationId xmlns:a16="http://schemas.microsoft.com/office/drawing/2014/main" id="{2CFEAD6D-E520-DFF0-A028-E55D090C6F8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6707" y="1285103"/>
            <a:ext cx="5486400" cy="4928230"/>
          </a:xfrm>
          <a:prstGeom prst="rect">
            <a:avLst/>
          </a:prstGeom>
        </p:spPr>
      </p:pic>
      <p:pic>
        <p:nvPicPr>
          <p:cNvPr id="17" name="magnifying glass" descr="Magnifying glass.">
            <a:extLst>
              <a:ext uri="{FF2B5EF4-FFF2-40B4-BE49-F238E27FC236}">
                <a16:creationId xmlns:a16="http://schemas.microsoft.com/office/drawing/2014/main" id="{5F07A579-5E0A-659D-A76B-FA27A20D9C8A}"/>
              </a:ext>
              <a:ext uri="{C183D7F6-B498-43B3-948B-1728B52AA6E4}">
                <adec:decorative xmlns:adec="http://schemas.microsoft.com/office/drawing/2017/decorative" val="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3663572" y="2806700"/>
            <a:ext cx="710213" cy="828582"/>
          </a:xfrm>
          <a:prstGeom prst="rect">
            <a:avLst/>
          </a:prstGeom>
        </p:spPr>
      </p:pic>
      <p:sp>
        <p:nvSpPr>
          <p:cNvPr id="8" name="TextBox 7">
            <a:extLst>
              <a:ext uri="{FF2B5EF4-FFF2-40B4-BE49-F238E27FC236}">
                <a16:creationId xmlns:a16="http://schemas.microsoft.com/office/drawing/2014/main" id="{CCDBD41D-144B-6B2E-1F47-D9F8923226E0}"/>
              </a:ext>
            </a:extLst>
          </p:cNvPr>
          <p:cNvSpPr txBox="1"/>
          <p:nvPr/>
        </p:nvSpPr>
        <p:spPr>
          <a:xfrm>
            <a:off x="7341704" y="648574"/>
            <a:ext cx="4191000" cy="5553443"/>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completion of the M54 motorway in 1983 significantly improved Telford’s connections to the West Midlands. Linking the town to Wolverhampton, Birmingham, and the national motorway network, it played a crucial role in attracting businesses and residents.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motorway helped Telford grow by making it more accessible to commuters and industries.</a:t>
            </a:r>
          </a:p>
        </p:txBody>
      </p:sp>
      <p:pic>
        <p:nvPicPr>
          <p:cNvPr id="6" name="enlarged" descr="A zoomed in view of the M54. There are dots marking locations around it. From left to right they go from Shrewsbury, Wellington, Telford. Wolverhampton and Birmingham are labeled neared to the bottom right of the image.">
            <a:extLst>
              <a:ext uri="{FF2B5EF4-FFF2-40B4-BE49-F238E27FC236}">
                <a16:creationId xmlns:a16="http://schemas.microsoft.com/office/drawing/2014/main" id="{996436E4-939F-7F45-F985-B39D33C62892}"/>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94269" y="1448471"/>
            <a:ext cx="6643131" cy="4597908"/>
          </a:xfrm>
          <a:prstGeom prst="rect">
            <a:avLst/>
          </a:prstGeom>
        </p:spPr>
      </p:pic>
      <p:pic>
        <p:nvPicPr>
          <p:cNvPr id="15" name="Picture 14">
            <a:extLst>
              <a:ext uri="{FF2B5EF4-FFF2-40B4-BE49-F238E27FC236}">
                <a16:creationId xmlns:a16="http://schemas.microsoft.com/office/drawing/2014/main" id="{64CC106C-B384-BB9F-03E2-C5F4CE1D59A9}"/>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873409" y="5546035"/>
            <a:ext cx="1318590" cy="1311964"/>
          </a:xfrm>
          <a:prstGeom prst="rect">
            <a:avLst/>
          </a:prstGeom>
        </p:spPr>
      </p:pic>
    </p:spTree>
    <p:extLst>
      <p:ext uri="{BB962C8B-B14F-4D97-AF65-F5344CB8AC3E}">
        <p14:creationId xmlns:p14="http://schemas.microsoft.com/office/powerpoint/2010/main" val="17993376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17"/>
                    </p:tgtEl>
                  </p:cond>
                </p:stCondLst>
                <p:endSync evt="end" delay="0">
                  <p:rtn val="all"/>
                </p:endSync>
                <p:childTnLst>
                  <p:par>
                    <p:cTn id="25" fill="hold">
                      <p:stCondLst>
                        <p:cond delay="0"/>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heel(1)">
                                      <p:cBhvr>
                                        <p:cTn id="29" dur="500"/>
                                        <p:tgtEl>
                                          <p:spTgt spid="16"/>
                                        </p:tgtEl>
                                      </p:cBhvr>
                                    </p:animEffect>
                                  </p:childTnLst>
                                </p:cTn>
                              </p:par>
                            </p:childTnLst>
                          </p:cTn>
                        </p:par>
                        <p:par>
                          <p:cTn id="30" fill="hold">
                            <p:stCondLst>
                              <p:cond delay="500"/>
                            </p:stCondLst>
                            <p:childTnLst>
                              <p:par>
                                <p:cTn id="31" presetID="53" presetClass="entr" presetSubtype="1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childTnLst>
                    </p:cTn>
                  </p:par>
                </p:childTnLst>
              </p:cTn>
              <p:nextCondLst>
                <p:cond evt="onClick" delay="0">
                  <p:tgtEl>
                    <p:spTgt spid="17"/>
                  </p:tgtEl>
                </p:cond>
              </p:nextCondLst>
            </p:seq>
            <p:seq concurrent="1" nextAc="seek">
              <p:cTn id="36" restart="whenNotActive" fill="hold" evtFilter="cancelBubble" nodeType="interactiveSeq">
                <p:stCondLst>
                  <p:cond evt="onClick" delay="0">
                    <p:tgtEl>
                      <p:spTgt spid="6"/>
                    </p:tgtEl>
                  </p:cond>
                </p:stCondLst>
                <p:endSync evt="end" delay="0">
                  <p:rtn val="all"/>
                </p:endSync>
                <p:childTnLst>
                  <p:par>
                    <p:cTn id="37" fill="hold">
                      <p:stCondLst>
                        <p:cond delay="0"/>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8"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4723870-1B26-0EB4-4B1C-880FE74AC6B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76726BC-38B9-1A1A-4441-05FEE08CA92C}"/>
              </a:ext>
            </a:extLst>
          </p:cNvPr>
          <p:cNvSpPr>
            <a:spLocks noGrp="1"/>
          </p:cNvSpPr>
          <p:nvPr>
            <p:ph type="ctrTitle"/>
          </p:nvPr>
        </p:nvSpPr>
        <p:spPr>
          <a:xfrm>
            <a:off x="1524000" y="-1503486"/>
            <a:ext cx="9144000" cy="953030"/>
          </a:xfrm>
        </p:spPr>
        <p:txBody>
          <a:bodyPr/>
          <a:lstStyle/>
          <a:p>
            <a:r>
              <a:rPr lang="en-US" dirty="0"/>
              <a:t>Population Growth part 1</a:t>
            </a:r>
          </a:p>
        </p:txBody>
      </p:sp>
      <p:sp>
        <p:nvSpPr>
          <p:cNvPr id="11" name="TextBox 10">
            <a:extLst>
              <a:ext uri="{FF2B5EF4-FFF2-40B4-BE49-F238E27FC236}">
                <a16:creationId xmlns:a16="http://schemas.microsoft.com/office/drawing/2014/main" id="{F29E6C4E-BA14-B6D5-D5AF-B1240CD5016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Telford like?</a:t>
            </a:r>
          </a:p>
        </p:txBody>
      </p:sp>
      <p:sp>
        <p:nvSpPr>
          <p:cNvPr id="7" name="Title 1">
            <a:extLst>
              <a:ext uri="{FF2B5EF4-FFF2-40B4-BE49-F238E27FC236}">
                <a16:creationId xmlns:a16="http://schemas.microsoft.com/office/drawing/2014/main" id="{6268563D-31CB-BF67-B929-A29CF6D570C1}"/>
              </a:ext>
            </a:extLst>
          </p:cNvPr>
          <p:cNvSpPr txBox="1">
            <a:spLocks/>
          </p:cNvSpPr>
          <p:nvPr/>
        </p:nvSpPr>
        <p:spPr>
          <a:xfrm>
            <a:off x="498214" y="531657"/>
            <a:ext cx="7574691" cy="15547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5400" dirty="0">
                <a:ln w="12700">
                  <a:noFill/>
                </a:ln>
                <a:latin typeface="Superclarendon Rg" panose="02060605060000020003" pitchFamily="18" charset="77"/>
              </a:rPr>
              <a:t>Population </a:t>
            </a:r>
            <a:br>
              <a:rPr lang="en-GB" sz="5400" dirty="0">
                <a:ln w="12700">
                  <a:noFill/>
                </a:ln>
                <a:latin typeface="Superclarendon Rg" panose="02060605060000020003" pitchFamily="18" charset="77"/>
              </a:rPr>
            </a:br>
            <a:r>
              <a:rPr lang="en-GB" sz="5400" dirty="0">
                <a:ln w="12700">
                  <a:noFill/>
                </a:ln>
                <a:latin typeface="Superclarendon Rg" panose="02060605060000020003" pitchFamily="18" charset="77"/>
              </a:rPr>
              <a:t>Growth</a:t>
            </a:r>
          </a:p>
        </p:txBody>
      </p:sp>
      <p:sp>
        <p:nvSpPr>
          <p:cNvPr id="8" name="TextBox 7">
            <a:extLst>
              <a:ext uri="{FF2B5EF4-FFF2-40B4-BE49-F238E27FC236}">
                <a16:creationId xmlns:a16="http://schemas.microsoft.com/office/drawing/2014/main" id="{F9033E76-E9E4-75A6-0591-3D0711BF9AEB}"/>
              </a:ext>
            </a:extLst>
          </p:cNvPr>
          <p:cNvSpPr txBox="1"/>
          <p:nvPr/>
        </p:nvSpPr>
        <p:spPr>
          <a:xfrm>
            <a:off x="456650" y="2345045"/>
            <a:ext cx="5694768" cy="3445174"/>
          </a:xfrm>
          <a:prstGeom prst="rect">
            <a:avLst/>
          </a:prstGeom>
          <a:noFill/>
        </p:spPr>
        <p:txBody>
          <a:bodyPr wrap="square">
            <a:spAutoFit/>
          </a:bodyPr>
          <a:lstStyle/>
          <a:p>
            <a:pPr>
              <a:lnSpc>
                <a:spcPct val="150000"/>
              </a:lnSpc>
            </a:pPr>
            <a:r>
              <a:rPr lang="en-GB" sz="2100" dirty="0">
                <a:latin typeface="Linkpen 17a Print" panose="03050602060000000000" pitchFamily="66" charset="77"/>
              </a:rPr>
              <a:t>From its designation as a New Town, Telford saw rapid population growth. Initially, many new residents relocated from Birmingham, Wolverhampton and other parts of the West Midlands, earning it the nickname "overspill." </a:t>
            </a:r>
          </a:p>
        </p:txBody>
      </p:sp>
      <p:sp>
        <p:nvSpPr>
          <p:cNvPr id="6" name="Rectangle 5" descr="A black and white photograph of a dilapidated alleyway behind some houses. There is rubble on the floor. There are children looking up at the camera.">
            <a:extLst>
              <a:ext uri="{FF2B5EF4-FFF2-40B4-BE49-F238E27FC236}">
                <a16:creationId xmlns:a16="http://schemas.microsoft.com/office/drawing/2014/main" id="{8759EB51-4E57-29F1-5591-0AE3064D5BEB}"/>
              </a:ext>
            </a:extLst>
          </p:cNvPr>
          <p:cNvSpPr/>
          <p:nvPr/>
        </p:nvSpPr>
        <p:spPr>
          <a:xfrm>
            <a:off x="6096000" y="186265"/>
            <a:ext cx="5943600" cy="658706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descr="Example of ‘slum’ living in Birmingham in 1967.&#10;">
            <a:extLst>
              <a:ext uri="{FF2B5EF4-FFF2-40B4-BE49-F238E27FC236}">
                <a16:creationId xmlns:a16="http://schemas.microsoft.com/office/drawing/2014/main" id="{39B1C520-CA57-2B88-08D7-151E61F5D63D}"/>
              </a:ext>
            </a:extLst>
          </p:cNvPr>
          <p:cNvGrpSpPr/>
          <p:nvPr/>
        </p:nvGrpSpPr>
        <p:grpSpPr>
          <a:xfrm>
            <a:off x="7360560" y="273030"/>
            <a:ext cx="3512849" cy="800219"/>
            <a:chOff x="5096450" y="2430103"/>
            <a:chExt cx="3512849" cy="800219"/>
          </a:xfrm>
        </p:grpSpPr>
        <p:pic>
          <p:nvPicPr>
            <p:cNvPr id="2" name="Picture 1">
              <a:extLst>
                <a:ext uri="{FF2B5EF4-FFF2-40B4-BE49-F238E27FC236}">
                  <a16:creationId xmlns:a16="http://schemas.microsoft.com/office/drawing/2014/main" id="{5914C2DD-E050-6072-C210-2AD66829172B}"/>
                </a:ext>
                <a:ext uri="{C183D7F6-B498-43B3-948B-1728B52AA6E4}">
                  <adec:decorative xmlns:adec="http://schemas.microsoft.com/office/drawing/2017/decorative" val="1"/>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rot="5400000">
              <a:off x="5045753" y="2523527"/>
              <a:ext cx="350267" cy="248874"/>
            </a:xfrm>
            <a:prstGeom prst="rect">
              <a:avLst/>
            </a:prstGeom>
          </p:spPr>
        </p:pic>
        <p:sp>
          <p:nvSpPr>
            <p:cNvPr id="3" name="TextBox 2">
              <a:extLst>
                <a:ext uri="{FF2B5EF4-FFF2-40B4-BE49-F238E27FC236}">
                  <a16:creationId xmlns:a16="http://schemas.microsoft.com/office/drawing/2014/main" id="{CE180A8D-1173-6ACD-24F2-92A4A56D5DC4}"/>
                </a:ext>
              </a:extLst>
            </p:cNvPr>
            <p:cNvSpPr txBox="1"/>
            <p:nvPr/>
          </p:nvSpPr>
          <p:spPr>
            <a:xfrm>
              <a:off x="5326903" y="2430103"/>
              <a:ext cx="3282396" cy="800219"/>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Example of ‘slum’ living in Birmingham in 1967.</a:t>
              </a:r>
            </a:p>
          </p:txBody>
        </p:sp>
      </p:grpSp>
      <p:pic>
        <p:nvPicPr>
          <p:cNvPr id="15" name="Picture 14">
            <a:extLst>
              <a:ext uri="{FF2B5EF4-FFF2-40B4-BE49-F238E27FC236}">
                <a16:creationId xmlns:a16="http://schemas.microsoft.com/office/drawing/2014/main" id="{E7F5A9F7-A702-0755-F9AE-81DC3DD7FFE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73409" y="5546036"/>
            <a:ext cx="1318590" cy="1311964"/>
          </a:xfrm>
          <a:prstGeom prst="rect">
            <a:avLst/>
          </a:prstGeom>
        </p:spPr>
      </p:pic>
    </p:spTree>
    <p:extLst>
      <p:ext uri="{BB962C8B-B14F-4D97-AF65-F5344CB8AC3E}">
        <p14:creationId xmlns:p14="http://schemas.microsoft.com/office/powerpoint/2010/main" val="20155672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8CEE8C4-09BB-D7C0-81AF-1E73F0093740}"/>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B4B42C7F-0ACD-A631-8B9D-36DE50F7282F}"/>
              </a:ext>
            </a:extLst>
          </p:cNvPr>
          <p:cNvSpPr>
            <a:spLocks noGrp="1"/>
          </p:cNvSpPr>
          <p:nvPr>
            <p:ph type="ctrTitle"/>
          </p:nvPr>
        </p:nvSpPr>
        <p:spPr>
          <a:xfrm>
            <a:off x="1524000" y="-1532247"/>
            <a:ext cx="9144000" cy="1003830"/>
          </a:xfrm>
        </p:spPr>
        <p:txBody>
          <a:bodyPr/>
          <a:lstStyle/>
          <a:p>
            <a:r>
              <a:rPr lang="en-US" dirty="0"/>
              <a:t>Population Growth part 2</a:t>
            </a:r>
          </a:p>
        </p:txBody>
      </p:sp>
      <p:sp>
        <p:nvSpPr>
          <p:cNvPr id="11" name="TextBox 10">
            <a:extLst>
              <a:ext uri="{FF2B5EF4-FFF2-40B4-BE49-F238E27FC236}">
                <a16:creationId xmlns:a16="http://schemas.microsoft.com/office/drawing/2014/main" id="{8C8C5EAD-1A57-869D-1C29-ADAF5B9D1C8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Telford like?</a:t>
            </a:r>
          </a:p>
        </p:txBody>
      </p:sp>
      <p:sp>
        <p:nvSpPr>
          <p:cNvPr id="12" name="Rectangle 11" descr="A black and white photograph of an estate of houses, there are bare trees in the background. A few children play on one of the pavements between the houses.">
            <a:extLst>
              <a:ext uri="{FF2B5EF4-FFF2-40B4-BE49-F238E27FC236}">
                <a16:creationId xmlns:a16="http://schemas.microsoft.com/office/drawing/2014/main" id="{69DBC1E6-5F1C-4121-E9FD-B9B3C838003D}"/>
              </a:ext>
            </a:extLst>
          </p:cNvPr>
          <p:cNvSpPr/>
          <p:nvPr/>
        </p:nvSpPr>
        <p:spPr>
          <a:xfrm>
            <a:off x="237067" y="186265"/>
            <a:ext cx="11802533" cy="658706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328D4EC9-1E38-E266-9BE3-DAA641826395}"/>
              </a:ext>
            </a:extLst>
          </p:cNvPr>
          <p:cNvSpPr txBox="1">
            <a:spLocks/>
          </p:cNvSpPr>
          <p:nvPr/>
        </p:nvSpPr>
        <p:spPr>
          <a:xfrm>
            <a:off x="498214" y="531657"/>
            <a:ext cx="7574691" cy="15547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5400" dirty="0">
                <a:ln w="12700">
                  <a:noFill/>
                </a:ln>
                <a:solidFill>
                  <a:schemeClr val="bg1"/>
                </a:solidFill>
                <a:effectLst>
                  <a:glow rad="228600">
                    <a:schemeClr val="tx1">
                      <a:alpha val="40000"/>
                    </a:schemeClr>
                  </a:glow>
                </a:effectLst>
                <a:latin typeface="Superclarendon Rg" panose="02060605060000020003" pitchFamily="18" charset="77"/>
              </a:rPr>
              <a:t>Population </a:t>
            </a:r>
            <a:br>
              <a:rPr lang="en-GB" sz="5400" dirty="0">
                <a:ln w="12700">
                  <a:noFill/>
                </a:ln>
                <a:solidFill>
                  <a:schemeClr val="bg1"/>
                </a:solidFill>
                <a:effectLst>
                  <a:glow rad="228600">
                    <a:schemeClr val="tx1">
                      <a:alpha val="40000"/>
                    </a:schemeClr>
                  </a:glow>
                </a:effectLst>
                <a:latin typeface="Superclarendon Rg" panose="02060605060000020003" pitchFamily="18" charset="77"/>
              </a:rPr>
            </a:br>
            <a:r>
              <a:rPr lang="en-GB" sz="5400" dirty="0">
                <a:ln w="12700">
                  <a:noFill/>
                </a:ln>
                <a:solidFill>
                  <a:schemeClr val="bg1"/>
                </a:solidFill>
                <a:effectLst>
                  <a:glow rad="228600">
                    <a:schemeClr val="tx1">
                      <a:alpha val="40000"/>
                    </a:schemeClr>
                  </a:glow>
                </a:effectLst>
                <a:latin typeface="Superclarendon Rg" panose="02060605060000020003" pitchFamily="18" charset="77"/>
              </a:rPr>
              <a:t>Growth</a:t>
            </a:r>
          </a:p>
        </p:txBody>
      </p:sp>
      <p:grpSp>
        <p:nvGrpSpPr>
          <p:cNvPr id="5" name="Group 4" descr="A new home in Sutton Hill – Telford 1970.&#10;">
            <a:extLst>
              <a:ext uri="{FF2B5EF4-FFF2-40B4-BE49-F238E27FC236}">
                <a16:creationId xmlns:a16="http://schemas.microsoft.com/office/drawing/2014/main" id="{5E9B6301-DED7-5B80-EE8A-E7EED9D17E1E}"/>
              </a:ext>
            </a:extLst>
          </p:cNvPr>
          <p:cNvGrpSpPr/>
          <p:nvPr/>
        </p:nvGrpSpPr>
        <p:grpSpPr>
          <a:xfrm>
            <a:off x="3692771" y="5634935"/>
            <a:ext cx="3114428" cy="800219"/>
            <a:chOff x="5096450" y="2417403"/>
            <a:chExt cx="3114428" cy="800219"/>
          </a:xfrm>
        </p:grpSpPr>
        <p:pic>
          <p:nvPicPr>
            <p:cNvPr id="2" name="Picture 1">
              <a:extLst>
                <a:ext uri="{FF2B5EF4-FFF2-40B4-BE49-F238E27FC236}">
                  <a16:creationId xmlns:a16="http://schemas.microsoft.com/office/drawing/2014/main" id="{76AD2B30-4447-4E3E-BBB7-6AB1B0044995}"/>
                </a:ext>
                <a:ext uri="{C183D7F6-B498-43B3-948B-1728B52AA6E4}">
                  <adec:decorative xmlns:adec="http://schemas.microsoft.com/office/drawing/2017/decorative" val="1"/>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5045753" y="2472727"/>
              <a:ext cx="350267" cy="248874"/>
            </a:xfrm>
            <a:prstGeom prst="rect">
              <a:avLst/>
            </a:prstGeom>
          </p:spPr>
        </p:pic>
        <p:sp>
          <p:nvSpPr>
            <p:cNvPr id="3" name="TextBox 2">
              <a:extLst>
                <a:ext uri="{FF2B5EF4-FFF2-40B4-BE49-F238E27FC236}">
                  <a16:creationId xmlns:a16="http://schemas.microsoft.com/office/drawing/2014/main" id="{65DF9453-0D5C-DF7F-CED6-B883365D95F7}"/>
                </a:ext>
              </a:extLst>
            </p:cNvPr>
            <p:cNvSpPr txBox="1"/>
            <p:nvPr/>
          </p:nvSpPr>
          <p:spPr>
            <a:xfrm>
              <a:off x="5276104" y="2417403"/>
              <a:ext cx="2934774" cy="800219"/>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A new home in Sutton Hill – Telford 1970.</a:t>
              </a:r>
            </a:p>
          </p:txBody>
        </p:sp>
      </p:grpSp>
      <p:sp>
        <p:nvSpPr>
          <p:cNvPr id="6" name="Rectangle 5">
            <a:extLst>
              <a:ext uri="{FF2B5EF4-FFF2-40B4-BE49-F238E27FC236}">
                <a16:creationId xmlns:a16="http://schemas.microsoft.com/office/drawing/2014/main" id="{A9EE1CF9-8F0A-D12D-5A40-3279CDDAB386}"/>
              </a:ext>
            </a:extLst>
          </p:cNvPr>
          <p:cNvSpPr/>
          <p:nvPr/>
        </p:nvSpPr>
        <p:spPr>
          <a:xfrm>
            <a:off x="6807199" y="531658"/>
            <a:ext cx="4886587" cy="579468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51999" rIns="251999" rtlCol="0" anchor="ctr"/>
          <a:lstStyle/>
          <a:p>
            <a:pPr>
              <a:lnSpc>
                <a:spcPct val="150000"/>
              </a:lnSpc>
            </a:pPr>
            <a:r>
              <a:rPr lang="en-US" sz="2000" dirty="0">
                <a:solidFill>
                  <a:schemeClr val="tx1"/>
                </a:solidFill>
                <a:latin typeface="Linkpen 17a Print" panose="03050602060000000000" pitchFamily="66" charset="77"/>
              </a:rPr>
              <a:t>In 1951, the population of the Telford &amp; Wrekin borough was 68,299. By 2021, Telford &amp; Wrekin borough’s population had grown to 185,600, making it the largest town in Shropshire. </a:t>
            </a:r>
          </a:p>
          <a:p>
            <a:pPr>
              <a:lnSpc>
                <a:spcPct val="150000"/>
              </a:lnSpc>
            </a:pPr>
            <a:endParaRPr lang="en-US" sz="2000" dirty="0">
              <a:solidFill>
                <a:schemeClr val="tx1"/>
              </a:solidFill>
              <a:latin typeface="Linkpen 17a Print" panose="03050602060000000000" pitchFamily="66" charset="77"/>
            </a:endParaRPr>
          </a:p>
          <a:p>
            <a:pPr>
              <a:lnSpc>
                <a:spcPct val="150000"/>
              </a:lnSpc>
            </a:pPr>
            <a:r>
              <a:rPr lang="en-US" sz="2000" dirty="0">
                <a:solidFill>
                  <a:schemeClr val="tx1"/>
                </a:solidFill>
                <a:latin typeface="Linkpen 17a Print" panose="03050602060000000000" pitchFamily="66" charset="77"/>
              </a:rPr>
              <a:t>This growth shows Telford’s success as a planned town, with modern housing, industrial estates, and a thriving local economy that continues to evolve.</a:t>
            </a:r>
          </a:p>
        </p:txBody>
      </p:sp>
      <p:pic>
        <p:nvPicPr>
          <p:cNvPr id="15" name="Picture 14">
            <a:extLst>
              <a:ext uri="{FF2B5EF4-FFF2-40B4-BE49-F238E27FC236}">
                <a16:creationId xmlns:a16="http://schemas.microsoft.com/office/drawing/2014/main" id="{EEE47345-B0F2-D2B4-CE33-E24907BF660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73409" y="5546035"/>
            <a:ext cx="1318590" cy="1311964"/>
          </a:xfrm>
          <a:prstGeom prst="rect">
            <a:avLst/>
          </a:prstGeom>
        </p:spPr>
      </p:pic>
    </p:spTree>
    <p:extLst>
      <p:ext uri="{BB962C8B-B14F-4D97-AF65-F5344CB8AC3E}">
        <p14:creationId xmlns:p14="http://schemas.microsoft.com/office/powerpoint/2010/main" val="13332724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8C44577-BA94-86D7-2359-E11CF6A74931}"/>
            </a:ext>
          </a:extLst>
        </p:cNvPr>
        <p:cNvGrpSpPr/>
        <p:nvPr/>
      </p:nvGrpSpPr>
      <p:grpSpPr>
        <a:xfrm>
          <a:off x="0" y="0"/>
          <a:ext cx="0" cy="0"/>
          <a:chOff x="0" y="0"/>
          <a:chExt cx="0" cy="0"/>
        </a:xfrm>
      </p:grpSpPr>
      <p:sp>
        <p:nvSpPr>
          <p:cNvPr id="16" name="Title 15">
            <a:extLst>
              <a:ext uri="{FF2B5EF4-FFF2-40B4-BE49-F238E27FC236}">
                <a16:creationId xmlns:a16="http://schemas.microsoft.com/office/drawing/2014/main" id="{E6419F95-9A64-5EC8-698F-D54FC40574AC}"/>
              </a:ext>
            </a:extLst>
          </p:cNvPr>
          <p:cNvSpPr>
            <a:spLocks noGrp="1"/>
          </p:cNvSpPr>
          <p:nvPr>
            <p:ph type="ctrTitle"/>
          </p:nvPr>
        </p:nvSpPr>
        <p:spPr>
          <a:xfrm>
            <a:off x="1524000" y="-1503006"/>
            <a:ext cx="9144000" cy="1068436"/>
          </a:xfrm>
        </p:spPr>
        <p:txBody>
          <a:bodyPr/>
          <a:lstStyle/>
          <a:p>
            <a:r>
              <a:rPr lang="en-US" dirty="0"/>
              <a:t>What made Telford special?</a:t>
            </a:r>
          </a:p>
        </p:txBody>
      </p:sp>
      <p:sp>
        <p:nvSpPr>
          <p:cNvPr id="11" name="TextBox 10">
            <a:extLst>
              <a:ext uri="{FF2B5EF4-FFF2-40B4-BE49-F238E27FC236}">
                <a16:creationId xmlns:a16="http://schemas.microsoft.com/office/drawing/2014/main" id="{78C323EC-459A-C997-00C4-37DB3A04E3D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Telford like?</a:t>
            </a:r>
          </a:p>
        </p:txBody>
      </p:sp>
      <p:sp>
        <p:nvSpPr>
          <p:cNvPr id="7" name="Title 1">
            <a:extLst>
              <a:ext uri="{FF2B5EF4-FFF2-40B4-BE49-F238E27FC236}">
                <a16:creationId xmlns:a16="http://schemas.microsoft.com/office/drawing/2014/main" id="{3BD6ED93-437E-3D0F-7E02-4CC22A78F67D}"/>
              </a:ext>
            </a:extLst>
          </p:cNvPr>
          <p:cNvSpPr txBox="1">
            <a:spLocks/>
          </p:cNvSpPr>
          <p:nvPr/>
        </p:nvSpPr>
        <p:spPr>
          <a:xfrm>
            <a:off x="306233" y="327840"/>
            <a:ext cx="7313768"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500" dirty="0">
                <a:ln w="12700">
                  <a:noFill/>
                </a:ln>
                <a:latin typeface="Superclarendon Rg" panose="02060605060000020003" pitchFamily="18" charset="77"/>
              </a:rPr>
              <a:t>What made Telford special?</a:t>
            </a:r>
          </a:p>
        </p:txBody>
      </p:sp>
      <p:sp>
        <p:nvSpPr>
          <p:cNvPr id="8" name="TextBox 7">
            <a:extLst>
              <a:ext uri="{FF2B5EF4-FFF2-40B4-BE49-F238E27FC236}">
                <a16:creationId xmlns:a16="http://schemas.microsoft.com/office/drawing/2014/main" id="{74804358-EDBC-0E73-172C-FA336BC1EA6F}"/>
              </a:ext>
            </a:extLst>
          </p:cNvPr>
          <p:cNvSpPr txBox="1"/>
          <p:nvPr/>
        </p:nvSpPr>
        <p:spPr>
          <a:xfrm>
            <a:off x="628082" y="1335222"/>
            <a:ext cx="6884431" cy="190052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Read through the printed booklet or watch the video to learn more about what made Telford special and why people took the opportunity to move here.</a:t>
            </a:r>
          </a:p>
        </p:txBody>
      </p:sp>
      <p:pic>
        <p:nvPicPr>
          <p:cNvPr id="12" name="Picture 11" descr="A thumbnail for a video. A VW beetle car drives along a road, a sign points along the road, it says &quot;Local Centre Shopping Car Park Dawley&quot;. The corner of the thumbnail says &quot;Telford&quot;.">
            <a:extLst>
              <a:ext uri="{FF2B5EF4-FFF2-40B4-BE49-F238E27FC236}">
                <a16:creationId xmlns:a16="http://schemas.microsoft.com/office/drawing/2014/main" id="{C82D45CE-9772-2C35-5835-17496A8374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45882" y="3530600"/>
            <a:ext cx="4398332" cy="2410212"/>
          </a:xfrm>
          <a:prstGeom prst="rect">
            <a:avLst/>
          </a:prstGeom>
          <a:ln w="28575">
            <a:solidFill>
              <a:schemeClr val="tx1"/>
            </a:solidFill>
          </a:ln>
        </p:spPr>
      </p:pic>
      <p:pic>
        <p:nvPicPr>
          <p:cNvPr id="6" name="Picture 5" descr="Button to watch a link to footage on Telford.">
            <a:hlinkClick r:id="rId5"/>
            <a:extLst>
              <a:ext uri="{FF2B5EF4-FFF2-40B4-BE49-F238E27FC236}">
                <a16:creationId xmlns:a16="http://schemas.microsoft.com/office/drawing/2014/main" id="{C965A00A-3979-2BB0-ABB1-510D6B6D31D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75208" y="5699097"/>
            <a:ext cx="3321305" cy="668874"/>
          </a:xfrm>
          <a:prstGeom prst="rect">
            <a:avLst/>
          </a:prstGeom>
        </p:spPr>
      </p:pic>
      <p:pic>
        <p:nvPicPr>
          <p:cNvPr id="13" name="Content Placeholder 4" descr="A photograph cover of an A4 paper that had a bundle of flowers on the front, the words say &quot;Telford - your opportunity&quot; on the bottom right corner.">
            <a:extLst>
              <a:ext uri="{FF2B5EF4-FFF2-40B4-BE49-F238E27FC236}">
                <a16:creationId xmlns:a16="http://schemas.microsoft.com/office/drawing/2014/main" id="{052B2E36-B1F2-A44C-A404-4399C201CE1D}"/>
              </a:ext>
            </a:extLst>
          </p:cNvPr>
          <p:cNvPicPr>
            <a:picLocks noChangeAspect="1"/>
          </p:cNvPicPr>
          <p:nvPr/>
        </p:nvPicPr>
        <p:blipFill>
          <a:blip r:embed="rId7"/>
          <a:stretch>
            <a:fillRect/>
          </a:stretch>
        </p:blipFill>
        <p:spPr>
          <a:xfrm>
            <a:off x="7512513" y="378563"/>
            <a:ext cx="4311187" cy="6100874"/>
          </a:xfrm>
          <a:prstGeom prst="rect">
            <a:avLst/>
          </a:prstGeom>
        </p:spPr>
      </p:pic>
      <p:pic>
        <p:nvPicPr>
          <p:cNvPr id="15" name="Picture 14">
            <a:extLst>
              <a:ext uri="{FF2B5EF4-FFF2-40B4-BE49-F238E27FC236}">
                <a16:creationId xmlns:a16="http://schemas.microsoft.com/office/drawing/2014/main" id="{097E6461-DB1E-E69E-C8E9-C637DC7AC176}"/>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873409" y="-77822"/>
            <a:ext cx="1318590" cy="1311964"/>
          </a:xfrm>
          <a:prstGeom prst="rect">
            <a:avLst/>
          </a:prstGeom>
        </p:spPr>
      </p:pic>
    </p:spTree>
    <p:extLst>
      <p:ext uri="{BB962C8B-B14F-4D97-AF65-F5344CB8AC3E}">
        <p14:creationId xmlns:p14="http://schemas.microsoft.com/office/powerpoint/2010/main" val="25391431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11DEFF-B532-22D2-BDDE-3FE800B57860}"/>
              </a:ext>
            </a:extLst>
          </p:cNvPr>
          <p:cNvSpPr>
            <a:spLocks noGrp="1"/>
          </p:cNvSpPr>
          <p:nvPr>
            <p:ph type="ctrTitle"/>
          </p:nvPr>
        </p:nvSpPr>
        <p:spPr>
          <a:xfrm>
            <a:off x="1524000" y="-1892448"/>
            <a:ext cx="9144000" cy="1292663"/>
          </a:xfrm>
        </p:spPr>
        <p:txBody>
          <a:bodyPr>
            <a:normAutofit fontScale="90000"/>
          </a:bodyPr>
          <a:lstStyle/>
          <a:p>
            <a:r>
              <a:rPr lang="en-US" sz="4800" dirty="0"/>
              <a:t>How did the area change in the later 20</a:t>
            </a:r>
            <a:r>
              <a:rPr lang="en-US" sz="4800" baseline="30000" dirty="0"/>
              <a:t>th</a:t>
            </a:r>
            <a:r>
              <a:rPr lang="en-US" sz="4800" dirty="0"/>
              <a:t> century?</a:t>
            </a:r>
          </a:p>
        </p:txBody>
      </p:sp>
      <p:grpSp>
        <p:nvGrpSpPr>
          <p:cNvPr id="14" name="Group 13" descr="What was Dawley New Town?&#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1243156" y="1021374"/>
              <a:ext cx="4048388"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Dawley New Town?</a:t>
              </a:r>
            </a:p>
          </p:txBody>
        </p:sp>
      </p:grpSp>
      <p:grpSp>
        <p:nvGrpSpPr>
          <p:cNvPr id="17" name="Group 16" descr="Why was Telford built?&#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1021374"/>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was Telford built?</a:t>
              </a:r>
            </a:p>
            <a:p>
              <a:pPr algn="ctr"/>
              <a:endParaRPr lang="en-GB" sz="2600" dirty="0">
                <a:latin typeface="Superclarendon Rg" panose="02000505080000020003" pitchFamily="2" charset="77"/>
              </a:endParaRP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012580" y="2753413"/>
            <a:ext cx="8083920" cy="1077218"/>
          </a:xfrm>
          <a:prstGeom prst="rect">
            <a:avLst/>
          </a:prstGeom>
          <a:noFill/>
        </p:spPr>
        <p:txBody>
          <a:bodyPr wrap="square">
            <a:spAutoFit/>
          </a:bodyPr>
          <a:lstStyle/>
          <a:p>
            <a:pPr algn="ctr"/>
            <a:r>
              <a:rPr lang="en-GB" sz="3200" dirty="0">
                <a:solidFill>
                  <a:srgbClr val="EC5E43"/>
                </a:solidFill>
                <a:latin typeface="Superclarendon Rg" panose="02000505080000020003" pitchFamily="2" charset="77"/>
              </a:rPr>
              <a:t>How did the area change in the later 20th century?</a:t>
            </a:r>
          </a:p>
        </p:txBody>
      </p:sp>
      <p:grpSp>
        <p:nvGrpSpPr>
          <p:cNvPr id="20" name="Group 19" descr="Why the name ‘Telford?’&#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853985"/>
              <a:ext cx="5237299" cy="492443"/>
            </a:xfrm>
            <a:prstGeom prst="rect">
              <a:avLst/>
            </a:prstGeom>
            <a:noFill/>
            <a:ln w="19050">
              <a:noFill/>
            </a:ln>
          </p:spPr>
          <p:txBody>
            <a:bodyPr wrap="square">
              <a:spAutoFit/>
            </a:bodyPr>
            <a:lstStyle/>
            <a:p>
              <a:pPr algn="ctr"/>
              <a:r>
                <a:rPr lang="en-GB" sz="2600" dirty="0">
                  <a:latin typeface="Superclarendon Rg" panose="02000505080000020003" pitchFamily="2" charset="77"/>
                </a:rPr>
                <a:t>Why the name ‘Telford’?</a:t>
              </a:r>
            </a:p>
          </p:txBody>
        </p:sp>
      </p:grpSp>
      <p:grpSp>
        <p:nvGrpSpPr>
          <p:cNvPr id="23" name="Group 22" descr="What was Telford like?&#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653930"/>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Telford like?</a:t>
              </a:r>
            </a:p>
          </p:txBody>
        </p:sp>
      </p:grpSp>
      <p:pic>
        <p:nvPicPr>
          <p:cNvPr id="2" name="Picture 1">
            <a:extLst>
              <a:ext uri="{FF2B5EF4-FFF2-40B4-BE49-F238E27FC236}">
                <a16:creationId xmlns:a16="http://schemas.microsoft.com/office/drawing/2014/main" id="{8394004F-F075-BCA0-804B-DF8AF396570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3409" y="5546035"/>
            <a:ext cx="1318590" cy="1311964"/>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D0E5D622-E04F-71AB-4F71-DE60B77E4A04}"/>
              </a:ext>
            </a:extLst>
          </p:cNvPr>
          <p:cNvSpPr>
            <a:spLocks noGrp="1"/>
          </p:cNvSpPr>
          <p:nvPr>
            <p:ph type="ctrTitle"/>
          </p:nvPr>
        </p:nvSpPr>
        <p:spPr>
          <a:xfrm>
            <a:off x="1524000" y="-1422400"/>
            <a:ext cx="9144000" cy="1003830"/>
          </a:xfrm>
        </p:spPr>
        <p:txBody>
          <a:bodyPr/>
          <a:lstStyle/>
          <a:p>
            <a:r>
              <a:rPr lang="en-US" dirty="0"/>
              <a:t>Rich history</a:t>
            </a:r>
          </a:p>
        </p:txBody>
      </p:sp>
      <p:sp>
        <p:nvSpPr>
          <p:cNvPr id="8" name="TextBox 7">
            <a:extLst>
              <a:ext uri="{FF2B5EF4-FFF2-40B4-BE49-F238E27FC236}">
                <a16:creationId xmlns:a16="http://schemas.microsoft.com/office/drawing/2014/main" id="{D865BA71-9D09-29EE-229D-D2C900EC273E}"/>
              </a:ext>
            </a:extLst>
          </p:cNvPr>
          <p:cNvSpPr txBox="1"/>
          <p:nvPr/>
        </p:nvSpPr>
        <p:spPr>
          <a:xfrm>
            <a:off x="570469" y="609600"/>
            <a:ext cx="6198631" cy="5035353"/>
          </a:xfrm>
          <a:prstGeom prst="rect">
            <a:avLst/>
          </a:prstGeom>
          <a:noFill/>
        </p:spPr>
        <p:txBody>
          <a:bodyPr wrap="square">
            <a:spAutoFit/>
          </a:bodyPr>
          <a:lstStyle/>
          <a:p>
            <a:pPr>
              <a:lnSpc>
                <a:spcPct val="150000"/>
              </a:lnSpc>
            </a:pPr>
            <a:r>
              <a:rPr lang="en-GB" dirty="0">
                <a:latin typeface="Linkpen 17a Print" panose="03050602060000000000" pitchFamily="66" charset="77"/>
              </a:rPr>
              <a:t>The area now known as Telford has a rich history stretching back to ancient times.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Early settlements were established near the Weald Moors, The Wrekin and along the Roman road, Watling Street.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By the 10th century, farmland surrounded estates such as Wellington, </a:t>
            </a:r>
            <a:r>
              <a:rPr lang="en-GB" dirty="0" err="1">
                <a:latin typeface="Linkpen 17a Print" panose="03050602060000000000" pitchFamily="66" charset="77"/>
              </a:rPr>
              <a:t>Wrockwardine</a:t>
            </a:r>
            <a:r>
              <a:rPr lang="en-GB" dirty="0">
                <a:latin typeface="Linkpen 17a Print" panose="03050602060000000000" pitchFamily="66" charset="77"/>
              </a:rPr>
              <a:t>, and Lilleshall.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During the 13th century, the area saw urban development, with Wenlock Priory founding a new town in Madeley. The local economy thrived, driven by mining and ironwork.</a:t>
            </a:r>
          </a:p>
        </p:txBody>
      </p:sp>
      <p:pic>
        <p:nvPicPr>
          <p:cNvPr id="17" name="map" descr="A map of the united kingdom.">
            <a:extLst>
              <a:ext uri="{FF2B5EF4-FFF2-40B4-BE49-F238E27FC236}">
                <a16:creationId xmlns:a16="http://schemas.microsoft.com/office/drawing/2014/main" id="{1A795AC2-07F2-8ECB-536B-5B628F50FB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70700" y="671219"/>
            <a:ext cx="4852431" cy="5515561"/>
          </a:xfrm>
          <a:prstGeom prst="rect">
            <a:avLst/>
          </a:prstGeom>
        </p:spPr>
      </p:pic>
      <p:pic>
        <p:nvPicPr>
          <p:cNvPr id="19" name="highlight" descr="Shropshire county is highlighted and telford is highlighted in red.">
            <a:extLst>
              <a:ext uri="{FF2B5EF4-FFF2-40B4-BE49-F238E27FC236}">
                <a16:creationId xmlns:a16="http://schemas.microsoft.com/office/drawing/2014/main" id="{DCD8840C-821B-FB92-BBD0-C850C9F156D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70700" y="671219"/>
            <a:ext cx="4852431" cy="5515561"/>
          </a:xfrm>
          <a:prstGeom prst="rect">
            <a:avLst/>
          </a:prstGeom>
        </p:spPr>
      </p:pic>
      <p:pic>
        <p:nvPicPr>
          <p:cNvPr id="21" name="zoom" descr="A zoomed in section of Shropshire with Telford highlighted.">
            <a:extLst>
              <a:ext uri="{FF2B5EF4-FFF2-40B4-BE49-F238E27FC236}">
                <a16:creationId xmlns:a16="http://schemas.microsoft.com/office/drawing/2014/main" id="{A30D75BC-A2D8-C932-F4D4-028DE59CE6D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70700" y="671219"/>
            <a:ext cx="4852431" cy="5515561"/>
          </a:xfrm>
          <a:prstGeom prst="rect">
            <a:avLst/>
          </a:prstGeom>
        </p:spPr>
      </p:pic>
      <p:pic>
        <p:nvPicPr>
          <p:cNvPr id="15" name="Picture 14">
            <a:extLst>
              <a:ext uri="{FF2B5EF4-FFF2-40B4-BE49-F238E27FC236}">
                <a16:creationId xmlns:a16="http://schemas.microsoft.com/office/drawing/2014/main" id="{699DC6EE-C28A-EBCE-1216-7898C2BA12BE}"/>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73409" y="5546035"/>
            <a:ext cx="1318590" cy="1311964"/>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animEffect transition="in" filter="fade">
                                      <p:cBhvr>
                                        <p:cTn id="23" dur="500"/>
                                        <p:tgtEl>
                                          <p:spTgt spid="8">
                                            <p:txEl>
                                              <p:pRg st="6" end="6"/>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86E6226-DF06-D0F0-C127-E08454313AA3}"/>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3701D055-CDAB-1764-862E-D88F4D65FB19}"/>
              </a:ext>
            </a:extLst>
          </p:cNvPr>
          <p:cNvSpPr>
            <a:spLocks noGrp="1"/>
          </p:cNvSpPr>
          <p:nvPr>
            <p:ph type="ctrTitle"/>
          </p:nvPr>
        </p:nvSpPr>
        <p:spPr>
          <a:xfrm>
            <a:off x="1524000" y="-1228309"/>
            <a:ext cx="9144000" cy="868363"/>
          </a:xfrm>
        </p:spPr>
        <p:txBody>
          <a:bodyPr>
            <a:normAutofit fontScale="90000"/>
          </a:bodyPr>
          <a:lstStyle/>
          <a:p>
            <a:r>
              <a:rPr lang="en-US" dirty="0"/>
              <a:t>Industrial Revolution</a:t>
            </a:r>
          </a:p>
        </p:txBody>
      </p:sp>
      <p:sp>
        <p:nvSpPr>
          <p:cNvPr id="8" name="TextBox 7">
            <a:extLst>
              <a:ext uri="{FF2B5EF4-FFF2-40B4-BE49-F238E27FC236}">
                <a16:creationId xmlns:a16="http://schemas.microsoft.com/office/drawing/2014/main" id="{B6BEA7DB-3204-AB56-433B-34B38F222DE1}"/>
              </a:ext>
            </a:extLst>
          </p:cNvPr>
          <p:cNvSpPr txBox="1"/>
          <p:nvPr/>
        </p:nvSpPr>
        <p:spPr>
          <a:xfrm>
            <a:off x="595868" y="704444"/>
            <a:ext cx="5208032" cy="2814617"/>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Industrial Revolution left a lasting mark on the region, particularly in the Ironbridge Gorge, which became known as "The Birthplace of Industry." The Ironbridge Gorge became known worldwide for new technologies in coal and iron production. </a:t>
            </a:r>
          </a:p>
        </p:txBody>
      </p:sp>
      <p:grpSp>
        <p:nvGrpSpPr>
          <p:cNvPr id="10" name="Group 9" descr="A photograph of the iron bridge in Telford running over a river.">
            <a:extLst>
              <a:ext uri="{FF2B5EF4-FFF2-40B4-BE49-F238E27FC236}">
                <a16:creationId xmlns:a16="http://schemas.microsoft.com/office/drawing/2014/main" id="{43D4505C-EC15-ACD5-6B5E-130C900F3158}"/>
              </a:ext>
            </a:extLst>
          </p:cNvPr>
          <p:cNvGrpSpPr/>
          <p:nvPr/>
        </p:nvGrpSpPr>
        <p:grpSpPr>
          <a:xfrm>
            <a:off x="5996609" y="524496"/>
            <a:ext cx="5599523" cy="3744385"/>
            <a:chOff x="6123608" y="534423"/>
            <a:chExt cx="5599523" cy="3744385"/>
          </a:xfrm>
        </p:grpSpPr>
        <p:pic>
          <p:nvPicPr>
            <p:cNvPr id="4" name="Picture 3">
              <a:extLst>
                <a:ext uri="{FF2B5EF4-FFF2-40B4-BE49-F238E27FC236}">
                  <a16:creationId xmlns:a16="http://schemas.microsoft.com/office/drawing/2014/main" id="{3FA714F3-A281-A784-A356-DC2B9022AB2E}"/>
                </a:ext>
              </a:extLst>
            </p:cNvPr>
            <p:cNvPicPr>
              <a:picLocks noChangeAspect="1"/>
            </p:cNvPicPr>
            <p:nvPr/>
          </p:nvPicPr>
          <p:blipFill>
            <a:blip r:embed="rId4"/>
            <a:stretch>
              <a:fillRect/>
            </a:stretch>
          </p:blipFill>
          <p:spPr>
            <a:xfrm>
              <a:off x="6123608" y="559823"/>
              <a:ext cx="5574123" cy="3718985"/>
            </a:xfrm>
            <a:prstGeom prst="rect">
              <a:avLst/>
            </a:prstGeom>
            <a:ln w="28575">
              <a:solidFill>
                <a:schemeClr val="tx1"/>
              </a:solidFill>
            </a:ln>
          </p:spPr>
        </p:pic>
        <p:sp>
          <p:nvSpPr>
            <p:cNvPr id="6" name="TextBox 5">
              <a:extLst>
                <a:ext uri="{FF2B5EF4-FFF2-40B4-BE49-F238E27FC236}">
                  <a16:creationId xmlns:a16="http://schemas.microsoft.com/office/drawing/2014/main" id="{E4B53DC0-29D4-94FE-66E3-09CD804E024E}"/>
                </a:ext>
              </a:extLst>
            </p:cNvPr>
            <p:cNvSpPr txBox="1"/>
            <p:nvPr/>
          </p:nvSpPr>
          <p:spPr>
            <a:xfrm>
              <a:off x="10206367" y="534423"/>
              <a:ext cx="1516764" cy="246221"/>
            </a:xfrm>
            <a:prstGeom prst="rect">
              <a:avLst/>
            </a:prstGeom>
            <a:noFill/>
          </p:spPr>
          <p:txBody>
            <a:bodyPr wrap="square" rtlCol="0">
              <a:spAutoFit/>
            </a:bodyPr>
            <a:lstStyle/>
            <a:p>
              <a:pPr algn="r"/>
              <a:r>
                <a:rPr lang="en-GB" sz="1000" dirty="0">
                  <a:solidFill>
                    <a:srgbClr val="86B4DD"/>
                  </a:solidFill>
                  <a:effectLst/>
                  <a:latin typeface="Arial" panose="020B0604020202020204" pitchFamily="34" charset="0"/>
                  <a:ea typeface="Calibri" panose="020F0502020204030204" pitchFamily="34" charset="0"/>
                  <a:cs typeface="Arial" panose="020B0604020202020204" pitchFamily="34" charset="0"/>
                </a:rPr>
                <a:t>©Wikimedia commons</a:t>
              </a:r>
            </a:p>
          </p:txBody>
        </p:sp>
      </p:grpSp>
      <p:sp>
        <p:nvSpPr>
          <p:cNvPr id="12" name="TextBox 11">
            <a:extLst>
              <a:ext uri="{FF2B5EF4-FFF2-40B4-BE49-F238E27FC236}">
                <a16:creationId xmlns:a16="http://schemas.microsoft.com/office/drawing/2014/main" id="{BEACDB52-DDA5-0D60-E39E-00A517E02623}"/>
              </a:ext>
            </a:extLst>
          </p:cNvPr>
          <p:cNvSpPr txBox="1"/>
          <p:nvPr/>
        </p:nvSpPr>
        <p:spPr>
          <a:xfrm>
            <a:off x="595867" y="4576628"/>
            <a:ext cx="11158407" cy="967957"/>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Later, the area experienced significant changes during the post-war period, leading to the formation of the New Town that would transform Telford into a modern centre of industry and living.</a:t>
            </a:r>
          </a:p>
        </p:txBody>
      </p:sp>
      <p:pic>
        <p:nvPicPr>
          <p:cNvPr id="15" name="Picture 14">
            <a:extLst>
              <a:ext uri="{FF2B5EF4-FFF2-40B4-BE49-F238E27FC236}">
                <a16:creationId xmlns:a16="http://schemas.microsoft.com/office/drawing/2014/main" id="{33915669-17CD-9860-88A6-1ABC360E133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73409" y="5546035"/>
            <a:ext cx="1318590" cy="1311964"/>
          </a:xfrm>
          <a:prstGeom prst="rect">
            <a:avLst/>
          </a:prstGeom>
        </p:spPr>
      </p:pic>
    </p:spTree>
    <p:extLst>
      <p:ext uri="{BB962C8B-B14F-4D97-AF65-F5344CB8AC3E}">
        <p14:creationId xmlns:p14="http://schemas.microsoft.com/office/powerpoint/2010/main" val="37074356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191DB5A-9F2B-13A8-8EB9-248E4BBD0323}"/>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809FE377-C9DF-73C2-9DF4-00DE60BF7790}"/>
              </a:ext>
            </a:extLst>
          </p:cNvPr>
          <p:cNvSpPr>
            <a:spLocks noGrp="1"/>
          </p:cNvSpPr>
          <p:nvPr>
            <p:ph type="ctrTitle"/>
          </p:nvPr>
        </p:nvSpPr>
        <p:spPr>
          <a:xfrm>
            <a:off x="1524000" y="-1570940"/>
            <a:ext cx="9144000" cy="1066587"/>
          </a:xfrm>
        </p:spPr>
        <p:txBody>
          <a:bodyPr/>
          <a:lstStyle/>
          <a:p>
            <a:r>
              <a:rPr lang="en-US" dirty="0"/>
              <a:t>Dawley New Town</a:t>
            </a:r>
          </a:p>
        </p:txBody>
      </p:sp>
      <p:sp>
        <p:nvSpPr>
          <p:cNvPr id="11" name="TextBox 10">
            <a:extLst>
              <a:ext uri="{FF2B5EF4-FFF2-40B4-BE49-F238E27FC236}">
                <a16:creationId xmlns:a16="http://schemas.microsoft.com/office/drawing/2014/main" id="{5F92624E-EB46-37A0-E5FE-E3699CD9B93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Dawley New Town?</a:t>
            </a:r>
          </a:p>
        </p:txBody>
      </p:sp>
      <p:sp>
        <p:nvSpPr>
          <p:cNvPr id="7" name="Title 1">
            <a:extLst>
              <a:ext uri="{FF2B5EF4-FFF2-40B4-BE49-F238E27FC236}">
                <a16:creationId xmlns:a16="http://schemas.microsoft.com/office/drawing/2014/main" id="{D74CFFFB-8A97-EE4D-531D-E7BF2185E1A1}"/>
              </a:ext>
            </a:extLst>
          </p:cNvPr>
          <p:cNvSpPr txBox="1">
            <a:spLocks/>
          </p:cNvSpPr>
          <p:nvPr/>
        </p:nvSpPr>
        <p:spPr>
          <a:xfrm>
            <a:off x="556054"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Dawley New Town</a:t>
            </a:r>
          </a:p>
        </p:txBody>
      </p:sp>
      <p:pic>
        <p:nvPicPr>
          <p:cNvPr id="15" name="Picture 14">
            <a:extLst>
              <a:ext uri="{FF2B5EF4-FFF2-40B4-BE49-F238E27FC236}">
                <a16:creationId xmlns:a16="http://schemas.microsoft.com/office/drawing/2014/main" id="{4D1BA897-D50A-5653-2BB7-FEAFCE79C6E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3409" y="-26861"/>
            <a:ext cx="1318590" cy="1311964"/>
          </a:xfrm>
          <a:prstGeom prst="rect">
            <a:avLst/>
          </a:prstGeom>
        </p:spPr>
      </p:pic>
      <p:sp>
        <p:nvSpPr>
          <p:cNvPr id="8" name="TextBox 7">
            <a:extLst>
              <a:ext uri="{FF2B5EF4-FFF2-40B4-BE49-F238E27FC236}">
                <a16:creationId xmlns:a16="http://schemas.microsoft.com/office/drawing/2014/main" id="{AF9D0FB7-30D5-7487-BD53-9AC3C03B141A}"/>
              </a:ext>
            </a:extLst>
          </p:cNvPr>
          <p:cNvSpPr txBox="1"/>
          <p:nvPr/>
        </p:nvSpPr>
        <p:spPr>
          <a:xfrm>
            <a:off x="621269" y="1552779"/>
            <a:ext cx="4954031" cy="420884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On January the 16th 1963, the government designated Dawley New Town to address housing shortages and industrial decline in the West Midlands. Covering 9,100 acres, the project included Dawley, Wellington, </a:t>
            </a:r>
            <a:r>
              <a:rPr lang="en-GB" sz="2000" dirty="0" err="1">
                <a:latin typeface="Linkpen 17a Print" panose="03050602060000000000" pitchFamily="66" charset="77"/>
              </a:rPr>
              <a:t>Oakengates</a:t>
            </a:r>
            <a:r>
              <a:rPr lang="en-GB" sz="2000" dirty="0">
                <a:latin typeface="Linkpen 17a Print" panose="03050602060000000000" pitchFamily="66" charset="77"/>
              </a:rPr>
              <a:t>, and nearby rural areas. </a:t>
            </a:r>
          </a:p>
        </p:txBody>
      </p:sp>
      <p:grpSp>
        <p:nvGrpSpPr>
          <p:cNvPr id="13" name="Group 12" descr="A black and white photograph of a construction site where houses are being built.">
            <a:extLst>
              <a:ext uri="{FF2B5EF4-FFF2-40B4-BE49-F238E27FC236}">
                <a16:creationId xmlns:a16="http://schemas.microsoft.com/office/drawing/2014/main" id="{DBF46A1D-F72C-9AC6-D065-0A72B037EA61}"/>
              </a:ext>
            </a:extLst>
          </p:cNvPr>
          <p:cNvGrpSpPr/>
          <p:nvPr/>
        </p:nvGrpSpPr>
        <p:grpSpPr>
          <a:xfrm>
            <a:off x="5677931" y="1730052"/>
            <a:ext cx="5892800" cy="2102284"/>
            <a:chOff x="5723961" y="2256148"/>
            <a:chExt cx="5892800" cy="2102284"/>
          </a:xfrm>
        </p:grpSpPr>
        <p:pic>
          <p:nvPicPr>
            <p:cNvPr id="10" name="Picture 9" descr="A black and white photo of a city&#10;&#10;Description automatically generated">
              <a:extLst>
                <a:ext uri="{FF2B5EF4-FFF2-40B4-BE49-F238E27FC236}">
                  <a16:creationId xmlns:a16="http://schemas.microsoft.com/office/drawing/2014/main" id="{6D73FE75-3EBF-33A9-9D86-B41BF975B61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36661" y="2256148"/>
              <a:ext cx="5880100" cy="2102284"/>
            </a:xfrm>
            <a:prstGeom prst="rect">
              <a:avLst/>
            </a:prstGeom>
            <a:ln w="28575">
              <a:solidFill>
                <a:schemeClr val="tx1"/>
              </a:solidFill>
            </a:ln>
          </p:spPr>
        </p:pic>
        <p:sp>
          <p:nvSpPr>
            <p:cNvPr id="12" name="TextBox 11">
              <a:extLst>
                <a:ext uri="{FF2B5EF4-FFF2-40B4-BE49-F238E27FC236}">
                  <a16:creationId xmlns:a16="http://schemas.microsoft.com/office/drawing/2014/main" id="{38D8E207-D4D5-5D80-761A-7802C9FBAAA2}"/>
                </a:ext>
              </a:extLst>
            </p:cNvPr>
            <p:cNvSpPr txBox="1"/>
            <p:nvPr/>
          </p:nvSpPr>
          <p:spPr>
            <a:xfrm>
              <a:off x="5723961" y="4137611"/>
              <a:ext cx="1516764" cy="215444"/>
            </a:xfrm>
            <a:prstGeom prst="rect">
              <a:avLst/>
            </a:prstGeom>
            <a:noFill/>
          </p:spPr>
          <p:txBody>
            <a:bodyPr wrap="square" rtlCol="0">
              <a:spAutoFit/>
            </a:bodyPr>
            <a:lstStyle/>
            <a:p>
              <a:r>
                <a:rPr lang="en-GB" sz="800" dirty="0">
                  <a:solidFill>
                    <a:schemeClr val="bg1">
                      <a:lumMod val="75000"/>
                    </a:schemeClr>
                  </a:solidFill>
                  <a:effectLst/>
                  <a:latin typeface="Arial" panose="020B0604020202020204" pitchFamily="34" charset="0"/>
                  <a:ea typeface="Calibri" panose="020F0502020204030204" pitchFamily="34" charset="0"/>
                  <a:cs typeface="Arial" panose="020B0604020202020204" pitchFamily="34" charset="0"/>
                </a:rPr>
                <a:t>©</a:t>
              </a:r>
              <a:r>
                <a:rPr lang="en-GB" sz="800" dirty="0" err="1">
                  <a:solidFill>
                    <a:schemeClr val="bg1">
                      <a:lumMod val="75000"/>
                    </a:schemeClr>
                  </a:solidFill>
                  <a:effectLst/>
                  <a:latin typeface="Arial" panose="020B0604020202020204" pitchFamily="34" charset="0"/>
                  <a:ea typeface="Calibri" panose="020F0502020204030204" pitchFamily="34" charset="0"/>
                  <a:cs typeface="Arial" panose="020B0604020202020204" pitchFamily="34" charset="0"/>
                </a:rPr>
                <a:t>Alamy</a:t>
              </a:r>
              <a:r>
                <a:rPr lang="en-GB" sz="800" dirty="0">
                  <a:solidFill>
                    <a:schemeClr val="bg1">
                      <a:lumMod val="75000"/>
                    </a:schemeClr>
                  </a:solidFill>
                  <a:effectLst/>
                  <a:latin typeface="Arial" panose="020B0604020202020204" pitchFamily="34" charset="0"/>
                  <a:ea typeface="Calibri" panose="020F0502020204030204" pitchFamily="34" charset="0"/>
                  <a:cs typeface="Arial" panose="020B0604020202020204" pitchFamily="34" charset="0"/>
                </a:rPr>
                <a:t> ref: KRTKTG</a:t>
              </a:r>
            </a:p>
          </p:txBody>
        </p:sp>
      </p:grpSp>
      <p:grpSp>
        <p:nvGrpSpPr>
          <p:cNvPr id="5" name="Group 4" descr="Dawley New Town while it was being built.&#10;">
            <a:extLst>
              <a:ext uri="{FF2B5EF4-FFF2-40B4-BE49-F238E27FC236}">
                <a16:creationId xmlns:a16="http://schemas.microsoft.com/office/drawing/2014/main" id="{EE900D12-2CED-D927-9880-D9586B91E2C5}"/>
              </a:ext>
            </a:extLst>
          </p:cNvPr>
          <p:cNvGrpSpPr/>
          <p:nvPr/>
        </p:nvGrpSpPr>
        <p:grpSpPr>
          <a:xfrm>
            <a:off x="5751254" y="4042046"/>
            <a:ext cx="2848336" cy="1169551"/>
            <a:chOff x="5096450" y="2417403"/>
            <a:chExt cx="2848336" cy="1169551"/>
          </a:xfrm>
        </p:grpSpPr>
        <p:pic>
          <p:nvPicPr>
            <p:cNvPr id="2" name="Picture 1">
              <a:extLst>
                <a:ext uri="{FF2B5EF4-FFF2-40B4-BE49-F238E27FC236}">
                  <a16:creationId xmlns:a16="http://schemas.microsoft.com/office/drawing/2014/main" id="{A0396E42-466B-505A-322C-D70CAE6ABA4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45753" y="2510827"/>
              <a:ext cx="350267" cy="248874"/>
            </a:xfrm>
            <a:prstGeom prst="rect">
              <a:avLst/>
            </a:prstGeom>
          </p:spPr>
        </p:pic>
        <p:sp>
          <p:nvSpPr>
            <p:cNvPr id="3" name="TextBox 2">
              <a:extLst>
                <a:ext uri="{FF2B5EF4-FFF2-40B4-BE49-F238E27FC236}">
                  <a16:creationId xmlns:a16="http://schemas.microsoft.com/office/drawing/2014/main" id="{8D9DC82B-2AF5-9A46-F050-27167877FFE5}"/>
                </a:ext>
              </a:extLst>
            </p:cNvPr>
            <p:cNvSpPr txBox="1"/>
            <p:nvPr/>
          </p:nvSpPr>
          <p:spPr>
            <a:xfrm>
              <a:off x="5276103" y="2417403"/>
              <a:ext cx="2668683"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Dawley New Town while it was being built.</a:t>
              </a:r>
            </a:p>
          </p:txBody>
        </p:sp>
      </p:grpSp>
      <p:pic>
        <p:nvPicPr>
          <p:cNvPr id="16" name="Picture 15" descr="A photograph cover of an A4 paper that had a bundle of flowers on the front, the words say &quot;Telford - your opportunity&quot; on the bottom right corner.">
            <a:extLst>
              <a:ext uri="{FF2B5EF4-FFF2-40B4-BE49-F238E27FC236}">
                <a16:creationId xmlns:a16="http://schemas.microsoft.com/office/drawing/2014/main" id="{4537EE5E-976F-8A9A-CA15-AC102197F1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22584">
            <a:off x="8573169" y="3267017"/>
            <a:ext cx="2037736" cy="2901299"/>
          </a:xfrm>
          <a:prstGeom prst="rect">
            <a:avLst/>
          </a:prstGeom>
          <a:ln w="28575">
            <a:solidFill>
              <a:schemeClr val="tx1"/>
            </a:solidFill>
          </a:ln>
        </p:spPr>
      </p:pic>
      <p:pic>
        <p:nvPicPr>
          <p:cNvPr id="20" name="magnifying glass" descr="Magnifying glass.">
            <a:extLst>
              <a:ext uri="{FF2B5EF4-FFF2-40B4-BE49-F238E27FC236}">
                <a16:creationId xmlns:a16="http://schemas.microsoft.com/office/drawing/2014/main" id="{13880276-9059-FAFD-B7AD-D1521E452F0C}"/>
              </a:ext>
              <a:ext uri="{C183D7F6-B498-43B3-948B-1728B52AA6E4}">
                <adec:decorative xmlns:adec="http://schemas.microsoft.com/office/drawing/2017/decorative" val="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3507136">
            <a:off x="10731818" y="3482015"/>
            <a:ext cx="982209" cy="1145912"/>
          </a:xfrm>
          <a:prstGeom prst="rect">
            <a:avLst/>
          </a:prstGeom>
        </p:spPr>
      </p:pic>
      <p:grpSp>
        <p:nvGrpSpPr>
          <p:cNvPr id="17" name="Back button" descr="Back button">
            <a:extLst>
              <a:ext uri="{FF2B5EF4-FFF2-40B4-BE49-F238E27FC236}">
                <a16:creationId xmlns:a16="http://schemas.microsoft.com/office/drawing/2014/main" id="{73F38E20-8D7F-A536-A7B2-B513917581AD}"/>
              </a:ext>
            </a:extLst>
          </p:cNvPr>
          <p:cNvGrpSpPr/>
          <p:nvPr/>
        </p:nvGrpSpPr>
        <p:grpSpPr>
          <a:xfrm>
            <a:off x="-140494" y="-121444"/>
            <a:ext cx="12472988" cy="7100888"/>
            <a:chOff x="-128587" y="-122165"/>
            <a:chExt cx="12472988" cy="7100888"/>
          </a:xfrm>
        </p:grpSpPr>
        <p:sp>
          <p:nvSpPr>
            <p:cNvPr id="18" name="Rectangle black">
              <a:extLst>
                <a:ext uri="{FF2B5EF4-FFF2-40B4-BE49-F238E27FC236}">
                  <a16:creationId xmlns:a16="http://schemas.microsoft.com/office/drawing/2014/main" id="{79EF0785-8089-F9F2-90D3-E855AC16041E}"/>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back">
              <a:extLst>
                <a:ext uri="{FF2B5EF4-FFF2-40B4-BE49-F238E27FC236}">
                  <a16:creationId xmlns:a16="http://schemas.microsoft.com/office/drawing/2014/main" id="{DDE8CAA6-E45D-7A9D-D8B8-649CC3EEF2F7}"/>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21" name="Group 20" descr="A black and white photograph of a construction site where houses are being built.">
            <a:extLst>
              <a:ext uri="{FF2B5EF4-FFF2-40B4-BE49-F238E27FC236}">
                <a16:creationId xmlns:a16="http://schemas.microsoft.com/office/drawing/2014/main" id="{FEF6C6B5-B06B-DA5E-0772-47F129429149}"/>
              </a:ext>
            </a:extLst>
          </p:cNvPr>
          <p:cNvGrpSpPr/>
          <p:nvPr/>
        </p:nvGrpSpPr>
        <p:grpSpPr>
          <a:xfrm>
            <a:off x="715868" y="1507738"/>
            <a:ext cx="10760264" cy="3842525"/>
            <a:chOff x="5723961" y="515907"/>
            <a:chExt cx="10760264" cy="3842525"/>
          </a:xfrm>
        </p:grpSpPr>
        <p:pic>
          <p:nvPicPr>
            <p:cNvPr id="22" name="Picture 21" descr="A black and white photo of a city&#10;&#10;Description automatically generated">
              <a:extLst>
                <a:ext uri="{FF2B5EF4-FFF2-40B4-BE49-F238E27FC236}">
                  <a16:creationId xmlns:a16="http://schemas.microsoft.com/office/drawing/2014/main" id="{9FE58B7E-0F69-4B70-AAD9-AE63C1FD5D5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736661" y="515907"/>
              <a:ext cx="10747564" cy="3842525"/>
            </a:xfrm>
            <a:prstGeom prst="rect">
              <a:avLst/>
            </a:prstGeom>
            <a:ln w="28575">
              <a:solidFill>
                <a:schemeClr val="tx1"/>
              </a:solidFill>
            </a:ln>
          </p:spPr>
        </p:pic>
        <p:sp>
          <p:nvSpPr>
            <p:cNvPr id="23" name="TextBox 22">
              <a:extLst>
                <a:ext uri="{FF2B5EF4-FFF2-40B4-BE49-F238E27FC236}">
                  <a16:creationId xmlns:a16="http://schemas.microsoft.com/office/drawing/2014/main" id="{B064880A-0763-9EBC-73F0-25EC91513350}"/>
                </a:ext>
              </a:extLst>
            </p:cNvPr>
            <p:cNvSpPr txBox="1"/>
            <p:nvPr/>
          </p:nvSpPr>
          <p:spPr>
            <a:xfrm>
              <a:off x="5723961" y="4137611"/>
              <a:ext cx="1516764" cy="215444"/>
            </a:xfrm>
            <a:prstGeom prst="rect">
              <a:avLst/>
            </a:prstGeom>
            <a:noFill/>
          </p:spPr>
          <p:txBody>
            <a:bodyPr wrap="square" rtlCol="0">
              <a:spAutoFit/>
            </a:bodyPr>
            <a:lstStyle/>
            <a:p>
              <a:r>
                <a:rPr lang="en-GB" sz="800" dirty="0">
                  <a:solidFill>
                    <a:schemeClr val="bg1">
                      <a:lumMod val="75000"/>
                    </a:schemeClr>
                  </a:solidFill>
                  <a:effectLst/>
                  <a:latin typeface="Arial" panose="020B0604020202020204" pitchFamily="34" charset="0"/>
                  <a:ea typeface="Calibri" panose="020F0502020204030204" pitchFamily="34" charset="0"/>
                  <a:cs typeface="Arial" panose="020B0604020202020204" pitchFamily="34" charset="0"/>
                </a:rPr>
                <a:t>©</a:t>
              </a:r>
              <a:r>
                <a:rPr lang="en-GB" sz="800" dirty="0" err="1">
                  <a:solidFill>
                    <a:schemeClr val="bg1">
                      <a:lumMod val="75000"/>
                    </a:schemeClr>
                  </a:solidFill>
                  <a:effectLst/>
                  <a:latin typeface="Arial" panose="020B0604020202020204" pitchFamily="34" charset="0"/>
                  <a:ea typeface="Calibri" panose="020F0502020204030204" pitchFamily="34" charset="0"/>
                  <a:cs typeface="Arial" panose="020B0604020202020204" pitchFamily="34" charset="0"/>
                </a:rPr>
                <a:t>Alamy</a:t>
              </a:r>
              <a:r>
                <a:rPr lang="en-GB" sz="800" dirty="0">
                  <a:solidFill>
                    <a:schemeClr val="bg1">
                      <a:lumMod val="75000"/>
                    </a:schemeClr>
                  </a:solidFill>
                  <a:effectLst/>
                  <a:latin typeface="Arial" panose="020B0604020202020204" pitchFamily="34" charset="0"/>
                  <a:ea typeface="Calibri" panose="020F0502020204030204" pitchFamily="34" charset="0"/>
                  <a:cs typeface="Arial" panose="020B0604020202020204" pitchFamily="34" charset="0"/>
                </a:rPr>
                <a:t> ref: KRTKTG</a:t>
              </a:r>
            </a:p>
          </p:txBody>
        </p:sp>
      </p:grpSp>
    </p:spTree>
    <p:extLst>
      <p:ext uri="{BB962C8B-B14F-4D97-AF65-F5344CB8AC3E}">
        <p14:creationId xmlns:p14="http://schemas.microsoft.com/office/powerpoint/2010/main" val="40755874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20"/>
                    </p:tgtEl>
                  </p:cond>
                </p:stCondLst>
                <p:endSync evt="end" delay="0">
                  <p:rtn val="all"/>
                </p:endSync>
                <p:childTnLst>
                  <p:par>
                    <p:cTn id="29" fill="hold">
                      <p:stCondLst>
                        <p:cond delay="0"/>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500"/>
                            </p:stCondLst>
                            <p:childTnLst>
                              <p:par>
                                <p:cTn id="35" presetID="53" presetClass="entr" presetSubtype="16"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childTnLst>
                    </p:cTn>
                  </p:par>
                </p:childTnLst>
              </p:cTn>
              <p:nextCondLst>
                <p:cond evt="onClick" delay="0">
                  <p:tgtEl>
                    <p:spTgt spid="20"/>
                  </p:tgtEl>
                </p:cond>
              </p:nextCondLst>
            </p:seq>
            <p:seq concurrent="1" nextAc="seek">
              <p:cTn id="40" restart="whenNotActive" fill="hold" evtFilter="cancelBubble" nodeType="interactiveSeq">
                <p:stCondLst>
                  <p:cond evt="onClick" delay="0">
                    <p:tgtEl>
                      <p:spTgt spid="17"/>
                    </p:tgtEl>
                  </p:cond>
                </p:stCondLst>
                <p:endSync evt="end" delay="0">
                  <p:rtn val="all"/>
                </p:endSync>
                <p:childTnLst>
                  <p:par>
                    <p:cTn id="41" fill="hold">
                      <p:stCondLst>
                        <p:cond delay="0"/>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21"/>
                                        </p:tgtEl>
                                      </p:cBhvr>
                                    </p:animEffect>
                                    <p:set>
                                      <p:cBhvr>
                                        <p:cTn id="48"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7" grpId="0"/>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1729BA5-E57B-C690-A3A5-ABAE053C23BB}"/>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0D8AE49F-8818-41AD-81B7-42D0FD0B3AC7}"/>
              </a:ext>
            </a:extLst>
          </p:cNvPr>
          <p:cNvSpPr>
            <a:spLocks noGrp="1"/>
          </p:cNvSpPr>
          <p:nvPr>
            <p:ph type="ctrTitle"/>
          </p:nvPr>
        </p:nvSpPr>
        <p:spPr>
          <a:xfrm>
            <a:off x="1524000" y="-1243697"/>
            <a:ext cx="9144000" cy="1022191"/>
          </a:xfrm>
        </p:spPr>
        <p:txBody>
          <a:bodyPr/>
          <a:lstStyle/>
          <a:p>
            <a:r>
              <a:rPr lang="en-US" dirty="0"/>
              <a:t>A Royal Visit</a:t>
            </a:r>
          </a:p>
        </p:txBody>
      </p:sp>
      <p:sp>
        <p:nvSpPr>
          <p:cNvPr id="11" name="TextBox 10">
            <a:extLst>
              <a:ext uri="{FF2B5EF4-FFF2-40B4-BE49-F238E27FC236}">
                <a16:creationId xmlns:a16="http://schemas.microsoft.com/office/drawing/2014/main" id="{DECB0CFE-D752-B0E2-4EE2-E75CCDBBD88F}"/>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Dawley New Town?</a:t>
            </a:r>
          </a:p>
        </p:txBody>
      </p:sp>
      <p:sp>
        <p:nvSpPr>
          <p:cNvPr id="7" name="Title 1">
            <a:extLst>
              <a:ext uri="{FF2B5EF4-FFF2-40B4-BE49-F238E27FC236}">
                <a16:creationId xmlns:a16="http://schemas.microsoft.com/office/drawing/2014/main" id="{714BD64B-CFD7-5478-DA8E-EA982281F27F}"/>
              </a:ext>
            </a:extLst>
          </p:cNvPr>
          <p:cNvSpPr txBox="1">
            <a:spLocks/>
          </p:cNvSpPr>
          <p:nvPr/>
        </p:nvSpPr>
        <p:spPr>
          <a:xfrm>
            <a:off x="2844802" y="545698"/>
            <a:ext cx="6540498"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dirty="0">
                <a:ln w="12700">
                  <a:noFill/>
                </a:ln>
                <a:latin typeface="Superclarendon Rg" panose="02060605060000020003" pitchFamily="18" charset="77"/>
              </a:rPr>
              <a:t>A Royal Visit</a:t>
            </a:r>
          </a:p>
        </p:txBody>
      </p:sp>
      <p:sp>
        <p:nvSpPr>
          <p:cNvPr id="8" name="TextBox 7">
            <a:extLst>
              <a:ext uri="{FF2B5EF4-FFF2-40B4-BE49-F238E27FC236}">
                <a16:creationId xmlns:a16="http://schemas.microsoft.com/office/drawing/2014/main" id="{D380111F-61CA-E6AF-2F75-E6BC9C4AB2BC}"/>
              </a:ext>
            </a:extLst>
          </p:cNvPr>
          <p:cNvSpPr txBox="1"/>
          <p:nvPr/>
        </p:nvSpPr>
        <p:spPr>
          <a:xfrm>
            <a:off x="494268" y="1318221"/>
            <a:ext cx="11291331" cy="1295868"/>
          </a:xfrm>
          <a:prstGeom prst="rect">
            <a:avLst/>
          </a:prstGeom>
          <a:noFill/>
        </p:spPr>
        <p:txBody>
          <a:bodyPr wrap="square">
            <a:spAutoFit/>
          </a:bodyPr>
          <a:lstStyle/>
          <a:p>
            <a:pPr>
              <a:lnSpc>
                <a:spcPct val="150000"/>
              </a:lnSpc>
            </a:pPr>
            <a:r>
              <a:rPr lang="en-GB" dirty="0">
                <a:latin typeface="Linkpen 17a Print" panose="03050602060000000000" pitchFamily="66" charset="77"/>
              </a:rPr>
              <a:t>Construction began, and by 1967, the first families moved into the Sutton Hill housing estate. This marked the beginning of a large-scale transformation that aimed to bring new homes, industries, and opportunities to the region. The first residents even had a royal visit!</a:t>
            </a:r>
          </a:p>
        </p:txBody>
      </p:sp>
      <p:grpSp>
        <p:nvGrpSpPr>
          <p:cNvPr id="10" name="Group 9" descr="A Shropshire Star newspaper article with a black and white photograph of the Queen shaking a mans hand, a woman stands next to the man. &#10;&#10;The paper is dated February 10th 2014, the headline says &quot;The day the Queen had no time for a cuppa.&quot;&#10;&#10;The caption under the photo says &quot;Hello, I'm the Queen. May I come in? Geoffrey and Beryl Dawes meet their visitor.&quot;">
            <a:extLst>
              <a:ext uri="{FF2B5EF4-FFF2-40B4-BE49-F238E27FC236}">
                <a16:creationId xmlns:a16="http://schemas.microsoft.com/office/drawing/2014/main" id="{33A9BE21-ECFE-1F2B-65BE-ED7D35512533}"/>
              </a:ext>
            </a:extLst>
          </p:cNvPr>
          <p:cNvGrpSpPr/>
          <p:nvPr/>
        </p:nvGrpSpPr>
        <p:grpSpPr>
          <a:xfrm rot="156722">
            <a:off x="2120899" y="2822409"/>
            <a:ext cx="7772400" cy="3662034"/>
            <a:chOff x="2209800" y="2749383"/>
            <a:chExt cx="7772400" cy="3662034"/>
          </a:xfrm>
        </p:grpSpPr>
        <p:pic>
          <p:nvPicPr>
            <p:cNvPr id="4" name="Picture 3" descr="A newspaper article with a person and person&#10;&#10;Description automatically generated">
              <a:extLst>
                <a:ext uri="{FF2B5EF4-FFF2-40B4-BE49-F238E27FC236}">
                  <a16:creationId xmlns:a16="http://schemas.microsoft.com/office/drawing/2014/main" id="{6FEFE03B-2C02-5619-5FFF-0E143F3559D9}"/>
                </a:ext>
              </a:extLst>
            </p:cNvPr>
            <p:cNvPicPr>
              <a:picLocks noChangeAspect="1"/>
            </p:cNvPicPr>
            <p:nvPr/>
          </p:nvPicPr>
          <p:blipFill>
            <a:blip r:embed="rId4"/>
            <a:stretch>
              <a:fillRect/>
            </a:stretch>
          </p:blipFill>
          <p:spPr>
            <a:xfrm>
              <a:off x="2209800" y="2749383"/>
              <a:ext cx="7772400" cy="3400425"/>
            </a:xfrm>
            <a:prstGeom prst="rect">
              <a:avLst/>
            </a:prstGeom>
            <a:ln w="28575">
              <a:solidFill>
                <a:schemeClr val="tx1"/>
              </a:solidFill>
            </a:ln>
          </p:spPr>
        </p:pic>
        <p:sp>
          <p:nvSpPr>
            <p:cNvPr id="6" name="TextBox 5">
              <a:extLst>
                <a:ext uri="{FF2B5EF4-FFF2-40B4-BE49-F238E27FC236}">
                  <a16:creationId xmlns:a16="http://schemas.microsoft.com/office/drawing/2014/main" id="{4E104FEC-2315-1082-B6A0-8FEB61586768}"/>
                </a:ext>
              </a:extLst>
            </p:cNvPr>
            <p:cNvSpPr txBox="1"/>
            <p:nvPr/>
          </p:nvSpPr>
          <p:spPr>
            <a:xfrm>
              <a:off x="8420100" y="6149807"/>
              <a:ext cx="1562100" cy="261610"/>
            </a:xfrm>
            <a:prstGeom prst="rect">
              <a:avLst/>
            </a:prstGeom>
            <a:noFill/>
          </p:spPr>
          <p:txBody>
            <a:bodyPr wrap="square" rtlCol="0">
              <a:spAutoFit/>
            </a:bodyPr>
            <a:lstStyle/>
            <a:p>
              <a:pPr algn="r"/>
              <a:r>
                <a:rPr lang="en-GB" sz="1050" dirty="0">
                  <a:solidFill>
                    <a:schemeClr val="bg1">
                      <a:lumMod val="85000"/>
                    </a:schemeClr>
                  </a:solidFill>
                  <a:effectLst/>
                  <a:latin typeface="Arial" panose="020B0604020202020204" pitchFamily="34" charset="0"/>
                  <a:ea typeface="Calibri" panose="020F0502020204030204" pitchFamily="34" charset="0"/>
                  <a:cs typeface="Arial" panose="020B0604020202020204" pitchFamily="34" charset="0"/>
                </a:rPr>
                <a:t>©Shropshire Star</a:t>
              </a:r>
            </a:p>
          </p:txBody>
        </p:sp>
      </p:grpSp>
      <p:pic>
        <p:nvPicPr>
          <p:cNvPr id="15" name="Picture 14">
            <a:extLst>
              <a:ext uri="{FF2B5EF4-FFF2-40B4-BE49-F238E27FC236}">
                <a16:creationId xmlns:a16="http://schemas.microsoft.com/office/drawing/2014/main" id="{8DA8ACF1-04BC-45D5-E2DA-AA8ABF14896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73409" y="5493825"/>
            <a:ext cx="1318590" cy="1311964"/>
          </a:xfrm>
          <a:prstGeom prst="rect">
            <a:avLst/>
          </a:prstGeom>
        </p:spPr>
      </p:pic>
    </p:spTree>
    <p:extLst>
      <p:ext uri="{BB962C8B-B14F-4D97-AF65-F5344CB8AC3E}">
        <p14:creationId xmlns:p14="http://schemas.microsoft.com/office/powerpoint/2010/main" val="23772995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49" presetClass="entr" presetSubtype="0" decel="10000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style.rotation</p:attrName>
                                        </p:attrNameLst>
                                      </p:cBhvr>
                                      <p:tavLst>
                                        <p:tav tm="0">
                                          <p:val>
                                            <p:fltVal val="360"/>
                                          </p:val>
                                        </p:tav>
                                        <p:tav tm="100000">
                                          <p:val>
                                            <p:fltVal val="0"/>
                                          </p:val>
                                        </p:tav>
                                      </p:tavLst>
                                    </p:anim>
                                    <p:animEffect transition="in" filter="fade">
                                      <p:cBhvr>
                                        <p:cTn id="1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5EDEBAD-5943-4479-1DF9-1137AB1CC9D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83DC53C-010E-8CB8-5DB5-DEAB284E205B}"/>
              </a:ext>
            </a:extLst>
          </p:cNvPr>
          <p:cNvSpPr>
            <a:spLocks noGrp="1"/>
          </p:cNvSpPr>
          <p:nvPr>
            <p:ph type="ctrTitle"/>
          </p:nvPr>
        </p:nvSpPr>
        <p:spPr>
          <a:xfrm>
            <a:off x="1524000" y="-1245758"/>
            <a:ext cx="9144000" cy="1003830"/>
          </a:xfrm>
        </p:spPr>
        <p:txBody>
          <a:bodyPr/>
          <a:lstStyle/>
          <a:p>
            <a:r>
              <a:rPr lang="en-US" dirty="0"/>
              <a:t>Telford</a:t>
            </a:r>
          </a:p>
        </p:txBody>
      </p:sp>
      <p:sp>
        <p:nvSpPr>
          <p:cNvPr id="11" name="TextBox 10">
            <a:extLst>
              <a:ext uri="{FF2B5EF4-FFF2-40B4-BE49-F238E27FC236}">
                <a16:creationId xmlns:a16="http://schemas.microsoft.com/office/drawing/2014/main" id="{720006AD-DDB8-EB9C-EDC8-470E0B636F7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was Telford built?</a:t>
            </a:r>
          </a:p>
        </p:txBody>
      </p:sp>
      <p:sp>
        <p:nvSpPr>
          <p:cNvPr id="10" name="Rectangle 9" descr="An aerial photo of the Woodside housing estate. There are houses arranged in a criss-cross pattern.">
            <a:extLst>
              <a:ext uri="{FF2B5EF4-FFF2-40B4-BE49-F238E27FC236}">
                <a16:creationId xmlns:a16="http://schemas.microsoft.com/office/drawing/2014/main" id="{030232D7-360B-8CC9-B802-CCD59EC5734F}"/>
              </a:ext>
            </a:extLst>
          </p:cNvPr>
          <p:cNvSpPr/>
          <p:nvPr/>
        </p:nvSpPr>
        <p:spPr>
          <a:xfrm>
            <a:off x="146908" y="186265"/>
            <a:ext cx="7574692" cy="658706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9C9FF6E1-FA04-4F6F-B467-1CDB0E999BD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25407" y="24877"/>
            <a:ext cx="1266591" cy="1260226"/>
          </a:xfrm>
          <a:prstGeom prst="rect">
            <a:avLst/>
          </a:prstGeom>
        </p:spPr>
      </p:pic>
      <p:sp>
        <p:nvSpPr>
          <p:cNvPr id="4" name="Title 1">
            <a:extLst>
              <a:ext uri="{FF2B5EF4-FFF2-40B4-BE49-F238E27FC236}">
                <a16:creationId xmlns:a16="http://schemas.microsoft.com/office/drawing/2014/main" id="{3F306E65-5D3B-4E18-F1DC-5E196B49D991}"/>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solidFill>
                  <a:schemeClr val="bg1"/>
                </a:solidFill>
                <a:latin typeface="Superclarendon Rg" panose="02060605060000020003" pitchFamily="18" charset="77"/>
              </a:rPr>
              <a:t>Telford </a:t>
            </a:r>
          </a:p>
        </p:txBody>
      </p:sp>
      <p:sp>
        <p:nvSpPr>
          <p:cNvPr id="8" name="TextBox 7">
            <a:extLst>
              <a:ext uri="{FF2B5EF4-FFF2-40B4-BE49-F238E27FC236}">
                <a16:creationId xmlns:a16="http://schemas.microsoft.com/office/drawing/2014/main" id="{F52E7E7E-6A75-3D85-F208-1EFD68ABE6BA}"/>
              </a:ext>
            </a:extLst>
          </p:cNvPr>
          <p:cNvSpPr txBox="1"/>
          <p:nvPr/>
        </p:nvSpPr>
        <p:spPr>
          <a:xfrm>
            <a:off x="7901255" y="1117121"/>
            <a:ext cx="3575602" cy="4204356"/>
          </a:xfrm>
          <a:prstGeom prst="rect">
            <a:avLst/>
          </a:prstGeom>
          <a:noFill/>
        </p:spPr>
        <p:txBody>
          <a:bodyPr wrap="square">
            <a:spAutoFit/>
          </a:bodyPr>
          <a:lstStyle/>
          <a:p>
            <a:pPr>
              <a:lnSpc>
                <a:spcPct val="150000"/>
              </a:lnSpc>
            </a:pPr>
            <a:r>
              <a:rPr lang="en-GB" dirty="0">
                <a:latin typeface="Linkpen 17a Print" panose="03050602060000000000" pitchFamily="66" charset="77"/>
              </a:rPr>
              <a:t>In 1968, the New Town was expanded to include the historic Ironbridge Gorge area, increasing its size significantly.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It was renamed Telford after Thomas Telford, a celebrated Scottish civil engineer who had made significant contributions to Shropshire. </a:t>
            </a:r>
          </a:p>
        </p:txBody>
      </p:sp>
      <p:grpSp>
        <p:nvGrpSpPr>
          <p:cNvPr id="5" name="Group 4" descr="The Woodside housing estate in 1974.&#10;">
            <a:extLst>
              <a:ext uri="{FF2B5EF4-FFF2-40B4-BE49-F238E27FC236}">
                <a16:creationId xmlns:a16="http://schemas.microsoft.com/office/drawing/2014/main" id="{ABCBEE4F-B607-3603-B56F-1441DF23F039}"/>
              </a:ext>
            </a:extLst>
          </p:cNvPr>
          <p:cNvGrpSpPr/>
          <p:nvPr/>
        </p:nvGrpSpPr>
        <p:grpSpPr>
          <a:xfrm>
            <a:off x="3574499" y="5689883"/>
            <a:ext cx="3811776" cy="800219"/>
            <a:chOff x="5276103" y="2417403"/>
            <a:chExt cx="3811776" cy="800219"/>
          </a:xfrm>
        </p:grpSpPr>
        <p:pic>
          <p:nvPicPr>
            <p:cNvPr id="2" name="Picture 1">
              <a:extLst>
                <a:ext uri="{FF2B5EF4-FFF2-40B4-BE49-F238E27FC236}">
                  <a16:creationId xmlns:a16="http://schemas.microsoft.com/office/drawing/2014/main" id="{7D911C32-F3BB-4AA3-2693-F352B698658D}"/>
                </a:ext>
                <a:ext uri="{C183D7F6-B498-43B3-948B-1728B52AA6E4}">
                  <adec:decorative xmlns:adec="http://schemas.microsoft.com/office/drawing/2017/decorative" val="1"/>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8788308" y="2523528"/>
              <a:ext cx="350267" cy="248874"/>
            </a:xfrm>
            <a:prstGeom prst="rect">
              <a:avLst/>
            </a:prstGeom>
          </p:spPr>
        </p:pic>
        <p:sp>
          <p:nvSpPr>
            <p:cNvPr id="3" name="TextBox 2" descr="The Woodside housing estate in 1974.&#10;">
              <a:extLst>
                <a:ext uri="{FF2B5EF4-FFF2-40B4-BE49-F238E27FC236}">
                  <a16:creationId xmlns:a16="http://schemas.microsoft.com/office/drawing/2014/main" id="{15301E16-0DB3-B001-8D7D-59BE31D35B16}"/>
                </a:ext>
              </a:extLst>
            </p:cNvPr>
            <p:cNvSpPr txBox="1"/>
            <p:nvPr/>
          </p:nvSpPr>
          <p:spPr>
            <a:xfrm>
              <a:off x="5276103" y="2417403"/>
              <a:ext cx="3575601" cy="800219"/>
            </a:xfrm>
            <a:prstGeom prst="rect">
              <a:avLst/>
            </a:prstGeom>
            <a:noFill/>
          </p:spPr>
          <p:txBody>
            <a:bodyPr wrap="square">
              <a:spAutoFit/>
            </a:bodyPr>
            <a:lstStyle/>
            <a:p>
              <a:pPr algn="r">
                <a:lnSpc>
                  <a:spcPct val="150000"/>
                </a:lnSpc>
              </a:pPr>
              <a:r>
                <a:rPr lang="en-GB" sz="1600" dirty="0">
                  <a:solidFill>
                    <a:schemeClr val="bg1"/>
                  </a:solidFill>
                  <a:effectLst>
                    <a:glow rad="139700">
                      <a:schemeClr val="tx1">
                        <a:alpha val="40000"/>
                      </a:schemeClr>
                    </a:glow>
                  </a:effectLst>
                  <a:latin typeface="Linkpen 17a Print" panose="03050602060000000000" pitchFamily="66" charset="77"/>
                </a:rPr>
                <a:t>The Woodside housing estate in 1974.</a:t>
              </a:r>
            </a:p>
          </p:txBody>
        </p:sp>
      </p:grpSp>
    </p:spTree>
    <p:extLst>
      <p:ext uri="{BB962C8B-B14F-4D97-AF65-F5344CB8AC3E}">
        <p14:creationId xmlns:p14="http://schemas.microsoft.com/office/powerpoint/2010/main" val="39918239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C24FF41-0B43-898E-8130-083EC0FD6EC1}"/>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F000D30F-4B9F-1ECC-170D-5BFD8B13C144}"/>
              </a:ext>
            </a:extLst>
          </p:cNvPr>
          <p:cNvSpPr>
            <a:spLocks noGrp="1"/>
          </p:cNvSpPr>
          <p:nvPr>
            <p:ph type="ctrTitle"/>
          </p:nvPr>
        </p:nvSpPr>
        <p:spPr>
          <a:xfrm>
            <a:off x="1524000" y="-1194141"/>
            <a:ext cx="9144000" cy="969963"/>
          </a:xfrm>
        </p:spPr>
        <p:txBody>
          <a:bodyPr/>
          <a:lstStyle/>
          <a:p>
            <a:r>
              <a:rPr lang="en-US" dirty="0"/>
              <a:t>Growing Town</a:t>
            </a:r>
          </a:p>
        </p:txBody>
      </p:sp>
      <p:sp>
        <p:nvSpPr>
          <p:cNvPr id="11" name="TextBox 10">
            <a:extLst>
              <a:ext uri="{FF2B5EF4-FFF2-40B4-BE49-F238E27FC236}">
                <a16:creationId xmlns:a16="http://schemas.microsoft.com/office/drawing/2014/main" id="{11D172AB-9CFC-DC41-7946-352F696BC0E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was Telford built?</a:t>
            </a:r>
          </a:p>
        </p:txBody>
      </p:sp>
      <p:sp>
        <p:nvSpPr>
          <p:cNvPr id="7" name="Title 1">
            <a:extLst>
              <a:ext uri="{FF2B5EF4-FFF2-40B4-BE49-F238E27FC236}">
                <a16:creationId xmlns:a16="http://schemas.microsoft.com/office/drawing/2014/main" id="{6C30388C-6727-4E15-B897-7AC9BD796CBD}"/>
              </a:ext>
            </a:extLst>
          </p:cNvPr>
          <p:cNvSpPr txBox="1">
            <a:spLocks/>
          </p:cNvSpPr>
          <p:nvPr/>
        </p:nvSpPr>
        <p:spPr>
          <a:xfrm>
            <a:off x="430770" y="437675"/>
            <a:ext cx="628249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500" dirty="0">
                <a:ln w="12700">
                  <a:noFill/>
                </a:ln>
                <a:latin typeface="Superclarendon Rg" panose="02060605060000020003" pitchFamily="18" charset="77"/>
              </a:rPr>
              <a:t>Growing Town</a:t>
            </a:r>
          </a:p>
        </p:txBody>
      </p:sp>
      <p:sp>
        <p:nvSpPr>
          <p:cNvPr id="8" name="TextBox 7">
            <a:extLst>
              <a:ext uri="{FF2B5EF4-FFF2-40B4-BE49-F238E27FC236}">
                <a16:creationId xmlns:a16="http://schemas.microsoft.com/office/drawing/2014/main" id="{AC6FD427-EE3D-DF62-2240-229B01395713}"/>
              </a:ext>
            </a:extLst>
          </p:cNvPr>
          <p:cNvSpPr txBox="1"/>
          <p:nvPr/>
        </p:nvSpPr>
        <p:spPr>
          <a:xfrm>
            <a:off x="821949" y="1341725"/>
            <a:ext cx="5500131" cy="467050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Other proposed names for the new town included "</a:t>
            </a:r>
            <a:r>
              <a:rPr lang="en-GB" sz="2000" dirty="0" err="1">
                <a:latin typeface="Linkpen 17a Print" panose="03050602060000000000" pitchFamily="66" charset="77"/>
              </a:rPr>
              <a:t>Dawelloak</a:t>
            </a:r>
            <a:r>
              <a:rPr lang="en-GB" sz="2000" dirty="0">
                <a:latin typeface="Linkpen 17a Print" panose="03050602060000000000" pitchFamily="66" charset="77"/>
              </a:rPr>
              <a:t>" and "Wrekin Forest City," but the final choice honoured Thomas Telford’s legacy.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By the early 1970s, the town had really begun to take shape, with housing, roads, and commercial areas creating a new urban hub.</a:t>
            </a:r>
          </a:p>
        </p:txBody>
      </p:sp>
      <p:grpSp>
        <p:nvGrpSpPr>
          <p:cNvPr id="10" name="Group 9" descr="A black and white drawn map of Telford in the early 1980s.">
            <a:extLst>
              <a:ext uri="{FF2B5EF4-FFF2-40B4-BE49-F238E27FC236}">
                <a16:creationId xmlns:a16="http://schemas.microsoft.com/office/drawing/2014/main" id="{328A6CF8-947A-323B-6DE4-20EF9B5DEB47}"/>
              </a:ext>
            </a:extLst>
          </p:cNvPr>
          <p:cNvGrpSpPr/>
          <p:nvPr/>
        </p:nvGrpSpPr>
        <p:grpSpPr>
          <a:xfrm>
            <a:off x="6738659" y="248577"/>
            <a:ext cx="5219193" cy="6279223"/>
            <a:chOff x="6738659" y="248577"/>
            <a:chExt cx="5219193" cy="6279223"/>
          </a:xfrm>
        </p:grpSpPr>
        <p:pic>
          <p:nvPicPr>
            <p:cNvPr id="4" name="Picture 3" descr="A map of a city&#10;&#10;Description automatically generated">
              <a:extLst>
                <a:ext uri="{FF2B5EF4-FFF2-40B4-BE49-F238E27FC236}">
                  <a16:creationId xmlns:a16="http://schemas.microsoft.com/office/drawing/2014/main" id="{DF3D27F1-742F-11E1-A25C-0B32DC1259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38659" y="273030"/>
              <a:ext cx="5086072" cy="6254770"/>
            </a:xfrm>
            <a:prstGeom prst="rect">
              <a:avLst/>
            </a:prstGeom>
          </p:spPr>
        </p:pic>
        <p:sp>
          <p:nvSpPr>
            <p:cNvPr id="6" name="TextBox 5">
              <a:extLst>
                <a:ext uri="{FF2B5EF4-FFF2-40B4-BE49-F238E27FC236}">
                  <a16:creationId xmlns:a16="http://schemas.microsoft.com/office/drawing/2014/main" id="{4DF5B0CD-CFC7-F40E-8D39-AB51E684B112}"/>
                </a:ext>
              </a:extLst>
            </p:cNvPr>
            <p:cNvSpPr txBox="1"/>
            <p:nvPr/>
          </p:nvSpPr>
          <p:spPr>
            <a:xfrm rot="5400000">
              <a:off x="11013582" y="977403"/>
              <a:ext cx="1673096" cy="215444"/>
            </a:xfrm>
            <a:prstGeom prst="rect">
              <a:avLst/>
            </a:prstGeom>
            <a:noFill/>
          </p:spPr>
          <p:txBody>
            <a:bodyPr wrap="square">
              <a:spAutoFit/>
            </a:bodyPr>
            <a:lstStyle/>
            <a:p>
              <a:r>
                <a:rPr lang="en-GB" sz="800" dirty="0">
                  <a:solidFill>
                    <a:schemeClr val="bg1">
                      <a:lumMod val="75000"/>
                    </a:schemeClr>
                  </a:solidFill>
                  <a:latin typeface="Arial" panose="020B0604020202020204" pitchFamily="34" charset="0"/>
                  <a:cs typeface="Arial" panose="020B0604020202020204" pitchFamily="34" charset="0"/>
                </a:rPr>
                <a:t>© Baugh &amp; </a:t>
              </a:r>
              <a:r>
                <a:rPr lang="en-GB" sz="800" dirty="0" err="1">
                  <a:solidFill>
                    <a:schemeClr val="bg1">
                      <a:lumMod val="75000"/>
                    </a:schemeClr>
                  </a:solidFill>
                  <a:latin typeface="Arial" panose="020B0604020202020204" pitchFamily="34" charset="0"/>
                  <a:cs typeface="Arial" panose="020B0604020202020204" pitchFamily="34" charset="0"/>
                </a:rPr>
                <a:t>Elrington</a:t>
              </a:r>
              <a:endParaRPr lang="en-GB" sz="800" dirty="0">
                <a:solidFill>
                  <a:schemeClr val="bg1">
                    <a:lumMod val="75000"/>
                  </a:schemeClr>
                </a:solidFill>
                <a:latin typeface="Arial" panose="020B0604020202020204" pitchFamily="34" charset="0"/>
                <a:cs typeface="Arial" panose="020B0604020202020204" pitchFamily="34" charset="0"/>
              </a:endParaRPr>
            </a:p>
          </p:txBody>
        </p:sp>
      </p:grpSp>
      <p:pic>
        <p:nvPicPr>
          <p:cNvPr id="15" name="Picture 14">
            <a:extLst>
              <a:ext uri="{FF2B5EF4-FFF2-40B4-BE49-F238E27FC236}">
                <a16:creationId xmlns:a16="http://schemas.microsoft.com/office/drawing/2014/main" id="{2A58954A-36F9-749E-B7D5-FF9EAF95F60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73409" y="5483621"/>
            <a:ext cx="1318590" cy="1311964"/>
          </a:xfrm>
          <a:prstGeom prst="rect">
            <a:avLst/>
          </a:prstGeom>
        </p:spPr>
      </p:pic>
    </p:spTree>
    <p:extLst>
      <p:ext uri="{BB962C8B-B14F-4D97-AF65-F5344CB8AC3E}">
        <p14:creationId xmlns:p14="http://schemas.microsoft.com/office/powerpoint/2010/main" val="23110393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A05A766-3DC7-40E0-C331-4BB2F1DA5F14}"/>
            </a:ext>
          </a:extLst>
        </p:cNvPr>
        <p:cNvGrpSpPr/>
        <p:nvPr/>
      </p:nvGrpSpPr>
      <p:grpSpPr>
        <a:xfrm>
          <a:off x="0" y="0"/>
          <a:ext cx="0" cy="0"/>
          <a:chOff x="0" y="0"/>
          <a:chExt cx="0" cy="0"/>
        </a:xfrm>
      </p:grpSpPr>
      <p:sp>
        <p:nvSpPr>
          <p:cNvPr id="21" name="Title 20">
            <a:extLst>
              <a:ext uri="{FF2B5EF4-FFF2-40B4-BE49-F238E27FC236}">
                <a16:creationId xmlns:a16="http://schemas.microsoft.com/office/drawing/2014/main" id="{91671058-239A-90A8-38A1-3B26C3430C3E}"/>
              </a:ext>
            </a:extLst>
          </p:cNvPr>
          <p:cNvSpPr>
            <a:spLocks noGrp="1"/>
          </p:cNvSpPr>
          <p:nvPr>
            <p:ph type="ctrTitle"/>
          </p:nvPr>
        </p:nvSpPr>
        <p:spPr>
          <a:xfrm>
            <a:off x="1524000" y="-1372948"/>
            <a:ext cx="9144000" cy="950089"/>
          </a:xfrm>
        </p:spPr>
        <p:txBody>
          <a:bodyPr/>
          <a:lstStyle/>
          <a:p>
            <a:r>
              <a:rPr lang="en-US" dirty="0"/>
              <a:t>Who was Thomas Telford?</a:t>
            </a:r>
          </a:p>
        </p:txBody>
      </p:sp>
      <p:sp>
        <p:nvSpPr>
          <p:cNvPr id="11" name="TextBox 10">
            <a:extLst>
              <a:ext uri="{FF2B5EF4-FFF2-40B4-BE49-F238E27FC236}">
                <a16:creationId xmlns:a16="http://schemas.microsoft.com/office/drawing/2014/main" id="{DDCB3618-B367-340C-E64D-582EE551BF8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the name ‘Telford</a:t>
            </a:r>
            <a:r>
              <a:rPr lang="en-GB" sz="1100" dirty="0">
                <a:solidFill>
                  <a:schemeClr val="bg1"/>
                </a:solidFill>
                <a:latin typeface="Superclarendon Rg" panose="02000505080000020003" pitchFamily="2" charset="77"/>
              </a:rPr>
              <a:t>’?</a:t>
            </a:r>
            <a:endParaRPr lang="en-GB" sz="1100" dirty="0">
              <a:solidFill>
                <a:schemeClr val="bg1"/>
              </a:solidFill>
              <a:effectLst/>
              <a:latin typeface="Superclarendon Rg" panose="02000505080000020003" pitchFamily="2" charset="77"/>
            </a:endParaRPr>
          </a:p>
        </p:txBody>
      </p:sp>
      <p:sp>
        <p:nvSpPr>
          <p:cNvPr id="7" name="Title 1">
            <a:extLst>
              <a:ext uri="{FF2B5EF4-FFF2-40B4-BE49-F238E27FC236}">
                <a16:creationId xmlns:a16="http://schemas.microsoft.com/office/drawing/2014/main" id="{93D010CC-C6C8-E8A9-BA99-DB2B779A2F7C}"/>
              </a:ext>
            </a:extLst>
          </p:cNvPr>
          <p:cNvSpPr txBox="1">
            <a:spLocks/>
          </p:cNvSpPr>
          <p:nvPr/>
        </p:nvSpPr>
        <p:spPr>
          <a:xfrm>
            <a:off x="430769" y="384820"/>
            <a:ext cx="81925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Who was Thomas Telford?</a:t>
            </a:r>
          </a:p>
        </p:txBody>
      </p:sp>
      <p:sp>
        <p:nvSpPr>
          <p:cNvPr id="8" name="TextBox 7">
            <a:extLst>
              <a:ext uri="{FF2B5EF4-FFF2-40B4-BE49-F238E27FC236}">
                <a16:creationId xmlns:a16="http://schemas.microsoft.com/office/drawing/2014/main" id="{F00957EF-FA94-9C5D-21D5-6702FDE31546}"/>
              </a:ext>
            </a:extLst>
          </p:cNvPr>
          <p:cNvSpPr txBox="1"/>
          <p:nvPr/>
        </p:nvSpPr>
        <p:spPr>
          <a:xfrm>
            <a:off x="430769" y="1392512"/>
            <a:ext cx="6980901" cy="4768613"/>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Thomas Telford (1757–1834) was one of Britain’s most renowned civil engineers, often called the "Colossus of Roads" for his innovative designs. He was born in Scotland but became closely associated with Shropshire. His works include the Montford and </a:t>
            </a:r>
            <a:r>
              <a:rPr lang="en-GB" sz="2000" dirty="0" err="1">
                <a:latin typeface="Linkpen 17a Print" panose="03050602060000000000" pitchFamily="66" charset="77"/>
              </a:rPr>
              <a:t>Buildwas</a:t>
            </a:r>
            <a:r>
              <a:rPr lang="en-GB" sz="2000" dirty="0">
                <a:latin typeface="Linkpen 17a Print" panose="03050602060000000000" pitchFamily="66" charset="77"/>
              </a:rPr>
              <a:t> bridges over the River Severn, the </a:t>
            </a:r>
            <a:r>
              <a:rPr lang="en-GB" sz="2000" dirty="0" err="1">
                <a:latin typeface="Linkpen 17a Print" panose="03050602060000000000" pitchFamily="66" charset="77"/>
              </a:rPr>
              <a:t>Longdon</a:t>
            </a:r>
            <a:r>
              <a:rPr lang="en-GB" sz="2000" dirty="0">
                <a:latin typeface="Linkpen 17a Print" panose="03050602060000000000" pitchFamily="66" charset="77"/>
              </a:rPr>
              <a:t>-on-Tern Aqueduct and the Shropshire Union Canal.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Telford was a pioneer in testing construction materials, ensuring his designs were efficient and durable. Naming the town after him celebrates the impact of his work.</a:t>
            </a:r>
          </a:p>
        </p:txBody>
      </p:sp>
      <p:pic>
        <p:nvPicPr>
          <p:cNvPr id="6" name="outline">
            <a:extLst>
              <a:ext uri="{FF2B5EF4-FFF2-40B4-BE49-F238E27FC236}">
                <a16:creationId xmlns:a16="http://schemas.microsoft.com/office/drawing/2014/main" id="{8B4D255A-233A-0A74-8390-684B45F6E77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11670" y="1325147"/>
            <a:ext cx="4297730" cy="5148033"/>
          </a:xfrm>
          <a:prstGeom prst="rect">
            <a:avLst/>
          </a:prstGeom>
        </p:spPr>
      </p:pic>
      <p:pic>
        <p:nvPicPr>
          <p:cNvPr id="12" name="picture">
            <a:extLst>
              <a:ext uri="{FF2B5EF4-FFF2-40B4-BE49-F238E27FC236}">
                <a16:creationId xmlns:a16="http://schemas.microsoft.com/office/drawing/2014/main" id="{DC401309-54C0-D781-2FFF-5A3DDBC42B1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11670" y="1325147"/>
            <a:ext cx="4297730" cy="5148033"/>
          </a:xfrm>
          <a:prstGeom prst="rect">
            <a:avLst/>
          </a:prstGeom>
        </p:spPr>
      </p:pic>
      <p:pic>
        <p:nvPicPr>
          <p:cNvPr id="16" name="man" descr="A black and white painting of a man sitting in a chair by a window. He is wearing a black overcoat, a white shirt with a high neck, and his hands are resting on the arms of a chair.">
            <a:extLst>
              <a:ext uri="{FF2B5EF4-FFF2-40B4-BE49-F238E27FC236}">
                <a16:creationId xmlns:a16="http://schemas.microsoft.com/office/drawing/2014/main" id="{3D96AC99-0937-5E08-6590-22B3E642F01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11670" y="1325147"/>
            <a:ext cx="4297730" cy="5148033"/>
          </a:xfrm>
          <a:prstGeom prst="rect">
            <a:avLst/>
          </a:prstGeom>
        </p:spPr>
      </p:pic>
      <p:pic>
        <p:nvPicPr>
          <p:cNvPr id="15" name="Picture 14">
            <a:extLst>
              <a:ext uri="{FF2B5EF4-FFF2-40B4-BE49-F238E27FC236}">
                <a16:creationId xmlns:a16="http://schemas.microsoft.com/office/drawing/2014/main" id="{9A16E7F5-E754-04D2-DF80-787402520F5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73410" y="1"/>
            <a:ext cx="1318590" cy="1311964"/>
          </a:xfrm>
          <a:prstGeom prst="rect">
            <a:avLst/>
          </a:prstGeom>
        </p:spPr>
      </p:pic>
      <p:sp>
        <p:nvSpPr>
          <p:cNvPr id="18" name="Oval 17" descr="A black and white photo of a bridge over a river.">
            <a:extLst>
              <a:ext uri="{FF2B5EF4-FFF2-40B4-BE49-F238E27FC236}">
                <a16:creationId xmlns:a16="http://schemas.microsoft.com/office/drawing/2014/main" id="{D802E9D6-DBED-D5B2-F661-CB481B601BEF}"/>
              </a:ext>
            </a:extLst>
          </p:cNvPr>
          <p:cNvSpPr/>
          <p:nvPr/>
        </p:nvSpPr>
        <p:spPr>
          <a:xfrm>
            <a:off x="8916313" y="543569"/>
            <a:ext cx="1490934" cy="1490934"/>
          </a:xfrm>
          <a:prstGeom prst="ellipse">
            <a:avLst/>
          </a:prstGeom>
          <a:blipFill>
            <a:blip r:embed="rId8"/>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descr="A colour photo of a brick bridge with a few archways over some green grass.">
            <a:extLst>
              <a:ext uri="{FF2B5EF4-FFF2-40B4-BE49-F238E27FC236}">
                <a16:creationId xmlns:a16="http://schemas.microsoft.com/office/drawing/2014/main" id="{FF893AEC-1128-5EAC-8AAD-3A72334F6C79}"/>
              </a:ext>
            </a:extLst>
          </p:cNvPr>
          <p:cNvSpPr/>
          <p:nvPr/>
        </p:nvSpPr>
        <p:spPr>
          <a:xfrm>
            <a:off x="7324134" y="2285884"/>
            <a:ext cx="1490934" cy="1490934"/>
          </a:xfrm>
          <a:prstGeom prst="ellipse">
            <a:avLst/>
          </a:prstGeom>
          <a:blipFill>
            <a:blip r:embed="rId9" cstate="screen">
              <a:extLst>
                <a:ext uri="{28A0092B-C50C-407E-A947-70E740481C1C}">
                  <a14:useLocalDpi xmlns:a14="http://schemas.microsoft.com/office/drawing/2010/main"/>
                </a:ext>
              </a:extLst>
            </a:blip>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069A27F2-F50E-0B12-1893-FCA1F58BCC43}"/>
              </a:ext>
            </a:extLst>
          </p:cNvPr>
          <p:cNvSpPr txBox="1"/>
          <p:nvPr/>
        </p:nvSpPr>
        <p:spPr>
          <a:xfrm rot="5400000">
            <a:off x="11047900" y="4875264"/>
            <a:ext cx="1249754" cy="215444"/>
          </a:xfrm>
          <a:prstGeom prst="rect">
            <a:avLst/>
          </a:prstGeom>
          <a:noFill/>
        </p:spPr>
        <p:txBody>
          <a:bodyPr wrap="square" rtlCol="0">
            <a:spAutoFit/>
          </a:bodyPr>
          <a:lstStyle/>
          <a:p>
            <a:r>
              <a:rPr lang="en-GB" sz="800" dirty="0">
                <a:solidFill>
                  <a:schemeClr val="bg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©Historic England</a:t>
            </a:r>
          </a:p>
        </p:txBody>
      </p:sp>
      <p:sp>
        <p:nvSpPr>
          <p:cNvPr id="19" name="Oval 18" descr="A photograph of an aqueduct, it is long and metal and runs over a river, blue sky is overhead.">
            <a:extLst>
              <a:ext uri="{FF2B5EF4-FFF2-40B4-BE49-F238E27FC236}">
                <a16:creationId xmlns:a16="http://schemas.microsoft.com/office/drawing/2014/main" id="{79969FE1-261B-BB8A-03DA-099F395F29CA}"/>
              </a:ext>
            </a:extLst>
          </p:cNvPr>
          <p:cNvSpPr/>
          <p:nvPr/>
        </p:nvSpPr>
        <p:spPr>
          <a:xfrm>
            <a:off x="10330280" y="4955888"/>
            <a:ext cx="1430951" cy="1430951"/>
          </a:xfrm>
          <a:prstGeom prst="ellipse">
            <a:avLst/>
          </a:prstGeom>
          <a:blipFill>
            <a:blip r:embed="rId10" cstate="screen">
              <a:extLst>
                <a:ext uri="{28A0092B-C50C-407E-A947-70E740481C1C}">
                  <a14:useLocalDpi xmlns:a14="http://schemas.microsoft.com/office/drawing/2010/main"/>
                </a:ext>
              </a:extLst>
            </a:blip>
            <a:stretch>
              <a:fillRect/>
            </a:stretch>
          </a:blip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37346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2" presetClass="entr" presetSubtype="6" decel="5000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000" fill="hold"/>
                                        <p:tgtEl>
                                          <p:spTgt spid="16"/>
                                        </p:tgtEl>
                                        <p:attrNameLst>
                                          <p:attrName>ppt_x</p:attrName>
                                        </p:attrNameLst>
                                      </p:cBhvr>
                                      <p:tavLst>
                                        <p:tav tm="0">
                                          <p:val>
                                            <p:strVal val="1+#ppt_w/2"/>
                                          </p:val>
                                        </p:tav>
                                        <p:tav tm="100000">
                                          <p:val>
                                            <p:strVal val="#ppt_x"/>
                                          </p:val>
                                        </p:tav>
                                      </p:tavLst>
                                    </p:anim>
                                    <p:anim calcmode="lin" valueType="num">
                                      <p:cBhvr additive="base">
                                        <p:cTn id="23" dur="2000" fill="hold"/>
                                        <p:tgtEl>
                                          <p:spTgt spid="16"/>
                                        </p:tgtEl>
                                        <p:attrNameLst>
                                          <p:attrName>ppt_y</p:attrName>
                                        </p:attrNameLst>
                                      </p:cBhvr>
                                      <p:tavLst>
                                        <p:tav tm="0">
                                          <p:val>
                                            <p:strVal val="1+#ppt_h/2"/>
                                          </p:val>
                                        </p:tav>
                                        <p:tav tm="100000">
                                          <p:val>
                                            <p:strVal val="#ppt_y"/>
                                          </p:val>
                                        </p:tav>
                                      </p:tavLst>
                                    </p:anim>
                                  </p:childTnLst>
                                </p:cTn>
                              </p:par>
                              <p:par>
                                <p:cTn id="24" presetID="10"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8">
                                            <p:txEl>
                                              <p:pRg st="2" end="2"/>
                                            </p:txEl>
                                          </p:spTgt>
                                        </p:tgtEl>
                                        <p:attrNameLst>
                                          <p:attrName>style.visibility</p:attrName>
                                        </p:attrNameLst>
                                      </p:cBhvr>
                                      <p:to>
                                        <p:strVal val="visible"/>
                                      </p:to>
                                    </p:set>
                                    <p:animEffect transition="in" filter="fade">
                                      <p:cBhvr>
                                        <p:cTn id="30" dur="500"/>
                                        <p:tgtEl>
                                          <p:spTgt spid="8">
                                            <p:txEl>
                                              <p:pRg st="2" end="2"/>
                                            </p:txEl>
                                          </p:spTgt>
                                        </p:tgtEl>
                                      </p:cBhvr>
                                    </p:animEffect>
                                  </p:childTnLst>
                                </p:cTn>
                              </p:par>
                            </p:childTnLst>
                          </p:cTn>
                        </p:par>
                        <p:par>
                          <p:cTn id="31" fill="hold">
                            <p:stCondLst>
                              <p:cond delay="4000"/>
                            </p:stCondLst>
                            <p:childTnLst>
                              <p:par>
                                <p:cTn id="32" presetID="53" presetClass="entr" presetSubtype="16"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18" grpId="0" animBg="1"/>
      <p:bldP spid="17" grpId="0" animBg="1"/>
      <p:bldP spid="20" grpId="0"/>
      <p:bldP spid="19"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371</TotalTime>
  <Words>864</Words>
  <Application>Microsoft Office PowerPoint</Application>
  <PresentationFormat>Widescreen</PresentationFormat>
  <Paragraphs>89</Paragraphs>
  <Slides>13</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Superclarendon Rg</vt:lpstr>
      <vt:lpstr>Aptos</vt:lpstr>
      <vt:lpstr>Calibri Light</vt:lpstr>
      <vt:lpstr>Linkpen 17a Print</vt:lpstr>
      <vt:lpstr>Arial</vt:lpstr>
      <vt:lpstr>Calibri</vt:lpstr>
      <vt:lpstr>Office Theme</vt:lpstr>
      <vt:lpstr>The town of Telford</vt:lpstr>
      <vt:lpstr>How did the area change in the later 20th century?</vt:lpstr>
      <vt:lpstr>Rich history</vt:lpstr>
      <vt:lpstr>Industrial Revolution</vt:lpstr>
      <vt:lpstr>Dawley New Town</vt:lpstr>
      <vt:lpstr>A Royal Visit</vt:lpstr>
      <vt:lpstr>Telford</vt:lpstr>
      <vt:lpstr>Growing Town</vt:lpstr>
      <vt:lpstr>Who was Thomas Telford?</vt:lpstr>
      <vt:lpstr>Telford Motorway</vt:lpstr>
      <vt:lpstr>Population Growth part 1</vt:lpstr>
      <vt:lpstr>Population Growth part 2</vt:lpstr>
      <vt:lpstr>What made Telford special?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44</cp:revision>
  <dcterms:created xsi:type="dcterms:W3CDTF">2022-12-09T08:02:53Z</dcterms:created>
  <dcterms:modified xsi:type="dcterms:W3CDTF">2025-03-12T14:05:48Z</dcterms:modified>
</cp:coreProperties>
</file>