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9" r:id="rId3"/>
    <p:sldId id="257"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60" r:id="rId18"/>
    <p:sldId id="274" r:id="rId19"/>
  </p:sldIdLst>
  <p:sldSz cx="12192000" cy="6858000"/>
  <p:notesSz cx="6858000" cy="9144000"/>
  <p:embeddedFontLst>
    <p:embeddedFont>
      <p:font typeface="Superclarendon Rg" panose="02060605060000020003" pitchFamily="18" charset="0"/>
      <p:regular r:id="rId21"/>
      <p:bold r:id="rId22"/>
      <p:italic r:id="rId23"/>
      <p:boldItalic r:id="rId2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149431-C31C-4F1F-8CDC-DC4997651584}" v="37" dt="2025-03-12T10:06:56.7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30" autoAdjust="0"/>
    <p:restoredTop sz="96335"/>
  </p:normalViewPr>
  <p:slideViewPr>
    <p:cSldViewPr snapToGrid="0">
      <p:cViewPr varScale="1">
        <p:scale>
          <a:sx n="103" d="100"/>
          <a:sy n="103" d="100"/>
        </p:scale>
        <p:origin x="732" y="12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6F149431-C31C-4F1F-8CDC-DC4997651584}"/>
    <pc:docChg chg="modSld">
      <pc:chgData name="McHarg, Catherine" userId="88b8f76c-9ae3-4745-88eb-fe0667a22af5" providerId="ADAL" clId="{6F149431-C31C-4F1F-8CDC-DC4997651584}" dt="2025-03-12T10:07:00.683" v="43" actId="14100"/>
      <pc:docMkLst>
        <pc:docMk/>
      </pc:docMkLst>
      <pc:sldChg chg="modSp mod">
        <pc:chgData name="McHarg, Catherine" userId="88b8f76c-9ae3-4745-88eb-fe0667a22af5" providerId="ADAL" clId="{6F149431-C31C-4F1F-8CDC-DC4997651584}" dt="2025-03-12T10:06:37.310" v="39" actId="1076"/>
        <pc:sldMkLst>
          <pc:docMk/>
          <pc:sldMk cId="2918311023" sldId="260"/>
        </pc:sldMkLst>
        <pc:spChg chg="mod">
          <ac:chgData name="McHarg, Catherine" userId="88b8f76c-9ae3-4745-88eb-fe0667a22af5" providerId="ADAL" clId="{6F149431-C31C-4F1F-8CDC-DC4997651584}" dt="2025-03-12T10:06:01.930" v="35" actId="255"/>
          <ac:spMkLst>
            <pc:docMk/>
            <pc:sldMk cId="2918311023" sldId="260"/>
            <ac:spMk id="8" creationId="{F9E4084A-B053-6BB1-54A8-8D3354924B67}"/>
          </ac:spMkLst>
        </pc:spChg>
        <pc:spChg chg="mod">
          <ac:chgData name="McHarg, Catherine" userId="88b8f76c-9ae3-4745-88eb-fe0667a22af5" providerId="ADAL" clId="{6F149431-C31C-4F1F-8CDC-DC4997651584}" dt="2025-03-12T10:06:09.955" v="37" actId="20577"/>
          <ac:spMkLst>
            <pc:docMk/>
            <pc:sldMk cId="2918311023" sldId="260"/>
            <ac:spMk id="13" creationId="{46CE54AF-AC2B-9B06-B0F1-49E2478080B2}"/>
          </ac:spMkLst>
        </pc:spChg>
        <pc:spChg chg="mod">
          <ac:chgData name="McHarg, Catherine" userId="88b8f76c-9ae3-4745-88eb-fe0667a22af5" providerId="ADAL" clId="{6F149431-C31C-4F1F-8CDC-DC4997651584}" dt="2025-03-12T10:06:19.266" v="38" actId="255"/>
          <ac:spMkLst>
            <pc:docMk/>
            <pc:sldMk cId="2918311023" sldId="260"/>
            <ac:spMk id="20" creationId="{F1632C6B-065A-6CFC-FE1B-0DB89FBDD961}"/>
          </ac:spMkLst>
        </pc:spChg>
        <pc:grpChg chg="mod">
          <ac:chgData name="McHarg, Catherine" userId="88b8f76c-9ae3-4745-88eb-fe0667a22af5" providerId="ADAL" clId="{6F149431-C31C-4F1F-8CDC-DC4997651584}" dt="2025-03-12T10:06:37.310" v="39" actId="1076"/>
          <ac:grpSpMkLst>
            <pc:docMk/>
            <pc:sldMk cId="2918311023" sldId="260"/>
            <ac:grpSpMk id="9" creationId="{6F72A5EB-867F-C57F-43FF-F35D0DD41B40}"/>
          </ac:grpSpMkLst>
        </pc:grpChg>
        <pc:grpChg chg="mod">
          <ac:chgData name="McHarg, Catherine" userId="88b8f76c-9ae3-4745-88eb-fe0667a22af5" providerId="ADAL" clId="{6F149431-C31C-4F1F-8CDC-DC4997651584}" dt="2025-03-12T10:06:37.310" v="39" actId="1076"/>
          <ac:grpSpMkLst>
            <pc:docMk/>
            <pc:sldMk cId="2918311023" sldId="260"/>
            <ac:grpSpMk id="17" creationId="{55109DCB-C9F1-97EA-136D-C12E304C2999}"/>
          </ac:grpSpMkLst>
        </pc:grpChg>
      </pc:sldChg>
      <pc:sldChg chg="modSp modAnim">
        <pc:chgData name="McHarg, Catherine" userId="88b8f76c-9ae3-4745-88eb-fe0667a22af5" providerId="ADAL" clId="{6F149431-C31C-4F1F-8CDC-DC4997651584}" dt="2025-03-12T10:00:35.575" v="1" actId="20577"/>
        <pc:sldMkLst>
          <pc:docMk/>
          <pc:sldMk cId="812530430" sldId="261"/>
        </pc:sldMkLst>
        <pc:spChg chg="mod">
          <ac:chgData name="McHarg, Catherine" userId="88b8f76c-9ae3-4745-88eb-fe0667a22af5" providerId="ADAL" clId="{6F149431-C31C-4F1F-8CDC-DC4997651584}" dt="2025-03-12T10:00:35.575" v="1" actId="20577"/>
          <ac:spMkLst>
            <pc:docMk/>
            <pc:sldMk cId="812530430" sldId="261"/>
            <ac:spMk id="8" creationId="{389D728A-4241-00DE-7DB2-9C8DB40FF583}"/>
          </ac:spMkLst>
        </pc:spChg>
      </pc:sldChg>
      <pc:sldChg chg="modSp mod">
        <pc:chgData name="McHarg, Catherine" userId="88b8f76c-9ae3-4745-88eb-fe0667a22af5" providerId="ADAL" clId="{6F149431-C31C-4F1F-8CDC-DC4997651584}" dt="2025-03-12T10:01:19.909" v="4" actId="1076"/>
        <pc:sldMkLst>
          <pc:docMk/>
          <pc:sldMk cId="237909618" sldId="262"/>
        </pc:sldMkLst>
        <pc:spChg chg="mod">
          <ac:chgData name="McHarg, Catherine" userId="88b8f76c-9ae3-4745-88eb-fe0667a22af5" providerId="ADAL" clId="{6F149431-C31C-4F1F-8CDC-DC4997651584}" dt="2025-03-12T10:01:19.909" v="4" actId="1076"/>
          <ac:spMkLst>
            <pc:docMk/>
            <pc:sldMk cId="237909618" sldId="262"/>
            <ac:spMk id="6" creationId="{F5EBE637-7FD5-FA76-F520-CF43D55190D8}"/>
          </ac:spMkLst>
        </pc:spChg>
        <pc:spChg chg="mod">
          <ac:chgData name="McHarg, Catherine" userId="88b8f76c-9ae3-4745-88eb-fe0667a22af5" providerId="ADAL" clId="{6F149431-C31C-4F1F-8CDC-DC4997651584}" dt="2025-03-12T10:01:19.909" v="4" actId="1076"/>
          <ac:spMkLst>
            <pc:docMk/>
            <pc:sldMk cId="237909618" sldId="262"/>
            <ac:spMk id="8" creationId="{EFD889FE-FE5B-067C-D078-7A2D30B2182F}"/>
          </ac:spMkLst>
        </pc:spChg>
      </pc:sldChg>
      <pc:sldChg chg="modSp">
        <pc:chgData name="McHarg, Catherine" userId="88b8f76c-9ae3-4745-88eb-fe0667a22af5" providerId="ADAL" clId="{6F149431-C31C-4F1F-8CDC-DC4997651584}" dt="2025-03-12T10:02:03.447" v="9" actId="255"/>
        <pc:sldMkLst>
          <pc:docMk/>
          <pc:sldMk cId="2459527150" sldId="263"/>
        </pc:sldMkLst>
        <pc:spChg chg="mod">
          <ac:chgData name="McHarg, Catherine" userId="88b8f76c-9ae3-4745-88eb-fe0667a22af5" providerId="ADAL" clId="{6F149431-C31C-4F1F-8CDC-DC4997651584}" dt="2025-03-12T10:02:03.447" v="9" actId="255"/>
          <ac:spMkLst>
            <pc:docMk/>
            <pc:sldMk cId="2459527150" sldId="263"/>
            <ac:spMk id="2" creationId="{6469355E-2A27-77AB-9907-885370F92F4B}"/>
          </ac:spMkLst>
        </pc:spChg>
      </pc:sldChg>
      <pc:sldChg chg="modSp modAnim">
        <pc:chgData name="McHarg, Catherine" userId="88b8f76c-9ae3-4745-88eb-fe0667a22af5" providerId="ADAL" clId="{6F149431-C31C-4F1F-8CDC-DC4997651584}" dt="2025-03-12T10:02:35.610" v="14" actId="255"/>
        <pc:sldMkLst>
          <pc:docMk/>
          <pc:sldMk cId="983430256" sldId="264"/>
        </pc:sldMkLst>
        <pc:spChg chg="mod">
          <ac:chgData name="McHarg, Catherine" userId="88b8f76c-9ae3-4745-88eb-fe0667a22af5" providerId="ADAL" clId="{6F149431-C31C-4F1F-8CDC-DC4997651584}" dt="2025-03-12T10:02:35.610" v="14" actId="255"/>
          <ac:spMkLst>
            <pc:docMk/>
            <pc:sldMk cId="983430256" sldId="264"/>
            <ac:spMk id="6" creationId="{311D758D-006B-A0F3-5702-55E372FD527B}"/>
          </ac:spMkLst>
        </pc:spChg>
      </pc:sldChg>
      <pc:sldChg chg="modSp mod modAnim">
        <pc:chgData name="McHarg, Catherine" userId="88b8f76c-9ae3-4745-88eb-fe0667a22af5" providerId="ADAL" clId="{6F149431-C31C-4F1F-8CDC-DC4997651584}" dt="2025-03-12T10:03:02.711" v="18" actId="1076"/>
        <pc:sldMkLst>
          <pc:docMk/>
          <pc:sldMk cId="1263647551" sldId="265"/>
        </pc:sldMkLst>
        <pc:spChg chg="mod">
          <ac:chgData name="McHarg, Catherine" userId="88b8f76c-9ae3-4745-88eb-fe0667a22af5" providerId="ADAL" clId="{6F149431-C31C-4F1F-8CDC-DC4997651584}" dt="2025-03-12T10:03:02.711" v="18" actId="1076"/>
          <ac:spMkLst>
            <pc:docMk/>
            <pc:sldMk cId="1263647551" sldId="265"/>
            <ac:spMk id="6" creationId="{EA745052-DF8C-F274-CC2B-A0956E42FCEB}"/>
          </ac:spMkLst>
        </pc:spChg>
      </pc:sldChg>
      <pc:sldChg chg="modSp">
        <pc:chgData name="McHarg, Catherine" userId="88b8f76c-9ae3-4745-88eb-fe0667a22af5" providerId="ADAL" clId="{6F149431-C31C-4F1F-8CDC-DC4997651584}" dt="2025-03-12T10:03:27.571" v="21" actId="255"/>
        <pc:sldMkLst>
          <pc:docMk/>
          <pc:sldMk cId="2540398614" sldId="266"/>
        </pc:sldMkLst>
        <pc:spChg chg="mod">
          <ac:chgData name="McHarg, Catherine" userId="88b8f76c-9ae3-4745-88eb-fe0667a22af5" providerId="ADAL" clId="{6F149431-C31C-4F1F-8CDC-DC4997651584}" dt="2025-03-12T10:03:27.571" v="21" actId="255"/>
          <ac:spMkLst>
            <pc:docMk/>
            <pc:sldMk cId="2540398614" sldId="266"/>
            <ac:spMk id="9" creationId="{A299FAE5-602D-EEE5-F2DB-99A3E18C9307}"/>
          </ac:spMkLst>
        </pc:spChg>
      </pc:sldChg>
      <pc:sldChg chg="modSp modAnim">
        <pc:chgData name="McHarg, Catherine" userId="88b8f76c-9ae3-4745-88eb-fe0667a22af5" providerId="ADAL" clId="{6F149431-C31C-4F1F-8CDC-DC4997651584}" dt="2025-03-12T10:03:45.373" v="24" actId="255"/>
        <pc:sldMkLst>
          <pc:docMk/>
          <pc:sldMk cId="3440058674" sldId="268"/>
        </pc:sldMkLst>
        <pc:spChg chg="mod">
          <ac:chgData name="McHarg, Catherine" userId="88b8f76c-9ae3-4745-88eb-fe0667a22af5" providerId="ADAL" clId="{6F149431-C31C-4F1F-8CDC-DC4997651584}" dt="2025-03-12T10:03:45.373" v="24" actId="255"/>
          <ac:spMkLst>
            <pc:docMk/>
            <pc:sldMk cId="3440058674" sldId="268"/>
            <ac:spMk id="2" creationId="{AC94758F-7AF4-8FE7-E284-4568A98E2ADD}"/>
          </ac:spMkLst>
        </pc:spChg>
      </pc:sldChg>
      <pc:sldChg chg="modSp modAnim">
        <pc:chgData name="McHarg, Catherine" userId="88b8f76c-9ae3-4745-88eb-fe0667a22af5" providerId="ADAL" clId="{6F149431-C31C-4F1F-8CDC-DC4997651584}" dt="2025-03-12T10:04:28.075" v="29" actId="255"/>
        <pc:sldMkLst>
          <pc:docMk/>
          <pc:sldMk cId="2143004597" sldId="269"/>
        </pc:sldMkLst>
        <pc:spChg chg="mod">
          <ac:chgData name="McHarg, Catherine" userId="88b8f76c-9ae3-4745-88eb-fe0667a22af5" providerId="ADAL" clId="{6F149431-C31C-4F1F-8CDC-DC4997651584}" dt="2025-03-12T10:04:28.075" v="29" actId="255"/>
          <ac:spMkLst>
            <pc:docMk/>
            <pc:sldMk cId="2143004597" sldId="269"/>
            <ac:spMk id="2" creationId="{A94A613B-C77A-1D08-6AB4-22FECE2893EB}"/>
          </ac:spMkLst>
        </pc:spChg>
      </pc:sldChg>
      <pc:sldChg chg="modSp mod">
        <pc:chgData name="McHarg, Catherine" userId="88b8f76c-9ae3-4745-88eb-fe0667a22af5" providerId="ADAL" clId="{6F149431-C31C-4F1F-8CDC-DC4997651584}" dt="2025-03-12T10:04:54.678" v="31" actId="1076"/>
        <pc:sldMkLst>
          <pc:docMk/>
          <pc:sldMk cId="4080462751" sldId="270"/>
        </pc:sldMkLst>
        <pc:spChg chg="mod">
          <ac:chgData name="McHarg, Catherine" userId="88b8f76c-9ae3-4745-88eb-fe0667a22af5" providerId="ADAL" clId="{6F149431-C31C-4F1F-8CDC-DC4997651584}" dt="2025-03-12T10:04:54.678" v="31" actId="1076"/>
          <ac:spMkLst>
            <pc:docMk/>
            <pc:sldMk cId="4080462751" sldId="270"/>
            <ac:spMk id="2" creationId="{2B012ADB-6A08-8BC5-1ACE-0F96B4889C69}"/>
          </ac:spMkLst>
        </pc:spChg>
      </pc:sldChg>
      <pc:sldChg chg="modSp modAnim">
        <pc:chgData name="McHarg, Catherine" userId="88b8f76c-9ae3-4745-88eb-fe0667a22af5" providerId="ADAL" clId="{6F149431-C31C-4F1F-8CDC-DC4997651584}" dt="2025-03-12T10:05:09.067" v="33" actId="20577"/>
        <pc:sldMkLst>
          <pc:docMk/>
          <pc:sldMk cId="1357203849" sldId="271"/>
        </pc:sldMkLst>
        <pc:spChg chg="mod">
          <ac:chgData name="McHarg, Catherine" userId="88b8f76c-9ae3-4745-88eb-fe0667a22af5" providerId="ADAL" clId="{6F149431-C31C-4F1F-8CDC-DC4997651584}" dt="2025-03-12T10:05:09.067" v="33" actId="20577"/>
          <ac:spMkLst>
            <pc:docMk/>
            <pc:sldMk cId="1357203849" sldId="271"/>
            <ac:spMk id="2" creationId="{F872F938-FD87-6B59-2820-C13DF94F0F7A}"/>
          </ac:spMkLst>
        </pc:spChg>
      </pc:sldChg>
      <pc:sldChg chg="modSp">
        <pc:chgData name="McHarg, Catherine" userId="88b8f76c-9ae3-4745-88eb-fe0667a22af5" providerId="ADAL" clId="{6F149431-C31C-4F1F-8CDC-DC4997651584}" dt="2025-03-12T10:05:50.466" v="34" actId="255"/>
        <pc:sldMkLst>
          <pc:docMk/>
          <pc:sldMk cId="4199318772" sldId="273"/>
        </pc:sldMkLst>
        <pc:spChg chg="mod">
          <ac:chgData name="McHarg, Catherine" userId="88b8f76c-9ae3-4745-88eb-fe0667a22af5" providerId="ADAL" clId="{6F149431-C31C-4F1F-8CDC-DC4997651584}" dt="2025-03-12T10:05:50.466" v="34" actId="255"/>
          <ac:spMkLst>
            <pc:docMk/>
            <pc:sldMk cId="4199318772" sldId="273"/>
            <ac:spMk id="3" creationId="{D2C09BF6-4D43-0771-2BFD-1FFAFF91CC2B}"/>
          </ac:spMkLst>
        </pc:spChg>
      </pc:sldChg>
      <pc:sldChg chg="modSp mod modAnim">
        <pc:chgData name="McHarg, Catherine" userId="88b8f76c-9ae3-4745-88eb-fe0667a22af5" providerId="ADAL" clId="{6F149431-C31C-4F1F-8CDC-DC4997651584}" dt="2025-03-12T10:07:00.683" v="43" actId="14100"/>
        <pc:sldMkLst>
          <pc:docMk/>
          <pc:sldMk cId="3457339722" sldId="274"/>
        </pc:sldMkLst>
        <pc:spChg chg="mod">
          <ac:chgData name="McHarg, Catherine" userId="88b8f76c-9ae3-4745-88eb-fe0667a22af5" providerId="ADAL" clId="{6F149431-C31C-4F1F-8CDC-DC4997651584}" dt="2025-03-12T10:07:00.683" v="43" actId="14100"/>
          <ac:spMkLst>
            <pc:docMk/>
            <pc:sldMk cId="3457339722" sldId="274"/>
            <ac:spMk id="6" creationId="{3A32D959-B5E0-6009-F1B3-11CE7C44C18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3/12/2025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975572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381974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901989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3462251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41269358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7814080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6261056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3175611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989830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744149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233635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416852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6571845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543201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223497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976650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364293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3/12/2025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3/12/2025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3/12/2025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3/12/2025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3/12/2025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3/12/2025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4.wdp"/><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1.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6.wdp"/><Relationship Id="rId5" Type="http://schemas.openxmlformats.org/officeDocument/2006/relationships/image" Target="../media/image11.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2.pn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9.pn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28.jpeg"/><Relationship Id="rId10" Type="http://schemas.openxmlformats.org/officeDocument/2006/relationships/image" Target="../media/image32.jpeg"/><Relationship Id="rId4" Type="http://schemas.openxmlformats.org/officeDocument/2006/relationships/image" Target="../media/image27.jpeg"/><Relationship Id="rId9"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2.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3.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8AE06E6-9297-73B9-16B2-898856131705}"/>
              </a:ext>
            </a:extLst>
          </p:cNvPr>
          <p:cNvSpPr>
            <a:spLocks noGrp="1"/>
          </p:cNvSpPr>
          <p:nvPr>
            <p:ph type="ctrTitle"/>
          </p:nvPr>
        </p:nvSpPr>
        <p:spPr>
          <a:xfrm>
            <a:off x="1524000" y="-1577923"/>
            <a:ext cx="9144000" cy="1312453"/>
          </a:xfrm>
        </p:spPr>
        <p:txBody>
          <a:bodyPr/>
          <a:lstStyle/>
          <a:p>
            <a:r>
              <a:rPr lang="en-US" dirty="0"/>
              <a:t>Industries</a:t>
            </a:r>
            <a:r>
              <a:rPr lang="en-US" baseline="0" dirty="0"/>
              <a:t> in Telford</a:t>
            </a:r>
            <a:endParaRPr lang="en-US" dirty="0"/>
          </a:p>
        </p:txBody>
      </p:sp>
      <p:sp>
        <p:nvSpPr>
          <p:cNvPr id="6" name="Rectangle 5" descr="An illustration of the red painted iron bridge in telford.">
            <a:extLst>
              <a:ext uri="{FF2B5EF4-FFF2-40B4-BE49-F238E27FC236}">
                <a16:creationId xmlns:a16="http://schemas.microsoft.com/office/drawing/2014/main" id="{1CDD3034-5EE0-1BFC-7E9D-4A1CA305FB13}"/>
              </a:ext>
            </a:extLst>
          </p:cNvPr>
          <p:cNvSpPr/>
          <p:nvPr/>
        </p:nvSpPr>
        <p:spPr>
          <a:xfrm>
            <a:off x="0" y="0"/>
            <a:ext cx="12191998" cy="685655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effect did industry have on the area?</a:t>
            </a:r>
          </a:p>
        </p:txBody>
      </p:sp>
      <p:pic>
        <p:nvPicPr>
          <p:cNvPr id="9" name="Picture 8" descr="Industry in Telford and the surrounding area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39333"/>
            <a:ext cx="12191999" cy="3945467"/>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71200" y="5575299"/>
            <a:ext cx="1320799" cy="1282699"/>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1A432FB-F7D7-7406-2F8F-9FA8E706C0C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D3111827-6E6F-6892-F14D-B1C81C771934}"/>
              </a:ext>
            </a:extLst>
          </p:cNvPr>
          <p:cNvSpPr>
            <a:spLocks noGrp="1"/>
          </p:cNvSpPr>
          <p:nvPr>
            <p:ph type="ctrTitle"/>
          </p:nvPr>
        </p:nvSpPr>
        <p:spPr>
          <a:xfrm>
            <a:off x="1524000" y="-1451859"/>
            <a:ext cx="9144000" cy="1190096"/>
          </a:xfrm>
        </p:spPr>
        <p:txBody>
          <a:bodyPr/>
          <a:lstStyle/>
          <a:p>
            <a:r>
              <a:rPr lang="en-US" dirty="0"/>
              <a:t>River Severn</a:t>
            </a:r>
          </a:p>
        </p:txBody>
      </p:sp>
      <p:sp>
        <p:nvSpPr>
          <p:cNvPr id="11" name="TextBox 10">
            <a:extLst>
              <a:ext uri="{FF2B5EF4-FFF2-40B4-BE49-F238E27FC236}">
                <a16:creationId xmlns:a16="http://schemas.microsoft.com/office/drawing/2014/main" id="{4D656FC2-F2E5-79DF-D85A-32EEB7D4552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Ironbridge Gorge known as the birthplace of the Industrial Revolution?</a:t>
            </a:r>
          </a:p>
        </p:txBody>
      </p:sp>
      <p:sp>
        <p:nvSpPr>
          <p:cNvPr id="2" name="TextBox 1">
            <a:extLst>
              <a:ext uri="{FF2B5EF4-FFF2-40B4-BE49-F238E27FC236}">
                <a16:creationId xmlns:a16="http://schemas.microsoft.com/office/drawing/2014/main" id="{C26541AE-378A-897A-600D-A50B01BC295A}"/>
              </a:ext>
            </a:extLst>
          </p:cNvPr>
          <p:cNvSpPr txBox="1"/>
          <p:nvPr/>
        </p:nvSpPr>
        <p:spPr>
          <a:xfrm>
            <a:off x="540265" y="630371"/>
            <a:ext cx="2743200" cy="5459187"/>
          </a:xfrm>
          <a:prstGeom prst="rect">
            <a:avLst/>
          </a:prstGeom>
          <a:noFill/>
        </p:spPr>
        <p:txBody>
          <a:bodyPr wrap="square">
            <a:spAutoFit/>
          </a:bodyPr>
          <a:lstStyle/>
          <a:p>
            <a:pPr>
              <a:lnSpc>
                <a:spcPct val="150000"/>
              </a:lnSpc>
            </a:pPr>
            <a:r>
              <a:rPr lang="en-GB" dirty="0">
                <a:latin typeface="Linkpen 17a Print" panose="03050602060000000000" pitchFamily="66" charset="77"/>
              </a:rPr>
              <a:t>In the heart of Shropshire, the River Severn winds through a steep gorge known as Ironbridge Gorge. This area, rich in coal, iron stone, limestone, and clay, became the birthplace of the Industrial Revolution. </a:t>
            </a:r>
          </a:p>
        </p:txBody>
      </p:sp>
      <p:sp>
        <p:nvSpPr>
          <p:cNvPr id="7" name="Rectangle 6" descr="An aerial photograph of Telford, the iron bridge goes over a river that winds through wooden scenery, buildings are spread around the area.">
            <a:extLst>
              <a:ext uri="{FF2B5EF4-FFF2-40B4-BE49-F238E27FC236}">
                <a16:creationId xmlns:a16="http://schemas.microsoft.com/office/drawing/2014/main" id="{F8CC03C1-30DE-4A65-0174-44F4CA1F35E9}"/>
              </a:ext>
            </a:extLst>
          </p:cNvPr>
          <p:cNvSpPr/>
          <p:nvPr/>
        </p:nvSpPr>
        <p:spPr>
          <a:xfrm>
            <a:off x="3323967" y="94967"/>
            <a:ext cx="8686800"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E88689D-5DA7-FEB0-49FE-9E4F58D19AE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10978"/>
            <a:ext cx="1320799" cy="1282699"/>
          </a:xfrm>
          <a:prstGeom prst="rect">
            <a:avLst/>
          </a:prstGeom>
        </p:spPr>
      </p:pic>
    </p:spTree>
    <p:extLst>
      <p:ext uri="{BB962C8B-B14F-4D97-AF65-F5344CB8AC3E}">
        <p14:creationId xmlns:p14="http://schemas.microsoft.com/office/powerpoint/2010/main" val="254743266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C68D266-9FBB-7CAE-35F4-ABFDC9997A4C}"/>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79C1973-9EF5-50C8-22B9-288117E6AB7D}"/>
              </a:ext>
            </a:extLst>
          </p:cNvPr>
          <p:cNvSpPr>
            <a:spLocks noGrp="1"/>
          </p:cNvSpPr>
          <p:nvPr>
            <p:ph type="ctrTitle"/>
          </p:nvPr>
        </p:nvSpPr>
        <p:spPr>
          <a:xfrm>
            <a:off x="1524000" y="-1305402"/>
            <a:ext cx="9144000" cy="800630"/>
          </a:xfrm>
        </p:spPr>
        <p:txBody>
          <a:bodyPr>
            <a:normAutofit fontScale="90000"/>
          </a:bodyPr>
          <a:lstStyle/>
          <a:p>
            <a:r>
              <a:rPr lang="en-US" dirty="0"/>
              <a:t>Thomas </a:t>
            </a:r>
            <a:r>
              <a:rPr lang="en-US" dirty="0" err="1"/>
              <a:t>Farnolls</a:t>
            </a:r>
            <a:r>
              <a:rPr lang="en-US" dirty="0"/>
              <a:t> Pritchard</a:t>
            </a:r>
          </a:p>
        </p:txBody>
      </p:sp>
      <p:sp>
        <p:nvSpPr>
          <p:cNvPr id="11" name="TextBox 10">
            <a:extLst>
              <a:ext uri="{FF2B5EF4-FFF2-40B4-BE49-F238E27FC236}">
                <a16:creationId xmlns:a16="http://schemas.microsoft.com/office/drawing/2014/main" id="{44E165E3-69E9-ADF0-5537-E9928B85039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Ironbridge Gorge known as the birthplace of the Industrial Revolution?</a:t>
            </a:r>
          </a:p>
        </p:txBody>
      </p:sp>
      <p:sp>
        <p:nvSpPr>
          <p:cNvPr id="2" name="TextBox 1">
            <a:extLst>
              <a:ext uri="{FF2B5EF4-FFF2-40B4-BE49-F238E27FC236}">
                <a16:creationId xmlns:a16="http://schemas.microsoft.com/office/drawing/2014/main" id="{AC94758F-7AF4-8FE7-E284-4568A98E2ADD}"/>
              </a:ext>
            </a:extLst>
          </p:cNvPr>
          <p:cNvSpPr txBox="1"/>
          <p:nvPr/>
        </p:nvSpPr>
        <p:spPr>
          <a:xfrm>
            <a:off x="622642" y="694709"/>
            <a:ext cx="5749324" cy="512294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idea for the Iron Bridge was first suggested by Thomas </a:t>
            </a:r>
            <a:r>
              <a:rPr lang="en-GB" sz="2000" dirty="0" err="1">
                <a:latin typeface="Linkpen 17a Print" panose="03050602060000000000" pitchFamily="66" charset="77"/>
              </a:rPr>
              <a:t>Farnolls</a:t>
            </a:r>
            <a:r>
              <a:rPr lang="en-GB" sz="2000" dirty="0">
                <a:latin typeface="Linkpen 17a Print" panose="03050602060000000000" pitchFamily="66" charset="77"/>
              </a:rPr>
              <a:t> Pritchard, an architect from Shrewsbury. Pritchard saw the need for a sturdy bridge to connect the industrial villages of Broseley and Madeley, as the nearest crossing at Buildwas was over two miles away.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steep sides of the gorge and the busy river traffic required a high, single-span bridge. Pritchard proposed cast iron as the primary material—an ambitious choice at the time.</a:t>
            </a:r>
          </a:p>
        </p:txBody>
      </p:sp>
      <p:sp>
        <p:nvSpPr>
          <p:cNvPr id="7" name="Rectangle 6" descr="A painting of a man in his 40s with a silver wig on his head, he wears a fine jacket and dress shirt. He is sitting in a chair.">
            <a:extLst>
              <a:ext uri="{FF2B5EF4-FFF2-40B4-BE49-F238E27FC236}">
                <a16:creationId xmlns:a16="http://schemas.microsoft.com/office/drawing/2014/main" id="{34B13D36-9B37-6191-4405-CDD5979B95FE}"/>
              </a:ext>
            </a:extLst>
          </p:cNvPr>
          <p:cNvSpPr/>
          <p:nvPr/>
        </p:nvSpPr>
        <p:spPr>
          <a:xfrm>
            <a:off x="6553199" y="94967"/>
            <a:ext cx="5457567"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descr="Thomas Farnolls Pritchard (1723-1777)">
            <a:extLst>
              <a:ext uri="{FF2B5EF4-FFF2-40B4-BE49-F238E27FC236}">
                <a16:creationId xmlns:a16="http://schemas.microsoft.com/office/drawing/2014/main" id="{3B61AD77-DC2E-9CA6-0C5C-E1BBD9D7A909}"/>
              </a:ext>
            </a:extLst>
          </p:cNvPr>
          <p:cNvGrpSpPr/>
          <p:nvPr/>
        </p:nvGrpSpPr>
        <p:grpSpPr>
          <a:xfrm>
            <a:off x="6824362" y="6074169"/>
            <a:ext cx="5161692" cy="430887"/>
            <a:chOff x="6961334" y="2442803"/>
            <a:chExt cx="5161692" cy="430887"/>
          </a:xfrm>
        </p:grpSpPr>
        <p:pic>
          <p:nvPicPr>
            <p:cNvPr id="4" name="Picture 3">
              <a:extLst>
                <a:ext uri="{FF2B5EF4-FFF2-40B4-BE49-F238E27FC236}">
                  <a16:creationId xmlns:a16="http://schemas.microsoft.com/office/drawing/2014/main" id="{5514ECA0-7EF1-AFB7-940A-9F53EF75877E}"/>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6910637" y="2536228"/>
              <a:ext cx="350267" cy="248874"/>
            </a:xfrm>
            <a:prstGeom prst="rect">
              <a:avLst/>
            </a:prstGeom>
          </p:spPr>
        </p:pic>
        <p:sp>
          <p:nvSpPr>
            <p:cNvPr id="5" name="TextBox 4">
              <a:extLst>
                <a:ext uri="{FF2B5EF4-FFF2-40B4-BE49-F238E27FC236}">
                  <a16:creationId xmlns:a16="http://schemas.microsoft.com/office/drawing/2014/main" id="{79C03F8E-6733-ED9D-E745-0294A8F7D9C4}"/>
                </a:ext>
              </a:extLst>
            </p:cNvPr>
            <p:cNvSpPr txBox="1"/>
            <p:nvPr/>
          </p:nvSpPr>
          <p:spPr>
            <a:xfrm>
              <a:off x="7184806" y="2442803"/>
              <a:ext cx="4938220" cy="430887"/>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Thomas </a:t>
              </a:r>
              <a:r>
                <a:rPr lang="en-GB" sz="1600" dirty="0" err="1">
                  <a:solidFill>
                    <a:schemeClr val="bg1"/>
                  </a:solidFill>
                  <a:latin typeface="Linkpen 17a Print" panose="03050602060000000000" pitchFamily="66" charset="77"/>
                </a:rPr>
                <a:t>Farnolls</a:t>
              </a:r>
              <a:r>
                <a:rPr lang="en-GB" sz="1600" dirty="0">
                  <a:solidFill>
                    <a:schemeClr val="bg1"/>
                  </a:solidFill>
                  <a:latin typeface="Linkpen 17a Print" panose="03050602060000000000" pitchFamily="66" charset="77"/>
                </a:rPr>
                <a:t> Pritchard (1723-1777)</a:t>
              </a:r>
            </a:p>
          </p:txBody>
        </p:sp>
      </p:grpSp>
      <p:pic>
        <p:nvPicPr>
          <p:cNvPr id="14" name="Picture 13">
            <a:extLst>
              <a:ext uri="{FF2B5EF4-FFF2-40B4-BE49-F238E27FC236}">
                <a16:creationId xmlns:a16="http://schemas.microsoft.com/office/drawing/2014/main" id="{23D14BA5-84DE-CDF9-6A45-F34AA8DC9A0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71200" y="-10978"/>
            <a:ext cx="1320799" cy="1282699"/>
          </a:xfrm>
          <a:prstGeom prst="rect">
            <a:avLst/>
          </a:prstGeom>
        </p:spPr>
      </p:pic>
    </p:spTree>
    <p:extLst>
      <p:ext uri="{BB962C8B-B14F-4D97-AF65-F5344CB8AC3E}">
        <p14:creationId xmlns:p14="http://schemas.microsoft.com/office/powerpoint/2010/main" val="34400586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1FD7938-7B8B-F407-30FE-1A0C59E84B3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DB3F4AE3-CDF8-8ED0-1F9F-C30923891467}"/>
              </a:ext>
            </a:extLst>
          </p:cNvPr>
          <p:cNvSpPr>
            <a:spLocks noGrp="1"/>
          </p:cNvSpPr>
          <p:nvPr>
            <p:ph type="ctrTitle"/>
          </p:nvPr>
        </p:nvSpPr>
        <p:spPr>
          <a:xfrm>
            <a:off x="1524000" y="-1458036"/>
            <a:ext cx="9144000" cy="1088496"/>
          </a:xfrm>
        </p:spPr>
        <p:txBody>
          <a:bodyPr/>
          <a:lstStyle/>
          <a:p>
            <a:r>
              <a:rPr lang="en-US" dirty="0"/>
              <a:t>Abraham Darby III</a:t>
            </a:r>
          </a:p>
        </p:txBody>
      </p:sp>
      <p:sp>
        <p:nvSpPr>
          <p:cNvPr id="11" name="TextBox 10">
            <a:extLst>
              <a:ext uri="{FF2B5EF4-FFF2-40B4-BE49-F238E27FC236}">
                <a16:creationId xmlns:a16="http://schemas.microsoft.com/office/drawing/2014/main" id="{021E5BDC-503C-3EFC-F9AA-8DC9B098CCF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Ironbridge Gorge known as the birthplace of the Industrial Revolution?</a:t>
            </a:r>
          </a:p>
        </p:txBody>
      </p:sp>
      <p:sp>
        <p:nvSpPr>
          <p:cNvPr id="7" name="Rectangle 6" descr="A photograph of an old grace, slightly worn away by the elements. The faded carved words say &quot;Abraham Darby III, Aged 39.">
            <a:extLst>
              <a:ext uri="{FF2B5EF4-FFF2-40B4-BE49-F238E27FC236}">
                <a16:creationId xmlns:a16="http://schemas.microsoft.com/office/drawing/2014/main" id="{B64CCA75-76DB-2368-479E-5A561589EAC8}"/>
              </a:ext>
            </a:extLst>
          </p:cNvPr>
          <p:cNvSpPr/>
          <p:nvPr/>
        </p:nvSpPr>
        <p:spPr>
          <a:xfrm>
            <a:off x="1" y="94967"/>
            <a:ext cx="7365999"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08083403-EDCA-4AA1-02AF-224BE7641A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1104910" y="-20649"/>
            <a:ext cx="1087090" cy="1055732"/>
          </a:xfrm>
          <a:prstGeom prst="rect">
            <a:avLst/>
          </a:prstGeom>
        </p:spPr>
      </p:pic>
      <p:grpSp>
        <p:nvGrpSpPr>
          <p:cNvPr id="3" name="Group 2" descr="Abraham Darby III’s gravestone at Coalbrookdale Quaker Burial Ground.">
            <a:extLst>
              <a:ext uri="{FF2B5EF4-FFF2-40B4-BE49-F238E27FC236}">
                <a16:creationId xmlns:a16="http://schemas.microsoft.com/office/drawing/2014/main" id="{26BFB71A-6C7D-A985-0F80-8FE69687C65B}"/>
              </a:ext>
            </a:extLst>
          </p:cNvPr>
          <p:cNvGrpSpPr/>
          <p:nvPr/>
        </p:nvGrpSpPr>
        <p:grpSpPr>
          <a:xfrm>
            <a:off x="2326502" y="5676099"/>
            <a:ext cx="5161692" cy="800219"/>
            <a:chOff x="6961334" y="2442803"/>
            <a:chExt cx="5161692" cy="800219"/>
          </a:xfrm>
        </p:grpSpPr>
        <p:pic>
          <p:nvPicPr>
            <p:cNvPr id="4" name="Picture 3">
              <a:extLst>
                <a:ext uri="{FF2B5EF4-FFF2-40B4-BE49-F238E27FC236}">
                  <a16:creationId xmlns:a16="http://schemas.microsoft.com/office/drawing/2014/main" id="{BC32B88E-BEDC-3EAD-DC1D-9F94C05E40D5}"/>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6910637" y="2536228"/>
              <a:ext cx="350267" cy="248874"/>
            </a:xfrm>
            <a:prstGeom prst="rect">
              <a:avLst/>
            </a:prstGeom>
          </p:spPr>
        </p:pic>
        <p:sp>
          <p:nvSpPr>
            <p:cNvPr id="5" name="TextBox 4">
              <a:extLst>
                <a:ext uri="{FF2B5EF4-FFF2-40B4-BE49-F238E27FC236}">
                  <a16:creationId xmlns:a16="http://schemas.microsoft.com/office/drawing/2014/main" id="{78C45039-51AF-6660-1C35-7F66F54E07F5}"/>
                </a:ext>
              </a:extLst>
            </p:cNvPr>
            <p:cNvSpPr txBox="1"/>
            <p:nvPr/>
          </p:nvSpPr>
          <p:spPr>
            <a:xfrm>
              <a:off x="7184806" y="2442803"/>
              <a:ext cx="4938220" cy="800219"/>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Abraham Darby III’s gravestone at </a:t>
              </a:r>
              <a:r>
                <a:rPr lang="en-GB" sz="1600" dirty="0" err="1">
                  <a:solidFill>
                    <a:schemeClr val="bg1"/>
                  </a:solidFill>
                  <a:effectLst>
                    <a:glow rad="139700">
                      <a:schemeClr val="tx1">
                        <a:alpha val="40000"/>
                      </a:schemeClr>
                    </a:glow>
                  </a:effectLst>
                  <a:latin typeface="Linkpen 17a Print" panose="03050602060000000000" pitchFamily="66" charset="77"/>
                </a:rPr>
                <a:t>Coalbrookdale</a:t>
              </a:r>
              <a:r>
                <a:rPr lang="en-GB" sz="1600" dirty="0">
                  <a:solidFill>
                    <a:schemeClr val="bg1"/>
                  </a:solidFill>
                  <a:effectLst>
                    <a:glow rad="139700">
                      <a:schemeClr val="tx1">
                        <a:alpha val="40000"/>
                      </a:schemeClr>
                    </a:glow>
                  </a:effectLst>
                  <a:latin typeface="Linkpen 17a Print" panose="03050602060000000000" pitchFamily="66" charset="77"/>
                </a:rPr>
                <a:t> Quaker Burial Ground.</a:t>
              </a:r>
            </a:p>
          </p:txBody>
        </p:sp>
      </p:grpSp>
      <p:sp>
        <p:nvSpPr>
          <p:cNvPr id="2" name="TextBox 1">
            <a:extLst>
              <a:ext uri="{FF2B5EF4-FFF2-40B4-BE49-F238E27FC236}">
                <a16:creationId xmlns:a16="http://schemas.microsoft.com/office/drawing/2014/main" id="{A94A613B-C77A-1D08-6AB4-22FECE2893EB}"/>
              </a:ext>
            </a:extLst>
          </p:cNvPr>
          <p:cNvSpPr txBox="1"/>
          <p:nvPr/>
        </p:nvSpPr>
        <p:spPr>
          <a:xfrm>
            <a:off x="7603410" y="845925"/>
            <a:ext cx="4045045" cy="485543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Abraham Darby III, a pioneering ironmaster in the </a:t>
            </a:r>
            <a:r>
              <a:rPr lang="en-GB" sz="1600" dirty="0" err="1">
                <a:latin typeface="Linkpen 17a Print" panose="03050602060000000000" pitchFamily="66" charset="77"/>
              </a:rPr>
              <a:t>Coalbrookdale</a:t>
            </a:r>
            <a:r>
              <a:rPr lang="en-GB" sz="1600" dirty="0">
                <a:latin typeface="Linkpen 17a Print" panose="03050602060000000000" pitchFamily="66" charset="77"/>
              </a:rPr>
              <a:t> area, took on the challenge of turning Pritchard’s vision into reality.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Darby came from a family with a strong history in ironworking. His grandfather, Abraham Darby I, had developed a method of smelting iron using coke instead of charcoal, revolutionising the industry.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Following in his family’s footsteps, Abraham Darby III was determined to prove the strength and versatility of cast iron.</a:t>
            </a:r>
          </a:p>
        </p:txBody>
      </p:sp>
    </p:spTree>
    <p:extLst>
      <p:ext uri="{BB962C8B-B14F-4D97-AF65-F5344CB8AC3E}">
        <p14:creationId xmlns:p14="http://schemas.microsoft.com/office/powerpoint/2010/main" val="21430045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D0C0087-B5DD-A123-6275-BD8467B2279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5C3B0C4D-1E5A-42AB-D18A-055B676B369B}"/>
              </a:ext>
            </a:extLst>
          </p:cNvPr>
          <p:cNvSpPr>
            <a:spLocks noGrp="1"/>
          </p:cNvSpPr>
          <p:nvPr>
            <p:ph type="ctrTitle"/>
          </p:nvPr>
        </p:nvSpPr>
        <p:spPr>
          <a:xfrm>
            <a:off x="1524000" y="-1366169"/>
            <a:ext cx="9144000" cy="1105430"/>
          </a:xfrm>
        </p:spPr>
        <p:txBody>
          <a:bodyPr/>
          <a:lstStyle/>
          <a:p>
            <a:r>
              <a:rPr lang="en-US" dirty="0"/>
              <a:t>John Wilkinson</a:t>
            </a:r>
          </a:p>
        </p:txBody>
      </p:sp>
      <p:sp>
        <p:nvSpPr>
          <p:cNvPr id="11" name="TextBox 10">
            <a:extLst>
              <a:ext uri="{FF2B5EF4-FFF2-40B4-BE49-F238E27FC236}">
                <a16:creationId xmlns:a16="http://schemas.microsoft.com/office/drawing/2014/main" id="{1CDD1F0B-574F-E613-BE93-B14D28A2AF2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Ironbridge Gorge known as the birthplace of the Industrial Revolution?</a:t>
            </a:r>
          </a:p>
        </p:txBody>
      </p:sp>
      <p:sp>
        <p:nvSpPr>
          <p:cNvPr id="2" name="TextBox 1">
            <a:extLst>
              <a:ext uri="{FF2B5EF4-FFF2-40B4-BE49-F238E27FC236}">
                <a16:creationId xmlns:a16="http://schemas.microsoft.com/office/drawing/2014/main" id="{2B012ADB-6A08-8BC5-1ACE-0F96B4889C69}"/>
              </a:ext>
            </a:extLst>
          </p:cNvPr>
          <p:cNvSpPr txBox="1"/>
          <p:nvPr/>
        </p:nvSpPr>
        <p:spPr>
          <a:xfrm>
            <a:off x="432644" y="378975"/>
            <a:ext cx="6425358" cy="5866350"/>
          </a:xfrm>
          <a:prstGeom prst="rect">
            <a:avLst/>
          </a:prstGeom>
          <a:noFill/>
        </p:spPr>
        <p:txBody>
          <a:bodyPr wrap="square">
            <a:spAutoFit/>
          </a:bodyPr>
          <a:lstStyle/>
          <a:p>
            <a:pPr>
              <a:lnSpc>
                <a:spcPct val="150000"/>
              </a:lnSpc>
            </a:pPr>
            <a:r>
              <a:rPr lang="en-GB" dirty="0">
                <a:latin typeface="Linkpen 17a Print" panose="03050602060000000000" pitchFamily="66" charset="77"/>
              </a:rPr>
              <a:t>The project was sponsored by John “Iron Mad” Wilkinson, an inventor who worked in the iron industry and who owned blast furnaces in the local area.  </a:t>
            </a:r>
            <a:br>
              <a:rPr lang="en-GB" dirty="0">
                <a:latin typeface="Linkpen 17a Print" panose="03050602060000000000" pitchFamily="66" charset="77"/>
              </a:rPr>
            </a:br>
            <a:br>
              <a:rPr lang="en-GB" dirty="0">
                <a:latin typeface="Linkpen 17a Print" panose="03050602060000000000" pitchFamily="66" charset="77"/>
              </a:rPr>
            </a:br>
            <a:r>
              <a:rPr lang="en-GB" dirty="0">
                <a:latin typeface="Linkpen 17a Print" panose="03050602060000000000" pitchFamily="66" charset="77"/>
              </a:rPr>
              <a:t>He invented, and got a patent, for a special machine that helped make holes in iron tubes and cylinders. This machine made it easier to make cannons and steam engines.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He came up with a new type of bellows, which helped blast furnaces get more air and get hotter faster.</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Wilkinson also made the first canal barges out of iron, which was a huge achievement. It led to iron becoming the main material used when people made boats and ships.</a:t>
            </a:r>
          </a:p>
        </p:txBody>
      </p:sp>
      <p:sp>
        <p:nvSpPr>
          <p:cNvPr id="7" name="Rectangle 6" descr="A painting of a man in his 50s, he is wearing a white wig. He wears a jacket over a dark waistcoat and white shirt.">
            <a:extLst>
              <a:ext uri="{FF2B5EF4-FFF2-40B4-BE49-F238E27FC236}">
                <a16:creationId xmlns:a16="http://schemas.microsoft.com/office/drawing/2014/main" id="{2085761A-8F53-6CDD-DCDF-D56D98DC1852}"/>
              </a:ext>
            </a:extLst>
          </p:cNvPr>
          <p:cNvSpPr/>
          <p:nvPr/>
        </p:nvSpPr>
        <p:spPr>
          <a:xfrm>
            <a:off x="6858002" y="94967"/>
            <a:ext cx="5181598"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14AA33A9-7BF1-8D91-5EF1-B7BF428FFF7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10978"/>
            <a:ext cx="1320799" cy="1282699"/>
          </a:xfrm>
          <a:prstGeom prst="rect">
            <a:avLst/>
          </a:prstGeom>
        </p:spPr>
      </p:pic>
      <p:grpSp>
        <p:nvGrpSpPr>
          <p:cNvPr id="3" name="Group 2" descr="John Wilkinson (1728-1808)">
            <a:extLst>
              <a:ext uri="{FF2B5EF4-FFF2-40B4-BE49-F238E27FC236}">
                <a16:creationId xmlns:a16="http://schemas.microsoft.com/office/drawing/2014/main" id="{8546606C-3A68-C1BF-9CB7-6CE0384C86E5}"/>
              </a:ext>
            </a:extLst>
          </p:cNvPr>
          <p:cNvGrpSpPr/>
          <p:nvPr/>
        </p:nvGrpSpPr>
        <p:grpSpPr>
          <a:xfrm>
            <a:off x="7135716" y="6095533"/>
            <a:ext cx="3735484" cy="430887"/>
            <a:chOff x="6961334" y="2442803"/>
            <a:chExt cx="3735484" cy="430887"/>
          </a:xfrm>
        </p:grpSpPr>
        <p:pic>
          <p:nvPicPr>
            <p:cNvPr id="4" name="Picture 3">
              <a:extLst>
                <a:ext uri="{FF2B5EF4-FFF2-40B4-BE49-F238E27FC236}">
                  <a16:creationId xmlns:a16="http://schemas.microsoft.com/office/drawing/2014/main" id="{46443D71-A63B-BB31-5687-C12D1789A6CC}"/>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6910637" y="2536228"/>
              <a:ext cx="350267" cy="248874"/>
            </a:xfrm>
            <a:prstGeom prst="rect">
              <a:avLst/>
            </a:prstGeom>
          </p:spPr>
        </p:pic>
        <p:sp>
          <p:nvSpPr>
            <p:cNvPr id="5" name="TextBox 4">
              <a:extLst>
                <a:ext uri="{FF2B5EF4-FFF2-40B4-BE49-F238E27FC236}">
                  <a16:creationId xmlns:a16="http://schemas.microsoft.com/office/drawing/2014/main" id="{FF0B5544-C0C4-C124-277C-0865CC60B6FE}"/>
                </a:ext>
              </a:extLst>
            </p:cNvPr>
            <p:cNvSpPr txBox="1"/>
            <p:nvPr/>
          </p:nvSpPr>
          <p:spPr>
            <a:xfrm>
              <a:off x="7184806" y="2442803"/>
              <a:ext cx="3512012" cy="430887"/>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John Wilkinson (1728-1808)</a:t>
              </a:r>
            </a:p>
          </p:txBody>
        </p:sp>
      </p:grpSp>
    </p:spTree>
    <p:extLst>
      <p:ext uri="{BB962C8B-B14F-4D97-AF65-F5344CB8AC3E}">
        <p14:creationId xmlns:p14="http://schemas.microsoft.com/office/powerpoint/2010/main" val="40804627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6BC21C5-8CAA-99C0-7B49-8C36616DE846}"/>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D3A9595-E26C-005C-3361-FF438E20514C}"/>
              </a:ext>
            </a:extLst>
          </p:cNvPr>
          <p:cNvSpPr>
            <a:spLocks noGrp="1"/>
          </p:cNvSpPr>
          <p:nvPr>
            <p:ph type="ctrTitle"/>
          </p:nvPr>
        </p:nvSpPr>
        <p:spPr>
          <a:xfrm>
            <a:off x="1524000" y="-1245028"/>
            <a:ext cx="9144000" cy="919163"/>
          </a:xfrm>
        </p:spPr>
        <p:txBody>
          <a:bodyPr/>
          <a:lstStyle/>
          <a:p>
            <a:r>
              <a:rPr lang="en-US" dirty="0"/>
              <a:t>Construction</a:t>
            </a:r>
          </a:p>
        </p:txBody>
      </p:sp>
      <p:sp>
        <p:nvSpPr>
          <p:cNvPr id="11" name="TextBox 10">
            <a:extLst>
              <a:ext uri="{FF2B5EF4-FFF2-40B4-BE49-F238E27FC236}">
                <a16:creationId xmlns:a16="http://schemas.microsoft.com/office/drawing/2014/main" id="{51F58AE3-51A7-EE04-740F-107971C3E8D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Ironbridge Gorge known as the birthplace of the Industrial Revolution?</a:t>
            </a:r>
          </a:p>
        </p:txBody>
      </p:sp>
      <p:sp>
        <p:nvSpPr>
          <p:cNvPr id="2" name="TextBox 1">
            <a:extLst>
              <a:ext uri="{FF2B5EF4-FFF2-40B4-BE49-F238E27FC236}">
                <a16:creationId xmlns:a16="http://schemas.microsoft.com/office/drawing/2014/main" id="{F872F938-FD87-6B59-2820-C13DF94F0F7A}"/>
              </a:ext>
            </a:extLst>
          </p:cNvPr>
          <p:cNvSpPr txBox="1"/>
          <p:nvPr/>
        </p:nvSpPr>
        <p:spPr>
          <a:xfrm>
            <a:off x="594879" y="515802"/>
            <a:ext cx="5127495" cy="419961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Construction began in 1777, shortly after Pritchard’s death. Darby and his team worked from detailed drawings left by the architect.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iron components were cast at the </a:t>
            </a:r>
            <a:r>
              <a:rPr lang="en-GB" sz="2000" dirty="0" err="1">
                <a:latin typeface="Linkpen 17a Print" panose="03050602060000000000" pitchFamily="66" charset="77"/>
              </a:rPr>
              <a:t>Coalbrookdale</a:t>
            </a:r>
            <a:r>
              <a:rPr lang="en-GB" sz="2000" dirty="0">
                <a:latin typeface="Linkpen 17a Print" panose="03050602060000000000" pitchFamily="66" charset="77"/>
              </a:rPr>
              <a:t> Foundry, less than a mile from the bridge site. In total, over 370 tonnes of iron were used to create the bridge, including five massive ribs that formed its main span.</a:t>
            </a:r>
          </a:p>
        </p:txBody>
      </p:sp>
      <p:sp>
        <p:nvSpPr>
          <p:cNvPr id="7" name="Rectangle 6" descr="Three drawings of a design for a bridge, one onto of the other. ">
            <a:extLst>
              <a:ext uri="{FF2B5EF4-FFF2-40B4-BE49-F238E27FC236}">
                <a16:creationId xmlns:a16="http://schemas.microsoft.com/office/drawing/2014/main" id="{7D3F2BFF-5F52-F4A1-8A89-9F5CC6C8731F}"/>
              </a:ext>
            </a:extLst>
          </p:cNvPr>
          <p:cNvSpPr/>
          <p:nvPr/>
        </p:nvSpPr>
        <p:spPr>
          <a:xfrm>
            <a:off x="5977467" y="94967"/>
            <a:ext cx="6062133"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C95EB2D7-A1B0-92B6-04FC-3EC14EB4740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10978"/>
            <a:ext cx="1320799" cy="1282699"/>
          </a:xfrm>
          <a:prstGeom prst="rect">
            <a:avLst/>
          </a:prstGeom>
        </p:spPr>
      </p:pic>
    </p:spTree>
    <p:extLst>
      <p:ext uri="{BB962C8B-B14F-4D97-AF65-F5344CB8AC3E}">
        <p14:creationId xmlns:p14="http://schemas.microsoft.com/office/powerpoint/2010/main" val="13572038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329B61E3-F6A6-67AB-356C-722F414758C4}"/>
              </a:ext>
            </a:extLst>
          </p:cNvPr>
          <p:cNvSpPr>
            <a:spLocks noGrp="1"/>
          </p:cNvSpPr>
          <p:nvPr>
            <p:ph type="title"/>
          </p:nvPr>
        </p:nvSpPr>
        <p:spPr>
          <a:xfrm>
            <a:off x="838200" y="-1959722"/>
            <a:ext cx="10515600" cy="1325563"/>
          </a:xfrm>
        </p:spPr>
        <p:txBody>
          <a:bodyPr/>
          <a:lstStyle/>
          <a:p>
            <a:pPr algn="ctr"/>
            <a:r>
              <a:rPr lang="en-US" dirty="0"/>
              <a:t>Construction part 2</a:t>
            </a:r>
          </a:p>
        </p:txBody>
      </p:sp>
      <p:sp>
        <p:nvSpPr>
          <p:cNvPr id="18" name="TextBox 17">
            <a:extLst>
              <a:ext uri="{FF2B5EF4-FFF2-40B4-BE49-F238E27FC236}">
                <a16:creationId xmlns:a16="http://schemas.microsoft.com/office/drawing/2014/main" id="{D631C213-A43B-6BF2-92F1-335EFDD6A23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Ironbridge Gorge known as the birthplace of the Industrial Revolution?</a:t>
            </a:r>
          </a:p>
        </p:txBody>
      </p:sp>
      <p:grpSp>
        <p:nvGrpSpPr>
          <p:cNvPr id="10" name="Group 9" descr="A painting of a boat at the edge of rocks, beyond the boat is the skeleton of a bridge being constructed.">
            <a:extLst>
              <a:ext uri="{FF2B5EF4-FFF2-40B4-BE49-F238E27FC236}">
                <a16:creationId xmlns:a16="http://schemas.microsoft.com/office/drawing/2014/main" id="{AD5CE9A4-1B16-EE88-8C75-3ECBA9119484}"/>
              </a:ext>
            </a:extLst>
          </p:cNvPr>
          <p:cNvGrpSpPr/>
          <p:nvPr/>
        </p:nvGrpSpPr>
        <p:grpSpPr>
          <a:xfrm>
            <a:off x="687689" y="1026028"/>
            <a:ext cx="5963833" cy="3521670"/>
            <a:chOff x="5132948" y="1543275"/>
            <a:chExt cx="5963833" cy="3521670"/>
          </a:xfrm>
        </p:grpSpPr>
        <p:pic>
          <p:nvPicPr>
            <p:cNvPr id="11" name="Picture 10">
              <a:extLst>
                <a:ext uri="{FF2B5EF4-FFF2-40B4-BE49-F238E27FC236}">
                  <a16:creationId xmlns:a16="http://schemas.microsoft.com/office/drawing/2014/main" id="{A3826E33-FDC9-5605-9FFD-D2E2145DA2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32948" y="1543275"/>
              <a:ext cx="5963833" cy="3521670"/>
            </a:xfrm>
            <a:prstGeom prst="rect">
              <a:avLst/>
            </a:prstGeom>
            <a:ln w="28575">
              <a:solidFill>
                <a:schemeClr val="tx1"/>
              </a:solidFill>
            </a:ln>
          </p:spPr>
        </p:pic>
        <p:sp>
          <p:nvSpPr>
            <p:cNvPr id="12" name="TextBox 11">
              <a:extLst>
                <a:ext uri="{FF2B5EF4-FFF2-40B4-BE49-F238E27FC236}">
                  <a16:creationId xmlns:a16="http://schemas.microsoft.com/office/drawing/2014/main" id="{83B3D393-2156-E8D9-C19C-98FD53E31908}"/>
                </a:ext>
              </a:extLst>
            </p:cNvPr>
            <p:cNvSpPr txBox="1"/>
            <p:nvPr/>
          </p:nvSpPr>
          <p:spPr>
            <a:xfrm>
              <a:off x="5132949" y="1543275"/>
              <a:ext cx="1688283" cy="184666"/>
            </a:xfrm>
            <a:prstGeom prst="rect">
              <a:avLst/>
            </a:prstGeom>
            <a:noFill/>
          </p:spPr>
          <p:txBody>
            <a:bodyPr wrap="none" rtlCol="0">
              <a:spAutoFit/>
            </a:bodyPr>
            <a:lstStyle/>
            <a:p>
              <a:r>
                <a:rPr lang="en-GB" sz="600" dirty="0">
                  <a:solidFill>
                    <a:srgbClr val="CDC5AE"/>
                  </a:solidFill>
                  <a:latin typeface="Arial" panose="020B0604020202020204" pitchFamily="34" charset="0"/>
                  <a:cs typeface="Arial" panose="020B0604020202020204" pitchFamily="34" charset="0"/>
                </a:rPr>
                <a:t>© Public Domain from Wikimedia Commons</a:t>
              </a:r>
            </a:p>
          </p:txBody>
        </p:sp>
      </p:grpSp>
      <p:pic>
        <p:nvPicPr>
          <p:cNvPr id="5" name="magnifying glass" descr="Magnifying glass.">
            <a:extLst>
              <a:ext uri="{FF2B5EF4-FFF2-40B4-BE49-F238E27FC236}">
                <a16:creationId xmlns:a16="http://schemas.microsoft.com/office/drawing/2014/main" id="{6D0B4CE2-FE9D-AE99-8BB7-C154A2031263}"/>
              </a:ext>
              <a:ext uri="{C183D7F6-B498-43B3-948B-1728B52AA6E4}">
                <adec:decorative xmlns:adec="http://schemas.microsoft.com/office/drawing/2017/decorative" val="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39523" y="3596033"/>
            <a:ext cx="1047236" cy="1221776"/>
          </a:xfrm>
          <a:prstGeom prst="rect">
            <a:avLst/>
          </a:prstGeom>
        </p:spPr>
      </p:pic>
      <p:grpSp>
        <p:nvGrpSpPr>
          <p:cNvPr id="3" name="Group 2" descr="A painting by Elias Martin showing the Iron Bridge being built in July 1779.">
            <a:extLst>
              <a:ext uri="{FF2B5EF4-FFF2-40B4-BE49-F238E27FC236}">
                <a16:creationId xmlns:a16="http://schemas.microsoft.com/office/drawing/2014/main" id="{D0522532-51A9-B027-8509-2DAE05D28AFC}"/>
              </a:ext>
            </a:extLst>
          </p:cNvPr>
          <p:cNvGrpSpPr/>
          <p:nvPr/>
        </p:nvGrpSpPr>
        <p:grpSpPr>
          <a:xfrm>
            <a:off x="781095" y="4775082"/>
            <a:ext cx="5720529" cy="800219"/>
            <a:chOff x="5121850" y="2417403"/>
            <a:chExt cx="5720529" cy="800219"/>
          </a:xfrm>
        </p:grpSpPr>
        <p:pic>
          <p:nvPicPr>
            <p:cNvPr id="4" name="Picture 3">
              <a:extLst>
                <a:ext uri="{FF2B5EF4-FFF2-40B4-BE49-F238E27FC236}">
                  <a16:creationId xmlns:a16="http://schemas.microsoft.com/office/drawing/2014/main" id="{1D00B370-EA74-F5D5-FF3E-99205AB5722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6" name="TextBox 5">
              <a:extLst>
                <a:ext uri="{FF2B5EF4-FFF2-40B4-BE49-F238E27FC236}">
                  <a16:creationId xmlns:a16="http://schemas.microsoft.com/office/drawing/2014/main" id="{8686EC22-80F4-1F92-C0E4-BED054911771}"/>
                </a:ext>
              </a:extLst>
            </p:cNvPr>
            <p:cNvSpPr txBox="1"/>
            <p:nvPr/>
          </p:nvSpPr>
          <p:spPr>
            <a:xfrm>
              <a:off x="5364591" y="2417403"/>
              <a:ext cx="5477788"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painting by Elias Martin showing the Iron Bridge being built in July 1779.</a:t>
              </a:r>
            </a:p>
          </p:txBody>
        </p:sp>
      </p:grpSp>
      <p:sp>
        <p:nvSpPr>
          <p:cNvPr id="2" name="TextBox 1">
            <a:extLst>
              <a:ext uri="{FF2B5EF4-FFF2-40B4-BE49-F238E27FC236}">
                <a16:creationId xmlns:a16="http://schemas.microsoft.com/office/drawing/2014/main" id="{E30A4261-F474-D783-CEF1-C5816FD3C370}"/>
              </a:ext>
            </a:extLst>
          </p:cNvPr>
          <p:cNvSpPr txBox="1"/>
          <p:nvPr/>
        </p:nvSpPr>
        <p:spPr>
          <a:xfrm>
            <a:off x="7030066" y="608924"/>
            <a:ext cx="4591663" cy="5032147"/>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The ribs, and other components, were brought to the site by boat and lifted into place using wooden scaffolding and cranes. In July 1779, the final rib was secured, and the bridge was complete. </a:t>
            </a:r>
          </a:p>
        </p:txBody>
      </p:sp>
      <p:pic>
        <p:nvPicPr>
          <p:cNvPr id="13" name="Picture 12">
            <a:extLst>
              <a:ext uri="{FF2B5EF4-FFF2-40B4-BE49-F238E27FC236}">
                <a16:creationId xmlns:a16="http://schemas.microsoft.com/office/drawing/2014/main" id="{5D4349CB-8B9C-6D4C-CE54-EF19F707D0E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71200" y="5575301"/>
            <a:ext cx="1320799" cy="1282699"/>
          </a:xfrm>
          <a:prstGeom prst="rect">
            <a:avLst/>
          </a:prstGeom>
        </p:spPr>
      </p:pic>
      <p:grpSp>
        <p:nvGrpSpPr>
          <p:cNvPr id="7" name="Back button" descr="Back button">
            <a:extLst>
              <a:ext uri="{FF2B5EF4-FFF2-40B4-BE49-F238E27FC236}">
                <a16:creationId xmlns:a16="http://schemas.microsoft.com/office/drawing/2014/main" id="{6B227704-01FC-B8D4-8DDC-AE809D3C77A8}"/>
              </a:ext>
            </a:extLst>
          </p:cNvPr>
          <p:cNvGrpSpPr/>
          <p:nvPr/>
        </p:nvGrpSpPr>
        <p:grpSpPr>
          <a:xfrm>
            <a:off x="-140494" y="-121444"/>
            <a:ext cx="12472988" cy="7100888"/>
            <a:chOff x="-128587" y="-122165"/>
            <a:chExt cx="12472988" cy="7100888"/>
          </a:xfrm>
        </p:grpSpPr>
        <p:sp>
          <p:nvSpPr>
            <p:cNvPr id="8" name="Rectangle black">
              <a:extLst>
                <a:ext uri="{FF2B5EF4-FFF2-40B4-BE49-F238E27FC236}">
                  <a16:creationId xmlns:a16="http://schemas.microsoft.com/office/drawing/2014/main" id="{6A08A995-B117-8AFC-390C-0432D788F6AC}"/>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back">
              <a:extLst>
                <a:ext uri="{FF2B5EF4-FFF2-40B4-BE49-F238E27FC236}">
                  <a16:creationId xmlns:a16="http://schemas.microsoft.com/office/drawing/2014/main" id="{1529C35C-FDD4-B8A9-2F07-B90963B99AEB}"/>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14" name="Group 13" descr="A painting of a boat at the edge of rocks, beyond the boat is the skeleton of a bridge being constructed.">
            <a:extLst>
              <a:ext uri="{FF2B5EF4-FFF2-40B4-BE49-F238E27FC236}">
                <a16:creationId xmlns:a16="http://schemas.microsoft.com/office/drawing/2014/main" id="{F44D38B0-1531-DF12-EFD3-1157D2AB30EE}"/>
              </a:ext>
            </a:extLst>
          </p:cNvPr>
          <p:cNvGrpSpPr/>
          <p:nvPr/>
        </p:nvGrpSpPr>
        <p:grpSpPr>
          <a:xfrm>
            <a:off x="1525955" y="730368"/>
            <a:ext cx="9140091" cy="5397264"/>
            <a:chOff x="5132948" y="1543275"/>
            <a:chExt cx="9140091" cy="5397264"/>
          </a:xfrm>
        </p:grpSpPr>
        <p:pic>
          <p:nvPicPr>
            <p:cNvPr id="15" name="Picture 14">
              <a:extLst>
                <a:ext uri="{FF2B5EF4-FFF2-40B4-BE49-F238E27FC236}">
                  <a16:creationId xmlns:a16="http://schemas.microsoft.com/office/drawing/2014/main" id="{D3BC0A4A-9C03-1071-FD30-726DF13CF34B}"/>
                </a:ext>
              </a:extLst>
            </p:cNvPr>
            <p:cNvPicPr>
              <a:picLocks noChangeAspect="1"/>
            </p:cNvPicPr>
            <p:nvPr/>
          </p:nvPicPr>
          <p:blipFill>
            <a:blip r:embed="rId8"/>
            <a:stretch>
              <a:fillRect/>
            </a:stretch>
          </p:blipFill>
          <p:spPr>
            <a:xfrm>
              <a:off x="5132948" y="1543275"/>
              <a:ext cx="9140091" cy="5397264"/>
            </a:xfrm>
            <a:prstGeom prst="rect">
              <a:avLst/>
            </a:prstGeom>
            <a:ln w="28575">
              <a:solidFill>
                <a:schemeClr val="tx1"/>
              </a:solidFill>
            </a:ln>
          </p:spPr>
        </p:pic>
        <p:sp>
          <p:nvSpPr>
            <p:cNvPr id="16" name="TextBox 15">
              <a:extLst>
                <a:ext uri="{FF2B5EF4-FFF2-40B4-BE49-F238E27FC236}">
                  <a16:creationId xmlns:a16="http://schemas.microsoft.com/office/drawing/2014/main" id="{4CDC527E-96BE-9810-0589-0870CAB13EAF}"/>
                </a:ext>
              </a:extLst>
            </p:cNvPr>
            <p:cNvSpPr txBox="1"/>
            <p:nvPr/>
          </p:nvSpPr>
          <p:spPr>
            <a:xfrm>
              <a:off x="5132949" y="1543275"/>
              <a:ext cx="1688283" cy="184666"/>
            </a:xfrm>
            <a:prstGeom prst="rect">
              <a:avLst/>
            </a:prstGeom>
            <a:noFill/>
          </p:spPr>
          <p:txBody>
            <a:bodyPr wrap="none" rtlCol="0">
              <a:spAutoFit/>
            </a:bodyPr>
            <a:lstStyle/>
            <a:p>
              <a:r>
                <a:rPr lang="en-GB" sz="600" dirty="0">
                  <a:solidFill>
                    <a:srgbClr val="CDC5AE"/>
                  </a:solidFill>
                  <a:latin typeface="Arial" panose="020B0604020202020204" pitchFamily="34" charset="0"/>
                  <a:cs typeface="Arial" panose="020B0604020202020204" pitchFamily="34" charset="0"/>
                </a:rPr>
                <a:t>© Public Domain from Wikimedia Commons</a:t>
              </a:r>
            </a:p>
          </p:txBody>
        </p:sp>
      </p:grpSp>
    </p:spTree>
    <p:extLst>
      <p:ext uri="{BB962C8B-B14F-4D97-AF65-F5344CB8AC3E}">
        <p14:creationId xmlns:p14="http://schemas.microsoft.com/office/powerpoint/2010/main" val="3058934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5"/>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childTnLst>
                    </p:cTn>
                  </p:par>
                </p:childTnLst>
              </p:cTn>
              <p:nextCondLst>
                <p:cond evt="onClick" delay="0">
                  <p:tgtEl>
                    <p:spTgt spid="5"/>
                  </p:tgtEl>
                </p:cond>
              </p:nextCondLst>
            </p:seq>
            <p:seq concurrent="1" nextAc="seek">
              <p:cTn id="32" restart="whenNotActive" fill="hold" evtFilter="cancelBubble" nodeType="interactiveSeq">
                <p:stCondLst>
                  <p:cond evt="onClick" delay="0">
                    <p:tgtEl>
                      <p:spTgt spid="7"/>
                    </p:tgtEl>
                  </p:cond>
                </p:stCondLst>
                <p:endSync evt="end" delay="0">
                  <p:rtn val="all"/>
                </p:endSync>
                <p:childTnLst>
                  <p:par>
                    <p:cTn id="33" fill="hold">
                      <p:stCondLst>
                        <p:cond delay="0"/>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2"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6DEF245-3AB6-322E-B83D-DE8C8F7E875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DE5E88B-6DDB-AB23-DFDB-8F016C2ACF47}"/>
              </a:ext>
            </a:extLst>
          </p:cNvPr>
          <p:cNvSpPr>
            <a:spLocks noGrp="1"/>
          </p:cNvSpPr>
          <p:nvPr>
            <p:ph type="ctrTitle"/>
          </p:nvPr>
        </p:nvSpPr>
        <p:spPr>
          <a:xfrm>
            <a:off x="1524000" y="-1662893"/>
            <a:ext cx="9144000" cy="1345125"/>
          </a:xfrm>
        </p:spPr>
        <p:txBody>
          <a:bodyPr/>
          <a:lstStyle/>
          <a:p>
            <a:r>
              <a:rPr lang="en-US" dirty="0"/>
              <a:t>The Iron Bridge</a:t>
            </a:r>
          </a:p>
        </p:txBody>
      </p:sp>
      <p:sp>
        <p:nvSpPr>
          <p:cNvPr id="11" name="TextBox 10">
            <a:extLst>
              <a:ext uri="{FF2B5EF4-FFF2-40B4-BE49-F238E27FC236}">
                <a16:creationId xmlns:a16="http://schemas.microsoft.com/office/drawing/2014/main" id="{E949F81A-7EC7-FB7B-3885-4750E798A2F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is the Ironbridge Gorge known as the birthplace of the Industrial Revolution?</a:t>
            </a:r>
          </a:p>
        </p:txBody>
      </p:sp>
      <p:sp>
        <p:nvSpPr>
          <p:cNvPr id="5" name="Rectangle 4" descr="A photograph of the iron bridge, painted red. The sky is blue in the background.">
            <a:extLst>
              <a:ext uri="{FF2B5EF4-FFF2-40B4-BE49-F238E27FC236}">
                <a16:creationId xmlns:a16="http://schemas.microsoft.com/office/drawing/2014/main" id="{7A6351C8-5654-33B4-E0FF-F6365ECCB929}"/>
              </a:ext>
            </a:extLst>
          </p:cNvPr>
          <p:cNvSpPr/>
          <p:nvPr/>
        </p:nvSpPr>
        <p:spPr>
          <a:xfrm>
            <a:off x="1" y="94967"/>
            <a:ext cx="12191998" cy="459819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BE059C73-2B12-28DA-32EE-76277817C21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0"/>
            <a:ext cx="1320799" cy="1282699"/>
          </a:xfrm>
          <a:prstGeom prst="rect">
            <a:avLst/>
          </a:prstGeom>
        </p:spPr>
      </p:pic>
      <p:sp>
        <p:nvSpPr>
          <p:cNvPr id="2" name="TextBox 1">
            <a:extLst>
              <a:ext uri="{FF2B5EF4-FFF2-40B4-BE49-F238E27FC236}">
                <a16:creationId xmlns:a16="http://schemas.microsoft.com/office/drawing/2014/main" id="{F9DD21B8-4D5D-E7DF-F82A-59E84A6C06B8}"/>
              </a:ext>
            </a:extLst>
          </p:cNvPr>
          <p:cNvSpPr txBox="1"/>
          <p:nvPr/>
        </p:nvSpPr>
        <p:spPr>
          <a:xfrm>
            <a:off x="390846" y="4069919"/>
            <a:ext cx="8059980" cy="388568"/>
          </a:xfrm>
          <a:prstGeom prst="rect">
            <a:avLst/>
          </a:prstGeom>
          <a:noFill/>
        </p:spPr>
        <p:txBody>
          <a:bodyPr wrap="square">
            <a:spAutoFit/>
          </a:bodyPr>
          <a:lstStyle/>
          <a:p>
            <a:pPr>
              <a:lnSpc>
                <a:spcPct val="150000"/>
              </a:lnSpc>
            </a:pPr>
            <a:r>
              <a:rPr lang="en-GB" sz="1400" dirty="0">
                <a:solidFill>
                  <a:schemeClr val="bg1"/>
                </a:solidFill>
                <a:latin typeface="Linkpen 17a Print" panose="03050602060000000000" pitchFamily="66" charset="77"/>
              </a:rPr>
              <a:t>The Iron Bridge officially opened to the public on the 1st of January 1781.</a:t>
            </a:r>
          </a:p>
        </p:txBody>
      </p:sp>
      <p:sp>
        <p:nvSpPr>
          <p:cNvPr id="3" name="TextBox 2">
            <a:extLst>
              <a:ext uri="{FF2B5EF4-FFF2-40B4-BE49-F238E27FC236}">
                <a16:creationId xmlns:a16="http://schemas.microsoft.com/office/drawing/2014/main" id="{D2C09BF6-4D43-0771-2BFD-1FFAFF91CC2B}"/>
              </a:ext>
            </a:extLst>
          </p:cNvPr>
          <p:cNvSpPr txBox="1"/>
          <p:nvPr/>
        </p:nvSpPr>
        <p:spPr>
          <a:xfrm>
            <a:off x="390846" y="4788129"/>
            <a:ext cx="11363619" cy="116211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Today, the Iron Bridge is celebrated as a UNESCO World Heritage Site. Visitors from around the world come to marvel at this feat of engineering and to learn about the people who made it possible. It stands as a reminder of the ingenuity and determination that shaped the Industrial Revolution and transformed Ironbridge Gorge into a hub of innovation.</a:t>
            </a:r>
          </a:p>
        </p:txBody>
      </p:sp>
    </p:spTree>
    <p:extLst>
      <p:ext uri="{BB962C8B-B14F-4D97-AF65-F5344CB8AC3E}">
        <p14:creationId xmlns:p14="http://schemas.microsoft.com/office/powerpoint/2010/main" val="41993187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allAtOnce"/>
      <p:bldP spid="3"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13CDD95-CCA9-6A8C-6078-292A8A2E89C8}"/>
            </a:ext>
          </a:extLst>
        </p:cNvPr>
        <p:cNvGrpSpPr/>
        <p:nvPr/>
      </p:nvGrpSpPr>
      <p:grpSpPr>
        <a:xfrm>
          <a:off x="0" y="0"/>
          <a:ext cx="0" cy="0"/>
          <a:chOff x="0" y="0"/>
          <a:chExt cx="0" cy="0"/>
        </a:xfrm>
      </p:grpSpPr>
      <p:sp>
        <p:nvSpPr>
          <p:cNvPr id="21" name="Title 20">
            <a:extLst>
              <a:ext uri="{FF2B5EF4-FFF2-40B4-BE49-F238E27FC236}">
                <a16:creationId xmlns:a16="http://schemas.microsoft.com/office/drawing/2014/main" id="{1A3FB328-603D-A379-B971-E7B857494A11}"/>
              </a:ext>
            </a:extLst>
          </p:cNvPr>
          <p:cNvSpPr>
            <a:spLocks noGrp="1"/>
          </p:cNvSpPr>
          <p:nvPr>
            <p:ph type="ctrTitle"/>
          </p:nvPr>
        </p:nvSpPr>
        <p:spPr>
          <a:xfrm>
            <a:off x="1524000" y="-1454526"/>
            <a:ext cx="9144000" cy="1139296"/>
          </a:xfrm>
        </p:spPr>
        <p:txBody>
          <a:bodyPr/>
          <a:lstStyle/>
          <a:p>
            <a:r>
              <a:rPr lang="en-US" dirty="0"/>
              <a:t>William Reynolds</a:t>
            </a:r>
          </a:p>
        </p:txBody>
      </p:sp>
      <p:sp>
        <p:nvSpPr>
          <p:cNvPr id="11" name="TextBox 10">
            <a:extLst>
              <a:ext uri="{FF2B5EF4-FFF2-40B4-BE49-F238E27FC236}">
                <a16:creationId xmlns:a16="http://schemas.microsoft.com/office/drawing/2014/main" id="{43E6E8E4-D38E-C0E3-82AA-DE186885B21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effect did industry have on the area?</a:t>
            </a:r>
          </a:p>
        </p:txBody>
      </p:sp>
      <p:grpSp>
        <p:nvGrpSpPr>
          <p:cNvPr id="14" name="Group 13" descr="A painting of a man in a black coat and a tall hat. He carries a walking stick and a scroll in his hand.">
            <a:extLst>
              <a:ext uri="{FF2B5EF4-FFF2-40B4-BE49-F238E27FC236}">
                <a16:creationId xmlns:a16="http://schemas.microsoft.com/office/drawing/2014/main" id="{B6DAE80F-18A0-5A6E-0BA8-487647EEDFAB}"/>
              </a:ext>
            </a:extLst>
          </p:cNvPr>
          <p:cNvGrpSpPr/>
          <p:nvPr/>
        </p:nvGrpSpPr>
        <p:grpSpPr>
          <a:xfrm>
            <a:off x="517292" y="471341"/>
            <a:ext cx="2177997" cy="3354620"/>
            <a:chOff x="8250783" y="265322"/>
            <a:chExt cx="2177997" cy="3354620"/>
          </a:xfrm>
        </p:grpSpPr>
        <p:pic>
          <p:nvPicPr>
            <p:cNvPr id="15" name="Picture 14">
              <a:extLst>
                <a:ext uri="{FF2B5EF4-FFF2-40B4-BE49-F238E27FC236}">
                  <a16:creationId xmlns:a16="http://schemas.microsoft.com/office/drawing/2014/main" id="{A1582B82-BDDA-E9C4-455F-C48EB650DE6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50783" y="265322"/>
              <a:ext cx="2165641" cy="3354620"/>
            </a:xfrm>
            <a:prstGeom prst="rect">
              <a:avLst/>
            </a:prstGeom>
            <a:ln w="28575">
              <a:solidFill>
                <a:schemeClr val="tx1"/>
              </a:solidFill>
            </a:ln>
          </p:spPr>
        </p:pic>
        <p:sp>
          <p:nvSpPr>
            <p:cNvPr id="16" name="TextBox 15">
              <a:extLst>
                <a:ext uri="{FF2B5EF4-FFF2-40B4-BE49-F238E27FC236}">
                  <a16:creationId xmlns:a16="http://schemas.microsoft.com/office/drawing/2014/main" id="{B51FB15A-F786-1F82-4A45-12DEA5919708}"/>
                </a:ext>
              </a:extLst>
            </p:cNvPr>
            <p:cNvSpPr txBox="1"/>
            <p:nvPr/>
          </p:nvSpPr>
          <p:spPr>
            <a:xfrm rot="5400000">
              <a:off x="9631447" y="896741"/>
              <a:ext cx="1425390" cy="169277"/>
            </a:xfrm>
            <a:prstGeom prst="rect">
              <a:avLst/>
            </a:prstGeom>
            <a:noFill/>
          </p:spPr>
          <p:txBody>
            <a:bodyPr wrap="none" rtlCol="0">
              <a:spAutoFit/>
            </a:bodyPr>
            <a:lstStyle/>
            <a:p>
              <a:r>
                <a:rPr lang="en-GB" sz="500" dirty="0">
                  <a:solidFill>
                    <a:schemeClr val="bg1"/>
                  </a:solidFill>
                  <a:latin typeface="Arial" panose="020B0604020202020204" pitchFamily="34" charset="0"/>
                  <a:cs typeface="Arial" panose="020B0604020202020204" pitchFamily="34" charset="0"/>
                </a:rPr>
                <a:t>© Public Domain from Wikimedia Commons</a:t>
              </a:r>
            </a:p>
          </p:txBody>
        </p:sp>
      </p:grpSp>
      <p:grpSp>
        <p:nvGrpSpPr>
          <p:cNvPr id="5" name="Group 4" descr="William Reynolds (1758-1803)&#10;">
            <a:extLst>
              <a:ext uri="{FF2B5EF4-FFF2-40B4-BE49-F238E27FC236}">
                <a16:creationId xmlns:a16="http://schemas.microsoft.com/office/drawing/2014/main" id="{72613272-429B-7EA0-3F7B-63AD6BB9C97C}"/>
              </a:ext>
            </a:extLst>
          </p:cNvPr>
          <p:cNvGrpSpPr/>
          <p:nvPr/>
        </p:nvGrpSpPr>
        <p:grpSpPr>
          <a:xfrm>
            <a:off x="517292" y="4024272"/>
            <a:ext cx="1845680" cy="1169551"/>
            <a:chOff x="5121850" y="2432151"/>
            <a:chExt cx="1845680" cy="1169551"/>
          </a:xfrm>
        </p:grpSpPr>
        <p:pic>
          <p:nvPicPr>
            <p:cNvPr id="2" name="Picture 1">
              <a:extLst>
                <a:ext uri="{FF2B5EF4-FFF2-40B4-BE49-F238E27FC236}">
                  <a16:creationId xmlns:a16="http://schemas.microsoft.com/office/drawing/2014/main" id="{0D1CF844-F883-96D8-1096-5329AD8E5F0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8272B9EC-5BFB-6633-0DC4-B27F85D02C8A}"/>
                </a:ext>
              </a:extLst>
            </p:cNvPr>
            <p:cNvSpPr txBox="1"/>
            <p:nvPr/>
          </p:nvSpPr>
          <p:spPr>
            <a:xfrm>
              <a:off x="5305600" y="2432151"/>
              <a:ext cx="1661930"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William Reynolds (1758-1803)</a:t>
              </a:r>
            </a:p>
          </p:txBody>
        </p:sp>
      </p:grpSp>
      <p:sp>
        <p:nvSpPr>
          <p:cNvPr id="8" name="TextBox 7">
            <a:extLst>
              <a:ext uri="{FF2B5EF4-FFF2-40B4-BE49-F238E27FC236}">
                <a16:creationId xmlns:a16="http://schemas.microsoft.com/office/drawing/2014/main" id="{F9E4084A-B053-6BB1-54A8-8D3354924B67}"/>
              </a:ext>
            </a:extLst>
          </p:cNvPr>
          <p:cNvSpPr txBox="1"/>
          <p:nvPr/>
        </p:nvSpPr>
        <p:spPr>
          <a:xfrm>
            <a:off x="2879927" y="476689"/>
            <a:ext cx="8794781" cy="1295868"/>
          </a:xfrm>
          <a:prstGeom prst="rect">
            <a:avLst/>
          </a:prstGeom>
          <a:noFill/>
        </p:spPr>
        <p:txBody>
          <a:bodyPr wrap="square">
            <a:spAutoFit/>
          </a:bodyPr>
          <a:lstStyle/>
          <a:p>
            <a:pPr>
              <a:lnSpc>
                <a:spcPct val="150000"/>
              </a:lnSpc>
            </a:pPr>
            <a:r>
              <a:rPr lang="en-GB" dirty="0">
                <a:latin typeface="Linkpen 17a Print" panose="03050602060000000000" pitchFamily="66" charset="77"/>
              </a:rPr>
              <a:t>Another important figure from the area was William Reynolds, who became a partner in the </a:t>
            </a:r>
            <a:r>
              <a:rPr lang="en-GB" dirty="0" err="1">
                <a:latin typeface="Linkpen 17a Print" panose="03050602060000000000" pitchFamily="66" charset="77"/>
              </a:rPr>
              <a:t>Coalbrookdale</a:t>
            </a:r>
            <a:r>
              <a:rPr lang="en-GB" dirty="0">
                <a:latin typeface="Linkpen 17a Print" panose="03050602060000000000" pitchFamily="66" charset="77"/>
              </a:rPr>
              <a:t> company and was famous for canal building and for pioneering innovations in the iron making industry.</a:t>
            </a:r>
          </a:p>
        </p:txBody>
      </p:sp>
      <p:sp>
        <p:nvSpPr>
          <p:cNvPr id="20" name="TextBox 19">
            <a:extLst>
              <a:ext uri="{FF2B5EF4-FFF2-40B4-BE49-F238E27FC236}">
                <a16:creationId xmlns:a16="http://schemas.microsoft.com/office/drawing/2014/main" id="{F1632C6B-065A-6CFC-FE1B-0DB89FBDD961}"/>
              </a:ext>
            </a:extLst>
          </p:cNvPr>
          <p:cNvSpPr txBox="1"/>
          <p:nvPr/>
        </p:nvSpPr>
        <p:spPr>
          <a:xfrm>
            <a:off x="2879927" y="2230946"/>
            <a:ext cx="4033744" cy="3373359"/>
          </a:xfrm>
          <a:prstGeom prst="rect">
            <a:avLst/>
          </a:prstGeom>
          <a:noFill/>
        </p:spPr>
        <p:txBody>
          <a:bodyPr wrap="square">
            <a:spAutoFit/>
          </a:bodyPr>
          <a:lstStyle/>
          <a:p>
            <a:pPr>
              <a:lnSpc>
                <a:spcPct val="150000"/>
              </a:lnSpc>
            </a:pPr>
            <a:r>
              <a:rPr lang="en-GB" dirty="0">
                <a:latin typeface="Linkpen 17a Print" panose="03050602060000000000" pitchFamily="66" charset="77"/>
              </a:rPr>
              <a:t>Reynolds managed the Ketley ironworks and partnered with Abraham Darby III to build early steam engines under licence from Boulton and Watt. He constructed several canals, also collaborating with Thomas Telford on projects such as the </a:t>
            </a:r>
            <a:r>
              <a:rPr lang="en-GB" dirty="0" err="1">
                <a:latin typeface="Linkpen 17a Print" panose="03050602060000000000" pitchFamily="66" charset="77"/>
              </a:rPr>
              <a:t>Longdo</a:t>
            </a:r>
            <a:r>
              <a:rPr lang="en-GB" spc="600" dirty="0" err="1">
                <a:latin typeface="Linkpen 17a Print" panose="03050602060000000000" pitchFamily="66" charset="77"/>
              </a:rPr>
              <a:t>n</a:t>
            </a:r>
            <a:r>
              <a:rPr lang="en-GB" spc="600" dirty="0">
                <a:latin typeface="Linkpen 17a Print" panose="03050602060000000000" pitchFamily="66" charset="77"/>
              </a:rPr>
              <a:t>-</a:t>
            </a:r>
            <a:r>
              <a:rPr lang="en-GB" dirty="0">
                <a:latin typeface="Linkpen 17a Print" panose="03050602060000000000" pitchFamily="66" charset="77"/>
              </a:rPr>
              <a:t>o</a:t>
            </a:r>
            <a:r>
              <a:rPr lang="en-GB" spc="600" dirty="0">
                <a:latin typeface="Linkpen 17a Print" panose="03050602060000000000" pitchFamily="66" charset="77"/>
              </a:rPr>
              <a:t>n-</a:t>
            </a:r>
            <a:r>
              <a:rPr lang="en-GB" dirty="0">
                <a:latin typeface="Linkpen 17a Print" panose="03050602060000000000" pitchFamily="66" charset="77"/>
              </a:rPr>
              <a:t>Tern Aqueduct – one of the first cast iron aqueducts in the world. </a:t>
            </a:r>
          </a:p>
        </p:txBody>
      </p:sp>
      <p:grpSp>
        <p:nvGrpSpPr>
          <p:cNvPr id="17" name="Group 16" descr="A photograph of an aqueduct, it is long and metal and runs over a river, blue sky is overhead.">
            <a:extLst>
              <a:ext uri="{FF2B5EF4-FFF2-40B4-BE49-F238E27FC236}">
                <a16:creationId xmlns:a16="http://schemas.microsoft.com/office/drawing/2014/main" id="{55109DCB-C9F1-97EA-136D-C12E304C2999}"/>
              </a:ext>
            </a:extLst>
          </p:cNvPr>
          <p:cNvGrpSpPr/>
          <p:nvPr/>
        </p:nvGrpSpPr>
        <p:grpSpPr>
          <a:xfrm>
            <a:off x="7110665" y="2460223"/>
            <a:ext cx="4614414" cy="2993283"/>
            <a:chOff x="7237068" y="3471375"/>
            <a:chExt cx="4614414" cy="2993283"/>
          </a:xfrm>
        </p:grpSpPr>
        <p:pic>
          <p:nvPicPr>
            <p:cNvPr id="18" name="Picture 17">
              <a:extLst>
                <a:ext uri="{FF2B5EF4-FFF2-40B4-BE49-F238E27FC236}">
                  <a16:creationId xmlns:a16="http://schemas.microsoft.com/office/drawing/2014/main" id="{90369865-20ED-5B39-5313-972B7159D8FF}"/>
                </a:ext>
              </a:extLst>
            </p:cNvPr>
            <p:cNvPicPr>
              <a:picLocks noChangeAspect="1"/>
            </p:cNvPicPr>
            <p:nvPr/>
          </p:nvPicPr>
          <p:blipFill>
            <a:blip r:embed="rId6"/>
            <a:stretch>
              <a:fillRect/>
            </a:stretch>
          </p:blipFill>
          <p:spPr>
            <a:xfrm>
              <a:off x="7261782" y="3471375"/>
              <a:ext cx="4589700" cy="2993283"/>
            </a:xfrm>
            <a:prstGeom prst="rect">
              <a:avLst/>
            </a:prstGeom>
            <a:ln w="28575">
              <a:solidFill>
                <a:schemeClr val="tx1"/>
              </a:solidFill>
            </a:ln>
          </p:spPr>
        </p:pic>
        <p:sp>
          <p:nvSpPr>
            <p:cNvPr id="19" name="TextBox 18">
              <a:extLst>
                <a:ext uri="{FF2B5EF4-FFF2-40B4-BE49-F238E27FC236}">
                  <a16:creationId xmlns:a16="http://schemas.microsoft.com/office/drawing/2014/main" id="{408344A5-4FE6-4025-5320-AE74BAD027CA}"/>
                </a:ext>
              </a:extLst>
            </p:cNvPr>
            <p:cNvSpPr txBox="1"/>
            <p:nvPr/>
          </p:nvSpPr>
          <p:spPr>
            <a:xfrm>
              <a:off x="7237068" y="6295381"/>
              <a:ext cx="1425390" cy="169277"/>
            </a:xfrm>
            <a:prstGeom prst="rect">
              <a:avLst/>
            </a:prstGeom>
            <a:noFill/>
          </p:spPr>
          <p:txBody>
            <a:bodyPr wrap="none" rtlCol="0">
              <a:spAutoFit/>
            </a:bodyPr>
            <a:lstStyle/>
            <a:p>
              <a:r>
                <a:rPr lang="en-GB" sz="500" dirty="0">
                  <a:solidFill>
                    <a:srgbClr val="6769B5"/>
                  </a:solidFill>
                  <a:latin typeface="Arial" panose="020B0604020202020204" pitchFamily="34" charset="0"/>
                  <a:cs typeface="Arial" panose="020B0604020202020204" pitchFamily="34" charset="0"/>
                </a:rPr>
                <a:t>© Public Domain from Wikimedia Commons</a:t>
              </a:r>
            </a:p>
          </p:txBody>
        </p:sp>
      </p:grpSp>
      <p:grpSp>
        <p:nvGrpSpPr>
          <p:cNvPr id="9" name="Group 8" descr="Longdon-on-Tern Aqueduct.&#10;">
            <a:extLst>
              <a:ext uri="{FF2B5EF4-FFF2-40B4-BE49-F238E27FC236}">
                <a16:creationId xmlns:a16="http://schemas.microsoft.com/office/drawing/2014/main" id="{6F72A5EB-867F-C57F-43FF-F35D0DD41B40}"/>
              </a:ext>
            </a:extLst>
          </p:cNvPr>
          <p:cNvGrpSpPr/>
          <p:nvPr/>
        </p:nvGrpSpPr>
        <p:grpSpPr>
          <a:xfrm>
            <a:off x="7135379" y="5585709"/>
            <a:ext cx="4206403" cy="430887"/>
            <a:chOff x="5121850" y="2417403"/>
            <a:chExt cx="4206403" cy="430887"/>
          </a:xfrm>
        </p:grpSpPr>
        <p:pic>
          <p:nvPicPr>
            <p:cNvPr id="10" name="Picture 9">
              <a:extLst>
                <a:ext uri="{FF2B5EF4-FFF2-40B4-BE49-F238E27FC236}">
                  <a16:creationId xmlns:a16="http://schemas.microsoft.com/office/drawing/2014/main" id="{7E308C65-0152-7297-A520-9E851AA734A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3" name="TextBox 12">
              <a:extLst>
                <a:ext uri="{FF2B5EF4-FFF2-40B4-BE49-F238E27FC236}">
                  <a16:creationId xmlns:a16="http://schemas.microsoft.com/office/drawing/2014/main" id="{46CE54AF-AC2B-9B06-B0F1-49E2478080B2}"/>
                </a:ext>
              </a:extLst>
            </p:cNvPr>
            <p:cNvSpPr txBox="1"/>
            <p:nvPr/>
          </p:nvSpPr>
          <p:spPr>
            <a:xfrm>
              <a:off x="5276103" y="2417403"/>
              <a:ext cx="4052150"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Longdo</a:t>
              </a:r>
              <a:r>
                <a:rPr lang="en-GB" sz="1600" spc="600" dirty="0">
                  <a:latin typeface="Linkpen 17a Print" panose="03050602060000000000" pitchFamily="66" charset="77"/>
                </a:rPr>
                <a:t>n-</a:t>
              </a:r>
              <a:r>
                <a:rPr lang="en-GB" sz="1600" dirty="0">
                  <a:latin typeface="Linkpen 17a Print" panose="03050602060000000000" pitchFamily="66" charset="77"/>
                </a:rPr>
                <a:t>o</a:t>
              </a:r>
              <a:r>
                <a:rPr lang="en-GB" sz="1600" spc="600" dirty="0">
                  <a:latin typeface="Linkpen 17a Print" panose="03050602060000000000" pitchFamily="66" charset="77"/>
                </a:rPr>
                <a:t>n-</a:t>
              </a:r>
              <a:r>
                <a:rPr lang="en-GB" sz="1600" dirty="0">
                  <a:latin typeface="Linkpen 17a Print" panose="03050602060000000000" pitchFamily="66" charset="77"/>
                </a:rPr>
                <a:t>Tern Aqueduct.</a:t>
              </a:r>
            </a:p>
          </p:txBody>
        </p:sp>
      </p:grpSp>
      <p:pic>
        <p:nvPicPr>
          <p:cNvPr id="4" name="Picture 3">
            <a:extLst>
              <a:ext uri="{FF2B5EF4-FFF2-40B4-BE49-F238E27FC236}">
                <a16:creationId xmlns:a16="http://schemas.microsoft.com/office/drawing/2014/main" id="{1051DB63-DAFD-4620-3A22-BDC69D37A88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71200" y="5541776"/>
            <a:ext cx="1320799" cy="1282699"/>
          </a:xfrm>
          <a:prstGeom prst="rect">
            <a:avLst/>
          </a:prstGeom>
        </p:spPr>
      </p:pic>
    </p:spTree>
    <p:extLst>
      <p:ext uri="{BB962C8B-B14F-4D97-AF65-F5344CB8AC3E}">
        <p14:creationId xmlns:p14="http://schemas.microsoft.com/office/powerpoint/2010/main" val="29183110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
                                            <p:txEl>
                                              <p:pRg st="0" end="0"/>
                                            </p:txEl>
                                          </p:spTgt>
                                        </p:tgtEl>
                                        <p:attrNameLst>
                                          <p:attrName>style.visibility</p:attrName>
                                        </p:attrNameLst>
                                      </p:cBhvr>
                                      <p:to>
                                        <p:strVal val="visible"/>
                                      </p:to>
                                    </p:set>
                                    <p:animEffect transition="in" filter="fade">
                                      <p:cBhvr>
                                        <p:cTn id="20" dur="500"/>
                                        <p:tgtEl>
                                          <p:spTgt spid="20">
                                            <p:txEl>
                                              <p:pRg st="0" end="0"/>
                                            </p:txEl>
                                          </p:spTgt>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20"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D30CF5B-3851-39E9-CB24-3ECEC1A72F40}"/>
            </a:ext>
          </a:extLst>
        </p:cNvPr>
        <p:cNvGrpSpPr/>
        <p:nvPr/>
      </p:nvGrpSpPr>
      <p:grpSpPr>
        <a:xfrm>
          <a:off x="0" y="0"/>
          <a:ext cx="0" cy="0"/>
          <a:chOff x="0" y="0"/>
          <a:chExt cx="0" cy="0"/>
        </a:xfrm>
      </p:grpSpPr>
      <p:sp>
        <p:nvSpPr>
          <p:cNvPr id="40" name="Title 39">
            <a:extLst>
              <a:ext uri="{FF2B5EF4-FFF2-40B4-BE49-F238E27FC236}">
                <a16:creationId xmlns:a16="http://schemas.microsoft.com/office/drawing/2014/main" id="{C0B299BB-BE0E-C875-0222-0570E651A54A}"/>
              </a:ext>
            </a:extLst>
          </p:cNvPr>
          <p:cNvSpPr>
            <a:spLocks noGrp="1"/>
          </p:cNvSpPr>
          <p:nvPr>
            <p:ph type="ctrTitle"/>
          </p:nvPr>
        </p:nvSpPr>
        <p:spPr>
          <a:xfrm>
            <a:off x="1524000" y="-1265723"/>
            <a:ext cx="9144000" cy="969963"/>
          </a:xfrm>
        </p:spPr>
        <p:txBody>
          <a:bodyPr/>
          <a:lstStyle/>
          <a:p>
            <a:r>
              <a:rPr lang="en-US" dirty="0"/>
              <a:t>Industrial Heritage</a:t>
            </a:r>
          </a:p>
        </p:txBody>
      </p:sp>
      <p:sp>
        <p:nvSpPr>
          <p:cNvPr id="11" name="TextBox 10">
            <a:extLst>
              <a:ext uri="{FF2B5EF4-FFF2-40B4-BE49-F238E27FC236}">
                <a16:creationId xmlns:a16="http://schemas.microsoft.com/office/drawing/2014/main" id="{EAF9A893-6490-269F-797E-7BDD20BB3E3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effect did industry have on the area?</a:t>
            </a:r>
          </a:p>
        </p:txBody>
      </p:sp>
      <p:sp>
        <p:nvSpPr>
          <p:cNvPr id="6" name="TextBox 5">
            <a:extLst>
              <a:ext uri="{FF2B5EF4-FFF2-40B4-BE49-F238E27FC236}">
                <a16:creationId xmlns:a16="http://schemas.microsoft.com/office/drawing/2014/main" id="{3A32D959-B5E0-6009-F1B3-11CE7C44C18F}"/>
              </a:ext>
            </a:extLst>
          </p:cNvPr>
          <p:cNvSpPr txBox="1"/>
          <p:nvPr/>
        </p:nvSpPr>
        <p:spPr>
          <a:xfrm>
            <a:off x="496845" y="498126"/>
            <a:ext cx="4765620" cy="512294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Today, reminders of this industrial heritage are all around. The Iron Bridge still stands as a testament to the ingenuity of the 18th century, while the museums in the Ironbridge Gorge tell the story of how Telford played a central role in shaping modern industry.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From mining to pottery and iron production, the legacy of these innovations continues to inspire pride in the local community.</a:t>
            </a:r>
          </a:p>
        </p:txBody>
      </p:sp>
      <p:grpSp>
        <p:nvGrpSpPr>
          <p:cNvPr id="24" name="picture-3" descr="A photograph of a building that is large and rectangular shaped. There are dozens of windows on the front, and a clock tower in the middle.">
            <a:extLst>
              <a:ext uri="{FF2B5EF4-FFF2-40B4-BE49-F238E27FC236}">
                <a16:creationId xmlns:a16="http://schemas.microsoft.com/office/drawing/2014/main" id="{8E939455-2A3B-20F2-04DA-3249D74DE169}"/>
              </a:ext>
            </a:extLst>
          </p:cNvPr>
          <p:cNvGrpSpPr/>
          <p:nvPr/>
        </p:nvGrpSpPr>
        <p:grpSpPr>
          <a:xfrm>
            <a:off x="5404079" y="498018"/>
            <a:ext cx="6202215" cy="4710332"/>
            <a:chOff x="8669423" y="-3517019"/>
            <a:chExt cx="4622379" cy="3510510"/>
          </a:xfrm>
          <a:noFill/>
        </p:grpSpPr>
        <p:pic>
          <p:nvPicPr>
            <p:cNvPr id="13" name="picture-3">
              <a:extLst>
                <a:ext uri="{FF2B5EF4-FFF2-40B4-BE49-F238E27FC236}">
                  <a16:creationId xmlns:a16="http://schemas.microsoft.com/office/drawing/2014/main" id="{5BE7CED7-C6D9-B573-8FEC-27C8797792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93439" y="-3517019"/>
              <a:ext cx="4598363" cy="3433926"/>
            </a:xfrm>
            <a:prstGeom prst="rect">
              <a:avLst/>
            </a:prstGeom>
            <a:grpFill/>
            <a:ln w="28575">
              <a:solidFill>
                <a:schemeClr val="tx1"/>
              </a:solidFill>
            </a:ln>
          </p:spPr>
        </p:pic>
        <p:sp>
          <p:nvSpPr>
            <p:cNvPr id="19" name="TextBox 18">
              <a:extLst>
                <a:ext uri="{FF2B5EF4-FFF2-40B4-BE49-F238E27FC236}">
                  <a16:creationId xmlns:a16="http://schemas.microsoft.com/office/drawing/2014/main" id="{2F416630-D1BC-7659-F665-2F0A92AE3A16}"/>
                </a:ext>
              </a:extLst>
            </p:cNvPr>
            <p:cNvSpPr txBox="1"/>
            <p:nvPr/>
          </p:nvSpPr>
          <p:spPr>
            <a:xfrm>
              <a:off x="8669423" y="-243583"/>
              <a:ext cx="2404605" cy="237074"/>
            </a:xfrm>
            <a:prstGeom prst="rect">
              <a:avLst/>
            </a:prstGeom>
            <a:grpFill/>
          </p:spPr>
          <p:txBody>
            <a:bodyPr wrap="none" rtlCol="0">
              <a:spAutoFit/>
            </a:bodyPr>
            <a:lstStyle/>
            <a:p>
              <a:r>
                <a:rPr lang="en-GB" sz="800" dirty="0">
                  <a:solidFill>
                    <a:schemeClr val="bg1"/>
                  </a:solidFill>
                  <a:latin typeface="Arial" panose="020B0604020202020204" pitchFamily="34" charset="0"/>
                  <a:cs typeface="Arial" panose="020B0604020202020204" pitchFamily="34" charset="0"/>
                </a:rPr>
                <a:t>© Public Domain from Wikimedia Commons</a:t>
              </a:r>
            </a:p>
          </p:txBody>
        </p:sp>
      </p:grpSp>
      <p:grpSp>
        <p:nvGrpSpPr>
          <p:cNvPr id="23" name="picture-2" descr="A photograph of the inside of a factory, there is a large mechanical contraption painted bright yellow in the middle of the room. The machinery is fenced for for the safety of the workers.">
            <a:extLst>
              <a:ext uri="{FF2B5EF4-FFF2-40B4-BE49-F238E27FC236}">
                <a16:creationId xmlns:a16="http://schemas.microsoft.com/office/drawing/2014/main" id="{E210F230-957C-F99F-A749-A5B869696DF7}"/>
              </a:ext>
            </a:extLst>
          </p:cNvPr>
          <p:cNvGrpSpPr/>
          <p:nvPr/>
        </p:nvGrpSpPr>
        <p:grpSpPr>
          <a:xfrm>
            <a:off x="5435476" y="485697"/>
            <a:ext cx="6169992" cy="4724223"/>
            <a:chOff x="3797902" y="-3531865"/>
            <a:chExt cx="4598364" cy="3520863"/>
          </a:xfrm>
          <a:noFill/>
        </p:grpSpPr>
        <p:pic>
          <p:nvPicPr>
            <p:cNvPr id="10" name="Picture 9">
              <a:extLst>
                <a:ext uri="{FF2B5EF4-FFF2-40B4-BE49-F238E27FC236}">
                  <a16:creationId xmlns:a16="http://schemas.microsoft.com/office/drawing/2014/main" id="{E47C9B78-801B-F1F6-A4E3-2B0B66A30D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97903" y="-3531865"/>
              <a:ext cx="4598363" cy="3448772"/>
            </a:xfrm>
            <a:prstGeom prst="rect">
              <a:avLst/>
            </a:prstGeom>
            <a:grpFill/>
            <a:ln w="28575">
              <a:solidFill>
                <a:schemeClr val="tx1"/>
              </a:solidFill>
            </a:ln>
          </p:spPr>
        </p:pic>
        <p:sp>
          <p:nvSpPr>
            <p:cNvPr id="18" name="TextBox 17">
              <a:extLst>
                <a:ext uri="{FF2B5EF4-FFF2-40B4-BE49-F238E27FC236}">
                  <a16:creationId xmlns:a16="http://schemas.microsoft.com/office/drawing/2014/main" id="{D1717857-162E-270F-E6F5-0F800E591459}"/>
                </a:ext>
              </a:extLst>
            </p:cNvPr>
            <p:cNvSpPr txBox="1"/>
            <p:nvPr/>
          </p:nvSpPr>
          <p:spPr>
            <a:xfrm>
              <a:off x="3797902" y="-248076"/>
              <a:ext cx="2404605" cy="237074"/>
            </a:xfrm>
            <a:prstGeom prst="rect">
              <a:avLst/>
            </a:prstGeom>
            <a:grpFill/>
          </p:spPr>
          <p:txBody>
            <a:bodyPr wrap="none" rtlCol="0">
              <a:spAutoFit/>
            </a:bodyPr>
            <a:lstStyle/>
            <a:p>
              <a:r>
                <a:rPr lang="en-GB" sz="800" dirty="0">
                  <a:solidFill>
                    <a:schemeClr val="bg1"/>
                  </a:solidFill>
                  <a:latin typeface="Arial" panose="020B0604020202020204" pitchFamily="34" charset="0"/>
                  <a:cs typeface="Arial" panose="020B0604020202020204" pitchFamily="34" charset="0"/>
                </a:rPr>
                <a:t>© Public Domain from Wikimedia Commons</a:t>
              </a:r>
            </a:p>
          </p:txBody>
        </p:sp>
      </p:grpSp>
      <p:grpSp>
        <p:nvGrpSpPr>
          <p:cNvPr id="22" name="picture-1" descr="A photograph of a brown brick building, it had very large red doors, one is open, the other is closed. There are windows around the font.">
            <a:extLst>
              <a:ext uri="{FF2B5EF4-FFF2-40B4-BE49-F238E27FC236}">
                <a16:creationId xmlns:a16="http://schemas.microsoft.com/office/drawing/2014/main" id="{672BB5DE-E0C7-D7E3-23A2-B70DF8438DED}"/>
              </a:ext>
            </a:extLst>
          </p:cNvPr>
          <p:cNvGrpSpPr/>
          <p:nvPr/>
        </p:nvGrpSpPr>
        <p:grpSpPr>
          <a:xfrm>
            <a:off x="5419777" y="487877"/>
            <a:ext cx="6201389" cy="4693316"/>
            <a:chOff x="-1624412" y="-3524442"/>
            <a:chExt cx="4621763" cy="3497828"/>
          </a:xfrm>
          <a:noFill/>
        </p:grpSpPr>
        <p:pic>
          <p:nvPicPr>
            <p:cNvPr id="9" name="Picture 8" descr="A brick building with a red door&#10;&#10;Description automatically generated">
              <a:extLst>
                <a:ext uri="{FF2B5EF4-FFF2-40B4-BE49-F238E27FC236}">
                  <a16:creationId xmlns:a16="http://schemas.microsoft.com/office/drawing/2014/main" id="{4B9A839F-26B2-BA78-996B-A816A8A0316F}"/>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606504" y="-3524442"/>
              <a:ext cx="4603855" cy="3447147"/>
            </a:xfrm>
            <a:prstGeom prst="rect">
              <a:avLst/>
            </a:prstGeom>
            <a:grpFill/>
            <a:ln w="28575">
              <a:solidFill>
                <a:schemeClr val="tx1"/>
              </a:solidFill>
            </a:ln>
          </p:spPr>
        </p:pic>
        <p:sp>
          <p:nvSpPr>
            <p:cNvPr id="16" name="TextBox 15">
              <a:extLst>
                <a:ext uri="{FF2B5EF4-FFF2-40B4-BE49-F238E27FC236}">
                  <a16:creationId xmlns:a16="http://schemas.microsoft.com/office/drawing/2014/main" id="{DD3656B1-1BAE-82C6-1C62-27B5C27A6634}"/>
                </a:ext>
              </a:extLst>
            </p:cNvPr>
            <p:cNvSpPr txBox="1"/>
            <p:nvPr/>
          </p:nvSpPr>
          <p:spPr>
            <a:xfrm>
              <a:off x="-1624412" y="-263688"/>
              <a:ext cx="2404605" cy="237074"/>
            </a:xfrm>
            <a:prstGeom prst="rect">
              <a:avLst/>
            </a:prstGeom>
            <a:grpFill/>
          </p:spPr>
          <p:txBody>
            <a:bodyPr wrap="none" rtlCol="0">
              <a:spAutoFit/>
            </a:bodyPr>
            <a:lstStyle/>
            <a:p>
              <a:r>
                <a:rPr lang="en-GB" sz="800" dirty="0">
                  <a:solidFill>
                    <a:schemeClr val="bg1"/>
                  </a:solidFill>
                  <a:latin typeface="Arial" panose="020B0604020202020204" pitchFamily="34" charset="0"/>
                  <a:cs typeface="Arial" panose="020B0604020202020204" pitchFamily="34" charset="0"/>
                </a:rPr>
                <a:t>© Public Domain from Wikimedia Commons</a:t>
              </a:r>
            </a:p>
          </p:txBody>
        </p:sp>
      </p:grpSp>
      <p:pic>
        <p:nvPicPr>
          <p:cNvPr id="4" name="Picture 3">
            <a:extLst>
              <a:ext uri="{FF2B5EF4-FFF2-40B4-BE49-F238E27FC236}">
                <a16:creationId xmlns:a16="http://schemas.microsoft.com/office/drawing/2014/main" id="{5F41E2FC-31A6-531C-D858-E45FB481E9C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71200" y="-38849"/>
            <a:ext cx="1320799" cy="1282699"/>
          </a:xfrm>
          <a:prstGeom prst="rect">
            <a:avLst/>
          </a:prstGeom>
        </p:spPr>
      </p:pic>
      <p:pic>
        <p:nvPicPr>
          <p:cNvPr id="28" name="button-1" descr="Button 1">
            <a:extLst>
              <a:ext uri="{FF2B5EF4-FFF2-40B4-BE49-F238E27FC236}">
                <a16:creationId xmlns:a16="http://schemas.microsoft.com/office/drawing/2014/main" id="{B84A5959-6EC9-6AEF-F470-7E6BB3B3C69C}"/>
              </a:ext>
              <a:ext uri="{C183D7F6-B498-43B3-948B-1728B52AA6E4}">
                <adec:decorative xmlns:adec="http://schemas.microsoft.com/office/drawing/2017/decorative" val="0"/>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481559" y="5286603"/>
            <a:ext cx="1160689" cy="869068"/>
          </a:xfrm>
          <a:prstGeom prst="rect">
            <a:avLst/>
          </a:prstGeom>
          <a:noFill/>
          <a:ln w="28575">
            <a:solidFill>
              <a:schemeClr val="tx1"/>
            </a:solidFill>
          </a:ln>
        </p:spPr>
      </p:pic>
      <p:pic>
        <p:nvPicPr>
          <p:cNvPr id="31" name="button-2" descr="Button 2">
            <a:extLst>
              <a:ext uri="{FF2B5EF4-FFF2-40B4-BE49-F238E27FC236}">
                <a16:creationId xmlns:a16="http://schemas.microsoft.com/office/drawing/2014/main" id="{ED4B940A-B0EB-EF03-A61C-45AFE0DA6B23}"/>
              </a:ext>
              <a:ext uri="{C183D7F6-B498-43B3-948B-1728B52AA6E4}">
                <adec:decorative xmlns:adec="http://schemas.microsoft.com/office/drawing/2017/decorative" val="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022075" y="5286603"/>
            <a:ext cx="1159304" cy="869478"/>
          </a:xfrm>
          <a:prstGeom prst="rect">
            <a:avLst/>
          </a:prstGeom>
          <a:noFill/>
          <a:ln w="28575">
            <a:solidFill>
              <a:schemeClr val="tx1"/>
            </a:solidFill>
          </a:ln>
        </p:spPr>
      </p:pic>
      <p:pic>
        <p:nvPicPr>
          <p:cNvPr id="34" name="button-3" descr="Button 3">
            <a:extLst>
              <a:ext uri="{FF2B5EF4-FFF2-40B4-BE49-F238E27FC236}">
                <a16:creationId xmlns:a16="http://schemas.microsoft.com/office/drawing/2014/main" id="{7BA7D45A-975D-7E38-79FA-B53FE5A66618}"/>
              </a:ext>
              <a:ext uri="{C183D7F6-B498-43B3-948B-1728B52AA6E4}">
                <adec:decorative xmlns:adec="http://schemas.microsoft.com/office/drawing/2017/decorative" val="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561205" y="5286603"/>
            <a:ext cx="1159304" cy="865735"/>
          </a:xfrm>
          <a:prstGeom prst="rect">
            <a:avLst/>
          </a:prstGeom>
          <a:noFill/>
          <a:ln w="28575">
            <a:solidFill>
              <a:schemeClr val="tx1"/>
            </a:solidFill>
          </a:ln>
        </p:spPr>
      </p:pic>
      <p:sp>
        <p:nvSpPr>
          <p:cNvPr id="37" name="TextBox 36">
            <a:extLst>
              <a:ext uri="{FF2B5EF4-FFF2-40B4-BE49-F238E27FC236}">
                <a16:creationId xmlns:a16="http://schemas.microsoft.com/office/drawing/2014/main" id="{E67C488B-76DC-4192-9407-45ACDB9E0746}"/>
              </a:ext>
            </a:extLst>
          </p:cNvPr>
          <p:cNvSpPr txBox="1"/>
          <p:nvPr/>
        </p:nvSpPr>
        <p:spPr>
          <a:xfrm>
            <a:off x="5418827" y="6211618"/>
            <a:ext cx="6276080" cy="346249"/>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Select an image to enlarge</a:t>
            </a:r>
          </a:p>
        </p:txBody>
      </p:sp>
    </p:spTree>
    <p:extLst>
      <p:ext uri="{BB962C8B-B14F-4D97-AF65-F5344CB8AC3E}">
        <p14:creationId xmlns:p14="http://schemas.microsoft.com/office/powerpoint/2010/main" val="34573397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300" fill="hold"/>
                                        <p:tgtEl>
                                          <p:spTgt spid="28"/>
                                        </p:tgtEl>
                                        <p:attrNameLst>
                                          <p:attrName>ppt_w</p:attrName>
                                        </p:attrNameLst>
                                      </p:cBhvr>
                                      <p:tavLst>
                                        <p:tav tm="0">
                                          <p:val>
                                            <p:fltVal val="0"/>
                                          </p:val>
                                        </p:tav>
                                        <p:tav tm="100000">
                                          <p:val>
                                            <p:strVal val="#ppt_w"/>
                                          </p:val>
                                        </p:tav>
                                      </p:tavLst>
                                    </p:anim>
                                    <p:anim calcmode="lin" valueType="num">
                                      <p:cBhvr>
                                        <p:cTn id="20" dur="300" fill="hold"/>
                                        <p:tgtEl>
                                          <p:spTgt spid="28"/>
                                        </p:tgtEl>
                                        <p:attrNameLst>
                                          <p:attrName>ppt_h</p:attrName>
                                        </p:attrNameLst>
                                      </p:cBhvr>
                                      <p:tavLst>
                                        <p:tav tm="0">
                                          <p:val>
                                            <p:fltVal val="0"/>
                                          </p:val>
                                        </p:tav>
                                        <p:tav tm="100000">
                                          <p:val>
                                            <p:strVal val="#ppt_h"/>
                                          </p:val>
                                        </p:tav>
                                      </p:tavLst>
                                    </p:anim>
                                    <p:animEffect transition="in" filter="fade">
                                      <p:cBhvr>
                                        <p:cTn id="21" dur="300"/>
                                        <p:tgtEl>
                                          <p:spTgt spid="28"/>
                                        </p:tgtEl>
                                      </p:cBhvr>
                                    </p:animEffect>
                                  </p:childTnLst>
                                </p:cTn>
                              </p:par>
                            </p:childTnLst>
                          </p:cTn>
                        </p:par>
                        <p:par>
                          <p:cTn id="22" fill="hold">
                            <p:stCondLst>
                              <p:cond delay="1800"/>
                            </p:stCondLst>
                            <p:childTnLst>
                              <p:par>
                                <p:cTn id="23" presetID="53" presetClass="entr" presetSubtype="16"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300" fill="hold"/>
                                        <p:tgtEl>
                                          <p:spTgt spid="31"/>
                                        </p:tgtEl>
                                        <p:attrNameLst>
                                          <p:attrName>ppt_w</p:attrName>
                                        </p:attrNameLst>
                                      </p:cBhvr>
                                      <p:tavLst>
                                        <p:tav tm="0">
                                          <p:val>
                                            <p:fltVal val="0"/>
                                          </p:val>
                                        </p:tav>
                                        <p:tav tm="100000">
                                          <p:val>
                                            <p:strVal val="#ppt_w"/>
                                          </p:val>
                                        </p:tav>
                                      </p:tavLst>
                                    </p:anim>
                                    <p:anim calcmode="lin" valueType="num">
                                      <p:cBhvr>
                                        <p:cTn id="26" dur="300" fill="hold"/>
                                        <p:tgtEl>
                                          <p:spTgt spid="31"/>
                                        </p:tgtEl>
                                        <p:attrNameLst>
                                          <p:attrName>ppt_h</p:attrName>
                                        </p:attrNameLst>
                                      </p:cBhvr>
                                      <p:tavLst>
                                        <p:tav tm="0">
                                          <p:val>
                                            <p:fltVal val="0"/>
                                          </p:val>
                                        </p:tav>
                                        <p:tav tm="100000">
                                          <p:val>
                                            <p:strVal val="#ppt_h"/>
                                          </p:val>
                                        </p:tav>
                                      </p:tavLst>
                                    </p:anim>
                                    <p:animEffect transition="in" filter="fade">
                                      <p:cBhvr>
                                        <p:cTn id="27" dur="300"/>
                                        <p:tgtEl>
                                          <p:spTgt spid="31"/>
                                        </p:tgtEl>
                                      </p:cBhvr>
                                    </p:animEffect>
                                  </p:childTnLst>
                                </p:cTn>
                              </p:par>
                            </p:childTnLst>
                          </p:cTn>
                        </p:par>
                        <p:par>
                          <p:cTn id="28" fill="hold">
                            <p:stCondLst>
                              <p:cond delay="21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300" fill="hold"/>
                                        <p:tgtEl>
                                          <p:spTgt spid="34"/>
                                        </p:tgtEl>
                                        <p:attrNameLst>
                                          <p:attrName>ppt_w</p:attrName>
                                        </p:attrNameLst>
                                      </p:cBhvr>
                                      <p:tavLst>
                                        <p:tav tm="0">
                                          <p:val>
                                            <p:fltVal val="0"/>
                                          </p:val>
                                        </p:tav>
                                        <p:tav tm="100000">
                                          <p:val>
                                            <p:strVal val="#ppt_w"/>
                                          </p:val>
                                        </p:tav>
                                      </p:tavLst>
                                    </p:anim>
                                    <p:anim calcmode="lin" valueType="num">
                                      <p:cBhvr>
                                        <p:cTn id="32" dur="300" fill="hold"/>
                                        <p:tgtEl>
                                          <p:spTgt spid="34"/>
                                        </p:tgtEl>
                                        <p:attrNameLst>
                                          <p:attrName>ppt_h</p:attrName>
                                        </p:attrNameLst>
                                      </p:cBhvr>
                                      <p:tavLst>
                                        <p:tav tm="0">
                                          <p:val>
                                            <p:fltVal val="0"/>
                                          </p:val>
                                        </p:tav>
                                        <p:tav tm="100000">
                                          <p:val>
                                            <p:strVal val="#ppt_h"/>
                                          </p:val>
                                        </p:tav>
                                      </p:tavLst>
                                    </p:anim>
                                    <p:animEffect transition="in" filter="fade">
                                      <p:cBhvr>
                                        <p:cTn id="33" dur="300"/>
                                        <p:tgtEl>
                                          <p:spTgt spid="34"/>
                                        </p:tgtEl>
                                      </p:cBhvr>
                                    </p:animEffect>
                                  </p:childTnLst>
                                </p:cTn>
                              </p:par>
                            </p:childTnLst>
                          </p:cTn>
                        </p:par>
                        <p:par>
                          <p:cTn id="34" fill="hold">
                            <p:stCondLst>
                              <p:cond delay="2400"/>
                            </p:stCondLst>
                            <p:childTnLst>
                              <p:par>
                                <p:cTn id="35" presetID="10" presetClass="entr" presetSubtype="0" fill="hold" grpId="0" nodeType="afterEffect">
                                  <p:stCondLst>
                                    <p:cond delay="0"/>
                                  </p:stCondLst>
                                  <p:childTnLst>
                                    <p:set>
                                      <p:cBhvr>
                                        <p:cTn id="36" dur="1" fill="hold">
                                          <p:stCondLst>
                                            <p:cond delay="0"/>
                                          </p:stCondLst>
                                        </p:cTn>
                                        <p:tgtEl>
                                          <p:spTgt spid="37">
                                            <p:txEl>
                                              <p:pRg st="0" end="0"/>
                                            </p:txEl>
                                          </p:spTgt>
                                        </p:tgtEl>
                                        <p:attrNameLst>
                                          <p:attrName>style.visibility</p:attrName>
                                        </p:attrNameLst>
                                      </p:cBhvr>
                                      <p:to>
                                        <p:strVal val="visible"/>
                                      </p:to>
                                    </p:set>
                                    <p:animEffect transition="in" filter="fade">
                                      <p:cBhvr>
                                        <p:cTn id="37" dur="500"/>
                                        <p:tgtEl>
                                          <p:spTgt spid="37">
                                            <p:txEl>
                                              <p:pRg st="0" end="0"/>
                                            </p:txEl>
                                          </p:spTgt>
                                        </p:tgtEl>
                                      </p:cBhvr>
                                    </p:animEffect>
                                  </p:childTnLst>
                                </p:cTn>
                              </p:par>
                              <p:par>
                                <p:cTn id="38" presetID="1"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28"/>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par>
                                <p:cTn id="48" presetID="10" presetClass="exit" presetSubtype="0" fill="hold" nodeType="withEffect">
                                  <p:stCondLst>
                                    <p:cond delay="0"/>
                                  </p:stCondLst>
                                  <p:childTnLst>
                                    <p:animEffect transition="out" filter="fade">
                                      <p:cBhvr>
                                        <p:cTn id="49" dur="500"/>
                                        <p:tgtEl>
                                          <p:spTgt spid="23"/>
                                        </p:tgtEl>
                                      </p:cBhvr>
                                    </p:animEffect>
                                    <p:set>
                                      <p:cBhvr>
                                        <p:cTn id="50" dur="1" fill="hold">
                                          <p:stCondLst>
                                            <p:cond delay="499"/>
                                          </p:stCondLst>
                                        </p:cTn>
                                        <p:tgtEl>
                                          <p:spTgt spid="23"/>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24"/>
                                        </p:tgtEl>
                                      </p:cBhvr>
                                    </p:animEffect>
                                    <p:set>
                                      <p:cBhvr>
                                        <p:cTn id="53"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54" restart="whenNotActive" fill="hold" evtFilter="cancelBubble" nodeType="interactiveSeq">
                <p:stCondLst>
                  <p:cond evt="onClick" delay="0">
                    <p:tgtEl>
                      <p:spTgt spid="31"/>
                    </p:tgtEl>
                  </p:cond>
                </p:stCondLst>
                <p:endSync evt="end" delay="0">
                  <p:rtn val="all"/>
                </p:endSync>
                <p:childTnLst>
                  <p:par>
                    <p:cTn id="55" fill="hold">
                      <p:stCondLst>
                        <p:cond delay="0"/>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xit" presetSubtype="0" fill="hold" nodeType="withEffect">
                                  <p:stCondLst>
                                    <p:cond delay="0"/>
                                  </p:stCondLst>
                                  <p:childTnLst>
                                    <p:animEffect transition="out" filter="fade">
                                      <p:cBhvr>
                                        <p:cTn id="61" dur="500"/>
                                        <p:tgtEl>
                                          <p:spTgt spid="22"/>
                                        </p:tgtEl>
                                      </p:cBhvr>
                                    </p:animEffect>
                                    <p:set>
                                      <p:cBhvr>
                                        <p:cTn id="62" dur="1" fill="hold">
                                          <p:stCondLst>
                                            <p:cond delay="499"/>
                                          </p:stCondLst>
                                        </p:cTn>
                                        <p:tgtEl>
                                          <p:spTgt spid="22"/>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4"/>
                                        </p:tgtEl>
                                      </p:cBhvr>
                                    </p:animEffect>
                                    <p:set>
                                      <p:cBhvr>
                                        <p:cTn id="65"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66" restart="whenNotActive" fill="hold" evtFilter="cancelBubble" nodeType="interactiveSeq">
                <p:stCondLst>
                  <p:cond evt="onClick" delay="0">
                    <p:tgtEl>
                      <p:spTgt spid="34"/>
                    </p:tgtEl>
                  </p:cond>
                </p:stCondLst>
                <p:endSync evt="end" delay="0">
                  <p:rtn val="all"/>
                </p:endSync>
                <p:childTnLst>
                  <p:par>
                    <p:cTn id="67" fill="hold">
                      <p:stCondLst>
                        <p:cond delay="0"/>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par>
                                <p:cTn id="72" presetID="10" presetClass="exit" presetSubtype="0" fill="hold" nodeType="withEffect">
                                  <p:stCondLst>
                                    <p:cond delay="0"/>
                                  </p:stCondLst>
                                  <p:childTnLst>
                                    <p:animEffect transition="out" filter="fade">
                                      <p:cBhvr>
                                        <p:cTn id="73" dur="500"/>
                                        <p:tgtEl>
                                          <p:spTgt spid="22"/>
                                        </p:tgtEl>
                                      </p:cBhvr>
                                    </p:animEffect>
                                    <p:set>
                                      <p:cBhvr>
                                        <p:cTn id="74" dur="1" fill="hold">
                                          <p:stCondLst>
                                            <p:cond delay="499"/>
                                          </p:stCondLst>
                                        </p:cTn>
                                        <p:tgtEl>
                                          <p:spTgt spid="22"/>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23"/>
                                        </p:tgtEl>
                                      </p:cBhvr>
                                    </p:animEffect>
                                    <p:set>
                                      <p:cBhvr>
                                        <p:cTn id="77"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34"/>
                  </p:tgtEl>
                </p:cond>
              </p:nextCondLst>
            </p:seq>
          </p:childTnLst>
        </p:cTn>
      </p:par>
    </p:tnLst>
    <p:bldLst>
      <p:bldP spid="6" grpId="0" build="allAtOnce"/>
      <p:bldP spid="37"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C27322-6A9F-7058-FBA2-C3C3ABE6E930}"/>
              </a:ext>
            </a:extLst>
          </p:cNvPr>
          <p:cNvSpPr>
            <a:spLocks noGrp="1"/>
          </p:cNvSpPr>
          <p:nvPr>
            <p:ph type="ctrTitle"/>
          </p:nvPr>
        </p:nvSpPr>
        <p:spPr>
          <a:xfrm>
            <a:off x="1482540" y="-2733456"/>
            <a:ext cx="9144000" cy="2387600"/>
          </a:xfrm>
        </p:spPr>
        <p:txBody>
          <a:bodyPr/>
          <a:lstStyle/>
          <a:p>
            <a:r>
              <a:rPr lang="en-US" dirty="0"/>
              <a:t>What effect</a:t>
            </a:r>
            <a:r>
              <a:rPr lang="en-US" baseline="0" dirty="0"/>
              <a:t> did industry have on the area?</a:t>
            </a:r>
            <a:endParaRPr lang="en-US" dirty="0"/>
          </a:p>
        </p:txBody>
      </p:sp>
      <p:grpSp>
        <p:nvGrpSpPr>
          <p:cNvPr id="14" name="Group 13" descr="How long have people been mining in the area?&#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648700" y="1040406"/>
              <a:ext cx="52372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long have people been mining in the area?</a:t>
              </a:r>
            </a:p>
          </p:txBody>
        </p:sp>
      </p:grpSp>
      <p:grpSp>
        <p:nvGrpSpPr>
          <p:cNvPr id="17" name="Group 16" descr="How did industry change during the Industrial Revolution?&#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6984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industry change during the Industrial Revolution?</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445847" y="2962932"/>
            <a:ext cx="11217386" cy="584775"/>
          </a:xfrm>
          <a:prstGeom prst="rect">
            <a:avLst/>
          </a:prstGeom>
          <a:noFill/>
        </p:spPr>
        <p:txBody>
          <a:bodyPr wrap="square">
            <a:spAutoFit/>
          </a:bodyPr>
          <a:lstStyle/>
          <a:p>
            <a:pPr algn="ctr"/>
            <a:r>
              <a:rPr lang="en-GB" sz="3200" dirty="0">
                <a:solidFill>
                  <a:srgbClr val="F49734"/>
                </a:solidFill>
                <a:latin typeface="Superclarendon Rg" panose="02000505080000020003" pitchFamily="2" charset="77"/>
              </a:rPr>
              <a:t>What effect did industry have on the area?</a:t>
            </a:r>
          </a:p>
        </p:txBody>
      </p:sp>
      <p:grpSp>
        <p:nvGrpSpPr>
          <p:cNvPr id="20" name="Group 19" descr="What other industries were important in the area?&#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972120" y="4341629"/>
              <a:ext cx="4590457"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other </a:t>
              </a:r>
              <a:br>
                <a:rPr lang="en-GB" sz="2600" dirty="0">
                  <a:latin typeface="Superclarendon Rg" panose="02000505080000020003" pitchFamily="2" charset="77"/>
                </a:rPr>
              </a:br>
              <a:r>
                <a:rPr lang="en-GB" sz="2600" dirty="0">
                  <a:latin typeface="Superclarendon Rg" panose="02000505080000020003" pitchFamily="2" charset="77"/>
                </a:rPr>
                <a:t>industries were important in the area?</a:t>
              </a:r>
            </a:p>
          </p:txBody>
        </p:sp>
      </p:grpSp>
      <p:grpSp>
        <p:nvGrpSpPr>
          <p:cNvPr id="23" name="Group 22" descr="Why is the Ironbridge Gorge known as the birthplace of the Industrial Revolution?&#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253822"/>
              <a:ext cx="4547679"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Why is the Ironbridge Gorge known as the birthplace of the Industrial Revolution?</a:t>
              </a:r>
            </a:p>
          </p:txBody>
        </p:sp>
      </p:grpSp>
      <p:pic>
        <p:nvPicPr>
          <p:cNvPr id="2" name="Picture 1">
            <a:extLst>
              <a:ext uri="{FF2B5EF4-FFF2-40B4-BE49-F238E27FC236}">
                <a16:creationId xmlns:a16="http://schemas.microsoft.com/office/drawing/2014/main" id="{BFFCE810-9C2A-EBEF-B291-53764E4BE0B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5575299"/>
            <a:ext cx="1320799" cy="1282699"/>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98224476-DD90-7EC3-6521-3F625EF39BD4}"/>
              </a:ext>
            </a:extLst>
          </p:cNvPr>
          <p:cNvSpPr>
            <a:spLocks noGrp="1"/>
          </p:cNvSpPr>
          <p:nvPr>
            <p:ph type="ctrTitle"/>
          </p:nvPr>
        </p:nvSpPr>
        <p:spPr>
          <a:xfrm>
            <a:off x="1524000" y="-1396253"/>
            <a:ext cx="9144000" cy="1179718"/>
          </a:xfrm>
        </p:spPr>
        <p:txBody>
          <a:bodyPr/>
          <a:lstStyle/>
          <a:p>
            <a:r>
              <a:rPr lang="en-US" dirty="0"/>
              <a:t>Rich History</a:t>
            </a:r>
          </a:p>
        </p:txBody>
      </p:sp>
      <p:sp>
        <p:nvSpPr>
          <p:cNvPr id="11" name="TextBox 10">
            <a:extLst>
              <a:ext uri="{FF2B5EF4-FFF2-40B4-BE49-F238E27FC236}">
                <a16:creationId xmlns:a16="http://schemas.microsoft.com/office/drawing/2014/main" id="{783B29E9-B659-A0BE-38AB-74617199D8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long have people been mining in the area?</a:t>
            </a:r>
          </a:p>
        </p:txBody>
      </p:sp>
      <p:sp>
        <p:nvSpPr>
          <p:cNvPr id="8" name="TextBox 7">
            <a:extLst>
              <a:ext uri="{FF2B5EF4-FFF2-40B4-BE49-F238E27FC236}">
                <a16:creationId xmlns:a16="http://schemas.microsoft.com/office/drawing/2014/main" id="{D865BA71-9D09-29EE-229D-D2C900EC273E}"/>
              </a:ext>
            </a:extLst>
          </p:cNvPr>
          <p:cNvSpPr txBox="1"/>
          <p:nvPr/>
        </p:nvSpPr>
        <p:spPr>
          <a:xfrm>
            <a:off x="506969" y="473617"/>
            <a:ext cx="6947931" cy="5593839"/>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area around Telford has a rich history that stretches back thousands of years, long before the modern town was established.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local landscape, shaped by glaciers and rich in natural resources, has played a central role in the area's development.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From ancient mining to the innovations of the Industrial Revolution, Telford’s story is one of ingenuity, industry, and transformation.</a:t>
            </a:r>
          </a:p>
        </p:txBody>
      </p:sp>
      <p:sp>
        <p:nvSpPr>
          <p:cNvPr id="17" name="Rectangle 16" descr="A photograph of iron bridge over a river. The trees are all green and the sky is blue with some clouds.">
            <a:extLst>
              <a:ext uri="{FF2B5EF4-FFF2-40B4-BE49-F238E27FC236}">
                <a16:creationId xmlns:a16="http://schemas.microsoft.com/office/drawing/2014/main" id="{4305B5AB-BEC8-2A70-FB67-C16F34C8A685}"/>
              </a:ext>
            </a:extLst>
          </p:cNvPr>
          <p:cNvSpPr/>
          <p:nvPr/>
        </p:nvSpPr>
        <p:spPr>
          <a:xfrm>
            <a:off x="7454900" y="135467"/>
            <a:ext cx="4648199" cy="657013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332360F-A102-2409-2A02-C692FF9604E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5575299"/>
            <a:ext cx="1320799" cy="1282699"/>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C2E2B4C-27BD-76A7-AA71-F8F2891A8417}"/>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71415BE-B4DE-DD58-4D71-C635F0E1EF83}"/>
              </a:ext>
            </a:extLst>
          </p:cNvPr>
          <p:cNvSpPr>
            <a:spLocks noGrp="1"/>
          </p:cNvSpPr>
          <p:nvPr>
            <p:ph type="ctrTitle"/>
          </p:nvPr>
        </p:nvSpPr>
        <p:spPr>
          <a:xfrm>
            <a:off x="1524000" y="-1207313"/>
            <a:ext cx="9144000" cy="986896"/>
          </a:xfrm>
        </p:spPr>
        <p:txBody>
          <a:bodyPr/>
          <a:lstStyle/>
          <a:p>
            <a:r>
              <a:rPr lang="en-US" dirty="0"/>
              <a:t>Romans</a:t>
            </a:r>
          </a:p>
        </p:txBody>
      </p:sp>
      <p:sp>
        <p:nvSpPr>
          <p:cNvPr id="11" name="TextBox 10">
            <a:extLst>
              <a:ext uri="{FF2B5EF4-FFF2-40B4-BE49-F238E27FC236}">
                <a16:creationId xmlns:a16="http://schemas.microsoft.com/office/drawing/2014/main" id="{A155A0DD-89D2-BFFE-833C-454AC78681A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long have people been mining in the area?</a:t>
            </a:r>
          </a:p>
        </p:txBody>
      </p:sp>
      <p:pic>
        <p:nvPicPr>
          <p:cNvPr id="14" name="Picture 13">
            <a:extLst>
              <a:ext uri="{FF2B5EF4-FFF2-40B4-BE49-F238E27FC236}">
                <a16:creationId xmlns:a16="http://schemas.microsoft.com/office/drawing/2014/main" id="{428C0FA4-9E50-CE58-5EF4-A228C280062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0"/>
            <a:ext cx="1320799" cy="1282699"/>
          </a:xfrm>
          <a:prstGeom prst="rect">
            <a:avLst/>
          </a:prstGeom>
        </p:spPr>
      </p:pic>
      <p:sp>
        <p:nvSpPr>
          <p:cNvPr id="9" name="Rectangle 8" descr="An illustration of roman soldiers with spears watching men carry things up a cliff.">
            <a:extLst>
              <a:ext uri="{FF2B5EF4-FFF2-40B4-BE49-F238E27FC236}">
                <a16:creationId xmlns:a16="http://schemas.microsoft.com/office/drawing/2014/main" id="{0BA4EB1A-B6F0-5300-D6C9-68BE94895D70}"/>
              </a:ext>
            </a:extLst>
          </p:cNvPr>
          <p:cNvSpPr/>
          <p:nvPr/>
        </p:nvSpPr>
        <p:spPr>
          <a:xfrm>
            <a:off x="139700" y="94967"/>
            <a:ext cx="5367181"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89D728A-4241-00DE-7DB2-9C8DB40FF583}"/>
              </a:ext>
            </a:extLst>
          </p:cNvPr>
          <p:cNvSpPr txBox="1"/>
          <p:nvPr/>
        </p:nvSpPr>
        <p:spPr>
          <a:xfrm>
            <a:off x="5716357" y="670435"/>
            <a:ext cx="4386920" cy="4610365"/>
          </a:xfrm>
          <a:prstGeom prst="rect">
            <a:avLst/>
          </a:prstGeom>
          <a:noFill/>
        </p:spPr>
        <p:txBody>
          <a:bodyPr wrap="square">
            <a:spAutoFit/>
          </a:bodyPr>
          <a:lstStyle/>
          <a:p>
            <a:pPr>
              <a:lnSpc>
                <a:spcPct val="150000"/>
              </a:lnSpc>
            </a:pPr>
            <a:r>
              <a:rPr lang="en-GB" sz="2200" dirty="0">
                <a:latin typeface="Linkpen 17a Print" panose="03050602060000000000" pitchFamily="66" charset="77"/>
              </a:rPr>
              <a:t>Mining in the region dates back to Roman times and possibly even earlier. </a:t>
            </a:r>
          </a:p>
          <a:p>
            <a:pPr>
              <a:lnSpc>
                <a:spcPct val="150000"/>
              </a:lnSpc>
            </a:pPr>
            <a:endParaRPr lang="en-GB" sz="2200" dirty="0">
              <a:latin typeface="Linkpen 17a Print" panose="03050602060000000000" pitchFamily="66" charset="77"/>
            </a:endParaRPr>
          </a:p>
          <a:p>
            <a:pPr>
              <a:lnSpc>
                <a:spcPct val="150000"/>
              </a:lnSpc>
            </a:pPr>
            <a:r>
              <a:rPr lang="en-GB" sz="2200" dirty="0">
                <a:latin typeface="Linkpen 17a Print" panose="03050602060000000000" pitchFamily="66" charset="77"/>
              </a:rPr>
              <a:t>Evidence suggests that Bronze Age communities may have mined copper, and the Romans extracted lead in the Shropshire Hills more than 1,500 years ago. </a:t>
            </a:r>
          </a:p>
        </p:txBody>
      </p:sp>
      <p:pic>
        <p:nvPicPr>
          <p:cNvPr id="6" name="Picture 5" descr="An illustration of a roman man wearing a helmet and armour, holding a red shield with golden wings.">
            <a:extLst>
              <a:ext uri="{FF2B5EF4-FFF2-40B4-BE49-F238E27FC236}">
                <a16:creationId xmlns:a16="http://schemas.microsoft.com/office/drawing/2014/main" id="{C1C00350-B03F-11A3-E606-65E90CB83F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77482" y="1282698"/>
            <a:ext cx="2423993" cy="4921439"/>
          </a:xfrm>
          <a:prstGeom prst="rect">
            <a:avLst/>
          </a:prstGeom>
        </p:spPr>
      </p:pic>
    </p:spTree>
    <p:extLst>
      <p:ext uri="{BB962C8B-B14F-4D97-AF65-F5344CB8AC3E}">
        <p14:creationId xmlns:p14="http://schemas.microsoft.com/office/powerpoint/2010/main" val="8125304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47E9C75-7F5E-3F59-DCB8-90BB8F4B0D1E}"/>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E519F75-9632-32A6-6C47-FDBEDA67BBD3}"/>
              </a:ext>
            </a:extLst>
          </p:cNvPr>
          <p:cNvSpPr>
            <a:spLocks noGrp="1"/>
          </p:cNvSpPr>
          <p:nvPr>
            <p:ph type="ctrTitle"/>
          </p:nvPr>
        </p:nvSpPr>
        <p:spPr>
          <a:xfrm>
            <a:off x="1524000" y="-1235043"/>
            <a:ext cx="9144000" cy="1109744"/>
          </a:xfrm>
        </p:spPr>
        <p:txBody>
          <a:bodyPr/>
          <a:lstStyle/>
          <a:p>
            <a:r>
              <a:rPr lang="en-US" dirty="0"/>
              <a:t>Mining</a:t>
            </a:r>
          </a:p>
        </p:txBody>
      </p:sp>
      <p:sp>
        <p:nvSpPr>
          <p:cNvPr id="11" name="TextBox 10">
            <a:extLst>
              <a:ext uri="{FF2B5EF4-FFF2-40B4-BE49-F238E27FC236}">
                <a16:creationId xmlns:a16="http://schemas.microsoft.com/office/drawing/2014/main" id="{E7EB93EA-24E2-B875-E455-AF8F2247696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long have people been mining in the area?</a:t>
            </a:r>
          </a:p>
        </p:txBody>
      </p:sp>
      <p:sp>
        <p:nvSpPr>
          <p:cNvPr id="8" name="TextBox 7">
            <a:extLst>
              <a:ext uri="{FF2B5EF4-FFF2-40B4-BE49-F238E27FC236}">
                <a16:creationId xmlns:a16="http://schemas.microsoft.com/office/drawing/2014/main" id="{EFD889FE-FE5B-067C-D078-7A2D30B2182F}"/>
              </a:ext>
            </a:extLst>
          </p:cNvPr>
          <p:cNvSpPr txBox="1"/>
          <p:nvPr/>
        </p:nvSpPr>
        <p:spPr>
          <a:xfrm>
            <a:off x="542732" y="519528"/>
            <a:ext cx="11188699" cy="1295868"/>
          </a:xfrm>
          <a:prstGeom prst="rect">
            <a:avLst/>
          </a:prstGeom>
          <a:noFill/>
        </p:spPr>
        <p:txBody>
          <a:bodyPr wrap="square">
            <a:spAutoFit/>
          </a:bodyPr>
          <a:lstStyle/>
          <a:p>
            <a:pPr>
              <a:lnSpc>
                <a:spcPct val="150000"/>
              </a:lnSpc>
            </a:pPr>
            <a:r>
              <a:rPr lang="en-GB" dirty="0">
                <a:latin typeface="Linkpen 17a Print" panose="03050602060000000000" pitchFamily="66" charset="77"/>
              </a:rPr>
              <a:t>During the medieval period, mining expanded significantly. By the 13th century, miners were digging underground to access coal and minerals. We know this because during the 13th and 14th centuries, the monks of </a:t>
            </a:r>
            <a:r>
              <a:rPr lang="en-GB" dirty="0" err="1">
                <a:latin typeface="Linkpen 17a Print" panose="03050602060000000000" pitchFamily="66" charset="77"/>
              </a:rPr>
              <a:t>Buildwas</a:t>
            </a:r>
            <a:r>
              <a:rPr lang="en-GB" dirty="0">
                <a:latin typeface="Linkpen 17a Print" panose="03050602060000000000" pitchFamily="66" charset="77"/>
              </a:rPr>
              <a:t> Abbey were granted the right to mine coal and ironstone by Philip De </a:t>
            </a:r>
            <a:r>
              <a:rPr lang="en-GB" dirty="0" err="1">
                <a:latin typeface="Linkpen 17a Print" panose="03050602060000000000" pitchFamily="66" charset="77"/>
              </a:rPr>
              <a:t>Benthall</a:t>
            </a:r>
            <a:r>
              <a:rPr lang="en-GB" dirty="0">
                <a:latin typeface="Linkpen 17a Print" panose="03050602060000000000" pitchFamily="66" charset="77"/>
              </a:rPr>
              <a:t>.</a:t>
            </a:r>
          </a:p>
        </p:txBody>
      </p:sp>
      <p:sp>
        <p:nvSpPr>
          <p:cNvPr id="6" name="TextBox 5">
            <a:extLst>
              <a:ext uri="{FF2B5EF4-FFF2-40B4-BE49-F238E27FC236}">
                <a16:creationId xmlns:a16="http://schemas.microsoft.com/office/drawing/2014/main" id="{F5EBE637-7FD5-FA76-F520-CF43D55190D8}"/>
              </a:ext>
            </a:extLst>
          </p:cNvPr>
          <p:cNvSpPr txBox="1"/>
          <p:nvPr/>
        </p:nvSpPr>
        <p:spPr>
          <a:xfrm>
            <a:off x="542733" y="2449847"/>
            <a:ext cx="5714998" cy="2957861"/>
          </a:xfrm>
          <a:prstGeom prst="rect">
            <a:avLst/>
          </a:prstGeom>
          <a:noFill/>
        </p:spPr>
        <p:txBody>
          <a:bodyPr wrap="square">
            <a:spAutoFit/>
          </a:bodyPr>
          <a:lstStyle/>
          <a:p>
            <a:pPr>
              <a:lnSpc>
                <a:spcPct val="150000"/>
              </a:lnSpc>
            </a:pPr>
            <a:r>
              <a:rPr lang="en-GB" dirty="0">
                <a:latin typeface="Linkpen 17a Print" panose="03050602060000000000" pitchFamily="66" charset="77"/>
              </a:rPr>
              <a:t>Early mining was carried out by local families in bell pits. Bell pits were named after the shape of the excavation. They had a narrow shaft that was sunk into the coal or iron ore seam, which was then carved out into a small chamber.</a:t>
            </a:r>
            <a:br>
              <a:rPr lang="en-GB" dirty="0">
                <a:latin typeface="Linkpen 17a Print" panose="03050602060000000000" pitchFamily="66" charset="77"/>
              </a:rPr>
            </a:br>
            <a:br>
              <a:rPr lang="en-GB" dirty="0">
                <a:latin typeface="Linkpen 17a Print" panose="03050602060000000000" pitchFamily="66" charset="77"/>
              </a:rPr>
            </a:br>
            <a:r>
              <a:rPr lang="en-GB" dirty="0">
                <a:latin typeface="Linkpen 17a Print" panose="03050602060000000000" pitchFamily="66" charset="77"/>
              </a:rPr>
              <a:t>However, it was the Industrial Revolution that truly transformed the area's mining industry.</a:t>
            </a:r>
          </a:p>
        </p:txBody>
      </p:sp>
      <p:pic>
        <p:nvPicPr>
          <p:cNvPr id="5" name="Picture 4" descr="An illustration of a bell pit. The image shows how the pit goes down into a round shaped mine underground where people work. A contraption with a rope lifts things up and down the mine shaft.">
            <a:extLst>
              <a:ext uri="{FF2B5EF4-FFF2-40B4-BE49-F238E27FC236}">
                <a16:creationId xmlns:a16="http://schemas.microsoft.com/office/drawing/2014/main" id="{8EE08370-F5A2-BA6A-B60E-CF57CEFBA8AF}"/>
              </a:ext>
            </a:extLst>
          </p:cNvPr>
          <p:cNvPicPr>
            <a:picLocks noChangeAspect="1"/>
          </p:cNvPicPr>
          <p:nvPr/>
        </p:nvPicPr>
        <p:blipFill>
          <a:blip r:embed="rId4"/>
          <a:stretch>
            <a:fillRect/>
          </a:stretch>
        </p:blipFill>
        <p:spPr>
          <a:xfrm>
            <a:off x="6376943" y="1919551"/>
            <a:ext cx="5154656" cy="3690540"/>
          </a:xfrm>
          <a:prstGeom prst="rect">
            <a:avLst/>
          </a:prstGeom>
        </p:spPr>
      </p:pic>
      <p:grpSp>
        <p:nvGrpSpPr>
          <p:cNvPr id="2" name="Group 1" descr="Illustration of a bell pit.">
            <a:extLst>
              <a:ext uri="{FF2B5EF4-FFF2-40B4-BE49-F238E27FC236}">
                <a16:creationId xmlns:a16="http://schemas.microsoft.com/office/drawing/2014/main" id="{B355BF7D-46BE-39C6-5A32-5A12AF268806}"/>
              </a:ext>
            </a:extLst>
          </p:cNvPr>
          <p:cNvGrpSpPr/>
          <p:nvPr/>
        </p:nvGrpSpPr>
        <p:grpSpPr>
          <a:xfrm>
            <a:off x="7267477" y="5587714"/>
            <a:ext cx="3477011" cy="430887"/>
            <a:chOff x="5121850" y="2417403"/>
            <a:chExt cx="3477011" cy="430887"/>
          </a:xfrm>
        </p:grpSpPr>
        <p:pic>
          <p:nvPicPr>
            <p:cNvPr id="3" name="Picture 2">
              <a:extLst>
                <a:ext uri="{FF2B5EF4-FFF2-40B4-BE49-F238E27FC236}">
                  <a16:creationId xmlns:a16="http://schemas.microsoft.com/office/drawing/2014/main" id="{88F760A4-D780-107D-0F33-E82C9999D05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4" name="TextBox 3">
              <a:extLst>
                <a:ext uri="{FF2B5EF4-FFF2-40B4-BE49-F238E27FC236}">
                  <a16:creationId xmlns:a16="http://schemas.microsoft.com/office/drawing/2014/main" id="{9DA1AF62-0581-E1C5-5827-3787BF163D38}"/>
                </a:ext>
              </a:extLst>
            </p:cNvPr>
            <p:cNvSpPr txBox="1"/>
            <p:nvPr/>
          </p:nvSpPr>
          <p:spPr>
            <a:xfrm>
              <a:off x="5301503" y="2417403"/>
              <a:ext cx="3297358"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Illustration of a bell pit.</a:t>
              </a:r>
            </a:p>
          </p:txBody>
        </p:sp>
      </p:grpSp>
      <p:pic>
        <p:nvPicPr>
          <p:cNvPr id="14" name="Picture 13">
            <a:extLst>
              <a:ext uri="{FF2B5EF4-FFF2-40B4-BE49-F238E27FC236}">
                <a16:creationId xmlns:a16="http://schemas.microsoft.com/office/drawing/2014/main" id="{1D3A940A-7DCB-8967-AB71-2E0E9DC04A2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71200" y="5575299"/>
            <a:ext cx="1320799" cy="1282699"/>
          </a:xfrm>
          <a:prstGeom prst="rect">
            <a:avLst/>
          </a:prstGeom>
        </p:spPr>
      </p:pic>
    </p:spTree>
    <p:extLst>
      <p:ext uri="{BB962C8B-B14F-4D97-AF65-F5344CB8AC3E}">
        <p14:creationId xmlns:p14="http://schemas.microsoft.com/office/powerpoint/2010/main" val="2379096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6"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FE09C8D-B111-859B-5237-1508CF866465}"/>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49A5660F-208B-99F8-214D-7A3A49A06CDD}"/>
              </a:ext>
            </a:extLst>
          </p:cNvPr>
          <p:cNvSpPr>
            <a:spLocks noGrp="1"/>
          </p:cNvSpPr>
          <p:nvPr>
            <p:ph type="ctrTitle"/>
          </p:nvPr>
        </p:nvSpPr>
        <p:spPr>
          <a:xfrm>
            <a:off x="1524000" y="-1205456"/>
            <a:ext cx="9144000" cy="1122363"/>
          </a:xfrm>
        </p:spPr>
        <p:txBody>
          <a:bodyPr/>
          <a:lstStyle/>
          <a:p>
            <a:r>
              <a:rPr lang="en-US" dirty="0"/>
              <a:t>The Industrial Revolution</a:t>
            </a:r>
          </a:p>
        </p:txBody>
      </p:sp>
      <p:sp>
        <p:nvSpPr>
          <p:cNvPr id="11" name="TextBox 10">
            <a:extLst>
              <a:ext uri="{FF2B5EF4-FFF2-40B4-BE49-F238E27FC236}">
                <a16:creationId xmlns:a16="http://schemas.microsoft.com/office/drawing/2014/main" id="{33990AD3-B485-3BF4-F46E-7EDB5891A60D}"/>
              </a:ext>
            </a:extLst>
          </p:cNvPr>
          <p:cNvSpPr txBox="1"/>
          <p:nvPr/>
        </p:nvSpPr>
        <p:spPr>
          <a:xfrm>
            <a:off x="0" y="-83093"/>
            <a:ext cx="8686800" cy="663900"/>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industry change during the Industrial Revolution?</a:t>
            </a:r>
          </a:p>
          <a:p>
            <a:pPr>
              <a:lnSpc>
                <a:spcPts val="2420"/>
              </a:lnSpc>
            </a:pPr>
            <a:endParaRPr lang="en-GB" sz="1100" dirty="0">
              <a:effectLst/>
              <a:latin typeface="Superclarendon Rg" panose="02000505080000020003" pitchFamily="2" charset="77"/>
            </a:endParaRPr>
          </a:p>
        </p:txBody>
      </p:sp>
      <p:sp>
        <p:nvSpPr>
          <p:cNvPr id="7" name="Rectangle 6" descr="A painting of Iron Works. A man rides up a hill on a horse, beyond the hill is a building with towers, smoke pours from them. There is water to the left of the building.">
            <a:extLst>
              <a:ext uri="{FF2B5EF4-FFF2-40B4-BE49-F238E27FC236}">
                <a16:creationId xmlns:a16="http://schemas.microsoft.com/office/drawing/2014/main" id="{CC70B4CE-F00F-2980-CF61-55173110E36E}"/>
              </a:ext>
            </a:extLst>
          </p:cNvPr>
          <p:cNvSpPr/>
          <p:nvPr/>
        </p:nvSpPr>
        <p:spPr>
          <a:xfrm>
            <a:off x="139700" y="94967"/>
            <a:ext cx="11882967"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469355E-2A27-77AB-9907-885370F92F4B}"/>
              </a:ext>
            </a:extLst>
          </p:cNvPr>
          <p:cNvSpPr/>
          <p:nvPr/>
        </p:nvSpPr>
        <p:spPr>
          <a:xfrm>
            <a:off x="546100" y="539314"/>
            <a:ext cx="4318000" cy="4905593"/>
          </a:xfrm>
          <a:prstGeom prst="rect">
            <a:avLst/>
          </a:prstGeom>
          <a:solidFill>
            <a:schemeClr val="bg1">
              <a:alpha val="92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lIns="216000" tIns="36000" rIns="216000" rtlCol="0" anchor="ctr"/>
          <a:lstStyle/>
          <a:p>
            <a:pPr>
              <a:lnSpc>
                <a:spcPct val="150000"/>
              </a:lnSpc>
            </a:pPr>
            <a:r>
              <a:rPr lang="en-US" sz="1600" dirty="0">
                <a:solidFill>
                  <a:schemeClr val="tx1"/>
                </a:solidFill>
                <a:latin typeface="Linkpen 17a Print" panose="03050602060000000000" pitchFamily="66" charset="77"/>
              </a:rPr>
              <a:t>The Industrial Revolution was a significant period in history when there were big changes in how things were produced. </a:t>
            </a:r>
          </a:p>
          <a:p>
            <a:pPr>
              <a:lnSpc>
                <a:spcPct val="150000"/>
              </a:lnSpc>
            </a:pPr>
            <a:endParaRPr lang="en-US" sz="1600" dirty="0">
              <a:solidFill>
                <a:schemeClr val="tx1"/>
              </a:solidFill>
              <a:latin typeface="Linkpen 17a Print" panose="03050602060000000000" pitchFamily="66" charset="77"/>
            </a:endParaRPr>
          </a:p>
          <a:p>
            <a:pPr>
              <a:lnSpc>
                <a:spcPct val="150000"/>
              </a:lnSpc>
            </a:pPr>
            <a:r>
              <a:rPr lang="en-US" sz="1600" dirty="0">
                <a:solidFill>
                  <a:schemeClr val="tx1"/>
                </a:solidFill>
                <a:latin typeface="Linkpen 17a Print" panose="03050602060000000000" pitchFamily="66" charset="77"/>
              </a:rPr>
              <a:t>Before this time, many things were made by hand at home or in small workshops. </a:t>
            </a:r>
          </a:p>
          <a:p>
            <a:pPr>
              <a:lnSpc>
                <a:spcPct val="150000"/>
              </a:lnSpc>
            </a:pPr>
            <a:endParaRPr lang="en-US" sz="1600" dirty="0">
              <a:solidFill>
                <a:schemeClr val="tx1"/>
              </a:solidFill>
              <a:latin typeface="Linkpen 17a Print" panose="03050602060000000000" pitchFamily="66" charset="77"/>
            </a:endParaRPr>
          </a:p>
          <a:p>
            <a:pPr>
              <a:lnSpc>
                <a:spcPct val="150000"/>
              </a:lnSpc>
            </a:pPr>
            <a:r>
              <a:rPr lang="en-US" sz="1600" dirty="0">
                <a:solidFill>
                  <a:schemeClr val="tx1"/>
                </a:solidFill>
                <a:latin typeface="Linkpen 17a Print" panose="03050602060000000000" pitchFamily="66" charset="77"/>
              </a:rPr>
              <a:t>But during the Industrial Revolution, new machines and processes were invented that could make things much quicker and cheaper than ever before.</a:t>
            </a:r>
          </a:p>
        </p:txBody>
      </p:sp>
      <p:pic>
        <p:nvPicPr>
          <p:cNvPr id="14" name="Picture 13">
            <a:extLst>
              <a:ext uri="{FF2B5EF4-FFF2-40B4-BE49-F238E27FC236}">
                <a16:creationId xmlns:a16="http://schemas.microsoft.com/office/drawing/2014/main" id="{DFE05AE0-B7D9-48EE-578C-13CBAC46A7E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0"/>
            <a:ext cx="1320799" cy="1282699"/>
          </a:xfrm>
          <a:prstGeom prst="rect">
            <a:avLst/>
          </a:prstGeom>
        </p:spPr>
      </p:pic>
      <p:grpSp>
        <p:nvGrpSpPr>
          <p:cNvPr id="3" name="Group 2" descr="Iron Works, Coalbrook Dale by Philippe Jacques de Loutherbourg, 1812.">
            <a:extLst>
              <a:ext uri="{FF2B5EF4-FFF2-40B4-BE49-F238E27FC236}">
                <a16:creationId xmlns:a16="http://schemas.microsoft.com/office/drawing/2014/main" id="{67BC4EFC-BB1B-4E4D-9A23-44AB64057493}"/>
              </a:ext>
            </a:extLst>
          </p:cNvPr>
          <p:cNvGrpSpPr/>
          <p:nvPr/>
        </p:nvGrpSpPr>
        <p:grpSpPr>
          <a:xfrm>
            <a:off x="3022600" y="6035014"/>
            <a:ext cx="8703372" cy="430887"/>
            <a:chOff x="1551132" y="2442803"/>
            <a:chExt cx="8703372" cy="430887"/>
          </a:xfrm>
        </p:grpSpPr>
        <p:pic>
          <p:nvPicPr>
            <p:cNvPr id="4" name="Picture 3">
              <a:extLst>
                <a:ext uri="{FF2B5EF4-FFF2-40B4-BE49-F238E27FC236}">
                  <a16:creationId xmlns:a16="http://schemas.microsoft.com/office/drawing/2014/main" id="{A94C7C25-2115-4EDF-271B-0B9D5F9AFA63}"/>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9954933" y="2510828"/>
              <a:ext cx="350267" cy="248874"/>
            </a:xfrm>
            <a:prstGeom prst="rect">
              <a:avLst/>
            </a:prstGeom>
          </p:spPr>
        </p:pic>
        <p:sp>
          <p:nvSpPr>
            <p:cNvPr id="5" name="TextBox 4">
              <a:extLst>
                <a:ext uri="{FF2B5EF4-FFF2-40B4-BE49-F238E27FC236}">
                  <a16:creationId xmlns:a16="http://schemas.microsoft.com/office/drawing/2014/main" id="{7AF3DF86-FD34-A3DC-A1DC-AE89D0E39C31}"/>
                </a:ext>
              </a:extLst>
            </p:cNvPr>
            <p:cNvSpPr txBox="1"/>
            <p:nvPr/>
          </p:nvSpPr>
          <p:spPr>
            <a:xfrm>
              <a:off x="1551132" y="2442803"/>
              <a:ext cx="8492597" cy="430887"/>
            </a:xfrm>
            <a:prstGeom prst="rect">
              <a:avLst/>
            </a:prstGeom>
            <a:noFill/>
          </p:spPr>
          <p:txBody>
            <a:bodyPr wrap="square">
              <a:spAutoFit/>
            </a:bodyPr>
            <a:lstStyle/>
            <a:p>
              <a:pPr algn="r">
                <a:lnSpc>
                  <a:spcPct val="150000"/>
                </a:lnSpc>
              </a:pPr>
              <a:r>
                <a:rPr lang="en-GB" sz="1600" dirty="0">
                  <a:solidFill>
                    <a:schemeClr val="bg1"/>
                  </a:solidFill>
                  <a:latin typeface="Linkpen 17a Print" panose="03050602060000000000" pitchFamily="66" charset="77"/>
                </a:rPr>
                <a:t>Iron Works, </a:t>
              </a:r>
              <a:r>
                <a:rPr lang="en-GB" sz="1600" dirty="0" err="1">
                  <a:solidFill>
                    <a:schemeClr val="bg1"/>
                  </a:solidFill>
                  <a:latin typeface="Linkpen 17a Print" panose="03050602060000000000" pitchFamily="66" charset="77"/>
                </a:rPr>
                <a:t>Coalbrook</a:t>
              </a:r>
              <a:r>
                <a:rPr lang="en-GB" sz="1600" dirty="0">
                  <a:solidFill>
                    <a:schemeClr val="bg1"/>
                  </a:solidFill>
                  <a:latin typeface="Linkpen 17a Print" panose="03050602060000000000" pitchFamily="66" charset="77"/>
                </a:rPr>
                <a:t> Dale by Philippe Jacques de </a:t>
              </a:r>
              <a:r>
                <a:rPr lang="en-GB" sz="1600" dirty="0" err="1">
                  <a:solidFill>
                    <a:schemeClr val="bg1"/>
                  </a:solidFill>
                  <a:latin typeface="Linkpen 17a Print" panose="03050602060000000000" pitchFamily="66" charset="77"/>
                </a:rPr>
                <a:t>Loutherbourg</a:t>
              </a:r>
              <a:r>
                <a:rPr lang="en-GB" sz="1600" dirty="0">
                  <a:solidFill>
                    <a:schemeClr val="bg1"/>
                  </a:solidFill>
                  <a:latin typeface="Linkpen 17a Print" panose="03050602060000000000" pitchFamily="66" charset="77"/>
                </a:rPr>
                <a:t>, 1812.</a:t>
              </a:r>
            </a:p>
          </p:txBody>
        </p:sp>
      </p:grpSp>
    </p:spTree>
    <p:extLst>
      <p:ext uri="{BB962C8B-B14F-4D97-AF65-F5344CB8AC3E}">
        <p14:creationId xmlns:p14="http://schemas.microsoft.com/office/powerpoint/2010/main" val="24595271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A20CEBE-4D20-1D3A-71EA-4D35BEECD128}"/>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1B9D05D-61A7-BA19-BB09-830C7BB91C6B}"/>
              </a:ext>
            </a:extLst>
          </p:cNvPr>
          <p:cNvSpPr>
            <a:spLocks noGrp="1"/>
          </p:cNvSpPr>
          <p:nvPr>
            <p:ph type="ctrTitle"/>
          </p:nvPr>
        </p:nvSpPr>
        <p:spPr>
          <a:xfrm>
            <a:off x="1524000" y="-1264568"/>
            <a:ext cx="9144000" cy="1037696"/>
          </a:xfrm>
        </p:spPr>
        <p:txBody>
          <a:bodyPr/>
          <a:lstStyle/>
          <a:p>
            <a:r>
              <a:rPr lang="en-US" dirty="0"/>
              <a:t>The 18</a:t>
            </a:r>
            <a:r>
              <a:rPr lang="en-US" baseline="30000" dirty="0"/>
              <a:t>th</a:t>
            </a:r>
            <a:r>
              <a:rPr lang="en-US" dirty="0"/>
              <a:t> century</a:t>
            </a:r>
          </a:p>
        </p:txBody>
      </p:sp>
      <p:sp>
        <p:nvSpPr>
          <p:cNvPr id="11" name="TextBox 10">
            <a:extLst>
              <a:ext uri="{FF2B5EF4-FFF2-40B4-BE49-F238E27FC236}">
                <a16:creationId xmlns:a16="http://schemas.microsoft.com/office/drawing/2014/main" id="{A1563E2F-6D45-7A89-8AB6-A39ED3DABCD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industry change during the Industrial Revolution?</a:t>
            </a:r>
          </a:p>
        </p:txBody>
      </p:sp>
      <p:grpSp>
        <p:nvGrpSpPr>
          <p:cNvPr id="3" name="Group 2" descr="Buildwas Abbey today.">
            <a:extLst>
              <a:ext uri="{FF2B5EF4-FFF2-40B4-BE49-F238E27FC236}">
                <a16:creationId xmlns:a16="http://schemas.microsoft.com/office/drawing/2014/main" id="{7A0CCEA5-F975-F276-64A0-53977C4DC232}"/>
              </a:ext>
            </a:extLst>
          </p:cNvPr>
          <p:cNvGrpSpPr/>
          <p:nvPr/>
        </p:nvGrpSpPr>
        <p:grpSpPr>
          <a:xfrm>
            <a:off x="5604405" y="6115751"/>
            <a:ext cx="3082395" cy="430887"/>
            <a:chOff x="6961334" y="2442803"/>
            <a:chExt cx="3082395" cy="430887"/>
          </a:xfrm>
        </p:grpSpPr>
        <p:pic>
          <p:nvPicPr>
            <p:cNvPr id="4" name="Picture 3">
              <a:extLst>
                <a:ext uri="{FF2B5EF4-FFF2-40B4-BE49-F238E27FC236}">
                  <a16:creationId xmlns:a16="http://schemas.microsoft.com/office/drawing/2014/main" id="{FF4F9962-D6C4-D197-CE76-A6AC1D7E8A8F}"/>
                </a:ext>
                <a:ext uri="{C183D7F6-B498-43B3-948B-1728B52AA6E4}">
                  <adec:decorative xmlns:adec="http://schemas.microsoft.com/office/drawing/2017/decorative" val="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6910637" y="2536228"/>
              <a:ext cx="350267" cy="248874"/>
            </a:xfrm>
            <a:prstGeom prst="rect">
              <a:avLst/>
            </a:prstGeom>
          </p:spPr>
        </p:pic>
        <p:sp>
          <p:nvSpPr>
            <p:cNvPr id="5" name="TextBox 4">
              <a:extLst>
                <a:ext uri="{FF2B5EF4-FFF2-40B4-BE49-F238E27FC236}">
                  <a16:creationId xmlns:a16="http://schemas.microsoft.com/office/drawing/2014/main" id="{C46AD67B-1F9B-EEC5-990F-B760EE50293A}"/>
                </a:ext>
              </a:extLst>
            </p:cNvPr>
            <p:cNvSpPr txBox="1"/>
            <p:nvPr/>
          </p:nvSpPr>
          <p:spPr>
            <a:xfrm>
              <a:off x="7184807" y="2442803"/>
              <a:ext cx="2858922" cy="430887"/>
            </a:xfrm>
            <a:prstGeom prst="rect">
              <a:avLst/>
            </a:prstGeom>
            <a:noFill/>
          </p:spPr>
          <p:txBody>
            <a:bodyPr wrap="square">
              <a:spAutoFit/>
            </a:bodyPr>
            <a:lstStyle/>
            <a:p>
              <a:pPr>
                <a:lnSpc>
                  <a:spcPct val="150000"/>
                </a:lnSpc>
              </a:pPr>
              <a:r>
                <a:rPr lang="en-GB" sz="1600" dirty="0" err="1">
                  <a:solidFill>
                    <a:schemeClr val="bg1"/>
                  </a:solidFill>
                  <a:latin typeface="Linkpen 17a Print" panose="03050602060000000000" pitchFamily="66" charset="77"/>
                </a:rPr>
                <a:t>Buildwas</a:t>
              </a:r>
              <a:r>
                <a:rPr lang="en-GB" sz="1600" dirty="0">
                  <a:solidFill>
                    <a:schemeClr val="bg1"/>
                  </a:solidFill>
                  <a:latin typeface="Linkpen 17a Print" panose="03050602060000000000" pitchFamily="66" charset="77"/>
                </a:rPr>
                <a:t> Abbey today.</a:t>
              </a:r>
            </a:p>
          </p:txBody>
        </p:sp>
      </p:grpSp>
      <p:sp>
        <p:nvSpPr>
          <p:cNvPr id="8" name="Rectangle 7" descr="A photograph of the remains of an abbey. There are stairs along some grass and old stone walls. The building as no roof but windows are still visible, archways are also still remaining.">
            <a:extLst>
              <a:ext uri="{FF2B5EF4-FFF2-40B4-BE49-F238E27FC236}">
                <a16:creationId xmlns:a16="http://schemas.microsoft.com/office/drawing/2014/main" id="{9C5B73B0-E11B-79F2-E9CC-DE7BA53DEF33}"/>
              </a:ext>
            </a:extLst>
          </p:cNvPr>
          <p:cNvSpPr/>
          <p:nvPr/>
        </p:nvSpPr>
        <p:spPr>
          <a:xfrm>
            <a:off x="139700" y="94967"/>
            <a:ext cx="8686801"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11D758D-006B-A0F3-5702-55E372FD527B}"/>
              </a:ext>
            </a:extLst>
          </p:cNvPr>
          <p:cNvSpPr txBox="1"/>
          <p:nvPr/>
        </p:nvSpPr>
        <p:spPr>
          <a:xfrm>
            <a:off x="9017000" y="570567"/>
            <a:ext cx="2743200" cy="485543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18th century saw a rapid increase in coal and ironstone mining, especially near Buildwas Abbey.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development of steam engines enabled miners to dig deeper shafts and pump water from underground.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era of industrialisation changed the character of Shropshire forever. </a:t>
            </a:r>
          </a:p>
        </p:txBody>
      </p:sp>
      <p:pic>
        <p:nvPicPr>
          <p:cNvPr id="14" name="Picture 13">
            <a:extLst>
              <a:ext uri="{FF2B5EF4-FFF2-40B4-BE49-F238E27FC236}">
                <a16:creationId xmlns:a16="http://schemas.microsoft.com/office/drawing/2014/main" id="{78D164F5-1E94-E81C-5F4B-68717FB300D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871200" y="5575301"/>
            <a:ext cx="1320799" cy="1282699"/>
          </a:xfrm>
          <a:prstGeom prst="rect">
            <a:avLst/>
          </a:prstGeom>
        </p:spPr>
      </p:pic>
    </p:spTree>
    <p:extLst>
      <p:ext uri="{BB962C8B-B14F-4D97-AF65-F5344CB8AC3E}">
        <p14:creationId xmlns:p14="http://schemas.microsoft.com/office/powerpoint/2010/main" val="9834302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fade">
                                      <p:cBhvr>
                                        <p:cTn id="11" dur="500"/>
                                        <p:tgtEl>
                                          <p:spTgt spid="6">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fade">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080A75D-A079-EB7A-5EAE-4DB67AA47CCD}"/>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4E9A8005-0A68-3796-E91D-4880B66C2973}"/>
              </a:ext>
            </a:extLst>
          </p:cNvPr>
          <p:cNvSpPr>
            <a:spLocks noGrp="1"/>
          </p:cNvSpPr>
          <p:nvPr>
            <p:ph type="ctrTitle"/>
          </p:nvPr>
        </p:nvSpPr>
        <p:spPr>
          <a:xfrm>
            <a:off x="1524000" y="-1299486"/>
            <a:ext cx="9144000" cy="1020763"/>
          </a:xfrm>
        </p:spPr>
        <p:txBody>
          <a:bodyPr/>
          <a:lstStyle/>
          <a:p>
            <a:r>
              <a:rPr lang="en-US" dirty="0" err="1"/>
              <a:t>Coalport</a:t>
            </a:r>
            <a:endParaRPr lang="en-US" dirty="0"/>
          </a:p>
        </p:txBody>
      </p:sp>
      <p:sp>
        <p:nvSpPr>
          <p:cNvPr id="11" name="TextBox 10">
            <a:extLst>
              <a:ext uri="{FF2B5EF4-FFF2-40B4-BE49-F238E27FC236}">
                <a16:creationId xmlns:a16="http://schemas.microsoft.com/office/drawing/2014/main" id="{5A4EF761-08BD-B6A2-7625-B5F53C2E4C7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other industries were important in the area?</a:t>
            </a:r>
          </a:p>
        </p:txBody>
      </p:sp>
      <p:sp>
        <p:nvSpPr>
          <p:cNvPr id="6" name="TextBox 5">
            <a:extLst>
              <a:ext uri="{FF2B5EF4-FFF2-40B4-BE49-F238E27FC236}">
                <a16:creationId xmlns:a16="http://schemas.microsoft.com/office/drawing/2014/main" id="{EA745052-DF8C-F274-CC2B-A0956E42FCEB}"/>
              </a:ext>
            </a:extLst>
          </p:cNvPr>
          <p:cNvSpPr txBox="1"/>
          <p:nvPr/>
        </p:nvSpPr>
        <p:spPr>
          <a:xfrm>
            <a:off x="683910" y="1081243"/>
            <a:ext cx="4504430" cy="4204356"/>
          </a:xfrm>
          <a:prstGeom prst="rect">
            <a:avLst/>
          </a:prstGeom>
          <a:noFill/>
        </p:spPr>
        <p:txBody>
          <a:bodyPr wrap="square">
            <a:spAutoFit/>
          </a:bodyPr>
          <a:lstStyle/>
          <a:p>
            <a:pPr>
              <a:lnSpc>
                <a:spcPct val="150000"/>
              </a:lnSpc>
            </a:pPr>
            <a:r>
              <a:rPr lang="en-GB" dirty="0">
                <a:latin typeface="Linkpen 17a Print" panose="03050602060000000000" pitchFamily="66" charset="77"/>
              </a:rPr>
              <a:t>Alongside mining, the extraction of clay spurred the growth of pottery industries, most famously Coalport Pottery in the Ironbridge Gorge.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Established in 1795 by John Rose, Coalport became a renowned producer of fine porcelain, its success boosted by the nearby Coalport Canal, which connected to the River Severn. </a:t>
            </a:r>
          </a:p>
        </p:txBody>
      </p:sp>
      <p:pic>
        <p:nvPicPr>
          <p:cNvPr id="14" name="Picture 13">
            <a:extLst>
              <a:ext uri="{FF2B5EF4-FFF2-40B4-BE49-F238E27FC236}">
                <a16:creationId xmlns:a16="http://schemas.microsoft.com/office/drawing/2014/main" id="{46027521-B2C5-C9D8-9C88-820E15B542D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10978"/>
            <a:ext cx="1320799" cy="1282699"/>
          </a:xfrm>
          <a:prstGeom prst="rect">
            <a:avLst/>
          </a:prstGeom>
        </p:spPr>
      </p:pic>
      <p:pic>
        <p:nvPicPr>
          <p:cNvPr id="10" name="Picture 9" descr="A white plate with decorative golden patterns. The middle has a painting of 2 sea shells and a starfish on a wooden table.">
            <a:extLst>
              <a:ext uri="{FF2B5EF4-FFF2-40B4-BE49-F238E27FC236}">
                <a16:creationId xmlns:a16="http://schemas.microsoft.com/office/drawing/2014/main" id="{E2FFFBDF-AF2B-EB55-40CB-346DC02BC1C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97551" y="419909"/>
            <a:ext cx="5587288" cy="5527024"/>
          </a:xfrm>
          <a:prstGeom prst="rect">
            <a:avLst/>
          </a:prstGeom>
        </p:spPr>
      </p:pic>
      <p:grpSp>
        <p:nvGrpSpPr>
          <p:cNvPr id="2" name="Group 1" descr="A Coalport soup plate made in 1809.">
            <a:extLst>
              <a:ext uri="{FF2B5EF4-FFF2-40B4-BE49-F238E27FC236}">
                <a16:creationId xmlns:a16="http://schemas.microsoft.com/office/drawing/2014/main" id="{3094F861-A488-79B0-5984-B0D8955D4F0D}"/>
              </a:ext>
            </a:extLst>
          </p:cNvPr>
          <p:cNvGrpSpPr/>
          <p:nvPr/>
        </p:nvGrpSpPr>
        <p:grpSpPr>
          <a:xfrm>
            <a:off x="6083300" y="5959386"/>
            <a:ext cx="4787900" cy="430887"/>
            <a:chOff x="5109150" y="2417403"/>
            <a:chExt cx="4787900" cy="430887"/>
          </a:xfrm>
        </p:grpSpPr>
        <p:pic>
          <p:nvPicPr>
            <p:cNvPr id="7" name="Picture 6">
              <a:extLst>
                <a:ext uri="{FF2B5EF4-FFF2-40B4-BE49-F238E27FC236}">
                  <a16:creationId xmlns:a16="http://schemas.microsoft.com/office/drawing/2014/main" id="{9A41F4A6-41E9-EE52-B314-2514F139E20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58453" y="2510827"/>
              <a:ext cx="350267" cy="248874"/>
            </a:xfrm>
            <a:prstGeom prst="rect">
              <a:avLst/>
            </a:prstGeom>
          </p:spPr>
        </p:pic>
        <p:sp>
          <p:nvSpPr>
            <p:cNvPr id="8" name="TextBox 7">
              <a:extLst>
                <a:ext uri="{FF2B5EF4-FFF2-40B4-BE49-F238E27FC236}">
                  <a16:creationId xmlns:a16="http://schemas.microsoft.com/office/drawing/2014/main" id="{506E696E-8A3B-E54D-E265-D189DA646A67}"/>
                </a:ext>
              </a:extLst>
            </p:cNvPr>
            <p:cNvSpPr txBox="1"/>
            <p:nvPr/>
          </p:nvSpPr>
          <p:spPr>
            <a:xfrm>
              <a:off x="5301503" y="2417403"/>
              <a:ext cx="4595547"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a:t>
              </a:r>
              <a:r>
                <a:rPr lang="en-GB" sz="1600" dirty="0" err="1">
                  <a:latin typeface="Linkpen 17a Print" panose="03050602060000000000" pitchFamily="66" charset="77"/>
                </a:rPr>
                <a:t>Coalport</a:t>
              </a:r>
              <a:r>
                <a:rPr lang="en-GB" sz="1600" dirty="0">
                  <a:latin typeface="Linkpen 17a Print" panose="03050602060000000000" pitchFamily="66" charset="77"/>
                </a:rPr>
                <a:t> soup plate made in 1809.</a:t>
              </a:r>
            </a:p>
          </p:txBody>
        </p:sp>
      </p:grpSp>
    </p:spTree>
    <p:extLst>
      <p:ext uri="{BB962C8B-B14F-4D97-AF65-F5344CB8AC3E}">
        <p14:creationId xmlns:p14="http://schemas.microsoft.com/office/powerpoint/2010/main" val="12636475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animEffect transition="in" filter="fade">
                                      <p:cBhvr>
                                        <p:cTn id="11" dur="500"/>
                                        <p:tgtEl>
                                          <p:spTgt spid="6">
                                            <p:txEl>
                                              <p:pRg st="2" end="2"/>
                                            </p:txEl>
                                          </p:spTgt>
                                        </p:tgtEl>
                                      </p:cBhvr>
                                    </p:animEffect>
                                  </p:childTnLst>
                                </p:cTn>
                              </p:par>
                            </p:childTnLst>
                          </p:cTn>
                        </p:par>
                        <p:par>
                          <p:cTn id="12" fill="hold">
                            <p:stCondLst>
                              <p:cond delay="1000"/>
                            </p:stCondLst>
                            <p:childTnLst>
                              <p:par>
                                <p:cTn id="13" presetID="2" presetClass="entr" presetSubtype="1" decel="5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BE663A5-4E42-F0B4-78C9-4ED56FAEF3F8}"/>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BD4E1C5B-E7CF-1B07-5D14-E5A1FEAEDA60}"/>
              </a:ext>
            </a:extLst>
          </p:cNvPr>
          <p:cNvSpPr>
            <a:spLocks noGrp="1"/>
          </p:cNvSpPr>
          <p:nvPr>
            <p:ph type="ctrTitle"/>
          </p:nvPr>
        </p:nvSpPr>
        <p:spPr>
          <a:xfrm>
            <a:off x="1524000" y="-1500314"/>
            <a:ext cx="9144000" cy="1169551"/>
          </a:xfrm>
        </p:spPr>
        <p:txBody>
          <a:bodyPr/>
          <a:lstStyle/>
          <a:p>
            <a:r>
              <a:rPr lang="en-US" dirty="0"/>
              <a:t>Craven </a:t>
            </a:r>
            <a:r>
              <a:rPr lang="en-US" dirty="0" err="1"/>
              <a:t>Dunnill</a:t>
            </a:r>
            <a:endParaRPr lang="en-US" dirty="0"/>
          </a:p>
        </p:txBody>
      </p:sp>
      <p:sp>
        <p:nvSpPr>
          <p:cNvPr id="11" name="TextBox 10">
            <a:extLst>
              <a:ext uri="{FF2B5EF4-FFF2-40B4-BE49-F238E27FC236}">
                <a16:creationId xmlns:a16="http://schemas.microsoft.com/office/drawing/2014/main" id="{2A9F0C5C-6204-7E09-D162-0DBBA21C27C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other industries were important in the area?</a:t>
            </a:r>
          </a:p>
        </p:txBody>
      </p:sp>
      <p:sp>
        <p:nvSpPr>
          <p:cNvPr id="15" name="Rectangle 14" descr="A photograph of a brown brick building, there is a pointed tower and many windows.">
            <a:extLst>
              <a:ext uri="{FF2B5EF4-FFF2-40B4-BE49-F238E27FC236}">
                <a16:creationId xmlns:a16="http://schemas.microsoft.com/office/drawing/2014/main" id="{3A511D12-53BE-8663-B055-5580C23B67AC}"/>
              </a:ext>
            </a:extLst>
          </p:cNvPr>
          <p:cNvSpPr/>
          <p:nvPr/>
        </p:nvSpPr>
        <p:spPr>
          <a:xfrm>
            <a:off x="139700" y="94967"/>
            <a:ext cx="11871067" cy="659369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299FAE5-602D-EEE5-F2DB-99A3E18C9307}"/>
              </a:ext>
            </a:extLst>
          </p:cNvPr>
          <p:cNvSpPr/>
          <p:nvPr/>
        </p:nvSpPr>
        <p:spPr>
          <a:xfrm>
            <a:off x="520700" y="520700"/>
            <a:ext cx="3844471" cy="5479134"/>
          </a:xfrm>
          <a:prstGeom prst="rect">
            <a:avLst/>
          </a:prstGeom>
          <a:solidFill>
            <a:schemeClr val="bg1">
              <a:alpha val="92000"/>
            </a:schemeClr>
          </a:solidFill>
          <a:ln w="28575"/>
        </p:spPr>
        <p:style>
          <a:lnRef idx="2">
            <a:schemeClr val="accent1">
              <a:shade val="15000"/>
            </a:schemeClr>
          </a:lnRef>
          <a:fillRef idx="1">
            <a:schemeClr val="accent1"/>
          </a:fillRef>
          <a:effectRef idx="0">
            <a:schemeClr val="accent1"/>
          </a:effectRef>
          <a:fontRef idx="minor">
            <a:schemeClr val="lt1"/>
          </a:fontRef>
        </p:style>
        <p:txBody>
          <a:bodyPr lIns="216000" tIns="36000" rIns="216000" rtlCol="0" anchor="ctr"/>
          <a:lstStyle/>
          <a:p>
            <a:pPr>
              <a:lnSpc>
                <a:spcPct val="150000"/>
              </a:lnSpc>
            </a:pPr>
            <a:r>
              <a:rPr lang="en-US" dirty="0">
                <a:solidFill>
                  <a:schemeClr val="tx1"/>
                </a:solidFill>
                <a:latin typeface="Linkpen 17a Print" panose="03050602060000000000" pitchFamily="66" charset="77"/>
              </a:rPr>
              <a:t>Another significant local pottery enterprise was Craven </a:t>
            </a:r>
            <a:r>
              <a:rPr lang="en-US" dirty="0" err="1">
                <a:solidFill>
                  <a:schemeClr val="tx1"/>
                </a:solidFill>
                <a:latin typeface="Linkpen 17a Print" panose="03050602060000000000" pitchFamily="66" charset="77"/>
              </a:rPr>
              <a:t>Dunnill</a:t>
            </a:r>
            <a:r>
              <a:rPr lang="en-US" dirty="0">
                <a:solidFill>
                  <a:schemeClr val="tx1"/>
                </a:solidFill>
                <a:latin typeface="Linkpen 17a Print" panose="03050602060000000000" pitchFamily="66" charset="77"/>
              </a:rPr>
              <a:t> Jackfield Tiles, established in 1872. This company produced decorative tiles using traditional Victorian methods. </a:t>
            </a:r>
          </a:p>
          <a:p>
            <a:pPr>
              <a:lnSpc>
                <a:spcPct val="150000"/>
              </a:lnSpc>
            </a:pPr>
            <a:endParaRPr lang="en-US" dirty="0">
              <a:solidFill>
                <a:schemeClr val="tx1"/>
              </a:solidFill>
              <a:latin typeface="Linkpen 17a Print" panose="03050602060000000000" pitchFamily="66" charset="77"/>
            </a:endParaRPr>
          </a:p>
          <a:p>
            <a:pPr>
              <a:lnSpc>
                <a:spcPct val="150000"/>
              </a:lnSpc>
            </a:pPr>
            <a:r>
              <a:rPr lang="en-US" dirty="0">
                <a:solidFill>
                  <a:schemeClr val="tx1"/>
                </a:solidFill>
                <a:latin typeface="Linkpen 17a Print" panose="03050602060000000000" pitchFamily="66" charset="77"/>
              </a:rPr>
              <a:t>These tiles were used in churches, cathedrals, and even the Houses of Parliament, where Craven </a:t>
            </a:r>
            <a:r>
              <a:rPr lang="en-US" dirty="0" err="1">
                <a:solidFill>
                  <a:schemeClr val="tx1"/>
                </a:solidFill>
                <a:latin typeface="Linkpen 17a Print" panose="03050602060000000000" pitchFamily="66" charset="77"/>
              </a:rPr>
              <a:t>Dunnill</a:t>
            </a:r>
            <a:r>
              <a:rPr lang="en-US" dirty="0">
                <a:solidFill>
                  <a:schemeClr val="tx1"/>
                </a:solidFill>
                <a:latin typeface="Linkpen 17a Print" panose="03050602060000000000" pitchFamily="66" charset="77"/>
              </a:rPr>
              <a:t> recently restored the flooring of the Central Lobby. </a:t>
            </a:r>
          </a:p>
        </p:txBody>
      </p:sp>
      <p:pic>
        <p:nvPicPr>
          <p:cNvPr id="14" name="Picture 13">
            <a:extLst>
              <a:ext uri="{FF2B5EF4-FFF2-40B4-BE49-F238E27FC236}">
                <a16:creationId xmlns:a16="http://schemas.microsoft.com/office/drawing/2014/main" id="{CD8F95A9-8031-027E-E387-633DB950D77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71200" y="-10978"/>
            <a:ext cx="1320799" cy="1282699"/>
          </a:xfrm>
          <a:prstGeom prst="rect">
            <a:avLst/>
          </a:prstGeom>
        </p:spPr>
      </p:pic>
      <p:grpSp>
        <p:nvGrpSpPr>
          <p:cNvPr id="3" name="Group 2" descr="The Jackfield Tile Museum is located in the tile factory, today.">
            <a:extLst>
              <a:ext uri="{FF2B5EF4-FFF2-40B4-BE49-F238E27FC236}">
                <a16:creationId xmlns:a16="http://schemas.microsoft.com/office/drawing/2014/main" id="{83EC75AB-1F56-0FD6-594A-3FF08CB9199B}"/>
              </a:ext>
            </a:extLst>
          </p:cNvPr>
          <p:cNvGrpSpPr/>
          <p:nvPr/>
        </p:nvGrpSpPr>
        <p:grpSpPr>
          <a:xfrm>
            <a:off x="7466913" y="5688449"/>
            <a:ext cx="4543854" cy="1169551"/>
            <a:chOff x="6961334" y="2442803"/>
            <a:chExt cx="4543854" cy="1169551"/>
          </a:xfrm>
        </p:grpSpPr>
        <p:pic>
          <p:nvPicPr>
            <p:cNvPr id="4" name="Picture 3">
              <a:extLst>
                <a:ext uri="{FF2B5EF4-FFF2-40B4-BE49-F238E27FC236}">
                  <a16:creationId xmlns:a16="http://schemas.microsoft.com/office/drawing/2014/main" id="{C19A565D-2C29-3131-7ABE-2B6C51DBE5BA}"/>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6910637" y="2536228"/>
              <a:ext cx="350267" cy="248874"/>
            </a:xfrm>
            <a:prstGeom prst="rect">
              <a:avLst/>
            </a:prstGeom>
          </p:spPr>
        </p:pic>
        <p:sp>
          <p:nvSpPr>
            <p:cNvPr id="5" name="TextBox 4">
              <a:extLst>
                <a:ext uri="{FF2B5EF4-FFF2-40B4-BE49-F238E27FC236}">
                  <a16:creationId xmlns:a16="http://schemas.microsoft.com/office/drawing/2014/main" id="{E41F844C-2200-FC88-6890-B81D542C0733}"/>
                </a:ext>
              </a:extLst>
            </p:cNvPr>
            <p:cNvSpPr txBox="1"/>
            <p:nvPr/>
          </p:nvSpPr>
          <p:spPr>
            <a:xfrm>
              <a:off x="7184806" y="2442803"/>
              <a:ext cx="4320382" cy="1169551"/>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The Jackfield Tile Museum is located in the tile factory, today.</a:t>
              </a:r>
            </a:p>
            <a:p>
              <a:pPr>
                <a:lnSpc>
                  <a:spcPct val="150000"/>
                </a:lnSpc>
              </a:pPr>
              <a:endParaRPr lang="en-GB" sz="1600" dirty="0" err="1">
                <a:solidFill>
                  <a:schemeClr val="bg1"/>
                </a:solidFill>
                <a:latin typeface="Linkpen 17a Print" panose="03050602060000000000" pitchFamily="66" charset="77"/>
              </a:endParaRPr>
            </a:p>
          </p:txBody>
        </p:sp>
      </p:grpSp>
    </p:spTree>
    <p:extLst>
      <p:ext uri="{BB962C8B-B14F-4D97-AF65-F5344CB8AC3E}">
        <p14:creationId xmlns:p14="http://schemas.microsoft.com/office/powerpoint/2010/main" val="25403986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430</TotalTime>
  <Words>1555</Words>
  <Application>Microsoft Office PowerPoint</Application>
  <PresentationFormat>Widescreen</PresentationFormat>
  <Paragraphs>129</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Linkpen 17a Print</vt:lpstr>
      <vt:lpstr>Calibri</vt:lpstr>
      <vt:lpstr>Calibri Light</vt:lpstr>
      <vt:lpstr>Aptos</vt:lpstr>
      <vt:lpstr>Superclarendon Rg</vt:lpstr>
      <vt:lpstr>Office Theme</vt:lpstr>
      <vt:lpstr>Industries in Telford</vt:lpstr>
      <vt:lpstr>What effect did industry have on the area?</vt:lpstr>
      <vt:lpstr>Rich History</vt:lpstr>
      <vt:lpstr>Romans</vt:lpstr>
      <vt:lpstr>Mining</vt:lpstr>
      <vt:lpstr>The Industrial Revolution</vt:lpstr>
      <vt:lpstr>The 18th century</vt:lpstr>
      <vt:lpstr>Coalport</vt:lpstr>
      <vt:lpstr>Craven Dunnill</vt:lpstr>
      <vt:lpstr>River Severn</vt:lpstr>
      <vt:lpstr>Thomas Farnolls Pritchard</vt:lpstr>
      <vt:lpstr>Abraham Darby III</vt:lpstr>
      <vt:lpstr>John Wilkinson</vt:lpstr>
      <vt:lpstr>Construction</vt:lpstr>
      <vt:lpstr>Construction part 2</vt:lpstr>
      <vt:lpstr>The Iron Bridge</vt:lpstr>
      <vt:lpstr>William Reynolds</vt:lpstr>
      <vt:lpstr>Industrial Heritage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51</cp:revision>
  <dcterms:created xsi:type="dcterms:W3CDTF">2022-12-09T08:02:53Z</dcterms:created>
  <dcterms:modified xsi:type="dcterms:W3CDTF">2025-03-12T10:07:09Z</dcterms:modified>
</cp:coreProperties>
</file>