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0"/>
  </p:notesMasterIdLst>
  <p:sldIdLst>
    <p:sldId id="256" r:id="rId2"/>
    <p:sldId id="259" r:id="rId3"/>
    <p:sldId id="257" r:id="rId4"/>
    <p:sldId id="262" r:id="rId5"/>
    <p:sldId id="264" r:id="rId6"/>
    <p:sldId id="266" r:id="rId7"/>
    <p:sldId id="267" r:id="rId8"/>
    <p:sldId id="263" r:id="rId9"/>
    <p:sldId id="268" r:id="rId10"/>
    <p:sldId id="265" r:id="rId11"/>
    <p:sldId id="269" r:id="rId12"/>
    <p:sldId id="270" r:id="rId13"/>
    <p:sldId id="271" r:id="rId14"/>
    <p:sldId id="272" r:id="rId15"/>
    <p:sldId id="273" r:id="rId16"/>
    <p:sldId id="274" r:id="rId17"/>
    <p:sldId id="275" r:id="rId18"/>
    <p:sldId id="276" r:id="rId19"/>
  </p:sldIdLst>
  <p:sldSz cx="12192000" cy="6858000"/>
  <p:notesSz cx="6858000" cy="9144000"/>
  <p:embeddedFontLst>
    <p:embeddedFont>
      <p:font typeface="Superclarendon Rg" panose="02060605060000020003" pitchFamily="18" charset="0"/>
      <p:regular r:id="rId21"/>
      <p:bold r:id="rId22"/>
      <p:italic r:id="rId23"/>
      <p:boldItalic r:id="rId2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E43"/>
    <a:srgbClr val="F49734"/>
    <a:srgbClr val="B65379"/>
    <a:srgbClr val="F6A548"/>
    <a:srgbClr val="79B96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338"/>
    <p:restoredTop sz="96327"/>
  </p:normalViewPr>
  <p:slideViewPr>
    <p:cSldViewPr snapToGrid="0">
      <p:cViewPr varScale="1">
        <p:scale>
          <a:sx n="103" d="100"/>
          <a:sy n="103" d="100"/>
        </p:scale>
        <p:origin x="486" y="12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B4CF8A2C-0027-44DA-8813-FCCD49BC02B4}"/>
    <pc:docChg chg="modSld">
      <pc:chgData name="McHarg, Catherine" userId="88b8f76c-9ae3-4745-88eb-fe0667a22af5" providerId="ADAL" clId="{B4CF8A2C-0027-44DA-8813-FCCD49BC02B4}" dt="2025-05-28T15:38:52.364" v="5" actId="1076"/>
      <pc:docMkLst>
        <pc:docMk/>
      </pc:docMkLst>
      <pc:sldChg chg="modSp mod">
        <pc:chgData name="McHarg, Catherine" userId="88b8f76c-9ae3-4745-88eb-fe0667a22af5" providerId="ADAL" clId="{B4CF8A2C-0027-44DA-8813-FCCD49BC02B4}" dt="2025-05-28T15:36:21.595" v="4" actId="1076"/>
        <pc:sldMkLst>
          <pc:docMk/>
          <pc:sldMk cId="367527278" sldId="266"/>
        </pc:sldMkLst>
        <pc:spChg chg="mod">
          <ac:chgData name="McHarg, Catherine" userId="88b8f76c-9ae3-4745-88eb-fe0667a22af5" providerId="ADAL" clId="{B4CF8A2C-0027-44DA-8813-FCCD49BC02B4}" dt="2025-05-28T15:36:21.595" v="4" actId="1076"/>
          <ac:spMkLst>
            <pc:docMk/>
            <pc:sldMk cId="367527278" sldId="266"/>
            <ac:spMk id="3" creationId="{6ABC6AE5-027A-9AF3-4E38-0BF64EDEF0E6}"/>
          </ac:spMkLst>
        </pc:spChg>
        <pc:grpChg chg="mod">
          <ac:chgData name="McHarg, Catherine" userId="88b8f76c-9ae3-4745-88eb-fe0667a22af5" providerId="ADAL" clId="{B4CF8A2C-0027-44DA-8813-FCCD49BC02B4}" dt="2025-05-28T15:36:17.625" v="3" actId="14100"/>
          <ac:grpSpMkLst>
            <pc:docMk/>
            <pc:sldMk cId="367527278" sldId="266"/>
            <ac:grpSpMk id="5" creationId="{4BDF01B3-7890-CC78-9E43-47A862761050}"/>
          </ac:grpSpMkLst>
        </pc:grpChg>
      </pc:sldChg>
      <pc:sldChg chg="modSp mod">
        <pc:chgData name="McHarg, Catherine" userId="88b8f76c-9ae3-4745-88eb-fe0667a22af5" providerId="ADAL" clId="{B4CF8A2C-0027-44DA-8813-FCCD49BC02B4}" dt="2025-05-28T15:38:52.364" v="5" actId="1076"/>
        <pc:sldMkLst>
          <pc:docMk/>
          <pc:sldMk cId="1942363594" sldId="274"/>
        </pc:sldMkLst>
        <pc:spChg chg="mod">
          <ac:chgData name="McHarg, Catherine" userId="88b8f76c-9ae3-4745-88eb-fe0667a22af5" providerId="ADAL" clId="{B4CF8A2C-0027-44DA-8813-FCCD49BC02B4}" dt="2025-05-28T15:38:52.364" v="5" actId="1076"/>
          <ac:spMkLst>
            <pc:docMk/>
            <pc:sldMk cId="1942363594" sldId="274"/>
            <ac:spMk id="8" creationId="{5517EDBD-A462-CB3B-2935-6F98DA10E3B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5/28/2025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1675167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15346454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2950368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22584700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9842189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3794696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2267648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2941334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36842597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3401655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20090192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3900356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571388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41010258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41540861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4257172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9388542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5/28/2025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5/28/2025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5/28/2025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5/28/2025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5/28/2025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5/28/2025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5/28/2025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5/28/2025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4.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6.jpeg"/><Relationship Id="rId5" Type="http://schemas.openxmlformats.org/officeDocument/2006/relationships/image" Target="../media/image35.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8.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8.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3.png"/><Relationship Id="rId10" Type="http://schemas.openxmlformats.org/officeDocument/2006/relationships/image" Target="../media/image18.png"/><Relationship Id="rId4" Type="http://schemas.openxmlformats.org/officeDocument/2006/relationships/image" Target="../media/image10.pn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FAD2454-1E2F-3322-A5B8-7AC32E54BA24}"/>
              </a:ext>
            </a:extLst>
          </p:cNvPr>
          <p:cNvSpPr>
            <a:spLocks noGrp="1"/>
          </p:cNvSpPr>
          <p:nvPr>
            <p:ph type="ctrTitle"/>
          </p:nvPr>
        </p:nvSpPr>
        <p:spPr>
          <a:xfrm>
            <a:off x="1524000" y="-1479641"/>
            <a:ext cx="9144000" cy="1194466"/>
          </a:xfrm>
        </p:spPr>
        <p:txBody>
          <a:bodyPr/>
          <a:lstStyle/>
          <a:p>
            <a:r>
              <a:rPr lang="en-US" dirty="0"/>
              <a:t>Swindon after world war 2</a:t>
            </a:r>
          </a:p>
        </p:txBody>
      </p:sp>
      <p:sp>
        <p:nvSpPr>
          <p:cNvPr id="3" name="Rectangle 2" descr="An illustration of the side of a building with 6 windows showing.">
            <a:extLst>
              <a:ext uri="{FF2B5EF4-FFF2-40B4-BE49-F238E27FC236}">
                <a16:creationId xmlns:a16="http://schemas.microsoft.com/office/drawing/2014/main" id="{04254993-E1E2-860C-6D83-CEEEAC5B0BBC}"/>
              </a:ext>
            </a:extLst>
          </p:cNvPr>
          <p:cNvSpPr/>
          <p:nvPr/>
        </p:nvSpPr>
        <p:spPr>
          <a:xfrm>
            <a:off x="0" y="0"/>
            <a:ext cx="12191999"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A5BD8B5-5874-4293-E08C-C99A94CAA81F}"/>
              </a:ext>
            </a:extLst>
          </p:cNvPr>
          <p:cNvSpPr txBox="1"/>
          <p:nvPr/>
        </p:nvSpPr>
        <p:spPr>
          <a:xfrm>
            <a:off x="0" y="185492"/>
            <a:ext cx="12192000" cy="407035"/>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How has Swindon changed since World War 2?</a:t>
            </a:r>
          </a:p>
        </p:txBody>
      </p:sp>
      <p:pic>
        <p:nvPicPr>
          <p:cNvPr id="9" name="Picture 8" descr="Swindon after World War 2">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0" y="1162878"/>
            <a:ext cx="12191999" cy="4452730"/>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64078" y="5615608"/>
            <a:ext cx="1427921" cy="1240949"/>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A877143-5D06-1B05-8E8F-1B2802BA443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5CF66EA-99BA-F79C-F539-C6A0A065A899}"/>
              </a:ext>
            </a:extLst>
          </p:cNvPr>
          <p:cNvSpPr>
            <a:spLocks noGrp="1"/>
          </p:cNvSpPr>
          <p:nvPr>
            <p:ph type="ctrTitle"/>
          </p:nvPr>
        </p:nvSpPr>
        <p:spPr>
          <a:xfrm>
            <a:off x="1524000" y="-1236913"/>
            <a:ext cx="9144000" cy="1017486"/>
          </a:xfrm>
        </p:spPr>
        <p:txBody>
          <a:bodyPr/>
          <a:lstStyle/>
          <a:p>
            <a:r>
              <a:rPr lang="en-US" dirty="0"/>
              <a:t>Industrial change</a:t>
            </a:r>
          </a:p>
        </p:txBody>
      </p:sp>
      <p:sp>
        <p:nvSpPr>
          <p:cNvPr id="11" name="TextBox 10">
            <a:extLst>
              <a:ext uri="{FF2B5EF4-FFF2-40B4-BE49-F238E27FC236}">
                <a16:creationId xmlns:a16="http://schemas.microsoft.com/office/drawing/2014/main" id="{844914B2-8EDF-898D-AD0D-08E439E0B4A9}"/>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industry change after the war?</a:t>
            </a:r>
          </a:p>
        </p:txBody>
      </p:sp>
      <p:sp>
        <p:nvSpPr>
          <p:cNvPr id="6" name="Rectangle 5" descr="An old photo of men working in a factory.">
            <a:extLst>
              <a:ext uri="{FF2B5EF4-FFF2-40B4-BE49-F238E27FC236}">
                <a16:creationId xmlns:a16="http://schemas.microsoft.com/office/drawing/2014/main" id="{7FA0142A-CB0C-B309-96AE-574FB0A130B8}"/>
              </a:ext>
            </a:extLst>
          </p:cNvPr>
          <p:cNvSpPr/>
          <p:nvPr/>
        </p:nvSpPr>
        <p:spPr>
          <a:xfrm>
            <a:off x="0" y="0"/>
            <a:ext cx="12191999"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D2966FC5-4BF8-FA04-9233-6BDC48FDD251}"/>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solidFill>
                  <a:schemeClr val="bg1"/>
                </a:solidFill>
                <a:latin typeface="Superclarendon Rg" panose="02060605060000020003" pitchFamily="18" charset="77"/>
              </a:rPr>
              <a:t>Industrial change</a:t>
            </a:r>
          </a:p>
        </p:txBody>
      </p:sp>
      <p:sp>
        <p:nvSpPr>
          <p:cNvPr id="16" name="Rectangle 15">
            <a:extLst>
              <a:ext uri="{FF2B5EF4-FFF2-40B4-BE49-F238E27FC236}">
                <a16:creationId xmlns:a16="http://schemas.microsoft.com/office/drawing/2014/main" id="{CCD7380B-00E0-E674-6151-5629215637AE}"/>
              </a:ext>
            </a:extLst>
          </p:cNvPr>
          <p:cNvSpPr/>
          <p:nvPr/>
        </p:nvSpPr>
        <p:spPr>
          <a:xfrm>
            <a:off x="610454" y="1401089"/>
            <a:ext cx="4964435" cy="4911213"/>
          </a:xfrm>
          <a:prstGeom prst="rect">
            <a:avLst/>
          </a:prstGeom>
          <a:solidFill>
            <a:schemeClr val="bg1">
              <a:alpha val="88748"/>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dirty="0">
                <a:solidFill>
                  <a:schemeClr val="tx1"/>
                </a:solidFill>
                <a:latin typeface="Linkpen 17a Print" panose="03050602060000000000" pitchFamily="66" charset="77"/>
              </a:rPr>
              <a:t>By the mid 20th Century, the Great Western Railway (GWR) works employed around 14,000 people, building and repairing trains. </a:t>
            </a:r>
          </a:p>
          <a:p>
            <a:pPr>
              <a:lnSpc>
                <a:spcPct val="150000"/>
              </a:lnSpc>
            </a:pPr>
            <a:endParaRPr lang="en-GB" dirty="0">
              <a:solidFill>
                <a:schemeClr val="tx1"/>
              </a:solidFill>
              <a:latin typeface="Linkpen 17a Print" panose="03050602060000000000" pitchFamily="66" charset="77"/>
            </a:endParaRPr>
          </a:p>
          <a:p>
            <a:pPr>
              <a:lnSpc>
                <a:spcPct val="150000"/>
              </a:lnSpc>
            </a:pPr>
            <a:r>
              <a:rPr lang="en-GB" dirty="0">
                <a:solidFill>
                  <a:schemeClr val="tx1"/>
                </a:solidFill>
                <a:latin typeface="Linkpen 17a Print" panose="03050602060000000000" pitchFamily="66" charset="77"/>
              </a:rPr>
              <a:t>The town’s population in 1951 was around 70,000, and life revolved around the railway industry. </a:t>
            </a:r>
          </a:p>
          <a:p>
            <a:pPr>
              <a:lnSpc>
                <a:spcPct val="150000"/>
              </a:lnSpc>
            </a:pPr>
            <a:endParaRPr lang="en-GB" dirty="0">
              <a:solidFill>
                <a:schemeClr val="tx1"/>
              </a:solidFill>
              <a:latin typeface="Linkpen 17a Print" panose="03050602060000000000" pitchFamily="66" charset="77"/>
            </a:endParaRPr>
          </a:p>
          <a:p>
            <a:pPr>
              <a:lnSpc>
                <a:spcPct val="150000"/>
              </a:lnSpc>
            </a:pPr>
            <a:r>
              <a:rPr lang="en-GB" dirty="0">
                <a:solidFill>
                  <a:schemeClr val="tx1"/>
                </a:solidFill>
                <a:latin typeface="Linkpen 17a Print" panose="03050602060000000000" pitchFamily="66" charset="77"/>
              </a:rPr>
              <a:t>But change was coming.</a:t>
            </a:r>
          </a:p>
        </p:txBody>
      </p:sp>
      <p:pic>
        <p:nvPicPr>
          <p:cNvPr id="14" name="Picture 13">
            <a:extLst>
              <a:ext uri="{FF2B5EF4-FFF2-40B4-BE49-F238E27FC236}">
                <a16:creationId xmlns:a16="http://schemas.microsoft.com/office/drawing/2014/main" id="{81B74B2A-95A2-F07D-8A8E-C9F77CCB85B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64078" y="5615608"/>
            <a:ext cx="1427921" cy="1240949"/>
          </a:xfrm>
          <a:prstGeom prst="rect">
            <a:avLst/>
          </a:prstGeom>
        </p:spPr>
      </p:pic>
    </p:spTree>
    <p:extLst>
      <p:ext uri="{BB962C8B-B14F-4D97-AF65-F5344CB8AC3E}">
        <p14:creationId xmlns:p14="http://schemas.microsoft.com/office/powerpoint/2010/main" val="27680504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9F013EB-EBC3-8714-6844-68FA2E8F008A}"/>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E858CE88-A6BE-33D5-61A9-A0A6C6A5FB6B}"/>
              </a:ext>
            </a:extLst>
          </p:cNvPr>
          <p:cNvSpPr>
            <a:spLocks noGrp="1"/>
          </p:cNvSpPr>
          <p:nvPr>
            <p:ph type="ctrTitle"/>
          </p:nvPr>
        </p:nvSpPr>
        <p:spPr>
          <a:xfrm>
            <a:off x="1524000" y="-1271084"/>
            <a:ext cx="9144000" cy="1091228"/>
          </a:xfrm>
        </p:spPr>
        <p:txBody>
          <a:bodyPr/>
          <a:lstStyle/>
          <a:p>
            <a:r>
              <a:rPr lang="en-US" dirty="0"/>
              <a:t>The decline of the railway</a:t>
            </a:r>
          </a:p>
        </p:txBody>
      </p:sp>
      <p:sp>
        <p:nvSpPr>
          <p:cNvPr id="11" name="TextBox 10">
            <a:extLst>
              <a:ext uri="{FF2B5EF4-FFF2-40B4-BE49-F238E27FC236}">
                <a16:creationId xmlns:a16="http://schemas.microsoft.com/office/drawing/2014/main" id="{78ABC8F6-BB30-FBF0-1ED9-850B3A601A3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industry change after the war?</a:t>
            </a:r>
          </a:p>
        </p:txBody>
      </p:sp>
      <p:sp>
        <p:nvSpPr>
          <p:cNvPr id="7" name="Title 1">
            <a:extLst>
              <a:ext uri="{FF2B5EF4-FFF2-40B4-BE49-F238E27FC236}">
                <a16:creationId xmlns:a16="http://schemas.microsoft.com/office/drawing/2014/main" id="{E6BA4E28-4E64-3E39-B73D-4B064636FF85}"/>
              </a:ext>
            </a:extLst>
          </p:cNvPr>
          <p:cNvSpPr txBox="1">
            <a:spLocks/>
          </p:cNvSpPr>
          <p:nvPr/>
        </p:nvSpPr>
        <p:spPr>
          <a:xfrm>
            <a:off x="494269" y="391708"/>
            <a:ext cx="86868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decline of the railway</a:t>
            </a:r>
          </a:p>
        </p:txBody>
      </p:sp>
      <p:pic>
        <p:nvPicPr>
          <p:cNvPr id="14" name="Picture 13">
            <a:extLst>
              <a:ext uri="{FF2B5EF4-FFF2-40B4-BE49-F238E27FC236}">
                <a16:creationId xmlns:a16="http://schemas.microsoft.com/office/drawing/2014/main" id="{C3C0C59A-7F32-58C6-5CD2-2A4EA337CA9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64078" y="0"/>
            <a:ext cx="1427921" cy="1240949"/>
          </a:xfrm>
          <a:prstGeom prst="rect">
            <a:avLst/>
          </a:prstGeom>
        </p:spPr>
      </p:pic>
      <p:grpSp>
        <p:nvGrpSpPr>
          <p:cNvPr id="6" name="Group 5" descr="A photograph of people protesting in a black and white photo.">
            <a:extLst>
              <a:ext uri="{FF2B5EF4-FFF2-40B4-BE49-F238E27FC236}">
                <a16:creationId xmlns:a16="http://schemas.microsoft.com/office/drawing/2014/main" id="{CA01130E-F723-022B-94C5-177114D5B65F}"/>
              </a:ext>
            </a:extLst>
          </p:cNvPr>
          <p:cNvGrpSpPr/>
          <p:nvPr/>
        </p:nvGrpSpPr>
        <p:grpSpPr>
          <a:xfrm>
            <a:off x="633120" y="1327870"/>
            <a:ext cx="5462880" cy="3856455"/>
            <a:chOff x="4565414" y="605888"/>
            <a:chExt cx="7017439" cy="4953878"/>
          </a:xfrm>
        </p:grpSpPr>
        <p:pic>
          <p:nvPicPr>
            <p:cNvPr id="10" name="Picture 9" descr="A photograph of people protesting in a black and white photo.">
              <a:extLst>
                <a:ext uri="{FF2B5EF4-FFF2-40B4-BE49-F238E27FC236}">
                  <a16:creationId xmlns:a16="http://schemas.microsoft.com/office/drawing/2014/main" id="{03642242-AC36-78BA-E415-E5A73EEB2EE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565414" y="623534"/>
              <a:ext cx="7017439" cy="4936232"/>
            </a:xfrm>
            <a:prstGeom prst="rect">
              <a:avLst/>
            </a:prstGeom>
            <a:ln w="28575">
              <a:solidFill>
                <a:schemeClr val="tx1"/>
              </a:solidFill>
            </a:ln>
          </p:spPr>
        </p:pic>
        <p:sp>
          <p:nvSpPr>
            <p:cNvPr id="12" name="TextBox 11">
              <a:extLst>
                <a:ext uri="{FF2B5EF4-FFF2-40B4-BE49-F238E27FC236}">
                  <a16:creationId xmlns:a16="http://schemas.microsoft.com/office/drawing/2014/main" id="{86E82681-365A-FD69-A611-150EB58249E3}"/>
                </a:ext>
              </a:extLst>
            </p:cNvPr>
            <p:cNvSpPr txBox="1"/>
            <p:nvPr/>
          </p:nvSpPr>
          <p:spPr>
            <a:xfrm rot="5400000">
              <a:off x="4136872" y="1047992"/>
              <a:ext cx="1141191" cy="256984"/>
            </a:xfrm>
            <a:prstGeom prst="rect">
              <a:avLst/>
            </a:prstGeom>
            <a:noFill/>
          </p:spPr>
          <p:txBody>
            <a:bodyPr wrap="none" rtlCol="0">
              <a:spAutoFit/>
            </a:bodyPr>
            <a:lstStyle/>
            <a:p>
              <a:r>
                <a:rPr lang="en-GB" sz="700" dirty="0">
                  <a:solidFill>
                    <a:schemeClr val="bg1"/>
                  </a:solidFill>
                  <a:latin typeface="Arial" panose="020B0604020202020204" pitchFamily="34" charset="0"/>
                  <a:cs typeface="Arial" panose="020B0604020202020204" pitchFamily="34" charset="0"/>
                </a:rPr>
                <a:t>© Wiltshire Times</a:t>
              </a:r>
            </a:p>
          </p:txBody>
        </p:sp>
      </p:grpSp>
      <p:sp>
        <p:nvSpPr>
          <p:cNvPr id="8" name="TextBox 7">
            <a:extLst>
              <a:ext uri="{FF2B5EF4-FFF2-40B4-BE49-F238E27FC236}">
                <a16:creationId xmlns:a16="http://schemas.microsoft.com/office/drawing/2014/main" id="{5C26CDCF-B459-421A-C6D5-673ED2D6379D}"/>
              </a:ext>
            </a:extLst>
          </p:cNvPr>
          <p:cNvSpPr txBox="1"/>
          <p:nvPr/>
        </p:nvSpPr>
        <p:spPr>
          <a:xfrm>
            <a:off x="6452617" y="1292849"/>
            <a:ext cx="5228442" cy="3872214"/>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By the 1960s, the railway works began to decline and fewer people worked in the industry.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In 1962, the railway works employed just 6,000 people, down from its peak of 14,000.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This was a challenging time, and many were unhappy with the changes. Workers lost their jobs, and Swindon had to find new ways to grow. </a:t>
            </a:r>
          </a:p>
        </p:txBody>
      </p:sp>
      <p:sp>
        <p:nvSpPr>
          <p:cNvPr id="9" name="TextBox 8">
            <a:extLst>
              <a:ext uri="{FF2B5EF4-FFF2-40B4-BE49-F238E27FC236}">
                <a16:creationId xmlns:a16="http://schemas.microsoft.com/office/drawing/2014/main" id="{5D405B09-5E1E-04CA-2D01-C8426780302E}"/>
              </a:ext>
            </a:extLst>
          </p:cNvPr>
          <p:cNvSpPr txBox="1"/>
          <p:nvPr/>
        </p:nvSpPr>
        <p:spPr>
          <a:xfrm>
            <a:off x="1047137" y="5440075"/>
            <a:ext cx="10132140" cy="954107"/>
          </a:xfrm>
          <a:prstGeom prst="rect">
            <a:avLst/>
          </a:prstGeom>
          <a:noFill/>
        </p:spPr>
        <p:txBody>
          <a:bodyPr wrap="square">
            <a:spAutoFit/>
          </a:bodyPr>
          <a:lstStyle/>
          <a:p>
            <a:pPr algn="ctr"/>
            <a:r>
              <a:rPr lang="en-GB" sz="2800" dirty="0">
                <a:solidFill>
                  <a:srgbClr val="EC5E43"/>
                </a:solidFill>
                <a:latin typeface="Superclarendon Rg" panose="02000505080000020003" pitchFamily="2" charset="77"/>
              </a:rPr>
              <a:t>What do you think caused a decline in the railway industry?</a:t>
            </a:r>
          </a:p>
        </p:txBody>
      </p:sp>
    </p:spTree>
    <p:extLst>
      <p:ext uri="{BB962C8B-B14F-4D97-AF65-F5344CB8AC3E}">
        <p14:creationId xmlns:p14="http://schemas.microsoft.com/office/powerpoint/2010/main" val="36504612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F4A0AB2-081C-0508-CDC0-41E65503BD16}"/>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6139646-A463-8466-82EC-B62165DC7B44}"/>
              </a:ext>
            </a:extLst>
          </p:cNvPr>
          <p:cNvSpPr>
            <a:spLocks noGrp="1"/>
          </p:cNvSpPr>
          <p:nvPr>
            <p:ph type="ctrTitle"/>
          </p:nvPr>
        </p:nvSpPr>
        <p:spPr>
          <a:xfrm>
            <a:off x="1524000" y="-1336551"/>
            <a:ext cx="9144000" cy="1120724"/>
          </a:xfrm>
        </p:spPr>
        <p:txBody>
          <a:bodyPr/>
          <a:lstStyle/>
          <a:p>
            <a:r>
              <a:rPr lang="en-US" dirty="0"/>
              <a:t>1960s</a:t>
            </a:r>
          </a:p>
        </p:txBody>
      </p:sp>
      <p:sp>
        <p:nvSpPr>
          <p:cNvPr id="11" name="TextBox 10">
            <a:extLst>
              <a:ext uri="{FF2B5EF4-FFF2-40B4-BE49-F238E27FC236}">
                <a16:creationId xmlns:a16="http://schemas.microsoft.com/office/drawing/2014/main" id="{C96FAC2F-A8E0-A07D-0B3D-26EFA72C8049}"/>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industry change after the war?</a:t>
            </a:r>
          </a:p>
        </p:txBody>
      </p:sp>
      <p:sp>
        <p:nvSpPr>
          <p:cNvPr id="8" name="TextBox 7">
            <a:extLst>
              <a:ext uri="{FF2B5EF4-FFF2-40B4-BE49-F238E27FC236}">
                <a16:creationId xmlns:a16="http://schemas.microsoft.com/office/drawing/2014/main" id="{A7111342-F37F-A7E2-EA01-7440D06BD81A}"/>
              </a:ext>
            </a:extLst>
          </p:cNvPr>
          <p:cNvSpPr txBox="1"/>
          <p:nvPr/>
        </p:nvSpPr>
        <p:spPr>
          <a:xfrm>
            <a:off x="509017" y="486696"/>
            <a:ext cx="3650027" cy="560153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Swindon's railway industry declined as more people began to travel by car, so fewer trains were built or repaired there.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In the 1960s, many train lines closed, and new diesel and electric trains meant less work for Swindon’s railway workers.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Later, the railway company was sold and split up, which led to even more job losses. </a:t>
            </a:r>
          </a:p>
        </p:txBody>
      </p:sp>
      <p:sp>
        <p:nvSpPr>
          <p:cNvPr id="10" name="Rectangle 9" descr="A black and white photo of cars and buses going around a roundabout.">
            <a:extLst>
              <a:ext uri="{FF2B5EF4-FFF2-40B4-BE49-F238E27FC236}">
                <a16:creationId xmlns:a16="http://schemas.microsoft.com/office/drawing/2014/main" id="{E63FA6E4-F2B8-8135-30DD-34CFE6DAF39A}"/>
              </a:ext>
            </a:extLst>
          </p:cNvPr>
          <p:cNvSpPr/>
          <p:nvPr/>
        </p:nvSpPr>
        <p:spPr>
          <a:xfrm>
            <a:off x="3746090" y="0"/>
            <a:ext cx="8445909"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B837AEF-7845-A3D0-4249-0C68FD8B496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64078" y="0"/>
            <a:ext cx="1427921" cy="1240949"/>
          </a:xfrm>
          <a:prstGeom prst="rect">
            <a:avLst/>
          </a:prstGeom>
        </p:spPr>
      </p:pic>
      <p:grpSp>
        <p:nvGrpSpPr>
          <p:cNvPr id="2" name="Group 1" descr="The Magic Roundabout.&#10;">
            <a:extLst>
              <a:ext uri="{FF2B5EF4-FFF2-40B4-BE49-F238E27FC236}">
                <a16:creationId xmlns:a16="http://schemas.microsoft.com/office/drawing/2014/main" id="{6D2488E5-F0BB-DA0C-6431-D581A408DCC5}"/>
              </a:ext>
            </a:extLst>
          </p:cNvPr>
          <p:cNvGrpSpPr/>
          <p:nvPr/>
        </p:nvGrpSpPr>
        <p:grpSpPr>
          <a:xfrm>
            <a:off x="4789979" y="356123"/>
            <a:ext cx="5343163" cy="430887"/>
            <a:chOff x="5107102" y="2417403"/>
            <a:chExt cx="5343163" cy="430887"/>
          </a:xfrm>
        </p:grpSpPr>
        <p:pic>
          <p:nvPicPr>
            <p:cNvPr id="3" name="Picture 2">
              <a:extLst>
                <a:ext uri="{FF2B5EF4-FFF2-40B4-BE49-F238E27FC236}">
                  <a16:creationId xmlns:a16="http://schemas.microsoft.com/office/drawing/2014/main" id="{31DA6269-93AA-D1E1-5B73-EEE586FC229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400000">
              <a:off x="5056405" y="2496079"/>
              <a:ext cx="350267" cy="248874"/>
            </a:xfrm>
            <a:prstGeom prst="rect">
              <a:avLst/>
            </a:prstGeom>
          </p:spPr>
        </p:pic>
        <p:sp>
          <p:nvSpPr>
            <p:cNvPr id="4" name="TextBox 3">
              <a:extLst>
                <a:ext uri="{FF2B5EF4-FFF2-40B4-BE49-F238E27FC236}">
                  <a16:creationId xmlns:a16="http://schemas.microsoft.com/office/drawing/2014/main" id="{C5A50336-5761-845B-A8C6-12D05E36D767}"/>
                </a:ext>
              </a:extLst>
            </p:cNvPr>
            <p:cNvSpPr txBox="1"/>
            <p:nvPr/>
          </p:nvSpPr>
          <p:spPr>
            <a:xfrm>
              <a:off x="5276103" y="2417403"/>
              <a:ext cx="5174162"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Magic Roundabout.</a:t>
              </a:r>
            </a:p>
          </p:txBody>
        </p:sp>
      </p:grpSp>
    </p:spTree>
    <p:extLst>
      <p:ext uri="{BB962C8B-B14F-4D97-AF65-F5344CB8AC3E}">
        <p14:creationId xmlns:p14="http://schemas.microsoft.com/office/powerpoint/2010/main" val="39849513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9339F87-86C2-8152-B281-CC44813B28B1}"/>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2272BDB4-D5B2-6269-7E41-932B3F6D7317}"/>
              </a:ext>
            </a:extLst>
          </p:cNvPr>
          <p:cNvSpPr>
            <a:spLocks noGrp="1"/>
          </p:cNvSpPr>
          <p:nvPr>
            <p:ph type="ctrTitle"/>
          </p:nvPr>
        </p:nvSpPr>
        <p:spPr>
          <a:xfrm>
            <a:off x="1524000" y="-1124173"/>
            <a:ext cx="9144000" cy="739405"/>
          </a:xfrm>
        </p:spPr>
        <p:txBody>
          <a:bodyPr>
            <a:normAutofit fontScale="90000"/>
          </a:bodyPr>
          <a:lstStyle/>
          <a:p>
            <a:r>
              <a:rPr lang="en-US" dirty="0"/>
              <a:t>Car production</a:t>
            </a:r>
          </a:p>
        </p:txBody>
      </p:sp>
      <p:sp>
        <p:nvSpPr>
          <p:cNvPr id="11" name="TextBox 10">
            <a:extLst>
              <a:ext uri="{FF2B5EF4-FFF2-40B4-BE49-F238E27FC236}">
                <a16:creationId xmlns:a16="http://schemas.microsoft.com/office/drawing/2014/main" id="{0D45999F-6676-5351-8A8F-B0E0D620FD6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new industries came to the town?</a:t>
            </a:r>
          </a:p>
        </p:txBody>
      </p:sp>
      <p:sp>
        <p:nvSpPr>
          <p:cNvPr id="15" name="Rectangle 14" descr="An aerial photo go a large factory site surrounded by other buildings in the area.">
            <a:extLst>
              <a:ext uri="{FF2B5EF4-FFF2-40B4-BE49-F238E27FC236}">
                <a16:creationId xmlns:a16="http://schemas.microsoft.com/office/drawing/2014/main" id="{33F65888-4F35-641B-31A9-836BC129AF66}"/>
              </a:ext>
            </a:extLst>
          </p:cNvPr>
          <p:cNvSpPr/>
          <p:nvPr/>
        </p:nvSpPr>
        <p:spPr>
          <a:xfrm>
            <a:off x="1" y="0"/>
            <a:ext cx="5919020"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24938F8E-298C-1338-D795-50CA75DC1C73}"/>
              </a:ext>
            </a:extLst>
          </p:cNvPr>
          <p:cNvSpPr txBox="1">
            <a:spLocks/>
          </p:cNvSpPr>
          <p:nvPr/>
        </p:nvSpPr>
        <p:spPr>
          <a:xfrm>
            <a:off x="5919020" y="376269"/>
            <a:ext cx="572955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Car production</a:t>
            </a:r>
          </a:p>
        </p:txBody>
      </p:sp>
      <p:pic>
        <p:nvPicPr>
          <p:cNvPr id="6" name="Picture 5" descr="BMW logo a black circle with a blue and white checker shape in the middle, BMW it written over the top.">
            <a:extLst>
              <a:ext uri="{FF2B5EF4-FFF2-40B4-BE49-F238E27FC236}">
                <a16:creationId xmlns:a16="http://schemas.microsoft.com/office/drawing/2014/main" id="{FAC44B64-91DB-E773-8FB1-3B21F65659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758976">
            <a:off x="4796784" y="4500148"/>
            <a:ext cx="1187066" cy="1155828"/>
          </a:xfrm>
          <a:prstGeom prst="rect">
            <a:avLst/>
          </a:prstGeom>
        </p:spPr>
      </p:pic>
      <p:pic>
        <p:nvPicPr>
          <p:cNvPr id="12" name="Picture 11" descr="A Honda logo, a silver H inside a rectangular looking shape.">
            <a:extLst>
              <a:ext uri="{FF2B5EF4-FFF2-40B4-BE49-F238E27FC236}">
                <a16:creationId xmlns:a16="http://schemas.microsoft.com/office/drawing/2014/main" id="{47E2B6C5-0E98-8632-4558-56FA3F1E6C6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0419961">
            <a:off x="4873260" y="5668958"/>
            <a:ext cx="1272972" cy="1023064"/>
          </a:xfrm>
          <a:prstGeom prst="rect">
            <a:avLst/>
          </a:prstGeom>
        </p:spPr>
      </p:pic>
      <p:pic>
        <p:nvPicPr>
          <p:cNvPr id="14" name="Picture 13">
            <a:extLst>
              <a:ext uri="{FF2B5EF4-FFF2-40B4-BE49-F238E27FC236}">
                <a16:creationId xmlns:a16="http://schemas.microsoft.com/office/drawing/2014/main" id="{6CF21F4E-B393-9AA1-6E35-CFF2FAA9B6D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0" y="5615608"/>
            <a:ext cx="1427921" cy="1240949"/>
          </a:xfrm>
          <a:prstGeom prst="rect">
            <a:avLst/>
          </a:prstGeom>
        </p:spPr>
      </p:pic>
      <p:sp>
        <p:nvSpPr>
          <p:cNvPr id="8" name="TextBox 7">
            <a:extLst>
              <a:ext uri="{FF2B5EF4-FFF2-40B4-BE49-F238E27FC236}">
                <a16:creationId xmlns:a16="http://schemas.microsoft.com/office/drawing/2014/main" id="{BC189225-829A-5A6E-F28A-A97A5E46B6A5}"/>
              </a:ext>
            </a:extLst>
          </p:cNvPr>
          <p:cNvSpPr txBox="1"/>
          <p:nvPr/>
        </p:nvSpPr>
        <p:spPr>
          <a:xfrm>
            <a:off x="6085608" y="1373415"/>
            <a:ext cx="5645727"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car industry had already begun to replace the train industry in Swindon with the opening of the Pressed Steel factory in 1955/6.</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It quickly became the town’s largest employer, through various take overs the plant became home to major UK car manufactures such as British Leyland and Rover.</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Then international firms such as BMW and Honda continued to have car factories in the town.</a:t>
            </a:r>
          </a:p>
        </p:txBody>
      </p:sp>
    </p:spTree>
    <p:extLst>
      <p:ext uri="{BB962C8B-B14F-4D97-AF65-F5344CB8AC3E}">
        <p14:creationId xmlns:p14="http://schemas.microsoft.com/office/powerpoint/2010/main" val="40573767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1615A2C-F9A7-10C8-469B-CAF1575DE9A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C03D510-BADE-0C8F-9E98-9D171A4DA6D6}"/>
              </a:ext>
            </a:extLst>
          </p:cNvPr>
          <p:cNvSpPr>
            <a:spLocks noGrp="1"/>
          </p:cNvSpPr>
          <p:nvPr>
            <p:ph type="ctrTitle"/>
          </p:nvPr>
        </p:nvSpPr>
        <p:spPr>
          <a:xfrm>
            <a:off x="1524000" y="-1091228"/>
            <a:ext cx="9144000" cy="1091228"/>
          </a:xfrm>
        </p:spPr>
        <p:txBody>
          <a:bodyPr/>
          <a:lstStyle/>
          <a:p>
            <a:r>
              <a:rPr lang="en-US" dirty="0"/>
              <a:t>More new homes</a:t>
            </a:r>
          </a:p>
        </p:txBody>
      </p:sp>
      <p:sp>
        <p:nvSpPr>
          <p:cNvPr id="11" name="TextBox 10">
            <a:extLst>
              <a:ext uri="{FF2B5EF4-FFF2-40B4-BE49-F238E27FC236}">
                <a16:creationId xmlns:a16="http://schemas.microsoft.com/office/drawing/2014/main" id="{39F44C30-BF2B-BE38-BD70-AEB64E0FDA0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new industries came to the town?</a:t>
            </a:r>
          </a:p>
        </p:txBody>
      </p:sp>
      <p:sp>
        <p:nvSpPr>
          <p:cNvPr id="6" name="Rectangle 5" descr="A back and white photo of a housing estate with children playing in a park out front.">
            <a:extLst>
              <a:ext uri="{FF2B5EF4-FFF2-40B4-BE49-F238E27FC236}">
                <a16:creationId xmlns:a16="http://schemas.microsoft.com/office/drawing/2014/main" id="{85A1C3EA-EB4A-07B1-485D-098AD948476C}"/>
              </a:ext>
            </a:extLst>
          </p:cNvPr>
          <p:cNvSpPr/>
          <p:nvPr/>
        </p:nvSpPr>
        <p:spPr>
          <a:xfrm>
            <a:off x="1" y="0"/>
            <a:ext cx="7624915"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A34B7EEB-7F93-2FB7-8183-259A74283FA4}"/>
              </a:ext>
            </a:extLst>
          </p:cNvPr>
          <p:cNvSpPr txBox="1">
            <a:spLocks/>
          </p:cNvSpPr>
          <p:nvPr/>
        </p:nvSpPr>
        <p:spPr>
          <a:xfrm>
            <a:off x="428738" y="456207"/>
            <a:ext cx="700444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More new homes</a:t>
            </a:r>
          </a:p>
        </p:txBody>
      </p:sp>
      <p:sp>
        <p:nvSpPr>
          <p:cNvPr id="8" name="TextBox 7">
            <a:extLst>
              <a:ext uri="{FF2B5EF4-FFF2-40B4-BE49-F238E27FC236}">
                <a16:creationId xmlns:a16="http://schemas.microsoft.com/office/drawing/2014/main" id="{8763A2DB-14D2-B3C9-216D-AB72BA90E979}"/>
              </a:ext>
            </a:extLst>
          </p:cNvPr>
          <p:cNvSpPr txBox="1"/>
          <p:nvPr/>
        </p:nvSpPr>
        <p:spPr>
          <a:xfrm>
            <a:off x="7844021" y="619800"/>
            <a:ext cx="3634017" cy="5945858"/>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New estates like  Dorcan, </a:t>
            </a:r>
            <a:r>
              <a:rPr lang="en-GB" sz="1700" dirty="0" err="1">
                <a:latin typeface="Linkpen 17a Print" panose="03050602060000000000" pitchFamily="66" charset="77"/>
              </a:rPr>
              <a:t>Eldene</a:t>
            </a:r>
            <a:r>
              <a:rPr lang="en-GB" sz="1700" dirty="0">
                <a:latin typeface="Linkpen 17a Print" panose="03050602060000000000" pitchFamily="66" charset="77"/>
              </a:rPr>
              <a:t>, </a:t>
            </a:r>
            <a:r>
              <a:rPr lang="en-GB" sz="1700" dirty="0" err="1">
                <a:latin typeface="Linkpen 17a Print" panose="03050602060000000000" pitchFamily="66" charset="77"/>
              </a:rPr>
              <a:t>Covingham</a:t>
            </a:r>
            <a:r>
              <a:rPr lang="en-GB" sz="1700" dirty="0">
                <a:latin typeface="Linkpen 17a Print" panose="03050602060000000000" pitchFamily="66" charset="77"/>
              </a:rPr>
              <a:t>, Liden and </a:t>
            </a:r>
            <a:r>
              <a:rPr lang="en-GB" sz="1700" dirty="0" err="1">
                <a:latin typeface="Linkpen 17a Print" panose="03050602060000000000" pitchFamily="66" charset="77"/>
              </a:rPr>
              <a:t>Nythe</a:t>
            </a:r>
            <a:r>
              <a:rPr lang="en-GB" sz="1700" dirty="0">
                <a:latin typeface="Linkpen 17a Print" panose="03050602060000000000" pitchFamily="66" charset="77"/>
              </a:rPr>
              <a:t> were built in the 1960s.</a:t>
            </a:r>
          </a:p>
          <a:p>
            <a:pPr>
              <a:lnSpc>
                <a:spcPct val="150000"/>
              </a:lnSpc>
            </a:pPr>
            <a:endParaRPr lang="en-GB" sz="1700" dirty="0">
              <a:latin typeface="Linkpen 17a Print" panose="03050602060000000000" pitchFamily="66" charset="77"/>
            </a:endParaRPr>
          </a:p>
          <a:p>
            <a:pPr>
              <a:lnSpc>
                <a:spcPct val="150000"/>
              </a:lnSpc>
            </a:pPr>
            <a:r>
              <a:rPr lang="en-GB" sz="1700" dirty="0" err="1">
                <a:latin typeface="Linkpen 17a Print" panose="03050602060000000000" pitchFamily="66" charset="77"/>
              </a:rPr>
              <a:t>Toothill</a:t>
            </a:r>
            <a:r>
              <a:rPr lang="en-GB" sz="1700" dirty="0">
                <a:latin typeface="Linkpen 17a Print" panose="03050602060000000000" pitchFamily="66" charset="77"/>
              </a:rPr>
              <a:t> and Priory Vale were built in the 1970s and 1980s to accommodate the increasing population. </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Families moved into modern homes with gardens, and the town expanded rapidly. </a:t>
            </a:r>
          </a:p>
          <a:p>
            <a:pPr>
              <a:lnSpc>
                <a:spcPct val="150000"/>
              </a:lnSpc>
            </a:pPr>
            <a:endParaRPr lang="en-GB" sz="1700" dirty="0">
              <a:latin typeface="Linkpen 17a Print" panose="03050602060000000000" pitchFamily="66" charset="77"/>
            </a:endParaRPr>
          </a:p>
        </p:txBody>
      </p:sp>
      <p:pic>
        <p:nvPicPr>
          <p:cNvPr id="14" name="Picture 13">
            <a:extLst>
              <a:ext uri="{FF2B5EF4-FFF2-40B4-BE49-F238E27FC236}">
                <a16:creationId xmlns:a16="http://schemas.microsoft.com/office/drawing/2014/main" id="{EA522F1B-2AEB-BF6A-4DC5-2FDBB6F6EDB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64078" y="5615608"/>
            <a:ext cx="1427921" cy="1240949"/>
          </a:xfrm>
          <a:prstGeom prst="rect">
            <a:avLst/>
          </a:prstGeom>
        </p:spPr>
      </p:pic>
    </p:spTree>
    <p:extLst>
      <p:ext uri="{BB962C8B-B14F-4D97-AF65-F5344CB8AC3E}">
        <p14:creationId xmlns:p14="http://schemas.microsoft.com/office/powerpoint/2010/main" val="25074980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5BBDCC6-F4DA-FF34-D034-D9117326E690}"/>
            </a:ext>
          </a:extLst>
        </p:cNvPr>
        <p:cNvGrpSpPr/>
        <p:nvPr/>
      </p:nvGrpSpPr>
      <p:grpSpPr>
        <a:xfrm>
          <a:off x="0" y="0"/>
          <a:ext cx="0" cy="0"/>
          <a:chOff x="0" y="0"/>
          <a:chExt cx="0" cy="0"/>
        </a:xfrm>
      </p:grpSpPr>
      <p:sp>
        <p:nvSpPr>
          <p:cNvPr id="17" name="Title 16">
            <a:extLst>
              <a:ext uri="{FF2B5EF4-FFF2-40B4-BE49-F238E27FC236}">
                <a16:creationId xmlns:a16="http://schemas.microsoft.com/office/drawing/2014/main" id="{FBCDD07A-6C6E-643F-85C5-BE54A583D280}"/>
              </a:ext>
            </a:extLst>
          </p:cNvPr>
          <p:cNvSpPr>
            <a:spLocks noGrp="1"/>
          </p:cNvSpPr>
          <p:nvPr>
            <p:ph type="ctrTitle"/>
          </p:nvPr>
        </p:nvSpPr>
        <p:spPr>
          <a:xfrm>
            <a:off x="1524000" y="-1277559"/>
            <a:ext cx="9144000" cy="1061731"/>
          </a:xfrm>
        </p:spPr>
        <p:txBody>
          <a:bodyPr/>
          <a:lstStyle/>
          <a:p>
            <a:r>
              <a:rPr lang="en-US" dirty="0"/>
              <a:t>Magic roundabout</a:t>
            </a:r>
          </a:p>
        </p:txBody>
      </p:sp>
      <p:sp>
        <p:nvSpPr>
          <p:cNvPr id="11" name="TextBox 10">
            <a:extLst>
              <a:ext uri="{FF2B5EF4-FFF2-40B4-BE49-F238E27FC236}">
                <a16:creationId xmlns:a16="http://schemas.microsoft.com/office/drawing/2014/main" id="{2A666820-5647-FA6A-D81D-25DE09F158FA}"/>
              </a:ext>
            </a:extLst>
          </p:cNvPr>
          <p:cNvSpPr txBox="1"/>
          <p:nvPr/>
        </p:nvSpPr>
        <p:spPr>
          <a:xfrm>
            <a:off x="0" y="-83093"/>
            <a:ext cx="8686800" cy="663900"/>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new industries came to the town?</a:t>
            </a:r>
          </a:p>
          <a:p>
            <a:pPr>
              <a:lnSpc>
                <a:spcPts val="2420"/>
              </a:lnSpc>
            </a:pPr>
            <a:endParaRPr lang="en-GB" sz="1100" dirty="0">
              <a:solidFill>
                <a:schemeClr val="bg1"/>
              </a:solidFill>
              <a:effectLst/>
              <a:latin typeface="Superclarendon Rg" panose="02000505080000020003" pitchFamily="2" charset="77"/>
            </a:endParaRPr>
          </a:p>
        </p:txBody>
      </p:sp>
      <p:sp>
        <p:nvSpPr>
          <p:cNvPr id="18" name="Rectangle 17" descr="A photograph from the air of the roundabout with 5 other smaller roundabouts surrounding it.">
            <a:extLst>
              <a:ext uri="{FF2B5EF4-FFF2-40B4-BE49-F238E27FC236}">
                <a16:creationId xmlns:a16="http://schemas.microsoft.com/office/drawing/2014/main" id="{64B6700F-94A8-B691-FCCD-62FB0F1AF39F}"/>
              </a:ext>
            </a:extLst>
          </p:cNvPr>
          <p:cNvSpPr/>
          <p:nvPr/>
        </p:nvSpPr>
        <p:spPr>
          <a:xfrm>
            <a:off x="0" y="0"/>
            <a:ext cx="12191999"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996006D4-2B70-D12D-545E-91A9C5CAD8E5}"/>
              </a:ext>
            </a:extLst>
          </p:cNvPr>
          <p:cNvSpPr/>
          <p:nvPr/>
        </p:nvSpPr>
        <p:spPr>
          <a:xfrm>
            <a:off x="7064477" y="446494"/>
            <a:ext cx="4630994" cy="4096010"/>
          </a:xfrm>
          <a:prstGeom prst="rect">
            <a:avLst/>
          </a:prstGeom>
          <a:solidFill>
            <a:schemeClr val="bg1">
              <a:alpha val="92072"/>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600" dirty="0">
                <a:solidFill>
                  <a:schemeClr val="tx1"/>
                </a:solidFill>
                <a:latin typeface="Linkpen 17a Print" panose="03050602060000000000" pitchFamily="66" charset="77"/>
              </a:rPr>
              <a:t>Swindon is also famous for its Magic Roundabout, built in 1972. This unique traffic system consists of five mini-roundabouts arranged in a circle! </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Designed to improve traffic flow, it’s now one of the most well-known roundabouts in the world and a symbol of Swindon’s creativity.</a:t>
            </a:r>
          </a:p>
        </p:txBody>
      </p:sp>
      <p:grpSp>
        <p:nvGrpSpPr>
          <p:cNvPr id="15" name="Group 14" descr="Did you know? In 2009 the Magic Roundabout helped Swindon win a competition to be twinned with Disneyland in Florida!">
            <a:extLst>
              <a:ext uri="{FF2B5EF4-FFF2-40B4-BE49-F238E27FC236}">
                <a16:creationId xmlns:a16="http://schemas.microsoft.com/office/drawing/2014/main" id="{D2964A7D-94BE-38BB-847E-12346144FF32}"/>
              </a:ext>
            </a:extLst>
          </p:cNvPr>
          <p:cNvGrpSpPr/>
          <p:nvPr/>
        </p:nvGrpSpPr>
        <p:grpSpPr>
          <a:xfrm>
            <a:off x="3655143" y="4675239"/>
            <a:ext cx="4881715" cy="1736267"/>
            <a:chOff x="4616246" y="4675239"/>
            <a:chExt cx="4881715" cy="1736267"/>
          </a:xfrm>
        </p:grpSpPr>
        <p:sp>
          <p:nvSpPr>
            <p:cNvPr id="4" name="Rectangle 3">
              <a:extLst>
                <a:ext uri="{FF2B5EF4-FFF2-40B4-BE49-F238E27FC236}">
                  <a16:creationId xmlns:a16="http://schemas.microsoft.com/office/drawing/2014/main" id="{D24EF4F3-D15C-A4FB-A459-7C4956C339EA}"/>
                </a:ext>
              </a:extLst>
            </p:cNvPr>
            <p:cNvSpPr/>
            <p:nvPr/>
          </p:nvSpPr>
          <p:spPr>
            <a:xfrm>
              <a:off x="4616246" y="4675239"/>
              <a:ext cx="4881715" cy="1736267"/>
            </a:xfrm>
            <a:prstGeom prst="rect">
              <a:avLst/>
            </a:prstGeom>
            <a:solidFill>
              <a:srgbClr val="EC5E43"/>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3CFF4CA5-90E2-487F-F5CB-61B31F878A8E}"/>
                </a:ext>
              </a:extLst>
            </p:cNvPr>
            <p:cNvSpPr txBox="1"/>
            <p:nvPr/>
          </p:nvSpPr>
          <p:spPr>
            <a:xfrm>
              <a:off x="4682613" y="5237094"/>
              <a:ext cx="4815348" cy="1102225"/>
            </a:xfrm>
            <a:prstGeom prst="rect">
              <a:avLst/>
            </a:prstGeom>
            <a:noFill/>
          </p:spPr>
          <p:txBody>
            <a:bodyPr wrap="square">
              <a:spAutoFit/>
            </a:bodyPr>
            <a:lstStyle/>
            <a:p>
              <a:pPr>
                <a:lnSpc>
                  <a:spcPct val="150000"/>
                </a:lnSpc>
              </a:pPr>
              <a:r>
                <a:rPr lang="en-GB" sz="1500" dirty="0">
                  <a:solidFill>
                    <a:schemeClr val="bg1"/>
                  </a:solidFill>
                  <a:latin typeface="Linkpen 17a Print" panose="03050602060000000000" pitchFamily="66" charset="77"/>
                </a:rPr>
                <a:t>In 2009 the Magic Roundabout helped Swindon win a competition to be twinned with Disneyland in Florida!</a:t>
              </a:r>
            </a:p>
          </p:txBody>
        </p:sp>
        <p:sp>
          <p:nvSpPr>
            <p:cNvPr id="13" name="TextBox 12">
              <a:extLst>
                <a:ext uri="{FF2B5EF4-FFF2-40B4-BE49-F238E27FC236}">
                  <a16:creationId xmlns:a16="http://schemas.microsoft.com/office/drawing/2014/main" id="{7320DBE3-0276-5494-D286-472245BC1B2C}"/>
                </a:ext>
              </a:extLst>
            </p:cNvPr>
            <p:cNvSpPr txBox="1"/>
            <p:nvPr/>
          </p:nvSpPr>
          <p:spPr>
            <a:xfrm>
              <a:off x="4616246" y="4713874"/>
              <a:ext cx="4881715" cy="523220"/>
            </a:xfrm>
            <a:prstGeom prst="rect">
              <a:avLst/>
            </a:prstGeom>
            <a:noFill/>
          </p:spPr>
          <p:txBody>
            <a:bodyPr wrap="square">
              <a:spAutoFit/>
            </a:bodyPr>
            <a:lstStyle/>
            <a:p>
              <a:pPr algn="ctr"/>
              <a:r>
                <a:rPr lang="en-GB" sz="2800" dirty="0">
                  <a:solidFill>
                    <a:schemeClr val="bg1"/>
                  </a:solidFill>
                  <a:latin typeface="Superclarendon Rg" panose="02000505080000020003" pitchFamily="2" charset="77"/>
                </a:rPr>
                <a:t>Did you Know?</a:t>
              </a:r>
            </a:p>
          </p:txBody>
        </p:sp>
      </p:grpSp>
      <p:pic>
        <p:nvPicPr>
          <p:cNvPr id="14" name="Picture 13">
            <a:extLst>
              <a:ext uri="{FF2B5EF4-FFF2-40B4-BE49-F238E27FC236}">
                <a16:creationId xmlns:a16="http://schemas.microsoft.com/office/drawing/2014/main" id="{88C15CED-D468-DBD1-57E1-B92B32ABE0D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64078" y="5615608"/>
            <a:ext cx="1427921" cy="1240949"/>
          </a:xfrm>
          <a:prstGeom prst="rect">
            <a:avLst/>
          </a:prstGeom>
        </p:spPr>
      </p:pic>
    </p:spTree>
    <p:extLst>
      <p:ext uri="{BB962C8B-B14F-4D97-AF65-F5344CB8AC3E}">
        <p14:creationId xmlns:p14="http://schemas.microsoft.com/office/powerpoint/2010/main" val="11045253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decel="5000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000" fill="hold"/>
                                        <p:tgtEl>
                                          <p:spTgt spid="15"/>
                                        </p:tgtEl>
                                        <p:attrNameLst>
                                          <p:attrName>ppt_x</p:attrName>
                                        </p:attrNameLst>
                                      </p:cBhvr>
                                      <p:tavLst>
                                        <p:tav tm="0">
                                          <p:val>
                                            <p:strVal val="#ppt_x"/>
                                          </p:val>
                                        </p:tav>
                                        <p:tav tm="100000">
                                          <p:val>
                                            <p:strVal val="#ppt_x"/>
                                          </p:val>
                                        </p:tav>
                                      </p:tavLst>
                                    </p:anim>
                                    <p:anim calcmode="lin" valueType="num">
                                      <p:cBhvr additive="base">
                                        <p:cTn id="13"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115F236-195D-5EFE-1324-DDA148BA950C}"/>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7A378BB2-C380-DF13-CFD9-3CA4C8A7EB39}"/>
              </a:ext>
            </a:extLst>
          </p:cNvPr>
          <p:cNvSpPr>
            <a:spLocks noGrp="1"/>
          </p:cNvSpPr>
          <p:nvPr>
            <p:ph type="ctrTitle"/>
          </p:nvPr>
        </p:nvSpPr>
        <p:spPr>
          <a:xfrm>
            <a:off x="1524000" y="-1220013"/>
            <a:ext cx="9144000" cy="1041013"/>
          </a:xfrm>
        </p:spPr>
        <p:txBody>
          <a:bodyPr/>
          <a:lstStyle/>
          <a:p>
            <a:r>
              <a:rPr lang="en-US" dirty="0"/>
              <a:t>New services</a:t>
            </a:r>
          </a:p>
        </p:txBody>
      </p:sp>
      <p:sp>
        <p:nvSpPr>
          <p:cNvPr id="11" name="TextBox 10">
            <a:extLst>
              <a:ext uri="{FF2B5EF4-FFF2-40B4-BE49-F238E27FC236}">
                <a16:creationId xmlns:a16="http://schemas.microsoft.com/office/drawing/2014/main" id="{17808BFA-B89B-7CEB-4691-CA6D1615F141}"/>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else has changed in Swindon?</a:t>
            </a:r>
          </a:p>
        </p:txBody>
      </p:sp>
      <p:sp>
        <p:nvSpPr>
          <p:cNvPr id="7" name="Title 1">
            <a:extLst>
              <a:ext uri="{FF2B5EF4-FFF2-40B4-BE49-F238E27FC236}">
                <a16:creationId xmlns:a16="http://schemas.microsoft.com/office/drawing/2014/main" id="{281FFEA0-995A-DC72-60BC-7505A6A9A4BD}"/>
              </a:ext>
            </a:extLst>
          </p:cNvPr>
          <p:cNvSpPr txBox="1">
            <a:spLocks/>
          </p:cNvSpPr>
          <p:nvPr/>
        </p:nvSpPr>
        <p:spPr>
          <a:xfrm>
            <a:off x="494270" y="545698"/>
            <a:ext cx="6095604"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New services</a:t>
            </a:r>
          </a:p>
        </p:txBody>
      </p:sp>
      <p:grpSp>
        <p:nvGrpSpPr>
          <p:cNvPr id="15" name="Group 14" descr="An old photograph of people gathering in a big crowd outside a building and small bridge with a glass archway.">
            <a:extLst>
              <a:ext uri="{FF2B5EF4-FFF2-40B4-BE49-F238E27FC236}">
                <a16:creationId xmlns:a16="http://schemas.microsoft.com/office/drawing/2014/main" id="{B37C7D99-7BF7-9594-D3F2-911717DA3BB8}"/>
              </a:ext>
            </a:extLst>
          </p:cNvPr>
          <p:cNvGrpSpPr/>
          <p:nvPr/>
        </p:nvGrpSpPr>
        <p:grpSpPr>
          <a:xfrm>
            <a:off x="494269" y="1476917"/>
            <a:ext cx="5734056" cy="4397336"/>
            <a:chOff x="494269" y="1476917"/>
            <a:chExt cx="5734056" cy="4397336"/>
          </a:xfrm>
        </p:grpSpPr>
        <p:pic>
          <p:nvPicPr>
            <p:cNvPr id="12" name="Picture 11" descr="A large crowd of people outside a building&#10;&#10;Description automatically generated">
              <a:extLst>
                <a:ext uri="{FF2B5EF4-FFF2-40B4-BE49-F238E27FC236}">
                  <a16:creationId xmlns:a16="http://schemas.microsoft.com/office/drawing/2014/main" id="{29E10867-D787-3CE3-A6BD-DD7A4BE6AD2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3187" y="1476917"/>
              <a:ext cx="5695138" cy="4397336"/>
            </a:xfrm>
            <a:prstGeom prst="rect">
              <a:avLst/>
            </a:prstGeom>
            <a:ln w="28575">
              <a:solidFill>
                <a:schemeClr val="tx1"/>
              </a:solidFill>
            </a:ln>
          </p:spPr>
        </p:pic>
        <p:sp>
          <p:nvSpPr>
            <p:cNvPr id="13" name="TextBox 12">
              <a:extLst>
                <a:ext uri="{FF2B5EF4-FFF2-40B4-BE49-F238E27FC236}">
                  <a16:creationId xmlns:a16="http://schemas.microsoft.com/office/drawing/2014/main" id="{E6A57178-4285-6F1A-5AB3-6A94838E7AB7}"/>
                </a:ext>
              </a:extLst>
            </p:cNvPr>
            <p:cNvSpPr txBox="1"/>
            <p:nvPr/>
          </p:nvSpPr>
          <p:spPr>
            <a:xfrm>
              <a:off x="494269" y="1476918"/>
              <a:ext cx="1791731" cy="246221"/>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 Swindon Advertiser</a:t>
              </a:r>
            </a:p>
          </p:txBody>
        </p:sp>
      </p:grpSp>
      <p:sp>
        <p:nvSpPr>
          <p:cNvPr id="8" name="TextBox 7">
            <a:extLst>
              <a:ext uri="{FF2B5EF4-FFF2-40B4-BE49-F238E27FC236}">
                <a16:creationId xmlns:a16="http://schemas.microsoft.com/office/drawing/2014/main" id="{5517EDBD-A462-CB3B-2935-6F98DA10E3B0}"/>
              </a:ext>
            </a:extLst>
          </p:cNvPr>
          <p:cNvSpPr txBox="1"/>
          <p:nvPr/>
        </p:nvSpPr>
        <p:spPr>
          <a:xfrm>
            <a:off x="6589874" y="1326298"/>
            <a:ext cx="4888165" cy="5553443"/>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New roads, schools, and shopping centres were built to support the growing community. </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The Brunel Centre opened in 1978, becoming a popular place to shop and meet friends. A statue honouring Isambard Kingdom Brunel was erected outside to commemorate the town’s heritage.</a:t>
            </a:r>
          </a:p>
          <a:p>
            <a:pPr>
              <a:lnSpc>
                <a:spcPct val="150000"/>
              </a:lnSpc>
            </a:pPr>
            <a:endParaRPr lang="en-GB" sz="1700" dirty="0">
              <a:latin typeface="Linkpen 17a Print" panose="03050602060000000000" pitchFamily="66" charset="77"/>
            </a:endParaRPr>
          </a:p>
          <a:p>
            <a:pPr>
              <a:lnSpc>
                <a:spcPct val="150000"/>
              </a:lnSpc>
            </a:pPr>
            <a:r>
              <a:rPr lang="en-GB" sz="1700" dirty="0">
                <a:latin typeface="Linkpen 17a Print" panose="03050602060000000000" pitchFamily="66" charset="77"/>
              </a:rPr>
              <a:t>Swindon was becoming a modern town with everything people needed.</a:t>
            </a:r>
          </a:p>
          <a:p>
            <a:pPr>
              <a:lnSpc>
                <a:spcPct val="150000"/>
              </a:lnSpc>
            </a:pPr>
            <a:endParaRPr lang="en-GB" sz="1700" dirty="0">
              <a:latin typeface="Linkpen 17a Print" panose="03050602060000000000" pitchFamily="66" charset="77"/>
            </a:endParaRPr>
          </a:p>
        </p:txBody>
      </p:sp>
      <p:pic>
        <p:nvPicPr>
          <p:cNvPr id="14" name="Picture 13">
            <a:extLst>
              <a:ext uri="{FF2B5EF4-FFF2-40B4-BE49-F238E27FC236}">
                <a16:creationId xmlns:a16="http://schemas.microsoft.com/office/drawing/2014/main" id="{6000920A-83D6-F853-71A5-67FBBE4DE34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64078" y="5615608"/>
            <a:ext cx="1427921" cy="1240949"/>
          </a:xfrm>
          <a:prstGeom prst="rect">
            <a:avLst/>
          </a:prstGeom>
        </p:spPr>
      </p:pic>
    </p:spTree>
    <p:extLst>
      <p:ext uri="{BB962C8B-B14F-4D97-AF65-F5344CB8AC3E}">
        <p14:creationId xmlns:p14="http://schemas.microsoft.com/office/powerpoint/2010/main" val="19423635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3F9D58C-F510-123D-AB40-735CEC30E06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C4B160F-FED2-E6B0-9E65-F8753F177EA3}"/>
              </a:ext>
            </a:extLst>
          </p:cNvPr>
          <p:cNvSpPr>
            <a:spLocks noGrp="1"/>
          </p:cNvSpPr>
          <p:nvPr>
            <p:ph type="ctrTitle"/>
          </p:nvPr>
        </p:nvSpPr>
        <p:spPr>
          <a:xfrm>
            <a:off x="1524000" y="-1286980"/>
            <a:ext cx="9144000" cy="1096288"/>
          </a:xfrm>
        </p:spPr>
        <p:txBody>
          <a:bodyPr/>
          <a:lstStyle/>
          <a:p>
            <a:r>
              <a:rPr lang="en-US" dirty="0"/>
              <a:t>New investment</a:t>
            </a:r>
          </a:p>
        </p:txBody>
      </p:sp>
      <p:sp>
        <p:nvSpPr>
          <p:cNvPr id="11" name="TextBox 10">
            <a:extLst>
              <a:ext uri="{FF2B5EF4-FFF2-40B4-BE49-F238E27FC236}">
                <a16:creationId xmlns:a16="http://schemas.microsoft.com/office/drawing/2014/main" id="{8B425ACD-6886-CB8A-99FB-3ACEC80F2787}"/>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else has changed in Swindon?</a:t>
            </a:r>
          </a:p>
        </p:txBody>
      </p:sp>
      <p:sp>
        <p:nvSpPr>
          <p:cNvPr id="7" name="Title 1">
            <a:extLst>
              <a:ext uri="{FF2B5EF4-FFF2-40B4-BE49-F238E27FC236}">
                <a16:creationId xmlns:a16="http://schemas.microsoft.com/office/drawing/2014/main" id="{638919C7-D232-8E18-9BA6-03B643218B4D}"/>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New investment</a:t>
            </a:r>
          </a:p>
        </p:txBody>
      </p:sp>
      <p:sp>
        <p:nvSpPr>
          <p:cNvPr id="8" name="TextBox 7">
            <a:extLst>
              <a:ext uri="{FF2B5EF4-FFF2-40B4-BE49-F238E27FC236}">
                <a16:creationId xmlns:a16="http://schemas.microsoft.com/office/drawing/2014/main" id="{BA070A6C-72AD-2BF9-13EE-E68BF226743F}"/>
              </a:ext>
            </a:extLst>
          </p:cNvPr>
          <p:cNvSpPr txBox="1"/>
          <p:nvPr/>
        </p:nvSpPr>
        <p:spPr>
          <a:xfrm>
            <a:off x="494269" y="1476917"/>
            <a:ext cx="4829899"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1980s and 1990s, new industries like manufacturing and technology arrived in Swindon.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Companies like Honda and Intel set up facilities, creating thousands of jobs. By 1990, Honda employed over 3,000 people.</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town became known for its innovation and skilled workforce, putting Swindon back on the map!</a:t>
            </a:r>
          </a:p>
        </p:txBody>
      </p:sp>
      <p:pic>
        <p:nvPicPr>
          <p:cNvPr id="13" name="Picture 12" descr="Intel logo, it says &quot;intel&quot; in white text inside a broken circle.">
            <a:extLst>
              <a:ext uri="{FF2B5EF4-FFF2-40B4-BE49-F238E27FC236}">
                <a16:creationId xmlns:a16="http://schemas.microsoft.com/office/drawing/2014/main" id="{25730804-75F6-07D5-DEEC-9BC617F854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03892" y="455160"/>
            <a:ext cx="1573798" cy="1573798"/>
          </a:xfrm>
          <a:prstGeom prst="rect">
            <a:avLst/>
          </a:prstGeom>
          <a:ln w="28575">
            <a:solidFill>
              <a:schemeClr val="tx1"/>
            </a:solidFill>
          </a:ln>
        </p:spPr>
      </p:pic>
      <p:grpSp>
        <p:nvGrpSpPr>
          <p:cNvPr id="12" name="Group 11" descr="AN aerial photo of a factory from a distance.">
            <a:extLst>
              <a:ext uri="{FF2B5EF4-FFF2-40B4-BE49-F238E27FC236}">
                <a16:creationId xmlns:a16="http://schemas.microsoft.com/office/drawing/2014/main" id="{066D2952-A94E-163B-0195-6AAAD5901C8D}"/>
              </a:ext>
            </a:extLst>
          </p:cNvPr>
          <p:cNvGrpSpPr/>
          <p:nvPr/>
        </p:nvGrpSpPr>
        <p:grpSpPr>
          <a:xfrm>
            <a:off x="5502727" y="2255198"/>
            <a:ext cx="5514317" cy="3211527"/>
            <a:chOff x="5502728" y="1557771"/>
            <a:chExt cx="6032979" cy="3513595"/>
          </a:xfrm>
        </p:grpSpPr>
        <p:pic>
          <p:nvPicPr>
            <p:cNvPr id="6" name="Picture 5" descr="Aerial view of a large industrial area&#10;&#10;Description automatically generated">
              <a:extLst>
                <a:ext uri="{FF2B5EF4-FFF2-40B4-BE49-F238E27FC236}">
                  <a16:creationId xmlns:a16="http://schemas.microsoft.com/office/drawing/2014/main" id="{DF1C76EF-2B5A-70E3-043D-8AD385ABA2EC}"/>
                </a:ext>
              </a:extLst>
            </p:cNvPr>
            <p:cNvPicPr>
              <a:picLocks noChangeAspect="1"/>
            </p:cNvPicPr>
            <p:nvPr/>
          </p:nvPicPr>
          <p:blipFill>
            <a:blip r:embed="rId5"/>
            <a:stretch>
              <a:fillRect/>
            </a:stretch>
          </p:blipFill>
          <p:spPr>
            <a:xfrm>
              <a:off x="5502728" y="1583808"/>
              <a:ext cx="6032979" cy="3487558"/>
            </a:xfrm>
            <a:prstGeom prst="rect">
              <a:avLst/>
            </a:prstGeom>
            <a:ln w="28575">
              <a:solidFill>
                <a:schemeClr val="tx1"/>
              </a:solidFill>
            </a:ln>
          </p:spPr>
        </p:pic>
        <p:sp>
          <p:nvSpPr>
            <p:cNvPr id="10" name="TextBox 9">
              <a:extLst>
                <a:ext uri="{FF2B5EF4-FFF2-40B4-BE49-F238E27FC236}">
                  <a16:creationId xmlns:a16="http://schemas.microsoft.com/office/drawing/2014/main" id="{A2956BA3-EC4A-81C0-BF01-B7D4D2ECD32A}"/>
                </a:ext>
              </a:extLst>
            </p:cNvPr>
            <p:cNvSpPr txBox="1"/>
            <p:nvPr/>
          </p:nvSpPr>
          <p:spPr>
            <a:xfrm>
              <a:off x="5502728" y="1557771"/>
              <a:ext cx="5133208" cy="230832"/>
            </a:xfrm>
            <a:prstGeom prst="rect">
              <a:avLst/>
            </a:prstGeom>
            <a:noFill/>
          </p:spPr>
          <p:txBody>
            <a:bodyPr wrap="square" rtlCol="0">
              <a:spAutoFit/>
            </a:bodyPr>
            <a:lstStyle/>
            <a:p>
              <a:r>
                <a:rPr lang="en-GB" sz="900" dirty="0">
                  <a:solidFill>
                    <a:schemeClr val="bg1"/>
                  </a:solidFill>
                  <a:latin typeface="Arial" panose="020B0604020202020204" pitchFamily="34" charset="0"/>
                  <a:cs typeface="Arial" panose="020B0604020202020204" pitchFamily="34" charset="0"/>
                </a:rPr>
                <a:t>© Swindon Advertiser</a:t>
              </a:r>
            </a:p>
          </p:txBody>
        </p:sp>
      </p:grpSp>
      <p:grpSp>
        <p:nvGrpSpPr>
          <p:cNvPr id="5" name="Group 4" descr="The Honda factory at its peak in the late 1990s.">
            <a:extLst>
              <a:ext uri="{FF2B5EF4-FFF2-40B4-BE49-F238E27FC236}">
                <a16:creationId xmlns:a16="http://schemas.microsoft.com/office/drawing/2014/main" id="{2F8692A7-E693-4CAB-BB64-07E879AA6F6B}"/>
              </a:ext>
            </a:extLst>
          </p:cNvPr>
          <p:cNvGrpSpPr/>
          <p:nvPr/>
        </p:nvGrpSpPr>
        <p:grpSpPr>
          <a:xfrm>
            <a:off x="5502728" y="5615608"/>
            <a:ext cx="4275453" cy="800219"/>
            <a:chOff x="5121850" y="2417403"/>
            <a:chExt cx="4275453" cy="800219"/>
          </a:xfrm>
        </p:grpSpPr>
        <p:pic>
          <p:nvPicPr>
            <p:cNvPr id="2" name="Picture 1">
              <a:extLst>
                <a:ext uri="{FF2B5EF4-FFF2-40B4-BE49-F238E27FC236}">
                  <a16:creationId xmlns:a16="http://schemas.microsoft.com/office/drawing/2014/main" id="{57143D62-05CC-1B96-3D79-43DF65BE1CF9}"/>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B8B7F042-6E88-5EA6-7375-4D6B8076C139}"/>
                </a:ext>
              </a:extLst>
            </p:cNvPr>
            <p:cNvSpPr txBox="1"/>
            <p:nvPr/>
          </p:nvSpPr>
          <p:spPr>
            <a:xfrm>
              <a:off x="5276102" y="2417403"/>
              <a:ext cx="4121201"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Honda factory at its peak in the late 1990s.</a:t>
              </a:r>
            </a:p>
          </p:txBody>
        </p:sp>
      </p:grpSp>
      <p:pic>
        <p:nvPicPr>
          <p:cNvPr id="14" name="Picture 13">
            <a:extLst>
              <a:ext uri="{FF2B5EF4-FFF2-40B4-BE49-F238E27FC236}">
                <a16:creationId xmlns:a16="http://schemas.microsoft.com/office/drawing/2014/main" id="{2FF70FFA-A139-D2D4-802C-D764337B7824}"/>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764078" y="5615608"/>
            <a:ext cx="1427921" cy="1240949"/>
          </a:xfrm>
          <a:prstGeom prst="rect">
            <a:avLst/>
          </a:prstGeom>
        </p:spPr>
      </p:pic>
    </p:spTree>
    <p:extLst>
      <p:ext uri="{BB962C8B-B14F-4D97-AF65-F5344CB8AC3E}">
        <p14:creationId xmlns:p14="http://schemas.microsoft.com/office/powerpoint/2010/main" val="28277615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animEffect transition="in" filter="fade">
                                      <p:cBhvr>
                                        <p:cTn id="31"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B4EA650-303A-A156-0057-BA0FBE0A4F8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604286D-6011-EAE0-6D27-CB4DAFE16DC1}"/>
              </a:ext>
            </a:extLst>
          </p:cNvPr>
          <p:cNvSpPr>
            <a:spLocks noGrp="1"/>
          </p:cNvSpPr>
          <p:nvPr>
            <p:ph type="ctrTitle"/>
          </p:nvPr>
        </p:nvSpPr>
        <p:spPr>
          <a:xfrm>
            <a:off x="1524000" y="-1192667"/>
            <a:ext cx="9144000" cy="973240"/>
          </a:xfrm>
        </p:spPr>
        <p:txBody>
          <a:bodyPr/>
          <a:lstStyle/>
          <a:p>
            <a:r>
              <a:rPr lang="en-US" dirty="0"/>
              <a:t>Swindon today</a:t>
            </a:r>
          </a:p>
        </p:txBody>
      </p:sp>
      <p:sp>
        <p:nvSpPr>
          <p:cNvPr id="11" name="TextBox 10">
            <a:extLst>
              <a:ext uri="{FF2B5EF4-FFF2-40B4-BE49-F238E27FC236}">
                <a16:creationId xmlns:a16="http://schemas.microsoft.com/office/drawing/2014/main" id="{FE028532-B0CC-5D60-BAB6-7E4B4D029B1C}"/>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else has changed in Swindon?</a:t>
            </a:r>
          </a:p>
        </p:txBody>
      </p:sp>
      <p:sp>
        <p:nvSpPr>
          <p:cNvPr id="7" name="Title 1">
            <a:extLst>
              <a:ext uri="{FF2B5EF4-FFF2-40B4-BE49-F238E27FC236}">
                <a16:creationId xmlns:a16="http://schemas.microsoft.com/office/drawing/2014/main" id="{1A5D9AA3-9FDC-F7C3-3DF6-AC760C2D325C}"/>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Swindon today</a:t>
            </a:r>
          </a:p>
        </p:txBody>
      </p:sp>
      <p:pic>
        <p:nvPicPr>
          <p:cNvPr id="14" name="Picture 13">
            <a:extLst>
              <a:ext uri="{FF2B5EF4-FFF2-40B4-BE49-F238E27FC236}">
                <a16:creationId xmlns:a16="http://schemas.microsoft.com/office/drawing/2014/main" id="{685620B0-653E-5F36-F583-AA8B633C411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64078" y="-9258"/>
            <a:ext cx="1427921" cy="1240949"/>
          </a:xfrm>
          <a:prstGeom prst="rect">
            <a:avLst/>
          </a:prstGeom>
        </p:spPr>
      </p:pic>
      <p:sp>
        <p:nvSpPr>
          <p:cNvPr id="8" name="TextBox 7">
            <a:extLst>
              <a:ext uri="{FF2B5EF4-FFF2-40B4-BE49-F238E27FC236}">
                <a16:creationId xmlns:a16="http://schemas.microsoft.com/office/drawing/2014/main" id="{C642F1F1-8D70-9532-FD17-1F0A196FE2CB}"/>
              </a:ext>
            </a:extLst>
          </p:cNvPr>
          <p:cNvSpPr txBox="1"/>
          <p:nvPr/>
        </p:nvSpPr>
        <p:spPr>
          <a:xfrm>
            <a:off x="494269" y="1324833"/>
            <a:ext cx="11289692"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Today, Swindon is a hub for technology, logistics, and retail. Companies like Nationwide and BMW have offices here, and the town continues to be known for its innovation.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Swindon has a mix of historic sites, such as the GWR Works, alongside modern developments like the New Eastern Villages.</a:t>
            </a:r>
          </a:p>
        </p:txBody>
      </p:sp>
      <p:grpSp>
        <p:nvGrpSpPr>
          <p:cNvPr id="17" name="Group 16" descr="A photograph of the outside of the BMW factory in Swindon.">
            <a:extLst>
              <a:ext uri="{FF2B5EF4-FFF2-40B4-BE49-F238E27FC236}">
                <a16:creationId xmlns:a16="http://schemas.microsoft.com/office/drawing/2014/main" id="{4916B27F-1D15-A6D7-6756-0510DB9A91E1}"/>
              </a:ext>
            </a:extLst>
          </p:cNvPr>
          <p:cNvGrpSpPr/>
          <p:nvPr/>
        </p:nvGrpSpPr>
        <p:grpSpPr>
          <a:xfrm>
            <a:off x="714346" y="3419331"/>
            <a:ext cx="6124192" cy="2672882"/>
            <a:chOff x="714346" y="3419331"/>
            <a:chExt cx="6124192" cy="2672882"/>
          </a:xfrm>
        </p:grpSpPr>
        <p:pic>
          <p:nvPicPr>
            <p:cNvPr id="13" name="Picture 12" descr="A fenced area with buildings and clouds in the sky&#10;&#10;Description automatically generated">
              <a:extLst>
                <a:ext uri="{FF2B5EF4-FFF2-40B4-BE49-F238E27FC236}">
                  <a16:creationId xmlns:a16="http://schemas.microsoft.com/office/drawing/2014/main" id="{29F0361A-280A-D95F-6D43-BABB3B737497}"/>
                </a:ext>
              </a:extLst>
            </p:cNvPr>
            <p:cNvPicPr>
              <a:picLocks noChangeAspect="1"/>
            </p:cNvPicPr>
            <p:nvPr/>
          </p:nvPicPr>
          <p:blipFill>
            <a:blip r:embed="rId5"/>
            <a:stretch>
              <a:fillRect/>
            </a:stretch>
          </p:blipFill>
          <p:spPr>
            <a:xfrm>
              <a:off x="729094" y="3419331"/>
              <a:ext cx="6109444" cy="2672882"/>
            </a:xfrm>
            <a:prstGeom prst="rect">
              <a:avLst/>
            </a:prstGeom>
            <a:ln w="28575">
              <a:solidFill>
                <a:schemeClr val="tx1"/>
              </a:solidFill>
            </a:ln>
          </p:spPr>
        </p:pic>
        <p:sp>
          <p:nvSpPr>
            <p:cNvPr id="15" name="TextBox 14">
              <a:extLst>
                <a:ext uri="{FF2B5EF4-FFF2-40B4-BE49-F238E27FC236}">
                  <a16:creationId xmlns:a16="http://schemas.microsoft.com/office/drawing/2014/main" id="{EFD8E1EA-4D7C-A537-4C3D-9B774EBCA0E1}"/>
                </a:ext>
              </a:extLst>
            </p:cNvPr>
            <p:cNvSpPr txBox="1"/>
            <p:nvPr/>
          </p:nvSpPr>
          <p:spPr>
            <a:xfrm>
              <a:off x="714346" y="5876769"/>
              <a:ext cx="2370715" cy="215444"/>
            </a:xfrm>
            <a:prstGeom prst="rect">
              <a:avLst/>
            </a:prstGeom>
            <a:noFill/>
          </p:spPr>
          <p:txBody>
            <a:bodyPr wrap="square" rtlCol="0">
              <a:spAutoFit/>
            </a:bodyPr>
            <a:lstStyle/>
            <a:p>
              <a:r>
                <a:rPr lang="en-GB" sz="800" dirty="0">
                  <a:solidFill>
                    <a:schemeClr val="bg1"/>
                  </a:solidFill>
                  <a:latin typeface="Arial" panose="020B0604020202020204" pitchFamily="34" charset="0"/>
                  <a:cs typeface="Arial" panose="020B0604020202020204" pitchFamily="34" charset="0"/>
                </a:rPr>
                <a:t>© Google Earth 2025</a:t>
              </a:r>
            </a:p>
          </p:txBody>
        </p:sp>
      </p:grpSp>
      <p:grpSp>
        <p:nvGrpSpPr>
          <p:cNvPr id="6" name="Group 5" descr="A photo of a steam train displayed In museum in Swindon, with a model of Isambard Kingdom Brunel in the foreground.">
            <a:extLst>
              <a:ext uri="{FF2B5EF4-FFF2-40B4-BE49-F238E27FC236}">
                <a16:creationId xmlns:a16="http://schemas.microsoft.com/office/drawing/2014/main" id="{33811BB4-3ADC-BBE7-0DFB-5B04E6395208}"/>
              </a:ext>
            </a:extLst>
          </p:cNvPr>
          <p:cNvGrpSpPr/>
          <p:nvPr/>
        </p:nvGrpSpPr>
        <p:grpSpPr>
          <a:xfrm>
            <a:off x="7453718" y="3419331"/>
            <a:ext cx="3921081" cy="2622989"/>
            <a:chOff x="533400" y="466507"/>
            <a:chExt cx="6223839" cy="4163409"/>
          </a:xfrm>
        </p:grpSpPr>
        <p:pic>
          <p:nvPicPr>
            <p:cNvPr id="10" name="Picture 9" descr="A person in a black top hat standing next to a train&#10;&#10;AI-generated content may be incorrect.">
              <a:extLst>
                <a:ext uri="{FF2B5EF4-FFF2-40B4-BE49-F238E27FC236}">
                  <a16:creationId xmlns:a16="http://schemas.microsoft.com/office/drawing/2014/main" id="{62B11881-3779-9E22-70B6-6CD7A735CFC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33400" y="466507"/>
              <a:ext cx="6223839" cy="4151666"/>
            </a:xfrm>
            <a:prstGeom prst="rect">
              <a:avLst/>
            </a:prstGeom>
            <a:ln w="28575">
              <a:solidFill>
                <a:schemeClr val="tx1"/>
              </a:solidFill>
            </a:ln>
          </p:spPr>
        </p:pic>
        <p:sp>
          <p:nvSpPr>
            <p:cNvPr id="12" name="TextBox 11">
              <a:extLst>
                <a:ext uri="{FF2B5EF4-FFF2-40B4-BE49-F238E27FC236}">
                  <a16:creationId xmlns:a16="http://schemas.microsoft.com/office/drawing/2014/main" id="{4278A2C1-08B7-317C-917E-22C19BADB5A0}"/>
                </a:ext>
              </a:extLst>
            </p:cNvPr>
            <p:cNvSpPr txBox="1"/>
            <p:nvPr/>
          </p:nvSpPr>
          <p:spPr>
            <a:xfrm>
              <a:off x="533400" y="4287947"/>
              <a:ext cx="3762980" cy="341969"/>
            </a:xfrm>
            <a:prstGeom prst="rect">
              <a:avLst/>
            </a:prstGeom>
            <a:noFill/>
          </p:spPr>
          <p:txBody>
            <a:bodyPr wrap="square" rtlCol="0">
              <a:spAutoFit/>
            </a:bodyPr>
            <a:lstStyle/>
            <a:p>
              <a:r>
                <a:rPr lang="en-GB" sz="800" dirty="0">
                  <a:solidFill>
                    <a:schemeClr val="bg1"/>
                  </a:solidFill>
                  <a:latin typeface="Arial" panose="020B0604020202020204" pitchFamily="34" charset="0"/>
                  <a:cs typeface="Arial" panose="020B0604020202020204" pitchFamily="34" charset="0"/>
                </a:rPr>
                <a:t>© Public Domain from Wikimedia Commons</a:t>
              </a:r>
            </a:p>
          </p:txBody>
        </p:sp>
      </p:grpSp>
    </p:spTree>
    <p:extLst>
      <p:ext uri="{BB962C8B-B14F-4D97-AF65-F5344CB8AC3E}">
        <p14:creationId xmlns:p14="http://schemas.microsoft.com/office/powerpoint/2010/main" val="41761659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AB0F13-91EE-FAD3-4E67-A5F1184A58EB}"/>
              </a:ext>
            </a:extLst>
          </p:cNvPr>
          <p:cNvSpPr>
            <a:spLocks noGrp="1"/>
          </p:cNvSpPr>
          <p:nvPr>
            <p:ph type="ctrTitle"/>
          </p:nvPr>
        </p:nvSpPr>
        <p:spPr>
          <a:xfrm>
            <a:off x="1524000" y="-2045490"/>
            <a:ext cx="9144000" cy="1769653"/>
          </a:xfrm>
        </p:spPr>
        <p:txBody>
          <a:bodyPr>
            <a:normAutofit/>
          </a:bodyPr>
          <a:lstStyle/>
          <a:p>
            <a:r>
              <a:rPr lang="en-US" dirty="0"/>
              <a:t>How has Swindon changed since World War 2?</a:t>
            </a:r>
          </a:p>
        </p:txBody>
      </p:sp>
      <p:grpSp>
        <p:nvGrpSpPr>
          <p:cNvPr id="14" name="Group 13" descr="How did industry change after the war?">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1065296"/>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industry change after the war?</a:t>
              </a:r>
            </a:p>
          </p:txBody>
        </p:sp>
      </p:grpSp>
      <p:grpSp>
        <p:nvGrpSpPr>
          <p:cNvPr id="17" name="Group 16" descr="What clues to Swindon’s past can still be seen today?">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86524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clues to Swindon’s past can still be seen today?</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2241180" y="2753413"/>
            <a:ext cx="7626720" cy="1077218"/>
          </a:xfrm>
          <a:prstGeom prst="rect">
            <a:avLst/>
          </a:prstGeom>
          <a:noFill/>
        </p:spPr>
        <p:txBody>
          <a:bodyPr wrap="square">
            <a:spAutoFit/>
          </a:bodyPr>
          <a:lstStyle/>
          <a:p>
            <a:pPr algn="ctr"/>
            <a:r>
              <a:rPr lang="en-GB" sz="3200" dirty="0">
                <a:solidFill>
                  <a:srgbClr val="EC5E43"/>
                </a:solidFill>
                <a:latin typeface="Superclarendon Rg" panose="02000505080000020003" pitchFamily="2" charset="77"/>
              </a:rPr>
              <a:t>How has Swindon changed since World War 2?</a:t>
            </a:r>
          </a:p>
        </p:txBody>
      </p:sp>
      <p:grpSp>
        <p:nvGrpSpPr>
          <p:cNvPr id="20" name="Group 19" descr="What new industries came to the town?">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962801" y="4653930"/>
              <a:ext cx="460909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new industries came to the town?</a:t>
              </a:r>
            </a:p>
          </p:txBody>
        </p:sp>
      </p:grpSp>
      <p:grpSp>
        <p:nvGrpSpPr>
          <p:cNvPr id="23" name="Group 22" descr="What else has changed in Swindon?">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653930"/>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else has changed in Swindon?</a:t>
              </a:r>
            </a:p>
          </p:txBody>
        </p:sp>
      </p:grpSp>
      <p:pic>
        <p:nvPicPr>
          <p:cNvPr id="2" name="Picture 1">
            <a:extLst>
              <a:ext uri="{FF2B5EF4-FFF2-40B4-BE49-F238E27FC236}">
                <a16:creationId xmlns:a16="http://schemas.microsoft.com/office/drawing/2014/main" id="{E6775035-9492-3552-C394-72C607C994E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64078" y="5615608"/>
            <a:ext cx="1427921" cy="1240949"/>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6FDB76D6-752B-4B98-0A65-F710F18CC384}"/>
              </a:ext>
            </a:extLst>
          </p:cNvPr>
          <p:cNvSpPr>
            <a:spLocks noGrp="1"/>
          </p:cNvSpPr>
          <p:nvPr>
            <p:ph type="ctrTitle"/>
          </p:nvPr>
        </p:nvSpPr>
        <p:spPr>
          <a:xfrm>
            <a:off x="1524000" y="-1581545"/>
            <a:ext cx="9144000" cy="1091228"/>
          </a:xfrm>
        </p:spPr>
        <p:txBody>
          <a:bodyPr/>
          <a:lstStyle/>
          <a:p>
            <a:r>
              <a:rPr lang="en-US" dirty="0"/>
              <a:t>After World War 2</a:t>
            </a:r>
          </a:p>
        </p:txBody>
      </p:sp>
      <p:sp>
        <p:nvSpPr>
          <p:cNvPr id="11" name="TextBox 10">
            <a:extLst>
              <a:ext uri="{FF2B5EF4-FFF2-40B4-BE49-F238E27FC236}">
                <a16:creationId xmlns:a16="http://schemas.microsoft.com/office/drawing/2014/main" id="{783B29E9-B659-A0BE-38AB-74617199D84A}"/>
              </a:ext>
            </a:extLst>
          </p:cNvPr>
          <p:cNvSpPr txBox="1"/>
          <p:nvPr/>
        </p:nvSpPr>
        <p:spPr>
          <a:xfrm>
            <a:off x="0" y="-83093"/>
            <a:ext cx="3598606"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industry change after the war?</a:t>
            </a:r>
          </a:p>
        </p:txBody>
      </p:sp>
      <p:sp>
        <p:nvSpPr>
          <p:cNvPr id="23" name="Rectangle 22" descr="A sepia photograph of people celebrating on a street with houses after the end of the war.">
            <a:extLst>
              <a:ext uri="{FF2B5EF4-FFF2-40B4-BE49-F238E27FC236}">
                <a16:creationId xmlns:a16="http://schemas.microsoft.com/office/drawing/2014/main" id="{9AAAE5EB-8A2F-323A-3FFF-B2F7CC4DF102}"/>
              </a:ext>
            </a:extLst>
          </p:cNvPr>
          <p:cNvSpPr/>
          <p:nvPr/>
        </p:nvSpPr>
        <p:spPr>
          <a:xfrm>
            <a:off x="0" y="0"/>
            <a:ext cx="12191999"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700C4528-E732-750C-103E-BF61E30024D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64078" y="12958"/>
            <a:ext cx="1427921" cy="1240949"/>
          </a:xfrm>
          <a:prstGeom prst="rect">
            <a:avLst/>
          </a:prstGeom>
        </p:spPr>
      </p:pic>
      <p:sp>
        <p:nvSpPr>
          <p:cNvPr id="17" name="Rectangle 16">
            <a:extLst>
              <a:ext uri="{FF2B5EF4-FFF2-40B4-BE49-F238E27FC236}">
                <a16:creationId xmlns:a16="http://schemas.microsoft.com/office/drawing/2014/main" id="{A92D81FC-7508-7FB9-5E9B-7C607CF29CA2}"/>
              </a:ext>
            </a:extLst>
          </p:cNvPr>
          <p:cNvSpPr/>
          <p:nvPr/>
        </p:nvSpPr>
        <p:spPr>
          <a:xfrm>
            <a:off x="600874" y="516194"/>
            <a:ext cx="4089113" cy="5427405"/>
          </a:xfrm>
          <a:prstGeom prst="rect">
            <a:avLst/>
          </a:prstGeom>
          <a:solidFill>
            <a:schemeClr val="bg1"/>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dirty="0">
                <a:solidFill>
                  <a:schemeClr val="tx1"/>
                </a:solidFill>
                <a:latin typeface="Linkpen 17a Print" panose="03050602060000000000" pitchFamily="66" charset="77"/>
              </a:rPr>
              <a:t>After World War 2 ended in 1945, Britain had to rebuild. </a:t>
            </a:r>
          </a:p>
          <a:p>
            <a:pPr>
              <a:lnSpc>
                <a:spcPct val="150000"/>
              </a:lnSpc>
            </a:pPr>
            <a:endParaRPr lang="en-GB" dirty="0">
              <a:solidFill>
                <a:schemeClr val="tx1"/>
              </a:solidFill>
              <a:latin typeface="Linkpen 17a Print" panose="03050602060000000000" pitchFamily="66" charset="77"/>
            </a:endParaRPr>
          </a:p>
          <a:p>
            <a:pPr>
              <a:lnSpc>
                <a:spcPct val="150000"/>
              </a:lnSpc>
            </a:pPr>
            <a:r>
              <a:rPr lang="en-GB" dirty="0">
                <a:solidFill>
                  <a:schemeClr val="tx1"/>
                </a:solidFill>
                <a:latin typeface="Linkpen 17a Print" panose="03050602060000000000" pitchFamily="66" charset="77"/>
              </a:rPr>
              <a:t>Swindon was no different.</a:t>
            </a:r>
          </a:p>
          <a:p>
            <a:pPr>
              <a:lnSpc>
                <a:spcPct val="150000"/>
              </a:lnSpc>
            </a:pPr>
            <a:endParaRPr lang="en-GB" dirty="0">
              <a:solidFill>
                <a:schemeClr val="tx1"/>
              </a:solidFill>
              <a:latin typeface="Linkpen 17a Print" panose="03050602060000000000" pitchFamily="66" charset="77"/>
            </a:endParaRPr>
          </a:p>
          <a:p>
            <a:pPr>
              <a:lnSpc>
                <a:spcPct val="150000"/>
              </a:lnSpc>
            </a:pPr>
            <a:r>
              <a:rPr lang="en-GB" dirty="0">
                <a:solidFill>
                  <a:schemeClr val="tx1"/>
                </a:solidFill>
                <a:latin typeface="Linkpen 17a Print" panose="03050602060000000000" pitchFamily="66" charset="77"/>
              </a:rPr>
              <a:t>The town was famous for its railway works, but over the next few decades, it transformed into a modern town with new industries, homes, and opportunities.</a:t>
            </a:r>
          </a:p>
        </p:txBody>
      </p:sp>
      <p:pic>
        <p:nvPicPr>
          <p:cNvPr id="19" name="Picture 18" descr="A sepia coloured illustration of a woman with short hair and a jumper waving a British flag.">
            <a:extLst>
              <a:ext uri="{FF2B5EF4-FFF2-40B4-BE49-F238E27FC236}">
                <a16:creationId xmlns:a16="http://schemas.microsoft.com/office/drawing/2014/main" id="{D18DCBDA-7FA2-E5AF-EE59-2542734B4D7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89987" y="2111887"/>
            <a:ext cx="2184400" cy="5321300"/>
          </a:xfrm>
          <a:prstGeom prst="rect">
            <a:avLst/>
          </a:prstGeom>
        </p:spPr>
      </p:pic>
      <p:pic>
        <p:nvPicPr>
          <p:cNvPr id="21" name="Picture 20" descr="An illustration of a woman with short blonde hair and blue jumper waving a British flag.">
            <a:extLst>
              <a:ext uri="{FF2B5EF4-FFF2-40B4-BE49-F238E27FC236}">
                <a16:creationId xmlns:a16="http://schemas.microsoft.com/office/drawing/2014/main" id="{70258AAA-D4BF-063C-5822-ED9B7E7EC16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89987" y="2111887"/>
            <a:ext cx="2184400" cy="5321300"/>
          </a:xfrm>
          <a:prstGeom prst="rect">
            <a:avLst/>
          </a:prstGeom>
        </p:spPr>
      </p:pic>
      <p:grpSp>
        <p:nvGrpSpPr>
          <p:cNvPr id="5" name="Group 4" descr="People celebrate the end of the war in the streets.&#10;">
            <a:extLst>
              <a:ext uri="{FF2B5EF4-FFF2-40B4-BE49-F238E27FC236}">
                <a16:creationId xmlns:a16="http://schemas.microsoft.com/office/drawing/2014/main" id="{EAD0F5AD-6C0E-18B3-8F3B-F6F1584B645D}"/>
              </a:ext>
            </a:extLst>
          </p:cNvPr>
          <p:cNvGrpSpPr/>
          <p:nvPr/>
        </p:nvGrpSpPr>
        <p:grpSpPr>
          <a:xfrm>
            <a:off x="8515619" y="5698659"/>
            <a:ext cx="3415826" cy="800219"/>
            <a:chOff x="5077606" y="2417403"/>
            <a:chExt cx="3415826" cy="800219"/>
          </a:xfrm>
        </p:grpSpPr>
        <p:pic>
          <p:nvPicPr>
            <p:cNvPr id="2" name="Picture 1">
              <a:extLst>
                <a:ext uri="{FF2B5EF4-FFF2-40B4-BE49-F238E27FC236}">
                  <a16:creationId xmlns:a16="http://schemas.microsoft.com/office/drawing/2014/main" id="{B9A9F9E7-8856-0FFA-F238-AD9949B1E7F6}"/>
                </a:ext>
                <a:ext uri="{C183D7F6-B498-43B3-948B-1728B52AA6E4}">
                  <adec:decorative xmlns:adec="http://schemas.microsoft.com/office/drawing/2017/decorative" val="1"/>
                </a:ext>
              </a:extLst>
            </p:cNvPr>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5026909" y="2510827"/>
              <a:ext cx="350267" cy="248874"/>
            </a:xfrm>
            <a:prstGeom prst="rect">
              <a:avLst/>
            </a:prstGeom>
            <a:noFill/>
          </p:spPr>
        </p:pic>
        <p:sp>
          <p:nvSpPr>
            <p:cNvPr id="3" name="TextBox 2">
              <a:extLst>
                <a:ext uri="{FF2B5EF4-FFF2-40B4-BE49-F238E27FC236}">
                  <a16:creationId xmlns:a16="http://schemas.microsoft.com/office/drawing/2014/main" id="{31CF1836-9BC0-1A55-BB35-FBD90240428E}"/>
                </a:ext>
              </a:extLst>
            </p:cNvPr>
            <p:cNvSpPr txBox="1"/>
            <p:nvPr/>
          </p:nvSpPr>
          <p:spPr>
            <a:xfrm>
              <a:off x="5276103" y="2417403"/>
              <a:ext cx="3217329" cy="800219"/>
            </a:xfrm>
            <a:prstGeom prst="rect">
              <a:avLst/>
            </a:prstGeom>
            <a:noFill/>
          </p:spPr>
          <p:txBody>
            <a:bodyPr wrap="square">
              <a:spAutoFit/>
            </a:bodyPr>
            <a:lstStyle/>
            <a:p>
              <a:pPr>
                <a:lnSpc>
                  <a:spcPct val="150000"/>
                </a:lnSpc>
              </a:pPr>
              <a:r>
                <a:rPr lang="en-GB" sz="1600" dirty="0">
                  <a:solidFill>
                    <a:schemeClr val="bg1"/>
                  </a:solidFill>
                  <a:latin typeface="Linkpen 17a Print" panose="03050602060000000000" pitchFamily="66" charset="77"/>
                </a:rPr>
                <a:t>People celebrate the end of the war in the streets.</a:t>
              </a:r>
            </a:p>
          </p:txBody>
        </p:sp>
      </p:grpSp>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2" presetClass="entr" presetSubtype="4" decel="5000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2000" fill="hold"/>
                                        <p:tgtEl>
                                          <p:spTgt spid="19"/>
                                        </p:tgtEl>
                                        <p:attrNameLst>
                                          <p:attrName>ppt_x</p:attrName>
                                        </p:attrNameLst>
                                      </p:cBhvr>
                                      <p:tavLst>
                                        <p:tav tm="0">
                                          <p:val>
                                            <p:strVal val="#ppt_x"/>
                                          </p:val>
                                        </p:tav>
                                        <p:tav tm="100000">
                                          <p:val>
                                            <p:strVal val="#ppt_x"/>
                                          </p:val>
                                        </p:tav>
                                      </p:tavLst>
                                    </p:anim>
                                    <p:anim calcmode="lin" valueType="num">
                                      <p:cBhvr additive="base">
                                        <p:cTn id="16" dur="2000" fill="hold"/>
                                        <p:tgtEl>
                                          <p:spTgt spid="19"/>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10" presetClass="entr" presetSubtype="0" fill="hold" nodeType="afterEffect">
                                  <p:stCondLst>
                                    <p:cond delay="50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B68BE98-E2BF-7DAC-202B-CF47DD905C8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AE5C08A-C18D-06E1-A5DE-EA62D48F1232}"/>
              </a:ext>
            </a:extLst>
          </p:cNvPr>
          <p:cNvSpPr>
            <a:spLocks noGrp="1"/>
          </p:cNvSpPr>
          <p:nvPr>
            <p:ph type="ctrTitle"/>
          </p:nvPr>
        </p:nvSpPr>
        <p:spPr>
          <a:xfrm>
            <a:off x="1524000" y="-863123"/>
            <a:ext cx="9144000" cy="943744"/>
          </a:xfrm>
        </p:spPr>
        <p:txBody>
          <a:bodyPr/>
          <a:lstStyle/>
          <a:p>
            <a:r>
              <a:rPr lang="en-US" dirty="0"/>
              <a:t>Expansion part 1</a:t>
            </a:r>
          </a:p>
        </p:txBody>
      </p:sp>
      <p:sp>
        <p:nvSpPr>
          <p:cNvPr id="11" name="TextBox 10">
            <a:extLst>
              <a:ext uri="{FF2B5EF4-FFF2-40B4-BE49-F238E27FC236}">
                <a16:creationId xmlns:a16="http://schemas.microsoft.com/office/drawing/2014/main" id="{F886FFE8-1546-251D-9296-DE83448876B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industry change after the war?</a:t>
            </a:r>
          </a:p>
        </p:txBody>
      </p:sp>
      <p:sp>
        <p:nvSpPr>
          <p:cNvPr id="6" name="Rectangle 5" descr="A black and white aerial photo of logs of stress with houses.">
            <a:extLst>
              <a:ext uri="{FF2B5EF4-FFF2-40B4-BE49-F238E27FC236}">
                <a16:creationId xmlns:a16="http://schemas.microsoft.com/office/drawing/2014/main" id="{37310484-D9B7-9FDD-55C7-99B20230DB32}"/>
              </a:ext>
            </a:extLst>
          </p:cNvPr>
          <p:cNvSpPr/>
          <p:nvPr/>
        </p:nvSpPr>
        <p:spPr>
          <a:xfrm>
            <a:off x="1" y="0"/>
            <a:ext cx="6916994"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1B3C05E-44F0-F457-2ABA-C0CBF09910FD}"/>
              </a:ext>
            </a:extLst>
          </p:cNvPr>
          <p:cNvSpPr txBox="1">
            <a:spLocks/>
          </p:cNvSpPr>
          <p:nvPr/>
        </p:nvSpPr>
        <p:spPr>
          <a:xfrm>
            <a:off x="420527" y="491554"/>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solidFill>
                  <a:schemeClr val="bg1"/>
                </a:solidFill>
                <a:latin typeface="Superclarendon Rg" panose="02060605060000020003" pitchFamily="18" charset="77"/>
              </a:rPr>
              <a:t>Expansion</a:t>
            </a:r>
          </a:p>
        </p:txBody>
      </p:sp>
      <p:sp>
        <p:nvSpPr>
          <p:cNvPr id="8" name="TextBox 7">
            <a:extLst>
              <a:ext uri="{FF2B5EF4-FFF2-40B4-BE49-F238E27FC236}">
                <a16:creationId xmlns:a16="http://schemas.microsoft.com/office/drawing/2014/main" id="{0A7F315B-BD06-A831-7022-1CB20D0921E3}"/>
              </a:ext>
            </a:extLst>
          </p:cNvPr>
          <p:cNvSpPr txBox="1"/>
          <p:nvPr/>
        </p:nvSpPr>
        <p:spPr>
          <a:xfrm>
            <a:off x="7250171" y="548389"/>
            <a:ext cx="4227867" cy="5043688"/>
          </a:xfrm>
          <a:prstGeom prst="rect">
            <a:avLst/>
          </a:prstGeom>
          <a:noFill/>
        </p:spPr>
        <p:txBody>
          <a:bodyPr wrap="square">
            <a:spAutoFit/>
          </a:bodyPr>
          <a:lstStyle/>
          <a:p>
            <a:pPr>
              <a:lnSpc>
                <a:spcPct val="150000"/>
              </a:lnSpc>
            </a:pPr>
            <a:r>
              <a:rPr lang="en-GB" dirty="0">
                <a:latin typeface="Linkpen 17a Print" panose="03050602060000000000" pitchFamily="66" charset="77"/>
              </a:rPr>
              <a:t>Between the wars Swindon had started to expand.</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council housing scheme at Pinehurst was built in 1918-1925, and </a:t>
            </a:r>
            <a:r>
              <a:rPr lang="en-GB" dirty="0" err="1">
                <a:latin typeface="Linkpen 17a Print" panose="03050602060000000000" pitchFamily="66" charset="77"/>
              </a:rPr>
              <a:t>Rodbourne</a:t>
            </a:r>
            <a:r>
              <a:rPr lang="en-GB" dirty="0">
                <a:latin typeface="Linkpen 17a Print" panose="03050602060000000000" pitchFamily="66" charset="77"/>
              </a:rPr>
              <a:t> Cheney was developed in the 1920s.</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1930s saw the construction of five private housing estates. </a:t>
            </a:r>
          </a:p>
        </p:txBody>
      </p:sp>
      <p:grpSp>
        <p:nvGrpSpPr>
          <p:cNvPr id="5" name="Group 4" descr="The Pinehurst Estate in 1944.&#10;">
            <a:extLst>
              <a:ext uri="{FF2B5EF4-FFF2-40B4-BE49-F238E27FC236}">
                <a16:creationId xmlns:a16="http://schemas.microsoft.com/office/drawing/2014/main" id="{C0F42F7C-410B-AC5C-920C-31784BD8EDEC}"/>
              </a:ext>
            </a:extLst>
          </p:cNvPr>
          <p:cNvGrpSpPr/>
          <p:nvPr/>
        </p:nvGrpSpPr>
        <p:grpSpPr>
          <a:xfrm>
            <a:off x="6761210" y="6151002"/>
            <a:ext cx="4246612" cy="430887"/>
            <a:chOff x="5026909" y="2446899"/>
            <a:chExt cx="4246612" cy="430887"/>
          </a:xfrm>
        </p:grpSpPr>
        <p:pic>
          <p:nvPicPr>
            <p:cNvPr id="2" name="Picture 1">
              <a:extLst>
                <a:ext uri="{FF2B5EF4-FFF2-40B4-BE49-F238E27FC236}">
                  <a16:creationId xmlns:a16="http://schemas.microsoft.com/office/drawing/2014/main" id="{9F6BABBA-F92B-5E8F-A256-3F2D7CEC004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5026909" y="2540323"/>
              <a:ext cx="350267" cy="248874"/>
            </a:xfrm>
            <a:prstGeom prst="rect">
              <a:avLst/>
            </a:prstGeom>
          </p:spPr>
        </p:pic>
        <p:sp>
          <p:nvSpPr>
            <p:cNvPr id="3" name="TextBox 2">
              <a:extLst>
                <a:ext uri="{FF2B5EF4-FFF2-40B4-BE49-F238E27FC236}">
                  <a16:creationId xmlns:a16="http://schemas.microsoft.com/office/drawing/2014/main" id="{90F10248-7B9B-D4BF-F88D-CEB5C81A103D}"/>
                </a:ext>
              </a:extLst>
            </p:cNvPr>
            <p:cNvSpPr txBox="1"/>
            <p:nvPr/>
          </p:nvSpPr>
          <p:spPr>
            <a:xfrm>
              <a:off x="5290851" y="2446899"/>
              <a:ext cx="3982670"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Pinehurst Estate in 1944.</a:t>
              </a:r>
            </a:p>
          </p:txBody>
        </p:sp>
      </p:grpSp>
      <p:pic>
        <p:nvPicPr>
          <p:cNvPr id="14" name="Picture 13">
            <a:extLst>
              <a:ext uri="{FF2B5EF4-FFF2-40B4-BE49-F238E27FC236}">
                <a16:creationId xmlns:a16="http://schemas.microsoft.com/office/drawing/2014/main" id="{1D2BE6B3-DB1E-C553-D678-645AEA872E3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64078" y="5592077"/>
            <a:ext cx="1427921" cy="1240949"/>
          </a:xfrm>
          <a:prstGeom prst="rect">
            <a:avLst/>
          </a:prstGeom>
        </p:spPr>
      </p:pic>
    </p:spTree>
    <p:extLst>
      <p:ext uri="{BB962C8B-B14F-4D97-AF65-F5344CB8AC3E}">
        <p14:creationId xmlns:p14="http://schemas.microsoft.com/office/powerpoint/2010/main" val="17201764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1D976CC-721B-61CD-A96F-A39800B013F3}"/>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7BCA92E0-24F6-8FE1-A66A-8318B4FD57BA}"/>
              </a:ext>
            </a:extLst>
          </p:cNvPr>
          <p:cNvSpPr>
            <a:spLocks noGrp="1"/>
          </p:cNvSpPr>
          <p:nvPr>
            <p:ph type="ctrTitle"/>
          </p:nvPr>
        </p:nvSpPr>
        <p:spPr>
          <a:xfrm>
            <a:off x="1524000" y="-1254086"/>
            <a:ext cx="9144000" cy="1061731"/>
          </a:xfrm>
        </p:spPr>
        <p:txBody>
          <a:bodyPr/>
          <a:lstStyle/>
          <a:p>
            <a:r>
              <a:rPr lang="en-US" dirty="0"/>
              <a:t>Expansion part 2</a:t>
            </a:r>
          </a:p>
        </p:txBody>
      </p:sp>
      <p:sp>
        <p:nvSpPr>
          <p:cNvPr id="11" name="TextBox 10">
            <a:extLst>
              <a:ext uri="{FF2B5EF4-FFF2-40B4-BE49-F238E27FC236}">
                <a16:creationId xmlns:a16="http://schemas.microsoft.com/office/drawing/2014/main" id="{5939809E-D54C-A8F7-9376-D974E2E6459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industry change after the war?</a:t>
            </a:r>
          </a:p>
        </p:txBody>
      </p:sp>
      <p:sp>
        <p:nvSpPr>
          <p:cNvPr id="9" name="Rectangle 8" descr="A black and white aerial photograph of lots of streets and housing estates.">
            <a:extLst>
              <a:ext uri="{FF2B5EF4-FFF2-40B4-BE49-F238E27FC236}">
                <a16:creationId xmlns:a16="http://schemas.microsoft.com/office/drawing/2014/main" id="{BC652075-0AB4-F958-C2C1-ABDE716119DA}"/>
              </a:ext>
            </a:extLst>
          </p:cNvPr>
          <p:cNvSpPr/>
          <p:nvPr/>
        </p:nvSpPr>
        <p:spPr>
          <a:xfrm>
            <a:off x="0" y="0"/>
            <a:ext cx="12191999"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34C46FD3-B63A-BD21-9420-109963A02AD4}"/>
              </a:ext>
            </a:extLst>
          </p:cNvPr>
          <p:cNvSpPr txBox="1">
            <a:spLocks/>
          </p:cNvSpPr>
          <p:nvPr/>
        </p:nvSpPr>
        <p:spPr>
          <a:xfrm>
            <a:off x="420527" y="491554"/>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Expansion</a:t>
            </a:r>
          </a:p>
        </p:txBody>
      </p:sp>
      <p:pic>
        <p:nvPicPr>
          <p:cNvPr id="14" name="Picture 13">
            <a:extLst>
              <a:ext uri="{FF2B5EF4-FFF2-40B4-BE49-F238E27FC236}">
                <a16:creationId xmlns:a16="http://schemas.microsoft.com/office/drawing/2014/main" id="{7E150B0D-2992-F2D2-E034-7AD5FB7942F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64078" y="0"/>
            <a:ext cx="1427921" cy="1240949"/>
          </a:xfrm>
          <a:prstGeom prst="rect">
            <a:avLst/>
          </a:prstGeom>
        </p:spPr>
      </p:pic>
      <p:sp>
        <p:nvSpPr>
          <p:cNvPr id="4" name="Rectangle 3">
            <a:extLst>
              <a:ext uri="{FF2B5EF4-FFF2-40B4-BE49-F238E27FC236}">
                <a16:creationId xmlns:a16="http://schemas.microsoft.com/office/drawing/2014/main" id="{462317F4-F2A9-54A2-C5E5-DC72017DD38B}"/>
              </a:ext>
            </a:extLst>
          </p:cNvPr>
          <p:cNvSpPr/>
          <p:nvPr/>
        </p:nvSpPr>
        <p:spPr>
          <a:xfrm>
            <a:off x="523765" y="3982065"/>
            <a:ext cx="4608673" cy="2090940"/>
          </a:xfrm>
          <a:prstGeom prst="rect">
            <a:avLst/>
          </a:prstGeom>
          <a:solidFill>
            <a:schemeClr val="bg1">
              <a:alpha val="86870"/>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dirty="0">
                <a:solidFill>
                  <a:schemeClr val="tx1"/>
                </a:solidFill>
                <a:latin typeface="Linkpen 17a Print" panose="03050602060000000000" pitchFamily="66" charset="77"/>
              </a:rPr>
              <a:t>After World War 2 other council housing schemes were developed in Moredon and </a:t>
            </a:r>
            <a:r>
              <a:rPr lang="en-GB" dirty="0" err="1">
                <a:solidFill>
                  <a:schemeClr val="tx1"/>
                </a:solidFill>
                <a:latin typeface="Linkpen 17a Print" panose="03050602060000000000" pitchFamily="66" charset="77"/>
              </a:rPr>
              <a:t>Rodbourne</a:t>
            </a:r>
            <a:r>
              <a:rPr lang="en-GB" dirty="0">
                <a:solidFill>
                  <a:schemeClr val="tx1"/>
                </a:solidFill>
                <a:latin typeface="Linkpen 17a Print" panose="03050602060000000000" pitchFamily="66" charset="77"/>
              </a:rPr>
              <a:t> Cheney in 1948-52.</a:t>
            </a:r>
          </a:p>
        </p:txBody>
      </p:sp>
      <p:grpSp>
        <p:nvGrpSpPr>
          <p:cNvPr id="5" name="Group 4" descr="The Moredon, Rodbourne Cheney and Pinehurst Estates in 1948.&#10;">
            <a:extLst>
              <a:ext uri="{FF2B5EF4-FFF2-40B4-BE49-F238E27FC236}">
                <a16:creationId xmlns:a16="http://schemas.microsoft.com/office/drawing/2014/main" id="{EF908826-926D-9EA3-00C4-C7192D5F5458}"/>
              </a:ext>
            </a:extLst>
          </p:cNvPr>
          <p:cNvGrpSpPr/>
          <p:nvPr/>
        </p:nvGrpSpPr>
        <p:grpSpPr>
          <a:xfrm>
            <a:off x="7588655" y="5671379"/>
            <a:ext cx="4254301" cy="801736"/>
            <a:chOff x="5092354" y="2445382"/>
            <a:chExt cx="4254301" cy="801736"/>
          </a:xfrm>
        </p:grpSpPr>
        <p:pic>
          <p:nvPicPr>
            <p:cNvPr id="2" name="Picture 1">
              <a:extLst>
                <a:ext uri="{FF2B5EF4-FFF2-40B4-BE49-F238E27FC236}">
                  <a16:creationId xmlns:a16="http://schemas.microsoft.com/office/drawing/2014/main" id="{25005F09-3BED-9C35-6A82-294F67541881}"/>
                </a:ext>
                <a:ext uri="{C183D7F6-B498-43B3-948B-1728B52AA6E4}">
                  <adec:decorative xmlns:adec="http://schemas.microsoft.com/office/drawing/2017/decorative" val="1"/>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5041657" y="2496079"/>
              <a:ext cx="350267" cy="248874"/>
            </a:xfrm>
            <a:prstGeom prst="rect">
              <a:avLst/>
            </a:prstGeom>
            <a:effectLst>
              <a:glow rad="101600">
                <a:schemeClr val="tx1">
                  <a:alpha val="40000"/>
                </a:schemeClr>
              </a:glow>
            </a:effectLst>
          </p:spPr>
        </p:pic>
        <p:sp>
          <p:nvSpPr>
            <p:cNvPr id="3" name="TextBox 2">
              <a:extLst>
                <a:ext uri="{FF2B5EF4-FFF2-40B4-BE49-F238E27FC236}">
                  <a16:creationId xmlns:a16="http://schemas.microsoft.com/office/drawing/2014/main" id="{7F9990B7-DCD2-6265-5CFD-F5BBDE92F980}"/>
                </a:ext>
              </a:extLst>
            </p:cNvPr>
            <p:cNvSpPr txBox="1"/>
            <p:nvPr/>
          </p:nvSpPr>
          <p:spPr>
            <a:xfrm>
              <a:off x="5290851" y="2446899"/>
              <a:ext cx="4055804" cy="800219"/>
            </a:xfrm>
            <a:prstGeom prst="rect">
              <a:avLst/>
            </a:prstGeom>
            <a:noFill/>
          </p:spPr>
          <p:txBody>
            <a:bodyPr wrap="square">
              <a:spAutoFit/>
            </a:bodyPr>
            <a:lstStyle/>
            <a:p>
              <a:pPr>
                <a:lnSpc>
                  <a:spcPct val="150000"/>
                </a:lnSpc>
              </a:pPr>
              <a:r>
                <a:rPr lang="en-GB" sz="1600" dirty="0">
                  <a:solidFill>
                    <a:schemeClr val="bg1"/>
                  </a:solidFill>
                  <a:effectLst>
                    <a:glow rad="139700">
                      <a:schemeClr val="tx1">
                        <a:alpha val="40000"/>
                      </a:schemeClr>
                    </a:glow>
                  </a:effectLst>
                  <a:latin typeface="Linkpen 17a Print" panose="03050602060000000000" pitchFamily="66" charset="77"/>
                </a:rPr>
                <a:t>The Moredon, </a:t>
              </a:r>
              <a:r>
                <a:rPr lang="en-GB" sz="1600" dirty="0" err="1">
                  <a:solidFill>
                    <a:schemeClr val="bg1"/>
                  </a:solidFill>
                  <a:effectLst>
                    <a:glow rad="139700">
                      <a:schemeClr val="tx1">
                        <a:alpha val="40000"/>
                      </a:schemeClr>
                    </a:glow>
                  </a:effectLst>
                  <a:latin typeface="Linkpen 17a Print" panose="03050602060000000000" pitchFamily="66" charset="77"/>
                </a:rPr>
                <a:t>Rodbourne</a:t>
              </a:r>
              <a:r>
                <a:rPr lang="en-GB" sz="1600" dirty="0">
                  <a:solidFill>
                    <a:schemeClr val="bg1"/>
                  </a:solidFill>
                  <a:effectLst>
                    <a:glow rad="139700">
                      <a:schemeClr val="tx1">
                        <a:alpha val="40000"/>
                      </a:schemeClr>
                    </a:glow>
                  </a:effectLst>
                  <a:latin typeface="Linkpen 17a Print" panose="03050602060000000000" pitchFamily="66" charset="77"/>
                </a:rPr>
                <a:t> Cheney and Pinehurst Estates in 1948.</a:t>
              </a:r>
            </a:p>
          </p:txBody>
        </p:sp>
      </p:grpSp>
    </p:spTree>
    <p:extLst>
      <p:ext uri="{BB962C8B-B14F-4D97-AF65-F5344CB8AC3E}">
        <p14:creationId xmlns:p14="http://schemas.microsoft.com/office/powerpoint/2010/main" val="3413149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865DA05-91A1-33ED-B425-A915145E4AFA}"/>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A5DAEDE8-9CD5-398D-EFB9-0A9240D6E471}"/>
              </a:ext>
            </a:extLst>
          </p:cNvPr>
          <p:cNvSpPr>
            <a:spLocks noGrp="1"/>
          </p:cNvSpPr>
          <p:nvPr>
            <p:ph type="ctrTitle"/>
          </p:nvPr>
        </p:nvSpPr>
        <p:spPr>
          <a:xfrm>
            <a:off x="1524000" y="-1229646"/>
            <a:ext cx="9144000" cy="972032"/>
          </a:xfrm>
        </p:spPr>
        <p:txBody>
          <a:bodyPr/>
          <a:lstStyle/>
          <a:p>
            <a:r>
              <a:rPr lang="en-US" dirty="0"/>
              <a:t>Expansion part 3</a:t>
            </a:r>
          </a:p>
        </p:txBody>
      </p:sp>
      <p:sp>
        <p:nvSpPr>
          <p:cNvPr id="11" name="TextBox 10">
            <a:extLst>
              <a:ext uri="{FF2B5EF4-FFF2-40B4-BE49-F238E27FC236}">
                <a16:creationId xmlns:a16="http://schemas.microsoft.com/office/drawing/2014/main" id="{3A0AA5A1-6759-BA58-970A-DD4D2F2E319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industry change after the war?</a:t>
            </a:r>
          </a:p>
        </p:txBody>
      </p:sp>
      <p:sp>
        <p:nvSpPr>
          <p:cNvPr id="7" name="Title 1">
            <a:extLst>
              <a:ext uri="{FF2B5EF4-FFF2-40B4-BE49-F238E27FC236}">
                <a16:creationId xmlns:a16="http://schemas.microsoft.com/office/drawing/2014/main" id="{7216B027-D1E0-0D60-3F2D-D4D109A3CB77}"/>
              </a:ext>
            </a:extLst>
          </p:cNvPr>
          <p:cNvSpPr txBox="1">
            <a:spLocks/>
          </p:cNvSpPr>
          <p:nvPr/>
        </p:nvSpPr>
        <p:spPr>
          <a:xfrm>
            <a:off x="420527" y="491554"/>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Expansion</a:t>
            </a:r>
          </a:p>
        </p:txBody>
      </p:sp>
      <p:sp>
        <p:nvSpPr>
          <p:cNvPr id="8" name="Rectangle 7" descr="A back and white photograph of a house being built, there is scaffolding on the outside.">
            <a:extLst>
              <a:ext uri="{FF2B5EF4-FFF2-40B4-BE49-F238E27FC236}">
                <a16:creationId xmlns:a16="http://schemas.microsoft.com/office/drawing/2014/main" id="{CFCA2DEF-3288-7D9B-2A6E-40713B725EAB}"/>
              </a:ext>
            </a:extLst>
          </p:cNvPr>
          <p:cNvSpPr/>
          <p:nvPr/>
        </p:nvSpPr>
        <p:spPr>
          <a:xfrm>
            <a:off x="0" y="0"/>
            <a:ext cx="12191999"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2BC4E621-1C49-C404-6EBA-F9A93D90244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64078" y="-9990"/>
            <a:ext cx="1427921" cy="1240949"/>
          </a:xfrm>
          <a:prstGeom prst="rect">
            <a:avLst/>
          </a:prstGeom>
        </p:spPr>
      </p:pic>
      <p:sp>
        <p:nvSpPr>
          <p:cNvPr id="4" name="Rectangle 3">
            <a:extLst>
              <a:ext uri="{FF2B5EF4-FFF2-40B4-BE49-F238E27FC236}">
                <a16:creationId xmlns:a16="http://schemas.microsoft.com/office/drawing/2014/main" id="{F6E02FB5-BC33-01C0-AE0A-8F812A6AB068}"/>
              </a:ext>
            </a:extLst>
          </p:cNvPr>
          <p:cNvSpPr/>
          <p:nvPr/>
        </p:nvSpPr>
        <p:spPr>
          <a:xfrm>
            <a:off x="6096001" y="1580002"/>
            <a:ext cx="5656528" cy="3617818"/>
          </a:xfrm>
          <a:prstGeom prst="rect">
            <a:avLst/>
          </a:prstGeom>
          <a:solidFill>
            <a:schemeClr val="bg1">
              <a:alpha val="86870"/>
            </a:schemeClr>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500" dirty="0">
                <a:solidFill>
                  <a:schemeClr val="tx1"/>
                </a:solidFill>
                <a:latin typeface="Linkpen 17a Print" panose="03050602060000000000" pitchFamily="66" charset="77"/>
              </a:rPr>
              <a:t>The </a:t>
            </a:r>
            <a:r>
              <a:rPr lang="en-GB" sz="1500" dirty="0" err="1">
                <a:solidFill>
                  <a:schemeClr val="tx1"/>
                </a:solidFill>
                <a:latin typeface="Linkpen 17a Print" panose="03050602060000000000" pitchFamily="66" charset="77"/>
              </a:rPr>
              <a:t>Penhill</a:t>
            </a:r>
            <a:r>
              <a:rPr lang="en-GB" sz="1500" dirty="0">
                <a:solidFill>
                  <a:schemeClr val="tx1"/>
                </a:solidFill>
                <a:latin typeface="Linkpen 17a Print" panose="03050602060000000000" pitchFamily="66" charset="77"/>
              </a:rPr>
              <a:t> Estate was built between 1951-1965</a:t>
            </a:r>
          </a:p>
          <a:p>
            <a:pPr>
              <a:lnSpc>
                <a:spcPct val="150000"/>
              </a:lnSpc>
            </a:pPr>
            <a:endParaRPr lang="en-GB" sz="1500" dirty="0">
              <a:solidFill>
                <a:schemeClr val="tx1"/>
              </a:solidFill>
              <a:latin typeface="Linkpen 17a Print" panose="03050602060000000000" pitchFamily="66" charset="77"/>
            </a:endParaRPr>
          </a:p>
          <a:p>
            <a:pPr>
              <a:lnSpc>
                <a:spcPct val="150000"/>
              </a:lnSpc>
            </a:pPr>
            <a:r>
              <a:rPr lang="en-GB" sz="1500" dirty="0">
                <a:solidFill>
                  <a:schemeClr val="tx1"/>
                </a:solidFill>
                <a:latin typeface="Linkpen 17a Print" panose="03050602060000000000" pitchFamily="66" charset="77"/>
              </a:rPr>
              <a:t>In 1952, Swindon was designated as a London overspill town, and this triggered another expansion of new housing developments.</a:t>
            </a:r>
          </a:p>
          <a:p>
            <a:pPr>
              <a:lnSpc>
                <a:spcPct val="150000"/>
              </a:lnSpc>
            </a:pPr>
            <a:endParaRPr lang="en-GB" sz="1500" dirty="0">
              <a:solidFill>
                <a:schemeClr val="tx1"/>
              </a:solidFill>
              <a:latin typeface="Linkpen 17a Print" panose="03050602060000000000" pitchFamily="66" charset="77"/>
            </a:endParaRPr>
          </a:p>
          <a:p>
            <a:pPr>
              <a:lnSpc>
                <a:spcPct val="150000"/>
              </a:lnSpc>
            </a:pPr>
            <a:r>
              <a:rPr lang="en-GB" sz="1500" dirty="0">
                <a:solidFill>
                  <a:schemeClr val="tx1"/>
                </a:solidFill>
                <a:latin typeface="Linkpen 17a Print" panose="03050602060000000000" pitchFamily="66" charset="77"/>
              </a:rPr>
              <a:t>Over 1,000 acres were acquired for housing development, almost entirely made up of the farmlands of the Goddard Estate. </a:t>
            </a:r>
          </a:p>
        </p:txBody>
      </p:sp>
      <p:grpSp>
        <p:nvGrpSpPr>
          <p:cNvPr id="5" name="Group 4" descr="Building one of the houses on the Penhill Estate.&#10;">
            <a:extLst>
              <a:ext uri="{FF2B5EF4-FFF2-40B4-BE49-F238E27FC236}">
                <a16:creationId xmlns:a16="http://schemas.microsoft.com/office/drawing/2014/main" id="{4BDF01B3-7890-CC78-9E43-47A862761050}"/>
              </a:ext>
            </a:extLst>
          </p:cNvPr>
          <p:cNvGrpSpPr/>
          <p:nvPr/>
        </p:nvGrpSpPr>
        <p:grpSpPr>
          <a:xfrm>
            <a:off x="6335485" y="5619188"/>
            <a:ext cx="4668566" cy="423449"/>
            <a:chOff x="5074154" y="2438287"/>
            <a:chExt cx="4735654" cy="423449"/>
          </a:xfrm>
        </p:grpSpPr>
        <p:pic>
          <p:nvPicPr>
            <p:cNvPr id="2" name="Picture 1">
              <a:extLst>
                <a:ext uri="{FF2B5EF4-FFF2-40B4-BE49-F238E27FC236}">
                  <a16:creationId xmlns:a16="http://schemas.microsoft.com/office/drawing/2014/main" id="{F02058F6-B3EA-B9FF-4274-8F0AFF17E99C}"/>
                </a:ext>
                <a:ext uri="{C183D7F6-B498-43B3-948B-1728B52AA6E4}">
                  <adec:decorative xmlns:adec="http://schemas.microsoft.com/office/drawing/2017/decorative" val="1"/>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rot="10800000">
              <a:off x="5074154" y="2525575"/>
              <a:ext cx="350267" cy="248874"/>
            </a:xfrm>
            <a:prstGeom prst="rect">
              <a:avLst/>
            </a:prstGeom>
            <a:effectLst>
              <a:glow rad="101600">
                <a:schemeClr val="tx1">
                  <a:alpha val="40000"/>
                </a:schemeClr>
              </a:glow>
            </a:effectLst>
          </p:spPr>
        </p:pic>
        <p:sp>
          <p:nvSpPr>
            <p:cNvPr id="3" name="TextBox 2">
              <a:extLst>
                <a:ext uri="{FF2B5EF4-FFF2-40B4-BE49-F238E27FC236}">
                  <a16:creationId xmlns:a16="http://schemas.microsoft.com/office/drawing/2014/main" id="{6ABC6AE5-027A-9AF3-4E38-0BF64EDEF0E6}"/>
                </a:ext>
              </a:extLst>
            </p:cNvPr>
            <p:cNvSpPr txBox="1"/>
            <p:nvPr/>
          </p:nvSpPr>
          <p:spPr>
            <a:xfrm>
              <a:off x="5424421" y="2438287"/>
              <a:ext cx="4385387" cy="423449"/>
            </a:xfrm>
            <a:prstGeom prst="rect">
              <a:avLst/>
            </a:prstGeom>
            <a:noFill/>
          </p:spPr>
          <p:txBody>
            <a:bodyPr wrap="square">
              <a:spAutoFit/>
            </a:bodyPr>
            <a:lstStyle/>
            <a:p>
              <a:pPr algn="r">
                <a:lnSpc>
                  <a:spcPct val="150000"/>
                </a:lnSpc>
              </a:pPr>
              <a:r>
                <a:rPr lang="en-GB" sz="1600" dirty="0">
                  <a:solidFill>
                    <a:schemeClr val="bg1"/>
                  </a:solidFill>
                  <a:effectLst>
                    <a:glow rad="139700">
                      <a:schemeClr val="tx1">
                        <a:alpha val="40000"/>
                      </a:schemeClr>
                    </a:glow>
                  </a:effectLst>
                  <a:latin typeface="Linkpen 17a Print" panose="03050602060000000000" pitchFamily="66" charset="77"/>
                </a:rPr>
                <a:t>Building one of the houses on the </a:t>
              </a:r>
              <a:r>
                <a:rPr lang="en-GB" sz="1600" dirty="0" err="1">
                  <a:solidFill>
                    <a:schemeClr val="bg1"/>
                  </a:solidFill>
                  <a:effectLst>
                    <a:glow rad="139700">
                      <a:schemeClr val="tx1">
                        <a:alpha val="40000"/>
                      </a:schemeClr>
                    </a:glow>
                  </a:effectLst>
                  <a:latin typeface="Linkpen 17a Print" panose="03050602060000000000" pitchFamily="66" charset="77"/>
                </a:rPr>
                <a:t>Penhill</a:t>
              </a:r>
              <a:r>
                <a:rPr lang="en-GB" sz="1600" dirty="0">
                  <a:solidFill>
                    <a:schemeClr val="bg1"/>
                  </a:solidFill>
                  <a:effectLst>
                    <a:glow rad="139700">
                      <a:schemeClr val="tx1">
                        <a:alpha val="40000"/>
                      </a:schemeClr>
                    </a:glow>
                  </a:effectLst>
                  <a:latin typeface="Linkpen 17a Print" panose="03050602060000000000" pitchFamily="66" charset="77"/>
                </a:rPr>
                <a:t> Estate.</a:t>
              </a:r>
            </a:p>
          </p:txBody>
        </p:sp>
      </p:grpSp>
    </p:spTree>
    <p:extLst>
      <p:ext uri="{BB962C8B-B14F-4D97-AF65-F5344CB8AC3E}">
        <p14:creationId xmlns:p14="http://schemas.microsoft.com/office/powerpoint/2010/main" val="367527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DA6DF8B-2EC4-900B-8113-A79A903B1E93}"/>
            </a:ext>
          </a:extLst>
        </p:cNvPr>
        <p:cNvGrpSpPr/>
        <p:nvPr/>
      </p:nvGrpSpPr>
      <p:grpSpPr>
        <a:xfrm>
          <a:off x="0" y="0"/>
          <a:ext cx="0" cy="0"/>
          <a:chOff x="0" y="0"/>
          <a:chExt cx="0" cy="0"/>
        </a:xfrm>
      </p:grpSpPr>
      <p:sp>
        <p:nvSpPr>
          <p:cNvPr id="23" name="Title 22">
            <a:extLst>
              <a:ext uri="{FF2B5EF4-FFF2-40B4-BE49-F238E27FC236}">
                <a16:creationId xmlns:a16="http://schemas.microsoft.com/office/drawing/2014/main" id="{71A3B8C1-ACF2-093A-074A-BE274BFCE35E}"/>
              </a:ext>
            </a:extLst>
          </p:cNvPr>
          <p:cNvSpPr>
            <a:spLocks noGrp="1"/>
          </p:cNvSpPr>
          <p:nvPr>
            <p:ph type="ctrTitle"/>
          </p:nvPr>
        </p:nvSpPr>
        <p:spPr>
          <a:xfrm>
            <a:off x="1524000" y="-1222595"/>
            <a:ext cx="9144000" cy="1120695"/>
          </a:xfrm>
        </p:spPr>
        <p:txBody>
          <a:bodyPr/>
          <a:lstStyle/>
          <a:p>
            <a:r>
              <a:rPr lang="en-US" dirty="0"/>
              <a:t>Expansion</a:t>
            </a:r>
            <a:r>
              <a:rPr lang="en-US" baseline="0" dirty="0"/>
              <a:t> part 4</a:t>
            </a:r>
            <a:endParaRPr lang="en-US" dirty="0"/>
          </a:p>
        </p:txBody>
      </p:sp>
      <p:sp>
        <p:nvSpPr>
          <p:cNvPr id="11" name="TextBox 10">
            <a:extLst>
              <a:ext uri="{FF2B5EF4-FFF2-40B4-BE49-F238E27FC236}">
                <a16:creationId xmlns:a16="http://schemas.microsoft.com/office/drawing/2014/main" id="{38B7998A-060A-726D-2A89-BA938538ADA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industry change after the war?</a:t>
            </a:r>
          </a:p>
        </p:txBody>
      </p:sp>
      <p:sp>
        <p:nvSpPr>
          <p:cNvPr id="7" name="Title 1">
            <a:extLst>
              <a:ext uri="{FF2B5EF4-FFF2-40B4-BE49-F238E27FC236}">
                <a16:creationId xmlns:a16="http://schemas.microsoft.com/office/drawing/2014/main" id="{9663A9B4-CBCA-8AF1-8A66-EA64842488D4}"/>
              </a:ext>
            </a:extLst>
          </p:cNvPr>
          <p:cNvSpPr txBox="1">
            <a:spLocks/>
          </p:cNvSpPr>
          <p:nvPr/>
        </p:nvSpPr>
        <p:spPr>
          <a:xfrm>
            <a:off x="420527" y="491554"/>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Expansion</a:t>
            </a:r>
          </a:p>
        </p:txBody>
      </p:sp>
      <p:sp>
        <p:nvSpPr>
          <p:cNvPr id="10" name="TextBox 9">
            <a:extLst>
              <a:ext uri="{FF2B5EF4-FFF2-40B4-BE49-F238E27FC236}">
                <a16:creationId xmlns:a16="http://schemas.microsoft.com/office/drawing/2014/main" id="{7BDF9D59-F562-97B4-148C-D7F9FE30EF16}"/>
              </a:ext>
            </a:extLst>
          </p:cNvPr>
          <p:cNvSpPr txBox="1"/>
          <p:nvPr/>
        </p:nvSpPr>
        <p:spPr>
          <a:xfrm>
            <a:off x="696648" y="1555410"/>
            <a:ext cx="4660359" cy="374718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first purely 'overspill' estates were </a:t>
            </a:r>
            <a:r>
              <a:rPr lang="en-GB" sz="2000" dirty="0" err="1">
                <a:latin typeface="Linkpen 17a Print" panose="03050602060000000000" pitchFamily="66" charset="77"/>
              </a:rPr>
              <a:t>Walcot</a:t>
            </a:r>
            <a:r>
              <a:rPr lang="en-GB" sz="2000" dirty="0">
                <a:latin typeface="Linkpen 17a Print" panose="03050602060000000000" pitchFamily="66" charset="77"/>
              </a:rPr>
              <a:t> East and </a:t>
            </a:r>
            <a:r>
              <a:rPr lang="en-GB" sz="2000" dirty="0" err="1">
                <a:latin typeface="Linkpen 17a Print" panose="03050602060000000000" pitchFamily="66" charset="77"/>
              </a:rPr>
              <a:t>Walcot</a:t>
            </a:r>
            <a:r>
              <a:rPr lang="en-GB" sz="2000" dirty="0">
                <a:latin typeface="Linkpen 17a Print" panose="03050602060000000000" pitchFamily="66" charset="77"/>
              </a:rPr>
              <a:t> West, separated by Queens Drive, a new dual carriageway built in 1953.</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These were followed by Park North and Park South.</a:t>
            </a:r>
          </a:p>
        </p:txBody>
      </p:sp>
      <p:grpSp>
        <p:nvGrpSpPr>
          <p:cNvPr id="6" name="Group 5" descr="Photo showing the new housing estates. &#10;">
            <a:extLst>
              <a:ext uri="{FF2B5EF4-FFF2-40B4-BE49-F238E27FC236}">
                <a16:creationId xmlns:a16="http://schemas.microsoft.com/office/drawing/2014/main" id="{EA25A3AB-A5DE-4045-ED71-9159CDE07D9B}"/>
              </a:ext>
            </a:extLst>
          </p:cNvPr>
          <p:cNvGrpSpPr/>
          <p:nvPr/>
        </p:nvGrpSpPr>
        <p:grpSpPr>
          <a:xfrm>
            <a:off x="94706" y="6099020"/>
            <a:ext cx="5399406" cy="409728"/>
            <a:chOff x="4940857" y="2411210"/>
            <a:chExt cx="5399406" cy="409728"/>
          </a:xfrm>
        </p:grpSpPr>
        <p:pic>
          <p:nvPicPr>
            <p:cNvPr id="8" name="Picture 7">
              <a:extLst>
                <a:ext uri="{FF2B5EF4-FFF2-40B4-BE49-F238E27FC236}">
                  <a16:creationId xmlns:a16="http://schemas.microsoft.com/office/drawing/2014/main" id="{9803D172-CCB2-8D63-3F79-869C14D8063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89996" y="2510828"/>
              <a:ext cx="350267" cy="248874"/>
            </a:xfrm>
            <a:prstGeom prst="rect">
              <a:avLst/>
            </a:prstGeom>
          </p:spPr>
        </p:pic>
        <p:sp>
          <p:nvSpPr>
            <p:cNvPr id="9" name="TextBox 8">
              <a:extLst>
                <a:ext uri="{FF2B5EF4-FFF2-40B4-BE49-F238E27FC236}">
                  <a16:creationId xmlns:a16="http://schemas.microsoft.com/office/drawing/2014/main" id="{37F18881-0C6F-1677-B7FE-C1D7054676C6}"/>
                </a:ext>
              </a:extLst>
            </p:cNvPr>
            <p:cNvSpPr txBox="1"/>
            <p:nvPr/>
          </p:nvSpPr>
          <p:spPr>
            <a:xfrm>
              <a:off x="4940857" y="2411210"/>
              <a:ext cx="5093383" cy="409728"/>
            </a:xfrm>
            <a:prstGeom prst="rect">
              <a:avLst/>
            </a:prstGeom>
            <a:noFill/>
          </p:spPr>
          <p:txBody>
            <a:bodyPr wrap="square">
              <a:spAutoFit/>
            </a:bodyPr>
            <a:lstStyle/>
            <a:p>
              <a:pPr algn="r">
                <a:lnSpc>
                  <a:spcPct val="150000"/>
                </a:lnSpc>
              </a:pPr>
              <a:r>
                <a:rPr lang="en-GB" sz="1500" dirty="0">
                  <a:latin typeface="Linkpen 17a Print" panose="03050602060000000000" pitchFamily="66" charset="77"/>
                </a:rPr>
                <a:t>Photo showing the new housing estates. </a:t>
              </a:r>
            </a:p>
          </p:txBody>
        </p:sp>
      </p:grpSp>
      <p:sp>
        <p:nvSpPr>
          <p:cNvPr id="24" name="Rectangle 23" descr="A black and white aerial photo of streets and housing estates.">
            <a:extLst>
              <a:ext uri="{FF2B5EF4-FFF2-40B4-BE49-F238E27FC236}">
                <a16:creationId xmlns:a16="http://schemas.microsoft.com/office/drawing/2014/main" id="{B7877C9E-C397-9C89-24AC-449B5256997D}"/>
              </a:ext>
            </a:extLst>
          </p:cNvPr>
          <p:cNvSpPr/>
          <p:nvPr/>
        </p:nvSpPr>
        <p:spPr>
          <a:xfrm>
            <a:off x="5357007" y="0"/>
            <a:ext cx="6834992" cy="6858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73244A7C-EBF9-BB9D-A75D-C7BBF6B647E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64078" y="-9990"/>
            <a:ext cx="1427921" cy="1240949"/>
          </a:xfrm>
          <a:prstGeom prst="rect">
            <a:avLst/>
          </a:prstGeom>
        </p:spPr>
      </p:pic>
      <p:pic>
        <p:nvPicPr>
          <p:cNvPr id="13" name="road" descr="A red line going through Walcot West and Walcot east and along the bottom edge of Park south indicating the location of the dual carriageway.">
            <a:extLst>
              <a:ext uri="{FF2B5EF4-FFF2-40B4-BE49-F238E27FC236}">
                <a16:creationId xmlns:a16="http://schemas.microsoft.com/office/drawing/2014/main" id="{BDC94AFD-9631-3E7F-B297-8A8BD7E7B32A}"/>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5357007" y="273030"/>
            <a:ext cx="3329793" cy="6584970"/>
          </a:xfrm>
          <a:prstGeom prst="rect">
            <a:avLst/>
          </a:prstGeom>
        </p:spPr>
      </p:pic>
      <p:pic>
        <p:nvPicPr>
          <p:cNvPr id="16" name="walcot east" descr="Walcot East towards the top left of the photograph">
            <a:extLst>
              <a:ext uri="{FF2B5EF4-FFF2-40B4-BE49-F238E27FC236}">
                <a16:creationId xmlns:a16="http://schemas.microsoft.com/office/drawing/2014/main" id="{F693BD6A-F907-DB2B-820C-D13A2945CFF7}"/>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6096000" y="1077348"/>
            <a:ext cx="2948732" cy="2550755"/>
          </a:xfrm>
          <a:prstGeom prst="rect">
            <a:avLst/>
          </a:prstGeom>
        </p:spPr>
      </p:pic>
      <p:pic>
        <p:nvPicPr>
          <p:cNvPr id="18" name="walcot west" descr="Walcot West to the left of the photograph">
            <a:extLst>
              <a:ext uri="{FF2B5EF4-FFF2-40B4-BE49-F238E27FC236}">
                <a16:creationId xmlns:a16="http://schemas.microsoft.com/office/drawing/2014/main" id="{757AD9C2-0AF2-A3A5-C485-772FE7AF650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5357007" y="2307586"/>
            <a:ext cx="2301377" cy="2732743"/>
          </a:xfrm>
          <a:prstGeom prst="rect">
            <a:avLst/>
          </a:prstGeom>
        </p:spPr>
      </p:pic>
      <p:pic>
        <p:nvPicPr>
          <p:cNvPr id="20" name="park north" descr="Park North near the middle of the photograph">
            <a:extLst>
              <a:ext uri="{FF2B5EF4-FFF2-40B4-BE49-F238E27FC236}">
                <a16:creationId xmlns:a16="http://schemas.microsoft.com/office/drawing/2014/main" id="{5DF8C27F-FCFE-C2EA-A6BB-7DB8A4010B67}"/>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7658384" y="2035277"/>
            <a:ext cx="3105694" cy="2905434"/>
          </a:xfrm>
          <a:prstGeom prst="rect">
            <a:avLst/>
          </a:prstGeom>
        </p:spPr>
      </p:pic>
      <p:pic>
        <p:nvPicPr>
          <p:cNvPr id="22" name="park south" descr="Park south at the bottom middle of the photograph">
            <a:extLst>
              <a:ext uri="{FF2B5EF4-FFF2-40B4-BE49-F238E27FC236}">
                <a16:creationId xmlns:a16="http://schemas.microsoft.com/office/drawing/2014/main" id="{61F50BC7-E280-B260-4E7E-93B4BBB5A2C8}"/>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7300452" y="4247535"/>
            <a:ext cx="3105694" cy="2448234"/>
          </a:xfrm>
          <a:prstGeom prst="rect">
            <a:avLst/>
          </a:prstGeom>
        </p:spPr>
      </p:pic>
    </p:spTree>
    <p:extLst>
      <p:ext uri="{BB962C8B-B14F-4D97-AF65-F5344CB8AC3E}">
        <p14:creationId xmlns:p14="http://schemas.microsoft.com/office/powerpoint/2010/main" val="1562548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2000"/>
                                        <p:tgtEl>
                                          <p:spTgt spid="13"/>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animEffect transition="in" filter="fade">
                                      <p:cBhvr>
                                        <p:cTn id="27" dur="500"/>
                                        <p:tgtEl>
                                          <p:spTgt spid="10">
                                            <p:txEl>
                                              <p:pRg st="2" end="2"/>
                                            </p:txEl>
                                          </p:spTgt>
                                        </p:tgtEl>
                                      </p:cBhvr>
                                    </p:animEffect>
                                  </p:childTnLst>
                                </p:cTn>
                              </p:par>
                            </p:childTnLst>
                          </p:cTn>
                        </p:par>
                        <p:par>
                          <p:cTn id="28" fill="hold">
                            <p:stCondLst>
                              <p:cond delay="4500"/>
                            </p:stCondLst>
                            <p:childTnLst>
                              <p:par>
                                <p:cTn id="29" presetID="10"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50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0F13E96-1066-2ED7-2AAA-4C1EDA4B9B6F}"/>
            </a:ext>
          </a:extLst>
        </p:cNvPr>
        <p:cNvGrpSpPr/>
        <p:nvPr/>
      </p:nvGrpSpPr>
      <p:grpSpPr>
        <a:xfrm>
          <a:off x="0" y="0"/>
          <a:ext cx="0" cy="0"/>
          <a:chOff x="0" y="0"/>
          <a:chExt cx="0" cy="0"/>
        </a:xfrm>
      </p:grpSpPr>
      <p:sp>
        <p:nvSpPr>
          <p:cNvPr id="22" name="Title 21">
            <a:extLst>
              <a:ext uri="{FF2B5EF4-FFF2-40B4-BE49-F238E27FC236}">
                <a16:creationId xmlns:a16="http://schemas.microsoft.com/office/drawing/2014/main" id="{9FE73224-5876-C654-0513-740BB43A9150}"/>
              </a:ext>
            </a:extLst>
          </p:cNvPr>
          <p:cNvSpPr>
            <a:spLocks noGrp="1"/>
          </p:cNvSpPr>
          <p:nvPr>
            <p:ph type="ctrTitle"/>
          </p:nvPr>
        </p:nvSpPr>
        <p:spPr>
          <a:xfrm>
            <a:off x="1524000" y="-1219990"/>
            <a:ext cx="9144000" cy="971219"/>
          </a:xfrm>
        </p:spPr>
        <p:txBody>
          <a:bodyPr/>
          <a:lstStyle/>
          <a:p>
            <a:r>
              <a:rPr lang="en-US" dirty="0"/>
              <a:t>New homes</a:t>
            </a:r>
          </a:p>
        </p:txBody>
      </p:sp>
      <p:sp>
        <p:nvSpPr>
          <p:cNvPr id="11" name="TextBox 10">
            <a:extLst>
              <a:ext uri="{FF2B5EF4-FFF2-40B4-BE49-F238E27FC236}">
                <a16:creationId xmlns:a16="http://schemas.microsoft.com/office/drawing/2014/main" id="{26017757-8769-AAAE-FC17-2451F8ADF0A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industry change after the war?</a:t>
            </a:r>
          </a:p>
        </p:txBody>
      </p:sp>
      <p:sp>
        <p:nvSpPr>
          <p:cNvPr id="12" name="TextBox 11">
            <a:extLst>
              <a:ext uri="{FF2B5EF4-FFF2-40B4-BE49-F238E27FC236}">
                <a16:creationId xmlns:a16="http://schemas.microsoft.com/office/drawing/2014/main" id="{31C9F806-AB05-F4FE-AEE4-FFEF8751DA00}"/>
              </a:ext>
            </a:extLst>
          </p:cNvPr>
          <p:cNvSpPr txBox="1"/>
          <p:nvPr/>
        </p:nvSpPr>
        <p:spPr>
          <a:xfrm>
            <a:off x="392161" y="331548"/>
            <a:ext cx="8088162"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As a result of its overspill status 1000s of new homes were built.</a:t>
            </a:r>
          </a:p>
        </p:txBody>
      </p:sp>
      <p:pic>
        <p:nvPicPr>
          <p:cNvPr id="14" name="Picture 13">
            <a:extLst>
              <a:ext uri="{FF2B5EF4-FFF2-40B4-BE49-F238E27FC236}">
                <a16:creationId xmlns:a16="http://schemas.microsoft.com/office/drawing/2014/main" id="{FE484616-329A-C36A-560E-772E18E9A47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64078" y="0"/>
            <a:ext cx="1427921" cy="1240949"/>
          </a:xfrm>
          <a:prstGeom prst="rect">
            <a:avLst/>
          </a:prstGeom>
        </p:spPr>
      </p:pic>
      <p:grpSp>
        <p:nvGrpSpPr>
          <p:cNvPr id="20" name="Group 19" descr="A black and white photo of a block of maisonettes.">
            <a:extLst>
              <a:ext uri="{FF2B5EF4-FFF2-40B4-BE49-F238E27FC236}">
                <a16:creationId xmlns:a16="http://schemas.microsoft.com/office/drawing/2014/main" id="{A7CD44A9-BAD9-761C-D0EB-8655F9023F3D}"/>
              </a:ext>
            </a:extLst>
          </p:cNvPr>
          <p:cNvGrpSpPr/>
          <p:nvPr/>
        </p:nvGrpSpPr>
        <p:grpSpPr>
          <a:xfrm>
            <a:off x="581317" y="906947"/>
            <a:ext cx="4181680" cy="3151992"/>
            <a:chOff x="619835" y="906947"/>
            <a:chExt cx="4181680" cy="3151992"/>
          </a:xfrm>
        </p:grpSpPr>
        <p:pic>
          <p:nvPicPr>
            <p:cNvPr id="13" name="Picture 12" descr="A building with many windows&#10;&#10;AI-generated content may be incorrect.">
              <a:extLst>
                <a:ext uri="{FF2B5EF4-FFF2-40B4-BE49-F238E27FC236}">
                  <a16:creationId xmlns:a16="http://schemas.microsoft.com/office/drawing/2014/main" id="{415B4898-BA23-0F4A-0DB6-BCA06140A26B}"/>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64400" y="906947"/>
              <a:ext cx="4137115" cy="3151992"/>
            </a:xfrm>
            <a:prstGeom prst="rect">
              <a:avLst/>
            </a:prstGeom>
            <a:ln w="28575">
              <a:solidFill>
                <a:schemeClr val="tx1"/>
              </a:solidFill>
            </a:ln>
          </p:spPr>
        </p:pic>
        <p:sp>
          <p:nvSpPr>
            <p:cNvPr id="18" name="TextBox 17">
              <a:extLst>
                <a:ext uri="{FF2B5EF4-FFF2-40B4-BE49-F238E27FC236}">
                  <a16:creationId xmlns:a16="http://schemas.microsoft.com/office/drawing/2014/main" id="{B1EE4D7E-DBD1-017A-7B1E-0B7EEF8A7782}"/>
                </a:ext>
              </a:extLst>
            </p:cNvPr>
            <p:cNvSpPr txBox="1"/>
            <p:nvPr/>
          </p:nvSpPr>
          <p:spPr>
            <a:xfrm>
              <a:off x="619835" y="3803939"/>
              <a:ext cx="2112402" cy="230832"/>
            </a:xfrm>
            <a:prstGeom prst="rect">
              <a:avLst/>
            </a:prstGeom>
            <a:noFill/>
          </p:spPr>
          <p:txBody>
            <a:bodyPr wrap="square" rtlCol="0">
              <a:spAutoFit/>
            </a:bodyPr>
            <a:lstStyle/>
            <a:p>
              <a:r>
                <a:rPr lang="en-GB" sz="900" dirty="0">
                  <a:solidFill>
                    <a:schemeClr val="bg1">
                      <a:lumMod val="75000"/>
                    </a:schemeClr>
                  </a:solidFill>
                  <a:latin typeface="Arial" panose="020B0604020202020204" pitchFamily="34" charset="0"/>
                  <a:cs typeface="Arial" panose="020B0604020202020204" pitchFamily="34" charset="0"/>
                </a:rPr>
                <a:t>© Historic </a:t>
              </a:r>
              <a:r>
                <a:rPr lang="en-GB" sz="900" dirty="0" err="1">
                  <a:solidFill>
                    <a:schemeClr val="bg1">
                      <a:lumMod val="75000"/>
                    </a:schemeClr>
                  </a:solidFill>
                  <a:latin typeface="Arial" panose="020B0604020202020204" pitchFamily="34" charset="0"/>
                  <a:cs typeface="Arial" panose="020B0604020202020204" pitchFamily="34" charset="0"/>
                </a:rPr>
                <a:t>Engand</a:t>
              </a:r>
              <a:r>
                <a:rPr lang="en-GB" sz="900" dirty="0">
                  <a:solidFill>
                    <a:schemeClr val="bg1">
                      <a:lumMod val="75000"/>
                    </a:schemeClr>
                  </a:solidFill>
                  <a:latin typeface="Arial" panose="020B0604020202020204" pitchFamily="34" charset="0"/>
                  <a:cs typeface="Arial" panose="020B0604020202020204" pitchFamily="34" charset="0"/>
                </a:rPr>
                <a:t> JLP01/01/056/22 </a:t>
              </a:r>
            </a:p>
          </p:txBody>
        </p:sp>
      </p:grpSp>
      <p:grpSp>
        <p:nvGrpSpPr>
          <p:cNvPr id="21" name="Group 20" descr="A black and white photo of a woman presenting a girl from Swindon with a bouquet of flowers.">
            <a:extLst>
              <a:ext uri="{FF2B5EF4-FFF2-40B4-BE49-F238E27FC236}">
                <a16:creationId xmlns:a16="http://schemas.microsoft.com/office/drawing/2014/main" id="{776A283B-19D8-9DAF-30D1-DBC6E24E8891}"/>
              </a:ext>
            </a:extLst>
          </p:cNvPr>
          <p:cNvGrpSpPr/>
          <p:nvPr/>
        </p:nvGrpSpPr>
        <p:grpSpPr>
          <a:xfrm>
            <a:off x="6527086" y="892965"/>
            <a:ext cx="3647950" cy="3164504"/>
            <a:chOff x="6843251" y="892965"/>
            <a:chExt cx="3647950" cy="3164504"/>
          </a:xfrm>
        </p:grpSpPr>
        <p:pic>
          <p:nvPicPr>
            <p:cNvPr id="15" name="Picture 14" descr="A person holding a child&#10;&#10;AI-generated content may be incorrect.">
              <a:extLst>
                <a:ext uri="{FF2B5EF4-FFF2-40B4-BE49-F238E27FC236}">
                  <a16:creationId xmlns:a16="http://schemas.microsoft.com/office/drawing/2014/main" id="{A7E43D2C-B21A-9217-72C6-019ED3A1EBCB}"/>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882398" y="892965"/>
              <a:ext cx="3608803" cy="3164504"/>
            </a:xfrm>
            <a:prstGeom prst="rect">
              <a:avLst/>
            </a:prstGeom>
            <a:ln w="28575">
              <a:solidFill>
                <a:schemeClr val="tx1"/>
              </a:solidFill>
            </a:ln>
          </p:spPr>
        </p:pic>
        <p:sp>
          <p:nvSpPr>
            <p:cNvPr id="19" name="TextBox 18">
              <a:extLst>
                <a:ext uri="{FF2B5EF4-FFF2-40B4-BE49-F238E27FC236}">
                  <a16:creationId xmlns:a16="http://schemas.microsoft.com/office/drawing/2014/main" id="{307AA15D-6F0F-C627-B133-40D9D2950D40}"/>
                </a:ext>
              </a:extLst>
            </p:cNvPr>
            <p:cNvSpPr txBox="1"/>
            <p:nvPr/>
          </p:nvSpPr>
          <p:spPr>
            <a:xfrm>
              <a:off x="6843251" y="3822921"/>
              <a:ext cx="2112402" cy="230832"/>
            </a:xfrm>
            <a:prstGeom prst="rect">
              <a:avLst/>
            </a:prstGeom>
            <a:noFill/>
          </p:spPr>
          <p:txBody>
            <a:bodyPr wrap="square" rtlCol="0">
              <a:spAutoFit/>
            </a:bodyPr>
            <a:lstStyle/>
            <a:p>
              <a:r>
                <a:rPr lang="en-GB" sz="900" dirty="0">
                  <a:solidFill>
                    <a:schemeClr val="bg1">
                      <a:lumMod val="75000"/>
                    </a:schemeClr>
                  </a:solidFill>
                  <a:latin typeface="Arial" panose="020B0604020202020204" pitchFamily="34" charset="0"/>
                  <a:cs typeface="Arial" panose="020B0604020202020204" pitchFamily="34" charset="0"/>
                </a:rPr>
                <a:t>© Historic </a:t>
              </a:r>
              <a:r>
                <a:rPr lang="en-GB" sz="900" dirty="0" err="1">
                  <a:solidFill>
                    <a:schemeClr val="bg1">
                      <a:lumMod val="75000"/>
                    </a:schemeClr>
                  </a:solidFill>
                  <a:latin typeface="Arial" panose="020B0604020202020204" pitchFamily="34" charset="0"/>
                  <a:cs typeface="Arial" panose="020B0604020202020204" pitchFamily="34" charset="0"/>
                </a:rPr>
                <a:t>Engand</a:t>
              </a:r>
              <a:r>
                <a:rPr lang="en-GB" sz="900" dirty="0">
                  <a:solidFill>
                    <a:schemeClr val="bg1">
                      <a:lumMod val="75000"/>
                    </a:schemeClr>
                  </a:solidFill>
                  <a:latin typeface="Arial" panose="020B0604020202020204" pitchFamily="34" charset="0"/>
                  <a:cs typeface="Arial" panose="020B0604020202020204" pitchFamily="34" charset="0"/>
                </a:rPr>
                <a:t> JLP01/08/067430  </a:t>
              </a:r>
            </a:p>
          </p:txBody>
        </p:sp>
      </p:grpSp>
      <p:grpSp>
        <p:nvGrpSpPr>
          <p:cNvPr id="5" name="Group 4" descr="A block of Easiform maisonettes at 21-32 Twyford Close, Park North, Swindon.&#10;">
            <a:extLst>
              <a:ext uri="{FF2B5EF4-FFF2-40B4-BE49-F238E27FC236}">
                <a16:creationId xmlns:a16="http://schemas.microsoft.com/office/drawing/2014/main" id="{692EA4EF-4976-61C2-30CB-7A31B5D2AF37}"/>
              </a:ext>
            </a:extLst>
          </p:cNvPr>
          <p:cNvGrpSpPr/>
          <p:nvPr/>
        </p:nvGrpSpPr>
        <p:grpSpPr>
          <a:xfrm>
            <a:off x="495399" y="4269414"/>
            <a:ext cx="5343163" cy="800219"/>
            <a:chOff x="5107102" y="2417403"/>
            <a:chExt cx="5343163" cy="800219"/>
          </a:xfrm>
        </p:grpSpPr>
        <p:pic>
          <p:nvPicPr>
            <p:cNvPr id="2" name="Picture 1">
              <a:extLst>
                <a:ext uri="{FF2B5EF4-FFF2-40B4-BE49-F238E27FC236}">
                  <a16:creationId xmlns:a16="http://schemas.microsoft.com/office/drawing/2014/main" id="{A748D2BA-A2AE-926F-E40C-3649F1D7BE3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200000">
              <a:off x="5056405" y="2496079"/>
              <a:ext cx="350267" cy="248874"/>
            </a:xfrm>
            <a:prstGeom prst="rect">
              <a:avLst/>
            </a:prstGeom>
          </p:spPr>
        </p:pic>
        <p:sp>
          <p:nvSpPr>
            <p:cNvPr id="3" name="TextBox 2">
              <a:extLst>
                <a:ext uri="{FF2B5EF4-FFF2-40B4-BE49-F238E27FC236}">
                  <a16:creationId xmlns:a16="http://schemas.microsoft.com/office/drawing/2014/main" id="{FD7571A5-7724-094B-7A55-B4A44669D8AE}"/>
                </a:ext>
              </a:extLst>
            </p:cNvPr>
            <p:cNvSpPr txBox="1"/>
            <p:nvPr/>
          </p:nvSpPr>
          <p:spPr>
            <a:xfrm>
              <a:off x="5276103" y="2417403"/>
              <a:ext cx="5174162"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 block of </a:t>
              </a:r>
              <a:r>
                <a:rPr lang="en-GB" sz="1600" dirty="0" err="1">
                  <a:latin typeface="Linkpen 17a Print" panose="03050602060000000000" pitchFamily="66" charset="77"/>
                </a:rPr>
                <a:t>Easiform</a:t>
              </a:r>
              <a:r>
                <a:rPr lang="en-GB" sz="1600" dirty="0">
                  <a:latin typeface="Linkpen 17a Print" panose="03050602060000000000" pitchFamily="66" charset="77"/>
                </a:rPr>
                <a:t> maisonettes at 21-32 Twyford Close, Park North, Swindon.</a:t>
              </a:r>
            </a:p>
          </p:txBody>
        </p:sp>
      </p:grpSp>
      <p:grpSp>
        <p:nvGrpSpPr>
          <p:cNvPr id="4" name="Group 3" descr="A young girl presenting the Mayoress of Swindon with a bouquet.&#10;">
            <a:extLst>
              <a:ext uri="{FF2B5EF4-FFF2-40B4-BE49-F238E27FC236}">
                <a16:creationId xmlns:a16="http://schemas.microsoft.com/office/drawing/2014/main" id="{B9062E38-F7B2-3C78-B845-1C5F3D22FA65}"/>
              </a:ext>
            </a:extLst>
          </p:cNvPr>
          <p:cNvGrpSpPr/>
          <p:nvPr/>
        </p:nvGrpSpPr>
        <p:grpSpPr>
          <a:xfrm>
            <a:off x="6527086" y="4291277"/>
            <a:ext cx="4750111" cy="800219"/>
            <a:chOff x="5107102" y="2417403"/>
            <a:chExt cx="4750111" cy="800219"/>
          </a:xfrm>
        </p:grpSpPr>
        <p:pic>
          <p:nvPicPr>
            <p:cNvPr id="6" name="Picture 5">
              <a:extLst>
                <a:ext uri="{FF2B5EF4-FFF2-40B4-BE49-F238E27FC236}">
                  <a16:creationId xmlns:a16="http://schemas.microsoft.com/office/drawing/2014/main" id="{B5CD191B-1ED0-1E24-397F-88C03708F053}"/>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200000">
              <a:off x="5056405" y="2496079"/>
              <a:ext cx="350267" cy="248874"/>
            </a:xfrm>
            <a:prstGeom prst="rect">
              <a:avLst/>
            </a:prstGeom>
          </p:spPr>
        </p:pic>
        <p:sp>
          <p:nvSpPr>
            <p:cNvPr id="10" name="TextBox 9">
              <a:extLst>
                <a:ext uri="{FF2B5EF4-FFF2-40B4-BE49-F238E27FC236}">
                  <a16:creationId xmlns:a16="http://schemas.microsoft.com/office/drawing/2014/main" id="{5EAF4785-561F-55C6-A666-51911AC50D26}"/>
                </a:ext>
              </a:extLst>
            </p:cNvPr>
            <p:cNvSpPr txBox="1"/>
            <p:nvPr/>
          </p:nvSpPr>
          <p:spPr>
            <a:xfrm>
              <a:off x="5276103" y="2417403"/>
              <a:ext cx="4581110" cy="800219"/>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 young girl presenting the Mayoress of Swindon with a bouquet.</a:t>
              </a:r>
            </a:p>
          </p:txBody>
        </p:sp>
      </p:grpSp>
      <p:sp>
        <p:nvSpPr>
          <p:cNvPr id="8" name="TextBox 7">
            <a:extLst>
              <a:ext uri="{FF2B5EF4-FFF2-40B4-BE49-F238E27FC236}">
                <a16:creationId xmlns:a16="http://schemas.microsoft.com/office/drawing/2014/main" id="{048FA944-2D44-083A-09F9-ACE3A0FB0F38}"/>
              </a:ext>
            </a:extLst>
          </p:cNvPr>
          <p:cNvSpPr txBox="1"/>
          <p:nvPr/>
        </p:nvSpPr>
        <p:spPr>
          <a:xfrm>
            <a:off x="495399" y="5251486"/>
            <a:ext cx="11201202"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building company John Laing built many of these new homes in Swindon. These two photos were taken on the 5th December 1963 to celebrate the opening of the 5000th home they'd built!</a:t>
            </a:r>
          </a:p>
        </p:txBody>
      </p:sp>
    </p:spTree>
    <p:extLst>
      <p:ext uri="{BB962C8B-B14F-4D97-AF65-F5344CB8AC3E}">
        <p14:creationId xmlns:p14="http://schemas.microsoft.com/office/powerpoint/2010/main" val="39987465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animEffect transition="in" filter="fade">
                                      <p:cBhvr>
                                        <p:cTn id="2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P spid="8"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7E3694F-5AEF-8BCD-7648-21DB93A1B65D}"/>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2A14B019-A95B-072E-1887-9AE2E3EDE1BB}"/>
              </a:ext>
            </a:extLst>
          </p:cNvPr>
          <p:cNvSpPr>
            <a:spLocks noGrp="1"/>
          </p:cNvSpPr>
          <p:nvPr>
            <p:ph type="ctrTitle"/>
          </p:nvPr>
        </p:nvSpPr>
        <p:spPr>
          <a:xfrm>
            <a:off x="1524000" y="-1116777"/>
            <a:ext cx="9144000" cy="884750"/>
          </a:xfrm>
        </p:spPr>
        <p:txBody>
          <a:bodyPr>
            <a:normAutofit fontScale="90000"/>
          </a:bodyPr>
          <a:lstStyle/>
          <a:p>
            <a:r>
              <a:rPr lang="en-US" dirty="0"/>
              <a:t>Changing town</a:t>
            </a:r>
          </a:p>
        </p:txBody>
      </p:sp>
      <p:sp>
        <p:nvSpPr>
          <p:cNvPr id="11" name="TextBox 10">
            <a:extLst>
              <a:ext uri="{FF2B5EF4-FFF2-40B4-BE49-F238E27FC236}">
                <a16:creationId xmlns:a16="http://schemas.microsoft.com/office/drawing/2014/main" id="{FCB8AB32-5DA0-76C3-476B-3F9C8F58992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clues to Swindon’s past can still be seen today?</a:t>
            </a:r>
          </a:p>
        </p:txBody>
      </p:sp>
      <p:sp>
        <p:nvSpPr>
          <p:cNvPr id="8" name="TextBox 7">
            <a:extLst>
              <a:ext uri="{FF2B5EF4-FFF2-40B4-BE49-F238E27FC236}">
                <a16:creationId xmlns:a16="http://schemas.microsoft.com/office/drawing/2014/main" id="{0B7095C7-5555-FD70-2A05-92885568CBDF}"/>
              </a:ext>
            </a:extLst>
          </p:cNvPr>
          <p:cNvSpPr txBox="1"/>
          <p:nvPr/>
        </p:nvSpPr>
        <p:spPr>
          <a:xfrm>
            <a:off x="391030" y="400961"/>
            <a:ext cx="11422428" cy="430887"/>
          </a:xfrm>
          <a:prstGeom prst="rect">
            <a:avLst/>
          </a:prstGeom>
          <a:noFill/>
        </p:spPr>
        <p:txBody>
          <a:bodyPr wrap="square">
            <a:spAutoFit/>
          </a:bodyPr>
          <a:lstStyle/>
          <a:p>
            <a:pPr algn="ctr">
              <a:lnSpc>
                <a:spcPct val="150000"/>
              </a:lnSpc>
            </a:pPr>
            <a:r>
              <a:rPr lang="en-GB" sz="1600" dirty="0">
                <a:latin typeface="Linkpen 17a Print" panose="03050602060000000000" pitchFamily="66" charset="77"/>
              </a:rPr>
              <a:t>The town began to change. If you look closely, you can still see traces of the past.</a:t>
            </a:r>
          </a:p>
        </p:txBody>
      </p:sp>
      <p:pic>
        <p:nvPicPr>
          <p:cNvPr id="4" name="Picture 3" descr="A back and white building on a street there is a tall tower with a clock.">
            <a:extLst>
              <a:ext uri="{FF2B5EF4-FFF2-40B4-BE49-F238E27FC236}">
                <a16:creationId xmlns:a16="http://schemas.microsoft.com/office/drawing/2014/main" id="{6C1C5545-B7C0-6FD8-D2FC-15015CEBBAC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2754" y="1044527"/>
            <a:ext cx="4632704" cy="4240418"/>
          </a:xfrm>
          <a:prstGeom prst="rect">
            <a:avLst/>
          </a:prstGeom>
          <a:ln w="28575">
            <a:solidFill>
              <a:schemeClr val="tx1"/>
            </a:solidFill>
          </a:ln>
        </p:spPr>
      </p:pic>
      <p:grpSp>
        <p:nvGrpSpPr>
          <p:cNvPr id="12" name="Group 11" descr="A modern photograph of a street with cars, there is a building in the background with a tower and a clock.">
            <a:extLst>
              <a:ext uri="{FF2B5EF4-FFF2-40B4-BE49-F238E27FC236}">
                <a16:creationId xmlns:a16="http://schemas.microsoft.com/office/drawing/2014/main" id="{2F056819-7D86-AF0D-17AB-F6D8ED09C196}"/>
              </a:ext>
            </a:extLst>
          </p:cNvPr>
          <p:cNvGrpSpPr/>
          <p:nvPr/>
        </p:nvGrpSpPr>
        <p:grpSpPr>
          <a:xfrm>
            <a:off x="5366875" y="1044527"/>
            <a:ext cx="6312875" cy="4240418"/>
            <a:chOff x="5307883" y="1731544"/>
            <a:chExt cx="6312875" cy="4240418"/>
          </a:xfrm>
        </p:grpSpPr>
        <p:pic>
          <p:nvPicPr>
            <p:cNvPr id="6" name="Picture 5" descr="A group of people walking in a street&#10;&#10;AI-generated content may be incorrect.">
              <a:extLst>
                <a:ext uri="{FF2B5EF4-FFF2-40B4-BE49-F238E27FC236}">
                  <a16:creationId xmlns:a16="http://schemas.microsoft.com/office/drawing/2014/main" id="{E925A167-B359-BFB7-D89F-E192659190B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07883" y="1731544"/>
              <a:ext cx="6312875" cy="4240418"/>
            </a:xfrm>
            <a:prstGeom prst="rect">
              <a:avLst/>
            </a:prstGeom>
            <a:ln w="28575">
              <a:solidFill>
                <a:schemeClr val="tx1"/>
              </a:solidFill>
            </a:ln>
          </p:spPr>
        </p:pic>
        <p:sp>
          <p:nvSpPr>
            <p:cNvPr id="10" name="TextBox 9">
              <a:extLst>
                <a:ext uri="{FF2B5EF4-FFF2-40B4-BE49-F238E27FC236}">
                  <a16:creationId xmlns:a16="http://schemas.microsoft.com/office/drawing/2014/main" id="{6D71178A-FCF8-E3FF-6172-8B4BED5B4B94}"/>
                </a:ext>
              </a:extLst>
            </p:cNvPr>
            <p:cNvSpPr txBox="1"/>
            <p:nvPr/>
          </p:nvSpPr>
          <p:spPr>
            <a:xfrm>
              <a:off x="5307883" y="5741130"/>
              <a:ext cx="2112402" cy="230832"/>
            </a:xfrm>
            <a:prstGeom prst="rect">
              <a:avLst/>
            </a:prstGeom>
            <a:noFill/>
          </p:spPr>
          <p:txBody>
            <a:bodyPr wrap="square" rtlCol="0">
              <a:spAutoFit/>
            </a:bodyPr>
            <a:lstStyle/>
            <a:p>
              <a:r>
                <a:rPr lang="en-GB" sz="900" dirty="0">
                  <a:solidFill>
                    <a:schemeClr val="bg1">
                      <a:lumMod val="75000"/>
                    </a:schemeClr>
                  </a:solidFill>
                  <a:latin typeface="Arial" panose="020B0604020202020204" pitchFamily="34" charset="0"/>
                  <a:cs typeface="Arial" panose="020B0604020202020204" pitchFamily="34" charset="0"/>
                </a:rPr>
                <a:t>© Google Maps 2025</a:t>
              </a:r>
            </a:p>
          </p:txBody>
        </p:sp>
      </p:grpSp>
      <p:sp>
        <p:nvSpPr>
          <p:cNvPr id="9" name="TextBox 8">
            <a:extLst>
              <a:ext uri="{FF2B5EF4-FFF2-40B4-BE49-F238E27FC236}">
                <a16:creationId xmlns:a16="http://schemas.microsoft.com/office/drawing/2014/main" id="{F2FAED43-2518-B8F0-1004-B46AA50AE1C8}"/>
              </a:ext>
            </a:extLst>
          </p:cNvPr>
          <p:cNvSpPr txBox="1"/>
          <p:nvPr/>
        </p:nvSpPr>
        <p:spPr>
          <a:xfrm>
            <a:off x="1193596" y="5433879"/>
            <a:ext cx="9817296" cy="523220"/>
          </a:xfrm>
          <a:prstGeom prst="rect">
            <a:avLst/>
          </a:prstGeom>
          <a:noFill/>
        </p:spPr>
        <p:txBody>
          <a:bodyPr wrap="square">
            <a:spAutoFit/>
          </a:bodyPr>
          <a:lstStyle/>
          <a:p>
            <a:pPr algn="ctr"/>
            <a:r>
              <a:rPr lang="en-GB" sz="2800" dirty="0">
                <a:solidFill>
                  <a:srgbClr val="EC5E43"/>
                </a:solidFill>
                <a:latin typeface="Superclarendon Rg" panose="02000505080000020003" pitchFamily="2" charset="77"/>
              </a:rPr>
              <a:t>What is the same and what is different?</a:t>
            </a:r>
          </a:p>
        </p:txBody>
      </p:sp>
      <p:pic>
        <p:nvPicPr>
          <p:cNvPr id="14" name="Picture 13">
            <a:extLst>
              <a:ext uri="{FF2B5EF4-FFF2-40B4-BE49-F238E27FC236}">
                <a16:creationId xmlns:a16="http://schemas.microsoft.com/office/drawing/2014/main" id="{26BADD31-C222-3536-3705-47E1A31AC15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764078" y="5615608"/>
            <a:ext cx="1427921" cy="1240949"/>
          </a:xfrm>
          <a:prstGeom prst="rect">
            <a:avLst/>
          </a:prstGeom>
        </p:spPr>
      </p:pic>
    </p:spTree>
    <p:extLst>
      <p:ext uri="{BB962C8B-B14F-4D97-AF65-F5344CB8AC3E}">
        <p14:creationId xmlns:p14="http://schemas.microsoft.com/office/powerpoint/2010/main" val="38101493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439</TotalTime>
  <Words>1214</Words>
  <Application>Microsoft Office PowerPoint</Application>
  <PresentationFormat>Widescreen</PresentationFormat>
  <Paragraphs>153</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Superclarendon Rg</vt:lpstr>
      <vt:lpstr>Calibri</vt:lpstr>
      <vt:lpstr>Aptos</vt:lpstr>
      <vt:lpstr>Linkpen 17a Print</vt:lpstr>
      <vt:lpstr>Calibri Light</vt:lpstr>
      <vt:lpstr>Office Theme</vt:lpstr>
      <vt:lpstr>Swindon after world war 2</vt:lpstr>
      <vt:lpstr>How has Swindon changed since World War 2?</vt:lpstr>
      <vt:lpstr>After World War 2</vt:lpstr>
      <vt:lpstr>Expansion part 1</vt:lpstr>
      <vt:lpstr>Expansion part 2</vt:lpstr>
      <vt:lpstr>Expansion part 3</vt:lpstr>
      <vt:lpstr>Expansion part 4</vt:lpstr>
      <vt:lpstr>New homes</vt:lpstr>
      <vt:lpstr>Changing town</vt:lpstr>
      <vt:lpstr>Industrial change</vt:lpstr>
      <vt:lpstr>The decline of the railway</vt:lpstr>
      <vt:lpstr>1960s</vt:lpstr>
      <vt:lpstr>Car production</vt:lpstr>
      <vt:lpstr>More new homes</vt:lpstr>
      <vt:lpstr>Magic roundabout</vt:lpstr>
      <vt:lpstr>New services</vt:lpstr>
      <vt:lpstr>New investment</vt:lpstr>
      <vt:lpstr>Swindon today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42</cp:revision>
  <dcterms:created xsi:type="dcterms:W3CDTF">2022-12-09T08:02:53Z</dcterms:created>
  <dcterms:modified xsi:type="dcterms:W3CDTF">2025-05-28T15:39:03Z</dcterms:modified>
</cp:coreProperties>
</file>