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62" r:id="rId4"/>
    <p:sldId id="257" r:id="rId5"/>
    <p:sldId id="263" r:id="rId6"/>
    <p:sldId id="265" r:id="rId7"/>
    <p:sldId id="264" r:id="rId8"/>
    <p:sldId id="266" r:id="rId9"/>
    <p:sldId id="267" r:id="rId10"/>
    <p:sldId id="268" r:id="rId11"/>
    <p:sldId id="269" r:id="rId12"/>
    <p:sldId id="270" r:id="rId13"/>
    <p:sldId id="271" r:id="rId14"/>
    <p:sldId id="272" r:id="rId15"/>
    <p:sldId id="273" r:id="rId16"/>
    <p:sldId id="274" r:id="rId17"/>
    <p:sldId id="275" r:id="rId18"/>
    <p:sldId id="276" r:id="rId19"/>
    <p:sldId id="277" r:id="rId20"/>
  </p:sldIdLst>
  <p:sldSz cx="12192000" cy="6858000"/>
  <p:notesSz cx="6858000" cy="9144000"/>
  <p:embeddedFontLst>
    <p:embeddedFont>
      <p:font typeface="Superclarendon Rg" panose="02060605060000020003" pitchFamily="18" charset="0"/>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9F56CC-9085-4C3D-B634-D27981A522AA}" v="47" dt="2025-05-28T15:16:11.3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821"/>
    <p:restoredTop sz="96327"/>
  </p:normalViewPr>
  <p:slideViewPr>
    <p:cSldViewPr snapToGrid="0">
      <p:cViewPr varScale="1">
        <p:scale>
          <a:sx n="103" d="100"/>
          <a:sy n="103" d="100"/>
        </p:scale>
        <p:origin x="174"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4E9F56CC-9085-4C3D-B634-D27981A522AA}"/>
    <pc:docChg chg="undo custSel modSld">
      <pc:chgData name="McHarg, Catherine" userId="88b8f76c-9ae3-4745-88eb-fe0667a22af5" providerId="ADAL" clId="{4E9F56CC-9085-4C3D-B634-D27981A522AA}" dt="2025-05-28T15:16:11.388" v="51" actId="20577"/>
      <pc:docMkLst>
        <pc:docMk/>
      </pc:docMkLst>
      <pc:sldChg chg="modSp mod">
        <pc:chgData name="McHarg, Catherine" userId="88b8f76c-9ae3-4745-88eb-fe0667a22af5" providerId="ADAL" clId="{4E9F56CC-9085-4C3D-B634-D27981A522AA}" dt="2025-05-28T15:07:52.123" v="0" actId="14100"/>
        <pc:sldMkLst>
          <pc:docMk/>
          <pc:sldMk cId="1996384892" sldId="257"/>
        </pc:sldMkLst>
        <pc:grpChg chg="mod">
          <ac:chgData name="McHarg, Catherine" userId="88b8f76c-9ae3-4745-88eb-fe0667a22af5" providerId="ADAL" clId="{4E9F56CC-9085-4C3D-B634-D27981A522AA}" dt="2025-05-28T15:07:52.123" v="0" actId="14100"/>
          <ac:grpSpMkLst>
            <pc:docMk/>
            <pc:sldMk cId="1996384892" sldId="257"/>
            <ac:grpSpMk id="5" creationId="{EAD0F5AD-6C0E-18B3-8F3B-F6F1584B645D}"/>
          </ac:grpSpMkLst>
        </pc:grpChg>
      </pc:sldChg>
      <pc:sldChg chg="modSp modAnim">
        <pc:chgData name="McHarg, Catherine" userId="88b8f76c-9ae3-4745-88eb-fe0667a22af5" providerId="ADAL" clId="{4E9F56CC-9085-4C3D-B634-D27981A522AA}" dt="2025-05-28T15:08:45.760" v="4" actId="20577"/>
        <pc:sldMkLst>
          <pc:docMk/>
          <pc:sldMk cId="1932207966" sldId="263"/>
        </pc:sldMkLst>
        <pc:spChg chg="mod">
          <ac:chgData name="McHarg, Catherine" userId="88b8f76c-9ae3-4745-88eb-fe0667a22af5" providerId="ADAL" clId="{4E9F56CC-9085-4C3D-B634-D27981A522AA}" dt="2025-05-28T15:08:45.760" v="4" actId="20577"/>
          <ac:spMkLst>
            <pc:docMk/>
            <pc:sldMk cId="1932207966" sldId="263"/>
            <ac:spMk id="8" creationId="{355D6574-F179-1498-5F14-CA58EC069AA2}"/>
          </ac:spMkLst>
        </pc:spChg>
      </pc:sldChg>
      <pc:sldChg chg="modSp mod modAnim">
        <pc:chgData name="McHarg, Catherine" userId="88b8f76c-9ae3-4745-88eb-fe0667a22af5" providerId="ADAL" clId="{4E9F56CC-9085-4C3D-B634-D27981A522AA}" dt="2025-05-28T15:10:45.656" v="19" actId="1076"/>
        <pc:sldMkLst>
          <pc:docMk/>
          <pc:sldMk cId="1569056360" sldId="264"/>
        </pc:sldMkLst>
        <pc:spChg chg="mod">
          <ac:chgData name="McHarg, Catherine" userId="88b8f76c-9ae3-4745-88eb-fe0667a22af5" providerId="ADAL" clId="{4E9F56CC-9085-4C3D-B634-D27981A522AA}" dt="2025-05-28T15:10:17.067" v="15" actId="20577"/>
          <ac:spMkLst>
            <pc:docMk/>
            <pc:sldMk cId="1569056360" sldId="264"/>
            <ac:spMk id="8" creationId="{30B6EF5F-8EB1-E634-A975-B406D150014A}"/>
          </ac:spMkLst>
        </pc:spChg>
        <pc:spChg chg="mod">
          <ac:chgData name="McHarg, Catherine" userId="88b8f76c-9ae3-4745-88eb-fe0667a22af5" providerId="ADAL" clId="{4E9F56CC-9085-4C3D-B634-D27981A522AA}" dt="2025-05-28T15:10:38.688" v="18" actId="14100"/>
          <ac:spMkLst>
            <pc:docMk/>
            <pc:sldMk cId="1569056360" sldId="264"/>
            <ac:spMk id="9" creationId="{F0A1CA6E-E07F-6A52-FDAA-28A74E9646B7}"/>
          </ac:spMkLst>
        </pc:spChg>
        <pc:grpChg chg="mod">
          <ac:chgData name="McHarg, Catherine" userId="88b8f76c-9ae3-4745-88eb-fe0667a22af5" providerId="ADAL" clId="{4E9F56CC-9085-4C3D-B634-D27981A522AA}" dt="2025-05-28T15:10:45.656" v="19" actId="1076"/>
          <ac:grpSpMkLst>
            <pc:docMk/>
            <pc:sldMk cId="1569056360" sldId="264"/>
            <ac:grpSpMk id="4" creationId="{8787FE04-CC51-138B-1917-F989AA168842}"/>
          </ac:grpSpMkLst>
        </pc:grpChg>
      </pc:sldChg>
      <pc:sldChg chg="modSp">
        <pc:chgData name="McHarg, Catherine" userId="88b8f76c-9ae3-4745-88eb-fe0667a22af5" providerId="ADAL" clId="{4E9F56CC-9085-4C3D-B634-D27981A522AA}" dt="2025-05-28T15:11:44.038" v="23" actId="20577"/>
        <pc:sldMkLst>
          <pc:docMk/>
          <pc:sldMk cId="703360850" sldId="267"/>
        </pc:sldMkLst>
        <pc:spChg chg="mod">
          <ac:chgData name="McHarg, Catherine" userId="88b8f76c-9ae3-4745-88eb-fe0667a22af5" providerId="ADAL" clId="{4E9F56CC-9085-4C3D-B634-D27981A522AA}" dt="2025-05-28T15:11:44.038" v="23" actId="20577"/>
          <ac:spMkLst>
            <pc:docMk/>
            <pc:sldMk cId="703360850" sldId="267"/>
            <ac:spMk id="16" creationId="{00BD8802-7E52-6D62-CD99-F84D0D80E0B4}"/>
          </ac:spMkLst>
        </pc:spChg>
      </pc:sldChg>
      <pc:sldChg chg="modSp modAnim">
        <pc:chgData name="McHarg, Catherine" userId="88b8f76c-9ae3-4745-88eb-fe0667a22af5" providerId="ADAL" clId="{4E9F56CC-9085-4C3D-B634-D27981A522AA}" dt="2025-05-28T15:12:21.241" v="27" actId="20577"/>
        <pc:sldMkLst>
          <pc:docMk/>
          <pc:sldMk cId="599651875" sldId="268"/>
        </pc:sldMkLst>
        <pc:spChg chg="mod">
          <ac:chgData name="McHarg, Catherine" userId="88b8f76c-9ae3-4745-88eb-fe0667a22af5" providerId="ADAL" clId="{4E9F56CC-9085-4C3D-B634-D27981A522AA}" dt="2025-05-28T15:12:21.241" v="27" actId="20577"/>
          <ac:spMkLst>
            <pc:docMk/>
            <pc:sldMk cId="599651875" sldId="268"/>
            <ac:spMk id="8" creationId="{502C81C3-68EB-1EC0-C1A3-71C4CA76DB84}"/>
          </ac:spMkLst>
        </pc:spChg>
      </pc:sldChg>
      <pc:sldChg chg="modSp">
        <pc:chgData name="McHarg, Catherine" userId="88b8f76c-9ae3-4745-88eb-fe0667a22af5" providerId="ADAL" clId="{4E9F56CC-9085-4C3D-B634-D27981A522AA}" dt="2025-05-28T15:13:30.344" v="29" actId="20577"/>
        <pc:sldMkLst>
          <pc:docMk/>
          <pc:sldMk cId="3483493090" sldId="270"/>
        </pc:sldMkLst>
        <pc:spChg chg="mod">
          <ac:chgData name="McHarg, Catherine" userId="88b8f76c-9ae3-4745-88eb-fe0667a22af5" providerId="ADAL" clId="{4E9F56CC-9085-4C3D-B634-D27981A522AA}" dt="2025-05-28T15:13:30.344" v="29" actId="20577"/>
          <ac:spMkLst>
            <pc:docMk/>
            <pc:sldMk cId="3483493090" sldId="270"/>
            <ac:spMk id="16" creationId="{47D04F90-32A2-FF37-7F33-0A71ADF11679}"/>
          </ac:spMkLst>
        </pc:spChg>
      </pc:sldChg>
      <pc:sldChg chg="modSp modAnim">
        <pc:chgData name="McHarg, Catherine" userId="88b8f76c-9ae3-4745-88eb-fe0667a22af5" providerId="ADAL" clId="{4E9F56CC-9085-4C3D-B634-D27981A522AA}" dt="2025-05-28T15:14:26.733" v="33" actId="20577"/>
        <pc:sldMkLst>
          <pc:docMk/>
          <pc:sldMk cId="3947127391" sldId="271"/>
        </pc:sldMkLst>
        <pc:spChg chg="mod">
          <ac:chgData name="McHarg, Catherine" userId="88b8f76c-9ae3-4745-88eb-fe0667a22af5" providerId="ADAL" clId="{4E9F56CC-9085-4C3D-B634-D27981A522AA}" dt="2025-05-28T15:14:26.733" v="33" actId="20577"/>
          <ac:spMkLst>
            <pc:docMk/>
            <pc:sldMk cId="3947127391" sldId="271"/>
            <ac:spMk id="8" creationId="{9D037ED9-DFBB-576C-8414-D71FD98257B4}"/>
          </ac:spMkLst>
        </pc:spChg>
      </pc:sldChg>
      <pc:sldChg chg="modSp modAnim">
        <pc:chgData name="McHarg, Catherine" userId="88b8f76c-9ae3-4745-88eb-fe0667a22af5" providerId="ADAL" clId="{4E9F56CC-9085-4C3D-B634-D27981A522AA}" dt="2025-05-28T15:14:52.775" v="47" actId="313"/>
        <pc:sldMkLst>
          <pc:docMk/>
          <pc:sldMk cId="3656054093" sldId="272"/>
        </pc:sldMkLst>
        <pc:spChg chg="mod">
          <ac:chgData name="McHarg, Catherine" userId="88b8f76c-9ae3-4745-88eb-fe0667a22af5" providerId="ADAL" clId="{4E9F56CC-9085-4C3D-B634-D27981A522AA}" dt="2025-05-28T15:14:52.775" v="47" actId="313"/>
          <ac:spMkLst>
            <pc:docMk/>
            <pc:sldMk cId="3656054093" sldId="272"/>
            <ac:spMk id="8" creationId="{2FDB04EF-5C15-F291-1B85-93BF487CD84E}"/>
          </ac:spMkLst>
        </pc:spChg>
      </pc:sldChg>
      <pc:sldChg chg="modSp modAnim">
        <pc:chgData name="McHarg, Catherine" userId="88b8f76c-9ae3-4745-88eb-fe0667a22af5" providerId="ADAL" clId="{4E9F56CC-9085-4C3D-B634-D27981A522AA}" dt="2025-05-28T15:16:11.388" v="51" actId="20577"/>
        <pc:sldMkLst>
          <pc:docMk/>
          <pc:sldMk cId="899771489" sldId="275"/>
        </pc:sldMkLst>
        <pc:spChg chg="mod">
          <ac:chgData name="McHarg, Catherine" userId="88b8f76c-9ae3-4745-88eb-fe0667a22af5" providerId="ADAL" clId="{4E9F56CC-9085-4C3D-B634-D27981A522AA}" dt="2025-05-28T15:16:11.388" v="51" actId="20577"/>
          <ac:spMkLst>
            <pc:docMk/>
            <pc:sldMk cId="899771489" sldId="275"/>
            <ac:spMk id="8" creationId="{EB90EE75-88FE-8011-12F9-018D848A5E2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178384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186575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005357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091522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101355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504121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465701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53463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578061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20323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1156088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886528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559232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306633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358630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653570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920819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984989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8.jp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emf"/><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1EDB19-C9E0-766A-CFFA-E26027D0CEEF}"/>
              </a:ext>
            </a:extLst>
          </p:cNvPr>
          <p:cNvSpPr>
            <a:spLocks noGrp="1"/>
          </p:cNvSpPr>
          <p:nvPr>
            <p:ph type="ctrTitle"/>
          </p:nvPr>
        </p:nvSpPr>
        <p:spPr>
          <a:xfrm>
            <a:off x="1524000" y="-1082647"/>
            <a:ext cx="9144000" cy="933018"/>
          </a:xfrm>
        </p:spPr>
        <p:txBody>
          <a:bodyPr/>
          <a:lstStyle/>
          <a:p>
            <a:r>
              <a:rPr lang="en-US" dirty="0"/>
              <a:t>Swindon’s railway heritage</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was the impact of the railways on Swindon?</a:t>
            </a:r>
          </a:p>
        </p:txBody>
      </p:sp>
      <p:pic>
        <p:nvPicPr>
          <p:cNvPr id="9" name="Picture 8" descr="Swindon's Railway Heritage">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193799"/>
            <a:ext cx="12191999" cy="4686301"/>
          </a:xfrm>
          <a:prstGeom prst="rect">
            <a:avLst/>
          </a:prstGeom>
        </p:spPr>
      </p:pic>
      <p:sp>
        <p:nvSpPr>
          <p:cNvPr id="3" name="Rectangle 2" descr="An illustration of a building with two windows in the centre, there are three red doors at the bottom.">
            <a:extLst>
              <a:ext uri="{FF2B5EF4-FFF2-40B4-BE49-F238E27FC236}">
                <a16:creationId xmlns:a16="http://schemas.microsoft.com/office/drawing/2014/main" id="{A7D99A1D-A4BA-BEE6-DDEF-868A3335832D}"/>
              </a:ext>
            </a:extLst>
          </p:cNvPr>
          <p:cNvSpPr/>
          <p:nvPr/>
        </p:nvSpPr>
        <p:spPr>
          <a:xfrm>
            <a:off x="-213360" y="-149629"/>
            <a:ext cx="12618720" cy="71821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14EE28-0AD7-E49B-9D40-8D9CDBD0A88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B7C5053-DFE2-4D97-E26D-A4B21B8F24E6}"/>
              </a:ext>
            </a:extLst>
          </p:cNvPr>
          <p:cNvSpPr>
            <a:spLocks noGrp="1"/>
          </p:cNvSpPr>
          <p:nvPr>
            <p:ph type="ctrTitle"/>
          </p:nvPr>
        </p:nvSpPr>
        <p:spPr>
          <a:xfrm>
            <a:off x="1524000" y="-1061545"/>
            <a:ext cx="9144000" cy="700261"/>
          </a:xfrm>
        </p:spPr>
        <p:txBody>
          <a:bodyPr>
            <a:normAutofit fontScale="90000"/>
          </a:bodyPr>
          <a:lstStyle/>
          <a:p>
            <a:r>
              <a:rPr lang="en-US" dirty="0"/>
              <a:t>Terraced cottages</a:t>
            </a:r>
          </a:p>
        </p:txBody>
      </p:sp>
      <p:sp>
        <p:nvSpPr>
          <p:cNvPr id="11" name="TextBox 10">
            <a:extLst>
              <a:ext uri="{FF2B5EF4-FFF2-40B4-BE49-F238E27FC236}">
                <a16:creationId xmlns:a16="http://schemas.microsoft.com/office/drawing/2014/main" id="{82220D70-5162-44A1-8AEF-71608169BB1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7" name="Rectangle 6" descr="A photograph of terrace cottages, where are hedges out front, the sky is blue">
            <a:extLst>
              <a:ext uri="{FF2B5EF4-FFF2-40B4-BE49-F238E27FC236}">
                <a16:creationId xmlns:a16="http://schemas.microsoft.com/office/drawing/2014/main" id="{1F6ADEC3-4A56-AC4A-83E4-A9C001FE7503}"/>
              </a:ext>
            </a:extLst>
          </p:cNvPr>
          <p:cNvSpPr/>
          <p:nvPr/>
        </p:nvSpPr>
        <p:spPr>
          <a:xfrm>
            <a:off x="-213360" y="-149629"/>
            <a:ext cx="7644938" cy="71821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descr="Terraced cottages built for the railway workers.">
            <a:extLst>
              <a:ext uri="{FF2B5EF4-FFF2-40B4-BE49-F238E27FC236}">
                <a16:creationId xmlns:a16="http://schemas.microsoft.com/office/drawing/2014/main" id="{E7A4F2D7-0FC6-FAE5-51D4-7286604A22D4}"/>
              </a:ext>
            </a:extLst>
          </p:cNvPr>
          <p:cNvGrpSpPr/>
          <p:nvPr/>
        </p:nvGrpSpPr>
        <p:grpSpPr>
          <a:xfrm>
            <a:off x="4610203" y="311130"/>
            <a:ext cx="2565297" cy="1169551"/>
            <a:chOff x="5007653" y="2417403"/>
            <a:chExt cx="2565297" cy="1169551"/>
          </a:xfrm>
        </p:grpSpPr>
        <p:pic>
          <p:nvPicPr>
            <p:cNvPr id="2" name="Picture 1">
              <a:extLst>
                <a:ext uri="{FF2B5EF4-FFF2-40B4-BE49-F238E27FC236}">
                  <a16:creationId xmlns:a16="http://schemas.microsoft.com/office/drawing/2014/main" id="{BF0185CD-967F-8FC4-9349-DEBDD3C59FE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007653" y="2510827"/>
              <a:ext cx="350267" cy="248874"/>
            </a:xfrm>
            <a:prstGeom prst="rect">
              <a:avLst/>
            </a:prstGeom>
          </p:spPr>
        </p:pic>
        <p:sp>
          <p:nvSpPr>
            <p:cNvPr id="3" name="TextBox 2">
              <a:extLst>
                <a:ext uri="{FF2B5EF4-FFF2-40B4-BE49-F238E27FC236}">
                  <a16:creationId xmlns:a16="http://schemas.microsoft.com/office/drawing/2014/main" id="{B1E36CED-B938-0BBC-DFC8-5BD38C315F71}"/>
                </a:ext>
              </a:extLst>
            </p:cNvPr>
            <p:cNvSpPr txBox="1"/>
            <p:nvPr/>
          </p:nvSpPr>
          <p:spPr>
            <a:xfrm>
              <a:off x="5276103" y="2417403"/>
              <a:ext cx="229684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Terraced cottages built for the railway workers.</a:t>
              </a:r>
            </a:p>
          </p:txBody>
        </p:sp>
      </p:grpSp>
      <p:pic>
        <p:nvPicPr>
          <p:cNvPr id="14" name="Picture 13">
            <a:extLst>
              <a:ext uri="{FF2B5EF4-FFF2-40B4-BE49-F238E27FC236}">
                <a16:creationId xmlns:a16="http://schemas.microsoft.com/office/drawing/2014/main" id="{E8CBFCC7-E789-BC5D-34A6-822D6A01B03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597172"/>
            <a:ext cx="1457738" cy="1260828"/>
          </a:xfrm>
          <a:prstGeom prst="rect">
            <a:avLst/>
          </a:prstGeom>
        </p:spPr>
      </p:pic>
      <p:pic>
        <p:nvPicPr>
          <p:cNvPr id="6" name="Picture 5" descr="A brick">
            <a:extLst>
              <a:ext uri="{FF2B5EF4-FFF2-40B4-BE49-F238E27FC236}">
                <a16:creationId xmlns:a16="http://schemas.microsoft.com/office/drawing/2014/main" id="{A50EEE8D-EDC6-00E5-FDAF-0521E89C4BF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61776" y="5269830"/>
            <a:ext cx="1905000" cy="1286966"/>
          </a:xfrm>
          <a:prstGeom prst="rect">
            <a:avLst/>
          </a:prstGeom>
        </p:spPr>
      </p:pic>
      <p:pic>
        <p:nvPicPr>
          <p:cNvPr id="9" name="Picture 8" descr="A brick">
            <a:extLst>
              <a:ext uri="{FF2B5EF4-FFF2-40B4-BE49-F238E27FC236}">
                <a16:creationId xmlns:a16="http://schemas.microsoft.com/office/drawing/2014/main" id="{46E1744F-997C-65C6-EF88-4E6CD689EC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46199" y="5444034"/>
            <a:ext cx="1905000" cy="1286966"/>
          </a:xfrm>
          <a:prstGeom prst="rect">
            <a:avLst/>
          </a:prstGeom>
        </p:spPr>
      </p:pic>
      <p:pic>
        <p:nvPicPr>
          <p:cNvPr id="10" name="Picture 9" descr="A brick">
            <a:extLst>
              <a:ext uri="{FF2B5EF4-FFF2-40B4-BE49-F238E27FC236}">
                <a16:creationId xmlns:a16="http://schemas.microsoft.com/office/drawing/2014/main" id="{E1698B44-5732-D772-5686-15602834CCF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73838" y="4713449"/>
            <a:ext cx="1905000" cy="1286966"/>
          </a:xfrm>
          <a:prstGeom prst="rect">
            <a:avLst/>
          </a:prstGeom>
        </p:spPr>
      </p:pic>
      <p:sp>
        <p:nvSpPr>
          <p:cNvPr id="8" name="TextBox 7">
            <a:extLst>
              <a:ext uri="{FF2B5EF4-FFF2-40B4-BE49-F238E27FC236}">
                <a16:creationId xmlns:a16="http://schemas.microsoft.com/office/drawing/2014/main" id="{502C81C3-68EB-1EC0-C1A3-71C4CA76DB84}"/>
              </a:ext>
            </a:extLst>
          </p:cNvPr>
          <p:cNvSpPr txBox="1"/>
          <p:nvPr/>
        </p:nvSpPr>
        <p:spPr>
          <a:xfrm>
            <a:off x="7651199" y="653429"/>
            <a:ext cx="3982001" cy="485543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GWR didn’t just build railway tracks and trains; they also created a new community for their workers.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They built a Railway Village just next to the works. Between 1842 and 1855, around 300 cottages were built for workers and their families.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Each cottage had just a few rooms, and some were even shared by two families. Life in these homes wasn’t always easy, but it meant workers could live close to their jobs.</a:t>
            </a:r>
          </a:p>
        </p:txBody>
      </p:sp>
    </p:spTree>
    <p:extLst>
      <p:ext uri="{BB962C8B-B14F-4D97-AF65-F5344CB8AC3E}">
        <p14:creationId xmlns:p14="http://schemas.microsoft.com/office/powerpoint/2010/main" val="599651875"/>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14:bounceEnd="50000">
                                          <p:cBhvr additive="base">
                                            <p:cTn id="23"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14:presetBounceEnd="50000">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14:bounceEnd="50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1" fill="hold" nodeType="afterEffect" p14:presetBounceEnd="50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50000">
                                          <p:cBhvr additive="base">
                                            <p:cTn id="33"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BB212D-4153-A4CD-ED9A-ADAF65B67C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1BBD0F-7D0D-5F28-4C1E-1B5FC068FB84}"/>
              </a:ext>
            </a:extLst>
          </p:cNvPr>
          <p:cNvSpPr>
            <a:spLocks noGrp="1"/>
          </p:cNvSpPr>
          <p:nvPr>
            <p:ph type="ctrTitle"/>
          </p:nvPr>
        </p:nvSpPr>
        <p:spPr>
          <a:xfrm>
            <a:off x="1524000" y="-1460777"/>
            <a:ext cx="9144000" cy="1165774"/>
          </a:xfrm>
        </p:spPr>
        <p:txBody>
          <a:bodyPr/>
          <a:lstStyle/>
          <a:p>
            <a:r>
              <a:rPr lang="en-US" dirty="0"/>
              <a:t>Old town and new town</a:t>
            </a:r>
          </a:p>
        </p:txBody>
      </p:sp>
      <p:sp>
        <p:nvSpPr>
          <p:cNvPr id="11" name="TextBox 10">
            <a:extLst>
              <a:ext uri="{FF2B5EF4-FFF2-40B4-BE49-F238E27FC236}">
                <a16:creationId xmlns:a16="http://schemas.microsoft.com/office/drawing/2014/main" id="{12AFD3D8-379F-1EE6-1C0F-6B0A22E73BA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7" name="Title 1">
            <a:extLst>
              <a:ext uri="{FF2B5EF4-FFF2-40B4-BE49-F238E27FC236}">
                <a16:creationId xmlns:a16="http://schemas.microsoft.com/office/drawing/2014/main" id="{7A298460-BFF2-BC26-2629-0F1D012BFC97}"/>
              </a:ext>
            </a:extLst>
          </p:cNvPr>
          <p:cNvSpPr txBox="1">
            <a:spLocks/>
          </p:cNvSpPr>
          <p:nvPr/>
        </p:nvSpPr>
        <p:spPr>
          <a:xfrm>
            <a:off x="386318" y="442240"/>
            <a:ext cx="5335031" cy="138470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Old Town and New Town</a:t>
            </a:r>
          </a:p>
        </p:txBody>
      </p:sp>
      <p:sp>
        <p:nvSpPr>
          <p:cNvPr id="8" name="TextBox 7">
            <a:extLst>
              <a:ext uri="{FF2B5EF4-FFF2-40B4-BE49-F238E27FC236}">
                <a16:creationId xmlns:a16="http://schemas.microsoft.com/office/drawing/2014/main" id="{06373D9A-8952-864E-EDEF-446817F57605}"/>
              </a:ext>
            </a:extLst>
          </p:cNvPr>
          <p:cNvSpPr txBox="1"/>
          <p:nvPr/>
        </p:nvSpPr>
        <p:spPr>
          <a:xfrm>
            <a:off x="506967" y="2038852"/>
            <a:ext cx="5068331"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So huge was the site of the GWR Works and the Railway Village that Swindon became a town of two parts.</a:t>
            </a:r>
            <a:br>
              <a:rPr lang="en-GB" dirty="0">
                <a:latin typeface="Linkpen 17a Print" panose="03050602060000000000" pitchFamily="66" charset="77"/>
              </a:rPr>
            </a:b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Old Town is the original hilltop settlement and the New Town, the GWR Works and the Railway Village nestling beneath it to the northwest.</a:t>
            </a:r>
          </a:p>
        </p:txBody>
      </p:sp>
      <p:sp>
        <p:nvSpPr>
          <p:cNvPr id="3" name="Rectangle 2" descr="An aerial shot of swindon, new Town is towards the top left of the image white Old town is towards the bottom right.">
            <a:extLst>
              <a:ext uri="{FF2B5EF4-FFF2-40B4-BE49-F238E27FC236}">
                <a16:creationId xmlns:a16="http://schemas.microsoft.com/office/drawing/2014/main" id="{3806ADDD-6DA4-579E-AA41-DC486A35742C}"/>
              </a:ext>
            </a:extLst>
          </p:cNvPr>
          <p:cNvSpPr/>
          <p:nvPr/>
        </p:nvSpPr>
        <p:spPr>
          <a:xfrm>
            <a:off x="5575298" y="133004"/>
            <a:ext cx="6494782" cy="66003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CE7340DF-2415-8DCF-6644-32AEA6CD5B9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4262" y="0"/>
            <a:ext cx="1457738" cy="1260828"/>
          </a:xfrm>
          <a:prstGeom prst="rect">
            <a:avLst/>
          </a:prstGeom>
        </p:spPr>
      </p:pic>
    </p:spTree>
    <p:extLst>
      <p:ext uri="{BB962C8B-B14F-4D97-AF65-F5344CB8AC3E}">
        <p14:creationId xmlns:p14="http://schemas.microsoft.com/office/powerpoint/2010/main" val="13188878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D3D26A2-CCA2-DCFA-EC96-F771438F7D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38F5FB-B404-E9F9-AD66-BC786955DAA5}"/>
              </a:ext>
            </a:extLst>
          </p:cNvPr>
          <p:cNvSpPr>
            <a:spLocks noGrp="1"/>
          </p:cNvSpPr>
          <p:nvPr>
            <p:ph type="ctrTitle"/>
          </p:nvPr>
        </p:nvSpPr>
        <p:spPr>
          <a:xfrm>
            <a:off x="1590262" y="-1216774"/>
            <a:ext cx="9144000" cy="1016145"/>
          </a:xfrm>
        </p:spPr>
        <p:txBody>
          <a:bodyPr/>
          <a:lstStyle/>
          <a:p>
            <a:r>
              <a:rPr lang="en-US" dirty="0"/>
              <a:t>Railway Village</a:t>
            </a:r>
          </a:p>
        </p:txBody>
      </p:sp>
      <p:sp>
        <p:nvSpPr>
          <p:cNvPr id="11" name="TextBox 10">
            <a:extLst>
              <a:ext uri="{FF2B5EF4-FFF2-40B4-BE49-F238E27FC236}">
                <a16:creationId xmlns:a16="http://schemas.microsoft.com/office/drawing/2014/main" id="{93DB45D2-68EC-9BD7-E847-110C2A877FA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3" name="Rectangle 2" descr="A photograph of the corner of a street, there is a green painted shopfront that has a sign saying &quot;The Glue Pot&quot;.">
            <a:extLst>
              <a:ext uri="{FF2B5EF4-FFF2-40B4-BE49-F238E27FC236}">
                <a16:creationId xmlns:a16="http://schemas.microsoft.com/office/drawing/2014/main" id="{7DCACB88-D131-B834-32FF-3BA11D137FDC}"/>
              </a:ext>
            </a:extLst>
          </p:cNvPr>
          <p:cNvSpPr/>
          <p:nvPr/>
        </p:nvSpPr>
        <p:spPr>
          <a:xfrm>
            <a:off x="133004" y="133004"/>
            <a:ext cx="11937076" cy="66003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7D04F90-32A2-FF37-7F33-0A71ADF11679}"/>
              </a:ext>
            </a:extLst>
          </p:cNvPr>
          <p:cNvSpPr/>
          <p:nvPr/>
        </p:nvSpPr>
        <p:spPr>
          <a:xfrm>
            <a:off x="526222" y="508102"/>
            <a:ext cx="3715578" cy="5841796"/>
          </a:xfrm>
          <a:prstGeom prst="rect">
            <a:avLst/>
          </a:prstGeom>
          <a:solidFill>
            <a:schemeClr val="bg1">
              <a:alpha val="80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Linkpen 17a Print" panose="03050602060000000000" pitchFamily="66" charset="77"/>
              </a:rPr>
              <a:t>The Railway Village had everything workers needed. There was a school, a church called St Mark’s, and even places to relax, like a cricket ground and a public park.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There were also pubs like The Glue Pot (originally known as London Stout House) and The Queen’s Tap (originally known as Queen’s Hotel), which became popular meeting spots for railway workers.</a:t>
            </a:r>
          </a:p>
        </p:txBody>
      </p:sp>
      <p:pic>
        <p:nvPicPr>
          <p:cNvPr id="14" name="Picture 13">
            <a:extLst>
              <a:ext uri="{FF2B5EF4-FFF2-40B4-BE49-F238E27FC236}">
                <a16:creationId xmlns:a16="http://schemas.microsoft.com/office/drawing/2014/main" id="{033ADA47-9F31-E544-EE05-00B2F342962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4262" y="0"/>
            <a:ext cx="1457738" cy="1260828"/>
          </a:xfrm>
          <a:prstGeom prst="rect">
            <a:avLst/>
          </a:prstGeom>
        </p:spPr>
      </p:pic>
    </p:spTree>
    <p:extLst>
      <p:ext uri="{BB962C8B-B14F-4D97-AF65-F5344CB8AC3E}">
        <p14:creationId xmlns:p14="http://schemas.microsoft.com/office/powerpoint/2010/main" val="34834930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B27A750-0C8B-89CB-79E4-9A258F703F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6D526-6000-EA24-1DE9-EB0054B62D57}"/>
              </a:ext>
            </a:extLst>
          </p:cNvPr>
          <p:cNvSpPr>
            <a:spLocks noGrp="1"/>
          </p:cNvSpPr>
          <p:nvPr>
            <p:ph type="ctrTitle"/>
          </p:nvPr>
        </p:nvSpPr>
        <p:spPr>
          <a:xfrm>
            <a:off x="1524000" y="-1573835"/>
            <a:ext cx="9144000" cy="1099272"/>
          </a:xfrm>
        </p:spPr>
        <p:txBody>
          <a:bodyPr/>
          <a:lstStyle/>
          <a:p>
            <a:r>
              <a:rPr lang="en-US" dirty="0"/>
              <a:t>Mechanics’ institute</a:t>
            </a:r>
          </a:p>
        </p:txBody>
      </p:sp>
      <p:sp>
        <p:nvSpPr>
          <p:cNvPr id="4" name="TextBox 3">
            <a:extLst>
              <a:ext uri="{FF2B5EF4-FFF2-40B4-BE49-F238E27FC236}">
                <a16:creationId xmlns:a16="http://schemas.microsoft.com/office/drawing/2014/main" id="{93989442-40DC-D89D-A8A1-E5BE1163FE9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grpSp>
        <p:nvGrpSpPr>
          <p:cNvPr id="15" name="Group 14" descr="A drawing of a building on the corner of a street, with lots of windows. There is man standing out front.">
            <a:extLst>
              <a:ext uri="{FF2B5EF4-FFF2-40B4-BE49-F238E27FC236}">
                <a16:creationId xmlns:a16="http://schemas.microsoft.com/office/drawing/2014/main" id="{8241558F-9B4F-E5E8-E618-8281798DE344}"/>
              </a:ext>
            </a:extLst>
          </p:cNvPr>
          <p:cNvGrpSpPr/>
          <p:nvPr/>
        </p:nvGrpSpPr>
        <p:grpSpPr>
          <a:xfrm>
            <a:off x="508000" y="453939"/>
            <a:ext cx="7462478" cy="4774528"/>
            <a:chOff x="507951" y="406400"/>
            <a:chExt cx="6997749" cy="4477192"/>
          </a:xfrm>
        </p:grpSpPr>
        <p:pic>
          <p:nvPicPr>
            <p:cNvPr id="6" name="Picture 5" descr="A building with a person standing in front of it&#10;&#10;AI-generated content may be incorrect.">
              <a:extLst>
                <a:ext uri="{FF2B5EF4-FFF2-40B4-BE49-F238E27FC236}">
                  <a16:creationId xmlns:a16="http://schemas.microsoft.com/office/drawing/2014/main" id="{9796FE84-4AE6-FF02-896F-13CAED594B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951" y="406400"/>
              <a:ext cx="6997749" cy="4477192"/>
            </a:xfrm>
            <a:prstGeom prst="rect">
              <a:avLst/>
            </a:prstGeom>
          </p:spPr>
        </p:pic>
        <p:sp>
          <p:nvSpPr>
            <p:cNvPr id="13" name="TextBox 12">
              <a:extLst>
                <a:ext uri="{FF2B5EF4-FFF2-40B4-BE49-F238E27FC236}">
                  <a16:creationId xmlns:a16="http://schemas.microsoft.com/office/drawing/2014/main" id="{8D42A553-F1AE-A8DE-7B6A-6A5986C5E846}"/>
                </a:ext>
              </a:extLst>
            </p:cNvPr>
            <p:cNvSpPr txBox="1"/>
            <p:nvPr/>
          </p:nvSpPr>
          <p:spPr>
            <a:xfrm>
              <a:off x="3696575" y="4622493"/>
              <a:ext cx="3707525" cy="215444"/>
            </a:xfrm>
            <a:prstGeom prst="rect">
              <a:avLst/>
            </a:prstGeom>
            <a:noFill/>
          </p:spPr>
          <p:txBody>
            <a:bodyPr wrap="square">
              <a:spAutoFit/>
            </a:bodyPr>
            <a:lstStyle/>
            <a:p>
              <a:pPr algn="r"/>
              <a:r>
                <a:rPr lang="en-GB" sz="800" b="0" i="0" u="none" strike="noStrike" dirty="0">
                  <a:solidFill>
                    <a:schemeClr val="bg1"/>
                  </a:solidFill>
                  <a:effectLst/>
                  <a:latin typeface="Arial" panose="020B0604020202020204" pitchFamily="34" charset="0"/>
                  <a:cs typeface="Arial" panose="020B0604020202020204" pitchFamily="34" charset="0"/>
                </a:rPr>
                <a:t>Supplied by Local Studies (Swindon Library &amp; Information Service)</a:t>
              </a:r>
              <a:endParaRPr lang="en-GB" sz="800" dirty="0">
                <a:solidFill>
                  <a:schemeClr val="bg1"/>
                </a:solidFill>
                <a:latin typeface="Arial" panose="020B060402020202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9D037ED9-DFBB-576C-8414-D71FD98257B4}"/>
              </a:ext>
            </a:extLst>
          </p:cNvPr>
          <p:cNvSpPr txBox="1"/>
          <p:nvPr/>
        </p:nvSpPr>
        <p:spPr>
          <a:xfrm>
            <a:off x="8267700" y="664500"/>
            <a:ext cx="3416300" cy="3975960"/>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One of the most amazing things the GWR created for its workers was the Mechanics’ Institute.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This was a special building where workers could go to learn, relax, and socialise.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It had a library, a reading room, a theatre, and even baths! </a:t>
            </a:r>
          </a:p>
        </p:txBody>
      </p:sp>
      <p:sp>
        <p:nvSpPr>
          <p:cNvPr id="10" name="TextBox 9">
            <a:extLst>
              <a:ext uri="{FF2B5EF4-FFF2-40B4-BE49-F238E27FC236}">
                <a16:creationId xmlns:a16="http://schemas.microsoft.com/office/drawing/2014/main" id="{99E9041D-DC57-F4EA-CAD3-42D67AD2284E}"/>
              </a:ext>
            </a:extLst>
          </p:cNvPr>
          <p:cNvSpPr txBox="1"/>
          <p:nvPr/>
        </p:nvSpPr>
        <p:spPr>
          <a:xfrm>
            <a:off x="508000" y="5301549"/>
            <a:ext cx="11176000" cy="84446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It helped workers improve their skills and gave them a chance to enjoy entertainment. Over time, it became the heart of the community.</a:t>
            </a:r>
          </a:p>
        </p:txBody>
      </p:sp>
      <p:pic>
        <p:nvPicPr>
          <p:cNvPr id="14" name="Picture 13">
            <a:extLst>
              <a:ext uri="{FF2B5EF4-FFF2-40B4-BE49-F238E27FC236}">
                <a16:creationId xmlns:a16="http://schemas.microsoft.com/office/drawing/2014/main" id="{0AA5A0DB-A658-97ED-EFCC-05BAB053E68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12061" y="5750954"/>
            <a:ext cx="1279939" cy="1107046"/>
          </a:xfrm>
          <a:prstGeom prst="rect">
            <a:avLst/>
          </a:prstGeom>
        </p:spPr>
      </p:pic>
    </p:spTree>
    <p:extLst>
      <p:ext uri="{BB962C8B-B14F-4D97-AF65-F5344CB8AC3E}">
        <p14:creationId xmlns:p14="http://schemas.microsoft.com/office/powerpoint/2010/main" val="39471273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B9B7FA9-6AC4-DF87-693B-8B3D930DAF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E22CAC-3457-93E1-755B-8606DD2A3149}"/>
              </a:ext>
            </a:extLst>
          </p:cNvPr>
          <p:cNvSpPr>
            <a:spLocks noGrp="1"/>
          </p:cNvSpPr>
          <p:nvPr>
            <p:ph type="ctrTitle"/>
          </p:nvPr>
        </p:nvSpPr>
        <p:spPr>
          <a:xfrm>
            <a:off x="1524000" y="-1422777"/>
            <a:ext cx="9144000" cy="1059268"/>
          </a:xfrm>
        </p:spPr>
        <p:txBody>
          <a:bodyPr/>
          <a:lstStyle/>
          <a:p>
            <a:r>
              <a:rPr lang="en-US" dirty="0"/>
              <a:t>Medical</a:t>
            </a:r>
            <a:r>
              <a:rPr lang="en-US" baseline="0" dirty="0"/>
              <a:t> Fun hospital</a:t>
            </a:r>
            <a:endParaRPr lang="en-US" dirty="0"/>
          </a:p>
        </p:txBody>
      </p:sp>
      <p:sp>
        <p:nvSpPr>
          <p:cNvPr id="4" name="TextBox 3">
            <a:extLst>
              <a:ext uri="{FF2B5EF4-FFF2-40B4-BE49-F238E27FC236}">
                <a16:creationId xmlns:a16="http://schemas.microsoft.com/office/drawing/2014/main" id="{F2C2348E-84E1-6FD9-7D2D-BB5B26A9F8C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8" name="TextBox 7">
            <a:extLst>
              <a:ext uri="{FF2B5EF4-FFF2-40B4-BE49-F238E27FC236}">
                <a16:creationId xmlns:a16="http://schemas.microsoft.com/office/drawing/2014/main" id="{2FDB04EF-5C15-F291-1B85-93BF487CD84E}"/>
              </a:ext>
            </a:extLst>
          </p:cNvPr>
          <p:cNvSpPr txBox="1"/>
          <p:nvPr/>
        </p:nvSpPr>
        <p:spPr>
          <a:xfrm>
            <a:off x="583169" y="615616"/>
            <a:ext cx="3658631" cy="4204356"/>
          </a:xfrm>
          <a:prstGeom prst="rect">
            <a:avLst/>
          </a:prstGeom>
          <a:noFill/>
        </p:spPr>
        <p:txBody>
          <a:bodyPr wrap="square">
            <a:spAutoFit/>
          </a:bodyPr>
          <a:lstStyle/>
          <a:p>
            <a:pPr>
              <a:lnSpc>
                <a:spcPct val="150000"/>
              </a:lnSpc>
            </a:pPr>
            <a:r>
              <a:rPr lang="en-GB" dirty="0">
                <a:latin typeface="Linkpen 17a Print" panose="03050602060000000000" pitchFamily="66" charset="77"/>
              </a:rPr>
              <a:t>In 1847, the Medical Fund Society was formed by GWR employees.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It provided help for employees and their families with doctors' bills and to ensure that Railway Village cottages were habitable.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Subscriptions to the fund were deducted from workers’ wages. </a:t>
            </a:r>
          </a:p>
        </p:txBody>
      </p:sp>
      <p:grpSp>
        <p:nvGrpSpPr>
          <p:cNvPr id="10" name="Group 9" descr="The front of a stone building with windows and doors in white. There is a sign that says &quot;central community centre&quot; with another older sign carved into a banner above it.">
            <a:extLst>
              <a:ext uri="{FF2B5EF4-FFF2-40B4-BE49-F238E27FC236}">
                <a16:creationId xmlns:a16="http://schemas.microsoft.com/office/drawing/2014/main" id="{7E8FBE4A-7B32-F163-2CBE-49CB5713CE62}"/>
              </a:ext>
            </a:extLst>
          </p:cNvPr>
          <p:cNvGrpSpPr/>
          <p:nvPr/>
        </p:nvGrpSpPr>
        <p:grpSpPr>
          <a:xfrm>
            <a:off x="4504496" y="553446"/>
            <a:ext cx="6986795" cy="4810060"/>
            <a:chOff x="5384037" y="534306"/>
            <a:chExt cx="6275595" cy="4320434"/>
          </a:xfrm>
        </p:grpSpPr>
        <p:pic>
          <p:nvPicPr>
            <p:cNvPr id="6" name="Picture 5" descr="A building with a sign on the front&#10;&#10;AI-generated content may be incorrect.">
              <a:extLst>
                <a:ext uri="{FF2B5EF4-FFF2-40B4-BE49-F238E27FC236}">
                  <a16:creationId xmlns:a16="http://schemas.microsoft.com/office/drawing/2014/main" id="{A8A1FF65-FCC2-8BD2-7347-A3379B9977B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414407" y="534306"/>
              <a:ext cx="6245225" cy="4320434"/>
            </a:xfrm>
            <a:prstGeom prst="rect">
              <a:avLst/>
            </a:prstGeom>
            <a:ln w="28575">
              <a:solidFill>
                <a:schemeClr val="tx1"/>
              </a:solidFill>
            </a:ln>
          </p:spPr>
        </p:pic>
        <p:sp>
          <p:nvSpPr>
            <p:cNvPr id="9" name="TextBox 8">
              <a:extLst>
                <a:ext uri="{FF2B5EF4-FFF2-40B4-BE49-F238E27FC236}">
                  <a16:creationId xmlns:a16="http://schemas.microsoft.com/office/drawing/2014/main" id="{3BF076F6-8D2B-E40F-5333-16A23D9A7923}"/>
                </a:ext>
              </a:extLst>
            </p:cNvPr>
            <p:cNvSpPr txBox="1"/>
            <p:nvPr/>
          </p:nvSpPr>
          <p:spPr>
            <a:xfrm>
              <a:off x="5384037" y="4608519"/>
              <a:ext cx="1734770" cy="215444"/>
            </a:xfrm>
            <a:prstGeom prst="rect">
              <a:avLst/>
            </a:prstGeom>
            <a:no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Historic England ref: DP263258</a:t>
              </a:r>
            </a:p>
          </p:txBody>
        </p:sp>
      </p:grpSp>
      <p:pic>
        <p:nvPicPr>
          <p:cNvPr id="13" name="magnifying glass" descr="Magnifying glass.">
            <a:extLst>
              <a:ext uri="{FF2B5EF4-FFF2-40B4-BE49-F238E27FC236}">
                <a16:creationId xmlns:a16="http://schemas.microsoft.com/office/drawing/2014/main" id="{0693BE16-C4FE-4321-F5B6-ABF000D81EEE}"/>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05263" y="1785466"/>
            <a:ext cx="776837" cy="906310"/>
          </a:xfrm>
          <a:prstGeom prst="rect">
            <a:avLst/>
          </a:prstGeom>
        </p:spPr>
      </p:pic>
      <p:pic>
        <p:nvPicPr>
          <p:cNvPr id="15" name="Picture 14" descr="A zoomed in view of the carved banner that says :Medical Find Hospital&quot;.">
            <a:extLst>
              <a:ext uri="{FF2B5EF4-FFF2-40B4-BE49-F238E27FC236}">
                <a16:creationId xmlns:a16="http://schemas.microsoft.com/office/drawing/2014/main" id="{BF96552F-8F55-BE0D-7127-EA98274CB65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775517" y="1768619"/>
            <a:ext cx="6478564" cy="1143097"/>
          </a:xfrm>
          <a:prstGeom prst="rect">
            <a:avLst/>
          </a:prstGeom>
          <a:ln w="28575">
            <a:solidFill>
              <a:schemeClr val="tx1"/>
            </a:solidFill>
          </a:ln>
        </p:spPr>
      </p:pic>
      <p:pic>
        <p:nvPicPr>
          <p:cNvPr id="14" name="Picture 13">
            <a:extLst>
              <a:ext uri="{FF2B5EF4-FFF2-40B4-BE49-F238E27FC236}">
                <a16:creationId xmlns:a16="http://schemas.microsoft.com/office/drawing/2014/main" id="{A7C03236-32D4-8D42-B6D0-47FFCE6F9DB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34262" y="0"/>
            <a:ext cx="1457738" cy="1260828"/>
          </a:xfrm>
          <a:prstGeom prst="rect">
            <a:avLst/>
          </a:prstGeom>
        </p:spPr>
      </p:pic>
      <p:sp>
        <p:nvSpPr>
          <p:cNvPr id="11" name="TextBox 10">
            <a:extLst>
              <a:ext uri="{FF2B5EF4-FFF2-40B4-BE49-F238E27FC236}">
                <a16:creationId xmlns:a16="http://schemas.microsoft.com/office/drawing/2014/main" id="{11A366EA-2098-0928-3D40-4A544C08D9C7}"/>
              </a:ext>
            </a:extLst>
          </p:cNvPr>
          <p:cNvSpPr txBox="1"/>
          <p:nvPr/>
        </p:nvSpPr>
        <p:spPr>
          <a:xfrm>
            <a:off x="3644901" y="5706092"/>
            <a:ext cx="7952960" cy="473206"/>
          </a:xfrm>
          <a:prstGeom prst="rect">
            <a:avLst/>
          </a:prstGeom>
          <a:noFill/>
        </p:spPr>
        <p:txBody>
          <a:bodyPr wrap="square">
            <a:spAutoFit/>
          </a:bodyPr>
          <a:lstStyle/>
          <a:p>
            <a:pPr>
              <a:lnSpc>
                <a:spcPct val="150000"/>
              </a:lnSpc>
            </a:pPr>
            <a:r>
              <a:rPr lang="en-GB" dirty="0">
                <a:latin typeface="Linkpen 17a Print" panose="03050602060000000000" pitchFamily="66" charset="77"/>
              </a:rPr>
              <a:t>It was taken over by the National Health Service in 1947.</a:t>
            </a:r>
          </a:p>
        </p:txBody>
      </p:sp>
    </p:spTree>
    <p:extLst>
      <p:ext uri="{BB962C8B-B14F-4D97-AF65-F5344CB8AC3E}">
        <p14:creationId xmlns:p14="http://schemas.microsoft.com/office/powerpoint/2010/main" val="36560540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childTnLst>
                    </p:cTn>
                  </p:par>
                </p:childTnLst>
              </p:cTn>
              <p:nextCondLst>
                <p:cond evt="onClick" delay="0">
                  <p:tgtEl>
                    <p:spTgt spid="13"/>
                  </p:tgtEl>
                </p:cond>
              </p:nextCondLst>
            </p:seq>
            <p:seq concurrent="1" nextAc="seek">
              <p:cTn id="37" restart="whenNotActive" fill="hold" evtFilter="cancelBubble" nodeType="interactiveSeq">
                <p:stCondLst>
                  <p:cond evt="onClick" delay="0">
                    <p:tgtEl>
                      <p:spTgt spid="15"/>
                    </p:tgtEl>
                  </p:cond>
                </p:stCondLst>
                <p:endSync evt="end" delay="0">
                  <p:rtn val="all"/>
                </p:endSync>
                <p:childTnLst>
                  <p:par>
                    <p:cTn id="38" fill="hold">
                      <p:stCondLst>
                        <p:cond delay="0"/>
                      </p:stCondLst>
                      <p:childTnLst>
                        <p:par>
                          <p:cTn id="39" fill="hold">
                            <p:stCondLst>
                              <p:cond delay="0"/>
                            </p:stCondLst>
                            <p:childTnLst>
                              <p:par>
                                <p:cTn id="40" presetID="53" presetClass="exit" presetSubtype="32" fill="hold" nodeType="clickEffect">
                                  <p:stCondLst>
                                    <p:cond delay="0"/>
                                  </p:stCondLst>
                                  <p:childTnLst>
                                    <p:anim calcmode="lin" valueType="num">
                                      <p:cBhvr>
                                        <p:cTn id="41" dur="500"/>
                                        <p:tgtEl>
                                          <p:spTgt spid="15"/>
                                        </p:tgtEl>
                                        <p:attrNameLst>
                                          <p:attrName>ppt_w</p:attrName>
                                        </p:attrNameLst>
                                      </p:cBhvr>
                                      <p:tavLst>
                                        <p:tav tm="0">
                                          <p:val>
                                            <p:strVal val="ppt_w"/>
                                          </p:val>
                                        </p:tav>
                                        <p:tav tm="100000">
                                          <p:val>
                                            <p:fltVal val="0"/>
                                          </p:val>
                                        </p:tav>
                                      </p:tavLst>
                                    </p:anim>
                                    <p:anim calcmode="lin" valueType="num">
                                      <p:cBhvr>
                                        <p:cTn id="42" dur="500"/>
                                        <p:tgtEl>
                                          <p:spTgt spid="15"/>
                                        </p:tgtEl>
                                        <p:attrNameLst>
                                          <p:attrName>ppt_h</p:attrName>
                                        </p:attrNameLst>
                                      </p:cBhvr>
                                      <p:tavLst>
                                        <p:tav tm="0">
                                          <p:val>
                                            <p:strVal val="ppt_h"/>
                                          </p:val>
                                        </p:tav>
                                        <p:tav tm="100000">
                                          <p:val>
                                            <p:fltVal val="0"/>
                                          </p:val>
                                        </p:tav>
                                      </p:tavLst>
                                    </p:anim>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8" grpId="0" build="allAtOnce"/>
      <p:bldP spid="11"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2437BD2-37C0-7FE3-3C43-1A234B2F45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28DA1F-B826-18A1-4172-2A9BF9192CDC}"/>
              </a:ext>
            </a:extLst>
          </p:cNvPr>
          <p:cNvSpPr>
            <a:spLocks noGrp="1"/>
          </p:cNvSpPr>
          <p:nvPr>
            <p:ph type="ctrTitle"/>
          </p:nvPr>
        </p:nvSpPr>
        <p:spPr>
          <a:xfrm>
            <a:off x="1524000" y="-2652134"/>
            <a:ext cx="9144000" cy="2387600"/>
          </a:xfrm>
        </p:spPr>
        <p:txBody>
          <a:bodyPr>
            <a:normAutofit/>
          </a:bodyPr>
          <a:lstStyle/>
          <a:p>
            <a:r>
              <a:rPr lang="en-US" dirty="0"/>
              <a:t>Medical Fund Baths and Dispensary - Health Hydro</a:t>
            </a:r>
          </a:p>
        </p:txBody>
      </p:sp>
      <p:sp>
        <p:nvSpPr>
          <p:cNvPr id="4" name="TextBox 3">
            <a:extLst>
              <a:ext uri="{FF2B5EF4-FFF2-40B4-BE49-F238E27FC236}">
                <a16:creationId xmlns:a16="http://schemas.microsoft.com/office/drawing/2014/main" id="{4244141A-0EF3-CBA2-2CDF-E87D52674AC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3" name="Rectangle 2" descr="An indoor swimming pool with lengths separated into lanes, there is seating to the right.">
            <a:extLst>
              <a:ext uri="{FF2B5EF4-FFF2-40B4-BE49-F238E27FC236}">
                <a16:creationId xmlns:a16="http://schemas.microsoft.com/office/drawing/2014/main" id="{B1AC26F8-E5CF-B6AA-7F8D-C8E2E8411681}"/>
              </a:ext>
            </a:extLst>
          </p:cNvPr>
          <p:cNvSpPr/>
          <p:nvPr/>
        </p:nvSpPr>
        <p:spPr>
          <a:xfrm>
            <a:off x="149629" y="133004"/>
            <a:ext cx="11920451" cy="66003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5F6E4758-226D-16D6-329E-8A6195813FF5}"/>
              </a:ext>
            </a:extLst>
          </p:cNvPr>
          <p:cNvSpPr txBox="1">
            <a:spLocks/>
          </p:cNvSpPr>
          <p:nvPr/>
        </p:nvSpPr>
        <p:spPr>
          <a:xfrm>
            <a:off x="4239054" y="273030"/>
            <a:ext cx="7574691" cy="1323529"/>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120000"/>
              </a:lnSpc>
            </a:pPr>
            <a:r>
              <a:rPr lang="en-GB" dirty="0">
                <a:ln w="12700">
                  <a:noFill/>
                </a:ln>
                <a:solidFill>
                  <a:schemeClr val="bg1"/>
                </a:solidFill>
                <a:effectLst>
                  <a:glow rad="139700">
                    <a:schemeClr val="tx1">
                      <a:alpha val="40000"/>
                    </a:schemeClr>
                  </a:glow>
                </a:effectLst>
                <a:latin typeface="Superclarendon Rg" panose="02060605060000020003" pitchFamily="18" charset="77"/>
              </a:rPr>
              <a:t>Medical Fund Baths and Dispensary - Health Hydro</a:t>
            </a:r>
          </a:p>
        </p:txBody>
      </p:sp>
      <p:sp>
        <p:nvSpPr>
          <p:cNvPr id="16" name="Rectangle 15">
            <a:extLst>
              <a:ext uri="{FF2B5EF4-FFF2-40B4-BE49-F238E27FC236}">
                <a16:creationId xmlns:a16="http://schemas.microsoft.com/office/drawing/2014/main" id="{F8FCF3B6-2B3C-8B81-90D9-4F3E43DB3A84}"/>
              </a:ext>
            </a:extLst>
          </p:cNvPr>
          <p:cNvSpPr/>
          <p:nvPr/>
        </p:nvSpPr>
        <p:spPr>
          <a:xfrm>
            <a:off x="6096000" y="1778000"/>
            <a:ext cx="5638800" cy="3517900"/>
          </a:xfrm>
          <a:prstGeom prst="rect">
            <a:avLst/>
          </a:prstGeom>
          <a:solidFill>
            <a:schemeClr val="bg1">
              <a:alpha val="9253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500" dirty="0">
                <a:solidFill>
                  <a:schemeClr val="tx1"/>
                </a:solidFill>
                <a:latin typeface="Linkpen 17a Print" panose="03050602060000000000" pitchFamily="66" charset="77"/>
              </a:rPr>
              <a:t>Built in 1891-2, it included two swimming pools, medical consultation rooms and a dispensary. In the following years, extensions added washing baths and Turkish and Russian baths.</a:t>
            </a:r>
            <a:br>
              <a:rPr lang="en-GB" sz="1500" dirty="0">
                <a:solidFill>
                  <a:schemeClr val="tx1"/>
                </a:solidFill>
                <a:latin typeface="Linkpen 17a Print" panose="03050602060000000000" pitchFamily="66" charset="77"/>
              </a:rPr>
            </a:br>
            <a:br>
              <a:rPr lang="en-GB" sz="1500" dirty="0">
                <a:solidFill>
                  <a:schemeClr val="tx1"/>
                </a:solidFill>
                <a:latin typeface="Linkpen 17a Print" panose="03050602060000000000" pitchFamily="66" charset="77"/>
              </a:rPr>
            </a:br>
            <a:r>
              <a:rPr lang="en-GB" sz="1500" dirty="0">
                <a:solidFill>
                  <a:schemeClr val="tx1"/>
                </a:solidFill>
                <a:latin typeface="Linkpen 17a Print" panose="03050602060000000000" pitchFamily="66" charset="77"/>
              </a:rPr>
              <a:t>Aneurin Bevan, chief architect of the National Health Service, stated: "There it was, a complete health service. All we had to do was to expand it to embrace the whole country!".</a:t>
            </a:r>
          </a:p>
        </p:txBody>
      </p:sp>
      <p:pic>
        <p:nvPicPr>
          <p:cNvPr id="14" name="Picture 13">
            <a:extLst>
              <a:ext uri="{FF2B5EF4-FFF2-40B4-BE49-F238E27FC236}">
                <a16:creationId xmlns:a16="http://schemas.microsoft.com/office/drawing/2014/main" id="{98CA6CC5-7075-7278-9C5E-CDC190FDFA4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5597172"/>
            <a:ext cx="1457738" cy="1260828"/>
          </a:xfrm>
          <a:prstGeom prst="rect">
            <a:avLst/>
          </a:prstGeom>
        </p:spPr>
      </p:pic>
    </p:spTree>
    <p:extLst>
      <p:ext uri="{BB962C8B-B14F-4D97-AF65-F5344CB8AC3E}">
        <p14:creationId xmlns:p14="http://schemas.microsoft.com/office/powerpoint/2010/main" val="7920759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1F1EEBD-74B3-3E13-DEDA-D0C9E69B89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E52B89-8F58-9A62-827A-4A4E5EE7553F}"/>
              </a:ext>
            </a:extLst>
          </p:cNvPr>
          <p:cNvSpPr>
            <a:spLocks noGrp="1"/>
          </p:cNvSpPr>
          <p:nvPr>
            <p:ph type="ctrTitle"/>
          </p:nvPr>
        </p:nvSpPr>
        <p:spPr>
          <a:xfrm>
            <a:off x="1524000" y="-1422397"/>
            <a:ext cx="9144000" cy="1199025"/>
          </a:xfrm>
        </p:spPr>
        <p:txBody>
          <a:bodyPr/>
          <a:lstStyle/>
          <a:p>
            <a:r>
              <a:rPr lang="en-US" dirty="0"/>
              <a:t>Swindon railway</a:t>
            </a:r>
          </a:p>
        </p:txBody>
      </p:sp>
      <p:sp>
        <p:nvSpPr>
          <p:cNvPr id="4" name="TextBox 3">
            <a:extLst>
              <a:ext uri="{FF2B5EF4-FFF2-40B4-BE49-F238E27FC236}">
                <a16:creationId xmlns:a16="http://schemas.microsoft.com/office/drawing/2014/main" id="{F1DA7129-2AF8-61A6-D0DD-DC761BD641A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3" name="Rectangle 2" descr="A street corner with street lights, a sign for the Swindon railway is in the foreground">
            <a:extLst>
              <a:ext uri="{FF2B5EF4-FFF2-40B4-BE49-F238E27FC236}">
                <a16:creationId xmlns:a16="http://schemas.microsoft.com/office/drawing/2014/main" id="{EDAF3D27-46F7-5225-5D10-58506BFE36A7}"/>
              </a:ext>
            </a:extLst>
          </p:cNvPr>
          <p:cNvSpPr/>
          <p:nvPr/>
        </p:nvSpPr>
        <p:spPr>
          <a:xfrm>
            <a:off x="0" y="133004"/>
            <a:ext cx="6467302" cy="66003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715EFB1-281A-F5D9-507B-4AC33DC549B7}"/>
              </a:ext>
            </a:extLst>
          </p:cNvPr>
          <p:cNvSpPr txBox="1"/>
          <p:nvPr/>
        </p:nvSpPr>
        <p:spPr>
          <a:xfrm>
            <a:off x="6766560" y="479250"/>
            <a:ext cx="4937760"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railways didn’t just create jobs; they changed the way people lived. For the first time, people could travel quickly to faraway places. Families could visit other towns or even go to the seaside on special “trip days.” The GWR even opened hotels, like The Great Western Hotel, for travellers passing through Swindon.</a:t>
            </a:r>
            <a:br>
              <a:rPr lang="en-GB" sz="1600" dirty="0">
                <a:latin typeface="Linkpen 17a Print" panose="03050602060000000000" pitchFamily="66" charset="77"/>
              </a:rPr>
            </a:b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railway also made it easier to bring goods like food and coal into the town. This helped businesses grow and made life more comfortable for people living in Swindon.</a:t>
            </a:r>
          </a:p>
        </p:txBody>
      </p:sp>
      <p:pic>
        <p:nvPicPr>
          <p:cNvPr id="14" name="Picture 13">
            <a:extLst>
              <a:ext uri="{FF2B5EF4-FFF2-40B4-BE49-F238E27FC236}">
                <a16:creationId xmlns:a16="http://schemas.microsoft.com/office/drawing/2014/main" id="{9C808B9F-DA55-1B8C-F5F4-22C9754C79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4262" y="5614961"/>
            <a:ext cx="1457738" cy="1260828"/>
          </a:xfrm>
          <a:prstGeom prst="rect">
            <a:avLst/>
          </a:prstGeom>
        </p:spPr>
      </p:pic>
    </p:spTree>
    <p:extLst>
      <p:ext uri="{BB962C8B-B14F-4D97-AF65-F5344CB8AC3E}">
        <p14:creationId xmlns:p14="http://schemas.microsoft.com/office/powerpoint/2010/main" val="30392770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6B40655-4889-8344-0564-7B971CD5C94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F6064554-2BB9-97C5-F84A-F2EA915A3E3B}"/>
              </a:ext>
            </a:extLst>
          </p:cNvPr>
          <p:cNvSpPr>
            <a:spLocks noGrp="1"/>
          </p:cNvSpPr>
          <p:nvPr>
            <p:ph type="ctrTitle"/>
          </p:nvPr>
        </p:nvSpPr>
        <p:spPr>
          <a:xfrm>
            <a:off x="1524000" y="-1309855"/>
            <a:ext cx="9144000" cy="1114269"/>
          </a:xfrm>
        </p:spPr>
        <p:txBody>
          <a:bodyPr/>
          <a:lstStyle/>
          <a:p>
            <a:r>
              <a:rPr lang="en-US" dirty="0"/>
              <a:t>Protests</a:t>
            </a:r>
          </a:p>
        </p:txBody>
      </p:sp>
      <p:sp>
        <p:nvSpPr>
          <p:cNvPr id="4" name="TextBox 3">
            <a:extLst>
              <a:ext uri="{FF2B5EF4-FFF2-40B4-BE49-F238E27FC236}">
                <a16:creationId xmlns:a16="http://schemas.microsoft.com/office/drawing/2014/main" id="{47D79501-EB14-C5B7-6F42-FBFBBF9DA05A}"/>
              </a:ext>
            </a:extLst>
          </p:cNvPr>
          <p:cNvSpPr txBox="1"/>
          <p:nvPr/>
        </p:nvSpPr>
        <p:spPr>
          <a:xfrm>
            <a:off x="0" y="-83093"/>
            <a:ext cx="8686800" cy="663900"/>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become less important?</a:t>
            </a:r>
          </a:p>
          <a:p>
            <a:pPr>
              <a:lnSpc>
                <a:spcPts val="2420"/>
              </a:lnSpc>
            </a:pPr>
            <a:endParaRPr lang="en-GB" sz="1100" dirty="0">
              <a:solidFill>
                <a:schemeClr val="bg1"/>
              </a:solidFill>
              <a:effectLst>
                <a:glow rad="101600">
                  <a:schemeClr val="tx1">
                    <a:alpha val="60000"/>
                  </a:schemeClr>
                </a:glow>
              </a:effectLst>
              <a:latin typeface="Superclarendon Rg" panose="02000505080000020003" pitchFamily="2" charset="77"/>
            </a:endParaRPr>
          </a:p>
        </p:txBody>
      </p:sp>
      <p:sp>
        <p:nvSpPr>
          <p:cNvPr id="8" name="TextBox 7">
            <a:extLst>
              <a:ext uri="{FF2B5EF4-FFF2-40B4-BE49-F238E27FC236}">
                <a16:creationId xmlns:a16="http://schemas.microsoft.com/office/drawing/2014/main" id="{EB90EE75-88FE-8011-12F9-018D848A5E25}"/>
              </a:ext>
            </a:extLst>
          </p:cNvPr>
          <p:cNvSpPr txBox="1"/>
          <p:nvPr/>
        </p:nvSpPr>
        <p:spPr>
          <a:xfrm>
            <a:off x="517655" y="544230"/>
            <a:ext cx="3958859" cy="5035353"/>
          </a:xfrm>
          <a:prstGeom prst="rect">
            <a:avLst/>
          </a:prstGeom>
          <a:noFill/>
        </p:spPr>
        <p:txBody>
          <a:bodyPr wrap="square">
            <a:spAutoFit/>
          </a:bodyPr>
          <a:lstStyle/>
          <a:p>
            <a:pPr>
              <a:lnSpc>
                <a:spcPct val="150000"/>
              </a:lnSpc>
            </a:pPr>
            <a:r>
              <a:rPr lang="en-GB" dirty="0">
                <a:latin typeface="Linkpen 17a Print" panose="03050602060000000000" pitchFamily="66" charset="77"/>
              </a:rPr>
              <a:t>For more than 100 years, Swindon was one of the most important railway towns in the world.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But as time went on, things began to change. By the 20th century, cars, lorries, and aeroplanes became more popular, and the railways were used less. </a:t>
            </a:r>
          </a:p>
          <a:p>
            <a:pPr>
              <a:lnSpc>
                <a:spcPct val="150000"/>
              </a:lnSpc>
            </a:pPr>
            <a:endParaRPr lang="en-GB">
              <a:latin typeface="Linkpen 17a Print" panose="03050602060000000000" pitchFamily="66" charset="77"/>
            </a:endParaRPr>
          </a:p>
          <a:p>
            <a:pPr>
              <a:lnSpc>
                <a:spcPct val="150000"/>
              </a:lnSpc>
            </a:pPr>
            <a:r>
              <a:rPr lang="en-GB">
                <a:latin typeface="Linkpen 17a Print" panose="03050602060000000000" pitchFamily="66" charset="77"/>
              </a:rPr>
              <a:t>The </a:t>
            </a:r>
            <a:r>
              <a:rPr lang="en-GB" dirty="0">
                <a:latin typeface="Linkpen 17a Print" panose="03050602060000000000" pitchFamily="66" charset="77"/>
              </a:rPr>
              <a:t>GWR Works gradually shrank, and in 1986, they finally closed.</a:t>
            </a:r>
          </a:p>
        </p:txBody>
      </p:sp>
      <p:grpSp>
        <p:nvGrpSpPr>
          <p:cNvPr id="13" name="Group 12" descr="A photograph of people protesting in a black and white photo.">
            <a:extLst>
              <a:ext uri="{FF2B5EF4-FFF2-40B4-BE49-F238E27FC236}">
                <a16:creationId xmlns:a16="http://schemas.microsoft.com/office/drawing/2014/main" id="{2D6DC9ED-7CEC-E2ED-029E-8650829C5116}"/>
              </a:ext>
            </a:extLst>
          </p:cNvPr>
          <p:cNvGrpSpPr/>
          <p:nvPr/>
        </p:nvGrpSpPr>
        <p:grpSpPr>
          <a:xfrm>
            <a:off x="4565413" y="580808"/>
            <a:ext cx="7017440" cy="4978958"/>
            <a:chOff x="4565413" y="580808"/>
            <a:chExt cx="7017440" cy="4978958"/>
          </a:xfrm>
        </p:grpSpPr>
        <p:pic>
          <p:nvPicPr>
            <p:cNvPr id="6" name="Picture 5" descr="A group of people marching in a parade&#10;&#10;AI-generated content may be incorrect.">
              <a:extLst>
                <a:ext uri="{FF2B5EF4-FFF2-40B4-BE49-F238E27FC236}">
                  <a16:creationId xmlns:a16="http://schemas.microsoft.com/office/drawing/2014/main" id="{639277BD-DE83-C407-7F9B-789CBF76FBA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565414" y="623534"/>
              <a:ext cx="7017439" cy="4936232"/>
            </a:xfrm>
            <a:prstGeom prst="rect">
              <a:avLst/>
            </a:prstGeom>
            <a:ln w="28575">
              <a:solidFill>
                <a:schemeClr val="tx1"/>
              </a:solidFill>
            </a:ln>
          </p:spPr>
        </p:pic>
        <p:sp>
          <p:nvSpPr>
            <p:cNvPr id="11" name="TextBox 10">
              <a:extLst>
                <a:ext uri="{FF2B5EF4-FFF2-40B4-BE49-F238E27FC236}">
                  <a16:creationId xmlns:a16="http://schemas.microsoft.com/office/drawing/2014/main" id="{9CA3D774-7E80-89C0-E485-118C512D74E4}"/>
                </a:ext>
              </a:extLst>
            </p:cNvPr>
            <p:cNvSpPr txBox="1"/>
            <p:nvPr/>
          </p:nvSpPr>
          <p:spPr>
            <a:xfrm rot="5400000">
              <a:off x="4092848" y="1053373"/>
              <a:ext cx="1191352" cy="246221"/>
            </a:xfrm>
            <a:prstGeom prst="rect">
              <a:avLst/>
            </a:prstGeom>
            <a:noFill/>
          </p:spPr>
          <p:txBody>
            <a:bodyPr wrap="none" rtlCol="0">
              <a:spAutoFit/>
            </a:bodyPr>
            <a:lstStyle/>
            <a:p>
              <a:r>
                <a:rPr lang="en-GB" sz="1000" dirty="0">
                  <a:solidFill>
                    <a:schemeClr val="bg1"/>
                  </a:solidFill>
                  <a:latin typeface="Arial" panose="020B0604020202020204" pitchFamily="34" charset="0"/>
                  <a:cs typeface="Arial" panose="020B0604020202020204" pitchFamily="34" charset="0"/>
                </a:rPr>
                <a:t>© Wiltshire Times</a:t>
              </a:r>
            </a:p>
          </p:txBody>
        </p:sp>
      </p:grpSp>
      <p:grpSp>
        <p:nvGrpSpPr>
          <p:cNvPr id="5" name="Group 4" descr="Protests about the closure of the GWR Works.&#10;">
            <a:extLst>
              <a:ext uri="{FF2B5EF4-FFF2-40B4-BE49-F238E27FC236}">
                <a16:creationId xmlns:a16="http://schemas.microsoft.com/office/drawing/2014/main" id="{0D2BC180-D995-C870-3178-58F6E300735A}"/>
              </a:ext>
            </a:extLst>
          </p:cNvPr>
          <p:cNvGrpSpPr/>
          <p:nvPr/>
        </p:nvGrpSpPr>
        <p:grpSpPr>
          <a:xfrm>
            <a:off x="5220780" y="5882402"/>
            <a:ext cx="5947692" cy="430887"/>
            <a:chOff x="5121850" y="2417403"/>
            <a:chExt cx="5947692" cy="430887"/>
          </a:xfrm>
        </p:grpSpPr>
        <p:pic>
          <p:nvPicPr>
            <p:cNvPr id="2" name="Picture 1">
              <a:extLst>
                <a:ext uri="{FF2B5EF4-FFF2-40B4-BE49-F238E27FC236}">
                  <a16:creationId xmlns:a16="http://schemas.microsoft.com/office/drawing/2014/main" id="{5378D7A0-94AC-A15F-FE86-50C0DCA62F3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548DF53E-61C9-0E1D-9510-582EB3F67873}"/>
                </a:ext>
              </a:extLst>
            </p:cNvPr>
            <p:cNvSpPr txBox="1"/>
            <p:nvPr/>
          </p:nvSpPr>
          <p:spPr>
            <a:xfrm>
              <a:off x="5312679" y="2417403"/>
              <a:ext cx="5756863"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Protests about the closure of the GWR Works.</a:t>
              </a:r>
            </a:p>
          </p:txBody>
        </p:sp>
      </p:grpSp>
      <p:pic>
        <p:nvPicPr>
          <p:cNvPr id="14" name="Picture 13">
            <a:extLst>
              <a:ext uri="{FF2B5EF4-FFF2-40B4-BE49-F238E27FC236}">
                <a16:creationId xmlns:a16="http://schemas.microsoft.com/office/drawing/2014/main" id="{77EC72AC-2896-D17C-CE50-DA31B95F224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4261" y="0"/>
            <a:ext cx="1457738" cy="1260828"/>
          </a:xfrm>
          <a:prstGeom prst="rect">
            <a:avLst/>
          </a:prstGeom>
        </p:spPr>
      </p:pic>
    </p:spTree>
    <p:extLst>
      <p:ext uri="{BB962C8B-B14F-4D97-AF65-F5344CB8AC3E}">
        <p14:creationId xmlns:p14="http://schemas.microsoft.com/office/powerpoint/2010/main" val="8997714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2FBF42-7742-EB2F-575F-30F0A213786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7FF7CB54-C83A-434C-5BE0-398C0D3DB06C}"/>
              </a:ext>
            </a:extLst>
          </p:cNvPr>
          <p:cNvSpPr>
            <a:spLocks noGrp="1"/>
          </p:cNvSpPr>
          <p:nvPr>
            <p:ph type="ctrTitle"/>
          </p:nvPr>
        </p:nvSpPr>
        <p:spPr>
          <a:xfrm>
            <a:off x="1524000" y="-1235012"/>
            <a:ext cx="9144000" cy="1056955"/>
          </a:xfrm>
        </p:spPr>
        <p:txBody>
          <a:bodyPr/>
          <a:lstStyle/>
          <a:p>
            <a:r>
              <a:rPr lang="en-US" dirty="0"/>
              <a:t>Heritage</a:t>
            </a:r>
          </a:p>
        </p:txBody>
      </p:sp>
      <p:sp>
        <p:nvSpPr>
          <p:cNvPr id="4" name="TextBox 3">
            <a:extLst>
              <a:ext uri="{FF2B5EF4-FFF2-40B4-BE49-F238E27FC236}">
                <a16:creationId xmlns:a16="http://schemas.microsoft.com/office/drawing/2014/main" id="{19BE1BA9-B2FA-8334-1BCC-6DE1DC70285B}"/>
              </a:ext>
            </a:extLst>
          </p:cNvPr>
          <p:cNvSpPr txBox="1"/>
          <p:nvPr/>
        </p:nvSpPr>
        <p:spPr>
          <a:xfrm>
            <a:off x="0" y="-83093"/>
            <a:ext cx="8686800" cy="663900"/>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become less important?</a:t>
            </a:r>
          </a:p>
          <a:p>
            <a:pPr>
              <a:lnSpc>
                <a:spcPts val="2420"/>
              </a:lnSpc>
            </a:pPr>
            <a:endParaRPr lang="en-GB" sz="1100" dirty="0">
              <a:solidFill>
                <a:schemeClr val="bg1"/>
              </a:solidFill>
              <a:effectLst>
                <a:glow rad="101600">
                  <a:schemeClr val="tx1">
                    <a:alpha val="60000"/>
                  </a:schemeClr>
                </a:glow>
              </a:effectLst>
              <a:latin typeface="Superclarendon Rg" panose="02000505080000020003" pitchFamily="2" charset="77"/>
            </a:endParaRPr>
          </a:p>
        </p:txBody>
      </p:sp>
      <p:grpSp>
        <p:nvGrpSpPr>
          <p:cNvPr id="10" name="Group 9" descr="A photo of a steam train displayed In museum in Swindon, with a model of Isambard Kingdom Brunel in the foreground.">
            <a:extLst>
              <a:ext uri="{FF2B5EF4-FFF2-40B4-BE49-F238E27FC236}">
                <a16:creationId xmlns:a16="http://schemas.microsoft.com/office/drawing/2014/main" id="{02084328-A2A1-D1A0-0CD6-83EA1E0AED08}"/>
              </a:ext>
            </a:extLst>
          </p:cNvPr>
          <p:cNvGrpSpPr/>
          <p:nvPr/>
        </p:nvGrpSpPr>
        <p:grpSpPr>
          <a:xfrm>
            <a:off x="533400" y="466507"/>
            <a:ext cx="6223839" cy="4153929"/>
            <a:chOff x="533400" y="466507"/>
            <a:chExt cx="6223839" cy="4153929"/>
          </a:xfrm>
        </p:grpSpPr>
        <p:pic>
          <p:nvPicPr>
            <p:cNvPr id="6" name="Picture 5" descr="A person in a black top hat standing next to a train&#10;&#10;AI-generated content may be incorrect.">
              <a:extLst>
                <a:ext uri="{FF2B5EF4-FFF2-40B4-BE49-F238E27FC236}">
                  <a16:creationId xmlns:a16="http://schemas.microsoft.com/office/drawing/2014/main" id="{14D05B6E-70A0-DC2A-7A9F-D33FC20CC571}"/>
                </a:ext>
              </a:extLst>
            </p:cNvPr>
            <p:cNvPicPr>
              <a:picLocks noChangeAspect="1"/>
            </p:cNvPicPr>
            <p:nvPr/>
          </p:nvPicPr>
          <p:blipFill>
            <a:blip r:embed="rId4"/>
            <a:stretch>
              <a:fillRect/>
            </a:stretch>
          </p:blipFill>
          <p:spPr>
            <a:xfrm>
              <a:off x="533400" y="466507"/>
              <a:ext cx="6223839" cy="4151666"/>
            </a:xfrm>
            <a:prstGeom prst="rect">
              <a:avLst/>
            </a:prstGeom>
            <a:ln w="28575">
              <a:solidFill>
                <a:schemeClr val="tx1"/>
              </a:solidFill>
            </a:ln>
          </p:spPr>
        </p:pic>
        <p:sp>
          <p:nvSpPr>
            <p:cNvPr id="9" name="TextBox 8">
              <a:extLst>
                <a:ext uri="{FF2B5EF4-FFF2-40B4-BE49-F238E27FC236}">
                  <a16:creationId xmlns:a16="http://schemas.microsoft.com/office/drawing/2014/main" id="{18358F26-6E0B-6FC4-D7A9-46FAD992A011}"/>
                </a:ext>
              </a:extLst>
            </p:cNvPr>
            <p:cNvSpPr txBox="1"/>
            <p:nvPr/>
          </p:nvSpPr>
          <p:spPr>
            <a:xfrm>
              <a:off x="533400" y="4404992"/>
              <a:ext cx="2185214" cy="215444"/>
            </a:xfrm>
            <a:prstGeom prst="rect">
              <a:avLst/>
            </a:prstGeom>
            <a:no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Public Domain from Wikimedia Commons</a:t>
              </a:r>
            </a:p>
          </p:txBody>
        </p:sp>
      </p:grpSp>
      <p:grpSp>
        <p:nvGrpSpPr>
          <p:cNvPr id="5" name="Group 4" descr="A model of Isambard Kingdom Brunel with a replica steam locomotive at the STEAM museum in Swindon.&#10;">
            <a:extLst>
              <a:ext uri="{FF2B5EF4-FFF2-40B4-BE49-F238E27FC236}">
                <a16:creationId xmlns:a16="http://schemas.microsoft.com/office/drawing/2014/main" id="{2642A38F-51AB-4AAF-5039-F155C26AD605}"/>
              </a:ext>
            </a:extLst>
          </p:cNvPr>
          <p:cNvGrpSpPr/>
          <p:nvPr/>
        </p:nvGrpSpPr>
        <p:grpSpPr>
          <a:xfrm>
            <a:off x="499395" y="4808101"/>
            <a:ext cx="6257843" cy="1169551"/>
            <a:chOff x="5096450" y="2417403"/>
            <a:chExt cx="6257843" cy="1169551"/>
          </a:xfrm>
        </p:grpSpPr>
        <p:pic>
          <p:nvPicPr>
            <p:cNvPr id="2" name="Picture 1">
              <a:extLst>
                <a:ext uri="{FF2B5EF4-FFF2-40B4-BE49-F238E27FC236}">
                  <a16:creationId xmlns:a16="http://schemas.microsoft.com/office/drawing/2014/main" id="{A9FA7624-33A6-2D77-AA43-7CE6A9E471D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45753" y="2472727"/>
              <a:ext cx="350267" cy="248874"/>
            </a:xfrm>
            <a:prstGeom prst="rect">
              <a:avLst/>
            </a:prstGeom>
          </p:spPr>
        </p:pic>
        <p:sp>
          <p:nvSpPr>
            <p:cNvPr id="3" name="TextBox 2">
              <a:extLst>
                <a:ext uri="{FF2B5EF4-FFF2-40B4-BE49-F238E27FC236}">
                  <a16:creationId xmlns:a16="http://schemas.microsoft.com/office/drawing/2014/main" id="{8131855B-1C45-FEED-9DC2-8207506A385A}"/>
                </a:ext>
              </a:extLst>
            </p:cNvPr>
            <p:cNvSpPr txBox="1"/>
            <p:nvPr/>
          </p:nvSpPr>
          <p:spPr>
            <a:xfrm>
              <a:off x="5276102" y="2417403"/>
              <a:ext cx="607819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model of Isambard Kingdom Brunel with a replica steam locomotive at the STEAM museum in Swindon.</a:t>
              </a:r>
            </a:p>
          </p:txBody>
        </p:sp>
      </p:grpSp>
      <p:sp>
        <p:nvSpPr>
          <p:cNvPr id="8" name="TextBox 7">
            <a:extLst>
              <a:ext uri="{FF2B5EF4-FFF2-40B4-BE49-F238E27FC236}">
                <a16:creationId xmlns:a16="http://schemas.microsoft.com/office/drawing/2014/main" id="{096C1B01-8E66-9C04-6F7B-6265500B6E05}"/>
              </a:ext>
            </a:extLst>
          </p:cNvPr>
          <p:cNvSpPr txBox="1"/>
          <p:nvPr/>
        </p:nvSpPr>
        <p:spPr>
          <a:xfrm>
            <a:off x="7225269" y="669707"/>
            <a:ext cx="4433331" cy="516102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Even though the works are no longer running, Swindon’s railway heritage can still be seen today. The old workshops, cottages, and even the Mechanics’ Institute remind us of the town’s proud railway past.</a:t>
            </a:r>
          </a:p>
          <a:p>
            <a:pPr>
              <a:lnSpc>
                <a:spcPct val="150000"/>
              </a:lnSpc>
            </a:pPr>
            <a:br>
              <a:rPr lang="en-GB" sz="1700" dirty="0">
                <a:latin typeface="Linkpen 17a Print" panose="03050602060000000000" pitchFamily="66" charset="77"/>
              </a:rPr>
            </a:br>
            <a:r>
              <a:rPr lang="en-GB" sz="1700" dirty="0">
                <a:latin typeface="Linkpen 17a Print" panose="03050602060000000000" pitchFamily="66" charset="77"/>
              </a:rPr>
              <a:t>Parts of the GWR Works site have been preserved, and it’s now home to the STEAM Museum, where you can learn more about Swindon’s railway history.</a:t>
            </a:r>
          </a:p>
        </p:txBody>
      </p:sp>
      <p:pic>
        <p:nvPicPr>
          <p:cNvPr id="14" name="Picture 13">
            <a:extLst>
              <a:ext uri="{FF2B5EF4-FFF2-40B4-BE49-F238E27FC236}">
                <a16:creationId xmlns:a16="http://schemas.microsoft.com/office/drawing/2014/main" id="{5B5D4736-CC2E-3897-1B84-622DDD1EE34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2085771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C99CC14-9F25-CB46-68BD-E82A06A5D1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376AA2-7290-DED8-8CDF-94AABB1084C3}"/>
              </a:ext>
            </a:extLst>
          </p:cNvPr>
          <p:cNvSpPr>
            <a:spLocks noGrp="1"/>
          </p:cNvSpPr>
          <p:nvPr>
            <p:ph type="ctrTitle"/>
          </p:nvPr>
        </p:nvSpPr>
        <p:spPr>
          <a:xfrm>
            <a:off x="1524000" y="-1219006"/>
            <a:ext cx="9144000" cy="1066021"/>
          </a:xfrm>
        </p:spPr>
        <p:txBody>
          <a:bodyPr/>
          <a:lstStyle/>
          <a:p>
            <a:r>
              <a:rPr lang="en-US" dirty="0"/>
              <a:t>Legacy</a:t>
            </a:r>
          </a:p>
        </p:txBody>
      </p:sp>
      <p:sp>
        <p:nvSpPr>
          <p:cNvPr id="4" name="TextBox 3">
            <a:extLst>
              <a:ext uri="{FF2B5EF4-FFF2-40B4-BE49-F238E27FC236}">
                <a16:creationId xmlns:a16="http://schemas.microsoft.com/office/drawing/2014/main" id="{C9673B0D-4F3B-924B-D5E4-3D6DDE95B6D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What is the legacy of Swindon’s railway?</a:t>
            </a:r>
          </a:p>
        </p:txBody>
      </p:sp>
      <p:sp>
        <p:nvSpPr>
          <p:cNvPr id="3" name="Rectangle 2" descr="An aerial photograph of Swindon.">
            <a:extLst>
              <a:ext uri="{FF2B5EF4-FFF2-40B4-BE49-F238E27FC236}">
                <a16:creationId xmlns:a16="http://schemas.microsoft.com/office/drawing/2014/main" id="{9914824C-7CF5-3430-ECC4-EB17CD7F3414}"/>
              </a:ext>
            </a:extLst>
          </p:cNvPr>
          <p:cNvSpPr/>
          <p:nvPr/>
        </p:nvSpPr>
        <p:spPr>
          <a:xfrm>
            <a:off x="166255" y="133004"/>
            <a:ext cx="11903825" cy="66003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602B008-8925-0CF5-DA65-865F0B8636AB}"/>
              </a:ext>
            </a:extLst>
          </p:cNvPr>
          <p:cNvSpPr/>
          <p:nvPr/>
        </p:nvSpPr>
        <p:spPr>
          <a:xfrm>
            <a:off x="526222" y="487021"/>
            <a:ext cx="4303018" cy="4462262"/>
          </a:xfrm>
          <a:prstGeom prst="rect">
            <a:avLst/>
          </a:prstGeom>
          <a:solidFill>
            <a:schemeClr val="bg1">
              <a:alpha val="88353"/>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The railways changed not just the town, but also the lives of the people who lived there. The railway brought jobs, houses, schools, and even fun days out. It connected Swindon to the rest of the country and helped it grow into the town we know today.</a:t>
            </a:r>
          </a:p>
        </p:txBody>
      </p:sp>
      <p:pic>
        <p:nvPicPr>
          <p:cNvPr id="14" name="Picture 13">
            <a:extLst>
              <a:ext uri="{FF2B5EF4-FFF2-40B4-BE49-F238E27FC236}">
                <a16:creationId xmlns:a16="http://schemas.microsoft.com/office/drawing/2014/main" id="{964E9303-0940-406C-7AB0-11AB9ED39A6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22395154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D158FFE-F4B6-CF3A-AAF1-3BDF4E5C7DA4}"/>
              </a:ext>
            </a:extLst>
          </p:cNvPr>
          <p:cNvSpPr>
            <a:spLocks noGrp="1"/>
          </p:cNvSpPr>
          <p:nvPr>
            <p:ph type="ctrTitle"/>
          </p:nvPr>
        </p:nvSpPr>
        <p:spPr>
          <a:xfrm>
            <a:off x="1524000" y="-1240519"/>
            <a:ext cx="9144000" cy="931956"/>
          </a:xfrm>
        </p:spPr>
        <p:txBody>
          <a:bodyPr/>
          <a:lstStyle/>
          <a:p>
            <a:r>
              <a:rPr lang="en-US" dirty="0"/>
              <a:t>Question</a:t>
            </a:r>
          </a:p>
        </p:txBody>
      </p:sp>
      <p:grpSp>
        <p:nvGrpSpPr>
          <p:cNvPr id="14" name="Group 13" descr="Why did the railway come to Swindon?&#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0"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the railway come to Swindon?</a:t>
              </a:r>
            </a:p>
          </p:txBody>
        </p:sp>
      </p:grpSp>
      <p:grpSp>
        <p:nvGrpSpPr>
          <p:cNvPr id="17" name="Group 16" descr="How did Swindon change when the railway arrived?&#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descr="How did Swindon change when the railway arrived?&#10;">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Swindon change when the railway arrived?</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F49734"/>
                </a:solidFill>
                <a:latin typeface="Superclarendon Rg" panose="02000505080000020003" pitchFamily="2" charset="77"/>
              </a:rPr>
              <a:t>What was the impact of </a:t>
            </a:r>
          </a:p>
          <a:p>
            <a:pPr algn="ctr"/>
            <a:r>
              <a:rPr lang="en-GB" sz="3200" dirty="0">
                <a:solidFill>
                  <a:srgbClr val="F49734"/>
                </a:solidFill>
                <a:latin typeface="Superclarendon Rg" panose="02000505080000020003" pitchFamily="2" charset="77"/>
              </a:rPr>
              <a:t>the railways on Swindon?</a:t>
            </a:r>
          </a:p>
        </p:txBody>
      </p:sp>
      <p:grpSp>
        <p:nvGrpSpPr>
          <p:cNvPr id="20" name="Group 19" descr="Why did the railway become less important?&#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53930"/>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the railway become less important?</a:t>
              </a:r>
            </a:p>
          </p:txBody>
        </p:sp>
      </p:grpSp>
      <p:grpSp>
        <p:nvGrpSpPr>
          <p:cNvPr id="23" name="Group 22" descr="What is the legacy of Swindon’s railway?&#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6" y="4653930"/>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is the legacy of Swindon’s railway?</a:t>
              </a:r>
            </a:p>
          </p:txBody>
        </p:sp>
      </p:grpSp>
      <p:pic>
        <p:nvPicPr>
          <p:cNvPr id="2" name="Picture 1">
            <a:extLst>
              <a:ext uri="{FF2B5EF4-FFF2-40B4-BE49-F238E27FC236}">
                <a16:creationId xmlns:a16="http://schemas.microsoft.com/office/drawing/2014/main" id="{9D66E87D-3E3C-7B31-6B31-9E185F921C8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9BC6963-91D4-DE24-4812-B9E8D642BC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BA4164-3247-8CC0-FBE1-CAA16856D1D3}"/>
              </a:ext>
            </a:extLst>
          </p:cNvPr>
          <p:cNvSpPr>
            <a:spLocks noGrp="1"/>
          </p:cNvSpPr>
          <p:nvPr>
            <p:ph type="ctrTitle"/>
          </p:nvPr>
        </p:nvSpPr>
        <p:spPr>
          <a:xfrm>
            <a:off x="1524000" y="-1237301"/>
            <a:ext cx="9144000" cy="1032770"/>
          </a:xfrm>
        </p:spPr>
        <p:txBody>
          <a:bodyPr/>
          <a:lstStyle/>
          <a:p>
            <a:r>
              <a:rPr lang="en-US" dirty="0"/>
              <a:t>Before railway</a:t>
            </a:r>
          </a:p>
        </p:txBody>
      </p:sp>
      <p:sp>
        <p:nvSpPr>
          <p:cNvPr id="11" name="TextBox 10">
            <a:extLst>
              <a:ext uri="{FF2B5EF4-FFF2-40B4-BE49-F238E27FC236}">
                <a16:creationId xmlns:a16="http://schemas.microsoft.com/office/drawing/2014/main" id="{7259FFE2-FEC6-7BA0-8667-F6B0A3D59DA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come to Swindon?</a:t>
            </a:r>
          </a:p>
        </p:txBody>
      </p:sp>
      <p:sp>
        <p:nvSpPr>
          <p:cNvPr id="8" name="TextBox 7">
            <a:extLst>
              <a:ext uri="{FF2B5EF4-FFF2-40B4-BE49-F238E27FC236}">
                <a16:creationId xmlns:a16="http://schemas.microsoft.com/office/drawing/2014/main" id="{91DAE8F2-AAF5-08B4-A422-909BCEEED541}"/>
              </a:ext>
            </a:extLst>
          </p:cNvPr>
          <p:cNvSpPr txBox="1"/>
          <p:nvPr/>
        </p:nvSpPr>
        <p:spPr>
          <a:xfrm>
            <a:off x="430769" y="515907"/>
            <a:ext cx="3633231" cy="5363969"/>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Before the railway came, Swindon was a small market town with a population of 2,459 people. </a:t>
            </a:r>
          </a:p>
          <a:p>
            <a:pPr>
              <a:lnSpc>
                <a:spcPct val="150000"/>
              </a:lnSpc>
            </a:pPr>
            <a:endParaRPr lang="en-GB" sz="1350" dirty="0">
              <a:latin typeface="Linkpen 17a Print" panose="03050602060000000000" pitchFamily="66" charset="77"/>
            </a:endParaRPr>
          </a:p>
          <a:p>
            <a:pPr>
              <a:lnSpc>
                <a:spcPct val="150000"/>
              </a:lnSpc>
            </a:pPr>
            <a:r>
              <a:rPr lang="en-GB" sz="1350" dirty="0">
                <a:latin typeface="Linkpen 17a Print" panose="03050602060000000000" pitchFamily="66" charset="77"/>
              </a:rPr>
              <a:t>Its main transport links were via the Wilts and Berks Canal (1810) and the North Wilts Canal (1819). </a:t>
            </a:r>
          </a:p>
          <a:p>
            <a:pPr>
              <a:lnSpc>
                <a:spcPct val="150000"/>
              </a:lnSpc>
            </a:pPr>
            <a:endParaRPr lang="en-GB" sz="1350" dirty="0">
              <a:latin typeface="Linkpen 17a Print" panose="03050602060000000000" pitchFamily="66" charset="77"/>
            </a:endParaRPr>
          </a:p>
          <a:p>
            <a:pPr>
              <a:lnSpc>
                <a:spcPct val="150000"/>
              </a:lnSpc>
            </a:pPr>
            <a:r>
              <a:rPr lang="en-GB" sz="1350" dirty="0">
                <a:latin typeface="Linkpen 17a Print" panose="03050602060000000000" pitchFamily="66" charset="77"/>
              </a:rPr>
              <a:t>These waterways made it easy to transport heavy materials like stone, iron, and coal.</a:t>
            </a:r>
            <a:br>
              <a:rPr lang="en-GB" sz="1350" dirty="0">
                <a:latin typeface="Linkpen 17a Print" panose="03050602060000000000" pitchFamily="66" charset="77"/>
              </a:rPr>
            </a:br>
            <a:br>
              <a:rPr lang="en-GB" sz="1350" dirty="0">
                <a:latin typeface="Linkpen 17a Print" panose="03050602060000000000" pitchFamily="66" charset="77"/>
              </a:rPr>
            </a:br>
            <a:r>
              <a:rPr lang="en-GB" sz="1350" dirty="0">
                <a:latin typeface="Linkpen 17a Print" panose="03050602060000000000" pitchFamily="66" charset="77"/>
              </a:rPr>
              <a:t>Nearby </a:t>
            </a:r>
            <a:r>
              <a:rPr lang="en-GB" sz="1350" dirty="0" err="1">
                <a:latin typeface="Linkpen 17a Print" panose="03050602060000000000" pitchFamily="66" charset="77"/>
              </a:rPr>
              <a:t>Coate</a:t>
            </a:r>
            <a:r>
              <a:rPr lang="en-GB" sz="1350" dirty="0">
                <a:latin typeface="Linkpen 17a Print" panose="03050602060000000000" pitchFamily="66" charset="77"/>
              </a:rPr>
              <a:t> Water is a man-made reservoir built by the Wilts &amp; Berks Canal Company in the early 1820s to provide a store of water to top-up the canal.</a:t>
            </a:r>
          </a:p>
        </p:txBody>
      </p:sp>
      <p:sp>
        <p:nvSpPr>
          <p:cNvPr id="3" name="Rectangle 2" descr="A canal with overgrown trees and grass, there is algae on the water.">
            <a:extLst>
              <a:ext uri="{FF2B5EF4-FFF2-40B4-BE49-F238E27FC236}">
                <a16:creationId xmlns:a16="http://schemas.microsoft.com/office/drawing/2014/main" id="{48BF9E07-C624-D8D7-056C-A375A8ED234B}"/>
              </a:ext>
            </a:extLst>
          </p:cNvPr>
          <p:cNvSpPr/>
          <p:nvPr/>
        </p:nvSpPr>
        <p:spPr>
          <a:xfrm>
            <a:off x="4064000" y="116378"/>
            <a:ext cx="7989455" cy="65836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CE7AEE79-8FBD-E125-7CD7-6949B7CC16D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35442015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E415316-F8A6-B1E2-6C67-54DC80F1A50D}"/>
              </a:ext>
            </a:extLst>
          </p:cNvPr>
          <p:cNvSpPr>
            <a:spLocks noGrp="1"/>
          </p:cNvSpPr>
          <p:nvPr>
            <p:ph type="ctrTitle"/>
          </p:nvPr>
        </p:nvSpPr>
        <p:spPr>
          <a:xfrm>
            <a:off x="1524000" y="-1170907"/>
            <a:ext cx="9144000" cy="1049396"/>
          </a:xfrm>
        </p:spPr>
        <p:txBody>
          <a:bodyPr/>
          <a:lstStyle/>
          <a:p>
            <a:r>
              <a:rPr lang="en-US" dirty="0"/>
              <a:t>Coat of arms</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come to Swindon?</a:t>
            </a:r>
          </a:p>
        </p:txBody>
      </p:sp>
      <p:sp>
        <p:nvSpPr>
          <p:cNvPr id="8" name="TextBox 7">
            <a:extLst>
              <a:ext uri="{FF2B5EF4-FFF2-40B4-BE49-F238E27FC236}">
                <a16:creationId xmlns:a16="http://schemas.microsoft.com/office/drawing/2014/main" id="{D865BA71-9D09-29EE-229D-D2C900EC273E}"/>
              </a:ext>
            </a:extLst>
          </p:cNvPr>
          <p:cNvSpPr txBox="1"/>
          <p:nvPr/>
        </p:nvSpPr>
        <p:spPr>
          <a:xfrm>
            <a:off x="562263" y="666319"/>
            <a:ext cx="7017931" cy="444160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In 1841, everything changed with the building of the Great Western Railway (GWR) Works. </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Within a few decades, the population had grown, and, in 1901, Swindon was home to 45,006 people.</a:t>
            </a:r>
            <a:br>
              <a:rPr lang="en-GB" sz="1900" dirty="0">
                <a:latin typeface="Linkpen 17a Print" panose="03050602060000000000" pitchFamily="66" charset="77"/>
              </a:rPr>
            </a:b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This new railway brought jobs, people, and big changes, turning Swindon into one of the most important railway towns in England.</a:t>
            </a:r>
          </a:p>
        </p:txBody>
      </p:sp>
      <p:grpSp>
        <p:nvGrpSpPr>
          <p:cNvPr id="5" name="Group 4" descr="A steam train engine features on Swindon’s coat of arms.&#10;">
            <a:extLst>
              <a:ext uri="{FF2B5EF4-FFF2-40B4-BE49-F238E27FC236}">
                <a16:creationId xmlns:a16="http://schemas.microsoft.com/office/drawing/2014/main" id="{EAD0F5AD-6C0E-18B3-8F3B-F6F1584B645D}"/>
              </a:ext>
            </a:extLst>
          </p:cNvPr>
          <p:cNvGrpSpPr/>
          <p:nvPr/>
        </p:nvGrpSpPr>
        <p:grpSpPr>
          <a:xfrm>
            <a:off x="2351315" y="5595730"/>
            <a:ext cx="5404014" cy="800219"/>
            <a:chOff x="5373589" y="2429006"/>
            <a:chExt cx="4196269" cy="800219"/>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19591" y="25235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373589" y="2429006"/>
              <a:ext cx="3902117" cy="800219"/>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A steam train engine features on Swindon’s coat of arms.</a:t>
              </a:r>
            </a:p>
          </p:txBody>
        </p:sp>
      </p:grpSp>
      <p:grpSp>
        <p:nvGrpSpPr>
          <p:cNvPr id="18" name="Group 17" descr="A coat of arms with a train on it, three turrets from a castle, three red crescents, a religious headdress, and a spoked wheel with wings. There is a hand at the top holding a pair of crossed hammers. The latin on the coat says &quot;SALUBRITAS ET INDUSTRIA&quot;">
            <a:extLst>
              <a:ext uri="{FF2B5EF4-FFF2-40B4-BE49-F238E27FC236}">
                <a16:creationId xmlns:a16="http://schemas.microsoft.com/office/drawing/2014/main" id="{062DA49A-AE21-8114-24FC-A120D64A43A4}"/>
              </a:ext>
            </a:extLst>
          </p:cNvPr>
          <p:cNvGrpSpPr/>
          <p:nvPr/>
        </p:nvGrpSpPr>
        <p:grpSpPr>
          <a:xfrm>
            <a:off x="7795614" y="450447"/>
            <a:ext cx="4033835" cy="5957105"/>
            <a:chOff x="7795614" y="450447"/>
            <a:chExt cx="4033835" cy="5957105"/>
          </a:xfrm>
        </p:grpSpPr>
        <p:pic>
          <p:nvPicPr>
            <p:cNvPr id="15" name="Picture 14" descr="A playing card with a coat of arms&#10;&#10;AI-generated content may be incorrect.">
              <a:extLst>
                <a:ext uri="{FF2B5EF4-FFF2-40B4-BE49-F238E27FC236}">
                  <a16:creationId xmlns:a16="http://schemas.microsoft.com/office/drawing/2014/main" id="{D54BFF8B-B141-362C-4DBF-72009521DA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95614" y="450447"/>
              <a:ext cx="3902117" cy="5957105"/>
            </a:xfrm>
            <a:prstGeom prst="rect">
              <a:avLst/>
            </a:prstGeom>
          </p:spPr>
        </p:pic>
        <p:sp>
          <p:nvSpPr>
            <p:cNvPr id="17" name="TextBox 16">
              <a:extLst>
                <a:ext uri="{FF2B5EF4-FFF2-40B4-BE49-F238E27FC236}">
                  <a16:creationId xmlns:a16="http://schemas.microsoft.com/office/drawing/2014/main" id="{D41A14C3-7536-D3BC-DE29-616B044CB644}"/>
                </a:ext>
              </a:extLst>
            </p:cNvPr>
            <p:cNvSpPr txBox="1"/>
            <p:nvPr/>
          </p:nvSpPr>
          <p:spPr>
            <a:xfrm rot="5400000">
              <a:off x="9617440" y="2431624"/>
              <a:ext cx="4193186" cy="230832"/>
            </a:xfrm>
            <a:prstGeom prst="rect">
              <a:avLst/>
            </a:prstGeom>
            <a:noFill/>
          </p:spPr>
          <p:txBody>
            <a:bodyPr wrap="square">
              <a:spAutoFit/>
            </a:bodyPr>
            <a:lstStyle/>
            <a:p>
              <a:r>
                <a:rPr lang="en-GB" sz="900" b="0" i="0" u="none" strike="noStrike" dirty="0">
                  <a:solidFill>
                    <a:schemeClr val="bg1">
                      <a:lumMod val="75000"/>
                    </a:schemeClr>
                  </a:solidFill>
                  <a:effectLst/>
                  <a:latin typeface="Arial" panose="020B0604020202020204" pitchFamily="34" charset="0"/>
                  <a:cs typeface="Arial" panose="020B0604020202020204" pitchFamily="34" charset="0"/>
                </a:rPr>
                <a:t>Supplied by Local Studies (Swindon Library &amp; Information Service)</a:t>
              </a:r>
              <a:endParaRPr lang="en-GB" sz="900" dirty="0">
                <a:solidFill>
                  <a:schemeClr val="bg1">
                    <a:lumMod val="75000"/>
                  </a:schemeClr>
                </a:solidFill>
                <a:latin typeface="Arial" panose="020B0604020202020204" pitchFamily="34" charset="0"/>
                <a:cs typeface="Arial" panose="020B0604020202020204" pitchFamily="34" charset="0"/>
              </a:endParaRPr>
            </a:p>
          </p:txBody>
        </p:sp>
      </p:grpSp>
      <p:pic>
        <p:nvPicPr>
          <p:cNvPr id="14" name="Picture 13">
            <a:extLst>
              <a:ext uri="{FF2B5EF4-FFF2-40B4-BE49-F238E27FC236}">
                <a16:creationId xmlns:a16="http://schemas.microsoft.com/office/drawing/2014/main" id="{D51585CD-68C0-6030-606F-16D865C6842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animEffect transition="in" filter="fade">
                                      <p:cBhvr>
                                        <p:cTn id="15" dur="500"/>
                                        <p:tgtEl>
                                          <p:spTgt spid="8">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7F4E93-C525-D542-5045-E23C330CA5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72BD5A-301B-B5CF-CAF4-E9D5347D60FA}"/>
              </a:ext>
            </a:extLst>
          </p:cNvPr>
          <p:cNvSpPr>
            <a:spLocks noGrp="1"/>
          </p:cNvSpPr>
          <p:nvPr>
            <p:ph type="ctrTitle"/>
          </p:nvPr>
        </p:nvSpPr>
        <p:spPr>
          <a:xfrm>
            <a:off x="1524000" y="-1127272"/>
            <a:ext cx="9144000" cy="770510"/>
          </a:xfrm>
        </p:spPr>
        <p:txBody>
          <a:bodyPr>
            <a:normAutofit fontScale="90000"/>
          </a:bodyPr>
          <a:lstStyle/>
          <a:p>
            <a:r>
              <a:rPr lang="en-US" dirty="0"/>
              <a:t>Great Western</a:t>
            </a:r>
            <a:r>
              <a:rPr lang="en-US" baseline="0" dirty="0"/>
              <a:t> Railway</a:t>
            </a:r>
            <a:endParaRPr lang="en-US" dirty="0"/>
          </a:p>
        </p:txBody>
      </p:sp>
      <p:sp>
        <p:nvSpPr>
          <p:cNvPr id="11" name="TextBox 10">
            <a:extLst>
              <a:ext uri="{FF2B5EF4-FFF2-40B4-BE49-F238E27FC236}">
                <a16:creationId xmlns:a16="http://schemas.microsoft.com/office/drawing/2014/main" id="{D9FFE4FA-3579-298A-D8D9-CD095CC776D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come to Swindon?</a:t>
            </a:r>
          </a:p>
        </p:txBody>
      </p:sp>
      <p:sp>
        <p:nvSpPr>
          <p:cNvPr id="8" name="TextBox 7">
            <a:extLst>
              <a:ext uri="{FF2B5EF4-FFF2-40B4-BE49-F238E27FC236}">
                <a16:creationId xmlns:a16="http://schemas.microsoft.com/office/drawing/2014/main" id="{355D6574-F179-1498-5F14-CA58EC069AA2}"/>
              </a:ext>
            </a:extLst>
          </p:cNvPr>
          <p:cNvSpPr txBox="1"/>
          <p:nvPr/>
        </p:nvSpPr>
        <p:spPr>
          <a:xfrm>
            <a:off x="627620" y="653549"/>
            <a:ext cx="4020580" cy="512294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Great Western Railway was planned in 1833 to connect London to Bristol.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This would make it faster and easier for people and goods to travel between the two cities.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Swindon became a key part of the plan because it was halfway along the route. </a:t>
            </a:r>
          </a:p>
        </p:txBody>
      </p:sp>
      <p:pic>
        <p:nvPicPr>
          <p:cNvPr id="10" name="Picture 9" descr="An illustration of a steam train with 3 carriages.">
            <a:extLst>
              <a:ext uri="{FF2B5EF4-FFF2-40B4-BE49-F238E27FC236}">
                <a16:creationId xmlns:a16="http://schemas.microsoft.com/office/drawing/2014/main" id="{CDD1F7A4-B1B7-6B89-7758-88DF8ADB17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30900" y="469049"/>
            <a:ext cx="6502400" cy="2074385"/>
          </a:xfrm>
          <a:prstGeom prst="rect">
            <a:avLst/>
          </a:prstGeom>
        </p:spPr>
      </p:pic>
      <p:pic>
        <p:nvPicPr>
          <p:cNvPr id="6" name="Picture 5" descr="A map of the south of England and Wales. Bristol, Swindon and London are marked and a line representing the railway connects them.">
            <a:extLst>
              <a:ext uri="{FF2B5EF4-FFF2-40B4-BE49-F238E27FC236}">
                <a16:creationId xmlns:a16="http://schemas.microsoft.com/office/drawing/2014/main" id="{D8073397-77CF-8AC8-227F-024041FF109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832350" y="2489672"/>
            <a:ext cx="6902450" cy="3899278"/>
          </a:xfrm>
          <a:prstGeom prst="rect">
            <a:avLst/>
          </a:prstGeom>
        </p:spPr>
      </p:pic>
      <p:pic>
        <p:nvPicPr>
          <p:cNvPr id="14" name="Picture 13">
            <a:extLst>
              <a:ext uri="{FF2B5EF4-FFF2-40B4-BE49-F238E27FC236}">
                <a16:creationId xmlns:a16="http://schemas.microsoft.com/office/drawing/2014/main" id="{ABC23184-2DCC-E50D-AC20-EC37E527DCB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Tree>
    <p:extLst>
      <p:ext uri="{BB962C8B-B14F-4D97-AF65-F5344CB8AC3E}">
        <p14:creationId xmlns:p14="http://schemas.microsoft.com/office/powerpoint/2010/main" val="19322079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1+#ppt_w/2"/>
                                          </p:val>
                                        </p:tav>
                                        <p:tav tm="100000">
                                          <p:val>
                                            <p:strVal val="#ppt_x"/>
                                          </p:val>
                                        </p:tav>
                                      </p:tavLst>
                                    </p:anim>
                                    <p:anim calcmode="lin" valueType="num">
                                      <p:cBhvr additive="base">
                                        <p:cTn id="24"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8C5CF73-49EA-DE31-DF2F-C939143381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D038E-058B-20D7-53E8-81DF16A2C52D}"/>
              </a:ext>
            </a:extLst>
          </p:cNvPr>
          <p:cNvSpPr>
            <a:spLocks noGrp="1"/>
          </p:cNvSpPr>
          <p:nvPr>
            <p:ph type="ctrTitle"/>
          </p:nvPr>
        </p:nvSpPr>
        <p:spPr>
          <a:xfrm>
            <a:off x="1524000" y="-1196534"/>
            <a:ext cx="9144000" cy="883141"/>
          </a:xfrm>
        </p:spPr>
        <p:txBody>
          <a:bodyPr>
            <a:normAutofit fontScale="90000"/>
          </a:bodyPr>
          <a:lstStyle/>
          <a:p>
            <a:r>
              <a:rPr lang="en-US" dirty="0"/>
              <a:t>Sandwich</a:t>
            </a:r>
          </a:p>
        </p:txBody>
      </p:sp>
      <p:sp>
        <p:nvSpPr>
          <p:cNvPr id="11" name="TextBox 10">
            <a:extLst>
              <a:ext uri="{FF2B5EF4-FFF2-40B4-BE49-F238E27FC236}">
                <a16:creationId xmlns:a16="http://schemas.microsoft.com/office/drawing/2014/main" id="{54459C4C-E2F2-F358-FDAF-85BE701A70A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come to Swindon?</a:t>
            </a:r>
          </a:p>
        </p:txBody>
      </p:sp>
      <p:pic>
        <p:nvPicPr>
          <p:cNvPr id="9" name="Picture 8" descr="A ham sandwich with a bite taken out of it.">
            <a:extLst>
              <a:ext uri="{FF2B5EF4-FFF2-40B4-BE49-F238E27FC236}">
                <a16:creationId xmlns:a16="http://schemas.microsoft.com/office/drawing/2014/main" id="{9DF79B93-F677-1F74-25B8-F31E11676B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122" y="401121"/>
            <a:ext cx="3947290" cy="2747506"/>
          </a:xfrm>
          <a:prstGeom prst="rect">
            <a:avLst/>
          </a:prstGeom>
        </p:spPr>
      </p:pic>
      <p:sp>
        <p:nvSpPr>
          <p:cNvPr id="8" name="TextBox 7">
            <a:extLst>
              <a:ext uri="{FF2B5EF4-FFF2-40B4-BE49-F238E27FC236}">
                <a16:creationId xmlns:a16="http://schemas.microsoft.com/office/drawing/2014/main" id="{B4001321-4DC0-818D-4D8A-5D5F8D38F17A}"/>
              </a:ext>
            </a:extLst>
          </p:cNvPr>
          <p:cNvSpPr txBox="1"/>
          <p:nvPr/>
        </p:nvSpPr>
        <p:spPr>
          <a:xfrm>
            <a:off x="4197412" y="507970"/>
            <a:ext cx="5251388"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Legend has it that a simple ham sandwich might have played a part in Swindon’s transformation. As the story goes, Isambard Kingdom Brunel and his superintendent, Daniel Gooch, were scouting for a location to build their locomotive repair works. </a:t>
            </a:r>
          </a:p>
        </p:txBody>
      </p:sp>
      <p:sp>
        <p:nvSpPr>
          <p:cNvPr id="13" name="TextBox 12">
            <a:extLst>
              <a:ext uri="{FF2B5EF4-FFF2-40B4-BE49-F238E27FC236}">
                <a16:creationId xmlns:a16="http://schemas.microsoft.com/office/drawing/2014/main" id="{2115CD58-82EE-F5C4-E387-7A7E0C53F7E5}"/>
              </a:ext>
            </a:extLst>
          </p:cNvPr>
          <p:cNvSpPr txBox="1"/>
          <p:nvPr/>
        </p:nvSpPr>
        <p:spPr>
          <a:xfrm>
            <a:off x="583168" y="3429000"/>
            <a:ext cx="8865632"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Unable to decide, Brunel threw his half-eaten sandwich from the carriage window, declaring that wherever it landed would be the spot.</a:t>
            </a:r>
          </a:p>
        </p:txBody>
      </p:sp>
      <p:pic>
        <p:nvPicPr>
          <p:cNvPr id="4" name="Picture 3" descr="An illustration of a man from the 18th century in a suit and top hat. He had a pocket watch, brown hair, and a bear.">
            <a:extLst>
              <a:ext uri="{FF2B5EF4-FFF2-40B4-BE49-F238E27FC236}">
                <a16:creationId xmlns:a16="http://schemas.microsoft.com/office/drawing/2014/main" id="{7B1C1C94-F0D4-7716-84E1-0F1B8D087D97}"/>
              </a:ext>
            </a:extLst>
          </p:cNvPr>
          <p:cNvPicPr>
            <a:picLocks noChangeAspect="1"/>
          </p:cNvPicPr>
          <p:nvPr/>
        </p:nvPicPr>
        <p:blipFill>
          <a:blip r:embed="rId5"/>
          <a:stretch>
            <a:fillRect/>
          </a:stretch>
        </p:blipFill>
        <p:spPr>
          <a:xfrm>
            <a:off x="9590831" y="504073"/>
            <a:ext cx="2041510" cy="5822470"/>
          </a:xfrm>
          <a:prstGeom prst="rect">
            <a:avLst/>
          </a:prstGeom>
        </p:spPr>
      </p:pic>
      <p:pic>
        <p:nvPicPr>
          <p:cNvPr id="14" name="Picture 13">
            <a:extLst>
              <a:ext uri="{FF2B5EF4-FFF2-40B4-BE49-F238E27FC236}">
                <a16:creationId xmlns:a16="http://schemas.microsoft.com/office/drawing/2014/main" id="{C21BFD2C-75A2-023A-AB06-1FE42D8A608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4261" y="5595730"/>
            <a:ext cx="1457738" cy="1260828"/>
          </a:xfrm>
          <a:prstGeom prst="rect">
            <a:avLst/>
          </a:prstGeom>
        </p:spPr>
      </p:pic>
      <p:sp>
        <p:nvSpPr>
          <p:cNvPr id="10" name="TextBox 9">
            <a:extLst>
              <a:ext uri="{FF2B5EF4-FFF2-40B4-BE49-F238E27FC236}">
                <a16:creationId xmlns:a16="http://schemas.microsoft.com/office/drawing/2014/main" id="{26553719-C99A-B8EC-9D07-AAA3AE764B27}"/>
              </a:ext>
            </a:extLst>
          </p:cNvPr>
          <p:cNvSpPr txBox="1"/>
          <p:nvPr/>
        </p:nvSpPr>
        <p:spPr>
          <a:xfrm>
            <a:off x="583169" y="5049777"/>
            <a:ext cx="8675132"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A letter from Daniel Gooch to Brunel suggests that the decision was much more deliberate.</a:t>
            </a:r>
          </a:p>
        </p:txBody>
      </p:sp>
    </p:spTree>
    <p:extLst>
      <p:ext uri="{BB962C8B-B14F-4D97-AF65-F5344CB8AC3E}">
        <p14:creationId xmlns:p14="http://schemas.microsoft.com/office/powerpoint/2010/main" val="2802440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2" presetClass="entr" presetSubtype="2" decel="50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1+#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xEl>
                                              <p:pRg st="0" end="0"/>
                                            </p:txEl>
                                          </p:spTgt>
                                        </p:tgtEl>
                                        <p:attrNameLst>
                                          <p:attrName>style.visibility</p:attrName>
                                        </p:attrNameLst>
                                      </p:cBhvr>
                                      <p:to>
                                        <p:strVal val="visible"/>
                                      </p:to>
                                    </p:set>
                                    <p:animEffect transition="in" filter="fade">
                                      <p:cBhvr>
                                        <p:cTn id="16" dur="500"/>
                                        <p:tgtEl>
                                          <p:spTgt spid="13">
                                            <p:txEl>
                                              <p:pRg st="0" end="0"/>
                                            </p:txEl>
                                          </p:spTgt>
                                        </p:tgtEl>
                                      </p:cBhvr>
                                    </p:animEffect>
                                  </p:childTnLst>
                                </p:cTn>
                              </p:par>
                              <p:par>
                                <p:cTn id="17" presetID="26"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80">
                                          <p:stCondLst>
                                            <p:cond delay="0"/>
                                          </p:stCondLst>
                                        </p:cTn>
                                        <p:tgtEl>
                                          <p:spTgt spid="9"/>
                                        </p:tgtEl>
                                      </p:cBhvr>
                                    </p:animEffect>
                                    <p:anim calcmode="lin" valueType="num">
                                      <p:cBhvr>
                                        <p:cTn id="2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5" dur="26">
                                          <p:stCondLst>
                                            <p:cond delay="650"/>
                                          </p:stCondLst>
                                        </p:cTn>
                                        <p:tgtEl>
                                          <p:spTgt spid="9"/>
                                        </p:tgtEl>
                                      </p:cBhvr>
                                      <p:to x="100000" y="60000"/>
                                    </p:animScale>
                                    <p:animScale>
                                      <p:cBhvr>
                                        <p:cTn id="26" dur="166" decel="50000">
                                          <p:stCondLst>
                                            <p:cond delay="676"/>
                                          </p:stCondLst>
                                        </p:cTn>
                                        <p:tgtEl>
                                          <p:spTgt spid="9"/>
                                        </p:tgtEl>
                                      </p:cBhvr>
                                      <p:to x="100000" y="100000"/>
                                    </p:animScale>
                                    <p:animScale>
                                      <p:cBhvr>
                                        <p:cTn id="27" dur="26">
                                          <p:stCondLst>
                                            <p:cond delay="1312"/>
                                          </p:stCondLst>
                                        </p:cTn>
                                        <p:tgtEl>
                                          <p:spTgt spid="9"/>
                                        </p:tgtEl>
                                      </p:cBhvr>
                                      <p:to x="100000" y="80000"/>
                                    </p:animScale>
                                    <p:animScale>
                                      <p:cBhvr>
                                        <p:cTn id="28" dur="166" decel="50000">
                                          <p:stCondLst>
                                            <p:cond delay="1338"/>
                                          </p:stCondLst>
                                        </p:cTn>
                                        <p:tgtEl>
                                          <p:spTgt spid="9"/>
                                        </p:tgtEl>
                                      </p:cBhvr>
                                      <p:to x="100000" y="100000"/>
                                    </p:animScale>
                                    <p:animScale>
                                      <p:cBhvr>
                                        <p:cTn id="29" dur="26">
                                          <p:stCondLst>
                                            <p:cond delay="1642"/>
                                          </p:stCondLst>
                                        </p:cTn>
                                        <p:tgtEl>
                                          <p:spTgt spid="9"/>
                                        </p:tgtEl>
                                      </p:cBhvr>
                                      <p:to x="100000" y="90000"/>
                                    </p:animScale>
                                    <p:animScale>
                                      <p:cBhvr>
                                        <p:cTn id="30" dur="166" decel="50000">
                                          <p:stCondLst>
                                            <p:cond delay="1668"/>
                                          </p:stCondLst>
                                        </p:cTn>
                                        <p:tgtEl>
                                          <p:spTgt spid="9"/>
                                        </p:tgtEl>
                                      </p:cBhvr>
                                      <p:to x="100000" y="100000"/>
                                    </p:animScale>
                                    <p:animScale>
                                      <p:cBhvr>
                                        <p:cTn id="31" dur="26">
                                          <p:stCondLst>
                                            <p:cond delay="1808"/>
                                          </p:stCondLst>
                                        </p:cTn>
                                        <p:tgtEl>
                                          <p:spTgt spid="9"/>
                                        </p:tgtEl>
                                      </p:cBhvr>
                                      <p:to x="100000" y="95000"/>
                                    </p:animScale>
                                    <p:animScale>
                                      <p:cBhvr>
                                        <p:cTn id="32" dur="166" decel="50000">
                                          <p:stCondLst>
                                            <p:cond delay="1834"/>
                                          </p:stCondLst>
                                        </p:cTn>
                                        <p:tgtEl>
                                          <p:spTgt spid="9"/>
                                        </p:tgtEl>
                                      </p:cBhvr>
                                      <p:to x="100000" y="100000"/>
                                    </p:animScale>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fade">
                                      <p:cBhvr>
                                        <p:cTn id="3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3" grpId="0" build="allAtOnce"/>
      <p:bldP spid="1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D5E0C51-6E00-ACB5-E76E-0721C8B35D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E11497-BCF4-D116-62AC-1CA3438384B4}"/>
              </a:ext>
            </a:extLst>
          </p:cNvPr>
          <p:cNvSpPr>
            <a:spLocks noGrp="1"/>
          </p:cNvSpPr>
          <p:nvPr>
            <p:ph type="ctrTitle"/>
          </p:nvPr>
        </p:nvSpPr>
        <p:spPr>
          <a:xfrm>
            <a:off x="1690255" y="-2145450"/>
            <a:ext cx="9144000" cy="1797541"/>
          </a:xfrm>
        </p:spPr>
        <p:txBody>
          <a:bodyPr/>
          <a:lstStyle/>
          <a:p>
            <a:r>
              <a:rPr lang="en-US" dirty="0"/>
              <a:t>The Great Western Railway Works</a:t>
            </a:r>
          </a:p>
        </p:txBody>
      </p:sp>
      <p:sp>
        <p:nvSpPr>
          <p:cNvPr id="11" name="TextBox 10">
            <a:extLst>
              <a:ext uri="{FF2B5EF4-FFF2-40B4-BE49-F238E27FC236}">
                <a16:creationId xmlns:a16="http://schemas.microsoft.com/office/drawing/2014/main" id="{554C2016-EADE-A5C9-D0F7-5562C6A6A22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come to Swindon?</a:t>
            </a:r>
          </a:p>
        </p:txBody>
      </p:sp>
      <p:sp>
        <p:nvSpPr>
          <p:cNvPr id="3" name="Rectangle 2" descr="A photo of the front of a building with brown bricks and red doors.">
            <a:extLst>
              <a:ext uri="{FF2B5EF4-FFF2-40B4-BE49-F238E27FC236}">
                <a16:creationId xmlns:a16="http://schemas.microsoft.com/office/drawing/2014/main" id="{E4156038-2FA2-ADB0-46E3-72D7B4D452D3}"/>
              </a:ext>
            </a:extLst>
          </p:cNvPr>
          <p:cNvSpPr/>
          <p:nvPr/>
        </p:nvSpPr>
        <p:spPr>
          <a:xfrm>
            <a:off x="-249382" y="-149629"/>
            <a:ext cx="5128696" cy="71821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0B6EF5F-8EB1-E634-A975-B406D150014A}"/>
              </a:ext>
            </a:extLst>
          </p:cNvPr>
          <p:cNvSpPr txBox="1"/>
          <p:nvPr/>
        </p:nvSpPr>
        <p:spPr>
          <a:xfrm>
            <a:off x="5104369" y="599125"/>
            <a:ext cx="6439931" cy="466127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land near Swindon was flat, which made it perfect for building, but the land to the west of the town became steeper.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This meant that trains needed more powerful engines to tackle the hillier terrain.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Swindon became the place where trains could stop to switch engines, and so it was decided that the GWR would build its engine shed and repair works there.</a:t>
            </a:r>
          </a:p>
        </p:txBody>
      </p:sp>
      <p:pic>
        <p:nvPicPr>
          <p:cNvPr id="14" name="Picture 13">
            <a:extLst>
              <a:ext uri="{FF2B5EF4-FFF2-40B4-BE49-F238E27FC236}">
                <a16:creationId xmlns:a16="http://schemas.microsoft.com/office/drawing/2014/main" id="{D6DA8378-AD91-1502-00A1-416B7491023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5595730"/>
            <a:ext cx="1457738" cy="1260828"/>
          </a:xfrm>
          <a:prstGeom prst="rect">
            <a:avLst/>
          </a:prstGeom>
        </p:spPr>
      </p:pic>
      <p:grpSp>
        <p:nvGrpSpPr>
          <p:cNvPr id="4" name="Group 3" descr="The Great Western Railway Works entrance, Emlyn Square, Swindon&#10;">
            <a:extLst>
              <a:ext uri="{FF2B5EF4-FFF2-40B4-BE49-F238E27FC236}">
                <a16:creationId xmlns:a16="http://schemas.microsoft.com/office/drawing/2014/main" id="{8787FE04-CC51-138B-1917-F989AA168842}"/>
              </a:ext>
            </a:extLst>
          </p:cNvPr>
          <p:cNvGrpSpPr/>
          <p:nvPr/>
        </p:nvGrpSpPr>
        <p:grpSpPr>
          <a:xfrm>
            <a:off x="4879314" y="5586496"/>
            <a:ext cx="6504031" cy="423449"/>
            <a:chOff x="5071153" y="2404703"/>
            <a:chExt cx="6504031" cy="423449"/>
          </a:xfrm>
        </p:grpSpPr>
        <p:pic>
          <p:nvPicPr>
            <p:cNvPr id="6" name="Picture 5">
              <a:extLst>
                <a:ext uri="{FF2B5EF4-FFF2-40B4-BE49-F238E27FC236}">
                  <a16:creationId xmlns:a16="http://schemas.microsoft.com/office/drawing/2014/main" id="{A83E8013-BC20-F905-034F-E162627B811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071153" y="2510827"/>
              <a:ext cx="350267" cy="248874"/>
            </a:xfrm>
            <a:prstGeom prst="rect">
              <a:avLst/>
            </a:prstGeom>
          </p:spPr>
        </p:pic>
        <p:sp>
          <p:nvSpPr>
            <p:cNvPr id="9" name="TextBox 8">
              <a:extLst>
                <a:ext uri="{FF2B5EF4-FFF2-40B4-BE49-F238E27FC236}">
                  <a16:creationId xmlns:a16="http://schemas.microsoft.com/office/drawing/2014/main" id="{F0A1CA6E-E07F-6A52-FDAA-28A74E9646B7}"/>
                </a:ext>
              </a:extLst>
            </p:cNvPr>
            <p:cNvSpPr txBox="1"/>
            <p:nvPr/>
          </p:nvSpPr>
          <p:spPr>
            <a:xfrm>
              <a:off x="5357919" y="2404703"/>
              <a:ext cx="6217265" cy="42344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Great Western Railway Works entrance, Emlyn Square, Swindon</a:t>
              </a:r>
            </a:p>
          </p:txBody>
        </p:sp>
      </p:grpSp>
    </p:spTree>
    <p:extLst>
      <p:ext uri="{BB962C8B-B14F-4D97-AF65-F5344CB8AC3E}">
        <p14:creationId xmlns:p14="http://schemas.microsoft.com/office/powerpoint/2010/main" val="15690563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D540AD7-A409-4E9B-747F-98CF8EFCEF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B32824-2035-57DD-01EC-1F465F3FAB91}"/>
              </a:ext>
            </a:extLst>
          </p:cNvPr>
          <p:cNvSpPr>
            <a:spLocks noGrp="1"/>
          </p:cNvSpPr>
          <p:nvPr>
            <p:ph type="ctrTitle"/>
          </p:nvPr>
        </p:nvSpPr>
        <p:spPr>
          <a:xfrm>
            <a:off x="1524000" y="-1535925"/>
            <a:ext cx="9144000" cy="1315403"/>
          </a:xfrm>
        </p:spPr>
        <p:txBody>
          <a:bodyPr/>
          <a:lstStyle/>
          <a:p>
            <a:r>
              <a:rPr lang="en-US" dirty="0"/>
              <a:t>Canals</a:t>
            </a:r>
          </a:p>
        </p:txBody>
      </p:sp>
      <p:pic>
        <p:nvPicPr>
          <p:cNvPr id="10" name="Picture 9" descr="A disused canal, overgrown trees and a broken path surround a dirty waterway, there is algae on top.">
            <a:extLst>
              <a:ext uri="{FF2B5EF4-FFF2-40B4-BE49-F238E27FC236}">
                <a16:creationId xmlns:a16="http://schemas.microsoft.com/office/drawing/2014/main" id="{B6F52BB6-5AB2-2513-1563-0FA6DC7489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12191999" cy="6856559"/>
          </a:xfrm>
          <a:prstGeom prst="rect">
            <a:avLst/>
          </a:prstGeom>
        </p:spPr>
      </p:pic>
      <p:sp>
        <p:nvSpPr>
          <p:cNvPr id="8" name="TextBox 7">
            <a:extLst>
              <a:ext uri="{FF2B5EF4-FFF2-40B4-BE49-F238E27FC236}">
                <a16:creationId xmlns:a16="http://schemas.microsoft.com/office/drawing/2014/main" id="{69F0E6B0-C75C-0551-99DE-A94B1AFE6627}"/>
              </a:ext>
            </a:extLst>
          </p:cNvPr>
          <p:cNvSpPr txBox="1"/>
          <p:nvPr/>
        </p:nvSpPr>
        <p:spPr>
          <a:xfrm>
            <a:off x="744991" y="601329"/>
            <a:ext cx="2439431"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town’s canals were vital for the construction of the railway and its works.</a:t>
            </a:r>
          </a:p>
        </p:txBody>
      </p:sp>
      <p:sp>
        <p:nvSpPr>
          <p:cNvPr id="11" name="TextBox 10">
            <a:extLst>
              <a:ext uri="{FF2B5EF4-FFF2-40B4-BE49-F238E27FC236}">
                <a16:creationId xmlns:a16="http://schemas.microsoft.com/office/drawing/2014/main" id="{C00F5DEB-06E2-80FE-2834-3CAA7C9C2B0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Why did the railway come to Swindon?</a:t>
            </a:r>
          </a:p>
        </p:txBody>
      </p:sp>
      <p:pic>
        <p:nvPicPr>
          <p:cNvPr id="14" name="Picture 13">
            <a:extLst>
              <a:ext uri="{FF2B5EF4-FFF2-40B4-BE49-F238E27FC236}">
                <a16:creationId xmlns:a16="http://schemas.microsoft.com/office/drawing/2014/main" id="{B1A935C6-A24E-3160-5D96-A6A03A9DB75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595730"/>
            <a:ext cx="1457738" cy="1260828"/>
          </a:xfrm>
          <a:prstGeom prst="rect">
            <a:avLst/>
          </a:prstGeom>
        </p:spPr>
      </p:pic>
      <p:sp>
        <p:nvSpPr>
          <p:cNvPr id="13" name="TextBox 12">
            <a:extLst>
              <a:ext uri="{FF2B5EF4-FFF2-40B4-BE49-F238E27FC236}">
                <a16:creationId xmlns:a16="http://schemas.microsoft.com/office/drawing/2014/main" id="{CCE457F8-D5C7-12F9-F860-14384E3FC7F0}"/>
              </a:ext>
            </a:extLst>
          </p:cNvPr>
          <p:cNvSpPr txBox="1"/>
          <p:nvPr/>
        </p:nvSpPr>
        <p:spPr>
          <a:xfrm>
            <a:off x="5717226" y="3859697"/>
            <a:ext cx="593914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However, once the railway was up and running, it was so much faster and more efficient than the canals that people stopped using them.</a:t>
            </a:r>
          </a:p>
        </p:txBody>
      </p:sp>
      <p:sp>
        <p:nvSpPr>
          <p:cNvPr id="15" name="TextBox 14">
            <a:extLst>
              <a:ext uri="{FF2B5EF4-FFF2-40B4-BE49-F238E27FC236}">
                <a16:creationId xmlns:a16="http://schemas.microsoft.com/office/drawing/2014/main" id="{1EFBC526-1637-C093-EF72-BEB90F474EAC}"/>
              </a:ext>
            </a:extLst>
          </p:cNvPr>
          <p:cNvSpPr txBox="1"/>
          <p:nvPr/>
        </p:nvSpPr>
        <p:spPr>
          <a:xfrm>
            <a:off x="4891725" y="5195620"/>
            <a:ext cx="676464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Over time, the canals fell into disrepair, and by the end of the 19th century, many had been abandoned. </a:t>
            </a:r>
          </a:p>
        </p:txBody>
      </p:sp>
    </p:spTree>
    <p:extLst>
      <p:ext uri="{BB962C8B-B14F-4D97-AF65-F5344CB8AC3E}">
        <p14:creationId xmlns:p14="http://schemas.microsoft.com/office/powerpoint/2010/main" val="16209436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500"/>
                                        <p:tgtEl>
                                          <p:spTgt spid="13">
                                            <p:txEl>
                                              <p:pRg st="0" end="0"/>
                                            </p:txEl>
                                          </p:spTgt>
                                        </p:tgtEl>
                                      </p:cBhvr>
                                    </p:animEffect>
                                  </p:childTnLst>
                                </p:cTn>
                              </p:par>
                              <p:par>
                                <p:cTn id="13" presetID="10" presetClass="entr" presetSubtype="0" fill="hold" nodeType="with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3" grpId="0" build="allAtOnce"/>
      <p:bldP spid="1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6C5C23C-6B58-6CF5-9BF5-6E26CF7886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79C49A2-9B7E-3432-455E-6DD346A9503D}"/>
              </a:ext>
            </a:extLst>
          </p:cNvPr>
          <p:cNvSpPr>
            <a:spLocks noGrp="1"/>
          </p:cNvSpPr>
          <p:nvPr>
            <p:ph type="ctrTitle"/>
          </p:nvPr>
        </p:nvSpPr>
        <p:spPr>
          <a:xfrm>
            <a:off x="1524000" y="-1381871"/>
            <a:ext cx="9144000" cy="1298778"/>
          </a:xfrm>
        </p:spPr>
        <p:txBody>
          <a:bodyPr/>
          <a:lstStyle/>
          <a:p>
            <a:r>
              <a:rPr lang="en-US" dirty="0"/>
              <a:t>The GWR Works </a:t>
            </a:r>
          </a:p>
        </p:txBody>
      </p:sp>
      <p:sp>
        <p:nvSpPr>
          <p:cNvPr id="11" name="TextBox 10">
            <a:extLst>
              <a:ext uri="{FF2B5EF4-FFF2-40B4-BE49-F238E27FC236}">
                <a16:creationId xmlns:a16="http://schemas.microsoft.com/office/drawing/2014/main" id="{ADBE28E8-9421-8B68-787B-B164E5BCF56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glow rad="101600">
                    <a:schemeClr val="tx1">
                      <a:alpha val="60000"/>
                    </a:schemeClr>
                  </a:glow>
                </a:effectLst>
                <a:latin typeface="Superclarendon Rg" panose="02000505080000020003" pitchFamily="2" charset="77"/>
              </a:rPr>
              <a:t>How did Swindon change when the railway arrived?</a:t>
            </a:r>
          </a:p>
        </p:txBody>
      </p:sp>
      <p:sp>
        <p:nvSpPr>
          <p:cNvPr id="8" name="Rectangle 7" descr="An illustration in black and white of the inside of a warehouse, there is a steam train in the middle and men working.">
            <a:extLst>
              <a:ext uri="{FF2B5EF4-FFF2-40B4-BE49-F238E27FC236}">
                <a16:creationId xmlns:a16="http://schemas.microsoft.com/office/drawing/2014/main" id="{A7DE06D4-9659-1D67-37B6-132F6FCCF33A}"/>
              </a:ext>
            </a:extLst>
          </p:cNvPr>
          <p:cNvSpPr/>
          <p:nvPr/>
        </p:nvSpPr>
        <p:spPr>
          <a:xfrm>
            <a:off x="-213360" y="-149629"/>
            <a:ext cx="12618720" cy="71821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0BD8802-7E52-6D62-CD99-F84D0D80E0B4}"/>
              </a:ext>
            </a:extLst>
          </p:cNvPr>
          <p:cNvSpPr/>
          <p:nvPr/>
        </p:nvSpPr>
        <p:spPr>
          <a:xfrm>
            <a:off x="600207" y="606892"/>
            <a:ext cx="4275413" cy="4710381"/>
          </a:xfrm>
          <a:prstGeom prst="rect">
            <a:avLst/>
          </a:prstGeom>
          <a:solidFill>
            <a:schemeClr val="bg1">
              <a:alpha val="88158"/>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700" dirty="0">
                <a:solidFill>
                  <a:schemeClr val="tx1"/>
                </a:solidFill>
                <a:latin typeface="Linkpen 17a Print" panose="03050602060000000000" pitchFamily="66" charset="77"/>
              </a:rPr>
              <a:t>The GWR Works were like a giant factory where locomotives, train carriages, and other equipment were built and repaired. </a:t>
            </a:r>
          </a:p>
          <a:p>
            <a:pPr>
              <a:lnSpc>
                <a:spcPct val="150000"/>
              </a:lnSpc>
            </a:pPr>
            <a:endParaRPr lang="en-GB" sz="1700" dirty="0">
              <a:solidFill>
                <a:schemeClr val="tx1"/>
              </a:solidFill>
              <a:latin typeface="Linkpen 17a Print" panose="03050602060000000000" pitchFamily="66" charset="77"/>
            </a:endParaRPr>
          </a:p>
          <a:p>
            <a:pPr>
              <a:lnSpc>
                <a:spcPct val="150000"/>
              </a:lnSpc>
            </a:pPr>
            <a:r>
              <a:rPr lang="en-GB" sz="1700" dirty="0">
                <a:solidFill>
                  <a:schemeClr val="tx1"/>
                </a:solidFill>
                <a:latin typeface="Linkpen 17a Print" panose="03050602060000000000" pitchFamily="66" charset="77"/>
              </a:rPr>
              <a:t>Stone from Swindon’s quarries and coal delivered by the nearby canal helped create the works. </a:t>
            </a:r>
          </a:p>
          <a:p>
            <a:pPr>
              <a:lnSpc>
                <a:spcPct val="150000"/>
              </a:lnSpc>
            </a:pPr>
            <a:endParaRPr lang="en-GB" sz="1700" dirty="0">
              <a:solidFill>
                <a:schemeClr val="tx1"/>
              </a:solidFill>
              <a:latin typeface="Linkpen 17a Print" panose="03050602060000000000" pitchFamily="66" charset="77"/>
            </a:endParaRPr>
          </a:p>
          <a:p>
            <a:pPr>
              <a:lnSpc>
                <a:spcPct val="150000"/>
              </a:lnSpc>
            </a:pPr>
            <a:r>
              <a:rPr lang="en-GB" sz="1700" dirty="0">
                <a:solidFill>
                  <a:schemeClr val="tx1"/>
                </a:solidFill>
                <a:latin typeface="Linkpen 17a Print" panose="03050602060000000000" pitchFamily="66" charset="77"/>
              </a:rPr>
              <a:t>Swindon became famous for its engineering, and its trains were known around the world.</a:t>
            </a:r>
          </a:p>
        </p:txBody>
      </p:sp>
      <p:grpSp>
        <p:nvGrpSpPr>
          <p:cNvPr id="5" name="Group 4" descr="The Great Western Railway Works, in Swindon, in 1846.&#10;">
            <a:extLst>
              <a:ext uri="{FF2B5EF4-FFF2-40B4-BE49-F238E27FC236}">
                <a16:creationId xmlns:a16="http://schemas.microsoft.com/office/drawing/2014/main" id="{6BAE194C-25BC-031B-635D-230D85972F60}"/>
              </a:ext>
            </a:extLst>
          </p:cNvPr>
          <p:cNvGrpSpPr/>
          <p:nvPr/>
        </p:nvGrpSpPr>
        <p:grpSpPr>
          <a:xfrm>
            <a:off x="448446" y="5651135"/>
            <a:ext cx="4120265" cy="800219"/>
            <a:chOff x="5121850" y="2417403"/>
            <a:chExt cx="4120265" cy="800219"/>
          </a:xfrm>
        </p:grpSpPr>
        <p:pic>
          <p:nvPicPr>
            <p:cNvPr id="2" name="Picture 1">
              <a:extLst>
                <a:ext uri="{FF2B5EF4-FFF2-40B4-BE49-F238E27FC236}">
                  <a16:creationId xmlns:a16="http://schemas.microsoft.com/office/drawing/2014/main" id="{0A61F400-F605-44CE-C6F2-1D8FE75801E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a:effectLst>
              <a:glow rad="83515">
                <a:schemeClr val="bg1">
                  <a:alpha val="84163"/>
                </a:schemeClr>
              </a:glow>
            </a:effectLst>
          </p:spPr>
        </p:pic>
        <p:sp>
          <p:nvSpPr>
            <p:cNvPr id="3" name="TextBox 2">
              <a:extLst>
                <a:ext uri="{FF2B5EF4-FFF2-40B4-BE49-F238E27FC236}">
                  <a16:creationId xmlns:a16="http://schemas.microsoft.com/office/drawing/2014/main" id="{F653A431-A402-28CE-ADEA-F57632C5529B}"/>
                </a:ext>
              </a:extLst>
            </p:cNvPr>
            <p:cNvSpPr txBox="1"/>
            <p:nvPr/>
          </p:nvSpPr>
          <p:spPr>
            <a:xfrm>
              <a:off x="5336314" y="2417403"/>
              <a:ext cx="3905801" cy="800219"/>
            </a:xfrm>
            <a:prstGeom prst="rect">
              <a:avLst/>
            </a:prstGeom>
            <a:noFill/>
          </p:spPr>
          <p:txBody>
            <a:bodyPr wrap="square">
              <a:spAutoFit/>
            </a:bodyPr>
            <a:lstStyle/>
            <a:p>
              <a:pPr>
                <a:lnSpc>
                  <a:spcPct val="150000"/>
                </a:lnSpc>
              </a:pPr>
              <a:r>
                <a:rPr lang="en-GB" sz="1600" dirty="0">
                  <a:effectLst>
                    <a:glow rad="185273">
                      <a:schemeClr val="bg1">
                        <a:alpha val="97000"/>
                      </a:schemeClr>
                    </a:glow>
                  </a:effectLst>
                  <a:latin typeface="Linkpen 17a Print" panose="03050602060000000000" pitchFamily="66" charset="77"/>
                </a:rPr>
                <a:t>The Great Western Railway Works, in Swindon, in 1846.</a:t>
              </a:r>
            </a:p>
          </p:txBody>
        </p:sp>
      </p:grpSp>
      <p:pic>
        <p:nvPicPr>
          <p:cNvPr id="14" name="Picture 13">
            <a:extLst>
              <a:ext uri="{FF2B5EF4-FFF2-40B4-BE49-F238E27FC236}">
                <a16:creationId xmlns:a16="http://schemas.microsoft.com/office/drawing/2014/main" id="{E3AF23C8-08A2-E8D7-7FD2-4E76B00090D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4262" y="0"/>
            <a:ext cx="1457738" cy="1260828"/>
          </a:xfrm>
          <a:prstGeom prst="rect">
            <a:avLst/>
          </a:prstGeom>
        </p:spPr>
      </p:pic>
    </p:spTree>
    <p:extLst>
      <p:ext uri="{BB962C8B-B14F-4D97-AF65-F5344CB8AC3E}">
        <p14:creationId xmlns:p14="http://schemas.microsoft.com/office/powerpoint/2010/main" val="7033608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353</TotalTime>
  <Words>1555</Words>
  <Application>Microsoft Office PowerPoint</Application>
  <PresentationFormat>Widescreen</PresentationFormat>
  <Paragraphs>138</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Superclarendon Rg</vt:lpstr>
      <vt:lpstr>Aptos</vt:lpstr>
      <vt:lpstr>Linkpen 17a Print</vt:lpstr>
      <vt:lpstr>Calibri Light</vt:lpstr>
      <vt:lpstr>Office Theme</vt:lpstr>
      <vt:lpstr>Swindon’s railway heritage</vt:lpstr>
      <vt:lpstr>Question</vt:lpstr>
      <vt:lpstr>Before railway</vt:lpstr>
      <vt:lpstr>Coat of arms</vt:lpstr>
      <vt:lpstr>Great Western Railway</vt:lpstr>
      <vt:lpstr>Sandwich</vt:lpstr>
      <vt:lpstr>The Great Western Railway Works</vt:lpstr>
      <vt:lpstr>Canals</vt:lpstr>
      <vt:lpstr>The GWR Works </vt:lpstr>
      <vt:lpstr>Terraced cottages</vt:lpstr>
      <vt:lpstr>Old town and new town</vt:lpstr>
      <vt:lpstr>Railway Village</vt:lpstr>
      <vt:lpstr>Mechanics’ institute</vt:lpstr>
      <vt:lpstr>Medical Fun hospital</vt:lpstr>
      <vt:lpstr>Medical Fund Baths and Dispensary - Health Hydro</vt:lpstr>
      <vt:lpstr>Swindon railway</vt:lpstr>
      <vt:lpstr>Protests</vt:lpstr>
      <vt:lpstr>Heritage</vt:lpstr>
      <vt:lpstr>Legacy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46</cp:revision>
  <dcterms:created xsi:type="dcterms:W3CDTF">2022-12-09T08:02:53Z</dcterms:created>
  <dcterms:modified xsi:type="dcterms:W3CDTF">2025-05-28T15:16:15Z</dcterms:modified>
</cp:coreProperties>
</file>