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0"/>
  </p:notesMasterIdLst>
  <p:sldIdLst>
    <p:sldId id="256" r:id="rId2"/>
    <p:sldId id="259" r:id="rId3"/>
    <p:sldId id="257"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Lst>
  <p:sldSz cx="12192000" cy="6858000"/>
  <p:notesSz cx="6858000" cy="9144000"/>
  <p:embeddedFontLst>
    <p:embeddedFont>
      <p:font typeface="Superclarendon Rg" panose="02060605060000020003" pitchFamily="18" charset="0"/>
      <p:regular r:id="rId21"/>
      <p:bold r:id="rId22"/>
      <p:italic r:id="rId23"/>
      <p:boldItalic r:id="rId2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AD46"/>
    <a:srgbClr val="F49734"/>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03" autoAdjust="0"/>
    <p:restoredTop sz="96313"/>
  </p:normalViewPr>
  <p:slideViewPr>
    <p:cSldViewPr snapToGrid="0">
      <p:cViewPr varScale="1">
        <p:scale>
          <a:sx n="103" d="100"/>
          <a:sy n="103" d="100"/>
        </p:scale>
        <p:origin x="1098" y="12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1CA3B2F8-0434-419D-A6A4-088E2C0185A3}"/>
    <pc:docChg chg="modSld">
      <pc:chgData name="McHarg, Catherine" userId="88b8f76c-9ae3-4745-88eb-fe0667a22af5" providerId="ADAL" clId="{1CA3B2F8-0434-419D-A6A4-088E2C0185A3}" dt="2025-05-28T14:49:15.024" v="24" actId="14100"/>
      <pc:docMkLst>
        <pc:docMk/>
      </pc:docMkLst>
      <pc:sldChg chg="modSp mod">
        <pc:chgData name="McHarg, Catherine" userId="88b8f76c-9ae3-4745-88eb-fe0667a22af5" providerId="ADAL" clId="{1CA3B2F8-0434-419D-A6A4-088E2C0185A3}" dt="2025-05-28T14:47:12.582" v="0" actId="14100"/>
        <pc:sldMkLst>
          <pc:docMk/>
          <pc:sldMk cId="821014460" sldId="264"/>
        </pc:sldMkLst>
        <pc:spChg chg="mod">
          <ac:chgData name="McHarg, Catherine" userId="88b8f76c-9ae3-4745-88eb-fe0667a22af5" providerId="ADAL" clId="{1CA3B2F8-0434-419D-A6A4-088E2C0185A3}" dt="2025-05-28T14:47:12.582" v="0" actId="14100"/>
          <ac:spMkLst>
            <pc:docMk/>
            <pc:sldMk cId="821014460" sldId="264"/>
            <ac:spMk id="6" creationId="{C161FD97-E723-9F79-5737-534675AA8873}"/>
          </ac:spMkLst>
        </pc:spChg>
      </pc:sldChg>
      <pc:sldChg chg="modSp mod">
        <pc:chgData name="McHarg, Catherine" userId="88b8f76c-9ae3-4745-88eb-fe0667a22af5" providerId="ADAL" clId="{1CA3B2F8-0434-419D-A6A4-088E2C0185A3}" dt="2025-05-28T14:48:28.393" v="22" actId="20577"/>
        <pc:sldMkLst>
          <pc:docMk/>
          <pc:sldMk cId="635337200" sldId="265"/>
        </pc:sldMkLst>
        <pc:spChg chg="mod">
          <ac:chgData name="McHarg, Catherine" userId="88b8f76c-9ae3-4745-88eb-fe0667a22af5" providerId="ADAL" clId="{1CA3B2F8-0434-419D-A6A4-088E2C0185A3}" dt="2025-05-28T14:48:28.393" v="22" actId="20577"/>
          <ac:spMkLst>
            <pc:docMk/>
            <pc:sldMk cId="635337200" sldId="265"/>
            <ac:spMk id="6" creationId="{16DBF9F6-7AAF-6832-AC69-9B7FA48502A0}"/>
          </ac:spMkLst>
        </pc:spChg>
      </pc:sldChg>
      <pc:sldChg chg="modSp mod">
        <pc:chgData name="McHarg, Catherine" userId="88b8f76c-9ae3-4745-88eb-fe0667a22af5" providerId="ADAL" clId="{1CA3B2F8-0434-419D-A6A4-088E2C0185A3}" dt="2025-05-28T14:49:15.024" v="24" actId="14100"/>
        <pc:sldMkLst>
          <pc:docMk/>
          <pc:sldMk cId="1081921015" sldId="266"/>
        </pc:sldMkLst>
        <pc:spChg chg="mod">
          <ac:chgData name="McHarg, Catherine" userId="88b8f76c-9ae3-4745-88eb-fe0667a22af5" providerId="ADAL" clId="{1CA3B2F8-0434-419D-A6A4-088E2C0185A3}" dt="2025-05-28T14:49:15.024" v="24" actId="14100"/>
          <ac:spMkLst>
            <pc:docMk/>
            <pc:sldMk cId="1081921015" sldId="266"/>
            <ac:spMk id="6" creationId="{6F605139-1172-1420-0AD1-765B3B78FA2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5/28/2025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5/28/2025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5/28/2025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5/28/2025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5/28/2025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5/28/2025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5/28/2025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5/28/2025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18" Type="http://schemas.openxmlformats.org/officeDocument/2006/relationships/image" Target="../media/image3.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17" Type="http://schemas.openxmlformats.org/officeDocument/2006/relationships/image" Target="../media/image10.png"/><Relationship Id="rId2" Type="http://schemas.openxmlformats.org/officeDocument/2006/relationships/image" Target="../media/image27.png"/><Relationship Id="rId16"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5" Type="http://schemas.openxmlformats.org/officeDocument/2006/relationships/image" Target="../media/image4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EB120C2-8C2C-AB2E-AFD4-0662FF3B1269}"/>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Goddard Family</a:t>
            </a:r>
          </a:p>
        </p:txBody>
      </p:sp>
      <p:sp>
        <p:nvSpPr>
          <p:cNvPr id="4" name="TextBox 3">
            <a:extLst>
              <a:ext uri="{FF2B5EF4-FFF2-40B4-BE49-F238E27FC236}">
                <a16:creationId xmlns:a16="http://schemas.microsoft.com/office/drawing/2014/main" id="{FA5BD8B5-5874-4293-E08C-C99A94CAA81F}"/>
              </a:ext>
            </a:extLst>
          </p:cNvPr>
          <p:cNvSpPr txBox="1"/>
          <p:nvPr/>
        </p:nvSpPr>
        <p:spPr>
          <a:xfrm>
            <a:off x="0" y="100650"/>
            <a:ext cx="12192000" cy="405496"/>
          </a:xfrm>
          <a:prstGeom prst="rect">
            <a:avLst/>
          </a:prstGeom>
          <a:noFill/>
        </p:spPr>
        <p:txBody>
          <a:bodyPr wrap="square">
            <a:spAutoFit/>
          </a:bodyPr>
          <a:lstStyle/>
          <a:p>
            <a:pPr algn="ctr">
              <a:lnSpc>
                <a:spcPts val="2420"/>
              </a:lnSpc>
            </a:pPr>
            <a:r>
              <a:rPr lang="en-GB" sz="2500" dirty="0">
                <a:solidFill>
                  <a:schemeClr val="bg1"/>
                </a:solidFill>
                <a:effectLst>
                  <a:glow rad="160685">
                    <a:schemeClr val="tx1">
                      <a:alpha val="68000"/>
                    </a:schemeClr>
                  </a:glow>
                </a:effectLst>
                <a:latin typeface="Superclarendon Rg" panose="02000505080000020003" pitchFamily="2" charset="77"/>
              </a:rPr>
              <a:t>What impact did the Goddard family have on Swindon?</a:t>
            </a:r>
          </a:p>
        </p:txBody>
      </p:sp>
      <p:pic>
        <p:nvPicPr>
          <p:cNvPr id="9" name="Picture 8" descr="The Goddard Family">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086" y="1838521"/>
            <a:ext cx="10067828" cy="3384224"/>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4008" y="5618374"/>
            <a:ext cx="1567991" cy="1238183"/>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97875D8-7075-C04A-48DC-AE69D2F512D2}"/>
            </a:ext>
          </a:extLst>
        </p:cNvPr>
        <p:cNvGrpSpPr/>
        <p:nvPr/>
      </p:nvGrpSpPr>
      <p:grpSpPr>
        <a:xfrm>
          <a:off x="0" y="0"/>
          <a:ext cx="0" cy="0"/>
          <a:chOff x="0" y="0"/>
          <a:chExt cx="0" cy="0"/>
        </a:xfrm>
      </p:grpSpPr>
      <p:sp>
        <p:nvSpPr>
          <p:cNvPr id="8" name="Title 2">
            <a:extLst>
              <a:ext uri="{FF2B5EF4-FFF2-40B4-BE49-F238E27FC236}">
                <a16:creationId xmlns:a16="http://schemas.microsoft.com/office/drawing/2014/main" id="{1AFFC695-FC60-4CCC-53C4-F586A2FC195F}"/>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A local list</a:t>
            </a:r>
          </a:p>
        </p:txBody>
      </p:sp>
      <p:sp>
        <p:nvSpPr>
          <p:cNvPr id="2" name="Title 1">
            <a:extLst>
              <a:ext uri="{FF2B5EF4-FFF2-40B4-BE49-F238E27FC236}">
                <a16:creationId xmlns:a16="http://schemas.microsoft.com/office/drawing/2014/main" id="{911143A9-850E-2132-F4EF-DD58CF1F4C04}"/>
              </a:ext>
            </a:extLst>
          </p:cNvPr>
          <p:cNvSpPr txBox="1">
            <a:spLocks/>
          </p:cNvSpPr>
          <p:nvPr/>
        </p:nvSpPr>
        <p:spPr>
          <a:xfrm>
            <a:off x="504902" y="471271"/>
            <a:ext cx="625740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A local list</a:t>
            </a:r>
          </a:p>
        </p:txBody>
      </p:sp>
      <p:sp>
        <p:nvSpPr>
          <p:cNvPr id="3" name="TextBox 2">
            <a:extLst>
              <a:ext uri="{FF2B5EF4-FFF2-40B4-BE49-F238E27FC236}">
                <a16:creationId xmlns:a16="http://schemas.microsoft.com/office/drawing/2014/main" id="{308E7E4D-F78D-755A-9FD7-4A7C1C61A1B2}"/>
              </a:ext>
            </a:extLst>
          </p:cNvPr>
          <p:cNvSpPr txBox="1"/>
          <p:nvPr/>
        </p:nvSpPr>
        <p:spPr>
          <a:xfrm>
            <a:off x="568697" y="1391856"/>
            <a:ext cx="6484233"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October 1673, Thomas Goddard, the Lord of the Manor of Swindon, requested that a list of all the residents of Swindon be made.</a:t>
            </a:r>
          </a:p>
        </p:txBody>
      </p:sp>
      <p:sp>
        <p:nvSpPr>
          <p:cNvPr id="4" name="TextBox 3">
            <a:extLst>
              <a:ext uri="{FF2B5EF4-FFF2-40B4-BE49-F238E27FC236}">
                <a16:creationId xmlns:a16="http://schemas.microsoft.com/office/drawing/2014/main" id="{B4905942-45F6-52FC-64FE-BE7F4D32584D}"/>
              </a:ext>
            </a:extLst>
          </p:cNvPr>
          <p:cNvSpPr txBox="1"/>
          <p:nvPr/>
        </p:nvSpPr>
        <p:spPr>
          <a:xfrm>
            <a:off x="568697" y="2607935"/>
            <a:ext cx="5247312"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Amazingly this list still survives today, over 400 years later, in the archives of the Wiltshire and Swindon History Centre.</a:t>
            </a:r>
          </a:p>
        </p:txBody>
      </p:sp>
      <p:pic>
        <p:nvPicPr>
          <p:cNvPr id="7" name="Picture 6" descr="An illustration of an archeologist. He wears a green shirt and hat and has grey hair. ">
            <a:extLst>
              <a:ext uri="{FF2B5EF4-FFF2-40B4-BE49-F238E27FC236}">
                <a16:creationId xmlns:a16="http://schemas.microsoft.com/office/drawing/2014/main" id="{C8067C77-0A8B-BC28-89D5-53E70A6590B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312733" y="2310222"/>
            <a:ext cx="2553849" cy="5201247"/>
          </a:xfrm>
          <a:prstGeom prst="rect">
            <a:avLst/>
          </a:prstGeom>
        </p:spPr>
      </p:pic>
      <p:grpSp>
        <p:nvGrpSpPr>
          <p:cNvPr id="11" name="Group 10" descr="An image of the list of all the residents of Swindon in 1673, that still survives today. ">
            <a:extLst>
              <a:ext uri="{FF2B5EF4-FFF2-40B4-BE49-F238E27FC236}">
                <a16:creationId xmlns:a16="http://schemas.microsoft.com/office/drawing/2014/main" id="{1EA9D6F6-9B84-25F5-166D-233FD70A334C}"/>
              </a:ext>
            </a:extLst>
          </p:cNvPr>
          <p:cNvGrpSpPr/>
          <p:nvPr/>
        </p:nvGrpSpPr>
        <p:grpSpPr>
          <a:xfrm>
            <a:off x="7597174" y="309091"/>
            <a:ext cx="3984751" cy="6156351"/>
            <a:chOff x="7597174" y="309091"/>
            <a:chExt cx="3984751" cy="6156351"/>
          </a:xfrm>
        </p:grpSpPr>
        <p:pic>
          <p:nvPicPr>
            <p:cNvPr id="5" name="Picture 4">
              <a:extLst>
                <a:ext uri="{FF2B5EF4-FFF2-40B4-BE49-F238E27FC236}">
                  <a16:creationId xmlns:a16="http://schemas.microsoft.com/office/drawing/2014/main" id="{45DA20D1-96AA-EC9C-41B7-F586BC01800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bwMode="auto">
            <a:xfrm>
              <a:off x="7663004" y="392558"/>
              <a:ext cx="3918921" cy="6072884"/>
            </a:xfrm>
            <a:prstGeom prst="rect">
              <a:avLst/>
            </a:prstGeom>
            <a:ln w="19050">
              <a:solidFill>
                <a:schemeClr val="tx1"/>
              </a:solidFill>
            </a:ln>
            <a:extLst>
              <a:ext uri="{53640926-AAD7-44D8-BBD7-CCE9431645EC}">
                <a14:shadowObscured xmlns:a14="http://schemas.microsoft.com/office/drawing/2010/main"/>
              </a:ext>
            </a:extLst>
          </p:spPr>
        </p:pic>
        <p:sp>
          <p:nvSpPr>
            <p:cNvPr id="9" name="TextBox 8">
              <a:extLst>
                <a:ext uri="{FF2B5EF4-FFF2-40B4-BE49-F238E27FC236}">
                  <a16:creationId xmlns:a16="http://schemas.microsoft.com/office/drawing/2014/main" id="{8F6A4CB9-326D-F5DB-06FA-5760D4453E3F}"/>
                </a:ext>
              </a:extLst>
            </p:cNvPr>
            <p:cNvSpPr txBox="1"/>
            <p:nvPr/>
          </p:nvSpPr>
          <p:spPr>
            <a:xfrm>
              <a:off x="7597174" y="309091"/>
              <a:ext cx="1040450" cy="257891"/>
            </a:xfrm>
            <a:prstGeom prst="rect">
              <a:avLst/>
            </a:prstGeom>
            <a:noFill/>
          </p:spPr>
          <p:txBody>
            <a:bodyPr wrap="square">
              <a:spAutoFit/>
            </a:bodyPr>
            <a:lstStyle/>
            <a:p>
              <a:pPr>
                <a:lnSpc>
                  <a:spcPct val="150000"/>
                </a:lnSpc>
              </a:pPr>
              <a:r>
                <a:rPr lang="en-GB" sz="800" dirty="0">
                  <a:solidFill>
                    <a:schemeClr val="bg1">
                      <a:lumMod val="95000"/>
                    </a:schemeClr>
                  </a:solidFill>
                  <a:latin typeface="Calibri" panose="020F0502020204030204" pitchFamily="34" charset="0"/>
                  <a:cs typeface="Calibri" panose="020F0502020204030204" pitchFamily="34" charset="0"/>
                </a:rPr>
                <a:t>© Swindon Libraries</a:t>
              </a:r>
            </a:p>
          </p:txBody>
        </p:sp>
      </p:grpSp>
      <p:pic>
        <p:nvPicPr>
          <p:cNvPr id="6" name="Picture 5">
            <a:extLst>
              <a:ext uri="{FF2B5EF4-FFF2-40B4-BE49-F238E27FC236}">
                <a16:creationId xmlns:a16="http://schemas.microsoft.com/office/drawing/2014/main" id="{64BCEA89-C743-89D4-B47C-DFB3825E756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4008" y="5618374"/>
            <a:ext cx="1567991" cy="1238183"/>
          </a:xfrm>
          <a:prstGeom prst="rect">
            <a:avLst/>
          </a:prstGeom>
        </p:spPr>
      </p:pic>
    </p:spTree>
    <p:extLst>
      <p:ext uri="{BB962C8B-B14F-4D97-AF65-F5344CB8AC3E}">
        <p14:creationId xmlns:p14="http://schemas.microsoft.com/office/powerpoint/2010/main" val="750117407"/>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2" presetClass="entr" presetSubtype="4" fill="hold" nodeType="withEffect" p14:presetBounceEnd="50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50000">
                                          <p:cBhvr additive="base">
                                            <p:cTn id="18" dur="10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19"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2" presetClass="entr" presetSubtype="4"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000" fill="hold"/>
                                            <p:tgtEl>
                                              <p:spTgt spid="7"/>
                                            </p:tgtEl>
                                            <p:attrNameLst>
                                              <p:attrName>ppt_x</p:attrName>
                                            </p:attrNameLst>
                                          </p:cBhvr>
                                          <p:tavLst>
                                            <p:tav tm="0">
                                              <p:val>
                                                <p:strVal val="#ppt_x"/>
                                              </p:val>
                                            </p:tav>
                                            <p:tav tm="100000">
                                              <p:val>
                                                <p:strVal val="#ppt_x"/>
                                              </p:val>
                                            </p:tav>
                                          </p:tavLst>
                                        </p:anim>
                                        <p:anim calcmode="lin" valueType="num">
                                          <p:cBhvr additive="base">
                                            <p:cTn id="23"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2B42522-61B4-6333-1866-1A7601858591}"/>
            </a:ext>
          </a:extLst>
        </p:cNvPr>
        <p:cNvGrpSpPr/>
        <p:nvPr/>
      </p:nvGrpSpPr>
      <p:grpSpPr>
        <a:xfrm>
          <a:off x="0" y="0"/>
          <a:ext cx="0" cy="0"/>
          <a:chOff x="0" y="0"/>
          <a:chExt cx="0" cy="0"/>
        </a:xfrm>
      </p:grpSpPr>
      <p:sp>
        <p:nvSpPr>
          <p:cNvPr id="18" name="Title 2">
            <a:extLst>
              <a:ext uri="{FF2B5EF4-FFF2-40B4-BE49-F238E27FC236}">
                <a16:creationId xmlns:a16="http://schemas.microsoft.com/office/drawing/2014/main" id="{D01B5484-89FD-B64C-E27D-772AA9AEC097}"/>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Persecuted Preacher</a:t>
            </a:r>
          </a:p>
        </p:txBody>
      </p:sp>
      <p:sp>
        <p:nvSpPr>
          <p:cNvPr id="2" name="Title 1">
            <a:extLst>
              <a:ext uri="{FF2B5EF4-FFF2-40B4-BE49-F238E27FC236}">
                <a16:creationId xmlns:a16="http://schemas.microsoft.com/office/drawing/2014/main" id="{3554EFC3-5A61-AE21-7AF4-6DACAA06EAB4}"/>
              </a:ext>
            </a:extLst>
          </p:cNvPr>
          <p:cNvSpPr txBox="1">
            <a:spLocks/>
          </p:cNvSpPr>
          <p:nvPr/>
        </p:nvSpPr>
        <p:spPr>
          <a:xfrm>
            <a:off x="504902" y="391824"/>
            <a:ext cx="1014892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Persecuted Preacher</a:t>
            </a:r>
          </a:p>
        </p:txBody>
      </p:sp>
      <p:grpSp>
        <p:nvGrpSpPr>
          <p:cNvPr id="10" name="Group 9" descr="A black and white photograph of John Cennick. ">
            <a:extLst>
              <a:ext uri="{FF2B5EF4-FFF2-40B4-BE49-F238E27FC236}">
                <a16:creationId xmlns:a16="http://schemas.microsoft.com/office/drawing/2014/main" id="{9C1DF888-348F-1E98-D27C-501492198118}"/>
              </a:ext>
            </a:extLst>
          </p:cNvPr>
          <p:cNvGrpSpPr/>
          <p:nvPr/>
        </p:nvGrpSpPr>
        <p:grpSpPr>
          <a:xfrm>
            <a:off x="483636" y="1158039"/>
            <a:ext cx="3822275" cy="4949355"/>
            <a:chOff x="483636" y="1158039"/>
            <a:chExt cx="3822275" cy="4949355"/>
          </a:xfrm>
        </p:grpSpPr>
        <p:pic>
          <p:nvPicPr>
            <p:cNvPr id="7" name="Picture 6" descr="A portrait of a person holding a book&#10;&#10;Description automatically generated">
              <a:extLst>
                <a:ext uri="{FF2B5EF4-FFF2-40B4-BE49-F238E27FC236}">
                  <a16:creationId xmlns:a16="http://schemas.microsoft.com/office/drawing/2014/main" id="{41C95DAC-DC7A-65B4-EF6E-50606DE31B29}"/>
                </a:ext>
              </a:extLst>
            </p:cNvPr>
            <p:cNvPicPr>
              <a:picLocks noChangeAspect="1"/>
            </p:cNvPicPr>
            <p:nvPr/>
          </p:nvPicPr>
          <p:blipFill>
            <a:blip r:embed="rId3"/>
            <a:stretch>
              <a:fillRect/>
            </a:stretch>
          </p:blipFill>
          <p:spPr>
            <a:xfrm>
              <a:off x="568697" y="1231942"/>
              <a:ext cx="3737214" cy="4875452"/>
            </a:xfrm>
            <a:prstGeom prst="rect">
              <a:avLst/>
            </a:prstGeom>
            <a:ln w="19050">
              <a:solidFill>
                <a:schemeClr val="tx1"/>
              </a:solidFill>
            </a:ln>
          </p:spPr>
        </p:pic>
        <p:sp>
          <p:nvSpPr>
            <p:cNvPr id="9" name="TextBox 8">
              <a:extLst>
                <a:ext uri="{FF2B5EF4-FFF2-40B4-BE49-F238E27FC236}">
                  <a16:creationId xmlns:a16="http://schemas.microsoft.com/office/drawing/2014/main" id="{EE2E199C-30C2-2225-0ECE-7CEC96088B3E}"/>
                </a:ext>
              </a:extLst>
            </p:cNvPr>
            <p:cNvSpPr txBox="1"/>
            <p:nvPr/>
          </p:nvSpPr>
          <p:spPr>
            <a:xfrm>
              <a:off x="483636" y="1158039"/>
              <a:ext cx="1203346" cy="257891"/>
            </a:xfrm>
            <a:prstGeom prst="rect">
              <a:avLst/>
            </a:prstGeom>
            <a:noFill/>
          </p:spPr>
          <p:txBody>
            <a:bodyPr wrap="square">
              <a:spAutoFit/>
            </a:bodyPr>
            <a:lstStyle/>
            <a:p>
              <a:pPr>
                <a:lnSpc>
                  <a:spcPct val="150000"/>
                </a:lnSpc>
              </a:pPr>
              <a:r>
                <a:rPr lang="en-GB" sz="800" dirty="0">
                  <a:solidFill>
                    <a:schemeClr val="bg1">
                      <a:lumMod val="50000"/>
                    </a:schemeClr>
                  </a:solidFill>
                  <a:latin typeface="Calibri" panose="020F0502020204030204" pitchFamily="34" charset="0"/>
                  <a:cs typeface="Calibri" panose="020F0502020204030204" pitchFamily="34" charset="0"/>
                </a:rPr>
                <a:t> © Wikimedia Commons</a:t>
              </a:r>
            </a:p>
          </p:txBody>
        </p:sp>
      </p:grpSp>
      <p:sp>
        <p:nvSpPr>
          <p:cNvPr id="3" name="TextBox 2">
            <a:extLst>
              <a:ext uri="{FF2B5EF4-FFF2-40B4-BE49-F238E27FC236}">
                <a16:creationId xmlns:a16="http://schemas.microsoft.com/office/drawing/2014/main" id="{146F8DC7-56A5-FF5E-A3F8-F82D813782B4}"/>
              </a:ext>
            </a:extLst>
          </p:cNvPr>
          <p:cNvSpPr txBox="1"/>
          <p:nvPr/>
        </p:nvSpPr>
        <p:spPr>
          <a:xfrm>
            <a:off x="4453853" y="1147976"/>
            <a:ext cx="7198618"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That isn’t to say their presence was always welcome though!</a:t>
            </a:r>
          </a:p>
        </p:txBody>
      </p:sp>
      <p:sp>
        <p:nvSpPr>
          <p:cNvPr id="4" name="TextBox 3">
            <a:extLst>
              <a:ext uri="{FF2B5EF4-FFF2-40B4-BE49-F238E27FC236}">
                <a16:creationId xmlns:a16="http://schemas.microsoft.com/office/drawing/2014/main" id="{9FEAB13E-005C-6AF2-ED70-551CF35B8CD3}"/>
              </a:ext>
            </a:extLst>
          </p:cNvPr>
          <p:cNvSpPr txBox="1"/>
          <p:nvPr/>
        </p:nvSpPr>
        <p:spPr>
          <a:xfrm>
            <a:off x="4453853" y="1550627"/>
            <a:ext cx="7198618"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In 1741, </a:t>
            </a:r>
            <a:r>
              <a:rPr lang="en-GB" sz="1300" dirty="0" err="1">
                <a:latin typeface="Linkpen 17a Print" panose="03050602060000000000" pitchFamily="66" charset="77"/>
              </a:rPr>
              <a:t>Pleydell</a:t>
            </a:r>
            <a:r>
              <a:rPr lang="en-GB" sz="1300" dirty="0">
                <a:latin typeface="Linkpen 17a Print" panose="03050602060000000000" pitchFamily="66" charset="77"/>
              </a:rPr>
              <a:t> Goddard is thought to have organised a savage protest against a preacher named John </a:t>
            </a:r>
            <a:r>
              <a:rPr lang="en-GB" sz="1300" dirty="0" err="1">
                <a:latin typeface="Linkpen 17a Print" panose="03050602060000000000" pitchFamily="66" charset="77"/>
              </a:rPr>
              <a:t>Cennick</a:t>
            </a:r>
            <a:r>
              <a:rPr lang="en-GB" sz="1300" dirty="0">
                <a:latin typeface="Linkpen 17a Print" panose="03050602060000000000" pitchFamily="66" charset="77"/>
              </a:rPr>
              <a:t> and his followers when they tried to preach in the town.</a:t>
            </a:r>
          </a:p>
        </p:txBody>
      </p:sp>
      <p:sp>
        <p:nvSpPr>
          <p:cNvPr id="8" name="TextBox 7">
            <a:extLst>
              <a:ext uri="{FF2B5EF4-FFF2-40B4-BE49-F238E27FC236}">
                <a16:creationId xmlns:a16="http://schemas.microsoft.com/office/drawing/2014/main" id="{A2DA55A0-8C8F-6C77-8EE1-0B05A68982DB}"/>
              </a:ext>
            </a:extLst>
          </p:cNvPr>
          <p:cNvSpPr txBox="1"/>
          <p:nvPr/>
        </p:nvSpPr>
        <p:spPr>
          <a:xfrm>
            <a:off x="4453853" y="2559543"/>
            <a:ext cx="7198618"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Cannick wrote in his diary…</a:t>
            </a:r>
          </a:p>
        </p:txBody>
      </p:sp>
      <p:pic>
        <p:nvPicPr>
          <p:cNvPr id="15" name="Picture 14" descr="Guns, halberds and a fire engine spraying ditchwater were all turned on them to intimidate and inflict injury while Goddard ‘Sat on horseback the whole time laughing to see us so treated’&#10;">
            <a:extLst>
              <a:ext uri="{FF2B5EF4-FFF2-40B4-BE49-F238E27FC236}">
                <a16:creationId xmlns:a16="http://schemas.microsoft.com/office/drawing/2014/main" id="{A16DE0C0-540F-4060-B07C-B267D875A6A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87087" y="3085459"/>
            <a:ext cx="8161351" cy="2103545"/>
          </a:xfrm>
          <a:prstGeom prst="rect">
            <a:avLst/>
          </a:prstGeom>
        </p:spPr>
      </p:pic>
      <p:sp>
        <p:nvSpPr>
          <p:cNvPr id="6" name="TextBox 5">
            <a:extLst>
              <a:ext uri="{FF2B5EF4-FFF2-40B4-BE49-F238E27FC236}">
                <a16:creationId xmlns:a16="http://schemas.microsoft.com/office/drawing/2014/main" id="{017BEFBF-E7C3-E4A5-D6AD-9119C68478CA}"/>
              </a:ext>
            </a:extLst>
          </p:cNvPr>
          <p:cNvSpPr txBox="1"/>
          <p:nvPr/>
        </p:nvSpPr>
        <p:spPr>
          <a:xfrm>
            <a:off x="4576454" y="5336880"/>
            <a:ext cx="6162430" cy="1107996"/>
          </a:xfrm>
          <a:prstGeom prst="rect">
            <a:avLst/>
          </a:prstGeom>
          <a:noFill/>
        </p:spPr>
        <p:txBody>
          <a:bodyPr wrap="square">
            <a:spAutoFit/>
          </a:bodyPr>
          <a:lstStyle/>
          <a:p>
            <a:r>
              <a:rPr lang="en-GB" sz="2200" dirty="0">
                <a:solidFill>
                  <a:srgbClr val="79B963"/>
                </a:solidFill>
                <a:latin typeface="Superclarendon Rg" panose="02000505080000020003" pitchFamily="2" charset="77"/>
              </a:rPr>
              <a:t>Does this change your perception of the family, and can we trust this source for historical accuracy?</a:t>
            </a:r>
          </a:p>
        </p:txBody>
      </p:sp>
      <p:pic>
        <p:nvPicPr>
          <p:cNvPr id="16" name="Picture 15" descr="An illustration of an archeologist. He wears a green shirt and hat and has grey hair. ">
            <a:extLst>
              <a:ext uri="{FF2B5EF4-FFF2-40B4-BE49-F238E27FC236}">
                <a16:creationId xmlns:a16="http://schemas.microsoft.com/office/drawing/2014/main" id="{DDE99DC9-DE4D-828F-4ED2-8829D562ACA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02415" y="4981324"/>
            <a:ext cx="2693664" cy="5485998"/>
          </a:xfrm>
          <a:prstGeom prst="rect">
            <a:avLst/>
          </a:prstGeom>
        </p:spPr>
      </p:pic>
      <p:pic>
        <p:nvPicPr>
          <p:cNvPr id="17" name="Picture 16">
            <a:extLst>
              <a:ext uri="{FF2B5EF4-FFF2-40B4-BE49-F238E27FC236}">
                <a16:creationId xmlns:a16="http://schemas.microsoft.com/office/drawing/2014/main" id="{5916A9C3-B1D3-1778-DBE6-21BDDFB568E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24008" y="3580"/>
            <a:ext cx="1567991" cy="1238183"/>
          </a:xfrm>
          <a:prstGeom prst="rect">
            <a:avLst/>
          </a:prstGeom>
        </p:spPr>
      </p:pic>
    </p:spTree>
    <p:extLst>
      <p:ext uri="{BB962C8B-B14F-4D97-AF65-F5344CB8AC3E}">
        <p14:creationId xmlns:p14="http://schemas.microsoft.com/office/powerpoint/2010/main" val="4167598310"/>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2" presetClass="entr" presetSubtype="2" fill="hold" nodeType="afterEffect" p14:presetBounceEnd="50000">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14:bounceEnd="50000">
                                          <p:cBhvr additive="base">
                                            <p:cTn id="27" dur="10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8" dur="1000" fill="hold"/>
                                            <p:tgtEl>
                                              <p:spTgt spid="15"/>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 presetClass="entr" presetSubtype="4" fill="hold" nodeType="afterEffect" p14:presetBounceEnd="50000">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14:bounceEnd="50000">
                                          <p:cBhvr additive="base">
                                            <p:cTn id="32" dur="10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33" dur="1000" fill="hold"/>
                                            <p:tgtEl>
                                              <p:spTgt spid="16"/>
                                            </p:tgtEl>
                                            <p:attrNameLst>
                                              <p:attrName>ppt_y</p:attrName>
                                            </p:attrNameLst>
                                          </p:cBhvr>
                                          <p:tavLst>
                                            <p:tav tm="0">
                                              <p:val>
                                                <p:strVal val="1+#ppt_h/2"/>
                                              </p:val>
                                            </p:tav>
                                            <p:tav tm="100000">
                                              <p:val>
                                                <p:strVal val="#ppt_y"/>
                                              </p:val>
                                            </p:tav>
                                          </p:tavLst>
                                        </p:anim>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8"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2" presetClass="entr" presetSubtype="2"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1+#ppt_w/2"/>
                                              </p:val>
                                            </p:tav>
                                            <p:tav tm="100000">
                                              <p:val>
                                                <p:strVal val="#ppt_x"/>
                                              </p:val>
                                            </p:tav>
                                          </p:tavLst>
                                        </p:anim>
                                        <p:anim calcmode="lin" valueType="num">
                                          <p:cBhvr additive="base">
                                            <p:cTn id="28" dur="1000" fill="hold"/>
                                            <p:tgtEl>
                                              <p:spTgt spid="15"/>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 presetClass="entr" presetSubtype="4"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1000" fill="hold"/>
                                            <p:tgtEl>
                                              <p:spTgt spid="16"/>
                                            </p:tgtEl>
                                            <p:attrNameLst>
                                              <p:attrName>ppt_x</p:attrName>
                                            </p:attrNameLst>
                                          </p:cBhvr>
                                          <p:tavLst>
                                            <p:tav tm="0">
                                              <p:val>
                                                <p:strVal val="#ppt_x"/>
                                              </p:val>
                                            </p:tav>
                                            <p:tav tm="100000">
                                              <p:val>
                                                <p:strVal val="#ppt_x"/>
                                              </p:val>
                                            </p:tav>
                                          </p:tavLst>
                                        </p:anim>
                                        <p:anim calcmode="lin" valueType="num">
                                          <p:cBhvr additive="base">
                                            <p:cTn id="33" dur="1000" fill="hold"/>
                                            <p:tgtEl>
                                              <p:spTgt spid="16"/>
                                            </p:tgtEl>
                                            <p:attrNameLst>
                                              <p:attrName>ppt_y</p:attrName>
                                            </p:attrNameLst>
                                          </p:cBhvr>
                                          <p:tavLst>
                                            <p:tav tm="0">
                                              <p:val>
                                                <p:strVal val="1+#ppt_h/2"/>
                                              </p:val>
                                            </p:tav>
                                            <p:tav tm="100000">
                                              <p:val>
                                                <p:strVal val="#ppt_y"/>
                                              </p:val>
                                            </p:tav>
                                          </p:tavLst>
                                        </p:anim>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8" grpId="0"/>
          <p:bldP spid="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953CE64-1DEE-1EB4-2FE2-1F3AB2EA2E0E}"/>
            </a:ext>
          </a:extLst>
        </p:cNvPr>
        <p:cNvGrpSpPr/>
        <p:nvPr/>
      </p:nvGrpSpPr>
      <p:grpSpPr>
        <a:xfrm>
          <a:off x="0" y="0"/>
          <a:ext cx="0" cy="0"/>
          <a:chOff x="0" y="0"/>
          <a:chExt cx="0" cy="0"/>
        </a:xfrm>
      </p:grpSpPr>
      <p:sp>
        <p:nvSpPr>
          <p:cNvPr id="14" name="Title 2">
            <a:extLst>
              <a:ext uri="{FF2B5EF4-FFF2-40B4-BE49-F238E27FC236}">
                <a16:creationId xmlns:a16="http://schemas.microsoft.com/office/drawing/2014/main" id="{53F0AFAD-0192-B8FC-E6F8-B06E7FD49E65}"/>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A Member of Parliament</a:t>
            </a:r>
          </a:p>
        </p:txBody>
      </p:sp>
      <p:grpSp>
        <p:nvGrpSpPr>
          <p:cNvPr id="13" name="Group 12" descr="The Goddard family's influence extended into politics. Richard Goddard served as a Member of Parliament for Wiltshire in the early 18th century, representing local interests at the national level. &#10;">
            <a:extLst>
              <a:ext uri="{FF2B5EF4-FFF2-40B4-BE49-F238E27FC236}">
                <a16:creationId xmlns:a16="http://schemas.microsoft.com/office/drawing/2014/main" id="{8B301096-1763-B6EF-81ED-69A3ED1DD475}"/>
              </a:ext>
            </a:extLst>
          </p:cNvPr>
          <p:cNvGrpSpPr/>
          <p:nvPr/>
        </p:nvGrpSpPr>
        <p:grpSpPr>
          <a:xfrm>
            <a:off x="1763232" y="1513457"/>
            <a:ext cx="8665535" cy="3675232"/>
            <a:chOff x="1763232" y="1513457"/>
            <a:chExt cx="8665535" cy="3675232"/>
          </a:xfrm>
        </p:grpSpPr>
        <p:sp>
          <p:nvSpPr>
            <p:cNvPr id="9" name="Rectangle 8">
              <a:extLst>
                <a:ext uri="{FF2B5EF4-FFF2-40B4-BE49-F238E27FC236}">
                  <a16:creationId xmlns:a16="http://schemas.microsoft.com/office/drawing/2014/main" id="{47C5C0E5-4677-231D-39E6-EDF8FE098542}"/>
                </a:ext>
              </a:extLst>
            </p:cNvPr>
            <p:cNvSpPr/>
            <p:nvPr/>
          </p:nvSpPr>
          <p:spPr>
            <a:xfrm>
              <a:off x="1763232" y="1513457"/>
              <a:ext cx="8665535" cy="3675232"/>
            </a:xfrm>
            <a:prstGeom prst="rect">
              <a:avLst/>
            </a:prstGeom>
            <a:solidFill>
              <a:schemeClr val="bg1">
                <a:alpha val="84666"/>
              </a:schemeClr>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7DFA394-908C-6BD1-3BB2-369A088F6729}"/>
                </a:ext>
              </a:extLst>
            </p:cNvPr>
            <p:cNvSpPr txBox="1"/>
            <p:nvPr/>
          </p:nvSpPr>
          <p:spPr>
            <a:xfrm>
              <a:off x="2378940" y="1978176"/>
              <a:ext cx="7434118" cy="1034899"/>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The Goddard family's influence extended into politics. Richard Goddard served as a Member of Parliament for Wiltshire in the early 18th century, representing local interests at the national level. </a:t>
              </a:r>
            </a:p>
          </p:txBody>
        </p:sp>
      </p:grpSp>
      <p:sp>
        <p:nvSpPr>
          <p:cNvPr id="4" name="TextBox 3">
            <a:extLst>
              <a:ext uri="{FF2B5EF4-FFF2-40B4-BE49-F238E27FC236}">
                <a16:creationId xmlns:a16="http://schemas.microsoft.com/office/drawing/2014/main" id="{74E11DE8-782D-C7E4-83A8-7B5578A40272}"/>
              </a:ext>
            </a:extLst>
          </p:cNvPr>
          <p:cNvSpPr txBox="1"/>
          <p:nvPr/>
        </p:nvSpPr>
        <p:spPr>
          <a:xfrm>
            <a:off x="2496691" y="3197803"/>
            <a:ext cx="7198618" cy="388568"/>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In the 19th century, Ambrose Goddard also became a MP.</a:t>
            </a:r>
          </a:p>
        </p:txBody>
      </p:sp>
      <p:sp>
        <p:nvSpPr>
          <p:cNvPr id="5" name="TextBox 4">
            <a:extLst>
              <a:ext uri="{FF2B5EF4-FFF2-40B4-BE49-F238E27FC236}">
                <a16:creationId xmlns:a16="http://schemas.microsoft.com/office/drawing/2014/main" id="{185481AF-0341-958E-734A-C9557F3436C3}"/>
              </a:ext>
            </a:extLst>
          </p:cNvPr>
          <p:cNvSpPr txBox="1"/>
          <p:nvPr/>
        </p:nvSpPr>
        <p:spPr>
          <a:xfrm>
            <a:off x="2496691" y="3771099"/>
            <a:ext cx="7198618" cy="1034899"/>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Both men’s roles in Parliament highlighted the family’s importance and their involvement in shaping policies affecting Swindon and the broader region.</a:t>
            </a:r>
          </a:p>
        </p:txBody>
      </p:sp>
      <p:pic>
        <p:nvPicPr>
          <p:cNvPr id="10" name="Picture 9">
            <a:extLst>
              <a:ext uri="{FF2B5EF4-FFF2-40B4-BE49-F238E27FC236}">
                <a16:creationId xmlns:a16="http://schemas.microsoft.com/office/drawing/2014/main" id="{7B6BDD48-8775-8C9A-1F9C-575F166C598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624008" y="5618374"/>
            <a:ext cx="1567991" cy="1238183"/>
          </a:xfrm>
          <a:prstGeom prst="rect">
            <a:avLst/>
          </a:prstGeom>
        </p:spPr>
      </p:pic>
    </p:spTree>
    <p:extLst>
      <p:ext uri="{BB962C8B-B14F-4D97-AF65-F5344CB8AC3E}">
        <p14:creationId xmlns:p14="http://schemas.microsoft.com/office/powerpoint/2010/main" val="46090151"/>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50000">
                                          <p:cBhvr additive="base">
                                            <p:cTn id="7" dur="10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ppt_x"/>
                                              </p:val>
                                            </p:tav>
                                            <p:tav tm="100000">
                                              <p:val>
                                                <p:strVal val="#ppt_x"/>
                                              </p:val>
                                            </p:tav>
                                          </p:tavLst>
                                        </p:anim>
                                        <p:anim calcmode="lin" valueType="num">
                                          <p:cBhvr additive="base">
                                            <p:cTn id="8" dur="10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44F92E7-BD13-EB89-67E4-EA9A8E449DEB}"/>
            </a:ext>
          </a:extLst>
        </p:cNvPr>
        <p:cNvGrpSpPr/>
        <p:nvPr/>
      </p:nvGrpSpPr>
      <p:grpSpPr>
        <a:xfrm>
          <a:off x="0" y="0"/>
          <a:ext cx="0" cy="0"/>
          <a:chOff x="0" y="0"/>
          <a:chExt cx="0" cy="0"/>
        </a:xfrm>
      </p:grpSpPr>
      <p:sp>
        <p:nvSpPr>
          <p:cNvPr id="12" name="Title 2">
            <a:extLst>
              <a:ext uri="{FF2B5EF4-FFF2-40B4-BE49-F238E27FC236}">
                <a16:creationId xmlns:a16="http://schemas.microsoft.com/office/drawing/2014/main" id="{9D14239A-40FB-0E03-BF2A-89EB24C432C7}"/>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Local Contributions</a:t>
            </a:r>
          </a:p>
        </p:txBody>
      </p:sp>
      <p:sp>
        <p:nvSpPr>
          <p:cNvPr id="2" name="Title 1">
            <a:extLst>
              <a:ext uri="{FF2B5EF4-FFF2-40B4-BE49-F238E27FC236}">
                <a16:creationId xmlns:a16="http://schemas.microsoft.com/office/drawing/2014/main" id="{27CA34E5-B368-B873-BD79-B3D2916F5358}"/>
              </a:ext>
            </a:extLst>
          </p:cNvPr>
          <p:cNvSpPr txBox="1">
            <a:spLocks/>
          </p:cNvSpPr>
          <p:nvPr/>
        </p:nvSpPr>
        <p:spPr>
          <a:xfrm>
            <a:off x="504902" y="471271"/>
            <a:ext cx="1014892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Local Contributions</a:t>
            </a:r>
          </a:p>
        </p:txBody>
      </p:sp>
      <p:sp>
        <p:nvSpPr>
          <p:cNvPr id="3" name="TextBox 2">
            <a:extLst>
              <a:ext uri="{FF2B5EF4-FFF2-40B4-BE49-F238E27FC236}">
                <a16:creationId xmlns:a16="http://schemas.microsoft.com/office/drawing/2014/main" id="{F61A00F3-9461-0187-8474-5D70CCA64052}"/>
              </a:ext>
            </a:extLst>
          </p:cNvPr>
          <p:cNvSpPr txBox="1"/>
          <p:nvPr/>
        </p:nvSpPr>
        <p:spPr>
          <a:xfrm>
            <a:off x="504903" y="1430183"/>
            <a:ext cx="4290382"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In 1764, a free school was established with the help of Thomas Goddard (5th). </a:t>
            </a:r>
          </a:p>
        </p:txBody>
      </p:sp>
      <p:sp>
        <p:nvSpPr>
          <p:cNvPr id="4" name="TextBox 3">
            <a:extLst>
              <a:ext uri="{FF2B5EF4-FFF2-40B4-BE49-F238E27FC236}">
                <a16:creationId xmlns:a16="http://schemas.microsoft.com/office/drawing/2014/main" id="{670A9526-925F-3300-EDB4-EA1D7017949C}"/>
              </a:ext>
            </a:extLst>
          </p:cNvPr>
          <p:cNvSpPr txBox="1"/>
          <p:nvPr/>
        </p:nvSpPr>
        <p:spPr>
          <a:xfrm>
            <a:off x="504903" y="2265523"/>
            <a:ext cx="4290382"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It was in a house on Newport Street, a National School was then built on the same site in 1835.</a:t>
            </a:r>
          </a:p>
        </p:txBody>
      </p:sp>
      <p:sp>
        <p:nvSpPr>
          <p:cNvPr id="5" name="TextBox 4">
            <a:extLst>
              <a:ext uri="{FF2B5EF4-FFF2-40B4-BE49-F238E27FC236}">
                <a16:creationId xmlns:a16="http://schemas.microsoft.com/office/drawing/2014/main" id="{904917A3-1B3A-B3EC-F46E-CBF0A22B824F}"/>
              </a:ext>
            </a:extLst>
          </p:cNvPr>
          <p:cNvSpPr txBox="1"/>
          <p:nvPr/>
        </p:nvSpPr>
        <p:spPr>
          <a:xfrm>
            <a:off x="504903" y="3424029"/>
            <a:ext cx="4290382"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In 1887, Ambrose Goddard (grandson of the previous Ambrose), gave an acre of land for the Queen Victoria Jubilee Hospital to be built.</a:t>
            </a:r>
          </a:p>
        </p:txBody>
      </p:sp>
      <p:sp>
        <p:nvSpPr>
          <p:cNvPr id="6" name="TextBox 5">
            <a:extLst>
              <a:ext uri="{FF2B5EF4-FFF2-40B4-BE49-F238E27FC236}">
                <a16:creationId xmlns:a16="http://schemas.microsoft.com/office/drawing/2014/main" id="{6BE85974-FF27-24A2-6C76-4C1E3B502958}"/>
              </a:ext>
            </a:extLst>
          </p:cNvPr>
          <p:cNvSpPr txBox="1"/>
          <p:nvPr/>
        </p:nvSpPr>
        <p:spPr>
          <a:xfrm>
            <a:off x="504903" y="4882617"/>
            <a:ext cx="4290382"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building remained a hospital until 1993. In 2012 it was renovated into flats.</a:t>
            </a:r>
          </a:p>
        </p:txBody>
      </p:sp>
      <p:grpSp>
        <p:nvGrpSpPr>
          <p:cNvPr id="10" name="Group 9" descr="An illustration of the school. On it is written 'Foundation Stonelaid Jubilee Day, June 21st, 1887, Opened September 29th, 1888. Supported by Voluntary Contributions.' ">
            <a:extLst>
              <a:ext uri="{FF2B5EF4-FFF2-40B4-BE49-F238E27FC236}">
                <a16:creationId xmlns:a16="http://schemas.microsoft.com/office/drawing/2014/main" id="{6BBE5B30-C39E-210C-08EA-9B99EB41C966}"/>
              </a:ext>
            </a:extLst>
          </p:cNvPr>
          <p:cNvGrpSpPr/>
          <p:nvPr/>
        </p:nvGrpSpPr>
        <p:grpSpPr>
          <a:xfrm>
            <a:off x="4731487" y="1262333"/>
            <a:ext cx="6955610" cy="4852696"/>
            <a:chOff x="4731487" y="1262333"/>
            <a:chExt cx="6955610" cy="4852696"/>
          </a:xfrm>
        </p:grpSpPr>
        <p:pic>
          <p:nvPicPr>
            <p:cNvPr id="8" name="Picture 7">
              <a:extLst>
                <a:ext uri="{FF2B5EF4-FFF2-40B4-BE49-F238E27FC236}">
                  <a16:creationId xmlns:a16="http://schemas.microsoft.com/office/drawing/2014/main" id="{25A0FAD8-54C6-6306-0659-AD5D62DF4A8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795285" y="1334283"/>
              <a:ext cx="6891812" cy="4780746"/>
            </a:xfrm>
            <a:prstGeom prst="rect">
              <a:avLst/>
            </a:prstGeom>
            <a:ln w="19050">
              <a:solidFill>
                <a:schemeClr val="tx1"/>
              </a:solidFill>
            </a:ln>
          </p:spPr>
        </p:pic>
        <p:sp>
          <p:nvSpPr>
            <p:cNvPr id="9" name="TextBox 8">
              <a:extLst>
                <a:ext uri="{FF2B5EF4-FFF2-40B4-BE49-F238E27FC236}">
                  <a16:creationId xmlns:a16="http://schemas.microsoft.com/office/drawing/2014/main" id="{563902BC-A085-5404-594D-766A488D569D}"/>
                </a:ext>
              </a:extLst>
            </p:cNvPr>
            <p:cNvSpPr txBox="1"/>
            <p:nvPr/>
          </p:nvSpPr>
          <p:spPr>
            <a:xfrm>
              <a:off x="4731487" y="1262333"/>
              <a:ext cx="1552352" cy="257891"/>
            </a:xfrm>
            <a:prstGeom prst="rect">
              <a:avLst/>
            </a:prstGeom>
            <a:noFill/>
          </p:spPr>
          <p:txBody>
            <a:bodyPr wrap="square">
              <a:spAutoFit/>
            </a:bodyPr>
            <a:lstStyle/>
            <a:p>
              <a:pPr>
                <a:lnSpc>
                  <a:spcPct val="150000"/>
                </a:lnSpc>
              </a:pPr>
              <a:r>
                <a:rPr lang="en-GB" sz="800" dirty="0">
                  <a:solidFill>
                    <a:schemeClr val="bg1">
                      <a:lumMod val="95000"/>
                    </a:schemeClr>
                  </a:solidFill>
                  <a:latin typeface="Calibri" panose="020F0502020204030204" pitchFamily="34" charset="0"/>
                  <a:cs typeface="Calibri" panose="020F0502020204030204" pitchFamily="34" charset="0"/>
                </a:rPr>
                <a:t>© Swindon Central Library</a:t>
              </a:r>
            </a:p>
          </p:txBody>
        </p:sp>
      </p:grpSp>
      <p:pic>
        <p:nvPicPr>
          <p:cNvPr id="7" name="Picture 6">
            <a:extLst>
              <a:ext uri="{FF2B5EF4-FFF2-40B4-BE49-F238E27FC236}">
                <a16:creationId xmlns:a16="http://schemas.microsoft.com/office/drawing/2014/main" id="{9437D82D-83B9-9791-683F-8CABBC1CAD0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4008" y="5618374"/>
            <a:ext cx="1567991" cy="1238183"/>
          </a:xfrm>
          <a:prstGeom prst="rect">
            <a:avLst/>
          </a:prstGeom>
        </p:spPr>
      </p:pic>
    </p:spTree>
    <p:extLst>
      <p:ext uri="{BB962C8B-B14F-4D97-AF65-F5344CB8AC3E}">
        <p14:creationId xmlns:p14="http://schemas.microsoft.com/office/powerpoint/2010/main" val="28488691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4436253-571C-1EFA-E5C2-949E6BE13108}"/>
            </a:ext>
          </a:extLst>
        </p:cNvPr>
        <p:cNvGrpSpPr/>
        <p:nvPr/>
      </p:nvGrpSpPr>
      <p:grpSpPr>
        <a:xfrm>
          <a:off x="0" y="0"/>
          <a:ext cx="0" cy="0"/>
          <a:chOff x="0" y="0"/>
          <a:chExt cx="0" cy="0"/>
        </a:xfrm>
      </p:grpSpPr>
      <p:sp>
        <p:nvSpPr>
          <p:cNvPr id="16" name="Title 2">
            <a:extLst>
              <a:ext uri="{FF2B5EF4-FFF2-40B4-BE49-F238E27FC236}">
                <a16:creationId xmlns:a16="http://schemas.microsoft.com/office/drawing/2014/main" id="{8BCF8420-85A4-5F37-BBE3-2BD245B643A3}"/>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Goddard family </a:t>
            </a:r>
          </a:p>
        </p:txBody>
      </p:sp>
      <p:sp>
        <p:nvSpPr>
          <p:cNvPr id="15" name="TextBox 14">
            <a:extLst>
              <a:ext uri="{FF2B5EF4-FFF2-40B4-BE49-F238E27FC236}">
                <a16:creationId xmlns:a16="http://schemas.microsoft.com/office/drawing/2014/main" id="{CFE5DD39-A765-FF57-662D-78EAA7EED317}"/>
              </a:ext>
            </a:extLst>
          </p:cNvPr>
          <p:cNvSpPr txBox="1"/>
          <p:nvPr/>
        </p:nvSpPr>
        <p:spPr>
          <a:xfrm>
            <a:off x="935665"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Why did the family have influence?</a:t>
            </a:r>
          </a:p>
        </p:txBody>
      </p:sp>
      <p:grpSp>
        <p:nvGrpSpPr>
          <p:cNvPr id="14" name="Group 13" descr="A black and white photograph of the Goddard family. Ambrose is pictured, sat on the left. ">
            <a:extLst>
              <a:ext uri="{FF2B5EF4-FFF2-40B4-BE49-F238E27FC236}">
                <a16:creationId xmlns:a16="http://schemas.microsoft.com/office/drawing/2014/main" id="{3F812E38-8D97-7D89-441B-44C6C322BA44}"/>
              </a:ext>
            </a:extLst>
          </p:cNvPr>
          <p:cNvGrpSpPr/>
          <p:nvPr/>
        </p:nvGrpSpPr>
        <p:grpSpPr>
          <a:xfrm>
            <a:off x="531628" y="478628"/>
            <a:ext cx="6847367" cy="5557792"/>
            <a:chOff x="531628" y="478628"/>
            <a:chExt cx="6847367" cy="5557792"/>
          </a:xfrm>
        </p:grpSpPr>
        <p:pic>
          <p:nvPicPr>
            <p:cNvPr id="9" name="Picture 8" descr="A group of people sitting on wicker chairs&#10;&#10;Description automatically generated">
              <a:extLst>
                <a:ext uri="{FF2B5EF4-FFF2-40B4-BE49-F238E27FC236}">
                  <a16:creationId xmlns:a16="http://schemas.microsoft.com/office/drawing/2014/main" id="{22B01BD6-C9CE-59F9-0684-2F0E6FAE76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6057" y="568632"/>
              <a:ext cx="6772938" cy="5467788"/>
            </a:xfrm>
            <a:prstGeom prst="rect">
              <a:avLst/>
            </a:prstGeom>
            <a:ln w="19050">
              <a:solidFill>
                <a:schemeClr val="tx1"/>
              </a:solidFill>
            </a:ln>
          </p:spPr>
        </p:pic>
        <p:sp>
          <p:nvSpPr>
            <p:cNvPr id="13" name="TextBox 12">
              <a:extLst>
                <a:ext uri="{FF2B5EF4-FFF2-40B4-BE49-F238E27FC236}">
                  <a16:creationId xmlns:a16="http://schemas.microsoft.com/office/drawing/2014/main" id="{EBD5C8BF-D408-D027-B7CD-AB9CB099F45A}"/>
                </a:ext>
              </a:extLst>
            </p:cNvPr>
            <p:cNvSpPr txBox="1"/>
            <p:nvPr/>
          </p:nvSpPr>
          <p:spPr>
            <a:xfrm>
              <a:off x="531628" y="478628"/>
              <a:ext cx="3338623" cy="257891"/>
            </a:xfrm>
            <a:prstGeom prst="rect">
              <a:avLst/>
            </a:prstGeom>
            <a:noFill/>
          </p:spPr>
          <p:txBody>
            <a:bodyPr wrap="square">
              <a:spAutoFit/>
            </a:bodyPr>
            <a:lstStyle/>
            <a:p>
              <a:pP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Supplied by Local Studies (Swindon Library &amp; Information Service)</a:t>
              </a:r>
            </a:p>
          </p:txBody>
        </p:sp>
      </p:grpSp>
      <p:sp>
        <p:nvSpPr>
          <p:cNvPr id="3" name="TextBox 2">
            <a:extLst>
              <a:ext uri="{FF2B5EF4-FFF2-40B4-BE49-F238E27FC236}">
                <a16:creationId xmlns:a16="http://schemas.microsoft.com/office/drawing/2014/main" id="{AD087D01-0827-F90A-CFDC-ED17EEF80DAE}"/>
              </a:ext>
            </a:extLst>
          </p:cNvPr>
          <p:cNvSpPr txBox="1"/>
          <p:nvPr/>
        </p:nvSpPr>
        <p:spPr>
          <a:xfrm>
            <a:off x="7538482" y="568632"/>
            <a:ext cx="4221127"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Goddard family influenced everything from wages and rents to markets and even the railway route. </a:t>
            </a:r>
          </a:p>
        </p:txBody>
      </p:sp>
      <p:sp>
        <p:nvSpPr>
          <p:cNvPr id="4" name="TextBox 3">
            <a:extLst>
              <a:ext uri="{FF2B5EF4-FFF2-40B4-BE49-F238E27FC236}">
                <a16:creationId xmlns:a16="http://schemas.microsoft.com/office/drawing/2014/main" id="{A63E9D03-BEAF-E5D2-50DC-7FA339D205C5}"/>
              </a:ext>
            </a:extLst>
          </p:cNvPr>
          <p:cNvSpPr txBox="1"/>
          <p:nvPr/>
        </p:nvSpPr>
        <p:spPr>
          <a:xfrm>
            <a:off x="7538482" y="1654189"/>
            <a:ext cx="4354265"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As Lords of the Manor, they expected people to obey them without question. </a:t>
            </a:r>
          </a:p>
        </p:txBody>
      </p:sp>
      <p:sp>
        <p:nvSpPr>
          <p:cNvPr id="5" name="TextBox 4">
            <a:extLst>
              <a:ext uri="{FF2B5EF4-FFF2-40B4-BE49-F238E27FC236}">
                <a16:creationId xmlns:a16="http://schemas.microsoft.com/office/drawing/2014/main" id="{D903BA59-034C-EFB1-0FE2-B96DEB6915A9}"/>
              </a:ext>
            </a:extLst>
          </p:cNvPr>
          <p:cNvSpPr txBox="1"/>
          <p:nvPr/>
        </p:nvSpPr>
        <p:spPr>
          <a:xfrm>
            <a:off x="7538482" y="2439663"/>
            <a:ext cx="4047461"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However, their power began to fade in the 1800s as modern ideas challenged their authority. </a:t>
            </a:r>
          </a:p>
        </p:txBody>
      </p:sp>
      <p:sp>
        <p:nvSpPr>
          <p:cNvPr id="6" name="TextBox 5">
            <a:extLst>
              <a:ext uri="{FF2B5EF4-FFF2-40B4-BE49-F238E27FC236}">
                <a16:creationId xmlns:a16="http://schemas.microsoft.com/office/drawing/2014/main" id="{8075F4F8-5E87-C598-4383-A40B0A35F3D7}"/>
              </a:ext>
            </a:extLst>
          </p:cNvPr>
          <p:cNvSpPr txBox="1"/>
          <p:nvPr/>
        </p:nvSpPr>
        <p:spPr>
          <a:xfrm>
            <a:off x="7538482" y="3525220"/>
            <a:ext cx="4047461"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One key moment came when Ambrose Goddard, the 12th Lord of the Manor, tried to close a public road near his mansion, sparking outrage!</a:t>
            </a:r>
          </a:p>
        </p:txBody>
      </p:sp>
      <p:grpSp>
        <p:nvGrpSpPr>
          <p:cNvPr id="12" name="Group 11" descr="The Goddard family. Ambrose is pictured on the far left.&#10;">
            <a:extLst>
              <a:ext uri="{FF2B5EF4-FFF2-40B4-BE49-F238E27FC236}">
                <a16:creationId xmlns:a16="http://schemas.microsoft.com/office/drawing/2014/main" id="{400C8BB3-111E-C996-723A-7C343B4301A3}"/>
              </a:ext>
            </a:extLst>
          </p:cNvPr>
          <p:cNvGrpSpPr/>
          <p:nvPr/>
        </p:nvGrpSpPr>
        <p:grpSpPr>
          <a:xfrm>
            <a:off x="7538482" y="5403321"/>
            <a:ext cx="3519378" cy="667490"/>
            <a:chOff x="7538482" y="5403321"/>
            <a:chExt cx="3519378" cy="667490"/>
          </a:xfrm>
        </p:grpSpPr>
        <p:sp>
          <p:nvSpPr>
            <p:cNvPr id="7" name="TextBox 6">
              <a:extLst>
                <a:ext uri="{FF2B5EF4-FFF2-40B4-BE49-F238E27FC236}">
                  <a16:creationId xmlns:a16="http://schemas.microsoft.com/office/drawing/2014/main" id="{C5123B70-8DC4-74C0-8132-7ABCC09F5207}"/>
                </a:ext>
              </a:extLst>
            </p:cNvPr>
            <p:cNvSpPr txBox="1"/>
            <p:nvPr/>
          </p:nvSpPr>
          <p:spPr>
            <a:xfrm>
              <a:off x="7825561" y="5403321"/>
              <a:ext cx="3232299"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Goddard family. Ambrose is pictured on the far left.</a:t>
              </a:r>
            </a:p>
          </p:txBody>
        </p:sp>
        <p:pic>
          <p:nvPicPr>
            <p:cNvPr id="10" name="Picture 9">
              <a:extLst>
                <a:ext uri="{FF2B5EF4-FFF2-40B4-BE49-F238E27FC236}">
                  <a16:creationId xmlns:a16="http://schemas.microsoft.com/office/drawing/2014/main" id="{2BA377D4-9A43-B303-FB0B-567D553FB9C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7538482" y="5466926"/>
              <a:ext cx="350267" cy="248874"/>
            </a:xfrm>
            <a:prstGeom prst="rect">
              <a:avLst/>
            </a:prstGeom>
          </p:spPr>
        </p:pic>
      </p:grpSp>
      <p:pic>
        <p:nvPicPr>
          <p:cNvPr id="8" name="Picture 7">
            <a:extLst>
              <a:ext uri="{FF2B5EF4-FFF2-40B4-BE49-F238E27FC236}">
                <a16:creationId xmlns:a16="http://schemas.microsoft.com/office/drawing/2014/main" id="{BAAAF855-9B51-2D0D-1374-C053B8443FD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4008" y="5618374"/>
            <a:ext cx="1567991" cy="1238183"/>
          </a:xfrm>
          <a:prstGeom prst="rect">
            <a:avLst/>
          </a:prstGeom>
        </p:spPr>
      </p:pic>
    </p:spTree>
    <p:extLst>
      <p:ext uri="{BB962C8B-B14F-4D97-AF65-F5344CB8AC3E}">
        <p14:creationId xmlns:p14="http://schemas.microsoft.com/office/powerpoint/2010/main" val="14512586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A7B32D8-6136-C336-BBEE-88AD674C332F}"/>
            </a:ext>
          </a:extLst>
        </p:cNvPr>
        <p:cNvGrpSpPr/>
        <p:nvPr/>
      </p:nvGrpSpPr>
      <p:grpSpPr>
        <a:xfrm>
          <a:off x="0" y="0"/>
          <a:ext cx="0" cy="0"/>
          <a:chOff x="0" y="0"/>
          <a:chExt cx="0" cy="0"/>
        </a:xfrm>
      </p:grpSpPr>
      <p:sp>
        <p:nvSpPr>
          <p:cNvPr id="14" name="Title 2">
            <a:extLst>
              <a:ext uri="{FF2B5EF4-FFF2-40B4-BE49-F238E27FC236}">
                <a16:creationId xmlns:a16="http://schemas.microsoft.com/office/drawing/2014/main" id="{BDFA47D7-62C1-127E-E090-C19D8CAC7E1C}"/>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Old Mill Lane</a:t>
            </a:r>
          </a:p>
        </p:txBody>
      </p:sp>
      <p:sp>
        <p:nvSpPr>
          <p:cNvPr id="2" name="TextBox 1">
            <a:extLst>
              <a:ext uri="{FF2B5EF4-FFF2-40B4-BE49-F238E27FC236}">
                <a16:creationId xmlns:a16="http://schemas.microsoft.com/office/drawing/2014/main" id="{BF483CDF-F5D0-AEAF-2C46-3DB3865DA740}"/>
              </a:ext>
            </a:extLst>
          </p:cNvPr>
          <p:cNvSpPr txBox="1"/>
          <p:nvPr/>
        </p:nvSpPr>
        <p:spPr>
          <a:xfrm>
            <a:off x="526168" y="685698"/>
            <a:ext cx="5172884"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Ambrose Goddard blocked Old Mill Lane, a road used by locals for centuries, and threatened to prosecute anyone who used it. </a:t>
            </a:r>
          </a:p>
        </p:txBody>
      </p:sp>
      <p:sp>
        <p:nvSpPr>
          <p:cNvPr id="3" name="TextBox 2">
            <a:extLst>
              <a:ext uri="{FF2B5EF4-FFF2-40B4-BE49-F238E27FC236}">
                <a16:creationId xmlns:a16="http://schemas.microsoft.com/office/drawing/2014/main" id="{39D550D4-F474-1AD8-D3B3-1545D1F942B6}"/>
              </a:ext>
            </a:extLst>
          </p:cNvPr>
          <p:cNvSpPr txBox="1"/>
          <p:nvPr/>
        </p:nvSpPr>
        <p:spPr>
          <a:xfrm>
            <a:off x="526168" y="1764034"/>
            <a:ext cx="5172884"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This led to a public backlash, with William Morris, editor of the Swindon Advertiser, leading the charge against him. </a:t>
            </a:r>
          </a:p>
        </p:txBody>
      </p:sp>
      <p:sp>
        <p:nvSpPr>
          <p:cNvPr id="4" name="TextBox 3">
            <a:extLst>
              <a:ext uri="{FF2B5EF4-FFF2-40B4-BE49-F238E27FC236}">
                <a16:creationId xmlns:a16="http://schemas.microsoft.com/office/drawing/2014/main" id="{01DEDF90-49A4-C58C-2A1D-6CA650EDC89F}"/>
              </a:ext>
            </a:extLst>
          </p:cNvPr>
          <p:cNvSpPr txBox="1"/>
          <p:nvPr/>
        </p:nvSpPr>
        <p:spPr>
          <a:xfrm>
            <a:off x="526168" y="2842370"/>
            <a:ext cx="5172884"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Ambrose was taken to court, where he lost the case and was forced to remove the barriers.</a:t>
            </a:r>
          </a:p>
        </p:txBody>
      </p:sp>
      <p:sp>
        <p:nvSpPr>
          <p:cNvPr id="5" name="TextBox 4">
            <a:extLst>
              <a:ext uri="{FF2B5EF4-FFF2-40B4-BE49-F238E27FC236}">
                <a16:creationId xmlns:a16="http://schemas.microsoft.com/office/drawing/2014/main" id="{A713AF3B-3016-E8BE-E04A-38D8ED6B993B}"/>
              </a:ext>
            </a:extLst>
          </p:cNvPr>
          <p:cNvSpPr txBox="1"/>
          <p:nvPr/>
        </p:nvSpPr>
        <p:spPr>
          <a:xfrm>
            <a:off x="526168" y="3620623"/>
            <a:ext cx="5172884"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court ruled the road belonged to the people, not the Goddards.</a:t>
            </a:r>
          </a:p>
        </p:txBody>
      </p:sp>
      <p:grpSp>
        <p:nvGrpSpPr>
          <p:cNvPr id="10" name="Group 9" descr="Old Mill Lane can still be found leading towards Lawns Park where the Goddard manor once stood.&#10;">
            <a:extLst>
              <a:ext uri="{FF2B5EF4-FFF2-40B4-BE49-F238E27FC236}">
                <a16:creationId xmlns:a16="http://schemas.microsoft.com/office/drawing/2014/main" id="{7B0947F2-84E1-E8B9-9494-A3CF9041E6FB}"/>
              </a:ext>
            </a:extLst>
          </p:cNvPr>
          <p:cNvGrpSpPr/>
          <p:nvPr/>
        </p:nvGrpSpPr>
        <p:grpSpPr>
          <a:xfrm>
            <a:off x="1452477" y="5134587"/>
            <a:ext cx="4385771" cy="967573"/>
            <a:chOff x="1068427" y="4941350"/>
            <a:chExt cx="4385771" cy="967573"/>
          </a:xfrm>
        </p:grpSpPr>
        <p:sp>
          <p:nvSpPr>
            <p:cNvPr id="6" name="TextBox 5">
              <a:extLst>
                <a:ext uri="{FF2B5EF4-FFF2-40B4-BE49-F238E27FC236}">
                  <a16:creationId xmlns:a16="http://schemas.microsoft.com/office/drawing/2014/main" id="{9E4CC3D0-40CD-AA79-162B-733DCF2AB551}"/>
                </a:ext>
              </a:extLst>
            </p:cNvPr>
            <p:cNvSpPr txBox="1"/>
            <p:nvPr/>
          </p:nvSpPr>
          <p:spPr>
            <a:xfrm>
              <a:off x="1068427" y="4941350"/>
              <a:ext cx="4056770" cy="967573"/>
            </a:xfrm>
            <a:prstGeom prst="rect">
              <a:avLst/>
            </a:prstGeom>
            <a:noFill/>
          </p:spPr>
          <p:txBody>
            <a:bodyPr wrap="square">
              <a:spAutoFit/>
            </a:bodyPr>
            <a:lstStyle/>
            <a:p>
              <a:pPr algn="r">
                <a:lnSpc>
                  <a:spcPct val="150000"/>
                </a:lnSpc>
              </a:pPr>
              <a:r>
                <a:rPr lang="en-GB" sz="1300" dirty="0">
                  <a:latin typeface="Linkpen 17a Print" panose="03050602060000000000" pitchFamily="66" charset="77"/>
                </a:rPr>
                <a:t>Old Mill Lane can still be found leading towards Lawns Park where the Goddard manor once stood.</a:t>
              </a:r>
            </a:p>
          </p:txBody>
        </p:sp>
        <p:pic>
          <p:nvPicPr>
            <p:cNvPr id="9" name="Picture 8">
              <a:extLst>
                <a:ext uri="{FF2B5EF4-FFF2-40B4-BE49-F238E27FC236}">
                  <a16:creationId xmlns:a16="http://schemas.microsoft.com/office/drawing/2014/main" id="{37361ABD-0747-4061-07AB-C1CE478E278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03931" y="5013350"/>
              <a:ext cx="350267" cy="248874"/>
            </a:xfrm>
            <a:prstGeom prst="rect">
              <a:avLst/>
            </a:prstGeom>
          </p:spPr>
        </p:pic>
      </p:grpSp>
      <p:grpSp>
        <p:nvGrpSpPr>
          <p:cNvPr id="13" name="Group 12" descr="A map showing Old Mill Lane. ">
            <a:extLst>
              <a:ext uri="{FF2B5EF4-FFF2-40B4-BE49-F238E27FC236}">
                <a16:creationId xmlns:a16="http://schemas.microsoft.com/office/drawing/2014/main" id="{A082452E-3CEF-7290-BE33-847C04C8AD55}"/>
              </a:ext>
            </a:extLst>
          </p:cNvPr>
          <p:cNvGrpSpPr/>
          <p:nvPr/>
        </p:nvGrpSpPr>
        <p:grpSpPr>
          <a:xfrm>
            <a:off x="5891413" y="438440"/>
            <a:ext cx="5581117" cy="5727470"/>
            <a:chOff x="5891413" y="438440"/>
            <a:chExt cx="5581117" cy="5727470"/>
          </a:xfrm>
        </p:grpSpPr>
        <p:pic>
          <p:nvPicPr>
            <p:cNvPr id="8" name="Picture 7">
              <a:extLst>
                <a:ext uri="{FF2B5EF4-FFF2-40B4-BE49-F238E27FC236}">
                  <a16:creationId xmlns:a16="http://schemas.microsoft.com/office/drawing/2014/main" id="{05106AB9-8DCF-420C-7A52-EE089CAD99A2}"/>
                </a:ext>
              </a:extLst>
            </p:cNvPr>
            <p:cNvPicPr>
              <a:picLocks noChangeAspect="1"/>
            </p:cNvPicPr>
            <p:nvPr/>
          </p:nvPicPr>
          <p:blipFill>
            <a:blip r:embed="rId4"/>
            <a:stretch>
              <a:fillRect/>
            </a:stretch>
          </p:blipFill>
          <p:spPr>
            <a:xfrm>
              <a:off x="5998710" y="692090"/>
              <a:ext cx="5473820" cy="5473820"/>
            </a:xfrm>
            <a:prstGeom prst="rect">
              <a:avLst/>
            </a:prstGeom>
            <a:ln w="19050">
              <a:solidFill>
                <a:schemeClr val="tx1"/>
              </a:solidFill>
            </a:ln>
          </p:spPr>
        </p:pic>
        <p:sp>
          <p:nvSpPr>
            <p:cNvPr id="12" name="TextBox 11">
              <a:extLst>
                <a:ext uri="{FF2B5EF4-FFF2-40B4-BE49-F238E27FC236}">
                  <a16:creationId xmlns:a16="http://schemas.microsoft.com/office/drawing/2014/main" id="{05A140AC-7164-BCE5-B1A5-032F707F9DB0}"/>
                </a:ext>
              </a:extLst>
            </p:cNvPr>
            <p:cNvSpPr txBox="1"/>
            <p:nvPr/>
          </p:nvSpPr>
          <p:spPr>
            <a:xfrm>
              <a:off x="5891413" y="438440"/>
              <a:ext cx="3338623" cy="257891"/>
            </a:xfrm>
            <a:prstGeom prst="rect">
              <a:avLst/>
            </a:prstGeom>
            <a:noFill/>
          </p:spPr>
          <p:txBody>
            <a:bodyPr wrap="square">
              <a:spAutoFit/>
            </a:bodyPr>
            <a:lstStyle/>
            <a:p>
              <a:pP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Google Maps 2024</a:t>
              </a:r>
            </a:p>
          </p:txBody>
        </p:sp>
      </p:grpSp>
      <p:pic>
        <p:nvPicPr>
          <p:cNvPr id="7" name="Picture 6">
            <a:extLst>
              <a:ext uri="{FF2B5EF4-FFF2-40B4-BE49-F238E27FC236}">
                <a16:creationId xmlns:a16="http://schemas.microsoft.com/office/drawing/2014/main" id="{D2EAABAC-A56C-BA0C-6666-BC597EEEC4C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4008" y="5618374"/>
            <a:ext cx="1567991" cy="1238183"/>
          </a:xfrm>
          <a:prstGeom prst="rect">
            <a:avLst/>
          </a:prstGeom>
        </p:spPr>
      </p:pic>
    </p:spTree>
    <p:extLst>
      <p:ext uri="{BB962C8B-B14F-4D97-AF65-F5344CB8AC3E}">
        <p14:creationId xmlns:p14="http://schemas.microsoft.com/office/powerpoint/2010/main" val="30375427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CF46A0E-69E6-0FB3-83F3-1346AB383487}"/>
            </a:ext>
          </a:extLst>
        </p:cNvPr>
        <p:cNvGrpSpPr/>
        <p:nvPr/>
      </p:nvGrpSpPr>
      <p:grpSpPr>
        <a:xfrm>
          <a:off x="0" y="0"/>
          <a:ext cx="0" cy="0"/>
          <a:chOff x="0" y="0"/>
          <a:chExt cx="0" cy="0"/>
        </a:xfrm>
      </p:grpSpPr>
      <p:sp>
        <p:nvSpPr>
          <p:cNvPr id="13" name="Title 2">
            <a:extLst>
              <a:ext uri="{FF2B5EF4-FFF2-40B4-BE49-F238E27FC236}">
                <a16:creationId xmlns:a16="http://schemas.microsoft.com/office/drawing/2014/main" id="{142074A6-C0F8-2FF6-FE8C-86AAA82397F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Last Goddard</a:t>
            </a:r>
          </a:p>
        </p:txBody>
      </p:sp>
      <p:sp>
        <p:nvSpPr>
          <p:cNvPr id="14" name="TextBox 13">
            <a:extLst>
              <a:ext uri="{FF2B5EF4-FFF2-40B4-BE49-F238E27FC236}">
                <a16:creationId xmlns:a16="http://schemas.microsoft.com/office/drawing/2014/main" id="{4642745A-6539-C4E8-DD10-E5CF672B558B}"/>
              </a:ext>
            </a:extLst>
          </p:cNvPr>
          <p:cNvSpPr txBox="1"/>
          <p:nvPr/>
        </p:nvSpPr>
        <p:spPr>
          <a:xfrm>
            <a:off x="935665"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evidence remains?</a:t>
            </a:r>
          </a:p>
        </p:txBody>
      </p:sp>
      <p:sp>
        <p:nvSpPr>
          <p:cNvPr id="2" name="Title 1">
            <a:extLst>
              <a:ext uri="{FF2B5EF4-FFF2-40B4-BE49-F238E27FC236}">
                <a16:creationId xmlns:a16="http://schemas.microsoft.com/office/drawing/2014/main" id="{28FD34C6-CCE5-8C37-D41A-94E0A309A145}"/>
              </a:ext>
            </a:extLst>
          </p:cNvPr>
          <p:cNvSpPr txBox="1">
            <a:spLocks/>
          </p:cNvSpPr>
          <p:nvPr/>
        </p:nvSpPr>
        <p:spPr>
          <a:xfrm>
            <a:off x="475086" y="582336"/>
            <a:ext cx="620216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Last Goddard</a:t>
            </a:r>
          </a:p>
        </p:txBody>
      </p:sp>
      <p:sp>
        <p:nvSpPr>
          <p:cNvPr id="3" name="TextBox 2">
            <a:extLst>
              <a:ext uri="{FF2B5EF4-FFF2-40B4-BE49-F238E27FC236}">
                <a16:creationId xmlns:a16="http://schemas.microsoft.com/office/drawing/2014/main" id="{C90A3A23-D85C-8EA3-2EE9-E30BC0F066EC}"/>
              </a:ext>
            </a:extLst>
          </p:cNvPr>
          <p:cNvSpPr txBox="1"/>
          <p:nvPr/>
        </p:nvSpPr>
        <p:spPr>
          <a:xfrm>
            <a:off x="594934" y="1508924"/>
            <a:ext cx="4556196"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Major Fitzroy </a:t>
            </a:r>
            <a:r>
              <a:rPr lang="en-GB" sz="1400" dirty="0" err="1">
                <a:latin typeface="Linkpen 17a Print" panose="03050602060000000000" pitchFamily="66" charset="77"/>
              </a:rPr>
              <a:t>Pleydell</a:t>
            </a:r>
            <a:r>
              <a:rPr lang="en-GB" sz="1400" dirty="0">
                <a:latin typeface="Linkpen 17a Print" panose="03050602060000000000" pitchFamily="66" charset="77"/>
              </a:rPr>
              <a:t> Goddard, the last male heir, died in 1927 without a successor.</a:t>
            </a:r>
          </a:p>
        </p:txBody>
      </p:sp>
      <p:sp>
        <p:nvSpPr>
          <p:cNvPr id="4" name="TextBox 3">
            <a:extLst>
              <a:ext uri="{FF2B5EF4-FFF2-40B4-BE49-F238E27FC236}">
                <a16:creationId xmlns:a16="http://schemas.microsoft.com/office/drawing/2014/main" id="{C7C48D01-0C60-FC49-75C5-8B5B05536352}"/>
              </a:ext>
            </a:extLst>
          </p:cNvPr>
          <p:cNvSpPr txBox="1"/>
          <p:nvPr/>
        </p:nvSpPr>
        <p:spPr>
          <a:xfrm>
            <a:off x="594934" y="2688695"/>
            <a:ext cx="4332912"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Following his death, the family's estates, including The Lawns, were sold or repurposed, marking the end of an era for the Goddards in Swindon.</a:t>
            </a:r>
          </a:p>
        </p:txBody>
      </p:sp>
      <p:pic>
        <p:nvPicPr>
          <p:cNvPr id="9" name="Picture 8" descr="An illustration of Fitzroy Goddard. He where's a suit and waistcoat. A small bird in stood on his hand. ">
            <a:extLst>
              <a:ext uri="{FF2B5EF4-FFF2-40B4-BE49-F238E27FC236}">
                <a16:creationId xmlns:a16="http://schemas.microsoft.com/office/drawing/2014/main" id="{503BC410-86D2-C11A-26C5-0D3A0ADF36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48208" y="1508924"/>
            <a:ext cx="2516853" cy="5212568"/>
          </a:xfrm>
          <a:prstGeom prst="rect">
            <a:avLst/>
          </a:prstGeom>
        </p:spPr>
      </p:pic>
      <p:grpSp>
        <p:nvGrpSpPr>
          <p:cNvPr id="12" name="Group 11" descr="A black and white photograph of Fitzroy Goddard. He where's a suit and waistcoat. A small bird in stood on his hand. ">
            <a:extLst>
              <a:ext uri="{FF2B5EF4-FFF2-40B4-BE49-F238E27FC236}">
                <a16:creationId xmlns:a16="http://schemas.microsoft.com/office/drawing/2014/main" id="{E42474ED-07DD-89BF-0B3C-FB6F97506F14}"/>
              </a:ext>
            </a:extLst>
          </p:cNvPr>
          <p:cNvGrpSpPr/>
          <p:nvPr/>
        </p:nvGrpSpPr>
        <p:grpSpPr>
          <a:xfrm>
            <a:off x="7699485" y="437511"/>
            <a:ext cx="3845959" cy="6094664"/>
            <a:chOff x="7699485" y="437511"/>
            <a:chExt cx="3845959" cy="6094664"/>
          </a:xfrm>
        </p:grpSpPr>
        <p:pic>
          <p:nvPicPr>
            <p:cNvPr id="7" name="Picture 6" descr="A person holding a bird&#10;&#10;Description automatically generated">
              <a:extLst>
                <a:ext uri="{FF2B5EF4-FFF2-40B4-BE49-F238E27FC236}">
                  <a16:creationId xmlns:a16="http://schemas.microsoft.com/office/drawing/2014/main" id="{2D3F5DD8-8727-B6B7-AB6E-C451A78C44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60000">
              <a:off x="7699485" y="437511"/>
              <a:ext cx="3845959" cy="5949218"/>
            </a:xfrm>
            <a:prstGeom prst="rect">
              <a:avLst/>
            </a:prstGeom>
          </p:spPr>
        </p:pic>
        <p:sp>
          <p:nvSpPr>
            <p:cNvPr id="10" name="TextBox 9">
              <a:extLst>
                <a:ext uri="{FF2B5EF4-FFF2-40B4-BE49-F238E27FC236}">
                  <a16:creationId xmlns:a16="http://schemas.microsoft.com/office/drawing/2014/main" id="{D0F36817-046C-DF22-6499-833B5B1C4D85}"/>
                </a:ext>
              </a:extLst>
            </p:cNvPr>
            <p:cNvSpPr txBox="1"/>
            <p:nvPr/>
          </p:nvSpPr>
          <p:spPr>
            <a:xfrm>
              <a:off x="7706689" y="6274284"/>
              <a:ext cx="3338623" cy="257891"/>
            </a:xfrm>
            <a:prstGeom prst="rect">
              <a:avLst/>
            </a:prstGeom>
            <a:noFill/>
          </p:spPr>
          <p:txBody>
            <a:bodyPr wrap="square">
              <a:spAutoFit/>
            </a:bodyPr>
            <a:lstStyle/>
            <a:p>
              <a:pP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©Supplied by Local Studies (Swindon Library &amp; Information Service)</a:t>
              </a:r>
            </a:p>
          </p:txBody>
        </p:sp>
      </p:grpSp>
      <p:pic>
        <p:nvPicPr>
          <p:cNvPr id="6" name="Picture 5">
            <a:extLst>
              <a:ext uri="{FF2B5EF4-FFF2-40B4-BE49-F238E27FC236}">
                <a16:creationId xmlns:a16="http://schemas.microsoft.com/office/drawing/2014/main" id="{E1102697-647F-474F-C651-F6CDFC61C81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4008" y="5618374"/>
            <a:ext cx="1567991" cy="1238183"/>
          </a:xfrm>
          <a:prstGeom prst="rect">
            <a:avLst/>
          </a:prstGeom>
        </p:spPr>
      </p:pic>
    </p:spTree>
    <p:extLst>
      <p:ext uri="{BB962C8B-B14F-4D97-AF65-F5344CB8AC3E}">
        <p14:creationId xmlns:p14="http://schemas.microsoft.com/office/powerpoint/2010/main" val="4105863346"/>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2" presetClass="entr" presetSubtype="1" fill="hold" nodeType="withEffect" p14:presetBounceEnd="50000">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14:bounceEnd="50000">
                                          <p:cBhvr additive="base">
                                            <p:cTn id="22" dur="10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23"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2" presetClass="entr" presetSubtype="1"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ppt_x"/>
                                              </p:val>
                                            </p:tav>
                                            <p:tav tm="100000">
                                              <p:val>
                                                <p:strVal val="#ppt_x"/>
                                              </p:val>
                                            </p:tav>
                                          </p:tavLst>
                                        </p:anim>
                                        <p:anim calcmode="lin" valueType="num">
                                          <p:cBhvr additive="base">
                                            <p:cTn id="23"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4E59814-592F-95A3-A67A-D3A97A17721E}"/>
            </a:ext>
          </a:extLst>
        </p:cNvPr>
        <p:cNvGrpSpPr/>
        <p:nvPr/>
      </p:nvGrpSpPr>
      <p:grpSpPr>
        <a:xfrm>
          <a:off x="0" y="0"/>
          <a:ext cx="0" cy="0"/>
          <a:chOff x="0" y="0"/>
          <a:chExt cx="0" cy="0"/>
        </a:xfrm>
      </p:grpSpPr>
      <p:sp>
        <p:nvSpPr>
          <p:cNvPr id="14" name="Title 2">
            <a:extLst>
              <a:ext uri="{FF2B5EF4-FFF2-40B4-BE49-F238E27FC236}">
                <a16:creationId xmlns:a16="http://schemas.microsoft.com/office/drawing/2014/main" id="{29D2C7AB-5907-2119-091D-25FD92DB6C3F}"/>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end of a Legacy</a:t>
            </a:r>
          </a:p>
        </p:txBody>
      </p:sp>
      <p:sp>
        <p:nvSpPr>
          <p:cNvPr id="11" name="TextBox 10">
            <a:extLst>
              <a:ext uri="{FF2B5EF4-FFF2-40B4-BE49-F238E27FC236}">
                <a16:creationId xmlns:a16="http://schemas.microsoft.com/office/drawing/2014/main" id="{D5063027-643B-5DC6-C628-E1B83DF2ED41}"/>
              </a:ext>
            </a:extLst>
          </p:cNvPr>
          <p:cNvSpPr txBox="1"/>
          <p:nvPr/>
        </p:nvSpPr>
        <p:spPr>
          <a:xfrm>
            <a:off x="935665"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evidence remains?</a:t>
            </a:r>
          </a:p>
        </p:txBody>
      </p:sp>
      <p:sp>
        <p:nvSpPr>
          <p:cNvPr id="2" name="Title 1">
            <a:extLst>
              <a:ext uri="{FF2B5EF4-FFF2-40B4-BE49-F238E27FC236}">
                <a16:creationId xmlns:a16="http://schemas.microsoft.com/office/drawing/2014/main" id="{FA665D42-EC83-216D-FE76-65674A501251}"/>
              </a:ext>
            </a:extLst>
          </p:cNvPr>
          <p:cNvSpPr txBox="1">
            <a:spLocks/>
          </p:cNvSpPr>
          <p:nvPr/>
        </p:nvSpPr>
        <p:spPr>
          <a:xfrm>
            <a:off x="504902" y="419080"/>
            <a:ext cx="1014892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end of a Legacy</a:t>
            </a:r>
          </a:p>
        </p:txBody>
      </p:sp>
      <p:sp>
        <p:nvSpPr>
          <p:cNvPr id="3" name="TextBox 2">
            <a:extLst>
              <a:ext uri="{FF2B5EF4-FFF2-40B4-BE49-F238E27FC236}">
                <a16:creationId xmlns:a16="http://schemas.microsoft.com/office/drawing/2014/main" id="{45008535-6B37-444F-D349-A49D22C5D171}"/>
              </a:ext>
            </a:extLst>
          </p:cNvPr>
          <p:cNvSpPr txBox="1"/>
          <p:nvPr/>
        </p:nvSpPr>
        <p:spPr>
          <a:xfrm>
            <a:off x="558063" y="1178777"/>
            <a:ext cx="8681629"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Today, remnants of the Goddard legacy can still be seen in Swindon. </a:t>
            </a:r>
          </a:p>
        </p:txBody>
      </p:sp>
      <p:sp>
        <p:nvSpPr>
          <p:cNvPr id="4" name="TextBox 3">
            <a:extLst>
              <a:ext uri="{FF2B5EF4-FFF2-40B4-BE49-F238E27FC236}">
                <a16:creationId xmlns:a16="http://schemas.microsoft.com/office/drawing/2014/main" id="{24F542BB-1127-6F67-016C-614DD226066C}"/>
              </a:ext>
            </a:extLst>
          </p:cNvPr>
          <p:cNvSpPr txBox="1"/>
          <p:nvPr/>
        </p:nvSpPr>
        <p:spPr>
          <a:xfrm>
            <a:off x="558064" y="1664271"/>
            <a:ext cx="10956996"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Lawns, once the family's estate, is now a public park, offering green space and sense of history to residents and visitors. </a:t>
            </a:r>
          </a:p>
        </p:txBody>
      </p:sp>
      <p:sp>
        <p:nvSpPr>
          <p:cNvPr id="5" name="TextBox 4">
            <a:extLst>
              <a:ext uri="{FF2B5EF4-FFF2-40B4-BE49-F238E27FC236}">
                <a16:creationId xmlns:a16="http://schemas.microsoft.com/office/drawing/2014/main" id="{11F21AD4-F69D-3CC5-694D-FEB1F0D1F2DA}"/>
              </a:ext>
            </a:extLst>
          </p:cNvPr>
          <p:cNvSpPr txBox="1"/>
          <p:nvPr/>
        </p:nvSpPr>
        <p:spPr>
          <a:xfrm>
            <a:off x="558064" y="2449847"/>
            <a:ext cx="4545564"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Though the house, used by the military in World War 2, was demolished in 1952, you can still see its gateposts.</a:t>
            </a:r>
          </a:p>
        </p:txBody>
      </p:sp>
      <p:sp>
        <p:nvSpPr>
          <p:cNvPr id="6" name="TextBox 5">
            <a:extLst>
              <a:ext uri="{FF2B5EF4-FFF2-40B4-BE49-F238E27FC236}">
                <a16:creationId xmlns:a16="http://schemas.microsoft.com/office/drawing/2014/main" id="{6B36343B-D0CB-CC15-6BA7-6CD45FD9F409}"/>
              </a:ext>
            </a:extLst>
          </p:cNvPr>
          <p:cNvSpPr txBox="1"/>
          <p:nvPr/>
        </p:nvSpPr>
        <p:spPr>
          <a:xfrm>
            <a:off x="558064" y="3535506"/>
            <a:ext cx="4343545"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Goddard Arms, originally the family's inn, remains a landmark in the town.</a:t>
            </a:r>
          </a:p>
        </p:txBody>
      </p:sp>
      <p:sp>
        <p:nvSpPr>
          <p:cNvPr id="7" name="TextBox 6">
            <a:extLst>
              <a:ext uri="{FF2B5EF4-FFF2-40B4-BE49-F238E27FC236}">
                <a16:creationId xmlns:a16="http://schemas.microsoft.com/office/drawing/2014/main" id="{002436E6-A162-FCAD-6DCF-E4B14E98076F}"/>
              </a:ext>
            </a:extLst>
          </p:cNvPr>
          <p:cNvSpPr txBox="1"/>
          <p:nvPr/>
        </p:nvSpPr>
        <p:spPr>
          <a:xfrm>
            <a:off x="558063" y="4321082"/>
            <a:ext cx="4641257"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These sites serve as enduring reminders of the family's lasting impact on Swindon's heritage.</a:t>
            </a:r>
          </a:p>
        </p:txBody>
      </p:sp>
      <p:grpSp>
        <p:nvGrpSpPr>
          <p:cNvPr id="13" name="Group 12" descr="The Goddard family tomb can be found in the Lawns where a parish church once stood.&#10;">
            <a:extLst>
              <a:ext uri="{FF2B5EF4-FFF2-40B4-BE49-F238E27FC236}">
                <a16:creationId xmlns:a16="http://schemas.microsoft.com/office/drawing/2014/main" id="{BCD55D4F-6ED4-8493-FB24-59860C1CA15B}"/>
              </a:ext>
            </a:extLst>
          </p:cNvPr>
          <p:cNvGrpSpPr/>
          <p:nvPr/>
        </p:nvGrpSpPr>
        <p:grpSpPr>
          <a:xfrm>
            <a:off x="1429767" y="5203478"/>
            <a:ext cx="3722179" cy="967573"/>
            <a:chOff x="1062921" y="5224744"/>
            <a:chExt cx="3722179" cy="967573"/>
          </a:xfrm>
        </p:grpSpPr>
        <p:sp>
          <p:nvSpPr>
            <p:cNvPr id="8" name="TextBox 7">
              <a:extLst>
                <a:ext uri="{FF2B5EF4-FFF2-40B4-BE49-F238E27FC236}">
                  <a16:creationId xmlns:a16="http://schemas.microsoft.com/office/drawing/2014/main" id="{0466D534-DF91-0219-B628-DDC8E3535974}"/>
                </a:ext>
              </a:extLst>
            </p:cNvPr>
            <p:cNvSpPr txBox="1"/>
            <p:nvPr/>
          </p:nvSpPr>
          <p:spPr>
            <a:xfrm>
              <a:off x="1062921" y="5224744"/>
              <a:ext cx="3407881" cy="967573"/>
            </a:xfrm>
            <a:prstGeom prst="rect">
              <a:avLst/>
            </a:prstGeom>
            <a:noFill/>
          </p:spPr>
          <p:txBody>
            <a:bodyPr wrap="square">
              <a:spAutoFit/>
            </a:bodyPr>
            <a:lstStyle/>
            <a:p>
              <a:pPr algn="r">
                <a:lnSpc>
                  <a:spcPct val="150000"/>
                </a:lnSpc>
              </a:pPr>
              <a:r>
                <a:rPr lang="en-GB" sz="1300" dirty="0">
                  <a:latin typeface="Linkpen 17a Print" panose="03050602060000000000" pitchFamily="66" charset="77"/>
                </a:rPr>
                <a:t>The Goddard family tomb can be found in the Lawns where a parish church once stood.</a:t>
              </a:r>
            </a:p>
          </p:txBody>
        </p:sp>
        <p:pic>
          <p:nvPicPr>
            <p:cNvPr id="9" name="Picture 8">
              <a:extLst>
                <a:ext uri="{FF2B5EF4-FFF2-40B4-BE49-F238E27FC236}">
                  <a16:creationId xmlns:a16="http://schemas.microsoft.com/office/drawing/2014/main" id="{4DFD1E2D-3FF0-B197-6730-55B3425A241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34833" y="5305703"/>
              <a:ext cx="350267" cy="248874"/>
            </a:xfrm>
            <a:prstGeom prst="rect">
              <a:avLst/>
            </a:prstGeom>
          </p:spPr>
        </p:pic>
      </p:grpSp>
      <p:grpSp>
        <p:nvGrpSpPr>
          <p:cNvPr id="17" name="Group 16" descr="A modern day colour photograph of the Goddard Family tomb. It is in the grassy lawns where the Parrish once stood. ">
            <a:extLst>
              <a:ext uri="{FF2B5EF4-FFF2-40B4-BE49-F238E27FC236}">
                <a16:creationId xmlns:a16="http://schemas.microsoft.com/office/drawing/2014/main" id="{0AC33897-B0C6-875A-8E6D-D0B61853E06B}"/>
              </a:ext>
            </a:extLst>
          </p:cNvPr>
          <p:cNvGrpSpPr/>
          <p:nvPr/>
        </p:nvGrpSpPr>
        <p:grpSpPr>
          <a:xfrm>
            <a:off x="5279534" y="2196784"/>
            <a:ext cx="6246159" cy="4051314"/>
            <a:chOff x="5279534" y="2196784"/>
            <a:chExt cx="6246159" cy="4051314"/>
          </a:xfrm>
        </p:grpSpPr>
        <p:pic>
          <p:nvPicPr>
            <p:cNvPr id="12" name="Picture 11">
              <a:extLst>
                <a:ext uri="{FF2B5EF4-FFF2-40B4-BE49-F238E27FC236}">
                  <a16:creationId xmlns:a16="http://schemas.microsoft.com/office/drawing/2014/main" id="{7678ECA8-8A81-3B19-0899-CB7D5F957B4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349118" y="2281651"/>
              <a:ext cx="6176575" cy="3966447"/>
            </a:xfrm>
            <a:prstGeom prst="rect">
              <a:avLst/>
            </a:prstGeom>
            <a:ln w="19050">
              <a:solidFill>
                <a:schemeClr val="tx1"/>
              </a:solidFill>
            </a:ln>
          </p:spPr>
        </p:pic>
        <p:sp>
          <p:nvSpPr>
            <p:cNvPr id="16" name="TextBox 15">
              <a:extLst>
                <a:ext uri="{FF2B5EF4-FFF2-40B4-BE49-F238E27FC236}">
                  <a16:creationId xmlns:a16="http://schemas.microsoft.com/office/drawing/2014/main" id="{DA41D6B8-C5CB-ACAA-0447-5D585645CD30}"/>
                </a:ext>
              </a:extLst>
            </p:cNvPr>
            <p:cNvSpPr txBox="1"/>
            <p:nvPr/>
          </p:nvSpPr>
          <p:spPr>
            <a:xfrm>
              <a:off x="5279534" y="2196784"/>
              <a:ext cx="3338623" cy="257891"/>
            </a:xfrm>
            <a:prstGeom prst="rect">
              <a:avLst/>
            </a:prstGeom>
            <a:noFill/>
          </p:spPr>
          <p:txBody>
            <a:bodyPr wrap="square">
              <a:spAutoFit/>
            </a:bodyPr>
            <a:lstStyle/>
            <a:p>
              <a:pPr>
                <a:lnSpc>
                  <a:spcPct val="150000"/>
                </a:lnSpc>
              </a:pPr>
              <a:r>
                <a:rPr lang="en-GB" sz="800" dirty="0">
                  <a:solidFill>
                    <a:schemeClr val="bg1">
                      <a:lumMod val="95000"/>
                    </a:schemeClr>
                  </a:solidFill>
                  <a:latin typeface="Calibri" panose="020F0502020204030204" pitchFamily="34" charset="0"/>
                  <a:cs typeface="Calibri" panose="020F0502020204030204" pitchFamily="34" charset="0"/>
                </a:rPr>
                <a:t>© Swindon Central Library)</a:t>
              </a:r>
            </a:p>
          </p:txBody>
        </p:sp>
      </p:grpSp>
      <p:pic>
        <p:nvPicPr>
          <p:cNvPr id="10" name="Picture 9">
            <a:extLst>
              <a:ext uri="{FF2B5EF4-FFF2-40B4-BE49-F238E27FC236}">
                <a16:creationId xmlns:a16="http://schemas.microsoft.com/office/drawing/2014/main" id="{F0096598-2C91-E9F5-67D3-B95CDAC5D86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4008" y="5618374"/>
            <a:ext cx="1567991" cy="1238183"/>
          </a:xfrm>
          <a:prstGeom prst="rect">
            <a:avLst/>
          </a:prstGeom>
        </p:spPr>
      </p:pic>
    </p:spTree>
    <p:extLst>
      <p:ext uri="{BB962C8B-B14F-4D97-AF65-F5344CB8AC3E}">
        <p14:creationId xmlns:p14="http://schemas.microsoft.com/office/powerpoint/2010/main" val="39812736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fade">
                                      <p:cBhvr>
                                        <p:cTn id="19" dur="500"/>
                                        <p:tgtEl>
                                          <p:spTgt spid="5">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fade">
                                      <p:cBhvr>
                                        <p:cTn id="23" dur="500"/>
                                        <p:tgtEl>
                                          <p:spTgt spid="6">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P spid="4" grpId="0" build="allAtOnce"/>
      <p:bldP spid="5" grpId="0" build="allAtOnce"/>
      <p:bldP spid="6" grpId="0" build="allAtOnce"/>
      <p:bldP spid="7"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4BEEAA8-049E-33A3-10E8-0474722D2C47}"/>
            </a:ext>
          </a:extLst>
        </p:cNvPr>
        <p:cNvGrpSpPr/>
        <p:nvPr/>
      </p:nvGrpSpPr>
      <p:grpSpPr>
        <a:xfrm>
          <a:off x="0" y="0"/>
          <a:ext cx="0" cy="0"/>
          <a:chOff x="0" y="0"/>
          <a:chExt cx="0" cy="0"/>
        </a:xfrm>
      </p:grpSpPr>
      <p:sp>
        <p:nvSpPr>
          <p:cNvPr id="66" name="Title 2">
            <a:extLst>
              <a:ext uri="{FF2B5EF4-FFF2-40B4-BE49-F238E27FC236}">
                <a16:creationId xmlns:a16="http://schemas.microsoft.com/office/drawing/2014/main" id="{571593DD-4EA1-680E-C4B3-772C6D35490D}"/>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Goddard Family Tree</a:t>
            </a:r>
          </a:p>
        </p:txBody>
      </p:sp>
      <p:sp>
        <p:nvSpPr>
          <p:cNvPr id="3" name="TextBox 2">
            <a:extLst>
              <a:ext uri="{FF2B5EF4-FFF2-40B4-BE49-F238E27FC236}">
                <a16:creationId xmlns:a16="http://schemas.microsoft.com/office/drawing/2014/main" id="{FEE3A3E5-B140-A48D-406C-6EBD8D0F921B}"/>
              </a:ext>
            </a:extLst>
          </p:cNvPr>
          <p:cNvSpPr txBox="1"/>
          <p:nvPr/>
        </p:nvSpPr>
        <p:spPr>
          <a:xfrm>
            <a:off x="935665"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evidence remains?</a:t>
            </a:r>
          </a:p>
        </p:txBody>
      </p:sp>
      <p:pic>
        <p:nvPicPr>
          <p:cNvPr id="5" name="Picture 4" descr="Thomas Goddard 1563-1567">
            <a:extLst>
              <a:ext uri="{FF2B5EF4-FFF2-40B4-BE49-F238E27FC236}">
                <a16:creationId xmlns:a16="http://schemas.microsoft.com/office/drawing/2014/main" id="{E4AFF614-F13F-3210-36B6-4BF892BA60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8068" y="404042"/>
            <a:ext cx="2536376" cy="743841"/>
          </a:xfrm>
          <a:prstGeom prst="rect">
            <a:avLst/>
          </a:prstGeom>
        </p:spPr>
      </p:pic>
      <p:pic>
        <p:nvPicPr>
          <p:cNvPr id="7" name="Picture 6" descr="Richard Goddard 1568-1614">
            <a:extLst>
              <a:ext uri="{FF2B5EF4-FFF2-40B4-BE49-F238E27FC236}">
                <a16:creationId xmlns:a16="http://schemas.microsoft.com/office/drawing/2014/main" id="{F32F6FB6-977B-3260-2CFE-97BA124A2E6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7356" y="1217856"/>
            <a:ext cx="2536376" cy="743841"/>
          </a:xfrm>
          <a:prstGeom prst="rect">
            <a:avLst/>
          </a:prstGeom>
        </p:spPr>
      </p:pic>
      <p:pic>
        <p:nvPicPr>
          <p:cNvPr id="9" name="Picture 8" descr="Thomas Goddard 1614-1641">
            <a:extLst>
              <a:ext uri="{FF2B5EF4-FFF2-40B4-BE49-F238E27FC236}">
                <a16:creationId xmlns:a16="http://schemas.microsoft.com/office/drawing/2014/main" id="{D68E8064-F0A7-FD8F-2495-9B691970DC9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9799" y="2031670"/>
            <a:ext cx="2536376" cy="743841"/>
          </a:xfrm>
          <a:prstGeom prst="rect">
            <a:avLst/>
          </a:prstGeom>
        </p:spPr>
      </p:pic>
      <p:pic>
        <p:nvPicPr>
          <p:cNvPr id="12" name="Picture 11" descr="Richard Goddard 1644-1650">
            <a:extLst>
              <a:ext uri="{FF2B5EF4-FFF2-40B4-BE49-F238E27FC236}">
                <a16:creationId xmlns:a16="http://schemas.microsoft.com/office/drawing/2014/main" id="{22812752-1E42-D2B1-FCF0-0A63E165EB4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82928" y="2840380"/>
            <a:ext cx="2536376" cy="743841"/>
          </a:xfrm>
          <a:prstGeom prst="rect">
            <a:avLst/>
          </a:prstGeom>
        </p:spPr>
      </p:pic>
      <p:pic>
        <p:nvPicPr>
          <p:cNvPr id="14" name="Picture 13" descr="Thomas Goddard 1651-1683">
            <a:extLst>
              <a:ext uri="{FF2B5EF4-FFF2-40B4-BE49-F238E27FC236}">
                <a16:creationId xmlns:a16="http://schemas.microsoft.com/office/drawing/2014/main" id="{89F5773F-3FBE-A44E-5234-B122107923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60479" y="3649090"/>
            <a:ext cx="2536376" cy="743841"/>
          </a:xfrm>
          <a:prstGeom prst="rect">
            <a:avLst/>
          </a:prstGeom>
        </p:spPr>
      </p:pic>
      <p:pic>
        <p:nvPicPr>
          <p:cNvPr id="16" name="Picture 15" descr="Thomas Goddard 1683-????">
            <a:extLst>
              <a:ext uri="{FF2B5EF4-FFF2-40B4-BE49-F238E27FC236}">
                <a16:creationId xmlns:a16="http://schemas.microsoft.com/office/drawing/2014/main" id="{FADFBE99-B16D-B4B5-CCBB-2697E80E476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141625" y="4453086"/>
            <a:ext cx="2536376" cy="743841"/>
          </a:xfrm>
          <a:prstGeom prst="rect">
            <a:avLst/>
          </a:prstGeom>
        </p:spPr>
      </p:pic>
      <p:pic>
        <p:nvPicPr>
          <p:cNvPr id="18" name="Picture 17" descr="Richard Goddard ????-1732">
            <a:extLst>
              <a:ext uri="{FF2B5EF4-FFF2-40B4-BE49-F238E27FC236}">
                <a16:creationId xmlns:a16="http://schemas.microsoft.com/office/drawing/2014/main" id="{1F445D15-27F5-3D97-E731-4F8521E16EE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426918" y="5276718"/>
            <a:ext cx="2536376" cy="743841"/>
          </a:xfrm>
          <a:prstGeom prst="rect">
            <a:avLst/>
          </a:prstGeom>
        </p:spPr>
      </p:pic>
      <p:pic>
        <p:nvPicPr>
          <p:cNvPr id="20" name="Picture 19" descr="Pleydell Goddard 1732-1742">
            <a:extLst>
              <a:ext uri="{FF2B5EF4-FFF2-40B4-BE49-F238E27FC236}">
                <a16:creationId xmlns:a16="http://schemas.microsoft.com/office/drawing/2014/main" id="{CFC27403-DF1A-E354-0AE3-5ABF828C407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265804" y="404042"/>
            <a:ext cx="2536376" cy="743841"/>
          </a:xfrm>
          <a:prstGeom prst="rect">
            <a:avLst/>
          </a:prstGeom>
        </p:spPr>
      </p:pic>
      <p:pic>
        <p:nvPicPr>
          <p:cNvPr id="22" name="Picture 21" descr="Ambrose Goddard 1745-1754">
            <a:extLst>
              <a:ext uri="{FF2B5EF4-FFF2-40B4-BE49-F238E27FC236}">
                <a16:creationId xmlns:a16="http://schemas.microsoft.com/office/drawing/2014/main" id="{87B8396E-8DFE-094E-B013-0DA2859E8BA2}"/>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660433" y="1205452"/>
            <a:ext cx="2536376" cy="743841"/>
          </a:xfrm>
          <a:prstGeom prst="rect">
            <a:avLst/>
          </a:prstGeom>
        </p:spPr>
      </p:pic>
      <p:pic>
        <p:nvPicPr>
          <p:cNvPr id="24" name="Picture 23" descr="Thomas Goddard 1757-1770">
            <a:extLst>
              <a:ext uri="{FF2B5EF4-FFF2-40B4-BE49-F238E27FC236}">
                <a16:creationId xmlns:a16="http://schemas.microsoft.com/office/drawing/2014/main" id="{91372CD1-E0BC-3F1B-8D20-1A5FD8235B52}"/>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467821" y="2009448"/>
            <a:ext cx="2536376" cy="743841"/>
          </a:xfrm>
          <a:prstGeom prst="rect">
            <a:avLst/>
          </a:prstGeom>
        </p:spPr>
      </p:pic>
      <p:pic>
        <p:nvPicPr>
          <p:cNvPr id="26" name="Picture 25" descr="Ambrose Goddard 1771-1815">
            <a:extLst>
              <a:ext uri="{FF2B5EF4-FFF2-40B4-BE49-F238E27FC236}">
                <a16:creationId xmlns:a16="http://schemas.microsoft.com/office/drawing/2014/main" id="{1BA10C69-0A21-3A7C-3C86-FE5B95904492}"/>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5265804" y="2813443"/>
            <a:ext cx="2536376" cy="743841"/>
          </a:xfrm>
          <a:prstGeom prst="rect">
            <a:avLst/>
          </a:prstGeom>
        </p:spPr>
      </p:pic>
      <p:pic>
        <p:nvPicPr>
          <p:cNvPr id="28" name="Picture 27" descr="Ambrose Lethbridge Goddard 1852-1895">
            <a:extLst>
              <a:ext uri="{FF2B5EF4-FFF2-40B4-BE49-F238E27FC236}">
                <a16:creationId xmlns:a16="http://schemas.microsoft.com/office/drawing/2014/main" id="{F9A2A91E-13EA-2052-7F6F-18AC38D2FA76}"/>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839436" y="3617439"/>
            <a:ext cx="2536376" cy="963335"/>
          </a:xfrm>
          <a:prstGeom prst="rect">
            <a:avLst/>
          </a:prstGeom>
        </p:spPr>
      </p:pic>
      <p:pic>
        <p:nvPicPr>
          <p:cNvPr id="30" name="Picture 29" descr="Fitzroy Pleydell Goddard 1895-1927">
            <a:extLst>
              <a:ext uri="{FF2B5EF4-FFF2-40B4-BE49-F238E27FC236}">
                <a16:creationId xmlns:a16="http://schemas.microsoft.com/office/drawing/2014/main" id="{D05F393B-311C-9806-7041-70988A6DEA5C}"/>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450862" y="4640929"/>
            <a:ext cx="2536376" cy="963335"/>
          </a:xfrm>
          <a:prstGeom prst="rect">
            <a:avLst/>
          </a:prstGeom>
        </p:spPr>
      </p:pic>
      <p:pic>
        <p:nvPicPr>
          <p:cNvPr id="65" name="Picture 64" descr="An illustration of Fitzroy Goddard. He where's a suit and waistcoat. A small bird in stood on his hand. ">
            <a:extLst>
              <a:ext uri="{FF2B5EF4-FFF2-40B4-BE49-F238E27FC236}">
                <a16:creationId xmlns:a16="http://schemas.microsoft.com/office/drawing/2014/main" id="{A36A9BA8-6008-B3CD-82AB-8C5BED8A0CBA}"/>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6715399" y="3807248"/>
            <a:ext cx="2516853" cy="5212568"/>
          </a:xfrm>
          <a:prstGeom prst="rect">
            <a:avLst/>
          </a:prstGeom>
        </p:spPr>
      </p:pic>
      <p:grpSp>
        <p:nvGrpSpPr>
          <p:cNvPr id="33" name="originally" descr="Originally from Upham, a small village south of Swindon, Thomas Goddard acquired the Manor of Swindon in 1563 from the Crown. He also purchased the Crown Inn, later renames the Goddard Arms and to become Swindon's de facto Towen Hall, Courthouse and Council rooms until the mid-19th century.">
            <a:extLst>
              <a:ext uri="{FF2B5EF4-FFF2-40B4-BE49-F238E27FC236}">
                <a16:creationId xmlns:a16="http://schemas.microsoft.com/office/drawing/2014/main" id="{2BE398D8-EC21-B6CC-7E5E-B32237BA3B11}"/>
              </a:ext>
            </a:extLst>
          </p:cNvPr>
          <p:cNvGrpSpPr/>
          <p:nvPr/>
        </p:nvGrpSpPr>
        <p:grpSpPr>
          <a:xfrm>
            <a:off x="8129100" y="444468"/>
            <a:ext cx="3610347" cy="4008618"/>
            <a:chOff x="3314831" y="4767020"/>
            <a:chExt cx="6258305" cy="4008618"/>
          </a:xfrm>
        </p:grpSpPr>
        <p:sp>
          <p:nvSpPr>
            <p:cNvPr id="34" name="Rectangle 33">
              <a:extLst>
                <a:ext uri="{FF2B5EF4-FFF2-40B4-BE49-F238E27FC236}">
                  <a16:creationId xmlns:a16="http://schemas.microsoft.com/office/drawing/2014/main" id="{5817FA3D-7F78-F765-F9A7-D7DBF7831AB2}"/>
                </a:ext>
              </a:extLst>
            </p:cNvPr>
            <p:cNvSpPr/>
            <p:nvPr/>
          </p:nvSpPr>
          <p:spPr>
            <a:xfrm>
              <a:off x="3314831" y="4767020"/>
              <a:ext cx="6258305" cy="400861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1A5E9A5A-9206-E019-7E62-E180FD6E069A}"/>
                </a:ext>
              </a:extLst>
            </p:cNvPr>
            <p:cNvSpPr txBox="1"/>
            <p:nvPr/>
          </p:nvSpPr>
          <p:spPr>
            <a:xfrm>
              <a:off x="3553719" y="4941088"/>
              <a:ext cx="5644062" cy="3668312"/>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Originally from Upham, a small village south of Swindon, Thomas Goddard </a:t>
              </a:r>
              <a:r>
                <a:rPr lang="en-GB" sz="1300" dirty="0" err="1">
                  <a:latin typeface="Linkpen 17a Print" panose="03050602060000000000" pitchFamily="66" charset="77"/>
                </a:rPr>
                <a:t>accquired</a:t>
              </a:r>
              <a:r>
                <a:rPr lang="en-GB" sz="1300" dirty="0">
                  <a:latin typeface="Linkpen 17a Print" panose="03050602060000000000" pitchFamily="66" charset="77"/>
                </a:rPr>
                <a:t> the Manor of Swindon in 1563 from the Crown. </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He also purchased the Crown Inn, later renamed the Goddard Arms, which would become Swindon's Town Hall, Courthouse and Council rooms until the mid-9th Century.</a:t>
              </a:r>
            </a:p>
          </p:txBody>
        </p:sp>
      </p:grpSp>
      <p:grpSp>
        <p:nvGrpSpPr>
          <p:cNvPr id="38" name="granted" descr="Granted the right to hold Markets and Fairs in the town in 1626 from the King. ">
            <a:extLst>
              <a:ext uri="{FF2B5EF4-FFF2-40B4-BE49-F238E27FC236}">
                <a16:creationId xmlns:a16="http://schemas.microsoft.com/office/drawing/2014/main" id="{43E63449-3846-8A27-E842-72EBC0C9A611}"/>
              </a:ext>
            </a:extLst>
          </p:cNvPr>
          <p:cNvGrpSpPr/>
          <p:nvPr/>
        </p:nvGrpSpPr>
        <p:grpSpPr>
          <a:xfrm>
            <a:off x="8131884" y="425833"/>
            <a:ext cx="3610347" cy="1320672"/>
            <a:chOff x="3314831" y="4767021"/>
            <a:chExt cx="6258305" cy="1320672"/>
          </a:xfrm>
        </p:grpSpPr>
        <p:sp>
          <p:nvSpPr>
            <p:cNvPr id="39" name="Rectangle 38">
              <a:extLst>
                <a:ext uri="{FF2B5EF4-FFF2-40B4-BE49-F238E27FC236}">
                  <a16:creationId xmlns:a16="http://schemas.microsoft.com/office/drawing/2014/main" id="{26C8E557-1E23-5570-0ADA-091B5B976364}"/>
                </a:ext>
              </a:extLst>
            </p:cNvPr>
            <p:cNvSpPr/>
            <p:nvPr/>
          </p:nvSpPr>
          <p:spPr>
            <a:xfrm>
              <a:off x="3314831" y="4767021"/>
              <a:ext cx="6258305" cy="1320672"/>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F3F79282-160A-8B23-74A1-03D701413850}"/>
                </a:ext>
              </a:extLst>
            </p:cNvPr>
            <p:cNvSpPr txBox="1"/>
            <p:nvPr/>
          </p:nvSpPr>
          <p:spPr>
            <a:xfrm>
              <a:off x="3553719" y="4941088"/>
              <a:ext cx="5644062"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Granted, by the king, the right to hold markets and fairs in the town from 1626.</a:t>
              </a:r>
            </a:p>
          </p:txBody>
        </p:sp>
      </p:grpSp>
      <p:grpSp>
        <p:nvGrpSpPr>
          <p:cNvPr id="44" name="converted" descr="Converted one of the Estate's alms house into the town's first Market house in 1703.">
            <a:extLst>
              <a:ext uri="{FF2B5EF4-FFF2-40B4-BE49-F238E27FC236}">
                <a16:creationId xmlns:a16="http://schemas.microsoft.com/office/drawing/2014/main" id="{C1AAB815-2923-9D9D-DD97-32E5CA82BFA0}"/>
              </a:ext>
            </a:extLst>
          </p:cNvPr>
          <p:cNvGrpSpPr/>
          <p:nvPr/>
        </p:nvGrpSpPr>
        <p:grpSpPr>
          <a:xfrm>
            <a:off x="8117964" y="400677"/>
            <a:ext cx="3610347" cy="1412579"/>
            <a:chOff x="3314831" y="4767020"/>
            <a:chExt cx="6258305" cy="1412579"/>
          </a:xfrm>
        </p:grpSpPr>
        <p:sp>
          <p:nvSpPr>
            <p:cNvPr id="45" name="Rectangle 44">
              <a:extLst>
                <a:ext uri="{FF2B5EF4-FFF2-40B4-BE49-F238E27FC236}">
                  <a16:creationId xmlns:a16="http://schemas.microsoft.com/office/drawing/2014/main" id="{F88A4F71-08F0-CB52-D707-3D75C6240135}"/>
                </a:ext>
              </a:extLst>
            </p:cNvPr>
            <p:cNvSpPr/>
            <p:nvPr/>
          </p:nvSpPr>
          <p:spPr>
            <a:xfrm>
              <a:off x="3314831" y="4767020"/>
              <a:ext cx="6258305" cy="1412579"/>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26B64B9B-AD47-18D3-DFB3-912F57FBB023}"/>
                </a:ext>
              </a:extLst>
            </p:cNvPr>
            <p:cNvSpPr txBox="1"/>
            <p:nvPr/>
          </p:nvSpPr>
          <p:spPr>
            <a:xfrm>
              <a:off x="3553719" y="4941088"/>
              <a:ext cx="5780528"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Converted one of the estate's alms houses into the town's first market house in 1703.</a:t>
              </a:r>
            </a:p>
          </p:txBody>
        </p:sp>
      </p:grpSp>
      <p:grpSp>
        <p:nvGrpSpPr>
          <p:cNvPr id="47" name="brother of" descr="Brother of Richard Goddard.">
            <a:extLst>
              <a:ext uri="{FF2B5EF4-FFF2-40B4-BE49-F238E27FC236}">
                <a16:creationId xmlns:a16="http://schemas.microsoft.com/office/drawing/2014/main" id="{1D49E765-AF8D-968E-B9C5-23EE47180D1E}"/>
              </a:ext>
            </a:extLst>
          </p:cNvPr>
          <p:cNvGrpSpPr/>
          <p:nvPr/>
        </p:nvGrpSpPr>
        <p:grpSpPr>
          <a:xfrm>
            <a:off x="8123532" y="391760"/>
            <a:ext cx="3610347" cy="664779"/>
            <a:chOff x="3314831" y="4767020"/>
            <a:chExt cx="6258305" cy="664779"/>
          </a:xfrm>
        </p:grpSpPr>
        <p:sp>
          <p:nvSpPr>
            <p:cNvPr id="48" name="Rectangle 47">
              <a:extLst>
                <a:ext uri="{FF2B5EF4-FFF2-40B4-BE49-F238E27FC236}">
                  <a16:creationId xmlns:a16="http://schemas.microsoft.com/office/drawing/2014/main" id="{C919BDA9-C2EE-8990-772A-5FD8780DE6F2}"/>
                </a:ext>
              </a:extLst>
            </p:cNvPr>
            <p:cNvSpPr/>
            <p:nvPr/>
          </p:nvSpPr>
          <p:spPr>
            <a:xfrm>
              <a:off x="3314831" y="4767020"/>
              <a:ext cx="6258305" cy="664779"/>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1F03B5DF-CE6B-E3AD-AB30-531804F6E94A}"/>
                </a:ext>
              </a:extLst>
            </p:cNvPr>
            <p:cNvSpPr txBox="1"/>
            <p:nvPr/>
          </p:nvSpPr>
          <p:spPr>
            <a:xfrm>
              <a:off x="3553719" y="4941088"/>
              <a:ext cx="5780528"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Brother of Richard Goddard.</a:t>
              </a:r>
            </a:p>
          </p:txBody>
        </p:sp>
      </p:grpSp>
      <p:grpSp>
        <p:nvGrpSpPr>
          <p:cNvPr id="50" name="cousin of" descr="Cousin of Playdell Goddard.">
            <a:extLst>
              <a:ext uri="{FF2B5EF4-FFF2-40B4-BE49-F238E27FC236}">
                <a16:creationId xmlns:a16="http://schemas.microsoft.com/office/drawing/2014/main" id="{DFA6F21B-3AAB-E5FA-1073-7F952C592CEC}"/>
              </a:ext>
            </a:extLst>
          </p:cNvPr>
          <p:cNvGrpSpPr/>
          <p:nvPr/>
        </p:nvGrpSpPr>
        <p:grpSpPr>
          <a:xfrm>
            <a:off x="8129100" y="395404"/>
            <a:ext cx="3610347" cy="664779"/>
            <a:chOff x="3314831" y="4767020"/>
            <a:chExt cx="6258305" cy="664779"/>
          </a:xfrm>
        </p:grpSpPr>
        <p:sp>
          <p:nvSpPr>
            <p:cNvPr id="51" name="Rectangle 50">
              <a:extLst>
                <a:ext uri="{FF2B5EF4-FFF2-40B4-BE49-F238E27FC236}">
                  <a16:creationId xmlns:a16="http://schemas.microsoft.com/office/drawing/2014/main" id="{D3DE3D51-5E07-43FC-AED4-5819188DDACF}"/>
                </a:ext>
              </a:extLst>
            </p:cNvPr>
            <p:cNvSpPr/>
            <p:nvPr/>
          </p:nvSpPr>
          <p:spPr>
            <a:xfrm>
              <a:off x="3314831" y="4767020"/>
              <a:ext cx="6258305" cy="664779"/>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8FA14240-CA9D-4C8B-7515-E445F91E7662}"/>
                </a:ext>
              </a:extLst>
            </p:cNvPr>
            <p:cNvSpPr txBox="1"/>
            <p:nvPr/>
          </p:nvSpPr>
          <p:spPr>
            <a:xfrm>
              <a:off x="3553719" y="4941088"/>
              <a:ext cx="5780528"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Cousin of </a:t>
              </a:r>
              <a:r>
                <a:rPr lang="en-GB" sz="1300" dirty="0" err="1">
                  <a:latin typeface="Linkpen 17a Print" panose="03050602060000000000" pitchFamily="66" charset="77"/>
                </a:rPr>
                <a:t>Playdell</a:t>
              </a:r>
              <a:r>
                <a:rPr lang="en-GB" sz="1300" dirty="0">
                  <a:latin typeface="Linkpen 17a Print" panose="03050602060000000000" pitchFamily="66" charset="77"/>
                </a:rPr>
                <a:t> Goddard.</a:t>
              </a:r>
            </a:p>
          </p:txBody>
        </p:sp>
      </p:grpSp>
      <p:grpSp>
        <p:nvGrpSpPr>
          <p:cNvPr id="53" name="eldest son of" descr="Eldest son of Ambrose Goddard. ">
            <a:extLst>
              <a:ext uri="{FF2B5EF4-FFF2-40B4-BE49-F238E27FC236}">
                <a16:creationId xmlns:a16="http://schemas.microsoft.com/office/drawing/2014/main" id="{A6DDA86D-1DA0-B808-9442-0EAC9F75CA6D}"/>
              </a:ext>
            </a:extLst>
          </p:cNvPr>
          <p:cNvGrpSpPr/>
          <p:nvPr/>
        </p:nvGrpSpPr>
        <p:grpSpPr>
          <a:xfrm>
            <a:off x="8131884" y="388250"/>
            <a:ext cx="3610347" cy="664779"/>
            <a:chOff x="3314831" y="4767020"/>
            <a:chExt cx="6258305" cy="664779"/>
          </a:xfrm>
        </p:grpSpPr>
        <p:sp>
          <p:nvSpPr>
            <p:cNvPr id="54" name="Rectangle 53">
              <a:extLst>
                <a:ext uri="{FF2B5EF4-FFF2-40B4-BE49-F238E27FC236}">
                  <a16:creationId xmlns:a16="http://schemas.microsoft.com/office/drawing/2014/main" id="{51834540-6AAC-707A-1137-2B3059343FCB}"/>
                </a:ext>
              </a:extLst>
            </p:cNvPr>
            <p:cNvSpPr/>
            <p:nvPr/>
          </p:nvSpPr>
          <p:spPr>
            <a:xfrm>
              <a:off x="3314831" y="4767020"/>
              <a:ext cx="6258305" cy="664779"/>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EE5DE5E1-E822-0698-1E18-E25D686734DB}"/>
                </a:ext>
              </a:extLst>
            </p:cNvPr>
            <p:cNvSpPr txBox="1"/>
            <p:nvPr/>
          </p:nvSpPr>
          <p:spPr>
            <a:xfrm>
              <a:off x="3553719" y="4941088"/>
              <a:ext cx="5780528"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Eldest son of Ambrose Goddard.</a:t>
              </a:r>
            </a:p>
          </p:txBody>
        </p:sp>
      </p:grpSp>
      <p:grpSp>
        <p:nvGrpSpPr>
          <p:cNvPr id="56" name="director of" descr="Youngest son of Ambrose Goddard.&#10;Director of the Wilts and Berks Canal, donated site for Christ Church. ">
            <a:extLst>
              <a:ext uri="{FF2B5EF4-FFF2-40B4-BE49-F238E27FC236}">
                <a16:creationId xmlns:a16="http://schemas.microsoft.com/office/drawing/2014/main" id="{C4E70A93-04E4-179A-9090-C4BA339500EB}"/>
              </a:ext>
            </a:extLst>
          </p:cNvPr>
          <p:cNvGrpSpPr/>
          <p:nvPr/>
        </p:nvGrpSpPr>
        <p:grpSpPr>
          <a:xfrm>
            <a:off x="8123532" y="393186"/>
            <a:ext cx="3610347" cy="2158628"/>
            <a:chOff x="3314831" y="4767020"/>
            <a:chExt cx="6258305" cy="2158628"/>
          </a:xfrm>
        </p:grpSpPr>
        <p:sp>
          <p:nvSpPr>
            <p:cNvPr id="57" name="Rectangle 56">
              <a:extLst>
                <a:ext uri="{FF2B5EF4-FFF2-40B4-BE49-F238E27FC236}">
                  <a16:creationId xmlns:a16="http://schemas.microsoft.com/office/drawing/2014/main" id="{4CC29ADC-85EB-97DD-6CA1-6FDCD0257541}"/>
                </a:ext>
              </a:extLst>
            </p:cNvPr>
            <p:cNvSpPr/>
            <p:nvPr/>
          </p:nvSpPr>
          <p:spPr>
            <a:xfrm>
              <a:off x="3314831" y="4767020"/>
              <a:ext cx="6258305" cy="215862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a:extLst>
                <a:ext uri="{FF2B5EF4-FFF2-40B4-BE49-F238E27FC236}">
                  <a16:creationId xmlns:a16="http://schemas.microsoft.com/office/drawing/2014/main" id="{62F97731-0D23-29C8-2737-B6F87CCF9DB5}"/>
                </a:ext>
              </a:extLst>
            </p:cNvPr>
            <p:cNvSpPr txBox="1"/>
            <p:nvPr/>
          </p:nvSpPr>
          <p:spPr>
            <a:xfrm>
              <a:off x="3553719" y="4941088"/>
              <a:ext cx="5780528" cy="1867819"/>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Youngest son of Ambrose Goddard.</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Director of the Wilts and Berks Canal, donated site for Christ Church. </a:t>
              </a:r>
            </a:p>
          </p:txBody>
        </p:sp>
      </p:grpSp>
      <p:grpSp>
        <p:nvGrpSpPr>
          <p:cNvPr id="59" name="SWJR" descr="Born on the 9th December 1819, died on the 15th November 1898. Deputy-Chairman of the M and SWJR.">
            <a:extLst>
              <a:ext uri="{FF2B5EF4-FFF2-40B4-BE49-F238E27FC236}">
                <a16:creationId xmlns:a16="http://schemas.microsoft.com/office/drawing/2014/main" id="{D99EF9D6-00C6-1891-7226-81B35669B744}"/>
              </a:ext>
            </a:extLst>
          </p:cNvPr>
          <p:cNvGrpSpPr/>
          <p:nvPr/>
        </p:nvGrpSpPr>
        <p:grpSpPr>
          <a:xfrm>
            <a:off x="8116572" y="378392"/>
            <a:ext cx="3610347" cy="2245936"/>
            <a:chOff x="3314831" y="4767020"/>
            <a:chExt cx="6258305" cy="2245936"/>
          </a:xfrm>
        </p:grpSpPr>
        <p:sp>
          <p:nvSpPr>
            <p:cNvPr id="60" name="Rectangle 59">
              <a:extLst>
                <a:ext uri="{FF2B5EF4-FFF2-40B4-BE49-F238E27FC236}">
                  <a16:creationId xmlns:a16="http://schemas.microsoft.com/office/drawing/2014/main" id="{5C8B4449-09D3-6B16-0E49-36F55D8709DC}"/>
                </a:ext>
              </a:extLst>
            </p:cNvPr>
            <p:cNvSpPr/>
            <p:nvPr/>
          </p:nvSpPr>
          <p:spPr>
            <a:xfrm>
              <a:off x="3314831" y="4767020"/>
              <a:ext cx="6258305" cy="2245936"/>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a:extLst>
                <a:ext uri="{FF2B5EF4-FFF2-40B4-BE49-F238E27FC236}">
                  <a16:creationId xmlns:a16="http://schemas.microsoft.com/office/drawing/2014/main" id="{E0ECCF8A-196C-2973-742D-925156D7AE59}"/>
                </a:ext>
              </a:extLst>
            </p:cNvPr>
            <p:cNvSpPr txBox="1"/>
            <p:nvPr/>
          </p:nvSpPr>
          <p:spPr>
            <a:xfrm>
              <a:off x="3553719" y="4941088"/>
              <a:ext cx="5780528" cy="1867819"/>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Born on the 9th December 1819, died on the 15th November 1898. </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Deputy-Chairman of the Midland and South Western Junction Railway.</a:t>
              </a:r>
            </a:p>
          </p:txBody>
        </p:sp>
      </p:grpSp>
      <p:grpSp>
        <p:nvGrpSpPr>
          <p:cNvPr id="62" name="major" descr="A major in the British Army, diplomat and also served a period as the High Sheriff of Wiltshire during the period &#10;1904 - 1907.&#10;">
            <a:extLst>
              <a:ext uri="{FF2B5EF4-FFF2-40B4-BE49-F238E27FC236}">
                <a16:creationId xmlns:a16="http://schemas.microsoft.com/office/drawing/2014/main" id="{436CC171-5280-1E5D-E65C-2187E23D4964}"/>
              </a:ext>
            </a:extLst>
          </p:cNvPr>
          <p:cNvGrpSpPr/>
          <p:nvPr/>
        </p:nvGrpSpPr>
        <p:grpSpPr>
          <a:xfrm>
            <a:off x="8130492" y="380355"/>
            <a:ext cx="3610347" cy="1629094"/>
            <a:chOff x="3314831" y="4767021"/>
            <a:chExt cx="6258305" cy="1629094"/>
          </a:xfrm>
        </p:grpSpPr>
        <p:sp>
          <p:nvSpPr>
            <p:cNvPr id="63" name="Rectangle 62">
              <a:extLst>
                <a:ext uri="{FF2B5EF4-FFF2-40B4-BE49-F238E27FC236}">
                  <a16:creationId xmlns:a16="http://schemas.microsoft.com/office/drawing/2014/main" id="{053D75D4-692B-0B1A-8161-8A774C5CDAFB}"/>
                </a:ext>
              </a:extLst>
            </p:cNvPr>
            <p:cNvSpPr/>
            <p:nvPr/>
          </p:nvSpPr>
          <p:spPr>
            <a:xfrm>
              <a:off x="3314831" y="4767021"/>
              <a:ext cx="6258305" cy="1629094"/>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a:extLst>
                <a:ext uri="{FF2B5EF4-FFF2-40B4-BE49-F238E27FC236}">
                  <a16:creationId xmlns:a16="http://schemas.microsoft.com/office/drawing/2014/main" id="{E7118068-872A-FCF7-FE0D-BCFC08A93267}"/>
                </a:ext>
              </a:extLst>
            </p:cNvPr>
            <p:cNvSpPr txBox="1"/>
            <p:nvPr/>
          </p:nvSpPr>
          <p:spPr>
            <a:xfrm>
              <a:off x="3553719" y="4941088"/>
              <a:ext cx="5780528"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 major in the British Army, diplomat and also served a period as the High Sheriff of Wiltshire between 1904 - 1907.</a:t>
              </a:r>
            </a:p>
          </p:txBody>
        </p:sp>
      </p:grpSp>
      <p:pic>
        <p:nvPicPr>
          <p:cNvPr id="32" name="Picture 31" descr="An illustration of an archeologist. He wears a green shirt and hat and has grey hair. ">
            <a:extLst>
              <a:ext uri="{FF2B5EF4-FFF2-40B4-BE49-F238E27FC236}">
                <a16:creationId xmlns:a16="http://schemas.microsoft.com/office/drawing/2014/main" id="{A84DB271-2258-657C-3325-3423F197EE0F}"/>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9415235" y="4021010"/>
            <a:ext cx="2693664" cy="5485998"/>
          </a:xfrm>
          <a:prstGeom prst="rect">
            <a:avLst/>
          </a:prstGeom>
        </p:spPr>
      </p:pic>
      <p:pic>
        <p:nvPicPr>
          <p:cNvPr id="2" name="Picture 1">
            <a:extLst>
              <a:ext uri="{FF2B5EF4-FFF2-40B4-BE49-F238E27FC236}">
                <a16:creationId xmlns:a16="http://schemas.microsoft.com/office/drawing/2014/main" id="{6EF7EABB-94EC-D60A-A948-B0A6097F921E}"/>
              </a:ext>
              <a:ext uri="{C183D7F6-B498-43B3-948B-1728B52AA6E4}">
                <adec:decorative xmlns:adec="http://schemas.microsoft.com/office/drawing/2017/decorative" val="1"/>
              </a:ext>
            </a:extLst>
          </p:cNvPr>
          <p:cNvPicPr>
            <a:picLocks noChangeAspect="1"/>
          </p:cNvPicPr>
          <p:nvPr/>
        </p:nvPicPr>
        <p:blipFill>
          <a:blip r:embed="rId18" cstate="screen">
            <a:extLst>
              <a:ext uri="{28A0092B-C50C-407E-A947-70E740481C1C}">
                <a14:useLocalDpi xmlns:a14="http://schemas.microsoft.com/office/drawing/2010/main"/>
              </a:ext>
            </a:extLst>
          </a:blip>
          <a:srcRect/>
          <a:stretch/>
        </p:blipFill>
        <p:spPr>
          <a:xfrm>
            <a:off x="10624008" y="5618374"/>
            <a:ext cx="1567991" cy="1238183"/>
          </a:xfrm>
          <a:prstGeom prst="rect">
            <a:avLst/>
          </a:prstGeom>
        </p:spPr>
      </p:pic>
    </p:spTree>
    <p:extLst>
      <p:ext uri="{BB962C8B-B14F-4D97-AF65-F5344CB8AC3E}">
        <p14:creationId xmlns:p14="http://schemas.microsoft.com/office/powerpoint/2010/main" val="3898812255"/>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2" fill="hold" nodeType="afterEffect" p14:presetBounceEnd="50000">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14:bounceEnd="50000">
                                          <p:cBhvr additive="base">
                                            <p:cTn id="11" dur="1000" fill="hold"/>
                                            <p:tgtEl>
                                              <p:spTgt spid="33"/>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33"/>
                                            </p:tgtEl>
                                          </p:cBhvr>
                                        </p:animEffect>
                                        <p:set>
                                          <p:cBhvr>
                                            <p:cTn id="17" dur="1" fill="hold">
                                              <p:stCondLst>
                                                <p:cond delay="499"/>
                                              </p:stCondLst>
                                            </p:cTn>
                                            <p:tgtEl>
                                              <p:spTgt spid="33"/>
                                            </p:tgtEl>
                                            <p:attrNameLst>
                                              <p:attrName>style.visibility</p:attrName>
                                            </p:attrNameLst>
                                          </p:cBhvr>
                                          <p:to>
                                            <p:strVal val="hidden"/>
                                          </p:to>
                                        </p:se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2000"/>
                                </p:stCondLst>
                                <p:childTnLst>
                                  <p:par>
                                    <p:cTn id="27" presetID="2" presetClass="entr" presetSubtype="2" fill="hold" nodeType="afterEffect" p14:presetBounceEnd="50000">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14:bounceEnd="50000">
                                          <p:cBhvr additive="base">
                                            <p:cTn id="29" dur="1000" fill="hold"/>
                                            <p:tgtEl>
                                              <p:spTgt spid="38"/>
                                            </p:tgtEl>
                                            <p:attrNameLst>
                                              <p:attrName>ppt_x</p:attrName>
                                            </p:attrNameLst>
                                          </p:cBhvr>
                                          <p:tavLst>
                                            <p:tav tm="0">
                                              <p:val>
                                                <p:strVal val="1+#ppt_w/2"/>
                                              </p:val>
                                            </p:tav>
                                            <p:tav tm="100000">
                                              <p:val>
                                                <p:strVal val="#ppt_x"/>
                                              </p:val>
                                            </p:tav>
                                          </p:tavLst>
                                        </p:anim>
                                        <p:anim calcmode="lin" valueType="num" p14:bounceEnd="50000">
                                          <p:cBhvr additive="base">
                                            <p:cTn id="30" dur="10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38"/>
                                            </p:tgtEl>
                                          </p:cBhvr>
                                        </p:animEffect>
                                        <p:set>
                                          <p:cBhvr>
                                            <p:cTn id="35" dur="1" fill="hold">
                                              <p:stCondLst>
                                                <p:cond delay="499"/>
                                              </p:stCondLst>
                                            </p:cTn>
                                            <p:tgtEl>
                                              <p:spTgt spid="38"/>
                                            </p:tgtEl>
                                            <p:attrNameLst>
                                              <p:attrName>style.visibility</p:attrName>
                                            </p:attrNameLst>
                                          </p:cBhvr>
                                          <p:to>
                                            <p:strVal val="hidden"/>
                                          </p:to>
                                        </p:se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1500"/>
                                </p:stCondLst>
                                <p:childTnLst>
                                  <p:par>
                                    <p:cTn id="45" presetID="10"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par>
                              <p:cTn id="48" fill="hold">
                                <p:stCondLst>
                                  <p:cond delay="2000"/>
                                </p:stCondLst>
                                <p:childTnLst>
                                  <p:par>
                                    <p:cTn id="49" presetID="2" presetClass="entr" presetSubtype="2" fill="hold" nodeType="afterEffect" p14:presetBounceEnd="50000">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14:bounceEnd="50000">
                                          <p:cBhvr additive="base">
                                            <p:cTn id="51" dur="1000" fill="hold"/>
                                            <p:tgtEl>
                                              <p:spTgt spid="44"/>
                                            </p:tgtEl>
                                            <p:attrNameLst>
                                              <p:attrName>ppt_x</p:attrName>
                                            </p:attrNameLst>
                                          </p:cBhvr>
                                          <p:tavLst>
                                            <p:tav tm="0">
                                              <p:val>
                                                <p:strVal val="1+#ppt_w/2"/>
                                              </p:val>
                                            </p:tav>
                                            <p:tav tm="100000">
                                              <p:val>
                                                <p:strVal val="#ppt_x"/>
                                              </p:val>
                                            </p:tav>
                                          </p:tavLst>
                                        </p:anim>
                                        <p:anim calcmode="lin" valueType="num" p14:bounceEnd="50000">
                                          <p:cBhvr additive="base">
                                            <p:cTn id="52" dur="10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nodeType="clickEffect">
                                      <p:stCondLst>
                                        <p:cond delay="0"/>
                                      </p:stCondLst>
                                      <p:childTnLst>
                                        <p:animEffect transition="out" filter="fade">
                                          <p:cBhvr>
                                            <p:cTn id="56" dur="500"/>
                                            <p:tgtEl>
                                              <p:spTgt spid="44"/>
                                            </p:tgtEl>
                                          </p:cBhvr>
                                        </p:animEffect>
                                        <p:set>
                                          <p:cBhvr>
                                            <p:cTn id="57" dur="1" fill="hold">
                                              <p:stCondLst>
                                                <p:cond delay="499"/>
                                              </p:stCondLst>
                                            </p:cTn>
                                            <p:tgtEl>
                                              <p:spTgt spid="44"/>
                                            </p:tgtEl>
                                            <p:attrNameLst>
                                              <p:attrName>style.visibility</p:attrName>
                                            </p:attrNameLst>
                                          </p:cBhvr>
                                          <p:to>
                                            <p:strVal val="hidden"/>
                                          </p:to>
                                        </p:set>
                                      </p:childTnLst>
                                    </p:cTn>
                                  </p:par>
                                </p:childTnLst>
                              </p:cTn>
                            </p:par>
                            <p:par>
                              <p:cTn id="58" fill="hold">
                                <p:stCondLst>
                                  <p:cond delay="500"/>
                                </p:stCondLst>
                                <p:childTnLst>
                                  <p:par>
                                    <p:cTn id="59" presetID="10" presetClass="entr" presetSubtype="0"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par>
                              <p:cTn id="62" fill="hold">
                                <p:stCondLst>
                                  <p:cond delay="1000"/>
                                </p:stCondLst>
                                <p:childTnLst>
                                  <p:par>
                                    <p:cTn id="63" presetID="10" presetClass="entr" presetSubtype="0"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childTnLst>
                              </p:cTn>
                            </p:par>
                            <p:par>
                              <p:cTn id="66" fill="hold">
                                <p:stCondLst>
                                  <p:cond delay="1500"/>
                                </p:stCondLst>
                                <p:childTnLst>
                                  <p:par>
                                    <p:cTn id="67" presetID="2" presetClass="entr" presetSubtype="2" fill="hold" nodeType="afterEffect" p14:presetBounceEnd="50000">
                                      <p:stCondLst>
                                        <p:cond delay="0"/>
                                      </p:stCondLst>
                                      <p:childTnLst>
                                        <p:set>
                                          <p:cBhvr>
                                            <p:cTn id="68" dur="1" fill="hold">
                                              <p:stCondLst>
                                                <p:cond delay="0"/>
                                              </p:stCondLst>
                                            </p:cTn>
                                            <p:tgtEl>
                                              <p:spTgt spid="47"/>
                                            </p:tgtEl>
                                            <p:attrNameLst>
                                              <p:attrName>style.visibility</p:attrName>
                                            </p:attrNameLst>
                                          </p:cBhvr>
                                          <p:to>
                                            <p:strVal val="visible"/>
                                          </p:to>
                                        </p:set>
                                        <p:anim calcmode="lin" valueType="num" p14:bounceEnd="50000">
                                          <p:cBhvr additive="base">
                                            <p:cTn id="69" dur="1000" fill="hold"/>
                                            <p:tgtEl>
                                              <p:spTgt spid="47"/>
                                            </p:tgtEl>
                                            <p:attrNameLst>
                                              <p:attrName>ppt_x</p:attrName>
                                            </p:attrNameLst>
                                          </p:cBhvr>
                                          <p:tavLst>
                                            <p:tav tm="0">
                                              <p:val>
                                                <p:strVal val="1+#ppt_w/2"/>
                                              </p:val>
                                            </p:tav>
                                            <p:tav tm="100000">
                                              <p:val>
                                                <p:strVal val="#ppt_x"/>
                                              </p:val>
                                            </p:tav>
                                          </p:tavLst>
                                        </p:anim>
                                        <p:anim calcmode="lin" valueType="num" p14:bounceEnd="50000">
                                          <p:cBhvr additive="base">
                                            <p:cTn id="70" dur="10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nodeType="clickEffect">
                                      <p:stCondLst>
                                        <p:cond delay="0"/>
                                      </p:stCondLst>
                                      <p:childTnLst>
                                        <p:animEffect transition="out" filter="fade">
                                          <p:cBhvr>
                                            <p:cTn id="74" dur="500"/>
                                            <p:tgtEl>
                                              <p:spTgt spid="47"/>
                                            </p:tgtEl>
                                          </p:cBhvr>
                                        </p:animEffect>
                                        <p:set>
                                          <p:cBhvr>
                                            <p:cTn id="75" dur="1" fill="hold">
                                              <p:stCondLst>
                                                <p:cond delay="499"/>
                                              </p:stCondLst>
                                            </p:cTn>
                                            <p:tgtEl>
                                              <p:spTgt spid="47"/>
                                            </p:tgtEl>
                                            <p:attrNameLst>
                                              <p:attrName>style.visibility</p:attrName>
                                            </p:attrNameLst>
                                          </p:cBhvr>
                                          <p:to>
                                            <p:strVal val="hidden"/>
                                          </p:to>
                                        </p:set>
                                      </p:childTnLst>
                                    </p:cTn>
                                  </p:par>
                                </p:childTnLst>
                              </p:cTn>
                            </p:par>
                            <p:par>
                              <p:cTn id="76" fill="hold">
                                <p:stCondLst>
                                  <p:cond delay="500"/>
                                </p:stCondLst>
                                <p:childTnLst>
                                  <p:par>
                                    <p:cTn id="77" presetID="10" presetClass="entr" presetSubtype="0" fill="hold"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500"/>
                                            <p:tgtEl>
                                              <p:spTgt spid="22"/>
                                            </p:tgtEl>
                                          </p:cBhvr>
                                        </p:animEffect>
                                      </p:childTnLst>
                                    </p:cTn>
                                  </p:par>
                                </p:childTnLst>
                              </p:cTn>
                            </p:par>
                            <p:par>
                              <p:cTn id="80" fill="hold">
                                <p:stCondLst>
                                  <p:cond delay="1000"/>
                                </p:stCondLst>
                                <p:childTnLst>
                                  <p:par>
                                    <p:cTn id="81" presetID="2" presetClass="entr" presetSubtype="2" fill="hold" nodeType="afterEffect" p14:presetBounceEnd="50000">
                                      <p:stCondLst>
                                        <p:cond delay="0"/>
                                      </p:stCondLst>
                                      <p:childTnLst>
                                        <p:set>
                                          <p:cBhvr>
                                            <p:cTn id="82" dur="1" fill="hold">
                                              <p:stCondLst>
                                                <p:cond delay="0"/>
                                              </p:stCondLst>
                                            </p:cTn>
                                            <p:tgtEl>
                                              <p:spTgt spid="50"/>
                                            </p:tgtEl>
                                            <p:attrNameLst>
                                              <p:attrName>style.visibility</p:attrName>
                                            </p:attrNameLst>
                                          </p:cBhvr>
                                          <p:to>
                                            <p:strVal val="visible"/>
                                          </p:to>
                                        </p:set>
                                        <p:anim calcmode="lin" valueType="num" p14:bounceEnd="50000">
                                          <p:cBhvr additive="base">
                                            <p:cTn id="83" dur="1000" fill="hold"/>
                                            <p:tgtEl>
                                              <p:spTgt spid="50"/>
                                            </p:tgtEl>
                                            <p:attrNameLst>
                                              <p:attrName>ppt_x</p:attrName>
                                            </p:attrNameLst>
                                          </p:cBhvr>
                                          <p:tavLst>
                                            <p:tav tm="0">
                                              <p:val>
                                                <p:strVal val="1+#ppt_w/2"/>
                                              </p:val>
                                            </p:tav>
                                            <p:tav tm="100000">
                                              <p:val>
                                                <p:strVal val="#ppt_x"/>
                                              </p:val>
                                            </p:tav>
                                          </p:tavLst>
                                        </p:anim>
                                        <p:anim calcmode="lin" valueType="num" p14:bounceEnd="50000">
                                          <p:cBhvr additive="base">
                                            <p:cTn id="84" dur="10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10" presetClass="exit" presetSubtype="0" fill="hold" nodeType="clickEffect">
                                      <p:stCondLst>
                                        <p:cond delay="0"/>
                                      </p:stCondLst>
                                      <p:childTnLst>
                                        <p:animEffect transition="out" filter="fade">
                                          <p:cBhvr>
                                            <p:cTn id="88" dur="500"/>
                                            <p:tgtEl>
                                              <p:spTgt spid="50"/>
                                            </p:tgtEl>
                                          </p:cBhvr>
                                        </p:animEffect>
                                        <p:set>
                                          <p:cBhvr>
                                            <p:cTn id="89" dur="1" fill="hold">
                                              <p:stCondLst>
                                                <p:cond delay="499"/>
                                              </p:stCondLst>
                                            </p:cTn>
                                            <p:tgtEl>
                                              <p:spTgt spid="50"/>
                                            </p:tgtEl>
                                            <p:attrNameLst>
                                              <p:attrName>style.visibility</p:attrName>
                                            </p:attrNameLst>
                                          </p:cBhvr>
                                          <p:to>
                                            <p:strVal val="hidden"/>
                                          </p:to>
                                        </p:set>
                                      </p:childTnLst>
                                    </p:cTn>
                                  </p:par>
                                </p:childTnLst>
                              </p:cTn>
                            </p:par>
                            <p:par>
                              <p:cTn id="90" fill="hold">
                                <p:stCondLst>
                                  <p:cond delay="500"/>
                                </p:stCondLst>
                                <p:childTnLst>
                                  <p:par>
                                    <p:cTn id="91" presetID="10" presetClass="entr" presetSubtype="0" fill="hold" nodeType="after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fade">
                                          <p:cBhvr>
                                            <p:cTn id="93" dur="500"/>
                                            <p:tgtEl>
                                              <p:spTgt spid="24"/>
                                            </p:tgtEl>
                                          </p:cBhvr>
                                        </p:animEffect>
                                      </p:childTnLst>
                                    </p:cTn>
                                  </p:par>
                                </p:childTnLst>
                              </p:cTn>
                            </p:par>
                            <p:par>
                              <p:cTn id="94" fill="hold">
                                <p:stCondLst>
                                  <p:cond delay="1000"/>
                                </p:stCondLst>
                                <p:childTnLst>
                                  <p:par>
                                    <p:cTn id="95" presetID="2" presetClass="entr" presetSubtype="2" fill="hold" nodeType="afterEffect" p14:presetBounceEnd="50000">
                                      <p:stCondLst>
                                        <p:cond delay="0"/>
                                      </p:stCondLst>
                                      <p:childTnLst>
                                        <p:set>
                                          <p:cBhvr>
                                            <p:cTn id="96" dur="1" fill="hold">
                                              <p:stCondLst>
                                                <p:cond delay="0"/>
                                              </p:stCondLst>
                                            </p:cTn>
                                            <p:tgtEl>
                                              <p:spTgt spid="53"/>
                                            </p:tgtEl>
                                            <p:attrNameLst>
                                              <p:attrName>style.visibility</p:attrName>
                                            </p:attrNameLst>
                                          </p:cBhvr>
                                          <p:to>
                                            <p:strVal val="visible"/>
                                          </p:to>
                                        </p:set>
                                        <p:anim calcmode="lin" valueType="num" p14:bounceEnd="50000">
                                          <p:cBhvr additive="base">
                                            <p:cTn id="97" dur="1000" fill="hold"/>
                                            <p:tgtEl>
                                              <p:spTgt spid="53"/>
                                            </p:tgtEl>
                                            <p:attrNameLst>
                                              <p:attrName>ppt_x</p:attrName>
                                            </p:attrNameLst>
                                          </p:cBhvr>
                                          <p:tavLst>
                                            <p:tav tm="0">
                                              <p:val>
                                                <p:strVal val="1+#ppt_w/2"/>
                                              </p:val>
                                            </p:tav>
                                            <p:tav tm="100000">
                                              <p:val>
                                                <p:strVal val="#ppt_x"/>
                                              </p:val>
                                            </p:tav>
                                          </p:tavLst>
                                        </p:anim>
                                        <p:anim calcmode="lin" valueType="num" p14:bounceEnd="50000">
                                          <p:cBhvr additive="base">
                                            <p:cTn id="98" dur="1000" fill="hold"/>
                                            <p:tgtEl>
                                              <p:spTgt spid="53"/>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10" presetClass="exit" presetSubtype="0" fill="hold" nodeType="clickEffect">
                                      <p:stCondLst>
                                        <p:cond delay="0"/>
                                      </p:stCondLst>
                                      <p:childTnLst>
                                        <p:animEffect transition="out" filter="fade">
                                          <p:cBhvr>
                                            <p:cTn id="102" dur="500"/>
                                            <p:tgtEl>
                                              <p:spTgt spid="53"/>
                                            </p:tgtEl>
                                          </p:cBhvr>
                                        </p:animEffect>
                                        <p:set>
                                          <p:cBhvr>
                                            <p:cTn id="103" dur="1" fill="hold">
                                              <p:stCondLst>
                                                <p:cond delay="499"/>
                                              </p:stCondLst>
                                            </p:cTn>
                                            <p:tgtEl>
                                              <p:spTgt spid="53"/>
                                            </p:tgtEl>
                                            <p:attrNameLst>
                                              <p:attrName>style.visibility</p:attrName>
                                            </p:attrNameLst>
                                          </p:cBhvr>
                                          <p:to>
                                            <p:strVal val="hidden"/>
                                          </p:to>
                                        </p:set>
                                      </p:childTnLst>
                                    </p:cTn>
                                  </p:par>
                                </p:childTnLst>
                              </p:cTn>
                            </p:par>
                            <p:par>
                              <p:cTn id="104" fill="hold">
                                <p:stCondLst>
                                  <p:cond delay="500"/>
                                </p:stCondLst>
                                <p:childTnLst>
                                  <p:par>
                                    <p:cTn id="105" presetID="10" presetClass="entr" presetSubtype="0" fill="hold"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fade">
                                          <p:cBhvr>
                                            <p:cTn id="107" dur="500"/>
                                            <p:tgtEl>
                                              <p:spTgt spid="26"/>
                                            </p:tgtEl>
                                          </p:cBhvr>
                                        </p:animEffect>
                                      </p:childTnLst>
                                    </p:cTn>
                                  </p:par>
                                </p:childTnLst>
                              </p:cTn>
                            </p:par>
                            <p:par>
                              <p:cTn id="108" fill="hold">
                                <p:stCondLst>
                                  <p:cond delay="1000"/>
                                </p:stCondLst>
                                <p:childTnLst>
                                  <p:par>
                                    <p:cTn id="109" presetID="2" presetClass="entr" presetSubtype="2" fill="hold" nodeType="afterEffect" p14:presetBounceEnd="50000">
                                      <p:stCondLst>
                                        <p:cond delay="0"/>
                                      </p:stCondLst>
                                      <p:childTnLst>
                                        <p:set>
                                          <p:cBhvr>
                                            <p:cTn id="110" dur="1" fill="hold">
                                              <p:stCondLst>
                                                <p:cond delay="0"/>
                                              </p:stCondLst>
                                            </p:cTn>
                                            <p:tgtEl>
                                              <p:spTgt spid="56"/>
                                            </p:tgtEl>
                                            <p:attrNameLst>
                                              <p:attrName>style.visibility</p:attrName>
                                            </p:attrNameLst>
                                          </p:cBhvr>
                                          <p:to>
                                            <p:strVal val="visible"/>
                                          </p:to>
                                        </p:set>
                                        <p:anim calcmode="lin" valueType="num" p14:bounceEnd="50000">
                                          <p:cBhvr additive="base">
                                            <p:cTn id="111" dur="1000" fill="hold"/>
                                            <p:tgtEl>
                                              <p:spTgt spid="56"/>
                                            </p:tgtEl>
                                            <p:attrNameLst>
                                              <p:attrName>ppt_x</p:attrName>
                                            </p:attrNameLst>
                                          </p:cBhvr>
                                          <p:tavLst>
                                            <p:tav tm="0">
                                              <p:val>
                                                <p:strVal val="1+#ppt_w/2"/>
                                              </p:val>
                                            </p:tav>
                                            <p:tav tm="100000">
                                              <p:val>
                                                <p:strVal val="#ppt_x"/>
                                              </p:val>
                                            </p:tav>
                                          </p:tavLst>
                                        </p:anim>
                                        <p:anim calcmode="lin" valueType="num" p14:bounceEnd="50000">
                                          <p:cBhvr additive="base">
                                            <p:cTn id="112" dur="1000" fill="hold"/>
                                            <p:tgtEl>
                                              <p:spTgt spid="56"/>
                                            </p:tgtEl>
                                            <p:attrNameLst>
                                              <p:attrName>ppt_y</p:attrName>
                                            </p:attrNameLst>
                                          </p:cBhvr>
                                          <p:tavLst>
                                            <p:tav tm="0">
                                              <p:val>
                                                <p:strVal val="#ppt_y"/>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10" presetClass="exit" presetSubtype="0" fill="hold" nodeType="clickEffect">
                                      <p:stCondLst>
                                        <p:cond delay="0"/>
                                      </p:stCondLst>
                                      <p:childTnLst>
                                        <p:animEffect transition="out" filter="fade">
                                          <p:cBhvr>
                                            <p:cTn id="116" dur="500"/>
                                            <p:tgtEl>
                                              <p:spTgt spid="56"/>
                                            </p:tgtEl>
                                          </p:cBhvr>
                                        </p:animEffect>
                                        <p:set>
                                          <p:cBhvr>
                                            <p:cTn id="117" dur="1" fill="hold">
                                              <p:stCondLst>
                                                <p:cond delay="499"/>
                                              </p:stCondLst>
                                            </p:cTn>
                                            <p:tgtEl>
                                              <p:spTgt spid="56"/>
                                            </p:tgtEl>
                                            <p:attrNameLst>
                                              <p:attrName>style.visibility</p:attrName>
                                            </p:attrNameLst>
                                          </p:cBhvr>
                                          <p:to>
                                            <p:strVal val="hidden"/>
                                          </p:to>
                                        </p:set>
                                      </p:childTnLst>
                                    </p:cTn>
                                  </p:par>
                                </p:childTnLst>
                              </p:cTn>
                            </p:par>
                            <p:par>
                              <p:cTn id="118" fill="hold">
                                <p:stCondLst>
                                  <p:cond delay="500"/>
                                </p:stCondLst>
                                <p:childTnLst>
                                  <p:par>
                                    <p:cTn id="119" presetID="10" presetClass="entr" presetSubtype="0" fill="hold" nodeType="after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fade">
                                          <p:cBhvr>
                                            <p:cTn id="121" dur="500"/>
                                            <p:tgtEl>
                                              <p:spTgt spid="28"/>
                                            </p:tgtEl>
                                          </p:cBhvr>
                                        </p:animEffect>
                                      </p:childTnLst>
                                    </p:cTn>
                                  </p:par>
                                </p:childTnLst>
                              </p:cTn>
                            </p:par>
                            <p:par>
                              <p:cTn id="122" fill="hold">
                                <p:stCondLst>
                                  <p:cond delay="1000"/>
                                </p:stCondLst>
                                <p:childTnLst>
                                  <p:par>
                                    <p:cTn id="123" presetID="2" presetClass="entr" presetSubtype="2" fill="hold" nodeType="afterEffect" p14:presetBounceEnd="50000">
                                      <p:stCondLst>
                                        <p:cond delay="0"/>
                                      </p:stCondLst>
                                      <p:childTnLst>
                                        <p:set>
                                          <p:cBhvr>
                                            <p:cTn id="124" dur="1" fill="hold">
                                              <p:stCondLst>
                                                <p:cond delay="0"/>
                                              </p:stCondLst>
                                            </p:cTn>
                                            <p:tgtEl>
                                              <p:spTgt spid="59"/>
                                            </p:tgtEl>
                                            <p:attrNameLst>
                                              <p:attrName>style.visibility</p:attrName>
                                            </p:attrNameLst>
                                          </p:cBhvr>
                                          <p:to>
                                            <p:strVal val="visible"/>
                                          </p:to>
                                        </p:set>
                                        <p:anim calcmode="lin" valueType="num" p14:bounceEnd="50000">
                                          <p:cBhvr additive="base">
                                            <p:cTn id="125" dur="1000" fill="hold"/>
                                            <p:tgtEl>
                                              <p:spTgt spid="59"/>
                                            </p:tgtEl>
                                            <p:attrNameLst>
                                              <p:attrName>ppt_x</p:attrName>
                                            </p:attrNameLst>
                                          </p:cBhvr>
                                          <p:tavLst>
                                            <p:tav tm="0">
                                              <p:val>
                                                <p:strVal val="1+#ppt_w/2"/>
                                              </p:val>
                                            </p:tav>
                                            <p:tav tm="100000">
                                              <p:val>
                                                <p:strVal val="#ppt_x"/>
                                              </p:val>
                                            </p:tav>
                                          </p:tavLst>
                                        </p:anim>
                                        <p:anim calcmode="lin" valueType="num" p14:bounceEnd="50000">
                                          <p:cBhvr additive="base">
                                            <p:cTn id="126" dur="10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10" presetClass="exit" presetSubtype="0" fill="hold" nodeType="clickEffect">
                                      <p:stCondLst>
                                        <p:cond delay="0"/>
                                      </p:stCondLst>
                                      <p:childTnLst>
                                        <p:animEffect transition="out" filter="fade">
                                          <p:cBhvr>
                                            <p:cTn id="130" dur="500"/>
                                            <p:tgtEl>
                                              <p:spTgt spid="59"/>
                                            </p:tgtEl>
                                          </p:cBhvr>
                                        </p:animEffect>
                                        <p:set>
                                          <p:cBhvr>
                                            <p:cTn id="131" dur="1" fill="hold">
                                              <p:stCondLst>
                                                <p:cond delay="499"/>
                                              </p:stCondLst>
                                            </p:cTn>
                                            <p:tgtEl>
                                              <p:spTgt spid="59"/>
                                            </p:tgtEl>
                                            <p:attrNameLst>
                                              <p:attrName>style.visibility</p:attrName>
                                            </p:attrNameLst>
                                          </p:cBhvr>
                                          <p:to>
                                            <p:strVal val="hidden"/>
                                          </p:to>
                                        </p:set>
                                      </p:childTnLst>
                                    </p:cTn>
                                  </p:par>
                                </p:childTnLst>
                              </p:cTn>
                            </p:par>
                            <p:par>
                              <p:cTn id="132" fill="hold">
                                <p:stCondLst>
                                  <p:cond delay="500"/>
                                </p:stCondLst>
                                <p:childTnLst>
                                  <p:par>
                                    <p:cTn id="133" presetID="10" presetClass="entr" presetSubtype="0" fill="hold" nodeType="afterEffect">
                                      <p:stCondLst>
                                        <p:cond delay="0"/>
                                      </p:stCondLst>
                                      <p:childTnLst>
                                        <p:set>
                                          <p:cBhvr>
                                            <p:cTn id="134" dur="1" fill="hold">
                                              <p:stCondLst>
                                                <p:cond delay="0"/>
                                              </p:stCondLst>
                                            </p:cTn>
                                            <p:tgtEl>
                                              <p:spTgt spid="30"/>
                                            </p:tgtEl>
                                            <p:attrNameLst>
                                              <p:attrName>style.visibility</p:attrName>
                                            </p:attrNameLst>
                                          </p:cBhvr>
                                          <p:to>
                                            <p:strVal val="visible"/>
                                          </p:to>
                                        </p:set>
                                        <p:animEffect transition="in" filter="fade">
                                          <p:cBhvr>
                                            <p:cTn id="135" dur="500"/>
                                            <p:tgtEl>
                                              <p:spTgt spid="30"/>
                                            </p:tgtEl>
                                          </p:cBhvr>
                                        </p:animEffect>
                                      </p:childTnLst>
                                    </p:cTn>
                                  </p:par>
                                </p:childTnLst>
                              </p:cTn>
                            </p:par>
                            <p:par>
                              <p:cTn id="136" fill="hold">
                                <p:stCondLst>
                                  <p:cond delay="1000"/>
                                </p:stCondLst>
                                <p:childTnLst>
                                  <p:par>
                                    <p:cTn id="137" presetID="2" presetClass="entr" presetSubtype="2" fill="hold" nodeType="afterEffect" p14:presetBounceEnd="50000">
                                      <p:stCondLst>
                                        <p:cond delay="0"/>
                                      </p:stCondLst>
                                      <p:childTnLst>
                                        <p:set>
                                          <p:cBhvr>
                                            <p:cTn id="138" dur="1" fill="hold">
                                              <p:stCondLst>
                                                <p:cond delay="0"/>
                                              </p:stCondLst>
                                            </p:cTn>
                                            <p:tgtEl>
                                              <p:spTgt spid="62"/>
                                            </p:tgtEl>
                                            <p:attrNameLst>
                                              <p:attrName>style.visibility</p:attrName>
                                            </p:attrNameLst>
                                          </p:cBhvr>
                                          <p:to>
                                            <p:strVal val="visible"/>
                                          </p:to>
                                        </p:set>
                                        <p:anim calcmode="lin" valueType="num" p14:bounceEnd="50000">
                                          <p:cBhvr additive="base">
                                            <p:cTn id="139" dur="1000" fill="hold"/>
                                            <p:tgtEl>
                                              <p:spTgt spid="62"/>
                                            </p:tgtEl>
                                            <p:attrNameLst>
                                              <p:attrName>ppt_x</p:attrName>
                                            </p:attrNameLst>
                                          </p:cBhvr>
                                          <p:tavLst>
                                            <p:tav tm="0">
                                              <p:val>
                                                <p:strVal val="1+#ppt_w/2"/>
                                              </p:val>
                                            </p:tav>
                                            <p:tav tm="100000">
                                              <p:val>
                                                <p:strVal val="#ppt_x"/>
                                              </p:val>
                                            </p:tav>
                                          </p:tavLst>
                                        </p:anim>
                                        <p:anim calcmode="lin" valueType="num" p14:bounceEnd="50000">
                                          <p:cBhvr additive="base">
                                            <p:cTn id="140" dur="1000" fill="hold"/>
                                            <p:tgtEl>
                                              <p:spTgt spid="62"/>
                                            </p:tgtEl>
                                            <p:attrNameLst>
                                              <p:attrName>ppt_y</p:attrName>
                                            </p:attrNameLst>
                                          </p:cBhvr>
                                          <p:tavLst>
                                            <p:tav tm="0">
                                              <p:val>
                                                <p:strVal val="#ppt_y"/>
                                              </p:val>
                                            </p:tav>
                                            <p:tav tm="100000">
                                              <p:val>
                                                <p:strVal val="#ppt_y"/>
                                              </p:val>
                                            </p:tav>
                                          </p:tavLst>
                                        </p:anim>
                                      </p:childTnLst>
                                    </p:cTn>
                                  </p:par>
                                  <p:par>
                                    <p:cTn id="141" presetID="2" presetClass="entr" presetSubtype="4" fill="hold" nodeType="withEffect" p14:presetBounceEnd="50000">
                                      <p:stCondLst>
                                        <p:cond delay="0"/>
                                      </p:stCondLst>
                                      <p:childTnLst>
                                        <p:set>
                                          <p:cBhvr>
                                            <p:cTn id="142" dur="1" fill="hold">
                                              <p:stCondLst>
                                                <p:cond delay="0"/>
                                              </p:stCondLst>
                                            </p:cTn>
                                            <p:tgtEl>
                                              <p:spTgt spid="65"/>
                                            </p:tgtEl>
                                            <p:attrNameLst>
                                              <p:attrName>style.visibility</p:attrName>
                                            </p:attrNameLst>
                                          </p:cBhvr>
                                          <p:to>
                                            <p:strVal val="visible"/>
                                          </p:to>
                                        </p:set>
                                        <p:anim calcmode="lin" valueType="num" p14:bounceEnd="50000">
                                          <p:cBhvr additive="base">
                                            <p:cTn id="143" dur="1000" fill="hold"/>
                                            <p:tgtEl>
                                              <p:spTgt spid="65"/>
                                            </p:tgtEl>
                                            <p:attrNameLst>
                                              <p:attrName>ppt_x</p:attrName>
                                            </p:attrNameLst>
                                          </p:cBhvr>
                                          <p:tavLst>
                                            <p:tav tm="0">
                                              <p:val>
                                                <p:strVal val="#ppt_x"/>
                                              </p:val>
                                            </p:tav>
                                            <p:tav tm="100000">
                                              <p:val>
                                                <p:strVal val="#ppt_x"/>
                                              </p:val>
                                            </p:tav>
                                          </p:tavLst>
                                        </p:anim>
                                        <p:anim calcmode="lin" valueType="num" p14:bounceEnd="50000">
                                          <p:cBhvr additive="base">
                                            <p:cTn id="144" dur="10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1000" fill="hold"/>
                                            <p:tgtEl>
                                              <p:spTgt spid="33"/>
                                            </p:tgtEl>
                                            <p:attrNameLst>
                                              <p:attrName>ppt_x</p:attrName>
                                            </p:attrNameLst>
                                          </p:cBhvr>
                                          <p:tavLst>
                                            <p:tav tm="0">
                                              <p:val>
                                                <p:strVal val="1+#ppt_w/2"/>
                                              </p:val>
                                            </p:tav>
                                            <p:tav tm="100000">
                                              <p:val>
                                                <p:strVal val="#ppt_x"/>
                                              </p:val>
                                            </p:tav>
                                          </p:tavLst>
                                        </p:anim>
                                        <p:anim calcmode="lin" valueType="num">
                                          <p:cBhvr additive="base">
                                            <p:cTn id="12" dur="10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33"/>
                                            </p:tgtEl>
                                          </p:cBhvr>
                                        </p:animEffect>
                                        <p:set>
                                          <p:cBhvr>
                                            <p:cTn id="17" dur="1" fill="hold">
                                              <p:stCondLst>
                                                <p:cond delay="499"/>
                                              </p:stCondLst>
                                            </p:cTn>
                                            <p:tgtEl>
                                              <p:spTgt spid="33"/>
                                            </p:tgtEl>
                                            <p:attrNameLst>
                                              <p:attrName>style.visibility</p:attrName>
                                            </p:attrNameLst>
                                          </p:cBhvr>
                                          <p:to>
                                            <p:strVal val="hidden"/>
                                          </p:to>
                                        </p:se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1000" fill="hold"/>
                                            <p:tgtEl>
                                              <p:spTgt spid="38"/>
                                            </p:tgtEl>
                                            <p:attrNameLst>
                                              <p:attrName>ppt_x</p:attrName>
                                            </p:attrNameLst>
                                          </p:cBhvr>
                                          <p:tavLst>
                                            <p:tav tm="0">
                                              <p:val>
                                                <p:strVal val="1+#ppt_w/2"/>
                                              </p:val>
                                            </p:tav>
                                            <p:tav tm="100000">
                                              <p:val>
                                                <p:strVal val="#ppt_x"/>
                                              </p:val>
                                            </p:tav>
                                          </p:tavLst>
                                        </p:anim>
                                        <p:anim calcmode="lin" valueType="num">
                                          <p:cBhvr additive="base">
                                            <p:cTn id="30" dur="10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38"/>
                                            </p:tgtEl>
                                          </p:cBhvr>
                                        </p:animEffect>
                                        <p:set>
                                          <p:cBhvr>
                                            <p:cTn id="35" dur="1" fill="hold">
                                              <p:stCondLst>
                                                <p:cond delay="499"/>
                                              </p:stCondLst>
                                            </p:cTn>
                                            <p:tgtEl>
                                              <p:spTgt spid="38"/>
                                            </p:tgtEl>
                                            <p:attrNameLst>
                                              <p:attrName>style.visibility</p:attrName>
                                            </p:attrNameLst>
                                          </p:cBhvr>
                                          <p:to>
                                            <p:strVal val="hidden"/>
                                          </p:to>
                                        </p:se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1500"/>
                                </p:stCondLst>
                                <p:childTnLst>
                                  <p:par>
                                    <p:cTn id="45" presetID="10"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par>
                              <p:cTn id="48" fill="hold">
                                <p:stCondLst>
                                  <p:cond delay="2000"/>
                                </p:stCondLst>
                                <p:childTnLst>
                                  <p:par>
                                    <p:cTn id="49" presetID="2" presetClass="entr" presetSubtype="2" fill="hold" nodeType="after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additive="base">
                                            <p:cTn id="51" dur="1000" fill="hold"/>
                                            <p:tgtEl>
                                              <p:spTgt spid="44"/>
                                            </p:tgtEl>
                                            <p:attrNameLst>
                                              <p:attrName>ppt_x</p:attrName>
                                            </p:attrNameLst>
                                          </p:cBhvr>
                                          <p:tavLst>
                                            <p:tav tm="0">
                                              <p:val>
                                                <p:strVal val="1+#ppt_w/2"/>
                                              </p:val>
                                            </p:tav>
                                            <p:tav tm="100000">
                                              <p:val>
                                                <p:strVal val="#ppt_x"/>
                                              </p:val>
                                            </p:tav>
                                          </p:tavLst>
                                        </p:anim>
                                        <p:anim calcmode="lin" valueType="num">
                                          <p:cBhvr additive="base">
                                            <p:cTn id="52" dur="10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nodeType="clickEffect">
                                      <p:stCondLst>
                                        <p:cond delay="0"/>
                                      </p:stCondLst>
                                      <p:childTnLst>
                                        <p:animEffect transition="out" filter="fade">
                                          <p:cBhvr>
                                            <p:cTn id="56" dur="500"/>
                                            <p:tgtEl>
                                              <p:spTgt spid="44"/>
                                            </p:tgtEl>
                                          </p:cBhvr>
                                        </p:animEffect>
                                        <p:set>
                                          <p:cBhvr>
                                            <p:cTn id="57" dur="1" fill="hold">
                                              <p:stCondLst>
                                                <p:cond delay="499"/>
                                              </p:stCondLst>
                                            </p:cTn>
                                            <p:tgtEl>
                                              <p:spTgt spid="44"/>
                                            </p:tgtEl>
                                            <p:attrNameLst>
                                              <p:attrName>style.visibility</p:attrName>
                                            </p:attrNameLst>
                                          </p:cBhvr>
                                          <p:to>
                                            <p:strVal val="hidden"/>
                                          </p:to>
                                        </p:set>
                                      </p:childTnLst>
                                    </p:cTn>
                                  </p:par>
                                </p:childTnLst>
                              </p:cTn>
                            </p:par>
                            <p:par>
                              <p:cTn id="58" fill="hold">
                                <p:stCondLst>
                                  <p:cond delay="500"/>
                                </p:stCondLst>
                                <p:childTnLst>
                                  <p:par>
                                    <p:cTn id="59" presetID="10" presetClass="entr" presetSubtype="0"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par>
                              <p:cTn id="62" fill="hold">
                                <p:stCondLst>
                                  <p:cond delay="1000"/>
                                </p:stCondLst>
                                <p:childTnLst>
                                  <p:par>
                                    <p:cTn id="63" presetID="10" presetClass="entr" presetSubtype="0"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childTnLst>
                              </p:cTn>
                            </p:par>
                            <p:par>
                              <p:cTn id="66" fill="hold">
                                <p:stCondLst>
                                  <p:cond delay="1500"/>
                                </p:stCondLst>
                                <p:childTnLst>
                                  <p:par>
                                    <p:cTn id="67" presetID="2" presetClass="entr" presetSubtype="2" fill="hold" nodeType="afterEffect">
                                      <p:stCondLst>
                                        <p:cond delay="0"/>
                                      </p:stCondLst>
                                      <p:childTnLst>
                                        <p:set>
                                          <p:cBhvr>
                                            <p:cTn id="68" dur="1" fill="hold">
                                              <p:stCondLst>
                                                <p:cond delay="0"/>
                                              </p:stCondLst>
                                            </p:cTn>
                                            <p:tgtEl>
                                              <p:spTgt spid="47"/>
                                            </p:tgtEl>
                                            <p:attrNameLst>
                                              <p:attrName>style.visibility</p:attrName>
                                            </p:attrNameLst>
                                          </p:cBhvr>
                                          <p:to>
                                            <p:strVal val="visible"/>
                                          </p:to>
                                        </p:set>
                                        <p:anim calcmode="lin" valueType="num">
                                          <p:cBhvr additive="base">
                                            <p:cTn id="69" dur="1000" fill="hold"/>
                                            <p:tgtEl>
                                              <p:spTgt spid="47"/>
                                            </p:tgtEl>
                                            <p:attrNameLst>
                                              <p:attrName>ppt_x</p:attrName>
                                            </p:attrNameLst>
                                          </p:cBhvr>
                                          <p:tavLst>
                                            <p:tav tm="0">
                                              <p:val>
                                                <p:strVal val="1+#ppt_w/2"/>
                                              </p:val>
                                            </p:tav>
                                            <p:tav tm="100000">
                                              <p:val>
                                                <p:strVal val="#ppt_x"/>
                                              </p:val>
                                            </p:tav>
                                          </p:tavLst>
                                        </p:anim>
                                        <p:anim calcmode="lin" valueType="num">
                                          <p:cBhvr additive="base">
                                            <p:cTn id="70" dur="10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nodeType="clickEffect">
                                      <p:stCondLst>
                                        <p:cond delay="0"/>
                                      </p:stCondLst>
                                      <p:childTnLst>
                                        <p:animEffect transition="out" filter="fade">
                                          <p:cBhvr>
                                            <p:cTn id="74" dur="500"/>
                                            <p:tgtEl>
                                              <p:spTgt spid="47"/>
                                            </p:tgtEl>
                                          </p:cBhvr>
                                        </p:animEffect>
                                        <p:set>
                                          <p:cBhvr>
                                            <p:cTn id="75" dur="1" fill="hold">
                                              <p:stCondLst>
                                                <p:cond delay="499"/>
                                              </p:stCondLst>
                                            </p:cTn>
                                            <p:tgtEl>
                                              <p:spTgt spid="47"/>
                                            </p:tgtEl>
                                            <p:attrNameLst>
                                              <p:attrName>style.visibility</p:attrName>
                                            </p:attrNameLst>
                                          </p:cBhvr>
                                          <p:to>
                                            <p:strVal val="hidden"/>
                                          </p:to>
                                        </p:set>
                                      </p:childTnLst>
                                    </p:cTn>
                                  </p:par>
                                </p:childTnLst>
                              </p:cTn>
                            </p:par>
                            <p:par>
                              <p:cTn id="76" fill="hold">
                                <p:stCondLst>
                                  <p:cond delay="500"/>
                                </p:stCondLst>
                                <p:childTnLst>
                                  <p:par>
                                    <p:cTn id="77" presetID="10" presetClass="entr" presetSubtype="0" fill="hold"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500"/>
                                            <p:tgtEl>
                                              <p:spTgt spid="22"/>
                                            </p:tgtEl>
                                          </p:cBhvr>
                                        </p:animEffect>
                                      </p:childTnLst>
                                    </p:cTn>
                                  </p:par>
                                </p:childTnLst>
                              </p:cTn>
                            </p:par>
                            <p:par>
                              <p:cTn id="80" fill="hold">
                                <p:stCondLst>
                                  <p:cond delay="1000"/>
                                </p:stCondLst>
                                <p:childTnLst>
                                  <p:par>
                                    <p:cTn id="81" presetID="2" presetClass="entr" presetSubtype="2"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 calcmode="lin" valueType="num">
                                          <p:cBhvr additive="base">
                                            <p:cTn id="83" dur="1000" fill="hold"/>
                                            <p:tgtEl>
                                              <p:spTgt spid="50"/>
                                            </p:tgtEl>
                                            <p:attrNameLst>
                                              <p:attrName>ppt_x</p:attrName>
                                            </p:attrNameLst>
                                          </p:cBhvr>
                                          <p:tavLst>
                                            <p:tav tm="0">
                                              <p:val>
                                                <p:strVal val="1+#ppt_w/2"/>
                                              </p:val>
                                            </p:tav>
                                            <p:tav tm="100000">
                                              <p:val>
                                                <p:strVal val="#ppt_x"/>
                                              </p:val>
                                            </p:tav>
                                          </p:tavLst>
                                        </p:anim>
                                        <p:anim calcmode="lin" valueType="num">
                                          <p:cBhvr additive="base">
                                            <p:cTn id="84" dur="10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10" presetClass="exit" presetSubtype="0" fill="hold" nodeType="clickEffect">
                                      <p:stCondLst>
                                        <p:cond delay="0"/>
                                      </p:stCondLst>
                                      <p:childTnLst>
                                        <p:animEffect transition="out" filter="fade">
                                          <p:cBhvr>
                                            <p:cTn id="88" dur="500"/>
                                            <p:tgtEl>
                                              <p:spTgt spid="50"/>
                                            </p:tgtEl>
                                          </p:cBhvr>
                                        </p:animEffect>
                                        <p:set>
                                          <p:cBhvr>
                                            <p:cTn id="89" dur="1" fill="hold">
                                              <p:stCondLst>
                                                <p:cond delay="499"/>
                                              </p:stCondLst>
                                            </p:cTn>
                                            <p:tgtEl>
                                              <p:spTgt spid="50"/>
                                            </p:tgtEl>
                                            <p:attrNameLst>
                                              <p:attrName>style.visibility</p:attrName>
                                            </p:attrNameLst>
                                          </p:cBhvr>
                                          <p:to>
                                            <p:strVal val="hidden"/>
                                          </p:to>
                                        </p:set>
                                      </p:childTnLst>
                                    </p:cTn>
                                  </p:par>
                                </p:childTnLst>
                              </p:cTn>
                            </p:par>
                            <p:par>
                              <p:cTn id="90" fill="hold">
                                <p:stCondLst>
                                  <p:cond delay="500"/>
                                </p:stCondLst>
                                <p:childTnLst>
                                  <p:par>
                                    <p:cTn id="91" presetID="10" presetClass="entr" presetSubtype="0" fill="hold" nodeType="after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fade">
                                          <p:cBhvr>
                                            <p:cTn id="93" dur="500"/>
                                            <p:tgtEl>
                                              <p:spTgt spid="24"/>
                                            </p:tgtEl>
                                          </p:cBhvr>
                                        </p:animEffect>
                                      </p:childTnLst>
                                    </p:cTn>
                                  </p:par>
                                </p:childTnLst>
                              </p:cTn>
                            </p:par>
                            <p:par>
                              <p:cTn id="94" fill="hold">
                                <p:stCondLst>
                                  <p:cond delay="1000"/>
                                </p:stCondLst>
                                <p:childTnLst>
                                  <p:par>
                                    <p:cTn id="95" presetID="2" presetClass="entr" presetSubtype="2" fill="hold" nodeType="afterEffect">
                                      <p:stCondLst>
                                        <p:cond delay="0"/>
                                      </p:stCondLst>
                                      <p:childTnLst>
                                        <p:set>
                                          <p:cBhvr>
                                            <p:cTn id="96" dur="1" fill="hold">
                                              <p:stCondLst>
                                                <p:cond delay="0"/>
                                              </p:stCondLst>
                                            </p:cTn>
                                            <p:tgtEl>
                                              <p:spTgt spid="53"/>
                                            </p:tgtEl>
                                            <p:attrNameLst>
                                              <p:attrName>style.visibility</p:attrName>
                                            </p:attrNameLst>
                                          </p:cBhvr>
                                          <p:to>
                                            <p:strVal val="visible"/>
                                          </p:to>
                                        </p:set>
                                        <p:anim calcmode="lin" valueType="num">
                                          <p:cBhvr additive="base">
                                            <p:cTn id="97" dur="1000" fill="hold"/>
                                            <p:tgtEl>
                                              <p:spTgt spid="53"/>
                                            </p:tgtEl>
                                            <p:attrNameLst>
                                              <p:attrName>ppt_x</p:attrName>
                                            </p:attrNameLst>
                                          </p:cBhvr>
                                          <p:tavLst>
                                            <p:tav tm="0">
                                              <p:val>
                                                <p:strVal val="1+#ppt_w/2"/>
                                              </p:val>
                                            </p:tav>
                                            <p:tav tm="100000">
                                              <p:val>
                                                <p:strVal val="#ppt_x"/>
                                              </p:val>
                                            </p:tav>
                                          </p:tavLst>
                                        </p:anim>
                                        <p:anim calcmode="lin" valueType="num">
                                          <p:cBhvr additive="base">
                                            <p:cTn id="98" dur="1000" fill="hold"/>
                                            <p:tgtEl>
                                              <p:spTgt spid="53"/>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10" presetClass="exit" presetSubtype="0" fill="hold" nodeType="clickEffect">
                                      <p:stCondLst>
                                        <p:cond delay="0"/>
                                      </p:stCondLst>
                                      <p:childTnLst>
                                        <p:animEffect transition="out" filter="fade">
                                          <p:cBhvr>
                                            <p:cTn id="102" dur="500"/>
                                            <p:tgtEl>
                                              <p:spTgt spid="53"/>
                                            </p:tgtEl>
                                          </p:cBhvr>
                                        </p:animEffect>
                                        <p:set>
                                          <p:cBhvr>
                                            <p:cTn id="103" dur="1" fill="hold">
                                              <p:stCondLst>
                                                <p:cond delay="499"/>
                                              </p:stCondLst>
                                            </p:cTn>
                                            <p:tgtEl>
                                              <p:spTgt spid="53"/>
                                            </p:tgtEl>
                                            <p:attrNameLst>
                                              <p:attrName>style.visibility</p:attrName>
                                            </p:attrNameLst>
                                          </p:cBhvr>
                                          <p:to>
                                            <p:strVal val="hidden"/>
                                          </p:to>
                                        </p:set>
                                      </p:childTnLst>
                                    </p:cTn>
                                  </p:par>
                                </p:childTnLst>
                              </p:cTn>
                            </p:par>
                            <p:par>
                              <p:cTn id="104" fill="hold">
                                <p:stCondLst>
                                  <p:cond delay="500"/>
                                </p:stCondLst>
                                <p:childTnLst>
                                  <p:par>
                                    <p:cTn id="105" presetID="10" presetClass="entr" presetSubtype="0" fill="hold"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fade">
                                          <p:cBhvr>
                                            <p:cTn id="107" dur="500"/>
                                            <p:tgtEl>
                                              <p:spTgt spid="26"/>
                                            </p:tgtEl>
                                          </p:cBhvr>
                                        </p:animEffect>
                                      </p:childTnLst>
                                    </p:cTn>
                                  </p:par>
                                </p:childTnLst>
                              </p:cTn>
                            </p:par>
                            <p:par>
                              <p:cTn id="108" fill="hold">
                                <p:stCondLst>
                                  <p:cond delay="1000"/>
                                </p:stCondLst>
                                <p:childTnLst>
                                  <p:par>
                                    <p:cTn id="109" presetID="2" presetClass="entr" presetSubtype="2" fill="hold" nodeType="afterEffect">
                                      <p:stCondLst>
                                        <p:cond delay="0"/>
                                      </p:stCondLst>
                                      <p:childTnLst>
                                        <p:set>
                                          <p:cBhvr>
                                            <p:cTn id="110" dur="1" fill="hold">
                                              <p:stCondLst>
                                                <p:cond delay="0"/>
                                              </p:stCondLst>
                                            </p:cTn>
                                            <p:tgtEl>
                                              <p:spTgt spid="56"/>
                                            </p:tgtEl>
                                            <p:attrNameLst>
                                              <p:attrName>style.visibility</p:attrName>
                                            </p:attrNameLst>
                                          </p:cBhvr>
                                          <p:to>
                                            <p:strVal val="visible"/>
                                          </p:to>
                                        </p:set>
                                        <p:anim calcmode="lin" valueType="num">
                                          <p:cBhvr additive="base">
                                            <p:cTn id="111" dur="1000" fill="hold"/>
                                            <p:tgtEl>
                                              <p:spTgt spid="56"/>
                                            </p:tgtEl>
                                            <p:attrNameLst>
                                              <p:attrName>ppt_x</p:attrName>
                                            </p:attrNameLst>
                                          </p:cBhvr>
                                          <p:tavLst>
                                            <p:tav tm="0">
                                              <p:val>
                                                <p:strVal val="1+#ppt_w/2"/>
                                              </p:val>
                                            </p:tav>
                                            <p:tav tm="100000">
                                              <p:val>
                                                <p:strVal val="#ppt_x"/>
                                              </p:val>
                                            </p:tav>
                                          </p:tavLst>
                                        </p:anim>
                                        <p:anim calcmode="lin" valueType="num">
                                          <p:cBhvr additive="base">
                                            <p:cTn id="112" dur="1000" fill="hold"/>
                                            <p:tgtEl>
                                              <p:spTgt spid="56"/>
                                            </p:tgtEl>
                                            <p:attrNameLst>
                                              <p:attrName>ppt_y</p:attrName>
                                            </p:attrNameLst>
                                          </p:cBhvr>
                                          <p:tavLst>
                                            <p:tav tm="0">
                                              <p:val>
                                                <p:strVal val="#ppt_y"/>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10" presetClass="exit" presetSubtype="0" fill="hold" nodeType="clickEffect">
                                      <p:stCondLst>
                                        <p:cond delay="0"/>
                                      </p:stCondLst>
                                      <p:childTnLst>
                                        <p:animEffect transition="out" filter="fade">
                                          <p:cBhvr>
                                            <p:cTn id="116" dur="500"/>
                                            <p:tgtEl>
                                              <p:spTgt spid="56"/>
                                            </p:tgtEl>
                                          </p:cBhvr>
                                        </p:animEffect>
                                        <p:set>
                                          <p:cBhvr>
                                            <p:cTn id="117" dur="1" fill="hold">
                                              <p:stCondLst>
                                                <p:cond delay="499"/>
                                              </p:stCondLst>
                                            </p:cTn>
                                            <p:tgtEl>
                                              <p:spTgt spid="56"/>
                                            </p:tgtEl>
                                            <p:attrNameLst>
                                              <p:attrName>style.visibility</p:attrName>
                                            </p:attrNameLst>
                                          </p:cBhvr>
                                          <p:to>
                                            <p:strVal val="hidden"/>
                                          </p:to>
                                        </p:set>
                                      </p:childTnLst>
                                    </p:cTn>
                                  </p:par>
                                </p:childTnLst>
                              </p:cTn>
                            </p:par>
                            <p:par>
                              <p:cTn id="118" fill="hold">
                                <p:stCondLst>
                                  <p:cond delay="500"/>
                                </p:stCondLst>
                                <p:childTnLst>
                                  <p:par>
                                    <p:cTn id="119" presetID="10" presetClass="entr" presetSubtype="0" fill="hold" nodeType="after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fade">
                                          <p:cBhvr>
                                            <p:cTn id="121" dur="500"/>
                                            <p:tgtEl>
                                              <p:spTgt spid="28"/>
                                            </p:tgtEl>
                                          </p:cBhvr>
                                        </p:animEffect>
                                      </p:childTnLst>
                                    </p:cTn>
                                  </p:par>
                                </p:childTnLst>
                              </p:cTn>
                            </p:par>
                            <p:par>
                              <p:cTn id="122" fill="hold">
                                <p:stCondLst>
                                  <p:cond delay="1000"/>
                                </p:stCondLst>
                                <p:childTnLst>
                                  <p:par>
                                    <p:cTn id="123" presetID="2" presetClass="entr" presetSubtype="2" fill="hold" nodeType="afterEffect">
                                      <p:stCondLst>
                                        <p:cond delay="0"/>
                                      </p:stCondLst>
                                      <p:childTnLst>
                                        <p:set>
                                          <p:cBhvr>
                                            <p:cTn id="124" dur="1" fill="hold">
                                              <p:stCondLst>
                                                <p:cond delay="0"/>
                                              </p:stCondLst>
                                            </p:cTn>
                                            <p:tgtEl>
                                              <p:spTgt spid="59"/>
                                            </p:tgtEl>
                                            <p:attrNameLst>
                                              <p:attrName>style.visibility</p:attrName>
                                            </p:attrNameLst>
                                          </p:cBhvr>
                                          <p:to>
                                            <p:strVal val="visible"/>
                                          </p:to>
                                        </p:set>
                                        <p:anim calcmode="lin" valueType="num">
                                          <p:cBhvr additive="base">
                                            <p:cTn id="125" dur="1000" fill="hold"/>
                                            <p:tgtEl>
                                              <p:spTgt spid="59"/>
                                            </p:tgtEl>
                                            <p:attrNameLst>
                                              <p:attrName>ppt_x</p:attrName>
                                            </p:attrNameLst>
                                          </p:cBhvr>
                                          <p:tavLst>
                                            <p:tav tm="0">
                                              <p:val>
                                                <p:strVal val="1+#ppt_w/2"/>
                                              </p:val>
                                            </p:tav>
                                            <p:tav tm="100000">
                                              <p:val>
                                                <p:strVal val="#ppt_x"/>
                                              </p:val>
                                            </p:tav>
                                          </p:tavLst>
                                        </p:anim>
                                        <p:anim calcmode="lin" valueType="num">
                                          <p:cBhvr additive="base">
                                            <p:cTn id="126" dur="10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10" presetClass="exit" presetSubtype="0" fill="hold" nodeType="clickEffect">
                                      <p:stCondLst>
                                        <p:cond delay="0"/>
                                      </p:stCondLst>
                                      <p:childTnLst>
                                        <p:animEffect transition="out" filter="fade">
                                          <p:cBhvr>
                                            <p:cTn id="130" dur="500"/>
                                            <p:tgtEl>
                                              <p:spTgt spid="59"/>
                                            </p:tgtEl>
                                          </p:cBhvr>
                                        </p:animEffect>
                                        <p:set>
                                          <p:cBhvr>
                                            <p:cTn id="131" dur="1" fill="hold">
                                              <p:stCondLst>
                                                <p:cond delay="499"/>
                                              </p:stCondLst>
                                            </p:cTn>
                                            <p:tgtEl>
                                              <p:spTgt spid="59"/>
                                            </p:tgtEl>
                                            <p:attrNameLst>
                                              <p:attrName>style.visibility</p:attrName>
                                            </p:attrNameLst>
                                          </p:cBhvr>
                                          <p:to>
                                            <p:strVal val="hidden"/>
                                          </p:to>
                                        </p:set>
                                      </p:childTnLst>
                                    </p:cTn>
                                  </p:par>
                                </p:childTnLst>
                              </p:cTn>
                            </p:par>
                            <p:par>
                              <p:cTn id="132" fill="hold">
                                <p:stCondLst>
                                  <p:cond delay="500"/>
                                </p:stCondLst>
                                <p:childTnLst>
                                  <p:par>
                                    <p:cTn id="133" presetID="10" presetClass="entr" presetSubtype="0" fill="hold" nodeType="afterEffect">
                                      <p:stCondLst>
                                        <p:cond delay="0"/>
                                      </p:stCondLst>
                                      <p:childTnLst>
                                        <p:set>
                                          <p:cBhvr>
                                            <p:cTn id="134" dur="1" fill="hold">
                                              <p:stCondLst>
                                                <p:cond delay="0"/>
                                              </p:stCondLst>
                                            </p:cTn>
                                            <p:tgtEl>
                                              <p:spTgt spid="30"/>
                                            </p:tgtEl>
                                            <p:attrNameLst>
                                              <p:attrName>style.visibility</p:attrName>
                                            </p:attrNameLst>
                                          </p:cBhvr>
                                          <p:to>
                                            <p:strVal val="visible"/>
                                          </p:to>
                                        </p:set>
                                        <p:animEffect transition="in" filter="fade">
                                          <p:cBhvr>
                                            <p:cTn id="135" dur="500"/>
                                            <p:tgtEl>
                                              <p:spTgt spid="30"/>
                                            </p:tgtEl>
                                          </p:cBhvr>
                                        </p:animEffect>
                                      </p:childTnLst>
                                    </p:cTn>
                                  </p:par>
                                </p:childTnLst>
                              </p:cTn>
                            </p:par>
                            <p:par>
                              <p:cTn id="136" fill="hold">
                                <p:stCondLst>
                                  <p:cond delay="1000"/>
                                </p:stCondLst>
                                <p:childTnLst>
                                  <p:par>
                                    <p:cTn id="137" presetID="2" presetClass="entr" presetSubtype="2" fill="hold" nodeType="afterEffect">
                                      <p:stCondLst>
                                        <p:cond delay="0"/>
                                      </p:stCondLst>
                                      <p:childTnLst>
                                        <p:set>
                                          <p:cBhvr>
                                            <p:cTn id="138" dur="1" fill="hold">
                                              <p:stCondLst>
                                                <p:cond delay="0"/>
                                              </p:stCondLst>
                                            </p:cTn>
                                            <p:tgtEl>
                                              <p:spTgt spid="62"/>
                                            </p:tgtEl>
                                            <p:attrNameLst>
                                              <p:attrName>style.visibility</p:attrName>
                                            </p:attrNameLst>
                                          </p:cBhvr>
                                          <p:to>
                                            <p:strVal val="visible"/>
                                          </p:to>
                                        </p:set>
                                        <p:anim calcmode="lin" valueType="num">
                                          <p:cBhvr additive="base">
                                            <p:cTn id="139" dur="1000" fill="hold"/>
                                            <p:tgtEl>
                                              <p:spTgt spid="62"/>
                                            </p:tgtEl>
                                            <p:attrNameLst>
                                              <p:attrName>ppt_x</p:attrName>
                                            </p:attrNameLst>
                                          </p:cBhvr>
                                          <p:tavLst>
                                            <p:tav tm="0">
                                              <p:val>
                                                <p:strVal val="1+#ppt_w/2"/>
                                              </p:val>
                                            </p:tav>
                                            <p:tav tm="100000">
                                              <p:val>
                                                <p:strVal val="#ppt_x"/>
                                              </p:val>
                                            </p:tav>
                                          </p:tavLst>
                                        </p:anim>
                                        <p:anim calcmode="lin" valueType="num">
                                          <p:cBhvr additive="base">
                                            <p:cTn id="140" dur="1000" fill="hold"/>
                                            <p:tgtEl>
                                              <p:spTgt spid="62"/>
                                            </p:tgtEl>
                                            <p:attrNameLst>
                                              <p:attrName>ppt_y</p:attrName>
                                            </p:attrNameLst>
                                          </p:cBhvr>
                                          <p:tavLst>
                                            <p:tav tm="0">
                                              <p:val>
                                                <p:strVal val="#ppt_y"/>
                                              </p:val>
                                            </p:tav>
                                            <p:tav tm="100000">
                                              <p:val>
                                                <p:strVal val="#ppt_y"/>
                                              </p:val>
                                            </p:tav>
                                          </p:tavLst>
                                        </p:anim>
                                      </p:childTnLst>
                                    </p:cTn>
                                  </p:par>
                                  <p:par>
                                    <p:cTn id="141" presetID="2" presetClass="entr" presetSubtype="4" fill="hold" nodeType="withEffect">
                                      <p:stCondLst>
                                        <p:cond delay="0"/>
                                      </p:stCondLst>
                                      <p:childTnLst>
                                        <p:set>
                                          <p:cBhvr>
                                            <p:cTn id="142" dur="1" fill="hold">
                                              <p:stCondLst>
                                                <p:cond delay="0"/>
                                              </p:stCondLst>
                                            </p:cTn>
                                            <p:tgtEl>
                                              <p:spTgt spid="65"/>
                                            </p:tgtEl>
                                            <p:attrNameLst>
                                              <p:attrName>style.visibility</p:attrName>
                                            </p:attrNameLst>
                                          </p:cBhvr>
                                          <p:to>
                                            <p:strVal val="visible"/>
                                          </p:to>
                                        </p:set>
                                        <p:anim calcmode="lin" valueType="num">
                                          <p:cBhvr additive="base">
                                            <p:cTn id="143" dur="1000" fill="hold"/>
                                            <p:tgtEl>
                                              <p:spTgt spid="65"/>
                                            </p:tgtEl>
                                            <p:attrNameLst>
                                              <p:attrName>ppt_x</p:attrName>
                                            </p:attrNameLst>
                                          </p:cBhvr>
                                          <p:tavLst>
                                            <p:tav tm="0">
                                              <p:val>
                                                <p:strVal val="#ppt_x"/>
                                              </p:val>
                                            </p:tav>
                                            <p:tav tm="100000">
                                              <p:val>
                                                <p:strVal val="#ppt_x"/>
                                              </p:val>
                                            </p:tav>
                                          </p:tavLst>
                                        </p:anim>
                                        <p:anim calcmode="lin" valueType="num">
                                          <p:cBhvr additive="base">
                                            <p:cTn id="144" dur="10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423234-71AE-C40B-0B33-942FC02EA01C}"/>
              </a:ext>
            </a:extLst>
          </p:cNvPr>
          <p:cNvSpPr>
            <a:spLocks noGrp="1"/>
          </p:cNvSpPr>
          <p:nvPr>
            <p:ph type="ctrTitle"/>
          </p:nvPr>
        </p:nvSpPr>
        <p:spPr>
          <a:xfrm>
            <a:off x="1524000" y="-2387600"/>
            <a:ext cx="9144000" cy="2387600"/>
          </a:xfrm>
        </p:spPr>
        <p:txBody>
          <a:bodyPr vert="horz" lIns="91440" tIns="45720" rIns="91440" bIns="45720" rtlCol="0" anchor="b">
            <a:normAutofit fontScale="90000"/>
          </a:bodyPr>
          <a:lstStyle/>
          <a:p>
            <a:r>
              <a:rPr lang="en-US" dirty="0"/>
              <a:t>What impact did the Goddard family have on Swindon?</a:t>
            </a:r>
          </a:p>
        </p:txBody>
      </p:sp>
      <p:grpSp>
        <p:nvGrpSpPr>
          <p:cNvPr id="14" name="Group 13" descr="Who were the Goddards?&#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1065296"/>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Who were the Goddards?</a:t>
              </a:r>
            </a:p>
          </p:txBody>
        </p:sp>
      </p:grpSp>
      <p:grpSp>
        <p:nvGrpSpPr>
          <p:cNvPr id="17" name="Group 16" descr="Why was Thomas Goddard important?&#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1065296"/>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Why was Thomas Goddard important?</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2124379" y="2753413"/>
            <a:ext cx="7943241" cy="1077218"/>
          </a:xfrm>
          <a:prstGeom prst="rect">
            <a:avLst/>
          </a:prstGeom>
          <a:noFill/>
        </p:spPr>
        <p:txBody>
          <a:bodyPr wrap="square">
            <a:spAutoFit/>
          </a:bodyPr>
          <a:lstStyle/>
          <a:p>
            <a:pPr algn="ctr"/>
            <a:r>
              <a:rPr lang="en-GB" sz="3200" dirty="0">
                <a:solidFill>
                  <a:srgbClr val="55AD46"/>
                </a:solidFill>
                <a:latin typeface="Superclarendon Rg" panose="02000505080000020003" pitchFamily="2" charset="77"/>
              </a:rPr>
              <a:t>What impact did the Goddard family have on Swindon?</a:t>
            </a:r>
          </a:p>
        </p:txBody>
      </p:sp>
      <p:grpSp>
        <p:nvGrpSpPr>
          <p:cNvPr id="20" name="Group 19" descr="Why did the family have influence?&#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1045204" y="4653930"/>
              <a:ext cx="4444294"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Why did the family have influence?</a:t>
              </a:r>
            </a:p>
          </p:txBody>
        </p:sp>
      </p:grpSp>
      <p:grpSp>
        <p:nvGrpSpPr>
          <p:cNvPr id="23" name="Group 22" descr="What evidence remains?&#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6" y="4669529"/>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evidence remains?</a:t>
              </a:r>
            </a:p>
          </p:txBody>
        </p:sp>
      </p:grpSp>
      <p:pic>
        <p:nvPicPr>
          <p:cNvPr id="2" name="Picture 1">
            <a:extLst>
              <a:ext uri="{FF2B5EF4-FFF2-40B4-BE49-F238E27FC236}">
                <a16:creationId xmlns:a16="http://schemas.microsoft.com/office/drawing/2014/main" id="{8E6496E5-5935-CA87-3D62-097F4E22D3C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624008" y="5618374"/>
            <a:ext cx="1567991" cy="1238183"/>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3" name="Title 2">
            <a:extLst>
              <a:ext uri="{FF2B5EF4-FFF2-40B4-BE49-F238E27FC236}">
                <a16:creationId xmlns:a16="http://schemas.microsoft.com/office/drawing/2014/main" id="{CF847139-A5D5-E1D9-7E18-7DA5474334C8}"/>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Pig Hill</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470361"/>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Pig Hill </a:t>
            </a:r>
          </a:p>
        </p:txBody>
      </p:sp>
      <p:sp>
        <p:nvSpPr>
          <p:cNvPr id="14" name="TextBox 13">
            <a:extLst>
              <a:ext uri="{FF2B5EF4-FFF2-40B4-BE49-F238E27FC236}">
                <a16:creationId xmlns:a16="http://schemas.microsoft.com/office/drawing/2014/main" id="{9857DB36-633E-892B-B1F1-68E3B86D1348}"/>
              </a:ext>
            </a:extLst>
          </p:cNvPr>
          <p:cNvSpPr txBox="1"/>
          <p:nvPr/>
        </p:nvSpPr>
        <p:spPr>
          <a:xfrm>
            <a:off x="494269" y="1263465"/>
            <a:ext cx="10499796"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Swindon is first mentioned in the Domesday Book of 1086 as "</a:t>
            </a:r>
            <a:r>
              <a:rPr lang="en-GB" sz="1400" dirty="0" err="1">
                <a:latin typeface="Linkpen 17a Print" panose="03050602060000000000" pitchFamily="66" charset="77"/>
              </a:rPr>
              <a:t>Suindune</a:t>
            </a:r>
            <a:r>
              <a:rPr lang="en-GB" sz="1400" dirty="0">
                <a:latin typeface="Linkpen 17a Print" panose="03050602060000000000" pitchFamily="66" charset="77"/>
              </a:rPr>
              <a:t>," which is believed to mean "Pig Hill" in Old English. </a:t>
            </a:r>
          </a:p>
        </p:txBody>
      </p:sp>
      <p:sp>
        <p:nvSpPr>
          <p:cNvPr id="15" name="TextBox 14">
            <a:extLst>
              <a:ext uri="{FF2B5EF4-FFF2-40B4-BE49-F238E27FC236}">
                <a16:creationId xmlns:a16="http://schemas.microsoft.com/office/drawing/2014/main" id="{82B557C5-7A90-468A-624D-11E4D0006405}"/>
              </a:ext>
            </a:extLst>
          </p:cNvPr>
          <p:cNvSpPr txBox="1"/>
          <p:nvPr/>
        </p:nvSpPr>
        <p:spPr>
          <a:xfrm>
            <a:off x="568697" y="2035122"/>
            <a:ext cx="7198618" cy="388568"/>
          </a:xfrm>
          <a:prstGeom prst="rect">
            <a:avLst/>
          </a:prstGeom>
          <a:noFill/>
        </p:spPr>
        <p:txBody>
          <a:bodyPr wrap="square">
            <a:spAutoFit/>
          </a:bodyPr>
          <a:lstStyle/>
          <a:p>
            <a:pPr>
              <a:lnSpc>
                <a:spcPct val="150000"/>
              </a:lnSpc>
            </a:pPr>
            <a:r>
              <a:rPr lang="en-GB" sz="1400" dirty="0" err="1">
                <a:latin typeface="Linkpen 17a Print" panose="03050602060000000000" pitchFamily="66" charset="77"/>
              </a:rPr>
              <a:t>Suindine</a:t>
            </a:r>
            <a:r>
              <a:rPr lang="en-GB" sz="1400" dirty="0">
                <a:latin typeface="Linkpen 17a Print" panose="03050602060000000000" pitchFamily="66" charset="77"/>
              </a:rPr>
              <a:t> refers to the area that is now known as Old Town.</a:t>
            </a:r>
          </a:p>
        </p:txBody>
      </p:sp>
      <p:sp>
        <p:nvSpPr>
          <p:cNvPr id="16" name="TextBox 15">
            <a:extLst>
              <a:ext uri="{FF2B5EF4-FFF2-40B4-BE49-F238E27FC236}">
                <a16:creationId xmlns:a16="http://schemas.microsoft.com/office/drawing/2014/main" id="{DE921B50-6DB9-AADF-F5D2-184F01F600C3}"/>
              </a:ext>
            </a:extLst>
          </p:cNvPr>
          <p:cNvSpPr txBox="1"/>
          <p:nvPr/>
        </p:nvSpPr>
        <p:spPr>
          <a:xfrm>
            <a:off x="568697" y="2483611"/>
            <a:ext cx="10425368"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early record indicates that Swindon was a modest settlement with just 27 households. </a:t>
            </a:r>
          </a:p>
        </p:txBody>
      </p:sp>
      <p:sp>
        <p:nvSpPr>
          <p:cNvPr id="17" name="TextBox 16">
            <a:extLst>
              <a:ext uri="{FF2B5EF4-FFF2-40B4-BE49-F238E27FC236}">
                <a16:creationId xmlns:a16="http://schemas.microsoft.com/office/drawing/2014/main" id="{582779E1-0F29-F8C4-24AB-EB04B27D6A8F}"/>
              </a:ext>
            </a:extLst>
          </p:cNvPr>
          <p:cNvSpPr txBox="1"/>
          <p:nvPr/>
        </p:nvSpPr>
        <p:spPr>
          <a:xfrm>
            <a:off x="568696" y="2932100"/>
            <a:ext cx="11233443"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Whilst this number seems low, it puts the settlement in the top 40% of largest places in the country!</a:t>
            </a:r>
          </a:p>
        </p:txBody>
      </p:sp>
      <p:grpSp>
        <p:nvGrpSpPr>
          <p:cNvPr id="21" name="Group 20" descr="A picture of an extract from the Domesday Book. It shows the word 'Suindune'. ">
            <a:extLst>
              <a:ext uri="{FF2B5EF4-FFF2-40B4-BE49-F238E27FC236}">
                <a16:creationId xmlns:a16="http://schemas.microsoft.com/office/drawing/2014/main" id="{6535A1B4-A396-AFD3-F011-BF75566674BA}"/>
              </a:ext>
            </a:extLst>
          </p:cNvPr>
          <p:cNvGrpSpPr/>
          <p:nvPr/>
        </p:nvGrpSpPr>
        <p:grpSpPr>
          <a:xfrm>
            <a:off x="1877094" y="3464477"/>
            <a:ext cx="8753922" cy="1754821"/>
            <a:chOff x="1877094" y="3475110"/>
            <a:chExt cx="8753922" cy="1754821"/>
          </a:xfrm>
        </p:grpSpPr>
        <p:pic>
          <p:nvPicPr>
            <p:cNvPr id="19" name="Picture 18" descr="A close-up of a manuscript&#10;&#10;Description automatically generated">
              <a:extLst>
                <a:ext uri="{FF2B5EF4-FFF2-40B4-BE49-F238E27FC236}">
                  <a16:creationId xmlns:a16="http://schemas.microsoft.com/office/drawing/2014/main" id="{97CD434E-E17E-9A7E-E027-1711EF3F0618}"/>
                </a:ext>
              </a:extLst>
            </p:cNvPr>
            <p:cNvPicPr>
              <a:picLocks noChangeAspect="1"/>
            </p:cNvPicPr>
            <p:nvPr/>
          </p:nvPicPr>
          <p:blipFill>
            <a:blip r:embed="rId3"/>
            <a:stretch>
              <a:fillRect/>
            </a:stretch>
          </p:blipFill>
          <p:spPr>
            <a:xfrm>
              <a:off x="1877094" y="3547391"/>
              <a:ext cx="8616645" cy="1682540"/>
            </a:xfrm>
            <a:prstGeom prst="rect">
              <a:avLst/>
            </a:prstGeom>
            <a:ln w="19050">
              <a:solidFill>
                <a:schemeClr val="tx1"/>
              </a:solidFill>
            </a:ln>
          </p:spPr>
        </p:pic>
        <p:sp>
          <p:nvSpPr>
            <p:cNvPr id="20" name="TextBox 19">
              <a:extLst>
                <a:ext uri="{FF2B5EF4-FFF2-40B4-BE49-F238E27FC236}">
                  <a16:creationId xmlns:a16="http://schemas.microsoft.com/office/drawing/2014/main" id="{01A40791-5687-5724-44B1-B71E141F31DB}"/>
                </a:ext>
              </a:extLst>
            </p:cNvPr>
            <p:cNvSpPr txBox="1"/>
            <p:nvPr/>
          </p:nvSpPr>
          <p:spPr>
            <a:xfrm>
              <a:off x="9590566" y="3475110"/>
              <a:ext cx="1040450" cy="257891"/>
            </a:xfrm>
            <a:prstGeom prst="rect">
              <a:avLst/>
            </a:prstGeom>
            <a:noFill/>
          </p:spPr>
          <p:txBody>
            <a:bodyPr wrap="square">
              <a:spAutoFit/>
            </a:bodyPr>
            <a:lstStyle/>
            <a:p>
              <a:pPr>
                <a:lnSpc>
                  <a:spcPct val="150000"/>
                </a:lnSpc>
              </a:pPr>
              <a:r>
                <a:rPr lang="en-GB" sz="800" dirty="0">
                  <a:solidFill>
                    <a:schemeClr val="bg1">
                      <a:lumMod val="65000"/>
                    </a:schemeClr>
                  </a:solidFill>
                  <a:latin typeface="Calibri" panose="020F0502020204030204" pitchFamily="34" charset="0"/>
                  <a:cs typeface="Calibri" panose="020F0502020204030204" pitchFamily="34" charset="0"/>
                </a:rPr>
                <a:t>© </a:t>
              </a:r>
              <a:r>
                <a:rPr lang="en-GB" sz="800" dirty="0" err="1">
                  <a:solidFill>
                    <a:schemeClr val="bg1">
                      <a:lumMod val="65000"/>
                    </a:schemeClr>
                  </a:solidFill>
                  <a:latin typeface="Calibri" panose="020F0502020204030204" pitchFamily="34" charset="0"/>
                  <a:cs typeface="Calibri" panose="020F0502020204030204" pitchFamily="34" charset="0"/>
                </a:rPr>
                <a:t>OpenDomesday</a:t>
              </a:r>
              <a:endParaRPr lang="en-GB" sz="800" dirty="0">
                <a:solidFill>
                  <a:schemeClr val="bg1">
                    <a:lumMod val="65000"/>
                  </a:schemeClr>
                </a:solidFill>
                <a:latin typeface="Calibri" panose="020F0502020204030204" pitchFamily="34" charset="0"/>
                <a:cs typeface="Calibri" panose="020F0502020204030204" pitchFamily="34" charset="0"/>
              </a:endParaRPr>
            </a:p>
          </p:txBody>
        </p:sp>
      </p:grpSp>
      <p:sp>
        <p:nvSpPr>
          <p:cNvPr id="18" name="TextBox 17">
            <a:extLst>
              <a:ext uri="{FF2B5EF4-FFF2-40B4-BE49-F238E27FC236}">
                <a16:creationId xmlns:a16="http://schemas.microsoft.com/office/drawing/2014/main" id="{B30D2423-3609-0C4E-F2FF-121C6F037E78}"/>
              </a:ext>
            </a:extLst>
          </p:cNvPr>
          <p:cNvSpPr txBox="1"/>
          <p:nvPr/>
        </p:nvSpPr>
        <p:spPr>
          <a:xfrm>
            <a:off x="568696" y="5395006"/>
            <a:ext cx="10659285"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town's strategic location atop a limestone hill made it defendable and significant during medieval times. </a:t>
            </a:r>
          </a:p>
        </p:txBody>
      </p:sp>
      <p:pic>
        <p:nvPicPr>
          <p:cNvPr id="22" name="Picture 21">
            <a:extLst>
              <a:ext uri="{FF2B5EF4-FFF2-40B4-BE49-F238E27FC236}">
                <a16:creationId xmlns:a16="http://schemas.microsoft.com/office/drawing/2014/main" id="{2C57319B-276F-2ED6-27E5-18B2EA3BF25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4008" y="5618374"/>
            <a:ext cx="1567991" cy="1238183"/>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500"/>
                                        <p:tgtEl>
                                          <p:spTgt spid="15">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xEl>
                                              <p:pRg st="0" end="0"/>
                                            </p:txEl>
                                          </p:spTgt>
                                        </p:tgtEl>
                                        <p:attrNameLst>
                                          <p:attrName>style.visibility</p:attrName>
                                        </p:attrNameLst>
                                      </p:cBhvr>
                                      <p:to>
                                        <p:strVal val="visible"/>
                                      </p:to>
                                    </p:set>
                                    <p:animEffect transition="in" filter="fade">
                                      <p:cBhvr>
                                        <p:cTn id="19" dur="500"/>
                                        <p:tgtEl>
                                          <p:spTgt spid="16">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7">
                                            <p:txEl>
                                              <p:pRg st="0" end="0"/>
                                            </p:txEl>
                                          </p:spTgt>
                                        </p:tgtEl>
                                        <p:attrNameLst>
                                          <p:attrName>style.visibility</p:attrName>
                                        </p:attrNameLst>
                                      </p:cBhvr>
                                      <p:to>
                                        <p:strVal val="visible"/>
                                      </p:to>
                                    </p:set>
                                    <p:animEffect transition="in" filter="fade">
                                      <p:cBhvr>
                                        <p:cTn id="23" dur="500"/>
                                        <p:tgtEl>
                                          <p:spTgt spid="17">
                                            <p:txEl>
                                              <p:pRg st="0" end="0"/>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8">
                                            <p:txEl>
                                              <p:pRg st="0" end="0"/>
                                            </p:txEl>
                                          </p:spTgt>
                                        </p:tgtEl>
                                        <p:attrNameLst>
                                          <p:attrName>style.visibility</p:attrName>
                                        </p:attrNameLst>
                                      </p:cBhvr>
                                      <p:to>
                                        <p:strVal val="visible"/>
                                      </p:to>
                                    </p:set>
                                    <p:animEffect transition="in" filter="fade">
                                      <p:cBhvr>
                                        <p:cTn id="31"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build="allAtOnce"/>
      <p:bldP spid="15" grpId="0" build="allAtOnce"/>
      <p:bldP spid="16" grpId="0" build="allAtOnce"/>
      <p:bldP spid="17" grpId="0" build="allAtOnce"/>
      <p:bldP spid="18"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2ECEA89-669C-F737-09B4-1C0286E831FA}"/>
            </a:ext>
          </a:extLst>
        </p:cNvPr>
        <p:cNvGrpSpPr/>
        <p:nvPr/>
      </p:nvGrpSpPr>
      <p:grpSpPr>
        <a:xfrm>
          <a:off x="0" y="0"/>
          <a:ext cx="0" cy="0"/>
          <a:chOff x="0" y="0"/>
          <a:chExt cx="0" cy="0"/>
        </a:xfrm>
      </p:grpSpPr>
      <p:sp>
        <p:nvSpPr>
          <p:cNvPr id="15" name="Title 2">
            <a:extLst>
              <a:ext uri="{FF2B5EF4-FFF2-40B4-BE49-F238E27FC236}">
                <a16:creationId xmlns:a16="http://schemas.microsoft.com/office/drawing/2014/main" id="{CC388DF6-C53F-350F-0129-A5E37F80BBAE}"/>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Beginnings of a market town</a:t>
            </a:r>
          </a:p>
        </p:txBody>
      </p:sp>
      <p:sp>
        <p:nvSpPr>
          <p:cNvPr id="2" name="Title 1">
            <a:extLst>
              <a:ext uri="{FF2B5EF4-FFF2-40B4-BE49-F238E27FC236}">
                <a16:creationId xmlns:a16="http://schemas.microsoft.com/office/drawing/2014/main" id="{451B1EBD-5515-EF4D-0172-2671E39F2693}"/>
              </a:ext>
            </a:extLst>
          </p:cNvPr>
          <p:cNvSpPr txBox="1">
            <a:spLocks/>
          </p:cNvSpPr>
          <p:nvPr/>
        </p:nvSpPr>
        <p:spPr>
          <a:xfrm>
            <a:off x="526168" y="460638"/>
            <a:ext cx="1014892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Beginnings of a market town</a:t>
            </a:r>
          </a:p>
        </p:txBody>
      </p:sp>
      <p:sp>
        <p:nvSpPr>
          <p:cNvPr id="3" name="TextBox 2">
            <a:extLst>
              <a:ext uri="{FF2B5EF4-FFF2-40B4-BE49-F238E27FC236}">
                <a16:creationId xmlns:a16="http://schemas.microsoft.com/office/drawing/2014/main" id="{E1145E56-66A5-9709-779E-F7E17D31AADC}"/>
              </a:ext>
            </a:extLst>
          </p:cNvPr>
          <p:cNvSpPr txBox="1"/>
          <p:nvPr/>
        </p:nvSpPr>
        <p:spPr>
          <a:xfrm>
            <a:off x="495545" y="1337747"/>
            <a:ext cx="4341631" cy="900246"/>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In 1260, Swindon appealed to King Henry III to ask permission to hold a market by granting them an official 'Charter'. </a:t>
            </a:r>
          </a:p>
        </p:txBody>
      </p:sp>
      <p:sp>
        <p:nvSpPr>
          <p:cNvPr id="4" name="TextBox 3">
            <a:extLst>
              <a:ext uri="{FF2B5EF4-FFF2-40B4-BE49-F238E27FC236}">
                <a16:creationId xmlns:a16="http://schemas.microsoft.com/office/drawing/2014/main" id="{08115A6E-58E2-8EF2-346B-6ED711295063}"/>
              </a:ext>
            </a:extLst>
          </p:cNvPr>
          <p:cNvSpPr txBox="1"/>
          <p:nvPr/>
        </p:nvSpPr>
        <p:spPr>
          <a:xfrm>
            <a:off x="495545" y="2262933"/>
            <a:ext cx="4149607" cy="623248"/>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The attempt failed and they were refused a charter.</a:t>
            </a:r>
          </a:p>
        </p:txBody>
      </p:sp>
      <p:sp>
        <p:nvSpPr>
          <p:cNvPr id="5" name="TextBox 4">
            <a:extLst>
              <a:ext uri="{FF2B5EF4-FFF2-40B4-BE49-F238E27FC236}">
                <a16:creationId xmlns:a16="http://schemas.microsoft.com/office/drawing/2014/main" id="{43C2AA82-DDD2-E498-21A1-9B4118F03324}"/>
              </a:ext>
            </a:extLst>
          </p:cNvPr>
          <p:cNvSpPr txBox="1"/>
          <p:nvPr/>
        </p:nvSpPr>
        <p:spPr>
          <a:xfrm>
            <a:off x="495545" y="2938553"/>
            <a:ext cx="4149607" cy="900246"/>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However, this doesn't seem to have stopped the people of Swindon just going ahead and holding a market anyway!</a:t>
            </a:r>
          </a:p>
        </p:txBody>
      </p:sp>
      <p:sp>
        <p:nvSpPr>
          <p:cNvPr id="6" name="TextBox 5">
            <a:extLst>
              <a:ext uri="{FF2B5EF4-FFF2-40B4-BE49-F238E27FC236}">
                <a16:creationId xmlns:a16="http://schemas.microsoft.com/office/drawing/2014/main" id="{45657BD6-AB74-34CC-9459-82E51FD4B07D}"/>
              </a:ext>
            </a:extLst>
          </p:cNvPr>
          <p:cNvSpPr txBox="1"/>
          <p:nvPr/>
        </p:nvSpPr>
        <p:spPr>
          <a:xfrm>
            <a:off x="495545" y="3898634"/>
            <a:ext cx="4277623" cy="1177245"/>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We know this because in there is a record from 1274 of the people of nearby Marlborough complaining about the unofficial market being held in Swindon.</a:t>
            </a:r>
          </a:p>
        </p:txBody>
      </p:sp>
      <p:sp>
        <p:nvSpPr>
          <p:cNvPr id="8" name="TextBox 7">
            <a:extLst>
              <a:ext uri="{FF2B5EF4-FFF2-40B4-BE49-F238E27FC236}">
                <a16:creationId xmlns:a16="http://schemas.microsoft.com/office/drawing/2014/main" id="{93C89FE2-CB1D-1173-893E-98487EE2AA2E}"/>
              </a:ext>
            </a:extLst>
          </p:cNvPr>
          <p:cNvSpPr txBox="1"/>
          <p:nvPr/>
        </p:nvSpPr>
        <p:spPr>
          <a:xfrm>
            <a:off x="495545" y="5144179"/>
            <a:ext cx="4497079" cy="899798"/>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Over the centuries, Swindon evolved from this humble beginning into a bustling market town, thanks to the input of an important family…​</a:t>
            </a:r>
          </a:p>
        </p:txBody>
      </p:sp>
      <p:pic>
        <p:nvPicPr>
          <p:cNvPr id="13" name="Picture 12" descr="An illustrated interpretation of the possible medieval town's layout. It shows houses with narrow yards lining High Street, Wood Street and Newport Street and clustered around the market place. Earlier Saxon and Norman settlements are shown further to the right. ">
            <a:extLst>
              <a:ext uri="{FF2B5EF4-FFF2-40B4-BE49-F238E27FC236}">
                <a16:creationId xmlns:a16="http://schemas.microsoft.com/office/drawing/2014/main" id="{C70B86E3-1959-BB2B-B700-8B9566779BD4}"/>
              </a:ext>
            </a:extLst>
          </p:cNvPr>
          <p:cNvPicPr>
            <a:picLocks noChangeAspect="1"/>
          </p:cNvPicPr>
          <p:nvPr/>
        </p:nvPicPr>
        <p:blipFill>
          <a:blip r:embed="rId3"/>
          <a:srcRect/>
          <a:stretch/>
        </p:blipFill>
        <p:spPr>
          <a:xfrm>
            <a:off x="4988933" y="814023"/>
            <a:ext cx="7132963" cy="5359970"/>
          </a:xfrm>
          <a:prstGeom prst="rect">
            <a:avLst/>
          </a:prstGeom>
        </p:spPr>
      </p:pic>
      <p:pic>
        <p:nvPicPr>
          <p:cNvPr id="14" name="Picture 13">
            <a:extLst>
              <a:ext uri="{FF2B5EF4-FFF2-40B4-BE49-F238E27FC236}">
                <a16:creationId xmlns:a16="http://schemas.microsoft.com/office/drawing/2014/main" id="{E49B3A9A-7AAB-FB55-B71E-C23803BF558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4008" y="5618374"/>
            <a:ext cx="1567991" cy="1238183"/>
          </a:xfrm>
          <a:prstGeom prst="rect">
            <a:avLst/>
          </a:prstGeom>
        </p:spPr>
      </p:pic>
    </p:spTree>
    <p:extLst>
      <p:ext uri="{BB962C8B-B14F-4D97-AF65-F5344CB8AC3E}">
        <p14:creationId xmlns:p14="http://schemas.microsoft.com/office/powerpoint/2010/main" val="6028083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D207872-69BB-F01F-0C11-EDE4EA174E1E}"/>
            </a:ext>
          </a:extLst>
        </p:cNvPr>
        <p:cNvGrpSpPr/>
        <p:nvPr/>
      </p:nvGrpSpPr>
      <p:grpSpPr>
        <a:xfrm>
          <a:off x="0" y="0"/>
          <a:ext cx="0" cy="0"/>
          <a:chOff x="0" y="0"/>
          <a:chExt cx="0" cy="0"/>
        </a:xfrm>
      </p:grpSpPr>
      <p:sp>
        <p:nvSpPr>
          <p:cNvPr id="22" name="Title 2">
            <a:extLst>
              <a:ext uri="{FF2B5EF4-FFF2-40B4-BE49-F238E27FC236}">
                <a16:creationId xmlns:a16="http://schemas.microsoft.com/office/drawing/2014/main" id="{28BD9DAA-C7AE-9E6A-B9D5-0DE9CEC6F2E6}"/>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Thomas Goddard</a:t>
            </a:r>
          </a:p>
        </p:txBody>
      </p:sp>
      <p:sp>
        <p:nvSpPr>
          <p:cNvPr id="11" name="TextBox 10">
            <a:extLst>
              <a:ext uri="{FF2B5EF4-FFF2-40B4-BE49-F238E27FC236}">
                <a16:creationId xmlns:a16="http://schemas.microsoft.com/office/drawing/2014/main" id="{7E0C8EF5-762D-7C55-FB8E-0C5830F38ED5}"/>
              </a:ext>
            </a:extLst>
          </p:cNvPr>
          <p:cNvSpPr txBox="1"/>
          <p:nvPr/>
        </p:nvSpPr>
        <p:spPr>
          <a:xfrm>
            <a:off x="935665"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Who were the Goddards?</a:t>
            </a:r>
          </a:p>
        </p:txBody>
      </p:sp>
      <p:sp>
        <p:nvSpPr>
          <p:cNvPr id="2" name="Title 1">
            <a:extLst>
              <a:ext uri="{FF2B5EF4-FFF2-40B4-BE49-F238E27FC236}">
                <a16:creationId xmlns:a16="http://schemas.microsoft.com/office/drawing/2014/main" id="{C45B6112-E32B-2339-E94F-F1F6A800A462}"/>
              </a:ext>
            </a:extLst>
          </p:cNvPr>
          <p:cNvSpPr txBox="1">
            <a:spLocks/>
          </p:cNvSpPr>
          <p:nvPr/>
        </p:nvSpPr>
        <p:spPr>
          <a:xfrm>
            <a:off x="504902" y="471271"/>
            <a:ext cx="1014892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Thomas Goddard</a:t>
            </a:r>
          </a:p>
        </p:txBody>
      </p:sp>
      <p:grpSp>
        <p:nvGrpSpPr>
          <p:cNvPr id="21" name="Group 20" descr="A black and white photograph of the Laws estate in the Victorian Period. ">
            <a:extLst>
              <a:ext uri="{FF2B5EF4-FFF2-40B4-BE49-F238E27FC236}">
                <a16:creationId xmlns:a16="http://schemas.microsoft.com/office/drawing/2014/main" id="{D8C956FB-D2F8-371C-4FF2-8960F7D6566A}"/>
              </a:ext>
            </a:extLst>
          </p:cNvPr>
          <p:cNvGrpSpPr/>
          <p:nvPr/>
        </p:nvGrpSpPr>
        <p:grpSpPr>
          <a:xfrm>
            <a:off x="647078" y="1311870"/>
            <a:ext cx="5078529" cy="3241860"/>
            <a:chOff x="647078" y="1311870"/>
            <a:chExt cx="5078529" cy="3241860"/>
          </a:xfrm>
        </p:grpSpPr>
        <p:pic>
          <p:nvPicPr>
            <p:cNvPr id="8" name="Picture 7">
              <a:extLst>
                <a:ext uri="{FF2B5EF4-FFF2-40B4-BE49-F238E27FC236}">
                  <a16:creationId xmlns:a16="http://schemas.microsoft.com/office/drawing/2014/main" id="{282430B3-5AC1-A125-EB34-555987C01FC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7078" y="1382226"/>
              <a:ext cx="5018522" cy="3171504"/>
            </a:xfrm>
            <a:prstGeom prst="rect">
              <a:avLst/>
            </a:prstGeom>
            <a:ln w="19050">
              <a:solidFill>
                <a:schemeClr val="tx1"/>
              </a:solidFill>
            </a:ln>
          </p:spPr>
        </p:pic>
        <p:sp>
          <p:nvSpPr>
            <p:cNvPr id="20" name="TextBox 19">
              <a:extLst>
                <a:ext uri="{FF2B5EF4-FFF2-40B4-BE49-F238E27FC236}">
                  <a16:creationId xmlns:a16="http://schemas.microsoft.com/office/drawing/2014/main" id="{77A831DA-E652-EA34-62DD-CD91D9C7514A}"/>
                </a:ext>
              </a:extLst>
            </p:cNvPr>
            <p:cNvSpPr txBox="1"/>
            <p:nvPr/>
          </p:nvSpPr>
          <p:spPr>
            <a:xfrm>
              <a:off x="4522261" y="1311870"/>
              <a:ext cx="1203346" cy="257891"/>
            </a:xfrm>
            <a:prstGeom prst="rect">
              <a:avLst/>
            </a:prstGeom>
            <a:noFill/>
          </p:spPr>
          <p:txBody>
            <a:bodyPr wrap="square">
              <a:spAutoFit/>
            </a:bodyPr>
            <a:lstStyle/>
            <a:p>
              <a:pPr>
                <a:lnSpc>
                  <a:spcPct val="150000"/>
                </a:lnSpc>
              </a:pPr>
              <a:r>
                <a:rPr lang="en-GB" sz="800" dirty="0">
                  <a:solidFill>
                    <a:schemeClr val="bg1">
                      <a:lumMod val="50000"/>
                    </a:schemeClr>
                  </a:solidFill>
                  <a:latin typeface="Calibri" panose="020F0502020204030204" pitchFamily="34" charset="0"/>
                  <a:cs typeface="Calibri" panose="020F0502020204030204" pitchFamily="34" charset="0"/>
                </a:rPr>
                <a:t> © Wikimedia Commons</a:t>
              </a:r>
            </a:p>
          </p:txBody>
        </p:sp>
      </p:grpSp>
      <p:sp>
        <p:nvSpPr>
          <p:cNvPr id="3" name="TextBox 2">
            <a:extLst>
              <a:ext uri="{FF2B5EF4-FFF2-40B4-BE49-F238E27FC236}">
                <a16:creationId xmlns:a16="http://schemas.microsoft.com/office/drawing/2014/main" id="{C50C28A6-866E-E712-9F71-FDC464C84B64}"/>
              </a:ext>
            </a:extLst>
          </p:cNvPr>
          <p:cNvSpPr txBox="1"/>
          <p:nvPr/>
        </p:nvSpPr>
        <p:spPr>
          <a:xfrm>
            <a:off x="5806880" y="1273365"/>
            <a:ext cx="5816420"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Goddard family became important in Swindon during the Tudor period when Thomas Goddard of Upham </a:t>
            </a:r>
            <a:r>
              <a:rPr lang="en-GB" sz="1300" dirty="0" err="1">
                <a:latin typeface="Linkpen 17a Print" panose="03050602060000000000" pitchFamily="66" charset="77"/>
              </a:rPr>
              <a:t>recieved</a:t>
            </a:r>
            <a:r>
              <a:rPr lang="en-GB" sz="1300" dirty="0">
                <a:latin typeface="Linkpen 17a Print" panose="03050602060000000000" pitchFamily="66" charset="77"/>
              </a:rPr>
              <a:t> the manor of Swindon in 1563 from the Crown. </a:t>
            </a:r>
          </a:p>
        </p:txBody>
      </p:sp>
      <p:sp>
        <p:nvSpPr>
          <p:cNvPr id="4" name="TextBox 3">
            <a:extLst>
              <a:ext uri="{FF2B5EF4-FFF2-40B4-BE49-F238E27FC236}">
                <a16:creationId xmlns:a16="http://schemas.microsoft.com/office/drawing/2014/main" id="{7F2B4958-B5A7-CD97-BC88-C7E5BAA76478}"/>
              </a:ext>
            </a:extLst>
          </p:cNvPr>
          <p:cNvSpPr txBox="1"/>
          <p:nvPr/>
        </p:nvSpPr>
        <p:spPr>
          <a:xfrm>
            <a:off x="5806880" y="2358573"/>
            <a:ext cx="5995260"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family moved in to the The Lawns estate, which became their ancestral home for generations. </a:t>
            </a:r>
          </a:p>
        </p:txBody>
      </p:sp>
      <p:sp>
        <p:nvSpPr>
          <p:cNvPr id="5" name="TextBox 4">
            <a:extLst>
              <a:ext uri="{FF2B5EF4-FFF2-40B4-BE49-F238E27FC236}">
                <a16:creationId xmlns:a16="http://schemas.microsoft.com/office/drawing/2014/main" id="{FDAE0FD1-8545-2FB8-0435-0EA0F42B8DA8}"/>
              </a:ext>
            </a:extLst>
          </p:cNvPr>
          <p:cNvSpPr txBox="1"/>
          <p:nvPr/>
        </p:nvSpPr>
        <p:spPr>
          <a:xfrm>
            <a:off x="5806879" y="3144554"/>
            <a:ext cx="5995259"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As Lords of the Manor, the Goddards played a crucial role in the town's development.</a:t>
            </a:r>
          </a:p>
        </p:txBody>
      </p:sp>
      <p:sp>
        <p:nvSpPr>
          <p:cNvPr id="6" name="TextBox 5">
            <a:extLst>
              <a:ext uri="{FF2B5EF4-FFF2-40B4-BE49-F238E27FC236}">
                <a16:creationId xmlns:a16="http://schemas.microsoft.com/office/drawing/2014/main" id="{C161FD97-E723-9F79-5737-534675AA8873}"/>
              </a:ext>
            </a:extLst>
          </p:cNvPr>
          <p:cNvSpPr txBox="1"/>
          <p:nvPr/>
        </p:nvSpPr>
        <p:spPr>
          <a:xfrm>
            <a:off x="5806880" y="3930328"/>
            <a:ext cx="4210477"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One of the first acts of Thomas was to give £5 to the poor of Swindon.</a:t>
            </a:r>
          </a:p>
        </p:txBody>
      </p:sp>
      <p:grpSp>
        <p:nvGrpSpPr>
          <p:cNvPr id="12" name="Group 11" descr="A rare photo of the Lawns estate in the Victorian period.&#10;">
            <a:extLst>
              <a:ext uri="{FF2B5EF4-FFF2-40B4-BE49-F238E27FC236}">
                <a16:creationId xmlns:a16="http://schemas.microsoft.com/office/drawing/2014/main" id="{37D79952-E3C4-8680-7AE0-485EAA665D00}"/>
              </a:ext>
            </a:extLst>
          </p:cNvPr>
          <p:cNvGrpSpPr/>
          <p:nvPr/>
        </p:nvGrpSpPr>
        <p:grpSpPr>
          <a:xfrm>
            <a:off x="647078" y="4725280"/>
            <a:ext cx="2489527" cy="967669"/>
            <a:chOff x="1456310" y="4725279"/>
            <a:chExt cx="2489527" cy="967669"/>
          </a:xfrm>
        </p:grpSpPr>
        <p:sp>
          <p:nvSpPr>
            <p:cNvPr id="9" name="TextBox 8">
              <a:extLst>
                <a:ext uri="{FF2B5EF4-FFF2-40B4-BE49-F238E27FC236}">
                  <a16:creationId xmlns:a16="http://schemas.microsoft.com/office/drawing/2014/main" id="{31073BFA-00EF-E5DB-84F0-A35533E49960}"/>
                </a:ext>
              </a:extLst>
            </p:cNvPr>
            <p:cNvSpPr txBox="1"/>
            <p:nvPr/>
          </p:nvSpPr>
          <p:spPr>
            <a:xfrm>
              <a:off x="1690576" y="4725375"/>
              <a:ext cx="2255261"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 rare photo of the Lawns estate in the Victorian period.</a:t>
              </a:r>
            </a:p>
          </p:txBody>
        </p:sp>
        <p:pic>
          <p:nvPicPr>
            <p:cNvPr id="10" name="Picture 9">
              <a:extLst>
                <a:ext uri="{FF2B5EF4-FFF2-40B4-BE49-F238E27FC236}">
                  <a16:creationId xmlns:a16="http://schemas.microsoft.com/office/drawing/2014/main" id="{78FA4A94-D53F-BC65-F120-B25EA5FBFD2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1405613" y="4775976"/>
              <a:ext cx="350267" cy="248874"/>
            </a:xfrm>
            <a:prstGeom prst="rect">
              <a:avLst/>
            </a:prstGeom>
          </p:spPr>
        </p:pic>
      </p:grpSp>
      <p:grpSp>
        <p:nvGrpSpPr>
          <p:cNvPr id="19" name="Group 18" descr="Did you know?&#10;A medieval structure once stood where the manor was built. This was owned by Biship Odo of Bayeux after 1066. You can spot him within the famous Bayeux tapestry!&#10;">
            <a:extLst>
              <a:ext uri="{FF2B5EF4-FFF2-40B4-BE49-F238E27FC236}">
                <a16:creationId xmlns:a16="http://schemas.microsoft.com/office/drawing/2014/main" id="{6A6719E9-069E-F727-F2E0-B44572AC35EE}"/>
              </a:ext>
            </a:extLst>
          </p:cNvPr>
          <p:cNvGrpSpPr/>
          <p:nvPr/>
        </p:nvGrpSpPr>
        <p:grpSpPr>
          <a:xfrm>
            <a:off x="3314831" y="4767020"/>
            <a:ext cx="6764834" cy="2324896"/>
            <a:chOff x="3314831" y="4767020"/>
            <a:chExt cx="6764834" cy="2324896"/>
          </a:xfrm>
        </p:grpSpPr>
        <p:sp>
          <p:nvSpPr>
            <p:cNvPr id="14" name="Rectangle 13">
              <a:extLst>
                <a:ext uri="{FF2B5EF4-FFF2-40B4-BE49-F238E27FC236}">
                  <a16:creationId xmlns:a16="http://schemas.microsoft.com/office/drawing/2014/main" id="{366F8426-C8B6-441A-F246-7D68A04FC595}"/>
                </a:ext>
              </a:extLst>
            </p:cNvPr>
            <p:cNvSpPr/>
            <p:nvPr/>
          </p:nvSpPr>
          <p:spPr>
            <a:xfrm>
              <a:off x="3314831" y="4767020"/>
              <a:ext cx="6764834" cy="2324896"/>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41EE6529-E750-1F53-CE20-B7C700EA22B7}"/>
                </a:ext>
              </a:extLst>
            </p:cNvPr>
            <p:cNvSpPr txBox="1"/>
            <p:nvPr/>
          </p:nvSpPr>
          <p:spPr>
            <a:xfrm>
              <a:off x="5400620" y="4974355"/>
              <a:ext cx="4444294" cy="523220"/>
            </a:xfrm>
            <a:prstGeom prst="rect">
              <a:avLst/>
            </a:prstGeom>
            <a:noFill/>
            <a:ln w="19050">
              <a:noFill/>
            </a:ln>
          </p:spPr>
          <p:txBody>
            <a:bodyPr wrap="square">
              <a:spAutoFit/>
            </a:bodyPr>
            <a:lstStyle/>
            <a:p>
              <a:r>
                <a:rPr lang="en-GB" sz="2800" dirty="0">
                  <a:solidFill>
                    <a:srgbClr val="55AD46"/>
                  </a:solidFill>
                  <a:latin typeface="Superclarendon Rg" panose="02000505080000020003" pitchFamily="2" charset="77"/>
                </a:rPr>
                <a:t>Did you know?</a:t>
              </a:r>
            </a:p>
          </p:txBody>
        </p:sp>
        <p:sp>
          <p:nvSpPr>
            <p:cNvPr id="16" name="TextBox 15">
              <a:extLst>
                <a:ext uri="{FF2B5EF4-FFF2-40B4-BE49-F238E27FC236}">
                  <a16:creationId xmlns:a16="http://schemas.microsoft.com/office/drawing/2014/main" id="{E86C8F51-7B23-6385-F623-D64AC91140FC}"/>
                </a:ext>
              </a:extLst>
            </p:cNvPr>
            <p:cNvSpPr txBox="1"/>
            <p:nvPr/>
          </p:nvSpPr>
          <p:spPr>
            <a:xfrm>
              <a:off x="5433604" y="5462834"/>
              <a:ext cx="4444294"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 medieval structure once stood where the manor was built. This was owned by Bishop Odo of Bayeux after 1066. You can spot him within the famous Bayeux tapestry!</a:t>
              </a:r>
            </a:p>
          </p:txBody>
        </p:sp>
        <p:pic>
          <p:nvPicPr>
            <p:cNvPr id="17" name="Picture 16" descr="A close up of a painting&#10;&#10;Description automatically generated">
              <a:extLst>
                <a:ext uri="{FF2B5EF4-FFF2-40B4-BE49-F238E27FC236}">
                  <a16:creationId xmlns:a16="http://schemas.microsoft.com/office/drawing/2014/main" id="{99FA0874-FCCA-CBA7-73B4-ACA3FEDFB92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17400" y="4938964"/>
              <a:ext cx="1753308" cy="1794441"/>
            </a:xfrm>
            <a:prstGeom prst="rect">
              <a:avLst/>
            </a:prstGeom>
            <a:ln w="19050">
              <a:solidFill>
                <a:schemeClr val="tx1"/>
              </a:solidFill>
            </a:ln>
          </p:spPr>
        </p:pic>
      </p:grpSp>
      <p:pic>
        <p:nvPicPr>
          <p:cNvPr id="7" name="Picture 6" descr="An illustration of an archeologist. He wears a green shirt and hat and has grey hair. ">
            <a:extLst>
              <a:ext uri="{FF2B5EF4-FFF2-40B4-BE49-F238E27FC236}">
                <a16:creationId xmlns:a16="http://schemas.microsoft.com/office/drawing/2014/main" id="{1494E192-57C0-84AF-965F-6BD174765DE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622465" y="3556561"/>
            <a:ext cx="2693664" cy="5485998"/>
          </a:xfrm>
          <a:prstGeom prst="rect">
            <a:avLst/>
          </a:prstGeom>
        </p:spPr>
      </p:pic>
      <p:pic>
        <p:nvPicPr>
          <p:cNvPr id="18" name="Picture 17">
            <a:extLst>
              <a:ext uri="{FF2B5EF4-FFF2-40B4-BE49-F238E27FC236}">
                <a16:creationId xmlns:a16="http://schemas.microsoft.com/office/drawing/2014/main" id="{4A58E058-AD94-9297-9FAD-CC72D57C1F3A}"/>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24008" y="5618374"/>
            <a:ext cx="1567991" cy="1238183"/>
          </a:xfrm>
          <a:prstGeom prst="rect">
            <a:avLst/>
          </a:prstGeom>
        </p:spPr>
      </p:pic>
    </p:spTree>
    <p:extLst>
      <p:ext uri="{BB962C8B-B14F-4D97-AF65-F5344CB8AC3E}">
        <p14:creationId xmlns:p14="http://schemas.microsoft.com/office/powerpoint/2010/main" val="821014460"/>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500"/>
                                </p:stCondLst>
                                <p:childTnLst>
                                  <p:par>
                                    <p:cTn id="33" presetID="2" presetClass="entr" presetSubtype="2" fill="hold" nodeType="afterEffect" p14:presetBounceEnd="50000">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14:bounceEnd="50000">
                                          <p:cBhvr additive="base">
                                            <p:cTn id="35" dur="10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36" dur="1000" fill="hold"/>
                                            <p:tgtEl>
                                              <p:spTgt spid="7"/>
                                            </p:tgtEl>
                                            <p:attrNameLst>
                                              <p:attrName>ppt_y</p:attrName>
                                            </p:attrNameLst>
                                          </p:cBhvr>
                                          <p:tavLst>
                                            <p:tav tm="0">
                                              <p:val>
                                                <p:strVal val="#ppt_y"/>
                                              </p:val>
                                            </p:tav>
                                            <p:tav tm="100000">
                                              <p:val>
                                                <p:strVal val="#ppt_y"/>
                                              </p:val>
                                            </p:tav>
                                          </p:tavLst>
                                        </p:anim>
                                      </p:childTnLst>
                                    </p:cTn>
                                  </p:par>
                                  <p:par>
                                    <p:cTn id="37" presetID="2" presetClass="entr" presetSubtype="4" fill="hold" nodeType="withEffect" p14:presetBounceEnd="50000">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14:bounceEnd="50000">
                                          <p:cBhvr additive="base">
                                            <p:cTn id="39" dur="10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40" dur="1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500"/>
                                </p:stCondLst>
                                <p:childTnLst>
                                  <p:par>
                                    <p:cTn id="33" presetID="2" presetClass="entr" presetSubtype="2"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1000" fill="hold"/>
                                            <p:tgtEl>
                                              <p:spTgt spid="7"/>
                                            </p:tgtEl>
                                            <p:attrNameLst>
                                              <p:attrName>ppt_x</p:attrName>
                                            </p:attrNameLst>
                                          </p:cBhvr>
                                          <p:tavLst>
                                            <p:tav tm="0">
                                              <p:val>
                                                <p:strVal val="1+#ppt_w/2"/>
                                              </p:val>
                                            </p:tav>
                                            <p:tav tm="100000">
                                              <p:val>
                                                <p:strVal val="#ppt_x"/>
                                              </p:val>
                                            </p:tav>
                                          </p:tavLst>
                                        </p:anim>
                                        <p:anim calcmode="lin" valueType="num">
                                          <p:cBhvr additive="base">
                                            <p:cTn id="36" dur="1000" fill="hold"/>
                                            <p:tgtEl>
                                              <p:spTgt spid="7"/>
                                            </p:tgtEl>
                                            <p:attrNameLst>
                                              <p:attrName>ppt_y</p:attrName>
                                            </p:attrNameLst>
                                          </p:cBhvr>
                                          <p:tavLst>
                                            <p:tav tm="0">
                                              <p:val>
                                                <p:strVal val="#ppt_y"/>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1000" fill="hold"/>
                                            <p:tgtEl>
                                              <p:spTgt spid="19"/>
                                            </p:tgtEl>
                                            <p:attrNameLst>
                                              <p:attrName>ppt_x</p:attrName>
                                            </p:attrNameLst>
                                          </p:cBhvr>
                                          <p:tavLst>
                                            <p:tav tm="0">
                                              <p:val>
                                                <p:strVal val="#ppt_x"/>
                                              </p:val>
                                            </p:tav>
                                            <p:tav tm="100000">
                                              <p:val>
                                                <p:strVal val="#ppt_x"/>
                                              </p:val>
                                            </p:tav>
                                          </p:tavLst>
                                        </p:anim>
                                        <p:anim calcmode="lin" valueType="num">
                                          <p:cBhvr additive="base">
                                            <p:cTn id="40" dur="1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CBEEA63-07E9-19C9-C9EB-509ACC22FD7F}"/>
            </a:ext>
          </a:extLst>
        </p:cNvPr>
        <p:cNvGrpSpPr/>
        <p:nvPr/>
      </p:nvGrpSpPr>
      <p:grpSpPr>
        <a:xfrm>
          <a:off x="0" y="0"/>
          <a:ext cx="0" cy="0"/>
          <a:chOff x="0" y="0"/>
          <a:chExt cx="0" cy="0"/>
        </a:xfrm>
      </p:grpSpPr>
      <p:sp>
        <p:nvSpPr>
          <p:cNvPr id="14" name="Title 2">
            <a:extLst>
              <a:ext uri="{FF2B5EF4-FFF2-40B4-BE49-F238E27FC236}">
                <a16:creationId xmlns:a16="http://schemas.microsoft.com/office/drawing/2014/main" id="{855B574F-4992-847B-A4DB-11610202E360}"/>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Goddard Arms</a:t>
            </a:r>
          </a:p>
        </p:txBody>
      </p:sp>
      <p:sp>
        <p:nvSpPr>
          <p:cNvPr id="15" name="TextBox 14">
            <a:extLst>
              <a:ext uri="{FF2B5EF4-FFF2-40B4-BE49-F238E27FC236}">
                <a16:creationId xmlns:a16="http://schemas.microsoft.com/office/drawing/2014/main" id="{85789220-1204-908A-71A5-D9E9DA24D0AE}"/>
              </a:ext>
            </a:extLst>
          </p:cNvPr>
          <p:cNvSpPr txBox="1"/>
          <p:nvPr/>
        </p:nvSpPr>
        <p:spPr>
          <a:xfrm>
            <a:off x="935665"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Why was Thomas Goddard important?</a:t>
            </a:r>
          </a:p>
        </p:txBody>
      </p:sp>
      <p:sp>
        <p:nvSpPr>
          <p:cNvPr id="2" name="Title 1">
            <a:extLst>
              <a:ext uri="{FF2B5EF4-FFF2-40B4-BE49-F238E27FC236}">
                <a16:creationId xmlns:a16="http://schemas.microsoft.com/office/drawing/2014/main" id="{BEC93019-B594-B6D9-2649-7140F9D008E4}"/>
              </a:ext>
            </a:extLst>
          </p:cNvPr>
          <p:cNvSpPr txBox="1">
            <a:spLocks/>
          </p:cNvSpPr>
          <p:nvPr/>
        </p:nvSpPr>
        <p:spPr>
          <a:xfrm>
            <a:off x="504902" y="481904"/>
            <a:ext cx="1014892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Goddard Arms</a:t>
            </a:r>
          </a:p>
        </p:txBody>
      </p:sp>
      <p:sp>
        <p:nvSpPr>
          <p:cNvPr id="3" name="TextBox 2">
            <a:extLst>
              <a:ext uri="{FF2B5EF4-FFF2-40B4-BE49-F238E27FC236}">
                <a16:creationId xmlns:a16="http://schemas.microsoft.com/office/drawing/2014/main" id="{E4CEF315-D94D-F085-6212-6FBA6BE4CA6F}"/>
              </a:ext>
            </a:extLst>
          </p:cNvPr>
          <p:cNvSpPr txBox="1"/>
          <p:nvPr/>
        </p:nvSpPr>
        <p:spPr>
          <a:xfrm>
            <a:off x="568697" y="1455654"/>
            <a:ext cx="5045294"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Soon after becoming the lord, Thomas also purchased the Crown Inn and it was renamed to the Goddard Arms.</a:t>
            </a:r>
          </a:p>
        </p:txBody>
      </p:sp>
      <p:sp>
        <p:nvSpPr>
          <p:cNvPr id="4" name="TextBox 3">
            <a:extLst>
              <a:ext uri="{FF2B5EF4-FFF2-40B4-BE49-F238E27FC236}">
                <a16:creationId xmlns:a16="http://schemas.microsoft.com/office/drawing/2014/main" id="{4F72A17B-F087-F8C2-C6D6-506DC7B8AAFB}"/>
              </a:ext>
            </a:extLst>
          </p:cNvPr>
          <p:cNvSpPr txBox="1"/>
          <p:nvPr/>
        </p:nvSpPr>
        <p:spPr>
          <a:xfrm>
            <a:off x="568697" y="2564612"/>
            <a:ext cx="5162252"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This building remained an important location within Swindon for the next 400 years as it was used as the town hall, courthouse and council room.</a:t>
            </a:r>
          </a:p>
        </p:txBody>
      </p:sp>
      <p:sp>
        <p:nvSpPr>
          <p:cNvPr id="5" name="TextBox 4">
            <a:extLst>
              <a:ext uri="{FF2B5EF4-FFF2-40B4-BE49-F238E27FC236}">
                <a16:creationId xmlns:a16="http://schemas.microsoft.com/office/drawing/2014/main" id="{A4CF8017-A8D4-996B-7F73-79E061761041}"/>
              </a:ext>
            </a:extLst>
          </p:cNvPr>
          <p:cNvSpPr txBox="1"/>
          <p:nvPr/>
        </p:nvSpPr>
        <p:spPr>
          <a:xfrm>
            <a:off x="568697" y="3936024"/>
            <a:ext cx="5045294"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Over time, this granted the family profits from any markets held, the water mills, orchards and pasture meadows.</a:t>
            </a:r>
          </a:p>
        </p:txBody>
      </p:sp>
      <p:grpSp>
        <p:nvGrpSpPr>
          <p:cNvPr id="9" name="Group 8" descr="The Goddard Arms still stands proudly within Swindon today and is a popular pub in the area.&#10;">
            <a:extLst>
              <a:ext uri="{FF2B5EF4-FFF2-40B4-BE49-F238E27FC236}">
                <a16:creationId xmlns:a16="http://schemas.microsoft.com/office/drawing/2014/main" id="{10F43CFA-0FE4-FD79-5C92-D52BA7F71288}"/>
              </a:ext>
            </a:extLst>
          </p:cNvPr>
          <p:cNvGrpSpPr/>
          <p:nvPr/>
        </p:nvGrpSpPr>
        <p:grpSpPr>
          <a:xfrm>
            <a:off x="419842" y="5132399"/>
            <a:ext cx="5356271" cy="667490"/>
            <a:chOff x="419842" y="5132399"/>
            <a:chExt cx="5356271" cy="667490"/>
          </a:xfrm>
        </p:grpSpPr>
        <p:sp>
          <p:nvSpPr>
            <p:cNvPr id="6" name="TextBox 5">
              <a:extLst>
                <a:ext uri="{FF2B5EF4-FFF2-40B4-BE49-F238E27FC236}">
                  <a16:creationId xmlns:a16="http://schemas.microsoft.com/office/drawing/2014/main" id="{16DBF9F6-7AAF-6832-AC69-9B7FA48502A0}"/>
                </a:ext>
              </a:extLst>
            </p:cNvPr>
            <p:cNvSpPr txBox="1"/>
            <p:nvPr/>
          </p:nvSpPr>
          <p:spPr>
            <a:xfrm>
              <a:off x="419842" y="5132399"/>
              <a:ext cx="5045294" cy="667490"/>
            </a:xfrm>
            <a:prstGeom prst="rect">
              <a:avLst/>
            </a:prstGeom>
            <a:noFill/>
          </p:spPr>
          <p:txBody>
            <a:bodyPr wrap="square">
              <a:spAutoFit/>
            </a:bodyPr>
            <a:lstStyle/>
            <a:p>
              <a:pPr algn="r">
                <a:lnSpc>
                  <a:spcPct val="150000"/>
                </a:lnSpc>
              </a:pPr>
              <a:r>
                <a:rPr lang="en-GB" sz="1300" dirty="0">
                  <a:latin typeface="Linkpen 17a Print" panose="03050602060000000000" pitchFamily="66" charset="77"/>
                </a:rPr>
                <a:t>Although much altered The Goddard Arms still stands proudly within Swindon today and is a popular pub in the area.</a:t>
              </a:r>
            </a:p>
          </p:txBody>
        </p:sp>
        <p:pic>
          <p:nvPicPr>
            <p:cNvPr id="8" name="Picture 7">
              <a:extLst>
                <a:ext uri="{FF2B5EF4-FFF2-40B4-BE49-F238E27FC236}">
                  <a16:creationId xmlns:a16="http://schemas.microsoft.com/office/drawing/2014/main" id="{E30EC3C4-B69C-606B-87FD-DF9178AECB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25846" y="5217270"/>
              <a:ext cx="350267" cy="248874"/>
            </a:xfrm>
            <a:prstGeom prst="rect">
              <a:avLst/>
            </a:prstGeom>
          </p:spPr>
        </p:pic>
      </p:grpSp>
      <p:grpSp>
        <p:nvGrpSpPr>
          <p:cNvPr id="12" name="Group 11" descr="A modern day colour photograph of the Goddard's Arms pub today. ">
            <a:extLst>
              <a:ext uri="{FF2B5EF4-FFF2-40B4-BE49-F238E27FC236}">
                <a16:creationId xmlns:a16="http://schemas.microsoft.com/office/drawing/2014/main" id="{95CB2129-DA67-7DC1-02ED-C06EC19625D5}"/>
              </a:ext>
            </a:extLst>
          </p:cNvPr>
          <p:cNvGrpSpPr/>
          <p:nvPr/>
        </p:nvGrpSpPr>
        <p:grpSpPr>
          <a:xfrm>
            <a:off x="5818645" y="1322503"/>
            <a:ext cx="5749579" cy="4971971"/>
            <a:chOff x="5818645" y="1322503"/>
            <a:chExt cx="5749579" cy="4971971"/>
          </a:xfrm>
        </p:grpSpPr>
        <p:pic>
          <p:nvPicPr>
            <p:cNvPr id="7" name="Picture 6">
              <a:extLst>
                <a:ext uri="{FF2B5EF4-FFF2-40B4-BE49-F238E27FC236}">
                  <a16:creationId xmlns:a16="http://schemas.microsoft.com/office/drawing/2014/main" id="{5EEAFD5B-9F2F-FC95-DF8B-CB05B937EC2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898692" y="1391856"/>
              <a:ext cx="5669532" cy="4902618"/>
            </a:xfrm>
            <a:prstGeom prst="rect">
              <a:avLst/>
            </a:prstGeom>
            <a:ln w="19050">
              <a:solidFill>
                <a:schemeClr val="tx1"/>
              </a:solidFill>
            </a:ln>
          </p:spPr>
        </p:pic>
        <p:sp>
          <p:nvSpPr>
            <p:cNvPr id="10" name="TextBox 9">
              <a:extLst>
                <a:ext uri="{FF2B5EF4-FFF2-40B4-BE49-F238E27FC236}">
                  <a16:creationId xmlns:a16="http://schemas.microsoft.com/office/drawing/2014/main" id="{D2AA8B34-30D4-E749-C505-BC935EE58A73}"/>
                </a:ext>
              </a:extLst>
            </p:cNvPr>
            <p:cNvSpPr txBox="1"/>
            <p:nvPr/>
          </p:nvSpPr>
          <p:spPr>
            <a:xfrm>
              <a:off x="5818645" y="1322503"/>
              <a:ext cx="1203346" cy="257891"/>
            </a:xfrm>
            <a:prstGeom prst="rect">
              <a:avLst/>
            </a:prstGeom>
            <a:noFill/>
          </p:spPr>
          <p:txBody>
            <a:bodyPr wrap="square">
              <a:spAutoFit/>
            </a:bodyPr>
            <a:lstStyle/>
            <a:p>
              <a:pPr>
                <a:lnSpc>
                  <a:spcPct val="150000"/>
                </a:lnSpc>
              </a:pPr>
              <a:r>
                <a:rPr lang="en-GB" sz="800" dirty="0">
                  <a:solidFill>
                    <a:schemeClr val="bg1">
                      <a:lumMod val="95000"/>
                    </a:schemeClr>
                  </a:solidFill>
                  <a:latin typeface="Calibri" panose="020F0502020204030204" pitchFamily="34" charset="0"/>
                  <a:cs typeface="Calibri" panose="020F0502020204030204" pitchFamily="34" charset="0"/>
                </a:rPr>
                <a:t> © Wikimedia Commons</a:t>
              </a:r>
            </a:p>
          </p:txBody>
        </p:sp>
      </p:grpSp>
      <p:pic>
        <p:nvPicPr>
          <p:cNvPr id="13" name="Picture 12">
            <a:extLst>
              <a:ext uri="{FF2B5EF4-FFF2-40B4-BE49-F238E27FC236}">
                <a16:creationId xmlns:a16="http://schemas.microsoft.com/office/drawing/2014/main" id="{051712D2-217F-6ADD-1EBD-7FB7BAC1C50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4008" y="5618374"/>
            <a:ext cx="1567991" cy="1238183"/>
          </a:xfrm>
          <a:prstGeom prst="rect">
            <a:avLst/>
          </a:prstGeom>
        </p:spPr>
      </p:pic>
    </p:spTree>
    <p:extLst>
      <p:ext uri="{BB962C8B-B14F-4D97-AF65-F5344CB8AC3E}">
        <p14:creationId xmlns:p14="http://schemas.microsoft.com/office/powerpoint/2010/main" val="6353372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9FC9279-28C1-DE4E-2EDB-E0DFA5910882}"/>
            </a:ext>
          </a:extLst>
        </p:cNvPr>
        <p:cNvGrpSpPr/>
        <p:nvPr/>
      </p:nvGrpSpPr>
      <p:grpSpPr>
        <a:xfrm>
          <a:off x="0" y="0"/>
          <a:ext cx="0" cy="0"/>
          <a:chOff x="0" y="0"/>
          <a:chExt cx="0" cy="0"/>
        </a:xfrm>
      </p:grpSpPr>
      <p:sp>
        <p:nvSpPr>
          <p:cNvPr id="16" name="Title 2">
            <a:extLst>
              <a:ext uri="{FF2B5EF4-FFF2-40B4-BE49-F238E27FC236}">
                <a16:creationId xmlns:a16="http://schemas.microsoft.com/office/drawing/2014/main" id="{10F38524-6494-BF68-4047-101222464E24}"/>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Influence</a:t>
            </a:r>
          </a:p>
        </p:txBody>
      </p:sp>
      <p:sp>
        <p:nvSpPr>
          <p:cNvPr id="11" name="TextBox 10">
            <a:extLst>
              <a:ext uri="{FF2B5EF4-FFF2-40B4-BE49-F238E27FC236}">
                <a16:creationId xmlns:a16="http://schemas.microsoft.com/office/drawing/2014/main" id="{8A7FB1E7-4101-AAA9-99CB-AF71EB54711A}"/>
              </a:ext>
            </a:extLst>
          </p:cNvPr>
          <p:cNvSpPr txBox="1"/>
          <p:nvPr/>
        </p:nvSpPr>
        <p:spPr>
          <a:xfrm>
            <a:off x="935665"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Why did the family have influence?</a:t>
            </a:r>
          </a:p>
        </p:txBody>
      </p:sp>
      <p:grpSp>
        <p:nvGrpSpPr>
          <p:cNvPr id="14" name="Group 13" descr="An image of the official crest. It shows a stag's head above the red and blue crest. ">
            <a:extLst>
              <a:ext uri="{FF2B5EF4-FFF2-40B4-BE49-F238E27FC236}">
                <a16:creationId xmlns:a16="http://schemas.microsoft.com/office/drawing/2014/main" id="{D8F4BE17-5AA4-3FBB-2387-BAD33FE6BAE0}"/>
              </a:ext>
            </a:extLst>
          </p:cNvPr>
          <p:cNvGrpSpPr/>
          <p:nvPr/>
        </p:nvGrpSpPr>
        <p:grpSpPr>
          <a:xfrm>
            <a:off x="504550" y="446526"/>
            <a:ext cx="4645153" cy="5617299"/>
            <a:chOff x="504550" y="446526"/>
            <a:chExt cx="4645153" cy="5617299"/>
          </a:xfrm>
        </p:grpSpPr>
        <p:pic>
          <p:nvPicPr>
            <p:cNvPr id="7" name="Picture 6">
              <a:extLst>
                <a:ext uri="{FF2B5EF4-FFF2-40B4-BE49-F238E27FC236}">
                  <a16:creationId xmlns:a16="http://schemas.microsoft.com/office/drawing/2014/main" id="{63A39CB8-0AA9-8F68-DFD5-2E6E8405380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77703" y="531245"/>
              <a:ext cx="4572000" cy="5532580"/>
            </a:xfrm>
            <a:prstGeom prst="rect">
              <a:avLst/>
            </a:prstGeom>
            <a:ln w="19050">
              <a:solidFill>
                <a:schemeClr val="tx1"/>
              </a:solidFill>
            </a:ln>
          </p:spPr>
        </p:pic>
        <p:sp>
          <p:nvSpPr>
            <p:cNvPr id="10" name="TextBox 9">
              <a:extLst>
                <a:ext uri="{FF2B5EF4-FFF2-40B4-BE49-F238E27FC236}">
                  <a16:creationId xmlns:a16="http://schemas.microsoft.com/office/drawing/2014/main" id="{6EDDD5B7-C0D2-EC7A-CA2B-9FD5167CE8B4}"/>
                </a:ext>
              </a:extLst>
            </p:cNvPr>
            <p:cNvSpPr txBox="1"/>
            <p:nvPr/>
          </p:nvSpPr>
          <p:spPr>
            <a:xfrm>
              <a:off x="504550" y="446526"/>
              <a:ext cx="1150513" cy="257956"/>
            </a:xfrm>
            <a:prstGeom prst="rect">
              <a:avLst/>
            </a:prstGeom>
            <a:noFill/>
          </p:spPr>
          <p:txBody>
            <a:bodyPr wrap="square">
              <a:spAutoFit/>
            </a:bodyPr>
            <a:lstStyle/>
            <a:p>
              <a:pPr>
                <a:lnSpc>
                  <a:spcPct val="150000"/>
                </a:lnSpc>
              </a:pPr>
              <a:r>
                <a:rPr lang="en-GB" sz="800" dirty="0">
                  <a:solidFill>
                    <a:schemeClr val="tx1">
                      <a:lumMod val="50000"/>
                      <a:lumOff val="50000"/>
                    </a:schemeClr>
                  </a:solidFill>
                  <a:latin typeface="Calibri" panose="020F0502020204030204" pitchFamily="34" charset="0"/>
                  <a:cs typeface="Calibri" panose="020F0502020204030204" pitchFamily="34" charset="0"/>
                </a:rPr>
                <a:t>©Wikimedia Commons</a:t>
              </a:r>
            </a:p>
          </p:txBody>
        </p:sp>
      </p:grpSp>
      <p:sp>
        <p:nvSpPr>
          <p:cNvPr id="2" name="Title 1">
            <a:extLst>
              <a:ext uri="{FF2B5EF4-FFF2-40B4-BE49-F238E27FC236}">
                <a16:creationId xmlns:a16="http://schemas.microsoft.com/office/drawing/2014/main" id="{5EABAD59-8DBC-AEB7-1B45-3AC6BB2F9B74}"/>
              </a:ext>
            </a:extLst>
          </p:cNvPr>
          <p:cNvSpPr txBox="1">
            <a:spLocks/>
          </p:cNvSpPr>
          <p:nvPr/>
        </p:nvSpPr>
        <p:spPr>
          <a:xfrm>
            <a:off x="5406511" y="593760"/>
            <a:ext cx="557692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Influence</a:t>
            </a:r>
          </a:p>
        </p:txBody>
      </p:sp>
      <p:sp>
        <p:nvSpPr>
          <p:cNvPr id="3" name="TextBox 2">
            <a:extLst>
              <a:ext uri="{FF2B5EF4-FFF2-40B4-BE49-F238E27FC236}">
                <a16:creationId xmlns:a16="http://schemas.microsoft.com/office/drawing/2014/main" id="{025F65CA-26D0-3DFA-E5AA-F25E1501EA58}"/>
              </a:ext>
            </a:extLst>
          </p:cNvPr>
          <p:cNvSpPr txBox="1"/>
          <p:nvPr/>
        </p:nvSpPr>
        <p:spPr>
          <a:xfrm>
            <a:off x="5438410" y="1419931"/>
            <a:ext cx="5959694"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the early 17th century, the Goddard family's influence had grown significantly. </a:t>
            </a:r>
          </a:p>
        </p:txBody>
      </p:sp>
      <p:sp>
        <p:nvSpPr>
          <p:cNvPr id="4" name="TextBox 3">
            <a:extLst>
              <a:ext uri="{FF2B5EF4-FFF2-40B4-BE49-F238E27FC236}">
                <a16:creationId xmlns:a16="http://schemas.microsoft.com/office/drawing/2014/main" id="{6689CDBB-F102-9453-116F-3AAFF2DAC945}"/>
              </a:ext>
            </a:extLst>
          </p:cNvPr>
          <p:cNvSpPr txBox="1"/>
          <p:nvPr/>
        </p:nvSpPr>
        <p:spPr>
          <a:xfrm>
            <a:off x="5438410" y="2222254"/>
            <a:ext cx="4184055"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Local knights and gentlemen swore allegiance to the Goddards, often displaying the family's colours and symbols. </a:t>
            </a:r>
          </a:p>
        </p:txBody>
      </p:sp>
      <p:sp>
        <p:nvSpPr>
          <p:cNvPr id="5" name="TextBox 4">
            <a:extLst>
              <a:ext uri="{FF2B5EF4-FFF2-40B4-BE49-F238E27FC236}">
                <a16:creationId xmlns:a16="http://schemas.microsoft.com/office/drawing/2014/main" id="{7B0B6081-3F49-732B-36A3-3BDA631C016B}"/>
              </a:ext>
            </a:extLst>
          </p:cNvPr>
          <p:cNvSpPr txBox="1"/>
          <p:nvPr/>
        </p:nvSpPr>
        <p:spPr>
          <a:xfrm>
            <a:off x="5438410" y="3666154"/>
            <a:ext cx="4033067"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loyalty was testament to the Goddards' leadership.</a:t>
            </a:r>
          </a:p>
        </p:txBody>
      </p:sp>
      <p:grpSp>
        <p:nvGrpSpPr>
          <p:cNvPr id="9" name="Group 8" descr="An official crest was granted to Samuel Goddard in 1842. The motto was &#10;‘Servus Non Cervus’ –  ‘A Stag not a Slave.’&#10;">
            <a:extLst>
              <a:ext uri="{FF2B5EF4-FFF2-40B4-BE49-F238E27FC236}">
                <a16:creationId xmlns:a16="http://schemas.microsoft.com/office/drawing/2014/main" id="{FEAD2B6F-4689-EEAD-FE12-5BD98E39269E}"/>
              </a:ext>
            </a:extLst>
          </p:cNvPr>
          <p:cNvGrpSpPr/>
          <p:nvPr/>
        </p:nvGrpSpPr>
        <p:grpSpPr>
          <a:xfrm>
            <a:off x="5427927" y="5076879"/>
            <a:ext cx="4894374" cy="705258"/>
            <a:chOff x="5385395" y="5039559"/>
            <a:chExt cx="4894374" cy="705258"/>
          </a:xfrm>
        </p:grpSpPr>
        <p:sp>
          <p:nvSpPr>
            <p:cNvPr id="6" name="TextBox 5" descr="An official crest was granted to Samuel Goddard in 1842. The motto was &#10;‘Servus Non Cervus’ –  ‘A Stag not a Slave.’&#10;">
              <a:extLst>
                <a:ext uri="{FF2B5EF4-FFF2-40B4-BE49-F238E27FC236}">
                  <a16:creationId xmlns:a16="http://schemas.microsoft.com/office/drawing/2014/main" id="{6F605139-1172-1420-0AD1-765B3B78FA2A}"/>
                </a:ext>
              </a:extLst>
            </p:cNvPr>
            <p:cNvSpPr txBox="1"/>
            <p:nvPr/>
          </p:nvSpPr>
          <p:spPr>
            <a:xfrm>
              <a:off x="5707768" y="5039559"/>
              <a:ext cx="4572001" cy="70525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An official crest was granted to Samuel Goddard in 1842. The motto was ‘</a:t>
              </a:r>
              <a:r>
                <a:rPr lang="en-GB" sz="1400" dirty="0" err="1">
                  <a:latin typeface="Linkpen 17a Print" panose="03050602060000000000" pitchFamily="66" charset="77"/>
                </a:rPr>
                <a:t>Servus</a:t>
              </a:r>
              <a:r>
                <a:rPr lang="en-GB" sz="1400" dirty="0">
                  <a:latin typeface="Linkpen 17a Print" panose="03050602060000000000" pitchFamily="66" charset="77"/>
                </a:rPr>
                <a:t> Non Cervus’ –  ‘A Stag not a Slave.’</a:t>
              </a:r>
            </a:p>
          </p:txBody>
        </p:sp>
        <p:pic>
          <p:nvPicPr>
            <p:cNvPr id="8" name="Picture 7">
              <a:extLst>
                <a:ext uri="{FF2B5EF4-FFF2-40B4-BE49-F238E27FC236}">
                  <a16:creationId xmlns:a16="http://schemas.microsoft.com/office/drawing/2014/main" id="{60564616-DB07-1372-009B-DE8C586A522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5385395" y="5110944"/>
              <a:ext cx="350267" cy="248874"/>
            </a:xfrm>
            <a:prstGeom prst="rect">
              <a:avLst/>
            </a:prstGeom>
          </p:spPr>
        </p:pic>
      </p:grpSp>
      <p:pic>
        <p:nvPicPr>
          <p:cNvPr id="12" name="Picture 11" descr="An illustration of a brown stag. ">
            <a:extLst>
              <a:ext uri="{FF2B5EF4-FFF2-40B4-BE49-F238E27FC236}">
                <a16:creationId xmlns:a16="http://schemas.microsoft.com/office/drawing/2014/main" id="{D7496719-B268-9F5F-7586-9B1290641B0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9439578" y="1961962"/>
            <a:ext cx="4033067" cy="4896038"/>
          </a:xfrm>
          <a:prstGeom prst="rect">
            <a:avLst/>
          </a:prstGeom>
        </p:spPr>
      </p:pic>
      <p:pic>
        <p:nvPicPr>
          <p:cNvPr id="13" name="Picture 12">
            <a:extLst>
              <a:ext uri="{FF2B5EF4-FFF2-40B4-BE49-F238E27FC236}">
                <a16:creationId xmlns:a16="http://schemas.microsoft.com/office/drawing/2014/main" id="{18B361B7-EA2C-30FD-6934-637C11D175C4}"/>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24008" y="5618374"/>
            <a:ext cx="1567991" cy="1238183"/>
          </a:xfrm>
          <a:prstGeom prst="rect">
            <a:avLst/>
          </a:prstGeom>
        </p:spPr>
      </p:pic>
    </p:spTree>
    <p:extLst>
      <p:ext uri="{BB962C8B-B14F-4D97-AF65-F5344CB8AC3E}">
        <p14:creationId xmlns:p14="http://schemas.microsoft.com/office/powerpoint/2010/main" val="1081921015"/>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2" presetClass="entr" presetSubtype="2" fill="hold" nodeType="withEffect" p14:presetBounceEnd="50000">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14:bounceEnd="50000">
                                          <p:cBhvr additive="base">
                                            <p:cTn id="30" dur="10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31"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2" presetClass="entr" presetSubtype="2"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1000" fill="hold"/>
                                            <p:tgtEl>
                                              <p:spTgt spid="12"/>
                                            </p:tgtEl>
                                            <p:attrNameLst>
                                              <p:attrName>ppt_x</p:attrName>
                                            </p:attrNameLst>
                                          </p:cBhvr>
                                          <p:tavLst>
                                            <p:tav tm="0">
                                              <p:val>
                                                <p:strVal val="1+#ppt_w/2"/>
                                              </p:val>
                                            </p:tav>
                                            <p:tav tm="100000">
                                              <p:val>
                                                <p:strVal val="#ppt_x"/>
                                              </p:val>
                                            </p:tav>
                                          </p:tavLst>
                                        </p:anim>
                                        <p:anim calcmode="lin" valueType="num">
                                          <p:cBhvr additive="base">
                                            <p:cTn id="31"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16B22ED-766C-D8B3-E94D-F83B1FDBD601}"/>
            </a:ext>
          </a:extLst>
        </p:cNvPr>
        <p:cNvGrpSpPr/>
        <p:nvPr/>
      </p:nvGrpSpPr>
      <p:grpSpPr>
        <a:xfrm>
          <a:off x="0" y="0"/>
          <a:ext cx="0" cy="0"/>
          <a:chOff x="0" y="0"/>
          <a:chExt cx="0" cy="0"/>
        </a:xfrm>
      </p:grpSpPr>
      <p:sp>
        <p:nvSpPr>
          <p:cNvPr id="12" name="Title 2">
            <a:extLst>
              <a:ext uri="{FF2B5EF4-FFF2-40B4-BE49-F238E27FC236}">
                <a16:creationId xmlns:a16="http://schemas.microsoft.com/office/drawing/2014/main" id="{5DC0CD95-FF32-0310-B13D-E873D274C21B}"/>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A Royal Charter </a:t>
            </a:r>
          </a:p>
        </p:txBody>
      </p:sp>
      <p:sp>
        <p:nvSpPr>
          <p:cNvPr id="2" name="Title 1">
            <a:extLst>
              <a:ext uri="{FF2B5EF4-FFF2-40B4-BE49-F238E27FC236}">
                <a16:creationId xmlns:a16="http://schemas.microsoft.com/office/drawing/2014/main" id="{E2D77736-EC72-703F-735C-44207A11CFA2}"/>
              </a:ext>
            </a:extLst>
          </p:cNvPr>
          <p:cNvSpPr txBox="1">
            <a:spLocks/>
          </p:cNvSpPr>
          <p:nvPr/>
        </p:nvSpPr>
        <p:spPr>
          <a:xfrm>
            <a:off x="504902" y="471271"/>
            <a:ext cx="1014892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A Royal Charter (finally...)</a:t>
            </a:r>
          </a:p>
        </p:txBody>
      </p:sp>
      <p:sp>
        <p:nvSpPr>
          <p:cNvPr id="3" name="TextBox 2">
            <a:extLst>
              <a:ext uri="{FF2B5EF4-FFF2-40B4-BE49-F238E27FC236}">
                <a16:creationId xmlns:a16="http://schemas.microsoft.com/office/drawing/2014/main" id="{B61A756F-3951-D527-F81E-9305E5EFD732}"/>
              </a:ext>
            </a:extLst>
          </p:cNvPr>
          <p:cNvSpPr txBox="1"/>
          <p:nvPr/>
        </p:nvSpPr>
        <p:spPr>
          <a:xfrm>
            <a:off x="568697" y="1391856"/>
            <a:ext cx="5109090"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In 1626, the Goddards obtained a royal charter (pictured right), from King Charles I, granting the right to hold a weekly market every Monday and two annual fairs in May and December. </a:t>
            </a:r>
          </a:p>
        </p:txBody>
      </p:sp>
      <p:sp>
        <p:nvSpPr>
          <p:cNvPr id="4" name="TextBox 3">
            <a:extLst>
              <a:ext uri="{FF2B5EF4-FFF2-40B4-BE49-F238E27FC236}">
                <a16:creationId xmlns:a16="http://schemas.microsoft.com/office/drawing/2014/main" id="{4B924F1B-F0E8-2163-D32D-8A331A1A9D5B}"/>
              </a:ext>
            </a:extLst>
          </p:cNvPr>
          <p:cNvSpPr txBox="1"/>
          <p:nvPr/>
        </p:nvSpPr>
        <p:spPr>
          <a:xfrm>
            <a:off x="568697" y="2840691"/>
            <a:ext cx="5024029"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These events became central to Swindon's economy, attracting traders and visitors from surrounding areas. </a:t>
            </a:r>
          </a:p>
        </p:txBody>
      </p:sp>
      <p:sp>
        <p:nvSpPr>
          <p:cNvPr id="5" name="TextBox 4">
            <a:extLst>
              <a:ext uri="{FF2B5EF4-FFF2-40B4-BE49-F238E27FC236}">
                <a16:creationId xmlns:a16="http://schemas.microsoft.com/office/drawing/2014/main" id="{6161959E-753D-E3BB-CB2C-456E4EE0AD8D}"/>
              </a:ext>
            </a:extLst>
          </p:cNvPr>
          <p:cNvSpPr txBox="1"/>
          <p:nvPr/>
        </p:nvSpPr>
        <p:spPr>
          <a:xfrm>
            <a:off x="568697" y="3989444"/>
            <a:ext cx="4917703"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markets and fairs allowed for the exchange of goods, livestock, and news, contributing to the town's growth.</a:t>
            </a:r>
          </a:p>
        </p:txBody>
      </p:sp>
      <p:sp>
        <p:nvSpPr>
          <p:cNvPr id="6" name="TextBox 5">
            <a:extLst>
              <a:ext uri="{FF2B5EF4-FFF2-40B4-BE49-F238E27FC236}">
                <a16:creationId xmlns:a16="http://schemas.microsoft.com/office/drawing/2014/main" id="{853B68CA-5289-AB20-2A2C-A031BF581FCF}"/>
              </a:ext>
            </a:extLst>
          </p:cNvPr>
          <p:cNvSpPr txBox="1"/>
          <p:nvPr/>
        </p:nvSpPr>
        <p:spPr>
          <a:xfrm>
            <a:off x="568697" y="5138197"/>
            <a:ext cx="4524298"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 cattle market existed in Old Town until the 1980s.</a:t>
            </a:r>
          </a:p>
        </p:txBody>
      </p:sp>
      <p:grpSp>
        <p:nvGrpSpPr>
          <p:cNvPr id="9" name="Group 8" descr="A photograph of the royal charter. ">
            <a:extLst>
              <a:ext uri="{FF2B5EF4-FFF2-40B4-BE49-F238E27FC236}">
                <a16:creationId xmlns:a16="http://schemas.microsoft.com/office/drawing/2014/main" id="{F56F7A25-1782-EB2C-5814-01E4A1DF86D9}"/>
              </a:ext>
            </a:extLst>
          </p:cNvPr>
          <p:cNvGrpSpPr/>
          <p:nvPr/>
        </p:nvGrpSpPr>
        <p:grpSpPr>
          <a:xfrm>
            <a:off x="5709686" y="1243678"/>
            <a:ext cx="5945516" cy="5257923"/>
            <a:chOff x="5709686" y="1243678"/>
            <a:chExt cx="5945516" cy="5257923"/>
          </a:xfrm>
        </p:grpSpPr>
        <p:pic>
          <p:nvPicPr>
            <p:cNvPr id="7" name="Picture 6" descr="A piece of paper with a medal&#10;&#10;Description automatically generated">
              <a:extLst>
                <a:ext uri="{FF2B5EF4-FFF2-40B4-BE49-F238E27FC236}">
                  <a16:creationId xmlns:a16="http://schemas.microsoft.com/office/drawing/2014/main" id="{58A2556B-E74B-E940-5535-70B2F163B8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09686" y="1358067"/>
              <a:ext cx="5945516" cy="5143534"/>
            </a:xfrm>
            <a:prstGeom prst="rect">
              <a:avLst/>
            </a:prstGeom>
          </p:spPr>
        </p:pic>
        <p:sp>
          <p:nvSpPr>
            <p:cNvPr id="8" name="TextBox 7">
              <a:extLst>
                <a:ext uri="{FF2B5EF4-FFF2-40B4-BE49-F238E27FC236}">
                  <a16:creationId xmlns:a16="http://schemas.microsoft.com/office/drawing/2014/main" id="{346CF728-7504-25F0-F0E6-ABB68CCCBBC0}"/>
                </a:ext>
              </a:extLst>
            </p:cNvPr>
            <p:cNvSpPr txBox="1"/>
            <p:nvPr/>
          </p:nvSpPr>
          <p:spPr>
            <a:xfrm>
              <a:off x="5794747" y="1243678"/>
              <a:ext cx="1203346" cy="257891"/>
            </a:xfrm>
            <a:prstGeom prst="rect">
              <a:avLst/>
            </a:prstGeom>
            <a:noFill/>
          </p:spPr>
          <p:txBody>
            <a:bodyPr wrap="square">
              <a:spAutoFit/>
            </a:bodyPr>
            <a:lstStyle/>
            <a:p>
              <a:pPr>
                <a:lnSpc>
                  <a:spcPct val="150000"/>
                </a:lnSpc>
              </a:pPr>
              <a:r>
                <a:rPr lang="en-GB" sz="800" dirty="0">
                  <a:solidFill>
                    <a:schemeClr val="bg1">
                      <a:lumMod val="65000"/>
                    </a:schemeClr>
                  </a:solidFill>
                  <a:latin typeface="Calibri" panose="020F0502020204030204" pitchFamily="34" charset="0"/>
                  <a:cs typeface="Calibri" panose="020F0502020204030204" pitchFamily="34" charset="0"/>
                </a:rPr>
                <a:t>© Bonhams</a:t>
              </a:r>
            </a:p>
          </p:txBody>
        </p:sp>
      </p:grpSp>
      <p:pic>
        <p:nvPicPr>
          <p:cNvPr id="10" name="Picture 9">
            <a:extLst>
              <a:ext uri="{FF2B5EF4-FFF2-40B4-BE49-F238E27FC236}">
                <a16:creationId xmlns:a16="http://schemas.microsoft.com/office/drawing/2014/main" id="{35FB248D-1F19-9D71-2E5C-7C8137BC5BF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4008" y="5618374"/>
            <a:ext cx="1567991" cy="1238183"/>
          </a:xfrm>
          <a:prstGeom prst="rect">
            <a:avLst/>
          </a:prstGeom>
        </p:spPr>
      </p:pic>
    </p:spTree>
    <p:extLst>
      <p:ext uri="{BB962C8B-B14F-4D97-AF65-F5344CB8AC3E}">
        <p14:creationId xmlns:p14="http://schemas.microsoft.com/office/powerpoint/2010/main" val="5774368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4C402A8-6EB8-432F-4970-9617B0B11C69}"/>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BD7B4735-112E-DA03-327D-EC4919FBF45C}"/>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Military Protection</a:t>
            </a:r>
          </a:p>
        </p:txBody>
      </p:sp>
      <p:sp>
        <p:nvSpPr>
          <p:cNvPr id="2" name="Title 1">
            <a:extLst>
              <a:ext uri="{FF2B5EF4-FFF2-40B4-BE49-F238E27FC236}">
                <a16:creationId xmlns:a16="http://schemas.microsoft.com/office/drawing/2014/main" id="{6EA170E5-7A2F-AD08-830E-02CE531802AC}"/>
              </a:ext>
            </a:extLst>
          </p:cNvPr>
          <p:cNvSpPr txBox="1">
            <a:spLocks/>
          </p:cNvSpPr>
          <p:nvPr/>
        </p:nvSpPr>
        <p:spPr>
          <a:xfrm>
            <a:off x="504902" y="1147868"/>
            <a:ext cx="1014892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Military Protection</a:t>
            </a:r>
          </a:p>
        </p:txBody>
      </p:sp>
      <p:sp>
        <p:nvSpPr>
          <p:cNvPr id="3" name="TextBox 2">
            <a:extLst>
              <a:ext uri="{FF2B5EF4-FFF2-40B4-BE49-F238E27FC236}">
                <a16:creationId xmlns:a16="http://schemas.microsoft.com/office/drawing/2014/main" id="{E034709A-9D3A-9D7C-E6D5-F890CE31D066}"/>
              </a:ext>
            </a:extLst>
          </p:cNvPr>
          <p:cNvSpPr txBox="1"/>
          <p:nvPr/>
        </p:nvSpPr>
        <p:spPr>
          <a:xfrm>
            <a:off x="568697" y="2068453"/>
            <a:ext cx="6831563"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the late 17th century, Thomas Goddard (the 3rd) maintained a private militia, keeping arms for over 100 men. </a:t>
            </a:r>
          </a:p>
        </p:txBody>
      </p:sp>
      <p:sp>
        <p:nvSpPr>
          <p:cNvPr id="4" name="TextBox 3">
            <a:extLst>
              <a:ext uri="{FF2B5EF4-FFF2-40B4-BE49-F238E27FC236}">
                <a16:creationId xmlns:a16="http://schemas.microsoft.com/office/drawing/2014/main" id="{15F6C377-0822-7A6F-1BDE-A3582CF05A8C}"/>
              </a:ext>
            </a:extLst>
          </p:cNvPr>
          <p:cNvSpPr txBox="1"/>
          <p:nvPr/>
        </p:nvSpPr>
        <p:spPr>
          <a:xfrm>
            <a:off x="568697" y="2961366"/>
            <a:ext cx="6831563"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force was essential for protecting Swindon and its surrounding area from potential threats, including bandits and the civil unrest that took place in Britain from 1642 – 1651.</a:t>
            </a:r>
          </a:p>
        </p:txBody>
      </p:sp>
      <p:sp>
        <p:nvSpPr>
          <p:cNvPr id="5" name="TextBox 4">
            <a:extLst>
              <a:ext uri="{FF2B5EF4-FFF2-40B4-BE49-F238E27FC236}">
                <a16:creationId xmlns:a16="http://schemas.microsoft.com/office/drawing/2014/main" id="{00F52AA2-1EAB-EE65-26D0-157D68B1DB3E}"/>
              </a:ext>
            </a:extLst>
          </p:cNvPr>
          <p:cNvSpPr txBox="1"/>
          <p:nvPr/>
        </p:nvSpPr>
        <p:spPr>
          <a:xfrm>
            <a:off x="568698" y="4177445"/>
            <a:ext cx="6650810"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Goddards' leadership in military matters showed their commitment to the town's safety and their role as local protectors.</a:t>
            </a:r>
          </a:p>
        </p:txBody>
      </p:sp>
      <p:pic>
        <p:nvPicPr>
          <p:cNvPr id="7" name="Picture 6" descr="An illustration of the solider from the late 17th century and the different manual exercises of the musketeers. ">
            <a:extLst>
              <a:ext uri="{FF2B5EF4-FFF2-40B4-BE49-F238E27FC236}">
                <a16:creationId xmlns:a16="http://schemas.microsoft.com/office/drawing/2014/main" id="{AC054269-D5CA-A93A-E48A-C9581D1E75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01673" y="435938"/>
            <a:ext cx="3985425" cy="6014589"/>
          </a:xfrm>
          <a:prstGeom prst="rect">
            <a:avLst/>
          </a:prstGeom>
        </p:spPr>
      </p:pic>
      <p:pic>
        <p:nvPicPr>
          <p:cNvPr id="8" name="Picture 7">
            <a:extLst>
              <a:ext uri="{FF2B5EF4-FFF2-40B4-BE49-F238E27FC236}">
                <a16:creationId xmlns:a16="http://schemas.microsoft.com/office/drawing/2014/main" id="{755540E2-6E6A-851F-893F-84768A03ED0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4008" y="5618374"/>
            <a:ext cx="1567991" cy="1238183"/>
          </a:xfrm>
          <a:prstGeom prst="rect">
            <a:avLst/>
          </a:prstGeom>
        </p:spPr>
      </p:pic>
    </p:spTree>
    <p:extLst>
      <p:ext uri="{BB962C8B-B14F-4D97-AF65-F5344CB8AC3E}">
        <p14:creationId xmlns:p14="http://schemas.microsoft.com/office/powerpoint/2010/main" val="33967661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773</TotalTime>
  <Words>1670</Words>
  <Application>Microsoft Office PowerPoint</Application>
  <PresentationFormat>Widescreen</PresentationFormat>
  <Paragraphs>134</Paragraphs>
  <Slides>18</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Superclarendon Rg</vt:lpstr>
      <vt:lpstr>Calibri</vt:lpstr>
      <vt:lpstr>Aptos</vt:lpstr>
      <vt:lpstr>Linkpen 17a Print</vt:lpstr>
      <vt:lpstr>Calibri Light</vt:lpstr>
      <vt:lpstr>Office Theme</vt:lpstr>
      <vt:lpstr>The Goddard Family</vt:lpstr>
      <vt:lpstr>What impact did the Goddard family have on Swindon?</vt:lpstr>
      <vt:lpstr>Pig Hill</vt:lpstr>
      <vt:lpstr>Beginnings of a market town</vt:lpstr>
      <vt:lpstr>Thomas Goddard</vt:lpstr>
      <vt:lpstr>The Goddard Arms</vt:lpstr>
      <vt:lpstr>Influence</vt:lpstr>
      <vt:lpstr>A Royal Charter </vt:lpstr>
      <vt:lpstr>Military Protection</vt:lpstr>
      <vt:lpstr>A local list</vt:lpstr>
      <vt:lpstr>Persecuted Preacher</vt:lpstr>
      <vt:lpstr>A Member of Parliament</vt:lpstr>
      <vt:lpstr>Local Contributions</vt:lpstr>
      <vt:lpstr>The Goddard family </vt:lpstr>
      <vt:lpstr>Old Mill Lane</vt:lpstr>
      <vt:lpstr>The Last Goddard</vt:lpstr>
      <vt:lpstr>The end of a Legacy</vt:lpstr>
      <vt:lpstr>The Goddard Family Tree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61</cp:revision>
  <dcterms:created xsi:type="dcterms:W3CDTF">2022-12-09T08:02:53Z</dcterms:created>
  <dcterms:modified xsi:type="dcterms:W3CDTF">2025-05-28T14:49:15Z</dcterms:modified>
</cp:coreProperties>
</file>