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26"/>
  </p:notesMasterIdLst>
  <p:sldIdLst>
    <p:sldId id="256" r:id="rId2"/>
    <p:sldId id="259" r:id="rId3"/>
    <p:sldId id="257" r:id="rId4"/>
    <p:sldId id="314" r:id="rId5"/>
    <p:sldId id="262" r:id="rId6"/>
    <p:sldId id="315" r:id="rId7"/>
    <p:sldId id="316" r:id="rId8"/>
    <p:sldId id="318" r:id="rId9"/>
    <p:sldId id="317" r:id="rId10"/>
    <p:sldId id="319" r:id="rId11"/>
    <p:sldId id="322" r:id="rId12"/>
    <p:sldId id="323" r:id="rId13"/>
    <p:sldId id="321" r:id="rId14"/>
    <p:sldId id="325" r:id="rId15"/>
    <p:sldId id="326" r:id="rId16"/>
    <p:sldId id="324" r:id="rId17"/>
    <p:sldId id="327" r:id="rId18"/>
    <p:sldId id="328" r:id="rId19"/>
    <p:sldId id="329" r:id="rId20"/>
    <p:sldId id="330" r:id="rId21"/>
    <p:sldId id="331" r:id="rId22"/>
    <p:sldId id="332" r:id="rId23"/>
    <p:sldId id="333" r:id="rId24"/>
    <p:sldId id="334" r:id="rId25"/>
  </p:sldIdLst>
  <p:sldSz cx="12192000" cy="6858000"/>
  <p:notesSz cx="6858000" cy="9144000"/>
  <p:embeddedFontLst>
    <p:embeddedFont>
      <p:font typeface="Nunito" panose="00000500000000000000" pitchFamily="2" charset="0"/>
      <p:regular r:id="rId27"/>
      <p:bold r:id="rId28"/>
      <p:italic r:id="rId29"/>
      <p:boldItalic r:id="rId30"/>
    </p:embeddedFont>
    <p:embeddedFont>
      <p:font typeface="Source Sans Pro" panose="020B0503030403020204" pitchFamily="34" charset="0"/>
      <p:regular r:id="rId31"/>
      <p:bold r:id="rId32"/>
      <p:italic r:id="rId33"/>
      <p:boldItalic r:id="rId34"/>
    </p:embeddedFont>
    <p:embeddedFont>
      <p:font typeface="Superclarendon Rg" panose="02060605060000020003" pitchFamily="18" charset="0"/>
      <p:regular r:id="rId35"/>
      <p:bold r:id="rId36"/>
      <p:italic r:id="rId37"/>
      <p:boldItalic r:id="rId38"/>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B51ED4E-6B66-49AC-60E2-E962EF8CC35A}" name="Christina Loftus" initials="CL" userId="f4b69dfe68072d55" providerId="Windows Live"/>
  <p188:author id="{9A185FF1-4951-1FCC-787D-9F1620E3EF74}" name="Heritage Schools" initials="HS" userId="6gjvDX0/mHzfIK9Y/15m1KxyO5bGWIfp6Rn6MDXvGJ8=" providerId="Non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515C2E"/>
    <a:srgbClr val="6B7B3D"/>
    <a:srgbClr val="9E8F78"/>
    <a:srgbClr val="A68D11"/>
    <a:srgbClr val="FAB721"/>
    <a:srgbClr val="A4C27C"/>
    <a:srgbClr val="94A513"/>
    <a:srgbClr val="F49734"/>
    <a:srgbClr val="B65379"/>
    <a:srgbClr val="F6A54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1160FC6-23E6-42AC-A705-DB1460158ECF}" v="6" dt="2025-05-28T15:02:46.65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125" autoAdjust="0"/>
    <p:restoredTop sz="96215"/>
  </p:normalViewPr>
  <p:slideViewPr>
    <p:cSldViewPr snapToGrid="0">
      <p:cViewPr varScale="1">
        <p:scale>
          <a:sx n="103" d="100"/>
          <a:sy n="103" d="100"/>
        </p:scale>
        <p:origin x="1134" y="126"/>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font" Target="fonts/font8.fntdata"/><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viewProps" Target="viewProps.xml"/><Relationship Id="rId45"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4"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microsoft.com/office/2016/11/relationships/changesInfo" Target="changesInfos/changesInfo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font" Target="fonts/font12.fntdata"/><Relationship Id="rId20" Type="http://schemas.openxmlformats.org/officeDocument/2006/relationships/slide" Target="slides/slide19.xml"/><Relationship Id="rId4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61160FC6-23E6-42AC-A705-DB1460158ECF}"/>
    <pc:docChg chg="undo custSel addSld delSld modSld">
      <pc:chgData name="McHarg, Catherine" userId="88b8f76c-9ae3-4745-88eb-fe0667a22af5" providerId="ADAL" clId="{61160FC6-23E6-42AC-A705-DB1460158ECF}" dt="2025-05-28T15:02:46.651" v="58" actId="6549"/>
      <pc:docMkLst>
        <pc:docMk/>
      </pc:docMkLst>
      <pc:sldChg chg="modSp mod">
        <pc:chgData name="McHarg, Catherine" userId="88b8f76c-9ae3-4745-88eb-fe0667a22af5" providerId="ADAL" clId="{61160FC6-23E6-42AC-A705-DB1460158ECF}" dt="2025-05-28T14:33:31.551" v="44" actId="962"/>
        <pc:sldMkLst>
          <pc:docMk/>
          <pc:sldMk cId="3950588738" sldId="256"/>
        </pc:sldMkLst>
        <pc:spChg chg="mod">
          <ac:chgData name="McHarg, Catherine" userId="88b8f76c-9ae3-4745-88eb-fe0667a22af5" providerId="ADAL" clId="{61160FC6-23E6-42AC-A705-DB1460158ECF}" dt="2025-05-28T14:33:31.551" v="44" actId="962"/>
          <ac:spMkLst>
            <pc:docMk/>
            <pc:sldMk cId="3950588738" sldId="256"/>
            <ac:spMk id="4" creationId="{FA5BD8B5-5874-4293-E08C-C99A94CAA81F}"/>
          </ac:spMkLst>
        </pc:spChg>
      </pc:sldChg>
      <pc:sldChg chg="modSp mod">
        <pc:chgData name="McHarg, Catherine" userId="88b8f76c-9ae3-4745-88eb-fe0667a22af5" providerId="ADAL" clId="{61160FC6-23E6-42AC-A705-DB1460158ECF}" dt="2025-05-28T14:33:28.344" v="37" actId="962"/>
        <pc:sldMkLst>
          <pc:docMk/>
          <pc:sldMk cId="1996384892" sldId="257"/>
        </pc:sldMkLst>
        <pc:spChg chg="mod">
          <ac:chgData name="McHarg, Catherine" userId="88b8f76c-9ae3-4745-88eb-fe0667a22af5" providerId="ADAL" clId="{61160FC6-23E6-42AC-A705-DB1460158ECF}" dt="2025-05-28T14:33:28.344" v="37" actId="962"/>
          <ac:spMkLst>
            <pc:docMk/>
            <pc:sldMk cId="1996384892" sldId="257"/>
            <ac:spMk id="7" creationId="{FDDBC060-5630-C01E-116B-D4217BCDCE5F}"/>
          </ac:spMkLst>
        </pc:spChg>
        <pc:spChg chg="mod">
          <ac:chgData name="McHarg, Catherine" userId="88b8f76c-9ae3-4745-88eb-fe0667a22af5" providerId="ADAL" clId="{61160FC6-23E6-42AC-A705-DB1460158ECF}" dt="2025-05-28T14:33:27.562" v="36" actId="962"/>
          <ac:spMkLst>
            <pc:docMk/>
            <pc:sldMk cId="1996384892" sldId="257"/>
            <ac:spMk id="15" creationId="{7AFEB005-9AA1-931F-B598-3BDDF7DD800E}"/>
          </ac:spMkLst>
        </pc:spChg>
      </pc:sldChg>
      <pc:sldChg chg="modSp mod">
        <pc:chgData name="McHarg, Catherine" userId="88b8f76c-9ae3-4745-88eb-fe0667a22af5" providerId="ADAL" clId="{61160FC6-23E6-42AC-A705-DB1460158ECF}" dt="2025-05-28T14:33:31.084" v="43" actId="962"/>
        <pc:sldMkLst>
          <pc:docMk/>
          <pc:sldMk cId="1221826848" sldId="259"/>
        </pc:sldMkLst>
        <pc:spChg chg="mod">
          <ac:chgData name="McHarg, Catherine" userId="88b8f76c-9ae3-4745-88eb-fe0667a22af5" providerId="ADAL" clId="{61160FC6-23E6-42AC-A705-DB1460158ECF}" dt="2025-05-28T14:33:28.831" v="38" actId="962"/>
          <ac:spMkLst>
            <pc:docMk/>
            <pc:sldMk cId="1221826848" sldId="259"/>
            <ac:spMk id="5" creationId="{5674064C-6A66-0116-9637-821B5C92EEF8}"/>
          </ac:spMkLst>
        </pc:spChg>
        <pc:spChg chg="mod">
          <ac:chgData name="McHarg, Catherine" userId="88b8f76c-9ae3-4745-88eb-fe0667a22af5" providerId="ADAL" clId="{61160FC6-23E6-42AC-A705-DB1460158ECF}" dt="2025-05-28T14:33:30.281" v="41" actId="962"/>
          <ac:spMkLst>
            <pc:docMk/>
            <pc:sldMk cId="1221826848" sldId="259"/>
            <ac:spMk id="11" creationId="{C9DE474D-C648-979F-EEEB-3C7D530F59E7}"/>
          </ac:spMkLst>
        </pc:spChg>
        <pc:spChg chg="mod">
          <ac:chgData name="McHarg, Catherine" userId="88b8f76c-9ae3-4745-88eb-fe0667a22af5" providerId="ADAL" clId="{61160FC6-23E6-42AC-A705-DB1460158ECF}" dt="2025-05-28T14:33:31.084" v="43" actId="962"/>
          <ac:spMkLst>
            <pc:docMk/>
            <pc:sldMk cId="1221826848" sldId="259"/>
            <ac:spMk id="16" creationId="{029D932F-C3B1-0326-BE7B-8610BF323246}"/>
          </ac:spMkLst>
        </pc:spChg>
        <pc:spChg chg="mod">
          <ac:chgData name="McHarg, Catherine" userId="88b8f76c-9ae3-4745-88eb-fe0667a22af5" providerId="ADAL" clId="{61160FC6-23E6-42AC-A705-DB1460158ECF}" dt="2025-05-28T14:33:30.666" v="42" actId="962"/>
          <ac:spMkLst>
            <pc:docMk/>
            <pc:sldMk cId="1221826848" sldId="259"/>
            <ac:spMk id="19" creationId="{BD5A7856-FA7B-07BE-9968-EF291D5E4E6D}"/>
          </ac:spMkLst>
        </pc:spChg>
        <pc:spChg chg="mod">
          <ac:chgData name="McHarg, Catherine" userId="88b8f76c-9ae3-4745-88eb-fe0667a22af5" providerId="ADAL" clId="{61160FC6-23E6-42AC-A705-DB1460158ECF}" dt="2025-05-28T14:33:29.898" v="40" actId="962"/>
          <ac:spMkLst>
            <pc:docMk/>
            <pc:sldMk cId="1221826848" sldId="259"/>
            <ac:spMk id="22" creationId="{BE5EF4A7-564C-1CBB-1B83-6B35573A35B4}"/>
          </ac:spMkLst>
        </pc:spChg>
        <pc:spChg chg="mod">
          <ac:chgData name="McHarg, Catherine" userId="88b8f76c-9ae3-4745-88eb-fe0667a22af5" providerId="ADAL" clId="{61160FC6-23E6-42AC-A705-DB1460158ECF}" dt="2025-05-28T14:33:29.448" v="39" actId="962"/>
          <ac:spMkLst>
            <pc:docMk/>
            <pc:sldMk cId="1221826848" sldId="259"/>
            <ac:spMk id="25" creationId="{842127DB-E600-D7E0-5A94-1FF7F7902DCB}"/>
          </ac:spMkLst>
        </pc:spChg>
      </pc:sldChg>
      <pc:sldChg chg="modSp mod">
        <pc:chgData name="McHarg, Catherine" userId="88b8f76c-9ae3-4745-88eb-fe0667a22af5" providerId="ADAL" clId="{61160FC6-23E6-42AC-A705-DB1460158ECF}" dt="2025-05-28T14:55:08.744" v="49" actId="1076"/>
        <pc:sldMkLst>
          <pc:docMk/>
          <pc:sldMk cId="1535744084" sldId="314"/>
        </pc:sldMkLst>
        <pc:spChg chg="mod">
          <ac:chgData name="McHarg, Catherine" userId="88b8f76c-9ae3-4745-88eb-fe0667a22af5" providerId="ADAL" clId="{61160FC6-23E6-42AC-A705-DB1460158ECF}" dt="2025-05-28T14:55:02.854" v="48" actId="20577"/>
          <ac:spMkLst>
            <pc:docMk/>
            <pc:sldMk cId="1535744084" sldId="314"/>
            <ac:spMk id="8" creationId="{4B2D7C1B-9555-3AB1-604C-6247C95F5EED}"/>
          </ac:spMkLst>
        </pc:spChg>
        <pc:grpChg chg="mod">
          <ac:chgData name="McHarg, Catherine" userId="88b8f76c-9ae3-4745-88eb-fe0667a22af5" providerId="ADAL" clId="{61160FC6-23E6-42AC-A705-DB1460158ECF}" dt="2025-05-28T14:55:08.744" v="49" actId="1076"/>
          <ac:grpSpMkLst>
            <pc:docMk/>
            <pc:sldMk cId="1535744084" sldId="314"/>
            <ac:grpSpMk id="5" creationId="{78A2A2F7-905F-1E0F-1BFE-AE9104D49476}"/>
          </ac:grpSpMkLst>
        </pc:grpChg>
      </pc:sldChg>
      <pc:sldChg chg="modSp mod">
        <pc:chgData name="McHarg, Catherine" userId="88b8f76c-9ae3-4745-88eb-fe0667a22af5" providerId="ADAL" clId="{61160FC6-23E6-42AC-A705-DB1460158ECF}" dt="2025-05-28T14:58:49.548" v="54" actId="20577"/>
        <pc:sldMkLst>
          <pc:docMk/>
          <pc:sldMk cId="3860317709" sldId="318"/>
        </pc:sldMkLst>
        <pc:spChg chg="mod">
          <ac:chgData name="McHarg, Catherine" userId="88b8f76c-9ae3-4745-88eb-fe0667a22af5" providerId="ADAL" clId="{61160FC6-23E6-42AC-A705-DB1460158ECF}" dt="2025-05-28T14:58:49.548" v="54" actId="20577"/>
          <ac:spMkLst>
            <pc:docMk/>
            <pc:sldMk cId="3860317709" sldId="318"/>
            <ac:spMk id="25" creationId="{D6496591-D5BE-1700-307A-9D53B15A5862}"/>
          </ac:spMkLst>
        </pc:spChg>
      </pc:sldChg>
      <pc:sldChg chg="modSp mod">
        <pc:chgData name="McHarg, Catherine" userId="88b8f76c-9ae3-4745-88eb-fe0667a22af5" providerId="ADAL" clId="{61160FC6-23E6-42AC-A705-DB1460158ECF}" dt="2025-05-28T15:02:46.651" v="58" actId="6549"/>
        <pc:sldMkLst>
          <pc:docMk/>
          <pc:sldMk cId="2188476741" sldId="330"/>
        </pc:sldMkLst>
        <pc:spChg chg="mod">
          <ac:chgData name="McHarg, Catherine" userId="88b8f76c-9ae3-4745-88eb-fe0667a22af5" providerId="ADAL" clId="{61160FC6-23E6-42AC-A705-DB1460158ECF}" dt="2025-05-28T15:02:46.651" v="58" actId="6549"/>
          <ac:spMkLst>
            <pc:docMk/>
            <pc:sldMk cId="2188476741" sldId="330"/>
            <ac:spMk id="8" creationId="{3BD8E287-FE63-1182-9EDA-0C1E47E5A794}"/>
          </ac:spMkLst>
        </pc:spChg>
      </pc:sldChg>
      <pc:sldChg chg="add del">
        <pc:chgData name="McHarg, Catherine" userId="88b8f76c-9ae3-4745-88eb-fe0667a22af5" providerId="ADAL" clId="{61160FC6-23E6-42AC-A705-DB1460158ECF}" dt="2025-05-28T14:56:31.174" v="52" actId="47"/>
        <pc:sldMkLst>
          <pc:docMk/>
          <pc:sldMk cId="1722598601" sldId="335"/>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5/28/2025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10</a:t>
            </a:fld>
            <a:endParaRPr lang="en-US"/>
          </a:p>
        </p:txBody>
      </p:sp>
    </p:spTree>
    <p:extLst>
      <p:ext uri="{BB962C8B-B14F-4D97-AF65-F5344CB8AC3E}">
        <p14:creationId xmlns:p14="http://schemas.microsoft.com/office/powerpoint/2010/main" val="15774051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11</a:t>
            </a:fld>
            <a:endParaRPr lang="en-US"/>
          </a:p>
        </p:txBody>
      </p:sp>
    </p:spTree>
    <p:extLst>
      <p:ext uri="{BB962C8B-B14F-4D97-AF65-F5344CB8AC3E}">
        <p14:creationId xmlns:p14="http://schemas.microsoft.com/office/powerpoint/2010/main" val="4279281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12</a:t>
            </a:fld>
            <a:endParaRPr lang="en-US"/>
          </a:p>
        </p:txBody>
      </p:sp>
    </p:spTree>
    <p:extLst>
      <p:ext uri="{BB962C8B-B14F-4D97-AF65-F5344CB8AC3E}">
        <p14:creationId xmlns:p14="http://schemas.microsoft.com/office/powerpoint/2010/main" val="6596041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13</a:t>
            </a:fld>
            <a:endParaRPr lang="en-US"/>
          </a:p>
        </p:txBody>
      </p:sp>
    </p:spTree>
    <p:extLst>
      <p:ext uri="{BB962C8B-B14F-4D97-AF65-F5344CB8AC3E}">
        <p14:creationId xmlns:p14="http://schemas.microsoft.com/office/powerpoint/2010/main" val="26653559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14</a:t>
            </a:fld>
            <a:endParaRPr lang="en-US"/>
          </a:p>
        </p:txBody>
      </p:sp>
    </p:spTree>
    <p:extLst>
      <p:ext uri="{BB962C8B-B14F-4D97-AF65-F5344CB8AC3E}">
        <p14:creationId xmlns:p14="http://schemas.microsoft.com/office/powerpoint/2010/main" val="25383276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15</a:t>
            </a:fld>
            <a:endParaRPr lang="en-US"/>
          </a:p>
        </p:txBody>
      </p:sp>
    </p:spTree>
    <p:extLst>
      <p:ext uri="{BB962C8B-B14F-4D97-AF65-F5344CB8AC3E}">
        <p14:creationId xmlns:p14="http://schemas.microsoft.com/office/powerpoint/2010/main" val="16281160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16</a:t>
            </a:fld>
            <a:endParaRPr lang="en-US"/>
          </a:p>
        </p:txBody>
      </p:sp>
    </p:spTree>
    <p:extLst>
      <p:ext uri="{BB962C8B-B14F-4D97-AF65-F5344CB8AC3E}">
        <p14:creationId xmlns:p14="http://schemas.microsoft.com/office/powerpoint/2010/main" val="33414996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17</a:t>
            </a:fld>
            <a:endParaRPr lang="en-US"/>
          </a:p>
        </p:txBody>
      </p:sp>
    </p:spTree>
    <p:extLst>
      <p:ext uri="{BB962C8B-B14F-4D97-AF65-F5344CB8AC3E}">
        <p14:creationId xmlns:p14="http://schemas.microsoft.com/office/powerpoint/2010/main" val="6287188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18</a:t>
            </a:fld>
            <a:endParaRPr lang="en-US"/>
          </a:p>
        </p:txBody>
      </p:sp>
    </p:spTree>
    <p:extLst>
      <p:ext uri="{BB962C8B-B14F-4D97-AF65-F5344CB8AC3E}">
        <p14:creationId xmlns:p14="http://schemas.microsoft.com/office/powerpoint/2010/main" val="11614289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19</a:t>
            </a:fld>
            <a:endParaRPr lang="en-US"/>
          </a:p>
        </p:txBody>
      </p:sp>
    </p:spTree>
    <p:extLst>
      <p:ext uri="{BB962C8B-B14F-4D97-AF65-F5344CB8AC3E}">
        <p14:creationId xmlns:p14="http://schemas.microsoft.com/office/powerpoint/2010/main" val="19216557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a:t>
            </a:fld>
            <a:endParaRPr lang="en-US"/>
          </a:p>
        </p:txBody>
      </p:sp>
    </p:spTree>
    <p:extLst>
      <p:ext uri="{BB962C8B-B14F-4D97-AF65-F5344CB8AC3E}">
        <p14:creationId xmlns:p14="http://schemas.microsoft.com/office/powerpoint/2010/main" val="6666981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20</a:t>
            </a:fld>
            <a:endParaRPr lang="en-US"/>
          </a:p>
        </p:txBody>
      </p:sp>
    </p:spTree>
    <p:extLst>
      <p:ext uri="{BB962C8B-B14F-4D97-AF65-F5344CB8AC3E}">
        <p14:creationId xmlns:p14="http://schemas.microsoft.com/office/powerpoint/2010/main" val="24325924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21</a:t>
            </a:fld>
            <a:endParaRPr lang="en-US"/>
          </a:p>
        </p:txBody>
      </p:sp>
    </p:spTree>
    <p:extLst>
      <p:ext uri="{BB962C8B-B14F-4D97-AF65-F5344CB8AC3E}">
        <p14:creationId xmlns:p14="http://schemas.microsoft.com/office/powerpoint/2010/main" val="33822876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22</a:t>
            </a:fld>
            <a:endParaRPr lang="en-US"/>
          </a:p>
        </p:txBody>
      </p:sp>
    </p:spTree>
    <p:extLst>
      <p:ext uri="{BB962C8B-B14F-4D97-AF65-F5344CB8AC3E}">
        <p14:creationId xmlns:p14="http://schemas.microsoft.com/office/powerpoint/2010/main" val="38675051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23</a:t>
            </a:fld>
            <a:endParaRPr lang="en-US"/>
          </a:p>
        </p:txBody>
      </p:sp>
    </p:spTree>
    <p:extLst>
      <p:ext uri="{BB962C8B-B14F-4D97-AF65-F5344CB8AC3E}">
        <p14:creationId xmlns:p14="http://schemas.microsoft.com/office/powerpoint/2010/main" val="12345025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24</a:t>
            </a:fld>
            <a:endParaRPr lang="en-US"/>
          </a:p>
        </p:txBody>
      </p:sp>
    </p:spTree>
    <p:extLst>
      <p:ext uri="{BB962C8B-B14F-4D97-AF65-F5344CB8AC3E}">
        <p14:creationId xmlns:p14="http://schemas.microsoft.com/office/powerpoint/2010/main" val="40852148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3</a:t>
            </a:fld>
            <a:endParaRPr lang="en-US"/>
          </a:p>
        </p:txBody>
      </p:sp>
    </p:spTree>
    <p:extLst>
      <p:ext uri="{BB962C8B-B14F-4D97-AF65-F5344CB8AC3E}">
        <p14:creationId xmlns:p14="http://schemas.microsoft.com/office/powerpoint/2010/main" val="40548169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4</a:t>
            </a:fld>
            <a:endParaRPr lang="en-US"/>
          </a:p>
        </p:txBody>
      </p:sp>
    </p:spTree>
    <p:extLst>
      <p:ext uri="{BB962C8B-B14F-4D97-AF65-F5344CB8AC3E}">
        <p14:creationId xmlns:p14="http://schemas.microsoft.com/office/powerpoint/2010/main" val="30863736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5</a:t>
            </a:fld>
            <a:endParaRPr lang="en-US"/>
          </a:p>
        </p:txBody>
      </p:sp>
    </p:spTree>
    <p:extLst>
      <p:ext uri="{BB962C8B-B14F-4D97-AF65-F5344CB8AC3E}">
        <p14:creationId xmlns:p14="http://schemas.microsoft.com/office/powerpoint/2010/main" val="2815622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6</a:t>
            </a:fld>
            <a:endParaRPr lang="en-US"/>
          </a:p>
        </p:txBody>
      </p:sp>
    </p:spTree>
    <p:extLst>
      <p:ext uri="{BB962C8B-B14F-4D97-AF65-F5344CB8AC3E}">
        <p14:creationId xmlns:p14="http://schemas.microsoft.com/office/powerpoint/2010/main" val="6695371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7</a:t>
            </a:fld>
            <a:endParaRPr lang="en-US"/>
          </a:p>
        </p:txBody>
      </p:sp>
    </p:spTree>
    <p:extLst>
      <p:ext uri="{BB962C8B-B14F-4D97-AF65-F5344CB8AC3E}">
        <p14:creationId xmlns:p14="http://schemas.microsoft.com/office/powerpoint/2010/main" val="29821163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8</a:t>
            </a:fld>
            <a:endParaRPr lang="en-US"/>
          </a:p>
        </p:txBody>
      </p:sp>
    </p:spTree>
    <p:extLst>
      <p:ext uri="{BB962C8B-B14F-4D97-AF65-F5344CB8AC3E}">
        <p14:creationId xmlns:p14="http://schemas.microsoft.com/office/powerpoint/2010/main" val="17797451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9</a:t>
            </a:fld>
            <a:endParaRPr lang="en-US"/>
          </a:p>
        </p:txBody>
      </p:sp>
    </p:spTree>
    <p:extLst>
      <p:ext uri="{BB962C8B-B14F-4D97-AF65-F5344CB8AC3E}">
        <p14:creationId xmlns:p14="http://schemas.microsoft.com/office/powerpoint/2010/main" val="34494215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5/28/2025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5/28/2025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5/28/2025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5/28/2025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5/28/2025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5/28/2025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5/28/2025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5/28/2025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5/28/2025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5/28/2025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5/28/2025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5/28/2025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5.emf"/><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8.png"/><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26.png"/><Relationship Id="rId7"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33.jpe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34.jpeg"/></Relationships>
</file>

<file path=ppt/slides/_rels/slide15.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26.png"/><Relationship Id="rId7" Type="http://schemas.openxmlformats.org/officeDocument/2006/relationships/image" Target="../media/image37.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36.png"/><Relationship Id="rId5" Type="http://schemas.openxmlformats.org/officeDocument/2006/relationships/image" Target="../media/image35.png"/><Relationship Id="rId10" Type="http://schemas.openxmlformats.org/officeDocument/2006/relationships/image" Target="../media/image40.png"/><Relationship Id="rId4" Type="http://schemas.openxmlformats.org/officeDocument/2006/relationships/image" Target="../media/image3.png"/><Relationship Id="rId9" Type="http://schemas.openxmlformats.org/officeDocument/2006/relationships/image" Target="../media/image39.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42.png"/><Relationship Id="rId4" Type="http://schemas.openxmlformats.org/officeDocument/2006/relationships/image" Target="../media/image41.png"/></Relationships>
</file>

<file path=ppt/slides/_rels/slide1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44.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47.png"/><Relationship Id="rId5" Type="http://schemas.openxmlformats.org/officeDocument/2006/relationships/image" Target="../media/image46.emf"/><Relationship Id="rId4" Type="http://schemas.openxmlformats.org/officeDocument/2006/relationships/image" Target="../media/image45.jpeg"/></Relationships>
</file>

<file path=ppt/slides/_rels/slide1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50.emf"/><Relationship Id="rId4" Type="http://schemas.openxmlformats.org/officeDocument/2006/relationships/image" Target="../media/image49.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1.png"/></Relationships>
</file>

<file path=ppt/slides/_rels/slide2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53.png"/><Relationship Id="rId4" Type="http://schemas.openxmlformats.org/officeDocument/2006/relationships/image" Target="../media/image52.png"/></Relationships>
</file>

<file path=ppt/slides/_rels/slide2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4.jpeg"/></Relationships>
</file>

<file path=ppt/slides/_rels/slide23.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48.png"/><Relationship Id="rId7" Type="http://schemas.openxmlformats.org/officeDocument/2006/relationships/image" Target="../media/image58.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57.png"/><Relationship Id="rId5" Type="http://schemas.openxmlformats.org/officeDocument/2006/relationships/image" Target="../media/image56.jpeg"/><Relationship Id="rId10" Type="http://schemas.openxmlformats.org/officeDocument/2006/relationships/image" Target="../media/image3.png"/><Relationship Id="rId4" Type="http://schemas.openxmlformats.org/officeDocument/2006/relationships/image" Target="../media/image55.png"/><Relationship Id="rId9" Type="http://schemas.openxmlformats.org/officeDocument/2006/relationships/image" Target="../media/image60.jpeg"/></Relationships>
</file>

<file path=ppt/slides/_rels/slide2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62.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4.png"/><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4.png"/><Relationship Id="rId7"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22.jpe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2E4DDF-095E-0B32-529A-F2F208A01492}"/>
              </a:ext>
            </a:extLst>
          </p:cNvPr>
          <p:cNvSpPr>
            <a:spLocks noGrp="1"/>
          </p:cNvSpPr>
          <p:nvPr>
            <p:ph type="ctrTitle"/>
          </p:nvPr>
        </p:nvSpPr>
        <p:spPr>
          <a:xfrm>
            <a:off x="1524000" y="-1528570"/>
            <a:ext cx="9144000" cy="1204913"/>
          </a:xfrm>
        </p:spPr>
        <p:txBody>
          <a:bodyPr/>
          <a:lstStyle/>
          <a:p>
            <a:r>
              <a:rPr lang="en-US" dirty="0"/>
              <a:t>Early Swindon</a:t>
            </a:r>
          </a:p>
        </p:txBody>
      </p:sp>
      <p:sp>
        <p:nvSpPr>
          <p:cNvPr id="5" name="Rectangle 4" descr="An illustration of a field of green grass with three hills and trees int he distance.">
            <a:extLst>
              <a:ext uri="{FF2B5EF4-FFF2-40B4-BE49-F238E27FC236}">
                <a16:creationId xmlns:a16="http://schemas.microsoft.com/office/drawing/2014/main" id="{0BE8A7F9-B1FA-2937-8CDB-D927C5C6338F}"/>
              </a:ext>
            </a:extLst>
          </p:cNvPr>
          <p:cNvSpPr/>
          <p:nvPr/>
        </p:nvSpPr>
        <p:spPr>
          <a:xfrm>
            <a:off x="0" y="0"/>
            <a:ext cx="12191998" cy="685655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FA5BD8B5-5874-4293-E08C-C99A94CAA81F}"/>
              </a:ext>
            </a:extLst>
          </p:cNvPr>
          <p:cNvSpPr txBox="1"/>
          <p:nvPr/>
        </p:nvSpPr>
        <p:spPr>
          <a:xfrm>
            <a:off x="0" y="185492"/>
            <a:ext cx="12192000" cy="405496"/>
          </a:xfrm>
          <a:prstGeom prst="rect">
            <a:avLst/>
          </a:prstGeom>
          <a:noFill/>
        </p:spPr>
        <p:txBody>
          <a:bodyPr wrap="square">
            <a:spAutoFit/>
          </a:bodyPr>
          <a:lstStyle/>
          <a:p>
            <a:pPr algn="ctr">
              <a:lnSpc>
                <a:spcPts val="2420"/>
              </a:lnSpc>
            </a:pPr>
            <a:r>
              <a:rPr lang="en-GB" sz="2750" dirty="0">
                <a:solidFill>
                  <a:schemeClr val="bg1"/>
                </a:solidFill>
                <a:effectLst>
                  <a:glow rad="119471">
                    <a:schemeClr val="tx1">
                      <a:alpha val="41784"/>
                    </a:schemeClr>
                  </a:glow>
                </a:effectLst>
                <a:latin typeface="Superclarendon Rg" panose="02000505080000020003" pitchFamily="2" charset="77"/>
              </a:rPr>
              <a:t>Who were the first people to live in the Swindon area?</a:t>
            </a:r>
          </a:p>
        </p:txBody>
      </p:sp>
      <p:pic>
        <p:nvPicPr>
          <p:cNvPr id="9" name="Picture 8" descr="Early Swindon">
            <a:extLst>
              <a:ext uri="{FF2B5EF4-FFF2-40B4-BE49-F238E27FC236}">
                <a16:creationId xmlns:a16="http://schemas.microsoft.com/office/drawing/2014/main" id="{010DC867-87C8-E427-DD50-9C1E5568531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 y="2305050"/>
            <a:ext cx="12191999" cy="2247900"/>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731500" y="5549900"/>
            <a:ext cx="1460499" cy="1306658"/>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CF7A5B8-B935-B7E3-A9BC-A996E21C46B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DB4C233-B75C-6378-CF1E-83F76C42FC6E}"/>
              </a:ext>
            </a:extLst>
          </p:cNvPr>
          <p:cNvSpPr>
            <a:spLocks noGrp="1"/>
          </p:cNvSpPr>
          <p:nvPr>
            <p:ph type="ctrTitle"/>
          </p:nvPr>
        </p:nvSpPr>
        <p:spPr>
          <a:xfrm>
            <a:off x="1524000" y="-1312670"/>
            <a:ext cx="9144000" cy="1000227"/>
          </a:xfrm>
        </p:spPr>
        <p:txBody>
          <a:bodyPr/>
          <a:lstStyle/>
          <a:p>
            <a:r>
              <a:rPr lang="en-US" dirty="0"/>
              <a:t>The bronze age</a:t>
            </a:r>
          </a:p>
        </p:txBody>
      </p:sp>
      <p:sp>
        <p:nvSpPr>
          <p:cNvPr id="11" name="TextBox 10">
            <a:extLst>
              <a:ext uri="{FF2B5EF4-FFF2-40B4-BE49-F238E27FC236}">
                <a16:creationId xmlns:a16="http://schemas.microsoft.com/office/drawing/2014/main" id="{BCBE427F-1559-B685-51B0-0AB7B6FDD12B}"/>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do the Bronze Age finds tell us about people living here?</a:t>
            </a:r>
          </a:p>
        </p:txBody>
      </p:sp>
      <p:pic>
        <p:nvPicPr>
          <p:cNvPr id="10" name="Picture 9" descr="A collage of Bronze Age artefacts. There are two axeheads and two containers.">
            <a:extLst>
              <a:ext uri="{FF2B5EF4-FFF2-40B4-BE49-F238E27FC236}">
                <a16:creationId xmlns:a16="http://schemas.microsoft.com/office/drawing/2014/main" id="{15AA161F-A15F-7FE5-8B7F-C40CBAE155B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2704" y="397520"/>
            <a:ext cx="4061343" cy="6158595"/>
          </a:xfrm>
          <a:prstGeom prst="rect">
            <a:avLst/>
          </a:prstGeom>
        </p:spPr>
      </p:pic>
      <p:pic>
        <p:nvPicPr>
          <p:cNvPr id="6" name="Picture 5" descr="A wooden hammer with a metal axe head attached with leather straps.">
            <a:extLst>
              <a:ext uri="{FF2B5EF4-FFF2-40B4-BE49-F238E27FC236}">
                <a16:creationId xmlns:a16="http://schemas.microsoft.com/office/drawing/2014/main" id="{92EEB98C-D491-D55C-14E8-1760D6EBFBAC}"/>
              </a:ext>
            </a:extLst>
          </p:cNvPr>
          <p:cNvPicPr>
            <a:picLocks noChangeAspect="1"/>
          </p:cNvPicPr>
          <p:nvPr/>
        </p:nvPicPr>
        <p:blipFill>
          <a:blip r:embed="rId5"/>
          <a:stretch>
            <a:fillRect/>
          </a:stretch>
        </p:blipFill>
        <p:spPr>
          <a:xfrm>
            <a:off x="203532" y="328819"/>
            <a:ext cx="1365209" cy="1722706"/>
          </a:xfrm>
          <a:prstGeom prst="rect">
            <a:avLst/>
          </a:prstGeom>
        </p:spPr>
      </p:pic>
      <p:sp>
        <p:nvSpPr>
          <p:cNvPr id="7" name="Title 1">
            <a:extLst>
              <a:ext uri="{FF2B5EF4-FFF2-40B4-BE49-F238E27FC236}">
                <a16:creationId xmlns:a16="http://schemas.microsoft.com/office/drawing/2014/main" id="{EC016690-F05F-BA5F-C83E-83F6E45D524D}"/>
              </a:ext>
            </a:extLst>
          </p:cNvPr>
          <p:cNvSpPr txBox="1">
            <a:spLocks/>
          </p:cNvSpPr>
          <p:nvPr/>
        </p:nvSpPr>
        <p:spPr>
          <a:xfrm>
            <a:off x="4514047" y="397520"/>
            <a:ext cx="5972808"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latin typeface="Superclarendon Rg" panose="02060605060000020003" pitchFamily="18" charset="77"/>
              </a:rPr>
              <a:t>The Bronze Age</a:t>
            </a:r>
          </a:p>
        </p:txBody>
      </p:sp>
      <p:pic>
        <p:nvPicPr>
          <p:cNvPr id="14" name="Picture 13">
            <a:extLst>
              <a:ext uri="{FF2B5EF4-FFF2-40B4-BE49-F238E27FC236}">
                <a16:creationId xmlns:a16="http://schemas.microsoft.com/office/drawing/2014/main" id="{A472098C-EA9B-A9CA-7428-CBF0C2DDB36D}"/>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731501" y="-83093"/>
            <a:ext cx="1460499" cy="1306658"/>
          </a:xfrm>
          <a:prstGeom prst="rect">
            <a:avLst/>
          </a:prstGeom>
        </p:spPr>
      </p:pic>
      <p:sp>
        <p:nvSpPr>
          <p:cNvPr id="8" name="TextBox 7">
            <a:extLst>
              <a:ext uri="{FF2B5EF4-FFF2-40B4-BE49-F238E27FC236}">
                <a16:creationId xmlns:a16="http://schemas.microsoft.com/office/drawing/2014/main" id="{C640FAF9-C37E-AEF2-F32E-2A1948E62FF2}"/>
              </a:ext>
            </a:extLst>
          </p:cNvPr>
          <p:cNvSpPr txBox="1"/>
          <p:nvPr/>
        </p:nvSpPr>
        <p:spPr>
          <a:xfrm>
            <a:off x="4645080" y="1366275"/>
            <a:ext cx="7200557" cy="4862870"/>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Bronze Age took place between 2500 and 800 BC. This is when people began using bronze to make more sophisticated tools and weapons.</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Several Bronze Age artefacts have been found in the town centre, including a bronze socketed looped axe. It was discovered on Broad Street in the early 1900s.</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Another axe and some beautiful 'Beaker' pottery were also found at the </a:t>
            </a:r>
            <a:r>
              <a:rPr lang="en-GB" sz="1600" dirty="0" err="1">
                <a:latin typeface="Linkpen 17a Print" panose="03050602060000000000" pitchFamily="66" charset="77"/>
              </a:rPr>
              <a:t>Okus</a:t>
            </a:r>
            <a:r>
              <a:rPr lang="en-GB" sz="1600" dirty="0">
                <a:latin typeface="Linkpen 17a Print" panose="03050602060000000000" pitchFamily="66" charset="77"/>
              </a:rPr>
              <a:t> stone quarries, now the Town Gardens.</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Let’s investigate a site which can tell us even more about this period in Swindon!</a:t>
            </a:r>
          </a:p>
        </p:txBody>
      </p:sp>
    </p:spTree>
    <p:extLst>
      <p:ext uri="{BB962C8B-B14F-4D97-AF65-F5344CB8AC3E}">
        <p14:creationId xmlns:p14="http://schemas.microsoft.com/office/powerpoint/2010/main" val="262520877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up)">
                                      <p:cBhvr>
                                        <p:cTn id="11" dur="2000"/>
                                        <p:tgtEl>
                                          <p:spTgt spid="10"/>
                                        </p:tgtEl>
                                      </p:cBhvr>
                                    </p:animEffect>
                                  </p:childTnLst>
                                </p:cTn>
                              </p:par>
                            </p:childTnLst>
                          </p:cTn>
                        </p:par>
                        <p:par>
                          <p:cTn id="12" fill="hold">
                            <p:stCondLst>
                              <p:cond delay="2500"/>
                            </p:stCondLst>
                            <p:childTnLst>
                              <p:par>
                                <p:cTn id="13" presetID="2" presetClass="entr" presetSubtype="8" decel="5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0-#ppt_w/2"/>
                                          </p:val>
                                        </p:tav>
                                        <p:tav tm="100000">
                                          <p:val>
                                            <p:strVal val="#ppt_x"/>
                                          </p:val>
                                        </p:tav>
                                      </p:tavLst>
                                    </p:anim>
                                    <p:anim calcmode="lin" valueType="num">
                                      <p:cBhvr additive="base">
                                        <p:cTn id="16" dur="1000" fill="hold"/>
                                        <p:tgtEl>
                                          <p:spTgt spid="6"/>
                                        </p:tgtEl>
                                        <p:attrNameLst>
                                          <p:attrName>ppt_y</p:attrName>
                                        </p:attrNameLst>
                                      </p:cBhvr>
                                      <p:tavLst>
                                        <p:tav tm="0">
                                          <p:val>
                                            <p:strVal val="#ppt_y"/>
                                          </p:val>
                                        </p:tav>
                                        <p:tav tm="100000">
                                          <p:val>
                                            <p:strVal val="#ppt_y"/>
                                          </p:val>
                                        </p:tav>
                                      </p:tavLst>
                                    </p:anim>
                                  </p:childTnLst>
                                </p:cTn>
                              </p:par>
                            </p:childTnLst>
                          </p:cTn>
                        </p:par>
                        <p:par>
                          <p:cTn id="17" fill="hold">
                            <p:stCondLst>
                              <p:cond delay="3500"/>
                            </p:stCondLst>
                            <p:childTnLst>
                              <p:par>
                                <p:cTn id="18" presetID="10" presetClass="entr" presetSubtype="0" fill="hold" grpId="0" nodeType="afterEffect">
                                  <p:stCondLst>
                                    <p:cond delay="0"/>
                                  </p:stCondLst>
                                  <p:childTnLst>
                                    <p:set>
                                      <p:cBhvr>
                                        <p:cTn id="19" dur="1" fill="hold">
                                          <p:stCondLst>
                                            <p:cond delay="0"/>
                                          </p:stCondLst>
                                        </p:cTn>
                                        <p:tgtEl>
                                          <p:spTgt spid="8">
                                            <p:txEl>
                                              <p:pRg st="0" end="0"/>
                                            </p:txEl>
                                          </p:spTgt>
                                        </p:tgtEl>
                                        <p:attrNameLst>
                                          <p:attrName>style.visibility</p:attrName>
                                        </p:attrNameLst>
                                      </p:cBhvr>
                                      <p:to>
                                        <p:strVal val="visible"/>
                                      </p:to>
                                    </p:set>
                                    <p:animEffect transition="in" filter="fade">
                                      <p:cBhvr>
                                        <p:cTn id="20" dur="500"/>
                                        <p:tgtEl>
                                          <p:spTgt spid="8">
                                            <p:txEl>
                                              <p:pRg st="0" end="0"/>
                                            </p:txEl>
                                          </p:spTgt>
                                        </p:tgtEl>
                                      </p:cBhvr>
                                    </p:animEffect>
                                  </p:childTnLst>
                                </p:cTn>
                              </p:par>
                            </p:childTnLst>
                          </p:cTn>
                        </p:par>
                        <p:par>
                          <p:cTn id="21" fill="hold">
                            <p:stCondLst>
                              <p:cond delay="4000"/>
                            </p:stCondLst>
                            <p:childTnLst>
                              <p:par>
                                <p:cTn id="22" presetID="10" presetClass="entr" presetSubtype="0" fill="hold" grpId="0" nodeType="afterEffect">
                                  <p:stCondLst>
                                    <p:cond delay="0"/>
                                  </p:stCondLst>
                                  <p:childTnLst>
                                    <p:set>
                                      <p:cBhvr>
                                        <p:cTn id="23" dur="1" fill="hold">
                                          <p:stCondLst>
                                            <p:cond delay="0"/>
                                          </p:stCondLst>
                                        </p:cTn>
                                        <p:tgtEl>
                                          <p:spTgt spid="8">
                                            <p:txEl>
                                              <p:pRg st="2" end="2"/>
                                            </p:txEl>
                                          </p:spTgt>
                                        </p:tgtEl>
                                        <p:attrNameLst>
                                          <p:attrName>style.visibility</p:attrName>
                                        </p:attrNameLst>
                                      </p:cBhvr>
                                      <p:to>
                                        <p:strVal val="visible"/>
                                      </p:to>
                                    </p:set>
                                    <p:animEffect transition="in" filter="fade">
                                      <p:cBhvr>
                                        <p:cTn id="24" dur="500"/>
                                        <p:tgtEl>
                                          <p:spTgt spid="8">
                                            <p:txEl>
                                              <p:pRg st="2" end="2"/>
                                            </p:txEl>
                                          </p:spTgt>
                                        </p:tgtEl>
                                      </p:cBhvr>
                                    </p:animEffect>
                                  </p:childTnLst>
                                </p:cTn>
                              </p:par>
                            </p:childTnLst>
                          </p:cTn>
                        </p:par>
                        <p:par>
                          <p:cTn id="25" fill="hold">
                            <p:stCondLst>
                              <p:cond delay="4500"/>
                            </p:stCondLst>
                            <p:childTnLst>
                              <p:par>
                                <p:cTn id="26" presetID="10" presetClass="entr" presetSubtype="0" fill="hold" grpId="0" nodeType="afterEffect">
                                  <p:stCondLst>
                                    <p:cond delay="0"/>
                                  </p:stCondLst>
                                  <p:childTnLst>
                                    <p:set>
                                      <p:cBhvr>
                                        <p:cTn id="27" dur="1" fill="hold">
                                          <p:stCondLst>
                                            <p:cond delay="0"/>
                                          </p:stCondLst>
                                        </p:cTn>
                                        <p:tgtEl>
                                          <p:spTgt spid="8">
                                            <p:txEl>
                                              <p:pRg st="4" end="4"/>
                                            </p:txEl>
                                          </p:spTgt>
                                        </p:tgtEl>
                                        <p:attrNameLst>
                                          <p:attrName>style.visibility</p:attrName>
                                        </p:attrNameLst>
                                      </p:cBhvr>
                                      <p:to>
                                        <p:strVal val="visible"/>
                                      </p:to>
                                    </p:set>
                                    <p:animEffect transition="in" filter="fade">
                                      <p:cBhvr>
                                        <p:cTn id="28" dur="500"/>
                                        <p:tgtEl>
                                          <p:spTgt spid="8">
                                            <p:txEl>
                                              <p:pRg st="4" end="4"/>
                                            </p:txEl>
                                          </p:spTgt>
                                        </p:tgtEl>
                                      </p:cBhvr>
                                    </p:animEffect>
                                  </p:childTnLst>
                                </p:cTn>
                              </p:par>
                            </p:childTnLst>
                          </p:cTn>
                        </p:par>
                        <p:par>
                          <p:cTn id="29" fill="hold">
                            <p:stCondLst>
                              <p:cond delay="5000"/>
                            </p:stCondLst>
                            <p:childTnLst>
                              <p:par>
                                <p:cTn id="30" presetID="10" presetClass="entr" presetSubtype="0" fill="hold" grpId="0" nodeType="afterEffect">
                                  <p:stCondLst>
                                    <p:cond delay="0"/>
                                  </p:stCondLst>
                                  <p:childTnLst>
                                    <p:set>
                                      <p:cBhvr>
                                        <p:cTn id="31" dur="1" fill="hold">
                                          <p:stCondLst>
                                            <p:cond delay="0"/>
                                          </p:stCondLst>
                                        </p:cTn>
                                        <p:tgtEl>
                                          <p:spTgt spid="8">
                                            <p:txEl>
                                              <p:pRg st="6" end="6"/>
                                            </p:txEl>
                                          </p:spTgt>
                                        </p:tgtEl>
                                        <p:attrNameLst>
                                          <p:attrName>style.visibility</p:attrName>
                                        </p:attrNameLst>
                                      </p:cBhvr>
                                      <p:to>
                                        <p:strVal val="visible"/>
                                      </p:to>
                                    </p:set>
                                    <p:animEffect transition="in" filter="fade">
                                      <p:cBhvr>
                                        <p:cTn id="32" dur="500"/>
                                        <p:tgtEl>
                                          <p:spTgt spid="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07CE74E-183D-B888-34AB-144B465F34E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F6B5F4E-FB39-1AD2-F64B-6DC3FFC1439F}"/>
              </a:ext>
            </a:extLst>
          </p:cNvPr>
          <p:cNvSpPr>
            <a:spLocks noGrp="1"/>
          </p:cNvSpPr>
          <p:nvPr>
            <p:ph type="ctrTitle"/>
          </p:nvPr>
        </p:nvSpPr>
        <p:spPr>
          <a:xfrm>
            <a:off x="1524000" y="-1322577"/>
            <a:ext cx="9144000" cy="1024502"/>
          </a:xfrm>
        </p:spPr>
        <p:txBody>
          <a:bodyPr/>
          <a:lstStyle/>
          <a:p>
            <a:r>
              <a:rPr lang="en-US" dirty="0"/>
              <a:t>Can you spot activity</a:t>
            </a:r>
            <a:r>
              <a:rPr lang="en-US" baseline="0" dirty="0"/>
              <a:t> 2</a:t>
            </a:r>
            <a:endParaRPr lang="en-US" dirty="0"/>
          </a:p>
        </p:txBody>
      </p:sp>
      <p:sp>
        <p:nvSpPr>
          <p:cNvPr id="11" name="TextBox 10">
            <a:extLst>
              <a:ext uri="{FF2B5EF4-FFF2-40B4-BE49-F238E27FC236}">
                <a16:creationId xmlns:a16="http://schemas.microsoft.com/office/drawing/2014/main" id="{4B8BC0C1-029C-C05F-4812-2389C1388B39}"/>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do the Bronze Age finds tell us about people living here?</a:t>
            </a:r>
          </a:p>
        </p:txBody>
      </p:sp>
      <p:pic>
        <p:nvPicPr>
          <p:cNvPr id="9" name="Picture 8" descr="Aerial view of a neighborhood with a circle of grass and trees near the middle. There are houses to the left and right of the circle and a small park with grass and trees above it, the more houses near the top.">
            <a:extLst>
              <a:ext uri="{FF2B5EF4-FFF2-40B4-BE49-F238E27FC236}">
                <a16:creationId xmlns:a16="http://schemas.microsoft.com/office/drawing/2014/main" id="{0B45BB2E-7A8D-FCE1-A426-0BEC4E51485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7200" y="377302"/>
            <a:ext cx="7772400" cy="5774674"/>
          </a:xfrm>
          <a:prstGeom prst="rect">
            <a:avLst/>
          </a:prstGeom>
        </p:spPr>
      </p:pic>
      <p:sp>
        <p:nvSpPr>
          <p:cNvPr id="8" name="TextBox 7">
            <a:extLst>
              <a:ext uri="{FF2B5EF4-FFF2-40B4-BE49-F238E27FC236}">
                <a16:creationId xmlns:a16="http://schemas.microsoft.com/office/drawing/2014/main" id="{7841717C-6795-4041-D266-058DDC60A170}"/>
              </a:ext>
            </a:extLst>
          </p:cNvPr>
          <p:cNvSpPr txBox="1"/>
          <p:nvPr/>
        </p:nvSpPr>
        <p:spPr>
          <a:xfrm>
            <a:off x="8513125" y="1104924"/>
            <a:ext cx="2969367" cy="2362185"/>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Something in this aerial photograph provides us with evidence linking to the Bronze Age.</a:t>
            </a:r>
          </a:p>
        </p:txBody>
      </p:sp>
      <p:sp>
        <p:nvSpPr>
          <p:cNvPr id="2" name="Oval 1" descr="A circle marking the grass circle on the photograph.">
            <a:extLst>
              <a:ext uri="{FF2B5EF4-FFF2-40B4-BE49-F238E27FC236}">
                <a16:creationId xmlns:a16="http://schemas.microsoft.com/office/drawing/2014/main" id="{49F1427A-62D6-1012-9EC7-3E484F745D77}"/>
              </a:ext>
            </a:extLst>
          </p:cNvPr>
          <p:cNvSpPr/>
          <p:nvPr/>
        </p:nvSpPr>
        <p:spPr>
          <a:xfrm>
            <a:off x="3197113" y="3602182"/>
            <a:ext cx="2251865" cy="2116792"/>
          </a:xfrm>
          <a:prstGeom prst="ellipse">
            <a:avLst/>
          </a:prstGeom>
          <a:solidFill>
            <a:srgbClr val="FAB721">
              <a:alpha val="42000"/>
            </a:srgbClr>
          </a:solidFill>
          <a:ln w="38100">
            <a:solidFill>
              <a:srgbClr val="FAB72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Picture 11" descr="A magnifying glass.">
            <a:extLst>
              <a:ext uri="{FF2B5EF4-FFF2-40B4-BE49-F238E27FC236}">
                <a16:creationId xmlns:a16="http://schemas.microsoft.com/office/drawing/2014/main" id="{2CFBECAE-D09E-70ED-C0B3-34749E849FA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493084">
            <a:off x="6041991" y="3905683"/>
            <a:ext cx="2402734" cy="2816261"/>
          </a:xfrm>
          <a:prstGeom prst="rect">
            <a:avLst/>
          </a:prstGeom>
        </p:spPr>
      </p:pic>
      <p:sp>
        <p:nvSpPr>
          <p:cNvPr id="10" name="TextBox 9">
            <a:extLst>
              <a:ext uri="{FF2B5EF4-FFF2-40B4-BE49-F238E27FC236}">
                <a16:creationId xmlns:a16="http://schemas.microsoft.com/office/drawing/2014/main" id="{8AB17007-412D-0CBE-B96D-3BC2D9E76D5A}"/>
              </a:ext>
            </a:extLst>
          </p:cNvPr>
          <p:cNvSpPr txBox="1"/>
          <p:nvPr/>
        </p:nvSpPr>
        <p:spPr>
          <a:xfrm>
            <a:off x="8611755" y="4208606"/>
            <a:ext cx="2772108" cy="1384995"/>
          </a:xfrm>
          <a:prstGeom prst="rect">
            <a:avLst/>
          </a:prstGeom>
          <a:noFill/>
        </p:spPr>
        <p:txBody>
          <a:bodyPr wrap="square">
            <a:spAutoFit/>
          </a:bodyPr>
          <a:lstStyle/>
          <a:p>
            <a:pPr algn="ctr"/>
            <a:r>
              <a:rPr lang="en-GB" sz="2800" dirty="0">
                <a:solidFill>
                  <a:srgbClr val="FAB721"/>
                </a:solidFill>
                <a:latin typeface="Superclarendon Rg" panose="02000505080000020003" pitchFamily="2" charset="77"/>
              </a:rPr>
              <a:t>Can you spot what it might be?</a:t>
            </a:r>
          </a:p>
        </p:txBody>
      </p:sp>
      <p:pic>
        <p:nvPicPr>
          <p:cNvPr id="14" name="Picture 13">
            <a:extLst>
              <a:ext uri="{FF2B5EF4-FFF2-40B4-BE49-F238E27FC236}">
                <a16:creationId xmlns:a16="http://schemas.microsoft.com/office/drawing/2014/main" id="{2B75308D-0221-1B8D-ED96-8820295F72EF}"/>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731500" y="5549900"/>
            <a:ext cx="1460499" cy="1306658"/>
          </a:xfrm>
          <a:prstGeom prst="rect">
            <a:avLst/>
          </a:prstGeom>
        </p:spPr>
      </p:pic>
    </p:spTree>
    <p:extLst>
      <p:ext uri="{BB962C8B-B14F-4D97-AF65-F5344CB8AC3E}">
        <p14:creationId xmlns:p14="http://schemas.microsoft.com/office/powerpoint/2010/main" val="351177572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fade">
                                      <p:cBhvr>
                                        <p:cTn id="12" dur="500"/>
                                        <p:tgtEl>
                                          <p:spTgt spid="8">
                                            <p:txEl>
                                              <p:pRg st="0" end="0"/>
                                            </p:txEl>
                                          </p:spTgt>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2" presetClass="entr" presetSubtype="4" decel="5000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ppt_x"/>
                                          </p:val>
                                        </p:tav>
                                        <p:tav tm="100000">
                                          <p:val>
                                            <p:strVal val="#ppt_x"/>
                                          </p:val>
                                        </p:tav>
                                      </p:tavLst>
                                    </p:anim>
                                    <p:anim calcmode="lin" valueType="num">
                                      <p:cBhvr additive="base">
                                        <p:cTn id="20" dur="10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heel(1)">
                                      <p:cBhvr>
                                        <p:cTn id="25"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2" grpId="0" animBg="1"/>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CB43321-42AB-FA3C-ECFF-52196DF56725}"/>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F097F96-709E-46B7-E582-87C562116D7F}"/>
              </a:ext>
            </a:extLst>
          </p:cNvPr>
          <p:cNvSpPr>
            <a:spLocks noGrp="1"/>
          </p:cNvSpPr>
          <p:nvPr>
            <p:ph type="ctrTitle"/>
          </p:nvPr>
        </p:nvSpPr>
        <p:spPr>
          <a:xfrm>
            <a:off x="1524000" y="-1352571"/>
            <a:ext cx="9144000" cy="1031820"/>
          </a:xfrm>
        </p:spPr>
        <p:txBody>
          <a:bodyPr/>
          <a:lstStyle/>
          <a:p>
            <a:r>
              <a:rPr lang="en-US" dirty="0" err="1"/>
              <a:t>Rushy</a:t>
            </a:r>
            <a:r>
              <a:rPr lang="en-US" baseline="0" dirty="0"/>
              <a:t> Platt</a:t>
            </a:r>
            <a:endParaRPr lang="en-US" dirty="0"/>
          </a:p>
        </p:txBody>
      </p:sp>
      <p:sp>
        <p:nvSpPr>
          <p:cNvPr id="11" name="TextBox 10">
            <a:extLst>
              <a:ext uri="{FF2B5EF4-FFF2-40B4-BE49-F238E27FC236}">
                <a16:creationId xmlns:a16="http://schemas.microsoft.com/office/drawing/2014/main" id="{E3F123A5-C561-564C-D0E1-EFCE347D4F7F}"/>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do the Bronze Age finds tell us about people living here?</a:t>
            </a:r>
          </a:p>
        </p:txBody>
      </p:sp>
      <p:pic>
        <p:nvPicPr>
          <p:cNvPr id="9" name="Picture 8" descr="Aerial view of a neighborhood with a circle of grass and trees near the middle. There are houses to the left and right of the circle and a small park with grass and trees above it, the more houses near the top.">
            <a:extLst>
              <a:ext uri="{FF2B5EF4-FFF2-40B4-BE49-F238E27FC236}">
                <a16:creationId xmlns:a16="http://schemas.microsoft.com/office/drawing/2014/main" id="{E27DBA78-4B90-E985-E798-EF9B6B562CD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7201" y="377302"/>
            <a:ext cx="4489309" cy="3335430"/>
          </a:xfrm>
          <a:prstGeom prst="rect">
            <a:avLst/>
          </a:prstGeom>
        </p:spPr>
      </p:pic>
      <p:pic>
        <p:nvPicPr>
          <p:cNvPr id="7" name="Picture 6" descr="An illustration of a hill with a ditch around it.">
            <a:extLst>
              <a:ext uri="{FF2B5EF4-FFF2-40B4-BE49-F238E27FC236}">
                <a16:creationId xmlns:a16="http://schemas.microsoft.com/office/drawing/2014/main" id="{E37C40F2-4713-05ED-EFFF-A71E11A1CFB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039174" y="704956"/>
            <a:ext cx="4100032" cy="3054606"/>
          </a:xfrm>
          <a:prstGeom prst="rect">
            <a:avLst/>
          </a:prstGeom>
        </p:spPr>
      </p:pic>
      <p:grpSp>
        <p:nvGrpSpPr>
          <p:cNvPr id="15" name="Group 14" descr="This is a photograph taken of Rushy Platt.&#10;">
            <a:extLst>
              <a:ext uri="{FF2B5EF4-FFF2-40B4-BE49-F238E27FC236}">
                <a16:creationId xmlns:a16="http://schemas.microsoft.com/office/drawing/2014/main" id="{CF869D60-751E-5050-ABB5-239C0AF933DB}"/>
              </a:ext>
            </a:extLst>
          </p:cNvPr>
          <p:cNvGrpSpPr/>
          <p:nvPr/>
        </p:nvGrpSpPr>
        <p:grpSpPr>
          <a:xfrm>
            <a:off x="8343300" y="461640"/>
            <a:ext cx="2388200" cy="1311742"/>
            <a:chOff x="8343300" y="461640"/>
            <a:chExt cx="2388200" cy="1311742"/>
          </a:xfrm>
        </p:grpSpPr>
        <p:sp>
          <p:nvSpPr>
            <p:cNvPr id="13" name="Rectangular Callout 12">
              <a:extLst>
                <a:ext uri="{FF2B5EF4-FFF2-40B4-BE49-F238E27FC236}">
                  <a16:creationId xmlns:a16="http://schemas.microsoft.com/office/drawing/2014/main" id="{2BC28A93-7493-1675-5984-23F8B10D233D}"/>
                </a:ext>
              </a:extLst>
            </p:cNvPr>
            <p:cNvSpPr/>
            <p:nvPr/>
          </p:nvSpPr>
          <p:spPr>
            <a:xfrm>
              <a:off x="8343300" y="461640"/>
              <a:ext cx="2388200" cy="1311742"/>
            </a:xfrm>
            <a:prstGeom prst="wedgeRectCallout">
              <a:avLst>
                <a:gd name="adj1" fmla="val 40402"/>
                <a:gd name="adj2" fmla="val 73631"/>
              </a:avLst>
            </a:prstGeom>
            <a:solidFill>
              <a:srgbClr val="FAB72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B9F33F3E-6314-220F-F216-487587F1437C}"/>
                </a:ext>
              </a:extLst>
            </p:cNvPr>
            <p:cNvSpPr txBox="1"/>
            <p:nvPr/>
          </p:nvSpPr>
          <p:spPr>
            <a:xfrm>
              <a:off x="8435964" y="494984"/>
              <a:ext cx="2286002"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This is a photograph taken of </a:t>
              </a:r>
              <a:r>
                <a:rPr lang="en-GB" sz="1600" dirty="0" err="1">
                  <a:latin typeface="Linkpen 17a Print" panose="03050602060000000000" pitchFamily="66" charset="77"/>
                </a:rPr>
                <a:t>Rushy</a:t>
              </a:r>
              <a:r>
                <a:rPr lang="en-GB" sz="1600" dirty="0">
                  <a:latin typeface="Linkpen 17a Print" panose="03050602060000000000" pitchFamily="66" charset="77"/>
                </a:rPr>
                <a:t> Platt.</a:t>
              </a:r>
            </a:p>
          </p:txBody>
        </p:sp>
      </p:grpSp>
      <p:sp>
        <p:nvSpPr>
          <p:cNvPr id="2" name="Oval 1" descr="A circle marking the grass circle on the photograph.">
            <a:extLst>
              <a:ext uri="{FF2B5EF4-FFF2-40B4-BE49-F238E27FC236}">
                <a16:creationId xmlns:a16="http://schemas.microsoft.com/office/drawing/2014/main" id="{293191D4-EEBD-4484-267E-D2D3770A6DDA}"/>
              </a:ext>
            </a:extLst>
          </p:cNvPr>
          <p:cNvSpPr/>
          <p:nvPr/>
        </p:nvSpPr>
        <p:spPr>
          <a:xfrm>
            <a:off x="2039764" y="2239980"/>
            <a:ext cx="1300669" cy="1222651"/>
          </a:xfrm>
          <a:prstGeom prst="ellipse">
            <a:avLst/>
          </a:prstGeom>
          <a:solidFill>
            <a:srgbClr val="FAB721">
              <a:alpha val="42000"/>
            </a:srgbClr>
          </a:solidFill>
          <a:ln w="38100">
            <a:solidFill>
              <a:srgbClr val="FAB72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Picture 11" descr="A magnifying glass.">
            <a:extLst>
              <a:ext uri="{FF2B5EF4-FFF2-40B4-BE49-F238E27FC236}">
                <a16:creationId xmlns:a16="http://schemas.microsoft.com/office/drawing/2014/main" id="{845E4380-83DD-5E40-852E-44E5E663F3F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493084">
            <a:off x="3682955" y="2415281"/>
            <a:ext cx="1387810" cy="1626662"/>
          </a:xfrm>
          <a:prstGeom prst="rect">
            <a:avLst/>
          </a:prstGeom>
        </p:spPr>
      </p:pic>
      <p:sp>
        <p:nvSpPr>
          <p:cNvPr id="8" name="TextBox 7">
            <a:extLst>
              <a:ext uri="{FF2B5EF4-FFF2-40B4-BE49-F238E27FC236}">
                <a16:creationId xmlns:a16="http://schemas.microsoft.com/office/drawing/2014/main" id="{16940792-9A3A-B4F2-1977-8841436DE649}"/>
              </a:ext>
            </a:extLst>
          </p:cNvPr>
          <p:cNvSpPr txBox="1"/>
          <p:nvPr/>
        </p:nvSpPr>
        <p:spPr>
          <a:xfrm>
            <a:off x="469779" y="3978495"/>
            <a:ext cx="9491639" cy="1900520"/>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It was here that archaeologists discovered a bowl barrow sealed under a layer of modern landfill. The mound was 11 metres in diameter and 0.75m high! The burial pit inside the barrow also contained flint tools from the Bronze Age.</a:t>
            </a:r>
          </a:p>
        </p:txBody>
      </p:sp>
      <p:pic>
        <p:nvPicPr>
          <p:cNvPr id="5" name="Picture 4" descr="An illustration of a male archeologist with a hat on.">
            <a:extLst>
              <a:ext uri="{FF2B5EF4-FFF2-40B4-BE49-F238E27FC236}">
                <a16:creationId xmlns:a16="http://schemas.microsoft.com/office/drawing/2014/main" id="{0E6BA928-28B9-7EFC-B826-50FBB55C8D98}"/>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9985982" y="1697878"/>
            <a:ext cx="1922317" cy="4665137"/>
          </a:xfrm>
          <a:prstGeom prst="rect">
            <a:avLst/>
          </a:prstGeom>
        </p:spPr>
      </p:pic>
      <p:pic>
        <p:nvPicPr>
          <p:cNvPr id="14" name="Picture 13">
            <a:extLst>
              <a:ext uri="{FF2B5EF4-FFF2-40B4-BE49-F238E27FC236}">
                <a16:creationId xmlns:a16="http://schemas.microsoft.com/office/drawing/2014/main" id="{9F20CC8C-C391-D59F-B964-F159E2E2359C}"/>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0731500" y="5549900"/>
            <a:ext cx="1460499" cy="1306658"/>
          </a:xfrm>
          <a:prstGeom prst="rect">
            <a:avLst/>
          </a:prstGeom>
        </p:spPr>
      </p:pic>
    </p:spTree>
    <p:extLst>
      <p:ext uri="{BB962C8B-B14F-4D97-AF65-F5344CB8AC3E}">
        <p14:creationId xmlns:p14="http://schemas.microsoft.com/office/powerpoint/2010/main" val="32154793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5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 presetClass="entr" presetSubtype="2" decel="5000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1000" fill="hold"/>
                                        <p:tgtEl>
                                          <p:spTgt spid="5"/>
                                        </p:tgtEl>
                                        <p:attrNameLst>
                                          <p:attrName>ppt_x</p:attrName>
                                        </p:attrNameLst>
                                      </p:cBhvr>
                                      <p:tavLst>
                                        <p:tav tm="0">
                                          <p:val>
                                            <p:strVal val="1+#ppt_w/2"/>
                                          </p:val>
                                        </p:tav>
                                        <p:tav tm="100000">
                                          <p:val>
                                            <p:strVal val="#ppt_x"/>
                                          </p:val>
                                        </p:tav>
                                      </p:tavLst>
                                    </p:anim>
                                    <p:anim calcmode="lin" valueType="num">
                                      <p:cBhvr additive="base">
                                        <p:cTn id="13" dur="10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10" presetClass="entr" presetSubtype="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par>
                          <p:cTn id="18" fill="hold">
                            <p:stCondLst>
                              <p:cond delay="2500"/>
                            </p:stCondLst>
                            <p:childTnLst>
                              <p:par>
                                <p:cTn id="19" presetID="10" presetClass="entr" presetSubtype="0" fill="hold" grpId="0" nodeType="after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animEffect transition="in" filter="fade">
                                      <p:cBhvr>
                                        <p:cTn id="21"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10185C1-38B1-EB02-0EC7-D6E729BF44C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EFB6D03-55E6-F1F7-69B0-DEAF27291246}"/>
              </a:ext>
            </a:extLst>
          </p:cNvPr>
          <p:cNvSpPr>
            <a:spLocks noGrp="1"/>
          </p:cNvSpPr>
          <p:nvPr>
            <p:ph type="ctrTitle"/>
          </p:nvPr>
        </p:nvSpPr>
        <p:spPr>
          <a:xfrm>
            <a:off x="1524000" y="-1583325"/>
            <a:ext cx="9144000" cy="1181344"/>
          </a:xfrm>
        </p:spPr>
        <p:txBody>
          <a:bodyPr/>
          <a:lstStyle/>
          <a:p>
            <a:r>
              <a:rPr lang="en-US" dirty="0"/>
              <a:t>What do barrows tell us?</a:t>
            </a:r>
          </a:p>
        </p:txBody>
      </p:sp>
      <p:sp>
        <p:nvSpPr>
          <p:cNvPr id="11" name="TextBox 10">
            <a:extLst>
              <a:ext uri="{FF2B5EF4-FFF2-40B4-BE49-F238E27FC236}">
                <a16:creationId xmlns:a16="http://schemas.microsoft.com/office/drawing/2014/main" id="{1A5396FF-2DBE-395F-EF45-791DDA08888E}"/>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do the Bronze Age finds tell us about people living here?</a:t>
            </a:r>
          </a:p>
        </p:txBody>
      </p:sp>
      <p:sp>
        <p:nvSpPr>
          <p:cNvPr id="7" name="Title 1">
            <a:extLst>
              <a:ext uri="{FF2B5EF4-FFF2-40B4-BE49-F238E27FC236}">
                <a16:creationId xmlns:a16="http://schemas.microsoft.com/office/drawing/2014/main" id="{F34D52A7-B19C-9C9F-1106-9E5F4B995C12}"/>
              </a:ext>
            </a:extLst>
          </p:cNvPr>
          <p:cNvSpPr txBox="1">
            <a:spLocks/>
          </p:cNvSpPr>
          <p:nvPr/>
        </p:nvSpPr>
        <p:spPr>
          <a:xfrm>
            <a:off x="494269" y="397520"/>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What do barrows tell us?</a:t>
            </a:r>
          </a:p>
        </p:txBody>
      </p:sp>
      <p:pic>
        <p:nvPicPr>
          <p:cNvPr id="14" name="Picture 13">
            <a:extLst>
              <a:ext uri="{FF2B5EF4-FFF2-40B4-BE49-F238E27FC236}">
                <a16:creationId xmlns:a16="http://schemas.microsoft.com/office/drawing/2014/main" id="{BC6F06DF-FB18-2494-79EA-FFEC8429A0B0}"/>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731500" y="-107488"/>
            <a:ext cx="1460499" cy="1306658"/>
          </a:xfrm>
          <a:prstGeom prst="rect">
            <a:avLst/>
          </a:prstGeom>
        </p:spPr>
      </p:pic>
      <p:grpSp>
        <p:nvGrpSpPr>
          <p:cNvPr id="10" name="Group 9" descr="A depiction of Bronze Age people performing a burial ritual, there is a mound of dirt and people preparing the body.">
            <a:extLst>
              <a:ext uri="{FF2B5EF4-FFF2-40B4-BE49-F238E27FC236}">
                <a16:creationId xmlns:a16="http://schemas.microsoft.com/office/drawing/2014/main" id="{689B9A75-4212-A3D5-68F6-6BA6A139BAFC}"/>
              </a:ext>
            </a:extLst>
          </p:cNvPr>
          <p:cNvGrpSpPr/>
          <p:nvPr/>
        </p:nvGrpSpPr>
        <p:grpSpPr>
          <a:xfrm>
            <a:off x="494268" y="1464724"/>
            <a:ext cx="6082596" cy="4652130"/>
            <a:chOff x="494269" y="2617128"/>
            <a:chExt cx="4539067" cy="3471597"/>
          </a:xfrm>
        </p:grpSpPr>
        <p:pic>
          <p:nvPicPr>
            <p:cNvPr id="6" name="Picture 5">
              <a:extLst>
                <a:ext uri="{FF2B5EF4-FFF2-40B4-BE49-F238E27FC236}">
                  <a16:creationId xmlns:a16="http://schemas.microsoft.com/office/drawing/2014/main" id="{0D06B669-3EFE-EDB3-06C2-AFFB91759F2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94269" y="2617128"/>
              <a:ext cx="4539067" cy="3388885"/>
            </a:xfrm>
            <a:prstGeom prst="rect">
              <a:avLst/>
            </a:prstGeom>
            <a:ln w="28575">
              <a:solidFill>
                <a:schemeClr val="tx1"/>
              </a:solidFill>
            </a:ln>
          </p:spPr>
        </p:pic>
        <p:sp>
          <p:nvSpPr>
            <p:cNvPr id="9" name="TextBox 8">
              <a:extLst>
                <a:ext uri="{FF2B5EF4-FFF2-40B4-BE49-F238E27FC236}">
                  <a16:creationId xmlns:a16="http://schemas.microsoft.com/office/drawing/2014/main" id="{F940A175-D072-8019-5C81-4E71DE826C94}"/>
                </a:ext>
              </a:extLst>
            </p:cNvPr>
            <p:cNvSpPr txBox="1"/>
            <p:nvPr/>
          </p:nvSpPr>
          <p:spPr>
            <a:xfrm>
              <a:off x="494269" y="5835980"/>
              <a:ext cx="1376095" cy="252745"/>
            </a:xfrm>
            <a:prstGeom prst="rect">
              <a:avLst/>
            </a:prstGeom>
            <a:noFill/>
          </p:spPr>
          <p:txBody>
            <a:bodyPr wrap="square">
              <a:spAutoFit/>
            </a:bodyPr>
            <a:lstStyle/>
            <a:p>
              <a:r>
                <a:rPr lang="en-GB" sz="1050" dirty="0">
                  <a:solidFill>
                    <a:schemeClr val="bg1"/>
                  </a:solidFill>
                  <a:latin typeface="Arial" panose="020B0604020202020204" pitchFamily="34" charset="0"/>
                  <a:cs typeface="Arial" panose="020B0604020202020204" pitchFamily="34" charset="0"/>
                </a:rPr>
                <a:t> © Historic England</a:t>
              </a:r>
            </a:p>
          </p:txBody>
        </p:sp>
      </p:grpSp>
      <p:sp>
        <p:nvSpPr>
          <p:cNvPr id="12" name="TextBox 11">
            <a:extLst>
              <a:ext uri="{FF2B5EF4-FFF2-40B4-BE49-F238E27FC236}">
                <a16:creationId xmlns:a16="http://schemas.microsoft.com/office/drawing/2014/main" id="{FCC862F7-AF9B-6B6E-FB4E-694CC0DB67B8}"/>
              </a:ext>
            </a:extLst>
          </p:cNvPr>
          <p:cNvSpPr txBox="1"/>
          <p:nvPr/>
        </p:nvSpPr>
        <p:spPr>
          <a:xfrm>
            <a:off x="6731731" y="1207050"/>
            <a:ext cx="5015345" cy="5257208"/>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During the Bronze Age, human burials were often covered by large circular mounds of earth or stone. These are called round barrows.</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The most common barrow in Britain is a bowl barrow, just like the one which was found in </a:t>
            </a:r>
            <a:r>
              <a:rPr lang="en-GB" sz="1500" dirty="0" err="1">
                <a:latin typeface="Linkpen 17a Print" panose="03050602060000000000" pitchFamily="66" charset="77"/>
              </a:rPr>
              <a:t>Rushy</a:t>
            </a:r>
            <a:r>
              <a:rPr lang="en-GB" sz="1500" dirty="0">
                <a:latin typeface="Linkpen 17a Print" panose="03050602060000000000" pitchFamily="66" charset="77"/>
              </a:rPr>
              <a:t> Platt.</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They tell us about the belief system during this time and show us that the settlers in Swindon had grown a strong community which felt the importance of honouring the passing of loved ones or important people around them.</a:t>
            </a:r>
          </a:p>
        </p:txBody>
      </p:sp>
    </p:spTree>
    <p:extLst>
      <p:ext uri="{BB962C8B-B14F-4D97-AF65-F5344CB8AC3E}">
        <p14:creationId xmlns:p14="http://schemas.microsoft.com/office/powerpoint/2010/main" val="249049505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animEffect transition="in" filter="fade">
                                      <p:cBhvr>
                                        <p:cTn id="11" dur="500"/>
                                        <p:tgtEl>
                                          <p:spTgt spid="12">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xEl>
                                              <p:pRg st="2" end="2"/>
                                            </p:txEl>
                                          </p:spTgt>
                                        </p:tgtEl>
                                        <p:attrNameLst>
                                          <p:attrName>style.visibility</p:attrName>
                                        </p:attrNameLst>
                                      </p:cBhvr>
                                      <p:to>
                                        <p:strVal val="visible"/>
                                      </p:to>
                                    </p:set>
                                    <p:animEffect transition="in" filter="fade">
                                      <p:cBhvr>
                                        <p:cTn id="19" dur="500"/>
                                        <p:tgtEl>
                                          <p:spTgt spid="12">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2">
                                            <p:txEl>
                                              <p:pRg st="4" end="4"/>
                                            </p:txEl>
                                          </p:spTgt>
                                        </p:tgtEl>
                                        <p:attrNameLst>
                                          <p:attrName>style.visibility</p:attrName>
                                        </p:attrNameLst>
                                      </p:cBhvr>
                                      <p:to>
                                        <p:strVal val="visible"/>
                                      </p:to>
                                    </p:set>
                                    <p:animEffect transition="in" filter="fade">
                                      <p:cBhvr>
                                        <p:cTn id="23" dur="500"/>
                                        <p:tgtEl>
                                          <p:spTgt spid="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uiExpand="1"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567C57E-0754-3426-D427-EFBA4486A130}"/>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F866413-056F-3F67-2647-A407A7F48077}"/>
              </a:ext>
            </a:extLst>
          </p:cNvPr>
          <p:cNvSpPr>
            <a:spLocks noGrp="1"/>
          </p:cNvSpPr>
          <p:nvPr>
            <p:ph type="ctrTitle"/>
          </p:nvPr>
        </p:nvSpPr>
        <p:spPr>
          <a:xfrm>
            <a:off x="1524000" y="-1345245"/>
            <a:ext cx="9144000" cy="1102225"/>
          </a:xfrm>
        </p:spPr>
        <p:txBody>
          <a:bodyPr/>
          <a:lstStyle/>
          <a:p>
            <a:r>
              <a:rPr lang="en-US" dirty="0"/>
              <a:t>What are round barrows?</a:t>
            </a:r>
          </a:p>
        </p:txBody>
      </p:sp>
      <p:sp>
        <p:nvSpPr>
          <p:cNvPr id="11" name="TextBox 10">
            <a:extLst>
              <a:ext uri="{FF2B5EF4-FFF2-40B4-BE49-F238E27FC236}">
                <a16:creationId xmlns:a16="http://schemas.microsoft.com/office/drawing/2014/main" id="{C2C95681-6D11-0942-B710-3A754DBBE178}"/>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do the Bronze Age finds tell us about people living here?</a:t>
            </a:r>
          </a:p>
        </p:txBody>
      </p:sp>
      <p:sp>
        <p:nvSpPr>
          <p:cNvPr id="7" name="Title 1">
            <a:extLst>
              <a:ext uri="{FF2B5EF4-FFF2-40B4-BE49-F238E27FC236}">
                <a16:creationId xmlns:a16="http://schemas.microsoft.com/office/drawing/2014/main" id="{05ACFB1E-C6E5-E181-63B6-AB7214EB7919}"/>
              </a:ext>
            </a:extLst>
          </p:cNvPr>
          <p:cNvSpPr txBox="1">
            <a:spLocks/>
          </p:cNvSpPr>
          <p:nvPr/>
        </p:nvSpPr>
        <p:spPr>
          <a:xfrm>
            <a:off x="494269" y="397520"/>
            <a:ext cx="11252807"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What are round barrows?</a:t>
            </a:r>
          </a:p>
        </p:txBody>
      </p:sp>
      <p:sp>
        <p:nvSpPr>
          <p:cNvPr id="12" name="TextBox 11">
            <a:extLst>
              <a:ext uri="{FF2B5EF4-FFF2-40B4-BE49-F238E27FC236}">
                <a16:creationId xmlns:a16="http://schemas.microsoft.com/office/drawing/2014/main" id="{E1C1B5AC-0FF7-5729-8D53-4E7220549188}"/>
              </a:ext>
            </a:extLst>
          </p:cNvPr>
          <p:cNvSpPr txBox="1"/>
          <p:nvPr/>
        </p:nvSpPr>
        <p:spPr>
          <a:xfrm>
            <a:off x="494269" y="1207050"/>
            <a:ext cx="11252807"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At first, most of the people buried under round barrows were buried as whole bodies in a crouched position, sometimes in a coffin. Over time cremation became more common, with the ashes being collected and put in a pottery urn, which was often placed upside down within the barrow.</a:t>
            </a:r>
          </a:p>
        </p:txBody>
      </p:sp>
      <p:grpSp>
        <p:nvGrpSpPr>
          <p:cNvPr id="2" name="Group 1" descr="A depiction of burial mounds on a field with the sun shining down in the distance and birds flying over. A group of people is gathered around a mound that is being constructed.">
            <a:extLst>
              <a:ext uri="{FF2B5EF4-FFF2-40B4-BE49-F238E27FC236}">
                <a16:creationId xmlns:a16="http://schemas.microsoft.com/office/drawing/2014/main" id="{E34C2327-E761-E70F-19E7-8F38B3E9CAB6}"/>
              </a:ext>
            </a:extLst>
          </p:cNvPr>
          <p:cNvGrpSpPr/>
          <p:nvPr/>
        </p:nvGrpSpPr>
        <p:grpSpPr>
          <a:xfrm>
            <a:off x="1430470" y="2590799"/>
            <a:ext cx="9331061" cy="3434999"/>
            <a:chOff x="1442535" y="2524233"/>
            <a:chExt cx="9738084" cy="3584834"/>
          </a:xfrm>
        </p:grpSpPr>
        <p:pic>
          <p:nvPicPr>
            <p:cNvPr id="3" name="Picture 2">
              <a:extLst>
                <a:ext uri="{FF2B5EF4-FFF2-40B4-BE49-F238E27FC236}">
                  <a16:creationId xmlns:a16="http://schemas.microsoft.com/office/drawing/2014/main" id="{0E373EEB-7384-A249-7969-EE141C761D1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442535" y="2524233"/>
              <a:ext cx="9738084" cy="3581451"/>
            </a:xfrm>
            <a:prstGeom prst="rect">
              <a:avLst/>
            </a:prstGeom>
            <a:ln w="28575">
              <a:solidFill>
                <a:schemeClr val="tx1"/>
              </a:solidFill>
            </a:ln>
          </p:spPr>
        </p:pic>
        <p:sp>
          <p:nvSpPr>
            <p:cNvPr id="4" name="TextBox 3">
              <a:extLst>
                <a:ext uri="{FF2B5EF4-FFF2-40B4-BE49-F238E27FC236}">
                  <a16:creationId xmlns:a16="http://schemas.microsoft.com/office/drawing/2014/main" id="{9225E31B-E473-2020-1268-765D9904F3A4}"/>
                </a:ext>
              </a:extLst>
            </p:cNvPr>
            <p:cNvSpPr txBox="1"/>
            <p:nvPr/>
          </p:nvSpPr>
          <p:spPr>
            <a:xfrm>
              <a:off x="1442535" y="5844075"/>
              <a:ext cx="4123296" cy="264992"/>
            </a:xfrm>
            <a:prstGeom prst="rect">
              <a:avLst/>
            </a:prstGeom>
            <a:noFill/>
            <a:ln w="28575">
              <a:noFill/>
            </a:ln>
          </p:spPr>
          <p:txBody>
            <a:bodyPr wrap="square" lIns="91440" tIns="45720" rIns="91440" bIns="45720" rtlCol="0" anchor="t">
              <a:spAutoFit/>
            </a:bodyPr>
            <a:lstStyle/>
            <a:p>
              <a:r>
                <a:rPr lang="en-GB" sz="1050" dirty="0">
                  <a:solidFill>
                    <a:srgbClr val="CCBAAD"/>
                  </a:solidFill>
                </a:rPr>
                <a:t>© Historic England Archive Ref: </a:t>
              </a:r>
              <a:r>
                <a:rPr lang="en-GB" sz="1050" dirty="0">
                  <a:solidFill>
                    <a:srgbClr val="CCBAAD"/>
                  </a:solidFill>
                  <a:latin typeface="Calibri"/>
                  <a:ea typeface="Calibri"/>
                  <a:cs typeface="Calibri"/>
                </a:rPr>
                <a:t>IC095/081</a:t>
              </a:r>
            </a:p>
          </p:txBody>
        </p:sp>
      </p:grpSp>
      <p:pic>
        <p:nvPicPr>
          <p:cNvPr id="14" name="Picture 13">
            <a:extLst>
              <a:ext uri="{FF2B5EF4-FFF2-40B4-BE49-F238E27FC236}">
                <a16:creationId xmlns:a16="http://schemas.microsoft.com/office/drawing/2014/main" id="{953432F7-1068-37BE-A1B5-FC881F614D61}"/>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731500" y="5518241"/>
            <a:ext cx="1460499" cy="1306658"/>
          </a:xfrm>
          <a:prstGeom prst="rect">
            <a:avLst/>
          </a:prstGeom>
        </p:spPr>
      </p:pic>
    </p:spTree>
    <p:extLst>
      <p:ext uri="{BB962C8B-B14F-4D97-AF65-F5344CB8AC3E}">
        <p14:creationId xmlns:p14="http://schemas.microsoft.com/office/powerpoint/2010/main" val="384002293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animEffect transition="in" filter="fade">
                                      <p:cBhvr>
                                        <p:cTn id="11" dur="500"/>
                                        <p:tgtEl>
                                          <p:spTgt spid="12">
                                            <p:txEl>
                                              <p:pRg st="0" end="0"/>
                                            </p:txEl>
                                          </p:spTgt>
                                        </p:tgtEl>
                                      </p:cBhvr>
                                    </p:animEffect>
                                  </p:childTnLst>
                                </p:cTn>
                              </p:par>
                            </p:childTnLst>
                          </p:cTn>
                        </p:par>
                        <p:par>
                          <p:cTn id="12" fill="hold">
                            <p:stCondLst>
                              <p:cond delay="1000"/>
                            </p:stCondLst>
                            <p:childTnLst>
                              <p:par>
                                <p:cTn id="13" presetID="2" presetClass="entr" presetSubtype="4" decel="5000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1000" fill="hold"/>
                                        <p:tgtEl>
                                          <p:spTgt spid="2"/>
                                        </p:tgtEl>
                                        <p:attrNameLst>
                                          <p:attrName>ppt_x</p:attrName>
                                        </p:attrNameLst>
                                      </p:cBhvr>
                                      <p:tavLst>
                                        <p:tav tm="0">
                                          <p:val>
                                            <p:strVal val="#ppt_x"/>
                                          </p:val>
                                        </p:tav>
                                        <p:tav tm="100000">
                                          <p:val>
                                            <p:strVal val="#ppt_x"/>
                                          </p:val>
                                        </p:tav>
                                      </p:tavLst>
                                    </p:anim>
                                    <p:anim calcmode="lin" valueType="num">
                                      <p:cBhvr additive="base">
                                        <p:cTn id="16"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uiExpand="1"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E925C53-3ADE-C197-DD54-028F2F05AC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1367637-9520-1591-E62E-FF0E2D39C9AD}"/>
              </a:ext>
            </a:extLst>
          </p:cNvPr>
          <p:cNvSpPr>
            <a:spLocks noGrp="1"/>
          </p:cNvSpPr>
          <p:nvPr>
            <p:ph type="ctrTitle"/>
          </p:nvPr>
        </p:nvSpPr>
        <p:spPr>
          <a:xfrm>
            <a:off x="818041" y="-1705777"/>
            <a:ext cx="9887519" cy="1152791"/>
          </a:xfrm>
        </p:spPr>
        <p:txBody>
          <a:bodyPr/>
          <a:lstStyle/>
          <a:p>
            <a:r>
              <a:rPr lang="en-US" dirty="0"/>
              <a:t>What are</a:t>
            </a:r>
            <a:r>
              <a:rPr lang="en-US" baseline="0" dirty="0"/>
              <a:t> round barrows part 2</a:t>
            </a:r>
            <a:endParaRPr lang="en-US" dirty="0"/>
          </a:p>
        </p:txBody>
      </p:sp>
      <p:sp>
        <p:nvSpPr>
          <p:cNvPr id="11" name="TextBox 10">
            <a:extLst>
              <a:ext uri="{FF2B5EF4-FFF2-40B4-BE49-F238E27FC236}">
                <a16:creationId xmlns:a16="http://schemas.microsoft.com/office/drawing/2014/main" id="{AF8DF218-8B96-D95C-5F26-520C7F6EEC1D}"/>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do the Bronze Age finds tell us about people living here?</a:t>
            </a:r>
          </a:p>
        </p:txBody>
      </p:sp>
      <p:sp>
        <p:nvSpPr>
          <p:cNvPr id="7" name="Title 1">
            <a:extLst>
              <a:ext uri="{FF2B5EF4-FFF2-40B4-BE49-F238E27FC236}">
                <a16:creationId xmlns:a16="http://schemas.microsoft.com/office/drawing/2014/main" id="{DEAC14CF-06F0-E368-F384-1E40F691F9A4}"/>
              </a:ext>
            </a:extLst>
          </p:cNvPr>
          <p:cNvSpPr txBox="1">
            <a:spLocks/>
          </p:cNvSpPr>
          <p:nvPr/>
        </p:nvSpPr>
        <p:spPr>
          <a:xfrm>
            <a:off x="494269" y="397520"/>
            <a:ext cx="804013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What are round barrows?</a:t>
            </a:r>
          </a:p>
        </p:txBody>
      </p:sp>
      <p:pic>
        <p:nvPicPr>
          <p:cNvPr id="14" name="Picture 13">
            <a:extLst>
              <a:ext uri="{FF2B5EF4-FFF2-40B4-BE49-F238E27FC236}">
                <a16:creationId xmlns:a16="http://schemas.microsoft.com/office/drawing/2014/main" id="{9E53D334-CCAE-5D3A-07ED-149CA1F18348}"/>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731500" y="-99608"/>
            <a:ext cx="1460499" cy="1306658"/>
          </a:xfrm>
          <a:prstGeom prst="rect">
            <a:avLst/>
          </a:prstGeom>
        </p:spPr>
      </p:pic>
      <p:sp>
        <p:nvSpPr>
          <p:cNvPr id="12" name="TextBox 11">
            <a:extLst>
              <a:ext uri="{FF2B5EF4-FFF2-40B4-BE49-F238E27FC236}">
                <a16:creationId xmlns:a16="http://schemas.microsoft.com/office/drawing/2014/main" id="{26247B01-23D0-1F4E-4FED-8F692E977E0E}"/>
              </a:ext>
            </a:extLst>
          </p:cNvPr>
          <p:cNvSpPr txBox="1"/>
          <p:nvPr/>
        </p:nvSpPr>
        <p:spPr>
          <a:xfrm>
            <a:off x="494269" y="1207050"/>
            <a:ext cx="11252807" cy="409728"/>
          </a:xfrm>
          <a:prstGeom prst="rect">
            <a:avLst/>
          </a:prstGeom>
          <a:noFill/>
        </p:spPr>
        <p:txBody>
          <a:bodyPr wrap="square">
            <a:spAutoFit/>
          </a:bodyPr>
          <a:lstStyle/>
          <a:p>
            <a:pPr algn="ctr">
              <a:lnSpc>
                <a:spcPct val="150000"/>
              </a:lnSpc>
            </a:pPr>
            <a:r>
              <a:rPr lang="en-GB" sz="1500" dirty="0">
                <a:latin typeface="Linkpen 17a Print" panose="03050602060000000000" pitchFamily="66" charset="77"/>
              </a:rPr>
              <a:t>Stages of a round barrow.</a:t>
            </a:r>
          </a:p>
        </p:txBody>
      </p:sp>
      <p:grpSp>
        <p:nvGrpSpPr>
          <p:cNvPr id="5" name="Group 4" descr="A group of people digging a hole in a field.">
            <a:extLst>
              <a:ext uri="{FF2B5EF4-FFF2-40B4-BE49-F238E27FC236}">
                <a16:creationId xmlns:a16="http://schemas.microsoft.com/office/drawing/2014/main" id="{710AED5D-846D-3407-3954-B2A3765D17C6}"/>
              </a:ext>
            </a:extLst>
          </p:cNvPr>
          <p:cNvGrpSpPr/>
          <p:nvPr/>
        </p:nvGrpSpPr>
        <p:grpSpPr>
          <a:xfrm>
            <a:off x="420075" y="1665269"/>
            <a:ext cx="3743978" cy="2303078"/>
            <a:chOff x="174399" y="1511567"/>
            <a:chExt cx="4025900" cy="2476500"/>
          </a:xfrm>
        </p:grpSpPr>
        <p:pic>
          <p:nvPicPr>
            <p:cNvPr id="6" name="Picture 5">
              <a:extLst>
                <a:ext uri="{FF2B5EF4-FFF2-40B4-BE49-F238E27FC236}">
                  <a16:creationId xmlns:a16="http://schemas.microsoft.com/office/drawing/2014/main" id="{AEE8033A-B81A-123E-C90A-54773075D8A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74399" y="1511567"/>
              <a:ext cx="4025900" cy="2476500"/>
            </a:xfrm>
            <a:prstGeom prst="rect">
              <a:avLst/>
            </a:prstGeom>
          </p:spPr>
        </p:pic>
        <p:sp>
          <p:nvSpPr>
            <p:cNvPr id="8" name="TextBox 7">
              <a:extLst>
                <a:ext uri="{FF2B5EF4-FFF2-40B4-BE49-F238E27FC236}">
                  <a16:creationId xmlns:a16="http://schemas.microsoft.com/office/drawing/2014/main" id="{77343D52-3F2A-98C3-82FD-B4F3B252A344}"/>
                </a:ext>
              </a:extLst>
            </p:cNvPr>
            <p:cNvSpPr txBox="1"/>
            <p:nvPr/>
          </p:nvSpPr>
          <p:spPr>
            <a:xfrm>
              <a:off x="1029336" y="1637002"/>
              <a:ext cx="2283662" cy="346249"/>
            </a:xfrm>
            <a:prstGeom prst="rect">
              <a:avLst/>
            </a:prstGeom>
            <a:noFill/>
          </p:spPr>
          <p:txBody>
            <a:bodyPr wrap="square">
              <a:spAutoFit/>
            </a:bodyPr>
            <a:lstStyle/>
            <a:p>
              <a:pPr algn="ctr">
                <a:lnSpc>
                  <a:spcPct val="150000"/>
                </a:lnSpc>
              </a:pPr>
              <a:r>
                <a:rPr lang="en-GB" sz="1100" dirty="0">
                  <a:latin typeface="Linkpen 17a Print" panose="03050602060000000000" pitchFamily="66" charset="77"/>
                </a:rPr>
                <a:t>1. Digging the first hole.</a:t>
              </a:r>
            </a:p>
          </p:txBody>
        </p:sp>
      </p:grpSp>
      <p:grpSp>
        <p:nvGrpSpPr>
          <p:cNvPr id="9" name="Group 8" descr="A small hut being placed in a hole in the ground.">
            <a:extLst>
              <a:ext uri="{FF2B5EF4-FFF2-40B4-BE49-F238E27FC236}">
                <a16:creationId xmlns:a16="http://schemas.microsoft.com/office/drawing/2014/main" id="{75546918-3A46-FE73-3FEE-90B16A932298}"/>
              </a:ext>
            </a:extLst>
          </p:cNvPr>
          <p:cNvGrpSpPr/>
          <p:nvPr/>
        </p:nvGrpSpPr>
        <p:grpSpPr>
          <a:xfrm>
            <a:off x="4224012" y="1665269"/>
            <a:ext cx="3743978" cy="2303078"/>
            <a:chOff x="4072370" y="1513326"/>
            <a:chExt cx="4025900" cy="2476500"/>
          </a:xfrm>
        </p:grpSpPr>
        <p:pic>
          <p:nvPicPr>
            <p:cNvPr id="10" name="Picture 9">
              <a:extLst>
                <a:ext uri="{FF2B5EF4-FFF2-40B4-BE49-F238E27FC236}">
                  <a16:creationId xmlns:a16="http://schemas.microsoft.com/office/drawing/2014/main" id="{690E8832-DCE1-4D90-FB91-0F897006767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072370" y="1513326"/>
              <a:ext cx="4025900" cy="2476500"/>
            </a:xfrm>
            <a:prstGeom prst="rect">
              <a:avLst/>
            </a:prstGeom>
          </p:spPr>
        </p:pic>
        <p:sp>
          <p:nvSpPr>
            <p:cNvPr id="13" name="TextBox 12">
              <a:extLst>
                <a:ext uri="{FF2B5EF4-FFF2-40B4-BE49-F238E27FC236}">
                  <a16:creationId xmlns:a16="http://schemas.microsoft.com/office/drawing/2014/main" id="{EFA537B3-7FB6-BDB7-01E8-69A4BC5095BD}"/>
                </a:ext>
              </a:extLst>
            </p:cNvPr>
            <p:cNvSpPr txBox="1"/>
            <p:nvPr/>
          </p:nvSpPr>
          <p:spPr>
            <a:xfrm>
              <a:off x="4337313" y="1661454"/>
              <a:ext cx="3496015" cy="346249"/>
            </a:xfrm>
            <a:prstGeom prst="rect">
              <a:avLst/>
            </a:prstGeom>
            <a:noFill/>
          </p:spPr>
          <p:txBody>
            <a:bodyPr wrap="square">
              <a:spAutoFit/>
            </a:bodyPr>
            <a:lstStyle/>
            <a:p>
              <a:pPr algn="ctr">
                <a:lnSpc>
                  <a:spcPct val="150000"/>
                </a:lnSpc>
              </a:pPr>
              <a:r>
                <a:rPr lang="en-GB" sz="1100" dirty="0">
                  <a:latin typeface="Linkpen 17a Print" panose="03050602060000000000" pitchFamily="66" charset="77"/>
                </a:rPr>
                <a:t>2. Making a place for the first burial.</a:t>
              </a:r>
            </a:p>
          </p:txBody>
        </p:sp>
      </p:grpSp>
      <p:grpSp>
        <p:nvGrpSpPr>
          <p:cNvPr id="15" name="Group 14" descr="A body crouched facing downwards on the floor.">
            <a:extLst>
              <a:ext uri="{FF2B5EF4-FFF2-40B4-BE49-F238E27FC236}">
                <a16:creationId xmlns:a16="http://schemas.microsoft.com/office/drawing/2014/main" id="{353739C3-C227-7791-AAA6-DCEC55D06EF7}"/>
              </a:ext>
            </a:extLst>
          </p:cNvPr>
          <p:cNvGrpSpPr/>
          <p:nvPr/>
        </p:nvGrpSpPr>
        <p:grpSpPr>
          <a:xfrm>
            <a:off x="8027948" y="1665269"/>
            <a:ext cx="3743978" cy="2303078"/>
            <a:chOff x="7984196" y="1495904"/>
            <a:chExt cx="4025900" cy="2476500"/>
          </a:xfrm>
        </p:grpSpPr>
        <p:pic>
          <p:nvPicPr>
            <p:cNvPr id="16" name="Picture 15">
              <a:extLst>
                <a:ext uri="{FF2B5EF4-FFF2-40B4-BE49-F238E27FC236}">
                  <a16:creationId xmlns:a16="http://schemas.microsoft.com/office/drawing/2014/main" id="{71E0C361-2396-A3C2-C409-0B356B243AA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984196" y="1495904"/>
              <a:ext cx="4025900" cy="2476500"/>
            </a:xfrm>
            <a:prstGeom prst="rect">
              <a:avLst/>
            </a:prstGeom>
          </p:spPr>
        </p:pic>
        <p:sp>
          <p:nvSpPr>
            <p:cNvPr id="17" name="TextBox 16">
              <a:extLst>
                <a:ext uri="{FF2B5EF4-FFF2-40B4-BE49-F238E27FC236}">
                  <a16:creationId xmlns:a16="http://schemas.microsoft.com/office/drawing/2014/main" id="{44293A16-B034-0213-35E3-750D7FF4619D}"/>
                </a:ext>
              </a:extLst>
            </p:cNvPr>
            <p:cNvSpPr txBox="1"/>
            <p:nvPr/>
          </p:nvSpPr>
          <p:spPr>
            <a:xfrm>
              <a:off x="8371742" y="1623439"/>
              <a:ext cx="3250809" cy="623248"/>
            </a:xfrm>
            <a:prstGeom prst="rect">
              <a:avLst/>
            </a:prstGeom>
            <a:noFill/>
          </p:spPr>
          <p:txBody>
            <a:bodyPr wrap="square">
              <a:spAutoFit/>
            </a:bodyPr>
            <a:lstStyle/>
            <a:p>
              <a:pPr algn="ctr">
                <a:lnSpc>
                  <a:spcPct val="150000"/>
                </a:lnSpc>
              </a:pPr>
              <a:r>
                <a:rPr lang="en-GB" sz="1100" dirty="0">
                  <a:latin typeface="Linkpen 17a Print" panose="03050602060000000000" pitchFamily="66" charset="77"/>
                </a:rPr>
                <a:t>3. Placing the first burial, usually crouched and facing downwards.</a:t>
              </a:r>
            </a:p>
          </p:txBody>
        </p:sp>
      </p:grpSp>
      <p:grpSp>
        <p:nvGrpSpPr>
          <p:cNvPr id="18" name="Group 17" descr="People burying the hut in the ground with dirt.">
            <a:extLst>
              <a:ext uri="{FF2B5EF4-FFF2-40B4-BE49-F238E27FC236}">
                <a16:creationId xmlns:a16="http://schemas.microsoft.com/office/drawing/2014/main" id="{BC1DEA92-8C32-0976-19BB-303848CA72FD}"/>
              </a:ext>
            </a:extLst>
          </p:cNvPr>
          <p:cNvGrpSpPr/>
          <p:nvPr/>
        </p:nvGrpSpPr>
        <p:grpSpPr>
          <a:xfrm>
            <a:off x="420075" y="3916182"/>
            <a:ext cx="3743978" cy="2303078"/>
            <a:chOff x="420075" y="3880167"/>
            <a:chExt cx="3743978" cy="2303078"/>
          </a:xfrm>
        </p:grpSpPr>
        <p:pic>
          <p:nvPicPr>
            <p:cNvPr id="19" name="Picture 18">
              <a:extLst>
                <a:ext uri="{FF2B5EF4-FFF2-40B4-BE49-F238E27FC236}">
                  <a16:creationId xmlns:a16="http://schemas.microsoft.com/office/drawing/2014/main" id="{063A1112-B2C6-8FA2-BF52-08561859347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20075" y="3880167"/>
              <a:ext cx="3743978" cy="2303078"/>
            </a:xfrm>
            <a:prstGeom prst="rect">
              <a:avLst/>
            </a:prstGeom>
          </p:spPr>
        </p:pic>
        <p:sp>
          <p:nvSpPr>
            <p:cNvPr id="20" name="TextBox 19">
              <a:extLst>
                <a:ext uri="{FF2B5EF4-FFF2-40B4-BE49-F238E27FC236}">
                  <a16:creationId xmlns:a16="http://schemas.microsoft.com/office/drawing/2014/main" id="{7973C338-F3DD-4324-7B21-EF08E8845DB5}"/>
                </a:ext>
              </a:extLst>
            </p:cNvPr>
            <p:cNvSpPr txBox="1"/>
            <p:nvPr/>
          </p:nvSpPr>
          <p:spPr>
            <a:xfrm>
              <a:off x="1098673" y="4029317"/>
              <a:ext cx="2386783" cy="579005"/>
            </a:xfrm>
            <a:prstGeom prst="rect">
              <a:avLst/>
            </a:prstGeom>
            <a:noFill/>
          </p:spPr>
          <p:txBody>
            <a:bodyPr wrap="square">
              <a:spAutoFit/>
            </a:bodyPr>
            <a:lstStyle/>
            <a:p>
              <a:pPr algn="ctr">
                <a:lnSpc>
                  <a:spcPct val="150000"/>
                </a:lnSpc>
              </a:pPr>
              <a:r>
                <a:rPr lang="en-GB" sz="1100" dirty="0">
                  <a:latin typeface="Linkpen 17a Print" panose="03050602060000000000" pitchFamily="66" charset="77"/>
                </a:rPr>
                <a:t>4. Covering the first burial to make a mound.</a:t>
              </a:r>
            </a:p>
          </p:txBody>
        </p:sp>
      </p:grpSp>
      <p:grpSp>
        <p:nvGrpSpPr>
          <p:cNvPr id="21" name="Group 20" descr="A circular structure is being dug around the buried hut.">
            <a:extLst>
              <a:ext uri="{FF2B5EF4-FFF2-40B4-BE49-F238E27FC236}">
                <a16:creationId xmlns:a16="http://schemas.microsoft.com/office/drawing/2014/main" id="{00601B35-4F48-C65F-585A-749D91F8327E}"/>
              </a:ext>
            </a:extLst>
          </p:cNvPr>
          <p:cNvGrpSpPr/>
          <p:nvPr/>
        </p:nvGrpSpPr>
        <p:grpSpPr>
          <a:xfrm>
            <a:off x="4224012" y="3916182"/>
            <a:ext cx="3743978" cy="2303078"/>
            <a:chOff x="4224012" y="3880167"/>
            <a:chExt cx="3743978" cy="2303078"/>
          </a:xfrm>
        </p:grpSpPr>
        <p:pic>
          <p:nvPicPr>
            <p:cNvPr id="22" name="Picture 21">
              <a:extLst>
                <a:ext uri="{FF2B5EF4-FFF2-40B4-BE49-F238E27FC236}">
                  <a16:creationId xmlns:a16="http://schemas.microsoft.com/office/drawing/2014/main" id="{54021D2E-B7A9-4528-2CB0-37DE71BD6D59}"/>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224012" y="3880167"/>
              <a:ext cx="3743978" cy="2303078"/>
            </a:xfrm>
            <a:prstGeom prst="rect">
              <a:avLst/>
            </a:prstGeom>
          </p:spPr>
        </p:pic>
        <p:sp>
          <p:nvSpPr>
            <p:cNvPr id="23" name="TextBox 22">
              <a:extLst>
                <a:ext uri="{FF2B5EF4-FFF2-40B4-BE49-F238E27FC236}">
                  <a16:creationId xmlns:a16="http://schemas.microsoft.com/office/drawing/2014/main" id="{B0CFDC03-71A9-9BE5-9E39-21BBF7939FB4}"/>
                </a:ext>
              </a:extLst>
            </p:cNvPr>
            <p:cNvSpPr txBox="1"/>
            <p:nvPr/>
          </p:nvSpPr>
          <p:spPr>
            <a:xfrm>
              <a:off x="4553398" y="3949800"/>
              <a:ext cx="3085207" cy="579604"/>
            </a:xfrm>
            <a:prstGeom prst="rect">
              <a:avLst/>
            </a:prstGeom>
            <a:noFill/>
          </p:spPr>
          <p:txBody>
            <a:bodyPr wrap="square">
              <a:spAutoFit/>
            </a:bodyPr>
            <a:lstStyle/>
            <a:p>
              <a:pPr algn="ctr">
                <a:lnSpc>
                  <a:spcPct val="150000"/>
                </a:lnSpc>
              </a:pPr>
              <a:r>
                <a:rPr lang="en-GB" sz="1100" dirty="0">
                  <a:latin typeface="Linkpen 17a Print" panose="03050602060000000000" pitchFamily="66" charset="77"/>
                </a:rPr>
                <a:t>5. Digging a ditch around the first burial to get the soil to cover it.</a:t>
              </a:r>
            </a:p>
          </p:txBody>
        </p:sp>
      </p:grpSp>
      <p:grpSp>
        <p:nvGrpSpPr>
          <p:cNvPr id="24" name="Group 23" descr="People have added more structures around this one.">
            <a:extLst>
              <a:ext uri="{FF2B5EF4-FFF2-40B4-BE49-F238E27FC236}">
                <a16:creationId xmlns:a16="http://schemas.microsoft.com/office/drawing/2014/main" id="{DCACEB5B-A0AF-0044-C580-259F987CB025}"/>
              </a:ext>
            </a:extLst>
          </p:cNvPr>
          <p:cNvGrpSpPr/>
          <p:nvPr/>
        </p:nvGrpSpPr>
        <p:grpSpPr>
          <a:xfrm>
            <a:off x="8027948" y="3916182"/>
            <a:ext cx="3743978" cy="2303078"/>
            <a:chOff x="8027948" y="3880167"/>
            <a:chExt cx="3743978" cy="2303078"/>
          </a:xfrm>
        </p:grpSpPr>
        <p:pic>
          <p:nvPicPr>
            <p:cNvPr id="25" name="Picture 24">
              <a:extLst>
                <a:ext uri="{FF2B5EF4-FFF2-40B4-BE49-F238E27FC236}">
                  <a16:creationId xmlns:a16="http://schemas.microsoft.com/office/drawing/2014/main" id="{7AA50905-ED7D-F2CE-227F-E0B2A67935ED}"/>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027948" y="3880167"/>
              <a:ext cx="3743978" cy="2303078"/>
            </a:xfrm>
            <a:prstGeom prst="rect">
              <a:avLst/>
            </a:prstGeom>
          </p:spPr>
        </p:pic>
        <p:sp>
          <p:nvSpPr>
            <p:cNvPr id="26" name="TextBox 25">
              <a:extLst>
                <a:ext uri="{FF2B5EF4-FFF2-40B4-BE49-F238E27FC236}">
                  <a16:creationId xmlns:a16="http://schemas.microsoft.com/office/drawing/2014/main" id="{504EC416-8FD3-97F3-1A02-D03AC5630287}"/>
                </a:ext>
              </a:extLst>
            </p:cNvPr>
            <p:cNvSpPr txBox="1"/>
            <p:nvPr/>
          </p:nvSpPr>
          <p:spPr>
            <a:xfrm>
              <a:off x="8182084" y="3980958"/>
              <a:ext cx="3435708" cy="579604"/>
            </a:xfrm>
            <a:prstGeom prst="rect">
              <a:avLst/>
            </a:prstGeom>
            <a:noFill/>
          </p:spPr>
          <p:txBody>
            <a:bodyPr wrap="square">
              <a:spAutoFit/>
            </a:bodyPr>
            <a:lstStyle/>
            <a:p>
              <a:pPr algn="ctr">
                <a:lnSpc>
                  <a:spcPct val="150000"/>
                </a:lnSpc>
              </a:pPr>
              <a:r>
                <a:rPr lang="en-GB" sz="1100" dirty="0">
                  <a:latin typeface="Linkpen 17a Print" panose="03050602060000000000" pitchFamily="66" charset="77"/>
                </a:rPr>
                <a:t>6. Coming back a later to add more burials – often pots of cremation ashes.</a:t>
              </a:r>
            </a:p>
          </p:txBody>
        </p:sp>
      </p:grpSp>
      <p:sp>
        <p:nvSpPr>
          <p:cNvPr id="27" name="TextBox 26">
            <a:extLst>
              <a:ext uri="{FF2B5EF4-FFF2-40B4-BE49-F238E27FC236}">
                <a16:creationId xmlns:a16="http://schemas.microsoft.com/office/drawing/2014/main" id="{FE5F3EB3-C360-7BDC-AAB1-2BF9B2F9961B}"/>
              </a:ext>
            </a:extLst>
          </p:cNvPr>
          <p:cNvSpPr txBox="1"/>
          <p:nvPr/>
        </p:nvSpPr>
        <p:spPr>
          <a:xfrm rot="5400000">
            <a:off x="9803470" y="4442558"/>
            <a:ext cx="4014352" cy="230832"/>
          </a:xfrm>
          <a:prstGeom prst="rect">
            <a:avLst/>
          </a:prstGeom>
          <a:noFill/>
        </p:spPr>
        <p:txBody>
          <a:bodyPr wrap="square" lIns="91440" tIns="45720" rIns="91440" bIns="45720" rtlCol="0" anchor="t">
            <a:spAutoFit/>
          </a:bodyPr>
          <a:lstStyle/>
          <a:p>
            <a:pPr algn="r"/>
            <a:r>
              <a:rPr lang="en-GB" sz="900" dirty="0">
                <a:solidFill>
                  <a:schemeClr val="bg1">
                    <a:lumMod val="75000"/>
                  </a:schemeClr>
                </a:solidFill>
                <a:latin typeface="Arial" panose="020B0604020202020204" pitchFamily="34" charset="0"/>
                <a:cs typeface="Arial" panose="020B0604020202020204" pitchFamily="34" charset="0"/>
              </a:rPr>
              <a:t>© Historic England Archive Ref: IC095/098-103</a:t>
            </a:r>
            <a:endParaRPr lang="en-GB" sz="900" dirty="0">
              <a:solidFill>
                <a:schemeClr val="bg1">
                  <a:lumMod val="75000"/>
                </a:schemeClr>
              </a:solidFill>
              <a:latin typeface="Arial" panose="020B0604020202020204" pitchFamily="34" charset="0"/>
              <a:ea typeface="Calibri"/>
              <a:cs typeface="Arial" panose="020B0604020202020204" pitchFamily="34" charset="0"/>
            </a:endParaRPr>
          </a:p>
        </p:txBody>
      </p:sp>
    </p:spTree>
    <p:extLst>
      <p:ext uri="{BB962C8B-B14F-4D97-AF65-F5344CB8AC3E}">
        <p14:creationId xmlns:p14="http://schemas.microsoft.com/office/powerpoint/2010/main" val="69045647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animEffect transition="in" filter="fade">
                                      <p:cBhvr>
                                        <p:cTn id="11" dur="500"/>
                                        <p:tgtEl>
                                          <p:spTgt spid="12">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decel="50000"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1000" fill="hold"/>
                                        <p:tgtEl>
                                          <p:spTgt spid="5"/>
                                        </p:tgtEl>
                                        <p:attrNameLst>
                                          <p:attrName>ppt_x</p:attrName>
                                        </p:attrNameLst>
                                      </p:cBhvr>
                                      <p:tavLst>
                                        <p:tav tm="0">
                                          <p:val>
                                            <p:strVal val="#ppt_x"/>
                                          </p:val>
                                        </p:tav>
                                        <p:tav tm="100000">
                                          <p:val>
                                            <p:strVal val="#ppt_x"/>
                                          </p:val>
                                        </p:tav>
                                      </p:tavLst>
                                    </p:anim>
                                    <p:anim calcmode="lin" valueType="num">
                                      <p:cBhvr additive="base">
                                        <p:cTn id="17"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decel="5000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1000" fill="hold"/>
                                        <p:tgtEl>
                                          <p:spTgt spid="9"/>
                                        </p:tgtEl>
                                        <p:attrNameLst>
                                          <p:attrName>ppt_x</p:attrName>
                                        </p:attrNameLst>
                                      </p:cBhvr>
                                      <p:tavLst>
                                        <p:tav tm="0">
                                          <p:val>
                                            <p:strVal val="#ppt_x"/>
                                          </p:val>
                                        </p:tav>
                                        <p:tav tm="100000">
                                          <p:val>
                                            <p:strVal val="#ppt_x"/>
                                          </p:val>
                                        </p:tav>
                                      </p:tavLst>
                                    </p:anim>
                                    <p:anim calcmode="lin" valueType="num">
                                      <p:cBhvr additive="base">
                                        <p:cTn id="23" dur="10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decel="50000"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1000" fill="hold"/>
                                        <p:tgtEl>
                                          <p:spTgt spid="15"/>
                                        </p:tgtEl>
                                        <p:attrNameLst>
                                          <p:attrName>ppt_x</p:attrName>
                                        </p:attrNameLst>
                                      </p:cBhvr>
                                      <p:tavLst>
                                        <p:tav tm="0">
                                          <p:val>
                                            <p:strVal val="#ppt_x"/>
                                          </p:val>
                                        </p:tav>
                                        <p:tav tm="100000">
                                          <p:val>
                                            <p:strVal val="#ppt_x"/>
                                          </p:val>
                                        </p:tav>
                                      </p:tavLst>
                                    </p:anim>
                                    <p:anim calcmode="lin" valueType="num">
                                      <p:cBhvr additive="base">
                                        <p:cTn id="29" dur="10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decel="50000" fill="hold" nodeType="click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1000" fill="hold"/>
                                        <p:tgtEl>
                                          <p:spTgt spid="18"/>
                                        </p:tgtEl>
                                        <p:attrNameLst>
                                          <p:attrName>ppt_x</p:attrName>
                                        </p:attrNameLst>
                                      </p:cBhvr>
                                      <p:tavLst>
                                        <p:tav tm="0">
                                          <p:val>
                                            <p:strVal val="#ppt_x"/>
                                          </p:val>
                                        </p:tav>
                                        <p:tav tm="100000">
                                          <p:val>
                                            <p:strVal val="#ppt_x"/>
                                          </p:val>
                                        </p:tav>
                                      </p:tavLst>
                                    </p:anim>
                                    <p:anim calcmode="lin" valueType="num">
                                      <p:cBhvr additive="base">
                                        <p:cTn id="35" dur="10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decel="50000" fill="hold" nodeType="click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1000" fill="hold"/>
                                        <p:tgtEl>
                                          <p:spTgt spid="21"/>
                                        </p:tgtEl>
                                        <p:attrNameLst>
                                          <p:attrName>ppt_x</p:attrName>
                                        </p:attrNameLst>
                                      </p:cBhvr>
                                      <p:tavLst>
                                        <p:tav tm="0">
                                          <p:val>
                                            <p:strVal val="#ppt_x"/>
                                          </p:val>
                                        </p:tav>
                                        <p:tav tm="100000">
                                          <p:val>
                                            <p:strVal val="#ppt_x"/>
                                          </p:val>
                                        </p:tav>
                                      </p:tavLst>
                                    </p:anim>
                                    <p:anim calcmode="lin" valueType="num">
                                      <p:cBhvr additive="base">
                                        <p:cTn id="41" dur="10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decel="50000" fill="hold" nodeType="clickEffect">
                                  <p:stCondLst>
                                    <p:cond delay="0"/>
                                  </p:stCondLst>
                                  <p:childTnLst>
                                    <p:set>
                                      <p:cBhvr>
                                        <p:cTn id="45" dur="1" fill="hold">
                                          <p:stCondLst>
                                            <p:cond delay="0"/>
                                          </p:stCondLst>
                                        </p:cTn>
                                        <p:tgtEl>
                                          <p:spTgt spid="24"/>
                                        </p:tgtEl>
                                        <p:attrNameLst>
                                          <p:attrName>style.visibility</p:attrName>
                                        </p:attrNameLst>
                                      </p:cBhvr>
                                      <p:to>
                                        <p:strVal val="visible"/>
                                      </p:to>
                                    </p:set>
                                    <p:anim calcmode="lin" valueType="num">
                                      <p:cBhvr additive="base">
                                        <p:cTn id="46" dur="1000" fill="hold"/>
                                        <p:tgtEl>
                                          <p:spTgt spid="24"/>
                                        </p:tgtEl>
                                        <p:attrNameLst>
                                          <p:attrName>ppt_x</p:attrName>
                                        </p:attrNameLst>
                                      </p:cBhvr>
                                      <p:tavLst>
                                        <p:tav tm="0">
                                          <p:val>
                                            <p:strVal val="#ppt_x"/>
                                          </p:val>
                                        </p:tav>
                                        <p:tav tm="100000">
                                          <p:val>
                                            <p:strVal val="#ppt_x"/>
                                          </p:val>
                                        </p:tav>
                                      </p:tavLst>
                                    </p:anim>
                                    <p:anim calcmode="lin" valueType="num">
                                      <p:cBhvr additive="base">
                                        <p:cTn id="47" dur="10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uiExpand="1"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F2603DE-C74B-E569-767B-A1B40B810E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2F8121C-6F0D-0CC1-D299-CC26722B3F7A}"/>
              </a:ext>
            </a:extLst>
          </p:cNvPr>
          <p:cNvSpPr>
            <a:spLocks noGrp="1"/>
          </p:cNvSpPr>
          <p:nvPr>
            <p:ph type="ctrTitle"/>
          </p:nvPr>
        </p:nvSpPr>
        <p:spPr>
          <a:xfrm>
            <a:off x="1524000" y="-1382908"/>
            <a:ext cx="9144000" cy="1175325"/>
          </a:xfrm>
        </p:spPr>
        <p:txBody>
          <a:bodyPr/>
          <a:lstStyle/>
          <a:p>
            <a:r>
              <a:rPr lang="en-US" dirty="0"/>
              <a:t>The iron age</a:t>
            </a:r>
          </a:p>
        </p:txBody>
      </p:sp>
      <p:sp>
        <p:nvSpPr>
          <p:cNvPr id="11" name="TextBox 10">
            <a:extLst>
              <a:ext uri="{FF2B5EF4-FFF2-40B4-BE49-F238E27FC236}">
                <a16:creationId xmlns:a16="http://schemas.microsoft.com/office/drawing/2014/main" id="{E7AFB559-98E2-ECA7-BE4B-FD693702912A}"/>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How did Iron Age people use the landscape around Swindon?</a:t>
            </a:r>
          </a:p>
        </p:txBody>
      </p:sp>
      <p:sp>
        <p:nvSpPr>
          <p:cNvPr id="7" name="Title 1">
            <a:extLst>
              <a:ext uri="{FF2B5EF4-FFF2-40B4-BE49-F238E27FC236}">
                <a16:creationId xmlns:a16="http://schemas.microsoft.com/office/drawing/2014/main" id="{CE8B7C3E-17C2-6F2A-F4A4-C6C0E01900F2}"/>
              </a:ext>
            </a:extLst>
          </p:cNvPr>
          <p:cNvSpPr txBox="1">
            <a:spLocks/>
          </p:cNvSpPr>
          <p:nvPr/>
        </p:nvSpPr>
        <p:spPr>
          <a:xfrm>
            <a:off x="494269" y="466795"/>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The Iron Age</a:t>
            </a:r>
          </a:p>
        </p:txBody>
      </p:sp>
      <p:sp>
        <p:nvSpPr>
          <p:cNvPr id="8" name="TextBox 7">
            <a:extLst>
              <a:ext uri="{FF2B5EF4-FFF2-40B4-BE49-F238E27FC236}">
                <a16:creationId xmlns:a16="http://schemas.microsoft.com/office/drawing/2014/main" id="{0C8196F4-AFFA-2A46-B048-621881CC5E12}"/>
              </a:ext>
            </a:extLst>
          </p:cNvPr>
          <p:cNvSpPr txBox="1"/>
          <p:nvPr/>
        </p:nvSpPr>
        <p:spPr>
          <a:xfrm>
            <a:off x="494269" y="1261620"/>
            <a:ext cx="6045076" cy="4862870"/>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Moving through into the Iron Age (800BC – 43AD), hillforts became common across Britain. These provided protection and allowed for communities to thrive within the safety of a marked settlement.</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Farming and trading became even more established, with Britain divided into tribal regions. Swindon was in the area ruled by the </a:t>
            </a:r>
            <a:r>
              <a:rPr lang="en-GB" sz="1600" dirty="0" err="1">
                <a:latin typeface="Linkpen 17a Print" panose="03050602060000000000" pitchFamily="66" charset="77"/>
              </a:rPr>
              <a:t>Dobunni</a:t>
            </a:r>
            <a:r>
              <a:rPr lang="en-GB" sz="1600" dirty="0">
                <a:latin typeface="Linkpen 17a Print" panose="03050602060000000000" pitchFamily="66" charset="77"/>
              </a:rPr>
              <a:t> tribe</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Let’s investigate another site which can tell us about this time period in Swindon!</a:t>
            </a:r>
          </a:p>
        </p:txBody>
      </p:sp>
      <p:pic>
        <p:nvPicPr>
          <p:cNvPr id="9" name="Picture 8" descr="An illustration of an Iron Age man with a beard and cloak.">
            <a:extLst>
              <a:ext uri="{FF2B5EF4-FFF2-40B4-BE49-F238E27FC236}">
                <a16:creationId xmlns:a16="http://schemas.microsoft.com/office/drawing/2014/main" id="{1DF3FC47-8DFD-647E-0378-45AD1376119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072756" y="1"/>
            <a:ext cx="1526775" cy="3411120"/>
          </a:xfrm>
          <a:prstGeom prst="rect">
            <a:avLst/>
          </a:prstGeom>
        </p:spPr>
      </p:pic>
      <p:pic>
        <p:nvPicPr>
          <p:cNvPr id="6" name="Picture 5" descr="A map of the united kingdom and its old tribes during the Iron Age.">
            <a:extLst>
              <a:ext uri="{FF2B5EF4-FFF2-40B4-BE49-F238E27FC236}">
                <a16:creationId xmlns:a16="http://schemas.microsoft.com/office/drawing/2014/main" id="{5FC672FF-9695-9C78-66E5-0935B3115F6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803006" y="397520"/>
            <a:ext cx="4894725" cy="6109342"/>
          </a:xfrm>
          <a:prstGeom prst="rect">
            <a:avLst/>
          </a:prstGeom>
        </p:spPr>
      </p:pic>
      <p:pic>
        <p:nvPicPr>
          <p:cNvPr id="14" name="Picture 13">
            <a:extLst>
              <a:ext uri="{FF2B5EF4-FFF2-40B4-BE49-F238E27FC236}">
                <a16:creationId xmlns:a16="http://schemas.microsoft.com/office/drawing/2014/main" id="{3D572108-2F74-2947-20A7-8D241458665C}"/>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731501" y="-96948"/>
            <a:ext cx="1460499" cy="1306658"/>
          </a:xfrm>
          <a:prstGeom prst="rect">
            <a:avLst/>
          </a:prstGeom>
        </p:spPr>
      </p:pic>
    </p:spTree>
    <p:extLst>
      <p:ext uri="{BB962C8B-B14F-4D97-AF65-F5344CB8AC3E}">
        <p14:creationId xmlns:p14="http://schemas.microsoft.com/office/powerpoint/2010/main" val="323388473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 presetClass="entr" presetSubtype="1" decel="5000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ppt_x"/>
                                          </p:val>
                                        </p:tav>
                                        <p:tav tm="100000">
                                          <p:val>
                                            <p:strVal val="#ppt_x"/>
                                          </p:val>
                                        </p:tav>
                                      </p:tavLst>
                                    </p:anim>
                                    <p:anim calcmode="lin" valueType="num">
                                      <p:cBhvr additive="base">
                                        <p:cTn id="12" dur="1000" fill="hold"/>
                                        <p:tgtEl>
                                          <p:spTgt spid="9"/>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8">
                                            <p:txEl>
                                              <p:pRg st="0" end="0"/>
                                            </p:txEl>
                                          </p:spTgt>
                                        </p:tgtEl>
                                        <p:attrNameLst>
                                          <p:attrName>style.visibility</p:attrName>
                                        </p:attrNameLst>
                                      </p:cBhvr>
                                      <p:to>
                                        <p:strVal val="visible"/>
                                      </p:to>
                                    </p:set>
                                    <p:animEffect transition="in" filter="fade">
                                      <p:cBhvr>
                                        <p:cTn id="16" dur="500"/>
                                        <p:tgtEl>
                                          <p:spTgt spid="8">
                                            <p:txEl>
                                              <p:pRg st="0" end="0"/>
                                            </p:txEl>
                                          </p:spTgt>
                                        </p:tgtEl>
                                      </p:cBhvr>
                                    </p:animEffect>
                                  </p:childTnLst>
                                </p:cTn>
                              </p:par>
                            </p:childTnLst>
                          </p:cTn>
                        </p:par>
                        <p:par>
                          <p:cTn id="17" fill="hold">
                            <p:stCondLst>
                              <p:cond delay="2000"/>
                            </p:stCondLst>
                            <p:childTnLst>
                              <p:par>
                                <p:cTn id="18" presetID="10" presetClass="entr" presetSubtype="0"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8">
                                            <p:txEl>
                                              <p:pRg st="2" end="2"/>
                                            </p:txEl>
                                          </p:spTgt>
                                        </p:tgtEl>
                                        <p:attrNameLst>
                                          <p:attrName>style.visibility</p:attrName>
                                        </p:attrNameLst>
                                      </p:cBhvr>
                                      <p:to>
                                        <p:strVal val="visible"/>
                                      </p:to>
                                    </p:set>
                                    <p:animEffect transition="in" filter="fade">
                                      <p:cBhvr>
                                        <p:cTn id="24" dur="500"/>
                                        <p:tgtEl>
                                          <p:spTgt spid="8">
                                            <p:txEl>
                                              <p:pRg st="2" end="2"/>
                                            </p:txEl>
                                          </p:spTgt>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8">
                                            <p:txEl>
                                              <p:pRg st="4" end="4"/>
                                            </p:txEl>
                                          </p:spTgt>
                                        </p:tgtEl>
                                        <p:attrNameLst>
                                          <p:attrName>style.visibility</p:attrName>
                                        </p:attrNameLst>
                                      </p:cBhvr>
                                      <p:to>
                                        <p:strVal val="visible"/>
                                      </p:to>
                                    </p:set>
                                    <p:animEffect transition="in" filter="fade">
                                      <p:cBhvr>
                                        <p:cTn id="28"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AF04CEA7-DBAA-DFAF-DCE4-456A47D9823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C024A40-0BE2-E565-12B8-BF85AEC2AE9C}"/>
              </a:ext>
            </a:extLst>
          </p:cNvPr>
          <p:cNvSpPr>
            <a:spLocks noGrp="1"/>
          </p:cNvSpPr>
          <p:nvPr>
            <p:ph type="ctrTitle"/>
          </p:nvPr>
        </p:nvSpPr>
        <p:spPr>
          <a:xfrm>
            <a:off x="1524000" y="-1536168"/>
            <a:ext cx="9144000" cy="1155869"/>
          </a:xfrm>
        </p:spPr>
        <p:txBody>
          <a:bodyPr/>
          <a:lstStyle/>
          <a:p>
            <a:r>
              <a:rPr lang="en-US" dirty="0"/>
              <a:t>Liddington castle</a:t>
            </a:r>
          </a:p>
        </p:txBody>
      </p:sp>
      <p:sp>
        <p:nvSpPr>
          <p:cNvPr id="11" name="TextBox 10">
            <a:extLst>
              <a:ext uri="{FF2B5EF4-FFF2-40B4-BE49-F238E27FC236}">
                <a16:creationId xmlns:a16="http://schemas.microsoft.com/office/drawing/2014/main" id="{884612D0-0A98-C402-3C19-85789DE5766B}"/>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How did Iron Age people use the landscape around Swindon?</a:t>
            </a:r>
          </a:p>
        </p:txBody>
      </p:sp>
      <p:grpSp>
        <p:nvGrpSpPr>
          <p:cNvPr id="6" name="Group 5" descr="Liddington Castle&#10;">
            <a:extLst>
              <a:ext uri="{FF2B5EF4-FFF2-40B4-BE49-F238E27FC236}">
                <a16:creationId xmlns:a16="http://schemas.microsoft.com/office/drawing/2014/main" id="{D41E8D4A-0926-6B29-F344-4E65F93B0EDE}"/>
              </a:ext>
            </a:extLst>
          </p:cNvPr>
          <p:cNvGrpSpPr/>
          <p:nvPr/>
        </p:nvGrpSpPr>
        <p:grpSpPr>
          <a:xfrm>
            <a:off x="361504" y="273030"/>
            <a:ext cx="2825042" cy="430887"/>
            <a:chOff x="5121850" y="2417403"/>
            <a:chExt cx="2825042" cy="430887"/>
          </a:xfrm>
        </p:grpSpPr>
        <p:pic>
          <p:nvPicPr>
            <p:cNvPr id="9" name="Picture 8">
              <a:extLst>
                <a:ext uri="{FF2B5EF4-FFF2-40B4-BE49-F238E27FC236}">
                  <a16:creationId xmlns:a16="http://schemas.microsoft.com/office/drawing/2014/main" id="{B3D90A7C-23D3-7B77-EA24-900CDB970415}"/>
                </a:ext>
                <a:ext uri="{C183D7F6-B498-43B3-948B-1728B52AA6E4}">
                  <adec:decorative xmlns:adec="http://schemas.microsoft.com/office/drawing/2017/decorative" val="1"/>
                </a:ext>
              </a:extLst>
            </p:cNvPr>
            <p:cNvPicPr>
              <a:picLocks noChangeAspect="1"/>
            </p:cNvPicPr>
            <p:nvPr/>
          </p:nvPicPr>
          <p:blipFill>
            <a:blip r:embed="rId4" cstate="screen">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a:xfrm rot="5400000">
              <a:off x="5071153" y="2510827"/>
              <a:ext cx="350267" cy="248874"/>
            </a:xfrm>
            <a:prstGeom prst="rect">
              <a:avLst/>
            </a:prstGeom>
            <a:noFill/>
          </p:spPr>
        </p:pic>
        <p:sp>
          <p:nvSpPr>
            <p:cNvPr id="10" name="TextBox 9">
              <a:extLst>
                <a:ext uri="{FF2B5EF4-FFF2-40B4-BE49-F238E27FC236}">
                  <a16:creationId xmlns:a16="http://schemas.microsoft.com/office/drawing/2014/main" id="{C024A5CC-AE85-E2CD-E53F-7EC7E2B8A29A}"/>
                </a:ext>
              </a:extLst>
            </p:cNvPr>
            <p:cNvSpPr txBox="1"/>
            <p:nvPr/>
          </p:nvSpPr>
          <p:spPr>
            <a:xfrm>
              <a:off x="5303813" y="2417403"/>
              <a:ext cx="2643079" cy="430887"/>
            </a:xfrm>
            <a:prstGeom prst="rect">
              <a:avLst/>
            </a:prstGeom>
            <a:noFill/>
          </p:spPr>
          <p:txBody>
            <a:bodyPr wrap="square">
              <a:spAutoFit/>
            </a:bodyPr>
            <a:lstStyle/>
            <a:p>
              <a:pPr>
                <a:lnSpc>
                  <a:spcPct val="150000"/>
                </a:lnSpc>
              </a:pPr>
              <a:r>
                <a:rPr lang="en-GB" sz="1600" dirty="0">
                  <a:solidFill>
                    <a:schemeClr val="bg1"/>
                  </a:solidFill>
                  <a:latin typeface="Linkpen 17a Print" panose="03050602060000000000" pitchFamily="66" charset="77"/>
                </a:rPr>
                <a:t>Liddington Castle</a:t>
              </a:r>
            </a:p>
          </p:txBody>
        </p:sp>
      </p:grpSp>
      <p:sp>
        <p:nvSpPr>
          <p:cNvPr id="3" name="Rectangle 2" descr="An aerial photograph of a field of grass and a field of crops, on the grass is the remains of a ditch encircling another section of grass.">
            <a:extLst>
              <a:ext uri="{FF2B5EF4-FFF2-40B4-BE49-F238E27FC236}">
                <a16:creationId xmlns:a16="http://schemas.microsoft.com/office/drawing/2014/main" id="{DDB181E5-7DB9-7269-AF5F-3B7CB9351A16}"/>
              </a:ext>
            </a:extLst>
          </p:cNvPr>
          <p:cNvSpPr/>
          <p:nvPr/>
        </p:nvSpPr>
        <p:spPr>
          <a:xfrm>
            <a:off x="214009" y="155643"/>
            <a:ext cx="11751012" cy="651753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E30D96B-1546-8011-049D-D2A40D9C4C8F}"/>
              </a:ext>
            </a:extLst>
          </p:cNvPr>
          <p:cNvSpPr txBox="1"/>
          <p:nvPr/>
        </p:nvSpPr>
        <p:spPr>
          <a:xfrm>
            <a:off x="1287275" y="5249122"/>
            <a:ext cx="9444225" cy="954107"/>
          </a:xfrm>
          <a:prstGeom prst="rect">
            <a:avLst/>
          </a:prstGeom>
          <a:noFill/>
          <a:effectLst>
            <a:glow rad="228600">
              <a:schemeClr val="accent1">
                <a:satMod val="175000"/>
                <a:alpha val="40000"/>
              </a:schemeClr>
            </a:glow>
          </a:effectLst>
        </p:spPr>
        <p:txBody>
          <a:bodyPr wrap="square">
            <a:spAutoFit/>
          </a:bodyPr>
          <a:lstStyle/>
          <a:p>
            <a:pPr algn="ctr"/>
            <a:r>
              <a:rPr lang="en-GB" sz="2800" dirty="0">
                <a:ln w="3175">
                  <a:noFill/>
                </a:ln>
                <a:solidFill>
                  <a:srgbClr val="FAB721"/>
                </a:solidFill>
                <a:effectLst>
                  <a:glow rad="443708">
                    <a:schemeClr val="tx1">
                      <a:alpha val="20325"/>
                    </a:schemeClr>
                  </a:glow>
                </a:effectLst>
                <a:latin typeface="Superclarendon Rg" panose="02000505080000020003" pitchFamily="2" charset="77"/>
              </a:rPr>
              <a:t>This was the site of an important hillfort?</a:t>
            </a:r>
          </a:p>
          <a:p>
            <a:pPr algn="ctr"/>
            <a:r>
              <a:rPr lang="en-GB" sz="2800" dirty="0">
                <a:ln w="3175">
                  <a:noFill/>
                </a:ln>
                <a:solidFill>
                  <a:srgbClr val="FAB721"/>
                </a:solidFill>
                <a:effectLst>
                  <a:glow rad="443708">
                    <a:schemeClr val="tx1">
                      <a:alpha val="20325"/>
                    </a:schemeClr>
                  </a:glow>
                </a:effectLst>
                <a:latin typeface="Superclarendon Rg" panose="02000505080000020003" pitchFamily="2" charset="77"/>
              </a:rPr>
              <a:t>Why do you think this site was chosen?</a:t>
            </a:r>
          </a:p>
        </p:txBody>
      </p:sp>
      <p:pic>
        <p:nvPicPr>
          <p:cNvPr id="14" name="Picture 13">
            <a:extLst>
              <a:ext uri="{FF2B5EF4-FFF2-40B4-BE49-F238E27FC236}">
                <a16:creationId xmlns:a16="http://schemas.microsoft.com/office/drawing/2014/main" id="{DFCFC53E-FBF5-F4F2-5E97-C833A77458CA}"/>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731500" y="5549900"/>
            <a:ext cx="1460499" cy="1306658"/>
          </a:xfrm>
          <a:prstGeom prst="rect">
            <a:avLst/>
          </a:prstGeom>
        </p:spPr>
      </p:pic>
    </p:spTree>
    <p:extLst>
      <p:ext uri="{BB962C8B-B14F-4D97-AF65-F5344CB8AC3E}">
        <p14:creationId xmlns:p14="http://schemas.microsoft.com/office/powerpoint/2010/main" val="313413699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F52EBC3-8CE1-C0CB-F961-DB0646E8B29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61FE01C-801F-88EE-C0DD-C7F846CF5EEA}"/>
              </a:ext>
            </a:extLst>
          </p:cNvPr>
          <p:cNvSpPr>
            <a:spLocks noGrp="1"/>
          </p:cNvSpPr>
          <p:nvPr>
            <p:ph type="ctrTitle"/>
          </p:nvPr>
        </p:nvSpPr>
        <p:spPr>
          <a:xfrm>
            <a:off x="1524000" y="-1614612"/>
            <a:ext cx="9144000" cy="1184046"/>
          </a:xfrm>
        </p:spPr>
        <p:txBody>
          <a:bodyPr/>
          <a:lstStyle/>
          <a:p>
            <a:r>
              <a:rPr lang="en-US" dirty="0"/>
              <a:t>Liddington castle part 2</a:t>
            </a:r>
          </a:p>
        </p:txBody>
      </p:sp>
      <p:sp>
        <p:nvSpPr>
          <p:cNvPr id="11" name="TextBox 10">
            <a:extLst>
              <a:ext uri="{FF2B5EF4-FFF2-40B4-BE49-F238E27FC236}">
                <a16:creationId xmlns:a16="http://schemas.microsoft.com/office/drawing/2014/main" id="{229AA070-F48C-595E-E1F6-8AF63FAC267E}"/>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How did Iron Age people use the landscape around Swindon?</a:t>
            </a:r>
          </a:p>
        </p:txBody>
      </p:sp>
      <p:grpSp>
        <p:nvGrpSpPr>
          <p:cNvPr id="16" name="Group 15" descr="An aerial photograph of a field of grass and a field of crops, on the grass is the remains of a ditch encircling another section of grass.">
            <a:extLst>
              <a:ext uri="{FF2B5EF4-FFF2-40B4-BE49-F238E27FC236}">
                <a16:creationId xmlns:a16="http://schemas.microsoft.com/office/drawing/2014/main" id="{465D32EE-99C5-5A90-38AD-55083CA71B5A}"/>
              </a:ext>
            </a:extLst>
          </p:cNvPr>
          <p:cNvGrpSpPr/>
          <p:nvPr/>
        </p:nvGrpSpPr>
        <p:grpSpPr>
          <a:xfrm>
            <a:off x="494269" y="461640"/>
            <a:ext cx="4459697" cy="2586906"/>
            <a:chOff x="494269" y="461640"/>
            <a:chExt cx="4569127" cy="2650382"/>
          </a:xfrm>
        </p:grpSpPr>
        <p:pic>
          <p:nvPicPr>
            <p:cNvPr id="13" name="Picture 12" descr="Aerial view of a field&#10;&#10;Description automatically generated">
              <a:extLst>
                <a:ext uri="{FF2B5EF4-FFF2-40B4-BE49-F238E27FC236}">
                  <a16:creationId xmlns:a16="http://schemas.microsoft.com/office/drawing/2014/main" id="{87B84DBE-685C-1D40-841C-CE86C94FA8F9}"/>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542320" y="461640"/>
              <a:ext cx="4521076" cy="2646438"/>
            </a:xfrm>
            <a:prstGeom prst="rect">
              <a:avLst/>
            </a:prstGeom>
            <a:ln w="28575">
              <a:solidFill>
                <a:schemeClr val="tx1"/>
              </a:solidFill>
            </a:ln>
          </p:spPr>
        </p:pic>
        <p:sp>
          <p:nvSpPr>
            <p:cNvPr id="15" name="TextBox 14">
              <a:extLst>
                <a:ext uri="{FF2B5EF4-FFF2-40B4-BE49-F238E27FC236}">
                  <a16:creationId xmlns:a16="http://schemas.microsoft.com/office/drawing/2014/main" id="{D7C2EB43-9B6E-BFFA-59B0-E046E2921AF7}"/>
                </a:ext>
              </a:extLst>
            </p:cNvPr>
            <p:cNvSpPr txBox="1"/>
            <p:nvPr/>
          </p:nvSpPr>
          <p:spPr>
            <a:xfrm>
              <a:off x="494269" y="2881190"/>
              <a:ext cx="2442895" cy="230832"/>
            </a:xfrm>
            <a:prstGeom prst="rect">
              <a:avLst/>
            </a:prstGeom>
            <a:noFill/>
          </p:spPr>
          <p:txBody>
            <a:bodyPr wrap="square">
              <a:spAutoFit/>
            </a:bodyPr>
            <a:lstStyle/>
            <a:p>
              <a:r>
                <a:rPr lang="en-GB" sz="900" dirty="0">
                  <a:solidFill>
                    <a:srgbClr val="9E8F78"/>
                  </a:solidFill>
                  <a:latin typeface="Arial" panose="020B0604020202020204" pitchFamily="34" charset="0"/>
                  <a:cs typeface="Arial" panose="020B0604020202020204" pitchFamily="34" charset="0"/>
                </a:rPr>
                <a:t> ©Historic England Archive Ref:27618_049 </a:t>
              </a:r>
            </a:p>
          </p:txBody>
        </p:sp>
      </p:grpSp>
      <p:grpSp>
        <p:nvGrpSpPr>
          <p:cNvPr id="9" name="Group 8" descr="This is Liddington Castle. The site of a late Bronze Age and early Iron Age hillfort just outside of Swindon.&#10;">
            <a:extLst>
              <a:ext uri="{FF2B5EF4-FFF2-40B4-BE49-F238E27FC236}">
                <a16:creationId xmlns:a16="http://schemas.microsoft.com/office/drawing/2014/main" id="{A9B34DDF-CBF6-8005-1010-A740ACEDA587}"/>
              </a:ext>
            </a:extLst>
          </p:cNvPr>
          <p:cNvGrpSpPr/>
          <p:nvPr/>
        </p:nvGrpSpPr>
        <p:grpSpPr>
          <a:xfrm>
            <a:off x="5301795" y="461640"/>
            <a:ext cx="5227659" cy="1394869"/>
            <a:chOff x="5301795" y="461640"/>
            <a:chExt cx="5227659" cy="1394869"/>
          </a:xfrm>
        </p:grpSpPr>
        <p:sp>
          <p:nvSpPr>
            <p:cNvPr id="10" name="Rectangular Callout 9">
              <a:extLst>
                <a:ext uri="{FF2B5EF4-FFF2-40B4-BE49-F238E27FC236}">
                  <a16:creationId xmlns:a16="http://schemas.microsoft.com/office/drawing/2014/main" id="{45E7B7D7-2E4B-BC5B-CCB3-28EDA79B4D61}"/>
                </a:ext>
              </a:extLst>
            </p:cNvPr>
            <p:cNvSpPr/>
            <p:nvPr/>
          </p:nvSpPr>
          <p:spPr>
            <a:xfrm>
              <a:off x="5301795" y="461640"/>
              <a:ext cx="5227659" cy="1394869"/>
            </a:xfrm>
            <a:prstGeom prst="wedgeRectCallout">
              <a:avLst>
                <a:gd name="adj1" fmla="val 44940"/>
                <a:gd name="adj2" fmla="val 78133"/>
              </a:avLst>
            </a:prstGeom>
            <a:solidFill>
              <a:srgbClr val="FAB72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53131479-C2F5-A188-E458-51CF233BB5A6}"/>
                </a:ext>
              </a:extLst>
            </p:cNvPr>
            <p:cNvSpPr txBox="1"/>
            <p:nvPr/>
          </p:nvSpPr>
          <p:spPr>
            <a:xfrm>
              <a:off x="5541820" y="547878"/>
              <a:ext cx="4876800"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This is Liddington Castle. The site of a late Bronze Age and early Iron Age hillfort just outside of Swindon.</a:t>
              </a:r>
            </a:p>
          </p:txBody>
        </p:sp>
      </p:grpSp>
      <p:sp>
        <p:nvSpPr>
          <p:cNvPr id="17" name="TextBox 16">
            <a:extLst>
              <a:ext uri="{FF2B5EF4-FFF2-40B4-BE49-F238E27FC236}">
                <a16:creationId xmlns:a16="http://schemas.microsoft.com/office/drawing/2014/main" id="{E08E7A6B-CCA0-C9D3-0178-DC3C19CEA059}"/>
              </a:ext>
            </a:extLst>
          </p:cNvPr>
          <p:cNvSpPr txBox="1"/>
          <p:nvPr/>
        </p:nvSpPr>
        <p:spPr>
          <a:xfrm>
            <a:off x="5176776" y="2225357"/>
            <a:ext cx="4659951"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It is believed to be one of the earliest hillforts created in Britain! </a:t>
            </a:r>
          </a:p>
        </p:txBody>
      </p:sp>
      <p:sp>
        <p:nvSpPr>
          <p:cNvPr id="8" name="TextBox 7">
            <a:extLst>
              <a:ext uri="{FF2B5EF4-FFF2-40B4-BE49-F238E27FC236}">
                <a16:creationId xmlns:a16="http://schemas.microsoft.com/office/drawing/2014/main" id="{2CF63357-6F24-D683-F2E4-332B66E92371}"/>
              </a:ext>
            </a:extLst>
          </p:cNvPr>
          <p:cNvSpPr txBox="1"/>
          <p:nvPr/>
        </p:nvSpPr>
        <p:spPr>
          <a:xfrm>
            <a:off x="494269" y="3309030"/>
            <a:ext cx="7700600" cy="2646878"/>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ditches surrounding the encampment would have provided protection from any incoming tribes looking for trouble.</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Artefacts such as a bronze awl and ear-ring, spindle whorls and fragments of pottery have been found on the site, suggesting a functioning community who farmed, created goods and traded from within the settlement.</a:t>
            </a:r>
          </a:p>
        </p:txBody>
      </p:sp>
      <p:pic>
        <p:nvPicPr>
          <p:cNvPr id="18" name="Picture 17" descr="An illustration of two pottery containers.">
            <a:extLst>
              <a:ext uri="{FF2B5EF4-FFF2-40B4-BE49-F238E27FC236}">
                <a16:creationId xmlns:a16="http://schemas.microsoft.com/office/drawing/2014/main" id="{F0102646-415C-13E5-C9B5-27A52998F855}"/>
              </a:ext>
            </a:extLst>
          </p:cNvPr>
          <p:cNvPicPr>
            <a:picLocks noChangeAspect="1"/>
          </p:cNvPicPr>
          <p:nvPr/>
        </p:nvPicPr>
        <p:blipFill>
          <a:blip r:embed="rId5"/>
          <a:stretch>
            <a:fillRect/>
          </a:stretch>
        </p:blipFill>
        <p:spPr>
          <a:xfrm>
            <a:off x="7915624" y="3909396"/>
            <a:ext cx="2502996" cy="2416312"/>
          </a:xfrm>
          <a:prstGeom prst="rect">
            <a:avLst/>
          </a:prstGeom>
        </p:spPr>
      </p:pic>
      <p:pic>
        <p:nvPicPr>
          <p:cNvPr id="6" name="Picture 5" descr="An illustration of a male archeologist with a hat on.">
            <a:extLst>
              <a:ext uri="{FF2B5EF4-FFF2-40B4-BE49-F238E27FC236}">
                <a16:creationId xmlns:a16="http://schemas.microsoft.com/office/drawing/2014/main" id="{E536BD6E-1E22-7346-85DF-741C49FC1C86}"/>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066481" y="1586382"/>
            <a:ext cx="2020752" cy="4904021"/>
          </a:xfrm>
          <a:prstGeom prst="rect">
            <a:avLst/>
          </a:prstGeom>
        </p:spPr>
      </p:pic>
      <p:pic>
        <p:nvPicPr>
          <p:cNvPr id="14" name="Picture 13">
            <a:extLst>
              <a:ext uri="{FF2B5EF4-FFF2-40B4-BE49-F238E27FC236}">
                <a16:creationId xmlns:a16="http://schemas.microsoft.com/office/drawing/2014/main" id="{2FA7E21D-ABE6-DC9E-EDA8-40B439708094}"/>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731500" y="5549900"/>
            <a:ext cx="1460499" cy="1306658"/>
          </a:xfrm>
          <a:prstGeom prst="rect">
            <a:avLst/>
          </a:prstGeom>
        </p:spPr>
      </p:pic>
    </p:spTree>
    <p:extLst>
      <p:ext uri="{BB962C8B-B14F-4D97-AF65-F5344CB8AC3E}">
        <p14:creationId xmlns:p14="http://schemas.microsoft.com/office/powerpoint/2010/main" val="12545196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2" presetClass="entr" presetSubtype="2" decel="5000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1+#ppt_w/2"/>
                                          </p:val>
                                        </p:tav>
                                        <p:tav tm="100000">
                                          <p:val>
                                            <p:strVal val="#ppt_x"/>
                                          </p:val>
                                        </p:tav>
                                      </p:tavLst>
                                    </p:anim>
                                    <p:anim calcmode="lin" valueType="num">
                                      <p:cBhvr additive="base">
                                        <p:cTn id="12" dur="10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0"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17">
                                            <p:txEl>
                                              <p:pRg st="0" end="0"/>
                                            </p:txEl>
                                          </p:spTgt>
                                        </p:tgtEl>
                                        <p:attrNameLst>
                                          <p:attrName>style.visibility</p:attrName>
                                        </p:attrNameLst>
                                      </p:cBhvr>
                                      <p:to>
                                        <p:strVal val="visible"/>
                                      </p:to>
                                    </p:set>
                                    <p:animEffect transition="in" filter="fade">
                                      <p:cBhvr>
                                        <p:cTn id="20" dur="500"/>
                                        <p:tgtEl>
                                          <p:spTgt spid="17">
                                            <p:txEl>
                                              <p:pRg st="0" end="0"/>
                                            </p:txEl>
                                          </p:spTgt>
                                        </p:tgtEl>
                                      </p:cBhvr>
                                    </p:animEffect>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8">
                                            <p:txEl>
                                              <p:pRg st="0" end="0"/>
                                            </p:txEl>
                                          </p:spTgt>
                                        </p:tgtEl>
                                        <p:attrNameLst>
                                          <p:attrName>style.visibility</p:attrName>
                                        </p:attrNameLst>
                                      </p:cBhvr>
                                      <p:to>
                                        <p:strVal val="visible"/>
                                      </p:to>
                                    </p:set>
                                    <p:animEffect transition="in" filter="fade">
                                      <p:cBhvr>
                                        <p:cTn id="24" dur="500"/>
                                        <p:tgtEl>
                                          <p:spTgt spid="8">
                                            <p:txEl>
                                              <p:pRg st="0" end="0"/>
                                            </p:txEl>
                                          </p:spTgt>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8">
                                            <p:txEl>
                                              <p:pRg st="2" end="2"/>
                                            </p:txEl>
                                          </p:spTgt>
                                        </p:tgtEl>
                                        <p:attrNameLst>
                                          <p:attrName>style.visibility</p:attrName>
                                        </p:attrNameLst>
                                      </p:cBhvr>
                                      <p:to>
                                        <p:strVal val="visible"/>
                                      </p:to>
                                    </p:set>
                                    <p:animEffect transition="in" filter="fade">
                                      <p:cBhvr>
                                        <p:cTn id="28" dur="500"/>
                                        <p:tgtEl>
                                          <p:spTgt spid="8">
                                            <p:txEl>
                                              <p:pRg st="2" end="2"/>
                                            </p:txEl>
                                          </p:spTgt>
                                        </p:tgtEl>
                                      </p:cBhvr>
                                    </p:animEffect>
                                  </p:childTnLst>
                                </p:cTn>
                              </p:par>
                            </p:childTnLst>
                          </p:cTn>
                        </p:par>
                        <p:par>
                          <p:cTn id="29" fill="hold">
                            <p:stCondLst>
                              <p:cond delay="3500"/>
                            </p:stCondLst>
                            <p:childTnLst>
                              <p:par>
                                <p:cTn id="30" presetID="10" presetClass="entr" presetSubtype="0"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allAtOnce"/>
      <p:bldP spid="8" grpId="0"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407AFB2-E396-BB9B-17DA-27BF96AB71A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7D0EA7A-3DD7-C89C-E6BD-9A242339DFC9}"/>
              </a:ext>
            </a:extLst>
          </p:cNvPr>
          <p:cNvSpPr>
            <a:spLocks noGrp="1"/>
          </p:cNvSpPr>
          <p:nvPr>
            <p:ph type="ctrTitle"/>
          </p:nvPr>
        </p:nvSpPr>
        <p:spPr>
          <a:xfrm>
            <a:off x="1524000" y="-1400275"/>
            <a:ext cx="9144000" cy="961316"/>
          </a:xfrm>
        </p:spPr>
        <p:txBody>
          <a:bodyPr/>
          <a:lstStyle/>
          <a:p>
            <a:r>
              <a:rPr lang="en-US" dirty="0"/>
              <a:t>Romans</a:t>
            </a:r>
          </a:p>
        </p:txBody>
      </p:sp>
      <p:sp>
        <p:nvSpPr>
          <p:cNvPr id="11" name="TextBox 10">
            <a:extLst>
              <a:ext uri="{FF2B5EF4-FFF2-40B4-BE49-F238E27FC236}">
                <a16:creationId xmlns:a16="http://schemas.microsoft.com/office/drawing/2014/main" id="{2093F5C4-9BAF-75E4-A1F0-C0F4CCDA1253}"/>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the Romans influence the area?</a:t>
            </a:r>
          </a:p>
        </p:txBody>
      </p:sp>
      <p:sp>
        <p:nvSpPr>
          <p:cNvPr id="8" name="TextBox 7">
            <a:extLst>
              <a:ext uri="{FF2B5EF4-FFF2-40B4-BE49-F238E27FC236}">
                <a16:creationId xmlns:a16="http://schemas.microsoft.com/office/drawing/2014/main" id="{E519FA37-2605-5F51-DEA9-36258C777F5E}"/>
              </a:ext>
            </a:extLst>
          </p:cNvPr>
          <p:cNvSpPr txBox="1"/>
          <p:nvPr/>
        </p:nvSpPr>
        <p:spPr>
          <a:xfrm>
            <a:off x="424994" y="451679"/>
            <a:ext cx="4396386" cy="555921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In 55 BC, Julius Caesar lead the first Roman military expedition to Britain following up with a second the next year.</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It wasn’t until AD 43 that the Romans, under the orders of Emperor Claudius, returned to conquer Britain.</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For nearly 400 years, the Romans ruled Britain, building roads and villas, and taking over and creating new farmsteads. Some existing forts, such as the Liddington hillfort, would have been occupied by Roman forces (evidence of a small cupid figure and bones from this period were found on the hill!) </a:t>
            </a:r>
          </a:p>
        </p:txBody>
      </p:sp>
      <p:pic>
        <p:nvPicPr>
          <p:cNvPr id="6" name="Picture 5" descr="A map of Europe with red marking the Roman Empire at the time. The red covers England, most of Central Europe, The norther area of Africa, and some of East Asia.">
            <a:extLst>
              <a:ext uri="{FF2B5EF4-FFF2-40B4-BE49-F238E27FC236}">
                <a16:creationId xmlns:a16="http://schemas.microsoft.com/office/drawing/2014/main" id="{B82CDF2F-7086-197E-7E65-C2F1BEAD7EC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96691" y="117156"/>
            <a:ext cx="7180764" cy="5358779"/>
          </a:xfrm>
          <a:prstGeom prst="rect">
            <a:avLst/>
          </a:prstGeom>
        </p:spPr>
      </p:pic>
      <p:pic>
        <p:nvPicPr>
          <p:cNvPr id="9" name="Picture 8" descr="An illustration of a roman soldier with a helmet and a red shield.">
            <a:extLst>
              <a:ext uri="{FF2B5EF4-FFF2-40B4-BE49-F238E27FC236}">
                <a16:creationId xmlns:a16="http://schemas.microsoft.com/office/drawing/2014/main" id="{EC98ED18-E97F-2B39-4429-CD3D68BC7BC6}"/>
              </a:ext>
            </a:extLst>
          </p:cNvPr>
          <p:cNvPicPr>
            <a:picLocks noChangeAspect="1"/>
          </p:cNvPicPr>
          <p:nvPr/>
        </p:nvPicPr>
        <p:blipFill>
          <a:blip r:embed="rId5"/>
          <a:stretch>
            <a:fillRect/>
          </a:stretch>
        </p:blipFill>
        <p:spPr>
          <a:xfrm>
            <a:off x="4829070" y="3429000"/>
            <a:ext cx="1507479" cy="3083708"/>
          </a:xfrm>
          <a:prstGeom prst="rect">
            <a:avLst/>
          </a:prstGeom>
        </p:spPr>
      </p:pic>
      <p:pic>
        <p:nvPicPr>
          <p:cNvPr id="14" name="Picture 13">
            <a:extLst>
              <a:ext uri="{FF2B5EF4-FFF2-40B4-BE49-F238E27FC236}">
                <a16:creationId xmlns:a16="http://schemas.microsoft.com/office/drawing/2014/main" id="{5A3EDB14-1170-B798-1D8B-F39167C42A67}"/>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731500" y="5549900"/>
            <a:ext cx="1460499" cy="1306658"/>
          </a:xfrm>
          <a:prstGeom prst="rect">
            <a:avLst/>
          </a:prstGeom>
        </p:spPr>
      </p:pic>
    </p:spTree>
    <p:extLst>
      <p:ext uri="{BB962C8B-B14F-4D97-AF65-F5344CB8AC3E}">
        <p14:creationId xmlns:p14="http://schemas.microsoft.com/office/powerpoint/2010/main" val="259234901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animEffect transition="in" filter="fade">
                                      <p:cBhvr>
                                        <p:cTn id="11" dur="500"/>
                                        <p:tgtEl>
                                          <p:spTgt spid="8">
                                            <p:txEl>
                                              <p:pRg st="2" end="2"/>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Effect transition="in" filter="fade">
                                      <p:cBhvr>
                                        <p:cTn id="19" dur="500"/>
                                        <p:tgtEl>
                                          <p:spTgt spid="8">
                                            <p:txEl>
                                              <p:pRg st="4" end="4"/>
                                            </p:txEl>
                                          </p:spTgt>
                                        </p:tgtEl>
                                      </p:cBhvr>
                                    </p:animEffect>
                                  </p:childTnLst>
                                </p:cTn>
                              </p:par>
                            </p:childTnLst>
                          </p:cTn>
                        </p:par>
                        <p:par>
                          <p:cTn id="20" fill="hold">
                            <p:stCondLst>
                              <p:cond delay="2000"/>
                            </p:stCondLst>
                            <p:childTnLst>
                              <p:par>
                                <p:cTn id="21" presetID="2" presetClass="entr" presetSubtype="1" decel="5000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000" fill="hold"/>
                                        <p:tgtEl>
                                          <p:spTgt spid="6"/>
                                        </p:tgtEl>
                                        <p:attrNameLst>
                                          <p:attrName>ppt_x</p:attrName>
                                        </p:attrNameLst>
                                      </p:cBhvr>
                                      <p:tavLst>
                                        <p:tav tm="0">
                                          <p:val>
                                            <p:strVal val="#ppt_x"/>
                                          </p:val>
                                        </p:tav>
                                        <p:tav tm="100000">
                                          <p:val>
                                            <p:strVal val="#ppt_x"/>
                                          </p:val>
                                        </p:tav>
                                      </p:tavLst>
                                    </p:anim>
                                    <p:anim calcmode="lin" valueType="num">
                                      <p:cBhvr additive="base">
                                        <p:cTn id="24"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889AF55-B42C-F0A6-CC63-EF594360B9DE}"/>
              </a:ext>
            </a:extLst>
          </p:cNvPr>
          <p:cNvSpPr>
            <a:spLocks noGrp="1"/>
          </p:cNvSpPr>
          <p:nvPr>
            <p:ph type="ctrTitle"/>
          </p:nvPr>
        </p:nvSpPr>
        <p:spPr>
          <a:xfrm>
            <a:off x="1524000" y="-1913799"/>
            <a:ext cx="9144000" cy="1077219"/>
          </a:xfrm>
        </p:spPr>
        <p:txBody>
          <a:bodyPr>
            <a:normAutofit fontScale="90000"/>
          </a:bodyPr>
          <a:lstStyle/>
          <a:p>
            <a:r>
              <a:rPr lang="en-US" dirty="0"/>
              <a:t>Who were the</a:t>
            </a:r>
            <a:r>
              <a:rPr lang="en-US" baseline="0" dirty="0"/>
              <a:t> first people to live in the Swindon area?</a:t>
            </a:r>
            <a:endParaRPr lang="en-US" dirty="0"/>
          </a:p>
        </p:txBody>
      </p:sp>
      <p:grpSp>
        <p:nvGrpSpPr>
          <p:cNvPr id="14" name="Group 13" descr="What evidence is there that people lived here in the Palaeolithic era?&#10;">
            <a:extLst>
              <a:ext uri="{FF2B5EF4-FFF2-40B4-BE49-F238E27FC236}">
                <a16:creationId xmlns:a16="http://schemas.microsoft.com/office/drawing/2014/main" id="{3C43F312-02CC-27A8-DFE8-1D77AC34AEA0}"/>
              </a:ext>
            </a:extLst>
          </p:cNvPr>
          <p:cNvGrpSpPr/>
          <p:nvPr/>
        </p:nvGrpSpPr>
        <p:grpSpPr>
          <a:xfrm>
            <a:off x="518175" y="454349"/>
            <a:ext cx="5498354" cy="2123658"/>
            <a:chOff x="518175" y="454349"/>
            <a:chExt cx="5498354" cy="2123658"/>
          </a:xfrm>
        </p:grpSpPr>
        <p:sp>
          <p:nvSpPr>
            <p:cNvPr id="15" name="Rectangle 14">
              <a:extLst>
                <a:ext uri="{FF2B5EF4-FFF2-40B4-BE49-F238E27FC236}">
                  <a16:creationId xmlns:a16="http://schemas.microsoft.com/office/drawing/2014/main" id="{45238704-0898-A9B0-08A6-1E8C55711F12}"/>
                </a:ext>
              </a:extLst>
            </p:cNvPr>
            <p:cNvSpPr/>
            <p:nvPr/>
          </p:nvSpPr>
          <p:spPr>
            <a:xfrm>
              <a:off x="518175"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029D932F-C3B1-0326-BE7B-8610BF323246}"/>
                </a:ext>
              </a:extLst>
            </p:cNvPr>
            <p:cNvSpPr txBox="1"/>
            <p:nvPr/>
          </p:nvSpPr>
          <p:spPr>
            <a:xfrm>
              <a:off x="993512" y="865241"/>
              <a:ext cx="454767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What evidence is there that people lived here in the Palaeolithic era?</a:t>
              </a:r>
            </a:p>
          </p:txBody>
        </p:sp>
      </p:grpSp>
      <p:grpSp>
        <p:nvGrpSpPr>
          <p:cNvPr id="17" name="Group 16" descr="What can Coate Stone Circle tell us about people in the Neolithic era?">
            <a:extLst>
              <a:ext uri="{FF2B5EF4-FFF2-40B4-BE49-F238E27FC236}">
                <a16:creationId xmlns:a16="http://schemas.microsoft.com/office/drawing/2014/main" id="{BB0FF705-DCA4-D69D-7529-B87E64C26D5B}"/>
              </a:ext>
            </a:extLst>
          </p:cNvPr>
          <p:cNvGrpSpPr/>
          <p:nvPr/>
        </p:nvGrpSpPr>
        <p:grpSpPr>
          <a:xfrm>
            <a:off x="6164879" y="454349"/>
            <a:ext cx="5498354" cy="2123658"/>
            <a:chOff x="6164879" y="454349"/>
            <a:chExt cx="5498354" cy="2123658"/>
          </a:xfrm>
        </p:grpSpPr>
        <p:sp>
          <p:nvSpPr>
            <p:cNvPr id="18" name="Rectangle 17">
              <a:extLst>
                <a:ext uri="{FF2B5EF4-FFF2-40B4-BE49-F238E27FC236}">
                  <a16:creationId xmlns:a16="http://schemas.microsoft.com/office/drawing/2014/main" id="{4D144DDC-312D-AB5D-CA8F-D2DE4708FE8B}"/>
                </a:ext>
              </a:extLst>
            </p:cNvPr>
            <p:cNvSpPr/>
            <p:nvPr/>
          </p:nvSpPr>
          <p:spPr>
            <a:xfrm>
              <a:off x="6164879"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BD5A7856-FA7B-07BE-9968-EF291D5E4E6D}"/>
                </a:ext>
              </a:extLst>
            </p:cNvPr>
            <p:cNvSpPr txBox="1"/>
            <p:nvPr/>
          </p:nvSpPr>
          <p:spPr>
            <a:xfrm>
              <a:off x="6278804" y="865241"/>
              <a:ext cx="5270500"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What can </a:t>
              </a:r>
              <a:r>
                <a:rPr lang="en-GB" sz="2600" dirty="0" err="1">
                  <a:latin typeface="Superclarendon Rg" panose="02000505080000020003" pitchFamily="2" charset="77"/>
                </a:rPr>
                <a:t>Coate</a:t>
              </a:r>
              <a:r>
                <a:rPr lang="en-GB" sz="2600" dirty="0">
                  <a:latin typeface="Superclarendon Rg" panose="02000505080000020003" pitchFamily="2" charset="77"/>
                </a:rPr>
                <a:t> Stone Circle tell us about people in the Neolithic era?</a:t>
              </a:r>
            </a:p>
          </p:txBody>
        </p:sp>
      </p:grpSp>
      <p:sp>
        <p:nvSpPr>
          <p:cNvPr id="11" name="TextBox 10">
            <a:extLst>
              <a:ext uri="{FF2B5EF4-FFF2-40B4-BE49-F238E27FC236}">
                <a16:creationId xmlns:a16="http://schemas.microsoft.com/office/drawing/2014/main" id="{C9DE474D-C648-979F-EEEB-3C7D530F59E7}"/>
              </a:ext>
            </a:extLst>
          </p:cNvPr>
          <p:cNvSpPr txBox="1"/>
          <p:nvPr/>
        </p:nvSpPr>
        <p:spPr>
          <a:xfrm>
            <a:off x="445847" y="2753413"/>
            <a:ext cx="11217386" cy="1077218"/>
          </a:xfrm>
          <a:prstGeom prst="rect">
            <a:avLst/>
          </a:prstGeom>
          <a:noFill/>
        </p:spPr>
        <p:txBody>
          <a:bodyPr wrap="square">
            <a:spAutoFit/>
          </a:bodyPr>
          <a:lstStyle/>
          <a:p>
            <a:pPr algn="ctr"/>
            <a:r>
              <a:rPr lang="en-GB" sz="3200" dirty="0">
                <a:solidFill>
                  <a:srgbClr val="FAB721"/>
                </a:solidFill>
                <a:latin typeface="Superclarendon Rg" panose="02000505080000020003" pitchFamily="2" charset="77"/>
              </a:rPr>
              <a:t>Who were the first people to live in the Swindon area?</a:t>
            </a:r>
          </a:p>
        </p:txBody>
      </p:sp>
      <p:grpSp>
        <p:nvGrpSpPr>
          <p:cNvPr id="20" name="Group 19" descr="What do the Bronze Age finds tell us about people living here?">
            <a:extLst>
              <a:ext uri="{FF2B5EF4-FFF2-40B4-BE49-F238E27FC236}">
                <a16:creationId xmlns:a16="http://schemas.microsoft.com/office/drawing/2014/main" id="{F80AF3A3-C3BB-1C0C-8704-87D2D7A22C53}"/>
              </a:ext>
            </a:extLst>
          </p:cNvPr>
          <p:cNvGrpSpPr/>
          <p:nvPr/>
        </p:nvGrpSpPr>
        <p:grpSpPr>
          <a:xfrm>
            <a:off x="518175" y="4038379"/>
            <a:ext cx="3850625" cy="2123658"/>
            <a:chOff x="518175" y="4038379"/>
            <a:chExt cx="5498354" cy="2123658"/>
          </a:xfrm>
        </p:grpSpPr>
        <p:sp>
          <p:nvSpPr>
            <p:cNvPr id="21" name="Rectangle 20">
              <a:extLst>
                <a:ext uri="{FF2B5EF4-FFF2-40B4-BE49-F238E27FC236}">
                  <a16:creationId xmlns:a16="http://schemas.microsoft.com/office/drawing/2014/main" id="{626A88B4-D442-9F33-5546-F2E7D4AC3C22}"/>
                </a:ext>
              </a:extLst>
            </p:cNvPr>
            <p:cNvSpPr/>
            <p:nvPr/>
          </p:nvSpPr>
          <p:spPr>
            <a:xfrm>
              <a:off x="518175"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E5EF4A7-564C-1CBB-1B83-6B35573A35B4}"/>
                </a:ext>
              </a:extLst>
            </p:cNvPr>
            <p:cNvSpPr txBox="1"/>
            <p:nvPr/>
          </p:nvSpPr>
          <p:spPr>
            <a:xfrm>
              <a:off x="576161" y="4201833"/>
              <a:ext cx="5367829" cy="1692771"/>
            </a:xfrm>
            <a:prstGeom prst="rect">
              <a:avLst/>
            </a:prstGeom>
            <a:noFill/>
            <a:ln w="19050">
              <a:noFill/>
            </a:ln>
          </p:spPr>
          <p:txBody>
            <a:bodyPr wrap="square">
              <a:spAutoFit/>
            </a:bodyPr>
            <a:lstStyle/>
            <a:p>
              <a:pPr algn="ctr"/>
              <a:r>
                <a:rPr lang="en-GB" sz="2600" dirty="0">
                  <a:latin typeface="Superclarendon Rg" panose="02000505080000020003" pitchFamily="2" charset="77"/>
                </a:rPr>
                <a:t>What do the Bronze Age finds tell us about people living here?</a:t>
              </a:r>
            </a:p>
          </p:txBody>
        </p:sp>
      </p:grpSp>
      <p:grpSp>
        <p:nvGrpSpPr>
          <p:cNvPr id="23" name="Group 22" descr="How did Iron Age people use the landscape around Swindon?">
            <a:extLst>
              <a:ext uri="{FF2B5EF4-FFF2-40B4-BE49-F238E27FC236}">
                <a16:creationId xmlns:a16="http://schemas.microsoft.com/office/drawing/2014/main" id="{686C2EA7-9588-EB4D-FC36-8470617E13E3}"/>
              </a:ext>
            </a:extLst>
          </p:cNvPr>
          <p:cNvGrpSpPr/>
          <p:nvPr/>
        </p:nvGrpSpPr>
        <p:grpSpPr>
          <a:xfrm>
            <a:off x="4463078" y="4038379"/>
            <a:ext cx="3759215" cy="2123658"/>
            <a:chOff x="6114078" y="4038379"/>
            <a:chExt cx="3759215" cy="2123658"/>
          </a:xfrm>
        </p:grpSpPr>
        <p:sp>
          <p:nvSpPr>
            <p:cNvPr id="24" name="Rectangle 23">
              <a:extLst>
                <a:ext uri="{FF2B5EF4-FFF2-40B4-BE49-F238E27FC236}">
                  <a16:creationId xmlns:a16="http://schemas.microsoft.com/office/drawing/2014/main" id="{D9F35246-0B9A-82BC-C675-89CDAA1DBB51}"/>
                </a:ext>
              </a:extLst>
            </p:cNvPr>
            <p:cNvSpPr/>
            <p:nvPr/>
          </p:nvSpPr>
          <p:spPr>
            <a:xfrm>
              <a:off x="6164879" y="4038379"/>
              <a:ext cx="370841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842127DB-E600-D7E0-5A94-1FF7F7902DCB}"/>
                </a:ext>
              </a:extLst>
            </p:cNvPr>
            <p:cNvSpPr txBox="1"/>
            <p:nvPr/>
          </p:nvSpPr>
          <p:spPr>
            <a:xfrm>
              <a:off x="6114078" y="4206989"/>
              <a:ext cx="3759215" cy="1692771"/>
            </a:xfrm>
            <a:prstGeom prst="rect">
              <a:avLst/>
            </a:prstGeom>
            <a:noFill/>
            <a:ln w="19050">
              <a:noFill/>
            </a:ln>
          </p:spPr>
          <p:txBody>
            <a:bodyPr wrap="square">
              <a:spAutoFit/>
            </a:bodyPr>
            <a:lstStyle/>
            <a:p>
              <a:pPr algn="ctr"/>
              <a:r>
                <a:rPr lang="en-GB" sz="2600" dirty="0">
                  <a:latin typeface="Superclarendon Rg" panose="02000505080000020003" pitchFamily="2" charset="77"/>
                </a:rPr>
                <a:t>How did Iron Age people use the landscape around Swindon?</a:t>
              </a:r>
            </a:p>
          </p:txBody>
        </p:sp>
      </p:grpSp>
      <p:grpSp>
        <p:nvGrpSpPr>
          <p:cNvPr id="3" name="Group 2" descr="How did the Romans influence the area?">
            <a:extLst>
              <a:ext uri="{FF2B5EF4-FFF2-40B4-BE49-F238E27FC236}">
                <a16:creationId xmlns:a16="http://schemas.microsoft.com/office/drawing/2014/main" id="{942DE144-0D9B-49CA-8744-2D9FA94D93DC}"/>
              </a:ext>
            </a:extLst>
          </p:cNvPr>
          <p:cNvGrpSpPr/>
          <p:nvPr/>
        </p:nvGrpSpPr>
        <p:grpSpPr>
          <a:xfrm>
            <a:off x="8367372" y="4038379"/>
            <a:ext cx="3306453" cy="2123658"/>
            <a:chOff x="6164879" y="4038379"/>
            <a:chExt cx="3306453" cy="2123658"/>
          </a:xfrm>
        </p:grpSpPr>
        <p:sp>
          <p:nvSpPr>
            <p:cNvPr id="4" name="Rectangle 3">
              <a:extLst>
                <a:ext uri="{FF2B5EF4-FFF2-40B4-BE49-F238E27FC236}">
                  <a16:creationId xmlns:a16="http://schemas.microsoft.com/office/drawing/2014/main" id="{2268AAD3-0664-AA47-9C48-F8725F413ECE}"/>
                </a:ext>
              </a:extLst>
            </p:cNvPr>
            <p:cNvSpPr/>
            <p:nvPr/>
          </p:nvSpPr>
          <p:spPr>
            <a:xfrm>
              <a:off x="6164879" y="4038379"/>
              <a:ext cx="3306453"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5674064C-6A66-0116-9637-821B5C92EEF8}"/>
                </a:ext>
              </a:extLst>
            </p:cNvPr>
            <p:cNvSpPr txBox="1"/>
            <p:nvPr/>
          </p:nvSpPr>
          <p:spPr>
            <a:xfrm>
              <a:off x="6164879" y="4234621"/>
              <a:ext cx="3255652" cy="1692771"/>
            </a:xfrm>
            <a:prstGeom prst="rect">
              <a:avLst/>
            </a:prstGeom>
            <a:noFill/>
            <a:ln w="19050">
              <a:noFill/>
            </a:ln>
          </p:spPr>
          <p:txBody>
            <a:bodyPr wrap="square">
              <a:spAutoFit/>
            </a:bodyPr>
            <a:lstStyle/>
            <a:p>
              <a:pPr algn="ctr"/>
              <a:r>
                <a:rPr lang="en-GB" sz="2600" dirty="0">
                  <a:latin typeface="Superclarendon Rg" panose="02000505080000020003" pitchFamily="2" charset="77"/>
                </a:rPr>
                <a:t>How did the Romans influence the area?</a:t>
              </a:r>
            </a:p>
          </p:txBody>
        </p:sp>
      </p:grpSp>
      <p:pic>
        <p:nvPicPr>
          <p:cNvPr id="2" name="Picture 1">
            <a:extLst>
              <a:ext uri="{FF2B5EF4-FFF2-40B4-BE49-F238E27FC236}">
                <a16:creationId xmlns:a16="http://schemas.microsoft.com/office/drawing/2014/main" id="{8315C9F5-7476-DB6F-01E8-44C84517FB74}"/>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731500" y="5549900"/>
            <a:ext cx="1460499" cy="1306658"/>
          </a:xfrm>
          <a:prstGeom prst="rect">
            <a:avLst/>
          </a:prstGeom>
        </p:spPr>
      </p:pic>
    </p:spTree>
    <p:extLst>
      <p:ext uri="{BB962C8B-B14F-4D97-AF65-F5344CB8AC3E}">
        <p14:creationId xmlns:p14="http://schemas.microsoft.com/office/powerpoint/2010/main" val="12218268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3EC24AA-9178-BA16-BD36-04380F83D7D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6454D87-7E1F-51D4-8994-44AA74966ABD}"/>
              </a:ext>
            </a:extLst>
          </p:cNvPr>
          <p:cNvSpPr>
            <a:spLocks noGrp="1"/>
          </p:cNvSpPr>
          <p:nvPr>
            <p:ph type="ctrTitle"/>
          </p:nvPr>
        </p:nvSpPr>
        <p:spPr>
          <a:xfrm>
            <a:off x="1524000" y="-1651434"/>
            <a:ext cx="9144000" cy="1205498"/>
          </a:xfrm>
        </p:spPr>
        <p:txBody>
          <a:bodyPr/>
          <a:lstStyle/>
          <a:p>
            <a:r>
              <a:rPr lang="en-US" dirty="0"/>
              <a:t>A roman road</a:t>
            </a:r>
          </a:p>
        </p:txBody>
      </p:sp>
      <p:sp>
        <p:nvSpPr>
          <p:cNvPr id="11" name="TextBox 10">
            <a:extLst>
              <a:ext uri="{FF2B5EF4-FFF2-40B4-BE49-F238E27FC236}">
                <a16:creationId xmlns:a16="http://schemas.microsoft.com/office/drawing/2014/main" id="{83186C7A-B903-C3AF-EDA4-FB04B3206F74}"/>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the Romans influence the area?</a:t>
            </a:r>
          </a:p>
        </p:txBody>
      </p:sp>
      <p:sp>
        <p:nvSpPr>
          <p:cNvPr id="7" name="Title 1">
            <a:extLst>
              <a:ext uri="{FF2B5EF4-FFF2-40B4-BE49-F238E27FC236}">
                <a16:creationId xmlns:a16="http://schemas.microsoft.com/office/drawing/2014/main" id="{D083A2B4-8FE6-2504-F84D-C4001E2D01EE}"/>
              </a:ext>
            </a:extLst>
          </p:cNvPr>
          <p:cNvSpPr txBox="1">
            <a:spLocks/>
          </p:cNvSpPr>
          <p:nvPr/>
        </p:nvSpPr>
        <p:spPr>
          <a:xfrm>
            <a:off x="494270" y="489615"/>
            <a:ext cx="6502276"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A Roman Road </a:t>
            </a:r>
          </a:p>
        </p:txBody>
      </p:sp>
      <p:pic>
        <p:nvPicPr>
          <p:cNvPr id="4" name="Picture 3" descr="An illustrated map showing the location of Durocornovium between the junction of two Roman roads. ">
            <a:extLst>
              <a:ext uri="{FF2B5EF4-FFF2-40B4-BE49-F238E27FC236}">
                <a16:creationId xmlns:a16="http://schemas.microsoft.com/office/drawing/2014/main" id="{D8252DB6-2FF8-46EB-92BF-9E7090309A1F}"/>
              </a:ext>
            </a:extLst>
          </p:cNvPr>
          <p:cNvPicPr>
            <a:picLocks noChangeAspect="1"/>
          </p:cNvPicPr>
          <p:nvPr/>
        </p:nvPicPr>
        <p:blipFill>
          <a:blip r:embed="rId4"/>
          <a:srcRect/>
          <a:stretch/>
        </p:blipFill>
        <p:spPr>
          <a:xfrm>
            <a:off x="494270" y="1380559"/>
            <a:ext cx="6626966" cy="3685089"/>
          </a:xfrm>
          <a:prstGeom prst="rect">
            <a:avLst/>
          </a:prstGeom>
        </p:spPr>
      </p:pic>
      <p:grpSp>
        <p:nvGrpSpPr>
          <p:cNvPr id="12" name="Group 11" descr="Did You Know?&#10;Evidence from Swindon suggests that the Romans drove on the left, just like we do today!">
            <a:extLst>
              <a:ext uri="{FF2B5EF4-FFF2-40B4-BE49-F238E27FC236}">
                <a16:creationId xmlns:a16="http://schemas.microsoft.com/office/drawing/2014/main" id="{72A47A0F-4684-93E8-E298-9AC8E49256C3}"/>
              </a:ext>
            </a:extLst>
          </p:cNvPr>
          <p:cNvGrpSpPr/>
          <p:nvPr/>
        </p:nvGrpSpPr>
        <p:grpSpPr>
          <a:xfrm>
            <a:off x="1066291" y="4721449"/>
            <a:ext cx="5593784" cy="1306658"/>
            <a:chOff x="9323382" y="2421313"/>
            <a:chExt cx="6328781" cy="1641961"/>
          </a:xfrm>
        </p:grpSpPr>
        <p:sp>
          <p:nvSpPr>
            <p:cNvPr id="15" name="Rectangle 14">
              <a:extLst>
                <a:ext uri="{FF2B5EF4-FFF2-40B4-BE49-F238E27FC236}">
                  <a16:creationId xmlns:a16="http://schemas.microsoft.com/office/drawing/2014/main" id="{82869E79-9EBE-A199-A268-5F725FC76759}"/>
                </a:ext>
                <a:ext uri="{C183D7F6-B498-43B3-948B-1728B52AA6E4}">
                  <adec:decorative xmlns:adec="http://schemas.microsoft.com/office/drawing/2017/decorative" val="1"/>
                </a:ext>
              </a:extLst>
            </p:cNvPr>
            <p:cNvSpPr/>
            <p:nvPr/>
          </p:nvSpPr>
          <p:spPr>
            <a:xfrm>
              <a:off x="9323382" y="2421313"/>
              <a:ext cx="6328781" cy="1641961"/>
            </a:xfrm>
            <a:prstGeom prst="rect">
              <a:avLst/>
            </a:prstGeom>
            <a:solidFill>
              <a:srgbClr val="FAB72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03FA5739-ED4D-8067-33E2-A15BC7254D07}"/>
                </a:ext>
              </a:extLst>
            </p:cNvPr>
            <p:cNvSpPr txBox="1"/>
            <p:nvPr/>
          </p:nvSpPr>
          <p:spPr>
            <a:xfrm>
              <a:off x="11511779" y="2545035"/>
              <a:ext cx="4019467" cy="1300466"/>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Evidence from Swindon suggests that the Romans drove on the left, just like we do today!</a:t>
              </a:r>
            </a:p>
          </p:txBody>
        </p:sp>
        <p:sp>
          <p:nvSpPr>
            <p:cNvPr id="17" name="TextBox 16">
              <a:extLst>
                <a:ext uri="{FF2B5EF4-FFF2-40B4-BE49-F238E27FC236}">
                  <a16:creationId xmlns:a16="http://schemas.microsoft.com/office/drawing/2014/main" id="{A3A3825A-DA00-0D58-B8BF-D01D0FAC9980}"/>
                </a:ext>
              </a:extLst>
            </p:cNvPr>
            <p:cNvSpPr txBox="1"/>
            <p:nvPr/>
          </p:nvSpPr>
          <p:spPr>
            <a:xfrm>
              <a:off x="9509146" y="2611739"/>
              <a:ext cx="1993633" cy="1198941"/>
            </a:xfrm>
            <a:prstGeom prst="rect">
              <a:avLst/>
            </a:prstGeom>
            <a:noFill/>
          </p:spPr>
          <p:txBody>
            <a:bodyPr wrap="square">
              <a:spAutoFit/>
            </a:bodyPr>
            <a:lstStyle/>
            <a:p>
              <a:r>
                <a:rPr lang="en-GB" sz="2800" dirty="0">
                  <a:latin typeface="Superclarendon Rg" panose="02000505080000020003" pitchFamily="2" charset="77"/>
                </a:rPr>
                <a:t>Did You Know?</a:t>
              </a:r>
            </a:p>
          </p:txBody>
        </p:sp>
      </p:grpSp>
      <p:sp>
        <p:nvSpPr>
          <p:cNvPr id="8" name="TextBox 7">
            <a:extLst>
              <a:ext uri="{FF2B5EF4-FFF2-40B4-BE49-F238E27FC236}">
                <a16:creationId xmlns:a16="http://schemas.microsoft.com/office/drawing/2014/main" id="{3BD8E287-FE63-1182-9EDA-0C1E47E5A794}"/>
              </a:ext>
            </a:extLst>
          </p:cNvPr>
          <p:cNvSpPr txBox="1"/>
          <p:nvPr/>
        </p:nvSpPr>
        <p:spPr>
          <a:xfrm>
            <a:off x="7354208" y="1380559"/>
            <a:ext cx="4418168" cy="560153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One of the first things the invading Roman Army did was begin to build a network of  roads across Britain.</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The town of Swindon grew from a small Roman settlement created at the junction of two Roman roads, between what is now Swindon and the village of </a:t>
            </a:r>
            <a:r>
              <a:rPr lang="en-GB" sz="1600" dirty="0" err="1">
                <a:latin typeface="Linkpen 17a Print" panose="03050602060000000000" pitchFamily="66" charset="77"/>
              </a:rPr>
              <a:t>Wanborough</a:t>
            </a:r>
            <a:r>
              <a:rPr lang="en-GB" sz="1600" dirty="0">
                <a:latin typeface="Linkpen 17a Print" panose="03050602060000000000" pitchFamily="66" charset="77"/>
              </a:rPr>
              <a:t>.</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The Roman settlement was called </a:t>
            </a:r>
            <a:r>
              <a:rPr lang="en-GB" sz="1600" dirty="0" err="1">
                <a:latin typeface="Linkpen 17a Print" panose="03050602060000000000" pitchFamily="66" charset="77"/>
              </a:rPr>
              <a:t>Durocornovium</a:t>
            </a:r>
            <a:r>
              <a:rPr lang="en-GB" sz="1600" dirty="0">
                <a:latin typeface="Linkpen 17a Print" panose="03050602060000000000" pitchFamily="66" charset="77"/>
              </a:rPr>
              <a:t>. It is from this name that we get the current name Dorcan.</a:t>
            </a:r>
          </a:p>
        </p:txBody>
      </p:sp>
      <p:pic>
        <p:nvPicPr>
          <p:cNvPr id="14" name="Picture 13">
            <a:extLst>
              <a:ext uri="{FF2B5EF4-FFF2-40B4-BE49-F238E27FC236}">
                <a16:creationId xmlns:a16="http://schemas.microsoft.com/office/drawing/2014/main" id="{44DFEB85-61DD-F114-532E-6218ED792A7F}"/>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731500" y="5549900"/>
            <a:ext cx="1460499" cy="1306658"/>
          </a:xfrm>
          <a:prstGeom prst="rect">
            <a:avLst/>
          </a:prstGeom>
        </p:spPr>
      </p:pic>
    </p:spTree>
    <p:extLst>
      <p:ext uri="{BB962C8B-B14F-4D97-AF65-F5344CB8AC3E}">
        <p14:creationId xmlns:p14="http://schemas.microsoft.com/office/powerpoint/2010/main" val="218847674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500"/>
                                        <p:tgtEl>
                                          <p:spTgt spid="8">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animEffect transition="in" filter="fade">
                                      <p:cBhvr>
                                        <p:cTn id="23" dur="500"/>
                                        <p:tgtEl>
                                          <p:spTgt spid="8">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decel="50000"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1000" fill="hold"/>
                                        <p:tgtEl>
                                          <p:spTgt spid="12"/>
                                        </p:tgtEl>
                                        <p:attrNameLst>
                                          <p:attrName>ppt_x</p:attrName>
                                        </p:attrNameLst>
                                      </p:cBhvr>
                                      <p:tavLst>
                                        <p:tav tm="0">
                                          <p:val>
                                            <p:strVal val="#ppt_x"/>
                                          </p:val>
                                        </p:tav>
                                        <p:tav tm="100000">
                                          <p:val>
                                            <p:strVal val="#ppt_x"/>
                                          </p:val>
                                        </p:tav>
                                      </p:tavLst>
                                    </p:anim>
                                    <p:anim calcmode="lin" valueType="num">
                                      <p:cBhvr additive="base">
                                        <p:cTn id="29" dur="10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CFA9258-2651-2B25-DA68-A2E5DF0A19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D7D92F7-7B5A-8F83-2672-0B468F1016A4}"/>
              </a:ext>
            </a:extLst>
          </p:cNvPr>
          <p:cNvSpPr>
            <a:spLocks noGrp="1"/>
          </p:cNvSpPr>
          <p:nvPr>
            <p:ph type="ctrTitle"/>
          </p:nvPr>
        </p:nvSpPr>
        <p:spPr>
          <a:xfrm>
            <a:off x="1524000" y="-1350803"/>
            <a:ext cx="9144000" cy="1052811"/>
          </a:xfrm>
        </p:spPr>
        <p:txBody>
          <a:bodyPr/>
          <a:lstStyle/>
          <a:p>
            <a:r>
              <a:rPr lang="en-US" dirty="0"/>
              <a:t>What item could this be?</a:t>
            </a:r>
          </a:p>
        </p:txBody>
      </p:sp>
      <p:sp>
        <p:nvSpPr>
          <p:cNvPr id="11" name="TextBox 10">
            <a:extLst>
              <a:ext uri="{FF2B5EF4-FFF2-40B4-BE49-F238E27FC236}">
                <a16:creationId xmlns:a16="http://schemas.microsoft.com/office/drawing/2014/main" id="{D0CD184B-1A4E-28EA-35D2-6250459C6BAA}"/>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the Romans influence the area?</a:t>
            </a:r>
          </a:p>
        </p:txBody>
      </p:sp>
      <p:sp>
        <p:nvSpPr>
          <p:cNvPr id="4" name="TextBox 3">
            <a:extLst>
              <a:ext uri="{FF2B5EF4-FFF2-40B4-BE49-F238E27FC236}">
                <a16:creationId xmlns:a16="http://schemas.microsoft.com/office/drawing/2014/main" id="{1DDAE4E6-C9E5-D28B-0A24-4669A354C7B5}"/>
              </a:ext>
            </a:extLst>
          </p:cNvPr>
          <p:cNvSpPr txBox="1"/>
          <p:nvPr/>
        </p:nvSpPr>
        <p:spPr>
          <a:xfrm>
            <a:off x="1528685" y="702826"/>
            <a:ext cx="5274896" cy="1754326"/>
          </a:xfrm>
          <a:prstGeom prst="rect">
            <a:avLst/>
          </a:prstGeom>
          <a:noFill/>
        </p:spPr>
        <p:txBody>
          <a:bodyPr wrap="square">
            <a:spAutoFit/>
          </a:bodyPr>
          <a:lstStyle/>
          <a:p>
            <a:pPr algn="ctr"/>
            <a:r>
              <a:rPr lang="en-GB" sz="5400" dirty="0">
                <a:solidFill>
                  <a:srgbClr val="FAB721"/>
                </a:solidFill>
                <a:latin typeface="Superclarendon Rg" panose="02000505080000020003" pitchFamily="2" charset="77"/>
              </a:rPr>
              <a:t>What could this item be?</a:t>
            </a:r>
          </a:p>
        </p:txBody>
      </p:sp>
      <p:sp>
        <p:nvSpPr>
          <p:cNvPr id="8" name="TextBox 7">
            <a:extLst>
              <a:ext uri="{FF2B5EF4-FFF2-40B4-BE49-F238E27FC236}">
                <a16:creationId xmlns:a16="http://schemas.microsoft.com/office/drawing/2014/main" id="{452380C9-6005-B600-1618-7D19B69802AB}"/>
              </a:ext>
            </a:extLst>
          </p:cNvPr>
          <p:cNvSpPr txBox="1"/>
          <p:nvPr/>
        </p:nvSpPr>
        <p:spPr>
          <a:xfrm>
            <a:off x="1097350" y="2886949"/>
            <a:ext cx="5644307" cy="2816156"/>
          </a:xfrm>
          <a:prstGeom prst="rect">
            <a:avLst/>
          </a:prstGeom>
          <a:noFill/>
        </p:spPr>
        <p:txBody>
          <a:bodyPr wrap="square">
            <a:spAutoFit/>
          </a:bodyPr>
          <a:lstStyle/>
          <a:p>
            <a:pPr algn="ctr">
              <a:lnSpc>
                <a:spcPct val="150000"/>
              </a:lnSpc>
            </a:pPr>
            <a:r>
              <a:rPr lang="en-GB" sz="2400" dirty="0">
                <a:latin typeface="Linkpen 17a Print" panose="03050602060000000000" pitchFamily="66" charset="77"/>
              </a:rPr>
              <a:t>This is a Roman statue of the Goddess Isis! </a:t>
            </a:r>
          </a:p>
          <a:p>
            <a:pPr algn="ctr">
              <a:lnSpc>
                <a:spcPct val="150000"/>
              </a:lnSpc>
            </a:pPr>
            <a:endParaRPr lang="en-GB" sz="2400" dirty="0">
              <a:latin typeface="Linkpen 17a Print" panose="03050602060000000000" pitchFamily="66" charset="77"/>
            </a:endParaRPr>
          </a:p>
          <a:p>
            <a:pPr algn="ctr">
              <a:lnSpc>
                <a:spcPct val="150000"/>
              </a:lnSpc>
            </a:pPr>
            <a:r>
              <a:rPr lang="en-GB" sz="2400" dirty="0">
                <a:latin typeface="Linkpen 17a Print" panose="03050602060000000000" pitchFamily="66" charset="77"/>
              </a:rPr>
              <a:t>Let’s take a look at the site where this was discovered.</a:t>
            </a:r>
          </a:p>
        </p:txBody>
      </p:sp>
      <p:pic>
        <p:nvPicPr>
          <p:cNvPr id="15" name="Picture 14" descr="A photograph of a piece of rock in a vague shape, there are things carved into it that vaguely look like face and shoulders. ">
            <a:extLst>
              <a:ext uri="{FF2B5EF4-FFF2-40B4-BE49-F238E27FC236}">
                <a16:creationId xmlns:a16="http://schemas.microsoft.com/office/drawing/2014/main" id="{A65E1C86-B4F4-081A-945F-EBE7D8F088E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925586" y="177800"/>
            <a:ext cx="4127500" cy="6502400"/>
          </a:xfrm>
          <a:prstGeom prst="rect">
            <a:avLst/>
          </a:prstGeom>
        </p:spPr>
      </p:pic>
      <p:pic>
        <p:nvPicPr>
          <p:cNvPr id="17" name="Picture 16" descr="A black outline showing the bust of the state and the facial details.">
            <a:extLst>
              <a:ext uri="{FF2B5EF4-FFF2-40B4-BE49-F238E27FC236}">
                <a16:creationId xmlns:a16="http://schemas.microsoft.com/office/drawing/2014/main" id="{BD1A9160-26C7-7ED5-CE5E-FE3461EDFC1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925586" y="177800"/>
            <a:ext cx="4127500" cy="6502400"/>
          </a:xfrm>
          <a:prstGeom prst="rect">
            <a:avLst/>
          </a:prstGeom>
        </p:spPr>
      </p:pic>
      <p:sp>
        <p:nvSpPr>
          <p:cNvPr id="18" name="TextBox 17">
            <a:extLst>
              <a:ext uri="{FF2B5EF4-FFF2-40B4-BE49-F238E27FC236}">
                <a16:creationId xmlns:a16="http://schemas.microsoft.com/office/drawing/2014/main" id="{9C85432C-1EB1-19A3-0925-D570A3F21ADA}"/>
              </a:ext>
            </a:extLst>
          </p:cNvPr>
          <p:cNvSpPr txBox="1"/>
          <p:nvPr/>
        </p:nvSpPr>
        <p:spPr>
          <a:xfrm rot="5400000">
            <a:off x="10517782" y="1330901"/>
            <a:ext cx="2427288" cy="311547"/>
          </a:xfrm>
          <a:prstGeom prst="rect">
            <a:avLst/>
          </a:prstGeom>
          <a:noFill/>
        </p:spPr>
        <p:txBody>
          <a:bodyPr wrap="square">
            <a:spAutoFit/>
          </a:bodyPr>
          <a:lstStyle/>
          <a:p>
            <a:r>
              <a:rPr lang="en-GB" sz="1400" b="0" i="0" dirty="0">
                <a:solidFill>
                  <a:schemeClr val="bg1">
                    <a:lumMod val="85000"/>
                  </a:schemeClr>
                </a:solidFill>
                <a:effectLst/>
                <a:latin typeface="Source Sans Pro" panose="020B0503030403020204" pitchFamily="34" charset="0"/>
              </a:rPr>
              <a:t>©Historic England DP052046</a:t>
            </a:r>
            <a:endParaRPr lang="en-GB" sz="1400" dirty="0">
              <a:solidFill>
                <a:schemeClr val="bg1">
                  <a:lumMod val="85000"/>
                </a:schemeClr>
              </a:solidFill>
            </a:endParaRPr>
          </a:p>
        </p:txBody>
      </p:sp>
      <p:pic>
        <p:nvPicPr>
          <p:cNvPr id="14" name="Picture 13">
            <a:extLst>
              <a:ext uri="{FF2B5EF4-FFF2-40B4-BE49-F238E27FC236}">
                <a16:creationId xmlns:a16="http://schemas.microsoft.com/office/drawing/2014/main" id="{AA15809C-F486-F742-2844-BD63A5145383}"/>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731500" y="5549900"/>
            <a:ext cx="1460499" cy="1306658"/>
          </a:xfrm>
          <a:prstGeom prst="rect">
            <a:avLst/>
          </a:prstGeom>
        </p:spPr>
      </p:pic>
    </p:spTree>
    <p:extLst>
      <p:ext uri="{BB962C8B-B14F-4D97-AF65-F5344CB8AC3E}">
        <p14:creationId xmlns:p14="http://schemas.microsoft.com/office/powerpoint/2010/main" val="151860555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animEffect transition="in" filter="fade">
                                      <p:cBhvr>
                                        <p:cTn id="21" dur="500"/>
                                        <p:tgtEl>
                                          <p:spTgt spid="8">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8">
                                            <p:txEl>
                                              <p:pRg st="2" end="2"/>
                                            </p:txEl>
                                          </p:spTgt>
                                        </p:tgtEl>
                                        <p:attrNameLst>
                                          <p:attrName>style.visibility</p:attrName>
                                        </p:attrNameLst>
                                      </p:cBhvr>
                                      <p:to>
                                        <p:strVal val="visible"/>
                                      </p:to>
                                    </p:set>
                                    <p:animEffect transition="in" filter="fade">
                                      <p:cBhvr>
                                        <p:cTn id="26"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B3F37B1-15D6-84B9-573A-E205BF6AD8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EF29932-6D8D-3ADF-2E8C-4EA8D30CCE20}"/>
              </a:ext>
            </a:extLst>
          </p:cNvPr>
          <p:cNvSpPr>
            <a:spLocks noGrp="1"/>
          </p:cNvSpPr>
          <p:nvPr>
            <p:ph type="ctrTitle"/>
          </p:nvPr>
        </p:nvSpPr>
        <p:spPr>
          <a:xfrm>
            <a:off x="1524000" y="-1250938"/>
            <a:ext cx="9144000" cy="1078048"/>
          </a:xfrm>
        </p:spPr>
        <p:txBody>
          <a:bodyPr/>
          <a:lstStyle/>
          <a:p>
            <a:r>
              <a:rPr lang="en-US" dirty="0" err="1"/>
              <a:t>Groundwell</a:t>
            </a:r>
            <a:r>
              <a:rPr lang="en-US" dirty="0"/>
              <a:t> Ridge</a:t>
            </a:r>
          </a:p>
        </p:txBody>
      </p:sp>
      <p:sp>
        <p:nvSpPr>
          <p:cNvPr id="11" name="TextBox 10">
            <a:extLst>
              <a:ext uri="{FF2B5EF4-FFF2-40B4-BE49-F238E27FC236}">
                <a16:creationId xmlns:a16="http://schemas.microsoft.com/office/drawing/2014/main" id="{AFBE94DC-4DCE-707D-ECE3-D4012AFE188D}"/>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the Romans influence the area?</a:t>
            </a:r>
          </a:p>
        </p:txBody>
      </p:sp>
      <p:sp>
        <p:nvSpPr>
          <p:cNvPr id="8" name="TextBox 7">
            <a:extLst>
              <a:ext uri="{FF2B5EF4-FFF2-40B4-BE49-F238E27FC236}">
                <a16:creationId xmlns:a16="http://schemas.microsoft.com/office/drawing/2014/main" id="{19CE0E93-F195-B538-6812-56325C2C44D8}"/>
              </a:ext>
            </a:extLst>
          </p:cNvPr>
          <p:cNvSpPr txBox="1"/>
          <p:nvPr/>
        </p:nvSpPr>
        <p:spPr>
          <a:xfrm>
            <a:off x="494268" y="453773"/>
            <a:ext cx="11270899" cy="452047"/>
          </a:xfrm>
          <a:prstGeom prst="rect">
            <a:avLst/>
          </a:prstGeom>
          <a:noFill/>
        </p:spPr>
        <p:txBody>
          <a:bodyPr wrap="square">
            <a:spAutoFit/>
          </a:bodyPr>
          <a:lstStyle/>
          <a:p>
            <a:pPr>
              <a:lnSpc>
                <a:spcPct val="150000"/>
              </a:lnSpc>
            </a:pPr>
            <a:r>
              <a:rPr lang="en-GB" sz="1700" dirty="0">
                <a:latin typeface="Linkpen 17a Print" panose="03050602060000000000" pitchFamily="66" charset="77"/>
              </a:rPr>
              <a:t>An area known as </a:t>
            </a:r>
            <a:r>
              <a:rPr lang="en-GB" sz="1700" dirty="0" err="1">
                <a:latin typeface="Linkpen 17a Print" panose="03050602060000000000" pitchFamily="66" charset="77"/>
              </a:rPr>
              <a:t>Groundwell</a:t>
            </a:r>
            <a:r>
              <a:rPr lang="en-GB" sz="1700" dirty="0">
                <a:latin typeface="Linkpen 17a Print" panose="03050602060000000000" pitchFamily="66" charset="77"/>
              </a:rPr>
              <a:t> Ridge was once the site of an expansive Roman villa.</a:t>
            </a:r>
          </a:p>
        </p:txBody>
      </p:sp>
      <p:sp>
        <p:nvSpPr>
          <p:cNvPr id="9" name="TextBox 8">
            <a:extLst>
              <a:ext uri="{FF2B5EF4-FFF2-40B4-BE49-F238E27FC236}">
                <a16:creationId xmlns:a16="http://schemas.microsoft.com/office/drawing/2014/main" id="{F765E012-8A12-E3DE-B3B4-A4BD3B899F9B}"/>
              </a:ext>
            </a:extLst>
          </p:cNvPr>
          <p:cNvSpPr txBox="1"/>
          <p:nvPr/>
        </p:nvSpPr>
        <p:spPr>
          <a:xfrm>
            <a:off x="494268" y="1440875"/>
            <a:ext cx="4841219" cy="4376198"/>
          </a:xfrm>
          <a:prstGeom prst="rect">
            <a:avLst/>
          </a:prstGeom>
          <a:noFill/>
        </p:spPr>
        <p:txBody>
          <a:bodyPr wrap="square">
            <a:spAutoFit/>
          </a:bodyPr>
          <a:lstStyle/>
          <a:p>
            <a:pPr>
              <a:lnSpc>
                <a:spcPct val="150000"/>
              </a:lnSpc>
            </a:pPr>
            <a:r>
              <a:rPr lang="en-GB" sz="1700" dirty="0">
                <a:latin typeface="Linkpen 17a Print" panose="03050602060000000000" pitchFamily="66" charset="77"/>
              </a:rPr>
              <a:t>The whole area around Swindon was covered in small farms. The  villa was one example of the wealth that was starting to develop in the area.</a:t>
            </a:r>
          </a:p>
          <a:p>
            <a:pPr>
              <a:lnSpc>
                <a:spcPct val="150000"/>
              </a:lnSpc>
            </a:pPr>
            <a:endParaRPr lang="en-GB" sz="1700" dirty="0">
              <a:latin typeface="Linkpen 17a Print" panose="03050602060000000000" pitchFamily="66" charset="77"/>
            </a:endParaRPr>
          </a:p>
          <a:p>
            <a:pPr>
              <a:lnSpc>
                <a:spcPct val="150000"/>
              </a:lnSpc>
            </a:pPr>
            <a:r>
              <a:rPr lang="en-GB" sz="1700" dirty="0">
                <a:latin typeface="Linkpen 17a Print" panose="03050602060000000000" pitchFamily="66" charset="77"/>
              </a:rPr>
              <a:t>The villa itself had its own bath house, gardens and other social rooms. The owners of the villa would have employed staff to help to tend their farmland and to run the villa.</a:t>
            </a:r>
          </a:p>
        </p:txBody>
      </p:sp>
      <p:pic>
        <p:nvPicPr>
          <p:cNvPr id="6" name="Picture 5" descr="A diagram of groundswell ridge as it was during roman times.&#10;&#10;There are buildings on the left with a label that says &quot;Administration and accommodation for pilgrims&quot;&#10;&#10;There is a maze next to the buildings that has the label &quot;Garden&quot;.&#10;&#10;There are roads and pathways, one road is labeled &quot;Road or processional way&quot; at the top.&#10;&#10;There are a couple of buildings to the right on a ridge, surrounded by gardens and trees. All three buildings have the label &quot;Shrines and/or temples&quot;. The middle building also has the label &quot;Temple or possibly incorporating a fountain or Nymphaeum (shrine to the Nymphs).">
            <a:extLst>
              <a:ext uri="{FF2B5EF4-FFF2-40B4-BE49-F238E27FC236}">
                <a16:creationId xmlns:a16="http://schemas.microsoft.com/office/drawing/2014/main" id="{0359D604-C68F-AE18-E337-D16171ED3AB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35487" y="1251637"/>
            <a:ext cx="6429680" cy="4951592"/>
          </a:xfrm>
          <a:prstGeom prst="rect">
            <a:avLst/>
          </a:prstGeom>
        </p:spPr>
      </p:pic>
      <p:pic>
        <p:nvPicPr>
          <p:cNvPr id="14" name="Picture 13">
            <a:extLst>
              <a:ext uri="{FF2B5EF4-FFF2-40B4-BE49-F238E27FC236}">
                <a16:creationId xmlns:a16="http://schemas.microsoft.com/office/drawing/2014/main" id="{E84B2C7F-9BB3-9EFA-7188-268278ADD208}"/>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731500" y="5549900"/>
            <a:ext cx="1460499" cy="1306658"/>
          </a:xfrm>
          <a:prstGeom prst="rect">
            <a:avLst/>
          </a:prstGeom>
        </p:spPr>
      </p:pic>
    </p:spTree>
    <p:extLst>
      <p:ext uri="{BB962C8B-B14F-4D97-AF65-F5344CB8AC3E}">
        <p14:creationId xmlns:p14="http://schemas.microsoft.com/office/powerpoint/2010/main" val="239151983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animEffect transition="in" filter="fade">
                                      <p:cBhvr>
                                        <p:cTn id="19"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9" grpId="0" build="allAtOnce"/>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6C923A4-A735-6F0E-C061-1D4E522114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BF2FA5A-ECCD-9B6D-C4EC-2AEB39F99C0A}"/>
              </a:ext>
            </a:extLst>
          </p:cNvPr>
          <p:cNvSpPr>
            <a:spLocks noGrp="1"/>
          </p:cNvSpPr>
          <p:nvPr>
            <p:ph type="ctrTitle"/>
          </p:nvPr>
        </p:nvSpPr>
        <p:spPr>
          <a:xfrm>
            <a:off x="1524000" y="-1148050"/>
            <a:ext cx="9144000" cy="942470"/>
          </a:xfrm>
        </p:spPr>
        <p:txBody>
          <a:bodyPr/>
          <a:lstStyle/>
          <a:p>
            <a:r>
              <a:rPr lang="en-US" dirty="0"/>
              <a:t>Other discoveries</a:t>
            </a:r>
          </a:p>
        </p:txBody>
      </p:sp>
      <p:sp>
        <p:nvSpPr>
          <p:cNvPr id="11" name="TextBox 10">
            <a:extLst>
              <a:ext uri="{FF2B5EF4-FFF2-40B4-BE49-F238E27FC236}">
                <a16:creationId xmlns:a16="http://schemas.microsoft.com/office/drawing/2014/main" id="{117BBB77-8919-CD72-5073-94790CB8E0A2}"/>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the Romans influence the area?</a:t>
            </a:r>
          </a:p>
        </p:txBody>
      </p:sp>
      <p:sp>
        <p:nvSpPr>
          <p:cNvPr id="8" name="TextBox 7">
            <a:extLst>
              <a:ext uri="{FF2B5EF4-FFF2-40B4-BE49-F238E27FC236}">
                <a16:creationId xmlns:a16="http://schemas.microsoft.com/office/drawing/2014/main" id="{6ED38C62-6906-3701-0D72-8178097C7456}"/>
              </a:ext>
            </a:extLst>
          </p:cNvPr>
          <p:cNvSpPr txBox="1"/>
          <p:nvPr/>
        </p:nvSpPr>
        <p:spPr>
          <a:xfrm>
            <a:off x="1219686" y="383191"/>
            <a:ext cx="4396386" cy="977191"/>
          </a:xfrm>
          <a:prstGeom prst="rect">
            <a:avLst/>
          </a:prstGeom>
          <a:noFill/>
        </p:spPr>
        <p:txBody>
          <a:bodyPr wrap="square">
            <a:spAutoFit/>
          </a:bodyPr>
          <a:lstStyle/>
          <a:p>
            <a:pPr algn="ctr">
              <a:lnSpc>
                <a:spcPct val="150000"/>
              </a:lnSpc>
            </a:pPr>
            <a:r>
              <a:rPr lang="en-GB" sz="2000" dirty="0">
                <a:latin typeface="Linkpen 17a Print" panose="03050602060000000000" pitchFamily="66" charset="77"/>
              </a:rPr>
              <a:t>Just some of the discoveries made during the dig!</a:t>
            </a:r>
          </a:p>
        </p:txBody>
      </p:sp>
      <p:grpSp>
        <p:nvGrpSpPr>
          <p:cNvPr id="23" name="Group 22" descr="A photograph of a piece of rock in a vague shape, there are things carved into it that vaguely look like face and shoulders. This is the remains of a statue bust of the Goddess isis.">
            <a:extLst>
              <a:ext uri="{FF2B5EF4-FFF2-40B4-BE49-F238E27FC236}">
                <a16:creationId xmlns:a16="http://schemas.microsoft.com/office/drawing/2014/main" id="{CED47A8E-1720-6930-1376-36C169277754}"/>
              </a:ext>
            </a:extLst>
          </p:cNvPr>
          <p:cNvGrpSpPr/>
          <p:nvPr/>
        </p:nvGrpSpPr>
        <p:grpSpPr>
          <a:xfrm>
            <a:off x="298996" y="1564291"/>
            <a:ext cx="2838386" cy="4471549"/>
            <a:chOff x="274421" y="1471855"/>
            <a:chExt cx="2838386" cy="4471549"/>
          </a:xfrm>
        </p:grpSpPr>
        <p:pic>
          <p:nvPicPr>
            <p:cNvPr id="20" name="Picture 19" descr="A close-up of a statue&#10;&#10;Description automatically generated">
              <a:extLst>
                <a:ext uri="{FF2B5EF4-FFF2-40B4-BE49-F238E27FC236}">
                  <a16:creationId xmlns:a16="http://schemas.microsoft.com/office/drawing/2014/main" id="{F5B01543-CD40-EA7A-DBFA-8ABFC6674F3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74421" y="1471855"/>
              <a:ext cx="2838386" cy="4471549"/>
            </a:xfrm>
            <a:prstGeom prst="rect">
              <a:avLst/>
            </a:prstGeom>
          </p:spPr>
        </p:pic>
        <p:sp>
          <p:nvSpPr>
            <p:cNvPr id="22" name="TextBox 21">
              <a:extLst>
                <a:ext uri="{FF2B5EF4-FFF2-40B4-BE49-F238E27FC236}">
                  <a16:creationId xmlns:a16="http://schemas.microsoft.com/office/drawing/2014/main" id="{77E4090E-87FA-2337-FB10-E360CCB7EFE2}"/>
                </a:ext>
              </a:extLst>
            </p:cNvPr>
            <p:cNvSpPr txBox="1"/>
            <p:nvPr/>
          </p:nvSpPr>
          <p:spPr>
            <a:xfrm rot="5400000">
              <a:off x="-781880" y="3194209"/>
              <a:ext cx="2427288" cy="261610"/>
            </a:xfrm>
            <a:prstGeom prst="rect">
              <a:avLst/>
            </a:prstGeom>
            <a:noFill/>
          </p:spPr>
          <p:txBody>
            <a:bodyPr wrap="square">
              <a:spAutoFit/>
            </a:bodyPr>
            <a:lstStyle/>
            <a:p>
              <a:r>
                <a:rPr lang="en-GB" sz="1100" b="0" i="0" dirty="0">
                  <a:solidFill>
                    <a:schemeClr val="bg1">
                      <a:lumMod val="85000"/>
                    </a:schemeClr>
                  </a:solidFill>
                  <a:effectLst/>
                  <a:latin typeface="Source Sans Pro" panose="020B0503030403020204" pitchFamily="34" charset="0"/>
                </a:rPr>
                <a:t>©Historic England DP052046</a:t>
              </a:r>
              <a:endParaRPr lang="en-GB" sz="1100" dirty="0">
                <a:solidFill>
                  <a:schemeClr val="bg1">
                    <a:lumMod val="85000"/>
                  </a:schemeClr>
                </a:solidFill>
              </a:endParaRPr>
            </a:p>
          </p:txBody>
        </p:sp>
      </p:grpSp>
      <p:grpSp>
        <p:nvGrpSpPr>
          <p:cNvPr id="24" name="Group 23" descr="A fragment of a writing tablet.">
            <a:extLst>
              <a:ext uri="{FF2B5EF4-FFF2-40B4-BE49-F238E27FC236}">
                <a16:creationId xmlns:a16="http://schemas.microsoft.com/office/drawing/2014/main" id="{56839CAF-0BE2-EF3C-A2D7-E8EE4A6A9D4D}"/>
              </a:ext>
            </a:extLst>
          </p:cNvPr>
          <p:cNvGrpSpPr/>
          <p:nvPr/>
        </p:nvGrpSpPr>
        <p:grpSpPr>
          <a:xfrm>
            <a:off x="2592345" y="1504822"/>
            <a:ext cx="1820156" cy="1549501"/>
            <a:chOff x="2510220" y="1564291"/>
            <a:chExt cx="1820156" cy="1549501"/>
          </a:xfrm>
        </p:grpSpPr>
        <p:pic>
          <p:nvPicPr>
            <p:cNvPr id="6" name="Picture 5">
              <a:extLst>
                <a:ext uri="{FF2B5EF4-FFF2-40B4-BE49-F238E27FC236}">
                  <a16:creationId xmlns:a16="http://schemas.microsoft.com/office/drawing/2014/main" id="{180110B8-0B94-01C0-3640-136CEA00FB3C}"/>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2510220" y="1564291"/>
              <a:ext cx="1820156" cy="1549501"/>
            </a:xfrm>
            <a:prstGeom prst="rect">
              <a:avLst/>
            </a:prstGeom>
          </p:spPr>
        </p:pic>
        <p:sp>
          <p:nvSpPr>
            <p:cNvPr id="12" name="TextBox 11">
              <a:extLst>
                <a:ext uri="{FF2B5EF4-FFF2-40B4-BE49-F238E27FC236}">
                  <a16:creationId xmlns:a16="http://schemas.microsoft.com/office/drawing/2014/main" id="{194AE558-7D94-B77B-939D-7DC05053AE7B}"/>
                </a:ext>
              </a:extLst>
            </p:cNvPr>
            <p:cNvSpPr txBox="1"/>
            <p:nvPr/>
          </p:nvSpPr>
          <p:spPr>
            <a:xfrm rot="3759749">
              <a:off x="3741847" y="2022415"/>
              <a:ext cx="675477" cy="215444"/>
            </a:xfrm>
            <a:prstGeom prst="rect">
              <a:avLst/>
            </a:prstGeom>
            <a:noFill/>
          </p:spPr>
          <p:txBody>
            <a:bodyPr wrap="square">
              <a:spAutoFit/>
            </a:bodyPr>
            <a:lstStyle/>
            <a:p>
              <a:r>
                <a:rPr lang="en-GB" sz="800" b="0" i="0" dirty="0">
                  <a:solidFill>
                    <a:schemeClr val="bg1">
                      <a:lumMod val="85000"/>
                    </a:schemeClr>
                  </a:solidFill>
                  <a:effectLst/>
                  <a:latin typeface="Source Sans Pro" panose="020B0503030403020204" pitchFamily="34" charset="0"/>
                </a:rPr>
                <a:t>DP057062</a:t>
              </a:r>
              <a:endParaRPr lang="en-GB" sz="800" dirty="0">
                <a:solidFill>
                  <a:schemeClr val="bg1">
                    <a:lumMod val="85000"/>
                  </a:schemeClr>
                </a:solidFill>
              </a:endParaRPr>
            </a:p>
          </p:txBody>
        </p:sp>
      </p:grpSp>
      <p:grpSp>
        <p:nvGrpSpPr>
          <p:cNvPr id="27" name="Group 26" descr="Painted plaster fragments">
            <a:extLst>
              <a:ext uri="{FF2B5EF4-FFF2-40B4-BE49-F238E27FC236}">
                <a16:creationId xmlns:a16="http://schemas.microsoft.com/office/drawing/2014/main" id="{F8CAFF49-D4A9-1DBE-6D74-B84412832F85}"/>
              </a:ext>
            </a:extLst>
          </p:cNvPr>
          <p:cNvGrpSpPr/>
          <p:nvPr/>
        </p:nvGrpSpPr>
        <p:grpSpPr>
          <a:xfrm>
            <a:off x="3204985" y="2926845"/>
            <a:ext cx="2533650" cy="1907176"/>
            <a:chOff x="3091224" y="3521186"/>
            <a:chExt cx="2533650" cy="1907176"/>
          </a:xfrm>
        </p:grpSpPr>
        <p:pic>
          <p:nvPicPr>
            <p:cNvPr id="13" name="Picture 12" descr="A group of broken rocks&#10;&#10;Description automatically generated">
              <a:extLst>
                <a:ext uri="{FF2B5EF4-FFF2-40B4-BE49-F238E27FC236}">
                  <a16:creationId xmlns:a16="http://schemas.microsoft.com/office/drawing/2014/main" id="{D8495B50-1D80-5C08-3C7E-2C17B1DC305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091224" y="3521186"/>
              <a:ext cx="2533650" cy="1907176"/>
            </a:xfrm>
            <a:prstGeom prst="rect">
              <a:avLst/>
            </a:prstGeom>
          </p:spPr>
        </p:pic>
        <p:sp>
          <p:nvSpPr>
            <p:cNvPr id="15" name="TextBox 14">
              <a:extLst>
                <a:ext uri="{FF2B5EF4-FFF2-40B4-BE49-F238E27FC236}">
                  <a16:creationId xmlns:a16="http://schemas.microsoft.com/office/drawing/2014/main" id="{D7D63A42-3CA7-0F42-3095-5E6DAA465149}"/>
                </a:ext>
              </a:extLst>
            </p:cNvPr>
            <p:cNvSpPr txBox="1"/>
            <p:nvPr/>
          </p:nvSpPr>
          <p:spPr>
            <a:xfrm>
              <a:off x="3474680" y="5062877"/>
              <a:ext cx="661222" cy="230832"/>
            </a:xfrm>
            <a:prstGeom prst="rect">
              <a:avLst/>
            </a:prstGeom>
            <a:noFill/>
          </p:spPr>
          <p:txBody>
            <a:bodyPr wrap="square">
              <a:spAutoFit/>
            </a:bodyPr>
            <a:lstStyle/>
            <a:p>
              <a:r>
                <a:rPr lang="en-GB" sz="900" b="0" i="0" dirty="0">
                  <a:solidFill>
                    <a:schemeClr val="bg1">
                      <a:lumMod val="85000"/>
                    </a:schemeClr>
                  </a:solidFill>
                  <a:effectLst/>
                  <a:latin typeface="Source Sans Pro" panose="020B0503030403020204" pitchFamily="34" charset="0"/>
                </a:rPr>
                <a:t>DP057016</a:t>
              </a:r>
              <a:endParaRPr lang="en-GB" sz="900" dirty="0">
                <a:solidFill>
                  <a:schemeClr val="bg1">
                    <a:lumMod val="85000"/>
                  </a:schemeClr>
                </a:solidFill>
              </a:endParaRPr>
            </a:p>
          </p:txBody>
        </p:sp>
      </p:grpSp>
      <p:grpSp>
        <p:nvGrpSpPr>
          <p:cNvPr id="25" name="Group 24" descr="A tibia bone from a sheep">
            <a:extLst>
              <a:ext uri="{FF2B5EF4-FFF2-40B4-BE49-F238E27FC236}">
                <a16:creationId xmlns:a16="http://schemas.microsoft.com/office/drawing/2014/main" id="{62DD5578-DF98-F1FF-2551-EB37E69DA068}"/>
              </a:ext>
            </a:extLst>
          </p:cNvPr>
          <p:cNvGrpSpPr/>
          <p:nvPr/>
        </p:nvGrpSpPr>
        <p:grpSpPr>
          <a:xfrm>
            <a:off x="6014681" y="585276"/>
            <a:ext cx="1280704" cy="3883260"/>
            <a:chOff x="5713201" y="655650"/>
            <a:chExt cx="1102693" cy="3343508"/>
          </a:xfrm>
        </p:grpSpPr>
        <p:pic>
          <p:nvPicPr>
            <p:cNvPr id="16" name="Picture 15" descr="A close up of a bone&#10;&#10;Description automatically generated">
              <a:extLst>
                <a:ext uri="{FF2B5EF4-FFF2-40B4-BE49-F238E27FC236}">
                  <a16:creationId xmlns:a16="http://schemas.microsoft.com/office/drawing/2014/main" id="{CD69CBBB-817F-1BF8-92CE-57F3C52181D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6200000">
              <a:off x="4592794" y="1776057"/>
              <a:ext cx="3343508" cy="1102693"/>
            </a:xfrm>
            <a:prstGeom prst="rect">
              <a:avLst/>
            </a:prstGeom>
          </p:spPr>
        </p:pic>
        <p:sp>
          <p:nvSpPr>
            <p:cNvPr id="17" name="TextBox 16">
              <a:extLst>
                <a:ext uri="{FF2B5EF4-FFF2-40B4-BE49-F238E27FC236}">
                  <a16:creationId xmlns:a16="http://schemas.microsoft.com/office/drawing/2014/main" id="{BD3E61B3-FE0B-10EC-3011-0DBD82181151}"/>
                </a:ext>
              </a:extLst>
            </p:cNvPr>
            <p:cNvSpPr txBox="1"/>
            <p:nvPr/>
          </p:nvSpPr>
          <p:spPr>
            <a:xfrm rot="5400000">
              <a:off x="6174782" y="1546417"/>
              <a:ext cx="782784" cy="246221"/>
            </a:xfrm>
            <a:prstGeom prst="rect">
              <a:avLst/>
            </a:prstGeom>
            <a:noFill/>
          </p:spPr>
          <p:txBody>
            <a:bodyPr wrap="square">
              <a:spAutoFit/>
            </a:bodyPr>
            <a:lstStyle/>
            <a:p>
              <a:r>
                <a:rPr lang="en-GB" sz="1000" b="0" i="0" dirty="0">
                  <a:solidFill>
                    <a:schemeClr val="bg1">
                      <a:lumMod val="85000"/>
                    </a:schemeClr>
                  </a:solidFill>
                  <a:effectLst/>
                  <a:latin typeface="Source Sans Pro" panose="020B0503030403020204" pitchFamily="34" charset="0"/>
                </a:rPr>
                <a:t>DP057031</a:t>
              </a:r>
              <a:endParaRPr lang="en-GB" sz="1000" dirty="0">
                <a:solidFill>
                  <a:schemeClr val="bg1">
                    <a:lumMod val="85000"/>
                  </a:schemeClr>
                </a:solidFill>
              </a:endParaRPr>
            </a:p>
          </p:txBody>
        </p:sp>
      </p:grpSp>
      <p:grpSp>
        <p:nvGrpSpPr>
          <p:cNvPr id="26" name="Group 25" descr="A green glass from a necklace">
            <a:extLst>
              <a:ext uri="{FF2B5EF4-FFF2-40B4-BE49-F238E27FC236}">
                <a16:creationId xmlns:a16="http://schemas.microsoft.com/office/drawing/2014/main" id="{EE893BAE-B392-5185-862F-91060455E7AA}"/>
              </a:ext>
            </a:extLst>
          </p:cNvPr>
          <p:cNvGrpSpPr/>
          <p:nvPr/>
        </p:nvGrpSpPr>
        <p:grpSpPr>
          <a:xfrm>
            <a:off x="5231601" y="4903582"/>
            <a:ext cx="1728798" cy="1352462"/>
            <a:chOff x="5643793" y="4621644"/>
            <a:chExt cx="1728798" cy="1352462"/>
          </a:xfrm>
        </p:grpSpPr>
        <p:pic>
          <p:nvPicPr>
            <p:cNvPr id="18" name="Picture 17" descr="A green rectangular object with white specks&#10;&#10;Description automatically generated">
              <a:extLst>
                <a:ext uri="{FF2B5EF4-FFF2-40B4-BE49-F238E27FC236}">
                  <a16:creationId xmlns:a16="http://schemas.microsoft.com/office/drawing/2014/main" id="{68C357BB-63B0-6124-244C-AA5836BF11C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643793" y="4621644"/>
              <a:ext cx="1728798" cy="1214831"/>
            </a:xfrm>
            <a:prstGeom prst="rect">
              <a:avLst/>
            </a:prstGeom>
          </p:spPr>
        </p:pic>
        <p:sp>
          <p:nvSpPr>
            <p:cNvPr id="19" name="TextBox 18">
              <a:extLst>
                <a:ext uri="{FF2B5EF4-FFF2-40B4-BE49-F238E27FC236}">
                  <a16:creationId xmlns:a16="http://schemas.microsoft.com/office/drawing/2014/main" id="{9962AFA0-2DC0-9A7F-3171-26EBE259669B}"/>
                </a:ext>
              </a:extLst>
            </p:cNvPr>
            <p:cNvSpPr txBox="1"/>
            <p:nvPr/>
          </p:nvSpPr>
          <p:spPr>
            <a:xfrm>
              <a:off x="5713201" y="5727885"/>
              <a:ext cx="729862" cy="246221"/>
            </a:xfrm>
            <a:prstGeom prst="rect">
              <a:avLst/>
            </a:prstGeom>
            <a:noFill/>
          </p:spPr>
          <p:txBody>
            <a:bodyPr wrap="square">
              <a:spAutoFit/>
            </a:bodyPr>
            <a:lstStyle/>
            <a:p>
              <a:r>
                <a:rPr lang="en-GB" sz="1000" b="0" i="0" dirty="0">
                  <a:solidFill>
                    <a:schemeClr val="bg1">
                      <a:lumMod val="85000"/>
                    </a:schemeClr>
                  </a:solidFill>
                  <a:effectLst/>
                  <a:latin typeface="Source Sans Pro" panose="020B0503030403020204" pitchFamily="34" charset="0"/>
                </a:rPr>
                <a:t>DP052042</a:t>
              </a:r>
              <a:endParaRPr lang="en-GB" sz="1000" dirty="0">
                <a:solidFill>
                  <a:schemeClr val="bg1">
                    <a:lumMod val="85000"/>
                  </a:schemeClr>
                </a:solidFill>
              </a:endParaRPr>
            </a:p>
          </p:txBody>
        </p:sp>
      </p:grpSp>
      <p:grpSp>
        <p:nvGrpSpPr>
          <p:cNvPr id="31" name="Group 30" descr="A photograph of people digging in a field behind some houses, there are sections cordoned off that have been dug up.">
            <a:extLst>
              <a:ext uri="{FF2B5EF4-FFF2-40B4-BE49-F238E27FC236}">
                <a16:creationId xmlns:a16="http://schemas.microsoft.com/office/drawing/2014/main" id="{0F7C2C82-16D8-4EC1-20A3-E3B1E796F930}"/>
              </a:ext>
            </a:extLst>
          </p:cNvPr>
          <p:cNvGrpSpPr/>
          <p:nvPr/>
        </p:nvGrpSpPr>
        <p:grpSpPr>
          <a:xfrm>
            <a:off x="7666707" y="266998"/>
            <a:ext cx="4244962" cy="6333805"/>
            <a:chOff x="7666707" y="266998"/>
            <a:chExt cx="4244962" cy="6333805"/>
          </a:xfrm>
        </p:grpSpPr>
        <p:pic>
          <p:nvPicPr>
            <p:cNvPr id="29" name="Picture 28" descr="A group of people working in a field&#10;&#10;Description automatically generated">
              <a:extLst>
                <a:ext uri="{FF2B5EF4-FFF2-40B4-BE49-F238E27FC236}">
                  <a16:creationId xmlns:a16="http://schemas.microsoft.com/office/drawing/2014/main" id="{F02DCD78-91F9-F868-D551-BD532CF065B6}"/>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682337" y="266998"/>
              <a:ext cx="4229332" cy="6333805"/>
            </a:xfrm>
            <a:prstGeom prst="rect">
              <a:avLst/>
            </a:prstGeom>
            <a:ln w="19050">
              <a:solidFill>
                <a:schemeClr val="tx1"/>
              </a:solidFill>
            </a:ln>
          </p:spPr>
        </p:pic>
        <p:sp>
          <p:nvSpPr>
            <p:cNvPr id="30" name="TextBox 29">
              <a:extLst>
                <a:ext uri="{FF2B5EF4-FFF2-40B4-BE49-F238E27FC236}">
                  <a16:creationId xmlns:a16="http://schemas.microsoft.com/office/drawing/2014/main" id="{BB121662-88B7-4B4A-C111-F68416C95845}"/>
                </a:ext>
              </a:extLst>
            </p:cNvPr>
            <p:cNvSpPr txBox="1"/>
            <p:nvPr/>
          </p:nvSpPr>
          <p:spPr>
            <a:xfrm>
              <a:off x="7666707" y="6352355"/>
              <a:ext cx="1460499" cy="230832"/>
            </a:xfrm>
            <a:prstGeom prst="rect">
              <a:avLst/>
            </a:prstGeom>
            <a:noFill/>
          </p:spPr>
          <p:txBody>
            <a:bodyPr wrap="square">
              <a:spAutoFit/>
            </a:bodyPr>
            <a:lstStyle/>
            <a:p>
              <a:r>
                <a:rPr lang="en-GB" sz="900" i="0" dirty="0">
                  <a:solidFill>
                    <a:srgbClr val="515C2E"/>
                  </a:solidFill>
                  <a:effectLst/>
                  <a:latin typeface="Arial" panose="020B0604020202020204" pitchFamily="34" charset="0"/>
                  <a:cs typeface="Arial" panose="020B0604020202020204" pitchFamily="34" charset="0"/>
                </a:rPr>
                <a:t>©</a:t>
              </a:r>
              <a:r>
                <a:rPr lang="en-GB" sz="900" i="0" dirty="0" err="1">
                  <a:solidFill>
                    <a:srgbClr val="515C2E"/>
                  </a:solidFill>
                  <a:effectLst/>
                  <a:latin typeface="Arial" panose="020B0604020202020204" pitchFamily="34" charset="0"/>
                  <a:cs typeface="Arial" panose="020B0604020202020204" pitchFamily="34" charset="0"/>
                </a:rPr>
                <a:t>Alamy</a:t>
              </a:r>
              <a:r>
                <a:rPr lang="en-GB" sz="900" i="0" dirty="0">
                  <a:solidFill>
                    <a:srgbClr val="515C2E"/>
                  </a:solidFill>
                  <a:effectLst/>
                  <a:latin typeface="Arial" panose="020B0604020202020204" pitchFamily="34" charset="0"/>
                  <a:cs typeface="Arial" panose="020B0604020202020204" pitchFamily="34" charset="0"/>
                </a:rPr>
                <a:t> - APFBAD</a:t>
              </a:r>
              <a:endParaRPr lang="en-GB" sz="900" dirty="0">
                <a:solidFill>
                  <a:srgbClr val="515C2E"/>
                </a:solidFill>
                <a:latin typeface="Arial" panose="020B0604020202020204" pitchFamily="34" charset="0"/>
                <a:cs typeface="Arial" panose="020B0604020202020204" pitchFamily="34" charset="0"/>
              </a:endParaRPr>
            </a:p>
          </p:txBody>
        </p:sp>
      </p:grpSp>
      <p:pic>
        <p:nvPicPr>
          <p:cNvPr id="14" name="Picture 13">
            <a:extLst>
              <a:ext uri="{FF2B5EF4-FFF2-40B4-BE49-F238E27FC236}">
                <a16:creationId xmlns:a16="http://schemas.microsoft.com/office/drawing/2014/main" id="{C55C3A7F-9450-87C2-C852-0174F378FFA8}"/>
              </a:ext>
              <a:ext uri="{C183D7F6-B498-43B3-948B-1728B52AA6E4}">
                <adec:decorative xmlns:adec="http://schemas.microsoft.com/office/drawing/2017/decorative" val="1"/>
              </a:ext>
            </a:extLst>
          </p:cNvPr>
          <p:cNvPicPr>
            <a:picLocks noChangeAspect="1"/>
          </p:cNvPicPr>
          <p:nvPr/>
        </p:nvPicPr>
        <p:blipFill>
          <a:blip r:embed="rId10" cstate="screen">
            <a:extLst>
              <a:ext uri="{28A0092B-C50C-407E-A947-70E740481C1C}">
                <a14:useLocalDpi xmlns:a14="http://schemas.microsoft.com/office/drawing/2010/main"/>
              </a:ext>
            </a:extLst>
          </a:blip>
          <a:srcRect/>
          <a:stretch/>
        </p:blipFill>
        <p:spPr>
          <a:xfrm>
            <a:off x="10731500" y="5549900"/>
            <a:ext cx="1460499" cy="1306658"/>
          </a:xfrm>
          <a:prstGeom prst="rect">
            <a:avLst/>
          </a:prstGeom>
        </p:spPr>
      </p:pic>
    </p:spTree>
    <p:extLst>
      <p:ext uri="{BB962C8B-B14F-4D97-AF65-F5344CB8AC3E}">
        <p14:creationId xmlns:p14="http://schemas.microsoft.com/office/powerpoint/2010/main" val="102685599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AE202C61-704F-3D00-A8F3-FD598B3DAE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450D882-CB6A-3952-657C-97D9AC0B00BF}"/>
              </a:ext>
            </a:extLst>
          </p:cNvPr>
          <p:cNvSpPr>
            <a:spLocks noGrp="1"/>
          </p:cNvSpPr>
          <p:nvPr>
            <p:ph type="ctrTitle"/>
          </p:nvPr>
        </p:nvSpPr>
        <p:spPr>
          <a:xfrm>
            <a:off x="1524000" y="-1466287"/>
            <a:ext cx="9144000" cy="1194780"/>
          </a:xfrm>
        </p:spPr>
        <p:txBody>
          <a:bodyPr/>
          <a:lstStyle/>
          <a:p>
            <a:r>
              <a:rPr lang="en-US" dirty="0"/>
              <a:t>Other sites</a:t>
            </a:r>
          </a:p>
        </p:txBody>
      </p:sp>
      <p:sp>
        <p:nvSpPr>
          <p:cNvPr id="11" name="TextBox 10">
            <a:extLst>
              <a:ext uri="{FF2B5EF4-FFF2-40B4-BE49-F238E27FC236}">
                <a16:creationId xmlns:a16="http://schemas.microsoft.com/office/drawing/2014/main" id="{6BD2C595-D910-FD3D-B16F-235A2FA7E402}"/>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the Romans influence the area?</a:t>
            </a:r>
          </a:p>
        </p:txBody>
      </p:sp>
      <p:sp>
        <p:nvSpPr>
          <p:cNvPr id="3" name="Rectangle 2" descr="An aerial map showing 7 points over land/ Mammoth Graveyard is at the top, Groundswell Ridge Roman site is near the middle, Broard Street is below that, Rushley Platt is to the left below that, Towns Gardens is below Broad Street, Coat Stone circle is near the bottom right, and Liddington Hillfort is in the right corner at the borrow.">
            <a:extLst>
              <a:ext uri="{FF2B5EF4-FFF2-40B4-BE49-F238E27FC236}">
                <a16:creationId xmlns:a16="http://schemas.microsoft.com/office/drawing/2014/main" id="{65DC0339-673A-C226-3F03-1D34101FF6E4}"/>
              </a:ext>
            </a:extLst>
          </p:cNvPr>
          <p:cNvSpPr/>
          <p:nvPr/>
        </p:nvSpPr>
        <p:spPr>
          <a:xfrm>
            <a:off x="214009" y="155643"/>
            <a:ext cx="7151288" cy="651753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2AA61BF9-E185-0E0C-0979-7B7D9B87204E}"/>
              </a:ext>
            </a:extLst>
          </p:cNvPr>
          <p:cNvSpPr txBox="1"/>
          <p:nvPr/>
        </p:nvSpPr>
        <p:spPr>
          <a:xfrm>
            <a:off x="8752605" y="323399"/>
            <a:ext cx="2960301" cy="458971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These are just a selection of the sites in and around Swindon that tell a history of its early beginnings!</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From woolly mammoth hunting and ancient burial ceremonies, to Roman relaxation. Each of these sites tells a story of how people lived, worked and found meaning in life in our area.</a:t>
            </a:r>
          </a:p>
        </p:txBody>
      </p:sp>
      <p:grpSp>
        <p:nvGrpSpPr>
          <p:cNvPr id="10" name="Group 9" descr="What other sites can you find out about?&#10;">
            <a:extLst>
              <a:ext uri="{FF2B5EF4-FFF2-40B4-BE49-F238E27FC236}">
                <a16:creationId xmlns:a16="http://schemas.microsoft.com/office/drawing/2014/main" id="{79EC41F1-E1B7-95B7-9512-6B511B213B74}"/>
              </a:ext>
            </a:extLst>
          </p:cNvPr>
          <p:cNvGrpSpPr/>
          <p:nvPr/>
        </p:nvGrpSpPr>
        <p:grpSpPr>
          <a:xfrm>
            <a:off x="8308439" y="5125581"/>
            <a:ext cx="1924316" cy="1306658"/>
            <a:chOff x="5301796" y="461641"/>
            <a:chExt cx="1924316" cy="1306658"/>
          </a:xfrm>
        </p:grpSpPr>
        <p:sp>
          <p:nvSpPr>
            <p:cNvPr id="12" name="Rectangular Callout 11">
              <a:extLst>
                <a:ext uri="{FF2B5EF4-FFF2-40B4-BE49-F238E27FC236}">
                  <a16:creationId xmlns:a16="http://schemas.microsoft.com/office/drawing/2014/main" id="{08CE54BC-05EF-CCF7-F47E-BB5E51622F10}"/>
                </a:ext>
              </a:extLst>
            </p:cNvPr>
            <p:cNvSpPr/>
            <p:nvPr/>
          </p:nvSpPr>
          <p:spPr>
            <a:xfrm>
              <a:off x="5301796" y="461641"/>
              <a:ext cx="1924316" cy="1306658"/>
            </a:xfrm>
            <a:prstGeom prst="wedgeRectCallout">
              <a:avLst>
                <a:gd name="adj1" fmla="val 78429"/>
                <a:gd name="adj2" fmla="val -24546"/>
              </a:avLst>
            </a:prstGeom>
            <a:solidFill>
              <a:srgbClr val="FAB72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970F729F-3249-03F5-CEC8-785B9A1D1286}"/>
                </a:ext>
              </a:extLst>
            </p:cNvPr>
            <p:cNvSpPr txBox="1"/>
            <p:nvPr/>
          </p:nvSpPr>
          <p:spPr>
            <a:xfrm>
              <a:off x="5320479" y="571650"/>
              <a:ext cx="1816219" cy="1034899"/>
            </a:xfrm>
            <a:prstGeom prst="rect">
              <a:avLst/>
            </a:prstGeom>
            <a:noFill/>
          </p:spPr>
          <p:txBody>
            <a:bodyPr wrap="square">
              <a:spAutoFit/>
            </a:bodyPr>
            <a:lstStyle/>
            <a:p>
              <a:pPr algn="ctr">
                <a:lnSpc>
                  <a:spcPct val="150000"/>
                </a:lnSpc>
              </a:pPr>
              <a:r>
                <a:rPr lang="en-GB" sz="1400" dirty="0">
                  <a:latin typeface="Linkpen 17a Print" panose="03050602060000000000" pitchFamily="66" charset="77"/>
                </a:rPr>
                <a:t>What other sites can you find out about?</a:t>
              </a:r>
            </a:p>
          </p:txBody>
        </p:sp>
      </p:grpSp>
      <p:pic>
        <p:nvPicPr>
          <p:cNvPr id="9" name="Picture 8" descr="An illustration of a male archeologist with a hat on.">
            <a:extLst>
              <a:ext uri="{FF2B5EF4-FFF2-40B4-BE49-F238E27FC236}">
                <a16:creationId xmlns:a16="http://schemas.microsoft.com/office/drawing/2014/main" id="{42ECCD98-32B3-858C-47F8-DAE3A9600166}"/>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031669" y="4601052"/>
            <a:ext cx="2208225" cy="4438756"/>
          </a:xfrm>
          <a:prstGeom prst="rect">
            <a:avLst/>
          </a:prstGeom>
        </p:spPr>
      </p:pic>
      <p:pic>
        <p:nvPicPr>
          <p:cNvPr id="14" name="Picture 13">
            <a:extLst>
              <a:ext uri="{FF2B5EF4-FFF2-40B4-BE49-F238E27FC236}">
                <a16:creationId xmlns:a16="http://schemas.microsoft.com/office/drawing/2014/main" id="{71116909-6383-5684-B5CB-5921878444F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731500" y="5549900"/>
            <a:ext cx="1460499" cy="1306658"/>
          </a:xfrm>
          <a:prstGeom prst="rect">
            <a:avLst/>
          </a:prstGeom>
        </p:spPr>
      </p:pic>
    </p:spTree>
    <p:extLst>
      <p:ext uri="{BB962C8B-B14F-4D97-AF65-F5344CB8AC3E}">
        <p14:creationId xmlns:p14="http://schemas.microsoft.com/office/powerpoint/2010/main" val="133983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animEffect transition="in" filter="fade">
                                      <p:cBhvr>
                                        <p:cTn id="11" dur="500"/>
                                        <p:tgtEl>
                                          <p:spTgt spid="6">
                                            <p:txEl>
                                              <p:pRg st="2" end="2"/>
                                            </p:txEl>
                                          </p:spTgt>
                                        </p:tgtEl>
                                      </p:cBhvr>
                                    </p:animEffect>
                                  </p:childTnLst>
                                </p:cTn>
                              </p:par>
                            </p:childTnLst>
                          </p:cTn>
                        </p:par>
                        <p:par>
                          <p:cTn id="12" fill="hold">
                            <p:stCondLst>
                              <p:cond delay="1000"/>
                            </p:stCondLst>
                            <p:childTnLst>
                              <p:par>
                                <p:cTn id="13" presetID="2" presetClass="entr" presetSubtype="4" decel="5000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000" fill="hold"/>
                                        <p:tgtEl>
                                          <p:spTgt spid="9"/>
                                        </p:tgtEl>
                                        <p:attrNameLst>
                                          <p:attrName>ppt_x</p:attrName>
                                        </p:attrNameLst>
                                      </p:cBhvr>
                                      <p:tavLst>
                                        <p:tav tm="0">
                                          <p:val>
                                            <p:strVal val="#ppt_x"/>
                                          </p:val>
                                        </p:tav>
                                        <p:tav tm="100000">
                                          <p:val>
                                            <p:strVal val="#ppt_x"/>
                                          </p:val>
                                        </p:tav>
                                      </p:tavLst>
                                    </p:anim>
                                    <p:anim calcmode="lin" valueType="num">
                                      <p:cBhvr additive="base">
                                        <p:cTn id="16" dur="1000" fill="hold"/>
                                        <p:tgtEl>
                                          <p:spTgt spid="9"/>
                                        </p:tgtEl>
                                        <p:attrNameLst>
                                          <p:attrName>ppt_y</p:attrName>
                                        </p:attrNameLst>
                                      </p:cBhvr>
                                      <p:tavLst>
                                        <p:tav tm="0">
                                          <p:val>
                                            <p:strVal val="1+#ppt_h/2"/>
                                          </p:val>
                                        </p:tav>
                                        <p:tav tm="100000">
                                          <p:val>
                                            <p:strVal val="#ppt_y"/>
                                          </p:val>
                                        </p:tav>
                                      </p:tavLst>
                                    </p:anim>
                                  </p:childTnLst>
                                </p:cTn>
                              </p:par>
                            </p:childTnLst>
                          </p:cTn>
                        </p:par>
                        <p:par>
                          <p:cTn id="17" fill="hold">
                            <p:stCondLst>
                              <p:cond delay="2000"/>
                            </p:stCondLst>
                            <p:childTnLst>
                              <p:par>
                                <p:cTn id="18" presetID="10" presetClass="entr" presetSubtype="0"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CFCE0F-3EDA-2E8B-51B1-51D27B075B2F}"/>
              </a:ext>
            </a:extLst>
          </p:cNvPr>
          <p:cNvSpPr>
            <a:spLocks noGrp="1"/>
          </p:cNvSpPr>
          <p:nvPr>
            <p:ph type="ctrTitle"/>
          </p:nvPr>
        </p:nvSpPr>
        <p:spPr>
          <a:xfrm>
            <a:off x="1524000" y="-1186683"/>
            <a:ext cx="9144000" cy="980772"/>
          </a:xfrm>
        </p:spPr>
        <p:txBody>
          <a:bodyPr/>
          <a:lstStyle/>
          <a:p>
            <a:r>
              <a:rPr lang="en-US" dirty="0"/>
              <a:t>An ever-changing area</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397520"/>
            <a:ext cx="810363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solidFill>
                  <a:schemeClr val="bg1"/>
                </a:solidFill>
                <a:latin typeface="Superclarendon Rg" panose="02060605060000020003" pitchFamily="18" charset="77"/>
              </a:rPr>
              <a:t>An Ever-Changing Area</a:t>
            </a:r>
          </a:p>
        </p:txBody>
      </p:sp>
      <p:pic>
        <p:nvPicPr>
          <p:cNvPr id="14" name="Picture 13">
            <a:extLst>
              <a:ext uri="{FF2B5EF4-FFF2-40B4-BE49-F238E27FC236}">
                <a16:creationId xmlns:a16="http://schemas.microsoft.com/office/drawing/2014/main" id="{80A388E7-DCA0-9591-CE25-1031FE0F7914}"/>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731500" y="-169733"/>
            <a:ext cx="1460499" cy="1306658"/>
          </a:xfrm>
          <a:prstGeom prst="rect">
            <a:avLst/>
          </a:prstGeom>
        </p:spPr>
      </p:pic>
      <p:sp>
        <p:nvSpPr>
          <p:cNvPr id="3" name="Rectangle 2" descr="An aerial photograph of Swindon.">
            <a:extLst>
              <a:ext uri="{FF2B5EF4-FFF2-40B4-BE49-F238E27FC236}">
                <a16:creationId xmlns:a16="http://schemas.microsoft.com/office/drawing/2014/main" id="{19043D01-B314-71E6-3020-49EE2C0B9CA0}"/>
              </a:ext>
            </a:extLst>
          </p:cNvPr>
          <p:cNvSpPr/>
          <p:nvPr/>
        </p:nvSpPr>
        <p:spPr>
          <a:xfrm>
            <a:off x="214009" y="155643"/>
            <a:ext cx="11751012" cy="651753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7AFEB005-9AA1-931F-B598-3BDDF7DD800E}"/>
              </a:ext>
            </a:extLst>
          </p:cNvPr>
          <p:cNvSpPr/>
          <p:nvPr/>
        </p:nvSpPr>
        <p:spPr>
          <a:xfrm>
            <a:off x="7035799" y="1363015"/>
            <a:ext cx="4552949" cy="4895129"/>
          </a:xfrm>
          <a:prstGeom prst="rect">
            <a:avLst/>
          </a:prstGeom>
          <a:solidFill>
            <a:schemeClr val="bg1"/>
          </a:solidFill>
          <a:ln w="28575">
            <a:solidFill>
              <a:schemeClr val="tx1"/>
            </a:solidFill>
          </a:ln>
          <a:effectLst>
            <a:glow rad="63500">
              <a:schemeClr val="accent3">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lIns="216000" tIns="36000" rIns="72000" bIns="72000" rtlCol="0" anchor="ctr"/>
          <a:lstStyle/>
          <a:p>
            <a:pPr marL="0" indent="0">
              <a:lnSpc>
                <a:spcPct val="150000"/>
              </a:lnSpc>
              <a:buNone/>
            </a:pPr>
            <a:r>
              <a:rPr lang="en-GB" dirty="0">
                <a:solidFill>
                  <a:schemeClr val="tx1"/>
                </a:solidFill>
                <a:latin typeface="Linkpen 17a Print" panose="03050602060000000000" pitchFamily="66" charset="77"/>
              </a:rPr>
              <a:t>The town of Swindon and its surrounding areas have undergone many changes since its beginning.</a:t>
            </a:r>
          </a:p>
          <a:p>
            <a:pPr marL="0" indent="0">
              <a:lnSpc>
                <a:spcPct val="150000"/>
              </a:lnSpc>
              <a:buNone/>
            </a:pPr>
            <a:endParaRPr lang="en-GB" dirty="0">
              <a:solidFill>
                <a:schemeClr val="tx1"/>
              </a:solidFill>
              <a:latin typeface="Linkpen 17a Print" panose="03050602060000000000" pitchFamily="66" charset="77"/>
            </a:endParaRPr>
          </a:p>
          <a:p>
            <a:pPr marL="0" indent="0">
              <a:lnSpc>
                <a:spcPct val="150000"/>
              </a:lnSpc>
              <a:buNone/>
            </a:pPr>
            <a:r>
              <a:rPr lang="en-GB" dirty="0">
                <a:solidFill>
                  <a:schemeClr val="tx1"/>
                </a:solidFill>
                <a:latin typeface="Linkpen 17a Print" panose="03050602060000000000" pitchFamily="66" charset="77"/>
              </a:rPr>
              <a:t>The Swindon we know and love today, looked very different in its early days, but traces of its history can still be found within the surrounding streets and fields.</a:t>
            </a:r>
          </a:p>
        </p:txBody>
      </p:sp>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3" cstate="screen">
            <a:extLst>
              <a:ext uri="{28A0092B-C50C-407E-A947-70E740481C1C}">
                <a14:useLocalDpi xmlns:a14="http://schemas.microsoft.com/office/drawing/2010/main"/>
              </a:ext>
            </a:extLst>
          </a:blip>
          <a:stretch>
            <a:fillRect/>
          </a:stretch>
        </a:blipFill>
        <a:effectLst/>
      </p:bgPr>
    </p:bg>
    <p:spTree>
      <p:nvGrpSpPr>
        <p:cNvPr id="1" name="">
          <a:extLst>
            <a:ext uri="{FF2B5EF4-FFF2-40B4-BE49-F238E27FC236}">
              <a16:creationId xmlns:a16="http://schemas.microsoft.com/office/drawing/2014/main" id="{8E148120-0D85-76DA-2A02-67AB93ABA7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E97FAFA-662B-DF89-4654-B5CF90FB53D3}"/>
              </a:ext>
            </a:extLst>
          </p:cNvPr>
          <p:cNvSpPr>
            <a:spLocks noGrp="1"/>
          </p:cNvSpPr>
          <p:nvPr>
            <p:ph type="ctrTitle"/>
          </p:nvPr>
        </p:nvSpPr>
        <p:spPr>
          <a:xfrm>
            <a:off x="1524000" y="-1157303"/>
            <a:ext cx="9144000" cy="848406"/>
          </a:xfrm>
        </p:spPr>
        <p:txBody>
          <a:bodyPr>
            <a:normAutofit fontScale="90000"/>
          </a:bodyPr>
          <a:lstStyle/>
          <a:p>
            <a:r>
              <a:rPr lang="en-US" dirty="0"/>
              <a:t>200,000</a:t>
            </a:r>
            <a:r>
              <a:rPr lang="en-US" baseline="0" dirty="0"/>
              <a:t> BC</a:t>
            </a:r>
            <a:endParaRPr lang="en-US" dirty="0"/>
          </a:p>
        </p:txBody>
      </p:sp>
      <p:sp>
        <p:nvSpPr>
          <p:cNvPr id="11" name="TextBox 10">
            <a:extLst>
              <a:ext uri="{FF2B5EF4-FFF2-40B4-BE49-F238E27FC236}">
                <a16:creationId xmlns:a16="http://schemas.microsoft.com/office/drawing/2014/main" id="{1C13D76B-658F-2622-35DD-898B40F5821D}"/>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evidence is there that people lived in the Palaeolithic era?</a:t>
            </a:r>
          </a:p>
        </p:txBody>
      </p:sp>
      <p:sp>
        <p:nvSpPr>
          <p:cNvPr id="8" name="TextBox 7">
            <a:extLst>
              <a:ext uri="{FF2B5EF4-FFF2-40B4-BE49-F238E27FC236}">
                <a16:creationId xmlns:a16="http://schemas.microsoft.com/office/drawing/2014/main" id="{4B2D7C1B-9555-3AB1-604C-6247C95F5EED}"/>
              </a:ext>
            </a:extLst>
          </p:cNvPr>
          <p:cNvSpPr txBox="1"/>
          <p:nvPr/>
        </p:nvSpPr>
        <p:spPr>
          <a:xfrm>
            <a:off x="525296" y="514390"/>
            <a:ext cx="11171404" cy="1711366"/>
          </a:xfrm>
          <a:prstGeom prst="rect">
            <a:avLst/>
          </a:prstGeom>
          <a:noFill/>
        </p:spPr>
        <p:txBody>
          <a:bodyPr wrap="square">
            <a:spAutoFit/>
          </a:bodyPr>
          <a:lstStyle/>
          <a:p>
            <a:pPr>
              <a:lnSpc>
                <a:spcPct val="150000"/>
              </a:lnSpc>
            </a:pPr>
            <a:r>
              <a:rPr lang="en-GB" dirty="0">
                <a:latin typeface="Linkpen 17a Print" panose="03050602060000000000" pitchFamily="66" charset="77"/>
              </a:rPr>
              <a:t>The earliest sign of human activity in the area of Swindon dates back over 200,000 years ago!</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Around 38,000 BC, the first modern humans reached Britain. Over thousands of years, people came and went, only permanently settling here around 10,000 years ago.</a:t>
            </a:r>
          </a:p>
        </p:txBody>
      </p:sp>
      <p:pic>
        <p:nvPicPr>
          <p:cNvPr id="9" name="Picture 8" descr="A timeline dating back to 500,000 BC. In 38,000 BC, Homo sapiens sapiens arrived in Britain. The Palaeolithic age lasts between 900,000 BC and 10,000 BC.">
            <a:extLst>
              <a:ext uri="{FF2B5EF4-FFF2-40B4-BE49-F238E27FC236}">
                <a16:creationId xmlns:a16="http://schemas.microsoft.com/office/drawing/2014/main" id="{AAC9001F-3546-F0BD-AC7A-C1724565324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495300" y="3261321"/>
            <a:ext cx="11201400" cy="2385500"/>
          </a:xfrm>
          <a:prstGeom prst="rect">
            <a:avLst/>
          </a:prstGeom>
        </p:spPr>
      </p:pic>
      <p:pic>
        <p:nvPicPr>
          <p:cNvPr id="10" name="magnifying glass" descr="Magnifying glass.">
            <a:extLst>
              <a:ext uri="{FF2B5EF4-FFF2-40B4-BE49-F238E27FC236}">
                <a16:creationId xmlns:a16="http://schemas.microsoft.com/office/drawing/2014/main" id="{F6FAF2B0-4AF3-5676-CF8D-88344EF3AD97}"/>
              </a:ext>
              <a:ext uri="{C183D7F6-B498-43B3-948B-1728B52AA6E4}">
                <adec:decorative xmlns:adec="http://schemas.microsoft.com/office/drawing/2017/decorative" val="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112897" y="4086684"/>
            <a:ext cx="798871" cy="932017"/>
          </a:xfrm>
          <a:prstGeom prst="rect">
            <a:avLst/>
          </a:prstGeom>
        </p:spPr>
      </p:pic>
      <p:pic>
        <p:nvPicPr>
          <p:cNvPr id="3" name="Picture 2">
            <a:extLst>
              <a:ext uri="{FF2B5EF4-FFF2-40B4-BE49-F238E27FC236}">
                <a16:creationId xmlns:a16="http://schemas.microsoft.com/office/drawing/2014/main" id="{DBEB887C-A735-12D5-66CF-2D62E6C51A92}"/>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731500" y="5549900"/>
            <a:ext cx="1460499" cy="1306658"/>
          </a:xfrm>
          <a:prstGeom prst="rect">
            <a:avLst/>
          </a:prstGeom>
        </p:spPr>
      </p:pic>
      <p:grpSp>
        <p:nvGrpSpPr>
          <p:cNvPr id="5" name="Back button" descr="Back button">
            <a:extLst>
              <a:ext uri="{FF2B5EF4-FFF2-40B4-BE49-F238E27FC236}">
                <a16:creationId xmlns:a16="http://schemas.microsoft.com/office/drawing/2014/main" id="{78A2A2F7-905F-1E0F-1BFE-AE9104D49476}"/>
              </a:ext>
            </a:extLst>
          </p:cNvPr>
          <p:cNvGrpSpPr/>
          <p:nvPr/>
        </p:nvGrpSpPr>
        <p:grpSpPr>
          <a:xfrm>
            <a:off x="0" y="0"/>
            <a:ext cx="12472988" cy="7100888"/>
            <a:chOff x="-128587" y="-122165"/>
            <a:chExt cx="12472988" cy="7100888"/>
          </a:xfrm>
        </p:grpSpPr>
        <p:sp>
          <p:nvSpPr>
            <p:cNvPr id="6" name="Rectangle black">
              <a:extLst>
                <a:ext uri="{FF2B5EF4-FFF2-40B4-BE49-F238E27FC236}">
                  <a16:creationId xmlns:a16="http://schemas.microsoft.com/office/drawing/2014/main" id="{EC7836BB-B47B-0834-BB12-60D8DF68803A}"/>
                </a:ext>
              </a:extLst>
            </p:cNvPr>
            <p:cNvSpPr/>
            <p:nvPr/>
          </p:nvSpPr>
          <p:spPr>
            <a:xfrm>
              <a:off x="-128587" y="-122165"/>
              <a:ext cx="12472988" cy="7100888"/>
            </a:xfrm>
            <a:prstGeom prst="rect">
              <a:avLst/>
            </a:prstGeom>
            <a:solidFill>
              <a:schemeClr val="tx1">
                <a:alpha val="8955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back">
              <a:extLst>
                <a:ext uri="{FF2B5EF4-FFF2-40B4-BE49-F238E27FC236}">
                  <a16:creationId xmlns:a16="http://schemas.microsoft.com/office/drawing/2014/main" id="{36A20119-9227-FE8C-3B56-A7A77738A788}"/>
                </a:ext>
              </a:extLst>
            </p:cNvPr>
            <p:cNvSpPr txBox="1">
              <a:spLocks/>
            </p:cNvSpPr>
            <p:nvPr/>
          </p:nvSpPr>
          <p:spPr>
            <a:xfrm>
              <a:off x="10033796" y="74068"/>
              <a:ext cx="2182018"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400" dirty="0">
                  <a:ln w="12700">
                    <a:noFill/>
                  </a:ln>
                  <a:solidFill>
                    <a:schemeClr val="bg1"/>
                  </a:solidFill>
                  <a:latin typeface="Superclarendon Rg" panose="02060605060000020003" pitchFamily="18" charset="77"/>
                </a:rPr>
                <a:t>Back</a:t>
              </a:r>
            </a:p>
          </p:txBody>
        </p:sp>
      </p:grpSp>
      <p:pic>
        <p:nvPicPr>
          <p:cNvPr id="13" name="Picture 12" descr="Zoomed in timeline showing the Mesolithic Age between 10,000 BC - 4,000 BC, Neolithic between 4,000 BC - 2,000 BC, Bronze Age between 2,000 BC - 900BC, the Iron Age between 900 BC and Ad43 and then the Roman Period between AD43 and AD410. ">
            <a:extLst>
              <a:ext uri="{FF2B5EF4-FFF2-40B4-BE49-F238E27FC236}">
                <a16:creationId xmlns:a16="http://schemas.microsoft.com/office/drawing/2014/main" id="{0FCC0415-0141-9305-5F6E-1EB9FFAECDCC}"/>
              </a:ext>
            </a:extLst>
          </p:cNvPr>
          <p:cNvPicPr>
            <a:picLocks noChangeAspect="1"/>
          </p:cNvPicPr>
          <p:nvPr/>
        </p:nvPicPr>
        <p:blipFill>
          <a:blip r:embed="rId7"/>
          <a:srcRect/>
          <a:stretch/>
        </p:blipFill>
        <p:spPr>
          <a:xfrm>
            <a:off x="329677" y="2087572"/>
            <a:ext cx="11532643" cy="2550697"/>
          </a:xfrm>
          <a:prstGeom prst="rect">
            <a:avLst/>
          </a:prstGeom>
        </p:spPr>
      </p:pic>
    </p:spTree>
    <p:extLst>
      <p:ext uri="{BB962C8B-B14F-4D97-AF65-F5344CB8AC3E}">
        <p14:creationId xmlns:p14="http://schemas.microsoft.com/office/powerpoint/2010/main" val="153574408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animEffect transition="in" filter="fade">
                                      <p:cBhvr>
                                        <p:cTn id="11" dur="500"/>
                                        <p:tgtEl>
                                          <p:spTgt spid="8">
                                            <p:txEl>
                                              <p:pRg st="2" end="2"/>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2"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1+#ppt_w/2"/>
                                          </p:val>
                                        </p:tav>
                                        <p:tav tm="100000">
                                          <p:val>
                                            <p:strVal val="#ppt_x"/>
                                          </p:val>
                                        </p:tav>
                                      </p:tavLst>
                                    </p:anim>
                                    <p:anim calcmode="lin" valueType="num">
                                      <p:cBhvr additive="base">
                                        <p:cTn id="21"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10"/>
                    </p:tgtEl>
                  </p:cond>
                </p:stCondLst>
                <p:endSync evt="end" delay="0">
                  <p:rtn val="all"/>
                </p:endSync>
                <p:childTnLst>
                  <p:par>
                    <p:cTn id="23" fill="hold">
                      <p:stCondLst>
                        <p:cond delay="0"/>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par>
                          <p:cTn id="28" fill="hold">
                            <p:stCondLst>
                              <p:cond delay="500"/>
                            </p:stCondLst>
                            <p:childTnLst>
                              <p:par>
                                <p:cTn id="29" presetID="53" presetClass="entr" presetSubtype="16"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childTnLst>
                          </p:cTn>
                        </p:par>
                      </p:childTnLst>
                    </p:cTn>
                  </p:par>
                </p:childTnLst>
              </p:cTn>
              <p:nextCondLst>
                <p:cond evt="onClick" delay="0">
                  <p:tgtEl>
                    <p:spTgt spid="10"/>
                  </p:tgtEl>
                </p:cond>
              </p:nextCondLst>
            </p:seq>
            <p:seq concurrent="1" nextAc="seek">
              <p:cTn id="34" restart="whenNotActive" fill="hold" evtFilter="cancelBubble" nodeType="interactiveSeq">
                <p:stCondLst>
                  <p:cond evt="onClick" delay="0">
                    <p:tgtEl>
                      <p:spTgt spid="5"/>
                    </p:tgtEl>
                  </p:cond>
                </p:stCondLst>
                <p:endSync evt="end" delay="0">
                  <p:rtn val="all"/>
                </p:endSync>
                <p:childTnLst>
                  <p:par>
                    <p:cTn id="35" fill="hold">
                      <p:stCondLst>
                        <p:cond delay="0"/>
                      </p:stCondLst>
                      <p:childTnLst>
                        <p:par>
                          <p:cTn id="36" fill="hold">
                            <p:stCondLst>
                              <p:cond delay="0"/>
                            </p:stCondLst>
                            <p:childTnLst>
                              <p:par>
                                <p:cTn id="37" presetID="10" presetClass="exit" presetSubtype="0" fill="hold" nodeType="clickEffect">
                                  <p:stCondLst>
                                    <p:cond delay="0"/>
                                  </p:stCondLst>
                                  <p:childTnLst>
                                    <p:animEffect transition="out" filter="fade">
                                      <p:cBhvr>
                                        <p:cTn id="38" dur="500"/>
                                        <p:tgtEl>
                                          <p:spTgt spid="5"/>
                                        </p:tgtEl>
                                      </p:cBhvr>
                                    </p:animEffect>
                                    <p:set>
                                      <p:cBhvr>
                                        <p:cTn id="39" dur="1" fill="hold">
                                          <p:stCondLst>
                                            <p:cond delay="499"/>
                                          </p:stCondLst>
                                        </p:cTn>
                                        <p:tgtEl>
                                          <p:spTgt spid="5"/>
                                        </p:tgtEl>
                                        <p:attrNameLst>
                                          <p:attrName>style.visibility</p:attrName>
                                        </p:attrNameLst>
                                      </p:cBhvr>
                                      <p:to>
                                        <p:strVal val="hidden"/>
                                      </p:to>
                                    </p:set>
                                  </p:childTnLst>
                                </p:cTn>
                              </p:par>
                              <p:par>
                                <p:cTn id="40" presetID="10" presetClass="exit" presetSubtype="0" fill="hold" nodeType="withEffect">
                                  <p:stCondLst>
                                    <p:cond delay="0"/>
                                  </p:stCondLst>
                                  <p:childTnLst>
                                    <p:animEffect transition="out" filter="fade">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8" grpId="0" uiExpand="1"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60AA91B-2F71-5312-1535-F31E89F8A13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B9650C-E1E0-1FB6-9B61-1AD9D65951E3}"/>
              </a:ext>
            </a:extLst>
          </p:cNvPr>
          <p:cNvSpPr>
            <a:spLocks noGrp="1"/>
          </p:cNvSpPr>
          <p:nvPr>
            <p:ph type="ctrTitle"/>
          </p:nvPr>
        </p:nvSpPr>
        <p:spPr>
          <a:xfrm>
            <a:off x="1524000" y="-1348407"/>
            <a:ext cx="9144000" cy="1104921"/>
          </a:xfrm>
        </p:spPr>
        <p:txBody>
          <a:bodyPr/>
          <a:lstStyle/>
          <a:p>
            <a:r>
              <a:rPr lang="en-US" dirty="0"/>
              <a:t>Paleolithic evidence</a:t>
            </a:r>
          </a:p>
        </p:txBody>
      </p:sp>
      <p:sp>
        <p:nvSpPr>
          <p:cNvPr id="11" name="TextBox 10">
            <a:extLst>
              <a:ext uri="{FF2B5EF4-FFF2-40B4-BE49-F238E27FC236}">
                <a16:creationId xmlns:a16="http://schemas.microsoft.com/office/drawing/2014/main" id="{C1CDD598-8042-DD8F-5A29-227D8AD97DBA}"/>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evidence is there that people lived in the Palaeolithic era?</a:t>
            </a:r>
          </a:p>
        </p:txBody>
      </p:sp>
      <p:sp>
        <p:nvSpPr>
          <p:cNvPr id="7" name="Title 1">
            <a:extLst>
              <a:ext uri="{FF2B5EF4-FFF2-40B4-BE49-F238E27FC236}">
                <a16:creationId xmlns:a16="http://schemas.microsoft.com/office/drawing/2014/main" id="{558551A9-5281-2749-0535-2B52B8B67B9E}"/>
              </a:ext>
            </a:extLst>
          </p:cNvPr>
          <p:cNvSpPr txBox="1">
            <a:spLocks/>
          </p:cNvSpPr>
          <p:nvPr/>
        </p:nvSpPr>
        <p:spPr>
          <a:xfrm>
            <a:off x="494269" y="397520"/>
            <a:ext cx="7574691" cy="739405"/>
          </a:xfrm>
          <a:prstGeom prst="rect">
            <a:avLst/>
          </a:prstGeom>
        </p:spPr>
        <p:txBody>
          <a:bodyPr vert="horz" lIns="91440" tIns="45720" rIns="91440" bIns="45720" rtlCol="0" anchor="b">
            <a:normAutofit fontScale="77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Palaeolithic evidence</a:t>
            </a:r>
          </a:p>
        </p:txBody>
      </p:sp>
      <p:sp>
        <p:nvSpPr>
          <p:cNvPr id="8" name="TextBox 7">
            <a:extLst>
              <a:ext uri="{FF2B5EF4-FFF2-40B4-BE49-F238E27FC236}">
                <a16:creationId xmlns:a16="http://schemas.microsoft.com/office/drawing/2014/main" id="{10F9F0D0-30C6-A330-ABEB-B3FF1EA2D60C}"/>
              </a:ext>
            </a:extLst>
          </p:cNvPr>
          <p:cNvSpPr txBox="1"/>
          <p:nvPr/>
        </p:nvSpPr>
        <p:spPr>
          <a:xfrm>
            <a:off x="494269" y="1107590"/>
            <a:ext cx="8657712"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A large mammoth graveyard was discovered at a quarry near to Swindon, which contained five skeletons of mammoths of various ages and stone tools dating back to the Neanderthal period.</a:t>
            </a:r>
          </a:p>
        </p:txBody>
      </p:sp>
      <p:pic>
        <p:nvPicPr>
          <p:cNvPr id="6" name="Picture 5" descr="A Palaeolithic man holding two flint stones to scrape together. There is a zoomed in view of the flint stone to his right.">
            <a:extLst>
              <a:ext uri="{FF2B5EF4-FFF2-40B4-BE49-F238E27FC236}">
                <a16:creationId xmlns:a16="http://schemas.microsoft.com/office/drawing/2014/main" id="{3F739191-057B-4407-C347-87E34437BD8A}"/>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446566" y="2597927"/>
            <a:ext cx="3896834" cy="3311244"/>
          </a:xfrm>
          <a:prstGeom prst="rect">
            <a:avLst/>
          </a:prstGeom>
        </p:spPr>
      </p:pic>
      <p:pic>
        <p:nvPicPr>
          <p:cNvPr id="12" name="Picture 11" descr="An illustrated map pinpointing the location of Swindon. ">
            <a:extLst>
              <a:ext uri="{FF2B5EF4-FFF2-40B4-BE49-F238E27FC236}">
                <a16:creationId xmlns:a16="http://schemas.microsoft.com/office/drawing/2014/main" id="{4EE0D924-21F5-F1E2-A77F-6E6160ADC144}"/>
              </a:ext>
            </a:extLst>
          </p:cNvPr>
          <p:cNvPicPr>
            <a:picLocks noChangeAspect="1"/>
          </p:cNvPicPr>
          <p:nvPr/>
        </p:nvPicPr>
        <p:blipFill>
          <a:blip r:embed="rId5"/>
          <a:stretch>
            <a:fillRect/>
          </a:stretch>
        </p:blipFill>
        <p:spPr>
          <a:xfrm>
            <a:off x="4475806" y="2530532"/>
            <a:ext cx="4460787" cy="2887563"/>
          </a:xfrm>
          <a:prstGeom prst="rect">
            <a:avLst/>
          </a:prstGeom>
        </p:spPr>
      </p:pic>
      <p:sp>
        <p:nvSpPr>
          <p:cNvPr id="26" name="Oval 25" descr="A circle marking where the graveyard was found just above the Swinfon marker on the map">
            <a:extLst>
              <a:ext uri="{FF2B5EF4-FFF2-40B4-BE49-F238E27FC236}">
                <a16:creationId xmlns:a16="http://schemas.microsoft.com/office/drawing/2014/main" id="{13CC056A-F19C-6B3B-E4B6-D119DC0E4458}"/>
              </a:ext>
            </a:extLst>
          </p:cNvPr>
          <p:cNvSpPr/>
          <p:nvPr/>
        </p:nvSpPr>
        <p:spPr>
          <a:xfrm>
            <a:off x="8145640" y="4079620"/>
            <a:ext cx="347143" cy="346035"/>
          </a:xfrm>
          <a:prstGeom prst="ellipse">
            <a:avLst/>
          </a:prstGeom>
          <a:solidFill>
            <a:srgbClr val="FAB721">
              <a:alpha val="50000"/>
            </a:srgbClr>
          </a:solidFill>
          <a:ln w="28575">
            <a:solidFill>
              <a:srgbClr val="FAB7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7" name="Group 26">
            <a:extLst>
              <a:ext uri="{FF2B5EF4-FFF2-40B4-BE49-F238E27FC236}">
                <a16:creationId xmlns:a16="http://schemas.microsoft.com/office/drawing/2014/main" id="{8C6F1761-D7CE-E561-5EFF-35453BA3F767}"/>
              </a:ext>
              <a:ext uri="{C183D7F6-B498-43B3-948B-1728B52AA6E4}">
                <adec:decorative xmlns:adec="http://schemas.microsoft.com/office/drawing/2017/decorative" val="1"/>
              </a:ext>
            </a:extLst>
          </p:cNvPr>
          <p:cNvGrpSpPr/>
          <p:nvPr/>
        </p:nvGrpSpPr>
        <p:grpSpPr>
          <a:xfrm>
            <a:off x="7525082" y="3387231"/>
            <a:ext cx="1585408" cy="1123216"/>
            <a:chOff x="6316230" y="2792651"/>
            <a:chExt cx="980782" cy="694856"/>
          </a:xfrm>
        </p:grpSpPr>
        <p:pic>
          <p:nvPicPr>
            <p:cNvPr id="28" name="Picture 27" descr="A yellow pin showing where Maidstone is on the map">
              <a:extLst>
                <a:ext uri="{FF2B5EF4-FFF2-40B4-BE49-F238E27FC236}">
                  <a16:creationId xmlns:a16="http://schemas.microsoft.com/office/drawing/2014/main" id="{9AC330B1-529E-081D-6AD0-2213E5CA96B8}"/>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6590994" y="2931863"/>
              <a:ext cx="358184" cy="555644"/>
            </a:xfrm>
            <a:prstGeom prst="rect">
              <a:avLst/>
            </a:prstGeom>
          </p:spPr>
        </p:pic>
        <p:sp>
          <p:nvSpPr>
            <p:cNvPr id="29" name="TextBox 28">
              <a:extLst>
                <a:ext uri="{FF2B5EF4-FFF2-40B4-BE49-F238E27FC236}">
                  <a16:creationId xmlns:a16="http://schemas.microsoft.com/office/drawing/2014/main" id="{403521C1-2B90-E9BF-BE33-1874C727CE53}"/>
                </a:ext>
              </a:extLst>
            </p:cNvPr>
            <p:cNvSpPr txBox="1"/>
            <p:nvPr/>
          </p:nvSpPr>
          <p:spPr>
            <a:xfrm>
              <a:off x="6316230" y="2792651"/>
              <a:ext cx="980782" cy="247520"/>
            </a:xfrm>
            <a:prstGeom prst="rect">
              <a:avLst/>
            </a:prstGeom>
            <a:noFill/>
          </p:spPr>
          <p:txBody>
            <a:bodyPr wrap="square" lIns="91440" tIns="45720" rIns="91440" bIns="45720" rtlCol="0" anchor="t">
              <a:spAutoFit/>
            </a:bodyPr>
            <a:lstStyle/>
            <a:p>
              <a:r>
                <a:rPr lang="en-US" sz="2000" dirty="0">
                  <a:latin typeface="Linkpen 17a Print"/>
                </a:rPr>
                <a:t>Swindon</a:t>
              </a:r>
              <a:endParaRPr lang="en-US" sz="2800" dirty="0">
                <a:latin typeface="Linkpen 17a Print" panose="03050602060000000000" pitchFamily="66" charset="77"/>
              </a:endParaRPr>
            </a:p>
          </p:txBody>
        </p:sp>
      </p:grpSp>
      <p:pic>
        <p:nvPicPr>
          <p:cNvPr id="14" name="Picture 13">
            <a:extLst>
              <a:ext uri="{FF2B5EF4-FFF2-40B4-BE49-F238E27FC236}">
                <a16:creationId xmlns:a16="http://schemas.microsoft.com/office/drawing/2014/main" id="{68C49727-422B-FDE3-C1C5-8B05B53F54F1}"/>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731500" y="-111445"/>
            <a:ext cx="1460499" cy="1306658"/>
          </a:xfrm>
          <a:prstGeom prst="rect">
            <a:avLst/>
          </a:prstGeom>
        </p:spPr>
      </p:pic>
      <p:sp>
        <p:nvSpPr>
          <p:cNvPr id="15" name="TextBox 14">
            <a:extLst>
              <a:ext uri="{FF2B5EF4-FFF2-40B4-BE49-F238E27FC236}">
                <a16:creationId xmlns:a16="http://schemas.microsoft.com/office/drawing/2014/main" id="{74734EFC-5CFC-E77C-A509-DAD176DD09B8}"/>
              </a:ext>
            </a:extLst>
          </p:cNvPr>
          <p:cNvSpPr txBox="1"/>
          <p:nvPr/>
        </p:nvSpPr>
        <p:spPr>
          <a:xfrm>
            <a:off x="2895430" y="5692796"/>
            <a:ext cx="6171852" cy="707886"/>
          </a:xfrm>
          <a:prstGeom prst="rect">
            <a:avLst/>
          </a:prstGeom>
          <a:noFill/>
        </p:spPr>
        <p:txBody>
          <a:bodyPr wrap="square">
            <a:spAutoFit/>
          </a:bodyPr>
          <a:lstStyle/>
          <a:p>
            <a:pPr algn="ctr"/>
            <a:r>
              <a:rPr lang="en-GB" sz="2000" dirty="0">
                <a:solidFill>
                  <a:srgbClr val="FAB721"/>
                </a:solidFill>
                <a:latin typeface="Superclarendon Rg" panose="02000505080000020003" pitchFamily="2" charset="77"/>
              </a:rPr>
              <a:t>Were they the first people to live here or were they just passing through?</a:t>
            </a:r>
          </a:p>
        </p:txBody>
      </p:sp>
      <p:grpSp>
        <p:nvGrpSpPr>
          <p:cNvPr id="21" name="Group 20" descr="Did you know?&#10;During the ice age woolly mammoths provided the hunter-gatherers with an important food source.&#10;&#10;There is an illustration of a large brown  mammoth underneath the text.">
            <a:extLst>
              <a:ext uri="{FF2B5EF4-FFF2-40B4-BE49-F238E27FC236}">
                <a16:creationId xmlns:a16="http://schemas.microsoft.com/office/drawing/2014/main" id="{52352B8C-A404-9C7F-7505-71A6F4334590}"/>
              </a:ext>
            </a:extLst>
          </p:cNvPr>
          <p:cNvGrpSpPr/>
          <p:nvPr/>
        </p:nvGrpSpPr>
        <p:grpSpPr>
          <a:xfrm>
            <a:off x="9284387" y="1254239"/>
            <a:ext cx="2448830" cy="5209832"/>
            <a:chOff x="9182846" y="479768"/>
            <a:chExt cx="2448830" cy="5209832"/>
          </a:xfrm>
        </p:grpSpPr>
        <p:grpSp>
          <p:nvGrpSpPr>
            <p:cNvPr id="16" name="Group 15" descr="Did You Know?&#10;A large woolly mammoth tooth was found in Maidstone, suggesting that palaeolithic visitors hunted them for food!&#10;">
              <a:extLst>
                <a:ext uri="{FF2B5EF4-FFF2-40B4-BE49-F238E27FC236}">
                  <a16:creationId xmlns:a16="http://schemas.microsoft.com/office/drawing/2014/main" id="{B79A4F90-D406-8C02-FD5A-0428BFE91743}"/>
                </a:ext>
              </a:extLst>
            </p:cNvPr>
            <p:cNvGrpSpPr/>
            <p:nvPr/>
          </p:nvGrpSpPr>
          <p:grpSpPr>
            <a:xfrm>
              <a:off x="9182846" y="479768"/>
              <a:ext cx="2448830" cy="5209832"/>
              <a:chOff x="9323384" y="2421313"/>
              <a:chExt cx="2770595" cy="6546736"/>
            </a:xfrm>
          </p:grpSpPr>
          <p:sp>
            <p:nvSpPr>
              <p:cNvPr id="17" name="Rectangle 16">
                <a:extLst>
                  <a:ext uri="{FF2B5EF4-FFF2-40B4-BE49-F238E27FC236}">
                    <a16:creationId xmlns:a16="http://schemas.microsoft.com/office/drawing/2014/main" id="{127BF62F-2278-C9B0-B24D-A839F20AF527}"/>
                  </a:ext>
                  <a:ext uri="{C183D7F6-B498-43B3-948B-1728B52AA6E4}">
                    <adec:decorative xmlns:adec="http://schemas.microsoft.com/office/drawing/2017/decorative" val="1"/>
                  </a:ext>
                </a:extLst>
              </p:cNvPr>
              <p:cNvSpPr/>
              <p:nvPr/>
            </p:nvSpPr>
            <p:spPr>
              <a:xfrm>
                <a:off x="9323384" y="2421313"/>
                <a:ext cx="2770595" cy="6546736"/>
              </a:xfrm>
              <a:prstGeom prst="rect">
                <a:avLst/>
              </a:prstGeom>
              <a:solidFill>
                <a:srgbClr val="FAB72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80715D00-EBF0-4738-1118-5A7118604692}"/>
                  </a:ext>
                </a:extLst>
              </p:cNvPr>
              <p:cNvSpPr txBox="1"/>
              <p:nvPr/>
            </p:nvSpPr>
            <p:spPr>
              <a:xfrm>
                <a:off x="9486780" y="3693010"/>
                <a:ext cx="2477387" cy="292483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During the ice age woolly mammoths provided the hunter-gatherers with an important food source.</a:t>
                </a:r>
              </a:p>
              <a:p>
                <a:pPr>
                  <a:lnSpc>
                    <a:spcPct val="150000"/>
                  </a:lnSpc>
                </a:pPr>
                <a:endParaRPr lang="en-GB" sz="1400" dirty="0">
                  <a:latin typeface="Linkpen 17a Print" panose="03050602060000000000" pitchFamily="66" charset="77"/>
                </a:endParaRPr>
              </a:p>
            </p:txBody>
          </p:sp>
          <p:sp>
            <p:nvSpPr>
              <p:cNvPr id="19" name="TextBox 18">
                <a:extLst>
                  <a:ext uri="{FF2B5EF4-FFF2-40B4-BE49-F238E27FC236}">
                    <a16:creationId xmlns:a16="http://schemas.microsoft.com/office/drawing/2014/main" id="{83D77E36-2D3C-B49F-C37C-C3DD4F85CC3D}"/>
                  </a:ext>
                </a:extLst>
              </p:cNvPr>
              <p:cNvSpPr txBox="1"/>
              <p:nvPr/>
            </p:nvSpPr>
            <p:spPr>
              <a:xfrm>
                <a:off x="9435669" y="2510215"/>
                <a:ext cx="2515031" cy="954107"/>
              </a:xfrm>
              <a:prstGeom prst="rect">
                <a:avLst/>
              </a:prstGeom>
              <a:noFill/>
            </p:spPr>
            <p:txBody>
              <a:bodyPr wrap="square">
                <a:spAutoFit/>
              </a:bodyPr>
              <a:lstStyle/>
              <a:p>
                <a:pPr algn="ctr"/>
                <a:r>
                  <a:rPr lang="en-GB" sz="2800" dirty="0">
                    <a:latin typeface="Superclarendon Rg" panose="02000505080000020003" pitchFamily="2" charset="77"/>
                  </a:rPr>
                  <a:t>Did You Know?</a:t>
                </a:r>
              </a:p>
            </p:txBody>
          </p:sp>
        </p:grpSp>
        <p:pic>
          <p:nvPicPr>
            <p:cNvPr id="20" name="Picture 19">
              <a:extLst>
                <a:ext uri="{FF2B5EF4-FFF2-40B4-BE49-F238E27FC236}">
                  <a16:creationId xmlns:a16="http://schemas.microsoft.com/office/drawing/2014/main" id="{DB195886-6FBC-3830-784E-0C3B4C821385}"/>
                </a:ext>
              </a:extLst>
            </p:cNvPr>
            <p:cNvPicPr>
              <a:picLocks noChangeAspect="1"/>
            </p:cNvPicPr>
            <p:nvPr/>
          </p:nvPicPr>
          <p:blipFill>
            <a:blip r:embed="rId8"/>
            <a:stretch>
              <a:fillRect/>
            </a:stretch>
          </p:blipFill>
          <p:spPr>
            <a:xfrm>
              <a:off x="9282091" y="3578104"/>
              <a:ext cx="2189674" cy="1907742"/>
            </a:xfrm>
            <a:prstGeom prst="rect">
              <a:avLst/>
            </a:prstGeom>
          </p:spPr>
        </p:pic>
      </p:grpSp>
    </p:spTree>
    <p:extLst>
      <p:ext uri="{BB962C8B-B14F-4D97-AF65-F5344CB8AC3E}">
        <p14:creationId xmlns:p14="http://schemas.microsoft.com/office/powerpoint/2010/main" val="275688176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47" presetClass="entr" presetSubtype="0"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1000"/>
                                        <p:tgtEl>
                                          <p:spTgt spid="27"/>
                                        </p:tgtEl>
                                      </p:cBhvr>
                                    </p:animEffect>
                                    <p:anim calcmode="lin" valueType="num">
                                      <p:cBhvr>
                                        <p:cTn id="24" dur="1000" fill="hold"/>
                                        <p:tgtEl>
                                          <p:spTgt spid="27"/>
                                        </p:tgtEl>
                                        <p:attrNameLst>
                                          <p:attrName>ppt_x</p:attrName>
                                        </p:attrNameLst>
                                      </p:cBhvr>
                                      <p:tavLst>
                                        <p:tav tm="0">
                                          <p:val>
                                            <p:strVal val="#ppt_x"/>
                                          </p:val>
                                        </p:tav>
                                        <p:tav tm="100000">
                                          <p:val>
                                            <p:strVal val="#ppt_x"/>
                                          </p:val>
                                        </p:tav>
                                      </p:tavLst>
                                    </p:anim>
                                    <p:anim calcmode="lin" valueType="num">
                                      <p:cBhvr>
                                        <p:cTn id="25" dur="1000" fill="hold"/>
                                        <p:tgtEl>
                                          <p:spTgt spid="27"/>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21" presetClass="entr" presetSubtype="1" fill="hold" grpId="0"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wheel(1)">
                                      <p:cBhvr>
                                        <p:cTn id="29" dur="1000"/>
                                        <p:tgtEl>
                                          <p:spTgt spid="26"/>
                                        </p:tgtEl>
                                      </p:cBhvr>
                                    </p:animEffect>
                                  </p:childTnLst>
                                </p:cTn>
                              </p:par>
                            </p:childTnLst>
                          </p:cTn>
                        </p:par>
                        <p:par>
                          <p:cTn id="30" fill="hold">
                            <p:stCondLst>
                              <p:cond delay="4000"/>
                            </p:stCondLst>
                            <p:childTnLst>
                              <p:par>
                                <p:cTn id="31" presetID="10" presetClass="entr" presetSubtype="0"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2" decel="50000" fill="hold" nodeType="click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1000" fill="hold"/>
                                        <p:tgtEl>
                                          <p:spTgt spid="21"/>
                                        </p:tgtEl>
                                        <p:attrNameLst>
                                          <p:attrName>ppt_x</p:attrName>
                                        </p:attrNameLst>
                                      </p:cBhvr>
                                      <p:tavLst>
                                        <p:tav tm="0">
                                          <p:val>
                                            <p:strVal val="1+#ppt_w/2"/>
                                          </p:val>
                                        </p:tav>
                                        <p:tav tm="100000">
                                          <p:val>
                                            <p:strVal val="#ppt_x"/>
                                          </p:val>
                                        </p:tav>
                                      </p:tavLst>
                                    </p:anim>
                                    <p:anim calcmode="lin" valueType="num">
                                      <p:cBhvr additive="base">
                                        <p:cTn id="39" dur="10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26" grpId="0" animBg="1"/>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F21335F-FCBF-A10E-86F9-FBB124F19B4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501C7FA-33BB-814A-3290-691739078DFF}"/>
              </a:ext>
            </a:extLst>
          </p:cNvPr>
          <p:cNvSpPr>
            <a:spLocks noGrp="1"/>
          </p:cNvSpPr>
          <p:nvPr>
            <p:ph type="ctrTitle"/>
          </p:nvPr>
        </p:nvSpPr>
        <p:spPr>
          <a:xfrm>
            <a:off x="1524000" y="-1361424"/>
            <a:ext cx="9144000" cy="961316"/>
          </a:xfrm>
        </p:spPr>
        <p:txBody>
          <a:bodyPr/>
          <a:lstStyle/>
          <a:p>
            <a:r>
              <a:rPr lang="en-US" dirty="0"/>
              <a:t>Neolithic evidence</a:t>
            </a:r>
          </a:p>
        </p:txBody>
      </p:sp>
      <p:sp>
        <p:nvSpPr>
          <p:cNvPr id="11" name="TextBox 10">
            <a:extLst>
              <a:ext uri="{FF2B5EF4-FFF2-40B4-BE49-F238E27FC236}">
                <a16:creationId xmlns:a16="http://schemas.microsoft.com/office/drawing/2014/main" id="{207DF179-8F0B-311E-EE63-3ACBDA43C985}"/>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evidence is there that people lived in the Neolithic era?</a:t>
            </a:r>
          </a:p>
        </p:txBody>
      </p:sp>
      <p:sp>
        <p:nvSpPr>
          <p:cNvPr id="7" name="Title 1">
            <a:extLst>
              <a:ext uri="{FF2B5EF4-FFF2-40B4-BE49-F238E27FC236}">
                <a16:creationId xmlns:a16="http://schemas.microsoft.com/office/drawing/2014/main" id="{21934B93-CC5F-826F-0071-A6A4558473CC}"/>
              </a:ext>
            </a:extLst>
          </p:cNvPr>
          <p:cNvSpPr txBox="1">
            <a:spLocks/>
          </p:cNvSpPr>
          <p:nvPr/>
        </p:nvSpPr>
        <p:spPr>
          <a:xfrm>
            <a:off x="494269" y="325006"/>
            <a:ext cx="757469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Neolithic Evidence</a:t>
            </a:r>
          </a:p>
        </p:txBody>
      </p:sp>
      <p:sp>
        <p:nvSpPr>
          <p:cNvPr id="8" name="TextBox 7">
            <a:extLst>
              <a:ext uri="{FF2B5EF4-FFF2-40B4-BE49-F238E27FC236}">
                <a16:creationId xmlns:a16="http://schemas.microsoft.com/office/drawing/2014/main" id="{2F683915-1E07-2D0B-929D-93D0110479ED}"/>
              </a:ext>
            </a:extLst>
          </p:cNvPr>
          <p:cNvSpPr txBox="1"/>
          <p:nvPr/>
        </p:nvSpPr>
        <p:spPr>
          <a:xfrm>
            <a:off x="494269" y="1209004"/>
            <a:ext cx="5258831" cy="4493538"/>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Taking place between 4000 and 2500 BC, the Neolithic era was when people started to form settlements, farm the land and build monuments.</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Swindon was home to some of these early settlers, with artefacts, including flint tools and pottery, found in the area. These and other evidence can help us identify important Neolithic sites</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Let’s investigate one of these sites!</a:t>
            </a:r>
          </a:p>
        </p:txBody>
      </p:sp>
      <p:grpSp>
        <p:nvGrpSpPr>
          <p:cNvPr id="12" name="Group 11" descr="A photograph of the stone circles and monuments of Stonehenge.">
            <a:extLst>
              <a:ext uri="{FF2B5EF4-FFF2-40B4-BE49-F238E27FC236}">
                <a16:creationId xmlns:a16="http://schemas.microsoft.com/office/drawing/2014/main" id="{C6323765-80A9-FED9-D95D-A877ECCE8516}"/>
              </a:ext>
            </a:extLst>
          </p:cNvPr>
          <p:cNvGrpSpPr/>
          <p:nvPr/>
        </p:nvGrpSpPr>
        <p:grpSpPr>
          <a:xfrm>
            <a:off x="5897315" y="1116387"/>
            <a:ext cx="5800416" cy="3708399"/>
            <a:chOff x="5923606" y="1244600"/>
            <a:chExt cx="5800416" cy="3708399"/>
          </a:xfrm>
        </p:grpSpPr>
        <p:pic>
          <p:nvPicPr>
            <p:cNvPr id="9" name="Picture 8" descr="A group of stone structures in a field&#10;&#10;Description automatically generated">
              <a:extLst>
                <a:ext uri="{FF2B5EF4-FFF2-40B4-BE49-F238E27FC236}">
                  <a16:creationId xmlns:a16="http://schemas.microsoft.com/office/drawing/2014/main" id="{0D3EAF20-6A25-6EEA-A8B7-D5AED430881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923606" y="1244600"/>
              <a:ext cx="5800416" cy="3708399"/>
            </a:xfrm>
            <a:prstGeom prst="rect">
              <a:avLst/>
            </a:prstGeom>
            <a:ln w="28575">
              <a:solidFill>
                <a:schemeClr val="tx1"/>
              </a:solidFill>
            </a:ln>
          </p:spPr>
        </p:pic>
        <p:sp>
          <p:nvSpPr>
            <p:cNvPr id="10" name="TextBox 9">
              <a:extLst>
                <a:ext uri="{FF2B5EF4-FFF2-40B4-BE49-F238E27FC236}">
                  <a16:creationId xmlns:a16="http://schemas.microsoft.com/office/drawing/2014/main" id="{39A2019F-8190-5481-65AC-43984E09E689}"/>
                </a:ext>
              </a:extLst>
            </p:cNvPr>
            <p:cNvSpPr txBox="1"/>
            <p:nvPr/>
          </p:nvSpPr>
          <p:spPr>
            <a:xfrm>
              <a:off x="7568169" y="4691389"/>
              <a:ext cx="4129562" cy="261610"/>
            </a:xfrm>
            <a:prstGeom prst="rect">
              <a:avLst/>
            </a:prstGeom>
            <a:noFill/>
          </p:spPr>
          <p:txBody>
            <a:bodyPr wrap="square">
              <a:spAutoFit/>
            </a:bodyPr>
            <a:lstStyle/>
            <a:p>
              <a:pPr algn="r"/>
              <a:r>
                <a:rPr lang="en-GB" sz="1050" dirty="0">
                  <a:solidFill>
                    <a:srgbClr val="A68D11"/>
                  </a:solidFill>
                  <a:latin typeface="Arial" panose="020B0604020202020204" pitchFamily="34" charset="0"/>
                  <a:cs typeface="Arial" panose="020B0604020202020204" pitchFamily="34" charset="0"/>
                </a:rPr>
                <a:t> © Historic England DP438891</a:t>
              </a:r>
            </a:p>
          </p:txBody>
        </p:sp>
      </p:grpSp>
      <p:grpSp>
        <p:nvGrpSpPr>
          <p:cNvPr id="13" name="Group 12" descr="The most famous Neolithic monument is Stonehenge.&#10;">
            <a:extLst>
              <a:ext uri="{FF2B5EF4-FFF2-40B4-BE49-F238E27FC236}">
                <a16:creationId xmlns:a16="http://schemas.microsoft.com/office/drawing/2014/main" id="{AB2546D1-D367-E35A-3A43-5C52786CDDA4}"/>
              </a:ext>
            </a:extLst>
          </p:cNvPr>
          <p:cNvGrpSpPr/>
          <p:nvPr/>
        </p:nvGrpSpPr>
        <p:grpSpPr>
          <a:xfrm>
            <a:off x="6120509" y="4902323"/>
            <a:ext cx="5201874" cy="800219"/>
            <a:chOff x="5121850" y="2417403"/>
            <a:chExt cx="5201874" cy="800219"/>
          </a:xfrm>
        </p:grpSpPr>
        <p:pic>
          <p:nvPicPr>
            <p:cNvPr id="15" name="Picture 14">
              <a:extLst>
                <a:ext uri="{FF2B5EF4-FFF2-40B4-BE49-F238E27FC236}">
                  <a16:creationId xmlns:a16="http://schemas.microsoft.com/office/drawing/2014/main" id="{F311D19D-FE47-7BE2-080C-3BCF7CCC3E86}"/>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5071153" y="2510827"/>
              <a:ext cx="350267" cy="248874"/>
            </a:xfrm>
            <a:prstGeom prst="rect">
              <a:avLst/>
            </a:prstGeom>
          </p:spPr>
        </p:pic>
        <p:sp>
          <p:nvSpPr>
            <p:cNvPr id="16" name="TextBox 15">
              <a:extLst>
                <a:ext uri="{FF2B5EF4-FFF2-40B4-BE49-F238E27FC236}">
                  <a16:creationId xmlns:a16="http://schemas.microsoft.com/office/drawing/2014/main" id="{35F107C2-A2F1-8639-251F-94F24BA321CF}"/>
                </a:ext>
              </a:extLst>
            </p:cNvPr>
            <p:cNvSpPr txBox="1"/>
            <p:nvPr/>
          </p:nvSpPr>
          <p:spPr>
            <a:xfrm>
              <a:off x="5276103" y="2417403"/>
              <a:ext cx="5047621"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most famous Neolithic monument is Stonehenge.</a:t>
              </a:r>
            </a:p>
          </p:txBody>
        </p:sp>
      </p:grpSp>
      <p:sp>
        <p:nvSpPr>
          <p:cNvPr id="17" name="TextBox 16">
            <a:extLst>
              <a:ext uri="{FF2B5EF4-FFF2-40B4-BE49-F238E27FC236}">
                <a16:creationId xmlns:a16="http://schemas.microsoft.com/office/drawing/2014/main" id="{13D6B56B-429D-0561-C0D7-45C74BA855A0}"/>
              </a:ext>
            </a:extLst>
          </p:cNvPr>
          <p:cNvSpPr txBox="1"/>
          <p:nvPr/>
        </p:nvSpPr>
        <p:spPr>
          <a:xfrm>
            <a:off x="2755900" y="5805566"/>
            <a:ext cx="6642100" cy="707886"/>
          </a:xfrm>
          <a:prstGeom prst="rect">
            <a:avLst/>
          </a:prstGeom>
          <a:noFill/>
        </p:spPr>
        <p:txBody>
          <a:bodyPr wrap="square">
            <a:spAutoFit/>
          </a:bodyPr>
          <a:lstStyle/>
          <a:p>
            <a:pPr algn="ctr"/>
            <a:r>
              <a:rPr lang="en-GB" sz="2000" dirty="0">
                <a:solidFill>
                  <a:srgbClr val="FAB721"/>
                </a:solidFill>
                <a:latin typeface="Superclarendon Rg" panose="02000505080000020003" pitchFamily="2" charset="77"/>
              </a:rPr>
              <a:t>Were they the first people to live here or were they just passing through?</a:t>
            </a:r>
          </a:p>
        </p:txBody>
      </p:sp>
      <p:pic>
        <p:nvPicPr>
          <p:cNvPr id="14" name="Picture 13">
            <a:extLst>
              <a:ext uri="{FF2B5EF4-FFF2-40B4-BE49-F238E27FC236}">
                <a16:creationId xmlns:a16="http://schemas.microsoft.com/office/drawing/2014/main" id="{0CD3B8FE-590E-DA8C-6DAC-C56F2F2B3C51}"/>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731500" y="5549900"/>
            <a:ext cx="1460499" cy="1306658"/>
          </a:xfrm>
          <a:prstGeom prst="rect">
            <a:avLst/>
          </a:prstGeom>
        </p:spPr>
      </p:pic>
    </p:spTree>
    <p:extLst>
      <p:ext uri="{BB962C8B-B14F-4D97-AF65-F5344CB8AC3E}">
        <p14:creationId xmlns:p14="http://schemas.microsoft.com/office/powerpoint/2010/main" val="132591787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2" end="2"/>
                                            </p:txEl>
                                          </p:spTgt>
                                        </p:tgtEl>
                                        <p:attrNameLst>
                                          <p:attrName>style.visibility</p:attrName>
                                        </p:attrNameLst>
                                      </p:cBhvr>
                                      <p:to>
                                        <p:strVal val="visible"/>
                                      </p:to>
                                    </p:set>
                                    <p:animEffect transition="in" filter="fade">
                                      <p:cBhvr>
                                        <p:cTn id="23" dur="500"/>
                                        <p:tgtEl>
                                          <p:spTgt spid="8">
                                            <p:txEl>
                                              <p:pRg st="2" end="2"/>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fade">
                                      <p:cBhvr>
                                        <p:cTn id="27" dur="500"/>
                                        <p:tgtEl>
                                          <p:spTgt spid="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9299401-FC9F-6109-C1B7-4C28E45B1D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AC6DEC5-B5D9-425B-297D-74DD1610DD81}"/>
              </a:ext>
            </a:extLst>
          </p:cNvPr>
          <p:cNvSpPr>
            <a:spLocks noGrp="1"/>
          </p:cNvSpPr>
          <p:nvPr>
            <p:ph type="ctrTitle"/>
          </p:nvPr>
        </p:nvSpPr>
        <p:spPr>
          <a:xfrm>
            <a:off x="1524000" y="-1449130"/>
            <a:ext cx="9144000" cy="1168761"/>
          </a:xfrm>
        </p:spPr>
        <p:txBody>
          <a:bodyPr/>
          <a:lstStyle/>
          <a:p>
            <a:r>
              <a:rPr lang="en-US" dirty="0"/>
              <a:t>Can you spot activity</a:t>
            </a:r>
          </a:p>
        </p:txBody>
      </p:sp>
      <p:sp>
        <p:nvSpPr>
          <p:cNvPr id="11" name="TextBox 10">
            <a:extLst>
              <a:ext uri="{FF2B5EF4-FFF2-40B4-BE49-F238E27FC236}">
                <a16:creationId xmlns:a16="http://schemas.microsoft.com/office/drawing/2014/main" id="{F6866713-A158-AEA3-FF26-9D6FE424E9D0}"/>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can </a:t>
            </a:r>
            <a:r>
              <a:rPr lang="en-GB" sz="1100" dirty="0" err="1">
                <a:effectLst/>
                <a:latin typeface="Superclarendon Rg" panose="02000505080000020003" pitchFamily="2" charset="77"/>
              </a:rPr>
              <a:t>Coate</a:t>
            </a:r>
            <a:r>
              <a:rPr lang="en-GB" sz="1100" dirty="0">
                <a:effectLst/>
                <a:latin typeface="Superclarendon Rg" panose="02000505080000020003" pitchFamily="2" charset="77"/>
              </a:rPr>
              <a:t> Stone Circle tell us about people in the Neolithic era?</a:t>
            </a:r>
          </a:p>
        </p:txBody>
      </p:sp>
      <p:pic>
        <p:nvPicPr>
          <p:cNvPr id="9" name="Picture 8" descr="A photograph of the coat stone circle from the air. There are  rocks in a circular shape and a road dissecting it.">
            <a:extLst>
              <a:ext uri="{FF2B5EF4-FFF2-40B4-BE49-F238E27FC236}">
                <a16:creationId xmlns:a16="http://schemas.microsoft.com/office/drawing/2014/main" id="{C05C019F-841D-F6EA-79DC-F7F58C247B0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238501" y="470306"/>
            <a:ext cx="6515098" cy="4711848"/>
          </a:xfrm>
          <a:prstGeom prst="rect">
            <a:avLst/>
          </a:prstGeom>
        </p:spPr>
      </p:pic>
      <p:pic>
        <p:nvPicPr>
          <p:cNvPr id="12" name="Picture 11" descr="A magnifying glass.">
            <a:extLst>
              <a:ext uri="{FF2B5EF4-FFF2-40B4-BE49-F238E27FC236}">
                <a16:creationId xmlns:a16="http://schemas.microsoft.com/office/drawing/2014/main" id="{0E79CD84-AC14-CB94-DA0A-62E675B0B5C8}"/>
              </a:ext>
            </a:extLst>
          </p:cNvPr>
          <p:cNvPicPr>
            <a:picLocks noChangeAspect="1"/>
          </p:cNvPicPr>
          <p:nvPr/>
        </p:nvPicPr>
        <p:blipFill>
          <a:blip r:embed="rId5" cstate="screen">
            <a:extLst>
              <a:ext uri="{28A0092B-C50C-407E-A947-70E740481C1C}">
                <a14:useLocalDpi xmlns:a14="http://schemas.microsoft.com/office/drawing/2010/main"/>
              </a:ext>
            </a:extLst>
          </a:blip>
          <a:srcRect t="-2486"/>
          <a:stretch/>
        </p:blipFill>
        <p:spPr>
          <a:xfrm rot="278592">
            <a:off x="2510109" y="151414"/>
            <a:ext cx="1468810" cy="1831204"/>
          </a:xfrm>
          <a:prstGeom prst="rect">
            <a:avLst/>
          </a:prstGeom>
        </p:spPr>
      </p:pic>
      <p:sp>
        <p:nvSpPr>
          <p:cNvPr id="17" name="Oval 16" descr="A circle marking a rock next to the road.">
            <a:extLst>
              <a:ext uri="{FF2B5EF4-FFF2-40B4-BE49-F238E27FC236}">
                <a16:creationId xmlns:a16="http://schemas.microsoft.com/office/drawing/2014/main" id="{5C9A2130-0B26-66E5-5AC5-F4EBDFB7A446}"/>
              </a:ext>
            </a:extLst>
          </p:cNvPr>
          <p:cNvSpPr/>
          <p:nvPr/>
        </p:nvSpPr>
        <p:spPr>
          <a:xfrm>
            <a:off x="7323227" y="2341202"/>
            <a:ext cx="416738" cy="416738"/>
          </a:xfrm>
          <a:prstGeom prst="ellipse">
            <a:avLst/>
          </a:prstGeom>
          <a:solidFill>
            <a:srgbClr val="FAB721">
              <a:alpha val="42000"/>
            </a:srgbClr>
          </a:solidFill>
          <a:ln w="28575">
            <a:solidFill>
              <a:srgbClr val="FAB72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Oval 15" descr="A second circle under the first marking the location of 2 more rocks.">
            <a:extLst>
              <a:ext uri="{FF2B5EF4-FFF2-40B4-BE49-F238E27FC236}">
                <a16:creationId xmlns:a16="http://schemas.microsoft.com/office/drawing/2014/main" id="{30386B1B-35F8-7D43-1841-90181F698330}"/>
              </a:ext>
            </a:extLst>
          </p:cNvPr>
          <p:cNvSpPr/>
          <p:nvPr/>
        </p:nvSpPr>
        <p:spPr>
          <a:xfrm>
            <a:off x="7594101" y="3010173"/>
            <a:ext cx="416738" cy="416738"/>
          </a:xfrm>
          <a:prstGeom prst="ellipse">
            <a:avLst/>
          </a:prstGeom>
          <a:solidFill>
            <a:srgbClr val="FAB721">
              <a:alpha val="42000"/>
            </a:srgbClr>
          </a:solidFill>
          <a:ln w="28575">
            <a:solidFill>
              <a:srgbClr val="FAB72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Oval 12" descr="A final circle to the left of the third rock.">
            <a:extLst>
              <a:ext uri="{FF2B5EF4-FFF2-40B4-BE49-F238E27FC236}">
                <a16:creationId xmlns:a16="http://schemas.microsoft.com/office/drawing/2014/main" id="{3596C52E-F643-E882-9140-652F7F63A4A1}"/>
              </a:ext>
            </a:extLst>
          </p:cNvPr>
          <p:cNvSpPr/>
          <p:nvPr/>
        </p:nvSpPr>
        <p:spPr>
          <a:xfrm>
            <a:off x="6639417" y="3914972"/>
            <a:ext cx="416738" cy="416738"/>
          </a:xfrm>
          <a:prstGeom prst="ellipse">
            <a:avLst/>
          </a:prstGeom>
          <a:solidFill>
            <a:srgbClr val="FAB721">
              <a:alpha val="42000"/>
            </a:srgbClr>
          </a:solidFill>
          <a:ln w="28575">
            <a:solidFill>
              <a:srgbClr val="FAB72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Oval 14" descr="A third circle under the second rock, marking another rock.">
            <a:extLst>
              <a:ext uri="{FF2B5EF4-FFF2-40B4-BE49-F238E27FC236}">
                <a16:creationId xmlns:a16="http://schemas.microsoft.com/office/drawing/2014/main" id="{6140EB22-7A9D-5B77-8DE6-29C4DC965E47}"/>
              </a:ext>
            </a:extLst>
          </p:cNvPr>
          <p:cNvSpPr/>
          <p:nvPr/>
        </p:nvSpPr>
        <p:spPr>
          <a:xfrm>
            <a:off x="7196199" y="3820001"/>
            <a:ext cx="416738" cy="416738"/>
          </a:xfrm>
          <a:prstGeom prst="ellipse">
            <a:avLst/>
          </a:prstGeom>
          <a:solidFill>
            <a:srgbClr val="FAB721">
              <a:alpha val="42000"/>
            </a:srgbClr>
          </a:solidFill>
          <a:ln w="28575">
            <a:solidFill>
              <a:srgbClr val="FAB72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9565CD70-AA87-43ED-EA34-6086D8CAA012}"/>
              </a:ext>
            </a:extLst>
          </p:cNvPr>
          <p:cNvSpPr txBox="1"/>
          <p:nvPr/>
        </p:nvSpPr>
        <p:spPr>
          <a:xfrm>
            <a:off x="401053" y="5229915"/>
            <a:ext cx="11389894" cy="430887"/>
          </a:xfrm>
          <a:prstGeom prst="rect">
            <a:avLst/>
          </a:prstGeom>
          <a:noFill/>
        </p:spPr>
        <p:txBody>
          <a:bodyPr wrap="square">
            <a:spAutoFit/>
          </a:bodyPr>
          <a:lstStyle/>
          <a:p>
            <a:pPr algn="ctr">
              <a:lnSpc>
                <a:spcPct val="150000"/>
              </a:lnSpc>
            </a:pPr>
            <a:r>
              <a:rPr lang="en-GB" sz="1600" dirty="0">
                <a:latin typeface="Linkpen 17a Print" panose="03050602060000000000" pitchFamily="66" charset="77"/>
              </a:rPr>
              <a:t>Something in this aerial photograph provides us with evidence linking to the Neolithic era.</a:t>
            </a:r>
          </a:p>
        </p:txBody>
      </p:sp>
      <p:sp>
        <p:nvSpPr>
          <p:cNvPr id="4" name="TextBox 3">
            <a:extLst>
              <a:ext uri="{FF2B5EF4-FFF2-40B4-BE49-F238E27FC236}">
                <a16:creationId xmlns:a16="http://schemas.microsoft.com/office/drawing/2014/main" id="{E6785076-B113-123B-32D4-160CE9ADCB1B}"/>
              </a:ext>
            </a:extLst>
          </p:cNvPr>
          <p:cNvSpPr txBox="1"/>
          <p:nvPr/>
        </p:nvSpPr>
        <p:spPr>
          <a:xfrm>
            <a:off x="1966747" y="5770890"/>
            <a:ext cx="8258507" cy="523220"/>
          </a:xfrm>
          <a:prstGeom prst="rect">
            <a:avLst/>
          </a:prstGeom>
          <a:noFill/>
        </p:spPr>
        <p:txBody>
          <a:bodyPr wrap="square">
            <a:spAutoFit/>
          </a:bodyPr>
          <a:lstStyle/>
          <a:p>
            <a:pPr algn="ctr"/>
            <a:r>
              <a:rPr lang="en-GB" sz="2800" dirty="0">
                <a:solidFill>
                  <a:srgbClr val="FAB721"/>
                </a:solidFill>
                <a:latin typeface="Superclarendon Rg" panose="02000505080000020003" pitchFamily="2" charset="77"/>
              </a:rPr>
              <a:t>Can you spot what it might be?</a:t>
            </a:r>
          </a:p>
        </p:txBody>
      </p:sp>
      <p:pic>
        <p:nvPicPr>
          <p:cNvPr id="14" name="Picture 13">
            <a:extLst>
              <a:ext uri="{FF2B5EF4-FFF2-40B4-BE49-F238E27FC236}">
                <a16:creationId xmlns:a16="http://schemas.microsoft.com/office/drawing/2014/main" id="{02B1CEDB-DF02-461B-AE81-9F81D4A4765E}"/>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731500" y="5549900"/>
            <a:ext cx="1460499" cy="1306658"/>
          </a:xfrm>
          <a:prstGeom prst="rect">
            <a:avLst/>
          </a:prstGeom>
        </p:spPr>
      </p:pic>
    </p:spTree>
    <p:extLst>
      <p:ext uri="{BB962C8B-B14F-4D97-AF65-F5344CB8AC3E}">
        <p14:creationId xmlns:p14="http://schemas.microsoft.com/office/powerpoint/2010/main" val="158325010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fade">
                                      <p:cBhvr>
                                        <p:cTn id="12" dur="500"/>
                                        <p:tgtEl>
                                          <p:spTgt spid="8">
                                            <p:txEl>
                                              <p:pRg st="0" end="0"/>
                                            </p:txEl>
                                          </p:spTgt>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2" presetClass="entr" presetSubtype="8" decel="5000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heel(1)">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21" presetClass="entr" presetSubtype="1"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heel(1)">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21" presetClass="entr" presetSubtype="1"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heel(1)">
                                      <p:cBhvr>
                                        <p:cTn id="35" dur="500"/>
                                        <p:tgtEl>
                                          <p:spTgt spid="15"/>
                                        </p:tgtEl>
                                      </p:cBhvr>
                                    </p:animEffect>
                                  </p:childTnLst>
                                </p:cTn>
                              </p:par>
                            </p:childTnLst>
                          </p:cTn>
                        </p:par>
                      </p:childTnLst>
                    </p:cTn>
                  </p:par>
                  <p:par>
                    <p:cTn id="36" fill="hold">
                      <p:stCondLst>
                        <p:cond delay="indefinite"/>
                      </p:stCondLst>
                      <p:childTnLst>
                        <p:par>
                          <p:cTn id="37" fill="hold">
                            <p:stCondLst>
                              <p:cond delay="0"/>
                            </p:stCondLst>
                            <p:childTnLst>
                              <p:par>
                                <p:cTn id="38" presetID="21" presetClass="entr" presetSubtype="1"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heel(1)">
                                      <p:cBhvr>
                                        <p:cTn id="4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6" grpId="0" animBg="1"/>
      <p:bldP spid="13" grpId="0" animBg="1"/>
      <p:bldP spid="15" grpId="0" animBg="1"/>
      <p:bldP spid="8" grpId="0" build="allAtOnce"/>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76E3BC0E-E919-2E94-BBE6-757579915B0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73AB1E6-015E-2983-4282-6C340E743FC3}"/>
              </a:ext>
            </a:extLst>
          </p:cNvPr>
          <p:cNvSpPr>
            <a:spLocks noGrp="1"/>
          </p:cNvSpPr>
          <p:nvPr>
            <p:ph type="ctrTitle"/>
          </p:nvPr>
        </p:nvSpPr>
        <p:spPr>
          <a:xfrm>
            <a:off x="1524000" y="-1367409"/>
            <a:ext cx="9144000" cy="1066057"/>
          </a:xfrm>
        </p:spPr>
        <p:txBody>
          <a:bodyPr/>
          <a:lstStyle/>
          <a:p>
            <a:r>
              <a:rPr lang="en-US" dirty="0" err="1"/>
              <a:t>Coate</a:t>
            </a:r>
            <a:r>
              <a:rPr lang="en-US" dirty="0"/>
              <a:t> stone circle</a:t>
            </a:r>
          </a:p>
        </p:txBody>
      </p:sp>
      <p:sp>
        <p:nvSpPr>
          <p:cNvPr id="11" name="TextBox 10">
            <a:extLst>
              <a:ext uri="{FF2B5EF4-FFF2-40B4-BE49-F238E27FC236}">
                <a16:creationId xmlns:a16="http://schemas.microsoft.com/office/drawing/2014/main" id="{A16EAA89-A9E2-9E31-A70B-71BF908B3499}"/>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can </a:t>
            </a:r>
            <a:r>
              <a:rPr lang="en-GB" sz="1100" dirty="0" err="1">
                <a:effectLst/>
                <a:latin typeface="Superclarendon Rg" panose="02000505080000020003" pitchFamily="2" charset="77"/>
              </a:rPr>
              <a:t>Coate</a:t>
            </a:r>
            <a:r>
              <a:rPr lang="en-GB" sz="1100" dirty="0">
                <a:effectLst/>
                <a:latin typeface="Superclarendon Rg" panose="02000505080000020003" pitchFamily="2" charset="77"/>
              </a:rPr>
              <a:t> Stone Circle tell us about people in the Neolithic era?</a:t>
            </a:r>
          </a:p>
        </p:txBody>
      </p:sp>
      <p:pic>
        <p:nvPicPr>
          <p:cNvPr id="9" name="Picture 8" descr="A photograph of the coat stone circle from the air. There are  rocks in a circular shape and a road dissecting it.">
            <a:extLst>
              <a:ext uri="{FF2B5EF4-FFF2-40B4-BE49-F238E27FC236}">
                <a16:creationId xmlns:a16="http://schemas.microsoft.com/office/drawing/2014/main" id="{29F14DD5-6772-6582-5B16-77B29AA67B67}"/>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148732" y="352419"/>
            <a:ext cx="4319231" cy="3190971"/>
          </a:xfrm>
          <a:prstGeom prst="rect">
            <a:avLst/>
          </a:prstGeom>
        </p:spPr>
      </p:pic>
      <p:pic>
        <p:nvPicPr>
          <p:cNvPr id="12" name="Picture 11" descr="A magnifying glass.">
            <a:extLst>
              <a:ext uri="{FF2B5EF4-FFF2-40B4-BE49-F238E27FC236}">
                <a16:creationId xmlns:a16="http://schemas.microsoft.com/office/drawing/2014/main" id="{D4A69D94-7EC8-940E-94A4-20B3E9BBECA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092357">
            <a:off x="845740" y="810755"/>
            <a:ext cx="1621161" cy="1900174"/>
          </a:xfrm>
          <a:prstGeom prst="rect">
            <a:avLst/>
          </a:prstGeom>
        </p:spPr>
      </p:pic>
      <p:sp>
        <p:nvSpPr>
          <p:cNvPr id="7" name="Oval 6" descr="A final circle to the left of the third rock.">
            <a:extLst>
              <a:ext uri="{FF2B5EF4-FFF2-40B4-BE49-F238E27FC236}">
                <a16:creationId xmlns:a16="http://schemas.microsoft.com/office/drawing/2014/main" id="{2B3D06F4-F99E-E5ED-CFC5-693BF6A750F0}"/>
              </a:ext>
            </a:extLst>
          </p:cNvPr>
          <p:cNvSpPr/>
          <p:nvPr/>
        </p:nvSpPr>
        <p:spPr>
          <a:xfrm>
            <a:off x="3403394" y="2703303"/>
            <a:ext cx="276279" cy="276279"/>
          </a:xfrm>
          <a:prstGeom prst="ellipse">
            <a:avLst/>
          </a:prstGeom>
          <a:solidFill>
            <a:srgbClr val="FAB721">
              <a:alpha val="42000"/>
            </a:srgbClr>
          </a:solidFill>
          <a:ln w="28575">
            <a:solidFill>
              <a:srgbClr val="FAB72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Oval 2" descr="A circle marking a rock next to the road.">
            <a:extLst>
              <a:ext uri="{FF2B5EF4-FFF2-40B4-BE49-F238E27FC236}">
                <a16:creationId xmlns:a16="http://schemas.microsoft.com/office/drawing/2014/main" id="{C18AAD36-0B88-1699-A8FB-6A3D69FC096C}"/>
              </a:ext>
            </a:extLst>
          </p:cNvPr>
          <p:cNvSpPr/>
          <p:nvPr/>
        </p:nvSpPr>
        <p:spPr>
          <a:xfrm>
            <a:off x="3856731" y="1659961"/>
            <a:ext cx="276279" cy="276279"/>
          </a:xfrm>
          <a:prstGeom prst="ellipse">
            <a:avLst/>
          </a:prstGeom>
          <a:solidFill>
            <a:srgbClr val="FAB721">
              <a:alpha val="42000"/>
            </a:srgbClr>
          </a:solidFill>
          <a:ln w="28575">
            <a:solidFill>
              <a:srgbClr val="FAB72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Oval 5" descr="A third circle under the second rock, marking another rock.">
            <a:extLst>
              <a:ext uri="{FF2B5EF4-FFF2-40B4-BE49-F238E27FC236}">
                <a16:creationId xmlns:a16="http://schemas.microsoft.com/office/drawing/2014/main" id="{61F8FADA-2942-8657-4CD9-FD8C6DA24269}"/>
              </a:ext>
            </a:extLst>
          </p:cNvPr>
          <p:cNvSpPr/>
          <p:nvPr/>
        </p:nvSpPr>
        <p:spPr>
          <a:xfrm>
            <a:off x="3772517" y="2640341"/>
            <a:ext cx="276279" cy="276279"/>
          </a:xfrm>
          <a:prstGeom prst="ellipse">
            <a:avLst/>
          </a:prstGeom>
          <a:solidFill>
            <a:srgbClr val="FAB721">
              <a:alpha val="42000"/>
            </a:srgbClr>
          </a:solidFill>
          <a:ln w="28575">
            <a:solidFill>
              <a:srgbClr val="FAB72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Oval 3" descr="A second circle under the first marking the location of 2 more rocks.">
            <a:extLst>
              <a:ext uri="{FF2B5EF4-FFF2-40B4-BE49-F238E27FC236}">
                <a16:creationId xmlns:a16="http://schemas.microsoft.com/office/drawing/2014/main" id="{AB0E596E-5A5F-5EC4-4F6B-279B2682013B}"/>
              </a:ext>
            </a:extLst>
          </p:cNvPr>
          <p:cNvSpPr/>
          <p:nvPr/>
        </p:nvSpPr>
        <p:spPr>
          <a:xfrm>
            <a:off x="4036309" y="2103460"/>
            <a:ext cx="276279" cy="276279"/>
          </a:xfrm>
          <a:prstGeom prst="ellipse">
            <a:avLst/>
          </a:prstGeom>
          <a:solidFill>
            <a:srgbClr val="FAB721">
              <a:alpha val="42000"/>
            </a:srgbClr>
          </a:solidFill>
          <a:ln w="28575">
            <a:solidFill>
              <a:srgbClr val="FAB72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descr="A drawing of a plan for the coat stone circle.">
            <a:extLst>
              <a:ext uri="{FF2B5EF4-FFF2-40B4-BE49-F238E27FC236}">
                <a16:creationId xmlns:a16="http://schemas.microsoft.com/office/drawing/2014/main" id="{A895EC0D-89A3-90E5-A4F3-3F07CE311E8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346354" y="337197"/>
            <a:ext cx="3061511" cy="3178731"/>
          </a:xfrm>
          <a:prstGeom prst="rect">
            <a:avLst/>
          </a:prstGeom>
        </p:spPr>
      </p:pic>
      <p:grpSp>
        <p:nvGrpSpPr>
          <p:cNvPr id="22" name="Group 21" descr="This is a photograph taken of Coate Stone Circle.&#10;">
            <a:extLst>
              <a:ext uri="{FF2B5EF4-FFF2-40B4-BE49-F238E27FC236}">
                <a16:creationId xmlns:a16="http://schemas.microsoft.com/office/drawing/2014/main" id="{8B1C5209-5BD5-4F23-FAE4-A7925563B1BC}"/>
              </a:ext>
            </a:extLst>
          </p:cNvPr>
          <p:cNvGrpSpPr/>
          <p:nvPr/>
        </p:nvGrpSpPr>
        <p:grpSpPr>
          <a:xfrm>
            <a:off x="8390767" y="494984"/>
            <a:ext cx="2083759" cy="1605573"/>
            <a:chOff x="8390767" y="494984"/>
            <a:chExt cx="2083759" cy="1605573"/>
          </a:xfrm>
        </p:grpSpPr>
        <p:sp>
          <p:nvSpPr>
            <p:cNvPr id="23" name="Rectangular Callout 22">
              <a:extLst>
                <a:ext uri="{FF2B5EF4-FFF2-40B4-BE49-F238E27FC236}">
                  <a16:creationId xmlns:a16="http://schemas.microsoft.com/office/drawing/2014/main" id="{70055813-7EE3-CD00-95D1-9FD59ED917A3}"/>
                </a:ext>
              </a:extLst>
            </p:cNvPr>
            <p:cNvSpPr/>
            <p:nvPr/>
          </p:nvSpPr>
          <p:spPr>
            <a:xfrm>
              <a:off x="8390767" y="494984"/>
              <a:ext cx="2083759" cy="1605573"/>
            </a:xfrm>
            <a:prstGeom prst="wedgeRectCallout">
              <a:avLst>
                <a:gd name="adj1" fmla="val 55546"/>
                <a:gd name="adj2" fmla="val 71328"/>
              </a:avLst>
            </a:prstGeom>
            <a:solidFill>
              <a:srgbClr val="FAB72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63FFF945-1EB2-3807-BD80-5A89E20AC9F8}"/>
                </a:ext>
              </a:extLst>
            </p:cNvPr>
            <p:cNvSpPr txBox="1"/>
            <p:nvPr/>
          </p:nvSpPr>
          <p:spPr>
            <a:xfrm>
              <a:off x="8460768" y="503881"/>
              <a:ext cx="1951288" cy="153888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This is a photograph taken of </a:t>
              </a:r>
              <a:r>
                <a:rPr lang="en-GB" sz="1600" dirty="0" err="1">
                  <a:latin typeface="Linkpen 17a Print" panose="03050602060000000000" pitchFamily="66" charset="77"/>
                </a:rPr>
                <a:t>Coate</a:t>
              </a:r>
              <a:r>
                <a:rPr lang="en-GB" sz="1600" dirty="0">
                  <a:latin typeface="Linkpen 17a Print" panose="03050602060000000000" pitchFamily="66" charset="77"/>
                </a:rPr>
                <a:t> Stone Circle.</a:t>
              </a:r>
            </a:p>
          </p:txBody>
        </p:sp>
      </p:grpSp>
      <p:sp>
        <p:nvSpPr>
          <p:cNvPr id="25" name="TextBox 24">
            <a:extLst>
              <a:ext uri="{FF2B5EF4-FFF2-40B4-BE49-F238E27FC236}">
                <a16:creationId xmlns:a16="http://schemas.microsoft.com/office/drawing/2014/main" id="{D6496591-D5BE-1700-307A-9D53B15A5862}"/>
              </a:ext>
            </a:extLst>
          </p:cNvPr>
          <p:cNvSpPr txBox="1"/>
          <p:nvPr/>
        </p:nvSpPr>
        <p:spPr>
          <a:xfrm>
            <a:off x="671982" y="3753141"/>
            <a:ext cx="7641594" cy="190077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This stone circle provides us with evidence that there was a Neolithic presence in the area, thousands of years ago!</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Only 5 stones from the circle remain, but pits have been discovered near the farmhouse, suggesting the full diameter of the stone circle would have been around 92m!</a:t>
            </a:r>
          </a:p>
        </p:txBody>
      </p:sp>
      <p:pic>
        <p:nvPicPr>
          <p:cNvPr id="26" name="Picture 25" descr="An illustration of a male archeologist with a hat on.">
            <a:extLst>
              <a:ext uri="{FF2B5EF4-FFF2-40B4-BE49-F238E27FC236}">
                <a16:creationId xmlns:a16="http://schemas.microsoft.com/office/drawing/2014/main" id="{C4E84568-5756-81EE-C7BE-3363759FA82A}"/>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074546" y="1634498"/>
            <a:ext cx="1951288" cy="4735445"/>
          </a:xfrm>
          <a:prstGeom prst="rect">
            <a:avLst/>
          </a:prstGeom>
        </p:spPr>
      </p:pic>
      <p:pic>
        <p:nvPicPr>
          <p:cNvPr id="27" name="Picture 26">
            <a:extLst>
              <a:ext uri="{FF2B5EF4-FFF2-40B4-BE49-F238E27FC236}">
                <a16:creationId xmlns:a16="http://schemas.microsoft.com/office/drawing/2014/main" id="{6C4FB108-2FB1-E221-CEB1-D433706DF111}"/>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0731500" y="5549900"/>
            <a:ext cx="1460499" cy="1306658"/>
          </a:xfrm>
          <a:prstGeom prst="rect">
            <a:avLst/>
          </a:prstGeom>
        </p:spPr>
      </p:pic>
    </p:spTree>
    <p:extLst>
      <p:ext uri="{BB962C8B-B14F-4D97-AF65-F5344CB8AC3E}">
        <p14:creationId xmlns:p14="http://schemas.microsoft.com/office/powerpoint/2010/main" val="38603177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5000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1000" fill="hold"/>
                                        <p:tgtEl>
                                          <p:spTgt spid="21"/>
                                        </p:tgtEl>
                                        <p:attrNameLst>
                                          <p:attrName>ppt_x</p:attrName>
                                        </p:attrNameLst>
                                      </p:cBhvr>
                                      <p:tavLst>
                                        <p:tav tm="0">
                                          <p:val>
                                            <p:strVal val="#ppt_x"/>
                                          </p:val>
                                        </p:tav>
                                        <p:tav tm="100000">
                                          <p:val>
                                            <p:strVal val="#ppt_x"/>
                                          </p:val>
                                        </p:tav>
                                      </p:tavLst>
                                    </p:anim>
                                    <p:anim calcmode="lin" valueType="num">
                                      <p:cBhvr additive="base">
                                        <p:cTn id="8" dur="1000" fill="hold"/>
                                        <p:tgtEl>
                                          <p:spTgt spid="21"/>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 presetClass="entr" presetSubtype="2" decel="50000"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1000" fill="hold"/>
                                        <p:tgtEl>
                                          <p:spTgt spid="26"/>
                                        </p:tgtEl>
                                        <p:attrNameLst>
                                          <p:attrName>ppt_x</p:attrName>
                                        </p:attrNameLst>
                                      </p:cBhvr>
                                      <p:tavLst>
                                        <p:tav tm="0">
                                          <p:val>
                                            <p:strVal val="1+#ppt_w/2"/>
                                          </p:val>
                                        </p:tav>
                                        <p:tav tm="100000">
                                          <p:val>
                                            <p:strVal val="#ppt_x"/>
                                          </p:val>
                                        </p:tav>
                                      </p:tavLst>
                                    </p:anim>
                                    <p:anim calcmode="lin" valueType="num">
                                      <p:cBhvr additive="base">
                                        <p:cTn id="13" dur="1000" fill="hold"/>
                                        <p:tgtEl>
                                          <p:spTgt spid="26"/>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10" presetClass="entr" presetSubtype="0"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par>
                          <p:cTn id="18" fill="hold">
                            <p:stCondLst>
                              <p:cond delay="2500"/>
                            </p:stCondLst>
                            <p:childTnLst>
                              <p:par>
                                <p:cTn id="19" presetID="10" presetClass="entr" presetSubtype="0" fill="hold" grpId="0" nodeType="afterEffect">
                                  <p:stCondLst>
                                    <p:cond delay="0"/>
                                  </p:stCondLst>
                                  <p:childTnLst>
                                    <p:set>
                                      <p:cBhvr>
                                        <p:cTn id="20" dur="1" fill="hold">
                                          <p:stCondLst>
                                            <p:cond delay="0"/>
                                          </p:stCondLst>
                                        </p:cTn>
                                        <p:tgtEl>
                                          <p:spTgt spid="25">
                                            <p:txEl>
                                              <p:pRg st="0" end="0"/>
                                            </p:txEl>
                                          </p:spTgt>
                                        </p:tgtEl>
                                        <p:attrNameLst>
                                          <p:attrName>style.visibility</p:attrName>
                                        </p:attrNameLst>
                                      </p:cBhvr>
                                      <p:to>
                                        <p:strVal val="visible"/>
                                      </p:to>
                                    </p:set>
                                    <p:animEffect transition="in" filter="fade">
                                      <p:cBhvr>
                                        <p:cTn id="21" dur="500"/>
                                        <p:tgtEl>
                                          <p:spTgt spid="25">
                                            <p:txEl>
                                              <p:pRg st="0" end="0"/>
                                            </p:txEl>
                                          </p:spTgt>
                                        </p:tgtEl>
                                      </p:cBhvr>
                                    </p:animEffect>
                                  </p:childTnLst>
                                </p:cTn>
                              </p:par>
                            </p:childTnLst>
                          </p:cTn>
                        </p:par>
                        <p:par>
                          <p:cTn id="22" fill="hold">
                            <p:stCondLst>
                              <p:cond delay="3000"/>
                            </p:stCondLst>
                            <p:childTnLst>
                              <p:par>
                                <p:cTn id="23" presetID="10" presetClass="entr" presetSubtype="0" fill="hold" grpId="0" nodeType="afterEffect">
                                  <p:stCondLst>
                                    <p:cond delay="0"/>
                                  </p:stCondLst>
                                  <p:childTnLst>
                                    <p:set>
                                      <p:cBhvr>
                                        <p:cTn id="24" dur="1" fill="hold">
                                          <p:stCondLst>
                                            <p:cond delay="0"/>
                                          </p:stCondLst>
                                        </p:cTn>
                                        <p:tgtEl>
                                          <p:spTgt spid="25">
                                            <p:txEl>
                                              <p:pRg st="2" end="2"/>
                                            </p:txEl>
                                          </p:spTgt>
                                        </p:tgtEl>
                                        <p:attrNameLst>
                                          <p:attrName>style.visibility</p:attrName>
                                        </p:attrNameLst>
                                      </p:cBhvr>
                                      <p:to>
                                        <p:strVal val="visible"/>
                                      </p:to>
                                    </p:set>
                                    <p:animEffect transition="in" filter="fade">
                                      <p:cBhvr>
                                        <p:cTn id="25" dur="500"/>
                                        <p:tgtEl>
                                          <p:spTgt spid="2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7B417E8-6178-364C-A7BB-A63CDD660E3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146A543-56E1-54C1-EADA-E0C85F7F04AA}"/>
              </a:ext>
            </a:extLst>
          </p:cNvPr>
          <p:cNvSpPr>
            <a:spLocks noGrp="1"/>
          </p:cNvSpPr>
          <p:nvPr>
            <p:ph type="ctrTitle"/>
          </p:nvPr>
        </p:nvSpPr>
        <p:spPr>
          <a:xfrm>
            <a:off x="1524000" y="-1412836"/>
            <a:ext cx="9144000" cy="1058950"/>
          </a:xfrm>
        </p:spPr>
        <p:txBody>
          <a:bodyPr/>
          <a:lstStyle/>
          <a:p>
            <a:r>
              <a:rPr lang="en-US" dirty="0"/>
              <a:t>What do stone circles tell us</a:t>
            </a:r>
          </a:p>
        </p:txBody>
      </p:sp>
      <p:sp>
        <p:nvSpPr>
          <p:cNvPr id="11" name="TextBox 10">
            <a:extLst>
              <a:ext uri="{FF2B5EF4-FFF2-40B4-BE49-F238E27FC236}">
                <a16:creationId xmlns:a16="http://schemas.microsoft.com/office/drawing/2014/main" id="{349457C4-2D21-0EE1-CE73-7B41647B17E6}"/>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can </a:t>
            </a:r>
            <a:r>
              <a:rPr lang="en-GB" sz="1100" dirty="0" err="1">
                <a:effectLst/>
                <a:latin typeface="Superclarendon Rg" panose="02000505080000020003" pitchFamily="2" charset="77"/>
              </a:rPr>
              <a:t>Coate</a:t>
            </a:r>
            <a:r>
              <a:rPr lang="en-GB" sz="1100" dirty="0">
                <a:effectLst/>
                <a:latin typeface="Superclarendon Rg" panose="02000505080000020003" pitchFamily="2" charset="77"/>
              </a:rPr>
              <a:t> Stone Circle tell us about people in the Neolithic era?</a:t>
            </a:r>
          </a:p>
        </p:txBody>
      </p:sp>
      <p:sp>
        <p:nvSpPr>
          <p:cNvPr id="7" name="Title 1">
            <a:extLst>
              <a:ext uri="{FF2B5EF4-FFF2-40B4-BE49-F238E27FC236}">
                <a16:creationId xmlns:a16="http://schemas.microsoft.com/office/drawing/2014/main" id="{B47B9292-99F8-6028-3A82-B28731C4DBC8}"/>
              </a:ext>
            </a:extLst>
          </p:cNvPr>
          <p:cNvSpPr txBox="1">
            <a:spLocks/>
          </p:cNvSpPr>
          <p:nvPr/>
        </p:nvSpPr>
        <p:spPr>
          <a:xfrm>
            <a:off x="494269" y="397520"/>
            <a:ext cx="9536422"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What do stone circles tell us?</a:t>
            </a:r>
          </a:p>
        </p:txBody>
      </p:sp>
      <p:pic>
        <p:nvPicPr>
          <p:cNvPr id="14" name="Picture 13">
            <a:extLst>
              <a:ext uri="{FF2B5EF4-FFF2-40B4-BE49-F238E27FC236}">
                <a16:creationId xmlns:a16="http://schemas.microsoft.com/office/drawing/2014/main" id="{554394E7-9962-E870-B3FD-29E4A72CF86B}"/>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731500" y="-86313"/>
            <a:ext cx="1460499" cy="1306658"/>
          </a:xfrm>
          <a:prstGeom prst="rect">
            <a:avLst/>
          </a:prstGeom>
        </p:spPr>
      </p:pic>
      <p:sp>
        <p:nvSpPr>
          <p:cNvPr id="8" name="TextBox 7">
            <a:extLst>
              <a:ext uri="{FF2B5EF4-FFF2-40B4-BE49-F238E27FC236}">
                <a16:creationId xmlns:a16="http://schemas.microsoft.com/office/drawing/2014/main" id="{A80CB3C4-D51B-B32D-5253-635974D6F5E3}"/>
              </a:ext>
            </a:extLst>
          </p:cNvPr>
          <p:cNvSpPr txBox="1"/>
          <p:nvPr/>
        </p:nvSpPr>
        <p:spPr>
          <a:xfrm>
            <a:off x="494268" y="1261415"/>
            <a:ext cx="5352349" cy="2327560"/>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Archaeologists and historians still do not fully understand why stone circles were built across Britain.</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One theory is that they were ritually important places, providing a focus for ceremonies relating to their beliefs.</a:t>
            </a:r>
          </a:p>
        </p:txBody>
      </p:sp>
      <p:sp>
        <p:nvSpPr>
          <p:cNvPr id="12" name="TextBox 11">
            <a:extLst>
              <a:ext uri="{FF2B5EF4-FFF2-40B4-BE49-F238E27FC236}">
                <a16:creationId xmlns:a16="http://schemas.microsoft.com/office/drawing/2014/main" id="{16154716-1412-892D-21EE-22260906F1EF}"/>
              </a:ext>
            </a:extLst>
          </p:cNvPr>
          <p:cNvSpPr txBox="1"/>
          <p:nvPr/>
        </p:nvSpPr>
        <p:spPr>
          <a:xfrm>
            <a:off x="1681990" y="3678013"/>
            <a:ext cx="4164627" cy="2650726"/>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one at </a:t>
            </a:r>
            <a:r>
              <a:rPr lang="en-GB" sz="1400" dirty="0" err="1">
                <a:latin typeface="Linkpen 17a Print" panose="03050602060000000000" pitchFamily="66" charset="77"/>
              </a:rPr>
              <a:t>Coate</a:t>
            </a:r>
            <a:r>
              <a:rPr lang="en-GB" sz="1400" dirty="0">
                <a:latin typeface="Linkpen 17a Print" panose="03050602060000000000" pitchFamily="66" charset="77"/>
              </a:rPr>
              <a:t> is a similar size to one at Stanton Drew, also in the South West of Britain.</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Some of the stone circles are carefully aligned to the sun and lunar events, which support the theory of them having been used as calendars.</a:t>
            </a:r>
          </a:p>
        </p:txBody>
      </p:sp>
      <p:grpSp>
        <p:nvGrpSpPr>
          <p:cNvPr id="10" name="Group 9" descr="An aerial photograph of a grass field with the remains of rocks in a wide circle.">
            <a:extLst>
              <a:ext uri="{FF2B5EF4-FFF2-40B4-BE49-F238E27FC236}">
                <a16:creationId xmlns:a16="http://schemas.microsoft.com/office/drawing/2014/main" id="{D04FB6CF-B843-DE0C-1B1D-9E7C68C0DFFB}"/>
              </a:ext>
            </a:extLst>
          </p:cNvPr>
          <p:cNvGrpSpPr/>
          <p:nvPr/>
        </p:nvGrpSpPr>
        <p:grpSpPr>
          <a:xfrm>
            <a:off x="5995268" y="1630181"/>
            <a:ext cx="5647044" cy="3889877"/>
            <a:chOff x="5743421" y="1839363"/>
            <a:chExt cx="5290401" cy="3644212"/>
          </a:xfrm>
        </p:grpSpPr>
        <p:pic>
          <p:nvPicPr>
            <p:cNvPr id="6" name="Picture 5" descr="A green field with rocks&#10;&#10;Description automatically generated with medium confidence">
              <a:extLst>
                <a:ext uri="{FF2B5EF4-FFF2-40B4-BE49-F238E27FC236}">
                  <a16:creationId xmlns:a16="http://schemas.microsoft.com/office/drawing/2014/main" id="{525D1018-A255-3306-E61F-AB0D613DC6B5}"/>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5773395" y="1884641"/>
              <a:ext cx="5260427" cy="3598934"/>
            </a:xfrm>
            <a:prstGeom prst="rect">
              <a:avLst/>
            </a:prstGeom>
            <a:ln w="28575">
              <a:solidFill>
                <a:schemeClr val="tx1"/>
              </a:solidFill>
            </a:ln>
          </p:spPr>
        </p:pic>
        <p:sp>
          <p:nvSpPr>
            <p:cNvPr id="9" name="TextBox 8">
              <a:extLst>
                <a:ext uri="{FF2B5EF4-FFF2-40B4-BE49-F238E27FC236}">
                  <a16:creationId xmlns:a16="http://schemas.microsoft.com/office/drawing/2014/main" id="{DA829768-5A21-B74A-7565-4E79C2352B40}"/>
                </a:ext>
              </a:extLst>
            </p:cNvPr>
            <p:cNvSpPr txBox="1"/>
            <p:nvPr/>
          </p:nvSpPr>
          <p:spPr>
            <a:xfrm>
              <a:off x="5743421" y="1839363"/>
              <a:ext cx="3287296" cy="261610"/>
            </a:xfrm>
            <a:prstGeom prst="rect">
              <a:avLst/>
            </a:prstGeom>
            <a:noFill/>
          </p:spPr>
          <p:txBody>
            <a:bodyPr wrap="square">
              <a:spAutoFit/>
            </a:bodyPr>
            <a:lstStyle/>
            <a:p>
              <a:r>
                <a:rPr lang="en-GB" sz="1100" dirty="0">
                  <a:solidFill>
                    <a:srgbClr val="A4C27C"/>
                  </a:solidFill>
                  <a:latin typeface="Nunito" panose="02000503000000000000" pitchFamily="2" charset="77"/>
                </a:rPr>
                <a:t>© Historic England 26808_031</a:t>
              </a:r>
            </a:p>
          </p:txBody>
        </p:sp>
      </p:grpSp>
      <p:grpSp>
        <p:nvGrpSpPr>
          <p:cNvPr id="3" name="Group 2" descr="Stanton Drew&#10;&#10;">
            <a:extLst>
              <a:ext uri="{FF2B5EF4-FFF2-40B4-BE49-F238E27FC236}">
                <a16:creationId xmlns:a16="http://schemas.microsoft.com/office/drawing/2014/main" id="{AF96CB22-8D18-0C4C-C5C0-3124835CB773}"/>
              </a:ext>
            </a:extLst>
          </p:cNvPr>
          <p:cNvGrpSpPr/>
          <p:nvPr/>
        </p:nvGrpSpPr>
        <p:grpSpPr>
          <a:xfrm>
            <a:off x="6120509" y="5581619"/>
            <a:ext cx="5296495" cy="430887"/>
            <a:chOff x="5121850" y="2410970"/>
            <a:chExt cx="5296495" cy="430887"/>
          </a:xfrm>
        </p:grpSpPr>
        <p:pic>
          <p:nvPicPr>
            <p:cNvPr id="4" name="Picture 3">
              <a:extLst>
                <a:ext uri="{FF2B5EF4-FFF2-40B4-BE49-F238E27FC236}">
                  <a16:creationId xmlns:a16="http://schemas.microsoft.com/office/drawing/2014/main" id="{85897B0B-3C11-AE55-8D06-F107BE2E959B}"/>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5071153" y="2510827"/>
              <a:ext cx="350267" cy="248874"/>
            </a:xfrm>
            <a:prstGeom prst="rect">
              <a:avLst/>
            </a:prstGeom>
          </p:spPr>
        </p:pic>
        <p:sp>
          <p:nvSpPr>
            <p:cNvPr id="5" name="TextBox 4">
              <a:extLst>
                <a:ext uri="{FF2B5EF4-FFF2-40B4-BE49-F238E27FC236}">
                  <a16:creationId xmlns:a16="http://schemas.microsoft.com/office/drawing/2014/main" id="{DD901269-0B36-5A04-CF1F-3294926E821F}"/>
                </a:ext>
              </a:extLst>
            </p:cNvPr>
            <p:cNvSpPr txBox="1"/>
            <p:nvPr/>
          </p:nvSpPr>
          <p:spPr>
            <a:xfrm>
              <a:off x="5370724" y="2410970"/>
              <a:ext cx="5047621" cy="43088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Stanton Drew</a:t>
              </a:r>
            </a:p>
          </p:txBody>
        </p:sp>
      </p:grpSp>
    </p:spTree>
    <p:extLst>
      <p:ext uri="{BB962C8B-B14F-4D97-AF65-F5344CB8AC3E}">
        <p14:creationId xmlns:p14="http://schemas.microsoft.com/office/powerpoint/2010/main" val="178314788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12">
                                            <p:txEl>
                                              <p:pRg st="0" end="0"/>
                                            </p:txEl>
                                          </p:spTgt>
                                        </p:tgtEl>
                                        <p:attrNameLst>
                                          <p:attrName>style.visibility</p:attrName>
                                        </p:attrNameLst>
                                      </p:cBhvr>
                                      <p:to>
                                        <p:strVal val="visible"/>
                                      </p:to>
                                    </p:set>
                                    <p:animEffect transition="in" filter="fade">
                                      <p:cBhvr>
                                        <p:cTn id="23" dur="500"/>
                                        <p:tgtEl>
                                          <p:spTgt spid="12">
                                            <p:txEl>
                                              <p:pRg st="0" end="0"/>
                                            </p:txEl>
                                          </p:spTgt>
                                        </p:tgtEl>
                                      </p:cBhvr>
                                    </p:animEffect>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12">
                                            <p:txEl>
                                              <p:pRg st="2" end="2"/>
                                            </p:txEl>
                                          </p:spTgt>
                                        </p:tgtEl>
                                        <p:attrNameLst>
                                          <p:attrName>style.visibility</p:attrName>
                                        </p:attrNameLst>
                                      </p:cBhvr>
                                      <p:to>
                                        <p:strVal val="visible"/>
                                      </p:to>
                                    </p:set>
                                    <p:animEffect transition="in" filter="fade">
                                      <p:cBhvr>
                                        <p:cTn id="27" dur="500"/>
                                        <p:tgtEl>
                                          <p:spTgt spid="12">
                                            <p:txEl>
                                              <p:pRg st="2" end="2"/>
                                            </p:txEl>
                                          </p:spTgt>
                                        </p:tgtEl>
                                      </p:cBhvr>
                                    </p:animEffect>
                                  </p:childTnLst>
                                </p:cTn>
                              </p:par>
                            </p:childTnLst>
                          </p:cTn>
                        </p:par>
                        <p:par>
                          <p:cTn id="28" fill="hold">
                            <p:stCondLst>
                              <p:cond delay="3500"/>
                            </p:stCondLst>
                            <p:childTnLst>
                              <p:par>
                                <p:cTn id="29" presetID="10" presetClass="entr" presetSubtype="0"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12" grpId="0" build="allAtOnce"/>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517</TotalTime>
  <Words>1905</Words>
  <Application>Microsoft Office PowerPoint</Application>
  <PresentationFormat>Widescreen</PresentationFormat>
  <Paragraphs>193</Paragraphs>
  <Slides>24</Slides>
  <Notes>24</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24</vt:i4>
      </vt:variant>
    </vt:vector>
  </HeadingPairs>
  <TitlesOfParts>
    <vt:vector size="33" baseType="lpstr">
      <vt:lpstr>Arial</vt:lpstr>
      <vt:lpstr>Nunito</vt:lpstr>
      <vt:lpstr>Calibri</vt:lpstr>
      <vt:lpstr>Superclarendon Rg</vt:lpstr>
      <vt:lpstr>Aptos</vt:lpstr>
      <vt:lpstr>Linkpen 17a Print</vt:lpstr>
      <vt:lpstr>Source Sans Pro</vt:lpstr>
      <vt:lpstr>Calibri Light</vt:lpstr>
      <vt:lpstr>Office Theme</vt:lpstr>
      <vt:lpstr>Early Swindon</vt:lpstr>
      <vt:lpstr>Who were the first people to live in the Swindon area?</vt:lpstr>
      <vt:lpstr>An ever-changing area</vt:lpstr>
      <vt:lpstr>200,000 BC</vt:lpstr>
      <vt:lpstr>Paleolithic evidence</vt:lpstr>
      <vt:lpstr>Neolithic evidence</vt:lpstr>
      <vt:lpstr>Can you spot activity</vt:lpstr>
      <vt:lpstr>Coate stone circle</vt:lpstr>
      <vt:lpstr>What do stone circles tell us</vt:lpstr>
      <vt:lpstr>The bronze age</vt:lpstr>
      <vt:lpstr>Can you spot activity 2</vt:lpstr>
      <vt:lpstr>Rushy Platt</vt:lpstr>
      <vt:lpstr>What do barrows tell us?</vt:lpstr>
      <vt:lpstr>What are round barrows?</vt:lpstr>
      <vt:lpstr>What are round barrows part 2</vt:lpstr>
      <vt:lpstr>The iron age</vt:lpstr>
      <vt:lpstr>Liddington castle</vt:lpstr>
      <vt:lpstr>Liddington castle part 2</vt:lpstr>
      <vt:lpstr>Romans</vt:lpstr>
      <vt:lpstr>A roman road</vt:lpstr>
      <vt:lpstr>What item could this be?</vt:lpstr>
      <vt:lpstr>Groundwell Ridge</vt:lpstr>
      <vt:lpstr>Other discoveries</vt:lpstr>
      <vt:lpstr>Other sites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54</cp:revision>
  <dcterms:created xsi:type="dcterms:W3CDTF">2022-12-09T08:02:53Z</dcterms:created>
  <dcterms:modified xsi:type="dcterms:W3CDTF">2025-05-28T15:02:54Z</dcterms:modified>
</cp:coreProperties>
</file>