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38"/>
  </p:notesMasterIdLst>
  <p:handoutMasterIdLst>
    <p:handoutMasterId r:id="rId39"/>
  </p:handoutMasterIdLst>
  <p:sldIdLst>
    <p:sldId id="377" r:id="rId5"/>
    <p:sldId id="445" r:id="rId6"/>
    <p:sldId id="508" r:id="rId7"/>
    <p:sldId id="509" r:id="rId8"/>
    <p:sldId id="510" r:id="rId9"/>
    <p:sldId id="544" r:id="rId10"/>
    <p:sldId id="545" r:id="rId11"/>
    <p:sldId id="511" r:id="rId12"/>
    <p:sldId id="513" r:id="rId13"/>
    <p:sldId id="519" r:id="rId14"/>
    <p:sldId id="515" r:id="rId15"/>
    <p:sldId id="516" r:id="rId16"/>
    <p:sldId id="379" r:id="rId17"/>
    <p:sldId id="521" r:id="rId18"/>
    <p:sldId id="522" r:id="rId19"/>
    <p:sldId id="524" r:id="rId20"/>
    <p:sldId id="525" r:id="rId21"/>
    <p:sldId id="526" r:id="rId22"/>
    <p:sldId id="527" r:id="rId23"/>
    <p:sldId id="528" r:id="rId24"/>
    <p:sldId id="529" r:id="rId25"/>
    <p:sldId id="530" r:id="rId26"/>
    <p:sldId id="531" r:id="rId27"/>
    <p:sldId id="532" r:id="rId28"/>
    <p:sldId id="533" r:id="rId29"/>
    <p:sldId id="534" r:id="rId30"/>
    <p:sldId id="535" r:id="rId31"/>
    <p:sldId id="538" r:id="rId32"/>
    <p:sldId id="537" r:id="rId33"/>
    <p:sldId id="539" r:id="rId34"/>
    <p:sldId id="541" r:id="rId35"/>
    <p:sldId id="542" r:id="rId36"/>
    <p:sldId id="543" r:id="rId3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4110" userDrawn="1">
          <p15:clr>
            <a:srgbClr val="A4A3A4"/>
          </p15:clr>
        </p15:guide>
        <p15:guide id="2" pos="3749"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4D45330-EABD-1F74-15E5-8736CA539639}" name="McHarg, Catherine" initials="CM" userId="S::Catherine.McHarg@HistoricEngland.org.uk::88b8f76c-9ae3-4745-88eb-fe0667a22af5" providerId="AD"/>
  <p188:author id="{6B2C52B3-00A7-7B8C-C890-E6C05AC322EC}" name="Lam, Angela" initials="LA" userId="S::angela.lam@historicengland.org.uk::46b424b5-1ebe-420a-bf15-40e751be50ea" providerId="AD"/>
  <p188:author id="{EE1869E9-CA2C-6F97-8F13-6B80CB950F85}" name="Argyle, Kate" initials="AK" userId="S::kate.argyle@historicengland.org.uk::ec9842a3-6e2e-426b-9d61-525417de2156" providerId="AD"/>
  <p188:author id="{B41FC8FF-5477-433A-DD58-11F5029A4DC4}" name="McHarg, Catherine" initials="MC" userId="S::catherine.mcharg@historicengland.org.uk::88b8f76c-9ae3-4745-88eb-fe0667a22af5"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Cheese, Emily-Ann" initials="CE" lastIdx="5" clrIdx="0">
    <p:extLst>
      <p:ext uri="{19B8F6BF-5375-455C-9EA6-DF929625EA0E}">
        <p15:presenceInfo xmlns:p15="http://schemas.microsoft.com/office/powerpoint/2012/main" userId="S::Emily-Ann.Cheese@historicengland.org.uk::876ce6bc-6da5-4efb-a3e9-dc8197e35ef8"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FA6EC"/>
    <a:srgbClr val="BBEBA0"/>
    <a:srgbClr val="EEFBE8"/>
    <a:srgbClr val="DEF5CF"/>
    <a:srgbClr val="65DCB3"/>
    <a:srgbClr val="F25244"/>
    <a:srgbClr val="FAC3C1"/>
    <a:srgbClr val="F9A8A1"/>
    <a:srgbClr val="F2B8AE"/>
    <a:srgbClr val="4884E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1E11CCD-A245-49E4-9DCE-11C722F7EEE8}" v="18" dt="2026-07-03T12:34:32.94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7119" autoAdjust="0"/>
  </p:normalViewPr>
  <p:slideViewPr>
    <p:cSldViewPr snapToGrid="0">
      <p:cViewPr varScale="1">
        <p:scale>
          <a:sx n="85" d="100"/>
          <a:sy n="85" d="100"/>
        </p:scale>
        <p:origin x="1554" y="90"/>
      </p:cViewPr>
      <p:guideLst>
        <p:guide orient="horz" pos="4110"/>
        <p:guide pos="3749"/>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handoutMaster" Target="handoutMasters/handoutMaster1.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viewProps" Target="viewProps.xml"/><Relationship Id="rId47" Type="http://schemas.microsoft.com/office/2018/10/relationships/authors" Target="author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commentAuthors" Target="commentAuthors.xml"/><Relationship Id="rId45"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theme" Target="theme/theme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notesMaster" Target="notesMasters/notesMaster1.xml"/><Relationship Id="rId46" Type="http://schemas.microsoft.com/office/2015/10/relationships/revisionInfo" Target="revisionInfo.xml"/><Relationship Id="rId20" Type="http://schemas.openxmlformats.org/officeDocument/2006/relationships/slide" Target="slides/slide16.xml"/><Relationship Id="rId41"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cHarg, Catherine" userId="88b8f76c-9ae3-4745-88eb-fe0667a22af5" providerId="ADAL" clId="{CA6F3431-AE1E-495F-A75B-7AA93AB5A731}"/>
    <pc:docChg chg="undo redo custSel addSld delSld modSld">
      <pc:chgData name="McHarg, Catherine" userId="88b8f76c-9ae3-4745-88eb-fe0667a22af5" providerId="ADAL" clId="{CA6F3431-AE1E-495F-A75B-7AA93AB5A731}" dt="2026-07-03T12:34:16.754" v="1297" actId="313"/>
      <pc:docMkLst>
        <pc:docMk/>
      </pc:docMkLst>
      <pc:sldChg chg="modSp mod">
        <pc:chgData name="McHarg, Catherine" userId="88b8f76c-9ae3-4745-88eb-fe0667a22af5" providerId="ADAL" clId="{CA6F3431-AE1E-495F-A75B-7AA93AB5A731}" dt="2026-07-01T12:41:30.633" v="1291" actId="20577"/>
        <pc:sldMkLst>
          <pc:docMk/>
          <pc:sldMk cId="3791925652" sldId="377"/>
        </pc:sldMkLst>
        <pc:spChg chg="mod">
          <ac:chgData name="McHarg, Catherine" userId="88b8f76c-9ae3-4745-88eb-fe0667a22af5" providerId="ADAL" clId="{CA6F3431-AE1E-495F-A75B-7AA93AB5A731}" dt="2026-07-01T12:41:30.633" v="1291" actId="20577"/>
          <ac:spMkLst>
            <pc:docMk/>
            <pc:sldMk cId="3791925652" sldId="377"/>
            <ac:spMk id="3" creationId="{F2DB7705-CCC3-4E04-70BE-9426C23696DD}"/>
          </ac:spMkLst>
        </pc:spChg>
      </pc:sldChg>
      <pc:sldChg chg="addSp modSp mod modClrScheme modAnim chgLayout">
        <pc:chgData name="McHarg, Catherine" userId="88b8f76c-9ae3-4745-88eb-fe0667a22af5" providerId="ADAL" clId="{CA6F3431-AE1E-495F-A75B-7AA93AB5A731}" dt="2026-06-30T13:56:30.602" v="7" actId="20577"/>
        <pc:sldMkLst>
          <pc:docMk/>
          <pc:sldMk cId="4013835969" sldId="379"/>
        </pc:sldMkLst>
        <pc:spChg chg="mod ord">
          <ac:chgData name="McHarg, Catherine" userId="88b8f76c-9ae3-4745-88eb-fe0667a22af5" providerId="ADAL" clId="{CA6F3431-AE1E-495F-A75B-7AA93AB5A731}" dt="2026-06-30T13:55:50.133" v="0" actId="700"/>
          <ac:spMkLst>
            <pc:docMk/>
            <pc:sldMk cId="4013835969" sldId="379"/>
            <ac:spMk id="2" creationId="{307455EC-8616-27A8-8E6B-D55FDB0B5CB1}"/>
          </ac:spMkLst>
        </pc:spChg>
        <pc:spChg chg="mod">
          <ac:chgData name="McHarg, Catherine" userId="88b8f76c-9ae3-4745-88eb-fe0667a22af5" providerId="ADAL" clId="{CA6F3431-AE1E-495F-A75B-7AA93AB5A731}" dt="2026-06-30T13:56:12.464" v="1"/>
          <ac:spMkLst>
            <pc:docMk/>
            <pc:sldMk cId="4013835969" sldId="379"/>
            <ac:spMk id="25" creationId="{137DB22F-ECF9-0789-DA7D-7997483818A8}"/>
          </ac:spMkLst>
        </pc:spChg>
        <pc:spChg chg="mod">
          <ac:chgData name="McHarg, Catherine" userId="88b8f76c-9ae3-4745-88eb-fe0667a22af5" providerId="ADAL" clId="{CA6F3431-AE1E-495F-A75B-7AA93AB5A731}" dt="2026-06-30T13:56:30.602" v="7" actId="20577"/>
          <ac:spMkLst>
            <pc:docMk/>
            <pc:sldMk cId="4013835969" sldId="379"/>
            <ac:spMk id="26" creationId="{61BC15EC-7C91-D868-F269-0FDFCAEBCC0E}"/>
          </ac:spMkLst>
        </pc:spChg>
        <pc:grpChg chg="add mod">
          <ac:chgData name="McHarg, Catherine" userId="88b8f76c-9ae3-4745-88eb-fe0667a22af5" providerId="ADAL" clId="{CA6F3431-AE1E-495F-A75B-7AA93AB5A731}" dt="2026-06-30T13:56:12.464" v="1"/>
          <ac:grpSpMkLst>
            <pc:docMk/>
            <pc:sldMk cId="4013835969" sldId="379"/>
            <ac:grpSpMk id="5" creationId="{78913B2E-365E-E8F9-3B9B-3240163A204B}"/>
          </ac:grpSpMkLst>
        </pc:grpChg>
      </pc:sldChg>
      <pc:sldChg chg="modSp add del mod">
        <pc:chgData name="McHarg, Catherine" userId="88b8f76c-9ae3-4745-88eb-fe0667a22af5" providerId="ADAL" clId="{CA6F3431-AE1E-495F-A75B-7AA93AB5A731}" dt="2026-07-03T12:33:10.300" v="1293" actId="20577"/>
        <pc:sldMkLst>
          <pc:docMk/>
          <pc:sldMk cId="982784565" sldId="445"/>
        </pc:sldMkLst>
        <pc:spChg chg="mod">
          <ac:chgData name="McHarg, Catherine" userId="88b8f76c-9ae3-4745-88eb-fe0667a22af5" providerId="ADAL" clId="{CA6F3431-AE1E-495F-A75B-7AA93AB5A731}" dt="2026-07-03T12:33:10.300" v="1293" actId="20577"/>
          <ac:spMkLst>
            <pc:docMk/>
            <pc:sldMk cId="982784565" sldId="445"/>
            <ac:spMk id="2" creationId="{81FE1E89-31CC-8F37-2518-8C426C46EE1A}"/>
          </ac:spMkLst>
        </pc:spChg>
        <pc:spChg chg="mod">
          <ac:chgData name="McHarg, Catherine" userId="88b8f76c-9ae3-4745-88eb-fe0667a22af5" providerId="ADAL" clId="{CA6F3431-AE1E-495F-A75B-7AA93AB5A731}" dt="2026-06-30T13:58:37.222" v="27" actId="20577"/>
          <ac:spMkLst>
            <pc:docMk/>
            <pc:sldMk cId="982784565" sldId="445"/>
            <ac:spMk id="4" creationId="{A4923FF6-1540-E90C-3F36-EC3B7EAA0A8D}"/>
          </ac:spMkLst>
        </pc:spChg>
      </pc:sldChg>
      <pc:sldChg chg="modSp mod modAnim">
        <pc:chgData name="McHarg, Catherine" userId="88b8f76c-9ae3-4745-88eb-fe0667a22af5" providerId="ADAL" clId="{CA6F3431-AE1E-495F-A75B-7AA93AB5A731}" dt="2026-07-01T10:56:07.767" v="1250"/>
        <pc:sldMkLst>
          <pc:docMk/>
          <pc:sldMk cId="1110231768" sldId="508"/>
        </pc:sldMkLst>
        <pc:spChg chg="mod">
          <ac:chgData name="McHarg, Catherine" userId="88b8f76c-9ae3-4745-88eb-fe0667a22af5" providerId="ADAL" clId="{CA6F3431-AE1E-495F-A75B-7AA93AB5A731}" dt="2026-06-30T13:57:45.314" v="16" actId="20577"/>
          <ac:spMkLst>
            <pc:docMk/>
            <pc:sldMk cId="1110231768" sldId="508"/>
            <ac:spMk id="9" creationId="{40ED498E-5CF1-AD3D-7EE7-9C684F87295B}"/>
          </ac:spMkLst>
        </pc:spChg>
      </pc:sldChg>
      <pc:sldChg chg="modSp mod modClrScheme chgLayout">
        <pc:chgData name="McHarg, Catherine" userId="88b8f76c-9ae3-4745-88eb-fe0667a22af5" providerId="ADAL" clId="{CA6F3431-AE1E-495F-A75B-7AA93AB5A731}" dt="2026-07-01T10:59:50.437" v="1264" actId="20577"/>
        <pc:sldMkLst>
          <pc:docMk/>
          <pc:sldMk cId="2477435407" sldId="511"/>
        </pc:sldMkLst>
        <pc:spChg chg="mod ord">
          <ac:chgData name="McHarg, Catherine" userId="88b8f76c-9ae3-4745-88eb-fe0667a22af5" providerId="ADAL" clId="{CA6F3431-AE1E-495F-A75B-7AA93AB5A731}" dt="2026-07-01T10:17:15.381" v="742" actId="700"/>
          <ac:spMkLst>
            <pc:docMk/>
            <pc:sldMk cId="2477435407" sldId="511"/>
            <ac:spMk id="2" creationId="{4F0A4E36-5C0D-4E8B-E698-E745E4B10644}"/>
          </ac:spMkLst>
        </pc:spChg>
        <pc:spChg chg="mod ord">
          <ac:chgData name="McHarg, Catherine" userId="88b8f76c-9ae3-4745-88eb-fe0667a22af5" providerId="ADAL" clId="{CA6F3431-AE1E-495F-A75B-7AA93AB5A731}" dt="2026-07-01T10:59:50.437" v="1264" actId="20577"/>
          <ac:spMkLst>
            <pc:docMk/>
            <pc:sldMk cId="2477435407" sldId="511"/>
            <ac:spMk id="3" creationId="{C2D4625F-E2B4-20E7-BAF0-F22B3D301CBD}"/>
          </ac:spMkLst>
        </pc:spChg>
        <pc:spChg chg="mod ord">
          <ac:chgData name="McHarg, Catherine" userId="88b8f76c-9ae3-4745-88eb-fe0667a22af5" providerId="ADAL" clId="{CA6F3431-AE1E-495F-A75B-7AA93AB5A731}" dt="2026-07-01T10:17:15.381" v="742" actId="700"/>
          <ac:spMkLst>
            <pc:docMk/>
            <pc:sldMk cId="2477435407" sldId="511"/>
            <ac:spMk id="14" creationId="{A96F6BBA-9BDF-3E5C-D246-75DEF1C14083}"/>
          </ac:spMkLst>
        </pc:spChg>
        <pc:picChg chg="mod">
          <ac:chgData name="McHarg, Catherine" userId="88b8f76c-9ae3-4745-88eb-fe0667a22af5" providerId="ADAL" clId="{CA6F3431-AE1E-495F-A75B-7AA93AB5A731}" dt="2026-07-01T10:59:28.242" v="1251" actId="1076"/>
          <ac:picMkLst>
            <pc:docMk/>
            <pc:sldMk cId="2477435407" sldId="511"/>
            <ac:picMk id="9" creationId="{3867A4EE-734B-ED42-7ECD-E5716ACD3DB4}"/>
          </ac:picMkLst>
        </pc:picChg>
        <pc:picChg chg="mod ord">
          <ac:chgData name="McHarg, Catherine" userId="88b8f76c-9ae3-4745-88eb-fe0667a22af5" providerId="ADAL" clId="{CA6F3431-AE1E-495F-A75B-7AA93AB5A731}" dt="2026-07-01T10:17:15.381" v="742" actId="700"/>
          <ac:picMkLst>
            <pc:docMk/>
            <pc:sldMk cId="2477435407" sldId="511"/>
            <ac:picMk id="12" creationId="{518C3845-0502-5B41-B488-915C33B98D76}"/>
          </ac:picMkLst>
        </pc:picChg>
      </pc:sldChg>
      <pc:sldChg chg="modAnim modNotesTx">
        <pc:chgData name="McHarg, Catherine" userId="88b8f76c-9ae3-4745-88eb-fe0667a22af5" providerId="ADAL" clId="{CA6F3431-AE1E-495F-A75B-7AA93AB5A731}" dt="2026-07-03T12:33:36.047" v="1295" actId="313"/>
        <pc:sldMkLst>
          <pc:docMk/>
          <pc:sldMk cId="4246665732" sldId="513"/>
        </pc:sldMkLst>
      </pc:sldChg>
      <pc:sldChg chg="modSp">
        <pc:chgData name="McHarg, Catherine" userId="88b8f76c-9ae3-4745-88eb-fe0667a22af5" providerId="ADAL" clId="{CA6F3431-AE1E-495F-A75B-7AA93AB5A731}" dt="2026-07-01T11:01:09.176" v="1270" actId="20577"/>
        <pc:sldMkLst>
          <pc:docMk/>
          <pc:sldMk cId="2720825417" sldId="519"/>
        </pc:sldMkLst>
        <pc:spChg chg="mod">
          <ac:chgData name="McHarg, Catherine" userId="88b8f76c-9ae3-4745-88eb-fe0667a22af5" providerId="ADAL" clId="{CA6F3431-AE1E-495F-A75B-7AA93AB5A731}" dt="2026-07-01T11:01:09.176" v="1270" actId="20577"/>
          <ac:spMkLst>
            <pc:docMk/>
            <pc:sldMk cId="2720825417" sldId="519"/>
            <ac:spMk id="14" creationId="{7C5E9981-B77D-E50C-CE7B-F86808697DF9}"/>
          </ac:spMkLst>
        </pc:spChg>
      </pc:sldChg>
      <pc:sldChg chg="modSp mod">
        <pc:chgData name="McHarg, Catherine" userId="88b8f76c-9ae3-4745-88eb-fe0667a22af5" providerId="ADAL" clId="{CA6F3431-AE1E-495F-A75B-7AA93AB5A731}" dt="2026-07-01T11:04:37.251" v="1271" actId="14100"/>
        <pc:sldMkLst>
          <pc:docMk/>
          <pc:sldMk cId="3480425408" sldId="522"/>
        </pc:sldMkLst>
        <pc:spChg chg="mod">
          <ac:chgData name="McHarg, Catherine" userId="88b8f76c-9ae3-4745-88eb-fe0667a22af5" providerId="ADAL" clId="{CA6F3431-AE1E-495F-A75B-7AA93AB5A731}" dt="2026-07-01T11:04:37.251" v="1271" actId="14100"/>
          <ac:spMkLst>
            <pc:docMk/>
            <pc:sldMk cId="3480425408" sldId="522"/>
            <ac:spMk id="14" creationId="{96FEF1BE-5D85-A28E-CD45-50EB40A1269C}"/>
          </ac:spMkLst>
        </pc:spChg>
      </pc:sldChg>
      <pc:sldChg chg="modSp">
        <pc:chgData name="McHarg, Catherine" userId="88b8f76c-9ae3-4745-88eb-fe0667a22af5" providerId="ADAL" clId="{CA6F3431-AE1E-495F-A75B-7AA93AB5A731}" dt="2026-07-01T11:05:10.079" v="1280" actId="20577"/>
        <pc:sldMkLst>
          <pc:docMk/>
          <pc:sldMk cId="1702227153" sldId="524"/>
        </pc:sldMkLst>
        <pc:spChg chg="mod">
          <ac:chgData name="McHarg, Catherine" userId="88b8f76c-9ae3-4745-88eb-fe0667a22af5" providerId="ADAL" clId="{CA6F3431-AE1E-495F-A75B-7AA93AB5A731}" dt="2026-07-01T11:05:10.079" v="1280" actId="20577"/>
          <ac:spMkLst>
            <pc:docMk/>
            <pc:sldMk cId="1702227153" sldId="524"/>
            <ac:spMk id="14" creationId="{71B7C70E-533A-6FA9-6AB2-E40A6BEAED5C}"/>
          </ac:spMkLst>
        </pc:spChg>
      </pc:sldChg>
      <pc:sldChg chg="modSp mod">
        <pc:chgData name="McHarg, Catherine" userId="88b8f76c-9ae3-4745-88eb-fe0667a22af5" providerId="ADAL" clId="{CA6F3431-AE1E-495F-A75B-7AA93AB5A731}" dt="2026-07-01T11:06:46.652" v="1283" actId="1076"/>
        <pc:sldMkLst>
          <pc:docMk/>
          <pc:sldMk cId="339131571" sldId="527"/>
        </pc:sldMkLst>
        <pc:spChg chg="mod">
          <ac:chgData name="McHarg, Catherine" userId="88b8f76c-9ae3-4745-88eb-fe0667a22af5" providerId="ADAL" clId="{CA6F3431-AE1E-495F-A75B-7AA93AB5A731}" dt="2026-07-01T11:06:37.953" v="1282" actId="1076"/>
          <ac:spMkLst>
            <pc:docMk/>
            <pc:sldMk cId="339131571" sldId="527"/>
            <ac:spMk id="12" creationId="{3F741B46-C5F5-C082-DF7B-6875B3E48072}"/>
          </ac:spMkLst>
        </pc:spChg>
        <pc:picChg chg="mod">
          <ac:chgData name="McHarg, Catherine" userId="88b8f76c-9ae3-4745-88eb-fe0667a22af5" providerId="ADAL" clId="{CA6F3431-AE1E-495F-A75B-7AA93AB5A731}" dt="2026-07-01T11:06:46.652" v="1283" actId="1076"/>
          <ac:picMkLst>
            <pc:docMk/>
            <pc:sldMk cId="339131571" sldId="527"/>
            <ac:picMk id="15" creationId="{79025419-1546-A38E-CEE9-F2CC750BA168}"/>
          </ac:picMkLst>
        </pc:picChg>
      </pc:sldChg>
      <pc:sldChg chg="modNotesTx">
        <pc:chgData name="McHarg, Catherine" userId="88b8f76c-9ae3-4745-88eb-fe0667a22af5" providerId="ADAL" clId="{CA6F3431-AE1E-495F-A75B-7AA93AB5A731}" dt="2026-07-03T12:33:57.403" v="1296" actId="313"/>
        <pc:sldMkLst>
          <pc:docMk/>
          <pc:sldMk cId="3862950402" sldId="528"/>
        </pc:sldMkLst>
      </pc:sldChg>
      <pc:sldChg chg="modSp mod">
        <pc:chgData name="McHarg, Catherine" userId="88b8f76c-9ae3-4745-88eb-fe0667a22af5" providerId="ADAL" clId="{CA6F3431-AE1E-495F-A75B-7AA93AB5A731}" dt="2026-07-02T15:22:43.298" v="1292" actId="1076"/>
        <pc:sldMkLst>
          <pc:docMk/>
          <pc:sldMk cId="2616740570" sldId="531"/>
        </pc:sldMkLst>
        <pc:grpChg chg="mod">
          <ac:chgData name="McHarg, Catherine" userId="88b8f76c-9ae3-4745-88eb-fe0667a22af5" providerId="ADAL" clId="{CA6F3431-AE1E-495F-A75B-7AA93AB5A731}" dt="2026-07-02T15:22:43.298" v="1292" actId="1076"/>
          <ac:grpSpMkLst>
            <pc:docMk/>
            <pc:sldMk cId="2616740570" sldId="531"/>
            <ac:grpSpMk id="4" creationId="{6E753A87-6B16-EC65-11EC-DD00B406A42E}"/>
          </ac:grpSpMkLst>
        </pc:grpChg>
      </pc:sldChg>
      <pc:sldChg chg="addSp modSp mod modAnim modNotesTx">
        <pc:chgData name="McHarg, Catherine" userId="88b8f76c-9ae3-4745-88eb-fe0667a22af5" providerId="ADAL" clId="{CA6F3431-AE1E-495F-A75B-7AA93AB5A731}" dt="2026-07-01T11:11:10.702" v="1286" actId="20577"/>
        <pc:sldMkLst>
          <pc:docMk/>
          <pc:sldMk cId="367982336" sldId="537"/>
        </pc:sldMkLst>
        <pc:spChg chg="mod">
          <ac:chgData name="McHarg, Catherine" userId="88b8f76c-9ae3-4745-88eb-fe0667a22af5" providerId="ADAL" clId="{CA6F3431-AE1E-495F-A75B-7AA93AB5A731}" dt="2026-07-01T11:11:10.702" v="1286" actId="20577"/>
          <ac:spMkLst>
            <pc:docMk/>
            <pc:sldMk cId="367982336" sldId="537"/>
            <ac:spMk id="14" creationId="{01C3A2A7-C069-3D01-D402-D3EBA32F6082}"/>
          </ac:spMkLst>
        </pc:spChg>
        <pc:grpChg chg="mod ord">
          <ac:chgData name="McHarg, Catherine" userId="88b8f76c-9ae3-4745-88eb-fe0667a22af5" providerId="ADAL" clId="{CA6F3431-AE1E-495F-A75B-7AA93AB5A731}" dt="2026-07-01T10:43:40.706" v="1001" actId="1076"/>
          <ac:grpSpMkLst>
            <pc:docMk/>
            <pc:sldMk cId="367982336" sldId="537"/>
            <ac:grpSpMk id="3" creationId="{D6F46A99-A583-8757-84ED-31638B923CF3}"/>
          </ac:grpSpMkLst>
        </pc:grpChg>
        <pc:picChg chg="add mod modCrop">
          <ac:chgData name="McHarg, Catherine" userId="88b8f76c-9ae3-4745-88eb-fe0667a22af5" providerId="ADAL" clId="{CA6F3431-AE1E-495F-A75B-7AA93AB5A731}" dt="2026-07-01T10:42:56.992" v="997" actId="962"/>
          <ac:picMkLst>
            <pc:docMk/>
            <pc:sldMk cId="367982336" sldId="537"/>
            <ac:picMk id="7" creationId="{F2EC043B-C04D-4D57-F95B-1B173C0E8A82}"/>
          </ac:picMkLst>
        </pc:picChg>
      </pc:sldChg>
      <pc:sldChg chg="addSp modSp mod modAnim modNotesTx">
        <pc:chgData name="McHarg, Catherine" userId="88b8f76c-9ae3-4745-88eb-fe0667a22af5" providerId="ADAL" clId="{CA6F3431-AE1E-495F-A75B-7AA93AB5A731}" dt="2026-07-01T11:10:27.990" v="1284" actId="20577"/>
        <pc:sldMkLst>
          <pc:docMk/>
          <pc:sldMk cId="534180884" sldId="538"/>
        </pc:sldMkLst>
        <pc:spChg chg="mod">
          <ac:chgData name="McHarg, Catherine" userId="88b8f76c-9ae3-4745-88eb-fe0667a22af5" providerId="ADAL" clId="{CA6F3431-AE1E-495F-A75B-7AA93AB5A731}" dt="2026-07-01T11:10:27.990" v="1284" actId="20577"/>
          <ac:spMkLst>
            <pc:docMk/>
            <pc:sldMk cId="534180884" sldId="538"/>
            <ac:spMk id="14" creationId="{79420CAE-0FBA-2906-38B9-16ECBBDAAD21}"/>
          </ac:spMkLst>
        </pc:spChg>
        <pc:picChg chg="add mod modCrop">
          <ac:chgData name="McHarg, Catherine" userId="88b8f76c-9ae3-4745-88eb-fe0667a22af5" providerId="ADAL" clId="{CA6F3431-AE1E-495F-A75B-7AA93AB5A731}" dt="2026-07-01T10:39:37.878" v="944" actId="962"/>
          <ac:picMkLst>
            <pc:docMk/>
            <pc:sldMk cId="534180884" sldId="538"/>
            <ac:picMk id="7" creationId="{99DE3381-F521-E533-0276-82D8C93E0387}"/>
          </ac:picMkLst>
        </pc:picChg>
        <pc:picChg chg="add mod">
          <ac:chgData name="McHarg, Catherine" userId="88b8f76c-9ae3-4745-88eb-fe0667a22af5" providerId="ADAL" clId="{CA6F3431-AE1E-495F-A75B-7AA93AB5A731}" dt="2026-07-01T10:41:13.107" v="971" actId="962"/>
          <ac:picMkLst>
            <pc:docMk/>
            <pc:sldMk cId="534180884" sldId="538"/>
            <ac:picMk id="9" creationId="{AABD213F-41B0-053C-521E-C77C8B34DFA4}"/>
          </ac:picMkLst>
        </pc:picChg>
      </pc:sldChg>
      <pc:sldChg chg="modAnim modNotesTx">
        <pc:chgData name="McHarg, Catherine" userId="88b8f76c-9ae3-4745-88eb-fe0667a22af5" providerId="ADAL" clId="{CA6F3431-AE1E-495F-A75B-7AA93AB5A731}" dt="2026-07-03T12:34:16.754" v="1297" actId="313"/>
        <pc:sldMkLst>
          <pc:docMk/>
          <pc:sldMk cId="1540398393" sldId="539"/>
        </pc:sldMkLst>
      </pc:sldChg>
      <pc:sldChg chg="modSp mod modAnim">
        <pc:chgData name="McHarg, Catherine" userId="88b8f76c-9ae3-4745-88eb-fe0667a22af5" providerId="ADAL" clId="{CA6F3431-AE1E-495F-A75B-7AA93AB5A731}" dt="2026-07-01T11:12:29.094" v="1287" actId="1076"/>
        <pc:sldMkLst>
          <pc:docMk/>
          <pc:sldMk cId="3498219776" sldId="541"/>
        </pc:sldMkLst>
        <pc:grpChg chg="mod">
          <ac:chgData name="McHarg, Catherine" userId="88b8f76c-9ae3-4745-88eb-fe0667a22af5" providerId="ADAL" clId="{CA6F3431-AE1E-495F-A75B-7AA93AB5A731}" dt="2026-07-01T11:12:29.094" v="1287" actId="1076"/>
          <ac:grpSpMkLst>
            <pc:docMk/>
            <pc:sldMk cId="3498219776" sldId="541"/>
            <ac:grpSpMk id="3" creationId="{E958C715-8F2E-6FB7-38A3-01CE0DC286DF}"/>
          </ac:grpSpMkLst>
        </pc:grpChg>
      </pc:sldChg>
      <pc:sldChg chg="modAnim modNotesTx">
        <pc:chgData name="McHarg, Catherine" userId="88b8f76c-9ae3-4745-88eb-fe0667a22af5" providerId="ADAL" clId="{CA6F3431-AE1E-495F-A75B-7AA93AB5A731}" dt="2026-07-01T10:54:16.853" v="1242" actId="20577"/>
        <pc:sldMkLst>
          <pc:docMk/>
          <pc:sldMk cId="3219723849" sldId="542"/>
        </pc:sldMkLst>
      </pc:sldChg>
      <pc:sldChg chg="addSp modSp mod modAnim modNotesTx">
        <pc:chgData name="McHarg, Catherine" userId="88b8f76c-9ae3-4745-88eb-fe0667a22af5" providerId="ADAL" clId="{CA6F3431-AE1E-495F-A75B-7AA93AB5A731}" dt="2026-07-01T10:54:19.663" v="1243" actId="20577"/>
        <pc:sldMkLst>
          <pc:docMk/>
          <pc:sldMk cId="1768260603" sldId="543"/>
        </pc:sldMkLst>
        <pc:spChg chg="mod">
          <ac:chgData name="McHarg, Catherine" userId="88b8f76c-9ae3-4745-88eb-fe0667a22af5" providerId="ADAL" clId="{CA6F3431-AE1E-495F-A75B-7AA93AB5A731}" dt="2026-07-01T10:51:07.747" v="1186"/>
          <ac:spMkLst>
            <pc:docMk/>
            <pc:sldMk cId="1768260603" sldId="543"/>
            <ac:spMk id="7" creationId="{9BAFA2AC-BB62-AD38-9392-B45E16BEE0B0}"/>
          </ac:spMkLst>
        </pc:spChg>
        <pc:spChg chg="mod">
          <ac:chgData name="McHarg, Catherine" userId="88b8f76c-9ae3-4745-88eb-fe0667a22af5" providerId="ADAL" clId="{CA6F3431-AE1E-495F-A75B-7AA93AB5A731}" dt="2026-07-01T10:51:19.124" v="1190" actId="20577"/>
          <ac:spMkLst>
            <pc:docMk/>
            <pc:sldMk cId="1768260603" sldId="543"/>
            <ac:spMk id="8" creationId="{941B1906-A82D-74C3-8C57-9666E66F1FD2}"/>
          </ac:spMkLst>
        </pc:spChg>
        <pc:grpChg chg="add mod">
          <ac:chgData name="McHarg, Catherine" userId="88b8f76c-9ae3-4745-88eb-fe0667a22af5" providerId="ADAL" clId="{CA6F3431-AE1E-495F-A75B-7AA93AB5A731}" dt="2026-07-01T10:51:36.238" v="1191" actId="1076"/>
          <ac:grpSpMkLst>
            <pc:docMk/>
            <pc:sldMk cId="1768260603" sldId="543"/>
            <ac:grpSpMk id="3" creationId="{51CCD1EC-7B91-E72D-D619-E66E34338E30}"/>
          </ac:grpSpMkLst>
        </pc:grpChg>
        <pc:grpChg chg="mod">
          <ac:chgData name="McHarg, Catherine" userId="88b8f76c-9ae3-4745-88eb-fe0667a22af5" providerId="ADAL" clId="{CA6F3431-AE1E-495F-A75B-7AA93AB5A731}" dt="2026-07-01T10:51:07.747" v="1186"/>
          <ac:grpSpMkLst>
            <pc:docMk/>
            <pc:sldMk cId="1768260603" sldId="543"/>
            <ac:grpSpMk id="5" creationId="{BCBB23CA-8CF8-93CF-BF6F-8D2CECA8C44E}"/>
          </ac:grpSpMkLst>
        </pc:grpChg>
        <pc:picChg chg="mod">
          <ac:chgData name="McHarg, Catherine" userId="88b8f76c-9ae3-4745-88eb-fe0667a22af5" providerId="ADAL" clId="{CA6F3431-AE1E-495F-A75B-7AA93AB5A731}" dt="2026-07-01T10:51:07.747" v="1186"/>
          <ac:picMkLst>
            <pc:docMk/>
            <pc:sldMk cId="1768260603" sldId="543"/>
            <ac:picMk id="6" creationId="{6277EDDF-4851-DD02-382C-E219A5C41884}"/>
          </ac:picMkLst>
        </pc:picChg>
      </pc:sldChg>
      <pc:sldChg chg="addSp delSp modSp add mod delAnim modAnim modNotesTx">
        <pc:chgData name="McHarg, Catherine" userId="88b8f76c-9ae3-4745-88eb-fe0667a22af5" providerId="ADAL" clId="{CA6F3431-AE1E-495F-A75B-7AA93AB5A731}" dt="2026-07-01T10:20:24.312" v="875" actId="962"/>
        <pc:sldMkLst>
          <pc:docMk/>
          <pc:sldMk cId="551671797" sldId="544"/>
        </pc:sldMkLst>
        <pc:spChg chg="mod">
          <ac:chgData name="McHarg, Catherine" userId="88b8f76c-9ae3-4745-88eb-fe0667a22af5" providerId="ADAL" clId="{CA6F3431-AE1E-495F-A75B-7AA93AB5A731}" dt="2026-07-01T09:30:13.695" v="35" actId="20577"/>
          <ac:spMkLst>
            <pc:docMk/>
            <pc:sldMk cId="551671797" sldId="544"/>
            <ac:spMk id="2" creationId="{5C4D078B-286F-7CFB-D3D1-1ED93C71B0E1}"/>
          </ac:spMkLst>
        </pc:spChg>
        <pc:spChg chg="mod">
          <ac:chgData name="McHarg, Catherine" userId="88b8f76c-9ae3-4745-88eb-fe0667a22af5" providerId="ADAL" clId="{CA6F3431-AE1E-495F-A75B-7AA93AB5A731}" dt="2026-07-01T10:10:50.415" v="641" actId="20577"/>
          <ac:spMkLst>
            <pc:docMk/>
            <pc:sldMk cId="551671797" sldId="544"/>
            <ac:spMk id="3" creationId="{A00782C9-D4F3-AD5B-514F-FD2F9752CDBF}"/>
          </ac:spMkLst>
        </pc:spChg>
        <pc:spChg chg="mod">
          <ac:chgData name="McHarg, Catherine" userId="88b8f76c-9ae3-4745-88eb-fe0667a22af5" providerId="ADAL" clId="{CA6F3431-AE1E-495F-A75B-7AA93AB5A731}" dt="2026-07-01T09:32:14.783" v="108" actId="20577"/>
          <ac:spMkLst>
            <pc:docMk/>
            <pc:sldMk cId="551671797" sldId="544"/>
            <ac:spMk id="14" creationId="{C519B37E-78E9-5F48-5483-DC6FBBCEF077}"/>
          </ac:spMkLst>
        </pc:spChg>
        <pc:picChg chg="add mod ord modCrop">
          <ac:chgData name="McHarg, Catherine" userId="88b8f76c-9ae3-4745-88eb-fe0667a22af5" providerId="ADAL" clId="{CA6F3431-AE1E-495F-A75B-7AA93AB5A731}" dt="2026-07-01T10:20:24.312" v="875" actId="962"/>
          <ac:picMkLst>
            <pc:docMk/>
            <pc:sldMk cId="551671797" sldId="544"/>
            <ac:picMk id="8" creationId="{B1B055FD-502C-2F7C-5E05-36E9E49C3F91}"/>
          </ac:picMkLst>
        </pc:picChg>
      </pc:sldChg>
      <pc:sldChg chg="addSp delSp modSp add mod modAnim modNotesTx">
        <pc:chgData name="McHarg, Catherine" userId="88b8f76c-9ae3-4745-88eb-fe0667a22af5" providerId="ADAL" clId="{CA6F3431-AE1E-495F-A75B-7AA93AB5A731}" dt="2026-07-03T12:33:14.628" v="1294" actId="20577"/>
        <pc:sldMkLst>
          <pc:docMk/>
          <pc:sldMk cId="3402842576" sldId="545"/>
        </pc:sldMkLst>
        <pc:spChg chg="mod">
          <ac:chgData name="McHarg, Catherine" userId="88b8f76c-9ae3-4745-88eb-fe0667a22af5" providerId="ADAL" clId="{CA6F3431-AE1E-495F-A75B-7AA93AB5A731}" dt="2026-07-03T12:33:14.628" v="1294" actId="20577"/>
          <ac:spMkLst>
            <pc:docMk/>
            <pc:sldMk cId="3402842576" sldId="545"/>
            <ac:spMk id="2" creationId="{E31879FD-4CDE-99C2-4FF1-7829A3BE8C02}"/>
          </ac:spMkLst>
        </pc:spChg>
        <pc:spChg chg="mod">
          <ac:chgData name="McHarg, Catherine" userId="88b8f76c-9ae3-4745-88eb-fe0667a22af5" providerId="ADAL" clId="{CA6F3431-AE1E-495F-A75B-7AA93AB5A731}" dt="2026-07-01T09:58:07.894" v="455" actId="20577"/>
          <ac:spMkLst>
            <pc:docMk/>
            <pc:sldMk cId="3402842576" sldId="545"/>
            <ac:spMk id="3" creationId="{F505B50C-1F05-0CC6-EA3D-029E024F1E65}"/>
          </ac:spMkLst>
        </pc:spChg>
        <pc:spChg chg="mod">
          <ac:chgData name="McHarg, Catherine" userId="88b8f76c-9ae3-4745-88eb-fe0667a22af5" providerId="ADAL" clId="{CA6F3431-AE1E-495F-A75B-7AA93AB5A731}" dt="2026-07-01T10:09:44.770" v="604" actId="20577"/>
          <ac:spMkLst>
            <pc:docMk/>
            <pc:sldMk cId="3402842576" sldId="545"/>
            <ac:spMk id="14" creationId="{E5B55937-7058-AB70-61F1-A86C2DD1F44D}"/>
          </ac:spMkLst>
        </pc:spChg>
        <pc:picChg chg="add mod ord modCrop">
          <ac:chgData name="McHarg, Catherine" userId="88b8f76c-9ae3-4745-88eb-fe0667a22af5" providerId="ADAL" clId="{CA6F3431-AE1E-495F-A75B-7AA93AB5A731}" dt="2026-07-01T10:19:11.464" v="788" actId="962"/>
          <ac:picMkLst>
            <pc:docMk/>
            <pc:sldMk cId="3402842576" sldId="545"/>
            <ac:picMk id="7" creationId="{ADAB7083-F917-43C6-39D1-AF63873EDCBA}"/>
          </ac:picMkLst>
        </pc:picChg>
        <pc:picChg chg="add mod">
          <ac:chgData name="McHarg, Catherine" userId="88b8f76c-9ae3-4745-88eb-fe0667a22af5" providerId="ADAL" clId="{CA6F3431-AE1E-495F-A75B-7AA93AB5A731}" dt="2026-07-01T10:19:58.369" v="871" actId="962"/>
          <ac:picMkLst>
            <pc:docMk/>
            <pc:sldMk cId="3402842576" sldId="545"/>
            <ac:picMk id="9" creationId="{9EB5A559-2B16-EA1A-D4CE-35347DB03985}"/>
          </ac:picMkLst>
        </pc:pic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71944299-672F-11EE-16BA-E31C18584DAC}"/>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8A68AE45-B4D7-0013-3592-80BC1DD14ABB}"/>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7B969F94-C859-B74E-8120-19D32CC83F4F}" type="datetimeFigureOut">
              <a:rPr lang="en-US" smtClean="0"/>
              <a:t>7/8/2026</a:t>
            </a:fld>
            <a:endParaRPr lang="en-US" dirty="0"/>
          </a:p>
        </p:txBody>
      </p:sp>
      <p:sp>
        <p:nvSpPr>
          <p:cNvPr id="4" name="Footer Placeholder 3">
            <a:extLst>
              <a:ext uri="{FF2B5EF4-FFF2-40B4-BE49-F238E27FC236}">
                <a16:creationId xmlns:a16="http://schemas.microsoft.com/office/drawing/2014/main" id="{A02E9E07-0643-32BA-F461-AD6FCB4DE291}"/>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9D2F9C54-3384-9C1B-B200-63D107E22E1B}"/>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890668D-9747-7B40-AB07-D99BCB2AD0D3}" type="slidenum">
              <a:rPr lang="en-US" smtClean="0"/>
              <a:t>‹#›</a:t>
            </a:fld>
            <a:endParaRPr lang="en-US" dirty="0"/>
          </a:p>
        </p:txBody>
      </p:sp>
    </p:spTree>
    <p:extLst>
      <p:ext uri="{BB962C8B-B14F-4D97-AF65-F5344CB8AC3E}">
        <p14:creationId xmlns:p14="http://schemas.microsoft.com/office/powerpoint/2010/main" val="2436767317"/>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CF83990-A5BB-0244-AEBF-938B6F8000C9}" type="datetimeFigureOut">
              <a:rPr lang="en-US" smtClean="0"/>
              <a:t>7/8/2026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AFFFB68-4C17-3C4E-8F1F-E2E74032E6C9}" type="slidenum">
              <a:rPr lang="en-US" smtClean="0"/>
              <a:t>‹#›</a:t>
            </a:fld>
            <a:endParaRPr lang="en-US" dirty="0"/>
          </a:p>
        </p:txBody>
      </p:sp>
    </p:spTree>
    <p:extLst>
      <p:ext uri="{BB962C8B-B14F-4D97-AF65-F5344CB8AC3E}">
        <p14:creationId xmlns:p14="http://schemas.microsoft.com/office/powerpoint/2010/main" val="13548325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www.britishmuseum.org/collection/object/H_1991-0407-37?selectedImageId=33182001" TargetMode="External"/><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historicengland.org.uk/images-books/photos/item/IC129/004" TargetMode="External"/><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www.alamy.com/stock-photo-the-skeleton-of-what-is-thought-to-be-a-young-tribal-queen-which-was-106573413.html" TargetMode="External"/><Relationship Id="rId2" Type="http://schemas.openxmlformats.org/officeDocument/2006/relationships/slide" Target="../slides/slide12.xml"/><Relationship Id="rId1" Type="http://schemas.openxmlformats.org/officeDocument/2006/relationships/notesMaster" Target="../notesMasters/notesMaster1.xml"/><Relationship Id="rId4" Type="http://schemas.openxmlformats.org/officeDocument/2006/relationships/hyperlink" Target="https://www.britishmuseum.org/collection/object/H_2001-0401-20" TargetMode="Externa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historicengland.org.uk/images-books/archive/collections/aerial-photos/record/29548_016" TargetMode="External"/><Relationship Id="rId2" Type="http://schemas.openxmlformats.org/officeDocument/2006/relationships/slide" Target="../slides/slide14.xml"/><Relationship Id="rId1" Type="http://schemas.openxmlformats.org/officeDocument/2006/relationships/notesMaster" Target="../notesMasters/notesMaster1.xml"/><Relationship Id="rId5" Type="http://schemas.openxmlformats.org/officeDocument/2006/relationships/hyperlink" Target="https://www.english-heritage.org.uk/visit/places/maiden-castle/history/" TargetMode="External"/><Relationship Id="rId4" Type="http://schemas.openxmlformats.org/officeDocument/2006/relationships/hyperlink" Target="https://historicengland.org.uk/images-books/photos/item/IC064/021" TargetMode="Externa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historicengland.org.uk/images-books/photos/item/IC064/022" TargetMode="External"/><Relationship Id="rId2" Type="http://schemas.openxmlformats.org/officeDocument/2006/relationships/slide" Target="../slides/slide15.xml"/><Relationship Id="rId1" Type="http://schemas.openxmlformats.org/officeDocument/2006/relationships/notesMaster" Target="../notesMasters/notesMaster1.xml"/><Relationship Id="rId5" Type="http://schemas.openxmlformats.org/officeDocument/2006/relationships/hyperlink" Target="https://www.english-heritage.org.uk/visit/places/maiden-castle/history/" TargetMode="External"/><Relationship Id="rId4" Type="http://schemas.openxmlformats.org/officeDocument/2006/relationships/hyperlink" Target="https://historicengland.org.uk/images-books/photos/item/IC064/007" TargetMode="Externa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commons.wikimedia.org/wiki/File:Broch_of_Gurness_in_summer_2012_(22).JPG" TargetMode="External"/><Relationship Id="rId2" Type="http://schemas.openxmlformats.org/officeDocument/2006/relationships/slide" Target="../slides/slide16.xml"/><Relationship Id="rId1" Type="http://schemas.openxmlformats.org/officeDocument/2006/relationships/notesMaster" Target="../notesMasters/notesMaster1.xml"/><Relationship Id="rId4" Type="http://schemas.openxmlformats.org/officeDocument/2006/relationships/hyperlink" Target="https://historicengland.org.uk/images-books/photos/item/IC022/002" TargetMode="Externa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s://historicengland.org.uk/images-books/archive/collections/aerial-photos/record/33205_003" TargetMode="External"/><Relationship Id="rId2" Type="http://schemas.openxmlformats.org/officeDocument/2006/relationships/slide" Target="../slides/slide18.xml"/><Relationship Id="rId1" Type="http://schemas.openxmlformats.org/officeDocument/2006/relationships/notesMaster" Target="../notesMasters/notesMaster1.xml"/><Relationship Id="rId5" Type="http://schemas.openxmlformats.org/officeDocument/2006/relationships/hyperlink" Target="https://www.english-heritage.org.uk/visit/places/carn-euny-ancient-village/history/" TargetMode="External"/><Relationship Id="rId4" Type="http://schemas.openxmlformats.org/officeDocument/2006/relationships/hyperlink" Target="https://historicengland.org.uk/images-books/photos/item/IC022/008" TargetMode="External"/></Relationships>
</file>

<file path=ppt/notesSlides/_rels/notesSlide17.xml.rels><?xml version="1.0" encoding="UTF-8" standalone="yes"?>
<Relationships xmlns="http://schemas.openxmlformats.org/package/2006/relationships"><Relationship Id="rId3" Type="http://schemas.openxmlformats.org/officeDocument/2006/relationships/hyperlink" Target="https://historicengland.org.uk/images-books/photos/item/MP/CUV0036" TargetMode="External"/><Relationship Id="rId2" Type="http://schemas.openxmlformats.org/officeDocument/2006/relationships/slide" Target="../slides/slide19.xml"/><Relationship Id="rId1" Type="http://schemas.openxmlformats.org/officeDocument/2006/relationships/notesMaster" Target="../notesMasters/notesMaster1.xml"/><Relationship Id="rId5" Type="http://schemas.openxmlformats.org/officeDocument/2006/relationships/hyperlink" Target="https://www.english-heritage.org.uk/visit/places/carn-euny-ancient-village/history/" TargetMode="External"/><Relationship Id="rId4" Type="http://schemas.openxmlformats.org/officeDocument/2006/relationships/hyperlink" Target="https://historicengland.org.uk/images-books/photos/item/DP181532" TargetMode="External"/></Relationships>
</file>

<file path=ppt/notesSlides/_rels/notesSlide18.xml.rels><?xml version="1.0" encoding="UTF-8" standalone="yes"?>
<Relationships xmlns="http://schemas.openxmlformats.org/package/2006/relationships"><Relationship Id="rId3" Type="http://schemas.openxmlformats.org/officeDocument/2006/relationships/hyperlink" Target="https://commons.wikimedia.org/wiki/File:Glastonbury_Lake_Village_langing_stage_by_Forestier_1911.jpg" TargetMode="External"/><Relationship Id="rId2" Type="http://schemas.openxmlformats.org/officeDocument/2006/relationships/slide" Target="../slides/slide20.xml"/><Relationship Id="rId1" Type="http://schemas.openxmlformats.org/officeDocument/2006/relationships/notesMaster" Target="../notesMasters/notesMaster1.xml"/><Relationship Id="rId5" Type="http://schemas.openxmlformats.org/officeDocument/2006/relationships/hyperlink" Target="https://commons.wikimedia.org/wiki/Category:Glastonbury_Lake_Village" TargetMode="External"/><Relationship Id="rId4" Type="http://schemas.openxmlformats.org/officeDocument/2006/relationships/hyperlink" Target="https://avalonmarshes.org/heritage/glastonbury-lake-village/" TargetMode="External"/></Relationships>
</file>

<file path=ppt/notesSlides/_rels/notesSlide19.xml.rels><?xml version="1.0" encoding="UTF-8" standalone="yes"?>
<Relationships xmlns="http://schemas.openxmlformats.org/package/2006/relationships"><Relationship Id="rId3" Type="http://schemas.openxmlformats.org/officeDocument/2006/relationships/hyperlink" Target="https://historicengland.org.uk/images-books/photos/item/BB72/02822" TargetMode="External"/><Relationship Id="rId2" Type="http://schemas.openxmlformats.org/officeDocument/2006/relationships/slide" Target="../slides/slide21.xml"/><Relationship Id="rId1" Type="http://schemas.openxmlformats.org/officeDocument/2006/relationships/notesMaster" Target="../notesMasters/notesMaster1.xml"/><Relationship Id="rId6" Type="http://schemas.openxmlformats.org/officeDocument/2006/relationships/hyperlink" Target="https://commons.wikimedia.org/wiki/Category:Glastonbury_Lake_Village" TargetMode="External"/><Relationship Id="rId5" Type="http://schemas.openxmlformats.org/officeDocument/2006/relationships/hyperlink" Target="https://avalonmarshes.org/heritage/glastonbury-lake-village/" TargetMode="External"/><Relationship Id="rId4" Type="http://schemas.openxmlformats.org/officeDocument/2006/relationships/hyperlink" Target="https://commons.wikimedia.org/wiki/File:Glastonbury_Bowl_10.JPG" TargetMode="Externa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3" Type="http://schemas.openxmlformats.org/officeDocument/2006/relationships/hyperlink" Target="https://www.alamy.com/stock-photo-the-skeleton-of-what-is-thought-to-be-a-young-tribal-queen-which-was-106573413.html" TargetMode="External"/><Relationship Id="rId2" Type="http://schemas.openxmlformats.org/officeDocument/2006/relationships/slide" Target="../slides/slide22.xml"/><Relationship Id="rId1" Type="http://schemas.openxmlformats.org/officeDocument/2006/relationships/notesMaster" Target="../notesMasters/notesMaster1.xml"/><Relationship Id="rId6" Type="http://schemas.openxmlformats.org/officeDocument/2006/relationships/hyperlink" Target="https://www.britishmuseum.org/collection/object/H_2001-0401-20" TargetMode="External"/><Relationship Id="rId5" Type="http://schemas.openxmlformats.org/officeDocument/2006/relationships/hyperlink" Target="https://youtu.be/pWZElie-tDE?list=PLPItERt69I2rTMUWK2SmGKSCBbsrZZNGM&amp;t=105" TargetMode="External"/><Relationship Id="rId4" Type="http://schemas.openxmlformats.org/officeDocument/2006/relationships/hyperlink" Target="https://youtu.be/pWZElie-tDE?si=mPUL5w-3GNd4aN84" TargetMode="External"/></Relationships>
</file>

<file path=ppt/notesSlides/_rels/notesSlide21.xml.rels><?xml version="1.0" encoding="UTF-8" standalone="yes"?>
<Relationships xmlns="http://schemas.openxmlformats.org/package/2006/relationships"><Relationship Id="rId3" Type="http://schemas.openxmlformats.org/officeDocument/2006/relationships/hyperlink" Target="https://www.alamy.com/stock-photo-the-skeleton-of-what-is-thought-to-be-a-young-tribal-queen-which-was-106573413.html" TargetMode="External"/><Relationship Id="rId2" Type="http://schemas.openxmlformats.org/officeDocument/2006/relationships/slide" Target="../slides/slide23.xml"/><Relationship Id="rId1" Type="http://schemas.openxmlformats.org/officeDocument/2006/relationships/notesMaster" Target="../notesMasters/notesMaster1.xml"/><Relationship Id="rId5" Type="http://schemas.openxmlformats.org/officeDocument/2006/relationships/hyperlink" Target="https://www.britishmuseum.org/collection/object/H_2001-0401-20" TargetMode="External"/><Relationship Id="rId4" Type="http://schemas.openxmlformats.org/officeDocument/2006/relationships/hyperlink" Target="https://youtu.be/pWZElie-tDE?list=PLPItERt69I2rTMUWK2SmGKSCBbsrZZNGM&amp;t=105" TargetMode="External"/></Relationships>
</file>

<file path=ppt/notesSlides/_rels/notesSlide22.xml.rels><?xml version="1.0" encoding="UTF-8" standalone="yes"?>
<Relationships xmlns="http://schemas.openxmlformats.org/package/2006/relationships"><Relationship Id="rId3" Type="http://schemas.openxmlformats.org/officeDocument/2006/relationships/hyperlink" Target="https://www.britishmuseum.org/collection/object/H_1857-0715-1?selectedImageId=1234330001" TargetMode="External"/><Relationship Id="rId2" Type="http://schemas.openxmlformats.org/officeDocument/2006/relationships/slide" Target="../slides/slide24.xml"/><Relationship Id="rId1" Type="http://schemas.openxmlformats.org/officeDocument/2006/relationships/notesMaster" Target="../notesMasters/notesMaster1.xml"/><Relationship Id="rId4" Type="http://schemas.openxmlformats.org/officeDocument/2006/relationships/hyperlink" Target="https://www.londonmuseum.org.uk/blog/battersea-shield-river-thames/" TargetMode="External"/></Relationships>
</file>

<file path=ppt/notesSlides/_rels/notesSlide23.xml.rels><?xml version="1.0" encoding="UTF-8" standalone="yes"?>
<Relationships xmlns="http://schemas.openxmlformats.org/package/2006/relationships"><Relationship Id="rId3" Type="http://schemas.openxmlformats.org/officeDocument/2006/relationships/hyperlink" Target="https://www.britishmuseum.org/collection/object/H_1857-0715-1?selectedImageId=80784001" TargetMode="External"/><Relationship Id="rId2" Type="http://schemas.openxmlformats.org/officeDocument/2006/relationships/slide" Target="../slides/slide25.xml"/><Relationship Id="rId1" Type="http://schemas.openxmlformats.org/officeDocument/2006/relationships/notesMaster" Target="../notesMasters/notesMaster1.xml"/><Relationship Id="rId4" Type="http://schemas.openxmlformats.org/officeDocument/2006/relationships/hyperlink" Target="https://www.londonmuseum.org.uk/blog/battersea-shield-river-thames/" TargetMode="External"/></Relationships>
</file>

<file path=ppt/notesSlides/_rels/notesSlide24.xml.rels><?xml version="1.0" encoding="UTF-8" standalone="yes"?>
<Relationships xmlns="http://schemas.openxmlformats.org/package/2006/relationships"><Relationship Id="rId3" Type="http://schemas.openxmlformats.org/officeDocument/2006/relationships/hyperlink" Target="https://www.britishmuseum.org/collection/object/H_1991-0407-37?selectedImageId=33182001" TargetMode="External"/><Relationship Id="rId2" Type="http://schemas.openxmlformats.org/officeDocument/2006/relationships/slide" Target="../slides/slide26.xml"/><Relationship Id="rId1" Type="http://schemas.openxmlformats.org/officeDocument/2006/relationships/notesMaster" Target="../notesMasters/notesMaster1.xml"/><Relationship Id="rId4" Type="http://schemas.openxmlformats.org/officeDocument/2006/relationships/hyperlink" Target="https://www.bbc.co.uk/news/articles/cx2n2vj7neyo" TargetMode="External"/></Relationships>
</file>

<file path=ppt/notesSlides/_rels/notesSlide25.xml.rels><?xml version="1.0" encoding="UTF-8" standalone="yes"?>
<Relationships xmlns="http://schemas.openxmlformats.org/package/2006/relationships"><Relationship Id="rId3" Type="http://schemas.openxmlformats.org/officeDocument/2006/relationships/hyperlink" Target="https://www.britishmuseum.org/collection/object/H_1951-0402-2" TargetMode="External"/><Relationship Id="rId2" Type="http://schemas.openxmlformats.org/officeDocument/2006/relationships/slide" Target="../slides/slide27.xml"/><Relationship Id="rId1" Type="http://schemas.openxmlformats.org/officeDocument/2006/relationships/notesMaster" Target="../notesMasters/notesMaster1.xml"/><Relationship Id="rId4" Type="http://schemas.openxmlformats.org/officeDocument/2006/relationships/hyperlink" Target="https://www.bbc.co.uk/news/articles/cx2n2vj7neyo" TargetMode="External"/></Relationships>
</file>

<file path=ppt/notesSlides/_rels/notesSlide26.xml.rels><?xml version="1.0" encoding="UTF-8" standalone="yes"?>
<Relationships xmlns="http://schemas.openxmlformats.org/package/2006/relationships"><Relationship Id="rId3" Type="http://schemas.openxmlformats.org/officeDocument/2006/relationships/hyperlink" Target="https://en.wikipedia.org/wiki/Hallaton_Helmet#/media/File:Hallaton_helmet_exhibition.jpg" TargetMode="External"/><Relationship Id="rId2" Type="http://schemas.openxmlformats.org/officeDocument/2006/relationships/slide" Target="../slides/slide28.xml"/><Relationship Id="rId1" Type="http://schemas.openxmlformats.org/officeDocument/2006/relationships/notesMaster" Target="../notesMasters/notesMaster1.xml"/><Relationship Id="rId6" Type="http://schemas.openxmlformats.org/officeDocument/2006/relationships/hyperlink" Target="https://www.harboroughmuseum.org.uk/the-museum/collections/the-hallaton-treasure/" TargetMode="External"/><Relationship Id="rId5" Type="http://schemas.openxmlformats.org/officeDocument/2006/relationships/hyperlink" Target="https://sketchfab.com/lcc/collections/hallaton-treasure-5db33ac7f6a24ca7b1b892c6da034e24" TargetMode="External"/><Relationship Id="rId4" Type="http://schemas.openxmlformats.org/officeDocument/2006/relationships/hyperlink" Target="https://leicestershirecollections.org.uk/gallery/hallaton-treasure" TargetMode="External"/></Relationships>
</file>

<file path=ppt/notesSlides/_rels/notesSlide27.xml.rels><?xml version="1.0" encoding="UTF-8" standalone="yes"?>
<Relationships xmlns="http://schemas.openxmlformats.org/package/2006/relationships"><Relationship Id="rId3" Type="http://schemas.openxmlformats.org/officeDocument/2006/relationships/hyperlink" Target="https://commons.wikimedia.org/wiki/File:Hallaton_hoard.jpg" TargetMode="External"/><Relationship Id="rId2" Type="http://schemas.openxmlformats.org/officeDocument/2006/relationships/slide" Target="../slides/slide29.xml"/><Relationship Id="rId1" Type="http://schemas.openxmlformats.org/officeDocument/2006/relationships/notesMaster" Target="../notesMasters/notesMaster1.xml"/><Relationship Id="rId6" Type="http://schemas.openxmlformats.org/officeDocument/2006/relationships/hyperlink" Target="https://www.harboroughmuseum.org.uk/the-museum/collections/the-hallaton-treasure/" TargetMode="External"/><Relationship Id="rId5" Type="http://schemas.openxmlformats.org/officeDocument/2006/relationships/hyperlink" Target="https://sketchfab.com/lcc/collections/hallaton-treasure-5db33ac7f6a24ca7b1b892c6da034e24" TargetMode="External"/><Relationship Id="rId4" Type="http://schemas.openxmlformats.org/officeDocument/2006/relationships/hyperlink" Target="https://leicestershirecollections.org.uk/gallery/hallaton-treasure" TargetMode="External"/></Relationships>
</file>

<file path=ppt/notesSlides/_rels/notesSlide28.xml.rels><?xml version="1.0" encoding="UTF-8" standalone="yes"?>
<Relationships xmlns="http://schemas.openxmlformats.org/package/2006/relationships"><Relationship Id="rId3" Type="http://schemas.openxmlformats.org/officeDocument/2006/relationships/hyperlink" Target="https://www.britishmuseum.org/collection/object/H_1984-1002-1" TargetMode="External"/><Relationship Id="rId2" Type="http://schemas.openxmlformats.org/officeDocument/2006/relationships/slide" Target="../slides/slide30.xml"/><Relationship Id="rId1" Type="http://schemas.openxmlformats.org/officeDocument/2006/relationships/notesMaster" Target="../notesMasters/notesMaster1.xml"/><Relationship Id="rId5" Type="http://schemas.openxmlformats.org/officeDocument/2006/relationships/hyperlink" Target="https://www.museumsilkeborg.dk/welcome-to-the-story-about-tollund-man" TargetMode="External"/><Relationship Id="rId4" Type="http://schemas.openxmlformats.org/officeDocument/2006/relationships/hyperlink" Target="https://www.thenational.academy/teachers/programmes/history-primary-ks2/units/iron-age-britain-what-have-historians-learnt-about-iron-age-britain/lessons/the-discovery-of-lindow-man" TargetMode="External"/></Relationships>
</file>

<file path=ppt/notesSlides/_rels/notesSlide29.xml.rels><?xml version="1.0" encoding="UTF-8" standalone="yes"?>
<Relationships xmlns="http://schemas.openxmlformats.org/package/2006/relationships"><Relationship Id="rId3" Type="http://schemas.openxmlformats.org/officeDocument/2006/relationships/hyperlink" Target="https://www.britishmuseum.org/collection/image/1284949001" TargetMode="External"/><Relationship Id="rId2" Type="http://schemas.openxmlformats.org/officeDocument/2006/relationships/slide" Target="../slides/slide31.xml"/><Relationship Id="rId1" Type="http://schemas.openxmlformats.org/officeDocument/2006/relationships/notesMaster" Target="../notesMasters/notesMaster1.xml"/><Relationship Id="rId5" Type="http://schemas.openxmlformats.org/officeDocument/2006/relationships/hyperlink" Target="https://www.museumsilkeborg.dk/welcome-to-the-story-about-tollund-man" TargetMode="External"/><Relationship Id="rId4" Type="http://schemas.openxmlformats.org/officeDocument/2006/relationships/hyperlink" Target="https://www.thenational.academy/teachers/programmes/history-primary-ks2/units/iron-age-britain-what-have-historians-learnt-about-iron-age-britain/lessons/the-discovery-of-lindow-man" TargetMode="Externa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commons.wikimedia.org/wiki/File:Iron_Age,_Socketed_Axe_Head,_(FindID_221126).jpg"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3" Type="http://schemas.openxmlformats.org/officeDocument/2006/relationships/hyperlink" Target="https://historicengland.org.uk/images-books/photos/item/IC104/001" TargetMode="External"/><Relationship Id="rId2" Type="http://schemas.openxmlformats.org/officeDocument/2006/relationships/slide" Target="../slides/slide32.xml"/><Relationship Id="rId1" Type="http://schemas.openxmlformats.org/officeDocument/2006/relationships/notesMaster" Target="../notesMasters/notesMaster1.xml"/><Relationship Id="rId4" Type="http://schemas.openxmlformats.org/officeDocument/2006/relationships/hyperlink" Target="https://www.oxfordarchaeology.com/uffington-white-horse" TargetMode="External"/></Relationships>
</file>

<file path=ppt/notesSlides/_rels/notesSlide31.xml.rels><?xml version="1.0" encoding="UTF-8" standalone="yes"?>
<Relationships xmlns="http://schemas.openxmlformats.org/package/2006/relationships"><Relationship Id="rId3" Type="http://schemas.openxmlformats.org/officeDocument/2006/relationships/hyperlink" Target="https://historicengland.org.uk/images-books/archive/collections/aerial-photos/record/24849_001" TargetMode="External"/><Relationship Id="rId2" Type="http://schemas.openxmlformats.org/officeDocument/2006/relationships/slide" Target="../slides/slide33.xml"/><Relationship Id="rId1" Type="http://schemas.openxmlformats.org/officeDocument/2006/relationships/notesMaster" Target="../notesMasters/notesMaster1.xml"/><Relationship Id="rId5" Type="http://schemas.openxmlformats.org/officeDocument/2006/relationships/hyperlink" Target="https://www.oxfordarchaeology.com/uffington-white-horse" TargetMode="External"/><Relationship Id="rId4" Type="http://schemas.openxmlformats.org/officeDocument/2006/relationships/hyperlink" Target="https://historicengland.org.uk/images-books/archive/collections/aerial-photos/record/24849_002" TargetMode="Externa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www.britishmuseum.org/collection/object/H_1862-0627-1?selectedImageId=1613016329" TargetMode="External"/><Relationship Id="rId2" Type="http://schemas.openxmlformats.org/officeDocument/2006/relationships/slide" Target="../slides/slide5.xml"/><Relationship Id="rId1" Type="http://schemas.openxmlformats.org/officeDocument/2006/relationships/notesMaster" Target="../notesMasters/notesMaster1.xml"/><Relationship Id="rId4" Type="http://schemas.openxmlformats.org/officeDocument/2006/relationships/hyperlink" Target="https://www.britishmuseum.org/collection/object/C_1988-0627-251" TargetMode="Externa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historicengland.org.uk/images-books/photos/item/IC064/016"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historicengland.org.uk/images-books/photos/item/IC025/005" TargetMode="External"/><Relationship Id="rId2" Type="http://schemas.openxmlformats.org/officeDocument/2006/relationships/slide" Target="../slides/slide7.xml"/><Relationship Id="rId1" Type="http://schemas.openxmlformats.org/officeDocument/2006/relationships/notesMaster" Target="../notesMasters/notesMaster1.xml"/><Relationship Id="rId4" Type="http://schemas.openxmlformats.org/officeDocument/2006/relationships/hyperlink" Target="https://historicengland.org.uk/images-books/photos/item/DP181341" TargetMode="Externa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historicengland.org.uk/images-books/photos/item/IC073/004" TargetMode="External"/><Relationship Id="rId2" Type="http://schemas.openxmlformats.org/officeDocument/2006/relationships/slide" Target="../slides/slide8.xml"/><Relationship Id="rId1" Type="http://schemas.openxmlformats.org/officeDocument/2006/relationships/notesMaster" Target="../notesMasters/notesMaster1.xml"/><Relationship Id="rId4" Type="http://schemas.openxmlformats.org/officeDocument/2006/relationships/hyperlink" Target="https://www.britishmuseum.org/collection/object/H_1880-0802-119?selectedImageId=231636001" TargetMode="Externa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historicengland.org.uk/images-books/photos/item/IC022/005" TargetMode="External"/><Relationship Id="rId2" Type="http://schemas.openxmlformats.org/officeDocument/2006/relationships/slide" Target="../slides/slide9.xml"/><Relationship Id="rId1" Type="http://schemas.openxmlformats.org/officeDocument/2006/relationships/notesMaster" Target="../notesMasters/notesMaster1.xml"/><Relationship Id="rId4" Type="http://schemas.openxmlformats.org/officeDocument/2006/relationships/hyperlink" Target="https://historicengland.org.uk/images-books/photos/item/IC022/002" TargetMode="Externa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historicengland.org.uk/images-books/photos/item/IC030/003" TargetMode="External"/><Relationship Id="rId2" Type="http://schemas.openxmlformats.org/officeDocument/2006/relationships/slide" Target="../slides/slide10.xml"/><Relationship Id="rId1" Type="http://schemas.openxmlformats.org/officeDocument/2006/relationships/notesMaster" Target="../notesMasters/notesMaster1.xml"/><Relationship Id="rId4" Type="http://schemas.openxmlformats.org/officeDocument/2006/relationships/hyperlink" Target="https://www.youtube.com/watch?v=Uu9bLT9I9fI" TargetMode="Externa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r>
              <a:rPr lang="en-GB" altLang="en-US" dirty="0">
                <a:ea typeface="ＭＳ Ｐゴシック" panose="020B0600070205080204" pitchFamily="34" charset="-128"/>
                <a:cs typeface="Arial" panose="020B0604020202020204" pitchFamily="34" charset="0"/>
              </a:rPr>
              <a:t>Use the first  slides as an introduction  to help pupils find out more about the Iron Age in general. </a:t>
            </a:r>
          </a:p>
          <a:p>
            <a:r>
              <a:rPr lang="en-GB" altLang="en-US" dirty="0">
                <a:ea typeface="ＭＳ Ｐゴシック" panose="020B0600070205080204" pitchFamily="34" charset="-128"/>
                <a:cs typeface="Arial" panose="020B0604020202020204" pitchFamily="34" charset="0"/>
              </a:rPr>
              <a:t>Then explore the map to find out more about specific archaeological sites in Britain.</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altLang="en-US" b="1" dirty="0"/>
              <a:t>IMAGE: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kern="1200" dirty="0">
                <a:solidFill>
                  <a:schemeClr val="tx1"/>
                </a:solidFill>
                <a:effectLst/>
                <a:latin typeface="+mn-lt"/>
                <a:ea typeface="+mn-ea"/>
                <a:cs typeface="+mn-cs"/>
              </a:rPr>
              <a:t>Torcs in the ground at Snettisham </a:t>
            </a:r>
            <a:r>
              <a:rPr lang="en-GB" dirty="0"/>
              <a:t>© The Trustees of the British Museum. - </a:t>
            </a:r>
            <a:r>
              <a:rPr lang="en-GB" sz="1200" u="sng" kern="1200" dirty="0">
                <a:solidFill>
                  <a:schemeClr val="tx1"/>
                </a:solidFill>
                <a:effectLst/>
                <a:latin typeface="+mn-lt"/>
                <a:ea typeface="+mn-ea"/>
                <a:cs typeface="+mn-cs"/>
                <a:hlinkClick r:id="rId3"/>
              </a:rPr>
              <a:t>https://www.britishmuseum.org/collection/object/H_1991-0407-37?selectedImageId=33182001</a:t>
            </a:r>
            <a:r>
              <a:rPr lang="en-GB" sz="1200" kern="1200" dirty="0">
                <a:solidFill>
                  <a:schemeClr val="tx1"/>
                </a:solidFill>
                <a:effectLst/>
                <a:latin typeface="+mn-lt"/>
                <a:ea typeface="+mn-ea"/>
                <a:cs typeface="+mn-cs"/>
              </a:rPr>
              <a:t> </a:t>
            </a:r>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1</a:t>
            </a:fld>
            <a:endParaRPr lang="en-US" dirty="0"/>
          </a:p>
        </p:txBody>
      </p:sp>
    </p:spTree>
    <p:extLst>
      <p:ext uri="{BB962C8B-B14F-4D97-AF65-F5344CB8AC3E}">
        <p14:creationId xmlns:p14="http://schemas.microsoft.com/office/powerpoint/2010/main" val="153920234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1A1FED-8C34-1684-3019-4F3F1E5AA1F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DBABA7C-B66E-9058-25F2-D634C70D32A4}"/>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081EAEAF-6B2D-D193-49E5-9809C62FC242}"/>
              </a:ext>
            </a:extLst>
          </p:cNvPr>
          <p:cNvSpPr>
            <a:spLocks noGrp="1"/>
          </p:cNvSpPr>
          <p:nvPr>
            <p:ph type="body" idx="1"/>
          </p:nvPr>
        </p:nvSpPr>
        <p:spPr/>
        <p:txBody>
          <a:bodyPr/>
          <a:lstStyle/>
          <a:p>
            <a:pPr eaLnBrk="1" hangingPunct="1"/>
            <a:r>
              <a:rPr lang="en-GB" altLang="en-US" b="1" dirty="0">
                <a:cs typeface="Arial" panose="020B0604020202020204" pitchFamily="34" charset="0"/>
              </a:rPr>
              <a:t>IMAGE:</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Reconstruction illustration depicting an Iron Age excarnation in Britain </a:t>
            </a:r>
            <a:r>
              <a:rPr lang="en-GB" altLang="en-US" dirty="0">
                <a:cs typeface="Arial" panose="020B0604020202020204" pitchFamily="34" charset="0"/>
              </a:rPr>
              <a:t>© Historic England Archive Ref:</a:t>
            </a:r>
            <a:r>
              <a:rPr lang="en-GB" altLang="en-US" sz="1200" b="0" i="0" kern="1200" dirty="0">
                <a:solidFill>
                  <a:schemeClr val="tx1"/>
                </a:solidFill>
                <a:effectLst/>
                <a:latin typeface="+mn-lt"/>
                <a:ea typeface="+mn-ea"/>
                <a:cs typeface="+mn-cs"/>
              </a:rPr>
              <a:t> </a:t>
            </a:r>
            <a:r>
              <a:rPr lang="en-GB" sz="1200" b="0" i="0" kern="1200" dirty="0">
                <a:solidFill>
                  <a:schemeClr val="tx1"/>
                </a:solidFill>
                <a:effectLst/>
                <a:latin typeface="+mn-lt"/>
                <a:ea typeface="+mn-ea"/>
                <a:cs typeface="+mn-cs"/>
              </a:rPr>
              <a:t>IC129/004</a:t>
            </a:r>
            <a:r>
              <a:rPr lang="en-GB" altLang="en-US" dirty="0">
                <a:cs typeface="Arial" panose="020B0604020202020204" pitchFamily="34" charset="0"/>
              </a:rPr>
              <a:t> - </a:t>
            </a:r>
            <a:r>
              <a:rPr lang="en-GB" sz="1200" u="sng" kern="1200" dirty="0">
                <a:solidFill>
                  <a:schemeClr val="tx1"/>
                </a:solidFill>
                <a:effectLst/>
                <a:latin typeface="+mn-lt"/>
                <a:ea typeface="+mn-ea"/>
                <a:cs typeface="+mn-cs"/>
                <a:hlinkClick r:id="rId3"/>
              </a:rPr>
              <a:t>https://historicengland.org.uk/images-books/photos/item/IC129/004</a:t>
            </a:r>
            <a:r>
              <a:rPr lang="en-GB" sz="1200" kern="1200" dirty="0">
                <a:solidFill>
                  <a:schemeClr val="tx1"/>
                </a:solidFill>
                <a:effectLst/>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3B4D1923-9011-A08F-8E07-981E89D416DD}"/>
              </a:ext>
            </a:extLst>
          </p:cNvPr>
          <p:cNvSpPr>
            <a:spLocks noGrp="1"/>
          </p:cNvSpPr>
          <p:nvPr>
            <p:ph type="sldNum" sz="quarter" idx="5"/>
          </p:nvPr>
        </p:nvSpPr>
        <p:spPr/>
        <p:txBody>
          <a:bodyPr/>
          <a:lstStyle/>
          <a:p>
            <a:fld id="{1AFFFB68-4C17-3C4E-8F1F-E2E74032E6C9}" type="slidenum">
              <a:rPr lang="en-US" smtClean="0"/>
              <a:t>11</a:t>
            </a:fld>
            <a:endParaRPr lang="en-US" dirty="0"/>
          </a:p>
        </p:txBody>
      </p:sp>
    </p:spTree>
    <p:extLst>
      <p:ext uri="{BB962C8B-B14F-4D97-AF65-F5344CB8AC3E}">
        <p14:creationId xmlns:p14="http://schemas.microsoft.com/office/powerpoint/2010/main" val="157673446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1FF5A2-0281-5263-C777-51BBFA73EB9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FA94D58-EBE1-8869-0569-AFCE60590943}"/>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9105B6C1-7F6B-894D-9C37-83797DC1754F}"/>
              </a:ext>
            </a:extLst>
          </p:cNvPr>
          <p:cNvSpPr>
            <a:spLocks noGrp="1"/>
          </p:cNvSpPr>
          <p:nvPr>
            <p:ph type="body" idx="1"/>
          </p:nvPr>
        </p:nvSpPr>
        <p:spPr/>
        <p:txBody>
          <a:bodyPr/>
          <a:lstStyle/>
          <a:p>
            <a:pPr eaLnBrk="1" hangingPunct="1"/>
            <a:r>
              <a:rPr lang="en-GB" altLang="en-US" b="1" dirty="0">
                <a:cs typeface="Arial" panose="020B0604020202020204" pitchFamily="34" charset="0"/>
              </a:rPr>
              <a:t>IMAGE:</a:t>
            </a:r>
          </a:p>
          <a:p>
            <a:r>
              <a:rPr lang="en-GB" sz="1200" kern="1200" dirty="0">
                <a:solidFill>
                  <a:schemeClr val="tx1"/>
                </a:solidFill>
                <a:effectLst/>
                <a:latin typeface="+mn-lt"/>
                <a:ea typeface="+mn-ea"/>
                <a:cs typeface="+mn-cs"/>
              </a:rPr>
              <a:t>The skeleton of what is thought to be a young tribal queen which was excavated at a site in the village of Wetwang, near York. The ancient burial site is thought to be the earliest of its kind ever found in Britain. * The skeleton of the queen, whose body had been placed in the third to fourth century BC grave with a dismantled state carriage reserved only for the elite, was found alongside decorative pieces of two horse harnesses.</a:t>
            </a:r>
            <a:r>
              <a:rPr lang="en-GB" altLang="en-US" dirty="0">
                <a:cs typeface="Arial" panose="020B0604020202020204" pitchFamily="34" charset="0"/>
              </a:rPr>
              <a:t>© Alamy Ref:</a:t>
            </a:r>
            <a:r>
              <a:rPr lang="en-GB" altLang="en-US" sz="1200" b="0" i="0" kern="1200" dirty="0">
                <a:solidFill>
                  <a:schemeClr val="tx1"/>
                </a:solidFill>
                <a:effectLst/>
                <a:latin typeface="+mn-lt"/>
                <a:ea typeface="+mn-ea"/>
                <a:cs typeface="+mn-cs"/>
              </a:rPr>
              <a:t> </a:t>
            </a:r>
            <a:r>
              <a:rPr lang="en-GB" sz="1200" b="0" i="0" kern="1200" dirty="0">
                <a:solidFill>
                  <a:schemeClr val="tx1"/>
                </a:solidFill>
                <a:effectLst/>
                <a:latin typeface="+mn-lt"/>
                <a:ea typeface="+mn-ea"/>
                <a:cs typeface="+mn-cs"/>
              </a:rPr>
              <a:t>G5ARD9</a:t>
            </a:r>
            <a:r>
              <a:rPr lang="en-GB" altLang="en-US" dirty="0">
                <a:cs typeface="Arial" panose="020B0604020202020204" pitchFamily="34" charset="0"/>
              </a:rPr>
              <a:t> - </a:t>
            </a:r>
            <a:r>
              <a:rPr lang="en-GB" sz="1200" u="sng" kern="1200" dirty="0">
                <a:solidFill>
                  <a:schemeClr val="tx1"/>
                </a:solidFill>
                <a:effectLst/>
                <a:latin typeface="+mn-lt"/>
                <a:ea typeface="+mn-ea"/>
                <a:cs typeface="+mn-cs"/>
                <a:hlinkClick r:id="rId3"/>
              </a:rPr>
              <a:t>https://www.alamy.com/stock-photo-the-skeleton-of-what-is-thought-to-be-a-young-tribal-queen-which-was-106573413.html</a:t>
            </a:r>
            <a:r>
              <a:rPr lang="en-GB" sz="1200" kern="1200" dirty="0">
                <a:solidFill>
                  <a:schemeClr val="tx1"/>
                </a:solidFill>
                <a:effectLst/>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altLang="en-US" b="1" dirty="0">
                <a:cs typeface="Arial" panose="020B0604020202020204" pitchFamily="34" charset="0"/>
              </a:rPr>
              <a:t>LINK: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altLang="en-US" b="0" dirty="0">
                <a:cs typeface="Arial" panose="020B0604020202020204" pitchFamily="34" charset="0"/>
              </a:rPr>
              <a:t>More object in the British Museum online collection -  </a:t>
            </a:r>
            <a:r>
              <a:rPr lang="en-GB" sz="1200" u="sng" kern="1200" dirty="0">
                <a:solidFill>
                  <a:schemeClr val="tx1"/>
                </a:solidFill>
                <a:effectLst/>
                <a:latin typeface="+mn-lt"/>
                <a:ea typeface="+mn-ea"/>
                <a:cs typeface="+mn-cs"/>
                <a:hlinkClick r:id="rId4"/>
              </a:rPr>
              <a:t>https://www.britishmuseum.org/collection/object/H_2001-0401-20</a:t>
            </a:r>
            <a:r>
              <a:rPr lang="en-GB" sz="1200" kern="1200" dirty="0">
                <a:solidFill>
                  <a:schemeClr val="tx1"/>
                </a:solidFill>
                <a:effectLst/>
                <a:latin typeface="+mn-lt"/>
                <a:ea typeface="+mn-ea"/>
                <a:cs typeface="+mn-cs"/>
              </a:rPr>
              <a:t> </a:t>
            </a:r>
          </a:p>
          <a:p>
            <a:pPr eaLnBrk="1" hangingPunct="1"/>
            <a:endParaRPr lang="en-GB" altLang="en-US" b="1" dirty="0">
              <a:cs typeface="Arial" panose="020B0604020202020204" pitchFamily="34" charset="0"/>
            </a:endParaRPr>
          </a:p>
        </p:txBody>
      </p:sp>
      <p:sp>
        <p:nvSpPr>
          <p:cNvPr id="4" name="Slide Number Placeholder 3">
            <a:extLst>
              <a:ext uri="{FF2B5EF4-FFF2-40B4-BE49-F238E27FC236}">
                <a16:creationId xmlns:a16="http://schemas.microsoft.com/office/drawing/2014/main" id="{277A8C07-ECC3-4DFE-BFD7-5B04C4E74FEA}"/>
              </a:ext>
            </a:extLst>
          </p:cNvPr>
          <p:cNvSpPr>
            <a:spLocks noGrp="1"/>
          </p:cNvSpPr>
          <p:nvPr>
            <p:ph type="sldNum" sz="quarter" idx="5"/>
          </p:nvPr>
        </p:nvSpPr>
        <p:spPr/>
        <p:txBody>
          <a:bodyPr/>
          <a:lstStyle/>
          <a:p>
            <a:fld id="{1AFFFB68-4C17-3C4E-8F1F-E2E74032E6C9}" type="slidenum">
              <a:rPr lang="en-US" smtClean="0"/>
              <a:t>12</a:t>
            </a:fld>
            <a:endParaRPr lang="en-US" dirty="0"/>
          </a:p>
        </p:txBody>
      </p:sp>
    </p:spTree>
    <p:extLst>
      <p:ext uri="{BB962C8B-B14F-4D97-AF65-F5344CB8AC3E}">
        <p14:creationId xmlns:p14="http://schemas.microsoft.com/office/powerpoint/2010/main" val="280961266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01E06F-F80A-A10A-6717-C915FEA0B27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F583847-16EB-0B83-3B18-4D630539BFA0}"/>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17E18599-CD4E-9BDF-9B46-1A744FDC8569}"/>
              </a:ext>
            </a:extLst>
          </p:cNvPr>
          <p:cNvSpPr>
            <a:spLocks noGrp="1"/>
          </p:cNvSpPr>
          <p:nvPr>
            <p:ph type="body" idx="1"/>
          </p:nvPr>
        </p:nvSpPr>
        <p:spPr/>
        <p:txBody>
          <a:bodyPr/>
          <a:lstStyle/>
          <a:p>
            <a:r>
              <a:rPr lang="en-GB" altLang="en-US" b="1" dirty="0"/>
              <a:t>IMAGES: </a:t>
            </a:r>
          </a:p>
          <a:p>
            <a:r>
              <a:rPr lang="en-GB" altLang="en-US" b="0" dirty="0"/>
              <a:t>Aerial view of Maiden Castle Iron Age Hillfort. </a:t>
            </a:r>
            <a:r>
              <a:rPr lang="en-GB" sz="1200" b="0" i="0" kern="1200" dirty="0">
                <a:solidFill>
                  <a:schemeClr val="tx1"/>
                </a:solidFill>
                <a:effectLst/>
                <a:latin typeface="+mn-lt"/>
                <a:ea typeface="+mn-ea"/>
                <a:cs typeface="+mn-cs"/>
              </a:rPr>
              <a:t>© Historic England Ref: 29548_016  - </a:t>
            </a:r>
            <a:r>
              <a:rPr lang="en-GB" sz="1200" u="sng" kern="1200" dirty="0">
                <a:solidFill>
                  <a:schemeClr val="tx1"/>
                </a:solidFill>
                <a:effectLst/>
                <a:latin typeface="+mn-lt"/>
                <a:ea typeface="+mn-ea"/>
                <a:cs typeface="+mn-cs"/>
                <a:hlinkClick r:id="rId3"/>
              </a:rPr>
              <a:t>https://historicengland.org.uk/images-books/archive/collections/aerial-photos/record/29548_016</a:t>
            </a:r>
            <a:r>
              <a:rPr lang="en-GB" sz="1200" kern="1200" dirty="0">
                <a:solidFill>
                  <a:schemeClr val="tx1"/>
                </a:solidFill>
                <a:effectLst/>
                <a:latin typeface="+mn-lt"/>
                <a:ea typeface="+mn-ea"/>
                <a:cs typeface="+mn-cs"/>
              </a:rPr>
              <a:t> </a:t>
            </a:r>
          </a:p>
          <a:p>
            <a:r>
              <a:rPr lang="en-GB" altLang="en-US" b="0" dirty="0"/>
              <a:t>Oblique aerial reconstruction showing the western entrance of Maiden Castle in the middle Iron Age (400 –120 BC), the banks and ditches were formidable obstacles to attackers, but they may have been built for the purposes of display too, symbolizing the dominance and power of the hillfort community. </a:t>
            </a:r>
            <a:r>
              <a:rPr lang="en-GB" sz="1200" b="0" i="0" kern="1200" dirty="0">
                <a:solidFill>
                  <a:schemeClr val="tx1"/>
                </a:solidFill>
                <a:effectLst/>
                <a:latin typeface="+mn-lt"/>
                <a:ea typeface="+mn-ea"/>
                <a:cs typeface="+mn-cs"/>
              </a:rPr>
              <a:t>© Historic England Archive Ref: IC064/021 </a:t>
            </a:r>
            <a:r>
              <a:rPr lang="en-GB" sz="1200" u="sng" kern="1200" dirty="0">
                <a:solidFill>
                  <a:schemeClr val="tx1"/>
                </a:solidFill>
                <a:effectLst/>
                <a:latin typeface="+mn-lt"/>
                <a:ea typeface="+mn-ea"/>
                <a:cs typeface="+mn-cs"/>
                <a:hlinkClick r:id="rId4"/>
              </a:rPr>
              <a:t>https://historicengland.org.uk/images-books/photos/item/IC064/021</a:t>
            </a:r>
            <a:r>
              <a:rPr lang="en-GB" sz="1200" kern="1200" dirty="0">
                <a:solidFill>
                  <a:schemeClr val="tx1"/>
                </a:solidFill>
                <a:effectLst/>
                <a:latin typeface="+mn-lt"/>
                <a:ea typeface="+mn-ea"/>
                <a:cs typeface="+mn-cs"/>
              </a:rPr>
              <a:t> </a:t>
            </a:r>
          </a:p>
          <a:p>
            <a:endParaRPr lang="en-GB"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altLang="en-US" b="1" dirty="0"/>
              <a:t>QUESTION: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altLang="en-US" b="0" dirty="0"/>
              <a:t>Why might the Romans have attacked Maiden Castle?</a:t>
            </a:r>
            <a:endParaRPr lang="en-GB" sz="1200" b="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altLang="en-US" b="1" dirty="0"/>
          </a:p>
          <a:p>
            <a:r>
              <a:rPr lang="en-GB" altLang="en-US" b="1" dirty="0"/>
              <a:t>LINK: </a:t>
            </a:r>
          </a:p>
          <a:p>
            <a:r>
              <a:rPr lang="en-GB" altLang="en-US" b="0" dirty="0"/>
              <a:t>English Heritage – Maiden Castle History - </a:t>
            </a:r>
            <a:r>
              <a:rPr lang="en-GB" sz="1200" u="sng" kern="1200" dirty="0">
                <a:solidFill>
                  <a:schemeClr val="tx1"/>
                </a:solidFill>
                <a:effectLst/>
                <a:latin typeface="+mn-lt"/>
                <a:ea typeface="+mn-ea"/>
                <a:cs typeface="+mn-cs"/>
                <a:hlinkClick r:id="rId5"/>
              </a:rPr>
              <a:t>https://www.english-heritage.org.uk/visit/places/maiden-castle/history/</a:t>
            </a:r>
            <a:r>
              <a:rPr lang="en-GB" sz="1200" kern="1200" dirty="0">
                <a:solidFill>
                  <a:schemeClr val="tx1"/>
                </a:solidFill>
                <a:effectLst/>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endParaRPr lang="en-US" dirty="0"/>
          </a:p>
        </p:txBody>
      </p:sp>
      <p:sp>
        <p:nvSpPr>
          <p:cNvPr id="4" name="Slide Number Placeholder 3">
            <a:extLst>
              <a:ext uri="{FF2B5EF4-FFF2-40B4-BE49-F238E27FC236}">
                <a16:creationId xmlns:a16="http://schemas.microsoft.com/office/drawing/2014/main" id="{863D3E80-0078-85F7-4A68-C84E2286FE38}"/>
              </a:ext>
            </a:extLst>
          </p:cNvPr>
          <p:cNvSpPr>
            <a:spLocks noGrp="1"/>
          </p:cNvSpPr>
          <p:nvPr>
            <p:ph type="sldNum" sz="quarter" idx="5"/>
          </p:nvPr>
        </p:nvSpPr>
        <p:spPr/>
        <p:txBody>
          <a:bodyPr/>
          <a:lstStyle/>
          <a:p>
            <a:fld id="{1AFFFB68-4C17-3C4E-8F1F-E2E74032E6C9}" type="slidenum">
              <a:rPr lang="en-US" smtClean="0"/>
              <a:t>14</a:t>
            </a:fld>
            <a:endParaRPr lang="en-US" dirty="0"/>
          </a:p>
        </p:txBody>
      </p:sp>
    </p:spTree>
    <p:extLst>
      <p:ext uri="{BB962C8B-B14F-4D97-AF65-F5344CB8AC3E}">
        <p14:creationId xmlns:p14="http://schemas.microsoft.com/office/powerpoint/2010/main" val="148338231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B6FF92-13EA-AF18-84E6-E4C069EDA70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7638E13-F0D7-CEFD-5ACF-082279ADE937}"/>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1CB7A842-D6A3-75C3-5852-4A400FDE434E}"/>
              </a:ext>
            </a:extLst>
          </p:cNvPr>
          <p:cNvSpPr>
            <a:spLocks noGrp="1"/>
          </p:cNvSpPr>
          <p:nvPr>
            <p:ph type="body" idx="1"/>
          </p:nvPr>
        </p:nvSpPr>
        <p:spPr/>
        <p:txBody>
          <a:bodyPr/>
          <a:lstStyle/>
          <a:p>
            <a:pPr eaLnBrk="1" hangingPunct="1"/>
            <a:r>
              <a:rPr lang="en-GB" altLang="en-US" b="1" dirty="0"/>
              <a:t>IMAGE: </a:t>
            </a:r>
          </a:p>
          <a:p>
            <a:pPr eaLnBrk="1" hangingPunct="1"/>
            <a:r>
              <a:rPr lang="en-GB" altLang="en-US" b="0" dirty="0"/>
              <a:t>A reconstruction drawing of Maiden Castle showing how the hillfort might have looked in the middle Iron Age (400–120 BC), with the houses arranged in rows. At the height of its occupation the site was densely populated and there were over 100 round houses within the defences </a:t>
            </a:r>
            <a:r>
              <a:rPr lang="en-GB" sz="1200" b="0" i="0" kern="1200" dirty="0">
                <a:solidFill>
                  <a:schemeClr val="tx1"/>
                </a:solidFill>
                <a:effectLst/>
                <a:latin typeface="+mn-lt"/>
                <a:ea typeface="+mn-ea"/>
                <a:cs typeface="+mn-cs"/>
              </a:rPr>
              <a:t>© Historic England Archive Ref: IC064/022  - </a:t>
            </a:r>
            <a:r>
              <a:rPr lang="en-GB" sz="1200" u="sng" kern="1200" dirty="0">
                <a:solidFill>
                  <a:schemeClr val="tx1"/>
                </a:solidFill>
                <a:effectLst/>
                <a:latin typeface="+mn-lt"/>
                <a:ea typeface="+mn-ea"/>
                <a:cs typeface="+mn-cs"/>
                <a:hlinkClick r:id="rId3"/>
              </a:rPr>
              <a:t>https://historicengland.org.uk/images-books/photos/item/IC064/022</a:t>
            </a:r>
            <a:r>
              <a:rPr lang="en-GB" sz="1200" kern="1200" dirty="0">
                <a:solidFill>
                  <a:schemeClr val="tx1"/>
                </a:solidFill>
                <a:effectLst/>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Illustration showing a detail view of the Roman arrowhead or ballista bolt lodged in the spine of the skeleton from grave P7A in the 'War Cemetery' at Maiden Castle. </a:t>
            </a:r>
            <a:r>
              <a:rPr lang="en-GB" sz="1200" b="0" i="0" kern="1200" dirty="0">
                <a:solidFill>
                  <a:schemeClr val="tx1"/>
                </a:solidFill>
                <a:effectLst/>
                <a:latin typeface="+mn-lt"/>
                <a:ea typeface="+mn-ea"/>
                <a:cs typeface="+mn-cs"/>
              </a:rPr>
              <a:t>© Historic England Archive Ref: IC064/007  - </a:t>
            </a:r>
            <a:r>
              <a:rPr lang="en-GB" sz="1200" u="sng" kern="1200" dirty="0">
                <a:solidFill>
                  <a:schemeClr val="tx1"/>
                </a:solidFill>
                <a:effectLst/>
                <a:latin typeface="+mn-lt"/>
                <a:ea typeface="+mn-ea"/>
                <a:cs typeface="+mn-cs"/>
                <a:hlinkClick r:id="rId4"/>
              </a:rPr>
              <a:t>https://historicengland.org.uk/images-books/photos/item/IC064/007</a:t>
            </a:r>
            <a:r>
              <a:rPr lang="en-GB" sz="1200" kern="1200" dirty="0">
                <a:solidFill>
                  <a:schemeClr val="tx1"/>
                </a:solidFill>
                <a:effectLst/>
                <a:latin typeface="+mn-lt"/>
                <a:ea typeface="+mn-ea"/>
                <a:cs typeface="+mn-cs"/>
              </a:rPr>
              <a:t> </a:t>
            </a:r>
          </a:p>
          <a:p>
            <a:endParaRPr lang="en-GB"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altLang="en-US" b="1" dirty="0"/>
              <a:t>QUESTION: </a:t>
            </a:r>
            <a:r>
              <a:rPr lang="en-GB" altLang="en-US" b="0" dirty="0"/>
              <a:t>Why might the Romans have attacked Maiden Castle?</a:t>
            </a:r>
            <a:endParaRPr lang="en-GB"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altLang="en-US" b="1" dirty="0"/>
          </a:p>
          <a:p>
            <a:r>
              <a:rPr lang="en-GB" altLang="en-US" b="1" dirty="0"/>
              <a:t>LINK: </a:t>
            </a:r>
            <a:r>
              <a:rPr lang="en-GB" altLang="en-US" b="0" dirty="0"/>
              <a:t>English Heritage – Maiden Castle History - </a:t>
            </a:r>
            <a:r>
              <a:rPr lang="en-GB" sz="1200" u="sng" kern="1200" dirty="0">
                <a:solidFill>
                  <a:schemeClr val="tx1"/>
                </a:solidFill>
                <a:effectLst/>
                <a:latin typeface="+mn-lt"/>
                <a:ea typeface="+mn-ea"/>
                <a:cs typeface="+mn-cs"/>
                <a:hlinkClick r:id="rId5"/>
              </a:rPr>
              <a:t>https://www.english-heritage.org.uk/visit/places/maiden-castle/history/</a:t>
            </a:r>
            <a:r>
              <a:rPr lang="en-GB" sz="1200" kern="1200" dirty="0">
                <a:solidFill>
                  <a:schemeClr val="tx1"/>
                </a:solidFill>
                <a:effectLst/>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endParaRPr lang="en-US" dirty="0"/>
          </a:p>
        </p:txBody>
      </p:sp>
      <p:sp>
        <p:nvSpPr>
          <p:cNvPr id="4" name="Slide Number Placeholder 3">
            <a:extLst>
              <a:ext uri="{FF2B5EF4-FFF2-40B4-BE49-F238E27FC236}">
                <a16:creationId xmlns:a16="http://schemas.microsoft.com/office/drawing/2014/main" id="{FC6ECA78-469E-E3F6-6199-F6E034CD3E36}"/>
              </a:ext>
            </a:extLst>
          </p:cNvPr>
          <p:cNvSpPr>
            <a:spLocks noGrp="1"/>
          </p:cNvSpPr>
          <p:nvPr>
            <p:ph type="sldNum" sz="quarter" idx="5"/>
          </p:nvPr>
        </p:nvSpPr>
        <p:spPr/>
        <p:txBody>
          <a:bodyPr/>
          <a:lstStyle/>
          <a:p>
            <a:fld id="{1AFFFB68-4C17-3C4E-8F1F-E2E74032E6C9}" type="slidenum">
              <a:rPr lang="en-US" smtClean="0"/>
              <a:t>15</a:t>
            </a:fld>
            <a:endParaRPr lang="en-US" dirty="0"/>
          </a:p>
        </p:txBody>
      </p:sp>
    </p:spTree>
    <p:extLst>
      <p:ext uri="{BB962C8B-B14F-4D97-AF65-F5344CB8AC3E}">
        <p14:creationId xmlns:p14="http://schemas.microsoft.com/office/powerpoint/2010/main" val="327126051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A8B5C9-9DC9-79E6-32F4-56872766AAB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B67E90C-DB97-8D5A-81E9-75029B97AFB5}"/>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FC6E0D3B-6B79-CB10-5FAC-C2CBBA118B4B}"/>
              </a:ext>
            </a:extLst>
          </p:cNvPr>
          <p:cNvSpPr>
            <a:spLocks noGrp="1"/>
          </p:cNvSpPr>
          <p:nvPr>
            <p:ph type="body" idx="1"/>
          </p:nvPr>
        </p:nvSpPr>
        <p:spPr/>
        <p:txBody>
          <a:bodyPr/>
          <a:lstStyle/>
          <a:p>
            <a:pPr eaLnBrk="1" hangingPunct="1"/>
            <a:r>
              <a:rPr lang="en-GB" altLang="en-US" b="1" dirty="0">
                <a:cs typeface="Arial" panose="020B0604020202020204" pitchFamily="34" charset="0"/>
              </a:rPr>
              <a:t>IMAGE:</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Broch of Gurness in summer 2012. </a:t>
            </a:r>
            <a:r>
              <a:rPr lang="en-GB" altLang="en-US" dirty="0">
                <a:cs typeface="Arial" panose="020B0604020202020204" pitchFamily="34" charset="0"/>
              </a:rPr>
              <a:t>© Chmee2, CC BY-SA 3.0, via Wikimedia Commons - </a:t>
            </a:r>
            <a:r>
              <a:rPr lang="en-GB" sz="1200" u="sng" kern="1200" dirty="0">
                <a:solidFill>
                  <a:schemeClr val="tx1"/>
                </a:solidFill>
                <a:effectLst/>
                <a:latin typeface="+mn-lt"/>
                <a:ea typeface="+mn-ea"/>
                <a:cs typeface="+mn-cs"/>
                <a:hlinkClick r:id="rId3"/>
              </a:rPr>
              <a:t>https://commons.wikimedia.org/wiki/File:Broch_of_Gurness_in_summer_2012_(22).JPG</a:t>
            </a:r>
            <a:r>
              <a:rPr lang="en-GB" sz="1200" kern="1200" dirty="0">
                <a:solidFill>
                  <a:schemeClr val="tx1"/>
                </a:solidFill>
                <a:effectLst/>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Reconstruction drawing showing an Iron Age man using a rotary quern to grind grain into flour, watched by a cow. © Historic England Archive Ref: IC022/002 - </a:t>
            </a:r>
            <a:r>
              <a:rPr lang="en-GB" sz="1200" u="sng" kern="1200" dirty="0">
                <a:solidFill>
                  <a:schemeClr val="tx1"/>
                </a:solidFill>
                <a:effectLst/>
                <a:latin typeface="+mn-lt"/>
                <a:ea typeface="+mn-ea"/>
                <a:cs typeface="+mn-cs"/>
                <a:hlinkClick r:id="rId4"/>
              </a:rPr>
              <a:t>https://historicengland.org.uk/images-books/photos/item/IC022/002</a:t>
            </a:r>
            <a:r>
              <a:rPr lang="en-GB" sz="1200" kern="1200" dirty="0">
                <a:solidFill>
                  <a:schemeClr val="tx1"/>
                </a:solidFill>
                <a:effectLst/>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pPr eaLnBrk="1" hangingPunct="1"/>
            <a:r>
              <a:rPr lang="en-GB" altLang="en-US" b="1" dirty="0">
                <a:ea typeface="ＭＳ Ｐゴシック" panose="020B0600070205080204" pitchFamily="34" charset="-128"/>
                <a:cs typeface="Arial" panose="020B0604020202020204" pitchFamily="34" charset="0"/>
              </a:rPr>
              <a:t>QUESTION:</a:t>
            </a:r>
          </a:p>
          <a:p>
            <a:pPr eaLnBrk="1" hangingPunct="1"/>
            <a:r>
              <a:rPr lang="en-GB" altLang="en-US" dirty="0">
                <a:ea typeface="ＭＳ Ｐゴシック" panose="020B0600070205080204" pitchFamily="34" charset="-128"/>
                <a:cs typeface="Arial" panose="020B0604020202020204" pitchFamily="34" charset="0"/>
              </a:rPr>
              <a:t>Why do you think some people lived in the broch tower and some people lived in the village? </a:t>
            </a:r>
          </a:p>
          <a:p>
            <a:pPr eaLnBrk="1" hangingPunct="1"/>
            <a:r>
              <a:rPr lang="en-GB" altLang="en-US" dirty="0">
                <a:ea typeface="ＭＳ Ｐゴシック" panose="020B0600070205080204" pitchFamily="34" charset="-128"/>
                <a:cs typeface="Arial" panose="020B0604020202020204" pitchFamily="34" charset="0"/>
              </a:rPr>
              <a:t>What later type of building does the description of a broch sound like?</a:t>
            </a:r>
            <a:endParaRPr lang="en-GB" sz="120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73C4D2EF-495D-F6B5-C43C-CE9389F9B15D}"/>
              </a:ext>
            </a:extLst>
          </p:cNvPr>
          <p:cNvSpPr>
            <a:spLocks noGrp="1"/>
          </p:cNvSpPr>
          <p:nvPr>
            <p:ph type="sldNum" sz="quarter" idx="5"/>
          </p:nvPr>
        </p:nvSpPr>
        <p:spPr/>
        <p:txBody>
          <a:bodyPr/>
          <a:lstStyle/>
          <a:p>
            <a:fld id="{1AFFFB68-4C17-3C4E-8F1F-E2E74032E6C9}" type="slidenum">
              <a:rPr lang="en-US" smtClean="0"/>
              <a:t>16</a:t>
            </a:fld>
            <a:endParaRPr lang="en-US" dirty="0"/>
          </a:p>
        </p:txBody>
      </p:sp>
    </p:spTree>
    <p:extLst>
      <p:ext uri="{BB962C8B-B14F-4D97-AF65-F5344CB8AC3E}">
        <p14:creationId xmlns:p14="http://schemas.microsoft.com/office/powerpoint/2010/main" val="103490621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781E5C-C28A-4D23-48F3-A57AC39E316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6C038F8-1416-7F21-D7AF-0355ACD87B79}"/>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E7D18A75-E5B2-7AE9-DD76-750A3D3F937C}"/>
              </a:ext>
            </a:extLst>
          </p:cNvPr>
          <p:cNvSpPr>
            <a:spLocks noGrp="1"/>
          </p:cNvSpPr>
          <p:nvPr>
            <p:ph type="body" idx="1"/>
          </p:nvPr>
        </p:nvSpPr>
        <p:spPr/>
        <p:txBody>
          <a:bodyPr/>
          <a:lstStyle/>
          <a:p>
            <a:pPr eaLnBrk="1" hangingPunct="1"/>
            <a:r>
              <a:rPr lang="en-GB" altLang="en-US" b="1" dirty="0">
                <a:cs typeface="Arial" panose="020B0604020202020204" pitchFamily="34" charset="0"/>
              </a:rPr>
              <a:t>IMAGE:</a:t>
            </a:r>
          </a:p>
          <a:p>
            <a:pPr eaLnBrk="1" hangingPunct="1">
              <a:spcBef>
                <a:spcPct val="0"/>
              </a:spcBef>
            </a:pPr>
            <a:r>
              <a:rPr lang="en-GB" altLang="en-US" dirty="0">
                <a:ea typeface="ＭＳ Ｐゴシック" panose="020B0600070205080204" pitchFamily="34" charset="-128"/>
                <a:cs typeface="Arial" panose="020B0604020202020204" pitchFamily="34" charset="0"/>
              </a:rPr>
              <a:t>Gurness Broch. © Historic Environment Scotland.</a:t>
            </a:r>
          </a:p>
          <a:p>
            <a:pPr eaLnBrk="1" hangingPunct="1">
              <a:spcBef>
                <a:spcPct val="0"/>
              </a:spcBef>
            </a:pPr>
            <a:endParaRPr lang="en-GB" altLang="en-US" dirty="0">
              <a:ea typeface="ＭＳ Ｐゴシック" panose="020B0600070205080204" pitchFamily="34" charset="-128"/>
              <a:cs typeface="Arial" panose="020B0604020202020204" pitchFamily="34" charset="0"/>
            </a:endParaRPr>
          </a:p>
          <a:p>
            <a:pPr eaLnBrk="1" hangingPunct="1"/>
            <a:r>
              <a:rPr lang="en-GB" altLang="en-US" b="1" dirty="0">
                <a:ea typeface="ＭＳ Ｐゴシック" panose="020B0600070205080204" pitchFamily="34" charset="-128"/>
                <a:cs typeface="Arial" panose="020B0604020202020204" pitchFamily="34" charset="0"/>
              </a:rPr>
              <a:t>QUESTION:</a:t>
            </a:r>
          </a:p>
          <a:p>
            <a:pPr eaLnBrk="1" hangingPunct="1"/>
            <a:r>
              <a:rPr lang="en-GB" altLang="en-US" dirty="0">
                <a:ea typeface="ＭＳ Ｐゴシック" panose="020B0600070205080204" pitchFamily="34" charset="-128"/>
                <a:cs typeface="Arial" panose="020B0604020202020204" pitchFamily="34" charset="0"/>
              </a:rPr>
              <a:t>Why do you think some people lived in the broch tower and some people lived in the village? </a:t>
            </a:r>
          </a:p>
          <a:p>
            <a:pPr eaLnBrk="1" hangingPunct="1"/>
            <a:r>
              <a:rPr lang="en-GB" altLang="en-US" dirty="0">
                <a:ea typeface="ＭＳ Ｐゴシック" panose="020B0600070205080204" pitchFamily="34" charset="-128"/>
                <a:cs typeface="Arial" panose="020B0604020202020204" pitchFamily="34" charset="0"/>
              </a:rPr>
              <a:t>What later type of building does the description of a broch sound like?</a:t>
            </a:r>
          </a:p>
          <a:p>
            <a:pPr eaLnBrk="1" hangingPunct="1">
              <a:spcBef>
                <a:spcPct val="0"/>
              </a:spcBef>
            </a:pPr>
            <a:endParaRPr lang="en-GB" altLang="en-US" dirty="0">
              <a:ea typeface="ＭＳ Ｐゴシック" panose="020B0600070205080204" pitchFamily="34" charset="-128"/>
              <a:cs typeface="Arial" panose="020B0604020202020204" pitchFamily="34" charset="0"/>
            </a:endParaRPr>
          </a:p>
        </p:txBody>
      </p:sp>
      <p:sp>
        <p:nvSpPr>
          <p:cNvPr id="4" name="Slide Number Placeholder 3">
            <a:extLst>
              <a:ext uri="{FF2B5EF4-FFF2-40B4-BE49-F238E27FC236}">
                <a16:creationId xmlns:a16="http://schemas.microsoft.com/office/drawing/2014/main" id="{69C3A137-2225-5725-AA11-F2299C74FE63}"/>
              </a:ext>
            </a:extLst>
          </p:cNvPr>
          <p:cNvSpPr>
            <a:spLocks noGrp="1"/>
          </p:cNvSpPr>
          <p:nvPr>
            <p:ph type="sldNum" sz="quarter" idx="5"/>
          </p:nvPr>
        </p:nvSpPr>
        <p:spPr/>
        <p:txBody>
          <a:bodyPr/>
          <a:lstStyle/>
          <a:p>
            <a:fld id="{1AFFFB68-4C17-3C4E-8F1F-E2E74032E6C9}" type="slidenum">
              <a:rPr lang="en-US" smtClean="0"/>
              <a:t>17</a:t>
            </a:fld>
            <a:endParaRPr lang="en-US" dirty="0"/>
          </a:p>
        </p:txBody>
      </p:sp>
    </p:spTree>
    <p:extLst>
      <p:ext uri="{BB962C8B-B14F-4D97-AF65-F5344CB8AC3E}">
        <p14:creationId xmlns:p14="http://schemas.microsoft.com/office/powerpoint/2010/main" val="238268500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D5C17F-5E17-99E1-F932-31352B6508B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AD9E6B1-DB6C-3630-9347-631FBE447784}"/>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D7E212A0-A17D-94A9-8156-A911A82C0D78}"/>
              </a:ext>
            </a:extLst>
          </p:cNvPr>
          <p:cNvSpPr>
            <a:spLocks noGrp="1"/>
          </p:cNvSpPr>
          <p:nvPr>
            <p:ph type="body" idx="1"/>
          </p:nvPr>
        </p:nvSpPr>
        <p:spPr/>
        <p:txBody>
          <a:bodyPr/>
          <a:lstStyle/>
          <a:p>
            <a:pPr eaLnBrk="1" hangingPunct="1"/>
            <a:r>
              <a:rPr lang="en-GB" altLang="en-US" b="1" dirty="0">
                <a:cs typeface="Arial" panose="020B0604020202020204" pitchFamily="34" charset="0"/>
              </a:rPr>
              <a:t>IMAGE:</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Aerial view of Carn Euny ancient village © Historic England Ref: </a:t>
            </a:r>
            <a:r>
              <a:rPr lang="en-GB" sz="1200" b="0" i="0" kern="1200" dirty="0">
                <a:solidFill>
                  <a:schemeClr val="tx1"/>
                </a:solidFill>
                <a:effectLst/>
                <a:latin typeface="+mn-lt"/>
                <a:ea typeface="+mn-ea"/>
                <a:cs typeface="+mn-cs"/>
              </a:rPr>
              <a:t>33205_003</a:t>
            </a:r>
            <a:r>
              <a:rPr lang="en-GB" sz="1200" kern="1200" dirty="0">
                <a:solidFill>
                  <a:schemeClr val="tx1"/>
                </a:solidFill>
                <a:effectLst/>
                <a:latin typeface="+mn-lt"/>
                <a:ea typeface="+mn-ea"/>
                <a:cs typeface="+mn-cs"/>
              </a:rPr>
              <a:t> - </a:t>
            </a:r>
            <a:r>
              <a:rPr lang="en-GB" sz="1200" u="sng" kern="1200" dirty="0">
                <a:solidFill>
                  <a:schemeClr val="tx1"/>
                </a:solidFill>
                <a:effectLst/>
                <a:latin typeface="+mn-lt"/>
                <a:ea typeface="+mn-ea"/>
                <a:cs typeface="+mn-cs"/>
                <a:hlinkClick r:id="rId3"/>
              </a:rPr>
              <a:t>https://historicengland.org.uk/images-books/archive/collections/aerial-photos/record/33205_003</a:t>
            </a:r>
            <a:r>
              <a:rPr lang="en-GB" sz="1200" kern="1200" dirty="0">
                <a:solidFill>
                  <a:schemeClr val="tx1"/>
                </a:solidFill>
                <a:effectLst/>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Reconstruction drawing of Carn Euny Ancient Village in the Romano-British period, looking towards the entrance of House 1. © Historic England Archive Ref: </a:t>
            </a:r>
            <a:r>
              <a:rPr lang="en-GB" sz="1200" b="0" i="0" kern="1200" dirty="0">
                <a:solidFill>
                  <a:schemeClr val="tx1"/>
                </a:solidFill>
                <a:effectLst/>
                <a:latin typeface="+mn-lt"/>
                <a:ea typeface="+mn-ea"/>
                <a:cs typeface="+mn-cs"/>
              </a:rPr>
              <a:t>IC022/008 - </a:t>
            </a:r>
            <a:r>
              <a:rPr lang="en-GB" sz="1200" u="sng" kern="1200" dirty="0">
                <a:solidFill>
                  <a:schemeClr val="tx1"/>
                </a:solidFill>
                <a:effectLst/>
                <a:latin typeface="+mn-lt"/>
                <a:ea typeface="+mn-ea"/>
                <a:cs typeface="+mn-cs"/>
                <a:hlinkClick r:id="rId4"/>
              </a:rPr>
              <a:t>https://historicengland.org.uk/images-books/photos/item/IC022/008</a:t>
            </a:r>
            <a:r>
              <a:rPr lang="en-GB" sz="1200" kern="1200" dirty="0">
                <a:solidFill>
                  <a:schemeClr val="tx1"/>
                </a:solidFill>
                <a:effectLst/>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altLang="en-US" b="1" dirty="0">
                <a:ea typeface="ＭＳ Ｐゴシック" panose="020B0600070205080204" pitchFamily="34" charset="-128"/>
                <a:cs typeface="Arial" panose="020B0604020202020204" pitchFamily="34" charset="0"/>
              </a:rPr>
              <a:t>QUESTION: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altLang="en-US" sz="1200" b="0" dirty="0">
                <a:cs typeface="Arial" panose="020B0604020202020204" pitchFamily="34" charset="0"/>
              </a:rPr>
              <a:t>What do you think the fogou was used for?</a:t>
            </a:r>
            <a:endParaRPr lang="en-GB"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altLang="en-US" b="1" dirty="0">
                <a:ea typeface="ＭＳ Ｐゴシック" panose="020B0600070205080204" pitchFamily="34" charset="-128"/>
                <a:cs typeface="Arial" panose="020B0604020202020204" pitchFamily="34" charset="0"/>
              </a:rPr>
              <a:t>LINK: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altLang="en-US" b="0" dirty="0"/>
              <a:t>English Heritage – </a:t>
            </a:r>
            <a:r>
              <a:rPr lang="en-GB" sz="1200" kern="1200" dirty="0">
                <a:solidFill>
                  <a:schemeClr val="tx1"/>
                </a:solidFill>
                <a:effectLst/>
                <a:latin typeface="+mn-lt"/>
                <a:ea typeface="+mn-ea"/>
                <a:cs typeface="+mn-cs"/>
              </a:rPr>
              <a:t>Carn Euny </a:t>
            </a:r>
            <a:r>
              <a:rPr lang="en-GB" altLang="en-US" b="0" dirty="0"/>
              <a:t>History - </a:t>
            </a:r>
            <a:r>
              <a:rPr lang="en-GB" sz="1200" u="sng" kern="1200" dirty="0">
                <a:solidFill>
                  <a:schemeClr val="tx1"/>
                </a:solidFill>
                <a:effectLst/>
                <a:latin typeface="+mn-lt"/>
                <a:ea typeface="+mn-ea"/>
                <a:cs typeface="+mn-cs"/>
                <a:hlinkClick r:id="rId5"/>
              </a:rPr>
              <a:t>https://www.english-heritage.org.uk/visit/places/carn-euny-ancient-village/history/</a:t>
            </a:r>
            <a:r>
              <a:rPr lang="en-GB" sz="1200" kern="1200" dirty="0">
                <a:solidFill>
                  <a:schemeClr val="tx1"/>
                </a:solidFill>
                <a:effectLst/>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9C64C4C6-E777-DDB6-BD8B-777AFABC40A0}"/>
              </a:ext>
            </a:extLst>
          </p:cNvPr>
          <p:cNvSpPr>
            <a:spLocks noGrp="1"/>
          </p:cNvSpPr>
          <p:nvPr>
            <p:ph type="sldNum" sz="quarter" idx="5"/>
          </p:nvPr>
        </p:nvSpPr>
        <p:spPr/>
        <p:txBody>
          <a:bodyPr/>
          <a:lstStyle/>
          <a:p>
            <a:fld id="{1AFFFB68-4C17-3C4E-8F1F-E2E74032E6C9}" type="slidenum">
              <a:rPr lang="en-US" smtClean="0"/>
              <a:t>18</a:t>
            </a:fld>
            <a:endParaRPr lang="en-US" dirty="0"/>
          </a:p>
        </p:txBody>
      </p:sp>
    </p:spTree>
    <p:extLst>
      <p:ext uri="{BB962C8B-B14F-4D97-AF65-F5344CB8AC3E}">
        <p14:creationId xmlns:p14="http://schemas.microsoft.com/office/powerpoint/2010/main" val="311564857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09F69C-E50D-15C1-B46D-2FFD27C971B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193E5F9-20A7-5583-732A-1DC070B347D5}"/>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CC1B2216-719E-E4AF-ECBC-840A0840DE51}"/>
              </a:ext>
            </a:extLst>
          </p:cNvPr>
          <p:cNvSpPr>
            <a:spLocks noGrp="1"/>
          </p:cNvSpPr>
          <p:nvPr>
            <p:ph type="body" idx="1"/>
          </p:nvPr>
        </p:nvSpPr>
        <p:spPr/>
        <p:txBody>
          <a:bodyPr/>
          <a:lstStyle/>
          <a:p>
            <a:pPr eaLnBrk="1" hangingPunct="1"/>
            <a:r>
              <a:rPr lang="en-GB" altLang="en-US" b="1" dirty="0">
                <a:cs typeface="Arial" panose="020B0604020202020204" pitchFamily="34" charset="0"/>
              </a:rPr>
              <a:t>IMAGE:</a:t>
            </a:r>
          </a:p>
          <a:p>
            <a:r>
              <a:rPr lang="en-GB" sz="1200" kern="1200" dirty="0">
                <a:solidFill>
                  <a:schemeClr val="tx1"/>
                </a:solidFill>
                <a:effectLst/>
                <a:latin typeface="+mn-lt"/>
                <a:ea typeface="+mn-ea"/>
                <a:cs typeface="+mn-cs"/>
              </a:rPr>
              <a:t>Labelled site plan of Carn Euny ancient village © Historic England Ref: </a:t>
            </a:r>
            <a:r>
              <a:rPr lang="en-GB" sz="1200" b="0" i="0" kern="1200" dirty="0">
                <a:solidFill>
                  <a:schemeClr val="tx1"/>
                </a:solidFill>
                <a:effectLst/>
                <a:latin typeface="+mn-lt"/>
                <a:ea typeface="+mn-ea"/>
                <a:cs typeface="+mn-cs"/>
              </a:rPr>
              <a:t>MP/CUV0036</a:t>
            </a:r>
            <a:r>
              <a:rPr lang="en-GB" sz="1200" kern="1200" dirty="0">
                <a:solidFill>
                  <a:schemeClr val="tx1"/>
                </a:solidFill>
                <a:effectLst/>
                <a:latin typeface="+mn-lt"/>
                <a:ea typeface="+mn-ea"/>
                <a:cs typeface="+mn-cs"/>
              </a:rPr>
              <a:t> - </a:t>
            </a:r>
            <a:r>
              <a:rPr lang="en-GB" sz="1200" u="sng" kern="1200" dirty="0">
                <a:solidFill>
                  <a:schemeClr val="tx1"/>
                </a:solidFill>
                <a:effectLst/>
                <a:latin typeface="+mn-lt"/>
                <a:ea typeface="+mn-ea"/>
                <a:cs typeface="+mn-cs"/>
                <a:hlinkClick r:id="rId3"/>
              </a:rPr>
              <a:t>https://historicengland.org.uk/images-books/photos/item/MP/CUV0036</a:t>
            </a:r>
            <a:r>
              <a:rPr lang="en-GB" sz="1200" kern="1200" dirty="0">
                <a:solidFill>
                  <a:schemeClr val="tx1"/>
                </a:solidFill>
                <a:effectLst/>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Interior view of a fogou on the ancient village site, looking along a passage from the west © Historic England Archive Ref: </a:t>
            </a:r>
            <a:r>
              <a:rPr lang="en-GB" sz="1200" b="0" i="0" kern="1200" dirty="0">
                <a:solidFill>
                  <a:schemeClr val="tx1"/>
                </a:solidFill>
                <a:effectLst/>
                <a:latin typeface="+mn-lt"/>
                <a:ea typeface="+mn-ea"/>
                <a:cs typeface="+mn-cs"/>
              </a:rPr>
              <a:t>DP181532 - </a:t>
            </a:r>
            <a:r>
              <a:rPr lang="en-GB" sz="1200" u="sng" kern="1200" dirty="0">
                <a:solidFill>
                  <a:schemeClr val="tx1"/>
                </a:solidFill>
                <a:effectLst/>
                <a:latin typeface="+mn-lt"/>
                <a:ea typeface="+mn-ea"/>
                <a:cs typeface="+mn-cs"/>
                <a:hlinkClick r:id="rId4"/>
              </a:rPr>
              <a:t>https://historicengland.org.uk/images-books/photos/item/DP181532</a:t>
            </a:r>
            <a:r>
              <a:rPr lang="en-GB" sz="1200" kern="1200" dirty="0">
                <a:solidFill>
                  <a:schemeClr val="tx1"/>
                </a:solidFill>
                <a:effectLst/>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altLang="en-US" b="1" dirty="0">
                <a:ea typeface="ＭＳ Ｐゴシック" panose="020B0600070205080204" pitchFamily="34" charset="-128"/>
                <a:cs typeface="Arial" panose="020B0604020202020204" pitchFamily="34" charset="0"/>
              </a:rPr>
              <a:t>QUESTION: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altLang="en-US" sz="1200" b="0" dirty="0">
                <a:cs typeface="Arial" panose="020B0604020202020204" pitchFamily="34" charset="0"/>
              </a:rPr>
              <a:t>What do you think the fogou was used for?</a:t>
            </a:r>
            <a:endParaRPr lang="en-GB" altLang="en-US" b="1" dirty="0">
              <a:ea typeface="ＭＳ Ｐゴシック" panose="020B0600070205080204" pitchFamily="34" charset="-128"/>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altLang="en-US" sz="1200" b="1"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altLang="en-US" b="1" dirty="0">
                <a:ea typeface="ＭＳ Ｐゴシック" panose="020B0600070205080204" pitchFamily="34" charset="-128"/>
                <a:cs typeface="Arial" panose="020B0604020202020204" pitchFamily="34" charset="0"/>
              </a:rPr>
              <a:t>LINK: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altLang="en-US" b="0" dirty="0"/>
              <a:t>English Heritage – </a:t>
            </a:r>
            <a:r>
              <a:rPr lang="en-GB" sz="1200" kern="1200" dirty="0">
                <a:solidFill>
                  <a:schemeClr val="tx1"/>
                </a:solidFill>
                <a:effectLst/>
                <a:latin typeface="+mn-lt"/>
                <a:ea typeface="+mn-ea"/>
                <a:cs typeface="+mn-cs"/>
              </a:rPr>
              <a:t>Carn Euny </a:t>
            </a:r>
            <a:r>
              <a:rPr lang="en-GB" altLang="en-US" b="0" dirty="0"/>
              <a:t>History - </a:t>
            </a:r>
            <a:r>
              <a:rPr lang="en-GB" sz="1200" u="sng" kern="1200" dirty="0">
                <a:solidFill>
                  <a:schemeClr val="tx1"/>
                </a:solidFill>
                <a:effectLst/>
                <a:latin typeface="+mn-lt"/>
                <a:ea typeface="+mn-ea"/>
                <a:cs typeface="+mn-cs"/>
                <a:hlinkClick r:id="rId5"/>
              </a:rPr>
              <a:t>https://www.english-heritage.org.uk/visit/places/carn-euny-ancient-village/history/</a:t>
            </a:r>
            <a:r>
              <a:rPr lang="en-GB" sz="1200" kern="1200" dirty="0">
                <a:solidFill>
                  <a:schemeClr val="tx1"/>
                </a:solidFill>
                <a:effectLst/>
                <a:latin typeface="+mn-lt"/>
                <a:ea typeface="+mn-ea"/>
                <a:cs typeface="+mn-cs"/>
              </a:rPr>
              <a:t> </a:t>
            </a:r>
          </a:p>
        </p:txBody>
      </p:sp>
      <p:sp>
        <p:nvSpPr>
          <p:cNvPr id="4" name="Slide Number Placeholder 3">
            <a:extLst>
              <a:ext uri="{FF2B5EF4-FFF2-40B4-BE49-F238E27FC236}">
                <a16:creationId xmlns:a16="http://schemas.microsoft.com/office/drawing/2014/main" id="{43FB427B-92D8-D346-8AE4-324DE91665BC}"/>
              </a:ext>
            </a:extLst>
          </p:cNvPr>
          <p:cNvSpPr>
            <a:spLocks noGrp="1"/>
          </p:cNvSpPr>
          <p:nvPr>
            <p:ph type="sldNum" sz="quarter" idx="5"/>
          </p:nvPr>
        </p:nvSpPr>
        <p:spPr/>
        <p:txBody>
          <a:bodyPr/>
          <a:lstStyle/>
          <a:p>
            <a:fld id="{1AFFFB68-4C17-3C4E-8F1F-E2E74032E6C9}" type="slidenum">
              <a:rPr lang="en-US" smtClean="0"/>
              <a:t>19</a:t>
            </a:fld>
            <a:endParaRPr lang="en-US" dirty="0"/>
          </a:p>
        </p:txBody>
      </p:sp>
    </p:spTree>
    <p:extLst>
      <p:ext uri="{BB962C8B-B14F-4D97-AF65-F5344CB8AC3E}">
        <p14:creationId xmlns:p14="http://schemas.microsoft.com/office/powerpoint/2010/main" val="304542641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644A35-167E-2528-2C8E-011163E9B5F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1273C54-456D-0192-F475-7C087AFE0450}"/>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50C502CE-B221-D14A-B278-E08CDC3759DE}"/>
              </a:ext>
            </a:extLst>
          </p:cNvPr>
          <p:cNvSpPr>
            <a:spLocks noGrp="1"/>
          </p:cNvSpPr>
          <p:nvPr>
            <p:ph type="body" idx="1"/>
          </p:nvPr>
        </p:nvSpPr>
        <p:spPr/>
        <p:txBody>
          <a:bodyPr/>
          <a:lstStyle/>
          <a:p>
            <a:pPr eaLnBrk="1" hangingPunct="1"/>
            <a:r>
              <a:rPr lang="en-GB" altLang="en-US" b="1" dirty="0">
                <a:cs typeface="Arial" panose="020B0604020202020204" pitchFamily="34" charset="0"/>
              </a:rPr>
              <a:t>IMAGE:</a:t>
            </a:r>
          </a:p>
          <a:p>
            <a:pPr marL="0" marR="0" lvl="0" indent="0" algn="l" defTabSz="914400" rtl="0" eaLnBrk="1" fontAlgn="auto" latinLnBrk="0" hangingPunct="1">
              <a:lnSpc>
                <a:spcPct val="100000"/>
              </a:lnSpc>
              <a:spcBef>
                <a:spcPct val="0"/>
              </a:spcBef>
              <a:spcAft>
                <a:spcPts val="0"/>
              </a:spcAft>
              <a:buClrTx/>
              <a:buSzTx/>
              <a:buFontTx/>
              <a:buNone/>
              <a:tabLst/>
              <a:defRPr/>
            </a:pPr>
            <a:r>
              <a:rPr lang="en-GB" altLang="en-US" dirty="0">
                <a:ea typeface="ＭＳ Ｐゴシック" panose="020B0600070205080204" pitchFamily="34" charset="-128"/>
                <a:cs typeface="Arial" panose="020B0604020202020204" pitchFamily="34" charset="0"/>
              </a:rPr>
              <a:t>Glastonbury Lake Village landing stage by Forestier 1911 © A Forestier, Public domain, via Wikimedia Commons - </a:t>
            </a:r>
            <a:r>
              <a:rPr lang="en-GB" sz="1200" u="sng" kern="1200" dirty="0">
                <a:solidFill>
                  <a:schemeClr val="tx1"/>
                </a:solidFill>
                <a:effectLst/>
                <a:latin typeface="+mn-lt"/>
                <a:ea typeface="+mn-ea"/>
                <a:cs typeface="+mn-cs"/>
                <a:hlinkClick r:id="rId3"/>
              </a:rPr>
              <a:t>https://commons.wikimedia.org/wiki/File:Glastonbury_Lake_Village_langing_stage_by_Forestier_1911.jpg</a:t>
            </a:r>
            <a:r>
              <a:rPr lang="en-GB" sz="1200" kern="1200" dirty="0">
                <a:solidFill>
                  <a:schemeClr val="tx1"/>
                </a:solidFill>
                <a:effectLst/>
                <a:latin typeface="+mn-lt"/>
                <a:ea typeface="+mn-ea"/>
                <a:cs typeface="+mn-cs"/>
              </a:rPr>
              <a:t> </a:t>
            </a:r>
          </a:p>
          <a:p>
            <a:pPr eaLnBrk="1" hangingPunct="1">
              <a:spcBef>
                <a:spcPct val="0"/>
              </a:spcBef>
            </a:pPr>
            <a:endParaRPr lang="en-GB" altLang="en-US" b="1" dirty="0">
              <a:ea typeface="ＭＳ Ｐゴシック" panose="020B0600070205080204" pitchFamily="34" charset="-128"/>
            </a:endParaRPr>
          </a:p>
          <a:p>
            <a:pPr eaLnBrk="1" hangingPunct="1"/>
            <a:r>
              <a:rPr lang="en-GB" altLang="en-US" b="1" dirty="0">
                <a:ea typeface="ＭＳ Ｐゴシック" panose="020B0600070205080204" pitchFamily="34" charset="-128"/>
                <a:cs typeface="Arial" panose="020B0604020202020204" pitchFamily="34" charset="0"/>
              </a:rPr>
              <a:t>QUESTION:</a:t>
            </a:r>
          </a:p>
          <a:p>
            <a:pPr eaLnBrk="1" hangingPunct="1"/>
            <a:r>
              <a:rPr lang="en-GB" altLang="en-US" dirty="0">
                <a:ea typeface="ＭＳ Ｐゴシック" panose="020B0600070205080204" pitchFamily="34" charset="-128"/>
                <a:cs typeface="Arial" panose="020B0604020202020204" pitchFamily="34" charset="0"/>
              </a:rPr>
              <a:t>If archaeologists excavated your house, what would they find?</a:t>
            </a:r>
          </a:p>
          <a:p>
            <a:pPr eaLnBrk="1" hangingPunct="1">
              <a:spcBef>
                <a:spcPct val="0"/>
              </a:spcBef>
            </a:pPr>
            <a:endParaRPr lang="en-GB" altLang="en-US" b="1" dirty="0">
              <a:ea typeface="ＭＳ Ｐゴシック" panose="020B0600070205080204" pitchFamily="34" charset="-128"/>
            </a:endParaRPr>
          </a:p>
          <a:p>
            <a:pPr marL="0" marR="0" lvl="0" indent="0" algn="l" defTabSz="914400" rtl="0" eaLnBrk="1" fontAlgn="auto" latinLnBrk="0" hangingPunct="1">
              <a:lnSpc>
                <a:spcPct val="100000"/>
              </a:lnSpc>
              <a:spcBef>
                <a:spcPct val="0"/>
              </a:spcBef>
              <a:spcAft>
                <a:spcPts val="0"/>
              </a:spcAft>
              <a:buClrTx/>
              <a:buSzTx/>
              <a:buFontTx/>
              <a:buNone/>
              <a:tabLst/>
              <a:defRPr/>
            </a:pPr>
            <a:r>
              <a:rPr lang="en-GB" altLang="en-US" b="1" dirty="0">
                <a:cs typeface="Arial" panose="020B0604020202020204" pitchFamily="34" charset="0"/>
              </a:rPr>
              <a:t>LINK:</a:t>
            </a:r>
          </a:p>
          <a:p>
            <a:pPr marL="0" marR="0" lvl="0" indent="0" algn="l" defTabSz="914400" rtl="0" eaLnBrk="1" fontAlgn="auto" latinLnBrk="0" hangingPunct="1">
              <a:lnSpc>
                <a:spcPct val="100000"/>
              </a:lnSpc>
              <a:spcBef>
                <a:spcPct val="0"/>
              </a:spcBef>
              <a:spcAft>
                <a:spcPts val="0"/>
              </a:spcAft>
              <a:buClrTx/>
              <a:buSzTx/>
              <a:buFontTx/>
              <a:buNone/>
              <a:tabLst/>
              <a:defRPr/>
            </a:pPr>
            <a:r>
              <a:rPr lang="en-GB" sz="1200" b="0" i="0" kern="1200" dirty="0">
                <a:solidFill>
                  <a:schemeClr val="tx1"/>
                </a:solidFill>
                <a:effectLst/>
                <a:latin typeface="+mn-lt"/>
                <a:ea typeface="+mn-ea"/>
                <a:cs typeface="+mn-cs"/>
              </a:rPr>
              <a:t>Glastonbury Lake Village History with videos - </a:t>
            </a:r>
            <a:r>
              <a:rPr lang="en-GB" sz="1200" u="sng" kern="1200" dirty="0">
                <a:solidFill>
                  <a:schemeClr val="tx1"/>
                </a:solidFill>
                <a:effectLst/>
                <a:latin typeface="+mn-lt"/>
                <a:ea typeface="+mn-ea"/>
                <a:cs typeface="+mn-cs"/>
                <a:hlinkClick r:id="rId4"/>
              </a:rPr>
              <a:t>https://avalonmarshes.org/heritage/glastonbury-lake-village/</a:t>
            </a:r>
            <a:r>
              <a:rPr lang="en-GB" sz="1200" kern="1200" dirty="0">
                <a:solidFill>
                  <a:schemeClr val="tx1"/>
                </a:solidFill>
                <a:effectLst/>
                <a:latin typeface="+mn-lt"/>
                <a:ea typeface="+mn-ea"/>
                <a:cs typeface="+mn-cs"/>
              </a:rPr>
              <a:t> </a:t>
            </a:r>
          </a:p>
          <a:p>
            <a:pPr marL="0" marR="0" lvl="0" indent="0" algn="l" defTabSz="914400" rtl="0" eaLnBrk="1" fontAlgn="auto" latinLnBrk="0" hangingPunct="1">
              <a:lnSpc>
                <a:spcPct val="100000"/>
              </a:lnSpc>
              <a:spcBef>
                <a:spcPct val="0"/>
              </a:spcBef>
              <a:spcAft>
                <a:spcPts val="0"/>
              </a:spcAft>
              <a:buClrTx/>
              <a:buSzTx/>
              <a:buFontTx/>
              <a:buNone/>
              <a:tabLst/>
              <a:defRPr/>
            </a:pPr>
            <a:r>
              <a:rPr lang="en-GB" sz="1200" b="0" i="0" kern="1200" dirty="0">
                <a:solidFill>
                  <a:schemeClr val="tx1"/>
                </a:solidFill>
                <a:effectLst/>
                <a:latin typeface="+mn-lt"/>
                <a:ea typeface="+mn-ea"/>
                <a:cs typeface="+mn-cs"/>
              </a:rPr>
              <a:t>Lots more images - </a:t>
            </a:r>
            <a:r>
              <a:rPr lang="en-GB" sz="1200" u="sng" kern="1200" dirty="0">
                <a:solidFill>
                  <a:schemeClr val="tx1"/>
                </a:solidFill>
                <a:effectLst/>
                <a:latin typeface="+mn-lt"/>
                <a:ea typeface="+mn-ea"/>
                <a:cs typeface="+mn-cs"/>
                <a:hlinkClick r:id="rId5"/>
              </a:rPr>
              <a:t>https://commons.wikimedia.org/wiki/Category:Glastonbury_Lake_Village</a:t>
            </a:r>
            <a:r>
              <a:rPr lang="en-GB" sz="1200" kern="1200" dirty="0">
                <a:solidFill>
                  <a:schemeClr val="tx1"/>
                </a:solidFill>
                <a:effectLst/>
                <a:latin typeface="+mn-lt"/>
                <a:ea typeface="+mn-ea"/>
                <a:cs typeface="+mn-cs"/>
              </a:rPr>
              <a:t> </a:t>
            </a:r>
          </a:p>
          <a:p>
            <a:pPr eaLnBrk="1" hangingPunct="1">
              <a:spcBef>
                <a:spcPct val="0"/>
              </a:spcBef>
            </a:pPr>
            <a:endParaRPr lang="en-GB" altLang="en-US" b="1" dirty="0">
              <a:ea typeface="ＭＳ Ｐゴシック" panose="020B0600070205080204" pitchFamily="34" charset="-128"/>
            </a:endParaRPr>
          </a:p>
        </p:txBody>
      </p:sp>
      <p:sp>
        <p:nvSpPr>
          <p:cNvPr id="4" name="Slide Number Placeholder 3">
            <a:extLst>
              <a:ext uri="{FF2B5EF4-FFF2-40B4-BE49-F238E27FC236}">
                <a16:creationId xmlns:a16="http://schemas.microsoft.com/office/drawing/2014/main" id="{73AF7466-53F9-2C03-1FF3-375C0B9C3FEB}"/>
              </a:ext>
            </a:extLst>
          </p:cNvPr>
          <p:cNvSpPr>
            <a:spLocks noGrp="1"/>
          </p:cNvSpPr>
          <p:nvPr>
            <p:ph type="sldNum" sz="quarter" idx="5"/>
          </p:nvPr>
        </p:nvSpPr>
        <p:spPr/>
        <p:txBody>
          <a:bodyPr/>
          <a:lstStyle/>
          <a:p>
            <a:fld id="{1AFFFB68-4C17-3C4E-8F1F-E2E74032E6C9}" type="slidenum">
              <a:rPr lang="en-US" smtClean="0"/>
              <a:t>20</a:t>
            </a:fld>
            <a:endParaRPr lang="en-US" dirty="0"/>
          </a:p>
        </p:txBody>
      </p:sp>
    </p:spTree>
    <p:extLst>
      <p:ext uri="{BB962C8B-B14F-4D97-AF65-F5344CB8AC3E}">
        <p14:creationId xmlns:p14="http://schemas.microsoft.com/office/powerpoint/2010/main" val="87701137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A2B55F-488D-C5C7-C68E-22D18EADA72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3011B61-A6AF-4037-024D-2EA8A7BCAC0B}"/>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5E08BF4D-2670-FAD9-9467-32616FD7BBE2}"/>
              </a:ext>
            </a:extLst>
          </p:cNvPr>
          <p:cNvSpPr>
            <a:spLocks noGrp="1"/>
          </p:cNvSpPr>
          <p:nvPr>
            <p:ph type="body" idx="1"/>
          </p:nvPr>
        </p:nvSpPr>
        <p:spPr/>
        <p:txBody>
          <a:bodyPr/>
          <a:lstStyle/>
          <a:p>
            <a:pPr eaLnBrk="1" hangingPunct="1"/>
            <a:r>
              <a:rPr lang="en-GB" altLang="en-US" b="1" dirty="0">
                <a:cs typeface="Arial" panose="020B0604020202020204" pitchFamily="34" charset="0"/>
              </a:rPr>
              <a:t>IMAGE:</a:t>
            </a:r>
          </a:p>
          <a:p>
            <a:pPr marL="0" marR="0" lvl="0" indent="0" algn="l" defTabSz="914400" rtl="0" eaLnBrk="1" fontAlgn="auto" latinLnBrk="0" hangingPunct="1">
              <a:lnSpc>
                <a:spcPct val="100000"/>
              </a:lnSpc>
              <a:spcBef>
                <a:spcPct val="0"/>
              </a:spcBef>
              <a:spcAft>
                <a:spcPts val="0"/>
              </a:spcAft>
              <a:buClrTx/>
              <a:buSzTx/>
              <a:buFontTx/>
              <a:buNone/>
              <a:tabLst/>
              <a:defRPr/>
            </a:pPr>
            <a:r>
              <a:rPr lang="en-GB" altLang="en-US" dirty="0">
                <a:ea typeface="ＭＳ Ｐゴシック" panose="020B0600070205080204" pitchFamily="34" charset="-128"/>
                <a:cs typeface="Arial" panose="020B0604020202020204" pitchFamily="34" charset="0"/>
              </a:rPr>
              <a:t>Glastonbury Lake Village when it was first excavated in 1907. © Historic England Archive Ref:BB72/02822 - </a:t>
            </a:r>
            <a:r>
              <a:rPr lang="en-GB" sz="1200" u="sng" kern="1200" dirty="0">
                <a:solidFill>
                  <a:schemeClr val="tx1"/>
                </a:solidFill>
                <a:effectLst/>
                <a:latin typeface="+mn-lt"/>
                <a:ea typeface="+mn-ea"/>
                <a:cs typeface="+mn-cs"/>
                <a:hlinkClick r:id="rId3"/>
              </a:rPr>
              <a:t>https://historicengland.org.uk/images-books/photos/item/BB72/02822</a:t>
            </a:r>
            <a:r>
              <a:rPr lang="en-GB" sz="1200" kern="1200" dirty="0">
                <a:solidFill>
                  <a:schemeClr val="tx1"/>
                </a:solidFill>
                <a:effectLst/>
                <a:latin typeface="+mn-lt"/>
                <a:ea typeface="+mn-ea"/>
                <a:cs typeface="+mn-cs"/>
              </a:rPr>
              <a:t>   </a:t>
            </a:r>
          </a:p>
          <a:p>
            <a:pPr marL="0" marR="0" lvl="0" indent="0" algn="l" defTabSz="914400" rtl="0" eaLnBrk="1" fontAlgn="auto" latinLnBrk="0" hangingPunct="1">
              <a:lnSpc>
                <a:spcPct val="100000"/>
              </a:lnSpc>
              <a:spcBef>
                <a:spcPct val="0"/>
              </a:spcBef>
              <a:spcAft>
                <a:spcPts val="0"/>
              </a:spcAft>
              <a:buClrTx/>
              <a:buSzTx/>
              <a:buFontTx/>
              <a:buNone/>
              <a:tabLst/>
              <a:defRPr/>
            </a:pPr>
            <a:r>
              <a:rPr lang="en-GB" sz="1200" b="0" i="0" kern="1200" dirty="0">
                <a:solidFill>
                  <a:schemeClr val="tx1"/>
                </a:solidFill>
                <a:effectLst/>
                <a:latin typeface="+mn-lt"/>
                <a:ea typeface="+mn-ea"/>
                <a:cs typeface="+mn-cs"/>
              </a:rPr>
              <a:t>Glastonbury Bowl. Rodw, CC BY-SA 4.0, via Wikimedia Commons - </a:t>
            </a:r>
            <a:r>
              <a:rPr lang="en-GB" sz="1200" u="sng" kern="1200" dirty="0">
                <a:solidFill>
                  <a:schemeClr val="tx1"/>
                </a:solidFill>
                <a:effectLst/>
                <a:latin typeface="+mn-lt"/>
                <a:ea typeface="+mn-ea"/>
                <a:cs typeface="+mn-cs"/>
                <a:hlinkClick r:id="rId4"/>
              </a:rPr>
              <a:t>https://commons.wikimedia.org/wiki/File:Glastonbury_Bowl_10.JPG</a:t>
            </a:r>
            <a:r>
              <a:rPr lang="en-GB" sz="1200" kern="1200" dirty="0">
                <a:solidFill>
                  <a:schemeClr val="tx1"/>
                </a:solidFill>
                <a:effectLst/>
                <a:latin typeface="+mn-lt"/>
                <a:ea typeface="+mn-ea"/>
                <a:cs typeface="+mn-cs"/>
              </a:rPr>
              <a:t> </a:t>
            </a:r>
            <a:endParaRPr lang="en-GB" sz="1200" b="0"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ct val="0"/>
              </a:spcBef>
              <a:spcAft>
                <a:spcPts val="0"/>
              </a:spcAft>
              <a:buClrTx/>
              <a:buSzTx/>
              <a:buFontTx/>
              <a:buNone/>
              <a:tabLst/>
              <a:defRPr/>
            </a:pPr>
            <a:endParaRPr lang="en-GB" sz="1200" b="0" i="0" kern="1200" dirty="0">
              <a:solidFill>
                <a:schemeClr val="tx1"/>
              </a:solidFill>
              <a:effectLst/>
              <a:latin typeface="+mn-lt"/>
              <a:ea typeface="+mn-ea"/>
              <a:cs typeface="+mn-cs"/>
            </a:endParaRPr>
          </a:p>
          <a:p>
            <a:pPr eaLnBrk="1" hangingPunct="1"/>
            <a:r>
              <a:rPr lang="en-GB" altLang="en-US" b="1" dirty="0">
                <a:ea typeface="ＭＳ Ｐゴシック" panose="020B0600070205080204" pitchFamily="34" charset="-128"/>
                <a:cs typeface="Arial" panose="020B0604020202020204" pitchFamily="34" charset="0"/>
              </a:rPr>
              <a:t>QUESTION:</a:t>
            </a:r>
          </a:p>
          <a:p>
            <a:pPr eaLnBrk="1" hangingPunct="1"/>
            <a:r>
              <a:rPr lang="en-GB" altLang="en-US" dirty="0">
                <a:ea typeface="ＭＳ Ｐゴシック" panose="020B0600070205080204" pitchFamily="34" charset="-128"/>
                <a:cs typeface="Arial" panose="020B0604020202020204" pitchFamily="34" charset="0"/>
              </a:rPr>
              <a:t>If archaeologists excavated your house, what would they find?</a:t>
            </a:r>
          </a:p>
          <a:p>
            <a:pPr marL="0" marR="0" lvl="0" indent="0" algn="l" defTabSz="914400" rtl="0" eaLnBrk="1" fontAlgn="auto" latinLnBrk="0" hangingPunct="1">
              <a:lnSpc>
                <a:spcPct val="100000"/>
              </a:lnSpc>
              <a:spcBef>
                <a:spcPct val="0"/>
              </a:spcBef>
              <a:spcAft>
                <a:spcPts val="0"/>
              </a:spcAft>
              <a:buClrTx/>
              <a:buSzTx/>
              <a:buFontTx/>
              <a:buNone/>
              <a:tabLst/>
              <a:defRPr/>
            </a:pPr>
            <a:endParaRPr lang="en-GB" sz="1200" b="1"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ct val="0"/>
              </a:spcBef>
              <a:spcAft>
                <a:spcPts val="0"/>
              </a:spcAft>
              <a:buClrTx/>
              <a:buSzTx/>
              <a:buFontTx/>
              <a:buNone/>
              <a:tabLst/>
              <a:defRPr/>
            </a:pPr>
            <a:r>
              <a:rPr lang="en-GB" altLang="en-US" b="1" dirty="0">
                <a:cs typeface="Arial" panose="020B0604020202020204" pitchFamily="34" charset="0"/>
              </a:rPr>
              <a:t>LINK:</a:t>
            </a:r>
          </a:p>
          <a:p>
            <a:pPr marL="0" marR="0" lvl="0" indent="0" algn="l" defTabSz="914400" rtl="0" eaLnBrk="1" fontAlgn="auto" latinLnBrk="0" hangingPunct="1">
              <a:lnSpc>
                <a:spcPct val="100000"/>
              </a:lnSpc>
              <a:spcBef>
                <a:spcPct val="0"/>
              </a:spcBef>
              <a:spcAft>
                <a:spcPts val="0"/>
              </a:spcAft>
              <a:buClrTx/>
              <a:buSzTx/>
              <a:buFontTx/>
              <a:buNone/>
              <a:tabLst/>
              <a:defRPr/>
            </a:pPr>
            <a:r>
              <a:rPr lang="en-GB" sz="1200" b="0" i="0" kern="1200" dirty="0">
                <a:solidFill>
                  <a:schemeClr val="tx1"/>
                </a:solidFill>
                <a:effectLst/>
                <a:latin typeface="+mn-lt"/>
                <a:ea typeface="+mn-ea"/>
                <a:cs typeface="+mn-cs"/>
              </a:rPr>
              <a:t>Glastonbury Lake Village History with videos - </a:t>
            </a:r>
            <a:r>
              <a:rPr lang="en-GB" sz="1200" u="sng" kern="1200" dirty="0">
                <a:solidFill>
                  <a:schemeClr val="tx1"/>
                </a:solidFill>
                <a:effectLst/>
                <a:latin typeface="+mn-lt"/>
                <a:ea typeface="+mn-ea"/>
                <a:cs typeface="+mn-cs"/>
                <a:hlinkClick r:id="rId5"/>
              </a:rPr>
              <a:t>https://avalonmarshes.org/heritage/glastonbury-lake-village/</a:t>
            </a:r>
            <a:r>
              <a:rPr lang="en-GB" sz="1200" kern="1200" dirty="0">
                <a:solidFill>
                  <a:schemeClr val="tx1"/>
                </a:solidFill>
                <a:effectLst/>
                <a:latin typeface="+mn-lt"/>
                <a:ea typeface="+mn-ea"/>
                <a:cs typeface="+mn-cs"/>
              </a:rPr>
              <a:t> </a:t>
            </a:r>
          </a:p>
          <a:p>
            <a:pPr marL="0" marR="0" lvl="0" indent="0" algn="l" defTabSz="914400" rtl="0" eaLnBrk="1" fontAlgn="auto" latinLnBrk="0" hangingPunct="1">
              <a:lnSpc>
                <a:spcPct val="100000"/>
              </a:lnSpc>
              <a:spcBef>
                <a:spcPct val="0"/>
              </a:spcBef>
              <a:spcAft>
                <a:spcPts val="0"/>
              </a:spcAft>
              <a:buClrTx/>
              <a:buSzTx/>
              <a:buFontTx/>
              <a:buNone/>
              <a:tabLst/>
              <a:defRPr/>
            </a:pPr>
            <a:r>
              <a:rPr lang="en-GB" sz="1200" b="0" i="0" kern="1200" dirty="0">
                <a:solidFill>
                  <a:schemeClr val="tx1"/>
                </a:solidFill>
                <a:effectLst/>
                <a:latin typeface="+mn-lt"/>
                <a:ea typeface="+mn-ea"/>
                <a:cs typeface="+mn-cs"/>
              </a:rPr>
              <a:t>Lots more images - </a:t>
            </a:r>
            <a:r>
              <a:rPr lang="en-GB" sz="1200" u="sng" kern="1200" dirty="0">
                <a:solidFill>
                  <a:schemeClr val="tx1"/>
                </a:solidFill>
                <a:effectLst/>
                <a:latin typeface="+mn-lt"/>
                <a:ea typeface="+mn-ea"/>
                <a:cs typeface="+mn-cs"/>
                <a:hlinkClick r:id="rId6"/>
              </a:rPr>
              <a:t>https://commons.wikimedia.org/wiki/Category:Glastonbury_Lake_Village</a:t>
            </a:r>
            <a:r>
              <a:rPr lang="en-GB" sz="1200" kern="1200" dirty="0">
                <a:solidFill>
                  <a:schemeClr val="tx1"/>
                </a:solidFill>
                <a:effectLst/>
                <a:latin typeface="+mn-lt"/>
                <a:ea typeface="+mn-ea"/>
                <a:cs typeface="+mn-cs"/>
              </a:rPr>
              <a:t> </a:t>
            </a:r>
          </a:p>
          <a:p>
            <a:pPr marL="0" marR="0" lvl="0" indent="0" algn="l" defTabSz="914400" rtl="0" eaLnBrk="1" fontAlgn="auto" latinLnBrk="0" hangingPunct="1">
              <a:lnSpc>
                <a:spcPct val="100000"/>
              </a:lnSpc>
              <a:spcBef>
                <a:spcPct val="0"/>
              </a:spcBef>
              <a:spcAft>
                <a:spcPts val="0"/>
              </a:spcAft>
              <a:buClrTx/>
              <a:buSzTx/>
              <a:buFontTx/>
              <a:buNone/>
              <a:tabLst/>
              <a:defRPr/>
            </a:pPr>
            <a:endParaRPr lang="en-GB" sz="1200" b="0"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ct val="0"/>
              </a:spcBef>
              <a:spcAft>
                <a:spcPts val="0"/>
              </a:spcAft>
              <a:buClrTx/>
              <a:buSzTx/>
              <a:buFontTx/>
              <a:buNone/>
              <a:tabLst/>
              <a:defRPr/>
            </a:pPr>
            <a:endParaRPr lang="en-GB" sz="1200" b="0"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ct val="0"/>
              </a:spcBef>
              <a:spcAft>
                <a:spcPts val="0"/>
              </a:spcAft>
              <a:buClrTx/>
              <a:buSzTx/>
              <a:buFontTx/>
              <a:buNone/>
              <a:tabLst/>
              <a:defRPr/>
            </a:pPr>
            <a:endParaRPr lang="en-GB" sz="1200" kern="1200" dirty="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A15CBD63-08E0-2E3F-788C-9281A36C53AD}"/>
              </a:ext>
            </a:extLst>
          </p:cNvPr>
          <p:cNvSpPr>
            <a:spLocks noGrp="1"/>
          </p:cNvSpPr>
          <p:nvPr>
            <p:ph type="sldNum" sz="quarter" idx="5"/>
          </p:nvPr>
        </p:nvSpPr>
        <p:spPr/>
        <p:txBody>
          <a:bodyPr/>
          <a:lstStyle/>
          <a:p>
            <a:fld id="{1AFFFB68-4C17-3C4E-8F1F-E2E74032E6C9}" type="slidenum">
              <a:rPr lang="en-US" smtClean="0"/>
              <a:t>21</a:t>
            </a:fld>
            <a:endParaRPr lang="en-US" dirty="0"/>
          </a:p>
        </p:txBody>
      </p:sp>
    </p:spTree>
    <p:extLst>
      <p:ext uri="{BB962C8B-B14F-4D97-AF65-F5344CB8AC3E}">
        <p14:creationId xmlns:p14="http://schemas.microsoft.com/office/powerpoint/2010/main" val="173053691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3B3107-C795-E5C8-A452-E692CC8490C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22F0A11-0C4E-1287-178B-4A0A557988DF}"/>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6224F32B-9679-D976-B321-861EEF3BDF1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C9E0D3A-EFD1-D336-1BEE-A8E20EA3B914}"/>
              </a:ext>
            </a:extLst>
          </p:cNvPr>
          <p:cNvSpPr>
            <a:spLocks noGrp="1"/>
          </p:cNvSpPr>
          <p:nvPr>
            <p:ph type="sldNum" sz="quarter" idx="5"/>
          </p:nvPr>
        </p:nvSpPr>
        <p:spPr/>
        <p:txBody>
          <a:bodyPr/>
          <a:lstStyle/>
          <a:p>
            <a:fld id="{1AFFFB68-4C17-3C4E-8F1F-E2E74032E6C9}" type="slidenum">
              <a:rPr lang="en-US" smtClean="0"/>
              <a:t>3</a:t>
            </a:fld>
            <a:endParaRPr lang="en-US" dirty="0"/>
          </a:p>
        </p:txBody>
      </p:sp>
    </p:spTree>
    <p:extLst>
      <p:ext uri="{BB962C8B-B14F-4D97-AF65-F5344CB8AC3E}">
        <p14:creationId xmlns:p14="http://schemas.microsoft.com/office/powerpoint/2010/main" val="213613957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16C1C6-D253-E385-967C-FFE15C350D0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5F99660-8AC2-0148-67CA-46D968B99090}"/>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C61D907D-618C-F0DD-59AF-4B83E594DDDF}"/>
              </a:ext>
            </a:extLst>
          </p:cNvPr>
          <p:cNvSpPr>
            <a:spLocks noGrp="1"/>
          </p:cNvSpPr>
          <p:nvPr>
            <p:ph type="body" idx="1"/>
          </p:nvPr>
        </p:nvSpPr>
        <p:spPr/>
        <p:txBody>
          <a:bodyPr/>
          <a:lstStyle/>
          <a:p>
            <a:pPr eaLnBrk="1" hangingPunct="1"/>
            <a:r>
              <a:rPr lang="en-GB" altLang="en-US" b="1" dirty="0">
                <a:cs typeface="Arial" panose="020B0604020202020204" pitchFamily="34" charset="0"/>
              </a:rPr>
              <a:t>IMAGES:</a:t>
            </a:r>
          </a:p>
          <a:p>
            <a:r>
              <a:rPr lang="en-GB" sz="1200" kern="1200" dirty="0">
                <a:solidFill>
                  <a:schemeClr val="tx1"/>
                </a:solidFill>
                <a:effectLst/>
                <a:latin typeface="+mn-lt"/>
                <a:ea typeface="+mn-ea"/>
                <a:cs typeface="+mn-cs"/>
              </a:rPr>
              <a:t>The skeleton of what is thought to be a young tribal queen which was excavated at a site in the village of Wetwang, near York. The ancient burial site is thought to be the earliest of its kind ever found in Britain. * The skeleton of the queen, whose body had been placed in the third to fourth century BC grave with a dismantled state carriage reserved only for the elite, was found alongside decorative pieces of two horse harnesses.</a:t>
            </a:r>
            <a:r>
              <a:rPr lang="en-GB" altLang="en-US" dirty="0">
                <a:cs typeface="Arial" panose="020B0604020202020204" pitchFamily="34" charset="0"/>
              </a:rPr>
              <a:t>© Alamy Ref:</a:t>
            </a:r>
            <a:r>
              <a:rPr lang="en-GB" altLang="en-US" sz="1200" b="0" i="0" kern="1200" dirty="0">
                <a:solidFill>
                  <a:schemeClr val="tx1"/>
                </a:solidFill>
                <a:effectLst/>
                <a:latin typeface="+mn-lt"/>
                <a:ea typeface="+mn-ea"/>
                <a:cs typeface="+mn-cs"/>
              </a:rPr>
              <a:t> </a:t>
            </a:r>
            <a:r>
              <a:rPr lang="en-GB" sz="1200" b="0" i="0" kern="1200" dirty="0">
                <a:solidFill>
                  <a:schemeClr val="tx1"/>
                </a:solidFill>
                <a:effectLst/>
                <a:latin typeface="+mn-lt"/>
                <a:ea typeface="+mn-ea"/>
                <a:cs typeface="+mn-cs"/>
              </a:rPr>
              <a:t>G5ARD9</a:t>
            </a:r>
            <a:r>
              <a:rPr lang="en-GB" altLang="en-US" dirty="0">
                <a:cs typeface="Arial" panose="020B0604020202020204" pitchFamily="34" charset="0"/>
              </a:rPr>
              <a:t> - </a:t>
            </a:r>
            <a:r>
              <a:rPr lang="en-GB" sz="1200" u="sng" kern="1200" dirty="0">
                <a:solidFill>
                  <a:schemeClr val="tx1"/>
                </a:solidFill>
                <a:effectLst/>
                <a:latin typeface="+mn-lt"/>
                <a:ea typeface="+mn-ea"/>
                <a:cs typeface="+mn-cs"/>
                <a:hlinkClick r:id="rId3"/>
              </a:rPr>
              <a:t>https://www.alamy.com/stock-photo-the-skeleton-of-what-is-thought-to-be-a-young-tribal-queen-which-was-106573413.html</a:t>
            </a:r>
            <a:r>
              <a:rPr lang="en-GB" sz="1200" kern="1200" dirty="0">
                <a:solidFill>
                  <a:schemeClr val="tx1"/>
                </a:solidFill>
                <a:effectLst/>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Screenshot of reconstructed face with disfigurement taken from ‘</a:t>
            </a:r>
            <a:r>
              <a:rPr lang="en-GB" altLang="en-US" b="0" dirty="0">
                <a:cs typeface="Arial" panose="020B0604020202020204" pitchFamily="34" charset="0"/>
              </a:rPr>
              <a:t>Who Was The Mysterious 'Chariot Queen' That Stunned Archaeologists? | BBC Timestamp’ - </a:t>
            </a:r>
            <a:r>
              <a:rPr lang="en-GB" sz="1200" u="sng" kern="1200" dirty="0">
                <a:solidFill>
                  <a:schemeClr val="tx1"/>
                </a:solidFill>
                <a:effectLst/>
                <a:latin typeface="+mn-lt"/>
                <a:ea typeface="+mn-ea"/>
                <a:cs typeface="+mn-cs"/>
                <a:hlinkClick r:id="rId4"/>
              </a:rPr>
              <a:t>https://youtu.be/pWZElie-tDE?si=mPUL5w-3GNd4aN84</a:t>
            </a:r>
            <a:r>
              <a:rPr lang="en-GB" sz="1200" kern="1200" dirty="0">
                <a:solidFill>
                  <a:schemeClr val="tx1"/>
                </a:solidFill>
                <a:effectLst/>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altLang="en-US" b="1" dirty="0">
                <a:ea typeface="ＭＳ Ｐゴシック" panose="020B0600070205080204" pitchFamily="34" charset="-128"/>
                <a:cs typeface="Arial" panose="020B0604020202020204" pitchFamily="34" charset="0"/>
              </a:rPr>
              <a:t>QUESTION:</a:t>
            </a:r>
          </a:p>
          <a:p>
            <a:pPr marL="0" marR="0" lvl="0" indent="0" algn="l" defTabSz="914400" rtl="0" eaLnBrk="1" fontAlgn="auto" latinLnBrk="0" hangingPunct="1">
              <a:lnSpc>
                <a:spcPct val="100000"/>
              </a:lnSpc>
              <a:spcBef>
                <a:spcPts val="0"/>
              </a:spcBef>
              <a:spcAft>
                <a:spcPts val="0"/>
              </a:spcAft>
              <a:buClrTx/>
              <a:buSzTx/>
              <a:buFontTx/>
              <a:buNone/>
              <a:tabLst/>
              <a:defRPr/>
            </a:pPr>
            <a:r>
              <a:rPr lang="en-GB" altLang="en-US" dirty="0">
                <a:ea typeface="ＭＳ Ｐゴシック" panose="020B0600070205080204" pitchFamily="34" charset="-128"/>
                <a:cs typeface="Arial" panose="020B0604020202020204" pitchFamily="34" charset="0"/>
              </a:rPr>
              <a:t>Why do you think the Wetwang Slack lady was buried with these things?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altLang="en-US" b="1" dirty="0">
                <a:cs typeface="Arial" panose="020B0604020202020204" pitchFamily="34" charset="0"/>
              </a:rPr>
              <a:t>LINK: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altLang="en-US" b="0" dirty="0">
                <a:cs typeface="Arial" panose="020B0604020202020204" pitchFamily="34" charset="0"/>
              </a:rPr>
              <a:t>Video - Who Was The Mysterious 'Chariot Queen' That Stunned Archaeologists? | BBC Timestamp (plays from 1:45) - </a:t>
            </a:r>
            <a:r>
              <a:rPr lang="en-GB" sz="1200" u="sng" kern="1200" dirty="0">
                <a:solidFill>
                  <a:schemeClr val="tx1"/>
                </a:solidFill>
                <a:effectLst/>
                <a:latin typeface="+mn-lt"/>
                <a:ea typeface="+mn-ea"/>
                <a:cs typeface="+mn-cs"/>
                <a:hlinkClick r:id="rId5"/>
              </a:rPr>
              <a:t>https://youtu.be/pWZElie-tDE?list=PLPItERt69I2rTMUWK2SmGKSCBbsrZZNGM&amp;t=105</a:t>
            </a:r>
            <a:r>
              <a:rPr lang="en-GB" sz="1200" kern="1200" dirty="0">
                <a:solidFill>
                  <a:schemeClr val="tx1"/>
                </a:solidFill>
                <a:effectLst/>
                <a:latin typeface="+mn-lt"/>
                <a:ea typeface="+mn-ea"/>
                <a:cs typeface="+mn-cs"/>
              </a:rPr>
              <a:t> </a:t>
            </a:r>
            <a:endParaRPr lang="en-GB" sz="1200" b="1" u="sng" kern="1200" dirty="0">
              <a:solidFill>
                <a:schemeClr val="tx1"/>
              </a:solidFill>
              <a:effectLst/>
              <a:latin typeface="+mn-lt"/>
              <a:ea typeface="+mn-ea"/>
              <a:cs typeface="Arial" panose="020B0604020202020204" pitchFamily="34" charset="0"/>
              <a:hlinkClick r:id="rId6"/>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u="sng" kern="1200" dirty="0">
                <a:solidFill>
                  <a:schemeClr val="tx1"/>
                </a:solidFill>
                <a:effectLst/>
                <a:latin typeface="+mn-lt"/>
                <a:ea typeface="+mn-ea"/>
                <a:cs typeface="+mn-cs"/>
                <a:hlinkClick r:id="rId6"/>
              </a:rPr>
              <a:t>https://www.britishmuseum.org/collection/object/H_2001-0401-20</a:t>
            </a:r>
            <a:r>
              <a:rPr lang="en-GB" sz="1200" kern="1200" dirty="0">
                <a:solidFill>
                  <a:schemeClr val="tx1"/>
                </a:solidFill>
                <a:effectLst/>
                <a:latin typeface="+mn-lt"/>
                <a:ea typeface="+mn-ea"/>
                <a:cs typeface="+mn-cs"/>
              </a:rPr>
              <a:t> </a:t>
            </a:r>
          </a:p>
          <a:p>
            <a:pPr eaLnBrk="1" hangingPunct="1"/>
            <a:endParaRPr lang="en-GB" altLang="en-US" b="1" dirty="0">
              <a:cs typeface="Arial" panose="020B0604020202020204" pitchFamily="34" charset="0"/>
            </a:endParaRPr>
          </a:p>
        </p:txBody>
      </p:sp>
      <p:sp>
        <p:nvSpPr>
          <p:cNvPr id="4" name="Slide Number Placeholder 3">
            <a:extLst>
              <a:ext uri="{FF2B5EF4-FFF2-40B4-BE49-F238E27FC236}">
                <a16:creationId xmlns:a16="http://schemas.microsoft.com/office/drawing/2014/main" id="{DC930467-0B9F-1D04-F0F3-F0D13F149B41}"/>
              </a:ext>
            </a:extLst>
          </p:cNvPr>
          <p:cNvSpPr>
            <a:spLocks noGrp="1"/>
          </p:cNvSpPr>
          <p:nvPr>
            <p:ph type="sldNum" sz="quarter" idx="5"/>
          </p:nvPr>
        </p:nvSpPr>
        <p:spPr/>
        <p:txBody>
          <a:bodyPr/>
          <a:lstStyle/>
          <a:p>
            <a:fld id="{1AFFFB68-4C17-3C4E-8F1F-E2E74032E6C9}" type="slidenum">
              <a:rPr lang="en-US" smtClean="0"/>
              <a:t>22</a:t>
            </a:fld>
            <a:endParaRPr lang="en-US" dirty="0"/>
          </a:p>
        </p:txBody>
      </p:sp>
    </p:spTree>
    <p:extLst>
      <p:ext uri="{BB962C8B-B14F-4D97-AF65-F5344CB8AC3E}">
        <p14:creationId xmlns:p14="http://schemas.microsoft.com/office/powerpoint/2010/main" val="112350270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D5346C-3AEA-EB16-B16C-0F6090934FC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886AC90-6EED-C810-350E-12D0FDFB9A96}"/>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32F7C1BE-CEB5-53A8-B6E8-EB1E8F38E6BF}"/>
              </a:ext>
            </a:extLst>
          </p:cNvPr>
          <p:cNvSpPr>
            <a:spLocks noGrp="1"/>
          </p:cNvSpPr>
          <p:nvPr>
            <p:ph type="body" idx="1"/>
          </p:nvPr>
        </p:nvSpPr>
        <p:spPr/>
        <p:txBody>
          <a:bodyPr/>
          <a:lstStyle/>
          <a:p>
            <a:pPr eaLnBrk="1" hangingPunct="1"/>
            <a:r>
              <a:rPr lang="en-GB" altLang="en-US" b="1" dirty="0">
                <a:cs typeface="Arial" panose="020B0604020202020204" pitchFamily="34" charset="0"/>
              </a:rPr>
              <a:t>IMAGE:</a:t>
            </a:r>
          </a:p>
          <a:p>
            <a:r>
              <a:rPr lang="en-GB" sz="1200" kern="1200" dirty="0">
                <a:solidFill>
                  <a:schemeClr val="tx1"/>
                </a:solidFill>
                <a:effectLst/>
                <a:latin typeface="+mn-lt"/>
                <a:ea typeface="+mn-ea"/>
                <a:cs typeface="+mn-cs"/>
              </a:rPr>
              <a:t>The skeleton of what is thought to be a young tribal queen which was excavated at a site in the village of Wetwang, near York. The ancient burial site is thought to be the earliest of its kind ever found in Britain. * The skeleton of the queen, whose body had been placed in the third to fourth century BC grave with a dismantled state carriage reserved only for the elite, was found alongside decorative pieces of two horse harnesses.</a:t>
            </a:r>
            <a:r>
              <a:rPr lang="en-GB" altLang="en-US" dirty="0">
                <a:cs typeface="Arial" panose="020B0604020202020204" pitchFamily="34" charset="0"/>
              </a:rPr>
              <a:t>© Alamy Ref:</a:t>
            </a:r>
            <a:r>
              <a:rPr lang="en-GB" altLang="en-US" sz="1200" b="0" i="0" kern="1200" dirty="0">
                <a:solidFill>
                  <a:schemeClr val="tx1"/>
                </a:solidFill>
                <a:effectLst/>
                <a:latin typeface="+mn-lt"/>
                <a:ea typeface="+mn-ea"/>
                <a:cs typeface="+mn-cs"/>
              </a:rPr>
              <a:t> </a:t>
            </a:r>
            <a:r>
              <a:rPr lang="en-GB" sz="1200" b="0" i="0" kern="1200" dirty="0">
                <a:solidFill>
                  <a:schemeClr val="tx1"/>
                </a:solidFill>
                <a:effectLst/>
                <a:latin typeface="+mn-lt"/>
                <a:ea typeface="+mn-ea"/>
                <a:cs typeface="+mn-cs"/>
              </a:rPr>
              <a:t>G5ARD9</a:t>
            </a:r>
            <a:r>
              <a:rPr lang="en-GB" altLang="en-US" dirty="0">
                <a:cs typeface="Arial" panose="020B0604020202020204" pitchFamily="34" charset="0"/>
              </a:rPr>
              <a:t> - </a:t>
            </a:r>
            <a:r>
              <a:rPr lang="en-GB" sz="1200" u="sng" kern="1200" dirty="0">
                <a:solidFill>
                  <a:schemeClr val="tx1"/>
                </a:solidFill>
                <a:effectLst/>
                <a:latin typeface="+mn-lt"/>
                <a:ea typeface="+mn-ea"/>
                <a:cs typeface="+mn-cs"/>
                <a:hlinkClick r:id="rId3"/>
              </a:rPr>
              <a:t>https://www.alamy.com/stock-photo-the-skeleton-of-what-is-thought-to-be-a-young-tribal-queen-which-was-106573413.html</a:t>
            </a:r>
            <a:r>
              <a:rPr lang="en-GB" sz="1200" kern="1200" dirty="0">
                <a:solidFill>
                  <a:schemeClr val="tx1"/>
                </a:solidFill>
                <a:effectLst/>
                <a:latin typeface="+mn-lt"/>
                <a:ea typeface="+mn-ea"/>
                <a:cs typeface="+mn-cs"/>
              </a:rPr>
              <a:t> </a:t>
            </a:r>
          </a:p>
          <a:p>
            <a:endParaRPr lang="en-GB"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altLang="en-US" b="1" dirty="0">
                <a:ea typeface="ＭＳ Ｐゴシック" panose="020B0600070205080204" pitchFamily="34" charset="-128"/>
                <a:cs typeface="Arial" panose="020B0604020202020204" pitchFamily="34" charset="0"/>
              </a:rPr>
              <a:t>QUESTION:</a:t>
            </a:r>
          </a:p>
          <a:p>
            <a:pPr marL="0" marR="0" lvl="0" indent="0" algn="l" defTabSz="914400" rtl="0" eaLnBrk="1" fontAlgn="auto" latinLnBrk="0" hangingPunct="1">
              <a:lnSpc>
                <a:spcPct val="100000"/>
              </a:lnSpc>
              <a:spcBef>
                <a:spcPts val="0"/>
              </a:spcBef>
              <a:spcAft>
                <a:spcPts val="0"/>
              </a:spcAft>
              <a:buClrTx/>
              <a:buSzTx/>
              <a:buFontTx/>
              <a:buNone/>
              <a:tabLst/>
              <a:defRPr/>
            </a:pPr>
            <a:r>
              <a:rPr lang="en-GB" altLang="en-US" dirty="0">
                <a:ea typeface="ＭＳ Ｐゴシック" panose="020B0600070205080204" pitchFamily="34" charset="-128"/>
                <a:cs typeface="Arial" panose="020B0604020202020204" pitchFamily="34" charset="0"/>
              </a:rPr>
              <a:t>Why do you think the Wetwang Slack lady was buried with these things?</a:t>
            </a:r>
            <a:endParaRPr lang="en-GB"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altLang="en-US" b="1" dirty="0">
                <a:cs typeface="Arial" panose="020B0604020202020204" pitchFamily="34" charset="0"/>
              </a:rPr>
              <a:t>LINK: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altLang="en-US" b="0" dirty="0">
                <a:cs typeface="Arial" panose="020B0604020202020204" pitchFamily="34" charset="0"/>
              </a:rPr>
              <a:t>Video - Who Was The Mysterious 'Chariot Queen' That Stunned Archaeologists? | BBC Timestamp (plays from 1:45) - </a:t>
            </a:r>
            <a:r>
              <a:rPr lang="en-GB" sz="1200" u="sng" kern="1200" dirty="0">
                <a:solidFill>
                  <a:schemeClr val="tx1"/>
                </a:solidFill>
                <a:effectLst/>
                <a:latin typeface="+mn-lt"/>
                <a:ea typeface="+mn-ea"/>
                <a:cs typeface="+mn-cs"/>
                <a:hlinkClick r:id="rId4"/>
              </a:rPr>
              <a:t>https://youtu.be/pWZElie-tDE?list=PLPItERt69I2rTMUWK2SmGKSCBbsrZZNGM&amp;t=105</a:t>
            </a:r>
            <a:r>
              <a:rPr lang="en-GB" sz="1200" kern="1200" dirty="0">
                <a:solidFill>
                  <a:schemeClr val="tx1"/>
                </a:solidFill>
                <a:effectLst/>
                <a:latin typeface="+mn-lt"/>
                <a:ea typeface="+mn-ea"/>
                <a:cs typeface="+mn-cs"/>
              </a:rPr>
              <a:t> </a:t>
            </a:r>
            <a:endParaRPr lang="en-GB" sz="1200" b="1" u="sng" kern="1200" dirty="0">
              <a:solidFill>
                <a:schemeClr val="tx1"/>
              </a:solidFill>
              <a:effectLst/>
              <a:latin typeface="+mn-lt"/>
              <a:ea typeface="+mn-ea"/>
              <a:cs typeface="Arial" panose="020B0604020202020204" pitchFamily="34" charset="0"/>
              <a:hlinkClick r:id="rId5"/>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u="sng" kern="1200" dirty="0">
                <a:solidFill>
                  <a:schemeClr val="tx1"/>
                </a:solidFill>
                <a:effectLst/>
                <a:latin typeface="+mn-lt"/>
                <a:ea typeface="+mn-ea"/>
                <a:cs typeface="+mn-cs"/>
                <a:hlinkClick r:id="rId5"/>
              </a:rPr>
              <a:t>https://www.britishmuseum.org/collection/object/H_2001-0401-20</a:t>
            </a:r>
            <a:r>
              <a:rPr lang="en-GB" sz="1200" kern="1200" dirty="0">
                <a:solidFill>
                  <a:schemeClr val="tx1"/>
                </a:solidFill>
                <a:effectLst/>
                <a:latin typeface="+mn-lt"/>
                <a:ea typeface="+mn-ea"/>
                <a:cs typeface="+mn-cs"/>
              </a:rPr>
              <a:t> </a:t>
            </a:r>
          </a:p>
          <a:p>
            <a:pPr eaLnBrk="1" hangingPunct="1"/>
            <a:endParaRPr lang="en-GB" altLang="en-US" b="1" dirty="0">
              <a:cs typeface="Arial" panose="020B0604020202020204" pitchFamily="34" charset="0"/>
            </a:endParaRPr>
          </a:p>
        </p:txBody>
      </p:sp>
      <p:sp>
        <p:nvSpPr>
          <p:cNvPr id="4" name="Slide Number Placeholder 3">
            <a:extLst>
              <a:ext uri="{FF2B5EF4-FFF2-40B4-BE49-F238E27FC236}">
                <a16:creationId xmlns:a16="http://schemas.microsoft.com/office/drawing/2014/main" id="{CCD3999C-1447-D28B-2432-3D2A27C92CFB}"/>
              </a:ext>
            </a:extLst>
          </p:cNvPr>
          <p:cNvSpPr>
            <a:spLocks noGrp="1"/>
          </p:cNvSpPr>
          <p:nvPr>
            <p:ph type="sldNum" sz="quarter" idx="5"/>
          </p:nvPr>
        </p:nvSpPr>
        <p:spPr/>
        <p:txBody>
          <a:bodyPr/>
          <a:lstStyle/>
          <a:p>
            <a:fld id="{1AFFFB68-4C17-3C4E-8F1F-E2E74032E6C9}" type="slidenum">
              <a:rPr lang="en-US" smtClean="0"/>
              <a:t>23</a:t>
            </a:fld>
            <a:endParaRPr lang="en-US" dirty="0"/>
          </a:p>
        </p:txBody>
      </p:sp>
    </p:spTree>
    <p:extLst>
      <p:ext uri="{BB962C8B-B14F-4D97-AF65-F5344CB8AC3E}">
        <p14:creationId xmlns:p14="http://schemas.microsoft.com/office/powerpoint/2010/main" val="151317643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986B65-B260-C496-8A7E-CE5C729EC66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8C65FAB-81D3-05BA-042D-577AC5BE0C25}"/>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92C0D5B1-6406-BA9E-93A9-85908C46BEDC}"/>
              </a:ext>
            </a:extLst>
          </p:cNvPr>
          <p:cNvSpPr>
            <a:spLocks noGrp="1"/>
          </p:cNvSpPr>
          <p:nvPr>
            <p:ph type="body" idx="1"/>
          </p:nvPr>
        </p:nvSpPr>
        <p:spPr/>
        <p:txBody>
          <a:bodyPr/>
          <a:lstStyle/>
          <a:p>
            <a:pPr eaLnBrk="1" hangingPunct="1"/>
            <a:r>
              <a:rPr lang="en-GB" altLang="en-US" b="1" dirty="0">
                <a:cs typeface="Arial" panose="020B0604020202020204" pitchFamily="34" charset="0"/>
              </a:rPr>
              <a:t>IMAGE:</a:t>
            </a:r>
          </a:p>
          <a:p>
            <a:pPr marL="0" marR="0" lvl="0" indent="0" algn="l" defTabSz="914400" rtl="0" eaLnBrk="1" fontAlgn="auto" latinLnBrk="0" hangingPunct="1">
              <a:lnSpc>
                <a:spcPct val="100000"/>
              </a:lnSpc>
              <a:spcBef>
                <a:spcPct val="0"/>
              </a:spcBef>
              <a:spcAft>
                <a:spcPts val="0"/>
              </a:spcAft>
              <a:buClrTx/>
              <a:buSzTx/>
              <a:buFontTx/>
              <a:buNone/>
              <a:tabLst/>
              <a:defRPr/>
            </a:pPr>
            <a:r>
              <a:rPr lang="en-GB" altLang="en-US" dirty="0">
                <a:ea typeface="ＭＳ Ｐゴシック" panose="020B0600070205080204" pitchFamily="34" charset="-128"/>
                <a:cs typeface="Arial" panose="020B0604020202020204" pitchFamily="34" charset="0"/>
              </a:rPr>
              <a:t>Battersea Bronze shield. © The Trustees of the British Museum - </a:t>
            </a:r>
            <a:r>
              <a:rPr lang="en-GB" sz="1200" u="sng" kern="1200" dirty="0">
                <a:solidFill>
                  <a:schemeClr val="tx1"/>
                </a:solidFill>
                <a:effectLst/>
                <a:latin typeface="+mn-lt"/>
                <a:ea typeface="+mn-ea"/>
                <a:cs typeface="+mn-cs"/>
                <a:hlinkClick r:id="rId3"/>
              </a:rPr>
              <a:t>https://www.britishmuseum.org/collection/object/H_1857-0715-1?selectedImageId=1234330001</a:t>
            </a:r>
            <a:r>
              <a:rPr lang="en-GB" sz="1200" kern="1200" dirty="0">
                <a:solidFill>
                  <a:schemeClr val="tx1"/>
                </a:solidFill>
                <a:effectLst/>
                <a:latin typeface="+mn-lt"/>
                <a:ea typeface="+mn-ea"/>
                <a:cs typeface="+mn-cs"/>
              </a:rPr>
              <a:t> </a:t>
            </a:r>
          </a:p>
          <a:p>
            <a:pPr marL="0" marR="0" lvl="0" indent="0" algn="l" defTabSz="914400" rtl="0" eaLnBrk="1" fontAlgn="auto" latinLnBrk="0" hangingPunct="1">
              <a:lnSpc>
                <a:spcPct val="100000"/>
              </a:lnSpc>
              <a:spcBef>
                <a:spcPct val="0"/>
              </a:spcBef>
              <a:spcAft>
                <a:spcPts val="0"/>
              </a:spcAft>
              <a:buClrTx/>
              <a:buSzTx/>
              <a:buFontTx/>
              <a:buNone/>
              <a:tabLst/>
              <a:defRPr/>
            </a:pPr>
            <a:endParaRPr lang="en-GB" altLang="en-US" b="1" dirty="0">
              <a:ea typeface="ＭＳ Ｐゴシック" panose="020B0600070205080204" pitchFamily="34" charset="-128"/>
            </a:endParaRPr>
          </a:p>
          <a:p>
            <a:pPr marL="0" marR="0" lvl="0" indent="0" algn="l" defTabSz="914400" rtl="0" eaLnBrk="1" fontAlgn="auto" latinLnBrk="0" hangingPunct="1">
              <a:lnSpc>
                <a:spcPct val="100000"/>
              </a:lnSpc>
              <a:spcBef>
                <a:spcPct val="0"/>
              </a:spcBef>
              <a:spcAft>
                <a:spcPts val="0"/>
              </a:spcAft>
              <a:buClrTx/>
              <a:buSzTx/>
              <a:buFontTx/>
              <a:buNone/>
              <a:tabLst/>
              <a:defRPr/>
            </a:pPr>
            <a:r>
              <a:rPr lang="en-GB" altLang="en-US" b="1" dirty="0">
                <a:ea typeface="ＭＳ Ｐゴシック" panose="020B0600070205080204" pitchFamily="34" charset="-128"/>
                <a:cs typeface="Arial" panose="020B0604020202020204" pitchFamily="34" charset="0"/>
              </a:rPr>
              <a:t>QUESTION: </a:t>
            </a:r>
          </a:p>
          <a:p>
            <a:pPr marL="0" marR="0" lvl="0" indent="0" algn="l" defTabSz="914400" rtl="0" eaLnBrk="1" fontAlgn="auto" latinLnBrk="0" hangingPunct="1">
              <a:lnSpc>
                <a:spcPct val="100000"/>
              </a:lnSpc>
              <a:spcBef>
                <a:spcPct val="0"/>
              </a:spcBef>
              <a:spcAft>
                <a:spcPts val="0"/>
              </a:spcAft>
              <a:buClrTx/>
              <a:buSzTx/>
              <a:buFontTx/>
              <a:buNone/>
              <a:tabLst/>
              <a:defRPr/>
            </a:pPr>
            <a:r>
              <a:rPr lang="en-GB" altLang="en-US" sz="1200" b="0" dirty="0">
                <a:cs typeface="Arial" panose="020B0604020202020204" pitchFamily="34" charset="0"/>
              </a:rPr>
              <a:t>Having watched the film, what do you think the shield was for?</a:t>
            </a:r>
            <a:endParaRPr lang="en-GB" altLang="en-US" b="1" dirty="0">
              <a:ea typeface="ＭＳ Ｐゴシック" panose="020B0600070205080204" pitchFamily="34" charset="-128"/>
              <a:cs typeface="Arial" panose="020B0604020202020204" pitchFamily="34" charset="0"/>
            </a:endParaRPr>
          </a:p>
          <a:p>
            <a:pPr marL="0" marR="0" lvl="0" indent="0" algn="l" defTabSz="914400" rtl="0" eaLnBrk="1" fontAlgn="auto" latinLnBrk="0" hangingPunct="1">
              <a:lnSpc>
                <a:spcPct val="100000"/>
              </a:lnSpc>
              <a:spcBef>
                <a:spcPct val="0"/>
              </a:spcBef>
              <a:spcAft>
                <a:spcPts val="0"/>
              </a:spcAft>
              <a:buClrTx/>
              <a:buSzTx/>
              <a:buFontTx/>
              <a:buNone/>
              <a:tabLst/>
              <a:defRPr/>
            </a:pPr>
            <a:endParaRPr lang="en-GB" altLang="en-US" b="1" dirty="0">
              <a:ea typeface="ＭＳ Ｐゴシック" panose="020B0600070205080204" pitchFamily="34" charset="-128"/>
            </a:endParaRPr>
          </a:p>
          <a:p>
            <a:pPr marL="0" marR="0" lvl="0" indent="0" algn="l" defTabSz="914400" rtl="0" eaLnBrk="1" fontAlgn="auto" latinLnBrk="0" hangingPunct="1">
              <a:lnSpc>
                <a:spcPct val="100000"/>
              </a:lnSpc>
              <a:spcBef>
                <a:spcPct val="0"/>
              </a:spcBef>
              <a:spcAft>
                <a:spcPts val="0"/>
              </a:spcAft>
              <a:buClrTx/>
              <a:buSzTx/>
              <a:buFontTx/>
              <a:buNone/>
              <a:tabLst/>
              <a:defRPr/>
            </a:pPr>
            <a:r>
              <a:rPr lang="en-GB" altLang="en-US" b="1" dirty="0">
                <a:cs typeface="Arial" panose="020B0604020202020204" pitchFamily="34" charset="0"/>
              </a:rPr>
              <a:t>LINK: </a:t>
            </a:r>
          </a:p>
          <a:p>
            <a:pPr marL="0" marR="0" lvl="0" indent="0" algn="l" defTabSz="914400" rtl="0" eaLnBrk="1" fontAlgn="auto" latinLnBrk="0" hangingPunct="1">
              <a:lnSpc>
                <a:spcPct val="100000"/>
              </a:lnSpc>
              <a:spcBef>
                <a:spcPct val="0"/>
              </a:spcBef>
              <a:spcAft>
                <a:spcPts val="0"/>
              </a:spcAft>
              <a:buClrTx/>
              <a:buSzTx/>
              <a:buFontTx/>
              <a:buNone/>
              <a:tabLst/>
              <a:defRPr/>
            </a:pPr>
            <a:r>
              <a:rPr lang="en-GB" altLang="en-US" b="0" dirty="0">
                <a:cs typeface="Arial" panose="020B0604020202020204" pitchFamily="34" charset="0"/>
              </a:rPr>
              <a:t>London Museum page on the shield with a film - </a:t>
            </a:r>
            <a:r>
              <a:rPr lang="en-GB" sz="1200" u="sng" kern="1200" dirty="0">
                <a:solidFill>
                  <a:schemeClr val="tx1"/>
                </a:solidFill>
                <a:effectLst/>
                <a:latin typeface="+mn-lt"/>
                <a:ea typeface="+mn-ea"/>
                <a:cs typeface="+mn-cs"/>
                <a:hlinkClick r:id="rId4"/>
              </a:rPr>
              <a:t>https://www.londonmuseum.org.uk/blog/battersea-shield-river-thames/</a:t>
            </a:r>
            <a:r>
              <a:rPr lang="en-GB" sz="1200" kern="1200" dirty="0">
                <a:solidFill>
                  <a:schemeClr val="tx1"/>
                </a:solidFill>
                <a:effectLst/>
                <a:latin typeface="+mn-lt"/>
                <a:ea typeface="+mn-ea"/>
                <a:cs typeface="+mn-cs"/>
              </a:rPr>
              <a:t> </a:t>
            </a:r>
          </a:p>
          <a:p>
            <a:pPr eaLnBrk="1" hangingPunct="1">
              <a:spcBef>
                <a:spcPct val="0"/>
              </a:spcBef>
            </a:pPr>
            <a:endParaRPr lang="en-GB" altLang="en-US" b="1" dirty="0">
              <a:ea typeface="ＭＳ Ｐゴシック" panose="020B0600070205080204" pitchFamily="34" charset="-128"/>
            </a:endParaRPr>
          </a:p>
        </p:txBody>
      </p:sp>
      <p:sp>
        <p:nvSpPr>
          <p:cNvPr id="4" name="Slide Number Placeholder 3">
            <a:extLst>
              <a:ext uri="{FF2B5EF4-FFF2-40B4-BE49-F238E27FC236}">
                <a16:creationId xmlns:a16="http://schemas.microsoft.com/office/drawing/2014/main" id="{FDF88C7E-70EC-9ECC-D4AE-1DC451398F46}"/>
              </a:ext>
            </a:extLst>
          </p:cNvPr>
          <p:cNvSpPr>
            <a:spLocks noGrp="1"/>
          </p:cNvSpPr>
          <p:nvPr>
            <p:ph type="sldNum" sz="quarter" idx="5"/>
          </p:nvPr>
        </p:nvSpPr>
        <p:spPr/>
        <p:txBody>
          <a:bodyPr/>
          <a:lstStyle/>
          <a:p>
            <a:fld id="{1AFFFB68-4C17-3C4E-8F1F-E2E74032E6C9}" type="slidenum">
              <a:rPr lang="en-US" smtClean="0"/>
              <a:t>24</a:t>
            </a:fld>
            <a:endParaRPr lang="en-US" dirty="0"/>
          </a:p>
        </p:txBody>
      </p:sp>
    </p:spTree>
    <p:extLst>
      <p:ext uri="{BB962C8B-B14F-4D97-AF65-F5344CB8AC3E}">
        <p14:creationId xmlns:p14="http://schemas.microsoft.com/office/powerpoint/2010/main" val="101580836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978F20-36B6-60A8-3BE1-E182364EC42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4893C97-3140-FCBB-A411-689D8EBE2DF2}"/>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DF62B475-D246-C071-E8D6-209130D81B84}"/>
              </a:ext>
            </a:extLst>
          </p:cNvPr>
          <p:cNvSpPr>
            <a:spLocks noGrp="1"/>
          </p:cNvSpPr>
          <p:nvPr>
            <p:ph type="body" idx="1"/>
          </p:nvPr>
        </p:nvSpPr>
        <p:spPr/>
        <p:txBody>
          <a:bodyPr/>
          <a:lstStyle/>
          <a:p>
            <a:pPr eaLnBrk="1" hangingPunct="1"/>
            <a:r>
              <a:rPr lang="en-GB" altLang="en-US" b="1" dirty="0">
                <a:cs typeface="Arial" panose="020B0604020202020204" pitchFamily="34" charset="0"/>
              </a:rPr>
              <a:t>IMAGE:</a:t>
            </a:r>
          </a:p>
          <a:p>
            <a:pPr marL="0" marR="0" lvl="0" indent="0" algn="l" defTabSz="914400" rtl="0" eaLnBrk="1" fontAlgn="auto" latinLnBrk="0" hangingPunct="1">
              <a:lnSpc>
                <a:spcPct val="100000"/>
              </a:lnSpc>
              <a:spcBef>
                <a:spcPct val="0"/>
              </a:spcBef>
              <a:spcAft>
                <a:spcPts val="0"/>
              </a:spcAft>
              <a:buClrTx/>
              <a:buSzTx/>
              <a:buFontTx/>
              <a:buNone/>
              <a:tabLst/>
              <a:defRPr/>
            </a:pPr>
            <a:r>
              <a:rPr lang="en-GB" altLang="en-US" dirty="0">
                <a:ea typeface="ＭＳ Ｐゴシック" panose="020B0600070205080204" pitchFamily="34" charset="-128"/>
                <a:cs typeface="Arial" panose="020B0604020202020204" pitchFamily="34" charset="0"/>
              </a:rPr>
              <a:t>Close-up of details on the Battersea Bronze shield. © The Trustees of the British Museum – </a:t>
            </a:r>
            <a:r>
              <a:rPr lang="en-GB" sz="1200" u="sng" kern="1200" dirty="0">
                <a:solidFill>
                  <a:schemeClr val="tx1"/>
                </a:solidFill>
                <a:effectLst/>
                <a:latin typeface="+mn-lt"/>
                <a:ea typeface="+mn-ea"/>
                <a:cs typeface="+mn-cs"/>
                <a:hlinkClick r:id="rId3"/>
              </a:rPr>
              <a:t>https://www.britishmuseum.org/collection/object/H_1857-0715-1?selectedImageId=80784001</a:t>
            </a:r>
            <a:r>
              <a:rPr lang="en-GB" sz="1200" kern="1200" dirty="0">
                <a:solidFill>
                  <a:schemeClr val="tx1"/>
                </a:solidFill>
                <a:effectLst/>
                <a:latin typeface="+mn-lt"/>
                <a:ea typeface="+mn-ea"/>
                <a:cs typeface="+mn-cs"/>
              </a:rPr>
              <a:t> </a:t>
            </a:r>
          </a:p>
          <a:p>
            <a:pPr marL="0" marR="0" lvl="0" indent="0" algn="l" defTabSz="914400" rtl="0" eaLnBrk="1" fontAlgn="auto" latinLnBrk="0" hangingPunct="1">
              <a:lnSpc>
                <a:spcPct val="100000"/>
              </a:lnSpc>
              <a:spcBef>
                <a:spcPct val="0"/>
              </a:spcBef>
              <a:spcAft>
                <a:spcPts val="0"/>
              </a:spcAft>
              <a:buClrTx/>
              <a:buSzTx/>
              <a:buFontTx/>
              <a:buNone/>
              <a:tabLst/>
              <a:defRPr/>
            </a:pPr>
            <a:endParaRPr lang="en-GB" altLang="en-US" dirty="0">
              <a:ea typeface="ＭＳ Ｐゴシック" panose="020B0600070205080204" pitchFamily="34" charset="-128"/>
              <a:cs typeface="Arial" panose="020B0604020202020204" pitchFamily="34" charset="0"/>
            </a:endParaRPr>
          </a:p>
          <a:p>
            <a:pPr marL="0" marR="0" lvl="0" indent="0" algn="l" defTabSz="914400" rtl="0" eaLnBrk="1" fontAlgn="auto" latinLnBrk="0" hangingPunct="1">
              <a:lnSpc>
                <a:spcPct val="100000"/>
              </a:lnSpc>
              <a:spcBef>
                <a:spcPct val="0"/>
              </a:spcBef>
              <a:spcAft>
                <a:spcPts val="0"/>
              </a:spcAft>
              <a:buClrTx/>
              <a:buSzTx/>
              <a:buFontTx/>
              <a:buNone/>
              <a:tabLst/>
              <a:defRPr/>
            </a:pPr>
            <a:r>
              <a:rPr lang="en-GB" altLang="en-US" b="1" dirty="0">
                <a:ea typeface="ＭＳ Ｐゴシック" panose="020B0600070205080204" pitchFamily="34" charset="-128"/>
                <a:cs typeface="Arial" panose="020B0604020202020204" pitchFamily="34" charset="0"/>
              </a:rPr>
              <a:t>QUESTION: </a:t>
            </a:r>
          </a:p>
          <a:p>
            <a:pPr marL="0" marR="0" lvl="0" indent="0" algn="l" defTabSz="914400" rtl="0" eaLnBrk="1" fontAlgn="auto" latinLnBrk="0" hangingPunct="1">
              <a:lnSpc>
                <a:spcPct val="100000"/>
              </a:lnSpc>
              <a:spcBef>
                <a:spcPct val="0"/>
              </a:spcBef>
              <a:spcAft>
                <a:spcPts val="0"/>
              </a:spcAft>
              <a:buClrTx/>
              <a:buSzTx/>
              <a:buFontTx/>
              <a:buNone/>
              <a:tabLst/>
              <a:defRPr/>
            </a:pPr>
            <a:r>
              <a:rPr lang="en-GB" altLang="en-US" sz="1200" b="0" dirty="0">
                <a:cs typeface="Arial" panose="020B0604020202020204" pitchFamily="34" charset="0"/>
              </a:rPr>
              <a:t>Having watched the film, what do you think the shield was for?</a:t>
            </a:r>
            <a:endParaRPr lang="en-GB" altLang="en-US" b="1" dirty="0">
              <a:ea typeface="ＭＳ Ｐゴシック" panose="020B0600070205080204" pitchFamily="34" charset="-128"/>
              <a:cs typeface="Arial" panose="020B0604020202020204" pitchFamily="34" charset="0"/>
            </a:endParaRPr>
          </a:p>
          <a:p>
            <a:pPr marL="0" marR="0" lvl="0" indent="0" algn="l" defTabSz="914400" rtl="0" eaLnBrk="1" fontAlgn="auto" latinLnBrk="0" hangingPunct="1">
              <a:lnSpc>
                <a:spcPct val="100000"/>
              </a:lnSpc>
              <a:spcBef>
                <a:spcPct val="0"/>
              </a:spcBef>
              <a:spcAft>
                <a:spcPts val="0"/>
              </a:spcAft>
              <a:buClrTx/>
              <a:buSzTx/>
              <a:buFontTx/>
              <a:buNone/>
              <a:tabLst/>
              <a:defRPr/>
            </a:pPr>
            <a:endParaRPr lang="en-GB" altLang="en-US" dirty="0">
              <a:ea typeface="ＭＳ Ｐゴシック" panose="020B0600070205080204" pitchFamily="34" charset="-128"/>
              <a:cs typeface="Arial" panose="020B0604020202020204" pitchFamily="34" charset="0"/>
            </a:endParaRPr>
          </a:p>
          <a:p>
            <a:pPr marL="0" marR="0" lvl="0" indent="0" algn="l" defTabSz="914400" rtl="0" eaLnBrk="1" fontAlgn="auto" latinLnBrk="0" hangingPunct="1">
              <a:lnSpc>
                <a:spcPct val="100000"/>
              </a:lnSpc>
              <a:spcBef>
                <a:spcPct val="0"/>
              </a:spcBef>
              <a:spcAft>
                <a:spcPts val="0"/>
              </a:spcAft>
              <a:buClrTx/>
              <a:buSzTx/>
              <a:buFontTx/>
              <a:buNone/>
              <a:tabLst/>
              <a:defRPr/>
            </a:pPr>
            <a:r>
              <a:rPr lang="en-GB" altLang="en-US" b="1" dirty="0">
                <a:cs typeface="Arial" panose="020B0604020202020204" pitchFamily="34" charset="0"/>
              </a:rPr>
              <a:t>LINK: </a:t>
            </a:r>
          </a:p>
          <a:p>
            <a:pPr marL="0" marR="0" lvl="0" indent="0" algn="l" defTabSz="914400" rtl="0" eaLnBrk="1" fontAlgn="auto" latinLnBrk="0" hangingPunct="1">
              <a:lnSpc>
                <a:spcPct val="100000"/>
              </a:lnSpc>
              <a:spcBef>
                <a:spcPct val="0"/>
              </a:spcBef>
              <a:spcAft>
                <a:spcPts val="0"/>
              </a:spcAft>
              <a:buClrTx/>
              <a:buSzTx/>
              <a:buFontTx/>
              <a:buNone/>
              <a:tabLst/>
              <a:defRPr/>
            </a:pPr>
            <a:r>
              <a:rPr lang="en-GB" altLang="en-US" b="0" dirty="0">
                <a:cs typeface="Arial" panose="020B0604020202020204" pitchFamily="34" charset="0"/>
              </a:rPr>
              <a:t>London Museum page on the shield with a film - </a:t>
            </a:r>
            <a:r>
              <a:rPr lang="en-GB" sz="1200" u="sng" kern="1200" dirty="0">
                <a:solidFill>
                  <a:schemeClr val="tx1"/>
                </a:solidFill>
                <a:effectLst/>
                <a:latin typeface="+mn-lt"/>
                <a:ea typeface="+mn-ea"/>
                <a:cs typeface="+mn-cs"/>
                <a:hlinkClick r:id="rId4"/>
              </a:rPr>
              <a:t>https://www.londonmuseum.org.uk/blog/battersea-shield-river-thames/</a:t>
            </a:r>
            <a:r>
              <a:rPr lang="en-GB" sz="1200" kern="1200" dirty="0">
                <a:solidFill>
                  <a:schemeClr val="tx1"/>
                </a:solidFill>
                <a:effectLst/>
                <a:latin typeface="+mn-lt"/>
                <a:ea typeface="+mn-ea"/>
                <a:cs typeface="+mn-cs"/>
              </a:rPr>
              <a:t> </a:t>
            </a:r>
          </a:p>
          <a:p>
            <a:pPr marL="0" marR="0" lvl="0" indent="0" algn="l" defTabSz="914400" rtl="0" eaLnBrk="1" fontAlgn="auto" latinLnBrk="0" hangingPunct="1">
              <a:lnSpc>
                <a:spcPct val="100000"/>
              </a:lnSpc>
              <a:spcBef>
                <a:spcPct val="0"/>
              </a:spcBef>
              <a:spcAft>
                <a:spcPts val="0"/>
              </a:spcAft>
              <a:buClrTx/>
              <a:buSzTx/>
              <a:buFontTx/>
              <a:buNone/>
              <a:tabLst/>
              <a:defRPr/>
            </a:pPr>
            <a:endParaRPr lang="en-GB" altLang="en-US" b="1" dirty="0">
              <a:cs typeface="Arial" panose="020B0604020202020204" pitchFamily="34" charset="0"/>
            </a:endParaRPr>
          </a:p>
          <a:p>
            <a:pPr eaLnBrk="1" hangingPunct="1">
              <a:spcBef>
                <a:spcPct val="0"/>
              </a:spcBef>
            </a:pPr>
            <a:endParaRPr lang="en-GB" altLang="en-US" b="1" dirty="0">
              <a:ea typeface="ＭＳ Ｐゴシック" panose="020B0600070205080204" pitchFamily="34" charset="-128"/>
            </a:endParaRPr>
          </a:p>
        </p:txBody>
      </p:sp>
      <p:sp>
        <p:nvSpPr>
          <p:cNvPr id="4" name="Slide Number Placeholder 3">
            <a:extLst>
              <a:ext uri="{FF2B5EF4-FFF2-40B4-BE49-F238E27FC236}">
                <a16:creationId xmlns:a16="http://schemas.microsoft.com/office/drawing/2014/main" id="{AD446E14-3C5C-7732-D04E-B5E6BB51D3AE}"/>
              </a:ext>
            </a:extLst>
          </p:cNvPr>
          <p:cNvSpPr>
            <a:spLocks noGrp="1"/>
          </p:cNvSpPr>
          <p:nvPr>
            <p:ph type="sldNum" sz="quarter" idx="5"/>
          </p:nvPr>
        </p:nvSpPr>
        <p:spPr/>
        <p:txBody>
          <a:bodyPr/>
          <a:lstStyle/>
          <a:p>
            <a:fld id="{1AFFFB68-4C17-3C4E-8F1F-E2E74032E6C9}" type="slidenum">
              <a:rPr lang="en-US" smtClean="0"/>
              <a:t>25</a:t>
            </a:fld>
            <a:endParaRPr lang="en-US" dirty="0"/>
          </a:p>
        </p:txBody>
      </p:sp>
    </p:spTree>
    <p:extLst>
      <p:ext uri="{BB962C8B-B14F-4D97-AF65-F5344CB8AC3E}">
        <p14:creationId xmlns:p14="http://schemas.microsoft.com/office/powerpoint/2010/main" val="289754277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9A1FCF-F19A-9335-3A80-E20D1FA51BE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5C8F4A8-E1F0-830A-994E-9688111BB21F}"/>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45639AA4-CE63-E9A3-3BD2-2A7E2634DD9F}"/>
              </a:ext>
            </a:extLst>
          </p:cNvPr>
          <p:cNvSpPr>
            <a:spLocks noGrp="1"/>
          </p:cNvSpPr>
          <p:nvPr>
            <p:ph type="body" idx="1"/>
          </p:nvPr>
        </p:nvSpPr>
        <p:spPr/>
        <p:txBody>
          <a:bodyPr/>
          <a:lstStyle/>
          <a:p>
            <a:pPr eaLnBrk="1" hangingPunct="1"/>
            <a:r>
              <a:rPr lang="en-GB" altLang="en-US" b="1" dirty="0">
                <a:cs typeface="Arial" panose="020B0604020202020204" pitchFamily="34" charset="0"/>
              </a:rPr>
              <a:t>IMAGE:</a:t>
            </a:r>
          </a:p>
          <a:p>
            <a:r>
              <a:rPr lang="en-GB" sz="1200" b="0" i="0" kern="1200" dirty="0">
                <a:solidFill>
                  <a:schemeClr val="tx1"/>
                </a:solidFill>
                <a:effectLst/>
                <a:latin typeface="+mn-lt"/>
                <a:ea typeface="+mn-ea"/>
                <a:cs typeface="+mn-cs"/>
              </a:rPr>
              <a:t>Torcs in the ground at Snettisham</a:t>
            </a:r>
            <a:r>
              <a:rPr lang="en-GB" altLang="en-US" dirty="0">
                <a:ea typeface="ＭＳ Ｐゴシック" panose="020B0600070205080204" pitchFamily="34" charset="-128"/>
                <a:cs typeface="Arial" panose="020B0604020202020204" pitchFamily="34" charset="0"/>
              </a:rPr>
              <a:t>. © The Trustees of the British Museum - </a:t>
            </a:r>
            <a:r>
              <a:rPr lang="en-GB" sz="1200" u="sng" kern="1200" dirty="0">
                <a:solidFill>
                  <a:schemeClr val="tx1"/>
                </a:solidFill>
                <a:effectLst/>
                <a:latin typeface="+mn-lt"/>
                <a:ea typeface="+mn-ea"/>
                <a:cs typeface="+mn-cs"/>
                <a:hlinkClick r:id="rId3"/>
              </a:rPr>
              <a:t>https://www.britishmuseum.org/collection/object/H_1991-0407-37?selectedImageId=33182001</a:t>
            </a:r>
            <a:r>
              <a:rPr lang="en-GB" sz="1200" kern="1200" dirty="0">
                <a:solidFill>
                  <a:schemeClr val="tx1"/>
                </a:solidFill>
                <a:effectLst/>
                <a:latin typeface="+mn-lt"/>
                <a:ea typeface="+mn-ea"/>
                <a:cs typeface="+mn-cs"/>
              </a:rPr>
              <a:t> </a:t>
            </a:r>
          </a:p>
          <a:p>
            <a:pPr marL="0" marR="0" lvl="0" indent="0" algn="l" defTabSz="914400" rtl="0" eaLnBrk="1" fontAlgn="auto" latinLnBrk="0" hangingPunct="1">
              <a:lnSpc>
                <a:spcPct val="100000"/>
              </a:lnSpc>
              <a:spcBef>
                <a:spcPct val="0"/>
              </a:spcBef>
              <a:spcAft>
                <a:spcPts val="0"/>
              </a:spcAft>
              <a:buClrTx/>
              <a:buSzTx/>
              <a:buFontTx/>
              <a:buNone/>
              <a:tabLst/>
              <a:defRPr/>
            </a:pPr>
            <a:endParaRPr lang="en-GB" altLang="en-US" b="1" dirty="0">
              <a:ea typeface="ＭＳ Ｐゴシック" panose="020B0600070205080204" pitchFamily="34" charset="-128"/>
            </a:endParaRPr>
          </a:p>
          <a:p>
            <a:pPr marL="0" marR="0" lvl="0" indent="0" algn="l" defTabSz="914400" rtl="0" eaLnBrk="1" fontAlgn="auto" latinLnBrk="0" hangingPunct="1">
              <a:lnSpc>
                <a:spcPct val="100000"/>
              </a:lnSpc>
              <a:spcBef>
                <a:spcPct val="0"/>
              </a:spcBef>
              <a:spcAft>
                <a:spcPts val="0"/>
              </a:spcAft>
              <a:buClrTx/>
              <a:buSzTx/>
              <a:buFontTx/>
              <a:buNone/>
              <a:tabLst/>
              <a:defRPr/>
            </a:pPr>
            <a:r>
              <a:rPr lang="en-GB" altLang="en-US" b="1" dirty="0">
                <a:ea typeface="ＭＳ Ｐゴシック" panose="020B0600070205080204" pitchFamily="34" charset="-128"/>
                <a:cs typeface="Arial" panose="020B0604020202020204" pitchFamily="34" charset="0"/>
              </a:rPr>
              <a:t>QUESTION: </a:t>
            </a:r>
          </a:p>
          <a:p>
            <a:pPr marL="0" marR="0" lvl="0" indent="0" algn="l" defTabSz="914400" rtl="0" eaLnBrk="1" fontAlgn="auto" latinLnBrk="0" hangingPunct="1">
              <a:lnSpc>
                <a:spcPct val="100000"/>
              </a:lnSpc>
              <a:spcBef>
                <a:spcPct val="0"/>
              </a:spcBef>
              <a:spcAft>
                <a:spcPts val="0"/>
              </a:spcAft>
              <a:buClrTx/>
              <a:buSzTx/>
              <a:buFontTx/>
              <a:buNone/>
              <a:tabLst/>
              <a:defRPr/>
            </a:pPr>
            <a:r>
              <a:rPr lang="en-GB" altLang="en-US" sz="1200" b="0" dirty="0">
                <a:ea typeface="ＭＳ Ｐゴシック" panose="020B0600070205080204" pitchFamily="34" charset="-128"/>
              </a:rPr>
              <a:t>Why do you think people did not come back for these hoards?</a:t>
            </a:r>
            <a:endParaRPr lang="en-GB" altLang="en-US" b="1" dirty="0">
              <a:ea typeface="ＭＳ Ｐゴシック" panose="020B0600070205080204" pitchFamily="34" charset="-128"/>
              <a:cs typeface="Arial" panose="020B0604020202020204" pitchFamily="34" charset="0"/>
            </a:endParaRPr>
          </a:p>
          <a:p>
            <a:pPr marL="0" marR="0" lvl="0" indent="0" algn="l" defTabSz="914400" rtl="0" eaLnBrk="1" fontAlgn="auto" latinLnBrk="0" hangingPunct="1">
              <a:lnSpc>
                <a:spcPct val="100000"/>
              </a:lnSpc>
              <a:spcBef>
                <a:spcPct val="0"/>
              </a:spcBef>
              <a:spcAft>
                <a:spcPts val="0"/>
              </a:spcAft>
              <a:buClrTx/>
              <a:buSzTx/>
              <a:buFontTx/>
              <a:buNone/>
              <a:tabLst/>
              <a:defRPr/>
            </a:pPr>
            <a:endParaRPr lang="en-GB" altLang="en-US" b="1" dirty="0">
              <a:ea typeface="ＭＳ Ｐゴシック" panose="020B0600070205080204" pitchFamily="34" charset="-128"/>
            </a:endParaRPr>
          </a:p>
          <a:p>
            <a:pPr marL="0" marR="0" lvl="0" indent="0" algn="l" defTabSz="914400" rtl="0" eaLnBrk="1" fontAlgn="auto" latinLnBrk="0" hangingPunct="1">
              <a:lnSpc>
                <a:spcPct val="100000"/>
              </a:lnSpc>
              <a:spcBef>
                <a:spcPct val="0"/>
              </a:spcBef>
              <a:spcAft>
                <a:spcPts val="0"/>
              </a:spcAft>
              <a:buClrTx/>
              <a:buSzTx/>
              <a:buFontTx/>
              <a:buNone/>
              <a:tabLst/>
              <a:defRPr/>
            </a:pPr>
            <a:r>
              <a:rPr lang="en-GB" altLang="en-US" b="1" dirty="0">
                <a:cs typeface="Arial" panose="020B0604020202020204" pitchFamily="34" charset="0"/>
              </a:rPr>
              <a:t>LINK:</a:t>
            </a:r>
          </a:p>
          <a:p>
            <a:pPr marL="0" marR="0" lvl="0" indent="0" algn="l" defTabSz="914400" rtl="0" eaLnBrk="1" fontAlgn="auto" latinLnBrk="0" hangingPunct="1">
              <a:lnSpc>
                <a:spcPct val="100000"/>
              </a:lnSpc>
              <a:spcBef>
                <a:spcPct val="0"/>
              </a:spcBef>
              <a:spcAft>
                <a:spcPts val="0"/>
              </a:spcAft>
              <a:buClrTx/>
              <a:buSzTx/>
              <a:buFontTx/>
              <a:buNone/>
              <a:tabLst/>
              <a:defRPr/>
            </a:pPr>
            <a:r>
              <a:rPr lang="en-GB" sz="1200" kern="1200" dirty="0">
                <a:solidFill>
                  <a:schemeClr val="tx1"/>
                </a:solidFill>
                <a:effectLst/>
                <a:latin typeface="+mn-lt"/>
                <a:ea typeface="+mn-ea"/>
                <a:cs typeface="+mn-cs"/>
              </a:rPr>
              <a:t>BBC article on the Snettisham Hoards, including audio clip - </a:t>
            </a:r>
            <a:r>
              <a:rPr lang="en-GB" sz="1200" u="sng" kern="1200" dirty="0">
                <a:solidFill>
                  <a:schemeClr val="tx1"/>
                </a:solidFill>
                <a:effectLst/>
                <a:latin typeface="+mn-lt"/>
                <a:ea typeface="+mn-ea"/>
                <a:cs typeface="+mn-cs"/>
                <a:hlinkClick r:id="rId4"/>
              </a:rPr>
              <a:t>https://www.bbc.co.uk/news/articles/cx2n2vj7neyo</a:t>
            </a:r>
            <a:r>
              <a:rPr lang="en-GB" sz="1200" kern="1200" dirty="0">
                <a:solidFill>
                  <a:schemeClr val="tx1"/>
                </a:solidFill>
                <a:effectLst/>
                <a:latin typeface="+mn-lt"/>
                <a:ea typeface="+mn-ea"/>
                <a:cs typeface="+mn-cs"/>
              </a:rPr>
              <a:t> </a:t>
            </a:r>
          </a:p>
        </p:txBody>
      </p:sp>
      <p:sp>
        <p:nvSpPr>
          <p:cNvPr id="4" name="Slide Number Placeholder 3">
            <a:extLst>
              <a:ext uri="{FF2B5EF4-FFF2-40B4-BE49-F238E27FC236}">
                <a16:creationId xmlns:a16="http://schemas.microsoft.com/office/drawing/2014/main" id="{E6331104-4BF9-CF2A-A59C-5CC88481DAA1}"/>
              </a:ext>
            </a:extLst>
          </p:cNvPr>
          <p:cNvSpPr>
            <a:spLocks noGrp="1"/>
          </p:cNvSpPr>
          <p:nvPr>
            <p:ph type="sldNum" sz="quarter" idx="5"/>
          </p:nvPr>
        </p:nvSpPr>
        <p:spPr/>
        <p:txBody>
          <a:bodyPr/>
          <a:lstStyle/>
          <a:p>
            <a:fld id="{1AFFFB68-4C17-3C4E-8F1F-E2E74032E6C9}" type="slidenum">
              <a:rPr lang="en-US" smtClean="0"/>
              <a:t>26</a:t>
            </a:fld>
            <a:endParaRPr lang="en-US" dirty="0"/>
          </a:p>
        </p:txBody>
      </p:sp>
    </p:spTree>
    <p:extLst>
      <p:ext uri="{BB962C8B-B14F-4D97-AF65-F5344CB8AC3E}">
        <p14:creationId xmlns:p14="http://schemas.microsoft.com/office/powerpoint/2010/main" val="337328761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DBCFBD-95DF-49AA-C24F-FC381492B60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63B7006-DBB5-1220-E057-4817B85FFED5}"/>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DF21EA3D-5574-D1AC-2150-1AEBD477C7E1}"/>
              </a:ext>
            </a:extLst>
          </p:cNvPr>
          <p:cNvSpPr>
            <a:spLocks noGrp="1"/>
          </p:cNvSpPr>
          <p:nvPr>
            <p:ph type="body" idx="1"/>
          </p:nvPr>
        </p:nvSpPr>
        <p:spPr/>
        <p:txBody>
          <a:bodyPr/>
          <a:lstStyle/>
          <a:p>
            <a:pPr eaLnBrk="1" hangingPunct="1"/>
            <a:r>
              <a:rPr lang="en-GB" altLang="en-US" b="1" dirty="0">
                <a:cs typeface="Arial" panose="020B0604020202020204" pitchFamily="34" charset="0"/>
              </a:rPr>
              <a:t>IMAGE:</a:t>
            </a:r>
          </a:p>
          <a:p>
            <a:r>
              <a:rPr lang="en-GB" altLang="en-US" dirty="0">
                <a:ea typeface="ＭＳ Ｐゴシック" panose="020B0600070205080204" pitchFamily="34" charset="-128"/>
                <a:cs typeface="Arial" panose="020B0604020202020204" pitchFamily="34" charset="0"/>
              </a:rPr>
              <a:t>Snettisham ‘Great Torc’ © The Trustees of the British Museum - </a:t>
            </a:r>
            <a:r>
              <a:rPr lang="en-GB" sz="1200" u="sng" kern="1200" dirty="0">
                <a:solidFill>
                  <a:schemeClr val="tx1"/>
                </a:solidFill>
                <a:effectLst/>
                <a:latin typeface="+mn-lt"/>
                <a:ea typeface="+mn-ea"/>
                <a:cs typeface="+mn-cs"/>
                <a:hlinkClick r:id="rId3"/>
              </a:rPr>
              <a:t>https://www.britishmuseum.org/collection/object/H_1951-0402-2</a:t>
            </a:r>
            <a:r>
              <a:rPr lang="en-GB" sz="1200" kern="1200" dirty="0">
                <a:solidFill>
                  <a:schemeClr val="tx1"/>
                </a:solidFill>
                <a:effectLst/>
                <a:latin typeface="+mn-lt"/>
                <a:ea typeface="+mn-ea"/>
                <a:cs typeface="+mn-cs"/>
              </a:rPr>
              <a:t> </a:t>
            </a:r>
          </a:p>
          <a:p>
            <a:pPr marL="0" marR="0" lvl="0" indent="0" algn="l" defTabSz="914400" rtl="0" eaLnBrk="1" fontAlgn="auto" latinLnBrk="0" hangingPunct="1">
              <a:lnSpc>
                <a:spcPct val="100000"/>
              </a:lnSpc>
              <a:spcBef>
                <a:spcPct val="0"/>
              </a:spcBef>
              <a:spcAft>
                <a:spcPts val="0"/>
              </a:spcAft>
              <a:buClrTx/>
              <a:buSzTx/>
              <a:buFontTx/>
              <a:buNone/>
              <a:tabLst/>
              <a:defRPr/>
            </a:pPr>
            <a:endParaRPr lang="en-GB" altLang="en-US" b="1" dirty="0">
              <a:ea typeface="ＭＳ Ｐゴシック" panose="020B0600070205080204" pitchFamily="34" charset="-128"/>
            </a:endParaRPr>
          </a:p>
          <a:p>
            <a:pPr marL="0" marR="0" lvl="0" indent="0" algn="l" defTabSz="914400" rtl="0" eaLnBrk="1" fontAlgn="auto" latinLnBrk="0" hangingPunct="1">
              <a:lnSpc>
                <a:spcPct val="100000"/>
              </a:lnSpc>
              <a:spcBef>
                <a:spcPct val="0"/>
              </a:spcBef>
              <a:spcAft>
                <a:spcPts val="0"/>
              </a:spcAft>
              <a:buClrTx/>
              <a:buSzTx/>
              <a:buFontTx/>
              <a:buNone/>
              <a:tabLst/>
              <a:defRPr/>
            </a:pPr>
            <a:r>
              <a:rPr lang="en-GB" altLang="en-US" b="1" dirty="0">
                <a:ea typeface="ＭＳ Ｐゴシック" panose="020B0600070205080204" pitchFamily="34" charset="-128"/>
                <a:cs typeface="Arial" panose="020B0604020202020204" pitchFamily="34" charset="0"/>
              </a:rPr>
              <a:t>QUESTION: </a:t>
            </a:r>
          </a:p>
          <a:p>
            <a:pPr marL="0" marR="0" lvl="0" indent="0" algn="l" defTabSz="914400" rtl="0" eaLnBrk="1" fontAlgn="auto" latinLnBrk="0" hangingPunct="1">
              <a:lnSpc>
                <a:spcPct val="100000"/>
              </a:lnSpc>
              <a:spcBef>
                <a:spcPct val="0"/>
              </a:spcBef>
              <a:spcAft>
                <a:spcPts val="0"/>
              </a:spcAft>
              <a:buClrTx/>
              <a:buSzTx/>
              <a:buFontTx/>
              <a:buNone/>
              <a:tabLst/>
              <a:defRPr/>
            </a:pPr>
            <a:r>
              <a:rPr lang="en-GB" altLang="en-US" sz="1200" b="0" dirty="0">
                <a:ea typeface="ＭＳ Ｐゴシック" panose="020B0600070205080204" pitchFamily="34" charset="-128"/>
              </a:rPr>
              <a:t>Why do you think people did not come back for these hoards?</a:t>
            </a:r>
            <a:endParaRPr lang="en-GB" altLang="en-US" b="1" dirty="0">
              <a:ea typeface="ＭＳ Ｐゴシック" panose="020B0600070205080204" pitchFamily="34" charset="-128"/>
              <a:cs typeface="Arial" panose="020B0604020202020204" pitchFamily="34" charset="0"/>
            </a:endParaRPr>
          </a:p>
          <a:p>
            <a:pPr marL="0" marR="0" lvl="0" indent="0" algn="l" defTabSz="914400" rtl="0" eaLnBrk="1" fontAlgn="auto" latinLnBrk="0" hangingPunct="1">
              <a:lnSpc>
                <a:spcPct val="100000"/>
              </a:lnSpc>
              <a:spcBef>
                <a:spcPct val="0"/>
              </a:spcBef>
              <a:spcAft>
                <a:spcPts val="0"/>
              </a:spcAft>
              <a:buClrTx/>
              <a:buSzTx/>
              <a:buFontTx/>
              <a:buNone/>
              <a:tabLst/>
              <a:defRPr/>
            </a:pPr>
            <a:endParaRPr lang="en-GB" altLang="en-US" b="1" dirty="0">
              <a:ea typeface="ＭＳ Ｐゴシック" panose="020B0600070205080204" pitchFamily="34" charset="-128"/>
            </a:endParaRPr>
          </a:p>
          <a:p>
            <a:pPr marL="0" marR="0" lvl="0" indent="0" algn="l" defTabSz="914400" rtl="0" eaLnBrk="1" fontAlgn="auto" latinLnBrk="0" hangingPunct="1">
              <a:lnSpc>
                <a:spcPct val="100000"/>
              </a:lnSpc>
              <a:spcBef>
                <a:spcPct val="0"/>
              </a:spcBef>
              <a:spcAft>
                <a:spcPts val="0"/>
              </a:spcAft>
              <a:buClrTx/>
              <a:buSzTx/>
              <a:buFontTx/>
              <a:buNone/>
              <a:tabLst/>
              <a:defRPr/>
            </a:pPr>
            <a:r>
              <a:rPr lang="en-GB" altLang="en-US" b="1" dirty="0">
                <a:cs typeface="Arial" panose="020B0604020202020204" pitchFamily="34" charset="0"/>
              </a:rPr>
              <a:t>LINK:</a:t>
            </a:r>
          </a:p>
          <a:p>
            <a:pPr marL="0" marR="0" lvl="0" indent="0" algn="l" defTabSz="914400" rtl="0" eaLnBrk="1" fontAlgn="auto" latinLnBrk="0" hangingPunct="1">
              <a:lnSpc>
                <a:spcPct val="100000"/>
              </a:lnSpc>
              <a:spcBef>
                <a:spcPct val="0"/>
              </a:spcBef>
              <a:spcAft>
                <a:spcPts val="0"/>
              </a:spcAft>
              <a:buClrTx/>
              <a:buSzTx/>
              <a:buFontTx/>
              <a:buNone/>
              <a:tabLst/>
              <a:defRPr/>
            </a:pPr>
            <a:r>
              <a:rPr lang="en-GB" sz="1200" kern="1200" dirty="0">
                <a:solidFill>
                  <a:schemeClr val="tx1"/>
                </a:solidFill>
                <a:effectLst/>
                <a:latin typeface="+mn-lt"/>
                <a:ea typeface="+mn-ea"/>
                <a:cs typeface="+mn-cs"/>
              </a:rPr>
              <a:t>BBC article on the Snettisham Hoards, including audio clip - </a:t>
            </a:r>
            <a:r>
              <a:rPr lang="en-GB" sz="1200" u="sng" kern="1200" dirty="0">
                <a:solidFill>
                  <a:schemeClr val="tx1"/>
                </a:solidFill>
                <a:effectLst/>
                <a:latin typeface="+mn-lt"/>
                <a:ea typeface="+mn-ea"/>
                <a:cs typeface="+mn-cs"/>
                <a:hlinkClick r:id="rId4"/>
              </a:rPr>
              <a:t>https://www.bbc.co.uk/news/articles/cx2n2vj7neyo</a:t>
            </a:r>
            <a:r>
              <a:rPr lang="en-GB" sz="1200" kern="1200" dirty="0">
                <a:solidFill>
                  <a:schemeClr val="tx1"/>
                </a:solidFill>
                <a:effectLst/>
                <a:latin typeface="+mn-lt"/>
                <a:ea typeface="+mn-ea"/>
                <a:cs typeface="+mn-cs"/>
              </a:rPr>
              <a:t> </a:t>
            </a:r>
          </a:p>
          <a:p>
            <a:pPr marL="0" marR="0" lvl="0" indent="0" algn="l" defTabSz="914400" rtl="0" eaLnBrk="1" fontAlgn="auto" latinLnBrk="0" hangingPunct="1">
              <a:lnSpc>
                <a:spcPct val="100000"/>
              </a:lnSpc>
              <a:spcBef>
                <a:spcPct val="0"/>
              </a:spcBef>
              <a:spcAft>
                <a:spcPts val="0"/>
              </a:spcAft>
              <a:buClrTx/>
              <a:buSzTx/>
              <a:buFontTx/>
              <a:buNone/>
              <a:tabLst/>
              <a:defRPr/>
            </a:pPr>
            <a:endParaRPr lang="en-GB" altLang="en-US" b="1" dirty="0">
              <a:cs typeface="Arial" panose="020B0604020202020204" pitchFamily="34" charset="0"/>
            </a:endParaRPr>
          </a:p>
          <a:p>
            <a:pPr eaLnBrk="1" hangingPunct="1">
              <a:spcBef>
                <a:spcPct val="0"/>
              </a:spcBef>
            </a:pPr>
            <a:endParaRPr lang="en-GB" altLang="en-US" b="1" dirty="0">
              <a:ea typeface="ＭＳ Ｐゴシック" panose="020B0600070205080204" pitchFamily="34" charset="-128"/>
            </a:endParaRPr>
          </a:p>
        </p:txBody>
      </p:sp>
      <p:sp>
        <p:nvSpPr>
          <p:cNvPr id="4" name="Slide Number Placeholder 3">
            <a:extLst>
              <a:ext uri="{FF2B5EF4-FFF2-40B4-BE49-F238E27FC236}">
                <a16:creationId xmlns:a16="http://schemas.microsoft.com/office/drawing/2014/main" id="{CE5910E4-356B-6637-C622-71E3F9FB416E}"/>
              </a:ext>
            </a:extLst>
          </p:cNvPr>
          <p:cNvSpPr>
            <a:spLocks noGrp="1"/>
          </p:cNvSpPr>
          <p:nvPr>
            <p:ph type="sldNum" sz="quarter" idx="5"/>
          </p:nvPr>
        </p:nvSpPr>
        <p:spPr/>
        <p:txBody>
          <a:bodyPr/>
          <a:lstStyle/>
          <a:p>
            <a:fld id="{1AFFFB68-4C17-3C4E-8F1F-E2E74032E6C9}" type="slidenum">
              <a:rPr lang="en-US" smtClean="0"/>
              <a:t>27</a:t>
            </a:fld>
            <a:endParaRPr lang="en-US" dirty="0"/>
          </a:p>
        </p:txBody>
      </p:sp>
    </p:spTree>
    <p:extLst>
      <p:ext uri="{BB962C8B-B14F-4D97-AF65-F5344CB8AC3E}">
        <p14:creationId xmlns:p14="http://schemas.microsoft.com/office/powerpoint/2010/main" val="288300808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46C502-9C2D-8998-894E-B6841E702AE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74F8BC8-6BCE-9A00-E734-58EBE4FDECB5}"/>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6FE34665-4345-3FB2-008F-FC2392185A67}"/>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ltLang="en-US" b="1" dirty="0">
                <a:cs typeface="Arial" panose="020B0604020202020204" pitchFamily="34" charset="0"/>
              </a:rPr>
              <a:t>IMAGE: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altLang="en-US" b="0" dirty="0">
                <a:cs typeface="Arial" panose="020B0604020202020204" pitchFamily="34" charset="0"/>
              </a:rPr>
              <a:t>Hallaton helmet exhibition. </a:t>
            </a:r>
            <a:r>
              <a:rPr lang="en-GB" altLang="en-US" dirty="0">
                <a:ea typeface="ＭＳ Ｐゴシック" panose="020B0600070205080204" pitchFamily="34" charset="-128"/>
                <a:cs typeface="Arial" panose="020B0604020202020204" pitchFamily="34" charset="0"/>
              </a:rPr>
              <a:t>© </a:t>
            </a:r>
            <a:r>
              <a:rPr lang="en-GB" altLang="en-US" b="0" dirty="0">
                <a:cs typeface="Arial" panose="020B0604020202020204" pitchFamily="34" charset="0"/>
              </a:rPr>
              <a:t>Prioryman, CC BY-SA 4.0, via Wikimedia Commons - </a:t>
            </a:r>
            <a:r>
              <a:rPr lang="en-GB" sz="1200" u="sng" kern="1200" dirty="0">
                <a:solidFill>
                  <a:schemeClr val="tx1"/>
                </a:solidFill>
                <a:effectLst/>
                <a:latin typeface="+mn-lt"/>
                <a:ea typeface="+mn-ea"/>
                <a:cs typeface="+mn-cs"/>
                <a:hlinkClick r:id="rId3"/>
              </a:rPr>
              <a:t>https://en.wikipedia.org/wiki/Hallaton_Helmet#/media/File:Hallaton_helmet_exhibition.jpg</a:t>
            </a:r>
            <a:r>
              <a:rPr lang="en-GB" sz="1200" kern="1200" dirty="0">
                <a:solidFill>
                  <a:schemeClr val="tx1"/>
                </a:solidFill>
                <a:effectLst/>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altLang="en-US" b="0" dirty="0">
                <a:cs typeface="Arial" panose="020B0604020202020204" pitchFamily="34" charset="0"/>
              </a:rPr>
              <a:t>Hallaton Helmet. </a:t>
            </a:r>
            <a:r>
              <a:rPr lang="en-GB" altLang="en-US" dirty="0">
                <a:ea typeface="ＭＳ Ｐゴシック" panose="020B0600070205080204" pitchFamily="34" charset="-128"/>
                <a:cs typeface="Arial" panose="020B0604020202020204" pitchFamily="34" charset="0"/>
              </a:rPr>
              <a:t>© With kind permission of </a:t>
            </a:r>
            <a:r>
              <a:rPr lang="en-GB" sz="1200" dirty="0">
                <a:effectLst/>
              </a:rPr>
              <a:t>Leicestershire County Council Museums - </a:t>
            </a:r>
            <a:r>
              <a:rPr lang="en-GB" sz="1200" u="sng" kern="1200" dirty="0">
                <a:solidFill>
                  <a:schemeClr val="tx1"/>
                </a:solidFill>
                <a:effectLst/>
                <a:latin typeface="+mn-lt"/>
                <a:ea typeface="+mn-ea"/>
                <a:cs typeface="+mn-cs"/>
                <a:hlinkClick r:id="rId4"/>
              </a:rPr>
              <a:t>https://leicestershirecollections.org.uk/gallery/hallaton-treasure</a:t>
            </a:r>
            <a:r>
              <a:rPr lang="en-GB" sz="1200" kern="1200" dirty="0">
                <a:solidFill>
                  <a:schemeClr val="tx1"/>
                </a:solidFill>
                <a:effectLst/>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altLang="en-US" b="0" dirty="0">
                <a:cs typeface="Arial" panose="020B0604020202020204" pitchFamily="34" charset="0"/>
              </a:rPr>
              <a:t>Hallaton Helmet Cheekpiece 1. </a:t>
            </a:r>
            <a:r>
              <a:rPr lang="en-GB" altLang="en-US" dirty="0">
                <a:ea typeface="ＭＳ Ｐゴシック" panose="020B0600070205080204" pitchFamily="34" charset="-128"/>
                <a:cs typeface="Arial" panose="020B0604020202020204" pitchFamily="34" charset="0"/>
              </a:rPr>
              <a:t>© With kind permission of </a:t>
            </a:r>
            <a:r>
              <a:rPr lang="en-GB" sz="1200" dirty="0">
                <a:effectLst/>
              </a:rPr>
              <a:t>Leicestershire County Council Museums - </a:t>
            </a:r>
            <a:r>
              <a:rPr lang="en-GB" sz="1200" u="sng" kern="1200" dirty="0">
                <a:solidFill>
                  <a:schemeClr val="tx1"/>
                </a:solidFill>
                <a:effectLst/>
                <a:latin typeface="+mn-lt"/>
                <a:ea typeface="+mn-ea"/>
                <a:cs typeface="+mn-cs"/>
                <a:hlinkClick r:id="rId4"/>
              </a:rPr>
              <a:t>https://leicestershirecollections.org.uk/gallery/hallaton-treasure</a:t>
            </a:r>
            <a:r>
              <a:rPr lang="en-GB" sz="1200" kern="1200" dirty="0">
                <a:solidFill>
                  <a:schemeClr val="tx1"/>
                </a:solidFill>
                <a:effectLst/>
                <a:latin typeface="+mn-lt"/>
                <a:ea typeface="+mn-ea"/>
                <a:cs typeface="+mn-cs"/>
              </a:rPr>
              <a:t> </a:t>
            </a:r>
          </a:p>
          <a:p>
            <a:pPr eaLnBrk="1" hangingPunct="1"/>
            <a:endParaRPr lang="en-GB" altLang="en-US" b="0" dirty="0">
              <a:cs typeface="Arial" panose="020B0604020202020204" pitchFamily="34" charset="0"/>
            </a:endParaRPr>
          </a:p>
          <a:p>
            <a:pPr marL="0" marR="0" lvl="0" indent="0" algn="l" defTabSz="914400" rtl="0" eaLnBrk="1" fontAlgn="auto" latinLnBrk="0" hangingPunct="1">
              <a:lnSpc>
                <a:spcPct val="100000"/>
              </a:lnSpc>
              <a:spcBef>
                <a:spcPct val="0"/>
              </a:spcBef>
              <a:spcAft>
                <a:spcPts val="0"/>
              </a:spcAft>
              <a:buClrTx/>
              <a:buSzTx/>
              <a:buFontTx/>
              <a:buNone/>
              <a:tabLst/>
              <a:defRPr/>
            </a:pPr>
            <a:r>
              <a:rPr lang="en-GB" altLang="en-US" b="1" dirty="0">
                <a:ea typeface="ＭＳ Ｐゴシック" panose="020B0600070205080204" pitchFamily="34" charset="-128"/>
                <a:cs typeface="Arial" panose="020B0604020202020204" pitchFamily="34" charset="0"/>
              </a:rPr>
              <a:t>QUESTION:</a:t>
            </a:r>
          </a:p>
          <a:p>
            <a:pPr marL="0" marR="0" lvl="0" indent="0" algn="l" defTabSz="914400" rtl="0" eaLnBrk="1" fontAlgn="auto" latinLnBrk="0" hangingPunct="1">
              <a:lnSpc>
                <a:spcPct val="100000"/>
              </a:lnSpc>
              <a:spcBef>
                <a:spcPct val="0"/>
              </a:spcBef>
              <a:spcAft>
                <a:spcPts val="0"/>
              </a:spcAft>
              <a:buClrTx/>
              <a:buSzTx/>
              <a:buFontTx/>
              <a:buNone/>
              <a:tabLst/>
              <a:defRPr/>
            </a:pPr>
            <a:r>
              <a:rPr lang="en-GB" altLang="en-US" dirty="0">
                <a:ea typeface="ＭＳ Ｐゴシック" panose="020B0600070205080204" pitchFamily="34" charset="-128"/>
              </a:rPr>
              <a:t>What did people do before they had coins and why did Iron Age people now start to use coins?</a:t>
            </a:r>
            <a:endParaRPr lang="en-GB" altLang="en-US" b="1" dirty="0">
              <a:ea typeface="ＭＳ Ｐゴシック" panose="020B0600070205080204" pitchFamily="34" charset="-128"/>
              <a:cs typeface="Arial" panose="020B0604020202020204" pitchFamily="34" charset="0"/>
            </a:endParaRPr>
          </a:p>
          <a:p>
            <a:pPr marL="0" marR="0" lvl="0" indent="0" algn="l" defTabSz="914400" rtl="0" eaLnBrk="1" fontAlgn="auto" latinLnBrk="0" hangingPunct="1">
              <a:lnSpc>
                <a:spcPct val="100000"/>
              </a:lnSpc>
              <a:spcBef>
                <a:spcPct val="0"/>
              </a:spcBef>
              <a:spcAft>
                <a:spcPts val="0"/>
              </a:spcAft>
              <a:buClrTx/>
              <a:buSzTx/>
              <a:buFontTx/>
              <a:buNone/>
              <a:tabLst/>
              <a:defRPr/>
            </a:pPr>
            <a:endParaRPr lang="en-GB" altLang="en-US" b="1" dirty="0">
              <a:ea typeface="ＭＳ Ｐゴシック" panose="020B0600070205080204" pitchFamily="34" charset="-128"/>
            </a:endParaRPr>
          </a:p>
          <a:p>
            <a:pPr marL="0" marR="0" lvl="0" indent="0" algn="l" defTabSz="914400" rtl="0" eaLnBrk="1" fontAlgn="auto" latinLnBrk="0" hangingPunct="1">
              <a:lnSpc>
                <a:spcPct val="100000"/>
              </a:lnSpc>
              <a:spcBef>
                <a:spcPct val="0"/>
              </a:spcBef>
              <a:spcAft>
                <a:spcPts val="0"/>
              </a:spcAft>
              <a:buClrTx/>
              <a:buSzTx/>
              <a:buFontTx/>
              <a:buNone/>
              <a:tabLst/>
              <a:defRPr/>
            </a:pPr>
            <a:r>
              <a:rPr lang="en-GB" altLang="en-US" b="1" dirty="0">
                <a:cs typeface="Arial" panose="020B0604020202020204" pitchFamily="34" charset="0"/>
              </a:rPr>
              <a:t>LINKS: </a:t>
            </a:r>
          </a:p>
          <a:p>
            <a:pPr marL="0" marR="0" lvl="0" indent="0" algn="l" defTabSz="914400" rtl="0" eaLnBrk="1" fontAlgn="auto" latinLnBrk="0" hangingPunct="1">
              <a:lnSpc>
                <a:spcPct val="100000"/>
              </a:lnSpc>
              <a:spcBef>
                <a:spcPct val="0"/>
              </a:spcBef>
              <a:spcAft>
                <a:spcPts val="0"/>
              </a:spcAft>
              <a:buClrTx/>
              <a:buSzTx/>
              <a:buFontTx/>
              <a:buNone/>
              <a:tabLst/>
              <a:defRPr/>
            </a:pPr>
            <a:r>
              <a:rPr lang="en-GB" sz="1200" kern="1200" dirty="0">
                <a:solidFill>
                  <a:schemeClr val="tx1"/>
                </a:solidFill>
                <a:effectLst/>
                <a:latin typeface="+mn-lt"/>
                <a:ea typeface="+mn-ea"/>
                <a:cs typeface="+mn-cs"/>
              </a:rPr>
              <a:t>3D Models of the Hallaton Treasure - </a:t>
            </a:r>
            <a:r>
              <a:rPr lang="en-GB" sz="1200" u="sng" kern="1200" dirty="0">
                <a:solidFill>
                  <a:schemeClr val="tx1"/>
                </a:solidFill>
                <a:effectLst/>
                <a:latin typeface="+mn-lt"/>
                <a:ea typeface="+mn-ea"/>
                <a:cs typeface="+mn-cs"/>
                <a:hlinkClick r:id="rId5"/>
              </a:rPr>
              <a:t>https://sketchfab.com/lcc/collections/hallaton-treasure-5db33ac7f6a24ca7b1b892c6da034e24</a:t>
            </a:r>
            <a:r>
              <a:rPr lang="en-GB" sz="1200" kern="1200" dirty="0">
                <a:solidFill>
                  <a:schemeClr val="tx1"/>
                </a:solidFill>
                <a:effectLst/>
                <a:latin typeface="+mn-lt"/>
                <a:ea typeface="+mn-ea"/>
                <a:cs typeface="+mn-cs"/>
              </a:rPr>
              <a:t> </a:t>
            </a:r>
          </a:p>
          <a:p>
            <a:pPr marL="0" marR="0" lvl="0" indent="0" algn="l" defTabSz="914400" rtl="0" eaLnBrk="1" fontAlgn="auto" latinLnBrk="0" hangingPunct="1">
              <a:lnSpc>
                <a:spcPct val="100000"/>
              </a:lnSpc>
              <a:spcBef>
                <a:spcPct val="0"/>
              </a:spcBef>
              <a:spcAft>
                <a:spcPts val="0"/>
              </a:spcAft>
              <a:buClrTx/>
              <a:buSzTx/>
              <a:buFontTx/>
              <a:buNone/>
              <a:tabLst/>
              <a:defRPr/>
            </a:pPr>
            <a:r>
              <a:rPr lang="en-GB" sz="1200" kern="1200" dirty="0">
                <a:solidFill>
                  <a:schemeClr val="tx1"/>
                </a:solidFill>
                <a:effectLst/>
                <a:latin typeface="+mn-lt"/>
                <a:ea typeface="+mn-ea"/>
                <a:cs typeface="+mn-cs"/>
              </a:rPr>
              <a:t>Online Exhibition of Hallaton Treasure - </a:t>
            </a:r>
            <a:r>
              <a:rPr lang="en-GB" sz="1200" u="sng" kern="1200" dirty="0">
                <a:solidFill>
                  <a:schemeClr val="tx1"/>
                </a:solidFill>
                <a:effectLst/>
                <a:latin typeface="+mn-lt"/>
                <a:ea typeface="+mn-ea"/>
                <a:cs typeface="+mn-cs"/>
                <a:hlinkClick r:id="rId6"/>
              </a:rPr>
              <a:t>https://www.harboroughmuseum.org.uk/the-museum/collections/the-hallaton-treasure/</a:t>
            </a:r>
            <a:r>
              <a:rPr lang="en-GB" sz="1200" kern="1200" dirty="0">
                <a:solidFill>
                  <a:schemeClr val="tx1"/>
                </a:solidFill>
                <a:effectLst/>
                <a:latin typeface="+mn-lt"/>
                <a:ea typeface="+mn-ea"/>
                <a:cs typeface="+mn-cs"/>
              </a:rPr>
              <a:t> </a:t>
            </a:r>
          </a:p>
          <a:p>
            <a:pPr marL="0" marR="0" lvl="0" indent="0" algn="l" defTabSz="914400" rtl="0" eaLnBrk="1" fontAlgn="auto" latinLnBrk="0" hangingPunct="1">
              <a:lnSpc>
                <a:spcPct val="100000"/>
              </a:lnSpc>
              <a:spcBef>
                <a:spcPct val="0"/>
              </a:spcBef>
              <a:spcAft>
                <a:spcPts val="0"/>
              </a:spcAft>
              <a:buClrTx/>
              <a:buSzTx/>
              <a:buFontTx/>
              <a:buNone/>
              <a:tabLst/>
              <a:defRPr/>
            </a:pPr>
            <a:endParaRPr lang="en-GB"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ct val="0"/>
              </a:spcBef>
              <a:spcAft>
                <a:spcPts val="0"/>
              </a:spcAft>
              <a:buClrTx/>
              <a:buSzTx/>
              <a:buFontTx/>
              <a:buNone/>
              <a:tabLst/>
              <a:defRPr/>
            </a:pPr>
            <a:endParaRPr lang="en-GB" altLang="en-US" b="1" dirty="0">
              <a:cs typeface="Arial" panose="020B0604020202020204" pitchFamily="34" charset="0"/>
            </a:endParaRPr>
          </a:p>
          <a:p>
            <a:pPr eaLnBrk="1" hangingPunct="1">
              <a:spcBef>
                <a:spcPct val="0"/>
              </a:spcBef>
            </a:pPr>
            <a:endParaRPr lang="en-GB" altLang="en-US" b="1" dirty="0">
              <a:ea typeface="ＭＳ Ｐゴシック" panose="020B0600070205080204" pitchFamily="34" charset="-128"/>
            </a:endParaRPr>
          </a:p>
        </p:txBody>
      </p:sp>
      <p:sp>
        <p:nvSpPr>
          <p:cNvPr id="4" name="Slide Number Placeholder 3">
            <a:extLst>
              <a:ext uri="{FF2B5EF4-FFF2-40B4-BE49-F238E27FC236}">
                <a16:creationId xmlns:a16="http://schemas.microsoft.com/office/drawing/2014/main" id="{27D3FE9E-47A9-441F-B391-E47C90759170}"/>
              </a:ext>
            </a:extLst>
          </p:cNvPr>
          <p:cNvSpPr>
            <a:spLocks noGrp="1"/>
          </p:cNvSpPr>
          <p:nvPr>
            <p:ph type="sldNum" sz="quarter" idx="5"/>
          </p:nvPr>
        </p:nvSpPr>
        <p:spPr/>
        <p:txBody>
          <a:bodyPr/>
          <a:lstStyle/>
          <a:p>
            <a:fld id="{1AFFFB68-4C17-3C4E-8F1F-E2E74032E6C9}" type="slidenum">
              <a:rPr lang="en-US" smtClean="0"/>
              <a:t>28</a:t>
            </a:fld>
            <a:endParaRPr lang="en-US" dirty="0"/>
          </a:p>
        </p:txBody>
      </p:sp>
    </p:spTree>
    <p:extLst>
      <p:ext uri="{BB962C8B-B14F-4D97-AF65-F5344CB8AC3E}">
        <p14:creationId xmlns:p14="http://schemas.microsoft.com/office/powerpoint/2010/main" val="178337747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0D4679-5E8B-1DFD-DC30-D0E0004632E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0962A5C-B85D-D444-5502-2FDEEADE34D2}"/>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505A31A6-1195-B640-2624-D175416AFBEA}"/>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ltLang="en-US" b="1" dirty="0">
                <a:cs typeface="Arial" panose="020B0604020202020204" pitchFamily="34" charset="0"/>
              </a:rPr>
              <a:t>IMAGE: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altLang="en-US" b="0" dirty="0">
                <a:cs typeface="Arial" panose="020B0604020202020204" pitchFamily="34" charset="0"/>
              </a:rPr>
              <a:t>Hallaton hoard. </a:t>
            </a:r>
            <a:r>
              <a:rPr lang="en-GB" altLang="en-US" dirty="0">
                <a:ea typeface="ＭＳ Ｐゴシック" panose="020B0600070205080204" pitchFamily="34" charset="-128"/>
                <a:cs typeface="Arial" panose="020B0604020202020204" pitchFamily="34" charset="0"/>
              </a:rPr>
              <a:t>© </a:t>
            </a:r>
            <a:r>
              <a:rPr lang="en-GB" altLang="en-US" b="0" dirty="0">
                <a:cs typeface="Arial" panose="020B0604020202020204" pitchFamily="34" charset="0"/>
              </a:rPr>
              <a:t>Portable Antiquities Scheme, CC BY-SA 3.0, via Wikimedia Commons - </a:t>
            </a:r>
            <a:r>
              <a:rPr lang="en-GB" sz="1200" u="sng" kern="1200" dirty="0">
                <a:solidFill>
                  <a:schemeClr val="tx1"/>
                </a:solidFill>
                <a:effectLst/>
                <a:latin typeface="+mn-lt"/>
                <a:ea typeface="+mn-ea"/>
                <a:cs typeface="+mn-cs"/>
                <a:hlinkClick r:id="rId3"/>
              </a:rPr>
              <a:t>https://commons.wikimedia.org/wiki/File:Hallaton_hoard.jpg</a:t>
            </a:r>
            <a:r>
              <a:rPr lang="en-GB" sz="1200" kern="1200" dirty="0">
                <a:solidFill>
                  <a:schemeClr val="tx1"/>
                </a:solidFill>
                <a:effectLst/>
                <a:latin typeface="+mn-lt"/>
                <a:ea typeface="+mn-ea"/>
                <a:cs typeface="+mn-cs"/>
              </a:rPr>
              <a:t> </a:t>
            </a:r>
            <a:endParaRPr lang="en-GB" altLang="en-US" b="0" dirty="0">
              <a:cs typeface="Arial" panose="020B0604020202020204" pitchFamily="34" charset="0"/>
            </a:endParaRPr>
          </a:p>
          <a:p>
            <a:pPr marL="0" marR="0" lvl="0" indent="0" algn="l" defTabSz="914400" rtl="0" eaLnBrk="1" fontAlgn="auto" latinLnBrk="0" hangingPunct="1">
              <a:lnSpc>
                <a:spcPct val="100000"/>
              </a:lnSpc>
              <a:spcBef>
                <a:spcPct val="0"/>
              </a:spcBef>
              <a:spcAft>
                <a:spcPts val="0"/>
              </a:spcAft>
              <a:buClrTx/>
              <a:buSzTx/>
              <a:buFontTx/>
              <a:buNone/>
              <a:tabLst/>
              <a:defRPr/>
            </a:pPr>
            <a:r>
              <a:rPr lang="en-GB" altLang="en-US" b="0" dirty="0">
                <a:cs typeface="Arial" panose="020B0604020202020204" pitchFamily="34" charset="0"/>
              </a:rPr>
              <a:t>Hallaton Silver Bowl. </a:t>
            </a:r>
            <a:r>
              <a:rPr lang="en-GB" altLang="en-US" dirty="0">
                <a:ea typeface="ＭＳ Ｐゴシック" panose="020B0600070205080204" pitchFamily="34" charset="-128"/>
                <a:cs typeface="Arial" panose="020B0604020202020204" pitchFamily="34" charset="0"/>
              </a:rPr>
              <a:t>© With kind permission of </a:t>
            </a:r>
            <a:r>
              <a:rPr lang="en-GB" sz="1200" dirty="0">
                <a:effectLst/>
              </a:rPr>
              <a:t>Leicestershire County Council Museums - </a:t>
            </a:r>
            <a:r>
              <a:rPr lang="en-GB" sz="1200" u="sng" kern="1200" dirty="0">
                <a:solidFill>
                  <a:schemeClr val="tx1"/>
                </a:solidFill>
                <a:effectLst/>
                <a:latin typeface="+mn-lt"/>
                <a:ea typeface="+mn-ea"/>
                <a:cs typeface="+mn-cs"/>
                <a:hlinkClick r:id="rId4"/>
              </a:rPr>
              <a:t>https://leicestershirecollections.org.uk/gallery/hallaton-treasure</a:t>
            </a:r>
            <a:r>
              <a:rPr lang="en-GB" sz="1200" kern="1200" dirty="0">
                <a:solidFill>
                  <a:schemeClr val="tx1"/>
                </a:solidFill>
                <a:effectLst/>
                <a:latin typeface="+mn-lt"/>
                <a:ea typeface="+mn-ea"/>
                <a:cs typeface="+mn-cs"/>
              </a:rPr>
              <a:t> </a:t>
            </a:r>
          </a:p>
          <a:p>
            <a:pPr marL="0" marR="0" lvl="0" indent="0" algn="l" defTabSz="914400" rtl="0" eaLnBrk="1" fontAlgn="auto" latinLnBrk="0" hangingPunct="1">
              <a:lnSpc>
                <a:spcPct val="100000"/>
              </a:lnSpc>
              <a:spcBef>
                <a:spcPct val="0"/>
              </a:spcBef>
              <a:spcAft>
                <a:spcPts val="0"/>
              </a:spcAft>
              <a:buClrTx/>
              <a:buSzTx/>
              <a:buFontTx/>
              <a:buNone/>
              <a:tabLst/>
              <a:defRPr/>
            </a:pPr>
            <a:endParaRPr lang="en-GB" altLang="en-US" b="1" dirty="0">
              <a:ea typeface="ＭＳ Ｐゴシック" panose="020B0600070205080204" pitchFamily="34" charset="-128"/>
            </a:endParaRPr>
          </a:p>
          <a:p>
            <a:pPr marL="0" marR="0" lvl="0" indent="0" algn="l" defTabSz="914400" rtl="0" eaLnBrk="1" fontAlgn="auto" latinLnBrk="0" hangingPunct="1">
              <a:lnSpc>
                <a:spcPct val="100000"/>
              </a:lnSpc>
              <a:spcBef>
                <a:spcPct val="0"/>
              </a:spcBef>
              <a:spcAft>
                <a:spcPts val="0"/>
              </a:spcAft>
              <a:buClrTx/>
              <a:buSzTx/>
              <a:buFontTx/>
              <a:buNone/>
              <a:tabLst/>
              <a:defRPr/>
            </a:pPr>
            <a:r>
              <a:rPr lang="en-GB" altLang="en-US" b="1" dirty="0">
                <a:ea typeface="ＭＳ Ｐゴシック" panose="020B0600070205080204" pitchFamily="34" charset="-128"/>
                <a:cs typeface="Arial" panose="020B0604020202020204" pitchFamily="34" charset="0"/>
              </a:rPr>
              <a:t>QUESTION:</a:t>
            </a:r>
          </a:p>
          <a:p>
            <a:pPr marL="0" marR="0" lvl="0" indent="0" algn="l" defTabSz="914400" rtl="0" eaLnBrk="1" fontAlgn="auto" latinLnBrk="0" hangingPunct="1">
              <a:lnSpc>
                <a:spcPct val="100000"/>
              </a:lnSpc>
              <a:spcBef>
                <a:spcPct val="0"/>
              </a:spcBef>
              <a:spcAft>
                <a:spcPts val="0"/>
              </a:spcAft>
              <a:buClrTx/>
              <a:buSzTx/>
              <a:buFontTx/>
              <a:buNone/>
              <a:tabLst/>
              <a:defRPr/>
            </a:pPr>
            <a:r>
              <a:rPr lang="en-GB" altLang="en-US" dirty="0">
                <a:ea typeface="ＭＳ Ｐゴシック" panose="020B0600070205080204" pitchFamily="34" charset="-128"/>
              </a:rPr>
              <a:t>What did people do before they had coins and why did Iron Age people now start to use coins?</a:t>
            </a:r>
            <a:endParaRPr lang="en-GB" altLang="en-US" b="1" dirty="0">
              <a:ea typeface="ＭＳ Ｐゴシック" panose="020B0600070205080204" pitchFamily="34" charset="-128"/>
              <a:cs typeface="Arial" panose="020B0604020202020204" pitchFamily="34" charset="0"/>
            </a:endParaRPr>
          </a:p>
          <a:p>
            <a:pPr marL="0" marR="0" lvl="0" indent="0" algn="l" defTabSz="914400" rtl="0" eaLnBrk="1" fontAlgn="auto" latinLnBrk="0" hangingPunct="1">
              <a:lnSpc>
                <a:spcPct val="100000"/>
              </a:lnSpc>
              <a:spcBef>
                <a:spcPct val="0"/>
              </a:spcBef>
              <a:spcAft>
                <a:spcPts val="0"/>
              </a:spcAft>
              <a:buClrTx/>
              <a:buSzTx/>
              <a:buFontTx/>
              <a:buNone/>
              <a:tabLst/>
              <a:defRPr/>
            </a:pPr>
            <a:endParaRPr lang="en-GB" altLang="en-US" b="1" dirty="0">
              <a:ea typeface="ＭＳ Ｐゴシック" panose="020B0600070205080204" pitchFamily="34" charset="-128"/>
            </a:endParaRPr>
          </a:p>
          <a:p>
            <a:pPr marL="0" marR="0" lvl="0" indent="0" algn="l" defTabSz="914400" rtl="0" eaLnBrk="1" fontAlgn="auto" latinLnBrk="0" hangingPunct="1">
              <a:lnSpc>
                <a:spcPct val="100000"/>
              </a:lnSpc>
              <a:spcBef>
                <a:spcPct val="0"/>
              </a:spcBef>
              <a:spcAft>
                <a:spcPts val="0"/>
              </a:spcAft>
              <a:buClrTx/>
              <a:buSzTx/>
              <a:buFontTx/>
              <a:buNone/>
              <a:tabLst/>
              <a:defRPr/>
            </a:pPr>
            <a:r>
              <a:rPr lang="en-GB" altLang="en-US" b="1" dirty="0">
                <a:cs typeface="Arial" panose="020B0604020202020204" pitchFamily="34" charset="0"/>
              </a:rPr>
              <a:t>LINKS: </a:t>
            </a:r>
          </a:p>
          <a:p>
            <a:pPr marL="0" marR="0" lvl="0" indent="0" algn="l" defTabSz="914400" rtl="0" eaLnBrk="1" fontAlgn="auto" latinLnBrk="0" hangingPunct="1">
              <a:lnSpc>
                <a:spcPct val="100000"/>
              </a:lnSpc>
              <a:spcBef>
                <a:spcPct val="0"/>
              </a:spcBef>
              <a:spcAft>
                <a:spcPts val="0"/>
              </a:spcAft>
              <a:buClrTx/>
              <a:buSzTx/>
              <a:buFontTx/>
              <a:buNone/>
              <a:tabLst/>
              <a:defRPr/>
            </a:pPr>
            <a:r>
              <a:rPr lang="en-GB" sz="1200" kern="1200" dirty="0">
                <a:solidFill>
                  <a:schemeClr val="tx1"/>
                </a:solidFill>
                <a:effectLst/>
                <a:latin typeface="+mn-lt"/>
                <a:ea typeface="+mn-ea"/>
                <a:cs typeface="+mn-cs"/>
              </a:rPr>
              <a:t>3D Models of the Hallaton Treasure - </a:t>
            </a:r>
            <a:r>
              <a:rPr lang="en-GB" sz="1200" u="sng" kern="1200" dirty="0">
                <a:solidFill>
                  <a:schemeClr val="tx1"/>
                </a:solidFill>
                <a:effectLst/>
                <a:latin typeface="+mn-lt"/>
                <a:ea typeface="+mn-ea"/>
                <a:cs typeface="+mn-cs"/>
                <a:hlinkClick r:id="rId5"/>
              </a:rPr>
              <a:t>https://sketchfab.com/lcc/collections/hallaton-treasure-5db33ac7f6a24ca7b1b892c6da034e24</a:t>
            </a:r>
            <a:r>
              <a:rPr lang="en-GB" sz="1200" kern="1200" dirty="0">
                <a:solidFill>
                  <a:schemeClr val="tx1"/>
                </a:solidFill>
                <a:effectLst/>
                <a:latin typeface="+mn-lt"/>
                <a:ea typeface="+mn-ea"/>
                <a:cs typeface="+mn-cs"/>
              </a:rPr>
              <a:t> </a:t>
            </a:r>
          </a:p>
          <a:p>
            <a:pPr marL="0" marR="0" lvl="0" indent="0" algn="l" defTabSz="914400" rtl="0" eaLnBrk="1" fontAlgn="auto" latinLnBrk="0" hangingPunct="1">
              <a:lnSpc>
                <a:spcPct val="100000"/>
              </a:lnSpc>
              <a:spcBef>
                <a:spcPct val="0"/>
              </a:spcBef>
              <a:spcAft>
                <a:spcPts val="0"/>
              </a:spcAft>
              <a:buClrTx/>
              <a:buSzTx/>
              <a:buFontTx/>
              <a:buNone/>
              <a:tabLst/>
              <a:defRPr/>
            </a:pPr>
            <a:r>
              <a:rPr lang="en-GB" sz="1200" kern="1200" dirty="0">
                <a:solidFill>
                  <a:schemeClr val="tx1"/>
                </a:solidFill>
                <a:effectLst/>
                <a:latin typeface="+mn-lt"/>
                <a:ea typeface="+mn-ea"/>
                <a:cs typeface="+mn-cs"/>
              </a:rPr>
              <a:t>Online Exhibition of Hallaton Treasure - </a:t>
            </a:r>
            <a:r>
              <a:rPr lang="en-GB" sz="1200" u="sng" kern="1200" dirty="0">
                <a:solidFill>
                  <a:schemeClr val="tx1"/>
                </a:solidFill>
                <a:effectLst/>
                <a:latin typeface="+mn-lt"/>
                <a:ea typeface="+mn-ea"/>
                <a:cs typeface="+mn-cs"/>
                <a:hlinkClick r:id="rId6"/>
              </a:rPr>
              <a:t>https://www.harboroughmuseum.org.uk/the-museum/collections/the-hallaton-treasure/</a:t>
            </a:r>
            <a:r>
              <a:rPr lang="en-GB" sz="1200" kern="1200" dirty="0">
                <a:solidFill>
                  <a:schemeClr val="tx1"/>
                </a:solidFill>
                <a:effectLst/>
                <a:latin typeface="+mn-lt"/>
                <a:ea typeface="+mn-ea"/>
                <a:cs typeface="+mn-cs"/>
              </a:rPr>
              <a:t> </a:t>
            </a:r>
          </a:p>
          <a:p>
            <a:pPr marL="0" marR="0" lvl="0" indent="0" algn="l" defTabSz="914400" rtl="0" eaLnBrk="1" fontAlgn="auto" latinLnBrk="0" hangingPunct="1">
              <a:lnSpc>
                <a:spcPct val="100000"/>
              </a:lnSpc>
              <a:spcBef>
                <a:spcPct val="0"/>
              </a:spcBef>
              <a:spcAft>
                <a:spcPts val="0"/>
              </a:spcAft>
              <a:buClrTx/>
              <a:buSzTx/>
              <a:buFontTx/>
              <a:buNone/>
              <a:tabLst/>
              <a:defRPr/>
            </a:pPr>
            <a:endParaRPr lang="en-GB" altLang="en-US" b="1" dirty="0">
              <a:cs typeface="Arial" panose="020B0604020202020204" pitchFamily="34" charset="0"/>
            </a:endParaRPr>
          </a:p>
          <a:p>
            <a:pPr eaLnBrk="1" hangingPunct="1">
              <a:spcBef>
                <a:spcPct val="0"/>
              </a:spcBef>
            </a:pPr>
            <a:endParaRPr lang="en-GB" altLang="en-US" b="1" dirty="0">
              <a:ea typeface="ＭＳ Ｐゴシック" panose="020B0600070205080204" pitchFamily="34" charset="-128"/>
            </a:endParaRPr>
          </a:p>
        </p:txBody>
      </p:sp>
      <p:sp>
        <p:nvSpPr>
          <p:cNvPr id="4" name="Slide Number Placeholder 3">
            <a:extLst>
              <a:ext uri="{FF2B5EF4-FFF2-40B4-BE49-F238E27FC236}">
                <a16:creationId xmlns:a16="http://schemas.microsoft.com/office/drawing/2014/main" id="{56829BC2-ED20-4FBF-356B-CD9CC2E193BD}"/>
              </a:ext>
            </a:extLst>
          </p:cNvPr>
          <p:cNvSpPr>
            <a:spLocks noGrp="1"/>
          </p:cNvSpPr>
          <p:nvPr>
            <p:ph type="sldNum" sz="quarter" idx="5"/>
          </p:nvPr>
        </p:nvSpPr>
        <p:spPr/>
        <p:txBody>
          <a:bodyPr/>
          <a:lstStyle/>
          <a:p>
            <a:fld id="{1AFFFB68-4C17-3C4E-8F1F-E2E74032E6C9}" type="slidenum">
              <a:rPr lang="en-US" smtClean="0"/>
              <a:t>29</a:t>
            </a:fld>
            <a:endParaRPr lang="en-US" dirty="0"/>
          </a:p>
        </p:txBody>
      </p:sp>
    </p:spTree>
    <p:extLst>
      <p:ext uri="{BB962C8B-B14F-4D97-AF65-F5344CB8AC3E}">
        <p14:creationId xmlns:p14="http://schemas.microsoft.com/office/powerpoint/2010/main" val="327277419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A41022-B347-0325-B181-941D677598B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F49F431-D9D3-2691-E212-0FFAF2994F10}"/>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3EC6CE9A-80C7-F9B0-1619-5DABDA7D4B2A}"/>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ltLang="en-US" b="1" dirty="0">
                <a:cs typeface="Arial" panose="020B0604020202020204" pitchFamily="34" charset="0"/>
              </a:rPr>
              <a:t>IMAGE: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kern="1200" dirty="0">
                <a:solidFill>
                  <a:schemeClr val="tx1"/>
                </a:solidFill>
                <a:effectLst/>
                <a:latin typeface="+mn-lt"/>
                <a:ea typeface="+mn-ea"/>
                <a:cs typeface="+mn-cs"/>
              </a:rPr>
              <a:t>Upper half of human male body, aged approximately 25 years at death. Found preserved in a bog. Hair and skin well-preserved. Remains of a fur armband around left arm and a garrotte of animal sinew around neck. </a:t>
            </a:r>
            <a:r>
              <a:rPr lang="en-GB" altLang="en-US" dirty="0">
                <a:ea typeface="ＭＳ Ｐゴシック" panose="020B0600070205080204" pitchFamily="34" charset="-128"/>
                <a:cs typeface="Arial" panose="020B0604020202020204" pitchFamily="34" charset="0"/>
              </a:rPr>
              <a:t>© </a:t>
            </a:r>
            <a:r>
              <a:rPr lang="en-GB" altLang="en-US" b="0" dirty="0">
                <a:cs typeface="Arial" panose="020B0604020202020204" pitchFamily="34" charset="0"/>
              </a:rPr>
              <a:t>The Trustees of the British Museum - </a:t>
            </a:r>
            <a:r>
              <a:rPr lang="en-GB" sz="1200" u="sng" kern="1200" dirty="0">
                <a:solidFill>
                  <a:schemeClr val="tx1"/>
                </a:solidFill>
                <a:effectLst/>
                <a:latin typeface="+mn-lt"/>
                <a:ea typeface="+mn-ea"/>
                <a:cs typeface="+mn-cs"/>
                <a:hlinkClick r:id="rId3"/>
              </a:rPr>
              <a:t>https://www.britishmuseum.org/collection/object/H_1984-1002-1</a:t>
            </a:r>
            <a:endParaRPr lang="en-GB"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altLang="en-US" b="1" dirty="0">
              <a:ea typeface="ＭＳ Ｐゴシック" panose="020B0600070205080204" pitchFamily="34"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altLang="en-US" b="1" dirty="0">
                <a:ea typeface="ＭＳ Ｐゴシック" panose="020B0600070205080204" pitchFamily="34" charset="-128"/>
                <a:cs typeface="Arial" panose="020B0604020202020204" pitchFamily="34" charset="0"/>
              </a:rPr>
              <a:t>QUESTION: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altLang="en-US" dirty="0">
                <a:ea typeface="ＭＳ Ｐゴシック" panose="020B0600070205080204" pitchFamily="34" charset="-128"/>
              </a:rPr>
              <a:t>Can you find out about other examples of bog bodies and what happened to them?</a:t>
            </a:r>
            <a:endParaRPr lang="en-GB" altLang="en-US" b="1" dirty="0">
              <a:ea typeface="ＭＳ Ｐゴシック" panose="020B0600070205080204" pitchFamily="34" charset="-128"/>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altLang="en-US" b="1" dirty="0">
              <a:ea typeface="ＭＳ Ｐゴシック" panose="020B0600070205080204" pitchFamily="34" charset="-128"/>
            </a:endParaRPr>
          </a:p>
          <a:p>
            <a:pPr marL="0" marR="0" lvl="0" indent="0" algn="l" defTabSz="914400" rtl="0" eaLnBrk="1" fontAlgn="auto" latinLnBrk="0" hangingPunct="1">
              <a:lnSpc>
                <a:spcPct val="100000"/>
              </a:lnSpc>
              <a:spcBef>
                <a:spcPct val="0"/>
              </a:spcBef>
              <a:spcAft>
                <a:spcPts val="0"/>
              </a:spcAft>
              <a:buClrTx/>
              <a:buSzTx/>
              <a:buFontTx/>
              <a:buNone/>
              <a:tabLst/>
              <a:defRPr/>
            </a:pPr>
            <a:r>
              <a:rPr lang="en-GB" altLang="en-US" b="1" dirty="0">
                <a:cs typeface="Arial" panose="020B0604020202020204" pitchFamily="34" charset="0"/>
              </a:rPr>
              <a:t>LINKS:</a:t>
            </a:r>
          </a:p>
          <a:p>
            <a:pPr marL="0" marR="0" lvl="0" indent="0" algn="l" defTabSz="914400" rtl="0" eaLnBrk="1" fontAlgn="auto" latinLnBrk="0" hangingPunct="1">
              <a:lnSpc>
                <a:spcPct val="100000"/>
              </a:lnSpc>
              <a:spcBef>
                <a:spcPct val="0"/>
              </a:spcBef>
              <a:spcAft>
                <a:spcPts val="0"/>
              </a:spcAft>
              <a:buClrTx/>
              <a:buSzTx/>
              <a:buFontTx/>
              <a:buNone/>
              <a:tabLst/>
              <a:defRPr/>
            </a:pPr>
            <a:r>
              <a:rPr lang="en-GB" altLang="en-US" b="0" dirty="0">
                <a:cs typeface="Arial" panose="020B0604020202020204" pitchFamily="34" charset="0"/>
              </a:rPr>
              <a:t>Oak Academy Lesson on Lindow Man - </a:t>
            </a:r>
            <a:r>
              <a:rPr lang="en-GB" sz="1200" u="sng" kern="1200" dirty="0">
                <a:solidFill>
                  <a:schemeClr val="tx1"/>
                </a:solidFill>
                <a:effectLst/>
                <a:latin typeface="+mn-lt"/>
                <a:ea typeface="+mn-ea"/>
                <a:cs typeface="+mn-cs"/>
                <a:hlinkClick r:id="rId4"/>
              </a:rPr>
              <a:t>https://www.thenational.academy/teachers/programmes/history-primary-ks2/units/iron-age-britain-what-have-historians-learnt-about-iron-age-britain/lessons/the-discovery-of-lindow-man</a:t>
            </a:r>
            <a:r>
              <a:rPr lang="en-GB" sz="1200" kern="1200" dirty="0">
                <a:solidFill>
                  <a:schemeClr val="tx1"/>
                </a:solidFill>
                <a:effectLst/>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kern="1200" dirty="0">
                <a:solidFill>
                  <a:schemeClr val="tx1"/>
                </a:solidFill>
                <a:effectLst/>
                <a:latin typeface="+mn-lt"/>
                <a:ea typeface="+mn-ea"/>
                <a:cs typeface="+mn-cs"/>
              </a:rPr>
              <a:t>Welcome to the story about Tollund Man - </a:t>
            </a:r>
            <a:r>
              <a:rPr lang="en-GB" sz="1200" u="sng" kern="1200" dirty="0">
                <a:solidFill>
                  <a:schemeClr val="tx1"/>
                </a:solidFill>
                <a:effectLst/>
                <a:latin typeface="+mn-lt"/>
                <a:ea typeface="+mn-ea"/>
                <a:cs typeface="+mn-cs"/>
                <a:hlinkClick r:id="rId5"/>
              </a:rPr>
              <a:t>https://www.museumsilkeborg.dk/welcome-to-the-story-about-tollund-man</a:t>
            </a:r>
            <a:r>
              <a:rPr lang="en-GB" sz="1200" kern="1200" dirty="0">
                <a:solidFill>
                  <a:schemeClr val="tx1"/>
                </a:solidFill>
                <a:effectLst/>
                <a:latin typeface="+mn-lt"/>
                <a:ea typeface="+mn-ea"/>
                <a:cs typeface="+mn-cs"/>
              </a:rPr>
              <a:t> </a:t>
            </a:r>
          </a:p>
          <a:p>
            <a:pPr eaLnBrk="1" hangingPunct="1">
              <a:spcBef>
                <a:spcPct val="0"/>
              </a:spcBef>
            </a:pPr>
            <a:endParaRPr lang="en-GB" altLang="en-US" b="1" dirty="0">
              <a:ea typeface="ＭＳ Ｐゴシック" panose="020B0600070205080204" pitchFamily="34" charset="-128"/>
            </a:endParaRPr>
          </a:p>
        </p:txBody>
      </p:sp>
      <p:sp>
        <p:nvSpPr>
          <p:cNvPr id="4" name="Slide Number Placeholder 3">
            <a:extLst>
              <a:ext uri="{FF2B5EF4-FFF2-40B4-BE49-F238E27FC236}">
                <a16:creationId xmlns:a16="http://schemas.microsoft.com/office/drawing/2014/main" id="{6304D5FC-37B9-65F2-FC81-3241C4CD945B}"/>
              </a:ext>
            </a:extLst>
          </p:cNvPr>
          <p:cNvSpPr>
            <a:spLocks noGrp="1"/>
          </p:cNvSpPr>
          <p:nvPr>
            <p:ph type="sldNum" sz="quarter" idx="5"/>
          </p:nvPr>
        </p:nvSpPr>
        <p:spPr/>
        <p:txBody>
          <a:bodyPr/>
          <a:lstStyle/>
          <a:p>
            <a:fld id="{1AFFFB68-4C17-3C4E-8F1F-E2E74032E6C9}" type="slidenum">
              <a:rPr lang="en-US" smtClean="0"/>
              <a:t>30</a:t>
            </a:fld>
            <a:endParaRPr lang="en-US" dirty="0"/>
          </a:p>
        </p:txBody>
      </p:sp>
    </p:spTree>
    <p:extLst>
      <p:ext uri="{BB962C8B-B14F-4D97-AF65-F5344CB8AC3E}">
        <p14:creationId xmlns:p14="http://schemas.microsoft.com/office/powerpoint/2010/main" val="324520920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9B6D6F-8202-F725-38E0-96A3FF4C3B1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27BD264-7986-62EB-D059-5BD2E65E1F60}"/>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404C282B-108A-7C20-FAA0-E341290AD08C}"/>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ltLang="en-US" b="1" dirty="0">
                <a:cs typeface="Arial" panose="020B0604020202020204" pitchFamily="34" charset="0"/>
              </a:rPr>
              <a:t>IMAGE: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kern="1200" dirty="0">
                <a:solidFill>
                  <a:schemeClr val="tx1"/>
                </a:solidFill>
                <a:effectLst/>
                <a:latin typeface="+mn-lt"/>
                <a:ea typeface="+mn-ea"/>
                <a:cs typeface="+mn-cs"/>
              </a:rPr>
              <a:t>Reconstruction of Lindow Man’s Head. </a:t>
            </a:r>
            <a:r>
              <a:rPr lang="en-GB" altLang="en-US" dirty="0">
                <a:ea typeface="ＭＳ Ｐゴシック" panose="020B0600070205080204" pitchFamily="34" charset="-128"/>
                <a:cs typeface="Arial" panose="020B0604020202020204" pitchFamily="34" charset="0"/>
              </a:rPr>
              <a:t>© </a:t>
            </a:r>
            <a:r>
              <a:rPr lang="en-GB" altLang="en-US" b="0" dirty="0">
                <a:cs typeface="Arial" panose="020B0604020202020204" pitchFamily="34" charset="0"/>
              </a:rPr>
              <a:t>The Trustees of the British Museum - </a:t>
            </a:r>
            <a:r>
              <a:rPr lang="en-GB" sz="1200" u="sng" kern="1200" dirty="0">
                <a:solidFill>
                  <a:schemeClr val="tx1"/>
                </a:solidFill>
                <a:effectLst/>
                <a:latin typeface="+mn-lt"/>
                <a:ea typeface="+mn-ea"/>
                <a:cs typeface="+mn-cs"/>
                <a:hlinkClick r:id="rId3"/>
              </a:rPr>
              <a:t>https://www.britishmuseum.org/collection/image/1284949001</a:t>
            </a:r>
            <a:r>
              <a:rPr lang="en-GB" sz="1200" kern="1200" dirty="0">
                <a:solidFill>
                  <a:schemeClr val="tx1"/>
                </a:solidFill>
                <a:effectLst/>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altLang="en-US" b="1" dirty="0">
              <a:ea typeface="ＭＳ Ｐゴシック" panose="020B0600070205080204" pitchFamily="34"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altLang="en-US" b="1" dirty="0">
                <a:ea typeface="ＭＳ Ｐゴシック" panose="020B0600070205080204" pitchFamily="34" charset="-128"/>
                <a:cs typeface="Arial" panose="020B0604020202020204" pitchFamily="34" charset="0"/>
              </a:rPr>
              <a:t>QUESTION: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altLang="en-US" dirty="0">
                <a:ea typeface="ＭＳ Ｐゴシック" panose="020B0600070205080204" pitchFamily="34" charset="-128"/>
              </a:rPr>
              <a:t>Can you find out about other examples of bog bodies and what happened to them?</a:t>
            </a:r>
            <a:endParaRPr lang="en-GB" altLang="en-US" b="1" dirty="0">
              <a:ea typeface="ＭＳ Ｐゴシック" panose="020B0600070205080204" pitchFamily="34" charset="-128"/>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altLang="en-US" b="1" dirty="0">
              <a:ea typeface="ＭＳ Ｐゴシック" panose="020B0600070205080204" pitchFamily="34" charset="-128"/>
            </a:endParaRPr>
          </a:p>
          <a:p>
            <a:pPr marL="0" marR="0" lvl="0" indent="0" algn="l" defTabSz="914400" rtl="0" eaLnBrk="1" fontAlgn="auto" latinLnBrk="0" hangingPunct="1">
              <a:lnSpc>
                <a:spcPct val="100000"/>
              </a:lnSpc>
              <a:spcBef>
                <a:spcPct val="0"/>
              </a:spcBef>
              <a:spcAft>
                <a:spcPts val="0"/>
              </a:spcAft>
              <a:buClrTx/>
              <a:buSzTx/>
              <a:buFontTx/>
              <a:buNone/>
              <a:tabLst/>
              <a:defRPr/>
            </a:pPr>
            <a:r>
              <a:rPr lang="en-GB" altLang="en-US" b="1" dirty="0">
                <a:cs typeface="Arial" panose="020B0604020202020204" pitchFamily="34" charset="0"/>
              </a:rPr>
              <a:t>LINKS:</a:t>
            </a:r>
          </a:p>
          <a:p>
            <a:pPr marL="0" marR="0" lvl="0" indent="0" algn="l" defTabSz="914400" rtl="0" eaLnBrk="1" fontAlgn="auto" latinLnBrk="0" hangingPunct="1">
              <a:lnSpc>
                <a:spcPct val="100000"/>
              </a:lnSpc>
              <a:spcBef>
                <a:spcPct val="0"/>
              </a:spcBef>
              <a:spcAft>
                <a:spcPts val="0"/>
              </a:spcAft>
              <a:buClrTx/>
              <a:buSzTx/>
              <a:buFontTx/>
              <a:buNone/>
              <a:tabLst/>
              <a:defRPr/>
            </a:pPr>
            <a:r>
              <a:rPr lang="en-GB" altLang="en-US" b="0" dirty="0">
                <a:cs typeface="Arial" panose="020B0604020202020204" pitchFamily="34" charset="0"/>
              </a:rPr>
              <a:t>Oak Academy Lesson on Lindow Man - </a:t>
            </a:r>
            <a:r>
              <a:rPr lang="en-GB" sz="1200" u="sng" kern="1200" dirty="0">
                <a:solidFill>
                  <a:schemeClr val="tx1"/>
                </a:solidFill>
                <a:effectLst/>
                <a:latin typeface="+mn-lt"/>
                <a:ea typeface="+mn-ea"/>
                <a:cs typeface="+mn-cs"/>
                <a:hlinkClick r:id="rId4"/>
              </a:rPr>
              <a:t>https://www.thenational.academy/teachers/programmes/history-primary-ks2/units/iron-age-britain-what-have-historians-learnt-about-iron-age-britain/lessons/the-discovery-of-lindow-man</a:t>
            </a:r>
            <a:r>
              <a:rPr lang="en-GB" sz="1200" kern="1200" dirty="0">
                <a:solidFill>
                  <a:schemeClr val="tx1"/>
                </a:solidFill>
                <a:effectLst/>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kern="1200" dirty="0">
                <a:solidFill>
                  <a:schemeClr val="tx1"/>
                </a:solidFill>
                <a:effectLst/>
                <a:latin typeface="+mn-lt"/>
                <a:ea typeface="+mn-ea"/>
                <a:cs typeface="+mn-cs"/>
              </a:rPr>
              <a:t>Welcome to the story about Tollund Man - </a:t>
            </a:r>
            <a:r>
              <a:rPr lang="en-GB" sz="1200" u="sng" kern="1200" dirty="0">
                <a:solidFill>
                  <a:schemeClr val="tx1"/>
                </a:solidFill>
                <a:effectLst/>
                <a:latin typeface="+mn-lt"/>
                <a:ea typeface="+mn-ea"/>
                <a:cs typeface="+mn-cs"/>
                <a:hlinkClick r:id="rId5"/>
              </a:rPr>
              <a:t>https://www.museumsilkeborg.dk/welcome-to-the-story-about-tollund-man</a:t>
            </a:r>
            <a:r>
              <a:rPr lang="en-GB" sz="1200" kern="1200" dirty="0">
                <a:solidFill>
                  <a:schemeClr val="tx1"/>
                </a:solidFill>
                <a:effectLst/>
                <a:latin typeface="+mn-lt"/>
                <a:ea typeface="+mn-ea"/>
                <a:cs typeface="+mn-cs"/>
              </a:rPr>
              <a:t> </a:t>
            </a:r>
          </a:p>
          <a:p>
            <a:endParaRPr lang="en-GB" sz="1200" b="0"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ct val="0"/>
              </a:spcBef>
              <a:spcAft>
                <a:spcPts val="0"/>
              </a:spcAft>
              <a:buClrTx/>
              <a:buSzTx/>
              <a:buFontTx/>
              <a:buNone/>
              <a:tabLst/>
              <a:defRPr/>
            </a:pPr>
            <a:endParaRPr lang="en-GB" altLang="en-US" b="0" dirty="0">
              <a:cs typeface="Arial" panose="020B0604020202020204" pitchFamily="34" charset="0"/>
            </a:endParaRPr>
          </a:p>
          <a:p>
            <a:pPr eaLnBrk="1" hangingPunct="1">
              <a:spcBef>
                <a:spcPct val="0"/>
              </a:spcBef>
            </a:pPr>
            <a:endParaRPr lang="en-GB" altLang="en-US" b="1" dirty="0">
              <a:ea typeface="ＭＳ Ｐゴシック" panose="020B0600070205080204" pitchFamily="34" charset="-128"/>
            </a:endParaRPr>
          </a:p>
        </p:txBody>
      </p:sp>
      <p:sp>
        <p:nvSpPr>
          <p:cNvPr id="4" name="Slide Number Placeholder 3">
            <a:extLst>
              <a:ext uri="{FF2B5EF4-FFF2-40B4-BE49-F238E27FC236}">
                <a16:creationId xmlns:a16="http://schemas.microsoft.com/office/drawing/2014/main" id="{BCDF7A9C-5D80-D6C2-C53A-CE88A75BABB7}"/>
              </a:ext>
            </a:extLst>
          </p:cNvPr>
          <p:cNvSpPr>
            <a:spLocks noGrp="1"/>
          </p:cNvSpPr>
          <p:nvPr>
            <p:ph type="sldNum" sz="quarter" idx="5"/>
          </p:nvPr>
        </p:nvSpPr>
        <p:spPr/>
        <p:txBody>
          <a:bodyPr/>
          <a:lstStyle/>
          <a:p>
            <a:fld id="{1AFFFB68-4C17-3C4E-8F1F-E2E74032E6C9}" type="slidenum">
              <a:rPr lang="en-US" smtClean="0"/>
              <a:t>31</a:t>
            </a:fld>
            <a:endParaRPr lang="en-US" dirty="0"/>
          </a:p>
        </p:txBody>
      </p:sp>
    </p:spTree>
    <p:extLst>
      <p:ext uri="{BB962C8B-B14F-4D97-AF65-F5344CB8AC3E}">
        <p14:creationId xmlns:p14="http://schemas.microsoft.com/office/powerpoint/2010/main" val="191766439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4655D8-8271-1F95-D3C5-CF122967883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75FF325-5337-45F7-6F8B-D4E5F8EF7CE1}"/>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315B7806-3D5A-1ED0-6E17-ED37026E9A08}"/>
              </a:ext>
            </a:extLst>
          </p:cNvPr>
          <p:cNvSpPr>
            <a:spLocks noGrp="1"/>
          </p:cNvSpPr>
          <p:nvPr>
            <p:ph type="body" idx="1"/>
          </p:nvPr>
        </p:nvSpPr>
        <p:spPr/>
        <p:txBody>
          <a:bodyPr/>
          <a:lstStyle/>
          <a:p>
            <a:pPr eaLnBrk="1" hangingPunct="1"/>
            <a:r>
              <a:rPr lang="en-GB" altLang="en-US" b="1" dirty="0">
                <a:cs typeface="Arial" panose="020B0604020202020204" pitchFamily="34" charset="0"/>
              </a:rPr>
              <a:t>IMAGE:</a:t>
            </a:r>
          </a:p>
          <a:p>
            <a:pPr marL="0" marR="0" lvl="0" indent="0" algn="l" defTabSz="914400" rtl="0" eaLnBrk="1" fontAlgn="auto" latinLnBrk="0" hangingPunct="1">
              <a:lnSpc>
                <a:spcPct val="100000"/>
              </a:lnSpc>
              <a:spcBef>
                <a:spcPts val="0"/>
              </a:spcBef>
              <a:spcAft>
                <a:spcPts val="0"/>
              </a:spcAft>
              <a:buClrTx/>
              <a:buSzTx/>
              <a:buFontTx/>
              <a:buNone/>
              <a:tabLst/>
              <a:defRPr/>
            </a:pPr>
            <a:r>
              <a:rPr lang="en-GB" altLang="en-US" dirty="0">
                <a:ea typeface="ＭＳ Ｐゴシック" panose="020B0600070205080204" pitchFamily="34" charset="-128"/>
                <a:cs typeface="Arial" panose="020B0604020202020204" pitchFamily="34" charset="0"/>
              </a:rPr>
              <a:t>Iron Age, Socketed Axe Head. © </a:t>
            </a:r>
            <a:r>
              <a:rPr lang="en-GB" sz="1200" kern="1200" dirty="0">
                <a:solidFill>
                  <a:schemeClr val="tx1"/>
                </a:solidFill>
                <a:effectLst/>
                <a:latin typeface="+mn-lt"/>
                <a:ea typeface="+mn-ea"/>
                <a:cs typeface="+mn-cs"/>
              </a:rPr>
              <a:t>The Portable Antiquities Scheme/ The Trustees of the British Museum, CC BY-SA 2.0, via Wikimedia Commons - </a:t>
            </a:r>
            <a:r>
              <a:rPr lang="en-GB" sz="1200" u="sng" kern="1200" dirty="0">
                <a:solidFill>
                  <a:schemeClr val="tx1"/>
                </a:solidFill>
                <a:effectLst/>
                <a:latin typeface="+mn-lt"/>
                <a:ea typeface="+mn-ea"/>
                <a:cs typeface="+mn-cs"/>
                <a:hlinkClick r:id="rId3"/>
              </a:rPr>
              <a:t>https://commons.wikimedia.org/wiki/File:Iron_Age,_Socketed_Axe_Head,_(FindID_221126).jpg</a:t>
            </a:r>
            <a:r>
              <a:rPr lang="en-GB" sz="1200" kern="1200" dirty="0">
                <a:solidFill>
                  <a:schemeClr val="tx1"/>
                </a:solidFill>
                <a:effectLst/>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altLang="en-US" dirty="0">
              <a:ea typeface="ＭＳ Ｐゴシック" panose="020B0600070205080204" pitchFamily="34" charset="-128"/>
            </a:endParaRPr>
          </a:p>
          <a:p>
            <a:pPr algn="l"/>
            <a:endParaRPr lang="en-GB" altLang="en-US" dirty="0">
              <a:ea typeface="ＭＳ Ｐゴシック" panose="020B0600070205080204" pitchFamily="34" charset="-128"/>
            </a:endParaRPr>
          </a:p>
          <a:p>
            <a:endParaRPr lang="en-US" dirty="0"/>
          </a:p>
        </p:txBody>
      </p:sp>
      <p:sp>
        <p:nvSpPr>
          <p:cNvPr id="4" name="Slide Number Placeholder 3">
            <a:extLst>
              <a:ext uri="{FF2B5EF4-FFF2-40B4-BE49-F238E27FC236}">
                <a16:creationId xmlns:a16="http://schemas.microsoft.com/office/drawing/2014/main" id="{FCC0552F-2982-7A86-4B9F-56A8727AAEF8}"/>
              </a:ext>
            </a:extLst>
          </p:cNvPr>
          <p:cNvSpPr>
            <a:spLocks noGrp="1"/>
          </p:cNvSpPr>
          <p:nvPr>
            <p:ph type="sldNum" sz="quarter" idx="5"/>
          </p:nvPr>
        </p:nvSpPr>
        <p:spPr/>
        <p:txBody>
          <a:bodyPr/>
          <a:lstStyle/>
          <a:p>
            <a:fld id="{1AFFFB68-4C17-3C4E-8F1F-E2E74032E6C9}" type="slidenum">
              <a:rPr lang="en-US" smtClean="0"/>
              <a:t>4</a:t>
            </a:fld>
            <a:endParaRPr lang="en-US" dirty="0"/>
          </a:p>
        </p:txBody>
      </p:sp>
    </p:spTree>
    <p:extLst>
      <p:ext uri="{BB962C8B-B14F-4D97-AF65-F5344CB8AC3E}">
        <p14:creationId xmlns:p14="http://schemas.microsoft.com/office/powerpoint/2010/main" val="347025890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395393-83C8-6A6D-8EBD-6C0A0CB4400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EA29705-91D5-C43E-7868-666F84063DBD}"/>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80E69E1A-55F9-3CDE-EC5B-7F347C444B65}"/>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ltLang="en-US" b="1" dirty="0">
                <a:cs typeface="Arial" panose="020B0604020202020204" pitchFamily="34" charset="0"/>
              </a:rPr>
              <a:t>IMAGE: </a:t>
            </a:r>
          </a:p>
          <a:p>
            <a:r>
              <a:rPr lang="en-GB" sz="1200" b="0" i="0" kern="1200" dirty="0">
                <a:solidFill>
                  <a:schemeClr val="tx1"/>
                </a:solidFill>
                <a:effectLst/>
                <a:latin typeface="+mn-lt"/>
                <a:ea typeface="+mn-ea"/>
                <a:cs typeface="+mn-cs"/>
              </a:rPr>
              <a:t>Illustration depicting an aerial view of Uffington Castle univallate Iron Age hillfort on Whitehorse Hill, as it appears in the present day, shown from the north-west, with Uffington White Horse chalk hill figure to its left </a:t>
            </a:r>
            <a:r>
              <a:rPr lang="en-GB" altLang="en-US" dirty="0">
                <a:ea typeface="ＭＳ Ｐゴシック" panose="020B0600070205080204" pitchFamily="34" charset="-128"/>
                <a:cs typeface="Arial" panose="020B0604020202020204" pitchFamily="34" charset="0"/>
              </a:rPr>
              <a:t>© </a:t>
            </a:r>
            <a:r>
              <a:rPr lang="en-GB" altLang="en-US" b="0" dirty="0">
                <a:cs typeface="Arial" panose="020B0604020202020204" pitchFamily="34" charset="0"/>
              </a:rPr>
              <a:t>Historic England Archive Ref: </a:t>
            </a:r>
            <a:r>
              <a:rPr lang="en-GB" sz="1200" b="0" i="0" kern="1200" dirty="0">
                <a:solidFill>
                  <a:schemeClr val="tx1"/>
                </a:solidFill>
                <a:effectLst/>
                <a:latin typeface="+mn-lt"/>
                <a:ea typeface="+mn-ea"/>
                <a:cs typeface="+mn-cs"/>
              </a:rPr>
              <a:t>IC104/001</a:t>
            </a:r>
            <a:r>
              <a:rPr lang="en-GB" altLang="en-US" b="0" dirty="0">
                <a:cs typeface="Arial" panose="020B0604020202020204" pitchFamily="34" charset="0"/>
              </a:rPr>
              <a:t> - </a:t>
            </a:r>
            <a:r>
              <a:rPr lang="en-GB" sz="1200" u="sng" kern="1200" dirty="0">
                <a:solidFill>
                  <a:schemeClr val="tx1"/>
                </a:solidFill>
                <a:effectLst/>
                <a:latin typeface="+mn-lt"/>
                <a:ea typeface="+mn-ea"/>
                <a:cs typeface="+mn-cs"/>
                <a:hlinkClick r:id="rId3"/>
              </a:rPr>
              <a:t>https://historicengland.org.uk/images-books/photos/item/IC104/001</a:t>
            </a:r>
            <a:r>
              <a:rPr lang="en-GB" sz="1200" kern="1200" dirty="0">
                <a:solidFill>
                  <a:schemeClr val="tx1"/>
                </a:solidFill>
                <a:effectLst/>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altLang="en-US" b="1" dirty="0">
              <a:ea typeface="ＭＳ Ｐゴシック" panose="020B0600070205080204" pitchFamily="34" charset="-128"/>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altLang="en-US" b="1" dirty="0">
                <a:ea typeface="ＭＳ Ｐゴシック" panose="020B0600070205080204" pitchFamily="34" charset="-128"/>
                <a:cs typeface="Arial" panose="020B0604020202020204" pitchFamily="34" charset="0"/>
              </a:rPr>
              <a:t>QUESTION: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altLang="en-US" b="0" dirty="0">
                <a:ea typeface="ＭＳ Ｐゴシック" panose="020B0600070205080204" pitchFamily="34" charset="-128"/>
                <a:cs typeface="Arial" panose="020B0604020202020204" pitchFamily="34" charset="0"/>
              </a:rPr>
              <a:t>Why do you think people might have carved giant pictures onto the hillside?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altLang="en-US" b="1" dirty="0">
              <a:ea typeface="ＭＳ Ｐゴシック" panose="020B0600070205080204" pitchFamily="34" charset="-128"/>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altLang="en-US" b="1" dirty="0">
              <a:ea typeface="ＭＳ Ｐゴシック" panose="020B0600070205080204" pitchFamily="34" charset="-128"/>
            </a:endParaRPr>
          </a:p>
          <a:p>
            <a:pPr marL="0" marR="0" lvl="0" indent="0" algn="l" defTabSz="914400" rtl="0" eaLnBrk="1" fontAlgn="auto" latinLnBrk="0" hangingPunct="1">
              <a:lnSpc>
                <a:spcPct val="100000"/>
              </a:lnSpc>
              <a:spcBef>
                <a:spcPct val="0"/>
              </a:spcBef>
              <a:spcAft>
                <a:spcPts val="0"/>
              </a:spcAft>
              <a:buClrTx/>
              <a:buSzTx/>
              <a:buFontTx/>
              <a:buNone/>
              <a:tabLst/>
              <a:defRPr/>
            </a:pPr>
            <a:r>
              <a:rPr lang="en-GB" altLang="en-US" b="1" dirty="0">
                <a:cs typeface="Arial" panose="020B0604020202020204" pitchFamily="34" charset="0"/>
              </a:rPr>
              <a:t>LINKS:</a:t>
            </a:r>
          </a:p>
          <a:p>
            <a:pPr marL="0" marR="0" lvl="0" indent="0" algn="l" defTabSz="914400" rtl="0" eaLnBrk="1" fontAlgn="auto" latinLnBrk="0" hangingPunct="1">
              <a:lnSpc>
                <a:spcPct val="100000"/>
              </a:lnSpc>
              <a:spcBef>
                <a:spcPct val="0"/>
              </a:spcBef>
              <a:spcAft>
                <a:spcPts val="0"/>
              </a:spcAft>
              <a:buClrTx/>
              <a:buSzTx/>
              <a:buFontTx/>
              <a:buNone/>
              <a:tabLst/>
              <a:defRPr/>
            </a:pPr>
            <a:r>
              <a:rPr lang="en-GB" altLang="en-US" b="0" dirty="0">
                <a:ea typeface="ＭＳ Ｐゴシック" panose="020B0600070205080204" pitchFamily="34" charset="-128"/>
              </a:rPr>
              <a:t>Further information about the White Horse - </a:t>
            </a:r>
            <a:r>
              <a:rPr lang="en-GB" sz="1200" u="sng" kern="1200" dirty="0">
                <a:solidFill>
                  <a:schemeClr val="tx1"/>
                </a:solidFill>
                <a:effectLst/>
                <a:latin typeface="+mn-lt"/>
                <a:ea typeface="+mn-ea"/>
                <a:cs typeface="+mn-cs"/>
                <a:hlinkClick r:id="rId4"/>
              </a:rPr>
              <a:t>https://www.oxfordarchaeology.com/uffington-white-horse</a:t>
            </a:r>
            <a:r>
              <a:rPr lang="en-GB" sz="1200" kern="1200" dirty="0">
                <a:solidFill>
                  <a:schemeClr val="tx1"/>
                </a:solidFill>
                <a:effectLst/>
                <a:latin typeface="+mn-lt"/>
                <a:ea typeface="+mn-ea"/>
                <a:cs typeface="+mn-cs"/>
              </a:rPr>
              <a:t> </a:t>
            </a:r>
          </a:p>
          <a:p>
            <a:pPr eaLnBrk="1" hangingPunct="1">
              <a:spcBef>
                <a:spcPct val="0"/>
              </a:spcBef>
            </a:pPr>
            <a:endParaRPr lang="en-GB" altLang="en-US" b="1" dirty="0">
              <a:ea typeface="ＭＳ Ｐゴシック" panose="020B0600070205080204" pitchFamily="34" charset="-128"/>
            </a:endParaRPr>
          </a:p>
        </p:txBody>
      </p:sp>
      <p:sp>
        <p:nvSpPr>
          <p:cNvPr id="4" name="Slide Number Placeholder 3">
            <a:extLst>
              <a:ext uri="{FF2B5EF4-FFF2-40B4-BE49-F238E27FC236}">
                <a16:creationId xmlns:a16="http://schemas.microsoft.com/office/drawing/2014/main" id="{EB0DE2BD-DA95-1571-DA00-42AB0A59B107}"/>
              </a:ext>
            </a:extLst>
          </p:cNvPr>
          <p:cNvSpPr>
            <a:spLocks noGrp="1"/>
          </p:cNvSpPr>
          <p:nvPr>
            <p:ph type="sldNum" sz="quarter" idx="5"/>
          </p:nvPr>
        </p:nvSpPr>
        <p:spPr/>
        <p:txBody>
          <a:bodyPr/>
          <a:lstStyle/>
          <a:p>
            <a:fld id="{1AFFFB68-4C17-3C4E-8F1F-E2E74032E6C9}" type="slidenum">
              <a:rPr lang="en-US" smtClean="0"/>
              <a:t>32</a:t>
            </a:fld>
            <a:endParaRPr lang="en-US" dirty="0"/>
          </a:p>
        </p:txBody>
      </p:sp>
    </p:spTree>
    <p:extLst>
      <p:ext uri="{BB962C8B-B14F-4D97-AF65-F5344CB8AC3E}">
        <p14:creationId xmlns:p14="http://schemas.microsoft.com/office/powerpoint/2010/main" val="252454390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C79744-3898-9159-D085-43BA04C0A78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7F33C32-A35C-7123-AF32-E125683761AB}"/>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97A1E932-96F0-78E7-0C6A-1DDB55388026}"/>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ltLang="en-US" b="1" dirty="0">
                <a:cs typeface="Arial" panose="020B0604020202020204" pitchFamily="34" charset="0"/>
              </a:rPr>
              <a:t>IMAGES: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kern="1200" dirty="0">
                <a:solidFill>
                  <a:schemeClr val="tx1"/>
                </a:solidFill>
                <a:effectLst/>
                <a:latin typeface="+mn-lt"/>
                <a:ea typeface="+mn-ea"/>
                <a:cs typeface="+mn-cs"/>
              </a:rPr>
              <a:t>Uffington White Horse  and hillfort from the air. </a:t>
            </a:r>
            <a:r>
              <a:rPr lang="en-GB" altLang="en-US" dirty="0">
                <a:ea typeface="ＭＳ Ｐゴシック" panose="020B0600070205080204" pitchFamily="34" charset="-128"/>
                <a:cs typeface="Arial" panose="020B0604020202020204" pitchFamily="34" charset="0"/>
              </a:rPr>
              <a:t>© </a:t>
            </a:r>
            <a:r>
              <a:rPr lang="en-GB" altLang="en-US" b="0" dirty="0">
                <a:cs typeface="Arial" panose="020B0604020202020204" pitchFamily="34" charset="0"/>
              </a:rPr>
              <a:t>Historic England - </a:t>
            </a:r>
            <a:r>
              <a:rPr lang="en-GB" sz="1200" u="sng" kern="1200" dirty="0">
                <a:solidFill>
                  <a:schemeClr val="tx1"/>
                </a:solidFill>
                <a:effectLst/>
                <a:latin typeface="+mn-lt"/>
                <a:ea typeface="+mn-ea"/>
                <a:cs typeface="+mn-cs"/>
                <a:hlinkClick r:id="rId3"/>
              </a:rPr>
              <a:t>https://historicengland.org.uk/images-books/archive/collections/aerial-photos/record/24849_001</a:t>
            </a:r>
            <a:endParaRPr lang="en-GB" altLang="en-US" b="1" dirty="0">
              <a:ea typeface="ＭＳ Ｐゴシック" panose="020B0600070205080204" pitchFamily="34"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kern="1200" dirty="0">
                <a:solidFill>
                  <a:schemeClr val="tx1"/>
                </a:solidFill>
                <a:effectLst/>
                <a:latin typeface="+mn-lt"/>
                <a:ea typeface="+mn-ea"/>
                <a:cs typeface="+mn-cs"/>
              </a:rPr>
              <a:t>Uffington White Horse from the air. </a:t>
            </a:r>
            <a:r>
              <a:rPr lang="en-GB" altLang="en-US" dirty="0">
                <a:ea typeface="ＭＳ Ｐゴシック" panose="020B0600070205080204" pitchFamily="34" charset="-128"/>
                <a:cs typeface="Arial" panose="020B0604020202020204" pitchFamily="34" charset="0"/>
              </a:rPr>
              <a:t>© </a:t>
            </a:r>
            <a:r>
              <a:rPr lang="en-GB" altLang="en-US" b="0" dirty="0">
                <a:cs typeface="Arial" panose="020B0604020202020204" pitchFamily="34" charset="0"/>
              </a:rPr>
              <a:t>Historic England - </a:t>
            </a:r>
            <a:r>
              <a:rPr lang="en-GB" sz="1200" u="sng" kern="1200" dirty="0">
                <a:solidFill>
                  <a:schemeClr val="tx1"/>
                </a:solidFill>
                <a:effectLst/>
                <a:latin typeface="+mn-lt"/>
                <a:ea typeface="+mn-ea"/>
                <a:cs typeface="+mn-cs"/>
                <a:hlinkClick r:id="rId4"/>
              </a:rPr>
              <a:t>https://historicengland.org.uk/images-books/archive/collections/aerial-photos/record/24849_002</a:t>
            </a:r>
            <a:r>
              <a:rPr lang="en-GB" sz="1200" kern="1200" dirty="0">
                <a:solidFill>
                  <a:schemeClr val="tx1"/>
                </a:solidFill>
                <a:effectLst/>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altLang="en-US" b="1" dirty="0">
              <a:ea typeface="ＭＳ Ｐゴシック" panose="020B0600070205080204" pitchFamily="34" charset="-128"/>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altLang="en-US" b="1" dirty="0">
                <a:ea typeface="ＭＳ Ｐゴシック" panose="020B0600070205080204" pitchFamily="34" charset="-128"/>
                <a:cs typeface="Arial" panose="020B0604020202020204" pitchFamily="34" charset="0"/>
              </a:rPr>
              <a:t>QUESTION: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altLang="en-US" b="0" dirty="0">
                <a:ea typeface="ＭＳ Ｐゴシック" panose="020B0600070205080204" pitchFamily="34" charset="-128"/>
                <a:cs typeface="Arial" panose="020B0604020202020204" pitchFamily="34" charset="0"/>
              </a:rPr>
              <a:t>Why do you think people might have carved giant pictures onto the hillside?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altLang="en-US" b="1" dirty="0">
              <a:ea typeface="ＭＳ Ｐゴシック" panose="020B0600070205080204" pitchFamily="34" charset="-128"/>
            </a:endParaRPr>
          </a:p>
          <a:p>
            <a:pPr marL="0" marR="0" lvl="0" indent="0" algn="l" defTabSz="914400" rtl="0" eaLnBrk="1" fontAlgn="auto" latinLnBrk="0" hangingPunct="1">
              <a:lnSpc>
                <a:spcPct val="100000"/>
              </a:lnSpc>
              <a:spcBef>
                <a:spcPct val="0"/>
              </a:spcBef>
              <a:spcAft>
                <a:spcPts val="0"/>
              </a:spcAft>
              <a:buClrTx/>
              <a:buSzTx/>
              <a:buFontTx/>
              <a:buNone/>
              <a:tabLst/>
              <a:defRPr/>
            </a:pPr>
            <a:r>
              <a:rPr lang="en-GB" altLang="en-US" b="1" dirty="0">
                <a:cs typeface="Arial" panose="020B0604020202020204" pitchFamily="34" charset="0"/>
              </a:rPr>
              <a:t>LINKS:</a:t>
            </a:r>
          </a:p>
          <a:p>
            <a:pPr marL="0" marR="0" lvl="0" indent="0" algn="l" defTabSz="914400" rtl="0" eaLnBrk="1" fontAlgn="auto" latinLnBrk="0" hangingPunct="1">
              <a:lnSpc>
                <a:spcPct val="100000"/>
              </a:lnSpc>
              <a:spcBef>
                <a:spcPct val="0"/>
              </a:spcBef>
              <a:spcAft>
                <a:spcPts val="0"/>
              </a:spcAft>
              <a:buClrTx/>
              <a:buSzTx/>
              <a:buFontTx/>
              <a:buNone/>
              <a:tabLst/>
              <a:defRPr/>
            </a:pPr>
            <a:r>
              <a:rPr lang="en-GB" altLang="en-US" b="0" dirty="0">
                <a:ea typeface="ＭＳ Ｐゴシック" panose="020B0600070205080204" pitchFamily="34" charset="-128"/>
              </a:rPr>
              <a:t>Further information about the White Horse - </a:t>
            </a:r>
            <a:r>
              <a:rPr lang="en-GB" sz="1200" u="sng" kern="1200" dirty="0">
                <a:solidFill>
                  <a:schemeClr val="tx1"/>
                </a:solidFill>
                <a:effectLst/>
                <a:latin typeface="+mn-lt"/>
                <a:ea typeface="+mn-ea"/>
                <a:cs typeface="+mn-cs"/>
                <a:hlinkClick r:id="rId5"/>
              </a:rPr>
              <a:t>https://www.oxfordarchaeology.com/uffington-white-horse</a:t>
            </a:r>
            <a:r>
              <a:rPr lang="en-GB" sz="1200" kern="1200" dirty="0">
                <a:solidFill>
                  <a:schemeClr val="tx1"/>
                </a:solidFill>
                <a:effectLst/>
                <a:latin typeface="+mn-lt"/>
                <a:ea typeface="+mn-ea"/>
                <a:cs typeface="+mn-cs"/>
              </a:rPr>
              <a:t> </a:t>
            </a:r>
          </a:p>
        </p:txBody>
      </p:sp>
      <p:sp>
        <p:nvSpPr>
          <p:cNvPr id="4" name="Slide Number Placeholder 3">
            <a:extLst>
              <a:ext uri="{FF2B5EF4-FFF2-40B4-BE49-F238E27FC236}">
                <a16:creationId xmlns:a16="http://schemas.microsoft.com/office/drawing/2014/main" id="{631D95CA-168A-C599-D7CD-55FCA63D89B1}"/>
              </a:ext>
            </a:extLst>
          </p:cNvPr>
          <p:cNvSpPr>
            <a:spLocks noGrp="1"/>
          </p:cNvSpPr>
          <p:nvPr>
            <p:ph type="sldNum" sz="quarter" idx="5"/>
          </p:nvPr>
        </p:nvSpPr>
        <p:spPr/>
        <p:txBody>
          <a:bodyPr/>
          <a:lstStyle/>
          <a:p>
            <a:fld id="{1AFFFB68-4C17-3C4E-8F1F-E2E74032E6C9}" type="slidenum">
              <a:rPr lang="en-US" smtClean="0"/>
              <a:t>33</a:t>
            </a:fld>
            <a:endParaRPr lang="en-US" dirty="0"/>
          </a:p>
        </p:txBody>
      </p:sp>
    </p:spTree>
    <p:extLst>
      <p:ext uri="{BB962C8B-B14F-4D97-AF65-F5344CB8AC3E}">
        <p14:creationId xmlns:p14="http://schemas.microsoft.com/office/powerpoint/2010/main" val="32532365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5D80F0-E579-A3A0-4B51-FF20E553208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9A6E344-B95F-DAA8-CF62-2C7B967ACA8E}"/>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8CB19618-CF75-1C4C-DC3A-236ED9B7F80D}"/>
              </a:ext>
            </a:extLst>
          </p:cNvPr>
          <p:cNvSpPr>
            <a:spLocks noGrp="1"/>
          </p:cNvSpPr>
          <p:nvPr>
            <p:ph type="body" idx="1"/>
          </p:nvPr>
        </p:nvSpPr>
        <p:spPr/>
        <p:txBody>
          <a:bodyPr/>
          <a:lstStyle/>
          <a:p>
            <a:pPr eaLnBrk="1" hangingPunct="1"/>
            <a:r>
              <a:rPr lang="en-GB" altLang="en-US" b="1" dirty="0">
                <a:cs typeface="Arial" panose="020B0604020202020204" pitchFamily="34" charset="0"/>
              </a:rPr>
              <a:t>IMAGE:</a:t>
            </a:r>
          </a:p>
          <a:p>
            <a:pPr marL="0" marR="0" lvl="0" indent="0" algn="l" defTabSz="914400" rtl="0" eaLnBrk="1" fontAlgn="auto" latinLnBrk="0" hangingPunct="1">
              <a:lnSpc>
                <a:spcPct val="100000"/>
              </a:lnSpc>
              <a:spcBef>
                <a:spcPts val="0"/>
              </a:spcBef>
              <a:spcAft>
                <a:spcPts val="0"/>
              </a:spcAft>
              <a:buClrTx/>
              <a:buSzTx/>
              <a:buFontTx/>
              <a:buNone/>
              <a:tabLst/>
              <a:defRPr/>
            </a:pPr>
            <a:r>
              <a:rPr lang="en-GB" altLang="en-US" dirty="0">
                <a:ea typeface="ＭＳ Ｐゴシック" panose="020B0600070205080204" pitchFamily="34" charset="-128"/>
                <a:cs typeface="Arial" panose="020B0604020202020204" pitchFamily="34" charset="0"/>
              </a:rPr>
              <a:t>Hoard of copper alloy cauldron and  bowl and iron currency bars. © The Trustees of the British Museum. - </a:t>
            </a:r>
            <a:r>
              <a:rPr lang="en-GB" sz="1200" u="sng" kern="1200" dirty="0">
                <a:solidFill>
                  <a:schemeClr val="tx1"/>
                </a:solidFill>
                <a:effectLst/>
                <a:latin typeface="+mn-lt"/>
                <a:ea typeface="+mn-ea"/>
                <a:cs typeface="+mn-cs"/>
                <a:hlinkClick r:id="rId3"/>
              </a:rPr>
              <a:t>https://www.britishmuseum.org/collection/object/H_1862-0627-1?selectedImageId=1613016329</a:t>
            </a:r>
            <a:r>
              <a:rPr lang="en-GB" sz="1200" kern="1200" dirty="0">
                <a:solidFill>
                  <a:schemeClr val="tx1"/>
                </a:solidFill>
                <a:effectLst/>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kern="1200" dirty="0">
                <a:solidFill>
                  <a:schemeClr val="tx1"/>
                </a:solidFill>
                <a:effectLst/>
                <a:latin typeface="+mn-lt"/>
                <a:ea typeface="+mn-ea"/>
                <a:cs typeface="+mn-cs"/>
              </a:rPr>
              <a:t>Silver coin (whole), Bearded head within wreath, left Boar, right. Latin inscription ‘EPPI CO F’, meaning </a:t>
            </a:r>
            <a:r>
              <a:rPr lang="en-GB" sz="1200" kern="1200" dirty="0">
                <a:solidFill>
                  <a:schemeClr val="tx1"/>
                </a:solidFill>
                <a:effectLst/>
                <a:latin typeface="+mn-lt"/>
                <a:ea typeface="+mn-ea"/>
                <a:cs typeface="+mn-cs"/>
              </a:rPr>
              <a:t>Eppillus, son of Commios. Eppilus was ruler of the </a:t>
            </a:r>
            <a:r>
              <a:rPr lang="en-GB" sz="1200" b="0" i="0" kern="1200" dirty="0">
                <a:solidFill>
                  <a:schemeClr val="tx1"/>
                </a:solidFill>
                <a:effectLst/>
                <a:latin typeface="+mn-lt"/>
                <a:ea typeface="+mn-ea"/>
                <a:cs typeface="+mn-cs"/>
              </a:rPr>
              <a:t>Atrebates Tribe c 20-10 BC</a:t>
            </a:r>
            <a:r>
              <a:rPr lang="en-GB" sz="1200" kern="1200" dirty="0">
                <a:solidFill>
                  <a:schemeClr val="tx1"/>
                </a:solidFill>
                <a:effectLst/>
                <a:latin typeface="+mn-lt"/>
                <a:ea typeface="+mn-ea"/>
                <a:cs typeface="+mn-cs"/>
              </a:rPr>
              <a:t> © The Trustees of the British Museum. - </a:t>
            </a:r>
            <a:r>
              <a:rPr lang="en-GB" sz="1200" u="sng" kern="1200" dirty="0">
                <a:solidFill>
                  <a:schemeClr val="tx1"/>
                </a:solidFill>
                <a:effectLst/>
                <a:latin typeface="+mn-lt"/>
                <a:ea typeface="+mn-ea"/>
                <a:cs typeface="+mn-cs"/>
                <a:hlinkClick r:id="rId4"/>
              </a:rPr>
              <a:t>https://www.britishmuseum.org/collection/object/C_1988-0627-251</a:t>
            </a:r>
            <a:r>
              <a:rPr lang="en-GB" sz="1200" kern="1200" dirty="0">
                <a:solidFill>
                  <a:schemeClr val="tx1"/>
                </a:solidFill>
                <a:effectLst/>
                <a:latin typeface="+mn-lt"/>
                <a:ea typeface="+mn-ea"/>
                <a:cs typeface="+mn-cs"/>
              </a:rPr>
              <a:t> </a:t>
            </a:r>
          </a:p>
          <a:p>
            <a:endParaRPr lang="en-GB" sz="1200" kern="1200" dirty="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4EC52DAC-6892-E110-7D82-8148D4031544}"/>
              </a:ext>
            </a:extLst>
          </p:cNvPr>
          <p:cNvSpPr>
            <a:spLocks noGrp="1"/>
          </p:cNvSpPr>
          <p:nvPr>
            <p:ph type="sldNum" sz="quarter" idx="5"/>
          </p:nvPr>
        </p:nvSpPr>
        <p:spPr/>
        <p:txBody>
          <a:bodyPr/>
          <a:lstStyle/>
          <a:p>
            <a:fld id="{1AFFFB68-4C17-3C4E-8F1F-E2E74032E6C9}" type="slidenum">
              <a:rPr lang="en-US" smtClean="0"/>
              <a:t>5</a:t>
            </a:fld>
            <a:endParaRPr lang="en-US" dirty="0"/>
          </a:p>
        </p:txBody>
      </p:sp>
    </p:spTree>
    <p:extLst>
      <p:ext uri="{BB962C8B-B14F-4D97-AF65-F5344CB8AC3E}">
        <p14:creationId xmlns:p14="http://schemas.microsoft.com/office/powerpoint/2010/main" val="1061536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9BF1CE-211A-2D8D-7E54-9EB13294052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904D717-CC27-1A99-578E-96106EFD22F9}"/>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0C0DBBE9-1832-E79A-5427-3A7BE12425B0}"/>
              </a:ext>
            </a:extLst>
          </p:cNvPr>
          <p:cNvSpPr>
            <a:spLocks noGrp="1"/>
          </p:cNvSpPr>
          <p:nvPr>
            <p:ph type="body" idx="1"/>
          </p:nvPr>
        </p:nvSpPr>
        <p:spPr/>
        <p:txBody>
          <a:bodyPr/>
          <a:lstStyle/>
          <a:p>
            <a:pPr eaLnBrk="1" hangingPunct="1"/>
            <a:r>
              <a:rPr lang="en-GB" altLang="en-US" b="1" dirty="0">
                <a:cs typeface="Arial" panose="020B0604020202020204" pitchFamily="34" charset="0"/>
              </a:rPr>
              <a:t>IMAGE:</a:t>
            </a:r>
          </a:p>
          <a:p>
            <a:pPr marL="0" marR="0" lvl="0" indent="0" algn="l" defTabSz="914400" rtl="0" eaLnBrk="1" fontAlgn="auto" latinLnBrk="0" hangingPunct="1">
              <a:lnSpc>
                <a:spcPct val="100000"/>
              </a:lnSpc>
              <a:spcBef>
                <a:spcPts val="0"/>
              </a:spcBef>
              <a:spcAft>
                <a:spcPts val="0"/>
              </a:spcAft>
              <a:buClrTx/>
              <a:buSzTx/>
              <a:buFontTx/>
              <a:buNone/>
              <a:tabLst/>
              <a:defRPr/>
            </a:pPr>
            <a:r>
              <a:rPr lang="en-GB" altLang="en-US" dirty="0">
                <a:ea typeface="ＭＳ Ｐゴシック" panose="020B0600070205080204" pitchFamily="34" charset="-128"/>
                <a:cs typeface="Arial" panose="020B0604020202020204" pitchFamily="34" charset="0"/>
              </a:rPr>
              <a:t>Reconstruction painting depicting Iron Age people as they may have appeared in everyday life at Maiden Castle hillfort © Historic England Archive. - </a:t>
            </a:r>
            <a:r>
              <a:rPr lang="en-GB" sz="1200" u="sng" kern="1200" dirty="0">
                <a:solidFill>
                  <a:schemeClr val="tx1"/>
                </a:solidFill>
                <a:effectLst/>
                <a:latin typeface="+mn-lt"/>
                <a:ea typeface="+mn-ea"/>
                <a:cs typeface="+mn-cs"/>
                <a:hlinkClick r:id="rId3"/>
              </a:rPr>
              <a:t>https://historicengland.org.uk/images-books/photos/item/IC064/016</a:t>
            </a:r>
            <a:r>
              <a:rPr lang="en-GB" sz="1200" kern="1200" dirty="0">
                <a:solidFill>
                  <a:schemeClr val="tx1"/>
                </a:solidFill>
                <a:effectLst/>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F28A5206-CFE4-CF67-56E6-13A83B47BCCE}"/>
              </a:ext>
            </a:extLst>
          </p:cNvPr>
          <p:cNvSpPr>
            <a:spLocks noGrp="1"/>
          </p:cNvSpPr>
          <p:nvPr>
            <p:ph type="sldNum" sz="quarter" idx="5"/>
          </p:nvPr>
        </p:nvSpPr>
        <p:spPr/>
        <p:txBody>
          <a:bodyPr/>
          <a:lstStyle/>
          <a:p>
            <a:fld id="{1AFFFB68-4C17-3C4E-8F1F-E2E74032E6C9}" type="slidenum">
              <a:rPr lang="en-US" smtClean="0"/>
              <a:t>6</a:t>
            </a:fld>
            <a:endParaRPr lang="en-US" dirty="0"/>
          </a:p>
        </p:txBody>
      </p:sp>
    </p:spTree>
    <p:extLst>
      <p:ext uri="{BB962C8B-B14F-4D97-AF65-F5344CB8AC3E}">
        <p14:creationId xmlns:p14="http://schemas.microsoft.com/office/powerpoint/2010/main" val="236558718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E3B3E7-461C-0059-C57A-9CC25FEAE57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D69F782-3621-A66D-7771-0142BEBEBE1A}"/>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FFA7E8D7-74DE-0A76-4A2F-C14BF59DA668}"/>
              </a:ext>
            </a:extLst>
          </p:cNvPr>
          <p:cNvSpPr>
            <a:spLocks noGrp="1"/>
          </p:cNvSpPr>
          <p:nvPr>
            <p:ph type="body" idx="1"/>
          </p:nvPr>
        </p:nvSpPr>
        <p:spPr/>
        <p:txBody>
          <a:bodyPr/>
          <a:lstStyle/>
          <a:p>
            <a:pPr eaLnBrk="1" hangingPunct="1"/>
            <a:r>
              <a:rPr lang="en-GB" altLang="en-US" b="1" dirty="0">
                <a:cs typeface="Arial" panose="020B0604020202020204" pitchFamily="34" charset="0"/>
              </a:rPr>
              <a:t>IMAGE:</a:t>
            </a:r>
          </a:p>
          <a:p>
            <a:pPr marL="0" marR="0" lvl="0" indent="0" algn="l" defTabSz="914400" rtl="0" eaLnBrk="1" fontAlgn="auto" latinLnBrk="0" hangingPunct="1">
              <a:lnSpc>
                <a:spcPct val="100000"/>
              </a:lnSpc>
              <a:spcBef>
                <a:spcPts val="0"/>
              </a:spcBef>
              <a:spcAft>
                <a:spcPts val="0"/>
              </a:spcAft>
              <a:buClrTx/>
              <a:buSzTx/>
              <a:buFontTx/>
              <a:buNone/>
              <a:tabLst/>
              <a:defRPr/>
            </a:pPr>
            <a:r>
              <a:rPr lang="en-GB" altLang="en-US" dirty="0">
                <a:ea typeface="ＭＳ Ｐゴシック" panose="020B0600070205080204" pitchFamily="34" charset="-128"/>
                <a:cs typeface="Arial" panose="020B0604020202020204" pitchFamily="34" charset="0"/>
              </a:rPr>
              <a:t>Illustration of pottery from Chysauster Ancient Village. © Historic England Archive. Ref: </a:t>
            </a:r>
            <a:r>
              <a:rPr lang="en-GB" sz="1200" b="0" i="0" kern="1200" dirty="0">
                <a:solidFill>
                  <a:schemeClr val="tx1"/>
                </a:solidFill>
                <a:effectLst/>
                <a:latin typeface="+mn-lt"/>
                <a:ea typeface="+mn-ea"/>
                <a:cs typeface="+mn-cs"/>
              </a:rPr>
              <a:t>IC025/005 </a:t>
            </a:r>
            <a:r>
              <a:rPr lang="en-GB" altLang="en-US" dirty="0">
                <a:ea typeface="ＭＳ Ｐゴシック" panose="020B0600070205080204" pitchFamily="34" charset="-128"/>
                <a:cs typeface="Arial" panose="020B0604020202020204" pitchFamily="34" charset="0"/>
              </a:rPr>
              <a:t>– </a:t>
            </a:r>
            <a:r>
              <a:rPr lang="en-GB" sz="1200" u="sng" kern="1200" dirty="0">
                <a:solidFill>
                  <a:schemeClr val="tx1"/>
                </a:solidFill>
                <a:effectLst/>
                <a:latin typeface="+mn-lt"/>
                <a:ea typeface="+mn-ea"/>
                <a:cs typeface="+mn-cs"/>
                <a:hlinkClick r:id="rId3"/>
              </a:rPr>
              <a:t>https://historicengland.org.uk/images-books/photos/item/IC025/005</a:t>
            </a:r>
            <a:r>
              <a:rPr lang="en-GB" sz="1200" kern="1200" dirty="0">
                <a:solidFill>
                  <a:schemeClr val="tx1"/>
                </a:solidFill>
                <a:effectLst/>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kern="1200" dirty="0">
                <a:solidFill>
                  <a:schemeClr val="tx1"/>
                </a:solidFill>
                <a:effectLst/>
                <a:latin typeface="+mn-lt"/>
                <a:ea typeface="+mn-ea"/>
                <a:cs typeface="+mn-cs"/>
              </a:rPr>
              <a:t>Detail of five rim sherds of Romano-British pottery from Houses 5 and 7 at Chysauster, held by the Royal Cornwall Museum. They include cooking and drinking pots – one of which is ‘burnished’ </a:t>
            </a:r>
            <a:r>
              <a:rPr lang="en-GB" sz="1200" kern="1200" dirty="0">
                <a:solidFill>
                  <a:schemeClr val="tx1"/>
                </a:solidFill>
                <a:effectLst/>
                <a:latin typeface="+mn-lt"/>
                <a:ea typeface="+mn-ea"/>
                <a:cs typeface="+mn-cs"/>
              </a:rPr>
              <a:t>© Historic England Archive.  Ref: </a:t>
            </a:r>
            <a:r>
              <a:rPr lang="en-GB" sz="1200" b="0" i="0" kern="1200" dirty="0">
                <a:solidFill>
                  <a:schemeClr val="tx1"/>
                </a:solidFill>
                <a:effectLst/>
                <a:latin typeface="+mn-lt"/>
                <a:ea typeface="+mn-ea"/>
                <a:cs typeface="+mn-cs"/>
              </a:rPr>
              <a:t>DP181341 </a:t>
            </a:r>
            <a:r>
              <a:rPr lang="en-GB" sz="1200" kern="1200" dirty="0">
                <a:solidFill>
                  <a:schemeClr val="tx1"/>
                </a:solidFill>
                <a:effectLst/>
                <a:latin typeface="+mn-lt"/>
                <a:ea typeface="+mn-ea"/>
                <a:cs typeface="+mn-cs"/>
              </a:rPr>
              <a:t>- </a:t>
            </a:r>
            <a:r>
              <a:rPr lang="en-GB" sz="1200" u="sng" kern="1200" dirty="0">
                <a:solidFill>
                  <a:schemeClr val="tx1"/>
                </a:solidFill>
                <a:effectLst/>
                <a:latin typeface="+mn-lt"/>
                <a:ea typeface="+mn-ea"/>
                <a:cs typeface="+mn-cs"/>
                <a:hlinkClick r:id="rId4"/>
              </a:rPr>
              <a:t>https://historicengland.org.uk/images-books/photos/item/DP181341</a:t>
            </a:r>
            <a:r>
              <a:rPr lang="en-GB" sz="1200" kern="1200" dirty="0">
                <a:solidFill>
                  <a:schemeClr val="tx1"/>
                </a:solidFill>
                <a:effectLst/>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1E0CAECA-60FB-9625-806D-6AC6C8E97DF1}"/>
              </a:ext>
            </a:extLst>
          </p:cNvPr>
          <p:cNvSpPr>
            <a:spLocks noGrp="1"/>
          </p:cNvSpPr>
          <p:nvPr>
            <p:ph type="sldNum" sz="quarter" idx="5"/>
          </p:nvPr>
        </p:nvSpPr>
        <p:spPr/>
        <p:txBody>
          <a:bodyPr/>
          <a:lstStyle/>
          <a:p>
            <a:fld id="{1AFFFB68-4C17-3C4E-8F1F-E2E74032E6C9}" type="slidenum">
              <a:rPr lang="en-US" smtClean="0"/>
              <a:t>7</a:t>
            </a:fld>
            <a:endParaRPr lang="en-US" dirty="0"/>
          </a:p>
        </p:txBody>
      </p:sp>
    </p:spTree>
    <p:extLst>
      <p:ext uri="{BB962C8B-B14F-4D97-AF65-F5344CB8AC3E}">
        <p14:creationId xmlns:p14="http://schemas.microsoft.com/office/powerpoint/2010/main" val="423422053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CFC8EF-1D6D-CA43-0E0B-429A68D447A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613FD90-553A-AA52-FC24-5D62400321D3}"/>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5FE20EF6-F86F-C469-E507-EA7D4C8E129E}"/>
              </a:ext>
            </a:extLst>
          </p:cNvPr>
          <p:cNvSpPr>
            <a:spLocks noGrp="1"/>
          </p:cNvSpPr>
          <p:nvPr>
            <p:ph type="body" idx="1"/>
          </p:nvPr>
        </p:nvSpPr>
        <p:spPr/>
        <p:txBody>
          <a:bodyPr/>
          <a:lstStyle/>
          <a:p>
            <a:pPr eaLnBrk="1" hangingPunct="1"/>
            <a:r>
              <a:rPr lang="en-GB" altLang="en-US" b="1" dirty="0">
                <a:cs typeface="Arial" panose="020B0604020202020204" pitchFamily="34" charset="0"/>
              </a:rPr>
              <a:t>IMAGES:</a:t>
            </a:r>
          </a:p>
          <a:p>
            <a:r>
              <a:rPr lang="en-GB" dirty="0"/>
              <a:t>Reconstruction painting showing a man ploughing a field with cattle and a young boy sowing seeds behind him, with roundhouses beyond and a view of Old Oswestry Hillfort in the distance </a:t>
            </a:r>
            <a:r>
              <a:rPr lang="en-GB" altLang="en-US" dirty="0">
                <a:cs typeface="Arial" panose="020B0604020202020204" pitchFamily="34" charset="0"/>
              </a:rPr>
              <a:t>© Historic England Archive Ref:</a:t>
            </a:r>
            <a:r>
              <a:rPr lang="en-GB" altLang="en-US" sz="1200" b="0" i="0" kern="1200" dirty="0">
                <a:solidFill>
                  <a:schemeClr val="tx1"/>
                </a:solidFill>
                <a:effectLst/>
                <a:latin typeface="+mn-lt"/>
                <a:ea typeface="+mn-ea"/>
                <a:cs typeface="+mn-cs"/>
              </a:rPr>
              <a:t> </a:t>
            </a:r>
            <a:r>
              <a:rPr lang="en-GB" sz="1200" b="0" i="0" kern="1200" dirty="0">
                <a:solidFill>
                  <a:schemeClr val="tx1"/>
                </a:solidFill>
                <a:effectLst/>
                <a:latin typeface="+mn-lt"/>
                <a:ea typeface="+mn-ea"/>
                <a:cs typeface="+mn-cs"/>
              </a:rPr>
              <a:t>IC073/004</a:t>
            </a:r>
            <a:r>
              <a:rPr lang="en-GB" altLang="en-US" dirty="0">
                <a:cs typeface="Arial" panose="020B0604020202020204" pitchFamily="34" charset="0"/>
              </a:rPr>
              <a:t> - </a:t>
            </a:r>
            <a:r>
              <a:rPr lang="en-GB" sz="1200" u="sng" kern="1200" dirty="0">
                <a:solidFill>
                  <a:schemeClr val="tx1"/>
                </a:solidFill>
                <a:effectLst/>
                <a:latin typeface="+mn-lt"/>
                <a:ea typeface="+mn-ea"/>
                <a:cs typeface="+mn-cs"/>
                <a:hlinkClick r:id="rId3"/>
              </a:rPr>
              <a:t>https://historicengland.org.uk/images-books/photos/item/IC073/004</a:t>
            </a:r>
            <a:r>
              <a:rPr lang="en-GB" sz="1200" kern="1200" dirty="0">
                <a:solidFill>
                  <a:schemeClr val="tx1"/>
                </a:solidFill>
                <a:effectLst/>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Iron tools (clockwise from top left – sickle, adze, socket axes, billhook, axe, knife, sheers) © The Trustees of the British Museum. - </a:t>
            </a:r>
            <a:r>
              <a:rPr lang="en-GB" sz="1200" u="sng" kern="1200" dirty="0">
                <a:solidFill>
                  <a:schemeClr val="tx1"/>
                </a:solidFill>
                <a:effectLst/>
                <a:latin typeface="+mn-lt"/>
                <a:ea typeface="+mn-ea"/>
                <a:cs typeface="+mn-cs"/>
                <a:hlinkClick r:id="rId4"/>
              </a:rPr>
              <a:t>https://www.britishmuseum.org/collection/object/H_1880-0802-119?selectedImageId=231636001</a:t>
            </a:r>
            <a:r>
              <a:rPr lang="en-GB" sz="1200" kern="1200" dirty="0">
                <a:solidFill>
                  <a:schemeClr val="tx1"/>
                </a:solidFill>
                <a:effectLst/>
                <a:latin typeface="+mn-lt"/>
                <a:ea typeface="+mn-ea"/>
                <a:cs typeface="+mn-cs"/>
              </a:rPr>
              <a:t> </a:t>
            </a:r>
          </a:p>
          <a:p>
            <a:endParaRPr lang="en-GB" sz="1200" kern="1200" dirty="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1043E5E4-C3C5-8A80-6713-90CE294CE1AB}"/>
              </a:ext>
            </a:extLst>
          </p:cNvPr>
          <p:cNvSpPr>
            <a:spLocks noGrp="1"/>
          </p:cNvSpPr>
          <p:nvPr>
            <p:ph type="sldNum" sz="quarter" idx="5"/>
          </p:nvPr>
        </p:nvSpPr>
        <p:spPr/>
        <p:txBody>
          <a:bodyPr/>
          <a:lstStyle/>
          <a:p>
            <a:fld id="{1AFFFB68-4C17-3C4E-8F1F-E2E74032E6C9}" type="slidenum">
              <a:rPr lang="en-US" smtClean="0"/>
              <a:t>8</a:t>
            </a:fld>
            <a:endParaRPr lang="en-US" dirty="0"/>
          </a:p>
        </p:txBody>
      </p:sp>
    </p:spTree>
    <p:extLst>
      <p:ext uri="{BB962C8B-B14F-4D97-AF65-F5344CB8AC3E}">
        <p14:creationId xmlns:p14="http://schemas.microsoft.com/office/powerpoint/2010/main" val="219361714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CE5203-160D-A91C-D5FC-189AC32F65C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D89CCF9-D1DF-ADF0-B7EE-62B990FE2EC0}"/>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1AC6DF6D-3C19-6D40-8BDE-557838267A19}"/>
              </a:ext>
            </a:extLst>
          </p:cNvPr>
          <p:cNvSpPr>
            <a:spLocks noGrp="1"/>
          </p:cNvSpPr>
          <p:nvPr>
            <p:ph type="body" idx="1"/>
          </p:nvPr>
        </p:nvSpPr>
        <p:spPr/>
        <p:txBody>
          <a:bodyPr/>
          <a:lstStyle/>
          <a:p>
            <a:pPr eaLnBrk="1" hangingPunct="1"/>
            <a:r>
              <a:rPr lang="en-GB" altLang="en-US" b="1" dirty="0">
                <a:cs typeface="Arial" panose="020B0604020202020204" pitchFamily="34" charset="0"/>
              </a:rPr>
              <a:t>IMAGES: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Reconstruction drawing showing an Iron Age woman using a saddle quern stone to grind grain into flour, watched by a child. </a:t>
            </a:r>
            <a:r>
              <a:rPr lang="en-GB" altLang="en-US" dirty="0">
                <a:cs typeface="Arial" panose="020B0604020202020204" pitchFamily="34" charset="0"/>
              </a:rPr>
              <a:t>© Historic England Archive Ref:</a:t>
            </a:r>
            <a:r>
              <a:rPr lang="en-GB" altLang="en-US" sz="1200" b="0" i="0" kern="1200" dirty="0">
                <a:solidFill>
                  <a:schemeClr val="tx1"/>
                </a:solidFill>
                <a:effectLst/>
                <a:latin typeface="+mn-lt"/>
                <a:ea typeface="+mn-ea"/>
                <a:cs typeface="+mn-cs"/>
              </a:rPr>
              <a:t> </a:t>
            </a:r>
            <a:r>
              <a:rPr lang="en-GB" sz="1200" b="0" i="0" kern="1200" dirty="0">
                <a:solidFill>
                  <a:schemeClr val="tx1"/>
                </a:solidFill>
                <a:effectLst/>
                <a:latin typeface="+mn-lt"/>
                <a:ea typeface="+mn-ea"/>
                <a:cs typeface="+mn-cs"/>
              </a:rPr>
              <a:t>IC022/005</a:t>
            </a:r>
            <a:r>
              <a:rPr lang="en-GB" altLang="en-US" dirty="0">
                <a:cs typeface="Arial" panose="020B0604020202020204" pitchFamily="34" charset="0"/>
              </a:rPr>
              <a:t> - </a:t>
            </a:r>
            <a:r>
              <a:rPr lang="en-GB" sz="1200" u="sng" kern="1200" dirty="0">
                <a:solidFill>
                  <a:schemeClr val="tx1"/>
                </a:solidFill>
                <a:effectLst/>
                <a:latin typeface="+mn-lt"/>
                <a:ea typeface="+mn-ea"/>
                <a:cs typeface="+mn-cs"/>
                <a:hlinkClick r:id="rId3"/>
              </a:rPr>
              <a:t>https://historicengland.org.uk/images-books/photos/item/IC022/005</a:t>
            </a:r>
            <a:r>
              <a:rPr lang="en-GB" sz="1200" kern="1200" dirty="0">
                <a:solidFill>
                  <a:schemeClr val="tx1"/>
                </a:solidFill>
                <a:effectLst/>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Reconstruction drawing showing an Iron Age man using a rotary quern to grind grain into flour, watched by a cow. © Historic England Archive Ref: IC022/002 - </a:t>
            </a:r>
            <a:r>
              <a:rPr lang="en-GB" sz="1200" u="sng" kern="1200" dirty="0">
                <a:solidFill>
                  <a:schemeClr val="tx1"/>
                </a:solidFill>
                <a:effectLst/>
                <a:latin typeface="+mn-lt"/>
                <a:ea typeface="+mn-ea"/>
                <a:cs typeface="+mn-cs"/>
                <a:hlinkClick r:id="rId4"/>
              </a:rPr>
              <a:t>https://historicengland.org.uk/images-books/photos/item/IC022/002</a:t>
            </a:r>
            <a:r>
              <a:rPr lang="en-GB" sz="1200" kern="1200" dirty="0">
                <a:solidFill>
                  <a:schemeClr val="tx1"/>
                </a:solidFill>
                <a:effectLst/>
                <a:latin typeface="+mn-lt"/>
                <a:ea typeface="+mn-ea"/>
                <a:cs typeface="+mn-cs"/>
              </a:rPr>
              <a:t>  </a:t>
            </a:r>
          </a:p>
        </p:txBody>
      </p:sp>
      <p:sp>
        <p:nvSpPr>
          <p:cNvPr id="4" name="Slide Number Placeholder 3">
            <a:extLst>
              <a:ext uri="{FF2B5EF4-FFF2-40B4-BE49-F238E27FC236}">
                <a16:creationId xmlns:a16="http://schemas.microsoft.com/office/drawing/2014/main" id="{B4491F26-5239-4E6D-9F25-E775E4F653B6}"/>
              </a:ext>
            </a:extLst>
          </p:cNvPr>
          <p:cNvSpPr>
            <a:spLocks noGrp="1"/>
          </p:cNvSpPr>
          <p:nvPr>
            <p:ph type="sldNum" sz="quarter" idx="5"/>
          </p:nvPr>
        </p:nvSpPr>
        <p:spPr/>
        <p:txBody>
          <a:bodyPr/>
          <a:lstStyle/>
          <a:p>
            <a:fld id="{1AFFFB68-4C17-3C4E-8F1F-E2E74032E6C9}" type="slidenum">
              <a:rPr lang="en-US" smtClean="0"/>
              <a:t>9</a:t>
            </a:fld>
            <a:endParaRPr lang="en-US" dirty="0"/>
          </a:p>
        </p:txBody>
      </p:sp>
    </p:spTree>
    <p:extLst>
      <p:ext uri="{BB962C8B-B14F-4D97-AF65-F5344CB8AC3E}">
        <p14:creationId xmlns:p14="http://schemas.microsoft.com/office/powerpoint/2010/main" val="344318880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9E614B-B5F7-CF8C-1D22-861DA0FDFEC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8E90B84-DA28-664E-EE44-904C8EF1034D}"/>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D6072B33-F66E-C00F-509E-FFD545716BDA}"/>
              </a:ext>
            </a:extLst>
          </p:cNvPr>
          <p:cNvSpPr>
            <a:spLocks noGrp="1"/>
          </p:cNvSpPr>
          <p:nvPr>
            <p:ph type="body" idx="1"/>
          </p:nvPr>
        </p:nvSpPr>
        <p:spPr/>
        <p:txBody>
          <a:bodyPr/>
          <a:lstStyle/>
          <a:p>
            <a:pPr eaLnBrk="1" hangingPunct="1"/>
            <a:r>
              <a:rPr lang="en-GB" altLang="en-US" b="1" dirty="0">
                <a:cs typeface="Arial" panose="020B0604020202020204" pitchFamily="34" charset="0"/>
              </a:rPr>
              <a:t>IMAGE: </a:t>
            </a:r>
          </a:p>
          <a:p>
            <a:pPr eaLnBrk="1" hangingPunct="1"/>
            <a:r>
              <a:rPr lang="en-GB" dirty="0"/>
              <a:t>Reconstruction illustration showing everyday life in and around the round houses located in the quarry hollow below the rampart of Danebury Iron Age hillfort, as the scene may have appeared in the second century BC. </a:t>
            </a:r>
            <a:r>
              <a:rPr lang="en-GB" altLang="en-US" dirty="0">
                <a:cs typeface="Arial" panose="020B0604020202020204" pitchFamily="34" charset="0"/>
              </a:rPr>
              <a:t>© Historic England Archive Ref:</a:t>
            </a:r>
            <a:r>
              <a:rPr lang="en-GB" altLang="en-US" sz="1200" b="0" i="0" kern="1200" dirty="0">
                <a:solidFill>
                  <a:schemeClr val="tx1"/>
                </a:solidFill>
                <a:effectLst/>
                <a:latin typeface="+mn-lt"/>
                <a:ea typeface="+mn-ea"/>
                <a:cs typeface="+mn-cs"/>
              </a:rPr>
              <a:t> </a:t>
            </a:r>
            <a:r>
              <a:rPr lang="en-GB" sz="1200" b="0" i="0" kern="1200" dirty="0">
                <a:solidFill>
                  <a:schemeClr val="tx1"/>
                </a:solidFill>
                <a:effectLst/>
                <a:latin typeface="+mn-lt"/>
                <a:ea typeface="+mn-ea"/>
                <a:cs typeface="+mn-cs"/>
              </a:rPr>
              <a:t>IC030/003</a:t>
            </a:r>
            <a:r>
              <a:rPr lang="en-GB" altLang="en-US" dirty="0">
                <a:cs typeface="Arial" panose="020B0604020202020204" pitchFamily="34" charset="0"/>
              </a:rPr>
              <a:t> - </a:t>
            </a:r>
            <a:r>
              <a:rPr lang="en-GB" sz="1200" u="sng" kern="1200" dirty="0">
                <a:solidFill>
                  <a:schemeClr val="tx1"/>
                </a:solidFill>
                <a:effectLst/>
                <a:latin typeface="+mn-lt"/>
                <a:ea typeface="+mn-ea"/>
                <a:cs typeface="+mn-cs"/>
                <a:hlinkClick r:id="rId3"/>
              </a:rPr>
              <a:t>https://historicengland.org.uk/images-books/photos/item/IC030/003</a:t>
            </a:r>
            <a:r>
              <a:rPr lang="en-GB" sz="1200" kern="1200" dirty="0">
                <a:solidFill>
                  <a:schemeClr val="tx1"/>
                </a:solidFill>
                <a:effectLst/>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r>
              <a:rPr lang="en-GB" sz="1200" b="1" kern="1200" dirty="0">
                <a:solidFill>
                  <a:schemeClr val="tx1"/>
                </a:solidFill>
                <a:effectLst/>
                <a:latin typeface="+mn-lt"/>
                <a:ea typeface="+mn-ea"/>
                <a:cs typeface="+mn-cs"/>
              </a:rPr>
              <a:t>LINK</a:t>
            </a:r>
            <a:r>
              <a:rPr lang="en-GB" altLang="en-US" b="1" dirty="0">
                <a:cs typeface="Arial" panose="020B0604020202020204" pitchFamily="34" charset="0"/>
              </a:rPr>
              <a:t>: </a:t>
            </a:r>
            <a:r>
              <a:rPr lang="en-GB" sz="1200" kern="1200" dirty="0">
                <a:solidFill>
                  <a:schemeClr val="tx1"/>
                </a:solidFill>
                <a:effectLst/>
                <a:latin typeface="+mn-lt"/>
                <a:ea typeface="+mn-ea"/>
                <a:cs typeface="+mn-cs"/>
              </a:rPr>
              <a:t> </a:t>
            </a:r>
          </a:p>
          <a:p>
            <a:r>
              <a:rPr lang="en-GB" sz="1200" kern="1200" dirty="0">
                <a:solidFill>
                  <a:schemeClr val="tx1"/>
                </a:solidFill>
                <a:effectLst/>
                <a:latin typeface="+mn-lt"/>
                <a:ea typeface="+mn-ea"/>
                <a:cs typeface="+mn-cs"/>
              </a:rPr>
              <a:t>Video: Danebury Hill Fort – Hampshire County Council (5:17) - </a:t>
            </a:r>
            <a:r>
              <a:rPr lang="en-GB" sz="1200" u="sng" kern="1200" dirty="0">
                <a:solidFill>
                  <a:schemeClr val="tx1"/>
                </a:solidFill>
                <a:effectLst/>
                <a:latin typeface="+mn-lt"/>
                <a:ea typeface="+mn-ea"/>
                <a:cs typeface="+mn-cs"/>
                <a:hlinkClick r:id="rId4"/>
              </a:rPr>
              <a:t>https://www.youtube.com/watch?v=Uu9bLT9I9fI</a:t>
            </a:r>
            <a:r>
              <a:rPr lang="en-GB" sz="1200" kern="1200" dirty="0">
                <a:solidFill>
                  <a:schemeClr val="tx1"/>
                </a:solidFill>
                <a:effectLst/>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1" kern="1200" dirty="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96497AD9-315C-6D05-FBBE-F0CE8C2879BD}"/>
              </a:ext>
            </a:extLst>
          </p:cNvPr>
          <p:cNvSpPr>
            <a:spLocks noGrp="1"/>
          </p:cNvSpPr>
          <p:nvPr>
            <p:ph type="sldNum" sz="quarter" idx="5"/>
          </p:nvPr>
        </p:nvSpPr>
        <p:spPr/>
        <p:txBody>
          <a:bodyPr/>
          <a:lstStyle/>
          <a:p>
            <a:fld id="{1AFFFB68-4C17-3C4E-8F1F-E2E74032E6C9}" type="slidenum">
              <a:rPr lang="en-US" smtClean="0"/>
              <a:t>10</a:t>
            </a:fld>
            <a:endParaRPr lang="en-US" dirty="0"/>
          </a:p>
        </p:txBody>
      </p:sp>
    </p:spTree>
    <p:extLst>
      <p:ext uri="{BB962C8B-B14F-4D97-AF65-F5344CB8AC3E}">
        <p14:creationId xmlns:p14="http://schemas.microsoft.com/office/powerpoint/2010/main" val="304848771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hyperlink" Target="mailto:contact@historicengland.org.uk?subject=Education%20Resources" TargetMode="External"/><Relationship Id="rId2" Type="http://schemas.openxmlformats.org/officeDocument/2006/relationships/hyperlink" Target="http://www.historicengland.org.uk/education" TargetMode="External"/><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hyperlink" Target="mailto:contact@historicengland.org.uk?subject=Education%20Resources" TargetMode="External"/><Relationship Id="rId2" Type="http://schemas.openxmlformats.org/officeDocument/2006/relationships/hyperlink" Target="http://www.historicengland.org.uk/education" TargetMode="External"/><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4.xml.rels><?xml version="1.0" encoding="UTF-8" standalone="yes"?>
<Relationships xmlns="http://schemas.openxmlformats.org/package/2006/relationships"><Relationship Id="rId3" Type="http://schemas.openxmlformats.org/officeDocument/2006/relationships/hyperlink" Target="mailto:contact@historicengland.org.uk?subject=Education%20Resources" TargetMode="External"/><Relationship Id="rId2" Type="http://schemas.openxmlformats.org/officeDocument/2006/relationships/hyperlink" Target="http://www.historicengland.org.uk/education" TargetMode="External"/><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hyperlink" Target="mailto:contact@historicengland.org.uk?subject=Education%20Resources" TargetMode="External"/><Relationship Id="rId2" Type="http://schemas.openxmlformats.org/officeDocument/2006/relationships/hyperlink" Target="http://www.historicengland.org.uk/education" TargetMode="External"/><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hyperlink" Target="mailto:contact@historicengland.org.uk?subject=Education%20Resources" TargetMode="External"/><Relationship Id="rId2" Type="http://schemas.openxmlformats.org/officeDocument/2006/relationships/hyperlink" Target="http://www.historicengland.org.uk/education" TargetMode="External"/><Relationship Id="rId1" Type="http://schemas.openxmlformats.org/officeDocument/2006/relationships/slideMaster" Target="../slideMasters/slideMaster1.xml"/><Relationship Id="rId5" Type="http://schemas.openxmlformats.org/officeDocument/2006/relationships/image" Target="../media/image7.png"/><Relationship Id="rId4" Type="http://schemas.openxmlformats.org/officeDocument/2006/relationships/image" Target="../media/image2.png"/></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4_Front Cover - Single Image">
    <p:spTree>
      <p:nvGrpSpPr>
        <p:cNvPr id="1" name=""/>
        <p:cNvGrpSpPr/>
        <p:nvPr/>
      </p:nvGrpSpPr>
      <p:grpSpPr>
        <a:xfrm>
          <a:off x="0" y="0"/>
          <a:ext cx="0" cy="0"/>
          <a:chOff x="0" y="0"/>
          <a:chExt cx="0" cy="0"/>
        </a:xfrm>
      </p:grpSpPr>
      <p:grpSp>
        <p:nvGrpSpPr>
          <p:cNvPr id="7" name="Group 2">
            <a:extLst>
              <a:ext uri="{FF2B5EF4-FFF2-40B4-BE49-F238E27FC236}">
                <a16:creationId xmlns:a16="http://schemas.microsoft.com/office/drawing/2014/main" id="{369C1781-720E-1D93-58A4-0181FF076ECE}"/>
              </a:ext>
              <a:ext uri="{C183D7F6-B498-43B3-948B-1728B52AA6E4}">
                <adec:decorative xmlns:adec="http://schemas.microsoft.com/office/drawing/2017/decorative" val="1"/>
              </a:ext>
            </a:extLst>
          </p:cNvPr>
          <p:cNvGrpSpPr/>
          <p:nvPr userDrawn="1"/>
        </p:nvGrpSpPr>
        <p:grpSpPr>
          <a:xfrm>
            <a:off x="-2" y="0"/>
            <a:ext cx="4122821" cy="6858000"/>
            <a:chOff x="0" y="0"/>
            <a:chExt cx="1825933" cy="3408051"/>
          </a:xfrm>
          <a:solidFill>
            <a:srgbClr val="BBEBA0"/>
          </a:solidFill>
        </p:grpSpPr>
        <p:sp>
          <p:nvSpPr>
            <p:cNvPr id="8" name="Freeform 3">
              <a:extLst>
                <a:ext uri="{FF2B5EF4-FFF2-40B4-BE49-F238E27FC236}">
                  <a16:creationId xmlns:a16="http://schemas.microsoft.com/office/drawing/2014/main" id="{A3C66558-6BC5-3EAF-D9D4-3E5DD05ACF55}"/>
                </a:ext>
                <a:ext uri="{C183D7F6-B498-43B3-948B-1728B52AA6E4}">
                  <adec:decorative xmlns:adec="http://schemas.microsoft.com/office/drawing/2017/decorative" val="1"/>
                </a:ext>
              </a:extLst>
            </p:cNvPr>
            <p:cNvSpPr/>
            <p:nvPr/>
          </p:nvSpPr>
          <p:spPr>
            <a:xfrm>
              <a:off x="0" y="0"/>
              <a:ext cx="1825933" cy="3408051"/>
            </a:xfrm>
            <a:custGeom>
              <a:avLst/>
              <a:gdLst/>
              <a:ahLst/>
              <a:cxnLst/>
              <a:rect l="l" t="t" r="r" b="b"/>
              <a:pathLst>
                <a:path w="1825933" h="3408051">
                  <a:moveTo>
                    <a:pt x="0" y="0"/>
                  </a:moveTo>
                  <a:lnTo>
                    <a:pt x="1825933" y="0"/>
                  </a:lnTo>
                  <a:lnTo>
                    <a:pt x="1825933" y="3408051"/>
                  </a:lnTo>
                  <a:lnTo>
                    <a:pt x="0" y="3408051"/>
                  </a:lnTo>
                  <a:close/>
                </a:path>
              </a:pathLst>
            </a:custGeom>
            <a:grpFill/>
          </p:spPr>
          <p:txBody>
            <a:bodyPr/>
            <a:lstStyle/>
            <a:p>
              <a:endParaRPr lang="en-US" dirty="0"/>
            </a:p>
          </p:txBody>
        </p:sp>
      </p:grpSp>
      <p:sp>
        <p:nvSpPr>
          <p:cNvPr id="10" name="TextBox 9">
            <a:extLst>
              <a:ext uri="{FF2B5EF4-FFF2-40B4-BE49-F238E27FC236}">
                <a16:creationId xmlns:a16="http://schemas.microsoft.com/office/drawing/2014/main" id="{69E87A62-87CE-37A0-C03A-E79436DB79B7}"/>
              </a:ext>
            </a:extLst>
          </p:cNvPr>
          <p:cNvSpPr txBox="1"/>
          <p:nvPr userDrawn="1"/>
        </p:nvSpPr>
        <p:spPr>
          <a:xfrm>
            <a:off x="343407" y="1693087"/>
            <a:ext cx="3857005" cy="707886"/>
          </a:xfrm>
          <a:prstGeom prst="rect">
            <a:avLst/>
          </a:prstGeom>
          <a:noFill/>
        </p:spPr>
        <p:txBody>
          <a:bodyPr wrap="square" lIns="0" rIns="90000" rtlCol="0">
            <a:spAutoFit/>
          </a:bodyPr>
          <a:lstStyle/>
          <a:p>
            <a:r>
              <a:rPr lang="en-US" sz="4000" b="1" i="0" baseline="0" dirty="0">
                <a:latin typeface="Arial" panose="020B0604020202020204" pitchFamily="34" charset="0"/>
              </a:rPr>
              <a:t>Education</a:t>
            </a:r>
          </a:p>
        </p:txBody>
      </p:sp>
      <p:sp>
        <p:nvSpPr>
          <p:cNvPr id="3" name="Subtitle 2">
            <a:extLst>
              <a:ext uri="{FF2B5EF4-FFF2-40B4-BE49-F238E27FC236}">
                <a16:creationId xmlns:a16="http://schemas.microsoft.com/office/drawing/2014/main" id="{22867521-F3A6-44BC-B943-55AC31C43580}"/>
              </a:ext>
            </a:extLst>
          </p:cNvPr>
          <p:cNvSpPr>
            <a:spLocks noGrp="1"/>
          </p:cNvSpPr>
          <p:nvPr>
            <p:ph type="subTitle" idx="1" hasCustomPrompt="1"/>
          </p:nvPr>
        </p:nvSpPr>
        <p:spPr>
          <a:xfrm>
            <a:off x="365709" y="2559090"/>
            <a:ext cx="3578970" cy="2410371"/>
          </a:xfrm>
          <a:prstGeom prst="rect">
            <a:avLst/>
          </a:prstGeom>
        </p:spPr>
        <p:txBody>
          <a:bodyPr lIns="0"/>
          <a:lstStyle>
            <a:lvl1pPr marL="0" marR="0" indent="0" algn="l" defTabSz="914400" rtl="0" eaLnBrk="1" fontAlgn="auto" latinLnBrk="0" hangingPunct="1">
              <a:lnSpc>
                <a:spcPct val="100000"/>
              </a:lnSpc>
              <a:spcBef>
                <a:spcPts val="1000"/>
              </a:spcBef>
              <a:spcAft>
                <a:spcPts val="0"/>
              </a:spcAft>
              <a:buClrTx/>
              <a:buSzTx/>
              <a:buFontTx/>
              <a:buNone/>
              <a:tabLst/>
              <a:defRPr sz="2400" b="1" i="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Title here</a:t>
            </a:r>
          </a:p>
        </p:txBody>
      </p:sp>
      <p:sp>
        <p:nvSpPr>
          <p:cNvPr id="11" name="Picture Placeholder 16">
            <a:extLst>
              <a:ext uri="{FF2B5EF4-FFF2-40B4-BE49-F238E27FC236}">
                <a16:creationId xmlns:a16="http://schemas.microsoft.com/office/drawing/2014/main" id="{86F0CE02-6F25-7873-FF45-05A1A8F2862A}"/>
              </a:ext>
            </a:extLst>
          </p:cNvPr>
          <p:cNvSpPr>
            <a:spLocks noGrp="1"/>
          </p:cNvSpPr>
          <p:nvPr>
            <p:ph type="pic" sz="quarter" idx="10"/>
          </p:nvPr>
        </p:nvSpPr>
        <p:spPr>
          <a:xfrm>
            <a:off x="4122819" y="0"/>
            <a:ext cx="8069181" cy="6858000"/>
          </a:xfrm>
          <a:prstGeom prst="rect">
            <a:avLst/>
          </a:prstGeom>
        </p:spPr>
        <p:txBody>
          <a:bodyPr/>
          <a:lstStyle/>
          <a:p>
            <a:endParaRPr lang="en-US" dirty="0"/>
          </a:p>
        </p:txBody>
      </p:sp>
      <p:pic>
        <p:nvPicPr>
          <p:cNvPr id="5" name="Picture 4" descr="A black background with a black square&#10;&#10;AI-generated content may be incorrect.">
            <a:extLst>
              <a:ext uri="{FF2B5EF4-FFF2-40B4-BE49-F238E27FC236}">
                <a16:creationId xmlns:a16="http://schemas.microsoft.com/office/drawing/2014/main" id="{9FA119A7-2D46-F6BE-F2EF-F213BF229750}"/>
              </a:ext>
            </a:extLst>
          </p:cNvPr>
          <p:cNvPicPr>
            <a:picLocks noChangeAspect="1"/>
          </p:cNvPicPr>
          <p:nvPr userDrawn="1"/>
        </p:nvPicPr>
        <p:blipFill>
          <a:blip r:embed="rId2"/>
          <a:stretch>
            <a:fillRect/>
          </a:stretch>
        </p:blipFill>
        <p:spPr>
          <a:xfrm>
            <a:off x="149149" y="485985"/>
            <a:ext cx="1980733" cy="921271"/>
          </a:xfrm>
          <a:prstGeom prst="rect">
            <a:avLst/>
          </a:prstGeom>
        </p:spPr>
      </p:pic>
    </p:spTree>
    <p:extLst>
      <p:ext uri="{BB962C8B-B14F-4D97-AF65-F5344CB8AC3E}">
        <p14:creationId xmlns:p14="http://schemas.microsoft.com/office/powerpoint/2010/main" val="107989776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Content-Polaroid-Lef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8" y="365126"/>
            <a:ext cx="4961834" cy="701674"/>
          </a:xfrm>
          <a:prstGeom prst="rect">
            <a:avLst/>
          </a:prstGeom>
          <a:solidFill>
            <a:srgbClr val="BBEBA0"/>
          </a:solidFill>
        </p:spPr>
        <p:txBody>
          <a:bodyPr lIns="0" rIns="90000"/>
          <a:lstStyle>
            <a:lvl1pPr>
              <a:defRPr sz="3200" baseline="0">
                <a:solidFill>
                  <a:schemeClr val="tx1"/>
                </a:solidFill>
              </a:defRPr>
            </a:lvl1pPr>
          </a:lstStyle>
          <a:p>
            <a:r>
              <a:rPr lang="en-GB"/>
              <a:t>Click to edit</a:t>
            </a:r>
            <a:endParaRPr lang="en-US"/>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57188" y="1780413"/>
            <a:ext cx="5905354" cy="426647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2" name="Picture Placeholder 13">
            <a:extLst>
              <a:ext uri="{FF2B5EF4-FFF2-40B4-BE49-F238E27FC236}">
                <a16:creationId xmlns:a16="http://schemas.microsoft.com/office/drawing/2014/main" id="{DBE7C6AD-9EF4-C8BD-F254-F9A43B87974C}"/>
              </a:ext>
              <a:ext uri="{C183D7F6-B498-43B3-948B-1728B52AA6E4}">
                <adec:decorative xmlns:adec="http://schemas.microsoft.com/office/drawing/2017/decorative" val="1"/>
              </a:ext>
            </a:extLst>
          </p:cNvPr>
          <p:cNvSpPr>
            <a:spLocks noGrp="1"/>
          </p:cNvSpPr>
          <p:nvPr>
            <p:ph type="pic" sz="quarter" idx="11" hasCustomPrompt="1"/>
          </p:nvPr>
        </p:nvSpPr>
        <p:spPr>
          <a:xfrm rot="20733588">
            <a:off x="5851663" y="42543"/>
            <a:ext cx="3533443" cy="3821993"/>
          </a:xfrm>
          <a:prstGeom prst="rect">
            <a:avLst/>
          </a:prstGeom>
          <a:blipFill>
            <a:blip r:embed="rId2"/>
            <a:stretch>
              <a:fillRect l="-412" r="-412"/>
            </a:stretch>
          </a:blipFill>
        </p:spPr>
        <p:txBody>
          <a:bodyPr/>
          <a:lstStyle/>
          <a:p>
            <a:r>
              <a:rPr lang="en-US" dirty="0"/>
              <a:t> </a:t>
            </a:r>
          </a:p>
        </p:txBody>
      </p:sp>
      <p:sp>
        <p:nvSpPr>
          <p:cNvPr id="3" name="Picture Placeholder 13">
            <a:extLst>
              <a:ext uri="{FF2B5EF4-FFF2-40B4-BE49-F238E27FC236}">
                <a16:creationId xmlns:a16="http://schemas.microsoft.com/office/drawing/2014/main" id="{AF10C154-B5F4-2AB9-E4DC-9B98B67E4EC8}"/>
              </a:ext>
            </a:extLst>
          </p:cNvPr>
          <p:cNvSpPr>
            <a:spLocks noGrp="1"/>
          </p:cNvSpPr>
          <p:nvPr>
            <p:ph type="pic" sz="quarter" idx="12"/>
          </p:nvPr>
        </p:nvSpPr>
        <p:spPr>
          <a:xfrm rot="20733588">
            <a:off x="6138793" y="244200"/>
            <a:ext cx="2945160" cy="2762675"/>
          </a:xfrm>
          <a:prstGeom prst="rect">
            <a:avLst/>
          </a:prstGeom>
        </p:spPr>
        <p:txBody>
          <a:bodyPr/>
          <a:lstStyle/>
          <a:p>
            <a:endParaRPr lang="en-US" dirty="0"/>
          </a:p>
        </p:txBody>
      </p:sp>
      <p:sp>
        <p:nvSpPr>
          <p:cNvPr id="13" name="Washi">
            <a:extLst>
              <a:ext uri="{FF2B5EF4-FFF2-40B4-BE49-F238E27FC236}">
                <a16:creationId xmlns:a16="http://schemas.microsoft.com/office/drawing/2014/main" id="{3D843452-DDC2-464B-128D-56EE03D75799}"/>
              </a:ext>
              <a:ext uri="{C183D7F6-B498-43B3-948B-1728B52AA6E4}">
                <adec:decorative xmlns:adec="http://schemas.microsoft.com/office/drawing/2017/decorative" val="1"/>
              </a:ext>
            </a:extLst>
          </p:cNvPr>
          <p:cNvSpPr>
            <a:spLocks noGrp="1"/>
          </p:cNvSpPr>
          <p:nvPr>
            <p:ph type="pic" sz="quarter" idx="26" hasCustomPrompt="1"/>
          </p:nvPr>
        </p:nvSpPr>
        <p:spPr>
          <a:xfrm>
            <a:off x="8897031" y="1148588"/>
            <a:ext cx="2836863" cy="631825"/>
          </a:xfrm>
          <a:prstGeom prst="rect">
            <a:avLst/>
          </a:prstGeom>
          <a:blipFill>
            <a:blip r:embed="rId3"/>
            <a:stretch>
              <a:fillRect/>
            </a:stretch>
          </a:blipFill>
        </p:spPr>
        <p:txBody>
          <a:bodyPr/>
          <a:lstStyle/>
          <a:p>
            <a:r>
              <a:rPr lang="en-US" dirty="0"/>
              <a:t> </a:t>
            </a:r>
          </a:p>
        </p:txBody>
      </p:sp>
      <p:sp>
        <p:nvSpPr>
          <p:cNvPr id="6" name="Text Placeholder">
            <a:extLst>
              <a:ext uri="{FF2B5EF4-FFF2-40B4-BE49-F238E27FC236}">
                <a16:creationId xmlns:a16="http://schemas.microsoft.com/office/drawing/2014/main" id="{FD7BA617-E113-D9F9-7D00-48C495758257}"/>
              </a:ext>
            </a:extLst>
          </p:cNvPr>
          <p:cNvSpPr>
            <a:spLocks noGrp="1"/>
          </p:cNvSpPr>
          <p:nvPr>
            <p:ph type="body" sz="quarter" idx="23"/>
          </p:nvPr>
        </p:nvSpPr>
        <p:spPr>
          <a:xfrm>
            <a:off x="9013845" y="1211200"/>
            <a:ext cx="2603237"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sp>
        <p:nvSpPr>
          <p:cNvPr id="4" name="Picture Placeholder 13">
            <a:extLst>
              <a:ext uri="{FF2B5EF4-FFF2-40B4-BE49-F238E27FC236}">
                <a16:creationId xmlns:a16="http://schemas.microsoft.com/office/drawing/2014/main" id="{67B0742A-D5AC-E9BC-AC04-0EAB1A6EE463}"/>
              </a:ext>
              <a:ext uri="{C183D7F6-B498-43B3-948B-1728B52AA6E4}">
                <adec:decorative xmlns:adec="http://schemas.microsoft.com/office/drawing/2017/decorative" val="1"/>
              </a:ext>
            </a:extLst>
          </p:cNvPr>
          <p:cNvSpPr>
            <a:spLocks noGrp="1"/>
          </p:cNvSpPr>
          <p:nvPr>
            <p:ph type="pic" sz="quarter" idx="13" hasCustomPrompt="1"/>
          </p:nvPr>
        </p:nvSpPr>
        <p:spPr>
          <a:xfrm rot="1268507">
            <a:off x="7916434" y="2772772"/>
            <a:ext cx="3554984" cy="3845293"/>
          </a:xfrm>
          <a:prstGeom prst="rect">
            <a:avLst/>
          </a:prstGeom>
          <a:blipFill>
            <a:blip r:embed="rId2"/>
            <a:stretch>
              <a:fillRect l="-412" r="-412"/>
            </a:stretch>
          </a:blipFill>
        </p:spPr>
        <p:txBody>
          <a:bodyPr/>
          <a:lstStyle/>
          <a:p>
            <a:r>
              <a:rPr lang="en-US" dirty="0"/>
              <a:t> </a:t>
            </a:r>
          </a:p>
        </p:txBody>
      </p:sp>
      <p:sp>
        <p:nvSpPr>
          <p:cNvPr id="5" name="Picture Placeholder 13">
            <a:extLst>
              <a:ext uri="{FF2B5EF4-FFF2-40B4-BE49-F238E27FC236}">
                <a16:creationId xmlns:a16="http://schemas.microsoft.com/office/drawing/2014/main" id="{AECF7057-A67D-92F7-5C78-311852F7C474}"/>
              </a:ext>
            </a:extLst>
          </p:cNvPr>
          <p:cNvSpPr>
            <a:spLocks noGrp="1"/>
          </p:cNvSpPr>
          <p:nvPr>
            <p:ph type="pic" sz="quarter" idx="14"/>
          </p:nvPr>
        </p:nvSpPr>
        <p:spPr>
          <a:xfrm rot="1268507">
            <a:off x="8441820" y="3060311"/>
            <a:ext cx="2878832" cy="2764023"/>
          </a:xfrm>
          <a:prstGeom prst="rect">
            <a:avLst/>
          </a:prstGeom>
        </p:spPr>
        <p:txBody>
          <a:bodyPr/>
          <a:lstStyle/>
          <a:p>
            <a:endParaRPr lang="en-US" dirty="0"/>
          </a:p>
        </p:txBody>
      </p:sp>
      <p:sp>
        <p:nvSpPr>
          <p:cNvPr id="10" name="Washi">
            <a:extLst>
              <a:ext uri="{FF2B5EF4-FFF2-40B4-BE49-F238E27FC236}">
                <a16:creationId xmlns:a16="http://schemas.microsoft.com/office/drawing/2014/main" id="{EC0D0A2A-79D8-C43B-BA57-BBEFE892C5D8}"/>
              </a:ext>
              <a:ext uri="{C183D7F6-B498-43B3-948B-1728B52AA6E4}">
                <adec:decorative xmlns:adec="http://schemas.microsoft.com/office/drawing/2017/decorative" val="1"/>
              </a:ext>
            </a:extLst>
          </p:cNvPr>
          <p:cNvSpPr>
            <a:spLocks noGrp="1"/>
          </p:cNvSpPr>
          <p:nvPr>
            <p:ph type="pic" sz="quarter" idx="25" hasCustomPrompt="1"/>
          </p:nvPr>
        </p:nvSpPr>
        <p:spPr>
          <a:xfrm>
            <a:off x="6496050" y="6057900"/>
            <a:ext cx="2836863" cy="631825"/>
          </a:xfrm>
          <a:prstGeom prst="rect">
            <a:avLst/>
          </a:prstGeom>
          <a:blipFill>
            <a:blip r:embed="rId3"/>
            <a:stretch>
              <a:fillRect/>
            </a:stretch>
          </a:blipFill>
        </p:spPr>
        <p:txBody>
          <a:bodyPr/>
          <a:lstStyle/>
          <a:p>
            <a:r>
              <a:rPr lang="en-US" dirty="0"/>
              <a:t> </a:t>
            </a:r>
          </a:p>
        </p:txBody>
      </p:sp>
      <p:sp>
        <p:nvSpPr>
          <p:cNvPr id="8" name="Text Placeholder 41">
            <a:extLst>
              <a:ext uri="{FF2B5EF4-FFF2-40B4-BE49-F238E27FC236}">
                <a16:creationId xmlns:a16="http://schemas.microsoft.com/office/drawing/2014/main" id="{5E7A1B5F-101B-7A92-3AEC-2AF04A484F8D}"/>
              </a:ext>
            </a:extLst>
          </p:cNvPr>
          <p:cNvSpPr>
            <a:spLocks noGrp="1"/>
          </p:cNvSpPr>
          <p:nvPr>
            <p:ph type="body" sz="quarter" idx="24"/>
          </p:nvPr>
        </p:nvSpPr>
        <p:spPr>
          <a:xfrm>
            <a:off x="6496128" y="6179553"/>
            <a:ext cx="2603237"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spTree>
    <p:extLst>
      <p:ext uri="{BB962C8B-B14F-4D97-AF65-F5344CB8AC3E}">
        <p14:creationId xmlns:p14="http://schemas.microsoft.com/office/powerpoint/2010/main" val="212820669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Full Page - Title+Conten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a:solidFill>
            <a:srgbClr val="BBEBA0"/>
          </a:solidFill>
        </p:spPr>
        <p:txBody>
          <a:bodyPr lIns="0"/>
          <a:lstStyle>
            <a:lvl1pPr>
              <a:defRPr sz="3200" baseline="0">
                <a:solidFill>
                  <a:schemeClr val="tx1"/>
                </a:solidFill>
              </a:defRPr>
            </a:lvl1pPr>
          </a:lstStyle>
          <a:p>
            <a:r>
              <a:rPr lang="en-GB"/>
              <a:t>Click to edit</a:t>
            </a:r>
            <a:endParaRPr lang="en-US"/>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1470244"/>
            <a:ext cx="10971915" cy="4320194"/>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7" name="TextBox 6">
            <a:extLst>
              <a:ext uri="{FF2B5EF4-FFF2-40B4-BE49-F238E27FC236}">
                <a16:creationId xmlns:a16="http://schemas.microsoft.com/office/drawing/2014/main" id="{30B7D3DE-DD22-069A-F37E-A57DB023C08C}"/>
              </a:ext>
            </a:extLst>
          </p:cNvPr>
          <p:cNvSpPr txBox="1"/>
          <p:nvPr userDrawn="1"/>
        </p:nvSpPr>
        <p:spPr>
          <a:xfrm>
            <a:off x="357187" y="6213394"/>
            <a:ext cx="8801101" cy="376081"/>
          </a:xfrm>
          <a:prstGeom prst="rect">
            <a:avLst/>
          </a:prstGeom>
        </p:spPr>
        <p:txBody>
          <a:bodyPr wrap="square" lIns="0" tIns="0" rIns="0" bIns="0" rtlCol="0" anchor="t">
            <a:spAutoFit/>
          </a:bodyPr>
          <a:lstStyle/>
          <a:p>
            <a:pPr>
              <a:lnSpc>
                <a:spcPts val="3359"/>
              </a:lnSpc>
            </a:pPr>
            <a:r>
              <a:rPr lang="en-US" sz="1600" baseline="0" dirty="0">
                <a:solidFill>
                  <a:srgbClr val="737373"/>
                </a:solidFill>
                <a:latin typeface="Arial" panose="020B0604020202020204" pitchFamily="34" charset="0"/>
                <a:cs typeface="Arial" panose="020B0604020202020204" pitchFamily="34" charset="0"/>
              </a:rPr>
              <a:t>More resources at </a:t>
            </a:r>
            <a:r>
              <a:rPr lang="en-US" sz="1600" baseline="0" dirty="0">
                <a:solidFill>
                  <a:schemeClr val="bg1">
                    <a:lumMod val="50000"/>
                  </a:schemeClr>
                </a:solidFill>
                <a:latin typeface="Arial" panose="020B0604020202020204" pitchFamily="34" charset="0"/>
                <a:cs typeface="Arial" panose="020B0604020202020204" pitchFamily="34" charset="0"/>
                <a:hlinkClick r:id="rId2"/>
              </a:rPr>
              <a:t>HistoricEngland.org.uk/Education</a:t>
            </a:r>
            <a:r>
              <a:rPr lang="en-US" sz="1600" baseline="0" dirty="0">
                <a:solidFill>
                  <a:schemeClr val="bg1">
                    <a:lumMod val="50000"/>
                  </a:schemeClr>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hlinkClick r:id="rId3"/>
              </a:rPr>
              <a:t>contact@historicengland.org.uk</a:t>
            </a:r>
            <a:endParaRPr lang="en-US" sz="1600" baseline="0" dirty="0">
              <a:solidFill>
                <a:srgbClr val="737373"/>
              </a:solidFill>
              <a:latin typeface="Arial" panose="020B0604020202020204" pitchFamily="34" charset="0"/>
              <a:cs typeface="Arial" panose="020B0604020202020204" pitchFamily="34" charset="0"/>
            </a:endParaRPr>
          </a:p>
        </p:txBody>
      </p:sp>
      <p:sp>
        <p:nvSpPr>
          <p:cNvPr id="2" name="AutoShape 5">
            <a:extLst>
              <a:ext uri="{FF2B5EF4-FFF2-40B4-BE49-F238E27FC236}">
                <a16:creationId xmlns:a16="http://schemas.microsoft.com/office/drawing/2014/main" id="{0686A806-8B99-4CCF-73F4-B0B3B2E13398}"/>
              </a:ext>
              <a:ext uri="{C183D7F6-B498-43B3-948B-1728B52AA6E4}">
                <adec:decorative xmlns:adec="http://schemas.microsoft.com/office/drawing/2017/decorative" val="1"/>
              </a:ext>
            </a:extLst>
          </p:cNvPr>
          <p:cNvSpPr/>
          <p:nvPr userDrawn="1"/>
        </p:nvSpPr>
        <p:spPr>
          <a:xfrm flipV="1">
            <a:off x="357186" y="6102232"/>
            <a:ext cx="10996613" cy="5038"/>
          </a:xfrm>
          <a:prstGeom prst="line">
            <a:avLst/>
          </a:prstGeom>
          <a:ln w="19050" cap="rnd">
            <a:solidFill>
              <a:srgbClr val="D9D9D9"/>
            </a:solidFill>
            <a:prstDash val="solid"/>
            <a:headEnd type="none" w="sm" len="sm"/>
            <a:tailEnd type="none" w="sm" len="sm"/>
          </a:ln>
        </p:spPr>
        <p:txBody>
          <a:bodyPr/>
          <a:lstStyle/>
          <a:p>
            <a:endParaRPr lang="en-GB" dirty="0"/>
          </a:p>
        </p:txBody>
      </p:sp>
      <p:grpSp>
        <p:nvGrpSpPr>
          <p:cNvPr id="3" name="Group 2">
            <a:extLst>
              <a:ext uri="{FF2B5EF4-FFF2-40B4-BE49-F238E27FC236}">
                <a16:creationId xmlns:a16="http://schemas.microsoft.com/office/drawing/2014/main" id="{D19DB756-A867-6970-B27D-6C8088C79965}"/>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BBEBA0"/>
          </a:solidFill>
        </p:grpSpPr>
        <p:sp>
          <p:nvSpPr>
            <p:cNvPr id="4" name="Freeform 3">
              <a:extLst>
                <a:ext uri="{FF2B5EF4-FFF2-40B4-BE49-F238E27FC236}">
                  <a16:creationId xmlns:a16="http://schemas.microsoft.com/office/drawing/2014/main" id="{CDB78576-8341-CDEB-52BF-A23029EEB7AE}"/>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5" name="TextBox 4">
            <a:extLst>
              <a:ext uri="{FF2B5EF4-FFF2-40B4-BE49-F238E27FC236}">
                <a16:creationId xmlns:a16="http://schemas.microsoft.com/office/drawing/2014/main" id="{E3A24FEE-C627-9178-2CB9-42A0686575D0}"/>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Education Resources</a:t>
            </a:r>
          </a:p>
        </p:txBody>
      </p:sp>
      <p:pic>
        <p:nvPicPr>
          <p:cNvPr id="6" name="Picture 5" descr="A logo with a black background&#10;&#10;AI-generated content may be incorrect.">
            <a:extLst>
              <a:ext uri="{FF2B5EF4-FFF2-40B4-BE49-F238E27FC236}">
                <a16:creationId xmlns:a16="http://schemas.microsoft.com/office/drawing/2014/main" id="{56E81F88-915F-1816-8C91-A867A1F587AA}"/>
              </a:ext>
            </a:extLst>
          </p:cNvPr>
          <p:cNvPicPr>
            <a:picLocks noChangeAspect="1"/>
          </p:cNvPicPr>
          <p:nvPr userDrawn="1"/>
        </p:nvPicPr>
        <p:blipFill>
          <a:blip r:embed="rId4"/>
          <a:stretch>
            <a:fillRect/>
          </a:stretch>
        </p:blipFill>
        <p:spPr>
          <a:xfrm>
            <a:off x="9846207" y="6095086"/>
            <a:ext cx="1686011" cy="784191"/>
          </a:xfrm>
          <a:prstGeom prst="rect">
            <a:avLst/>
          </a:prstGeom>
        </p:spPr>
      </p:pic>
    </p:spTree>
    <p:extLst>
      <p:ext uri="{BB962C8B-B14F-4D97-AF65-F5344CB8AC3E}">
        <p14:creationId xmlns:p14="http://schemas.microsoft.com/office/powerpoint/2010/main" val="88002858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Full Page - Title+Content - no footer">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a:solidFill>
            <a:srgbClr val="BBEBA0"/>
          </a:solidFill>
        </p:spPr>
        <p:txBody>
          <a:bodyPr lIns="0"/>
          <a:lstStyle>
            <a:lvl1pPr>
              <a:defRPr sz="3200" baseline="0">
                <a:solidFill>
                  <a:schemeClr val="tx1"/>
                </a:solidFill>
              </a:defRPr>
            </a:lvl1pPr>
          </a:lstStyle>
          <a:p>
            <a:r>
              <a:rPr lang="en-GB"/>
              <a:t>Click to edit</a:t>
            </a:r>
            <a:endParaRPr lang="en-US"/>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1470244"/>
            <a:ext cx="10971915" cy="502263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grpSp>
        <p:nvGrpSpPr>
          <p:cNvPr id="2" name="Group 2">
            <a:extLst>
              <a:ext uri="{FF2B5EF4-FFF2-40B4-BE49-F238E27FC236}">
                <a16:creationId xmlns:a16="http://schemas.microsoft.com/office/drawing/2014/main" id="{F1826450-9BA5-EA65-DD96-DC9A29EEDF6A}"/>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BBEBA0"/>
          </a:solidFill>
        </p:grpSpPr>
        <p:sp>
          <p:nvSpPr>
            <p:cNvPr id="3" name="Freeform 3">
              <a:extLst>
                <a:ext uri="{FF2B5EF4-FFF2-40B4-BE49-F238E27FC236}">
                  <a16:creationId xmlns:a16="http://schemas.microsoft.com/office/drawing/2014/main" id="{5B108CE3-C1DA-993E-3308-D5542984B142}"/>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4" name="TextBox 3">
            <a:extLst>
              <a:ext uri="{FF2B5EF4-FFF2-40B4-BE49-F238E27FC236}">
                <a16:creationId xmlns:a16="http://schemas.microsoft.com/office/drawing/2014/main" id="{A7D7CF76-EDD8-348C-EEBB-FFF14D632F8B}"/>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77169938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Full Page - Content Block Only">
    <p:spTree>
      <p:nvGrpSpPr>
        <p:cNvPr id="1" name=""/>
        <p:cNvGrpSpPr/>
        <p:nvPr/>
      </p:nvGrpSpPr>
      <p:grpSpPr>
        <a:xfrm>
          <a:off x="0" y="0"/>
          <a:ext cx="0" cy="0"/>
          <a:chOff x="0" y="0"/>
          <a:chExt cx="0" cy="0"/>
        </a:xfrm>
      </p:grpSpPr>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391178"/>
            <a:ext cx="10971915" cy="539926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7" name="TextBox 6">
            <a:extLst>
              <a:ext uri="{FF2B5EF4-FFF2-40B4-BE49-F238E27FC236}">
                <a16:creationId xmlns:a16="http://schemas.microsoft.com/office/drawing/2014/main" id="{30B7D3DE-DD22-069A-F37E-A57DB023C08C}"/>
              </a:ext>
            </a:extLst>
          </p:cNvPr>
          <p:cNvSpPr txBox="1"/>
          <p:nvPr userDrawn="1"/>
        </p:nvSpPr>
        <p:spPr>
          <a:xfrm>
            <a:off x="357187" y="6213394"/>
            <a:ext cx="8801101" cy="376081"/>
          </a:xfrm>
          <a:prstGeom prst="rect">
            <a:avLst/>
          </a:prstGeom>
        </p:spPr>
        <p:txBody>
          <a:bodyPr wrap="square" lIns="0" tIns="0" rIns="0" bIns="0" rtlCol="0" anchor="t">
            <a:spAutoFit/>
          </a:bodyPr>
          <a:lstStyle/>
          <a:p>
            <a:pPr>
              <a:lnSpc>
                <a:spcPts val="3359"/>
              </a:lnSpc>
            </a:pPr>
            <a:r>
              <a:rPr lang="en-US" sz="1600" baseline="0" dirty="0">
                <a:solidFill>
                  <a:srgbClr val="737373"/>
                </a:solidFill>
                <a:latin typeface="Arial" panose="020B0604020202020204" pitchFamily="34" charset="0"/>
                <a:cs typeface="Arial" panose="020B0604020202020204" pitchFamily="34" charset="0"/>
              </a:rPr>
              <a:t>More resources at </a:t>
            </a:r>
            <a:r>
              <a:rPr lang="en-US" sz="1600" baseline="0" dirty="0">
                <a:solidFill>
                  <a:schemeClr val="bg1">
                    <a:lumMod val="50000"/>
                  </a:schemeClr>
                </a:solidFill>
                <a:latin typeface="Arial" panose="020B0604020202020204" pitchFamily="34" charset="0"/>
                <a:cs typeface="Arial" panose="020B0604020202020204" pitchFamily="34" charset="0"/>
                <a:hlinkClick r:id="rId2"/>
              </a:rPr>
              <a:t>HistoricEngland.org.uk/Education</a:t>
            </a:r>
            <a:r>
              <a:rPr lang="en-US" sz="1600" baseline="0" dirty="0">
                <a:solidFill>
                  <a:schemeClr val="bg1">
                    <a:lumMod val="50000"/>
                  </a:schemeClr>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hlinkClick r:id="rId3"/>
              </a:rPr>
              <a:t>contact@historicengland.org.uk</a:t>
            </a:r>
            <a:endParaRPr lang="en-US" sz="1600" baseline="0" dirty="0">
              <a:solidFill>
                <a:srgbClr val="737373"/>
              </a:solidFill>
              <a:latin typeface="Arial" panose="020B0604020202020204" pitchFamily="34" charset="0"/>
              <a:cs typeface="Arial" panose="020B0604020202020204" pitchFamily="34" charset="0"/>
            </a:endParaRPr>
          </a:p>
        </p:txBody>
      </p:sp>
      <p:sp>
        <p:nvSpPr>
          <p:cNvPr id="2" name="AutoShape 5">
            <a:extLst>
              <a:ext uri="{FF2B5EF4-FFF2-40B4-BE49-F238E27FC236}">
                <a16:creationId xmlns:a16="http://schemas.microsoft.com/office/drawing/2014/main" id="{8DC9ECEE-0EE8-C1DE-10B8-270F3DA5D0C7}"/>
              </a:ext>
              <a:ext uri="{C183D7F6-B498-43B3-948B-1728B52AA6E4}">
                <adec:decorative xmlns:adec="http://schemas.microsoft.com/office/drawing/2017/decorative" val="1"/>
              </a:ext>
            </a:extLst>
          </p:cNvPr>
          <p:cNvSpPr/>
          <p:nvPr userDrawn="1"/>
        </p:nvSpPr>
        <p:spPr>
          <a:xfrm flipV="1">
            <a:off x="357186" y="6102232"/>
            <a:ext cx="10996613" cy="5038"/>
          </a:xfrm>
          <a:prstGeom prst="line">
            <a:avLst/>
          </a:prstGeom>
          <a:ln w="19050" cap="rnd">
            <a:solidFill>
              <a:srgbClr val="D9D9D9"/>
            </a:solidFill>
            <a:prstDash val="solid"/>
            <a:headEnd type="none" w="sm" len="sm"/>
            <a:tailEnd type="none" w="sm" len="sm"/>
          </a:ln>
        </p:spPr>
        <p:txBody>
          <a:bodyPr/>
          <a:lstStyle/>
          <a:p>
            <a:endParaRPr lang="en-GB" dirty="0"/>
          </a:p>
        </p:txBody>
      </p:sp>
      <p:grpSp>
        <p:nvGrpSpPr>
          <p:cNvPr id="4" name="Group 2">
            <a:extLst>
              <a:ext uri="{FF2B5EF4-FFF2-40B4-BE49-F238E27FC236}">
                <a16:creationId xmlns:a16="http://schemas.microsoft.com/office/drawing/2014/main" id="{9D3DEBF1-A726-4119-AA69-710F4FA96205}"/>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BBEBA0"/>
          </a:solidFill>
        </p:grpSpPr>
        <p:sp>
          <p:nvSpPr>
            <p:cNvPr id="5" name="Freeform 3">
              <a:extLst>
                <a:ext uri="{FF2B5EF4-FFF2-40B4-BE49-F238E27FC236}">
                  <a16:creationId xmlns:a16="http://schemas.microsoft.com/office/drawing/2014/main" id="{EFC81186-7EDA-2755-7C48-0FBEB4CB69F0}"/>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6" name="TextBox 5">
            <a:extLst>
              <a:ext uri="{FF2B5EF4-FFF2-40B4-BE49-F238E27FC236}">
                <a16:creationId xmlns:a16="http://schemas.microsoft.com/office/drawing/2014/main" id="{C31CECC0-AE42-54C2-B744-639265443C39}"/>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Education Resources</a:t>
            </a:r>
          </a:p>
        </p:txBody>
      </p:sp>
      <p:pic>
        <p:nvPicPr>
          <p:cNvPr id="8" name="Picture 7" descr="A logo with a black background&#10;&#10;AI-generated content may be incorrect.">
            <a:extLst>
              <a:ext uri="{FF2B5EF4-FFF2-40B4-BE49-F238E27FC236}">
                <a16:creationId xmlns:a16="http://schemas.microsoft.com/office/drawing/2014/main" id="{924B26B4-BDBF-FF19-CD1D-F85A62B37E92}"/>
              </a:ext>
            </a:extLst>
          </p:cNvPr>
          <p:cNvPicPr>
            <a:picLocks noChangeAspect="1"/>
          </p:cNvPicPr>
          <p:nvPr userDrawn="1"/>
        </p:nvPicPr>
        <p:blipFill>
          <a:blip r:embed="rId4"/>
          <a:stretch>
            <a:fillRect/>
          </a:stretch>
        </p:blipFill>
        <p:spPr>
          <a:xfrm>
            <a:off x="9846207" y="6095086"/>
            <a:ext cx="1686011" cy="784191"/>
          </a:xfrm>
          <a:prstGeom prst="rect">
            <a:avLst/>
          </a:prstGeom>
        </p:spPr>
      </p:pic>
    </p:spTree>
    <p:extLst>
      <p:ext uri="{BB962C8B-B14F-4D97-AF65-F5344CB8AC3E}">
        <p14:creationId xmlns:p14="http://schemas.microsoft.com/office/powerpoint/2010/main" val="205685579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Big-Statement">
    <p:spTree>
      <p:nvGrpSpPr>
        <p:cNvPr id="1" name=""/>
        <p:cNvGrpSpPr/>
        <p:nvPr/>
      </p:nvGrpSpPr>
      <p:grpSpPr>
        <a:xfrm>
          <a:off x="0" y="0"/>
          <a:ext cx="0" cy="0"/>
          <a:chOff x="0" y="0"/>
          <a:chExt cx="0" cy="0"/>
        </a:xfrm>
      </p:grpSpPr>
      <p:sp>
        <p:nvSpPr>
          <p:cNvPr id="3" name="Title 18">
            <a:extLst>
              <a:ext uri="{FF2B5EF4-FFF2-40B4-BE49-F238E27FC236}">
                <a16:creationId xmlns:a16="http://schemas.microsoft.com/office/drawing/2014/main" id="{858C5593-7A4D-F1CA-FAE6-FE2094900D82}"/>
              </a:ext>
            </a:extLst>
          </p:cNvPr>
          <p:cNvSpPr>
            <a:spLocks noGrp="1"/>
          </p:cNvSpPr>
          <p:nvPr>
            <p:ph type="title" hasCustomPrompt="1"/>
          </p:nvPr>
        </p:nvSpPr>
        <p:spPr>
          <a:xfrm>
            <a:off x="357185" y="759956"/>
            <a:ext cx="10996613" cy="710288"/>
          </a:xfrm>
          <a:prstGeom prst="rect">
            <a:avLst/>
          </a:prstGeom>
          <a:solidFill>
            <a:srgbClr val="BBEBA0"/>
          </a:solidFill>
        </p:spPr>
        <p:txBody>
          <a:bodyPr lIns="0"/>
          <a:lstStyle>
            <a:lvl1pPr algn="ctr">
              <a:defRPr sz="4600" baseline="0">
                <a:solidFill>
                  <a:schemeClr val="tx1"/>
                </a:solidFill>
              </a:defRPr>
            </a:lvl1pPr>
          </a:lstStyle>
          <a:p>
            <a:r>
              <a:rPr lang="en-GB"/>
              <a:t>Click to edit – Big Statements</a:t>
            </a:r>
            <a:endParaRPr lang="en-US"/>
          </a:p>
        </p:txBody>
      </p:sp>
      <p:sp>
        <p:nvSpPr>
          <p:cNvPr id="4" name="Content Placeholder 2">
            <a:extLst>
              <a:ext uri="{FF2B5EF4-FFF2-40B4-BE49-F238E27FC236}">
                <a16:creationId xmlns:a16="http://schemas.microsoft.com/office/drawing/2014/main" id="{84AC80B6-5158-96C5-F3E2-F3233BB9C600}"/>
              </a:ext>
            </a:extLst>
          </p:cNvPr>
          <p:cNvSpPr>
            <a:spLocks noGrp="1"/>
          </p:cNvSpPr>
          <p:nvPr>
            <p:ph idx="1"/>
          </p:nvPr>
        </p:nvSpPr>
        <p:spPr>
          <a:xfrm>
            <a:off x="381885" y="2158706"/>
            <a:ext cx="10971915" cy="3631732"/>
          </a:xfrm>
          <a:prstGeom prst="rect">
            <a:avLst/>
          </a:prstGeom>
        </p:spPr>
        <p:txBody>
          <a:bodyPr lIns="0" rIns="90000"/>
          <a:lstStyle>
            <a:lvl1pPr marL="0" indent="0" algn="ctr">
              <a:buFontTx/>
              <a:buNone/>
              <a:defRPr sz="3200" b="1" i="0" baseline="0"/>
            </a:lvl1pPr>
            <a:lvl2pPr marL="457200" indent="0" algn="ctr">
              <a:buFontTx/>
              <a:buNone/>
              <a:defRPr/>
            </a:lvl2pPr>
            <a:lvl3pPr marL="914400" indent="0" algn="ctr">
              <a:buFontTx/>
              <a:buNone/>
              <a:defRPr/>
            </a:lvl3pPr>
            <a:lvl4pPr marL="1371600" indent="0" algn="ctr">
              <a:buFontTx/>
              <a:buNone/>
              <a:defRPr/>
            </a:lvl4pPr>
            <a:lvl5pPr marL="1828800" indent="0" algn="ctr">
              <a:buFontTx/>
              <a:buNone/>
              <a:defRPr/>
            </a:lvl5pPr>
          </a:lstStyle>
          <a:p>
            <a:pPr lvl="0"/>
            <a:r>
              <a:rPr lang="en-GB"/>
              <a:t>Click to edit Master text styles</a:t>
            </a:r>
          </a:p>
        </p:txBody>
      </p:sp>
      <p:sp>
        <p:nvSpPr>
          <p:cNvPr id="7" name="TextBox 6">
            <a:extLst>
              <a:ext uri="{FF2B5EF4-FFF2-40B4-BE49-F238E27FC236}">
                <a16:creationId xmlns:a16="http://schemas.microsoft.com/office/drawing/2014/main" id="{30B7D3DE-DD22-069A-F37E-A57DB023C08C}"/>
              </a:ext>
            </a:extLst>
          </p:cNvPr>
          <p:cNvSpPr txBox="1"/>
          <p:nvPr userDrawn="1"/>
        </p:nvSpPr>
        <p:spPr>
          <a:xfrm>
            <a:off x="357187" y="6213394"/>
            <a:ext cx="8801101" cy="376081"/>
          </a:xfrm>
          <a:prstGeom prst="rect">
            <a:avLst/>
          </a:prstGeom>
        </p:spPr>
        <p:txBody>
          <a:bodyPr wrap="square" lIns="0" tIns="0" rIns="0" bIns="0" rtlCol="0" anchor="t">
            <a:spAutoFit/>
          </a:bodyPr>
          <a:lstStyle/>
          <a:p>
            <a:pPr>
              <a:lnSpc>
                <a:spcPts val="3359"/>
              </a:lnSpc>
            </a:pPr>
            <a:r>
              <a:rPr lang="en-US" sz="1600" baseline="0" dirty="0">
                <a:solidFill>
                  <a:srgbClr val="737373"/>
                </a:solidFill>
                <a:latin typeface="Arial" panose="020B0604020202020204" pitchFamily="34" charset="0"/>
                <a:cs typeface="Arial" panose="020B0604020202020204" pitchFamily="34" charset="0"/>
              </a:rPr>
              <a:t>More resources at </a:t>
            </a:r>
            <a:r>
              <a:rPr lang="en-US" sz="1600" baseline="0" dirty="0">
                <a:solidFill>
                  <a:schemeClr val="bg1">
                    <a:lumMod val="50000"/>
                  </a:schemeClr>
                </a:solidFill>
                <a:latin typeface="Arial" panose="020B0604020202020204" pitchFamily="34" charset="0"/>
                <a:cs typeface="Arial" panose="020B0604020202020204" pitchFamily="34" charset="0"/>
                <a:hlinkClick r:id="rId2"/>
              </a:rPr>
              <a:t>HistoricEngland.org.uk/Education</a:t>
            </a:r>
            <a:r>
              <a:rPr lang="en-US" sz="1600" baseline="0" dirty="0">
                <a:solidFill>
                  <a:schemeClr val="bg1">
                    <a:lumMod val="50000"/>
                  </a:schemeClr>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hlinkClick r:id="rId3"/>
              </a:rPr>
              <a:t>contact@historicengland.org.uk</a:t>
            </a:r>
            <a:endParaRPr lang="en-US" sz="1600" baseline="0" dirty="0">
              <a:solidFill>
                <a:srgbClr val="737373"/>
              </a:solidFill>
              <a:latin typeface="Arial" panose="020B0604020202020204" pitchFamily="34" charset="0"/>
              <a:cs typeface="Arial" panose="020B0604020202020204" pitchFamily="34" charset="0"/>
            </a:endParaRPr>
          </a:p>
        </p:txBody>
      </p:sp>
      <p:sp>
        <p:nvSpPr>
          <p:cNvPr id="2" name="AutoShape 5">
            <a:extLst>
              <a:ext uri="{FF2B5EF4-FFF2-40B4-BE49-F238E27FC236}">
                <a16:creationId xmlns:a16="http://schemas.microsoft.com/office/drawing/2014/main" id="{8DC9ECEE-0EE8-C1DE-10B8-270F3DA5D0C7}"/>
              </a:ext>
              <a:ext uri="{C183D7F6-B498-43B3-948B-1728B52AA6E4}">
                <adec:decorative xmlns:adec="http://schemas.microsoft.com/office/drawing/2017/decorative" val="1"/>
              </a:ext>
            </a:extLst>
          </p:cNvPr>
          <p:cNvSpPr/>
          <p:nvPr userDrawn="1"/>
        </p:nvSpPr>
        <p:spPr>
          <a:xfrm flipV="1">
            <a:off x="357186" y="6102232"/>
            <a:ext cx="10996613" cy="5038"/>
          </a:xfrm>
          <a:prstGeom prst="line">
            <a:avLst/>
          </a:prstGeom>
          <a:ln w="19050" cap="rnd">
            <a:solidFill>
              <a:srgbClr val="D9D9D9"/>
            </a:solidFill>
            <a:prstDash val="solid"/>
            <a:headEnd type="none" w="sm" len="sm"/>
            <a:tailEnd type="none" w="sm" len="sm"/>
          </a:ln>
        </p:spPr>
        <p:txBody>
          <a:bodyPr/>
          <a:lstStyle/>
          <a:p>
            <a:endParaRPr lang="en-GB" dirty="0"/>
          </a:p>
        </p:txBody>
      </p:sp>
      <p:grpSp>
        <p:nvGrpSpPr>
          <p:cNvPr id="5" name="Group 2">
            <a:extLst>
              <a:ext uri="{FF2B5EF4-FFF2-40B4-BE49-F238E27FC236}">
                <a16:creationId xmlns:a16="http://schemas.microsoft.com/office/drawing/2014/main" id="{C351575D-B07A-53D8-CD9C-3745A2CEEA30}"/>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BBEBA0"/>
          </a:solidFill>
        </p:grpSpPr>
        <p:sp>
          <p:nvSpPr>
            <p:cNvPr id="6" name="Freeform 3">
              <a:extLst>
                <a:ext uri="{FF2B5EF4-FFF2-40B4-BE49-F238E27FC236}">
                  <a16:creationId xmlns:a16="http://schemas.microsoft.com/office/drawing/2014/main" id="{942005C2-83E2-9AD6-7773-B71FC23283C9}"/>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8" name="TextBox 7">
            <a:extLst>
              <a:ext uri="{FF2B5EF4-FFF2-40B4-BE49-F238E27FC236}">
                <a16:creationId xmlns:a16="http://schemas.microsoft.com/office/drawing/2014/main" id="{9637856E-7827-55D3-D3F0-FD4A27D0696C}"/>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Education Resources</a:t>
            </a:r>
          </a:p>
        </p:txBody>
      </p:sp>
      <p:pic>
        <p:nvPicPr>
          <p:cNvPr id="10" name="Picture 9" descr="A logo with a black background&#10;&#10;AI-generated content may be incorrect.">
            <a:extLst>
              <a:ext uri="{FF2B5EF4-FFF2-40B4-BE49-F238E27FC236}">
                <a16:creationId xmlns:a16="http://schemas.microsoft.com/office/drawing/2014/main" id="{1A54F164-3ED5-E48A-2960-20984DA24EFA}"/>
              </a:ext>
            </a:extLst>
          </p:cNvPr>
          <p:cNvPicPr>
            <a:picLocks noChangeAspect="1"/>
          </p:cNvPicPr>
          <p:nvPr userDrawn="1"/>
        </p:nvPicPr>
        <p:blipFill>
          <a:blip r:embed="rId4"/>
          <a:stretch>
            <a:fillRect/>
          </a:stretch>
        </p:blipFill>
        <p:spPr>
          <a:xfrm>
            <a:off x="9846207" y="6095086"/>
            <a:ext cx="1686011" cy="784191"/>
          </a:xfrm>
          <a:prstGeom prst="rect">
            <a:avLst/>
          </a:prstGeom>
        </p:spPr>
      </p:pic>
    </p:spTree>
    <p:extLst>
      <p:ext uri="{BB962C8B-B14F-4D97-AF65-F5344CB8AC3E}">
        <p14:creationId xmlns:p14="http://schemas.microsoft.com/office/powerpoint/2010/main" val="89869898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Full Page - Content Block">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DF6069-348B-8FA0-F7CB-6D53057E38A0}"/>
              </a:ext>
            </a:extLst>
          </p:cNvPr>
          <p:cNvSpPr>
            <a:spLocks noGrp="1"/>
          </p:cNvSpPr>
          <p:nvPr>
            <p:ph type="title"/>
          </p:nvPr>
        </p:nvSpPr>
        <p:spPr>
          <a:xfrm>
            <a:off x="381885" y="-1049337"/>
            <a:ext cx="10515600" cy="992187"/>
          </a:xfrm>
        </p:spPr>
        <p:txBody>
          <a:bodyPr/>
          <a:lstStyle>
            <a:lvl1pPr>
              <a:defRPr>
                <a:solidFill>
                  <a:srgbClr val="65B9E4"/>
                </a:solidFill>
              </a:defRPr>
            </a:lvl1pPr>
          </a:lstStyle>
          <a:p>
            <a:r>
              <a:rPr lang="en-GB"/>
              <a:t>Click to edit Master title style</a:t>
            </a:r>
            <a:endParaRPr lang="en-US"/>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391178"/>
            <a:ext cx="10971915" cy="6002128"/>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grpSp>
        <p:nvGrpSpPr>
          <p:cNvPr id="3" name="Group 2">
            <a:extLst>
              <a:ext uri="{FF2B5EF4-FFF2-40B4-BE49-F238E27FC236}">
                <a16:creationId xmlns:a16="http://schemas.microsoft.com/office/drawing/2014/main" id="{976A976D-2FEA-80DA-B7DA-8438687B1629}"/>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BBEBA0"/>
          </a:solidFill>
        </p:grpSpPr>
        <p:sp>
          <p:nvSpPr>
            <p:cNvPr id="4" name="Freeform 3">
              <a:extLst>
                <a:ext uri="{FF2B5EF4-FFF2-40B4-BE49-F238E27FC236}">
                  <a16:creationId xmlns:a16="http://schemas.microsoft.com/office/drawing/2014/main" id="{903749CD-59FF-036E-7539-37CD76D5ED3C}"/>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5" name="TextBox 4">
            <a:extLst>
              <a:ext uri="{FF2B5EF4-FFF2-40B4-BE49-F238E27FC236}">
                <a16:creationId xmlns:a16="http://schemas.microsoft.com/office/drawing/2014/main" id="{E3162DB4-8B18-6F69-5E9F-C040FBC0A698}"/>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233371608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Full Page - Content Block - Full Picture">
    <p:spTree>
      <p:nvGrpSpPr>
        <p:cNvPr id="1" name=""/>
        <p:cNvGrpSpPr/>
        <p:nvPr/>
      </p:nvGrpSpPr>
      <p:grpSpPr>
        <a:xfrm>
          <a:off x="0" y="0"/>
          <a:ext cx="0" cy="0"/>
          <a:chOff x="0" y="0"/>
          <a:chExt cx="0" cy="0"/>
        </a:xfrm>
      </p:grpSpPr>
      <p:sp>
        <p:nvSpPr>
          <p:cNvPr id="4" name="Title 18">
            <a:extLst>
              <a:ext uri="{FF2B5EF4-FFF2-40B4-BE49-F238E27FC236}">
                <a16:creationId xmlns:a16="http://schemas.microsoft.com/office/drawing/2014/main" id="{69542118-A086-8DBB-1902-845F881FEC69}"/>
              </a:ext>
            </a:extLst>
          </p:cNvPr>
          <p:cNvSpPr>
            <a:spLocks noGrp="1"/>
          </p:cNvSpPr>
          <p:nvPr>
            <p:ph type="title"/>
          </p:nvPr>
        </p:nvSpPr>
        <p:spPr>
          <a:xfrm>
            <a:off x="357187" y="365126"/>
            <a:ext cx="5580905" cy="710288"/>
          </a:xfrm>
          <a:prstGeom prst="rect">
            <a:avLst/>
          </a:prstGeom>
          <a:solidFill>
            <a:srgbClr val="BBEBA0"/>
          </a:solidFill>
        </p:spPr>
        <p:txBody>
          <a:bodyPr lIns="0" rIns="90000"/>
          <a:lstStyle>
            <a:lvl1pPr>
              <a:defRPr sz="3200" baseline="0">
                <a:solidFill>
                  <a:schemeClr val="tx1"/>
                </a:solidFill>
              </a:defRPr>
            </a:lvl1pPr>
          </a:lstStyle>
          <a:p>
            <a:r>
              <a:rPr lang="en-GB"/>
              <a:t>Click to edit</a:t>
            </a:r>
            <a:endParaRPr lang="en-US"/>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6" y="1411704"/>
            <a:ext cx="5324852" cy="4981601"/>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3" name="Picture Placeholder 2">
            <a:extLst>
              <a:ext uri="{FF2B5EF4-FFF2-40B4-BE49-F238E27FC236}">
                <a16:creationId xmlns:a16="http://schemas.microsoft.com/office/drawing/2014/main" id="{E24F6B04-3C74-61E5-A8E9-58BFA80B098E}"/>
              </a:ext>
            </a:extLst>
          </p:cNvPr>
          <p:cNvSpPr>
            <a:spLocks noGrp="1"/>
          </p:cNvSpPr>
          <p:nvPr>
            <p:ph type="pic" sz="quarter" idx="10"/>
          </p:nvPr>
        </p:nvSpPr>
        <p:spPr>
          <a:xfrm>
            <a:off x="6096000" y="1411704"/>
            <a:ext cx="5714114" cy="4798596"/>
          </a:xfrm>
          <a:prstGeom prst="rect">
            <a:avLst/>
          </a:prstGeom>
        </p:spPr>
        <p:txBody>
          <a:bodyPr/>
          <a:lstStyle/>
          <a:p>
            <a:endParaRPr lang="en-US" dirty="0"/>
          </a:p>
        </p:txBody>
      </p:sp>
      <p:pic>
        <p:nvPicPr>
          <p:cNvPr id="5" name="Picture 4" descr="A green screen with black border&#10;&#10;AI-generated content may be incorrect.">
            <a:extLst>
              <a:ext uri="{FF2B5EF4-FFF2-40B4-BE49-F238E27FC236}">
                <a16:creationId xmlns:a16="http://schemas.microsoft.com/office/drawing/2014/main" id="{A2962A7A-C017-C4C4-738B-1A55140FD810}"/>
              </a:ext>
            </a:extLst>
          </p:cNvPr>
          <p:cNvPicPr>
            <a:picLocks noChangeAspect="1"/>
          </p:cNvPicPr>
          <p:nvPr userDrawn="1"/>
        </p:nvPicPr>
        <p:blipFill>
          <a:blip r:embed="rId2"/>
          <a:stretch>
            <a:fillRect/>
          </a:stretch>
        </p:blipFill>
        <p:spPr>
          <a:xfrm>
            <a:off x="7131166" y="6280422"/>
            <a:ext cx="3643781" cy="579126"/>
          </a:xfrm>
          <a:prstGeom prst="rect">
            <a:avLst/>
          </a:prstGeom>
        </p:spPr>
      </p:pic>
      <p:sp>
        <p:nvSpPr>
          <p:cNvPr id="9" name="Text Placeholder 41">
            <a:extLst>
              <a:ext uri="{FF2B5EF4-FFF2-40B4-BE49-F238E27FC236}">
                <a16:creationId xmlns:a16="http://schemas.microsoft.com/office/drawing/2014/main" id="{69865DE0-33D3-5941-4EE3-0C94BF89268E}"/>
              </a:ext>
            </a:extLst>
          </p:cNvPr>
          <p:cNvSpPr>
            <a:spLocks noGrp="1"/>
          </p:cNvSpPr>
          <p:nvPr>
            <p:ph type="body" sz="quarter" idx="23"/>
          </p:nvPr>
        </p:nvSpPr>
        <p:spPr>
          <a:xfrm>
            <a:off x="7537826" y="6362816"/>
            <a:ext cx="2830459"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spTree>
    <p:extLst>
      <p:ext uri="{BB962C8B-B14F-4D97-AF65-F5344CB8AC3E}">
        <p14:creationId xmlns:p14="http://schemas.microsoft.com/office/powerpoint/2010/main" val="25302865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2_Full Page - Content Block - Full Picture">
    <p:spTree>
      <p:nvGrpSpPr>
        <p:cNvPr id="1" name=""/>
        <p:cNvGrpSpPr/>
        <p:nvPr/>
      </p:nvGrpSpPr>
      <p:grpSpPr>
        <a:xfrm>
          <a:off x="0" y="0"/>
          <a:ext cx="0" cy="0"/>
          <a:chOff x="0" y="0"/>
          <a:chExt cx="0" cy="0"/>
        </a:xfrm>
      </p:grpSpPr>
      <p:sp>
        <p:nvSpPr>
          <p:cNvPr id="4" name="Title 18">
            <a:extLst>
              <a:ext uri="{FF2B5EF4-FFF2-40B4-BE49-F238E27FC236}">
                <a16:creationId xmlns:a16="http://schemas.microsoft.com/office/drawing/2014/main" id="{69542118-A086-8DBB-1902-845F881FEC69}"/>
              </a:ext>
            </a:extLst>
          </p:cNvPr>
          <p:cNvSpPr>
            <a:spLocks noGrp="1"/>
          </p:cNvSpPr>
          <p:nvPr>
            <p:ph type="title"/>
          </p:nvPr>
        </p:nvSpPr>
        <p:spPr>
          <a:xfrm>
            <a:off x="357187" y="365126"/>
            <a:ext cx="5580905" cy="710288"/>
          </a:xfrm>
          <a:prstGeom prst="rect">
            <a:avLst/>
          </a:prstGeom>
          <a:solidFill>
            <a:srgbClr val="BBEBA0"/>
          </a:solidFill>
        </p:spPr>
        <p:txBody>
          <a:bodyPr lIns="0" rIns="90000"/>
          <a:lstStyle>
            <a:lvl1pPr>
              <a:defRPr sz="3200" baseline="0">
                <a:solidFill>
                  <a:schemeClr val="tx1"/>
                </a:solidFill>
              </a:defRPr>
            </a:lvl1pPr>
          </a:lstStyle>
          <a:p>
            <a:r>
              <a:rPr lang="en-GB"/>
              <a:t>Click to edit</a:t>
            </a:r>
            <a:endParaRPr lang="en-US"/>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6" y="1411704"/>
            <a:ext cx="5324852" cy="4981601"/>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3" name="Picture Placeholder 2">
            <a:extLst>
              <a:ext uri="{FF2B5EF4-FFF2-40B4-BE49-F238E27FC236}">
                <a16:creationId xmlns:a16="http://schemas.microsoft.com/office/drawing/2014/main" id="{E24F6B04-3C74-61E5-A8E9-58BFA80B098E}"/>
              </a:ext>
            </a:extLst>
          </p:cNvPr>
          <p:cNvSpPr>
            <a:spLocks noGrp="1"/>
          </p:cNvSpPr>
          <p:nvPr>
            <p:ph type="pic" sz="quarter" idx="10"/>
          </p:nvPr>
        </p:nvSpPr>
        <p:spPr>
          <a:xfrm>
            <a:off x="6096000" y="1411704"/>
            <a:ext cx="5714114" cy="4798596"/>
          </a:xfrm>
          <a:prstGeom prst="rect">
            <a:avLst/>
          </a:prstGeom>
        </p:spPr>
        <p:txBody>
          <a:bodyPr/>
          <a:lstStyle/>
          <a:p>
            <a:endParaRPr lang="en-US" dirty="0"/>
          </a:p>
        </p:txBody>
      </p:sp>
      <p:pic>
        <p:nvPicPr>
          <p:cNvPr id="5" name="Picture 4" descr="A green screen with black border&#10;&#10;AI-generated content may be incorrect.">
            <a:extLst>
              <a:ext uri="{FF2B5EF4-FFF2-40B4-BE49-F238E27FC236}">
                <a16:creationId xmlns:a16="http://schemas.microsoft.com/office/drawing/2014/main" id="{A2962A7A-C017-C4C4-738B-1A55140FD810}"/>
              </a:ext>
            </a:extLst>
          </p:cNvPr>
          <p:cNvPicPr>
            <a:picLocks noChangeAspect="1"/>
          </p:cNvPicPr>
          <p:nvPr userDrawn="1"/>
        </p:nvPicPr>
        <p:blipFill>
          <a:blip r:embed="rId2"/>
          <a:stretch>
            <a:fillRect/>
          </a:stretch>
        </p:blipFill>
        <p:spPr>
          <a:xfrm>
            <a:off x="6095999" y="6280422"/>
            <a:ext cx="5714113" cy="579126"/>
          </a:xfrm>
          <a:prstGeom prst="rect">
            <a:avLst/>
          </a:prstGeom>
        </p:spPr>
      </p:pic>
      <p:sp>
        <p:nvSpPr>
          <p:cNvPr id="9" name="Text Placeholder 41">
            <a:extLst>
              <a:ext uri="{FF2B5EF4-FFF2-40B4-BE49-F238E27FC236}">
                <a16:creationId xmlns:a16="http://schemas.microsoft.com/office/drawing/2014/main" id="{69865DE0-33D3-5941-4EE3-0C94BF89268E}"/>
              </a:ext>
            </a:extLst>
          </p:cNvPr>
          <p:cNvSpPr>
            <a:spLocks noGrp="1"/>
          </p:cNvSpPr>
          <p:nvPr>
            <p:ph type="body" sz="quarter" idx="23"/>
          </p:nvPr>
        </p:nvSpPr>
        <p:spPr>
          <a:xfrm>
            <a:off x="6163733" y="6362816"/>
            <a:ext cx="5562600"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spTree>
    <p:extLst>
      <p:ext uri="{BB962C8B-B14F-4D97-AF65-F5344CB8AC3E}">
        <p14:creationId xmlns:p14="http://schemas.microsoft.com/office/powerpoint/2010/main" val="320387918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4_Full Page - Content Block - Full Picture">
    <p:spTree>
      <p:nvGrpSpPr>
        <p:cNvPr id="1" name=""/>
        <p:cNvGrpSpPr/>
        <p:nvPr/>
      </p:nvGrpSpPr>
      <p:grpSpPr>
        <a:xfrm>
          <a:off x="0" y="0"/>
          <a:ext cx="0" cy="0"/>
          <a:chOff x="0" y="0"/>
          <a:chExt cx="0" cy="0"/>
        </a:xfrm>
      </p:grpSpPr>
      <p:sp>
        <p:nvSpPr>
          <p:cNvPr id="4" name="Title 18">
            <a:extLst>
              <a:ext uri="{FF2B5EF4-FFF2-40B4-BE49-F238E27FC236}">
                <a16:creationId xmlns:a16="http://schemas.microsoft.com/office/drawing/2014/main" id="{69542118-A086-8DBB-1902-845F881FEC69}"/>
              </a:ext>
            </a:extLst>
          </p:cNvPr>
          <p:cNvSpPr>
            <a:spLocks noGrp="1"/>
          </p:cNvSpPr>
          <p:nvPr>
            <p:ph type="title"/>
          </p:nvPr>
        </p:nvSpPr>
        <p:spPr>
          <a:xfrm>
            <a:off x="357188" y="365126"/>
            <a:ext cx="7526184" cy="710288"/>
          </a:xfrm>
          <a:prstGeom prst="rect">
            <a:avLst/>
          </a:prstGeom>
          <a:solidFill>
            <a:srgbClr val="BBEBA0"/>
          </a:solidFill>
        </p:spPr>
        <p:txBody>
          <a:bodyPr lIns="0" rIns="90000"/>
          <a:lstStyle>
            <a:lvl1pPr>
              <a:defRPr sz="3200" baseline="0">
                <a:solidFill>
                  <a:schemeClr val="tx1"/>
                </a:solidFill>
              </a:defRPr>
            </a:lvl1pPr>
          </a:lstStyle>
          <a:p>
            <a:r>
              <a:rPr lang="en-GB"/>
              <a:t>Click to edit</a:t>
            </a:r>
            <a:endParaRPr lang="en-US"/>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6" y="1411704"/>
            <a:ext cx="5324852" cy="4981601"/>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3" name="Picture Placeholder 2">
            <a:extLst>
              <a:ext uri="{FF2B5EF4-FFF2-40B4-BE49-F238E27FC236}">
                <a16:creationId xmlns:a16="http://schemas.microsoft.com/office/drawing/2014/main" id="{E24F6B04-3C74-61E5-A8E9-58BFA80B098E}"/>
              </a:ext>
            </a:extLst>
          </p:cNvPr>
          <p:cNvSpPr>
            <a:spLocks noGrp="1"/>
          </p:cNvSpPr>
          <p:nvPr>
            <p:ph type="pic" sz="quarter" idx="10"/>
          </p:nvPr>
        </p:nvSpPr>
        <p:spPr>
          <a:xfrm>
            <a:off x="6096000" y="1411704"/>
            <a:ext cx="5714114" cy="4798596"/>
          </a:xfrm>
          <a:prstGeom prst="rect">
            <a:avLst/>
          </a:prstGeom>
        </p:spPr>
        <p:txBody>
          <a:bodyPr/>
          <a:lstStyle/>
          <a:p>
            <a:endParaRPr lang="en-US" dirty="0"/>
          </a:p>
        </p:txBody>
      </p:sp>
      <p:pic>
        <p:nvPicPr>
          <p:cNvPr id="5" name="Picture 4" descr="A green screen with black border&#10;&#10;AI-generated content may be incorrect.">
            <a:extLst>
              <a:ext uri="{FF2B5EF4-FFF2-40B4-BE49-F238E27FC236}">
                <a16:creationId xmlns:a16="http://schemas.microsoft.com/office/drawing/2014/main" id="{A2962A7A-C017-C4C4-738B-1A55140FD810}"/>
              </a:ext>
            </a:extLst>
          </p:cNvPr>
          <p:cNvPicPr>
            <a:picLocks noChangeAspect="1"/>
          </p:cNvPicPr>
          <p:nvPr userDrawn="1"/>
        </p:nvPicPr>
        <p:blipFill>
          <a:blip r:embed="rId2"/>
          <a:stretch>
            <a:fillRect/>
          </a:stretch>
        </p:blipFill>
        <p:spPr>
          <a:xfrm>
            <a:off x="6095999" y="6280422"/>
            <a:ext cx="5714113" cy="579126"/>
          </a:xfrm>
          <a:prstGeom prst="rect">
            <a:avLst/>
          </a:prstGeom>
        </p:spPr>
      </p:pic>
      <p:sp>
        <p:nvSpPr>
          <p:cNvPr id="9" name="Text Placeholder 41">
            <a:extLst>
              <a:ext uri="{FF2B5EF4-FFF2-40B4-BE49-F238E27FC236}">
                <a16:creationId xmlns:a16="http://schemas.microsoft.com/office/drawing/2014/main" id="{69865DE0-33D3-5941-4EE3-0C94BF89268E}"/>
              </a:ext>
            </a:extLst>
          </p:cNvPr>
          <p:cNvSpPr>
            <a:spLocks noGrp="1"/>
          </p:cNvSpPr>
          <p:nvPr>
            <p:ph type="body" sz="quarter" idx="23"/>
          </p:nvPr>
        </p:nvSpPr>
        <p:spPr>
          <a:xfrm>
            <a:off x="6163733" y="6362816"/>
            <a:ext cx="5562600"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spTree>
    <p:extLst>
      <p:ext uri="{BB962C8B-B14F-4D97-AF65-F5344CB8AC3E}">
        <p14:creationId xmlns:p14="http://schemas.microsoft.com/office/powerpoint/2010/main" val="90835409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_Full Page - Content Block - Full Picture">
    <p:spTree>
      <p:nvGrpSpPr>
        <p:cNvPr id="1" name=""/>
        <p:cNvGrpSpPr/>
        <p:nvPr/>
      </p:nvGrpSpPr>
      <p:grpSpPr>
        <a:xfrm>
          <a:off x="0" y="0"/>
          <a:ext cx="0" cy="0"/>
          <a:chOff x="0" y="0"/>
          <a:chExt cx="0" cy="0"/>
        </a:xfrm>
      </p:grpSpPr>
      <p:sp>
        <p:nvSpPr>
          <p:cNvPr id="4" name="Title 18">
            <a:extLst>
              <a:ext uri="{FF2B5EF4-FFF2-40B4-BE49-F238E27FC236}">
                <a16:creationId xmlns:a16="http://schemas.microsoft.com/office/drawing/2014/main" id="{69542118-A086-8DBB-1902-845F881FEC69}"/>
              </a:ext>
            </a:extLst>
          </p:cNvPr>
          <p:cNvSpPr>
            <a:spLocks noGrp="1"/>
          </p:cNvSpPr>
          <p:nvPr>
            <p:ph type="title"/>
          </p:nvPr>
        </p:nvSpPr>
        <p:spPr>
          <a:xfrm>
            <a:off x="357187" y="365126"/>
            <a:ext cx="11452927" cy="710288"/>
          </a:xfrm>
          <a:prstGeom prst="rect">
            <a:avLst/>
          </a:prstGeom>
          <a:solidFill>
            <a:srgbClr val="BBEBA0"/>
          </a:solidFill>
        </p:spPr>
        <p:txBody>
          <a:bodyPr lIns="0" rIns="90000"/>
          <a:lstStyle>
            <a:lvl1pPr>
              <a:defRPr sz="3200" baseline="0">
                <a:solidFill>
                  <a:schemeClr val="tx1"/>
                </a:solidFill>
              </a:defRPr>
            </a:lvl1pPr>
          </a:lstStyle>
          <a:p>
            <a:r>
              <a:rPr lang="en-GB"/>
              <a:t>Click to edit</a:t>
            </a:r>
            <a:endParaRPr lang="en-US"/>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6" y="1411704"/>
            <a:ext cx="5324852" cy="4981601"/>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3" name="Picture Placeholder 2">
            <a:extLst>
              <a:ext uri="{FF2B5EF4-FFF2-40B4-BE49-F238E27FC236}">
                <a16:creationId xmlns:a16="http://schemas.microsoft.com/office/drawing/2014/main" id="{E24F6B04-3C74-61E5-A8E9-58BFA80B098E}"/>
              </a:ext>
            </a:extLst>
          </p:cNvPr>
          <p:cNvSpPr>
            <a:spLocks noGrp="1"/>
          </p:cNvSpPr>
          <p:nvPr>
            <p:ph type="pic" sz="quarter" idx="10"/>
          </p:nvPr>
        </p:nvSpPr>
        <p:spPr>
          <a:xfrm>
            <a:off x="6096000" y="1411704"/>
            <a:ext cx="5714114" cy="4798596"/>
          </a:xfrm>
          <a:prstGeom prst="rect">
            <a:avLst/>
          </a:prstGeom>
        </p:spPr>
        <p:txBody>
          <a:bodyPr/>
          <a:lstStyle/>
          <a:p>
            <a:endParaRPr lang="en-US" dirty="0"/>
          </a:p>
        </p:txBody>
      </p:sp>
      <p:pic>
        <p:nvPicPr>
          <p:cNvPr id="5" name="Picture 4" descr="A green screen with black border&#10;&#10;AI-generated content may be incorrect.">
            <a:extLst>
              <a:ext uri="{FF2B5EF4-FFF2-40B4-BE49-F238E27FC236}">
                <a16:creationId xmlns:a16="http://schemas.microsoft.com/office/drawing/2014/main" id="{A2962A7A-C017-C4C4-738B-1A55140FD810}"/>
              </a:ext>
            </a:extLst>
          </p:cNvPr>
          <p:cNvPicPr>
            <a:picLocks noChangeAspect="1"/>
          </p:cNvPicPr>
          <p:nvPr userDrawn="1"/>
        </p:nvPicPr>
        <p:blipFill>
          <a:blip r:embed="rId2"/>
          <a:stretch>
            <a:fillRect/>
          </a:stretch>
        </p:blipFill>
        <p:spPr>
          <a:xfrm>
            <a:off x="7131166" y="6280422"/>
            <a:ext cx="3643781" cy="579126"/>
          </a:xfrm>
          <a:prstGeom prst="rect">
            <a:avLst/>
          </a:prstGeom>
        </p:spPr>
      </p:pic>
      <p:sp>
        <p:nvSpPr>
          <p:cNvPr id="9" name="Text Placeholder 41">
            <a:extLst>
              <a:ext uri="{FF2B5EF4-FFF2-40B4-BE49-F238E27FC236}">
                <a16:creationId xmlns:a16="http://schemas.microsoft.com/office/drawing/2014/main" id="{69865DE0-33D3-5941-4EE3-0C94BF89268E}"/>
              </a:ext>
            </a:extLst>
          </p:cNvPr>
          <p:cNvSpPr>
            <a:spLocks noGrp="1"/>
          </p:cNvSpPr>
          <p:nvPr>
            <p:ph type="body" sz="quarter" idx="23"/>
          </p:nvPr>
        </p:nvSpPr>
        <p:spPr>
          <a:xfrm>
            <a:off x="7537826" y="6362816"/>
            <a:ext cx="2830459"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spTree>
    <p:extLst>
      <p:ext uri="{BB962C8B-B14F-4D97-AF65-F5344CB8AC3E}">
        <p14:creationId xmlns:p14="http://schemas.microsoft.com/office/powerpoint/2010/main" val="402895299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Intro-Page">
    <p:spTree>
      <p:nvGrpSpPr>
        <p:cNvPr id="1" name=""/>
        <p:cNvGrpSpPr/>
        <p:nvPr/>
      </p:nvGrpSpPr>
      <p:grpSpPr>
        <a:xfrm>
          <a:off x="0" y="0"/>
          <a:ext cx="0" cy="0"/>
          <a:chOff x="0" y="0"/>
          <a:chExt cx="0" cy="0"/>
        </a:xfrm>
      </p:grpSpPr>
      <p:sp>
        <p:nvSpPr>
          <p:cNvPr id="9" name="Title 3">
            <a:extLst>
              <a:ext uri="{FF2B5EF4-FFF2-40B4-BE49-F238E27FC236}">
                <a16:creationId xmlns:a16="http://schemas.microsoft.com/office/drawing/2014/main" id="{F383AC8C-9FEF-1752-1DF9-79280F5C56D5}"/>
              </a:ext>
            </a:extLst>
          </p:cNvPr>
          <p:cNvSpPr>
            <a:spLocks noGrp="1"/>
          </p:cNvSpPr>
          <p:nvPr>
            <p:ph type="title" hasCustomPrompt="1"/>
          </p:nvPr>
        </p:nvSpPr>
        <p:spPr>
          <a:xfrm>
            <a:off x="357187" y="365126"/>
            <a:ext cx="10996613" cy="717226"/>
          </a:xfrm>
          <a:prstGeom prst="rect">
            <a:avLst/>
          </a:prstGeom>
          <a:solidFill>
            <a:srgbClr val="BBEBA0"/>
          </a:solidFill>
        </p:spPr>
        <p:txBody>
          <a:bodyPr lIns="0" rIns="90000" anchor="ctr" anchorCtr="0">
            <a:normAutofit/>
          </a:bodyPr>
          <a:lstStyle>
            <a:lvl1pPr>
              <a:lnSpc>
                <a:spcPct val="100000"/>
              </a:lnSpc>
              <a:defRPr sz="3200" b="1" i="0" baseline="0">
                <a:solidFill>
                  <a:schemeClr val="tx1"/>
                </a:solidFill>
              </a:defRPr>
            </a:lvl1pPr>
          </a:lstStyle>
          <a:p>
            <a:r>
              <a:rPr lang="en-US"/>
              <a:t>Click to edit title</a:t>
            </a:r>
            <a:endParaRPr lang="en-GB"/>
          </a:p>
        </p:txBody>
      </p:sp>
      <p:sp>
        <p:nvSpPr>
          <p:cNvPr id="3" name="Text Placeholder 2">
            <a:extLst>
              <a:ext uri="{FF2B5EF4-FFF2-40B4-BE49-F238E27FC236}">
                <a16:creationId xmlns:a16="http://schemas.microsoft.com/office/drawing/2014/main" id="{13BF7F29-C05D-47B8-95BB-4F65B64CE2F0}"/>
              </a:ext>
            </a:extLst>
          </p:cNvPr>
          <p:cNvSpPr>
            <a:spLocks noGrp="1"/>
          </p:cNvSpPr>
          <p:nvPr>
            <p:ph type="body" sz="quarter" idx="10" hasCustomPrompt="1"/>
          </p:nvPr>
        </p:nvSpPr>
        <p:spPr>
          <a:xfrm>
            <a:off x="357188" y="1389063"/>
            <a:ext cx="10996612" cy="461962"/>
          </a:xfrm>
          <a:prstGeom prst="rect">
            <a:avLst/>
          </a:prstGeom>
        </p:spPr>
        <p:txBody>
          <a:bodyPr lIns="0"/>
          <a:lstStyle>
            <a:lvl1pPr>
              <a:defRPr sz="2400" b="1"/>
            </a:lvl1pPr>
          </a:lstStyle>
          <a:p>
            <a:pPr lvl="0"/>
            <a:r>
              <a:rPr lang="en-GB"/>
              <a:t>Key stage: 2</a:t>
            </a:r>
          </a:p>
        </p:txBody>
      </p:sp>
      <p:sp>
        <p:nvSpPr>
          <p:cNvPr id="6" name="TextBox 5">
            <a:extLst>
              <a:ext uri="{FF2B5EF4-FFF2-40B4-BE49-F238E27FC236}">
                <a16:creationId xmlns:a16="http://schemas.microsoft.com/office/drawing/2014/main" id="{D572924A-B63A-E950-7027-25979926085A}"/>
              </a:ext>
            </a:extLst>
          </p:cNvPr>
          <p:cNvSpPr txBox="1"/>
          <p:nvPr userDrawn="1"/>
        </p:nvSpPr>
        <p:spPr>
          <a:xfrm>
            <a:off x="357186" y="1861564"/>
            <a:ext cx="8229600" cy="461665"/>
          </a:xfrm>
          <a:prstGeom prst="rect">
            <a:avLst/>
          </a:prstGeom>
          <a:noFill/>
        </p:spPr>
        <p:txBody>
          <a:bodyPr wrap="square" l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b="1" spc="50" baseline="0" dirty="0">
                <a:solidFill>
                  <a:srgbClr val="191715"/>
                </a:solidFill>
                <a:latin typeface="Arial" panose="020B0604020202020204" pitchFamily="34" charset="0"/>
                <a:cs typeface="Arial" panose="020B0604020202020204" pitchFamily="34" charset="0"/>
              </a:rPr>
              <a:t>Curriculum links:</a:t>
            </a:r>
            <a:endParaRPr lang="en-US" sz="2400" baseline="0" dirty="0">
              <a:latin typeface="Arial" panose="020B0604020202020204" pitchFamily="34" charset="0"/>
              <a:cs typeface="Arial" panose="020B0604020202020204" pitchFamily="34" charset="0"/>
            </a:endParaRPr>
          </a:p>
        </p:txBody>
      </p:sp>
      <p:sp>
        <p:nvSpPr>
          <p:cNvPr id="13" name="Content Placeholder 2">
            <a:extLst>
              <a:ext uri="{FF2B5EF4-FFF2-40B4-BE49-F238E27FC236}">
                <a16:creationId xmlns:a16="http://schemas.microsoft.com/office/drawing/2014/main" id="{E199DACC-5A6A-BE68-0E51-6447F4EC6223}"/>
              </a:ext>
            </a:extLst>
          </p:cNvPr>
          <p:cNvSpPr>
            <a:spLocks noGrp="1"/>
          </p:cNvSpPr>
          <p:nvPr>
            <p:ph idx="1" hasCustomPrompt="1"/>
          </p:nvPr>
        </p:nvSpPr>
        <p:spPr>
          <a:xfrm>
            <a:off x="357186" y="2429353"/>
            <a:ext cx="10996613" cy="3392103"/>
          </a:xfrm>
          <a:prstGeom prst="rect">
            <a:avLst/>
          </a:prstGeom>
        </p:spPr>
        <p:txBody>
          <a:bodyPr lIns="0" rIns="90000"/>
          <a:lstStyle>
            <a:lvl1pPr marL="0" indent="0" algn="l">
              <a:buFontTx/>
              <a:buNone/>
              <a:defRPr sz="2000" b="0" i="0" baseline="0">
                <a:latin typeface="Arial" panose="020B0604020202020204" pitchFamily="34" charset="0"/>
              </a:defRPr>
            </a:lvl1pPr>
            <a:lvl2pPr marL="457200" indent="0">
              <a:buFontTx/>
              <a:buNone/>
              <a:defRPr baseline="0">
                <a:latin typeface="Arial" panose="020B0604020202020204" pitchFamily="34" charset="0"/>
              </a:defRPr>
            </a:lvl2pPr>
            <a:lvl3pPr marL="914400" indent="0" algn="l">
              <a:buFontTx/>
              <a:buNone/>
              <a:defRPr/>
            </a:lvl3pPr>
            <a:lvl4pPr marL="1371600" indent="0" algn="l">
              <a:buFontTx/>
              <a:buNone/>
              <a:defRPr/>
            </a:lvl4pPr>
            <a:lvl5pPr marL="1828800" indent="0" algn="l">
              <a:buFontTx/>
              <a:buNone/>
              <a:defRPr/>
            </a:lvl5pPr>
          </a:lstStyle>
          <a:p>
            <a:pPr lvl="0"/>
            <a:r>
              <a:rPr lang="en-GB"/>
              <a:t>Click to edit curriculum links.</a:t>
            </a:r>
          </a:p>
        </p:txBody>
      </p:sp>
      <p:sp>
        <p:nvSpPr>
          <p:cNvPr id="16" name="TextBox 15">
            <a:extLst>
              <a:ext uri="{FF2B5EF4-FFF2-40B4-BE49-F238E27FC236}">
                <a16:creationId xmlns:a16="http://schemas.microsoft.com/office/drawing/2014/main" id="{16A5A495-96CF-60C4-401B-4D1F86AF16AD}"/>
              </a:ext>
            </a:extLst>
          </p:cNvPr>
          <p:cNvSpPr txBox="1"/>
          <p:nvPr userDrawn="1"/>
        </p:nvSpPr>
        <p:spPr>
          <a:xfrm>
            <a:off x="357187" y="6213394"/>
            <a:ext cx="8801101" cy="376081"/>
          </a:xfrm>
          <a:prstGeom prst="rect">
            <a:avLst/>
          </a:prstGeom>
        </p:spPr>
        <p:txBody>
          <a:bodyPr wrap="square" lIns="0" tIns="0" rIns="0" bIns="0" rtlCol="0" anchor="t">
            <a:spAutoFit/>
          </a:bodyPr>
          <a:lstStyle/>
          <a:p>
            <a:pPr>
              <a:lnSpc>
                <a:spcPts val="3359"/>
              </a:lnSpc>
            </a:pPr>
            <a:r>
              <a:rPr lang="en-US" sz="1600" baseline="0" dirty="0">
                <a:solidFill>
                  <a:srgbClr val="737373"/>
                </a:solidFill>
                <a:latin typeface="Arial" panose="020B0604020202020204" pitchFamily="34" charset="0"/>
                <a:cs typeface="Arial" panose="020B0604020202020204" pitchFamily="34" charset="0"/>
              </a:rPr>
              <a:t>More resources at </a:t>
            </a:r>
            <a:r>
              <a:rPr lang="en-US" sz="1600" baseline="0" dirty="0">
                <a:solidFill>
                  <a:schemeClr val="bg1">
                    <a:lumMod val="50000"/>
                  </a:schemeClr>
                </a:solidFill>
                <a:latin typeface="Arial" panose="020B0604020202020204" pitchFamily="34" charset="0"/>
                <a:cs typeface="Arial" panose="020B0604020202020204" pitchFamily="34" charset="0"/>
                <a:hlinkClick r:id="rId2"/>
              </a:rPr>
              <a:t>HistoricEngland.org.uk/Education</a:t>
            </a:r>
            <a:r>
              <a:rPr lang="en-US" sz="1600" baseline="0" dirty="0">
                <a:solidFill>
                  <a:schemeClr val="bg1">
                    <a:lumMod val="50000"/>
                  </a:schemeClr>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hlinkClick r:id="rId3"/>
              </a:rPr>
              <a:t>contact@historicengland.org.uk</a:t>
            </a:r>
            <a:endParaRPr lang="en-US" sz="1600" baseline="0" dirty="0">
              <a:solidFill>
                <a:srgbClr val="737373"/>
              </a:solidFill>
              <a:latin typeface="Arial" panose="020B0604020202020204" pitchFamily="34" charset="0"/>
              <a:cs typeface="Arial" panose="020B0604020202020204" pitchFamily="34" charset="0"/>
            </a:endParaRPr>
          </a:p>
        </p:txBody>
      </p:sp>
      <p:sp>
        <p:nvSpPr>
          <p:cNvPr id="17" name="AutoShape 5">
            <a:extLst>
              <a:ext uri="{FF2B5EF4-FFF2-40B4-BE49-F238E27FC236}">
                <a16:creationId xmlns:a16="http://schemas.microsoft.com/office/drawing/2014/main" id="{D3104B1F-1AA8-952F-2D5F-AD59684EFC27}"/>
              </a:ext>
              <a:ext uri="{C183D7F6-B498-43B3-948B-1728B52AA6E4}">
                <adec:decorative xmlns:adec="http://schemas.microsoft.com/office/drawing/2017/decorative" val="1"/>
              </a:ext>
            </a:extLst>
          </p:cNvPr>
          <p:cNvSpPr/>
          <p:nvPr userDrawn="1"/>
        </p:nvSpPr>
        <p:spPr>
          <a:xfrm flipV="1">
            <a:off x="357186" y="6102232"/>
            <a:ext cx="10996613" cy="5038"/>
          </a:xfrm>
          <a:prstGeom prst="line">
            <a:avLst/>
          </a:prstGeom>
          <a:ln w="19050" cap="rnd">
            <a:solidFill>
              <a:srgbClr val="D9D9D9"/>
            </a:solidFill>
            <a:prstDash val="solid"/>
            <a:headEnd type="none" w="sm" len="sm"/>
            <a:tailEnd type="none" w="sm" len="sm"/>
          </a:ln>
        </p:spPr>
        <p:txBody>
          <a:bodyPr/>
          <a:lstStyle/>
          <a:p>
            <a:endParaRPr lang="en-GB" dirty="0"/>
          </a:p>
        </p:txBody>
      </p:sp>
      <p:pic>
        <p:nvPicPr>
          <p:cNvPr id="4" name="Picture 3" descr="A logo with a black background&#10;&#10;AI-generated content may be incorrect.">
            <a:extLst>
              <a:ext uri="{FF2B5EF4-FFF2-40B4-BE49-F238E27FC236}">
                <a16:creationId xmlns:a16="http://schemas.microsoft.com/office/drawing/2014/main" id="{FD7DEF28-C976-3440-94E5-C8ABB4DADD2E}"/>
              </a:ext>
            </a:extLst>
          </p:cNvPr>
          <p:cNvPicPr>
            <a:picLocks noChangeAspect="1"/>
          </p:cNvPicPr>
          <p:nvPr userDrawn="1"/>
        </p:nvPicPr>
        <p:blipFill>
          <a:blip r:embed="rId4"/>
          <a:stretch>
            <a:fillRect/>
          </a:stretch>
        </p:blipFill>
        <p:spPr>
          <a:xfrm>
            <a:off x="9846207" y="6095086"/>
            <a:ext cx="1686011" cy="784191"/>
          </a:xfrm>
          <a:prstGeom prst="rect">
            <a:avLst/>
          </a:prstGeom>
        </p:spPr>
      </p:pic>
      <p:grpSp>
        <p:nvGrpSpPr>
          <p:cNvPr id="5" name="Group 2">
            <a:extLst>
              <a:ext uri="{FF2B5EF4-FFF2-40B4-BE49-F238E27FC236}">
                <a16:creationId xmlns:a16="http://schemas.microsoft.com/office/drawing/2014/main" id="{3564714B-6354-E86E-93D2-6C8C64EED3CA}"/>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BBEBA0"/>
          </a:solidFill>
        </p:grpSpPr>
        <p:sp>
          <p:nvSpPr>
            <p:cNvPr id="7" name="Freeform 3">
              <a:extLst>
                <a:ext uri="{FF2B5EF4-FFF2-40B4-BE49-F238E27FC236}">
                  <a16:creationId xmlns:a16="http://schemas.microsoft.com/office/drawing/2014/main" id="{5F2B52CC-5818-4FF0-9FD9-8BA864FA89CD}"/>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8" name="TextBox 7">
            <a:extLst>
              <a:ext uri="{FF2B5EF4-FFF2-40B4-BE49-F238E27FC236}">
                <a16:creationId xmlns:a16="http://schemas.microsoft.com/office/drawing/2014/main" id="{56057C52-CC88-4DF2-2F27-B08EB5736B40}"/>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11584844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3_Full Page - Content Block - Full Picture">
    <p:spTree>
      <p:nvGrpSpPr>
        <p:cNvPr id="1" name=""/>
        <p:cNvGrpSpPr/>
        <p:nvPr/>
      </p:nvGrpSpPr>
      <p:grpSpPr>
        <a:xfrm>
          <a:off x="0" y="0"/>
          <a:ext cx="0" cy="0"/>
          <a:chOff x="0" y="0"/>
          <a:chExt cx="0" cy="0"/>
        </a:xfrm>
      </p:grpSpPr>
      <p:sp>
        <p:nvSpPr>
          <p:cNvPr id="4" name="Title 18">
            <a:extLst>
              <a:ext uri="{FF2B5EF4-FFF2-40B4-BE49-F238E27FC236}">
                <a16:creationId xmlns:a16="http://schemas.microsoft.com/office/drawing/2014/main" id="{69542118-A086-8DBB-1902-845F881FEC69}"/>
              </a:ext>
            </a:extLst>
          </p:cNvPr>
          <p:cNvSpPr>
            <a:spLocks noGrp="1"/>
          </p:cNvSpPr>
          <p:nvPr>
            <p:ph type="title"/>
          </p:nvPr>
        </p:nvSpPr>
        <p:spPr>
          <a:xfrm>
            <a:off x="357187" y="365126"/>
            <a:ext cx="11452927" cy="710288"/>
          </a:xfrm>
          <a:prstGeom prst="rect">
            <a:avLst/>
          </a:prstGeom>
          <a:solidFill>
            <a:srgbClr val="BBEBA0"/>
          </a:solidFill>
        </p:spPr>
        <p:txBody>
          <a:bodyPr lIns="0" rIns="90000"/>
          <a:lstStyle>
            <a:lvl1pPr>
              <a:defRPr sz="3200" baseline="0">
                <a:solidFill>
                  <a:schemeClr val="tx1"/>
                </a:solidFill>
              </a:defRPr>
            </a:lvl1pPr>
          </a:lstStyle>
          <a:p>
            <a:r>
              <a:rPr lang="en-GB"/>
              <a:t>Click to edit</a:t>
            </a:r>
            <a:endParaRPr lang="en-US"/>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6" y="1411704"/>
            <a:ext cx="5324852" cy="4981601"/>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3" name="Picture Placeholder 2">
            <a:extLst>
              <a:ext uri="{FF2B5EF4-FFF2-40B4-BE49-F238E27FC236}">
                <a16:creationId xmlns:a16="http://schemas.microsoft.com/office/drawing/2014/main" id="{E24F6B04-3C74-61E5-A8E9-58BFA80B098E}"/>
              </a:ext>
            </a:extLst>
          </p:cNvPr>
          <p:cNvSpPr>
            <a:spLocks noGrp="1"/>
          </p:cNvSpPr>
          <p:nvPr>
            <p:ph type="pic" sz="quarter" idx="10"/>
          </p:nvPr>
        </p:nvSpPr>
        <p:spPr>
          <a:xfrm>
            <a:off x="6096000" y="1411704"/>
            <a:ext cx="5714114" cy="4798596"/>
          </a:xfrm>
          <a:prstGeom prst="rect">
            <a:avLst/>
          </a:prstGeom>
        </p:spPr>
        <p:txBody>
          <a:bodyPr/>
          <a:lstStyle/>
          <a:p>
            <a:endParaRPr lang="en-US" dirty="0"/>
          </a:p>
        </p:txBody>
      </p:sp>
      <p:pic>
        <p:nvPicPr>
          <p:cNvPr id="5" name="Picture 4" descr="A green screen with black border&#10;&#10;AI-generated content may be incorrect.">
            <a:extLst>
              <a:ext uri="{FF2B5EF4-FFF2-40B4-BE49-F238E27FC236}">
                <a16:creationId xmlns:a16="http://schemas.microsoft.com/office/drawing/2014/main" id="{A2962A7A-C017-C4C4-738B-1A55140FD810}"/>
              </a:ext>
            </a:extLst>
          </p:cNvPr>
          <p:cNvPicPr>
            <a:picLocks noChangeAspect="1"/>
          </p:cNvPicPr>
          <p:nvPr userDrawn="1"/>
        </p:nvPicPr>
        <p:blipFill>
          <a:blip r:embed="rId2"/>
          <a:stretch>
            <a:fillRect/>
          </a:stretch>
        </p:blipFill>
        <p:spPr>
          <a:xfrm>
            <a:off x="6096000" y="6280422"/>
            <a:ext cx="5714114" cy="579126"/>
          </a:xfrm>
          <a:prstGeom prst="rect">
            <a:avLst/>
          </a:prstGeom>
        </p:spPr>
      </p:pic>
      <p:sp>
        <p:nvSpPr>
          <p:cNvPr id="9" name="Text Placeholder 41">
            <a:extLst>
              <a:ext uri="{FF2B5EF4-FFF2-40B4-BE49-F238E27FC236}">
                <a16:creationId xmlns:a16="http://schemas.microsoft.com/office/drawing/2014/main" id="{69865DE0-33D3-5941-4EE3-0C94BF89268E}"/>
              </a:ext>
            </a:extLst>
          </p:cNvPr>
          <p:cNvSpPr>
            <a:spLocks noGrp="1"/>
          </p:cNvSpPr>
          <p:nvPr>
            <p:ph type="body" sz="quarter" idx="23"/>
          </p:nvPr>
        </p:nvSpPr>
        <p:spPr>
          <a:xfrm>
            <a:off x="6357668" y="6362816"/>
            <a:ext cx="5244860"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spTree>
    <p:extLst>
      <p:ext uri="{BB962C8B-B14F-4D97-AF65-F5344CB8AC3E}">
        <p14:creationId xmlns:p14="http://schemas.microsoft.com/office/powerpoint/2010/main" val="399660261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meline Page">
    <p:spTree>
      <p:nvGrpSpPr>
        <p:cNvPr id="1" name=""/>
        <p:cNvGrpSpPr/>
        <p:nvPr/>
      </p:nvGrpSpPr>
      <p:grpSpPr>
        <a:xfrm>
          <a:off x="0" y="0"/>
          <a:ext cx="0" cy="0"/>
          <a:chOff x="0" y="0"/>
          <a:chExt cx="0" cy="0"/>
        </a:xfrm>
      </p:grpSpPr>
      <p:sp>
        <p:nvSpPr>
          <p:cNvPr id="3" name="Title 18">
            <a:extLst>
              <a:ext uri="{FF2B5EF4-FFF2-40B4-BE49-F238E27FC236}">
                <a16:creationId xmlns:a16="http://schemas.microsoft.com/office/drawing/2014/main" id="{A9F01D6F-7A5D-7A07-82DF-165C6B942EE7}"/>
              </a:ext>
            </a:extLst>
          </p:cNvPr>
          <p:cNvSpPr>
            <a:spLocks noGrp="1"/>
          </p:cNvSpPr>
          <p:nvPr>
            <p:ph type="title"/>
          </p:nvPr>
        </p:nvSpPr>
        <p:spPr>
          <a:xfrm>
            <a:off x="713183" y="142007"/>
            <a:ext cx="4837111" cy="260001"/>
          </a:xfrm>
          <a:prstGeom prst="rect">
            <a:avLst/>
          </a:prstGeom>
        </p:spPr>
        <p:txBody>
          <a:bodyPr lIns="0" rIns="90000"/>
          <a:lstStyle>
            <a:lvl1pPr algn="ctr">
              <a:defRPr sz="1800" baseline="0">
                <a:solidFill>
                  <a:schemeClr val="tx1"/>
                </a:solidFill>
              </a:defRPr>
            </a:lvl1pPr>
          </a:lstStyle>
          <a:p>
            <a:r>
              <a:rPr lang="en-GB"/>
              <a:t>Click to edit</a:t>
            </a:r>
            <a:endParaRPr lang="en-US"/>
          </a:p>
        </p:txBody>
      </p:sp>
      <p:sp>
        <p:nvSpPr>
          <p:cNvPr id="30" name="Text Placeholder 29">
            <a:extLst>
              <a:ext uri="{FF2B5EF4-FFF2-40B4-BE49-F238E27FC236}">
                <a16:creationId xmlns:a16="http://schemas.microsoft.com/office/drawing/2014/main" id="{6F3E1C4C-1657-08AF-3752-DB99B3A9D1D9}"/>
              </a:ext>
            </a:extLst>
          </p:cNvPr>
          <p:cNvSpPr>
            <a:spLocks noGrp="1"/>
          </p:cNvSpPr>
          <p:nvPr>
            <p:ph type="body" sz="quarter" idx="20"/>
          </p:nvPr>
        </p:nvSpPr>
        <p:spPr>
          <a:xfrm>
            <a:off x="713182" y="715139"/>
            <a:ext cx="4837112" cy="449262"/>
          </a:xfrm>
          <a:prstGeom prst="rect">
            <a:avLst/>
          </a:prstGeom>
        </p:spPr>
        <p:txBody>
          <a:bodyPr/>
          <a:lstStyle>
            <a:lvl1pPr algn="ctr">
              <a:defRPr sz="1800" b="1"/>
            </a:lvl1pPr>
          </a:lstStyle>
          <a:p>
            <a:pPr lvl="0"/>
            <a:r>
              <a:rPr lang="en-US"/>
              <a:t>Click to edit</a:t>
            </a:r>
          </a:p>
        </p:txBody>
      </p:sp>
      <p:sp>
        <p:nvSpPr>
          <p:cNvPr id="2" name="Picture Placeholder 13">
            <a:extLst>
              <a:ext uri="{FF2B5EF4-FFF2-40B4-BE49-F238E27FC236}">
                <a16:creationId xmlns:a16="http://schemas.microsoft.com/office/drawing/2014/main" id="{59B9C638-F0C7-4816-ADAB-9BC6297F0894}"/>
              </a:ext>
            </a:extLst>
          </p:cNvPr>
          <p:cNvSpPr>
            <a:spLocks noGrp="1"/>
          </p:cNvSpPr>
          <p:nvPr>
            <p:ph type="pic" sz="quarter" idx="12"/>
          </p:nvPr>
        </p:nvSpPr>
        <p:spPr>
          <a:xfrm>
            <a:off x="1243982" y="1183537"/>
            <a:ext cx="3775513" cy="4085161"/>
          </a:xfrm>
          <a:prstGeom prst="rect">
            <a:avLst/>
          </a:prstGeom>
          <a:ln w="38100" cap="sq">
            <a:solidFill>
              <a:srgbClr val="BBEBA0"/>
            </a:solidFill>
          </a:ln>
        </p:spPr>
        <p:txBody>
          <a:bodyPr/>
          <a:lstStyle>
            <a:lvl1pPr algn="l">
              <a:defRPr>
                <a:solidFill>
                  <a:schemeClr val="tx1"/>
                </a:solidFill>
              </a:defRPr>
            </a:lvl1pPr>
          </a:lstStyle>
          <a:p>
            <a:endParaRPr lang="en-US" dirty="0"/>
          </a:p>
        </p:txBody>
      </p:sp>
      <p:sp>
        <p:nvSpPr>
          <p:cNvPr id="28" name="Text Placeholder 3">
            <a:extLst>
              <a:ext uri="{FF2B5EF4-FFF2-40B4-BE49-F238E27FC236}">
                <a16:creationId xmlns:a16="http://schemas.microsoft.com/office/drawing/2014/main" id="{4FD5CCA4-0816-0EAE-30F9-330997DCC172}"/>
              </a:ext>
            </a:extLst>
          </p:cNvPr>
          <p:cNvSpPr>
            <a:spLocks noGrp="1"/>
          </p:cNvSpPr>
          <p:nvPr>
            <p:ph type="body" sz="half" idx="19"/>
          </p:nvPr>
        </p:nvSpPr>
        <p:spPr>
          <a:xfrm>
            <a:off x="326502" y="5425444"/>
            <a:ext cx="5610472" cy="1170019"/>
          </a:xfrm>
          <a:prstGeom prst="rect">
            <a:avLst/>
          </a:prstGeom>
          <a:solidFill>
            <a:schemeClr val="bg1"/>
          </a:solidFill>
        </p:spPr>
        <p:txBody>
          <a:bodyPr wrap="square" lIns="0" tIns="0" rIns="0" bIns="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sp>
        <p:nvSpPr>
          <p:cNvPr id="27" name="Text Placeholder 26">
            <a:extLst>
              <a:ext uri="{FF2B5EF4-FFF2-40B4-BE49-F238E27FC236}">
                <a16:creationId xmlns:a16="http://schemas.microsoft.com/office/drawing/2014/main" id="{71AB78D4-44BE-8D7A-6700-D52C0D73AAF0}"/>
              </a:ext>
            </a:extLst>
          </p:cNvPr>
          <p:cNvSpPr>
            <a:spLocks noGrp="1"/>
          </p:cNvSpPr>
          <p:nvPr>
            <p:ph type="body" sz="quarter" idx="18"/>
          </p:nvPr>
        </p:nvSpPr>
        <p:spPr>
          <a:xfrm>
            <a:off x="6800736" y="165652"/>
            <a:ext cx="4837103" cy="267677"/>
          </a:xfrm>
          <a:prstGeom prst="rect">
            <a:avLst/>
          </a:prstGeom>
        </p:spPr>
        <p:txBody>
          <a:bodyPr lIns="0" tIns="0"/>
          <a:lstStyle>
            <a:lvl1pPr algn="ctr">
              <a:defRPr lang="en-US" sz="1800" b="1" i="0" kern="1200" baseline="0" dirty="0">
                <a:solidFill>
                  <a:schemeClr val="tx1"/>
                </a:solidFill>
                <a:latin typeface="Arial" panose="020B0604020202020204" pitchFamily="34" charset="0"/>
                <a:ea typeface="+mj-ea"/>
                <a:cs typeface="+mj-cs"/>
              </a:defRPr>
            </a:lvl1pPr>
          </a:lstStyle>
          <a:p>
            <a:pPr lvl="0"/>
            <a:r>
              <a:rPr lang="en-GB"/>
              <a:t>Click to edit</a:t>
            </a:r>
            <a:endParaRPr lang="en-US"/>
          </a:p>
        </p:txBody>
      </p:sp>
      <p:sp>
        <p:nvSpPr>
          <p:cNvPr id="33" name="Text Placeholder 32">
            <a:extLst>
              <a:ext uri="{FF2B5EF4-FFF2-40B4-BE49-F238E27FC236}">
                <a16:creationId xmlns:a16="http://schemas.microsoft.com/office/drawing/2014/main" id="{9481F48B-D76F-FA6B-6B47-5936D5CD00F2}"/>
              </a:ext>
            </a:extLst>
          </p:cNvPr>
          <p:cNvSpPr>
            <a:spLocks noGrp="1"/>
          </p:cNvSpPr>
          <p:nvPr>
            <p:ph type="body" sz="quarter" idx="21"/>
          </p:nvPr>
        </p:nvSpPr>
        <p:spPr>
          <a:xfrm>
            <a:off x="6800736" y="715139"/>
            <a:ext cx="4837103" cy="449263"/>
          </a:xfrm>
          <a:prstGeom prst="rect">
            <a:avLst/>
          </a:prstGeom>
        </p:spPr>
        <p:txBody>
          <a:bodyPr/>
          <a:lstStyle>
            <a:lvl1pPr algn="ctr">
              <a:defRPr lang="en-GB" sz="1800" b="1" kern="1200" dirty="0" smtClean="0">
                <a:solidFill>
                  <a:schemeClr val="tx1"/>
                </a:solidFill>
                <a:latin typeface="+mn-lt"/>
                <a:ea typeface="+mn-ea"/>
                <a:cs typeface="+mn-cs"/>
              </a:defRPr>
            </a:lvl1pPr>
          </a:lstStyle>
          <a:p>
            <a:pPr lvl="0"/>
            <a:r>
              <a:rPr lang="en-GB"/>
              <a:t>Click to edit</a:t>
            </a:r>
            <a:endParaRPr lang="en-US"/>
          </a:p>
        </p:txBody>
      </p:sp>
      <p:sp>
        <p:nvSpPr>
          <p:cNvPr id="8" name="Picture Placeholder 13">
            <a:extLst>
              <a:ext uri="{FF2B5EF4-FFF2-40B4-BE49-F238E27FC236}">
                <a16:creationId xmlns:a16="http://schemas.microsoft.com/office/drawing/2014/main" id="{EC6DD91D-C862-8ACA-5535-A9F4C42D3603}"/>
              </a:ext>
            </a:extLst>
          </p:cNvPr>
          <p:cNvSpPr>
            <a:spLocks noGrp="1"/>
          </p:cNvSpPr>
          <p:nvPr>
            <p:ph type="pic" sz="quarter" idx="16"/>
          </p:nvPr>
        </p:nvSpPr>
        <p:spPr>
          <a:xfrm>
            <a:off x="7331531" y="1194646"/>
            <a:ext cx="3775513" cy="4085161"/>
          </a:xfrm>
          <a:prstGeom prst="rect">
            <a:avLst/>
          </a:prstGeom>
          <a:ln w="38100" cap="sq">
            <a:solidFill>
              <a:srgbClr val="BBEBA0"/>
            </a:solidFill>
          </a:ln>
        </p:spPr>
        <p:txBody>
          <a:bodyPr/>
          <a:lstStyle>
            <a:lvl1pPr>
              <a:defRPr>
                <a:solidFill>
                  <a:schemeClr val="tx1"/>
                </a:solidFill>
              </a:defRPr>
            </a:lvl1pPr>
          </a:lstStyle>
          <a:p>
            <a:endParaRPr lang="en-US" dirty="0"/>
          </a:p>
        </p:txBody>
      </p:sp>
      <p:sp>
        <p:nvSpPr>
          <p:cNvPr id="11" name="Text Placeholder 3">
            <a:extLst>
              <a:ext uri="{FF2B5EF4-FFF2-40B4-BE49-F238E27FC236}">
                <a16:creationId xmlns:a16="http://schemas.microsoft.com/office/drawing/2014/main" id="{5785154F-0EA4-256D-CB79-16180119B43C}"/>
              </a:ext>
            </a:extLst>
          </p:cNvPr>
          <p:cNvSpPr>
            <a:spLocks noGrp="1"/>
          </p:cNvSpPr>
          <p:nvPr>
            <p:ph type="body" sz="half" idx="17"/>
          </p:nvPr>
        </p:nvSpPr>
        <p:spPr>
          <a:xfrm>
            <a:off x="6414051" y="5425444"/>
            <a:ext cx="5610472" cy="1170019"/>
          </a:xfrm>
          <a:prstGeom prst="rect">
            <a:avLst/>
          </a:prstGeom>
          <a:solidFill>
            <a:schemeClr val="bg1"/>
          </a:solidFill>
        </p:spPr>
        <p:txBody>
          <a:bodyPr wrap="square" lIns="0" tIns="0" rIns="0" bIns="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cxnSp>
        <p:nvCxnSpPr>
          <p:cNvPr id="13" name="Straight Connector 12">
            <a:extLst>
              <a:ext uri="{FF2B5EF4-FFF2-40B4-BE49-F238E27FC236}">
                <a16:creationId xmlns:a16="http://schemas.microsoft.com/office/drawing/2014/main" id="{FAA7E0E7-5DA6-F4EB-0192-5AEE9092535E}"/>
              </a:ext>
            </a:extLst>
          </p:cNvPr>
          <p:cNvCxnSpPr>
            <a:cxnSpLocks/>
          </p:cNvCxnSpPr>
          <p:nvPr userDrawn="1"/>
        </p:nvCxnSpPr>
        <p:spPr>
          <a:xfrm>
            <a:off x="0" y="570323"/>
            <a:ext cx="12192000" cy="0"/>
          </a:xfrm>
          <a:prstGeom prst="line">
            <a:avLst/>
          </a:prstGeom>
          <a:ln w="15875">
            <a:solidFill>
              <a:srgbClr val="BBEBA0"/>
            </a:solidFill>
          </a:ln>
        </p:spPr>
        <p:style>
          <a:lnRef idx="1">
            <a:schemeClr val="accent1"/>
          </a:lnRef>
          <a:fillRef idx="0">
            <a:schemeClr val="accent1"/>
          </a:fillRef>
          <a:effectRef idx="0">
            <a:schemeClr val="accent1"/>
          </a:effectRef>
          <a:fontRef idx="minor">
            <a:schemeClr val="tx1"/>
          </a:fontRef>
        </p:style>
      </p:cxnSp>
      <p:pic>
        <p:nvPicPr>
          <p:cNvPr id="18" name="Picture 17">
            <a:extLst>
              <a:ext uri="{FF2B5EF4-FFF2-40B4-BE49-F238E27FC236}">
                <a16:creationId xmlns:a16="http://schemas.microsoft.com/office/drawing/2014/main" id="{6F72EBA6-F59E-F096-F2DA-C54BD75E2B25}"/>
              </a:ext>
            </a:extLst>
          </p:cNvPr>
          <p:cNvPicPr>
            <a:picLocks noChangeAspect="1"/>
          </p:cNvPicPr>
          <p:nvPr userDrawn="1"/>
        </p:nvPicPr>
        <p:blipFill>
          <a:blip r:embed="rId2">
            <a:alphaModFix amt="70000"/>
          </a:blip>
          <a:srcRect/>
          <a:stretch/>
        </p:blipFill>
        <p:spPr>
          <a:xfrm flipH="1">
            <a:off x="5997840" y="213191"/>
            <a:ext cx="196317" cy="255213"/>
          </a:xfrm>
          <a:prstGeom prst="rect">
            <a:avLst/>
          </a:prstGeom>
        </p:spPr>
      </p:pic>
      <p:cxnSp>
        <p:nvCxnSpPr>
          <p:cNvPr id="19" name="Straight Connector 18" descr="Dotted Line">
            <a:extLst>
              <a:ext uri="{FF2B5EF4-FFF2-40B4-BE49-F238E27FC236}">
                <a16:creationId xmlns:a16="http://schemas.microsoft.com/office/drawing/2014/main" id="{7D055D7C-91E0-EBF4-9F57-37C2B0E02D9D}"/>
              </a:ext>
            </a:extLst>
          </p:cNvPr>
          <p:cNvCxnSpPr>
            <a:cxnSpLocks/>
          </p:cNvCxnSpPr>
          <p:nvPr userDrawn="1"/>
        </p:nvCxnSpPr>
        <p:spPr>
          <a:xfrm>
            <a:off x="6095999" y="617030"/>
            <a:ext cx="0" cy="6337120"/>
          </a:xfrm>
          <a:prstGeom prst="line">
            <a:avLst/>
          </a:prstGeom>
          <a:ln w="19050">
            <a:solidFill>
              <a:srgbClr val="A9A9A9"/>
            </a:solidFill>
            <a:prstDash val="dash"/>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78975930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Full Page - Content Block - Picture Bottom">
    <p:spTree>
      <p:nvGrpSpPr>
        <p:cNvPr id="1" name=""/>
        <p:cNvGrpSpPr/>
        <p:nvPr/>
      </p:nvGrpSpPr>
      <p:grpSpPr>
        <a:xfrm>
          <a:off x="0" y="0"/>
          <a:ext cx="0" cy="0"/>
          <a:chOff x="0" y="0"/>
          <a:chExt cx="0" cy="0"/>
        </a:xfrm>
      </p:grpSpPr>
      <p:sp>
        <p:nvSpPr>
          <p:cNvPr id="2" name="Title 18">
            <a:extLst>
              <a:ext uri="{FF2B5EF4-FFF2-40B4-BE49-F238E27FC236}">
                <a16:creationId xmlns:a16="http://schemas.microsoft.com/office/drawing/2014/main" id="{293A6F18-5388-F9FC-054F-BCCF55E217AE}"/>
              </a:ext>
            </a:extLst>
          </p:cNvPr>
          <p:cNvSpPr>
            <a:spLocks noGrp="1"/>
          </p:cNvSpPr>
          <p:nvPr>
            <p:ph type="title"/>
          </p:nvPr>
        </p:nvSpPr>
        <p:spPr>
          <a:xfrm>
            <a:off x="357187" y="365126"/>
            <a:ext cx="11420267" cy="710288"/>
          </a:xfrm>
          <a:prstGeom prst="rect">
            <a:avLst/>
          </a:prstGeom>
          <a:solidFill>
            <a:srgbClr val="BBEBA0"/>
          </a:solidFill>
        </p:spPr>
        <p:txBody>
          <a:bodyPr lIns="0" rIns="90000"/>
          <a:lstStyle>
            <a:lvl1pPr>
              <a:defRPr sz="3200" baseline="0">
                <a:solidFill>
                  <a:schemeClr val="tx1"/>
                </a:solidFill>
              </a:defRPr>
            </a:lvl1pPr>
          </a:lstStyle>
          <a:p>
            <a:r>
              <a:rPr lang="en-GB"/>
              <a:t>Click to edit</a:t>
            </a:r>
            <a:endParaRPr lang="en-US"/>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414546" y="1399707"/>
            <a:ext cx="11362908" cy="1921716"/>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4" name="Picture Placeholder 3">
            <a:extLst>
              <a:ext uri="{FF2B5EF4-FFF2-40B4-BE49-F238E27FC236}">
                <a16:creationId xmlns:a16="http://schemas.microsoft.com/office/drawing/2014/main" id="{6F256E01-267D-D2C4-531F-70FF91F1090A}"/>
              </a:ext>
            </a:extLst>
          </p:cNvPr>
          <p:cNvSpPr>
            <a:spLocks noGrp="1"/>
          </p:cNvSpPr>
          <p:nvPr>
            <p:ph type="pic" sz="quarter" idx="10"/>
          </p:nvPr>
        </p:nvSpPr>
        <p:spPr>
          <a:xfrm>
            <a:off x="414338" y="3429000"/>
            <a:ext cx="11363325" cy="3119438"/>
          </a:xfrm>
          <a:prstGeom prst="rect">
            <a:avLst/>
          </a:prstGeom>
        </p:spPr>
        <p:txBody>
          <a:bodyPr/>
          <a:lstStyle/>
          <a:p>
            <a:endParaRPr lang="en-US" dirty="0"/>
          </a:p>
        </p:txBody>
      </p:sp>
    </p:spTree>
    <p:extLst>
      <p:ext uri="{BB962C8B-B14F-4D97-AF65-F5344CB8AC3E}">
        <p14:creationId xmlns:p14="http://schemas.microsoft.com/office/powerpoint/2010/main" val="303181878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Full Page - Content Block - Picture Bottom">
    <p:spTree>
      <p:nvGrpSpPr>
        <p:cNvPr id="1" name=""/>
        <p:cNvGrpSpPr/>
        <p:nvPr/>
      </p:nvGrpSpPr>
      <p:grpSpPr>
        <a:xfrm>
          <a:off x="0" y="0"/>
          <a:ext cx="0" cy="0"/>
          <a:chOff x="0" y="0"/>
          <a:chExt cx="0" cy="0"/>
        </a:xfrm>
      </p:grpSpPr>
      <p:sp>
        <p:nvSpPr>
          <p:cNvPr id="2" name="Title 18">
            <a:extLst>
              <a:ext uri="{FF2B5EF4-FFF2-40B4-BE49-F238E27FC236}">
                <a16:creationId xmlns:a16="http://schemas.microsoft.com/office/drawing/2014/main" id="{293A6F18-5388-F9FC-054F-BCCF55E217AE}"/>
              </a:ext>
            </a:extLst>
          </p:cNvPr>
          <p:cNvSpPr>
            <a:spLocks noGrp="1"/>
          </p:cNvSpPr>
          <p:nvPr>
            <p:ph type="title"/>
          </p:nvPr>
        </p:nvSpPr>
        <p:spPr>
          <a:xfrm>
            <a:off x="357187" y="365126"/>
            <a:ext cx="11420267" cy="710288"/>
          </a:xfrm>
          <a:prstGeom prst="rect">
            <a:avLst/>
          </a:prstGeom>
          <a:solidFill>
            <a:srgbClr val="BBEBA0"/>
          </a:solidFill>
        </p:spPr>
        <p:txBody>
          <a:bodyPr lIns="0" rIns="90000"/>
          <a:lstStyle>
            <a:lvl1pPr>
              <a:defRPr sz="3200" baseline="0">
                <a:solidFill>
                  <a:schemeClr val="tx1"/>
                </a:solidFill>
              </a:defRPr>
            </a:lvl1pPr>
          </a:lstStyle>
          <a:p>
            <a:r>
              <a:rPr lang="en-GB"/>
              <a:t>Click to edit</a:t>
            </a:r>
            <a:endParaRPr lang="en-US"/>
          </a:p>
        </p:txBody>
      </p:sp>
      <p:sp>
        <p:nvSpPr>
          <p:cNvPr id="4" name="Picture Placeholder 3">
            <a:extLst>
              <a:ext uri="{FF2B5EF4-FFF2-40B4-BE49-F238E27FC236}">
                <a16:creationId xmlns:a16="http://schemas.microsoft.com/office/drawing/2014/main" id="{6F256E01-267D-D2C4-531F-70FF91F1090A}"/>
              </a:ext>
            </a:extLst>
          </p:cNvPr>
          <p:cNvSpPr>
            <a:spLocks noGrp="1"/>
          </p:cNvSpPr>
          <p:nvPr>
            <p:ph type="pic" sz="quarter" idx="10"/>
          </p:nvPr>
        </p:nvSpPr>
        <p:spPr>
          <a:xfrm>
            <a:off x="414338" y="1388533"/>
            <a:ext cx="11363325" cy="5159905"/>
          </a:xfrm>
          <a:prstGeom prst="rect">
            <a:avLst/>
          </a:prstGeom>
        </p:spPr>
        <p:txBody>
          <a:bodyPr/>
          <a:lstStyle/>
          <a:p>
            <a:endParaRPr lang="en-US" dirty="0"/>
          </a:p>
        </p:txBody>
      </p:sp>
    </p:spTree>
    <p:extLst>
      <p:ext uri="{BB962C8B-B14F-4D97-AF65-F5344CB8AC3E}">
        <p14:creationId xmlns:p14="http://schemas.microsoft.com/office/powerpoint/2010/main" val="132138779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wo-Pic-Two-Tex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a:solidFill>
            <a:srgbClr val="BBEBA0"/>
          </a:solidFill>
        </p:spPr>
        <p:txBody>
          <a:bodyPr lIns="0" rIns="90000"/>
          <a:lstStyle>
            <a:lvl1pPr>
              <a:defRPr sz="3200" baseline="0">
                <a:solidFill>
                  <a:schemeClr val="tx1"/>
                </a:solidFill>
              </a:defRPr>
            </a:lvl1pPr>
          </a:lstStyle>
          <a:p>
            <a:r>
              <a:rPr lang="en-GB"/>
              <a:t>Click to edit</a:t>
            </a:r>
            <a:endParaRPr lang="en-US"/>
          </a:p>
        </p:txBody>
      </p:sp>
      <p:sp>
        <p:nvSpPr>
          <p:cNvPr id="16" name="Picture Placeholder 13">
            <a:extLst>
              <a:ext uri="{FF2B5EF4-FFF2-40B4-BE49-F238E27FC236}">
                <a16:creationId xmlns:a16="http://schemas.microsoft.com/office/drawing/2014/main" id="{8E962C4A-7DAF-900E-E9A3-FB229FE24B09}"/>
              </a:ext>
            </a:extLst>
          </p:cNvPr>
          <p:cNvSpPr>
            <a:spLocks noGrp="1"/>
          </p:cNvSpPr>
          <p:nvPr>
            <p:ph type="pic" sz="quarter" idx="12"/>
          </p:nvPr>
        </p:nvSpPr>
        <p:spPr>
          <a:xfrm>
            <a:off x="357185" y="1408082"/>
            <a:ext cx="3775513" cy="4085161"/>
          </a:xfrm>
          <a:prstGeom prst="rect">
            <a:avLst/>
          </a:prstGeom>
          <a:ln w="50800" cap="sq">
            <a:solidFill>
              <a:srgbClr val="BBEBA0"/>
            </a:solidFill>
          </a:ln>
        </p:spPr>
        <p:txBody>
          <a:bodyPr/>
          <a:lstStyle/>
          <a:p>
            <a:endParaRPr lang="en-US" dirty="0"/>
          </a:p>
        </p:txBody>
      </p:sp>
      <p:sp>
        <p:nvSpPr>
          <p:cNvPr id="14" name="Text Placeholder 3">
            <a:extLst>
              <a:ext uri="{FF2B5EF4-FFF2-40B4-BE49-F238E27FC236}">
                <a16:creationId xmlns:a16="http://schemas.microsoft.com/office/drawing/2014/main" id="{B770CF50-F2D9-0FC2-CE98-BE9A43735138}"/>
              </a:ext>
            </a:extLst>
          </p:cNvPr>
          <p:cNvSpPr>
            <a:spLocks noGrp="1"/>
          </p:cNvSpPr>
          <p:nvPr>
            <p:ph type="body" sz="half" idx="16"/>
          </p:nvPr>
        </p:nvSpPr>
        <p:spPr>
          <a:xfrm>
            <a:off x="4515862" y="1447425"/>
            <a:ext cx="2263258" cy="1994540"/>
          </a:xfrm>
          <a:prstGeom prst="rect">
            <a:avLst/>
          </a:prstGeom>
          <a:solidFill>
            <a:schemeClr val="bg1"/>
          </a:solidFill>
        </p:spPr>
        <p:txBody>
          <a:bodyPr wrap="square" lIns="180000" tIns="180000" rIns="180000" bIns="18000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sp>
        <p:nvSpPr>
          <p:cNvPr id="10" name="Text Placeholder 3">
            <a:extLst>
              <a:ext uri="{FF2B5EF4-FFF2-40B4-BE49-F238E27FC236}">
                <a16:creationId xmlns:a16="http://schemas.microsoft.com/office/drawing/2014/main" id="{37EA080D-EE25-C150-E234-3CA7E62CEFD1}"/>
              </a:ext>
            </a:extLst>
          </p:cNvPr>
          <p:cNvSpPr>
            <a:spLocks noGrp="1"/>
          </p:cNvSpPr>
          <p:nvPr>
            <p:ph type="body" sz="half" idx="15"/>
          </p:nvPr>
        </p:nvSpPr>
        <p:spPr>
          <a:xfrm>
            <a:off x="4546598" y="3710012"/>
            <a:ext cx="2263258" cy="1994540"/>
          </a:xfrm>
          <a:prstGeom prst="rect">
            <a:avLst/>
          </a:prstGeom>
          <a:solidFill>
            <a:schemeClr val="bg1"/>
          </a:solidFill>
        </p:spPr>
        <p:txBody>
          <a:bodyPr wrap="square" lIns="180000" tIns="180000" rIns="180000" bIns="18000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sp>
        <p:nvSpPr>
          <p:cNvPr id="4" name="Picture Placeholder 13">
            <a:extLst>
              <a:ext uri="{FF2B5EF4-FFF2-40B4-BE49-F238E27FC236}">
                <a16:creationId xmlns:a16="http://schemas.microsoft.com/office/drawing/2014/main" id="{9FE13C11-8856-F5C3-4CAA-470BB540919A}"/>
              </a:ext>
            </a:extLst>
          </p:cNvPr>
          <p:cNvSpPr>
            <a:spLocks noGrp="1"/>
          </p:cNvSpPr>
          <p:nvPr>
            <p:ph type="pic" sz="quarter" idx="17"/>
          </p:nvPr>
        </p:nvSpPr>
        <p:spPr>
          <a:xfrm>
            <a:off x="7480706" y="1386419"/>
            <a:ext cx="3775513" cy="4085161"/>
          </a:xfrm>
          <a:prstGeom prst="rect">
            <a:avLst/>
          </a:prstGeom>
          <a:ln w="50800" cap="sq">
            <a:solidFill>
              <a:srgbClr val="BBEBA0"/>
            </a:solidFill>
          </a:ln>
        </p:spPr>
        <p:txBody>
          <a:bodyPr/>
          <a:lstStyle/>
          <a:p>
            <a:endParaRPr lang="en-US" dirty="0"/>
          </a:p>
        </p:txBody>
      </p:sp>
      <p:sp>
        <p:nvSpPr>
          <p:cNvPr id="7" name="TextBox 6">
            <a:extLst>
              <a:ext uri="{FF2B5EF4-FFF2-40B4-BE49-F238E27FC236}">
                <a16:creationId xmlns:a16="http://schemas.microsoft.com/office/drawing/2014/main" id="{30B7D3DE-DD22-069A-F37E-A57DB023C08C}"/>
              </a:ext>
            </a:extLst>
          </p:cNvPr>
          <p:cNvSpPr txBox="1"/>
          <p:nvPr userDrawn="1"/>
        </p:nvSpPr>
        <p:spPr>
          <a:xfrm>
            <a:off x="357187" y="6213394"/>
            <a:ext cx="8801101" cy="376081"/>
          </a:xfrm>
          <a:prstGeom prst="rect">
            <a:avLst/>
          </a:prstGeom>
        </p:spPr>
        <p:txBody>
          <a:bodyPr wrap="square" lIns="0" tIns="0" rIns="0" bIns="0" rtlCol="0" anchor="t">
            <a:spAutoFit/>
          </a:bodyPr>
          <a:lstStyle/>
          <a:p>
            <a:pPr>
              <a:lnSpc>
                <a:spcPts val="3359"/>
              </a:lnSpc>
            </a:pPr>
            <a:r>
              <a:rPr lang="en-US" sz="1600" baseline="0" dirty="0">
                <a:solidFill>
                  <a:srgbClr val="737373"/>
                </a:solidFill>
                <a:latin typeface="Arial" panose="020B0604020202020204" pitchFamily="34" charset="0"/>
                <a:cs typeface="Arial" panose="020B0604020202020204" pitchFamily="34" charset="0"/>
              </a:rPr>
              <a:t>More resources at </a:t>
            </a:r>
            <a:r>
              <a:rPr lang="en-US" sz="1600" baseline="0" dirty="0">
                <a:solidFill>
                  <a:schemeClr val="bg1">
                    <a:lumMod val="50000"/>
                  </a:schemeClr>
                </a:solidFill>
                <a:latin typeface="Arial" panose="020B0604020202020204" pitchFamily="34" charset="0"/>
                <a:cs typeface="Arial" panose="020B0604020202020204" pitchFamily="34" charset="0"/>
                <a:hlinkClick r:id="rId2"/>
              </a:rPr>
              <a:t>HistoricEngland.org.uk/Education</a:t>
            </a:r>
            <a:r>
              <a:rPr lang="en-US" sz="1600" baseline="0" dirty="0">
                <a:solidFill>
                  <a:schemeClr val="bg1">
                    <a:lumMod val="50000"/>
                  </a:schemeClr>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hlinkClick r:id="rId3"/>
              </a:rPr>
              <a:t>contact@historicengland.org.uk</a:t>
            </a:r>
            <a:endParaRPr lang="en-US" sz="1600" baseline="0" dirty="0">
              <a:solidFill>
                <a:srgbClr val="737373"/>
              </a:solidFill>
              <a:latin typeface="Arial" panose="020B0604020202020204" pitchFamily="34" charset="0"/>
              <a:cs typeface="Arial" panose="020B0604020202020204" pitchFamily="34" charset="0"/>
            </a:endParaRPr>
          </a:p>
        </p:txBody>
      </p:sp>
      <p:sp>
        <p:nvSpPr>
          <p:cNvPr id="20" name="AutoShape 5">
            <a:extLst>
              <a:ext uri="{FF2B5EF4-FFF2-40B4-BE49-F238E27FC236}">
                <a16:creationId xmlns:a16="http://schemas.microsoft.com/office/drawing/2014/main" id="{6F01D4DD-FAF6-D59B-C700-66E45D95B6AB}"/>
              </a:ext>
              <a:ext uri="{C183D7F6-B498-43B3-948B-1728B52AA6E4}">
                <adec:decorative xmlns:adec="http://schemas.microsoft.com/office/drawing/2017/decorative" val="1"/>
              </a:ext>
            </a:extLst>
          </p:cNvPr>
          <p:cNvSpPr/>
          <p:nvPr userDrawn="1"/>
        </p:nvSpPr>
        <p:spPr>
          <a:xfrm flipV="1">
            <a:off x="357186" y="6102232"/>
            <a:ext cx="10996613" cy="5038"/>
          </a:xfrm>
          <a:prstGeom prst="line">
            <a:avLst/>
          </a:prstGeom>
          <a:ln w="19050" cap="rnd">
            <a:solidFill>
              <a:srgbClr val="D9D9D9"/>
            </a:solidFill>
            <a:prstDash val="solid"/>
            <a:headEnd type="none" w="sm" len="sm"/>
            <a:tailEnd type="none" w="sm" len="sm"/>
          </a:ln>
        </p:spPr>
        <p:txBody>
          <a:bodyPr/>
          <a:lstStyle/>
          <a:p>
            <a:endParaRPr lang="en-GB" dirty="0"/>
          </a:p>
        </p:txBody>
      </p:sp>
      <p:grpSp>
        <p:nvGrpSpPr>
          <p:cNvPr id="2" name="Group 2">
            <a:extLst>
              <a:ext uri="{FF2B5EF4-FFF2-40B4-BE49-F238E27FC236}">
                <a16:creationId xmlns:a16="http://schemas.microsoft.com/office/drawing/2014/main" id="{CE129529-34BA-99B7-54D4-B9D78065D4E7}"/>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BBEBA0"/>
          </a:solidFill>
        </p:grpSpPr>
        <p:sp>
          <p:nvSpPr>
            <p:cNvPr id="3" name="Freeform 3">
              <a:extLst>
                <a:ext uri="{FF2B5EF4-FFF2-40B4-BE49-F238E27FC236}">
                  <a16:creationId xmlns:a16="http://schemas.microsoft.com/office/drawing/2014/main" id="{6C2A03FD-8BF9-6BEE-7278-3D3D2AC02FF2}"/>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5" name="TextBox 4">
            <a:extLst>
              <a:ext uri="{FF2B5EF4-FFF2-40B4-BE49-F238E27FC236}">
                <a16:creationId xmlns:a16="http://schemas.microsoft.com/office/drawing/2014/main" id="{6D92E5BA-CA9B-6914-E463-5FCB7546EBD2}"/>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Education Resources</a:t>
            </a:r>
          </a:p>
        </p:txBody>
      </p:sp>
      <p:pic>
        <p:nvPicPr>
          <p:cNvPr id="8" name="Picture 7" descr="A logo with a black background&#10;&#10;AI-generated content may be incorrect.">
            <a:extLst>
              <a:ext uri="{FF2B5EF4-FFF2-40B4-BE49-F238E27FC236}">
                <a16:creationId xmlns:a16="http://schemas.microsoft.com/office/drawing/2014/main" id="{4819EFB3-4D44-EB0E-07FB-0638A03FB73C}"/>
              </a:ext>
            </a:extLst>
          </p:cNvPr>
          <p:cNvPicPr>
            <a:picLocks noChangeAspect="1"/>
          </p:cNvPicPr>
          <p:nvPr userDrawn="1"/>
        </p:nvPicPr>
        <p:blipFill>
          <a:blip r:embed="rId4"/>
          <a:stretch>
            <a:fillRect/>
          </a:stretch>
        </p:blipFill>
        <p:spPr>
          <a:xfrm>
            <a:off x="9846207" y="6095086"/>
            <a:ext cx="1686011" cy="784191"/>
          </a:xfrm>
          <a:prstGeom prst="rect">
            <a:avLst/>
          </a:prstGeom>
        </p:spPr>
      </p:pic>
      <p:pic>
        <p:nvPicPr>
          <p:cNvPr id="18" name="Picture 17">
            <a:extLst>
              <a:ext uri="{FF2B5EF4-FFF2-40B4-BE49-F238E27FC236}">
                <a16:creationId xmlns:a16="http://schemas.microsoft.com/office/drawing/2014/main" id="{BE0ECC11-CA2E-60DB-0984-65E518E54910}"/>
              </a:ext>
            </a:extLst>
          </p:cNvPr>
          <p:cNvPicPr>
            <a:picLocks noChangeAspect="1"/>
          </p:cNvPicPr>
          <p:nvPr userDrawn="1"/>
        </p:nvPicPr>
        <p:blipFill>
          <a:blip r:embed="rId5"/>
          <a:srcRect/>
          <a:stretch/>
        </p:blipFill>
        <p:spPr>
          <a:xfrm>
            <a:off x="5840016" y="446037"/>
            <a:ext cx="1892300" cy="1168400"/>
          </a:xfrm>
          <a:prstGeom prst="rect">
            <a:avLst/>
          </a:prstGeom>
        </p:spPr>
      </p:pic>
      <p:pic>
        <p:nvPicPr>
          <p:cNvPr id="23" name="Picture 22">
            <a:extLst>
              <a:ext uri="{FF2B5EF4-FFF2-40B4-BE49-F238E27FC236}">
                <a16:creationId xmlns:a16="http://schemas.microsoft.com/office/drawing/2014/main" id="{4603CC6A-A0F7-F0CF-7A4D-6D706005BDF0}"/>
              </a:ext>
            </a:extLst>
          </p:cNvPr>
          <p:cNvPicPr>
            <a:picLocks noChangeAspect="1"/>
          </p:cNvPicPr>
          <p:nvPr userDrawn="1"/>
        </p:nvPicPr>
        <p:blipFill>
          <a:blip r:embed="rId5"/>
          <a:srcRect/>
          <a:stretch/>
        </p:blipFill>
        <p:spPr>
          <a:xfrm rot="11015790">
            <a:off x="3262907" y="5182971"/>
            <a:ext cx="1892300" cy="1168400"/>
          </a:xfrm>
          <a:prstGeom prst="rect">
            <a:avLst/>
          </a:prstGeom>
        </p:spPr>
      </p:pic>
    </p:spTree>
    <p:extLst>
      <p:ext uri="{BB962C8B-B14F-4D97-AF65-F5344CB8AC3E}">
        <p14:creationId xmlns:p14="http://schemas.microsoft.com/office/powerpoint/2010/main" val="100587692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hree-Pic-Three-Tex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a:solidFill>
            <a:srgbClr val="BBEBA0"/>
          </a:solidFill>
        </p:spPr>
        <p:txBody>
          <a:bodyPr lIns="0" rIns="90000"/>
          <a:lstStyle>
            <a:lvl1pPr>
              <a:defRPr sz="3200" baseline="0">
                <a:solidFill>
                  <a:schemeClr val="tx1"/>
                </a:solidFill>
              </a:defRPr>
            </a:lvl1pPr>
          </a:lstStyle>
          <a:p>
            <a:r>
              <a:rPr lang="en-GB"/>
              <a:t>Click to edit</a:t>
            </a:r>
            <a:endParaRPr lang="en-US"/>
          </a:p>
        </p:txBody>
      </p:sp>
      <p:sp>
        <p:nvSpPr>
          <p:cNvPr id="15" name="Polaroid 1">
            <a:extLst>
              <a:ext uri="{FF2B5EF4-FFF2-40B4-BE49-F238E27FC236}">
                <a16:creationId xmlns:a16="http://schemas.microsoft.com/office/drawing/2014/main" id="{A5EC1B8E-118E-BFBF-C139-E7D78D13583F}"/>
              </a:ext>
              <a:ext uri="{C183D7F6-B498-43B3-948B-1728B52AA6E4}">
                <adec:decorative xmlns:adec="http://schemas.microsoft.com/office/drawing/2017/decorative" val="1"/>
              </a:ext>
            </a:extLst>
          </p:cNvPr>
          <p:cNvSpPr>
            <a:spLocks noGrp="1"/>
          </p:cNvSpPr>
          <p:nvPr>
            <p:ph type="pic" sz="quarter" idx="11" hasCustomPrompt="1"/>
          </p:nvPr>
        </p:nvSpPr>
        <p:spPr>
          <a:xfrm>
            <a:off x="357186" y="1255125"/>
            <a:ext cx="3449269" cy="3116363"/>
          </a:xfrm>
          <a:prstGeom prst="rect">
            <a:avLst/>
          </a:prstGeom>
          <a:blipFill>
            <a:blip r:embed="rId2"/>
            <a:stretch>
              <a:fillRect l="-412" r="-412"/>
            </a:stretch>
          </a:blipFill>
        </p:spPr>
        <p:txBody>
          <a:bodyPr/>
          <a:lstStyle/>
          <a:p>
            <a:r>
              <a:rPr lang="en-US" dirty="0"/>
              <a:t> </a:t>
            </a:r>
          </a:p>
        </p:txBody>
      </p:sp>
      <p:sp>
        <p:nvSpPr>
          <p:cNvPr id="16" name="Picture 1">
            <a:extLst>
              <a:ext uri="{FF2B5EF4-FFF2-40B4-BE49-F238E27FC236}">
                <a16:creationId xmlns:a16="http://schemas.microsoft.com/office/drawing/2014/main" id="{8E962C4A-7DAF-900E-E9A3-FB229FE24B09}"/>
              </a:ext>
            </a:extLst>
          </p:cNvPr>
          <p:cNvSpPr>
            <a:spLocks noGrp="1"/>
          </p:cNvSpPr>
          <p:nvPr>
            <p:ph type="pic" sz="quarter" idx="12"/>
          </p:nvPr>
        </p:nvSpPr>
        <p:spPr>
          <a:xfrm>
            <a:off x="733647" y="1411496"/>
            <a:ext cx="2860157" cy="2252620"/>
          </a:xfrm>
          <a:prstGeom prst="rect">
            <a:avLst/>
          </a:prstGeom>
        </p:spPr>
        <p:txBody>
          <a:bodyPr/>
          <a:lstStyle/>
          <a:p>
            <a:endParaRPr lang="en-US" dirty="0"/>
          </a:p>
        </p:txBody>
      </p:sp>
      <p:sp>
        <p:nvSpPr>
          <p:cNvPr id="40" name="Washi">
            <a:extLst>
              <a:ext uri="{FF2B5EF4-FFF2-40B4-BE49-F238E27FC236}">
                <a16:creationId xmlns:a16="http://schemas.microsoft.com/office/drawing/2014/main" id="{68DAFA26-B1D9-C74E-55A7-71DDCA28DD34}"/>
              </a:ext>
              <a:ext uri="{C183D7F6-B498-43B3-948B-1728B52AA6E4}">
                <adec:decorative xmlns:adec="http://schemas.microsoft.com/office/drawing/2017/decorative" val="1"/>
              </a:ext>
            </a:extLst>
          </p:cNvPr>
          <p:cNvSpPr>
            <a:spLocks noGrp="1"/>
          </p:cNvSpPr>
          <p:nvPr>
            <p:ph type="pic" sz="quarter" idx="22" hasCustomPrompt="1"/>
          </p:nvPr>
        </p:nvSpPr>
        <p:spPr>
          <a:xfrm>
            <a:off x="965507" y="3731741"/>
            <a:ext cx="2328862" cy="681038"/>
          </a:xfrm>
          <a:prstGeom prst="rect">
            <a:avLst/>
          </a:prstGeom>
          <a:blipFill>
            <a:blip r:embed="rId3"/>
            <a:stretch>
              <a:fillRect/>
            </a:stretch>
          </a:blipFill>
        </p:spPr>
        <p:txBody>
          <a:bodyPr/>
          <a:lstStyle/>
          <a:p>
            <a:r>
              <a:rPr lang="en-US" dirty="0"/>
              <a:t> </a:t>
            </a:r>
          </a:p>
        </p:txBody>
      </p:sp>
      <p:sp>
        <p:nvSpPr>
          <p:cNvPr id="42" name="Text Placeholder 1">
            <a:extLst>
              <a:ext uri="{FF2B5EF4-FFF2-40B4-BE49-F238E27FC236}">
                <a16:creationId xmlns:a16="http://schemas.microsoft.com/office/drawing/2014/main" id="{04AA8EC4-47E9-F593-B708-794FEFA65850}"/>
              </a:ext>
            </a:extLst>
          </p:cNvPr>
          <p:cNvSpPr>
            <a:spLocks noGrp="1"/>
          </p:cNvSpPr>
          <p:nvPr>
            <p:ph type="body" sz="quarter" idx="23"/>
          </p:nvPr>
        </p:nvSpPr>
        <p:spPr>
          <a:xfrm rot="21383919">
            <a:off x="1100444" y="3865091"/>
            <a:ext cx="2058987"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sp>
        <p:nvSpPr>
          <p:cNvPr id="20" name="Text Placeholder 1">
            <a:extLst>
              <a:ext uri="{FF2B5EF4-FFF2-40B4-BE49-F238E27FC236}">
                <a16:creationId xmlns:a16="http://schemas.microsoft.com/office/drawing/2014/main" id="{D6D5F453-CE35-87E0-FC81-F5D5D79C5AF6}"/>
              </a:ext>
            </a:extLst>
          </p:cNvPr>
          <p:cNvSpPr>
            <a:spLocks noGrp="1"/>
          </p:cNvSpPr>
          <p:nvPr>
            <p:ph type="body" sz="half" idx="2"/>
          </p:nvPr>
        </p:nvSpPr>
        <p:spPr>
          <a:xfrm>
            <a:off x="554870" y="4542450"/>
            <a:ext cx="3251585" cy="1646477"/>
          </a:xfrm>
          <a:prstGeom prst="rect">
            <a:avLst/>
          </a:prstGeom>
          <a:solidFill>
            <a:schemeClr val="bg1"/>
          </a:solidFill>
        </p:spPr>
        <p:txBody>
          <a:bodyPr wrap="square" lIns="180000" tIns="180000" rIns="180000" bIns="18000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sp>
        <p:nvSpPr>
          <p:cNvPr id="6" name="Polaroid 2">
            <a:extLst>
              <a:ext uri="{FF2B5EF4-FFF2-40B4-BE49-F238E27FC236}">
                <a16:creationId xmlns:a16="http://schemas.microsoft.com/office/drawing/2014/main" id="{0C5B97FC-AB4E-1DB1-74F5-C823905C4A26}"/>
              </a:ext>
              <a:ext uri="{C183D7F6-B498-43B3-948B-1728B52AA6E4}">
                <adec:decorative xmlns:adec="http://schemas.microsoft.com/office/drawing/2017/decorative" val="1"/>
              </a:ext>
            </a:extLst>
          </p:cNvPr>
          <p:cNvSpPr>
            <a:spLocks noGrp="1"/>
          </p:cNvSpPr>
          <p:nvPr>
            <p:ph type="pic" sz="quarter" idx="13" hasCustomPrompt="1"/>
          </p:nvPr>
        </p:nvSpPr>
        <p:spPr>
          <a:xfrm>
            <a:off x="4065654" y="1285653"/>
            <a:ext cx="3449269" cy="3116363"/>
          </a:xfrm>
          <a:prstGeom prst="rect">
            <a:avLst/>
          </a:prstGeom>
          <a:blipFill>
            <a:blip r:embed="rId2"/>
            <a:stretch>
              <a:fillRect l="-412" r="-412"/>
            </a:stretch>
          </a:blipFill>
        </p:spPr>
        <p:txBody>
          <a:bodyPr/>
          <a:lstStyle/>
          <a:p>
            <a:r>
              <a:rPr lang="en-US" dirty="0"/>
              <a:t> </a:t>
            </a:r>
          </a:p>
        </p:txBody>
      </p:sp>
      <p:sp>
        <p:nvSpPr>
          <p:cNvPr id="10" name="Picture 2">
            <a:extLst>
              <a:ext uri="{FF2B5EF4-FFF2-40B4-BE49-F238E27FC236}">
                <a16:creationId xmlns:a16="http://schemas.microsoft.com/office/drawing/2014/main" id="{81CDE749-F5AA-654D-BBBB-7ACE20557961}"/>
              </a:ext>
            </a:extLst>
          </p:cNvPr>
          <p:cNvSpPr>
            <a:spLocks noGrp="1"/>
          </p:cNvSpPr>
          <p:nvPr>
            <p:ph type="pic" sz="quarter" idx="14"/>
          </p:nvPr>
        </p:nvSpPr>
        <p:spPr>
          <a:xfrm>
            <a:off x="4425413" y="1433340"/>
            <a:ext cx="2860157" cy="2252620"/>
          </a:xfrm>
          <a:prstGeom prst="rect">
            <a:avLst/>
          </a:prstGeom>
        </p:spPr>
        <p:txBody>
          <a:bodyPr/>
          <a:lstStyle/>
          <a:p>
            <a:endParaRPr lang="en-US" dirty="0"/>
          </a:p>
        </p:txBody>
      </p:sp>
      <p:sp>
        <p:nvSpPr>
          <p:cNvPr id="43" name="Washi">
            <a:extLst>
              <a:ext uri="{FF2B5EF4-FFF2-40B4-BE49-F238E27FC236}">
                <a16:creationId xmlns:a16="http://schemas.microsoft.com/office/drawing/2014/main" id="{D1F788DE-674D-9F5F-697C-9723C3D8243A}"/>
              </a:ext>
              <a:ext uri="{C183D7F6-B498-43B3-948B-1728B52AA6E4}">
                <adec:decorative xmlns:adec="http://schemas.microsoft.com/office/drawing/2017/decorative" val="1"/>
              </a:ext>
            </a:extLst>
          </p:cNvPr>
          <p:cNvSpPr>
            <a:spLocks noGrp="1"/>
          </p:cNvSpPr>
          <p:nvPr>
            <p:ph type="pic" sz="quarter" idx="24" hasCustomPrompt="1"/>
          </p:nvPr>
        </p:nvSpPr>
        <p:spPr>
          <a:xfrm>
            <a:off x="4883450" y="3758075"/>
            <a:ext cx="2328862" cy="681038"/>
          </a:xfrm>
          <a:prstGeom prst="rect">
            <a:avLst/>
          </a:prstGeom>
          <a:blipFill>
            <a:blip r:embed="rId3"/>
            <a:stretch>
              <a:fillRect/>
            </a:stretch>
          </a:blipFill>
        </p:spPr>
        <p:txBody>
          <a:bodyPr/>
          <a:lstStyle/>
          <a:p>
            <a:r>
              <a:rPr lang="en-US" dirty="0"/>
              <a:t> </a:t>
            </a:r>
          </a:p>
        </p:txBody>
      </p:sp>
      <p:sp>
        <p:nvSpPr>
          <p:cNvPr id="44" name="Text Placeholder 2">
            <a:extLst>
              <a:ext uri="{FF2B5EF4-FFF2-40B4-BE49-F238E27FC236}">
                <a16:creationId xmlns:a16="http://schemas.microsoft.com/office/drawing/2014/main" id="{325C52C7-8BDD-D376-3E1E-92884E9DA81A}"/>
              </a:ext>
            </a:extLst>
          </p:cNvPr>
          <p:cNvSpPr>
            <a:spLocks noGrp="1"/>
          </p:cNvSpPr>
          <p:nvPr>
            <p:ph type="body" sz="quarter" idx="25"/>
          </p:nvPr>
        </p:nvSpPr>
        <p:spPr>
          <a:xfrm rot="21383919">
            <a:off x="5018387" y="3891425"/>
            <a:ext cx="2058987"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sp>
        <p:nvSpPr>
          <p:cNvPr id="21" name="Text Placeholder 2">
            <a:extLst>
              <a:ext uri="{FF2B5EF4-FFF2-40B4-BE49-F238E27FC236}">
                <a16:creationId xmlns:a16="http://schemas.microsoft.com/office/drawing/2014/main" id="{CBA456B3-BB9F-16E3-E3F4-07C61BB5FD9E}"/>
              </a:ext>
            </a:extLst>
          </p:cNvPr>
          <p:cNvSpPr>
            <a:spLocks noGrp="1"/>
          </p:cNvSpPr>
          <p:nvPr>
            <p:ph type="body" sz="half" idx="17"/>
          </p:nvPr>
        </p:nvSpPr>
        <p:spPr>
          <a:xfrm>
            <a:off x="4255428" y="4549703"/>
            <a:ext cx="3259495" cy="1639224"/>
          </a:xfrm>
          <a:prstGeom prst="rect">
            <a:avLst/>
          </a:prstGeom>
          <a:solidFill>
            <a:schemeClr val="bg1"/>
          </a:solidFill>
        </p:spPr>
        <p:txBody>
          <a:bodyPr wrap="square" lIns="180000" tIns="180000" rIns="180000" bIns="18000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sp>
        <p:nvSpPr>
          <p:cNvPr id="14" name="Polaroid 3">
            <a:extLst>
              <a:ext uri="{FF2B5EF4-FFF2-40B4-BE49-F238E27FC236}">
                <a16:creationId xmlns:a16="http://schemas.microsoft.com/office/drawing/2014/main" id="{FDF09B61-4E47-EA9C-608B-975D7A5BD4AB}"/>
              </a:ext>
              <a:ext uri="{C183D7F6-B498-43B3-948B-1728B52AA6E4}">
                <adec:decorative xmlns:adec="http://schemas.microsoft.com/office/drawing/2017/decorative" val="1"/>
              </a:ext>
            </a:extLst>
          </p:cNvPr>
          <p:cNvSpPr>
            <a:spLocks noGrp="1"/>
          </p:cNvSpPr>
          <p:nvPr>
            <p:ph type="pic" sz="quarter" idx="15" hasCustomPrompt="1"/>
          </p:nvPr>
        </p:nvSpPr>
        <p:spPr>
          <a:xfrm>
            <a:off x="7777224" y="1276969"/>
            <a:ext cx="3449269" cy="3116363"/>
          </a:xfrm>
          <a:prstGeom prst="rect">
            <a:avLst/>
          </a:prstGeom>
          <a:blipFill>
            <a:blip r:embed="rId2"/>
            <a:stretch>
              <a:fillRect l="-412" r="-412"/>
            </a:stretch>
          </a:blipFill>
        </p:spPr>
        <p:txBody>
          <a:bodyPr/>
          <a:lstStyle/>
          <a:p>
            <a:r>
              <a:rPr lang="en-US" dirty="0"/>
              <a:t> </a:t>
            </a:r>
          </a:p>
        </p:txBody>
      </p:sp>
      <p:sp>
        <p:nvSpPr>
          <p:cNvPr id="17" name="Picture 3">
            <a:extLst>
              <a:ext uri="{FF2B5EF4-FFF2-40B4-BE49-F238E27FC236}">
                <a16:creationId xmlns:a16="http://schemas.microsoft.com/office/drawing/2014/main" id="{B09CC26C-3F88-BC76-6D25-8A833EFEA479}"/>
              </a:ext>
            </a:extLst>
          </p:cNvPr>
          <p:cNvSpPr>
            <a:spLocks noGrp="1"/>
          </p:cNvSpPr>
          <p:nvPr>
            <p:ph type="pic" sz="quarter" idx="16"/>
          </p:nvPr>
        </p:nvSpPr>
        <p:spPr>
          <a:xfrm>
            <a:off x="8153685" y="1433340"/>
            <a:ext cx="2860157" cy="2252620"/>
          </a:xfrm>
          <a:prstGeom prst="rect">
            <a:avLst/>
          </a:prstGeom>
        </p:spPr>
        <p:txBody>
          <a:bodyPr/>
          <a:lstStyle/>
          <a:p>
            <a:endParaRPr lang="en-US" dirty="0"/>
          </a:p>
        </p:txBody>
      </p:sp>
      <p:sp>
        <p:nvSpPr>
          <p:cNvPr id="45" name="Washi 3">
            <a:extLst>
              <a:ext uri="{FF2B5EF4-FFF2-40B4-BE49-F238E27FC236}">
                <a16:creationId xmlns:a16="http://schemas.microsoft.com/office/drawing/2014/main" id="{0E7352E7-3CC4-489C-AB1C-12552E4C62F8}"/>
              </a:ext>
              <a:ext uri="{C183D7F6-B498-43B3-948B-1728B52AA6E4}">
                <adec:decorative xmlns:adec="http://schemas.microsoft.com/office/drawing/2017/decorative" val="1"/>
              </a:ext>
            </a:extLst>
          </p:cNvPr>
          <p:cNvSpPr>
            <a:spLocks noGrp="1"/>
          </p:cNvSpPr>
          <p:nvPr>
            <p:ph type="pic" sz="quarter" idx="26" hasCustomPrompt="1"/>
          </p:nvPr>
        </p:nvSpPr>
        <p:spPr>
          <a:xfrm>
            <a:off x="8362619" y="3715787"/>
            <a:ext cx="2328862" cy="681038"/>
          </a:xfrm>
          <a:prstGeom prst="rect">
            <a:avLst/>
          </a:prstGeom>
          <a:blipFill>
            <a:blip r:embed="rId3"/>
            <a:stretch>
              <a:fillRect/>
            </a:stretch>
          </a:blipFill>
        </p:spPr>
        <p:txBody>
          <a:bodyPr/>
          <a:lstStyle/>
          <a:p>
            <a:r>
              <a:rPr lang="en-US" dirty="0"/>
              <a:t> </a:t>
            </a:r>
          </a:p>
        </p:txBody>
      </p:sp>
      <p:sp>
        <p:nvSpPr>
          <p:cNvPr id="46" name="Text Washi 3">
            <a:extLst>
              <a:ext uri="{FF2B5EF4-FFF2-40B4-BE49-F238E27FC236}">
                <a16:creationId xmlns:a16="http://schemas.microsoft.com/office/drawing/2014/main" id="{46F6435A-4A38-0C36-BAA1-5EF431299977}"/>
              </a:ext>
            </a:extLst>
          </p:cNvPr>
          <p:cNvSpPr>
            <a:spLocks noGrp="1"/>
          </p:cNvSpPr>
          <p:nvPr>
            <p:ph type="body" sz="quarter" idx="27"/>
          </p:nvPr>
        </p:nvSpPr>
        <p:spPr>
          <a:xfrm rot="21383919">
            <a:off x="8497556" y="3849137"/>
            <a:ext cx="2058987"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sp>
        <p:nvSpPr>
          <p:cNvPr id="22" name="Text 3">
            <a:extLst>
              <a:ext uri="{FF2B5EF4-FFF2-40B4-BE49-F238E27FC236}">
                <a16:creationId xmlns:a16="http://schemas.microsoft.com/office/drawing/2014/main" id="{2C53A28A-6631-911A-6522-1F821C55EED4}"/>
              </a:ext>
            </a:extLst>
          </p:cNvPr>
          <p:cNvSpPr>
            <a:spLocks noGrp="1"/>
          </p:cNvSpPr>
          <p:nvPr>
            <p:ph type="body" sz="half" idx="18"/>
          </p:nvPr>
        </p:nvSpPr>
        <p:spPr>
          <a:xfrm>
            <a:off x="7963896" y="4549703"/>
            <a:ext cx="3259494" cy="1639224"/>
          </a:xfrm>
          <a:prstGeom prst="rect">
            <a:avLst/>
          </a:prstGeom>
          <a:solidFill>
            <a:schemeClr val="bg1"/>
          </a:solidFill>
        </p:spPr>
        <p:txBody>
          <a:bodyPr wrap="square" lIns="180000" tIns="180000" rIns="180000" bIns="18000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grpSp>
        <p:nvGrpSpPr>
          <p:cNvPr id="2" name="Group 2">
            <a:extLst>
              <a:ext uri="{FF2B5EF4-FFF2-40B4-BE49-F238E27FC236}">
                <a16:creationId xmlns:a16="http://schemas.microsoft.com/office/drawing/2014/main" id="{4C5480B5-9975-0873-E80E-E7CF543889D5}"/>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BBEBA0"/>
          </a:solidFill>
        </p:grpSpPr>
        <p:sp>
          <p:nvSpPr>
            <p:cNvPr id="3" name="Freeform 3">
              <a:extLst>
                <a:ext uri="{FF2B5EF4-FFF2-40B4-BE49-F238E27FC236}">
                  <a16:creationId xmlns:a16="http://schemas.microsoft.com/office/drawing/2014/main" id="{EAE3D773-FC42-0210-102D-ADD6321CF1FC}"/>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4" name="TextBox 3">
            <a:extLst>
              <a:ext uri="{FF2B5EF4-FFF2-40B4-BE49-F238E27FC236}">
                <a16:creationId xmlns:a16="http://schemas.microsoft.com/office/drawing/2014/main" id="{8E4B5C6C-E160-9BA9-5124-F5F4BE7EC1BE}"/>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331681507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Pebble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48C572-26AF-0076-FD55-E69E186A9DE8}"/>
              </a:ext>
            </a:extLst>
          </p:cNvPr>
          <p:cNvSpPr>
            <a:spLocks noGrp="1"/>
          </p:cNvSpPr>
          <p:nvPr>
            <p:ph type="title"/>
          </p:nvPr>
        </p:nvSpPr>
        <p:spPr>
          <a:xfrm>
            <a:off x="319494" y="-1016135"/>
            <a:ext cx="10515600" cy="913835"/>
          </a:xfrm>
        </p:spPr>
        <p:txBody>
          <a:bodyPr/>
          <a:lstStyle>
            <a:lvl1pPr>
              <a:defRPr baseline="0">
                <a:solidFill>
                  <a:srgbClr val="65B9E4"/>
                </a:solidFill>
              </a:defRPr>
            </a:lvl1pPr>
          </a:lstStyle>
          <a:p>
            <a:r>
              <a:rPr lang="en-GB"/>
              <a:t>Click to edit Master title style</a:t>
            </a:r>
            <a:endParaRPr lang="en-US"/>
          </a:p>
        </p:txBody>
      </p:sp>
      <p:sp>
        <p:nvSpPr>
          <p:cNvPr id="26" name="Picture Placeholder 25">
            <a:extLst>
              <a:ext uri="{FF2B5EF4-FFF2-40B4-BE49-F238E27FC236}">
                <a16:creationId xmlns:a16="http://schemas.microsoft.com/office/drawing/2014/main" id="{6EF481FE-D554-7D5C-11A7-101603AF9495}"/>
              </a:ext>
            </a:extLst>
          </p:cNvPr>
          <p:cNvSpPr>
            <a:spLocks noGrp="1"/>
          </p:cNvSpPr>
          <p:nvPr>
            <p:ph type="pic" sz="quarter" idx="10" hasCustomPrompt="1"/>
          </p:nvPr>
        </p:nvSpPr>
        <p:spPr>
          <a:xfrm>
            <a:off x="319494" y="308635"/>
            <a:ext cx="2444971" cy="1934836"/>
          </a:xfrm>
          <a:custGeom>
            <a:avLst/>
            <a:gdLst>
              <a:gd name="connsiteX0" fmla="*/ 2788316 w 4149725"/>
              <a:gd name="connsiteY0" fmla="*/ 381 h 3467217"/>
              <a:gd name="connsiteX1" fmla="*/ 4024737 w 4149725"/>
              <a:gd name="connsiteY1" fmla="*/ 1272374 h 3467217"/>
              <a:gd name="connsiteX2" fmla="*/ 2427276 w 4149725"/>
              <a:gd name="connsiteY2" fmla="*/ 3440737 h 3467217"/>
              <a:gd name="connsiteX3" fmla="*/ 2101551 w 4149725"/>
              <a:gd name="connsiteY3" fmla="*/ 3461487 h 3467217"/>
              <a:gd name="connsiteX4" fmla="*/ 1831999 w 4149725"/>
              <a:gd name="connsiteY4" fmla="*/ 3467217 h 3467217"/>
              <a:gd name="connsiteX5" fmla="*/ 1795576 w 4149725"/>
              <a:gd name="connsiteY5" fmla="*/ 3467217 h 3467217"/>
              <a:gd name="connsiteX6" fmla="*/ 1549345 w 4149725"/>
              <a:gd name="connsiteY6" fmla="*/ 3458882 h 3467217"/>
              <a:gd name="connsiteX7" fmla="*/ 61571 w 4149725"/>
              <a:gd name="connsiteY7" fmla="*/ 1762783 h 3467217"/>
              <a:gd name="connsiteX8" fmla="*/ 2766 w 4149725"/>
              <a:gd name="connsiteY8" fmla="*/ 1303081 h 3467217"/>
              <a:gd name="connsiteX9" fmla="*/ 0 w 4149725"/>
              <a:gd name="connsiteY9" fmla="*/ 1221180 h 3467217"/>
              <a:gd name="connsiteX10" fmla="*/ 0 w 4149725"/>
              <a:gd name="connsiteY10" fmla="*/ 1044568 h 3467217"/>
              <a:gd name="connsiteX11" fmla="*/ 5362 w 4149725"/>
              <a:gd name="connsiteY11" fmla="*/ 945509 h 3467217"/>
              <a:gd name="connsiteX12" fmla="*/ 1366367 w 4149725"/>
              <a:gd name="connsiteY12" fmla="*/ 140557 h 3467217"/>
              <a:gd name="connsiteX13" fmla="*/ 2788316 w 4149725"/>
              <a:gd name="connsiteY13" fmla="*/ 381 h 3467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149725" h="3467217">
                <a:moveTo>
                  <a:pt x="2788316" y="381"/>
                </a:moveTo>
                <a:cubicBezTo>
                  <a:pt x="3575094" y="-10601"/>
                  <a:pt x="4218058" y="211214"/>
                  <a:pt x="4024737" y="1272374"/>
                </a:cubicBezTo>
                <a:cubicBezTo>
                  <a:pt x="4300672" y="2354137"/>
                  <a:pt x="4258462" y="3292128"/>
                  <a:pt x="2427276" y="3440737"/>
                </a:cubicBezTo>
                <a:cubicBezTo>
                  <a:pt x="2312827" y="3450025"/>
                  <a:pt x="2204372" y="3456968"/>
                  <a:pt x="2101551" y="3461487"/>
                </a:cubicBezTo>
                <a:lnTo>
                  <a:pt x="1831999" y="3467217"/>
                </a:lnTo>
                <a:lnTo>
                  <a:pt x="1795576" y="3467217"/>
                </a:lnTo>
                <a:lnTo>
                  <a:pt x="1549345" y="3458882"/>
                </a:lnTo>
                <a:cubicBezTo>
                  <a:pt x="486889" y="3387486"/>
                  <a:pt x="254775" y="2879815"/>
                  <a:pt x="61571" y="1762783"/>
                </a:cubicBezTo>
                <a:cubicBezTo>
                  <a:pt x="31847" y="1590932"/>
                  <a:pt x="12190" y="1438496"/>
                  <a:pt x="2766" y="1303081"/>
                </a:cubicBezTo>
                <a:lnTo>
                  <a:pt x="0" y="1221180"/>
                </a:lnTo>
                <a:lnTo>
                  <a:pt x="0" y="1044568"/>
                </a:lnTo>
                <a:lnTo>
                  <a:pt x="5362" y="945509"/>
                </a:lnTo>
                <a:cubicBezTo>
                  <a:pt x="72622" y="322919"/>
                  <a:pt x="514286" y="226936"/>
                  <a:pt x="1366367" y="140557"/>
                </a:cubicBezTo>
                <a:cubicBezTo>
                  <a:pt x="1792408" y="97367"/>
                  <a:pt x="2316248" y="6971"/>
                  <a:pt x="2788316" y="381"/>
                </a:cubicBezTo>
                <a:close/>
              </a:path>
            </a:pathLst>
          </a:custGeom>
        </p:spPr>
        <p:txBody>
          <a:bodyPr wrap="square">
            <a:noAutofit/>
          </a:bodyPr>
          <a:lstStyle/>
          <a:p>
            <a:r>
              <a:rPr lang="en-US" dirty="0"/>
              <a:t> </a:t>
            </a:r>
          </a:p>
        </p:txBody>
      </p:sp>
      <p:sp>
        <p:nvSpPr>
          <p:cNvPr id="39" name="Picture Placeholder 38">
            <a:extLst>
              <a:ext uri="{FF2B5EF4-FFF2-40B4-BE49-F238E27FC236}">
                <a16:creationId xmlns:a16="http://schemas.microsoft.com/office/drawing/2014/main" id="{06F4889F-F488-9EF0-93A4-9666726685F5}"/>
              </a:ext>
            </a:extLst>
          </p:cNvPr>
          <p:cNvSpPr>
            <a:spLocks noGrp="1"/>
          </p:cNvSpPr>
          <p:nvPr>
            <p:ph type="pic" sz="quarter" idx="12" hasCustomPrompt="1"/>
          </p:nvPr>
        </p:nvSpPr>
        <p:spPr>
          <a:xfrm>
            <a:off x="3814804" y="308634"/>
            <a:ext cx="3025476" cy="2743200"/>
          </a:xfrm>
          <a:custGeom>
            <a:avLst/>
            <a:gdLst>
              <a:gd name="connsiteX0" fmla="*/ 1510826 w 3025476"/>
              <a:gd name="connsiteY0" fmla="*/ 1 h 2743200"/>
              <a:gd name="connsiteX1" fmla="*/ 2284123 w 3025476"/>
              <a:gd name="connsiteY1" fmla="*/ 178326 h 2743200"/>
              <a:gd name="connsiteX2" fmla="*/ 2793488 w 3025476"/>
              <a:gd name="connsiteY2" fmla="*/ 2372415 h 2743200"/>
              <a:gd name="connsiteX3" fmla="*/ 403525 w 3025476"/>
              <a:gd name="connsiteY3" fmla="*/ 2497667 h 2743200"/>
              <a:gd name="connsiteX4" fmla="*/ 183168 w 3025476"/>
              <a:gd name="connsiteY4" fmla="*/ 394671 h 2743200"/>
              <a:gd name="connsiteX5" fmla="*/ 1510826 w 3025476"/>
              <a:gd name="connsiteY5" fmla="*/ 1 h 2743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025476" h="2743200">
                <a:moveTo>
                  <a:pt x="1510826" y="1"/>
                </a:moveTo>
                <a:cubicBezTo>
                  <a:pt x="1828822" y="-121"/>
                  <a:pt x="2120978" y="54717"/>
                  <a:pt x="2284123" y="178326"/>
                </a:cubicBezTo>
                <a:cubicBezTo>
                  <a:pt x="2719176" y="507950"/>
                  <a:pt x="3380786" y="841509"/>
                  <a:pt x="2793488" y="2372415"/>
                </a:cubicBezTo>
                <a:cubicBezTo>
                  <a:pt x="2614918" y="2862038"/>
                  <a:pt x="838578" y="2827291"/>
                  <a:pt x="403525" y="2497667"/>
                </a:cubicBezTo>
                <a:cubicBezTo>
                  <a:pt x="-31529" y="2168043"/>
                  <a:pt x="-130266" y="781227"/>
                  <a:pt x="183168" y="394671"/>
                </a:cubicBezTo>
                <a:cubicBezTo>
                  <a:pt x="379063" y="153073"/>
                  <a:pt x="980832" y="204"/>
                  <a:pt x="1510826" y="1"/>
                </a:cubicBezTo>
                <a:close/>
              </a:path>
            </a:pathLst>
          </a:custGeom>
        </p:spPr>
        <p:txBody>
          <a:bodyPr wrap="square">
            <a:noAutofit/>
          </a:bodyPr>
          <a:lstStyle/>
          <a:p>
            <a:r>
              <a:rPr lang="en-US" dirty="0"/>
              <a:t> </a:t>
            </a:r>
          </a:p>
        </p:txBody>
      </p:sp>
      <p:sp>
        <p:nvSpPr>
          <p:cNvPr id="32" name="Picture Placeholder 31">
            <a:extLst>
              <a:ext uri="{FF2B5EF4-FFF2-40B4-BE49-F238E27FC236}">
                <a16:creationId xmlns:a16="http://schemas.microsoft.com/office/drawing/2014/main" id="{DB1708DE-2876-9669-5DAB-51C5E2F3A7D3}"/>
              </a:ext>
            </a:extLst>
          </p:cNvPr>
          <p:cNvSpPr>
            <a:spLocks noGrp="1"/>
          </p:cNvSpPr>
          <p:nvPr>
            <p:ph type="pic" sz="quarter" idx="11" hasCustomPrompt="1"/>
          </p:nvPr>
        </p:nvSpPr>
        <p:spPr>
          <a:xfrm>
            <a:off x="7738963" y="134998"/>
            <a:ext cx="3486999" cy="2395552"/>
          </a:xfrm>
          <a:custGeom>
            <a:avLst/>
            <a:gdLst>
              <a:gd name="connsiteX0" fmla="*/ 3560583 w 4649036"/>
              <a:gd name="connsiteY0" fmla="*/ 1 h 4064878"/>
              <a:gd name="connsiteX1" fmla="*/ 4453893 w 4649036"/>
              <a:gd name="connsiteY1" fmla="*/ 3334471 h 4064878"/>
              <a:gd name="connsiteX2" fmla="*/ 227015 w 4649036"/>
              <a:gd name="connsiteY2" fmla="*/ 3388139 h 4064878"/>
              <a:gd name="connsiteX3" fmla="*/ 2376 w 4649036"/>
              <a:gd name="connsiteY3" fmla="*/ 1974758 h 4064878"/>
              <a:gd name="connsiteX4" fmla="*/ 0 w 4649036"/>
              <a:gd name="connsiteY4" fmla="*/ 1879718 h 4064878"/>
              <a:gd name="connsiteX5" fmla="*/ 0 w 4649036"/>
              <a:gd name="connsiteY5" fmla="*/ 1751537 h 4064878"/>
              <a:gd name="connsiteX6" fmla="*/ 2680 w 4649036"/>
              <a:gd name="connsiteY6" fmla="*/ 1657229 h 4064878"/>
              <a:gd name="connsiteX7" fmla="*/ 3560583 w 4649036"/>
              <a:gd name="connsiteY7" fmla="*/ 1 h 40648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649036" h="4064878">
                <a:moveTo>
                  <a:pt x="3560583" y="1"/>
                </a:moveTo>
                <a:cubicBezTo>
                  <a:pt x="4577187" y="-1606"/>
                  <a:pt x="4898077" y="2906354"/>
                  <a:pt x="4453893" y="3334471"/>
                </a:cubicBezTo>
                <a:cubicBezTo>
                  <a:pt x="3894222" y="3782051"/>
                  <a:pt x="650182" y="4697659"/>
                  <a:pt x="227015" y="3388139"/>
                </a:cubicBezTo>
                <a:cubicBezTo>
                  <a:pt x="105560" y="2832619"/>
                  <a:pt x="21394" y="2366228"/>
                  <a:pt x="2376" y="1974758"/>
                </a:cubicBezTo>
                <a:lnTo>
                  <a:pt x="0" y="1879718"/>
                </a:lnTo>
                <a:lnTo>
                  <a:pt x="0" y="1751537"/>
                </a:lnTo>
                <a:lnTo>
                  <a:pt x="2680" y="1657229"/>
                </a:lnTo>
                <a:cubicBezTo>
                  <a:pt x="69985" y="507827"/>
                  <a:pt x="926555" y="123430"/>
                  <a:pt x="3560583" y="1"/>
                </a:cubicBezTo>
                <a:close/>
              </a:path>
            </a:pathLst>
          </a:custGeom>
        </p:spPr>
        <p:txBody>
          <a:bodyPr wrap="square">
            <a:noAutofit/>
          </a:bodyPr>
          <a:lstStyle/>
          <a:p>
            <a:r>
              <a:rPr lang="en-US" dirty="0"/>
              <a:t> </a:t>
            </a:r>
          </a:p>
        </p:txBody>
      </p:sp>
      <p:sp>
        <p:nvSpPr>
          <p:cNvPr id="44" name="Picture Placeholder 43">
            <a:extLst>
              <a:ext uri="{FF2B5EF4-FFF2-40B4-BE49-F238E27FC236}">
                <a16:creationId xmlns:a16="http://schemas.microsoft.com/office/drawing/2014/main" id="{7C0FB81A-5F99-A83C-B0CB-826458F73759}"/>
              </a:ext>
            </a:extLst>
          </p:cNvPr>
          <p:cNvSpPr>
            <a:spLocks noGrp="1"/>
          </p:cNvSpPr>
          <p:nvPr>
            <p:ph type="pic" sz="quarter" idx="13" hasCustomPrompt="1"/>
          </p:nvPr>
        </p:nvSpPr>
        <p:spPr>
          <a:xfrm>
            <a:off x="552308" y="2654405"/>
            <a:ext cx="4727624" cy="3452813"/>
          </a:xfrm>
          <a:custGeom>
            <a:avLst/>
            <a:gdLst>
              <a:gd name="connsiteX0" fmla="*/ 1284154 w 4727624"/>
              <a:gd name="connsiteY0" fmla="*/ 0 h 3452813"/>
              <a:gd name="connsiteX1" fmla="*/ 1298461 w 4727624"/>
              <a:gd name="connsiteY1" fmla="*/ 0 h 3452813"/>
              <a:gd name="connsiteX2" fmla="*/ 1376680 w 4727624"/>
              <a:gd name="connsiteY2" fmla="*/ 1055 h 3452813"/>
              <a:gd name="connsiteX3" fmla="*/ 4719748 w 4727624"/>
              <a:gd name="connsiteY3" fmla="*/ 1626257 h 3452813"/>
              <a:gd name="connsiteX4" fmla="*/ 4727624 w 4727624"/>
              <a:gd name="connsiteY4" fmla="*/ 1715565 h 3452813"/>
              <a:gd name="connsiteX5" fmla="*/ 4727624 w 4727624"/>
              <a:gd name="connsiteY5" fmla="*/ 1715588 h 3452813"/>
              <a:gd name="connsiteX6" fmla="*/ 4710061 w 4727624"/>
              <a:gd name="connsiteY6" fmla="*/ 1892018 h 3452813"/>
              <a:gd name="connsiteX7" fmla="*/ 2399224 w 4727624"/>
              <a:gd name="connsiteY7" fmla="*/ 3448684 h 3452813"/>
              <a:gd name="connsiteX8" fmla="*/ 38925 w 4727624"/>
              <a:gd name="connsiteY8" fmla="*/ 2130247 h 3452813"/>
              <a:gd name="connsiteX9" fmla="*/ 1208378 w 4727624"/>
              <a:gd name="connsiteY9" fmla="*/ 3735 h 3452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727624" h="3452813">
                <a:moveTo>
                  <a:pt x="1284154" y="0"/>
                </a:moveTo>
                <a:lnTo>
                  <a:pt x="1298461" y="0"/>
                </a:lnTo>
                <a:lnTo>
                  <a:pt x="1376680" y="1055"/>
                </a:lnTo>
                <a:cubicBezTo>
                  <a:pt x="2289869" y="36882"/>
                  <a:pt x="4568831" y="767049"/>
                  <a:pt x="4719748" y="1626257"/>
                </a:cubicBezTo>
                <a:lnTo>
                  <a:pt x="4727624" y="1715565"/>
                </a:lnTo>
                <a:lnTo>
                  <a:pt x="4727624" y="1715588"/>
                </a:lnTo>
                <a:lnTo>
                  <a:pt x="4710061" y="1892018"/>
                </a:lnTo>
                <a:cubicBezTo>
                  <a:pt x="4537247" y="2758608"/>
                  <a:pt x="3131834" y="3383892"/>
                  <a:pt x="2399224" y="3448684"/>
                </a:cubicBezTo>
                <a:cubicBezTo>
                  <a:pt x="1617774" y="3517796"/>
                  <a:pt x="237399" y="2704405"/>
                  <a:pt x="38925" y="2130247"/>
                </a:cubicBezTo>
                <a:cubicBezTo>
                  <a:pt x="-159549" y="1556089"/>
                  <a:pt x="426928" y="72847"/>
                  <a:pt x="1208378" y="3735"/>
                </a:cubicBezTo>
                <a:close/>
              </a:path>
            </a:pathLst>
          </a:custGeom>
        </p:spPr>
        <p:txBody>
          <a:bodyPr wrap="square">
            <a:noAutofit/>
          </a:bodyPr>
          <a:lstStyle/>
          <a:p>
            <a:r>
              <a:rPr lang="en-US" dirty="0"/>
              <a:t> </a:t>
            </a:r>
          </a:p>
        </p:txBody>
      </p:sp>
      <p:sp>
        <p:nvSpPr>
          <p:cNvPr id="48" name="Picture Placeholder 47">
            <a:extLst>
              <a:ext uri="{FF2B5EF4-FFF2-40B4-BE49-F238E27FC236}">
                <a16:creationId xmlns:a16="http://schemas.microsoft.com/office/drawing/2014/main" id="{6E6AE3BC-5F4B-E8C5-775E-9C907806C34E}"/>
              </a:ext>
            </a:extLst>
          </p:cNvPr>
          <p:cNvSpPr>
            <a:spLocks noGrp="1"/>
          </p:cNvSpPr>
          <p:nvPr>
            <p:ph type="pic" sz="quarter" idx="14" hasCustomPrompt="1"/>
          </p:nvPr>
        </p:nvSpPr>
        <p:spPr>
          <a:xfrm>
            <a:off x="6390314" y="2967038"/>
            <a:ext cx="5047470" cy="3531036"/>
          </a:xfrm>
          <a:custGeom>
            <a:avLst/>
            <a:gdLst>
              <a:gd name="connsiteX0" fmla="*/ 2020018 w 5047470"/>
              <a:gd name="connsiteY0" fmla="*/ 0 h 3531036"/>
              <a:gd name="connsiteX1" fmla="*/ 2024920 w 5047470"/>
              <a:gd name="connsiteY1" fmla="*/ 0 h 3531036"/>
              <a:gd name="connsiteX2" fmla="*/ 2275186 w 5047470"/>
              <a:gd name="connsiteY2" fmla="*/ 5334 h 3531036"/>
              <a:gd name="connsiteX3" fmla="*/ 4233310 w 5047470"/>
              <a:gd name="connsiteY3" fmla="*/ 509457 h 3531036"/>
              <a:gd name="connsiteX4" fmla="*/ 4741974 w 5047470"/>
              <a:gd name="connsiteY4" fmla="*/ 3216818 h 3531036"/>
              <a:gd name="connsiteX5" fmla="*/ 286933 w 5047470"/>
              <a:gd name="connsiteY5" fmla="*/ 3216818 h 3531036"/>
              <a:gd name="connsiteX6" fmla="*/ 827495 w 5047470"/>
              <a:gd name="connsiteY6" fmla="*/ 245214 h 3531036"/>
              <a:gd name="connsiteX7" fmla="*/ 1777462 w 5047470"/>
              <a:gd name="connsiteY7" fmla="*/ 6800 h 3531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47470" h="3531036">
                <a:moveTo>
                  <a:pt x="2020018" y="0"/>
                </a:moveTo>
                <a:lnTo>
                  <a:pt x="2024920" y="0"/>
                </a:lnTo>
                <a:lnTo>
                  <a:pt x="2275186" y="5334"/>
                </a:lnTo>
                <a:cubicBezTo>
                  <a:pt x="3042689" y="39314"/>
                  <a:pt x="3866328" y="230869"/>
                  <a:pt x="4233310" y="509457"/>
                </a:cubicBezTo>
                <a:cubicBezTo>
                  <a:pt x="4885723" y="1004725"/>
                  <a:pt x="5399704" y="2765591"/>
                  <a:pt x="4741974" y="3216818"/>
                </a:cubicBezTo>
                <a:cubicBezTo>
                  <a:pt x="4084245" y="3668045"/>
                  <a:pt x="918081" y="3602215"/>
                  <a:pt x="286933" y="3216818"/>
                </a:cubicBezTo>
                <a:cubicBezTo>
                  <a:pt x="-344215" y="2831420"/>
                  <a:pt x="169766" y="696441"/>
                  <a:pt x="827495" y="245214"/>
                </a:cubicBezTo>
                <a:cubicBezTo>
                  <a:pt x="1033036" y="104205"/>
                  <a:pt x="1379001" y="28766"/>
                  <a:pt x="1777462" y="6800"/>
                </a:cubicBezTo>
                <a:close/>
              </a:path>
            </a:pathLst>
          </a:custGeom>
        </p:spPr>
        <p:txBody>
          <a:bodyPr wrap="square">
            <a:noAutofit/>
          </a:bodyPr>
          <a:lstStyle/>
          <a:p>
            <a:r>
              <a:rPr lang="en-US" dirty="0"/>
              <a:t> </a:t>
            </a:r>
          </a:p>
        </p:txBody>
      </p:sp>
      <p:grpSp>
        <p:nvGrpSpPr>
          <p:cNvPr id="3" name="Group 2">
            <a:extLst>
              <a:ext uri="{FF2B5EF4-FFF2-40B4-BE49-F238E27FC236}">
                <a16:creationId xmlns:a16="http://schemas.microsoft.com/office/drawing/2014/main" id="{1F5F3EC6-CBBA-5AA2-9715-09093A192AC8}"/>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BBEBA0"/>
          </a:solidFill>
        </p:grpSpPr>
        <p:sp>
          <p:nvSpPr>
            <p:cNvPr id="4" name="Freeform 3">
              <a:extLst>
                <a:ext uri="{FF2B5EF4-FFF2-40B4-BE49-F238E27FC236}">
                  <a16:creationId xmlns:a16="http://schemas.microsoft.com/office/drawing/2014/main" id="{011EAE17-7831-3205-866D-14D05FDB20C9}"/>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5" name="TextBox 4">
            <a:extLst>
              <a:ext uri="{FF2B5EF4-FFF2-40B4-BE49-F238E27FC236}">
                <a16:creationId xmlns:a16="http://schemas.microsoft.com/office/drawing/2014/main" id="{7EABA738-F7BE-33B4-096D-0E2BCCB9C449}"/>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297492320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_Print-Out">
    <p:spTree>
      <p:nvGrpSpPr>
        <p:cNvPr id="1" name=""/>
        <p:cNvGrpSpPr/>
        <p:nvPr/>
      </p:nvGrpSpPr>
      <p:grpSpPr>
        <a:xfrm>
          <a:off x="0" y="0"/>
          <a:ext cx="0" cy="0"/>
          <a:chOff x="0" y="0"/>
          <a:chExt cx="0" cy="0"/>
        </a:xfrm>
      </p:grpSpPr>
      <p:sp>
        <p:nvSpPr>
          <p:cNvPr id="13" name="Title 18">
            <a:extLst>
              <a:ext uri="{FF2B5EF4-FFF2-40B4-BE49-F238E27FC236}">
                <a16:creationId xmlns:a16="http://schemas.microsoft.com/office/drawing/2014/main" id="{6EE332A7-64A0-F7AC-66DE-349EAA89F1B5}"/>
              </a:ext>
            </a:extLst>
          </p:cNvPr>
          <p:cNvSpPr>
            <a:spLocks noGrp="1"/>
          </p:cNvSpPr>
          <p:nvPr>
            <p:ph type="title"/>
          </p:nvPr>
        </p:nvSpPr>
        <p:spPr>
          <a:xfrm>
            <a:off x="357187" y="365126"/>
            <a:ext cx="10996613" cy="710288"/>
          </a:xfrm>
          <a:prstGeom prst="rect">
            <a:avLst/>
          </a:prstGeom>
        </p:spPr>
        <p:txBody>
          <a:bodyPr lIns="0" rIns="90000"/>
          <a:lstStyle>
            <a:lvl1pPr>
              <a:defRPr sz="3200" baseline="0">
                <a:solidFill>
                  <a:schemeClr val="tx1"/>
                </a:solidFill>
              </a:defRPr>
            </a:lvl1pPr>
          </a:lstStyle>
          <a:p>
            <a:r>
              <a:rPr lang="en-GB"/>
              <a:t>Click to edit</a:t>
            </a:r>
            <a:endParaRPr lang="en-US"/>
          </a:p>
        </p:txBody>
      </p:sp>
      <p:grpSp>
        <p:nvGrpSpPr>
          <p:cNvPr id="5" name="Group 2">
            <a:extLst>
              <a:ext uri="{FF2B5EF4-FFF2-40B4-BE49-F238E27FC236}">
                <a16:creationId xmlns:a16="http://schemas.microsoft.com/office/drawing/2014/main" id="{55188A52-A560-F221-5934-A54112C03111}"/>
              </a:ext>
            </a:extLst>
          </p:cNvPr>
          <p:cNvGrpSpPr/>
          <p:nvPr userDrawn="1"/>
        </p:nvGrpSpPr>
        <p:grpSpPr>
          <a:xfrm rot="-5400000">
            <a:off x="8449493" y="3115493"/>
            <a:ext cx="6858000" cy="627015"/>
            <a:chOff x="0" y="0"/>
            <a:chExt cx="1993384" cy="182252"/>
          </a:xfrm>
        </p:grpSpPr>
        <p:sp>
          <p:nvSpPr>
            <p:cNvPr id="6" name="Freeform 3">
              <a:extLst>
                <a:ext uri="{FF2B5EF4-FFF2-40B4-BE49-F238E27FC236}">
                  <a16:creationId xmlns:a16="http://schemas.microsoft.com/office/drawing/2014/main" id="{A7902E11-CBD6-1C9C-F7EA-083EA2C66C6F}"/>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D9D9D9"/>
            </a:solidFill>
          </p:spPr>
          <p:txBody>
            <a:bodyPr/>
            <a:lstStyle/>
            <a:p>
              <a:endParaRPr lang="en-GB" dirty="0"/>
            </a:p>
          </p:txBody>
        </p:sp>
      </p:grpSp>
      <p:sp>
        <p:nvSpPr>
          <p:cNvPr id="7" name="TextBox 4">
            <a:extLst>
              <a:ext uri="{FF2B5EF4-FFF2-40B4-BE49-F238E27FC236}">
                <a16:creationId xmlns:a16="http://schemas.microsoft.com/office/drawing/2014/main" id="{76FB1245-27FD-F4F7-82EC-8888D8CFC3C5}"/>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PRINT OUT</a:t>
            </a:r>
          </a:p>
        </p:txBody>
      </p:sp>
    </p:spTree>
    <p:extLst>
      <p:ext uri="{BB962C8B-B14F-4D97-AF65-F5344CB8AC3E}">
        <p14:creationId xmlns:p14="http://schemas.microsoft.com/office/powerpoint/2010/main" val="341583022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_Infer">
    <p:spTree>
      <p:nvGrpSpPr>
        <p:cNvPr id="1" name=""/>
        <p:cNvGrpSpPr/>
        <p:nvPr/>
      </p:nvGrpSpPr>
      <p:grpSpPr>
        <a:xfrm>
          <a:off x="0" y="0"/>
          <a:ext cx="0" cy="0"/>
          <a:chOff x="0" y="0"/>
          <a:chExt cx="0" cy="0"/>
        </a:xfrm>
      </p:grpSpPr>
      <p:sp>
        <p:nvSpPr>
          <p:cNvPr id="2" name="TextBox 11">
            <a:extLst>
              <a:ext uri="{FF2B5EF4-FFF2-40B4-BE49-F238E27FC236}">
                <a16:creationId xmlns:a16="http://schemas.microsoft.com/office/drawing/2014/main" id="{628A1918-E2A7-EBB9-C28A-C2CC1463B9B0}"/>
              </a:ext>
            </a:extLst>
          </p:cNvPr>
          <p:cNvSpPr txBox="1"/>
          <p:nvPr userDrawn="1"/>
        </p:nvSpPr>
        <p:spPr>
          <a:xfrm>
            <a:off x="172728" y="170820"/>
            <a:ext cx="5872948" cy="773225"/>
          </a:xfrm>
          <a:prstGeom prst="rect">
            <a:avLst/>
          </a:prstGeom>
        </p:spPr>
        <p:txBody>
          <a:bodyPr wrap="square" lIns="0" tIns="0" rIns="0" bIns="0" rtlCol="0" anchor="t">
            <a:spAutoFit/>
          </a:bodyPr>
          <a:lstStyle/>
          <a:p>
            <a:pPr algn="ctr">
              <a:lnSpc>
                <a:spcPts val="3639"/>
              </a:lnSpc>
            </a:pPr>
            <a:r>
              <a:rPr lang="en-US" sz="2599" dirty="0">
                <a:solidFill>
                  <a:srgbClr val="000000"/>
                </a:solidFill>
                <a:latin typeface="Source Sans Pro Bold"/>
              </a:rPr>
              <a:t>What questions do you want to ask?</a:t>
            </a:r>
          </a:p>
          <a:p>
            <a:pPr algn="ctr">
              <a:lnSpc>
                <a:spcPts val="2239"/>
              </a:lnSpc>
            </a:pPr>
            <a:endParaRPr lang="en-US" sz="2599" dirty="0">
              <a:solidFill>
                <a:srgbClr val="000000"/>
              </a:solidFill>
              <a:latin typeface="Source Sans Pro Bold"/>
            </a:endParaRPr>
          </a:p>
        </p:txBody>
      </p:sp>
      <p:sp>
        <p:nvSpPr>
          <p:cNvPr id="4" name="TextBox 12">
            <a:extLst>
              <a:ext uri="{FF2B5EF4-FFF2-40B4-BE49-F238E27FC236}">
                <a16:creationId xmlns:a16="http://schemas.microsoft.com/office/drawing/2014/main" id="{7EB986A1-83F6-37D2-BB8B-C71E4DC6F8D3}"/>
              </a:ext>
            </a:extLst>
          </p:cNvPr>
          <p:cNvSpPr txBox="1"/>
          <p:nvPr userDrawn="1"/>
        </p:nvSpPr>
        <p:spPr>
          <a:xfrm>
            <a:off x="1698735" y="1073554"/>
            <a:ext cx="3781220" cy="727710"/>
          </a:xfrm>
          <a:prstGeom prst="rect">
            <a:avLst/>
          </a:prstGeom>
        </p:spPr>
        <p:txBody>
          <a:bodyPr lIns="0" tIns="0" rIns="0" bIns="0" rtlCol="0" anchor="t">
            <a:spAutoFit/>
          </a:bodyPr>
          <a:lstStyle/>
          <a:p>
            <a:pPr algn="ctr">
              <a:lnSpc>
                <a:spcPts val="3639"/>
              </a:lnSpc>
            </a:pPr>
            <a:r>
              <a:rPr lang="en-US" sz="2599" dirty="0">
                <a:solidFill>
                  <a:srgbClr val="000000"/>
                </a:solidFill>
                <a:latin typeface="Source Sans Pro Bold"/>
              </a:rPr>
              <a:t>What can you infer?</a:t>
            </a:r>
          </a:p>
          <a:p>
            <a:pPr algn="ctr">
              <a:lnSpc>
                <a:spcPts val="2239"/>
              </a:lnSpc>
            </a:pPr>
            <a:endParaRPr lang="en-US" sz="2599" dirty="0">
              <a:solidFill>
                <a:srgbClr val="000000"/>
              </a:solidFill>
              <a:latin typeface="Source Sans Pro Bold"/>
            </a:endParaRPr>
          </a:p>
        </p:txBody>
      </p:sp>
      <p:sp>
        <p:nvSpPr>
          <p:cNvPr id="3" name="TextBox 13">
            <a:extLst>
              <a:ext uri="{FF2B5EF4-FFF2-40B4-BE49-F238E27FC236}">
                <a16:creationId xmlns:a16="http://schemas.microsoft.com/office/drawing/2014/main" id="{BBB9F31F-B590-3EAD-D5AA-0FFEDA23E77D}"/>
              </a:ext>
            </a:extLst>
          </p:cNvPr>
          <p:cNvSpPr txBox="1"/>
          <p:nvPr userDrawn="1"/>
        </p:nvSpPr>
        <p:spPr>
          <a:xfrm>
            <a:off x="2366892" y="2098003"/>
            <a:ext cx="3781220" cy="727710"/>
          </a:xfrm>
          <a:prstGeom prst="rect">
            <a:avLst/>
          </a:prstGeom>
        </p:spPr>
        <p:txBody>
          <a:bodyPr lIns="0" tIns="0" rIns="0" bIns="0" rtlCol="0" anchor="t">
            <a:spAutoFit/>
          </a:bodyPr>
          <a:lstStyle/>
          <a:p>
            <a:pPr algn="ctr">
              <a:lnSpc>
                <a:spcPts val="3639"/>
              </a:lnSpc>
            </a:pPr>
            <a:r>
              <a:rPr lang="en-US" sz="2599" dirty="0">
                <a:solidFill>
                  <a:srgbClr val="000000"/>
                </a:solidFill>
                <a:latin typeface="Source Sans Pro Bold"/>
              </a:rPr>
              <a:t>What can you see?</a:t>
            </a:r>
          </a:p>
          <a:p>
            <a:pPr algn="ctr">
              <a:lnSpc>
                <a:spcPts val="2239"/>
              </a:lnSpc>
            </a:pPr>
            <a:endParaRPr lang="en-US" sz="2599" dirty="0">
              <a:solidFill>
                <a:srgbClr val="000000"/>
              </a:solidFill>
              <a:latin typeface="Source Sans Pro Bold"/>
            </a:endParaRPr>
          </a:p>
        </p:txBody>
      </p:sp>
      <p:sp>
        <p:nvSpPr>
          <p:cNvPr id="10" name="Rectangle 9">
            <a:extLst>
              <a:ext uri="{FF2B5EF4-FFF2-40B4-BE49-F238E27FC236}">
                <a16:creationId xmlns:a16="http://schemas.microsoft.com/office/drawing/2014/main" id="{BA6A9E11-F418-56A1-2859-F3281D9A9325}"/>
              </a:ext>
              <a:ext uri="{C183D7F6-B498-43B3-948B-1728B52AA6E4}">
                <adec:decorative xmlns:adec="http://schemas.microsoft.com/office/drawing/2017/decorative" val="1"/>
              </a:ext>
            </a:extLst>
          </p:cNvPr>
          <p:cNvSpPr/>
          <p:nvPr userDrawn="1"/>
        </p:nvSpPr>
        <p:spPr>
          <a:xfrm>
            <a:off x="2001749" y="1033769"/>
            <a:ext cx="8632004" cy="5182095"/>
          </a:xfrm>
          <a:prstGeom prst="rect">
            <a:avLst/>
          </a:prstGeom>
          <a:noFill/>
          <a:ln w="57150">
            <a:solidFill>
              <a:srgbClr val="BBEBA0"/>
            </a:solidFill>
            <a:extLst>
              <a:ext uri="{C807C97D-BFC1-408E-A445-0C87EB9F89A2}">
                <ask:lineSketchStyleProps xmlns:ask="http://schemas.microsoft.com/office/drawing/2018/sketchyshapes" sd="1219033472">
                  <a:custGeom>
                    <a:avLst/>
                    <a:gdLst>
                      <a:gd name="connsiteX0" fmla="*/ 0 w 8632004"/>
                      <a:gd name="connsiteY0" fmla="*/ 0 h 4699210"/>
                      <a:gd name="connsiteX1" fmla="*/ 8632004 w 8632004"/>
                      <a:gd name="connsiteY1" fmla="*/ 0 h 4699210"/>
                      <a:gd name="connsiteX2" fmla="*/ 8632004 w 8632004"/>
                      <a:gd name="connsiteY2" fmla="*/ 4699210 h 4699210"/>
                      <a:gd name="connsiteX3" fmla="*/ 0 w 8632004"/>
                      <a:gd name="connsiteY3" fmla="*/ 4699210 h 4699210"/>
                      <a:gd name="connsiteX4" fmla="*/ 0 w 8632004"/>
                      <a:gd name="connsiteY4" fmla="*/ 0 h 4699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32004" h="4699210" extrusionOk="0">
                        <a:moveTo>
                          <a:pt x="0" y="0"/>
                        </a:moveTo>
                        <a:cubicBezTo>
                          <a:pt x="1768627" y="118645"/>
                          <a:pt x="5385676" y="116012"/>
                          <a:pt x="8632004" y="0"/>
                        </a:cubicBezTo>
                        <a:cubicBezTo>
                          <a:pt x="8499122" y="1950098"/>
                          <a:pt x="8716955" y="3989278"/>
                          <a:pt x="8632004" y="4699210"/>
                        </a:cubicBezTo>
                        <a:cubicBezTo>
                          <a:pt x="7704048" y="4833810"/>
                          <a:pt x="3460537" y="4542014"/>
                          <a:pt x="0" y="4699210"/>
                        </a:cubicBezTo>
                        <a:cubicBezTo>
                          <a:pt x="-20187" y="2745943"/>
                          <a:pt x="-152480" y="1142420"/>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900A662A-6637-47DD-BC6A-70B7339D6E44}"/>
              </a:ext>
              <a:ext uri="{C183D7F6-B498-43B3-948B-1728B52AA6E4}">
                <adec:decorative xmlns:adec="http://schemas.microsoft.com/office/drawing/2017/decorative" val="1"/>
              </a:ext>
            </a:extLst>
          </p:cNvPr>
          <p:cNvSpPr/>
          <p:nvPr userDrawn="1"/>
        </p:nvSpPr>
        <p:spPr>
          <a:xfrm>
            <a:off x="410966" y="174661"/>
            <a:ext cx="11270751" cy="6503541"/>
          </a:xfrm>
          <a:prstGeom prst="rect">
            <a:avLst/>
          </a:prstGeom>
          <a:noFill/>
          <a:ln w="57150">
            <a:solidFill>
              <a:srgbClr val="BBEBA0"/>
            </a:solidFill>
            <a:extLst>
              <a:ext uri="{C807C97D-BFC1-408E-A445-0C87EB9F89A2}">
                <ask:lineSketchStyleProps xmlns:ask="http://schemas.microsoft.com/office/drawing/2018/sketchyshapes" sd="1219033472">
                  <a:custGeom>
                    <a:avLst/>
                    <a:gdLst>
                      <a:gd name="connsiteX0" fmla="*/ 0 w 11270751"/>
                      <a:gd name="connsiteY0" fmla="*/ 0 h 6503541"/>
                      <a:gd name="connsiteX1" fmla="*/ 11270751 w 11270751"/>
                      <a:gd name="connsiteY1" fmla="*/ 0 h 6503541"/>
                      <a:gd name="connsiteX2" fmla="*/ 11270751 w 11270751"/>
                      <a:gd name="connsiteY2" fmla="*/ 6503541 h 6503541"/>
                      <a:gd name="connsiteX3" fmla="*/ 0 w 11270751"/>
                      <a:gd name="connsiteY3" fmla="*/ 6503541 h 6503541"/>
                      <a:gd name="connsiteX4" fmla="*/ 0 w 11270751"/>
                      <a:gd name="connsiteY4" fmla="*/ 0 h 65035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70751" h="6503541" extrusionOk="0">
                        <a:moveTo>
                          <a:pt x="0" y="0"/>
                        </a:moveTo>
                        <a:cubicBezTo>
                          <a:pt x="4092115" y="118645"/>
                          <a:pt x="5781703" y="116012"/>
                          <a:pt x="11270751" y="0"/>
                        </a:cubicBezTo>
                        <a:cubicBezTo>
                          <a:pt x="11137869" y="1071026"/>
                          <a:pt x="11355702" y="4371912"/>
                          <a:pt x="11270751" y="6503541"/>
                        </a:cubicBezTo>
                        <a:cubicBezTo>
                          <a:pt x="7904284" y="6638141"/>
                          <a:pt x="5425909" y="6346345"/>
                          <a:pt x="0" y="6503541"/>
                        </a:cubicBezTo>
                        <a:cubicBezTo>
                          <a:pt x="-20187" y="3551173"/>
                          <a:pt x="-152480" y="907842"/>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16D92522-9D74-AE0E-F519-9C39507E14CD}"/>
              </a:ext>
              <a:ext uri="{C183D7F6-B498-43B3-948B-1728B52AA6E4}">
                <adec:decorative xmlns:adec="http://schemas.microsoft.com/office/drawing/2017/decorative" val="1"/>
              </a:ext>
            </a:extLst>
          </p:cNvPr>
          <p:cNvSpPr/>
          <p:nvPr userDrawn="1"/>
        </p:nvSpPr>
        <p:spPr>
          <a:xfrm>
            <a:off x="2716493" y="2101844"/>
            <a:ext cx="7030588" cy="3722385"/>
          </a:xfrm>
          <a:prstGeom prst="rect">
            <a:avLst/>
          </a:prstGeom>
          <a:noFill/>
          <a:ln w="57150">
            <a:solidFill>
              <a:srgbClr val="BBEBA0"/>
            </a:solidFill>
            <a:extLst>
              <a:ext uri="{C807C97D-BFC1-408E-A445-0C87EB9F89A2}">
                <ask:lineSketchStyleProps xmlns:ask="http://schemas.microsoft.com/office/drawing/2018/sketchyshapes" sd="1219033472">
                  <a:custGeom>
                    <a:avLst/>
                    <a:gdLst>
                      <a:gd name="connsiteX0" fmla="*/ 0 w 8632004"/>
                      <a:gd name="connsiteY0" fmla="*/ 0 h 4699210"/>
                      <a:gd name="connsiteX1" fmla="*/ 8632004 w 8632004"/>
                      <a:gd name="connsiteY1" fmla="*/ 0 h 4699210"/>
                      <a:gd name="connsiteX2" fmla="*/ 8632004 w 8632004"/>
                      <a:gd name="connsiteY2" fmla="*/ 4699210 h 4699210"/>
                      <a:gd name="connsiteX3" fmla="*/ 0 w 8632004"/>
                      <a:gd name="connsiteY3" fmla="*/ 4699210 h 4699210"/>
                      <a:gd name="connsiteX4" fmla="*/ 0 w 8632004"/>
                      <a:gd name="connsiteY4" fmla="*/ 0 h 4699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32004" h="4699210" extrusionOk="0">
                        <a:moveTo>
                          <a:pt x="0" y="0"/>
                        </a:moveTo>
                        <a:cubicBezTo>
                          <a:pt x="1768627" y="118645"/>
                          <a:pt x="5385676" y="116012"/>
                          <a:pt x="8632004" y="0"/>
                        </a:cubicBezTo>
                        <a:cubicBezTo>
                          <a:pt x="8499122" y="1950098"/>
                          <a:pt x="8716955" y="3989278"/>
                          <a:pt x="8632004" y="4699210"/>
                        </a:cubicBezTo>
                        <a:cubicBezTo>
                          <a:pt x="7704048" y="4833810"/>
                          <a:pt x="3460537" y="4542014"/>
                          <a:pt x="0" y="4699210"/>
                        </a:cubicBezTo>
                        <a:cubicBezTo>
                          <a:pt x="-20187" y="2745943"/>
                          <a:pt x="-152480" y="1142420"/>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38141372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2_Infer">
    <p:spTree>
      <p:nvGrpSpPr>
        <p:cNvPr id="1" name=""/>
        <p:cNvGrpSpPr/>
        <p:nvPr/>
      </p:nvGrpSpPr>
      <p:grpSpPr>
        <a:xfrm>
          <a:off x="0" y="0"/>
          <a:ext cx="0" cy="0"/>
          <a:chOff x="0" y="0"/>
          <a:chExt cx="0" cy="0"/>
        </a:xfrm>
      </p:grpSpPr>
      <p:sp>
        <p:nvSpPr>
          <p:cNvPr id="2" name="TextBox 11">
            <a:extLst>
              <a:ext uri="{FF2B5EF4-FFF2-40B4-BE49-F238E27FC236}">
                <a16:creationId xmlns:a16="http://schemas.microsoft.com/office/drawing/2014/main" id="{628A1918-E2A7-EBB9-C28A-C2CC1463B9B0}"/>
              </a:ext>
            </a:extLst>
          </p:cNvPr>
          <p:cNvSpPr txBox="1"/>
          <p:nvPr userDrawn="1"/>
        </p:nvSpPr>
        <p:spPr>
          <a:xfrm>
            <a:off x="-49023" y="159934"/>
            <a:ext cx="5872948" cy="773225"/>
          </a:xfrm>
          <a:prstGeom prst="rect">
            <a:avLst/>
          </a:prstGeom>
        </p:spPr>
        <p:txBody>
          <a:bodyPr wrap="square" lIns="0" tIns="0" rIns="0" bIns="0" rtlCol="0" anchor="t">
            <a:spAutoFit/>
          </a:bodyPr>
          <a:lstStyle/>
          <a:p>
            <a:pPr algn="ctr">
              <a:lnSpc>
                <a:spcPts val="3639"/>
              </a:lnSpc>
            </a:pPr>
            <a:r>
              <a:rPr lang="en-US" sz="2599" dirty="0">
                <a:solidFill>
                  <a:srgbClr val="000000"/>
                </a:solidFill>
                <a:latin typeface="Source Sans Pro Bold"/>
              </a:rPr>
              <a:t>What questions do you want to ask?</a:t>
            </a:r>
          </a:p>
          <a:p>
            <a:pPr algn="ctr">
              <a:lnSpc>
                <a:spcPts val="2239"/>
              </a:lnSpc>
            </a:pPr>
            <a:endParaRPr lang="en-US" sz="2599" dirty="0">
              <a:solidFill>
                <a:srgbClr val="000000"/>
              </a:solidFill>
              <a:latin typeface="Source Sans Pro Bold"/>
            </a:endParaRPr>
          </a:p>
        </p:txBody>
      </p:sp>
      <p:sp>
        <p:nvSpPr>
          <p:cNvPr id="4" name="TextBox 12">
            <a:extLst>
              <a:ext uri="{FF2B5EF4-FFF2-40B4-BE49-F238E27FC236}">
                <a16:creationId xmlns:a16="http://schemas.microsoft.com/office/drawing/2014/main" id="{7EB986A1-83F6-37D2-BB8B-C71E4DC6F8D3}"/>
              </a:ext>
            </a:extLst>
          </p:cNvPr>
          <p:cNvSpPr txBox="1"/>
          <p:nvPr userDrawn="1"/>
        </p:nvSpPr>
        <p:spPr>
          <a:xfrm>
            <a:off x="1476984" y="1062668"/>
            <a:ext cx="3781220" cy="727710"/>
          </a:xfrm>
          <a:prstGeom prst="rect">
            <a:avLst/>
          </a:prstGeom>
        </p:spPr>
        <p:txBody>
          <a:bodyPr lIns="0" tIns="0" rIns="0" bIns="0" rtlCol="0" anchor="t">
            <a:spAutoFit/>
          </a:bodyPr>
          <a:lstStyle/>
          <a:p>
            <a:pPr algn="ctr">
              <a:lnSpc>
                <a:spcPts val="3639"/>
              </a:lnSpc>
            </a:pPr>
            <a:r>
              <a:rPr lang="en-US" sz="2599" dirty="0">
                <a:solidFill>
                  <a:srgbClr val="000000"/>
                </a:solidFill>
                <a:latin typeface="Source Sans Pro Bold"/>
              </a:rPr>
              <a:t>What can you infer?</a:t>
            </a:r>
          </a:p>
          <a:p>
            <a:pPr algn="ctr">
              <a:lnSpc>
                <a:spcPts val="2239"/>
              </a:lnSpc>
            </a:pPr>
            <a:endParaRPr lang="en-US" sz="2599" dirty="0">
              <a:solidFill>
                <a:srgbClr val="000000"/>
              </a:solidFill>
              <a:latin typeface="Source Sans Pro Bold"/>
            </a:endParaRPr>
          </a:p>
        </p:txBody>
      </p:sp>
      <p:sp>
        <p:nvSpPr>
          <p:cNvPr id="3" name="TextBox 13">
            <a:extLst>
              <a:ext uri="{FF2B5EF4-FFF2-40B4-BE49-F238E27FC236}">
                <a16:creationId xmlns:a16="http://schemas.microsoft.com/office/drawing/2014/main" id="{BBB9F31F-B590-3EAD-D5AA-0FFEDA23E77D}"/>
              </a:ext>
            </a:extLst>
          </p:cNvPr>
          <p:cNvSpPr txBox="1"/>
          <p:nvPr userDrawn="1"/>
        </p:nvSpPr>
        <p:spPr>
          <a:xfrm>
            <a:off x="2145141" y="2087117"/>
            <a:ext cx="3781220" cy="727710"/>
          </a:xfrm>
          <a:prstGeom prst="rect">
            <a:avLst/>
          </a:prstGeom>
        </p:spPr>
        <p:txBody>
          <a:bodyPr lIns="0" tIns="0" rIns="0" bIns="0" rtlCol="0" anchor="t">
            <a:spAutoFit/>
          </a:bodyPr>
          <a:lstStyle/>
          <a:p>
            <a:pPr algn="ctr">
              <a:lnSpc>
                <a:spcPts val="3639"/>
              </a:lnSpc>
            </a:pPr>
            <a:r>
              <a:rPr lang="en-US" sz="2599" dirty="0">
                <a:solidFill>
                  <a:srgbClr val="000000"/>
                </a:solidFill>
                <a:latin typeface="Source Sans Pro Bold"/>
              </a:rPr>
              <a:t>What can you see?</a:t>
            </a:r>
          </a:p>
          <a:p>
            <a:pPr algn="ctr">
              <a:lnSpc>
                <a:spcPts val="2239"/>
              </a:lnSpc>
            </a:pPr>
            <a:endParaRPr lang="en-US" sz="2599" dirty="0">
              <a:solidFill>
                <a:srgbClr val="000000"/>
              </a:solidFill>
              <a:latin typeface="Source Sans Pro Bold"/>
            </a:endParaRPr>
          </a:p>
        </p:txBody>
      </p:sp>
      <p:sp>
        <p:nvSpPr>
          <p:cNvPr id="10" name="Rectangle 9">
            <a:extLst>
              <a:ext uri="{FF2B5EF4-FFF2-40B4-BE49-F238E27FC236}">
                <a16:creationId xmlns:a16="http://schemas.microsoft.com/office/drawing/2014/main" id="{BA6A9E11-F418-56A1-2859-F3281D9A9325}"/>
              </a:ext>
              <a:ext uri="{C183D7F6-B498-43B3-948B-1728B52AA6E4}">
                <adec:decorative xmlns:adec="http://schemas.microsoft.com/office/drawing/2017/decorative" val="1"/>
              </a:ext>
            </a:extLst>
          </p:cNvPr>
          <p:cNvSpPr/>
          <p:nvPr userDrawn="1"/>
        </p:nvSpPr>
        <p:spPr>
          <a:xfrm>
            <a:off x="1779998" y="1022883"/>
            <a:ext cx="8632004" cy="5182095"/>
          </a:xfrm>
          <a:prstGeom prst="rect">
            <a:avLst/>
          </a:prstGeom>
          <a:noFill/>
          <a:ln w="57150">
            <a:solidFill>
              <a:schemeClr val="tx1"/>
            </a:solidFill>
            <a:extLst>
              <a:ext uri="{C807C97D-BFC1-408E-A445-0C87EB9F89A2}">
                <ask:lineSketchStyleProps xmlns:ask="http://schemas.microsoft.com/office/drawing/2018/sketchyshapes" sd="1219033472">
                  <a:custGeom>
                    <a:avLst/>
                    <a:gdLst>
                      <a:gd name="connsiteX0" fmla="*/ 0 w 8632004"/>
                      <a:gd name="connsiteY0" fmla="*/ 0 h 4699210"/>
                      <a:gd name="connsiteX1" fmla="*/ 8632004 w 8632004"/>
                      <a:gd name="connsiteY1" fmla="*/ 0 h 4699210"/>
                      <a:gd name="connsiteX2" fmla="*/ 8632004 w 8632004"/>
                      <a:gd name="connsiteY2" fmla="*/ 4699210 h 4699210"/>
                      <a:gd name="connsiteX3" fmla="*/ 0 w 8632004"/>
                      <a:gd name="connsiteY3" fmla="*/ 4699210 h 4699210"/>
                      <a:gd name="connsiteX4" fmla="*/ 0 w 8632004"/>
                      <a:gd name="connsiteY4" fmla="*/ 0 h 4699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32004" h="4699210" extrusionOk="0">
                        <a:moveTo>
                          <a:pt x="0" y="0"/>
                        </a:moveTo>
                        <a:cubicBezTo>
                          <a:pt x="1768627" y="118645"/>
                          <a:pt x="5385676" y="116012"/>
                          <a:pt x="8632004" y="0"/>
                        </a:cubicBezTo>
                        <a:cubicBezTo>
                          <a:pt x="8499122" y="1950098"/>
                          <a:pt x="8716955" y="3989278"/>
                          <a:pt x="8632004" y="4699210"/>
                        </a:cubicBezTo>
                        <a:cubicBezTo>
                          <a:pt x="7704048" y="4833810"/>
                          <a:pt x="3460537" y="4542014"/>
                          <a:pt x="0" y="4699210"/>
                        </a:cubicBezTo>
                        <a:cubicBezTo>
                          <a:pt x="-20187" y="2745943"/>
                          <a:pt x="-152480" y="1142420"/>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900A662A-6637-47DD-BC6A-70B7339D6E44}"/>
              </a:ext>
              <a:ext uri="{C183D7F6-B498-43B3-948B-1728B52AA6E4}">
                <adec:decorative xmlns:adec="http://schemas.microsoft.com/office/drawing/2017/decorative" val="1"/>
              </a:ext>
            </a:extLst>
          </p:cNvPr>
          <p:cNvSpPr/>
          <p:nvPr userDrawn="1"/>
        </p:nvSpPr>
        <p:spPr>
          <a:xfrm>
            <a:off x="189215" y="163775"/>
            <a:ext cx="11270751" cy="6503541"/>
          </a:xfrm>
          <a:prstGeom prst="rect">
            <a:avLst/>
          </a:prstGeom>
          <a:noFill/>
          <a:ln w="57150">
            <a:solidFill>
              <a:schemeClr val="tx1"/>
            </a:solidFill>
            <a:extLst>
              <a:ext uri="{C807C97D-BFC1-408E-A445-0C87EB9F89A2}">
                <ask:lineSketchStyleProps xmlns:ask="http://schemas.microsoft.com/office/drawing/2018/sketchyshapes" sd="1219033472">
                  <a:custGeom>
                    <a:avLst/>
                    <a:gdLst>
                      <a:gd name="connsiteX0" fmla="*/ 0 w 11270751"/>
                      <a:gd name="connsiteY0" fmla="*/ 0 h 6503541"/>
                      <a:gd name="connsiteX1" fmla="*/ 11270751 w 11270751"/>
                      <a:gd name="connsiteY1" fmla="*/ 0 h 6503541"/>
                      <a:gd name="connsiteX2" fmla="*/ 11270751 w 11270751"/>
                      <a:gd name="connsiteY2" fmla="*/ 6503541 h 6503541"/>
                      <a:gd name="connsiteX3" fmla="*/ 0 w 11270751"/>
                      <a:gd name="connsiteY3" fmla="*/ 6503541 h 6503541"/>
                      <a:gd name="connsiteX4" fmla="*/ 0 w 11270751"/>
                      <a:gd name="connsiteY4" fmla="*/ 0 h 65035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70751" h="6503541" extrusionOk="0">
                        <a:moveTo>
                          <a:pt x="0" y="0"/>
                        </a:moveTo>
                        <a:cubicBezTo>
                          <a:pt x="4092115" y="118645"/>
                          <a:pt x="5781703" y="116012"/>
                          <a:pt x="11270751" y="0"/>
                        </a:cubicBezTo>
                        <a:cubicBezTo>
                          <a:pt x="11137869" y="1071026"/>
                          <a:pt x="11355702" y="4371912"/>
                          <a:pt x="11270751" y="6503541"/>
                        </a:cubicBezTo>
                        <a:cubicBezTo>
                          <a:pt x="7904284" y="6638141"/>
                          <a:pt x="5425909" y="6346345"/>
                          <a:pt x="0" y="6503541"/>
                        </a:cubicBezTo>
                        <a:cubicBezTo>
                          <a:pt x="-20187" y="3551173"/>
                          <a:pt x="-152480" y="907842"/>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16D92522-9D74-AE0E-F519-9C39507E14CD}"/>
              </a:ext>
              <a:ext uri="{C183D7F6-B498-43B3-948B-1728B52AA6E4}">
                <adec:decorative xmlns:adec="http://schemas.microsoft.com/office/drawing/2017/decorative" val="1"/>
              </a:ext>
            </a:extLst>
          </p:cNvPr>
          <p:cNvSpPr/>
          <p:nvPr userDrawn="1"/>
        </p:nvSpPr>
        <p:spPr>
          <a:xfrm>
            <a:off x="2494742" y="2090958"/>
            <a:ext cx="7030588" cy="3722385"/>
          </a:xfrm>
          <a:prstGeom prst="rect">
            <a:avLst/>
          </a:prstGeom>
          <a:noFill/>
          <a:ln w="57150">
            <a:solidFill>
              <a:schemeClr val="tx1"/>
            </a:solidFill>
            <a:extLst>
              <a:ext uri="{C807C97D-BFC1-408E-A445-0C87EB9F89A2}">
                <ask:lineSketchStyleProps xmlns:ask="http://schemas.microsoft.com/office/drawing/2018/sketchyshapes" sd="1219033472">
                  <a:custGeom>
                    <a:avLst/>
                    <a:gdLst>
                      <a:gd name="connsiteX0" fmla="*/ 0 w 8632004"/>
                      <a:gd name="connsiteY0" fmla="*/ 0 h 4699210"/>
                      <a:gd name="connsiteX1" fmla="*/ 8632004 w 8632004"/>
                      <a:gd name="connsiteY1" fmla="*/ 0 h 4699210"/>
                      <a:gd name="connsiteX2" fmla="*/ 8632004 w 8632004"/>
                      <a:gd name="connsiteY2" fmla="*/ 4699210 h 4699210"/>
                      <a:gd name="connsiteX3" fmla="*/ 0 w 8632004"/>
                      <a:gd name="connsiteY3" fmla="*/ 4699210 h 4699210"/>
                      <a:gd name="connsiteX4" fmla="*/ 0 w 8632004"/>
                      <a:gd name="connsiteY4" fmla="*/ 0 h 4699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32004" h="4699210" extrusionOk="0">
                        <a:moveTo>
                          <a:pt x="0" y="0"/>
                        </a:moveTo>
                        <a:cubicBezTo>
                          <a:pt x="1768627" y="118645"/>
                          <a:pt x="5385676" y="116012"/>
                          <a:pt x="8632004" y="0"/>
                        </a:cubicBezTo>
                        <a:cubicBezTo>
                          <a:pt x="8499122" y="1950098"/>
                          <a:pt x="8716955" y="3989278"/>
                          <a:pt x="8632004" y="4699210"/>
                        </a:cubicBezTo>
                        <a:cubicBezTo>
                          <a:pt x="7704048" y="4833810"/>
                          <a:pt x="3460537" y="4542014"/>
                          <a:pt x="0" y="4699210"/>
                        </a:cubicBezTo>
                        <a:cubicBezTo>
                          <a:pt x="-20187" y="2745943"/>
                          <a:pt x="-152480" y="1142420"/>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6" name="Group 2">
            <a:extLst>
              <a:ext uri="{FF2B5EF4-FFF2-40B4-BE49-F238E27FC236}">
                <a16:creationId xmlns:a16="http://schemas.microsoft.com/office/drawing/2014/main" id="{903C65A8-96CE-A693-4CCC-87A1DE4D5E30}"/>
              </a:ext>
            </a:extLst>
          </p:cNvPr>
          <p:cNvGrpSpPr/>
          <p:nvPr userDrawn="1"/>
        </p:nvGrpSpPr>
        <p:grpSpPr>
          <a:xfrm rot="-5400000">
            <a:off x="8449493" y="3115493"/>
            <a:ext cx="6858000" cy="627015"/>
            <a:chOff x="0" y="0"/>
            <a:chExt cx="1993384" cy="182252"/>
          </a:xfrm>
        </p:grpSpPr>
        <p:sp>
          <p:nvSpPr>
            <p:cNvPr id="7" name="Freeform 3">
              <a:extLst>
                <a:ext uri="{FF2B5EF4-FFF2-40B4-BE49-F238E27FC236}">
                  <a16:creationId xmlns:a16="http://schemas.microsoft.com/office/drawing/2014/main" id="{FFD71B93-BC37-B3F1-ED2C-88138AEBC420}"/>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D9D9D9"/>
            </a:solidFill>
          </p:spPr>
          <p:txBody>
            <a:bodyPr/>
            <a:lstStyle/>
            <a:p>
              <a:endParaRPr lang="en-GB" dirty="0"/>
            </a:p>
          </p:txBody>
        </p:sp>
      </p:grpSp>
      <p:sp>
        <p:nvSpPr>
          <p:cNvPr id="8" name="TextBox 4">
            <a:extLst>
              <a:ext uri="{FF2B5EF4-FFF2-40B4-BE49-F238E27FC236}">
                <a16:creationId xmlns:a16="http://schemas.microsoft.com/office/drawing/2014/main" id="{A66A6FAE-CACE-53BD-DFB0-98A6367AD30B}"/>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PRINT OUT</a:t>
            </a:r>
          </a:p>
        </p:txBody>
      </p:sp>
    </p:spTree>
    <p:extLst>
      <p:ext uri="{BB962C8B-B14F-4D97-AF65-F5344CB8AC3E}">
        <p14:creationId xmlns:p14="http://schemas.microsoft.com/office/powerpoint/2010/main" val="7496915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sp>
        <p:nvSpPr>
          <p:cNvPr id="13" name="Picture 10">
            <a:extLst>
              <a:ext uri="{FF2B5EF4-FFF2-40B4-BE49-F238E27FC236}">
                <a16:creationId xmlns:a16="http://schemas.microsoft.com/office/drawing/2014/main" id="{EC168A8E-E3C7-B41A-726B-1B6D37933446}"/>
              </a:ext>
              <a:ext uri="{C183D7F6-B498-43B3-948B-1728B52AA6E4}">
                <adec:decorative xmlns:adec="http://schemas.microsoft.com/office/drawing/2017/decorative" val="1"/>
              </a:ext>
            </a:extLst>
          </p:cNvPr>
          <p:cNvSpPr/>
          <p:nvPr userDrawn="1"/>
        </p:nvSpPr>
        <p:spPr>
          <a:xfrm rot="231877">
            <a:off x="205462" y="334708"/>
            <a:ext cx="6021134" cy="6299999"/>
          </a:xfrm>
          <a:custGeom>
            <a:avLst/>
            <a:gdLst>
              <a:gd name="connsiteX0" fmla="*/ 8808595 w 8829787"/>
              <a:gd name="connsiteY0" fmla="*/ 3482560 h 6161228"/>
              <a:gd name="connsiteX1" fmla="*/ 8829667 w 8829787"/>
              <a:gd name="connsiteY1" fmla="*/ 4542806 h 6161228"/>
              <a:gd name="connsiteX2" fmla="*/ 8664598 w 8829787"/>
              <a:gd name="connsiteY2" fmla="*/ 4860106 h 6161228"/>
              <a:gd name="connsiteX3" fmla="*/ 7252730 w 8829787"/>
              <a:gd name="connsiteY3" fmla="*/ 5161927 h 6161228"/>
              <a:gd name="connsiteX4" fmla="*/ 6732937 w 8829787"/>
              <a:gd name="connsiteY4" fmla="*/ 5270274 h 6161228"/>
              <a:gd name="connsiteX5" fmla="*/ 5805739 w 8829787"/>
              <a:gd name="connsiteY5" fmla="*/ 5440532 h 6161228"/>
              <a:gd name="connsiteX6" fmla="*/ 4801276 w 8829787"/>
              <a:gd name="connsiteY6" fmla="*/ 5564357 h 6161228"/>
              <a:gd name="connsiteX7" fmla="*/ 3284043 w 8829787"/>
              <a:gd name="connsiteY7" fmla="*/ 5734615 h 6161228"/>
              <a:gd name="connsiteX8" fmla="*/ 2525427 w 8829787"/>
              <a:gd name="connsiteY8" fmla="*/ 5827483 h 6161228"/>
              <a:gd name="connsiteX9" fmla="*/ 980098 w 8829787"/>
              <a:gd name="connsiteY9" fmla="*/ 6113827 h 6161228"/>
              <a:gd name="connsiteX10" fmla="*/ 509475 w 8829787"/>
              <a:gd name="connsiteY10" fmla="*/ 6137044 h 6161228"/>
              <a:gd name="connsiteX11" fmla="*/ 365479 w 8829787"/>
              <a:gd name="connsiteY11" fmla="*/ 6067393 h 6161228"/>
              <a:gd name="connsiteX12" fmla="*/ 235531 w 8829787"/>
              <a:gd name="connsiteY12" fmla="*/ 5781049 h 6161228"/>
              <a:gd name="connsiteX13" fmla="*/ 7243 w 8829787"/>
              <a:gd name="connsiteY13" fmla="*/ 2840221 h 6161228"/>
              <a:gd name="connsiteX14" fmla="*/ 52901 w 8829787"/>
              <a:gd name="connsiteY14" fmla="*/ 2035363 h 6161228"/>
              <a:gd name="connsiteX15" fmla="*/ 165288 w 8829787"/>
              <a:gd name="connsiteY15" fmla="*/ 1222765 h 6161228"/>
              <a:gd name="connsiteX16" fmla="*/ 368991 w 8829787"/>
              <a:gd name="connsiteY16" fmla="*/ 936422 h 6161228"/>
              <a:gd name="connsiteX17" fmla="*/ 755323 w 8829787"/>
              <a:gd name="connsiteY17" fmla="*/ 936422 h 6161228"/>
              <a:gd name="connsiteX18" fmla="*/ 1612278 w 8829787"/>
              <a:gd name="connsiteY18" fmla="*/ 874509 h 6161228"/>
              <a:gd name="connsiteX19" fmla="*/ 2286604 w 8829787"/>
              <a:gd name="connsiteY19" fmla="*/ 828075 h 6161228"/>
              <a:gd name="connsiteX20" fmla="*/ 4407919 w 8829787"/>
              <a:gd name="connsiteY20" fmla="*/ 704251 h 6161228"/>
              <a:gd name="connsiteX21" fmla="*/ 5482625 w 8829787"/>
              <a:gd name="connsiteY21" fmla="*/ 503036 h 6161228"/>
              <a:gd name="connsiteX22" fmla="*/ 6121829 w 8829787"/>
              <a:gd name="connsiteY22" fmla="*/ 371473 h 6161228"/>
              <a:gd name="connsiteX23" fmla="*/ 7010394 w 8829787"/>
              <a:gd name="connsiteY23" fmla="*/ 131563 h 6161228"/>
              <a:gd name="connsiteX24" fmla="*/ 7459944 w 8829787"/>
              <a:gd name="connsiteY24" fmla="*/ 54173 h 6161228"/>
              <a:gd name="connsiteX25" fmla="*/ 8380117 w 8829787"/>
              <a:gd name="connsiteY25" fmla="*/ 0 h 6161228"/>
              <a:gd name="connsiteX26" fmla="*/ 8538162 w 8829787"/>
              <a:gd name="connsiteY26" fmla="*/ 30956 h 6161228"/>
              <a:gd name="connsiteX27" fmla="*/ 8629477 w 8829787"/>
              <a:gd name="connsiteY27" fmla="*/ 208954 h 6161228"/>
              <a:gd name="connsiteX28" fmla="*/ 8762937 w 8829787"/>
              <a:gd name="connsiteY28" fmla="*/ 1896060 h 6161228"/>
              <a:gd name="connsiteX29" fmla="*/ 8798059 w 8829787"/>
              <a:gd name="connsiteY29" fmla="*/ 2778309 h 6161228"/>
              <a:gd name="connsiteX30" fmla="*/ 8798059 w 8829787"/>
              <a:gd name="connsiteY30" fmla="*/ 3467082 h 6161228"/>
              <a:gd name="connsiteX31" fmla="*/ 8808595 w 8829787"/>
              <a:gd name="connsiteY31" fmla="*/ 3467082 h 61612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8829787" h="6161228">
                <a:moveTo>
                  <a:pt x="8808595" y="3482560"/>
                </a:moveTo>
                <a:cubicBezTo>
                  <a:pt x="8815619" y="3830816"/>
                  <a:pt x="8822643" y="4186811"/>
                  <a:pt x="8829667" y="4542806"/>
                </a:cubicBezTo>
                <a:cubicBezTo>
                  <a:pt x="8833180" y="4705325"/>
                  <a:pt x="8759425" y="4852366"/>
                  <a:pt x="8664598" y="4860106"/>
                </a:cubicBezTo>
                <a:cubicBezTo>
                  <a:pt x="8190463" y="4906540"/>
                  <a:pt x="7719840" y="5007147"/>
                  <a:pt x="7252730" y="5161927"/>
                </a:cubicBezTo>
                <a:cubicBezTo>
                  <a:pt x="7080636" y="5216101"/>
                  <a:pt x="6905030" y="5239318"/>
                  <a:pt x="6732937" y="5270274"/>
                </a:cubicBezTo>
                <a:cubicBezTo>
                  <a:pt x="6423871" y="5332186"/>
                  <a:pt x="6114805" y="5394098"/>
                  <a:pt x="5805739" y="5440532"/>
                </a:cubicBezTo>
                <a:cubicBezTo>
                  <a:pt x="5472089" y="5494705"/>
                  <a:pt x="5134926" y="5548878"/>
                  <a:pt x="4801276" y="5564357"/>
                </a:cubicBezTo>
                <a:cubicBezTo>
                  <a:pt x="4295532" y="5595312"/>
                  <a:pt x="3786275" y="5634007"/>
                  <a:pt x="3284043" y="5734615"/>
                </a:cubicBezTo>
                <a:cubicBezTo>
                  <a:pt x="3031171" y="5781049"/>
                  <a:pt x="2778299" y="5788788"/>
                  <a:pt x="2525427" y="5827483"/>
                </a:cubicBezTo>
                <a:cubicBezTo>
                  <a:pt x="2009147" y="5904873"/>
                  <a:pt x="1492866" y="5951308"/>
                  <a:pt x="980098" y="6113827"/>
                </a:cubicBezTo>
                <a:cubicBezTo>
                  <a:pt x="825565" y="6168000"/>
                  <a:pt x="667520" y="6175739"/>
                  <a:pt x="509475" y="6137044"/>
                </a:cubicBezTo>
                <a:cubicBezTo>
                  <a:pt x="460306" y="6121566"/>
                  <a:pt x="411136" y="6098349"/>
                  <a:pt x="365479" y="6067393"/>
                </a:cubicBezTo>
                <a:cubicBezTo>
                  <a:pt x="295236" y="6013220"/>
                  <a:pt x="249579" y="5935829"/>
                  <a:pt x="235531" y="5781049"/>
                </a:cubicBezTo>
                <a:cubicBezTo>
                  <a:pt x="165288" y="4798194"/>
                  <a:pt x="88022" y="3823077"/>
                  <a:pt x="7243" y="2840221"/>
                </a:cubicBezTo>
                <a:cubicBezTo>
                  <a:pt x="-10317" y="2569355"/>
                  <a:pt x="3731" y="2290750"/>
                  <a:pt x="52901" y="2035363"/>
                </a:cubicBezTo>
                <a:cubicBezTo>
                  <a:pt x="98558" y="1772236"/>
                  <a:pt x="154752" y="1509109"/>
                  <a:pt x="165288" y="1222765"/>
                </a:cubicBezTo>
                <a:cubicBezTo>
                  <a:pt x="172313" y="1037029"/>
                  <a:pt x="253091" y="936422"/>
                  <a:pt x="368991" y="936422"/>
                </a:cubicBezTo>
                <a:cubicBezTo>
                  <a:pt x="498939" y="936422"/>
                  <a:pt x="625375" y="944161"/>
                  <a:pt x="755323" y="936422"/>
                </a:cubicBezTo>
                <a:cubicBezTo>
                  <a:pt x="1039804" y="920944"/>
                  <a:pt x="1327797" y="897726"/>
                  <a:pt x="1612278" y="874509"/>
                </a:cubicBezTo>
                <a:cubicBezTo>
                  <a:pt x="1837054" y="859031"/>
                  <a:pt x="2061829" y="820336"/>
                  <a:pt x="2286604" y="828075"/>
                </a:cubicBezTo>
                <a:cubicBezTo>
                  <a:pt x="2996050" y="843553"/>
                  <a:pt x="3701985" y="773902"/>
                  <a:pt x="4407919" y="704251"/>
                </a:cubicBezTo>
                <a:cubicBezTo>
                  <a:pt x="4766155" y="673295"/>
                  <a:pt x="5124390" y="572688"/>
                  <a:pt x="5482625" y="503036"/>
                </a:cubicBezTo>
                <a:cubicBezTo>
                  <a:pt x="5696864" y="464341"/>
                  <a:pt x="5907591" y="425646"/>
                  <a:pt x="6121829" y="371473"/>
                </a:cubicBezTo>
                <a:cubicBezTo>
                  <a:pt x="6420359" y="294083"/>
                  <a:pt x="6715377" y="208954"/>
                  <a:pt x="7010394" y="131563"/>
                </a:cubicBezTo>
                <a:cubicBezTo>
                  <a:pt x="7157902" y="92868"/>
                  <a:pt x="7308923" y="69651"/>
                  <a:pt x="7459944" y="54173"/>
                </a:cubicBezTo>
                <a:cubicBezTo>
                  <a:pt x="7765498" y="30956"/>
                  <a:pt x="8074564" y="15478"/>
                  <a:pt x="8380117" y="0"/>
                </a:cubicBezTo>
                <a:cubicBezTo>
                  <a:pt x="8432799" y="0"/>
                  <a:pt x="8485480" y="15478"/>
                  <a:pt x="8538162" y="30956"/>
                </a:cubicBezTo>
                <a:cubicBezTo>
                  <a:pt x="8583820" y="38695"/>
                  <a:pt x="8622453" y="108346"/>
                  <a:pt x="8629477" y="208954"/>
                </a:cubicBezTo>
                <a:cubicBezTo>
                  <a:pt x="8671622" y="773902"/>
                  <a:pt x="8720792" y="1331112"/>
                  <a:pt x="8762937" y="1896060"/>
                </a:cubicBezTo>
                <a:cubicBezTo>
                  <a:pt x="8784010" y="2190143"/>
                  <a:pt x="8791034" y="2484226"/>
                  <a:pt x="8798059" y="2778309"/>
                </a:cubicBezTo>
                <a:cubicBezTo>
                  <a:pt x="8805083" y="3010479"/>
                  <a:pt x="8798059" y="3234911"/>
                  <a:pt x="8798059" y="3467082"/>
                </a:cubicBezTo>
                <a:lnTo>
                  <a:pt x="8808595" y="3467082"/>
                </a:lnTo>
                <a:close/>
              </a:path>
            </a:pathLst>
          </a:custGeom>
          <a:solidFill>
            <a:srgbClr val="BBEBA0"/>
          </a:solidFill>
          <a:ln w="24379" cap="flat">
            <a:noFill/>
            <a:prstDash val="solid"/>
            <a:miter/>
          </a:ln>
        </p:spPr>
        <p:txBody>
          <a:bodyPr rtlCol="0" anchor="ctr"/>
          <a:lstStyle/>
          <a:p>
            <a:endParaRPr lang="en-US" dirty="0"/>
          </a:p>
        </p:txBody>
      </p:sp>
      <p:sp>
        <p:nvSpPr>
          <p:cNvPr id="14" name="Text Placeholder 2">
            <a:extLst>
              <a:ext uri="{FF2B5EF4-FFF2-40B4-BE49-F238E27FC236}">
                <a16:creationId xmlns:a16="http://schemas.microsoft.com/office/drawing/2014/main" id="{C7E152C8-1564-9CD4-2ABE-55064C1128DA}"/>
              </a:ext>
            </a:extLst>
          </p:cNvPr>
          <p:cNvSpPr>
            <a:spLocks noGrp="1"/>
          </p:cNvSpPr>
          <p:nvPr>
            <p:ph type="body" sz="quarter" idx="10" hasCustomPrompt="1"/>
          </p:nvPr>
        </p:nvSpPr>
        <p:spPr>
          <a:xfrm>
            <a:off x="381885" y="365126"/>
            <a:ext cx="10996612" cy="461962"/>
          </a:xfrm>
          <a:prstGeom prst="rect">
            <a:avLst/>
          </a:prstGeom>
        </p:spPr>
        <p:txBody>
          <a:bodyPr lIns="0"/>
          <a:lstStyle>
            <a:lvl1pPr>
              <a:defRPr sz="2400" b="1" baseline="0">
                <a:solidFill>
                  <a:schemeClr val="tx1"/>
                </a:solidFill>
              </a:defRPr>
            </a:lvl1pPr>
          </a:lstStyle>
          <a:p>
            <a:pPr lvl="0"/>
            <a:r>
              <a:rPr lang="en-GB"/>
              <a:t>How to use this PPT</a:t>
            </a:r>
          </a:p>
        </p:txBody>
      </p:sp>
      <p:sp>
        <p:nvSpPr>
          <p:cNvPr id="15" name="Content Placeholder 2">
            <a:extLst>
              <a:ext uri="{FF2B5EF4-FFF2-40B4-BE49-F238E27FC236}">
                <a16:creationId xmlns:a16="http://schemas.microsoft.com/office/drawing/2014/main" id="{765FCCB3-3076-2340-5BC6-BD76E591FADC}"/>
              </a:ext>
            </a:extLst>
          </p:cNvPr>
          <p:cNvSpPr>
            <a:spLocks noGrp="1"/>
          </p:cNvSpPr>
          <p:nvPr>
            <p:ph idx="1" hasCustomPrompt="1"/>
          </p:nvPr>
        </p:nvSpPr>
        <p:spPr>
          <a:xfrm>
            <a:off x="381885" y="1470244"/>
            <a:ext cx="5714115" cy="5022630"/>
          </a:xfrm>
          <a:prstGeom prst="rect">
            <a:avLst/>
          </a:prstGeom>
        </p:spPr>
        <p:txBody>
          <a:bodyPr lIns="0" rIns="90000"/>
          <a:lstStyle>
            <a:lvl1pPr marL="0" indent="0">
              <a:buFontTx/>
              <a:buNone/>
              <a:defRPr b="0" i="0" baseline="0">
                <a:solidFill>
                  <a:schemeClr val="tx1"/>
                </a:solidFill>
              </a:defRPr>
            </a:lvl1pPr>
            <a:lvl2pPr marL="800100" indent="-342900">
              <a:buFont typeface="Arial" panose="020B0604020202020204" pitchFamily="34" charset="0"/>
              <a:buChar char="•"/>
              <a:defRPr>
                <a:solidFill>
                  <a:schemeClr val="tx1"/>
                </a:solidFill>
              </a:defRPr>
            </a:lvl2pPr>
            <a:lvl3pPr marL="1257300" indent="-342900">
              <a:buFont typeface="Arial" panose="020B0604020202020204" pitchFamily="34" charset="0"/>
              <a:buChar char="•"/>
              <a:defRPr>
                <a:solidFill>
                  <a:schemeClr val="tx1"/>
                </a:solidFill>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16" name="Text Placeholder 2">
            <a:extLst>
              <a:ext uri="{FF2B5EF4-FFF2-40B4-BE49-F238E27FC236}">
                <a16:creationId xmlns:a16="http://schemas.microsoft.com/office/drawing/2014/main" id="{F3A5F7B0-87B9-D779-448F-83341593B120}"/>
              </a:ext>
            </a:extLst>
          </p:cNvPr>
          <p:cNvSpPr>
            <a:spLocks noGrp="1"/>
          </p:cNvSpPr>
          <p:nvPr>
            <p:ph type="body" sz="quarter" idx="12" hasCustomPrompt="1"/>
          </p:nvPr>
        </p:nvSpPr>
        <p:spPr>
          <a:xfrm>
            <a:off x="6477885" y="945469"/>
            <a:ext cx="5247950" cy="461962"/>
          </a:xfrm>
          <a:prstGeom prst="rect">
            <a:avLst/>
          </a:prstGeom>
        </p:spPr>
        <p:txBody>
          <a:bodyPr lIns="0"/>
          <a:lstStyle>
            <a:lvl1pPr>
              <a:defRPr sz="2400" b="1"/>
            </a:lvl1pPr>
          </a:lstStyle>
          <a:p>
            <a:r>
              <a:rPr lang="en-GB" sz="2400" b="1">
                <a:cs typeface="Arial"/>
              </a:rPr>
              <a:t>Accompanying Resources:</a:t>
            </a:r>
          </a:p>
        </p:txBody>
      </p:sp>
      <p:sp>
        <p:nvSpPr>
          <p:cNvPr id="17" name="Content Placeholder 2">
            <a:extLst>
              <a:ext uri="{FF2B5EF4-FFF2-40B4-BE49-F238E27FC236}">
                <a16:creationId xmlns:a16="http://schemas.microsoft.com/office/drawing/2014/main" id="{3A4F0D21-6282-06E8-999E-BB08C0F3C3DC}"/>
              </a:ext>
            </a:extLst>
          </p:cNvPr>
          <p:cNvSpPr>
            <a:spLocks noGrp="1"/>
          </p:cNvSpPr>
          <p:nvPr>
            <p:ph idx="11" hasCustomPrompt="1"/>
          </p:nvPr>
        </p:nvSpPr>
        <p:spPr>
          <a:xfrm>
            <a:off x="6477886" y="1470244"/>
            <a:ext cx="5247950" cy="502263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1"/>
            <a:r>
              <a:rPr lang="en-GB"/>
              <a:t>Bullet level</a:t>
            </a:r>
          </a:p>
          <a:p>
            <a:pPr lvl="2"/>
            <a:r>
              <a:rPr lang="en-GB"/>
              <a:t>Second level</a:t>
            </a:r>
          </a:p>
        </p:txBody>
      </p:sp>
    </p:spTree>
    <p:extLst>
      <p:ext uri="{BB962C8B-B14F-4D97-AF65-F5344CB8AC3E}">
        <p14:creationId xmlns:p14="http://schemas.microsoft.com/office/powerpoint/2010/main" val="90226346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C75416AA-2391-2D1B-F0B8-BB5B910728EE}"/>
              </a:ext>
            </a:extLst>
          </p:cNvPr>
          <p:cNvSpPr>
            <a:spLocks noGrp="1"/>
          </p:cNvSpPr>
          <p:nvPr>
            <p:ph type="title"/>
          </p:nvPr>
        </p:nvSpPr>
        <p:spPr>
          <a:xfrm>
            <a:off x="319494" y="-1016135"/>
            <a:ext cx="10515600" cy="1016135"/>
          </a:xfrm>
        </p:spPr>
        <p:txBody>
          <a:bodyPr/>
          <a:lstStyle>
            <a:lvl1pPr>
              <a:defRPr baseline="0">
                <a:solidFill>
                  <a:srgbClr val="65B9E4"/>
                </a:solidFill>
              </a:defRPr>
            </a:lvl1pPr>
          </a:lstStyle>
          <a:p>
            <a:r>
              <a:rPr lang="en-GB"/>
              <a:t>Click to edit Master title style</a:t>
            </a:r>
            <a:endParaRPr lang="en-US"/>
          </a:p>
        </p:txBody>
      </p:sp>
    </p:spTree>
    <p:extLst>
      <p:ext uri="{BB962C8B-B14F-4D97-AF65-F5344CB8AC3E}">
        <p14:creationId xmlns:p14="http://schemas.microsoft.com/office/powerpoint/2010/main" val="240970643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p:cNvSpPr>
            <a:spLocks noGrp="1"/>
          </p:cNvSpPr>
          <p:nvPr>
            <p:ph type="dt" sz="half" idx="10"/>
          </p:nvPr>
        </p:nvSpPr>
        <p:spPr/>
        <p:txBody>
          <a:bodyPr/>
          <a:lstStyle/>
          <a:p>
            <a:fld id="{B4554B77-1417-F34E-8223-2E34440D6935}" type="datetimeFigureOut">
              <a:rPr lang="en-US" smtClean="0"/>
              <a:t>7/8/2026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A726D6E-BDE2-E042-A1D4-D595B0BBF309}" type="slidenum">
              <a:rPr lang="en-US" smtClean="0"/>
              <a:t>‹#›</a:t>
            </a:fld>
            <a:endParaRPr lang="en-US" dirty="0"/>
          </a:p>
        </p:txBody>
      </p:sp>
    </p:spTree>
    <p:extLst>
      <p:ext uri="{BB962C8B-B14F-4D97-AF65-F5344CB8AC3E}">
        <p14:creationId xmlns:p14="http://schemas.microsoft.com/office/powerpoint/2010/main" val="415577623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userDrawn="1">
  <p:cSld name="5_Front Cover - Single Image">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3C63036-2AAB-6E04-89BC-E62DFBB81AC4}"/>
              </a:ext>
            </a:extLst>
          </p:cNvPr>
          <p:cNvSpPr>
            <a:spLocks noGrp="1"/>
          </p:cNvSpPr>
          <p:nvPr>
            <p:ph type="title"/>
          </p:nvPr>
        </p:nvSpPr>
        <p:spPr>
          <a:xfrm>
            <a:off x="0" y="-1404622"/>
            <a:ext cx="10515600" cy="1325563"/>
          </a:xfrm>
          <a:prstGeom prst="rect">
            <a:avLst/>
          </a:prstGeom>
        </p:spPr>
        <p:txBody>
          <a:bodyPr/>
          <a:lstStyle/>
          <a:p>
            <a:r>
              <a:rPr lang="en-GB"/>
              <a:t>Click to edit Master title style</a:t>
            </a:r>
            <a:endParaRPr lang="en-US"/>
          </a:p>
        </p:txBody>
      </p:sp>
      <p:grpSp>
        <p:nvGrpSpPr>
          <p:cNvPr id="7" name="Group 2">
            <a:extLst>
              <a:ext uri="{FF2B5EF4-FFF2-40B4-BE49-F238E27FC236}">
                <a16:creationId xmlns:a16="http://schemas.microsoft.com/office/drawing/2014/main" id="{369C1781-720E-1D93-58A4-0181FF076ECE}"/>
              </a:ext>
              <a:ext uri="{C183D7F6-B498-43B3-948B-1728B52AA6E4}">
                <adec:decorative xmlns:adec="http://schemas.microsoft.com/office/drawing/2017/decorative" val="1"/>
              </a:ext>
            </a:extLst>
          </p:cNvPr>
          <p:cNvGrpSpPr/>
          <p:nvPr userDrawn="1"/>
        </p:nvGrpSpPr>
        <p:grpSpPr>
          <a:xfrm>
            <a:off x="-2" y="0"/>
            <a:ext cx="4122821" cy="6858000"/>
            <a:chOff x="0" y="0"/>
            <a:chExt cx="1825933" cy="3408051"/>
          </a:xfrm>
        </p:grpSpPr>
        <p:sp>
          <p:nvSpPr>
            <p:cNvPr id="8" name="Freeform 3">
              <a:extLst>
                <a:ext uri="{FF2B5EF4-FFF2-40B4-BE49-F238E27FC236}">
                  <a16:creationId xmlns:a16="http://schemas.microsoft.com/office/drawing/2014/main" id="{A3C66558-6BC5-3EAF-D9D4-3E5DD05ACF55}"/>
                </a:ext>
                <a:ext uri="{C183D7F6-B498-43B3-948B-1728B52AA6E4}">
                  <adec:decorative xmlns:adec="http://schemas.microsoft.com/office/drawing/2017/decorative" val="1"/>
                </a:ext>
              </a:extLst>
            </p:cNvPr>
            <p:cNvSpPr/>
            <p:nvPr/>
          </p:nvSpPr>
          <p:spPr>
            <a:xfrm>
              <a:off x="0" y="0"/>
              <a:ext cx="1825933" cy="3408051"/>
            </a:xfrm>
            <a:custGeom>
              <a:avLst/>
              <a:gdLst/>
              <a:ahLst/>
              <a:cxnLst/>
              <a:rect l="l" t="t" r="r" b="b"/>
              <a:pathLst>
                <a:path w="1825933" h="3408051">
                  <a:moveTo>
                    <a:pt x="0" y="0"/>
                  </a:moveTo>
                  <a:lnTo>
                    <a:pt x="1825933" y="0"/>
                  </a:lnTo>
                  <a:lnTo>
                    <a:pt x="1825933" y="3408051"/>
                  </a:lnTo>
                  <a:lnTo>
                    <a:pt x="0" y="3408051"/>
                  </a:lnTo>
                  <a:close/>
                </a:path>
              </a:pathLst>
            </a:custGeom>
            <a:solidFill>
              <a:srgbClr val="7AA62C"/>
            </a:solidFill>
          </p:spPr>
          <p:txBody>
            <a:bodyPr/>
            <a:lstStyle/>
            <a:p>
              <a:endParaRPr lang="en-US" dirty="0"/>
            </a:p>
          </p:txBody>
        </p:sp>
      </p:grpSp>
      <p:pic>
        <p:nvPicPr>
          <p:cNvPr id="9" name="Picture 4" descr="Historic England logo">
            <a:extLst>
              <a:ext uri="{FF2B5EF4-FFF2-40B4-BE49-F238E27FC236}">
                <a16:creationId xmlns:a16="http://schemas.microsoft.com/office/drawing/2014/main" id="{F77E6D1A-3889-6FDB-E8F1-345B1A144433}"/>
              </a:ext>
            </a:extLst>
          </p:cNvPr>
          <p:cNvPicPr>
            <a:picLocks noChangeAspect="1"/>
          </p:cNvPicPr>
          <p:nvPr userDrawn="1"/>
        </p:nvPicPr>
        <p:blipFill>
          <a:blip r:embed="rId2"/>
          <a:srcRect l="5763"/>
          <a:stretch>
            <a:fillRect/>
          </a:stretch>
        </p:blipFill>
        <p:spPr>
          <a:xfrm>
            <a:off x="365709" y="552891"/>
            <a:ext cx="2209809" cy="776356"/>
          </a:xfrm>
          <a:prstGeom prst="rect">
            <a:avLst/>
          </a:prstGeom>
        </p:spPr>
      </p:pic>
      <p:sp>
        <p:nvSpPr>
          <p:cNvPr id="10" name="TextBox 9">
            <a:extLst>
              <a:ext uri="{FF2B5EF4-FFF2-40B4-BE49-F238E27FC236}">
                <a16:creationId xmlns:a16="http://schemas.microsoft.com/office/drawing/2014/main" id="{69E87A62-87CE-37A0-C03A-E79436DB79B7}"/>
              </a:ext>
            </a:extLst>
          </p:cNvPr>
          <p:cNvSpPr txBox="1"/>
          <p:nvPr userDrawn="1"/>
        </p:nvSpPr>
        <p:spPr>
          <a:xfrm>
            <a:off x="365709" y="1693087"/>
            <a:ext cx="3857005" cy="707886"/>
          </a:xfrm>
          <a:prstGeom prst="rect">
            <a:avLst/>
          </a:prstGeom>
          <a:noFill/>
        </p:spPr>
        <p:txBody>
          <a:bodyPr wrap="square" lIns="0" rIns="90000" rtlCol="0">
            <a:spAutoFit/>
          </a:bodyPr>
          <a:lstStyle/>
          <a:p>
            <a:r>
              <a:rPr lang="en-US" sz="4000" b="1" i="0" baseline="0" dirty="0">
                <a:latin typeface="Arial" panose="020B0604020202020204" pitchFamily="34" charset="0"/>
              </a:rPr>
              <a:t>Education</a:t>
            </a:r>
          </a:p>
        </p:txBody>
      </p:sp>
      <p:sp>
        <p:nvSpPr>
          <p:cNvPr id="3" name="Subtitle 2">
            <a:extLst>
              <a:ext uri="{FF2B5EF4-FFF2-40B4-BE49-F238E27FC236}">
                <a16:creationId xmlns:a16="http://schemas.microsoft.com/office/drawing/2014/main" id="{22867521-F3A6-44BC-B943-55AC31C43580}"/>
              </a:ext>
            </a:extLst>
          </p:cNvPr>
          <p:cNvSpPr>
            <a:spLocks noGrp="1"/>
          </p:cNvSpPr>
          <p:nvPr>
            <p:ph type="subTitle" idx="1" hasCustomPrompt="1"/>
          </p:nvPr>
        </p:nvSpPr>
        <p:spPr>
          <a:xfrm>
            <a:off x="365709" y="2559090"/>
            <a:ext cx="3578970" cy="2410371"/>
          </a:xfrm>
          <a:prstGeom prst="rect">
            <a:avLst/>
          </a:prstGeom>
        </p:spPr>
        <p:txBody>
          <a:bodyPr lIns="0"/>
          <a:lstStyle>
            <a:lvl1pPr marL="0" marR="0" indent="0" algn="l" defTabSz="914400" rtl="0" eaLnBrk="1" fontAlgn="auto" latinLnBrk="0" hangingPunct="1">
              <a:lnSpc>
                <a:spcPct val="100000"/>
              </a:lnSpc>
              <a:spcBef>
                <a:spcPts val="1000"/>
              </a:spcBef>
              <a:spcAft>
                <a:spcPts val="0"/>
              </a:spcAft>
              <a:buClrTx/>
              <a:buSzTx/>
              <a:buFontTx/>
              <a:buNone/>
              <a:tabLst/>
              <a:defRPr sz="2400" b="1" i="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Title here</a:t>
            </a:r>
          </a:p>
        </p:txBody>
      </p:sp>
      <p:sp>
        <p:nvSpPr>
          <p:cNvPr id="11" name="Picture Placeholder 16">
            <a:extLst>
              <a:ext uri="{FF2B5EF4-FFF2-40B4-BE49-F238E27FC236}">
                <a16:creationId xmlns:a16="http://schemas.microsoft.com/office/drawing/2014/main" id="{86F0CE02-6F25-7873-FF45-05A1A8F2862A}"/>
              </a:ext>
            </a:extLst>
          </p:cNvPr>
          <p:cNvSpPr>
            <a:spLocks noGrp="1"/>
          </p:cNvSpPr>
          <p:nvPr>
            <p:ph type="pic" sz="quarter" idx="10"/>
          </p:nvPr>
        </p:nvSpPr>
        <p:spPr>
          <a:xfrm>
            <a:off x="4122819" y="0"/>
            <a:ext cx="8069181" cy="6858000"/>
          </a:xfrm>
          <a:prstGeom prst="rect">
            <a:avLst/>
          </a:prstGeom>
        </p:spPr>
        <p:txBody>
          <a:bodyPr/>
          <a:lstStyle/>
          <a:p>
            <a:endParaRPr lang="en-US" dirty="0"/>
          </a:p>
        </p:txBody>
      </p:sp>
    </p:spTree>
    <p:extLst>
      <p:ext uri="{BB962C8B-B14F-4D97-AF65-F5344CB8AC3E}">
        <p14:creationId xmlns:p14="http://schemas.microsoft.com/office/powerpoint/2010/main" val="41412367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Content-Polaroid">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a:solidFill>
            <a:srgbClr val="BBEBA0"/>
          </a:solidFill>
        </p:spPr>
        <p:txBody>
          <a:bodyPr lIns="0" rIns="90000"/>
          <a:lstStyle>
            <a:lvl1pPr>
              <a:defRPr sz="3200" baseline="0">
                <a:solidFill>
                  <a:schemeClr val="tx1"/>
                </a:solidFill>
              </a:defRPr>
            </a:lvl1pPr>
          </a:lstStyle>
          <a:p>
            <a:r>
              <a:rPr lang="en-GB"/>
              <a:t>Click to edit</a:t>
            </a:r>
            <a:endParaRPr lang="en-US"/>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1470244"/>
            <a:ext cx="5022887" cy="5022630"/>
          </a:xfrm>
          <a:prstGeom prst="rect">
            <a:avLst/>
          </a:prstGeom>
        </p:spPr>
        <p:txBody>
          <a:bodyPr lIns="0" rIns="90000"/>
          <a:lstStyle>
            <a:lvl1pPr marL="0" indent="0">
              <a:buFontTx/>
              <a:buNone/>
              <a:defRPr sz="2400" b="0" i="0" baseline="0"/>
            </a:lvl1pPr>
            <a:lvl2pPr marL="800100" indent="-342900">
              <a:buFont typeface="Arial" panose="020B0604020202020204" pitchFamily="34" charset="0"/>
              <a:buChar char="•"/>
              <a:defRPr sz="2400"/>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15" name="Picture Placeholder 13">
            <a:extLst>
              <a:ext uri="{FF2B5EF4-FFF2-40B4-BE49-F238E27FC236}">
                <a16:creationId xmlns:a16="http://schemas.microsoft.com/office/drawing/2014/main" id="{A5EC1B8E-118E-BFBF-C139-E7D78D13583F}"/>
              </a:ext>
              <a:ext uri="{C183D7F6-B498-43B3-948B-1728B52AA6E4}">
                <adec:decorative xmlns:adec="http://schemas.microsoft.com/office/drawing/2017/decorative" val="1"/>
              </a:ext>
            </a:extLst>
          </p:cNvPr>
          <p:cNvSpPr>
            <a:spLocks noGrp="1"/>
          </p:cNvSpPr>
          <p:nvPr>
            <p:ph type="pic" sz="quarter" idx="11" hasCustomPrompt="1"/>
          </p:nvPr>
        </p:nvSpPr>
        <p:spPr>
          <a:xfrm>
            <a:off x="5814652" y="1075414"/>
            <a:ext cx="5048013" cy="5460246"/>
          </a:xfrm>
          <a:prstGeom prst="rect">
            <a:avLst/>
          </a:prstGeom>
          <a:blipFill>
            <a:blip r:embed="rId2"/>
            <a:stretch>
              <a:fillRect l="-412" r="-412"/>
            </a:stretch>
          </a:blipFill>
        </p:spPr>
        <p:txBody>
          <a:bodyPr/>
          <a:lstStyle/>
          <a:p>
            <a:r>
              <a:rPr lang="en-US" dirty="0"/>
              <a:t> </a:t>
            </a:r>
          </a:p>
        </p:txBody>
      </p:sp>
      <p:sp>
        <p:nvSpPr>
          <p:cNvPr id="16" name="Picture Placeholder 13">
            <a:extLst>
              <a:ext uri="{FF2B5EF4-FFF2-40B4-BE49-F238E27FC236}">
                <a16:creationId xmlns:a16="http://schemas.microsoft.com/office/drawing/2014/main" id="{8E962C4A-7DAF-900E-E9A3-FB229FE24B09}"/>
              </a:ext>
            </a:extLst>
          </p:cNvPr>
          <p:cNvSpPr>
            <a:spLocks noGrp="1"/>
          </p:cNvSpPr>
          <p:nvPr>
            <p:ph type="pic" sz="quarter" idx="12"/>
          </p:nvPr>
        </p:nvSpPr>
        <p:spPr>
          <a:xfrm>
            <a:off x="6353937" y="1386985"/>
            <a:ext cx="4151741" cy="3985115"/>
          </a:xfrm>
          <a:prstGeom prst="rect">
            <a:avLst/>
          </a:prstGeom>
        </p:spPr>
        <p:txBody>
          <a:bodyPr/>
          <a:lstStyle>
            <a:lvl1pPr algn="ctr">
              <a:defRPr/>
            </a:lvl1pPr>
          </a:lstStyle>
          <a:p>
            <a:endParaRPr lang="en-US" dirty="0"/>
          </a:p>
        </p:txBody>
      </p:sp>
      <p:sp>
        <p:nvSpPr>
          <p:cNvPr id="4" name="Text Placeholder 41">
            <a:extLst>
              <a:ext uri="{FF2B5EF4-FFF2-40B4-BE49-F238E27FC236}">
                <a16:creationId xmlns:a16="http://schemas.microsoft.com/office/drawing/2014/main" id="{1F4DD1BE-B6E0-CBE2-78DB-2ABB2921DADB}"/>
              </a:ext>
            </a:extLst>
          </p:cNvPr>
          <p:cNvSpPr>
            <a:spLocks noGrp="1"/>
          </p:cNvSpPr>
          <p:nvPr>
            <p:ph type="body" sz="quarter" idx="23"/>
          </p:nvPr>
        </p:nvSpPr>
        <p:spPr>
          <a:xfrm>
            <a:off x="7117447" y="5692944"/>
            <a:ext cx="2830459"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grpSp>
        <p:nvGrpSpPr>
          <p:cNvPr id="2" name="Group 2">
            <a:extLst>
              <a:ext uri="{FF2B5EF4-FFF2-40B4-BE49-F238E27FC236}">
                <a16:creationId xmlns:a16="http://schemas.microsoft.com/office/drawing/2014/main" id="{08E59193-A3A0-30E6-3A8C-CFFFB8F94C45}"/>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BBEBA0"/>
          </a:solidFill>
        </p:grpSpPr>
        <p:sp>
          <p:nvSpPr>
            <p:cNvPr id="3" name="Freeform 3">
              <a:extLst>
                <a:ext uri="{FF2B5EF4-FFF2-40B4-BE49-F238E27FC236}">
                  <a16:creationId xmlns:a16="http://schemas.microsoft.com/office/drawing/2014/main" id="{E0D31D11-A3E5-685A-2EBE-0A650CDE66DB}"/>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5" name="TextBox 4">
            <a:extLst>
              <a:ext uri="{FF2B5EF4-FFF2-40B4-BE49-F238E27FC236}">
                <a16:creationId xmlns:a16="http://schemas.microsoft.com/office/drawing/2014/main" id="{AFC1B9C2-45DE-65B7-EF36-24FD589172B2}"/>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295548099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Title-Content-Blob">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solidFill>
                  <a:schemeClr val="tx1"/>
                </a:solidFill>
              </a:defRPr>
            </a:lvl1pPr>
          </a:lstStyle>
          <a:p>
            <a:r>
              <a:rPr lang="en-GB"/>
              <a:t>Click to edit</a:t>
            </a:r>
            <a:endParaRPr lang="en-US"/>
          </a:p>
        </p:txBody>
      </p:sp>
      <p:sp>
        <p:nvSpPr>
          <p:cNvPr id="7" name="Picture 5">
            <a:extLst>
              <a:ext uri="{FF2B5EF4-FFF2-40B4-BE49-F238E27FC236}">
                <a16:creationId xmlns:a16="http://schemas.microsoft.com/office/drawing/2014/main" id="{B7BB9657-BC72-7070-9EFC-2C2344D5FE75}"/>
              </a:ext>
              <a:ext uri="{C183D7F6-B498-43B3-948B-1728B52AA6E4}">
                <adec:decorative xmlns:adec="http://schemas.microsoft.com/office/drawing/2017/decorative" val="1"/>
              </a:ext>
            </a:extLst>
          </p:cNvPr>
          <p:cNvSpPr/>
          <p:nvPr userDrawn="1"/>
        </p:nvSpPr>
        <p:spPr>
          <a:xfrm>
            <a:off x="78581" y="1205909"/>
            <a:ext cx="5836444" cy="5337766"/>
          </a:xfrm>
          <a:custGeom>
            <a:avLst/>
            <a:gdLst>
              <a:gd name="connsiteX0" fmla="*/ 2014951 w 4369304"/>
              <a:gd name="connsiteY0" fmla="*/ 4041708 h 4114026"/>
              <a:gd name="connsiteX1" fmla="*/ 1431807 w 4369304"/>
              <a:gd name="connsiteY1" fmla="*/ 4043255 h 4114026"/>
              <a:gd name="connsiteX2" fmla="*/ 1024998 w 4369304"/>
              <a:gd name="connsiteY2" fmla="*/ 4092757 h 4114026"/>
              <a:gd name="connsiteX3" fmla="*/ 817727 w 4369304"/>
              <a:gd name="connsiteY3" fmla="*/ 4111319 h 4114026"/>
              <a:gd name="connsiteX4" fmla="*/ 398544 w 4369304"/>
              <a:gd name="connsiteY4" fmla="*/ 4109773 h 4114026"/>
              <a:gd name="connsiteX5" fmla="*/ 185085 w 4369304"/>
              <a:gd name="connsiteY5" fmla="*/ 4077287 h 4114026"/>
              <a:gd name="connsiteX6" fmla="*/ 117026 w 4369304"/>
              <a:gd name="connsiteY6" fmla="*/ 3995301 h 4114026"/>
              <a:gd name="connsiteX7" fmla="*/ 70622 w 4369304"/>
              <a:gd name="connsiteY7" fmla="*/ 3767904 h 4114026"/>
              <a:gd name="connsiteX8" fmla="*/ 30405 w 4369304"/>
              <a:gd name="connsiteY8" fmla="*/ 3340955 h 4114026"/>
              <a:gd name="connsiteX9" fmla="*/ 1016 w 4369304"/>
              <a:gd name="connsiteY9" fmla="*/ 2784065 h 4114026"/>
              <a:gd name="connsiteX10" fmla="*/ 2563 w 4369304"/>
              <a:gd name="connsiteY10" fmla="*/ 2357115 h 4114026"/>
              <a:gd name="connsiteX11" fmla="*/ 18031 w 4369304"/>
              <a:gd name="connsiteY11" fmla="*/ 1815694 h 4114026"/>
              <a:gd name="connsiteX12" fmla="*/ 21124 w 4369304"/>
              <a:gd name="connsiteY12" fmla="*/ 1418136 h 4114026"/>
              <a:gd name="connsiteX13" fmla="*/ 47420 w 4369304"/>
              <a:gd name="connsiteY13" fmla="*/ 969530 h 4114026"/>
              <a:gd name="connsiteX14" fmla="*/ 155696 w 4369304"/>
              <a:gd name="connsiteY14" fmla="*/ 308997 h 4114026"/>
              <a:gd name="connsiteX15" fmla="*/ 233036 w 4369304"/>
              <a:gd name="connsiteY15" fmla="*/ 194525 h 4114026"/>
              <a:gd name="connsiteX16" fmla="*/ 429480 w 4369304"/>
              <a:gd name="connsiteY16" fmla="*/ 140383 h 4114026"/>
              <a:gd name="connsiteX17" fmla="*/ 605815 w 4369304"/>
              <a:gd name="connsiteY17" fmla="*/ 101710 h 4114026"/>
              <a:gd name="connsiteX18" fmla="*/ 943018 w 4369304"/>
              <a:gd name="connsiteY18" fmla="*/ 61490 h 4114026"/>
              <a:gd name="connsiteX19" fmla="*/ 1526162 w 4369304"/>
              <a:gd name="connsiteY19" fmla="*/ 93975 h 4114026"/>
              <a:gd name="connsiteX20" fmla="*/ 1833975 w 4369304"/>
              <a:gd name="connsiteY20" fmla="*/ 128007 h 4114026"/>
              <a:gd name="connsiteX21" fmla="*/ 2621297 w 4369304"/>
              <a:gd name="connsiteY21" fmla="*/ 118726 h 4114026"/>
              <a:gd name="connsiteX22" fmla="*/ 3040480 w 4369304"/>
              <a:gd name="connsiteY22" fmla="*/ 90881 h 4114026"/>
              <a:gd name="connsiteX23" fmla="*/ 3309624 w 4369304"/>
              <a:gd name="connsiteY23" fmla="*/ 53755 h 4114026"/>
              <a:gd name="connsiteX24" fmla="*/ 3736541 w 4369304"/>
              <a:gd name="connsiteY24" fmla="*/ 25911 h 4114026"/>
              <a:gd name="connsiteX25" fmla="*/ 4089211 w 4369304"/>
              <a:gd name="connsiteY25" fmla="*/ 1160 h 4114026"/>
              <a:gd name="connsiteX26" fmla="*/ 4158817 w 4369304"/>
              <a:gd name="connsiteY26" fmla="*/ 10442 h 4114026"/>
              <a:gd name="connsiteX27" fmla="*/ 4231517 w 4369304"/>
              <a:gd name="connsiteY27" fmla="*/ 120273 h 4114026"/>
              <a:gd name="connsiteX28" fmla="*/ 4260906 w 4369304"/>
              <a:gd name="connsiteY28" fmla="*/ 287340 h 4114026"/>
              <a:gd name="connsiteX29" fmla="*/ 4327419 w 4369304"/>
              <a:gd name="connsiteY29" fmla="*/ 650865 h 4114026"/>
              <a:gd name="connsiteX30" fmla="*/ 4367636 w 4369304"/>
              <a:gd name="connsiteY30" fmla="*/ 1071627 h 4114026"/>
              <a:gd name="connsiteX31" fmla="*/ 4362995 w 4369304"/>
              <a:gd name="connsiteY31" fmla="*/ 1305212 h 4114026"/>
              <a:gd name="connsiteX32" fmla="*/ 4347527 w 4369304"/>
              <a:gd name="connsiteY32" fmla="*/ 1792490 h 4114026"/>
              <a:gd name="connsiteX33" fmla="*/ 4332059 w 4369304"/>
              <a:gd name="connsiteY33" fmla="*/ 2171485 h 4114026"/>
              <a:gd name="connsiteX34" fmla="*/ 4328966 w 4369304"/>
              <a:gd name="connsiteY34" fmla="*/ 2760861 h 4114026"/>
              <a:gd name="connsiteX35" fmla="*/ 4305764 w 4369304"/>
              <a:gd name="connsiteY35" fmla="*/ 3384268 h 4114026"/>
              <a:gd name="connsiteX36" fmla="*/ 4285655 w 4369304"/>
              <a:gd name="connsiteY36" fmla="*/ 3628681 h 4114026"/>
              <a:gd name="connsiteX37" fmla="*/ 4256266 w 4369304"/>
              <a:gd name="connsiteY37" fmla="*/ 3795748 h 4114026"/>
              <a:gd name="connsiteX38" fmla="*/ 4177379 w 4369304"/>
              <a:gd name="connsiteY38" fmla="*/ 3885470 h 4114026"/>
              <a:gd name="connsiteX39" fmla="*/ 3540097 w 4369304"/>
              <a:gd name="connsiteY39" fmla="*/ 3934971 h 4114026"/>
              <a:gd name="connsiteX40" fmla="*/ 3236924 w 4369304"/>
              <a:gd name="connsiteY40" fmla="*/ 3973644 h 4114026"/>
              <a:gd name="connsiteX41" fmla="*/ 3111633 w 4369304"/>
              <a:gd name="connsiteY41" fmla="*/ 3987566 h 4114026"/>
              <a:gd name="connsiteX42" fmla="*/ 2861051 w 4369304"/>
              <a:gd name="connsiteY42" fmla="*/ 4030880 h 4114026"/>
              <a:gd name="connsiteX43" fmla="*/ 2621297 w 4369304"/>
              <a:gd name="connsiteY43" fmla="*/ 4061818 h 4114026"/>
              <a:gd name="connsiteX44" fmla="*/ 2016498 w 4369304"/>
              <a:gd name="connsiteY44" fmla="*/ 4050990 h 4114026"/>
              <a:gd name="connsiteX45" fmla="*/ 2014951 w 4369304"/>
              <a:gd name="connsiteY45" fmla="*/ 4041708 h 4114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4369304" h="4114026">
                <a:moveTo>
                  <a:pt x="2014951" y="4041708"/>
                </a:moveTo>
                <a:cubicBezTo>
                  <a:pt x="1820054" y="4041708"/>
                  <a:pt x="1626704" y="4035521"/>
                  <a:pt x="1431807" y="4043255"/>
                </a:cubicBezTo>
                <a:cubicBezTo>
                  <a:pt x="1295689" y="4049443"/>
                  <a:pt x="1161117" y="4075740"/>
                  <a:pt x="1024998" y="4092757"/>
                </a:cubicBezTo>
                <a:cubicBezTo>
                  <a:pt x="955392" y="4100491"/>
                  <a:pt x="887333" y="4111319"/>
                  <a:pt x="817727" y="4111319"/>
                </a:cubicBezTo>
                <a:cubicBezTo>
                  <a:pt x="678515" y="4114413"/>
                  <a:pt x="537756" y="4115960"/>
                  <a:pt x="398544" y="4109773"/>
                </a:cubicBezTo>
                <a:cubicBezTo>
                  <a:pt x="327391" y="4106679"/>
                  <a:pt x="256238" y="4088116"/>
                  <a:pt x="185085" y="4077287"/>
                </a:cubicBezTo>
                <a:cubicBezTo>
                  <a:pt x="152603" y="4071100"/>
                  <a:pt x="132494" y="4041708"/>
                  <a:pt x="117026" y="3995301"/>
                </a:cubicBezTo>
                <a:cubicBezTo>
                  <a:pt x="92277" y="3921049"/>
                  <a:pt x="76809" y="3845250"/>
                  <a:pt x="70622" y="3767904"/>
                </a:cubicBezTo>
                <a:cubicBezTo>
                  <a:pt x="56701" y="3625587"/>
                  <a:pt x="44326" y="3483271"/>
                  <a:pt x="30405" y="3340955"/>
                </a:cubicBezTo>
                <a:cubicBezTo>
                  <a:pt x="11844" y="3156872"/>
                  <a:pt x="2563" y="2969695"/>
                  <a:pt x="1016" y="2784065"/>
                </a:cubicBezTo>
                <a:cubicBezTo>
                  <a:pt x="-531" y="2641748"/>
                  <a:pt x="-531" y="2499432"/>
                  <a:pt x="2563" y="2357115"/>
                </a:cubicBezTo>
                <a:cubicBezTo>
                  <a:pt x="5656" y="2176126"/>
                  <a:pt x="13390" y="1996684"/>
                  <a:pt x="18031" y="1815694"/>
                </a:cubicBezTo>
                <a:cubicBezTo>
                  <a:pt x="21124" y="1682659"/>
                  <a:pt x="21124" y="1551171"/>
                  <a:pt x="21124" y="1418136"/>
                </a:cubicBezTo>
                <a:cubicBezTo>
                  <a:pt x="21124" y="1266539"/>
                  <a:pt x="36592" y="1119581"/>
                  <a:pt x="47420" y="969530"/>
                </a:cubicBezTo>
                <a:cubicBezTo>
                  <a:pt x="64435" y="740587"/>
                  <a:pt x="106199" y="524018"/>
                  <a:pt x="155696" y="308997"/>
                </a:cubicBezTo>
                <a:cubicBezTo>
                  <a:pt x="169617" y="247120"/>
                  <a:pt x="192819" y="209994"/>
                  <a:pt x="233036" y="194525"/>
                </a:cubicBezTo>
                <a:cubicBezTo>
                  <a:pt x="296455" y="168227"/>
                  <a:pt x="362967" y="149664"/>
                  <a:pt x="429480" y="140383"/>
                </a:cubicBezTo>
                <a:cubicBezTo>
                  <a:pt x="489805" y="131101"/>
                  <a:pt x="548584" y="118726"/>
                  <a:pt x="605815" y="101710"/>
                </a:cubicBezTo>
                <a:cubicBezTo>
                  <a:pt x="715638" y="67678"/>
                  <a:pt x="830101" y="55302"/>
                  <a:pt x="943018" y="61490"/>
                </a:cubicBezTo>
                <a:cubicBezTo>
                  <a:pt x="1137915" y="70771"/>
                  <a:pt x="1331265" y="80053"/>
                  <a:pt x="1526162" y="93975"/>
                </a:cubicBezTo>
                <a:cubicBezTo>
                  <a:pt x="1628251" y="101710"/>
                  <a:pt x="1730340" y="126460"/>
                  <a:pt x="1833975" y="128007"/>
                </a:cubicBezTo>
                <a:cubicBezTo>
                  <a:pt x="2096932" y="131101"/>
                  <a:pt x="2358341" y="126460"/>
                  <a:pt x="2621297" y="118726"/>
                </a:cubicBezTo>
                <a:cubicBezTo>
                  <a:pt x="2760509" y="115632"/>
                  <a:pt x="2901268" y="103257"/>
                  <a:pt x="3040480" y="90881"/>
                </a:cubicBezTo>
                <a:cubicBezTo>
                  <a:pt x="3130195" y="83147"/>
                  <a:pt x="3219909" y="69225"/>
                  <a:pt x="3309624" y="53755"/>
                </a:cubicBezTo>
                <a:cubicBezTo>
                  <a:pt x="3451929" y="29005"/>
                  <a:pt x="3594235" y="27458"/>
                  <a:pt x="3736541" y="25911"/>
                </a:cubicBezTo>
                <a:cubicBezTo>
                  <a:pt x="3854098" y="24364"/>
                  <a:pt x="3971654" y="25911"/>
                  <a:pt x="4089211" y="1160"/>
                </a:cubicBezTo>
                <a:cubicBezTo>
                  <a:pt x="4112413" y="-1934"/>
                  <a:pt x="4137162" y="1160"/>
                  <a:pt x="4158817" y="10442"/>
                </a:cubicBezTo>
                <a:cubicBezTo>
                  <a:pt x="4194394" y="24364"/>
                  <a:pt x="4220689" y="61490"/>
                  <a:pt x="4231517" y="120273"/>
                </a:cubicBezTo>
                <a:cubicBezTo>
                  <a:pt x="4242345" y="175962"/>
                  <a:pt x="4250079" y="231651"/>
                  <a:pt x="4260906" y="287340"/>
                </a:cubicBezTo>
                <a:cubicBezTo>
                  <a:pt x="4282562" y="407999"/>
                  <a:pt x="4310404" y="527112"/>
                  <a:pt x="4327419" y="650865"/>
                </a:cubicBezTo>
                <a:cubicBezTo>
                  <a:pt x="4345980" y="790088"/>
                  <a:pt x="4358355" y="930858"/>
                  <a:pt x="4367636" y="1071627"/>
                </a:cubicBezTo>
                <a:cubicBezTo>
                  <a:pt x="4372276" y="1148973"/>
                  <a:pt x="4366089" y="1227866"/>
                  <a:pt x="4362995" y="1305212"/>
                </a:cubicBezTo>
                <a:cubicBezTo>
                  <a:pt x="4358355" y="1467638"/>
                  <a:pt x="4353714" y="1630064"/>
                  <a:pt x="4347527" y="1792490"/>
                </a:cubicBezTo>
                <a:cubicBezTo>
                  <a:pt x="4342887" y="1919338"/>
                  <a:pt x="4333606" y="2044638"/>
                  <a:pt x="4332059" y="2171485"/>
                </a:cubicBezTo>
                <a:cubicBezTo>
                  <a:pt x="4328966" y="2367944"/>
                  <a:pt x="4325872" y="2564402"/>
                  <a:pt x="4328966" y="2760861"/>
                </a:cubicBezTo>
                <a:cubicBezTo>
                  <a:pt x="4333606" y="2969695"/>
                  <a:pt x="4325872" y="3176981"/>
                  <a:pt x="4305764" y="3384268"/>
                </a:cubicBezTo>
                <a:cubicBezTo>
                  <a:pt x="4298030" y="3464708"/>
                  <a:pt x="4294936" y="3548242"/>
                  <a:pt x="4285655" y="3628681"/>
                </a:cubicBezTo>
                <a:cubicBezTo>
                  <a:pt x="4277921" y="3684370"/>
                  <a:pt x="4268640" y="3740059"/>
                  <a:pt x="4256266" y="3795748"/>
                </a:cubicBezTo>
                <a:cubicBezTo>
                  <a:pt x="4243891" y="3854531"/>
                  <a:pt x="4217596" y="3880829"/>
                  <a:pt x="4177379" y="3885470"/>
                </a:cubicBezTo>
                <a:cubicBezTo>
                  <a:pt x="3965467" y="3908673"/>
                  <a:pt x="3752009" y="3924143"/>
                  <a:pt x="3540097" y="3934971"/>
                </a:cubicBezTo>
                <a:cubicBezTo>
                  <a:pt x="3439555" y="3939612"/>
                  <a:pt x="3337466" y="3961269"/>
                  <a:pt x="3236924" y="3973644"/>
                </a:cubicBezTo>
                <a:cubicBezTo>
                  <a:pt x="3195160" y="3978285"/>
                  <a:pt x="3153397" y="3979831"/>
                  <a:pt x="3111633" y="3987566"/>
                </a:cubicBezTo>
                <a:cubicBezTo>
                  <a:pt x="3028106" y="4001489"/>
                  <a:pt x="2944578" y="4018504"/>
                  <a:pt x="2861051" y="4030880"/>
                </a:cubicBezTo>
                <a:cubicBezTo>
                  <a:pt x="2780618" y="4043255"/>
                  <a:pt x="2700184" y="4060271"/>
                  <a:pt x="2621297" y="4061818"/>
                </a:cubicBezTo>
                <a:cubicBezTo>
                  <a:pt x="2420213" y="4061818"/>
                  <a:pt x="2217582" y="4054084"/>
                  <a:pt x="2016498" y="4050990"/>
                </a:cubicBezTo>
                <a:lnTo>
                  <a:pt x="2014951" y="4041708"/>
                </a:lnTo>
                <a:close/>
              </a:path>
            </a:pathLst>
          </a:custGeom>
          <a:solidFill>
            <a:srgbClr val="BBEBA0"/>
          </a:solidFill>
          <a:ln w="15449" cap="flat">
            <a:noFill/>
            <a:prstDash val="solid"/>
            <a:miter/>
          </a:ln>
        </p:spPr>
        <p:txBody>
          <a:bodyPr rtlCol="0" anchor="ctr"/>
          <a:lstStyle/>
          <a:p>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1470244"/>
            <a:ext cx="5022887" cy="5022630"/>
          </a:xfrm>
          <a:prstGeom prst="rect">
            <a:avLst/>
          </a:prstGeom>
        </p:spPr>
        <p:txBody>
          <a:bodyPr lIns="0" rIns="90000"/>
          <a:lstStyle>
            <a:lvl1pPr marL="0" indent="0">
              <a:buFontTx/>
              <a:buNone/>
              <a:defRPr sz="2400"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6" name="Content Placeholder 2">
            <a:extLst>
              <a:ext uri="{FF2B5EF4-FFF2-40B4-BE49-F238E27FC236}">
                <a16:creationId xmlns:a16="http://schemas.microsoft.com/office/drawing/2014/main" id="{613C50CF-7625-3423-D7C1-AB8CCED37FEC}"/>
              </a:ext>
            </a:extLst>
          </p:cNvPr>
          <p:cNvSpPr>
            <a:spLocks noGrp="1"/>
          </p:cNvSpPr>
          <p:nvPr>
            <p:ph idx="10" hasCustomPrompt="1"/>
          </p:nvPr>
        </p:nvSpPr>
        <p:spPr>
          <a:xfrm>
            <a:off x="6096000" y="1470244"/>
            <a:ext cx="5022887" cy="502263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grpSp>
        <p:nvGrpSpPr>
          <p:cNvPr id="4" name="Group 2">
            <a:extLst>
              <a:ext uri="{FF2B5EF4-FFF2-40B4-BE49-F238E27FC236}">
                <a16:creationId xmlns:a16="http://schemas.microsoft.com/office/drawing/2014/main" id="{61411962-3956-D696-848F-BA7C513EFB1F}"/>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BBEBA0"/>
          </a:solidFill>
        </p:grpSpPr>
        <p:sp>
          <p:nvSpPr>
            <p:cNvPr id="8" name="Freeform 3">
              <a:extLst>
                <a:ext uri="{FF2B5EF4-FFF2-40B4-BE49-F238E27FC236}">
                  <a16:creationId xmlns:a16="http://schemas.microsoft.com/office/drawing/2014/main" id="{8F566FB1-C51D-AFB9-A8FA-798151421F68}"/>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9" name="TextBox 8">
            <a:extLst>
              <a:ext uri="{FF2B5EF4-FFF2-40B4-BE49-F238E27FC236}">
                <a16:creationId xmlns:a16="http://schemas.microsoft.com/office/drawing/2014/main" id="{E142C482-3637-0380-2BF4-0EBBA3CA7A03}"/>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6388182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Title-Content-Blob">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solidFill>
                  <a:schemeClr val="tx1"/>
                </a:solidFill>
              </a:defRPr>
            </a:lvl1pPr>
          </a:lstStyle>
          <a:p>
            <a:r>
              <a:rPr lang="en-GB"/>
              <a:t>Click to edit</a:t>
            </a:r>
            <a:endParaRPr lang="en-US"/>
          </a:p>
        </p:txBody>
      </p:sp>
      <p:sp>
        <p:nvSpPr>
          <p:cNvPr id="4" name="Picture 4">
            <a:extLst>
              <a:ext uri="{FF2B5EF4-FFF2-40B4-BE49-F238E27FC236}">
                <a16:creationId xmlns:a16="http://schemas.microsoft.com/office/drawing/2014/main" id="{7F9051B8-6A0F-FA37-0CF4-7373DF660A74}"/>
              </a:ext>
              <a:ext uri="{C183D7F6-B498-43B3-948B-1728B52AA6E4}">
                <adec:decorative xmlns:adec="http://schemas.microsoft.com/office/drawing/2017/decorative" val="1"/>
              </a:ext>
            </a:extLst>
          </p:cNvPr>
          <p:cNvSpPr/>
          <p:nvPr userDrawn="1"/>
        </p:nvSpPr>
        <p:spPr>
          <a:xfrm>
            <a:off x="230533" y="1009291"/>
            <a:ext cx="5447342" cy="5598543"/>
          </a:xfrm>
          <a:custGeom>
            <a:avLst/>
            <a:gdLst>
              <a:gd name="connsiteX0" fmla="*/ 4570229 w 4570515"/>
              <a:gd name="connsiteY0" fmla="*/ 763192 h 2758286"/>
              <a:gd name="connsiteX1" fmla="*/ 4540684 w 4570515"/>
              <a:gd name="connsiteY1" fmla="*/ 1372800 h 2758286"/>
              <a:gd name="connsiteX2" fmla="*/ 4504322 w 4570515"/>
              <a:gd name="connsiteY2" fmla="*/ 1868676 h 2758286"/>
              <a:gd name="connsiteX3" fmla="*/ 4404325 w 4570515"/>
              <a:gd name="connsiteY3" fmla="*/ 2603390 h 2758286"/>
              <a:gd name="connsiteX4" fmla="*/ 4240694 w 4570515"/>
              <a:gd name="connsiteY4" fmla="*/ 2755792 h 2758286"/>
              <a:gd name="connsiteX5" fmla="*/ 3974793 w 4570515"/>
              <a:gd name="connsiteY5" fmla="*/ 2751243 h 2758286"/>
              <a:gd name="connsiteX6" fmla="*/ 3604350 w 4570515"/>
              <a:gd name="connsiteY6" fmla="*/ 2746694 h 2758286"/>
              <a:gd name="connsiteX7" fmla="*/ 3249816 w 4570515"/>
              <a:gd name="connsiteY7" fmla="*/ 2739870 h 2758286"/>
              <a:gd name="connsiteX8" fmla="*/ 2395298 w 4570515"/>
              <a:gd name="connsiteY8" fmla="*/ 2689827 h 2758286"/>
              <a:gd name="connsiteX9" fmla="*/ 1981674 w 4570515"/>
              <a:gd name="connsiteY9" fmla="*/ 2664806 h 2758286"/>
              <a:gd name="connsiteX10" fmla="*/ 1345331 w 4570515"/>
              <a:gd name="connsiteY10" fmla="*/ 2646609 h 2758286"/>
              <a:gd name="connsiteX11" fmla="*/ 620354 w 4570515"/>
              <a:gd name="connsiteY11" fmla="*/ 2617038 h 2758286"/>
              <a:gd name="connsiteX12" fmla="*/ 365816 w 4570515"/>
              <a:gd name="connsiteY12" fmla="*/ 2592017 h 2758286"/>
              <a:gd name="connsiteX13" fmla="*/ 190822 w 4570515"/>
              <a:gd name="connsiteY13" fmla="*/ 2551073 h 2758286"/>
              <a:gd name="connsiteX14" fmla="*/ 149914 w 4570515"/>
              <a:gd name="connsiteY14" fmla="*/ 2498756 h 2758286"/>
              <a:gd name="connsiteX15" fmla="*/ 120370 w 4570515"/>
              <a:gd name="connsiteY15" fmla="*/ 2243994 h 2758286"/>
              <a:gd name="connsiteX16" fmla="*/ 97643 w 4570515"/>
              <a:gd name="connsiteY16" fmla="*/ 1841380 h 2758286"/>
              <a:gd name="connsiteX17" fmla="*/ 79462 w 4570515"/>
              <a:gd name="connsiteY17" fmla="*/ 1507005 h 2758286"/>
              <a:gd name="connsiteX18" fmla="*/ 49917 w 4570515"/>
              <a:gd name="connsiteY18" fmla="*/ 1236321 h 2758286"/>
              <a:gd name="connsiteX19" fmla="*/ 20373 w 4570515"/>
              <a:gd name="connsiteY19" fmla="*/ 867826 h 2758286"/>
              <a:gd name="connsiteX20" fmla="*/ 2191 w 4570515"/>
              <a:gd name="connsiteY20" fmla="*/ 547099 h 2758286"/>
              <a:gd name="connsiteX21" fmla="*/ 29463 w 4570515"/>
              <a:gd name="connsiteY21" fmla="*/ 228647 h 2758286"/>
              <a:gd name="connsiteX22" fmla="*/ 47645 w 4570515"/>
              <a:gd name="connsiteY22" fmla="*/ 171781 h 2758286"/>
              <a:gd name="connsiteX23" fmla="*/ 152187 w 4570515"/>
              <a:gd name="connsiteY23" fmla="*/ 101266 h 2758286"/>
              <a:gd name="connsiteX24" fmla="*/ 527175 w 4570515"/>
              <a:gd name="connsiteY24" fmla="*/ 119463 h 2758286"/>
              <a:gd name="connsiteX25" fmla="*/ 843074 w 4570515"/>
              <a:gd name="connsiteY25" fmla="*/ 133111 h 2758286"/>
              <a:gd name="connsiteX26" fmla="*/ 1808952 w 4570515"/>
              <a:gd name="connsiteY26" fmla="*/ 117189 h 2758286"/>
              <a:gd name="connsiteX27" fmla="*/ 2358935 w 4570515"/>
              <a:gd name="connsiteY27" fmla="*/ 103541 h 2758286"/>
              <a:gd name="connsiteX28" fmla="*/ 2920281 w 4570515"/>
              <a:gd name="connsiteY28" fmla="*/ 76245 h 2758286"/>
              <a:gd name="connsiteX29" fmla="*/ 3404357 w 4570515"/>
              <a:gd name="connsiteY29" fmla="*/ 46674 h 2758286"/>
              <a:gd name="connsiteX30" fmla="*/ 3761163 w 4570515"/>
              <a:gd name="connsiteY30" fmla="*/ 8005 h 2758286"/>
              <a:gd name="connsiteX31" fmla="*/ 4479323 w 4570515"/>
              <a:gd name="connsiteY31" fmla="*/ 103541 h 2758286"/>
              <a:gd name="connsiteX32" fmla="*/ 4549775 w 4570515"/>
              <a:gd name="connsiteY32" fmla="*/ 194527 h 2758286"/>
              <a:gd name="connsiteX33" fmla="*/ 4570229 w 4570515"/>
              <a:gd name="connsiteY33" fmla="*/ 763192 h 27582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4570515" h="2758286">
                <a:moveTo>
                  <a:pt x="4570229" y="763192"/>
                </a:moveTo>
                <a:cubicBezTo>
                  <a:pt x="4572501" y="967911"/>
                  <a:pt x="4561138" y="1170356"/>
                  <a:pt x="4540684" y="1372800"/>
                </a:cubicBezTo>
                <a:cubicBezTo>
                  <a:pt x="4527048" y="1536576"/>
                  <a:pt x="4515685" y="1702626"/>
                  <a:pt x="4504322" y="1868676"/>
                </a:cubicBezTo>
                <a:cubicBezTo>
                  <a:pt x="4486140" y="2114339"/>
                  <a:pt x="4454323" y="2360002"/>
                  <a:pt x="4404325" y="2603390"/>
                </a:cubicBezTo>
                <a:cubicBezTo>
                  <a:pt x="4379326" y="2721673"/>
                  <a:pt x="4361144" y="2744419"/>
                  <a:pt x="4240694" y="2755792"/>
                </a:cubicBezTo>
                <a:cubicBezTo>
                  <a:pt x="4152060" y="2762616"/>
                  <a:pt x="4063427" y="2753518"/>
                  <a:pt x="3974793" y="2751243"/>
                </a:cubicBezTo>
                <a:cubicBezTo>
                  <a:pt x="3852070" y="2748969"/>
                  <a:pt x="3727074" y="2746694"/>
                  <a:pt x="3604350" y="2746694"/>
                </a:cubicBezTo>
                <a:cubicBezTo>
                  <a:pt x="3486172" y="2744419"/>
                  <a:pt x="3367994" y="2746694"/>
                  <a:pt x="3249816" y="2739870"/>
                </a:cubicBezTo>
                <a:cubicBezTo>
                  <a:pt x="2965734" y="2723947"/>
                  <a:pt x="2679380" y="2708025"/>
                  <a:pt x="2395298" y="2689827"/>
                </a:cubicBezTo>
                <a:cubicBezTo>
                  <a:pt x="2256666" y="2680729"/>
                  <a:pt x="2120306" y="2673905"/>
                  <a:pt x="1981674" y="2664806"/>
                </a:cubicBezTo>
                <a:cubicBezTo>
                  <a:pt x="1770317" y="2651158"/>
                  <a:pt x="1556688" y="2639785"/>
                  <a:pt x="1345331" y="2646609"/>
                </a:cubicBezTo>
                <a:cubicBezTo>
                  <a:pt x="1104429" y="2651158"/>
                  <a:pt x="861255" y="2642060"/>
                  <a:pt x="620354" y="2617038"/>
                </a:cubicBezTo>
                <a:cubicBezTo>
                  <a:pt x="536266" y="2607940"/>
                  <a:pt x="449905" y="2603390"/>
                  <a:pt x="365816" y="2592017"/>
                </a:cubicBezTo>
                <a:cubicBezTo>
                  <a:pt x="306727" y="2582918"/>
                  <a:pt x="249911" y="2566996"/>
                  <a:pt x="190822" y="2551073"/>
                </a:cubicBezTo>
                <a:cubicBezTo>
                  <a:pt x="168095" y="2544249"/>
                  <a:pt x="149914" y="2523777"/>
                  <a:pt x="149914" y="2498756"/>
                </a:cubicBezTo>
                <a:cubicBezTo>
                  <a:pt x="140823" y="2414594"/>
                  <a:pt x="127188" y="2330431"/>
                  <a:pt x="120370" y="2243994"/>
                </a:cubicBezTo>
                <a:cubicBezTo>
                  <a:pt x="111279" y="2109789"/>
                  <a:pt x="104461" y="1975585"/>
                  <a:pt x="97643" y="1841380"/>
                </a:cubicBezTo>
                <a:cubicBezTo>
                  <a:pt x="90825" y="1729922"/>
                  <a:pt x="88552" y="1618463"/>
                  <a:pt x="79462" y="1507005"/>
                </a:cubicBezTo>
                <a:cubicBezTo>
                  <a:pt x="72644" y="1416019"/>
                  <a:pt x="56735" y="1327307"/>
                  <a:pt x="49917" y="1236321"/>
                </a:cubicBezTo>
                <a:cubicBezTo>
                  <a:pt x="38554" y="1113489"/>
                  <a:pt x="29463" y="990658"/>
                  <a:pt x="20373" y="867826"/>
                </a:cubicBezTo>
                <a:cubicBezTo>
                  <a:pt x="13555" y="760917"/>
                  <a:pt x="6737" y="654008"/>
                  <a:pt x="2191" y="547099"/>
                </a:cubicBezTo>
                <a:cubicBezTo>
                  <a:pt x="-4626" y="440190"/>
                  <a:pt x="4464" y="333281"/>
                  <a:pt x="29463" y="228647"/>
                </a:cubicBezTo>
                <a:cubicBezTo>
                  <a:pt x="34009" y="208175"/>
                  <a:pt x="40827" y="189978"/>
                  <a:pt x="47645" y="171781"/>
                </a:cubicBezTo>
                <a:cubicBezTo>
                  <a:pt x="61281" y="126287"/>
                  <a:pt x="104461" y="96717"/>
                  <a:pt x="152187" y="101266"/>
                </a:cubicBezTo>
                <a:cubicBezTo>
                  <a:pt x="277183" y="108090"/>
                  <a:pt x="402179" y="114914"/>
                  <a:pt x="527175" y="119463"/>
                </a:cubicBezTo>
                <a:cubicBezTo>
                  <a:pt x="631717" y="124013"/>
                  <a:pt x="738532" y="130837"/>
                  <a:pt x="843074" y="133111"/>
                </a:cubicBezTo>
                <a:cubicBezTo>
                  <a:pt x="1165791" y="139935"/>
                  <a:pt x="1486235" y="130837"/>
                  <a:pt x="1808952" y="117189"/>
                </a:cubicBezTo>
                <a:cubicBezTo>
                  <a:pt x="1993037" y="110365"/>
                  <a:pt x="2177123" y="110365"/>
                  <a:pt x="2358935" y="103541"/>
                </a:cubicBezTo>
                <a:cubicBezTo>
                  <a:pt x="2545293" y="96717"/>
                  <a:pt x="2731650" y="87618"/>
                  <a:pt x="2920281" y="76245"/>
                </a:cubicBezTo>
                <a:cubicBezTo>
                  <a:pt x="3081640" y="67146"/>
                  <a:pt x="3242998" y="60322"/>
                  <a:pt x="3404357" y="46674"/>
                </a:cubicBezTo>
                <a:cubicBezTo>
                  <a:pt x="3522535" y="35301"/>
                  <a:pt x="3642985" y="19379"/>
                  <a:pt x="3761163" y="8005"/>
                </a:cubicBezTo>
                <a:cubicBezTo>
                  <a:pt x="4004337" y="-17016"/>
                  <a:pt x="4249784" y="17104"/>
                  <a:pt x="4479323" y="103541"/>
                </a:cubicBezTo>
                <a:cubicBezTo>
                  <a:pt x="4522503" y="119463"/>
                  <a:pt x="4547502" y="146759"/>
                  <a:pt x="4549775" y="194527"/>
                </a:cubicBezTo>
                <a:cubicBezTo>
                  <a:pt x="4554320" y="365127"/>
                  <a:pt x="4561138" y="531177"/>
                  <a:pt x="4570229" y="763192"/>
                </a:cubicBezTo>
                <a:close/>
              </a:path>
            </a:pathLst>
          </a:custGeom>
          <a:solidFill>
            <a:srgbClr val="BBEBA0">
              <a:alpha val="75000"/>
            </a:srgbClr>
          </a:solidFill>
          <a:ln w="22699" cap="flat">
            <a:noFill/>
            <a:prstDash val="solid"/>
            <a:miter/>
          </a:ln>
        </p:spPr>
        <p:txBody>
          <a:bodyPr rtlCol="0" anchor="ctr"/>
          <a:lstStyle/>
          <a:p>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1470244"/>
            <a:ext cx="5022887" cy="502263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6" name="Content Placeholder 2">
            <a:extLst>
              <a:ext uri="{FF2B5EF4-FFF2-40B4-BE49-F238E27FC236}">
                <a16:creationId xmlns:a16="http://schemas.microsoft.com/office/drawing/2014/main" id="{613C50CF-7625-3423-D7C1-AB8CCED37FEC}"/>
              </a:ext>
            </a:extLst>
          </p:cNvPr>
          <p:cNvSpPr>
            <a:spLocks noGrp="1"/>
          </p:cNvSpPr>
          <p:nvPr>
            <p:ph idx="10" hasCustomPrompt="1"/>
          </p:nvPr>
        </p:nvSpPr>
        <p:spPr>
          <a:xfrm>
            <a:off x="6096000" y="1470244"/>
            <a:ext cx="5022887" cy="502263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grpSp>
        <p:nvGrpSpPr>
          <p:cNvPr id="7" name="Group 2">
            <a:extLst>
              <a:ext uri="{FF2B5EF4-FFF2-40B4-BE49-F238E27FC236}">
                <a16:creationId xmlns:a16="http://schemas.microsoft.com/office/drawing/2014/main" id="{9D231B6F-0207-B4E6-7EFC-2FD85D553AC9}"/>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BBEBA0"/>
          </a:solidFill>
        </p:grpSpPr>
        <p:sp>
          <p:nvSpPr>
            <p:cNvPr id="8" name="Freeform 3">
              <a:extLst>
                <a:ext uri="{FF2B5EF4-FFF2-40B4-BE49-F238E27FC236}">
                  <a16:creationId xmlns:a16="http://schemas.microsoft.com/office/drawing/2014/main" id="{609CF6F6-8160-B80F-7645-3A9747E86703}"/>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9" name="TextBox 8">
            <a:extLst>
              <a:ext uri="{FF2B5EF4-FFF2-40B4-BE49-F238E27FC236}">
                <a16:creationId xmlns:a16="http://schemas.microsoft.com/office/drawing/2014/main" id="{55EB3331-8CBC-F8E3-17F2-B2A834697C0F}"/>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17047159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Content-Pebble-Lef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a:solidFill>
            <a:srgbClr val="BBEBA0"/>
          </a:solidFill>
        </p:spPr>
        <p:txBody>
          <a:bodyPr lIns="0" rIns="90000"/>
          <a:lstStyle>
            <a:lvl1pPr>
              <a:defRPr sz="3200" baseline="0">
                <a:solidFill>
                  <a:schemeClr val="tx1"/>
                </a:solidFill>
              </a:defRPr>
            </a:lvl1pPr>
          </a:lstStyle>
          <a:p>
            <a:r>
              <a:rPr lang="en-GB"/>
              <a:t>Click to edit</a:t>
            </a:r>
            <a:endParaRPr lang="en-US"/>
          </a:p>
        </p:txBody>
      </p:sp>
      <p:sp>
        <p:nvSpPr>
          <p:cNvPr id="2" name="Picture Placeholder 47">
            <a:extLst>
              <a:ext uri="{FF2B5EF4-FFF2-40B4-BE49-F238E27FC236}">
                <a16:creationId xmlns:a16="http://schemas.microsoft.com/office/drawing/2014/main" id="{E6E49DD5-550C-9257-424C-6F84C1CE75D4}"/>
              </a:ext>
            </a:extLst>
          </p:cNvPr>
          <p:cNvSpPr>
            <a:spLocks noGrp="1"/>
          </p:cNvSpPr>
          <p:nvPr>
            <p:ph type="pic" sz="quarter" idx="14" hasCustomPrompt="1"/>
          </p:nvPr>
        </p:nvSpPr>
        <p:spPr>
          <a:xfrm>
            <a:off x="243816" y="1178981"/>
            <a:ext cx="4632984" cy="4093986"/>
          </a:xfrm>
          <a:custGeom>
            <a:avLst/>
            <a:gdLst>
              <a:gd name="connsiteX0" fmla="*/ 2020018 w 5047470"/>
              <a:gd name="connsiteY0" fmla="*/ 0 h 3531036"/>
              <a:gd name="connsiteX1" fmla="*/ 2024920 w 5047470"/>
              <a:gd name="connsiteY1" fmla="*/ 0 h 3531036"/>
              <a:gd name="connsiteX2" fmla="*/ 2275186 w 5047470"/>
              <a:gd name="connsiteY2" fmla="*/ 5334 h 3531036"/>
              <a:gd name="connsiteX3" fmla="*/ 4233310 w 5047470"/>
              <a:gd name="connsiteY3" fmla="*/ 509457 h 3531036"/>
              <a:gd name="connsiteX4" fmla="*/ 4741974 w 5047470"/>
              <a:gd name="connsiteY4" fmla="*/ 3216818 h 3531036"/>
              <a:gd name="connsiteX5" fmla="*/ 286933 w 5047470"/>
              <a:gd name="connsiteY5" fmla="*/ 3216818 h 3531036"/>
              <a:gd name="connsiteX6" fmla="*/ 827495 w 5047470"/>
              <a:gd name="connsiteY6" fmla="*/ 245214 h 3531036"/>
              <a:gd name="connsiteX7" fmla="*/ 1777462 w 5047470"/>
              <a:gd name="connsiteY7" fmla="*/ 6800 h 3531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47470" h="3531036">
                <a:moveTo>
                  <a:pt x="2020018" y="0"/>
                </a:moveTo>
                <a:lnTo>
                  <a:pt x="2024920" y="0"/>
                </a:lnTo>
                <a:lnTo>
                  <a:pt x="2275186" y="5334"/>
                </a:lnTo>
                <a:cubicBezTo>
                  <a:pt x="3042689" y="39314"/>
                  <a:pt x="3866328" y="230869"/>
                  <a:pt x="4233310" y="509457"/>
                </a:cubicBezTo>
                <a:cubicBezTo>
                  <a:pt x="4885723" y="1004725"/>
                  <a:pt x="5399704" y="2765591"/>
                  <a:pt x="4741974" y="3216818"/>
                </a:cubicBezTo>
                <a:cubicBezTo>
                  <a:pt x="4084245" y="3668045"/>
                  <a:pt x="918081" y="3602215"/>
                  <a:pt x="286933" y="3216818"/>
                </a:cubicBezTo>
                <a:cubicBezTo>
                  <a:pt x="-344215" y="2831420"/>
                  <a:pt x="169766" y="696441"/>
                  <a:pt x="827495" y="245214"/>
                </a:cubicBezTo>
                <a:cubicBezTo>
                  <a:pt x="1033036" y="104205"/>
                  <a:pt x="1379001" y="28766"/>
                  <a:pt x="1777462" y="6800"/>
                </a:cubicBezTo>
                <a:close/>
              </a:path>
            </a:pathLst>
          </a:custGeom>
        </p:spPr>
        <p:txBody>
          <a:bodyPr wrap="square">
            <a:noAutofit/>
          </a:bodyPr>
          <a:lstStyle/>
          <a:p>
            <a:r>
              <a:rPr lang="en-US" dirty="0"/>
              <a:t> </a:t>
            </a:r>
          </a:p>
        </p:txBody>
      </p:sp>
      <p:sp>
        <p:nvSpPr>
          <p:cNvPr id="16" name="Picture Placeholder 15">
            <a:extLst>
              <a:ext uri="{FF2B5EF4-FFF2-40B4-BE49-F238E27FC236}">
                <a16:creationId xmlns:a16="http://schemas.microsoft.com/office/drawing/2014/main" id="{1F06F181-EF0F-68FA-60E5-D566B1226EF8}"/>
              </a:ext>
              <a:ext uri="{C183D7F6-B498-43B3-948B-1728B52AA6E4}">
                <adec:decorative xmlns:adec="http://schemas.microsoft.com/office/drawing/2017/decorative" val="1"/>
              </a:ext>
            </a:extLst>
          </p:cNvPr>
          <p:cNvSpPr>
            <a:spLocks noGrp="1"/>
          </p:cNvSpPr>
          <p:nvPr>
            <p:ph type="pic" sz="quarter" idx="24" hasCustomPrompt="1"/>
          </p:nvPr>
        </p:nvSpPr>
        <p:spPr>
          <a:xfrm>
            <a:off x="738651" y="5669571"/>
            <a:ext cx="3643313" cy="579437"/>
          </a:xfrm>
          <a:prstGeom prst="rect">
            <a:avLst/>
          </a:prstGeom>
          <a:blipFill>
            <a:blip r:embed="rId2"/>
            <a:stretch>
              <a:fillRect/>
            </a:stretch>
          </a:blipFill>
        </p:spPr>
        <p:txBody>
          <a:bodyPr/>
          <a:lstStyle/>
          <a:p>
            <a:r>
              <a:rPr lang="en-US" dirty="0"/>
              <a:t> </a:t>
            </a:r>
          </a:p>
        </p:txBody>
      </p:sp>
      <p:sp>
        <p:nvSpPr>
          <p:cNvPr id="8" name="Text Placeholder 41">
            <a:extLst>
              <a:ext uri="{FF2B5EF4-FFF2-40B4-BE49-F238E27FC236}">
                <a16:creationId xmlns:a16="http://schemas.microsoft.com/office/drawing/2014/main" id="{CD5E8960-9ED3-2081-B390-CBF38C392AC5}"/>
              </a:ext>
            </a:extLst>
          </p:cNvPr>
          <p:cNvSpPr>
            <a:spLocks noGrp="1"/>
          </p:cNvSpPr>
          <p:nvPr>
            <p:ph type="body" sz="quarter" idx="23"/>
          </p:nvPr>
        </p:nvSpPr>
        <p:spPr>
          <a:xfrm>
            <a:off x="1008217" y="5752121"/>
            <a:ext cx="2830459"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5213534" y="1065876"/>
            <a:ext cx="5905354" cy="5183131"/>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grpSp>
        <p:nvGrpSpPr>
          <p:cNvPr id="3" name="Group 2">
            <a:extLst>
              <a:ext uri="{FF2B5EF4-FFF2-40B4-BE49-F238E27FC236}">
                <a16:creationId xmlns:a16="http://schemas.microsoft.com/office/drawing/2014/main" id="{0503B040-1762-EED1-1DC4-312810611D3B}"/>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BBEBA0"/>
          </a:solidFill>
        </p:grpSpPr>
        <p:sp>
          <p:nvSpPr>
            <p:cNvPr id="4" name="Freeform 3">
              <a:extLst>
                <a:ext uri="{FF2B5EF4-FFF2-40B4-BE49-F238E27FC236}">
                  <a16:creationId xmlns:a16="http://schemas.microsoft.com/office/drawing/2014/main" id="{273B2B6A-C5EE-4C70-6F4C-DCD259163917}"/>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9" name="TextBox 8">
            <a:extLst>
              <a:ext uri="{FF2B5EF4-FFF2-40B4-BE49-F238E27FC236}">
                <a16:creationId xmlns:a16="http://schemas.microsoft.com/office/drawing/2014/main" id="{F93F2869-0204-4F99-45CD-EBC0CFD46F35}"/>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378239352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Content-Pebble-Righ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 uri="{C183D7F6-B498-43B3-948B-1728B52AA6E4}">
                <adec:decorative xmlns:adec="http://schemas.microsoft.com/office/drawing/2017/decorative" val="0"/>
              </a:ext>
            </a:extLst>
          </p:cNvPr>
          <p:cNvSpPr>
            <a:spLocks noGrp="1"/>
          </p:cNvSpPr>
          <p:nvPr>
            <p:ph type="title"/>
          </p:nvPr>
        </p:nvSpPr>
        <p:spPr>
          <a:xfrm>
            <a:off x="357187" y="365126"/>
            <a:ext cx="10996613" cy="710288"/>
          </a:xfrm>
          <a:prstGeom prst="rect">
            <a:avLst/>
          </a:prstGeom>
          <a:solidFill>
            <a:srgbClr val="BBEBA0"/>
          </a:solidFill>
        </p:spPr>
        <p:txBody>
          <a:bodyPr lIns="0" rIns="90000"/>
          <a:lstStyle>
            <a:lvl1pPr>
              <a:defRPr sz="3200" baseline="0">
                <a:solidFill>
                  <a:schemeClr val="tx1"/>
                </a:solidFill>
              </a:defRPr>
            </a:lvl1pPr>
          </a:lstStyle>
          <a:p>
            <a:r>
              <a:rPr lang="en-GB"/>
              <a:t>Click to edit</a:t>
            </a:r>
            <a:endParaRPr lang="en-US"/>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57187" y="1080312"/>
            <a:ext cx="5905354" cy="4383786"/>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2" name="Picture Placeholder 47">
            <a:extLst>
              <a:ext uri="{FF2B5EF4-FFF2-40B4-BE49-F238E27FC236}">
                <a16:creationId xmlns:a16="http://schemas.microsoft.com/office/drawing/2014/main" id="{E6E49DD5-550C-9257-424C-6F84C1CE75D4}"/>
              </a:ext>
            </a:extLst>
          </p:cNvPr>
          <p:cNvSpPr>
            <a:spLocks noGrp="1"/>
          </p:cNvSpPr>
          <p:nvPr>
            <p:ph type="pic" sz="quarter" idx="14" hasCustomPrompt="1"/>
          </p:nvPr>
        </p:nvSpPr>
        <p:spPr>
          <a:xfrm>
            <a:off x="6583284" y="1075414"/>
            <a:ext cx="4632984" cy="4093986"/>
          </a:xfrm>
          <a:custGeom>
            <a:avLst/>
            <a:gdLst>
              <a:gd name="connsiteX0" fmla="*/ 2020018 w 5047470"/>
              <a:gd name="connsiteY0" fmla="*/ 0 h 3531036"/>
              <a:gd name="connsiteX1" fmla="*/ 2024920 w 5047470"/>
              <a:gd name="connsiteY1" fmla="*/ 0 h 3531036"/>
              <a:gd name="connsiteX2" fmla="*/ 2275186 w 5047470"/>
              <a:gd name="connsiteY2" fmla="*/ 5334 h 3531036"/>
              <a:gd name="connsiteX3" fmla="*/ 4233310 w 5047470"/>
              <a:gd name="connsiteY3" fmla="*/ 509457 h 3531036"/>
              <a:gd name="connsiteX4" fmla="*/ 4741974 w 5047470"/>
              <a:gd name="connsiteY4" fmla="*/ 3216818 h 3531036"/>
              <a:gd name="connsiteX5" fmla="*/ 286933 w 5047470"/>
              <a:gd name="connsiteY5" fmla="*/ 3216818 h 3531036"/>
              <a:gd name="connsiteX6" fmla="*/ 827495 w 5047470"/>
              <a:gd name="connsiteY6" fmla="*/ 245214 h 3531036"/>
              <a:gd name="connsiteX7" fmla="*/ 1777462 w 5047470"/>
              <a:gd name="connsiteY7" fmla="*/ 6800 h 3531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47470" h="3531036">
                <a:moveTo>
                  <a:pt x="2020018" y="0"/>
                </a:moveTo>
                <a:lnTo>
                  <a:pt x="2024920" y="0"/>
                </a:lnTo>
                <a:lnTo>
                  <a:pt x="2275186" y="5334"/>
                </a:lnTo>
                <a:cubicBezTo>
                  <a:pt x="3042689" y="39314"/>
                  <a:pt x="3866328" y="230869"/>
                  <a:pt x="4233310" y="509457"/>
                </a:cubicBezTo>
                <a:cubicBezTo>
                  <a:pt x="4885723" y="1004725"/>
                  <a:pt x="5399704" y="2765591"/>
                  <a:pt x="4741974" y="3216818"/>
                </a:cubicBezTo>
                <a:cubicBezTo>
                  <a:pt x="4084245" y="3668045"/>
                  <a:pt x="918081" y="3602215"/>
                  <a:pt x="286933" y="3216818"/>
                </a:cubicBezTo>
                <a:cubicBezTo>
                  <a:pt x="-344215" y="2831420"/>
                  <a:pt x="169766" y="696441"/>
                  <a:pt x="827495" y="245214"/>
                </a:cubicBezTo>
                <a:cubicBezTo>
                  <a:pt x="1033036" y="104205"/>
                  <a:pt x="1379001" y="28766"/>
                  <a:pt x="1777462" y="6800"/>
                </a:cubicBezTo>
                <a:close/>
              </a:path>
            </a:pathLst>
          </a:custGeom>
        </p:spPr>
        <p:txBody>
          <a:bodyPr wrap="square">
            <a:noAutofit/>
          </a:bodyPr>
          <a:lstStyle/>
          <a:p>
            <a:r>
              <a:rPr lang="en-US" dirty="0"/>
              <a:t> </a:t>
            </a:r>
          </a:p>
        </p:txBody>
      </p:sp>
      <p:sp>
        <p:nvSpPr>
          <p:cNvPr id="16" name="Picture Placeholder 15">
            <a:extLst>
              <a:ext uri="{FF2B5EF4-FFF2-40B4-BE49-F238E27FC236}">
                <a16:creationId xmlns:a16="http://schemas.microsoft.com/office/drawing/2014/main" id="{1F06F181-EF0F-68FA-60E5-D566B1226EF8}"/>
              </a:ext>
              <a:ext uri="{C183D7F6-B498-43B3-948B-1728B52AA6E4}">
                <adec:decorative xmlns:adec="http://schemas.microsoft.com/office/drawing/2017/decorative" val="1"/>
              </a:ext>
            </a:extLst>
          </p:cNvPr>
          <p:cNvSpPr>
            <a:spLocks noGrp="1"/>
          </p:cNvSpPr>
          <p:nvPr>
            <p:ph type="pic" sz="quarter" idx="24" hasCustomPrompt="1"/>
          </p:nvPr>
        </p:nvSpPr>
        <p:spPr>
          <a:xfrm>
            <a:off x="7078120" y="5589969"/>
            <a:ext cx="3643313" cy="579437"/>
          </a:xfrm>
          <a:prstGeom prst="rect">
            <a:avLst/>
          </a:prstGeom>
          <a:blipFill>
            <a:blip r:embed="rId2"/>
            <a:stretch>
              <a:fillRect/>
            </a:stretch>
          </a:blipFill>
        </p:spPr>
        <p:txBody>
          <a:bodyPr/>
          <a:lstStyle/>
          <a:p>
            <a:r>
              <a:rPr lang="en-US" dirty="0"/>
              <a:t> </a:t>
            </a:r>
          </a:p>
        </p:txBody>
      </p:sp>
      <p:sp>
        <p:nvSpPr>
          <p:cNvPr id="8" name="Text Placeholder 41">
            <a:extLst>
              <a:ext uri="{FF2B5EF4-FFF2-40B4-BE49-F238E27FC236}">
                <a16:creationId xmlns:a16="http://schemas.microsoft.com/office/drawing/2014/main" id="{CD5E8960-9ED3-2081-B390-CBF38C392AC5}"/>
              </a:ext>
            </a:extLst>
          </p:cNvPr>
          <p:cNvSpPr>
            <a:spLocks noGrp="1"/>
          </p:cNvSpPr>
          <p:nvPr>
            <p:ph type="body" sz="quarter" idx="23"/>
          </p:nvPr>
        </p:nvSpPr>
        <p:spPr>
          <a:xfrm>
            <a:off x="7347686" y="5672519"/>
            <a:ext cx="2830459"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grpSp>
        <p:nvGrpSpPr>
          <p:cNvPr id="6" name="Group 2">
            <a:extLst>
              <a:ext uri="{FF2B5EF4-FFF2-40B4-BE49-F238E27FC236}">
                <a16:creationId xmlns:a16="http://schemas.microsoft.com/office/drawing/2014/main" id="{930154C0-CE23-B266-B4D5-7062B5CC160F}"/>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BBEBA0"/>
          </a:solidFill>
        </p:grpSpPr>
        <p:sp>
          <p:nvSpPr>
            <p:cNvPr id="7" name="Freeform 3">
              <a:extLst>
                <a:ext uri="{FF2B5EF4-FFF2-40B4-BE49-F238E27FC236}">
                  <a16:creationId xmlns:a16="http://schemas.microsoft.com/office/drawing/2014/main" id="{FFB0111E-893D-1FEE-76E1-8B9D971F8E54}"/>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solidFill>
                  <a:schemeClr val="tx1"/>
                </a:solidFill>
              </a:endParaRPr>
            </a:p>
          </p:txBody>
        </p:sp>
      </p:grpSp>
      <p:sp>
        <p:nvSpPr>
          <p:cNvPr id="9" name="TextBox 8">
            <a:extLst>
              <a:ext uri="{FF2B5EF4-FFF2-40B4-BE49-F238E27FC236}">
                <a16:creationId xmlns:a16="http://schemas.microsoft.com/office/drawing/2014/main" id="{5C313C51-2B40-6279-B57F-288FE344E38E}"/>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249194951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Content-2-Pebble-Righ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8" y="365126"/>
            <a:ext cx="6819952" cy="710288"/>
          </a:xfrm>
          <a:prstGeom prst="rect">
            <a:avLst/>
          </a:prstGeom>
          <a:solidFill>
            <a:srgbClr val="BBEBA0"/>
          </a:solidFill>
        </p:spPr>
        <p:txBody>
          <a:bodyPr lIns="0" rIns="90000"/>
          <a:lstStyle>
            <a:lvl1pPr>
              <a:defRPr sz="3200" baseline="0">
                <a:solidFill>
                  <a:schemeClr val="tx1"/>
                </a:solidFill>
              </a:defRPr>
            </a:lvl1pPr>
          </a:lstStyle>
          <a:p>
            <a:r>
              <a:rPr lang="en-GB"/>
              <a:t>Click to edit</a:t>
            </a:r>
            <a:endParaRPr lang="en-US"/>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57187" y="1080311"/>
            <a:ext cx="5905354" cy="5308613"/>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7" name="Picture Placeholder 43">
            <a:extLst>
              <a:ext uri="{FF2B5EF4-FFF2-40B4-BE49-F238E27FC236}">
                <a16:creationId xmlns:a16="http://schemas.microsoft.com/office/drawing/2014/main" id="{119E02C8-E0FD-C021-53C9-50A98870C034}"/>
              </a:ext>
            </a:extLst>
          </p:cNvPr>
          <p:cNvSpPr>
            <a:spLocks noGrp="1"/>
          </p:cNvSpPr>
          <p:nvPr>
            <p:ph type="pic" sz="quarter" idx="13" hasCustomPrompt="1"/>
          </p:nvPr>
        </p:nvSpPr>
        <p:spPr>
          <a:xfrm>
            <a:off x="7152453" y="127931"/>
            <a:ext cx="4204166" cy="3070506"/>
          </a:xfrm>
          <a:custGeom>
            <a:avLst/>
            <a:gdLst>
              <a:gd name="connsiteX0" fmla="*/ 1284154 w 4727624"/>
              <a:gd name="connsiteY0" fmla="*/ 0 h 3452813"/>
              <a:gd name="connsiteX1" fmla="*/ 1298461 w 4727624"/>
              <a:gd name="connsiteY1" fmla="*/ 0 h 3452813"/>
              <a:gd name="connsiteX2" fmla="*/ 1376680 w 4727624"/>
              <a:gd name="connsiteY2" fmla="*/ 1055 h 3452813"/>
              <a:gd name="connsiteX3" fmla="*/ 4719748 w 4727624"/>
              <a:gd name="connsiteY3" fmla="*/ 1626257 h 3452813"/>
              <a:gd name="connsiteX4" fmla="*/ 4727624 w 4727624"/>
              <a:gd name="connsiteY4" fmla="*/ 1715565 h 3452813"/>
              <a:gd name="connsiteX5" fmla="*/ 4727624 w 4727624"/>
              <a:gd name="connsiteY5" fmla="*/ 1715588 h 3452813"/>
              <a:gd name="connsiteX6" fmla="*/ 4710061 w 4727624"/>
              <a:gd name="connsiteY6" fmla="*/ 1892018 h 3452813"/>
              <a:gd name="connsiteX7" fmla="*/ 2399224 w 4727624"/>
              <a:gd name="connsiteY7" fmla="*/ 3448684 h 3452813"/>
              <a:gd name="connsiteX8" fmla="*/ 38925 w 4727624"/>
              <a:gd name="connsiteY8" fmla="*/ 2130247 h 3452813"/>
              <a:gd name="connsiteX9" fmla="*/ 1208378 w 4727624"/>
              <a:gd name="connsiteY9" fmla="*/ 3735 h 3452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727624" h="3452813">
                <a:moveTo>
                  <a:pt x="1284154" y="0"/>
                </a:moveTo>
                <a:lnTo>
                  <a:pt x="1298461" y="0"/>
                </a:lnTo>
                <a:lnTo>
                  <a:pt x="1376680" y="1055"/>
                </a:lnTo>
                <a:cubicBezTo>
                  <a:pt x="2289869" y="36882"/>
                  <a:pt x="4568831" y="767049"/>
                  <a:pt x="4719748" y="1626257"/>
                </a:cubicBezTo>
                <a:lnTo>
                  <a:pt x="4727624" y="1715565"/>
                </a:lnTo>
                <a:lnTo>
                  <a:pt x="4727624" y="1715588"/>
                </a:lnTo>
                <a:lnTo>
                  <a:pt x="4710061" y="1892018"/>
                </a:lnTo>
                <a:cubicBezTo>
                  <a:pt x="4537247" y="2758608"/>
                  <a:pt x="3131834" y="3383892"/>
                  <a:pt x="2399224" y="3448684"/>
                </a:cubicBezTo>
                <a:cubicBezTo>
                  <a:pt x="1617774" y="3517796"/>
                  <a:pt x="237399" y="2704405"/>
                  <a:pt x="38925" y="2130247"/>
                </a:cubicBezTo>
                <a:cubicBezTo>
                  <a:pt x="-159549" y="1556089"/>
                  <a:pt x="426928" y="72847"/>
                  <a:pt x="1208378" y="3735"/>
                </a:cubicBezTo>
                <a:close/>
              </a:path>
            </a:pathLst>
          </a:custGeom>
        </p:spPr>
        <p:txBody>
          <a:bodyPr wrap="square">
            <a:noAutofit/>
          </a:bodyPr>
          <a:lstStyle/>
          <a:p>
            <a:r>
              <a:rPr lang="en-US" dirty="0"/>
              <a:t> </a:t>
            </a:r>
          </a:p>
        </p:txBody>
      </p:sp>
      <p:sp>
        <p:nvSpPr>
          <p:cNvPr id="10" name="Washi">
            <a:extLst>
              <a:ext uri="{FF2B5EF4-FFF2-40B4-BE49-F238E27FC236}">
                <a16:creationId xmlns:a16="http://schemas.microsoft.com/office/drawing/2014/main" id="{39C52D04-F408-5642-E06A-3FDED0B51852}"/>
              </a:ext>
              <a:ext uri="{C183D7F6-B498-43B3-948B-1728B52AA6E4}">
                <adec:decorative xmlns:adec="http://schemas.microsoft.com/office/drawing/2017/decorative" val="1"/>
              </a:ext>
            </a:extLst>
          </p:cNvPr>
          <p:cNvSpPr>
            <a:spLocks noGrp="1"/>
          </p:cNvSpPr>
          <p:nvPr>
            <p:ph type="pic" sz="quarter" idx="24" hasCustomPrompt="1"/>
          </p:nvPr>
        </p:nvSpPr>
        <p:spPr>
          <a:xfrm>
            <a:off x="7177139" y="2630017"/>
            <a:ext cx="2223218" cy="579437"/>
          </a:xfrm>
          <a:prstGeom prst="rect">
            <a:avLst/>
          </a:prstGeom>
          <a:blipFill>
            <a:blip r:embed="rId2"/>
            <a:stretch>
              <a:fillRect/>
            </a:stretch>
          </a:blipFill>
        </p:spPr>
        <p:txBody>
          <a:bodyPr/>
          <a:lstStyle/>
          <a:p>
            <a:r>
              <a:rPr lang="en-US" dirty="0"/>
              <a:t> </a:t>
            </a:r>
          </a:p>
        </p:txBody>
      </p:sp>
      <p:sp>
        <p:nvSpPr>
          <p:cNvPr id="14" name="Text Placeholder 41">
            <a:extLst>
              <a:ext uri="{FF2B5EF4-FFF2-40B4-BE49-F238E27FC236}">
                <a16:creationId xmlns:a16="http://schemas.microsoft.com/office/drawing/2014/main" id="{6E098A6C-30D9-2247-8DF2-5E5C9D8A4AA0}"/>
              </a:ext>
            </a:extLst>
          </p:cNvPr>
          <p:cNvSpPr>
            <a:spLocks noGrp="1"/>
          </p:cNvSpPr>
          <p:nvPr>
            <p:ph type="body" sz="quarter" idx="23"/>
          </p:nvPr>
        </p:nvSpPr>
        <p:spPr>
          <a:xfrm>
            <a:off x="7232224" y="2701550"/>
            <a:ext cx="2021945"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sp>
        <p:nvSpPr>
          <p:cNvPr id="9" name="Picture Placeholder 47">
            <a:extLst>
              <a:ext uri="{FF2B5EF4-FFF2-40B4-BE49-F238E27FC236}">
                <a16:creationId xmlns:a16="http://schemas.microsoft.com/office/drawing/2014/main" id="{FFE1C230-603A-EEEC-B599-2DE9E313C8A2}"/>
              </a:ext>
            </a:extLst>
          </p:cNvPr>
          <p:cNvSpPr>
            <a:spLocks noGrp="1"/>
          </p:cNvSpPr>
          <p:nvPr>
            <p:ph type="pic" sz="quarter" idx="14" hasCustomPrompt="1"/>
          </p:nvPr>
        </p:nvSpPr>
        <p:spPr>
          <a:xfrm>
            <a:off x="6352998" y="3355905"/>
            <a:ext cx="4823228" cy="3374164"/>
          </a:xfrm>
          <a:custGeom>
            <a:avLst/>
            <a:gdLst>
              <a:gd name="connsiteX0" fmla="*/ 2020018 w 5047470"/>
              <a:gd name="connsiteY0" fmla="*/ 0 h 3531036"/>
              <a:gd name="connsiteX1" fmla="*/ 2024920 w 5047470"/>
              <a:gd name="connsiteY1" fmla="*/ 0 h 3531036"/>
              <a:gd name="connsiteX2" fmla="*/ 2275186 w 5047470"/>
              <a:gd name="connsiteY2" fmla="*/ 5334 h 3531036"/>
              <a:gd name="connsiteX3" fmla="*/ 4233310 w 5047470"/>
              <a:gd name="connsiteY3" fmla="*/ 509457 h 3531036"/>
              <a:gd name="connsiteX4" fmla="*/ 4741974 w 5047470"/>
              <a:gd name="connsiteY4" fmla="*/ 3216818 h 3531036"/>
              <a:gd name="connsiteX5" fmla="*/ 286933 w 5047470"/>
              <a:gd name="connsiteY5" fmla="*/ 3216818 h 3531036"/>
              <a:gd name="connsiteX6" fmla="*/ 827495 w 5047470"/>
              <a:gd name="connsiteY6" fmla="*/ 245214 h 3531036"/>
              <a:gd name="connsiteX7" fmla="*/ 1777462 w 5047470"/>
              <a:gd name="connsiteY7" fmla="*/ 6800 h 3531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47470" h="3531036">
                <a:moveTo>
                  <a:pt x="2020018" y="0"/>
                </a:moveTo>
                <a:lnTo>
                  <a:pt x="2024920" y="0"/>
                </a:lnTo>
                <a:lnTo>
                  <a:pt x="2275186" y="5334"/>
                </a:lnTo>
                <a:cubicBezTo>
                  <a:pt x="3042689" y="39314"/>
                  <a:pt x="3866328" y="230869"/>
                  <a:pt x="4233310" y="509457"/>
                </a:cubicBezTo>
                <a:cubicBezTo>
                  <a:pt x="4885723" y="1004725"/>
                  <a:pt x="5399704" y="2765591"/>
                  <a:pt x="4741974" y="3216818"/>
                </a:cubicBezTo>
                <a:cubicBezTo>
                  <a:pt x="4084245" y="3668045"/>
                  <a:pt x="918081" y="3602215"/>
                  <a:pt x="286933" y="3216818"/>
                </a:cubicBezTo>
                <a:cubicBezTo>
                  <a:pt x="-344215" y="2831420"/>
                  <a:pt x="169766" y="696441"/>
                  <a:pt x="827495" y="245214"/>
                </a:cubicBezTo>
                <a:cubicBezTo>
                  <a:pt x="1033036" y="104205"/>
                  <a:pt x="1379001" y="28766"/>
                  <a:pt x="1777462" y="6800"/>
                </a:cubicBezTo>
                <a:close/>
              </a:path>
            </a:pathLst>
          </a:custGeom>
        </p:spPr>
        <p:txBody>
          <a:bodyPr wrap="square">
            <a:noAutofit/>
          </a:bodyPr>
          <a:lstStyle/>
          <a:p>
            <a:r>
              <a:rPr lang="en-US" dirty="0"/>
              <a:t> </a:t>
            </a:r>
          </a:p>
        </p:txBody>
      </p:sp>
      <p:sp>
        <p:nvSpPr>
          <p:cNvPr id="15" name="Washi">
            <a:extLst>
              <a:ext uri="{FF2B5EF4-FFF2-40B4-BE49-F238E27FC236}">
                <a16:creationId xmlns:a16="http://schemas.microsoft.com/office/drawing/2014/main" id="{E3B1B4E7-928C-1AD7-05F2-BB41C3FEB1C2}"/>
              </a:ext>
              <a:ext uri="{C183D7F6-B498-43B3-948B-1728B52AA6E4}">
                <adec:decorative xmlns:adec="http://schemas.microsoft.com/office/drawing/2017/decorative" val="1"/>
              </a:ext>
            </a:extLst>
          </p:cNvPr>
          <p:cNvSpPr>
            <a:spLocks noGrp="1"/>
          </p:cNvSpPr>
          <p:nvPr>
            <p:ph type="pic" sz="quarter" idx="25" hasCustomPrompt="1"/>
          </p:nvPr>
        </p:nvSpPr>
        <p:spPr>
          <a:xfrm>
            <a:off x="9178952" y="6110222"/>
            <a:ext cx="2223218" cy="579437"/>
          </a:xfrm>
          <a:prstGeom prst="rect">
            <a:avLst/>
          </a:prstGeom>
          <a:blipFill>
            <a:blip r:embed="rId2"/>
            <a:stretch>
              <a:fillRect/>
            </a:stretch>
          </a:blipFill>
        </p:spPr>
        <p:txBody>
          <a:bodyPr/>
          <a:lstStyle/>
          <a:p>
            <a:r>
              <a:rPr lang="en-US" dirty="0"/>
              <a:t> </a:t>
            </a:r>
          </a:p>
        </p:txBody>
      </p:sp>
      <p:sp>
        <p:nvSpPr>
          <p:cNvPr id="17" name="Text Placeholder 41">
            <a:extLst>
              <a:ext uri="{FF2B5EF4-FFF2-40B4-BE49-F238E27FC236}">
                <a16:creationId xmlns:a16="http://schemas.microsoft.com/office/drawing/2014/main" id="{5B1AC22B-BC52-1F39-7611-60030CB14398}"/>
              </a:ext>
            </a:extLst>
          </p:cNvPr>
          <p:cNvSpPr>
            <a:spLocks noGrp="1"/>
          </p:cNvSpPr>
          <p:nvPr>
            <p:ph type="body" sz="quarter" idx="26"/>
          </p:nvPr>
        </p:nvSpPr>
        <p:spPr>
          <a:xfrm>
            <a:off x="9234037" y="6181755"/>
            <a:ext cx="2021945"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grpSp>
        <p:nvGrpSpPr>
          <p:cNvPr id="2" name="Group 2">
            <a:extLst>
              <a:ext uri="{FF2B5EF4-FFF2-40B4-BE49-F238E27FC236}">
                <a16:creationId xmlns:a16="http://schemas.microsoft.com/office/drawing/2014/main" id="{5C1445B4-CD16-6767-7330-FFA43F5E50BF}"/>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BBEBA0"/>
          </a:solidFill>
        </p:grpSpPr>
        <p:sp>
          <p:nvSpPr>
            <p:cNvPr id="3" name="Freeform 3">
              <a:extLst>
                <a:ext uri="{FF2B5EF4-FFF2-40B4-BE49-F238E27FC236}">
                  <a16:creationId xmlns:a16="http://schemas.microsoft.com/office/drawing/2014/main" id="{4B7E7EB0-9694-1F3F-7AE3-263218AEC693}"/>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4" name="TextBox 3">
            <a:extLst>
              <a:ext uri="{FF2B5EF4-FFF2-40B4-BE49-F238E27FC236}">
                <a16:creationId xmlns:a16="http://schemas.microsoft.com/office/drawing/2014/main" id="{F327BDEE-44C2-F0E8-8180-C63F57963304}"/>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1155489928"/>
      </p:ext>
    </p:extLst>
  </p:cSld>
  <p:clrMapOvr>
    <a:masterClrMapping/>
  </p:clrMapOvr>
  <p:extLst>
    <p:ext uri="{DCECCB84-F9BA-43D5-87BE-67443E8EF086}">
      <p15:sldGuideLst xmlns:p15="http://schemas.microsoft.com/office/powerpoint/2012/main">
        <p15:guide id="1" orient="horz" pos="2137" userDrawn="1">
          <p15:clr>
            <a:srgbClr val="FBAE40"/>
          </p15:clr>
        </p15:guide>
        <p15:guide id="2" pos="3840" userDrawn="1">
          <p15:clr>
            <a:srgbClr val="FBAE40"/>
          </p15:clr>
        </p15:guide>
      </p15:sldGuideLst>
    </p:ext>
  </p:extLs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53358D3-0AB5-6620-A638-0B4A1EB1ED92}"/>
              </a:ext>
            </a:extLst>
          </p:cNvPr>
          <p:cNvSpPr>
            <a:spLocks noGrp="1"/>
          </p:cNvSpPr>
          <p:nvPr>
            <p:ph type="title"/>
          </p:nvPr>
        </p:nvSpPr>
        <p:spPr>
          <a:xfrm>
            <a:off x="838200" y="-1027907"/>
            <a:ext cx="10515600" cy="1027907"/>
          </a:xfrm>
          <a:prstGeom prst="rect">
            <a:avLst/>
          </a:prstGeom>
        </p:spPr>
        <p:txBody>
          <a:bodyPr vert="horz" lIns="91440" tIns="45720" rIns="91440" bIns="45720" rtlCol="0" anchor="ctr">
            <a:normAutofit/>
          </a:bodyPr>
          <a:lstStyle/>
          <a:p>
            <a:r>
              <a:rPr lang="en-GB"/>
              <a:t>Click to edit Master title style</a:t>
            </a:r>
            <a:endParaRPr lang="en-US"/>
          </a:p>
        </p:txBody>
      </p:sp>
    </p:spTree>
    <p:extLst>
      <p:ext uri="{BB962C8B-B14F-4D97-AF65-F5344CB8AC3E}">
        <p14:creationId xmlns:p14="http://schemas.microsoft.com/office/powerpoint/2010/main" val="2215143578"/>
      </p:ext>
    </p:extLst>
  </p:cSld>
  <p:clrMap bg1="lt1" tx1="dk1" bg2="lt2" tx2="dk2" accent1="accent1" accent2="accent2" accent3="accent3" accent4="accent4" accent5="accent5" accent6="accent6" hlink="hlink" folHlink="folHlink"/>
  <p:sldLayoutIdLst>
    <p:sldLayoutId id="2147483689" r:id="rId1"/>
    <p:sldLayoutId id="2147483661" r:id="rId2"/>
    <p:sldLayoutId id="2147483691" r:id="rId3"/>
    <p:sldLayoutId id="2147483650" r:id="rId4"/>
    <p:sldLayoutId id="2147483683" r:id="rId5"/>
    <p:sldLayoutId id="2147483684" r:id="rId6"/>
    <p:sldLayoutId id="2147483673" r:id="rId7"/>
    <p:sldLayoutId id="2147483677" r:id="rId8"/>
    <p:sldLayoutId id="2147483679" r:id="rId9"/>
    <p:sldLayoutId id="2147483680" r:id="rId10"/>
    <p:sldLayoutId id="2147483666" r:id="rId11"/>
    <p:sldLayoutId id="2147483685" r:id="rId12"/>
    <p:sldLayoutId id="2147483667" r:id="rId13"/>
    <p:sldLayoutId id="2147483675" r:id="rId14"/>
    <p:sldLayoutId id="2147483671" r:id="rId15"/>
    <p:sldLayoutId id="2147483681" r:id="rId16"/>
    <p:sldLayoutId id="2147483696" r:id="rId17"/>
    <p:sldLayoutId id="2147483698" r:id="rId18"/>
    <p:sldLayoutId id="2147483695" r:id="rId19"/>
    <p:sldLayoutId id="2147483697" r:id="rId20"/>
    <p:sldLayoutId id="2147483672" r:id="rId21"/>
    <p:sldLayoutId id="2147483678" r:id="rId22"/>
    <p:sldLayoutId id="2147483700" r:id="rId23"/>
    <p:sldLayoutId id="2147483664" r:id="rId24"/>
    <p:sldLayoutId id="2147483663" r:id="rId25"/>
    <p:sldLayoutId id="2147483660" r:id="rId26"/>
    <p:sldLayoutId id="2147483692" r:id="rId27"/>
    <p:sldLayoutId id="2147483682" r:id="rId28"/>
    <p:sldLayoutId id="2147483693" r:id="rId29"/>
    <p:sldLayoutId id="2147483690" r:id="rId30"/>
    <p:sldLayoutId id="2147483699" r:id="rId31"/>
    <p:sldLayoutId id="2147483701" r:id="rId32"/>
  </p:sldLayoutIdLst>
  <p:txStyles>
    <p:titleStyle>
      <a:lvl1pPr algn="l" defTabSz="914400" rtl="0" eaLnBrk="1" latinLnBrk="0" hangingPunct="1">
        <a:lnSpc>
          <a:spcPct val="90000"/>
        </a:lnSpc>
        <a:spcBef>
          <a:spcPct val="0"/>
        </a:spcBef>
        <a:buNone/>
        <a:defRPr sz="2600" b="1" i="0" kern="1200" baseline="0">
          <a:solidFill>
            <a:srgbClr val="597F32"/>
          </a:solidFill>
          <a:latin typeface="Arial" panose="020B0604020202020204" pitchFamily="34" charset="0"/>
          <a:ea typeface="+mj-ea"/>
          <a:cs typeface="+mj-cs"/>
        </a:defRPr>
      </a:lvl1pPr>
    </p:titleStyle>
    <p:body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9.xml"/><Relationship Id="rId1" Type="http://schemas.openxmlformats.org/officeDocument/2006/relationships/slideLayout" Target="../slideLayouts/slideLayout19.xml"/></Relationships>
</file>

<file path=ppt/slides/_rels/slide11.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0.xml"/><Relationship Id="rId1" Type="http://schemas.openxmlformats.org/officeDocument/2006/relationships/slideLayout" Target="../slideLayouts/slideLayout20.xml"/></Relationships>
</file>

<file path=ppt/slides/_rels/slide12.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1.xml"/><Relationship Id="rId1" Type="http://schemas.openxmlformats.org/officeDocument/2006/relationships/slideLayout" Target="../slideLayouts/slideLayout20.xml"/></Relationships>
</file>

<file path=ppt/slides/_rels/slide13.xml.rels><?xml version="1.0" encoding="UTF-8" standalone="yes"?>
<Relationships xmlns="http://schemas.openxmlformats.org/package/2006/relationships"><Relationship Id="rId8" Type="http://schemas.openxmlformats.org/officeDocument/2006/relationships/slide" Target="slide24.xml"/><Relationship Id="rId13" Type="http://schemas.openxmlformats.org/officeDocument/2006/relationships/image" Target="../media/image25.svg"/><Relationship Id="rId3" Type="http://schemas.openxmlformats.org/officeDocument/2006/relationships/slide" Target="slide14.xml"/><Relationship Id="rId7" Type="http://schemas.openxmlformats.org/officeDocument/2006/relationships/slide" Target="slide22.xml"/><Relationship Id="rId12" Type="http://schemas.openxmlformats.org/officeDocument/2006/relationships/slide" Target="slide32.xml"/><Relationship Id="rId2" Type="http://schemas.openxmlformats.org/officeDocument/2006/relationships/image" Target="../media/image24.jpeg"/><Relationship Id="rId1" Type="http://schemas.openxmlformats.org/officeDocument/2006/relationships/slideLayout" Target="../slideLayouts/slideLayout30.xml"/><Relationship Id="rId6" Type="http://schemas.openxmlformats.org/officeDocument/2006/relationships/slide" Target="slide20.xml"/><Relationship Id="rId11" Type="http://schemas.openxmlformats.org/officeDocument/2006/relationships/slide" Target="slide30.xml"/><Relationship Id="rId5" Type="http://schemas.openxmlformats.org/officeDocument/2006/relationships/slide" Target="slide18.xml"/><Relationship Id="rId10" Type="http://schemas.openxmlformats.org/officeDocument/2006/relationships/slide" Target="slide28.xml"/><Relationship Id="rId4" Type="http://schemas.openxmlformats.org/officeDocument/2006/relationships/slide" Target="slide16.xml"/><Relationship Id="rId9" Type="http://schemas.openxmlformats.org/officeDocument/2006/relationships/slide" Target="slide26.xml"/></Relationships>
</file>

<file path=ppt/slides/_rels/slide14.xml.rels><?xml version="1.0" encoding="UTF-8" standalone="yes"?>
<Relationships xmlns="http://schemas.openxmlformats.org/package/2006/relationships"><Relationship Id="rId3" Type="http://schemas.openxmlformats.org/officeDocument/2006/relationships/slide" Target="slide13.xml"/><Relationship Id="rId2" Type="http://schemas.openxmlformats.org/officeDocument/2006/relationships/notesSlide" Target="../notesSlides/notesSlide12.xml"/><Relationship Id="rId1" Type="http://schemas.openxmlformats.org/officeDocument/2006/relationships/slideLayout" Target="../slideLayouts/slideLayout18.xml"/><Relationship Id="rId5" Type="http://schemas.openxmlformats.org/officeDocument/2006/relationships/image" Target="../media/image27.jpeg"/><Relationship Id="rId4" Type="http://schemas.openxmlformats.org/officeDocument/2006/relationships/image" Target="../media/image26.jpeg"/></Relationships>
</file>

<file path=ppt/slides/_rels/slide15.xml.rels><?xml version="1.0" encoding="UTF-8" standalone="yes"?>
<Relationships xmlns="http://schemas.openxmlformats.org/package/2006/relationships"><Relationship Id="rId3" Type="http://schemas.openxmlformats.org/officeDocument/2006/relationships/image" Target="../media/image28.jpeg"/><Relationship Id="rId7" Type="http://schemas.openxmlformats.org/officeDocument/2006/relationships/slide" Target="slide13.xml"/><Relationship Id="rId2" Type="http://schemas.openxmlformats.org/officeDocument/2006/relationships/notesSlide" Target="../notesSlides/notesSlide13.xml"/><Relationship Id="rId1" Type="http://schemas.openxmlformats.org/officeDocument/2006/relationships/slideLayout" Target="../slideLayouts/slideLayout18.xml"/><Relationship Id="rId6" Type="http://schemas.openxmlformats.org/officeDocument/2006/relationships/image" Target="../media/image31.svg"/><Relationship Id="rId5" Type="http://schemas.openxmlformats.org/officeDocument/2006/relationships/image" Target="../media/image30.svg"/><Relationship Id="rId4" Type="http://schemas.openxmlformats.org/officeDocument/2006/relationships/image" Target="../media/image29.jpeg"/></Relationships>
</file>

<file path=ppt/slides/_rels/slide16.xml.rels><?xml version="1.0" encoding="UTF-8" standalone="yes"?>
<Relationships xmlns="http://schemas.openxmlformats.org/package/2006/relationships"><Relationship Id="rId3" Type="http://schemas.openxmlformats.org/officeDocument/2006/relationships/slide" Target="slide13.xml"/><Relationship Id="rId2" Type="http://schemas.openxmlformats.org/officeDocument/2006/relationships/notesSlide" Target="../notesSlides/notesSlide14.xml"/><Relationship Id="rId1" Type="http://schemas.openxmlformats.org/officeDocument/2006/relationships/slideLayout" Target="../slideLayouts/slideLayout16.xml"/><Relationship Id="rId4" Type="http://schemas.openxmlformats.org/officeDocument/2006/relationships/image" Target="../media/image32.jpeg"/></Relationships>
</file>

<file path=ppt/slides/_rels/slide17.xml.rels><?xml version="1.0" encoding="UTF-8" standalone="yes"?>
<Relationships xmlns="http://schemas.openxmlformats.org/package/2006/relationships"><Relationship Id="rId3" Type="http://schemas.openxmlformats.org/officeDocument/2006/relationships/slide" Target="slide13.xml"/><Relationship Id="rId2" Type="http://schemas.openxmlformats.org/officeDocument/2006/relationships/notesSlide" Target="../notesSlides/notesSlide15.xml"/><Relationship Id="rId1" Type="http://schemas.openxmlformats.org/officeDocument/2006/relationships/slideLayout" Target="../slideLayouts/slideLayout16.xml"/><Relationship Id="rId6" Type="http://schemas.openxmlformats.org/officeDocument/2006/relationships/image" Target="../media/image31.svg"/><Relationship Id="rId5" Type="http://schemas.openxmlformats.org/officeDocument/2006/relationships/image" Target="../media/image30.svg"/><Relationship Id="rId4" Type="http://schemas.openxmlformats.org/officeDocument/2006/relationships/image" Target="../media/image33.jpeg"/></Relationships>
</file>

<file path=ppt/slides/_rels/slide18.xml.rels><?xml version="1.0" encoding="UTF-8" standalone="yes"?>
<Relationships xmlns="http://schemas.openxmlformats.org/package/2006/relationships"><Relationship Id="rId3" Type="http://schemas.openxmlformats.org/officeDocument/2006/relationships/slide" Target="slide13.xml"/><Relationship Id="rId2" Type="http://schemas.openxmlformats.org/officeDocument/2006/relationships/notesSlide" Target="../notesSlides/notesSlide16.xml"/><Relationship Id="rId1" Type="http://schemas.openxmlformats.org/officeDocument/2006/relationships/slideLayout" Target="../slideLayouts/slideLayout16.xml"/><Relationship Id="rId5" Type="http://schemas.openxmlformats.org/officeDocument/2006/relationships/image" Target="../media/image35.jpeg"/><Relationship Id="rId4" Type="http://schemas.openxmlformats.org/officeDocument/2006/relationships/image" Target="../media/image34.jpeg"/></Relationships>
</file>

<file path=ppt/slides/_rels/slide19.xml.rels><?xml version="1.0" encoding="UTF-8" standalone="yes"?>
<Relationships xmlns="http://schemas.openxmlformats.org/package/2006/relationships"><Relationship Id="rId3" Type="http://schemas.openxmlformats.org/officeDocument/2006/relationships/slide" Target="slide13.xml"/><Relationship Id="rId7" Type="http://schemas.openxmlformats.org/officeDocument/2006/relationships/image" Target="../media/image31.svg"/><Relationship Id="rId2" Type="http://schemas.openxmlformats.org/officeDocument/2006/relationships/notesSlide" Target="../notesSlides/notesSlide17.xml"/><Relationship Id="rId1" Type="http://schemas.openxmlformats.org/officeDocument/2006/relationships/slideLayout" Target="../slideLayouts/slideLayout16.xml"/><Relationship Id="rId6" Type="http://schemas.openxmlformats.org/officeDocument/2006/relationships/image" Target="../media/image30.svg"/><Relationship Id="rId5" Type="http://schemas.openxmlformats.org/officeDocument/2006/relationships/image" Target="../media/image37.jpeg"/><Relationship Id="rId4" Type="http://schemas.openxmlformats.org/officeDocument/2006/relationships/image" Target="../media/image36.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18.xml"/><Relationship Id="rId1" Type="http://schemas.openxmlformats.org/officeDocument/2006/relationships/slideLayout" Target="../slideLayouts/slideLayout18.xml"/><Relationship Id="rId4" Type="http://schemas.openxmlformats.org/officeDocument/2006/relationships/slide" Target="slide13.xml"/></Relationships>
</file>

<file path=ppt/slides/_rels/slide21.xml.rels><?xml version="1.0" encoding="UTF-8" standalone="yes"?>
<Relationships xmlns="http://schemas.openxmlformats.org/package/2006/relationships"><Relationship Id="rId3" Type="http://schemas.openxmlformats.org/officeDocument/2006/relationships/hyperlink" Target="https://www.bbc.co.uk/ahistoryoftheworld/objects/xLGaszuyRPaOlF0Qm5OcPg" TargetMode="External"/><Relationship Id="rId2" Type="http://schemas.openxmlformats.org/officeDocument/2006/relationships/notesSlide" Target="../notesSlides/notesSlide19.xml"/><Relationship Id="rId1" Type="http://schemas.openxmlformats.org/officeDocument/2006/relationships/slideLayout" Target="../slideLayouts/slideLayout18.xml"/><Relationship Id="rId6" Type="http://schemas.openxmlformats.org/officeDocument/2006/relationships/slide" Target="slide13.xml"/><Relationship Id="rId5" Type="http://schemas.openxmlformats.org/officeDocument/2006/relationships/image" Target="../media/image40.jpeg"/><Relationship Id="rId4" Type="http://schemas.openxmlformats.org/officeDocument/2006/relationships/image" Target="../media/image39.jpeg"/></Relationships>
</file>

<file path=ppt/slides/_rels/slide22.xml.rels><?xml version="1.0" encoding="UTF-8" standalone="yes"?>
<Relationships xmlns="http://schemas.openxmlformats.org/package/2006/relationships"><Relationship Id="rId3" Type="http://schemas.openxmlformats.org/officeDocument/2006/relationships/slide" Target="slide13.xml"/><Relationship Id="rId2" Type="http://schemas.openxmlformats.org/officeDocument/2006/relationships/notesSlide" Target="../notesSlides/notesSlide20.xml"/><Relationship Id="rId1" Type="http://schemas.openxmlformats.org/officeDocument/2006/relationships/slideLayout" Target="../slideLayouts/slideLayout17.xml"/><Relationship Id="rId5" Type="http://schemas.openxmlformats.org/officeDocument/2006/relationships/image" Target="../media/image41.png"/><Relationship Id="rId4" Type="http://schemas.openxmlformats.org/officeDocument/2006/relationships/image" Target="../media/image23.jpeg"/></Relationships>
</file>

<file path=ppt/slides/_rels/slide23.xml.rels><?xml version="1.0" encoding="UTF-8" standalone="yes"?>
<Relationships xmlns="http://schemas.openxmlformats.org/package/2006/relationships"><Relationship Id="rId3" Type="http://schemas.openxmlformats.org/officeDocument/2006/relationships/slide" Target="slide13.xml"/><Relationship Id="rId7" Type="http://schemas.openxmlformats.org/officeDocument/2006/relationships/image" Target="../media/image31.svg"/><Relationship Id="rId2" Type="http://schemas.openxmlformats.org/officeDocument/2006/relationships/notesSlide" Target="../notesSlides/notesSlide21.xml"/><Relationship Id="rId1" Type="http://schemas.openxmlformats.org/officeDocument/2006/relationships/slideLayout" Target="../slideLayouts/slideLayout17.xml"/><Relationship Id="rId6" Type="http://schemas.openxmlformats.org/officeDocument/2006/relationships/image" Target="../media/image30.svg"/><Relationship Id="rId5" Type="http://schemas.openxmlformats.org/officeDocument/2006/relationships/image" Target="../media/image43.jpeg"/><Relationship Id="rId4" Type="http://schemas.openxmlformats.org/officeDocument/2006/relationships/image" Target="../media/image42.jpeg"/></Relationships>
</file>

<file path=ppt/slides/_rels/slide24.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22.xml"/><Relationship Id="rId1" Type="http://schemas.openxmlformats.org/officeDocument/2006/relationships/slideLayout" Target="../slideLayouts/slideLayout18.xml"/><Relationship Id="rId4" Type="http://schemas.openxmlformats.org/officeDocument/2006/relationships/slide" Target="slide13.xml"/></Relationships>
</file>

<file path=ppt/slides/_rels/slide25.xml.rels><?xml version="1.0" encoding="UTF-8" standalone="yes"?>
<Relationships xmlns="http://schemas.openxmlformats.org/package/2006/relationships"><Relationship Id="rId3" Type="http://schemas.openxmlformats.org/officeDocument/2006/relationships/hyperlink" Target="https://www.londonmuseum.org.uk/blog/battersea-shield-river-thames/" TargetMode="External"/><Relationship Id="rId7" Type="http://schemas.openxmlformats.org/officeDocument/2006/relationships/slide" Target="slide13.xml"/><Relationship Id="rId2" Type="http://schemas.openxmlformats.org/officeDocument/2006/relationships/notesSlide" Target="../notesSlides/notesSlide23.xml"/><Relationship Id="rId1" Type="http://schemas.openxmlformats.org/officeDocument/2006/relationships/slideLayout" Target="../slideLayouts/slideLayout18.xml"/><Relationship Id="rId6" Type="http://schemas.openxmlformats.org/officeDocument/2006/relationships/image" Target="../media/image31.svg"/><Relationship Id="rId5" Type="http://schemas.openxmlformats.org/officeDocument/2006/relationships/image" Target="../media/image30.svg"/><Relationship Id="rId4" Type="http://schemas.openxmlformats.org/officeDocument/2006/relationships/image" Target="../media/image45.jpeg"/></Relationships>
</file>

<file path=ppt/slides/_rels/slide2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24.xml"/><Relationship Id="rId1" Type="http://schemas.openxmlformats.org/officeDocument/2006/relationships/slideLayout" Target="../slideLayouts/slideLayout18.xml"/><Relationship Id="rId4" Type="http://schemas.openxmlformats.org/officeDocument/2006/relationships/slide" Target="slide13.xml"/></Relationships>
</file>

<file path=ppt/slides/_rels/slide27.xml.rels><?xml version="1.0" encoding="UTF-8" standalone="yes"?>
<Relationships xmlns="http://schemas.openxmlformats.org/package/2006/relationships"><Relationship Id="rId3" Type="http://schemas.openxmlformats.org/officeDocument/2006/relationships/slide" Target="slide13.xml"/><Relationship Id="rId2" Type="http://schemas.openxmlformats.org/officeDocument/2006/relationships/notesSlide" Target="../notesSlides/notesSlide25.xml"/><Relationship Id="rId1" Type="http://schemas.openxmlformats.org/officeDocument/2006/relationships/slideLayout" Target="../slideLayouts/slideLayout18.xml"/><Relationship Id="rId6" Type="http://schemas.openxmlformats.org/officeDocument/2006/relationships/image" Target="../media/image31.svg"/><Relationship Id="rId5" Type="http://schemas.openxmlformats.org/officeDocument/2006/relationships/image" Target="../media/image30.svg"/><Relationship Id="rId4" Type="http://schemas.openxmlformats.org/officeDocument/2006/relationships/image" Target="../media/image46.jpeg"/></Relationships>
</file>

<file path=ppt/slides/_rels/slide28.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26.xml"/><Relationship Id="rId1" Type="http://schemas.openxmlformats.org/officeDocument/2006/relationships/slideLayout" Target="../slideLayouts/slideLayout18.xml"/><Relationship Id="rId6" Type="http://schemas.openxmlformats.org/officeDocument/2006/relationships/image" Target="../media/image49.jpg"/><Relationship Id="rId5" Type="http://schemas.openxmlformats.org/officeDocument/2006/relationships/image" Target="../media/image48.jpg"/><Relationship Id="rId4" Type="http://schemas.openxmlformats.org/officeDocument/2006/relationships/slide" Target="slide13.xml"/></Relationships>
</file>

<file path=ppt/slides/_rels/slide29.xml.rels><?xml version="1.0" encoding="UTF-8" standalone="yes"?>
<Relationships xmlns="http://schemas.openxmlformats.org/package/2006/relationships"><Relationship Id="rId3" Type="http://schemas.openxmlformats.org/officeDocument/2006/relationships/image" Target="../media/image50.jpeg"/><Relationship Id="rId7" Type="http://schemas.openxmlformats.org/officeDocument/2006/relationships/image" Target="../media/image31.svg"/><Relationship Id="rId2" Type="http://schemas.openxmlformats.org/officeDocument/2006/relationships/notesSlide" Target="../notesSlides/notesSlide27.xml"/><Relationship Id="rId1" Type="http://schemas.openxmlformats.org/officeDocument/2006/relationships/slideLayout" Target="../slideLayouts/slideLayout18.xml"/><Relationship Id="rId6" Type="http://schemas.openxmlformats.org/officeDocument/2006/relationships/image" Target="../media/image30.svg"/><Relationship Id="rId5" Type="http://schemas.openxmlformats.org/officeDocument/2006/relationships/image" Target="../media/image51.jpg"/><Relationship Id="rId4" Type="http://schemas.openxmlformats.org/officeDocument/2006/relationships/slide" Target="slide13.xml"/></Relationships>
</file>

<file path=ppt/slides/_rels/slide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xml"/><Relationship Id="rId1" Type="http://schemas.openxmlformats.org/officeDocument/2006/relationships/slideLayout" Target="../slideLayouts/slideLayout19.xml"/></Relationships>
</file>

<file path=ppt/slides/_rels/slide30.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28.xml"/><Relationship Id="rId1" Type="http://schemas.openxmlformats.org/officeDocument/2006/relationships/slideLayout" Target="../slideLayouts/slideLayout16.xml"/><Relationship Id="rId4" Type="http://schemas.openxmlformats.org/officeDocument/2006/relationships/slide" Target="slide13.xml"/></Relationships>
</file>

<file path=ppt/slides/_rels/slide31.xml.rels><?xml version="1.0" encoding="UTF-8" standalone="yes"?>
<Relationships xmlns="http://schemas.openxmlformats.org/package/2006/relationships"><Relationship Id="rId3" Type="http://schemas.openxmlformats.org/officeDocument/2006/relationships/hyperlink" Target="https://www.museumsilkeborg.dk/?AreaID=12" TargetMode="External"/><Relationship Id="rId7" Type="http://schemas.openxmlformats.org/officeDocument/2006/relationships/image" Target="../media/image31.svg"/><Relationship Id="rId2" Type="http://schemas.openxmlformats.org/officeDocument/2006/relationships/notesSlide" Target="../notesSlides/notesSlide29.xml"/><Relationship Id="rId1" Type="http://schemas.openxmlformats.org/officeDocument/2006/relationships/slideLayout" Target="../slideLayouts/slideLayout16.xml"/><Relationship Id="rId6" Type="http://schemas.openxmlformats.org/officeDocument/2006/relationships/image" Target="../media/image30.svg"/><Relationship Id="rId5" Type="http://schemas.openxmlformats.org/officeDocument/2006/relationships/slide" Target="slide13.xml"/><Relationship Id="rId4" Type="http://schemas.openxmlformats.org/officeDocument/2006/relationships/image" Target="../media/image53.jpeg"/></Relationships>
</file>

<file path=ppt/slides/_rels/slide32.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30.xml"/><Relationship Id="rId1" Type="http://schemas.openxmlformats.org/officeDocument/2006/relationships/slideLayout" Target="../slideLayouts/slideLayout18.xml"/><Relationship Id="rId4" Type="http://schemas.openxmlformats.org/officeDocument/2006/relationships/slide" Target="slide13.xml"/></Relationships>
</file>

<file path=ppt/slides/_rels/slide33.xml.rels><?xml version="1.0" encoding="UTF-8" standalone="yes"?>
<Relationships xmlns="http://schemas.openxmlformats.org/package/2006/relationships"><Relationship Id="rId3" Type="http://schemas.openxmlformats.org/officeDocument/2006/relationships/image" Target="../media/image55.jpeg"/><Relationship Id="rId7" Type="http://schemas.openxmlformats.org/officeDocument/2006/relationships/image" Target="../media/image31.svg"/><Relationship Id="rId2" Type="http://schemas.openxmlformats.org/officeDocument/2006/relationships/notesSlide" Target="../notesSlides/notesSlide31.xml"/><Relationship Id="rId1" Type="http://schemas.openxmlformats.org/officeDocument/2006/relationships/slideLayout" Target="../slideLayouts/slideLayout18.xml"/><Relationship Id="rId6" Type="http://schemas.openxmlformats.org/officeDocument/2006/relationships/image" Target="../media/image30.svg"/><Relationship Id="rId5" Type="http://schemas.openxmlformats.org/officeDocument/2006/relationships/slide" Target="slide13.xml"/><Relationship Id="rId4" Type="http://schemas.openxmlformats.org/officeDocument/2006/relationships/image" Target="../media/image56.jpeg"/></Relationships>
</file>

<file path=ppt/slides/_rels/slide4.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3.xml"/><Relationship Id="rId1" Type="http://schemas.openxmlformats.org/officeDocument/2006/relationships/slideLayout" Target="../slideLayouts/slideLayout20.xml"/></Relationships>
</file>

<file path=ppt/slides/_rels/slide5.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4.xml"/><Relationship Id="rId1" Type="http://schemas.openxmlformats.org/officeDocument/2006/relationships/slideLayout" Target="../slideLayouts/slideLayout20.xml"/><Relationship Id="rId4" Type="http://schemas.openxmlformats.org/officeDocument/2006/relationships/image" Target="../media/image14.png"/></Relationships>
</file>

<file path=ppt/slides/_rels/slide6.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5.xml"/><Relationship Id="rId1" Type="http://schemas.openxmlformats.org/officeDocument/2006/relationships/slideLayout" Target="../slideLayouts/slideLayout20.xml"/></Relationships>
</file>

<file path=ppt/slides/_rels/slide7.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6.xml"/><Relationship Id="rId1" Type="http://schemas.openxmlformats.org/officeDocument/2006/relationships/slideLayout" Target="../slideLayouts/slideLayout20.xml"/><Relationship Id="rId4" Type="http://schemas.openxmlformats.org/officeDocument/2006/relationships/image" Target="../media/image17.jpg"/></Relationships>
</file>

<file path=ppt/slides/_rels/slide8.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7.xml"/><Relationship Id="rId1" Type="http://schemas.openxmlformats.org/officeDocument/2006/relationships/slideLayout" Target="../slideLayouts/slideLayout20.xml"/><Relationship Id="rId4" Type="http://schemas.openxmlformats.org/officeDocument/2006/relationships/image" Target="../media/image19.png"/></Relationships>
</file>

<file path=ppt/slides/_rels/slide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8.xml"/><Relationship Id="rId1" Type="http://schemas.openxmlformats.org/officeDocument/2006/relationships/slideLayout" Target="../slideLayouts/slideLayout1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E1B3C5-EAB6-52C9-0361-C0EC758FE3DE}"/>
              </a:ext>
            </a:extLst>
          </p:cNvPr>
          <p:cNvSpPr>
            <a:spLocks noGrp="1"/>
          </p:cNvSpPr>
          <p:nvPr>
            <p:ph type="title" idx="4294967295"/>
          </p:nvPr>
        </p:nvSpPr>
        <p:spPr>
          <a:xfrm>
            <a:off x="0" y="-1404938"/>
            <a:ext cx="10515600" cy="1325563"/>
          </a:xfrm>
        </p:spPr>
        <p:txBody>
          <a:bodyPr/>
          <a:lstStyle/>
          <a:p>
            <a:r>
              <a:rPr lang="en-US" dirty="0"/>
              <a:t>The Iron Age</a:t>
            </a:r>
          </a:p>
        </p:txBody>
      </p:sp>
      <p:sp>
        <p:nvSpPr>
          <p:cNvPr id="3" name="Subtitle 2">
            <a:extLst>
              <a:ext uri="{FF2B5EF4-FFF2-40B4-BE49-F238E27FC236}">
                <a16:creationId xmlns:a16="http://schemas.microsoft.com/office/drawing/2014/main" id="{F2DB7705-CCC3-4E04-70BE-9426C23696DD}"/>
              </a:ext>
            </a:extLst>
          </p:cNvPr>
          <p:cNvSpPr>
            <a:spLocks noGrp="1"/>
          </p:cNvSpPr>
          <p:nvPr>
            <p:ph type="subTitle" idx="1"/>
          </p:nvPr>
        </p:nvSpPr>
        <p:spPr/>
        <p:txBody>
          <a:bodyPr/>
          <a:lstStyle/>
          <a:p>
            <a:r>
              <a:rPr lang="en-GB" dirty="0"/>
              <a:t>Stone Age to Iron Age: Part 5</a:t>
            </a:r>
          </a:p>
          <a:p>
            <a:endParaRPr lang="en-GB" dirty="0"/>
          </a:p>
          <a:p>
            <a:r>
              <a:rPr lang="en-US" dirty="0"/>
              <a:t>The Iron Age</a:t>
            </a:r>
          </a:p>
        </p:txBody>
      </p:sp>
      <p:pic>
        <p:nvPicPr>
          <p:cNvPr id="8" name="Picture Placeholder 7" descr="A hoard of Iron Age gold and silver torcs in a pit in the ground">
            <a:extLst>
              <a:ext uri="{FF2B5EF4-FFF2-40B4-BE49-F238E27FC236}">
                <a16:creationId xmlns:a16="http://schemas.microsoft.com/office/drawing/2014/main" id="{406C0C47-B8E8-1476-A7E8-A93CD7A990E5}"/>
              </a:ext>
            </a:extLst>
          </p:cNvPr>
          <p:cNvPicPr>
            <a:picLocks noGrp="1" noChangeAspect="1"/>
          </p:cNvPicPr>
          <p:nvPr>
            <p:ph type="pic" sz="quarter" idx="10"/>
          </p:nvPr>
        </p:nvPicPr>
        <p:blipFill>
          <a:blip r:embed="rId3"/>
          <a:srcRect l="12230" r="12230"/>
          <a:stretch/>
        </p:blipFill>
        <p:spPr>
          <a:prstGeom prst="rect">
            <a:avLst/>
          </a:prstGeom>
        </p:spPr>
      </p:pic>
    </p:spTree>
    <p:extLst>
      <p:ext uri="{BB962C8B-B14F-4D97-AF65-F5344CB8AC3E}">
        <p14:creationId xmlns:p14="http://schemas.microsoft.com/office/powerpoint/2010/main" val="379192565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E398A5-6ED0-FA2B-F3DF-88729968A09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4E40D37-709D-94B8-60BE-D89989EF0354}"/>
              </a:ext>
            </a:extLst>
          </p:cNvPr>
          <p:cNvSpPr>
            <a:spLocks noGrp="1"/>
          </p:cNvSpPr>
          <p:nvPr>
            <p:ph type="title"/>
          </p:nvPr>
        </p:nvSpPr>
        <p:spPr/>
        <p:txBody>
          <a:bodyPr>
            <a:normAutofit/>
          </a:bodyPr>
          <a:lstStyle/>
          <a:p>
            <a:r>
              <a:rPr lang="en-US" dirty="0"/>
              <a:t>Hillforts</a:t>
            </a:r>
          </a:p>
        </p:txBody>
      </p:sp>
      <p:sp>
        <p:nvSpPr>
          <p:cNvPr id="14" name="Content Placeholder 13">
            <a:extLst>
              <a:ext uri="{FF2B5EF4-FFF2-40B4-BE49-F238E27FC236}">
                <a16:creationId xmlns:a16="http://schemas.microsoft.com/office/drawing/2014/main" id="{7C5E9981-B77D-E50C-CE7B-F86808697DF9}"/>
              </a:ext>
            </a:extLst>
          </p:cNvPr>
          <p:cNvSpPr>
            <a:spLocks noGrp="1"/>
          </p:cNvSpPr>
          <p:nvPr>
            <p:ph idx="1"/>
          </p:nvPr>
        </p:nvSpPr>
        <p:spPr>
          <a:xfrm>
            <a:off x="381886" y="1411704"/>
            <a:ext cx="5324852" cy="5365450"/>
          </a:xfrm>
        </p:spPr>
        <p:txBody>
          <a:bodyPr/>
          <a:lstStyle/>
          <a:p>
            <a:r>
              <a:rPr lang="en-GB" sz="2400" dirty="0"/>
              <a:t>There are over 1,000 hillforts in England and Wales, usually built on hilltops and surrounded by ramparts.</a:t>
            </a:r>
          </a:p>
          <a:p>
            <a:r>
              <a:rPr lang="en-GB" sz="2400" dirty="0"/>
              <a:t>Some were used for settlements, while others may only have been used occasionally, perhaps for special events, as a place of safety or for keeping animals. </a:t>
            </a:r>
          </a:p>
          <a:p>
            <a:r>
              <a:rPr lang="en-GB" sz="2400" dirty="0"/>
              <a:t>Archaeologists disagree on whether they were mainly for defence or display, but building them required organisation, skills, labour, and leadership.</a:t>
            </a:r>
            <a:endParaRPr lang="en-GB" dirty="0"/>
          </a:p>
        </p:txBody>
      </p:sp>
      <p:sp>
        <p:nvSpPr>
          <p:cNvPr id="3" name="Text Placeholder 2">
            <a:extLst>
              <a:ext uri="{FF2B5EF4-FFF2-40B4-BE49-F238E27FC236}">
                <a16:creationId xmlns:a16="http://schemas.microsoft.com/office/drawing/2014/main" id="{530BFC32-9650-68F3-97E3-B0FC6F5B0521}"/>
              </a:ext>
            </a:extLst>
          </p:cNvPr>
          <p:cNvSpPr>
            <a:spLocks noGrp="1"/>
          </p:cNvSpPr>
          <p:nvPr>
            <p:ph type="body" sz="quarter" idx="23"/>
          </p:nvPr>
        </p:nvSpPr>
        <p:spPr>
          <a:xfrm>
            <a:off x="7179733" y="6362816"/>
            <a:ext cx="3522134" cy="414338"/>
          </a:xfrm>
        </p:spPr>
        <p:txBody>
          <a:bodyPr/>
          <a:lstStyle/>
          <a:p>
            <a:r>
              <a:rPr lang="en-GB" dirty="0"/>
              <a:t>Danebury Hillfort, Hampshire</a:t>
            </a:r>
          </a:p>
        </p:txBody>
      </p:sp>
      <p:pic>
        <p:nvPicPr>
          <p:cNvPr id="12" name="Picture Placeholder 11" descr="Illustration depicts an Iron Age village with round thatched huts arranged along a dirt path inside a wooden palisade. People engage in daily activities like building, cooking, and tending animals, highlighting early community life and settlement structure.">
            <a:extLst>
              <a:ext uri="{FF2B5EF4-FFF2-40B4-BE49-F238E27FC236}">
                <a16:creationId xmlns:a16="http://schemas.microsoft.com/office/drawing/2014/main" id="{1B6E4753-37AE-541E-4DD8-4B143B926374}"/>
              </a:ext>
            </a:extLst>
          </p:cNvPr>
          <p:cNvPicPr>
            <a:picLocks noGrp="1" noChangeAspect="1"/>
          </p:cNvPicPr>
          <p:nvPr>
            <p:ph type="pic" sz="quarter" idx="10"/>
          </p:nvPr>
        </p:nvPicPr>
        <p:blipFill>
          <a:blip r:embed="rId3"/>
          <a:srcRect t="4497" b="4497"/>
          <a:stretch>
            <a:fillRect/>
          </a:stretch>
        </p:blipFill>
        <p:spPr>
          <a:prstGeom prst="rect">
            <a:avLst/>
          </a:prstGeom>
        </p:spPr>
      </p:pic>
    </p:spTree>
    <p:extLst>
      <p:ext uri="{BB962C8B-B14F-4D97-AF65-F5344CB8AC3E}">
        <p14:creationId xmlns:p14="http://schemas.microsoft.com/office/powerpoint/2010/main" val="27208254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854A01-ABD8-45AC-2210-B78608E8A08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805AFBC-6AA6-0BAE-296E-A87421E139E4}"/>
              </a:ext>
            </a:extLst>
          </p:cNvPr>
          <p:cNvSpPr>
            <a:spLocks noGrp="1"/>
          </p:cNvSpPr>
          <p:nvPr>
            <p:ph type="title"/>
          </p:nvPr>
        </p:nvSpPr>
        <p:spPr/>
        <p:txBody>
          <a:bodyPr>
            <a:normAutofit/>
          </a:bodyPr>
          <a:lstStyle/>
          <a:p>
            <a:r>
              <a:rPr lang="en-US" dirty="0"/>
              <a:t>Death &amp; Burial</a:t>
            </a:r>
          </a:p>
        </p:txBody>
      </p:sp>
      <p:sp>
        <p:nvSpPr>
          <p:cNvPr id="14" name="Content Placeholder 13">
            <a:extLst>
              <a:ext uri="{FF2B5EF4-FFF2-40B4-BE49-F238E27FC236}">
                <a16:creationId xmlns:a16="http://schemas.microsoft.com/office/drawing/2014/main" id="{523C6CE5-B924-380B-B7E9-1D7AE27A7251}"/>
              </a:ext>
            </a:extLst>
          </p:cNvPr>
          <p:cNvSpPr>
            <a:spLocks noGrp="1"/>
          </p:cNvSpPr>
          <p:nvPr>
            <p:ph idx="1"/>
          </p:nvPr>
        </p:nvSpPr>
        <p:spPr/>
        <p:txBody>
          <a:bodyPr lIns="0" tIns="45720" rIns="90000" bIns="45720" anchor="t"/>
          <a:lstStyle/>
          <a:p>
            <a:r>
              <a:rPr lang="en-GB" sz="2400" dirty="0">
                <a:latin typeface="Arial"/>
                <a:cs typeface="Arial"/>
              </a:rPr>
              <a:t>Early and middle Iron Age Britain lacks cemeteries seen in earlier or later periods. The practice of excarnation is one possible explanation for this.</a:t>
            </a:r>
          </a:p>
          <a:p>
            <a:r>
              <a:rPr lang="en-GB" sz="2400" dirty="0">
                <a:latin typeface="Arial" panose="020B0604020202020204" pitchFamily="34" charset="0"/>
              </a:rPr>
              <a:t>Excarnation is where a body is left exposed to the elements, allowing the fleshy parts to decay. It is sometimes called a ‘sky burial’.</a:t>
            </a:r>
          </a:p>
          <a:p>
            <a:r>
              <a:rPr lang="en-GB" sz="2400" dirty="0">
                <a:latin typeface="Arial" panose="020B0604020202020204" pitchFamily="34" charset="0"/>
              </a:rPr>
              <a:t>However, some distinct regional burial traditions existed, such as square barrows. </a:t>
            </a:r>
          </a:p>
          <a:p>
            <a:endParaRPr lang="en-GB" sz="2400" dirty="0"/>
          </a:p>
          <a:p>
            <a:r>
              <a:rPr lang="en-GB" sz="2400" dirty="0"/>
              <a:t> </a:t>
            </a:r>
          </a:p>
          <a:p>
            <a:endParaRPr lang="en-GB" dirty="0"/>
          </a:p>
        </p:txBody>
      </p:sp>
      <p:pic>
        <p:nvPicPr>
          <p:cNvPr id="10" name="Picture Placeholder 9" descr="Reconstruction illustration depicting an Iron Age excarnation with a body laid out on a raised wooden platform with tribal men leaving goods and performing rituals around the body.">
            <a:extLst>
              <a:ext uri="{FF2B5EF4-FFF2-40B4-BE49-F238E27FC236}">
                <a16:creationId xmlns:a16="http://schemas.microsoft.com/office/drawing/2014/main" id="{74CDA2B3-954B-86F4-FFF1-EE3138635669}"/>
              </a:ext>
            </a:extLst>
          </p:cNvPr>
          <p:cNvPicPr>
            <a:picLocks noGrp="1" noChangeAspect="1"/>
          </p:cNvPicPr>
          <p:nvPr>
            <p:ph type="pic" sz="quarter" idx="10"/>
          </p:nvPr>
        </p:nvPicPr>
        <p:blipFill>
          <a:blip r:embed="rId3"/>
          <a:srcRect t="16822" b="16822"/>
          <a:stretch/>
        </p:blipFill>
        <p:spPr>
          <a:prstGeom prst="rect">
            <a:avLst/>
          </a:prstGeom>
        </p:spPr>
      </p:pic>
      <p:sp>
        <p:nvSpPr>
          <p:cNvPr id="3" name="Text Placeholder 2">
            <a:extLst>
              <a:ext uri="{FF2B5EF4-FFF2-40B4-BE49-F238E27FC236}">
                <a16:creationId xmlns:a16="http://schemas.microsoft.com/office/drawing/2014/main" id="{774189E8-195C-F403-8307-688AD564795E}"/>
              </a:ext>
            </a:extLst>
          </p:cNvPr>
          <p:cNvSpPr>
            <a:spLocks noGrp="1"/>
          </p:cNvSpPr>
          <p:nvPr>
            <p:ph type="body" sz="quarter" idx="23"/>
          </p:nvPr>
        </p:nvSpPr>
        <p:spPr/>
        <p:txBody>
          <a:bodyPr/>
          <a:lstStyle/>
          <a:p>
            <a:r>
              <a:rPr lang="en-GB" dirty="0"/>
              <a:t>Reconstruction of an Iron Age excarnation </a:t>
            </a:r>
          </a:p>
        </p:txBody>
      </p:sp>
    </p:spTree>
    <p:extLst>
      <p:ext uri="{BB962C8B-B14F-4D97-AF65-F5344CB8AC3E}">
        <p14:creationId xmlns:p14="http://schemas.microsoft.com/office/powerpoint/2010/main" val="14227755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D0C0E9-B8D6-9AA6-2F95-87233AC31E2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E6E7C7A-7E1C-16D3-EE3F-E88CD4945B0A}"/>
              </a:ext>
            </a:extLst>
          </p:cNvPr>
          <p:cNvSpPr>
            <a:spLocks noGrp="1"/>
          </p:cNvSpPr>
          <p:nvPr>
            <p:ph type="title"/>
          </p:nvPr>
        </p:nvSpPr>
        <p:spPr/>
        <p:txBody>
          <a:bodyPr>
            <a:normAutofit/>
          </a:bodyPr>
          <a:lstStyle/>
          <a:p>
            <a:r>
              <a:rPr lang="en-US" dirty="0"/>
              <a:t>Death &amp; Burial </a:t>
            </a:r>
          </a:p>
        </p:txBody>
      </p:sp>
      <p:sp>
        <p:nvSpPr>
          <p:cNvPr id="14" name="Content Placeholder 13">
            <a:extLst>
              <a:ext uri="{FF2B5EF4-FFF2-40B4-BE49-F238E27FC236}">
                <a16:creationId xmlns:a16="http://schemas.microsoft.com/office/drawing/2014/main" id="{6B9ED73D-75A7-4336-400B-35C283998FDE}"/>
              </a:ext>
            </a:extLst>
          </p:cNvPr>
          <p:cNvSpPr>
            <a:spLocks noGrp="1"/>
          </p:cNvSpPr>
          <p:nvPr>
            <p:ph idx="1"/>
          </p:nvPr>
        </p:nvSpPr>
        <p:spPr/>
        <p:txBody>
          <a:bodyPr lIns="0" tIns="45720" rIns="90000" bIns="45720" anchor="t"/>
          <a:lstStyle/>
          <a:p>
            <a:r>
              <a:rPr lang="en-GB" sz="2400" dirty="0">
                <a:latin typeface="Arial" panose="020B0604020202020204" pitchFamily="34" charset="0"/>
              </a:rPr>
              <a:t>Square barrows are Middle Iron Age burial monuments (c.500–50 BC), mainly found in Yorkshire between the Humber and North Yorkshire Moors.</a:t>
            </a:r>
          </a:p>
          <a:p>
            <a:r>
              <a:rPr lang="en-GB" sz="2400" dirty="0"/>
              <a:t>They are square or rectangular earth mounds surrounded by ditches, usually covering centrally placed burials in grave pits. </a:t>
            </a:r>
          </a:p>
          <a:p>
            <a:r>
              <a:rPr lang="en-GB" sz="2400" dirty="0"/>
              <a:t>The burials sometimes included grave goods, with the most elaborate, such as the ones at Wetwang, containing dismantled chariots.</a:t>
            </a:r>
          </a:p>
          <a:p>
            <a:endParaRPr lang="en-GB" sz="2400" dirty="0"/>
          </a:p>
          <a:p>
            <a:r>
              <a:rPr lang="en-GB" sz="2400" dirty="0"/>
              <a:t> </a:t>
            </a:r>
          </a:p>
          <a:p>
            <a:endParaRPr lang="en-GB" dirty="0"/>
          </a:p>
        </p:txBody>
      </p:sp>
      <p:pic>
        <p:nvPicPr>
          <p:cNvPr id="8" name="Picture Placeholder 7" descr="A photo of a skeleton in a grave being excavated with the remains of two large chariot wheels at the end of the body">
            <a:extLst>
              <a:ext uri="{FF2B5EF4-FFF2-40B4-BE49-F238E27FC236}">
                <a16:creationId xmlns:a16="http://schemas.microsoft.com/office/drawing/2014/main" id="{B2651E3A-0B37-7917-2227-74C598DE0696}"/>
              </a:ext>
            </a:extLst>
          </p:cNvPr>
          <p:cNvPicPr>
            <a:picLocks noGrp="1" noChangeAspect="1"/>
          </p:cNvPicPr>
          <p:nvPr>
            <p:ph type="pic" sz="quarter" idx="10"/>
          </p:nvPr>
        </p:nvPicPr>
        <p:blipFill>
          <a:blip r:embed="rId3"/>
          <a:srcRect l="10977" r="10977"/>
          <a:stretch/>
        </p:blipFill>
        <p:spPr>
          <a:prstGeom prst="rect">
            <a:avLst/>
          </a:prstGeom>
        </p:spPr>
      </p:pic>
      <p:sp>
        <p:nvSpPr>
          <p:cNvPr id="3" name="Text Placeholder 2">
            <a:extLst>
              <a:ext uri="{FF2B5EF4-FFF2-40B4-BE49-F238E27FC236}">
                <a16:creationId xmlns:a16="http://schemas.microsoft.com/office/drawing/2014/main" id="{1891E9D0-3098-3F3D-851B-D1417EFCA4F9}"/>
              </a:ext>
            </a:extLst>
          </p:cNvPr>
          <p:cNvSpPr>
            <a:spLocks noGrp="1"/>
          </p:cNvSpPr>
          <p:nvPr>
            <p:ph type="body" sz="quarter" idx="23"/>
          </p:nvPr>
        </p:nvSpPr>
        <p:spPr/>
        <p:txBody>
          <a:bodyPr/>
          <a:lstStyle/>
          <a:p>
            <a:r>
              <a:rPr lang="en-GB" dirty="0"/>
              <a:t>Chariot burial at Wetwang, Yorkshire</a:t>
            </a:r>
          </a:p>
        </p:txBody>
      </p:sp>
    </p:spTree>
    <p:extLst>
      <p:ext uri="{BB962C8B-B14F-4D97-AF65-F5344CB8AC3E}">
        <p14:creationId xmlns:p14="http://schemas.microsoft.com/office/powerpoint/2010/main" val="18785844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7455EC-8616-27A8-8E6B-D55FDB0B5CB1}"/>
              </a:ext>
            </a:extLst>
          </p:cNvPr>
          <p:cNvSpPr>
            <a:spLocks noGrp="1"/>
          </p:cNvSpPr>
          <p:nvPr>
            <p:ph type="title"/>
          </p:nvPr>
        </p:nvSpPr>
        <p:spPr/>
        <p:txBody>
          <a:bodyPr/>
          <a:lstStyle/>
          <a:p>
            <a:r>
              <a:rPr lang="en-US" dirty="0"/>
              <a:t>Map of Britain</a:t>
            </a:r>
          </a:p>
        </p:txBody>
      </p:sp>
      <p:pic>
        <p:nvPicPr>
          <p:cNvPr id="6" name="Picture 1" descr="Map of UK showing 9 locations where examples of Iron Age Settlements have been found. ">
            <a:extLst>
              <a:ext uri="{FF2B5EF4-FFF2-40B4-BE49-F238E27FC236}">
                <a16:creationId xmlns:a16="http://schemas.microsoft.com/office/drawing/2014/main" id="{60521A76-9448-D8C4-567B-6E9BEAE36543}"/>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337733"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extBox 23">
            <a:extLst>
              <a:ext uri="{FF2B5EF4-FFF2-40B4-BE49-F238E27FC236}">
                <a16:creationId xmlns:a16="http://schemas.microsoft.com/office/drawing/2014/main" id="{9DA27E80-1B96-6FCD-CF34-77D6A6AAA709}"/>
              </a:ext>
            </a:extLst>
          </p:cNvPr>
          <p:cNvSpPr txBox="1">
            <a:spLocks noChangeArrowheads="1"/>
          </p:cNvSpPr>
          <p:nvPr/>
        </p:nvSpPr>
        <p:spPr bwMode="auto">
          <a:xfrm>
            <a:off x="4038071" y="188913"/>
            <a:ext cx="199072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defRPr/>
            </a:pPr>
            <a:r>
              <a:rPr lang="en-GB" sz="1200" dirty="0">
                <a:solidFill>
                  <a:schemeClr val="bg1"/>
                </a:solidFill>
                <a:effectLst>
                  <a:outerShdw blurRad="38100" dist="38100" dir="2700000" algn="tl">
                    <a:srgbClr val="000000">
                      <a:alpha val="43137"/>
                    </a:srgbClr>
                  </a:outerShdw>
                </a:effectLst>
                <a:latin typeface="Source Sans Pro" pitchFamily="34" charset="0"/>
              </a:rPr>
              <a:t>Broch of Gurness</a:t>
            </a:r>
          </a:p>
        </p:txBody>
      </p:sp>
      <p:sp>
        <p:nvSpPr>
          <p:cNvPr id="16" name="TextBox 23">
            <a:extLst>
              <a:ext uri="{FF2B5EF4-FFF2-40B4-BE49-F238E27FC236}">
                <a16:creationId xmlns:a16="http://schemas.microsoft.com/office/drawing/2014/main" id="{442FD174-542C-7D83-6398-BE11C9B2CD56}"/>
              </a:ext>
            </a:extLst>
          </p:cNvPr>
          <p:cNvSpPr txBox="1">
            <a:spLocks noChangeArrowheads="1"/>
          </p:cNvSpPr>
          <p:nvPr/>
        </p:nvSpPr>
        <p:spPr bwMode="auto">
          <a:xfrm>
            <a:off x="3834871" y="3295650"/>
            <a:ext cx="922337" cy="277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defRPr/>
            </a:pPr>
            <a:r>
              <a:rPr lang="en-GB" sz="1200" dirty="0">
                <a:solidFill>
                  <a:schemeClr val="bg1"/>
                </a:solidFill>
                <a:effectLst>
                  <a:outerShdw blurRad="38100" dist="38100" dir="2700000" algn="tl">
                    <a:srgbClr val="000000">
                      <a:alpha val="43137"/>
                    </a:srgbClr>
                  </a:outerShdw>
                </a:effectLst>
                <a:latin typeface="Source Sans Pro" pitchFamily="34" charset="0"/>
              </a:rPr>
              <a:t>Wetwang</a:t>
            </a:r>
          </a:p>
        </p:txBody>
      </p:sp>
      <p:sp>
        <p:nvSpPr>
          <p:cNvPr id="24" name="TextBox 23">
            <a:extLst>
              <a:ext uri="{FF2B5EF4-FFF2-40B4-BE49-F238E27FC236}">
                <a16:creationId xmlns:a16="http://schemas.microsoft.com/office/drawing/2014/main" id="{95B65CC5-9F24-2FE0-C270-D7C9B0D3B8DB}"/>
              </a:ext>
            </a:extLst>
          </p:cNvPr>
          <p:cNvSpPr txBox="1">
            <a:spLocks noChangeArrowheads="1"/>
          </p:cNvSpPr>
          <p:nvPr/>
        </p:nvSpPr>
        <p:spPr bwMode="auto">
          <a:xfrm>
            <a:off x="3351430" y="4014838"/>
            <a:ext cx="1495425" cy="277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defRPr/>
            </a:pPr>
            <a:r>
              <a:rPr lang="en-GB" sz="1200" dirty="0">
                <a:solidFill>
                  <a:schemeClr val="bg1"/>
                </a:solidFill>
                <a:effectLst>
                  <a:outerShdw blurRad="38100" dist="38100" dir="2700000" algn="tl">
                    <a:srgbClr val="000000">
                      <a:alpha val="43137"/>
                    </a:srgbClr>
                  </a:outerShdw>
                </a:effectLst>
                <a:latin typeface="Source Sans Pro" pitchFamily="34" charset="0"/>
              </a:rPr>
              <a:t>Lindow Moss</a:t>
            </a:r>
          </a:p>
        </p:txBody>
      </p:sp>
      <p:sp>
        <p:nvSpPr>
          <p:cNvPr id="22" name="TextBox 23">
            <a:extLst>
              <a:ext uri="{FF2B5EF4-FFF2-40B4-BE49-F238E27FC236}">
                <a16:creationId xmlns:a16="http://schemas.microsoft.com/office/drawing/2014/main" id="{25E019AD-7F48-A247-838D-49FB294FC369}"/>
              </a:ext>
            </a:extLst>
          </p:cNvPr>
          <p:cNvSpPr txBox="1">
            <a:spLocks noChangeArrowheads="1"/>
          </p:cNvSpPr>
          <p:nvPr/>
        </p:nvSpPr>
        <p:spPr bwMode="auto">
          <a:xfrm>
            <a:off x="3677708" y="4431402"/>
            <a:ext cx="102235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defRPr/>
            </a:pPr>
            <a:r>
              <a:rPr lang="en-GB" sz="1200" dirty="0">
                <a:solidFill>
                  <a:schemeClr val="bg1"/>
                </a:solidFill>
                <a:effectLst>
                  <a:outerShdw blurRad="38100" dist="38100" dir="2700000" algn="tl">
                    <a:srgbClr val="000000">
                      <a:alpha val="43137"/>
                    </a:srgbClr>
                  </a:outerShdw>
                </a:effectLst>
                <a:latin typeface="Source Sans Pro" pitchFamily="34" charset="0"/>
              </a:rPr>
              <a:t>Hallaton</a:t>
            </a:r>
          </a:p>
        </p:txBody>
      </p:sp>
      <p:sp>
        <p:nvSpPr>
          <p:cNvPr id="20" name="TextBox 23">
            <a:extLst>
              <a:ext uri="{FF2B5EF4-FFF2-40B4-BE49-F238E27FC236}">
                <a16:creationId xmlns:a16="http://schemas.microsoft.com/office/drawing/2014/main" id="{1FE2D8A6-DF3F-D742-0013-3622B14029AF}"/>
              </a:ext>
            </a:extLst>
          </p:cNvPr>
          <p:cNvSpPr txBox="1">
            <a:spLocks noChangeArrowheads="1"/>
          </p:cNvSpPr>
          <p:nvPr/>
        </p:nvSpPr>
        <p:spPr bwMode="auto">
          <a:xfrm>
            <a:off x="4576234" y="4457750"/>
            <a:ext cx="936046" cy="277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defRPr/>
            </a:pPr>
            <a:r>
              <a:rPr lang="en-GB" sz="1200" dirty="0">
                <a:solidFill>
                  <a:schemeClr val="bg1"/>
                </a:solidFill>
                <a:effectLst>
                  <a:outerShdw blurRad="38100" dist="38100" dir="2700000" algn="tl">
                    <a:srgbClr val="000000">
                      <a:alpha val="43137"/>
                    </a:srgbClr>
                  </a:outerShdw>
                </a:effectLst>
                <a:latin typeface="Source Sans Pro" pitchFamily="34" charset="0"/>
              </a:rPr>
              <a:t>Snettisham</a:t>
            </a:r>
          </a:p>
        </p:txBody>
      </p:sp>
      <p:sp>
        <p:nvSpPr>
          <p:cNvPr id="14" name="TextBox 23">
            <a:extLst>
              <a:ext uri="{FF2B5EF4-FFF2-40B4-BE49-F238E27FC236}">
                <a16:creationId xmlns:a16="http://schemas.microsoft.com/office/drawing/2014/main" id="{53F6158E-554C-24C2-4B9A-788C81903427}"/>
              </a:ext>
            </a:extLst>
          </p:cNvPr>
          <p:cNvSpPr txBox="1">
            <a:spLocks noChangeArrowheads="1"/>
          </p:cNvSpPr>
          <p:nvPr/>
        </p:nvSpPr>
        <p:spPr bwMode="auto">
          <a:xfrm>
            <a:off x="2462348" y="5099050"/>
            <a:ext cx="13208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defRPr/>
            </a:pPr>
            <a:r>
              <a:rPr lang="en-GB" sz="1200" dirty="0">
                <a:solidFill>
                  <a:schemeClr val="bg1"/>
                </a:solidFill>
                <a:effectLst>
                  <a:outerShdw blurRad="38100" dist="38100" dir="2700000" algn="tl">
                    <a:srgbClr val="000000">
                      <a:alpha val="43137"/>
                    </a:srgbClr>
                  </a:outerShdw>
                </a:effectLst>
                <a:latin typeface="Source Sans Pro" pitchFamily="34" charset="0"/>
              </a:rPr>
              <a:t>Glastonbury</a:t>
            </a:r>
          </a:p>
        </p:txBody>
      </p:sp>
      <p:sp>
        <p:nvSpPr>
          <p:cNvPr id="4" name="TextBox 23">
            <a:extLst>
              <a:ext uri="{FF2B5EF4-FFF2-40B4-BE49-F238E27FC236}">
                <a16:creationId xmlns:a16="http://schemas.microsoft.com/office/drawing/2014/main" id="{1BBB0567-3287-DB32-7C62-0AFFEE11877B}"/>
              </a:ext>
            </a:extLst>
          </p:cNvPr>
          <p:cNvSpPr txBox="1">
            <a:spLocks noChangeArrowheads="1"/>
          </p:cNvSpPr>
          <p:nvPr/>
        </p:nvSpPr>
        <p:spPr bwMode="auto">
          <a:xfrm>
            <a:off x="3574269" y="5215700"/>
            <a:ext cx="1049748"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algn="ctr" eaLnBrk="1" hangingPunct="1">
              <a:defRPr/>
            </a:pPr>
            <a:r>
              <a:rPr lang="en-GB" sz="1200" dirty="0">
                <a:solidFill>
                  <a:schemeClr val="bg1"/>
                </a:solidFill>
                <a:effectLst>
                  <a:outerShdw blurRad="38100" dist="38100" dir="2700000" algn="tl">
                    <a:srgbClr val="000000">
                      <a:alpha val="43137"/>
                    </a:srgbClr>
                  </a:outerShdw>
                </a:effectLst>
                <a:latin typeface="Source Sans Pro" pitchFamily="34" charset="0"/>
              </a:rPr>
              <a:t>Uffington</a:t>
            </a:r>
          </a:p>
        </p:txBody>
      </p:sp>
      <p:sp>
        <p:nvSpPr>
          <p:cNvPr id="18" name="TextBox 23">
            <a:extLst>
              <a:ext uri="{FF2B5EF4-FFF2-40B4-BE49-F238E27FC236}">
                <a16:creationId xmlns:a16="http://schemas.microsoft.com/office/drawing/2014/main" id="{5A3456ED-3ED4-CAEF-B8E5-8348CCAF5C42}"/>
              </a:ext>
            </a:extLst>
          </p:cNvPr>
          <p:cNvSpPr txBox="1">
            <a:spLocks noChangeArrowheads="1"/>
          </p:cNvSpPr>
          <p:nvPr/>
        </p:nvSpPr>
        <p:spPr bwMode="auto">
          <a:xfrm>
            <a:off x="4312708" y="5011738"/>
            <a:ext cx="1990725" cy="277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defRPr/>
            </a:pPr>
            <a:r>
              <a:rPr lang="en-GB" sz="1200" dirty="0">
                <a:solidFill>
                  <a:schemeClr val="bg1"/>
                </a:solidFill>
                <a:effectLst>
                  <a:outerShdw blurRad="38100" dist="38100" dir="2700000" algn="tl">
                    <a:srgbClr val="000000">
                      <a:alpha val="43137"/>
                    </a:srgbClr>
                  </a:outerShdw>
                </a:effectLst>
                <a:latin typeface="Source Sans Pro" pitchFamily="34" charset="0"/>
              </a:rPr>
              <a:t>Battersea</a:t>
            </a:r>
          </a:p>
        </p:txBody>
      </p:sp>
      <p:sp>
        <p:nvSpPr>
          <p:cNvPr id="11" name="TextBox 23">
            <a:extLst>
              <a:ext uri="{FF2B5EF4-FFF2-40B4-BE49-F238E27FC236}">
                <a16:creationId xmlns:a16="http://schemas.microsoft.com/office/drawing/2014/main" id="{A3915BDC-8E79-6CB3-6B5F-9ADC718FD342}"/>
              </a:ext>
            </a:extLst>
          </p:cNvPr>
          <p:cNvSpPr txBox="1">
            <a:spLocks noChangeArrowheads="1"/>
          </p:cNvSpPr>
          <p:nvPr/>
        </p:nvSpPr>
        <p:spPr bwMode="auto">
          <a:xfrm>
            <a:off x="1661583" y="5527675"/>
            <a:ext cx="1152525" cy="277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defRPr/>
            </a:pPr>
            <a:r>
              <a:rPr lang="en-GB" sz="1200" dirty="0">
                <a:solidFill>
                  <a:schemeClr val="bg1"/>
                </a:solidFill>
                <a:effectLst>
                  <a:outerShdw blurRad="38100" dist="38100" dir="2700000" algn="tl">
                    <a:srgbClr val="000000">
                      <a:alpha val="43137"/>
                    </a:srgbClr>
                  </a:outerShdw>
                </a:effectLst>
                <a:latin typeface="Source Sans Pro" pitchFamily="34" charset="0"/>
              </a:rPr>
              <a:t>Carn Euny</a:t>
            </a:r>
          </a:p>
        </p:txBody>
      </p:sp>
      <p:sp>
        <p:nvSpPr>
          <p:cNvPr id="8" name="TextBox 23">
            <a:extLst>
              <a:ext uri="{FF2B5EF4-FFF2-40B4-BE49-F238E27FC236}">
                <a16:creationId xmlns:a16="http://schemas.microsoft.com/office/drawing/2014/main" id="{00E2FB28-6B26-A389-ECA7-603459D62EF0}"/>
              </a:ext>
            </a:extLst>
          </p:cNvPr>
          <p:cNvSpPr txBox="1">
            <a:spLocks noChangeArrowheads="1"/>
          </p:cNvSpPr>
          <p:nvPr/>
        </p:nvSpPr>
        <p:spPr bwMode="auto">
          <a:xfrm>
            <a:off x="3204448" y="5754687"/>
            <a:ext cx="199072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defRPr/>
            </a:pPr>
            <a:r>
              <a:rPr lang="en-GB" sz="1200" dirty="0">
                <a:solidFill>
                  <a:schemeClr val="bg1"/>
                </a:solidFill>
                <a:effectLst>
                  <a:outerShdw blurRad="38100" dist="38100" dir="2700000" algn="tl">
                    <a:srgbClr val="000000">
                      <a:alpha val="43137"/>
                    </a:srgbClr>
                  </a:outerShdw>
                </a:effectLst>
                <a:latin typeface="Source Sans Pro" pitchFamily="34" charset="0"/>
              </a:rPr>
              <a:t>Maiden Castle</a:t>
            </a:r>
          </a:p>
        </p:txBody>
      </p:sp>
      <p:sp>
        <p:nvSpPr>
          <p:cNvPr id="7" name="Oval 6">
            <a:hlinkClick r:id="rId3" action="ppaction://hlinksldjump"/>
            <a:extLst>
              <a:ext uri="{FF2B5EF4-FFF2-40B4-BE49-F238E27FC236}">
                <a16:creationId xmlns:a16="http://schemas.microsoft.com/office/drawing/2014/main" id="{B7835CF7-A41E-4E45-A1C3-8C56EC12A419}"/>
              </a:ext>
              <a:ext uri="{C183D7F6-B498-43B3-948B-1728B52AA6E4}">
                <adec:decorative xmlns:adec="http://schemas.microsoft.com/office/drawing/2017/decorative" val="1"/>
              </a:ext>
            </a:extLst>
          </p:cNvPr>
          <p:cNvSpPr/>
          <p:nvPr/>
        </p:nvSpPr>
        <p:spPr>
          <a:xfrm>
            <a:off x="3498321" y="5589588"/>
            <a:ext cx="179387" cy="179387"/>
          </a:xfrm>
          <a:prstGeom prst="ellipse">
            <a:avLst/>
          </a:prstGeom>
          <a:solidFill>
            <a:srgbClr val="B62126"/>
          </a:solidFill>
          <a:ln>
            <a:solidFill>
              <a:srgbClr val="B6212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dirty="0"/>
          </a:p>
        </p:txBody>
      </p:sp>
      <p:sp>
        <p:nvSpPr>
          <p:cNvPr id="9" name="Oval 8">
            <a:hlinkClick r:id="rId4" action="ppaction://hlinksldjump"/>
            <a:extLst>
              <a:ext uri="{FF2B5EF4-FFF2-40B4-BE49-F238E27FC236}">
                <a16:creationId xmlns:a16="http://schemas.microsoft.com/office/drawing/2014/main" id="{145152C9-A5CA-72FE-E1AE-78653B86A0E0}"/>
              </a:ext>
              <a:ext uri="{C183D7F6-B498-43B3-948B-1728B52AA6E4}">
                <adec:decorative xmlns:adec="http://schemas.microsoft.com/office/drawing/2017/decorative" val="1"/>
              </a:ext>
            </a:extLst>
          </p:cNvPr>
          <p:cNvSpPr/>
          <p:nvPr/>
        </p:nvSpPr>
        <p:spPr>
          <a:xfrm>
            <a:off x="3831696" y="333375"/>
            <a:ext cx="179387" cy="179388"/>
          </a:xfrm>
          <a:prstGeom prst="ellipse">
            <a:avLst/>
          </a:prstGeom>
          <a:solidFill>
            <a:srgbClr val="B62126"/>
          </a:solidFill>
          <a:ln>
            <a:solidFill>
              <a:srgbClr val="B6212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dirty="0"/>
          </a:p>
        </p:txBody>
      </p:sp>
      <p:sp>
        <p:nvSpPr>
          <p:cNvPr id="12" name="Oval 11">
            <a:hlinkClick r:id="rId5" action="ppaction://hlinksldjump"/>
            <a:extLst>
              <a:ext uri="{FF2B5EF4-FFF2-40B4-BE49-F238E27FC236}">
                <a16:creationId xmlns:a16="http://schemas.microsoft.com/office/drawing/2014/main" id="{85799F90-DC6B-98A1-8A49-DFB7A547DB41}"/>
              </a:ext>
              <a:ext uri="{C183D7F6-B498-43B3-948B-1728B52AA6E4}">
                <adec:decorative xmlns:adec="http://schemas.microsoft.com/office/drawing/2017/decorative" val="1"/>
              </a:ext>
            </a:extLst>
          </p:cNvPr>
          <p:cNvSpPr/>
          <p:nvPr/>
        </p:nvSpPr>
        <p:spPr>
          <a:xfrm>
            <a:off x="2164821" y="5834063"/>
            <a:ext cx="179387" cy="179387"/>
          </a:xfrm>
          <a:prstGeom prst="ellipse">
            <a:avLst/>
          </a:prstGeom>
          <a:solidFill>
            <a:srgbClr val="B62126"/>
          </a:solidFill>
          <a:ln>
            <a:solidFill>
              <a:srgbClr val="B6212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dirty="0"/>
          </a:p>
        </p:txBody>
      </p:sp>
      <p:sp>
        <p:nvSpPr>
          <p:cNvPr id="13" name="Oval 12">
            <a:hlinkClick r:id="rId6" action="ppaction://hlinksldjump"/>
            <a:extLst>
              <a:ext uri="{FF2B5EF4-FFF2-40B4-BE49-F238E27FC236}">
                <a16:creationId xmlns:a16="http://schemas.microsoft.com/office/drawing/2014/main" id="{21D85E2F-3899-90F7-E08E-8213C97CCF67}"/>
              </a:ext>
              <a:ext uri="{C183D7F6-B498-43B3-948B-1728B52AA6E4}">
                <adec:decorative xmlns:adec="http://schemas.microsoft.com/office/drawing/2017/decorative" val="1"/>
              </a:ext>
            </a:extLst>
          </p:cNvPr>
          <p:cNvSpPr/>
          <p:nvPr/>
        </p:nvSpPr>
        <p:spPr>
          <a:xfrm>
            <a:off x="3434821" y="5265738"/>
            <a:ext cx="179387" cy="179387"/>
          </a:xfrm>
          <a:prstGeom prst="ellipse">
            <a:avLst/>
          </a:prstGeom>
          <a:solidFill>
            <a:srgbClr val="B62126"/>
          </a:solidFill>
          <a:ln>
            <a:solidFill>
              <a:srgbClr val="B6212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dirty="0"/>
          </a:p>
        </p:txBody>
      </p:sp>
      <p:sp>
        <p:nvSpPr>
          <p:cNvPr id="15" name="Oval 14">
            <a:hlinkClick r:id="rId7" action="ppaction://hlinksldjump"/>
            <a:extLst>
              <a:ext uri="{FF2B5EF4-FFF2-40B4-BE49-F238E27FC236}">
                <a16:creationId xmlns:a16="http://schemas.microsoft.com/office/drawing/2014/main" id="{FE4DE29F-7009-30CB-8847-4F18B00A6836}"/>
              </a:ext>
              <a:ext uri="{C183D7F6-B498-43B3-948B-1728B52AA6E4}">
                <adec:decorative xmlns:adec="http://schemas.microsoft.com/office/drawing/2017/decorative" val="1"/>
              </a:ext>
            </a:extLst>
          </p:cNvPr>
          <p:cNvSpPr/>
          <p:nvPr/>
        </p:nvSpPr>
        <p:spPr>
          <a:xfrm>
            <a:off x="4396846" y="3573463"/>
            <a:ext cx="179387" cy="179387"/>
          </a:xfrm>
          <a:prstGeom prst="ellipse">
            <a:avLst/>
          </a:prstGeom>
          <a:solidFill>
            <a:srgbClr val="B62126"/>
          </a:solidFill>
          <a:ln>
            <a:solidFill>
              <a:srgbClr val="B6212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dirty="0"/>
          </a:p>
        </p:txBody>
      </p:sp>
      <p:sp>
        <p:nvSpPr>
          <p:cNvPr id="17" name="Oval 16">
            <a:hlinkClick r:id="rId8" action="ppaction://hlinksldjump"/>
            <a:extLst>
              <a:ext uri="{FF2B5EF4-FFF2-40B4-BE49-F238E27FC236}">
                <a16:creationId xmlns:a16="http://schemas.microsoft.com/office/drawing/2014/main" id="{395C90A1-A37A-CEEF-51FC-1E86A32835D0}"/>
              </a:ext>
              <a:ext uri="{C183D7F6-B498-43B3-948B-1728B52AA6E4}">
                <adec:decorative xmlns:adec="http://schemas.microsoft.com/office/drawing/2017/decorative" val="1"/>
              </a:ext>
            </a:extLst>
          </p:cNvPr>
          <p:cNvSpPr/>
          <p:nvPr/>
        </p:nvSpPr>
        <p:spPr>
          <a:xfrm>
            <a:off x="4642908" y="5248275"/>
            <a:ext cx="179388" cy="179388"/>
          </a:xfrm>
          <a:prstGeom prst="ellipse">
            <a:avLst/>
          </a:prstGeom>
          <a:solidFill>
            <a:srgbClr val="B62126"/>
          </a:solidFill>
          <a:ln>
            <a:solidFill>
              <a:srgbClr val="B6212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dirty="0"/>
          </a:p>
        </p:txBody>
      </p:sp>
      <p:sp>
        <p:nvSpPr>
          <p:cNvPr id="19" name="Oval 18">
            <a:hlinkClick r:id="rId9" action="ppaction://hlinksldjump"/>
            <a:extLst>
              <a:ext uri="{FF2B5EF4-FFF2-40B4-BE49-F238E27FC236}">
                <a16:creationId xmlns:a16="http://schemas.microsoft.com/office/drawing/2014/main" id="{14BC5903-0885-F68B-3B21-43C4D3FAC0C7}"/>
              </a:ext>
              <a:ext uri="{C183D7F6-B498-43B3-948B-1728B52AA6E4}">
                <adec:decorative xmlns:adec="http://schemas.microsoft.com/office/drawing/2017/decorative" val="1"/>
              </a:ext>
            </a:extLst>
          </p:cNvPr>
          <p:cNvSpPr/>
          <p:nvPr/>
        </p:nvSpPr>
        <p:spPr>
          <a:xfrm>
            <a:off x="4846108" y="4292600"/>
            <a:ext cx="179388" cy="179388"/>
          </a:xfrm>
          <a:prstGeom prst="ellipse">
            <a:avLst/>
          </a:prstGeom>
          <a:solidFill>
            <a:srgbClr val="B62126"/>
          </a:solidFill>
          <a:ln>
            <a:solidFill>
              <a:srgbClr val="B6212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dirty="0"/>
          </a:p>
        </p:txBody>
      </p:sp>
      <p:sp>
        <p:nvSpPr>
          <p:cNvPr id="21" name="Oval 20">
            <a:hlinkClick r:id="rId10" action="ppaction://hlinksldjump"/>
            <a:extLst>
              <a:ext uri="{FF2B5EF4-FFF2-40B4-BE49-F238E27FC236}">
                <a16:creationId xmlns:a16="http://schemas.microsoft.com/office/drawing/2014/main" id="{B4F55D62-D4AC-7744-4C30-86CC430A7AE5}"/>
              </a:ext>
              <a:ext uri="{C183D7F6-B498-43B3-948B-1728B52AA6E4}">
                <adec:decorative xmlns:adec="http://schemas.microsoft.com/office/drawing/2017/decorative" val="1"/>
              </a:ext>
            </a:extLst>
          </p:cNvPr>
          <p:cNvSpPr/>
          <p:nvPr/>
        </p:nvSpPr>
        <p:spPr>
          <a:xfrm>
            <a:off x="4369858" y="4471988"/>
            <a:ext cx="179388" cy="179387"/>
          </a:xfrm>
          <a:prstGeom prst="ellipse">
            <a:avLst/>
          </a:prstGeom>
          <a:solidFill>
            <a:srgbClr val="B62126"/>
          </a:solidFill>
          <a:ln>
            <a:solidFill>
              <a:srgbClr val="B6212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dirty="0"/>
          </a:p>
        </p:txBody>
      </p:sp>
      <p:sp>
        <p:nvSpPr>
          <p:cNvPr id="23" name="Oval 22">
            <a:hlinkClick r:id="rId11" action="ppaction://hlinksldjump"/>
            <a:extLst>
              <a:ext uri="{FF2B5EF4-FFF2-40B4-BE49-F238E27FC236}">
                <a16:creationId xmlns:a16="http://schemas.microsoft.com/office/drawing/2014/main" id="{E4BF1217-70A8-9558-FE71-CE9EDDD20371}"/>
              </a:ext>
              <a:ext uri="{C183D7F6-B498-43B3-948B-1728B52AA6E4}">
                <adec:decorative xmlns:adec="http://schemas.microsoft.com/office/drawing/2017/decorative" val="1"/>
              </a:ext>
            </a:extLst>
          </p:cNvPr>
          <p:cNvSpPr/>
          <p:nvPr/>
        </p:nvSpPr>
        <p:spPr>
          <a:xfrm>
            <a:off x="3825346" y="3903663"/>
            <a:ext cx="179387" cy="179387"/>
          </a:xfrm>
          <a:prstGeom prst="ellipse">
            <a:avLst/>
          </a:prstGeom>
          <a:solidFill>
            <a:srgbClr val="B62126"/>
          </a:solidFill>
          <a:ln>
            <a:solidFill>
              <a:srgbClr val="B6212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dirty="0"/>
          </a:p>
        </p:txBody>
      </p:sp>
      <p:sp>
        <p:nvSpPr>
          <p:cNvPr id="3" name="Oval 2">
            <a:hlinkClick r:id="rId12" action="ppaction://hlinksldjump"/>
            <a:extLst>
              <a:ext uri="{FF2B5EF4-FFF2-40B4-BE49-F238E27FC236}">
                <a16:creationId xmlns:a16="http://schemas.microsoft.com/office/drawing/2014/main" id="{486EEDFB-7C53-E42E-88C1-D7D04CEF89C1}"/>
              </a:ext>
              <a:ext uri="{C183D7F6-B498-43B3-948B-1728B52AA6E4}">
                <adec:decorative xmlns:adec="http://schemas.microsoft.com/office/drawing/2017/decorative" val="1"/>
              </a:ext>
            </a:extLst>
          </p:cNvPr>
          <p:cNvSpPr/>
          <p:nvPr/>
        </p:nvSpPr>
        <p:spPr>
          <a:xfrm>
            <a:off x="3992027" y="5088732"/>
            <a:ext cx="179388" cy="179387"/>
          </a:xfrm>
          <a:prstGeom prst="ellipse">
            <a:avLst/>
          </a:prstGeom>
          <a:solidFill>
            <a:srgbClr val="B62126"/>
          </a:solidFill>
          <a:ln>
            <a:solidFill>
              <a:srgbClr val="B6212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dirty="0"/>
          </a:p>
        </p:txBody>
      </p:sp>
      <p:grpSp>
        <p:nvGrpSpPr>
          <p:cNvPr id="5" name="Washi">
            <a:extLst>
              <a:ext uri="{FF2B5EF4-FFF2-40B4-BE49-F238E27FC236}">
                <a16:creationId xmlns:a16="http://schemas.microsoft.com/office/drawing/2014/main" id="{78913B2E-365E-E8F9-3B9B-3240163A204B}"/>
              </a:ext>
              <a:ext uri="{C183D7F6-B498-43B3-948B-1728B52AA6E4}">
                <adec:decorative xmlns:adec="http://schemas.microsoft.com/office/drawing/2017/decorative" val="1"/>
              </a:ext>
            </a:extLst>
          </p:cNvPr>
          <p:cNvGrpSpPr/>
          <p:nvPr/>
        </p:nvGrpSpPr>
        <p:grpSpPr>
          <a:xfrm>
            <a:off x="4568825" y="1101426"/>
            <a:ext cx="5185766" cy="2045429"/>
            <a:chOff x="7957226" y="136188"/>
            <a:chExt cx="3797147" cy="1459780"/>
          </a:xfrm>
        </p:grpSpPr>
        <p:sp>
          <p:nvSpPr>
            <p:cNvPr id="25" name="Washi">
              <a:extLst>
                <a:ext uri="{FF2B5EF4-FFF2-40B4-BE49-F238E27FC236}">
                  <a16:creationId xmlns:a16="http://schemas.microsoft.com/office/drawing/2014/main" id="{137DB22F-ECF9-0789-DA7D-7997483818A8}"/>
                </a:ext>
                <a:ext uri="{C183D7F6-B498-43B3-948B-1728B52AA6E4}">
                  <adec:decorative xmlns:adec="http://schemas.microsoft.com/office/drawing/2017/decorative" val="1"/>
                </a:ext>
              </a:extLst>
            </p:cNvPr>
            <p:cNvSpPr txBox="1">
              <a:spLocks/>
            </p:cNvSpPr>
            <p:nvPr/>
          </p:nvSpPr>
          <p:spPr>
            <a:xfrm>
              <a:off x="7957226" y="136188"/>
              <a:ext cx="3797147" cy="1459780"/>
            </a:xfrm>
            <a:prstGeom prst="rect">
              <a:avLst/>
            </a:prstGeom>
            <a:blipFill>
              <a:blip>
                <a:extLst>
                  <a:ext uri="{96DAC541-7B7A-43D3-8B79-37D633B846F1}">
                    <asvg:svgBlip xmlns:asvg="http://schemas.microsoft.com/office/drawing/2016/SVG/main" r:embed="rId13"/>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 </a:t>
              </a:r>
            </a:p>
          </p:txBody>
        </p:sp>
        <p:sp>
          <p:nvSpPr>
            <p:cNvPr id="26" name="Text Placeholder">
              <a:extLst>
                <a:ext uri="{FF2B5EF4-FFF2-40B4-BE49-F238E27FC236}">
                  <a16:creationId xmlns:a16="http://schemas.microsoft.com/office/drawing/2014/main" id="{61BC15EC-7C91-D868-F269-0FDFCAEBCC0E}"/>
                </a:ext>
                <a:ext uri="{C183D7F6-B498-43B3-948B-1728B52AA6E4}">
                  <adec:decorative xmlns:adec="http://schemas.microsoft.com/office/drawing/2017/decorative" val="0"/>
                </a:ext>
              </a:extLst>
            </p:cNvPr>
            <p:cNvSpPr txBox="1">
              <a:spLocks/>
            </p:cNvSpPr>
            <p:nvPr/>
          </p:nvSpPr>
          <p:spPr>
            <a:xfrm rot="21383919">
              <a:off x="8286096" y="633770"/>
              <a:ext cx="3098979" cy="581620"/>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altLang="en-US" sz="2800" dirty="0">
                  <a:ea typeface="MS PGothic" panose="020B0600070205080204" pitchFamily="34" charset="-128"/>
                  <a:cs typeface="Arial" panose="020B0604020202020204" pitchFamily="34" charset="0"/>
                </a:rPr>
                <a:t>Click on the dots to learn about our Top 10 Iron Age sites</a:t>
              </a:r>
            </a:p>
          </p:txBody>
        </p:sp>
      </p:grpSp>
    </p:spTree>
    <p:extLst>
      <p:ext uri="{BB962C8B-B14F-4D97-AF65-F5344CB8AC3E}">
        <p14:creationId xmlns:p14="http://schemas.microsoft.com/office/powerpoint/2010/main" val="40138359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9082DF-A11C-D0C4-2017-67FC044103B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7BF1F81-6A15-DDB0-2775-6444B7709BCB}"/>
              </a:ext>
            </a:extLst>
          </p:cNvPr>
          <p:cNvSpPr>
            <a:spLocks noGrp="1"/>
          </p:cNvSpPr>
          <p:nvPr>
            <p:ph type="title"/>
          </p:nvPr>
        </p:nvSpPr>
        <p:spPr/>
        <p:txBody>
          <a:bodyPr>
            <a:normAutofit/>
          </a:bodyPr>
          <a:lstStyle/>
          <a:p>
            <a:r>
              <a:rPr lang="en-US" dirty="0"/>
              <a:t>Maiden Castle, Dorset</a:t>
            </a:r>
          </a:p>
        </p:txBody>
      </p:sp>
      <p:grpSp>
        <p:nvGrpSpPr>
          <p:cNvPr id="21" name="Group 20" descr="Back to map link icon">
            <a:extLst>
              <a:ext uri="{FF2B5EF4-FFF2-40B4-BE49-F238E27FC236}">
                <a16:creationId xmlns:a16="http://schemas.microsoft.com/office/drawing/2014/main" id="{0BA90783-8E2E-A734-D148-AC47CD51F2A6}"/>
              </a:ext>
            </a:extLst>
          </p:cNvPr>
          <p:cNvGrpSpPr/>
          <p:nvPr/>
        </p:nvGrpSpPr>
        <p:grpSpPr>
          <a:xfrm>
            <a:off x="8772940" y="365126"/>
            <a:ext cx="2378470" cy="710288"/>
            <a:chOff x="8772940" y="365126"/>
            <a:chExt cx="2378470" cy="710288"/>
          </a:xfrm>
        </p:grpSpPr>
        <p:sp>
          <p:nvSpPr>
            <p:cNvPr id="22" name="Action Button: Go Back or Previous 21">
              <a:hlinkClick r:id="rId3" action="ppaction://hlinksldjump" highlightClick="1"/>
              <a:extLst>
                <a:ext uri="{FF2B5EF4-FFF2-40B4-BE49-F238E27FC236}">
                  <a16:creationId xmlns:a16="http://schemas.microsoft.com/office/drawing/2014/main" id="{9A068EFE-1341-9C1E-0B34-404FA0F0F0EF}"/>
                </a:ext>
              </a:extLst>
            </p:cNvPr>
            <p:cNvSpPr/>
            <p:nvPr/>
          </p:nvSpPr>
          <p:spPr>
            <a:xfrm>
              <a:off x="8772940" y="365126"/>
              <a:ext cx="821634" cy="710288"/>
            </a:xfrm>
            <a:prstGeom prst="actionButtonBackPrevious">
              <a:avLst/>
            </a:prstGeom>
            <a:noFill/>
            <a:ln w="44450">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3" name="TextBox 22">
              <a:extLst>
                <a:ext uri="{FF2B5EF4-FFF2-40B4-BE49-F238E27FC236}">
                  <a16:creationId xmlns:a16="http://schemas.microsoft.com/office/drawing/2014/main" id="{6ABC10C7-E64D-43D5-8B10-669D3CACBCE6}"/>
                </a:ext>
              </a:extLst>
            </p:cNvPr>
            <p:cNvSpPr txBox="1"/>
            <p:nvPr/>
          </p:nvSpPr>
          <p:spPr>
            <a:xfrm>
              <a:off x="9594574" y="535604"/>
              <a:ext cx="1556836" cy="369332"/>
            </a:xfrm>
            <a:prstGeom prst="rect">
              <a:avLst/>
            </a:prstGeom>
            <a:noFill/>
          </p:spPr>
          <p:txBody>
            <a:bodyPr wrap="none" rtlCol="0">
              <a:spAutoFit/>
            </a:bodyPr>
            <a:lstStyle/>
            <a:p>
              <a:r>
                <a:rPr lang="en-GB" b="1" dirty="0"/>
                <a:t>Back to map</a:t>
              </a:r>
            </a:p>
          </p:txBody>
        </p:sp>
      </p:grpSp>
      <p:sp>
        <p:nvSpPr>
          <p:cNvPr id="14" name="Content Placeholder 13">
            <a:extLst>
              <a:ext uri="{FF2B5EF4-FFF2-40B4-BE49-F238E27FC236}">
                <a16:creationId xmlns:a16="http://schemas.microsoft.com/office/drawing/2014/main" id="{937D6A5E-F429-A841-FD36-EFCB31ED8F40}"/>
              </a:ext>
            </a:extLst>
          </p:cNvPr>
          <p:cNvSpPr>
            <a:spLocks noGrp="1"/>
          </p:cNvSpPr>
          <p:nvPr>
            <p:ph idx="1"/>
          </p:nvPr>
        </p:nvSpPr>
        <p:spPr>
          <a:xfrm>
            <a:off x="381886" y="1411704"/>
            <a:ext cx="5324852" cy="5298123"/>
          </a:xfrm>
        </p:spPr>
        <p:txBody>
          <a:bodyPr lIns="0" tIns="45720" rIns="90000" bIns="45720" anchor="t"/>
          <a:lstStyle/>
          <a:p>
            <a:r>
              <a:rPr lang="en-GB" sz="2400" dirty="0"/>
              <a:t>Maiden Castle is one of Europe’s largest Iron Age hillforts and is bigger than 50 football pitches.</a:t>
            </a:r>
          </a:p>
          <a:p>
            <a:r>
              <a:rPr lang="en-GB" sz="2400" dirty="0"/>
              <a:t>It was built over earlier Neolithic and Bronze Age enclosures on the same hilltop.</a:t>
            </a:r>
          </a:p>
          <a:p>
            <a:r>
              <a:rPr lang="en-GB" sz="2400" dirty="0"/>
              <a:t>It is surrounded by huge, hand-dug, defensive banks and ditches. </a:t>
            </a:r>
          </a:p>
          <a:p>
            <a:r>
              <a:rPr lang="en-GB" sz="2400" dirty="0"/>
              <a:t>Building these complex defences began around 2,400 years ago and continued for about 300 years.</a:t>
            </a:r>
          </a:p>
          <a:p>
            <a:r>
              <a:rPr lang="en-GB" sz="2400" dirty="0"/>
              <a:t>At its height, hundreds of people lived there.</a:t>
            </a:r>
          </a:p>
          <a:p>
            <a:endParaRPr lang="en-GB" sz="2400" dirty="0"/>
          </a:p>
          <a:p>
            <a:endParaRPr lang="en-GB" sz="2400" dirty="0"/>
          </a:p>
        </p:txBody>
      </p:sp>
      <p:pic>
        <p:nvPicPr>
          <p:cNvPr id="6" name="Picture Placeholder 5" descr="Aerial photograph of an ancient hill fort with multiple concentric earthwork terraces surrounded by green agricultural fields. The fort's distinct layered structure and elevated position indicate historical defensive use, contrasting with the patchwork of cultivated land and rural landscape in the background.">
            <a:extLst>
              <a:ext uri="{FF2B5EF4-FFF2-40B4-BE49-F238E27FC236}">
                <a16:creationId xmlns:a16="http://schemas.microsoft.com/office/drawing/2014/main" id="{96333CD7-E94F-EC06-9800-A9D5BAAFD906}"/>
              </a:ext>
            </a:extLst>
          </p:cNvPr>
          <p:cNvPicPr>
            <a:picLocks noGrp="1" noChangeAspect="1"/>
          </p:cNvPicPr>
          <p:nvPr>
            <p:ph type="pic" sz="quarter" idx="10"/>
          </p:nvPr>
        </p:nvPicPr>
        <p:blipFill>
          <a:blip r:embed="rId4"/>
          <a:srcRect t="19481" b="24522"/>
          <a:stretch>
            <a:fillRect/>
          </a:stretch>
        </p:blipFill>
        <p:spPr>
          <a:xfrm>
            <a:off x="6096000" y="1411704"/>
            <a:ext cx="5714114" cy="4798596"/>
          </a:xfrm>
          <a:prstGeom prst="rect">
            <a:avLst/>
          </a:prstGeom>
        </p:spPr>
      </p:pic>
      <p:pic>
        <p:nvPicPr>
          <p:cNvPr id="8" name="Picture 7" descr="Reconstruction drawing showing  a huge flat hilltop surrounded by huge banks and ditches with two entrance watch towers and lots of roundhouses in the area on top of the hill.">
            <a:extLst>
              <a:ext uri="{FF2B5EF4-FFF2-40B4-BE49-F238E27FC236}">
                <a16:creationId xmlns:a16="http://schemas.microsoft.com/office/drawing/2014/main" id="{9A0E9877-8054-932A-7FD7-EE0D47D3F7D4}"/>
              </a:ext>
            </a:extLst>
          </p:cNvPr>
          <p:cNvPicPr>
            <a:picLocks noChangeAspect="1"/>
          </p:cNvPicPr>
          <p:nvPr/>
        </p:nvPicPr>
        <p:blipFill>
          <a:blip r:embed="rId5"/>
          <a:srcRect r="3863"/>
          <a:stretch>
            <a:fillRect/>
          </a:stretch>
        </p:blipFill>
        <p:spPr>
          <a:xfrm>
            <a:off x="5706738" y="1582182"/>
            <a:ext cx="6328692" cy="4336026"/>
          </a:xfrm>
          <a:prstGeom prst="rect">
            <a:avLst/>
          </a:prstGeom>
        </p:spPr>
      </p:pic>
      <p:sp>
        <p:nvSpPr>
          <p:cNvPr id="3" name="Text Placeholder 2">
            <a:extLst>
              <a:ext uri="{FF2B5EF4-FFF2-40B4-BE49-F238E27FC236}">
                <a16:creationId xmlns:a16="http://schemas.microsoft.com/office/drawing/2014/main" id="{FB7E3394-234E-37CA-0993-CC0938CCF71C}"/>
              </a:ext>
            </a:extLst>
          </p:cNvPr>
          <p:cNvSpPr>
            <a:spLocks noGrp="1"/>
          </p:cNvSpPr>
          <p:nvPr>
            <p:ph type="body" sz="quarter" idx="23"/>
          </p:nvPr>
        </p:nvSpPr>
        <p:spPr/>
        <p:txBody>
          <a:bodyPr/>
          <a:lstStyle/>
          <a:p>
            <a:r>
              <a:rPr lang="en-GB" dirty="0"/>
              <a:t>Maiden Castle Iron Age Hillfort, Dorset</a:t>
            </a:r>
          </a:p>
        </p:txBody>
      </p:sp>
    </p:spTree>
    <p:extLst>
      <p:ext uri="{BB962C8B-B14F-4D97-AF65-F5344CB8AC3E}">
        <p14:creationId xmlns:p14="http://schemas.microsoft.com/office/powerpoint/2010/main" val="2184674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4">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4">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1C9603-7CEF-B436-C07F-AAAD22CBD7A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6A550E6-F373-8182-0410-104AE388352D}"/>
              </a:ext>
            </a:extLst>
          </p:cNvPr>
          <p:cNvSpPr>
            <a:spLocks noGrp="1"/>
          </p:cNvSpPr>
          <p:nvPr>
            <p:ph type="title"/>
          </p:nvPr>
        </p:nvSpPr>
        <p:spPr/>
        <p:txBody>
          <a:bodyPr>
            <a:normAutofit/>
          </a:bodyPr>
          <a:lstStyle/>
          <a:p>
            <a:r>
              <a:rPr lang="en-US" dirty="0"/>
              <a:t>Maiden Castle, Dorset </a:t>
            </a:r>
          </a:p>
        </p:txBody>
      </p:sp>
      <p:sp>
        <p:nvSpPr>
          <p:cNvPr id="14" name="Content Placeholder 13">
            <a:extLst>
              <a:ext uri="{FF2B5EF4-FFF2-40B4-BE49-F238E27FC236}">
                <a16:creationId xmlns:a16="http://schemas.microsoft.com/office/drawing/2014/main" id="{96FEF1BE-5D85-A28E-CD45-50EB40A1269C}"/>
              </a:ext>
            </a:extLst>
          </p:cNvPr>
          <p:cNvSpPr>
            <a:spLocks noGrp="1"/>
          </p:cNvSpPr>
          <p:nvPr>
            <p:ph idx="1"/>
          </p:nvPr>
        </p:nvSpPr>
        <p:spPr>
          <a:xfrm>
            <a:off x="381885" y="1411704"/>
            <a:ext cx="5356535" cy="5298123"/>
          </a:xfrm>
        </p:spPr>
        <p:txBody>
          <a:bodyPr lIns="0" tIns="45720" rIns="90000" bIns="45720" anchor="t"/>
          <a:lstStyle/>
          <a:p>
            <a:r>
              <a:rPr lang="en-GB" sz="2400" dirty="0"/>
              <a:t>Maiden Castle </a:t>
            </a:r>
            <a:r>
              <a:rPr lang="en-GB" altLang="en-US" sz="2400" dirty="0">
                <a:ea typeface="ＭＳ Ｐゴシック" panose="020B0600070205080204" pitchFamily="34" charset="-128"/>
                <a:cs typeface="Arial" panose="020B0604020202020204" pitchFamily="34" charset="0"/>
              </a:rPr>
              <a:t>was in use from the 4</a:t>
            </a:r>
            <a:r>
              <a:rPr lang="en-GB" altLang="en-US" sz="2400" baseline="30000" dirty="0">
                <a:ea typeface="ＭＳ Ｐゴシック" panose="020B0600070205080204" pitchFamily="34" charset="-128"/>
                <a:cs typeface="Arial" panose="020B0604020202020204" pitchFamily="34" charset="0"/>
              </a:rPr>
              <a:t>th</a:t>
            </a:r>
            <a:r>
              <a:rPr lang="en-GB" altLang="en-US" sz="2400" dirty="0">
                <a:ea typeface="ＭＳ Ｐゴシック" panose="020B0600070205080204" pitchFamily="34" charset="-128"/>
                <a:cs typeface="Arial" panose="020B0604020202020204" pitchFamily="34" charset="0"/>
              </a:rPr>
              <a:t> century BC until the Roman conquest.</a:t>
            </a:r>
          </a:p>
          <a:p>
            <a:r>
              <a:rPr lang="en-GB" altLang="en-US" sz="2400" dirty="0">
                <a:ea typeface="ＭＳ Ｐゴシック" panose="020B0600070205080204" pitchFamily="34" charset="-128"/>
                <a:cs typeface="Arial" panose="020B0604020202020204" pitchFamily="34" charset="0"/>
              </a:rPr>
              <a:t>This reconstruction drawing shows how it might have looked in the middle Iron Age (400–120 BC), with over 100 round houses arranged in rows. </a:t>
            </a:r>
          </a:p>
          <a:p>
            <a:r>
              <a:rPr lang="en-GB" altLang="en-US" sz="2400" dirty="0">
                <a:ea typeface="ＭＳ Ｐゴシック" panose="020B0600070205080204" pitchFamily="34" charset="-128"/>
                <a:cs typeface="Arial" panose="020B0604020202020204" pitchFamily="34" charset="0"/>
              </a:rPr>
              <a:t>Fewer people lived there by the time the Romans arrived, but a small  cemetery contains the bones of people who may have been killed fighting the Romans, including one skeleton with a catapult bolt in his spine.</a:t>
            </a:r>
            <a:endParaRPr lang="en-GB" sz="2400" dirty="0"/>
          </a:p>
          <a:p>
            <a:endParaRPr lang="en-GB" sz="2400" dirty="0"/>
          </a:p>
        </p:txBody>
      </p:sp>
      <p:sp>
        <p:nvSpPr>
          <p:cNvPr id="3" name="Text Placeholder 2">
            <a:extLst>
              <a:ext uri="{FF2B5EF4-FFF2-40B4-BE49-F238E27FC236}">
                <a16:creationId xmlns:a16="http://schemas.microsoft.com/office/drawing/2014/main" id="{5E02D044-810A-9C97-9E1B-00E035B22B7B}"/>
              </a:ext>
            </a:extLst>
          </p:cNvPr>
          <p:cNvSpPr>
            <a:spLocks noGrp="1"/>
          </p:cNvSpPr>
          <p:nvPr>
            <p:ph type="body" sz="quarter" idx="23"/>
          </p:nvPr>
        </p:nvSpPr>
        <p:spPr/>
        <p:txBody>
          <a:bodyPr/>
          <a:lstStyle/>
          <a:p>
            <a:r>
              <a:rPr lang="en-GB" dirty="0"/>
              <a:t>Reconstruction drawing of Maiden Castle Iron Age Hillfort</a:t>
            </a:r>
          </a:p>
        </p:txBody>
      </p:sp>
      <p:pic>
        <p:nvPicPr>
          <p:cNvPr id="9" name="Picture Placeholder 8" descr="A digital illustration of an ancient circular village with thatched-roof huts arranged in rows., surrounded by wooden fences and pathways. The scene includes people engaging in daily activities, livestock, and smoke rising from huts, highlighting community life and early settlement structure. ">
            <a:extLst>
              <a:ext uri="{FF2B5EF4-FFF2-40B4-BE49-F238E27FC236}">
                <a16:creationId xmlns:a16="http://schemas.microsoft.com/office/drawing/2014/main" id="{E0C6A9C1-45D5-7597-48DD-3CED2809BA4D}"/>
              </a:ext>
            </a:extLst>
          </p:cNvPr>
          <p:cNvPicPr>
            <a:picLocks noGrp="1" noChangeAspect="1"/>
          </p:cNvPicPr>
          <p:nvPr>
            <p:ph type="pic" sz="quarter" idx="10"/>
          </p:nvPr>
        </p:nvPicPr>
        <p:blipFill>
          <a:blip r:embed="rId3"/>
          <a:srcRect l="6545" r="6545"/>
          <a:stretch>
            <a:fillRect/>
          </a:stretch>
        </p:blipFill>
        <p:spPr>
          <a:prstGeom prst="rect">
            <a:avLst/>
          </a:prstGeom>
        </p:spPr>
      </p:pic>
      <p:pic>
        <p:nvPicPr>
          <p:cNvPr id="13" name="Picture 12" descr="Black and white illustration showing a detail view of a Roman arrowhead or ballista bolt lodged in the spine of a skeleton">
            <a:extLst>
              <a:ext uri="{FF2B5EF4-FFF2-40B4-BE49-F238E27FC236}">
                <a16:creationId xmlns:a16="http://schemas.microsoft.com/office/drawing/2014/main" id="{00B3E7AB-0B53-80D2-70B2-127D032017B1}"/>
              </a:ext>
            </a:extLst>
          </p:cNvPr>
          <p:cNvPicPr>
            <a:picLocks noChangeAspect="1"/>
          </p:cNvPicPr>
          <p:nvPr/>
        </p:nvPicPr>
        <p:blipFill>
          <a:blip r:embed="rId4"/>
          <a:stretch>
            <a:fillRect/>
          </a:stretch>
        </p:blipFill>
        <p:spPr>
          <a:xfrm>
            <a:off x="6096000" y="1589532"/>
            <a:ext cx="5714114" cy="4442939"/>
          </a:xfrm>
          <a:prstGeom prst="rect">
            <a:avLst/>
          </a:prstGeom>
        </p:spPr>
      </p:pic>
      <p:grpSp>
        <p:nvGrpSpPr>
          <p:cNvPr id="4" name="Group 3" descr="Why do you think some Neolithic houses were so big?">
            <a:extLst>
              <a:ext uri="{FF2B5EF4-FFF2-40B4-BE49-F238E27FC236}">
                <a16:creationId xmlns:a16="http://schemas.microsoft.com/office/drawing/2014/main" id="{224D15B9-1824-33F3-A4C2-39321A68BF05}"/>
              </a:ext>
            </a:extLst>
          </p:cNvPr>
          <p:cNvGrpSpPr/>
          <p:nvPr/>
        </p:nvGrpSpPr>
        <p:grpSpPr>
          <a:xfrm>
            <a:off x="6820706" y="2304403"/>
            <a:ext cx="4333157" cy="3013197"/>
            <a:chOff x="6978823" y="1723240"/>
            <a:chExt cx="3621837" cy="3013197"/>
          </a:xfrm>
        </p:grpSpPr>
        <p:grpSp>
          <p:nvGrpSpPr>
            <p:cNvPr id="5" name="Washi" descr="Washi tape">
              <a:extLst>
                <a:ext uri="{FF2B5EF4-FFF2-40B4-BE49-F238E27FC236}">
                  <a16:creationId xmlns:a16="http://schemas.microsoft.com/office/drawing/2014/main" id="{57827C8E-66E5-5E07-8239-34AD36A297D7}"/>
                </a:ext>
              </a:extLst>
            </p:cNvPr>
            <p:cNvGrpSpPr/>
            <p:nvPr/>
          </p:nvGrpSpPr>
          <p:grpSpPr>
            <a:xfrm>
              <a:off x="6978823" y="2218279"/>
              <a:ext cx="3621837" cy="2518158"/>
              <a:chOff x="8132536" y="-87330"/>
              <a:chExt cx="3621837" cy="2518158"/>
            </a:xfrm>
          </p:grpSpPr>
          <p:sp>
            <p:nvSpPr>
              <p:cNvPr id="7" name="Washi">
                <a:extLst>
                  <a:ext uri="{FF2B5EF4-FFF2-40B4-BE49-F238E27FC236}">
                    <a16:creationId xmlns:a16="http://schemas.microsoft.com/office/drawing/2014/main" id="{CFE321EA-1834-7435-6509-FC8EE66C6F81}"/>
                  </a:ext>
                  <a:ext uri="{C183D7F6-B498-43B3-948B-1728B52AA6E4}">
                    <adec:decorative xmlns:adec="http://schemas.microsoft.com/office/drawing/2017/decorative" val="1"/>
                  </a:ext>
                </a:extLst>
              </p:cNvPr>
              <p:cNvSpPr txBox="1">
                <a:spLocks/>
              </p:cNvSpPr>
              <p:nvPr/>
            </p:nvSpPr>
            <p:spPr>
              <a:xfrm>
                <a:off x="8132536" y="-87330"/>
                <a:ext cx="3621837" cy="2364059"/>
              </a:xfrm>
              <a:prstGeom prst="rect">
                <a:avLst/>
              </a:prstGeom>
              <a:blipFill>
                <a:blip>
                  <a:extLst>
                    <a:ext uri="{96DAC541-7B7A-43D3-8B79-37D633B846F1}">
                      <asvg:svgBlip xmlns:asvg="http://schemas.microsoft.com/office/drawing/2016/SVG/main" r:embed="rId5"/>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 </a:t>
                </a:r>
              </a:p>
            </p:txBody>
          </p:sp>
          <p:sp>
            <p:nvSpPr>
              <p:cNvPr id="8" name="Text Placeholder" descr="Why do you think some Neolithic houses were so big?">
                <a:extLst>
                  <a:ext uri="{FF2B5EF4-FFF2-40B4-BE49-F238E27FC236}">
                    <a16:creationId xmlns:a16="http://schemas.microsoft.com/office/drawing/2014/main" id="{FC1CBF48-E848-E334-5D84-C97DF743AABE}"/>
                  </a:ext>
                  <a:ext uri="{C183D7F6-B498-43B3-948B-1728B52AA6E4}">
                    <adec:decorative xmlns:adec="http://schemas.microsoft.com/office/drawing/2017/decorative" val="0"/>
                  </a:ext>
                </a:extLst>
              </p:cNvPr>
              <p:cNvSpPr txBox="1">
                <a:spLocks/>
              </p:cNvSpPr>
              <p:nvPr/>
            </p:nvSpPr>
            <p:spPr>
              <a:xfrm rot="21383919">
                <a:off x="8200223" y="167218"/>
                <a:ext cx="3449654" cy="2263610"/>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QUESTION</a:t>
                </a:r>
              </a:p>
              <a:p>
                <a:r>
                  <a:rPr lang="en-GB" altLang="en-US" sz="2000" b="0" dirty="0">
                    <a:cs typeface="Arial" panose="020B0604020202020204" pitchFamily="34" charset="0"/>
                  </a:rPr>
                  <a:t>Why might the Romans have attacked Maiden Castle?</a:t>
                </a:r>
              </a:p>
              <a:p>
                <a:endParaRPr lang="en-US" dirty="0"/>
              </a:p>
            </p:txBody>
          </p:sp>
        </p:grpSp>
        <p:pic>
          <p:nvPicPr>
            <p:cNvPr id="6" name="Question Mark" descr="Question mark">
              <a:extLst>
                <a:ext uri="{FF2B5EF4-FFF2-40B4-BE49-F238E27FC236}">
                  <a16:creationId xmlns:a16="http://schemas.microsoft.com/office/drawing/2014/main" id="{57CFA861-589E-56BC-6833-B0020489E400}"/>
                </a:ext>
                <a:ext uri="{C183D7F6-B498-43B3-948B-1728B52AA6E4}">
                  <adec:decorative xmlns:adec="http://schemas.microsoft.com/office/drawing/2017/decorative" val="0"/>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rot="19248285">
              <a:off x="9784457" y="1723240"/>
              <a:ext cx="744846" cy="1318312"/>
            </a:xfrm>
            <a:prstGeom prst="rect">
              <a:avLst/>
            </a:prstGeom>
          </p:spPr>
        </p:pic>
      </p:grpSp>
      <p:grpSp>
        <p:nvGrpSpPr>
          <p:cNvPr id="10" name="Group 9" descr="Back to map link icon">
            <a:extLst>
              <a:ext uri="{FF2B5EF4-FFF2-40B4-BE49-F238E27FC236}">
                <a16:creationId xmlns:a16="http://schemas.microsoft.com/office/drawing/2014/main" id="{F5ACF178-F316-D30E-ACBE-EFD463F2FBA5}"/>
              </a:ext>
            </a:extLst>
          </p:cNvPr>
          <p:cNvGrpSpPr/>
          <p:nvPr/>
        </p:nvGrpSpPr>
        <p:grpSpPr>
          <a:xfrm>
            <a:off x="8772940" y="365126"/>
            <a:ext cx="2378470" cy="710288"/>
            <a:chOff x="8772940" y="365126"/>
            <a:chExt cx="2378470" cy="710288"/>
          </a:xfrm>
        </p:grpSpPr>
        <p:sp>
          <p:nvSpPr>
            <p:cNvPr id="11" name="Action Button: Go Back or Previous 10">
              <a:hlinkClick r:id="rId7" action="ppaction://hlinksldjump" highlightClick="1"/>
              <a:extLst>
                <a:ext uri="{FF2B5EF4-FFF2-40B4-BE49-F238E27FC236}">
                  <a16:creationId xmlns:a16="http://schemas.microsoft.com/office/drawing/2014/main" id="{60EA131D-5270-048D-F424-EBC053605D04}"/>
                </a:ext>
              </a:extLst>
            </p:cNvPr>
            <p:cNvSpPr/>
            <p:nvPr/>
          </p:nvSpPr>
          <p:spPr>
            <a:xfrm>
              <a:off x="8772940" y="365126"/>
              <a:ext cx="821634" cy="710288"/>
            </a:xfrm>
            <a:prstGeom prst="actionButtonBackPrevious">
              <a:avLst/>
            </a:prstGeom>
            <a:noFill/>
            <a:ln w="44450">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 name="TextBox 11">
              <a:extLst>
                <a:ext uri="{FF2B5EF4-FFF2-40B4-BE49-F238E27FC236}">
                  <a16:creationId xmlns:a16="http://schemas.microsoft.com/office/drawing/2014/main" id="{F95320F2-918D-2D17-53F0-8CBD7DE14D65}"/>
                </a:ext>
              </a:extLst>
            </p:cNvPr>
            <p:cNvSpPr txBox="1"/>
            <p:nvPr/>
          </p:nvSpPr>
          <p:spPr>
            <a:xfrm>
              <a:off x="9594574" y="535604"/>
              <a:ext cx="1556836" cy="369332"/>
            </a:xfrm>
            <a:prstGeom prst="rect">
              <a:avLst/>
            </a:prstGeom>
            <a:noFill/>
          </p:spPr>
          <p:txBody>
            <a:bodyPr wrap="none" rtlCol="0">
              <a:spAutoFit/>
            </a:bodyPr>
            <a:lstStyle/>
            <a:p>
              <a:r>
                <a:rPr lang="en-GB" b="1" dirty="0"/>
                <a:t>Back to map</a:t>
              </a:r>
            </a:p>
          </p:txBody>
        </p:sp>
      </p:grpSp>
    </p:spTree>
    <p:extLst>
      <p:ext uri="{BB962C8B-B14F-4D97-AF65-F5344CB8AC3E}">
        <p14:creationId xmlns:p14="http://schemas.microsoft.com/office/powerpoint/2010/main" val="34804254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4">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CC991C-C6CC-BE35-DECB-ABD1A652FEC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25713CF-EB5E-8F01-F846-949E250F78AA}"/>
              </a:ext>
            </a:extLst>
          </p:cNvPr>
          <p:cNvSpPr>
            <a:spLocks noGrp="1"/>
          </p:cNvSpPr>
          <p:nvPr>
            <p:ph type="title"/>
          </p:nvPr>
        </p:nvSpPr>
        <p:spPr/>
        <p:txBody>
          <a:bodyPr>
            <a:normAutofit/>
          </a:bodyPr>
          <a:lstStyle/>
          <a:p>
            <a:r>
              <a:rPr lang="en-US" dirty="0"/>
              <a:t>Broch of Gurness, Orkney</a:t>
            </a:r>
          </a:p>
        </p:txBody>
      </p:sp>
      <p:grpSp>
        <p:nvGrpSpPr>
          <p:cNvPr id="4" name="Group 3" descr="Back to map link icon">
            <a:extLst>
              <a:ext uri="{FF2B5EF4-FFF2-40B4-BE49-F238E27FC236}">
                <a16:creationId xmlns:a16="http://schemas.microsoft.com/office/drawing/2014/main" id="{4ECE6215-B38F-66EE-7664-0E78C9D2E774}"/>
              </a:ext>
            </a:extLst>
          </p:cNvPr>
          <p:cNvGrpSpPr/>
          <p:nvPr/>
        </p:nvGrpSpPr>
        <p:grpSpPr>
          <a:xfrm>
            <a:off x="8772940" y="365126"/>
            <a:ext cx="2378470" cy="710288"/>
            <a:chOff x="8772940" y="365126"/>
            <a:chExt cx="2378470" cy="710288"/>
          </a:xfrm>
        </p:grpSpPr>
        <p:sp>
          <p:nvSpPr>
            <p:cNvPr id="5" name="Action Button: Go Back or Previous 4">
              <a:hlinkClick r:id="rId3" action="ppaction://hlinksldjump" highlightClick="1"/>
              <a:extLst>
                <a:ext uri="{FF2B5EF4-FFF2-40B4-BE49-F238E27FC236}">
                  <a16:creationId xmlns:a16="http://schemas.microsoft.com/office/drawing/2014/main" id="{2C4BBA60-E05F-DD03-61FE-3484517FA217}"/>
                </a:ext>
              </a:extLst>
            </p:cNvPr>
            <p:cNvSpPr/>
            <p:nvPr/>
          </p:nvSpPr>
          <p:spPr>
            <a:xfrm>
              <a:off x="8772940" y="365126"/>
              <a:ext cx="821634" cy="710288"/>
            </a:xfrm>
            <a:prstGeom prst="actionButtonBackPrevious">
              <a:avLst/>
            </a:prstGeom>
            <a:noFill/>
            <a:ln w="44450">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 name="TextBox 5">
              <a:extLst>
                <a:ext uri="{FF2B5EF4-FFF2-40B4-BE49-F238E27FC236}">
                  <a16:creationId xmlns:a16="http://schemas.microsoft.com/office/drawing/2014/main" id="{66EEDD00-B71F-51F7-CCA0-29911CF71BC8}"/>
                </a:ext>
              </a:extLst>
            </p:cNvPr>
            <p:cNvSpPr txBox="1"/>
            <p:nvPr/>
          </p:nvSpPr>
          <p:spPr>
            <a:xfrm>
              <a:off x="9594574" y="535604"/>
              <a:ext cx="1556836" cy="369332"/>
            </a:xfrm>
            <a:prstGeom prst="rect">
              <a:avLst/>
            </a:prstGeom>
            <a:noFill/>
          </p:spPr>
          <p:txBody>
            <a:bodyPr wrap="none" rtlCol="0">
              <a:spAutoFit/>
            </a:bodyPr>
            <a:lstStyle/>
            <a:p>
              <a:r>
                <a:rPr lang="en-GB" b="1" dirty="0"/>
                <a:t>Back to map</a:t>
              </a:r>
            </a:p>
          </p:txBody>
        </p:sp>
      </p:grpSp>
      <p:sp>
        <p:nvSpPr>
          <p:cNvPr id="14" name="Content Placeholder 13">
            <a:extLst>
              <a:ext uri="{FF2B5EF4-FFF2-40B4-BE49-F238E27FC236}">
                <a16:creationId xmlns:a16="http://schemas.microsoft.com/office/drawing/2014/main" id="{71B7C70E-533A-6FA9-6AB2-E40A6BEAED5C}"/>
              </a:ext>
            </a:extLst>
          </p:cNvPr>
          <p:cNvSpPr>
            <a:spLocks noGrp="1"/>
          </p:cNvSpPr>
          <p:nvPr>
            <p:ph idx="1"/>
          </p:nvPr>
        </p:nvSpPr>
        <p:spPr/>
        <p:txBody>
          <a:bodyPr lIns="0" tIns="45720" rIns="90000" bIns="45720" anchor="t"/>
          <a:lstStyle/>
          <a:p>
            <a:r>
              <a:rPr lang="en-GB" sz="2400" dirty="0"/>
              <a:t>In western Scotland, hillforts were not built in the Iron Age. Instead defended settlements with towers are found, they are called brochs. </a:t>
            </a:r>
          </a:p>
          <a:p>
            <a:r>
              <a:rPr lang="en-GB" sz="2400" dirty="0"/>
              <a:t>The Broch of Gurness in Orkney is one of the best-preserved examples of this type of settlement.</a:t>
            </a:r>
          </a:p>
          <a:p>
            <a:r>
              <a:rPr lang="en-GB" sz="2400" dirty="0"/>
              <a:t>The village began after 500 BC and was abandoned after AD 100. </a:t>
            </a:r>
            <a:endParaRPr lang="en-GB" sz="2400" dirty="0">
              <a:cs typeface="Arial"/>
            </a:endParaRPr>
          </a:p>
          <a:p>
            <a:r>
              <a:rPr lang="en-GB" sz="2400" dirty="0"/>
              <a:t>It covered an area 45m in diameter and was surrounded by deep ditches and ramparts. </a:t>
            </a:r>
            <a:endParaRPr lang="en-GB" dirty="0"/>
          </a:p>
        </p:txBody>
      </p:sp>
      <p:pic>
        <p:nvPicPr>
          <p:cNvPr id="9" name="Picture Placeholder 8" descr="Photograph of ancient stone ruins situated on grassy terrain near a body of water with hills in the background. The circular stone structure features layered masonry with partially collapsed walls and surrounding ditches.">
            <a:extLst>
              <a:ext uri="{FF2B5EF4-FFF2-40B4-BE49-F238E27FC236}">
                <a16:creationId xmlns:a16="http://schemas.microsoft.com/office/drawing/2014/main" id="{21B2B3C1-0847-59AD-CE82-4F161B6C0F76}"/>
              </a:ext>
            </a:extLst>
          </p:cNvPr>
          <p:cNvPicPr>
            <a:picLocks noGrp="1" noChangeAspect="1"/>
          </p:cNvPicPr>
          <p:nvPr>
            <p:ph type="pic" sz="quarter" idx="10"/>
          </p:nvPr>
        </p:nvPicPr>
        <p:blipFill>
          <a:blip r:embed="rId4"/>
          <a:srcRect l="10315" r="10315"/>
          <a:stretch/>
        </p:blipFill>
        <p:spPr>
          <a:prstGeom prst="rect">
            <a:avLst/>
          </a:prstGeom>
        </p:spPr>
      </p:pic>
      <p:sp>
        <p:nvSpPr>
          <p:cNvPr id="3" name="Text Placeholder 2">
            <a:extLst>
              <a:ext uri="{FF2B5EF4-FFF2-40B4-BE49-F238E27FC236}">
                <a16:creationId xmlns:a16="http://schemas.microsoft.com/office/drawing/2014/main" id="{C8D3B533-15A0-F099-B6FF-3C29787B34B0}"/>
              </a:ext>
            </a:extLst>
          </p:cNvPr>
          <p:cNvSpPr>
            <a:spLocks noGrp="1"/>
          </p:cNvSpPr>
          <p:nvPr>
            <p:ph type="body" sz="quarter" idx="23"/>
          </p:nvPr>
        </p:nvSpPr>
        <p:spPr/>
        <p:txBody>
          <a:bodyPr/>
          <a:lstStyle/>
          <a:p>
            <a:r>
              <a:rPr lang="en-GB" dirty="0"/>
              <a:t>Broch of Gurness, Orkney</a:t>
            </a:r>
          </a:p>
        </p:txBody>
      </p:sp>
    </p:spTree>
    <p:extLst>
      <p:ext uri="{BB962C8B-B14F-4D97-AF65-F5344CB8AC3E}">
        <p14:creationId xmlns:p14="http://schemas.microsoft.com/office/powerpoint/2010/main" val="17022271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4">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4">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C39B41-E40F-4B83-10C9-322A72EAEF2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E57C87E-158E-467E-18C7-02D8271A4D43}"/>
              </a:ext>
            </a:extLst>
          </p:cNvPr>
          <p:cNvSpPr>
            <a:spLocks noGrp="1"/>
          </p:cNvSpPr>
          <p:nvPr>
            <p:ph type="title"/>
          </p:nvPr>
        </p:nvSpPr>
        <p:spPr/>
        <p:txBody>
          <a:bodyPr>
            <a:normAutofit/>
          </a:bodyPr>
          <a:lstStyle/>
          <a:p>
            <a:r>
              <a:rPr lang="en-US" dirty="0"/>
              <a:t>Broch of Gurness, Orkney </a:t>
            </a:r>
          </a:p>
        </p:txBody>
      </p:sp>
      <p:grpSp>
        <p:nvGrpSpPr>
          <p:cNvPr id="4" name="Group 3" descr="Back to map link icon">
            <a:extLst>
              <a:ext uri="{FF2B5EF4-FFF2-40B4-BE49-F238E27FC236}">
                <a16:creationId xmlns:a16="http://schemas.microsoft.com/office/drawing/2014/main" id="{B6BB3FC1-EEAE-11BE-E853-BC19C2AA34A9}"/>
              </a:ext>
            </a:extLst>
          </p:cNvPr>
          <p:cNvGrpSpPr/>
          <p:nvPr/>
        </p:nvGrpSpPr>
        <p:grpSpPr>
          <a:xfrm>
            <a:off x="8772940" y="365126"/>
            <a:ext cx="2378470" cy="710288"/>
            <a:chOff x="8772940" y="365126"/>
            <a:chExt cx="2378470" cy="710288"/>
          </a:xfrm>
        </p:grpSpPr>
        <p:sp>
          <p:nvSpPr>
            <p:cNvPr id="5" name="Action Button: Go Back or Previous 4">
              <a:hlinkClick r:id="rId3" action="ppaction://hlinksldjump" highlightClick="1"/>
              <a:extLst>
                <a:ext uri="{FF2B5EF4-FFF2-40B4-BE49-F238E27FC236}">
                  <a16:creationId xmlns:a16="http://schemas.microsoft.com/office/drawing/2014/main" id="{9417D8DC-4AB8-FBFA-496F-15C5842650B5}"/>
                </a:ext>
              </a:extLst>
            </p:cNvPr>
            <p:cNvSpPr/>
            <p:nvPr/>
          </p:nvSpPr>
          <p:spPr>
            <a:xfrm>
              <a:off x="8772940" y="365126"/>
              <a:ext cx="821634" cy="710288"/>
            </a:xfrm>
            <a:prstGeom prst="actionButtonBackPrevious">
              <a:avLst/>
            </a:prstGeom>
            <a:noFill/>
            <a:ln w="44450">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 name="TextBox 5">
              <a:extLst>
                <a:ext uri="{FF2B5EF4-FFF2-40B4-BE49-F238E27FC236}">
                  <a16:creationId xmlns:a16="http://schemas.microsoft.com/office/drawing/2014/main" id="{5F937FB2-0EA7-4708-A6CD-179AC6FF01F6}"/>
                </a:ext>
              </a:extLst>
            </p:cNvPr>
            <p:cNvSpPr txBox="1"/>
            <p:nvPr/>
          </p:nvSpPr>
          <p:spPr>
            <a:xfrm>
              <a:off x="9594574" y="535604"/>
              <a:ext cx="1556836" cy="369332"/>
            </a:xfrm>
            <a:prstGeom prst="rect">
              <a:avLst/>
            </a:prstGeom>
            <a:noFill/>
          </p:spPr>
          <p:txBody>
            <a:bodyPr wrap="none" rtlCol="0">
              <a:spAutoFit/>
            </a:bodyPr>
            <a:lstStyle/>
            <a:p>
              <a:r>
                <a:rPr lang="en-GB" b="1" dirty="0"/>
                <a:t>Back to map</a:t>
              </a:r>
            </a:p>
          </p:txBody>
        </p:sp>
      </p:grpSp>
      <p:sp>
        <p:nvSpPr>
          <p:cNvPr id="14" name="Content Placeholder 13">
            <a:extLst>
              <a:ext uri="{FF2B5EF4-FFF2-40B4-BE49-F238E27FC236}">
                <a16:creationId xmlns:a16="http://schemas.microsoft.com/office/drawing/2014/main" id="{482DBC04-D3D4-1CA3-93BF-2BBB75459B5B}"/>
              </a:ext>
            </a:extLst>
          </p:cNvPr>
          <p:cNvSpPr>
            <a:spLocks noGrp="1"/>
          </p:cNvSpPr>
          <p:nvPr>
            <p:ph idx="1"/>
          </p:nvPr>
        </p:nvSpPr>
        <p:spPr/>
        <p:txBody>
          <a:bodyPr lIns="0" tIns="45720" rIns="90000" bIns="45720" anchor="t"/>
          <a:lstStyle/>
          <a:p>
            <a:r>
              <a:rPr lang="en-GB" sz="2400" dirty="0"/>
              <a:t>A circular tower was later surrounded by stone houses with yards and sheds. </a:t>
            </a:r>
          </a:p>
          <a:p>
            <a:r>
              <a:rPr lang="en-GB" sz="2400" dirty="0"/>
              <a:t>The tower was at least 8m tall and 20m in diameter inside. The walls were up to 4m thick.</a:t>
            </a:r>
          </a:p>
          <a:p>
            <a:r>
              <a:rPr lang="en-GB" sz="2400" dirty="0"/>
              <a:t>The houses have a large central room with a central fire and stone furniture. There was also a well for fresh water.</a:t>
            </a:r>
          </a:p>
          <a:p>
            <a:r>
              <a:rPr lang="en-GB" sz="2400" dirty="0"/>
              <a:t>The broch tower was probably the home of an important farming family. </a:t>
            </a:r>
          </a:p>
          <a:p>
            <a:r>
              <a:rPr lang="en-GB" sz="2400" dirty="0"/>
              <a:t>No one knows exactly why the Broch was abandoned in 100AD.</a:t>
            </a:r>
          </a:p>
        </p:txBody>
      </p:sp>
      <p:pic>
        <p:nvPicPr>
          <p:cNvPr id="7" name="Picture Placeholder 6" descr="A detailed illustration of an ancient fortified settlement situated near a body of water with several boats in the background. The settlement features circular stone walls enclosing large mounds, wooden structures, and people with livestock outside, highlighting historical construction and community life.">
            <a:extLst>
              <a:ext uri="{FF2B5EF4-FFF2-40B4-BE49-F238E27FC236}">
                <a16:creationId xmlns:a16="http://schemas.microsoft.com/office/drawing/2014/main" id="{EEDC5A80-F9C8-F382-8505-C1CE0909DB77}"/>
              </a:ext>
            </a:extLst>
          </p:cNvPr>
          <p:cNvPicPr>
            <a:picLocks noGrp="1" noChangeAspect="1"/>
          </p:cNvPicPr>
          <p:nvPr>
            <p:ph type="pic" sz="quarter" idx="10"/>
          </p:nvPr>
        </p:nvPicPr>
        <p:blipFill>
          <a:blip r:embed="rId4"/>
          <a:srcRect l="13811" r="13811"/>
          <a:stretch/>
        </p:blipFill>
        <p:spPr>
          <a:prstGeom prst="rect">
            <a:avLst/>
          </a:prstGeom>
        </p:spPr>
      </p:pic>
      <p:sp>
        <p:nvSpPr>
          <p:cNvPr id="3" name="Text Placeholder 2">
            <a:extLst>
              <a:ext uri="{FF2B5EF4-FFF2-40B4-BE49-F238E27FC236}">
                <a16:creationId xmlns:a16="http://schemas.microsoft.com/office/drawing/2014/main" id="{8EBCF5DA-632E-4FE9-200F-BBD1F20CDCCA}"/>
              </a:ext>
            </a:extLst>
          </p:cNvPr>
          <p:cNvSpPr>
            <a:spLocks noGrp="1"/>
          </p:cNvSpPr>
          <p:nvPr>
            <p:ph type="body" sz="quarter" idx="23"/>
          </p:nvPr>
        </p:nvSpPr>
        <p:spPr/>
        <p:txBody>
          <a:bodyPr/>
          <a:lstStyle/>
          <a:p>
            <a:r>
              <a:rPr lang="en-GB" dirty="0"/>
              <a:t>Broch of Gurness, Orkney</a:t>
            </a:r>
          </a:p>
        </p:txBody>
      </p:sp>
      <p:grpSp>
        <p:nvGrpSpPr>
          <p:cNvPr id="15" name="Group 14" descr="Why do you think some people lived in the broch tower and some people lived in the village? &#10;What later type of building does the description of a broch sound like?">
            <a:extLst>
              <a:ext uri="{FF2B5EF4-FFF2-40B4-BE49-F238E27FC236}">
                <a16:creationId xmlns:a16="http://schemas.microsoft.com/office/drawing/2014/main" id="{6B00E1F5-CC93-C9C6-37D8-C90CFFEE2468}"/>
              </a:ext>
            </a:extLst>
          </p:cNvPr>
          <p:cNvGrpSpPr/>
          <p:nvPr/>
        </p:nvGrpSpPr>
        <p:grpSpPr>
          <a:xfrm>
            <a:off x="6315586" y="1956882"/>
            <a:ext cx="5250427" cy="3708240"/>
            <a:chOff x="6327058" y="2304403"/>
            <a:chExt cx="5250427" cy="3708240"/>
          </a:xfrm>
        </p:grpSpPr>
        <p:grpSp>
          <p:nvGrpSpPr>
            <p:cNvPr id="10" name="Washi" descr="Washi tape">
              <a:extLst>
                <a:ext uri="{FF2B5EF4-FFF2-40B4-BE49-F238E27FC236}">
                  <a16:creationId xmlns:a16="http://schemas.microsoft.com/office/drawing/2014/main" id="{23962D62-F9C4-2872-9E02-478C28EE90E9}"/>
                </a:ext>
              </a:extLst>
            </p:cNvPr>
            <p:cNvGrpSpPr/>
            <p:nvPr/>
          </p:nvGrpSpPr>
          <p:grpSpPr>
            <a:xfrm>
              <a:off x="6327058" y="2799442"/>
              <a:ext cx="5250427" cy="3213201"/>
              <a:chOff x="8132536" y="-87330"/>
              <a:chExt cx="3621837" cy="2364059"/>
            </a:xfrm>
          </p:grpSpPr>
          <p:sp>
            <p:nvSpPr>
              <p:cNvPr id="12" name="Washi">
                <a:extLst>
                  <a:ext uri="{FF2B5EF4-FFF2-40B4-BE49-F238E27FC236}">
                    <a16:creationId xmlns:a16="http://schemas.microsoft.com/office/drawing/2014/main" id="{21DDE522-E363-5C3F-7598-CAE8957B2F79}"/>
                  </a:ext>
                  <a:ext uri="{C183D7F6-B498-43B3-948B-1728B52AA6E4}">
                    <adec:decorative xmlns:adec="http://schemas.microsoft.com/office/drawing/2017/decorative" val="1"/>
                  </a:ext>
                </a:extLst>
              </p:cNvPr>
              <p:cNvSpPr txBox="1">
                <a:spLocks/>
              </p:cNvSpPr>
              <p:nvPr/>
            </p:nvSpPr>
            <p:spPr>
              <a:xfrm>
                <a:off x="8132536" y="-87330"/>
                <a:ext cx="3621837" cy="2364059"/>
              </a:xfrm>
              <a:prstGeom prst="rect">
                <a:avLst/>
              </a:prstGeom>
              <a:blipFill>
                <a:blip>
                  <a:extLst>
                    <a:ext uri="{96DAC541-7B7A-43D3-8B79-37D633B846F1}">
                      <asvg:svgBlip xmlns:asvg="http://schemas.microsoft.com/office/drawing/2016/SVG/main" r:embed="rId5"/>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 </a:t>
                </a:r>
              </a:p>
            </p:txBody>
          </p:sp>
          <p:sp>
            <p:nvSpPr>
              <p:cNvPr id="13" name="Text Placeholder" descr="Why do you think some Neolithic houses were so big?">
                <a:extLst>
                  <a:ext uri="{FF2B5EF4-FFF2-40B4-BE49-F238E27FC236}">
                    <a16:creationId xmlns:a16="http://schemas.microsoft.com/office/drawing/2014/main" id="{F2798437-9BDA-8C4F-3C15-D779E96A3572}"/>
                  </a:ext>
                  <a:ext uri="{C183D7F6-B498-43B3-948B-1728B52AA6E4}">
                    <adec:decorative xmlns:adec="http://schemas.microsoft.com/office/drawing/2017/decorative" val="0"/>
                  </a:ext>
                </a:extLst>
              </p:cNvPr>
              <p:cNvSpPr txBox="1">
                <a:spLocks/>
              </p:cNvSpPr>
              <p:nvPr/>
            </p:nvSpPr>
            <p:spPr>
              <a:xfrm rot="21383919">
                <a:off x="8372270" y="158778"/>
                <a:ext cx="3270383" cy="2024280"/>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QUESTION</a:t>
                </a:r>
              </a:p>
              <a:p>
                <a:r>
                  <a:rPr lang="en-GB" altLang="en-US" sz="2000" b="0" dirty="0">
                    <a:cs typeface="Arial" panose="020B0604020202020204" pitchFamily="34" charset="0"/>
                  </a:rPr>
                  <a:t>Why do you think some people lived in the broch tower and some people lived in the village? </a:t>
                </a:r>
              </a:p>
              <a:p>
                <a:r>
                  <a:rPr lang="en-GB" altLang="en-US" sz="2000" b="0" dirty="0">
                    <a:cs typeface="Arial" panose="020B0604020202020204" pitchFamily="34" charset="0"/>
                  </a:rPr>
                  <a:t>What later type of building does the description of a broch sound like?</a:t>
                </a:r>
              </a:p>
              <a:p>
                <a:endParaRPr lang="en-US" dirty="0"/>
              </a:p>
            </p:txBody>
          </p:sp>
        </p:grpSp>
        <p:pic>
          <p:nvPicPr>
            <p:cNvPr id="11" name="Question Mark" descr="Question mark">
              <a:extLst>
                <a:ext uri="{FF2B5EF4-FFF2-40B4-BE49-F238E27FC236}">
                  <a16:creationId xmlns:a16="http://schemas.microsoft.com/office/drawing/2014/main" id="{F3529C6E-BBBD-DC8C-F02E-720A784953AD}"/>
                </a:ext>
                <a:ext uri="{C183D7F6-B498-43B3-948B-1728B52AA6E4}">
                  <adec:decorative xmlns:adec="http://schemas.microsoft.com/office/drawing/2017/decorative" val="0"/>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rot="19248285">
              <a:off x="10177360" y="2304403"/>
              <a:ext cx="891132" cy="1318312"/>
            </a:xfrm>
            <a:prstGeom prst="rect">
              <a:avLst/>
            </a:prstGeom>
          </p:spPr>
        </p:pic>
      </p:grpSp>
    </p:spTree>
    <p:extLst>
      <p:ext uri="{BB962C8B-B14F-4D97-AF65-F5344CB8AC3E}">
        <p14:creationId xmlns:p14="http://schemas.microsoft.com/office/powerpoint/2010/main" val="33180229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4">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4">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4">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835A8C-B3DC-344C-E53C-A81221ABAF4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3B2D8DC-2B8F-8684-F573-BA4AFD3948B7}"/>
              </a:ext>
            </a:extLst>
          </p:cNvPr>
          <p:cNvSpPr>
            <a:spLocks noGrp="1"/>
          </p:cNvSpPr>
          <p:nvPr>
            <p:ph type="title"/>
          </p:nvPr>
        </p:nvSpPr>
        <p:spPr/>
        <p:txBody>
          <a:bodyPr>
            <a:normAutofit/>
          </a:bodyPr>
          <a:lstStyle/>
          <a:p>
            <a:r>
              <a:rPr lang="en-US" dirty="0"/>
              <a:t>Carn Euny, Cornwall</a:t>
            </a:r>
          </a:p>
        </p:txBody>
      </p:sp>
      <p:grpSp>
        <p:nvGrpSpPr>
          <p:cNvPr id="4" name="Group 3" descr="Back to map link icon">
            <a:extLst>
              <a:ext uri="{FF2B5EF4-FFF2-40B4-BE49-F238E27FC236}">
                <a16:creationId xmlns:a16="http://schemas.microsoft.com/office/drawing/2014/main" id="{63C8ECD4-55E3-F01D-9833-6AA6C5DA6B94}"/>
              </a:ext>
            </a:extLst>
          </p:cNvPr>
          <p:cNvGrpSpPr/>
          <p:nvPr/>
        </p:nvGrpSpPr>
        <p:grpSpPr>
          <a:xfrm>
            <a:off x="8772940" y="365126"/>
            <a:ext cx="2378470" cy="710288"/>
            <a:chOff x="8772940" y="365126"/>
            <a:chExt cx="2378470" cy="710288"/>
          </a:xfrm>
        </p:grpSpPr>
        <p:sp>
          <p:nvSpPr>
            <p:cNvPr id="5" name="Action Button: Go Back or Previous 4">
              <a:hlinkClick r:id="rId3" action="ppaction://hlinksldjump" highlightClick="1"/>
              <a:extLst>
                <a:ext uri="{FF2B5EF4-FFF2-40B4-BE49-F238E27FC236}">
                  <a16:creationId xmlns:a16="http://schemas.microsoft.com/office/drawing/2014/main" id="{E7E4007F-8F1D-237D-D626-ADFD4A882679}"/>
                </a:ext>
              </a:extLst>
            </p:cNvPr>
            <p:cNvSpPr/>
            <p:nvPr/>
          </p:nvSpPr>
          <p:spPr>
            <a:xfrm>
              <a:off x="8772940" y="365126"/>
              <a:ext cx="821634" cy="710288"/>
            </a:xfrm>
            <a:prstGeom prst="actionButtonBackPrevious">
              <a:avLst/>
            </a:prstGeom>
            <a:noFill/>
            <a:ln w="44450">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 name="TextBox 5">
              <a:extLst>
                <a:ext uri="{FF2B5EF4-FFF2-40B4-BE49-F238E27FC236}">
                  <a16:creationId xmlns:a16="http://schemas.microsoft.com/office/drawing/2014/main" id="{87E175BC-E1F3-6B5B-7AC8-0228E88D2B2E}"/>
                </a:ext>
              </a:extLst>
            </p:cNvPr>
            <p:cNvSpPr txBox="1"/>
            <p:nvPr/>
          </p:nvSpPr>
          <p:spPr>
            <a:xfrm>
              <a:off x="9594574" y="535604"/>
              <a:ext cx="1556836" cy="369332"/>
            </a:xfrm>
            <a:prstGeom prst="rect">
              <a:avLst/>
            </a:prstGeom>
            <a:noFill/>
          </p:spPr>
          <p:txBody>
            <a:bodyPr wrap="none" rtlCol="0">
              <a:spAutoFit/>
            </a:bodyPr>
            <a:lstStyle/>
            <a:p>
              <a:r>
                <a:rPr lang="en-GB" b="1" dirty="0"/>
                <a:t>Back to map</a:t>
              </a:r>
            </a:p>
          </p:txBody>
        </p:sp>
      </p:grpSp>
      <p:sp>
        <p:nvSpPr>
          <p:cNvPr id="14" name="Content Placeholder 13">
            <a:extLst>
              <a:ext uri="{FF2B5EF4-FFF2-40B4-BE49-F238E27FC236}">
                <a16:creationId xmlns:a16="http://schemas.microsoft.com/office/drawing/2014/main" id="{D589A2EC-7096-3125-096B-FFA8A69A03BE}"/>
              </a:ext>
            </a:extLst>
          </p:cNvPr>
          <p:cNvSpPr>
            <a:spLocks noGrp="1"/>
          </p:cNvSpPr>
          <p:nvPr>
            <p:ph idx="1"/>
          </p:nvPr>
        </p:nvSpPr>
        <p:spPr/>
        <p:txBody>
          <a:bodyPr lIns="0" tIns="45720" rIns="90000" bIns="45720" anchor="t"/>
          <a:lstStyle/>
          <a:p>
            <a:r>
              <a:rPr lang="en-GB" sz="2400" dirty="0"/>
              <a:t>Carn Euny is an Iron Age village in Cornwall.  It was lived in for about 500 years, from the 5th century BC.  </a:t>
            </a:r>
          </a:p>
          <a:p>
            <a:r>
              <a:rPr lang="en-GB" sz="2400" dirty="0"/>
              <a:t>People lived in roundhouses with stone foundations but walls made from woven wood panels covered in clay (‘wattle and daub’), and thatched roofs supported by wooden posts.  </a:t>
            </a:r>
            <a:endParaRPr lang="en-GB" sz="2400" dirty="0">
              <a:cs typeface="Arial"/>
            </a:endParaRPr>
          </a:p>
          <a:p>
            <a:r>
              <a:rPr lang="en-GB" sz="2400" dirty="0"/>
              <a:t>As well as the stone remains, you can also see drainage gullies and holes for the wooden posts that supported the roofs.</a:t>
            </a:r>
          </a:p>
          <a:p>
            <a:endParaRPr lang="en-GB" dirty="0"/>
          </a:p>
        </p:txBody>
      </p:sp>
      <p:pic>
        <p:nvPicPr>
          <p:cNvPr id="7" name="Picture Placeholder 6" descr="Aerial photograph of an archaeological  site surrounded by grassy fields and partial stone walls. The site features multiple exposed circular remains of roundhouses.">
            <a:extLst>
              <a:ext uri="{FF2B5EF4-FFF2-40B4-BE49-F238E27FC236}">
                <a16:creationId xmlns:a16="http://schemas.microsoft.com/office/drawing/2014/main" id="{7B57FEE8-6403-7289-0594-4B6018F18EB7}"/>
              </a:ext>
            </a:extLst>
          </p:cNvPr>
          <p:cNvPicPr>
            <a:picLocks noGrp="1" noChangeAspect="1"/>
          </p:cNvPicPr>
          <p:nvPr>
            <p:ph type="pic" sz="quarter" idx="10"/>
          </p:nvPr>
        </p:nvPicPr>
        <p:blipFill>
          <a:blip r:embed="rId4"/>
          <a:srcRect l="10276" r="10276"/>
          <a:stretch/>
        </p:blipFill>
        <p:spPr>
          <a:prstGeom prst="rect">
            <a:avLst/>
          </a:prstGeom>
        </p:spPr>
      </p:pic>
      <p:sp>
        <p:nvSpPr>
          <p:cNvPr id="3" name="Text Placeholder 2">
            <a:extLst>
              <a:ext uri="{FF2B5EF4-FFF2-40B4-BE49-F238E27FC236}">
                <a16:creationId xmlns:a16="http://schemas.microsoft.com/office/drawing/2014/main" id="{5B91344C-BCDE-5AF7-B7B1-49AE42F1AF6A}"/>
              </a:ext>
            </a:extLst>
          </p:cNvPr>
          <p:cNvSpPr>
            <a:spLocks noGrp="1"/>
          </p:cNvSpPr>
          <p:nvPr>
            <p:ph type="body" sz="quarter" idx="23"/>
          </p:nvPr>
        </p:nvSpPr>
        <p:spPr/>
        <p:txBody>
          <a:bodyPr/>
          <a:lstStyle/>
          <a:p>
            <a:r>
              <a:rPr lang="en-GB" dirty="0"/>
              <a:t>Carn Euny, Cornwall</a:t>
            </a:r>
          </a:p>
        </p:txBody>
      </p:sp>
      <p:pic>
        <p:nvPicPr>
          <p:cNvPr id="10" name="Picture 9" descr="A digital illustration of a prehistoric village showing round stone houses with thatched roofs emitting smoke, indicating active hearths. The scene includes villagers tending animals, carrying hay, and walking along stone paths, highlighting daily life and agricultural practices in an ancient rural community.">
            <a:extLst>
              <a:ext uri="{FF2B5EF4-FFF2-40B4-BE49-F238E27FC236}">
                <a16:creationId xmlns:a16="http://schemas.microsoft.com/office/drawing/2014/main" id="{E39B5B29-52F2-02FD-34DD-3237B1D05E25}"/>
              </a:ext>
            </a:extLst>
          </p:cNvPr>
          <p:cNvPicPr>
            <a:picLocks noChangeAspect="1"/>
          </p:cNvPicPr>
          <p:nvPr/>
        </p:nvPicPr>
        <p:blipFill>
          <a:blip r:embed="rId5"/>
          <a:stretch>
            <a:fillRect/>
          </a:stretch>
        </p:blipFill>
        <p:spPr>
          <a:xfrm>
            <a:off x="5885873" y="1621637"/>
            <a:ext cx="6109854" cy="4378729"/>
          </a:xfrm>
          <a:prstGeom prst="rect">
            <a:avLst/>
          </a:prstGeom>
        </p:spPr>
      </p:pic>
    </p:spTree>
    <p:extLst>
      <p:ext uri="{BB962C8B-B14F-4D97-AF65-F5344CB8AC3E}">
        <p14:creationId xmlns:p14="http://schemas.microsoft.com/office/powerpoint/2010/main" val="28605064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615941-D4A8-6996-0D97-42BD26B0B06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B038AF7-632C-73D5-63F8-27626480A5D2}"/>
              </a:ext>
            </a:extLst>
          </p:cNvPr>
          <p:cNvSpPr>
            <a:spLocks noGrp="1"/>
          </p:cNvSpPr>
          <p:nvPr>
            <p:ph type="title"/>
          </p:nvPr>
        </p:nvSpPr>
        <p:spPr/>
        <p:txBody>
          <a:bodyPr>
            <a:normAutofit/>
          </a:bodyPr>
          <a:lstStyle/>
          <a:p>
            <a:r>
              <a:rPr lang="en-US" dirty="0"/>
              <a:t>Carn Euny, Cornwall </a:t>
            </a:r>
          </a:p>
        </p:txBody>
      </p:sp>
      <p:grpSp>
        <p:nvGrpSpPr>
          <p:cNvPr id="4" name="Group 3" descr="Back to map link icon">
            <a:extLst>
              <a:ext uri="{FF2B5EF4-FFF2-40B4-BE49-F238E27FC236}">
                <a16:creationId xmlns:a16="http://schemas.microsoft.com/office/drawing/2014/main" id="{B83308D9-223F-5011-4B27-FE1539E28F1B}"/>
              </a:ext>
            </a:extLst>
          </p:cNvPr>
          <p:cNvGrpSpPr/>
          <p:nvPr/>
        </p:nvGrpSpPr>
        <p:grpSpPr>
          <a:xfrm>
            <a:off x="8772940" y="365126"/>
            <a:ext cx="2378470" cy="710288"/>
            <a:chOff x="8772940" y="365126"/>
            <a:chExt cx="2378470" cy="710288"/>
          </a:xfrm>
        </p:grpSpPr>
        <p:sp>
          <p:nvSpPr>
            <p:cNvPr id="5" name="Action Button: Go Back or Previous 4">
              <a:hlinkClick r:id="rId3" action="ppaction://hlinksldjump" highlightClick="1"/>
              <a:extLst>
                <a:ext uri="{FF2B5EF4-FFF2-40B4-BE49-F238E27FC236}">
                  <a16:creationId xmlns:a16="http://schemas.microsoft.com/office/drawing/2014/main" id="{ECC1407B-C511-08A9-B16C-786D7A604699}"/>
                </a:ext>
              </a:extLst>
            </p:cNvPr>
            <p:cNvSpPr/>
            <p:nvPr/>
          </p:nvSpPr>
          <p:spPr>
            <a:xfrm>
              <a:off x="8772940" y="365126"/>
              <a:ext cx="821634" cy="710288"/>
            </a:xfrm>
            <a:prstGeom prst="actionButtonBackPrevious">
              <a:avLst/>
            </a:prstGeom>
            <a:noFill/>
            <a:ln w="44450">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 name="TextBox 5">
              <a:extLst>
                <a:ext uri="{FF2B5EF4-FFF2-40B4-BE49-F238E27FC236}">
                  <a16:creationId xmlns:a16="http://schemas.microsoft.com/office/drawing/2014/main" id="{358A2710-C6D7-DBB5-2565-58648BCD6858}"/>
                </a:ext>
              </a:extLst>
            </p:cNvPr>
            <p:cNvSpPr txBox="1"/>
            <p:nvPr/>
          </p:nvSpPr>
          <p:spPr>
            <a:xfrm>
              <a:off x="9594574" y="535604"/>
              <a:ext cx="1556836" cy="369332"/>
            </a:xfrm>
            <a:prstGeom prst="rect">
              <a:avLst/>
            </a:prstGeom>
            <a:noFill/>
          </p:spPr>
          <p:txBody>
            <a:bodyPr wrap="none" rtlCol="0">
              <a:spAutoFit/>
            </a:bodyPr>
            <a:lstStyle/>
            <a:p>
              <a:r>
                <a:rPr lang="en-GB" b="1" dirty="0"/>
                <a:t>Back to map</a:t>
              </a:r>
            </a:p>
          </p:txBody>
        </p:sp>
      </p:grpSp>
      <p:sp>
        <p:nvSpPr>
          <p:cNvPr id="14" name="Content Placeholder 13">
            <a:extLst>
              <a:ext uri="{FF2B5EF4-FFF2-40B4-BE49-F238E27FC236}">
                <a16:creationId xmlns:a16="http://schemas.microsoft.com/office/drawing/2014/main" id="{CB248353-C12E-14D2-6899-9EE052FB5F1A}"/>
              </a:ext>
            </a:extLst>
          </p:cNvPr>
          <p:cNvSpPr>
            <a:spLocks noGrp="1"/>
          </p:cNvSpPr>
          <p:nvPr>
            <p:ph idx="1"/>
          </p:nvPr>
        </p:nvSpPr>
        <p:spPr/>
        <p:txBody>
          <a:bodyPr/>
          <a:lstStyle/>
          <a:p>
            <a:r>
              <a:rPr lang="en-GB" sz="2400" dirty="0"/>
              <a:t>Carn Euny is unusual because of a well-preserved underground stone tunnel known as a ‘fogou’, which is roofed with large stone slabs. </a:t>
            </a:r>
          </a:p>
          <a:p>
            <a:r>
              <a:rPr lang="en-GB" sz="2400" dirty="0"/>
              <a:t>We do not know what the tunnel was used for. It might have been for storage, or to hide in, or for special ceremonies. </a:t>
            </a:r>
          </a:p>
          <a:p>
            <a:r>
              <a:rPr lang="en-GB" sz="2400" dirty="0"/>
              <a:t>Similar underground tunnels are found at Iron Age settlements in other parts of northwest Europe.</a:t>
            </a:r>
          </a:p>
          <a:p>
            <a:endParaRPr lang="en-GB" dirty="0"/>
          </a:p>
        </p:txBody>
      </p:sp>
      <p:pic>
        <p:nvPicPr>
          <p:cNvPr id="8" name="Picture Placeholder 7" descr="Labelled site plan of Carn Euny ancient village showing the location of the huts and the fogou.">
            <a:extLst>
              <a:ext uri="{FF2B5EF4-FFF2-40B4-BE49-F238E27FC236}">
                <a16:creationId xmlns:a16="http://schemas.microsoft.com/office/drawing/2014/main" id="{144D7685-5766-154C-13E8-4036926B4F15}"/>
              </a:ext>
            </a:extLst>
          </p:cNvPr>
          <p:cNvPicPr>
            <a:picLocks noGrp="1" noChangeAspect="1"/>
          </p:cNvPicPr>
          <p:nvPr>
            <p:ph type="pic" sz="quarter" idx="10"/>
          </p:nvPr>
        </p:nvPicPr>
        <p:blipFill>
          <a:blip r:embed="rId4"/>
          <a:srcRect t="15086" b="15086"/>
          <a:stretch/>
        </p:blipFill>
        <p:spPr>
          <a:prstGeom prst="rect">
            <a:avLst/>
          </a:prstGeom>
        </p:spPr>
      </p:pic>
      <p:sp>
        <p:nvSpPr>
          <p:cNvPr id="3" name="Text Placeholder 2">
            <a:extLst>
              <a:ext uri="{FF2B5EF4-FFF2-40B4-BE49-F238E27FC236}">
                <a16:creationId xmlns:a16="http://schemas.microsoft.com/office/drawing/2014/main" id="{4CB74749-162B-8482-A634-95A982BDF410}"/>
              </a:ext>
            </a:extLst>
          </p:cNvPr>
          <p:cNvSpPr>
            <a:spLocks noGrp="1"/>
          </p:cNvSpPr>
          <p:nvPr>
            <p:ph type="body" sz="quarter" idx="23"/>
          </p:nvPr>
        </p:nvSpPr>
        <p:spPr/>
        <p:txBody>
          <a:bodyPr/>
          <a:lstStyle/>
          <a:p>
            <a:r>
              <a:rPr lang="en-GB" dirty="0"/>
              <a:t>Fogou at Carn Euny, Cornwall</a:t>
            </a:r>
          </a:p>
        </p:txBody>
      </p:sp>
      <p:sp>
        <p:nvSpPr>
          <p:cNvPr id="12" name="Freeform: Shape 11">
            <a:extLst>
              <a:ext uri="{FF2B5EF4-FFF2-40B4-BE49-F238E27FC236}">
                <a16:creationId xmlns:a16="http://schemas.microsoft.com/office/drawing/2014/main" id="{3F741B46-C5F5-C082-DF7B-6875B3E48072}"/>
              </a:ext>
              <a:ext uri="{C183D7F6-B498-43B3-948B-1728B52AA6E4}">
                <adec:decorative xmlns:adec="http://schemas.microsoft.com/office/drawing/2017/decorative" val="1"/>
              </a:ext>
            </a:extLst>
          </p:cNvPr>
          <p:cNvSpPr/>
          <p:nvPr/>
        </p:nvSpPr>
        <p:spPr>
          <a:xfrm>
            <a:off x="7833767" y="2610670"/>
            <a:ext cx="1410789" cy="1010194"/>
          </a:xfrm>
          <a:custGeom>
            <a:avLst/>
            <a:gdLst>
              <a:gd name="csX0" fmla="*/ 1288869 w 1410789"/>
              <a:gd name="csY0" fmla="*/ 0 h 1010194"/>
              <a:gd name="csX1" fmla="*/ 1262743 w 1410789"/>
              <a:gd name="csY1" fmla="*/ 78377 h 1010194"/>
              <a:gd name="csX2" fmla="*/ 1210492 w 1410789"/>
              <a:gd name="csY2" fmla="*/ 121920 h 1010194"/>
              <a:gd name="csX3" fmla="*/ 1105989 w 1410789"/>
              <a:gd name="csY3" fmla="*/ 217714 h 1010194"/>
              <a:gd name="csX4" fmla="*/ 1045029 w 1410789"/>
              <a:gd name="csY4" fmla="*/ 209005 h 1010194"/>
              <a:gd name="csX5" fmla="*/ 975360 w 1410789"/>
              <a:gd name="csY5" fmla="*/ 191588 h 1010194"/>
              <a:gd name="csX6" fmla="*/ 853440 w 1410789"/>
              <a:gd name="csY6" fmla="*/ 200297 h 1010194"/>
              <a:gd name="csX7" fmla="*/ 731520 w 1410789"/>
              <a:gd name="csY7" fmla="*/ 191588 h 1010194"/>
              <a:gd name="csX8" fmla="*/ 653143 w 1410789"/>
              <a:gd name="csY8" fmla="*/ 217714 h 1010194"/>
              <a:gd name="csX9" fmla="*/ 557349 w 1410789"/>
              <a:gd name="csY9" fmla="*/ 304800 h 1010194"/>
              <a:gd name="csX10" fmla="*/ 478972 w 1410789"/>
              <a:gd name="csY10" fmla="*/ 357051 h 1010194"/>
              <a:gd name="csX11" fmla="*/ 409303 w 1410789"/>
              <a:gd name="csY11" fmla="*/ 452845 h 1010194"/>
              <a:gd name="csX12" fmla="*/ 322218 w 1410789"/>
              <a:gd name="csY12" fmla="*/ 557348 h 1010194"/>
              <a:gd name="csX13" fmla="*/ 287383 w 1410789"/>
              <a:gd name="csY13" fmla="*/ 592183 h 1010194"/>
              <a:gd name="csX14" fmla="*/ 252549 w 1410789"/>
              <a:gd name="csY14" fmla="*/ 644434 h 1010194"/>
              <a:gd name="csX15" fmla="*/ 226423 w 1410789"/>
              <a:gd name="csY15" fmla="*/ 696685 h 1010194"/>
              <a:gd name="csX16" fmla="*/ 156755 w 1410789"/>
              <a:gd name="csY16" fmla="*/ 766354 h 1010194"/>
              <a:gd name="csX17" fmla="*/ 130629 w 1410789"/>
              <a:gd name="csY17" fmla="*/ 809897 h 1010194"/>
              <a:gd name="csX18" fmla="*/ 78378 w 1410789"/>
              <a:gd name="csY18" fmla="*/ 827314 h 1010194"/>
              <a:gd name="csX19" fmla="*/ 0 w 1410789"/>
              <a:gd name="csY19" fmla="*/ 853440 h 1010194"/>
              <a:gd name="csX20" fmla="*/ 78378 w 1410789"/>
              <a:gd name="csY20" fmla="*/ 992777 h 1010194"/>
              <a:gd name="csX21" fmla="*/ 121920 w 1410789"/>
              <a:gd name="csY21" fmla="*/ 1010194 h 1010194"/>
              <a:gd name="csX22" fmla="*/ 200298 w 1410789"/>
              <a:gd name="csY22" fmla="*/ 975360 h 1010194"/>
              <a:gd name="csX23" fmla="*/ 252549 w 1410789"/>
              <a:gd name="csY23" fmla="*/ 931817 h 1010194"/>
              <a:gd name="csX24" fmla="*/ 383178 w 1410789"/>
              <a:gd name="csY24" fmla="*/ 827314 h 1010194"/>
              <a:gd name="csX25" fmla="*/ 452846 w 1410789"/>
              <a:gd name="csY25" fmla="*/ 783771 h 1010194"/>
              <a:gd name="csX26" fmla="*/ 557349 w 1410789"/>
              <a:gd name="csY26" fmla="*/ 722811 h 1010194"/>
              <a:gd name="csX27" fmla="*/ 618309 w 1410789"/>
              <a:gd name="csY27" fmla="*/ 653143 h 1010194"/>
              <a:gd name="csX28" fmla="*/ 714103 w 1410789"/>
              <a:gd name="csY28" fmla="*/ 592183 h 1010194"/>
              <a:gd name="csX29" fmla="*/ 801189 w 1410789"/>
              <a:gd name="csY29" fmla="*/ 531223 h 1010194"/>
              <a:gd name="csX30" fmla="*/ 896983 w 1410789"/>
              <a:gd name="csY30" fmla="*/ 505097 h 1010194"/>
              <a:gd name="csX31" fmla="*/ 957943 w 1410789"/>
              <a:gd name="csY31" fmla="*/ 496388 h 1010194"/>
              <a:gd name="csX32" fmla="*/ 1114698 w 1410789"/>
              <a:gd name="csY32" fmla="*/ 487680 h 1010194"/>
              <a:gd name="csX33" fmla="*/ 1236618 w 1410789"/>
              <a:gd name="csY33" fmla="*/ 470263 h 1010194"/>
              <a:gd name="csX34" fmla="*/ 1341120 w 1410789"/>
              <a:gd name="csY34" fmla="*/ 391885 h 1010194"/>
              <a:gd name="csX35" fmla="*/ 1402080 w 1410789"/>
              <a:gd name="csY35" fmla="*/ 339634 h 1010194"/>
              <a:gd name="csX36" fmla="*/ 1410789 w 1410789"/>
              <a:gd name="csY36" fmla="*/ 296091 h 1010194"/>
              <a:gd name="csX37" fmla="*/ 1288869 w 1410789"/>
              <a:gd name="csY37" fmla="*/ 0 h 101019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Lst>
            <a:rect l="l" t="t" r="r" b="b"/>
            <a:pathLst>
              <a:path w="1410789" h="1010194" extrusionOk="0">
                <a:moveTo>
                  <a:pt x="1288869" y="0"/>
                </a:moveTo>
                <a:cubicBezTo>
                  <a:pt x="1276142" y="34929"/>
                  <a:pt x="1268623" y="55246"/>
                  <a:pt x="1262743" y="78377"/>
                </a:cubicBezTo>
                <a:cubicBezTo>
                  <a:pt x="1239426" y="95749"/>
                  <a:pt x="1232820" y="101972"/>
                  <a:pt x="1210492" y="121920"/>
                </a:cubicBezTo>
                <a:cubicBezTo>
                  <a:pt x="1156097" y="164028"/>
                  <a:pt x="1148963" y="181367"/>
                  <a:pt x="1105989" y="217714"/>
                </a:cubicBezTo>
                <a:cubicBezTo>
                  <a:pt x="1089419" y="214539"/>
                  <a:pt x="1066171" y="209847"/>
                  <a:pt x="1045029" y="209005"/>
                </a:cubicBezTo>
                <a:cubicBezTo>
                  <a:pt x="1028997" y="205149"/>
                  <a:pt x="998378" y="195027"/>
                  <a:pt x="975360" y="191588"/>
                </a:cubicBezTo>
                <a:cubicBezTo>
                  <a:pt x="920583" y="200175"/>
                  <a:pt x="879006" y="200508"/>
                  <a:pt x="853440" y="200297"/>
                </a:cubicBezTo>
                <a:cubicBezTo>
                  <a:pt x="822827" y="195130"/>
                  <a:pt x="768808" y="191821"/>
                  <a:pt x="731520" y="191588"/>
                </a:cubicBezTo>
                <a:cubicBezTo>
                  <a:pt x="696751" y="203723"/>
                  <a:pt x="678389" y="206625"/>
                  <a:pt x="653143" y="217714"/>
                </a:cubicBezTo>
                <a:cubicBezTo>
                  <a:pt x="611770" y="247211"/>
                  <a:pt x="607656" y="266056"/>
                  <a:pt x="557349" y="304800"/>
                </a:cubicBezTo>
                <a:cubicBezTo>
                  <a:pt x="535108" y="325200"/>
                  <a:pt x="516277" y="335263"/>
                  <a:pt x="478972" y="357051"/>
                </a:cubicBezTo>
                <a:cubicBezTo>
                  <a:pt x="456007" y="382409"/>
                  <a:pt x="442763" y="415274"/>
                  <a:pt x="409303" y="452845"/>
                </a:cubicBezTo>
                <a:cubicBezTo>
                  <a:pt x="366183" y="503892"/>
                  <a:pt x="359868" y="514567"/>
                  <a:pt x="322218" y="557348"/>
                </a:cubicBezTo>
                <a:cubicBezTo>
                  <a:pt x="312732" y="567463"/>
                  <a:pt x="293539" y="583949"/>
                  <a:pt x="287383" y="592183"/>
                </a:cubicBezTo>
                <a:cubicBezTo>
                  <a:pt x="279176" y="604463"/>
                  <a:pt x="263183" y="633725"/>
                  <a:pt x="252549" y="644434"/>
                </a:cubicBezTo>
                <a:cubicBezTo>
                  <a:pt x="245754" y="659040"/>
                  <a:pt x="238270" y="675060"/>
                  <a:pt x="226423" y="696685"/>
                </a:cubicBezTo>
                <a:cubicBezTo>
                  <a:pt x="195941" y="722567"/>
                  <a:pt x="177701" y="750899"/>
                  <a:pt x="156755" y="766354"/>
                </a:cubicBezTo>
                <a:cubicBezTo>
                  <a:pt x="144206" y="787006"/>
                  <a:pt x="142143" y="795015"/>
                  <a:pt x="130629" y="809897"/>
                </a:cubicBezTo>
                <a:cubicBezTo>
                  <a:pt x="109697" y="814933"/>
                  <a:pt x="93159" y="819922"/>
                  <a:pt x="78378" y="827314"/>
                </a:cubicBezTo>
                <a:cubicBezTo>
                  <a:pt x="55475" y="836362"/>
                  <a:pt x="20202" y="845686"/>
                  <a:pt x="0" y="853440"/>
                </a:cubicBezTo>
                <a:cubicBezTo>
                  <a:pt x="33365" y="900086"/>
                  <a:pt x="46707" y="926284"/>
                  <a:pt x="78378" y="992777"/>
                </a:cubicBezTo>
                <a:cubicBezTo>
                  <a:pt x="92126" y="998679"/>
                  <a:pt x="108482" y="1005539"/>
                  <a:pt x="121920" y="1010194"/>
                </a:cubicBezTo>
                <a:cubicBezTo>
                  <a:pt x="137616" y="999753"/>
                  <a:pt x="177274" y="987545"/>
                  <a:pt x="200298" y="975360"/>
                </a:cubicBezTo>
                <a:cubicBezTo>
                  <a:pt x="220997" y="955635"/>
                  <a:pt x="234714" y="947577"/>
                  <a:pt x="252549" y="931817"/>
                </a:cubicBezTo>
                <a:cubicBezTo>
                  <a:pt x="284471" y="912937"/>
                  <a:pt x="313936" y="874066"/>
                  <a:pt x="383178" y="827314"/>
                </a:cubicBezTo>
                <a:cubicBezTo>
                  <a:pt x="400922" y="818507"/>
                  <a:pt x="439795" y="795253"/>
                  <a:pt x="452846" y="783771"/>
                </a:cubicBezTo>
                <a:cubicBezTo>
                  <a:pt x="494234" y="765481"/>
                  <a:pt x="505711" y="753677"/>
                  <a:pt x="557349" y="722811"/>
                </a:cubicBezTo>
                <a:cubicBezTo>
                  <a:pt x="583776" y="693280"/>
                  <a:pt x="592960" y="683957"/>
                  <a:pt x="618309" y="653143"/>
                </a:cubicBezTo>
                <a:cubicBezTo>
                  <a:pt x="649237" y="628388"/>
                  <a:pt x="693253" y="610586"/>
                  <a:pt x="714103" y="592183"/>
                </a:cubicBezTo>
                <a:cubicBezTo>
                  <a:pt x="738503" y="574411"/>
                  <a:pt x="766506" y="558656"/>
                  <a:pt x="801189" y="531223"/>
                </a:cubicBezTo>
                <a:cubicBezTo>
                  <a:pt x="842788" y="519146"/>
                  <a:pt x="859309" y="512059"/>
                  <a:pt x="896983" y="505097"/>
                </a:cubicBezTo>
                <a:cubicBezTo>
                  <a:pt x="921431" y="499896"/>
                  <a:pt x="938007" y="501802"/>
                  <a:pt x="957943" y="496388"/>
                </a:cubicBezTo>
                <a:cubicBezTo>
                  <a:pt x="994428" y="501948"/>
                  <a:pt x="1054654" y="496313"/>
                  <a:pt x="1114698" y="487680"/>
                </a:cubicBezTo>
                <a:cubicBezTo>
                  <a:pt x="1155681" y="485008"/>
                  <a:pt x="1191066" y="476411"/>
                  <a:pt x="1236618" y="470263"/>
                </a:cubicBezTo>
                <a:cubicBezTo>
                  <a:pt x="1268452" y="453578"/>
                  <a:pt x="1297554" y="431069"/>
                  <a:pt x="1341120" y="391885"/>
                </a:cubicBezTo>
                <a:cubicBezTo>
                  <a:pt x="1354122" y="380820"/>
                  <a:pt x="1378447" y="354730"/>
                  <a:pt x="1402080" y="339634"/>
                </a:cubicBezTo>
                <a:cubicBezTo>
                  <a:pt x="1404302" y="319988"/>
                  <a:pt x="1405228" y="315135"/>
                  <a:pt x="1410789" y="296091"/>
                </a:cubicBezTo>
                <a:cubicBezTo>
                  <a:pt x="1365036" y="185804"/>
                  <a:pt x="1337234" y="117970"/>
                  <a:pt x="1288869" y="0"/>
                </a:cubicBezTo>
                <a:close/>
              </a:path>
            </a:pathLst>
          </a:custGeom>
          <a:noFill/>
          <a:ln w="31750">
            <a:solidFill>
              <a:schemeClr val="accent6">
                <a:lumMod val="75000"/>
              </a:schemeClr>
            </a:solidFill>
            <a:extLst>
              <a:ext uri="{C807C97D-BFC1-408E-A445-0C87EB9F89A2}">
                <ask:lineSketchStyleProps xmlns:ask="http://schemas.microsoft.com/office/drawing/2018/sketchyshapes" sd="1219033472">
                  <a:custGeom>
                    <a:avLst/>
                    <a:gdLst>
                      <a:gd name="csX0" fmla="*/ 1288869 w 1410789"/>
                      <a:gd name="csY0" fmla="*/ 0 h 1010194"/>
                      <a:gd name="csX1" fmla="*/ 1262743 w 1410789"/>
                      <a:gd name="csY1" fmla="*/ 78377 h 1010194"/>
                      <a:gd name="csX2" fmla="*/ 1210492 w 1410789"/>
                      <a:gd name="csY2" fmla="*/ 121920 h 1010194"/>
                      <a:gd name="csX3" fmla="*/ 1105989 w 1410789"/>
                      <a:gd name="csY3" fmla="*/ 217714 h 1010194"/>
                      <a:gd name="csX4" fmla="*/ 1045029 w 1410789"/>
                      <a:gd name="csY4" fmla="*/ 209005 h 1010194"/>
                      <a:gd name="csX5" fmla="*/ 975360 w 1410789"/>
                      <a:gd name="csY5" fmla="*/ 191588 h 1010194"/>
                      <a:gd name="csX6" fmla="*/ 853440 w 1410789"/>
                      <a:gd name="csY6" fmla="*/ 200297 h 1010194"/>
                      <a:gd name="csX7" fmla="*/ 731520 w 1410789"/>
                      <a:gd name="csY7" fmla="*/ 191588 h 1010194"/>
                      <a:gd name="csX8" fmla="*/ 653143 w 1410789"/>
                      <a:gd name="csY8" fmla="*/ 217714 h 1010194"/>
                      <a:gd name="csX9" fmla="*/ 557349 w 1410789"/>
                      <a:gd name="csY9" fmla="*/ 304800 h 1010194"/>
                      <a:gd name="csX10" fmla="*/ 478972 w 1410789"/>
                      <a:gd name="csY10" fmla="*/ 357051 h 1010194"/>
                      <a:gd name="csX11" fmla="*/ 409303 w 1410789"/>
                      <a:gd name="csY11" fmla="*/ 452845 h 1010194"/>
                      <a:gd name="csX12" fmla="*/ 322218 w 1410789"/>
                      <a:gd name="csY12" fmla="*/ 557348 h 1010194"/>
                      <a:gd name="csX13" fmla="*/ 287383 w 1410789"/>
                      <a:gd name="csY13" fmla="*/ 592183 h 1010194"/>
                      <a:gd name="csX14" fmla="*/ 252549 w 1410789"/>
                      <a:gd name="csY14" fmla="*/ 644434 h 1010194"/>
                      <a:gd name="csX15" fmla="*/ 226423 w 1410789"/>
                      <a:gd name="csY15" fmla="*/ 696685 h 1010194"/>
                      <a:gd name="csX16" fmla="*/ 156755 w 1410789"/>
                      <a:gd name="csY16" fmla="*/ 766354 h 1010194"/>
                      <a:gd name="csX17" fmla="*/ 130629 w 1410789"/>
                      <a:gd name="csY17" fmla="*/ 809897 h 1010194"/>
                      <a:gd name="csX18" fmla="*/ 78378 w 1410789"/>
                      <a:gd name="csY18" fmla="*/ 827314 h 1010194"/>
                      <a:gd name="csX19" fmla="*/ 0 w 1410789"/>
                      <a:gd name="csY19" fmla="*/ 853440 h 1010194"/>
                      <a:gd name="csX20" fmla="*/ 78378 w 1410789"/>
                      <a:gd name="csY20" fmla="*/ 992777 h 1010194"/>
                      <a:gd name="csX21" fmla="*/ 121920 w 1410789"/>
                      <a:gd name="csY21" fmla="*/ 1010194 h 1010194"/>
                      <a:gd name="csX22" fmla="*/ 200298 w 1410789"/>
                      <a:gd name="csY22" fmla="*/ 975360 h 1010194"/>
                      <a:gd name="csX23" fmla="*/ 252549 w 1410789"/>
                      <a:gd name="csY23" fmla="*/ 931817 h 1010194"/>
                      <a:gd name="csX24" fmla="*/ 383178 w 1410789"/>
                      <a:gd name="csY24" fmla="*/ 827314 h 1010194"/>
                      <a:gd name="csX25" fmla="*/ 452846 w 1410789"/>
                      <a:gd name="csY25" fmla="*/ 783771 h 1010194"/>
                      <a:gd name="csX26" fmla="*/ 557349 w 1410789"/>
                      <a:gd name="csY26" fmla="*/ 722811 h 1010194"/>
                      <a:gd name="csX27" fmla="*/ 618309 w 1410789"/>
                      <a:gd name="csY27" fmla="*/ 653143 h 1010194"/>
                      <a:gd name="csX28" fmla="*/ 714103 w 1410789"/>
                      <a:gd name="csY28" fmla="*/ 592183 h 1010194"/>
                      <a:gd name="csX29" fmla="*/ 801189 w 1410789"/>
                      <a:gd name="csY29" fmla="*/ 531223 h 1010194"/>
                      <a:gd name="csX30" fmla="*/ 896983 w 1410789"/>
                      <a:gd name="csY30" fmla="*/ 505097 h 1010194"/>
                      <a:gd name="csX31" fmla="*/ 957943 w 1410789"/>
                      <a:gd name="csY31" fmla="*/ 496388 h 1010194"/>
                      <a:gd name="csX32" fmla="*/ 1114698 w 1410789"/>
                      <a:gd name="csY32" fmla="*/ 487680 h 1010194"/>
                      <a:gd name="csX33" fmla="*/ 1236618 w 1410789"/>
                      <a:gd name="csY33" fmla="*/ 470263 h 1010194"/>
                      <a:gd name="csX34" fmla="*/ 1341120 w 1410789"/>
                      <a:gd name="csY34" fmla="*/ 391885 h 1010194"/>
                      <a:gd name="csX35" fmla="*/ 1402080 w 1410789"/>
                      <a:gd name="csY35" fmla="*/ 339634 h 1010194"/>
                      <a:gd name="csX36" fmla="*/ 1410789 w 1410789"/>
                      <a:gd name="csY36" fmla="*/ 296091 h 1010194"/>
                      <a:gd name="csX37" fmla="*/ 1288869 w 1410789"/>
                      <a:gd name="csY37" fmla="*/ 0 h 101019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Lst>
                    <a:rect l="l" t="t" r="r" b="b"/>
                    <a:pathLst>
                      <a:path w="1410789" h="1010194">
                        <a:moveTo>
                          <a:pt x="1288869" y="0"/>
                        </a:moveTo>
                        <a:lnTo>
                          <a:pt x="1262743" y="78377"/>
                        </a:lnTo>
                        <a:lnTo>
                          <a:pt x="1210492" y="121920"/>
                        </a:lnTo>
                        <a:lnTo>
                          <a:pt x="1105989" y="217714"/>
                        </a:lnTo>
                        <a:lnTo>
                          <a:pt x="1045029" y="209005"/>
                        </a:lnTo>
                        <a:lnTo>
                          <a:pt x="975360" y="191588"/>
                        </a:lnTo>
                        <a:lnTo>
                          <a:pt x="853440" y="200297"/>
                        </a:lnTo>
                        <a:lnTo>
                          <a:pt x="731520" y="191588"/>
                        </a:lnTo>
                        <a:lnTo>
                          <a:pt x="653143" y="217714"/>
                        </a:lnTo>
                        <a:lnTo>
                          <a:pt x="557349" y="304800"/>
                        </a:lnTo>
                        <a:lnTo>
                          <a:pt x="478972" y="357051"/>
                        </a:lnTo>
                        <a:lnTo>
                          <a:pt x="409303" y="452845"/>
                        </a:lnTo>
                        <a:lnTo>
                          <a:pt x="322218" y="557348"/>
                        </a:lnTo>
                        <a:lnTo>
                          <a:pt x="287383" y="592183"/>
                        </a:lnTo>
                        <a:lnTo>
                          <a:pt x="252549" y="644434"/>
                        </a:lnTo>
                        <a:lnTo>
                          <a:pt x="226423" y="696685"/>
                        </a:lnTo>
                        <a:lnTo>
                          <a:pt x="156755" y="766354"/>
                        </a:lnTo>
                        <a:lnTo>
                          <a:pt x="130629" y="809897"/>
                        </a:lnTo>
                        <a:lnTo>
                          <a:pt x="78378" y="827314"/>
                        </a:lnTo>
                        <a:lnTo>
                          <a:pt x="0" y="853440"/>
                        </a:lnTo>
                        <a:lnTo>
                          <a:pt x="78378" y="992777"/>
                        </a:lnTo>
                        <a:lnTo>
                          <a:pt x="121920" y="1010194"/>
                        </a:lnTo>
                        <a:lnTo>
                          <a:pt x="200298" y="975360"/>
                        </a:lnTo>
                        <a:lnTo>
                          <a:pt x="252549" y="931817"/>
                        </a:lnTo>
                        <a:lnTo>
                          <a:pt x="383178" y="827314"/>
                        </a:lnTo>
                        <a:lnTo>
                          <a:pt x="452846" y="783771"/>
                        </a:lnTo>
                        <a:lnTo>
                          <a:pt x="557349" y="722811"/>
                        </a:lnTo>
                        <a:lnTo>
                          <a:pt x="618309" y="653143"/>
                        </a:lnTo>
                        <a:lnTo>
                          <a:pt x="714103" y="592183"/>
                        </a:lnTo>
                        <a:lnTo>
                          <a:pt x="801189" y="531223"/>
                        </a:lnTo>
                        <a:lnTo>
                          <a:pt x="896983" y="505097"/>
                        </a:lnTo>
                        <a:lnTo>
                          <a:pt x="957943" y="496388"/>
                        </a:lnTo>
                        <a:lnTo>
                          <a:pt x="1114698" y="487680"/>
                        </a:lnTo>
                        <a:lnTo>
                          <a:pt x="1236618" y="470263"/>
                        </a:lnTo>
                        <a:lnTo>
                          <a:pt x="1341120" y="391885"/>
                        </a:lnTo>
                        <a:lnTo>
                          <a:pt x="1402080" y="339634"/>
                        </a:lnTo>
                        <a:lnTo>
                          <a:pt x="1410789" y="296091"/>
                        </a:lnTo>
                        <a:lnTo>
                          <a:pt x="1288869" y="0"/>
                        </a:lnTo>
                        <a:close/>
                      </a:path>
                    </a:pathLst>
                  </a:custGeom>
                  <ask:type>
                    <ask:lineSketchFreehand/>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15" name="Picture 14" descr="Photograph of an ancient stone tunnel or passageway (fogou) with rough, moss-covered rock walls and a dirt floor. The tunnel features a low ceiling made of large flat stones and leads to an arched opening in the distance, suggesting historical or archaeological significance. ">
            <a:extLst>
              <a:ext uri="{FF2B5EF4-FFF2-40B4-BE49-F238E27FC236}">
                <a16:creationId xmlns:a16="http://schemas.microsoft.com/office/drawing/2014/main" id="{79025419-1546-A38E-CEE9-F2CC750BA168}"/>
              </a:ext>
            </a:extLst>
          </p:cNvPr>
          <p:cNvPicPr>
            <a:picLocks noChangeAspect="1"/>
          </p:cNvPicPr>
          <p:nvPr/>
        </p:nvPicPr>
        <p:blipFill>
          <a:blip r:embed="rId5"/>
          <a:stretch>
            <a:fillRect/>
          </a:stretch>
        </p:blipFill>
        <p:spPr>
          <a:xfrm>
            <a:off x="5892247" y="1837083"/>
            <a:ext cx="6190073" cy="4130842"/>
          </a:xfrm>
          <a:prstGeom prst="rect">
            <a:avLst/>
          </a:prstGeom>
        </p:spPr>
      </p:pic>
      <p:grpSp>
        <p:nvGrpSpPr>
          <p:cNvPr id="16" name="Group 15" descr="Why do you think some Neolithic houses were so big?">
            <a:extLst>
              <a:ext uri="{FF2B5EF4-FFF2-40B4-BE49-F238E27FC236}">
                <a16:creationId xmlns:a16="http://schemas.microsoft.com/office/drawing/2014/main" id="{A68DD7D2-6CFC-BB5C-5AF4-7E1AC004FF94}"/>
              </a:ext>
            </a:extLst>
          </p:cNvPr>
          <p:cNvGrpSpPr/>
          <p:nvPr/>
        </p:nvGrpSpPr>
        <p:grpSpPr>
          <a:xfrm>
            <a:off x="6820706" y="2304403"/>
            <a:ext cx="4333157" cy="3013197"/>
            <a:chOff x="6978823" y="1723240"/>
            <a:chExt cx="3621837" cy="3013197"/>
          </a:xfrm>
        </p:grpSpPr>
        <p:grpSp>
          <p:nvGrpSpPr>
            <p:cNvPr id="17" name="Washi" descr="Washi tape">
              <a:extLst>
                <a:ext uri="{FF2B5EF4-FFF2-40B4-BE49-F238E27FC236}">
                  <a16:creationId xmlns:a16="http://schemas.microsoft.com/office/drawing/2014/main" id="{FBBD81C4-B75C-7A87-3822-411B8F7F431E}"/>
                </a:ext>
              </a:extLst>
            </p:cNvPr>
            <p:cNvGrpSpPr/>
            <p:nvPr/>
          </p:nvGrpSpPr>
          <p:grpSpPr>
            <a:xfrm>
              <a:off x="6978823" y="2218279"/>
              <a:ext cx="3621837" cy="2518158"/>
              <a:chOff x="8132536" y="-87330"/>
              <a:chExt cx="3621837" cy="2518158"/>
            </a:xfrm>
          </p:grpSpPr>
          <p:sp>
            <p:nvSpPr>
              <p:cNvPr id="19" name="Washi">
                <a:extLst>
                  <a:ext uri="{FF2B5EF4-FFF2-40B4-BE49-F238E27FC236}">
                    <a16:creationId xmlns:a16="http://schemas.microsoft.com/office/drawing/2014/main" id="{B809765D-5E02-CDE2-B6CA-B5F5038F8209}"/>
                  </a:ext>
                  <a:ext uri="{C183D7F6-B498-43B3-948B-1728B52AA6E4}">
                    <adec:decorative xmlns:adec="http://schemas.microsoft.com/office/drawing/2017/decorative" val="1"/>
                  </a:ext>
                </a:extLst>
              </p:cNvPr>
              <p:cNvSpPr txBox="1">
                <a:spLocks/>
              </p:cNvSpPr>
              <p:nvPr/>
            </p:nvSpPr>
            <p:spPr>
              <a:xfrm>
                <a:off x="8132536" y="-87330"/>
                <a:ext cx="3621837" cy="2364059"/>
              </a:xfrm>
              <a:prstGeom prst="rect">
                <a:avLst/>
              </a:prstGeom>
              <a:blipFill>
                <a:blip>
                  <a:extLst>
                    <a:ext uri="{96DAC541-7B7A-43D3-8B79-37D633B846F1}">
                      <asvg:svgBlip xmlns:asvg="http://schemas.microsoft.com/office/drawing/2016/SVG/main" r:embed="rId6"/>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 </a:t>
                </a:r>
              </a:p>
            </p:txBody>
          </p:sp>
          <p:sp>
            <p:nvSpPr>
              <p:cNvPr id="20" name="Text Placeholder" descr="Why do you think some Neolithic houses were so big?">
                <a:extLst>
                  <a:ext uri="{FF2B5EF4-FFF2-40B4-BE49-F238E27FC236}">
                    <a16:creationId xmlns:a16="http://schemas.microsoft.com/office/drawing/2014/main" id="{633CB108-5555-8090-A01D-50D486565433}"/>
                  </a:ext>
                  <a:ext uri="{C183D7F6-B498-43B3-948B-1728B52AA6E4}">
                    <adec:decorative xmlns:adec="http://schemas.microsoft.com/office/drawing/2017/decorative" val="0"/>
                  </a:ext>
                </a:extLst>
              </p:cNvPr>
              <p:cNvSpPr txBox="1">
                <a:spLocks/>
              </p:cNvSpPr>
              <p:nvPr/>
            </p:nvSpPr>
            <p:spPr>
              <a:xfrm rot="21383919">
                <a:off x="8200223" y="167218"/>
                <a:ext cx="3449654" cy="2263610"/>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QUESTION</a:t>
                </a:r>
              </a:p>
              <a:p>
                <a:r>
                  <a:rPr lang="en-GB" altLang="en-US" sz="2000" b="0" dirty="0">
                    <a:cs typeface="Arial" panose="020B0604020202020204" pitchFamily="34" charset="0"/>
                  </a:rPr>
                  <a:t>What do you think the fogou was used for?</a:t>
                </a:r>
              </a:p>
              <a:p>
                <a:endParaRPr lang="en-US" dirty="0"/>
              </a:p>
            </p:txBody>
          </p:sp>
        </p:grpSp>
        <p:pic>
          <p:nvPicPr>
            <p:cNvPr id="18" name="Question Mark" descr="Question mark">
              <a:extLst>
                <a:ext uri="{FF2B5EF4-FFF2-40B4-BE49-F238E27FC236}">
                  <a16:creationId xmlns:a16="http://schemas.microsoft.com/office/drawing/2014/main" id="{5C98FD56-62E9-E1EA-EBBB-1EC973EA6E5A}"/>
                </a:ext>
                <a:ext uri="{C183D7F6-B498-43B3-948B-1728B52AA6E4}">
                  <adec:decorative xmlns:adec="http://schemas.microsoft.com/office/drawing/2017/decorative" val="0"/>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rot="19248285">
              <a:off x="9784457" y="1723240"/>
              <a:ext cx="744846" cy="1318312"/>
            </a:xfrm>
            <a:prstGeom prst="rect">
              <a:avLst/>
            </a:prstGeom>
          </p:spPr>
        </p:pic>
      </p:grpSp>
    </p:spTree>
    <p:extLst>
      <p:ext uri="{BB962C8B-B14F-4D97-AF65-F5344CB8AC3E}">
        <p14:creationId xmlns:p14="http://schemas.microsoft.com/office/powerpoint/2010/main" val="3391315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4">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FE1E89-31CC-8F37-2518-8C426C46EE1A}"/>
              </a:ext>
            </a:extLst>
          </p:cNvPr>
          <p:cNvSpPr>
            <a:spLocks noGrp="1"/>
          </p:cNvSpPr>
          <p:nvPr>
            <p:ph type="title"/>
          </p:nvPr>
        </p:nvSpPr>
        <p:spPr/>
        <p:txBody>
          <a:bodyPr/>
          <a:lstStyle/>
          <a:p>
            <a:r>
              <a:rPr lang="en-GB" dirty="0"/>
              <a:t>The Iron Age </a:t>
            </a:r>
          </a:p>
        </p:txBody>
      </p:sp>
      <p:sp>
        <p:nvSpPr>
          <p:cNvPr id="3" name="Text Placeholder 2">
            <a:extLst>
              <a:ext uri="{FF2B5EF4-FFF2-40B4-BE49-F238E27FC236}">
                <a16:creationId xmlns:a16="http://schemas.microsoft.com/office/drawing/2014/main" id="{8F0280FD-621C-8811-B67E-CD7362B5C56D}"/>
              </a:ext>
            </a:extLst>
          </p:cNvPr>
          <p:cNvSpPr>
            <a:spLocks noGrp="1"/>
          </p:cNvSpPr>
          <p:nvPr>
            <p:ph type="body" sz="quarter" idx="10"/>
          </p:nvPr>
        </p:nvSpPr>
        <p:spPr/>
        <p:txBody>
          <a:bodyPr/>
          <a:lstStyle/>
          <a:p>
            <a:endParaRPr lang="en-GB" dirty="0"/>
          </a:p>
        </p:txBody>
      </p:sp>
      <p:sp>
        <p:nvSpPr>
          <p:cNvPr id="4" name="Content Placeholder 3">
            <a:extLst>
              <a:ext uri="{FF2B5EF4-FFF2-40B4-BE49-F238E27FC236}">
                <a16:creationId xmlns:a16="http://schemas.microsoft.com/office/drawing/2014/main" id="{A4923FF6-1540-E90C-3F36-EC3B7EAA0A8D}"/>
              </a:ext>
            </a:extLst>
          </p:cNvPr>
          <p:cNvSpPr>
            <a:spLocks noGrp="1"/>
          </p:cNvSpPr>
          <p:nvPr>
            <p:ph idx="1"/>
          </p:nvPr>
        </p:nvSpPr>
        <p:spPr/>
        <p:txBody>
          <a:bodyPr/>
          <a:lstStyle/>
          <a:p>
            <a:pPr marL="342900" indent="-342900">
              <a:buFont typeface="Arial" panose="020B0604020202020204" pitchFamily="34" charset="0"/>
              <a:buChar char="•"/>
            </a:pPr>
            <a:r>
              <a:rPr lang="en-GB" dirty="0"/>
              <a:t>Learn about the types of technology used in the Iron Age</a:t>
            </a:r>
          </a:p>
          <a:p>
            <a:pPr marL="342900" indent="-342900">
              <a:buFont typeface="Arial" panose="020B0604020202020204" pitchFamily="34" charset="0"/>
              <a:buChar char="•"/>
            </a:pPr>
            <a:r>
              <a:rPr lang="en-GB" dirty="0"/>
              <a:t>Learn about the everyday life of people in the Iron Age</a:t>
            </a:r>
          </a:p>
          <a:p>
            <a:pPr marL="342900" indent="-342900">
              <a:buFont typeface="Arial" panose="020B0604020202020204" pitchFamily="34" charset="0"/>
              <a:buChar char="•"/>
            </a:pPr>
            <a:r>
              <a:rPr lang="en-GB" dirty="0"/>
              <a:t>Learn about changes in Britain from the Stone Age to the Iron Age</a:t>
            </a:r>
          </a:p>
          <a:p>
            <a:pPr marL="342900" indent="-342900">
              <a:buFont typeface="Arial" panose="020B0604020202020204" pitchFamily="34" charset="0"/>
              <a:buChar char="•"/>
            </a:pPr>
            <a:r>
              <a:rPr lang="en-GB" dirty="0"/>
              <a:t>Assess the different types of archaeological evidence from the Iron Age</a:t>
            </a:r>
          </a:p>
          <a:p>
            <a:pPr marL="342900" indent="-342900">
              <a:buFont typeface="Arial" panose="020B0604020202020204" pitchFamily="34" charset="0"/>
              <a:buChar char="•"/>
            </a:pPr>
            <a:r>
              <a:rPr lang="en-GB" dirty="0"/>
              <a:t>Establish clear narratives within and across the periods studied</a:t>
            </a:r>
          </a:p>
          <a:p>
            <a:pPr marL="342900" indent="-342900">
              <a:buFont typeface="Arial" panose="020B0604020202020204" pitchFamily="34" charset="0"/>
              <a:buChar char="•"/>
            </a:pPr>
            <a:r>
              <a:rPr lang="en-GB" dirty="0"/>
              <a:t>Understand how knowledge of the past comes from a range of sources</a:t>
            </a:r>
          </a:p>
        </p:txBody>
      </p:sp>
    </p:spTree>
    <p:extLst>
      <p:ext uri="{BB962C8B-B14F-4D97-AF65-F5344CB8AC3E}">
        <p14:creationId xmlns:p14="http://schemas.microsoft.com/office/powerpoint/2010/main" val="98278456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CB0878-85DE-A60F-3C92-A1D765838A4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D3A1186-F38B-3440-B3A1-D4CAB513FFD0}"/>
              </a:ext>
            </a:extLst>
          </p:cNvPr>
          <p:cNvSpPr>
            <a:spLocks noGrp="1"/>
          </p:cNvSpPr>
          <p:nvPr>
            <p:ph type="title"/>
          </p:nvPr>
        </p:nvSpPr>
        <p:spPr/>
        <p:txBody>
          <a:bodyPr>
            <a:normAutofit/>
          </a:bodyPr>
          <a:lstStyle/>
          <a:p>
            <a:r>
              <a:rPr lang="en-US" dirty="0"/>
              <a:t>Glastonbury Lake Village, Somerset</a:t>
            </a:r>
          </a:p>
        </p:txBody>
      </p:sp>
      <p:sp>
        <p:nvSpPr>
          <p:cNvPr id="14" name="Content Placeholder 13">
            <a:extLst>
              <a:ext uri="{FF2B5EF4-FFF2-40B4-BE49-F238E27FC236}">
                <a16:creationId xmlns:a16="http://schemas.microsoft.com/office/drawing/2014/main" id="{AC335A0A-3944-3DCB-20CF-4F0D7FE8829B}"/>
              </a:ext>
            </a:extLst>
          </p:cNvPr>
          <p:cNvSpPr>
            <a:spLocks noGrp="1"/>
          </p:cNvSpPr>
          <p:nvPr>
            <p:ph idx="1"/>
          </p:nvPr>
        </p:nvSpPr>
        <p:spPr/>
        <p:txBody>
          <a:bodyPr/>
          <a:lstStyle/>
          <a:p>
            <a:r>
              <a:rPr lang="en-GB" sz="2400" dirty="0"/>
              <a:t>Glastonbury Lake Village was an Iron Age settlement in Somerset, occupied from about 250 to 80 BC.</a:t>
            </a:r>
          </a:p>
          <a:p>
            <a:r>
              <a:rPr lang="en-GB" sz="2400" dirty="0"/>
              <a:t>Although called a “lake village,” it actually stood on raised ground within a swamp of reeds, waterways, and woodland, providing natural protection and access to resources. </a:t>
            </a:r>
          </a:p>
          <a:p>
            <a:r>
              <a:rPr lang="en-GB" sz="2400" dirty="0"/>
              <a:t>The village had up to 14 roundhouses at any one time with about 200 people who farmed sheep and crops, while also fishing and hunting using canoes. </a:t>
            </a:r>
          </a:p>
          <a:p>
            <a:endParaRPr lang="en-GB" dirty="0"/>
          </a:p>
        </p:txBody>
      </p:sp>
      <p:sp>
        <p:nvSpPr>
          <p:cNvPr id="3" name="Text Placeholder 2">
            <a:extLst>
              <a:ext uri="{FF2B5EF4-FFF2-40B4-BE49-F238E27FC236}">
                <a16:creationId xmlns:a16="http://schemas.microsoft.com/office/drawing/2014/main" id="{482F11B6-3F68-0BB0-25D3-A92AF11FAB1F}"/>
              </a:ext>
            </a:extLst>
          </p:cNvPr>
          <p:cNvSpPr>
            <a:spLocks noGrp="1"/>
          </p:cNvSpPr>
          <p:nvPr>
            <p:ph type="body" sz="quarter" idx="23"/>
          </p:nvPr>
        </p:nvSpPr>
        <p:spPr/>
        <p:txBody>
          <a:bodyPr/>
          <a:lstStyle/>
          <a:p>
            <a:r>
              <a:rPr lang="en-GB" dirty="0"/>
              <a:t>Reconstruction of Glastonbury Lake Village, Somerset</a:t>
            </a:r>
          </a:p>
        </p:txBody>
      </p:sp>
      <p:pic>
        <p:nvPicPr>
          <p:cNvPr id="11" name="Picture Placeholder 10" descr="A historical painting depicting an Iron Age village with numerous conical huts and people engaging in daily activities around a wooden dock. The scene includes individuals paddling canoes loaded with goods, three central figures and a calm waterway, emphasizing community life and trade.">
            <a:extLst>
              <a:ext uri="{FF2B5EF4-FFF2-40B4-BE49-F238E27FC236}">
                <a16:creationId xmlns:a16="http://schemas.microsoft.com/office/drawing/2014/main" id="{6BF0E5A2-467C-51B3-DCDD-2550F6F6CD0D}"/>
              </a:ext>
            </a:extLst>
          </p:cNvPr>
          <p:cNvPicPr>
            <a:picLocks noGrp="1" noChangeAspect="1"/>
          </p:cNvPicPr>
          <p:nvPr>
            <p:ph type="pic" sz="quarter" idx="10"/>
          </p:nvPr>
        </p:nvPicPr>
        <p:blipFill>
          <a:blip r:embed="rId3"/>
          <a:srcRect l="7924" r="11962"/>
          <a:stretch>
            <a:fillRect/>
          </a:stretch>
        </p:blipFill>
        <p:spPr>
          <a:xfrm>
            <a:off x="6096000" y="1411704"/>
            <a:ext cx="5714114" cy="4798596"/>
          </a:xfrm>
          <a:prstGeom prst="rect">
            <a:avLst/>
          </a:prstGeom>
        </p:spPr>
      </p:pic>
      <p:grpSp>
        <p:nvGrpSpPr>
          <p:cNvPr id="4" name="Group 3" descr="Back to map link icon">
            <a:extLst>
              <a:ext uri="{FF2B5EF4-FFF2-40B4-BE49-F238E27FC236}">
                <a16:creationId xmlns:a16="http://schemas.microsoft.com/office/drawing/2014/main" id="{4EC9F6A3-E4A3-FCC9-A6E9-42D335CCF163}"/>
              </a:ext>
            </a:extLst>
          </p:cNvPr>
          <p:cNvGrpSpPr/>
          <p:nvPr/>
        </p:nvGrpSpPr>
        <p:grpSpPr>
          <a:xfrm>
            <a:off x="8772940" y="365126"/>
            <a:ext cx="2378470" cy="710288"/>
            <a:chOff x="8772940" y="365126"/>
            <a:chExt cx="2378470" cy="710288"/>
          </a:xfrm>
        </p:grpSpPr>
        <p:sp>
          <p:nvSpPr>
            <p:cNvPr id="5" name="Action Button: Go Back or Previous 4">
              <a:hlinkClick r:id="rId4" action="ppaction://hlinksldjump" highlightClick="1"/>
              <a:extLst>
                <a:ext uri="{FF2B5EF4-FFF2-40B4-BE49-F238E27FC236}">
                  <a16:creationId xmlns:a16="http://schemas.microsoft.com/office/drawing/2014/main" id="{790A8E1F-E019-EA2D-6AC6-9C4FA9A51A2C}"/>
                </a:ext>
              </a:extLst>
            </p:cNvPr>
            <p:cNvSpPr/>
            <p:nvPr/>
          </p:nvSpPr>
          <p:spPr>
            <a:xfrm>
              <a:off x="8772940" y="365126"/>
              <a:ext cx="821634" cy="710288"/>
            </a:xfrm>
            <a:prstGeom prst="actionButtonBackPrevious">
              <a:avLst/>
            </a:prstGeom>
            <a:noFill/>
            <a:ln w="44450">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TextBox 8">
              <a:extLst>
                <a:ext uri="{FF2B5EF4-FFF2-40B4-BE49-F238E27FC236}">
                  <a16:creationId xmlns:a16="http://schemas.microsoft.com/office/drawing/2014/main" id="{86BACD40-EE44-1420-0AA4-518679E2C7C6}"/>
                </a:ext>
              </a:extLst>
            </p:cNvPr>
            <p:cNvSpPr txBox="1"/>
            <p:nvPr/>
          </p:nvSpPr>
          <p:spPr>
            <a:xfrm>
              <a:off x="9594574" y="535604"/>
              <a:ext cx="1556836" cy="369332"/>
            </a:xfrm>
            <a:prstGeom prst="rect">
              <a:avLst/>
            </a:prstGeom>
            <a:noFill/>
          </p:spPr>
          <p:txBody>
            <a:bodyPr wrap="none" rtlCol="0">
              <a:spAutoFit/>
            </a:bodyPr>
            <a:lstStyle/>
            <a:p>
              <a:r>
                <a:rPr lang="en-GB" b="1" dirty="0"/>
                <a:t>Back to map</a:t>
              </a:r>
            </a:p>
          </p:txBody>
        </p:sp>
      </p:grpSp>
    </p:spTree>
    <p:extLst>
      <p:ext uri="{BB962C8B-B14F-4D97-AF65-F5344CB8AC3E}">
        <p14:creationId xmlns:p14="http://schemas.microsoft.com/office/powerpoint/2010/main" val="38629504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2DA4BE-3B21-B5F9-7502-61379BEE45D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31BB9BF-12A2-B35F-8C2B-A8123806566E}"/>
              </a:ext>
            </a:extLst>
          </p:cNvPr>
          <p:cNvSpPr>
            <a:spLocks noGrp="1"/>
          </p:cNvSpPr>
          <p:nvPr>
            <p:ph type="title"/>
          </p:nvPr>
        </p:nvSpPr>
        <p:spPr/>
        <p:txBody>
          <a:bodyPr>
            <a:normAutofit/>
          </a:bodyPr>
          <a:lstStyle/>
          <a:p>
            <a:r>
              <a:rPr lang="en-US" dirty="0"/>
              <a:t>Glastonbury Lake Village, Somerset </a:t>
            </a:r>
          </a:p>
        </p:txBody>
      </p:sp>
      <p:sp>
        <p:nvSpPr>
          <p:cNvPr id="14" name="Content Placeholder 13">
            <a:extLst>
              <a:ext uri="{FF2B5EF4-FFF2-40B4-BE49-F238E27FC236}">
                <a16:creationId xmlns:a16="http://schemas.microsoft.com/office/drawing/2014/main" id="{6E54A330-742C-0B1B-FA40-564FDE588948}"/>
              </a:ext>
            </a:extLst>
          </p:cNvPr>
          <p:cNvSpPr>
            <a:spLocks noGrp="1"/>
          </p:cNvSpPr>
          <p:nvPr>
            <p:ph idx="1"/>
          </p:nvPr>
        </p:nvSpPr>
        <p:spPr/>
        <p:txBody>
          <a:bodyPr/>
          <a:lstStyle/>
          <a:p>
            <a:r>
              <a:rPr lang="en-GB" sz="2400" dirty="0"/>
              <a:t>Archaeologists found wooden houses, fences, a landing stage, and many everyday objects, including tools, pottery, baskets, and items for weaving and metalworking. </a:t>
            </a:r>
          </a:p>
          <a:p>
            <a:r>
              <a:rPr lang="en-GB" sz="2400" dirty="0"/>
              <a:t>One exceptional find was a bronze bowl with decorative studs, so good that it was included in </a:t>
            </a:r>
            <a:r>
              <a:rPr lang="en-GB" sz="2400" dirty="0">
                <a:hlinkClick r:id="rId3"/>
              </a:rPr>
              <a:t>A History of the World in 100 objects</a:t>
            </a:r>
            <a:r>
              <a:rPr lang="en-GB" sz="2400" dirty="0"/>
              <a:t>.</a:t>
            </a:r>
          </a:p>
          <a:p>
            <a:r>
              <a:rPr lang="en-GB" sz="2400" dirty="0"/>
              <a:t>These finds show a skilled, self-sufficient community involved in craft production, trade, farming, and varied daily activities.</a:t>
            </a:r>
          </a:p>
          <a:p>
            <a:endParaRPr lang="en-GB" dirty="0"/>
          </a:p>
        </p:txBody>
      </p:sp>
      <p:sp>
        <p:nvSpPr>
          <p:cNvPr id="3" name="Text Placeholder 2">
            <a:extLst>
              <a:ext uri="{FF2B5EF4-FFF2-40B4-BE49-F238E27FC236}">
                <a16:creationId xmlns:a16="http://schemas.microsoft.com/office/drawing/2014/main" id="{F57E1179-964D-E3F9-3F6C-DC511D8656D9}"/>
              </a:ext>
            </a:extLst>
          </p:cNvPr>
          <p:cNvSpPr>
            <a:spLocks noGrp="1"/>
          </p:cNvSpPr>
          <p:nvPr>
            <p:ph type="body" sz="quarter" idx="23"/>
          </p:nvPr>
        </p:nvSpPr>
        <p:spPr/>
        <p:txBody>
          <a:bodyPr/>
          <a:lstStyle/>
          <a:p>
            <a:r>
              <a:rPr lang="en-GB" dirty="0"/>
              <a:t>Glastonbury Lake Village, Somerset</a:t>
            </a:r>
          </a:p>
        </p:txBody>
      </p:sp>
      <p:pic>
        <p:nvPicPr>
          <p:cNvPr id="9" name="Picture Placeholder 8" descr="Black and white photograph showing an archaeological excavation site with exposed ancient wooden structures submerged in water. Several people and a horse-drawn cart stand on the grassy area behind the dig, with trees lining the background, highlighting the scale and rural setting of the discovery.">
            <a:extLst>
              <a:ext uri="{FF2B5EF4-FFF2-40B4-BE49-F238E27FC236}">
                <a16:creationId xmlns:a16="http://schemas.microsoft.com/office/drawing/2014/main" id="{B6C26784-0AF5-0DBB-3805-79384D91D080}"/>
              </a:ext>
            </a:extLst>
          </p:cNvPr>
          <p:cNvPicPr>
            <a:picLocks noGrp="1" noChangeAspect="1"/>
          </p:cNvPicPr>
          <p:nvPr>
            <p:ph type="pic" sz="quarter" idx="10"/>
          </p:nvPr>
        </p:nvPicPr>
        <p:blipFill>
          <a:blip r:embed="rId4"/>
          <a:srcRect l="3926" r="3926"/>
          <a:stretch>
            <a:fillRect/>
          </a:stretch>
        </p:blipFill>
        <p:spPr>
          <a:prstGeom prst="rect">
            <a:avLst/>
          </a:prstGeom>
        </p:spPr>
      </p:pic>
      <p:pic>
        <p:nvPicPr>
          <p:cNvPr id="11" name="Picture 10" descr="Photograph of an ancient bronze bowl with a rounded body and a slightly flared rim. The bowl features a decorative band of raised spherical knobs encircling its upper half, displayed on a clear stand against a plain background.">
            <a:extLst>
              <a:ext uri="{FF2B5EF4-FFF2-40B4-BE49-F238E27FC236}">
                <a16:creationId xmlns:a16="http://schemas.microsoft.com/office/drawing/2014/main" id="{39DFC74D-7888-66CA-BAC8-6FF53A88F269}"/>
              </a:ext>
            </a:extLst>
          </p:cNvPr>
          <p:cNvPicPr>
            <a:picLocks noChangeAspect="1"/>
          </p:cNvPicPr>
          <p:nvPr/>
        </p:nvPicPr>
        <p:blipFill>
          <a:blip r:embed="rId5"/>
          <a:stretch>
            <a:fillRect/>
          </a:stretch>
        </p:blipFill>
        <p:spPr>
          <a:xfrm>
            <a:off x="5973693" y="1875183"/>
            <a:ext cx="5942680" cy="4054641"/>
          </a:xfrm>
          <a:prstGeom prst="rect">
            <a:avLst/>
          </a:prstGeom>
        </p:spPr>
      </p:pic>
      <p:grpSp>
        <p:nvGrpSpPr>
          <p:cNvPr id="4" name="Group 3" descr="Back to map link icon">
            <a:extLst>
              <a:ext uri="{FF2B5EF4-FFF2-40B4-BE49-F238E27FC236}">
                <a16:creationId xmlns:a16="http://schemas.microsoft.com/office/drawing/2014/main" id="{90CF9FC7-B943-776F-8F05-E14BB40AACA2}"/>
              </a:ext>
            </a:extLst>
          </p:cNvPr>
          <p:cNvGrpSpPr/>
          <p:nvPr/>
        </p:nvGrpSpPr>
        <p:grpSpPr>
          <a:xfrm>
            <a:off x="8772940" y="365126"/>
            <a:ext cx="2378470" cy="710288"/>
            <a:chOff x="8772940" y="365126"/>
            <a:chExt cx="2378470" cy="710288"/>
          </a:xfrm>
        </p:grpSpPr>
        <p:sp>
          <p:nvSpPr>
            <p:cNvPr id="5" name="Action Button: Go Back or Previous 4">
              <a:hlinkClick r:id="rId6" action="ppaction://hlinksldjump" highlightClick="1"/>
              <a:extLst>
                <a:ext uri="{FF2B5EF4-FFF2-40B4-BE49-F238E27FC236}">
                  <a16:creationId xmlns:a16="http://schemas.microsoft.com/office/drawing/2014/main" id="{E89F64FB-5CA0-3A7D-675B-BF78D923017D}"/>
                </a:ext>
              </a:extLst>
            </p:cNvPr>
            <p:cNvSpPr/>
            <p:nvPr/>
          </p:nvSpPr>
          <p:spPr>
            <a:xfrm>
              <a:off x="8772940" y="365126"/>
              <a:ext cx="821634" cy="710288"/>
            </a:xfrm>
            <a:prstGeom prst="actionButtonBackPrevious">
              <a:avLst/>
            </a:prstGeom>
            <a:noFill/>
            <a:ln w="44450">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 name="TextBox 9">
              <a:extLst>
                <a:ext uri="{FF2B5EF4-FFF2-40B4-BE49-F238E27FC236}">
                  <a16:creationId xmlns:a16="http://schemas.microsoft.com/office/drawing/2014/main" id="{73E7C456-215E-BD83-22FE-BFCFD785D827}"/>
                </a:ext>
              </a:extLst>
            </p:cNvPr>
            <p:cNvSpPr txBox="1"/>
            <p:nvPr/>
          </p:nvSpPr>
          <p:spPr>
            <a:xfrm>
              <a:off x="9594574" y="535604"/>
              <a:ext cx="1556836" cy="369332"/>
            </a:xfrm>
            <a:prstGeom prst="rect">
              <a:avLst/>
            </a:prstGeom>
            <a:noFill/>
          </p:spPr>
          <p:txBody>
            <a:bodyPr wrap="none" rtlCol="0">
              <a:spAutoFit/>
            </a:bodyPr>
            <a:lstStyle/>
            <a:p>
              <a:r>
                <a:rPr lang="en-GB" b="1" dirty="0"/>
                <a:t>Back to map</a:t>
              </a:r>
            </a:p>
          </p:txBody>
        </p:sp>
      </p:grpSp>
    </p:spTree>
    <p:extLst>
      <p:ext uri="{BB962C8B-B14F-4D97-AF65-F5344CB8AC3E}">
        <p14:creationId xmlns:p14="http://schemas.microsoft.com/office/powerpoint/2010/main" val="7599978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E64A48-93D6-6128-F795-A91A2FF6F12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1B223DC-2D43-8179-E929-AAF1999B558B}"/>
              </a:ext>
            </a:extLst>
          </p:cNvPr>
          <p:cNvSpPr>
            <a:spLocks noGrp="1"/>
          </p:cNvSpPr>
          <p:nvPr>
            <p:ph type="title"/>
          </p:nvPr>
        </p:nvSpPr>
        <p:spPr/>
        <p:txBody>
          <a:bodyPr>
            <a:normAutofit/>
          </a:bodyPr>
          <a:lstStyle/>
          <a:p>
            <a:r>
              <a:rPr lang="en-US" dirty="0"/>
              <a:t>Wetwang, Yorkshire</a:t>
            </a:r>
          </a:p>
        </p:txBody>
      </p:sp>
      <p:grpSp>
        <p:nvGrpSpPr>
          <p:cNvPr id="11" name="Group 10" descr="Back to map link icon">
            <a:extLst>
              <a:ext uri="{FF2B5EF4-FFF2-40B4-BE49-F238E27FC236}">
                <a16:creationId xmlns:a16="http://schemas.microsoft.com/office/drawing/2014/main" id="{C9CC21BD-E4CB-801F-CAD9-62B310086840}"/>
              </a:ext>
            </a:extLst>
          </p:cNvPr>
          <p:cNvGrpSpPr/>
          <p:nvPr/>
        </p:nvGrpSpPr>
        <p:grpSpPr>
          <a:xfrm>
            <a:off x="8772940" y="365126"/>
            <a:ext cx="2378470" cy="710288"/>
            <a:chOff x="8772940" y="365126"/>
            <a:chExt cx="2378470" cy="710288"/>
          </a:xfrm>
        </p:grpSpPr>
        <p:sp>
          <p:nvSpPr>
            <p:cNvPr id="12" name="Action Button: Go Back or Previous 11">
              <a:hlinkClick r:id="rId3" action="ppaction://hlinksldjump" highlightClick="1"/>
              <a:extLst>
                <a:ext uri="{FF2B5EF4-FFF2-40B4-BE49-F238E27FC236}">
                  <a16:creationId xmlns:a16="http://schemas.microsoft.com/office/drawing/2014/main" id="{A2074815-B7A1-9DFF-A1FB-4F22FAD081FF}"/>
                </a:ext>
              </a:extLst>
            </p:cNvPr>
            <p:cNvSpPr/>
            <p:nvPr/>
          </p:nvSpPr>
          <p:spPr>
            <a:xfrm>
              <a:off x="8772940" y="365126"/>
              <a:ext cx="821634" cy="710288"/>
            </a:xfrm>
            <a:prstGeom prst="actionButtonBackPrevious">
              <a:avLst/>
            </a:prstGeom>
            <a:noFill/>
            <a:ln w="44450">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3" name="TextBox 12">
              <a:extLst>
                <a:ext uri="{FF2B5EF4-FFF2-40B4-BE49-F238E27FC236}">
                  <a16:creationId xmlns:a16="http://schemas.microsoft.com/office/drawing/2014/main" id="{FD3C8645-2B9C-5701-A523-46D2D4B3466E}"/>
                </a:ext>
              </a:extLst>
            </p:cNvPr>
            <p:cNvSpPr txBox="1"/>
            <p:nvPr/>
          </p:nvSpPr>
          <p:spPr>
            <a:xfrm>
              <a:off x="9594574" y="535604"/>
              <a:ext cx="1556836" cy="369332"/>
            </a:xfrm>
            <a:prstGeom prst="rect">
              <a:avLst/>
            </a:prstGeom>
            <a:noFill/>
          </p:spPr>
          <p:txBody>
            <a:bodyPr wrap="none" rtlCol="0">
              <a:spAutoFit/>
            </a:bodyPr>
            <a:lstStyle/>
            <a:p>
              <a:r>
                <a:rPr lang="en-GB" b="1" dirty="0"/>
                <a:t>Back to map</a:t>
              </a:r>
            </a:p>
          </p:txBody>
        </p:sp>
      </p:grpSp>
      <p:sp>
        <p:nvSpPr>
          <p:cNvPr id="14" name="Content Placeholder 13">
            <a:extLst>
              <a:ext uri="{FF2B5EF4-FFF2-40B4-BE49-F238E27FC236}">
                <a16:creationId xmlns:a16="http://schemas.microsoft.com/office/drawing/2014/main" id="{49AC880E-3C9E-7CA5-1994-1B87769DB6C8}"/>
              </a:ext>
            </a:extLst>
          </p:cNvPr>
          <p:cNvSpPr>
            <a:spLocks noGrp="1"/>
          </p:cNvSpPr>
          <p:nvPr>
            <p:ph idx="1"/>
          </p:nvPr>
        </p:nvSpPr>
        <p:spPr/>
        <p:txBody>
          <a:bodyPr/>
          <a:lstStyle/>
          <a:p>
            <a:r>
              <a:rPr lang="en-GB" sz="2400" dirty="0">
                <a:latin typeface="Arial" panose="020B0604020202020204" pitchFamily="34" charset="0"/>
              </a:rPr>
              <a:t>In 2001, an Iron Age chariot burial was discovered in a Square Barrow at Wetwang in Yorkshire. </a:t>
            </a:r>
          </a:p>
          <a:p>
            <a:r>
              <a:rPr lang="en-GB" sz="2400" dirty="0">
                <a:latin typeface="Arial" panose="020B0604020202020204" pitchFamily="34" charset="0"/>
              </a:rPr>
              <a:t>Although only metal parts of the chariot survived, archaeologists were able to work out what it looked like. They based the wheels on examples from Glastonbury Lake Village.</a:t>
            </a:r>
          </a:p>
          <a:p>
            <a:r>
              <a:rPr lang="en-GB" sz="2400" dirty="0">
                <a:latin typeface="Arial" panose="020B0604020202020204" pitchFamily="34" charset="0"/>
              </a:rPr>
              <a:t>The burial belonged to a woman aged around 35–45 who lived about 2300 years ago (c200 BC). She was unusually tall for the period and had a facial disfigurement. </a:t>
            </a:r>
            <a:endParaRPr lang="en-GB" dirty="0"/>
          </a:p>
        </p:txBody>
      </p:sp>
      <p:pic>
        <p:nvPicPr>
          <p:cNvPr id="8" name="Picture Placeholder 7" descr="A photo of a skeleton in a grave being excavated with the remains of two large chariot wheels at the end of the body">
            <a:extLst>
              <a:ext uri="{FF2B5EF4-FFF2-40B4-BE49-F238E27FC236}">
                <a16:creationId xmlns:a16="http://schemas.microsoft.com/office/drawing/2014/main" id="{988E5169-8181-E6E9-BF0D-D92E66953199}"/>
              </a:ext>
            </a:extLst>
          </p:cNvPr>
          <p:cNvPicPr>
            <a:picLocks noGrp="1" noChangeAspect="1"/>
          </p:cNvPicPr>
          <p:nvPr>
            <p:ph type="pic" sz="quarter" idx="10"/>
          </p:nvPr>
        </p:nvPicPr>
        <p:blipFill>
          <a:blip r:embed="rId4"/>
          <a:srcRect l="10977" r="10977"/>
          <a:stretch/>
        </p:blipFill>
        <p:spPr>
          <a:prstGeom prst="rect">
            <a:avLst/>
          </a:prstGeom>
        </p:spPr>
      </p:pic>
      <p:sp>
        <p:nvSpPr>
          <p:cNvPr id="3" name="Text Placeholder 2">
            <a:extLst>
              <a:ext uri="{FF2B5EF4-FFF2-40B4-BE49-F238E27FC236}">
                <a16:creationId xmlns:a16="http://schemas.microsoft.com/office/drawing/2014/main" id="{BDC21FC8-0996-1B87-5D7F-2DE4E70C4341}"/>
              </a:ext>
            </a:extLst>
          </p:cNvPr>
          <p:cNvSpPr>
            <a:spLocks noGrp="1"/>
          </p:cNvSpPr>
          <p:nvPr>
            <p:ph type="body" sz="quarter" idx="23"/>
          </p:nvPr>
        </p:nvSpPr>
        <p:spPr/>
        <p:txBody>
          <a:bodyPr/>
          <a:lstStyle/>
          <a:p>
            <a:r>
              <a:rPr lang="en-GB" dirty="0"/>
              <a:t>Excavating the Chariot burial at Wetwang, Yorkshire</a:t>
            </a:r>
          </a:p>
        </p:txBody>
      </p:sp>
      <p:pic>
        <p:nvPicPr>
          <p:cNvPr id="5" name="Picture 4" descr="A photograph of a clay sculpture depicting a female head with long hair, set against a black background. The sculpture features detailed hair texture and shows a facial disfigurement on her right cheek">
            <a:extLst>
              <a:ext uri="{FF2B5EF4-FFF2-40B4-BE49-F238E27FC236}">
                <a16:creationId xmlns:a16="http://schemas.microsoft.com/office/drawing/2014/main" id="{0E57FD25-A72B-1AA7-73ED-56C23807F79F}"/>
              </a:ext>
            </a:extLst>
          </p:cNvPr>
          <p:cNvPicPr>
            <a:picLocks noChangeAspect="1"/>
          </p:cNvPicPr>
          <p:nvPr/>
        </p:nvPicPr>
        <p:blipFill>
          <a:blip r:embed="rId5"/>
          <a:stretch>
            <a:fillRect/>
          </a:stretch>
        </p:blipFill>
        <p:spPr>
          <a:xfrm>
            <a:off x="6083650" y="1501958"/>
            <a:ext cx="5708300" cy="4618087"/>
          </a:xfrm>
          <a:prstGeom prst="rect">
            <a:avLst/>
          </a:prstGeom>
        </p:spPr>
      </p:pic>
    </p:spTree>
    <p:extLst>
      <p:ext uri="{BB962C8B-B14F-4D97-AF65-F5344CB8AC3E}">
        <p14:creationId xmlns:p14="http://schemas.microsoft.com/office/powerpoint/2010/main" val="32431776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4">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3779E3-8196-6F97-CB78-7CFB9DFB1EC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59AFEAE-E196-F9E6-5632-BB2F8FA92B97}"/>
              </a:ext>
            </a:extLst>
          </p:cNvPr>
          <p:cNvSpPr>
            <a:spLocks noGrp="1"/>
          </p:cNvSpPr>
          <p:nvPr>
            <p:ph type="title"/>
          </p:nvPr>
        </p:nvSpPr>
        <p:spPr/>
        <p:txBody>
          <a:bodyPr>
            <a:normAutofit/>
          </a:bodyPr>
          <a:lstStyle/>
          <a:p>
            <a:r>
              <a:rPr lang="en-US" dirty="0"/>
              <a:t>Wetwang, Yorkshire </a:t>
            </a:r>
          </a:p>
        </p:txBody>
      </p:sp>
      <p:grpSp>
        <p:nvGrpSpPr>
          <p:cNvPr id="9" name="Group 8" descr="Back to map link icon">
            <a:extLst>
              <a:ext uri="{FF2B5EF4-FFF2-40B4-BE49-F238E27FC236}">
                <a16:creationId xmlns:a16="http://schemas.microsoft.com/office/drawing/2014/main" id="{AC0EE4F4-4A48-4798-2833-6CA5713EA2DD}"/>
              </a:ext>
            </a:extLst>
          </p:cNvPr>
          <p:cNvGrpSpPr/>
          <p:nvPr/>
        </p:nvGrpSpPr>
        <p:grpSpPr>
          <a:xfrm>
            <a:off x="8772940" y="365126"/>
            <a:ext cx="2378470" cy="710288"/>
            <a:chOff x="8772940" y="365126"/>
            <a:chExt cx="2378470" cy="710288"/>
          </a:xfrm>
        </p:grpSpPr>
        <p:sp>
          <p:nvSpPr>
            <p:cNvPr id="10" name="Action Button: Go Back or Previous 9">
              <a:hlinkClick r:id="rId3" action="ppaction://hlinksldjump" highlightClick="1"/>
              <a:extLst>
                <a:ext uri="{FF2B5EF4-FFF2-40B4-BE49-F238E27FC236}">
                  <a16:creationId xmlns:a16="http://schemas.microsoft.com/office/drawing/2014/main" id="{67C8C4C5-5475-C22D-A78A-B7E7D744F1BB}"/>
                </a:ext>
              </a:extLst>
            </p:cNvPr>
            <p:cNvSpPr/>
            <p:nvPr/>
          </p:nvSpPr>
          <p:spPr>
            <a:xfrm>
              <a:off x="8772940" y="365126"/>
              <a:ext cx="821634" cy="710288"/>
            </a:xfrm>
            <a:prstGeom prst="actionButtonBackPrevious">
              <a:avLst/>
            </a:prstGeom>
            <a:noFill/>
            <a:ln w="44450">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 name="TextBox 10">
              <a:extLst>
                <a:ext uri="{FF2B5EF4-FFF2-40B4-BE49-F238E27FC236}">
                  <a16:creationId xmlns:a16="http://schemas.microsoft.com/office/drawing/2014/main" id="{C34A6BAF-4586-069A-9038-DA7FEB530B0D}"/>
                </a:ext>
              </a:extLst>
            </p:cNvPr>
            <p:cNvSpPr txBox="1"/>
            <p:nvPr/>
          </p:nvSpPr>
          <p:spPr>
            <a:xfrm>
              <a:off x="9594574" y="535604"/>
              <a:ext cx="1556836" cy="369332"/>
            </a:xfrm>
            <a:prstGeom prst="rect">
              <a:avLst/>
            </a:prstGeom>
            <a:noFill/>
          </p:spPr>
          <p:txBody>
            <a:bodyPr wrap="none" rtlCol="0">
              <a:spAutoFit/>
            </a:bodyPr>
            <a:lstStyle/>
            <a:p>
              <a:r>
                <a:rPr lang="en-GB" b="1" dirty="0"/>
                <a:t>Back to map</a:t>
              </a:r>
            </a:p>
          </p:txBody>
        </p:sp>
      </p:grpSp>
      <p:sp>
        <p:nvSpPr>
          <p:cNvPr id="14" name="Content Placeholder 13">
            <a:extLst>
              <a:ext uri="{FF2B5EF4-FFF2-40B4-BE49-F238E27FC236}">
                <a16:creationId xmlns:a16="http://schemas.microsoft.com/office/drawing/2014/main" id="{CA22D40A-29E7-6ED5-CBA6-222373C8BBED}"/>
              </a:ext>
            </a:extLst>
          </p:cNvPr>
          <p:cNvSpPr>
            <a:spLocks noGrp="1"/>
          </p:cNvSpPr>
          <p:nvPr>
            <p:ph idx="1"/>
          </p:nvPr>
        </p:nvSpPr>
        <p:spPr/>
        <p:txBody>
          <a:bodyPr/>
          <a:lstStyle/>
          <a:p>
            <a:r>
              <a:rPr lang="en-GB" sz="2400" dirty="0">
                <a:latin typeface="Arial" panose="020B0604020202020204" pitchFamily="34" charset="0"/>
              </a:rPr>
              <a:t>She was buried in a crouched position inside a grave, with grave goods: an iron mirror, pork joints placed on her body, and the dismantled chariot arranged around her. </a:t>
            </a:r>
          </a:p>
          <a:p>
            <a:r>
              <a:rPr lang="en-GB" sz="2400" dirty="0">
                <a:latin typeface="Arial" panose="020B0604020202020204" pitchFamily="34" charset="0"/>
              </a:rPr>
              <a:t>Earlier in life, she had suffered a severe shoulder injury that was never healed, meaning she would not have been able to drive the chariot herself.</a:t>
            </a:r>
          </a:p>
          <a:p>
            <a:r>
              <a:rPr lang="en-GB" sz="2400" dirty="0">
                <a:latin typeface="Arial" panose="020B0604020202020204" pitchFamily="34" charset="0"/>
              </a:rPr>
              <a:t>Archaeologists believe this woman held an important or unusual role in society—possibly as a leader, religious figure, or someone special.</a:t>
            </a:r>
          </a:p>
          <a:p>
            <a:endParaRPr lang="en-GB" sz="2400" dirty="0"/>
          </a:p>
          <a:p>
            <a:r>
              <a:rPr lang="en-GB" sz="2400" dirty="0"/>
              <a:t> </a:t>
            </a:r>
          </a:p>
          <a:p>
            <a:endParaRPr lang="en-GB" dirty="0"/>
          </a:p>
        </p:txBody>
      </p:sp>
      <p:pic>
        <p:nvPicPr>
          <p:cNvPr id="12" name="Picture Placeholder 11" descr="A diagram of the plan of the Wetwang Slack burial site showing the location of the body, chariot wheels and mirror.">
            <a:extLst>
              <a:ext uri="{FF2B5EF4-FFF2-40B4-BE49-F238E27FC236}">
                <a16:creationId xmlns:a16="http://schemas.microsoft.com/office/drawing/2014/main" id="{D0DCA043-9D35-1E16-6E24-5ECBDD1B02C3}"/>
              </a:ext>
            </a:extLst>
          </p:cNvPr>
          <p:cNvPicPr>
            <a:picLocks noGrp="1" noChangeAspect="1"/>
          </p:cNvPicPr>
          <p:nvPr>
            <p:ph type="pic" sz="quarter" idx="10"/>
          </p:nvPr>
        </p:nvPicPr>
        <p:blipFill>
          <a:blip r:embed="rId4"/>
          <a:srcRect t="381" b="381"/>
          <a:stretch/>
        </p:blipFill>
        <p:spPr>
          <a:prstGeom prst="rect">
            <a:avLst/>
          </a:prstGeom>
        </p:spPr>
      </p:pic>
      <p:sp>
        <p:nvSpPr>
          <p:cNvPr id="3" name="Text Placeholder 2">
            <a:extLst>
              <a:ext uri="{FF2B5EF4-FFF2-40B4-BE49-F238E27FC236}">
                <a16:creationId xmlns:a16="http://schemas.microsoft.com/office/drawing/2014/main" id="{008C7579-F9B9-0043-2E98-305EC2CC4C03}"/>
              </a:ext>
            </a:extLst>
          </p:cNvPr>
          <p:cNvSpPr>
            <a:spLocks noGrp="1"/>
          </p:cNvSpPr>
          <p:nvPr>
            <p:ph type="body" sz="quarter" idx="23"/>
          </p:nvPr>
        </p:nvSpPr>
        <p:spPr/>
        <p:txBody>
          <a:bodyPr/>
          <a:lstStyle/>
          <a:p>
            <a:r>
              <a:rPr lang="en-GB" dirty="0"/>
              <a:t>Plan of the Chariot burial at Wetwang, Yorkshire</a:t>
            </a:r>
          </a:p>
        </p:txBody>
      </p:sp>
      <p:pic>
        <p:nvPicPr>
          <p:cNvPr id="15" name="Picture 14" descr="Photograph of two people dressed in Iron Age costumes riding a wooden chariot with large, intricately designed yellow wheels in front of a classical building with tall columns. The scene highlights a reenactment or performance set in an ancient or historical context, emphasizing the detailed craftsmanship of the chariot and period attire.">
            <a:extLst>
              <a:ext uri="{FF2B5EF4-FFF2-40B4-BE49-F238E27FC236}">
                <a16:creationId xmlns:a16="http://schemas.microsoft.com/office/drawing/2014/main" id="{E4901B80-9FEA-8D0F-C464-48BA840C1C05}"/>
              </a:ext>
            </a:extLst>
          </p:cNvPr>
          <p:cNvPicPr>
            <a:picLocks noChangeAspect="1"/>
          </p:cNvPicPr>
          <p:nvPr/>
        </p:nvPicPr>
        <p:blipFill>
          <a:blip r:embed="rId5"/>
          <a:srcRect t="3860"/>
          <a:stretch>
            <a:fillRect/>
          </a:stretch>
        </p:blipFill>
        <p:spPr>
          <a:xfrm>
            <a:off x="7114148" y="1193533"/>
            <a:ext cx="3477651" cy="5093025"/>
          </a:xfrm>
          <a:prstGeom prst="rect">
            <a:avLst/>
          </a:prstGeom>
        </p:spPr>
      </p:pic>
      <p:grpSp>
        <p:nvGrpSpPr>
          <p:cNvPr id="4" name="Group 3" descr="Why do you think some Neolithic houses were so big?">
            <a:extLst>
              <a:ext uri="{FF2B5EF4-FFF2-40B4-BE49-F238E27FC236}">
                <a16:creationId xmlns:a16="http://schemas.microsoft.com/office/drawing/2014/main" id="{6E753A87-6B16-EC65-11EC-DD00B406A42E}"/>
              </a:ext>
            </a:extLst>
          </p:cNvPr>
          <p:cNvGrpSpPr/>
          <p:nvPr/>
        </p:nvGrpSpPr>
        <p:grpSpPr>
          <a:xfrm>
            <a:off x="6686394" y="3429000"/>
            <a:ext cx="4333157" cy="3013197"/>
            <a:chOff x="6978823" y="1723240"/>
            <a:chExt cx="3621837" cy="3013197"/>
          </a:xfrm>
        </p:grpSpPr>
        <p:grpSp>
          <p:nvGrpSpPr>
            <p:cNvPr id="5" name="Washi" descr="Washi tape">
              <a:extLst>
                <a:ext uri="{FF2B5EF4-FFF2-40B4-BE49-F238E27FC236}">
                  <a16:creationId xmlns:a16="http://schemas.microsoft.com/office/drawing/2014/main" id="{37AFA790-466B-F91E-5CBC-CF274B7FC516}"/>
                </a:ext>
              </a:extLst>
            </p:cNvPr>
            <p:cNvGrpSpPr/>
            <p:nvPr/>
          </p:nvGrpSpPr>
          <p:grpSpPr>
            <a:xfrm>
              <a:off x="6978823" y="2218279"/>
              <a:ext cx="3621837" cy="2518158"/>
              <a:chOff x="8132536" y="-87330"/>
              <a:chExt cx="3621837" cy="2518158"/>
            </a:xfrm>
          </p:grpSpPr>
          <p:sp>
            <p:nvSpPr>
              <p:cNvPr id="7" name="Washi">
                <a:extLst>
                  <a:ext uri="{FF2B5EF4-FFF2-40B4-BE49-F238E27FC236}">
                    <a16:creationId xmlns:a16="http://schemas.microsoft.com/office/drawing/2014/main" id="{18203C5F-35C7-27AF-47B8-BDF1ABD3EF1B}"/>
                  </a:ext>
                  <a:ext uri="{C183D7F6-B498-43B3-948B-1728B52AA6E4}">
                    <adec:decorative xmlns:adec="http://schemas.microsoft.com/office/drawing/2017/decorative" val="1"/>
                  </a:ext>
                </a:extLst>
              </p:cNvPr>
              <p:cNvSpPr txBox="1">
                <a:spLocks/>
              </p:cNvSpPr>
              <p:nvPr/>
            </p:nvSpPr>
            <p:spPr>
              <a:xfrm>
                <a:off x="8132536" y="-87330"/>
                <a:ext cx="3621837" cy="2364059"/>
              </a:xfrm>
              <a:prstGeom prst="rect">
                <a:avLst/>
              </a:prstGeom>
              <a:blipFill>
                <a:blip>
                  <a:extLst>
                    <a:ext uri="{96DAC541-7B7A-43D3-8B79-37D633B846F1}">
                      <asvg:svgBlip xmlns:asvg="http://schemas.microsoft.com/office/drawing/2016/SVG/main" r:embed="rId6"/>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 </a:t>
                </a:r>
              </a:p>
            </p:txBody>
          </p:sp>
          <p:sp>
            <p:nvSpPr>
              <p:cNvPr id="8" name="Text Placeholder" descr="Why do you think some Neolithic houses were so big?">
                <a:extLst>
                  <a:ext uri="{FF2B5EF4-FFF2-40B4-BE49-F238E27FC236}">
                    <a16:creationId xmlns:a16="http://schemas.microsoft.com/office/drawing/2014/main" id="{1074531E-6F6E-C59A-178A-DDAC7EC47867}"/>
                  </a:ext>
                  <a:ext uri="{C183D7F6-B498-43B3-948B-1728B52AA6E4}">
                    <adec:decorative xmlns:adec="http://schemas.microsoft.com/office/drawing/2017/decorative" val="0"/>
                  </a:ext>
                </a:extLst>
              </p:cNvPr>
              <p:cNvSpPr txBox="1">
                <a:spLocks/>
              </p:cNvSpPr>
              <p:nvPr/>
            </p:nvSpPr>
            <p:spPr>
              <a:xfrm rot="21383919">
                <a:off x="8200223" y="167218"/>
                <a:ext cx="3449654" cy="2263610"/>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QUESTION</a:t>
                </a:r>
              </a:p>
              <a:p>
                <a:r>
                  <a:rPr lang="en-GB" altLang="en-US" sz="2000" b="0" dirty="0">
                    <a:cs typeface="Arial" panose="020B0604020202020204" pitchFamily="34" charset="0"/>
                  </a:rPr>
                  <a:t>Why do you think the Wetwang lady was buried with these things?</a:t>
                </a:r>
              </a:p>
              <a:p>
                <a:endParaRPr lang="en-US" dirty="0"/>
              </a:p>
            </p:txBody>
          </p:sp>
        </p:grpSp>
        <p:pic>
          <p:nvPicPr>
            <p:cNvPr id="6" name="Question Mark" descr="Question mark">
              <a:extLst>
                <a:ext uri="{FF2B5EF4-FFF2-40B4-BE49-F238E27FC236}">
                  <a16:creationId xmlns:a16="http://schemas.microsoft.com/office/drawing/2014/main" id="{66A74CD3-E5BB-548D-58AA-01322A89A895}"/>
                </a:ext>
                <a:ext uri="{C183D7F6-B498-43B3-948B-1728B52AA6E4}">
                  <adec:decorative xmlns:adec="http://schemas.microsoft.com/office/drawing/2017/decorative" val="0"/>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rot="19248285">
              <a:off x="9784457" y="1723240"/>
              <a:ext cx="744846" cy="1318312"/>
            </a:xfrm>
            <a:prstGeom prst="rect">
              <a:avLst/>
            </a:prstGeom>
          </p:spPr>
        </p:pic>
      </p:grpSp>
    </p:spTree>
    <p:extLst>
      <p:ext uri="{BB962C8B-B14F-4D97-AF65-F5344CB8AC3E}">
        <p14:creationId xmlns:p14="http://schemas.microsoft.com/office/powerpoint/2010/main" val="26167405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011069-67D3-4ED7-83EB-16452719D62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CD3C9B6-541A-597B-B03C-C86A5F92EA6A}"/>
              </a:ext>
            </a:extLst>
          </p:cNvPr>
          <p:cNvSpPr>
            <a:spLocks noGrp="1"/>
          </p:cNvSpPr>
          <p:nvPr>
            <p:ph type="title"/>
          </p:nvPr>
        </p:nvSpPr>
        <p:spPr/>
        <p:txBody>
          <a:bodyPr>
            <a:normAutofit/>
          </a:bodyPr>
          <a:lstStyle/>
          <a:p>
            <a:r>
              <a:rPr lang="en-US" dirty="0"/>
              <a:t>The Battersea Shield, London</a:t>
            </a:r>
          </a:p>
        </p:txBody>
      </p:sp>
      <p:sp>
        <p:nvSpPr>
          <p:cNvPr id="14" name="Content Placeholder 13">
            <a:extLst>
              <a:ext uri="{FF2B5EF4-FFF2-40B4-BE49-F238E27FC236}">
                <a16:creationId xmlns:a16="http://schemas.microsoft.com/office/drawing/2014/main" id="{0AAD30BE-BA26-5ED9-47DA-C2D93E3071AC}"/>
              </a:ext>
            </a:extLst>
          </p:cNvPr>
          <p:cNvSpPr>
            <a:spLocks noGrp="1"/>
          </p:cNvSpPr>
          <p:nvPr>
            <p:ph idx="1"/>
          </p:nvPr>
        </p:nvSpPr>
        <p:spPr/>
        <p:txBody>
          <a:bodyPr/>
          <a:lstStyle/>
          <a:p>
            <a:r>
              <a:rPr lang="en-GB" sz="2400" dirty="0"/>
              <a:t>The Battersea Shield is a beautifully decorated piece of bronze that once covered a wooden shield.</a:t>
            </a:r>
          </a:p>
          <a:p>
            <a:r>
              <a:rPr lang="en-GB" sz="2400" dirty="0"/>
              <a:t>It was found in the River Thames by a workman in 1857.</a:t>
            </a:r>
          </a:p>
          <a:p>
            <a:r>
              <a:rPr lang="en-GB" sz="2400" dirty="0"/>
              <a:t>It was made in Britain over 2,000 years ago (around 350 - 50 BC). </a:t>
            </a:r>
          </a:p>
          <a:p>
            <a:r>
              <a:rPr lang="en-GB" sz="2400" dirty="0"/>
              <a:t>The bronze was carefully put together from several pieces and decorated using a special technique where metal is hammered from the back to create raised patterns on the front.</a:t>
            </a:r>
            <a:endParaRPr lang="en-GB" dirty="0"/>
          </a:p>
        </p:txBody>
      </p:sp>
      <p:sp>
        <p:nvSpPr>
          <p:cNvPr id="3" name="Text Placeholder 2">
            <a:extLst>
              <a:ext uri="{FF2B5EF4-FFF2-40B4-BE49-F238E27FC236}">
                <a16:creationId xmlns:a16="http://schemas.microsoft.com/office/drawing/2014/main" id="{2928C703-23D4-E1F3-8A91-041EF8A208C6}"/>
              </a:ext>
            </a:extLst>
          </p:cNvPr>
          <p:cNvSpPr>
            <a:spLocks noGrp="1"/>
          </p:cNvSpPr>
          <p:nvPr>
            <p:ph type="body" sz="quarter" idx="23"/>
          </p:nvPr>
        </p:nvSpPr>
        <p:spPr/>
        <p:txBody>
          <a:bodyPr/>
          <a:lstStyle/>
          <a:p>
            <a:r>
              <a:rPr lang="en-GB" altLang="en-US" dirty="0">
                <a:cs typeface="Arial" panose="020B0604020202020204" pitchFamily="34" charset="0"/>
              </a:rPr>
              <a:t>The Battersea Shield</a:t>
            </a:r>
            <a:endParaRPr lang="en-GB" dirty="0"/>
          </a:p>
        </p:txBody>
      </p:sp>
      <p:pic>
        <p:nvPicPr>
          <p:cNvPr id="10" name="Picture Placeholder 9" descr="Photograph of an ancient rectangular bronze shield decorated with three circular embossed patterns containing red gemstones. The shield features intricate swirling designs and a central raised boss, with a colour scale for size reference beside it.">
            <a:extLst>
              <a:ext uri="{FF2B5EF4-FFF2-40B4-BE49-F238E27FC236}">
                <a16:creationId xmlns:a16="http://schemas.microsoft.com/office/drawing/2014/main" id="{3A753D08-C3D3-94BA-0E29-945805C7CF1F}"/>
              </a:ext>
            </a:extLst>
          </p:cNvPr>
          <p:cNvPicPr>
            <a:picLocks noGrp="1" noChangeAspect="1"/>
          </p:cNvPicPr>
          <p:nvPr>
            <p:ph type="pic" sz="quarter" idx="10"/>
          </p:nvPr>
        </p:nvPicPr>
        <p:blipFill>
          <a:blip r:embed="rId3"/>
          <a:srcRect t="2536" b="2536"/>
          <a:stretch>
            <a:fillRect/>
          </a:stretch>
        </p:blipFill>
        <p:spPr>
          <a:prstGeom prst="rect">
            <a:avLst/>
          </a:prstGeom>
        </p:spPr>
      </p:pic>
      <p:grpSp>
        <p:nvGrpSpPr>
          <p:cNvPr id="4" name="Group 3" descr="Back to map link icon">
            <a:extLst>
              <a:ext uri="{FF2B5EF4-FFF2-40B4-BE49-F238E27FC236}">
                <a16:creationId xmlns:a16="http://schemas.microsoft.com/office/drawing/2014/main" id="{A80630C5-6F46-CE17-8A95-7B9F57E90E0C}"/>
              </a:ext>
            </a:extLst>
          </p:cNvPr>
          <p:cNvGrpSpPr/>
          <p:nvPr/>
        </p:nvGrpSpPr>
        <p:grpSpPr>
          <a:xfrm>
            <a:off x="8772940" y="365126"/>
            <a:ext cx="2378470" cy="710288"/>
            <a:chOff x="8772940" y="365126"/>
            <a:chExt cx="2378470" cy="710288"/>
          </a:xfrm>
        </p:grpSpPr>
        <p:sp>
          <p:nvSpPr>
            <p:cNvPr id="5" name="Action Button: Go Back or Previous 4">
              <a:hlinkClick r:id="rId4" action="ppaction://hlinksldjump" highlightClick="1"/>
              <a:extLst>
                <a:ext uri="{FF2B5EF4-FFF2-40B4-BE49-F238E27FC236}">
                  <a16:creationId xmlns:a16="http://schemas.microsoft.com/office/drawing/2014/main" id="{AFD778B8-B611-0073-86DF-A47192BF72E7}"/>
                </a:ext>
              </a:extLst>
            </p:cNvPr>
            <p:cNvSpPr/>
            <p:nvPr/>
          </p:nvSpPr>
          <p:spPr>
            <a:xfrm>
              <a:off x="8772940" y="365126"/>
              <a:ext cx="821634" cy="710288"/>
            </a:xfrm>
            <a:prstGeom prst="actionButtonBackPrevious">
              <a:avLst/>
            </a:prstGeom>
            <a:noFill/>
            <a:ln w="44450">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TextBox 8">
              <a:extLst>
                <a:ext uri="{FF2B5EF4-FFF2-40B4-BE49-F238E27FC236}">
                  <a16:creationId xmlns:a16="http://schemas.microsoft.com/office/drawing/2014/main" id="{B897F626-0867-C559-D526-E35C63DBFFAB}"/>
                </a:ext>
              </a:extLst>
            </p:cNvPr>
            <p:cNvSpPr txBox="1"/>
            <p:nvPr/>
          </p:nvSpPr>
          <p:spPr>
            <a:xfrm>
              <a:off x="9594574" y="535604"/>
              <a:ext cx="1556836" cy="369332"/>
            </a:xfrm>
            <a:prstGeom prst="rect">
              <a:avLst/>
            </a:prstGeom>
            <a:noFill/>
          </p:spPr>
          <p:txBody>
            <a:bodyPr wrap="none" rtlCol="0">
              <a:spAutoFit/>
            </a:bodyPr>
            <a:lstStyle/>
            <a:p>
              <a:r>
                <a:rPr lang="en-GB" b="1" dirty="0"/>
                <a:t>Back to map</a:t>
              </a:r>
            </a:p>
          </p:txBody>
        </p:sp>
      </p:grpSp>
    </p:spTree>
    <p:extLst>
      <p:ext uri="{BB962C8B-B14F-4D97-AF65-F5344CB8AC3E}">
        <p14:creationId xmlns:p14="http://schemas.microsoft.com/office/powerpoint/2010/main" val="31859604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4">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4">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788AB6-9C22-7C0A-8BB7-9E959942CB2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8E28051-4EEE-2F9F-BFFE-D12F7F975EB0}"/>
              </a:ext>
            </a:extLst>
          </p:cNvPr>
          <p:cNvSpPr>
            <a:spLocks noGrp="1"/>
          </p:cNvSpPr>
          <p:nvPr>
            <p:ph type="title"/>
          </p:nvPr>
        </p:nvSpPr>
        <p:spPr/>
        <p:txBody>
          <a:bodyPr>
            <a:normAutofit/>
          </a:bodyPr>
          <a:lstStyle/>
          <a:p>
            <a:r>
              <a:rPr lang="en-US" dirty="0"/>
              <a:t>The Battersea Shield, London </a:t>
            </a:r>
          </a:p>
        </p:txBody>
      </p:sp>
      <p:sp>
        <p:nvSpPr>
          <p:cNvPr id="14" name="Content Placeholder 13">
            <a:extLst>
              <a:ext uri="{FF2B5EF4-FFF2-40B4-BE49-F238E27FC236}">
                <a16:creationId xmlns:a16="http://schemas.microsoft.com/office/drawing/2014/main" id="{2D17BB8F-56A0-4910-BD4C-9B92434D0F2A}"/>
              </a:ext>
            </a:extLst>
          </p:cNvPr>
          <p:cNvSpPr>
            <a:spLocks noGrp="1"/>
          </p:cNvSpPr>
          <p:nvPr>
            <p:ph idx="1"/>
          </p:nvPr>
        </p:nvSpPr>
        <p:spPr/>
        <p:txBody>
          <a:bodyPr lIns="0" tIns="45720" rIns="90000" bIns="45720" anchor="t"/>
          <a:lstStyle/>
          <a:p>
            <a:r>
              <a:rPr lang="en-GB" sz="2400" dirty="0"/>
              <a:t>The design is made up of three main circular sections, with a raised middle part where the handle was.</a:t>
            </a:r>
          </a:p>
          <a:p>
            <a:r>
              <a:rPr lang="en-GB" sz="2400" dirty="0"/>
              <a:t>It is decorated with swirling patterns and set with 27 bright red glass studs.</a:t>
            </a:r>
          </a:p>
          <a:p>
            <a:r>
              <a:rPr lang="en-GB" sz="2400" dirty="0"/>
              <a:t>Although it could have worked as a shield with its wooden backing, there is no evidence it was used in battle.</a:t>
            </a:r>
          </a:p>
          <a:p>
            <a:r>
              <a:rPr lang="en-GB" sz="2400" dirty="0"/>
              <a:t>Many archaeologists believe it was placed in the river as a special offering.</a:t>
            </a:r>
          </a:p>
          <a:p>
            <a:r>
              <a:rPr lang="en-GB" sz="2400" dirty="0">
                <a:hlinkClick r:id="rId3"/>
              </a:rPr>
              <a:t>Watch this film</a:t>
            </a:r>
            <a:r>
              <a:rPr lang="en-GB" sz="2400" dirty="0"/>
              <a:t> to find out more.</a:t>
            </a:r>
          </a:p>
          <a:p>
            <a:endParaRPr lang="en-GB" dirty="0"/>
          </a:p>
        </p:txBody>
      </p:sp>
      <p:sp>
        <p:nvSpPr>
          <p:cNvPr id="3" name="Text Placeholder 2">
            <a:extLst>
              <a:ext uri="{FF2B5EF4-FFF2-40B4-BE49-F238E27FC236}">
                <a16:creationId xmlns:a16="http://schemas.microsoft.com/office/drawing/2014/main" id="{FCD49858-F38E-3C83-CFCD-3FD07997235E}"/>
              </a:ext>
            </a:extLst>
          </p:cNvPr>
          <p:cNvSpPr>
            <a:spLocks noGrp="1"/>
          </p:cNvSpPr>
          <p:nvPr>
            <p:ph type="body" sz="quarter" idx="23"/>
          </p:nvPr>
        </p:nvSpPr>
        <p:spPr/>
        <p:txBody>
          <a:bodyPr/>
          <a:lstStyle/>
          <a:p>
            <a:r>
              <a:rPr lang="en-GB" altLang="en-US" dirty="0">
                <a:cs typeface="Arial" panose="020B0604020202020204" pitchFamily="34" charset="0"/>
              </a:rPr>
              <a:t>The Battersea Shield – close-up detailing</a:t>
            </a:r>
            <a:endParaRPr lang="en-GB" dirty="0"/>
          </a:p>
        </p:txBody>
      </p:sp>
      <p:pic>
        <p:nvPicPr>
          <p:cNvPr id="9" name="Picture Placeholder 8" descr="Photograph of the intricate swirling designs on central raised boss of a bronze shield. It has five circular insets with red and black cross patterns arranged symmetrically, showcasing Iron Age craftsmanship.">
            <a:extLst>
              <a:ext uri="{FF2B5EF4-FFF2-40B4-BE49-F238E27FC236}">
                <a16:creationId xmlns:a16="http://schemas.microsoft.com/office/drawing/2014/main" id="{725866B9-B13B-75A4-60E2-78C8D56A8E37}"/>
              </a:ext>
            </a:extLst>
          </p:cNvPr>
          <p:cNvPicPr>
            <a:picLocks noGrp="1" noChangeAspect="1"/>
          </p:cNvPicPr>
          <p:nvPr>
            <p:ph type="pic" sz="quarter" idx="10"/>
          </p:nvPr>
        </p:nvPicPr>
        <p:blipFill>
          <a:blip r:embed="rId4"/>
          <a:srcRect t="4016" b="26840"/>
          <a:stretch>
            <a:fillRect/>
          </a:stretch>
        </p:blipFill>
        <p:spPr>
          <a:xfrm>
            <a:off x="6096000" y="1411704"/>
            <a:ext cx="5714114" cy="4798596"/>
          </a:xfrm>
          <a:prstGeom prst="rect">
            <a:avLst/>
          </a:prstGeom>
        </p:spPr>
      </p:pic>
      <p:grpSp>
        <p:nvGrpSpPr>
          <p:cNvPr id="4" name="Group 3" descr="Why do you think some Neolithic houses were so big?">
            <a:extLst>
              <a:ext uri="{FF2B5EF4-FFF2-40B4-BE49-F238E27FC236}">
                <a16:creationId xmlns:a16="http://schemas.microsoft.com/office/drawing/2014/main" id="{66631759-A5FD-34CA-957C-2BA131C2C382}"/>
              </a:ext>
            </a:extLst>
          </p:cNvPr>
          <p:cNvGrpSpPr/>
          <p:nvPr/>
        </p:nvGrpSpPr>
        <p:grpSpPr>
          <a:xfrm>
            <a:off x="6778454" y="1922401"/>
            <a:ext cx="4333157" cy="3013197"/>
            <a:chOff x="6978823" y="1723240"/>
            <a:chExt cx="3621837" cy="3013197"/>
          </a:xfrm>
        </p:grpSpPr>
        <p:grpSp>
          <p:nvGrpSpPr>
            <p:cNvPr id="5" name="Washi" descr="Washi tape">
              <a:extLst>
                <a:ext uri="{FF2B5EF4-FFF2-40B4-BE49-F238E27FC236}">
                  <a16:creationId xmlns:a16="http://schemas.microsoft.com/office/drawing/2014/main" id="{06A3BB54-9B0A-B0CC-908F-D05EF91BAD1D}"/>
                </a:ext>
              </a:extLst>
            </p:cNvPr>
            <p:cNvGrpSpPr/>
            <p:nvPr/>
          </p:nvGrpSpPr>
          <p:grpSpPr>
            <a:xfrm>
              <a:off x="6978823" y="2218279"/>
              <a:ext cx="3621837" cy="2518158"/>
              <a:chOff x="8132536" y="-87330"/>
              <a:chExt cx="3621837" cy="2518158"/>
            </a:xfrm>
          </p:grpSpPr>
          <p:sp>
            <p:nvSpPr>
              <p:cNvPr id="11" name="Washi">
                <a:extLst>
                  <a:ext uri="{FF2B5EF4-FFF2-40B4-BE49-F238E27FC236}">
                    <a16:creationId xmlns:a16="http://schemas.microsoft.com/office/drawing/2014/main" id="{22DD0AA6-1C12-DACE-E95B-17BA1B6FE981}"/>
                  </a:ext>
                  <a:ext uri="{C183D7F6-B498-43B3-948B-1728B52AA6E4}">
                    <adec:decorative xmlns:adec="http://schemas.microsoft.com/office/drawing/2017/decorative" val="1"/>
                  </a:ext>
                </a:extLst>
              </p:cNvPr>
              <p:cNvSpPr txBox="1">
                <a:spLocks/>
              </p:cNvSpPr>
              <p:nvPr/>
            </p:nvSpPr>
            <p:spPr>
              <a:xfrm>
                <a:off x="8132536" y="-87330"/>
                <a:ext cx="3621837" cy="2364059"/>
              </a:xfrm>
              <a:prstGeom prst="rect">
                <a:avLst/>
              </a:prstGeom>
              <a:blipFill>
                <a:blip>
                  <a:extLst>
                    <a:ext uri="{96DAC541-7B7A-43D3-8B79-37D633B846F1}">
                      <asvg:svgBlip xmlns:asvg="http://schemas.microsoft.com/office/drawing/2016/SVG/main" r:embed="rId5"/>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 </a:t>
                </a:r>
              </a:p>
            </p:txBody>
          </p:sp>
          <p:sp>
            <p:nvSpPr>
              <p:cNvPr id="12" name="Text Placeholder" descr="Why do you think some Neolithic houses were so big?">
                <a:extLst>
                  <a:ext uri="{FF2B5EF4-FFF2-40B4-BE49-F238E27FC236}">
                    <a16:creationId xmlns:a16="http://schemas.microsoft.com/office/drawing/2014/main" id="{65B24A85-C09A-AEE0-1780-3768128AE11D}"/>
                  </a:ext>
                  <a:ext uri="{C183D7F6-B498-43B3-948B-1728B52AA6E4}">
                    <adec:decorative xmlns:adec="http://schemas.microsoft.com/office/drawing/2017/decorative" val="0"/>
                  </a:ext>
                </a:extLst>
              </p:cNvPr>
              <p:cNvSpPr txBox="1">
                <a:spLocks/>
              </p:cNvSpPr>
              <p:nvPr/>
            </p:nvSpPr>
            <p:spPr>
              <a:xfrm rot="21383919">
                <a:off x="8200223" y="167218"/>
                <a:ext cx="3449654" cy="2263610"/>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QUESTION</a:t>
                </a:r>
              </a:p>
              <a:p>
                <a:r>
                  <a:rPr lang="en-GB" altLang="en-US" sz="2000" b="0" dirty="0">
                    <a:cs typeface="Arial" panose="020B0604020202020204" pitchFamily="34" charset="0"/>
                  </a:rPr>
                  <a:t>Having watched the film, what do you think the shield was for?</a:t>
                </a:r>
              </a:p>
              <a:p>
                <a:endParaRPr lang="en-US" dirty="0"/>
              </a:p>
            </p:txBody>
          </p:sp>
        </p:grpSp>
        <p:pic>
          <p:nvPicPr>
            <p:cNvPr id="10" name="Question Mark" descr="Question mark">
              <a:extLst>
                <a:ext uri="{FF2B5EF4-FFF2-40B4-BE49-F238E27FC236}">
                  <a16:creationId xmlns:a16="http://schemas.microsoft.com/office/drawing/2014/main" id="{2C87B481-6E31-0F27-0DFC-7A08A1798046}"/>
                </a:ext>
                <a:ext uri="{C183D7F6-B498-43B3-948B-1728B52AA6E4}">
                  <adec:decorative xmlns:adec="http://schemas.microsoft.com/office/drawing/2017/decorative" val="0"/>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rot="19248285">
              <a:off x="9784457" y="1723240"/>
              <a:ext cx="744846" cy="1318312"/>
            </a:xfrm>
            <a:prstGeom prst="rect">
              <a:avLst/>
            </a:prstGeom>
          </p:spPr>
        </p:pic>
      </p:grpSp>
      <p:grpSp>
        <p:nvGrpSpPr>
          <p:cNvPr id="13" name="Group 12" descr="Back to map link icon">
            <a:extLst>
              <a:ext uri="{FF2B5EF4-FFF2-40B4-BE49-F238E27FC236}">
                <a16:creationId xmlns:a16="http://schemas.microsoft.com/office/drawing/2014/main" id="{DC74E0CB-48B3-11DC-4CEE-BD387A3BDA03}"/>
              </a:ext>
            </a:extLst>
          </p:cNvPr>
          <p:cNvGrpSpPr/>
          <p:nvPr/>
        </p:nvGrpSpPr>
        <p:grpSpPr>
          <a:xfrm>
            <a:off x="8772940" y="365126"/>
            <a:ext cx="2378470" cy="710288"/>
            <a:chOff x="8772940" y="365126"/>
            <a:chExt cx="2378470" cy="710288"/>
          </a:xfrm>
        </p:grpSpPr>
        <p:sp>
          <p:nvSpPr>
            <p:cNvPr id="15" name="Action Button: Go Back or Previous 14">
              <a:hlinkClick r:id="rId7" action="ppaction://hlinksldjump" highlightClick="1"/>
              <a:extLst>
                <a:ext uri="{FF2B5EF4-FFF2-40B4-BE49-F238E27FC236}">
                  <a16:creationId xmlns:a16="http://schemas.microsoft.com/office/drawing/2014/main" id="{B1F11D86-016A-3DE1-4050-DF64AE18EE68}"/>
                </a:ext>
              </a:extLst>
            </p:cNvPr>
            <p:cNvSpPr/>
            <p:nvPr/>
          </p:nvSpPr>
          <p:spPr>
            <a:xfrm>
              <a:off x="8772940" y="365126"/>
              <a:ext cx="821634" cy="710288"/>
            </a:xfrm>
            <a:prstGeom prst="actionButtonBackPrevious">
              <a:avLst/>
            </a:prstGeom>
            <a:noFill/>
            <a:ln w="44450">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6" name="TextBox 15">
              <a:extLst>
                <a:ext uri="{FF2B5EF4-FFF2-40B4-BE49-F238E27FC236}">
                  <a16:creationId xmlns:a16="http://schemas.microsoft.com/office/drawing/2014/main" id="{63CE5101-A4EC-098B-194E-5830C1803FDF}"/>
                </a:ext>
              </a:extLst>
            </p:cNvPr>
            <p:cNvSpPr txBox="1"/>
            <p:nvPr/>
          </p:nvSpPr>
          <p:spPr>
            <a:xfrm>
              <a:off x="9594574" y="535604"/>
              <a:ext cx="1556836" cy="369332"/>
            </a:xfrm>
            <a:prstGeom prst="rect">
              <a:avLst/>
            </a:prstGeom>
            <a:noFill/>
          </p:spPr>
          <p:txBody>
            <a:bodyPr wrap="none" rtlCol="0">
              <a:spAutoFit/>
            </a:bodyPr>
            <a:lstStyle/>
            <a:p>
              <a:r>
                <a:rPr lang="en-GB" b="1" dirty="0"/>
                <a:t>Back to map</a:t>
              </a:r>
            </a:p>
          </p:txBody>
        </p:sp>
      </p:grpSp>
    </p:spTree>
    <p:extLst>
      <p:ext uri="{BB962C8B-B14F-4D97-AF65-F5344CB8AC3E}">
        <p14:creationId xmlns:p14="http://schemas.microsoft.com/office/powerpoint/2010/main" val="1822312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4">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4">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4">
                                            <p:txEl>
                                              <p:pRg st="4" end="4"/>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9833D1-123A-4DF8-9176-0DD56EE8F31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979EC54-0AAF-0AA6-7A16-8BF6C9E968CC}"/>
              </a:ext>
            </a:extLst>
          </p:cNvPr>
          <p:cNvSpPr>
            <a:spLocks noGrp="1"/>
          </p:cNvSpPr>
          <p:nvPr>
            <p:ph type="title"/>
          </p:nvPr>
        </p:nvSpPr>
        <p:spPr/>
        <p:txBody>
          <a:bodyPr>
            <a:normAutofit/>
          </a:bodyPr>
          <a:lstStyle/>
          <a:p>
            <a:r>
              <a:rPr lang="en-US" dirty="0"/>
              <a:t>Snettisham hoards, Norfolk</a:t>
            </a:r>
          </a:p>
        </p:txBody>
      </p:sp>
      <p:sp>
        <p:nvSpPr>
          <p:cNvPr id="14" name="Content Placeholder 13">
            <a:extLst>
              <a:ext uri="{FF2B5EF4-FFF2-40B4-BE49-F238E27FC236}">
                <a16:creationId xmlns:a16="http://schemas.microsoft.com/office/drawing/2014/main" id="{C245E691-E91A-DE3D-2CA6-39FDC254EFCA}"/>
              </a:ext>
            </a:extLst>
          </p:cNvPr>
          <p:cNvSpPr>
            <a:spLocks noGrp="1"/>
          </p:cNvSpPr>
          <p:nvPr>
            <p:ph idx="1"/>
          </p:nvPr>
        </p:nvSpPr>
        <p:spPr/>
        <p:txBody>
          <a:bodyPr/>
          <a:lstStyle/>
          <a:p>
            <a:r>
              <a:rPr lang="en-GB" sz="2400" dirty="0"/>
              <a:t>In the Iron Age, people continued to bury groups of valuable objects, called hoards, just like they had in the Bronze Age.</a:t>
            </a:r>
          </a:p>
          <a:p>
            <a:r>
              <a:rPr lang="en-GB" sz="2400" dirty="0"/>
              <a:t>Some hoards were placed in special sites used for rituals, where lots of impressive items have been found. </a:t>
            </a:r>
          </a:p>
          <a:p>
            <a:r>
              <a:rPr lang="en-GB" sz="2400" dirty="0"/>
              <a:t>At Snettisham in Norfolk, for example, 11 hoards were discovered inside a large enclosed area.</a:t>
            </a:r>
          </a:p>
          <a:p>
            <a:r>
              <a:rPr lang="en-GB" sz="2400" dirty="0"/>
              <a:t>The Snettisham hoards were buried around 70 BC.</a:t>
            </a:r>
          </a:p>
        </p:txBody>
      </p:sp>
      <p:sp>
        <p:nvSpPr>
          <p:cNvPr id="3" name="Text Placeholder 2">
            <a:extLst>
              <a:ext uri="{FF2B5EF4-FFF2-40B4-BE49-F238E27FC236}">
                <a16:creationId xmlns:a16="http://schemas.microsoft.com/office/drawing/2014/main" id="{E855388A-E7E0-AF0A-9302-006BCB4F0FCA}"/>
              </a:ext>
            </a:extLst>
          </p:cNvPr>
          <p:cNvSpPr>
            <a:spLocks noGrp="1"/>
          </p:cNvSpPr>
          <p:nvPr>
            <p:ph type="body" sz="quarter" idx="23"/>
          </p:nvPr>
        </p:nvSpPr>
        <p:spPr/>
        <p:txBody>
          <a:bodyPr/>
          <a:lstStyle/>
          <a:p>
            <a:r>
              <a:rPr lang="en-GB" altLang="en-US" dirty="0">
                <a:cs typeface="Arial" panose="020B0604020202020204" pitchFamily="34" charset="0"/>
              </a:rPr>
              <a:t>Snettisham hoards, Norfolk</a:t>
            </a:r>
            <a:endParaRPr lang="en-GB" dirty="0"/>
          </a:p>
        </p:txBody>
      </p:sp>
      <p:pic>
        <p:nvPicPr>
          <p:cNvPr id="11" name="Picture Placeholder 10" descr="A hoard of Iron Age gold and silver torcs in a pit in the ground">
            <a:extLst>
              <a:ext uri="{FF2B5EF4-FFF2-40B4-BE49-F238E27FC236}">
                <a16:creationId xmlns:a16="http://schemas.microsoft.com/office/drawing/2014/main" id="{50D4AFEC-B251-9E46-E689-3ECFA8476845}"/>
              </a:ext>
            </a:extLst>
          </p:cNvPr>
          <p:cNvPicPr>
            <a:picLocks noGrp="1" noChangeAspect="1"/>
          </p:cNvPicPr>
          <p:nvPr>
            <p:ph type="pic" sz="quarter" idx="10"/>
          </p:nvPr>
        </p:nvPicPr>
        <p:blipFill>
          <a:blip r:embed="rId3"/>
          <a:srcRect l="11784" r="11784"/>
          <a:stretch>
            <a:fillRect/>
          </a:stretch>
        </p:blipFill>
        <p:spPr>
          <a:prstGeom prst="rect">
            <a:avLst/>
          </a:prstGeom>
        </p:spPr>
      </p:pic>
      <p:grpSp>
        <p:nvGrpSpPr>
          <p:cNvPr id="4" name="Group 3" descr="Back to map link icon">
            <a:extLst>
              <a:ext uri="{FF2B5EF4-FFF2-40B4-BE49-F238E27FC236}">
                <a16:creationId xmlns:a16="http://schemas.microsoft.com/office/drawing/2014/main" id="{C712C3EE-100C-B8AD-41B7-BB3EA3B16ECB}"/>
              </a:ext>
            </a:extLst>
          </p:cNvPr>
          <p:cNvGrpSpPr/>
          <p:nvPr/>
        </p:nvGrpSpPr>
        <p:grpSpPr>
          <a:xfrm>
            <a:off x="8772940" y="365126"/>
            <a:ext cx="2378470" cy="710288"/>
            <a:chOff x="8772940" y="365126"/>
            <a:chExt cx="2378470" cy="710288"/>
          </a:xfrm>
        </p:grpSpPr>
        <p:sp>
          <p:nvSpPr>
            <p:cNvPr id="5" name="Action Button: Go Back or Previous 4">
              <a:hlinkClick r:id="rId4" action="ppaction://hlinksldjump" highlightClick="1"/>
              <a:extLst>
                <a:ext uri="{FF2B5EF4-FFF2-40B4-BE49-F238E27FC236}">
                  <a16:creationId xmlns:a16="http://schemas.microsoft.com/office/drawing/2014/main" id="{34862E13-B1A8-F2F2-35D0-8337A2932122}"/>
                </a:ext>
              </a:extLst>
            </p:cNvPr>
            <p:cNvSpPr/>
            <p:nvPr/>
          </p:nvSpPr>
          <p:spPr>
            <a:xfrm>
              <a:off x="8772940" y="365126"/>
              <a:ext cx="821634" cy="710288"/>
            </a:xfrm>
            <a:prstGeom prst="actionButtonBackPrevious">
              <a:avLst/>
            </a:prstGeom>
            <a:noFill/>
            <a:ln w="44450">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TextBox 8">
              <a:extLst>
                <a:ext uri="{FF2B5EF4-FFF2-40B4-BE49-F238E27FC236}">
                  <a16:creationId xmlns:a16="http://schemas.microsoft.com/office/drawing/2014/main" id="{77986811-AA6F-2E75-76D8-3D07A072A99A}"/>
                </a:ext>
              </a:extLst>
            </p:cNvPr>
            <p:cNvSpPr txBox="1"/>
            <p:nvPr/>
          </p:nvSpPr>
          <p:spPr>
            <a:xfrm>
              <a:off x="9594574" y="535604"/>
              <a:ext cx="1556836" cy="369332"/>
            </a:xfrm>
            <a:prstGeom prst="rect">
              <a:avLst/>
            </a:prstGeom>
            <a:noFill/>
          </p:spPr>
          <p:txBody>
            <a:bodyPr wrap="none" rtlCol="0">
              <a:spAutoFit/>
            </a:bodyPr>
            <a:lstStyle/>
            <a:p>
              <a:r>
                <a:rPr lang="en-GB" b="1" dirty="0"/>
                <a:t>Back to map</a:t>
              </a:r>
            </a:p>
          </p:txBody>
        </p:sp>
      </p:grpSp>
    </p:spTree>
    <p:extLst>
      <p:ext uri="{BB962C8B-B14F-4D97-AF65-F5344CB8AC3E}">
        <p14:creationId xmlns:p14="http://schemas.microsoft.com/office/powerpoint/2010/main" val="12861041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4">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4">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E3421F-ADFB-BC9A-4D33-5F14B4154BD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05E701C-05C6-5E7A-E6A8-40478C373B93}"/>
              </a:ext>
            </a:extLst>
          </p:cNvPr>
          <p:cNvSpPr>
            <a:spLocks noGrp="1"/>
          </p:cNvSpPr>
          <p:nvPr>
            <p:ph type="title"/>
          </p:nvPr>
        </p:nvSpPr>
        <p:spPr/>
        <p:txBody>
          <a:bodyPr>
            <a:normAutofit/>
          </a:bodyPr>
          <a:lstStyle/>
          <a:p>
            <a:r>
              <a:rPr lang="en-US" dirty="0"/>
              <a:t>Snettisham hoards, Norfolk </a:t>
            </a:r>
          </a:p>
        </p:txBody>
      </p:sp>
      <p:grpSp>
        <p:nvGrpSpPr>
          <p:cNvPr id="13" name="Group 12" descr="Back to map link icon">
            <a:extLst>
              <a:ext uri="{FF2B5EF4-FFF2-40B4-BE49-F238E27FC236}">
                <a16:creationId xmlns:a16="http://schemas.microsoft.com/office/drawing/2014/main" id="{0780BF78-6ACA-93F3-5866-15F4AA17607D}"/>
              </a:ext>
            </a:extLst>
          </p:cNvPr>
          <p:cNvGrpSpPr/>
          <p:nvPr/>
        </p:nvGrpSpPr>
        <p:grpSpPr>
          <a:xfrm>
            <a:off x="8772940" y="365126"/>
            <a:ext cx="2378470" cy="710288"/>
            <a:chOff x="8772940" y="365126"/>
            <a:chExt cx="2378470" cy="710288"/>
          </a:xfrm>
        </p:grpSpPr>
        <p:sp>
          <p:nvSpPr>
            <p:cNvPr id="15" name="Action Button: Go Back or Previous 14">
              <a:hlinkClick r:id="rId3" action="ppaction://hlinksldjump" highlightClick="1"/>
              <a:extLst>
                <a:ext uri="{FF2B5EF4-FFF2-40B4-BE49-F238E27FC236}">
                  <a16:creationId xmlns:a16="http://schemas.microsoft.com/office/drawing/2014/main" id="{7CD17F24-88DA-450E-4E9B-0CD292FFDA3A}"/>
                </a:ext>
              </a:extLst>
            </p:cNvPr>
            <p:cNvSpPr/>
            <p:nvPr/>
          </p:nvSpPr>
          <p:spPr>
            <a:xfrm>
              <a:off x="8772940" y="365126"/>
              <a:ext cx="821634" cy="710288"/>
            </a:xfrm>
            <a:prstGeom prst="actionButtonBackPrevious">
              <a:avLst/>
            </a:prstGeom>
            <a:noFill/>
            <a:ln w="44450">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6" name="TextBox 15">
              <a:extLst>
                <a:ext uri="{FF2B5EF4-FFF2-40B4-BE49-F238E27FC236}">
                  <a16:creationId xmlns:a16="http://schemas.microsoft.com/office/drawing/2014/main" id="{BEA3BDFE-F739-6ECF-CE22-CD2A5EE32F82}"/>
                </a:ext>
              </a:extLst>
            </p:cNvPr>
            <p:cNvSpPr txBox="1"/>
            <p:nvPr/>
          </p:nvSpPr>
          <p:spPr>
            <a:xfrm>
              <a:off x="9594574" y="535604"/>
              <a:ext cx="1556836" cy="369332"/>
            </a:xfrm>
            <a:prstGeom prst="rect">
              <a:avLst/>
            </a:prstGeom>
            <a:noFill/>
          </p:spPr>
          <p:txBody>
            <a:bodyPr wrap="none" rtlCol="0">
              <a:spAutoFit/>
            </a:bodyPr>
            <a:lstStyle/>
            <a:p>
              <a:r>
                <a:rPr lang="en-GB" b="1" dirty="0"/>
                <a:t>Back to map</a:t>
              </a:r>
            </a:p>
          </p:txBody>
        </p:sp>
      </p:grpSp>
      <p:sp>
        <p:nvSpPr>
          <p:cNvPr id="14" name="Content Placeholder 13">
            <a:extLst>
              <a:ext uri="{FF2B5EF4-FFF2-40B4-BE49-F238E27FC236}">
                <a16:creationId xmlns:a16="http://schemas.microsoft.com/office/drawing/2014/main" id="{ADADFF9D-332D-7B9C-3B41-3493812D355D}"/>
              </a:ext>
            </a:extLst>
          </p:cNvPr>
          <p:cNvSpPr>
            <a:spLocks noGrp="1"/>
          </p:cNvSpPr>
          <p:nvPr>
            <p:ph idx="1"/>
          </p:nvPr>
        </p:nvSpPr>
        <p:spPr/>
        <p:txBody>
          <a:bodyPr/>
          <a:lstStyle/>
          <a:p>
            <a:r>
              <a:rPr lang="en-GB" sz="2400" dirty="0"/>
              <a:t>The hoards included gold and silver neck rings called torcs, coins, and metal bars (ingots) that may have been used as money.</a:t>
            </a:r>
          </a:p>
          <a:p>
            <a:r>
              <a:rPr lang="en-GB" sz="2400" dirty="0"/>
              <a:t>Torcs were worn around the neck, but unlike modern necklaces, they were hard to put on or take off. </a:t>
            </a:r>
          </a:p>
          <a:p>
            <a:r>
              <a:rPr lang="en-GB" sz="2400" dirty="0"/>
              <a:t>One, the ‘Great Torc’, was made from over 1 kg of twisted gold and silver!</a:t>
            </a:r>
          </a:p>
          <a:p>
            <a:r>
              <a:rPr lang="en-GB" sz="2400" dirty="0"/>
              <a:t>The objects were buried in a careful order, suggesting a special ceremony or offering.</a:t>
            </a:r>
          </a:p>
          <a:p>
            <a:endParaRPr lang="en-GB" sz="2400" dirty="0"/>
          </a:p>
        </p:txBody>
      </p:sp>
      <p:pic>
        <p:nvPicPr>
          <p:cNvPr id="12" name="Picture Placeholder 11" descr="A large and beautifully decorated Iron Age torc (necklace) made from over 1kg of gold and silver">
            <a:extLst>
              <a:ext uri="{FF2B5EF4-FFF2-40B4-BE49-F238E27FC236}">
                <a16:creationId xmlns:a16="http://schemas.microsoft.com/office/drawing/2014/main" id="{607A0847-93C8-7B58-2D11-263F0258483D}"/>
              </a:ext>
            </a:extLst>
          </p:cNvPr>
          <p:cNvPicPr>
            <a:picLocks noGrp="1" noChangeAspect="1"/>
          </p:cNvPicPr>
          <p:nvPr>
            <p:ph type="pic" sz="quarter" idx="10"/>
          </p:nvPr>
        </p:nvPicPr>
        <p:blipFill>
          <a:blip r:embed="rId4"/>
          <a:srcRect l="3617" r="3617"/>
          <a:stretch>
            <a:fillRect/>
          </a:stretch>
        </p:blipFill>
        <p:spPr>
          <a:prstGeom prst="rect">
            <a:avLst/>
          </a:prstGeom>
        </p:spPr>
      </p:pic>
      <p:grpSp>
        <p:nvGrpSpPr>
          <p:cNvPr id="3" name="Group 2" descr="Why do you think some Neolithic houses were so big?">
            <a:extLst>
              <a:ext uri="{FF2B5EF4-FFF2-40B4-BE49-F238E27FC236}">
                <a16:creationId xmlns:a16="http://schemas.microsoft.com/office/drawing/2014/main" id="{BAB904FF-298B-076A-8996-D4295D9157D2}"/>
              </a:ext>
            </a:extLst>
          </p:cNvPr>
          <p:cNvGrpSpPr/>
          <p:nvPr/>
        </p:nvGrpSpPr>
        <p:grpSpPr>
          <a:xfrm>
            <a:off x="6778454" y="1922401"/>
            <a:ext cx="4333157" cy="3013197"/>
            <a:chOff x="6978823" y="1723240"/>
            <a:chExt cx="3621837" cy="3013197"/>
          </a:xfrm>
        </p:grpSpPr>
        <p:grpSp>
          <p:nvGrpSpPr>
            <p:cNvPr id="4" name="Washi" descr="Washi tape">
              <a:extLst>
                <a:ext uri="{FF2B5EF4-FFF2-40B4-BE49-F238E27FC236}">
                  <a16:creationId xmlns:a16="http://schemas.microsoft.com/office/drawing/2014/main" id="{A23A7CE9-6C00-C09A-0AC0-C3E54CF6B6DF}"/>
                </a:ext>
              </a:extLst>
            </p:cNvPr>
            <p:cNvGrpSpPr/>
            <p:nvPr/>
          </p:nvGrpSpPr>
          <p:grpSpPr>
            <a:xfrm>
              <a:off x="6978823" y="2218279"/>
              <a:ext cx="3621837" cy="2518158"/>
              <a:chOff x="8132536" y="-87330"/>
              <a:chExt cx="3621837" cy="2518158"/>
            </a:xfrm>
          </p:grpSpPr>
          <p:sp>
            <p:nvSpPr>
              <p:cNvPr id="9" name="Washi">
                <a:extLst>
                  <a:ext uri="{FF2B5EF4-FFF2-40B4-BE49-F238E27FC236}">
                    <a16:creationId xmlns:a16="http://schemas.microsoft.com/office/drawing/2014/main" id="{EF06C8DD-C68E-AB1F-4604-73DCD16184FA}"/>
                  </a:ext>
                  <a:ext uri="{C183D7F6-B498-43B3-948B-1728B52AA6E4}">
                    <adec:decorative xmlns:adec="http://schemas.microsoft.com/office/drawing/2017/decorative" val="1"/>
                  </a:ext>
                </a:extLst>
              </p:cNvPr>
              <p:cNvSpPr txBox="1">
                <a:spLocks/>
              </p:cNvSpPr>
              <p:nvPr/>
            </p:nvSpPr>
            <p:spPr>
              <a:xfrm>
                <a:off x="8132536" y="-87330"/>
                <a:ext cx="3621837" cy="2364059"/>
              </a:xfrm>
              <a:prstGeom prst="rect">
                <a:avLst/>
              </a:prstGeom>
              <a:blipFill>
                <a:blip>
                  <a:extLst>
                    <a:ext uri="{96DAC541-7B7A-43D3-8B79-37D633B846F1}">
                      <asvg:svgBlip xmlns:asvg="http://schemas.microsoft.com/office/drawing/2016/SVG/main" r:embed="rId5"/>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 </a:t>
                </a:r>
              </a:p>
            </p:txBody>
          </p:sp>
          <p:sp>
            <p:nvSpPr>
              <p:cNvPr id="11" name="Text Placeholder" descr="Why do you think some Neolithic houses were so big?">
                <a:extLst>
                  <a:ext uri="{FF2B5EF4-FFF2-40B4-BE49-F238E27FC236}">
                    <a16:creationId xmlns:a16="http://schemas.microsoft.com/office/drawing/2014/main" id="{F45392C5-2C59-8AF7-B05F-B6E8BDDB2FB9}"/>
                  </a:ext>
                  <a:ext uri="{C183D7F6-B498-43B3-948B-1728B52AA6E4}">
                    <adec:decorative xmlns:adec="http://schemas.microsoft.com/office/drawing/2017/decorative" val="0"/>
                  </a:ext>
                </a:extLst>
              </p:cNvPr>
              <p:cNvSpPr txBox="1">
                <a:spLocks/>
              </p:cNvSpPr>
              <p:nvPr/>
            </p:nvSpPr>
            <p:spPr>
              <a:xfrm rot="21383919">
                <a:off x="8200223" y="167218"/>
                <a:ext cx="3449654" cy="2263610"/>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QUESTION</a:t>
                </a:r>
              </a:p>
              <a:p>
                <a:r>
                  <a:rPr lang="en-GB" altLang="en-US" sz="2000" b="0" dirty="0">
                    <a:cs typeface="Arial" panose="020B0604020202020204" pitchFamily="34" charset="0"/>
                  </a:rPr>
                  <a:t>Why do you think people did not come back for these hoards?</a:t>
                </a:r>
              </a:p>
              <a:p>
                <a:endParaRPr lang="en-US" dirty="0"/>
              </a:p>
            </p:txBody>
          </p:sp>
        </p:grpSp>
        <p:pic>
          <p:nvPicPr>
            <p:cNvPr id="5" name="Question Mark" descr="Question mark">
              <a:extLst>
                <a:ext uri="{FF2B5EF4-FFF2-40B4-BE49-F238E27FC236}">
                  <a16:creationId xmlns:a16="http://schemas.microsoft.com/office/drawing/2014/main" id="{15B7A619-5331-1355-7EE5-BE7B5662E8ED}"/>
                </a:ext>
                <a:ext uri="{C183D7F6-B498-43B3-948B-1728B52AA6E4}">
                  <adec:decorative xmlns:adec="http://schemas.microsoft.com/office/drawing/2017/decorative" val="0"/>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rot="19248285">
              <a:off x="9784457" y="1723240"/>
              <a:ext cx="744846" cy="1318312"/>
            </a:xfrm>
            <a:prstGeom prst="rect">
              <a:avLst/>
            </a:prstGeom>
          </p:spPr>
        </p:pic>
      </p:grpSp>
      <p:sp>
        <p:nvSpPr>
          <p:cNvPr id="10" name="Text Placeholder 9">
            <a:extLst>
              <a:ext uri="{FF2B5EF4-FFF2-40B4-BE49-F238E27FC236}">
                <a16:creationId xmlns:a16="http://schemas.microsoft.com/office/drawing/2014/main" id="{4BAF7927-12D1-CE94-2731-A431D9BEA65D}"/>
              </a:ext>
            </a:extLst>
          </p:cNvPr>
          <p:cNvSpPr>
            <a:spLocks noGrp="1"/>
          </p:cNvSpPr>
          <p:nvPr>
            <p:ph type="body" sz="quarter" idx="23"/>
          </p:nvPr>
        </p:nvSpPr>
        <p:spPr/>
        <p:txBody>
          <a:bodyPr/>
          <a:lstStyle/>
          <a:p>
            <a:r>
              <a:rPr lang="en-GB" dirty="0"/>
              <a:t>Snettisham ‘Great Torc’ </a:t>
            </a:r>
          </a:p>
        </p:txBody>
      </p:sp>
    </p:spTree>
    <p:extLst>
      <p:ext uri="{BB962C8B-B14F-4D97-AF65-F5344CB8AC3E}">
        <p14:creationId xmlns:p14="http://schemas.microsoft.com/office/powerpoint/2010/main" val="8061691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4">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4">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1B8A3E-32FF-F42E-65EF-06ADFCAEFC8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551C7EF-DA05-75FF-B44B-D8DCFC1D6AB4}"/>
              </a:ext>
            </a:extLst>
          </p:cNvPr>
          <p:cNvSpPr>
            <a:spLocks noGrp="1"/>
          </p:cNvSpPr>
          <p:nvPr>
            <p:ph type="title"/>
          </p:nvPr>
        </p:nvSpPr>
        <p:spPr/>
        <p:txBody>
          <a:bodyPr>
            <a:normAutofit/>
          </a:bodyPr>
          <a:lstStyle/>
          <a:p>
            <a:r>
              <a:rPr lang="en-US" dirty="0"/>
              <a:t>Hallaton Treasure, Leicestershire</a:t>
            </a:r>
          </a:p>
        </p:txBody>
      </p:sp>
      <p:sp>
        <p:nvSpPr>
          <p:cNvPr id="14" name="Content Placeholder 13">
            <a:extLst>
              <a:ext uri="{FF2B5EF4-FFF2-40B4-BE49-F238E27FC236}">
                <a16:creationId xmlns:a16="http://schemas.microsoft.com/office/drawing/2014/main" id="{79420CAE-0FBA-2906-38B9-16ECBBDAAD21}"/>
              </a:ext>
            </a:extLst>
          </p:cNvPr>
          <p:cNvSpPr>
            <a:spLocks noGrp="1"/>
          </p:cNvSpPr>
          <p:nvPr>
            <p:ph idx="1"/>
          </p:nvPr>
        </p:nvSpPr>
        <p:spPr>
          <a:xfrm>
            <a:off x="381886" y="1411704"/>
            <a:ext cx="5434714" cy="4981601"/>
          </a:xfrm>
        </p:spPr>
        <p:txBody>
          <a:bodyPr/>
          <a:lstStyle/>
          <a:p>
            <a:r>
              <a:rPr lang="en-GB" sz="2400" dirty="0"/>
              <a:t>The Hallaton Treasure was found at an Iron Age hilltop shrine dating from 50 BC to just after the Roman invasion.</a:t>
            </a:r>
          </a:p>
          <a:p>
            <a:r>
              <a:rPr lang="en-GB" sz="2400" dirty="0"/>
              <a:t>The site hosted rituals, feasting—evidenced by thousands of animal bones, mainly pigs—and sacrifices, including a few dog burials thought to be spiritual guardians of the site.</a:t>
            </a:r>
          </a:p>
          <a:p>
            <a:r>
              <a:rPr lang="en-GB" sz="2400" dirty="0"/>
              <a:t>One find was a unique, richly decorated, Roman cavalry helmet that probably belonged to an important soldier. It showed symbols of victory and power.</a:t>
            </a:r>
          </a:p>
          <a:p>
            <a:endParaRPr lang="en-GB" sz="2400" dirty="0"/>
          </a:p>
        </p:txBody>
      </p:sp>
      <p:sp>
        <p:nvSpPr>
          <p:cNvPr id="10" name="Text Placeholder 9">
            <a:extLst>
              <a:ext uri="{FF2B5EF4-FFF2-40B4-BE49-F238E27FC236}">
                <a16:creationId xmlns:a16="http://schemas.microsoft.com/office/drawing/2014/main" id="{53E7EE95-F3F8-364A-96E0-B31CC5045DA9}"/>
              </a:ext>
            </a:extLst>
          </p:cNvPr>
          <p:cNvSpPr>
            <a:spLocks noGrp="1"/>
          </p:cNvSpPr>
          <p:nvPr>
            <p:ph type="body" sz="quarter" idx="23"/>
          </p:nvPr>
        </p:nvSpPr>
        <p:spPr/>
        <p:txBody>
          <a:bodyPr/>
          <a:lstStyle/>
          <a:p>
            <a:r>
              <a:rPr lang="en-US" dirty="0"/>
              <a:t>Roman Cavalry Helmet on Display</a:t>
            </a:r>
            <a:endParaRPr lang="en-GB" dirty="0"/>
          </a:p>
        </p:txBody>
      </p:sp>
      <p:pic>
        <p:nvPicPr>
          <p:cNvPr id="11" name="Picture Placeholder 10" descr="Photograph of a museum display case featuring three parts of a Roman cavalry helmet on stands with descriptive labels and a detailed sketch of what it would have looked like on a spiral notebook. ">
            <a:extLst>
              <a:ext uri="{FF2B5EF4-FFF2-40B4-BE49-F238E27FC236}">
                <a16:creationId xmlns:a16="http://schemas.microsoft.com/office/drawing/2014/main" id="{75EA9889-AC65-D675-1FF7-EEC2796E3A19}"/>
              </a:ext>
            </a:extLst>
          </p:cNvPr>
          <p:cNvPicPr>
            <a:picLocks noGrp="1" noChangeAspect="1"/>
          </p:cNvPicPr>
          <p:nvPr>
            <p:ph type="pic" sz="quarter" idx="10"/>
          </p:nvPr>
        </p:nvPicPr>
        <p:blipFill>
          <a:blip r:embed="rId3"/>
          <a:srcRect l="10315" r="10315"/>
          <a:stretch>
            <a:fillRect/>
          </a:stretch>
        </p:blipFill>
        <p:spPr>
          <a:prstGeom prst="rect">
            <a:avLst/>
          </a:prstGeom>
        </p:spPr>
      </p:pic>
      <p:grpSp>
        <p:nvGrpSpPr>
          <p:cNvPr id="3" name="Group 2" descr="Back to map link icon">
            <a:extLst>
              <a:ext uri="{FF2B5EF4-FFF2-40B4-BE49-F238E27FC236}">
                <a16:creationId xmlns:a16="http://schemas.microsoft.com/office/drawing/2014/main" id="{BEFCC07B-B3D7-DEA3-4A9C-ECA3235CB3C8}"/>
              </a:ext>
            </a:extLst>
          </p:cNvPr>
          <p:cNvGrpSpPr/>
          <p:nvPr/>
        </p:nvGrpSpPr>
        <p:grpSpPr>
          <a:xfrm>
            <a:off x="8772940" y="365126"/>
            <a:ext cx="2378470" cy="710288"/>
            <a:chOff x="8772940" y="365126"/>
            <a:chExt cx="2378470" cy="710288"/>
          </a:xfrm>
        </p:grpSpPr>
        <p:sp>
          <p:nvSpPr>
            <p:cNvPr id="4" name="Action Button: Go Back or Previous 3">
              <a:hlinkClick r:id="rId4" action="ppaction://hlinksldjump" highlightClick="1"/>
              <a:extLst>
                <a:ext uri="{FF2B5EF4-FFF2-40B4-BE49-F238E27FC236}">
                  <a16:creationId xmlns:a16="http://schemas.microsoft.com/office/drawing/2014/main" id="{93B9A438-74BE-5E31-6FDC-95C6EBEC2064}"/>
                </a:ext>
              </a:extLst>
            </p:cNvPr>
            <p:cNvSpPr/>
            <p:nvPr/>
          </p:nvSpPr>
          <p:spPr>
            <a:xfrm>
              <a:off x="8772940" y="365126"/>
              <a:ext cx="821634" cy="710288"/>
            </a:xfrm>
            <a:prstGeom prst="actionButtonBackPrevious">
              <a:avLst/>
            </a:prstGeom>
            <a:noFill/>
            <a:ln w="44450">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 name="TextBox 4">
              <a:extLst>
                <a:ext uri="{FF2B5EF4-FFF2-40B4-BE49-F238E27FC236}">
                  <a16:creationId xmlns:a16="http://schemas.microsoft.com/office/drawing/2014/main" id="{C829A5E5-0C7A-2506-470B-C7A46753B664}"/>
                </a:ext>
              </a:extLst>
            </p:cNvPr>
            <p:cNvSpPr txBox="1"/>
            <p:nvPr/>
          </p:nvSpPr>
          <p:spPr>
            <a:xfrm>
              <a:off x="9594574" y="535604"/>
              <a:ext cx="1556836" cy="369332"/>
            </a:xfrm>
            <a:prstGeom prst="rect">
              <a:avLst/>
            </a:prstGeom>
            <a:noFill/>
          </p:spPr>
          <p:txBody>
            <a:bodyPr wrap="none" rtlCol="0">
              <a:spAutoFit/>
            </a:bodyPr>
            <a:lstStyle/>
            <a:p>
              <a:r>
                <a:rPr lang="en-GB" b="1" dirty="0"/>
                <a:t>Back to map</a:t>
              </a:r>
            </a:p>
          </p:txBody>
        </p:sp>
      </p:grpSp>
      <p:pic>
        <p:nvPicPr>
          <p:cNvPr id="7" name="Picture 6" descr="Photograph of a corroded, partially disintegrated helmet supported by a metal frame, showcasing its deteriorated condition and structural details. The helmet features rusted, jagged edges and a rough, textured surface, highlighting its age and historical significance.">
            <a:extLst>
              <a:ext uri="{FF2B5EF4-FFF2-40B4-BE49-F238E27FC236}">
                <a16:creationId xmlns:a16="http://schemas.microsoft.com/office/drawing/2014/main" id="{99DE3381-F521-E533-0276-82D8C93E0387}"/>
              </a:ext>
            </a:extLst>
          </p:cNvPr>
          <p:cNvPicPr>
            <a:picLocks noChangeAspect="1"/>
          </p:cNvPicPr>
          <p:nvPr/>
        </p:nvPicPr>
        <p:blipFill>
          <a:blip r:embed="rId5"/>
          <a:srcRect t="13196" b="14165"/>
          <a:stretch>
            <a:fillRect/>
          </a:stretch>
        </p:blipFill>
        <p:spPr>
          <a:xfrm>
            <a:off x="6439869" y="1411704"/>
            <a:ext cx="5026376" cy="4801227"/>
          </a:xfrm>
          <a:prstGeom prst="rect">
            <a:avLst/>
          </a:prstGeom>
        </p:spPr>
      </p:pic>
      <p:pic>
        <p:nvPicPr>
          <p:cNvPr id="9" name="Picture 8" descr="Bas-relief metal fragment depicting a mounted warrior in armour holding a weapon, surrounded by intricate patterns and smaller figures. The carving features detailed textures on the horse, rider's attire, and ornamental border, suggesting historical or mythological significance.">
            <a:extLst>
              <a:ext uri="{FF2B5EF4-FFF2-40B4-BE49-F238E27FC236}">
                <a16:creationId xmlns:a16="http://schemas.microsoft.com/office/drawing/2014/main" id="{AABD213F-41B0-053C-521E-C77C8B34DFA4}"/>
              </a:ext>
            </a:extLst>
          </p:cNvPr>
          <p:cNvPicPr>
            <a:picLocks noChangeAspect="1"/>
          </p:cNvPicPr>
          <p:nvPr/>
        </p:nvPicPr>
        <p:blipFill>
          <a:blip r:embed="rId6"/>
          <a:stretch>
            <a:fillRect/>
          </a:stretch>
        </p:blipFill>
        <p:spPr>
          <a:xfrm>
            <a:off x="6993481" y="1430117"/>
            <a:ext cx="3919151" cy="4761769"/>
          </a:xfrm>
          <a:prstGeom prst="rect">
            <a:avLst/>
          </a:prstGeom>
        </p:spPr>
      </p:pic>
    </p:spTree>
    <p:extLst>
      <p:ext uri="{BB962C8B-B14F-4D97-AF65-F5344CB8AC3E}">
        <p14:creationId xmlns:p14="http://schemas.microsoft.com/office/powerpoint/2010/main" val="5341808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4">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C0ADA3-D8AA-6C17-C39E-C8B464EB210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1583696-473B-C9F8-2D8A-CFDA803E31A1}"/>
              </a:ext>
            </a:extLst>
          </p:cNvPr>
          <p:cNvSpPr>
            <a:spLocks noGrp="1"/>
          </p:cNvSpPr>
          <p:nvPr>
            <p:ph type="title"/>
          </p:nvPr>
        </p:nvSpPr>
        <p:spPr/>
        <p:txBody>
          <a:bodyPr>
            <a:normAutofit/>
          </a:bodyPr>
          <a:lstStyle/>
          <a:p>
            <a:r>
              <a:rPr lang="en-US" dirty="0"/>
              <a:t>Hallaton Treasure, Leicestershire </a:t>
            </a:r>
          </a:p>
        </p:txBody>
      </p:sp>
      <p:sp>
        <p:nvSpPr>
          <p:cNvPr id="14" name="Content Placeholder 13">
            <a:extLst>
              <a:ext uri="{FF2B5EF4-FFF2-40B4-BE49-F238E27FC236}">
                <a16:creationId xmlns:a16="http://schemas.microsoft.com/office/drawing/2014/main" id="{01C3A2A7-C069-3D01-D402-D3EBA32F6082}"/>
              </a:ext>
            </a:extLst>
          </p:cNvPr>
          <p:cNvSpPr>
            <a:spLocks noGrp="1"/>
          </p:cNvSpPr>
          <p:nvPr>
            <p:ph idx="1"/>
          </p:nvPr>
        </p:nvSpPr>
        <p:spPr>
          <a:xfrm>
            <a:off x="381886" y="1411704"/>
            <a:ext cx="5646382" cy="5365450"/>
          </a:xfrm>
        </p:spPr>
        <p:txBody>
          <a:bodyPr lIns="0" tIns="45720" rIns="90000" bIns="45720" anchor="t"/>
          <a:lstStyle/>
          <a:p>
            <a:r>
              <a:rPr lang="en-GB" sz="2400" dirty="0"/>
              <a:t>Over 5,000 coins were also found, most from the first century AD.  Most, 4,835 were made by a local Celtic tribe called the Corieltauvi, with some from other Celtic rulers such as Cunobelin.</a:t>
            </a:r>
          </a:p>
          <a:p>
            <a:r>
              <a:rPr lang="en-GB" sz="2400" dirty="0"/>
              <a:t>Other coins were Roman, mostly from the same time as the local Celtic ones. However, one was from 211 BC making it the oldest Roman coin found in Britain!</a:t>
            </a:r>
          </a:p>
          <a:p>
            <a:r>
              <a:rPr lang="en-GB" sz="2400" dirty="0"/>
              <a:t>There was also jewellery, a unique silver bowl, and many other objects, meaning this is one of the most important Iron Age discoveries ever made in Britain.</a:t>
            </a:r>
          </a:p>
        </p:txBody>
      </p:sp>
      <p:sp>
        <p:nvSpPr>
          <p:cNvPr id="10" name="Text Placeholder 9">
            <a:extLst>
              <a:ext uri="{FF2B5EF4-FFF2-40B4-BE49-F238E27FC236}">
                <a16:creationId xmlns:a16="http://schemas.microsoft.com/office/drawing/2014/main" id="{59C022CE-5DE1-0839-B27B-807857028D93}"/>
              </a:ext>
            </a:extLst>
          </p:cNvPr>
          <p:cNvSpPr>
            <a:spLocks noGrp="1"/>
          </p:cNvSpPr>
          <p:nvPr>
            <p:ph type="body" sz="quarter" idx="23"/>
          </p:nvPr>
        </p:nvSpPr>
        <p:spPr/>
        <p:txBody>
          <a:bodyPr/>
          <a:lstStyle/>
          <a:p>
            <a:r>
              <a:rPr lang="en-US" dirty="0"/>
              <a:t>Hallaton Coins</a:t>
            </a:r>
            <a:endParaRPr lang="en-GB" dirty="0"/>
          </a:p>
        </p:txBody>
      </p:sp>
      <p:pic>
        <p:nvPicPr>
          <p:cNvPr id="5" name="Picture Placeholder 4" descr="Photograph showing a collection of ancient coins with various embossed designs, including faces and symbols. Coins vary in size and color, predominantly silver with a few bronze pieces, highlighting historical currency diversity and craftsmanship.">
            <a:extLst>
              <a:ext uri="{FF2B5EF4-FFF2-40B4-BE49-F238E27FC236}">
                <a16:creationId xmlns:a16="http://schemas.microsoft.com/office/drawing/2014/main" id="{C092D0E6-6E96-1D4F-F823-E6D4591517D2}"/>
              </a:ext>
            </a:extLst>
          </p:cNvPr>
          <p:cNvPicPr>
            <a:picLocks noGrp="1" noChangeAspect="1"/>
          </p:cNvPicPr>
          <p:nvPr>
            <p:ph type="pic" sz="quarter" idx="10"/>
          </p:nvPr>
        </p:nvPicPr>
        <p:blipFill>
          <a:blip r:embed="rId3"/>
          <a:srcRect t="18515" b="18515"/>
          <a:stretch>
            <a:fillRect/>
          </a:stretch>
        </p:blipFill>
        <p:spPr>
          <a:prstGeom prst="rect">
            <a:avLst/>
          </a:prstGeom>
        </p:spPr>
      </p:pic>
      <p:grpSp>
        <p:nvGrpSpPr>
          <p:cNvPr id="13" name="Group 12" descr="Back to map link icon">
            <a:extLst>
              <a:ext uri="{FF2B5EF4-FFF2-40B4-BE49-F238E27FC236}">
                <a16:creationId xmlns:a16="http://schemas.microsoft.com/office/drawing/2014/main" id="{8D1D5237-ECA5-B81E-BC30-8C4B3E622A84}"/>
              </a:ext>
            </a:extLst>
          </p:cNvPr>
          <p:cNvGrpSpPr/>
          <p:nvPr/>
        </p:nvGrpSpPr>
        <p:grpSpPr>
          <a:xfrm>
            <a:off x="8772940" y="365126"/>
            <a:ext cx="2378470" cy="710288"/>
            <a:chOff x="8772940" y="365126"/>
            <a:chExt cx="2378470" cy="710288"/>
          </a:xfrm>
        </p:grpSpPr>
        <p:sp>
          <p:nvSpPr>
            <p:cNvPr id="15" name="Action Button: Go Back or Previous 14">
              <a:hlinkClick r:id="rId4" action="ppaction://hlinksldjump" highlightClick="1"/>
              <a:extLst>
                <a:ext uri="{FF2B5EF4-FFF2-40B4-BE49-F238E27FC236}">
                  <a16:creationId xmlns:a16="http://schemas.microsoft.com/office/drawing/2014/main" id="{E08B858D-ECF3-6260-88BF-BBB312B0CDE2}"/>
                </a:ext>
              </a:extLst>
            </p:cNvPr>
            <p:cNvSpPr/>
            <p:nvPr/>
          </p:nvSpPr>
          <p:spPr>
            <a:xfrm>
              <a:off x="8772940" y="365126"/>
              <a:ext cx="821634" cy="710288"/>
            </a:xfrm>
            <a:prstGeom prst="actionButtonBackPrevious">
              <a:avLst/>
            </a:prstGeom>
            <a:noFill/>
            <a:ln w="44450">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6" name="TextBox 15">
              <a:extLst>
                <a:ext uri="{FF2B5EF4-FFF2-40B4-BE49-F238E27FC236}">
                  <a16:creationId xmlns:a16="http://schemas.microsoft.com/office/drawing/2014/main" id="{FF6982F1-F88E-BEB4-0416-1EB08CA950B8}"/>
                </a:ext>
              </a:extLst>
            </p:cNvPr>
            <p:cNvSpPr txBox="1"/>
            <p:nvPr/>
          </p:nvSpPr>
          <p:spPr>
            <a:xfrm>
              <a:off x="9594574" y="535604"/>
              <a:ext cx="1556836" cy="369332"/>
            </a:xfrm>
            <a:prstGeom prst="rect">
              <a:avLst/>
            </a:prstGeom>
            <a:noFill/>
          </p:spPr>
          <p:txBody>
            <a:bodyPr wrap="none" rtlCol="0">
              <a:spAutoFit/>
            </a:bodyPr>
            <a:lstStyle/>
            <a:p>
              <a:r>
                <a:rPr lang="en-GB" b="1" dirty="0"/>
                <a:t>Back to map</a:t>
              </a:r>
            </a:p>
          </p:txBody>
        </p:sp>
      </p:grpSp>
      <p:pic>
        <p:nvPicPr>
          <p:cNvPr id="7" name="Picture 6" descr="Photograph of a small, round silverl bowl with a slightly flared rim and a textured, tarnished surface. The bowl appears handcrafted and shows signs of age or use, highlighting its rustic and antique character.">
            <a:extLst>
              <a:ext uri="{FF2B5EF4-FFF2-40B4-BE49-F238E27FC236}">
                <a16:creationId xmlns:a16="http://schemas.microsoft.com/office/drawing/2014/main" id="{F2EC043B-C04D-4D57-F95B-1B173C0E8A82}"/>
              </a:ext>
            </a:extLst>
          </p:cNvPr>
          <p:cNvPicPr>
            <a:picLocks noChangeAspect="1"/>
          </p:cNvPicPr>
          <p:nvPr/>
        </p:nvPicPr>
        <p:blipFill>
          <a:blip r:embed="rId5"/>
          <a:srcRect l="6014" r="4855"/>
          <a:stretch>
            <a:fillRect/>
          </a:stretch>
        </p:blipFill>
        <p:spPr>
          <a:xfrm>
            <a:off x="6092423" y="1400403"/>
            <a:ext cx="5714114" cy="4808314"/>
          </a:xfrm>
          <a:prstGeom prst="rect">
            <a:avLst/>
          </a:prstGeom>
        </p:spPr>
      </p:pic>
      <p:grpSp>
        <p:nvGrpSpPr>
          <p:cNvPr id="3" name="Group 2" descr="Why do you think some Neolithic houses were so big?">
            <a:extLst>
              <a:ext uri="{FF2B5EF4-FFF2-40B4-BE49-F238E27FC236}">
                <a16:creationId xmlns:a16="http://schemas.microsoft.com/office/drawing/2014/main" id="{D6F46A99-A583-8757-84ED-31638B923CF3}"/>
              </a:ext>
            </a:extLst>
          </p:cNvPr>
          <p:cNvGrpSpPr/>
          <p:nvPr/>
        </p:nvGrpSpPr>
        <p:grpSpPr>
          <a:xfrm>
            <a:off x="6818253" y="2130419"/>
            <a:ext cx="4333157" cy="3013197"/>
            <a:chOff x="6978823" y="1723240"/>
            <a:chExt cx="3621837" cy="3013197"/>
          </a:xfrm>
        </p:grpSpPr>
        <p:grpSp>
          <p:nvGrpSpPr>
            <p:cNvPr id="4" name="Washi" descr="Washi tape">
              <a:extLst>
                <a:ext uri="{FF2B5EF4-FFF2-40B4-BE49-F238E27FC236}">
                  <a16:creationId xmlns:a16="http://schemas.microsoft.com/office/drawing/2014/main" id="{AC8DA9A8-78D6-84EB-8FAD-C8E4A44693F3}"/>
                </a:ext>
              </a:extLst>
            </p:cNvPr>
            <p:cNvGrpSpPr/>
            <p:nvPr/>
          </p:nvGrpSpPr>
          <p:grpSpPr>
            <a:xfrm>
              <a:off x="6978823" y="2218279"/>
              <a:ext cx="3621837" cy="2518158"/>
              <a:chOff x="8132536" y="-87330"/>
              <a:chExt cx="3621837" cy="2518158"/>
            </a:xfrm>
          </p:grpSpPr>
          <p:sp>
            <p:nvSpPr>
              <p:cNvPr id="11" name="Washi">
                <a:extLst>
                  <a:ext uri="{FF2B5EF4-FFF2-40B4-BE49-F238E27FC236}">
                    <a16:creationId xmlns:a16="http://schemas.microsoft.com/office/drawing/2014/main" id="{25EEAF76-CD20-8967-6948-8A470F5A4732}"/>
                  </a:ext>
                  <a:ext uri="{C183D7F6-B498-43B3-948B-1728B52AA6E4}">
                    <adec:decorative xmlns:adec="http://schemas.microsoft.com/office/drawing/2017/decorative" val="1"/>
                  </a:ext>
                </a:extLst>
              </p:cNvPr>
              <p:cNvSpPr txBox="1">
                <a:spLocks/>
              </p:cNvSpPr>
              <p:nvPr/>
            </p:nvSpPr>
            <p:spPr>
              <a:xfrm>
                <a:off x="8132536" y="-87330"/>
                <a:ext cx="3621837" cy="2364059"/>
              </a:xfrm>
              <a:prstGeom prst="rect">
                <a:avLst/>
              </a:prstGeom>
              <a:blipFill>
                <a:blip>
                  <a:extLst>
                    <a:ext uri="{96DAC541-7B7A-43D3-8B79-37D633B846F1}">
                      <asvg:svgBlip xmlns:asvg="http://schemas.microsoft.com/office/drawing/2016/SVG/main" r:embed="rId6"/>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 </a:t>
                </a:r>
              </a:p>
            </p:txBody>
          </p:sp>
          <p:sp>
            <p:nvSpPr>
              <p:cNvPr id="12" name="Text Placeholder" descr="Why do you think some Neolithic houses were so big?">
                <a:extLst>
                  <a:ext uri="{FF2B5EF4-FFF2-40B4-BE49-F238E27FC236}">
                    <a16:creationId xmlns:a16="http://schemas.microsoft.com/office/drawing/2014/main" id="{8E27946B-A663-8325-F5D5-E7DF25D45E19}"/>
                  </a:ext>
                  <a:ext uri="{C183D7F6-B498-43B3-948B-1728B52AA6E4}">
                    <adec:decorative xmlns:adec="http://schemas.microsoft.com/office/drawing/2017/decorative" val="0"/>
                  </a:ext>
                </a:extLst>
              </p:cNvPr>
              <p:cNvSpPr txBox="1">
                <a:spLocks/>
              </p:cNvSpPr>
              <p:nvPr/>
            </p:nvSpPr>
            <p:spPr>
              <a:xfrm rot="21383919">
                <a:off x="8200223" y="167218"/>
                <a:ext cx="3449654" cy="2263610"/>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QUESTION</a:t>
                </a:r>
              </a:p>
              <a:p>
                <a:r>
                  <a:rPr lang="en-GB" altLang="en-US" sz="2000" b="0" dirty="0">
                    <a:cs typeface="Arial" panose="020B0604020202020204" pitchFamily="34" charset="0"/>
                  </a:rPr>
                  <a:t>What did people do before they had coins and why did Iron Age people now start to use coins?</a:t>
                </a:r>
              </a:p>
              <a:p>
                <a:endParaRPr lang="en-US" dirty="0"/>
              </a:p>
            </p:txBody>
          </p:sp>
        </p:grpSp>
        <p:pic>
          <p:nvPicPr>
            <p:cNvPr id="9" name="Question Mark" descr="Question mark">
              <a:extLst>
                <a:ext uri="{FF2B5EF4-FFF2-40B4-BE49-F238E27FC236}">
                  <a16:creationId xmlns:a16="http://schemas.microsoft.com/office/drawing/2014/main" id="{21AAE2D8-A7EB-B991-CF62-A98588523020}"/>
                </a:ext>
                <a:ext uri="{C183D7F6-B498-43B3-948B-1728B52AA6E4}">
                  <adec:decorative xmlns:adec="http://schemas.microsoft.com/office/drawing/2017/decorative" val="0"/>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rot="19248285">
              <a:off x="9784457" y="1723240"/>
              <a:ext cx="744846" cy="1318312"/>
            </a:xfrm>
            <a:prstGeom prst="rect">
              <a:avLst/>
            </a:prstGeom>
          </p:spPr>
        </p:pic>
      </p:grpSp>
    </p:spTree>
    <p:extLst>
      <p:ext uri="{BB962C8B-B14F-4D97-AF65-F5344CB8AC3E}">
        <p14:creationId xmlns:p14="http://schemas.microsoft.com/office/powerpoint/2010/main" val="3679823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4">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FA96E8-EF55-8DA6-A816-31582FC851E5}"/>
            </a:ext>
          </a:extLst>
        </p:cNvPr>
        <p:cNvGrpSpPr/>
        <p:nvPr/>
      </p:nvGrpSpPr>
      <p:grpSpPr>
        <a:xfrm>
          <a:off x="0" y="0"/>
          <a:ext cx="0" cy="0"/>
          <a:chOff x="0" y="0"/>
          <a:chExt cx="0" cy="0"/>
        </a:xfrm>
      </p:grpSpPr>
      <p:sp>
        <p:nvSpPr>
          <p:cNvPr id="9" name="Title 8">
            <a:extLst>
              <a:ext uri="{FF2B5EF4-FFF2-40B4-BE49-F238E27FC236}">
                <a16:creationId xmlns:a16="http://schemas.microsoft.com/office/drawing/2014/main" id="{40ED498E-5CF1-AD3D-7EE7-9C684F87295B}"/>
              </a:ext>
            </a:extLst>
          </p:cNvPr>
          <p:cNvSpPr>
            <a:spLocks noGrp="1"/>
          </p:cNvSpPr>
          <p:nvPr>
            <p:ph type="title"/>
          </p:nvPr>
        </p:nvSpPr>
        <p:spPr/>
        <p:txBody>
          <a:bodyPr/>
          <a:lstStyle/>
          <a:p>
            <a:r>
              <a:rPr lang="en-GB" dirty="0"/>
              <a:t>Stone Age to Iron Age Timeline – Iron Age in context </a:t>
            </a:r>
          </a:p>
        </p:txBody>
      </p:sp>
      <p:sp>
        <p:nvSpPr>
          <p:cNvPr id="6" name="Content Placeholder 5">
            <a:extLst>
              <a:ext uri="{FF2B5EF4-FFF2-40B4-BE49-F238E27FC236}">
                <a16:creationId xmlns:a16="http://schemas.microsoft.com/office/drawing/2014/main" id="{9179FDEE-9A56-9D3B-7EAD-E24DF94DD5EC}"/>
              </a:ext>
            </a:extLst>
          </p:cNvPr>
          <p:cNvSpPr>
            <a:spLocks noGrp="1"/>
          </p:cNvSpPr>
          <p:nvPr>
            <p:ph idx="1"/>
          </p:nvPr>
        </p:nvSpPr>
        <p:spPr>
          <a:xfrm>
            <a:off x="381886" y="1411704"/>
            <a:ext cx="5556206" cy="5237452"/>
          </a:xfrm>
        </p:spPr>
        <p:txBody>
          <a:bodyPr lIns="0" tIns="45720" rIns="90000" bIns="45720" anchor="t"/>
          <a:lstStyle/>
          <a:p>
            <a:r>
              <a:rPr lang="en-GB" altLang="en-US" sz="2400" dirty="0"/>
              <a:t>The Iron Age dates from the first appearance of iron in around 800 BC to the Roman invasion of </a:t>
            </a:r>
            <a:r>
              <a:rPr lang="en-GB" altLang="en-US" sz="2400"/>
              <a:t>AD 43.</a:t>
            </a:r>
            <a:endParaRPr lang="en-GB" altLang="en-US" sz="2400" dirty="0"/>
          </a:p>
          <a:p>
            <a:r>
              <a:rPr lang="en-GB" altLang="en-US" sz="2400" dirty="0"/>
              <a:t>Iron tools and weapons are found for the first time, but gold and other metals are still used for things like jewellery.</a:t>
            </a:r>
          </a:p>
          <a:p>
            <a:r>
              <a:rPr lang="en-GB" altLang="en-US" sz="2400" dirty="0"/>
              <a:t>Towards the end of the period the first coins started to be made in Britain.</a:t>
            </a:r>
          </a:p>
          <a:p>
            <a:r>
              <a:rPr lang="en-GB" altLang="en-US" sz="2400" dirty="0"/>
              <a:t>People lived in roundhouses like those of the Bronze Age, but settlements became bigger.  </a:t>
            </a:r>
          </a:p>
          <a:p>
            <a:r>
              <a:rPr lang="en-GB" altLang="en-US" sz="2400" dirty="0"/>
              <a:t>Some sites have evidence for defence, such as hillforts and brochs.</a:t>
            </a:r>
          </a:p>
          <a:p>
            <a:endParaRPr lang="en-GB" altLang="en-US" sz="2400" dirty="0"/>
          </a:p>
        </p:txBody>
      </p:sp>
      <p:sp>
        <p:nvSpPr>
          <p:cNvPr id="2" name="Text Placeholder 1">
            <a:extLst>
              <a:ext uri="{FF2B5EF4-FFF2-40B4-BE49-F238E27FC236}">
                <a16:creationId xmlns:a16="http://schemas.microsoft.com/office/drawing/2014/main" id="{869BBA5D-4C38-21D6-7414-49F7A586A48D}"/>
              </a:ext>
            </a:extLst>
          </p:cNvPr>
          <p:cNvSpPr>
            <a:spLocks noGrp="1"/>
          </p:cNvSpPr>
          <p:nvPr>
            <p:ph type="body" sz="quarter" idx="23"/>
          </p:nvPr>
        </p:nvSpPr>
        <p:spPr/>
        <p:txBody>
          <a:bodyPr/>
          <a:lstStyle/>
          <a:p>
            <a:r>
              <a:rPr lang="en-GB" dirty="0"/>
              <a:t>Stone Age to Iron Age Timeline</a:t>
            </a:r>
          </a:p>
        </p:txBody>
      </p:sp>
      <p:cxnSp>
        <p:nvCxnSpPr>
          <p:cNvPr id="12" name="Straight Connector 11">
            <a:extLst>
              <a:ext uri="{FF2B5EF4-FFF2-40B4-BE49-F238E27FC236}">
                <a16:creationId xmlns:a16="http://schemas.microsoft.com/office/drawing/2014/main" id="{6B4277DB-633C-BA93-7BA3-80A3623277D1}"/>
              </a:ext>
              <a:ext uri="{C183D7F6-B498-43B3-948B-1728B52AA6E4}">
                <adec:decorative xmlns:adec="http://schemas.microsoft.com/office/drawing/2017/decorative" val="1"/>
              </a:ext>
            </a:extLst>
          </p:cNvPr>
          <p:cNvCxnSpPr/>
          <p:nvPr/>
        </p:nvCxnSpPr>
        <p:spPr>
          <a:xfrm>
            <a:off x="5938092" y="1411704"/>
            <a:ext cx="0" cy="547725"/>
          </a:xfrm>
          <a:prstGeom prst="line">
            <a:avLst/>
          </a:prstGeom>
          <a:ln w="25400">
            <a:solidFill>
              <a:schemeClr val="bg1"/>
            </a:solidFill>
          </a:ln>
        </p:spPr>
        <p:style>
          <a:lnRef idx="1">
            <a:schemeClr val="accent1"/>
          </a:lnRef>
          <a:fillRef idx="0">
            <a:schemeClr val="accent1"/>
          </a:fillRef>
          <a:effectRef idx="0">
            <a:schemeClr val="accent1"/>
          </a:effectRef>
          <a:fontRef idx="minor">
            <a:schemeClr val="tx1"/>
          </a:fontRef>
        </p:style>
      </p:cxnSp>
      <p:pic>
        <p:nvPicPr>
          <p:cNvPr id="7" name="Picture Placeholder 6" descr="A stone age to iron timeline with each period highlighted a different colour">
            <a:extLst>
              <a:ext uri="{FF2B5EF4-FFF2-40B4-BE49-F238E27FC236}">
                <a16:creationId xmlns:a16="http://schemas.microsoft.com/office/drawing/2014/main" id="{5984C4EE-A9D1-2435-E704-A54C2696284E}"/>
              </a:ext>
            </a:extLst>
          </p:cNvPr>
          <p:cNvPicPr>
            <a:picLocks noGrp="1" noChangeAspect="1"/>
          </p:cNvPicPr>
          <p:nvPr>
            <p:ph type="pic" sz="quarter" idx="10"/>
          </p:nvPr>
        </p:nvPicPr>
        <p:blipFill>
          <a:blip r:embed="rId3"/>
          <a:srcRect l="5293" r="5293"/>
          <a:stretch/>
        </p:blipFill>
        <p:spPr>
          <a:xfrm>
            <a:off x="6096000" y="1411704"/>
            <a:ext cx="5714114" cy="4798596"/>
          </a:xfrm>
        </p:spPr>
      </p:pic>
      <p:sp>
        <p:nvSpPr>
          <p:cNvPr id="3" name="Rectangle: Rounded Corners 2">
            <a:extLst>
              <a:ext uri="{FF2B5EF4-FFF2-40B4-BE49-F238E27FC236}">
                <a16:creationId xmlns:a16="http://schemas.microsoft.com/office/drawing/2014/main" id="{6885E067-3931-E90E-7FCC-8BC8F1B571B6}"/>
              </a:ext>
              <a:ext uri="{C183D7F6-B498-43B3-948B-1728B52AA6E4}">
                <adec:decorative xmlns:adec="http://schemas.microsoft.com/office/drawing/2017/decorative" val="1"/>
              </a:ext>
            </a:extLst>
          </p:cNvPr>
          <p:cNvSpPr/>
          <p:nvPr/>
        </p:nvSpPr>
        <p:spPr>
          <a:xfrm>
            <a:off x="7450667" y="2380593"/>
            <a:ext cx="4359447" cy="316089"/>
          </a:xfrm>
          <a:prstGeom prst="roundRect">
            <a:avLst/>
          </a:prstGeom>
          <a:noFill/>
          <a:ln w="254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extLst>
      <p:ext uri="{BB962C8B-B14F-4D97-AF65-F5344CB8AC3E}">
        <p14:creationId xmlns:p14="http://schemas.microsoft.com/office/powerpoint/2010/main" val="11102317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CB0E55-8B80-5EDA-67E6-D97E6FD0301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95D3634-2117-77C4-3D27-EE12C160C86C}"/>
              </a:ext>
            </a:extLst>
          </p:cNvPr>
          <p:cNvSpPr>
            <a:spLocks noGrp="1"/>
          </p:cNvSpPr>
          <p:nvPr>
            <p:ph type="title"/>
          </p:nvPr>
        </p:nvSpPr>
        <p:spPr/>
        <p:txBody>
          <a:bodyPr>
            <a:normAutofit/>
          </a:bodyPr>
          <a:lstStyle/>
          <a:p>
            <a:r>
              <a:rPr lang="en-US" dirty="0"/>
              <a:t>Lindow Man, Cheshire</a:t>
            </a:r>
          </a:p>
        </p:txBody>
      </p:sp>
      <p:sp>
        <p:nvSpPr>
          <p:cNvPr id="14" name="Content Placeholder 13">
            <a:extLst>
              <a:ext uri="{FF2B5EF4-FFF2-40B4-BE49-F238E27FC236}">
                <a16:creationId xmlns:a16="http://schemas.microsoft.com/office/drawing/2014/main" id="{8D6D4D87-6D8C-8380-42FF-CE7D6B6273D0}"/>
              </a:ext>
            </a:extLst>
          </p:cNvPr>
          <p:cNvSpPr>
            <a:spLocks noGrp="1"/>
          </p:cNvSpPr>
          <p:nvPr>
            <p:ph idx="1"/>
          </p:nvPr>
        </p:nvSpPr>
        <p:spPr/>
        <p:txBody>
          <a:bodyPr/>
          <a:lstStyle/>
          <a:p>
            <a:r>
              <a:rPr lang="en-GB" sz="2400" dirty="0"/>
              <a:t>The body of a late Iron Age man was found in Lindow bog, Cheshire. </a:t>
            </a:r>
          </a:p>
          <a:p>
            <a:r>
              <a:rPr lang="en-GB" sz="2400" dirty="0"/>
              <a:t>It is very unusual to find human remains, except bones, but in this case the bog preserved the skin, hair, and insides of the man.</a:t>
            </a:r>
          </a:p>
          <a:p>
            <a:r>
              <a:rPr lang="en-GB" sz="2400" dirty="0"/>
              <a:t>He was about 25 years old when he died. He had a beard and a moustache, and neat fingernails. </a:t>
            </a:r>
          </a:p>
          <a:p>
            <a:r>
              <a:rPr lang="en-GB" sz="2400" dirty="0"/>
              <a:t>Food preserved in his stomach included bread made from wheat and barley.</a:t>
            </a:r>
          </a:p>
        </p:txBody>
      </p:sp>
      <p:sp>
        <p:nvSpPr>
          <p:cNvPr id="10" name="Text Placeholder 9">
            <a:extLst>
              <a:ext uri="{FF2B5EF4-FFF2-40B4-BE49-F238E27FC236}">
                <a16:creationId xmlns:a16="http://schemas.microsoft.com/office/drawing/2014/main" id="{2A1866A8-BAEF-1179-CEA3-729F8FDC6E6E}"/>
              </a:ext>
            </a:extLst>
          </p:cNvPr>
          <p:cNvSpPr>
            <a:spLocks noGrp="1"/>
          </p:cNvSpPr>
          <p:nvPr>
            <p:ph type="body" sz="quarter" idx="23"/>
          </p:nvPr>
        </p:nvSpPr>
        <p:spPr/>
        <p:txBody>
          <a:bodyPr/>
          <a:lstStyle/>
          <a:p>
            <a:r>
              <a:rPr lang="en-GB" altLang="en-US" dirty="0">
                <a:cs typeface="Arial" panose="020B0604020202020204" pitchFamily="34" charset="0"/>
              </a:rPr>
              <a:t>Lindow Man</a:t>
            </a:r>
            <a:endParaRPr lang="en-GB" dirty="0"/>
          </a:p>
        </p:txBody>
      </p:sp>
      <p:pic>
        <p:nvPicPr>
          <p:cNvPr id="11" name="Picture Placeholder 10" descr="Photograph of a well-preserved ancient human mummy curled in a fetal position on a textured brown surface. The mummy shows detailed skin, bone structure, and facial features, highlighting preservation state and archaeological significance.">
            <a:extLst>
              <a:ext uri="{FF2B5EF4-FFF2-40B4-BE49-F238E27FC236}">
                <a16:creationId xmlns:a16="http://schemas.microsoft.com/office/drawing/2014/main" id="{CAFC1119-F86F-B4E2-7740-2F5FBF9B3414}"/>
              </a:ext>
            </a:extLst>
          </p:cNvPr>
          <p:cNvPicPr>
            <a:picLocks noGrp="1" noChangeAspect="1"/>
          </p:cNvPicPr>
          <p:nvPr>
            <p:ph type="pic" sz="quarter" idx="10"/>
          </p:nvPr>
        </p:nvPicPr>
        <p:blipFill>
          <a:blip r:embed="rId3"/>
          <a:srcRect t="949" b="949"/>
          <a:stretch>
            <a:fillRect/>
          </a:stretch>
        </p:blipFill>
        <p:spPr>
          <a:prstGeom prst="rect">
            <a:avLst/>
          </a:prstGeom>
        </p:spPr>
      </p:pic>
      <p:grpSp>
        <p:nvGrpSpPr>
          <p:cNvPr id="12" name="Group 11" descr="Back to map link icon">
            <a:extLst>
              <a:ext uri="{FF2B5EF4-FFF2-40B4-BE49-F238E27FC236}">
                <a16:creationId xmlns:a16="http://schemas.microsoft.com/office/drawing/2014/main" id="{C149B0F9-659F-925F-9216-1BB38EEBF10A}"/>
              </a:ext>
            </a:extLst>
          </p:cNvPr>
          <p:cNvGrpSpPr/>
          <p:nvPr/>
        </p:nvGrpSpPr>
        <p:grpSpPr>
          <a:xfrm>
            <a:off x="8772940" y="365126"/>
            <a:ext cx="2378470" cy="710288"/>
            <a:chOff x="8772940" y="365126"/>
            <a:chExt cx="2378470" cy="710288"/>
          </a:xfrm>
        </p:grpSpPr>
        <p:sp>
          <p:nvSpPr>
            <p:cNvPr id="13" name="Action Button: Go Back or Previous 12">
              <a:hlinkClick r:id="rId4" action="ppaction://hlinksldjump" highlightClick="1"/>
              <a:extLst>
                <a:ext uri="{FF2B5EF4-FFF2-40B4-BE49-F238E27FC236}">
                  <a16:creationId xmlns:a16="http://schemas.microsoft.com/office/drawing/2014/main" id="{DC9BA67B-6939-9427-E777-0D421FFD4A9A}"/>
                </a:ext>
              </a:extLst>
            </p:cNvPr>
            <p:cNvSpPr/>
            <p:nvPr/>
          </p:nvSpPr>
          <p:spPr>
            <a:xfrm>
              <a:off x="8772940" y="365126"/>
              <a:ext cx="821634" cy="710288"/>
            </a:xfrm>
            <a:prstGeom prst="actionButtonBackPrevious">
              <a:avLst/>
            </a:prstGeom>
            <a:noFill/>
            <a:ln w="44450">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5" name="TextBox 14">
              <a:extLst>
                <a:ext uri="{FF2B5EF4-FFF2-40B4-BE49-F238E27FC236}">
                  <a16:creationId xmlns:a16="http://schemas.microsoft.com/office/drawing/2014/main" id="{1C594E9B-CE78-DA70-E28B-01529AA6A7BD}"/>
                </a:ext>
              </a:extLst>
            </p:cNvPr>
            <p:cNvSpPr txBox="1"/>
            <p:nvPr/>
          </p:nvSpPr>
          <p:spPr>
            <a:xfrm>
              <a:off x="9594574" y="535604"/>
              <a:ext cx="1556836" cy="369332"/>
            </a:xfrm>
            <a:prstGeom prst="rect">
              <a:avLst/>
            </a:prstGeom>
            <a:noFill/>
          </p:spPr>
          <p:txBody>
            <a:bodyPr wrap="none" rtlCol="0">
              <a:spAutoFit/>
            </a:bodyPr>
            <a:lstStyle/>
            <a:p>
              <a:r>
                <a:rPr lang="en-GB" b="1" dirty="0"/>
                <a:t>Back to map</a:t>
              </a:r>
            </a:p>
          </p:txBody>
        </p:sp>
      </p:grpSp>
    </p:spTree>
    <p:extLst>
      <p:ext uri="{BB962C8B-B14F-4D97-AF65-F5344CB8AC3E}">
        <p14:creationId xmlns:p14="http://schemas.microsoft.com/office/powerpoint/2010/main" val="15403983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4">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uiExpand="1" build="p"/>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922CB4-0FFF-9A52-794F-7EDE26B61BF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EC9622D-4308-76D1-CDDB-6C77F01C35AE}"/>
              </a:ext>
            </a:extLst>
          </p:cNvPr>
          <p:cNvSpPr>
            <a:spLocks noGrp="1"/>
          </p:cNvSpPr>
          <p:nvPr>
            <p:ph type="title"/>
          </p:nvPr>
        </p:nvSpPr>
        <p:spPr/>
        <p:txBody>
          <a:bodyPr>
            <a:normAutofit/>
          </a:bodyPr>
          <a:lstStyle/>
          <a:p>
            <a:r>
              <a:rPr lang="en-US" dirty="0"/>
              <a:t>Lindow Man, Cheshire </a:t>
            </a:r>
          </a:p>
        </p:txBody>
      </p:sp>
      <p:sp>
        <p:nvSpPr>
          <p:cNvPr id="14" name="Content Placeholder 13">
            <a:extLst>
              <a:ext uri="{FF2B5EF4-FFF2-40B4-BE49-F238E27FC236}">
                <a16:creationId xmlns:a16="http://schemas.microsoft.com/office/drawing/2014/main" id="{2B9D76D3-2BA0-9459-2A6D-41F35A677195}"/>
              </a:ext>
            </a:extLst>
          </p:cNvPr>
          <p:cNvSpPr>
            <a:spLocks noGrp="1"/>
          </p:cNvSpPr>
          <p:nvPr>
            <p:ph idx="1"/>
          </p:nvPr>
        </p:nvSpPr>
        <p:spPr/>
        <p:txBody>
          <a:bodyPr/>
          <a:lstStyle/>
          <a:p>
            <a:r>
              <a:rPr lang="en-GB" sz="2400" dirty="0"/>
              <a:t>Other ‘bog bodies’ have been found at Lindow and elsewhere in Britain, but they are more common in Ireland and Denmark, such as </a:t>
            </a:r>
            <a:r>
              <a:rPr lang="en-GB" sz="2400" dirty="0">
                <a:hlinkClick r:id="rId3"/>
              </a:rPr>
              <a:t>Tollund Man</a:t>
            </a:r>
            <a:r>
              <a:rPr lang="en-GB" sz="2400" dirty="0"/>
              <a:t>. </a:t>
            </a:r>
          </a:p>
          <a:p>
            <a:r>
              <a:rPr lang="en-GB" sz="2400" dirty="0"/>
              <a:t>Some people found in bogs died naturally, but others, including Lindow man, had suffered violent deaths. </a:t>
            </a:r>
          </a:p>
          <a:p>
            <a:r>
              <a:rPr lang="en-GB" sz="2400" dirty="0"/>
              <a:t>Someone hurt him by hitting his head and injuring his back. Something was put around his neck, which may have stopped him from breathing. After he died, his body was placed face down in a small pool in the bog.</a:t>
            </a:r>
          </a:p>
        </p:txBody>
      </p:sp>
      <p:sp>
        <p:nvSpPr>
          <p:cNvPr id="10" name="Text Placeholder 9">
            <a:extLst>
              <a:ext uri="{FF2B5EF4-FFF2-40B4-BE49-F238E27FC236}">
                <a16:creationId xmlns:a16="http://schemas.microsoft.com/office/drawing/2014/main" id="{8A75AFAF-24B6-110F-FC88-6025032D2E8A}"/>
              </a:ext>
            </a:extLst>
          </p:cNvPr>
          <p:cNvSpPr>
            <a:spLocks noGrp="1"/>
          </p:cNvSpPr>
          <p:nvPr>
            <p:ph type="body" sz="quarter" idx="23"/>
          </p:nvPr>
        </p:nvSpPr>
        <p:spPr/>
        <p:txBody>
          <a:bodyPr/>
          <a:lstStyle/>
          <a:p>
            <a:r>
              <a:rPr lang="en-GB" altLang="en-US" dirty="0">
                <a:cs typeface="Arial" panose="020B0604020202020204" pitchFamily="34" charset="0"/>
              </a:rPr>
              <a:t>Lindow Man Reconstruction</a:t>
            </a:r>
            <a:endParaRPr lang="en-GB" dirty="0"/>
          </a:p>
        </p:txBody>
      </p:sp>
      <p:pic>
        <p:nvPicPr>
          <p:cNvPr id="9" name="Picture Placeholder 8" descr="Photograph of a sculpted bust featuring a detailed reconstruction of a man's head with dark hair, a beard and a moustache.">
            <a:extLst>
              <a:ext uri="{FF2B5EF4-FFF2-40B4-BE49-F238E27FC236}">
                <a16:creationId xmlns:a16="http://schemas.microsoft.com/office/drawing/2014/main" id="{90EE829D-72B6-6EE6-C745-CD939ACE1523}"/>
              </a:ext>
            </a:extLst>
          </p:cNvPr>
          <p:cNvPicPr>
            <a:picLocks noGrp="1" noChangeAspect="1"/>
          </p:cNvPicPr>
          <p:nvPr>
            <p:ph type="pic" sz="quarter" idx="10"/>
          </p:nvPr>
        </p:nvPicPr>
        <p:blipFill>
          <a:blip r:embed="rId4"/>
          <a:srcRect l="-630" t="13141" r="630" b="21041"/>
          <a:stretch>
            <a:fillRect/>
          </a:stretch>
        </p:blipFill>
        <p:spPr>
          <a:xfrm>
            <a:off x="6096000" y="1411704"/>
            <a:ext cx="5714114" cy="4798596"/>
          </a:xfrm>
          <a:prstGeom prst="rect">
            <a:avLst/>
          </a:prstGeom>
        </p:spPr>
      </p:pic>
      <p:grpSp>
        <p:nvGrpSpPr>
          <p:cNvPr id="18" name="Group 17" descr="Back to map link icon">
            <a:extLst>
              <a:ext uri="{FF2B5EF4-FFF2-40B4-BE49-F238E27FC236}">
                <a16:creationId xmlns:a16="http://schemas.microsoft.com/office/drawing/2014/main" id="{3E4FD8E5-CACD-6532-691A-FB39B8244A21}"/>
              </a:ext>
            </a:extLst>
          </p:cNvPr>
          <p:cNvGrpSpPr/>
          <p:nvPr/>
        </p:nvGrpSpPr>
        <p:grpSpPr>
          <a:xfrm>
            <a:off x="8772940" y="365126"/>
            <a:ext cx="2378470" cy="710288"/>
            <a:chOff x="8772940" y="365126"/>
            <a:chExt cx="2378470" cy="710288"/>
          </a:xfrm>
        </p:grpSpPr>
        <p:sp>
          <p:nvSpPr>
            <p:cNvPr id="19" name="Action Button: Go Back or Previous 18">
              <a:hlinkClick r:id="rId5" action="ppaction://hlinksldjump" highlightClick="1"/>
              <a:extLst>
                <a:ext uri="{FF2B5EF4-FFF2-40B4-BE49-F238E27FC236}">
                  <a16:creationId xmlns:a16="http://schemas.microsoft.com/office/drawing/2014/main" id="{535A4A84-ABD3-9FDC-3CC4-73B4FA61CE2B}"/>
                </a:ext>
              </a:extLst>
            </p:cNvPr>
            <p:cNvSpPr/>
            <p:nvPr/>
          </p:nvSpPr>
          <p:spPr>
            <a:xfrm>
              <a:off x="8772940" y="365126"/>
              <a:ext cx="821634" cy="710288"/>
            </a:xfrm>
            <a:prstGeom prst="actionButtonBackPrevious">
              <a:avLst/>
            </a:prstGeom>
            <a:noFill/>
            <a:ln w="44450">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0" name="TextBox 19">
              <a:extLst>
                <a:ext uri="{FF2B5EF4-FFF2-40B4-BE49-F238E27FC236}">
                  <a16:creationId xmlns:a16="http://schemas.microsoft.com/office/drawing/2014/main" id="{95FDF60E-464D-D487-50D9-86EC1E6E532A}"/>
                </a:ext>
              </a:extLst>
            </p:cNvPr>
            <p:cNvSpPr txBox="1"/>
            <p:nvPr/>
          </p:nvSpPr>
          <p:spPr>
            <a:xfrm>
              <a:off x="9594574" y="535604"/>
              <a:ext cx="1556836" cy="369332"/>
            </a:xfrm>
            <a:prstGeom prst="rect">
              <a:avLst/>
            </a:prstGeom>
            <a:noFill/>
          </p:spPr>
          <p:txBody>
            <a:bodyPr wrap="none" rtlCol="0">
              <a:spAutoFit/>
            </a:bodyPr>
            <a:lstStyle/>
            <a:p>
              <a:r>
                <a:rPr lang="en-GB" b="1" dirty="0"/>
                <a:t>Back to map</a:t>
              </a:r>
            </a:p>
          </p:txBody>
        </p:sp>
      </p:grpSp>
      <p:grpSp>
        <p:nvGrpSpPr>
          <p:cNvPr id="3" name="Group 2" descr="Why do you think some Neolithic houses were so big?">
            <a:extLst>
              <a:ext uri="{FF2B5EF4-FFF2-40B4-BE49-F238E27FC236}">
                <a16:creationId xmlns:a16="http://schemas.microsoft.com/office/drawing/2014/main" id="{E958C715-8F2E-6FB7-38A3-01CE0DC286DF}"/>
              </a:ext>
            </a:extLst>
          </p:cNvPr>
          <p:cNvGrpSpPr/>
          <p:nvPr/>
        </p:nvGrpSpPr>
        <p:grpSpPr>
          <a:xfrm>
            <a:off x="6786476" y="2304403"/>
            <a:ext cx="4333157" cy="3013197"/>
            <a:chOff x="6978823" y="1723240"/>
            <a:chExt cx="3621837" cy="3013197"/>
          </a:xfrm>
        </p:grpSpPr>
        <p:grpSp>
          <p:nvGrpSpPr>
            <p:cNvPr id="4" name="Washi" descr="Washi tape">
              <a:extLst>
                <a:ext uri="{FF2B5EF4-FFF2-40B4-BE49-F238E27FC236}">
                  <a16:creationId xmlns:a16="http://schemas.microsoft.com/office/drawing/2014/main" id="{47501D11-EA5A-E631-3358-316E7E25C2CA}"/>
                </a:ext>
              </a:extLst>
            </p:cNvPr>
            <p:cNvGrpSpPr/>
            <p:nvPr/>
          </p:nvGrpSpPr>
          <p:grpSpPr>
            <a:xfrm>
              <a:off x="6978823" y="2218279"/>
              <a:ext cx="3621837" cy="2518158"/>
              <a:chOff x="8132536" y="-87330"/>
              <a:chExt cx="3621837" cy="2518158"/>
            </a:xfrm>
          </p:grpSpPr>
          <p:sp>
            <p:nvSpPr>
              <p:cNvPr id="6" name="Washi">
                <a:extLst>
                  <a:ext uri="{FF2B5EF4-FFF2-40B4-BE49-F238E27FC236}">
                    <a16:creationId xmlns:a16="http://schemas.microsoft.com/office/drawing/2014/main" id="{0A05920C-2D57-8235-6DC4-68D2A7448DB5}"/>
                  </a:ext>
                  <a:ext uri="{C183D7F6-B498-43B3-948B-1728B52AA6E4}">
                    <adec:decorative xmlns:adec="http://schemas.microsoft.com/office/drawing/2017/decorative" val="1"/>
                  </a:ext>
                </a:extLst>
              </p:cNvPr>
              <p:cNvSpPr txBox="1">
                <a:spLocks/>
              </p:cNvSpPr>
              <p:nvPr/>
            </p:nvSpPr>
            <p:spPr>
              <a:xfrm>
                <a:off x="8132536" y="-87330"/>
                <a:ext cx="3621837" cy="2364059"/>
              </a:xfrm>
              <a:prstGeom prst="rect">
                <a:avLst/>
              </a:prstGeom>
              <a:blipFill>
                <a:blip>
                  <a:extLst>
                    <a:ext uri="{96DAC541-7B7A-43D3-8B79-37D633B846F1}">
                      <asvg:svgBlip xmlns:asvg="http://schemas.microsoft.com/office/drawing/2016/SVG/main" r:embed="rId6"/>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 </a:t>
                </a:r>
              </a:p>
            </p:txBody>
          </p:sp>
          <p:sp>
            <p:nvSpPr>
              <p:cNvPr id="7" name="Text Placeholder" descr="Why do you think some Neolithic houses were so big?">
                <a:extLst>
                  <a:ext uri="{FF2B5EF4-FFF2-40B4-BE49-F238E27FC236}">
                    <a16:creationId xmlns:a16="http://schemas.microsoft.com/office/drawing/2014/main" id="{54D3FF3D-C716-29E8-4323-3B0C3704E453}"/>
                  </a:ext>
                  <a:ext uri="{C183D7F6-B498-43B3-948B-1728B52AA6E4}">
                    <adec:decorative xmlns:adec="http://schemas.microsoft.com/office/drawing/2017/decorative" val="0"/>
                  </a:ext>
                </a:extLst>
              </p:cNvPr>
              <p:cNvSpPr txBox="1">
                <a:spLocks/>
              </p:cNvSpPr>
              <p:nvPr/>
            </p:nvSpPr>
            <p:spPr>
              <a:xfrm rot="21383919">
                <a:off x="8200223" y="167218"/>
                <a:ext cx="3449654" cy="2263610"/>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QUESTION</a:t>
                </a:r>
              </a:p>
              <a:p>
                <a:r>
                  <a:rPr lang="en-GB" altLang="en-US" sz="2000" b="0" dirty="0">
                    <a:cs typeface="Arial" panose="020B0604020202020204" pitchFamily="34" charset="0"/>
                  </a:rPr>
                  <a:t>Can you find out about other examples of bog bodies and what happened to them?</a:t>
                </a:r>
              </a:p>
              <a:p>
                <a:endParaRPr lang="en-US" dirty="0"/>
              </a:p>
            </p:txBody>
          </p:sp>
        </p:grpSp>
        <p:pic>
          <p:nvPicPr>
            <p:cNvPr id="5" name="Question Mark" descr="Question mark">
              <a:extLst>
                <a:ext uri="{FF2B5EF4-FFF2-40B4-BE49-F238E27FC236}">
                  <a16:creationId xmlns:a16="http://schemas.microsoft.com/office/drawing/2014/main" id="{CD162C99-EDCA-9A7A-D155-B47B2A80F985}"/>
                </a:ext>
                <a:ext uri="{C183D7F6-B498-43B3-948B-1728B52AA6E4}">
                  <adec:decorative xmlns:adec="http://schemas.microsoft.com/office/drawing/2017/decorative" val="0"/>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rot="19248285">
              <a:off x="9784457" y="1723240"/>
              <a:ext cx="744846" cy="1318312"/>
            </a:xfrm>
            <a:prstGeom prst="rect">
              <a:avLst/>
            </a:prstGeom>
          </p:spPr>
        </p:pic>
      </p:grpSp>
    </p:spTree>
    <p:extLst>
      <p:ext uri="{BB962C8B-B14F-4D97-AF65-F5344CB8AC3E}">
        <p14:creationId xmlns:p14="http://schemas.microsoft.com/office/powerpoint/2010/main" val="34982197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uiExpand="1" build="p"/>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340777-5818-8992-7AED-F1B26C64440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992C966-8415-BC80-8B3F-B4992EAE7CAC}"/>
              </a:ext>
            </a:extLst>
          </p:cNvPr>
          <p:cNvSpPr>
            <a:spLocks noGrp="1"/>
          </p:cNvSpPr>
          <p:nvPr>
            <p:ph type="title"/>
          </p:nvPr>
        </p:nvSpPr>
        <p:spPr/>
        <p:txBody>
          <a:bodyPr>
            <a:normAutofit/>
          </a:bodyPr>
          <a:lstStyle/>
          <a:p>
            <a:r>
              <a:rPr lang="en-US" dirty="0"/>
              <a:t>Uffington White Horse, Oxfordshire</a:t>
            </a:r>
          </a:p>
        </p:txBody>
      </p:sp>
      <p:sp>
        <p:nvSpPr>
          <p:cNvPr id="14" name="Content Placeholder 13">
            <a:extLst>
              <a:ext uri="{FF2B5EF4-FFF2-40B4-BE49-F238E27FC236}">
                <a16:creationId xmlns:a16="http://schemas.microsoft.com/office/drawing/2014/main" id="{D837BF4F-2AAE-868D-0414-E2933E81E6C8}"/>
              </a:ext>
            </a:extLst>
          </p:cNvPr>
          <p:cNvSpPr>
            <a:spLocks noGrp="1"/>
          </p:cNvSpPr>
          <p:nvPr>
            <p:ph idx="1"/>
          </p:nvPr>
        </p:nvSpPr>
        <p:spPr>
          <a:xfrm>
            <a:off x="381886" y="1411704"/>
            <a:ext cx="5324852" cy="5255796"/>
          </a:xfrm>
        </p:spPr>
        <p:txBody>
          <a:bodyPr/>
          <a:lstStyle/>
          <a:p>
            <a:r>
              <a:rPr lang="en-GB" sz="2400" dirty="0"/>
              <a:t>Prehistoric hill figures are large designs, often animal shapes, created by cutting into the ground to reveal lighter chalk or soil. </a:t>
            </a:r>
          </a:p>
          <a:p>
            <a:r>
              <a:rPr lang="en-GB" sz="2400" dirty="0"/>
              <a:t>They were likely made in the Iron Age and designed to be seen from far away, possibly for religious purposes. </a:t>
            </a:r>
          </a:p>
          <a:p>
            <a:r>
              <a:rPr lang="en-GB" sz="2400" dirty="0"/>
              <a:t>They were part of a landscape with other ancient sites, showing how people used the area for thousands of years. </a:t>
            </a:r>
          </a:p>
          <a:p>
            <a:r>
              <a:rPr lang="en-GB" sz="2400" dirty="0"/>
              <a:t>Very few survive today, making them especially important.</a:t>
            </a:r>
          </a:p>
        </p:txBody>
      </p:sp>
      <p:sp>
        <p:nvSpPr>
          <p:cNvPr id="10" name="Text Placeholder 9">
            <a:extLst>
              <a:ext uri="{FF2B5EF4-FFF2-40B4-BE49-F238E27FC236}">
                <a16:creationId xmlns:a16="http://schemas.microsoft.com/office/drawing/2014/main" id="{C6BACE79-20BF-5887-9DB4-129E301F2898}"/>
              </a:ext>
            </a:extLst>
          </p:cNvPr>
          <p:cNvSpPr>
            <a:spLocks noGrp="1"/>
          </p:cNvSpPr>
          <p:nvPr>
            <p:ph type="body" sz="quarter" idx="23"/>
          </p:nvPr>
        </p:nvSpPr>
        <p:spPr/>
        <p:txBody>
          <a:bodyPr/>
          <a:lstStyle/>
          <a:p>
            <a:r>
              <a:rPr lang="en-GB" altLang="en-US" dirty="0">
                <a:cs typeface="Arial" panose="020B0604020202020204" pitchFamily="34" charset="0"/>
              </a:rPr>
              <a:t>Drawing of the landscape around the Uffington White Horse</a:t>
            </a:r>
            <a:endParaRPr lang="en-GB" dirty="0"/>
          </a:p>
        </p:txBody>
      </p:sp>
      <p:pic>
        <p:nvPicPr>
          <p:cNvPr id="24" name="Picture Placeholder 23" descr="Aerial photograph of a large green landscape featuring ancient earthworks and hill forts with visible ditches and embankments. The scene includes surrounding fields and pathways, highlighting historical land use and topographical features.">
            <a:extLst>
              <a:ext uri="{FF2B5EF4-FFF2-40B4-BE49-F238E27FC236}">
                <a16:creationId xmlns:a16="http://schemas.microsoft.com/office/drawing/2014/main" id="{02616BF8-6627-16B4-DF3E-B732F04FDEBA}"/>
              </a:ext>
            </a:extLst>
          </p:cNvPr>
          <p:cNvPicPr>
            <a:picLocks noGrp="1" noChangeAspect="1"/>
          </p:cNvPicPr>
          <p:nvPr>
            <p:ph type="pic" sz="quarter" idx="10"/>
          </p:nvPr>
        </p:nvPicPr>
        <p:blipFill>
          <a:blip r:embed="rId3"/>
          <a:srcRect t="1165" b="1165"/>
          <a:stretch>
            <a:fillRect/>
          </a:stretch>
        </p:blipFill>
        <p:spPr>
          <a:prstGeom prst="rect">
            <a:avLst/>
          </a:prstGeom>
        </p:spPr>
      </p:pic>
      <p:grpSp>
        <p:nvGrpSpPr>
          <p:cNvPr id="25" name="Group 24" descr="Back to map link icon">
            <a:extLst>
              <a:ext uri="{FF2B5EF4-FFF2-40B4-BE49-F238E27FC236}">
                <a16:creationId xmlns:a16="http://schemas.microsoft.com/office/drawing/2014/main" id="{2B71769A-F146-D727-034B-428D59253F76}"/>
              </a:ext>
            </a:extLst>
          </p:cNvPr>
          <p:cNvGrpSpPr/>
          <p:nvPr/>
        </p:nvGrpSpPr>
        <p:grpSpPr>
          <a:xfrm>
            <a:off x="8772940" y="365126"/>
            <a:ext cx="2378470" cy="710288"/>
            <a:chOff x="8772940" y="365126"/>
            <a:chExt cx="2378470" cy="710288"/>
          </a:xfrm>
        </p:grpSpPr>
        <p:sp>
          <p:nvSpPr>
            <p:cNvPr id="26" name="Action Button: Go Back or Previous 25">
              <a:hlinkClick r:id="rId4" action="ppaction://hlinksldjump" highlightClick="1"/>
              <a:extLst>
                <a:ext uri="{FF2B5EF4-FFF2-40B4-BE49-F238E27FC236}">
                  <a16:creationId xmlns:a16="http://schemas.microsoft.com/office/drawing/2014/main" id="{80D5ADBA-8B4F-F2D5-341F-959CB4BB7237}"/>
                </a:ext>
              </a:extLst>
            </p:cNvPr>
            <p:cNvSpPr/>
            <p:nvPr/>
          </p:nvSpPr>
          <p:spPr>
            <a:xfrm>
              <a:off x="8772940" y="365126"/>
              <a:ext cx="821634" cy="710288"/>
            </a:xfrm>
            <a:prstGeom prst="actionButtonBackPrevious">
              <a:avLst/>
            </a:prstGeom>
            <a:noFill/>
            <a:ln w="44450">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7" name="TextBox 26">
              <a:extLst>
                <a:ext uri="{FF2B5EF4-FFF2-40B4-BE49-F238E27FC236}">
                  <a16:creationId xmlns:a16="http://schemas.microsoft.com/office/drawing/2014/main" id="{B8B0CF4A-350D-4B36-74C8-F1CD0538E5B2}"/>
                </a:ext>
              </a:extLst>
            </p:cNvPr>
            <p:cNvSpPr txBox="1"/>
            <p:nvPr/>
          </p:nvSpPr>
          <p:spPr>
            <a:xfrm>
              <a:off x="9594574" y="535604"/>
              <a:ext cx="1556836" cy="369332"/>
            </a:xfrm>
            <a:prstGeom prst="rect">
              <a:avLst/>
            </a:prstGeom>
            <a:noFill/>
          </p:spPr>
          <p:txBody>
            <a:bodyPr wrap="none" rtlCol="0">
              <a:spAutoFit/>
            </a:bodyPr>
            <a:lstStyle/>
            <a:p>
              <a:r>
                <a:rPr lang="en-GB" b="1" dirty="0"/>
                <a:t>Back to map</a:t>
              </a:r>
            </a:p>
          </p:txBody>
        </p:sp>
      </p:grpSp>
    </p:spTree>
    <p:extLst>
      <p:ext uri="{BB962C8B-B14F-4D97-AF65-F5344CB8AC3E}">
        <p14:creationId xmlns:p14="http://schemas.microsoft.com/office/powerpoint/2010/main" val="32197238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4">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uiExpand="1" build="p"/>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9E1CCA-A530-F606-94C8-39B252862A3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0931EEC-EB5F-C1D8-FA62-E32F3E11A9A2}"/>
              </a:ext>
            </a:extLst>
          </p:cNvPr>
          <p:cNvSpPr>
            <a:spLocks noGrp="1"/>
          </p:cNvSpPr>
          <p:nvPr>
            <p:ph type="title"/>
          </p:nvPr>
        </p:nvSpPr>
        <p:spPr/>
        <p:txBody>
          <a:bodyPr>
            <a:normAutofit/>
          </a:bodyPr>
          <a:lstStyle/>
          <a:p>
            <a:r>
              <a:rPr lang="en-US" dirty="0"/>
              <a:t>Uffington White Horse, Oxfordshire </a:t>
            </a:r>
          </a:p>
        </p:txBody>
      </p:sp>
      <p:sp>
        <p:nvSpPr>
          <p:cNvPr id="14" name="Content Placeholder 13">
            <a:extLst>
              <a:ext uri="{FF2B5EF4-FFF2-40B4-BE49-F238E27FC236}">
                <a16:creationId xmlns:a16="http://schemas.microsoft.com/office/drawing/2014/main" id="{10A80F92-EAA7-A4A9-0849-86C34B993149}"/>
              </a:ext>
            </a:extLst>
          </p:cNvPr>
          <p:cNvSpPr>
            <a:spLocks noGrp="1"/>
          </p:cNvSpPr>
          <p:nvPr>
            <p:ph idx="1"/>
          </p:nvPr>
        </p:nvSpPr>
        <p:spPr>
          <a:xfrm>
            <a:off x="381886" y="1411704"/>
            <a:ext cx="5324852" cy="5204996"/>
          </a:xfrm>
        </p:spPr>
        <p:txBody>
          <a:bodyPr/>
          <a:lstStyle/>
          <a:p>
            <a:r>
              <a:rPr lang="en-GB" sz="2400" dirty="0"/>
              <a:t>The Uffington White Horse is a huge chalk horse carved into a hillside. It is thought to date to the Iron Age, like the nearby hillfort. </a:t>
            </a:r>
          </a:p>
          <a:p>
            <a:r>
              <a:rPr lang="en-GB" sz="2400" dirty="0"/>
              <a:t>It is over 100 metres long and about 40 metres high! </a:t>
            </a:r>
          </a:p>
          <a:p>
            <a:r>
              <a:rPr lang="en-GB" sz="2400" dirty="0"/>
              <a:t>The first documentary record of the horse is from the 12th century when it was made clear that the area had become known as ‘White Horse Hill’ in the reign of William I (1066-1087).</a:t>
            </a:r>
          </a:p>
          <a:p>
            <a:r>
              <a:rPr lang="en-GB" sz="2400" dirty="0"/>
              <a:t>Traditions such as regular cleaning helped keep it visible over time.</a:t>
            </a:r>
          </a:p>
        </p:txBody>
      </p:sp>
      <p:sp>
        <p:nvSpPr>
          <p:cNvPr id="10" name="Text Placeholder 9">
            <a:extLst>
              <a:ext uri="{FF2B5EF4-FFF2-40B4-BE49-F238E27FC236}">
                <a16:creationId xmlns:a16="http://schemas.microsoft.com/office/drawing/2014/main" id="{5CBE45D7-0BE4-D508-AA01-97BF9444C428}"/>
              </a:ext>
            </a:extLst>
          </p:cNvPr>
          <p:cNvSpPr>
            <a:spLocks noGrp="1"/>
          </p:cNvSpPr>
          <p:nvPr>
            <p:ph type="body" sz="quarter" idx="23"/>
          </p:nvPr>
        </p:nvSpPr>
        <p:spPr/>
        <p:txBody>
          <a:bodyPr/>
          <a:lstStyle/>
          <a:p>
            <a:r>
              <a:rPr lang="en-GB" altLang="en-US" dirty="0">
                <a:cs typeface="Arial" panose="020B0604020202020204" pitchFamily="34" charset="0"/>
              </a:rPr>
              <a:t>Uffington White Horse and hillfort from the air</a:t>
            </a:r>
            <a:endParaRPr lang="en-GB" dirty="0"/>
          </a:p>
        </p:txBody>
      </p:sp>
      <p:pic>
        <p:nvPicPr>
          <p:cNvPr id="4" name="Picture Placeholder 3" descr="Aerial photograph showing a large, grassy hillfort with visible earthwork ramparts and ditches forming an irregular oval shape. Surrounding farmland and pathways highlight the site's elevated position and historical defensive structure.">
            <a:extLst>
              <a:ext uri="{FF2B5EF4-FFF2-40B4-BE49-F238E27FC236}">
                <a16:creationId xmlns:a16="http://schemas.microsoft.com/office/drawing/2014/main" id="{52CCCACA-2BCC-D242-8AEC-0AEF1ABC6BDC}"/>
              </a:ext>
            </a:extLst>
          </p:cNvPr>
          <p:cNvPicPr>
            <a:picLocks noGrp="1" noChangeAspect="1"/>
          </p:cNvPicPr>
          <p:nvPr>
            <p:ph type="pic" sz="quarter" idx="10"/>
          </p:nvPr>
        </p:nvPicPr>
        <p:blipFill>
          <a:blip r:embed="rId3"/>
          <a:srcRect l="10315" r="10315"/>
          <a:stretch>
            <a:fillRect/>
          </a:stretch>
        </p:blipFill>
        <p:spPr>
          <a:prstGeom prst="rect">
            <a:avLst/>
          </a:prstGeom>
        </p:spPr>
      </p:pic>
      <p:pic>
        <p:nvPicPr>
          <p:cNvPr id="11" name="Picture 10" descr="Aerial photograph of a large hill figure depicting a stylized white horse carved into a grassy hillside. The figure features distinct outlines of the horse's head, body, legs, and tail, with a road visible at the base of the hill, highlighting its scale and location.">
            <a:extLst>
              <a:ext uri="{FF2B5EF4-FFF2-40B4-BE49-F238E27FC236}">
                <a16:creationId xmlns:a16="http://schemas.microsoft.com/office/drawing/2014/main" id="{3D16A1F7-E2B8-0A6B-426C-FA34BE53A5B6}"/>
              </a:ext>
            </a:extLst>
          </p:cNvPr>
          <p:cNvPicPr>
            <a:picLocks noChangeAspect="1"/>
          </p:cNvPicPr>
          <p:nvPr/>
        </p:nvPicPr>
        <p:blipFill>
          <a:blip r:embed="rId4"/>
          <a:stretch>
            <a:fillRect/>
          </a:stretch>
        </p:blipFill>
        <p:spPr>
          <a:xfrm>
            <a:off x="6105082" y="1411704"/>
            <a:ext cx="5695950" cy="4800600"/>
          </a:xfrm>
          <a:prstGeom prst="rect">
            <a:avLst/>
          </a:prstGeom>
        </p:spPr>
      </p:pic>
      <p:grpSp>
        <p:nvGrpSpPr>
          <p:cNvPr id="12" name="Group 11" descr="Back to map link icon">
            <a:extLst>
              <a:ext uri="{FF2B5EF4-FFF2-40B4-BE49-F238E27FC236}">
                <a16:creationId xmlns:a16="http://schemas.microsoft.com/office/drawing/2014/main" id="{FCEA0A89-4C91-75F2-90D6-563362A04E2B}"/>
              </a:ext>
            </a:extLst>
          </p:cNvPr>
          <p:cNvGrpSpPr/>
          <p:nvPr/>
        </p:nvGrpSpPr>
        <p:grpSpPr>
          <a:xfrm>
            <a:off x="8772940" y="365126"/>
            <a:ext cx="2378470" cy="710288"/>
            <a:chOff x="8772940" y="365126"/>
            <a:chExt cx="2378470" cy="710288"/>
          </a:xfrm>
        </p:grpSpPr>
        <p:sp>
          <p:nvSpPr>
            <p:cNvPr id="15" name="Action Button: Go Back or Previous 14">
              <a:hlinkClick r:id="rId5" action="ppaction://hlinksldjump" highlightClick="1"/>
              <a:extLst>
                <a:ext uri="{FF2B5EF4-FFF2-40B4-BE49-F238E27FC236}">
                  <a16:creationId xmlns:a16="http://schemas.microsoft.com/office/drawing/2014/main" id="{EEDE2687-0D95-FA1A-CBA0-C2DD48014F47}"/>
                </a:ext>
              </a:extLst>
            </p:cNvPr>
            <p:cNvSpPr/>
            <p:nvPr/>
          </p:nvSpPr>
          <p:spPr>
            <a:xfrm>
              <a:off x="8772940" y="365126"/>
              <a:ext cx="821634" cy="710288"/>
            </a:xfrm>
            <a:prstGeom prst="actionButtonBackPrevious">
              <a:avLst/>
            </a:prstGeom>
            <a:noFill/>
            <a:ln w="44450">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6" name="TextBox 15">
              <a:extLst>
                <a:ext uri="{FF2B5EF4-FFF2-40B4-BE49-F238E27FC236}">
                  <a16:creationId xmlns:a16="http://schemas.microsoft.com/office/drawing/2014/main" id="{C50E330E-6C22-25F7-13F3-C53D5238767D}"/>
                </a:ext>
              </a:extLst>
            </p:cNvPr>
            <p:cNvSpPr txBox="1"/>
            <p:nvPr/>
          </p:nvSpPr>
          <p:spPr>
            <a:xfrm>
              <a:off x="9594574" y="535604"/>
              <a:ext cx="1556836" cy="369332"/>
            </a:xfrm>
            <a:prstGeom prst="rect">
              <a:avLst/>
            </a:prstGeom>
            <a:noFill/>
          </p:spPr>
          <p:txBody>
            <a:bodyPr wrap="none" rtlCol="0">
              <a:spAutoFit/>
            </a:bodyPr>
            <a:lstStyle/>
            <a:p>
              <a:r>
                <a:rPr lang="en-GB" b="1" dirty="0"/>
                <a:t>Back to map</a:t>
              </a:r>
            </a:p>
          </p:txBody>
        </p:sp>
      </p:grpSp>
      <p:grpSp>
        <p:nvGrpSpPr>
          <p:cNvPr id="3" name="Group 2" descr="Why do you think some Neolithic houses were so big?">
            <a:extLst>
              <a:ext uri="{FF2B5EF4-FFF2-40B4-BE49-F238E27FC236}">
                <a16:creationId xmlns:a16="http://schemas.microsoft.com/office/drawing/2014/main" id="{51CCD1EC-7B91-E72D-D619-E66E34338E30}"/>
              </a:ext>
            </a:extLst>
          </p:cNvPr>
          <p:cNvGrpSpPr/>
          <p:nvPr/>
        </p:nvGrpSpPr>
        <p:grpSpPr>
          <a:xfrm>
            <a:off x="6606361" y="3192244"/>
            <a:ext cx="4333157" cy="3013197"/>
            <a:chOff x="6978823" y="1723240"/>
            <a:chExt cx="3621837" cy="3013197"/>
          </a:xfrm>
        </p:grpSpPr>
        <p:grpSp>
          <p:nvGrpSpPr>
            <p:cNvPr id="5" name="Washi" descr="Washi tape">
              <a:extLst>
                <a:ext uri="{FF2B5EF4-FFF2-40B4-BE49-F238E27FC236}">
                  <a16:creationId xmlns:a16="http://schemas.microsoft.com/office/drawing/2014/main" id="{BCBB23CA-8CF8-93CF-BF6F-8D2CECA8C44E}"/>
                </a:ext>
              </a:extLst>
            </p:cNvPr>
            <p:cNvGrpSpPr/>
            <p:nvPr/>
          </p:nvGrpSpPr>
          <p:grpSpPr>
            <a:xfrm>
              <a:off x="6978823" y="2218279"/>
              <a:ext cx="3621837" cy="2518158"/>
              <a:chOff x="8132536" y="-87330"/>
              <a:chExt cx="3621837" cy="2518158"/>
            </a:xfrm>
          </p:grpSpPr>
          <p:sp>
            <p:nvSpPr>
              <p:cNvPr id="7" name="Washi">
                <a:extLst>
                  <a:ext uri="{FF2B5EF4-FFF2-40B4-BE49-F238E27FC236}">
                    <a16:creationId xmlns:a16="http://schemas.microsoft.com/office/drawing/2014/main" id="{9BAFA2AC-BB62-AD38-9392-B45E16BEE0B0}"/>
                  </a:ext>
                  <a:ext uri="{C183D7F6-B498-43B3-948B-1728B52AA6E4}">
                    <adec:decorative xmlns:adec="http://schemas.microsoft.com/office/drawing/2017/decorative" val="1"/>
                  </a:ext>
                </a:extLst>
              </p:cNvPr>
              <p:cNvSpPr txBox="1">
                <a:spLocks/>
              </p:cNvSpPr>
              <p:nvPr/>
            </p:nvSpPr>
            <p:spPr>
              <a:xfrm>
                <a:off x="8132536" y="-87330"/>
                <a:ext cx="3621837" cy="2364059"/>
              </a:xfrm>
              <a:prstGeom prst="rect">
                <a:avLst/>
              </a:prstGeom>
              <a:blipFill>
                <a:blip>
                  <a:extLst>
                    <a:ext uri="{96DAC541-7B7A-43D3-8B79-37D633B846F1}">
                      <asvg:svgBlip xmlns:asvg="http://schemas.microsoft.com/office/drawing/2016/SVG/main" r:embed="rId6"/>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 </a:t>
                </a:r>
              </a:p>
            </p:txBody>
          </p:sp>
          <p:sp>
            <p:nvSpPr>
              <p:cNvPr id="8" name="Text Placeholder" descr="Why do you think some Neolithic houses were so big?">
                <a:extLst>
                  <a:ext uri="{FF2B5EF4-FFF2-40B4-BE49-F238E27FC236}">
                    <a16:creationId xmlns:a16="http://schemas.microsoft.com/office/drawing/2014/main" id="{941B1906-A82D-74C3-8C57-9666E66F1FD2}"/>
                  </a:ext>
                  <a:ext uri="{C183D7F6-B498-43B3-948B-1728B52AA6E4}">
                    <adec:decorative xmlns:adec="http://schemas.microsoft.com/office/drawing/2017/decorative" val="0"/>
                  </a:ext>
                </a:extLst>
              </p:cNvPr>
              <p:cNvSpPr txBox="1">
                <a:spLocks/>
              </p:cNvSpPr>
              <p:nvPr/>
            </p:nvSpPr>
            <p:spPr>
              <a:xfrm rot="21383919">
                <a:off x="8200223" y="167218"/>
                <a:ext cx="3449654" cy="2263610"/>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QUESTION</a:t>
                </a:r>
              </a:p>
              <a:p>
                <a:r>
                  <a:rPr lang="en-GB" altLang="en-US" sz="2000" b="0" dirty="0">
                    <a:cs typeface="Arial" panose="020B0604020202020204" pitchFamily="34" charset="0"/>
                  </a:rPr>
                  <a:t>Why do you think people might have carved giant pictures onto the hillside?</a:t>
                </a:r>
              </a:p>
              <a:p>
                <a:endParaRPr lang="en-US" dirty="0"/>
              </a:p>
            </p:txBody>
          </p:sp>
        </p:grpSp>
        <p:pic>
          <p:nvPicPr>
            <p:cNvPr id="6" name="Question Mark" descr="Question mark">
              <a:extLst>
                <a:ext uri="{FF2B5EF4-FFF2-40B4-BE49-F238E27FC236}">
                  <a16:creationId xmlns:a16="http://schemas.microsoft.com/office/drawing/2014/main" id="{6277EDDF-4851-DD02-382C-E219A5C41884}"/>
                </a:ext>
                <a:ext uri="{C183D7F6-B498-43B3-948B-1728B52AA6E4}">
                  <adec:decorative xmlns:adec="http://schemas.microsoft.com/office/drawing/2017/decorative" val="0"/>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rot="19248285">
              <a:off x="9784457" y="1723240"/>
              <a:ext cx="744846" cy="1318312"/>
            </a:xfrm>
            <a:prstGeom prst="rect">
              <a:avLst/>
            </a:prstGeom>
          </p:spPr>
        </p:pic>
      </p:grpSp>
    </p:spTree>
    <p:extLst>
      <p:ext uri="{BB962C8B-B14F-4D97-AF65-F5344CB8AC3E}">
        <p14:creationId xmlns:p14="http://schemas.microsoft.com/office/powerpoint/2010/main" val="17682606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4">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uiExpand="1"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FE9D7D-F7CD-63F6-038B-6BADC1F71A1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4150B1F-6A07-886C-694B-15B5037AB90C}"/>
              </a:ext>
            </a:extLst>
          </p:cNvPr>
          <p:cNvSpPr>
            <a:spLocks noGrp="1"/>
          </p:cNvSpPr>
          <p:nvPr>
            <p:ph type="title"/>
          </p:nvPr>
        </p:nvSpPr>
        <p:spPr/>
        <p:txBody>
          <a:bodyPr>
            <a:normAutofit/>
          </a:bodyPr>
          <a:lstStyle/>
          <a:p>
            <a:r>
              <a:rPr lang="en-US" dirty="0"/>
              <a:t>Metal working  </a:t>
            </a:r>
          </a:p>
        </p:txBody>
      </p:sp>
      <p:sp>
        <p:nvSpPr>
          <p:cNvPr id="14" name="Content Placeholder 13">
            <a:extLst>
              <a:ext uri="{FF2B5EF4-FFF2-40B4-BE49-F238E27FC236}">
                <a16:creationId xmlns:a16="http://schemas.microsoft.com/office/drawing/2014/main" id="{EC29C167-DCF1-7A0F-9420-EFEADDE37A6F}"/>
              </a:ext>
            </a:extLst>
          </p:cNvPr>
          <p:cNvSpPr>
            <a:spLocks noGrp="1"/>
          </p:cNvSpPr>
          <p:nvPr>
            <p:ph idx="1"/>
          </p:nvPr>
        </p:nvSpPr>
        <p:spPr/>
        <p:txBody>
          <a:bodyPr/>
          <a:lstStyle/>
          <a:p>
            <a:r>
              <a:rPr lang="en-GB" sz="2400" dirty="0"/>
              <a:t>Iron ore was easy to find across Britain, and archaeologists have found furnaces and lots of waste from melting iron, showing it was made in many places.</a:t>
            </a:r>
          </a:p>
          <a:p>
            <a:r>
              <a:rPr lang="en-GB" sz="2400" dirty="0"/>
              <a:t>There is even more evidence of blacksmiths shaping iron into tools like axes, saws, chisels, and knives, as well as groups of blacksmith tools.</a:t>
            </a:r>
          </a:p>
          <a:p>
            <a:r>
              <a:rPr lang="en-GB" sz="2400" dirty="0"/>
              <a:t>Bars of iron and other metal pieces show that people traded and moved iron around different areas.</a:t>
            </a:r>
          </a:p>
        </p:txBody>
      </p:sp>
      <p:pic>
        <p:nvPicPr>
          <p:cNvPr id="11" name="Picture Placeholder 10" descr="Rusty looking Iron Age axe head seen from both sides">
            <a:extLst>
              <a:ext uri="{FF2B5EF4-FFF2-40B4-BE49-F238E27FC236}">
                <a16:creationId xmlns:a16="http://schemas.microsoft.com/office/drawing/2014/main" id="{E9CE6DDC-68C0-245C-EEBD-B74BC88C4E56}"/>
              </a:ext>
            </a:extLst>
          </p:cNvPr>
          <p:cNvPicPr>
            <a:picLocks noGrp="1" noChangeAspect="1"/>
          </p:cNvPicPr>
          <p:nvPr>
            <p:ph type="pic" sz="quarter" idx="10"/>
          </p:nvPr>
        </p:nvPicPr>
        <p:blipFill>
          <a:blip r:embed="rId3"/>
          <a:srcRect t="3336" b="3336"/>
          <a:stretch/>
        </p:blipFill>
        <p:spPr>
          <a:prstGeom prst="rect">
            <a:avLst/>
          </a:prstGeom>
        </p:spPr>
      </p:pic>
      <p:sp>
        <p:nvSpPr>
          <p:cNvPr id="3" name="Text Placeholder 2">
            <a:extLst>
              <a:ext uri="{FF2B5EF4-FFF2-40B4-BE49-F238E27FC236}">
                <a16:creationId xmlns:a16="http://schemas.microsoft.com/office/drawing/2014/main" id="{73427217-301A-A304-9B58-415EEFAD386A}"/>
              </a:ext>
            </a:extLst>
          </p:cNvPr>
          <p:cNvSpPr>
            <a:spLocks noGrp="1"/>
          </p:cNvSpPr>
          <p:nvPr>
            <p:ph type="body" sz="quarter" idx="23"/>
          </p:nvPr>
        </p:nvSpPr>
        <p:spPr/>
        <p:txBody>
          <a:bodyPr/>
          <a:lstStyle/>
          <a:p>
            <a:r>
              <a:rPr lang="en-GB" dirty="0"/>
              <a:t>Iron Axe Head</a:t>
            </a:r>
          </a:p>
        </p:txBody>
      </p:sp>
    </p:spTree>
    <p:extLst>
      <p:ext uri="{BB962C8B-B14F-4D97-AF65-F5344CB8AC3E}">
        <p14:creationId xmlns:p14="http://schemas.microsoft.com/office/powerpoint/2010/main" val="28483173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099AA3-FC56-0C3F-27EA-AB19E13B7F9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FEA26DE-8509-9614-CDB9-A8D4A0CB8F8A}"/>
              </a:ext>
            </a:extLst>
          </p:cNvPr>
          <p:cNvSpPr>
            <a:spLocks noGrp="1"/>
          </p:cNvSpPr>
          <p:nvPr>
            <p:ph type="title"/>
          </p:nvPr>
        </p:nvSpPr>
        <p:spPr/>
        <p:txBody>
          <a:bodyPr>
            <a:normAutofit/>
          </a:bodyPr>
          <a:lstStyle/>
          <a:p>
            <a:r>
              <a:rPr lang="en-US" dirty="0"/>
              <a:t>Metal working   </a:t>
            </a:r>
          </a:p>
        </p:txBody>
      </p:sp>
      <p:sp>
        <p:nvSpPr>
          <p:cNvPr id="14" name="Content Placeholder 13">
            <a:extLst>
              <a:ext uri="{FF2B5EF4-FFF2-40B4-BE49-F238E27FC236}">
                <a16:creationId xmlns:a16="http://schemas.microsoft.com/office/drawing/2014/main" id="{388FF6C9-F6FF-F7DD-9880-E4DE404E16B6}"/>
              </a:ext>
            </a:extLst>
          </p:cNvPr>
          <p:cNvSpPr>
            <a:spLocks noGrp="1"/>
          </p:cNvSpPr>
          <p:nvPr>
            <p:ph idx="1"/>
          </p:nvPr>
        </p:nvSpPr>
        <p:spPr/>
        <p:txBody>
          <a:bodyPr/>
          <a:lstStyle/>
          <a:p>
            <a:r>
              <a:rPr lang="en-GB" sz="2400" dirty="0"/>
              <a:t>Even though iron was now used the most, people still made things from brass and bronze (copper alloys).</a:t>
            </a:r>
          </a:p>
          <a:p>
            <a:r>
              <a:rPr lang="en-GB" sz="2400" dirty="0"/>
              <a:t>Archaeologist have found lots of evidence for melting metal, and in some areas, people made these metals in large amounts. </a:t>
            </a:r>
          </a:p>
          <a:p>
            <a:r>
              <a:rPr lang="en-GB" sz="2400" dirty="0"/>
              <a:t>Some places also made coins for the first time, especially in big towns.</a:t>
            </a:r>
          </a:p>
          <a:p>
            <a:r>
              <a:rPr lang="en-GB" sz="2400" dirty="0"/>
              <a:t>New metal working techniques were added to Iron Age ones as Roman trade and influence increased.</a:t>
            </a:r>
          </a:p>
        </p:txBody>
      </p:sp>
      <p:pic>
        <p:nvPicPr>
          <p:cNvPr id="7" name="Picture Placeholder 6" descr="a copper alloy cauldron and  bowl and iron currency bars laid out on display">
            <a:extLst>
              <a:ext uri="{FF2B5EF4-FFF2-40B4-BE49-F238E27FC236}">
                <a16:creationId xmlns:a16="http://schemas.microsoft.com/office/drawing/2014/main" id="{8D402C6F-1144-02D2-E4AA-4AD96609778E}"/>
              </a:ext>
            </a:extLst>
          </p:cNvPr>
          <p:cNvPicPr>
            <a:picLocks noGrp="1" noChangeAspect="1"/>
          </p:cNvPicPr>
          <p:nvPr>
            <p:ph type="pic" sz="quarter" idx="10"/>
          </p:nvPr>
        </p:nvPicPr>
        <p:blipFill>
          <a:blip r:embed="rId3"/>
          <a:srcRect l="5283" r="5283"/>
          <a:stretch/>
        </p:blipFill>
        <p:spPr>
          <a:prstGeom prst="rect">
            <a:avLst/>
          </a:prstGeom>
        </p:spPr>
      </p:pic>
      <p:sp>
        <p:nvSpPr>
          <p:cNvPr id="3" name="Text Placeholder 2" descr="Copper alloy cauldron and bowl with iron currency bars laid out in a display&#10;">
            <a:extLst>
              <a:ext uri="{FF2B5EF4-FFF2-40B4-BE49-F238E27FC236}">
                <a16:creationId xmlns:a16="http://schemas.microsoft.com/office/drawing/2014/main" id="{399225D0-482C-C485-7C8D-FB2174024818}"/>
              </a:ext>
            </a:extLst>
          </p:cNvPr>
          <p:cNvSpPr>
            <a:spLocks noGrp="1"/>
          </p:cNvSpPr>
          <p:nvPr>
            <p:ph type="body" sz="quarter" idx="23"/>
          </p:nvPr>
        </p:nvSpPr>
        <p:spPr/>
        <p:txBody>
          <a:bodyPr/>
          <a:lstStyle/>
          <a:p>
            <a:r>
              <a:rPr lang="en-GB" dirty="0"/>
              <a:t>Copper alloy cauldron and bowl with iron currency bars</a:t>
            </a:r>
          </a:p>
        </p:txBody>
      </p:sp>
      <p:pic>
        <p:nvPicPr>
          <p:cNvPr id="12" name="Picture 11" descr="Photograph of an Iron Age coin showing a bearded male profile on one side and a running boar with inscriptions on the other. The coin features worn details with visible lettering around both images, indicating historical and cultural significance.">
            <a:extLst>
              <a:ext uri="{FF2B5EF4-FFF2-40B4-BE49-F238E27FC236}">
                <a16:creationId xmlns:a16="http://schemas.microsoft.com/office/drawing/2014/main" id="{3E7FDAA2-B0E3-D367-F50C-1B9A498A1C35}"/>
              </a:ext>
            </a:extLst>
          </p:cNvPr>
          <p:cNvPicPr>
            <a:picLocks noChangeAspect="1"/>
          </p:cNvPicPr>
          <p:nvPr/>
        </p:nvPicPr>
        <p:blipFill>
          <a:blip r:embed="rId4"/>
          <a:stretch>
            <a:fillRect/>
          </a:stretch>
        </p:blipFill>
        <p:spPr>
          <a:xfrm>
            <a:off x="6089294" y="1387427"/>
            <a:ext cx="5727525" cy="4813116"/>
          </a:xfrm>
          <a:prstGeom prst="rect">
            <a:avLst/>
          </a:prstGeom>
        </p:spPr>
      </p:pic>
    </p:spTree>
    <p:extLst>
      <p:ext uri="{BB962C8B-B14F-4D97-AF65-F5344CB8AC3E}">
        <p14:creationId xmlns:p14="http://schemas.microsoft.com/office/powerpoint/2010/main" val="11764904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4">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4">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8B7C72-3581-2E46-6591-767902F7EB0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C4D078B-286F-7CFB-D3D1-1ED93C71B0E1}"/>
              </a:ext>
            </a:extLst>
          </p:cNvPr>
          <p:cNvSpPr>
            <a:spLocks noGrp="1"/>
          </p:cNvSpPr>
          <p:nvPr>
            <p:ph type="title"/>
          </p:nvPr>
        </p:nvSpPr>
        <p:spPr/>
        <p:txBody>
          <a:bodyPr>
            <a:normAutofit/>
          </a:bodyPr>
          <a:lstStyle/>
          <a:p>
            <a:r>
              <a:rPr lang="en-US" dirty="0"/>
              <a:t>Pottery</a:t>
            </a:r>
          </a:p>
        </p:txBody>
      </p:sp>
      <p:sp>
        <p:nvSpPr>
          <p:cNvPr id="14" name="Content Placeholder 13">
            <a:extLst>
              <a:ext uri="{FF2B5EF4-FFF2-40B4-BE49-F238E27FC236}">
                <a16:creationId xmlns:a16="http://schemas.microsoft.com/office/drawing/2014/main" id="{C519B37E-78E9-5F48-5483-DC6FBBCEF077}"/>
              </a:ext>
            </a:extLst>
          </p:cNvPr>
          <p:cNvSpPr>
            <a:spLocks noGrp="1"/>
          </p:cNvSpPr>
          <p:nvPr>
            <p:ph idx="1"/>
          </p:nvPr>
        </p:nvSpPr>
        <p:spPr/>
        <p:txBody>
          <a:bodyPr/>
          <a:lstStyle/>
          <a:p>
            <a:r>
              <a:rPr lang="en-GB" sz="2400" dirty="0"/>
              <a:t>Iron Age pottery in England was mostly handmade using coiling or slabs and fired at low temperatures.</a:t>
            </a:r>
          </a:p>
          <a:p>
            <a:r>
              <a:rPr lang="en-GB" sz="2400" dirty="0"/>
              <a:t>Potters added materials like sand, shell, or flint to strengthen the clay and prevent cracking.</a:t>
            </a:r>
          </a:p>
          <a:p>
            <a:r>
              <a:rPr lang="en-GB" sz="2400" dirty="0"/>
              <a:t>Archaeologists call the things added to the clay ‘temper’.</a:t>
            </a:r>
          </a:p>
          <a:p>
            <a:r>
              <a:rPr lang="en-GB" sz="2400" dirty="0"/>
              <a:t>Early Iron Age pottery was simple, thick-walled, and mostly undecorated, continuing Bronze Age traditions.</a:t>
            </a:r>
          </a:p>
        </p:txBody>
      </p:sp>
      <p:sp>
        <p:nvSpPr>
          <p:cNvPr id="3" name="Text Placeholder 2" descr="Copper alloy cauldron and bowl with iron currency bars laid out in a display&#10;">
            <a:extLst>
              <a:ext uri="{FF2B5EF4-FFF2-40B4-BE49-F238E27FC236}">
                <a16:creationId xmlns:a16="http://schemas.microsoft.com/office/drawing/2014/main" id="{A00782C9-D4F3-AD5B-514F-FD2F9752CDBF}"/>
              </a:ext>
            </a:extLst>
          </p:cNvPr>
          <p:cNvSpPr>
            <a:spLocks noGrp="1"/>
          </p:cNvSpPr>
          <p:nvPr>
            <p:ph type="body" sz="quarter" idx="23"/>
          </p:nvPr>
        </p:nvSpPr>
        <p:spPr/>
        <p:txBody>
          <a:bodyPr/>
          <a:lstStyle/>
          <a:p>
            <a:r>
              <a:rPr lang="en-GB" dirty="0"/>
              <a:t>Iron Age people making and using pottery</a:t>
            </a:r>
          </a:p>
        </p:txBody>
      </p:sp>
      <p:pic>
        <p:nvPicPr>
          <p:cNvPr id="8" name="Picture Placeholder 7" descr="A detailed black-and-white sketch depicting three individuals engaged in pottery making, with two adults shaping clay pots and a child sitting nearby. The scene includes various pottery pieces, a small fire, and two dogs, highlighting a traditional craft setting with intricate line work and shading.">
            <a:extLst>
              <a:ext uri="{FF2B5EF4-FFF2-40B4-BE49-F238E27FC236}">
                <a16:creationId xmlns:a16="http://schemas.microsoft.com/office/drawing/2014/main" id="{B1B055FD-502C-2F7C-5E05-36E9E49C3F91}"/>
              </a:ext>
            </a:extLst>
          </p:cNvPr>
          <p:cNvPicPr>
            <a:picLocks noGrp="1" noChangeAspect="1"/>
          </p:cNvPicPr>
          <p:nvPr>
            <p:ph type="pic" sz="quarter" idx="10"/>
          </p:nvPr>
        </p:nvPicPr>
        <p:blipFill>
          <a:blip r:embed="rId3"/>
          <a:srcRect t="4701" b="-1084"/>
          <a:stretch>
            <a:fillRect/>
          </a:stretch>
        </p:blipFill>
        <p:spPr>
          <a:xfrm>
            <a:off x="6096000" y="1411704"/>
            <a:ext cx="5714114" cy="4798596"/>
          </a:xfrm>
          <a:prstGeom prst="rect">
            <a:avLst/>
          </a:prstGeom>
        </p:spPr>
      </p:pic>
    </p:spTree>
    <p:extLst>
      <p:ext uri="{BB962C8B-B14F-4D97-AF65-F5344CB8AC3E}">
        <p14:creationId xmlns:p14="http://schemas.microsoft.com/office/powerpoint/2010/main" val="5516717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4">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4">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29A54B-A304-6574-7C37-8CA15B43A44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31879FD-4CDE-99C2-4FF1-7829A3BE8C02}"/>
              </a:ext>
            </a:extLst>
          </p:cNvPr>
          <p:cNvSpPr>
            <a:spLocks noGrp="1"/>
          </p:cNvSpPr>
          <p:nvPr>
            <p:ph type="title"/>
          </p:nvPr>
        </p:nvSpPr>
        <p:spPr/>
        <p:txBody>
          <a:bodyPr>
            <a:normAutofit/>
          </a:bodyPr>
          <a:lstStyle/>
          <a:p>
            <a:r>
              <a:rPr lang="en-US" dirty="0"/>
              <a:t>Pottery </a:t>
            </a:r>
          </a:p>
        </p:txBody>
      </p:sp>
      <p:sp>
        <p:nvSpPr>
          <p:cNvPr id="14" name="Content Placeholder 13">
            <a:extLst>
              <a:ext uri="{FF2B5EF4-FFF2-40B4-BE49-F238E27FC236}">
                <a16:creationId xmlns:a16="http://schemas.microsoft.com/office/drawing/2014/main" id="{E5B55937-7058-AB70-61F1-A86C2DD1F44D}"/>
              </a:ext>
            </a:extLst>
          </p:cNvPr>
          <p:cNvSpPr>
            <a:spLocks noGrp="1"/>
          </p:cNvSpPr>
          <p:nvPr>
            <p:ph idx="1"/>
          </p:nvPr>
        </p:nvSpPr>
        <p:spPr/>
        <p:txBody>
          <a:bodyPr/>
          <a:lstStyle/>
          <a:p>
            <a:r>
              <a:rPr lang="en-GB" sz="2400" dirty="0"/>
              <a:t>During the Middle Iron Age, regional styles developed with new shapes and more decoration, including geometric patterns and ‘burnishing’ - rubbing the clay before it’s fired, to make it shiny.</a:t>
            </a:r>
          </a:p>
          <a:p>
            <a:r>
              <a:rPr lang="en-GB" sz="2400" dirty="0"/>
              <a:t>In the Late Iron Age, the potter’s wheel was introduced from Europe, hugely changing the way pots were made.</a:t>
            </a:r>
          </a:p>
          <a:p>
            <a:r>
              <a:rPr lang="en-GB" sz="2400" dirty="0"/>
              <a:t>An increase in imported pottery shows expanding trade and the beginnings of mass production before the Roman conquest.</a:t>
            </a:r>
          </a:p>
        </p:txBody>
      </p:sp>
      <p:sp>
        <p:nvSpPr>
          <p:cNvPr id="3" name="Text Placeholder 2" descr="Copper alloy cauldron and bowl with iron currency bars laid out in a display&#10;">
            <a:extLst>
              <a:ext uri="{FF2B5EF4-FFF2-40B4-BE49-F238E27FC236}">
                <a16:creationId xmlns:a16="http://schemas.microsoft.com/office/drawing/2014/main" id="{F505B50C-1F05-0CC6-EA3D-029E024F1E65}"/>
              </a:ext>
            </a:extLst>
          </p:cNvPr>
          <p:cNvSpPr>
            <a:spLocks noGrp="1"/>
          </p:cNvSpPr>
          <p:nvPr>
            <p:ph type="body" sz="quarter" idx="23"/>
          </p:nvPr>
        </p:nvSpPr>
        <p:spPr/>
        <p:txBody>
          <a:bodyPr/>
          <a:lstStyle/>
          <a:p>
            <a:r>
              <a:rPr lang="en-GB" dirty="0"/>
              <a:t>Regional pottery from Chysauster Ancient Village, Cornwall</a:t>
            </a:r>
          </a:p>
        </p:txBody>
      </p:sp>
      <p:pic>
        <p:nvPicPr>
          <p:cNvPr id="7" name="Picture Placeholder 6" descr="Black and white illustration of seven ancient pottery vessels of varying sizes and shapes, including bowls and a large jar with handles. The vessels feature simple designs with one bowl decorated with a geometric pattern, highlighting differences in form and function.">
            <a:extLst>
              <a:ext uri="{FF2B5EF4-FFF2-40B4-BE49-F238E27FC236}">
                <a16:creationId xmlns:a16="http://schemas.microsoft.com/office/drawing/2014/main" id="{ADAB7083-F917-43C6-39D1-AF63873EDCBA}"/>
              </a:ext>
            </a:extLst>
          </p:cNvPr>
          <p:cNvPicPr>
            <a:picLocks noGrp="1" noChangeAspect="1"/>
          </p:cNvPicPr>
          <p:nvPr>
            <p:ph type="pic" sz="quarter" idx="10"/>
          </p:nvPr>
        </p:nvPicPr>
        <p:blipFill>
          <a:blip r:embed="rId3"/>
          <a:srcRect t="12260" b="27601"/>
          <a:stretch>
            <a:fillRect/>
          </a:stretch>
        </p:blipFill>
        <p:spPr>
          <a:xfrm>
            <a:off x="6096000" y="1411704"/>
            <a:ext cx="5714114" cy="4798596"/>
          </a:xfrm>
          <a:prstGeom prst="rect">
            <a:avLst/>
          </a:prstGeom>
        </p:spPr>
      </p:pic>
      <p:pic>
        <p:nvPicPr>
          <p:cNvPr id="9" name="Picture 8" descr="Photograph of five fragmented ancient pottery shards arranged on a white background. Shards display dark brown coloration with visible texture and varying thickness. The central piece shows 'burnishing'">
            <a:extLst>
              <a:ext uri="{FF2B5EF4-FFF2-40B4-BE49-F238E27FC236}">
                <a16:creationId xmlns:a16="http://schemas.microsoft.com/office/drawing/2014/main" id="{9EB5A559-2B16-EA1A-D4CE-35347DB03985}"/>
              </a:ext>
            </a:extLst>
          </p:cNvPr>
          <p:cNvPicPr>
            <a:picLocks noChangeAspect="1"/>
          </p:cNvPicPr>
          <p:nvPr/>
        </p:nvPicPr>
        <p:blipFill>
          <a:blip r:embed="rId4"/>
          <a:stretch>
            <a:fillRect/>
          </a:stretch>
        </p:blipFill>
        <p:spPr>
          <a:xfrm>
            <a:off x="5907657" y="1694151"/>
            <a:ext cx="6090799" cy="4064593"/>
          </a:xfrm>
          <a:prstGeom prst="rect">
            <a:avLst/>
          </a:prstGeom>
        </p:spPr>
      </p:pic>
    </p:spTree>
    <p:extLst>
      <p:ext uri="{BB962C8B-B14F-4D97-AF65-F5344CB8AC3E}">
        <p14:creationId xmlns:p14="http://schemas.microsoft.com/office/powerpoint/2010/main" val="34028425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75C81C-9EDF-11DD-5881-FC758BE4BAF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F0A4E36-5C0D-4E8B-E698-E745E4B10644}"/>
              </a:ext>
            </a:extLst>
          </p:cNvPr>
          <p:cNvSpPr>
            <a:spLocks noGrp="1"/>
          </p:cNvSpPr>
          <p:nvPr>
            <p:ph type="title"/>
          </p:nvPr>
        </p:nvSpPr>
        <p:spPr/>
        <p:txBody>
          <a:bodyPr>
            <a:normAutofit/>
          </a:bodyPr>
          <a:lstStyle/>
          <a:p>
            <a:r>
              <a:rPr lang="en-US" dirty="0"/>
              <a:t>Farming</a:t>
            </a:r>
          </a:p>
        </p:txBody>
      </p:sp>
      <p:sp>
        <p:nvSpPr>
          <p:cNvPr id="14" name="Content Placeholder 13">
            <a:extLst>
              <a:ext uri="{FF2B5EF4-FFF2-40B4-BE49-F238E27FC236}">
                <a16:creationId xmlns:a16="http://schemas.microsoft.com/office/drawing/2014/main" id="{A96F6BBA-9BDF-3E5C-D246-75DEF1C14083}"/>
              </a:ext>
            </a:extLst>
          </p:cNvPr>
          <p:cNvSpPr>
            <a:spLocks noGrp="1"/>
          </p:cNvSpPr>
          <p:nvPr>
            <p:ph idx="1"/>
          </p:nvPr>
        </p:nvSpPr>
        <p:spPr/>
        <p:txBody>
          <a:bodyPr/>
          <a:lstStyle/>
          <a:p>
            <a:r>
              <a:rPr lang="en-GB" sz="2400" dirty="0"/>
              <a:t>Farming improved greatly in the Iron Age with the use of iron-tipped ploughs. These made it quicker and easier to plough a field.</a:t>
            </a:r>
          </a:p>
          <a:p>
            <a:r>
              <a:rPr lang="en-GB" sz="2400" dirty="0"/>
              <a:t>Iron could also be used to make other tools previously made from bronze, such as sickles, axes and shears.</a:t>
            </a:r>
          </a:p>
          <a:p>
            <a:r>
              <a:rPr lang="en-GB" sz="2400" dirty="0"/>
              <a:t>‘Forged’ iron doesn’t make sharper or stronger tools than ‘cast’ bronze, but there was a lot more of it and it was easier to make and repair iron tools.</a:t>
            </a:r>
          </a:p>
          <a:p>
            <a:r>
              <a:rPr lang="en-GB" sz="2400" dirty="0"/>
              <a:t>So, iron made metal ‘affordable’ to a much larger number or people. </a:t>
            </a:r>
            <a:endParaRPr lang="en-GB" dirty="0"/>
          </a:p>
        </p:txBody>
      </p:sp>
      <p:pic>
        <p:nvPicPr>
          <p:cNvPr id="12" name="Picture Placeholder 11" descr="Reconstruction painting showing a man ploughing a field with cattle and a young boy sowing seeds behind him, with roundhouses beyond and a view of Old Oswestry Hillfort in the distance.">
            <a:extLst>
              <a:ext uri="{FF2B5EF4-FFF2-40B4-BE49-F238E27FC236}">
                <a16:creationId xmlns:a16="http://schemas.microsoft.com/office/drawing/2014/main" id="{518C3845-0502-5B41-B488-915C33B98D76}"/>
              </a:ext>
            </a:extLst>
          </p:cNvPr>
          <p:cNvPicPr>
            <a:picLocks noGrp="1" noChangeAspect="1"/>
          </p:cNvPicPr>
          <p:nvPr>
            <p:ph type="pic" sz="quarter" idx="10"/>
          </p:nvPr>
        </p:nvPicPr>
        <p:blipFill>
          <a:blip r:embed="rId3"/>
          <a:srcRect t="16766" b="16766"/>
          <a:stretch/>
        </p:blipFill>
        <p:spPr>
          <a:prstGeom prst="rect">
            <a:avLst/>
          </a:prstGeom>
        </p:spPr>
      </p:pic>
      <p:sp>
        <p:nvSpPr>
          <p:cNvPr id="3" name="Text Placeholder 2">
            <a:extLst>
              <a:ext uri="{FF2B5EF4-FFF2-40B4-BE49-F238E27FC236}">
                <a16:creationId xmlns:a16="http://schemas.microsoft.com/office/drawing/2014/main" id="{C2D4625F-E2B4-20E7-BAF0-F22B3D301CBD}"/>
              </a:ext>
            </a:extLst>
          </p:cNvPr>
          <p:cNvSpPr>
            <a:spLocks noGrp="1"/>
          </p:cNvSpPr>
          <p:nvPr>
            <p:ph type="body" sz="quarter" idx="23"/>
          </p:nvPr>
        </p:nvSpPr>
        <p:spPr/>
        <p:txBody>
          <a:bodyPr/>
          <a:lstStyle/>
          <a:p>
            <a:r>
              <a:rPr lang="en-GB" dirty="0"/>
              <a:t>Iron Age farming</a:t>
            </a:r>
          </a:p>
        </p:txBody>
      </p:sp>
      <p:pic>
        <p:nvPicPr>
          <p:cNvPr id="9" name="Picture 8" descr="Iron tools (clockwise from top left – sickle, adze, socket axes, billhook, axe, knife, sheers) ">
            <a:extLst>
              <a:ext uri="{FF2B5EF4-FFF2-40B4-BE49-F238E27FC236}">
                <a16:creationId xmlns:a16="http://schemas.microsoft.com/office/drawing/2014/main" id="{3867A4EE-734B-ED42-7ECD-E5716ACD3DB4}"/>
              </a:ext>
            </a:extLst>
          </p:cNvPr>
          <p:cNvPicPr>
            <a:picLocks noChangeAspect="1"/>
          </p:cNvPicPr>
          <p:nvPr/>
        </p:nvPicPr>
        <p:blipFill>
          <a:blip r:embed="rId4"/>
          <a:srcRect l="641" t="5456" r="550"/>
          <a:stretch>
            <a:fillRect/>
          </a:stretch>
        </p:blipFill>
        <p:spPr>
          <a:xfrm>
            <a:off x="6083650" y="1400591"/>
            <a:ext cx="5714114" cy="4820821"/>
          </a:xfrm>
          <a:prstGeom prst="rect">
            <a:avLst/>
          </a:prstGeom>
          <a:solidFill>
            <a:schemeClr val="bg1"/>
          </a:solidFill>
        </p:spPr>
      </p:pic>
    </p:spTree>
    <p:extLst>
      <p:ext uri="{BB962C8B-B14F-4D97-AF65-F5344CB8AC3E}">
        <p14:creationId xmlns:p14="http://schemas.microsoft.com/office/powerpoint/2010/main" val="24774354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4">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DD3BBB-02AF-FA97-239F-6D70D869FBD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E280ED6-40CA-794B-4304-966B6C3923DE}"/>
              </a:ext>
            </a:extLst>
          </p:cNvPr>
          <p:cNvSpPr>
            <a:spLocks noGrp="1"/>
          </p:cNvSpPr>
          <p:nvPr>
            <p:ph type="title"/>
          </p:nvPr>
        </p:nvSpPr>
        <p:spPr/>
        <p:txBody>
          <a:bodyPr>
            <a:normAutofit/>
          </a:bodyPr>
          <a:lstStyle/>
          <a:p>
            <a:r>
              <a:rPr lang="en-US" dirty="0"/>
              <a:t>Farming  </a:t>
            </a:r>
          </a:p>
        </p:txBody>
      </p:sp>
      <p:sp>
        <p:nvSpPr>
          <p:cNvPr id="14" name="Content Placeholder 13">
            <a:extLst>
              <a:ext uri="{FF2B5EF4-FFF2-40B4-BE49-F238E27FC236}">
                <a16:creationId xmlns:a16="http://schemas.microsoft.com/office/drawing/2014/main" id="{3B2866FA-135D-72B5-D0E9-9E089BD183C2}"/>
              </a:ext>
            </a:extLst>
          </p:cNvPr>
          <p:cNvSpPr>
            <a:spLocks noGrp="1"/>
          </p:cNvSpPr>
          <p:nvPr>
            <p:ph idx="1"/>
          </p:nvPr>
        </p:nvSpPr>
        <p:spPr>
          <a:xfrm>
            <a:off x="381886" y="1411704"/>
            <a:ext cx="5324852" cy="5365450"/>
          </a:xfrm>
        </p:spPr>
        <p:txBody>
          <a:bodyPr lIns="0" tIns="45720" rIns="90000" bIns="45720" anchor="t"/>
          <a:lstStyle/>
          <a:p>
            <a:r>
              <a:rPr lang="en-GB" sz="2400" dirty="0"/>
              <a:t>Technologies for processing crops or animal products also changed or became more easily available.</a:t>
            </a:r>
          </a:p>
          <a:p>
            <a:r>
              <a:rPr lang="en-GB" sz="2400" dirty="0"/>
              <a:t>The new ‘rotary’ quern stones made it much quicker and easier to grind wheat into flour than the old type of ‘saddle’ querns. Though saddle querns were still used as well.</a:t>
            </a:r>
          </a:p>
          <a:p>
            <a:r>
              <a:rPr lang="en-GB" sz="2400" dirty="0"/>
              <a:t>Archaeological evidence shows that Iron Age farmsteads were in areas that were under intensive arable cultivation.</a:t>
            </a:r>
          </a:p>
          <a:p>
            <a:endParaRPr lang="en-GB" dirty="0"/>
          </a:p>
        </p:txBody>
      </p:sp>
      <p:sp>
        <p:nvSpPr>
          <p:cNvPr id="3" name="Text Placeholder 2">
            <a:extLst>
              <a:ext uri="{FF2B5EF4-FFF2-40B4-BE49-F238E27FC236}">
                <a16:creationId xmlns:a16="http://schemas.microsoft.com/office/drawing/2014/main" id="{98D0DE11-3C9A-4E87-73D5-E5194DF10156}"/>
              </a:ext>
            </a:extLst>
          </p:cNvPr>
          <p:cNvSpPr>
            <a:spLocks noGrp="1"/>
          </p:cNvSpPr>
          <p:nvPr>
            <p:ph type="body" sz="quarter" idx="23"/>
          </p:nvPr>
        </p:nvSpPr>
        <p:spPr>
          <a:xfrm>
            <a:off x="7179733" y="6362816"/>
            <a:ext cx="3522134" cy="414338"/>
          </a:xfrm>
        </p:spPr>
        <p:txBody>
          <a:bodyPr/>
          <a:lstStyle/>
          <a:p>
            <a:r>
              <a:rPr lang="en-GB" dirty="0"/>
              <a:t>Grinding Iron Age grain for flour</a:t>
            </a:r>
          </a:p>
        </p:txBody>
      </p:sp>
      <p:pic>
        <p:nvPicPr>
          <p:cNvPr id="7" name="Picture Placeholder 6" descr="Illustration depicting traditional rural life activities, with a woman and child grinding grain on a saddle quern on the left and a man grinding grain using a rotary quern with a cow next to him on the right. A boar is walking in the fireground.">
            <a:extLst>
              <a:ext uri="{FF2B5EF4-FFF2-40B4-BE49-F238E27FC236}">
                <a16:creationId xmlns:a16="http://schemas.microsoft.com/office/drawing/2014/main" id="{D78DA4E0-F45A-FDE5-5B2B-B217622D66DB}"/>
              </a:ext>
            </a:extLst>
          </p:cNvPr>
          <p:cNvPicPr>
            <a:picLocks noGrp="1" noChangeAspect="1"/>
          </p:cNvPicPr>
          <p:nvPr>
            <p:ph type="pic" sz="quarter" idx="10"/>
          </p:nvPr>
        </p:nvPicPr>
        <p:blipFill>
          <a:blip r:embed="rId3"/>
          <a:srcRect t="2440" b="2440"/>
          <a:stretch>
            <a:fillRect/>
          </a:stretch>
        </p:blipFill>
        <p:spPr>
          <a:prstGeom prst="rect">
            <a:avLst/>
          </a:prstGeom>
        </p:spPr>
      </p:pic>
      <p:sp>
        <p:nvSpPr>
          <p:cNvPr id="8" name="TextBox 7">
            <a:extLst>
              <a:ext uri="{FF2B5EF4-FFF2-40B4-BE49-F238E27FC236}">
                <a16:creationId xmlns:a16="http://schemas.microsoft.com/office/drawing/2014/main" id="{7B947210-66CF-EEB3-B002-45C77BE36547}"/>
              </a:ext>
            </a:extLst>
          </p:cNvPr>
          <p:cNvSpPr txBox="1"/>
          <p:nvPr/>
        </p:nvSpPr>
        <p:spPr>
          <a:xfrm>
            <a:off x="7303958" y="1412728"/>
            <a:ext cx="984565" cy="707886"/>
          </a:xfrm>
          <a:prstGeom prst="rect">
            <a:avLst/>
          </a:prstGeom>
          <a:noFill/>
        </p:spPr>
        <p:txBody>
          <a:bodyPr wrap="none" rtlCol="0">
            <a:spAutoFit/>
          </a:bodyPr>
          <a:lstStyle/>
          <a:p>
            <a:r>
              <a:rPr lang="en-GB" sz="2000" dirty="0"/>
              <a:t>Saddle</a:t>
            </a:r>
          </a:p>
          <a:p>
            <a:r>
              <a:rPr lang="en-GB" sz="2000" dirty="0"/>
              <a:t>Quern</a:t>
            </a:r>
          </a:p>
        </p:txBody>
      </p:sp>
      <p:sp>
        <p:nvSpPr>
          <p:cNvPr id="10" name="TextBox 9">
            <a:extLst>
              <a:ext uri="{FF2B5EF4-FFF2-40B4-BE49-F238E27FC236}">
                <a16:creationId xmlns:a16="http://schemas.microsoft.com/office/drawing/2014/main" id="{27CA0A3F-8A7B-BAE9-4505-114B596E97A7}"/>
              </a:ext>
            </a:extLst>
          </p:cNvPr>
          <p:cNvSpPr txBox="1"/>
          <p:nvPr/>
        </p:nvSpPr>
        <p:spPr>
          <a:xfrm>
            <a:off x="9882219" y="1411704"/>
            <a:ext cx="939681" cy="707886"/>
          </a:xfrm>
          <a:prstGeom prst="rect">
            <a:avLst/>
          </a:prstGeom>
          <a:noFill/>
        </p:spPr>
        <p:txBody>
          <a:bodyPr wrap="none" rtlCol="0">
            <a:spAutoFit/>
          </a:bodyPr>
          <a:lstStyle/>
          <a:p>
            <a:r>
              <a:rPr lang="en-GB" sz="2000" dirty="0"/>
              <a:t>Rotary</a:t>
            </a:r>
          </a:p>
          <a:p>
            <a:r>
              <a:rPr lang="en-GB" sz="2000" dirty="0"/>
              <a:t>Quern</a:t>
            </a:r>
          </a:p>
        </p:txBody>
      </p:sp>
    </p:spTree>
    <p:extLst>
      <p:ext uri="{BB962C8B-B14F-4D97-AF65-F5344CB8AC3E}">
        <p14:creationId xmlns:p14="http://schemas.microsoft.com/office/powerpoint/2010/main" val="42466657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0" grpId="0"/>
    </p:bldLst>
  </p:timing>
</p:sld>
</file>

<file path=ppt/theme/theme1.xml><?xml version="1.0" encoding="utf-8"?>
<a:theme xmlns:a="http://schemas.openxmlformats.org/drawingml/2006/main" name="Office Theme">
  <a:themeElements>
    <a:clrScheme name="HistoricEngland-Colours">
      <a:dk1>
        <a:srgbClr val="000000"/>
      </a:dk1>
      <a:lt1>
        <a:srgbClr val="FFFFFF"/>
      </a:lt1>
      <a:dk2>
        <a:srgbClr val="1F497D"/>
      </a:dk2>
      <a:lt2>
        <a:srgbClr val="EEECE1"/>
      </a:lt2>
      <a:accent1>
        <a:srgbClr val="65B9E3"/>
      </a:accent1>
      <a:accent2>
        <a:srgbClr val="F192B3"/>
      </a:accent2>
      <a:accent3>
        <a:srgbClr val="7FB5A9"/>
      </a:accent3>
      <a:accent4>
        <a:srgbClr val="F5C946"/>
      </a:accent4>
      <a:accent5>
        <a:srgbClr val="A761FF"/>
      </a:accent5>
      <a:accent6>
        <a:srgbClr val="F18C5C"/>
      </a:accent6>
      <a:hlink>
        <a:srgbClr val="32A2DB"/>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haredWithUsers xmlns="3cb168fb-557d-4aff-aaa1-591c64e5f6f0">
      <UserInfo>
        <DisplayName>Horsley, Daisy</DisplayName>
        <AccountId>21</AccountId>
        <AccountType/>
      </UserInfo>
      <UserInfo>
        <DisplayName>Angel, Victoria</DisplayName>
        <AccountId>24</AccountId>
        <AccountType/>
      </UserInfo>
    </SharedWithUsers>
    <_activity xmlns="be30f734-6a04-496a-ba73-5e5e8d7e44d2"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AE6E8938743425438F2EDCFC960B8DB1" ma:contentTypeVersion="15" ma:contentTypeDescription="Create a new document." ma:contentTypeScope="" ma:versionID="b874dd9b998a3b814aeccda84769c1ef">
  <xsd:schema xmlns:xsd="http://www.w3.org/2001/XMLSchema" xmlns:xs="http://www.w3.org/2001/XMLSchema" xmlns:p="http://schemas.microsoft.com/office/2006/metadata/properties" xmlns:ns3="3cb168fb-557d-4aff-aaa1-591c64e5f6f0" xmlns:ns4="be30f734-6a04-496a-ba73-5e5e8d7e44d2" targetNamespace="http://schemas.microsoft.com/office/2006/metadata/properties" ma:root="true" ma:fieldsID="bc6165daa2a6fe768080225ad7a2e212" ns3:_="" ns4:_="">
    <xsd:import namespace="3cb168fb-557d-4aff-aaa1-591c64e5f6f0"/>
    <xsd:import namespace="be30f734-6a04-496a-ba73-5e5e8d7e44d2"/>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AutoTags" minOccurs="0"/>
                <xsd:element ref="ns4:MediaServiceOCR" minOccurs="0"/>
                <xsd:element ref="ns4:MediaServiceGenerationTime" minOccurs="0"/>
                <xsd:element ref="ns4:MediaServiceEventHashCode" minOccurs="0"/>
                <xsd:element ref="ns4:MediaServiceAutoKeyPoints" minOccurs="0"/>
                <xsd:element ref="ns4:MediaServiceKeyPoints" minOccurs="0"/>
                <xsd:element ref="ns4:MediaServiceDateTaken" minOccurs="0"/>
                <xsd:element ref="ns4:MediaServiceLocation" minOccurs="0"/>
                <xsd:element ref="ns4:MediaLengthInSeconds" minOccurs="0"/>
                <xsd:element ref="ns4:_activity"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cb168fb-557d-4aff-aaa1-591c64e5f6f0"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SharingHintHash" ma:index="10" nillable="true" ma:displayName="Sharing Hint Hash"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be30f734-6a04-496a-ba73-5e5e8d7e44d2"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MediaServiceDateTaken" ma:index="19" nillable="true" ma:displayName="MediaServiceDateTaken" ma:hidden="true" ma:internalName="MediaServiceDateTaken" ma:readOnly="true">
      <xsd:simpleType>
        <xsd:restriction base="dms:Text"/>
      </xsd:simpleType>
    </xsd:element>
    <xsd:element name="MediaServiceLocation" ma:index="20" nillable="true" ma:displayName="Location" ma:internalName="MediaServiceLocation" ma:readOnly="true">
      <xsd:simpleType>
        <xsd:restriction base="dms:Text"/>
      </xsd:simpleType>
    </xsd:element>
    <xsd:element name="MediaLengthInSeconds" ma:index="21" nillable="true" ma:displayName="Length (seconds)" ma:internalName="MediaLengthInSeconds" ma:readOnly="true">
      <xsd:simpleType>
        <xsd:restriction base="dms:Unknown"/>
      </xsd:simpleType>
    </xsd:element>
    <xsd:element name="_activity" ma:index="22" nillable="true" ma:displayName="_activity" ma:hidden="true" ma:internalName="_activity">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116D2E43-4F90-40BF-B410-9AF81C15F411}">
  <ds:schemaRefs>
    <ds:schemaRef ds:uri="3cb168fb-557d-4aff-aaa1-591c64e5f6f0"/>
    <ds:schemaRef ds:uri="be30f734-6a04-496a-ba73-5e5e8d7e44d2"/>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C904DFA7-9813-4078-BFF1-CD3E0309C097}">
  <ds:schemaRefs>
    <ds:schemaRef ds:uri="3cb168fb-557d-4aff-aaa1-591c64e5f6f0"/>
    <ds:schemaRef ds:uri="be30f734-6a04-496a-ba73-5e5e8d7e44d2"/>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8921F565-DE58-4D2E-B103-5CB618AE7BD9}">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153</TotalTime>
  <Words>6216</Words>
  <Application>Microsoft Office PowerPoint</Application>
  <PresentationFormat>Widescreen</PresentationFormat>
  <Paragraphs>492</Paragraphs>
  <Slides>33</Slides>
  <Notes>31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33</vt:i4>
      </vt:variant>
    </vt:vector>
  </HeadingPairs>
  <TitlesOfParts>
    <vt:vector size="40" baseType="lpstr">
      <vt:lpstr>MS PGothic</vt:lpstr>
      <vt:lpstr>MS PGothic</vt:lpstr>
      <vt:lpstr>Arial</vt:lpstr>
      <vt:lpstr>Calibri</vt:lpstr>
      <vt:lpstr>Source Sans Pro</vt:lpstr>
      <vt:lpstr>Source Sans Pro Bold</vt:lpstr>
      <vt:lpstr>Office Theme</vt:lpstr>
      <vt:lpstr>The Iron Age</vt:lpstr>
      <vt:lpstr>The Iron Age </vt:lpstr>
      <vt:lpstr>Stone Age to Iron Age Timeline – Iron Age in context </vt:lpstr>
      <vt:lpstr>Metal working  </vt:lpstr>
      <vt:lpstr>Metal working   </vt:lpstr>
      <vt:lpstr>Pottery</vt:lpstr>
      <vt:lpstr>Pottery </vt:lpstr>
      <vt:lpstr>Farming</vt:lpstr>
      <vt:lpstr>Farming  </vt:lpstr>
      <vt:lpstr>Hillforts</vt:lpstr>
      <vt:lpstr>Death &amp; Burial</vt:lpstr>
      <vt:lpstr>Death &amp; Burial </vt:lpstr>
      <vt:lpstr>Map of Britain</vt:lpstr>
      <vt:lpstr>Maiden Castle, Dorset</vt:lpstr>
      <vt:lpstr>Maiden Castle, Dorset </vt:lpstr>
      <vt:lpstr>Broch of Gurness, Orkney</vt:lpstr>
      <vt:lpstr>Broch of Gurness, Orkney </vt:lpstr>
      <vt:lpstr>Carn Euny, Cornwall</vt:lpstr>
      <vt:lpstr>Carn Euny, Cornwall </vt:lpstr>
      <vt:lpstr>Glastonbury Lake Village, Somerset</vt:lpstr>
      <vt:lpstr>Glastonbury Lake Village, Somerset </vt:lpstr>
      <vt:lpstr>Wetwang, Yorkshire</vt:lpstr>
      <vt:lpstr>Wetwang, Yorkshire </vt:lpstr>
      <vt:lpstr>The Battersea Shield, London</vt:lpstr>
      <vt:lpstr>The Battersea Shield, London </vt:lpstr>
      <vt:lpstr>Snettisham hoards, Norfolk</vt:lpstr>
      <vt:lpstr>Snettisham hoards, Norfolk </vt:lpstr>
      <vt:lpstr>Hallaton Treasure, Leicestershire</vt:lpstr>
      <vt:lpstr>Hallaton Treasure, Leicestershire </vt:lpstr>
      <vt:lpstr>Lindow Man, Cheshire</vt:lpstr>
      <vt:lpstr>Lindow Man, Cheshire </vt:lpstr>
      <vt:lpstr>Uffington White Horse, Oxfordshire</vt:lpstr>
      <vt:lpstr>Uffington White Horse, Oxfordshire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Cheese, Emily-Ann</dc:creator>
  <cp:lastModifiedBy>McHarg, Catherine</cp:lastModifiedBy>
  <cp:revision>4</cp:revision>
  <dcterms:created xsi:type="dcterms:W3CDTF">2022-11-29T11:24:41Z</dcterms:created>
  <dcterms:modified xsi:type="dcterms:W3CDTF">2026-07-08T08:03:22Z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0x010100AE6E8938743425438F2EDCFC960B8DB1</vt:lpwstr>
  </property>
  <property fmtid="{D5CDD505-2E9C-101B-9397-08002B2CF9AE}" pid="3" name="MediaServiceImageTags">
    <vt:lpwstr/>
  </property>
</Properties>
</file>