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4"/>
  </p:notesMasterIdLst>
  <p:handoutMasterIdLst>
    <p:handoutMasterId r:id="rId35"/>
  </p:handoutMasterIdLst>
  <p:sldIdLst>
    <p:sldId id="362" r:id="rId5"/>
    <p:sldId id="445" r:id="rId6"/>
    <p:sldId id="364" r:id="rId7"/>
    <p:sldId id="365" r:id="rId8"/>
    <p:sldId id="479" r:id="rId9"/>
    <p:sldId id="418" r:id="rId10"/>
    <p:sldId id="480" r:id="rId11"/>
    <p:sldId id="419" r:id="rId12"/>
    <p:sldId id="482" r:id="rId13"/>
    <p:sldId id="484" r:id="rId14"/>
    <p:sldId id="486" r:id="rId15"/>
    <p:sldId id="487" r:id="rId16"/>
    <p:sldId id="544" r:id="rId17"/>
    <p:sldId id="488" r:id="rId18"/>
    <p:sldId id="489" r:id="rId19"/>
    <p:sldId id="490" r:id="rId20"/>
    <p:sldId id="491" r:id="rId21"/>
    <p:sldId id="492" r:id="rId22"/>
    <p:sldId id="493" r:id="rId23"/>
    <p:sldId id="494" r:id="rId24"/>
    <p:sldId id="495" r:id="rId25"/>
    <p:sldId id="497" r:id="rId26"/>
    <p:sldId id="498" r:id="rId27"/>
    <p:sldId id="499" r:id="rId28"/>
    <p:sldId id="501" r:id="rId29"/>
    <p:sldId id="502" r:id="rId30"/>
    <p:sldId id="504" r:id="rId31"/>
    <p:sldId id="505" r:id="rId32"/>
    <p:sldId id="506"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CM" userId="S::Catherine.McHarg@HistoricEngland.org.uk::88b8f76c-9ae3-4745-88eb-fe0667a22af5" providerId="AD"/>
  <p188:author id="{6B2C52B3-00A7-7B8C-C890-E6C05AC322EC}" name="Lam, Angela" initials="LA" userId="S::angela.lam@historicengland.org.uk::46b424b5-1ebe-420a-bf15-40e751be50ea" providerId="AD"/>
  <p188:author id="{EE1869E9-CA2C-6F97-8F13-6B80CB950F85}" name="Argyle, Kate" initials="AK" userId="S::kate.argyle@historicengland.org.uk::ec9842a3-6e2e-426b-9d61-525417de2156"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A6EC"/>
    <a:srgbClr val="BBEBA0"/>
    <a:srgbClr val="EEFBE8"/>
    <a:srgbClr val="DEF5CF"/>
    <a:srgbClr val="65DCB3"/>
    <a:srgbClr val="F25244"/>
    <a:srgbClr val="FAC3C1"/>
    <a:srgbClr val="F9A8A1"/>
    <a:srgbClr val="F2B8AE"/>
    <a:srgbClr val="4884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E1E042-22E0-49EA-AE05-8492C65DDF1E}" v="28" dt="2026-07-03T12:31:40.6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119" autoAdjust="0"/>
  </p:normalViewPr>
  <p:slideViewPr>
    <p:cSldViewPr snapToGrid="0">
      <p:cViewPr varScale="1">
        <p:scale>
          <a:sx n="85" d="100"/>
          <a:sy n="85" d="100"/>
        </p:scale>
        <p:origin x="1554" y="90"/>
      </p:cViewPr>
      <p:guideLst>
        <p:guide orient="horz" pos="4110"/>
        <p:guide pos="374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custSel addSld delSld modSld">
      <pc:chgData name="McHarg, Catherine" userId="88b8f76c-9ae3-4745-88eb-fe0667a22af5" providerId="ADAL" clId="{CA6F3431-AE1E-495F-A75B-7AA93AB5A731}" dt="2026-07-03T12:31:08.476" v="60" actId="313"/>
      <pc:docMkLst>
        <pc:docMk/>
      </pc:docMkLst>
      <pc:sldChg chg="modSp mod modNotesTx">
        <pc:chgData name="McHarg, Catherine" userId="88b8f76c-9ae3-4745-88eb-fe0667a22af5" providerId="ADAL" clId="{CA6F3431-AE1E-495F-A75B-7AA93AB5A731}" dt="2026-07-03T12:31:04.578" v="58" actId="313"/>
        <pc:sldMkLst>
          <pc:docMk/>
          <pc:sldMk cId="3466635894" sldId="362"/>
        </pc:sldMkLst>
        <pc:spChg chg="mod">
          <ac:chgData name="McHarg, Catherine" userId="88b8f76c-9ae3-4745-88eb-fe0667a22af5" providerId="ADAL" clId="{CA6F3431-AE1E-495F-A75B-7AA93AB5A731}" dt="2026-07-01T12:42:04.495" v="55" actId="20577"/>
          <ac:spMkLst>
            <pc:docMk/>
            <pc:sldMk cId="3466635894" sldId="362"/>
            <ac:spMk id="3" creationId="{F57DAE65-FD73-86B8-E7AE-398211E962F0}"/>
          </ac:spMkLst>
        </pc:spChg>
      </pc:sldChg>
      <pc:sldChg chg="modSp modAnim">
        <pc:chgData name="McHarg, Catherine" userId="88b8f76c-9ae3-4745-88eb-fe0667a22af5" providerId="ADAL" clId="{CA6F3431-AE1E-495F-A75B-7AA93AB5A731}" dt="2026-07-01T11:14:28.569" v="47" actId="20577"/>
        <pc:sldMkLst>
          <pc:docMk/>
          <pc:sldMk cId="153053650" sldId="364"/>
        </pc:sldMkLst>
        <pc:spChg chg="mod">
          <ac:chgData name="McHarg, Catherine" userId="88b8f76c-9ae3-4745-88eb-fe0667a22af5" providerId="ADAL" clId="{CA6F3431-AE1E-495F-A75B-7AA93AB5A731}" dt="2026-07-01T11:14:28.569" v="47" actId="20577"/>
          <ac:spMkLst>
            <pc:docMk/>
            <pc:sldMk cId="153053650" sldId="364"/>
            <ac:spMk id="6" creationId="{93CF95DE-8EEC-9160-C9AB-7E23E6799209}"/>
          </ac:spMkLst>
        </pc:spChg>
      </pc:sldChg>
      <pc:sldChg chg="modNotesTx">
        <pc:chgData name="McHarg, Catherine" userId="88b8f76c-9ae3-4745-88eb-fe0667a22af5" providerId="ADAL" clId="{CA6F3431-AE1E-495F-A75B-7AA93AB5A731}" dt="2026-06-30T13:18:06.990" v="1" actId="6549"/>
        <pc:sldMkLst>
          <pc:docMk/>
          <pc:sldMk cId="1368068530" sldId="365"/>
        </pc:sldMkLst>
      </pc:sldChg>
      <pc:sldChg chg="modSp">
        <pc:chgData name="McHarg, Catherine" userId="88b8f76c-9ae3-4745-88eb-fe0667a22af5" providerId="ADAL" clId="{CA6F3431-AE1E-495F-A75B-7AA93AB5A731}" dt="2026-07-01T11:16:54.145" v="49" actId="113"/>
        <pc:sldMkLst>
          <pc:docMk/>
          <pc:sldMk cId="4288016865" sldId="418"/>
        </pc:sldMkLst>
        <pc:spChg chg="mod">
          <ac:chgData name="McHarg, Catherine" userId="88b8f76c-9ae3-4745-88eb-fe0667a22af5" providerId="ADAL" clId="{CA6F3431-AE1E-495F-A75B-7AA93AB5A731}" dt="2026-07-01T11:16:54.145" v="49" actId="113"/>
          <ac:spMkLst>
            <pc:docMk/>
            <pc:sldMk cId="4288016865" sldId="418"/>
            <ac:spMk id="14" creationId="{22C77635-A175-93FC-D0C1-CD0759418614}"/>
          </ac:spMkLst>
        </pc:spChg>
      </pc:sldChg>
      <pc:sldChg chg="modSp mod">
        <pc:chgData name="McHarg, Catherine" userId="88b8f76c-9ae3-4745-88eb-fe0667a22af5" providerId="ADAL" clId="{CA6F3431-AE1E-495F-A75B-7AA93AB5A731}" dt="2026-06-30T13:58:57.835" v="40" actId="20577"/>
        <pc:sldMkLst>
          <pc:docMk/>
          <pc:sldMk cId="982784565" sldId="445"/>
        </pc:sldMkLst>
        <pc:spChg chg="mod">
          <ac:chgData name="McHarg, Catherine" userId="88b8f76c-9ae3-4745-88eb-fe0667a22af5" providerId="ADAL" clId="{CA6F3431-AE1E-495F-A75B-7AA93AB5A731}" dt="2026-06-30T13:58:04.037" v="34" actId="20577"/>
          <ac:spMkLst>
            <pc:docMk/>
            <pc:sldMk cId="982784565" sldId="445"/>
            <ac:spMk id="2" creationId="{81FE1E89-31CC-8F37-2518-8C426C46EE1A}"/>
          </ac:spMkLst>
        </pc:spChg>
        <pc:spChg chg="mod">
          <ac:chgData name="McHarg, Catherine" userId="88b8f76c-9ae3-4745-88eb-fe0667a22af5" providerId="ADAL" clId="{CA6F3431-AE1E-495F-A75B-7AA93AB5A731}" dt="2026-06-30T13:58:57.835" v="40" actId="20577"/>
          <ac:spMkLst>
            <pc:docMk/>
            <pc:sldMk cId="982784565" sldId="445"/>
            <ac:spMk id="4" creationId="{A4923FF6-1540-E90C-3F36-EC3B7EAA0A8D}"/>
          </ac:spMkLst>
        </pc:spChg>
      </pc:sldChg>
      <pc:sldChg chg="modSp mod modNotesTx">
        <pc:chgData name="McHarg, Catherine" userId="88b8f76c-9ae3-4745-88eb-fe0667a22af5" providerId="ADAL" clId="{CA6F3431-AE1E-495F-A75B-7AA93AB5A731}" dt="2026-07-03T12:31:08.476" v="60" actId="313"/>
        <pc:sldMkLst>
          <pc:docMk/>
          <pc:sldMk cId="2293699328" sldId="479"/>
        </pc:sldMkLst>
        <pc:spChg chg="mod">
          <ac:chgData name="McHarg, Catherine" userId="88b8f76c-9ae3-4745-88eb-fe0667a22af5" providerId="ADAL" clId="{CA6F3431-AE1E-495F-A75B-7AA93AB5A731}" dt="2026-07-03T12:31:06.582" v="59" actId="313"/>
          <ac:spMkLst>
            <pc:docMk/>
            <pc:sldMk cId="2293699328" sldId="479"/>
            <ac:spMk id="14" creationId="{7AB593B0-FA1F-A676-997D-A0D54525A50B}"/>
          </ac:spMkLst>
        </pc:spChg>
        <pc:grpChg chg="mod">
          <ac:chgData name="McHarg, Catherine" userId="88b8f76c-9ae3-4745-88eb-fe0667a22af5" providerId="ADAL" clId="{CA6F3431-AE1E-495F-A75B-7AA93AB5A731}" dt="2026-07-01T11:16:21.655" v="48" actId="1076"/>
          <ac:grpSpMkLst>
            <pc:docMk/>
            <pc:sldMk cId="2293699328" sldId="479"/>
            <ac:grpSpMk id="6" creationId="{C58C5EED-5E51-5A94-8263-79926B931543}"/>
          </ac:grpSpMkLst>
        </pc:grpChg>
      </pc:sldChg>
      <pc:sldChg chg="modSp mod modAnim">
        <pc:chgData name="McHarg, Catherine" userId="88b8f76c-9ae3-4745-88eb-fe0667a22af5" providerId="ADAL" clId="{CA6F3431-AE1E-495F-A75B-7AA93AB5A731}" dt="2026-06-30T13:25:13.858" v="30"/>
        <pc:sldMkLst>
          <pc:docMk/>
          <pc:sldMk cId="1122490486" sldId="493"/>
        </pc:sldMkLst>
        <pc:spChg chg="mod">
          <ac:chgData name="McHarg, Catherine" userId="88b8f76c-9ae3-4745-88eb-fe0667a22af5" providerId="ADAL" clId="{CA6F3431-AE1E-495F-A75B-7AA93AB5A731}" dt="2026-06-30T13:24:44.010" v="27" actId="14100"/>
          <ac:spMkLst>
            <pc:docMk/>
            <pc:sldMk cId="1122490486" sldId="493"/>
            <ac:spMk id="17" creationId="{4DD3F2CB-C6E0-4E67-0517-A80F2473E70B}"/>
          </ac:spMkLst>
        </pc:spChg>
        <pc:spChg chg="mod">
          <ac:chgData name="McHarg, Catherine" userId="88b8f76c-9ae3-4745-88eb-fe0667a22af5" providerId="ADAL" clId="{CA6F3431-AE1E-495F-A75B-7AA93AB5A731}" dt="2026-06-30T13:24:39.151" v="26" actId="14100"/>
          <ac:spMkLst>
            <pc:docMk/>
            <pc:sldMk cId="1122490486" sldId="493"/>
            <ac:spMk id="18" creationId="{E43C4E4C-58CC-FF8F-1C77-BF89155707E7}"/>
          </ac:spMkLst>
        </pc:spChg>
        <pc:grpChg chg="mod">
          <ac:chgData name="McHarg, Catherine" userId="88b8f76c-9ae3-4745-88eb-fe0667a22af5" providerId="ADAL" clId="{CA6F3431-AE1E-495F-A75B-7AA93AB5A731}" dt="2026-06-30T13:24:55.452" v="28" actId="1076"/>
          <ac:grpSpMkLst>
            <pc:docMk/>
            <pc:sldMk cId="1122490486" sldId="493"/>
            <ac:grpSpMk id="13" creationId="{D3FC5BAD-347B-015C-1BD1-BE16F2DB87AD}"/>
          </ac:grpSpMkLst>
        </pc:grpChg>
      </pc:sldChg>
      <pc:sldChg chg="modAnim">
        <pc:chgData name="McHarg, Catherine" userId="88b8f76c-9ae3-4745-88eb-fe0667a22af5" providerId="ADAL" clId="{CA6F3431-AE1E-495F-A75B-7AA93AB5A731}" dt="2026-07-01T11:22:05.975" v="52"/>
        <pc:sldMkLst>
          <pc:docMk/>
          <pc:sldMk cId="346276513" sldId="495"/>
        </pc:sldMkLst>
      </pc:sldChg>
      <pc:sldChg chg="addSp delSp modSp add mod modClrScheme modAnim chgLayout">
        <pc:chgData name="McHarg, Catherine" userId="88b8f76c-9ae3-4745-88eb-fe0667a22af5" providerId="ADAL" clId="{CA6F3431-AE1E-495F-A75B-7AA93AB5A731}" dt="2026-06-30T13:23:56.450" v="25" actId="14100"/>
        <pc:sldMkLst>
          <pc:docMk/>
          <pc:sldMk cId="1663223387" sldId="544"/>
        </pc:sldMkLst>
        <pc:spChg chg="mod ord">
          <ac:chgData name="McHarg, Catherine" userId="88b8f76c-9ae3-4745-88eb-fe0667a22af5" providerId="ADAL" clId="{CA6F3431-AE1E-495F-A75B-7AA93AB5A731}" dt="2026-06-30T13:21:02.234" v="5" actId="700"/>
          <ac:spMkLst>
            <pc:docMk/>
            <pc:sldMk cId="1663223387" sldId="544"/>
            <ac:spMk id="2" creationId="{EC83A3F3-AF55-69B4-2126-96CC2461BF0F}"/>
          </ac:spMkLst>
        </pc:spChg>
        <pc:spChg chg="mod">
          <ac:chgData name="McHarg, Catherine" userId="88b8f76c-9ae3-4745-88eb-fe0667a22af5" providerId="ADAL" clId="{CA6F3431-AE1E-495F-A75B-7AA93AB5A731}" dt="2026-06-30T13:21:07.086" v="6"/>
          <ac:spMkLst>
            <pc:docMk/>
            <pc:sldMk cId="1663223387" sldId="544"/>
            <ac:spMk id="9" creationId="{956933FB-23B8-5646-CF15-48C58191AC1F}"/>
          </ac:spMkLst>
        </pc:spChg>
        <pc:spChg chg="mod">
          <ac:chgData name="McHarg, Catherine" userId="88b8f76c-9ae3-4745-88eb-fe0667a22af5" providerId="ADAL" clId="{CA6F3431-AE1E-495F-A75B-7AA93AB5A731}" dt="2026-06-30T13:23:56.450" v="25" actId="14100"/>
          <ac:spMkLst>
            <pc:docMk/>
            <pc:sldMk cId="1663223387" sldId="544"/>
            <ac:spMk id="10" creationId="{FF294308-89B0-AA14-CCC4-84350E150D72}"/>
          </ac:spMkLst>
        </pc:spChg>
        <pc:grpChg chg="add mod">
          <ac:chgData name="McHarg, Catherine" userId="88b8f76c-9ae3-4745-88eb-fe0667a22af5" providerId="ADAL" clId="{CA6F3431-AE1E-495F-A75B-7AA93AB5A731}" dt="2026-06-30T13:23:53.225" v="24" actId="1076"/>
          <ac:grpSpMkLst>
            <pc:docMk/>
            <pc:sldMk cId="1663223387" sldId="544"/>
            <ac:grpSpMk id="5" creationId="{EBCBA4E4-1FCA-4F1F-A999-E8C89F456E81}"/>
          </ac:grpSpMkLst>
        </pc:gr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7/3/2026</a:t>
            </a:fld>
            <a:endParaRPr lang="en-US" dirty="0"/>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dirty="0"/>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7/3/2026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dirty="0"/>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historicengland.org.uk/images-books/photos/item/DP029569"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historicengland.org.uk/images-books/photos/item/IC009/008" TargetMode="Externa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historicengland.org.uk/images-books/photos/item/IC095/103" TargetMode="External"/><Relationship Id="rId3" Type="http://schemas.openxmlformats.org/officeDocument/2006/relationships/hyperlink" Target="https://historicengland.org.uk/images-books/photos/item/IC095/098" TargetMode="External"/><Relationship Id="rId7" Type="http://schemas.openxmlformats.org/officeDocument/2006/relationships/hyperlink" Target="https://historicengland.org.uk/images-books/photos/item/IC095/102"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historicengland.org.uk/images-books/photos/item/IC095/101" TargetMode="External"/><Relationship Id="rId5" Type="http://schemas.openxmlformats.org/officeDocument/2006/relationships/hyperlink" Target="https://historicengland.org.uk/images-books/photos/item/IC095/100" TargetMode="External"/><Relationship Id="rId4" Type="http://schemas.openxmlformats.org/officeDocument/2006/relationships/hyperlink" Target="https://historicengland.org.uk/images-books/photos/item/IC095/099"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images-books/photos/item/IC095/081"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ommons.wikimedia.org/wiki/File:Near_Lewes_Hoard.jpg"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sketchfab.com/3d-models/bronze-age-palstave-p1991-3-3-8-a160a430fbfd468fb54cd34350752af0" TargetMode="External"/><Relationship Id="rId4" Type="http://schemas.openxmlformats.org/officeDocument/2006/relationships/hyperlink" Target="https://sketchfab.com/3d-models/loop-bracelet-1903-6-251-08c12513f176468d8b598a0a079efb9b"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ommons.wikimedia.org/wiki/File:Middle_Bronze_Age_Europe_%28simplified%29.jpg"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sketchfab.com/3d-models/bronze-age-palstave-p1991-3-3-8-a160a430fbfd468fb54cd34350752af0" TargetMode="External"/><Relationship Id="rId4" Type="http://schemas.openxmlformats.org/officeDocument/2006/relationships/hyperlink" Target="https://sketchfab.com/3d-models/loop-bracelet-1903-6-251-08c12513f176468d8b598a0a079efb9b"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lickr.com/photos/wessexarchaeology/118766024/"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www.wessexarch.co.uk/projects/kent/ramsgate/cliffs_end" TargetMode="External"/><Relationship Id="rId5" Type="http://schemas.openxmlformats.org/officeDocument/2006/relationships/hyperlink" Target="https://www.flickr.com/search/?user_id=32884265%40N00&amp;view_all=1&amp;text=cliffs+end" TargetMode="External"/><Relationship Id="rId4" Type="http://schemas.openxmlformats.org/officeDocument/2006/relationships/hyperlink" Target="https://historicengland.org.uk/education/schools-resources/teaching-activities/ramsgate-local-history/"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flickr.com/photos/wessexarchaeology/2804993889/"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www.wessexarch.co.uk/projects/kent/ramsgate/cliffs_end" TargetMode="External"/><Relationship Id="rId5" Type="http://schemas.openxmlformats.org/officeDocument/2006/relationships/hyperlink" Target="https://www.flickr.com/search/?user_id=32884265%40N00&amp;view_all=1&amp;text=cliffs+end" TargetMode="External"/><Relationship Id="rId4" Type="http://schemas.openxmlformats.org/officeDocument/2006/relationships/hyperlink" Target="https://historicengland.org.uk/education/schools-resources/teaching-activities/ramsgate-local-history/"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britishmuseum.org/collection/object/H_1883-1207-1"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sketchfab.com/3d-models/mold-gold-cape-9866e9b8f8c94fa3890c137516861241" TargetMode="External"/><Relationship Id="rId4" Type="http://schemas.openxmlformats.org/officeDocument/2006/relationships/hyperlink" Target="https://artsandculture.google.com/story/the-mold-cape-the-british-museum/VgVRiXmzf05eLw?hl=en"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britishmuseum.org/collection/object/H_1852-0615-1" TargetMode="External"/><Relationship Id="rId2" Type="http://schemas.openxmlformats.org/officeDocument/2006/relationships/slide" Target="../slides/slide19.xml"/><Relationship Id="rId1" Type="http://schemas.openxmlformats.org/officeDocument/2006/relationships/notesMaster" Target="../notesMasters/notesMaster1.xml"/><Relationship Id="rId5" Type="http://schemas.openxmlformats.org/officeDocument/2006/relationships/hyperlink" Target="https://sketchfab.com/3d-models/mold-gold-cape-9866e9b8f8c94fa3890c137516861241" TargetMode="External"/><Relationship Id="rId4" Type="http://schemas.openxmlformats.org/officeDocument/2006/relationships/hyperlink" Target="https://artsandculture.google.com/story/the-mold-cape-the-british-museum/VgVRiXmzf05eLw?hl=en"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istoricengland.org.uk/images-books/photos/item/BB99/06280"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artsandculture.google.com/story/pwVhBxecshzaMQ"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istoricengland.org.uk/images-books/photos/item/IC222/003"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artsandculture.google.com/story/pwVhBxecshzaMQ"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youtu.be/lqieJmIuR14?t=295"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s://www.dartmoor.gov.uk/wildlife-and-heritage/heritage/bronze-age/whitehorse-hill"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youtu.be/lqieJmIuR14?t=295"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dartmoor.gov.uk/wildlife-and-heritage/heritage/bronze-age/whitehorse-hill"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historicengland.org.uk/images-books/photos/item/DP349102" TargetMode="External"/><Relationship Id="rId2" Type="http://schemas.openxmlformats.org/officeDocument/2006/relationships/slide" Target="../slides/slide24.xml"/><Relationship Id="rId1" Type="http://schemas.openxmlformats.org/officeDocument/2006/relationships/notesMaster" Target="../notesMasters/notesMaster1.xml"/><Relationship Id="rId5" Type="http://schemas.openxmlformats.org/officeDocument/2006/relationships/hyperlink" Target="https://www.english-heritage.org.uk/visit/places/grimspound/history/" TargetMode="External"/><Relationship Id="rId4" Type="http://schemas.openxmlformats.org/officeDocument/2006/relationships/hyperlink" Target="https://historicengland.org.uk/images-books/photos/item/DP349101"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historicengland.org.uk/images-books/photos/item/AA008409"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www.english-heritage.org.uk/visit/places/grimspound/history/" TargetMode="External"/><Relationship Id="rId4" Type="http://schemas.openxmlformats.org/officeDocument/2006/relationships/hyperlink" Target="https://historicengland.org.uk/images-books/photos/item/IC047/002"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must-farm-life-in-the-bronze-age/"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flagfen.org.uk/"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historicengland.org.uk/images-books/photos/item/DP529675"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flagfen.org.uk/" TargetMode="External"/><Relationship Id="rId5" Type="http://schemas.openxmlformats.org/officeDocument/2006/relationships/hyperlink" Target="https://historicengland.org.uk/education/schools-resources/teaching-activities/must-farm-life-in-the-bronze-age/" TargetMode="External"/><Relationship Id="rId4" Type="http://schemas.openxmlformats.org/officeDocument/2006/relationships/hyperlink" Target="https://www.alamy.com/stock-photo-site-assistants-emma-rees-right-and-iona-robinson-work-on-a-bronze-106237610.html"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ommons.wikimedia.org/wiki/File:Dover_Bronze_Age_Boat_2011.jpg"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youtube.com/watch?v=ZsCbDvKMgc8"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alamy.com/stock-photo-bronze-age-boat-on-the-river-thames-artist-frank-gardiner-28267480.html"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youtube.com/watch?v=ZsCbDvKMgc8"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vimeo.com/1045257023"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istoricengland.org.uk/images-books/photos/item/DP029569"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historicengland.org.uk/images-books/photos/item/IC009/008"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historicengland.org.uk/images-books/photos/item/DP15877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images-books/photos/item/DP099395"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24102_014"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images-books/archive/collections/aerial-photos/record/24102_01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historicengland.org.uk/images-books/photos/item/DP162546"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historicengland.org.uk/images-books/photos/item/ic095/025"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Socketed Bronze Age axe head, found at Beeston Castle © Historic England Archive Ref: </a:t>
            </a:r>
            <a:r>
              <a:rPr lang="en-GB" sz="1200" b="0" i="0" kern="1200" dirty="0">
                <a:solidFill>
                  <a:schemeClr val="tx1"/>
                </a:solidFill>
                <a:effectLst/>
                <a:latin typeface="+mn-lt"/>
                <a:ea typeface="+mn-ea"/>
                <a:cs typeface="+mn-cs"/>
              </a:rPr>
              <a:t>DP029569</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https://historicengland.org.uk/images-books/photos/item/DP029569</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dirty="0">
                <a:solidFill>
                  <a:schemeClr val="tx1"/>
                </a:solidFill>
                <a:effectLst/>
                <a:latin typeface="+mn-lt"/>
                <a:ea typeface="+mn-ea"/>
                <a:cs typeface="+mn-cs"/>
              </a:rPr>
              <a:t>Reconstruction illustration showing how a Bronze Age axe blade excavated at Beeston Castle may have been attached to a wooden handle to form an axe </a:t>
            </a:r>
            <a:r>
              <a:rPr lang="en-GB" altLang="en-US" dirty="0">
                <a:cs typeface="Arial" panose="020B0604020202020204" pitchFamily="34" charset="0"/>
              </a:rPr>
              <a:t>© Historic England Archive Ref: </a:t>
            </a:r>
            <a:r>
              <a:rPr lang="en-GB" sz="1200" b="0" i="0" kern="1200" dirty="0">
                <a:solidFill>
                  <a:schemeClr val="tx1"/>
                </a:solidFill>
                <a:effectLst/>
                <a:latin typeface="+mn-lt"/>
                <a:ea typeface="+mn-ea"/>
                <a:cs typeface="+mn-cs"/>
              </a:rPr>
              <a:t>IC009/008 </a:t>
            </a:r>
            <a:r>
              <a:rPr lang="en-GB" sz="1200" b="0" i="0" kern="1200" dirty="0">
                <a:solidFill>
                  <a:schemeClr val="tx1"/>
                </a:solidFill>
                <a:effectLst/>
                <a:latin typeface="+mn-lt"/>
                <a:ea typeface="+mn-ea"/>
                <a:cs typeface="+mn-cs"/>
                <a:hlinkClick r:id="rId4"/>
              </a:rPr>
              <a:t>–</a:t>
            </a:r>
            <a:r>
              <a:rPr lang="en-GB" sz="1200" b="0" i="0" kern="1200" dirty="0">
                <a:solidFill>
                  <a:schemeClr val="tx1"/>
                </a:solidFill>
                <a:effectLst/>
                <a:latin typeface="+mn-lt"/>
                <a:ea typeface="+mn-ea"/>
                <a:cs typeface="+mn-cs"/>
              </a:rPr>
              <a:t> </a:t>
            </a:r>
            <a:r>
              <a:rPr lang="en-GB" sz="1200" u="sng" kern="1200" dirty="0">
                <a:solidFill>
                  <a:schemeClr val="tx1"/>
                </a:solidFill>
                <a:effectLst/>
                <a:latin typeface="+mn-lt"/>
                <a:ea typeface="+mn-ea"/>
                <a:cs typeface="+mn-cs"/>
                <a:hlinkClick r:id="rId4"/>
              </a:rPr>
              <a:t>https://historicengland.org.uk/images-books/photos/item/IC009/008</a:t>
            </a:r>
            <a:r>
              <a:rPr lang="en-GB" sz="1200" kern="1200" dirty="0">
                <a:solidFill>
                  <a:schemeClr val="tx1"/>
                </a:solidFill>
                <a:effectLst/>
                <a:latin typeface="+mn-lt"/>
                <a:ea typeface="+mn-ea"/>
                <a:cs typeface="+mn-cs"/>
              </a:rPr>
              <a:t> </a:t>
            </a:r>
            <a:r>
              <a:rPr lang="en-GB" altLang="en-US" dirty="0">
                <a:cs typeface="Arial" panose="020B0604020202020204" pitchFamily="34" charset="0"/>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kern="1200" dirty="0">
              <a:solidFill>
                <a:schemeClr val="tx1"/>
              </a:solidFill>
              <a:effectLst/>
              <a:latin typeface="+mn-lt"/>
              <a:ea typeface="+mn-ea"/>
              <a:cs typeface="Arial" panose="020B0604020202020204" pitchFamily="34" charset="0"/>
            </a:endParaRPr>
          </a:p>
          <a:p>
            <a:pPr algn="just" eaLnBrk="1" hangingPunct="1"/>
            <a:r>
              <a:rPr lang="en-GB" altLang="en-US" dirty="0">
                <a:ea typeface="ＭＳ Ｐゴシック" panose="020B0600070205080204" pitchFamily="34" charset="-128"/>
                <a:cs typeface="Arial" panose="020B0604020202020204" pitchFamily="34" charset="0"/>
              </a:rPr>
              <a:t>People still used stone tools, but </a:t>
            </a:r>
            <a:r>
              <a:rPr lang="en-GB" altLang="en-US" b="1" dirty="0">
                <a:ea typeface="ＭＳ Ｐゴシック" panose="020B0600070205080204" pitchFamily="34" charset="-128"/>
                <a:cs typeface="Arial" panose="020B0604020202020204" pitchFamily="34" charset="0"/>
              </a:rPr>
              <a:t>bronze</a:t>
            </a:r>
            <a:r>
              <a:rPr lang="en-GB" altLang="en-US" dirty="0">
                <a:ea typeface="ＭＳ Ｐゴシック" panose="020B0600070205080204" pitchFamily="34" charset="-128"/>
                <a:cs typeface="Arial" panose="020B0604020202020204" pitchFamily="34" charset="0"/>
              </a:rPr>
              <a:t> was increasingly used for weapons and tools, and gold for jewellery. Different types of </a:t>
            </a:r>
            <a:r>
              <a:rPr lang="en-GB" altLang="en-US" b="1" dirty="0">
                <a:ea typeface="ＭＳ Ｐゴシック" panose="020B0600070205080204" pitchFamily="34" charset="-128"/>
                <a:cs typeface="Arial" panose="020B0604020202020204" pitchFamily="34" charset="0"/>
              </a:rPr>
              <a:t>pottery</a:t>
            </a:r>
            <a:r>
              <a:rPr lang="en-GB" altLang="en-US" dirty="0">
                <a:ea typeface="ＭＳ Ｐゴシック" panose="020B0600070205080204" pitchFamily="34" charset="-128"/>
                <a:cs typeface="Arial" panose="020B0604020202020204" pitchFamily="34" charset="0"/>
              </a:rPr>
              <a:t> were also introduced. </a:t>
            </a:r>
          </a:p>
          <a:p>
            <a:pPr algn="just" eaLnBrk="1" hangingPunct="1"/>
            <a:endParaRPr lang="en-GB" altLang="en-US" dirty="0">
              <a:ea typeface="ＭＳ Ｐゴシック" panose="020B0600070205080204" pitchFamily="34" charset="-128"/>
              <a:cs typeface="Arial" panose="020B0604020202020204" pitchFamily="34" charset="0"/>
            </a:endParaRPr>
          </a:p>
          <a:p>
            <a:pPr algn="just" eaLnBrk="1" hangingPunct="1"/>
            <a:r>
              <a:rPr lang="en-GB" altLang="en-US" dirty="0">
                <a:ea typeface="ＭＳ Ｐゴシック" panose="020B0600070205080204" pitchFamily="34" charset="-128"/>
                <a:cs typeface="Arial" panose="020B0604020202020204" pitchFamily="34" charset="0"/>
              </a:rPr>
              <a:t>In the early Bronze Age some people were buried with valuable and exotic things. </a:t>
            </a:r>
          </a:p>
          <a:p>
            <a:pPr algn="just" eaLnBrk="1" hangingPunct="1"/>
            <a:r>
              <a:rPr lang="en-GB" altLang="en-US" dirty="0">
                <a:ea typeface="ＭＳ Ｐゴシック" panose="020B0600070205080204" pitchFamily="34" charset="-128"/>
                <a:cs typeface="Arial" panose="020B0604020202020204" pitchFamily="34" charset="0"/>
              </a:rPr>
              <a:t>Later on, people started to live in round houses and lay out field systems. </a:t>
            </a:r>
          </a:p>
          <a:p>
            <a:pPr algn="just" eaLnBrk="1" hangingPunct="1"/>
            <a:r>
              <a:rPr lang="en-GB" altLang="en-US" dirty="0">
                <a:ea typeface="ＭＳ Ｐゴシック" panose="020B0600070205080204" pitchFamily="34" charset="-128"/>
                <a:cs typeface="Arial" panose="020B0604020202020204" pitchFamily="34" charset="0"/>
              </a:rPr>
              <a:t>The origins of the countryside we see today lie in the later Bronze Age</a:t>
            </a:r>
            <a:r>
              <a:rPr lang="en-GB" altLang="en-US" dirty="0">
                <a:solidFill>
                  <a:srgbClr val="FF0000"/>
                </a:solidFill>
                <a:ea typeface="ＭＳ Ｐゴシック" panose="020B0600070205080204" pitchFamily="34" charset="-128"/>
                <a:cs typeface="Arial" panose="020B0604020202020204" pitchFamily="34" charset="0"/>
              </a:rPr>
              <a:t>.</a:t>
            </a:r>
          </a:p>
          <a:p>
            <a:pPr algn="just" eaLnBrk="1" hangingPunct="1"/>
            <a:endParaRPr lang="en-GB" altLang="en-US" dirty="0">
              <a:solidFill>
                <a:srgbClr val="FF0000"/>
              </a:solidFill>
              <a:ea typeface="ＭＳ Ｐゴシック" panose="020B0600070205080204" pitchFamily="34" charset="-128"/>
              <a:cs typeface="Arial" panose="020B0604020202020204" pitchFamily="34" charset="0"/>
            </a:endParaRPr>
          </a:p>
          <a:p>
            <a:pPr algn="just" eaLnBrk="1" hangingPunct="1"/>
            <a:r>
              <a:rPr lang="en-GB" altLang="en-US" dirty="0">
                <a:ea typeface="ＭＳ Ｐゴシック" panose="020B0600070205080204" pitchFamily="34" charset="-128"/>
                <a:cs typeface="Arial" panose="020B0604020202020204" pitchFamily="34" charset="0"/>
              </a:rPr>
              <a:t>Use the first  slides as an introduction  to help pupils find out more about the Bronze Age in general. </a:t>
            </a:r>
          </a:p>
          <a:p>
            <a:pPr algn="just" eaLnBrk="1" hangingPunct="1"/>
            <a:r>
              <a:rPr lang="en-GB" altLang="en-US" dirty="0">
                <a:ea typeface="ＭＳ Ｐゴシック" panose="020B0600070205080204" pitchFamily="34" charset="-128"/>
                <a:cs typeface="Arial" panose="020B0604020202020204" pitchFamily="34" charset="0"/>
              </a:rPr>
              <a:t>Then explore the map to find out more about specific archaeological sites in Britain.</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dirty="0"/>
          </a:p>
        </p:txBody>
      </p:sp>
    </p:spTree>
    <p:extLst>
      <p:ext uri="{BB962C8B-B14F-4D97-AF65-F5344CB8AC3E}">
        <p14:creationId xmlns:p14="http://schemas.microsoft.com/office/powerpoint/2010/main" val="2282049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cs typeface="Arial" panose="020B0604020202020204" pitchFamily="34" charset="0"/>
              </a:rPr>
              <a:t>IMAGES: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A reconstruction illustration showing Bronze Age figures digging the primary grave. </a:t>
            </a:r>
            <a:r>
              <a:rPr lang="en-GB" altLang="en-US" dirty="0">
                <a:cs typeface="Arial" panose="020B0604020202020204" pitchFamily="34" charset="0"/>
              </a:rPr>
              <a:t>© Historic England Archive Ref: IC095/098 - </a:t>
            </a:r>
            <a:r>
              <a:rPr lang="en-GB" sz="1200" u="sng" kern="1200" dirty="0">
                <a:solidFill>
                  <a:schemeClr val="tx1"/>
                </a:solidFill>
                <a:effectLst/>
                <a:latin typeface="+mn-lt"/>
                <a:ea typeface="+mn-ea"/>
                <a:cs typeface="+mn-cs"/>
                <a:hlinkClick r:id="rId3"/>
              </a:rPr>
              <a:t>https://historicengland.org.uk/images-books/photos/item/IC095/098</a:t>
            </a:r>
            <a:r>
              <a:rPr lang="en-GB" sz="1200" kern="1200" dirty="0">
                <a:solidFill>
                  <a:schemeClr val="tx1"/>
                </a:solidFill>
                <a:effectLst/>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kern="1200" dirty="0">
                <a:solidFill>
                  <a:schemeClr val="tx1"/>
                </a:solidFill>
                <a:effectLst/>
                <a:latin typeface="+mn-lt"/>
                <a:ea typeface="+mn-ea"/>
                <a:cs typeface="+mn-cs"/>
              </a:rPr>
              <a:t>A reconstruction illustration showing two Bronze Age figures constructing the mortuary house. </a:t>
            </a:r>
            <a:r>
              <a:rPr lang="en-GB" altLang="en-US" dirty="0">
                <a:cs typeface="Arial" panose="020B0604020202020204" pitchFamily="34" charset="0"/>
              </a:rPr>
              <a:t>© Historic England Archive Ref: IC095/099 - </a:t>
            </a:r>
            <a:r>
              <a:rPr lang="en-GB" sz="1200" u="sng" kern="1200" dirty="0">
                <a:solidFill>
                  <a:schemeClr val="tx1"/>
                </a:solidFill>
                <a:effectLst/>
                <a:latin typeface="+mn-lt"/>
                <a:ea typeface="+mn-ea"/>
                <a:cs typeface="+mn-cs"/>
                <a:hlinkClick r:id="rId4"/>
              </a:rPr>
              <a:t>https://historicengland.org.uk/images-books/photos/item/IC095/099</a:t>
            </a:r>
            <a:r>
              <a:rPr lang="en-GB" sz="1200" kern="1200" dirty="0">
                <a:solidFill>
                  <a:schemeClr val="tx1"/>
                </a:solidFill>
                <a:effectLst/>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kern="1200" dirty="0">
                <a:solidFill>
                  <a:schemeClr val="tx1"/>
                </a:solidFill>
                <a:effectLst/>
                <a:latin typeface="+mn-lt"/>
                <a:ea typeface="+mn-ea"/>
                <a:cs typeface="+mn-cs"/>
              </a:rPr>
              <a:t>A reconstruction illustration showing a (crouched) body in the mortuary house. </a:t>
            </a:r>
            <a:r>
              <a:rPr lang="en-GB" altLang="en-US" dirty="0">
                <a:cs typeface="Arial" panose="020B0604020202020204" pitchFamily="34" charset="0"/>
              </a:rPr>
              <a:t>© Historic England Archive Ref: IC095/100 - </a:t>
            </a:r>
            <a:r>
              <a:rPr lang="en-GB" sz="1200" u="sng" kern="1200" dirty="0">
                <a:solidFill>
                  <a:schemeClr val="tx1"/>
                </a:solidFill>
                <a:effectLst/>
                <a:latin typeface="+mn-lt"/>
                <a:ea typeface="+mn-ea"/>
                <a:cs typeface="+mn-cs"/>
                <a:hlinkClick r:id="rId5"/>
              </a:rPr>
              <a:t>https://historicengland.org.uk/images-books/photos/item/IC095/100</a:t>
            </a:r>
            <a:r>
              <a:rPr lang="en-GB" sz="1200" kern="1200" dirty="0">
                <a:solidFill>
                  <a:schemeClr val="tx1"/>
                </a:solidFill>
                <a:effectLst/>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200" kern="1200" dirty="0">
                <a:solidFill>
                  <a:schemeClr val="tx1"/>
                </a:solidFill>
                <a:effectLst/>
                <a:latin typeface="+mn-lt"/>
                <a:ea typeface="+mn-ea"/>
                <a:cs typeface="+mn-cs"/>
              </a:rPr>
              <a:t>A reconstruction illustration showing figures building the barrow mound. </a:t>
            </a:r>
            <a:r>
              <a:rPr lang="en-GB" altLang="en-US" dirty="0">
                <a:cs typeface="Arial" panose="020B0604020202020204" pitchFamily="34" charset="0"/>
              </a:rPr>
              <a:t>© Historic England Archive Ref: IC095/101 - </a:t>
            </a:r>
            <a:r>
              <a:rPr lang="en-GB" sz="1200" u="sng" kern="1200" dirty="0">
                <a:solidFill>
                  <a:schemeClr val="tx1"/>
                </a:solidFill>
                <a:effectLst/>
                <a:latin typeface="+mn-lt"/>
                <a:ea typeface="+mn-ea"/>
                <a:cs typeface="+mn-cs"/>
                <a:hlinkClick r:id="rId6"/>
              </a:rPr>
              <a:t>https://historicengland.org.uk/images-books/photos/item/IC095/101</a:t>
            </a:r>
            <a:r>
              <a:rPr lang="en-GB" sz="1200" kern="1200" dirty="0">
                <a:solidFill>
                  <a:schemeClr val="tx1"/>
                </a:solidFill>
                <a:effectLst/>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A reconstruction illustration showing figures digging the ditch. </a:t>
            </a:r>
            <a:r>
              <a:rPr lang="en-GB" altLang="en-US" dirty="0">
                <a:cs typeface="Arial" panose="020B0604020202020204" pitchFamily="34" charset="0"/>
              </a:rPr>
              <a:t>© Historic England Archive Ref: IC095/102 - </a:t>
            </a:r>
            <a:r>
              <a:rPr lang="en-GB" sz="1200" u="sng" kern="1200" dirty="0">
                <a:solidFill>
                  <a:schemeClr val="tx1"/>
                </a:solidFill>
                <a:effectLst/>
                <a:latin typeface="+mn-lt"/>
                <a:ea typeface="+mn-ea"/>
                <a:cs typeface="+mn-cs"/>
                <a:hlinkClick r:id="rId7"/>
              </a:rPr>
              <a:t>https://historicengland.org.uk/images-books/photos/item/IC095/102</a:t>
            </a:r>
            <a:r>
              <a:rPr lang="en-GB" sz="1200" kern="1200" dirty="0">
                <a:solidFill>
                  <a:schemeClr val="tx1"/>
                </a:solidFill>
                <a:effectLst/>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A reconstruction illustration showing figures digging a (later) grave in the top of the mound to place a pottery cremation urn. </a:t>
            </a:r>
            <a:r>
              <a:rPr lang="en-GB" altLang="en-US" dirty="0">
                <a:cs typeface="Arial" panose="020B0604020202020204" pitchFamily="34" charset="0"/>
              </a:rPr>
              <a:t>© Historic England Archive Ref: IC095/103 - </a:t>
            </a:r>
            <a:r>
              <a:rPr lang="en-GB" sz="1200" u="sng" kern="1200" dirty="0">
                <a:solidFill>
                  <a:schemeClr val="tx1"/>
                </a:solidFill>
                <a:effectLst/>
                <a:latin typeface="+mn-lt"/>
                <a:ea typeface="+mn-ea"/>
                <a:cs typeface="+mn-cs"/>
                <a:hlinkClick r:id="rId8"/>
              </a:rPr>
              <a:t>https://historicengland.org.uk/images-books/photos/item/IC095/103</a:t>
            </a:r>
            <a:r>
              <a:rPr lang="en-GB" sz="1200" kern="1200" dirty="0">
                <a:solidFill>
                  <a:schemeClr val="tx1"/>
                </a:solidFill>
                <a:effectLst/>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dirty="0"/>
          </a:p>
        </p:txBody>
      </p:sp>
    </p:spTree>
    <p:extLst>
      <p:ext uri="{BB962C8B-B14F-4D97-AF65-F5344CB8AC3E}">
        <p14:creationId xmlns:p14="http://schemas.microsoft.com/office/powerpoint/2010/main" val="3758581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Reconstruction drawing depicting the burial of a woman within a round barrow at the Normanton Down Barrow Group near Stonehenge in about 1900BC, during the Early Bronze Age. After burial, the mound of the barrow would have been built over the grave. </a:t>
            </a:r>
            <a:r>
              <a:rPr lang="en-GB" altLang="en-US" dirty="0">
                <a:cs typeface="Arial" panose="020B0604020202020204" pitchFamily="34" charset="0"/>
              </a:rPr>
              <a:t>© Historic England Archive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IC095/081</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https://historicengland.org.uk/images-books/photos/item/IC095/081</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dirty="0"/>
          </a:p>
        </p:txBody>
      </p:sp>
    </p:spTree>
    <p:extLst>
      <p:ext uri="{BB962C8B-B14F-4D97-AF65-F5344CB8AC3E}">
        <p14:creationId xmlns:p14="http://schemas.microsoft.com/office/powerpoint/2010/main" val="2472140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5512C-5E90-50F1-A8F6-45C4D8F6D4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FDF5F5-9BA0-8C5A-F302-857CAB596EE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9B7252F-EAE6-CAF0-17AD-03A1C5DC69E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ea typeface="ＭＳ Ｐゴシック" panose="020B0600070205080204" pitchFamily="34" charset="-128"/>
                <a:cs typeface="Arial" panose="020B0604020202020204" pitchFamily="34" charset="0"/>
              </a:rPr>
              <a:t>Click</a:t>
            </a:r>
            <a:r>
              <a:rPr lang="en-GB" altLang="en-US" dirty="0">
                <a:ea typeface="ＭＳ Ｐゴシック" panose="020B0600070205080204" pitchFamily="34" charset="-128"/>
                <a:cs typeface="Arial" panose="020B0604020202020204" pitchFamily="34" charset="0"/>
              </a:rPr>
              <a:t> on the red dots to learn more about each location</a:t>
            </a:r>
          </a:p>
        </p:txBody>
      </p:sp>
      <p:sp>
        <p:nvSpPr>
          <p:cNvPr id="4" name="Slide Number Placeholder 3">
            <a:extLst>
              <a:ext uri="{FF2B5EF4-FFF2-40B4-BE49-F238E27FC236}">
                <a16:creationId xmlns:a16="http://schemas.microsoft.com/office/drawing/2014/main" id="{CBBD259D-F64E-30BE-A67C-044E15777C30}"/>
              </a:ext>
            </a:extLst>
          </p:cNvPr>
          <p:cNvSpPr>
            <a:spLocks noGrp="1"/>
          </p:cNvSpPr>
          <p:nvPr>
            <p:ph type="sldNum" sz="quarter" idx="5"/>
          </p:nvPr>
        </p:nvSpPr>
        <p:spPr/>
        <p:txBody>
          <a:bodyPr/>
          <a:lstStyle/>
          <a:p>
            <a:fld id="{1AFFFB68-4C17-3C4E-8F1F-E2E74032E6C9}" type="slidenum">
              <a:rPr lang="en-US" smtClean="0"/>
              <a:t>13</a:t>
            </a:fld>
            <a:endParaRPr lang="en-US" dirty="0"/>
          </a:p>
        </p:txBody>
      </p:sp>
    </p:spTree>
    <p:extLst>
      <p:ext uri="{BB962C8B-B14F-4D97-AF65-F5344CB8AC3E}">
        <p14:creationId xmlns:p14="http://schemas.microsoft.com/office/powerpoint/2010/main" val="4158352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3F120-F5EF-42C5-92AC-EEBF050D69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BD90CD-FE1B-9FD3-F1E2-C299C4782882}"/>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747FF782-0C29-6B8F-2B1C-A02E0367E5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The ‘Near Lewes’ hoard.  © Portable Antiquities Scheme from London, England, CC BY 2.0, via Wikimedia Commons - </a:t>
            </a:r>
            <a:r>
              <a:rPr lang="en-GB" sz="1200" u="sng" kern="1200" dirty="0">
                <a:solidFill>
                  <a:schemeClr val="tx1"/>
                </a:solidFill>
                <a:effectLst/>
                <a:latin typeface="+mn-lt"/>
                <a:ea typeface="+mn-ea"/>
                <a:cs typeface="+mn-cs"/>
                <a:hlinkClick r:id="rId3"/>
              </a:rPr>
              <a:t>https://commons.wikimedia.org/wiki/File:Near_Lewes_Hoard.jpg</a:t>
            </a:r>
            <a:r>
              <a:rPr lang="en-GB" sz="1200" kern="1200" dirty="0">
                <a:solidFill>
                  <a:schemeClr val="tx1"/>
                </a:solidFill>
                <a:effectLst/>
                <a:latin typeface="+mn-lt"/>
                <a:ea typeface="+mn-ea"/>
                <a:cs typeface="+mn-cs"/>
              </a:rPr>
              <a:t> </a:t>
            </a:r>
          </a:p>
          <a:p>
            <a:pPr algn="just" eaLnBrk="1" hangingPunct="1"/>
            <a:endParaRPr lang="en-GB" altLang="en-US" dirty="0">
              <a:cs typeface="Arial" panose="020B0604020202020204" pitchFamily="34" charset="0"/>
            </a:endParaRPr>
          </a:p>
          <a:p>
            <a:pPr eaLnBrk="1" hangingPunct="1">
              <a:lnSpc>
                <a:spcPct val="90000"/>
              </a:lnSpc>
            </a:pPr>
            <a:r>
              <a:rPr lang="en-GB" altLang="en-US" b="1" dirty="0"/>
              <a:t>QUESTION: </a:t>
            </a:r>
          </a:p>
          <a:p>
            <a:pPr eaLnBrk="1" hangingPunct="1">
              <a:lnSpc>
                <a:spcPct val="90000"/>
              </a:lnSpc>
            </a:pPr>
            <a:r>
              <a:rPr lang="en-GB" altLang="en-US" b="0" dirty="0"/>
              <a:t>What would you bury as your most important objects and why?</a:t>
            </a:r>
            <a:endParaRPr lang="en-GB" altLang="en-US" b="1" dirty="0"/>
          </a:p>
          <a:p>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Loop Bracelet 3D Model - </a:t>
            </a:r>
            <a:r>
              <a:rPr lang="en-GB" sz="1200" u="sng" kern="1200" dirty="0">
                <a:solidFill>
                  <a:schemeClr val="tx1"/>
                </a:solidFill>
                <a:effectLst/>
                <a:latin typeface="+mn-lt"/>
                <a:ea typeface="+mn-ea"/>
                <a:cs typeface="+mn-cs"/>
                <a:hlinkClick r:id="rId4"/>
              </a:rPr>
              <a:t>https://sketchfab.com/3d-models/loop-bracelet-1903-6-251-08c12513f176468d8b598a0a079efb9b</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Palstave Axe 3D Model - </a:t>
            </a:r>
            <a:r>
              <a:rPr lang="en-GB" sz="1200" u="sng" kern="1200" dirty="0">
                <a:solidFill>
                  <a:schemeClr val="tx1"/>
                </a:solidFill>
                <a:effectLst/>
                <a:latin typeface="+mn-lt"/>
                <a:ea typeface="+mn-ea"/>
                <a:cs typeface="+mn-cs"/>
                <a:hlinkClick r:id="rId5"/>
              </a:rPr>
              <a:t>https://sketchfab.com/3d-models/bronze-age-palstave-p1991-3-3-8-a160a430fbfd468fb54cd34350752af0</a:t>
            </a:r>
            <a:r>
              <a:rPr lang="en-GB" sz="1200" kern="1200" dirty="0">
                <a:solidFill>
                  <a:schemeClr val="tx1"/>
                </a:solidFill>
                <a:effectLst/>
                <a:latin typeface="+mn-lt"/>
                <a:ea typeface="+mn-ea"/>
                <a:cs typeface="+mn-cs"/>
              </a:rPr>
              <a:t> </a:t>
            </a:r>
          </a:p>
          <a:p>
            <a:endParaRPr lang="en-GB" altLang="en-US" b="0" dirty="0"/>
          </a:p>
          <a:p>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4205B117-54C5-74F6-0BC5-EB50E8406EF8}"/>
              </a:ext>
            </a:extLst>
          </p:cNvPr>
          <p:cNvSpPr>
            <a:spLocks noGrp="1"/>
          </p:cNvSpPr>
          <p:nvPr>
            <p:ph type="sldNum" sz="quarter" idx="5"/>
          </p:nvPr>
        </p:nvSpPr>
        <p:spPr/>
        <p:txBody>
          <a:bodyPr/>
          <a:lstStyle/>
          <a:p>
            <a:fld id="{1AFFFB68-4C17-3C4E-8F1F-E2E74032E6C9}" type="slidenum">
              <a:rPr lang="en-US" smtClean="0"/>
              <a:t>14</a:t>
            </a:fld>
            <a:endParaRPr lang="en-US" dirty="0"/>
          </a:p>
        </p:txBody>
      </p:sp>
    </p:spTree>
    <p:extLst>
      <p:ext uri="{BB962C8B-B14F-4D97-AF65-F5344CB8AC3E}">
        <p14:creationId xmlns:p14="http://schemas.microsoft.com/office/powerpoint/2010/main" val="1976449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0EB4E-2905-CC5B-C87F-F64FAA91A4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DE4AF8-944F-BCA1-643E-35CD46F2A83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3248503-DD3C-280F-8070-4E7C2525E6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Middle Bronze Age Europe (simplified).  © Xoil, CC BY-SA 3.0, via Wikimedia Commons - </a:t>
            </a:r>
            <a:r>
              <a:rPr lang="en-GB" sz="1200" u="sng" kern="1200" dirty="0">
                <a:solidFill>
                  <a:schemeClr val="tx1"/>
                </a:solidFill>
                <a:effectLst/>
                <a:latin typeface="+mn-lt"/>
                <a:ea typeface="+mn-ea"/>
                <a:cs typeface="+mn-cs"/>
                <a:hlinkClick r:id="rId3"/>
              </a:rPr>
              <a:t>https://commons.wikimedia.org/wiki/File:Middle_Bronze_Age_Europe_%28simplified%29.jpg</a:t>
            </a:r>
            <a:r>
              <a:rPr lang="en-GB" sz="1200" kern="1200" dirty="0">
                <a:solidFill>
                  <a:schemeClr val="tx1"/>
                </a:solidFill>
                <a:effectLst/>
                <a:latin typeface="+mn-lt"/>
                <a:ea typeface="+mn-ea"/>
                <a:cs typeface="+mn-cs"/>
              </a:rPr>
              <a:t> </a:t>
            </a:r>
          </a:p>
          <a:p>
            <a:pPr algn="just" eaLnBrk="1" hangingPunct="1"/>
            <a:endParaRPr lang="en-GB" altLang="en-US" dirty="0">
              <a:cs typeface="Arial" panose="020B0604020202020204" pitchFamily="34" charset="0"/>
            </a:endParaRPr>
          </a:p>
          <a:p>
            <a:pPr eaLnBrk="1" hangingPunct="1">
              <a:lnSpc>
                <a:spcPct val="90000"/>
              </a:lnSpc>
            </a:pPr>
            <a:r>
              <a:rPr lang="en-GB" altLang="en-US" b="1" dirty="0"/>
              <a:t>QUESTION: </a:t>
            </a:r>
          </a:p>
          <a:p>
            <a:pPr eaLnBrk="1" hangingPunct="1">
              <a:lnSpc>
                <a:spcPct val="90000"/>
              </a:lnSpc>
            </a:pPr>
            <a:r>
              <a:rPr lang="en-GB" altLang="en-US" b="0" dirty="0"/>
              <a:t>What would you bury as your most important objects and why?</a:t>
            </a: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Loop Bracelet 3D Model - </a:t>
            </a:r>
            <a:r>
              <a:rPr lang="en-GB" sz="1200" u="sng" kern="1200" dirty="0">
                <a:solidFill>
                  <a:schemeClr val="tx1"/>
                </a:solidFill>
                <a:effectLst/>
                <a:latin typeface="+mn-lt"/>
                <a:ea typeface="+mn-ea"/>
                <a:cs typeface="+mn-cs"/>
                <a:hlinkClick r:id="rId4"/>
              </a:rPr>
              <a:t>https://sketchfab.com/3d-models/loop-bracelet-1903-6-251-08c12513f176468d8b598a0a079efb9b</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Palstave Axe 3D Model - </a:t>
            </a:r>
            <a:r>
              <a:rPr lang="en-GB" sz="1200" u="sng" kern="1200" dirty="0">
                <a:solidFill>
                  <a:schemeClr val="tx1"/>
                </a:solidFill>
                <a:effectLst/>
                <a:latin typeface="+mn-lt"/>
                <a:ea typeface="+mn-ea"/>
                <a:cs typeface="+mn-cs"/>
                <a:hlinkClick r:id="rId5"/>
              </a:rPr>
              <a:t>https://sketchfab.com/3d-models/bronze-age-palstave-p1991-3-3-8-a160a430fbfd468fb54cd34350752af0</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0" dirty="0"/>
          </a:p>
          <a:p>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D666BBCC-4588-AAFD-433A-A2AD0DFC06BB}"/>
              </a:ext>
            </a:extLst>
          </p:cNvPr>
          <p:cNvSpPr>
            <a:spLocks noGrp="1"/>
          </p:cNvSpPr>
          <p:nvPr>
            <p:ph type="sldNum" sz="quarter" idx="5"/>
          </p:nvPr>
        </p:nvSpPr>
        <p:spPr/>
        <p:txBody>
          <a:bodyPr/>
          <a:lstStyle/>
          <a:p>
            <a:fld id="{1AFFFB68-4C17-3C4E-8F1F-E2E74032E6C9}" type="slidenum">
              <a:rPr lang="en-US" smtClean="0"/>
              <a:t>15</a:t>
            </a:fld>
            <a:endParaRPr lang="en-US" dirty="0"/>
          </a:p>
        </p:txBody>
      </p:sp>
    </p:spTree>
    <p:extLst>
      <p:ext uri="{BB962C8B-B14F-4D97-AF65-F5344CB8AC3E}">
        <p14:creationId xmlns:p14="http://schemas.microsoft.com/office/powerpoint/2010/main" val="3199541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D9791-7851-ACE2-66FD-818A186DF2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1EA027-0FE5-A2DA-C756-4FFEAF31473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D9A4C86-B776-30B9-AC22-FCEFB8CC64B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Cliffs End Farm – drawing the pit burial.  © Wessex Archaeology, via Flikr -</a:t>
            </a:r>
            <a:r>
              <a:rPr lang="en-GB" sz="1200" u="sng" kern="1200" dirty="0">
                <a:solidFill>
                  <a:schemeClr val="tx1"/>
                </a:solidFill>
                <a:effectLst/>
                <a:latin typeface="+mn-lt"/>
                <a:ea typeface="+mn-ea"/>
                <a:cs typeface="+mn-cs"/>
                <a:hlinkClick r:id="rId3"/>
              </a:rPr>
              <a:t>https://www.flickr.com/photos/wessexarchaeology/118766024/</a:t>
            </a:r>
            <a:r>
              <a:rPr lang="en-GB" sz="1200" kern="1200" dirty="0">
                <a:solidFill>
                  <a:schemeClr val="tx1"/>
                </a:solidFill>
                <a:effectLst/>
                <a:latin typeface="+mn-lt"/>
                <a:ea typeface="+mn-ea"/>
                <a:cs typeface="+mn-cs"/>
              </a:rPr>
              <a:t> </a:t>
            </a:r>
          </a:p>
          <a:p>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How and why do you think people travelled across prehistoric Europe?</a:t>
            </a:r>
          </a:p>
          <a:p>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Question1 PPT &amp; Activity in - </a:t>
            </a:r>
            <a:r>
              <a:rPr lang="en-GB" sz="1200" u="sng" kern="1200" dirty="0">
                <a:solidFill>
                  <a:schemeClr val="tx1"/>
                </a:solidFill>
                <a:effectLst/>
                <a:latin typeface="+mn-lt"/>
                <a:ea typeface="+mn-ea"/>
                <a:cs typeface="+mn-cs"/>
                <a:hlinkClick r:id="rId4"/>
              </a:rPr>
              <a:t>https://historicengland.org.uk/education/schools-resources/teaching-activities/ramsgate-local-history/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More photos of the site – </a:t>
            </a:r>
            <a:r>
              <a:rPr lang="en-GB" sz="1200" u="sng" kern="1200" dirty="0">
                <a:solidFill>
                  <a:schemeClr val="tx1"/>
                </a:solidFill>
                <a:effectLst/>
                <a:latin typeface="+mn-lt"/>
                <a:ea typeface="+mn-ea"/>
                <a:cs typeface="+mn-cs"/>
                <a:hlinkClick r:id="rId5"/>
              </a:rPr>
              <a:t>https://www.flickr.com/search/?user_id=32884265%40N00&amp;view_all=1&amp;text=cliffs+end</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Site info - </a:t>
            </a:r>
            <a:r>
              <a:rPr lang="en-GB" altLang="en-US" dirty="0">
                <a:ea typeface="ＭＳ Ｐゴシック" panose="020B0600070205080204" pitchFamily="34" charset="-128"/>
                <a:cs typeface="Arial" panose="020B0604020202020204" pitchFamily="34" charset="0"/>
                <a:hlinkClick r:id="rId6"/>
              </a:rPr>
              <a:t>http://www.wessexarch.co.uk/projects/kent/ramsgate/cliffs_end</a:t>
            </a:r>
            <a:endParaRPr lang="en-GB" altLang="en-US" dirty="0">
              <a:ea typeface="ＭＳ Ｐゴシック" panose="020B0600070205080204" pitchFamily="34" charset="-128"/>
              <a:cs typeface="Arial" panose="020B0604020202020204" pitchFamily="34" charset="0"/>
            </a:endParaRPr>
          </a:p>
          <a:p>
            <a:endParaRPr lang="en-GB" altLang="en-US" b="1" dirty="0"/>
          </a:p>
          <a:p>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05FB18F1-44E4-B785-7D33-50A864638A69}"/>
              </a:ext>
            </a:extLst>
          </p:cNvPr>
          <p:cNvSpPr>
            <a:spLocks noGrp="1"/>
          </p:cNvSpPr>
          <p:nvPr>
            <p:ph type="sldNum" sz="quarter" idx="5"/>
          </p:nvPr>
        </p:nvSpPr>
        <p:spPr/>
        <p:txBody>
          <a:bodyPr/>
          <a:lstStyle/>
          <a:p>
            <a:fld id="{1AFFFB68-4C17-3C4E-8F1F-E2E74032E6C9}" type="slidenum">
              <a:rPr lang="en-US" smtClean="0"/>
              <a:t>16</a:t>
            </a:fld>
            <a:endParaRPr lang="en-US" dirty="0"/>
          </a:p>
        </p:txBody>
      </p:sp>
    </p:spTree>
    <p:extLst>
      <p:ext uri="{BB962C8B-B14F-4D97-AF65-F5344CB8AC3E}">
        <p14:creationId xmlns:p14="http://schemas.microsoft.com/office/powerpoint/2010/main" val="617161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28AD9-40CD-102E-CF35-0EA89F6218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8906E1-B843-C636-2881-8CE0A26B137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A76C73F7-D739-6C18-0D17-B77D99EF092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en-US" b="0" dirty="0"/>
              <a:t>Cliffs End - skull detail 2. </a:t>
            </a:r>
            <a:r>
              <a:rPr lang="en-GB" altLang="en-US" dirty="0">
                <a:ea typeface="ＭＳ Ｐゴシック" panose="020B0600070205080204" pitchFamily="34" charset="-128"/>
                <a:cs typeface="Arial" panose="020B0604020202020204" pitchFamily="34" charset="0"/>
              </a:rPr>
              <a:t>© Wessex Archaeology, via Flikr </a:t>
            </a:r>
            <a:r>
              <a:rPr lang="sv-SE" altLang="en-US" b="0" dirty="0"/>
              <a:t>- </a:t>
            </a:r>
            <a:r>
              <a:rPr lang="en-GB" sz="1200" u="sng" kern="1200" dirty="0">
                <a:solidFill>
                  <a:schemeClr val="tx1"/>
                </a:solidFill>
                <a:effectLst/>
                <a:latin typeface="+mn-lt"/>
                <a:ea typeface="+mn-ea"/>
                <a:cs typeface="+mn-cs"/>
                <a:hlinkClick r:id="rId3"/>
              </a:rPr>
              <a:t>https://www.flickr.com/photos/wessexarchaeology/2804993889/</a:t>
            </a:r>
            <a:r>
              <a:rPr lang="en-GB" sz="1200" kern="1200" dirty="0">
                <a:solidFill>
                  <a:schemeClr val="tx1"/>
                </a:solidFill>
                <a:effectLst/>
                <a:latin typeface="+mn-lt"/>
                <a:ea typeface="+mn-ea"/>
                <a:cs typeface="+mn-cs"/>
              </a:rPr>
              <a:t> </a:t>
            </a:r>
            <a:endParaRPr lang="en-GB" altLang="en-US" b="0" dirty="0"/>
          </a:p>
          <a:p>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How and why do you think people travelled across prehistoric Europe?</a:t>
            </a:r>
            <a:endParaRPr lang="en-GB" altLang="en-US" b="1" dirty="0"/>
          </a:p>
          <a:p>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Question1 PPT &amp; Activity in - </a:t>
            </a:r>
            <a:r>
              <a:rPr lang="en-GB" sz="1200" u="sng" kern="1200" dirty="0">
                <a:solidFill>
                  <a:schemeClr val="tx1"/>
                </a:solidFill>
                <a:effectLst/>
                <a:latin typeface="+mn-lt"/>
                <a:ea typeface="+mn-ea"/>
                <a:cs typeface="+mn-cs"/>
                <a:hlinkClick r:id="rId4"/>
              </a:rPr>
              <a:t>https://historicengland.org.uk/education/schools-resources/teaching-activities/ramsgate-local-history/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More photos of the site – </a:t>
            </a:r>
            <a:r>
              <a:rPr lang="en-GB" sz="1200" u="sng" kern="1200" dirty="0">
                <a:solidFill>
                  <a:schemeClr val="tx1"/>
                </a:solidFill>
                <a:effectLst/>
                <a:latin typeface="+mn-lt"/>
                <a:ea typeface="+mn-ea"/>
                <a:cs typeface="+mn-cs"/>
                <a:hlinkClick r:id="rId5"/>
              </a:rPr>
              <a:t>https://www.flickr.com/search/?user_id=32884265%40N00&amp;view_all=1&amp;text=cliffs+end</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Site info - </a:t>
            </a:r>
            <a:r>
              <a:rPr lang="en-GB" altLang="en-US" dirty="0">
                <a:ea typeface="ＭＳ Ｐゴシック" panose="020B0600070205080204" pitchFamily="34" charset="-128"/>
                <a:cs typeface="Arial" panose="020B0604020202020204" pitchFamily="34" charset="0"/>
                <a:hlinkClick r:id="rId6"/>
              </a:rPr>
              <a:t>http://www.wessexarch.co.uk/projects/kent/ramsgate/cliffs_end</a:t>
            </a:r>
            <a:endParaRPr lang="en-GB" altLang="en-US" dirty="0">
              <a:ea typeface="ＭＳ Ｐゴシック" panose="020B0600070205080204" pitchFamily="34" charset="-128"/>
              <a:cs typeface="Arial" panose="020B0604020202020204" pitchFamily="34" charset="0"/>
            </a:endParaRPr>
          </a:p>
          <a:p>
            <a:endParaRPr lang="en-GB" altLang="en-US" b="0" dirty="0"/>
          </a:p>
          <a:p>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AC57E924-E914-E830-8E9B-8B1437811BE7}"/>
              </a:ext>
            </a:extLst>
          </p:cNvPr>
          <p:cNvSpPr>
            <a:spLocks noGrp="1"/>
          </p:cNvSpPr>
          <p:nvPr>
            <p:ph type="sldNum" sz="quarter" idx="5"/>
          </p:nvPr>
        </p:nvSpPr>
        <p:spPr/>
        <p:txBody>
          <a:bodyPr/>
          <a:lstStyle/>
          <a:p>
            <a:fld id="{1AFFFB68-4C17-3C4E-8F1F-E2E74032E6C9}" type="slidenum">
              <a:rPr lang="en-US" smtClean="0"/>
              <a:t>17</a:t>
            </a:fld>
            <a:endParaRPr lang="en-US" dirty="0"/>
          </a:p>
        </p:txBody>
      </p:sp>
    </p:spTree>
    <p:extLst>
      <p:ext uri="{BB962C8B-B14F-4D97-AF65-F5344CB8AC3E}">
        <p14:creationId xmlns:p14="http://schemas.microsoft.com/office/powerpoint/2010/main" val="8953324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70649-0234-DB48-50FC-F36EF07918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A2A256-F4A8-5D89-7299-DE2EBC6A6DF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EA84FD1-98B9-0BD8-3DA9-665DEE7448F9}"/>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The Mold gold cape. © Trustees of the British Museum - </a:t>
            </a:r>
            <a:r>
              <a:rPr lang="en-GB" sz="1200" u="sng" kern="1200" dirty="0">
                <a:solidFill>
                  <a:schemeClr val="tx1"/>
                </a:solidFill>
                <a:effectLst/>
                <a:latin typeface="+mn-lt"/>
                <a:ea typeface="+mn-ea"/>
                <a:cs typeface="+mn-cs"/>
                <a:hlinkClick r:id="rId3"/>
              </a:rPr>
              <a:t>https://www.britishmuseum.org/collection/object/H_1883-1207-1</a:t>
            </a:r>
            <a:r>
              <a:rPr lang="en-GB" sz="1200" kern="1200" dirty="0">
                <a:solidFill>
                  <a:schemeClr val="tx1"/>
                </a:solidFill>
                <a:effectLst/>
                <a:latin typeface="+mn-lt"/>
                <a:ea typeface="+mn-ea"/>
                <a:cs typeface="+mn-cs"/>
              </a:rPr>
              <a:t> </a:t>
            </a:r>
            <a:endParaRPr lang="en-GB" altLang="en-US" dirty="0">
              <a:ea typeface="ＭＳ Ｐゴシック" panose="020B0600070205080204" pitchFamily="34" charset="-128"/>
              <a:cs typeface="Arial" panose="020B0604020202020204" pitchFamily="34" charset="0"/>
            </a:endParaRPr>
          </a:p>
          <a:p>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Who do you think the Mold Cape was made for? Why was it buried?</a:t>
            </a:r>
          </a:p>
          <a:p>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Google Arts &amp; Culture: The Mold Cape - </a:t>
            </a:r>
            <a:r>
              <a:rPr lang="en-GB" sz="1200" u="sng" kern="1200" dirty="0">
                <a:solidFill>
                  <a:schemeClr val="tx1"/>
                </a:solidFill>
                <a:effectLst/>
                <a:latin typeface="+mn-lt"/>
                <a:ea typeface="+mn-ea"/>
                <a:cs typeface="+mn-cs"/>
                <a:hlinkClick r:id="rId4"/>
              </a:rPr>
              <a:t>https://artsandculture.google.com/story/the-mold-cape-the-british-museum/VgVRiXmzf05eLw?hl=en</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Mold Cape 3D model - </a:t>
            </a:r>
            <a:r>
              <a:rPr lang="en-GB" sz="1200" u="sng" kern="1200" dirty="0">
                <a:solidFill>
                  <a:schemeClr val="tx1"/>
                </a:solidFill>
                <a:effectLst/>
                <a:latin typeface="+mn-lt"/>
                <a:ea typeface="+mn-ea"/>
                <a:cs typeface="+mn-cs"/>
                <a:hlinkClick r:id="rId5"/>
              </a:rPr>
              <a:t>https://sketchfab.com/3d-models/mold-gold-cape-9866e9b8f8c94fa3890c137516861241</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59638A28-F2A2-8428-D3B6-9C08DD37F8FF}"/>
              </a:ext>
            </a:extLst>
          </p:cNvPr>
          <p:cNvSpPr>
            <a:spLocks noGrp="1"/>
          </p:cNvSpPr>
          <p:nvPr>
            <p:ph type="sldNum" sz="quarter" idx="5"/>
          </p:nvPr>
        </p:nvSpPr>
        <p:spPr/>
        <p:txBody>
          <a:bodyPr/>
          <a:lstStyle/>
          <a:p>
            <a:fld id="{1AFFFB68-4C17-3C4E-8F1F-E2E74032E6C9}" type="slidenum">
              <a:rPr lang="en-US" smtClean="0"/>
              <a:t>18</a:t>
            </a:fld>
            <a:endParaRPr lang="en-US" dirty="0"/>
          </a:p>
        </p:txBody>
      </p:sp>
    </p:spTree>
    <p:extLst>
      <p:ext uri="{BB962C8B-B14F-4D97-AF65-F5344CB8AC3E}">
        <p14:creationId xmlns:p14="http://schemas.microsoft.com/office/powerpoint/2010/main" val="10296911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98268-5E3A-A6CB-9A92-69747D9166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E1C410-D79A-5343-938F-3027A0A9998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CCA538D-5160-79B2-6589-E61FD85914CA}"/>
              </a:ext>
            </a:extLst>
          </p:cNvPr>
          <p:cNvSpPr>
            <a:spLocks noGrp="1"/>
          </p:cNvSpPr>
          <p:nvPr>
            <p:ph type="body" idx="1"/>
          </p:nvPr>
        </p:nvSpPr>
        <p:spPr/>
        <p:txBody>
          <a:bodyPr/>
          <a:lstStyle/>
          <a:p>
            <a:r>
              <a:rPr lang="en-GB" altLang="en-US" b="1" dirty="0"/>
              <a:t>IMAGE: </a:t>
            </a:r>
          </a:p>
          <a:p>
            <a:r>
              <a:rPr lang="en-GB" altLang="en-US" dirty="0">
                <a:ea typeface="ＭＳ Ｐゴシック" panose="020B0600070205080204" pitchFamily="34" charset="-128"/>
                <a:cs typeface="Arial" panose="020B0604020202020204" pitchFamily="34" charset="0"/>
              </a:rPr>
              <a:t>Gold fragments and amber bead. © Trustees of the British Museum - </a:t>
            </a:r>
            <a:r>
              <a:rPr lang="en-GB" sz="1200" u="sng" kern="1200" dirty="0">
                <a:solidFill>
                  <a:schemeClr val="tx1"/>
                </a:solidFill>
                <a:effectLst/>
                <a:latin typeface="+mn-lt"/>
                <a:ea typeface="+mn-ea"/>
                <a:cs typeface="+mn-cs"/>
                <a:hlinkClick r:id="rId3"/>
              </a:rPr>
              <a:t>https://www.britishmuseum.org/collection/object/H_1852-0615-1</a:t>
            </a:r>
            <a:r>
              <a:rPr lang="en-GB" sz="1200" kern="1200" dirty="0">
                <a:solidFill>
                  <a:schemeClr val="tx1"/>
                </a:solidFill>
                <a:effectLst/>
                <a:latin typeface="+mn-lt"/>
                <a:ea typeface="+mn-ea"/>
                <a:cs typeface="+mn-cs"/>
              </a:rPr>
              <a:t> </a:t>
            </a:r>
          </a:p>
          <a:p>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Who do you think the Mold Cape was made for? Why was it buried?</a:t>
            </a:r>
          </a:p>
          <a:p>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Google Arts &amp; Culture: The Mold Cape - </a:t>
            </a:r>
            <a:r>
              <a:rPr lang="en-GB" sz="1200" u="sng" kern="1200" dirty="0">
                <a:solidFill>
                  <a:schemeClr val="tx1"/>
                </a:solidFill>
                <a:effectLst/>
                <a:latin typeface="+mn-lt"/>
                <a:ea typeface="+mn-ea"/>
                <a:cs typeface="+mn-cs"/>
                <a:hlinkClick r:id="rId4"/>
              </a:rPr>
              <a:t>https://artsandculture.google.com/story/the-mold-cape-the-british-museum/VgVRiXmzf05eLw?hl=en</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Mold Cape 3D model - </a:t>
            </a:r>
            <a:r>
              <a:rPr lang="en-GB" sz="1200" u="sng" kern="1200" dirty="0">
                <a:solidFill>
                  <a:schemeClr val="tx1"/>
                </a:solidFill>
                <a:effectLst/>
                <a:latin typeface="+mn-lt"/>
                <a:ea typeface="+mn-ea"/>
                <a:cs typeface="+mn-cs"/>
                <a:hlinkClick r:id="rId5"/>
              </a:rPr>
              <a:t>https://sketchfab.com/3d-models/mold-gold-cape-9866e9b8f8c94fa3890c137516861241</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0" dirty="0"/>
          </a:p>
          <a:p>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6793850B-358C-D452-60A2-FD0DBA71B428}"/>
              </a:ext>
            </a:extLst>
          </p:cNvPr>
          <p:cNvSpPr>
            <a:spLocks noGrp="1"/>
          </p:cNvSpPr>
          <p:nvPr>
            <p:ph type="sldNum" sz="quarter" idx="5"/>
          </p:nvPr>
        </p:nvSpPr>
        <p:spPr/>
        <p:txBody>
          <a:bodyPr/>
          <a:lstStyle/>
          <a:p>
            <a:fld id="{1AFFFB68-4C17-3C4E-8F1F-E2E74032E6C9}" type="slidenum">
              <a:rPr lang="en-US" smtClean="0"/>
              <a:t>19</a:t>
            </a:fld>
            <a:endParaRPr lang="en-US" dirty="0"/>
          </a:p>
        </p:txBody>
      </p:sp>
    </p:spTree>
    <p:extLst>
      <p:ext uri="{BB962C8B-B14F-4D97-AF65-F5344CB8AC3E}">
        <p14:creationId xmlns:p14="http://schemas.microsoft.com/office/powerpoint/2010/main" val="733713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39667-4B44-4BA4-160B-04C80B42A3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369725-CF83-7881-7E06-742457C5C18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EF14ACD-892F-2C80-27C4-B7B43FFB0AE0}"/>
              </a:ext>
            </a:extLst>
          </p:cNvPr>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0" dirty="0"/>
              <a:t>Sunrise At The (Seahenge) Timber Circle. </a:t>
            </a:r>
            <a:r>
              <a:rPr lang="en-GB" sz="1200" b="0" i="0" kern="1200" dirty="0">
                <a:solidFill>
                  <a:schemeClr val="tx1"/>
                </a:solidFill>
                <a:effectLst/>
                <a:latin typeface="+mn-lt"/>
                <a:ea typeface="+mn-ea"/>
                <a:cs typeface="+mn-cs"/>
              </a:rPr>
              <a:t>© Historic England Archive Ref: BB99/06280 - </a:t>
            </a:r>
            <a:r>
              <a:rPr lang="en-GB" sz="1200" u="sng" kern="1200" dirty="0">
                <a:solidFill>
                  <a:schemeClr val="tx1"/>
                </a:solidFill>
                <a:effectLst/>
                <a:latin typeface="+mn-lt"/>
                <a:ea typeface="+mn-ea"/>
                <a:cs typeface="+mn-cs"/>
                <a:hlinkClick r:id="rId3"/>
              </a:rPr>
              <a:t>https://historicengland.org.uk/images-books/photos/item/BB99/06280</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0"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Why do you think people turned a tree upside down at Seahenge?</a:t>
            </a:r>
            <a:endParaRPr lang="en-GB" altLang="en-US" b="0" dirty="0"/>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Google Arts &amp; Culture: Seahenge - </a:t>
            </a:r>
            <a:r>
              <a:rPr lang="en-GB" sz="1200" u="sng" kern="1200" dirty="0">
                <a:solidFill>
                  <a:schemeClr val="tx1"/>
                </a:solidFill>
                <a:effectLst/>
                <a:latin typeface="+mn-lt"/>
                <a:ea typeface="+mn-ea"/>
                <a:cs typeface="+mn-cs"/>
                <a:hlinkClick r:id="rId4"/>
              </a:rPr>
              <a:t>https://artsandculture.google.com/story/pwVhBxecshzaMQ</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04045D8F-8C22-18DE-2DD3-D06C90E2F50E}"/>
              </a:ext>
            </a:extLst>
          </p:cNvPr>
          <p:cNvSpPr>
            <a:spLocks noGrp="1"/>
          </p:cNvSpPr>
          <p:nvPr>
            <p:ph type="sldNum" sz="quarter" idx="5"/>
          </p:nvPr>
        </p:nvSpPr>
        <p:spPr/>
        <p:txBody>
          <a:bodyPr/>
          <a:lstStyle/>
          <a:p>
            <a:fld id="{1AFFFB68-4C17-3C4E-8F1F-E2E74032E6C9}" type="slidenum">
              <a:rPr lang="en-US" smtClean="0"/>
              <a:t>20</a:t>
            </a:fld>
            <a:endParaRPr lang="en-US" dirty="0"/>
          </a:p>
        </p:txBody>
      </p:sp>
    </p:spTree>
    <p:extLst>
      <p:ext uri="{BB962C8B-B14F-4D97-AF65-F5344CB8AC3E}">
        <p14:creationId xmlns:p14="http://schemas.microsoft.com/office/powerpoint/2010/main" val="764239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3</a:t>
            </a:fld>
            <a:endParaRPr lang="en-US" dirty="0"/>
          </a:p>
        </p:txBody>
      </p:sp>
    </p:spTree>
    <p:extLst>
      <p:ext uri="{BB962C8B-B14F-4D97-AF65-F5344CB8AC3E}">
        <p14:creationId xmlns:p14="http://schemas.microsoft.com/office/powerpoint/2010/main" val="2267752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A8DB9-4D9E-E98A-6ECA-F54BB8791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FBC94-D2B7-C11C-D112-55F85F7DC69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447AE58-9B26-8978-B3C7-A568CB3C4ACB}"/>
              </a:ext>
            </a:extLst>
          </p:cNvPr>
          <p:cNvSpPr>
            <a:spLocks noGrp="1"/>
          </p:cNvSpPr>
          <p:nvPr>
            <p:ph type="body" idx="1"/>
          </p:nvPr>
        </p:nvSpPr>
        <p:spPr/>
        <p:txBody>
          <a:bodyPr/>
          <a:lstStyle/>
          <a:p>
            <a:r>
              <a:rPr lang="en-GB" altLang="en-US" b="1" dirty="0"/>
              <a:t>IMAGE: </a:t>
            </a:r>
          </a:p>
          <a:p>
            <a:r>
              <a:rPr lang="en-GB" altLang="en-US" b="0" dirty="0"/>
              <a:t>Reconstruction illustration depicting Seahenge as it may have appeared when newly constructed in about 2049BC. People are shown gathered beside the monument, with fires lit in the foreground. </a:t>
            </a:r>
            <a:r>
              <a:rPr lang="en-GB" sz="1200" b="0" i="0" kern="1200" dirty="0">
                <a:solidFill>
                  <a:schemeClr val="tx1"/>
                </a:solidFill>
                <a:effectLst/>
                <a:latin typeface="+mn-lt"/>
                <a:ea typeface="+mn-ea"/>
                <a:cs typeface="+mn-cs"/>
              </a:rPr>
              <a:t>© Historic England Archive Ref: IC222/003 - </a:t>
            </a:r>
            <a:r>
              <a:rPr lang="en-GB" sz="1200" u="sng" kern="1200" dirty="0">
                <a:solidFill>
                  <a:schemeClr val="tx1"/>
                </a:solidFill>
                <a:effectLst/>
                <a:latin typeface="+mn-lt"/>
                <a:ea typeface="+mn-ea"/>
                <a:cs typeface="+mn-cs"/>
                <a:hlinkClick r:id="rId3"/>
              </a:rPr>
              <a:t>https://historicengland.org.uk/images-books/photos/item/IC222/003</a:t>
            </a:r>
            <a:r>
              <a:rPr lang="en-GB" sz="1200" kern="1200" dirty="0">
                <a:solidFill>
                  <a:schemeClr val="tx1"/>
                </a:solidFill>
                <a:effectLst/>
                <a:latin typeface="+mn-lt"/>
                <a:ea typeface="+mn-ea"/>
                <a:cs typeface="+mn-cs"/>
              </a:rPr>
              <a:t> </a:t>
            </a:r>
            <a:endParaRPr lang="en-GB" altLang="en-US" b="0" dirty="0"/>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Why do you think people turned a tree upside down at Seahenge?</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Google Arts &amp; Culture: Seahenge - </a:t>
            </a:r>
            <a:r>
              <a:rPr lang="en-GB" sz="1200" u="sng" kern="1200" dirty="0">
                <a:solidFill>
                  <a:schemeClr val="tx1"/>
                </a:solidFill>
                <a:effectLst/>
                <a:latin typeface="+mn-lt"/>
                <a:ea typeface="+mn-ea"/>
                <a:cs typeface="+mn-cs"/>
                <a:hlinkClick r:id="rId4"/>
              </a:rPr>
              <a:t>https://artsandculture.google.com/story/pwVhBxecshzaMQ</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130E4ED6-FA06-B956-9D1D-74F0CDB21BBE}"/>
              </a:ext>
            </a:extLst>
          </p:cNvPr>
          <p:cNvSpPr>
            <a:spLocks noGrp="1"/>
          </p:cNvSpPr>
          <p:nvPr>
            <p:ph type="sldNum" sz="quarter" idx="5"/>
          </p:nvPr>
        </p:nvSpPr>
        <p:spPr/>
        <p:txBody>
          <a:bodyPr/>
          <a:lstStyle/>
          <a:p>
            <a:fld id="{1AFFFB68-4C17-3C4E-8F1F-E2E74032E6C9}" type="slidenum">
              <a:rPr lang="en-US" smtClean="0"/>
              <a:t>21</a:t>
            </a:fld>
            <a:endParaRPr lang="en-US" dirty="0"/>
          </a:p>
        </p:txBody>
      </p:sp>
    </p:spTree>
    <p:extLst>
      <p:ext uri="{BB962C8B-B14F-4D97-AF65-F5344CB8AC3E}">
        <p14:creationId xmlns:p14="http://schemas.microsoft.com/office/powerpoint/2010/main" val="515749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A2D87-C181-16B7-9181-2084D280F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F7640-9932-BE30-FDBA-E1E2F3A6E57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E649BBFD-3C44-3D42-E06F-33E389A0EB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Excavating the cist (burial) </a:t>
            </a:r>
            <a:r>
              <a:rPr lang="en-GB" altLang="en-US" dirty="0">
                <a:ea typeface="ＭＳ Ｐゴシック" panose="020B0600070205080204" pitchFamily="34" charset="-128"/>
                <a:cs typeface="Arial" panose="020B0604020202020204" pitchFamily="34" charset="0"/>
              </a:rPr>
              <a:t>at Whitehorse Hill. </a:t>
            </a:r>
            <a:r>
              <a:rPr lang="en-GB" altLang="en-US" b="1" dirty="0">
                <a:ea typeface="ＭＳ Ｐゴシック" panose="020B0600070205080204" pitchFamily="34" charset="-128"/>
                <a:cs typeface="Arial" panose="020B0604020202020204" pitchFamily="34" charset="0"/>
              </a:rPr>
              <a:t>© </a:t>
            </a:r>
            <a:r>
              <a:rPr lang="en-GB" altLang="en-US" dirty="0">
                <a:ea typeface="ＭＳ Ｐゴシック" panose="020B0600070205080204" pitchFamily="34" charset="-128"/>
                <a:cs typeface="Arial" panose="020B0604020202020204" pitchFamily="34" charset="0"/>
              </a:rPr>
              <a:t>Dartmoor National Park Authority</a:t>
            </a:r>
            <a:endParaRPr lang="en-GB" altLang="en-US" b="0" dirty="0"/>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What do you think the different things in the grave tell us about the person buried here?</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Film – The Life of Marghwen </a:t>
            </a:r>
            <a:r>
              <a:rPr lang="en-GB" altLang="en-US" b="1" dirty="0"/>
              <a:t>- </a:t>
            </a:r>
            <a:r>
              <a:rPr lang="en-GB" sz="1200" u="sng" kern="1200" dirty="0">
                <a:solidFill>
                  <a:schemeClr val="tx1"/>
                </a:solidFill>
                <a:effectLst/>
                <a:latin typeface="+mn-lt"/>
                <a:ea typeface="+mn-ea"/>
                <a:cs typeface="+mn-cs"/>
                <a:hlinkClick r:id="rId3"/>
              </a:rPr>
              <a:t>https://youtu.be/lqieJmIuR14?t=295</a:t>
            </a:r>
            <a:r>
              <a:rPr lang="en-GB" sz="1200" kern="1200" dirty="0">
                <a:solidFill>
                  <a:schemeClr val="tx1"/>
                </a:solidFill>
                <a:effectLst/>
                <a:latin typeface="+mn-lt"/>
                <a:ea typeface="+mn-ea"/>
                <a:cs typeface="+mn-cs"/>
              </a:rPr>
              <a:t> (Play from 4:55)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Whitehorse Hill webpage - </a:t>
            </a:r>
            <a:r>
              <a:rPr lang="en-GB" sz="1200" u="sng" kern="1200" dirty="0">
                <a:solidFill>
                  <a:schemeClr val="tx1"/>
                </a:solidFill>
                <a:effectLst/>
                <a:latin typeface="+mn-lt"/>
                <a:ea typeface="+mn-ea"/>
                <a:cs typeface="+mn-cs"/>
                <a:hlinkClick r:id="rId4"/>
              </a:rPr>
              <a:t>https://www.dartmoor.gov.uk/wildlife-and-heritage/heritage/bronze-age/whitehorse-hill</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76D69CB8-9D03-42B0-F994-E1D2742A2ED2}"/>
              </a:ext>
            </a:extLst>
          </p:cNvPr>
          <p:cNvSpPr>
            <a:spLocks noGrp="1"/>
          </p:cNvSpPr>
          <p:nvPr>
            <p:ph type="sldNum" sz="quarter" idx="5"/>
          </p:nvPr>
        </p:nvSpPr>
        <p:spPr/>
        <p:txBody>
          <a:bodyPr/>
          <a:lstStyle/>
          <a:p>
            <a:fld id="{1AFFFB68-4C17-3C4E-8F1F-E2E74032E6C9}" type="slidenum">
              <a:rPr lang="en-US" smtClean="0"/>
              <a:t>22</a:t>
            </a:fld>
            <a:endParaRPr lang="en-US" dirty="0"/>
          </a:p>
        </p:txBody>
      </p:sp>
    </p:spTree>
    <p:extLst>
      <p:ext uri="{BB962C8B-B14F-4D97-AF65-F5344CB8AC3E}">
        <p14:creationId xmlns:p14="http://schemas.microsoft.com/office/powerpoint/2010/main" val="35489100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67513-514E-3371-EC51-57D09BE9AD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2E1F28-B364-5824-91BC-01A288435F8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1C34553-BF13-1DE7-0509-E5C97DD7E8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Screenshot from ‘The Life of Marghwen’ film</a:t>
            </a:r>
            <a:r>
              <a:rPr lang="en-GB" altLang="en-US" dirty="0">
                <a:ea typeface="ＭＳ Ｐゴシック" panose="020B0600070205080204" pitchFamily="34" charset="-128"/>
                <a:cs typeface="Arial" panose="020B0604020202020204" pitchFamily="34" charset="0"/>
              </a:rPr>
              <a:t>. </a:t>
            </a:r>
            <a:r>
              <a:rPr lang="en-GB" altLang="en-US" b="1" dirty="0">
                <a:ea typeface="ＭＳ Ｐゴシック" panose="020B0600070205080204" pitchFamily="34" charset="-128"/>
                <a:cs typeface="Arial" panose="020B0604020202020204" pitchFamily="34" charset="0"/>
              </a:rPr>
              <a:t>© </a:t>
            </a:r>
            <a:r>
              <a:rPr lang="en-GB" altLang="en-US" dirty="0">
                <a:ea typeface="ＭＳ Ｐゴシック" panose="020B0600070205080204" pitchFamily="34" charset="-128"/>
                <a:cs typeface="Arial" panose="020B0604020202020204" pitchFamily="34" charset="0"/>
              </a:rPr>
              <a:t>Dartmoor National Park Authority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0" dirty="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What do you think the different things in the grave tell us about the person buried here?</a:t>
            </a:r>
            <a:endParaRPr lang="en-GB" altLang="en-US" b="0" dirty="0"/>
          </a:p>
          <a:p>
            <a:pPr marL="0" marR="0" lvl="0" indent="0" algn="l" defTabSz="914400" rtl="0" eaLnBrk="1" fontAlgn="auto" latinLnBrk="0" hangingPunct="1">
              <a:lnSpc>
                <a:spcPct val="100000"/>
              </a:lnSpc>
              <a:spcBef>
                <a:spcPct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Film – The Life of Marghwen </a:t>
            </a:r>
            <a:r>
              <a:rPr lang="en-GB" altLang="en-US" b="1" dirty="0"/>
              <a:t>- </a:t>
            </a:r>
            <a:r>
              <a:rPr lang="en-GB" sz="1200" u="sng" kern="1200" dirty="0">
                <a:solidFill>
                  <a:schemeClr val="tx1"/>
                </a:solidFill>
                <a:effectLst/>
                <a:latin typeface="+mn-lt"/>
                <a:ea typeface="+mn-ea"/>
                <a:cs typeface="+mn-cs"/>
                <a:hlinkClick r:id="rId3"/>
              </a:rPr>
              <a:t>https://youtu.be/lqieJmIuR14?t=295</a:t>
            </a:r>
            <a:r>
              <a:rPr lang="en-GB" sz="1200" kern="1200" dirty="0">
                <a:solidFill>
                  <a:schemeClr val="tx1"/>
                </a:solidFill>
                <a:effectLst/>
                <a:latin typeface="+mn-lt"/>
                <a:ea typeface="+mn-ea"/>
                <a:cs typeface="+mn-cs"/>
              </a:rPr>
              <a:t> (Play from 4:55)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Whitehorse Hill webpage - </a:t>
            </a:r>
            <a:r>
              <a:rPr lang="en-GB" sz="1200" u="sng" kern="1200" dirty="0">
                <a:solidFill>
                  <a:schemeClr val="tx1"/>
                </a:solidFill>
                <a:effectLst/>
                <a:latin typeface="+mn-lt"/>
                <a:ea typeface="+mn-ea"/>
                <a:cs typeface="+mn-cs"/>
                <a:hlinkClick r:id="rId4"/>
              </a:rPr>
              <a:t>https://www.dartmoor.gov.uk/wildlife-and-heritage/heritage/bronze-age/whitehorse-hill</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6753E941-1328-FB99-1CFF-40DCE71BF103}"/>
              </a:ext>
            </a:extLst>
          </p:cNvPr>
          <p:cNvSpPr>
            <a:spLocks noGrp="1"/>
          </p:cNvSpPr>
          <p:nvPr>
            <p:ph type="sldNum" sz="quarter" idx="5"/>
          </p:nvPr>
        </p:nvSpPr>
        <p:spPr/>
        <p:txBody>
          <a:bodyPr/>
          <a:lstStyle/>
          <a:p>
            <a:fld id="{1AFFFB68-4C17-3C4E-8F1F-E2E74032E6C9}" type="slidenum">
              <a:rPr lang="en-US" smtClean="0"/>
              <a:t>23</a:t>
            </a:fld>
            <a:endParaRPr lang="en-US" dirty="0"/>
          </a:p>
        </p:txBody>
      </p:sp>
    </p:spTree>
    <p:extLst>
      <p:ext uri="{BB962C8B-B14F-4D97-AF65-F5344CB8AC3E}">
        <p14:creationId xmlns:p14="http://schemas.microsoft.com/office/powerpoint/2010/main" val="999030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A8182-3593-B8D5-43AB-969C86A07A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187808-060A-548A-737E-FA5BF6C3D70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83605FA-9C8C-85AA-DA9D-94BA5E57FD64}"/>
              </a:ext>
            </a:extLst>
          </p:cNvPr>
          <p:cNvSpPr>
            <a:spLocks noGrp="1"/>
          </p:cNvSpPr>
          <p:nvPr>
            <p:ph type="body" idx="1"/>
          </p:nvPr>
        </p:nvSpPr>
        <p:spPr/>
        <p:txBody>
          <a:bodyPr/>
          <a:lstStyle/>
          <a:p>
            <a:r>
              <a:rPr lang="en-GB" altLang="en-US" b="1" dirty="0"/>
              <a:t>IMAGES: </a:t>
            </a:r>
          </a:p>
          <a:p>
            <a:r>
              <a:rPr lang="en-GB" altLang="en-US" b="0" dirty="0"/>
              <a:t>General view of a bronze age stone-based round house at Grimspound, from the south-west. </a:t>
            </a:r>
            <a:r>
              <a:rPr lang="en-GB" sz="1200" b="0" i="0" kern="1200" dirty="0">
                <a:solidFill>
                  <a:schemeClr val="tx1"/>
                </a:solidFill>
                <a:effectLst/>
                <a:latin typeface="+mn-lt"/>
                <a:ea typeface="+mn-ea"/>
                <a:cs typeface="+mn-cs"/>
              </a:rPr>
              <a:t>© Historic England Archive Ref: DP349102 - </a:t>
            </a:r>
            <a:r>
              <a:rPr lang="en-GB" sz="1200" u="sng" kern="1200" dirty="0">
                <a:solidFill>
                  <a:schemeClr val="tx1"/>
                </a:solidFill>
                <a:effectLst/>
                <a:latin typeface="+mn-lt"/>
                <a:ea typeface="+mn-ea"/>
                <a:cs typeface="+mn-cs"/>
                <a:hlinkClick r:id="rId3"/>
              </a:rPr>
              <a:t>https://historicengland.org.uk/images-books/photos/item/DP349102</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Reconstruction illustration showing agricultural activities within the late Bronze Age settlement of Grimspound. A man is building a haystack, animal skins are being processed, and a complex of roundhouses are shown in the background. </a:t>
            </a:r>
            <a:r>
              <a:rPr lang="en-GB" sz="1200" b="0" i="0" kern="1200" dirty="0">
                <a:solidFill>
                  <a:schemeClr val="tx1"/>
                </a:solidFill>
                <a:effectLst/>
                <a:latin typeface="+mn-lt"/>
                <a:ea typeface="+mn-ea"/>
                <a:cs typeface="+mn-cs"/>
              </a:rPr>
              <a:t>© Historic England Archive Ref: IC047/001 </a:t>
            </a:r>
            <a:r>
              <a:rPr lang="en-GB" sz="1200" u="sng" kern="1200" dirty="0">
                <a:solidFill>
                  <a:schemeClr val="tx1"/>
                </a:solidFill>
                <a:effectLst/>
                <a:latin typeface="+mn-lt"/>
                <a:ea typeface="+mn-ea"/>
                <a:cs typeface="+mn-cs"/>
                <a:hlinkClick r:id="rId4"/>
              </a:rPr>
              <a:t>https://historicengland.org.uk/images-books/photos/item/DP349101</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Why do you think the houses survive at Grimspound?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English Heritage – Grimspound History - </a:t>
            </a:r>
            <a:r>
              <a:rPr lang="en-GB" sz="1200" u="sng" kern="1200" dirty="0">
                <a:solidFill>
                  <a:schemeClr val="tx1"/>
                </a:solidFill>
                <a:effectLst/>
                <a:latin typeface="+mn-lt"/>
                <a:ea typeface="+mn-ea"/>
                <a:cs typeface="+mn-cs"/>
                <a:hlinkClick r:id="rId5"/>
              </a:rPr>
              <a:t>https://www.english-heritage.org.uk/visit/places/grimspound/history/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D2F96F1E-73DE-29BE-EDB5-DA79FDC51DE1}"/>
              </a:ext>
            </a:extLst>
          </p:cNvPr>
          <p:cNvSpPr>
            <a:spLocks noGrp="1"/>
          </p:cNvSpPr>
          <p:nvPr>
            <p:ph type="sldNum" sz="quarter" idx="5"/>
          </p:nvPr>
        </p:nvSpPr>
        <p:spPr/>
        <p:txBody>
          <a:bodyPr/>
          <a:lstStyle/>
          <a:p>
            <a:fld id="{1AFFFB68-4C17-3C4E-8F1F-E2E74032E6C9}" type="slidenum">
              <a:rPr lang="en-US" smtClean="0"/>
              <a:t>24</a:t>
            </a:fld>
            <a:endParaRPr lang="en-US" dirty="0"/>
          </a:p>
        </p:txBody>
      </p:sp>
    </p:spTree>
    <p:extLst>
      <p:ext uri="{BB962C8B-B14F-4D97-AF65-F5344CB8AC3E}">
        <p14:creationId xmlns:p14="http://schemas.microsoft.com/office/powerpoint/2010/main" val="4200805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A8182-3593-B8D5-43AB-969C86A07A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187808-060A-548A-737E-FA5BF6C3D70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683605FA-9C8C-85AA-DA9D-94BA5E57FD6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(Grimspound) Exterior Enclosure From North. </a:t>
            </a:r>
            <a:r>
              <a:rPr lang="en-GB" sz="1200" b="0" i="0" kern="1200" dirty="0">
                <a:solidFill>
                  <a:schemeClr val="tx1"/>
                </a:solidFill>
                <a:effectLst/>
                <a:latin typeface="+mn-lt"/>
                <a:ea typeface="+mn-ea"/>
                <a:cs typeface="+mn-cs"/>
              </a:rPr>
              <a:t>© Crown Copyright. Historic England Archive Ref: AA008409 - </a:t>
            </a:r>
            <a:r>
              <a:rPr lang="en-GB" sz="1200" u="sng" kern="1200" dirty="0">
                <a:solidFill>
                  <a:schemeClr val="tx1"/>
                </a:solidFill>
                <a:effectLst/>
                <a:latin typeface="+mn-lt"/>
                <a:ea typeface="+mn-ea"/>
                <a:cs typeface="+mn-cs"/>
                <a:hlinkClick r:id="rId3"/>
              </a:rPr>
              <a:t>https://historicengland.org.uk/images-books/photos/item/AA008409</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Reconstruction illustration showing the late Bronze Age settlement of Grimspound on Dartmoor, and its surrounding landscape, as seen from the south-west. </a:t>
            </a:r>
            <a:r>
              <a:rPr lang="en-GB" sz="1200" b="0" i="0" kern="1200" dirty="0">
                <a:solidFill>
                  <a:schemeClr val="tx1"/>
                </a:solidFill>
                <a:effectLst/>
                <a:latin typeface="+mn-lt"/>
                <a:ea typeface="+mn-ea"/>
                <a:cs typeface="+mn-cs"/>
              </a:rPr>
              <a:t>© Historic England Archive Ref: IC047/002 - </a:t>
            </a:r>
            <a:r>
              <a:rPr lang="en-GB" sz="1200" u="sng" kern="1200" dirty="0">
                <a:solidFill>
                  <a:schemeClr val="tx1"/>
                </a:solidFill>
                <a:effectLst/>
                <a:latin typeface="+mn-lt"/>
                <a:ea typeface="+mn-ea"/>
                <a:cs typeface="+mn-cs"/>
                <a:hlinkClick r:id="rId4"/>
              </a:rPr>
              <a:t>https://historicengland.org.uk/images-books/photos/item/IC047/002</a:t>
            </a:r>
            <a:r>
              <a:rPr lang="en-GB" sz="1200" kern="1200" dirty="0">
                <a:solidFill>
                  <a:schemeClr val="tx1"/>
                </a:solidFill>
                <a:effectLst/>
                <a:latin typeface="+mn-lt"/>
                <a:ea typeface="+mn-ea"/>
                <a:cs typeface="+mn-cs"/>
              </a:rPr>
              <a:t> </a:t>
            </a:r>
            <a:endParaRPr lang="en-GB" alt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Why do you think the houses survive at Grimspound?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English Heritage – Grimspound History - </a:t>
            </a:r>
            <a:r>
              <a:rPr lang="en-GB" sz="1200" u="sng" kern="1200" dirty="0">
                <a:solidFill>
                  <a:schemeClr val="tx1"/>
                </a:solidFill>
                <a:effectLst/>
                <a:latin typeface="+mn-lt"/>
                <a:ea typeface="+mn-ea"/>
                <a:cs typeface="+mn-cs"/>
                <a:hlinkClick r:id="rId5"/>
              </a:rPr>
              <a:t>https://www.english-heritage.org.uk/visit/places/grimspound/history/</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D2F96F1E-73DE-29BE-EDB5-DA79FDC51DE1}"/>
              </a:ext>
            </a:extLst>
          </p:cNvPr>
          <p:cNvSpPr>
            <a:spLocks noGrp="1"/>
          </p:cNvSpPr>
          <p:nvPr>
            <p:ph type="sldNum" sz="quarter" idx="5"/>
          </p:nvPr>
        </p:nvSpPr>
        <p:spPr/>
        <p:txBody>
          <a:bodyPr/>
          <a:lstStyle/>
          <a:p>
            <a:fld id="{1AFFFB68-4C17-3C4E-8F1F-E2E74032E6C9}" type="slidenum">
              <a:rPr lang="en-US" smtClean="0"/>
              <a:t>25</a:t>
            </a:fld>
            <a:endParaRPr lang="en-US" dirty="0"/>
          </a:p>
        </p:txBody>
      </p:sp>
    </p:spTree>
    <p:extLst>
      <p:ext uri="{BB962C8B-B14F-4D97-AF65-F5344CB8AC3E}">
        <p14:creationId xmlns:p14="http://schemas.microsoft.com/office/powerpoint/2010/main" val="42008057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145B7-3264-2514-3B38-232D6F8A5E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9B3E6-2CA9-1F4B-54E6-F6E5D28BB0A4}"/>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45036B0-7EAE-F5B5-33FD-E202849768D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Must Farm House Reconstruction </a:t>
            </a:r>
            <a:r>
              <a:rPr lang="en-GB" dirty="0"/>
              <a:t>© Vicky Herring, via CAU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Why might people have built houses over a river?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Classroom Resources - </a:t>
            </a:r>
            <a:r>
              <a:rPr lang="en-GB" sz="1200" b="0" i="0" kern="1200" dirty="0">
                <a:solidFill>
                  <a:schemeClr val="tx1"/>
                </a:solidFill>
                <a:effectLst/>
                <a:latin typeface="+mn-lt"/>
                <a:ea typeface="+mn-ea"/>
                <a:cs typeface="+mn-cs"/>
              </a:rPr>
              <a:t>Must Farm: What was life like in the Bronze Age? - </a:t>
            </a:r>
            <a:r>
              <a:rPr lang="en-GB" sz="1200" u="sng" kern="1200" dirty="0">
                <a:solidFill>
                  <a:schemeClr val="tx1"/>
                </a:solidFill>
                <a:effectLst/>
                <a:latin typeface="+mn-lt"/>
                <a:ea typeface="+mn-ea"/>
                <a:cs typeface="+mn-cs"/>
                <a:hlinkClick r:id="rId3"/>
              </a:rPr>
              <a:t>https://historicengland.org.uk/education/schools-resources/teaching-activities/must-farm-life-in-the-bronze-age/</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Flag Fen Archaeology Park - </a:t>
            </a:r>
            <a:r>
              <a:rPr lang="en-GB" sz="1200" u="sng" kern="1200" dirty="0">
                <a:solidFill>
                  <a:schemeClr val="tx1"/>
                </a:solidFill>
                <a:effectLst/>
                <a:latin typeface="+mn-lt"/>
                <a:ea typeface="+mn-ea"/>
                <a:cs typeface="+mn-cs"/>
                <a:hlinkClick r:id="rId4"/>
              </a:rPr>
              <a:t>https://flagfen.org.uk/</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6008E763-FD94-A750-DC8B-F01072F52F4A}"/>
              </a:ext>
            </a:extLst>
          </p:cNvPr>
          <p:cNvSpPr>
            <a:spLocks noGrp="1"/>
          </p:cNvSpPr>
          <p:nvPr>
            <p:ph type="sldNum" sz="quarter" idx="5"/>
          </p:nvPr>
        </p:nvSpPr>
        <p:spPr/>
        <p:txBody>
          <a:bodyPr/>
          <a:lstStyle/>
          <a:p>
            <a:fld id="{1AFFFB68-4C17-3C4E-8F1F-E2E74032E6C9}" type="slidenum">
              <a:rPr lang="en-US" smtClean="0"/>
              <a:t>26</a:t>
            </a:fld>
            <a:endParaRPr lang="en-US" dirty="0"/>
          </a:p>
        </p:txBody>
      </p:sp>
    </p:spTree>
    <p:extLst>
      <p:ext uri="{BB962C8B-B14F-4D97-AF65-F5344CB8AC3E}">
        <p14:creationId xmlns:p14="http://schemas.microsoft.com/office/powerpoint/2010/main" val="30134291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B488D-32CD-7C94-A513-9B8DC8AE59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BA7628-6969-F8E3-B14B-EF4C39755C8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85912DD-10DA-F2DE-214F-0600ABCBB1C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Detail of a mural by a local artist on display in the visitor centre at Flag Fen Archaeology Park, depicting bronze age people in a boat, with the hut village in the background. </a:t>
            </a:r>
            <a:r>
              <a:rPr lang="en-GB" sz="1200" b="0" i="0" kern="1200" dirty="0">
                <a:solidFill>
                  <a:schemeClr val="tx1"/>
                </a:solidFill>
                <a:effectLst/>
                <a:latin typeface="+mn-lt"/>
                <a:ea typeface="+mn-ea"/>
                <a:cs typeface="+mn-cs"/>
              </a:rPr>
              <a:t>© Historic England Archive </a:t>
            </a:r>
            <a:r>
              <a:rPr lang="en-GB" dirty="0"/>
              <a:t>Ref: </a:t>
            </a:r>
            <a:r>
              <a:rPr lang="en-GB" sz="1200" b="0" i="0" kern="1200" dirty="0">
                <a:solidFill>
                  <a:schemeClr val="tx1"/>
                </a:solidFill>
                <a:effectLst/>
                <a:latin typeface="+mn-lt"/>
                <a:ea typeface="+mn-ea"/>
                <a:cs typeface="+mn-cs"/>
              </a:rPr>
              <a:t>DP529675 - </a:t>
            </a:r>
            <a:r>
              <a:rPr lang="en-GB" sz="1200" u="sng" kern="1200" dirty="0">
                <a:solidFill>
                  <a:schemeClr val="tx1"/>
                </a:solidFill>
                <a:effectLst/>
                <a:latin typeface="+mn-lt"/>
                <a:ea typeface="+mn-ea"/>
                <a:cs typeface="+mn-cs"/>
                <a:hlinkClick r:id="rId3"/>
              </a:rPr>
              <a:t>https://historicengland.org.uk/images-books/photos/item/DP529675</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Site Assistants Emma Rees (right) and Iona Robinson work on a Bronze Age long boat unearthed along the old course of the River Nene at Must Farm quarry in Whittlesey, Cambridgeshire. © Alamy Ref: G4RF4A - </a:t>
            </a:r>
            <a:r>
              <a:rPr lang="en-GB" sz="1200" u="sng" kern="1200" dirty="0">
                <a:solidFill>
                  <a:schemeClr val="tx1"/>
                </a:solidFill>
                <a:effectLst/>
                <a:latin typeface="+mn-lt"/>
                <a:ea typeface="+mn-ea"/>
                <a:cs typeface="+mn-cs"/>
                <a:hlinkClick r:id="rId4"/>
              </a:rPr>
              <a:t>https://www.alamy.com/stock-photo-site-assistants-emma-rees-right-and-iona-robinson-work-on-a-bronze-106237610.html</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Why might people have built houses over a river?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Classroom Resources - </a:t>
            </a:r>
            <a:r>
              <a:rPr lang="en-GB" sz="1200" b="0" i="0" kern="1200" dirty="0">
                <a:solidFill>
                  <a:schemeClr val="tx1"/>
                </a:solidFill>
                <a:effectLst/>
                <a:latin typeface="+mn-lt"/>
                <a:ea typeface="+mn-ea"/>
                <a:cs typeface="+mn-cs"/>
              </a:rPr>
              <a:t>Must Farm: What was life like in the Bronze Age? - </a:t>
            </a:r>
            <a:r>
              <a:rPr lang="en-GB" sz="1200" u="sng" kern="1200" dirty="0">
                <a:solidFill>
                  <a:schemeClr val="tx1"/>
                </a:solidFill>
                <a:effectLst/>
                <a:latin typeface="+mn-lt"/>
                <a:ea typeface="+mn-ea"/>
                <a:cs typeface="+mn-cs"/>
                <a:hlinkClick r:id="rId5"/>
              </a:rPr>
              <a:t>https://historicengland.org.uk/education/schools-resources/teaching-activities/must-farm-life-in-the-bronze-age/</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0" dirty="0"/>
              <a:t>Flag Fen Archaeology Park - </a:t>
            </a:r>
            <a:r>
              <a:rPr lang="en-GB" sz="1200" u="sng" kern="1200" dirty="0">
                <a:solidFill>
                  <a:schemeClr val="tx1"/>
                </a:solidFill>
                <a:effectLst/>
                <a:latin typeface="+mn-lt"/>
                <a:ea typeface="+mn-ea"/>
                <a:cs typeface="+mn-cs"/>
                <a:hlinkClick r:id="rId6"/>
              </a:rPr>
              <a:t>https://flagfen.org.uk/</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BC7C675C-5392-7063-0367-D613E827EDF7}"/>
              </a:ext>
            </a:extLst>
          </p:cNvPr>
          <p:cNvSpPr>
            <a:spLocks noGrp="1"/>
          </p:cNvSpPr>
          <p:nvPr>
            <p:ph type="sldNum" sz="quarter" idx="5"/>
          </p:nvPr>
        </p:nvSpPr>
        <p:spPr/>
        <p:txBody>
          <a:bodyPr/>
          <a:lstStyle/>
          <a:p>
            <a:fld id="{1AFFFB68-4C17-3C4E-8F1F-E2E74032E6C9}" type="slidenum">
              <a:rPr lang="en-US" smtClean="0"/>
              <a:t>27</a:t>
            </a:fld>
            <a:endParaRPr lang="en-US" dirty="0"/>
          </a:p>
        </p:txBody>
      </p:sp>
    </p:spTree>
    <p:extLst>
      <p:ext uri="{BB962C8B-B14F-4D97-AF65-F5344CB8AC3E}">
        <p14:creationId xmlns:p14="http://schemas.microsoft.com/office/powerpoint/2010/main" val="429670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D1074-15C2-32B7-9B99-091EF3B295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800293-DD26-6494-DD44-6F6C48BE25C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1365EA6-ED3C-38F5-233D-CCECD463826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Dover Bronze Age Boat</a:t>
            </a:r>
            <a:r>
              <a:rPr lang="en-GB" altLang="en-US" b="0" dirty="0"/>
              <a:t>. </a:t>
            </a:r>
            <a:r>
              <a:rPr lang="en-GB" sz="1200" b="0" i="0" kern="1200" dirty="0">
                <a:solidFill>
                  <a:schemeClr val="tx1"/>
                </a:solidFill>
                <a:effectLst/>
                <a:latin typeface="+mn-lt"/>
                <a:ea typeface="+mn-ea"/>
                <a:cs typeface="+mn-cs"/>
              </a:rPr>
              <a:t>© Hiyotchi, CC BY-SA 4.0, via Wikimedia Commons - </a:t>
            </a:r>
            <a:r>
              <a:rPr lang="en-GB" sz="1200" u="sng" kern="1200" dirty="0">
                <a:solidFill>
                  <a:schemeClr val="tx1"/>
                </a:solidFill>
                <a:effectLst/>
                <a:latin typeface="+mn-lt"/>
                <a:ea typeface="+mn-ea"/>
                <a:cs typeface="+mn-cs"/>
                <a:hlinkClick r:id="rId3"/>
              </a:rPr>
              <a:t>https://commons.wikimedia.org/wiki/File:Dover_Bronze_Age_Boat_2011.jpg</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What things might be taken across the Channel in boats like these?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Video: Discovering a 3,500 Year Old Boat in a Kent Underpass | BBC Timestamp (3:51) -</a:t>
            </a:r>
            <a:r>
              <a:rPr lang="en-GB" sz="1200" u="sng" kern="1200" dirty="0">
                <a:solidFill>
                  <a:schemeClr val="tx1"/>
                </a:solidFill>
                <a:effectLst/>
                <a:latin typeface="+mn-lt"/>
                <a:ea typeface="+mn-ea"/>
                <a:cs typeface="+mn-cs"/>
                <a:hlinkClick r:id="rId4"/>
              </a:rPr>
              <a:t>https://www.youtube.com/watch?v=ZsCbDvKMgc8</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0647E68B-A7B3-846F-8C68-C0196F35304F}"/>
              </a:ext>
            </a:extLst>
          </p:cNvPr>
          <p:cNvSpPr>
            <a:spLocks noGrp="1"/>
          </p:cNvSpPr>
          <p:nvPr>
            <p:ph type="sldNum" sz="quarter" idx="5"/>
          </p:nvPr>
        </p:nvSpPr>
        <p:spPr/>
        <p:txBody>
          <a:bodyPr/>
          <a:lstStyle/>
          <a:p>
            <a:fld id="{1AFFFB68-4C17-3C4E-8F1F-E2E74032E6C9}" type="slidenum">
              <a:rPr lang="en-US" smtClean="0"/>
              <a:t>28</a:t>
            </a:fld>
            <a:endParaRPr lang="en-US" dirty="0"/>
          </a:p>
        </p:txBody>
      </p:sp>
    </p:spTree>
    <p:extLst>
      <p:ext uri="{BB962C8B-B14F-4D97-AF65-F5344CB8AC3E}">
        <p14:creationId xmlns:p14="http://schemas.microsoft.com/office/powerpoint/2010/main" val="26484842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D1EBE-0751-6F95-4B6D-17D65C746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E2EA14-2373-F607-5249-AA33643FFFD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D0291CB-EA94-D2F7-FE9E-256312F81C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IMAGE: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artist's impression shows a Bronze Age boat transferring cargo and passengers from one side of the river to the other. </a:t>
            </a:r>
            <a:r>
              <a:rPr lang="en-GB" sz="1200" b="0" i="0" kern="1200" dirty="0">
                <a:solidFill>
                  <a:schemeClr val="tx1"/>
                </a:solidFill>
                <a:effectLst/>
                <a:latin typeface="+mn-lt"/>
                <a:ea typeface="+mn-ea"/>
                <a:cs typeface="+mn-cs"/>
              </a:rPr>
              <a:t>© Alamy Ref: BHYKCT - </a:t>
            </a:r>
            <a:r>
              <a:rPr lang="en-GB" sz="1200" u="sng" kern="1200" dirty="0">
                <a:solidFill>
                  <a:schemeClr val="tx1"/>
                </a:solidFill>
                <a:effectLst/>
                <a:latin typeface="+mn-lt"/>
                <a:ea typeface="+mn-ea"/>
                <a:cs typeface="+mn-cs"/>
                <a:hlinkClick r:id="rId3"/>
              </a:rPr>
              <a:t>https://www.alamy.com/stock-photo-bronze-age-boat-on-the-river-thames-artist-frank-gardiner-28267480.html</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QUESTION: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What things might be taken across the Channel in boats like these?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LINKS: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Video: Discovering a 3,500 Year Old Boat in a Kent Underpass | BBC Timestamp (3:51) -</a:t>
            </a:r>
            <a:r>
              <a:rPr lang="en-GB" sz="1200" u="sng" kern="1200" dirty="0">
                <a:solidFill>
                  <a:schemeClr val="tx1"/>
                </a:solidFill>
                <a:effectLst/>
                <a:latin typeface="+mn-lt"/>
                <a:ea typeface="+mn-ea"/>
                <a:cs typeface="+mn-cs"/>
                <a:hlinkClick r:id="rId4"/>
              </a:rPr>
              <a:t>https://www.youtube.com/watch?v=ZsCbDvKMgc8</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A3A16B85-A9CD-6356-ADE6-46740EAF9BF5}"/>
              </a:ext>
            </a:extLst>
          </p:cNvPr>
          <p:cNvSpPr>
            <a:spLocks noGrp="1"/>
          </p:cNvSpPr>
          <p:nvPr>
            <p:ph type="sldNum" sz="quarter" idx="5"/>
          </p:nvPr>
        </p:nvSpPr>
        <p:spPr/>
        <p:txBody>
          <a:bodyPr/>
          <a:lstStyle/>
          <a:p>
            <a:fld id="{1AFFFB68-4C17-3C4E-8F1F-E2E74032E6C9}" type="slidenum">
              <a:rPr lang="en-US" smtClean="0"/>
              <a:t>29</a:t>
            </a:fld>
            <a:endParaRPr lang="en-US" dirty="0"/>
          </a:p>
        </p:txBody>
      </p:sp>
    </p:spTree>
    <p:extLst>
      <p:ext uri="{BB962C8B-B14F-4D97-AF65-F5344CB8AC3E}">
        <p14:creationId xmlns:p14="http://schemas.microsoft.com/office/powerpoint/2010/main" val="4074814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eaLnBrk="1" hangingPunct="1"/>
            <a:r>
              <a:rPr lang="en-GB" altLang="en-US" b="1" dirty="0">
                <a:cs typeface="Arial" panose="020B0604020202020204" pitchFamily="34" charset="0"/>
              </a:rPr>
              <a:t>IMAGE:</a:t>
            </a:r>
          </a:p>
          <a:p>
            <a:pPr algn="l"/>
            <a:r>
              <a:rPr lang="en-GB" altLang="en-US" dirty="0">
                <a:ea typeface="ＭＳ Ｐゴシック" panose="020B0600070205080204" pitchFamily="34" charset="-128"/>
                <a:cs typeface="Arial" panose="020B0604020202020204" pitchFamily="34" charset="0"/>
              </a:rPr>
              <a:t>Experimental bronzeworking. © Wessex Archaeology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ea typeface="ＭＳ Ｐゴシック" panose="020B0600070205080204" pitchFamily="34" charset="-128"/>
                <a:cs typeface="Arial" panose="020B0604020202020204" pitchFamily="34" charset="0"/>
              </a:rPr>
              <a:t>Experimental bronzeworking. © CAU (from video - </a:t>
            </a:r>
            <a:r>
              <a:rPr lang="en-GB" sz="1200" u="sng" kern="1200" dirty="0">
                <a:solidFill>
                  <a:schemeClr val="tx1"/>
                </a:solidFill>
                <a:effectLst/>
                <a:latin typeface="+mn-lt"/>
                <a:ea typeface="+mn-ea"/>
                <a:cs typeface="+mn-cs"/>
                <a:hlinkClick r:id="rId3"/>
              </a:rPr>
              <a:t>https://vimeo.com/1045257023</a:t>
            </a:r>
            <a:r>
              <a:rPr lang="en-GB" sz="1200" u="sng"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ea typeface="ＭＳ Ｐゴシック" panose="020B0600070205080204" pitchFamily="34" charset="-128"/>
            </a:endParaRPr>
          </a:p>
          <a:p>
            <a:pPr eaLnBrk="1" hangingPunct="1"/>
            <a:r>
              <a:rPr lang="en-GB" altLang="en-US" b="1" dirty="0">
                <a:cs typeface="Arial" panose="020B0604020202020204" pitchFamily="34" charset="0"/>
              </a:rPr>
              <a:t>Link: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How to make Bronze Tools - </a:t>
            </a:r>
            <a:r>
              <a:rPr lang="en-GB" sz="1200" u="sng" kern="1200" dirty="0">
                <a:solidFill>
                  <a:schemeClr val="tx1"/>
                </a:solidFill>
                <a:effectLst/>
                <a:latin typeface="+mn-lt"/>
                <a:ea typeface="+mn-ea"/>
                <a:cs typeface="+mn-cs"/>
                <a:hlinkClick r:id="rId3"/>
              </a:rPr>
              <a:t>https://vimeo.com/1045257023</a:t>
            </a:r>
            <a:r>
              <a:rPr lang="en-GB" sz="1200" kern="1200" dirty="0">
                <a:solidFill>
                  <a:schemeClr val="tx1"/>
                </a:solidFill>
                <a:effectLst/>
                <a:latin typeface="+mn-lt"/>
                <a:ea typeface="+mn-ea"/>
                <a:cs typeface="+mn-cs"/>
              </a:rPr>
              <a:t> </a:t>
            </a:r>
          </a:p>
          <a:p>
            <a:pPr algn="l"/>
            <a:endParaRPr lang="en-GB" altLang="en-US" dirty="0">
              <a:ea typeface="ＭＳ Ｐゴシック"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dirty="0"/>
          </a:p>
        </p:txBody>
      </p:sp>
    </p:spTree>
    <p:extLst>
      <p:ext uri="{BB962C8B-B14F-4D97-AF65-F5344CB8AC3E}">
        <p14:creationId xmlns:p14="http://schemas.microsoft.com/office/powerpoint/2010/main" val="2654075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2593A-AB13-5B7B-74E9-2C5F54524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FC67D-9C08-94C2-386A-629FBD78EA8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FAD30AD-96D7-427A-8931-FA6867902C70}"/>
              </a:ext>
            </a:extLst>
          </p:cNvPr>
          <p:cNvSpPr>
            <a:spLocks noGrp="1"/>
          </p:cNvSpPr>
          <p:nvPr>
            <p:ph type="body" idx="1"/>
          </p:nvPr>
        </p:nvSpPr>
        <p:spPr/>
        <p:txBody>
          <a:bodyPr/>
          <a:lstStyle/>
          <a:p>
            <a:pPr eaLnBrk="1" hangingPunct="1"/>
            <a:r>
              <a:rPr lang="en-GB" altLang="en-US" b="1" dirty="0">
                <a:cs typeface="Arial" panose="020B0604020202020204" pitchFamily="34" charset="0"/>
              </a:rPr>
              <a:t>IMAGES:</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cs typeface="Arial" panose="020B0604020202020204" pitchFamily="34" charset="0"/>
              </a:rPr>
              <a:t>Socketed Bronze Age axe head, found at Beeston Castle © Historic England Archive Ref: </a:t>
            </a:r>
            <a:r>
              <a:rPr lang="en-GB" sz="1200" b="0" i="0" kern="1200" dirty="0">
                <a:solidFill>
                  <a:schemeClr val="tx1"/>
                </a:solidFill>
                <a:effectLst/>
                <a:latin typeface="+mn-lt"/>
                <a:ea typeface="+mn-ea"/>
                <a:cs typeface="+mn-cs"/>
              </a:rPr>
              <a:t>DP029569</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https://historicengland.org.uk/images-books/photos/item/DP029569</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dirty="0">
                <a:solidFill>
                  <a:schemeClr val="tx1"/>
                </a:solidFill>
                <a:effectLst/>
                <a:latin typeface="+mn-lt"/>
                <a:ea typeface="+mn-ea"/>
                <a:cs typeface="+mn-cs"/>
              </a:rPr>
              <a:t>Socketed axe with two-piece haft. </a:t>
            </a:r>
            <a:r>
              <a:rPr lang="en-GB" altLang="en-US" dirty="0">
                <a:cs typeface="Arial" panose="020B0604020202020204" pitchFamily="34" charset="0"/>
              </a:rPr>
              <a:t>© </a:t>
            </a:r>
            <a:r>
              <a:rPr lang="en-GB" sz="1200" kern="1200" dirty="0">
                <a:solidFill>
                  <a:schemeClr val="tx1"/>
                </a:solidFill>
                <a:effectLst/>
                <a:latin typeface="+mn-lt"/>
                <a:ea typeface="+mn-ea"/>
                <a:cs typeface="+mn-cs"/>
              </a:rPr>
              <a:t>CAU</a:t>
            </a: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dirty="0">
                <a:solidFill>
                  <a:schemeClr val="tx1"/>
                </a:solidFill>
                <a:effectLst/>
                <a:latin typeface="+mn-lt"/>
                <a:ea typeface="+mn-ea"/>
                <a:cs typeface="+mn-cs"/>
              </a:rPr>
              <a:t>Reconstruction illustration showing how a Bronze Age axe blade excavated at Beeston Castle may have been attached to a wooden handle to form an axe </a:t>
            </a:r>
            <a:r>
              <a:rPr lang="en-GB" altLang="en-US" dirty="0">
                <a:cs typeface="Arial" panose="020B0604020202020204" pitchFamily="34" charset="0"/>
              </a:rPr>
              <a:t>© Historic England Archive Ref: </a:t>
            </a:r>
            <a:r>
              <a:rPr lang="en-GB" sz="1200" b="0" i="0" kern="1200" dirty="0">
                <a:solidFill>
                  <a:schemeClr val="tx1"/>
                </a:solidFill>
                <a:effectLst/>
                <a:latin typeface="+mn-lt"/>
                <a:ea typeface="+mn-ea"/>
                <a:cs typeface="+mn-cs"/>
              </a:rPr>
              <a:t>IC009/008 </a:t>
            </a:r>
            <a:r>
              <a:rPr lang="en-GB" sz="1200" b="0" i="0" kern="1200" dirty="0">
                <a:solidFill>
                  <a:schemeClr val="tx1"/>
                </a:solidFill>
                <a:effectLst/>
                <a:latin typeface="+mn-lt"/>
                <a:ea typeface="+mn-ea"/>
                <a:cs typeface="+mn-cs"/>
                <a:hlinkClick r:id="rId4"/>
              </a:rPr>
              <a:t>–</a:t>
            </a:r>
            <a:r>
              <a:rPr lang="en-GB" sz="1200" b="0" i="0" kern="1200" dirty="0">
                <a:solidFill>
                  <a:schemeClr val="tx1"/>
                </a:solidFill>
                <a:effectLst/>
                <a:latin typeface="+mn-lt"/>
                <a:ea typeface="+mn-ea"/>
                <a:cs typeface="+mn-cs"/>
              </a:rPr>
              <a:t> </a:t>
            </a:r>
            <a:r>
              <a:rPr lang="en-GB" sz="1200" u="sng" kern="1200" dirty="0">
                <a:solidFill>
                  <a:schemeClr val="tx1"/>
                </a:solidFill>
                <a:effectLst/>
                <a:latin typeface="+mn-lt"/>
                <a:ea typeface="+mn-ea"/>
                <a:cs typeface="+mn-cs"/>
                <a:hlinkClick r:id="rId4"/>
              </a:rPr>
              <a:t>https://historicengland.org.uk/images-books/photos/item/IC009/008</a:t>
            </a:r>
            <a:r>
              <a:rPr lang="en-GB" sz="1200" kern="1200" dirty="0">
                <a:solidFill>
                  <a:schemeClr val="tx1"/>
                </a:solidFill>
                <a:effectLst/>
                <a:latin typeface="+mn-lt"/>
                <a:ea typeface="+mn-ea"/>
                <a:cs typeface="+mn-cs"/>
              </a:rPr>
              <a:t> </a:t>
            </a:r>
            <a:endParaRPr lang="en-GB" altLang="en-US" dirty="0">
              <a:ea typeface="ＭＳ Ｐゴシック" panose="020B0600070205080204" pitchFamily="34" charset="-128"/>
            </a:endParaRPr>
          </a:p>
          <a:p>
            <a:pPr algn="l"/>
            <a:endParaRPr lang="en-GB" altLang="en-US" dirty="0">
              <a:ea typeface="ＭＳ Ｐゴシック" panose="020B0600070205080204" pitchFamily="34" charset="-128"/>
            </a:endParaRPr>
          </a:p>
          <a:p>
            <a:endParaRPr lang="en-US" dirty="0"/>
          </a:p>
        </p:txBody>
      </p:sp>
      <p:sp>
        <p:nvSpPr>
          <p:cNvPr id="4" name="Slide Number Placeholder 3">
            <a:extLst>
              <a:ext uri="{FF2B5EF4-FFF2-40B4-BE49-F238E27FC236}">
                <a16:creationId xmlns:a16="http://schemas.microsoft.com/office/drawing/2014/main" id="{83E28321-0E67-29D2-1A55-DECC9431A298}"/>
              </a:ext>
            </a:extLst>
          </p:cNvPr>
          <p:cNvSpPr>
            <a:spLocks noGrp="1"/>
          </p:cNvSpPr>
          <p:nvPr>
            <p:ph type="sldNum" sz="quarter" idx="5"/>
          </p:nvPr>
        </p:nvSpPr>
        <p:spPr/>
        <p:txBody>
          <a:bodyPr/>
          <a:lstStyle/>
          <a:p>
            <a:fld id="{1AFFFB68-4C17-3C4E-8F1F-E2E74032E6C9}" type="slidenum">
              <a:rPr lang="en-US" smtClean="0"/>
              <a:t>5</a:t>
            </a:fld>
            <a:endParaRPr lang="en-US" dirty="0"/>
          </a:p>
        </p:txBody>
      </p:sp>
    </p:spTree>
    <p:extLst>
      <p:ext uri="{BB962C8B-B14F-4D97-AF65-F5344CB8AC3E}">
        <p14:creationId xmlns:p14="http://schemas.microsoft.com/office/powerpoint/2010/main" val="3452863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B69EC-3489-8572-168C-15B9F4610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646FD-0FE9-1CC6-EB15-4DAADCB7DF9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C1ECA0B-6772-9162-B7C2-16C32BBD20B8}"/>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r>
              <a:rPr lang="en-GB" altLang="en-US" dirty="0">
                <a:cs typeface="Arial" panose="020B0604020202020204" pitchFamily="34" charset="0"/>
              </a:rPr>
              <a:t>Detail of a beaker, found at Stonehenge and held by the Wiltshire Museum in Devizes © Historic England Archive Ref: </a:t>
            </a:r>
            <a:r>
              <a:rPr lang="en-GB" sz="1200" b="0" i="0" kern="1200" dirty="0">
                <a:solidFill>
                  <a:schemeClr val="tx1"/>
                </a:solidFill>
                <a:effectLst/>
                <a:latin typeface="+mn-lt"/>
                <a:ea typeface="+mn-ea"/>
                <a:cs typeface="+mn-cs"/>
              </a:rPr>
              <a:t>DP158771</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https://historicengland.org.uk/images-books/photos/item/DP158771</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A65DF0F1-E9E3-6FE3-C7CB-C78BA13DAF58}"/>
              </a:ext>
            </a:extLst>
          </p:cNvPr>
          <p:cNvSpPr>
            <a:spLocks noGrp="1"/>
          </p:cNvSpPr>
          <p:nvPr>
            <p:ph type="sldNum" sz="quarter" idx="5"/>
          </p:nvPr>
        </p:nvSpPr>
        <p:spPr/>
        <p:txBody>
          <a:bodyPr/>
          <a:lstStyle/>
          <a:p>
            <a:fld id="{1AFFFB68-4C17-3C4E-8F1F-E2E74032E6C9}" type="slidenum">
              <a:rPr lang="en-US" smtClean="0"/>
              <a:t>6</a:t>
            </a:fld>
            <a:endParaRPr lang="en-US" dirty="0"/>
          </a:p>
        </p:txBody>
      </p:sp>
    </p:spTree>
    <p:extLst>
      <p:ext uri="{BB962C8B-B14F-4D97-AF65-F5344CB8AC3E}">
        <p14:creationId xmlns:p14="http://schemas.microsoft.com/office/powerpoint/2010/main" val="3068572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3FBC4-3D3A-93F5-278C-7CBEF1C7A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B9CF0-6311-165C-05A9-4D5EAB883C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B6AA8F-CC59-E7D7-F5D9-96EE26DA91E8}"/>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cs typeface="Arial" panose="020B0604020202020204" pitchFamily="34" charset="0"/>
              </a:rPr>
              <a:t>Detail of a group of (Bronze Age) artefacts from Dartmoor held by Plymouth City Art Gallery and Museum, an urn, a large ceramic beaker decorated with a scored pattern, a necked beaker with comb-stamping, a domestic 'Trevisker'-style urn, and a bronze age urn from Hurston Ridge near Chagford © Historic England Archive Ref: </a:t>
            </a:r>
            <a:r>
              <a:rPr lang="en-GB" sz="1200" b="0" i="0" kern="1200" dirty="0">
                <a:solidFill>
                  <a:schemeClr val="tx1"/>
                </a:solidFill>
                <a:effectLst/>
                <a:latin typeface="+mn-lt"/>
                <a:ea typeface="+mn-ea"/>
                <a:cs typeface="+mn-cs"/>
              </a:rPr>
              <a:t>DP099395</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https://historicengland.org.uk/images-books/photos/item/DP099395</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1B81089-C581-58CC-6C96-4147318F9D3A}"/>
              </a:ext>
            </a:extLst>
          </p:cNvPr>
          <p:cNvSpPr>
            <a:spLocks noGrp="1"/>
          </p:cNvSpPr>
          <p:nvPr>
            <p:ph type="sldNum" sz="quarter" idx="5"/>
          </p:nvPr>
        </p:nvSpPr>
        <p:spPr/>
        <p:txBody>
          <a:bodyPr/>
          <a:lstStyle/>
          <a:p>
            <a:fld id="{1AFFFB68-4C17-3C4E-8F1F-E2E74032E6C9}" type="slidenum">
              <a:rPr lang="en-US" smtClean="0"/>
              <a:t>7</a:t>
            </a:fld>
            <a:endParaRPr lang="en-US" dirty="0"/>
          </a:p>
        </p:txBody>
      </p:sp>
    </p:spTree>
    <p:extLst>
      <p:ext uri="{BB962C8B-B14F-4D97-AF65-F5344CB8AC3E}">
        <p14:creationId xmlns:p14="http://schemas.microsoft.com/office/powerpoint/2010/main" val="3463740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8B3F-A0F9-1C76-F1EE-781409500A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58BB0-3E86-F018-1798-BF5D77499B4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441B0E6-BE41-ED04-18F3-FCE57CB4E461}"/>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Bronze Age fields, Devon </a:t>
            </a:r>
            <a:r>
              <a:rPr lang="en-GB" altLang="en-US" dirty="0">
                <a:cs typeface="Arial" panose="020B0604020202020204" pitchFamily="34" charset="0"/>
              </a:rPr>
              <a:t>© Historic England Archive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24102_014</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https://historicengland.org.uk/images-books/archive/collections/aerial-photos/record/24102_014</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815B16F-CC68-0BE4-C3BA-6F876E8D9A74}"/>
              </a:ext>
            </a:extLst>
          </p:cNvPr>
          <p:cNvSpPr>
            <a:spLocks noGrp="1"/>
          </p:cNvSpPr>
          <p:nvPr>
            <p:ph type="sldNum" sz="quarter" idx="5"/>
          </p:nvPr>
        </p:nvSpPr>
        <p:spPr/>
        <p:txBody>
          <a:bodyPr/>
          <a:lstStyle/>
          <a:p>
            <a:fld id="{1AFFFB68-4C17-3C4E-8F1F-E2E74032E6C9}" type="slidenum">
              <a:rPr lang="en-US" smtClean="0"/>
              <a:t>8</a:t>
            </a:fld>
            <a:endParaRPr lang="en-US" dirty="0"/>
          </a:p>
        </p:txBody>
      </p:sp>
    </p:spTree>
    <p:extLst>
      <p:ext uri="{BB962C8B-B14F-4D97-AF65-F5344CB8AC3E}">
        <p14:creationId xmlns:p14="http://schemas.microsoft.com/office/powerpoint/2010/main" val="3291497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1DC30-C1DC-41F8-955F-9725901C58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B245EA-3737-51E0-975F-BC8FBBDD070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11573C2-AD96-76E1-6FA8-9A19604259C2}"/>
              </a:ext>
            </a:extLst>
          </p:cNvPr>
          <p:cNvSpPr>
            <a:spLocks noGrp="1"/>
          </p:cNvSpPr>
          <p:nvPr>
            <p:ph type="body" idx="1"/>
          </p:nvPr>
        </p:nvSpPr>
        <p:spPr/>
        <p:txBody>
          <a:bodyPr/>
          <a:lstStyle/>
          <a:p>
            <a:pPr eaLnBrk="1" hangingPunct="1"/>
            <a:r>
              <a:rPr lang="en-GB" altLang="en-US" b="1" dirty="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Bronze Age fields, Devon </a:t>
            </a:r>
            <a:r>
              <a:rPr lang="en-GB" altLang="en-US" dirty="0">
                <a:cs typeface="Arial" panose="020B0604020202020204" pitchFamily="34" charset="0"/>
              </a:rPr>
              <a:t>© Historic England Archive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24102_014</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https://historicengland.org.uk/images-books/archive/collections/aerial-photos/record/24102_014</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F7DA329-D0A3-C0E4-C1B5-E514264F45E8}"/>
              </a:ext>
            </a:extLst>
          </p:cNvPr>
          <p:cNvSpPr>
            <a:spLocks noGrp="1"/>
          </p:cNvSpPr>
          <p:nvPr>
            <p:ph type="sldNum" sz="quarter" idx="5"/>
          </p:nvPr>
        </p:nvSpPr>
        <p:spPr/>
        <p:txBody>
          <a:bodyPr/>
          <a:lstStyle/>
          <a:p>
            <a:fld id="{1AFFFB68-4C17-3C4E-8F1F-E2E74032E6C9}" type="slidenum">
              <a:rPr lang="en-US" smtClean="0"/>
              <a:t>9</a:t>
            </a:fld>
            <a:endParaRPr lang="en-US" dirty="0"/>
          </a:p>
        </p:txBody>
      </p:sp>
    </p:spTree>
    <p:extLst>
      <p:ext uri="{BB962C8B-B14F-4D97-AF65-F5344CB8AC3E}">
        <p14:creationId xmlns:p14="http://schemas.microsoft.com/office/powerpoint/2010/main" val="4206784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17270-26CA-8918-D415-02A9D09A7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CB3C0-D4AE-AAA9-1346-A7DF6289A97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5BD2F2F-000E-33E1-D38F-6D36239A12DB}"/>
              </a:ext>
            </a:extLst>
          </p:cNvPr>
          <p:cNvSpPr>
            <a:spLocks noGrp="1"/>
          </p:cNvSpPr>
          <p:nvPr>
            <p:ph type="body" idx="1"/>
          </p:nvPr>
        </p:nvSpPr>
        <p:spPr/>
        <p:txBody>
          <a:bodyPr/>
          <a:lstStyle/>
          <a:p>
            <a:pPr eaLnBrk="1" hangingPunct="1"/>
            <a:r>
              <a:rPr lang="en-GB" altLang="en-US" b="1" dirty="0">
                <a:cs typeface="Arial" panose="020B0604020202020204" pitchFamily="34" charset="0"/>
              </a:rPr>
              <a:t>IMAGES: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Oblique aerial view of the Cursus Barrow Group at Stonehenge </a:t>
            </a:r>
            <a:r>
              <a:rPr lang="en-GB" altLang="en-US" dirty="0">
                <a:cs typeface="Arial" panose="020B0604020202020204" pitchFamily="34" charset="0"/>
              </a:rPr>
              <a:t>© Historic England Archive Ref:</a:t>
            </a:r>
            <a:r>
              <a:rPr lang="en-GB" altLang="en-US" sz="1200" b="0" i="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DP162546</a:t>
            </a:r>
            <a:r>
              <a:rPr lang="en-GB" altLang="en-US" dirty="0">
                <a:cs typeface="Arial" panose="020B0604020202020204" pitchFamily="34" charset="0"/>
              </a:rPr>
              <a:t> - </a:t>
            </a:r>
            <a:r>
              <a:rPr lang="en-GB" sz="1200" u="sng" kern="1200" dirty="0">
                <a:solidFill>
                  <a:schemeClr val="tx1"/>
                </a:solidFill>
                <a:effectLst/>
                <a:latin typeface="+mn-lt"/>
                <a:ea typeface="+mn-ea"/>
                <a:cs typeface="+mn-cs"/>
                <a:hlinkClick r:id="rId3"/>
              </a:rPr>
              <a:t>https://historicengland.org.uk/images-books/photos/item/DP162546</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Reconstruction depicting a generic group of various types of Bronze Age burial mounds, known as barrows, similar to those found within the Stonehenge landscape </a:t>
            </a:r>
            <a:r>
              <a:rPr lang="en-GB" altLang="en-US" dirty="0">
                <a:cs typeface="Arial" panose="020B0604020202020204" pitchFamily="34" charset="0"/>
              </a:rPr>
              <a:t>© Historic England Archive Ref: IC095/025 - </a:t>
            </a:r>
            <a:r>
              <a:rPr lang="en-GB" sz="1200" u="sng" kern="1200" dirty="0">
                <a:solidFill>
                  <a:schemeClr val="tx1"/>
                </a:solidFill>
                <a:effectLst/>
                <a:latin typeface="+mn-lt"/>
                <a:ea typeface="+mn-ea"/>
                <a:cs typeface="+mn-cs"/>
                <a:hlinkClick r:id="rId4"/>
              </a:rPr>
              <a:t>https://historicengland.org.uk/images-books/photos/item/ic095/025</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8EAAA02-5B18-8248-DBCC-03609FCA9B99}"/>
              </a:ext>
            </a:extLst>
          </p:cNvPr>
          <p:cNvSpPr>
            <a:spLocks noGrp="1"/>
          </p:cNvSpPr>
          <p:nvPr>
            <p:ph type="sldNum" sz="quarter" idx="5"/>
          </p:nvPr>
        </p:nvSpPr>
        <p:spPr/>
        <p:txBody>
          <a:bodyPr/>
          <a:lstStyle/>
          <a:p>
            <a:fld id="{1AFFFB68-4C17-3C4E-8F1F-E2E74032E6C9}" type="slidenum">
              <a:rPr lang="en-US" smtClean="0"/>
              <a:t>10</a:t>
            </a:fld>
            <a:endParaRPr lang="en-US" dirty="0"/>
          </a:p>
        </p:txBody>
      </p:sp>
    </p:spTree>
    <p:extLst>
      <p:ext uri="{BB962C8B-B14F-4D97-AF65-F5344CB8AC3E}">
        <p14:creationId xmlns:p14="http://schemas.microsoft.com/office/powerpoint/2010/main" val="11081850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701674"/>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dirty="0"/>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dirty="0"/>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dirty="0"/>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dirty="0"/>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a:solidFill>
            <a:srgbClr val="BBEBA0"/>
          </a:solidFill>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a:t>Click to edit Master title style</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7131166" y="6280422"/>
            <a:ext cx="3643781"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37826" y="6362816"/>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6095999" y="6280422"/>
            <a:ext cx="5714113"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6163733" y="6362816"/>
            <a:ext cx="5562600"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2038791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8" y="365126"/>
            <a:ext cx="7526184"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6095999" y="6280422"/>
            <a:ext cx="5714113"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6163733" y="6362816"/>
            <a:ext cx="5562600"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9083540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11452927"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7131166" y="6280422"/>
            <a:ext cx="3643781"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37826" y="6362816"/>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40289529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a:solidFill>
            <a:srgbClr val="BBEBA0"/>
          </a:solidFill>
        </p:spPr>
        <p:txBody>
          <a:bodyPr lIns="0" rIns="90000" anchor="ctr" anchorCtr="0">
            <a:normAutofit/>
          </a:bodyPr>
          <a:lstStyle>
            <a:lvl1pPr>
              <a:lnSpc>
                <a:spcPct val="100000"/>
              </a:lnSpc>
              <a:defRPr sz="3200" b="1" i="0" baseline="0">
                <a:solidFill>
                  <a:schemeClr val="tx1"/>
                </a:solidFill>
              </a:defRPr>
            </a:lvl1pPr>
          </a:lstStyle>
          <a:p>
            <a:r>
              <a:rPr lang="en-US"/>
              <a:t>Click to edit title</a:t>
            </a:r>
            <a:endParaRPr lang="en-GB"/>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a:t>Key stage: 2</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dirty="0"/>
          </a:p>
        </p:txBody>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11452927"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1411704"/>
            <a:ext cx="5714114" cy="4798596"/>
          </a:xfrm>
          <a:prstGeom prst="rect">
            <a:avLst/>
          </a:prstGeom>
        </p:spPr>
        <p:txBody>
          <a:bodyPr/>
          <a:lstStyle/>
          <a:p>
            <a:endParaRPr lang="en-US" dirty="0"/>
          </a:p>
        </p:txBody>
      </p:sp>
      <p:pic>
        <p:nvPicPr>
          <p:cNvPr id="5" name="Picture 4" descr="A green screen with black border&#10;&#10;AI-generated content may be incorrect.">
            <a:extLst>
              <a:ext uri="{FF2B5EF4-FFF2-40B4-BE49-F238E27FC236}">
                <a16:creationId xmlns:a16="http://schemas.microsoft.com/office/drawing/2014/main" id="{A2962A7A-C017-C4C4-738B-1A55140FD810}"/>
              </a:ext>
            </a:extLst>
          </p:cNvPr>
          <p:cNvPicPr>
            <a:picLocks noChangeAspect="1"/>
          </p:cNvPicPr>
          <p:nvPr userDrawn="1"/>
        </p:nvPicPr>
        <p:blipFill>
          <a:blip r:embed="rId2"/>
          <a:stretch>
            <a:fillRect/>
          </a:stretch>
        </p:blipFill>
        <p:spPr>
          <a:xfrm>
            <a:off x="6096000" y="6280422"/>
            <a:ext cx="5714114" cy="579126"/>
          </a:xfrm>
          <a:prstGeom prst="rect">
            <a:avLst/>
          </a:prstGeom>
        </p:spPr>
      </p:pic>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6357668" y="6362816"/>
            <a:ext cx="5244860"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9966026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a:t>Click to edit</a:t>
            </a:r>
            <a:endParaRPr lang="en-US"/>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a:t>Click to edit</a:t>
            </a:r>
            <a:endParaRPr lang="en-US"/>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a:t>Click to edit</a:t>
            </a:r>
            <a:endParaRPr lang="en-US"/>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dirty="0"/>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1388533"/>
            <a:ext cx="11363325" cy="5159905"/>
          </a:xfrm>
          <a:prstGeom prst="rect">
            <a:avLst/>
          </a:prstGeom>
        </p:spPr>
        <p:txBody>
          <a:bodyPr/>
          <a:lstStyle/>
          <a:p>
            <a:endParaRPr lang="en-US" dirty="0"/>
          </a:p>
        </p:txBody>
      </p:sp>
    </p:spTree>
    <p:extLst>
      <p:ext uri="{BB962C8B-B14F-4D97-AF65-F5344CB8AC3E}">
        <p14:creationId xmlns:p14="http://schemas.microsoft.com/office/powerpoint/2010/main" val="13213877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dirty="0"/>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txBody>
          <a:bodyPr/>
          <a:lstStyle/>
          <a:p>
            <a:endParaRPr lang="en-GB"/>
          </a:p>
        </p:txBody>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dirty="0"/>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dirty="0"/>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dirty="0"/>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dirty="0"/>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dirty="0"/>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dirty="0"/>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a:t>Click to edit Master title style</a:t>
            </a:r>
            <a:endParaRPr lang="en-US"/>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dirty="0"/>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dirty="0"/>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dirty="0"/>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814137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infer?</a:t>
            </a:r>
          </a:p>
          <a:p>
            <a:pPr algn="ctr">
              <a:lnSpc>
                <a:spcPts val="2239"/>
              </a:lnSpc>
            </a:pPr>
            <a:endParaRPr lang="en-US" sz="2599" dirty="0">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dirty="0">
                <a:solidFill>
                  <a:srgbClr val="000000"/>
                </a:solidFill>
                <a:latin typeface="Source Sans Pro Bold"/>
              </a:rPr>
              <a:t>What can you see?</a:t>
            </a:r>
          </a:p>
          <a:p>
            <a:pPr algn="ctr">
              <a:lnSpc>
                <a:spcPts val="2239"/>
              </a:lnSpc>
            </a:pPr>
            <a:endParaRPr lang="en-US" sz="2599" dirty="0">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txBody>
            <a:bodyPr/>
            <a:lstStyle/>
            <a:p>
              <a:endParaRPr lang="en-GB"/>
            </a:p>
          </p:txBody>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dirty="0"/>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a:t>Bullet level</a:t>
            </a:r>
          </a:p>
          <a:p>
            <a:pPr lvl="2"/>
            <a:r>
              <a:rPr lang="en-GB"/>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a:t>Click to edit Master title style</a:t>
            </a:r>
            <a:endParaRPr lang="en-US"/>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B4554B77-1417-F34E-8223-2E34440D6935}" type="datetimeFigureOut">
              <a:rPr lang="en-US" smtClean="0"/>
              <a:t>7/3/2026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A726D6E-BDE2-E042-A1D4-D595B0BBF309}" type="slidenum">
              <a:rPr lang="en-US" smtClean="0"/>
              <a:t>‹#›</a:t>
            </a:fld>
            <a:endParaRPr lang="en-US" dirty="0"/>
          </a:p>
        </p:txBody>
      </p:sp>
    </p:spTree>
    <p:extLst>
      <p:ext uri="{BB962C8B-B14F-4D97-AF65-F5344CB8AC3E}">
        <p14:creationId xmlns:p14="http://schemas.microsoft.com/office/powerpoint/2010/main" val="41557762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5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a:t>Click to edit Master title style</a:t>
            </a:r>
            <a:endParaRPr lang="en-US"/>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dirty="0"/>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spTree>
    <p:extLst>
      <p:ext uri="{BB962C8B-B14F-4D97-AF65-F5344CB8AC3E}">
        <p14:creationId xmlns:p14="http://schemas.microsoft.com/office/powerpoint/2010/main" val="4141236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dirty="0"/>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a:solidFill>
            <a:srgbClr val="BBEBA0"/>
          </a:solidFill>
        </p:spPr>
        <p:txBody>
          <a:bodyPr lIns="0" rIns="90000"/>
          <a:lstStyle>
            <a:lvl1pPr>
              <a:defRPr sz="3200" baseline="0">
                <a:solidFill>
                  <a:schemeClr val="tx1"/>
                </a:solidFill>
              </a:defRPr>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dirty="0"/>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dirty="0"/>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dirty="0"/>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dirty="0"/>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a:t>Click to edit Master title style</a:t>
            </a:r>
            <a:endParaRPr lang="en-US"/>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96" r:id="rId17"/>
    <p:sldLayoutId id="2147483698" r:id="rId18"/>
    <p:sldLayoutId id="2147483695" r:id="rId19"/>
    <p:sldLayoutId id="2147483697" r:id="rId20"/>
    <p:sldLayoutId id="2147483672" r:id="rId21"/>
    <p:sldLayoutId id="2147483678" r:id="rId22"/>
    <p:sldLayoutId id="2147483700" r:id="rId23"/>
    <p:sldLayoutId id="2147483664" r:id="rId24"/>
    <p:sldLayoutId id="2147483663" r:id="rId25"/>
    <p:sldLayoutId id="2147483660" r:id="rId26"/>
    <p:sldLayoutId id="2147483692" r:id="rId27"/>
    <p:sldLayoutId id="2147483682" r:id="rId28"/>
    <p:sldLayoutId id="2147483693" r:id="rId29"/>
    <p:sldLayoutId id="2147483690" r:id="rId30"/>
    <p:sldLayoutId id="2147483699" r:id="rId31"/>
    <p:sldLayoutId id="2147483701" r:id="rId32"/>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hyperlink" Target="-%20https:/historicengland.org.uk/images-books/photos/item/IC095/103" TargetMode="External"/><Relationship Id="rId3" Type="http://schemas.openxmlformats.org/officeDocument/2006/relationships/hyperlink" Target="https://historicengland.org.uk/images-books/photos/item/IC095/098" TargetMode="External"/><Relationship Id="rId7" Type="http://schemas.openxmlformats.org/officeDocument/2006/relationships/hyperlink" Target="https://historicengland.org.uk/images-books/photos/item/IC095/100" TargetMode="External"/><Relationship Id="rId12"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image" Target="../media/image26.png"/><Relationship Id="rId11" Type="http://schemas.openxmlformats.org/officeDocument/2006/relationships/hyperlink" Target="https://historicengland.org.uk/images-books/photos/item/IC095/102" TargetMode="External"/><Relationship Id="rId5" Type="http://schemas.openxmlformats.org/officeDocument/2006/relationships/hyperlink" Target="https://historicengland.org.uk/images-books/photos/item/IC095/099" TargetMode="External"/><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hyperlink" Target="https://historicengland.org.uk/images-books/photos/item/IC095/101" TargetMode="External"/><Relationship Id="rId1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image" Target="../media/image32.jpeg"/><Relationship Id="rId7" Type="http://schemas.openxmlformats.org/officeDocument/2006/relationships/slide" Target="slide26.xml"/><Relationship Id="rId12" Type="http://schemas.openxmlformats.org/officeDocument/2006/relationships/image" Target="../media/image33.svg"/><Relationship Id="rId2" Type="http://schemas.openxmlformats.org/officeDocument/2006/relationships/notesSlide" Target="../notesSlides/notesSlide12.xml"/><Relationship Id="rId1" Type="http://schemas.openxmlformats.org/officeDocument/2006/relationships/slideLayout" Target="../slideLayouts/slideLayout30.xml"/><Relationship Id="rId6" Type="http://schemas.openxmlformats.org/officeDocument/2006/relationships/slide" Target="slide22.xml"/><Relationship Id="rId11" Type="http://schemas.openxmlformats.org/officeDocument/2006/relationships/slide" Target="slide24.xml"/><Relationship Id="rId5" Type="http://schemas.openxmlformats.org/officeDocument/2006/relationships/slide" Target="slide17.xml"/><Relationship Id="rId10" Type="http://schemas.openxmlformats.org/officeDocument/2006/relationships/slide" Target="slide25.xml"/><Relationship Id="rId4" Type="http://schemas.openxmlformats.org/officeDocument/2006/relationships/slide" Target="slide16.xml"/><Relationship Id="rId9" Type="http://schemas.openxmlformats.org/officeDocument/2006/relationships/slide" Target="slide19.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slide" Target="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slide" Target="slide13.xml"/><Relationship Id="rId5" Type="http://schemas.openxmlformats.org/officeDocument/2006/relationships/image" Target="../media/image19.svg"/><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slide" Target="slide13.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slide" Target="slide13.xml"/><Relationship Id="rId5" Type="http://schemas.openxmlformats.org/officeDocument/2006/relationships/image" Target="../media/image19.svg"/><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7.xml"/><Relationship Id="rId1" Type="http://schemas.openxmlformats.org/officeDocument/2006/relationships/slideLayout" Target="../slideLayouts/slideLayout16.xml"/><Relationship Id="rId4" Type="http://schemas.openxmlformats.org/officeDocument/2006/relationships/image" Target="../media/image38.jpe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slide" Target="slide13.xml"/><Relationship Id="rId5" Type="http://schemas.openxmlformats.org/officeDocument/2006/relationships/image" Target="../media/image19.svg"/><Relationship Id="rId4" Type="http://schemas.openxmlformats.org/officeDocument/2006/relationships/image" Target="../media/image18.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40.jpe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slide" Target="slide13.xml"/><Relationship Id="rId5" Type="http://schemas.openxmlformats.org/officeDocument/2006/relationships/image" Target="../media/image19.svg"/><Relationship Id="rId4" Type="http://schemas.openxmlformats.org/officeDocument/2006/relationships/image" Target="../media/image18.sv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slide" Target="slide13.xml"/></Relationships>
</file>

<file path=ppt/slides/_rels/slide2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22.xml"/><Relationship Id="rId1" Type="http://schemas.openxmlformats.org/officeDocument/2006/relationships/slideLayout" Target="../slideLayouts/slideLayout17.xml"/><Relationship Id="rId5" Type="http://schemas.openxmlformats.org/officeDocument/2006/relationships/image" Target="../media/image43.png"/><Relationship Id="rId4" Type="http://schemas.openxmlformats.org/officeDocument/2006/relationships/hyperlink" Target="https://youtu.be/lqieJmIuR14?t=295"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18.xml"/><Relationship Id="rId5" Type="http://schemas.openxmlformats.org/officeDocument/2006/relationships/slide" Target="slide13.xml"/><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3" Type="http://schemas.openxmlformats.org/officeDocument/2006/relationships/slide" Target="slide13.xml"/><Relationship Id="rId7" Type="http://schemas.openxmlformats.org/officeDocument/2006/relationships/image" Target="../media/image19.svg"/><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image" Target="../media/image18.svg"/><Relationship Id="rId5" Type="http://schemas.openxmlformats.org/officeDocument/2006/relationships/image" Target="../media/image47.jpeg"/><Relationship Id="rId4" Type="http://schemas.openxmlformats.org/officeDocument/2006/relationships/image" Target="../media/image46.jpeg"/></Relationships>
</file>

<file path=ppt/slides/_rels/slide26.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must-farm-life-in-the-bronze-age/" TargetMode="External"/><Relationship Id="rId2" Type="http://schemas.openxmlformats.org/officeDocument/2006/relationships/notesSlide" Target="../notesSlides/notesSlide25.xml"/><Relationship Id="rId1" Type="http://schemas.openxmlformats.org/officeDocument/2006/relationships/slideLayout" Target="../slideLayouts/slideLayout18.xml"/><Relationship Id="rId5" Type="http://schemas.openxmlformats.org/officeDocument/2006/relationships/slide" Target="slide13.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hyperlink" Target="https://flagfen.org.uk/" TargetMode="External"/><Relationship Id="rId7" Type="http://schemas.openxmlformats.org/officeDocument/2006/relationships/image" Target="../media/image19.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8.svg"/><Relationship Id="rId5" Type="http://schemas.openxmlformats.org/officeDocument/2006/relationships/image" Target="../media/image50.jpeg"/><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slide" Target="slide13.xml"/></Relationships>
</file>

<file path=ppt/slides/_rels/slide2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8.xml"/><Relationship Id="rId1" Type="http://schemas.openxmlformats.org/officeDocument/2006/relationships/slideLayout" Target="../slideLayouts/slideLayout18.xml"/><Relationship Id="rId4" Type="http://schemas.openxmlformats.org/officeDocument/2006/relationships/slide" Target="slide13.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hyperlink" Target="https://vimeo.com/1045257023" TargetMode="External"/><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13.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9.xml"/><Relationship Id="rId5" Type="http://schemas.openxmlformats.org/officeDocument/2006/relationships/image" Target="../media/image16.sv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19.svg"/><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19.sv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5D2A2-5BDB-C1C4-9504-50002D872C32}"/>
              </a:ext>
            </a:extLst>
          </p:cNvPr>
          <p:cNvSpPr>
            <a:spLocks noGrp="1"/>
          </p:cNvSpPr>
          <p:nvPr>
            <p:ph type="title" idx="4294967295"/>
          </p:nvPr>
        </p:nvSpPr>
        <p:spPr>
          <a:xfrm>
            <a:off x="0" y="-1404938"/>
            <a:ext cx="10515600" cy="1325563"/>
          </a:xfrm>
        </p:spPr>
        <p:txBody>
          <a:bodyPr/>
          <a:lstStyle/>
          <a:p>
            <a:r>
              <a:rPr lang="en-US" dirty="0"/>
              <a:t>The Mesolithic (Middle Stone Age)</a:t>
            </a:r>
          </a:p>
        </p:txBody>
      </p:sp>
      <p:sp>
        <p:nvSpPr>
          <p:cNvPr id="3" name="Subtitle 2">
            <a:extLst>
              <a:ext uri="{FF2B5EF4-FFF2-40B4-BE49-F238E27FC236}">
                <a16:creationId xmlns:a16="http://schemas.microsoft.com/office/drawing/2014/main" id="{F57DAE65-FD73-86B8-E7AE-398211E962F0}"/>
              </a:ext>
            </a:extLst>
          </p:cNvPr>
          <p:cNvSpPr>
            <a:spLocks noGrp="1"/>
          </p:cNvSpPr>
          <p:nvPr>
            <p:ph type="subTitle" idx="1"/>
          </p:nvPr>
        </p:nvSpPr>
        <p:spPr/>
        <p:txBody>
          <a:bodyPr/>
          <a:lstStyle/>
          <a:p>
            <a:r>
              <a:rPr lang="en-GB" dirty="0"/>
              <a:t>Stone Age to Iron Age: Part 4</a:t>
            </a:r>
          </a:p>
          <a:p>
            <a:endParaRPr lang="en-GB" altLang="en-US" sz="2400" dirty="0">
              <a:latin typeface="Arial" panose="020B0604020202020204" pitchFamily="34" charset="0"/>
            </a:endParaRPr>
          </a:p>
          <a:p>
            <a:r>
              <a:rPr lang="en-GB" altLang="en-US" sz="2400" dirty="0">
                <a:latin typeface="Arial" panose="020B0604020202020204" pitchFamily="34" charset="0"/>
              </a:rPr>
              <a:t>The Bronze Age</a:t>
            </a:r>
          </a:p>
        </p:txBody>
      </p:sp>
      <p:pic>
        <p:nvPicPr>
          <p:cNvPr id="6" name="Picture Placeholder 5" descr="Photo of a Bronze Age bronze axehead next to a reconstruction drawing showing how the axehead might have been fitted to a wooden handle">
            <a:extLst>
              <a:ext uri="{FF2B5EF4-FFF2-40B4-BE49-F238E27FC236}">
                <a16:creationId xmlns:a16="http://schemas.microsoft.com/office/drawing/2014/main" id="{DD4A4128-D9B1-E4BB-5193-BF8E2FB71565}"/>
              </a:ext>
            </a:extLst>
          </p:cNvPr>
          <p:cNvPicPr>
            <a:picLocks noGrp="1" noChangeAspect="1"/>
          </p:cNvPicPr>
          <p:nvPr>
            <p:ph type="pic" sz="quarter" idx="10"/>
          </p:nvPr>
        </p:nvPicPr>
        <p:blipFill>
          <a:blip r:embed="rId3"/>
          <a:srcRect l="9711" r="5948"/>
          <a:stretch>
            <a:fillRect/>
          </a:stretch>
        </p:blipFill>
        <p:spPr>
          <a:xfrm>
            <a:off x="4122819" y="0"/>
            <a:ext cx="8069181" cy="6858000"/>
          </a:xfrm>
        </p:spPr>
      </p:pic>
    </p:spTree>
    <p:extLst>
      <p:ext uri="{BB962C8B-B14F-4D97-AF65-F5344CB8AC3E}">
        <p14:creationId xmlns:p14="http://schemas.microsoft.com/office/powerpoint/2010/main" val="3466635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CF808-DF88-87EE-B811-0F8985BAB5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CD025-2CD9-E522-FB33-A83FA0EEB752}"/>
              </a:ext>
            </a:extLst>
          </p:cNvPr>
          <p:cNvSpPr>
            <a:spLocks noGrp="1"/>
          </p:cNvSpPr>
          <p:nvPr>
            <p:ph type="title"/>
          </p:nvPr>
        </p:nvSpPr>
        <p:spPr/>
        <p:txBody>
          <a:bodyPr>
            <a:normAutofit/>
          </a:bodyPr>
          <a:lstStyle/>
          <a:p>
            <a:r>
              <a:rPr lang="en-US" dirty="0"/>
              <a:t>Death &amp; Burial - Round Barrows</a:t>
            </a:r>
          </a:p>
        </p:txBody>
      </p:sp>
      <p:sp>
        <p:nvSpPr>
          <p:cNvPr id="14" name="Content Placeholder 13">
            <a:extLst>
              <a:ext uri="{FF2B5EF4-FFF2-40B4-BE49-F238E27FC236}">
                <a16:creationId xmlns:a16="http://schemas.microsoft.com/office/drawing/2014/main" id="{16EACF49-BF65-9DC2-C16F-EBA2EA660E87}"/>
              </a:ext>
            </a:extLst>
          </p:cNvPr>
          <p:cNvSpPr>
            <a:spLocks noGrp="1"/>
          </p:cNvSpPr>
          <p:nvPr>
            <p:ph idx="1"/>
          </p:nvPr>
        </p:nvSpPr>
        <p:spPr>
          <a:xfrm>
            <a:off x="381886" y="1411704"/>
            <a:ext cx="5324852" cy="5365450"/>
          </a:xfrm>
        </p:spPr>
        <p:txBody>
          <a:bodyPr/>
          <a:lstStyle/>
          <a:p>
            <a:r>
              <a:rPr lang="en-GB" sz="2400" dirty="0">
                <a:latin typeface="Arial" panose="020B0604020202020204" pitchFamily="34" charset="0"/>
              </a:rPr>
              <a:t>In the early Bronze Age human burials were often covered by large circular mounds of earth or stone, which archaeologists call Round Barrows.</a:t>
            </a:r>
            <a:endParaRPr lang="en-GB" sz="2400" dirty="0"/>
          </a:p>
          <a:p>
            <a:r>
              <a:rPr lang="en-GB" sz="2400" dirty="0">
                <a:latin typeface="Arial" panose="020B0604020202020204" pitchFamily="34" charset="0"/>
              </a:rPr>
              <a:t>On maps they are often called ‘tumulus’ (plural tumuli). This is from Latin and means mound or small hill.</a:t>
            </a:r>
            <a:endParaRPr lang="en-GB" sz="2400" dirty="0"/>
          </a:p>
          <a:p>
            <a:r>
              <a:rPr lang="en-GB" sz="2400" dirty="0">
                <a:latin typeface="Arial" panose="020B0604020202020204" pitchFamily="34" charset="0"/>
              </a:rPr>
              <a:t>There are different types, but the most common type are called Bowl Barrows – because they look like upside-down pudding bowls!</a:t>
            </a:r>
          </a:p>
          <a:p>
            <a:r>
              <a:rPr lang="en-GB" sz="2400" dirty="0"/>
              <a:t>There are over 350 barrows in the landscape around Stonehenge alone.</a:t>
            </a:r>
          </a:p>
          <a:p>
            <a:endParaRPr lang="en-GB" sz="2400" dirty="0"/>
          </a:p>
          <a:p>
            <a:r>
              <a:rPr lang="en-GB" sz="2400" dirty="0"/>
              <a:t> </a:t>
            </a:r>
          </a:p>
          <a:p>
            <a:endParaRPr lang="en-GB" dirty="0"/>
          </a:p>
        </p:txBody>
      </p:sp>
      <p:sp>
        <p:nvSpPr>
          <p:cNvPr id="3" name="Text Placeholder 2">
            <a:extLst>
              <a:ext uri="{FF2B5EF4-FFF2-40B4-BE49-F238E27FC236}">
                <a16:creationId xmlns:a16="http://schemas.microsoft.com/office/drawing/2014/main" id="{4F04EF74-E8FB-04E5-31A7-E9D20E3C2E80}"/>
              </a:ext>
            </a:extLst>
          </p:cNvPr>
          <p:cNvSpPr>
            <a:spLocks noGrp="1"/>
          </p:cNvSpPr>
          <p:nvPr>
            <p:ph type="body" sz="quarter" idx="23"/>
          </p:nvPr>
        </p:nvSpPr>
        <p:spPr>
          <a:xfrm>
            <a:off x="7179733" y="6362816"/>
            <a:ext cx="3522134" cy="414338"/>
          </a:xfrm>
        </p:spPr>
        <p:txBody>
          <a:bodyPr/>
          <a:lstStyle/>
          <a:p>
            <a:r>
              <a:rPr lang="en-GB" dirty="0"/>
              <a:t>Bronze Age Barrows, Stonehenge</a:t>
            </a:r>
          </a:p>
        </p:txBody>
      </p:sp>
      <p:pic>
        <p:nvPicPr>
          <p:cNvPr id="6" name="Picture Placeholder 5" descr="Oblique aerial view of 4 large circular grass covered mounds with vehicles and a car park in the background. They're known as the Cursus Barrow Group.">
            <a:extLst>
              <a:ext uri="{FF2B5EF4-FFF2-40B4-BE49-F238E27FC236}">
                <a16:creationId xmlns:a16="http://schemas.microsoft.com/office/drawing/2014/main" id="{6863E274-897F-EB17-AFEA-B2E56CC96A45}"/>
              </a:ext>
            </a:extLst>
          </p:cNvPr>
          <p:cNvPicPr>
            <a:picLocks noGrp="1" noChangeAspect="1"/>
          </p:cNvPicPr>
          <p:nvPr>
            <p:ph type="pic" sz="quarter" idx="10"/>
          </p:nvPr>
        </p:nvPicPr>
        <p:blipFill>
          <a:blip r:embed="rId3"/>
          <a:srcRect l="10315" r="10315"/>
          <a:stretch>
            <a:fillRect/>
          </a:stretch>
        </p:blipFill>
        <p:spPr>
          <a:prstGeom prst="rect">
            <a:avLst/>
          </a:prstGeom>
        </p:spPr>
      </p:pic>
      <p:pic>
        <p:nvPicPr>
          <p:cNvPr id="8" name="Picture 7" descr="A colour reconstruction drawing showing the different shapes of Bronze Age Round Barrow - Pond, Bell, Disc, Saucer and Bowl Barrows">
            <a:extLst>
              <a:ext uri="{FF2B5EF4-FFF2-40B4-BE49-F238E27FC236}">
                <a16:creationId xmlns:a16="http://schemas.microsoft.com/office/drawing/2014/main" id="{B9007D50-8626-5233-317E-DF0B3EE17511}"/>
              </a:ext>
            </a:extLst>
          </p:cNvPr>
          <p:cNvPicPr>
            <a:picLocks noChangeAspect="1"/>
          </p:cNvPicPr>
          <p:nvPr/>
        </p:nvPicPr>
        <p:blipFill>
          <a:blip r:embed="rId4"/>
          <a:srcRect l="6615" t="44" r="4381" b="4286"/>
          <a:stretch>
            <a:fillRect/>
          </a:stretch>
        </p:blipFill>
        <p:spPr>
          <a:xfrm>
            <a:off x="6096000" y="1557867"/>
            <a:ext cx="5739422" cy="4652433"/>
          </a:xfrm>
          <a:prstGeom prst="rect">
            <a:avLst/>
          </a:prstGeom>
        </p:spPr>
      </p:pic>
    </p:spTree>
    <p:extLst>
      <p:ext uri="{BB962C8B-B14F-4D97-AF65-F5344CB8AC3E}">
        <p14:creationId xmlns:p14="http://schemas.microsoft.com/office/powerpoint/2010/main" val="671147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A219F-1430-57D1-800D-E9662AF4A487}"/>
              </a:ext>
            </a:extLst>
          </p:cNvPr>
          <p:cNvSpPr>
            <a:spLocks noGrp="1"/>
          </p:cNvSpPr>
          <p:nvPr>
            <p:ph type="title"/>
          </p:nvPr>
        </p:nvSpPr>
        <p:spPr/>
        <p:txBody>
          <a:bodyPr/>
          <a:lstStyle/>
          <a:p>
            <a:r>
              <a:rPr lang="en-US" dirty="0"/>
              <a:t>Death &amp; Burial - </a:t>
            </a:r>
            <a:r>
              <a:rPr lang="en-GB" dirty="0"/>
              <a:t>Round Barrows </a:t>
            </a:r>
          </a:p>
        </p:txBody>
      </p:sp>
      <p:sp>
        <p:nvSpPr>
          <p:cNvPr id="3" name="Content Placeholder 2">
            <a:extLst>
              <a:ext uri="{FF2B5EF4-FFF2-40B4-BE49-F238E27FC236}">
                <a16:creationId xmlns:a16="http://schemas.microsoft.com/office/drawing/2014/main" id="{F339CC17-06C4-3F0E-439C-7BDC19810435}"/>
              </a:ext>
            </a:extLst>
          </p:cNvPr>
          <p:cNvSpPr>
            <a:spLocks noGrp="1"/>
          </p:cNvSpPr>
          <p:nvPr>
            <p:ph idx="1"/>
          </p:nvPr>
        </p:nvSpPr>
        <p:spPr>
          <a:xfrm>
            <a:off x="414546" y="1399707"/>
            <a:ext cx="11362908" cy="1445093"/>
          </a:xfrm>
        </p:spPr>
        <p:txBody>
          <a:bodyPr/>
          <a:lstStyle/>
          <a:p>
            <a:r>
              <a:rPr lang="en-GB" sz="2000" dirty="0"/>
              <a:t>At first most of the people buried under round barrows were buried as whole bodies in a crouched position, sometimes in a coffin. Over time cremation became more common, with the ashes being collected and put in a pottery urn, which was often placed upside down within the barrow.</a:t>
            </a:r>
          </a:p>
          <a:p>
            <a:pPr algn="ctr"/>
            <a:r>
              <a:rPr lang="en-GB" sz="2000" b="1" dirty="0"/>
              <a:t>Stages of a Round Barrow</a:t>
            </a:r>
          </a:p>
          <a:p>
            <a:endParaRPr lang="en-GB" dirty="0"/>
          </a:p>
        </p:txBody>
      </p:sp>
      <p:pic>
        <p:nvPicPr>
          <p:cNvPr id="6" name="Picture 5" descr="A watercolour-style illustration depicts five workers digging and carrying baskets of rocks. The text &quot;1. Digging the first hole.&quot; appears above, indicating the initial stage of a construction.">
            <a:hlinkClick r:id="rId3"/>
            <a:extLst>
              <a:ext uri="{FF2B5EF4-FFF2-40B4-BE49-F238E27FC236}">
                <a16:creationId xmlns:a16="http://schemas.microsoft.com/office/drawing/2014/main" id="{A3EC4376-EB9E-7617-4A29-E6A44FAC4D69}"/>
              </a:ext>
            </a:extLst>
          </p:cNvPr>
          <p:cNvPicPr>
            <a:picLocks noChangeAspect="1"/>
          </p:cNvPicPr>
          <p:nvPr/>
        </p:nvPicPr>
        <p:blipFill>
          <a:blip r:embed="rId4"/>
          <a:stretch>
            <a:fillRect/>
          </a:stretch>
        </p:blipFill>
        <p:spPr>
          <a:xfrm>
            <a:off x="357187" y="2844799"/>
            <a:ext cx="3132494" cy="1926797"/>
          </a:xfrm>
          <a:prstGeom prst="rect">
            <a:avLst/>
          </a:prstGeom>
        </p:spPr>
      </p:pic>
      <p:pic>
        <p:nvPicPr>
          <p:cNvPr id="8" name="Picture 7" descr="A watercolour-style illustration depicts two individuals digging a large circular pit around a wooden structure, representing preparation for a burial. The text &quot;2. Making a place for the first burial.&quot; indicates this is part of a sequential narrative or instructional series on burial practices.">
            <a:hlinkClick r:id="rId5"/>
            <a:extLst>
              <a:ext uri="{FF2B5EF4-FFF2-40B4-BE49-F238E27FC236}">
                <a16:creationId xmlns:a16="http://schemas.microsoft.com/office/drawing/2014/main" id="{6C7588F5-194F-AAB4-1281-82D04B11EAE2}"/>
              </a:ext>
            </a:extLst>
          </p:cNvPr>
          <p:cNvPicPr>
            <a:picLocks noChangeAspect="1"/>
          </p:cNvPicPr>
          <p:nvPr/>
        </p:nvPicPr>
        <p:blipFill>
          <a:blip r:embed="rId6"/>
          <a:stretch>
            <a:fillRect/>
          </a:stretch>
        </p:blipFill>
        <p:spPr>
          <a:xfrm>
            <a:off x="4529242" y="2833200"/>
            <a:ext cx="3133515" cy="1926000"/>
          </a:xfrm>
          <a:prstGeom prst="rect">
            <a:avLst/>
          </a:prstGeom>
        </p:spPr>
      </p:pic>
      <p:pic>
        <p:nvPicPr>
          <p:cNvPr id="10" name="Picture 9" descr="A watercolour illustration depicts a person crouched and facing downwards, simulating the act of placing a burial. Text above the illustration reads, &quot;3. Placing the first burial, usually crouched and facing downwards,&quot; indicating a step in a burial process.">
            <a:hlinkClick r:id="rId7"/>
            <a:extLst>
              <a:ext uri="{FF2B5EF4-FFF2-40B4-BE49-F238E27FC236}">
                <a16:creationId xmlns:a16="http://schemas.microsoft.com/office/drawing/2014/main" id="{339F13EA-6E0F-A322-DCDF-9225ED4F5429}"/>
              </a:ext>
            </a:extLst>
          </p:cNvPr>
          <p:cNvPicPr>
            <a:picLocks noChangeAspect="1"/>
          </p:cNvPicPr>
          <p:nvPr/>
        </p:nvPicPr>
        <p:blipFill>
          <a:blip r:embed="rId8"/>
          <a:stretch>
            <a:fillRect/>
          </a:stretch>
        </p:blipFill>
        <p:spPr>
          <a:xfrm>
            <a:off x="8667616" y="2821600"/>
            <a:ext cx="3131200" cy="1926000"/>
          </a:xfrm>
          <a:prstGeom prst="rect">
            <a:avLst/>
          </a:prstGeom>
        </p:spPr>
      </p:pic>
      <p:pic>
        <p:nvPicPr>
          <p:cNvPr id="12" name="Picture 11" descr="Watercolour illustration depicting three people covering a burial with soil to create a mound, labeled as step 4 in a sequence. The scene highlights an ancient burial practice with figures actively shaping a raised earth structure over a grave.">
            <a:hlinkClick r:id="rId9"/>
            <a:extLst>
              <a:ext uri="{FF2B5EF4-FFF2-40B4-BE49-F238E27FC236}">
                <a16:creationId xmlns:a16="http://schemas.microsoft.com/office/drawing/2014/main" id="{3F146904-FFC2-563F-CF39-2339C0382E58}"/>
              </a:ext>
            </a:extLst>
          </p:cNvPr>
          <p:cNvPicPr>
            <a:picLocks noChangeAspect="1"/>
          </p:cNvPicPr>
          <p:nvPr/>
        </p:nvPicPr>
        <p:blipFill>
          <a:blip r:embed="rId10"/>
          <a:stretch>
            <a:fillRect/>
          </a:stretch>
        </p:blipFill>
        <p:spPr>
          <a:xfrm>
            <a:off x="358482" y="4823798"/>
            <a:ext cx="3131199" cy="1926000"/>
          </a:xfrm>
          <a:prstGeom prst="rect">
            <a:avLst/>
          </a:prstGeom>
        </p:spPr>
      </p:pic>
      <p:pic>
        <p:nvPicPr>
          <p:cNvPr id="14" name="Picture 13" descr="A watercolour illustration depicts an ancient burial site with a group of people digging a ditch around a mound to cover a burial. The scene highlights early burial practices with earthworks and human figures actively working, emphasizing the process of covering the first burial with soil.">
            <a:hlinkClick r:id="rId11"/>
            <a:extLst>
              <a:ext uri="{FF2B5EF4-FFF2-40B4-BE49-F238E27FC236}">
                <a16:creationId xmlns:a16="http://schemas.microsoft.com/office/drawing/2014/main" id="{DDA1610A-3D91-2E9F-5AD5-0BB91DB6A7F2}"/>
              </a:ext>
            </a:extLst>
          </p:cNvPr>
          <p:cNvPicPr>
            <a:picLocks noChangeAspect="1"/>
          </p:cNvPicPr>
          <p:nvPr/>
        </p:nvPicPr>
        <p:blipFill>
          <a:blip r:embed="rId12"/>
          <a:stretch>
            <a:fillRect/>
          </a:stretch>
        </p:blipFill>
        <p:spPr>
          <a:xfrm>
            <a:off x="4529242" y="4823798"/>
            <a:ext cx="3133517" cy="1926000"/>
          </a:xfrm>
          <a:prstGeom prst="rect">
            <a:avLst/>
          </a:prstGeom>
        </p:spPr>
      </p:pic>
      <p:pic>
        <p:nvPicPr>
          <p:cNvPr id="16" name="Picture 15" descr="A watercolor illustration depicting a group of people performing burial rituals around a mound, with smoke rising from fires and stone structures surrounding the area. Text above explains the practice of returning later to add more burials, often including pots of cremation ashes.">
            <a:hlinkClick r:id="rId13"/>
            <a:extLst>
              <a:ext uri="{FF2B5EF4-FFF2-40B4-BE49-F238E27FC236}">
                <a16:creationId xmlns:a16="http://schemas.microsoft.com/office/drawing/2014/main" id="{13E1B5B2-1DCB-3EA0-2D27-1264D8A877F4}"/>
              </a:ext>
            </a:extLst>
          </p:cNvPr>
          <p:cNvPicPr>
            <a:picLocks noChangeAspect="1"/>
          </p:cNvPicPr>
          <p:nvPr/>
        </p:nvPicPr>
        <p:blipFill>
          <a:blip r:embed="rId14"/>
          <a:stretch>
            <a:fillRect/>
          </a:stretch>
        </p:blipFill>
        <p:spPr>
          <a:xfrm>
            <a:off x="8677871" y="4823798"/>
            <a:ext cx="3131199" cy="1926000"/>
          </a:xfrm>
          <a:prstGeom prst="rect">
            <a:avLst/>
          </a:prstGeom>
        </p:spPr>
      </p:pic>
    </p:spTree>
    <p:extLst>
      <p:ext uri="{BB962C8B-B14F-4D97-AF65-F5344CB8AC3E}">
        <p14:creationId xmlns:p14="http://schemas.microsoft.com/office/powerpoint/2010/main" val="2418508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CA524F-0604-3B6E-4361-8BD44DABBBF3}"/>
              </a:ext>
            </a:extLst>
          </p:cNvPr>
          <p:cNvSpPr>
            <a:spLocks noGrp="1"/>
          </p:cNvSpPr>
          <p:nvPr>
            <p:ph type="title"/>
          </p:nvPr>
        </p:nvSpPr>
        <p:spPr/>
        <p:txBody>
          <a:bodyPr/>
          <a:lstStyle/>
          <a:p>
            <a:r>
              <a:rPr lang="en-GB" dirty="0"/>
              <a:t>Death &amp; Burial - Round Barrow Burial Reconstruction</a:t>
            </a:r>
          </a:p>
        </p:txBody>
      </p:sp>
      <p:pic>
        <p:nvPicPr>
          <p:cNvPr id="10" name="Picture Placeholder 9" descr="Digital reconstruction of a group of people gathered around a large circular burial site in a grassy field under a dramatic cloudy sky with sun rays breaking through. The scene includes mounds of earth around the site, a flock of birds flying above, and individuals engaged in ritualistic activities within the circular boundary.">
            <a:extLst>
              <a:ext uri="{FF2B5EF4-FFF2-40B4-BE49-F238E27FC236}">
                <a16:creationId xmlns:a16="http://schemas.microsoft.com/office/drawing/2014/main" id="{2413EEC0-F64E-36FC-2D1C-073E9719E617}"/>
              </a:ext>
            </a:extLst>
          </p:cNvPr>
          <p:cNvPicPr>
            <a:picLocks noGrp="1" noChangeAspect="1"/>
          </p:cNvPicPr>
          <p:nvPr>
            <p:ph type="pic" sz="quarter" idx="10"/>
          </p:nvPr>
        </p:nvPicPr>
        <p:blipFill>
          <a:blip r:embed="rId3"/>
          <a:srcRect t="20077" b="20077"/>
          <a:stretch>
            <a:fillRect/>
          </a:stretch>
        </p:blipFill>
        <p:spPr>
          <a:prstGeom prst="rect">
            <a:avLst/>
          </a:prstGeom>
        </p:spPr>
      </p:pic>
    </p:spTree>
    <p:extLst>
      <p:ext uri="{BB962C8B-B14F-4D97-AF65-F5344CB8AC3E}">
        <p14:creationId xmlns:p14="http://schemas.microsoft.com/office/powerpoint/2010/main" val="3270582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773A8-98DE-D903-1EF0-72DF84500F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83A3F3-AF55-69B4-2126-96CC2461BF0F}"/>
              </a:ext>
            </a:extLst>
          </p:cNvPr>
          <p:cNvSpPr>
            <a:spLocks noGrp="1"/>
          </p:cNvSpPr>
          <p:nvPr>
            <p:ph type="title"/>
          </p:nvPr>
        </p:nvSpPr>
        <p:spPr/>
        <p:txBody>
          <a:bodyPr>
            <a:normAutofit/>
          </a:bodyPr>
          <a:lstStyle/>
          <a:p>
            <a:r>
              <a:rPr lang="en-GB" altLang="en-US" sz="3200" dirty="0">
                <a:cs typeface="Arial" panose="020B0604020202020204" pitchFamily="34" charset="0"/>
              </a:rPr>
              <a:t>Bronze Age settlements</a:t>
            </a:r>
            <a:endParaRPr lang="en-US" dirty="0">
              <a:cs typeface="Arial" panose="020B0604020202020204" pitchFamily="34" charset="0"/>
            </a:endParaRPr>
          </a:p>
        </p:txBody>
      </p:sp>
      <p:pic>
        <p:nvPicPr>
          <p:cNvPr id="25" name="Picture 1" descr="Map of UK showing 8 locations where examples of Bronze Age Settlements have been found. ">
            <a:extLst>
              <a:ext uri="{FF2B5EF4-FFF2-40B4-BE49-F238E27FC236}">
                <a16:creationId xmlns:a16="http://schemas.microsoft.com/office/drawing/2014/main" id="{9FDD0A6F-4F1E-99EF-495D-59BC879921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23">
            <a:extLst>
              <a:ext uri="{FF2B5EF4-FFF2-40B4-BE49-F238E27FC236}">
                <a16:creationId xmlns:a16="http://schemas.microsoft.com/office/drawing/2014/main" id="{1814926B-97AC-73B4-68B4-16D513DF1856}"/>
              </a:ext>
            </a:extLst>
          </p:cNvPr>
          <p:cNvSpPr txBox="1">
            <a:spLocks noChangeArrowheads="1"/>
          </p:cNvSpPr>
          <p:nvPr/>
        </p:nvSpPr>
        <p:spPr bwMode="auto">
          <a:xfrm>
            <a:off x="3691956" y="3984626"/>
            <a:ext cx="7474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Mold</a:t>
            </a:r>
          </a:p>
        </p:txBody>
      </p:sp>
      <p:sp>
        <p:nvSpPr>
          <p:cNvPr id="37" name="TextBox 23">
            <a:extLst>
              <a:ext uri="{FF2B5EF4-FFF2-40B4-BE49-F238E27FC236}">
                <a16:creationId xmlns:a16="http://schemas.microsoft.com/office/drawing/2014/main" id="{FBAEB769-C601-DD8D-847F-A661860F4F4D}"/>
              </a:ext>
            </a:extLst>
          </p:cNvPr>
          <p:cNvSpPr txBox="1">
            <a:spLocks noChangeArrowheads="1"/>
          </p:cNvSpPr>
          <p:nvPr/>
        </p:nvSpPr>
        <p:spPr bwMode="auto">
          <a:xfrm>
            <a:off x="5159375" y="4076700"/>
            <a:ext cx="2867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Seahenge</a:t>
            </a:r>
          </a:p>
        </p:txBody>
      </p:sp>
      <p:sp>
        <p:nvSpPr>
          <p:cNvPr id="39" name="TextBox 23">
            <a:extLst>
              <a:ext uri="{FF2B5EF4-FFF2-40B4-BE49-F238E27FC236}">
                <a16:creationId xmlns:a16="http://schemas.microsoft.com/office/drawing/2014/main" id="{4C81C2BC-D6DF-35A7-0F30-90CA0AD4B846}"/>
              </a:ext>
            </a:extLst>
          </p:cNvPr>
          <p:cNvSpPr txBox="1">
            <a:spLocks noChangeArrowheads="1"/>
          </p:cNvSpPr>
          <p:nvPr/>
        </p:nvSpPr>
        <p:spPr bwMode="auto">
          <a:xfrm>
            <a:off x="4568825" y="4652963"/>
            <a:ext cx="21034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Must Farm and Flag Fen</a:t>
            </a:r>
          </a:p>
        </p:txBody>
      </p:sp>
      <p:sp>
        <p:nvSpPr>
          <p:cNvPr id="33" name="TextBox 23">
            <a:extLst>
              <a:ext uri="{FF2B5EF4-FFF2-40B4-BE49-F238E27FC236}">
                <a16:creationId xmlns:a16="http://schemas.microsoft.com/office/drawing/2014/main" id="{5AD30791-9560-F3C1-5111-385AC3F68AEC}"/>
              </a:ext>
            </a:extLst>
          </p:cNvPr>
          <p:cNvSpPr txBox="1">
            <a:spLocks noChangeArrowheads="1"/>
          </p:cNvSpPr>
          <p:nvPr/>
        </p:nvSpPr>
        <p:spPr bwMode="auto">
          <a:xfrm>
            <a:off x="5441950" y="5113338"/>
            <a:ext cx="28670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Dover</a:t>
            </a:r>
          </a:p>
        </p:txBody>
      </p:sp>
      <p:sp>
        <p:nvSpPr>
          <p:cNvPr id="31" name="TextBox 23">
            <a:extLst>
              <a:ext uri="{FF2B5EF4-FFF2-40B4-BE49-F238E27FC236}">
                <a16:creationId xmlns:a16="http://schemas.microsoft.com/office/drawing/2014/main" id="{753AEC9E-16B1-6239-7A5D-59BEFDFD21A8}"/>
              </a:ext>
            </a:extLst>
          </p:cNvPr>
          <p:cNvSpPr txBox="1">
            <a:spLocks noChangeArrowheads="1"/>
          </p:cNvSpPr>
          <p:nvPr/>
        </p:nvSpPr>
        <p:spPr bwMode="auto">
          <a:xfrm>
            <a:off x="2135187" y="5400676"/>
            <a:ext cx="11525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Whitehorse Hill</a:t>
            </a:r>
          </a:p>
        </p:txBody>
      </p:sp>
      <p:sp>
        <p:nvSpPr>
          <p:cNvPr id="41" name="TextBox 23">
            <a:extLst>
              <a:ext uri="{FF2B5EF4-FFF2-40B4-BE49-F238E27FC236}">
                <a16:creationId xmlns:a16="http://schemas.microsoft.com/office/drawing/2014/main" id="{7EC9A511-0298-91FE-BEED-4885B01A8C13}"/>
              </a:ext>
            </a:extLst>
          </p:cNvPr>
          <p:cNvSpPr txBox="1">
            <a:spLocks noChangeArrowheads="1"/>
          </p:cNvSpPr>
          <p:nvPr/>
        </p:nvSpPr>
        <p:spPr bwMode="auto">
          <a:xfrm>
            <a:off x="3287713" y="5807075"/>
            <a:ext cx="12811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Grimspound</a:t>
            </a:r>
          </a:p>
        </p:txBody>
      </p:sp>
      <p:sp>
        <p:nvSpPr>
          <p:cNvPr id="27" name="TextBox 23">
            <a:extLst>
              <a:ext uri="{FF2B5EF4-FFF2-40B4-BE49-F238E27FC236}">
                <a16:creationId xmlns:a16="http://schemas.microsoft.com/office/drawing/2014/main" id="{0C30DC08-7C24-CB43-4D27-F5782C3AA364}"/>
              </a:ext>
            </a:extLst>
          </p:cNvPr>
          <p:cNvSpPr txBox="1">
            <a:spLocks noChangeArrowheads="1"/>
          </p:cNvSpPr>
          <p:nvPr/>
        </p:nvSpPr>
        <p:spPr bwMode="auto">
          <a:xfrm>
            <a:off x="4000501" y="5456238"/>
            <a:ext cx="12366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Near Lewes</a:t>
            </a:r>
          </a:p>
        </p:txBody>
      </p:sp>
      <p:sp>
        <p:nvSpPr>
          <p:cNvPr id="28" name="TextBox 23">
            <a:extLst>
              <a:ext uri="{FF2B5EF4-FFF2-40B4-BE49-F238E27FC236}">
                <a16:creationId xmlns:a16="http://schemas.microsoft.com/office/drawing/2014/main" id="{C570FC3C-B6CE-D906-B4A8-C54D9A967A1B}"/>
              </a:ext>
            </a:extLst>
          </p:cNvPr>
          <p:cNvSpPr txBox="1">
            <a:spLocks noChangeArrowheads="1"/>
          </p:cNvSpPr>
          <p:nvPr/>
        </p:nvSpPr>
        <p:spPr bwMode="auto">
          <a:xfrm>
            <a:off x="5407025" y="5456238"/>
            <a:ext cx="1990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en-GB" sz="1400" dirty="0">
                <a:solidFill>
                  <a:schemeClr val="bg1"/>
                </a:solidFill>
                <a:effectLst>
                  <a:outerShdw blurRad="38100" dist="38100" dir="2700000" algn="tl">
                    <a:srgbClr val="000000">
                      <a:alpha val="43137"/>
                    </a:srgbClr>
                  </a:outerShdw>
                </a:effectLst>
                <a:latin typeface="Source Sans Pro" pitchFamily="34" charset="0"/>
              </a:rPr>
              <a:t>Cliffs End Farm</a:t>
            </a:r>
          </a:p>
        </p:txBody>
      </p:sp>
      <p:sp>
        <p:nvSpPr>
          <p:cNvPr id="26" name="Oval 25">
            <a:hlinkClick r:id="rId4" action="ppaction://hlinksldjump" tooltip="Click for more information on Lewes"/>
            <a:extLst>
              <a:ext uri="{FF2B5EF4-FFF2-40B4-BE49-F238E27FC236}">
                <a16:creationId xmlns:a16="http://schemas.microsoft.com/office/drawing/2014/main" id="{29E5C3D1-2989-4872-6CBB-420B36947E03}"/>
              </a:ext>
              <a:ext uri="{C183D7F6-B498-43B3-948B-1728B52AA6E4}">
                <adec:decorative xmlns:adec="http://schemas.microsoft.com/office/drawing/2017/decorative" val="1"/>
              </a:ext>
            </a:extLst>
          </p:cNvPr>
          <p:cNvSpPr/>
          <p:nvPr/>
        </p:nvSpPr>
        <p:spPr>
          <a:xfrm>
            <a:off x="5016500" y="5481638"/>
            <a:ext cx="179388"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29" name="Oval 28">
            <a:hlinkClick r:id="rId5" action="ppaction://hlinksldjump" tooltip="Click for more information on Cliffs End Farm"/>
            <a:extLst>
              <a:ext uri="{FF2B5EF4-FFF2-40B4-BE49-F238E27FC236}">
                <a16:creationId xmlns:a16="http://schemas.microsoft.com/office/drawing/2014/main" id="{FD379772-C3EB-B9B3-A683-821FDBFCFA88}"/>
              </a:ext>
              <a:ext uri="{C183D7F6-B498-43B3-948B-1728B52AA6E4}">
                <adec:decorative xmlns:adec="http://schemas.microsoft.com/office/drawing/2017/decorative" val="1"/>
              </a:ext>
            </a:extLst>
          </p:cNvPr>
          <p:cNvSpPr/>
          <p:nvPr/>
        </p:nvSpPr>
        <p:spPr>
          <a:xfrm>
            <a:off x="5227638" y="5481638"/>
            <a:ext cx="179387"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0" name="Oval 29">
            <a:hlinkClick r:id="rId6" action="ppaction://hlinksldjump" tooltip="Click for more information on Whitehorse Hill"/>
            <a:extLst>
              <a:ext uri="{FF2B5EF4-FFF2-40B4-BE49-F238E27FC236}">
                <a16:creationId xmlns:a16="http://schemas.microsoft.com/office/drawing/2014/main" id="{8F03ECD4-8B7B-A577-8A0B-2E7336963668}"/>
              </a:ext>
              <a:ext uri="{C183D7F6-B498-43B3-948B-1728B52AA6E4}">
                <adec:decorative xmlns:adec="http://schemas.microsoft.com/office/drawing/2017/decorative" val="1"/>
              </a:ext>
            </a:extLst>
          </p:cNvPr>
          <p:cNvSpPr/>
          <p:nvPr/>
        </p:nvSpPr>
        <p:spPr>
          <a:xfrm>
            <a:off x="3071813" y="5661025"/>
            <a:ext cx="179387"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2" name="Oval 31">
            <a:hlinkClick r:id="rId7" action="ppaction://hlinksldjump" tooltip="Click for more information on Dover"/>
            <a:extLst>
              <a:ext uri="{FF2B5EF4-FFF2-40B4-BE49-F238E27FC236}">
                <a16:creationId xmlns:a16="http://schemas.microsoft.com/office/drawing/2014/main" id="{B1912766-8876-A8A7-AE7E-F8D733FA41F7}"/>
              </a:ext>
              <a:ext uri="{C183D7F6-B498-43B3-948B-1728B52AA6E4}">
                <adec:decorative xmlns:adec="http://schemas.microsoft.com/office/drawing/2017/decorative" val="1"/>
              </a:ext>
            </a:extLst>
          </p:cNvPr>
          <p:cNvSpPr/>
          <p:nvPr/>
        </p:nvSpPr>
        <p:spPr>
          <a:xfrm>
            <a:off x="5318125" y="5302250"/>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4" name="Oval 33">
            <a:hlinkClick r:id="rId8" action="ppaction://hlinksldjump" tooltip="Click for more information on Mold"/>
            <a:extLst>
              <a:ext uri="{FF2B5EF4-FFF2-40B4-BE49-F238E27FC236}">
                <a16:creationId xmlns:a16="http://schemas.microsoft.com/office/drawing/2014/main" id="{C1A932F4-FA89-A1A8-8E14-E2FA092620E8}"/>
              </a:ext>
              <a:ext uri="{C183D7F6-B498-43B3-948B-1728B52AA6E4}">
                <adec:decorative xmlns:adec="http://schemas.microsoft.com/office/drawing/2017/decorative" val="1"/>
              </a:ext>
            </a:extLst>
          </p:cNvPr>
          <p:cNvSpPr/>
          <p:nvPr/>
        </p:nvSpPr>
        <p:spPr>
          <a:xfrm>
            <a:off x="3540125" y="4048125"/>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6" name="Oval 35">
            <a:hlinkClick r:id="rId9" action="ppaction://hlinksldjump" tooltip="Click for more information on Seahenge"/>
            <a:extLst>
              <a:ext uri="{FF2B5EF4-FFF2-40B4-BE49-F238E27FC236}">
                <a16:creationId xmlns:a16="http://schemas.microsoft.com/office/drawing/2014/main" id="{16D90527-D674-342B-7162-4098D912AFA7}"/>
              </a:ext>
              <a:ext uri="{C183D7F6-B498-43B3-948B-1728B52AA6E4}">
                <adec:decorative xmlns:adec="http://schemas.microsoft.com/office/drawing/2017/decorative" val="1"/>
              </a:ext>
            </a:extLst>
          </p:cNvPr>
          <p:cNvSpPr/>
          <p:nvPr/>
        </p:nvSpPr>
        <p:spPr>
          <a:xfrm>
            <a:off x="5032375" y="4264025"/>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38" name="Oval 37">
            <a:hlinkClick r:id="rId10" action="ppaction://hlinksldjump" tooltip="Click for more information on Must Farm and Flag Fen"/>
            <a:extLst>
              <a:ext uri="{FF2B5EF4-FFF2-40B4-BE49-F238E27FC236}">
                <a16:creationId xmlns:a16="http://schemas.microsoft.com/office/drawing/2014/main" id="{98A6084D-5532-4364-43B6-E90A5C81F2C4}"/>
              </a:ext>
              <a:ext uri="{C183D7F6-B498-43B3-948B-1728B52AA6E4}">
                <adec:decorative xmlns:adec="http://schemas.microsoft.com/office/drawing/2017/decorative" val="1"/>
              </a:ext>
            </a:extLst>
          </p:cNvPr>
          <p:cNvSpPr/>
          <p:nvPr/>
        </p:nvSpPr>
        <p:spPr>
          <a:xfrm>
            <a:off x="4800600" y="4498975"/>
            <a:ext cx="179388" cy="179388"/>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40" name="Oval 39">
            <a:hlinkClick r:id="rId11" action="ppaction://hlinksldjump" tooltip="Click for more information on Grimspound"/>
            <a:extLst>
              <a:ext uri="{FF2B5EF4-FFF2-40B4-BE49-F238E27FC236}">
                <a16:creationId xmlns:a16="http://schemas.microsoft.com/office/drawing/2014/main" id="{A8740E44-10D7-26B2-CED5-5B158B2B007D}"/>
              </a:ext>
              <a:ext uri="{C183D7F6-B498-43B3-948B-1728B52AA6E4}">
                <adec:decorative xmlns:adec="http://schemas.microsoft.com/office/drawing/2017/decorative" val="1"/>
              </a:ext>
            </a:extLst>
          </p:cNvPr>
          <p:cNvSpPr/>
          <p:nvPr/>
        </p:nvSpPr>
        <p:spPr>
          <a:xfrm>
            <a:off x="3251200" y="5649913"/>
            <a:ext cx="179388" cy="179387"/>
          </a:xfrm>
          <a:prstGeom prst="ellipse">
            <a:avLst/>
          </a:prstGeom>
          <a:solidFill>
            <a:srgbClr val="B62126"/>
          </a:solidFill>
          <a:ln>
            <a:solidFill>
              <a:srgbClr val="B621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grpSp>
        <p:nvGrpSpPr>
          <p:cNvPr id="5" name="Washi">
            <a:extLst>
              <a:ext uri="{FF2B5EF4-FFF2-40B4-BE49-F238E27FC236}">
                <a16:creationId xmlns:a16="http://schemas.microsoft.com/office/drawing/2014/main" id="{EBCBA4E4-1FCA-4F1F-A999-E8C89F456E81}"/>
              </a:ext>
              <a:ext uri="{C183D7F6-B498-43B3-948B-1728B52AA6E4}">
                <adec:decorative xmlns:adec="http://schemas.microsoft.com/office/drawing/2017/decorative" val="1"/>
              </a:ext>
            </a:extLst>
          </p:cNvPr>
          <p:cNvGrpSpPr/>
          <p:nvPr/>
        </p:nvGrpSpPr>
        <p:grpSpPr>
          <a:xfrm>
            <a:off x="4568825" y="1101426"/>
            <a:ext cx="5185766" cy="2045429"/>
            <a:chOff x="7957226" y="136188"/>
            <a:chExt cx="3797147" cy="1459780"/>
          </a:xfrm>
        </p:grpSpPr>
        <p:sp>
          <p:nvSpPr>
            <p:cNvPr id="9" name="Washi">
              <a:extLst>
                <a:ext uri="{FF2B5EF4-FFF2-40B4-BE49-F238E27FC236}">
                  <a16:creationId xmlns:a16="http://schemas.microsoft.com/office/drawing/2014/main" id="{956933FB-23B8-5646-CF15-48C58191AC1F}"/>
                </a:ext>
                <a:ext uri="{C183D7F6-B498-43B3-948B-1728B52AA6E4}">
                  <adec:decorative xmlns:adec="http://schemas.microsoft.com/office/drawing/2017/decorative" val="1"/>
                </a:ext>
              </a:extLst>
            </p:cNvPr>
            <p:cNvSpPr txBox="1">
              <a:spLocks/>
            </p:cNvSpPr>
            <p:nvPr/>
          </p:nvSpPr>
          <p:spPr>
            <a:xfrm>
              <a:off x="7957226" y="136188"/>
              <a:ext cx="3797147" cy="1459780"/>
            </a:xfrm>
            <a:prstGeom prst="rect">
              <a:avLst/>
            </a:prstGeom>
            <a:blipFill>
              <a:blip>
                <a:extLst>
                  <a:ext uri="{96DAC541-7B7A-43D3-8B79-37D633B846F1}">
                    <asvg:svgBlip xmlns:asvg="http://schemas.microsoft.com/office/drawing/2016/SVG/main" r:embed="rId12"/>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0" name="Text Placeholder">
              <a:extLst>
                <a:ext uri="{FF2B5EF4-FFF2-40B4-BE49-F238E27FC236}">
                  <a16:creationId xmlns:a16="http://schemas.microsoft.com/office/drawing/2014/main" id="{FF294308-89B0-AA14-CCC4-84350E150D72}"/>
                </a:ext>
                <a:ext uri="{C183D7F6-B498-43B3-948B-1728B52AA6E4}">
                  <adec:decorative xmlns:adec="http://schemas.microsoft.com/office/drawing/2017/decorative" val="0"/>
                </a:ext>
              </a:extLst>
            </p:cNvPr>
            <p:cNvSpPr txBox="1">
              <a:spLocks/>
            </p:cNvSpPr>
            <p:nvPr/>
          </p:nvSpPr>
          <p:spPr>
            <a:xfrm rot="21383919">
              <a:off x="8286096" y="633770"/>
              <a:ext cx="3098979" cy="58162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tLang="en-US" sz="2800" dirty="0">
                  <a:ea typeface="MS PGothic" panose="020B0600070205080204" pitchFamily="34" charset="-128"/>
                  <a:cs typeface="Arial" panose="020B0604020202020204" pitchFamily="34" charset="0"/>
                </a:rPr>
                <a:t>Click on the dots to learn about our Top 8 Bronze Age sites</a:t>
              </a:r>
            </a:p>
          </p:txBody>
        </p:sp>
      </p:grpSp>
    </p:spTree>
    <p:extLst>
      <p:ext uri="{BB962C8B-B14F-4D97-AF65-F5344CB8AC3E}">
        <p14:creationId xmlns:p14="http://schemas.microsoft.com/office/powerpoint/2010/main" val="166322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F02EF-4982-B2B6-FE26-3C1C435EB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6531D6-6745-DCD9-E3E8-2FA129A84D82}"/>
              </a:ext>
            </a:extLst>
          </p:cNvPr>
          <p:cNvSpPr>
            <a:spLocks noGrp="1"/>
          </p:cNvSpPr>
          <p:nvPr>
            <p:ph type="title"/>
          </p:nvPr>
        </p:nvSpPr>
        <p:spPr/>
        <p:txBody>
          <a:bodyPr>
            <a:normAutofit/>
          </a:bodyPr>
          <a:lstStyle/>
          <a:p>
            <a:r>
              <a:rPr lang="en-US" dirty="0"/>
              <a:t>Near Lewes Hoard, East Sussex</a:t>
            </a:r>
          </a:p>
        </p:txBody>
      </p:sp>
      <p:sp>
        <p:nvSpPr>
          <p:cNvPr id="14" name="Content Placeholder 13">
            <a:extLst>
              <a:ext uri="{FF2B5EF4-FFF2-40B4-BE49-F238E27FC236}">
                <a16:creationId xmlns:a16="http://schemas.microsoft.com/office/drawing/2014/main" id="{AA00C51C-F76C-FF99-A65C-056D9EEF23C9}"/>
              </a:ext>
            </a:extLst>
          </p:cNvPr>
          <p:cNvSpPr>
            <a:spLocks noGrp="1"/>
          </p:cNvSpPr>
          <p:nvPr>
            <p:ph idx="1"/>
          </p:nvPr>
        </p:nvSpPr>
        <p:spPr/>
        <p:txBody>
          <a:bodyPr lIns="0" tIns="45720" rIns="90000" bIns="45720" anchor="t"/>
          <a:lstStyle/>
          <a:p>
            <a:r>
              <a:rPr lang="en-GB" sz="2400" dirty="0"/>
              <a:t>This group of objects was found ‘near Lewes’ in Sussex. Dating to around 1400-1250 BC, it is known as a ‘hoard’. Hoards are collections that archaeologists believe were buried together as ceremonial offerings, or to keep valuable things safe.</a:t>
            </a:r>
          </a:p>
          <a:p>
            <a:r>
              <a:rPr lang="en-GB" sz="2400" dirty="0"/>
              <a:t>At Lewes more than 50 objects — </a:t>
            </a:r>
            <a:r>
              <a:rPr lang="en-GB" sz="2400" dirty="0">
                <a:solidFill>
                  <a:schemeClr val="accent2">
                    <a:lumMod val="75000"/>
                  </a:schemeClr>
                </a:solidFill>
              </a:rPr>
              <a:t>bronze axes</a:t>
            </a:r>
            <a:r>
              <a:rPr lang="en-GB" sz="2400" dirty="0"/>
              <a:t>, </a:t>
            </a:r>
            <a:r>
              <a:rPr lang="en-GB" sz="2400" dirty="0">
                <a:solidFill>
                  <a:schemeClr val="accent6">
                    <a:lumMod val="75000"/>
                  </a:schemeClr>
                </a:solidFill>
              </a:rPr>
              <a:t>bronze torcs</a:t>
            </a:r>
            <a:r>
              <a:rPr lang="en-GB" sz="2400" dirty="0"/>
              <a:t> (neck or arm rings), </a:t>
            </a:r>
            <a:r>
              <a:rPr lang="en-GB" sz="2400" dirty="0">
                <a:solidFill>
                  <a:srgbClr val="00B0F0"/>
                </a:solidFill>
              </a:rPr>
              <a:t>finger rings</a:t>
            </a:r>
            <a:r>
              <a:rPr lang="en-GB" sz="2400" dirty="0"/>
              <a:t>, </a:t>
            </a:r>
            <a:r>
              <a:rPr lang="en-GB" sz="2400" dirty="0">
                <a:solidFill>
                  <a:schemeClr val="accent4"/>
                </a:solidFill>
              </a:rPr>
              <a:t>gold discs</a:t>
            </a:r>
            <a:r>
              <a:rPr lang="en-GB" sz="2400" dirty="0"/>
              <a:t>, </a:t>
            </a:r>
            <a:r>
              <a:rPr lang="en-GB" sz="2400" dirty="0">
                <a:solidFill>
                  <a:srgbClr val="CFA6EC"/>
                </a:solidFill>
              </a:rPr>
              <a:t>pins</a:t>
            </a:r>
            <a:r>
              <a:rPr lang="en-GB" sz="2400" dirty="0"/>
              <a:t>, </a:t>
            </a:r>
            <a:r>
              <a:rPr lang="en-GB" sz="2400" dirty="0">
                <a:solidFill>
                  <a:srgbClr val="92D050"/>
                </a:solidFill>
              </a:rPr>
              <a:t>bracelets</a:t>
            </a:r>
            <a:r>
              <a:rPr lang="en-GB" sz="2400" dirty="0"/>
              <a:t> and </a:t>
            </a:r>
            <a:r>
              <a:rPr lang="en-GB" sz="2400" dirty="0">
                <a:solidFill>
                  <a:schemeClr val="bg1">
                    <a:lumMod val="65000"/>
                  </a:schemeClr>
                </a:solidFill>
              </a:rPr>
              <a:t>necklaces with amber and ceramic beads</a:t>
            </a:r>
            <a:r>
              <a:rPr lang="en-GB" sz="2400" dirty="0"/>
              <a:t> — were buried in a pot.</a:t>
            </a:r>
          </a:p>
        </p:txBody>
      </p:sp>
      <p:sp>
        <p:nvSpPr>
          <p:cNvPr id="3" name="Text Placeholder 2">
            <a:extLst>
              <a:ext uri="{FF2B5EF4-FFF2-40B4-BE49-F238E27FC236}">
                <a16:creationId xmlns:a16="http://schemas.microsoft.com/office/drawing/2014/main" id="{54EAC6CF-70D8-FFBB-F03F-23F12B697642}"/>
              </a:ext>
            </a:extLst>
          </p:cNvPr>
          <p:cNvSpPr>
            <a:spLocks noGrp="1"/>
          </p:cNvSpPr>
          <p:nvPr>
            <p:ph type="body" sz="quarter" idx="23"/>
          </p:nvPr>
        </p:nvSpPr>
        <p:spPr/>
        <p:txBody>
          <a:bodyPr/>
          <a:lstStyle/>
          <a:p>
            <a:r>
              <a:rPr lang="en-GB" dirty="0"/>
              <a:t>The ‘Near Lewes Hoard’</a:t>
            </a:r>
          </a:p>
        </p:txBody>
      </p:sp>
      <p:pic>
        <p:nvPicPr>
          <p:cNvPr id="7" name="Picture Placeholder 6" descr="objects from a Bronze Age hoard — bronze axes, bronze torcs (neck or arm rings), finger rings, gold discs, pins, bracelets and necklaces with amber and ceramic beads ">
            <a:extLst>
              <a:ext uri="{FF2B5EF4-FFF2-40B4-BE49-F238E27FC236}">
                <a16:creationId xmlns:a16="http://schemas.microsoft.com/office/drawing/2014/main" id="{CBA3CFC7-44F6-B33E-A4E2-15B9C8CD382A}"/>
              </a:ext>
            </a:extLst>
          </p:cNvPr>
          <p:cNvPicPr>
            <a:picLocks noGrp="1" noChangeAspect="1"/>
          </p:cNvPicPr>
          <p:nvPr>
            <p:ph type="pic" sz="quarter" idx="10"/>
          </p:nvPr>
        </p:nvPicPr>
        <p:blipFill>
          <a:blip r:embed="rId3"/>
          <a:srcRect l="9940" r="10937"/>
          <a:stretch>
            <a:fillRect/>
          </a:stretch>
        </p:blipFill>
        <p:spPr>
          <a:xfrm>
            <a:off x="6096000" y="1411704"/>
            <a:ext cx="5714114" cy="4798596"/>
          </a:xfrm>
          <a:prstGeom prst="rect">
            <a:avLst/>
          </a:prstGeom>
        </p:spPr>
      </p:pic>
      <p:sp>
        <p:nvSpPr>
          <p:cNvPr id="8" name="Freeform: Shape 7">
            <a:extLst>
              <a:ext uri="{FF2B5EF4-FFF2-40B4-BE49-F238E27FC236}">
                <a16:creationId xmlns:a16="http://schemas.microsoft.com/office/drawing/2014/main" id="{0C4BE77E-484B-B46C-A1B5-BE9E49D401F9}"/>
              </a:ext>
              <a:ext uri="{C183D7F6-B498-43B3-948B-1728B52AA6E4}">
                <adec:decorative xmlns:adec="http://schemas.microsoft.com/office/drawing/2017/decorative" val="1"/>
              </a:ext>
            </a:extLst>
          </p:cNvPr>
          <p:cNvSpPr/>
          <p:nvPr/>
        </p:nvSpPr>
        <p:spPr>
          <a:xfrm>
            <a:off x="6100354" y="2586446"/>
            <a:ext cx="3357155" cy="2116183"/>
          </a:xfrm>
          <a:custGeom>
            <a:avLst/>
            <a:gdLst>
              <a:gd name="csX0" fmla="*/ 3357155 w 3357155"/>
              <a:gd name="csY0" fmla="*/ 927463 h 2116183"/>
              <a:gd name="csX1" fmla="*/ 3226526 w 3357155"/>
              <a:gd name="csY1" fmla="*/ 1162594 h 2116183"/>
              <a:gd name="csX2" fmla="*/ 2965269 w 3357155"/>
              <a:gd name="csY2" fmla="*/ 1306285 h 2116183"/>
              <a:gd name="csX3" fmla="*/ 2638697 w 3357155"/>
              <a:gd name="csY3" fmla="*/ 1358537 h 2116183"/>
              <a:gd name="csX4" fmla="*/ 2286000 w 3357155"/>
              <a:gd name="csY4" fmla="*/ 1280160 h 2116183"/>
              <a:gd name="csX5" fmla="*/ 2142309 w 3357155"/>
              <a:gd name="csY5" fmla="*/ 1280160 h 2116183"/>
              <a:gd name="csX6" fmla="*/ 1881052 w 3357155"/>
              <a:gd name="csY6" fmla="*/ 1423851 h 2116183"/>
              <a:gd name="csX7" fmla="*/ 1802675 w 3357155"/>
              <a:gd name="csY7" fmla="*/ 1489165 h 2116183"/>
              <a:gd name="csX8" fmla="*/ 1815737 w 3357155"/>
              <a:gd name="csY8" fmla="*/ 1724297 h 2116183"/>
              <a:gd name="csX9" fmla="*/ 1580606 w 3357155"/>
              <a:gd name="csY9" fmla="*/ 1972491 h 2116183"/>
              <a:gd name="csX10" fmla="*/ 1345475 w 3357155"/>
              <a:gd name="csY10" fmla="*/ 2103120 h 2116183"/>
              <a:gd name="csX11" fmla="*/ 1097280 w 3357155"/>
              <a:gd name="csY11" fmla="*/ 2116183 h 2116183"/>
              <a:gd name="csX12" fmla="*/ 901337 w 3357155"/>
              <a:gd name="csY12" fmla="*/ 2116183 h 2116183"/>
              <a:gd name="csX13" fmla="*/ 809897 w 3357155"/>
              <a:gd name="csY13" fmla="*/ 1985554 h 2116183"/>
              <a:gd name="csX14" fmla="*/ 809897 w 3357155"/>
              <a:gd name="csY14" fmla="*/ 1828800 h 2116183"/>
              <a:gd name="csX15" fmla="*/ 744583 w 3357155"/>
              <a:gd name="csY15" fmla="*/ 1658983 h 2116183"/>
              <a:gd name="csX16" fmla="*/ 548640 w 3357155"/>
              <a:gd name="csY16" fmla="*/ 1515291 h 2116183"/>
              <a:gd name="csX17" fmla="*/ 287383 w 3357155"/>
              <a:gd name="csY17" fmla="*/ 1293223 h 2116183"/>
              <a:gd name="csX18" fmla="*/ 130629 w 3357155"/>
              <a:gd name="csY18" fmla="*/ 1123405 h 2116183"/>
              <a:gd name="csX19" fmla="*/ 13063 w 3357155"/>
              <a:gd name="csY19" fmla="*/ 1005840 h 2116183"/>
              <a:gd name="csX20" fmla="*/ 0 w 3357155"/>
              <a:gd name="csY20" fmla="*/ 457200 h 2116183"/>
              <a:gd name="csX21" fmla="*/ 379737 w 3357155"/>
              <a:gd name="csY21" fmla="*/ 230690 h 2116183"/>
              <a:gd name="csX22" fmla="*/ 744583 w 3357155"/>
              <a:gd name="csY22" fmla="*/ 13063 h 2116183"/>
              <a:gd name="csX23" fmla="*/ 1071155 w 3357155"/>
              <a:gd name="csY23" fmla="*/ 182880 h 2116183"/>
              <a:gd name="csX24" fmla="*/ 1306286 w 3357155"/>
              <a:gd name="csY24" fmla="*/ 352697 h 2116183"/>
              <a:gd name="csX25" fmla="*/ 1423852 w 3357155"/>
              <a:gd name="csY25" fmla="*/ 418011 h 2116183"/>
              <a:gd name="csX26" fmla="*/ 1554480 w 3357155"/>
              <a:gd name="csY26" fmla="*/ 326571 h 2116183"/>
              <a:gd name="csX27" fmla="*/ 1567543 w 3357155"/>
              <a:gd name="csY27" fmla="*/ 235131 h 2116183"/>
              <a:gd name="csX28" fmla="*/ 1580606 w 3357155"/>
              <a:gd name="csY28" fmla="*/ 104503 h 2116183"/>
              <a:gd name="csX29" fmla="*/ 1841863 w 3357155"/>
              <a:gd name="csY29" fmla="*/ 0 h 2116183"/>
              <a:gd name="csX30" fmla="*/ 1985555 w 3357155"/>
              <a:gd name="csY30" fmla="*/ 65314 h 2116183"/>
              <a:gd name="csX31" fmla="*/ 2351315 w 3357155"/>
              <a:gd name="csY31" fmla="*/ 274320 h 2116183"/>
              <a:gd name="csX32" fmla="*/ 2664823 w 3357155"/>
              <a:gd name="csY32" fmla="*/ 535577 h 2116183"/>
              <a:gd name="csX33" fmla="*/ 2795452 w 3357155"/>
              <a:gd name="csY33" fmla="*/ 613954 h 2116183"/>
              <a:gd name="csX34" fmla="*/ 3030583 w 3357155"/>
              <a:gd name="csY34" fmla="*/ 731520 h 2116183"/>
              <a:gd name="csX35" fmla="*/ 3265715 w 3357155"/>
              <a:gd name="csY35" fmla="*/ 809897 h 2116183"/>
              <a:gd name="csX36" fmla="*/ 3357155 w 3357155"/>
              <a:gd name="csY36" fmla="*/ 927463 h 21161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3357155" h="2116183" extrusionOk="0">
                <a:moveTo>
                  <a:pt x="3357155" y="927463"/>
                </a:moveTo>
                <a:cubicBezTo>
                  <a:pt x="3297407" y="1008159"/>
                  <a:pt x="3269556" y="1077046"/>
                  <a:pt x="3226526" y="1162594"/>
                </a:cubicBezTo>
                <a:cubicBezTo>
                  <a:pt x="3163331" y="1212586"/>
                  <a:pt x="3090648" y="1246013"/>
                  <a:pt x="2965269" y="1306285"/>
                </a:cubicBezTo>
                <a:cubicBezTo>
                  <a:pt x="2808281" y="1337663"/>
                  <a:pt x="2784760" y="1349308"/>
                  <a:pt x="2638697" y="1358537"/>
                </a:cubicBezTo>
                <a:cubicBezTo>
                  <a:pt x="2540772" y="1318734"/>
                  <a:pt x="2460088" y="1324359"/>
                  <a:pt x="2286000" y="1280160"/>
                </a:cubicBezTo>
                <a:cubicBezTo>
                  <a:pt x="2253407" y="1276560"/>
                  <a:pt x="2189839" y="1279545"/>
                  <a:pt x="2142309" y="1280160"/>
                </a:cubicBezTo>
                <a:cubicBezTo>
                  <a:pt x="2018528" y="1335278"/>
                  <a:pt x="1933865" y="1393563"/>
                  <a:pt x="1881052" y="1423851"/>
                </a:cubicBezTo>
                <a:cubicBezTo>
                  <a:pt x="1845788" y="1447886"/>
                  <a:pt x="1824509" y="1471246"/>
                  <a:pt x="1802675" y="1489165"/>
                </a:cubicBezTo>
                <a:cubicBezTo>
                  <a:pt x="1819628" y="1591061"/>
                  <a:pt x="1819217" y="1663501"/>
                  <a:pt x="1815737" y="1724297"/>
                </a:cubicBezTo>
                <a:cubicBezTo>
                  <a:pt x="1705526" y="1831351"/>
                  <a:pt x="1691059" y="1868513"/>
                  <a:pt x="1580606" y="1972491"/>
                </a:cubicBezTo>
                <a:cubicBezTo>
                  <a:pt x="1503675" y="2015970"/>
                  <a:pt x="1444197" y="2048282"/>
                  <a:pt x="1345475" y="2103120"/>
                </a:cubicBezTo>
                <a:cubicBezTo>
                  <a:pt x="1245962" y="2112487"/>
                  <a:pt x="1215636" y="2106883"/>
                  <a:pt x="1097280" y="2116183"/>
                </a:cubicBezTo>
                <a:cubicBezTo>
                  <a:pt x="1025421" y="2123225"/>
                  <a:pt x="995231" y="2117757"/>
                  <a:pt x="901337" y="2116183"/>
                </a:cubicBezTo>
                <a:cubicBezTo>
                  <a:pt x="877289" y="2074063"/>
                  <a:pt x="830490" y="2011490"/>
                  <a:pt x="809897" y="1985554"/>
                </a:cubicBezTo>
                <a:cubicBezTo>
                  <a:pt x="817222" y="1917347"/>
                  <a:pt x="805955" y="1891783"/>
                  <a:pt x="809897" y="1828800"/>
                </a:cubicBezTo>
                <a:cubicBezTo>
                  <a:pt x="780399" y="1756999"/>
                  <a:pt x="765665" y="1718980"/>
                  <a:pt x="744583" y="1658983"/>
                </a:cubicBezTo>
                <a:cubicBezTo>
                  <a:pt x="708254" y="1620993"/>
                  <a:pt x="638132" y="1574459"/>
                  <a:pt x="548640" y="1515291"/>
                </a:cubicBezTo>
                <a:cubicBezTo>
                  <a:pt x="461255" y="1448722"/>
                  <a:pt x="340170" y="1356261"/>
                  <a:pt x="287383" y="1293223"/>
                </a:cubicBezTo>
                <a:cubicBezTo>
                  <a:pt x="205066" y="1213605"/>
                  <a:pt x="188442" y="1193659"/>
                  <a:pt x="130629" y="1123405"/>
                </a:cubicBezTo>
                <a:cubicBezTo>
                  <a:pt x="97705" y="1102041"/>
                  <a:pt x="46896" y="1036226"/>
                  <a:pt x="13063" y="1005840"/>
                </a:cubicBezTo>
                <a:cubicBezTo>
                  <a:pt x="13334" y="793046"/>
                  <a:pt x="-5712" y="608106"/>
                  <a:pt x="0" y="457200"/>
                </a:cubicBezTo>
                <a:cubicBezTo>
                  <a:pt x="194204" y="363733"/>
                  <a:pt x="225624" y="304749"/>
                  <a:pt x="379737" y="230690"/>
                </a:cubicBezTo>
                <a:cubicBezTo>
                  <a:pt x="533850" y="156632"/>
                  <a:pt x="601680" y="111556"/>
                  <a:pt x="744583" y="13063"/>
                </a:cubicBezTo>
                <a:cubicBezTo>
                  <a:pt x="858917" y="91783"/>
                  <a:pt x="913813" y="109328"/>
                  <a:pt x="1071155" y="182880"/>
                </a:cubicBezTo>
                <a:cubicBezTo>
                  <a:pt x="1174444" y="260705"/>
                  <a:pt x="1239802" y="292437"/>
                  <a:pt x="1306286" y="352697"/>
                </a:cubicBezTo>
                <a:cubicBezTo>
                  <a:pt x="1343229" y="374874"/>
                  <a:pt x="1387737" y="393803"/>
                  <a:pt x="1423852" y="418011"/>
                </a:cubicBezTo>
                <a:cubicBezTo>
                  <a:pt x="1463454" y="394476"/>
                  <a:pt x="1505262" y="353155"/>
                  <a:pt x="1554480" y="326571"/>
                </a:cubicBezTo>
                <a:cubicBezTo>
                  <a:pt x="1557789" y="283076"/>
                  <a:pt x="1566271" y="274916"/>
                  <a:pt x="1567543" y="235131"/>
                </a:cubicBezTo>
                <a:cubicBezTo>
                  <a:pt x="1574377" y="175957"/>
                  <a:pt x="1579524" y="133878"/>
                  <a:pt x="1580606" y="104503"/>
                </a:cubicBezTo>
                <a:cubicBezTo>
                  <a:pt x="1665836" y="82912"/>
                  <a:pt x="1773573" y="33943"/>
                  <a:pt x="1841863" y="0"/>
                </a:cubicBezTo>
                <a:cubicBezTo>
                  <a:pt x="1898398" y="28839"/>
                  <a:pt x="1941682" y="42569"/>
                  <a:pt x="1985555" y="65314"/>
                </a:cubicBezTo>
                <a:cubicBezTo>
                  <a:pt x="2103544" y="120722"/>
                  <a:pt x="2205071" y="214799"/>
                  <a:pt x="2351315" y="274320"/>
                </a:cubicBezTo>
                <a:cubicBezTo>
                  <a:pt x="2422432" y="346685"/>
                  <a:pt x="2574914" y="455771"/>
                  <a:pt x="2664823" y="535577"/>
                </a:cubicBezTo>
                <a:cubicBezTo>
                  <a:pt x="2726441" y="569718"/>
                  <a:pt x="2761987" y="600005"/>
                  <a:pt x="2795452" y="613954"/>
                </a:cubicBezTo>
                <a:cubicBezTo>
                  <a:pt x="2873464" y="658475"/>
                  <a:pt x="2945297" y="685871"/>
                  <a:pt x="3030583" y="731520"/>
                </a:cubicBezTo>
                <a:cubicBezTo>
                  <a:pt x="3095204" y="762102"/>
                  <a:pt x="3173687" y="782318"/>
                  <a:pt x="3265715" y="809897"/>
                </a:cubicBezTo>
                <a:cubicBezTo>
                  <a:pt x="3307357" y="852631"/>
                  <a:pt x="3312526" y="874616"/>
                  <a:pt x="3357155" y="927463"/>
                </a:cubicBezTo>
                <a:close/>
              </a:path>
            </a:pathLst>
          </a:custGeom>
          <a:noFill/>
          <a:ln w="31750">
            <a:solidFill>
              <a:schemeClr val="accent2">
                <a:lumMod val="75000"/>
              </a:schemeClr>
            </a:solidFill>
            <a:extLst>
              <a:ext uri="{C807C97D-BFC1-408E-A445-0C87EB9F89A2}">
                <ask:lineSketchStyleProps xmlns:ask="http://schemas.microsoft.com/office/drawing/2018/sketchyshapes" sd="2528971951">
                  <a:custGeom>
                    <a:avLst/>
                    <a:gdLst>
                      <a:gd name="csX0" fmla="*/ 3357155 w 3357155"/>
                      <a:gd name="csY0" fmla="*/ 927463 h 2116183"/>
                      <a:gd name="csX1" fmla="*/ 3226526 w 3357155"/>
                      <a:gd name="csY1" fmla="*/ 1162594 h 2116183"/>
                      <a:gd name="csX2" fmla="*/ 2965269 w 3357155"/>
                      <a:gd name="csY2" fmla="*/ 1306285 h 2116183"/>
                      <a:gd name="csX3" fmla="*/ 2638697 w 3357155"/>
                      <a:gd name="csY3" fmla="*/ 1358537 h 2116183"/>
                      <a:gd name="csX4" fmla="*/ 2286000 w 3357155"/>
                      <a:gd name="csY4" fmla="*/ 1280160 h 2116183"/>
                      <a:gd name="csX5" fmla="*/ 2142309 w 3357155"/>
                      <a:gd name="csY5" fmla="*/ 1280160 h 2116183"/>
                      <a:gd name="csX6" fmla="*/ 1881052 w 3357155"/>
                      <a:gd name="csY6" fmla="*/ 1423851 h 2116183"/>
                      <a:gd name="csX7" fmla="*/ 1802675 w 3357155"/>
                      <a:gd name="csY7" fmla="*/ 1489165 h 2116183"/>
                      <a:gd name="csX8" fmla="*/ 1815737 w 3357155"/>
                      <a:gd name="csY8" fmla="*/ 1724297 h 2116183"/>
                      <a:gd name="csX9" fmla="*/ 1580606 w 3357155"/>
                      <a:gd name="csY9" fmla="*/ 1972491 h 2116183"/>
                      <a:gd name="csX10" fmla="*/ 1345475 w 3357155"/>
                      <a:gd name="csY10" fmla="*/ 2103120 h 2116183"/>
                      <a:gd name="csX11" fmla="*/ 1097280 w 3357155"/>
                      <a:gd name="csY11" fmla="*/ 2116183 h 2116183"/>
                      <a:gd name="csX12" fmla="*/ 901337 w 3357155"/>
                      <a:gd name="csY12" fmla="*/ 2116183 h 2116183"/>
                      <a:gd name="csX13" fmla="*/ 809897 w 3357155"/>
                      <a:gd name="csY13" fmla="*/ 1985554 h 2116183"/>
                      <a:gd name="csX14" fmla="*/ 809897 w 3357155"/>
                      <a:gd name="csY14" fmla="*/ 1828800 h 2116183"/>
                      <a:gd name="csX15" fmla="*/ 744583 w 3357155"/>
                      <a:gd name="csY15" fmla="*/ 1658983 h 2116183"/>
                      <a:gd name="csX16" fmla="*/ 548640 w 3357155"/>
                      <a:gd name="csY16" fmla="*/ 1515291 h 2116183"/>
                      <a:gd name="csX17" fmla="*/ 287383 w 3357155"/>
                      <a:gd name="csY17" fmla="*/ 1293223 h 2116183"/>
                      <a:gd name="csX18" fmla="*/ 130629 w 3357155"/>
                      <a:gd name="csY18" fmla="*/ 1123405 h 2116183"/>
                      <a:gd name="csX19" fmla="*/ 13063 w 3357155"/>
                      <a:gd name="csY19" fmla="*/ 1005840 h 2116183"/>
                      <a:gd name="csX20" fmla="*/ 0 w 3357155"/>
                      <a:gd name="csY20" fmla="*/ 457200 h 2116183"/>
                      <a:gd name="csX21" fmla="*/ 744583 w 3357155"/>
                      <a:gd name="csY21" fmla="*/ 13063 h 2116183"/>
                      <a:gd name="csX22" fmla="*/ 1071155 w 3357155"/>
                      <a:gd name="csY22" fmla="*/ 182880 h 2116183"/>
                      <a:gd name="csX23" fmla="*/ 1306286 w 3357155"/>
                      <a:gd name="csY23" fmla="*/ 352697 h 2116183"/>
                      <a:gd name="csX24" fmla="*/ 1423852 w 3357155"/>
                      <a:gd name="csY24" fmla="*/ 418011 h 2116183"/>
                      <a:gd name="csX25" fmla="*/ 1554480 w 3357155"/>
                      <a:gd name="csY25" fmla="*/ 326571 h 2116183"/>
                      <a:gd name="csX26" fmla="*/ 1567543 w 3357155"/>
                      <a:gd name="csY26" fmla="*/ 235131 h 2116183"/>
                      <a:gd name="csX27" fmla="*/ 1580606 w 3357155"/>
                      <a:gd name="csY27" fmla="*/ 104503 h 2116183"/>
                      <a:gd name="csX28" fmla="*/ 1841863 w 3357155"/>
                      <a:gd name="csY28" fmla="*/ 0 h 2116183"/>
                      <a:gd name="csX29" fmla="*/ 1985555 w 3357155"/>
                      <a:gd name="csY29" fmla="*/ 65314 h 2116183"/>
                      <a:gd name="csX30" fmla="*/ 2351315 w 3357155"/>
                      <a:gd name="csY30" fmla="*/ 274320 h 2116183"/>
                      <a:gd name="csX31" fmla="*/ 2664823 w 3357155"/>
                      <a:gd name="csY31" fmla="*/ 535577 h 2116183"/>
                      <a:gd name="csX32" fmla="*/ 2795452 w 3357155"/>
                      <a:gd name="csY32" fmla="*/ 613954 h 2116183"/>
                      <a:gd name="csX33" fmla="*/ 3030583 w 3357155"/>
                      <a:gd name="csY33" fmla="*/ 731520 h 2116183"/>
                      <a:gd name="csX34" fmla="*/ 3265715 w 3357155"/>
                      <a:gd name="csY34" fmla="*/ 809897 h 2116183"/>
                      <a:gd name="csX35" fmla="*/ 3357155 w 3357155"/>
                      <a:gd name="csY35" fmla="*/ 927463 h 211618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3357155" h="2116183">
                        <a:moveTo>
                          <a:pt x="3357155" y="927463"/>
                        </a:moveTo>
                        <a:lnTo>
                          <a:pt x="3226526" y="1162594"/>
                        </a:lnTo>
                        <a:lnTo>
                          <a:pt x="2965269" y="1306285"/>
                        </a:lnTo>
                        <a:lnTo>
                          <a:pt x="2638697" y="1358537"/>
                        </a:lnTo>
                        <a:lnTo>
                          <a:pt x="2286000" y="1280160"/>
                        </a:lnTo>
                        <a:lnTo>
                          <a:pt x="2142309" y="1280160"/>
                        </a:lnTo>
                        <a:lnTo>
                          <a:pt x="1881052" y="1423851"/>
                        </a:lnTo>
                        <a:lnTo>
                          <a:pt x="1802675" y="1489165"/>
                        </a:lnTo>
                        <a:lnTo>
                          <a:pt x="1815737" y="1724297"/>
                        </a:lnTo>
                        <a:lnTo>
                          <a:pt x="1580606" y="1972491"/>
                        </a:lnTo>
                        <a:lnTo>
                          <a:pt x="1345475" y="2103120"/>
                        </a:lnTo>
                        <a:lnTo>
                          <a:pt x="1097280" y="2116183"/>
                        </a:lnTo>
                        <a:lnTo>
                          <a:pt x="901337" y="2116183"/>
                        </a:lnTo>
                        <a:lnTo>
                          <a:pt x="809897" y="1985554"/>
                        </a:lnTo>
                        <a:lnTo>
                          <a:pt x="809897" y="1828800"/>
                        </a:lnTo>
                        <a:lnTo>
                          <a:pt x="744583" y="1658983"/>
                        </a:lnTo>
                        <a:lnTo>
                          <a:pt x="548640" y="1515291"/>
                        </a:lnTo>
                        <a:lnTo>
                          <a:pt x="287383" y="1293223"/>
                        </a:lnTo>
                        <a:lnTo>
                          <a:pt x="130629" y="1123405"/>
                        </a:lnTo>
                        <a:lnTo>
                          <a:pt x="13063" y="1005840"/>
                        </a:lnTo>
                        <a:lnTo>
                          <a:pt x="0" y="457200"/>
                        </a:lnTo>
                        <a:lnTo>
                          <a:pt x="744583" y="13063"/>
                        </a:lnTo>
                        <a:lnTo>
                          <a:pt x="1071155" y="182880"/>
                        </a:lnTo>
                        <a:lnTo>
                          <a:pt x="1306286" y="352697"/>
                        </a:lnTo>
                        <a:lnTo>
                          <a:pt x="1423852" y="418011"/>
                        </a:lnTo>
                        <a:lnTo>
                          <a:pt x="1554480" y="326571"/>
                        </a:lnTo>
                        <a:lnTo>
                          <a:pt x="1567543" y="235131"/>
                        </a:lnTo>
                        <a:lnTo>
                          <a:pt x="1580606" y="104503"/>
                        </a:lnTo>
                        <a:lnTo>
                          <a:pt x="1841863" y="0"/>
                        </a:lnTo>
                        <a:lnTo>
                          <a:pt x="1985555" y="65314"/>
                        </a:lnTo>
                        <a:lnTo>
                          <a:pt x="2351315" y="274320"/>
                        </a:lnTo>
                        <a:lnTo>
                          <a:pt x="2664823" y="535577"/>
                        </a:lnTo>
                        <a:lnTo>
                          <a:pt x="2795452" y="613954"/>
                        </a:lnTo>
                        <a:lnTo>
                          <a:pt x="3030583" y="731520"/>
                        </a:lnTo>
                        <a:lnTo>
                          <a:pt x="3265715" y="809897"/>
                        </a:lnTo>
                        <a:lnTo>
                          <a:pt x="3357155" y="927463"/>
                        </a:lnTo>
                        <a:close/>
                      </a:path>
                    </a:pathLst>
                  </a:cu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2" name="Group 11">
            <a:extLst>
              <a:ext uri="{FF2B5EF4-FFF2-40B4-BE49-F238E27FC236}">
                <a16:creationId xmlns:a16="http://schemas.microsoft.com/office/drawing/2014/main" id="{47FA62F1-4B6F-7F5C-6FD5-9C7B655014DC}"/>
              </a:ext>
              <a:ext uri="{C183D7F6-B498-43B3-948B-1728B52AA6E4}">
                <adec:decorative xmlns:adec="http://schemas.microsoft.com/office/drawing/2017/decorative" val="1"/>
              </a:ext>
            </a:extLst>
          </p:cNvPr>
          <p:cNvGrpSpPr/>
          <p:nvPr/>
        </p:nvGrpSpPr>
        <p:grpSpPr>
          <a:xfrm>
            <a:off x="7508240" y="3972560"/>
            <a:ext cx="2804160" cy="1991360"/>
            <a:chOff x="7508240" y="3972560"/>
            <a:chExt cx="2804160" cy="1991360"/>
          </a:xfrm>
        </p:grpSpPr>
        <p:sp>
          <p:nvSpPr>
            <p:cNvPr id="9" name="Oval 8">
              <a:extLst>
                <a:ext uri="{FF2B5EF4-FFF2-40B4-BE49-F238E27FC236}">
                  <a16:creationId xmlns:a16="http://schemas.microsoft.com/office/drawing/2014/main" id="{ACD22F29-B5DA-C42C-099F-5A329C5701F3}"/>
                </a:ext>
              </a:extLst>
            </p:cNvPr>
            <p:cNvSpPr/>
            <p:nvPr/>
          </p:nvSpPr>
          <p:spPr>
            <a:xfrm>
              <a:off x="7508240" y="3972560"/>
              <a:ext cx="2804160" cy="1991360"/>
            </a:xfrm>
            <a:prstGeom prst="ellipse">
              <a:avLst/>
            </a:prstGeom>
            <a:noFill/>
            <a:ln w="317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a:extLst>
                <a:ext uri="{FF2B5EF4-FFF2-40B4-BE49-F238E27FC236}">
                  <a16:creationId xmlns:a16="http://schemas.microsoft.com/office/drawing/2014/main" id="{6EBC05F5-BA93-AA6D-0EB8-0400FC8B8B69}"/>
                </a:ext>
              </a:extLst>
            </p:cNvPr>
            <p:cNvSpPr/>
            <p:nvPr/>
          </p:nvSpPr>
          <p:spPr>
            <a:xfrm>
              <a:off x="7850466" y="4216400"/>
              <a:ext cx="2116494" cy="1503018"/>
            </a:xfrm>
            <a:prstGeom prst="ellipse">
              <a:avLst/>
            </a:prstGeom>
            <a:noFill/>
            <a:ln w="317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3" name="Freeform: Shape 12">
            <a:extLst>
              <a:ext uri="{FF2B5EF4-FFF2-40B4-BE49-F238E27FC236}">
                <a16:creationId xmlns:a16="http://schemas.microsoft.com/office/drawing/2014/main" id="{094D6953-2CDB-71CF-3A13-C485069DC7C7}"/>
              </a:ext>
              <a:ext uri="{C183D7F6-B498-43B3-948B-1728B52AA6E4}">
                <adec:decorative xmlns:adec="http://schemas.microsoft.com/office/drawing/2017/decorative" val="1"/>
              </a:ext>
            </a:extLst>
          </p:cNvPr>
          <p:cNvSpPr/>
          <p:nvPr/>
        </p:nvSpPr>
        <p:spPr>
          <a:xfrm>
            <a:off x="9144000" y="2661920"/>
            <a:ext cx="1574800" cy="1046480"/>
          </a:xfrm>
          <a:custGeom>
            <a:avLst/>
            <a:gdLst>
              <a:gd name="csX0" fmla="*/ 833120 w 1574800"/>
              <a:gd name="csY0" fmla="*/ 91440 h 1046480"/>
              <a:gd name="csX1" fmla="*/ 751840 w 1574800"/>
              <a:gd name="csY1" fmla="*/ 10160 h 1046480"/>
              <a:gd name="csX2" fmla="*/ 599440 w 1574800"/>
              <a:gd name="csY2" fmla="*/ 0 h 1046480"/>
              <a:gd name="csX3" fmla="*/ 436880 w 1574800"/>
              <a:gd name="csY3" fmla="*/ 40640 h 1046480"/>
              <a:gd name="csX4" fmla="*/ 233680 w 1574800"/>
              <a:gd name="csY4" fmla="*/ 40640 h 1046480"/>
              <a:gd name="csX5" fmla="*/ 20320 w 1574800"/>
              <a:gd name="csY5" fmla="*/ 81280 h 1046480"/>
              <a:gd name="csX6" fmla="*/ 0 w 1574800"/>
              <a:gd name="csY6" fmla="*/ 213360 h 1046480"/>
              <a:gd name="csX7" fmla="*/ 40640 w 1574800"/>
              <a:gd name="csY7" fmla="*/ 284480 h 1046480"/>
              <a:gd name="csX8" fmla="*/ 71120 w 1574800"/>
              <a:gd name="csY8" fmla="*/ 487680 h 1046480"/>
              <a:gd name="csX9" fmla="*/ 91440 w 1574800"/>
              <a:gd name="csY9" fmla="*/ 619760 h 1046480"/>
              <a:gd name="csX10" fmla="*/ 121920 w 1574800"/>
              <a:gd name="csY10" fmla="*/ 711200 h 1046480"/>
              <a:gd name="csX11" fmla="*/ 233680 w 1574800"/>
              <a:gd name="csY11" fmla="*/ 731520 h 1046480"/>
              <a:gd name="csX12" fmla="*/ 314960 w 1574800"/>
              <a:gd name="csY12" fmla="*/ 843280 h 1046480"/>
              <a:gd name="csX13" fmla="*/ 467360 w 1574800"/>
              <a:gd name="csY13" fmla="*/ 822960 h 1046480"/>
              <a:gd name="csX14" fmla="*/ 741680 w 1574800"/>
              <a:gd name="csY14" fmla="*/ 944880 h 1046480"/>
              <a:gd name="csX15" fmla="*/ 944880 w 1574800"/>
              <a:gd name="csY15" fmla="*/ 1026160 h 1046480"/>
              <a:gd name="csX16" fmla="*/ 1168400 w 1574800"/>
              <a:gd name="csY16" fmla="*/ 1046480 h 1046480"/>
              <a:gd name="csX17" fmla="*/ 1371600 w 1574800"/>
              <a:gd name="csY17" fmla="*/ 1036320 h 1046480"/>
              <a:gd name="csX18" fmla="*/ 1503680 w 1574800"/>
              <a:gd name="csY18" fmla="*/ 955040 h 1046480"/>
              <a:gd name="csX19" fmla="*/ 1574800 w 1574800"/>
              <a:gd name="csY19" fmla="*/ 873760 h 1046480"/>
              <a:gd name="csX20" fmla="*/ 1574800 w 1574800"/>
              <a:gd name="csY20" fmla="*/ 731520 h 1046480"/>
              <a:gd name="csX21" fmla="*/ 1473200 w 1574800"/>
              <a:gd name="csY21" fmla="*/ 599440 h 1046480"/>
              <a:gd name="csX22" fmla="*/ 1422400 w 1574800"/>
              <a:gd name="csY22" fmla="*/ 497840 h 1046480"/>
              <a:gd name="csX23" fmla="*/ 1381760 w 1574800"/>
              <a:gd name="csY23" fmla="*/ 345440 h 1046480"/>
              <a:gd name="csX24" fmla="*/ 1320800 w 1574800"/>
              <a:gd name="csY24" fmla="*/ 294640 h 1046480"/>
              <a:gd name="csX25" fmla="*/ 1178560 w 1574800"/>
              <a:gd name="csY25" fmla="*/ 254000 h 1046480"/>
              <a:gd name="csX26" fmla="*/ 1005840 w 1574800"/>
              <a:gd name="csY26" fmla="*/ 284480 h 1046480"/>
              <a:gd name="csX27" fmla="*/ 904240 w 1574800"/>
              <a:gd name="csY27" fmla="*/ 254000 h 1046480"/>
              <a:gd name="csX28" fmla="*/ 873760 w 1574800"/>
              <a:gd name="csY28" fmla="*/ 223520 h 1046480"/>
              <a:gd name="csX29" fmla="*/ 873760 w 1574800"/>
              <a:gd name="csY29" fmla="*/ 152400 h 1046480"/>
              <a:gd name="csX30" fmla="*/ 833120 w 1574800"/>
              <a:gd name="csY30" fmla="*/ 91440 h 10464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1574800" h="1046480" extrusionOk="0">
                <a:moveTo>
                  <a:pt x="833120" y="91440"/>
                </a:moveTo>
                <a:cubicBezTo>
                  <a:pt x="818613" y="71472"/>
                  <a:pt x="771052" y="23649"/>
                  <a:pt x="751840" y="10160"/>
                </a:cubicBezTo>
                <a:cubicBezTo>
                  <a:pt x="701330" y="3931"/>
                  <a:pt x="665513" y="1546"/>
                  <a:pt x="599440" y="0"/>
                </a:cubicBezTo>
                <a:cubicBezTo>
                  <a:pt x="536673" y="15314"/>
                  <a:pt x="495359" y="23256"/>
                  <a:pt x="436880" y="40640"/>
                </a:cubicBezTo>
                <a:cubicBezTo>
                  <a:pt x="374772" y="32005"/>
                  <a:pt x="309822" y="36158"/>
                  <a:pt x="233680" y="40640"/>
                </a:cubicBezTo>
                <a:cubicBezTo>
                  <a:pt x="161761" y="59486"/>
                  <a:pt x="94473" y="62823"/>
                  <a:pt x="20320" y="81280"/>
                </a:cubicBezTo>
                <a:cubicBezTo>
                  <a:pt x="10245" y="144118"/>
                  <a:pt x="8651" y="149805"/>
                  <a:pt x="0" y="213360"/>
                </a:cubicBezTo>
                <a:cubicBezTo>
                  <a:pt x="12448" y="234706"/>
                  <a:pt x="24105" y="263261"/>
                  <a:pt x="40640" y="284480"/>
                </a:cubicBezTo>
                <a:cubicBezTo>
                  <a:pt x="51445" y="381464"/>
                  <a:pt x="50867" y="402057"/>
                  <a:pt x="71120" y="487680"/>
                </a:cubicBezTo>
                <a:cubicBezTo>
                  <a:pt x="84939" y="548860"/>
                  <a:pt x="79200" y="567336"/>
                  <a:pt x="91440" y="619760"/>
                </a:cubicBezTo>
                <a:cubicBezTo>
                  <a:pt x="108321" y="657138"/>
                  <a:pt x="114187" y="679640"/>
                  <a:pt x="121920" y="711200"/>
                </a:cubicBezTo>
                <a:cubicBezTo>
                  <a:pt x="165489" y="713601"/>
                  <a:pt x="210310" y="732234"/>
                  <a:pt x="233680" y="731520"/>
                </a:cubicBezTo>
                <a:cubicBezTo>
                  <a:pt x="266498" y="775337"/>
                  <a:pt x="271037" y="792866"/>
                  <a:pt x="314960" y="843280"/>
                </a:cubicBezTo>
                <a:cubicBezTo>
                  <a:pt x="355136" y="841316"/>
                  <a:pt x="402194" y="830289"/>
                  <a:pt x="467360" y="822960"/>
                </a:cubicBezTo>
                <a:cubicBezTo>
                  <a:pt x="581561" y="867954"/>
                  <a:pt x="652783" y="913589"/>
                  <a:pt x="741680" y="944880"/>
                </a:cubicBezTo>
                <a:cubicBezTo>
                  <a:pt x="802283" y="977590"/>
                  <a:pt x="898320" y="1015599"/>
                  <a:pt x="944880" y="1026160"/>
                </a:cubicBezTo>
                <a:cubicBezTo>
                  <a:pt x="1029131" y="1035517"/>
                  <a:pt x="1107482" y="1048445"/>
                  <a:pt x="1168400" y="1046480"/>
                </a:cubicBezTo>
                <a:cubicBezTo>
                  <a:pt x="1257192" y="1044723"/>
                  <a:pt x="1301877" y="1032922"/>
                  <a:pt x="1371600" y="1036320"/>
                </a:cubicBezTo>
                <a:cubicBezTo>
                  <a:pt x="1412836" y="1002050"/>
                  <a:pt x="1443130" y="984609"/>
                  <a:pt x="1503680" y="955040"/>
                </a:cubicBezTo>
                <a:cubicBezTo>
                  <a:pt x="1518178" y="932951"/>
                  <a:pt x="1559478" y="898754"/>
                  <a:pt x="1574800" y="873760"/>
                </a:cubicBezTo>
                <a:cubicBezTo>
                  <a:pt x="1580195" y="828237"/>
                  <a:pt x="1571742" y="774384"/>
                  <a:pt x="1574800" y="731520"/>
                </a:cubicBezTo>
                <a:cubicBezTo>
                  <a:pt x="1556165" y="702327"/>
                  <a:pt x="1493186" y="636271"/>
                  <a:pt x="1473200" y="599440"/>
                </a:cubicBezTo>
                <a:cubicBezTo>
                  <a:pt x="1448503" y="548968"/>
                  <a:pt x="1439732" y="534425"/>
                  <a:pt x="1422400" y="497840"/>
                </a:cubicBezTo>
                <a:cubicBezTo>
                  <a:pt x="1412570" y="435773"/>
                  <a:pt x="1398362" y="382036"/>
                  <a:pt x="1381760" y="345440"/>
                </a:cubicBezTo>
                <a:cubicBezTo>
                  <a:pt x="1365222" y="330162"/>
                  <a:pt x="1335090" y="307167"/>
                  <a:pt x="1320800" y="294640"/>
                </a:cubicBezTo>
                <a:cubicBezTo>
                  <a:pt x="1281605" y="288891"/>
                  <a:pt x="1225698" y="268313"/>
                  <a:pt x="1178560" y="254000"/>
                </a:cubicBezTo>
                <a:cubicBezTo>
                  <a:pt x="1117871" y="270316"/>
                  <a:pt x="1043785" y="271652"/>
                  <a:pt x="1005840" y="284480"/>
                </a:cubicBezTo>
                <a:cubicBezTo>
                  <a:pt x="982060" y="277033"/>
                  <a:pt x="930243" y="261677"/>
                  <a:pt x="904240" y="254000"/>
                </a:cubicBezTo>
                <a:cubicBezTo>
                  <a:pt x="897094" y="245095"/>
                  <a:pt x="879106" y="230462"/>
                  <a:pt x="873760" y="223520"/>
                </a:cubicBezTo>
                <a:cubicBezTo>
                  <a:pt x="875692" y="190744"/>
                  <a:pt x="871800" y="169343"/>
                  <a:pt x="873760" y="152400"/>
                </a:cubicBezTo>
                <a:cubicBezTo>
                  <a:pt x="853648" y="123411"/>
                  <a:pt x="850376" y="115486"/>
                  <a:pt x="833120" y="91440"/>
                </a:cubicBezTo>
                <a:close/>
              </a:path>
            </a:pathLst>
          </a:custGeom>
          <a:noFill/>
          <a:ln w="31750">
            <a:solidFill>
              <a:srgbClr val="00B0F0"/>
            </a:solidFill>
            <a:extLst>
              <a:ext uri="{C807C97D-BFC1-408E-A445-0C87EB9F89A2}">
                <ask:lineSketchStyleProps xmlns:ask="http://schemas.microsoft.com/office/drawing/2018/sketchyshapes" sd="3727974613">
                  <a:custGeom>
                    <a:avLst/>
                    <a:gdLst>
                      <a:gd name="csX0" fmla="*/ 833120 w 1574800"/>
                      <a:gd name="csY0" fmla="*/ 91440 h 1046480"/>
                      <a:gd name="csX1" fmla="*/ 751840 w 1574800"/>
                      <a:gd name="csY1" fmla="*/ 10160 h 1046480"/>
                      <a:gd name="csX2" fmla="*/ 599440 w 1574800"/>
                      <a:gd name="csY2" fmla="*/ 0 h 1046480"/>
                      <a:gd name="csX3" fmla="*/ 436880 w 1574800"/>
                      <a:gd name="csY3" fmla="*/ 40640 h 1046480"/>
                      <a:gd name="csX4" fmla="*/ 233680 w 1574800"/>
                      <a:gd name="csY4" fmla="*/ 40640 h 1046480"/>
                      <a:gd name="csX5" fmla="*/ 20320 w 1574800"/>
                      <a:gd name="csY5" fmla="*/ 81280 h 1046480"/>
                      <a:gd name="csX6" fmla="*/ 0 w 1574800"/>
                      <a:gd name="csY6" fmla="*/ 213360 h 1046480"/>
                      <a:gd name="csX7" fmla="*/ 40640 w 1574800"/>
                      <a:gd name="csY7" fmla="*/ 284480 h 1046480"/>
                      <a:gd name="csX8" fmla="*/ 71120 w 1574800"/>
                      <a:gd name="csY8" fmla="*/ 487680 h 1046480"/>
                      <a:gd name="csX9" fmla="*/ 91440 w 1574800"/>
                      <a:gd name="csY9" fmla="*/ 619760 h 1046480"/>
                      <a:gd name="csX10" fmla="*/ 121920 w 1574800"/>
                      <a:gd name="csY10" fmla="*/ 711200 h 1046480"/>
                      <a:gd name="csX11" fmla="*/ 233680 w 1574800"/>
                      <a:gd name="csY11" fmla="*/ 731520 h 1046480"/>
                      <a:gd name="csX12" fmla="*/ 314960 w 1574800"/>
                      <a:gd name="csY12" fmla="*/ 843280 h 1046480"/>
                      <a:gd name="csX13" fmla="*/ 467360 w 1574800"/>
                      <a:gd name="csY13" fmla="*/ 822960 h 1046480"/>
                      <a:gd name="csX14" fmla="*/ 741680 w 1574800"/>
                      <a:gd name="csY14" fmla="*/ 944880 h 1046480"/>
                      <a:gd name="csX15" fmla="*/ 944880 w 1574800"/>
                      <a:gd name="csY15" fmla="*/ 1026160 h 1046480"/>
                      <a:gd name="csX16" fmla="*/ 1168400 w 1574800"/>
                      <a:gd name="csY16" fmla="*/ 1046480 h 1046480"/>
                      <a:gd name="csX17" fmla="*/ 1371600 w 1574800"/>
                      <a:gd name="csY17" fmla="*/ 1036320 h 1046480"/>
                      <a:gd name="csX18" fmla="*/ 1503680 w 1574800"/>
                      <a:gd name="csY18" fmla="*/ 955040 h 1046480"/>
                      <a:gd name="csX19" fmla="*/ 1574800 w 1574800"/>
                      <a:gd name="csY19" fmla="*/ 873760 h 1046480"/>
                      <a:gd name="csX20" fmla="*/ 1574800 w 1574800"/>
                      <a:gd name="csY20" fmla="*/ 731520 h 1046480"/>
                      <a:gd name="csX21" fmla="*/ 1473200 w 1574800"/>
                      <a:gd name="csY21" fmla="*/ 599440 h 1046480"/>
                      <a:gd name="csX22" fmla="*/ 1422400 w 1574800"/>
                      <a:gd name="csY22" fmla="*/ 497840 h 1046480"/>
                      <a:gd name="csX23" fmla="*/ 1381760 w 1574800"/>
                      <a:gd name="csY23" fmla="*/ 345440 h 1046480"/>
                      <a:gd name="csX24" fmla="*/ 1320800 w 1574800"/>
                      <a:gd name="csY24" fmla="*/ 294640 h 1046480"/>
                      <a:gd name="csX25" fmla="*/ 1178560 w 1574800"/>
                      <a:gd name="csY25" fmla="*/ 254000 h 1046480"/>
                      <a:gd name="csX26" fmla="*/ 1005840 w 1574800"/>
                      <a:gd name="csY26" fmla="*/ 284480 h 1046480"/>
                      <a:gd name="csX27" fmla="*/ 904240 w 1574800"/>
                      <a:gd name="csY27" fmla="*/ 254000 h 1046480"/>
                      <a:gd name="csX28" fmla="*/ 873760 w 1574800"/>
                      <a:gd name="csY28" fmla="*/ 223520 h 1046480"/>
                      <a:gd name="csX29" fmla="*/ 873760 w 1574800"/>
                      <a:gd name="csY29" fmla="*/ 152400 h 1046480"/>
                      <a:gd name="csX30" fmla="*/ 833120 w 1574800"/>
                      <a:gd name="csY30" fmla="*/ 91440 h 104648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1574800" h="1046480">
                        <a:moveTo>
                          <a:pt x="833120" y="91440"/>
                        </a:moveTo>
                        <a:lnTo>
                          <a:pt x="751840" y="10160"/>
                        </a:lnTo>
                        <a:lnTo>
                          <a:pt x="599440" y="0"/>
                        </a:lnTo>
                        <a:lnTo>
                          <a:pt x="436880" y="40640"/>
                        </a:lnTo>
                        <a:lnTo>
                          <a:pt x="233680" y="40640"/>
                        </a:lnTo>
                        <a:lnTo>
                          <a:pt x="20320" y="81280"/>
                        </a:lnTo>
                        <a:lnTo>
                          <a:pt x="0" y="213360"/>
                        </a:lnTo>
                        <a:lnTo>
                          <a:pt x="40640" y="284480"/>
                        </a:lnTo>
                        <a:lnTo>
                          <a:pt x="71120" y="487680"/>
                        </a:lnTo>
                        <a:lnTo>
                          <a:pt x="91440" y="619760"/>
                        </a:lnTo>
                        <a:lnTo>
                          <a:pt x="121920" y="711200"/>
                        </a:lnTo>
                        <a:lnTo>
                          <a:pt x="233680" y="731520"/>
                        </a:lnTo>
                        <a:lnTo>
                          <a:pt x="314960" y="843280"/>
                        </a:lnTo>
                        <a:lnTo>
                          <a:pt x="467360" y="822960"/>
                        </a:lnTo>
                        <a:lnTo>
                          <a:pt x="741680" y="944880"/>
                        </a:lnTo>
                        <a:lnTo>
                          <a:pt x="944880" y="1026160"/>
                        </a:lnTo>
                        <a:lnTo>
                          <a:pt x="1168400" y="1046480"/>
                        </a:lnTo>
                        <a:lnTo>
                          <a:pt x="1371600" y="1036320"/>
                        </a:lnTo>
                        <a:lnTo>
                          <a:pt x="1503680" y="955040"/>
                        </a:lnTo>
                        <a:lnTo>
                          <a:pt x="1574800" y="873760"/>
                        </a:lnTo>
                        <a:lnTo>
                          <a:pt x="1574800" y="731520"/>
                        </a:lnTo>
                        <a:lnTo>
                          <a:pt x="1473200" y="599440"/>
                        </a:lnTo>
                        <a:lnTo>
                          <a:pt x="1422400" y="497840"/>
                        </a:lnTo>
                        <a:lnTo>
                          <a:pt x="1381760" y="345440"/>
                        </a:lnTo>
                        <a:lnTo>
                          <a:pt x="1320800" y="294640"/>
                        </a:lnTo>
                        <a:lnTo>
                          <a:pt x="1178560" y="254000"/>
                        </a:lnTo>
                        <a:lnTo>
                          <a:pt x="1005840" y="284480"/>
                        </a:lnTo>
                        <a:lnTo>
                          <a:pt x="904240" y="254000"/>
                        </a:lnTo>
                        <a:lnTo>
                          <a:pt x="873760" y="223520"/>
                        </a:lnTo>
                        <a:lnTo>
                          <a:pt x="873760" y="152400"/>
                        </a:lnTo>
                        <a:lnTo>
                          <a:pt x="833120" y="91440"/>
                        </a:lnTo>
                        <a:close/>
                      </a:path>
                    </a:pathLst>
                  </a:cu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9" name="Group 18">
            <a:extLst>
              <a:ext uri="{FF2B5EF4-FFF2-40B4-BE49-F238E27FC236}">
                <a16:creationId xmlns:a16="http://schemas.microsoft.com/office/drawing/2014/main" id="{2E6E2781-17A1-2D28-AECB-5467CDCB5F91}"/>
              </a:ext>
              <a:ext uri="{C183D7F6-B498-43B3-948B-1728B52AA6E4}">
                <adec:decorative xmlns:adec="http://schemas.microsoft.com/office/drawing/2017/decorative" val="1"/>
              </a:ext>
            </a:extLst>
          </p:cNvPr>
          <p:cNvGrpSpPr/>
          <p:nvPr/>
        </p:nvGrpSpPr>
        <p:grpSpPr>
          <a:xfrm>
            <a:off x="7975600" y="3429000"/>
            <a:ext cx="3430327" cy="2017296"/>
            <a:chOff x="7975600" y="3429000"/>
            <a:chExt cx="3430327" cy="2017296"/>
          </a:xfrm>
        </p:grpSpPr>
        <p:sp>
          <p:nvSpPr>
            <p:cNvPr id="15" name="Oval 14">
              <a:extLst>
                <a:ext uri="{FF2B5EF4-FFF2-40B4-BE49-F238E27FC236}">
                  <a16:creationId xmlns:a16="http://schemas.microsoft.com/office/drawing/2014/main" id="{DB701A41-204D-81B0-30D3-A65E85CB7E5C}"/>
                </a:ext>
              </a:extLst>
            </p:cNvPr>
            <p:cNvSpPr/>
            <p:nvPr/>
          </p:nvSpPr>
          <p:spPr>
            <a:xfrm>
              <a:off x="7975600" y="4702629"/>
              <a:ext cx="640080" cy="506768"/>
            </a:xfrm>
            <a:prstGeom prst="ellipse">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Oval 15">
              <a:extLst>
                <a:ext uri="{FF2B5EF4-FFF2-40B4-BE49-F238E27FC236}">
                  <a16:creationId xmlns:a16="http://schemas.microsoft.com/office/drawing/2014/main" id="{C9C03289-7BCE-2627-3A3C-40687181D39A}"/>
                </a:ext>
              </a:extLst>
            </p:cNvPr>
            <p:cNvSpPr/>
            <p:nvPr/>
          </p:nvSpPr>
          <p:spPr>
            <a:xfrm>
              <a:off x="8817429" y="4939528"/>
              <a:ext cx="640080" cy="506768"/>
            </a:xfrm>
            <a:prstGeom prst="ellipse">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Oval 16">
              <a:extLst>
                <a:ext uri="{FF2B5EF4-FFF2-40B4-BE49-F238E27FC236}">
                  <a16:creationId xmlns:a16="http://schemas.microsoft.com/office/drawing/2014/main" id="{6B339B1E-210C-CC8E-DECB-BC8A6F4C4B34}"/>
                </a:ext>
              </a:extLst>
            </p:cNvPr>
            <p:cNvSpPr/>
            <p:nvPr/>
          </p:nvSpPr>
          <p:spPr>
            <a:xfrm>
              <a:off x="10038079" y="3708400"/>
              <a:ext cx="595731" cy="426720"/>
            </a:xfrm>
            <a:prstGeom prst="ellipse">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Oval 17">
              <a:extLst>
                <a:ext uri="{FF2B5EF4-FFF2-40B4-BE49-F238E27FC236}">
                  <a16:creationId xmlns:a16="http://schemas.microsoft.com/office/drawing/2014/main" id="{7BC75EC0-295A-3AE4-3CC1-B445F9125EFB}"/>
                </a:ext>
              </a:extLst>
            </p:cNvPr>
            <p:cNvSpPr/>
            <p:nvPr/>
          </p:nvSpPr>
          <p:spPr>
            <a:xfrm>
              <a:off x="10810196" y="3429000"/>
              <a:ext cx="595731" cy="473504"/>
            </a:xfrm>
            <a:prstGeom prst="ellipse">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0" name="Freeform: Shape 19">
            <a:extLst>
              <a:ext uri="{FF2B5EF4-FFF2-40B4-BE49-F238E27FC236}">
                <a16:creationId xmlns:a16="http://schemas.microsoft.com/office/drawing/2014/main" id="{2F8C7C41-74E7-840A-127A-8C7C686B9388}"/>
              </a:ext>
              <a:ext uri="{C183D7F6-B498-43B3-948B-1728B52AA6E4}">
                <adec:decorative xmlns:adec="http://schemas.microsoft.com/office/drawing/2017/decorative" val="1"/>
              </a:ext>
            </a:extLst>
          </p:cNvPr>
          <p:cNvSpPr/>
          <p:nvPr/>
        </p:nvSpPr>
        <p:spPr>
          <a:xfrm>
            <a:off x="10444480" y="3444240"/>
            <a:ext cx="1371600" cy="1473200"/>
          </a:xfrm>
          <a:custGeom>
            <a:avLst/>
            <a:gdLst>
              <a:gd name="csX0" fmla="*/ 1341120 w 1371600"/>
              <a:gd name="csY0" fmla="*/ 0 h 1473200"/>
              <a:gd name="csX1" fmla="*/ 579120 w 1371600"/>
              <a:gd name="csY1" fmla="*/ 772160 h 1473200"/>
              <a:gd name="csX2" fmla="*/ 182880 w 1371600"/>
              <a:gd name="csY2" fmla="*/ 853440 h 1473200"/>
              <a:gd name="csX3" fmla="*/ 121920 w 1371600"/>
              <a:gd name="csY3" fmla="*/ 1178560 h 1473200"/>
              <a:gd name="csX4" fmla="*/ 0 w 1371600"/>
              <a:gd name="csY4" fmla="*/ 1351280 h 1473200"/>
              <a:gd name="csX5" fmla="*/ 152400 w 1371600"/>
              <a:gd name="csY5" fmla="*/ 1473200 h 1473200"/>
              <a:gd name="csX6" fmla="*/ 213360 w 1371600"/>
              <a:gd name="csY6" fmla="*/ 1371600 h 1473200"/>
              <a:gd name="csX7" fmla="*/ 670560 w 1371600"/>
              <a:gd name="csY7" fmla="*/ 1300480 h 1473200"/>
              <a:gd name="csX8" fmla="*/ 731520 w 1371600"/>
              <a:gd name="csY8" fmla="*/ 914400 h 1473200"/>
              <a:gd name="csX9" fmla="*/ 1371600 w 1371600"/>
              <a:gd name="csY9" fmla="*/ 335280 h 1473200"/>
              <a:gd name="csX10" fmla="*/ 1341120 w 1371600"/>
              <a:gd name="csY10" fmla="*/ 0 h 1473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371600" h="1473200">
                <a:moveTo>
                  <a:pt x="1341120" y="0"/>
                </a:moveTo>
                <a:lnTo>
                  <a:pt x="579120" y="772160"/>
                </a:lnTo>
                <a:lnTo>
                  <a:pt x="182880" y="853440"/>
                </a:lnTo>
                <a:lnTo>
                  <a:pt x="121920" y="1178560"/>
                </a:lnTo>
                <a:lnTo>
                  <a:pt x="0" y="1351280"/>
                </a:lnTo>
                <a:lnTo>
                  <a:pt x="152400" y="1473200"/>
                </a:lnTo>
                <a:lnTo>
                  <a:pt x="213360" y="1371600"/>
                </a:lnTo>
                <a:lnTo>
                  <a:pt x="670560" y="1300480"/>
                </a:lnTo>
                <a:lnTo>
                  <a:pt x="731520" y="914400"/>
                </a:lnTo>
                <a:lnTo>
                  <a:pt x="1371600" y="335280"/>
                </a:lnTo>
                <a:lnTo>
                  <a:pt x="1341120" y="0"/>
                </a:lnTo>
                <a:close/>
              </a:path>
            </a:pathLst>
          </a:custGeom>
          <a:noFill/>
          <a:ln w="31750">
            <a:solidFill>
              <a:srgbClr val="CFA6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Freeform: Shape 24">
            <a:extLst>
              <a:ext uri="{FF2B5EF4-FFF2-40B4-BE49-F238E27FC236}">
                <a16:creationId xmlns:a16="http://schemas.microsoft.com/office/drawing/2014/main" id="{F0B0B400-39A0-7111-36BA-0929D6264FE1}"/>
              </a:ext>
              <a:ext uri="{C183D7F6-B498-43B3-948B-1728B52AA6E4}">
                <adec:decorative xmlns:adec="http://schemas.microsoft.com/office/drawing/2017/decorative" val="1"/>
              </a:ext>
            </a:extLst>
          </p:cNvPr>
          <p:cNvSpPr/>
          <p:nvPr/>
        </p:nvSpPr>
        <p:spPr>
          <a:xfrm>
            <a:off x="6990080" y="1717040"/>
            <a:ext cx="4805680" cy="1717040"/>
          </a:xfrm>
          <a:custGeom>
            <a:avLst/>
            <a:gdLst>
              <a:gd name="csX0" fmla="*/ 4744720 w 4805680"/>
              <a:gd name="csY0" fmla="*/ 1584960 h 1717040"/>
              <a:gd name="csX1" fmla="*/ 4541520 w 4805680"/>
              <a:gd name="csY1" fmla="*/ 1696720 h 1717040"/>
              <a:gd name="csX2" fmla="*/ 4378960 w 4805680"/>
              <a:gd name="csY2" fmla="*/ 1717040 h 1717040"/>
              <a:gd name="csX3" fmla="*/ 4135120 w 4805680"/>
              <a:gd name="csY3" fmla="*/ 1676400 h 1717040"/>
              <a:gd name="csX4" fmla="*/ 3982720 w 4805680"/>
              <a:gd name="csY4" fmla="*/ 1574800 h 1717040"/>
              <a:gd name="csX5" fmla="*/ 3921760 w 4805680"/>
              <a:gd name="csY5" fmla="*/ 1371600 h 1717040"/>
              <a:gd name="csX6" fmla="*/ 3688080 w 4805680"/>
              <a:gd name="csY6" fmla="*/ 1239520 h 1717040"/>
              <a:gd name="csX7" fmla="*/ 3606800 w 4805680"/>
              <a:gd name="csY7" fmla="*/ 1239520 h 1717040"/>
              <a:gd name="csX8" fmla="*/ 3454400 w 4805680"/>
              <a:gd name="csY8" fmla="*/ 1229360 h 1717040"/>
              <a:gd name="csX9" fmla="*/ 3281680 w 4805680"/>
              <a:gd name="csY9" fmla="*/ 1209040 h 1717040"/>
              <a:gd name="csX10" fmla="*/ 3119120 w 4805680"/>
              <a:gd name="csY10" fmla="*/ 1178560 h 1717040"/>
              <a:gd name="csX11" fmla="*/ 3068320 w 4805680"/>
              <a:gd name="csY11" fmla="*/ 1066800 h 1717040"/>
              <a:gd name="csX12" fmla="*/ 3027680 w 4805680"/>
              <a:gd name="csY12" fmla="*/ 985520 h 1717040"/>
              <a:gd name="csX13" fmla="*/ 2966720 w 4805680"/>
              <a:gd name="csY13" fmla="*/ 924560 h 1717040"/>
              <a:gd name="csX14" fmla="*/ 2865120 w 4805680"/>
              <a:gd name="csY14" fmla="*/ 904240 h 1717040"/>
              <a:gd name="csX15" fmla="*/ 2763520 w 4805680"/>
              <a:gd name="csY15" fmla="*/ 934720 h 1717040"/>
              <a:gd name="csX16" fmla="*/ 2692400 w 4805680"/>
              <a:gd name="csY16" fmla="*/ 955040 h 1717040"/>
              <a:gd name="csX17" fmla="*/ 2550160 w 4805680"/>
              <a:gd name="csY17" fmla="*/ 955040 h 1717040"/>
              <a:gd name="csX18" fmla="*/ 2377440 w 4805680"/>
              <a:gd name="csY18" fmla="*/ 944880 h 1717040"/>
              <a:gd name="csX19" fmla="*/ 2052320 w 4805680"/>
              <a:gd name="csY19" fmla="*/ 944880 h 1717040"/>
              <a:gd name="csX20" fmla="*/ 1727200 w 4805680"/>
              <a:gd name="csY20" fmla="*/ 955040 h 1717040"/>
              <a:gd name="csX21" fmla="*/ 1513840 w 4805680"/>
              <a:gd name="csY21" fmla="*/ 955040 h 1717040"/>
              <a:gd name="csX22" fmla="*/ 1259840 w 4805680"/>
              <a:gd name="csY22" fmla="*/ 955040 h 1717040"/>
              <a:gd name="csX23" fmla="*/ 1117600 w 4805680"/>
              <a:gd name="csY23" fmla="*/ 883920 h 1717040"/>
              <a:gd name="csX24" fmla="*/ 1056640 w 4805680"/>
              <a:gd name="csY24" fmla="*/ 822960 h 1717040"/>
              <a:gd name="csX25" fmla="*/ 914400 w 4805680"/>
              <a:gd name="csY25" fmla="*/ 792480 h 1717040"/>
              <a:gd name="csX26" fmla="*/ 802640 w 4805680"/>
              <a:gd name="csY26" fmla="*/ 822960 h 1717040"/>
              <a:gd name="csX27" fmla="*/ 690880 w 4805680"/>
              <a:gd name="csY27" fmla="*/ 894080 h 1717040"/>
              <a:gd name="csX28" fmla="*/ 660400 w 4805680"/>
              <a:gd name="csY28" fmla="*/ 1026160 h 1717040"/>
              <a:gd name="csX29" fmla="*/ 558800 w 4805680"/>
              <a:gd name="csY29" fmla="*/ 1117600 h 1717040"/>
              <a:gd name="csX30" fmla="*/ 487680 w 4805680"/>
              <a:gd name="csY30" fmla="*/ 1219200 h 1717040"/>
              <a:gd name="csX31" fmla="*/ 487680 w 4805680"/>
              <a:gd name="csY31" fmla="*/ 1219200 h 1717040"/>
              <a:gd name="csX32" fmla="*/ 294640 w 4805680"/>
              <a:gd name="csY32" fmla="*/ 1198880 h 1717040"/>
              <a:gd name="csX33" fmla="*/ 182880 w 4805680"/>
              <a:gd name="csY33" fmla="*/ 1148080 h 1717040"/>
              <a:gd name="csX34" fmla="*/ 71120 w 4805680"/>
              <a:gd name="csY34" fmla="*/ 1066800 h 1717040"/>
              <a:gd name="csX35" fmla="*/ 30480 w 4805680"/>
              <a:gd name="csY35" fmla="*/ 985520 h 1717040"/>
              <a:gd name="csX36" fmla="*/ 20320 w 4805680"/>
              <a:gd name="csY36" fmla="*/ 802640 h 1717040"/>
              <a:gd name="csX37" fmla="*/ 20320 w 4805680"/>
              <a:gd name="csY37" fmla="*/ 731520 h 1717040"/>
              <a:gd name="csX38" fmla="*/ 0 w 4805680"/>
              <a:gd name="csY38" fmla="*/ 497840 h 1717040"/>
              <a:gd name="csX39" fmla="*/ 0 w 4805680"/>
              <a:gd name="csY39" fmla="*/ 274320 h 1717040"/>
              <a:gd name="csX40" fmla="*/ 91440 w 4805680"/>
              <a:gd name="csY40" fmla="*/ 233680 h 1717040"/>
              <a:gd name="csX41" fmla="*/ 203200 w 4805680"/>
              <a:gd name="csY41" fmla="*/ 172720 h 1717040"/>
              <a:gd name="csX42" fmla="*/ 396240 w 4805680"/>
              <a:gd name="csY42" fmla="*/ 213360 h 1717040"/>
              <a:gd name="csX43" fmla="*/ 888492 w 4805680"/>
              <a:gd name="csY43" fmla="*/ 166726 h 1717040"/>
              <a:gd name="csX44" fmla="*/ 1361440 w 4805680"/>
              <a:gd name="csY44" fmla="*/ 121920 h 1717040"/>
              <a:gd name="csX45" fmla="*/ 2011680 w 4805680"/>
              <a:gd name="csY45" fmla="*/ 132080 h 1717040"/>
              <a:gd name="csX46" fmla="*/ 2235200 w 4805680"/>
              <a:gd name="csY46" fmla="*/ 50800 h 1717040"/>
              <a:gd name="csX47" fmla="*/ 2529840 w 4805680"/>
              <a:gd name="csY47" fmla="*/ 0 h 1717040"/>
              <a:gd name="csX48" fmla="*/ 2794000 w 4805680"/>
              <a:gd name="csY48" fmla="*/ 101600 h 1717040"/>
              <a:gd name="csX49" fmla="*/ 2885440 w 4805680"/>
              <a:gd name="csY49" fmla="*/ 203200 h 1717040"/>
              <a:gd name="csX50" fmla="*/ 3098800 w 4805680"/>
              <a:gd name="csY50" fmla="*/ 254000 h 1717040"/>
              <a:gd name="csX51" fmla="*/ 3434080 w 4805680"/>
              <a:gd name="csY51" fmla="*/ 254000 h 1717040"/>
              <a:gd name="csX52" fmla="*/ 3789680 w 4805680"/>
              <a:gd name="csY52" fmla="*/ 447040 h 1717040"/>
              <a:gd name="csX53" fmla="*/ 4023360 w 4805680"/>
              <a:gd name="csY53" fmla="*/ 650240 h 1717040"/>
              <a:gd name="csX54" fmla="*/ 4226560 w 4805680"/>
              <a:gd name="csY54" fmla="*/ 711200 h 1717040"/>
              <a:gd name="csX55" fmla="*/ 4561840 w 4805680"/>
              <a:gd name="csY55" fmla="*/ 762000 h 1717040"/>
              <a:gd name="csX56" fmla="*/ 4744720 w 4805680"/>
              <a:gd name="csY56" fmla="*/ 924560 h 1717040"/>
              <a:gd name="csX57" fmla="*/ 4805680 w 4805680"/>
              <a:gd name="csY57" fmla="*/ 975360 h 1717040"/>
              <a:gd name="csX58" fmla="*/ 4805680 w 4805680"/>
              <a:gd name="csY58" fmla="*/ 1452880 h 1717040"/>
              <a:gd name="csX59" fmla="*/ 4744720 w 4805680"/>
              <a:gd name="csY59" fmla="*/ 1584960 h 17170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Lst>
            <a:rect l="l" t="t" r="r" b="b"/>
            <a:pathLst>
              <a:path w="4805680" h="1717040" extrusionOk="0">
                <a:moveTo>
                  <a:pt x="4744720" y="1584960"/>
                </a:moveTo>
                <a:cubicBezTo>
                  <a:pt x="4683540" y="1628836"/>
                  <a:pt x="4629254" y="1638316"/>
                  <a:pt x="4541520" y="1696720"/>
                </a:cubicBezTo>
                <a:cubicBezTo>
                  <a:pt x="4492744" y="1706270"/>
                  <a:pt x="4456869" y="1699645"/>
                  <a:pt x="4378960" y="1717040"/>
                </a:cubicBezTo>
                <a:cubicBezTo>
                  <a:pt x="4273097" y="1687461"/>
                  <a:pt x="4246598" y="1695629"/>
                  <a:pt x="4135120" y="1676400"/>
                </a:cubicBezTo>
                <a:cubicBezTo>
                  <a:pt x="4061968" y="1625144"/>
                  <a:pt x="4041942" y="1620957"/>
                  <a:pt x="3982720" y="1574800"/>
                </a:cubicBezTo>
                <a:cubicBezTo>
                  <a:pt x="3967302" y="1510069"/>
                  <a:pt x="3932937" y="1423454"/>
                  <a:pt x="3921760" y="1371600"/>
                </a:cubicBezTo>
                <a:cubicBezTo>
                  <a:pt x="3813676" y="1295905"/>
                  <a:pt x="3740163" y="1261039"/>
                  <a:pt x="3688080" y="1239520"/>
                </a:cubicBezTo>
                <a:cubicBezTo>
                  <a:pt x="3664813" y="1242741"/>
                  <a:pt x="3629762" y="1241483"/>
                  <a:pt x="3606800" y="1239520"/>
                </a:cubicBezTo>
                <a:cubicBezTo>
                  <a:pt x="3534323" y="1242051"/>
                  <a:pt x="3519327" y="1228364"/>
                  <a:pt x="3454400" y="1229360"/>
                </a:cubicBezTo>
                <a:cubicBezTo>
                  <a:pt x="3397672" y="1214805"/>
                  <a:pt x="3345568" y="1216652"/>
                  <a:pt x="3281680" y="1209040"/>
                </a:cubicBezTo>
                <a:cubicBezTo>
                  <a:pt x="3240629" y="1193336"/>
                  <a:pt x="3154188" y="1185996"/>
                  <a:pt x="3119120" y="1178560"/>
                </a:cubicBezTo>
                <a:cubicBezTo>
                  <a:pt x="3101533" y="1148543"/>
                  <a:pt x="3083857" y="1114678"/>
                  <a:pt x="3068320" y="1066800"/>
                </a:cubicBezTo>
                <a:cubicBezTo>
                  <a:pt x="3051470" y="1030265"/>
                  <a:pt x="3036865" y="1007024"/>
                  <a:pt x="3027680" y="985520"/>
                </a:cubicBezTo>
                <a:cubicBezTo>
                  <a:pt x="3007508" y="963560"/>
                  <a:pt x="2980840" y="944093"/>
                  <a:pt x="2966720" y="924560"/>
                </a:cubicBezTo>
                <a:cubicBezTo>
                  <a:pt x="2931830" y="912857"/>
                  <a:pt x="2892972" y="905980"/>
                  <a:pt x="2865120" y="904240"/>
                </a:cubicBezTo>
                <a:cubicBezTo>
                  <a:pt x="2826688" y="917265"/>
                  <a:pt x="2805440" y="919222"/>
                  <a:pt x="2763520" y="934720"/>
                </a:cubicBezTo>
                <a:cubicBezTo>
                  <a:pt x="2746951" y="943299"/>
                  <a:pt x="2717066" y="947176"/>
                  <a:pt x="2692400" y="955040"/>
                </a:cubicBezTo>
                <a:cubicBezTo>
                  <a:pt x="2644859" y="957423"/>
                  <a:pt x="2589005" y="953313"/>
                  <a:pt x="2550160" y="955040"/>
                </a:cubicBezTo>
                <a:cubicBezTo>
                  <a:pt x="2508629" y="953651"/>
                  <a:pt x="2438029" y="950255"/>
                  <a:pt x="2377440" y="944880"/>
                </a:cubicBezTo>
                <a:cubicBezTo>
                  <a:pt x="2241708" y="952015"/>
                  <a:pt x="2183188" y="939554"/>
                  <a:pt x="2052320" y="944880"/>
                </a:cubicBezTo>
                <a:cubicBezTo>
                  <a:pt x="1958122" y="959179"/>
                  <a:pt x="1823399" y="944882"/>
                  <a:pt x="1727200" y="955040"/>
                </a:cubicBezTo>
                <a:cubicBezTo>
                  <a:pt x="1656046" y="958600"/>
                  <a:pt x="1617171" y="958687"/>
                  <a:pt x="1513840" y="955040"/>
                </a:cubicBezTo>
                <a:cubicBezTo>
                  <a:pt x="1415669" y="963062"/>
                  <a:pt x="1319537" y="965791"/>
                  <a:pt x="1259840" y="955040"/>
                </a:cubicBezTo>
                <a:cubicBezTo>
                  <a:pt x="1228560" y="936519"/>
                  <a:pt x="1177467" y="922453"/>
                  <a:pt x="1117600" y="883920"/>
                </a:cubicBezTo>
                <a:cubicBezTo>
                  <a:pt x="1099246" y="863497"/>
                  <a:pt x="1073708" y="834998"/>
                  <a:pt x="1056640" y="822960"/>
                </a:cubicBezTo>
                <a:cubicBezTo>
                  <a:pt x="1006904" y="818515"/>
                  <a:pt x="949748" y="806181"/>
                  <a:pt x="914400" y="792480"/>
                </a:cubicBezTo>
                <a:cubicBezTo>
                  <a:pt x="869970" y="803715"/>
                  <a:pt x="844783" y="811801"/>
                  <a:pt x="802640" y="822960"/>
                </a:cubicBezTo>
                <a:cubicBezTo>
                  <a:pt x="763646" y="850961"/>
                  <a:pt x="736603" y="862424"/>
                  <a:pt x="690880" y="894080"/>
                </a:cubicBezTo>
                <a:cubicBezTo>
                  <a:pt x="677388" y="926332"/>
                  <a:pt x="668937" y="967369"/>
                  <a:pt x="660400" y="1026160"/>
                </a:cubicBezTo>
                <a:cubicBezTo>
                  <a:pt x="639698" y="1044951"/>
                  <a:pt x="581524" y="1100161"/>
                  <a:pt x="558800" y="1117600"/>
                </a:cubicBezTo>
                <a:cubicBezTo>
                  <a:pt x="525154" y="1162522"/>
                  <a:pt x="515593" y="1169129"/>
                  <a:pt x="487680" y="1219200"/>
                </a:cubicBezTo>
                <a:lnTo>
                  <a:pt x="487680" y="1219200"/>
                </a:lnTo>
                <a:cubicBezTo>
                  <a:pt x="430719" y="1213349"/>
                  <a:pt x="384144" y="1217040"/>
                  <a:pt x="294640" y="1198880"/>
                </a:cubicBezTo>
                <a:cubicBezTo>
                  <a:pt x="270593" y="1191759"/>
                  <a:pt x="225072" y="1161675"/>
                  <a:pt x="182880" y="1148080"/>
                </a:cubicBezTo>
                <a:cubicBezTo>
                  <a:pt x="146249" y="1122054"/>
                  <a:pt x="118388" y="1109182"/>
                  <a:pt x="71120" y="1066800"/>
                </a:cubicBezTo>
                <a:cubicBezTo>
                  <a:pt x="59061" y="1048711"/>
                  <a:pt x="42989" y="1005396"/>
                  <a:pt x="30480" y="985520"/>
                </a:cubicBezTo>
                <a:cubicBezTo>
                  <a:pt x="29193" y="920925"/>
                  <a:pt x="30618" y="877751"/>
                  <a:pt x="20320" y="802640"/>
                </a:cubicBezTo>
                <a:cubicBezTo>
                  <a:pt x="19577" y="786845"/>
                  <a:pt x="20881" y="756840"/>
                  <a:pt x="20320" y="731520"/>
                </a:cubicBezTo>
                <a:cubicBezTo>
                  <a:pt x="-229" y="622508"/>
                  <a:pt x="-4272" y="549270"/>
                  <a:pt x="0" y="497840"/>
                </a:cubicBezTo>
                <a:cubicBezTo>
                  <a:pt x="-1732" y="409244"/>
                  <a:pt x="-9855" y="342926"/>
                  <a:pt x="0" y="274320"/>
                </a:cubicBezTo>
                <a:cubicBezTo>
                  <a:pt x="32168" y="256002"/>
                  <a:pt x="71454" y="245309"/>
                  <a:pt x="91440" y="233680"/>
                </a:cubicBezTo>
                <a:cubicBezTo>
                  <a:pt x="128793" y="208602"/>
                  <a:pt x="158159" y="196207"/>
                  <a:pt x="203200" y="172720"/>
                </a:cubicBezTo>
                <a:cubicBezTo>
                  <a:pt x="246940" y="186003"/>
                  <a:pt x="344773" y="203973"/>
                  <a:pt x="396240" y="213360"/>
                </a:cubicBezTo>
                <a:cubicBezTo>
                  <a:pt x="519513" y="191967"/>
                  <a:pt x="707447" y="201710"/>
                  <a:pt x="888492" y="166726"/>
                </a:cubicBezTo>
                <a:cubicBezTo>
                  <a:pt x="1069537" y="131742"/>
                  <a:pt x="1261912" y="125887"/>
                  <a:pt x="1361440" y="121920"/>
                </a:cubicBezTo>
                <a:cubicBezTo>
                  <a:pt x="1634572" y="93673"/>
                  <a:pt x="1799131" y="157611"/>
                  <a:pt x="2011680" y="132080"/>
                </a:cubicBezTo>
                <a:cubicBezTo>
                  <a:pt x="2110972" y="103789"/>
                  <a:pt x="2126175" y="80209"/>
                  <a:pt x="2235200" y="50800"/>
                </a:cubicBezTo>
                <a:cubicBezTo>
                  <a:pt x="2321799" y="22344"/>
                  <a:pt x="2443055" y="23714"/>
                  <a:pt x="2529840" y="0"/>
                </a:cubicBezTo>
                <a:cubicBezTo>
                  <a:pt x="2649311" y="56340"/>
                  <a:pt x="2689668" y="68711"/>
                  <a:pt x="2794000" y="101600"/>
                </a:cubicBezTo>
                <a:cubicBezTo>
                  <a:pt x="2811881" y="125279"/>
                  <a:pt x="2858195" y="180624"/>
                  <a:pt x="2885440" y="203200"/>
                </a:cubicBezTo>
                <a:cubicBezTo>
                  <a:pt x="2973364" y="232588"/>
                  <a:pt x="3033284" y="228534"/>
                  <a:pt x="3098800" y="254000"/>
                </a:cubicBezTo>
                <a:cubicBezTo>
                  <a:pt x="3195222" y="246280"/>
                  <a:pt x="3290750" y="260181"/>
                  <a:pt x="3434080" y="254000"/>
                </a:cubicBezTo>
                <a:cubicBezTo>
                  <a:pt x="3510115" y="287902"/>
                  <a:pt x="3717877" y="399356"/>
                  <a:pt x="3789680" y="447040"/>
                </a:cubicBezTo>
                <a:cubicBezTo>
                  <a:pt x="3894820" y="549483"/>
                  <a:pt x="3929920" y="585494"/>
                  <a:pt x="4023360" y="650240"/>
                </a:cubicBezTo>
                <a:cubicBezTo>
                  <a:pt x="4101935" y="676075"/>
                  <a:pt x="4127901" y="679024"/>
                  <a:pt x="4226560" y="711200"/>
                </a:cubicBezTo>
                <a:cubicBezTo>
                  <a:pt x="4329465" y="713317"/>
                  <a:pt x="4400521" y="721405"/>
                  <a:pt x="4561840" y="762000"/>
                </a:cubicBezTo>
                <a:cubicBezTo>
                  <a:pt x="4631471" y="837037"/>
                  <a:pt x="4686456" y="869317"/>
                  <a:pt x="4744720" y="924560"/>
                </a:cubicBezTo>
                <a:cubicBezTo>
                  <a:pt x="4756919" y="937155"/>
                  <a:pt x="4781741" y="952169"/>
                  <a:pt x="4805680" y="975360"/>
                </a:cubicBezTo>
                <a:cubicBezTo>
                  <a:pt x="4803530" y="1084928"/>
                  <a:pt x="4791077" y="1280609"/>
                  <a:pt x="4805680" y="1452880"/>
                </a:cubicBezTo>
                <a:cubicBezTo>
                  <a:pt x="4788560" y="1500872"/>
                  <a:pt x="4770174" y="1544159"/>
                  <a:pt x="4744720" y="1584960"/>
                </a:cubicBezTo>
                <a:close/>
              </a:path>
            </a:pathLst>
          </a:custGeom>
          <a:noFill/>
          <a:ln w="31750">
            <a:solidFill>
              <a:srgbClr val="92D050"/>
            </a:solidFill>
            <a:extLst>
              <a:ext uri="{C807C97D-BFC1-408E-A445-0C87EB9F89A2}">
                <ask:lineSketchStyleProps xmlns:ask="http://schemas.microsoft.com/office/drawing/2018/sketchyshapes" sd="1219033472">
                  <a:custGeom>
                    <a:avLst/>
                    <a:gdLst>
                      <a:gd name="csX0" fmla="*/ 4744720 w 4805680"/>
                      <a:gd name="csY0" fmla="*/ 1584960 h 1717040"/>
                      <a:gd name="csX1" fmla="*/ 4541520 w 4805680"/>
                      <a:gd name="csY1" fmla="*/ 1696720 h 1717040"/>
                      <a:gd name="csX2" fmla="*/ 4378960 w 4805680"/>
                      <a:gd name="csY2" fmla="*/ 1717040 h 1717040"/>
                      <a:gd name="csX3" fmla="*/ 4135120 w 4805680"/>
                      <a:gd name="csY3" fmla="*/ 1676400 h 1717040"/>
                      <a:gd name="csX4" fmla="*/ 3982720 w 4805680"/>
                      <a:gd name="csY4" fmla="*/ 1574800 h 1717040"/>
                      <a:gd name="csX5" fmla="*/ 3921760 w 4805680"/>
                      <a:gd name="csY5" fmla="*/ 1371600 h 1717040"/>
                      <a:gd name="csX6" fmla="*/ 3688080 w 4805680"/>
                      <a:gd name="csY6" fmla="*/ 1239520 h 1717040"/>
                      <a:gd name="csX7" fmla="*/ 3606800 w 4805680"/>
                      <a:gd name="csY7" fmla="*/ 1239520 h 1717040"/>
                      <a:gd name="csX8" fmla="*/ 3454400 w 4805680"/>
                      <a:gd name="csY8" fmla="*/ 1229360 h 1717040"/>
                      <a:gd name="csX9" fmla="*/ 3281680 w 4805680"/>
                      <a:gd name="csY9" fmla="*/ 1209040 h 1717040"/>
                      <a:gd name="csX10" fmla="*/ 3119120 w 4805680"/>
                      <a:gd name="csY10" fmla="*/ 1178560 h 1717040"/>
                      <a:gd name="csX11" fmla="*/ 3068320 w 4805680"/>
                      <a:gd name="csY11" fmla="*/ 1066800 h 1717040"/>
                      <a:gd name="csX12" fmla="*/ 3027680 w 4805680"/>
                      <a:gd name="csY12" fmla="*/ 985520 h 1717040"/>
                      <a:gd name="csX13" fmla="*/ 2966720 w 4805680"/>
                      <a:gd name="csY13" fmla="*/ 924560 h 1717040"/>
                      <a:gd name="csX14" fmla="*/ 2865120 w 4805680"/>
                      <a:gd name="csY14" fmla="*/ 904240 h 1717040"/>
                      <a:gd name="csX15" fmla="*/ 2763520 w 4805680"/>
                      <a:gd name="csY15" fmla="*/ 934720 h 1717040"/>
                      <a:gd name="csX16" fmla="*/ 2692400 w 4805680"/>
                      <a:gd name="csY16" fmla="*/ 955040 h 1717040"/>
                      <a:gd name="csX17" fmla="*/ 2550160 w 4805680"/>
                      <a:gd name="csY17" fmla="*/ 955040 h 1717040"/>
                      <a:gd name="csX18" fmla="*/ 2377440 w 4805680"/>
                      <a:gd name="csY18" fmla="*/ 944880 h 1717040"/>
                      <a:gd name="csX19" fmla="*/ 2052320 w 4805680"/>
                      <a:gd name="csY19" fmla="*/ 944880 h 1717040"/>
                      <a:gd name="csX20" fmla="*/ 1727200 w 4805680"/>
                      <a:gd name="csY20" fmla="*/ 955040 h 1717040"/>
                      <a:gd name="csX21" fmla="*/ 1513840 w 4805680"/>
                      <a:gd name="csY21" fmla="*/ 955040 h 1717040"/>
                      <a:gd name="csX22" fmla="*/ 1259840 w 4805680"/>
                      <a:gd name="csY22" fmla="*/ 955040 h 1717040"/>
                      <a:gd name="csX23" fmla="*/ 1117600 w 4805680"/>
                      <a:gd name="csY23" fmla="*/ 883920 h 1717040"/>
                      <a:gd name="csX24" fmla="*/ 1056640 w 4805680"/>
                      <a:gd name="csY24" fmla="*/ 822960 h 1717040"/>
                      <a:gd name="csX25" fmla="*/ 914400 w 4805680"/>
                      <a:gd name="csY25" fmla="*/ 792480 h 1717040"/>
                      <a:gd name="csX26" fmla="*/ 802640 w 4805680"/>
                      <a:gd name="csY26" fmla="*/ 822960 h 1717040"/>
                      <a:gd name="csX27" fmla="*/ 690880 w 4805680"/>
                      <a:gd name="csY27" fmla="*/ 894080 h 1717040"/>
                      <a:gd name="csX28" fmla="*/ 660400 w 4805680"/>
                      <a:gd name="csY28" fmla="*/ 1026160 h 1717040"/>
                      <a:gd name="csX29" fmla="*/ 558800 w 4805680"/>
                      <a:gd name="csY29" fmla="*/ 1117600 h 1717040"/>
                      <a:gd name="csX30" fmla="*/ 487680 w 4805680"/>
                      <a:gd name="csY30" fmla="*/ 1219200 h 1717040"/>
                      <a:gd name="csX31" fmla="*/ 487680 w 4805680"/>
                      <a:gd name="csY31" fmla="*/ 1219200 h 1717040"/>
                      <a:gd name="csX32" fmla="*/ 294640 w 4805680"/>
                      <a:gd name="csY32" fmla="*/ 1198880 h 1717040"/>
                      <a:gd name="csX33" fmla="*/ 182880 w 4805680"/>
                      <a:gd name="csY33" fmla="*/ 1148080 h 1717040"/>
                      <a:gd name="csX34" fmla="*/ 71120 w 4805680"/>
                      <a:gd name="csY34" fmla="*/ 1066800 h 1717040"/>
                      <a:gd name="csX35" fmla="*/ 30480 w 4805680"/>
                      <a:gd name="csY35" fmla="*/ 985520 h 1717040"/>
                      <a:gd name="csX36" fmla="*/ 20320 w 4805680"/>
                      <a:gd name="csY36" fmla="*/ 802640 h 1717040"/>
                      <a:gd name="csX37" fmla="*/ 20320 w 4805680"/>
                      <a:gd name="csY37" fmla="*/ 731520 h 1717040"/>
                      <a:gd name="csX38" fmla="*/ 0 w 4805680"/>
                      <a:gd name="csY38" fmla="*/ 497840 h 1717040"/>
                      <a:gd name="csX39" fmla="*/ 0 w 4805680"/>
                      <a:gd name="csY39" fmla="*/ 274320 h 1717040"/>
                      <a:gd name="csX40" fmla="*/ 91440 w 4805680"/>
                      <a:gd name="csY40" fmla="*/ 233680 h 1717040"/>
                      <a:gd name="csX41" fmla="*/ 203200 w 4805680"/>
                      <a:gd name="csY41" fmla="*/ 172720 h 1717040"/>
                      <a:gd name="csX42" fmla="*/ 396240 w 4805680"/>
                      <a:gd name="csY42" fmla="*/ 213360 h 1717040"/>
                      <a:gd name="csX43" fmla="*/ 1361440 w 4805680"/>
                      <a:gd name="csY43" fmla="*/ 121920 h 1717040"/>
                      <a:gd name="csX44" fmla="*/ 2011680 w 4805680"/>
                      <a:gd name="csY44" fmla="*/ 132080 h 1717040"/>
                      <a:gd name="csX45" fmla="*/ 2235200 w 4805680"/>
                      <a:gd name="csY45" fmla="*/ 50800 h 1717040"/>
                      <a:gd name="csX46" fmla="*/ 2529840 w 4805680"/>
                      <a:gd name="csY46" fmla="*/ 0 h 1717040"/>
                      <a:gd name="csX47" fmla="*/ 2794000 w 4805680"/>
                      <a:gd name="csY47" fmla="*/ 101600 h 1717040"/>
                      <a:gd name="csX48" fmla="*/ 2885440 w 4805680"/>
                      <a:gd name="csY48" fmla="*/ 203200 h 1717040"/>
                      <a:gd name="csX49" fmla="*/ 3098800 w 4805680"/>
                      <a:gd name="csY49" fmla="*/ 254000 h 1717040"/>
                      <a:gd name="csX50" fmla="*/ 3434080 w 4805680"/>
                      <a:gd name="csY50" fmla="*/ 254000 h 1717040"/>
                      <a:gd name="csX51" fmla="*/ 3789680 w 4805680"/>
                      <a:gd name="csY51" fmla="*/ 447040 h 1717040"/>
                      <a:gd name="csX52" fmla="*/ 4023360 w 4805680"/>
                      <a:gd name="csY52" fmla="*/ 650240 h 1717040"/>
                      <a:gd name="csX53" fmla="*/ 4226560 w 4805680"/>
                      <a:gd name="csY53" fmla="*/ 711200 h 1717040"/>
                      <a:gd name="csX54" fmla="*/ 4561840 w 4805680"/>
                      <a:gd name="csY54" fmla="*/ 762000 h 1717040"/>
                      <a:gd name="csX55" fmla="*/ 4744720 w 4805680"/>
                      <a:gd name="csY55" fmla="*/ 924560 h 1717040"/>
                      <a:gd name="csX56" fmla="*/ 4805680 w 4805680"/>
                      <a:gd name="csY56" fmla="*/ 975360 h 1717040"/>
                      <a:gd name="csX57" fmla="*/ 4805680 w 4805680"/>
                      <a:gd name="csY57" fmla="*/ 1452880 h 1717040"/>
                      <a:gd name="csX58" fmla="*/ 4744720 w 4805680"/>
                      <a:gd name="csY58" fmla="*/ 1584960 h 17170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Lst>
                    <a:rect l="l" t="t" r="r" b="b"/>
                    <a:pathLst>
                      <a:path w="4805680" h="1717040">
                        <a:moveTo>
                          <a:pt x="4744720" y="1584960"/>
                        </a:moveTo>
                        <a:lnTo>
                          <a:pt x="4541520" y="1696720"/>
                        </a:lnTo>
                        <a:lnTo>
                          <a:pt x="4378960" y="1717040"/>
                        </a:lnTo>
                        <a:lnTo>
                          <a:pt x="4135120" y="1676400"/>
                        </a:lnTo>
                        <a:lnTo>
                          <a:pt x="3982720" y="1574800"/>
                        </a:lnTo>
                        <a:lnTo>
                          <a:pt x="3921760" y="1371600"/>
                        </a:lnTo>
                        <a:lnTo>
                          <a:pt x="3688080" y="1239520"/>
                        </a:lnTo>
                        <a:lnTo>
                          <a:pt x="3606800" y="1239520"/>
                        </a:lnTo>
                        <a:lnTo>
                          <a:pt x="3454400" y="1229360"/>
                        </a:lnTo>
                        <a:lnTo>
                          <a:pt x="3281680" y="1209040"/>
                        </a:lnTo>
                        <a:lnTo>
                          <a:pt x="3119120" y="1178560"/>
                        </a:lnTo>
                        <a:lnTo>
                          <a:pt x="3068320" y="1066800"/>
                        </a:lnTo>
                        <a:lnTo>
                          <a:pt x="3027680" y="985520"/>
                        </a:lnTo>
                        <a:lnTo>
                          <a:pt x="2966720" y="924560"/>
                        </a:lnTo>
                        <a:lnTo>
                          <a:pt x="2865120" y="904240"/>
                        </a:lnTo>
                        <a:lnTo>
                          <a:pt x="2763520" y="934720"/>
                        </a:lnTo>
                        <a:lnTo>
                          <a:pt x="2692400" y="955040"/>
                        </a:lnTo>
                        <a:lnTo>
                          <a:pt x="2550160" y="955040"/>
                        </a:lnTo>
                        <a:lnTo>
                          <a:pt x="2377440" y="944880"/>
                        </a:lnTo>
                        <a:lnTo>
                          <a:pt x="2052320" y="944880"/>
                        </a:lnTo>
                        <a:lnTo>
                          <a:pt x="1727200" y="955040"/>
                        </a:lnTo>
                        <a:lnTo>
                          <a:pt x="1513840" y="955040"/>
                        </a:lnTo>
                        <a:lnTo>
                          <a:pt x="1259840" y="955040"/>
                        </a:lnTo>
                        <a:lnTo>
                          <a:pt x="1117600" y="883920"/>
                        </a:lnTo>
                        <a:lnTo>
                          <a:pt x="1056640" y="822960"/>
                        </a:lnTo>
                        <a:lnTo>
                          <a:pt x="914400" y="792480"/>
                        </a:lnTo>
                        <a:lnTo>
                          <a:pt x="802640" y="822960"/>
                        </a:lnTo>
                        <a:lnTo>
                          <a:pt x="690880" y="894080"/>
                        </a:lnTo>
                        <a:lnTo>
                          <a:pt x="660400" y="1026160"/>
                        </a:lnTo>
                        <a:lnTo>
                          <a:pt x="558800" y="1117600"/>
                        </a:lnTo>
                        <a:lnTo>
                          <a:pt x="487680" y="1219200"/>
                        </a:lnTo>
                        <a:lnTo>
                          <a:pt x="487680" y="1219200"/>
                        </a:lnTo>
                        <a:lnTo>
                          <a:pt x="294640" y="1198880"/>
                        </a:lnTo>
                        <a:lnTo>
                          <a:pt x="182880" y="1148080"/>
                        </a:lnTo>
                        <a:lnTo>
                          <a:pt x="71120" y="1066800"/>
                        </a:lnTo>
                        <a:lnTo>
                          <a:pt x="30480" y="985520"/>
                        </a:lnTo>
                        <a:lnTo>
                          <a:pt x="20320" y="802640"/>
                        </a:lnTo>
                        <a:lnTo>
                          <a:pt x="20320" y="731520"/>
                        </a:lnTo>
                        <a:lnTo>
                          <a:pt x="0" y="497840"/>
                        </a:lnTo>
                        <a:lnTo>
                          <a:pt x="0" y="274320"/>
                        </a:lnTo>
                        <a:lnTo>
                          <a:pt x="91440" y="233680"/>
                        </a:lnTo>
                        <a:lnTo>
                          <a:pt x="203200" y="172720"/>
                        </a:lnTo>
                        <a:lnTo>
                          <a:pt x="396240" y="213360"/>
                        </a:lnTo>
                        <a:lnTo>
                          <a:pt x="1361440" y="121920"/>
                        </a:lnTo>
                        <a:lnTo>
                          <a:pt x="2011680" y="132080"/>
                        </a:lnTo>
                        <a:lnTo>
                          <a:pt x="2235200" y="50800"/>
                        </a:lnTo>
                        <a:lnTo>
                          <a:pt x="2529840" y="0"/>
                        </a:lnTo>
                        <a:lnTo>
                          <a:pt x="2794000" y="101600"/>
                        </a:lnTo>
                        <a:lnTo>
                          <a:pt x="2885440" y="203200"/>
                        </a:lnTo>
                        <a:lnTo>
                          <a:pt x="3098800" y="254000"/>
                        </a:lnTo>
                        <a:lnTo>
                          <a:pt x="3434080" y="254000"/>
                        </a:lnTo>
                        <a:lnTo>
                          <a:pt x="3789680" y="447040"/>
                        </a:lnTo>
                        <a:lnTo>
                          <a:pt x="4023360" y="650240"/>
                        </a:lnTo>
                        <a:lnTo>
                          <a:pt x="4226560" y="711200"/>
                        </a:lnTo>
                        <a:lnTo>
                          <a:pt x="4561840" y="762000"/>
                        </a:lnTo>
                        <a:lnTo>
                          <a:pt x="4744720" y="924560"/>
                        </a:lnTo>
                        <a:lnTo>
                          <a:pt x="4805680" y="975360"/>
                        </a:lnTo>
                        <a:lnTo>
                          <a:pt x="4805680" y="1452880"/>
                        </a:lnTo>
                        <a:lnTo>
                          <a:pt x="4744720" y="1584960"/>
                        </a:lnTo>
                        <a:close/>
                      </a:path>
                    </a:pathLst>
                  </a:cu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Oval 25">
            <a:extLst>
              <a:ext uri="{FF2B5EF4-FFF2-40B4-BE49-F238E27FC236}">
                <a16:creationId xmlns:a16="http://schemas.microsoft.com/office/drawing/2014/main" id="{7A9E0D1F-1106-A3DD-D9ED-A6CAF1D01F01}"/>
              </a:ext>
              <a:ext uri="{C183D7F6-B498-43B3-948B-1728B52AA6E4}">
                <adec:decorative xmlns:adec="http://schemas.microsoft.com/office/drawing/2017/decorative" val="1"/>
              </a:ext>
            </a:extLst>
          </p:cNvPr>
          <p:cNvSpPr/>
          <p:nvPr/>
        </p:nvSpPr>
        <p:spPr>
          <a:xfrm rot="21265229">
            <a:off x="8296380" y="4300064"/>
            <a:ext cx="1156789" cy="402777"/>
          </a:xfrm>
          <a:prstGeom prst="ellipse">
            <a:avLst/>
          </a:prstGeom>
          <a:noFill/>
          <a:ln w="3175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 name="Group 3" descr="Back to map link icon">
            <a:extLst>
              <a:ext uri="{FF2B5EF4-FFF2-40B4-BE49-F238E27FC236}">
                <a16:creationId xmlns:a16="http://schemas.microsoft.com/office/drawing/2014/main" id="{5667FD64-9419-E892-F41C-02C40BCB4AFF}"/>
              </a:ext>
            </a:extLst>
          </p:cNvPr>
          <p:cNvGrpSpPr/>
          <p:nvPr/>
        </p:nvGrpSpPr>
        <p:grpSpPr>
          <a:xfrm>
            <a:off x="8772940" y="365126"/>
            <a:ext cx="2378470" cy="710288"/>
            <a:chOff x="8772940" y="365126"/>
            <a:chExt cx="2378470" cy="710288"/>
          </a:xfrm>
        </p:grpSpPr>
        <p:sp>
          <p:nvSpPr>
            <p:cNvPr id="5" name="Action Button: Go Back or Previous 4">
              <a:hlinkClick r:id="rId4" action="ppaction://hlinksldjump" highlightClick="1"/>
              <a:extLst>
                <a:ext uri="{FF2B5EF4-FFF2-40B4-BE49-F238E27FC236}">
                  <a16:creationId xmlns:a16="http://schemas.microsoft.com/office/drawing/2014/main" id="{66824C4A-62FC-8EAF-1425-73D9B563766D}"/>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3484AB03-A818-6E19-7866-4F146BC7BB63}"/>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340232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20" grpId="0" animBg="1"/>
      <p:bldP spid="25" grpId="0" animBg="1"/>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36C7-A237-180B-7DEC-CD0C67F5DF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FAC685-7ECF-396E-F9A3-EC950B9BF3A0}"/>
              </a:ext>
            </a:extLst>
          </p:cNvPr>
          <p:cNvSpPr>
            <a:spLocks noGrp="1"/>
          </p:cNvSpPr>
          <p:nvPr>
            <p:ph type="title"/>
          </p:nvPr>
        </p:nvSpPr>
        <p:spPr/>
        <p:txBody>
          <a:bodyPr>
            <a:normAutofit/>
          </a:bodyPr>
          <a:lstStyle/>
          <a:p>
            <a:r>
              <a:rPr lang="en-US" dirty="0"/>
              <a:t>Near Lewes Hoard, East Sussex </a:t>
            </a:r>
          </a:p>
        </p:txBody>
      </p:sp>
      <p:sp>
        <p:nvSpPr>
          <p:cNvPr id="14" name="Content Placeholder 13">
            <a:extLst>
              <a:ext uri="{FF2B5EF4-FFF2-40B4-BE49-F238E27FC236}">
                <a16:creationId xmlns:a16="http://schemas.microsoft.com/office/drawing/2014/main" id="{BE4D964E-E814-6568-BC83-6FADB7F13AC6}"/>
              </a:ext>
            </a:extLst>
          </p:cNvPr>
          <p:cNvSpPr>
            <a:spLocks noGrp="1"/>
          </p:cNvSpPr>
          <p:nvPr>
            <p:ph idx="1"/>
          </p:nvPr>
        </p:nvSpPr>
        <p:spPr/>
        <p:txBody>
          <a:bodyPr lIns="0" tIns="45720" rIns="90000" bIns="45720" anchor="t"/>
          <a:lstStyle/>
          <a:p>
            <a:r>
              <a:rPr lang="en-GB" sz="2400" dirty="0"/>
              <a:t>The gold discs came from France. The amber beads, and spiral-shaped rings, came from countries such as France, Germany, Poland, and Austria – then part of the Tumulus culture. </a:t>
            </a:r>
          </a:p>
          <a:p>
            <a:r>
              <a:rPr lang="en-GB" sz="2400" dirty="0"/>
              <a:t>The way the objects were found is also unusual. They were placed inside a clay pot, which was not common in Britain at that time, but was more normal in places like northern France.</a:t>
            </a:r>
          </a:p>
          <a:p>
            <a:r>
              <a:rPr lang="en-GB" sz="2400" dirty="0"/>
              <a:t>The hoard shows us that people in Britain were trading, travelling, or sharing ideas with people far away. </a:t>
            </a:r>
          </a:p>
        </p:txBody>
      </p:sp>
      <p:sp>
        <p:nvSpPr>
          <p:cNvPr id="3" name="Text Placeholder 2">
            <a:extLst>
              <a:ext uri="{FF2B5EF4-FFF2-40B4-BE49-F238E27FC236}">
                <a16:creationId xmlns:a16="http://schemas.microsoft.com/office/drawing/2014/main" id="{41018216-85AF-8BE8-1347-51AE0D8D2D3D}"/>
              </a:ext>
            </a:extLst>
          </p:cNvPr>
          <p:cNvSpPr>
            <a:spLocks noGrp="1"/>
          </p:cNvSpPr>
          <p:nvPr>
            <p:ph type="body" sz="quarter" idx="23"/>
          </p:nvPr>
        </p:nvSpPr>
        <p:spPr/>
        <p:txBody>
          <a:bodyPr/>
          <a:lstStyle/>
          <a:p>
            <a:r>
              <a:rPr lang="en-GB" dirty="0"/>
              <a:t>Several objects came from the Tumulus culture </a:t>
            </a:r>
          </a:p>
        </p:txBody>
      </p:sp>
      <p:pic>
        <p:nvPicPr>
          <p:cNvPr id="28" name="Picture Placeholder 27" descr="Map of Europe with areas marked in different colours to show the different cultures that lived in those areas during the Middle Bronze Age.">
            <a:extLst>
              <a:ext uri="{FF2B5EF4-FFF2-40B4-BE49-F238E27FC236}">
                <a16:creationId xmlns:a16="http://schemas.microsoft.com/office/drawing/2014/main" id="{9096B654-F126-3AD7-27B5-F801C7AECD32}"/>
              </a:ext>
            </a:extLst>
          </p:cNvPr>
          <p:cNvPicPr>
            <a:picLocks noGrp="1" noChangeAspect="1"/>
          </p:cNvPicPr>
          <p:nvPr>
            <p:ph type="pic" sz="quarter" idx="10"/>
          </p:nvPr>
        </p:nvPicPr>
        <p:blipFill>
          <a:blip r:embed="rId3"/>
          <a:srcRect t="14837" b="14837"/>
          <a:stretch>
            <a:fillRect/>
          </a:stretch>
        </p:blipFill>
        <p:spPr>
          <a:prstGeom prst="rect">
            <a:avLst/>
          </a:prstGeom>
        </p:spPr>
      </p:pic>
      <p:grpSp>
        <p:nvGrpSpPr>
          <p:cNvPr id="4" name="Group 3" descr="Why do you think some Neolithic houses were so big?">
            <a:extLst>
              <a:ext uri="{FF2B5EF4-FFF2-40B4-BE49-F238E27FC236}">
                <a16:creationId xmlns:a16="http://schemas.microsoft.com/office/drawing/2014/main" id="{255F5014-B292-4697-6890-9BA057FF8BE4}"/>
              </a:ext>
            </a:extLst>
          </p:cNvPr>
          <p:cNvGrpSpPr/>
          <p:nvPr/>
        </p:nvGrpSpPr>
        <p:grpSpPr>
          <a:xfrm>
            <a:off x="6818253" y="2433099"/>
            <a:ext cx="4333157" cy="3013197"/>
            <a:chOff x="6978823" y="1723240"/>
            <a:chExt cx="3621837" cy="3013197"/>
          </a:xfrm>
        </p:grpSpPr>
        <p:grpSp>
          <p:nvGrpSpPr>
            <p:cNvPr id="5" name="Washi" descr="Washi tape">
              <a:extLst>
                <a:ext uri="{FF2B5EF4-FFF2-40B4-BE49-F238E27FC236}">
                  <a16:creationId xmlns:a16="http://schemas.microsoft.com/office/drawing/2014/main" id="{CB4C6C5D-A5D3-71A6-BD38-0D1BB4B7B293}"/>
                </a:ext>
              </a:extLst>
            </p:cNvPr>
            <p:cNvGrpSpPr/>
            <p:nvPr/>
          </p:nvGrpSpPr>
          <p:grpSpPr>
            <a:xfrm>
              <a:off x="6978823" y="2218279"/>
              <a:ext cx="3621837" cy="2518158"/>
              <a:chOff x="8132536" y="-87330"/>
              <a:chExt cx="3621837" cy="2518158"/>
            </a:xfrm>
          </p:grpSpPr>
          <p:sp>
            <p:nvSpPr>
              <p:cNvPr id="7" name="Washi">
                <a:extLst>
                  <a:ext uri="{FF2B5EF4-FFF2-40B4-BE49-F238E27FC236}">
                    <a16:creationId xmlns:a16="http://schemas.microsoft.com/office/drawing/2014/main" id="{388E9399-8547-41E1-613E-09292513692E}"/>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Text Placeholder" descr="Why do you think some Neolithic houses were so big?">
                <a:extLst>
                  <a:ext uri="{FF2B5EF4-FFF2-40B4-BE49-F238E27FC236}">
                    <a16:creationId xmlns:a16="http://schemas.microsoft.com/office/drawing/2014/main" id="{C882027E-F878-55CC-25C1-DB4E6D2C6FC5}"/>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What would you bury as your most important object and why?</a:t>
                </a:r>
              </a:p>
              <a:p>
                <a:endParaRPr lang="en-US" dirty="0"/>
              </a:p>
            </p:txBody>
          </p:sp>
        </p:grpSp>
        <p:pic>
          <p:nvPicPr>
            <p:cNvPr id="6" name="Question Mark" descr="Question mark">
              <a:extLst>
                <a:ext uri="{FF2B5EF4-FFF2-40B4-BE49-F238E27FC236}">
                  <a16:creationId xmlns:a16="http://schemas.microsoft.com/office/drawing/2014/main" id="{0CCBED96-0963-5AB9-8832-4C934314C7E5}"/>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48285">
              <a:off x="9784457" y="1723240"/>
              <a:ext cx="744846" cy="1318312"/>
            </a:xfrm>
            <a:prstGeom prst="rect">
              <a:avLst/>
            </a:prstGeom>
          </p:spPr>
        </p:pic>
      </p:grpSp>
      <p:grpSp>
        <p:nvGrpSpPr>
          <p:cNvPr id="9" name="Group 8" descr="Back to map link icon">
            <a:extLst>
              <a:ext uri="{FF2B5EF4-FFF2-40B4-BE49-F238E27FC236}">
                <a16:creationId xmlns:a16="http://schemas.microsoft.com/office/drawing/2014/main" id="{DAB17B7F-B611-2190-19B3-8A4EF6EB395B}"/>
              </a:ext>
            </a:extLst>
          </p:cNvPr>
          <p:cNvGrpSpPr/>
          <p:nvPr/>
        </p:nvGrpSpPr>
        <p:grpSpPr>
          <a:xfrm>
            <a:off x="8772940" y="365126"/>
            <a:ext cx="2378470" cy="710288"/>
            <a:chOff x="8772940" y="365126"/>
            <a:chExt cx="2378470" cy="710288"/>
          </a:xfrm>
        </p:grpSpPr>
        <p:sp>
          <p:nvSpPr>
            <p:cNvPr id="10" name="Action Button: Go Back or Previous 9">
              <a:hlinkClick r:id="rId6" action="ppaction://hlinksldjump" highlightClick="1"/>
              <a:extLst>
                <a:ext uri="{FF2B5EF4-FFF2-40B4-BE49-F238E27FC236}">
                  <a16:creationId xmlns:a16="http://schemas.microsoft.com/office/drawing/2014/main" id="{546843FD-8AB6-4F05-AF8B-06B34364FECD}"/>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D78F1CDC-5E10-ECDA-F217-1F1ED8CEB402}"/>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677321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5898A-EE1A-1EB5-837E-1A5002EE93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14DCB2-C204-B44B-86DC-CB0CFCD8D9DA}"/>
              </a:ext>
            </a:extLst>
          </p:cNvPr>
          <p:cNvSpPr>
            <a:spLocks noGrp="1"/>
          </p:cNvSpPr>
          <p:nvPr>
            <p:ph type="title"/>
          </p:nvPr>
        </p:nvSpPr>
        <p:spPr/>
        <p:txBody>
          <a:bodyPr>
            <a:normAutofit/>
          </a:bodyPr>
          <a:lstStyle/>
          <a:p>
            <a:r>
              <a:rPr lang="en-GB" altLang="en-US" dirty="0">
                <a:cs typeface="Arial" panose="020B0604020202020204" pitchFamily="34" charset="0"/>
              </a:rPr>
              <a:t>Cliffs End Farm, Kent</a:t>
            </a:r>
            <a:endParaRPr lang="en-US" dirty="0"/>
          </a:p>
        </p:txBody>
      </p:sp>
      <p:sp>
        <p:nvSpPr>
          <p:cNvPr id="14" name="Content Placeholder 13">
            <a:extLst>
              <a:ext uri="{FF2B5EF4-FFF2-40B4-BE49-F238E27FC236}">
                <a16:creationId xmlns:a16="http://schemas.microsoft.com/office/drawing/2014/main" id="{CCEAAB8D-DA32-C9F1-552F-349B4FF93EE3}"/>
              </a:ext>
            </a:extLst>
          </p:cNvPr>
          <p:cNvSpPr>
            <a:spLocks noGrp="1"/>
          </p:cNvSpPr>
          <p:nvPr>
            <p:ph idx="1"/>
          </p:nvPr>
        </p:nvSpPr>
        <p:spPr/>
        <p:txBody>
          <a:bodyPr lIns="0" tIns="45720" rIns="90000" bIns="45720" anchor="t"/>
          <a:lstStyle/>
          <a:p>
            <a:r>
              <a:rPr lang="en-GB" sz="2400" dirty="0"/>
              <a:t>During excavations at Cliffs End Farm, Ramsgate, Kent, a group of burials were found in a large pit. The first burial in the pit was that of an elderly woman who had been killed, perhaps as a sacrifice. </a:t>
            </a:r>
          </a:p>
          <a:p>
            <a:r>
              <a:rPr lang="en-GB" sz="2400" dirty="0"/>
              <a:t>There were several other complete skeletons as well as just scattered bits of human bone. There were also the bones of cattle, lambs and a buzzard.</a:t>
            </a:r>
          </a:p>
          <a:p>
            <a:r>
              <a:rPr lang="en-GB" sz="2400" dirty="0"/>
              <a:t>All these people lived – and died, in the late Bronze Age, around 3000 years ago. </a:t>
            </a:r>
          </a:p>
        </p:txBody>
      </p:sp>
      <p:sp>
        <p:nvSpPr>
          <p:cNvPr id="3" name="Text Placeholder 2">
            <a:extLst>
              <a:ext uri="{FF2B5EF4-FFF2-40B4-BE49-F238E27FC236}">
                <a16:creationId xmlns:a16="http://schemas.microsoft.com/office/drawing/2014/main" id="{AB068648-5F59-B9BF-E5E9-E6C4D0FD99EA}"/>
              </a:ext>
            </a:extLst>
          </p:cNvPr>
          <p:cNvSpPr>
            <a:spLocks noGrp="1"/>
          </p:cNvSpPr>
          <p:nvPr>
            <p:ph type="body" sz="quarter" idx="23"/>
          </p:nvPr>
        </p:nvSpPr>
        <p:spPr/>
        <p:txBody>
          <a:bodyPr/>
          <a:lstStyle/>
          <a:p>
            <a:r>
              <a:rPr lang="en-GB" dirty="0"/>
              <a:t>Drawing the pit burial at Cliffs End Farm</a:t>
            </a:r>
          </a:p>
        </p:txBody>
      </p:sp>
      <p:pic>
        <p:nvPicPr>
          <p:cNvPr id="12" name="Picture Placeholder 11" descr="A female archaeologist with a tape measure and drawing board measuring a skeleton in a pit and a second archaeologists wearing a hat and holding a clipboard">
            <a:extLst>
              <a:ext uri="{FF2B5EF4-FFF2-40B4-BE49-F238E27FC236}">
                <a16:creationId xmlns:a16="http://schemas.microsoft.com/office/drawing/2014/main" id="{0B579186-0898-A781-7B33-EC5F292750CB}"/>
              </a:ext>
            </a:extLst>
          </p:cNvPr>
          <p:cNvPicPr>
            <a:picLocks noGrp="1" noChangeAspect="1"/>
          </p:cNvPicPr>
          <p:nvPr>
            <p:ph type="pic" sz="quarter" idx="10"/>
          </p:nvPr>
        </p:nvPicPr>
        <p:blipFill>
          <a:blip r:embed="rId3"/>
          <a:srcRect t="21039" b="15309"/>
          <a:stretch>
            <a:fillRect/>
          </a:stretch>
        </p:blipFill>
        <p:spPr>
          <a:xfrm>
            <a:off x="6096000" y="1411704"/>
            <a:ext cx="5714114" cy="4798596"/>
          </a:xfrm>
          <a:prstGeom prst="rect">
            <a:avLst/>
          </a:prstGeom>
        </p:spPr>
      </p:pic>
      <p:grpSp>
        <p:nvGrpSpPr>
          <p:cNvPr id="4" name="Group 3" descr="Back to map link icon">
            <a:extLst>
              <a:ext uri="{FF2B5EF4-FFF2-40B4-BE49-F238E27FC236}">
                <a16:creationId xmlns:a16="http://schemas.microsoft.com/office/drawing/2014/main" id="{E85858DE-9195-C7CB-89DC-36FC0C66E934}"/>
              </a:ext>
            </a:extLst>
          </p:cNvPr>
          <p:cNvGrpSpPr/>
          <p:nvPr/>
        </p:nvGrpSpPr>
        <p:grpSpPr>
          <a:xfrm>
            <a:off x="8772940" y="365126"/>
            <a:ext cx="2378470" cy="710288"/>
            <a:chOff x="8772940" y="365126"/>
            <a:chExt cx="2378470" cy="710288"/>
          </a:xfrm>
        </p:grpSpPr>
        <p:sp>
          <p:nvSpPr>
            <p:cNvPr id="5" name="Action Button: Go Back or Previous 4">
              <a:hlinkClick r:id="rId4" action="ppaction://hlinksldjump" highlightClick="1"/>
              <a:extLst>
                <a:ext uri="{FF2B5EF4-FFF2-40B4-BE49-F238E27FC236}">
                  <a16:creationId xmlns:a16="http://schemas.microsoft.com/office/drawing/2014/main" id="{C7999A76-CC8A-D57D-9359-E8D347B002E3}"/>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86166388-586E-99D4-FDC8-07726BC61316}"/>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271688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5F05B-A063-99AF-0683-7D3759140B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1BB352-A758-B39F-29B2-80A49E5EDCCB}"/>
              </a:ext>
            </a:extLst>
          </p:cNvPr>
          <p:cNvSpPr>
            <a:spLocks noGrp="1"/>
          </p:cNvSpPr>
          <p:nvPr>
            <p:ph type="title"/>
          </p:nvPr>
        </p:nvSpPr>
        <p:spPr/>
        <p:txBody>
          <a:bodyPr>
            <a:normAutofit/>
          </a:bodyPr>
          <a:lstStyle/>
          <a:p>
            <a:r>
              <a:rPr lang="en-GB" altLang="en-US" dirty="0">
                <a:cs typeface="Arial" panose="020B0604020202020204" pitchFamily="34" charset="0"/>
              </a:rPr>
              <a:t>Cliffs End Farm, Kent </a:t>
            </a:r>
            <a:endParaRPr lang="en-US" dirty="0"/>
          </a:p>
        </p:txBody>
      </p:sp>
      <p:sp>
        <p:nvSpPr>
          <p:cNvPr id="14" name="Content Placeholder 13">
            <a:extLst>
              <a:ext uri="{FF2B5EF4-FFF2-40B4-BE49-F238E27FC236}">
                <a16:creationId xmlns:a16="http://schemas.microsoft.com/office/drawing/2014/main" id="{6B9660C4-5EB4-AA0C-6B26-9DD76BBD80A0}"/>
              </a:ext>
            </a:extLst>
          </p:cNvPr>
          <p:cNvSpPr>
            <a:spLocks noGrp="1"/>
          </p:cNvSpPr>
          <p:nvPr>
            <p:ph idx="1"/>
          </p:nvPr>
        </p:nvSpPr>
        <p:spPr/>
        <p:txBody>
          <a:bodyPr lIns="0" tIns="45720" rIns="90000" bIns="45720" anchor="t"/>
          <a:lstStyle/>
          <a:p>
            <a:r>
              <a:rPr lang="en-GB" sz="2400" dirty="0"/>
              <a:t>Some were buried with their hands tied behind their backs and others had signs of a violent death, such as blows to the head with a sharp weapon.</a:t>
            </a:r>
          </a:p>
          <a:p>
            <a:r>
              <a:rPr lang="en-GB" sz="2400" dirty="0"/>
              <a:t>Scientific analysis of the human bones has shown that there were three groups of people: some were local, some came from Scandinavia and some from southern Europe.</a:t>
            </a:r>
          </a:p>
          <a:p>
            <a:r>
              <a:rPr lang="en-GB" sz="2400" dirty="0"/>
              <a:t>This shows that some people travelled long distances across Europe in the Bronze Age.</a:t>
            </a:r>
          </a:p>
          <a:p>
            <a:endParaRPr lang="en-GB" sz="2400" dirty="0"/>
          </a:p>
        </p:txBody>
      </p:sp>
      <p:sp>
        <p:nvSpPr>
          <p:cNvPr id="3" name="Text Placeholder 2">
            <a:extLst>
              <a:ext uri="{FF2B5EF4-FFF2-40B4-BE49-F238E27FC236}">
                <a16:creationId xmlns:a16="http://schemas.microsoft.com/office/drawing/2014/main" id="{CDBAB488-FC08-6E41-C973-3B2700B3E29B}"/>
              </a:ext>
            </a:extLst>
          </p:cNvPr>
          <p:cNvSpPr>
            <a:spLocks noGrp="1"/>
          </p:cNvSpPr>
          <p:nvPr>
            <p:ph type="body" sz="quarter" idx="23"/>
          </p:nvPr>
        </p:nvSpPr>
        <p:spPr/>
        <p:txBody>
          <a:bodyPr/>
          <a:lstStyle/>
          <a:p>
            <a:r>
              <a:rPr lang="en-GB" dirty="0"/>
              <a:t>Skull with cut marks at Cliffs End Farm</a:t>
            </a:r>
          </a:p>
        </p:txBody>
      </p:sp>
      <p:pic>
        <p:nvPicPr>
          <p:cNvPr id="8" name="Picture Placeholder 7" descr="A photo of a skull with tow long, large and clear cut marks across it.">
            <a:extLst>
              <a:ext uri="{FF2B5EF4-FFF2-40B4-BE49-F238E27FC236}">
                <a16:creationId xmlns:a16="http://schemas.microsoft.com/office/drawing/2014/main" id="{FD03B6C7-8B6D-5740-2D46-43EA2438A40E}"/>
              </a:ext>
            </a:extLst>
          </p:cNvPr>
          <p:cNvPicPr>
            <a:picLocks noGrp="1" noChangeAspect="1"/>
          </p:cNvPicPr>
          <p:nvPr>
            <p:ph type="pic" sz="quarter" idx="10"/>
          </p:nvPr>
        </p:nvPicPr>
        <p:blipFill>
          <a:blip r:embed="rId3"/>
          <a:srcRect t="2928" b="2928"/>
          <a:stretch>
            <a:fillRect/>
          </a:stretch>
        </p:blipFill>
        <p:spPr>
          <a:prstGeom prst="rect">
            <a:avLst/>
          </a:prstGeom>
        </p:spPr>
      </p:pic>
      <p:grpSp>
        <p:nvGrpSpPr>
          <p:cNvPr id="9" name="Group 8" descr="Why do you think some Neolithic houses were so big?">
            <a:extLst>
              <a:ext uri="{FF2B5EF4-FFF2-40B4-BE49-F238E27FC236}">
                <a16:creationId xmlns:a16="http://schemas.microsoft.com/office/drawing/2014/main" id="{644D14E4-ED5B-337A-1C25-7BAE37503FD8}"/>
              </a:ext>
            </a:extLst>
          </p:cNvPr>
          <p:cNvGrpSpPr/>
          <p:nvPr/>
        </p:nvGrpSpPr>
        <p:grpSpPr>
          <a:xfrm>
            <a:off x="6818253" y="2304403"/>
            <a:ext cx="4333157" cy="3013197"/>
            <a:chOff x="6978823" y="1723240"/>
            <a:chExt cx="3621837" cy="3013197"/>
          </a:xfrm>
        </p:grpSpPr>
        <p:grpSp>
          <p:nvGrpSpPr>
            <p:cNvPr id="10" name="Washi" descr="Washi tape">
              <a:extLst>
                <a:ext uri="{FF2B5EF4-FFF2-40B4-BE49-F238E27FC236}">
                  <a16:creationId xmlns:a16="http://schemas.microsoft.com/office/drawing/2014/main" id="{50A348C6-7A59-861A-8B70-5EB0B07B29C4}"/>
                </a:ext>
              </a:extLst>
            </p:cNvPr>
            <p:cNvGrpSpPr/>
            <p:nvPr/>
          </p:nvGrpSpPr>
          <p:grpSpPr>
            <a:xfrm>
              <a:off x="6978823" y="2218279"/>
              <a:ext cx="3621837" cy="2518158"/>
              <a:chOff x="8132536" y="-87330"/>
              <a:chExt cx="3621837" cy="2518158"/>
            </a:xfrm>
          </p:grpSpPr>
          <p:sp>
            <p:nvSpPr>
              <p:cNvPr id="12" name="Washi">
                <a:extLst>
                  <a:ext uri="{FF2B5EF4-FFF2-40B4-BE49-F238E27FC236}">
                    <a16:creationId xmlns:a16="http://schemas.microsoft.com/office/drawing/2014/main" id="{3AAB1961-F966-E431-0A67-84B386EF8AC1}"/>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3" name="Text Placeholder" descr="Why do you think some Neolithic houses were so big?">
                <a:extLst>
                  <a:ext uri="{FF2B5EF4-FFF2-40B4-BE49-F238E27FC236}">
                    <a16:creationId xmlns:a16="http://schemas.microsoft.com/office/drawing/2014/main" id="{6D98FC8D-A433-AD32-8DBD-9C45C1CCF612}"/>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How and why do you think people travelled across prehistoric Europe?</a:t>
                </a:r>
              </a:p>
              <a:p>
                <a:endParaRPr lang="en-US" dirty="0"/>
              </a:p>
            </p:txBody>
          </p:sp>
        </p:grpSp>
        <p:pic>
          <p:nvPicPr>
            <p:cNvPr id="11" name="Question Mark" descr="Question mark">
              <a:extLst>
                <a:ext uri="{FF2B5EF4-FFF2-40B4-BE49-F238E27FC236}">
                  <a16:creationId xmlns:a16="http://schemas.microsoft.com/office/drawing/2014/main" id="{0DE369B5-2310-217B-A1B5-DE441C06A88F}"/>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48285">
              <a:off x="9784457" y="1723240"/>
              <a:ext cx="744846" cy="1318312"/>
            </a:xfrm>
            <a:prstGeom prst="rect">
              <a:avLst/>
            </a:prstGeom>
          </p:spPr>
        </p:pic>
      </p:grpSp>
      <p:grpSp>
        <p:nvGrpSpPr>
          <p:cNvPr id="4" name="Group 3" descr="Back to map link icon">
            <a:extLst>
              <a:ext uri="{FF2B5EF4-FFF2-40B4-BE49-F238E27FC236}">
                <a16:creationId xmlns:a16="http://schemas.microsoft.com/office/drawing/2014/main" id="{A5548ECC-715D-F50B-AC3F-85B05D514CB7}"/>
              </a:ext>
            </a:extLst>
          </p:cNvPr>
          <p:cNvGrpSpPr/>
          <p:nvPr/>
        </p:nvGrpSpPr>
        <p:grpSpPr>
          <a:xfrm>
            <a:off x="8772940" y="365126"/>
            <a:ext cx="2378470" cy="710288"/>
            <a:chOff x="8772940" y="365126"/>
            <a:chExt cx="2378470" cy="710288"/>
          </a:xfrm>
        </p:grpSpPr>
        <p:sp>
          <p:nvSpPr>
            <p:cNvPr id="5" name="Action Button: Go Back or Previous 4">
              <a:hlinkClick r:id="rId6" action="ppaction://hlinksldjump" highlightClick="1"/>
              <a:extLst>
                <a:ext uri="{FF2B5EF4-FFF2-40B4-BE49-F238E27FC236}">
                  <a16:creationId xmlns:a16="http://schemas.microsoft.com/office/drawing/2014/main" id="{43F952EB-4554-6B1A-02A3-29EE220B8524}"/>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921345F4-FE55-3289-2660-9B2784ED7989}"/>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1434097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A45D3-71E4-051F-AF82-03694662C4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882069-0A5A-7716-38A7-CB6F5384343B}"/>
              </a:ext>
            </a:extLst>
          </p:cNvPr>
          <p:cNvSpPr>
            <a:spLocks noGrp="1"/>
          </p:cNvSpPr>
          <p:nvPr>
            <p:ph type="title"/>
          </p:nvPr>
        </p:nvSpPr>
        <p:spPr/>
        <p:txBody>
          <a:bodyPr>
            <a:normAutofit/>
          </a:bodyPr>
          <a:lstStyle/>
          <a:p>
            <a:r>
              <a:rPr lang="en-GB" altLang="en-US" dirty="0">
                <a:cs typeface="Arial" panose="020B0604020202020204" pitchFamily="34" charset="0"/>
              </a:rPr>
              <a:t>The Mold Cape, Flintshire</a:t>
            </a:r>
            <a:endParaRPr lang="en-US" dirty="0"/>
          </a:p>
        </p:txBody>
      </p:sp>
      <p:grpSp>
        <p:nvGrpSpPr>
          <p:cNvPr id="4" name="Group 3" descr="Back to map link icon">
            <a:extLst>
              <a:ext uri="{FF2B5EF4-FFF2-40B4-BE49-F238E27FC236}">
                <a16:creationId xmlns:a16="http://schemas.microsoft.com/office/drawing/2014/main" id="{606F4C38-04D0-2E77-7576-DF6C4171A628}"/>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4F7C25AF-52AB-98B8-1114-56E375B100B0}"/>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64F1482A-5897-8E4D-9AA3-4301B0CE4883}"/>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E4DE52D1-8B5A-0B20-BAFA-8D32DE229168}"/>
              </a:ext>
            </a:extLst>
          </p:cNvPr>
          <p:cNvSpPr>
            <a:spLocks noGrp="1"/>
          </p:cNvSpPr>
          <p:nvPr>
            <p:ph idx="1"/>
          </p:nvPr>
        </p:nvSpPr>
        <p:spPr/>
        <p:txBody>
          <a:bodyPr lIns="0" tIns="45720" rIns="90000" bIns="45720" anchor="t"/>
          <a:lstStyle/>
          <a:p>
            <a:r>
              <a:rPr lang="en-GB" sz="2400" dirty="0"/>
              <a:t>The cape was found by workmen in 1833, digging for stone in an old burial mound in Mold, Flintshire, Wales. </a:t>
            </a:r>
          </a:p>
          <a:p>
            <a:r>
              <a:rPr lang="en-GB" sz="2400" dirty="0"/>
              <a:t>It is 3900 to 3600 years old. The shape means that you would not be able to move your arms very well, so it was probably used for ceremonies, rather than everyday wear! </a:t>
            </a:r>
          </a:p>
          <a:p>
            <a:r>
              <a:rPr lang="en-GB" sz="2400" dirty="0"/>
              <a:t>The cape is quite small – it wouldn’t fit a normal man. It was probably made for a woman or a child. Whoever wore it must have been very important.</a:t>
            </a:r>
          </a:p>
          <a:p>
            <a:endParaRPr lang="en-GB" sz="2400" dirty="0"/>
          </a:p>
        </p:txBody>
      </p:sp>
      <p:pic>
        <p:nvPicPr>
          <p:cNvPr id="7" name="Picture Placeholder 6" descr="Photograph of an ornate gold cape featuring intricate patterns of raised dots and lines arranged in curved rows. The cape has a crescent shape with detailed craftsmanship highlighting its luxurious and ceremonial design.">
            <a:extLst>
              <a:ext uri="{FF2B5EF4-FFF2-40B4-BE49-F238E27FC236}">
                <a16:creationId xmlns:a16="http://schemas.microsoft.com/office/drawing/2014/main" id="{12139C43-AE60-DB63-F857-0E1A6D425A89}"/>
              </a:ext>
            </a:extLst>
          </p:cNvPr>
          <p:cNvPicPr>
            <a:picLocks noGrp="1" noChangeAspect="1"/>
          </p:cNvPicPr>
          <p:nvPr>
            <p:ph type="pic" sz="quarter" idx="10"/>
          </p:nvPr>
        </p:nvPicPr>
        <p:blipFill>
          <a:blip r:embed="rId4"/>
          <a:srcRect l="7481" r="7481"/>
          <a:stretch/>
        </p:blipFill>
        <p:spPr>
          <a:prstGeom prst="rect">
            <a:avLst/>
          </a:prstGeom>
        </p:spPr>
      </p:pic>
      <p:sp>
        <p:nvSpPr>
          <p:cNvPr id="3" name="Text Placeholder 2">
            <a:extLst>
              <a:ext uri="{FF2B5EF4-FFF2-40B4-BE49-F238E27FC236}">
                <a16:creationId xmlns:a16="http://schemas.microsoft.com/office/drawing/2014/main" id="{F7940B92-62E5-ABDC-FD5C-BBDBB77591C4}"/>
              </a:ext>
            </a:extLst>
          </p:cNvPr>
          <p:cNvSpPr>
            <a:spLocks noGrp="1"/>
          </p:cNvSpPr>
          <p:nvPr>
            <p:ph type="body" sz="quarter" idx="23"/>
          </p:nvPr>
        </p:nvSpPr>
        <p:spPr/>
        <p:txBody>
          <a:bodyPr/>
          <a:lstStyle/>
          <a:p>
            <a:r>
              <a:rPr lang="en-GB" dirty="0"/>
              <a:t>Gold cape</a:t>
            </a:r>
          </a:p>
        </p:txBody>
      </p:sp>
    </p:spTree>
    <p:extLst>
      <p:ext uri="{BB962C8B-B14F-4D97-AF65-F5344CB8AC3E}">
        <p14:creationId xmlns:p14="http://schemas.microsoft.com/office/powerpoint/2010/main" val="308885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06FB7-B896-CC0F-E4C8-F43AB713A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B647BC-F7F4-F5B0-FD5F-A849A3843CB0}"/>
              </a:ext>
            </a:extLst>
          </p:cNvPr>
          <p:cNvSpPr>
            <a:spLocks noGrp="1"/>
          </p:cNvSpPr>
          <p:nvPr>
            <p:ph type="title"/>
          </p:nvPr>
        </p:nvSpPr>
        <p:spPr/>
        <p:txBody>
          <a:bodyPr>
            <a:normAutofit/>
          </a:bodyPr>
          <a:lstStyle/>
          <a:p>
            <a:r>
              <a:rPr lang="en-GB" altLang="en-US" dirty="0">
                <a:cs typeface="Arial" panose="020B0604020202020204" pitchFamily="34" charset="0"/>
              </a:rPr>
              <a:t>The Mold Cape, Flintshire </a:t>
            </a:r>
            <a:endParaRPr lang="en-US" dirty="0"/>
          </a:p>
        </p:txBody>
      </p:sp>
      <p:sp>
        <p:nvSpPr>
          <p:cNvPr id="14" name="Content Placeholder 13">
            <a:extLst>
              <a:ext uri="{FF2B5EF4-FFF2-40B4-BE49-F238E27FC236}">
                <a16:creationId xmlns:a16="http://schemas.microsoft.com/office/drawing/2014/main" id="{3A3F08F5-F17A-288E-E14B-33F3F7277C53}"/>
              </a:ext>
            </a:extLst>
          </p:cNvPr>
          <p:cNvSpPr>
            <a:spLocks noGrp="1"/>
          </p:cNvSpPr>
          <p:nvPr>
            <p:ph idx="1"/>
          </p:nvPr>
        </p:nvSpPr>
        <p:spPr/>
        <p:txBody>
          <a:bodyPr lIns="0" tIns="45720" rIns="90000" bIns="45720" anchor="t"/>
          <a:lstStyle/>
          <a:p>
            <a:r>
              <a:rPr lang="en-GB" sz="2400" dirty="0"/>
              <a:t>The cape is one of the best examples of prehistoric sheet-gold working and is unique in shape and design. It was hammered out of a single gold lump. </a:t>
            </a:r>
          </a:p>
          <a:p>
            <a:r>
              <a:rPr lang="en-GB" sz="2400" dirty="0"/>
              <a:t>The decoration looks like strings of jewellery or folds of cloth and was hammered into the gold sheet. It was once attached to a lining, perhaps of leather, which has decayed.</a:t>
            </a:r>
          </a:p>
          <a:p>
            <a:r>
              <a:rPr lang="en-GB" sz="2400" dirty="0"/>
              <a:t>Lots of amber beads, maybe between 200 and 300, were also in the grave, but many of these and the bones from the grave have been lost.</a:t>
            </a:r>
          </a:p>
          <a:p>
            <a:endParaRPr lang="en-GB" sz="2400" dirty="0"/>
          </a:p>
        </p:txBody>
      </p:sp>
      <p:sp>
        <p:nvSpPr>
          <p:cNvPr id="3" name="Text Placeholder 2">
            <a:extLst>
              <a:ext uri="{FF2B5EF4-FFF2-40B4-BE49-F238E27FC236}">
                <a16:creationId xmlns:a16="http://schemas.microsoft.com/office/drawing/2014/main" id="{16B60976-85BF-7EE6-0E82-4F97EBF52DBD}"/>
              </a:ext>
            </a:extLst>
          </p:cNvPr>
          <p:cNvSpPr>
            <a:spLocks noGrp="1"/>
          </p:cNvSpPr>
          <p:nvPr>
            <p:ph type="body" sz="quarter" idx="23"/>
          </p:nvPr>
        </p:nvSpPr>
        <p:spPr/>
        <p:txBody>
          <a:bodyPr/>
          <a:lstStyle/>
          <a:p>
            <a:r>
              <a:rPr lang="en-GB" dirty="0"/>
              <a:t>Amber bead and gold decoration</a:t>
            </a:r>
          </a:p>
        </p:txBody>
      </p:sp>
      <p:pic>
        <p:nvPicPr>
          <p:cNvPr id="12" name="Picture Placeholder 11" descr="Photograph of small ancient gold fragments and a single round dark bead arranged on a light background with a centimeter ruler for scale. Gold pieces display various shapes, including perforated strips and embossed patterns, indicating possible decorative or jewelry use.">
            <a:extLst>
              <a:ext uri="{FF2B5EF4-FFF2-40B4-BE49-F238E27FC236}">
                <a16:creationId xmlns:a16="http://schemas.microsoft.com/office/drawing/2014/main" id="{38A02982-C7E3-5E07-E9B2-CA18FC026E7A}"/>
              </a:ext>
            </a:extLst>
          </p:cNvPr>
          <p:cNvPicPr>
            <a:picLocks noGrp="1" noChangeAspect="1"/>
          </p:cNvPicPr>
          <p:nvPr>
            <p:ph type="pic" sz="quarter" idx="10"/>
          </p:nvPr>
        </p:nvPicPr>
        <p:blipFill>
          <a:blip r:embed="rId3"/>
          <a:srcRect l="1759" r="1759"/>
          <a:stretch>
            <a:fillRect/>
          </a:stretch>
        </p:blipFill>
        <p:spPr>
          <a:prstGeom prst="rect">
            <a:avLst/>
          </a:prstGeom>
        </p:spPr>
      </p:pic>
      <p:grpSp>
        <p:nvGrpSpPr>
          <p:cNvPr id="13" name="Group 12" descr="Why do you think some Neolithic houses were so big?">
            <a:extLst>
              <a:ext uri="{FF2B5EF4-FFF2-40B4-BE49-F238E27FC236}">
                <a16:creationId xmlns:a16="http://schemas.microsoft.com/office/drawing/2014/main" id="{D3FC5BAD-347B-015C-1BD1-BE16F2DB87AD}"/>
              </a:ext>
            </a:extLst>
          </p:cNvPr>
          <p:cNvGrpSpPr/>
          <p:nvPr/>
        </p:nvGrpSpPr>
        <p:grpSpPr>
          <a:xfrm>
            <a:off x="7818164" y="3811002"/>
            <a:ext cx="3735616" cy="2277057"/>
            <a:chOff x="5964019" y="1723240"/>
            <a:chExt cx="4636642" cy="3047810"/>
          </a:xfrm>
        </p:grpSpPr>
        <p:grpSp>
          <p:nvGrpSpPr>
            <p:cNvPr id="15" name="Washi" descr="Washi tape">
              <a:extLst>
                <a:ext uri="{FF2B5EF4-FFF2-40B4-BE49-F238E27FC236}">
                  <a16:creationId xmlns:a16="http://schemas.microsoft.com/office/drawing/2014/main" id="{C2F2FDC2-FFF8-15C5-E55E-778644FE99DF}"/>
                </a:ext>
              </a:extLst>
            </p:cNvPr>
            <p:cNvGrpSpPr/>
            <p:nvPr/>
          </p:nvGrpSpPr>
          <p:grpSpPr>
            <a:xfrm>
              <a:off x="5964019" y="2218279"/>
              <a:ext cx="4636642" cy="2552771"/>
              <a:chOff x="7117732" y="-87330"/>
              <a:chExt cx="4636642" cy="2552771"/>
            </a:xfrm>
          </p:grpSpPr>
          <p:sp>
            <p:nvSpPr>
              <p:cNvPr id="17" name="Washi">
                <a:extLst>
                  <a:ext uri="{FF2B5EF4-FFF2-40B4-BE49-F238E27FC236}">
                    <a16:creationId xmlns:a16="http://schemas.microsoft.com/office/drawing/2014/main" id="{4DD3F2CB-C6E0-4E67-0517-A80F2473E70B}"/>
                  </a:ext>
                  <a:ext uri="{C183D7F6-B498-43B3-948B-1728B52AA6E4}">
                    <adec:decorative xmlns:adec="http://schemas.microsoft.com/office/drawing/2017/decorative" val="1"/>
                  </a:ext>
                </a:extLst>
              </p:cNvPr>
              <p:cNvSpPr txBox="1">
                <a:spLocks/>
              </p:cNvSpPr>
              <p:nvPr/>
            </p:nvSpPr>
            <p:spPr>
              <a:xfrm>
                <a:off x="7117732" y="-87330"/>
                <a:ext cx="4636642" cy="2364059"/>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8" name="Text Placeholder" descr="Why do you think some Neolithic houses were so big?">
                <a:extLst>
                  <a:ext uri="{FF2B5EF4-FFF2-40B4-BE49-F238E27FC236}">
                    <a16:creationId xmlns:a16="http://schemas.microsoft.com/office/drawing/2014/main" id="{E43C4E4C-58CC-FF8F-1C77-BF89155707E7}"/>
                  </a:ext>
                  <a:ext uri="{C183D7F6-B498-43B3-948B-1728B52AA6E4}">
                    <adec:decorative xmlns:adec="http://schemas.microsoft.com/office/drawing/2017/decorative" val="0"/>
                  </a:ext>
                </a:extLst>
              </p:cNvPr>
              <p:cNvSpPr txBox="1">
                <a:spLocks/>
              </p:cNvSpPr>
              <p:nvPr/>
            </p:nvSpPr>
            <p:spPr>
              <a:xfrm rot="21383919">
                <a:off x="7179242" y="201831"/>
                <a:ext cx="4471645"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Who do you think the Mold Cape was made for? Why was it buried?</a:t>
                </a:r>
              </a:p>
              <a:p>
                <a:endParaRPr lang="en-US" dirty="0"/>
              </a:p>
            </p:txBody>
          </p:sp>
        </p:grpSp>
        <p:pic>
          <p:nvPicPr>
            <p:cNvPr id="16" name="Question Mark" descr="Question mark">
              <a:extLst>
                <a:ext uri="{FF2B5EF4-FFF2-40B4-BE49-F238E27FC236}">
                  <a16:creationId xmlns:a16="http://schemas.microsoft.com/office/drawing/2014/main" id="{A8D91F61-4EE5-8EB9-A0F8-ABEA7AF69773}"/>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48285">
              <a:off x="9784457" y="1723240"/>
              <a:ext cx="744846" cy="1318312"/>
            </a:xfrm>
            <a:prstGeom prst="rect">
              <a:avLst/>
            </a:prstGeom>
          </p:spPr>
        </p:pic>
      </p:grpSp>
      <p:grpSp>
        <p:nvGrpSpPr>
          <p:cNvPr id="4" name="Group 3" descr="Back to map link icon">
            <a:extLst>
              <a:ext uri="{FF2B5EF4-FFF2-40B4-BE49-F238E27FC236}">
                <a16:creationId xmlns:a16="http://schemas.microsoft.com/office/drawing/2014/main" id="{CA40A02C-8C29-B282-D424-BBE9DD048BE5}"/>
              </a:ext>
            </a:extLst>
          </p:cNvPr>
          <p:cNvGrpSpPr/>
          <p:nvPr/>
        </p:nvGrpSpPr>
        <p:grpSpPr>
          <a:xfrm>
            <a:off x="8772940" y="365126"/>
            <a:ext cx="2378470" cy="710288"/>
            <a:chOff x="8772940" y="365126"/>
            <a:chExt cx="2378470" cy="710288"/>
          </a:xfrm>
        </p:grpSpPr>
        <p:sp>
          <p:nvSpPr>
            <p:cNvPr id="5" name="Action Button: Go Back or Previous 4">
              <a:hlinkClick r:id="rId6" action="ppaction://hlinksldjump" highlightClick="1"/>
              <a:extLst>
                <a:ext uri="{FF2B5EF4-FFF2-40B4-BE49-F238E27FC236}">
                  <a16:creationId xmlns:a16="http://schemas.microsoft.com/office/drawing/2014/main" id="{53493336-0752-D65B-FCF8-C6A76F84B0D7}"/>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9D1EE7CB-73B4-2BC2-41A5-2226C41FB61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112249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E1E89-31CC-8F37-2518-8C426C46EE1A}"/>
              </a:ext>
            </a:extLst>
          </p:cNvPr>
          <p:cNvSpPr>
            <a:spLocks noGrp="1"/>
          </p:cNvSpPr>
          <p:nvPr>
            <p:ph type="title"/>
          </p:nvPr>
        </p:nvSpPr>
        <p:spPr/>
        <p:txBody>
          <a:bodyPr/>
          <a:lstStyle/>
          <a:p>
            <a:r>
              <a:rPr lang="en-GB" dirty="0"/>
              <a:t>The Bronze Age</a:t>
            </a:r>
          </a:p>
        </p:txBody>
      </p:sp>
      <p:sp>
        <p:nvSpPr>
          <p:cNvPr id="3" name="Text Placeholder 2">
            <a:extLst>
              <a:ext uri="{FF2B5EF4-FFF2-40B4-BE49-F238E27FC236}">
                <a16:creationId xmlns:a16="http://schemas.microsoft.com/office/drawing/2014/main" id="{8F0280FD-621C-8811-B67E-CD7362B5C56D}"/>
              </a:ext>
            </a:extLst>
          </p:cNvPr>
          <p:cNvSpPr>
            <a:spLocks noGrp="1"/>
          </p:cNvSpPr>
          <p:nvPr>
            <p:ph type="body" sz="quarter" idx="10"/>
          </p:nvPr>
        </p:nvSpPr>
        <p:spPr/>
        <p:txBody>
          <a:bodyPr/>
          <a:lstStyle/>
          <a:p>
            <a:endParaRPr lang="en-GB" dirty="0"/>
          </a:p>
        </p:txBody>
      </p:sp>
      <p:sp>
        <p:nvSpPr>
          <p:cNvPr id="4" name="Content Placeholder 3">
            <a:extLst>
              <a:ext uri="{FF2B5EF4-FFF2-40B4-BE49-F238E27FC236}">
                <a16:creationId xmlns:a16="http://schemas.microsoft.com/office/drawing/2014/main" id="{A4923FF6-1540-E90C-3F36-EC3B7EAA0A8D}"/>
              </a:ext>
            </a:extLst>
          </p:cNvPr>
          <p:cNvSpPr>
            <a:spLocks noGrp="1"/>
          </p:cNvSpPr>
          <p:nvPr>
            <p:ph idx="1"/>
          </p:nvPr>
        </p:nvSpPr>
        <p:spPr/>
        <p:txBody>
          <a:bodyPr/>
          <a:lstStyle/>
          <a:p>
            <a:pPr marL="342900" indent="-342900">
              <a:buFont typeface="Arial" panose="020B0604020202020204" pitchFamily="34" charset="0"/>
              <a:buChar char="•"/>
            </a:pPr>
            <a:r>
              <a:rPr lang="en-GB" dirty="0"/>
              <a:t>Learn about the types of technology used in the Bronze Age</a:t>
            </a:r>
          </a:p>
          <a:p>
            <a:pPr marL="342900" indent="-342900">
              <a:buFont typeface="Arial" panose="020B0604020202020204" pitchFamily="34" charset="0"/>
              <a:buChar char="•"/>
            </a:pPr>
            <a:r>
              <a:rPr lang="en-GB" dirty="0"/>
              <a:t>Learn about the everyday life of people in the Bronze Age</a:t>
            </a:r>
          </a:p>
          <a:p>
            <a:pPr marL="342900" indent="-342900">
              <a:buFont typeface="Arial" panose="020B0604020202020204" pitchFamily="34" charset="0"/>
              <a:buChar char="•"/>
            </a:pPr>
            <a:r>
              <a:rPr lang="en-GB" dirty="0"/>
              <a:t>Learn about changes in Britain from the Stone Age to the Iron Age</a:t>
            </a:r>
          </a:p>
          <a:p>
            <a:pPr marL="342900" indent="-342900">
              <a:buFont typeface="Arial" panose="020B0604020202020204" pitchFamily="34" charset="0"/>
              <a:buChar char="•"/>
            </a:pPr>
            <a:r>
              <a:rPr lang="en-GB" dirty="0"/>
              <a:t>Assess the different types of archaeological evidence from the Bronze Age</a:t>
            </a:r>
          </a:p>
          <a:p>
            <a:pPr marL="342900" indent="-342900">
              <a:buFont typeface="Arial" panose="020B0604020202020204" pitchFamily="34" charset="0"/>
              <a:buChar char="•"/>
            </a:pPr>
            <a:r>
              <a:rPr lang="en-GB" dirty="0"/>
              <a:t>Establish clear narratives within and across the periods studied</a:t>
            </a:r>
          </a:p>
          <a:p>
            <a:pPr marL="342900" indent="-342900">
              <a:buFont typeface="Arial" panose="020B0604020202020204" pitchFamily="34" charset="0"/>
              <a:buChar char="•"/>
            </a:pPr>
            <a:r>
              <a:rPr lang="en-GB" dirty="0"/>
              <a:t>Understand how knowledge of the past comes from a range of sources</a:t>
            </a:r>
          </a:p>
        </p:txBody>
      </p:sp>
    </p:spTree>
    <p:extLst>
      <p:ext uri="{BB962C8B-B14F-4D97-AF65-F5344CB8AC3E}">
        <p14:creationId xmlns:p14="http://schemas.microsoft.com/office/powerpoint/2010/main" val="982784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7650C-8B20-4E48-E174-FC96759350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A9A8DE-8DCB-0F4D-9C3C-2115912913E9}"/>
              </a:ext>
            </a:extLst>
          </p:cNvPr>
          <p:cNvSpPr>
            <a:spLocks noGrp="1"/>
          </p:cNvSpPr>
          <p:nvPr>
            <p:ph type="title"/>
          </p:nvPr>
        </p:nvSpPr>
        <p:spPr/>
        <p:txBody>
          <a:bodyPr>
            <a:normAutofit/>
          </a:bodyPr>
          <a:lstStyle/>
          <a:p>
            <a:r>
              <a:rPr lang="en-US" dirty="0"/>
              <a:t>Seahenge, Norfolk</a:t>
            </a:r>
          </a:p>
        </p:txBody>
      </p:sp>
      <p:grpSp>
        <p:nvGrpSpPr>
          <p:cNvPr id="4" name="Group 3" descr="Back to map link icon">
            <a:extLst>
              <a:ext uri="{FF2B5EF4-FFF2-40B4-BE49-F238E27FC236}">
                <a16:creationId xmlns:a16="http://schemas.microsoft.com/office/drawing/2014/main" id="{8A6AFB52-3430-0B17-0174-1D64DD94673A}"/>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82308CAF-B1C4-0697-0E6E-B1943B45907C}"/>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54F50885-92AA-9A49-1098-04DE2017D192}"/>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155EA334-6134-EA0C-5235-56D4BE7E78CC}"/>
              </a:ext>
            </a:extLst>
          </p:cNvPr>
          <p:cNvSpPr>
            <a:spLocks noGrp="1"/>
          </p:cNvSpPr>
          <p:nvPr>
            <p:ph idx="1"/>
          </p:nvPr>
        </p:nvSpPr>
        <p:spPr/>
        <p:txBody>
          <a:bodyPr lIns="0" tIns="45720" rIns="90000" bIns="45720" anchor="t"/>
          <a:lstStyle/>
          <a:p>
            <a:r>
              <a:rPr lang="en-GB" sz="2400" dirty="0"/>
              <a:t>‘Seahenge’, on the north coast of Norfolk, is a timber circle of 55 wooden posts surrounding a huge, upturned tree stump.</a:t>
            </a:r>
          </a:p>
          <a:p>
            <a:r>
              <a:rPr lang="en-GB" sz="2400" dirty="0"/>
              <a:t>Because the site was waterlogged archaeologists were able to work out that the ropes used to move the tree trunk into place were made from twisted stands of honeysuckle.</a:t>
            </a:r>
          </a:p>
          <a:p>
            <a:r>
              <a:rPr lang="en-GB" sz="2400" dirty="0"/>
              <a:t>The outer ring of posts was built of split oak tree trunks, with the bark facing outwards. A ‘Y’ shaped timber formed the entrance to the circle. </a:t>
            </a:r>
          </a:p>
          <a:p>
            <a:endParaRPr lang="en-GB" sz="2400" dirty="0"/>
          </a:p>
        </p:txBody>
      </p:sp>
      <p:pic>
        <p:nvPicPr>
          <p:cNvPr id="8" name="Picture Placeholder 7" descr="A photo of a beach at sunrise with a circle of timber posts and an upturned tree trunk sticking out of the sand.">
            <a:extLst>
              <a:ext uri="{FF2B5EF4-FFF2-40B4-BE49-F238E27FC236}">
                <a16:creationId xmlns:a16="http://schemas.microsoft.com/office/drawing/2014/main" id="{DA0D4626-11BB-026A-6AEB-98B9B3C6B229}"/>
              </a:ext>
            </a:extLst>
          </p:cNvPr>
          <p:cNvPicPr>
            <a:picLocks noGrp="1" noChangeAspect="1"/>
          </p:cNvPicPr>
          <p:nvPr>
            <p:ph type="pic" sz="quarter" idx="10"/>
          </p:nvPr>
        </p:nvPicPr>
        <p:blipFill>
          <a:blip r:embed="rId4"/>
          <a:srcRect l="3291" r="3291"/>
          <a:stretch/>
        </p:blipFill>
        <p:spPr>
          <a:prstGeom prst="rect">
            <a:avLst/>
          </a:prstGeom>
        </p:spPr>
      </p:pic>
      <p:sp>
        <p:nvSpPr>
          <p:cNvPr id="3" name="Text Placeholder 2">
            <a:extLst>
              <a:ext uri="{FF2B5EF4-FFF2-40B4-BE49-F238E27FC236}">
                <a16:creationId xmlns:a16="http://schemas.microsoft.com/office/drawing/2014/main" id="{D63FA6D4-653C-B7E5-536C-A5BE38F5B973}"/>
              </a:ext>
            </a:extLst>
          </p:cNvPr>
          <p:cNvSpPr>
            <a:spLocks noGrp="1"/>
          </p:cNvSpPr>
          <p:nvPr>
            <p:ph type="body" sz="quarter" idx="23"/>
          </p:nvPr>
        </p:nvSpPr>
        <p:spPr/>
        <p:txBody>
          <a:bodyPr/>
          <a:lstStyle/>
          <a:p>
            <a:r>
              <a:rPr lang="en-GB" dirty="0"/>
              <a:t>Seahenge at sunrise</a:t>
            </a:r>
          </a:p>
        </p:txBody>
      </p:sp>
    </p:spTree>
    <p:extLst>
      <p:ext uri="{BB962C8B-B14F-4D97-AF65-F5344CB8AC3E}">
        <p14:creationId xmlns:p14="http://schemas.microsoft.com/office/powerpoint/2010/main" val="327337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5292B-458C-B5CF-7EAB-5F0E1C6C94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AB0AC5-BE31-E75A-9B63-4C6C22263DDA}"/>
              </a:ext>
            </a:extLst>
          </p:cNvPr>
          <p:cNvSpPr>
            <a:spLocks noGrp="1"/>
          </p:cNvSpPr>
          <p:nvPr>
            <p:ph type="title"/>
          </p:nvPr>
        </p:nvSpPr>
        <p:spPr/>
        <p:txBody>
          <a:bodyPr>
            <a:normAutofit/>
          </a:bodyPr>
          <a:lstStyle/>
          <a:p>
            <a:r>
              <a:rPr lang="en-US" dirty="0"/>
              <a:t>Seahenge, Norfolk </a:t>
            </a:r>
          </a:p>
        </p:txBody>
      </p:sp>
      <p:sp>
        <p:nvSpPr>
          <p:cNvPr id="14" name="Content Placeholder 13">
            <a:extLst>
              <a:ext uri="{FF2B5EF4-FFF2-40B4-BE49-F238E27FC236}">
                <a16:creationId xmlns:a16="http://schemas.microsoft.com/office/drawing/2014/main" id="{D314EA43-C1D7-E9B4-A401-B9C6FA0EC832}"/>
              </a:ext>
            </a:extLst>
          </p:cNvPr>
          <p:cNvSpPr>
            <a:spLocks noGrp="1"/>
          </p:cNvSpPr>
          <p:nvPr>
            <p:ph idx="1"/>
          </p:nvPr>
        </p:nvSpPr>
        <p:spPr>
          <a:xfrm>
            <a:off x="381886" y="1411704"/>
            <a:ext cx="5324852" cy="5250353"/>
          </a:xfrm>
        </p:spPr>
        <p:txBody>
          <a:bodyPr lIns="0" tIns="45720" rIns="90000" bIns="45720" anchor="t"/>
          <a:lstStyle/>
          <a:p>
            <a:r>
              <a:rPr lang="en-GB" sz="2400" dirty="0"/>
              <a:t>Tree-ring and radiocarbon dating show that the circle was built in 2049 BC.</a:t>
            </a:r>
          </a:p>
          <a:p>
            <a:r>
              <a:rPr lang="en-GB" sz="2400" dirty="0"/>
              <a:t>Marks from at least 50 different bronze axes have been found on the timbers. </a:t>
            </a:r>
          </a:p>
          <a:p>
            <a:r>
              <a:rPr lang="en-GB" sz="2400" dirty="0"/>
              <a:t>The size of the circle, 6.6m in diameter, with the outer posts being up to 3m high, suggests the act of building the circle brought a wide community of people together. </a:t>
            </a:r>
          </a:p>
          <a:p>
            <a:r>
              <a:rPr lang="en-GB" sz="2400" dirty="0"/>
              <a:t>Archaeologists will never know why it was built but one theory is that the upturned stump supported the body of an important person before burial.</a:t>
            </a:r>
          </a:p>
        </p:txBody>
      </p:sp>
      <p:sp>
        <p:nvSpPr>
          <p:cNvPr id="3" name="Text Placeholder 2">
            <a:extLst>
              <a:ext uri="{FF2B5EF4-FFF2-40B4-BE49-F238E27FC236}">
                <a16:creationId xmlns:a16="http://schemas.microsoft.com/office/drawing/2014/main" id="{CDAFF63A-C85A-FB26-315E-44FBD2AFAEC7}"/>
              </a:ext>
            </a:extLst>
          </p:cNvPr>
          <p:cNvSpPr>
            <a:spLocks noGrp="1"/>
          </p:cNvSpPr>
          <p:nvPr>
            <p:ph type="body" sz="quarter" idx="23"/>
          </p:nvPr>
        </p:nvSpPr>
        <p:spPr/>
        <p:txBody>
          <a:bodyPr/>
          <a:lstStyle/>
          <a:p>
            <a:r>
              <a:rPr lang="en-GB" dirty="0"/>
              <a:t>Seahenge reconstruction drawing</a:t>
            </a:r>
          </a:p>
        </p:txBody>
      </p:sp>
      <p:pic>
        <p:nvPicPr>
          <p:cNvPr id="12" name="Picture Placeholder 11" descr="A reconstruction drawing of a saltmarsh with a group of people and fires surrounding a circle of timber posts and an upturned tree trunk">
            <a:extLst>
              <a:ext uri="{FF2B5EF4-FFF2-40B4-BE49-F238E27FC236}">
                <a16:creationId xmlns:a16="http://schemas.microsoft.com/office/drawing/2014/main" id="{7FA7DA96-838E-5CBA-02CA-B7D7D885FCE1}"/>
              </a:ext>
            </a:extLst>
          </p:cNvPr>
          <p:cNvPicPr>
            <a:picLocks noGrp="1" noChangeAspect="1"/>
          </p:cNvPicPr>
          <p:nvPr>
            <p:ph type="pic" sz="quarter" idx="10"/>
          </p:nvPr>
        </p:nvPicPr>
        <p:blipFill>
          <a:blip r:embed="rId3"/>
          <a:srcRect l="3784" r="3784"/>
          <a:stretch>
            <a:fillRect/>
          </a:stretch>
        </p:blipFill>
        <p:spPr>
          <a:prstGeom prst="rect">
            <a:avLst/>
          </a:prstGeom>
        </p:spPr>
      </p:pic>
      <p:grpSp>
        <p:nvGrpSpPr>
          <p:cNvPr id="13" name="Group 12" descr="Why do you think some Neolithic houses were so big?">
            <a:extLst>
              <a:ext uri="{FF2B5EF4-FFF2-40B4-BE49-F238E27FC236}">
                <a16:creationId xmlns:a16="http://schemas.microsoft.com/office/drawing/2014/main" id="{EDA8D8BA-F07E-DFF7-808D-FEC77AB96791}"/>
              </a:ext>
            </a:extLst>
          </p:cNvPr>
          <p:cNvGrpSpPr/>
          <p:nvPr/>
        </p:nvGrpSpPr>
        <p:grpSpPr>
          <a:xfrm>
            <a:off x="6818253" y="2092131"/>
            <a:ext cx="4333157" cy="3013197"/>
            <a:chOff x="6978823" y="1723240"/>
            <a:chExt cx="3621837" cy="3013197"/>
          </a:xfrm>
        </p:grpSpPr>
        <p:grpSp>
          <p:nvGrpSpPr>
            <p:cNvPr id="15" name="Washi" descr="Washi tape">
              <a:extLst>
                <a:ext uri="{FF2B5EF4-FFF2-40B4-BE49-F238E27FC236}">
                  <a16:creationId xmlns:a16="http://schemas.microsoft.com/office/drawing/2014/main" id="{66C3CBE1-847B-3CB2-B6C8-CC1C598E6423}"/>
                </a:ext>
              </a:extLst>
            </p:cNvPr>
            <p:cNvGrpSpPr/>
            <p:nvPr/>
          </p:nvGrpSpPr>
          <p:grpSpPr>
            <a:xfrm>
              <a:off x="6978823" y="2218279"/>
              <a:ext cx="3621837" cy="2518158"/>
              <a:chOff x="8132536" y="-87330"/>
              <a:chExt cx="3621837" cy="2518158"/>
            </a:xfrm>
          </p:grpSpPr>
          <p:sp>
            <p:nvSpPr>
              <p:cNvPr id="17" name="Washi">
                <a:extLst>
                  <a:ext uri="{FF2B5EF4-FFF2-40B4-BE49-F238E27FC236}">
                    <a16:creationId xmlns:a16="http://schemas.microsoft.com/office/drawing/2014/main" id="{242D58B3-906E-61CE-A1DF-791FA9BCEA6A}"/>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8" name="Text Placeholder" descr="Why do you think some Neolithic houses were so big?">
                <a:extLst>
                  <a:ext uri="{FF2B5EF4-FFF2-40B4-BE49-F238E27FC236}">
                    <a16:creationId xmlns:a16="http://schemas.microsoft.com/office/drawing/2014/main" id="{DC962D06-884C-3DC8-BB72-F7BE1509DBE3}"/>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do you think people turned a tree upside down at Seahenge?</a:t>
                </a:r>
              </a:p>
              <a:p>
                <a:endParaRPr lang="en-US" dirty="0"/>
              </a:p>
            </p:txBody>
          </p:sp>
        </p:grpSp>
        <p:pic>
          <p:nvPicPr>
            <p:cNvPr id="16" name="Question Mark" descr="Question mark">
              <a:extLst>
                <a:ext uri="{FF2B5EF4-FFF2-40B4-BE49-F238E27FC236}">
                  <a16:creationId xmlns:a16="http://schemas.microsoft.com/office/drawing/2014/main" id="{35512933-78C3-4E67-C79F-585EEC7CDA60}"/>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48285">
              <a:off x="9784457" y="1723240"/>
              <a:ext cx="744846" cy="1318312"/>
            </a:xfrm>
            <a:prstGeom prst="rect">
              <a:avLst/>
            </a:prstGeom>
          </p:spPr>
        </p:pic>
      </p:grpSp>
      <p:grpSp>
        <p:nvGrpSpPr>
          <p:cNvPr id="4" name="Group 3" descr="Back to map link icon">
            <a:extLst>
              <a:ext uri="{FF2B5EF4-FFF2-40B4-BE49-F238E27FC236}">
                <a16:creationId xmlns:a16="http://schemas.microsoft.com/office/drawing/2014/main" id="{518D75BD-3F2B-2CF8-0AB9-C141E4864F80}"/>
              </a:ext>
            </a:extLst>
          </p:cNvPr>
          <p:cNvGrpSpPr/>
          <p:nvPr/>
        </p:nvGrpSpPr>
        <p:grpSpPr>
          <a:xfrm>
            <a:off x="8772940" y="365126"/>
            <a:ext cx="2378470" cy="710288"/>
            <a:chOff x="8772940" y="365126"/>
            <a:chExt cx="2378470" cy="710288"/>
          </a:xfrm>
        </p:grpSpPr>
        <p:sp>
          <p:nvSpPr>
            <p:cNvPr id="5" name="Action Button: Go Back or Previous 4">
              <a:hlinkClick r:id="rId6" action="ppaction://hlinksldjump" highlightClick="1"/>
              <a:extLst>
                <a:ext uri="{FF2B5EF4-FFF2-40B4-BE49-F238E27FC236}">
                  <a16:creationId xmlns:a16="http://schemas.microsoft.com/office/drawing/2014/main" id="{9EA13D56-8642-4246-6C44-736B9239D52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FFFF5F16-4EA5-13D6-78D7-FCFD672B1F05}"/>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34627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1080B-FFEE-7883-3E66-DF9700D93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8FABD-16CE-BC0E-40BC-DA2765DD893B}"/>
              </a:ext>
            </a:extLst>
          </p:cNvPr>
          <p:cNvSpPr>
            <a:spLocks noGrp="1"/>
          </p:cNvSpPr>
          <p:nvPr>
            <p:ph type="title"/>
          </p:nvPr>
        </p:nvSpPr>
        <p:spPr/>
        <p:txBody>
          <a:bodyPr>
            <a:normAutofit/>
          </a:bodyPr>
          <a:lstStyle/>
          <a:p>
            <a:r>
              <a:rPr lang="en-US" dirty="0"/>
              <a:t>Whitehorse Hill, Devon</a:t>
            </a:r>
          </a:p>
        </p:txBody>
      </p:sp>
      <p:sp>
        <p:nvSpPr>
          <p:cNvPr id="14" name="Content Placeholder 13">
            <a:extLst>
              <a:ext uri="{FF2B5EF4-FFF2-40B4-BE49-F238E27FC236}">
                <a16:creationId xmlns:a16="http://schemas.microsoft.com/office/drawing/2014/main" id="{F9D065C2-FE47-1CA1-26A8-D356F2B04A8C}"/>
              </a:ext>
            </a:extLst>
          </p:cNvPr>
          <p:cNvSpPr>
            <a:spLocks noGrp="1"/>
          </p:cNvSpPr>
          <p:nvPr>
            <p:ph idx="1"/>
          </p:nvPr>
        </p:nvSpPr>
        <p:spPr/>
        <p:txBody>
          <a:bodyPr lIns="0" tIns="45720" rIns="90000" bIns="45720" anchor="t"/>
          <a:lstStyle/>
          <a:p>
            <a:r>
              <a:rPr lang="en-GB" sz="2400" dirty="0"/>
              <a:t>In 2011 a very well-preserved set of grave goods was found in a square stone burial chest (‘cist’) within a natural peat mound on Dartmoor. </a:t>
            </a:r>
          </a:p>
          <a:p>
            <a:r>
              <a:rPr lang="en-GB" sz="2400" dirty="0"/>
              <a:t>The cist also contained the cremated bones of a 15–25-year-old person, probably a female, who died between 3900 and 3700 years ago. </a:t>
            </a:r>
          </a:p>
          <a:p>
            <a:r>
              <a:rPr lang="en-GB" sz="2400" dirty="0"/>
              <a:t>The cremated bones had been wrapped in a bearskin and placed on a layer of purple moor grass.</a:t>
            </a:r>
          </a:p>
          <a:p>
            <a:r>
              <a:rPr lang="en-GB" sz="2400" dirty="0"/>
              <a:t> </a:t>
            </a:r>
          </a:p>
        </p:txBody>
      </p:sp>
      <p:sp>
        <p:nvSpPr>
          <p:cNvPr id="3" name="Text Placeholder 2">
            <a:extLst>
              <a:ext uri="{FF2B5EF4-FFF2-40B4-BE49-F238E27FC236}">
                <a16:creationId xmlns:a16="http://schemas.microsoft.com/office/drawing/2014/main" id="{B6168B3D-DA8F-933B-B337-5EA3F20B01A4}"/>
              </a:ext>
            </a:extLst>
          </p:cNvPr>
          <p:cNvSpPr>
            <a:spLocks noGrp="1"/>
          </p:cNvSpPr>
          <p:nvPr>
            <p:ph type="body" sz="quarter" idx="23"/>
          </p:nvPr>
        </p:nvSpPr>
        <p:spPr/>
        <p:txBody>
          <a:bodyPr/>
          <a:lstStyle/>
          <a:p>
            <a:r>
              <a:rPr lang="en-GB" dirty="0"/>
              <a:t>Excavating the burial ‘cist’</a:t>
            </a:r>
          </a:p>
        </p:txBody>
      </p:sp>
      <p:pic>
        <p:nvPicPr>
          <p:cNvPr id="7" name="Picture Placeholder 6" descr="A group of three men who are archaeologists measuring and recording stones in the ground">
            <a:extLst>
              <a:ext uri="{FF2B5EF4-FFF2-40B4-BE49-F238E27FC236}">
                <a16:creationId xmlns:a16="http://schemas.microsoft.com/office/drawing/2014/main" id="{1E63BF2A-1874-B2E8-7398-C29FBA871AB6}"/>
              </a:ext>
            </a:extLst>
          </p:cNvPr>
          <p:cNvPicPr>
            <a:picLocks noGrp="1" noChangeAspect="1"/>
          </p:cNvPicPr>
          <p:nvPr>
            <p:ph type="pic" sz="quarter" idx="10"/>
          </p:nvPr>
        </p:nvPicPr>
        <p:blipFill>
          <a:blip r:embed="rId3"/>
          <a:srcRect l="5381" r="5381"/>
          <a:stretch>
            <a:fillRect/>
          </a:stretch>
        </p:blipFill>
        <p:spPr>
          <a:prstGeom prst="rect">
            <a:avLst/>
          </a:prstGeom>
        </p:spPr>
      </p:pic>
      <p:grpSp>
        <p:nvGrpSpPr>
          <p:cNvPr id="4" name="Group 3" descr="Back to map link icon">
            <a:extLst>
              <a:ext uri="{FF2B5EF4-FFF2-40B4-BE49-F238E27FC236}">
                <a16:creationId xmlns:a16="http://schemas.microsoft.com/office/drawing/2014/main" id="{D2D3E23F-5267-6C25-0ED5-B1605707BA64}"/>
              </a:ext>
            </a:extLst>
          </p:cNvPr>
          <p:cNvGrpSpPr/>
          <p:nvPr/>
        </p:nvGrpSpPr>
        <p:grpSpPr>
          <a:xfrm>
            <a:off x="8772940" y="365126"/>
            <a:ext cx="2378470" cy="710288"/>
            <a:chOff x="8772940" y="365126"/>
            <a:chExt cx="2378470" cy="710288"/>
          </a:xfrm>
        </p:grpSpPr>
        <p:sp>
          <p:nvSpPr>
            <p:cNvPr id="5" name="Action Button: Go Back or Previous 4">
              <a:hlinkClick r:id="rId4" action="ppaction://hlinksldjump" highlightClick="1"/>
              <a:extLst>
                <a:ext uri="{FF2B5EF4-FFF2-40B4-BE49-F238E27FC236}">
                  <a16:creationId xmlns:a16="http://schemas.microsoft.com/office/drawing/2014/main" id="{83A46B37-52F1-1CFB-9EC3-6EB4E4D76ADC}"/>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FBABD7CC-A1E9-6975-E9E5-C34F330BC1B9}"/>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90496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3E85C-6D91-16E1-B9E2-D15F437FC2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7330A5-F1EF-202D-BF8B-1337DE8A1ED3}"/>
              </a:ext>
            </a:extLst>
          </p:cNvPr>
          <p:cNvSpPr>
            <a:spLocks noGrp="1"/>
          </p:cNvSpPr>
          <p:nvPr>
            <p:ph type="title"/>
          </p:nvPr>
        </p:nvSpPr>
        <p:spPr/>
        <p:txBody>
          <a:bodyPr>
            <a:normAutofit/>
          </a:bodyPr>
          <a:lstStyle/>
          <a:p>
            <a:r>
              <a:rPr lang="en-US" dirty="0"/>
              <a:t>Whitehorse Hill, Devon </a:t>
            </a:r>
          </a:p>
        </p:txBody>
      </p:sp>
      <p:grpSp>
        <p:nvGrpSpPr>
          <p:cNvPr id="4" name="Group 3" descr="Back to map link icon">
            <a:extLst>
              <a:ext uri="{FF2B5EF4-FFF2-40B4-BE49-F238E27FC236}">
                <a16:creationId xmlns:a16="http://schemas.microsoft.com/office/drawing/2014/main" id="{A6F82E97-BE2A-A533-10B8-53D595F9EC11}"/>
              </a:ext>
            </a:extLst>
          </p:cNvPr>
          <p:cNvGrpSpPr/>
          <p:nvPr/>
        </p:nvGrpSpPr>
        <p:grpSpPr>
          <a:xfrm>
            <a:off x="8772940" y="365126"/>
            <a:ext cx="2378470" cy="710288"/>
            <a:chOff x="8772940" y="365126"/>
            <a:chExt cx="2378470" cy="710288"/>
          </a:xfrm>
        </p:grpSpPr>
        <p:sp>
          <p:nvSpPr>
            <p:cNvPr id="5" name="Action Button: Go Back or Previous 4">
              <a:hlinkClick r:id="rId3" action="ppaction://hlinksldjump" highlightClick="1"/>
              <a:extLst>
                <a:ext uri="{FF2B5EF4-FFF2-40B4-BE49-F238E27FC236}">
                  <a16:creationId xmlns:a16="http://schemas.microsoft.com/office/drawing/2014/main" id="{3DFD1A07-3158-19C1-E5B4-9B95B3CFD81E}"/>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42903113-0E8A-079A-2957-129EE5F4DAFA}"/>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66D48F5C-B496-4154-96F7-4CC1F57DFE52}"/>
              </a:ext>
            </a:extLst>
          </p:cNvPr>
          <p:cNvSpPr>
            <a:spLocks noGrp="1"/>
          </p:cNvSpPr>
          <p:nvPr>
            <p:ph idx="1"/>
          </p:nvPr>
        </p:nvSpPr>
        <p:spPr/>
        <p:txBody>
          <a:bodyPr lIns="0" tIns="45720" rIns="90000" bIns="45720" anchor="t"/>
          <a:lstStyle/>
          <a:p>
            <a:r>
              <a:rPr lang="en-GB" sz="2400" dirty="0"/>
              <a:t>There was also a woven bag containing a woven bracelet with tin studs, 200 beads of shale, amber, clay and tin (which most likely formed a necklace), two pairs of turned wooden ear studs and a flint tool.</a:t>
            </a:r>
          </a:p>
          <a:p>
            <a:r>
              <a:rPr lang="en-GB" sz="2400" dirty="0"/>
              <a:t>These objects are very rare, and many came from a long way off or abroad. </a:t>
            </a:r>
          </a:p>
          <a:p>
            <a:r>
              <a:rPr lang="en-GB" sz="2400" dirty="0"/>
              <a:t>Although young, the person buried here was clearly very important, perhaps part of a leader’s family.</a:t>
            </a:r>
          </a:p>
          <a:p>
            <a:r>
              <a:rPr lang="en-GB" sz="2400" dirty="0">
                <a:hlinkClick r:id="rId4"/>
              </a:rPr>
              <a:t>Watch this film </a:t>
            </a:r>
            <a:r>
              <a:rPr lang="en-GB" sz="2400" dirty="0"/>
              <a:t>to see a reconstruction of this young woman’s life.</a:t>
            </a:r>
          </a:p>
          <a:p>
            <a:r>
              <a:rPr lang="en-GB" sz="2400" dirty="0"/>
              <a:t> </a:t>
            </a:r>
          </a:p>
        </p:txBody>
      </p:sp>
      <p:pic>
        <p:nvPicPr>
          <p:cNvPr id="7" name="Picture Placeholder 6" descr="A woman dressed in replica Bronze Age clothing, wearing a fur hat and standing in the doorway of a reconstructed roundhouse with thatched roof.">
            <a:extLst>
              <a:ext uri="{FF2B5EF4-FFF2-40B4-BE49-F238E27FC236}">
                <a16:creationId xmlns:a16="http://schemas.microsoft.com/office/drawing/2014/main" id="{6DC60AB8-DCAB-055C-280F-105C651614A0}"/>
              </a:ext>
            </a:extLst>
          </p:cNvPr>
          <p:cNvPicPr>
            <a:picLocks noGrp="1" noChangeAspect="1"/>
          </p:cNvPicPr>
          <p:nvPr>
            <p:ph type="pic" sz="quarter" idx="10"/>
          </p:nvPr>
        </p:nvPicPr>
        <p:blipFill>
          <a:blip r:embed="rId5"/>
          <a:srcRect l="3363" r="3363"/>
          <a:stretch>
            <a:fillRect/>
          </a:stretch>
        </p:blipFill>
        <p:spPr>
          <a:prstGeom prst="rect">
            <a:avLst/>
          </a:prstGeom>
        </p:spPr>
      </p:pic>
      <p:sp>
        <p:nvSpPr>
          <p:cNvPr id="3" name="Text Placeholder 2">
            <a:extLst>
              <a:ext uri="{FF2B5EF4-FFF2-40B4-BE49-F238E27FC236}">
                <a16:creationId xmlns:a16="http://schemas.microsoft.com/office/drawing/2014/main" id="{8078397E-35BA-54FC-CC01-8E988476A518}"/>
              </a:ext>
            </a:extLst>
          </p:cNvPr>
          <p:cNvSpPr>
            <a:spLocks noGrp="1"/>
          </p:cNvSpPr>
          <p:nvPr>
            <p:ph type="body" sz="quarter" idx="23"/>
          </p:nvPr>
        </p:nvSpPr>
        <p:spPr/>
        <p:txBody>
          <a:bodyPr/>
          <a:lstStyle/>
          <a:p>
            <a:r>
              <a:rPr lang="en-GB" dirty="0"/>
              <a:t>Screenshot from ‘The Life of Marghwen’ film  </a:t>
            </a:r>
          </a:p>
        </p:txBody>
      </p:sp>
    </p:spTree>
    <p:extLst>
      <p:ext uri="{BB962C8B-B14F-4D97-AF65-F5344CB8AC3E}">
        <p14:creationId xmlns:p14="http://schemas.microsoft.com/office/powerpoint/2010/main" val="300028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85DB8-46EA-A757-CA18-001E68B051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B75BF8-B383-9C05-4799-CAD964955D83}"/>
              </a:ext>
            </a:extLst>
          </p:cNvPr>
          <p:cNvSpPr>
            <a:spLocks noGrp="1"/>
          </p:cNvSpPr>
          <p:nvPr>
            <p:ph type="title"/>
          </p:nvPr>
        </p:nvSpPr>
        <p:spPr/>
        <p:txBody>
          <a:bodyPr>
            <a:normAutofit/>
          </a:bodyPr>
          <a:lstStyle/>
          <a:p>
            <a:r>
              <a:rPr lang="en-US" dirty="0"/>
              <a:t>Grimspound, Devon</a:t>
            </a:r>
          </a:p>
        </p:txBody>
      </p:sp>
      <p:sp>
        <p:nvSpPr>
          <p:cNvPr id="14" name="Content Placeholder 13">
            <a:extLst>
              <a:ext uri="{FF2B5EF4-FFF2-40B4-BE49-F238E27FC236}">
                <a16:creationId xmlns:a16="http://schemas.microsoft.com/office/drawing/2014/main" id="{51F1DE44-C061-4BA2-8D48-C1EC069E4587}"/>
              </a:ext>
            </a:extLst>
          </p:cNvPr>
          <p:cNvSpPr>
            <a:spLocks noGrp="1"/>
          </p:cNvSpPr>
          <p:nvPr>
            <p:ph idx="1"/>
          </p:nvPr>
        </p:nvSpPr>
        <p:spPr>
          <a:xfrm>
            <a:off x="381886" y="1411704"/>
            <a:ext cx="5324852" cy="5298123"/>
          </a:xfrm>
        </p:spPr>
        <p:txBody>
          <a:bodyPr lIns="0" tIns="45720" rIns="90000" bIns="45720" anchor="t"/>
          <a:lstStyle/>
          <a:p>
            <a:r>
              <a:rPr lang="en-GB" sz="2400" dirty="0"/>
              <a:t>Grimspound, on Dartmoor in Devon is a later Bronze Age village, lived in between 3500 and 3000 years ago. </a:t>
            </a:r>
          </a:p>
          <a:p>
            <a:r>
              <a:rPr lang="en-GB" sz="2400" dirty="0"/>
              <a:t>The stone foundations of 24 round huts (roundhouses) that were excavated at the end of the 19th century are still visible today. </a:t>
            </a:r>
          </a:p>
          <a:p>
            <a:r>
              <a:rPr lang="en-GB" sz="2400" dirty="0"/>
              <a:t>These huts would have been covered with conical roofs of turf or thatch. </a:t>
            </a:r>
          </a:p>
          <a:p>
            <a:r>
              <a:rPr lang="en-GB" sz="2400" dirty="0"/>
              <a:t>Inside people would have cooked on a central fireplace and used clay pots and flint tools. The huts also had paved floors and raised benches.</a:t>
            </a:r>
          </a:p>
          <a:p>
            <a:endParaRPr lang="en-GB" sz="2400" dirty="0"/>
          </a:p>
        </p:txBody>
      </p:sp>
      <p:sp>
        <p:nvSpPr>
          <p:cNvPr id="3" name="Text Placeholder 2">
            <a:extLst>
              <a:ext uri="{FF2B5EF4-FFF2-40B4-BE49-F238E27FC236}">
                <a16:creationId xmlns:a16="http://schemas.microsoft.com/office/drawing/2014/main" id="{535717A1-D6C8-E2D1-1467-3B04D7983993}"/>
              </a:ext>
            </a:extLst>
          </p:cNvPr>
          <p:cNvSpPr>
            <a:spLocks noGrp="1"/>
          </p:cNvSpPr>
          <p:nvPr>
            <p:ph type="body" sz="quarter" idx="23"/>
          </p:nvPr>
        </p:nvSpPr>
        <p:spPr/>
        <p:txBody>
          <a:bodyPr/>
          <a:lstStyle/>
          <a:p>
            <a:r>
              <a:rPr lang="en-GB" dirty="0"/>
              <a:t>Remains of stone roundhouse</a:t>
            </a:r>
          </a:p>
        </p:txBody>
      </p:sp>
      <p:pic>
        <p:nvPicPr>
          <p:cNvPr id="18" name="Picture Placeholder 17" descr="A circle of stones with a two upright stones showing a clear entrance to the roundhouse">
            <a:extLst>
              <a:ext uri="{FF2B5EF4-FFF2-40B4-BE49-F238E27FC236}">
                <a16:creationId xmlns:a16="http://schemas.microsoft.com/office/drawing/2014/main" id="{4FD90164-44E1-4709-C7F9-FBC31E7CFC50}"/>
              </a:ext>
            </a:extLst>
          </p:cNvPr>
          <p:cNvPicPr>
            <a:picLocks noGrp="1" noChangeAspect="1"/>
          </p:cNvPicPr>
          <p:nvPr>
            <p:ph type="pic" sz="quarter" idx="10"/>
          </p:nvPr>
        </p:nvPicPr>
        <p:blipFill>
          <a:blip r:embed="rId3"/>
          <a:srcRect l="2084" r="2084"/>
          <a:stretch>
            <a:fillRect/>
          </a:stretch>
        </p:blipFill>
        <p:spPr>
          <a:prstGeom prst="rect">
            <a:avLst/>
          </a:prstGeom>
        </p:spPr>
      </p:pic>
      <p:pic>
        <p:nvPicPr>
          <p:cNvPr id="20" name="Picture 19" descr="A reconstruction painting depicting a rural village scene with conical thatched huts and large haystacks set against rolling green hills under a blue sky. A person is shown handling hay while oxen stand near a drying rack, highlighting traditional agricultural practices and village life.">
            <a:extLst>
              <a:ext uri="{FF2B5EF4-FFF2-40B4-BE49-F238E27FC236}">
                <a16:creationId xmlns:a16="http://schemas.microsoft.com/office/drawing/2014/main" id="{5D25A7C2-2F00-CC67-2C3A-853654232A66}"/>
              </a:ext>
            </a:extLst>
          </p:cNvPr>
          <p:cNvPicPr>
            <a:picLocks noChangeAspect="1"/>
          </p:cNvPicPr>
          <p:nvPr/>
        </p:nvPicPr>
        <p:blipFill>
          <a:blip r:embed="rId4"/>
          <a:srcRect l="28045" t="8579" r="23392" b="8619"/>
          <a:stretch>
            <a:fillRect/>
          </a:stretch>
        </p:blipFill>
        <p:spPr>
          <a:xfrm>
            <a:off x="5984592" y="1411705"/>
            <a:ext cx="5920882" cy="4798596"/>
          </a:xfrm>
          <a:prstGeom prst="rect">
            <a:avLst/>
          </a:prstGeom>
        </p:spPr>
      </p:pic>
      <p:grpSp>
        <p:nvGrpSpPr>
          <p:cNvPr id="4" name="Group 3" descr="Back to map link icon">
            <a:extLst>
              <a:ext uri="{FF2B5EF4-FFF2-40B4-BE49-F238E27FC236}">
                <a16:creationId xmlns:a16="http://schemas.microsoft.com/office/drawing/2014/main" id="{7EADAC5B-B90E-0A6F-2F19-74411615AC5C}"/>
              </a:ext>
            </a:extLst>
          </p:cNvPr>
          <p:cNvGrpSpPr/>
          <p:nvPr/>
        </p:nvGrpSpPr>
        <p:grpSpPr>
          <a:xfrm>
            <a:off x="8772940" y="365126"/>
            <a:ext cx="2378470" cy="710288"/>
            <a:chOff x="8772940" y="365126"/>
            <a:chExt cx="2378470" cy="710288"/>
          </a:xfrm>
        </p:grpSpPr>
        <p:sp>
          <p:nvSpPr>
            <p:cNvPr id="5" name="Action Button: Go Back or Previous 4">
              <a:hlinkClick r:id="rId5" action="ppaction://hlinksldjump" highlightClick="1"/>
              <a:extLst>
                <a:ext uri="{FF2B5EF4-FFF2-40B4-BE49-F238E27FC236}">
                  <a16:creationId xmlns:a16="http://schemas.microsoft.com/office/drawing/2014/main" id="{E7712819-61AD-26A5-625D-E3495BEDFF2C}"/>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812E7BBB-42F4-6352-F4D3-FA35B3FABD48}"/>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252514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85DB8-46EA-A757-CA18-001E68B051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B75BF8-B383-9C05-4799-CAD964955D83}"/>
              </a:ext>
            </a:extLst>
          </p:cNvPr>
          <p:cNvSpPr>
            <a:spLocks noGrp="1"/>
          </p:cNvSpPr>
          <p:nvPr>
            <p:ph type="title"/>
          </p:nvPr>
        </p:nvSpPr>
        <p:spPr/>
        <p:txBody>
          <a:bodyPr>
            <a:normAutofit/>
          </a:bodyPr>
          <a:lstStyle/>
          <a:p>
            <a:r>
              <a:rPr lang="en-US" dirty="0"/>
              <a:t>Grimspound, Devon </a:t>
            </a:r>
          </a:p>
        </p:txBody>
      </p:sp>
      <p:grpSp>
        <p:nvGrpSpPr>
          <p:cNvPr id="11" name="Group 10" descr="Back to map link icon">
            <a:extLst>
              <a:ext uri="{FF2B5EF4-FFF2-40B4-BE49-F238E27FC236}">
                <a16:creationId xmlns:a16="http://schemas.microsoft.com/office/drawing/2014/main" id="{0C4319E2-9349-00E6-0501-FCBF25946076}"/>
              </a:ext>
            </a:extLst>
          </p:cNvPr>
          <p:cNvGrpSpPr/>
          <p:nvPr/>
        </p:nvGrpSpPr>
        <p:grpSpPr>
          <a:xfrm>
            <a:off x="8772940" y="365126"/>
            <a:ext cx="2378470" cy="710288"/>
            <a:chOff x="8772940" y="365126"/>
            <a:chExt cx="2378470" cy="710288"/>
          </a:xfrm>
        </p:grpSpPr>
        <p:sp>
          <p:nvSpPr>
            <p:cNvPr id="12" name="Action Button: Go Back or Previous 11">
              <a:hlinkClick r:id="rId3" action="ppaction://hlinksldjump" highlightClick="1"/>
              <a:extLst>
                <a:ext uri="{FF2B5EF4-FFF2-40B4-BE49-F238E27FC236}">
                  <a16:creationId xmlns:a16="http://schemas.microsoft.com/office/drawing/2014/main" id="{E013107B-EF67-CC54-5335-958C2D7C852C}"/>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B4375A6B-4569-5557-2E90-8A5B63A63CBC}"/>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
        <p:nvSpPr>
          <p:cNvPr id="14" name="Content Placeholder 13">
            <a:extLst>
              <a:ext uri="{FF2B5EF4-FFF2-40B4-BE49-F238E27FC236}">
                <a16:creationId xmlns:a16="http://schemas.microsoft.com/office/drawing/2014/main" id="{51F1DE44-C061-4BA2-8D48-C1EC069E4587}"/>
              </a:ext>
            </a:extLst>
          </p:cNvPr>
          <p:cNvSpPr>
            <a:spLocks noGrp="1"/>
          </p:cNvSpPr>
          <p:nvPr>
            <p:ph idx="1"/>
          </p:nvPr>
        </p:nvSpPr>
        <p:spPr>
          <a:xfrm>
            <a:off x="381886" y="1411704"/>
            <a:ext cx="5324852" cy="5298123"/>
          </a:xfrm>
        </p:spPr>
        <p:txBody>
          <a:bodyPr lIns="0" tIns="45720" rIns="90000" bIns="45720" anchor="t"/>
          <a:lstStyle/>
          <a:p>
            <a:r>
              <a:rPr lang="en-GB" sz="2400" dirty="0"/>
              <a:t>The village was surrounded by a large boundary wall enclosing an area about 150m across. It is more likely to have been used to keep animals in or out than for defence. </a:t>
            </a:r>
          </a:p>
          <a:p>
            <a:r>
              <a:rPr lang="en-GB" sz="2400" dirty="0"/>
              <a:t>The people living at Grimspound were farmers who kept livestock and grew crops. At this time the soils on Dartmoor were more fertile than they are today.</a:t>
            </a:r>
          </a:p>
          <a:p>
            <a:r>
              <a:rPr lang="en-GB" sz="2400" dirty="0"/>
              <a:t>Elsewhere roundhouses were usually built of timber, rather than stone, so do not survive as visible features today.</a:t>
            </a:r>
          </a:p>
        </p:txBody>
      </p:sp>
      <p:pic>
        <p:nvPicPr>
          <p:cNvPr id="7" name="Picture Placeholder 6" descr="A view of two people walking across a vast moorland with a huge circular stonewalled enclosure in front them">
            <a:extLst>
              <a:ext uri="{FF2B5EF4-FFF2-40B4-BE49-F238E27FC236}">
                <a16:creationId xmlns:a16="http://schemas.microsoft.com/office/drawing/2014/main" id="{924FE488-80A5-9B40-C6B6-71DA123CF4A9}"/>
              </a:ext>
            </a:extLst>
          </p:cNvPr>
          <p:cNvPicPr>
            <a:picLocks noGrp="1" noChangeAspect="1"/>
          </p:cNvPicPr>
          <p:nvPr>
            <p:ph type="pic" sz="quarter" idx="10"/>
          </p:nvPr>
        </p:nvPicPr>
        <p:blipFill>
          <a:blip r:embed="rId4"/>
          <a:srcRect l="1545" r="1545"/>
          <a:stretch>
            <a:fillRect/>
          </a:stretch>
        </p:blipFill>
        <p:spPr>
          <a:prstGeom prst="rect">
            <a:avLst/>
          </a:prstGeom>
        </p:spPr>
      </p:pic>
      <p:sp>
        <p:nvSpPr>
          <p:cNvPr id="3" name="Text Placeholder 2">
            <a:extLst>
              <a:ext uri="{FF2B5EF4-FFF2-40B4-BE49-F238E27FC236}">
                <a16:creationId xmlns:a16="http://schemas.microsoft.com/office/drawing/2014/main" id="{535717A1-D6C8-E2D1-1467-3B04D7983993}"/>
              </a:ext>
            </a:extLst>
          </p:cNvPr>
          <p:cNvSpPr>
            <a:spLocks noGrp="1"/>
          </p:cNvSpPr>
          <p:nvPr>
            <p:ph type="body" sz="quarter" idx="23"/>
          </p:nvPr>
        </p:nvSpPr>
        <p:spPr/>
        <p:txBody>
          <a:bodyPr/>
          <a:lstStyle/>
          <a:p>
            <a:r>
              <a:rPr lang="en-GB" dirty="0"/>
              <a:t>Remains of Grimspound Bronze Age village</a:t>
            </a:r>
          </a:p>
        </p:txBody>
      </p:sp>
      <p:pic>
        <p:nvPicPr>
          <p:cNvPr id="9" name="Picture 8" descr="Reconstruction illustration showing the late Bronze Age settlement of Grimspound on Dartmoor, and its surrounding landscape. You can see a cluster of thatched roundhouses within the large circular stone wall and cattle grazing in the foreground">
            <a:extLst>
              <a:ext uri="{FF2B5EF4-FFF2-40B4-BE49-F238E27FC236}">
                <a16:creationId xmlns:a16="http://schemas.microsoft.com/office/drawing/2014/main" id="{711DA351-C55E-1CAB-95CD-1B97E7DC1E25}"/>
              </a:ext>
            </a:extLst>
          </p:cNvPr>
          <p:cNvPicPr>
            <a:picLocks noChangeAspect="1"/>
          </p:cNvPicPr>
          <p:nvPr/>
        </p:nvPicPr>
        <p:blipFill>
          <a:blip r:embed="rId5"/>
          <a:srcRect l="3820" t="12351" r="37798"/>
          <a:stretch>
            <a:fillRect/>
          </a:stretch>
        </p:blipFill>
        <p:spPr>
          <a:xfrm>
            <a:off x="5706738" y="1404463"/>
            <a:ext cx="6195763" cy="4805837"/>
          </a:xfrm>
          <a:prstGeom prst="rect">
            <a:avLst/>
          </a:prstGeom>
        </p:spPr>
      </p:pic>
      <p:grpSp>
        <p:nvGrpSpPr>
          <p:cNvPr id="4" name="Group 3" descr="Why do you think some Neolithic houses were so big?">
            <a:extLst>
              <a:ext uri="{FF2B5EF4-FFF2-40B4-BE49-F238E27FC236}">
                <a16:creationId xmlns:a16="http://schemas.microsoft.com/office/drawing/2014/main" id="{A6993AD1-F7AB-CE7D-9D91-2208D16C6A51}"/>
              </a:ext>
            </a:extLst>
          </p:cNvPr>
          <p:cNvGrpSpPr/>
          <p:nvPr/>
        </p:nvGrpSpPr>
        <p:grpSpPr>
          <a:xfrm>
            <a:off x="6818253" y="2092131"/>
            <a:ext cx="4333157" cy="3013197"/>
            <a:chOff x="6978823" y="1723240"/>
            <a:chExt cx="3621837" cy="3013197"/>
          </a:xfrm>
        </p:grpSpPr>
        <p:grpSp>
          <p:nvGrpSpPr>
            <p:cNvPr id="5" name="Washi" descr="Washi tape">
              <a:extLst>
                <a:ext uri="{FF2B5EF4-FFF2-40B4-BE49-F238E27FC236}">
                  <a16:creationId xmlns:a16="http://schemas.microsoft.com/office/drawing/2014/main" id="{136A415F-AB95-41FF-040E-0349EEDC6BB5}"/>
                </a:ext>
              </a:extLst>
            </p:cNvPr>
            <p:cNvGrpSpPr/>
            <p:nvPr/>
          </p:nvGrpSpPr>
          <p:grpSpPr>
            <a:xfrm>
              <a:off x="6978823" y="2218279"/>
              <a:ext cx="3621837" cy="2518158"/>
              <a:chOff x="8132536" y="-87330"/>
              <a:chExt cx="3621837" cy="2518158"/>
            </a:xfrm>
          </p:grpSpPr>
          <p:sp>
            <p:nvSpPr>
              <p:cNvPr id="8" name="Washi">
                <a:extLst>
                  <a:ext uri="{FF2B5EF4-FFF2-40B4-BE49-F238E27FC236}">
                    <a16:creationId xmlns:a16="http://schemas.microsoft.com/office/drawing/2014/main" id="{267D806F-EFB7-4C69-1C53-76739D06439F}"/>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0" name="Text Placeholder" descr="Why do you think some Neolithic houses were so big?">
                <a:extLst>
                  <a:ext uri="{FF2B5EF4-FFF2-40B4-BE49-F238E27FC236}">
                    <a16:creationId xmlns:a16="http://schemas.microsoft.com/office/drawing/2014/main" id="{1893823C-9434-90F6-A051-6997248B0A84}"/>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do you think the houses at Grimspound survive today?</a:t>
                </a:r>
              </a:p>
              <a:p>
                <a:endParaRPr lang="en-US" dirty="0"/>
              </a:p>
            </p:txBody>
          </p:sp>
        </p:grpSp>
        <p:pic>
          <p:nvPicPr>
            <p:cNvPr id="6" name="Question Mark" descr="Question mark">
              <a:extLst>
                <a:ext uri="{FF2B5EF4-FFF2-40B4-BE49-F238E27FC236}">
                  <a16:creationId xmlns:a16="http://schemas.microsoft.com/office/drawing/2014/main" id="{FF84FD40-1FC4-7A38-D2A6-A43CA24865F3}"/>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9784457" y="1723240"/>
              <a:ext cx="744846" cy="1318312"/>
            </a:xfrm>
            <a:prstGeom prst="rect">
              <a:avLst/>
            </a:prstGeom>
          </p:spPr>
        </p:pic>
      </p:grpSp>
    </p:spTree>
    <p:extLst>
      <p:ext uri="{BB962C8B-B14F-4D97-AF65-F5344CB8AC3E}">
        <p14:creationId xmlns:p14="http://schemas.microsoft.com/office/powerpoint/2010/main" val="171904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45182-4CD1-41F9-FFAE-9662CAA28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7BC3DE-9B55-3DDC-ED9C-7B60DDF73A1A}"/>
              </a:ext>
            </a:extLst>
          </p:cNvPr>
          <p:cNvSpPr>
            <a:spLocks noGrp="1"/>
          </p:cNvSpPr>
          <p:nvPr>
            <p:ph type="title"/>
          </p:nvPr>
        </p:nvSpPr>
        <p:spPr/>
        <p:txBody>
          <a:bodyPr>
            <a:normAutofit fontScale="90000"/>
          </a:bodyPr>
          <a:lstStyle/>
          <a:p>
            <a:r>
              <a:rPr lang="en-US" dirty="0"/>
              <a:t>Must Farm &amp; Flag Fen, Cambridgeshire</a:t>
            </a:r>
          </a:p>
        </p:txBody>
      </p:sp>
      <p:sp>
        <p:nvSpPr>
          <p:cNvPr id="14" name="Content Placeholder 13">
            <a:extLst>
              <a:ext uri="{FF2B5EF4-FFF2-40B4-BE49-F238E27FC236}">
                <a16:creationId xmlns:a16="http://schemas.microsoft.com/office/drawing/2014/main" id="{00DDD867-CBEA-2FA3-9FB0-4F1B1926BBB0}"/>
              </a:ext>
            </a:extLst>
          </p:cNvPr>
          <p:cNvSpPr>
            <a:spLocks noGrp="1"/>
          </p:cNvSpPr>
          <p:nvPr>
            <p:ph idx="1"/>
          </p:nvPr>
        </p:nvSpPr>
        <p:spPr>
          <a:xfrm>
            <a:off x="381886" y="1411704"/>
            <a:ext cx="5324852" cy="5298123"/>
          </a:xfrm>
        </p:spPr>
        <p:txBody>
          <a:bodyPr lIns="0" tIns="45720" rIns="90000" bIns="45720" anchor="t"/>
          <a:lstStyle/>
          <a:p>
            <a:r>
              <a:rPr lang="en-GB" sz="2400" dirty="0"/>
              <a:t>Some of the most remarkable Bronze Age finds have come from the Fens near Peterborough. </a:t>
            </a:r>
          </a:p>
          <a:p>
            <a:r>
              <a:rPr lang="en-GB" sz="2400" dirty="0"/>
              <a:t>At Must Farm, known as ‘Britain’s Pompei’, a settlement was built on timber platforms over a river. </a:t>
            </a:r>
          </a:p>
          <a:p>
            <a:r>
              <a:rPr lang="en-GB" sz="2400" dirty="0"/>
              <a:t>Around 900-800 BC it burnt down and fell into the river channel, preserving many fragile objects, such as pots which still contained food, metalwork, fabric and wooden objects – including the oldest wheel ever found in Britain.</a:t>
            </a:r>
          </a:p>
          <a:p>
            <a:r>
              <a:rPr lang="en-GB" sz="2400" dirty="0"/>
              <a:t>Download the </a:t>
            </a:r>
            <a:r>
              <a:rPr lang="en-GB" sz="2400" dirty="0">
                <a:hlinkClick r:id="rId3"/>
              </a:rPr>
              <a:t>Classroom Resources</a:t>
            </a:r>
            <a:r>
              <a:rPr lang="en-GB" sz="2400" dirty="0"/>
              <a:t>.</a:t>
            </a:r>
          </a:p>
          <a:p>
            <a:endParaRPr lang="en-GB" sz="2400" dirty="0"/>
          </a:p>
          <a:p>
            <a:endParaRPr lang="en-GB" sz="2400" dirty="0"/>
          </a:p>
        </p:txBody>
      </p:sp>
      <p:sp>
        <p:nvSpPr>
          <p:cNvPr id="3" name="Text Placeholder 2">
            <a:extLst>
              <a:ext uri="{FF2B5EF4-FFF2-40B4-BE49-F238E27FC236}">
                <a16:creationId xmlns:a16="http://schemas.microsoft.com/office/drawing/2014/main" id="{CAD27AD0-A8D3-F74B-1937-1B99472AD44D}"/>
              </a:ext>
            </a:extLst>
          </p:cNvPr>
          <p:cNvSpPr>
            <a:spLocks noGrp="1"/>
          </p:cNvSpPr>
          <p:nvPr>
            <p:ph type="body" sz="quarter" idx="23"/>
          </p:nvPr>
        </p:nvSpPr>
        <p:spPr/>
        <p:txBody>
          <a:bodyPr/>
          <a:lstStyle/>
          <a:p>
            <a:r>
              <a:rPr lang="en-GB" dirty="0"/>
              <a:t>Must Farm Reconstruction Drawing</a:t>
            </a:r>
          </a:p>
        </p:txBody>
      </p:sp>
      <p:pic>
        <p:nvPicPr>
          <p:cNvPr id="11" name="Picture Placeholder 10" descr="Cross-section illustration of a Bronze Age roundhouse built on stilts, showing daily activities and structural elements. Upper level depicts people spinning wool, preparing food, and weaving, while lower level reveals storage and support beams, with a central hearth and smoke vent in the roof.">
            <a:extLst>
              <a:ext uri="{FF2B5EF4-FFF2-40B4-BE49-F238E27FC236}">
                <a16:creationId xmlns:a16="http://schemas.microsoft.com/office/drawing/2014/main" id="{D824CC15-64CD-B97F-3E99-6DB691E73592}"/>
              </a:ext>
            </a:extLst>
          </p:cNvPr>
          <p:cNvPicPr>
            <a:picLocks noGrp="1" noChangeAspect="1"/>
          </p:cNvPicPr>
          <p:nvPr>
            <p:ph type="pic" sz="quarter" idx="10"/>
          </p:nvPr>
        </p:nvPicPr>
        <p:blipFill>
          <a:blip r:embed="rId4"/>
          <a:srcRect t="595" b="595"/>
          <a:stretch>
            <a:fillRect/>
          </a:stretch>
        </p:blipFill>
        <p:spPr>
          <a:prstGeom prst="rect">
            <a:avLst/>
          </a:prstGeom>
        </p:spPr>
      </p:pic>
      <p:grpSp>
        <p:nvGrpSpPr>
          <p:cNvPr id="4" name="Group 3" descr="Back to map link icon">
            <a:extLst>
              <a:ext uri="{FF2B5EF4-FFF2-40B4-BE49-F238E27FC236}">
                <a16:creationId xmlns:a16="http://schemas.microsoft.com/office/drawing/2014/main" id="{0C03D90D-8269-D35E-06D2-85350BAE2909}"/>
              </a:ext>
            </a:extLst>
          </p:cNvPr>
          <p:cNvGrpSpPr/>
          <p:nvPr/>
        </p:nvGrpSpPr>
        <p:grpSpPr>
          <a:xfrm>
            <a:off x="8772940" y="365126"/>
            <a:ext cx="2378470" cy="710288"/>
            <a:chOff x="8772940" y="365126"/>
            <a:chExt cx="2378470" cy="710288"/>
          </a:xfrm>
        </p:grpSpPr>
        <p:sp>
          <p:nvSpPr>
            <p:cNvPr id="5" name="Action Button: Go Back or Previous 4">
              <a:hlinkClick r:id="rId5" action="ppaction://hlinksldjump" highlightClick="1"/>
              <a:extLst>
                <a:ext uri="{FF2B5EF4-FFF2-40B4-BE49-F238E27FC236}">
                  <a16:creationId xmlns:a16="http://schemas.microsoft.com/office/drawing/2014/main" id="{EC552E84-06F9-EDE1-E8B7-13ECD6A09BCE}"/>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D9705DA2-62C0-455D-AD8F-2B86AC7582FC}"/>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99611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2035F-6F89-3C38-C782-733E8F2043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6CF001-9D1C-BE50-B0F4-72F231A46E5D}"/>
              </a:ext>
            </a:extLst>
          </p:cNvPr>
          <p:cNvSpPr>
            <a:spLocks noGrp="1"/>
          </p:cNvSpPr>
          <p:nvPr>
            <p:ph type="title"/>
          </p:nvPr>
        </p:nvSpPr>
        <p:spPr/>
        <p:txBody>
          <a:bodyPr>
            <a:normAutofit fontScale="90000"/>
          </a:bodyPr>
          <a:lstStyle/>
          <a:p>
            <a:r>
              <a:rPr lang="en-US" dirty="0"/>
              <a:t>Must Farm &amp; Flag Fen, Cambridgeshire </a:t>
            </a:r>
          </a:p>
        </p:txBody>
      </p:sp>
      <p:sp>
        <p:nvSpPr>
          <p:cNvPr id="14" name="Content Placeholder 13">
            <a:extLst>
              <a:ext uri="{FF2B5EF4-FFF2-40B4-BE49-F238E27FC236}">
                <a16:creationId xmlns:a16="http://schemas.microsoft.com/office/drawing/2014/main" id="{EF6BD556-B0B0-394C-BBE5-F9F8E93B22E7}"/>
              </a:ext>
            </a:extLst>
          </p:cNvPr>
          <p:cNvSpPr>
            <a:spLocks noGrp="1"/>
          </p:cNvSpPr>
          <p:nvPr>
            <p:ph idx="1"/>
          </p:nvPr>
        </p:nvSpPr>
        <p:spPr>
          <a:xfrm>
            <a:off x="381886" y="1411704"/>
            <a:ext cx="5324852" cy="5298123"/>
          </a:xfrm>
        </p:spPr>
        <p:txBody>
          <a:bodyPr lIns="0" tIns="45720" rIns="90000" bIns="45720" anchor="t"/>
          <a:lstStyle/>
          <a:p>
            <a:r>
              <a:rPr lang="en-GB" sz="2400" dirty="0"/>
              <a:t>Further along the river a group of nine Bronze Age log boats were found, along with fish traps. Each boat was hollowed out from a single tree trunk.</a:t>
            </a:r>
          </a:p>
          <a:p>
            <a:r>
              <a:rPr lang="en-GB" sz="2400" dirty="0"/>
              <a:t>Nearby at Flag Fen a 1km-long timber causeway was built across the wetland. Part of this was made into a wooden platform, around which hundreds of pots, metal and stone objects were deposited, probably for ceremonial reasons.</a:t>
            </a:r>
          </a:p>
          <a:p>
            <a:r>
              <a:rPr lang="en-GB" sz="2400" dirty="0"/>
              <a:t>Visit the </a:t>
            </a:r>
            <a:r>
              <a:rPr lang="en-GB" sz="2400" dirty="0">
                <a:hlinkClick r:id="rId3"/>
              </a:rPr>
              <a:t>Flag Fen Archaeology Park </a:t>
            </a:r>
            <a:r>
              <a:rPr lang="en-GB" sz="2400" dirty="0"/>
              <a:t>to find out more about Bronze Age life.</a:t>
            </a:r>
          </a:p>
          <a:p>
            <a:endParaRPr lang="en-GB" sz="2400" dirty="0"/>
          </a:p>
          <a:p>
            <a:endParaRPr lang="en-GB" sz="2400" dirty="0"/>
          </a:p>
        </p:txBody>
      </p:sp>
      <p:sp>
        <p:nvSpPr>
          <p:cNvPr id="3" name="Text Placeholder 2">
            <a:extLst>
              <a:ext uri="{FF2B5EF4-FFF2-40B4-BE49-F238E27FC236}">
                <a16:creationId xmlns:a16="http://schemas.microsoft.com/office/drawing/2014/main" id="{72DC5C63-12A2-DB99-14AD-01CE6D4089B5}"/>
              </a:ext>
            </a:extLst>
          </p:cNvPr>
          <p:cNvSpPr>
            <a:spLocks noGrp="1"/>
          </p:cNvSpPr>
          <p:nvPr>
            <p:ph type="body" sz="quarter" idx="23"/>
          </p:nvPr>
        </p:nvSpPr>
        <p:spPr/>
        <p:txBody>
          <a:bodyPr/>
          <a:lstStyle/>
          <a:p>
            <a:r>
              <a:rPr lang="en-GB" dirty="0"/>
              <a:t>Mural and replicas at Flag Fen Archaeology Park</a:t>
            </a:r>
          </a:p>
        </p:txBody>
      </p:sp>
      <p:pic>
        <p:nvPicPr>
          <p:cNvPr id="7" name="Picture Placeholder 6" descr="Detail of a mural by a local artist on display in the visitor centre at Flag Fen Archaeology Park, depicting bronze age people in a boat, with the hut village in the background">
            <a:extLst>
              <a:ext uri="{FF2B5EF4-FFF2-40B4-BE49-F238E27FC236}">
                <a16:creationId xmlns:a16="http://schemas.microsoft.com/office/drawing/2014/main" id="{4AEBD062-867B-9C3E-C9A6-F3B921AF5ECF}"/>
              </a:ext>
            </a:extLst>
          </p:cNvPr>
          <p:cNvPicPr>
            <a:picLocks noGrp="1" noChangeAspect="1"/>
          </p:cNvPicPr>
          <p:nvPr>
            <p:ph type="pic" sz="quarter" idx="10"/>
          </p:nvPr>
        </p:nvPicPr>
        <p:blipFill>
          <a:blip r:embed="rId4"/>
          <a:srcRect l="3313" r="7793"/>
          <a:stretch>
            <a:fillRect/>
          </a:stretch>
        </p:blipFill>
        <p:spPr>
          <a:xfrm>
            <a:off x="6096000" y="1411704"/>
            <a:ext cx="5714114" cy="4798596"/>
          </a:xfrm>
          <a:prstGeom prst="rect">
            <a:avLst/>
          </a:prstGeom>
        </p:spPr>
      </p:pic>
      <p:pic>
        <p:nvPicPr>
          <p:cNvPr id="16" name="Picture 15" descr="Two women Site Assistants Emma Rees (right) and Iona Robinson, wearing yellow  hi-vis vests and hard hats, work on a Bronze Age long boat unearthed along the old course of the River Nene at Must Farm quarry in Whittlesey, Cambridgeshire.">
            <a:extLst>
              <a:ext uri="{FF2B5EF4-FFF2-40B4-BE49-F238E27FC236}">
                <a16:creationId xmlns:a16="http://schemas.microsoft.com/office/drawing/2014/main" id="{652C2B5F-7BB8-D791-0783-1D962BFC607F}"/>
              </a:ext>
            </a:extLst>
          </p:cNvPr>
          <p:cNvPicPr>
            <a:picLocks noChangeAspect="1"/>
          </p:cNvPicPr>
          <p:nvPr/>
        </p:nvPicPr>
        <p:blipFill>
          <a:blip r:embed="rId5"/>
          <a:stretch>
            <a:fillRect/>
          </a:stretch>
        </p:blipFill>
        <p:spPr>
          <a:xfrm>
            <a:off x="6096000" y="2014074"/>
            <a:ext cx="5782570" cy="3764453"/>
          </a:xfrm>
          <a:prstGeom prst="rect">
            <a:avLst/>
          </a:prstGeom>
        </p:spPr>
      </p:pic>
      <p:grpSp>
        <p:nvGrpSpPr>
          <p:cNvPr id="8" name="Group 7" descr="Why do you think some Neolithic houses were so big?">
            <a:extLst>
              <a:ext uri="{FF2B5EF4-FFF2-40B4-BE49-F238E27FC236}">
                <a16:creationId xmlns:a16="http://schemas.microsoft.com/office/drawing/2014/main" id="{2BBD26F8-C9E2-E594-DD7A-A6026AD8C69C}"/>
              </a:ext>
            </a:extLst>
          </p:cNvPr>
          <p:cNvGrpSpPr/>
          <p:nvPr/>
        </p:nvGrpSpPr>
        <p:grpSpPr>
          <a:xfrm>
            <a:off x="6820706" y="2304403"/>
            <a:ext cx="4333157" cy="3013197"/>
            <a:chOff x="6978823" y="1723240"/>
            <a:chExt cx="3621837" cy="3013197"/>
          </a:xfrm>
        </p:grpSpPr>
        <p:grpSp>
          <p:nvGrpSpPr>
            <p:cNvPr id="9" name="Washi" descr="Washi tape">
              <a:extLst>
                <a:ext uri="{FF2B5EF4-FFF2-40B4-BE49-F238E27FC236}">
                  <a16:creationId xmlns:a16="http://schemas.microsoft.com/office/drawing/2014/main" id="{E776242A-EE86-E81B-304D-225D32D51FF5}"/>
                </a:ext>
              </a:extLst>
            </p:cNvPr>
            <p:cNvGrpSpPr/>
            <p:nvPr/>
          </p:nvGrpSpPr>
          <p:grpSpPr>
            <a:xfrm>
              <a:off x="6978823" y="2218279"/>
              <a:ext cx="3621837" cy="2518158"/>
              <a:chOff x="8132536" y="-87330"/>
              <a:chExt cx="3621837" cy="2518158"/>
            </a:xfrm>
          </p:grpSpPr>
          <p:sp>
            <p:nvSpPr>
              <p:cNvPr id="12" name="Washi">
                <a:extLst>
                  <a:ext uri="{FF2B5EF4-FFF2-40B4-BE49-F238E27FC236}">
                    <a16:creationId xmlns:a16="http://schemas.microsoft.com/office/drawing/2014/main" id="{DD3758AF-E3AF-4931-43CE-6982E4516418}"/>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3" name="Text Placeholder" descr="Why do you think some Neolithic houses were so big?">
                <a:extLst>
                  <a:ext uri="{FF2B5EF4-FFF2-40B4-BE49-F238E27FC236}">
                    <a16:creationId xmlns:a16="http://schemas.microsoft.com/office/drawing/2014/main" id="{A85F5DAA-16FA-25D3-DF7A-0DAF22F572F6}"/>
                  </a:ext>
                  <a:ext uri="{C183D7F6-B498-43B3-948B-1728B52AA6E4}">
                    <adec:decorative xmlns:adec="http://schemas.microsoft.com/office/drawing/2017/decorative" val="0"/>
                  </a:ext>
                </a:extLst>
              </p:cNvPr>
              <p:cNvSpPr txBox="1">
                <a:spLocks/>
              </p:cNvSpPr>
              <p:nvPr/>
            </p:nvSpPr>
            <p:spPr>
              <a:xfrm rot="21383919">
                <a:off x="8200223" y="167218"/>
                <a:ext cx="344965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might people have built houses over a river?</a:t>
                </a:r>
              </a:p>
              <a:p>
                <a:endParaRPr lang="en-US" dirty="0"/>
              </a:p>
            </p:txBody>
          </p:sp>
        </p:grpSp>
        <p:pic>
          <p:nvPicPr>
            <p:cNvPr id="10" name="Question Mark" descr="Question mark">
              <a:extLst>
                <a:ext uri="{FF2B5EF4-FFF2-40B4-BE49-F238E27FC236}">
                  <a16:creationId xmlns:a16="http://schemas.microsoft.com/office/drawing/2014/main" id="{BFC85BC4-BA6E-620E-2857-2B955C7F3029}"/>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248285">
              <a:off x="9784457" y="1723240"/>
              <a:ext cx="744846" cy="1318312"/>
            </a:xfrm>
            <a:prstGeom prst="rect">
              <a:avLst/>
            </a:prstGeom>
          </p:spPr>
        </p:pic>
      </p:grpSp>
      <p:grpSp>
        <p:nvGrpSpPr>
          <p:cNvPr id="4" name="Group 3" descr="Back to map link icon">
            <a:extLst>
              <a:ext uri="{FF2B5EF4-FFF2-40B4-BE49-F238E27FC236}">
                <a16:creationId xmlns:a16="http://schemas.microsoft.com/office/drawing/2014/main" id="{6A85B5BE-5744-5FC5-EB48-0D55276D328F}"/>
              </a:ext>
            </a:extLst>
          </p:cNvPr>
          <p:cNvGrpSpPr/>
          <p:nvPr/>
        </p:nvGrpSpPr>
        <p:grpSpPr>
          <a:xfrm>
            <a:off x="8772940" y="365126"/>
            <a:ext cx="2378470" cy="710288"/>
            <a:chOff x="8772940" y="365126"/>
            <a:chExt cx="2378470" cy="710288"/>
          </a:xfrm>
        </p:grpSpPr>
        <p:sp>
          <p:nvSpPr>
            <p:cNvPr id="5" name="Action Button: Go Back or Previous 4">
              <a:hlinkClick r:id="rId8" action="ppaction://hlinksldjump" highlightClick="1"/>
              <a:extLst>
                <a:ext uri="{FF2B5EF4-FFF2-40B4-BE49-F238E27FC236}">
                  <a16:creationId xmlns:a16="http://schemas.microsoft.com/office/drawing/2014/main" id="{A9D16170-EF9C-6057-4D77-43C84E73E695}"/>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886620AB-23C5-63AA-E373-88296CA6B664}"/>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1395907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CE20F-1169-29A8-58AF-D6C7908766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4E4FFF-191F-BE09-300B-32BFFCD39F0A}"/>
              </a:ext>
            </a:extLst>
          </p:cNvPr>
          <p:cNvSpPr>
            <a:spLocks noGrp="1"/>
          </p:cNvSpPr>
          <p:nvPr>
            <p:ph type="title"/>
          </p:nvPr>
        </p:nvSpPr>
        <p:spPr/>
        <p:txBody>
          <a:bodyPr>
            <a:normAutofit/>
          </a:bodyPr>
          <a:lstStyle/>
          <a:p>
            <a:r>
              <a:rPr lang="en-US" dirty="0"/>
              <a:t>The Dover Boat, Kent</a:t>
            </a:r>
          </a:p>
        </p:txBody>
      </p:sp>
      <p:sp>
        <p:nvSpPr>
          <p:cNvPr id="14" name="Content Placeholder 13">
            <a:extLst>
              <a:ext uri="{FF2B5EF4-FFF2-40B4-BE49-F238E27FC236}">
                <a16:creationId xmlns:a16="http://schemas.microsoft.com/office/drawing/2014/main" id="{D77A9E2B-616A-20D5-73CE-5FD2CB14C5B1}"/>
              </a:ext>
            </a:extLst>
          </p:cNvPr>
          <p:cNvSpPr>
            <a:spLocks noGrp="1"/>
          </p:cNvSpPr>
          <p:nvPr>
            <p:ph idx="1"/>
          </p:nvPr>
        </p:nvSpPr>
        <p:spPr>
          <a:xfrm>
            <a:off x="381886" y="1411704"/>
            <a:ext cx="5324852" cy="5298123"/>
          </a:xfrm>
        </p:spPr>
        <p:txBody>
          <a:bodyPr lIns="0" tIns="45720" rIns="90000" bIns="45720" anchor="t"/>
          <a:lstStyle/>
          <a:p>
            <a:r>
              <a:rPr lang="en-GB" sz="2400" dirty="0"/>
              <a:t>The Dover Boat is over 3500 years old and was built to cross the sea. </a:t>
            </a:r>
          </a:p>
          <a:p>
            <a:r>
              <a:rPr lang="en-GB" sz="2400" dirty="0"/>
              <a:t>Only part of the boat was found during excavation, but it is estimated to have been up to 15m long. </a:t>
            </a:r>
          </a:p>
          <a:p>
            <a:r>
              <a:rPr lang="en-GB" sz="2400" dirty="0"/>
              <a:t>It would have been propelled by paddles and may have travelled along the coast and across the English Channel to trade goods such as bronze, shale, pottery or livestock. </a:t>
            </a:r>
          </a:p>
          <a:p>
            <a:r>
              <a:rPr lang="en-GB" sz="2400" dirty="0"/>
              <a:t>Its construction was very different from the log boats found at Must Farm.</a:t>
            </a:r>
          </a:p>
          <a:p>
            <a:endParaRPr lang="en-GB" sz="2400" dirty="0"/>
          </a:p>
          <a:p>
            <a:endParaRPr lang="en-GB" sz="2400" dirty="0"/>
          </a:p>
        </p:txBody>
      </p:sp>
      <p:sp>
        <p:nvSpPr>
          <p:cNvPr id="3" name="Text Placeholder 2">
            <a:extLst>
              <a:ext uri="{FF2B5EF4-FFF2-40B4-BE49-F238E27FC236}">
                <a16:creationId xmlns:a16="http://schemas.microsoft.com/office/drawing/2014/main" id="{64528849-3377-3BEF-9B06-FFDDDFAA9F01}"/>
              </a:ext>
            </a:extLst>
          </p:cNvPr>
          <p:cNvSpPr>
            <a:spLocks noGrp="1"/>
          </p:cNvSpPr>
          <p:nvPr>
            <p:ph type="body" sz="quarter" idx="23"/>
          </p:nvPr>
        </p:nvSpPr>
        <p:spPr/>
        <p:txBody>
          <a:bodyPr/>
          <a:lstStyle/>
          <a:p>
            <a:r>
              <a:rPr lang="en-GB" dirty="0"/>
              <a:t>Dover Bronze Age Boat</a:t>
            </a:r>
          </a:p>
        </p:txBody>
      </p:sp>
      <p:pic>
        <p:nvPicPr>
          <p:cNvPr id="8" name="Picture Placeholder 7" descr="Photograph of an ancient wooden boat displayed in a glass case within a museum setting. The boat appears partially preserved with visible wooden planks and structural ribs, surrounded by informational exhibits and artifacts in the background.">
            <a:extLst>
              <a:ext uri="{FF2B5EF4-FFF2-40B4-BE49-F238E27FC236}">
                <a16:creationId xmlns:a16="http://schemas.microsoft.com/office/drawing/2014/main" id="{885550FA-EF6F-ADB5-B69E-08638E1AA20E}"/>
              </a:ext>
            </a:extLst>
          </p:cNvPr>
          <p:cNvPicPr>
            <a:picLocks noGrp="1" noChangeAspect="1"/>
          </p:cNvPicPr>
          <p:nvPr>
            <p:ph type="pic" sz="quarter" idx="10"/>
          </p:nvPr>
        </p:nvPicPr>
        <p:blipFill>
          <a:blip r:embed="rId3"/>
          <a:srcRect l="314" r="20315"/>
          <a:stretch>
            <a:fillRect/>
          </a:stretch>
        </p:blipFill>
        <p:spPr>
          <a:xfrm>
            <a:off x="6096000" y="1411704"/>
            <a:ext cx="5714114" cy="4798596"/>
          </a:xfrm>
          <a:prstGeom prst="rect">
            <a:avLst/>
          </a:prstGeom>
        </p:spPr>
      </p:pic>
      <p:grpSp>
        <p:nvGrpSpPr>
          <p:cNvPr id="4" name="Group 3" descr="Back to map link icon">
            <a:extLst>
              <a:ext uri="{FF2B5EF4-FFF2-40B4-BE49-F238E27FC236}">
                <a16:creationId xmlns:a16="http://schemas.microsoft.com/office/drawing/2014/main" id="{D0A3E537-BBA9-D3B2-BC30-EE780CE691F9}"/>
              </a:ext>
            </a:extLst>
          </p:cNvPr>
          <p:cNvGrpSpPr/>
          <p:nvPr/>
        </p:nvGrpSpPr>
        <p:grpSpPr>
          <a:xfrm>
            <a:off x="8772940" y="365126"/>
            <a:ext cx="2378470" cy="710288"/>
            <a:chOff x="8772940" y="365126"/>
            <a:chExt cx="2378470" cy="710288"/>
          </a:xfrm>
        </p:grpSpPr>
        <p:sp>
          <p:nvSpPr>
            <p:cNvPr id="5" name="Action Button: Go Back or Previous 4">
              <a:hlinkClick r:id="rId4" action="ppaction://hlinksldjump" highlightClick="1"/>
              <a:extLst>
                <a:ext uri="{FF2B5EF4-FFF2-40B4-BE49-F238E27FC236}">
                  <a16:creationId xmlns:a16="http://schemas.microsoft.com/office/drawing/2014/main" id="{C2FD2191-E9EF-240E-22F5-39F49166EE82}"/>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01C80EFE-DF98-1149-CD4A-88D090A46507}"/>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2728164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8D1B5-0C91-EF09-8F61-6D2A82300E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74B5CB-3F8A-BF35-B0F1-A880588119D5}"/>
              </a:ext>
            </a:extLst>
          </p:cNvPr>
          <p:cNvSpPr>
            <a:spLocks noGrp="1"/>
          </p:cNvSpPr>
          <p:nvPr>
            <p:ph type="title"/>
          </p:nvPr>
        </p:nvSpPr>
        <p:spPr/>
        <p:txBody>
          <a:bodyPr>
            <a:normAutofit/>
          </a:bodyPr>
          <a:lstStyle/>
          <a:p>
            <a:r>
              <a:rPr lang="en-US" dirty="0"/>
              <a:t>The Dover Boat, Kent </a:t>
            </a:r>
          </a:p>
        </p:txBody>
      </p:sp>
      <p:sp>
        <p:nvSpPr>
          <p:cNvPr id="14" name="Content Placeholder 13">
            <a:extLst>
              <a:ext uri="{FF2B5EF4-FFF2-40B4-BE49-F238E27FC236}">
                <a16:creationId xmlns:a16="http://schemas.microsoft.com/office/drawing/2014/main" id="{F5CE8EC0-F84B-81C5-3D1A-3BF3923AD33F}"/>
              </a:ext>
            </a:extLst>
          </p:cNvPr>
          <p:cNvSpPr>
            <a:spLocks noGrp="1"/>
          </p:cNvSpPr>
          <p:nvPr>
            <p:ph idx="1"/>
          </p:nvPr>
        </p:nvSpPr>
        <p:spPr>
          <a:xfrm>
            <a:off x="381886" y="1411704"/>
            <a:ext cx="5324852" cy="5298123"/>
          </a:xfrm>
        </p:spPr>
        <p:txBody>
          <a:bodyPr lIns="0" tIns="45720" rIns="90000" bIns="45720" anchor="t"/>
          <a:lstStyle/>
          <a:p>
            <a:r>
              <a:rPr lang="en-GB" sz="2400" dirty="0"/>
              <a:t>The boat was made of wooden planks, which were held/sewn together by thin twisted pieces of wood (‘withies’) and wedges. </a:t>
            </a:r>
          </a:p>
          <a:p>
            <a:r>
              <a:rPr lang="en-GB" sz="2400" dirty="0"/>
              <a:t>This meant the boat was much wider than log boats from Must Farm. </a:t>
            </a:r>
          </a:p>
          <a:p>
            <a:r>
              <a:rPr lang="en-GB" sz="2400" dirty="0"/>
              <a:t>The trees used to make the Dover Boat were about 350 years old when they were cut down.</a:t>
            </a:r>
          </a:p>
          <a:p>
            <a:r>
              <a:rPr lang="en-GB" sz="2400" dirty="0"/>
              <a:t>Similar types of boat have also been found in the Humber estuary in Yorkshire.</a:t>
            </a:r>
          </a:p>
          <a:p>
            <a:endParaRPr lang="en-GB" sz="2400" dirty="0"/>
          </a:p>
        </p:txBody>
      </p:sp>
      <p:sp>
        <p:nvSpPr>
          <p:cNvPr id="3" name="Text Placeholder 2">
            <a:extLst>
              <a:ext uri="{FF2B5EF4-FFF2-40B4-BE49-F238E27FC236}">
                <a16:creationId xmlns:a16="http://schemas.microsoft.com/office/drawing/2014/main" id="{55D6A617-C23E-658F-69A3-53951FD19BF5}"/>
              </a:ext>
            </a:extLst>
          </p:cNvPr>
          <p:cNvSpPr>
            <a:spLocks noGrp="1"/>
          </p:cNvSpPr>
          <p:nvPr>
            <p:ph type="body" sz="quarter" idx="23"/>
          </p:nvPr>
        </p:nvSpPr>
        <p:spPr/>
        <p:txBody>
          <a:bodyPr/>
          <a:lstStyle/>
          <a:p>
            <a:r>
              <a:rPr lang="en-GB" dirty="0"/>
              <a:t>Reconstruction Drawing of Bronze Age ‘Plank’ Boat</a:t>
            </a:r>
          </a:p>
        </p:txBody>
      </p:sp>
      <p:pic>
        <p:nvPicPr>
          <p:cNvPr id="7" name="Picture Placeholder 6" descr="Reconstruction drawing of a Bronze Age wooden plank-boat with six people paddling on a calm river, set against a backdrop of dense forest and conical structures emitting smoke. The scene highlights traditional watercraft use and settlement patterns, with natural colors emphasizing a serene, early morning or evening atmosphere.">
            <a:extLst>
              <a:ext uri="{FF2B5EF4-FFF2-40B4-BE49-F238E27FC236}">
                <a16:creationId xmlns:a16="http://schemas.microsoft.com/office/drawing/2014/main" id="{FC111F50-5F15-6F44-102F-8F89B6C8949A}"/>
              </a:ext>
            </a:extLst>
          </p:cNvPr>
          <p:cNvPicPr>
            <a:picLocks noGrp="1" noChangeAspect="1"/>
          </p:cNvPicPr>
          <p:nvPr>
            <p:ph type="pic" sz="quarter" idx="10"/>
          </p:nvPr>
        </p:nvPicPr>
        <p:blipFill>
          <a:blip r:embed="rId3"/>
          <a:srcRect t="8684" b="510"/>
          <a:stretch>
            <a:fillRect/>
          </a:stretch>
        </p:blipFill>
        <p:spPr>
          <a:xfrm>
            <a:off x="6096000" y="1411704"/>
            <a:ext cx="5714114" cy="4798596"/>
          </a:xfrm>
          <a:prstGeom prst="rect">
            <a:avLst/>
          </a:prstGeom>
        </p:spPr>
      </p:pic>
      <p:grpSp>
        <p:nvGrpSpPr>
          <p:cNvPr id="4" name="Group 3" descr="Back to map link icon">
            <a:extLst>
              <a:ext uri="{FF2B5EF4-FFF2-40B4-BE49-F238E27FC236}">
                <a16:creationId xmlns:a16="http://schemas.microsoft.com/office/drawing/2014/main" id="{1810294E-B4FE-7C41-7618-B0353E24330E}"/>
              </a:ext>
            </a:extLst>
          </p:cNvPr>
          <p:cNvGrpSpPr/>
          <p:nvPr/>
        </p:nvGrpSpPr>
        <p:grpSpPr>
          <a:xfrm>
            <a:off x="8772940" y="365126"/>
            <a:ext cx="2378470" cy="710288"/>
            <a:chOff x="8772940" y="365126"/>
            <a:chExt cx="2378470" cy="710288"/>
          </a:xfrm>
        </p:grpSpPr>
        <p:sp>
          <p:nvSpPr>
            <p:cNvPr id="5" name="Action Button: Go Back or Previous 4">
              <a:hlinkClick r:id="rId4" action="ppaction://hlinksldjump" highlightClick="1"/>
              <a:extLst>
                <a:ext uri="{FF2B5EF4-FFF2-40B4-BE49-F238E27FC236}">
                  <a16:creationId xmlns:a16="http://schemas.microsoft.com/office/drawing/2014/main" id="{B1E1BCA1-508D-1295-5D2B-2C85B4226EE1}"/>
                </a:ext>
              </a:extLst>
            </p:cNvPr>
            <p:cNvSpPr/>
            <p:nvPr/>
          </p:nvSpPr>
          <p:spPr>
            <a:xfrm>
              <a:off x="8772940" y="365126"/>
              <a:ext cx="821634" cy="710288"/>
            </a:xfrm>
            <a:prstGeom prst="actionButtonBackPrevious">
              <a:avLst/>
            </a:prstGeom>
            <a:noFill/>
            <a:ln w="444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F78B6E4E-F850-B6DD-788D-103F3824C18C}"/>
                </a:ext>
              </a:extLst>
            </p:cNvPr>
            <p:cNvSpPr txBox="1"/>
            <p:nvPr/>
          </p:nvSpPr>
          <p:spPr>
            <a:xfrm>
              <a:off x="9594574" y="535604"/>
              <a:ext cx="1556836" cy="369332"/>
            </a:xfrm>
            <a:prstGeom prst="rect">
              <a:avLst/>
            </a:prstGeom>
            <a:noFill/>
          </p:spPr>
          <p:txBody>
            <a:bodyPr wrap="none" rtlCol="0">
              <a:spAutoFit/>
            </a:bodyPr>
            <a:lstStyle/>
            <a:p>
              <a:r>
                <a:rPr lang="en-GB" b="1" dirty="0"/>
                <a:t>Back to map</a:t>
              </a:r>
            </a:p>
          </p:txBody>
        </p:sp>
      </p:grpSp>
    </p:spTree>
    <p:extLst>
      <p:ext uri="{BB962C8B-B14F-4D97-AF65-F5344CB8AC3E}">
        <p14:creationId xmlns:p14="http://schemas.microsoft.com/office/powerpoint/2010/main" val="4201540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1BA5700-0992-8200-2DC7-63C4350C4467}"/>
              </a:ext>
            </a:extLst>
          </p:cNvPr>
          <p:cNvSpPr>
            <a:spLocks noGrp="1"/>
          </p:cNvSpPr>
          <p:nvPr>
            <p:ph type="title"/>
          </p:nvPr>
        </p:nvSpPr>
        <p:spPr/>
        <p:txBody>
          <a:bodyPr/>
          <a:lstStyle/>
          <a:p>
            <a:r>
              <a:rPr lang="en-GB" dirty="0"/>
              <a:t>Stone Age to Iron Age Timeline – Bronze Age in context</a:t>
            </a:r>
          </a:p>
        </p:txBody>
      </p:sp>
      <p:sp>
        <p:nvSpPr>
          <p:cNvPr id="6" name="Content Placeholder 5">
            <a:extLst>
              <a:ext uri="{FF2B5EF4-FFF2-40B4-BE49-F238E27FC236}">
                <a16:creationId xmlns:a16="http://schemas.microsoft.com/office/drawing/2014/main" id="{93CF95DE-8EEC-9160-C9AB-7E23E6799209}"/>
              </a:ext>
            </a:extLst>
          </p:cNvPr>
          <p:cNvSpPr>
            <a:spLocks noGrp="1"/>
          </p:cNvSpPr>
          <p:nvPr>
            <p:ph idx="1"/>
          </p:nvPr>
        </p:nvSpPr>
        <p:spPr>
          <a:xfrm>
            <a:off x="381886" y="1411704"/>
            <a:ext cx="5556206" cy="5237452"/>
          </a:xfrm>
        </p:spPr>
        <p:txBody>
          <a:bodyPr/>
          <a:lstStyle/>
          <a:p>
            <a:r>
              <a:rPr lang="en-GB" altLang="en-US" sz="2400" dirty="0"/>
              <a:t>The Bronze Age dates from the first appearance of bronze in around 2200 BC to the introduction of iron around 800 BC. </a:t>
            </a:r>
          </a:p>
          <a:p>
            <a:r>
              <a:rPr lang="en-GB" altLang="en-US" sz="2400" dirty="0"/>
              <a:t>Bronze is a mixture of copper and tin, making it much harder and more useful than pure copper, like the blade found with the Amesbury Archer.</a:t>
            </a:r>
          </a:p>
          <a:p>
            <a:r>
              <a:rPr lang="en-GB" altLang="en-US" sz="2400" dirty="0"/>
              <a:t>People still used stone tools, but bronze was increasingly used for weapons and tools, and gold for jewellery. </a:t>
            </a:r>
          </a:p>
          <a:p>
            <a:r>
              <a:rPr lang="en-GB" altLang="en-US" sz="2400" dirty="0"/>
              <a:t>Different types of pottery were also introduced. </a:t>
            </a:r>
          </a:p>
          <a:p>
            <a:endParaRPr lang="en-GB" altLang="en-US" sz="2400" dirty="0"/>
          </a:p>
        </p:txBody>
      </p:sp>
      <p:sp>
        <p:nvSpPr>
          <p:cNvPr id="2" name="Text Placeholder 1">
            <a:extLst>
              <a:ext uri="{FF2B5EF4-FFF2-40B4-BE49-F238E27FC236}">
                <a16:creationId xmlns:a16="http://schemas.microsoft.com/office/drawing/2014/main" id="{5F4E8A1C-6D18-3645-9ABF-E3E31DD1A914}"/>
              </a:ext>
            </a:extLst>
          </p:cNvPr>
          <p:cNvSpPr>
            <a:spLocks noGrp="1"/>
          </p:cNvSpPr>
          <p:nvPr>
            <p:ph type="body" sz="quarter" idx="23"/>
          </p:nvPr>
        </p:nvSpPr>
        <p:spPr/>
        <p:txBody>
          <a:bodyPr/>
          <a:lstStyle/>
          <a:p>
            <a:r>
              <a:rPr lang="en-GB" dirty="0"/>
              <a:t>Stone Age to Iron Age Timeline</a:t>
            </a:r>
          </a:p>
        </p:txBody>
      </p:sp>
      <p:cxnSp>
        <p:nvCxnSpPr>
          <p:cNvPr id="12" name="Straight Connector 11">
            <a:extLst>
              <a:ext uri="{FF2B5EF4-FFF2-40B4-BE49-F238E27FC236}">
                <a16:creationId xmlns:a16="http://schemas.microsoft.com/office/drawing/2014/main" id="{51A14239-A32A-B07B-3960-82AAD92A772B}"/>
              </a:ext>
              <a:ext uri="{C183D7F6-B498-43B3-948B-1728B52AA6E4}">
                <adec:decorative xmlns:adec="http://schemas.microsoft.com/office/drawing/2017/decorative" val="1"/>
              </a:ext>
            </a:extLst>
          </p:cNvPr>
          <p:cNvCxnSpPr/>
          <p:nvPr/>
        </p:nvCxnSpPr>
        <p:spPr>
          <a:xfrm>
            <a:off x="5938092" y="1411704"/>
            <a:ext cx="0" cy="547725"/>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Placeholder 6" descr="A stone age to iron timeline with each period highlighted a different colour">
            <a:extLst>
              <a:ext uri="{FF2B5EF4-FFF2-40B4-BE49-F238E27FC236}">
                <a16:creationId xmlns:a16="http://schemas.microsoft.com/office/drawing/2014/main" id="{D02A37F3-FF05-ED13-874B-C293E1338474}"/>
              </a:ext>
            </a:extLst>
          </p:cNvPr>
          <p:cNvPicPr>
            <a:picLocks noGrp="1" noChangeAspect="1"/>
          </p:cNvPicPr>
          <p:nvPr>
            <p:ph type="pic" sz="quarter" idx="10"/>
          </p:nvPr>
        </p:nvPicPr>
        <p:blipFill>
          <a:blip r:embed="rId3"/>
          <a:srcRect l="5293" r="5293"/>
          <a:stretch/>
        </p:blipFill>
        <p:spPr>
          <a:xfrm>
            <a:off x="6096000" y="1411704"/>
            <a:ext cx="5714114" cy="4798596"/>
          </a:xfrm>
        </p:spPr>
      </p:pic>
      <p:sp>
        <p:nvSpPr>
          <p:cNvPr id="3" name="Rectangle: Rounded Corners 2">
            <a:extLst>
              <a:ext uri="{FF2B5EF4-FFF2-40B4-BE49-F238E27FC236}">
                <a16:creationId xmlns:a16="http://schemas.microsoft.com/office/drawing/2014/main" id="{255AC3F5-A9B5-2A9D-3FC2-1033209972E6}"/>
              </a:ext>
              <a:ext uri="{C183D7F6-B498-43B3-948B-1728B52AA6E4}">
                <adec:decorative xmlns:adec="http://schemas.microsoft.com/office/drawing/2017/decorative" val="1"/>
              </a:ext>
            </a:extLst>
          </p:cNvPr>
          <p:cNvSpPr/>
          <p:nvPr/>
        </p:nvSpPr>
        <p:spPr>
          <a:xfrm>
            <a:off x="7450667" y="2641600"/>
            <a:ext cx="4359447" cy="417689"/>
          </a:xfrm>
          <a:prstGeom prst="roundRect">
            <a:avLst/>
          </a:prstGeom>
          <a:noFill/>
          <a:ln w="254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5305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C38EA-2BF4-873E-2C29-94637C7AED82}"/>
              </a:ext>
            </a:extLst>
          </p:cNvPr>
          <p:cNvSpPr>
            <a:spLocks noGrp="1"/>
          </p:cNvSpPr>
          <p:nvPr>
            <p:ph type="title"/>
          </p:nvPr>
        </p:nvSpPr>
        <p:spPr/>
        <p:txBody>
          <a:bodyPr>
            <a:normAutofit/>
          </a:bodyPr>
          <a:lstStyle/>
          <a:p>
            <a:r>
              <a:rPr lang="en-US" dirty="0"/>
              <a:t>Metal working</a:t>
            </a:r>
          </a:p>
        </p:txBody>
      </p:sp>
      <p:sp>
        <p:nvSpPr>
          <p:cNvPr id="14" name="Content Placeholder 13">
            <a:extLst>
              <a:ext uri="{FF2B5EF4-FFF2-40B4-BE49-F238E27FC236}">
                <a16:creationId xmlns:a16="http://schemas.microsoft.com/office/drawing/2014/main" id="{CF4089DA-B5AE-9639-1EA4-6652892CAD67}"/>
              </a:ext>
            </a:extLst>
          </p:cNvPr>
          <p:cNvSpPr>
            <a:spLocks noGrp="1"/>
          </p:cNvSpPr>
          <p:nvPr>
            <p:ph idx="1"/>
          </p:nvPr>
        </p:nvSpPr>
        <p:spPr>
          <a:xfrm>
            <a:off x="381886" y="1411704"/>
            <a:ext cx="5375447" cy="5365450"/>
          </a:xfrm>
        </p:spPr>
        <p:txBody>
          <a:bodyPr/>
          <a:lstStyle/>
          <a:p>
            <a:r>
              <a:rPr lang="en-GB" sz="2400" dirty="0"/>
              <a:t>Metal tools like axes, as well as weapons and jewellery, were made by pouring hot melted metal into special shapes called moulds. </a:t>
            </a:r>
          </a:p>
          <a:p>
            <a:r>
              <a:rPr lang="en-GB" sz="2400" dirty="0"/>
              <a:t>To make bronze, they melted copper and tin together and poured the liquid metal into the mould.</a:t>
            </a:r>
          </a:p>
          <a:p>
            <a:r>
              <a:rPr lang="en-GB" sz="2400" dirty="0"/>
              <a:t>Britain was one of the few places in north‑west Europe where both copper and tin could be found. Mines in Devon and Cornwall traded tin with other parts of Europe during the Bronze Age.</a:t>
            </a:r>
          </a:p>
          <a:p>
            <a:r>
              <a:rPr lang="en-GB" sz="2400" dirty="0"/>
              <a:t>Watch: </a:t>
            </a:r>
            <a:r>
              <a:rPr lang="en-GB" sz="2400" dirty="0">
                <a:hlinkClick r:id="rId3"/>
              </a:rPr>
              <a:t>How to make Bronze Tools</a:t>
            </a:r>
            <a:endParaRPr lang="en-GB" sz="2400" dirty="0"/>
          </a:p>
        </p:txBody>
      </p:sp>
      <p:sp>
        <p:nvSpPr>
          <p:cNvPr id="3" name="Text Placeholder 2">
            <a:extLst>
              <a:ext uri="{FF2B5EF4-FFF2-40B4-BE49-F238E27FC236}">
                <a16:creationId xmlns:a16="http://schemas.microsoft.com/office/drawing/2014/main" id="{A3B3CDB9-CF6C-D5E9-5146-A755B509C803}"/>
              </a:ext>
            </a:extLst>
          </p:cNvPr>
          <p:cNvSpPr>
            <a:spLocks noGrp="1"/>
          </p:cNvSpPr>
          <p:nvPr>
            <p:ph type="body" sz="quarter" idx="23"/>
          </p:nvPr>
        </p:nvSpPr>
        <p:spPr/>
        <p:txBody>
          <a:bodyPr/>
          <a:lstStyle/>
          <a:p>
            <a:r>
              <a:rPr lang="en-GB" dirty="0"/>
              <a:t>Bronze Age Metalworking</a:t>
            </a:r>
          </a:p>
        </p:txBody>
      </p:sp>
      <p:pic>
        <p:nvPicPr>
          <p:cNvPr id="7" name="Picture Placeholder 6" descr="Black and white reconstruction line drawing show a group of Bronze Age people making bronze tools">
            <a:extLst>
              <a:ext uri="{FF2B5EF4-FFF2-40B4-BE49-F238E27FC236}">
                <a16:creationId xmlns:a16="http://schemas.microsoft.com/office/drawing/2014/main" id="{CCD927B3-2362-4FD5-2826-70F8413E13AC}"/>
              </a:ext>
            </a:extLst>
          </p:cNvPr>
          <p:cNvPicPr>
            <a:picLocks noGrp="1" noChangeAspect="1"/>
          </p:cNvPicPr>
          <p:nvPr>
            <p:ph type="pic" sz="quarter" idx="10"/>
          </p:nvPr>
        </p:nvPicPr>
        <p:blipFill>
          <a:blip r:embed="rId4"/>
          <a:srcRect l="630" t="424" r="-630" b="424"/>
          <a:stretch>
            <a:fillRect/>
          </a:stretch>
        </p:blipFill>
        <p:spPr>
          <a:xfrm>
            <a:off x="6096000" y="1411704"/>
            <a:ext cx="5714114" cy="4798596"/>
          </a:xfrm>
          <a:prstGeom prst="rect">
            <a:avLst/>
          </a:prstGeom>
        </p:spPr>
      </p:pic>
      <p:pic>
        <p:nvPicPr>
          <p:cNvPr id="10" name="Picture 9" descr="A photo of molten metal being poured into a cast, which is set within a large pot of sand">
            <a:extLst>
              <a:ext uri="{FF2B5EF4-FFF2-40B4-BE49-F238E27FC236}">
                <a16:creationId xmlns:a16="http://schemas.microsoft.com/office/drawing/2014/main" id="{3C2983DE-310E-7F6C-93F2-5DCD8B2ABDA8}"/>
              </a:ext>
            </a:extLst>
          </p:cNvPr>
          <p:cNvPicPr>
            <a:picLocks noChangeAspect="1"/>
          </p:cNvPicPr>
          <p:nvPr/>
        </p:nvPicPr>
        <p:blipFill>
          <a:blip r:embed="rId5"/>
          <a:stretch>
            <a:fillRect/>
          </a:stretch>
        </p:blipFill>
        <p:spPr>
          <a:xfrm>
            <a:off x="6096000" y="1411704"/>
            <a:ext cx="5778696" cy="4375038"/>
          </a:xfrm>
          <a:prstGeom prst="rect">
            <a:avLst/>
          </a:prstGeom>
        </p:spPr>
      </p:pic>
    </p:spTree>
    <p:extLst>
      <p:ext uri="{BB962C8B-B14F-4D97-AF65-F5344CB8AC3E}">
        <p14:creationId xmlns:p14="http://schemas.microsoft.com/office/powerpoint/2010/main" val="136806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9ABB2-718B-2204-5A8C-74ADC57B2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DCCC03-05BE-2B78-68DA-C58D56D1277F}"/>
              </a:ext>
            </a:extLst>
          </p:cNvPr>
          <p:cNvSpPr>
            <a:spLocks noGrp="1"/>
          </p:cNvSpPr>
          <p:nvPr>
            <p:ph type="title"/>
          </p:nvPr>
        </p:nvSpPr>
        <p:spPr/>
        <p:txBody>
          <a:bodyPr>
            <a:normAutofit/>
          </a:bodyPr>
          <a:lstStyle/>
          <a:p>
            <a:r>
              <a:rPr lang="en-US" dirty="0"/>
              <a:t>Metal working </a:t>
            </a:r>
          </a:p>
        </p:txBody>
      </p:sp>
      <p:sp>
        <p:nvSpPr>
          <p:cNvPr id="14" name="Content Placeholder 13">
            <a:extLst>
              <a:ext uri="{FF2B5EF4-FFF2-40B4-BE49-F238E27FC236}">
                <a16:creationId xmlns:a16="http://schemas.microsoft.com/office/drawing/2014/main" id="{7AB593B0-FA1F-A676-997D-A0D54525A50B}"/>
              </a:ext>
            </a:extLst>
          </p:cNvPr>
          <p:cNvSpPr>
            <a:spLocks noGrp="1"/>
          </p:cNvSpPr>
          <p:nvPr>
            <p:ph idx="1"/>
          </p:nvPr>
        </p:nvSpPr>
        <p:spPr>
          <a:xfrm>
            <a:off x="381886" y="1411704"/>
            <a:ext cx="5324852" cy="5365450"/>
          </a:xfrm>
        </p:spPr>
        <p:txBody>
          <a:bodyPr/>
          <a:lstStyle/>
          <a:p>
            <a:r>
              <a:rPr lang="en-GB" sz="2400" dirty="0"/>
              <a:t>Bronze axes look very different to the stone axes produced in the Mesolithic and Neolithic and were much sharper. </a:t>
            </a:r>
          </a:p>
          <a:p>
            <a:r>
              <a:rPr lang="en-GB" altLang="en-US" sz="2400" dirty="0">
                <a:ea typeface="ＭＳ Ｐゴシック" panose="020B0600070205080204" pitchFamily="34" charset="-128"/>
                <a:cs typeface="Arial" panose="020B0604020202020204" pitchFamily="34" charset="0"/>
              </a:rPr>
              <a:t>There were many different shapes of bronze axe head and different ways of fixing them to wooden handles. </a:t>
            </a:r>
          </a:p>
          <a:p>
            <a:r>
              <a:rPr lang="en-GB" altLang="en-US" sz="2400" dirty="0">
                <a:ea typeface="ＭＳ Ｐゴシック" panose="020B0600070205080204" pitchFamily="34" charset="-128"/>
                <a:cs typeface="Arial" panose="020B0604020202020204" pitchFamily="34" charset="0"/>
              </a:rPr>
              <a:t>As well as axes, a range of other items were made from bronze, including tools (chisels, sickles), weapons (swords, spearheads) and ornaments (pins, rings).</a:t>
            </a:r>
          </a:p>
          <a:p>
            <a:endParaRPr lang="en-GB" sz="2400" dirty="0"/>
          </a:p>
        </p:txBody>
      </p:sp>
      <p:sp>
        <p:nvSpPr>
          <p:cNvPr id="3" name="Text Placeholder 2">
            <a:extLst>
              <a:ext uri="{FF2B5EF4-FFF2-40B4-BE49-F238E27FC236}">
                <a16:creationId xmlns:a16="http://schemas.microsoft.com/office/drawing/2014/main" id="{CBA8458D-0B82-23A2-76C6-CC8F9CA192EC}"/>
              </a:ext>
            </a:extLst>
          </p:cNvPr>
          <p:cNvSpPr>
            <a:spLocks noGrp="1"/>
          </p:cNvSpPr>
          <p:nvPr>
            <p:ph type="body" sz="quarter" idx="23"/>
          </p:nvPr>
        </p:nvSpPr>
        <p:spPr/>
        <p:txBody>
          <a:bodyPr/>
          <a:lstStyle/>
          <a:p>
            <a:r>
              <a:rPr lang="en-GB" dirty="0"/>
              <a:t>Bronze axes</a:t>
            </a:r>
          </a:p>
        </p:txBody>
      </p:sp>
      <p:pic>
        <p:nvPicPr>
          <p:cNvPr id="8" name="Picture Placeholder 7" descr="A photo showing 3 different types of bronze axehead from the Bronze Age">
            <a:extLst>
              <a:ext uri="{FF2B5EF4-FFF2-40B4-BE49-F238E27FC236}">
                <a16:creationId xmlns:a16="http://schemas.microsoft.com/office/drawing/2014/main" id="{2AF02211-A219-31B3-ED29-71BAF28F58AC}"/>
              </a:ext>
            </a:extLst>
          </p:cNvPr>
          <p:cNvPicPr>
            <a:picLocks noGrp="1" noChangeAspect="1"/>
          </p:cNvPicPr>
          <p:nvPr>
            <p:ph type="pic" sz="quarter" idx="10"/>
          </p:nvPr>
        </p:nvPicPr>
        <p:blipFill>
          <a:blip r:embed="rId3"/>
          <a:srcRect l="11470" r="9478"/>
          <a:stretch>
            <a:fillRect/>
          </a:stretch>
        </p:blipFill>
        <p:spPr>
          <a:xfrm>
            <a:off x="6096000" y="1411704"/>
            <a:ext cx="5714114" cy="4798596"/>
          </a:xfrm>
          <a:prstGeom prst="rect">
            <a:avLst/>
          </a:prstGeom>
        </p:spPr>
      </p:pic>
      <p:pic>
        <p:nvPicPr>
          <p:cNvPr id="5" name="Picture 4" descr="A photo of a rare wooden Bronze Axe axe handle with the bronze axehead still attached and a reconstruction drawing showing how some of the axeheads might have been attached using twine and the loop cast into the axehead.">
            <a:extLst>
              <a:ext uri="{FF2B5EF4-FFF2-40B4-BE49-F238E27FC236}">
                <a16:creationId xmlns:a16="http://schemas.microsoft.com/office/drawing/2014/main" id="{C5797BD9-4AE1-D2E9-AF1D-AB15AAA1F106}"/>
              </a:ext>
            </a:extLst>
          </p:cNvPr>
          <p:cNvPicPr>
            <a:picLocks noChangeAspect="1"/>
          </p:cNvPicPr>
          <p:nvPr/>
        </p:nvPicPr>
        <p:blipFill>
          <a:blip r:embed="rId4"/>
          <a:stretch>
            <a:fillRect/>
          </a:stretch>
        </p:blipFill>
        <p:spPr>
          <a:xfrm>
            <a:off x="6069111" y="1411039"/>
            <a:ext cx="5731601" cy="4799261"/>
          </a:xfrm>
          <a:prstGeom prst="rect">
            <a:avLst/>
          </a:prstGeom>
        </p:spPr>
      </p:pic>
      <p:grpSp>
        <p:nvGrpSpPr>
          <p:cNvPr id="6" name="Group 5" descr="As well as food, what other useful products might Neolithic farmers have made from their animals?">
            <a:extLst>
              <a:ext uri="{FF2B5EF4-FFF2-40B4-BE49-F238E27FC236}">
                <a16:creationId xmlns:a16="http://schemas.microsoft.com/office/drawing/2014/main" id="{C58C5EED-5E51-5A94-8263-79926B931543}"/>
              </a:ext>
            </a:extLst>
          </p:cNvPr>
          <p:cNvGrpSpPr/>
          <p:nvPr/>
        </p:nvGrpSpPr>
        <p:grpSpPr>
          <a:xfrm>
            <a:off x="6490025" y="3607602"/>
            <a:ext cx="4117315" cy="2602698"/>
            <a:chOff x="5376740" y="1023712"/>
            <a:chExt cx="4117315" cy="2602698"/>
          </a:xfrm>
        </p:grpSpPr>
        <p:grpSp>
          <p:nvGrpSpPr>
            <p:cNvPr id="7" name="Washi" descr="Washi tape">
              <a:extLst>
                <a:ext uri="{FF2B5EF4-FFF2-40B4-BE49-F238E27FC236}">
                  <a16:creationId xmlns:a16="http://schemas.microsoft.com/office/drawing/2014/main" id="{0129AA34-60BB-C99E-DBF2-D61615DEF4F5}"/>
                </a:ext>
              </a:extLst>
            </p:cNvPr>
            <p:cNvGrpSpPr/>
            <p:nvPr/>
          </p:nvGrpSpPr>
          <p:grpSpPr>
            <a:xfrm>
              <a:off x="5376740" y="1411704"/>
              <a:ext cx="3969834" cy="2214706"/>
              <a:chOff x="7092176" y="1214294"/>
              <a:chExt cx="3969834" cy="2214706"/>
            </a:xfrm>
          </p:grpSpPr>
          <p:sp>
            <p:nvSpPr>
              <p:cNvPr id="10" name="Picture 9">
                <a:extLst>
                  <a:ext uri="{FF2B5EF4-FFF2-40B4-BE49-F238E27FC236}">
                    <a16:creationId xmlns:a16="http://schemas.microsoft.com/office/drawing/2014/main" id="{0EE5B686-ECFC-5FFD-0CC2-B2723FD33624}"/>
                  </a:ext>
                  <a:ext uri="{C183D7F6-B498-43B3-948B-1728B52AA6E4}">
                    <adec:decorative xmlns:adec="http://schemas.microsoft.com/office/drawing/2017/decorative" val="1"/>
                  </a:ext>
                </a:extLst>
              </p:cNvPr>
              <p:cNvSpPr/>
              <p:nvPr/>
            </p:nvSpPr>
            <p:spPr>
              <a:xfrm>
                <a:off x="7092176" y="1214294"/>
                <a:ext cx="3969834" cy="2214706"/>
              </a:xfrm>
              <a:custGeom>
                <a:avLst/>
                <a:gdLst>
                  <a:gd name="connsiteX0" fmla="*/ 0 w 1760422"/>
                  <a:gd name="connsiteY0" fmla="*/ 418628 h 568858"/>
                  <a:gd name="connsiteX1" fmla="*/ 0 w 1760422"/>
                  <a:gd name="connsiteY1" fmla="*/ 404232 h 568858"/>
                  <a:gd name="connsiteX2" fmla="*/ 1154 w 1760422"/>
                  <a:gd name="connsiteY2" fmla="*/ 394254 h 568858"/>
                  <a:gd name="connsiteX3" fmla="*/ 8220 w 1760422"/>
                  <a:gd name="connsiteY3" fmla="*/ 341710 h 568858"/>
                  <a:gd name="connsiteX4" fmla="*/ 11633 w 1760422"/>
                  <a:gd name="connsiteY4" fmla="*/ 287547 h 568858"/>
                  <a:gd name="connsiteX5" fmla="*/ 11865 w 1760422"/>
                  <a:gd name="connsiteY5" fmla="*/ 228317 h 568858"/>
                  <a:gd name="connsiteX6" fmla="*/ 11592 w 1760422"/>
                  <a:gd name="connsiteY6" fmla="*/ 192982 h 568858"/>
                  <a:gd name="connsiteX7" fmla="*/ 10056 w 1760422"/>
                  <a:gd name="connsiteY7" fmla="*/ 153461 h 568858"/>
                  <a:gd name="connsiteX8" fmla="*/ 10343 w 1760422"/>
                  <a:gd name="connsiteY8" fmla="*/ 118133 h 568858"/>
                  <a:gd name="connsiteX9" fmla="*/ 10595 w 1760422"/>
                  <a:gd name="connsiteY9" fmla="*/ 98192 h 568858"/>
                  <a:gd name="connsiteX10" fmla="*/ 15122 w 1760422"/>
                  <a:gd name="connsiteY10" fmla="*/ 64134 h 568858"/>
                  <a:gd name="connsiteX11" fmla="*/ 24317 w 1760422"/>
                  <a:gd name="connsiteY11" fmla="*/ 32126 h 568858"/>
                  <a:gd name="connsiteX12" fmla="*/ 66712 w 1760422"/>
                  <a:gd name="connsiteY12" fmla="*/ 3832 h 568858"/>
                  <a:gd name="connsiteX13" fmla="*/ 112070 w 1760422"/>
                  <a:gd name="connsiteY13" fmla="*/ 663 h 568858"/>
                  <a:gd name="connsiteX14" fmla="*/ 166494 w 1760422"/>
                  <a:gd name="connsiteY14" fmla="*/ 417 h 568858"/>
                  <a:gd name="connsiteX15" fmla="*/ 209278 w 1760422"/>
                  <a:gd name="connsiteY15" fmla="*/ 76 h 568858"/>
                  <a:gd name="connsiteX16" fmla="*/ 295160 w 1760422"/>
                  <a:gd name="connsiteY16" fmla="*/ 2398 h 568858"/>
                  <a:gd name="connsiteX17" fmla="*/ 380168 w 1760422"/>
                  <a:gd name="connsiteY17" fmla="*/ 4973 h 568858"/>
                  <a:gd name="connsiteX18" fmla="*/ 456506 w 1760422"/>
                  <a:gd name="connsiteY18" fmla="*/ 6953 h 568858"/>
                  <a:gd name="connsiteX19" fmla="*/ 527505 w 1760422"/>
                  <a:gd name="connsiteY19" fmla="*/ 8285 h 568858"/>
                  <a:gd name="connsiteX20" fmla="*/ 606342 w 1760422"/>
                  <a:gd name="connsiteY20" fmla="*/ 10217 h 568858"/>
                  <a:gd name="connsiteX21" fmla="*/ 690647 w 1760422"/>
                  <a:gd name="connsiteY21" fmla="*/ 11474 h 568858"/>
                  <a:gd name="connsiteX22" fmla="*/ 787445 w 1760422"/>
                  <a:gd name="connsiteY22" fmla="*/ 12253 h 568858"/>
                  <a:gd name="connsiteX23" fmla="*/ 854697 w 1760422"/>
                  <a:gd name="connsiteY23" fmla="*/ 13489 h 568858"/>
                  <a:gd name="connsiteX24" fmla="*/ 945644 w 1760422"/>
                  <a:gd name="connsiteY24" fmla="*/ 14813 h 568858"/>
                  <a:gd name="connsiteX25" fmla="*/ 1010875 w 1760422"/>
                  <a:gd name="connsiteY25" fmla="*/ 15435 h 568858"/>
                  <a:gd name="connsiteX26" fmla="*/ 1110131 w 1760422"/>
                  <a:gd name="connsiteY26" fmla="*/ 16801 h 568858"/>
                  <a:gd name="connsiteX27" fmla="*/ 1191869 w 1760422"/>
                  <a:gd name="connsiteY27" fmla="*/ 18754 h 568858"/>
                  <a:gd name="connsiteX28" fmla="*/ 1260240 w 1760422"/>
                  <a:gd name="connsiteY28" fmla="*/ 21329 h 568858"/>
                  <a:gd name="connsiteX29" fmla="*/ 1341022 w 1760422"/>
                  <a:gd name="connsiteY29" fmla="*/ 24634 h 568858"/>
                  <a:gd name="connsiteX30" fmla="*/ 1395637 w 1760422"/>
                  <a:gd name="connsiteY30" fmla="*/ 27407 h 568858"/>
                  <a:gd name="connsiteX31" fmla="*/ 1477464 w 1760422"/>
                  <a:gd name="connsiteY31" fmla="*/ 32453 h 568858"/>
                  <a:gd name="connsiteX32" fmla="*/ 1530775 w 1760422"/>
                  <a:gd name="connsiteY32" fmla="*/ 35711 h 568858"/>
                  <a:gd name="connsiteX33" fmla="*/ 1606553 w 1760422"/>
                  <a:gd name="connsiteY33" fmla="*/ 44343 h 568858"/>
                  <a:gd name="connsiteX34" fmla="*/ 1698245 w 1760422"/>
                  <a:gd name="connsiteY34" fmla="*/ 71893 h 568858"/>
                  <a:gd name="connsiteX35" fmla="*/ 1746586 w 1760422"/>
                  <a:gd name="connsiteY35" fmla="*/ 115941 h 568858"/>
                  <a:gd name="connsiteX36" fmla="*/ 1754492 w 1760422"/>
                  <a:gd name="connsiteY36" fmla="*/ 149500 h 568858"/>
                  <a:gd name="connsiteX37" fmla="*/ 1758212 w 1760422"/>
                  <a:gd name="connsiteY37" fmla="*/ 214098 h 568858"/>
                  <a:gd name="connsiteX38" fmla="*/ 1756205 w 1760422"/>
                  <a:gd name="connsiteY38" fmla="*/ 258850 h 568858"/>
                  <a:gd name="connsiteX39" fmla="*/ 1755946 w 1760422"/>
                  <a:gd name="connsiteY39" fmla="*/ 311525 h 568858"/>
                  <a:gd name="connsiteX40" fmla="*/ 1759980 w 1760422"/>
                  <a:gd name="connsiteY40" fmla="*/ 372503 h 568858"/>
                  <a:gd name="connsiteX41" fmla="*/ 1756608 w 1760422"/>
                  <a:gd name="connsiteY41" fmla="*/ 424638 h 568858"/>
                  <a:gd name="connsiteX42" fmla="*/ 1745214 w 1760422"/>
                  <a:gd name="connsiteY42" fmla="*/ 482003 h 568858"/>
                  <a:gd name="connsiteX43" fmla="*/ 1722624 w 1760422"/>
                  <a:gd name="connsiteY43" fmla="*/ 535647 h 568858"/>
                  <a:gd name="connsiteX44" fmla="*/ 1697433 w 1760422"/>
                  <a:gd name="connsiteY44" fmla="*/ 553724 h 568858"/>
                  <a:gd name="connsiteX45" fmla="*/ 1676822 w 1760422"/>
                  <a:gd name="connsiteY45" fmla="*/ 558416 h 568858"/>
                  <a:gd name="connsiteX46" fmla="*/ 1619675 w 1760422"/>
                  <a:gd name="connsiteY46" fmla="*/ 563634 h 568858"/>
                  <a:gd name="connsiteX47" fmla="*/ 1549720 w 1760422"/>
                  <a:gd name="connsiteY47" fmla="*/ 566912 h 568858"/>
                  <a:gd name="connsiteX48" fmla="*/ 1461687 w 1760422"/>
                  <a:gd name="connsiteY48" fmla="*/ 568326 h 568858"/>
                  <a:gd name="connsiteX49" fmla="*/ 1403946 w 1760422"/>
                  <a:gd name="connsiteY49" fmla="*/ 568844 h 568858"/>
                  <a:gd name="connsiteX50" fmla="*/ 1227410 w 1760422"/>
                  <a:gd name="connsiteY50" fmla="*/ 567711 h 568858"/>
                  <a:gd name="connsiteX51" fmla="*/ 1161059 w 1760422"/>
                  <a:gd name="connsiteY51" fmla="*/ 565785 h 568858"/>
                  <a:gd name="connsiteX52" fmla="*/ 1099344 w 1760422"/>
                  <a:gd name="connsiteY52" fmla="*/ 563245 h 568858"/>
                  <a:gd name="connsiteX53" fmla="*/ 1039589 w 1760422"/>
                  <a:gd name="connsiteY53" fmla="*/ 561879 h 568858"/>
                  <a:gd name="connsiteX54" fmla="*/ 962322 w 1760422"/>
                  <a:gd name="connsiteY54" fmla="*/ 561100 h 568858"/>
                  <a:gd name="connsiteX55" fmla="*/ 932031 w 1760422"/>
                  <a:gd name="connsiteY55" fmla="*/ 560328 h 568858"/>
                  <a:gd name="connsiteX56" fmla="*/ 882796 w 1760422"/>
                  <a:gd name="connsiteY56" fmla="*/ 557843 h 568858"/>
                  <a:gd name="connsiteX57" fmla="*/ 855905 w 1760422"/>
                  <a:gd name="connsiteY57" fmla="*/ 556436 h 568858"/>
                  <a:gd name="connsiteX58" fmla="*/ 798436 w 1760422"/>
                  <a:gd name="connsiteY58" fmla="*/ 553267 h 568858"/>
                  <a:gd name="connsiteX59" fmla="*/ 759141 w 1760422"/>
                  <a:gd name="connsiteY59" fmla="*/ 551218 h 568858"/>
                  <a:gd name="connsiteX60" fmla="*/ 702082 w 1760422"/>
                  <a:gd name="connsiteY60" fmla="*/ 548036 h 568858"/>
                  <a:gd name="connsiteX61" fmla="*/ 664036 w 1760422"/>
                  <a:gd name="connsiteY61" fmla="*/ 545987 h 568858"/>
                  <a:gd name="connsiteX62" fmla="*/ 612404 w 1760422"/>
                  <a:gd name="connsiteY62" fmla="*/ 542818 h 568858"/>
                  <a:gd name="connsiteX63" fmla="*/ 578953 w 1760422"/>
                  <a:gd name="connsiteY63" fmla="*/ 540769 h 568858"/>
                  <a:gd name="connsiteX64" fmla="*/ 527751 w 1760422"/>
                  <a:gd name="connsiteY64" fmla="*/ 537614 h 568858"/>
                  <a:gd name="connsiteX65" fmla="*/ 490968 w 1760422"/>
                  <a:gd name="connsiteY65" fmla="*/ 535511 h 568858"/>
                  <a:gd name="connsiteX66" fmla="*/ 442647 w 1760422"/>
                  <a:gd name="connsiteY66" fmla="*/ 532444 h 568858"/>
                  <a:gd name="connsiteX67" fmla="*/ 405857 w 1760422"/>
                  <a:gd name="connsiteY67" fmla="*/ 530286 h 568858"/>
                  <a:gd name="connsiteX68" fmla="*/ 343255 w 1760422"/>
                  <a:gd name="connsiteY68" fmla="*/ 525178 h 568858"/>
                  <a:gd name="connsiteX69" fmla="*/ 294149 w 1760422"/>
                  <a:gd name="connsiteY69" fmla="*/ 519428 h 568858"/>
                  <a:gd name="connsiteX70" fmla="*/ 233390 w 1760422"/>
                  <a:gd name="connsiteY70" fmla="*/ 514647 h 568858"/>
                  <a:gd name="connsiteX71" fmla="*/ 215517 w 1760422"/>
                  <a:gd name="connsiteY71" fmla="*/ 514647 h 568858"/>
                  <a:gd name="connsiteX72" fmla="*/ 199433 w 1760422"/>
                  <a:gd name="connsiteY72" fmla="*/ 513596 h 568858"/>
                  <a:gd name="connsiteX73" fmla="*/ 166883 w 1760422"/>
                  <a:gd name="connsiteY73" fmla="*/ 507449 h 568858"/>
                  <a:gd name="connsiteX74" fmla="*/ 121484 w 1760422"/>
                  <a:gd name="connsiteY74" fmla="*/ 497526 h 568858"/>
                  <a:gd name="connsiteX75" fmla="*/ 84913 w 1760422"/>
                  <a:gd name="connsiteY75" fmla="*/ 483643 h 568858"/>
                  <a:gd name="connsiteX76" fmla="*/ 27191 w 1760422"/>
                  <a:gd name="connsiteY76" fmla="*/ 456653 h 568858"/>
                  <a:gd name="connsiteX77" fmla="*/ 21730 w 1760422"/>
                  <a:gd name="connsiteY77" fmla="*/ 453164 h 568858"/>
                  <a:gd name="connsiteX78" fmla="*/ 2205 w 1760422"/>
                  <a:gd name="connsiteY78" fmla="*/ 429842 h 568858"/>
                  <a:gd name="connsiteX79" fmla="*/ 0 w 1760422"/>
                  <a:gd name="connsiteY79" fmla="*/ 418628 h 568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760422" h="568858">
                    <a:moveTo>
                      <a:pt x="0" y="418628"/>
                    </a:moveTo>
                    <a:lnTo>
                      <a:pt x="0" y="404232"/>
                    </a:lnTo>
                    <a:cubicBezTo>
                      <a:pt x="375" y="400899"/>
                      <a:pt x="683" y="397573"/>
                      <a:pt x="1154" y="394254"/>
                    </a:cubicBezTo>
                    <a:cubicBezTo>
                      <a:pt x="3543" y="376730"/>
                      <a:pt x="6492" y="359261"/>
                      <a:pt x="8220" y="341710"/>
                    </a:cubicBezTo>
                    <a:cubicBezTo>
                      <a:pt x="10008" y="323694"/>
                      <a:pt x="11073" y="305617"/>
                      <a:pt x="11633" y="287547"/>
                    </a:cubicBezTo>
                    <a:cubicBezTo>
                      <a:pt x="12220" y="267817"/>
                      <a:pt x="11879" y="248060"/>
                      <a:pt x="11865" y="228317"/>
                    </a:cubicBezTo>
                    <a:cubicBezTo>
                      <a:pt x="11865" y="216543"/>
                      <a:pt x="11865" y="204756"/>
                      <a:pt x="11592" y="192982"/>
                    </a:cubicBezTo>
                    <a:cubicBezTo>
                      <a:pt x="11244" y="179809"/>
                      <a:pt x="10295" y="166642"/>
                      <a:pt x="10056" y="153461"/>
                    </a:cubicBezTo>
                    <a:cubicBezTo>
                      <a:pt x="9838" y="141681"/>
                      <a:pt x="10227" y="129907"/>
                      <a:pt x="10343" y="118133"/>
                    </a:cubicBezTo>
                    <a:cubicBezTo>
                      <a:pt x="10397" y="111489"/>
                      <a:pt x="9933" y="104803"/>
                      <a:pt x="10595" y="98192"/>
                    </a:cubicBezTo>
                    <a:cubicBezTo>
                      <a:pt x="11735" y="86814"/>
                      <a:pt x="13599" y="75485"/>
                      <a:pt x="15122" y="64134"/>
                    </a:cubicBezTo>
                    <a:cubicBezTo>
                      <a:pt x="16452" y="53041"/>
                      <a:pt x="19557" y="42233"/>
                      <a:pt x="24317" y="32126"/>
                    </a:cubicBezTo>
                    <a:cubicBezTo>
                      <a:pt x="32301" y="15725"/>
                      <a:pt x="48508" y="4908"/>
                      <a:pt x="66712" y="3832"/>
                    </a:cubicBezTo>
                    <a:cubicBezTo>
                      <a:pt x="81690" y="2009"/>
                      <a:pt x="96914" y="1100"/>
                      <a:pt x="112070" y="663"/>
                    </a:cubicBezTo>
                    <a:cubicBezTo>
                      <a:pt x="130188" y="110"/>
                      <a:pt x="148355" y="513"/>
                      <a:pt x="166494" y="417"/>
                    </a:cubicBezTo>
                    <a:cubicBezTo>
                      <a:pt x="180762" y="349"/>
                      <a:pt x="195023" y="-197"/>
                      <a:pt x="209278" y="76"/>
                    </a:cubicBezTo>
                    <a:cubicBezTo>
                      <a:pt x="237910" y="629"/>
                      <a:pt x="266528" y="1565"/>
                      <a:pt x="295160" y="2398"/>
                    </a:cubicBezTo>
                    <a:cubicBezTo>
                      <a:pt x="323498" y="3224"/>
                      <a:pt x="351823" y="4160"/>
                      <a:pt x="380168" y="4973"/>
                    </a:cubicBezTo>
                    <a:cubicBezTo>
                      <a:pt x="405605" y="5696"/>
                      <a:pt x="431051" y="6357"/>
                      <a:pt x="456506" y="6953"/>
                    </a:cubicBezTo>
                    <a:cubicBezTo>
                      <a:pt x="480161" y="7479"/>
                      <a:pt x="503843" y="7766"/>
                      <a:pt x="527505" y="8285"/>
                    </a:cubicBezTo>
                    <a:cubicBezTo>
                      <a:pt x="553796" y="8852"/>
                      <a:pt x="580072" y="9692"/>
                      <a:pt x="606342" y="10217"/>
                    </a:cubicBezTo>
                    <a:cubicBezTo>
                      <a:pt x="634437" y="10764"/>
                      <a:pt x="662538" y="11183"/>
                      <a:pt x="690647" y="11474"/>
                    </a:cubicBezTo>
                    <a:cubicBezTo>
                      <a:pt x="722904" y="11815"/>
                      <a:pt x="755175" y="11884"/>
                      <a:pt x="787445" y="12253"/>
                    </a:cubicBezTo>
                    <a:cubicBezTo>
                      <a:pt x="809865" y="12505"/>
                      <a:pt x="832270" y="13120"/>
                      <a:pt x="854697" y="13489"/>
                    </a:cubicBezTo>
                    <a:cubicBezTo>
                      <a:pt x="885008" y="13980"/>
                      <a:pt x="915324" y="14422"/>
                      <a:pt x="945644" y="14813"/>
                    </a:cubicBezTo>
                    <a:cubicBezTo>
                      <a:pt x="967381" y="15093"/>
                      <a:pt x="989125" y="15169"/>
                      <a:pt x="1010875" y="15435"/>
                    </a:cubicBezTo>
                    <a:cubicBezTo>
                      <a:pt x="1043951" y="15831"/>
                      <a:pt x="1077048" y="16220"/>
                      <a:pt x="1110131" y="16801"/>
                    </a:cubicBezTo>
                    <a:cubicBezTo>
                      <a:pt x="1137375" y="17293"/>
                      <a:pt x="1164621" y="17944"/>
                      <a:pt x="1191869" y="18754"/>
                    </a:cubicBezTo>
                    <a:cubicBezTo>
                      <a:pt x="1214671" y="19437"/>
                      <a:pt x="1237452" y="20427"/>
                      <a:pt x="1260240" y="21329"/>
                    </a:cubicBezTo>
                    <a:cubicBezTo>
                      <a:pt x="1287172" y="22394"/>
                      <a:pt x="1314097" y="23446"/>
                      <a:pt x="1341022" y="24634"/>
                    </a:cubicBezTo>
                    <a:cubicBezTo>
                      <a:pt x="1359227" y="25440"/>
                      <a:pt x="1377432" y="26364"/>
                      <a:pt x="1395637" y="27407"/>
                    </a:cubicBezTo>
                    <a:cubicBezTo>
                      <a:pt x="1422945" y="28998"/>
                      <a:pt x="1450177" y="30767"/>
                      <a:pt x="1477464" y="32453"/>
                    </a:cubicBezTo>
                    <a:cubicBezTo>
                      <a:pt x="1495214" y="33555"/>
                      <a:pt x="1512984" y="34641"/>
                      <a:pt x="1530775" y="35711"/>
                    </a:cubicBezTo>
                    <a:cubicBezTo>
                      <a:pt x="1556170" y="37242"/>
                      <a:pt x="1581465" y="40123"/>
                      <a:pt x="1606553" y="44343"/>
                    </a:cubicBezTo>
                    <a:cubicBezTo>
                      <a:pt x="1638223" y="49332"/>
                      <a:pt x="1669069" y="58599"/>
                      <a:pt x="1698245" y="71893"/>
                    </a:cubicBezTo>
                    <a:cubicBezTo>
                      <a:pt x="1720610" y="82355"/>
                      <a:pt x="1737841" y="96225"/>
                      <a:pt x="1746586" y="115941"/>
                    </a:cubicBezTo>
                    <a:cubicBezTo>
                      <a:pt x="1751205" y="126565"/>
                      <a:pt x="1753883" y="137931"/>
                      <a:pt x="1754492" y="149500"/>
                    </a:cubicBezTo>
                    <a:cubicBezTo>
                      <a:pt x="1755857" y="171040"/>
                      <a:pt x="1757727" y="192559"/>
                      <a:pt x="1758212" y="214098"/>
                    </a:cubicBezTo>
                    <a:cubicBezTo>
                      <a:pt x="1758540" y="229000"/>
                      <a:pt x="1756553" y="243929"/>
                      <a:pt x="1756205" y="258850"/>
                    </a:cubicBezTo>
                    <a:cubicBezTo>
                      <a:pt x="1755796" y="276402"/>
                      <a:pt x="1756273" y="293967"/>
                      <a:pt x="1755946" y="311525"/>
                    </a:cubicBezTo>
                    <a:cubicBezTo>
                      <a:pt x="1755570" y="331937"/>
                      <a:pt x="1758349" y="352193"/>
                      <a:pt x="1759980" y="372503"/>
                    </a:cubicBezTo>
                    <a:cubicBezTo>
                      <a:pt x="1761144" y="389954"/>
                      <a:pt x="1760010" y="407482"/>
                      <a:pt x="1756608" y="424638"/>
                    </a:cubicBezTo>
                    <a:cubicBezTo>
                      <a:pt x="1753085" y="443760"/>
                      <a:pt x="1749287" y="462882"/>
                      <a:pt x="1745214" y="482003"/>
                    </a:cubicBezTo>
                    <a:cubicBezTo>
                      <a:pt x="1741141" y="501152"/>
                      <a:pt x="1733475" y="519355"/>
                      <a:pt x="1722624" y="535647"/>
                    </a:cubicBezTo>
                    <a:cubicBezTo>
                      <a:pt x="1716704" y="544537"/>
                      <a:pt x="1707748" y="550964"/>
                      <a:pt x="1697433" y="553724"/>
                    </a:cubicBezTo>
                    <a:cubicBezTo>
                      <a:pt x="1690712" y="555883"/>
                      <a:pt x="1683815" y="557453"/>
                      <a:pt x="1676822" y="558416"/>
                    </a:cubicBezTo>
                    <a:cubicBezTo>
                      <a:pt x="1657830" y="560526"/>
                      <a:pt x="1638776" y="562405"/>
                      <a:pt x="1619675" y="563634"/>
                    </a:cubicBezTo>
                    <a:cubicBezTo>
                      <a:pt x="1596395" y="565150"/>
                      <a:pt x="1573077" y="566243"/>
                      <a:pt x="1549720" y="566912"/>
                    </a:cubicBezTo>
                    <a:cubicBezTo>
                      <a:pt x="1520364" y="567724"/>
                      <a:pt x="1491043" y="567936"/>
                      <a:pt x="1461687" y="568326"/>
                    </a:cubicBezTo>
                    <a:cubicBezTo>
                      <a:pt x="1442449" y="568592"/>
                      <a:pt x="1423197" y="568933"/>
                      <a:pt x="1403946" y="568844"/>
                    </a:cubicBezTo>
                    <a:cubicBezTo>
                      <a:pt x="1345107" y="568594"/>
                      <a:pt x="1286262" y="568216"/>
                      <a:pt x="1227410" y="567711"/>
                    </a:cubicBezTo>
                    <a:cubicBezTo>
                      <a:pt x="1205284" y="567492"/>
                      <a:pt x="1183158" y="566577"/>
                      <a:pt x="1161059" y="565785"/>
                    </a:cubicBezTo>
                    <a:cubicBezTo>
                      <a:pt x="1140483" y="565054"/>
                      <a:pt x="1119927" y="563921"/>
                      <a:pt x="1099344" y="563245"/>
                    </a:cubicBezTo>
                    <a:cubicBezTo>
                      <a:pt x="1079444" y="562596"/>
                      <a:pt x="1059516" y="562193"/>
                      <a:pt x="1039589" y="561879"/>
                    </a:cubicBezTo>
                    <a:cubicBezTo>
                      <a:pt x="1013845" y="561517"/>
                      <a:pt x="988080" y="561414"/>
                      <a:pt x="962322" y="561100"/>
                    </a:cubicBezTo>
                    <a:cubicBezTo>
                      <a:pt x="952218" y="560977"/>
                      <a:pt x="942121" y="560759"/>
                      <a:pt x="932031" y="560328"/>
                    </a:cubicBezTo>
                    <a:cubicBezTo>
                      <a:pt x="915613" y="559645"/>
                      <a:pt x="899215" y="558689"/>
                      <a:pt x="882796" y="557843"/>
                    </a:cubicBezTo>
                    <a:cubicBezTo>
                      <a:pt x="873825" y="557387"/>
                      <a:pt x="864862" y="556918"/>
                      <a:pt x="855905" y="556436"/>
                    </a:cubicBezTo>
                    <a:cubicBezTo>
                      <a:pt x="836744" y="555393"/>
                      <a:pt x="817588" y="554337"/>
                      <a:pt x="798436" y="553267"/>
                    </a:cubicBezTo>
                    <a:cubicBezTo>
                      <a:pt x="785336" y="552584"/>
                      <a:pt x="772242" y="551901"/>
                      <a:pt x="759141" y="551218"/>
                    </a:cubicBezTo>
                    <a:cubicBezTo>
                      <a:pt x="740121" y="550180"/>
                      <a:pt x="721102" y="549119"/>
                      <a:pt x="702082" y="548036"/>
                    </a:cubicBezTo>
                    <a:cubicBezTo>
                      <a:pt x="689398" y="547353"/>
                      <a:pt x="676713" y="546711"/>
                      <a:pt x="664036" y="545987"/>
                    </a:cubicBezTo>
                    <a:cubicBezTo>
                      <a:pt x="646818" y="544969"/>
                      <a:pt x="629608" y="543870"/>
                      <a:pt x="612404" y="542818"/>
                    </a:cubicBezTo>
                    <a:lnTo>
                      <a:pt x="578953" y="540769"/>
                    </a:lnTo>
                    <a:cubicBezTo>
                      <a:pt x="561885" y="539718"/>
                      <a:pt x="544818" y="538632"/>
                      <a:pt x="527751" y="537614"/>
                    </a:cubicBezTo>
                    <a:cubicBezTo>
                      <a:pt x="515463" y="536884"/>
                      <a:pt x="503215" y="536248"/>
                      <a:pt x="490968" y="535511"/>
                    </a:cubicBezTo>
                    <a:cubicBezTo>
                      <a:pt x="474857" y="534521"/>
                      <a:pt x="458752" y="533428"/>
                      <a:pt x="442647" y="532444"/>
                    </a:cubicBezTo>
                    <a:cubicBezTo>
                      <a:pt x="430359" y="531686"/>
                      <a:pt x="418071" y="531208"/>
                      <a:pt x="405857" y="530286"/>
                    </a:cubicBezTo>
                    <a:cubicBezTo>
                      <a:pt x="384974" y="528736"/>
                      <a:pt x="364084" y="527152"/>
                      <a:pt x="343255" y="525178"/>
                    </a:cubicBezTo>
                    <a:cubicBezTo>
                      <a:pt x="326830" y="523621"/>
                      <a:pt x="310390" y="521859"/>
                      <a:pt x="294149" y="519428"/>
                    </a:cubicBezTo>
                    <a:cubicBezTo>
                      <a:pt x="274111" y="515774"/>
                      <a:pt x="253753" y="514173"/>
                      <a:pt x="233390" y="514647"/>
                    </a:cubicBezTo>
                    <a:cubicBezTo>
                      <a:pt x="227464" y="514968"/>
                      <a:pt x="221470" y="514818"/>
                      <a:pt x="215517" y="514647"/>
                    </a:cubicBezTo>
                    <a:cubicBezTo>
                      <a:pt x="210139" y="514659"/>
                      <a:pt x="204765" y="514308"/>
                      <a:pt x="199433" y="513596"/>
                    </a:cubicBezTo>
                    <a:cubicBezTo>
                      <a:pt x="188510" y="511820"/>
                      <a:pt x="177683" y="509683"/>
                      <a:pt x="166883" y="507449"/>
                    </a:cubicBezTo>
                    <a:cubicBezTo>
                      <a:pt x="151679" y="504328"/>
                      <a:pt x="136203" y="501720"/>
                      <a:pt x="121484" y="497526"/>
                    </a:cubicBezTo>
                    <a:cubicBezTo>
                      <a:pt x="108981" y="493768"/>
                      <a:pt x="96760" y="489129"/>
                      <a:pt x="84913" y="483643"/>
                    </a:cubicBezTo>
                    <a:cubicBezTo>
                      <a:pt x="65422" y="475004"/>
                      <a:pt x="46389" y="465729"/>
                      <a:pt x="27191" y="456653"/>
                    </a:cubicBezTo>
                    <a:cubicBezTo>
                      <a:pt x="25249" y="455693"/>
                      <a:pt x="23417" y="454523"/>
                      <a:pt x="21730" y="453164"/>
                    </a:cubicBezTo>
                    <a:cubicBezTo>
                      <a:pt x="13149" y="446478"/>
                      <a:pt x="4478" y="439799"/>
                      <a:pt x="2205" y="429842"/>
                    </a:cubicBezTo>
                    <a:cubicBezTo>
                      <a:pt x="1290" y="426133"/>
                      <a:pt x="710" y="422384"/>
                      <a:pt x="0" y="418628"/>
                    </a:cubicBezTo>
                    <a:close/>
                  </a:path>
                </a:pathLst>
              </a:custGeom>
              <a:solidFill>
                <a:srgbClr val="F5B6CD"/>
              </a:solidFill>
              <a:ln w="6793" cap="flat">
                <a:noFill/>
                <a:prstDash val="solid"/>
                <a:miter/>
              </a:ln>
            </p:spPr>
            <p:txBody>
              <a:bodyPr rtlCol="0" anchor="ctr"/>
              <a:lstStyle/>
              <a:p>
                <a:endParaRPr lang="en-US" dirty="0"/>
              </a:p>
            </p:txBody>
          </p:sp>
          <p:sp>
            <p:nvSpPr>
              <p:cNvPr id="12" name="Text Placeholder">
                <a:extLst>
                  <a:ext uri="{FF2B5EF4-FFF2-40B4-BE49-F238E27FC236}">
                    <a16:creationId xmlns:a16="http://schemas.microsoft.com/office/drawing/2014/main" id="{BB9CB570-1AED-FCB8-9937-E6773ACC07BA}"/>
                  </a:ext>
                </a:extLst>
              </p:cNvPr>
              <p:cNvSpPr txBox="1">
                <a:spLocks/>
              </p:cNvSpPr>
              <p:nvPr/>
            </p:nvSpPr>
            <p:spPr>
              <a:xfrm>
                <a:off x="7291313" y="1638149"/>
                <a:ext cx="3545755" cy="1492406"/>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QUESTION</a:t>
                </a:r>
              </a:p>
              <a:p>
                <a:r>
                  <a:rPr lang="en-GB" altLang="en-US" sz="2000" b="0" dirty="0">
                    <a:cs typeface="Arial" panose="020B0604020202020204" pitchFamily="34" charset="0"/>
                  </a:rPr>
                  <a:t>Ask members of your family if they can tell you about any new kinds of technology that have changed their lives?</a:t>
                </a:r>
              </a:p>
              <a:p>
                <a:endParaRPr lang="en-US" dirty="0"/>
              </a:p>
            </p:txBody>
          </p:sp>
        </p:grpSp>
        <p:pic>
          <p:nvPicPr>
            <p:cNvPr id="9" name="Question Mark" descr="Question mark">
              <a:extLst>
                <a:ext uri="{FF2B5EF4-FFF2-40B4-BE49-F238E27FC236}">
                  <a16:creationId xmlns:a16="http://schemas.microsoft.com/office/drawing/2014/main" id="{A5B08BE7-95F9-1E59-ADB8-2106573F385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411017">
              <a:off x="8749209" y="1023712"/>
              <a:ext cx="744846" cy="1318312"/>
            </a:xfrm>
            <a:prstGeom prst="rect">
              <a:avLst/>
            </a:prstGeom>
          </p:spPr>
        </p:pic>
      </p:grpSp>
    </p:spTree>
    <p:extLst>
      <p:ext uri="{BB962C8B-B14F-4D97-AF65-F5344CB8AC3E}">
        <p14:creationId xmlns:p14="http://schemas.microsoft.com/office/powerpoint/2010/main" val="229369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CEE7A-DBB1-83B7-ECFE-C26DA9B59F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B09F33-F8DE-8638-C297-42C10B134D4C}"/>
              </a:ext>
            </a:extLst>
          </p:cNvPr>
          <p:cNvSpPr>
            <a:spLocks noGrp="1"/>
          </p:cNvSpPr>
          <p:nvPr>
            <p:ph type="title"/>
          </p:nvPr>
        </p:nvSpPr>
        <p:spPr/>
        <p:txBody>
          <a:bodyPr>
            <a:normAutofit/>
          </a:bodyPr>
          <a:lstStyle/>
          <a:p>
            <a:r>
              <a:rPr lang="en-US" dirty="0"/>
              <a:t>Pottery</a:t>
            </a:r>
            <a:endParaRPr lang="en-US" sz="1200" dirty="0"/>
          </a:p>
        </p:txBody>
      </p:sp>
      <p:sp>
        <p:nvSpPr>
          <p:cNvPr id="14" name="Content Placeholder 13">
            <a:extLst>
              <a:ext uri="{FF2B5EF4-FFF2-40B4-BE49-F238E27FC236}">
                <a16:creationId xmlns:a16="http://schemas.microsoft.com/office/drawing/2014/main" id="{22C77635-A175-93FC-D0C1-CD0759418614}"/>
              </a:ext>
            </a:extLst>
          </p:cNvPr>
          <p:cNvSpPr>
            <a:spLocks noGrp="1"/>
          </p:cNvSpPr>
          <p:nvPr>
            <p:ph idx="1"/>
          </p:nvPr>
        </p:nvSpPr>
        <p:spPr>
          <a:xfrm>
            <a:off x="381886" y="1411704"/>
            <a:ext cx="5612514" cy="5237452"/>
          </a:xfrm>
        </p:spPr>
        <p:txBody>
          <a:bodyPr lIns="0" tIns="45720" rIns="90000" bIns="45720" anchor="t"/>
          <a:lstStyle/>
          <a:p>
            <a:r>
              <a:rPr lang="en-GB" altLang="en-US" sz="2400" dirty="0">
                <a:ea typeface="ＭＳ Ｐゴシック" panose="020B0600070205080204" pitchFamily="34" charset="-128"/>
                <a:cs typeface="Arial" panose="020B0604020202020204" pitchFamily="34" charset="0"/>
              </a:rPr>
              <a:t>Lots of different types of pottery were used throughout the Bronze Age. </a:t>
            </a:r>
          </a:p>
          <a:p>
            <a:r>
              <a:rPr lang="en-GB" altLang="en-US" sz="2400" dirty="0">
                <a:ea typeface="ＭＳ Ｐゴシック" panose="020B0600070205080204" pitchFamily="34" charset="-128"/>
                <a:cs typeface="Arial" panose="020B0604020202020204" pitchFamily="34" charset="0"/>
              </a:rPr>
              <a:t>One of the most important – and the earliest - is Beaker pottery, which is usually highly decorated. </a:t>
            </a:r>
          </a:p>
          <a:p>
            <a:r>
              <a:rPr lang="en-GB" altLang="en-US" sz="2400" dirty="0">
                <a:ea typeface="ＭＳ Ｐゴシック" panose="020B0600070205080204" pitchFamily="34" charset="-128"/>
                <a:cs typeface="Arial" panose="020B0604020202020204" pitchFamily="34" charset="0"/>
              </a:rPr>
              <a:t>Beakers are so-called because they are thought to have been used for drinking, possibly beer! </a:t>
            </a:r>
          </a:p>
          <a:p>
            <a:r>
              <a:rPr lang="en-GB" altLang="en-US" sz="2400" dirty="0">
                <a:ea typeface="ＭＳ Ｐゴシック" panose="020B0600070205080204" pitchFamily="34" charset="-128"/>
                <a:cs typeface="Arial" panose="020B0604020202020204" pitchFamily="34" charset="0"/>
              </a:rPr>
              <a:t>This type of pottery first appeared in the Late Neolithic period in western Europe, eventually arriving in Britain – one was found in the grave of the Amesbury Archer who came from the Alps.</a:t>
            </a:r>
            <a:endParaRPr lang="en-GB" dirty="0"/>
          </a:p>
        </p:txBody>
      </p:sp>
      <p:sp>
        <p:nvSpPr>
          <p:cNvPr id="3" name="Text Placeholder 2">
            <a:extLst>
              <a:ext uri="{FF2B5EF4-FFF2-40B4-BE49-F238E27FC236}">
                <a16:creationId xmlns:a16="http://schemas.microsoft.com/office/drawing/2014/main" id="{ABD20FAA-948C-A23F-FB9F-7242A9A57CE8}"/>
              </a:ext>
            </a:extLst>
          </p:cNvPr>
          <p:cNvSpPr>
            <a:spLocks noGrp="1"/>
          </p:cNvSpPr>
          <p:nvPr>
            <p:ph type="body" sz="quarter" idx="23"/>
          </p:nvPr>
        </p:nvSpPr>
        <p:spPr>
          <a:xfrm>
            <a:off x="7202184" y="6362816"/>
            <a:ext cx="3534310" cy="414338"/>
          </a:xfrm>
        </p:spPr>
        <p:txBody>
          <a:bodyPr/>
          <a:lstStyle/>
          <a:p>
            <a:r>
              <a:rPr lang="en-GB" dirty="0"/>
              <a:t>A Beaker pot</a:t>
            </a:r>
          </a:p>
        </p:txBody>
      </p:sp>
      <p:pic>
        <p:nvPicPr>
          <p:cNvPr id="13" name="Picture Placeholder 12" descr="A curvy shaped orangey coloured pot">
            <a:extLst>
              <a:ext uri="{FF2B5EF4-FFF2-40B4-BE49-F238E27FC236}">
                <a16:creationId xmlns:a16="http://schemas.microsoft.com/office/drawing/2014/main" id="{1C35543A-471E-E85D-2534-D37D6916C87B}"/>
              </a:ext>
            </a:extLst>
          </p:cNvPr>
          <p:cNvPicPr>
            <a:picLocks noGrp="1" noChangeAspect="1"/>
          </p:cNvPicPr>
          <p:nvPr>
            <p:ph type="pic" sz="quarter" idx="10"/>
          </p:nvPr>
        </p:nvPicPr>
        <p:blipFill>
          <a:blip r:embed="rId3"/>
          <a:srcRect t="23442" b="14065"/>
          <a:stretch>
            <a:fillRect/>
          </a:stretch>
        </p:blipFill>
        <p:spPr>
          <a:xfrm>
            <a:off x="6096000" y="1411704"/>
            <a:ext cx="5714114" cy="4798596"/>
          </a:xfrm>
          <a:prstGeom prst="rect">
            <a:avLst/>
          </a:prstGeom>
        </p:spPr>
      </p:pic>
      <p:grpSp>
        <p:nvGrpSpPr>
          <p:cNvPr id="4" name="Group 3" descr="How might climate change to affect the preservation of waterlogged archaeological sites?">
            <a:extLst>
              <a:ext uri="{FF2B5EF4-FFF2-40B4-BE49-F238E27FC236}">
                <a16:creationId xmlns:a16="http://schemas.microsoft.com/office/drawing/2014/main" id="{F096D65F-C89A-D221-EF27-6B2C0DC5377B}"/>
              </a:ext>
            </a:extLst>
          </p:cNvPr>
          <p:cNvGrpSpPr/>
          <p:nvPr/>
        </p:nvGrpSpPr>
        <p:grpSpPr>
          <a:xfrm>
            <a:off x="6515810" y="2984371"/>
            <a:ext cx="4907058" cy="3070477"/>
            <a:chOff x="6978822" y="1631374"/>
            <a:chExt cx="4608589" cy="3070477"/>
          </a:xfrm>
        </p:grpSpPr>
        <p:grpSp>
          <p:nvGrpSpPr>
            <p:cNvPr id="5" name="Washi" descr="Washi tape">
              <a:extLst>
                <a:ext uri="{FF2B5EF4-FFF2-40B4-BE49-F238E27FC236}">
                  <a16:creationId xmlns:a16="http://schemas.microsoft.com/office/drawing/2014/main" id="{8820CFB7-1ABB-35D2-0182-2A31837CBEEF}"/>
                </a:ext>
              </a:extLst>
            </p:cNvPr>
            <p:cNvGrpSpPr/>
            <p:nvPr/>
          </p:nvGrpSpPr>
          <p:grpSpPr>
            <a:xfrm>
              <a:off x="6978822" y="2218279"/>
              <a:ext cx="4608589" cy="2483572"/>
              <a:chOff x="8132535" y="-87330"/>
              <a:chExt cx="4608589" cy="2483572"/>
            </a:xfrm>
          </p:grpSpPr>
          <p:sp>
            <p:nvSpPr>
              <p:cNvPr id="7" name="Washi">
                <a:extLst>
                  <a:ext uri="{FF2B5EF4-FFF2-40B4-BE49-F238E27FC236}">
                    <a16:creationId xmlns:a16="http://schemas.microsoft.com/office/drawing/2014/main" id="{0F0282A1-8F21-79D8-8071-F13DB572B6EC}"/>
                  </a:ext>
                  <a:ext uri="{C183D7F6-B498-43B3-948B-1728B52AA6E4}">
                    <adec:decorative xmlns:adec="http://schemas.microsoft.com/office/drawing/2017/decorative" val="1"/>
                  </a:ext>
                </a:extLst>
              </p:cNvPr>
              <p:cNvSpPr txBox="1">
                <a:spLocks/>
              </p:cNvSpPr>
              <p:nvPr/>
            </p:nvSpPr>
            <p:spPr>
              <a:xfrm>
                <a:off x="8132535" y="-87330"/>
                <a:ext cx="4608589" cy="2364059"/>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Text Placeholder">
                <a:extLst>
                  <a:ext uri="{FF2B5EF4-FFF2-40B4-BE49-F238E27FC236}">
                    <a16:creationId xmlns:a16="http://schemas.microsoft.com/office/drawing/2014/main" id="{638C6032-2590-FA46-CB2F-A25792A90C90}"/>
                  </a:ext>
                  <a:ext uri="{C183D7F6-B498-43B3-948B-1728B52AA6E4}">
                    <adec:decorative xmlns:adec="http://schemas.microsoft.com/office/drawing/2017/decorative" val="0"/>
                  </a:ext>
                </a:extLst>
              </p:cNvPr>
              <p:cNvSpPr txBox="1">
                <a:spLocks/>
              </p:cNvSpPr>
              <p:nvPr/>
            </p:nvSpPr>
            <p:spPr>
              <a:xfrm rot="21383919">
                <a:off x="8199202" y="132632"/>
                <a:ext cx="448390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What can Beaker pottery tell us about trade and peoples’ relationship with mainland Europe at this time?</a:t>
                </a:r>
              </a:p>
              <a:p>
                <a:endParaRPr lang="en-US" dirty="0"/>
              </a:p>
            </p:txBody>
          </p:sp>
        </p:grpSp>
        <p:pic>
          <p:nvPicPr>
            <p:cNvPr id="6" name="Question Mark" descr="Question mark">
              <a:extLst>
                <a:ext uri="{FF2B5EF4-FFF2-40B4-BE49-F238E27FC236}">
                  <a16:creationId xmlns:a16="http://schemas.microsoft.com/office/drawing/2014/main" id="{5E1CC322-4560-96D8-E70A-3D0F9F7D5616}"/>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48285">
              <a:off x="10641046" y="1631374"/>
              <a:ext cx="744846" cy="1318312"/>
            </a:xfrm>
            <a:prstGeom prst="rect">
              <a:avLst/>
            </a:prstGeom>
          </p:spPr>
        </p:pic>
      </p:grpSp>
    </p:spTree>
    <p:extLst>
      <p:ext uri="{BB962C8B-B14F-4D97-AF65-F5344CB8AC3E}">
        <p14:creationId xmlns:p14="http://schemas.microsoft.com/office/powerpoint/2010/main" val="4288016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281E7-4272-37EF-C3BC-6729370EE2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D04BA5-7D38-E1B2-EB65-7C586DE06940}"/>
              </a:ext>
            </a:extLst>
          </p:cNvPr>
          <p:cNvSpPr>
            <a:spLocks noGrp="1"/>
          </p:cNvSpPr>
          <p:nvPr>
            <p:ph type="title"/>
          </p:nvPr>
        </p:nvSpPr>
        <p:spPr/>
        <p:txBody>
          <a:bodyPr>
            <a:normAutofit/>
          </a:bodyPr>
          <a:lstStyle/>
          <a:p>
            <a:r>
              <a:rPr lang="en-US" dirty="0"/>
              <a:t>Pottery </a:t>
            </a:r>
            <a:endParaRPr lang="en-US" sz="1200" dirty="0"/>
          </a:p>
        </p:txBody>
      </p:sp>
      <p:sp>
        <p:nvSpPr>
          <p:cNvPr id="14" name="Content Placeholder 13">
            <a:extLst>
              <a:ext uri="{FF2B5EF4-FFF2-40B4-BE49-F238E27FC236}">
                <a16:creationId xmlns:a16="http://schemas.microsoft.com/office/drawing/2014/main" id="{6E55AC16-1E32-ED5F-FAF7-0F5F8DF8156C}"/>
              </a:ext>
            </a:extLst>
          </p:cNvPr>
          <p:cNvSpPr>
            <a:spLocks noGrp="1"/>
          </p:cNvSpPr>
          <p:nvPr>
            <p:ph idx="1"/>
          </p:nvPr>
        </p:nvSpPr>
        <p:spPr>
          <a:xfrm>
            <a:off x="370596" y="1411704"/>
            <a:ext cx="5443181" cy="4981601"/>
          </a:xfrm>
        </p:spPr>
        <p:txBody>
          <a:bodyPr lIns="0" tIns="45720" rIns="90000" bIns="45720" anchor="t"/>
          <a:lstStyle/>
          <a:p>
            <a:r>
              <a:rPr lang="en-GB" altLang="en-US" sz="2400" dirty="0">
                <a:ea typeface="ＭＳ Ｐゴシック" panose="020B0600070205080204" pitchFamily="34" charset="-128"/>
                <a:cs typeface="Arial" panose="020B0604020202020204" pitchFamily="34" charset="0"/>
              </a:rPr>
              <a:t>In Bronze Age Britain local styles of </a:t>
            </a:r>
            <a:r>
              <a:rPr lang="en-GB" altLang="en-US" sz="2400" dirty="0">
                <a:solidFill>
                  <a:schemeClr val="accent2">
                    <a:lumMod val="75000"/>
                  </a:schemeClr>
                </a:solidFill>
                <a:ea typeface="ＭＳ Ｐゴシック" panose="020B0600070205080204" pitchFamily="34" charset="-128"/>
                <a:cs typeface="Arial" panose="020B0604020202020204" pitchFamily="34" charset="0"/>
              </a:rPr>
              <a:t>Beaker</a:t>
            </a:r>
            <a:r>
              <a:rPr lang="en-GB" altLang="en-US" sz="2400" dirty="0">
                <a:ea typeface="ＭＳ Ｐゴシック" panose="020B0600070205080204" pitchFamily="34" charset="-128"/>
                <a:cs typeface="Arial" panose="020B0604020202020204" pitchFamily="34" charset="0"/>
              </a:rPr>
              <a:t> pottery developed. They are mainly found in graves, rather than in places where people lived everyday.</a:t>
            </a:r>
          </a:p>
          <a:p>
            <a:r>
              <a:rPr lang="en-GB" altLang="en-US" sz="2400" dirty="0">
                <a:ea typeface="ＭＳ Ｐゴシック" panose="020B0600070205080204" pitchFamily="34" charset="-128"/>
                <a:cs typeface="Arial" panose="020B0604020202020204" pitchFamily="34" charset="0"/>
              </a:rPr>
              <a:t>Later, Bronze Age people used other types of pottery, which archaeologists have named after either:</a:t>
            </a:r>
          </a:p>
          <a:p>
            <a:pPr marL="342900" indent="-342900">
              <a:buFont typeface="Arial" panose="020B0604020202020204" pitchFamily="34" charset="0"/>
              <a:buChar char="•"/>
            </a:pPr>
            <a:r>
              <a:rPr lang="en-GB" altLang="en-US" sz="2400" dirty="0">
                <a:ea typeface="ＭＳ Ｐゴシック" panose="020B0600070205080204" pitchFamily="34" charset="-128"/>
                <a:cs typeface="Arial" panose="020B0604020202020204" pitchFamily="34" charset="0"/>
              </a:rPr>
              <a:t>their shapes (e.g. </a:t>
            </a:r>
            <a:r>
              <a:rPr lang="en-GB" altLang="en-US" sz="2400" dirty="0">
                <a:solidFill>
                  <a:schemeClr val="accent6">
                    <a:lumMod val="75000"/>
                  </a:schemeClr>
                </a:solidFill>
                <a:ea typeface="ＭＳ Ｐゴシック" panose="020B0600070205080204" pitchFamily="34" charset="-128"/>
                <a:cs typeface="Arial" panose="020B0604020202020204" pitchFamily="34" charset="0"/>
              </a:rPr>
              <a:t>Collared Urns</a:t>
            </a:r>
            <a:r>
              <a:rPr lang="en-GB" altLang="en-US" sz="2400" dirty="0">
                <a:ea typeface="ＭＳ Ｐゴシック" panose="020B0600070205080204" pitchFamily="34" charset="-128"/>
                <a:cs typeface="Arial" panose="020B0604020202020204" pitchFamily="34" charset="0"/>
              </a:rPr>
              <a:t>) </a:t>
            </a:r>
          </a:p>
          <a:p>
            <a:pPr marL="342900" indent="-342900">
              <a:buFont typeface="Arial" panose="020B0604020202020204" pitchFamily="34" charset="0"/>
              <a:buChar char="•"/>
            </a:pPr>
            <a:r>
              <a:rPr lang="en-GB" altLang="en-US" sz="2400" dirty="0">
                <a:ea typeface="ＭＳ Ｐゴシック" panose="020B0600070205080204" pitchFamily="34" charset="-128"/>
                <a:cs typeface="Arial" panose="020B0604020202020204" pitchFamily="34" charset="0"/>
              </a:rPr>
              <a:t>what they may have been used for (e.g. </a:t>
            </a:r>
            <a:r>
              <a:rPr lang="en-GB" altLang="en-US" sz="2400" dirty="0">
                <a:solidFill>
                  <a:schemeClr val="accent1">
                    <a:lumMod val="75000"/>
                  </a:schemeClr>
                </a:solidFill>
                <a:ea typeface="ＭＳ Ｐゴシック" panose="020B0600070205080204" pitchFamily="34" charset="-128"/>
                <a:cs typeface="Arial" panose="020B0604020202020204" pitchFamily="34" charset="0"/>
              </a:rPr>
              <a:t>Food or Storage Vessels</a:t>
            </a:r>
            <a:r>
              <a:rPr lang="en-GB" altLang="en-US" sz="2400" dirty="0">
                <a:ea typeface="ＭＳ Ｐゴシック" panose="020B0600070205080204" pitchFamily="34" charset="-128"/>
                <a:cs typeface="Arial" panose="020B0604020202020204" pitchFamily="34" charset="0"/>
              </a:rPr>
              <a:t>)</a:t>
            </a:r>
          </a:p>
          <a:p>
            <a:pPr marL="342900" indent="-342900">
              <a:buFont typeface="Arial" panose="020B0604020202020204" pitchFamily="34" charset="0"/>
              <a:buChar char="•"/>
            </a:pPr>
            <a:r>
              <a:rPr lang="en-GB" altLang="en-US" sz="2400" dirty="0">
                <a:ea typeface="ＭＳ Ｐゴシック" panose="020B0600070205080204" pitchFamily="34" charset="-128"/>
                <a:cs typeface="Arial" panose="020B0604020202020204" pitchFamily="34" charset="0"/>
              </a:rPr>
              <a:t>the places they were discovered (e.g. </a:t>
            </a:r>
            <a:r>
              <a:rPr lang="en-GB" altLang="en-US" sz="2400" dirty="0">
                <a:solidFill>
                  <a:schemeClr val="accent4">
                    <a:lumMod val="75000"/>
                  </a:schemeClr>
                </a:solidFill>
                <a:ea typeface="ＭＳ Ｐゴシック" panose="020B0600070205080204" pitchFamily="34" charset="-128"/>
                <a:cs typeface="Arial" panose="020B0604020202020204" pitchFamily="34" charset="0"/>
              </a:rPr>
              <a:t>‘Trevisker’ ware </a:t>
            </a:r>
            <a:r>
              <a:rPr lang="en-GB" altLang="en-US" sz="2400" dirty="0">
                <a:ea typeface="ＭＳ Ｐゴシック" panose="020B0600070205080204" pitchFamily="34" charset="-128"/>
                <a:cs typeface="Arial" panose="020B0604020202020204" pitchFamily="34" charset="0"/>
              </a:rPr>
              <a:t>from Cornwall).</a:t>
            </a:r>
          </a:p>
          <a:p>
            <a:endParaRPr lang="en-GB" dirty="0"/>
          </a:p>
        </p:txBody>
      </p:sp>
      <p:sp>
        <p:nvSpPr>
          <p:cNvPr id="3" name="Text Placeholder 2">
            <a:extLst>
              <a:ext uri="{FF2B5EF4-FFF2-40B4-BE49-F238E27FC236}">
                <a16:creationId xmlns:a16="http://schemas.microsoft.com/office/drawing/2014/main" id="{AE133EB6-36E7-BE26-B20D-60257C5E9290}"/>
              </a:ext>
            </a:extLst>
          </p:cNvPr>
          <p:cNvSpPr>
            <a:spLocks noGrp="1"/>
          </p:cNvSpPr>
          <p:nvPr>
            <p:ph type="body" sz="quarter" idx="23"/>
          </p:nvPr>
        </p:nvSpPr>
        <p:spPr>
          <a:xfrm>
            <a:off x="7349068" y="6362816"/>
            <a:ext cx="3172176" cy="414338"/>
          </a:xfrm>
        </p:spPr>
        <p:txBody>
          <a:bodyPr/>
          <a:lstStyle/>
          <a:p>
            <a:r>
              <a:rPr lang="en-GB" dirty="0"/>
              <a:t>Bronze Age Pottery </a:t>
            </a:r>
          </a:p>
        </p:txBody>
      </p:sp>
      <p:pic>
        <p:nvPicPr>
          <p:cNvPr id="22" name="Picture Placeholder 21" descr="A photo of different sizes and types of pots">
            <a:extLst>
              <a:ext uri="{FF2B5EF4-FFF2-40B4-BE49-F238E27FC236}">
                <a16:creationId xmlns:a16="http://schemas.microsoft.com/office/drawing/2014/main" id="{D339CCA2-D3D6-E956-02F5-087428BCA5C4}"/>
              </a:ext>
            </a:extLst>
          </p:cNvPr>
          <p:cNvPicPr>
            <a:picLocks noGrp="1" noChangeAspect="1"/>
          </p:cNvPicPr>
          <p:nvPr>
            <p:ph type="pic" sz="quarter" idx="10"/>
          </p:nvPr>
        </p:nvPicPr>
        <p:blipFill>
          <a:blip r:embed="rId3"/>
          <a:srcRect l="2154" r="2154"/>
          <a:stretch>
            <a:fillRect/>
          </a:stretch>
        </p:blipFill>
        <p:spPr>
          <a:xfrm>
            <a:off x="6096000" y="1411704"/>
            <a:ext cx="5714114" cy="4798596"/>
          </a:xfrm>
          <a:prstGeom prst="rect">
            <a:avLst/>
          </a:prstGeom>
        </p:spPr>
      </p:pic>
      <p:sp>
        <p:nvSpPr>
          <p:cNvPr id="4" name="Rectangle: Rounded Corners 3">
            <a:extLst>
              <a:ext uri="{FF2B5EF4-FFF2-40B4-BE49-F238E27FC236}">
                <a16:creationId xmlns:a16="http://schemas.microsoft.com/office/drawing/2014/main" id="{4962ECFF-C223-B181-13E9-F74BCA3E0E5E}"/>
              </a:ext>
              <a:ext uri="{C183D7F6-B498-43B3-948B-1728B52AA6E4}">
                <adec:decorative xmlns:adec="http://schemas.microsoft.com/office/drawing/2017/decorative" val="1"/>
              </a:ext>
            </a:extLst>
          </p:cNvPr>
          <p:cNvSpPr/>
          <p:nvPr/>
        </p:nvSpPr>
        <p:spPr>
          <a:xfrm>
            <a:off x="8048978" y="4639733"/>
            <a:ext cx="993422" cy="1354667"/>
          </a:xfrm>
          <a:prstGeom prst="roundRect">
            <a:avLst/>
          </a:prstGeom>
          <a:noFill/>
          <a:ln w="38100">
            <a:solidFill>
              <a:schemeClr val="accent2">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dirty="0"/>
          </a:p>
        </p:txBody>
      </p:sp>
      <p:sp>
        <p:nvSpPr>
          <p:cNvPr id="5" name="Rectangle: Rounded Corners 4">
            <a:extLst>
              <a:ext uri="{FF2B5EF4-FFF2-40B4-BE49-F238E27FC236}">
                <a16:creationId xmlns:a16="http://schemas.microsoft.com/office/drawing/2014/main" id="{A3B821D3-D799-F023-BAE3-DAEE9E4C496A}"/>
              </a:ext>
              <a:ext uri="{C183D7F6-B498-43B3-948B-1728B52AA6E4}">
                <adec:decorative xmlns:adec="http://schemas.microsoft.com/office/drawing/2017/decorative" val="1"/>
              </a:ext>
            </a:extLst>
          </p:cNvPr>
          <p:cNvSpPr/>
          <p:nvPr/>
        </p:nvSpPr>
        <p:spPr>
          <a:xfrm>
            <a:off x="10385778" y="4254558"/>
            <a:ext cx="1038578" cy="1638242"/>
          </a:xfrm>
          <a:prstGeom prst="roundRect">
            <a:avLst/>
          </a:prstGeom>
          <a:noFill/>
          <a:ln w="38100">
            <a:solidFill>
              <a:schemeClr val="accent2">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dirty="0"/>
          </a:p>
        </p:txBody>
      </p:sp>
      <p:sp>
        <p:nvSpPr>
          <p:cNvPr id="6" name="Rectangle: Rounded Corners 5">
            <a:extLst>
              <a:ext uri="{FF2B5EF4-FFF2-40B4-BE49-F238E27FC236}">
                <a16:creationId xmlns:a16="http://schemas.microsoft.com/office/drawing/2014/main" id="{83526D83-76AE-033E-7877-F97FCE37DBF1}"/>
              </a:ext>
              <a:ext uri="{C183D7F6-B498-43B3-948B-1728B52AA6E4}">
                <adec:decorative xmlns:adec="http://schemas.microsoft.com/office/drawing/2017/decorative" val="1"/>
              </a:ext>
            </a:extLst>
          </p:cNvPr>
          <p:cNvSpPr/>
          <p:nvPr/>
        </p:nvSpPr>
        <p:spPr>
          <a:xfrm>
            <a:off x="8048978" y="2991556"/>
            <a:ext cx="2336800" cy="2562577"/>
          </a:xfrm>
          <a:prstGeom prst="roundRect">
            <a:avLst/>
          </a:prstGeom>
          <a:no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FDB7E574-C4B6-E68A-B01D-D78ED523C895}"/>
              </a:ext>
              <a:ext uri="{C183D7F6-B498-43B3-948B-1728B52AA6E4}">
                <adec:decorative xmlns:adec="http://schemas.microsoft.com/office/drawing/2017/decorative" val="1"/>
              </a:ext>
            </a:extLst>
          </p:cNvPr>
          <p:cNvSpPr/>
          <p:nvPr/>
        </p:nvSpPr>
        <p:spPr>
          <a:xfrm>
            <a:off x="6321778" y="3951111"/>
            <a:ext cx="1727200" cy="1939312"/>
          </a:xfrm>
          <a:prstGeom prst="roundRect">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Rounded Corners 7">
            <a:extLst>
              <a:ext uri="{FF2B5EF4-FFF2-40B4-BE49-F238E27FC236}">
                <a16:creationId xmlns:a16="http://schemas.microsoft.com/office/drawing/2014/main" id="{C4F88850-CE10-E251-6E54-C25DF7A52D55}"/>
              </a:ext>
              <a:ext uri="{C183D7F6-B498-43B3-948B-1728B52AA6E4}">
                <adec:decorative xmlns:adec="http://schemas.microsoft.com/office/drawing/2017/decorative" val="1"/>
              </a:ext>
            </a:extLst>
          </p:cNvPr>
          <p:cNvSpPr/>
          <p:nvPr/>
        </p:nvSpPr>
        <p:spPr>
          <a:xfrm>
            <a:off x="9256889" y="5023556"/>
            <a:ext cx="993422" cy="1106311"/>
          </a:xfrm>
          <a:prstGeom prst="roundRect">
            <a:avLst/>
          </a:prstGeom>
          <a:noFill/>
          <a:ln w="381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0" name="Washi" descr="Washi tape">
            <a:extLst>
              <a:ext uri="{FF2B5EF4-FFF2-40B4-BE49-F238E27FC236}">
                <a16:creationId xmlns:a16="http://schemas.microsoft.com/office/drawing/2014/main" id="{77B6078C-9C5E-E4A8-6D3E-B3777F31DAF3}"/>
              </a:ext>
            </a:extLst>
          </p:cNvPr>
          <p:cNvGrpSpPr/>
          <p:nvPr/>
        </p:nvGrpSpPr>
        <p:grpSpPr>
          <a:xfrm>
            <a:off x="6795715" y="1536119"/>
            <a:ext cx="4278882" cy="1455438"/>
            <a:chOff x="8132536" y="-87330"/>
            <a:chExt cx="3621837" cy="2364059"/>
          </a:xfrm>
        </p:grpSpPr>
        <p:sp>
          <p:nvSpPr>
            <p:cNvPr id="12" name="Washi">
              <a:extLst>
                <a:ext uri="{FF2B5EF4-FFF2-40B4-BE49-F238E27FC236}">
                  <a16:creationId xmlns:a16="http://schemas.microsoft.com/office/drawing/2014/main" id="{A3FB30D8-ABD5-4BC0-684F-7107BFA8F65C}"/>
                </a:ext>
                <a:ext uri="{C183D7F6-B498-43B3-948B-1728B52AA6E4}">
                  <adec:decorative xmlns:adec="http://schemas.microsoft.com/office/drawing/2017/decorative" val="1"/>
                </a:ext>
              </a:extLst>
            </p:cNvPr>
            <p:cNvSpPr txBox="1">
              <a:spLocks/>
            </p:cNvSpPr>
            <p:nvPr/>
          </p:nvSpPr>
          <p:spPr>
            <a:xfrm>
              <a:off x="8132536" y="-87330"/>
              <a:ext cx="3621837" cy="2364059"/>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3" name="Text Placeholder" descr="What could people have used to cook with and eat from before they had pots?&#10;">
              <a:extLst>
                <a:ext uri="{FF2B5EF4-FFF2-40B4-BE49-F238E27FC236}">
                  <a16:creationId xmlns:a16="http://schemas.microsoft.com/office/drawing/2014/main" id="{345A4165-9285-AE70-7D2F-4B7D3B612F26}"/>
                </a:ext>
                <a:ext uri="{C183D7F6-B498-43B3-948B-1728B52AA6E4}">
                  <adec:decorative xmlns:adec="http://schemas.microsoft.com/office/drawing/2017/decorative" val="0"/>
                </a:ext>
              </a:extLst>
            </p:cNvPr>
            <p:cNvSpPr txBox="1">
              <a:spLocks/>
            </p:cNvSpPr>
            <p:nvPr/>
          </p:nvSpPr>
          <p:spPr>
            <a:xfrm rot="21383919">
              <a:off x="8219887" y="405965"/>
              <a:ext cx="3449654" cy="1659002"/>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ACTIVITY</a:t>
              </a:r>
            </a:p>
            <a:p>
              <a:r>
                <a:rPr lang="en-GB" altLang="en-US" sz="2000" b="0" dirty="0">
                  <a:cs typeface="Arial" panose="020B0604020202020204" pitchFamily="34" charset="0"/>
                </a:rPr>
                <a:t>Could you use clay to make a Bronze Age ‘Beaker’?</a:t>
              </a:r>
            </a:p>
            <a:p>
              <a:endParaRPr lang="en-US" dirty="0"/>
            </a:p>
          </p:txBody>
        </p:sp>
      </p:grpSp>
    </p:spTree>
    <p:extLst>
      <p:ext uri="{BB962C8B-B14F-4D97-AF65-F5344CB8AC3E}">
        <p14:creationId xmlns:p14="http://schemas.microsoft.com/office/powerpoint/2010/main" val="605189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BB72D-9295-73E7-F923-EE75DADDB6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98CEC3-1E34-FFBC-1BDD-E30C9F597E19}"/>
              </a:ext>
            </a:extLst>
          </p:cNvPr>
          <p:cNvSpPr>
            <a:spLocks noGrp="1"/>
          </p:cNvSpPr>
          <p:nvPr>
            <p:ph type="title"/>
          </p:nvPr>
        </p:nvSpPr>
        <p:spPr/>
        <p:txBody>
          <a:bodyPr>
            <a:normAutofit/>
          </a:bodyPr>
          <a:lstStyle/>
          <a:p>
            <a:r>
              <a:rPr lang="en-US" dirty="0"/>
              <a:t>Farming &amp; Fields</a:t>
            </a:r>
          </a:p>
        </p:txBody>
      </p:sp>
      <p:sp>
        <p:nvSpPr>
          <p:cNvPr id="14" name="Content Placeholder 13">
            <a:extLst>
              <a:ext uri="{FF2B5EF4-FFF2-40B4-BE49-F238E27FC236}">
                <a16:creationId xmlns:a16="http://schemas.microsoft.com/office/drawing/2014/main" id="{4217197D-40EB-F24D-D7AC-4E28CF1CE218}"/>
              </a:ext>
            </a:extLst>
          </p:cNvPr>
          <p:cNvSpPr>
            <a:spLocks noGrp="1"/>
          </p:cNvSpPr>
          <p:nvPr>
            <p:ph idx="1"/>
          </p:nvPr>
        </p:nvSpPr>
        <p:spPr>
          <a:xfrm>
            <a:off x="381886" y="1411704"/>
            <a:ext cx="5324852" cy="5365450"/>
          </a:xfrm>
        </p:spPr>
        <p:txBody>
          <a:bodyPr/>
          <a:lstStyle/>
          <a:p>
            <a:r>
              <a:rPr lang="en-GB" sz="2400" dirty="0"/>
              <a:t>Farming in Britain began in the Neolithic but it wasn’t until the Bronze Age that organised fields, like we’d recognise today, were created. </a:t>
            </a:r>
          </a:p>
          <a:p>
            <a:r>
              <a:rPr lang="en-GB" sz="2400" dirty="0"/>
              <a:t>These fields show that farming became more intensive and that people began to think differently about land ownership and movement.</a:t>
            </a:r>
          </a:p>
          <a:p>
            <a:r>
              <a:rPr lang="en-GB" sz="2400" dirty="0"/>
              <a:t>In most places, these early fields have disappeared. Over time, they were replaced by later farming methods. However, in some places, prehistoric field patterns still survive.</a:t>
            </a:r>
          </a:p>
          <a:p>
            <a:r>
              <a:rPr lang="en-GB" sz="2400" dirty="0"/>
              <a:t> </a:t>
            </a:r>
          </a:p>
          <a:p>
            <a:endParaRPr lang="en-GB" dirty="0"/>
          </a:p>
        </p:txBody>
      </p:sp>
      <p:sp>
        <p:nvSpPr>
          <p:cNvPr id="3" name="Text Placeholder 2">
            <a:extLst>
              <a:ext uri="{FF2B5EF4-FFF2-40B4-BE49-F238E27FC236}">
                <a16:creationId xmlns:a16="http://schemas.microsoft.com/office/drawing/2014/main" id="{D7C7198E-D103-5F13-A03B-9F160968EEEE}"/>
              </a:ext>
            </a:extLst>
          </p:cNvPr>
          <p:cNvSpPr>
            <a:spLocks noGrp="1"/>
          </p:cNvSpPr>
          <p:nvPr>
            <p:ph type="body" sz="quarter" idx="23"/>
          </p:nvPr>
        </p:nvSpPr>
        <p:spPr>
          <a:xfrm>
            <a:off x="7179733" y="6362816"/>
            <a:ext cx="3522134" cy="414338"/>
          </a:xfrm>
        </p:spPr>
        <p:txBody>
          <a:bodyPr/>
          <a:lstStyle/>
          <a:p>
            <a:r>
              <a:rPr lang="en-GB" dirty="0"/>
              <a:t>Bronze Age fields, Devon</a:t>
            </a:r>
          </a:p>
        </p:txBody>
      </p:sp>
      <p:pic>
        <p:nvPicPr>
          <p:cNvPr id="8" name="Picture Placeholder 7" descr="A colour photo of moorland showing a grid pattern of ancient field systems">
            <a:extLst>
              <a:ext uri="{FF2B5EF4-FFF2-40B4-BE49-F238E27FC236}">
                <a16:creationId xmlns:a16="http://schemas.microsoft.com/office/drawing/2014/main" id="{8F28122B-CA83-6786-C821-53CD066AE15D}"/>
              </a:ext>
            </a:extLst>
          </p:cNvPr>
          <p:cNvPicPr>
            <a:picLocks noGrp="1" noChangeAspect="1"/>
          </p:cNvPicPr>
          <p:nvPr>
            <p:ph type="pic" sz="quarter" idx="10"/>
          </p:nvPr>
        </p:nvPicPr>
        <p:blipFill>
          <a:blip r:embed="rId3"/>
          <a:srcRect l="5190" r="5190"/>
          <a:stretch>
            <a:fillRect/>
          </a:stretch>
        </p:blipFill>
        <p:spPr>
          <a:prstGeom prst="rect">
            <a:avLst/>
          </a:prstGeom>
        </p:spPr>
      </p:pic>
    </p:spTree>
    <p:extLst>
      <p:ext uri="{BB962C8B-B14F-4D97-AF65-F5344CB8AC3E}">
        <p14:creationId xmlns:p14="http://schemas.microsoft.com/office/powerpoint/2010/main" val="2647992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59D42-252D-CE1C-C1F4-2835DD3845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9E2A56-48D9-CD4D-8998-25593C4223E4}"/>
              </a:ext>
            </a:extLst>
          </p:cNvPr>
          <p:cNvSpPr>
            <a:spLocks noGrp="1"/>
          </p:cNvSpPr>
          <p:nvPr>
            <p:ph type="title"/>
          </p:nvPr>
        </p:nvSpPr>
        <p:spPr/>
        <p:txBody>
          <a:bodyPr>
            <a:normAutofit/>
          </a:bodyPr>
          <a:lstStyle/>
          <a:p>
            <a:r>
              <a:rPr lang="en-US" dirty="0"/>
              <a:t>Farming &amp; Fields </a:t>
            </a:r>
          </a:p>
        </p:txBody>
      </p:sp>
      <p:sp>
        <p:nvSpPr>
          <p:cNvPr id="14" name="Content Placeholder 13">
            <a:extLst>
              <a:ext uri="{FF2B5EF4-FFF2-40B4-BE49-F238E27FC236}">
                <a16:creationId xmlns:a16="http://schemas.microsoft.com/office/drawing/2014/main" id="{FC0D88C3-3654-8D50-076F-7EE68F200919}"/>
              </a:ext>
            </a:extLst>
          </p:cNvPr>
          <p:cNvSpPr>
            <a:spLocks noGrp="1"/>
          </p:cNvSpPr>
          <p:nvPr>
            <p:ph idx="1"/>
          </p:nvPr>
        </p:nvSpPr>
        <p:spPr>
          <a:xfrm>
            <a:off x="381886" y="1411704"/>
            <a:ext cx="5324852" cy="5365450"/>
          </a:xfrm>
        </p:spPr>
        <p:txBody>
          <a:bodyPr/>
          <a:lstStyle/>
          <a:p>
            <a:r>
              <a:rPr lang="en-GB" sz="2400" dirty="0"/>
              <a:t>One site is Halshanger Common in Devon, where the remains of Bronze Age fields can still be seen as long, parallel banks. </a:t>
            </a:r>
          </a:p>
          <a:p>
            <a:r>
              <a:rPr lang="en-GB" sz="2400" dirty="0"/>
              <a:t>These strips are divided into smaller fields, creating a pattern that looks similar to brickwork.</a:t>
            </a:r>
          </a:p>
          <a:p>
            <a:r>
              <a:rPr lang="en-GB" sz="2400" dirty="0"/>
              <a:t>Within the fields are the remains of seven settlements (villages). The largest settlement, Grimspound, had at least 24 stone roundhouses, showing that these communities were well established.</a:t>
            </a:r>
          </a:p>
          <a:p>
            <a:r>
              <a:rPr lang="en-GB" sz="2400" dirty="0"/>
              <a:t> </a:t>
            </a:r>
          </a:p>
          <a:p>
            <a:endParaRPr lang="en-GB" dirty="0"/>
          </a:p>
        </p:txBody>
      </p:sp>
      <p:sp>
        <p:nvSpPr>
          <p:cNvPr id="3" name="Text Placeholder 2">
            <a:extLst>
              <a:ext uri="{FF2B5EF4-FFF2-40B4-BE49-F238E27FC236}">
                <a16:creationId xmlns:a16="http://schemas.microsoft.com/office/drawing/2014/main" id="{E308E150-9D70-FD52-6793-6F6BD6679A19}"/>
              </a:ext>
            </a:extLst>
          </p:cNvPr>
          <p:cNvSpPr>
            <a:spLocks noGrp="1"/>
          </p:cNvSpPr>
          <p:nvPr>
            <p:ph type="body" sz="quarter" idx="23"/>
          </p:nvPr>
        </p:nvSpPr>
        <p:spPr>
          <a:xfrm>
            <a:off x="7179733" y="6362816"/>
            <a:ext cx="3522134" cy="414338"/>
          </a:xfrm>
        </p:spPr>
        <p:txBody>
          <a:bodyPr/>
          <a:lstStyle/>
          <a:p>
            <a:r>
              <a:rPr lang="en-GB" dirty="0"/>
              <a:t>Bronze Age fields, Halshanger Common, Devon</a:t>
            </a:r>
          </a:p>
        </p:txBody>
      </p:sp>
      <p:pic>
        <p:nvPicPr>
          <p:cNvPr id="8" name="Picture Placeholder 7" descr="A black and white photo of moorland showing a grid pattern of ancient field systems">
            <a:extLst>
              <a:ext uri="{FF2B5EF4-FFF2-40B4-BE49-F238E27FC236}">
                <a16:creationId xmlns:a16="http://schemas.microsoft.com/office/drawing/2014/main" id="{A4E8618D-2EAD-29D9-B004-0035A2894D51}"/>
              </a:ext>
            </a:extLst>
          </p:cNvPr>
          <p:cNvPicPr>
            <a:picLocks noGrp="1" noChangeAspect="1"/>
          </p:cNvPicPr>
          <p:nvPr>
            <p:ph type="pic" sz="quarter" idx="10"/>
          </p:nvPr>
        </p:nvPicPr>
        <p:blipFill>
          <a:blip r:embed="rId3"/>
          <a:srcRect t="8627" b="8627"/>
          <a:stretch/>
        </p:blipFill>
        <p:spPr>
          <a:prstGeom prst="rect">
            <a:avLst/>
          </a:prstGeom>
        </p:spPr>
      </p:pic>
      <p:grpSp>
        <p:nvGrpSpPr>
          <p:cNvPr id="4" name="Group 3" descr="How might climate change to affect the preservation of waterlogged archaeological sites?">
            <a:extLst>
              <a:ext uri="{FF2B5EF4-FFF2-40B4-BE49-F238E27FC236}">
                <a16:creationId xmlns:a16="http://schemas.microsoft.com/office/drawing/2014/main" id="{01CA8D47-5389-D926-010F-BCA384DA66ED}"/>
              </a:ext>
            </a:extLst>
          </p:cNvPr>
          <p:cNvGrpSpPr/>
          <p:nvPr/>
        </p:nvGrpSpPr>
        <p:grpSpPr>
          <a:xfrm>
            <a:off x="6487271" y="2275763"/>
            <a:ext cx="4907058" cy="3070477"/>
            <a:chOff x="6978822" y="1631374"/>
            <a:chExt cx="4608589" cy="3070477"/>
          </a:xfrm>
        </p:grpSpPr>
        <p:grpSp>
          <p:nvGrpSpPr>
            <p:cNvPr id="5" name="Washi" descr="Washi tape">
              <a:extLst>
                <a:ext uri="{FF2B5EF4-FFF2-40B4-BE49-F238E27FC236}">
                  <a16:creationId xmlns:a16="http://schemas.microsoft.com/office/drawing/2014/main" id="{E88709ED-C954-C10F-ACBA-F122FFA6742D}"/>
                </a:ext>
              </a:extLst>
            </p:cNvPr>
            <p:cNvGrpSpPr/>
            <p:nvPr/>
          </p:nvGrpSpPr>
          <p:grpSpPr>
            <a:xfrm>
              <a:off x="6978822" y="2218279"/>
              <a:ext cx="4608589" cy="2483572"/>
              <a:chOff x="8132535" y="-87330"/>
              <a:chExt cx="4608589" cy="2483572"/>
            </a:xfrm>
          </p:grpSpPr>
          <p:sp>
            <p:nvSpPr>
              <p:cNvPr id="7" name="Washi">
                <a:extLst>
                  <a:ext uri="{FF2B5EF4-FFF2-40B4-BE49-F238E27FC236}">
                    <a16:creationId xmlns:a16="http://schemas.microsoft.com/office/drawing/2014/main" id="{D496E4B0-7541-55B3-9DF1-F91F18FF3D09}"/>
                  </a:ext>
                  <a:ext uri="{C183D7F6-B498-43B3-948B-1728B52AA6E4}">
                    <adec:decorative xmlns:adec="http://schemas.microsoft.com/office/drawing/2017/decorative" val="1"/>
                  </a:ext>
                </a:extLst>
              </p:cNvPr>
              <p:cNvSpPr txBox="1">
                <a:spLocks/>
              </p:cNvSpPr>
              <p:nvPr/>
            </p:nvSpPr>
            <p:spPr>
              <a:xfrm>
                <a:off x="8132535" y="-87330"/>
                <a:ext cx="4608589" cy="2364059"/>
              </a:xfrm>
              <a:prstGeom prst="rect">
                <a:avLst/>
              </a:prstGeom>
              <a:blipFill>
                <a:blip>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9" name="Text Placeholder">
                <a:extLst>
                  <a:ext uri="{FF2B5EF4-FFF2-40B4-BE49-F238E27FC236}">
                    <a16:creationId xmlns:a16="http://schemas.microsoft.com/office/drawing/2014/main" id="{474A3E59-71D1-B1E5-FA95-5FA0EF1E6052}"/>
                  </a:ext>
                  <a:ext uri="{C183D7F6-B498-43B3-948B-1728B52AA6E4}">
                    <adec:decorative xmlns:adec="http://schemas.microsoft.com/office/drawing/2017/decorative" val="0"/>
                  </a:ext>
                </a:extLst>
              </p:cNvPr>
              <p:cNvSpPr txBox="1">
                <a:spLocks/>
              </p:cNvSpPr>
              <p:nvPr/>
            </p:nvSpPr>
            <p:spPr>
              <a:xfrm rot="21383919">
                <a:off x="8199202" y="132632"/>
                <a:ext cx="4483904" cy="2263610"/>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a:t>
                </a:r>
              </a:p>
              <a:p>
                <a:r>
                  <a:rPr lang="en-GB" altLang="en-US" sz="2000" b="0" dirty="0">
                    <a:cs typeface="Arial" panose="020B0604020202020204" pitchFamily="34" charset="0"/>
                  </a:rPr>
                  <a:t>Why do you think Bronze Age people divided the land into fields?</a:t>
                </a:r>
              </a:p>
              <a:p>
                <a:endParaRPr lang="en-US" dirty="0"/>
              </a:p>
            </p:txBody>
          </p:sp>
        </p:grpSp>
        <p:pic>
          <p:nvPicPr>
            <p:cNvPr id="6" name="Question Mark" descr="Question mark">
              <a:extLst>
                <a:ext uri="{FF2B5EF4-FFF2-40B4-BE49-F238E27FC236}">
                  <a16:creationId xmlns:a16="http://schemas.microsoft.com/office/drawing/2014/main" id="{F5D0BF83-9BA2-C97F-211E-852CF498B0B6}"/>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48285">
              <a:off x="10641046" y="1631374"/>
              <a:ext cx="744846" cy="1318312"/>
            </a:xfrm>
            <a:prstGeom prst="rect">
              <a:avLst/>
            </a:prstGeom>
          </p:spPr>
        </p:pic>
      </p:grpSp>
    </p:spTree>
    <p:extLst>
      <p:ext uri="{BB962C8B-B14F-4D97-AF65-F5344CB8AC3E}">
        <p14:creationId xmlns:p14="http://schemas.microsoft.com/office/powerpoint/2010/main" val="72511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C904DFA7-9813-4078-BFF1-CD3E0309C097}">
  <ds:schemaRefs>
    <ds:schemaRef ds:uri="3cb168fb-557d-4aff-aaa1-591c64e5f6f0"/>
    <ds:schemaRef ds:uri="be30f734-6a04-496a-ba73-5e5e8d7e44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3.xml><?xml version="1.0" encoding="utf-8"?>
<ds:datastoreItem xmlns:ds="http://schemas.openxmlformats.org/officeDocument/2006/customXml" ds:itemID="{116D2E43-4F90-40BF-B410-9AF81C15F411}">
  <ds:schemaRefs>
    <ds:schemaRef ds:uri="3cb168fb-557d-4aff-aaa1-591c64e5f6f0"/>
    <ds:schemaRef ds:uri="be30f734-6a04-496a-ba73-5e5e8d7e44d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135</TotalTime>
  <Words>5226</Words>
  <Application>Microsoft Office PowerPoint</Application>
  <PresentationFormat>Widescreen</PresentationFormat>
  <Paragraphs>436</Paragraphs>
  <Slides>29</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ＭＳ Ｐゴシック</vt:lpstr>
      <vt:lpstr>ＭＳ Ｐゴシック</vt:lpstr>
      <vt:lpstr>Arial</vt:lpstr>
      <vt:lpstr>Calibri</vt:lpstr>
      <vt:lpstr>Source Sans Pro</vt:lpstr>
      <vt:lpstr>Source Sans Pro Bold</vt:lpstr>
      <vt:lpstr>Office Theme</vt:lpstr>
      <vt:lpstr>The Mesolithic (Middle Stone Age)</vt:lpstr>
      <vt:lpstr>The Bronze Age</vt:lpstr>
      <vt:lpstr>Stone Age to Iron Age Timeline – Bronze Age in context</vt:lpstr>
      <vt:lpstr>Metal working</vt:lpstr>
      <vt:lpstr>Metal working </vt:lpstr>
      <vt:lpstr>Pottery</vt:lpstr>
      <vt:lpstr>Pottery </vt:lpstr>
      <vt:lpstr>Farming &amp; Fields</vt:lpstr>
      <vt:lpstr>Farming &amp; Fields </vt:lpstr>
      <vt:lpstr>Death &amp; Burial - Round Barrows</vt:lpstr>
      <vt:lpstr>Death &amp; Burial - Round Barrows </vt:lpstr>
      <vt:lpstr>Death &amp; Burial - Round Barrow Burial Reconstruction</vt:lpstr>
      <vt:lpstr>Bronze Age settlements</vt:lpstr>
      <vt:lpstr>Near Lewes Hoard, East Sussex</vt:lpstr>
      <vt:lpstr>Near Lewes Hoard, East Sussex </vt:lpstr>
      <vt:lpstr>Cliffs End Farm, Kent</vt:lpstr>
      <vt:lpstr>Cliffs End Farm, Kent </vt:lpstr>
      <vt:lpstr>The Mold Cape, Flintshire</vt:lpstr>
      <vt:lpstr>The Mold Cape, Flintshire </vt:lpstr>
      <vt:lpstr>Seahenge, Norfolk</vt:lpstr>
      <vt:lpstr>Seahenge, Norfolk </vt:lpstr>
      <vt:lpstr>Whitehorse Hill, Devon</vt:lpstr>
      <vt:lpstr>Whitehorse Hill, Devon </vt:lpstr>
      <vt:lpstr>Grimspound, Devon</vt:lpstr>
      <vt:lpstr>Grimspound, Devon </vt:lpstr>
      <vt:lpstr>Must Farm &amp; Flag Fen, Cambridgeshire</vt:lpstr>
      <vt:lpstr>Must Farm &amp; Flag Fen, Cambridgeshire </vt:lpstr>
      <vt:lpstr>The Dover Boat, Kent</vt:lpstr>
      <vt:lpstr>The Dover Boat, Kent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2</cp:revision>
  <dcterms:created xsi:type="dcterms:W3CDTF">2022-11-29T11:24:41Z</dcterms:created>
  <dcterms:modified xsi:type="dcterms:W3CDTF">2026-07-03T12:31:43Z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