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2"/>
  </p:notesMasterIdLst>
  <p:handoutMasterIdLst>
    <p:handoutMasterId r:id="rId53"/>
  </p:handoutMasterIdLst>
  <p:sldIdLst>
    <p:sldId id="362" r:id="rId5"/>
    <p:sldId id="445" r:id="rId6"/>
    <p:sldId id="363" r:id="rId7"/>
    <p:sldId id="364" r:id="rId8"/>
    <p:sldId id="365" r:id="rId9"/>
    <p:sldId id="418" r:id="rId10"/>
    <p:sldId id="419" r:id="rId11"/>
    <p:sldId id="420" r:id="rId12"/>
    <p:sldId id="421" r:id="rId13"/>
    <p:sldId id="422" r:id="rId14"/>
    <p:sldId id="424" r:id="rId15"/>
    <p:sldId id="425" r:id="rId16"/>
    <p:sldId id="465" r:id="rId17"/>
    <p:sldId id="466" r:id="rId18"/>
    <p:sldId id="428" r:id="rId19"/>
    <p:sldId id="429" r:id="rId20"/>
    <p:sldId id="370" r:id="rId21"/>
    <p:sldId id="426" r:id="rId22"/>
    <p:sldId id="441" r:id="rId23"/>
    <p:sldId id="442" r:id="rId24"/>
    <p:sldId id="444" r:id="rId25"/>
    <p:sldId id="446" r:id="rId26"/>
    <p:sldId id="447" r:id="rId27"/>
    <p:sldId id="448" r:id="rId28"/>
    <p:sldId id="449" r:id="rId29"/>
    <p:sldId id="450" r:id="rId30"/>
    <p:sldId id="451" r:id="rId31"/>
    <p:sldId id="452" r:id="rId32"/>
    <p:sldId id="455" r:id="rId33"/>
    <p:sldId id="456" r:id="rId34"/>
    <p:sldId id="457" r:id="rId35"/>
    <p:sldId id="458" r:id="rId36"/>
    <p:sldId id="460" r:id="rId37"/>
    <p:sldId id="461" r:id="rId38"/>
    <p:sldId id="462" r:id="rId39"/>
    <p:sldId id="463" r:id="rId40"/>
    <p:sldId id="464" r:id="rId41"/>
    <p:sldId id="468" r:id="rId42"/>
    <p:sldId id="469" r:id="rId43"/>
    <p:sldId id="470" r:id="rId44"/>
    <p:sldId id="471" r:id="rId45"/>
    <p:sldId id="472" r:id="rId46"/>
    <p:sldId id="473" r:id="rId47"/>
    <p:sldId id="475" r:id="rId48"/>
    <p:sldId id="474" r:id="rId49"/>
    <p:sldId id="476" r:id="rId50"/>
    <p:sldId id="47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EEFBE8"/>
    <a:srgbClr val="DEF5CF"/>
    <a:srgbClr val="65DCB3"/>
    <a:srgbClr val="F25244"/>
    <a:srgbClr val="FAC3C1"/>
    <a:srgbClr val="F9A8A1"/>
    <a:srgbClr val="F2B8AE"/>
    <a:srgbClr val="4884EE"/>
    <a:srgbClr val="CFA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B74B43-8011-43DE-BB3B-4D19795B22EC}" v="123" dt="2026-07-03T11:20:33.6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64407" autoAdjust="0"/>
  </p:normalViewPr>
  <p:slideViewPr>
    <p:cSldViewPr snapToGrid="0">
      <p:cViewPr varScale="1">
        <p:scale>
          <a:sx n="71" d="100"/>
          <a:sy n="71" d="100"/>
        </p:scale>
        <p:origin x="1968" y="66"/>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modSld">
      <pc:chgData name="McHarg, Catherine" userId="88b8f76c-9ae3-4745-88eb-fe0667a22af5" providerId="ADAL" clId="{CA6F3431-AE1E-495F-A75B-7AA93AB5A731}" dt="2026-07-03T11:20:35.071" v="875" actId="313"/>
      <pc:docMkLst>
        <pc:docMk/>
      </pc:docMkLst>
      <pc:sldChg chg="modNotesTx">
        <pc:chgData name="McHarg, Catherine" userId="88b8f76c-9ae3-4745-88eb-fe0667a22af5" providerId="ADAL" clId="{CA6F3431-AE1E-495F-A75B-7AA93AB5A731}" dt="2026-07-01T14:28:31.508" v="1" actId="6549"/>
        <pc:sldMkLst>
          <pc:docMk/>
          <pc:sldMk cId="1447269180" sldId="363"/>
        </pc:sldMkLst>
      </pc:sldChg>
      <pc:sldChg chg="modAnim modNotesTx">
        <pc:chgData name="McHarg, Catherine" userId="88b8f76c-9ae3-4745-88eb-fe0667a22af5" providerId="ADAL" clId="{CA6F3431-AE1E-495F-A75B-7AA93AB5A731}" dt="2026-07-01T14:28:40.467" v="3" actId="6549"/>
        <pc:sldMkLst>
          <pc:docMk/>
          <pc:sldMk cId="153053650" sldId="364"/>
        </pc:sldMkLst>
      </pc:sldChg>
      <pc:sldChg chg="modNotesTx">
        <pc:chgData name="McHarg, Catherine" userId="88b8f76c-9ae3-4745-88eb-fe0667a22af5" providerId="ADAL" clId="{CA6F3431-AE1E-495F-A75B-7AA93AB5A731}" dt="2026-07-01T14:28:48.025" v="5" actId="6549"/>
        <pc:sldMkLst>
          <pc:docMk/>
          <pc:sldMk cId="1368068530" sldId="365"/>
        </pc:sldMkLst>
      </pc:sldChg>
      <pc:sldChg chg="addSp modSp mod modAnim">
        <pc:chgData name="McHarg, Catherine" userId="88b8f76c-9ae3-4745-88eb-fe0667a22af5" providerId="ADAL" clId="{CA6F3431-AE1E-495F-A75B-7AA93AB5A731}" dt="2026-07-01T14:44:50.093" v="178" actId="20577"/>
        <pc:sldMkLst>
          <pc:docMk/>
          <pc:sldMk cId="2340036765" sldId="370"/>
        </pc:sldMkLst>
        <pc:spChg chg="mod">
          <ac:chgData name="McHarg, Catherine" userId="88b8f76c-9ae3-4745-88eb-fe0667a22af5" providerId="ADAL" clId="{CA6F3431-AE1E-495F-A75B-7AA93AB5A731}" dt="2026-07-01T14:43:58.509" v="164" actId="14100"/>
          <ac:spMkLst>
            <pc:docMk/>
            <pc:sldMk cId="2340036765" sldId="370"/>
            <ac:spMk id="38" creationId="{B59AD7DE-959D-66ED-7292-6D0A5D3F9A7B}"/>
          </ac:spMkLst>
        </pc:spChg>
        <pc:spChg chg="mod">
          <ac:chgData name="McHarg, Catherine" userId="88b8f76c-9ae3-4745-88eb-fe0667a22af5" providerId="ADAL" clId="{CA6F3431-AE1E-495F-A75B-7AA93AB5A731}" dt="2026-07-01T14:44:50.093" v="178" actId="20577"/>
          <ac:spMkLst>
            <pc:docMk/>
            <pc:sldMk cId="2340036765" sldId="370"/>
            <ac:spMk id="39" creationId="{7E83B9FB-6E98-AA82-9221-51A5CC3FB5D1}"/>
          </ac:spMkLst>
        </pc:spChg>
        <pc:grpChg chg="add mod">
          <ac:chgData name="McHarg, Catherine" userId="88b8f76c-9ae3-4745-88eb-fe0667a22af5" providerId="ADAL" clId="{CA6F3431-AE1E-495F-A75B-7AA93AB5A731}" dt="2026-07-01T14:44:02.331" v="165" actId="1076"/>
          <ac:grpSpMkLst>
            <pc:docMk/>
            <pc:sldMk cId="2340036765" sldId="370"/>
            <ac:grpSpMk id="3" creationId="{34C66E55-6D3E-54A9-CD6B-4A4C34DA56EF}"/>
          </ac:grpSpMkLst>
        </pc:grpChg>
      </pc:sldChg>
      <pc:sldChg chg="modNotesTx">
        <pc:chgData name="McHarg, Catherine" userId="88b8f76c-9ae3-4745-88eb-fe0667a22af5" providerId="ADAL" clId="{CA6F3431-AE1E-495F-A75B-7AA93AB5A731}" dt="2026-07-01T14:28:59.309" v="7" actId="6549"/>
        <pc:sldMkLst>
          <pc:docMk/>
          <pc:sldMk cId="4288016865" sldId="418"/>
        </pc:sldMkLst>
      </pc:sldChg>
      <pc:sldChg chg="modNotesTx">
        <pc:chgData name="McHarg, Catherine" userId="88b8f76c-9ae3-4745-88eb-fe0667a22af5" providerId="ADAL" clId="{CA6F3431-AE1E-495F-A75B-7AA93AB5A731}" dt="2026-07-01T14:30:42.490" v="9" actId="20577"/>
        <pc:sldMkLst>
          <pc:docMk/>
          <pc:sldMk cId="2647992612" sldId="419"/>
        </pc:sldMkLst>
      </pc:sldChg>
      <pc:sldChg chg="modNotesTx">
        <pc:chgData name="McHarg, Catherine" userId="88b8f76c-9ae3-4745-88eb-fe0667a22af5" providerId="ADAL" clId="{CA6F3431-AE1E-495F-A75B-7AA93AB5A731}" dt="2026-07-01T14:31:02.597" v="14" actId="20577"/>
        <pc:sldMkLst>
          <pc:docMk/>
          <pc:sldMk cId="3210031009" sldId="420"/>
        </pc:sldMkLst>
      </pc:sldChg>
      <pc:sldChg chg="modNotesTx">
        <pc:chgData name="McHarg, Catherine" userId="88b8f76c-9ae3-4745-88eb-fe0667a22af5" providerId="ADAL" clId="{CA6F3431-AE1E-495F-A75B-7AA93AB5A731}" dt="2026-07-01T14:31:21.303" v="16" actId="6549"/>
        <pc:sldMkLst>
          <pc:docMk/>
          <pc:sldMk cId="49224517" sldId="421"/>
        </pc:sldMkLst>
      </pc:sldChg>
      <pc:sldChg chg="modNotesTx">
        <pc:chgData name="McHarg, Catherine" userId="88b8f76c-9ae3-4745-88eb-fe0667a22af5" providerId="ADAL" clId="{CA6F3431-AE1E-495F-A75B-7AA93AB5A731}" dt="2026-07-01T14:32:20.867" v="55" actId="20577"/>
        <pc:sldMkLst>
          <pc:docMk/>
          <pc:sldMk cId="1189213800" sldId="422"/>
        </pc:sldMkLst>
      </pc:sldChg>
      <pc:sldChg chg="modNotesTx">
        <pc:chgData name="McHarg, Catherine" userId="88b8f76c-9ae3-4745-88eb-fe0667a22af5" providerId="ADAL" clId="{CA6F3431-AE1E-495F-A75B-7AA93AB5A731}" dt="2026-07-01T14:33:01.638" v="82" actId="20577"/>
        <pc:sldMkLst>
          <pc:docMk/>
          <pc:sldMk cId="4109547111" sldId="424"/>
        </pc:sldMkLst>
      </pc:sldChg>
      <pc:sldChg chg="modNotesTx">
        <pc:chgData name="McHarg, Catherine" userId="88b8f76c-9ae3-4745-88eb-fe0667a22af5" providerId="ADAL" clId="{CA6F3431-AE1E-495F-A75B-7AA93AB5A731}" dt="2026-07-01T14:40:11.043" v="98" actId="20577"/>
        <pc:sldMkLst>
          <pc:docMk/>
          <pc:sldMk cId="3091886611" sldId="425"/>
        </pc:sldMkLst>
      </pc:sldChg>
      <pc:sldChg chg="modNotesTx">
        <pc:chgData name="McHarg, Catherine" userId="88b8f76c-9ae3-4745-88eb-fe0667a22af5" providerId="ADAL" clId="{CA6F3431-AE1E-495F-A75B-7AA93AB5A731}" dt="2026-07-03T10:54:03.586" v="207" actId="20577"/>
        <pc:sldMkLst>
          <pc:docMk/>
          <pc:sldMk cId="3357664159" sldId="426"/>
        </pc:sldMkLst>
      </pc:sldChg>
      <pc:sldChg chg="modNotesTx">
        <pc:chgData name="McHarg, Catherine" userId="88b8f76c-9ae3-4745-88eb-fe0667a22af5" providerId="ADAL" clId="{CA6F3431-AE1E-495F-A75B-7AA93AB5A731}" dt="2026-07-01T14:42:07.944" v="151" actId="20577"/>
        <pc:sldMkLst>
          <pc:docMk/>
          <pc:sldMk cId="2316707865" sldId="428"/>
        </pc:sldMkLst>
      </pc:sldChg>
      <pc:sldChg chg="modNotesTx">
        <pc:chgData name="McHarg, Catherine" userId="88b8f76c-9ae3-4745-88eb-fe0667a22af5" providerId="ADAL" clId="{CA6F3431-AE1E-495F-A75B-7AA93AB5A731}" dt="2026-07-01T14:42:34.791" v="160" actId="20577"/>
        <pc:sldMkLst>
          <pc:docMk/>
          <pc:sldMk cId="3828915111" sldId="429"/>
        </pc:sldMkLst>
      </pc:sldChg>
      <pc:sldChg chg="modNotesTx">
        <pc:chgData name="McHarg, Catherine" userId="88b8f76c-9ae3-4745-88eb-fe0667a22af5" providerId="ADAL" clId="{CA6F3431-AE1E-495F-A75B-7AA93AB5A731}" dt="2026-07-03T10:54:16.689" v="209" actId="20577"/>
        <pc:sldMkLst>
          <pc:docMk/>
          <pc:sldMk cId="3645132591" sldId="441"/>
        </pc:sldMkLst>
      </pc:sldChg>
      <pc:sldChg chg="modSp modNotesTx">
        <pc:chgData name="McHarg, Catherine" userId="88b8f76c-9ae3-4745-88eb-fe0667a22af5" providerId="ADAL" clId="{CA6F3431-AE1E-495F-A75B-7AA93AB5A731}" dt="2026-07-03T10:56:48.715" v="325" actId="113"/>
        <pc:sldMkLst>
          <pc:docMk/>
          <pc:sldMk cId="1258721166" sldId="442"/>
        </pc:sldMkLst>
        <pc:spChg chg="mod">
          <ac:chgData name="McHarg, Catherine" userId="88b8f76c-9ae3-4745-88eb-fe0667a22af5" providerId="ADAL" clId="{CA6F3431-AE1E-495F-A75B-7AA93AB5A731}" dt="2026-07-01T14:48:25.515" v="190" actId="20577"/>
          <ac:spMkLst>
            <pc:docMk/>
            <pc:sldMk cId="1258721166" sldId="442"/>
            <ac:spMk id="14" creationId="{7DCD98F9-11C8-3B55-9491-4B7725F0CBD2}"/>
          </ac:spMkLst>
        </pc:spChg>
      </pc:sldChg>
      <pc:sldChg chg="modAnim modNotesTx">
        <pc:chgData name="McHarg, Catherine" userId="88b8f76c-9ae3-4745-88eb-fe0667a22af5" providerId="ADAL" clId="{CA6F3431-AE1E-495F-A75B-7AA93AB5A731}" dt="2026-07-03T10:57:16.694" v="330" actId="20577"/>
        <pc:sldMkLst>
          <pc:docMk/>
          <pc:sldMk cId="3293576774" sldId="444"/>
        </pc:sldMkLst>
      </pc:sldChg>
      <pc:sldChg chg="modNotesTx">
        <pc:chgData name="McHarg, Catherine" userId="88b8f76c-9ae3-4745-88eb-fe0667a22af5" providerId="ADAL" clId="{CA6F3431-AE1E-495F-A75B-7AA93AB5A731}" dt="2026-07-03T11:00:15.879" v="384" actId="20577"/>
        <pc:sldMkLst>
          <pc:docMk/>
          <pc:sldMk cId="3462747083" sldId="446"/>
        </pc:sldMkLst>
      </pc:sldChg>
      <pc:sldChg chg="modNotesTx">
        <pc:chgData name="McHarg, Catherine" userId="88b8f76c-9ae3-4745-88eb-fe0667a22af5" providerId="ADAL" clId="{CA6F3431-AE1E-495F-A75B-7AA93AB5A731}" dt="2026-07-03T11:00:10.744" v="383" actId="20577"/>
        <pc:sldMkLst>
          <pc:docMk/>
          <pc:sldMk cId="975160123" sldId="447"/>
        </pc:sldMkLst>
      </pc:sldChg>
      <pc:sldChg chg="modNotesTx">
        <pc:chgData name="McHarg, Catherine" userId="88b8f76c-9ae3-4745-88eb-fe0667a22af5" providerId="ADAL" clId="{CA6F3431-AE1E-495F-A75B-7AA93AB5A731}" dt="2026-07-03T11:01:30.238" v="406" actId="20577"/>
        <pc:sldMkLst>
          <pc:docMk/>
          <pc:sldMk cId="3984569485" sldId="448"/>
        </pc:sldMkLst>
      </pc:sldChg>
      <pc:sldChg chg="modNotesTx">
        <pc:chgData name="McHarg, Catherine" userId="88b8f76c-9ae3-4745-88eb-fe0667a22af5" providerId="ADAL" clId="{CA6F3431-AE1E-495F-A75B-7AA93AB5A731}" dt="2026-07-03T11:01:59.061" v="409" actId="20577"/>
        <pc:sldMkLst>
          <pc:docMk/>
          <pc:sldMk cId="4059419467" sldId="449"/>
        </pc:sldMkLst>
      </pc:sldChg>
      <pc:sldChg chg="modNotesTx">
        <pc:chgData name="McHarg, Catherine" userId="88b8f76c-9ae3-4745-88eb-fe0667a22af5" providerId="ADAL" clId="{CA6F3431-AE1E-495F-A75B-7AA93AB5A731}" dt="2026-07-03T11:02:56.694" v="429" actId="20577"/>
        <pc:sldMkLst>
          <pc:docMk/>
          <pc:sldMk cId="1181913145" sldId="450"/>
        </pc:sldMkLst>
      </pc:sldChg>
      <pc:sldChg chg="modNotesTx">
        <pc:chgData name="McHarg, Catherine" userId="88b8f76c-9ae3-4745-88eb-fe0667a22af5" providerId="ADAL" clId="{CA6F3431-AE1E-495F-A75B-7AA93AB5A731}" dt="2026-07-03T11:03:14.824" v="434" actId="20577"/>
        <pc:sldMkLst>
          <pc:docMk/>
          <pc:sldMk cId="3285586540" sldId="451"/>
        </pc:sldMkLst>
      </pc:sldChg>
      <pc:sldChg chg="modSp modNotesTx">
        <pc:chgData name="McHarg, Catherine" userId="88b8f76c-9ae3-4745-88eb-fe0667a22af5" providerId="ADAL" clId="{CA6F3431-AE1E-495F-A75B-7AA93AB5A731}" dt="2026-07-03T11:20:16.492" v="873" actId="20577"/>
        <pc:sldMkLst>
          <pc:docMk/>
          <pc:sldMk cId="1249448228" sldId="452"/>
        </pc:sldMkLst>
        <pc:spChg chg="mod">
          <ac:chgData name="McHarg, Catherine" userId="88b8f76c-9ae3-4745-88eb-fe0667a22af5" providerId="ADAL" clId="{CA6F3431-AE1E-495F-A75B-7AA93AB5A731}" dt="2026-07-03T11:20:16.492" v="873" actId="20577"/>
          <ac:spMkLst>
            <pc:docMk/>
            <pc:sldMk cId="1249448228" sldId="452"/>
            <ac:spMk id="14" creationId="{2D5EE0A9-5FE1-8316-55D2-76D9077592D9}"/>
          </ac:spMkLst>
        </pc:spChg>
      </pc:sldChg>
      <pc:sldChg chg="addSp modSp mod modAnim modNotesTx">
        <pc:chgData name="McHarg, Catherine" userId="88b8f76c-9ae3-4745-88eb-fe0667a22af5" providerId="ADAL" clId="{CA6F3431-AE1E-495F-A75B-7AA93AB5A731}" dt="2026-07-03T11:06:23.042" v="546" actId="14100"/>
        <pc:sldMkLst>
          <pc:docMk/>
          <pc:sldMk cId="3320775936" sldId="455"/>
        </pc:sldMkLst>
        <pc:spChg chg="mod">
          <ac:chgData name="McHarg, Catherine" userId="88b8f76c-9ae3-4745-88eb-fe0667a22af5" providerId="ADAL" clId="{CA6F3431-AE1E-495F-A75B-7AA93AB5A731}" dt="2026-07-03T11:05:48.480" v="538"/>
          <ac:spMkLst>
            <pc:docMk/>
            <pc:sldMk cId="3320775936" sldId="455"/>
            <ac:spMk id="8" creationId="{E125DF32-4600-5F9B-3671-41909E5C47F8}"/>
          </ac:spMkLst>
        </pc:spChg>
        <pc:spChg chg="mod">
          <ac:chgData name="McHarg, Catherine" userId="88b8f76c-9ae3-4745-88eb-fe0667a22af5" providerId="ADAL" clId="{CA6F3431-AE1E-495F-A75B-7AA93AB5A731}" dt="2026-07-03T11:06:18.696" v="545" actId="14100"/>
          <ac:spMkLst>
            <pc:docMk/>
            <pc:sldMk cId="3320775936" sldId="455"/>
            <ac:spMk id="9" creationId="{05196C82-DBD5-4FC5-AC65-B1D7EACEF226}"/>
          </ac:spMkLst>
        </pc:spChg>
        <pc:grpChg chg="add mod">
          <ac:chgData name="McHarg, Catherine" userId="88b8f76c-9ae3-4745-88eb-fe0667a22af5" providerId="ADAL" clId="{CA6F3431-AE1E-495F-A75B-7AA93AB5A731}" dt="2026-07-03T11:06:23.042" v="546" actId="14100"/>
          <ac:grpSpMkLst>
            <pc:docMk/>
            <pc:sldMk cId="3320775936" sldId="455"/>
            <ac:grpSpMk id="4" creationId="{61B97F2E-4FEF-0DC6-4EE2-A0EE4A0871EC}"/>
          </ac:grpSpMkLst>
        </pc:grpChg>
        <pc:grpChg chg="mod">
          <ac:chgData name="McHarg, Catherine" userId="88b8f76c-9ae3-4745-88eb-fe0667a22af5" providerId="ADAL" clId="{CA6F3431-AE1E-495F-A75B-7AA93AB5A731}" dt="2026-07-03T11:05:48.480" v="538"/>
          <ac:grpSpMkLst>
            <pc:docMk/>
            <pc:sldMk cId="3320775936" sldId="455"/>
            <ac:grpSpMk id="5" creationId="{695A6545-F09F-7006-FFC0-3712C8E31625}"/>
          </ac:grpSpMkLst>
        </pc:grpChg>
        <pc:picChg chg="mod">
          <ac:chgData name="McHarg, Catherine" userId="88b8f76c-9ae3-4745-88eb-fe0667a22af5" providerId="ADAL" clId="{CA6F3431-AE1E-495F-A75B-7AA93AB5A731}" dt="2026-07-03T11:05:48.480" v="538"/>
          <ac:picMkLst>
            <pc:docMk/>
            <pc:sldMk cId="3320775936" sldId="455"/>
            <ac:picMk id="6" creationId="{FB325830-7D33-A0FC-A280-35EB085A96EF}"/>
          </ac:picMkLst>
        </pc:picChg>
      </pc:sldChg>
      <pc:sldChg chg="modNotesTx">
        <pc:chgData name="McHarg, Catherine" userId="88b8f76c-9ae3-4745-88eb-fe0667a22af5" providerId="ADAL" clId="{CA6F3431-AE1E-495F-A75B-7AA93AB5A731}" dt="2026-07-03T11:06:51.996" v="549" actId="20577"/>
        <pc:sldMkLst>
          <pc:docMk/>
          <pc:sldMk cId="3607127627" sldId="456"/>
        </pc:sldMkLst>
      </pc:sldChg>
      <pc:sldChg chg="modNotesTx">
        <pc:chgData name="McHarg, Catherine" userId="88b8f76c-9ae3-4745-88eb-fe0667a22af5" providerId="ADAL" clId="{CA6F3431-AE1E-495F-A75B-7AA93AB5A731}" dt="2026-07-03T11:07:53.407" v="578" actId="20577"/>
        <pc:sldMkLst>
          <pc:docMk/>
          <pc:sldMk cId="3426695100" sldId="457"/>
        </pc:sldMkLst>
      </pc:sldChg>
      <pc:sldChg chg="modNotesTx">
        <pc:chgData name="McHarg, Catherine" userId="88b8f76c-9ae3-4745-88eb-fe0667a22af5" providerId="ADAL" clId="{CA6F3431-AE1E-495F-A75B-7AA93AB5A731}" dt="2026-07-03T11:08:54.566" v="609" actId="113"/>
        <pc:sldMkLst>
          <pc:docMk/>
          <pc:sldMk cId="1072327193" sldId="458"/>
        </pc:sldMkLst>
      </pc:sldChg>
      <pc:sldChg chg="modNotesTx">
        <pc:chgData name="McHarg, Catherine" userId="88b8f76c-9ae3-4745-88eb-fe0667a22af5" providerId="ADAL" clId="{CA6F3431-AE1E-495F-A75B-7AA93AB5A731}" dt="2026-07-03T11:09:06.029" v="611" actId="20577"/>
        <pc:sldMkLst>
          <pc:docMk/>
          <pc:sldMk cId="2049980212" sldId="460"/>
        </pc:sldMkLst>
      </pc:sldChg>
      <pc:sldChg chg="modNotesTx">
        <pc:chgData name="McHarg, Catherine" userId="88b8f76c-9ae3-4745-88eb-fe0667a22af5" providerId="ADAL" clId="{CA6F3431-AE1E-495F-A75B-7AA93AB5A731}" dt="2026-07-03T11:09:35.394" v="615" actId="20577"/>
        <pc:sldMkLst>
          <pc:docMk/>
          <pc:sldMk cId="622871213" sldId="461"/>
        </pc:sldMkLst>
      </pc:sldChg>
      <pc:sldChg chg="modNotesTx">
        <pc:chgData name="McHarg, Catherine" userId="88b8f76c-9ae3-4745-88eb-fe0667a22af5" providerId="ADAL" clId="{CA6F3431-AE1E-495F-A75B-7AA93AB5A731}" dt="2026-07-03T11:10:38.674" v="618" actId="20577"/>
        <pc:sldMkLst>
          <pc:docMk/>
          <pc:sldMk cId="174743802" sldId="462"/>
        </pc:sldMkLst>
      </pc:sldChg>
      <pc:sldChg chg="modNotesTx">
        <pc:chgData name="McHarg, Catherine" userId="88b8f76c-9ae3-4745-88eb-fe0667a22af5" providerId="ADAL" clId="{CA6F3431-AE1E-495F-A75B-7AA93AB5A731}" dt="2026-07-03T11:10:53.643" v="620" actId="20577"/>
        <pc:sldMkLst>
          <pc:docMk/>
          <pc:sldMk cId="3522950866" sldId="463"/>
        </pc:sldMkLst>
      </pc:sldChg>
      <pc:sldChg chg="modNotesTx">
        <pc:chgData name="McHarg, Catherine" userId="88b8f76c-9ae3-4745-88eb-fe0667a22af5" providerId="ADAL" clId="{CA6F3431-AE1E-495F-A75B-7AA93AB5A731}" dt="2026-07-03T11:12:04.800" v="624" actId="20577"/>
        <pc:sldMkLst>
          <pc:docMk/>
          <pc:sldMk cId="1777170276" sldId="464"/>
        </pc:sldMkLst>
      </pc:sldChg>
      <pc:sldChg chg="modNotesTx">
        <pc:chgData name="McHarg, Catherine" userId="88b8f76c-9ae3-4745-88eb-fe0667a22af5" providerId="ADAL" clId="{CA6F3431-AE1E-495F-A75B-7AA93AB5A731}" dt="2026-07-01T14:41:01.593" v="125" actId="20577"/>
        <pc:sldMkLst>
          <pc:docMk/>
          <pc:sldMk cId="1915929187" sldId="465"/>
        </pc:sldMkLst>
      </pc:sldChg>
      <pc:sldChg chg="modNotesTx">
        <pc:chgData name="McHarg, Catherine" userId="88b8f76c-9ae3-4745-88eb-fe0667a22af5" providerId="ADAL" clId="{CA6F3431-AE1E-495F-A75B-7AA93AB5A731}" dt="2026-07-01T14:41:41.422" v="148" actId="20577"/>
        <pc:sldMkLst>
          <pc:docMk/>
          <pc:sldMk cId="2467063797" sldId="466"/>
        </pc:sldMkLst>
      </pc:sldChg>
      <pc:sldChg chg="modNotesTx">
        <pc:chgData name="McHarg, Catherine" userId="88b8f76c-9ae3-4745-88eb-fe0667a22af5" providerId="ADAL" clId="{CA6F3431-AE1E-495F-A75B-7AA93AB5A731}" dt="2026-07-03T11:12:42.651" v="628" actId="20577"/>
        <pc:sldMkLst>
          <pc:docMk/>
          <pc:sldMk cId="1771328287" sldId="468"/>
        </pc:sldMkLst>
      </pc:sldChg>
      <pc:sldChg chg="modNotesTx">
        <pc:chgData name="McHarg, Catherine" userId="88b8f76c-9ae3-4745-88eb-fe0667a22af5" providerId="ADAL" clId="{CA6F3431-AE1E-495F-A75B-7AA93AB5A731}" dt="2026-07-03T11:12:51.008" v="631" actId="20577"/>
        <pc:sldMkLst>
          <pc:docMk/>
          <pc:sldMk cId="3643994199" sldId="469"/>
        </pc:sldMkLst>
      </pc:sldChg>
      <pc:sldChg chg="modNotesTx">
        <pc:chgData name="McHarg, Catherine" userId="88b8f76c-9ae3-4745-88eb-fe0667a22af5" providerId="ADAL" clId="{CA6F3431-AE1E-495F-A75B-7AA93AB5A731}" dt="2026-07-03T11:13:16.194" v="635" actId="20577"/>
        <pc:sldMkLst>
          <pc:docMk/>
          <pc:sldMk cId="2302940341" sldId="470"/>
        </pc:sldMkLst>
      </pc:sldChg>
      <pc:sldChg chg="addSp modSp mod modAnim modNotesTx">
        <pc:chgData name="McHarg, Catherine" userId="88b8f76c-9ae3-4745-88eb-fe0667a22af5" providerId="ADAL" clId="{CA6F3431-AE1E-495F-A75B-7AA93AB5A731}" dt="2026-07-03T11:16:00.309" v="756"/>
        <pc:sldMkLst>
          <pc:docMk/>
          <pc:sldMk cId="1625730412" sldId="471"/>
        </pc:sldMkLst>
        <pc:spChg chg="mod">
          <ac:chgData name="McHarg, Catherine" userId="88b8f76c-9ae3-4745-88eb-fe0667a22af5" providerId="ADAL" clId="{CA6F3431-AE1E-495F-A75B-7AA93AB5A731}" dt="2026-07-03T11:15:43.046" v="753"/>
          <ac:spMkLst>
            <pc:docMk/>
            <pc:sldMk cId="1625730412" sldId="471"/>
            <ac:spMk id="7" creationId="{2E57BF2E-02CE-9D00-1AF5-6260B5EAB90E}"/>
          </ac:spMkLst>
        </pc:spChg>
        <pc:spChg chg="mod">
          <ac:chgData name="McHarg, Catherine" userId="88b8f76c-9ae3-4745-88eb-fe0667a22af5" providerId="ADAL" clId="{CA6F3431-AE1E-495F-A75B-7AA93AB5A731}" dt="2026-07-03T11:16:00.309" v="756"/>
          <ac:spMkLst>
            <pc:docMk/>
            <pc:sldMk cId="1625730412" sldId="471"/>
            <ac:spMk id="8" creationId="{247B0DE8-12E0-9E6D-3584-E4ECE2936059}"/>
          </ac:spMkLst>
        </pc:spChg>
        <pc:grpChg chg="add mod">
          <ac:chgData name="McHarg, Catherine" userId="88b8f76c-9ae3-4745-88eb-fe0667a22af5" providerId="ADAL" clId="{CA6F3431-AE1E-495F-A75B-7AA93AB5A731}" dt="2026-07-03T11:15:49.759" v="754" actId="1076"/>
          <ac:grpSpMkLst>
            <pc:docMk/>
            <pc:sldMk cId="1625730412" sldId="471"/>
            <ac:grpSpMk id="4" creationId="{B4C39ADF-9C61-A3F7-5569-C72949270FC0}"/>
          </ac:grpSpMkLst>
        </pc:grpChg>
        <pc:grpChg chg="mod">
          <ac:chgData name="McHarg, Catherine" userId="88b8f76c-9ae3-4745-88eb-fe0667a22af5" providerId="ADAL" clId="{CA6F3431-AE1E-495F-A75B-7AA93AB5A731}" dt="2026-07-03T11:15:43.046" v="753"/>
          <ac:grpSpMkLst>
            <pc:docMk/>
            <pc:sldMk cId="1625730412" sldId="471"/>
            <ac:grpSpMk id="5" creationId="{2CE379BC-3605-39F0-6CED-3F2A074610DD}"/>
          </ac:grpSpMkLst>
        </pc:grpChg>
        <pc:picChg chg="mod">
          <ac:chgData name="McHarg, Catherine" userId="88b8f76c-9ae3-4745-88eb-fe0667a22af5" providerId="ADAL" clId="{CA6F3431-AE1E-495F-A75B-7AA93AB5A731}" dt="2026-07-03T11:15:43.046" v="753"/>
          <ac:picMkLst>
            <pc:docMk/>
            <pc:sldMk cId="1625730412" sldId="471"/>
            <ac:picMk id="6" creationId="{FA89589A-0FF8-0885-7D38-8B63DA7CF1F6}"/>
          </ac:picMkLst>
        </pc:picChg>
      </pc:sldChg>
      <pc:sldChg chg="modNotesTx">
        <pc:chgData name="McHarg, Catherine" userId="88b8f76c-9ae3-4745-88eb-fe0667a22af5" providerId="ADAL" clId="{CA6F3431-AE1E-495F-A75B-7AA93AB5A731}" dt="2026-07-03T11:17:51.991" v="848" actId="6549"/>
        <pc:sldMkLst>
          <pc:docMk/>
          <pc:sldMk cId="1610959568" sldId="472"/>
        </pc:sldMkLst>
      </pc:sldChg>
      <pc:sldChg chg="addSp modSp mod modAnim modNotesTx">
        <pc:chgData name="McHarg, Catherine" userId="88b8f76c-9ae3-4745-88eb-fe0667a22af5" providerId="ADAL" clId="{CA6F3431-AE1E-495F-A75B-7AA93AB5A731}" dt="2026-07-03T11:18:15.848" v="852"/>
        <pc:sldMkLst>
          <pc:docMk/>
          <pc:sldMk cId="447050292" sldId="473"/>
        </pc:sldMkLst>
        <pc:spChg chg="mod">
          <ac:chgData name="McHarg, Catherine" userId="88b8f76c-9ae3-4745-88eb-fe0667a22af5" providerId="ADAL" clId="{CA6F3431-AE1E-495F-A75B-7AA93AB5A731}" dt="2026-07-03T11:17:59.553" v="849"/>
          <ac:spMkLst>
            <pc:docMk/>
            <pc:sldMk cId="447050292" sldId="473"/>
            <ac:spMk id="7" creationId="{F2DE593D-A6A9-1DBD-832F-EAAD43E21F60}"/>
          </ac:spMkLst>
        </pc:spChg>
        <pc:spChg chg="mod">
          <ac:chgData name="McHarg, Catherine" userId="88b8f76c-9ae3-4745-88eb-fe0667a22af5" providerId="ADAL" clId="{CA6F3431-AE1E-495F-A75B-7AA93AB5A731}" dt="2026-07-03T11:18:15.848" v="852"/>
          <ac:spMkLst>
            <pc:docMk/>
            <pc:sldMk cId="447050292" sldId="473"/>
            <ac:spMk id="8" creationId="{7B657A68-EEA4-F92F-F24D-8B733848AB53}"/>
          </ac:spMkLst>
        </pc:spChg>
        <pc:grpChg chg="add mod">
          <ac:chgData name="McHarg, Catherine" userId="88b8f76c-9ae3-4745-88eb-fe0667a22af5" providerId="ADAL" clId="{CA6F3431-AE1E-495F-A75B-7AA93AB5A731}" dt="2026-07-03T11:18:07.565" v="850" actId="1076"/>
          <ac:grpSpMkLst>
            <pc:docMk/>
            <pc:sldMk cId="447050292" sldId="473"/>
            <ac:grpSpMk id="4" creationId="{CAC71BE2-3F3A-1C4D-670C-0FEB6C248FDF}"/>
          </ac:grpSpMkLst>
        </pc:grpChg>
        <pc:grpChg chg="mod">
          <ac:chgData name="McHarg, Catherine" userId="88b8f76c-9ae3-4745-88eb-fe0667a22af5" providerId="ADAL" clId="{CA6F3431-AE1E-495F-A75B-7AA93AB5A731}" dt="2026-07-03T11:17:59.553" v="849"/>
          <ac:grpSpMkLst>
            <pc:docMk/>
            <pc:sldMk cId="447050292" sldId="473"/>
            <ac:grpSpMk id="5" creationId="{86FE9BC2-DC7B-F874-1494-6DE381BA62A3}"/>
          </ac:grpSpMkLst>
        </pc:grpChg>
        <pc:picChg chg="mod">
          <ac:chgData name="McHarg, Catherine" userId="88b8f76c-9ae3-4745-88eb-fe0667a22af5" providerId="ADAL" clId="{CA6F3431-AE1E-495F-A75B-7AA93AB5A731}" dt="2026-07-03T11:17:59.553" v="849"/>
          <ac:picMkLst>
            <pc:docMk/>
            <pc:sldMk cId="447050292" sldId="473"/>
            <ac:picMk id="6" creationId="{DC2487E2-CF87-D42A-33D5-5AB7BF49400C}"/>
          </ac:picMkLst>
        </pc:picChg>
      </pc:sldChg>
      <pc:sldChg chg="modSp mod modNotesTx">
        <pc:chgData name="McHarg, Catherine" userId="88b8f76c-9ae3-4745-88eb-fe0667a22af5" providerId="ADAL" clId="{CA6F3431-AE1E-495F-A75B-7AA93AB5A731}" dt="2026-07-03T11:18:39.651" v="858" actId="20577"/>
        <pc:sldMkLst>
          <pc:docMk/>
          <pc:sldMk cId="2778800980" sldId="474"/>
        </pc:sldMkLst>
        <pc:grpChg chg="mod">
          <ac:chgData name="McHarg, Catherine" userId="88b8f76c-9ae3-4745-88eb-fe0667a22af5" providerId="ADAL" clId="{CA6F3431-AE1E-495F-A75B-7AA93AB5A731}" dt="2026-07-02T13:02:28.197" v="197" actId="14100"/>
          <ac:grpSpMkLst>
            <pc:docMk/>
            <pc:sldMk cId="2778800980" sldId="474"/>
            <ac:grpSpMk id="27" creationId="{565410C1-0CF7-AB4E-B930-A4EAA8935191}"/>
          </ac:grpSpMkLst>
        </pc:grpChg>
      </pc:sldChg>
      <pc:sldChg chg="modSp mod modNotesTx">
        <pc:chgData name="McHarg, Catherine" userId="88b8f76c-9ae3-4745-88eb-fe0667a22af5" providerId="ADAL" clId="{CA6F3431-AE1E-495F-A75B-7AA93AB5A731}" dt="2026-07-03T11:20:35.071" v="875" actId="313"/>
        <pc:sldMkLst>
          <pc:docMk/>
          <pc:sldMk cId="2742275135" sldId="475"/>
        </pc:sldMkLst>
        <pc:spChg chg="mod">
          <ac:chgData name="McHarg, Catherine" userId="88b8f76c-9ae3-4745-88eb-fe0667a22af5" providerId="ADAL" clId="{CA6F3431-AE1E-495F-A75B-7AA93AB5A731}" dt="2026-07-03T11:20:33.643" v="874" actId="313"/>
          <ac:spMkLst>
            <pc:docMk/>
            <pc:sldMk cId="2742275135" sldId="475"/>
            <ac:spMk id="14" creationId="{3F3D249F-876C-2098-3C87-AC9A2E5FB189}"/>
          </ac:spMkLst>
        </pc:spChg>
        <pc:spChg chg="mod">
          <ac:chgData name="McHarg, Catherine" userId="88b8f76c-9ae3-4745-88eb-fe0667a22af5" providerId="ADAL" clId="{CA6F3431-AE1E-495F-A75B-7AA93AB5A731}" dt="2026-07-03T11:20:35.071" v="875" actId="313"/>
          <ac:spMkLst>
            <pc:docMk/>
            <pc:sldMk cId="2742275135" sldId="475"/>
            <ac:spMk id="31" creationId="{F13D73CF-3D50-0183-53A1-D3C547DB4BF2}"/>
          </ac:spMkLst>
        </pc:spChg>
      </pc:sldChg>
      <pc:sldChg chg="addSp modSp mod modNotesTx">
        <pc:chgData name="McHarg, Catherine" userId="88b8f76c-9ae3-4745-88eb-fe0667a22af5" providerId="ADAL" clId="{CA6F3431-AE1E-495F-A75B-7AA93AB5A731}" dt="2026-07-03T11:19:07.240" v="862" actId="20577"/>
        <pc:sldMkLst>
          <pc:docMk/>
          <pc:sldMk cId="4024609385" sldId="476"/>
        </pc:sldMkLst>
        <pc:spChg chg="mod">
          <ac:chgData name="McHarg, Catherine" userId="88b8f76c-9ae3-4745-88eb-fe0667a22af5" providerId="ADAL" clId="{CA6F3431-AE1E-495F-A75B-7AA93AB5A731}" dt="2026-07-01T15:17:20.777" v="194"/>
          <ac:spMkLst>
            <pc:docMk/>
            <pc:sldMk cId="4024609385" sldId="476"/>
            <ac:spMk id="8" creationId="{485F618A-AA66-E90C-2BF9-0EB1A961C56D}"/>
          </ac:spMkLst>
        </pc:spChg>
        <pc:spChg chg="mod">
          <ac:chgData name="McHarg, Catherine" userId="88b8f76c-9ae3-4745-88eb-fe0667a22af5" providerId="ADAL" clId="{CA6F3431-AE1E-495F-A75B-7AA93AB5A731}" dt="2026-07-01T15:17:20.777" v="194"/>
          <ac:spMkLst>
            <pc:docMk/>
            <pc:sldMk cId="4024609385" sldId="476"/>
            <ac:spMk id="9" creationId="{A06B35C3-93B3-5D52-C0F1-0C32CB613605}"/>
          </ac:spMkLst>
        </pc:spChg>
        <pc:grpChg chg="add mod ord">
          <ac:chgData name="McHarg, Catherine" userId="88b8f76c-9ae3-4745-88eb-fe0667a22af5" providerId="ADAL" clId="{CA6F3431-AE1E-495F-A75B-7AA93AB5A731}" dt="2026-07-01T15:19:05.144" v="196" actId="13244"/>
          <ac:grpSpMkLst>
            <pc:docMk/>
            <pc:sldMk cId="4024609385" sldId="476"/>
            <ac:grpSpMk id="4" creationId="{C0DD9D51-F0BE-5E79-CF83-FF5B11724096}"/>
          </ac:grpSpMkLst>
        </pc:grpChg>
      </pc:sldChg>
      <pc:sldChg chg="addSp modSp modNotesTx">
        <pc:chgData name="McHarg, Catherine" userId="88b8f76c-9ae3-4745-88eb-fe0667a22af5" providerId="ADAL" clId="{CA6F3431-AE1E-495F-A75B-7AA93AB5A731}" dt="2026-07-03T11:19:18.960" v="865" actId="20577"/>
        <pc:sldMkLst>
          <pc:docMk/>
          <pc:sldMk cId="1492207336" sldId="477"/>
        </pc:sldMkLst>
        <pc:spChg chg="mod">
          <ac:chgData name="McHarg, Catherine" userId="88b8f76c-9ae3-4745-88eb-fe0667a22af5" providerId="ADAL" clId="{CA6F3431-AE1E-495F-A75B-7AA93AB5A731}" dt="2026-07-01T15:17:22.215" v="195"/>
          <ac:spMkLst>
            <pc:docMk/>
            <pc:sldMk cId="1492207336" sldId="477"/>
            <ac:spMk id="6" creationId="{56D4B6AE-259B-A0FA-F9C0-C5164C1760BA}"/>
          </ac:spMkLst>
        </pc:spChg>
        <pc:spChg chg="mod">
          <ac:chgData name="McHarg, Catherine" userId="88b8f76c-9ae3-4745-88eb-fe0667a22af5" providerId="ADAL" clId="{CA6F3431-AE1E-495F-A75B-7AA93AB5A731}" dt="2026-07-01T15:17:22.215" v="195"/>
          <ac:spMkLst>
            <pc:docMk/>
            <pc:sldMk cId="1492207336" sldId="477"/>
            <ac:spMk id="7" creationId="{B1C697EF-46AB-5563-F12F-2C4F024DFF58}"/>
          </ac:spMkLst>
        </pc:spChg>
        <pc:grpChg chg="add mod">
          <ac:chgData name="McHarg, Catherine" userId="88b8f76c-9ae3-4745-88eb-fe0667a22af5" providerId="ADAL" clId="{CA6F3431-AE1E-495F-A75B-7AA93AB5A731}" dt="2026-07-01T15:17:22.215" v="195"/>
          <ac:grpSpMkLst>
            <pc:docMk/>
            <pc:sldMk cId="1492207336" sldId="477"/>
            <ac:grpSpMk id="4" creationId="{39BF2CFD-403D-7A71-39EA-841ABA829E1E}"/>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7/3/2026</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7/3/2026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photos/item/IC095/075"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IC005/03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ommons.wikimedia.org/wiki/File:Neolithic_polished_axe_(FindID_85870).jpg"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historicengland.org.uk/images-books/photos/item/IC046/028"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istoricengland.org.uk/images-books/photos/item/DP081192"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item/DP081192"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hys.org/news/2017-12-neolithic-thames-beater-person.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mmons.wikimedia.org/wiki/File:Shapwick_Heath_-_Sweet_Track_-_geograph.org.uk_-_7152543.jp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ommons.wikimedia.org/wiki/File:Neolithic_Polished_Axe_(FindID_127713-107614).jp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mmons.wikimedia.org/wiki/File:Neolithic_Polished_Axe_(FindID_127713-107614).jp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flic.kr/p/dZzWZu"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wessexarch.co.uk/our-work/kingsmead-quarry-horton"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images-books/photos/item/IC005/037"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flic.kr/p/dZzWZu"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wessexarch.co.uk/our-work/kingsmead-quarry-horton"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commons.wikimedia.org/wiki/File:Sweet_track.jpg"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avalonmarshes.org/heritage/sweet-track/"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ons.wikimedia.org/wiki/File:Shapwick_Heath_-_Sweet_Track_-_geograph.org.uk_-_7152543.jpg"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avalonmarshes.org/heritage/sweet-track/" TargetMode="External"/><Relationship Id="rId4" Type="http://schemas.openxmlformats.org/officeDocument/2006/relationships/hyperlink" Target="https://commons.wikimedia.org/wiki/File:Sweet_track_cross_section2.jpg"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24861_021"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english-heritage.org.uk/visit/places/west-kennet-long-barrow/history/"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images-books/photos/item/IC005/049"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english-heritage.org.uk/visit/places/west-kennet-long-barrow/history/" TargetMode="External"/><Relationship Id="rId4" Type="http://schemas.openxmlformats.org/officeDocument/2006/relationships/hyperlink" Target="https://historicengland.org.uk/images-books/photos/item/IC005/031"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35582_047"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english-heritage.org.uk/visit/places/windmill-hill/history/" TargetMode="External"/><Relationship Id="rId4" Type="http://schemas.openxmlformats.org/officeDocument/2006/relationships/hyperlink" Target="https://historicengland.org.uk/images-books/photos/item/IC005/050"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istoricengland.org.uk/images-books/photos/item/IC005/015"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english-heritage.org.uk/visit/places/windmill-hill/history/"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istoricengland.org.uk/images-books/photos/item/DP087250"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english-heritage.org.uk/visit/places/trethevy-quoit/history/"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historicengland.org.uk/images-books/photos/item/IC250/001"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english-heritage.org.uk/visit/places/trethevy-quoit/history/"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historicengland.org.uk/images-books/photos/item/IC095/076"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english-heritage.org.uk/visit/places/stonehenge/history-and-stories/histor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27527_029"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english-heritage.org.uk/visit/places/stonehenge/history-and-stories/history/"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historicengland.org.uk/images-books/photos/item/IC338/001"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english-heritage.org.uk/visit/places/thornborough-henges/history/"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historicengland.org.uk/images-books/photos/item/IC338/002"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english-heritage.org.uk/visit/places/thornborough-henges/history/"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24815_002"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www.english-heritage.org.uk/visit/places/avebury/history/" TargetMode="External"/><Relationship Id="rId4" Type="http://schemas.openxmlformats.org/officeDocument/2006/relationships/hyperlink" Target="https://historicengland.org.uk/images-books/photos/item/P/Y02836/001"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historicengland.org.uk/images-books/photos/item/DP147629"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www.english-heritage.org.uk/visit/places/avebury/history/" TargetMode="External"/><Relationship Id="rId4" Type="http://schemas.openxmlformats.org/officeDocument/2006/relationships/hyperlink" Target="https://historicengland.org.uk/images-books/photos/item/IC005/048"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historicengland.org.uk/images-books/photos/item/IC046/020"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english-heritage.org.uk/visit/places/grimes-graves-prehistoric-flint-mine/school-visits/"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historicengland.org.uk/images-books/photos/item/IC046/002"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www.english-heritage.org.uk/visit/places/grimes-graves-prehistoric-flint-mine/school-visits/" TargetMode="External"/><Relationship Id="rId4" Type="http://schemas.openxmlformats.org/officeDocument/2006/relationships/hyperlink" Target="https://historicengland.org.uk/images-books/photos/item/IC046/011"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commons.wikimedia.org/wiki/File:Inside_a_house_at_Skara_Brae_-_geograph.org.uk_-_582971.jpg"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www.bbc.co.uk/bitesize/articles/z883g7h#z3s7m39" TargetMode="External"/><Relationship Id="rId4" Type="http://schemas.openxmlformats.org/officeDocument/2006/relationships/hyperlink" Target="https://commons.wikimedia.org/wiki/File:Skara_Brae_-_Plan_on_plinth_-_geograph.org.uk_-_6943560.jpg"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britishmuseum.org/collection/object/H_1938-0101-62"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nessofbrodgar.co.uk/skarabrae/"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27522_037"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www.english-heritage.org.uk/visit/places/woodhenge/history/" TargetMode="External"/><Relationship Id="rId4" Type="http://schemas.openxmlformats.org/officeDocument/2006/relationships/hyperlink" Target="https://historicengland.org.uk/images-books/photos/item/IC095/082"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IC095/075"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historicengland.org.uk/images-books/photos/item/IC035/003"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www.english-heritage.org.uk/visit/places/woodhenge/history/" TargetMode="External"/><Relationship Id="rId4" Type="http://schemas.openxmlformats.org/officeDocument/2006/relationships/hyperlink" Target="https://historicengland.org.uk/images-books/photos/item/IC095/085"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istoricengland.org.uk/images-books/photos/item/IC095/073" TargetMode="External"/><Relationship Id="rId7" Type="http://schemas.openxmlformats.org/officeDocument/2006/relationships/hyperlink" Target="https://www.english-heritage.org.uk/visit/places/stonehenge/history-and-stories/stonehenge-landscape/" TargetMode="External"/><Relationship Id="rId2" Type="http://schemas.openxmlformats.org/officeDocument/2006/relationships/slide" Target="../slides/slide42.xml"/><Relationship Id="rId1" Type="http://schemas.openxmlformats.org/officeDocument/2006/relationships/notesMaster" Target="../notesMasters/notesMaster1.xml"/><Relationship Id="rId6" Type="http://schemas.openxmlformats.org/officeDocument/2006/relationships/hyperlink" Target="https://www.english-heritage.org.uk/visit/places/stonehenge/history-and-stories/stonehenge360/" TargetMode="External"/><Relationship Id="rId5" Type="http://schemas.openxmlformats.org/officeDocument/2006/relationships/hyperlink" Target="http://www.english-heritage.org.uk/visit/places/stonehenge/school-visits/education-game/" TargetMode="External"/><Relationship Id="rId4" Type="http://schemas.openxmlformats.org/officeDocument/2006/relationships/hyperlink" Target="https://historicengland.org.uk/images-books/photos/item/IC095/079"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historicengland.org.uk/images-books/photos/item/IC095/023" TargetMode="External"/><Relationship Id="rId7" Type="http://schemas.openxmlformats.org/officeDocument/2006/relationships/hyperlink" Target="https://www.english-heritage.org.uk/visit/places/stonehenge/history-and-stories/stonehenge-landscape/"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www.english-heritage.org.uk/visit/places/stonehenge/history-and-stories/stonehenge360/" TargetMode="External"/><Relationship Id="rId5" Type="http://schemas.openxmlformats.org/officeDocument/2006/relationships/hyperlink" Target="http://www.english-heritage.org.uk/visit/places/stonehenge/school-visits/education-game/" TargetMode="External"/><Relationship Id="rId4" Type="http://schemas.openxmlformats.org/officeDocument/2006/relationships/hyperlink" Target="https://historicengland.org.uk/images-books/photos/item/IC095/078"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flic.kr/p/7hXLBM" TargetMode="External"/><Relationship Id="rId2" Type="http://schemas.openxmlformats.org/officeDocument/2006/relationships/slide" Target="../slides/slide44.xml"/><Relationship Id="rId1" Type="http://schemas.openxmlformats.org/officeDocument/2006/relationships/notesMaster" Target="../notesMasters/notesMaster1.xml"/><Relationship Id="rId5" Type="http://schemas.openxmlformats.org/officeDocument/2006/relationships/hyperlink" Target="https://www.wessexarch.co.uk/news/amesbury-archer-pilgrim-or-magician" TargetMode="External"/><Relationship Id="rId4" Type="http://schemas.openxmlformats.org/officeDocument/2006/relationships/hyperlink" Target="https://www.bbc.co.uk/bitesize/articles/z874kqt#zqgx6g8" TargetMode="Externa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flic.kr/p/aoHqa" TargetMode="External"/><Relationship Id="rId2" Type="http://schemas.openxmlformats.org/officeDocument/2006/relationships/slide" Target="../slides/slide45.xml"/><Relationship Id="rId1" Type="http://schemas.openxmlformats.org/officeDocument/2006/relationships/notesMaster" Target="../notesMasters/notesMaster1.xml"/><Relationship Id="rId5" Type="http://schemas.openxmlformats.org/officeDocument/2006/relationships/hyperlink" Target="https://www.wessexarch.co.uk/news/amesbury-archer-pilgrim-or-magician" TargetMode="External"/><Relationship Id="rId4" Type="http://schemas.openxmlformats.org/officeDocument/2006/relationships/hyperlink" Target="https://www.bbc.co.uk/bitesize/articles/z874kqt#zqgx6g8" TargetMode="Externa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historicengland.org.uk/images-books/photos/item/AA045828" TargetMode="External"/><Relationship Id="rId2" Type="http://schemas.openxmlformats.org/officeDocument/2006/relationships/slide" Target="../slides/slide46.xml"/><Relationship Id="rId1" Type="http://schemas.openxmlformats.org/officeDocument/2006/relationships/notesMaster" Target="../notesMasters/notesMaster1.xml"/><Relationship Id="rId5" Type="http://schemas.openxmlformats.org/officeDocument/2006/relationships/hyperlink" Target="https://historicengland.org.uk/education/schools-resources/teaching-activities/prehistoric-rock-art-make-your-own-rock-art/" TargetMode="External"/><Relationship Id="rId4" Type="http://schemas.openxmlformats.org/officeDocument/2006/relationships/hyperlink" Target="https://historicengland.org.uk/images-books/photos/item/2C/3/8" TargetMode="Externa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historicengland.org.uk/images-books/photos/item/IC180/006"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s://historicengland.org.uk/education/schools-resources/teaching-activities/prehistoric-rock-art-make-your-own-rock-art/"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IC095/04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IC095/107"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photos/item/IC046/00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IC095/113"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IC005/038"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Reconstruction illustration depicting cattle being herded through the mist, in the Stonehenge landscape during the Early Neolithic period, circa 3700BC © Historic England Archive Ref:IC095/075 - </a:t>
            </a:r>
            <a:r>
              <a:rPr lang="en-GB" sz="1200" u="sng" kern="1200" dirty="0">
                <a:solidFill>
                  <a:schemeClr val="tx1"/>
                </a:solidFill>
                <a:effectLst/>
                <a:latin typeface="+mn-lt"/>
                <a:ea typeface="+mn-ea"/>
                <a:cs typeface="+mn-cs"/>
                <a:hlinkClick r:id="rId3"/>
              </a:rPr>
              <a:t>https://historicengland.org.uk/images-books/photos/item/IC095/075</a:t>
            </a:r>
            <a:r>
              <a:rPr lang="en-GB" sz="1200" kern="1200" dirty="0">
                <a:solidFill>
                  <a:schemeClr val="tx1"/>
                </a:solidFill>
                <a:effectLst/>
                <a:latin typeface="+mn-lt"/>
                <a:ea typeface="+mn-ea"/>
                <a:cs typeface="+mn-cs"/>
              </a:rPr>
              <a:t> </a:t>
            </a:r>
          </a:p>
          <a:p>
            <a:pPr eaLnBrk="1" hangingPunct="1">
              <a:spcBef>
                <a:spcPct val="0"/>
              </a:spcBef>
            </a:pP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dirty="0"/>
          </a:p>
        </p:txBody>
      </p:sp>
    </p:spTree>
    <p:extLst>
      <p:ext uri="{BB962C8B-B14F-4D97-AF65-F5344CB8AC3E}">
        <p14:creationId xmlns:p14="http://schemas.microsoft.com/office/powerpoint/2010/main" val="2282049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D5D09-7FE4-0DC6-5A10-16759CBE7C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4735A2-ECF1-E851-29A8-066499F3837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DA5D6D0-C814-F654-210F-7E737E17FD80}"/>
              </a:ext>
            </a:extLst>
          </p:cNvPr>
          <p:cNvSpPr>
            <a:spLocks noGrp="1"/>
          </p:cNvSpPr>
          <p:nvPr>
            <p:ph type="body" idx="1"/>
          </p:nvPr>
        </p:nvSpPr>
        <p:spPr/>
        <p:txBody>
          <a:bodyPr/>
          <a:lstStyle/>
          <a:p>
            <a:pPr algn="just" eaLnBrk="1" hangingPunct="1"/>
            <a:r>
              <a:rPr lang="en-GB" altLang="en-US" b="1" dirty="0">
                <a:cs typeface="Arial" panose="020B0604020202020204" pitchFamily="34" charset="0"/>
              </a:rPr>
              <a:t>IMAGE:</a:t>
            </a: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Reconstruction illustration showing a variety of Early Neolithic goods, including pottery, arrows and flint weapons © </a:t>
            </a:r>
            <a:r>
              <a:rPr lang="en-GB" sz="1200" b="0" i="0" kern="1200" dirty="0">
                <a:solidFill>
                  <a:schemeClr val="tx1"/>
                </a:solidFill>
                <a:effectLst/>
                <a:latin typeface="+mn-lt"/>
                <a:ea typeface="+mn-ea"/>
                <a:cs typeface="+mn-cs"/>
              </a:rPr>
              <a:t>Historic England Archive. Ref: IC005/032  - </a:t>
            </a:r>
            <a:r>
              <a:rPr lang="en-GB" sz="1200" u="sng" kern="1200" dirty="0">
                <a:solidFill>
                  <a:schemeClr val="tx1"/>
                </a:solidFill>
                <a:effectLst/>
                <a:latin typeface="+mn-lt"/>
                <a:ea typeface="+mn-ea"/>
                <a:cs typeface="+mn-cs"/>
                <a:hlinkClick r:id="rId3"/>
              </a:rPr>
              <a:t>https://historicengland.org.uk/images-books/photos/item/IC005/032</a:t>
            </a:r>
            <a:r>
              <a:rPr lang="en-GB" sz="1200" kern="1200" dirty="0">
                <a:solidFill>
                  <a:schemeClr val="tx1"/>
                </a:solidFill>
                <a:effectLst/>
                <a:latin typeface="+mn-lt"/>
                <a:ea typeface="+mn-ea"/>
                <a:cs typeface="+mn-cs"/>
              </a:rPr>
              <a:t> </a:t>
            </a:r>
          </a:p>
          <a:p>
            <a:pPr algn="just" eaLnBrk="1" hangingPunct="1"/>
            <a:endParaRPr lang="en-GB" altLang="en-US" dirty="0">
              <a:cs typeface="Arial" panose="020B0604020202020204" pitchFamily="34" charset="0"/>
            </a:endParaRPr>
          </a:p>
          <a:p>
            <a:pPr eaLnBrk="1" hangingPunct="1"/>
            <a:r>
              <a:rPr lang="en-GB" altLang="en-US" b="1" dirty="0"/>
              <a:t>QUESTION:</a:t>
            </a:r>
          </a:p>
          <a:p>
            <a:pPr eaLnBrk="1" hangingPunct="1"/>
            <a:r>
              <a:rPr lang="en-GB" altLang="en-US" dirty="0">
                <a:cs typeface="Arial" panose="020B0604020202020204" pitchFamily="34" charset="0"/>
              </a:rPr>
              <a:t>What could people have used to store things in and eat from before they had pottery?</a:t>
            </a:r>
          </a:p>
        </p:txBody>
      </p:sp>
      <p:sp>
        <p:nvSpPr>
          <p:cNvPr id="4" name="Slide Number Placeholder 3">
            <a:extLst>
              <a:ext uri="{FF2B5EF4-FFF2-40B4-BE49-F238E27FC236}">
                <a16:creationId xmlns:a16="http://schemas.microsoft.com/office/drawing/2014/main" id="{F42AAD98-E0CE-7151-B8A0-CC51E1DF8666}"/>
              </a:ext>
            </a:extLst>
          </p:cNvPr>
          <p:cNvSpPr>
            <a:spLocks noGrp="1"/>
          </p:cNvSpPr>
          <p:nvPr>
            <p:ph type="sldNum" sz="quarter" idx="5"/>
          </p:nvPr>
        </p:nvSpPr>
        <p:spPr/>
        <p:txBody>
          <a:bodyPr/>
          <a:lstStyle/>
          <a:p>
            <a:fld id="{1AFFFB68-4C17-3C4E-8F1F-E2E74032E6C9}" type="slidenum">
              <a:rPr lang="en-US" smtClean="0"/>
              <a:t>11</a:t>
            </a:fld>
            <a:endParaRPr lang="en-US" dirty="0"/>
          </a:p>
        </p:txBody>
      </p:sp>
    </p:spTree>
    <p:extLst>
      <p:ext uri="{BB962C8B-B14F-4D97-AF65-F5344CB8AC3E}">
        <p14:creationId xmlns:p14="http://schemas.microsoft.com/office/powerpoint/2010/main" val="1736852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85C23-3743-AC6B-4B95-B84C01F5C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9E30C-0121-2F46-788C-DB2C0AF6387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A2EA304-2A01-BA16-36CE-66ABBE4DA863}"/>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90000"/>
              </a:lnSpc>
              <a:spcBef>
                <a:spcPct val="0"/>
              </a:spcBef>
              <a:spcAft>
                <a:spcPts val="0"/>
              </a:spcAft>
              <a:buClrTx/>
              <a:buSzTx/>
              <a:buFontTx/>
              <a:buNone/>
              <a:tabLst/>
              <a:defRPr/>
            </a:pPr>
            <a:r>
              <a:rPr lang="en-GB" altLang="en-US" dirty="0">
                <a:cs typeface="Arial" panose="020B0604020202020204" pitchFamily="34" charset="0"/>
              </a:rPr>
              <a:t>Neolithic polished stone axe. © The Portable Antiquities Scheme/ The Trustees of the British Museum, CC BY-SA 2.0, via Wikimedia Commons - </a:t>
            </a:r>
            <a:r>
              <a:rPr lang="en-GB" sz="1200" u="sng" kern="1200" dirty="0">
                <a:solidFill>
                  <a:schemeClr val="tx1"/>
                </a:solidFill>
                <a:effectLst/>
                <a:latin typeface="+mn-lt"/>
                <a:ea typeface="+mn-ea"/>
                <a:cs typeface="+mn-cs"/>
                <a:hlinkClick r:id="rId3"/>
              </a:rPr>
              <a:t>https://commons.wikimedia.org/wiki/File:Neolithic_polished_axe_(FindID_85870).jpg</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90000"/>
              </a:lnSpc>
              <a:spcBef>
                <a:spcPct val="0"/>
              </a:spcBef>
              <a:spcAft>
                <a:spcPts val="0"/>
              </a:spcAft>
              <a:buClrTx/>
              <a:buSzTx/>
              <a:buFontTx/>
              <a:buNone/>
              <a:tabLst/>
              <a:defRPr/>
            </a:pPr>
            <a:r>
              <a:rPr lang="en-GB" sz="1200" kern="1200" dirty="0">
                <a:solidFill>
                  <a:schemeClr val="tx1"/>
                </a:solidFill>
                <a:effectLst/>
                <a:latin typeface="+mn-lt"/>
                <a:ea typeface="+mn-ea"/>
                <a:cs typeface="+mn-cs"/>
              </a:rPr>
              <a:t>A drawing depicting a reconstruction of Flint Axe F.III, excavated at Grime's Graves </a:t>
            </a:r>
            <a:r>
              <a:rPr lang="en-GB" sz="1200" b="0" i="0" kern="1200" dirty="0">
                <a:solidFill>
                  <a:schemeClr val="tx1"/>
                </a:solidFill>
                <a:effectLst/>
                <a:latin typeface="+mn-lt"/>
                <a:ea typeface="+mn-ea"/>
                <a:cs typeface="+mn-cs"/>
              </a:rPr>
              <a:t>© Historic England Archive - </a:t>
            </a:r>
            <a:r>
              <a:rPr lang="en-GB" sz="1200" u="sng" kern="1200" dirty="0">
                <a:solidFill>
                  <a:schemeClr val="tx1"/>
                </a:solidFill>
                <a:effectLst/>
                <a:latin typeface="+mn-lt"/>
                <a:ea typeface="+mn-ea"/>
                <a:cs typeface="+mn-cs"/>
                <a:hlinkClick r:id="rId4"/>
              </a:rPr>
              <a:t>https://historicengland.org.uk/images-books/photos/item/IC046/028</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What sort of things in modern life could be called status symbols - having importance attached to them beyond how well they do a job? </a:t>
            </a: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8F9F38AC-4335-90D2-AB0D-8FE1585D3BFC}"/>
              </a:ext>
            </a:extLst>
          </p:cNvPr>
          <p:cNvSpPr>
            <a:spLocks noGrp="1"/>
          </p:cNvSpPr>
          <p:nvPr>
            <p:ph type="sldNum" sz="quarter" idx="5"/>
          </p:nvPr>
        </p:nvSpPr>
        <p:spPr/>
        <p:txBody>
          <a:bodyPr/>
          <a:lstStyle/>
          <a:p>
            <a:fld id="{1AFFFB68-4C17-3C4E-8F1F-E2E74032E6C9}" type="slidenum">
              <a:rPr lang="en-US" smtClean="0"/>
              <a:t>12</a:t>
            </a:fld>
            <a:endParaRPr lang="en-US" dirty="0"/>
          </a:p>
        </p:txBody>
      </p:sp>
    </p:spTree>
    <p:extLst>
      <p:ext uri="{BB962C8B-B14F-4D97-AF65-F5344CB8AC3E}">
        <p14:creationId xmlns:p14="http://schemas.microsoft.com/office/powerpoint/2010/main" val="2482799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46DE1-4C97-473B-DEB1-E9DDC346D9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0B673-573A-9625-5ABF-E770A904147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A43657A-5273-26D9-66F5-CFD2AA5C9018}"/>
              </a:ext>
            </a:extLst>
          </p:cNvPr>
          <p:cNvSpPr>
            <a:spLocks noGrp="1"/>
          </p:cNvSpPr>
          <p:nvPr>
            <p:ph type="body" idx="1"/>
          </p:nvPr>
        </p:nvSpPr>
        <p:spPr/>
        <p:txBody>
          <a:bodyPr/>
          <a:lstStyle/>
          <a:p>
            <a:r>
              <a:rPr lang="en-GB" altLang="en-US" b="1" dirty="0"/>
              <a:t>IMAGE:</a:t>
            </a:r>
          </a:p>
          <a:p>
            <a:pPr eaLnBrk="1" hangingPunct="1">
              <a:lnSpc>
                <a:spcPct val="90000"/>
              </a:lnSpc>
              <a:spcBef>
                <a:spcPct val="0"/>
              </a:spcBef>
            </a:pPr>
            <a:r>
              <a:rPr lang="en-GB" sz="1200" b="0" i="0" kern="1200" dirty="0">
                <a:solidFill>
                  <a:schemeClr val="tx1"/>
                </a:solidFill>
                <a:effectLst/>
                <a:latin typeface="+mn-lt"/>
                <a:ea typeface="+mn-ea"/>
                <a:cs typeface="+mn-cs"/>
              </a:rPr>
              <a:t>Detail of a set of early neolithic tools © Historic England Archive</a:t>
            </a:r>
            <a:r>
              <a:rPr lang="en-GB" sz="1200" b="0" i="0" u="none" kern="1200" dirty="0">
                <a:solidFill>
                  <a:schemeClr val="tx1"/>
                </a:solidFill>
                <a:effectLst/>
                <a:latin typeface="+mn-lt"/>
                <a:ea typeface="+mn-ea"/>
                <a:cs typeface="+mn-cs"/>
              </a:rPr>
              <a:t> Ref: DP081192 - </a:t>
            </a:r>
            <a:r>
              <a:rPr lang="en-GB" sz="1200" u="sng" kern="1200" dirty="0">
                <a:solidFill>
                  <a:schemeClr val="tx1"/>
                </a:solidFill>
                <a:effectLst/>
                <a:latin typeface="+mn-lt"/>
                <a:ea typeface="+mn-ea"/>
                <a:cs typeface="+mn-cs"/>
                <a:hlinkClick r:id="rId3"/>
              </a:rPr>
              <a:t>https://historicengland.org.uk/images-books/photos/item/DP081192</a:t>
            </a:r>
            <a:r>
              <a:rPr lang="en-GB" sz="1200" kern="1200" dirty="0">
                <a:solidFill>
                  <a:schemeClr val="tx1"/>
                </a:solidFill>
                <a:effectLst/>
                <a:latin typeface="+mn-lt"/>
                <a:ea typeface="+mn-ea"/>
                <a:cs typeface="+mn-cs"/>
              </a:rPr>
              <a:t> </a:t>
            </a:r>
          </a:p>
          <a:p>
            <a:pPr algn="just" eaLnBrk="1" hangingPunct="1"/>
            <a:endParaRPr lang="en-GB" altLang="en-US" dirty="0">
              <a:cs typeface="Arial" panose="020B0604020202020204" pitchFamily="34" charset="0"/>
            </a:endParaRPr>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What sort of tools might a modern ‘tool kit’ have? </a:t>
            </a: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27AB24D7-B26B-9A52-0C88-3397543F5A16}"/>
              </a:ext>
            </a:extLst>
          </p:cNvPr>
          <p:cNvSpPr>
            <a:spLocks noGrp="1"/>
          </p:cNvSpPr>
          <p:nvPr>
            <p:ph type="sldNum" sz="quarter" idx="5"/>
          </p:nvPr>
        </p:nvSpPr>
        <p:spPr/>
        <p:txBody>
          <a:bodyPr/>
          <a:lstStyle/>
          <a:p>
            <a:fld id="{1AFFFB68-4C17-3C4E-8F1F-E2E74032E6C9}" type="slidenum">
              <a:rPr lang="en-US" smtClean="0"/>
              <a:t>13</a:t>
            </a:fld>
            <a:endParaRPr lang="en-US" dirty="0"/>
          </a:p>
        </p:txBody>
      </p:sp>
    </p:spTree>
    <p:extLst>
      <p:ext uri="{BB962C8B-B14F-4D97-AF65-F5344CB8AC3E}">
        <p14:creationId xmlns:p14="http://schemas.microsoft.com/office/powerpoint/2010/main" val="1345650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15F36-E015-DB86-0049-91B9E7A31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BC3D3-81AC-294F-4A99-BC4E7F6A981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AE9392C-CDC3-57FA-0741-D21FA71F2132}"/>
              </a:ext>
            </a:extLst>
          </p:cNvPr>
          <p:cNvSpPr>
            <a:spLocks noGrp="1"/>
          </p:cNvSpPr>
          <p:nvPr>
            <p:ph type="body" idx="1"/>
          </p:nvPr>
        </p:nvSpPr>
        <p:spPr/>
        <p:txBody>
          <a:bodyPr/>
          <a:lstStyle/>
          <a:p>
            <a:r>
              <a:rPr lang="en-GB" altLang="en-US" b="1" dirty="0"/>
              <a:t>IMAGE:</a:t>
            </a:r>
          </a:p>
          <a:p>
            <a:pPr eaLnBrk="1" hangingPunct="1">
              <a:lnSpc>
                <a:spcPct val="90000"/>
              </a:lnSpc>
              <a:spcBef>
                <a:spcPct val="0"/>
              </a:spcBef>
            </a:pPr>
            <a:r>
              <a:rPr lang="en-GB" sz="1200" b="0" i="0" kern="1200" dirty="0">
                <a:solidFill>
                  <a:schemeClr val="tx1"/>
                </a:solidFill>
                <a:effectLst/>
                <a:latin typeface="+mn-lt"/>
                <a:ea typeface="+mn-ea"/>
                <a:cs typeface="+mn-cs"/>
              </a:rPr>
              <a:t>Detail of a set of late neolithic tools © Historic England Archive. Ref: DP081192 - </a:t>
            </a:r>
            <a:r>
              <a:rPr lang="en-GB" sz="1200" u="sng" kern="1200" dirty="0">
                <a:solidFill>
                  <a:schemeClr val="tx1"/>
                </a:solidFill>
                <a:effectLst/>
                <a:latin typeface="+mn-lt"/>
                <a:ea typeface="+mn-ea"/>
                <a:cs typeface="+mn-cs"/>
                <a:hlinkClick r:id="rId3"/>
              </a:rPr>
              <a:t>https://historicengland.org.uk/images-books/photos/item/DP081192</a:t>
            </a:r>
            <a:r>
              <a:rPr lang="en-GB" sz="1200" kern="1200" dirty="0">
                <a:solidFill>
                  <a:schemeClr val="tx1"/>
                </a:solidFill>
                <a:effectLst/>
                <a:latin typeface="+mn-lt"/>
                <a:ea typeface="+mn-ea"/>
                <a:cs typeface="+mn-cs"/>
              </a:rPr>
              <a:t> </a:t>
            </a:r>
          </a:p>
          <a:p>
            <a:pPr algn="just" eaLnBrk="1" hangingPunct="1"/>
            <a:endParaRPr lang="en-GB" altLang="en-US" dirty="0">
              <a:cs typeface="Arial" panose="020B0604020202020204" pitchFamily="34" charset="0"/>
            </a:endParaRPr>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What sort of tools might a modern ‘tool kit’ have? </a:t>
            </a: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27CC2D46-DED1-3CFF-3F44-401800CA4DA8}"/>
              </a:ext>
            </a:extLst>
          </p:cNvPr>
          <p:cNvSpPr>
            <a:spLocks noGrp="1"/>
          </p:cNvSpPr>
          <p:nvPr>
            <p:ph type="sldNum" sz="quarter" idx="5"/>
          </p:nvPr>
        </p:nvSpPr>
        <p:spPr/>
        <p:txBody>
          <a:bodyPr/>
          <a:lstStyle/>
          <a:p>
            <a:fld id="{1AFFFB68-4C17-3C4E-8F1F-E2E74032E6C9}" type="slidenum">
              <a:rPr lang="en-US" smtClean="0"/>
              <a:t>14</a:t>
            </a:fld>
            <a:endParaRPr lang="en-US" dirty="0"/>
          </a:p>
        </p:txBody>
      </p:sp>
    </p:spTree>
    <p:extLst>
      <p:ext uri="{BB962C8B-B14F-4D97-AF65-F5344CB8AC3E}">
        <p14:creationId xmlns:p14="http://schemas.microsoft.com/office/powerpoint/2010/main" val="2177922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FB371-0841-532F-5DF0-3293EE02CA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83891-CE04-56DA-FE59-755325DEFB3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F65C07B-463D-4CEC-BA1F-D0E97F9FF8DC}"/>
              </a:ext>
            </a:extLst>
          </p:cNvPr>
          <p:cNvSpPr>
            <a:spLocks noGrp="1"/>
          </p:cNvSpPr>
          <p:nvPr>
            <p:ph type="body" idx="1"/>
          </p:nvPr>
        </p:nvSpPr>
        <p:spPr/>
        <p:txBody>
          <a:bodyPr/>
          <a:lstStyle/>
          <a:p>
            <a:pPr algn="just" eaLnBrk="1" hangingPunct="1"/>
            <a:r>
              <a:rPr lang="en-GB" altLang="en-US" b="1" dirty="0">
                <a:cs typeface="Arial" panose="020B0604020202020204" pitchFamily="34" charset="0"/>
              </a:rPr>
              <a:t>IMAGE:</a:t>
            </a:r>
            <a:endParaRPr lang="en-GB" altLang="en-US" b="1" dirty="0"/>
          </a:p>
          <a:p>
            <a:r>
              <a:rPr lang="en-GB" dirty="0"/>
              <a:t>The Thames Beater (top) and the replica club used for experimentation (bottom) Credit: Meaghan Dyer</a:t>
            </a:r>
          </a:p>
          <a:p>
            <a:endParaRPr lang="en-GB" altLang="en-US" dirty="0">
              <a:cs typeface="Arial" panose="020B0604020202020204" pitchFamily="34" charset="0"/>
            </a:endParaRPr>
          </a:p>
          <a:p>
            <a:pPr eaLnBrk="1" hangingPunct="1"/>
            <a:r>
              <a:rPr lang="en-GB" altLang="en-US" b="1" dirty="0"/>
              <a:t>QUESTION:</a:t>
            </a:r>
          </a:p>
          <a:p>
            <a:pPr eaLnBrk="1" hangingPunct="1"/>
            <a:r>
              <a:rPr lang="en-GB" altLang="en-US" dirty="0">
                <a:cs typeface="Arial" panose="020B0604020202020204" pitchFamily="34" charset="0"/>
              </a:rPr>
              <a:t>How might climate change affect delicate archaeological sites like the Sweet Track?</a:t>
            </a:r>
          </a:p>
          <a:p>
            <a:pPr eaLnBrk="1" hangingPunct="1">
              <a:spcBef>
                <a:spcPct val="0"/>
              </a:spcBef>
            </a:pPr>
            <a:endParaRPr lang="en-GB" altLang="en-US" b="1" dirty="0">
              <a:cs typeface="Arial" panose="020B0604020202020204" pitchFamily="34" charset="0"/>
            </a:endParaRPr>
          </a:p>
          <a:p>
            <a:pPr eaLnBrk="1" hangingPunct="1">
              <a:spcBef>
                <a:spcPct val="0"/>
              </a:spcBef>
            </a:pPr>
            <a:r>
              <a:rPr lang="en-GB" altLang="en-US" b="1" dirty="0">
                <a:cs typeface="Arial" panose="020B0604020202020204" pitchFamily="34" charset="0"/>
              </a:rPr>
              <a:t>LINK:</a:t>
            </a:r>
          </a:p>
          <a:p>
            <a:r>
              <a:rPr lang="en-GB" sz="1200" u="sng" kern="1200" dirty="0">
                <a:solidFill>
                  <a:schemeClr val="tx1"/>
                </a:solidFill>
                <a:effectLst/>
                <a:latin typeface="+mn-lt"/>
                <a:ea typeface="+mn-ea"/>
                <a:cs typeface="+mn-cs"/>
                <a:hlinkClick r:id="rId3"/>
              </a:rPr>
              <a:t>https://phys.org/news/2017-12-neolithic-thames-beater-person.html</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F2DDB38C-BC4C-AFE1-4358-647C83D06765}"/>
              </a:ext>
            </a:extLst>
          </p:cNvPr>
          <p:cNvSpPr>
            <a:spLocks noGrp="1"/>
          </p:cNvSpPr>
          <p:nvPr>
            <p:ph type="sldNum" sz="quarter" idx="5"/>
          </p:nvPr>
        </p:nvSpPr>
        <p:spPr/>
        <p:txBody>
          <a:bodyPr/>
          <a:lstStyle/>
          <a:p>
            <a:fld id="{1AFFFB68-4C17-3C4E-8F1F-E2E74032E6C9}" type="slidenum">
              <a:rPr lang="en-US" smtClean="0"/>
              <a:t>15</a:t>
            </a:fld>
            <a:endParaRPr lang="en-US" dirty="0"/>
          </a:p>
        </p:txBody>
      </p:sp>
    </p:spTree>
    <p:extLst>
      <p:ext uri="{BB962C8B-B14F-4D97-AF65-F5344CB8AC3E}">
        <p14:creationId xmlns:p14="http://schemas.microsoft.com/office/powerpoint/2010/main" val="4133169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4CAC8-E769-57F3-D0DE-671E8B12F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690C1C-CA57-021C-220D-57B75A4D218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3707322-465B-BCA6-3774-94E585D07BB0}"/>
              </a:ext>
            </a:extLst>
          </p:cNvPr>
          <p:cNvSpPr>
            <a:spLocks noGrp="1"/>
          </p:cNvSpPr>
          <p:nvPr>
            <p:ph type="body" idx="1"/>
          </p:nvPr>
        </p:nvSpPr>
        <p:spPr/>
        <p:txBody>
          <a:bodyPr/>
          <a:lstStyle/>
          <a:p>
            <a:pPr algn="just" eaLnBrk="1" hangingPunct="1"/>
            <a:r>
              <a:rPr lang="en-GB" altLang="en-US" b="1" dirty="0">
                <a:cs typeface="Arial" panose="020B0604020202020204" pitchFamily="34" charset="0"/>
              </a:rPr>
              <a:t>IMAGE:</a:t>
            </a:r>
            <a:endParaRPr lang="en-GB" altLang="en-US" b="1" dirty="0"/>
          </a:p>
          <a:p>
            <a:r>
              <a:rPr lang="en-GB" dirty="0"/>
              <a:t>Shapwick Heath - Sweet Track by Colin Smith, via Wikimedia Commons - </a:t>
            </a:r>
            <a:r>
              <a:rPr lang="en-GB" sz="1200" u="sng" kern="1200" dirty="0">
                <a:solidFill>
                  <a:schemeClr val="tx1"/>
                </a:solidFill>
                <a:effectLst/>
                <a:latin typeface="+mn-lt"/>
                <a:ea typeface="+mn-ea"/>
                <a:cs typeface="+mn-cs"/>
                <a:hlinkClick r:id="rId3"/>
              </a:rPr>
              <a:t>https://commons.wikimedia.org/wiki/File:Shapwick_Heath_-_Sweet_Track_-_geograph.org.uk_-_7152543.jpg</a:t>
            </a:r>
            <a:r>
              <a:rPr lang="en-GB" sz="1200" kern="1200" dirty="0">
                <a:solidFill>
                  <a:schemeClr val="tx1"/>
                </a:solidFill>
                <a:effectLst/>
                <a:latin typeface="+mn-lt"/>
                <a:ea typeface="+mn-ea"/>
                <a:cs typeface="+mn-cs"/>
              </a:rPr>
              <a:t> </a:t>
            </a:r>
          </a:p>
          <a:p>
            <a:endParaRPr lang="en-GB" altLang="en-US" dirty="0">
              <a:cs typeface="Arial" panose="020B0604020202020204" pitchFamily="34" charset="0"/>
            </a:endParaRPr>
          </a:p>
          <a:p>
            <a:pPr eaLnBrk="1" hangingPunct="1"/>
            <a:r>
              <a:rPr lang="en-GB" altLang="en-US" b="1" dirty="0"/>
              <a:t>QUESTION:</a:t>
            </a:r>
          </a:p>
          <a:p>
            <a:pPr eaLnBrk="1" hangingPunct="1"/>
            <a:r>
              <a:rPr lang="en-GB" altLang="en-US" dirty="0">
                <a:cs typeface="Arial" panose="020B0604020202020204" pitchFamily="34" charset="0"/>
              </a:rPr>
              <a:t>How might climate change affect delicate archaeological sites like the Sweet Track?</a:t>
            </a:r>
          </a:p>
        </p:txBody>
      </p:sp>
      <p:sp>
        <p:nvSpPr>
          <p:cNvPr id="4" name="Slide Number Placeholder 3">
            <a:extLst>
              <a:ext uri="{FF2B5EF4-FFF2-40B4-BE49-F238E27FC236}">
                <a16:creationId xmlns:a16="http://schemas.microsoft.com/office/drawing/2014/main" id="{291BF4E8-E7AE-C9E1-B2A1-774F3BD9D58A}"/>
              </a:ext>
            </a:extLst>
          </p:cNvPr>
          <p:cNvSpPr>
            <a:spLocks noGrp="1"/>
          </p:cNvSpPr>
          <p:nvPr>
            <p:ph type="sldNum" sz="quarter" idx="5"/>
          </p:nvPr>
        </p:nvSpPr>
        <p:spPr/>
        <p:txBody>
          <a:bodyPr/>
          <a:lstStyle/>
          <a:p>
            <a:fld id="{1AFFFB68-4C17-3C4E-8F1F-E2E74032E6C9}" type="slidenum">
              <a:rPr lang="en-US" smtClean="0"/>
              <a:t>16</a:t>
            </a:fld>
            <a:endParaRPr lang="en-US" dirty="0"/>
          </a:p>
        </p:txBody>
      </p:sp>
    </p:spTree>
    <p:extLst>
      <p:ext uri="{BB962C8B-B14F-4D97-AF65-F5344CB8AC3E}">
        <p14:creationId xmlns:p14="http://schemas.microsoft.com/office/powerpoint/2010/main" val="2007277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Click the red dots to find out more about each location</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dirty="0"/>
          </a:p>
        </p:txBody>
      </p:sp>
    </p:spTree>
    <p:extLst>
      <p:ext uri="{BB962C8B-B14F-4D97-AF65-F5344CB8AC3E}">
        <p14:creationId xmlns:p14="http://schemas.microsoft.com/office/powerpoint/2010/main" val="1150716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03408-50D1-A07D-34BF-DD4831345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45A27-4F3A-B654-0475-65CAACFB713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1FD668F-6BD4-0A83-9B4B-BC44E099AF0E}"/>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90000"/>
              </a:lnSpc>
              <a:spcBef>
                <a:spcPct val="0"/>
              </a:spcBef>
              <a:spcAft>
                <a:spcPts val="0"/>
              </a:spcAft>
              <a:buClrTx/>
              <a:buSzTx/>
              <a:buFontTx/>
              <a:buNone/>
              <a:tabLst/>
              <a:defRPr/>
            </a:pPr>
            <a:r>
              <a:rPr lang="en-GB" altLang="en-US" dirty="0">
                <a:cs typeface="Arial" panose="020B0604020202020204" pitchFamily="34" charset="0"/>
              </a:rPr>
              <a:t>Neolithic polished stone axe. © The Portable Antiquities Scheme/ The Trustees of the British Museum, CC BY-SA 2.0, via Wikimedia Commons - </a:t>
            </a:r>
            <a:r>
              <a:rPr lang="en-GB" sz="1200" u="sng" kern="1200" dirty="0">
                <a:solidFill>
                  <a:schemeClr val="tx1"/>
                </a:solidFill>
                <a:effectLst/>
                <a:latin typeface="+mn-lt"/>
                <a:ea typeface="+mn-ea"/>
                <a:cs typeface="+mn-cs"/>
                <a:hlinkClick r:id="rId3"/>
              </a:rPr>
              <a:t>https://commons.wikimedia.org/wiki/File:Neolithic_Polished_Axe_(FindID_127713-107614).jpg</a:t>
            </a:r>
            <a:r>
              <a:rPr lang="en-GB" sz="1200" kern="1200" dirty="0">
                <a:solidFill>
                  <a:schemeClr val="tx1"/>
                </a:solidFill>
                <a:effectLst/>
                <a:latin typeface="+mn-lt"/>
                <a:ea typeface="+mn-ea"/>
                <a:cs typeface="+mn-cs"/>
              </a:rPr>
              <a:t> </a:t>
            </a:r>
            <a:endParaRPr lang="en-GB" altLang="en-US" dirty="0">
              <a:cs typeface="Arial" panose="020B0604020202020204" pitchFamily="34" charset="0"/>
            </a:endParaRP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What sort of things in modern life could be called status symbols - having importance attached to them beyond how well they do a job? </a:t>
            </a:r>
          </a:p>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797DF490-2D0A-480F-2D3A-058DA35DF53E}"/>
              </a:ext>
            </a:extLst>
          </p:cNvPr>
          <p:cNvSpPr>
            <a:spLocks noGrp="1"/>
          </p:cNvSpPr>
          <p:nvPr>
            <p:ph type="sldNum" sz="quarter" idx="5"/>
          </p:nvPr>
        </p:nvSpPr>
        <p:spPr/>
        <p:txBody>
          <a:bodyPr/>
          <a:lstStyle/>
          <a:p>
            <a:fld id="{1AFFFB68-4C17-3C4E-8F1F-E2E74032E6C9}" type="slidenum">
              <a:rPr lang="en-US" smtClean="0"/>
              <a:t>18</a:t>
            </a:fld>
            <a:endParaRPr lang="en-US" dirty="0"/>
          </a:p>
        </p:txBody>
      </p:sp>
    </p:spTree>
    <p:extLst>
      <p:ext uri="{BB962C8B-B14F-4D97-AF65-F5344CB8AC3E}">
        <p14:creationId xmlns:p14="http://schemas.microsoft.com/office/powerpoint/2010/main" val="3456770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2D5A3-A049-627B-08C3-C1AD2BD47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A1B3B-9A5A-2499-18E3-46FCB5B3363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2115406-D02E-7208-9189-E0812680F85F}"/>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90000"/>
              </a:lnSpc>
              <a:spcBef>
                <a:spcPct val="0"/>
              </a:spcBef>
              <a:spcAft>
                <a:spcPts val="0"/>
              </a:spcAft>
              <a:buClrTx/>
              <a:buSzTx/>
              <a:buFontTx/>
              <a:buNone/>
              <a:tabLst/>
              <a:defRPr/>
            </a:pPr>
            <a:r>
              <a:rPr lang="en-GB" altLang="en-US" dirty="0">
                <a:cs typeface="Arial" panose="020B0604020202020204" pitchFamily="34" charset="0"/>
              </a:rPr>
              <a:t>Neolithic polished stone axe. © The Portable Antiquities Scheme/ The Trustees of the British Museum, CC BY-SA 2.0, via Wikimedia Commons - </a:t>
            </a:r>
            <a:r>
              <a:rPr lang="en-GB" sz="1200" u="sng" kern="1200" dirty="0">
                <a:solidFill>
                  <a:schemeClr val="tx1"/>
                </a:solidFill>
                <a:effectLst/>
                <a:latin typeface="+mn-lt"/>
                <a:ea typeface="+mn-ea"/>
                <a:cs typeface="+mn-cs"/>
                <a:hlinkClick r:id="rId3"/>
              </a:rPr>
              <a:t>https://commons.wikimedia.org/wiki/File:Neolithic_Polished_Axe_(FindID_127713-107614).jpg</a:t>
            </a:r>
            <a:r>
              <a:rPr lang="en-GB" sz="1200" kern="1200" dirty="0">
                <a:solidFill>
                  <a:schemeClr val="tx1"/>
                </a:solidFill>
                <a:effectLst/>
                <a:latin typeface="+mn-lt"/>
                <a:ea typeface="+mn-ea"/>
                <a:cs typeface="+mn-cs"/>
              </a:rPr>
              <a:t> </a:t>
            </a:r>
            <a:endParaRPr lang="en-GB" altLang="en-US" dirty="0">
              <a:cs typeface="Arial" panose="020B0604020202020204" pitchFamily="34" charset="0"/>
            </a:endParaRPr>
          </a:p>
          <a:p>
            <a:pPr algn="just" eaLnBrk="1" hangingPunct="1"/>
            <a:endParaRPr lang="en-GB" altLang="en-US" dirty="0">
              <a:cs typeface="Arial" panose="020B0604020202020204" pitchFamily="34" charset="0"/>
            </a:endParaRPr>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What sort of things in modern life could be called status symbols - having importance attached to them beyond how well they do a job? </a:t>
            </a:r>
          </a:p>
          <a:p>
            <a:endParaRPr lang="en-US" dirty="0"/>
          </a:p>
        </p:txBody>
      </p:sp>
      <p:sp>
        <p:nvSpPr>
          <p:cNvPr id="4" name="Slide Number Placeholder 3">
            <a:extLst>
              <a:ext uri="{FF2B5EF4-FFF2-40B4-BE49-F238E27FC236}">
                <a16:creationId xmlns:a16="http://schemas.microsoft.com/office/drawing/2014/main" id="{E9ADE50F-F53B-69F6-3153-034E6D07CE1B}"/>
              </a:ext>
            </a:extLst>
          </p:cNvPr>
          <p:cNvSpPr>
            <a:spLocks noGrp="1"/>
          </p:cNvSpPr>
          <p:nvPr>
            <p:ph type="sldNum" sz="quarter" idx="5"/>
          </p:nvPr>
        </p:nvSpPr>
        <p:spPr/>
        <p:txBody>
          <a:bodyPr/>
          <a:lstStyle/>
          <a:p>
            <a:fld id="{1AFFFB68-4C17-3C4E-8F1F-E2E74032E6C9}" type="slidenum">
              <a:rPr lang="en-US" smtClean="0"/>
              <a:t>19</a:t>
            </a:fld>
            <a:endParaRPr lang="en-US" dirty="0"/>
          </a:p>
        </p:txBody>
      </p:sp>
    </p:spTree>
    <p:extLst>
      <p:ext uri="{BB962C8B-B14F-4D97-AF65-F5344CB8AC3E}">
        <p14:creationId xmlns:p14="http://schemas.microsoft.com/office/powerpoint/2010/main" val="537189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66DF3-0065-195B-4D7D-A53384DDA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069DE-A698-3636-0114-8D3AE4A6349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85DB538-E84C-67EC-8CED-CE0DB49BC75B}"/>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Reconstruction of one of the houses at Horton</a:t>
            </a:r>
            <a:r>
              <a:rPr lang="en-GB" altLang="en-US" dirty="0">
                <a:solidFill>
                  <a:srgbClr val="FF0000"/>
                </a:solidFill>
                <a:cs typeface="Arial" panose="020B0604020202020204" pitchFamily="34" charset="0"/>
              </a:rPr>
              <a:t>.</a:t>
            </a:r>
            <a:r>
              <a:rPr lang="en-GB" altLang="en-US" dirty="0">
                <a:cs typeface="Arial" panose="020B0604020202020204" pitchFamily="34" charset="0"/>
              </a:rPr>
              <a:t> </a:t>
            </a:r>
            <a:r>
              <a:rPr lang="en-GB" altLang="en-US" b="1" dirty="0">
                <a:cs typeface="Aharoni" panose="02010803020104030203" pitchFamily="2" charset="-79"/>
              </a:rPr>
              <a:t>© </a:t>
            </a:r>
            <a:r>
              <a:rPr lang="en-GB" altLang="en-US" dirty="0">
                <a:cs typeface="Aharoni" panose="02010803020104030203" pitchFamily="2" charset="-79"/>
              </a:rPr>
              <a:t>Wessex Archaeology - </a:t>
            </a:r>
            <a:r>
              <a:rPr lang="en-GB" sz="1200" u="sng" kern="1200" dirty="0">
                <a:solidFill>
                  <a:schemeClr val="tx1"/>
                </a:solidFill>
                <a:effectLst/>
                <a:latin typeface="+mn-lt"/>
                <a:ea typeface="+mn-ea"/>
                <a:cs typeface="+mn-cs"/>
                <a:hlinkClick r:id="rId3"/>
              </a:rPr>
              <a:t>https://flic.kr/p/dZzWZu</a:t>
            </a:r>
            <a:r>
              <a:rPr lang="en-GB" sz="1200" kern="1200" dirty="0">
                <a:solidFill>
                  <a:schemeClr val="tx1"/>
                </a:solidFill>
                <a:effectLst/>
                <a:latin typeface="+mn-lt"/>
                <a:ea typeface="+mn-ea"/>
                <a:cs typeface="+mn-cs"/>
              </a:rPr>
              <a:t> </a:t>
            </a:r>
          </a:p>
          <a:p>
            <a:pPr algn="just" eaLnBrk="1" hangingPunct="1"/>
            <a:endParaRPr lang="en-GB" altLang="en-US" dirty="0">
              <a:cs typeface="Arial" panose="020B0604020202020204" pitchFamily="34" charset="0"/>
            </a:endParaRPr>
          </a:p>
          <a:p>
            <a:pPr eaLnBrk="1" hangingPunct="1">
              <a:lnSpc>
                <a:spcPct val="90000"/>
              </a:lnSpc>
            </a:pPr>
            <a:r>
              <a:rPr lang="en-GB" altLang="en-US" b="1" dirty="0"/>
              <a:t>QUESTION:</a:t>
            </a:r>
          </a:p>
          <a:p>
            <a:pPr eaLnBrk="1" hangingPunct="1"/>
            <a:r>
              <a:rPr lang="en-GB" altLang="en-US" dirty="0">
                <a:cs typeface="Arial" panose="020B0604020202020204" pitchFamily="34" charset="0"/>
              </a:rPr>
              <a:t>Why do you think some Neolithic houses were so big? </a:t>
            </a:r>
          </a:p>
          <a:p>
            <a:endParaRPr lang="en-GB" altLang="en-US" dirty="0"/>
          </a:p>
          <a:p>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Reconstruction of one of the houses at Horton</a:t>
            </a:r>
            <a:r>
              <a:rPr lang="en-GB" altLang="en-US" dirty="0">
                <a:solidFill>
                  <a:srgbClr val="FF0000"/>
                </a:solidFill>
                <a:cs typeface="Arial" panose="020B0604020202020204" pitchFamily="34" charset="0"/>
              </a:rPr>
              <a:t>.</a:t>
            </a:r>
            <a:r>
              <a:rPr lang="en-GB" altLang="en-US" dirty="0">
                <a:cs typeface="Arial" panose="020B0604020202020204" pitchFamily="34" charset="0"/>
              </a:rPr>
              <a:t> </a:t>
            </a:r>
            <a:r>
              <a:rPr lang="en-GB" altLang="en-US" b="1" dirty="0">
                <a:cs typeface="Aharoni" panose="02010803020104030203" pitchFamily="2" charset="-79"/>
              </a:rPr>
              <a:t>© </a:t>
            </a:r>
            <a:r>
              <a:rPr lang="en-GB" altLang="en-US" dirty="0">
                <a:cs typeface="Aharoni" panose="02010803020104030203" pitchFamily="2" charset="-79"/>
              </a:rPr>
              <a:t>Wessex Archaeology - </a:t>
            </a:r>
            <a:r>
              <a:rPr lang="en-GB" sz="1200" u="sng" kern="1200" dirty="0">
                <a:solidFill>
                  <a:schemeClr val="tx1"/>
                </a:solidFill>
                <a:effectLst/>
                <a:latin typeface="+mn-lt"/>
                <a:ea typeface="+mn-ea"/>
                <a:cs typeface="+mn-cs"/>
                <a:hlinkClick r:id="rId3"/>
              </a:rPr>
              <a:t>https://flic.kr/p/dZzWZu</a:t>
            </a:r>
            <a:r>
              <a:rPr lang="en-GB" sz="1200" kern="1200" dirty="0">
                <a:solidFill>
                  <a:schemeClr val="tx1"/>
                </a:solidFill>
                <a:effectLst/>
                <a:latin typeface="+mn-lt"/>
                <a:ea typeface="+mn-ea"/>
                <a:cs typeface="+mn-cs"/>
              </a:rPr>
              <a:t> </a:t>
            </a:r>
          </a:p>
          <a:p>
            <a:pPr eaLnBrk="1" hangingPunct="1"/>
            <a:endParaRPr lang="en-GB" altLang="en-US" dirty="0">
              <a:cs typeface="Aharoni" panose="02010803020104030203" pitchFamily="2" charset="-79"/>
            </a:endParaRPr>
          </a:p>
          <a:p>
            <a:r>
              <a:rPr lang="en-GB" alt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Wessex Archaeology Project Page with video - </a:t>
            </a:r>
            <a:r>
              <a:rPr lang="en-GB" sz="1200" u="sng" kern="1200" dirty="0">
                <a:solidFill>
                  <a:schemeClr val="tx1"/>
                </a:solidFill>
                <a:effectLst/>
                <a:latin typeface="+mn-lt"/>
                <a:ea typeface="+mn-ea"/>
                <a:cs typeface="+mn-cs"/>
                <a:hlinkClick r:id="rId4"/>
              </a:rPr>
              <a:t>https://www.wessexarch.co.uk/our-work/kingsmead-quarry-horton</a:t>
            </a:r>
            <a:r>
              <a:rPr lang="en-GB" sz="1200" kern="1200" dirty="0">
                <a:solidFill>
                  <a:schemeClr val="tx1"/>
                </a:solidFill>
                <a:effectLst/>
                <a:latin typeface="+mn-lt"/>
                <a:ea typeface="+mn-ea"/>
                <a:cs typeface="+mn-cs"/>
              </a:rPr>
              <a:t> </a:t>
            </a:r>
          </a:p>
          <a:p>
            <a:endParaRPr lang="en-GB" altLang="en-US" b="0" dirty="0"/>
          </a:p>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5234BB9-C555-E589-A2D8-7DED6221BD20}"/>
              </a:ext>
            </a:extLst>
          </p:cNvPr>
          <p:cNvSpPr>
            <a:spLocks noGrp="1"/>
          </p:cNvSpPr>
          <p:nvPr>
            <p:ph type="sldNum" sz="quarter" idx="5"/>
          </p:nvPr>
        </p:nvSpPr>
        <p:spPr/>
        <p:txBody>
          <a:bodyPr/>
          <a:lstStyle/>
          <a:p>
            <a:fld id="{1AFFFB68-4C17-3C4E-8F1F-E2E74032E6C9}" type="slidenum">
              <a:rPr lang="en-US" smtClean="0"/>
              <a:t>20</a:t>
            </a:fld>
            <a:endParaRPr lang="en-US" dirty="0"/>
          </a:p>
        </p:txBody>
      </p:sp>
    </p:spTree>
    <p:extLst>
      <p:ext uri="{BB962C8B-B14F-4D97-AF65-F5344CB8AC3E}">
        <p14:creationId xmlns:p14="http://schemas.microsoft.com/office/powerpoint/2010/main" val="650364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Reconstruction drawing showing a Neolithic man knapping flint with a dog sitting beside him © Historic England Archive Ref:</a:t>
            </a:r>
            <a:r>
              <a:rPr lang="en-GB" sz="1200" b="0" i="0" kern="1200" dirty="0">
                <a:solidFill>
                  <a:schemeClr val="tx1"/>
                </a:solidFill>
                <a:effectLst/>
                <a:latin typeface="+mn-lt"/>
                <a:ea typeface="+mn-ea"/>
                <a:cs typeface="+mn-cs"/>
              </a:rPr>
              <a:t>IC005/037</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https://historicengland.org.uk/images-books/photos/item/IC005/037</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dirty="0"/>
          </a:p>
        </p:txBody>
      </p:sp>
    </p:spTree>
    <p:extLst>
      <p:ext uri="{BB962C8B-B14F-4D97-AF65-F5344CB8AC3E}">
        <p14:creationId xmlns:p14="http://schemas.microsoft.com/office/powerpoint/2010/main" val="587900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EE0BE-2CAD-CEAF-E069-1BC8CD83B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4DE5F0-9362-58A8-74AC-20FA62C7CF4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3E8CC38-E723-0A7F-8705-7F4289A52268}"/>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Reconstruction of one of the houses at Horton</a:t>
            </a:r>
            <a:r>
              <a:rPr lang="en-GB" altLang="en-US" dirty="0">
                <a:solidFill>
                  <a:srgbClr val="FF0000"/>
                </a:solidFill>
                <a:cs typeface="Arial" panose="020B0604020202020204" pitchFamily="34" charset="0"/>
              </a:rPr>
              <a:t>.</a:t>
            </a:r>
            <a:r>
              <a:rPr lang="en-GB" altLang="en-US" dirty="0">
                <a:cs typeface="Arial" panose="020B0604020202020204" pitchFamily="34" charset="0"/>
              </a:rPr>
              <a:t> </a:t>
            </a:r>
            <a:r>
              <a:rPr lang="en-GB" altLang="en-US" b="1" dirty="0">
                <a:cs typeface="Aharoni" panose="02010803020104030203" pitchFamily="2" charset="-79"/>
              </a:rPr>
              <a:t>© </a:t>
            </a:r>
            <a:r>
              <a:rPr lang="en-GB" altLang="en-US" dirty="0">
                <a:cs typeface="Aharoni" panose="02010803020104030203" pitchFamily="2" charset="-79"/>
              </a:rPr>
              <a:t>Wessex Archaeology - </a:t>
            </a:r>
            <a:r>
              <a:rPr lang="en-GB" sz="1200" u="sng" kern="1200" dirty="0">
                <a:solidFill>
                  <a:schemeClr val="tx1"/>
                </a:solidFill>
                <a:effectLst/>
                <a:latin typeface="+mn-lt"/>
                <a:ea typeface="+mn-ea"/>
                <a:cs typeface="+mn-cs"/>
                <a:hlinkClick r:id="rId3"/>
              </a:rPr>
              <a:t>https://flic.kr/p/dZzWZu</a:t>
            </a:r>
            <a:r>
              <a:rPr lang="en-GB" sz="1200" kern="1200" dirty="0">
                <a:solidFill>
                  <a:schemeClr val="tx1"/>
                </a:solidFill>
                <a:effectLst/>
                <a:latin typeface="+mn-lt"/>
                <a:ea typeface="+mn-ea"/>
                <a:cs typeface="+mn-cs"/>
              </a:rPr>
              <a:t> </a:t>
            </a:r>
          </a:p>
          <a:p>
            <a:endParaRPr lang="en-GB" altLang="en-US" dirty="0">
              <a:cs typeface="Arial" panose="020B0604020202020204" pitchFamily="34" charset="0"/>
            </a:endParaRPr>
          </a:p>
          <a:p>
            <a:pPr eaLnBrk="1" hangingPunct="1">
              <a:lnSpc>
                <a:spcPct val="90000"/>
              </a:lnSpc>
            </a:pPr>
            <a:r>
              <a:rPr lang="en-GB" altLang="en-US" b="1" dirty="0"/>
              <a:t>QUESTION:</a:t>
            </a:r>
          </a:p>
          <a:p>
            <a:pPr eaLnBrk="1" hangingPunct="1"/>
            <a:r>
              <a:rPr lang="en-GB" altLang="en-US" dirty="0">
                <a:cs typeface="Arial" panose="020B0604020202020204" pitchFamily="34" charset="0"/>
              </a:rPr>
              <a:t>Why do you think some Neolithic houses were so big? </a:t>
            </a:r>
          </a:p>
          <a:p>
            <a:pPr eaLnBrk="1" hangingPunct="1"/>
            <a:r>
              <a:rPr lang="en-GB" altLang="en-US" dirty="0">
                <a:cs typeface="Arial" panose="020B0604020202020204" pitchFamily="34" charset="0"/>
              </a:rPr>
              <a:t>What type of activities happen in village halls today – do you think any of them are similar to what people did when they gathered together in Neolithic time? (dancing, eating, selling things, parties…)</a:t>
            </a:r>
          </a:p>
          <a:p>
            <a:endParaRPr lang="en-US" dirty="0"/>
          </a:p>
          <a:p>
            <a:r>
              <a:rPr lang="en-GB" alt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Wessex Archaeology Project Page with video - </a:t>
            </a:r>
            <a:r>
              <a:rPr lang="en-GB" sz="1200" u="sng" kern="1200" dirty="0">
                <a:solidFill>
                  <a:schemeClr val="tx1"/>
                </a:solidFill>
                <a:effectLst/>
                <a:latin typeface="+mn-lt"/>
                <a:ea typeface="+mn-ea"/>
                <a:cs typeface="+mn-cs"/>
                <a:hlinkClick r:id="rId4"/>
              </a:rPr>
              <a:t>https://www.wessexarch.co.uk/our-work/kingsmead-quarry-horton</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028E7D19-445F-060F-0055-3BD2CCB8CBCE}"/>
              </a:ext>
            </a:extLst>
          </p:cNvPr>
          <p:cNvSpPr>
            <a:spLocks noGrp="1"/>
          </p:cNvSpPr>
          <p:nvPr>
            <p:ph type="sldNum" sz="quarter" idx="5"/>
          </p:nvPr>
        </p:nvSpPr>
        <p:spPr/>
        <p:txBody>
          <a:bodyPr/>
          <a:lstStyle/>
          <a:p>
            <a:fld id="{1AFFFB68-4C17-3C4E-8F1F-E2E74032E6C9}" type="slidenum">
              <a:rPr lang="en-US" smtClean="0"/>
              <a:t>21</a:t>
            </a:fld>
            <a:endParaRPr lang="en-US" dirty="0"/>
          </a:p>
        </p:txBody>
      </p:sp>
    </p:spTree>
    <p:extLst>
      <p:ext uri="{BB962C8B-B14F-4D97-AF65-F5344CB8AC3E}">
        <p14:creationId xmlns:p14="http://schemas.microsoft.com/office/powerpoint/2010/main" val="968684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6E2E1-D4F0-90CF-DDCF-D152D8ABC8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3A874-2A97-BE8F-937A-92A11F13E35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FDB1E42-9BEC-CDD8-D486-6A148E02B306}"/>
              </a:ext>
            </a:extLst>
          </p:cNvPr>
          <p:cNvSpPr>
            <a:spLocks noGrp="1"/>
          </p:cNvSpPr>
          <p:nvPr>
            <p:ph type="body" idx="1"/>
          </p:nvPr>
        </p:nvSpPr>
        <p:spPr/>
        <p:txBody>
          <a:bodyPr/>
          <a:lstStyle/>
          <a:p>
            <a:pPr eaLnBrk="1" hangingPunct="1">
              <a:lnSpc>
                <a:spcPct val="90000"/>
              </a:lnSpc>
              <a:spcBef>
                <a:spcPct val="0"/>
              </a:spcBef>
            </a:pPr>
            <a:r>
              <a:rPr lang="en-GB" altLang="en-US" b="1" dirty="0">
                <a:cs typeface="Arial" panose="020B0604020202020204" pitchFamily="34" charset="0"/>
              </a:rPr>
              <a:t>IMAGE:</a:t>
            </a:r>
          </a:p>
          <a:p>
            <a:r>
              <a:rPr lang="en-GB" altLang="en-US" dirty="0">
                <a:cs typeface="Arial" panose="020B0604020202020204" pitchFamily="34" charset="0"/>
              </a:rPr>
              <a:t>Sweet Track. © Bob Harvey / Oak causeway from the Somerset levels via WikiMedia Commons - </a:t>
            </a:r>
            <a:r>
              <a:rPr lang="en-GB" sz="1200" u="sng" kern="1200" dirty="0">
                <a:solidFill>
                  <a:schemeClr val="tx1"/>
                </a:solidFill>
                <a:effectLst/>
                <a:latin typeface="+mn-lt"/>
                <a:ea typeface="+mn-ea"/>
                <a:cs typeface="+mn-cs"/>
                <a:hlinkClick r:id="rId3"/>
              </a:rPr>
              <a:t>https://commons.wikimedia.org/wiki/File:Sweet_track.jpg</a:t>
            </a:r>
            <a:r>
              <a:rPr lang="en-GB" sz="1200" kern="1200" dirty="0">
                <a:solidFill>
                  <a:schemeClr val="tx1"/>
                </a:solidFill>
                <a:effectLst/>
                <a:latin typeface="+mn-lt"/>
                <a:ea typeface="+mn-ea"/>
                <a:cs typeface="+mn-cs"/>
              </a:rPr>
              <a:t> </a:t>
            </a:r>
          </a:p>
          <a:p>
            <a:endParaRPr lang="en-GB" altLang="en-US" dirty="0">
              <a:cs typeface="Arial" panose="020B0604020202020204" pitchFamily="34" charset="0"/>
            </a:endParaRPr>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How might climate change to affect the preservation of waterlogged archaeological sites?</a:t>
            </a:r>
          </a:p>
          <a:p>
            <a:endParaRPr lang="en-US" dirty="0"/>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Avalon Marshes Project page with video - </a:t>
            </a:r>
            <a:r>
              <a:rPr lang="en-GB" sz="1200" u="sng" kern="1200" dirty="0">
                <a:solidFill>
                  <a:schemeClr val="tx1"/>
                </a:solidFill>
                <a:effectLst/>
                <a:latin typeface="+mn-lt"/>
                <a:ea typeface="+mn-ea"/>
                <a:cs typeface="+mn-cs"/>
                <a:hlinkClick r:id="rId4"/>
              </a:rPr>
              <a:t>https://avalonmarshes.org/heritage/sweet-track/</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DB20DFE5-8FCB-F0A5-C7BD-84AB95A53FA5}"/>
              </a:ext>
            </a:extLst>
          </p:cNvPr>
          <p:cNvSpPr>
            <a:spLocks noGrp="1"/>
          </p:cNvSpPr>
          <p:nvPr>
            <p:ph type="sldNum" sz="quarter" idx="5"/>
          </p:nvPr>
        </p:nvSpPr>
        <p:spPr/>
        <p:txBody>
          <a:bodyPr/>
          <a:lstStyle/>
          <a:p>
            <a:fld id="{1AFFFB68-4C17-3C4E-8F1F-E2E74032E6C9}" type="slidenum">
              <a:rPr lang="en-US" smtClean="0"/>
              <a:t>22</a:t>
            </a:fld>
            <a:endParaRPr lang="en-US" dirty="0"/>
          </a:p>
        </p:txBody>
      </p:sp>
    </p:spTree>
    <p:extLst>
      <p:ext uri="{BB962C8B-B14F-4D97-AF65-F5344CB8AC3E}">
        <p14:creationId xmlns:p14="http://schemas.microsoft.com/office/powerpoint/2010/main" val="2465097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75E2A-E057-B6E0-71D8-BE5F6A8B6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7CFDF-BBD7-953A-BAC9-EC4678AD7EB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5CB21C5-DBBA-70CA-4319-ABC13B2739BD}"/>
              </a:ext>
            </a:extLst>
          </p:cNvPr>
          <p:cNvSpPr>
            <a:spLocks noGrp="1"/>
          </p:cNvSpPr>
          <p:nvPr>
            <p:ph type="body" idx="1"/>
          </p:nvPr>
        </p:nvSpPr>
        <p:spPr/>
        <p:txBody>
          <a:bodyPr/>
          <a:lstStyle/>
          <a:p>
            <a:pPr eaLnBrk="1" hangingPunct="1">
              <a:lnSpc>
                <a:spcPct val="90000"/>
              </a:lnSpc>
              <a:spcBef>
                <a:spcPct val="0"/>
              </a:spcBef>
            </a:pPr>
            <a:r>
              <a:rPr lang="en-GB" altLang="en-US" b="1" dirty="0">
                <a:cs typeface="Arial" panose="020B0604020202020204" pitchFamily="34" charset="0"/>
              </a:rPr>
              <a:t>IMAGE:</a:t>
            </a:r>
          </a:p>
          <a:p>
            <a:r>
              <a:rPr lang="en-GB" altLang="en-US" dirty="0">
                <a:cs typeface="Arial" panose="020B0604020202020204" pitchFamily="34" charset="0"/>
              </a:rPr>
              <a:t>© Shapwick Heath - Sweet Track by Colin Smith, CC BY-SA 2.0, via Wikimedia Commons - </a:t>
            </a:r>
            <a:r>
              <a:rPr lang="en-GB" sz="1200" u="sng" kern="1200" dirty="0">
                <a:solidFill>
                  <a:schemeClr val="tx1"/>
                </a:solidFill>
                <a:effectLst/>
                <a:latin typeface="+mn-lt"/>
                <a:ea typeface="+mn-ea"/>
                <a:cs typeface="+mn-cs"/>
                <a:hlinkClick r:id="rId3"/>
              </a:rPr>
              <a:t>https://commons.wikimedia.org/wiki/File:Shapwick_Heath_-_Sweet_Track_-_geograph.org.uk_-_7152543.jpg</a:t>
            </a:r>
            <a:endParaRPr lang="en-GB" altLang="en-US" dirty="0">
              <a:cs typeface="Arial" panose="020B0604020202020204" pitchFamily="34" charset="0"/>
            </a:endParaRPr>
          </a:p>
          <a:p>
            <a:r>
              <a:rPr lang="en-GB" sz="1200" b="0" i="0" kern="1200" dirty="0">
                <a:solidFill>
                  <a:schemeClr val="tx1"/>
                </a:solidFill>
                <a:effectLst/>
                <a:latin typeface="+mn-lt"/>
                <a:ea typeface="+mn-ea"/>
                <a:cs typeface="+mn-cs"/>
              </a:rPr>
              <a:t>Sweet track cross section2 </a:t>
            </a:r>
            <a:r>
              <a:rPr lang="en-GB" altLang="en-US" dirty="0">
                <a:cs typeface="Arial" panose="020B0604020202020204" pitchFamily="34" charset="0"/>
              </a:rPr>
              <a:t>© </a:t>
            </a:r>
            <a:r>
              <a:rPr lang="en-GB" sz="1200" kern="1200" dirty="0">
                <a:solidFill>
                  <a:schemeClr val="tx1"/>
                </a:solidFill>
                <a:effectLst/>
                <a:latin typeface="+mn-lt"/>
                <a:ea typeface="+mn-ea"/>
                <a:cs typeface="+mn-cs"/>
              </a:rPr>
              <a:t>Richerman at English Wikipedia, CC BY-SA 3.0, via Wikimedia Commons - </a:t>
            </a:r>
            <a:r>
              <a:rPr lang="en-GB" sz="1200" u="sng" kern="1200" dirty="0">
                <a:solidFill>
                  <a:schemeClr val="tx1"/>
                </a:solidFill>
                <a:effectLst/>
                <a:latin typeface="+mn-lt"/>
                <a:ea typeface="+mn-ea"/>
                <a:cs typeface="+mn-cs"/>
                <a:hlinkClick r:id="rId4"/>
              </a:rPr>
              <a:t>https://commons.wikimedia.org/wiki/File:Sweet_track_cross_section2.jpg</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How might climate change to affect the preservation of waterlogged archaeological sites?</a:t>
            </a:r>
          </a:p>
          <a:p>
            <a:endParaRPr lang="en-US" dirty="0"/>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Avalon Marshes Project page with video - </a:t>
            </a:r>
            <a:r>
              <a:rPr lang="en-GB" sz="1200" u="sng" kern="1200" dirty="0">
                <a:solidFill>
                  <a:schemeClr val="tx1"/>
                </a:solidFill>
                <a:effectLst/>
                <a:latin typeface="+mn-lt"/>
                <a:ea typeface="+mn-ea"/>
                <a:cs typeface="+mn-cs"/>
                <a:hlinkClick r:id="rId5"/>
              </a:rPr>
              <a:t>https://avalonmarshes.org/heritage/sweet-track/</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C976EA9B-4BCE-2165-D77F-CD30D6D3F273}"/>
              </a:ext>
            </a:extLst>
          </p:cNvPr>
          <p:cNvSpPr>
            <a:spLocks noGrp="1"/>
          </p:cNvSpPr>
          <p:nvPr>
            <p:ph type="sldNum" sz="quarter" idx="5"/>
          </p:nvPr>
        </p:nvSpPr>
        <p:spPr/>
        <p:txBody>
          <a:bodyPr/>
          <a:lstStyle/>
          <a:p>
            <a:fld id="{1AFFFB68-4C17-3C4E-8F1F-E2E74032E6C9}" type="slidenum">
              <a:rPr lang="en-US" smtClean="0"/>
              <a:t>23</a:t>
            </a:fld>
            <a:endParaRPr lang="en-US" dirty="0"/>
          </a:p>
        </p:txBody>
      </p:sp>
    </p:spTree>
    <p:extLst>
      <p:ext uri="{BB962C8B-B14F-4D97-AF65-F5344CB8AC3E}">
        <p14:creationId xmlns:p14="http://schemas.microsoft.com/office/powerpoint/2010/main" val="2360105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43499-6281-20FA-85F2-D433A9091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8CB6A7-5CE3-844F-EEBC-CC4C40B99D8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B144741-C0EE-4C1E-B9C3-16F041D6D116}"/>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West Kennet long barrow. © Historic England Ref: 24861_021 - </a:t>
            </a:r>
            <a:r>
              <a:rPr lang="en-GB" sz="1200" u="sng" kern="1200" dirty="0">
                <a:solidFill>
                  <a:schemeClr val="tx1"/>
                </a:solidFill>
                <a:effectLst/>
                <a:latin typeface="+mn-lt"/>
                <a:ea typeface="+mn-ea"/>
                <a:cs typeface="+mn-cs"/>
                <a:hlinkClick r:id="rId3"/>
              </a:rPr>
              <a:t>https://historicengland.org.uk/images-books/archive/collections/aerial-photos/record/24861_021</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People have different spiritual beliefs.  What do you think the people who buried their dead at West Kennet believed? Follow the link to more images to help you answer the question.</a:t>
            </a:r>
          </a:p>
          <a:p>
            <a:endParaRPr lang="en-GB" altLang="en-US" b="1" dirty="0">
              <a:cs typeface="Arial" panose="020B0604020202020204" pitchFamily="34" charset="0"/>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English Heritage - </a:t>
            </a:r>
            <a:r>
              <a:rPr lang="en-GB" sz="1200" u="sng" kern="1200" dirty="0">
                <a:solidFill>
                  <a:schemeClr val="tx1"/>
                </a:solidFill>
                <a:effectLst/>
                <a:latin typeface="+mn-lt"/>
                <a:ea typeface="+mn-ea"/>
                <a:cs typeface="+mn-cs"/>
                <a:hlinkClick r:id="rId4"/>
              </a:rPr>
              <a:t>https://www.english-heritage.org.uk/visit/places/west-kennet-long-barrow/history/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0B0264A-07FC-45AF-FE01-32C9CD2E6F65}"/>
              </a:ext>
            </a:extLst>
          </p:cNvPr>
          <p:cNvSpPr>
            <a:spLocks noGrp="1"/>
          </p:cNvSpPr>
          <p:nvPr>
            <p:ph type="sldNum" sz="quarter" idx="5"/>
          </p:nvPr>
        </p:nvSpPr>
        <p:spPr/>
        <p:txBody>
          <a:bodyPr/>
          <a:lstStyle/>
          <a:p>
            <a:fld id="{1AFFFB68-4C17-3C4E-8F1F-E2E74032E6C9}" type="slidenum">
              <a:rPr lang="en-US" smtClean="0"/>
              <a:t>24</a:t>
            </a:fld>
            <a:endParaRPr lang="en-US" dirty="0"/>
          </a:p>
        </p:txBody>
      </p:sp>
    </p:spTree>
    <p:extLst>
      <p:ext uri="{BB962C8B-B14F-4D97-AF65-F5344CB8AC3E}">
        <p14:creationId xmlns:p14="http://schemas.microsoft.com/office/powerpoint/2010/main" val="3972676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97AA2-9A84-5706-0BB4-3CCEFC755C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F7BE1B-8FD2-EC07-67B6-72AE12081CE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6053024-E7B1-C7C5-51D5-48E6E8F462A4}"/>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Reconstruction drawing showing the construction of West Kennet Long Barrow </a:t>
            </a:r>
            <a:r>
              <a:rPr lang="en-GB" sz="1200" b="0" i="0" kern="1200" dirty="0">
                <a:solidFill>
                  <a:schemeClr val="tx1"/>
                </a:solidFill>
                <a:effectLst/>
                <a:latin typeface="+mn-lt"/>
                <a:ea typeface="+mn-ea"/>
                <a:cs typeface="+mn-cs"/>
              </a:rPr>
              <a:t>© Historic England Archive Ref: IC005/049 - </a:t>
            </a:r>
            <a:r>
              <a:rPr lang="en-GB" sz="1200" u="sng" kern="1200" dirty="0">
                <a:solidFill>
                  <a:schemeClr val="tx1"/>
                </a:solidFill>
                <a:effectLst/>
                <a:latin typeface="+mn-lt"/>
                <a:ea typeface="+mn-ea"/>
                <a:cs typeface="+mn-cs"/>
                <a:hlinkClick r:id="rId3"/>
              </a:rPr>
              <a:t>https://historicengland.org.uk/images-books/photos/item/IC005/049</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Illustration depicting an aerial, cut-away view of West Kennet Long Barrow, showing the internal structure of the stone chambered tombs </a:t>
            </a:r>
            <a:r>
              <a:rPr lang="en-GB" sz="1200" b="0" i="0" kern="1200" dirty="0">
                <a:solidFill>
                  <a:schemeClr val="tx1"/>
                </a:solidFill>
                <a:effectLst/>
                <a:latin typeface="+mn-lt"/>
                <a:ea typeface="+mn-ea"/>
                <a:cs typeface="+mn-cs"/>
              </a:rPr>
              <a:t>© Historic England Archive Ref: IC005/031 - </a:t>
            </a:r>
            <a:r>
              <a:rPr lang="en-GB" sz="1200" u="sng" kern="1200" dirty="0">
                <a:solidFill>
                  <a:schemeClr val="tx1"/>
                </a:solidFill>
                <a:effectLst/>
                <a:latin typeface="+mn-lt"/>
                <a:ea typeface="+mn-ea"/>
                <a:cs typeface="+mn-cs"/>
                <a:hlinkClick r:id="rId4"/>
              </a:rPr>
              <a:t>https://historicengland.org.uk/images-books/photos/item/IC005/031</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dirty="0">
                <a:cs typeface="Arial" panose="020B0604020202020204" pitchFamily="34" charset="0"/>
              </a:rPr>
              <a:t>People have different spiritual beliefs.  What do you think the people who buried their dead at West Kennet believed? Follow the link to more images to help you answer the question.</a:t>
            </a:r>
          </a:p>
          <a:p>
            <a:endParaRPr lang="en-GB" altLang="en-US" dirty="0">
              <a:cs typeface="Arial" panose="020B0604020202020204" pitchFamily="34" charset="0"/>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English Heritage - </a:t>
            </a:r>
            <a:r>
              <a:rPr lang="en-GB" sz="1200" u="sng" kern="1200" dirty="0">
                <a:solidFill>
                  <a:schemeClr val="tx1"/>
                </a:solidFill>
                <a:effectLst/>
                <a:latin typeface="+mn-lt"/>
                <a:ea typeface="+mn-ea"/>
                <a:cs typeface="+mn-cs"/>
                <a:hlinkClick r:id="rId5"/>
              </a:rPr>
              <a:t>https://www.english-heritage.org.uk/visit/places/west-kennet-long-barrow/history/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24E55D01-7547-87F7-5FEA-56861CD5EF92}"/>
              </a:ext>
            </a:extLst>
          </p:cNvPr>
          <p:cNvSpPr>
            <a:spLocks noGrp="1"/>
          </p:cNvSpPr>
          <p:nvPr>
            <p:ph type="sldNum" sz="quarter" idx="5"/>
          </p:nvPr>
        </p:nvSpPr>
        <p:spPr/>
        <p:txBody>
          <a:bodyPr/>
          <a:lstStyle/>
          <a:p>
            <a:fld id="{1AFFFB68-4C17-3C4E-8F1F-E2E74032E6C9}" type="slidenum">
              <a:rPr lang="en-US" smtClean="0"/>
              <a:t>25</a:t>
            </a:fld>
            <a:endParaRPr lang="en-US" dirty="0"/>
          </a:p>
        </p:txBody>
      </p:sp>
    </p:spTree>
    <p:extLst>
      <p:ext uri="{BB962C8B-B14F-4D97-AF65-F5344CB8AC3E}">
        <p14:creationId xmlns:p14="http://schemas.microsoft.com/office/powerpoint/2010/main" val="19379656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98473-4E2D-4320-6D9E-D350CCA47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23F359-09FD-D741-76E8-D9E0A0A2818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ED651E5-A330-6F5E-A4B2-BB227FCC6E5A}"/>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Windmill Hill Causewayed Enclosure. © Historic England Ref: 35582_047 - </a:t>
            </a:r>
            <a:r>
              <a:rPr lang="en-GB" sz="1200" u="sng" kern="1200" dirty="0">
                <a:solidFill>
                  <a:schemeClr val="tx1"/>
                </a:solidFill>
                <a:effectLst/>
                <a:latin typeface="+mn-lt"/>
                <a:ea typeface="+mn-ea"/>
                <a:cs typeface="+mn-cs"/>
                <a:hlinkClick r:id="rId3"/>
              </a:rPr>
              <a:t>https://historicengland.org.uk/images-books/archive/collections/aerial-photos/record/35582_047</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drawing showing an oblique aerial view of Windmill Hill </a:t>
            </a:r>
            <a:r>
              <a:rPr lang="en-GB" sz="1200" b="0" i="0" kern="1200" dirty="0">
                <a:solidFill>
                  <a:schemeClr val="tx1"/>
                </a:solidFill>
                <a:effectLst/>
                <a:latin typeface="+mn-lt"/>
                <a:ea typeface="+mn-ea"/>
                <a:cs typeface="+mn-cs"/>
              </a:rPr>
              <a:t>© Historic England Archive Ref: IC005/050 - </a:t>
            </a:r>
            <a:r>
              <a:rPr lang="en-GB" sz="1200" u="sng" kern="1200" dirty="0">
                <a:solidFill>
                  <a:schemeClr val="tx1"/>
                </a:solidFill>
                <a:effectLst/>
                <a:latin typeface="+mn-lt"/>
                <a:ea typeface="+mn-ea"/>
                <a:cs typeface="+mn-cs"/>
                <a:hlinkClick r:id="rId4"/>
              </a:rPr>
              <a:t>https://historicengland.org.uk/images-books/photos/item/IC005/050</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r>
              <a:rPr lang="en-GB" altLang="en-US" dirty="0">
                <a:cs typeface="Arial" panose="020B0604020202020204" pitchFamily="34" charset="0"/>
              </a:rPr>
              <a:t>Where do you go when you want to mark a special occasion? Is it anything like a causewayed enclosure?</a:t>
            </a:r>
          </a:p>
          <a:p>
            <a:endParaRPr lang="en-GB" altLang="en-US" dirty="0"/>
          </a:p>
          <a:p>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Windmill Hill Causewayed Enclosure. © Historic England Ref: 35582_047 - </a:t>
            </a:r>
            <a:r>
              <a:rPr lang="en-GB" sz="1200" u="sng" kern="1200" dirty="0">
                <a:solidFill>
                  <a:schemeClr val="tx1"/>
                </a:solidFill>
                <a:effectLst/>
                <a:latin typeface="+mn-lt"/>
                <a:ea typeface="+mn-ea"/>
                <a:cs typeface="+mn-cs"/>
                <a:hlinkClick r:id="rId3"/>
              </a:rPr>
              <a:t>https://historicengland.org.uk/images-books/archive/collections/aerial-photos/record/35582_047</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drawing showing an oblique aerial view of Windmill Hill </a:t>
            </a:r>
            <a:r>
              <a:rPr lang="en-GB" sz="1200" b="0" i="0" kern="1200" dirty="0">
                <a:solidFill>
                  <a:schemeClr val="tx1"/>
                </a:solidFill>
                <a:effectLst/>
                <a:latin typeface="+mn-lt"/>
                <a:ea typeface="+mn-ea"/>
                <a:cs typeface="+mn-cs"/>
              </a:rPr>
              <a:t>© Historic England Archive Ref: IC005/050 - </a:t>
            </a:r>
            <a:r>
              <a:rPr lang="en-GB" sz="1200" u="sng" kern="1200" dirty="0">
                <a:solidFill>
                  <a:schemeClr val="tx1"/>
                </a:solidFill>
                <a:effectLst/>
                <a:latin typeface="+mn-lt"/>
                <a:ea typeface="+mn-ea"/>
                <a:cs typeface="+mn-cs"/>
                <a:hlinkClick r:id="rId4"/>
              </a:rPr>
              <a:t>https://historicengland.org.uk/images-books/photos/item/IC005/050</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English Heritage - </a:t>
            </a:r>
            <a:r>
              <a:rPr lang="en-GB" sz="1200" u="sng" kern="1200" dirty="0">
                <a:solidFill>
                  <a:schemeClr val="tx1"/>
                </a:solidFill>
                <a:effectLst/>
                <a:latin typeface="+mn-lt"/>
                <a:ea typeface="+mn-ea"/>
                <a:cs typeface="+mn-cs"/>
                <a:hlinkClick r:id="rId5"/>
              </a:rPr>
              <a:t>https://www.english-heritage.org.uk/visit/places/windmill-hill/history/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78887CF-40C0-D4AE-8E55-C86953D83C3F}"/>
              </a:ext>
            </a:extLst>
          </p:cNvPr>
          <p:cNvSpPr>
            <a:spLocks noGrp="1"/>
          </p:cNvSpPr>
          <p:nvPr>
            <p:ph type="sldNum" sz="quarter" idx="5"/>
          </p:nvPr>
        </p:nvSpPr>
        <p:spPr/>
        <p:txBody>
          <a:bodyPr/>
          <a:lstStyle/>
          <a:p>
            <a:fld id="{1AFFFB68-4C17-3C4E-8F1F-E2E74032E6C9}" type="slidenum">
              <a:rPr lang="en-US" smtClean="0"/>
              <a:t>26</a:t>
            </a:fld>
            <a:endParaRPr lang="en-US" dirty="0"/>
          </a:p>
        </p:txBody>
      </p:sp>
    </p:spTree>
    <p:extLst>
      <p:ext uri="{BB962C8B-B14F-4D97-AF65-F5344CB8AC3E}">
        <p14:creationId xmlns:p14="http://schemas.microsoft.com/office/powerpoint/2010/main" val="17883052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847A6-0E77-F241-5CC6-5230A12D75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A73DE-97C2-E6F9-5609-DB6D4BCAC90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6C92DF5-8F19-59CA-F0DE-27BE591F3BAF}"/>
              </a:ext>
            </a:extLst>
          </p:cNvPr>
          <p:cNvSpPr>
            <a:spLocks noGrp="1"/>
          </p:cNvSpPr>
          <p:nvPr>
            <p:ph type="body" idx="1"/>
          </p:nvPr>
        </p:nvSpPr>
        <p:spPr/>
        <p:txBody>
          <a:bodyPr/>
          <a:lstStyle/>
          <a:p>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Reconstruction painting showing people involved in a funerary procession at the late Neolithic Windmill Hill causewayed enclosure near Avebury. © Historic England Archive  Ref: </a:t>
            </a:r>
            <a:r>
              <a:rPr lang="en-GB" sz="1200" b="0" i="0" kern="1200" dirty="0">
                <a:solidFill>
                  <a:schemeClr val="tx1"/>
                </a:solidFill>
                <a:effectLst/>
                <a:latin typeface="+mn-lt"/>
                <a:ea typeface="+mn-ea"/>
                <a:cs typeface="+mn-cs"/>
              </a:rPr>
              <a:t>IC005/015</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https://historicengland.org.uk/images-books/photos/item/IC005/015</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r>
              <a:rPr lang="en-GB" altLang="en-US" dirty="0">
                <a:cs typeface="Arial" panose="020B0604020202020204" pitchFamily="34" charset="0"/>
              </a:rPr>
              <a:t>Where do you go when you want to mark a special occasion? Is it anything like a causewayed enclosure?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English Heritage - </a:t>
            </a:r>
            <a:r>
              <a:rPr lang="en-GB" sz="1200" u="sng" kern="1200" dirty="0">
                <a:solidFill>
                  <a:schemeClr val="tx1"/>
                </a:solidFill>
                <a:effectLst/>
                <a:latin typeface="+mn-lt"/>
                <a:ea typeface="+mn-ea"/>
                <a:cs typeface="+mn-cs"/>
                <a:hlinkClick r:id="rId4"/>
              </a:rPr>
              <a:t>https://www.english-heritage.org.uk/visit/places/windmill-hill/history/</a:t>
            </a:r>
            <a:r>
              <a:rPr lang="en-GB" sz="1200" kern="1200" dirty="0">
                <a:solidFill>
                  <a:schemeClr val="tx1"/>
                </a:solidFill>
                <a:effectLst/>
                <a:latin typeface="+mn-lt"/>
                <a:ea typeface="+mn-ea"/>
                <a:cs typeface="+mn-cs"/>
              </a:rPr>
              <a:t> </a:t>
            </a:r>
          </a:p>
          <a:p>
            <a:endParaRPr lang="en-GB" altLang="en-US" b="1"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3494639E-76F9-F355-79C1-67D711F9830A}"/>
              </a:ext>
            </a:extLst>
          </p:cNvPr>
          <p:cNvSpPr>
            <a:spLocks noGrp="1"/>
          </p:cNvSpPr>
          <p:nvPr>
            <p:ph type="sldNum" sz="quarter" idx="5"/>
          </p:nvPr>
        </p:nvSpPr>
        <p:spPr/>
        <p:txBody>
          <a:bodyPr/>
          <a:lstStyle/>
          <a:p>
            <a:fld id="{1AFFFB68-4C17-3C4E-8F1F-E2E74032E6C9}" type="slidenum">
              <a:rPr lang="en-US" smtClean="0"/>
              <a:t>27</a:t>
            </a:fld>
            <a:endParaRPr lang="en-US" dirty="0"/>
          </a:p>
        </p:txBody>
      </p:sp>
    </p:spTree>
    <p:extLst>
      <p:ext uri="{BB962C8B-B14F-4D97-AF65-F5344CB8AC3E}">
        <p14:creationId xmlns:p14="http://schemas.microsoft.com/office/powerpoint/2010/main" val="18723775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315B2-FC3B-DC51-65DF-D07086F9A3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5D1F52-2B86-C0F9-908F-B2DB2E86C9B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305051F-DA8D-1DBB-8B14-3C19855E3537}"/>
              </a:ext>
            </a:extLst>
          </p:cNvPr>
          <p:cNvSpPr>
            <a:spLocks noGrp="1"/>
          </p:cNvSpPr>
          <p:nvPr>
            <p:ph type="body" idx="1"/>
          </p:nvPr>
        </p:nvSpPr>
        <p:spPr/>
        <p:txBody>
          <a:bodyPr/>
          <a:lstStyle/>
          <a:p>
            <a:pPr eaLnBrk="1" hangingPunct="1">
              <a:lnSpc>
                <a:spcPct val="90000"/>
              </a:lnSpc>
            </a:pPr>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General view of Trethevy Quoit. © Historic England Ref: </a:t>
            </a:r>
            <a:r>
              <a:rPr lang="en-GB" sz="1200" b="0" i="0" kern="1200" dirty="0">
                <a:solidFill>
                  <a:schemeClr val="tx1"/>
                </a:solidFill>
                <a:effectLst/>
                <a:latin typeface="+mn-lt"/>
                <a:ea typeface="+mn-ea"/>
                <a:cs typeface="+mn-cs"/>
              </a:rPr>
              <a:t>DP087250</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https://historicengland.org.uk/images-books/photos/item/DP087250</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How do you think they could have lifted the 20-tonne capstone on top?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0" dirty="0">
              <a:cs typeface="Arial" panose="020B0604020202020204" pitchFamily="34" charset="0"/>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English Heritage - </a:t>
            </a:r>
            <a:r>
              <a:rPr lang="en-GB" sz="1200" u="sng" kern="1200" dirty="0">
                <a:solidFill>
                  <a:schemeClr val="tx1"/>
                </a:solidFill>
                <a:effectLst/>
                <a:latin typeface="+mn-lt"/>
                <a:ea typeface="+mn-ea"/>
                <a:cs typeface="+mn-cs"/>
                <a:hlinkClick r:id="rId4"/>
              </a:rPr>
              <a:t>https://www.english-heritage.org.uk/visit/places/trethevy-quoit/history/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8E3F4DBF-88CC-626A-5D80-AAD957EADE90}"/>
              </a:ext>
            </a:extLst>
          </p:cNvPr>
          <p:cNvSpPr>
            <a:spLocks noGrp="1"/>
          </p:cNvSpPr>
          <p:nvPr>
            <p:ph type="sldNum" sz="quarter" idx="5"/>
          </p:nvPr>
        </p:nvSpPr>
        <p:spPr/>
        <p:txBody>
          <a:bodyPr/>
          <a:lstStyle/>
          <a:p>
            <a:fld id="{1AFFFB68-4C17-3C4E-8F1F-E2E74032E6C9}" type="slidenum">
              <a:rPr lang="en-US" smtClean="0"/>
              <a:t>28</a:t>
            </a:fld>
            <a:endParaRPr lang="en-US" dirty="0"/>
          </a:p>
        </p:txBody>
      </p:sp>
    </p:spTree>
    <p:extLst>
      <p:ext uri="{BB962C8B-B14F-4D97-AF65-F5344CB8AC3E}">
        <p14:creationId xmlns:p14="http://schemas.microsoft.com/office/powerpoint/2010/main" val="16328611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9D943-7DF8-A751-EAB2-AE1AC79C48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1429C-35E4-07F9-5BA7-FCEEB7CCE47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82195C0-F7AE-073E-6568-4FB21F92AB68}"/>
              </a:ext>
            </a:extLst>
          </p:cNvPr>
          <p:cNvSpPr>
            <a:spLocks noGrp="1"/>
          </p:cNvSpPr>
          <p:nvPr>
            <p:ph type="body" idx="1"/>
          </p:nvPr>
        </p:nvSpPr>
        <p:spPr/>
        <p:txBody>
          <a:bodyPr/>
          <a:lstStyle/>
          <a:p>
            <a:pPr eaLnBrk="1" hangingPunct="1">
              <a:lnSpc>
                <a:spcPct val="90000"/>
              </a:lnSpc>
            </a:pPr>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Reconstruction illustration showing a burial ceremony taking place at Trethevy Quoit, a 'dolmen' type burial chamber, during the Neolithic period. A crowd watches a corpse being prepared for interment in the stone chamber. © Historic England Archive Ref: </a:t>
            </a:r>
            <a:r>
              <a:rPr lang="en-GB" sz="1200" b="0" i="0" kern="1200" dirty="0">
                <a:solidFill>
                  <a:schemeClr val="tx1"/>
                </a:solidFill>
                <a:effectLst/>
                <a:latin typeface="+mn-lt"/>
                <a:ea typeface="+mn-ea"/>
                <a:cs typeface="+mn-cs"/>
              </a:rPr>
              <a:t>IC250/001</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https://historicengland.org.uk/images-books/photos/item/IC250/001</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How do you think they could have lifted the 20-tonne capstone on top?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English Heritage - </a:t>
            </a:r>
            <a:r>
              <a:rPr lang="en-GB" sz="1200" u="sng" kern="1200" dirty="0">
                <a:solidFill>
                  <a:schemeClr val="tx1"/>
                </a:solidFill>
                <a:effectLst/>
                <a:latin typeface="+mn-lt"/>
                <a:ea typeface="+mn-ea"/>
                <a:cs typeface="+mn-cs"/>
                <a:hlinkClick r:id="rId4"/>
              </a:rPr>
              <a:t>https://www.english-heritage.org.uk/visit/places/trethevy-quoit/history/</a:t>
            </a:r>
            <a:r>
              <a:rPr lang="en-GB" sz="1200" kern="1200" dirty="0">
                <a:solidFill>
                  <a:schemeClr val="tx1"/>
                </a:solidFill>
                <a:effectLst/>
                <a:latin typeface="+mn-lt"/>
                <a:ea typeface="+mn-ea"/>
                <a:cs typeface="+mn-cs"/>
              </a:rPr>
              <a:t> </a:t>
            </a:r>
          </a:p>
          <a:p>
            <a:endParaRPr lang="en-GB" altLang="en-US" b="1"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38C902A4-48C1-8550-CC0A-D9195CEB11FD}"/>
              </a:ext>
            </a:extLst>
          </p:cNvPr>
          <p:cNvSpPr>
            <a:spLocks noGrp="1"/>
          </p:cNvSpPr>
          <p:nvPr>
            <p:ph type="sldNum" sz="quarter" idx="5"/>
          </p:nvPr>
        </p:nvSpPr>
        <p:spPr/>
        <p:txBody>
          <a:bodyPr/>
          <a:lstStyle/>
          <a:p>
            <a:fld id="{1AFFFB68-4C17-3C4E-8F1F-E2E74032E6C9}" type="slidenum">
              <a:rPr lang="en-US" smtClean="0"/>
              <a:t>29</a:t>
            </a:fld>
            <a:endParaRPr lang="en-US" dirty="0"/>
          </a:p>
        </p:txBody>
      </p:sp>
    </p:spTree>
    <p:extLst>
      <p:ext uri="{BB962C8B-B14F-4D97-AF65-F5344CB8AC3E}">
        <p14:creationId xmlns:p14="http://schemas.microsoft.com/office/powerpoint/2010/main" val="33117251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C1859-2429-7045-E6FF-A5781A4C5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4E0C2-53F4-C2CB-E09F-F07538F651E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F0FBAA6-42CE-C73B-143D-19A857B36210}"/>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Reconstruction illustration showing the construction of the Stonehenge cursus in about 3700BC, during the Early Neolithic period, looking east towards a long barrow (Amesbury 42) from a point midway along the southern side of the Greater Cursus © Historic England Archive Ref: </a:t>
            </a:r>
            <a:r>
              <a:rPr lang="en-GB" sz="1200" b="0" i="0" kern="1200" dirty="0">
                <a:solidFill>
                  <a:schemeClr val="tx1"/>
                </a:solidFill>
                <a:effectLst/>
                <a:latin typeface="+mn-lt"/>
                <a:ea typeface="+mn-ea"/>
                <a:cs typeface="+mn-cs"/>
              </a:rPr>
              <a:t>IC095/076</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https://historicengland.org.uk/images-books/photos/item/IC095/076</a:t>
            </a:r>
            <a:r>
              <a:rPr lang="en-GB" sz="1200" kern="1200" dirty="0">
                <a:solidFill>
                  <a:schemeClr val="tx1"/>
                </a:solidFill>
                <a:effectLst/>
                <a:latin typeface="+mn-lt"/>
                <a:ea typeface="+mn-ea"/>
                <a:cs typeface="+mn-cs"/>
              </a:rPr>
              <a:t> </a:t>
            </a:r>
          </a:p>
          <a:p>
            <a:pPr algn="l" eaLnBrk="1" hangingPunct="1">
              <a:spcBef>
                <a:spcPct val="0"/>
              </a:spcBef>
            </a:pPr>
            <a:endParaRPr lang="en-GB" altLang="en-US" dirty="0">
              <a:cs typeface="Arial" panose="020B0604020202020204" pitchFamily="34" charset="0"/>
            </a:endParaRPr>
          </a:p>
          <a:p>
            <a:pPr eaLnBrk="1" hangingPunct="1"/>
            <a:r>
              <a:rPr lang="en-GB" altLang="en-US" b="1" dirty="0">
                <a:cs typeface="Arial" panose="020B0604020202020204" pitchFamily="34" charset="0"/>
              </a:rPr>
              <a:t>QUESTION:</a:t>
            </a:r>
          </a:p>
          <a:p>
            <a:pPr eaLnBrk="1" hangingPunct="1"/>
            <a:r>
              <a:rPr lang="en-GB" altLang="en-US" dirty="0">
                <a:cs typeface="Arial" panose="020B0604020202020204" pitchFamily="34" charset="0"/>
              </a:rPr>
              <a:t>Can you think of occasions today when processions take place? </a:t>
            </a:r>
          </a:p>
          <a:p>
            <a:pPr eaLnBrk="1" hangingPunct="1">
              <a:spcBef>
                <a:spcPct val="0"/>
              </a:spcBef>
            </a:pPr>
            <a:endParaRPr lang="en-GB" altLang="en-US" dirty="0">
              <a:cs typeface="Arial" panose="020B0604020202020204" pitchFamily="34" charset="0"/>
            </a:endParaRPr>
          </a:p>
          <a:p>
            <a:pPr eaLnBrk="1" hangingPunct="1"/>
            <a:r>
              <a:rPr lang="en-GB" altLang="en-US" sz="4400" b="1" dirty="0">
                <a:solidFill>
                  <a:srgbClr val="FF0000"/>
                </a:solidFill>
                <a:latin typeface="Arial" panose="020B0604020202020204" pitchFamily="34" charset="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English Heritage - </a:t>
            </a:r>
            <a:r>
              <a:rPr lang="en-GB" sz="2400" u="sng" kern="1200" dirty="0">
                <a:solidFill>
                  <a:schemeClr val="tx1"/>
                </a:solidFill>
                <a:effectLst/>
                <a:latin typeface="+mn-lt"/>
                <a:ea typeface="+mn-ea"/>
                <a:cs typeface="+mn-cs"/>
                <a:hlinkClick r:id="rId4"/>
              </a:rPr>
              <a:t>https://www.english-heritage.org.uk/visit/places/stonehenge/history-and-stories/history/</a:t>
            </a:r>
            <a:r>
              <a:rPr lang="en-GB" sz="2400" kern="1200" dirty="0">
                <a:solidFill>
                  <a:schemeClr val="tx1"/>
                </a:solidFill>
                <a:effectLst/>
                <a:latin typeface="+mn-lt"/>
                <a:ea typeface="+mn-ea"/>
                <a:cs typeface="+mn-cs"/>
              </a:rPr>
              <a:t> </a:t>
            </a:r>
          </a:p>
          <a:p>
            <a:pPr eaLnBrk="1" hangingPunct="1"/>
            <a:endParaRPr lang="en-GB" altLang="en-US" sz="2400" b="1" dirty="0">
              <a:solidFill>
                <a:srgbClr val="FF0000"/>
              </a:solidFill>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70BD58C6-1271-8EB3-B6B9-39046BB142EF}"/>
              </a:ext>
            </a:extLst>
          </p:cNvPr>
          <p:cNvSpPr>
            <a:spLocks noGrp="1"/>
          </p:cNvSpPr>
          <p:nvPr>
            <p:ph type="sldNum" sz="quarter" idx="5"/>
          </p:nvPr>
        </p:nvSpPr>
        <p:spPr/>
        <p:txBody>
          <a:bodyPr/>
          <a:lstStyle/>
          <a:p>
            <a:fld id="{1AFFFB68-4C17-3C4E-8F1F-E2E74032E6C9}" type="slidenum">
              <a:rPr lang="en-US" smtClean="0"/>
              <a:t>30</a:t>
            </a:fld>
            <a:endParaRPr lang="en-US" dirty="0"/>
          </a:p>
        </p:txBody>
      </p:sp>
    </p:spTree>
    <p:extLst>
      <p:ext uri="{BB962C8B-B14F-4D97-AF65-F5344CB8AC3E}">
        <p14:creationId xmlns:p14="http://schemas.microsoft.com/office/powerpoint/2010/main" val="3998554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dirty="0"/>
          </a:p>
        </p:txBody>
      </p:sp>
    </p:spTree>
    <p:extLst>
      <p:ext uri="{BB962C8B-B14F-4D97-AF65-F5344CB8AC3E}">
        <p14:creationId xmlns:p14="http://schemas.microsoft.com/office/powerpoint/2010/main" val="2267752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81A46-0945-0698-9ECD-A9B80AC8B0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375024-08E9-0A00-3460-B9AD0391A22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E15D1C3-2EA3-9C3A-45E1-93544A2ED8BE}"/>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Stonehenge Cursus. © Historic England Archive Ref: 27527_029 - </a:t>
            </a:r>
            <a:r>
              <a:rPr lang="en-GB" sz="1200" u="sng" kern="1200" dirty="0">
                <a:solidFill>
                  <a:schemeClr val="tx1"/>
                </a:solidFill>
                <a:effectLst/>
                <a:latin typeface="+mn-lt"/>
                <a:ea typeface="+mn-ea"/>
                <a:cs typeface="+mn-cs"/>
                <a:hlinkClick r:id="rId3"/>
              </a:rPr>
              <a:t>https://historicengland.org.uk/images-books/archive/collections/aerial-photos/record/27527_029</a:t>
            </a:r>
            <a:r>
              <a:rPr lang="en-GB" sz="1200" kern="1200" dirty="0">
                <a:solidFill>
                  <a:schemeClr val="tx1"/>
                </a:solidFill>
                <a:effectLst/>
                <a:latin typeface="+mn-lt"/>
                <a:ea typeface="+mn-ea"/>
                <a:cs typeface="+mn-cs"/>
              </a:rPr>
              <a:t> </a:t>
            </a:r>
          </a:p>
          <a:p>
            <a:pPr algn="l" eaLnBrk="1" hangingPunct="1">
              <a:spcBef>
                <a:spcPct val="0"/>
              </a:spcBef>
            </a:pPr>
            <a:endParaRPr lang="en-GB" altLang="en-US" dirty="0">
              <a:cs typeface="Arial" panose="020B0604020202020204" pitchFamily="34" charset="0"/>
            </a:endParaRPr>
          </a:p>
          <a:p>
            <a:pPr eaLnBrk="1" hangingPunct="1"/>
            <a:r>
              <a:rPr lang="en-GB" altLang="en-US" b="1" dirty="0">
                <a:cs typeface="Arial" panose="020B0604020202020204" pitchFamily="34" charset="0"/>
              </a:rPr>
              <a:t>QUESTION:</a:t>
            </a:r>
          </a:p>
          <a:p>
            <a:pPr eaLnBrk="1" hangingPunct="1"/>
            <a:r>
              <a:rPr lang="en-GB" altLang="en-US" dirty="0">
                <a:cs typeface="Arial" panose="020B0604020202020204" pitchFamily="34" charset="0"/>
              </a:rPr>
              <a:t>Can you think of occasions today when processions take place? </a:t>
            </a:r>
          </a:p>
          <a:p>
            <a:pPr eaLnBrk="1" hangingPunct="1">
              <a:spcBef>
                <a:spcPct val="0"/>
              </a:spcBef>
            </a:pPr>
            <a:endParaRPr lang="en-GB" altLang="en-US" dirty="0">
              <a:cs typeface="Arial" panose="020B0604020202020204" pitchFamily="34" charset="0"/>
            </a:endParaRPr>
          </a:p>
          <a:p>
            <a:pPr eaLnBrk="1" hangingPunct="1"/>
            <a:r>
              <a:rPr lang="en-GB" altLang="en-US" sz="2400" b="1" dirty="0">
                <a:solidFill>
                  <a:srgbClr val="FF0000"/>
                </a:solidFill>
                <a:latin typeface="Arial" panose="020B0604020202020204" pitchFamily="34" charset="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4"/>
              </a:rPr>
              <a:t>https://www.english-heritage.org.uk/visit/places/stonehenge/history-and-stories/history/</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EC8DB644-3BCA-C7B7-5678-0387820C65A1}"/>
              </a:ext>
            </a:extLst>
          </p:cNvPr>
          <p:cNvSpPr>
            <a:spLocks noGrp="1"/>
          </p:cNvSpPr>
          <p:nvPr>
            <p:ph type="sldNum" sz="quarter" idx="5"/>
          </p:nvPr>
        </p:nvSpPr>
        <p:spPr/>
        <p:txBody>
          <a:bodyPr/>
          <a:lstStyle/>
          <a:p>
            <a:fld id="{1AFFFB68-4C17-3C4E-8F1F-E2E74032E6C9}" type="slidenum">
              <a:rPr lang="en-US" smtClean="0"/>
              <a:t>31</a:t>
            </a:fld>
            <a:endParaRPr lang="en-US" dirty="0"/>
          </a:p>
        </p:txBody>
      </p:sp>
    </p:spTree>
    <p:extLst>
      <p:ext uri="{BB962C8B-B14F-4D97-AF65-F5344CB8AC3E}">
        <p14:creationId xmlns:p14="http://schemas.microsoft.com/office/powerpoint/2010/main" val="21120798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31C28-4B91-CE6D-82A6-B2DB4DE9F3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833CE7-CEC3-53B7-BFDA-0ECA2C14F68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9A1FB0C-9692-9A73-0CE1-47DF06177695}"/>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A reconstruction showing what Thornborough henges may have looked like at the time they were built, around 4,500 to 5,000 years ago</a:t>
            </a:r>
            <a:r>
              <a:rPr lang="en-GB" altLang="en-US" dirty="0">
                <a:cs typeface="Arial" panose="020B0604020202020204" pitchFamily="34" charset="0"/>
              </a:rPr>
              <a:t> © Historic England Archive Ref: IC338/001 - </a:t>
            </a:r>
            <a:r>
              <a:rPr lang="en-GB" sz="1200" u="sng" kern="1200" dirty="0">
                <a:solidFill>
                  <a:schemeClr val="tx1"/>
                </a:solidFill>
                <a:effectLst/>
                <a:latin typeface="+mn-lt"/>
                <a:ea typeface="+mn-ea"/>
                <a:cs typeface="+mn-cs"/>
                <a:hlinkClick r:id="rId3"/>
              </a:rPr>
              <a:t>https://historicengland.org.uk/images-books/photos/item/IC338/001</a:t>
            </a:r>
            <a:r>
              <a:rPr lang="en-GB" sz="1200" kern="1200" dirty="0">
                <a:solidFill>
                  <a:schemeClr val="tx1"/>
                </a:solidFill>
                <a:effectLst/>
                <a:latin typeface="+mn-lt"/>
                <a:ea typeface="+mn-ea"/>
                <a:cs typeface="+mn-cs"/>
              </a:rPr>
              <a:t> </a:t>
            </a:r>
          </a:p>
          <a:p>
            <a:pPr algn="l" eaLnBrk="1" hangingPunct="1">
              <a:spcBef>
                <a:spcPct val="0"/>
              </a:spcBef>
            </a:pPr>
            <a:endParaRPr lang="en-GB" altLang="en-US" dirty="0">
              <a:cs typeface="Arial" panose="020B0604020202020204" pitchFamily="34" charset="0"/>
            </a:endParaRPr>
          </a:p>
          <a:p>
            <a:pPr eaLnBrk="1" hangingPunct="1"/>
            <a:r>
              <a:rPr lang="en-GB" altLang="en-US" b="1" dirty="0">
                <a:cs typeface="Arial" panose="020B0604020202020204" pitchFamily="34" charset="0"/>
              </a:rPr>
              <a:t>QUESTION:</a:t>
            </a:r>
          </a:p>
          <a:p>
            <a:pPr eaLnBrk="1" hangingPunct="1"/>
            <a:r>
              <a:rPr lang="en-GB" altLang="en-US" dirty="0">
                <a:cs typeface="Arial" panose="020B0604020202020204" pitchFamily="34" charset="0"/>
              </a:rPr>
              <a:t>Can you think of occasions today when processions take place? </a:t>
            </a:r>
            <a:endParaRPr lang="en-GB" altLang="en-US" sz="2400" b="1" dirty="0">
              <a:solidFill>
                <a:srgbClr val="FF0000"/>
              </a:solidFill>
              <a:latin typeface="Arial" panose="020B0604020202020204" pitchFamily="34" charset="0"/>
              <a:cs typeface="Arial" panose="020B0604020202020204" pitchFamily="34" charset="0"/>
            </a:endParaRPr>
          </a:p>
          <a:p>
            <a:endParaRPr lang="en-US" dirty="0"/>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4"/>
              </a:rPr>
              <a:t>https://www.english-heritage.org.uk/visit/places/thornborough-henges/history/</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553A07DA-3838-D76E-5D9B-8A4284004367}"/>
              </a:ext>
            </a:extLst>
          </p:cNvPr>
          <p:cNvSpPr>
            <a:spLocks noGrp="1"/>
          </p:cNvSpPr>
          <p:nvPr>
            <p:ph type="sldNum" sz="quarter" idx="5"/>
          </p:nvPr>
        </p:nvSpPr>
        <p:spPr/>
        <p:txBody>
          <a:bodyPr/>
          <a:lstStyle/>
          <a:p>
            <a:fld id="{1AFFFB68-4C17-3C4E-8F1F-E2E74032E6C9}" type="slidenum">
              <a:rPr lang="en-US" smtClean="0"/>
              <a:t>32</a:t>
            </a:fld>
            <a:endParaRPr lang="en-US" dirty="0"/>
          </a:p>
        </p:txBody>
      </p:sp>
    </p:spTree>
    <p:extLst>
      <p:ext uri="{BB962C8B-B14F-4D97-AF65-F5344CB8AC3E}">
        <p14:creationId xmlns:p14="http://schemas.microsoft.com/office/powerpoint/2010/main" val="21252533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BD69E-7C52-6E30-3C1B-93A8A36231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E1AA48-C497-9CE4-F69C-43BB4989ED3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D7600EC-EC50-92E9-8C37-E5B93DF209D0}"/>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A reconstruction showing what Thornborough henges may have looked like at the time they were built, around 4,500 to 5,000 years ago</a:t>
            </a:r>
            <a:r>
              <a:rPr lang="en-GB" altLang="en-US" dirty="0">
                <a:cs typeface="Arial" panose="020B0604020202020204" pitchFamily="34" charset="0"/>
              </a:rPr>
              <a:t> © Historic England Archive Ref: IC338/002 - </a:t>
            </a:r>
            <a:r>
              <a:rPr lang="en-GB" sz="1200" u="sng" kern="1200" dirty="0">
                <a:solidFill>
                  <a:schemeClr val="tx1"/>
                </a:solidFill>
                <a:effectLst/>
                <a:latin typeface="+mn-lt"/>
                <a:ea typeface="+mn-ea"/>
                <a:cs typeface="+mn-cs"/>
                <a:hlinkClick r:id="rId3"/>
              </a:rPr>
              <a:t>https://historicengland.org.uk/images-books/photos/item/IC338/002</a:t>
            </a:r>
            <a:r>
              <a:rPr lang="en-GB" sz="1200" kern="1200" dirty="0">
                <a:solidFill>
                  <a:schemeClr val="tx1"/>
                </a:solidFill>
                <a:effectLst/>
                <a:latin typeface="+mn-lt"/>
                <a:ea typeface="+mn-ea"/>
                <a:cs typeface="+mn-cs"/>
              </a:rPr>
              <a:t> </a:t>
            </a:r>
          </a:p>
          <a:p>
            <a:pPr algn="l" eaLnBrk="1" hangingPunct="1">
              <a:spcBef>
                <a:spcPct val="0"/>
              </a:spcBef>
            </a:pPr>
            <a:endParaRPr lang="en-GB" altLang="en-US" dirty="0">
              <a:cs typeface="Arial" panose="020B0604020202020204" pitchFamily="34" charset="0"/>
            </a:endParaRPr>
          </a:p>
          <a:p>
            <a:pPr eaLnBrk="1" hangingPunct="1"/>
            <a:r>
              <a:rPr lang="en-GB" altLang="en-US" b="1" dirty="0">
                <a:cs typeface="Arial" panose="020B0604020202020204" pitchFamily="34" charset="0"/>
              </a:rPr>
              <a:t>QUESTION:</a:t>
            </a:r>
          </a:p>
          <a:p>
            <a:pPr eaLnBrk="1" hangingPunct="1"/>
            <a:r>
              <a:rPr lang="en-GB" altLang="en-US" dirty="0">
                <a:cs typeface="Arial" panose="020B0604020202020204" pitchFamily="34" charset="0"/>
              </a:rPr>
              <a:t>Can you think of occasions today when processions take place?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2400" b="1" dirty="0">
              <a:solidFill>
                <a:srgbClr val="FF0000"/>
              </a:solidFill>
              <a:latin typeface="Arial" panose="020B0604020202020204" pitchFamily="34" charset="0"/>
              <a:cs typeface="Arial" panose="020B0604020202020204" pitchFamily="34" charset="0"/>
            </a:endParaRPr>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4"/>
              </a:rPr>
              <a:t>https://www.english-heritage.org.uk/visit/places/thornborough-henges/history/</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77424EF0-13C9-9F92-A19C-B9758885FC71}"/>
              </a:ext>
            </a:extLst>
          </p:cNvPr>
          <p:cNvSpPr>
            <a:spLocks noGrp="1"/>
          </p:cNvSpPr>
          <p:nvPr>
            <p:ph type="sldNum" sz="quarter" idx="5"/>
          </p:nvPr>
        </p:nvSpPr>
        <p:spPr/>
        <p:txBody>
          <a:bodyPr/>
          <a:lstStyle/>
          <a:p>
            <a:fld id="{1AFFFB68-4C17-3C4E-8F1F-E2E74032E6C9}" type="slidenum">
              <a:rPr lang="en-US" smtClean="0"/>
              <a:t>33</a:t>
            </a:fld>
            <a:endParaRPr lang="en-US" dirty="0"/>
          </a:p>
        </p:txBody>
      </p:sp>
    </p:spTree>
    <p:extLst>
      <p:ext uri="{BB962C8B-B14F-4D97-AF65-F5344CB8AC3E}">
        <p14:creationId xmlns:p14="http://schemas.microsoft.com/office/powerpoint/2010/main" val="375337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9B288-CA4A-C014-909E-3FB0C92E7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0E34D-D3EE-0FAE-E090-7E05639FBB7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24C420E-31DE-5376-EBF7-FDC3EEA13BFE}"/>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An </a:t>
            </a:r>
            <a:r>
              <a:rPr lang="en-GB" dirty="0">
                <a:cs typeface="Arial" panose="020B0604020202020204" pitchFamily="34" charset="0"/>
              </a:rPr>
              <a:t>aerial view of Avebury Henge </a:t>
            </a:r>
            <a:r>
              <a:rPr lang="en-GB" altLang="en-US" dirty="0">
                <a:cs typeface="Arial" panose="020B0604020202020204" pitchFamily="34" charset="0"/>
              </a:rPr>
              <a:t>© Historic England Archive Ref: 24815_002 - </a:t>
            </a:r>
            <a:r>
              <a:rPr lang="en-GB" sz="1200" u="sng" kern="1200" dirty="0">
                <a:solidFill>
                  <a:schemeClr val="tx1"/>
                </a:solidFill>
                <a:effectLst/>
                <a:latin typeface="+mn-lt"/>
                <a:ea typeface="+mn-ea"/>
                <a:cs typeface="+mn-cs"/>
                <a:hlinkClick r:id="rId3"/>
              </a:rPr>
              <a:t>https://historicengland.org.uk/images-books/archive/collections/aerial-photos/record/24815_002</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2400" b="0" dirty="0">
                <a:solidFill>
                  <a:srgbClr val="FF0000"/>
                </a:solidFill>
                <a:latin typeface="Arial" panose="020B0604020202020204" pitchFamily="34" charset="0"/>
                <a:cs typeface="Arial" panose="020B0604020202020204" pitchFamily="34" charset="0"/>
              </a:rPr>
              <a:t>Photograph of a reconstruction illustration depicting an aerial view of Avebury stone circle. </a:t>
            </a:r>
            <a:r>
              <a:rPr lang="en-GB" altLang="en-US" sz="2400" dirty="0">
                <a:cs typeface="Arial" panose="020B0604020202020204" pitchFamily="34" charset="0"/>
              </a:rPr>
              <a:t>© Historic England Archive Ref: </a:t>
            </a:r>
            <a:r>
              <a:rPr lang="en-GB" sz="1200" b="0" i="0" kern="1200" dirty="0">
                <a:solidFill>
                  <a:schemeClr val="tx1"/>
                </a:solidFill>
                <a:effectLst/>
                <a:latin typeface="+mn-lt"/>
                <a:ea typeface="+mn-ea"/>
                <a:cs typeface="+mn-cs"/>
              </a:rPr>
              <a:t>P/Y02836/001 - </a:t>
            </a:r>
            <a:r>
              <a:rPr lang="en-GB" sz="1200" u="sng" kern="1200" dirty="0">
                <a:solidFill>
                  <a:schemeClr val="tx1"/>
                </a:solidFill>
                <a:effectLst/>
                <a:latin typeface="+mn-lt"/>
                <a:ea typeface="+mn-ea"/>
                <a:cs typeface="+mn-cs"/>
                <a:hlinkClick r:id="rId4"/>
              </a:rPr>
              <a:t>https://historicengland.org.uk/images-books/photos/item/P/Y02836/001</a:t>
            </a:r>
            <a:r>
              <a:rPr lang="en-GB" sz="1200" kern="1200" dirty="0">
                <a:solidFill>
                  <a:schemeClr val="tx1"/>
                </a:solidFill>
                <a:effectLst/>
                <a:latin typeface="+mn-lt"/>
                <a:ea typeface="+mn-ea"/>
                <a:cs typeface="+mn-cs"/>
              </a:rPr>
              <a:t> </a:t>
            </a:r>
          </a:p>
          <a:p>
            <a:pPr algn="l" eaLnBrk="1" hangingPunct="1">
              <a:spcBef>
                <a:spcPct val="0"/>
              </a:spcBef>
            </a:pPr>
            <a:endParaRPr lang="en-GB" altLang="en-US" dirty="0">
              <a:cs typeface="Arial" panose="020B0604020202020204" pitchFamily="34" charset="0"/>
            </a:endParaRPr>
          </a:p>
          <a:p>
            <a:pPr eaLnBrk="1" hangingPunct="1"/>
            <a:r>
              <a:rPr lang="en-GB" altLang="en-US" b="1" dirty="0">
                <a:cs typeface="Arial" panose="020B0604020202020204" pitchFamily="34" charset="0"/>
              </a:rPr>
              <a:t>QUESTION:</a:t>
            </a:r>
          </a:p>
          <a:p>
            <a:r>
              <a:rPr lang="en-GB" altLang="en-US" sz="1200" b="0" dirty="0">
                <a:cs typeface="Arial" panose="020B0604020202020204" pitchFamily="34" charset="0"/>
              </a:rPr>
              <a:t>Why do you think communities worked together on such a huge project?</a:t>
            </a:r>
          </a:p>
          <a:p>
            <a:pPr eaLnBrk="1" hangingPunct="1"/>
            <a:endParaRPr lang="en-GB" altLang="en-US" b="1" dirty="0">
              <a:cs typeface="Arial" panose="020B0604020202020204" pitchFamily="34" charset="0"/>
            </a:endParaRPr>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5"/>
              </a:rPr>
              <a:t>https://www.english-heritage.org.uk/visit/places/avebury/history/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p:txBody>
      </p:sp>
      <p:sp>
        <p:nvSpPr>
          <p:cNvPr id="4" name="Slide Number Placeholder 3">
            <a:extLst>
              <a:ext uri="{FF2B5EF4-FFF2-40B4-BE49-F238E27FC236}">
                <a16:creationId xmlns:a16="http://schemas.microsoft.com/office/drawing/2014/main" id="{B51F9954-C3B6-ACB6-7575-2F527522CE92}"/>
              </a:ext>
            </a:extLst>
          </p:cNvPr>
          <p:cNvSpPr>
            <a:spLocks noGrp="1"/>
          </p:cNvSpPr>
          <p:nvPr>
            <p:ph type="sldNum" sz="quarter" idx="5"/>
          </p:nvPr>
        </p:nvSpPr>
        <p:spPr/>
        <p:txBody>
          <a:bodyPr/>
          <a:lstStyle/>
          <a:p>
            <a:fld id="{1AFFFB68-4C17-3C4E-8F1F-E2E74032E6C9}" type="slidenum">
              <a:rPr lang="en-US" smtClean="0"/>
              <a:t>34</a:t>
            </a:fld>
            <a:endParaRPr lang="en-US" dirty="0"/>
          </a:p>
        </p:txBody>
      </p:sp>
    </p:spTree>
    <p:extLst>
      <p:ext uri="{BB962C8B-B14F-4D97-AF65-F5344CB8AC3E}">
        <p14:creationId xmlns:p14="http://schemas.microsoft.com/office/powerpoint/2010/main" val="6012929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CD1F3-3CDC-6D7A-5FE9-4E3062128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44CAA-FAFD-165E-D0E8-AB77BA950C3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6A43E59-2A24-8D84-F10D-085BE7B37CDC}"/>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kern="1200" dirty="0">
                <a:solidFill>
                  <a:schemeClr val="tx1"/>
                </a:solidFill>
                <a:effectLst/>
                <a:latin typeface="+mn-lt"/>
                <a:ea typeface="+mn-ea"/>
                <a:cs typeface="+mn-cs"/>
              </a:rPr>
              <a:t>A general view showing Silbury Hill under snow </a:t>
            </a:r>
            <a:r>
              <a:rPr lang="en-GB" altLang="en-US" dirty="0">
                <a:cs typeface="Arial" panose="020B0604020202020204" pitchFamily="34" charset="0"/>
              </a:rPr>
              <a:t>© Historic England Archive Ref: </a:t>
            </a:r>
            <a:r>
              <a:rPr lang="en-GB" sz="1200" b="0" i="0" kern="1200" dirty="0">
                <a:solidFill>
                  <a:schemeClr val="tx1"/>
                </a:solidFill>
                <a:effectLst/>
                <a:latin typeface="+mn-lt"/>
                <a:ea typeface="+mn-ea"/>
                <a:cs typeface="+mn-cs"/>
              </a:rPr>
              <a:t>DP147629</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https://historicengland.org.uk/images-books/photos/item/DP147629</a:t>
            </a:r>
            <a:r>
              <a:rPr lang="en-GB" sz="1200" kern="1200" dirty="0">
                <a:solidFill>
                  <a:schemeClr val="tx1"/>
                </a:solidFill>
                <a:effectLst/>
                <a:latin typeface="+mn-lt"/>
                <a:ea typeface="+mn-ea"/>
                <a:cs typeface="+mn-cs"/>
              </a:rPr>
              <a:t> </a:t>
            </a:r>
            <a:endParaRPr lang="en-GB" altLang="en-US" dirty="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2400" b="0" dirty="0">
                <a:solidFill>
                  <a:srgbClr val="FF0000"/>
                </a:solidFill>
                <a:latin typeface="Arial" panose="020B0604020202020204" pitchFamily="34" charset="0"/>
                <a:cs typeface="Arial" panose="020B0604020202020204" pitchFamily="34" charset="0"/>
              </a:rPr>
              <a:t>Reconstruction drawing showing the final stages of construction of Silbury Hill in around 2300 BC. </a:t>
            </a:r>
            <a:r>
              <a:rPr lang="en-GB" altLang="en-US" sz="2400" dirty="0">
                <a:cs typeface="Arial" panose="020B0604020202020204" pitchFamily="34" charset="0"/>
              </a:rPr>
              <a:t>© Historic England Archive Ref: </a:t>
            </a:r>
            <a:r>
              <a:rPr lang="en-GB" sz="1200" b="0" i="0" kern="1200" dirty="0">
                <a:solidFill>
                  <a:schemeClr val="tx1"/>
                </a:solidFill>
                <a:effectLst/>
                <a:latin typeface="+mn-lt"/>
                <a:ea typeface="+mn-ea"/>
                <a:cs typeface="+mn-cs"/>
              </a:rPr>
              <a:t>IC005/048 - </a:t>
            </a:r>
            <a:r>
              <a:rPr lang="en-GB" sz="1200" u="sng" kern="1200" dirty="0">
                <a:solidFill>
                  <a:schemeClr val="tx1"/>
                </a:solidFill>
                <a:effectLst/>
                <a:latin typeface="+mn-lt"/>
                <a:ea typeface="+mn-ea"/>
                <a:cs typeface="+mn-cs"/>
                <a:hlinkClick r:id="rId4"/>
              </a:rPr>
              <a:t>https://historicengland.org.uk/images-books/photos/item/IC005/048</a:t>
            </a:r>
            <a:endParaRPr lang="en-GB" sz="1200" kern="1200" dirty="0">
              <a:solidFill>
                <a:schemeClr val="tx1"/>
              </a:solidFill>
              <a:effectLst/>
              <a:latin typeface="+mn-lt"/>
              <a:ea typeface="+mn-ea"/>
              <a:cs typeface="+mn-cs"/>
            </a:endParaRPr>
          </a:p>
          <a:p>
            <a:pPr algn="l" eaLnBrk="1" hangingPunct="1">
              <a:spcBef>
                <a:spcPct val="0"/>
              </a:spcBef>
            </a:pPr>
            <a:endParaRPr lang="en-GB" altLang="en-US" dirty="0">
              <a:cs typeface="Arial" panose="020B0604020202020204" pitchFamily="34" charset="0"/>
            </a:endParaRPr>
          </a:p>
          <a:p>
            <a:pPr eaLnBrk="1" hangingPunct="1"/>
            <a:r>
              <a:rPr lang="en-GB" altLang="en-US" b="1" dirty="0">
                <a:cs typeface="Arial" panose="020B0604020202020204" pitchFamily="34" charset="0"/>
              </a:rPr>
              <a:t>QUESTION:</a:t>
            </a:r>
          </a:p>
          <a:p>
            <a:pPr eaLnBrk="1" hangingPunct="1"/>
            <a:r>
              <a:rPr lang="en-GB" altLang="en-US" dirty="0">
                <a:cs typeface="Arial" panose="020B0604020202020204" pitchFamily="34" charset="0"/>
              </a:rPr>
              <a:t>Why do you think communities worked together on such a huge project?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5"/>
              </a:rPr>
              <a:t>https://www.english-heritage.org.uk/visit/places/avebury/history/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67C42157-99CA-3ECD-7320-4D28D06FBD27}"/>
              </a:ext>
            </a:extLst>
          </p:cNvPr>
          <p:cNvSpPr>
            <a:spLocks noGrp="1"/>
          </p:cNvSpPr>
          <p:nvPr>
            <p:ph type="sldNum" sz="quarter" idx="5"/>
          </p:nvPr>
        </p:nvSpPr>
        <p:spPr/>
        <p:txBody>
          <a:bodyPr/>
          <a:lstStyle/>
          <a:p>
            <a:fld id="{1AFFFB68-4C17-3C4E-8F1F-E2E74032E6C9}" type="slidenum">
              <a:rPr lang="en-US" smtClean="0"/>
              <a:t>35</a:t>
            </a:fld>
            <a:endParaRPr lang="en-US" dirty="0"/>
          </a:p>
        </p:txBody>
      </p:sp>
    </p:spTree>
    <p:extLst>
      <p:ext uri="{BB962C8B-B14F-4D97-AF65-F5344CB8AC3E}">
        <p14:creationId xmlns:p14="http://schemas.microsoft.com/office/powerpoint/2010/main" val="8657279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37AC-9825-8BBB-BAF5-D84215283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67D8D8-9009-5D54-1EE9-6341E9D1807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A1431DA-B016-C716-9C17-F92D8C0A7B27}"/>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An aerial view of prehistoric mine shafts at </a:t>
            </a:r>
            <a:r>
              <a:rPr lang="en-US" dirty="0"/>
              <a:t>Grimes Graves</a:t>
            </a:r>
            <a:r>
              <a:rPr lang="en-GB" dirty="0">
                <a:cs typeface="+mn-cs"/>
              </a:rPr>
              <a:t> </a:t>
            </a:r>
            <a:r>
              <a:rPr lang="en-GB" altLang="en-US" dirty="0">
                <a:cs typeface="Arial" panose="020B0604020202020204" pitchFamily="34" charset="0"/>
              </a:rPr>
              <a:t>© Historic England Archive Ref: </a:t>
            </a:r>
            <a:r>
              <a:rPr lang="en-GB" sz="1200" b="0" i="0" kern="1200" dirty="0">
                <a:solidFill>
                  <a:schemeClr val="tx1"/>
                </a:solidFill>
                <a:effectLst/>
                <a:latin typeface="+mn-lt"/>
                <a:ea typeface="+mn-ea"/>
                <a:cs typeface="+mn-cs"/>
              </a:rPr>
              <a:t>nmr_</a:t>
            </a:r>
            <a:r>
              <a:rPr lang="en-GB" altLang="en-US" dirty="0">
                <a:cs typeface="Arial" panose="020B0604020202020204" pitchFamily="34" charset="0"/>
              </a:rPr>
              <a:t>15717_027</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Sectional reconstruction drawing of a Neolithic mine shaft at Grimes Graves, showing miners at work in the galleries at the lowest level, other workers carrying mined material to the surface, and others working flint near a temporary camp. © Historic England Archive Ref: </a:t>
            </a:r>
            <a:r>
              <a:rPr lang="en-GB" sz="1200" b="0" i="0" kern="1200" dirty="0">
                <a:solidFill>
                  <a:schemeClr val="tx1"/>
                </a:solidFill>
                <a:effectLst/>
                <a:latin typeface="+mn-lt"/>
                <a:ea typeface="+mn-ea"/>
                <a:cs typeface="+mn-cs"/>
              </a:rPr>
              <a:t>IC046/020 - </a:t>
            </a:r>
            <a:r>
              <a:rPr lang="en-GB" sz="1200" u="sng" kern="1200" dirty="0">
                <a:solidFill>
                  <a:schemeClr val="tx1"/>
                </a:solidFill>
                <a:effectLst/>
                <a:latin typeface="+mn-lt"/>
                <a:ea typeface="+mn-ea"/>
                <a:cs typeface="+mn-cs"/>
                <a:hlinkClick r:id="rId3"/>
              </a:rPr>
              <a:t>https://historicengland.org.uk/images-books/photos/item/IC046/020</a:t>
            </a:r>
            <a:r>
              <a:rPr lang="en-GB" sz="1200" kern="1200" dirty="0">
                <a:solidFill>
                  <a:schemeClr val="tx1"/>
                </a:solidFill>
                <a:effectLst/>
                <a:latin typeface="+mn-lt"/>
                <a:ea typeface="+mn-ea"/>
                <a:cs typeface="+mn-cs"/>
              </a:rPr>
              <a:t> </a:t>
            </a:r>
            <a:endParaRPr lang="en-GB" altLang="en-US" dirty="0">
              <a:cs typeface="Arial" panose="020B0604020202020204" pitchFamily="34" charset="0"/>
            </a:endParaRPr>
          </a:p>
          <a:p>
            <a:pPr algn="l" eaLnBrk="1" hangingPunct="1">
              <a:spcBef>
                <a:spcPct val="0"/>
              </a:spcBef>
            </a:pPr>
            <a:endParaRPr lang="en-GB" altLang="en-US" dirty="0">
              <a:cs typeface="Arial" panose="020B0604020202020204" pitchFamily="34" charset="0"/>
            </a:endParaRPr>
          </a:p>
          <a:p>
            <a:pPr eaLnBrk="1" hangingPunct="1"/>
            <a:r>
              <a:rPr lang="en-GB" altLang="en-US" b="1" dirty="0">
                <a:cs typeface="Arial" panose="020B0604020202020204" pitchFamily="34" charset="0"/>
              </a:rPr>
              <a:t>QUESTION:</a:t>
            </a:r>
          </a:p>
          <a:p>
            <a:pPr eaLnBrk="1" hangingPunct="1"/>
            <a:r>
              <a:rPr lang="en-GB" altLang="en-US" sz="1200" b="0" dirty="0">
                <a:cs typeface="Arial" panose="020B0604020202020204" pitchFamily="34" charset="0"/>
              </a:rPr>
              <a:t>A lot of effort was put into digging flint at this site. Why do you think Neolithic people wanted it so much</a:t>
            </a:r>
            <a:r>
              <a:rPr lang="en-GB" altLang="en-US" dirty="0">
                <a:cs typeface="Arial" panose="020B0604020202020204" pitchFamily="34" charset="0"/>
              </a:rPr>
              <a:t>? </a:t>
            </a:r>
          </a:p>
          <a:p>
            <a:pPr eaLnBrk="1" hangingPunct="1"/>
            <a:endParaRPr lang="en-GB" altLang="en-US" sz="2400" b="1" dirty="0">
              <a:solidFill>
                <a:srgbClr val="FF0000"/>
              </a:solidFill>
              <a:latin typeface="Arial" panose="020B0604020202020204" pitchFamily="34" charset="0"/>
              <a:cs typeface="Arial" panose="020B0604020202020204" pitchFamily="34" charset="0"/>
            </a:endParaRPr>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4"/>
              </a:rPr>
              <a:t>https://www.english-heritage.org.uk/visit/places/grimes-graves-prehistoric-flint-mine/school-visits/</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91BF0C9C-AE1C-367A-6F89-2E73685282FC}"/>
              </a:ext>
            </a:extLst>
          </p:cNvPr>
          <p:cNvSpPr>
            <a:spLocks noGrp="1"/>
          </p:cNvSpPr>
          <p:nvPr>
            <p:ph type="sldNum" sz="quarter" idx="5"/>
          </p:nvPr>
        </p:nvSpPr>
        <p:spPr/>
        <p:txBody>
          <a:bodyPr/>
          <a:lstStyle/>
          <a:p>
            <a:fld id="{1AFFFB68-4C17-3C4E-8F1F-E2E74032E6C9}" type="slidenum">
              <a:rPr lang="en-US" smtClean="0"/>
              <a:t>36</a:t>
            </a:fld>
            <a:endParaRPr lang="en-US" dirty="0"/>
          </a:p>
        </p:txBody>
      </p:sp>
    </p:spTree>
    <p:extLst>
      <p:ext uri="{BB962C8B-B14F-4D97-AF65-F5344CB8AC3E}">
        <p14:creationId xmlns:p14="http://schemas.microsoft.com/office/powerpoint/2010/main" val="2838664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C8FC9-9AB6-A2B4-D7E1-9998C0E06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172C8-75E8-2353-E186-539DFD64090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2289266-67E0-B7F9-E460-CE5FB61F27EA}"/>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endParaRPr lang="en-GB" altLang="en-US" b="1" dirty="0"/>
          </a:p>
          <a:p>
            <a:r>
              <a:rPr lang="en-GB" altLang="en-US" dirty="0">
                <a:cs typeface="Arial" panose="020B0604020202020204" pitchFamily="34" charset="0"/>
              </a:rPr>
              <a:t>Reconstruction illustration depicting flint miners working in a gallery off a main pit shaft at Grimes Graves during the Late Neolithic period. The nearest miner uses an antler pick and hammerstone, and others remove mined flint and waste. © Historic England Archive Ref: </a:t>
            </a:r>
            <a:r>
              <a:rPr lang="en-GB" sz="1200" b="0" i="0" kern="1200" dirty="0">
                <a:solidFill>
                  <a:schemeClr val="tx1"/>
                </a:solidFill>
                <a:effectLst/>
                <a:latin typeface="+mn-lt"/>
                <a:ea typeface="+mn-ea"/>
                <a:cs typeface="+mn-cs"/>
              </a:rPr>
              <a:t>IC046/002</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https://historicengland.org.uk/images-books/photos/item/IC046/002</a:t>
            </a:r>
            <a:r>
              <a:rPr lang="en-GB" sz="1200" kern="1200" dirty="0">
                <a:solidFill>
                  <a:schemeClr val="tx1"/>
                </a:solidFill>
                <a:effectLst/>
                <a:latin typeface="+mn-lt"/>
                <a:ea typeface="+mn-ea"/>
                <a:cs typeface="+mn-cs"/>
              </a:rPr>
              <a:t> </a:t>
            </a:r>
            <a:endParaRPr lang="en-GB" altLang="en-US"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2400" b="0" dirty="0">
                <a:solidFill>
                  <a:srgbClr val="FF0000"/>
                </a:solidFill>
                <a:latin typeface="Arial" panose="020B0604020202020204" pitchFamily="34" charset="0"/>
                <a:cs typeface="Arial" panose="020B0604020202020204" pitchFamily="34" charset="0"/>
              </a:rPr>
              <a:t>Reconstruction illustration showing the arrangement of ritually-deposited objects excavated from a gallery off Greenwell's Pit at Grime's Graves flint mine; two deer antler picks, the skull of a phalarope wading bird, and a polished greenstone axe. </a:t>
            </a:r>
            <a:r>
              <a:rPr lang="en-GB" altLang="en-US" sz="2400" dirty="0">
                <a:cs typeface="Arial" panose="020B0604020202020204" pitchFamily="34" charset="0"/>
              </a:rPr>
              <a:t>© Historic England Archive Ref: </a:t>
            </a:r>
            <a:r>
              <a:rPr lang="en-GB" sz="2400" b="0" i="0" kern="1200" dirty="0">
                <a:solidFill>
                  <a:schemeClr val="tx1"/>
                </a:solidFill>
                <a:effectLst/>
                <a:latin typeface="+mn-lt"/>
                <a:ea typeface="+mn-ea"/>
                <a:cs typeface="+mn-cs"/>
              </a:rPr>
              <a:t>IC046/011 - </a:t>
            </a:r>
            <a:r>
              <a:rPr lang="en-GB" sz="1200" u="sng" kern="1200" dirty="0">
                <a:solidFill>
                  <a:schemeClr val="tx1"/>
                </a:solidFill>
                <a:effectLst/>
                <a:latin typeface="+mn-lt"/>
                <a:ea typeface="+mn-ea"/>
                <a:cs typeface="+mn-cs"/>
                <a:hlinkClick r:id="rId4"/>
              </a:rPr>
              <a:t>https://historicengland.org.uk/images-books/photos/item/IC046/011</a:t>
            </a:r>
            <a:r>
              <a:rPr lang="en-GB" sz="1200" kern="1200" dirty="0">
                <a:solidFill>
                  <a:schemeClr val="tx1"/>
                </a:solidFill>
                <a:effectLst/>
                <a:latin typeface="+mn-lt"/>
                <a:ea typeface="+mn-ea"/>
                <a:cs typeface="+mn-cs"/>
              </a:rPr>
              <a:t> </a:t>
            </a:r>
            <a:r>
              <a:rPr lang="en-GB" altLang="en-US" sz="2400" dirty="0">
                <a:cs typeface="Arial" panose="020B0604020202020204" pitchFamily="34" charset="0"/>
              </a:rPr>
              <a:t> </a:t>
            </a:r>
            <a:endParaRPr lang="en-GB" altLang="en-US" sz="2400" b="0" dirty="0">
              <a:solidFill>
                <a:srgbClr val="FF0000"/>
              </a:solidFill>
              <a:latin typeface="Arial" panose="020B0604020202020204" pitchFamily="34" charset="0"/>
              <a:cs typeface="Arial" panose="020B0604020202020204" pitchFamily="34" charset="0"/>
            </a:endParaRPr>
          </a:p>
          <a:p>
            <a:pPr algn="l" eaLnBrk="1" hangingPunct="1">
              <a:spcBef>
                <a:spcPct val="0"/>
              </a:spcBef>
            </a:pPr>
            <a:endParaRPr lang="en-GB" altLang="en-US" dirty="0">
              <a:cs typeface="Arial" panose="020B0604020202020204" pitchFamily="34" charset="0"/>
            </a:endParaRPr>
          </a:p>
          <a:p>
            <a:pPr eaLnBrk="1" hangingPunct="1"/>
            <a:r>
              <a:rPr lang="en-GB" altLang="en-US" b="1" dirty="0">
                <a:cs typeface="Arial" panose="020B0604020202020204" pitchFamily="34" charset="0"/>
              </a:rPr>
              <a:t>QUESTION:</a:t>
            </a:r>
          </a:p>
          <a:p>
            <a:pPr eaLnBrk="1" hangingPunct="1"/>
            <a:r>
              <a:rPr lang="en-GB" altLang="en-US" sz="1200" b="0" dirty="0">
                <a:cs typeface="Arial" panose="020B0604020202020204" pitchFamily="34" charset="0"/>
              </a:rPr>
              <a:t>A lot of effort was put into digging flint at this site. Why do you think Neolithic people wanted it so much</a:t>
            </a:r>
            <a:r>
              <a:rPr lang="en-GB" altLang="en-US" dirty="0">
                <a:cs typeface="Arial" panose="020B0604020202020204" pitchFamily="34" charset="0"/>
              </a:rPr>
              <a:t>? </a:t>
            </a:r>
          </a:p>
          <a:p>
            <a:endParaRPr lang="en-US" dirty="0"/>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5"/>
              </a:rPr>
              <a:t>https://www.english-heritage.org.uk/visit/places/grimes-graves-prehistoric-flint-mine/school-visits/</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45E545E4-F03F-E998-9C05-9213CAC7786B}"/>
              </a:ext>
            </a:extLst>
          </p:cNvPr>
          <p:cNvSpPr>
            <a:spLocks noGrp="1"/>
          </p:cNvSpPr>
          <p:nvPr>
            <p:ph type="sldNum" sz="quarter" idx="5"/>
          </p:nvPr>
        </p:nvSpPr>
        <p:spPr/>
        <p:txBody>
          <a:bodyPr/>
          <a:lstStyle/>
          <a:p>
            <a:fld id="{1AFFFB68-4C17-3C4E-8F1F-E2E74032E6C9}" type="slidenum">
              <a:rPr lang="en-US" smtClean="0"/>
              <a:t>37</a:t>
            </a:fld>
            <a:endParaRPr lang="en-US" dirty="0"/>
          </a:p>
        </p:txBody>
      </p:sp>
    </p:spTree>
    <p:extLst>
      <p:ext uri="{BB962C8B-B14F-4D97-AF65-F5344CB8AC3E}">
        <p14:creationId xmlns:p14="http://schemas.microsoft.com/office/powerpoint/2010/main" val="39713958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61908-B008-0B36-3366-4E251345F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8B9AC1-749F-7056-CE5F-D827CA8D80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3B96538-1A57-1097-3944-ACB8BC76505A}"/>
              </a:ext>
            </a:extLst>
          </p:cNvPr>
          <p:cNvSpPr>
            <a:spLocks noGrp="1"/>
          </p:cNvSpPr>
          <p:nvPr>
            <p:ph type="body" idx="1"/>
          </p:nvPr>
        </p:nvSpPr>
        <p:spPr/>
        <p:txBody>
          <a:bodyPr/>
          <a:lstStyle/>
          <a:p>
            <a:pPr eaLnBrk="1" hangingPunct="1">
              <a:lnSpc>
                <a:spcPct val="90000"/>
              </a:lnSpc>
            </a:pPr>
            <a:r>
              <a:rPr lang="en-GB" altLang="en-US" b="1" dirty="0"/>
              <a:t>IMAGE:</a:t>
            </a:r>
          </a:p>
          <a:p>
            <a:r>
              <a:rPr lang="en-GB" altLang="en-US" dirty="0">
                <a:cs typeface="Arial" panose="020B0604020202020204" pitchFamily="34" charset="0"/>
              </a:rPr>
              <a:t>© John Allan / Inside a house at Skara Brae, via Wikimedia Commons - </a:t>
            </a:r>
            <a:r>
              <a:rPr lang="en-GB" sz="1200" u="sng" kern="1200" dirty="0">
                <a:solidFill>
                  <a:schemeClr val="tx1"/>
                </a:solidFill>
                <a:effectLst/>
                <a:latin typeface="+mn-lt"/>
                <a:ea typeface="+mn-ea"/>
                <a:cs typeface="+mn-cs"/>
                <a:hlinkClick r:id="rId3"/>
              </a:rPr>
              <a:t>https://commons.wikimedia.org/wiki/File:Inside_a_house_at_Skara_Brae_-_geograph.org.uk_-_582971.jpg</a:t>
            </a:r>
            <a:r>
              <a:rPr lang="en-GB" sz="1200" kern="1200" dirty="0">
                <a:solidFill>
                  <a:schemeClr val="tx1"/>
                </a:solidFill>
                <a:effectLst/>
                <a:latin typeface="+mn-lt"/>
                <a:ea typeface="+mn-ea"/>
                <a:cs typeface="+mn-cs"/>
              </a:rPr>
              <a:t> </a:t>
            </a:r>
          </a:p>
          <a:p>
            <a:r>
              <a:rPr lang="en-GB" altLang="en-US" dirty="0">
                <a:cs typeface="Arial" panose="020B0604020202020204" pitchFamily="34" charset="0"/>
              </a:rPr>
              <a:t>© Skara Brae - Plan on plinth by Rob Farrow, CC BY-SA 2.0, via Wikimedia Commons - </a:t>
            </a:r>
            <a:r>
              <a:rPr lang="en-GB" sz="1200" u="sng" kern="1200" dirty="0">
                <a:solidFill>
                  <a:schemeClr val="tx1"/>
                </a:solidFill>
                <a:effectLst/>
                <a:latin typeface="+mn-lt"/>
                <a:ea typeface="+mn-ea"/>
                <a:cs typeface="+mn-cs"/>
                <a:hlinkClick r:id="rId4"/>
              </a:rPr>
              <a:t>https://commons.wikimedia.org/wiki/File:Skara_Brae_-_Plan_on_plinth_-_geograph.org.uk_-_6943560.jpg</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sz="1200" b="0" dirty="0">
                <a:cs typeface="Arial" panose="020B0604020202020204" pitchFamily="34" charset="0"/>
              </a:rPr>
              <a:t>What features of the Skara Brea houses do we still have today?</a:t>
            </a:r>
            <a:endParaRPr lang="en-GB" altLang="en-US" b="1"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a:p>
            <a:r>
              <a:rPr lang="en-GB" altLang="en-US" b="1" dirty="0">
                <a:cs typeface="Arial" panose="020B0604020202020204" pitchFamily="34" charset="0"/>
              </a:rPr>
              <a:t>LINK:</a:t>
            </a:r>
          </a:p>
          <a:p>
            <a:r>
              <a:rPr lang="en-GB" sz="1200" kern="1200" dirty="0">
                <a:solidFill>
                  <a:schemeClr val="tx1"/>
                </a:solidFill>
                <a:effectLst/>
                <a:latin typeface="+mn-lt"/>
                <a:ea typeface="+mn-ea"/>
                <a:cs typeface="+mn-cs"/>
              </a:rPr>
              <a:t>BBC Bitesize – Skara Brae: </a:t>
            </a:r>
            <a:r>
              <a:rPr lang="en-GB" sz="1200" u="sng" kern="1200" dirty="0">
                <a:solidFill>
                  <a:schemeClr val="tx1"/>
                </a:solidFill>
                <a:effectLst/>
                <a:latin typeface="+mn-lt"/>
                <a:ea typeface="+mn-ea"/>
                <a:cs typeface="+mn-cs"/>
                <a:hlinkClick r:id="rId5"/>
              </a:rPr>
              <a:t>https://www.bbc.co.uk/bitesize/articles/z883g7h#z3s7m39</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82BEB606-D02F-48D0-FCA5-88C360E06422}"/>
              </a:ext>
            </a:extLst>
          </p:cNvPr>
          <p:cNvSpPr>
            <a:spLocks noGrp="1"/>
          </p:cNvSpPr>
          <p:nvPr>
            <p:ph type="sldNum" sz="quarter" idx="5"/>
          </p:nvPr>
        </p:nvSpPr>
        <p:spPr/>
        <p:txBody>
          <a:bodyPr/>
          <a:lstStyle/>
          <a:p>
            <a:fld id="{1AFFFB68-4C17-3C4E-8F1F-E2E74032E6C9}" type="slidenum">
              <a:rPr lang="en-US" smtClean="0"/>
              <a:t>38</a:t>
            </a:fld>
            <a:endParaRPr lang="en-US" dirty="0"/>
          </a:p>
        </p:txBody>
      </p:sp>
    </p:spTree>
    <p:extLst>
      <p:ext uri="{BB962C8B-B14F-4D97-AF65-F5344CB8AC3E}">
        <p14:creationId xmlns:p14="http://schemas.microsoft.com/office/powerpoint/2010/main" val="42926321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53B22-1368-F537-DA0D-59CF3C0B4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A2336A-5E4A-4CD8-AA70-37C886C2F9F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B390D9-FAD2-02B2-78E7-D84ECA7DA9FB}"/>
              </a:ext>
            </a:extLst>
          </p:cNvPr>
          <p:cNvSpPr>
            <a:spLocks noGrp="1"/>
          </p:cNvSpPr>
          <p:nvPr>
            <p:ph type="body" idx="1"/>
          </p:nvPr>
        </p:nvSpPr>
        <p:spPr/>
        <p:txBody>
          <a:bodyPr/>
          <a:lstStyle/>
          <a:p>
            <a:pPr eaLnBrk="1" hangingPunct="1">
              <a:lnSpc>
                <a:spcPct val="90000"/>
              </a:lnSpc>
            </a:pPr>
            <a:r>
              <a:rPr lang="en-GB" altLang="en-US" b="1" dirty="0"/>
              <a:t>IMAGE:</a:t>
            </a:r>
          </a:p>
          <a:p>
            <a:r>
              <a:rPr lang="en-GB" altLang="en-US" dirty="0">
                <a:cs typeface="Arial" panose="020B0604020202020204" pitchFamily="34" charset="0"/>
              </a:rPr>
              <a:t>© The Trustees of the British Museum. Ref: </a:t>
            </a:r>
            <a:r>
              <a:rPr lang="en-GB" sz="1200" b="0" i="0" kern="1200" dirty="0">
                <a:solidFill>
                  <a:schemeClr val="tx1"/>
                </a:solidFill>
                <a:effectLst/>
                <a:latin typeface="+mn-lt"/>
                <a:ea typeface="+mn-ea"/>
                <a:cs typeface="+mn-cs"/>
              </a:rPr>
              <a:t>15384001</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https://www.britishmuseum.org/collection/object/H_1938-0101-62</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sz="1200" b="0" dirty="0">
                <a:cs typeface="Arial" panose="020B0604020202020204" pitchFamily="34" charset="0"/>
              </a:rPr>
              <a:t>What features of the Skara Brea houses do we still have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4"/>
              </a:rPr>
              <a:t>https://www.nessofbrodgar.co.uk/skarabrae/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3C9318EB-E8BC-B253-CA33-94515553F5A3}"/>
              </a:ext>
            </a:extLst>
          </p:cNvPr>
          <p:cNvSpPr>
            <a:spLocks noGrp="1"/>
          </p:cNvSpPr>
          <p:nvPr>
            <p:ph type="sldNum" sz="quarter" idx="5"/>
          </p:nvPr>
        </p:nvSpPr>
        <p:spPr/>
        <p:txBody>
          <a:bodyPr/>
          <a:lstStyle/>
          <a:p>
            <a:fld id="{1AFFFB68-4C17-3C4E-8F1F-E2E74032E6C9}" type="slidenum">
              <a:rPr lang="en-US" smtClean="0"/>
              <a:t>39</a:t>
            </a:fld>
            <a:endParaRPr lang="en-US" dirty="0"/>
          </a:p>
        </p:txBody>
      </p:sp>
    </p:spTree>
    <p:extLst>
      <p:ext uri="{BB962C8B-B14F-4D97-AF65-F5344CB8AC3E}">
        <p14:creationId xmlns:p14="http://schemas.microsoft.com/office/powerpoint/2010/main" val="1624007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E1799-B0E4-A73C-FD12-7A62EC4BA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BA067-3700-C852-F01B-519F1CED479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698890C-4795-FBF5-3D7D-BAC01E677F12}"/>
              </a:ext>
            </a:extLst>
          </p:cNvPr>
          <p:cNvSpPr>
            <a:spLocks noGrp="1"/>
          </p:cNvSpPr>
          <p:nvPr>
            <p:ph type="body" idx="1"/>
          </p:nvPr>
        </p:nvSpPr>
        <p:spPr/>
        <p:txBody>
          <a:bodyPr/>
          <a:lstStyle/>
          <a:p>
            <a:pPr eaLnBrk="1" hangingPunct="1">
              <a:lnSpc>
                <a:spcPct val="90000"/>
              </a:lnSpc>
            </a:pPr>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Aerial photo of Durrington Walls &amp; Woodhenge © Historic England. Ref: 27522_037 - </a:t>
            </a:r>
            <a:r>
              <a:rPr lang="en-GB" sz="1200" u="sng" kern="1200" dirty="0">
                <a:solidFill>
                  <a:schemeClr val="tx1"/>
                </a:solidFill>
                <a:effectLst/>
                <a:latin typeface="+mn-lt"/>
                <a:ea typeface="+mn-ea"/>
                <a:cs typeface="+mn-cs"/>
                <a:hlinkClick r:id="rId3"/>
              </a:rPr>
              <a:t>https://historicengland.org.uk/images-books/archive/collections/aerial-photos/record/27522_037</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drawing showing the settlement at Durrington Walls near Stonehenge in about 2500BC, looking north, in summer. The image shows the timber monuments of the southern circle and northern circle, an avenue or roadway, and houses. </a:t>
            </a:r>
            <a:r>
              <a:rPr lang="en-GB" altLang="en-US" dirty="0">
                <a:cs typeface="Arial" panose="020B0604020202020204" pitchFamily="34" charset="0"/>
              </a:rPr>
              <a:t>© Historic England Archive. Ref: </a:t>
            </a:r>
            <a:r>
              <a:rPr lang="en-GB" sz="1200" b="0" i="0" kern="1200" dirty="0">
                <a:solidFill>
                  <a:schemeClr val="tx1"/>
                </a:solidFill>
                <a:effectLst/>
                <a:latin typeface="+mn-lt"/>
                <a:ea typeface="+mn-ea"/>
                <a:cs typeface="+mn-cs"/>
              </a:rPr>
              <a:t>IC095/082 - </a:t>
            </a:r>
            <a:r>
              <a:rPr lang="en-GB" sz="1200" u="sng" kern="1200" dirty="0">
                <a:solidFill>
                  <a:schemeClr val="tx1"/>
                </a:solidFill>
                <a:effectLst/>
                <a:latin typeface="+mn-lt"/>
                <a:ea typeface="+mn-ea"/>
                <a:cs typeface="+mn-cs"/>
                <a:hlinkClick r:id="rId4"/>
              </a:rPr>
              <a:t>https://historicengland.org.uk/images-books/photos/item/IC095/082</a:t>
            </a:r>
            <a:endParaRPr lang="en-GB" sz="1200" kern="1200" dirty="0">
              <a:solidFill>
                <a:schemeClr val="tx1"/>
              </a:solidFill>
              <a:effectLst/>
              <a:latin typeface="+mn-lt"/>
              <a:ea typeface="+mn-ea"/>
              <a:cs typeface="+mn-cs"/>
            </a:endParaRP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b="0" dirty="0">
                <a:cs typeface="Arial" panose="020B0604020202020204" pitchFamily="34" charset="0"/>
              </a:rPr>
              <a:t>What types of transport might people have used to get to Durrington Walls &amp; Woodhenge?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5"/>
              </a:rPr>
              <a:t>https://www.english-heritage.org.uk/visit/places/woodhenge/history/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268EBE6-AA99-1FA8-49FC-F0DC5DB2BCB6}"/>
              </a:ext>
            </a:extLst>
          </p:cNvPr>
          <p:cNvSpPr>
            <a:spLocks noGrp="1"/>
          </p:cNvSpPr>
          <p:nvPr>
            <p:ph type="sldNum" sz="quarter" idx="5"/>
          </p:nvPr>
        </p:nvSpPr>
        <p:spPr/>
        <p:txBody>
          <a:bodyPr/>
          <a:lstStyle/>
          <a:p>
            <a:fld id="{1AFFFB68-4C17-3C4E-8F1F-E2E74032E6C9}" type="slidenum">
              <a:rPr lang="en-US" smtClean="0"/>
              <a:t>40</a:t>
            </a:fld>
            <a:endParaRPr lang="en-US" dirty="0"/>
          </a:p>
        </p:txBody>
      </p:sp>
    </p:spTree>
    <p:extLst>
      <p:ext uri="{BB962C8B-B14F-4D97-AF65-F5344CB8AC3E}">
        <p14:creationId xmlns:p14="http://schemas.microsoft.com/office/powerpoint/2010/main" val="1284082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Reconstruction illustration depicting cattle being herded through the mist, in the Stonehenge landscape during the Early Neolithic period, circa 3700BC © Historic England Archive Ref:IC095/075 - </a:t>
            </a:r>
            <a:r>
              <a:rPr lang="en-GB" sz="1200" u="sng" kern="1200" dirty="0">
                <a:solidFill>
                  <a:schemeClr val="tx1"/>
                </a:solidFill>
                <a:effectLst/>
                <a:latin typeface="+mn-lt"/>
                <a:ea typeface="+mn-ea"/>
                <a:cs typeface="+mn-cs"/>
                <a:hlinkClick r:id="rId3"/>
              </a:rPr>
              <a:t>https://historicengland.org.uk/images-books/photos/item/IC095/075</a:t>
            </a:r>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dirty="0"/>
          </a:p>
        </p:txBody>
      </p:sp>
    </p:spTree>
    <p:extLst>
      <p:ext uri="{BB962C8B-B14F-4D97-AF65-F5344CB8AC3E}">
        <p14:creationId xmlns:p14="http://schemas.microsoft.com/office/powerpoint/2010/main" val="26540757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59822-AB24-07B4-6E84-38A6AB4EB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309F2-977C-6F34-3163-BBCC75C09E7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0E0FAA1-92C9-7021-E0E9-31C8DDA36C0D}"/>
              </a:ext>
            </a:extLst>
          </p:cNvPr>
          <p:cNvSpPr>
            <a:spLocks noGrp="1"/>
          </p:cNvSpPr>
          <p:nvPr>
            <p:ph type="body" idx="1"/>
          </p:nvPr>
        </p:nvSpPr>
        <p:spPr/>
        <p:txBody>
          <a:bodyPr/>
          <a:lstStyle/>
          <a:p>
            <a:pPr eaLnBrk="1" hangingPunct="1">
              <a:lnSpc>
                <a:spcPct val="90000"/>
              </a:lnSpc>
            </a:pPr>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Four alternative reconstruction drawings of the southern timber circle at Durrington Walls, each depicting a different interpretation of the excavated evidence </a:t>
            </a:r>
            <a:r>
              <a:rPr lang="en-GB" altLang="en-US" dirty="0">
                <a:cs typeface="Arial" panose="020B0604020202020204" pitchFamily="34" charset="0"/>
              </a:rPr>
              <a:t>© Historic England Archive. Ref: </a:t>
            </a:r>
            <a:r>
              <a:rPr lang="en-GB" sz="1200" b="0" i="0" kern="1200" dirty="0">
                <a:solidFill>
                  <a:schemeClr val="tx1"/>
                </a:solidFill>
                <a:effectLst/>
                <a:latin typeface="+mn-lt"/>
                <a:ea typeface="+mn-ea"/>
                <a:cs typeface="+mn-cs"/>
              </a:rPr>
              <a:t>IC035/003 - </a:t>
            </a:r>
            <a:r>
              <a:rPr lang="en-GB" sz="1200" u="sng" kern="1200" dirty="0">
                <a:solidFill>
                  <a:schemeClr val="tx1"/>
                </a:solidFill>
                <a:effectLst/>
                <a:latin typeface="+mn-lt"/>
                <a:ea typeface="+mn-ea"/>
                <a:cs typeface="+mn-cs"/>
                <a:hlinkClick r:id="rId3"/>
              </a:rPr>
              <a:t>https://historicengland.org.uk/images-books/photos/item/IC035/003</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illustration showing Woodhenge to the north-east of Stonehenge, as it may have appeared in about 2500BC, looking south-west towards the 'entrance'. The upright timbers may have been quite simple, or elaborately carved and decorated. </a:t>
            </a:r>
            <a:r>
              <a:rPr lang="en-GB" altLang="en-US" dirty="0">
                <a:cs typeface="Arial" panose="020B0604020202020204" pitchFamily="34" charset="0"/>
              </a:rPr>
              <a:t>© Historic England Archive. Ref: </a:t>
            </a:r>
            <a:r>
              <a:rPr lang="en-GB" sz="1200" b="0" i="0" kern="1200" dirty="0">
                <a:solidFill>
                  <a:schemeClr val="tx1"/>
                </a:solidFill>
                <a:effectLst/>
                <a:latin typeface="+mn-lt"/>
                <a:ea typeface="+mn-ea"/>
                <a:cs typeface="+mn-cs"/>
              </a:rPr>
              <a:t>IC095/085 - </a:t>
            </a:r>
            <a:r>
              <a:rPr lang="en-GB" sz="1200" u="sng" kern="1200" dirty="0">
                <a:solidFill>
                  <a:schemeClr val="tx1"/>
                </a:solidFill>
                <a:effectLst/>
                <a:latin typeface="+mn-lt"/>
                <a:ea typeface="+mn-ea"/>
                <a:cs typeface="+mn-cs"/>
                <a:hlinkClick r:id="rId4"/>
              </a:rPr>
              <a:t>https://historicengland.org.uk/images-books/photos/item/IC095/085</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b="0" dirty="0">
                <a:cs typeface="Arial" panose="020B0604020202020204" pitchFamily="34" charset="0"/>
              </a:rPr>
              <a:t>What types of transport might people have used to get to Durrington Walls &amp; Woodhenge?</a:t>
            </a:r>
          </a:p>
          <a:p>
            <a:endParaRPr lang="en-GB" altLang="en-US" b="1" dirty="0">
              <a:cs typeface="Arial" panose="020B0604020202020204" pitchFamily="34" charset="0"/>
            </a:endParaRPr>
          </a:p>
          <a:p>
            <a:r>
              <a:rPr lang="en-US" b="1" dirty="0"/>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Heritage - </a:t>
            </a:r>
            <a:r>
              <a:rPr lang="en-GB" sz="1200" u="sng" kern="1200" dirty="0">
                <a:solidFill>
                  <a:schemeClr val="tx1"/>
                </a:solidFill>
                <a:effectLst/>
                <a:latin typeface="+mn-lt"/>
                <a:ea typeface="+mn-ea"/>
                <a:cs typeface="+mn-cs"/>
                <a:hlinkClick r:id="rId5"/>
              </a:rPr>
              <a:t>https://www.english-heritage.org.uk/visit/places/woodhenge/history/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35578EF1-8449-C2AF-847D-30D9D22D169C}"/>
              </a:ext>
            </a:extLst>
          </p:cNvPr>
          <p:cNvSpPr>
            <a:spLocks noGrp="1"/>
          </p:cNvSpPr>
          <p:nvPr>
            <p:ph type="sldNum" sz="quarter" idx="5"/>
          </p:nvPr>
        </p:nvSpPr>
        <p:spPr/>
        <p:txBody>
          <a:bodyPr/>
          <a:lstStyle/>
          <a:p>
            <a:fld id="{1AFFFB68-4C17-3C4E-8F1F-E2E74032E6C9}" type="slidenum">
              <a:rPr lang="en-US" smtClean="0"/>
              <a:t>41</a:t>
            </a:fld>
            <a:endParaRPr lang="en-US" dirty="0"/>
          </a:p>
        </p:txBody>
      </p:sp>
    </p:spTree>
    <p:extLst>
      <p:ext uri="{BB962C8B-B14F-4D97-AF65-F5344CB8AC3E}">
        <p14:creationId xmlns:p14="http://schemas.microsoft.com/office/powerpoint/2010/main" val="6688698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1CDC6-A662-6978-9890-3EE8007C6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A0296-8699-5AA5-7838-CF4D732728E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3E998C8-DB62-93DB-9DA1-906BD1CC9459}"/>
              </a:ext>
            </a:extLst>
          </p:cNvPr>
          <p:cNvSpPr>
            <a:spLocks noGrp="1"/>
          </p:cNvSpPr>
          <p:nvPr>
            <p:ph type="body" idx="1"/>
          </p:nvPr>
        </p:nvSpPr>
        <p:spPr/>
        <p:txBody>
          <a:bodyPr/>
          <a:lstStyle/>
          <a:p>
            <a:pPr eaLnBrk="1" hangingPunct="1">
              <a:lnSpc>
                <a:spcPct val="90000"/>
              </a:lnSpc>
            </a:pPr>
            <a:r>
              <a:rPr lang="en-GB" altLang="en-US" b="1" dirty="0"/>
              <a:t>IMAGE:</a:t>
            </a:r>
          </a:p>
          <a:p>
            <a:r>
              <a:rPr lang="en-GB" altLang="en-US" dirty="0">
                <a:cs typeface="Arial" panose="020B0604020202020204" pitchFamily="34" charset="0"/>
              </a:rPr>
              <a:t>Reconstruction illustration depicting a detailed aerial view of Stonehenge as it may have appeared when complete, in the Late Neolithic around circa 2200BC. This view shows the stones aligned with the midsummer solstice sun rise in the north-east. © Historic England Archive Ref: </a:t>
            </a:r>
            <a:r>
              <a:rPr lang="en-GB" sz="1200" b="0" i="0" kern="1200" dirty="0">
                <a:solidFill>
                  <a:schemeClr val="tx1"/>
                </a:solidFill>
                <a:effectLst/>
                <a:latin typeface="+mn-lt"/>
                <a:ea typeface="+mn-ea"/>
                <a:cs typeface="+mn-cs"/>
              </a:rPr>
              <a:t>IC095/073</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https://historicengland.org.uk/images-books/photos/item/IC095/073</a:t>
            </a:r>
            <a:r>
              <a:rPr lang="en-GB" sz="1200" kern="1200" dirty="0">
                <a:solidFill>
                  <a:schemeClr val="tx1"/>
                </a:solidFill>
                <a:effectLst/>
                <a:latin typeface="+mn-lt"/>
                <a:ea typeface="+mn-ea"/>
                <a:cs typeface="+mn-cs"/>
              </a:rPr>
              <a:t> </a:t>
            </a:r>
          </a:p>
          <a:p>
            <a:endParaRPr lang="en-GB" altLang="en-US" dirty="0">
              <a:cs typeface="Arial" panose="020B0604020202020204" pitchFamily="34" charset="0"/>
            </a:endParaRPr>
          </a:p>
          <a:p>
            <a:r>
              <a:rPr lang="en-GB" altLang="en-US" dirty="0">
                <a:cs typeface="Arial" panose="020B0604020202020204" pitchFamily="34" charset="0"/>
              </a:rPr>
              <a:t>Reconstruction illustration depicting a celebration of the midwinter solstice at Stonehenge in about 2200BC during the Late Neolithic period, looking south-west towards the sunset beyond the aligned sarsen circle. © Historic England Archive Ref: </a:t>
            </a:r>
            <a:r>
              <a:rPr lang="en-GB" sz="1200" b="0" i="0" kern="1200" dirty="0">
                <a:solidFill>
                  <a:schemeClr val="tx1"/>
                </a:solidFill>
                <a:effectLst/>
                <a:latin typeface="+mn-lt"/>
                <a:ea typeface="+mn-ea"/>
                <a:cs typeface="+mn-cs"/>
              </a:rPr>
              <a:t>IC095/079</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4"/>
              </a:rPr>
              <a:t>https://historicengland.org.uk/images-books/photos/item/IC095/079</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b="0" dirty="0"/>
              <a:t>Why might people have celebrated the longest and shortest days of the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a:p>
            <a:r>
              <a:rPr lang="en-GB" altLang="en-US" b="1" dirty="0">
                <a:cs typeface="Arial" panose="020B0604020202020204" pitchFamily="34" charset="0"/>
              </a:rPr>
              <a:t>LINK:</a:t>
            </a:r>
          </a:p>
          <a:p>
            <a:pPr eaLnBrk="1" hangingPunct="1"/>
            <a:r>
              <a:rPr lang="en-GB" altLang="en-US" dirty="0">
                <a:cs typeface="Arial" panose="020B0604020202020204" pitchFamily="34" charset="0"/>
              </a:rPr>
              <a:t>Trilithon icon - Play the Stonehenge Game to help you find out: </a:t>
            </a:r>
          </a:p>
          <a:p>
            <a:pPr eaLnBrk="1" hangingPunct="1"/>
            <a:r>
              <a:rPr lang="en-GB" altLang="en-US" dirty="0">
                <a:cs typeface="Arial" panose="020B0604020202020204" pitchFamily="34" charset="0"/>
                <a:hlinkClick r:id="rId5"/>
              </a:rPr>
              <a:t>http://www.english-heritage.org.uk/visit/places/stonehenge/school-visits/education-game/</a:t>
            </a:r>
            <a:endParaRPr lang="en-GB" altLang="en-US" dirty="0">
              <a:cs typeface="Arial" panose="020B0604020202020204" pitchFamily="34" charset="0"/>
            </a:endParaRPr>
          </a:p>
          <a:p>
            <a:pPr eaLnBrk="1" hangingPunct="1"/>
            <a:r>
              <a:rPr lang="en-GB" altLang="en-US" dirty="0">
                <a:cs typeface="Arial" panose="020B0604020202020204" pitchFamily="34" charset="0"/>
              </a:rPr>
              <a:t>Take the Stonehenge Virtual Tour inside the stones: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6"/>
              </a:rPr>
              <a:t>https://www.english-heritage.org.uk/visit/places/stonehenge/history-and-stories/stonehenge360/</a:t>
            </a:r>
            <a:r>
              <a:rPr lang="en-GB" sz="1200" kern="1200" dirty="0">
                <a:solidFill>
                  <a:schemeClr val="tx1"/>
                </a:solidFill>
                <a:effectLst/>
                <a:latin typeface="+mn-lt"/>
                <a:ea typeface="+mn-ea"/>
                <a:cs typeface="+mn-cs"/>
              </a:rPr>
              <a:t> </a:t>
            </a:r>
            <a:endParaRPr lang="en-GB" altLang="en-US" dirty="0">
              <a:cs typeface="Arial" panose="020B0604020202020204" pitchFamily="34" charset="0"/>
            </a:endParaRPr>
          </a:p>
          <a:p>
            <a:pPr algn="just" eaLnBrk="1" hangingPunct="1"/>
            <a:r>
              <a:rPr lang="en-GB" altLang="en-US" dirty="0">
                <a:cs typeface="Arial" panose="020B0604020202020204" pitchFamily="34" charset="0"/>
              </a:rPr>
              <a:t>To find out more about monuments in the surrounding landscape take a look at the interactive map:</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7"/>
              </a:rPr>
              <a:t>https://www.english-heritage.org.uk/visit/places/stonehenge/history-and-stories/stonehenge-landscape/</a:t>
            </a:r>
            <a:r>
              <a:rPr lang="en-GB" sz="1200" kern="1200" dirty="0">
                <a:solidFill>
                  <a:schemeClr val="tx1"/>
                </a:solidFill>
                <a:effectLst/>
                <a:latin typeface="+mn-lt"/>
                <a:ea typeface="+mn-ea"/>
                <a:cs typeface="+mn-cs"/>
              </a:rPr>
              <a:t> </a:t>
            </a:r>
          </a:p>
          <a:p>
            <a:pPr algn="just" eaLnBrk="1" hangingPunct="1"/>
            <a:endParaRPr lang="en-GB" altLang="en-US"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3861714-47DF-3A23-CBAD-E8C72043A98C}"/>
              </a:ext>
            </a:extLst>
          </p:cNvPr>
          <p:cNvSpPr>
            <a:spLocks noGrp="1"/>
          </p:cNvSpPr>
          <p:nvPr>
            <p:ph type="sldNum" sz="quarter" idx="5"/>
          </p:nvPr>
        </p:nvSpPr>
        <p:spPr/>
        <p:txBody>
          <a:bodyPr/>
          <a:lstStyle/>
          <a:p>
            <a:fld id="{1AFFFB68-4C17-3C4E-8F1F-E2E74032E6C9}" type="slidenum">
              <a:rPr lang="en-US" smtClean="0"/>
              <a:t>42</a:t>
            </a:fld>
            <a:endParaRPr lang="en-US" dirty="0"/>
          </a:p>
        </p:txBody>
      </p:sp>
    </p:spTree>
    <p:extLst>
      <p:ext uri="{BB962C8B-B14F-4D97-AF65-F5344CB8AC3E}">
        <p14:creationId xmlns:p14="http://schemas.microsoft.com/office/powerpoint/2010/main" val="7277617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ECCAC-40E8-D86E-739A-61D468EA2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E70D67-9038-BC0C-D7BC-53235AC3C5F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2E2773-5C82-1C87-4675-F0AB853986BC}"/>
              </a:ext>
            </a:extLst>
          </p:cNvPr>
          <p:cNvSpPr>
            <a:spLocks noGrp="1"/>
          </p:cNvSpPr>
          <p:nvPr>
            <p:ph type="body" idx="1"/>
          </p:nvPr>
        </p:nvSpPr>
        <p:spPr/>
        <p:txBody>
          <a:bodyPr/>
          <a:lstStyle/>
          <a:p>
            <a:pPr eaLnBrk="1" hangingPunct="1">
              <a:lnSpc>
                <a:spcPct val="90000"/>
              </a:lnSpc>
            </a:pPr>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Diagrammatic detail illustration showing how the stone lintels of the sarsen circle at Stonehenge were stabilised with worked tongue-and-groove joints, and rested on worked mortice-and-tenon joints atop the sarsen uprights © Historic England Archive Ref: </a:t>
            </a:r>
            <a:r>
              <a:rPr lang="en-GB" sz="1200" b="0" i="0" kern="1200" dirty="0">
                <a:solidFill>
                  <a:schemeClr val="tx1"/>
                </a:solidFill>
                <a:effectLst/>
                <a:latin typeface="+mn-lt"/>
                <a:ea typeface="+mn-ea"/>
                <a:cs typeface="+mn-cs"/>
              </a:rPr>
              <a:t>IC095/023</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https://historicengland.org.uk/images-books/photos/item/IC095/023</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Reconstruction illustration depicting the raising of a huge upright stone of the sarsen circle at Stonehenge using ropes and weights, in the Late Neolithic, circa 2500BC. In the background, a stone lintel is being raised on wooden scaffolding. © Historic England Archive Ref: </a:t>
            </a:r>
            <a:r>
              <a:rPr lang="en-GB" sz="1200" b="0" i="0" kern="1200" dirty="0">
                <a:solidFill>
                  <a:schemeClr val="tx1"/>
                </a:solidFill>
                <a:effectLst/>
                <a:latin typeface="+mn-lt"/>
                <a:ea typeface="+mn-ea"/>
                <a:cs typeface="+mn-cs"/>
              </a:rPr>
              <a:t>IC095/078 - </a:t>
            </a:r>
            <a:r>
              <a:rPr lang="en-GB" altLang="en-US" dirty="0">
                <a:cs typeface="Arial" panose="020B0604020202020204" pitchFamily="34" charset="0"/>
              </a:rPr>
              <a:t> </a:t>
            </a:r>
            <a:r>
              <a:rPr lang="en-GB" sz="1200" u="sng" kern="1200" dirty="0">
                <a:solidFill>
                  <a:schemeClr val="tx1"/>
                </a:solidFill>
                <a:effectLst/>
                <a:latin typeface="+mn-lt"/>
                <a:ea typeface="+mn-ea"/>
                <a:cs typeface="+mn-cs"/>
                <a:hlinkClick r:id="rId4"/>
              </a:rPr>
              <a:t>https://historicengland.org.uk/images-books/photos/item/IC095/078</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b="0" dirty="0"/>
              <a:t>Why might people have celebrated the longest and shortest days of the year?</a:t>
            </a:r>
          </a:p>
          <a:p>
            <a:endParaRPr lang="en-GB" altLang="en-US" b="1" dirty="0">
              <a:cs typeface="Arial" panose="020B0604020202020204" pitchFamily="34" charset="0"/>
            </a:endParaRPr>
          </a:p>
          <a:p>
            <a:r>
              <a:rPr lang="en-GB" altLang="en-US" b="1" dirty="0">
                <a:cs typeface="Arial" panose="020B0604020202020204" pitchFamily="34" charset="0"/>
              </a:rPr>
              <a:t>LINK:</a:t>
            </a:r>
          </a:p>
          <a:p>
            <a:pPr eaLnBrk="1" hangingPunct="1"/>
            <a:r>
              <a:rPr lang="en-GB" altLang="en-US" dirty="0">
                <a:cs typeface="Arial" panose="020B0604020202020204" pitchFamily="34" charset="0"/>
              </a:rPr>
              <a:t>Trilithon icon - Play the Stonehenge Game to help you find out: </a:t>
            </a:r>
          </a:p>
          <a:p>
            <a:pPr eaLnBrk="1" hangingPunct="1"/>
            <a:r>
              <a:rPr lang="en-GB" altLang="en-US" dirty="0">
                <a:cs typeface="Arial" panose="020B0604020202020204" pitchFamily="34" charset="0"/>
                <a:hlinkClick r:id="rId5"/>
              </a:rPr>
              <a:t>http://www.english-heritage.org.uk/visit/places/stonehenge/school-visits/education-game/</a:t>
            </a:r>
            <a:endParaRPr lang="en-GB" altLang="en-US" dirty="0">
              <a:cs typeface="Arial" panose="020B0604020202020204" pitchFamily="34" charset="0"/>
            </a:endParaRPr>
          </a:p>
          <a:p>
            <a:pPr eaLnBrk="1" hangingPunct="1"/>
            <a:r>
              <a:rPr lang="en-GB" altLang="en-US" dirty="0">
                <a:cs typeface="Arial" panose="020B0604020202020204" pitchFamily="34" charset="0"/>
              </a:rPr>
              <a:t>Take the Stonehenge Virtual Tour inside the stones: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6"/>
              </a:rPr>
              <a:t>https://www.english-heritage.org.uk/visit/places/stonehenge/history-and-stories/stonehenge360/</a:t>
            </a:r>
            <a:r>
              <a:rPr lang="en-GB" sz="1200" kern="1200" dirty="0">
                <a:solidFill>
                  <a:schemeClr val="tx1"/>
                </a:solidFill>
                <a:effectLst/>
                <a:latin typeface="+mn-lt"/>
                <a:ea typeface="+mn-ea"/>
                <a:cs typeface="+mn-cs"/>
              </a:rPr>
              <a:t> </a:t>
            </a:r>
            <a:endParaRPr lang="en-GB" altLang="en-US" dirty="0">
              <a:cs typeface="Arial" panose="020B0604020202020204" pitchFamily="34" charset="0"/>
            </a:endParaRPr>
          </a:p>
          <a:p>
            <a:pPr algn="just" eaLnBrk="1" hangingPunct="1"/>
            <a:r>
              <a:rPr lang="en-GB" altLang="en-US" dirty="0">
                <a:cs typeface="Arial" panose="020B0604020202020204" pitchFamily="34" charset="0"/>
              </a:rPr>
              <a:t>To find out more about monuments in the surrounding landscape take a look at the interactive map:</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7"/>
              </a:rPr>
              <a:t>https://www.english-heritage.org.uk/visit/places/stonehenge/history-and-stories/stonehenge-landscape/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15B42180-1C18-34FC-78BD-2F75383AFB9F}"/>
              </a:ext>
            </a:extLst>
          </p:cNvPr>
          <p:cNvSpPr>
            <a:spLocks noGrp="1"/>
          </p:cNvSpPr>
          <p:nvPr>
            <p:ph type="sldNum" sz="quarter" idx="5"/>
          </p:nvPr>
        </p:nvSpPr>
        <p:spPr/>
        <p:txBody>
          <a:bodyPr/>
          <a:lstStyle/>
          <a:p>
            <a:fld id="{1AFFFB68-4C17-3C4E-8F1F-E2E74032E6C9}" type="slidenum">
              <a:rPr lang="en-US" smtClean="0"/>
              <a:t>43</a:t>
            </a:fld>
            <a:endParaRPr lang="en-US" dirty="0"/>
          </a:p>
        </p:txBody>
      </p:sp>
    </p:spTree>
    <p:extLst>
      <p:ext uri="{BB962C8B-B14F-4D97-AF65-F5344CB8AC3E}">
        <p14:creationId xmlns:p14="http://schemas.microsoft.com/office/powerpoint/2010/main" val="41954908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1AF9A-578C-32F9-4861-E022C0A84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A6C59-520C-23A5-A75C-A0FF596C881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585F8CD-D8A5-4EF2-E952-1B2E81E9976A}"/>
              </a:ext>
            </a:extLst>
          </p:cNvPr>
          <p:cNvSpPr>
            <a:spLocks noGrp="1"/>
          </p:cNvSpPr>
          <p:nvPr>
            <p:ph type="body" idx="1"/>
          </p:nvPr>
        </p:nvSpPr>
        <p:spPr/>
        <p:txBody>
          <a:bodyPr/>
          <a:lstStyle/>
          <a:p>
            <a:pPr eaLnBrk="1" hangingPunct="1">
              <a:lnSpc>
                <a:spcPct val="90000"/>
              </a:lnSpc>
            </a:pPr>
            <a:r>
              <a:rPr lang="en-GB" altLang="en-US" b="1" dirty="0"/>
              <a:t>IMAGE:</a:t>
            </a:r>
          </a:p>
          <a:p>
            <a:r>
              <a:rPr lang="en-GB" altLang="en-US" dirty="0">
                <a:cs typeface="Arial" panose="020B0604020202020204" pitchFamily="34" charset="0"/>
              </a:rPr>
              <a:t>Finds from the grave of the Amesbury Archer © Wessex Archaeology - </a:t>
            </a:r>
            <a:r>
              <a:rPr lang="en-GB" sz="1200" u="sng" kern="1200" dirty="0">
                <a:solidFill>
                  <a:schemeClr val="tx1"/>
                </a:solidFill>
                <a:effectLst/>
                <a:latin typeface="+mn-lt"/>
                <a:ea typeface="+mn-ea"/>
                <a:cs typeface="+mn-cs"/>
                <a:hlinkClick r:id="rId3"/>
              </a:rPr>
              <a:t>https://flic.kr/p/7hXLBM</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sz="1200" b="0" dirty="0">
                <a:cs typeface="Arial" panose="020B0604020202020204" pitchFamily="34" charset="0"/>
              </a:rPr>
              <a:t>How and why do you think people travelled in prehistoric Europe?</a:t>
            </a:r>
            <a:endParaRPr lang="en-GB" altLang="en-US" b="1"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a:p>
            <a:r>
              <a:rPr lang="en-GB" altLang="en-US" b="1" dirty="0">
                <a:cs typeface="Arial" panose="020B0604020202020204" pitchFamily="34" charset="0"/>
              </a:rPr>
              <a:t>LINK:</a:t>
            </a:r>
          </a:p>
          <a:p>
            <a:r>
              <a:rPr lang="en-GB" altLang="en-US" b="0" dirty="0">
                <a:cs typeface="Arial" panose="020B0604020202020204" pitchFamily="34" charset="0"/>
              </a:rPr>
              <a:t>BBC Bitesize: </a:t>
            </a:r>
            <a:r>
              <a:rPr lang="en-GB" sz="1200" u="sng" kern="1200" dirty="0">
                <a:solidFill>
                  <a:schemeClr val="tx1"/>
                </a:solidFill>
                <a:effectLst/>
                <a:latin typeface="+mn-lt"/>
                <a:ea typeface="+mn-ea"/>
                <a:cs typeface="+mn-cs"/>
                <a:hlinkClick r:id="rId4"/>
              </a:rPr>
              <a:t>https://www.bbc.co.uk/bitesize/articles/z874kqt#zqgx6g8</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Amesbury Archer: pilgrim or magician?:</a:t>
            </a:r>
            <a:r>
              <a:rPr lang="en-GB" sz="1200" u="sng" kern="1200" dirty="0">
                <a:solidFill>
                  <a:schemeClr val="tx1"/>
                </a:solidFill>
                <a:effectLst/>
                <a:latin typeface="+mn-lt"/>
                <a:ea typeface="+mn-ea"/>
                <a:cs typeface="+mn-cs"/>
                <a:hlinkClick r:id="rId5"/>
              </a:rPr>
              <a:t>https://www.wessexarch.co.uk/news/amesbury-archer-pilgrim-or-magician</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0883F4F8-48CB-8F08-7CDC-6E79AFCED3C3}"/>
              </a:ext>
            </a:extLst>
          </p:cNvPr>
          <p:cNvSpPr>
            <a:spLocks noGrp="1"/>
          </p:cNvSpPr>
          <p:nvPr>
            <p:ph type="sldNum" sz="quarter" idx="5"/>
          </p:nvPr>
        </p:nvSpPr>
        <p:spPr/>
        <p:txBody>
          <a:bodyPr/>
          <a:lstStyle/>
          <a:p>
            <a:fld id="{1AFFFB68-4C17-3C4E-8F1F-E2E74032E6C9}" type="slidenum">
              <a:rPr lang="en-US" smtClean="0"/>
              <a:t>44</a:t>
            </a:fld>
            <a:endParaRPr lang="en-US" dirty="0"/>
          </a:p>
        </p:txBody>
      </p:sp>
    </p:spTree>
    <p:extLst>
      <p:ext uri="{BB962C8B-B14F-4D97-AF65-F5344CB8AC3E}">
        <p14:creationId xmlns:p14="http://schemas.microsoft.com/office/powerpoint/2010/main" val="36737153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5A6BE-78A2-AEEF-E134-5165ED543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7FCE8-6B2B-893B-237C-FC9B7C779A8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100DC50-08DF-0548-E0B6-A5AA37EF73E6}"/>
              </a:ext>
            </a:extLst>
          </p:cNvPr>
          <p:cNvSpPr>
            <a:spLocks noGrp="1"/>
          </p:cNvSpPr>
          <p:nvPr>
            <p:ph type="body" idx="1"/>
          </p:nvPr>
        </p:nvSpPr>
        <p:spPr/>
        <p:txBody>
          <a:bodyPr/>
          <a:lstStyle/>
          <a:p>
            <a:pPr eaLnBrk="1" hangingPunct="1">
              <a:lnSpc>
                <a:spcPct val="90000"/>
              </a:lnSpc>
            </a:pPr>
            <a:r>
              <a:rPr lang="en-GB" altLang="en-US" b="1" dirty="0"/>
              <a:t>IMAGE:</a:t>
            </a:r>
          </a:p>
          <a:p>
            <a:r>
              <a:rPr lang="en-GB" altLang="en-US" dirty="0">
                <a:cs typeface="Arial" panose="020B0604020202020204" pitchFamily="34" charset="0"/>
              </a:rPr>
              <a:t>Amesbury Archer - an artist's interpretation © Wessex Archaeology - </a:t>
            </a:r>
            <a:r>
              <a:rPr lang="en-GB" sz="1200" u="sng" kern="1200" dirty="0">
                <a:solidFill>
                  <a:schemeClr val="tx1"/>
                </a:solidFill>
                <a:effectLst/>
                <a:latin typeface="+mn-lt"/>
                <a:ea typeface="+mn-ea"/>
                <a:cs typeface="+mn-cs"/>
                <a:hlinkClick r:id="rId3"/>
              </a:rPr>
              <a:t>https://flic.kr/p/aoHqa</a:t>
            </a:r>
            <a:r>
              <a:rPr lang="en-GB" sz="1200" kern="1200" dirty="0">
                <a:solidFill>
                  <a:schemeClr val="tx1"/>
                </a:solidFill>
                <a:effectLst/>
                <a:latin typeface="+mn-lt"/>
                <a:ea typeface="+mn-ea"/>
                <a:cs typeface="+mn-cs"/>
              </a:rPr>
              <a:t> </a:t>
            </a:r>
          </a:p>
          <a:p>
            <a:pPr eaLnBrk="1" hangingPunct="1">
              <a:lnSpc>
                <a:spcPct val="90000"/>
              </a:lnSpc>
            </a:pPr>
            <a:endParaRPr lang="en-GB" altLang="en-US" b="1" dirty="0"/>
          </a:p>
          <a:p>
            <a:pPr eaLnBrk="1" hangingPunct="1">
              <a:lnSpc>
                <a:spcPct val="90000"/>
              </a:lnSpc>
            </a:pPr>
            <a:r>
              <a:rPr lang="en-GB" altLang="en-US" b="1" dirty="0"/>
              <a:t>QUESTION:</a:t>
            </a:r>
          </a:p>
          <a:p>
            <a:pPr eaLnBrk="1" hangingPunct="1">
              <a:lnSpc>
                <a:spcPct val="90000"/>
              </a:lnSpc>
            </a:pPr>
            <a:r>
              <a:rPr lang="en-GB" altLang="en-US" sz="1200" b="0" dirty="0">
                <a:cs typeface="Arial" panose="020B0604020202020204" pitchFamily="34" charset="0"/>
              </a:rPr>
              <a:t>How and why do you think people travelled in prehistoric Europe?</a:t>
            </a:r>
            <a:endParaRPr lang="en-GB" altLang="en-US" b="1"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a:p>
            <a:r>
              <a:rPr lang="en-GB" altLang="en-US" b="1" dirty="0">
                <a:cs typeface="Arial" panose="020B0604020202020204" pitchFamily="34" charset="0"/>
              </a:rPr>
              <a:t>LINK:</a:t>
            </a:r>
          </a:p>
          <a:p>
            <a:r>
              <a:rPr lang="en-GB" altLang="en-US" b="0" dirty="0">
                <a:cs typeface="Arial" panose="020B0604020202020204" pitchFamily="34" charset="0"/>
              </a:rPr>
              <a:t>BBC Bitesize: </a:t>
            </a:r>
            <a:r>
              <a:rPr lang="en-GB" sz="1200" u="sng" kern="1200" dirty="0">
                <a:solidFill>
                  <a:schemeClr val="tx1"/>
                </a:solidFill>
                <a:effectLst/>
                <a:latin typeface="+mn-lt"/>
                <a:ea typeface="+mn-ea"/>
                <a:cs typeface="+mn-cs"/>
                <a:hlinkClick r:id="rId4"/>
              </a:rPr>
              <a:t>https://www.bbc.co.uk/bitesize/articles/z874kqt#zqgx6g8</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Amesbury Archer: pilgrim or magician?:</a:t>
            </a:r>
            <a:r>
              <a:rPr lang="en-GB" sz="1200" u="sng" kern="1200" dirty="0">
                <a:solidFill>
                  <a:schemeClr val="tx1"/>
                </a:solidFill>
                <a:effectLst/>
                <a:latin typeface="+mn-lt"/>
                <a:ea typeface="+mn-ea"/>
                <a:cs typeface="+mn-cs"/>
                <a:hlinkClick r:id="rId5"/>
              </a:rPr>
              <a:t>https://www.wessexarch.co.uk/news/amesbury-archer-pilgrim-or-magician</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4293A65-3B08-6DA3-F02D-21D54245B7CA}"/>
              </a:ext>
            </a:extLst>
          </p:cNvPr>
          <p:cNvSpPr>
            <a:spLocks noGrp="1"/>
          </p:cNvSpPr>
          <p:nvPr>
            <p:ph type="sldNum" sz="quarter" idx="5"/>
          </p:nvPr>
        </p:nvSpPr>
        <p:spPr/>
        <p:txBody>
          <a:bodyPr/>
          <a:lstStyle/>
          <a:p>
            <a:fld id="{1AFFFB68-4C17-3C4E-8F1F-E2E74032E6C9}" type="slidenum">
              <a:rPr lang="en-US" smtClean="0"/>
              <a:t>45</a:t>
            </a:fld>
            <a:endParaRPr lang="en-US" dirty="0"/>
          </a:p>
        </p:txBody>
      </p:sp>
    </p:spTree>
    <p:extLst>
      <p:ext uri="{BB962C8B-B14F-4D97-AF65-F5344CB8AC3E}">
        <p14:creationId xmlns:p14="http://schemas.microsoft.com/office/powerpoint/2010/main" val="7382075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eaLnBrk="1" hangingPunct="1">
              <a:lnSpc>
                <a:spcPct val="90000"/>
              </a:lnSpc>
            </a:pPr>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Cup And Ring Marked Rock, Doddington. © Historic England Archive Ref: AA045828 – </a:t>
            </a:r>
            <a:r>
              <a:rPr lang="en-GB" sz="1200" u="sng" kern="1200" dirty="0">
                <a:solidFill>
                  <a:schemeClr val="tx1"/>
                </a:solidFill>
                <a:effectLst/>
                <a:latin typeface="+mn-lt"/>
                <a:ea typeface="+mn-ea"/>
                <a:cs typeface="+mn-cs"/>
                <a:hlinkClick r:id="rId3"/>
              </a:rPr>
              <a:t>https://historicengland.org.uk/images-books/photos/item/AA045828</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Cup And Ring Marked Stone With About 60 Markings, Doddington. Source: Historic England Archive (</a:t>
            </a:r>
            <a:r>
              <a:rPr lang="en-GB" sz="1200" kern="1200" dirty="0">
                <a:solidFill>
                  <a:schemeClr val="tx1"/>
                </a:solidFill>
                <a:effectLst/>
                <a:latin typeface="+mn-lt"/>
                <a:ea typeface="+mn-ea"/>
                <a:cs typeface="+mn-cs"/>
              </a:rPr>
              <a:t>W F T Pinkney)</a:t>
            </a:r>
            <a:r>
              <a:rPr lang="en-GB" sz="1200" b="0" i="0" kern="1200" dirty="0">
                <a:solidFill>
                  <a:schemeClr val="tx1"/>
                </a:solidFill>
                <a:effectLst/>
                <a:latin typeface="+mn-lt"/>
                <a:ea typeface="+mn-ea"/>
                <a:cs typeface="+mn-cs"/>
              </a:rPr>
              <a:t> Ref: 2C/3/8 - </a:t>
            </a:r>
            <a:r>
              <a:rPr lang="en-GB" sz="1200" u="sng" kern="1200" dirty="0">
                <a:solidFill>
                  <a:schemeClr val="tx1"/>
                </a:solidFill>
                <a:effectLst/>
                <a:latin typeface="+mn-lt"/>
                <a:ea typeface="+mn-ea"/>
                <a:cs typeface="+mn-cs"/>
                <a:hlinkClick r:id="rId4"/>
              </a:rPr>
              <a:t>https://historicengland.org.uk/images-books/photos/item/2C/3/8</a:t>
            </a:r>
            <a:r>
              <a:rPr lang="en-GB" sz="1200" kern="1200" dirty="0">
                <a:solidFill>
                  <a:schemeClr val="tx1"/>
                </a:solidFill>
                <a:effectLst/>
                <a:latin typeface="+mn-lt"/>
                <a:ea typeface="+mn-ea"/>
                <a:cs typeface="+mn-cs"/>
              </a:rPr>
              <a:t> </a:t>
            </a:r>
          </a:p>
          <a:p>
            <a:endParaRPr lang="en-GB" dirty="0"/>
          </a:p>
          <a:p>
            <a:pPr eaLnBrk="1" hangingPunct="1">
              <a:lnSpc>
                <a:spcPct val="90000"/>
              </a:lnSpc>
            </a:pPr>
            <a:r>
              <a:rPr lang="en-GB" altLang="en-US" b="1" dirty="0"/>
              <a:t>QUESTION:</a:t>
            </a:r>
          </a:p>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sz="1200" b="0" dirty="0">
                <a:cs typeface="Arial" panose="020B0604020202020204" pitchFamily="34" charset="0"/>
              </a:rPr>
              <a:t>Archaeologists do not know what cup and ring marks were meant to show. What do you think? Why do you think they didn’t carve other designs?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cs typeface="Arial" panose="020B0604020202020204" pitchFamily="34" charset="0"/>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Prehistoric Rock Art - Make your own Rock Art: </a:t>
            </a:r>
            <a:r>
              <a:rPr lang="en-GB" sz="1200" u="sng" kern="1200" dirty="0">
                <a:solidFill>
                  <a:schemeClr val="tx1"/>
                </a:solidFill>
                <a:effectLst/>
                <a:latin typeface="+mn-lt"/>
                <a:ea typeface="+mn-ea"/>
                <a:cs typeface="+mn-cs"/>
                <a:hlinkClick r:id="rId5"/>
              </a:rPr>
              <a:t>https://historicengland.org.uk/education/schools-resources/teaching-activities/prehistoric-rock-art-make-your-own-rock-art/</a:t>
            </a:r>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dirty="0"/>
          </a:p>
        </p:txBody>
      </p:sp>
    </p:spTree>
    <p:extLst>
      <p:ext uri="{BB962C8B-B14F-4D97-AF65-F5344CB8AC3E}">
        <p14:creationId xmlns:p14="http://schemas.microsoft.com/office/powerpoint/2010/main" val="12293558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E23A5-F3D8-A28C-57EA-5ACFC92E2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E133A-CCF2-C352-0E49-6DC4270967F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4333394-EF5F-4D98-38CF-A44ABB96A7A3}"/>
              </a:ext>
            </a:extLst>
          </p:cNvPr>
          <p:cNvSpPr>
            <a:spLocks noGrp="1"/>
          </p:cNvSpPr>
          <p:nvPr>
            <p:ph type="body" idx="1"/>
          </p:nvPr>
        </p:nvSpPr>
        <p:spPr/>
        <p:txBody>
          <a:bodyPr/>
          <a:lstStyle/>
          <a:p>
            <a:pPr eaLnBrk="1" hangingPunct="1">
              <a:lnSpc>
                <a:spcPct val="90000"/>
              </a:lnSpc>
            </a:pPr>
            <a:r>
              <a:rPr lang="en-GB" altLang="en-US" b="1" dirty="0"/>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cs typeface="Arial" panose="020B0604020202020204" pitchFamily="34" charset="0"/>
              </a:rPr>
              <a:t>Drawing of the stone marked with a cup and ring design, excavated at Prudhoe Castle. </a:t>
            </a:r>
            <a:r>
              <a:rPr lang="en-GB" sz="1200" b="0" i="0" kern="1200" dirty="0">
                <a:solidFill>
                  <a:schemeClr val="tx1"/>
                </a:solidFill>
                <a:effectLst/>
                <a:latin typeface="+mn-lt"/>
                <a:ea typeface="+mn-ea"/>
                <a:cs typeface="+mn-cs"/>
              </a:rPr>
              <a:t>© Historic England Archive Ref: IC180/006 - </a:t>
            </a:r>
            <a:r>
              <a:rPr lang="en-GB" sz="1200" u="sng" kern="1200" dirty="0">
                <a:solidFill>
                  <a:schemeClr val="tx1"/>
                </a:solidFill>
                <a:effectLst/>
                <a:latin typeface="+mn-lt"/>
                <a:ea typeface="+mn-ea"/>
                <a:cs typeface="+mn-cs"/>
                <a:hlinkClick r:id="rId3"/>
              </a:rPr>
              <a:t>https://historicengland.org.uk/images-books/photos/item/IC180/006</a:t>
            </a:r>
            <a:r>
              <a:rPr lang="en-GB" sz="1200" kern="1200" dirty="0">
                <a:solidFill>
                  <a:schemeClr val="tx1"/>
                </a:solidFill>
                <a:effectLst/>
                <a:latin typeface="+mn-lt"/>
                <a:ea typeface="+mn-ea"/>
                <a:cs typeface="+mn-cs"/>
              </a:rPr>
              <a:t> </a:t>
            </a:r>
          </a:p>
          <a:p>
            <a:endParaRPr lang="en-GB" dirty="0"/>
          </a:p>
          <a:p>
            <a:pPr eaLnBrk="1" hangingPunct="1">
              <a:lnSpc>
                <a:spcPct val="90000"/>
              </a:lnSpc>
            </a:pPr>
            <a:r>
              <a:rPr lang="en-GB" altLang="en-US" b="1" dirty="0"/>
              <a:t>QUESTION:</a:t>
            </a:r>
          </a:p>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sz="1200" b="0" dirty="0">
                <a:cs typeface="Arial" panose="020B0604020202020204" pitchFamily="34" charset="0"/>
              </a:rPr>
              <a:t>Archaeologists do not know what cup and ring marks were meant to show. What do you think? Why do you think they didn’t carve other designs?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 </a:t>
            </a:r>
            <a:endParaRPr lang="en-GB" altLang="en-US" b="0" dirty="0">
              <a:cs typeface="Arial" panose="020B0604020202020204" pitchFamily="34" charset="0"/>
            </a:endParaRPr>
          </a:p>
          <a:p>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Prehistoric Rock Art - Make your own Rock Art: </a:t>
            </a:r>
            <a:r>
              <a:rPr lang="en-GB" sz="1200" u="sng" kern="1200" dirty="0">
                <a:solidFill>
                  <a:schemeClr val="tx1"/>
                </a:solidFill>
                <a:effectLst/>
                <a:latin typeface="+mn-lt"/>
                <a:ea typeface="+mn-ea"/>
                <a:cs typeface="+mn-cs"/>
                <a:hlinkClick r:id="rId4"/>
              </a:rPr>
              <a:t>https://historicengland.org.uk/education/schools-resources/teaching-activities/prehistoric-rock-art-make-your-own-rock-art/</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1A863779-C616-F88C-DCCF-BB8B57E75478}"/>
              </a:ext>
            </a:extLst>
          </p:cNvPr>
          <p:cNvSpPr>
            <a:spLocks noGrp="1"/>
          </p:cNvSpPr>
          <p:nvPr>
            <p:ph type="sldNum" sz="quarter" idx="5"/>
          </p:nvPr>
        </p:nvSpPr>
        <p:spPr/>
        <p:txBody>
          <a:bodyPr/>
          <a:lstStyle/>
          <a:p>
            <a:fld id="{1AFFFB68-4C17-3C4E-8F1F-E2E74032E6C9}" type="slidenum">
              <a:rPr lang="en-US" smtClean="0"/>
              <a:t>47</a:t>
            </a:fld>
            <a:endParaRPr lang="en-US" dirty="0"/>
          </a:p>
        </p:txBody>
      </p:sp>
    </p:spTree>
    <p:extLst>
      <p:ext uri="{BB962C8B-B14F-4D97-AF65-F5344CB8AC3E}">
        <p14:creationId xmlns:p14="http://schemas.microsoft.com/office/powerpoint/2010/main" val="928776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B69EC-3489-8572-168C-15B9F4610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646FD-0FE9-1CC6-EB15-4DAADCB7DF9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C1ECA0B-6772-9162-B7C2-16C32BBD20B8}"/>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altLang="en-US" dirty="0">
                <a:cs typeface="Arial" panose="020B0604020202020204" pitchFamily="34" charset="0"/>
              </a:rPr>
              <a:t>Simple reconstruction illustration of a cow from the early Neolithic period in Britain, intended to represent the first farming in southern Britain in around 4000BC © Historic England Archive Ref: </a:t>
            </a:r>
            <a:r>
              <a:rPr lang="en-GB" sz="1200" b="0" i="0" kern="1200" dirty="0">
                <a:solidFill>
                  <a:schemeClr val="tx1"/>
                </a:solidFill>
                <a:effectLst/>
                <a:latin typeface="+mn-lt"/>
                <a:ea typeface="+mn-ea"/>
                <a:cs typeface="+mn-cs"/>
              </a:rPr>
              <a:t>IC095/041</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https://historicengland.org.uk/images-books/photos/item/IC095/041</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A65DF0F1-E9E3-6FE3-C7CB-C78BA13DAF58}"/>
              </a:ext>
            </a:extLst>
          </p:cNvPr>
          <p:cNvSpPr>
            <a:spLocks noGrp="1"/>
          </p:cNvSpPr>
          <p:nvPr>
            <p:ph type="sldNum" sz="quarter" idx="5"/>
          </p:nvPr>
        </p:nvSpPr>
        <p:spPr/>
        <p:txBody>
          <a:bodyPr/>
          <a:lstStyle/>
          <a:p>
            <a:fld id="{1AFFFB68-4C17-3C4E-8F1F-E2E74032E6C9}" type="slidenum">
              <a:rPr lang="en-US" smtClean="0"/>
              <a:t>6</a:t>
            </a:fld>
            <a:endParaRPr lang="en-US" dirty="0"/>
          </a:p>
        </p:txBody>
      </p:sp>
    </p:spTree>
    <p:extLst>
      <p:ext uri="{BB962C8B-B14F-4D97-AF65-F5344CB8AC3E}">
        <p14:creationId xmlns:p14="http://schemas.microsoft.com/office/powerpoint/2010/main" val="3068572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8B3F-A0F9-1C76-F1EE-781409500A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58BB0-3E86-F018-1798-BF5D77499B4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441B0E6-BE41-ED04-18F3-FCE57CB4E461}"/>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altLang="en-US" dirty="0">
                <a:cs typeface="Arial" panose="020B0604020202020204" pitchFamily="34" charset="0"/>
              </a:rPr>
              <a:t>Reconstruction illustration depicting cattle being herded through the mist, in the Stonehenge landscape during the Early Neolithic period, circa 3700BC © Historic England Archive Ref:</a:t>
            </a:r>
            <a:r>
              <a:rPr lang="en-GB" altLang="en-US" sz="1200" b="0" i="0" kern="1200" dirty="0">
                <a:solidFill>
                  <a:schemeClr val="tx1"/>
                </a:solidFill>
                <a:effectLst/>
                <a:latin typeface="+mn-lt"/>
                <a:ea typeface="+mn-ea"/>
                <a:cs typeface="+mn-cs"/>
              </a:rPr>
              <a:t> </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IC095/107</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https://historicengland.org.uk/images-books/photos/item/IC095/107</a:t>
            </a:r>
            <a:r>
              <a:rPr lang="en-GB"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A815B16F-CC68-0BE4-C3BA-6F876E8D9A74}"/>
              </a:ext>
            </a:extLst>
          </p:cNvPr>
          <p:cNvSpPr>
            <a:spLocks noGrp="1"/>
          </p:cNvSpPr>
          <p:nvPr>
            <p:ph type="sldNum" sz="quarter" idx="5"/>
          </p:nvPr>
        </p:nvSpPr>
        <p:spPr/>
        <p:txBody>
          <a:bodyPr/>
          <a:lstStyle/>
          <a:p>
            <a:fld id="{1AFFFB68-4C17-3C4E-8F1F-E2E74032E6C9}" type="slidenum">
              <a:rPr lang="en-US" smtClean="0"/>
              <a:t>7</a:t>
            </a:fld>
            <a:endParaRPr lang="en-US" dirty="0"/>
          </a:p>
        </p:txBody>
      </p:sp>
    </p:spTree>
    <p:extLst>
      <p:ext uri="{BB962C8B-B14F-4D97-AF65-F5344CB8AC3E}">
        <p14:creationId xmlns:p14="http://schemas.microsoft.com/office/powerpoint/2010/main" val="3291497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AC13D-C79C-92F0-3006-D806FC345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26CAE-37F4-6246-FCE2-5C7C30D2B13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215E044-D420-4393-534D-3446884D2FCC}"/>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A reconstruction illustration depicting the process of grain and flour production in the Neolithic period. Ploughing, sowing, harvesting and threshing grain are depicted, with a woman grinding grain into flour in the centre of the image. © </a:t>
            </a:r>
            <a:r>
              <a:rPr lang="en-GB" sz="1200" b="0" i="0" kern="1200" dirty="0">
                <a:solidFill>
                  <a:schemeClr val="tx1"/>
                </a:solidFill>
                <a:effectLst/>
                <a:latin typeface="+mn-lt"/>
                <a:ea typeface="+mn-ea"/>
                <a:cs typeface="+mn-cs"/>
              </a:rPr>
              <a:t>Historic England Archive </a:t>
            </a:r>
            <a:r>
              <a:rPr lang="en-GB" altLang="en-US" dirty="0">
                <a:cs typeface="Arial" panose="020B0604020202020204" pitchFamily="34" charset="0"/>
              </a:rPr>
              <a:t>Ref: </a:t>
            </a:r>
            <a:r>
              <a:rPr lang="en-GB" sz="1200" b="0" i="0" kern="1200" dirty="0">
                <a:solidFill>
                  <a:schemeClr val="tx1"/>
                </a:solidFill>
                <a:effectLst/>
                <a:latin typeface="+mn-lt"/>
                <a:ea typeface="+mn-ea"/>
                <a:cs typeface="+mn-cs"/>
              </a:rPr>
              <a:t>IC046/004 - </a:t>
            </a:r>
            <a:r>
              <a:rPr lang="en-GB" sz="1200" u="sng" kern="1200" dirty="0">
                <a:solidFill>
                  <a:schemeClr val="tx1"/>
                </a:solidFill>
                <a:effectLst/>
                <a:latin typeface="+mn-lt"/>
                <a:ea typeface="+mn-ea"/>
                <a:cs typeface="+mn-cs"/>
                <a:hlinkClick r:id="rId3"/>
              </a:rPr>
              <a:t>https://historicengland.org.uk/images-books/photos/item/IC046/004</a:t>
            </a:r>
            <a:r>
              <a:rPr lang="en-GB" sz="1200" kern="1200" dirty="0">
                <a:solidFill>
                  <a:schemeClr val="tx1"/>
                </a:solidFill>
                <a:effectLst/>
                <a:latin typeface="+mn-lt"/>
                <a:ea typeface="+mn-ea"/>
                <a:cs typeface="+mn-cs"/>
              </a:rPr>
              <a:t> </a:t>
            </a:r>
          </a:p>
          <a:p>
            <a:pPr eaLnBrk="1" hangingPunct="1"/>
            <a:endParaRPr lang="en-GB" altLang="en-US" b="1" dirty="0">
              <a:cs typeface="Arial" panose="020B0604020202020204" pitchFamily="34" charset="0"/>
            </a:endParaRPr>
          </a:p>
          <a:p>
            <a:pPr eaLnBrk="1" hangingPunct="1"/>
            <a:r>
              <a:rPr lang="en-GB" altLang="en-US" b="1" dirty="0">
                <a:cs typeface="Arial" panose="020B0604020202020204" pitchFamily="34" charset="0"/>
              </a:rPr>
              <a:t>QUESTION:</a:t>
            </a:r>
          </a:p>
          <a:p>
            <a:pPr eaLnBrk="1" hangingPunct="1"/>
            <a:r>
              <a:rPr lang="en-GB" altLang="en-US" dirty="0">
                <a:cs typeface="Arial" panose="020B0604020202020204" pitchFamily="34" charset="0"/>
              </a:rPr>
              <a:t>What different foods can you make using flour?</a:t>
            </a:r>
          </a:p>
          <a:p>
            <a:pPr eaLnBrk="1" hangingPunct="1"/>
            <a:endParaRPr lang="en-GB" altLang="en-US" b="1" dirty="0">
              <a:cs typeface="Arial" panose="020B0604020202020204" pitchFamily="34" charset="0"/>
            </a:endParaRPr>
          </a:p>
          <a:p>
            <a:pPr eaLnBrk="1" hangingPunct="1"/>
            <a:r>
              <a:rPr lang="en-GB" altLang="en-US" b="1" dirty="0">
                <a:cs typeface="Arial" panose="020B0604020202020204" pitchFamily="34" charset="0"/>
              </a:rPr>
              <a:t>ACTIVITY: </a:t>
            </a:r>
            <a:br>
              <a:rPr lang="en-GB" altLang="en-US" b="1" dirty="0">
                <a:cs typeface="Arial" panose="020B0604020202020204" pitchFamily="34" charset="0"/>
              </a:rPr>
            </a:br>
            <a:r>
              <a:rPr lang="en-GB" altLang="en-US" dirty="0">
                <a:cs typeface="Arial" panose="020B0604020202020204" pitchFamily="34" charset="0"/>
              </a:rPr>
              <a:t>Try using a stone and some wheat grains to see how much effort it takes to make flour.</a:t>
            </a:r>
          </a:p>
        </p:txBody>
      </p:sp>
      <p:sp>
        <p:nvSpPr>
          <p:cNvPr id="4" name="Slide Number Placeholder 3">
            <a:extLst>
              <a:ext uri="{FF2B5EF4-FFF2-40B4-BE49-F238E27FC236}">
                <a16:creationId xmlns:a16="http://schemas.microsoft.com/office/drawing/2014/main" id="{F53346C7-FEB9-A381-05B6-5EFE65CF8A12}"/>
              </a:ext>
            </a:extLst>
          </p:cNvPr>
          <p:cNvSpPr>
            <a:spLocks noGrp="1"/>
          </p:cNvSpPr>
          <p:nvPr>
            <p:ph type="sldNum" sz="quarter" idx="5"/>
          </p:nvPr>
        </p:nvSpPr>
        <p:spPr/>
        <p:txBody>
          <a:bodyPr/>
          <a:lstStyle/>
          <a:p>
            <a:fld id="{1AFFFB68-4C17-3C4E-8F1F-E2E74032E6C9}" type="slidenum">
              <a:rPr lang="en-US" smtClean="0"/>
              <a:t>8</a:t>
            </a:fld>
            <a:endParaRPr lang="en-US" dirty="0"/>
          </a:p>
        </p:txBody>
      </p:sp>
    </p:spTree>
    <p:extLst>
      <p:ext uri="{BB962C8B-B14F-4D97-AF65-F5344CB8AC3E}">
        <p14:creationId xmlns:p14="http://schemas.microsoft.com/office/powerpoint/2010/main" val="2759748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02CD5-A6EE-516E-599E-512FA2A70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B8A01-145A-B869-0D9B-5192D4ACB16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686331-9621-E0DC-E58B-13CF0A7C9C7A}"/>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altLang="en-US" dirty="0">
                <a:cs typeface="Arial" panose="020B0604020202020204" pitchFamily="34" charset="0"/>
              </a:rPr>
              <a:t>Cutaway reconstruction drawing showing cooking on an open hearth within one of the houses at Durrington Walls near Stonehenge during the Neolithic period ©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IC095/113</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https://historicengland.org.uk/images-books/photos/item/IC095/113</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0FA8F544-7F6A-B549-8BA6-9EF70429619B}"/>
              </a:ext>
            </a:extLst>
          </p:cNvPr>
          <p:cNvSpPr>
            <a:spLocks noGrp="1"/>
          </p:cNvSpPr>
          <p:nvPr>
            <p:ph type="sldNum" sz="quarter" idx="5"/>
          </p:nvPr>
        </p:nvSpPr>
        <p:spPr/>
        <p:txBody>
          <a:bodyPr/>
          <a:lstStyle/>
          <a:p>
            <a:fld id="{1AFFFB68-4C17-3C4E-8F1F-E2E74032E6C9}" type="slidenum">
              <a:rPr lang="en-US" smtClean="0"/>
              <a:t>9</a:t>
            </a:fld>
            <a:endParaRPr lang="en-US" dirty="0"/>
          </a:p>
        </p:txBody>
      </p:sp>
    </p:spTree>
    <p:extLst>
      <p:ext uri="{BB962C8B-B14F-4D97-AF65-F5344CB8AC3E}">
        <p14:creationId xmlns:p14="http://schemas.microsoft.com/office/powerpoint/2010/main" val="2294959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D3BB7-7790-A5F3-53EB-B92841F275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C68D2-EE6A-21CF-288D-8F6CDA0D62E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7141B6C-C791-D6C3-AAD9-9FEFD6D13A55}"/>
              </a:ext>
            </a:extLst>
          </p:cNvPr>
          <p:cNvSpPr>
            <a:spLocks noGrp="1"/>
          </p:cNvSpPr>
          <p:nvPr>
            <p:ph type="body" idx="1"/>
          </p:nvPr>
        </p:nvSpPr>
        <p:spPr/>
        <p:txBody>
          <a:bodyPr/>
          <a:lstStyle/>
          <a:p>
            <a:pPr algn="just" eaLnBrk="1" hangingPunct="1"/>
            <a:r>
              <a:rPr lang="en-GB" altLang="en-US" b="1" dirty="0">
                <a:cs typeface="Arial" panose="020B0604020202020204" pitchFamily="34" charset="0"/>
              </a:rPr>
              <a:t>IMAGE:</a:t>
            </a: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A reconstruction drawing of Neolithic pottery from </a:t>
            </a:r>
            <a:r>
              <a:rPr lang="en-GB" altLang="en-US" b="1" dirty="0">
                <a:cs typeface="Arial" panose="020B0604020202020204" pitchFamily="34" charset="0"/>
              </a:rPr>
              <a:t>Windmill Hill.  </a:t>
            </a:r>
            <a:r>
              <a:rPr lang="en-GB" altLang="en-US" dirty="0">
                <a:cs typeface="Arial" panose="020B0604020202020204" pitchFamily="34" charset="0"/>
              </a:rPr>
              <a:t>© </a:t>
            </a:r>
            <a:r>
              <a:rPr lang="en-GB" sz="1200" b="0" i="0" kern="1200" dirty="0">
                <a:solidFill>
                  <a:schemeClr val="tx1"/>
                </a:solidFill>
                <a:effectLst/>
                <a:latin typeface="+mn-lt"/>
                <a:ea typeface="+mn-ea"/>
                <a:cs typeface="+mn-cs"/>
              </a:rPr>
              <a:t>Historic England Archive</a:t>
            </a:r>
            <a:r>
              <a:rPr lang="en-GB" sz="1200" b="0" i="0" kern="1200" dirty="0">
                <a:solidFill>
                  <a:schemeClr val="tx1"/>
                </a:solidFill>
                <a:effectLst/>
                <a:latin typeface="+mn-lt"/>
                <a:ea typeface="+mn-ea"/>
                <a:cs typeface="Arial" panose="020B0604020202020204" pitchFamily="34" charset="0"/>
              </a:rPr>
              <a:t>. Ref: IC005/038  - </a:t>
            </a:r>
            <a:r>
              <a:rPr lang="en-GB" sz="1200" u="sng" kern="1200" dirty="0">
                <a:solidFill>
                  <a:schemeClr val="tx1"/>
                </a:solidFill>
                <a:effectLst/>
                <a:latin typeface="+mn-lt"/>
                <a:ea typeface="+mn-ea"/>
                <a:cs typeface="+mn-cs"/>
                <a:hlinkClick r:id="rId3"/>
              </a:rPr>
              <a:t>https://historicengland.org.uk/images-books/photos/item/IC005/038</a:t>
            </a:r>
            <a:r>
              <a:rPr lang="en-GB" sz="1200" kern="1200" dirty="0">
                <a:solidFill>
                  <a:schemeClr val="tx1"/>
                </a:solidFill>
                <a:effectLst/>
                <a:latin typeface="+mn-lt"/>
                <a:ea typeface="+mn-ea"/>
                <a:cs typeface="+mn-cs"/>
              </a:rPr>
              <a:t> </a:t>
            </a:r>
          </a:p>
          <a:p>
            <a:pPr algn="just" eaLnBrk="1" hangingPunct="1"/>
            <a:endParaRPr lang="en-GB" altLang="en-US" dirty="0">
              <a:cs typeface="Arial" panose="020B0604020202020204" pitchFamily="34" charset="0"/>
            </a:endParaRPr>
          </a:p>
          <a:p>
            <a:pPr eaLnBrk="1" hangingPunct="1"/>
            <a:r>
              <a:rPr lang="en-GB" altLang="en-US" b="1" dirty="0"/>
              <a:t>QUESTION:</a:t>
            </a:r>
          </a:p>
          <a:p>
            <a:pPr eaLnBrk="1" hangingPunct="1"/>
            <a:r>
              <a:rPr lang="en-GB" altLang="en-US" dirty="0">
                <a:cs typeface="Arial" panose="020B0604020202020204" pitchFamily="34" charset="0"/>
              </a:rPr>
              <a:t>What could people have used to store things in and eat from before they had pottery?</a:t>
            </a:r>
          </a:p>
        </p:txBody>
      </p:sp>
      <p:sp>
        <p:nvSpPr>
          <p:cNvPr id="4" name="Slide Number Placeholder 3">
            <a:extLst>
              <a:ext uri="{FF2B5EF4-FFF2-40B4-BE49-F238E27FC236}">
                <a16:creationId xmlns:a16="http://schemas.microsoft.com/office/drawing/2014/main" id="{BE845FAE-6861-E972-6ED3-571DD4F4B79D}"/>
              </a:ext>
            </a:extLst>
          </p:cNvPr>
          <p:cNvSpPr>
            <a:spLocks noGrp="1"/>
          </p:cNvSpPr>
          <p:nvPr>
            <p:ph type="sldNum" sz="quarter" idx="5"/>
          </p:nvPr>
        </p:nvSpPr>
        <p:spPr/>
        <p:txBody>
          <a:bodyPr/>
          <a:lstStyle/>
          <a:p>
            <a:fld id="{1AFFFB68-4C17-3C4E-8F1F-E2E74032E6C9}" type="slidenum">
              <a:rPr lang="en-US" smtClean="0"/>
              <a:t>10</a:t>
            </a:fld>
            <a:endParaRPr lang="en-US" dirty="0"/>
          </a:p>
        </p:txBody>
      </p:sp>
    </p:spTree>
    <p:extLst>
      <p:ext uri="{BB962C8B-B14F-4D97-AF65-F5344CB8AC3E}">
        <p14:creationId xmlns:p14="http://schemas.microsoft.com/office/powerpoint/2010/main" val="28717683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701674"/>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a:solidFill>
            <a:srgbClr val="BBEBA0"/>
          </a:solidFill>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5999" y="6280422"/>
            <a:ext cx="5714113"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163733" y="6362816"/>
            <a:ext cx="556260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203879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8" y="365126"/>
            <a:ext cx="7526184"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5999" y="6280422"/>
            <a:ext cx="5714113"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163733" y="6362816"/>
            <a:ext cx="556260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9083540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52927"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40289529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a:solidFill>
            <a:srgbClr val="BBEBA0"/>
          </a:solidFill>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 2</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52927"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6000" y="6280422"/>
            <a:ext cx="5714114"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357668" y="6362816"/>
            <a:ext cx="524486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9966026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dirty="0"/>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dirty="0"/>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14137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dirty="0"/>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a:solidFill>
            <a:srgbClr val="BBEBA0"/>
          </a:solid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96" r:id="rId17"/>
    <p:sldLayoutId id="2147483698" r:id="rId18"/>
    <p:sldLayoutId id="2147483695" r:id="rId19"/>
    <p:sldLayoutId id="2147483697" r:id="rId20"/>
    <p:sldLayoutId id="2147483672" r:id="rId21"/>
    <p:sldLayoutId id="2147483678" r:id="rId22"/>
    <p:sldLayoutId id="2147483664" r:id="rId23"/>
    <p:sldLayoutId id="2147483663" r:id="rId24"/>
    <p:sldLayoutId id="2147483660" r:id="rId25"/>
    <p:sldLayoutId id="2147483692" r:id="rId26"/>
    <p:sldLayoutId id="2147483682" r:id="rId27"/>
    <p:sldLayoutId id="2147483693" r:id="rId28"/>
    <p:sldLayoutId id="2147483690" r:id="rId29"/>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20.svg"/><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36.xml"/><Relationship Id="rId18" Type="http://schemas.openxmlformats.org/officeDocument/2006/relationships/slide" Target="slide46.xml"/><Relationship Id="rId3" Type="http://schemas.openxmlformats.org/officeDocument/2006/relationships/image" Target="../media/image27.jpeg"/><Relationship Id="rId7" Type="http://schemas.openxmlformats.org/officeDocument/2006/relationships/slide" Target="slide24.xml"/><Relationship Id="rId12" Type="http://schemas.openxmlformats.org/officeDocument/2006/relationships/slide" Target="slide34.xml"/><Relationship Id="rId17" Type="http://schemas.openxmlformats.org/officeDocument/2006/relationships/slide" Target="slide44.xml"/><Relationship Id="rId2" Type="http://schemas.openxmlformats.org/officeDocument/2006/relationships/notesSlide" Target="../notesSlides/notesSlide16.xml"/><Relationship Id="rId16" Type="http://schemas.openxmlformats.org/officeDocument/2006/relationships/slide" Target="slide42.xml"/><Relationship Id="rId1" Type="http://schemas.openxmlformats.org/officeDocument/2006/relationships/slideLayout" Target="../slideLayouts/slideLayout12.xml"/><Relationship Id="rId6" Type="http://schemas.openxmlformats.org/officeDocument/2006/relationships/slide" Target="slide22.xml"/><Relationship Id="rId11" Type="http://schemas.openxmlformats.org/officeDocument/2006/relationships/slide" Target="slide32.xml"/><Relationship Id="rId5" Type="http://schemas.openxmlformats.org/officeDocument/2006/relationships/slide" Target="slide20.xml"/><Relationship Id="rId15" Type="http://schemas.openxmlformats.org/officeDocument/2006/relationships/slide" Target="slide40.xml"/><Relationship Id="rId10" Type="http://schemas.openxmlformats.org/officeDocument/2006/relationships/slide" Target="slide30.xml"/><Relationship Id="rId19" Type="http://schemas.openxmlformats.org/officeDocument/2006/relationships/image" Target="../media/image28.svg"/><Relationship Id="rId4" Type="http://schemas.openxmlformats.org/officeDocument/2006/relationships/slide" Target="slide18.xml"/><Relationship Id="rId9" Type="http://schemas.openxmlformats.org/officeDocument/2006/relationships/slide" Target="slide28.xml"/><Relationship Id="rId14" Type="http://schemas.openxmlformats.org/officeDocument/2006/relationships/slide" Target="slide38.xml"/></Relationships>
</file>

<file path=ppt/slides/_rels/slide1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30.svg"/><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20.sv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19.svg"/><Relationship Id="rId5" Type="http://schemas.openxmlformats.org/officeDocument/2006/relationships/image" Target="../media/image33.jpg"/><Relationship Id="rId4" Type="http://schemas.openxmlformats.org/officeDocument/2006/relationships/hyperlink" Target="https://youtu.be/fFK6nzwbRf8" TargetMode="External"/></Relationships>
</file>

<file path=ppt/slides/_rels/slide2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slide" Target="slide17.xml"/><Relationship Id="rId7" Type="http://schemas.openxmlformats.org/officeDocument/2006/relationships/image" Target="../media/image19.svg"/><Relationship Id="rId2" Type="http://schemas.openxmlformats.org/officeDocument/2006/relationships/notesSlide" Target="../notesSlides/notesSlide22.xml"/><Relationship Id="rId1" Type="http://schemas.openxmlformats.org/officeDocument/2006/relationships/slideLayout" Target="../slideLayouts/slideLayout17.xml"/><Relationship Id="rId6" Type="http://schemas.microsoft.com/office/2007/relationships/hdphoto" Target="../media/hdphoto1.wdp"/><Relationship Id="rId5" Type="http://schemas.openxmlformats.org/officeDocument/2006/relationships/image" Target="../media/image35.png"/><Relationship Id="rId4" Type="http://schemas.openxmlformats.org/officeDocument/2006/relationships/image" Target="../media/image26.jpg"/></Relationships>
</file>

<file path=ppt/slides/_rels/slide2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3.xml"/><Relationship Id="rId1" Type="http://schemas.openxmlformats.org/officeDocument/2006/relationships/slideLayout" Target="../slideLayouts/slideLayout17.xml"/><Relationship Id="rId5" Type="http://schemas.microsoft.com/office/2007/relationships/hdphoto" Target="../media/hdphoto2.wdp"/><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30.sv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38.jpg"/><Relationship Id="rId5" Type="http://schemas.microsoft.com/office/2007/relationships/hdphoto" Target="../media/hdphoto3.wdp"/><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image" Target="../media/image40.jpg"/><Relationship Id="rId5" Type="http://schemas.microsoft.com/office/2007/relationships/hdphoto" Target="../media/hdphoto4.wdp"/><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13.sv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microsoft.com/office/2007/relationships/hdphoto" Target="../media/hdphoto5.wdp"/><Relationship Id="rId5" Type="http://schemas.openxmlformats.org/officeDocument/2006/relationships/image" Target="../media/image41.png"/><Relationship Id="rId4" Type="http://schemas.openxmlformats.org/officeDocument/2006/relationships/hyperlink" Target="https://www.english-heritage.org.uk/visit/places/avebury/avebury-world-heritage-site/" TargetMode="External"/></Relationships>
</file>

<file path=ppt/slides/_rels/slide2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7.xml"/><Relationship Id="rId1" Type="http://schemas.openxmlformats.org/officeDocument/2006/relationships/slideLayout" Target="../slideLayouts/slideLayout17.xml"/><Relationship Id="rId5" Type="http://schemas.microsoft.com/office/2007/relationships/hdphoto" Target="../media/hdphoto6.wdp"/><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13.svg"/><Relationship Id="rId5" Type="http://schemas.microsoft.com/office/2007/relationships/hdphoto" Target="../media/hdphoto7.wdp"/><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9.xml"/><Relationship Id="rId1" Type="http://schemas.openxmlformats.org/officeDocument/2006/relationships/slideLayout" Target="../slideLayouts/slideLayout17.xml"/><Relationship Id="rId5" Type="http://schemas.microsoft.com/office/2007/relationships/hdphoto" Target="../media/hdphoto8.wdp"/><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20.svg"/><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image" Target="../media/image19.svg"/><Relationship Id="rId5" Type="http://schemas.microsoft.com/office/2007/relationships/hdphoto" Target="../media/hdphoto9.wdp"/><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31.xml"/><Relationship Id="rId1" Type="http://schemas.openxmlformats.org/officeDocument/2006/relationships/slideLayout" Target="../slideLayouts/slideLayout18.xml"/><Relationship Id="rId5" Type="http://schemas.openxmlformats.org/officeDocument/2006/relationships/image" Target="../media/image47.jpg"/><Relationship Id="rId4" Type="http://schemas.openxmlformats.org/officeDocument/2006/relationships/image" Target="../media/image46.jpg"/></Relationships>
</file>

<file path=ppt/slides/_rels/slide33.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32.xml"/><Relationship Id="rId1" Type="http://schemas.openxmlformats.org/officeDocument/2006/relationships/slideLayout" Target="../slideLayouts/slideLayout18.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48.jpg"/></Relationships>
</file>

<file path=ppt/slides/_rels/slide3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33.xml"/><Relationship Id="rId1" Type="http://schemas.openxmlformats.org/officeDocument/2006/relationships/slideLayout" Target="../slideLayouts/slideLayout18.xml"/><Relationship Id="rId5" Type="http://schemas.openxmlformats.org/officeDocument/2006/relationships/image" Target="../media/image50.jpg"/><Relationship Id="rId4" Type="http://schemas.openxmlformats.org/officeDocument/2006/relationships/image" Target="../media/image49.jpg"/></Relationships>
</file>

<file path=ppt/slides/_rels/slide35.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20.svg"/><Relationship Id="rId2" Type="http://schemas.openxmlformats.org/officeDocument/2006/relationships/notesSlide" Target="../notesSlides/notesSlide34.xml"/><Relationship Id="rId1" Type="http://schemas.openxmlformats.org/officeDocument/2006/relationships/slideLayout" Target="../slideLayouts/slideLayout18.xml"/><Relationship Id="rId6" Type="http://schemas.openxmlformats.org/officeDocument/2006/relationships/image" Target="../media/image19.svg"/><Relationship Id="rId5" Type="http://schemas.openxmlformats.org/officeDocument/2006/relationships/image" Target="../media/image52.jpg"/><Relationship Id="rId4" Type="http://schemas.openxmlformats.org/officeDocument/2006/relationships/image" Target="../media/image51.jpg"/></Relationships>
</file>

<file path=ppt/slides/_rels/slide3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35.xml"/><Relationship Id="rId1" Type="http://schemas.openxmlformats.org/officeDocument/2006/relationships/slideLayout" Target="../slideLayouts/slideLayout17.xml"/><Relationship Id="rId5" Type="http://schemas.openxmlformats.org/officeDocument/2006/relationships/image" Target="../media/image54.jpg"/><Relationship Id="rId4" Type="http://schemas.openxmlformats.org/officeDocument/2006/relationships/image" Target="../media/image53.jpg"/></Relationships>
</file>

<file path=ppt/slides/_rels/slide37.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20.svg"/><Relationship Id="rId2" Type="http://schemas.openxmlformats.org/officeDocument/2006/relationships/notesSlide" Target="../notesSlides/notesSlide36.xml"/><Relationship Id="rId1" Type="http://schemas.openxmlformats.org/officeDocument/2006/relationships/slideLayout" Target="../slideLayouts/slideLayout17.xml"/><Relationship Id="rId6" Type="http://schemas.openxmlformats.org/officeDocument/2006/relationships/image" Target="../media/image19.svg"/><Relationship Id="rId5" Type="http://schemas.openxmlformats.org/officeDocument/2006/relationships/image" Target="../media/image56.jpg"/><Relationship Id="rId4" Type="http://schemas.openxmlformats.org/officeDocument/2006/relationships/image" Target="../media/image55.jpg"/></Relationships>
</file>

<file path=ppt/slides/_rels/slide3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37.xml"/><Relationship Id="rId1" Type="http://schemas.openxmlformats.org/officeDocument/2006/relationships/slideLayout" Target="../slideLayouts/slideLayout17.xml"/><Relationship Id="rId5" Type="http://schemas.openxmlformats.org/officeDocument/2006/relationships/image" Target="../media/image58.jpg"/><Relationship Id="rId4" Type="http://schemas.openxmlformats.org/officeDocument/2006/relationships/image" Target="../media/image57.jpg"/></Relationships>
</file>

<file path=ppt/slides/_rels/slide3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38.xml"/><Relationship Id="rId1" Type="http://schemas.openxmlformats.org/officeDocument/2006/relationships/slideLayout" Target="../slideLayouts/slideLayout17.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59.jp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39.xml"/><Relationship Id="rId1" Type="http://schemas.openxmlformats.org/officeDocument/2006/relationships/slideLayout" Target="../slideLayouts/slideLayout18.xml"/><Relationship Id="rId5" Type="http://schemas.openxmlformats.org/officeDocument/2006/relationships/image" Target="../media/image61.jpg"/><Relationship Id="rId4" Type="http://schemas.openxmlformats.org/officeDocument/2006/relationships/image" Target="../media/image60.jpg"/></Relationships>
</file>

<file path=ppt/slides/_rels/slide41.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20.svg"/><Relationship Id="rId2" Type="http://schemas.openxmlformats.org/officeDocument/2006/relationships/notesSlide" Target="../notesSlides/notesSlide40.xml"/><Relationship Id="rId1" Type="http://schemas.openxmlformats.org/officeDocument/2006/relationships/slideLayout" Target="../slideLayouts/slideLayout18.xml"/><Relationship Id="rId6" Type="http://schemas.openxmlformats.org/officeDocument/2006/relationships/image" Target="../media/image19.svg"/><Relationship Id="rId5" Type="http://schemas.openxmlformats.org/officeDocument/2006/relationships/image" Target="../media/image63.jpg"/><Relationship Id="rId4" Type="http://schemas.openxmlformats.org/officeDocument/2006/relationships/image" Target="../media/image62.jpg"/></Relationships>
</file>

<file path=ppt/slides/_rels/slide4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41.xml"/><Relationship Id="rId1" Type="http://schemas.openxmlformats.org/officeDocument/2006/relationships/slideLayout" Target="../slideLayouts/slideLayout17.xml"/><Relationship Id="rId5" Type="http://schemas.openxmlformats.org/officeDocument/2006/relationships/image" Target="../media/image65.jpg"/><Relationship Id="rId4" Type="http://schemas.openxmlformats.org/officeDocument/2006/relationships/image" Target="../media/image64.jpg"/></Relationships>
</file>

<file path=ppt/slides/_rels/slide43.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20.svg"/><Relationship Id="rId2" Type="http://schemas.openxmlformats.org/officeDocument/2006/relationships/notesSlide" Target="../notesSlides/notesSlide42.xml"/><Relationship Id="rId1" Type="http://schemas.openxmlformats.org/officeDocument/2006/relationships/slideLayout" Target="../slideLayouts/slideLayout17.xml"/><Relationship Id="rId6" Type="http://schemas.openxmlformats.org/officeDocument/2006/relationships/image" Target="../media/image19.svg"/><Relationship Id="rId5" Type="http://schemas.openxmlformats.org/officeDocument/2006/relationships/image" Target="../media/image67.jpg"/><Relationship Id="rId4" Type="http://schemas.openxmlformats.org/officeDocument/2006/relationships/image" Target="../media/image66.jpg"/></Relationships>
</file>

<file path=ppt/slides/_rels/slide4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43.xml"/><Relationship Id="rId1" Type="http://schemas.openxmlformats.org/officeDocument/2006/relationships/slideLayout" Target="../slideLayouts/slideLayout18.xml"/><Relationship Id="rId5" Type="http://schemas.openxmlformats.org/officeDocument/2006/relationships/image" Target="../media/image69.png"/><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44.xml"/><Relationship Id="rId1" Type="http://schemas.openxmlformats.org/officeDocument/2006/relationships/slideLayout" Target="../slideLayouts/slideLayout18.xml"/><Relationship Id="rId5" Type="http://schemas.openxmlformats.org/officeDocument/2006/relationships/image" Target="../media/image13.svg"/><Relationship Id="rId4" Type="http://schemas.openxmlformats.org/officeDocument/2006/relationships/image" Target="../media/image70.png"/></Relationships>
</file>

<file path=ppt/slides/_rels/slide4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45.xml"/><Relationship Id="rId1" Type="http://schemas.openxmlformats.org/officeDocument/2006/relationships/slideLayout" Target="../slideLayouts/slideLayout18.xml"/><Relationship Id="rId5" Type="http://schemas.openxmlformats.org/officeDocument/2006/relationships/image" Target="../media/image72.jpg"/><Relationship Id="rId4" Type="http://schemas.openxmlformats.org/officeDocument/2006/relationships/image" Target="../media/image71.jpg"/></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6.xml"/><Relationship Id="rId1" Type="http://schemas.openxmlformats.org/officeDocument/2006/relationships/slideLayout" Target="../slideLayouts/slideLayout18.xml"/><Relationship Id="rId6" Type="http://schemas.openxmlformats.org/officeDocument/2006/relationships/slide" Target="slide17.xml"/><Relationship Id="rId5" Type="http://schemas.openxmlformats.org/officeDocument/2006/relationships/image" Target="../media/image20.svg"/><Relationship Id="rId4"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5D2A2-5BDB-C1C4-9504-50002D872C32}"/>
              </a:ext>
            </a:extLst>
          </p:cNvPr>
          <p:cNvSpPr>
            <a:spLocks noGrp="1"/>
          </p:cNvSpPr>
          <p:nvPr>
            <p:ph type="title" idx="4294967295"/>
          </p:nvPr>
        </p:nvSpPr>
        <p:spPr>
          <a:xfrm>
            <a:off x="0" y="-1404938"/>
            <a:ext cx="10515600" cy="1325563"/>
          </a:xfrm>
        </p:spPr>
        <p:txBody>
          <a:bodyPr/>
          <a:lstStyle/>
          <a:p>
            <a:r>
              <a:rPr lang="en-US" dirty="0"/>
              <a:t>The Mesolithic (Middle Stone Age)</a:t>
            </a:r>
          </a:p>
        </p:txBody>
      </p:sp>
      <p:sp>
        <p:nvSpPr>
          <p:cNvPr id="3" name="Subtitle 2">
            <a:extLst>
              <a:ext uri="{FF2B5EF4-FFF2-40B4-BE49-F238E27FC236}">
                <a16:creationId xmlns:a16="http://schemas.microsoft.com/office/drawing/2014/main" id="{F57DAE65-FD73-86B8-E7AE-398211E962F0}"/>
              </a:ext>
            </a:extLst>
          </p:cNvPr>
          <p:cNvSpPr>
            <a:spLocks noGrp="1"/>
          </p:cNvSpPr>
          <p:nvPr>
            <p:ph type="subTitle" idx="1"/>
          </p:nvPr>
        </p:nvSpPr>
        <p:spPr/>
        <p:txBody>
          <a:bodyPr/>
          <a:lstStyle/>
          <a:p>
            <a:r>
              <a:rPr lang="en-GB" dirty="0"/>
              <a:t>Stone Age to Iron Age: Part 3</a:t>
            </a:r>
          </a:p>
          <a:p>
            <a:endParaRPr lang="en-GB" dirty="0"/>
          </a:p>
          <a:p>
            <a:r>
              <a:rPr lang="en-GB" altLang="en-US" sz="2400" dirty="0">
                <a:latin typeface="Arial" panose="020B0604020202020204" pitchFamily="34" charset="0"/>
              </a:rPr>
              <a:t>The Neolithic</a:t>
            </a:r>
          </a:p>
          <a:p>
            <a:r>
              <a:rPr lang="en-GB" dirty="0">
                <a:latin typeface="Arial" panose="020B0604020202020204" pitchFamily="34" charset="0"/>
              </a:rPr>
              <a:t>(New Stone Age)</a:t>
            </a:r>
            <a:endParaRPr lang="en-US" dirty="0"/>
          </a:p>
        </p:txBody>
      </p:sp>
      <p:pic>
        <p:nvPicPr>
          <p:cNvPr id="6" name="Picture Placeholder 5" descr="Artist painting of a person with a stick behind 7 cattle with horns. There is a child and a dog. There is a big tree to the left and the whole scene is bathed in sunlight. ">
            <a:extLst>
              <a:ext uri="{FF2B5EF4-FFF2-40B4-BE49-F238E27FC236}">
                <a16:creationId xmlns:a16="http://schemas.microsoft.com/office/drawing/2014/main" id="{DD4A4128-D9B1-E4BB-5193-BF8E2FB71565}"/>
              </a:ext>
            </a:extLst>
          </p:cNvPr>
          <p:cNvPicPr>
            <a:picLocks noGrp="1" noChangeAspect="1"/>
          </p:cNvPicPr>
          <p:nvPr>
            <p:ph type="pic" sz="quarter" idx="10"/>
          </p:nvPr>
        </p:nvPicPr>
        <p:blipFill>
          <a:blip r:embed="rId3"/>
          <a:srcRect l="15085" r="18633"/>
          <a:stretch>
            <a:fillRect/>
          </a:stretch>
        </p:blipFill>
        <p:spPr>
          <a:xfrm>
            <a:off x="4122819" y="0"/>
            <a:ext cx="8069181" cy="6858000"/>
          </a:xfrm>
        </p:spPr>
      </p:pic>
    </p:spTree>
    <p:extLst>
      <p:ext uri="{BB962C8B-B14F-4D97-AF65-F5344CB8AC3E}">
        <p14:creationId xmlns:p14="http://schemas.microsoft.com/office/powerpoint/2010/main" val="3466635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AD83C-BB0A-BD36-FA11-3ADFEA05C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E858B1-EE66-CC05-324A-2EF99E9A9893}"/>
              </a:ext>
            </a:extLst>
          </p:cNvPr>
          <p:cNvSpPr>
            <a:spLocks noGrp="1"/>
          </p:cNvSpPr>
          <p:nvPr>
            <p:ph type="title"/>
          </p:nvPr>
        </p:nvSpPr>
        <p:spPr/>
        <p:txBody>
          <a:bodyPr>
            <a:normAutofit/>
          </a:bodyPr>
          <a:lstStyle/>
          <a:p>
            <a:r>
              <a:rPr lang="en-US" dirty="0"/>
              <a:t>Pottery</a:t>
            </a:r>
          </a:p>
        </p:txBody>
      </p:sp>
      <p:sp>
        <p:nvSpPr>
          <p:cNvPr id="14" name="Content Placeholder 13">
            <a:extLst>
              <a:ext uri="{FF2B5EF4-FFF2-40B4-BE49-F238E27FC236}">
                <a16:creationId xmlns:a16="http://schemas.microsoft.com/office/drawing/2014/main" id="{A69FC9B7-E0BA-8ED9-F6C1-AEE9F97E9684}"/>
              </a:ext>
            </a:extLst>
          </p:cNvPr>
          <p:cNvSpPr>
            <a:spLocks noGrp="1"/>
          </p:cNvSpPr>
          <p:nvPr>
            <p:ph idx="1"/>
          </p:nvPr>
        </p:nvSpPr>
        <p:spPr>
          <a:xfrm>
            <a:off x="381885" y="1411704"/>
            <a:ext cx="5463743" cy="5365450"/>
          </a:xfrm>
        </p:spPr>
        <p:txBody>
          <a:bodyPr/>
          <a:lstStyle/>
          <a:p>
            <a:r>
              <a:rPr lang="en-GB" sz="2400" dirty="0"/>
              <a:t>People started making and using pottery for the first time in the Neolithic. </a:t>
            </a:r>
          </a:p>
          <a:p>
            <a:r>
              <a:rPr lang="en-GB" sz="2400" dirty="0"/>
              <a:t>The pots were handmade (not on wheels) and fired in simple pits or bonfires. </a:t>
            </a:r>
          </a:p>
          <a:p>
            <a:r>
              <a:rPr lang="en-GB" sz="2400" dirty="0"/>
              <a:t>Bits of stone or shell were added to strengthen the clay and help stop it breaking when it was fired. These can help archaeologists tell where pottery came from.</a:t>
            </a:r>
          </a:p>
          <a:p>
            <a:r>
              <a:rPr lang="en-GB" sz="2400" dirty="0"/>
              <a:t>Early pottery was weak and was easily broken but it meant people could now cook and store food in different ways. </a:t>
            </a:r>
          </a:p>
          <a:p>
            <a:r>
              <a:rPr lang="en-GB" sz="2400" dirty="0"/>
              <a:t> </a:t>
            </a:r>
          </a:p>
          <a:p>
            <a:endParaRPr lang="en-GB" dirty="0"/>
          </a:p>
        </p:txBody>
      </p:sp>
      <p:sp>
        <p:nvSpPr>
          <p:cNvPr id="3" name="Text Placeholder 2">
            <a:extLst>
              <a:ext uri="{FF2B5EF4-FFF2-40B4-BE49-F238E27FC236}">
                <a16:creationId xmlns:a16="http://schemas.microsoft.com/office/drawing/2014/main" id="{8835ABF9-1023-22AB-3C87-DE5DB7DF5739}"/>
              </a:ext>
            </a:extLst>
          </p:cNvPr>
          <p:cNvSpPr>
            <a:spLocks noGrp="1"/>
          </p:cNvSpPr>
          <p:nvPr>
            <p:ph type="body" sz="quarter" idx="23"/>
          </p:nvPr>
        </p:nvSpPr>
        <p:spPr>
          <a:xfrm>
            <a:off x="7315200" y="6362816"/>
            <a:ext cx="3285460" cy="414338"/>
          </a:xfrm>
        </p:spPr>
        <p:txBody>
          <a:bodyPr/>
          <a:lstStyle/>
          <a:p>
            <a:r>
              <a:rPr lang="en-GB" dirty="0"/>
              <a:t>Neolithic pottery from Windmill Hill</a:t>
            </a:r>
          </a:p>
        </p:txBody>
      </p:sp>
      <p:pic>
        <p:nvPicPr>
          <p:cNvPr id="9" name="Picture Placeholder 8" descr="A black and white reconstruction drawing of 4 pots with rounded bases, 2 have little loop handles with twine tied to them">
            <a:extLst>
              <a:ext uri="{FF2B5EF4-FFF2-40B4-BE49-F238E27FC236}">
                <a16:creationId xmlns:a16="http://schemas.microsoft.com/office/drawing/2014/main" id="{9FC3AE5E-AAF1-D0AD-AB7D-12DCAAF93A4B}"/>
              </a:ext>
            </a:extLst>
          </p:cNvPr>
          <p:cNvPicPr>
            <a:picLocks noGrp="1" noChangeAspect="1"/>
          </p:cNvPicPr>
          <p:nvPr>
            <p:ph type="pic" sz="quarter" idx="10"/>
          </p:nvPr>
        </p:nvPicPr>
        <p:blipFill>
          <a:blip r:embed="rId3"/>
          <a:srcRect t="12607" b="2406"/>
          <a:stretch>
            <a:fillRect/>
          </a:stretch>
        </p:blipFill>
        <p:spPr>
          <a:xfrm>
            <a:off x="6096000" y="1411704"/>
            <a:ext cx="5714114" cy="4798596"/>
          </a:xfrm>
        </p:spPr>
      </p:pic>
    </p:spTree>
    <p:extLst>
      <p:ext uri="{BB962C8B-B14F-4D97-AF65-F5344CB8AC3E}">
        <p14:creationId xmlns:p14="http://schemas.microsoft.com/office/powerpoint/2010/main" val="118921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1BAE6-99FE-A872-6A52-1CB1103157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19D966-4C1C-E69F-1B7E-ADD5A1F58662}"/>
              </a:ext>
            </a:extLst>
          </p:cNvPr>
          <p:cNvSpPr>
            <a:spLocks noGrp="1"/>
          </p:cNvSpPr>
          <p:nvPr>
            <p:ph type="title"/>
          </p:nvPr>
        </p:nvSpPr>
        <p:spPr/>
        <p:txBody>
          <a:bodyPr>
            <a:normAutofit/>
          </a:bodyPr>
          <a:lstStyle/>
          <a:p>
            <a:r>
              <a:rPr lang="en-US" dirty="0"/>
              <a:t>Pottery </a:t>
            </a:r>
          </a:p>
        </p:txBody>
      </p:sp>
      <p:sp>
        <p:nvSpPr>
          <p:cNvPr id="14" name="Content Placeholder 13">
            <a:extLst>
              <a:ext uri="{FF2B5EF4-FFF2-40B4-BE49-F238E27FC236}">
                <a16:creationId xmlns:a16="http://schemas.microsoft.com/office/drawing/2014/main" id="{17A837C4-646B-BB6D-AF62-7B534AFB335A}"/>
              </a:ext>
            </a:extLst>
          </p:cNvPr>
          <p:cNvSpPr>
            <a:spLocks noGrp="1"/>
          </p:cNvSpPr>
          <p:nvPr>
            <p:ph idx="1"/>
          </p:nvPr>
        </p:nvSpPr>
        <p:spPr>
          <a:xfrm>
            <a:off x="381885" y="1411704"/>
            <a:ext cx="5463743" cy="5365450"/>
          </a:xfrm>
        </p:spPr>
        <p:txBody>
          <a:bodyPr/>
          <a:lstStyle/>
          <a:p>
            <a:r>
              <a:rPr lang="en-GB" sz="2400" dirty="0"/>
              <a:t>Neolithic pottery was often decorated, which might have been an important way of showing which groups people belonged to. </a:t>
            </a:r>
          </a:p>
          <a:p>
            <a:r>
              <a:rPr lang="en-GB" sz="2400" dirty="0"/>
              <a:t>Microscopic residues extracted from pottery fragments show that many pots contained dairy products.</a:t>
            </a:r>
          </a:p>
          <a:p>
            <a:r>
              <a:rPr lang="en-GB" sz="2400" dirty="0"/>
              <a:t>Sometimes pottery fragments and other rubbish were disposed of in special ways, usually in small pits. </a:t>
            </a:r>
          </a:p>
          <a:p>
            <a:r>
              <a:rPr lang="en-GB" sz="2400" dirty="0"/>
              <a:t>These traditions reflected important beliefs which are very different from our modern treatment of ‘rubbish’. </a:t>
            </a:r>
            <a:endParaRPr lang="en-GB" dirty="0"/>
          </a:p>
        </p:txBody>
      </p:sp>
      <p:sp>
        <p:nvSpPr>
          <p:cNvPr id="3" name="Text Placeholder 2">
            <a:extLst>
              <a:ext uri="{FF2B5EF4-FFF2-40B4-BE49-F238E27FC236}">
                <a16:creationId xmlns:a16="http://schemas.microsoft.com/office/drawing/2014/main" id="{7517A9C8-F7EC-86FF-3E26-60E185823047}"/>
              </a:ext>
            </a:extLst>
          </p:cNvPr>
          <p:cNvSpPr>
            <a:spLocks noGrp="1"/>
          </p:cNvSpPr>
          <p:nvPr>
            <p:ph type="body" sz="quarter" idx="23"/>
          </p:nvPr>
        </p:nvSpPr>
        <p:spPr>
          <a:xfrm>
            <a:off x="7315200" y="6362816"/>
            <a:ext cx="3285460" cy="414338"/>
          </a:xfrm>
        </p:spPr>
        <p:txBody>
          <a:bodyPr/>
          <a:lstStyle/>
          <a:p>
            <a:r>
              <a:rPr lang="en-GB" dirty="0"/>
              <a:t>Decorated Neolithic pottery and other artefacts</a:t>
            </a:r>
          </a:p>
        </p:txBody>
      </p:sp>
      <p:pic>
        <p:nvPicPr>
          <p:cNvPr id="25" name="Picture Placeholder 24" descr="Black and white sketch of decorated neolithic pottery and other artefacts">
            <a:extLst>
              <a:ext uri="{FF2B5EF4-FFF2-40B4-BE49-F238E27FC236}">
                <a16:creationId xmlns:a16="http://schemas.microsoft.com/office/drawing/2014/main" id="{41E47F14-C6CC-875A-A4F3-3ABECD496DF9}"/>
              </a:ext>
            </a:extLst>
          </p:cNvPr>
          <p:cNvPicPr>
            <a:picLocks noGrp="1" noChangeAspect="1"/>
          </p:cNvPicPr>
          <p:nvPr>
            <p:ph type="pic" sz="quarter" idx="10"/>
          </p:nvPr>
        </p:nvPicPr>
        <p:blipFill>
          <a:blip r:embed="rId3"/>
          <a:srcRect l="1260" t="17189" r="-1260" b="1287"/>
          <a:stretch>
            <a:fillRect/>
          </a:stretch>
        </p:blipFill>
        <p:spPr>
          <a:xfrm>
            <a:off x="6096000" y="1411704"/>
            <a:ext cx="5714114" cy="4798596"/>
          </a:xfrm>
        </p:spPr>
      </p:pic>
      <p:grpSp>
        <p:nvGrpSpPr>
          <p:cNvPr id="8" name="Group 7" descr="What could people have used to cook with and eat from before they had pots?">
            <a:extLst>
              <a:ext uri="{FF2B5EF4-FFF2-40B4-BE49-F238E27FC236}">
                <a16:creationId xmlns:a16="http://schemas.microsoft.com/office/drawing/2014/main" id="{D3038E21-F66F-76E2-699A-AD91384D955A}"/>
              </a:ext>
            </a:extLst>
          </p:cNvPr>
          <p:cNvGrpSpPr/>
          <p:nvPr/>
        </p:nvGrpSpPr>
        <p:grpSpPr>
          <a:xfrm>
            <a:off x="6978823" y="1723240"/>
            <a:ext cx="3621837" cy="3013197"/>
            <a:chOff x="6978823" y="1723240"/>
            <a:chExt cx="3621837" cy="3013197"/>
          </a:xfrm>
        </p:grpSpPr>
        <p:grpSp>
          <p:nvGrpSpPr>
            <p:cNvPr id="4" name="Washi" descr="Washi tape">
              <a:extLst>
                <a:ext uri="{FF2B5EF4-FFF2-40B4-BE49-F238E27FC236}">
                  <a16:creationId xmlns:a16="http://schemas.microsoft.com/office/drawing/2014/main" id="{9AB7DD81-886C-8257-59AE-798A8D805544}"/>
                </a:ext>
              </a:extLst>
            </p:cNvPr>
            <p:cNvGrpSpPr/>
            <p:nvPr/>
          </p:nvGrpSpPr>
          <p:grpSpPr>
            <a:xfrm>
              <a:off x="6978823" y="2218279"/>
              <a:ext cx="3621837" cy="2518158"/>
              <a:chOff x="8132536" y="-87330"/>
              <a:chExt cx="3621837" cy="2518158"/>
            </a:xfrm>
          </p:grpSpPr>
          <p:sp>
            <p:nvSpPr>
              <p:cNvPr id="5" name="Washi">
                <a:extLst>
                  <a:ext uri="{FF2B5EF4-FFF2-40B4-BE49-F238E27FC236}">
                    <a16:creationId xmlns:a16="http://schemas.microsoft.com/office/drawing/2014/main" id="{58A706C6-44D4-7FA0-A5CC-ACA03A1AC3E3}"/>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6" name="Text Placeholder" descr="What could people have used to cook with and eat from before they had pots?&#10;">
                <a:extLst>
                  <a:ext uri="{FF2B5EF4-FFF2-40B4-BE49-F238E27FC236}">
                    <a16:creationId xmlns:a16="http://schemas.microsoft.com/office/drawing/2014/main" id="{8AE9C435-19F4-99A8-4B7A-9ECD469E04BE}"/>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What could people have used to cook with and eat from before they had pots?</a:t>
                </a:r>
              </a:p>
              <a:p>
                <a:endParaRPr lang="en-US" dirty="0"/>
              </a:p>
            </p:txBody>
          </p:sp>
        </p:grpSp>
        <p:pic>
          <p:nvPicPr>
            <p:cNvPr id="7" name="Question Mark" descr="Question mark">
              <a:extLst>
                <a:ext uri="{FF2B5EF4-FFF2-40B4-BE49-F238E27FC236}">
                  <a16:creationId xmlns:a16="http://schemas.microsoft.com/office/drawing/2014/main" id="{422EE381-FB9A-36C9-C110-76C25263D908}"/>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9784457" y="1723240"/>
              <a:ext cx="744846" cy="1318312"/>
            </a:xfrm>
            <a:prstGeom prst="rect">
              <a:avLst/>
            </a:prstGeom>
          </p:spPr>
        </p:pic>
      </p:grpSp>
    </p:spTree>
    <p:extLst>
      <p:ext uri="{BB962C8B-B14F-4D97-AF65-F5344CB8AC3E}">
        <p14:creationId xmlns:p14="http://schemas.microsoft.com/office/powerpoint/2010/main" val="410954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7D2BE-E496-AE49-2FB3-448391312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C58D05-7545-8792-254B-9E7F6FC37F58}"/>
              </a:ext>
            </a:extLst>
          </p:cNvPr>
          <p:cNvSpPr>
            <a:spLocks noGrp="1"/>
          </p:cNvSpPr>
          <p:nvPr>
            <p:ph type="title"/>
          </p:nvPr>
        </p:nvSpPr>
        <p:spPr/>
        <p:txBody>
          <a:bodyPr>
            <a:normAutofit/>
          </a:bodyPr>
          <a:lstStyle/>
          <a:p>
            <a:r>
              <a:rPr lang="en-US" dirty="0"/>
              <a:t>Stone Tools: polished axes</a:t>
            </a:r>
          </a:p>
        </p:txBody>
      </p:sp>
      <p:sp>
        <p:nvSpPr>
          <p:cNvPr id="14" name="Content Placeholder 13">
            <a:extLst>
              <a:ext uri="{FF2B5EF4-FFF2-40B4-BE49-F238E27FC236}">
                <a16:creationId xmlns:a16="http://schemas.microsoft.com/office/drawing/2014/main" id="{E5C088C3-BC89-E81F-769F-5C59941C176F}"/>
              </a:ext>
            </a:extLst>
          </p:cNvPr>
          <p:cNvSpPr>
            <a:spLocks noGrp="1"/>
          </p:cNvSpPr>
          <p:nvPr>
            <p:ph idx="1"/>
          </p:nvPr>
        </p:nvSpPr>
        <p:spPr>
          <a:xfrm>
            <a:off x="381885" y="1411704"/>
            <a:ext cx="5463743" cy="5365450"/>
          </a:xfrm>
        </p:spPr>
        <p:txBody>
          <a:bodyPr/>
          <a:lstStyle/>
          <a:p>
            <a:r>
              <a:rPr lang="en-GB" sz="2400" dirty="0"/>
              <a:t>Neolithic people made stone and flint axes differently from Mesolithic people. </a:t>
            </a:r>
          </a:p>
          <a:p>
            <a:r>
              <a:rPr lang="en-GB" sz="2400" dirty="0"/>
              <a:t>First, they used hammer stones to chip the rock into a rough shape. Then they ground and polished it to make it smooth and sharp.</a:t>
            </a:r>
          </a:p>
          <a:p>
            <a:r>
              <a:rPr lang="en-GB" sz="2400" dirty="0"/>
              <a:t>They put the axe onto a wooden handle so it could be used for chopping and cutting.</a:t>
            </a:r>
          </a:p>
          <a:p>
            <a:r>
              <a:rPr lang="en-GB" sz="2400" dirty="0"/>
              <a:t>These axes were also special objects. Having one might have made others think you were important, strong, brave, or wise.</a:t>
            </a:r>
          </a:p>
          <a:p>
            <a:endParaRPr lang="en-GB" dirty="0"/>
          </a:p>
        </p:txBody>
      </p:sp>
      <p:sp>
        <p:nvSpPr>
          <p:cNvPr id="3" name="Text Placeholder 2">
            <a:extLst>
              <a:ext uri="{FF2B5EF4-FFF2-40B4-BE49-F238E27FC236}">
                <a16:creationId xmlns:a16="http://schemas.microsoft.com/office/drawing/2014/main" id="{4CC927FE-5445-A94E-E608-A282A8210F10}"/>
              </a:ext>
            </a:extLst>
          </p:cNvPr>
          <p:cNvSpPr>
            <a:spLocks noGrp="1"/>
          </p:cNvSpPr>
          <p:nvPr>
            <p:ph type="body" sz="quarter" idx="23"/>
          </p:nvPr>
        </p:nvSpPr>
        <p:spPr>
          <a:xfrm>
            <a:off x="7315200" y="6362816"/>
            <a:ext cx="3285460" cy="414338"/>
          </a:xfrm>
        </p:spPr>
        <p:txBody>
          <a:bodyPr/>
          <a:lstStyle/>
          <a:p>
            <a:r>
              <a:rPr lang="en-GB" dirty="0"/>
              <a:t>Neolithic polished stone axe</a:t>
            </a:r>
          </a:p>
        </p:txBody>
      </p:sp>
      <p:pic>
        <p:nvPicPr>
          <p:cNvPr id="10" name="Picture Placeholder 9" descr="A polished stone axe head">
            <a:extLst>
              <a:ext uri="{FF2B5EF4-FFF2-40B4-BE49-F238E27FC236}">
                <a16:creationId xmlns:a16="http://schemas.microsoft.com/office/drawing/2014/main" id="{DB3C0062-C173-22AB-8586-09A2E7B27FF1}"/>
              </a:ext>
            </a:extLst>
          </p:cNvPr>
          <p:cNvPicPr>
            <a:picLocks noGrp="1" noChangeAspect="1"/>
          </p:cNvPicPr>
          <p:nvPr>
            <p:ph type="pic" sz="quarter" idx="10"/>
          </p:nvPr>
        </p:nvPicPr>
        <p:blipFill>
          <a:blip r:embed="rId3"/>
          <a:srcRect t="1283" b="1283"/>
          <a:stretch>
            <a:fillRect/>
          </a:stretch>
        </p:blipFill>
        <p:spPr/>
      </p:pic>
      <p:pic>
        <p:nvPicPr>
          <p:cNvPr id="12" name="Picture 11" descr="Reconstruction drawing of a stone axe head fitted to a wooden handle">
            <a:extLst>
              <a:ext uri="{FF2B5EF4-FFF2-40B4-BE49-F238E27FC236}">
                <a16:creationId xmlns:a16="http://schemas.microsoft.com/office/drawing/2014/main" id="{2B09C04D-6020-26B3-9619-47A0FE890130}"/>
              </a:ext>
            </a:extLst>
          </p:cNvPr>
          <p:cNvPicPr>
            <a:picLocks noChangeAspect="1"/>
          </p:cNvPicPr>
          <p:nvPr/>
        </p:nvPicPr>
        <p:blipFill>
          <a:blip r:embed="rId4"/>
          <a:stretch>
            <a:fillRect/>
          </a:stretch>
        </p:blipFill>
        <p:spPr>
          <a:xfrm>
            <a:off x="7315200" y="1149084"/>
            <a:ext cx="3321424" cy="5061216"/>
          </a:xfrm>
          <a:prstGeom prst="rect">
            <a:avLst/>
          </a:prstGeom>
        </p:spPr>
      </p:pic>
    </p:spTree>
    <p:extLst>
      <p:ext uri="{BB962C8B-B14F-4D97-AF65-F5344CB8AC3E}">
        <p14:creationId xmlns:p14="http://schemas.microsoft.com/office/powerpoint/2010/main" val="309188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01331-D0CE-AEF7-AC7E-525A3840B2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B5D887-CBF2-EBD6-ADC4-55B6C714764D}"/>
              </a:ext>
            </a:extLst>
          </p:cNvPr>
          <p:cNvSpPr>
            <a:spLocks noGrp="1"/>
          </p:cNvSpPr>
          <p:nvPr>
            <p:ph type="title"/>
          </p:nvPr>
        </p:nvSpPr>
        <p:spPr/>
        <p:txBody>
          <a:bodyPr>
            <a:normAutofit/>
          </a:bodyPr>
          <a:lstStyle/>
          <a:p>
            <a:r>
              <a:rPr lang="en-US" dirty="0"/>
              <a:t>Stone Tools: Early Neolithic ‘Tool Kit’</a:t>
            </a:r>
          </a:p>
        </p:txBody>
      </p:sp>
      <p:sp>
        <p:nvSpPr>
          <p:cNvPr id="14" name="Content Placeholder 13">
            <a:extLst>
              <a:ext uri="{FF2B5EF4-FFF2-40B4-BE49-F238E27FC236}">
                <a16:creationId xmlns:a16="http://schemas.microsoft.com/office/drawing/2014/main" id="{498FEF96-9038-BE5A-D5C0-2611DC4E689D}"/>
              </a:ext>
            </a:extLst>
          </p:cNvPr>
          <p:cNvSpPr>
            <a:spLocks noGrp="1"/>
          </p:cNvSpPr>
          <p:nvPr>
            <p:ph idx="1"/>
          </p:nvPr>
        </p:nvSpPr>
        <p:spPr>
          <a:xfrm>
            <a:off x="381885" y="1411704"/>
            <a:ext cx="5714114" cy="5365450"/>
          </a:xfrm>
        </p:spPr>
        <p:txBody>
          <a:bodyPr/>
          <a:lstStyle/>
          <a:p>
            <a:r>
              <a:rPr lang="en-GB" sz="2400" dirty="0"/>
              <a:t>This collection of flints shows a variety of stone tools used in the early Neolithic.</a:t>
            </a:r>
          </a:p>
          <a:p>
            <a:r>
              <a:rPr lang="en-GB" sz="2400" dirty="0"/>
              <a:t>Scrapers were used to clean animal skins for leather.</a:t>
            </a:r>
          </a:p>
          <a:p>
            <a:r>
              <a:rPr lang="en-GB" sz="2400" dirty="0"/>
              <a:t>Axes were hafted onto wooden handles.</a:t>
            </a:r>
          </a:p>
          <a:p>
            <a:r>
              <a:rPr lang="en-GB" sz="2400" dirty="0"/>
              <a:t>Blades served as knives.</a:t>
            </a:r>
          </a:p>
          <a:p>
            <a:r>
              <a:rPr lang="en-GB" sz="2400" dirty="0"/>
              <a:t>Leaf-shaped arrowheads were mounted on shafts for hunting.</a:t>
            </a:r>
          </a:p>
          <a:p>
            <a:r>
              <a:rPr lang="en-GB" sz="2400" dirty="0"/>
              <a:t>Multiple sickle blades were set into curved wood, or antler handles for harvesting crops.</a:t>
            </a:r>
          </a:p>
          <a:p>
            <a:r>
              <a:rPr lang="en-GB" sz="2400" dirty="0"/>
              <a:t>Cores were struck to make new tools.</a:t>
            </a:r>
            <a:endParaRPr lang="en-GB" dirty="0"/>
          </a:p>
        </p:txBody>
      </p:sp>
      <p:sp>
        <p:nvSpPr>
          <p:cNvPr id="3" name="Text Placeholder 2">
            <a:extLst>
              <a:ext uri="{FF2B5EF4-FFF2-40B4-BE49-F238E27FC236}">
                <a16:creationId xmlns:a16="http://schemas.microsoft.com/office/drawing/2014/main" id="{58404B87-B1BA-66D4-4837-9E0DB47A72CB}"/>
              </a:ext>
            </a:extLst>
          </p:cNvPr>
          <p:cNvSpPr>
            <a:spLocks noGrp="1"/>
          </p:cNvSpPr>
          <p:nvPr>
            <p:ph type="body" sz="quarter" idx="23"/>
          </p:nvPr>
        </p:nvSpPr>
        <p:spPr>
          <a:xfrm>
            <a:off x="7315200" y="6362816"/>
            <a:ext cx="3285460" cy="414338"/>
          </a:xfrm>
        </p:spPr>
        <p:txBody>
          <a:bodyPr/>
          <a:lstStyle/>
          <a:p>
            <a:r>
              <a:rPr lang="en-GB" dirty="0"/>
              <a:t>Early Neolithic ‘Tool Kit’</a:t>
            </a:r>
          </a:p>
        </p:txBody>
      </p:sp>
      <p:pic>
        <p:nvPicPr>
          <p:cNvPr id="7" name="Picture Placeholder 6" descr="Detail of a set of early neolithic tools ">
            <a:extLst>
              <a:ext uri="{FF2B5EF4-FFF2-40B4-BE49-F238E27FC236}">
                <a16:creationId xmlns:a16="http://schemas.microsoft.com/office/drawing/2014/main" id="{6C3E938F-8840-B8B4-F8F6-2B2A6E326264}"/>
              </a:ext>
            </a:extLst>
          </p:cNvPr>
          <p:cNvPicPr>
            <a:picLocks noGrp="1" noChangeAspect="1"/>
          </p:cNvPicPr>
          <p:nvPr>
            <p:ph type="pic" sz="quarter" idx="10"/>
          </p:nvPr>
        </p:nvPicPr>
        <p:blipFill>
          <a:blip r:embed="rId3"/>
          <a:srcRect t="649" b="649"/>
          <a:stretch>
            <a:fillRect/>
          </a:stretch>
        </p:blipFill>
        <p:spPr/>
      </p:pic>
      <p:sp>
        <p:nvSpPr>
          <p:cNvPr id="8" name="Rectangle 7">
            <a:extLst>
              <a:ext uri="{FF2B5EF4-FFF2-40B4-BE49-F238E27FC236}">
                <a16:creationId xmlns:a16="http://schemas.microsoft.com/office/drawing/2014/main" id="{E449346B-5BCF-97F6-9791-2091B715C034}"/>
              </a:ext>
              <a:ext uri="{C183D7F6-B498-43B3-948B-1728B52AA6E4}">
                <adec:decorative xmlns:adec="http://schemas.microsoft.com/office/drawing/2017/decorative" val="1"/>
              </a:ext>
            </a:extLst>
          </p:cNvPr>
          <p:cNvSpPr/>
          <p:nvPr/>
        </p:nvSpPr>
        <p:spPr>
          <a:xfrm rot="5400000">
            <a:off x="8919271" y="271220"/>
            <a:ext cx="945399" cy="3626605"/>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56374027-DAB5-75A0-A485-55F9693F76F6}"/>
              </a:ext>
              <a:ext uri="{C183D7F6-B498-43B3-948B-1728B52AA6E4}">
                <adec:decorative xmlns:adec="http://schemas.microsoft.com/office/drawing/2017/decorative" val="1"/>
              </a:ext>
            </a:extLst>
          </p:cNvPr>
          <p:cNvSpPr/>
          <p:nvPr/>
        </p:nvSpPr>
        <p:spPr>
          <a:xfrm rot="5400000">
            <a:off x="8331629" y="1804262"/>
            <a:ext cx="2120686" cy="3626604"/>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BA084F29-95BB-D178-FC2C-55980A30C2CA}"/>
              </a:ext>
              <a:ext uri="{C183D7F6-B498-43B3-948B-1728B52AA6E4}">
                <adec:decorative xmlns:adec="http://schemas.microsoft.com/office/drawing/2017/decorative" val="1"/>
              </a:ext>
            </a:extLst>
          </p:cNvPr>
          <p:cNvSpPr/>
          <p:nvPr/>
        </p:nvSpPr>
        <p:spPr>
          <a:xfrm>
            <a:off x="6785675" y="1611824"/>
            <a:ext cx="792993" cy="3066081"/>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7F678253-CEC5-606D-E69A-5A73ECF9B26C}"/>
              </a:ext>
              <a:ext uri="{C183D7F6-B498-43B3-948B-1728B52AA6E4}">
                <adec:decorative xmlns:adec="http://schemas.microsoft.com/office/drawing/2017/decorative" val="1"/>
              </a:ext>
            </a:extLst>
          </p:cNvPr>
          <p:cNvSpPr/>
          <p:nvPr/>
        </p:nvSpPr>
        <p:spPr>
          <a:xfrm rot="5400000">
            <a:off x="8490484" y="4290445"/>
            <a:ext cx="1397431" cy="2172352"/>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FB41DE98-8932-6A73-A4AB-88AE0E434B7A}"/>
              </a:ext>
              <a:ext uri="{C183D7F6-B498-43B3-948B-1728B52AA6E4}">
                <adec:decorative xmlns:adec="http://schemas.microsoft.com/office/drawing/2017/decorative" val="1"/>
              </a:ext>
            </a:extLst>
          </p:cNvPr>
          <p:cNvSpPr/>
          <p:nvPr/>
        </p:nvSpPr>
        <p:spPr>
          <a:xfrm rot="5400000">
            <a:off x="10041609" y="4911673"/>
            <a:ext cx="1397431" cy="929898"/>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4F78352D-E2AF-6250-5C1E-C7A126EA628D}"/>
              </a:ext>
              <a:ext uri="{C183D7F6-B498-43B3-948B-1728B52AA6E4}">
                <adec:decorative xmlns:adec="http://schemas.microsoft.com/office/drawing/2017/decorative" val="1"/>
              </a:ext>
            </a:extLst>
          </p:cNvPr>
          <p:cNvSpPr/>
          <p:nvPr/>
        </p:nvSpPr>
        <p:spPr>
          <a:xfrm rot="5400000">
            <a:off x="7072388" y="5044704"/>
            <a:ext cx="1397431" cy="663837"/>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104F5B75-330E-18D2-0D6A-8BEBD1BA7FEA}"/>
              </a:ext>
              <a:ext uri="{C183D7F6-B498-43B3-948B-1728B52AA6E4}">
                <adec:decorative xmlns:adec="http://schemas.microsoft.com/office/drawing/2017/decorative" val="1"/>
              </a:ext>
            </a:extLst>
          </p:cNvPr>
          <p:cNvSpPr/>
          <p:nvPr/>
        </p:nvSpPr>
        <p:spPr>
          <a:xfrm rot="5400000">
            <a:off x="6413713" y="5049865"/>
            <a:ext cx="1397431" cy="653511"/>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15929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3" grpId="0" animBg="1"/>
      <p:bldP spid="15" grpId="0" animBg="1"/>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F7369-0DA0-7C05-96AA-2C71329A58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691728-109A-77BB-82D9-0F197B0548FE}"/>
              </a:ext>
            </a:extLst>
          </p:cNvPr>
          <p:cNvSpPr>
            <a:spLocks noGrp="1"/>
          </p:cNvSpPr>
          <p:nvPr>
            <p:ph type="title"/>
          </p:nvPr>
        </p:nvSpPr>
        <p:spPr/>
        <p:txBody>
          <a:bodyPr>
            <a:normAutofit/>
          </a:bodyPr>
          <a:lstStyle/>
          <a:p>
            <a:r>
              <a:rPr lang="en-US" dirty="0"/>
              <a:t>Stone Tools: Late Neolithic ‘Tool Kit’</a:t>
            </a:r>
          </a:p>
        </p:txBody>
      </p:sp>
      <p:sp>
        <p:nvSpPr>
          <p:cNvPr id="14" name="Content Placeholder 13">
            <a:extLst>
              <a:ext uri="{FF2B5EF4-FFF2-40B4-BE49-F238E27FC236}">
                <a16:creationId xmlns:a16="http://schemas.microsoft.com/office/drawing/2014/main" id="{363B5454-D793-9D68-5456-4A0782003238}"/>
              </a:ext>
            </a:extLst>
          </p:cNvPr>
          <p:cNvSpPr>
            <a:spLocks noGrp="1"/>
          </p:cNvSpPr>
          <p:nvPr>
            <p:ph idx="1"/>
          </p:nvPr>
        </p:nvSpPr>
        <p:spPr>
          <a:xfrm>
            <a:off x="381885" y="1411704"/>
            <a:ext cx="5714114" cy="5365450"/>
          </a:xfrm>
        </p:spPr>
        <p:txBody>
          <a:bodyPr/>
          <a:lstStyle/>
          <a:p>
            <a:r>
              <a:rPr lang="en-GB" sz="2400" dirty="0"/>
              <a:t>This collection of flints shows a variety of stone tools used in the late Neolithic.</a:t>
            </a:r>
          </a:p>
          <a:p>
            <a:r>
              <a:rPr lang="en-GB" sz="2400" dirty="0"/>
              <a:t>Whilst tools such as axes, and scrapers stayed roughly the same, other tools become more sophisticated.</a:t>
            </a:r>
          </a:p>
          <a:p>
            <a:r>
              <a:rPr lang="en-GB" sz="2400" dirty="0"/>
              <a:t>Blades evolved into different shaped knives for different tasks.</a:t>
            </a:r>
          </a:p>
          <a:p>
            <a:r>
              <a:rPr lang="en-GB" sz="2400" dirty="0"/>
              <a:t>Arrowheads changed shape to be more efficient at different types of hunting.</a:t>
            </a:r>
          </a:p>
          <a:p>
            <a:r>
              <a:rPr lang="en-GB" sz="2400" dirty="0"/>
              <a:t>Specialist tools for piercing holes were developed.</a:t>
            </a:r>
          </a:p>
          <a:p>
            <a:r>
              <a:rPr lang="en-GB" sz="2400" dirty="0"/>
              <a:t>This ‘notched’ tool clearly had a specialist use, but we can’t be 100% sure what!</a:t>
            </a:r>
            <a:endParaRPr lang="en-GB" dirty="0"/>
          </a:p>
        </p:txBody>
      </p:sp>
      <p:sp>
        <p:nvSpPr>
          <p:cNvPr id="3" name="Text Placeholder 2">
            <a:extLst>
              <a:ext uri="{FF2B5EF4-FFF2-40B4-BE49-F238E27FC236}">
                <a16:creationId xmlns:a16="http://schemas.microsoft.com/office/drawing/2014/main" id="{1936F121-1133-30DD-0862-8A1E71956BAD}"/>
              </a:ext>
            </a:extLst>
          </p:cNvPr>
          <p:cNvSpPr>
            <a:spLocks noGrp="1"/>
          </p:cNvSpPr>
          <p:nvPr>
            <p:ph type="body" sz="quarter" idx="23"/>
          </p:nvPr>
        </p:nvSpPr>
        <p:spPr>
          <a:xfrm>
            <a:off x="7315200" y="6362816"/>
            <a:ext cx="3285460" cy="414338"/>
          </a:xfrm>
        </p:spPr>
        <p:txBody>
          <a:bodyPr/>
          <a:lstStyle/>
          <a:p>
            <a:r>
              <a:rPr lang="en-GB" dirty="0"/>
              <a:t>Late Neolithic ‘Tool Kit’</a:t>
            </a:r>
          </a:p>
        </p:txBody>
      </p:sp>
      <p:pic>
        <p:nvPicPr>
          <p:cNvPr id="7" name="Picture Placeholder 6" descr="Detail of a set of late neolithic tools ">
            <a:extLst>
              <a:ext uri="{FF2B5EF4-FFF2-40B4-BE49-F238E27FC236}">
                <a16:creationId xmlns:a16="http://schemas.microsoft.com/office/drawing/2014/main" id="{DF066FF1-1688-8948-EF07-14FC9CE66C98}"/>
              </a:ext>
            </a:extLst>
          </p:cNvPr>
          <p:cNvPicPr>
            <a:picLocks noGrp="1" noChangeAspect="1"/>
          </p:cNvPicPr>
          <p:nvPr>
            <p:ph type="pic" sz="quarter" idx="10"/>
          </p:nvPr>
        </p:nvPicPr>
        <p:blipFill>
          <a:blip r:embed="rId3"/>
          <a:srcRect t="4722" b="4722"/>
          <a:stretch/>
        </p:blipFill>
        <p:spPr/>
      </p:pic>
      <p:sp>
        <p:nvSpPr>
          <p:cNvPr id="9" name="Rectangle 8">
            <a:extLst>
              <a:ext uri="{FF2B5EF4-FFF2-40B4-BE49-F238E27FC236}">
                <a16:creationId xmlns:a16="http://schemas.microsoft.com/office/drawing/2014/main" id="{12B04C93-9097-6B70-E874-07C7F844B68C}"/>
              </a:ext>
              <a:ext uri="{C183D7F6-B498-43B3-948B-1728B52AA6E4}">
                <adec:decorative xmlns:adec="http://schemas.microsoft.com/office/drawing/2017/decorative" val="1"/>
              </a:ext>
            </a:extLst>
          </p:cNvPr>
          <p:cNvSpPr/>
          <p:nvPr/>
        </p:nvSpPr>
        <p:spPr>
          <a:xfrm rot="5400000">
            <a:off x="6867353" y="2731039"/>
            <a:ext cx="2120686" cy="1773040"/>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F352C403-51C8-EE75-2E40-283BE6F831EF}"/>
              </a:ext>
              <a:ext uri="{C183D7F6-B498-43B3-948B-1728B52AA6E4}">
                <adec:decorative xmlns:adec="http://schemas.microsoft.com/office/drawing/2017/decorative" val="1"/>
              </a:ext>
            </a:extLst>
          </p:cNvPr>
          <p:cNvSpPr/>
          <p:nvPr/>
        </p:nvSpPr>
        <p:spPr>
          <a:xfrm rot="5400000">
            <a:off x="7322414" y="3459820"/>
            <a:ext cx="768393" cy="3204559"/>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D3AB12BE-D089-7143-983F-4944E3C0D83C}"/>
              </a:ext>
              <a:ext uri="{C183D7F6-B498-43B3-948B-1728B52AA6E4}">
                <adec:decorative xmlns:adec="http://schemas.microsoft.com/office/drawing/2017/decorative" val="1"/>
              </a:ext>
            </a:extLst>
          </p:cNvPr>
          <p:cNvSpPr/>
          <p:nvPr/>
        </p:nvSpPr>
        <p:spPr>
          <a:xfrm rot="5400000">
            <a:off x="9318141" y="4439169"/>
            <a:ext cx="1397431" cy="929898"/>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0AEDC3BC-034B-CCA4-57CB-8A45B35FE8C2}"/>
              </a:ext>
              <a:ext uri="{C183D7F6-B498-43B3-948B-1728B52AA6E4}">
                <adec:decorative xmlns:adec="http://schemas.microsoft.com/office/drawing/2017/decorative" val="1"/>
              </a:ext>
            </a:extLst>
          </p:cNvPr>
          <p:cNvSpPr/>
          <p:nvPr/>
        </p:nvSpPr>
        <p:spPr>
          <a:xfrm rot="5400000">
            <a:off x="10667493" y="3868690"/>
            <a:ext cx="825430" cy="792994"/>
          </a:xfrm>
          <a:prstGeom prst="rect">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6706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5"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B8649-25B8-2402-DF70-1FAE832190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7E7B2-5874-61F5-7035-F93A43130E49}"/>
              </a:ext>
            </a:extLst>
          </p:cNvPr>
          <p:cNvSpPr>
            <a:spLocks noGrp="1"/>
          </p:cNvSpPr>
          <p:nvPr>
            <p:ph type="title"/>
          </p:nvPr>
        </p:nvSpPr>
        <p:spPr/>
        <p:txBody>
          <a:bodyPr>
            <a:normAutofit/>
          </a:bodyPr>
          <a:lstStyle/>
          <a:p>
            <a:r>
              <a:rPr lang="en-US" dirty="0"/>
              <a:t>Woodworking</a:t>
            </a:r>
          </a:p>
        </p:txBody>
      </p:sp>
      <p:sp>
        <p:nvSpPr>
          <p:cNvPr id="14" name="Content Placeholder 13">
            <a:extLst>
              <a:ext uri="{FF2B5EF4-FFF2-40B4-BE49-F238E27FC236}">
                <a16:creationId xmlns:a16="http://schemas.microsoft.com/office/drawing/2014/main" id="{84945093-2A8A-A7FF-B7A1-DB60AA13DEC7}"/>
              </a:ext>
            </a:extLst>
          </p:cNvPr>
          <p:cNvSpPr>
            <a:spLocks noGrp="1"/>
          </p:cNvSpPr>
          <p:nvPr>
            <p:ph idx="1"/>
          </p:nvPr>
        </p:nvSpPr>
        <p:spPr/>
        <p:txBody>
          <a:bodyPr/>
          <a:lstStyle/>
          <a:p>
            <a:r>
              <a:rPr lang="en-GB" sz="2400" dirty="0"/>
              <a:t>Neolithic people would have made objects out of wood and other organic materials, but these rarely survive.</a:t>
            </a:r>
          </a:p>
          <a:p>
            <a:r>
              <a:rPr lang="en-GB" sz="2400" dirty="0"/>
              <a:t>One example is the 'Thames Beater’, found in the river's waterlogged soil near Chelsea, London. It dates to the Early Neolithic (3530–3340 BC).</a:t>
            </a:r>
          </a:p>
          <a:p>
            <a:r>
              <a:rPr lang="en-GB" sz="2400" dirty="0"/>
              <a:t>Experiments using a replica showed it could have produced fatal injuries, matching skull damage found in European Neolithic skeletons. This suggests its use as a deadly, short-range weapon.  </a:t>
            </a:r>
          </a:p>
          <a:p>
            <a:r>
              <a:rPr lang="en-GB" sz="2400" dirty="0"/>
              <a:t> </a:t>
            </a:r>
          </a:p>
          <a:p>
            <a:endParaRPr lang="en-GB" dirty="0"/>
          </a:p>
        </p:txBody>
      </p:sp>
      <p:pic>
        <p:nvPicPr>
          <p:cNvPr id="13" name="Picture Placeholder 12" descr="Two wooden clubs - the Thames Beater (top) and the replica club used for experimentation (bottom) ">
            <a:extLst>
              <a:ext uri="{FF2B5EF4-FFF2-40B4-BE49-F238E27FC236}">
                <a16:creationId xmlns:a16="http://schemas.microsoft.com/office/drawing/2014/main" id="{371040A5-C548-058F-6404-ADAC5B96A5C6}"/>
              </a:ext>
            </a:extLst>
          </p:cNvPr>
          <p:cNvPicPr>
            <a:picLocks noGrp="1" noChangeAspect="1"/>
          </p:cNvPicPr>
          <p:nvPr>
            <p:ph type="pic" sz="quarter" idx="10"/>
          </p:nvPr>
        </p:nvPicPr>
        <p:blipFill>
          <a:blip r:embed="rId3"/>
          <a:srcRect l="3495" r="3495"/>
          <a:stretch>
            <a:fillRect/>
          </a:stretch>
        </p:blipFill>
        <p:spPr/>
      </p:pic>
      <p:sp>
        <p:nvSpPr>
          <p:cNvPr id="3" name="Text Placeholder 2">
            <a:extLst>
              <a:ext uri="{FF2B5EF4-FFF2-40B4-BE49-F238E27FC236}">
                <a16:creationId xmlns:a16="http://schemas.microsoft.com/office/drawing/2014/main" id="{889DDBFF-054E-22D2-2A9A-F192D9CAF431}"/>
              </a:ext>
            </a:extLst>
          </p:cNvPr>
          <p:cNvSpPr>
            <a:spLocks noGrp="1"/>
          </p:cNvSpPr>
          <p:nvPr>
            <p:ph type="body" sz="quarter" idx="23"/>
          </p:nvPr>
        </p:nvSpPr>
        <p:spPr/>
        <p:txBody>
          <a:bodyPr/>
          <a:lstStyle/>
          <a:p>
            <a:r>
              <a:rPr lang="en-GB" dirty="0"/>
              <a:t>The Thames Beater (top) and the replica club used for experimentation (bottom) Credit: Meaghan Dyer</a:t>
            </a:r>
          </a:p>
        </p:txBody>
      </p:sp>
    </p:spTree>
    <p:extLst>
      <p:ext uri="{BB962C8B-B14F-4D97-AF65-F5344CB8AC3E}">
        <p14:creationId xmlns:p14="http://schemas.microsoft.com/office/powerpoint/2010/main" val="231670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31F04-3BAA-CAAB-9160-60DBC346E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03341B-9BCD-BE14-E682-75B5389FAC6C}"/>
              </a:ext>
            </a:extLst>
          </p:cNvPr>
          <p:cNvSpPr>
            <a:spLocks noGrp="1"/>
          </p:cNvSpPr>
          <p:nvPr>
            <p:ph type="title"/>
          </p:nvPr>
        </p:nvSpPr>
        <p:spPr/>
        <p:txBody>
          <a:bodyPr>
            <a:normAutofit/>
          </a:bodyPr>
          <a:lstStyle/>
          <a:p>
            <a:r>
              <a:rPr lang="en-US" dirty="0"/>
              <a:t>Woodworking </a:t>
            </a:r>
          </a:p>
        </p:txBody>
      </p:sp>
      <p:sp>
        <p:nvSpPr>
          <p:cNvPr id="14" name="Content Placeholder 13">
            <a:extLst>
              <a:ext uri="{FF2B5EF4-FFF2-40B4-BE49-F238E27FC236}">
                <a16:creationId xmlns:a16="http://schemas.microsoft.com/office/drawing/2014/main" id="{8DD45703-6598-431A-1DB7-33CD71DCFDA1}"/>
              </a:ext>
            </a:extLst>
          </p:cNvPr>
          <p:cNvSpPr>
            <a:spLocks noGrp="1"/>
          </p:cNvSpPr>
          <p:nvPr>
            <p:ph idx="1"/>
          </p:nvPr>
        </p:nvSpPr>
        <p:spPr>
          <a:xfrm>
            <a:off x="381886" y="1411704"/>
            <a:ext cx="5481032" cy="4981601"/>
          </a:xfrm>
        </p:spPr>
        <p:txBody>
          <a:bodyPr lIns="0" tIns="45720" rIns="90000" bIns="45720" anchor="t"/>
          <a:lstStyle/>
          <a:p>
            <a:r>
              <a:rPr lang="en-GB" sz="2400" dirty="0"/>
              <a:t>The Sweet Track is a Neolithic wooden walkway (c 3800 BC). It crossed a long, wet swamp near Glastonbury in Somerset. </a:t>
            </a:r>
          </a:p>
          <a:p>
            <a:r>
              <a:rPr lang="en-GB" sz="2400" dirty="0"/>
              <a:t>People walked on a single wooden plank for 2km to get from the hills to an island. </a:t>
            </a:r>
          </a:p>
          <a:p>
            <a:r>
              <a:rPr lang="en-GB" sz="2400" dirty="0"/>
              <a:t>Near the track, people left many objects, such as stone axes, pottery, arrowheads, and wooden items like a bowl and even a toy axe. Some special objects, like a jade axe from far away, were probably left as gifts or offerings.</a:t>
            </a:r>
          </a:p>
          <a:p>
            <a:endParaRPr lang="en-GB" dirty="0"/>
          </a:p>
        </p:txBody>
      </p:sp>
      <p:sp>
        <p:nvSpPr>
          <p:cNvPr id="3" name="Text Placeholder 2">
            <a:extLst>
              <a:ext uri="{FF2B5EF4-FFF2-40B4-BE49-F238E27FC236}">
                <a16:creationId xmlns:a16="http://schemas.microsoft.com/office/drawing/2014/main" id="{1816BA09-7BC8-ED42-4ED8-FD5558AE82AB}"/>
              </a:ext>
            </a:extLst>
          </p:cNvPr>
          <p:cNvSpPr>
            <a:spLocks noGrp="1"/>
          </p:cNvSpPr>
          <p:nvPr>
            <p:ph type="body" sz="quarter" idx="23"/>
          </p:nvPr>
        </p:nvSpPr>
        <p:spPr/>
        <p:txBody>
          <a:bodyPr/>
          <a:lstStyle/>
          <a:p>
            <a:r>
              <a:rPr lang="en-GB" dirty="0"/>
              <a:t>The Sweet Track</a:t>
            </a:r>
          </a:p>
        </p:txBody>
      </p:sp>
      <p:pic>
        <p:nvPicPr>
          <p:cNvPr id="7" name="Picture Placeholder 6" descr="A photo of a reconstruction of a wooden plank bridge across a marshy area">
            <a:extLst>
              <a:ext uri="{FF2B5EF4-FFF2-40B4-BE49-F238E27FC236}">
                <a16:creationId xmlns:a16="http://schemas.microsoft.com/office/drawing/2014/main" id="{44B08147-D6A2-EB37-1264-0EE03291B4F3}"/>
              </a:ext>
            </a:extLst>
          </p:cNvPr>
          <p:cNvPicPr>
            <a:picLocks noGrp="1" noChangeAspect="1"/>
          </p:cNvPicPr>
          <p:nvPr>
            <p:ph type="pic" sz="quarter" idx="10"/>
          </p:nvPr>
        </p:nvPicPr>
        <p:blipFill>
          <a:blip r:embed="rId3"/>
          <a:srcRect l="293" r="10418"/>
          <a:stretch>
            <a:fillRect/>
          </a:stretch>
        </p:blipFill>
        <p:spPr>
          <a:xfrm>
            <a:off x="6096000" y="1411704"/>
            <a:ext cx="5714114" cy="4798596"/>
          </a:xfrm>
        </p:spPr>
      </p:pic>
      <p:grpSp>
        <p:nvGrpSpPr>
          <p:cNvPr id="8" name="Group 7" descr="How might climate change affect delicate waterlogged archaeological sites like the Sweet Track?">
            <a:extLst>
              <a:ext uri="{FF2B5EF4-FFF2-40B4-BE49-F238E27FC236}">
                <a16:creationId xmlns:a16="http://schemas.microsoft.com/office/drawing/2014/main" id="{A2B9A261-C95B-CB6C-3D45-14D2C31E0393}"/>
              </a:ext>
            </a:extLst>
          </p:cNvPr>
          <p:cNvGrpSpPr/>
          <p:nvPr/>
        </p:nvGrpSpPr>
        <p:grpSpPr>
          <a:xfrm>
            <a:off x="8703285" y="1792544"/>
            <a:ext cx="3106829" cy="3532490"/>
            <a:chOff x="1063727" y="4699295"/>
            <a:chExt cx="3106829" cy="3532490"/>
          </a:xfrm>
        </p:grpSpPr>
        <p:grpSp>
          <p:nvGrpSpPr>
            <p:cNvPr id="9" name="Washi">
              <a:extLst>
                <a:ext uri="{FF2B5EF4-FFF2-40B4-BE49-F238E27FC236}">
                  <a16:creationId xmlns:a16="http://schemas.microsoft.com/office/drawing/2014/main" id="{AC3DE192-D943-1571-59E7-BB865C038441}"/>
                </a:ext>
                <a:ext uri="{C183D7F6-B498-43B3-948B-1728B52AA6E4}">
                  <adec:decorative xmlns:adec="http://schemas.microsoft.com/office/drawing/2017/decorative" val="1"/>
                </a:ext>
              </a:extLst>
            </p:cNvPr>
            <p:cNvGrpSpPr/>
            <p:nvPr/>
          </p:nvGrpSpPr>
          <p:grpSpPr>
            <a:xfrm>
              <a:off x="1265773" y="5151862"/>
              <a:ext cx="2904783" cy="3079923"/>
              <a:chOff x="7626072" y="1908935"/>
              <a:chExt cx="2904783" cy="3079923"/>
            </a:xfrm>
          </p:grpSpPr>
          <p:sp>
            <p:nvSpPr>
              <p:cNvPr id="11" name="Picture 9">
                <a:extLst>
                  <a:ext uri="{FF2B5EF4-FFF2-40B4-BE49-F238E27FC236}">
                    <a16:creationId xmlns:a16="http://schemas.microsoft.com/office/drawing/2014/main" id="{B804AA88-7B35-5DF1-A4AA-9E700269C864}"/>
                  </a:ext>
                  <a:ext uri="{C183D7F6-B498-43B3-948B-1728B52AA6E4}">
                    <adec:decorative xmlns:adec="http://schemas.microsoft.com/office/drawing/2017/decorative" val="1"/>
                  </a:ext>
                </a:extLst>
              </p:cNvPr>
              <p:cNvSpPr/>
              <p:nvPr/>
            </p:nvSpPr>
            <p:spPr>
              <a:xfrm>
                <a:off x="7626072" y="1908936"/>
                <a:ext cx="2904783" cy="3079922"/>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dirty="0"/>
              </a:p>
            </p:txBody>
          </p:sp>
          <p:sp>
            <p:nvSpPr>
              <p:cNvPr id="12" name="Text Placeholder" descr="How might climate change affect delicate waterlogged archaeological sites like the Sweet Track?">
                <a:extLst>
                  <a:ext uri="{FF2B5EF4-FFF2-40B4-BE49-F238E27FC236}">
                    <a16:creationId xmlns:a16="http://schemas.microsoft.com/office/drawing/2014/main" id="{B9012E19-ABBD-67BB-9FC2-6E65597F1E58}"/>
                  </a:ext>
                </a:extLst>
              </p:cNvPr>
              <p:cNvSpPr txBox="1">
                <a:spLocks/>
              </p:cNvSpPr>
              <p:nvPr/>
            </p:nvSpPr>
            <p:spPr>
              <a:xfrm>
                <a:off x="7626072" y="1908935"/>
                <a:ext cx="2904783" cy="307992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p>
              <a:p>
                <a:pPr eaLnBrk="1" hangingPunct="1">
                  <a:spcBef>
                    <a:spcPct val="20000"/>
                  </a:spcBef>
                </a:pPr>
                <a:r>
                  <a:rPr lang="en-GB" altLang="en-US" sz="2000" b="0" dirty="0">
                    <a:cs typeface="Arial" panose="020B0604020202020204" pitchFamily="34" charset="0"/>
                  </a:rPr>
                  <a:t>How might climate change affect delicate waterlogged archaeological sites like the Sweet Track?</a:t>
                </a:r>
              </a:p>
              <a:p>
                <a:pPr eaLnBrk="1" hangingPunct="1">
                  <a:spcBef>
                    <a:spcPct val="20000"/>
                  </a:spcBef>
                </a:pPr>
                <a:endParaRPr lang="en-GB" altLang="en-US" sz="2000" b="0" dirty="0">
                  <a:cs typeface="Arial" panose="020B0604020202020204" pitchFamily="34" charset="0"/>
                </a:endParaRPr>
              </a:p>
            </p:txBody>
          </p:sp>
        </p:grpSp>
        <p:pic>
          <p:nvPicPr>
            <p:cNvPr id="10" name="Question Mark">
              <a:extLst>
                <a:ext uri="{FF2B5EF4-FFF2-40B4-BE49-F238E27FC236}">
                  <a16:creationId xmlns:a16="http://schemas.microsoft.com/office/drawing/2014/main" id="{4246A554-08F0-9C3B-4647-BF015910CAC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11017">
              <a:off x="1063727" y="4699295"/>
              <a:ext cx="744846" cy="1318312"/>
            </a:xfrm>
            <a:prstGeom prst="rect">
              <a:avLst/>
            </a:prstGeom>
          </p:spPr>
        </p:pic>
      </p:grpSp>
    </p:spTree>
    <p:extLst>
      <p:ext uri="{BB962C8B-B14F-4D97-AF65-F5344CB8AC3E}">
        <p14:creationId xmlns:p14="http://schemas.microsoft.com/office/powerpoint/2010/main" val="382891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D1ACB-A66E-73DE-213D-13BED227CAF2}"/>
              </a:ext>
            </a:extLst>
          </p:cNvPr>
          <p:cNvSpPr>
            <a:spLocks noGrp="1"/>
          </p:cNvSpPr>
          <p:nvPr>
            <p:ph type="title"/>
          </p:nvPr>
        </p:nvSpPr>
        <p:spPr>
          <a:xfrm>
            <a:off x="276976" y="-870496"/>
            <a:ext cx="10996613" cy="710288"/>
          </a:xfrm>
        </p:spPr>
        <p:txBody>
          <a:bodyPr/>
          <a:lstStyle/>
          <a:p>
            <a:r>
              <a:rPr lang="en-US" dirty="0"/>
              <a:t>Neolithic Sites in the UK</a:t>
            </a:r>
          </a:p>
        </p:txBody>
      </p:sp>
      <p:pic>
        <p:nvPicPr>
          <p:cNvPr id="4" name="Picture 5" descr="Map of the UK showing 15 locations where Neolithic sites are. ">
            <a:extLst>
              <a:ext uri="{FF2B5EF4-FFF2-40B4-BE49-F238E27FC236}">
                <a16:creationId xmlns:a16="http://schemas.microsoft.com/office/drawing/2014/main" id="{A3CAAFC8-E272-E09B-2A9E-03C4CB9800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4821"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3">
            <a:extLst>
              <a:ext uri="{FF2B5EF4-FFF2-40B4-BE49-F238E27FC236}">
                <a16:creationId xmlns:a16="http://schemas.microsoft.com/office/drawing/2014/main" id="{976FEECD-D768-2918-0CE3-B8EDF8ADE1CD}"/>
              </a:ext>
              <a:ext uri="{C183D7F6-B498-43B3-948B-1728B52AA6E4}">
                <adec:decorative xmlns:adec="http://schemas.microsoft.com/office/drawing/2017/decorative" val="1"/>
              </a:ext>
            </a:extLst>
          </p:cNvPr>
          <p:cNvSpPr txBox="1">
            <a:spLocks noChangeArrowheads="1"/>
          </p:cNvSpPr>
          <p:nvPr/>
        </p:nvSpPr>
        <p:spPr bwMode="auto">
          <a:xfrm>
            <a:off x="2489284" y="168275"/>
            <a:ext cx="11414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Skara Brae</a:t>
            </a:r>
          </a:p>
        </p:txBody>
      </p:sp>
      <p:sp>
        <p:nvSpPr>
          <p:cNvPr id="11" name="TextBox 23">
            <a:extLst>
              <a:ext uri="{FF2B5EF4-FFF2-40B4-BE49-F238E27FC236}">
                <a16:creationId xmlns:a16="http://schemas.microsoft.com/office/drawing/2014/main" id="{87D11736-E5DC-1ABD-A8DB-61A2020C7642}"/>
              </a:ext>
              <a:ext uri="{C183D7F6-B498-43B3-948B-1728B52AA6E4}">
                <adec:decorative xmlns:adec="http://schemas.microsoft.com/office/drawing/2017/decorative" val="1"/>
              </a:ext>
            </a:extLst>
          </p:cNvPr>
          <p:cNvSpPr txBox="1">
            <a:spLocks noChangeArrowheads="1"/>
          </p:cNvSpPr>
          <p:nvPr/>
        </p:nvSpPr>
        <p:spPr bwMode="auto">
          <a:xfrm>
            <a:off x="5113421" y="1916113"/>
            <a:ext cx="2549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West Kennet long barrow</a:t>
            </a:r>
          </a:p>
        </p:txBody>
      </p:sp>
      <p:sp>
        <p:nvSpPr>
          <p:cNvPr id="34" name="TextBox 23">
            <a:extLst>
              <a:ext uri="{FF2B5EF4-FFF2-40B4-BE49-F238E27FC236}">
                <a16:creationId xmlns:a16="http://schemas.microsoft.com/office/drawing/2014/main" id="{7765E6F3-1690-8D8A-7248-7E0220A91CC2}"/>
              </a:ext>
              <a:ext uri="{C183D7F6-B498-43B3-948B-1728B52AA6E4}">
                <adec:decorative xmlns:adec="http://schemas.microsoft.com/office/drawing/2017/decorative" val="1"/>
              </a:ext>
            </a:extLst>
          </p:cNvPr>
          <p:cNvSpPr txBox="1">
            <a:spLocks noChangeArrowheads="1"/>
          </p:cNvSpPr>
          <p:nvPr/>
        </p:nvSpPr>
        <p:spPr bwMode="auto">
          <a:xfrm>
            <a:off x="2071771" y="2328863"/>
            <a:ext cx="1565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Doddington Moor</a:t>
            </a:r>
          </a:p>
        </p:txBody>
      </p:sp>
      <p:sp>
        <p:nvSpPr>
          <p:cNvPr id="14" name="TextBox 23">
            <a:extLst>
              <a:ext uri="{FF2B5EF4-FFF2-40B4-BE49-F238E27FC236}">
                <a16:creationId xmlns:a16="http://schemas.microsoft.com/office/drawing/2014/main" id="{BCD557B9-67A3-7650-485C-B3BBE67D5A7E}"/>
              </a:ext>
              <a:ext uri="{C183D7F6-B498-43B3-948B-1728B52AA6E4}">
                <adec:decorative xmlns:adec="http://schemas.microsoft.com/office/drawing/2017/decorative" val="1"/>
              </a:ext>
            </a:extLst>
          </p:cNvPr>
          <p:cNvSpPr txBox="1">
            <a:spLocks noChangeArrowheads="1"/>
          </p:cNvSpPr>
          <p:nvPr/>
        </p:nvSpPr>
        <p:spPr bwMode="auto">
          <a:xfrm>
            <a:off x="5113421" y="2217738"/>
            <a:ext cx="305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Windmill Hill causewayed enclosure</a:t>
            </a:r>
          </a:p>
        </p:txBody>
      </p:sp>
      <p:sp>
        <p:nvSpPr>
          <p:cNvPr id="18" name="TextBox 23">
            <a:extLst>
              <a:ext uri="{FF2B5EF4-FFF2-40B4-BE49-F238E27FC236}">
                <a16:creationId xmlns:a16="http://schemas.microsoft.com/office/drawing/2014/main" id="{E4362148-99A9-8A78-01F5-4BBD2796AE08}"/>
              </a:ext>
              <a:ext uri="{C183D7F6-B498-43B3-948B-1728B52AA6E4}">
                <adec:decorative xmlns:adec="http://schemas.microsoft.com/office/drawing/2017/decorative" val="1"/>
              </a:ext>
            </a:extLst>
          </p:cNvPr>
          <p:cNvSpPr txBox="1">
            <a:spLocks noChangeArrowheads="1"/>
          </p:cNvSpPr>
          <p:nvPr/>
        </p:nvSpPr>
        <p:spPr bwMode="auto">
          <a:xfrm>
            <a:off x="5113421" y="2492375"/>
            <a:ext cx="1825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Stonehenge Cursus</a:t>
            </a:r>
          </a:p>
        </p:txBody>
      </p:sp>
      <p:sp>
        <p:nvSpPr>
          <p:cNvPr id="22" name="TextBox 23">
            <a:extLst>
              <a:ext uri="{FF2B5EF4-FFF2-40B4-BE49-F238E27FC236}">
                <a16:creationId xmlns:a16="http://schemas.microsoft.com/office/drawing/2014/main" id="{0DE96B4D-01EA-810B-ADF3-2321DD4EAC95}"/>
              </a:ext>
              <a:ext uri="{C183D7F6-B498-43B3-948B-1728B52AA6E4}">
                <adec:decorative xmlns:adec="http://schemas.microsoft.com/office/drawing/2017/decorative" val="1"/>
              </a:ext>
            </a:extLst>
          </p:cNvPr>
          <p:cNvSpPr txBox="1">
            <a:spLocks noChangeArrowheads="1"/>
          </p:cNvSpPr>
          <p:nvPr/>
        </p:nvSpPr>
        <p:spPr bwMode="auto">
          <a:xfrm>
            <a:off x="5113421" y="2779713"/>
            <a:ext cx="23288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Avebury and Silbury Hill</a:t>
            </a:r>
          </a:p>
        </p:txBody>
      </p:sp>
      <p:sp>
        <p:nvSpPr>
          <p:cNvPr id="6" name="TextBox 23">
            <a:extLst>
              <a:ext uri="{FF2B5EF4-FFF2-40B4-BE49-F238E27FC236}">
                <a16:creationId xmlns:a16="http://schemas.microsoft.com/office/drawing/2014/main" id="{8FEA68DA-281F-D3A7-9E28-88BE1F444007}"/>
              </a:ext>
              <a:ext uri="{C183D7F6-B498-43B3-948B-1728B52AA6E4}">
                <adec:decorative xmlns:adec="http://schemas.microsoft.com/office/drawing/2017/decorative" val="1"/>
              </a:ext>
            </a:extLst>
          </p:cNvPr>
          <p:cNvSpPr txBox="1">
            <a:spLocks noChangeArrowheads="1"/>
          </p:cNvSpPr>
          <p:nvPr/>
        </p:nvSpPr>
        <p:spPr bwMode="auto">
          <a:xfrm>
            <a:off x="3414796" y="2905125"/>
            <a:ext cx="1990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Langdale</a:t>
            </a:r>
          </a:p>
        </p:txBody>
      </p:sp>
      <p:sp>
        <p:nvSpPr>
          <p:cNvPr id="28" name="TextBox 23">
            <a:extLst>
              <a:ext uri="{FF2B5EF4-FFF2-40B4-BE49-F238E27FC236}">
                <a16:creationId xmlns:a16="http://schemas.microsoft.com/office/drawing/2014/main" id="{CB8E03E9-0390-C46D-A985-A102C8F56996}"/>
              </a:ext>
              <a:ext uri="{C183D7F6-B498-43B3-948B-1728B52AA6E4}">
                <adec:decorative xmlns:adec="http://schemas.microsoft.com/office/drawing/2017/decorative" val="1"/>
              </a:ext>
            </a:extLst>
          </p:cNvPr>
          <p:cNvSpPr txBox="1">
            <a:spLocks noChangeArrowheads="1"/>
          </p:cNvSpPr>
          <p:nvPr/>
        </p:nvSpPr>
        <p:spPr bwMode="auto">
          <a:xfrm>
            <a:off x="5113421" y="3068638"/>
            <a:ext cx="26273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Durrington Walls &amp; Woodhenge</a:t>
            </a:r>
          </a:p>
        </p:txBody>
      </p:sp>
      <p:sp>
        <p:nvSpPr>
          <p:cNvPr id="30" name="TextBox 23">
            <a:extLst>
              <a:ext uri="{FF2B5EF4-FFF2-40B4-BE49-F238E27FC236}">
                <a16:creationId xmlns:a16="http://schemas.microsoft.com/office/drawing/2014/main" id="{5C3D29DA-F8C1-8B51-6005-2E07987E7E30}"/>
              </a:ext>
              <a:ext uri="{C183D7F6-B498-43B3-948B-1728B52AA6E4}">
                <adec:decorative xmlns:adec="http://schemas.microsoft.com/office/drawing/2017/decorative" val="1"/>
              </a:ext>
            </a:extLst>
          </p:cNvPr>
          <p:cNvSpPr txBox="1">
            <a:spLocks noChangeArrowheads="1"/>
          </p:cNvSpPr>
          <p:nvPr/>
        </p:nvSpPr>
        <p:spPr bwMode="auto">
          <a:xfrm>
            <a:off x="5105484" y="3340100"/>
            <a:ext cx="2330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Stonehenge</a:t>
            </a:r>
          </a:p>
        </p:txBody>
      </p:sp>
      <p:sp>
        <p:nvSpPr>
          <p:cNvPr id="21" name="TextBox 23">
            <a:extLst>
              <a:ext uri="{FF2B5EF4-FFF2-40B4-BE49-F238E27FC236}">
                <a16:creationId xmlns:a16="http://schemas.microsoft.com/office/drawing/2014/main" id="{B6184A98-0C1D-5492-083B-735F57A78137}"/>
              </a:ext>
              <a:ext uri="{C183D7F6-B498-43B3-948B-1728B52AA6E4}">
                <adec:decorative xmlns:adec="http://schemas.microsoft.com/office/drawing/2017/decorative" val="1"/>
              </a:ext>
            </a:extLst>
          </p:cNvPr>
          <p:cNvSpPr txBox="1">
            <a:spLocks noChangeArrowheads="1"/>
          </p:cNvSpPr>
          <p:nvPr/>
        </p:nvSpPr>
        <p:spPr bwMode="auto">
          <a:xfrm>
            <a:off x="2719471" y="3429000"/>
            <a:ext cx="1271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Thornborough </a:t>
            </a:r>
          </a:p>
        </p:txBody>
      </p:sp>
      <p:sp>
        <p:nvSpPr>
          <p:cNvPr id="32" name="TextBox 23">
            <a:extLst>
              <a:ext uri="{FF2B5EF4-FFF2-40B4-BE49-F238E27FC236}">
                <a16:creationId xmlns:a16="http://schemas.microsoft.com/office/drawing/2014/main" id="{D5D11F3F-0484-370A-2218-7ED2F470D2EF}"/>
              </a:ext>
              <a:ext uri="{C183D7F6-B498-43B3-948B-1728B52AA6E4}">
                <adec:decorative xmlns:adec="http://schemas.microsoft.com/office/drawing/2017/decorative" val="1"/>
              </a:ext>
            </a:extLst>
          </p:cNvPr>
          <p:cNvSpPr txBox="1">
            <a:spLocks noChangeArrowheads="1"/>
          </p:cNvSpPr>
          <p:nvPr/>
        </p:nvSpPr>
        <p:spPr bwMode="auto">
          <a:xfrm>
            <a:off x="5105484" y="3625850"/>
            <a:ext cx="2330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The Amesbury Archer</a:t>
            </a:r>
          </a:p>
        </p:txBody>
      </p:sp>
      <p:sp>
        <p:nvSpPr>
          <p:cNvPr id="25" name="TextBox 24">
            <a:extLst>
              <a:ext uri="{FF2B5EF4-FFF2-40B4-BE49-F238E27FC236}">
                <a16:creationId xmlns:a16="http://schemas.microsoft.com/office/drawing/2014/main" id="{BCB68B15-D440-1CB6-AF3B-08D6DC2CD57D}"/>
              </a:ext>
              <a:ext uri="{C183D7F6-B498-43B3-948B-1728B52AA6E4}">
                <adec:decorative xmlns:adec="http://schemas.microsoft.com/office/drawing/2017/decorative" val="1"/>
              </a:ext>
            </a:extLst>
          </p:cNvPr>
          <p:cNvSpPr txBox="1">
            <a:spLocks noChangeArrowheads="1"/>
          </p:cNvSpPr>
          <p:nvPr/>
        </p:nvSpPr>
        <p:spPr bwMode="auto">
          <a:xfrm>
            <a:off x="4746709" y="4362450"/>
            <a:ext cx="241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Grimes Graves</a:t>
            </a:r>
          </a:p>
        </p:txBody>
      </p:sp>
      <p:sp>
        <p:nvSpPr>
          <p:cNvPr id="10" name="TextBox 23">
            <a:extLst>
              <a:ext uri="{FF2B5EF4-FFF2-40B4-BE49-F238E27FC236}">
                <a16:creationId xmlns:a16="http://schemas.microsoft.com/office/drawing/2014/main" id="{CCC776B0-74D3-8B26-99A9-A6F2F41C5CB4}"/>
              </a:ext>
              <a:ext uri="{C183D7F6-B498-43B3-948B-1728B52AA6E4}">
                <adec:decorative xmlns:adec="http://schemas.microsoft.com/office/drawing/2017/decorative" val="1"/>
              </a:ext>
            </a:extLst>
          </p:cNvPr>
          <p:cNvSpPr txBox="1">
            <a:spLocks noChangeArrowheads="1"/>
          </p:cNvSpPr>
          <p:nvPr/>
        </p:nvSpPr>
        <p:spPr bwMode="auto">
          <a:xfrm>
            <a:off x="1890796" y="5353050"/>
            <a:ext cx="14144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The Sweet Track</a:t>
            </a:r>
          </a:p>
        </p:txBody>
      </p:sp>
      <p:sp>
        <p:nvSpPr>
          <p:cNvPr id="8" name="TextBox 23">
            <a:extLst>
              <a:ext uri="{FF2B5EF4-FFF2-40B4-BE49-F238E27FC236}">
                <a16:creationId xmlns:a16="http://schemas.microsoft.com/office/drawing/2014/main" id="{B073D267-15FB-D8A9-42F7-E1C3535EC253}"/>
              </a:ext>
              <a:ext uri="{C183D7F6-B498-43B3-948B-1728B52AA6E4}">
                <adec:decorative xmlns:adec="http://schemas.microsoft.com/office/drawing/2017/decorative" val="1"/>
              </a:ext>
            </a:extLst>
          </p:cNvPr>
          <p:cNvSpPr txBox="1">
            <a:spLocks noChangeArrowheads="1"/>
          </p:cNvSpPr>
          <p:nvPr/>
        </p:nvSpPr>
        <p:spPr bwMode="auto">
          <a:xfrm>
            <a:off x="4062496" y="5426075"/>
            <a:ext cx="19907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Horton</a:t>
            </a:r>
          </a:p>
        </p:txBody>
      </p:sp>
      <p:sp>
        <p:nvSpPr>
          <p:cNvPr id="17" name="TextBox 23">
            <a:extLst>
              <a:ext uri="{FF2B5EF4-FFF2-40B4-BE49-F238E27FC236}">
                <a16:creationId xmlns:a16="http://schemas.microsoft.com/office/drawing/2014/main" id="{3CF77B38-EAF9-6F2B-0516-42B6988946DB}"/>
              </a:ext>
              <a:ext uri="{C183D7F6-B498-43B3-948B-1728B52AA6E4}">
                <adec:decorative xmlns:adec="http://schemas.microsoft.com/office/drawing/2017/decorative" val="1"/>
              </a:ext>
            </a:extLst>
          </p:cNvPr>
          <p:cNvSpPr txBox="1">
            <a:spLocks noChangeArrowheads="1"/>
          </p:cNvSpPr>
          <p:nvPr/>
        </p:nvSpPr>
        <p:spPr bwMode="auto">
          <a:xfrm>
            <a:off x="2220996" y="5897563"/>
            <a:ext cx="1990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ea typeface="ＭＳ Ｐゴシック" pitchFamily="34" charset="-128"/>
              </a:rPr>
              <a:t>Trethevy Quoit</a:t>
            </a:r>
          </a:p>
        </p:txBody>
      </p:sp>
      <p:sp>
        <p:nvSpPr>
          <p:cNvPr id="5" name="Oval 4">
            <a:hlinkClick r:id="rId4" action="ppaction://hlinksldjump"/>
            <a:extLst>
              <a:ext uri="{FF2B5EF4-FFF2-40B4-BE49-F238E27FC236}">
                <a16:creationId xmlns:a16="http://schemas.microsoft.com/office/drawing/2014/main" id="{7AE6EE20-861E-D92C-1468-E27860123343}"/>
              </a:ext>
              <a:ext uri="{C183D7F6-B498-43B3-948B-1728B52AA6E4}">
                <adec:decorative xmlns:adec="http://schemas.microsoft.com/office/drawing/2017/decorative" val="1"/>
              </a:ext>
            </a:extLst>
          </p:cNvPr>
          <p:cNvSpPr/>
          <p:nvPr/>
        </p:nvSpPr>
        <p:spPr>
          <a:xfrm>
            <a:off x="3270334" y="3122613"/>
            <a:ext cx="179387" cy="180975"/>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 name="Oval 6">
            <a:hlinkClick r:id="rId5" action="ppaction://hlinksldjump"/>
            <a:extLst>
              <a:ext uri="{FF2B5EF4-FFF2-40B4-BE49-F238E27FC236}">
                <a16:creationId xmlns:a16="http://schemas.microsoft.com/office/drawing/2014/main" id="{CD0E890D-2998-9983-BA90-312B36B712F5}"/>
              </a:ext>
              <a:ext uri="{C183D7F6-B498-43B3-948B-1728B52AA6E4}">
                <adec:decorative xmlns:adec="http://schemas.microsoft.com/office/drawing/2017/decorative" val="1"/>
              </a:ext>
            </a:extLst>
          </p:cNvPr>
          <p:cNvSpPr/>
          <p:nvPr/>
        </p:nvSpPr>
        <p:spPr>
          <a:xfrm>
            <a:off x="4319671" y="5289550"/>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Oval 8">
            <a:hlinkClick r:id="rId6" action="ppaction://hlinksldjump"/>
            <a:extLst>
              <a:ext uri="{FF2B5EF4-FFF2-40B4-BE49-F238E27FC236}">
                <a16:creationId xmlns:a16="http://schemas.microsoft.com/office/drawing/2014/main" id="{6BC235A1-F55D-0521-A2F9-86EB2F9A5DB8}"/>
              </a:ext>
              <a:ext uri="{C183D7F6-B498-43B3-948B-1728B52AA6E4}">
                <adec:decorative xmlns:adec="http://schemas.microsoft.com/office/drawing/2017/decorative" val="1"/>
              </a:ext>
            </a:extLst>
          </p:cNvPr>
          <p:cNvSpPr/>
          <p:nvPr/>
        </p:nvSpPr>
        <p:spPr>
          <a:xfrm>
            <a:off x="3216359" y="5226050"/>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 name="Oval 11">
            <a:extLst>
              <a:ext uri="{FF2B5EF4-FFF2-40B4-BE49-F238E27FC236}">
                <a16:creationId xmlns:a16="http://schemas.microsoft.com/office/drawing/2014/main" id="{9E7B0A14-6CFD-5C5E-8626-139CAB2C9B80}"/>
              </a:ext>
              <a:ext uri="{C183D7F6-B498-43B3-948B-1728B52AA6E4}">
                <adec:decorative xmlns:adec="http://schemas.microsoft.com/office/drawing/2017/decorative" val="1"/>
              </a:ext>
            </a:extLst>
          </p:cNvPr>
          <p:cNvSpPr/>
          <p:nvPr/>
        </p:nvSpPr>
        <p:spPr>
          <a:xfrm>
            <a:off x="3630696" y="5157788"/>
            <a:ext cx="360363" cy="358775"/>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3" name="Oval 12">
            <a:hlinkClick r:id="rId7" action="ppaction://hlinksldjump"/>
            <a:extLst>
              <a:ext uri="{FF2B5EF4-FFF2-40B4-BE49-F238E27FC236}">
                <a16:creationId xmlns:a16="http://schemas.microsoft.com/office/drawing/2014/main" id="{10875F08-6A1D-338A-A5FB-B21720DDD09D}"/>
              </a:ext>
              <a:ext uri="{C183D7F6-B498-43B3-948B-1728B52AA6E4}">
                <adec:decorative xmlns:adec="http://schemas.microsoft.com/office/drawing/2017/decorative" val="1"/>
              </a:ext>
            </a:extLst>
          </p:cNvPr>
          <p:cNvSpPr/>
          <p:nvPr/>
        </p:nvSpPr>
        <p:spPr>
          <a:xfrm>
            <a:off x="4926096" y="1981200"/>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5" name="Oval 14">
            <a:hlinkClick r:id="rId8" action="ppaction://hlinksldjump"/>
            <a:extLst>
              <a:ext uri="{FF2B5EF4-FFF2-40B4-BE49-F238E27FC236}">
                <a16:creationId xmlns:a16="http://schemas.microsoft.com/office/drawing/2014/main" id="{9C6052B5-6F72-6BCF-2B89-1AF66910814C}"/>
              </a:ext>
              <a:ext uri="{C183D7F6-B498-43B3-948B-1728B52AA6E4}">
                <adec:decorative xmlns:adec="http://schemas.microsoft.com/office/drawing/2017/decorative" val="1"/>
              </a:ext>
            </a:extLst>
          </p:cNvPr>
          <p:cNvSpPr/>
          <p:nvPr/>
        </p:nvSpPr>
        <p:spPr>
          <a:xfrm>
            <a:off x="4926096" y="228282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6" name="Oval 15">
            <a:hlinkClick r:id="rId9" action="ppaction://hlinksldjump"/>
            <a:extLst>
              <a:ext uri="{FF2B5EF4-FFF2-40B4-BE49-F238E27FC236}">
                <a16:creationId xmlns:a16="http://schemas.microsoft.com/office/drawing/2014/main" id="{0BD01F76-C83A-84FE-683E-7EE891C35394}"/>
              </a:ext>
              <a:ext uri="{C183D7F6-B498-43B3-948B-1728B52AA6E4}">
                <adec:decorative xmlns:adec="http://schemas.microsoft.com/office/drawing/2017/decorative" val="1"/>
              </a:ext>
            </a:extLst>
          </p:cNvPr>
          <p:cNvSpPr/>
          <p:nvPr/>
        </p:nvSpPr>
        <p:spPr>
          <a:xfrm>
            <a:off x="2076534" y="5807075"/>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9" name="Oval 18">
            <a:hlinkClick r:id="rId10" action="ppaction://hlinksldjump"/>
            <a:extLst>
              <a:ext uri="{FF2B5EF4-FFF2-40B4-BE49-F238E27FC236}">
                <a16:creationId xmlns:a16="http://schemas.microsoft.com/office/drawing/2014/main" id="{C166520D-A101-BF9B-8CF6-B631DDD91302}"/>
              </a:ext>
              <a:ext uri="{C183D7F6-B498-43B3-948B-1728B52AA6E4}">
                <adec:decorative xmlns:adec="http://schemas.microsoft.com/office/drawing/2017/decorative" val="1"/>
              </a:ext>
            </a:extLst>
          </p:cNvPr>
          <p:cNvSpPr/>
          <p:nvPr/>
        </p:nvSpPr>
        <p:spPr>
          <a:xfrm>
            <a:off x="4926096" y="2557463"/>
            <a:ext cx="179388"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0" name="Oval 19">
            <a:hlinkClick r:id="rId11" action="ppaction://hlinksldjump"/>
            <a:extLst>
              <a:ext uri="{FF2B5EF4-FFF2-40B4-BE49-F238E27FC236}">
                <a16:creationId xmlns:a16="http://schemas.microsoft.com/office/drawing/2014/main" id="{0745B1AD-9588-FF72-7819-A200EAF17D74}"/>
              </a:ext>
              <a:ext uri="{C183D7F6-B498-43B3-948B-1728B52AA6E4}">
                <adec:decorative xmlns:adec="http://schemas.microsoft.com/office/drawing/2017/decorative" val="1"/>
              </a:ext>
            </a:extLst>
          </p:cNvPr>
          <p:cNvSpPr/>
          <p:nvPr/>
        </p:nvSpPr>
        <p:spPr>
          <a:xfrm>
            <a:off x="3943434" y="3494088"/>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3" name="Oval 22">
            <a:hlinkClick r:id="rId12" action="ppaction://hlinksldjump"/>
            <a:extLst>
              <a:ext uri="{FF2B5EF4-FFF2-40B4-BE49-F238E27FC236}">
                <a16:creationId xmlns:a16="http://schemas.microsoft.com/office/drawing/2014/main" id="{AB816812-6853-EDC0-14DE-63200D6E9C4C}"/>
              </a:ext>
              <a:ext uri="{C183D7F6-B498-43B3-948B-1728B52AA6E4}">
                <adec:decorative xmlns:adec="http://schemas.microsoft.com/office/drawing/2017/decorative" val="1"/>
              </a:ext>
            </a:extLst>
          </p:cNvPr>
          <p:cNvSpPr/>
          <p:nvPr/>
        </p:nvSpPr>
        <p:spPr>
          <a:xfrm>
            <a:off x="4926096" y="2844800"/>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4" name="Oval 23">
            <a:hlinkClick r:id="rId13" action="ppaction://hlinksldjump"/>
            <a:extLst>
              <a:ext uri="{FF2B5EF4-FFF2-40B4-BE49-F238E27FC236}">
                <a16:creationId xmlns:a16="http://schemas.microsoft.com/office/drawing/2014/main" id="{9B165E20-D225-F895-0A1E-4FAE230D3388}"/>
              </a:ext>
              <a:ext uri="{C183D7F6-B498-43B3-948B-1728B52AA6E4}">
                <adec:decorative xmlns:adec="http://schemas.microsoft.com/office/drawing/2017/decorative" val="1"/>
              </a:ext>
            </a:extLst>
          </p:cNvPr>
          <p:cNvSpPr/>
          <p:nvPr/>
        </p:nvSpPr>
        <p:spPr>
          <a:xfrm>
            <a:off x="4603834" y="4581525"/>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7" name="Oval 26">
            <a:hlinkClick r:id="rId14" action="ppaction://hlinksldjump"/>
            <a:extLst>
              <a:ext uri="{FF2B5EF4-FFF2-40B4-BE49-F238E27FC236}">
                <a16:creationId xmlns:a16="http://schemas.microsoft.com/office/drawing/2014/main" id="{3191F8DB-F040-FB17-B4FA-2681F7341408}"/>
              </a:ext>
              <a:ext uri="{C183D7F6-B498-43B3-948B-1728B52AA6E4}">
                <adec:decorative xmlns:adec="http://schemas.microsoft.com/office/drawing/2017/decorative" val="1"/>
              </a:ext>
            </a:extLst>
          </p:cNvPr>
          <p:cNvSpPr/>
          <p:nvPr/>
        </p:nvSpPr>
        <p:spPr>
          <a:xfrm>
            <a:off x="3457659" y="263525"/>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9" name="Oval 28">
            <a:hlinkClick r:id="rId15" action="ppaction://hlinksldjump"/>
            <a:extLst>
              <a:ext uri="{FF2B5EF4-FFF2-40B4-BE49-F238E27FC236}">
                <a16:creationId xmlns:a16="http://schemas.microsoft.com/office/drawing/2014/main" id="{6B2DBE6A-374C-06DF-F97A-1EBD580BC045}"/>
              </a:ext>
              <a:ext uri="{C183D7F6-B498-43B3-948B-1728B52AA6E4}">
                <adec:decorative xmlns:adec="http://schemas.microsoft.com/office/drawing/2017/decorative" val="1"/>
              </a:ext>
            </a:extLst>
          </p:cNvPr>
          <p:cNvSpPr/>
          <p:nvPr/>
        </p:nvSpPr>
        <p:spPr>
          <a:xfrm>
            <a:off x="4926096" y="313372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1" name="Oval 30">
            <a:hlinkClick r:id="rId16" action="ppaction://hlinksldjump"/>
            <a:extLst>
              <a:ext uri="{FF2B5EF4-FFF2-40B4-BE49-F238E27FC236}">
                <a16:creationId xmlns:a16="http://schemas.microsoft.com/office/drawing/2014/main" id="{13D4312D-F37A-9863-43A7-F36C2D9E662F}"/>
              </a:ext>
              <a:ext uri="{C183D7F6-B498-43B3-948B-1728B52AA6E4}">
                <adec:decorative xmlns:adec="http://schemas.microsoft.com/office/drawing/2017/decorative" val="1"/>
              </a:ext>
            </a:extLst>
          </p:cNvPr>
          <p:cNvSpPr/>
          <p:nvPr/>
        </p:nvSpPr>
        <p:spPr>
          <a:xfrm>
            <a:off x="4919746" y="3403600"/>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3" name="Oval 32">
            <a:hlinkClick r:id="rId17" action="ppaction://hlinksldjump"/>
            <a:extLst>
              <a:ext uri="{FF2B5EF4-FFF2-40B4-BE49-F238E27FC236}">
                <a16:creationId xmlns:a16="http://schemas.microsoft.com/office/drawing/2014/main" id="{78BE8B85-1FCF-D738-1CE5-593193086B99}"/>
              </a:ext>
              <a:ext uri="{C183D7F6-B498-43B3-948B-1728B52AA6E4}">
                <adec:decorative xmlns:adec="http://schemas.microsoft.com/office/drawing/2017/decorative" val="1"/>
              </a:ext>
            </a:extLst>
          </p:cNvPr>
          <p:cNvSpPr/>
          <p:nvPr/>
        </p:nvSpPr>
        <p:spPr>
          <a:xfrm>
            <a:off x="4919746" y="3689350"/>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5" name="Oval 34">
            <a:hlinkClick r:id="rId18" action="ppaction://hlinksldjump"/>
            <a:extLst>
              <a:ext uri="{FF2B5EF4-FFF2-40B4-BE49-F238E27FC236}">
                <a16:creationId xmlns:a16="http://schemas.microsoft.com/office/drawing/2014/main" id="{473EFBE5-CC8E-4259-FDB5-0E3F832850F4}"/>
              </a:ext>
              <a:ext uri="{C183D7F6-B498-43B3-948B-1728B52AA6E4}">
                <adec:decorative xmlns:adec="http://schemas.microsoft.com/office/drawing/2017/decorative" val="1"/>
              </a:ext>
            </a:extLst>
          </p:cNvPr>
          <p:cNvSpPr/>
          <p:nvPr/>
        </p:nvSpPr>
        <p:spPr>
          <a:xfrm>
            <a:off x="3540209" y="2403475"/>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cxnSp>
        <p:nvCxnSpPr>
          <p:cNvPr id="36" name="Straight Arrow Connector 35">
            <a:extLst>
              <a:ext uri="{FF2B5EF4-FFF2-40B4-BE49-F238E27FC236}">
                <a16:creationId xmlns:a16="http://schemas.microsoft.com/office/drawing/2014/main" id="{4E33C524-AB53-5661-2B2A-1DDEBF98F81B}"/>
              </a:ext>
              <a:ext uri="{C183D7F6-B498-43B3-948B-1728B52AA6E4}">
                <adec:decorative xmlns:adec="http://schemas.microsoft.com/office/drawing/2017/decorative" val="1"/>
              </a:ext>
            </a:extLst>
          </p:cNvPr>
          <p:cNvCxnSpPr>
            <a:stCxn id="37" idx="1"/>
          </p:cNvCxnSpPr>
          <p:nvPr/>
        </p:nvCxnSpPr>
        <p:spPr>
          <a:xfrm flipH="1">
            <a:off x="3810084" y="2924175"/>
            <a:ext cx="882650" cy="2428875"/>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Left Brace 36">
            <a:extLst>
              <a:ext uri="{FF2B5EF4-FFF2-40B4-BE49-F238E27FC236}">
                <a16:creationId xmlns:a16="http://schemas.microsoft.com/office/drawing/2014/main" id="{E61F8C36-13FF-5348-4C43-863D1915C01A}"/>
              </a:ext>
              <a:ext uri="{C183D7F6-B498-43B3-948B-1728B52AA6E4}">
                <adec:decorative xmlns:adec="http://schemas.microsoft.com/office/drawing/2017/decorative" val="1"/>
              </a:ext>
            </a:extLst>
          </p:cNvPr>
          <p:cNvSpPr/>
          <p:nvPr/>
        </p:nvSpPr>
        <p:spPr>
          <a:xfrm>
            <a:off x="4692734" y="1916113"/>
            <a:ext cx="227012" cy="20177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dirty="0">
              <a:ln>
                <a:solidFill>
                  <a:schemeClr val="tx1"/>
                </a:solidFill>
              </a:ln>
            </a:endParaRPr>
          </a:p>
        </p:txBody>
      </p:sp>
      <p:grpSp>
        <p:nvGrpSpPr>
          <p:cNvPr id="3" name="Washi">
            <a:extLst>
              <a:ext uri="{FF2B5EF4-FFF2-40B4-BE49-F238E27FC236}">
                <a16:creationId xmlns:a16="http://schemas.microsoft.com/office/drawing/2014/main" id="{34C66E55-6D3E-54A9-CD6B-4A4C34DA56EF}"/>
              </a:ext>
              <a:ext uri="{C183D7F6-B498-43B3-948B-1728B52AA6E4}">
                <adec:decorative xmlns:adec="http://schemas.microsoft.com/office/drawing/2017/decorative" val="1"/>
              </a:ext>
            </a:extLst>
          </p:cNvPr>
          <p:cNvGrpSpPr/>
          <p:nvPr/>
        </p:nvGrpSpPr>
        <p:grpSpPr>
          <a:xfrm>
            <a:off x="4692734" y="26106"/>
            <a:ext cx="5185766" cy="1884233"/>
            <a:chOff x="7957226" y="251230"/>
            <a:chExt cx="3797147" cy="1344738"/>
          </a:xfrm>
        </p:grpSpPr>
        <p:sp>
          <p:nvSpPr>
            <p:cNvPr id="38" name="Washi">
              <a:extLst>
                <a:ext uri="{FF2B5EF4-FFF2-40B4-BE49-F238E27FC236}">
                  <a16:creationId xmlns:a16="http://schemas.microsoft.com/office/drawing/2014/main" id="{B59AD7DE-959D-66ED-7292-6D0A5D3F9A7B}"/>
                </a:ext>
                <a:ext uri="{C183D7F6-B498-43B3-948B-1728B52AA6E4}">
                  <adec:decorative xmlns:adec="http://schemas.microsoft.com/office/drawing/2017/decorative" val="1"/>
                </a:ext>
              </a:extLst>
            </p:cNvPr>
            <p:cNvSpPr txBox="1">
              <a:spLocks/>
            </p:cNvSpPr>
            <p:nvPr/>
          </p:nvSpPr>
          <p:spPr>
            <a:xfrm>
              <a:off x="7957226" y="251230"/>
              <a:ext cx="3797147" cy="1344738"/>
            </a:xfrm>
            <a:prstGeom prst="rect">
              <a:avLst/>
            </a:prstGeom>
            <a:blipFill>
              <a:blip>
                <a:extLst>
                  <a:ext uri="{96DAC541-7B7A-43D3-8B79-37D633B846F1}">
                    <asvg:svgBlip xmlns:asvg="http://schemas.microsoft.com/office/drawing/2016/SVG/main" r:embed="rId1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39" name="Text Placeholder">
              <a:extLst>
                <a:ext uri="{FF2B5EF4-FFF2-40B4-BE49-F238E27FC236}">
                  <a16:creationId xmlns:a16="http://schemas.microsoft.com/office/drawing/2014/main" id="{7E83B9FB-6E98-AA82-9221-51A5CC3FB5D1}"/>
                </a:ext>
                <a:ext uri="{C183D7F6-B498-43B3-948B-1728B52AA6E4}">
                  <adec:decorative xmlns:adec="http://schemas.microsoft.com/office/drawing/2017/decorative" val="0"/>
                </a:ext>
              </a:extLst>
            </p:cNvPr>
            <p:cNvSpPr txBox="1">
              <a:spLocks/>
            </p:cNvSpPr>
            <p:nvPr/>
          </p:nvSpPr>
          <p:spPr>
            <a:xfrm rot="21383919">
              <a:off x="8286096" y="633770"/>
              <a:ext cx="3098979" cy="5816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800" dirty="0">
                  <a:ea typeface="MS PGothic" panose="020B0600070205080204" pitchFamily="34" charset="-128"/>
                  <a:cs typeface="Arial" panose="020B0604020202020204" pitchFamily="34" charset="0"/>
                </a:rPr>
                <a:t>Click on the dots to learn about our Top 14 Neolithic sites</a:t>
              </a:r>
            </a:p>
          </p:txBody>
        </p:sp>
      </p:grpSp>
    </p:spTree>
    <p:extLst>
      <p:ext uri="{BB962C8B-B14F-4D97-AF65-F5344CB8AC3E}">
        <p14:creationId xmlns:p14="http://schemas.microsoft.com/office/powerpoint/2010/main" val="234003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16469-D7BD-D56A-1271-714559F75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BE3E9C-C7F9-820C-E92C-9104E354DC33}"/>
              </a:ext>
            </a:extLst>
          </p:cNvPr>
          <p:cNvSpPr>
            <a:spLocks noGrp="1"/>
          </p:cNvSpPr>
          <p:nvPr>
            <p:ph type="title"/>
          </p:nvPr>
        </p:nvSpPr>
        <p:spPr/>
        <p:txBody>
          <a:bodyPr>
            <a:normAutofit/>
          </a:bodyPr>
          <a:lstStyle/>
          <a:p>
            <a:r>
              <a:rPr lang="en-US" dirty="0"/>
              <a:t>The Langdales, Cumbria</a:t>
            </a:r>
          </a:p>
        </p:txBody>
      </p:sp>
      <p:grpSp>
        <p:nvGrpSpPr>
          <p:cNvPr id="4" name="Group 3" descr="Back to map link icon">
            <a:extLst>
              <a:ext uri="{FF2B5EF4-FFF2-40B4-BE49-F238E27FC236}">
                <a16:creationId xmlns:a16="http://schemas.microsoft.com/office/drawing/2014/main" id="{622874A7-B18A-9B07-79E0-D66DFB4D2AE7}"/>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FBE4C276-3A46-0BF8-554A-54A436FF3ED4}"/>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D2145A05-5D3F-CED8-3395-812A6656856B}"/>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06AEEDF3-7DFC-93AD-80C5-6400C9C1F937}"/>
              </a:ext>
            </a:extLst>
          </p:cNvPr>
          <p:cNvSpPr>
            <a:spLocks noGrp="1"/>
          </p:cNvSpPr>
          <p:nvPr>
            <p:ph idx="1"/>
          </p:nvPr>
        </p:nvSpPr>
        <p:spPr/>
        <p:txBody>
          <a:bodyPr/>
          <a:lstStyle/>
          <a:p>
            <a:r>
              <a:rPr lang="en-GB" sz="2400" dirty="0"/>
              <a:t>The Langdales in the Lake District were home to Neolithic stone quarries, known as axe factories.</a:t>
            </a:r>
          </a:p>
          <a:p>
            <a:r>
              <a:rPr lang="en-GB" sz="2400" dirty="0"/>
              <a:t>Thousands of polished stone axe heads have been found there. The stone is a distinctive green colour.</a:t>
            </a:r>
          </a:p>
          <a:p>
            <a:r>
              <a:rPr lang="en-GB" sz="2400" dirty="0"/>
              <a:t>They were traded across Britain, showing their importance.</a:t>
            </a:r>
          </a:p>
          <a:p>
            <a:r>
              <a:rPr lang="en-GB" sz="2400" dirty="0"/>
              <a:t>Some are so delicate they must never have been used. In these cases, the practical usefulness of these objects might have been less important than using them as status symbols.</a:t>
            </a:r>
            <a:endParaRPr lang="en-GB" dirty="0"/>
          </a:p>
        </p:txBody>
      </p:sp>
      <p:pic>
        <p:nvPicPr>
          <p:cNvPr id="6" name="Picture Placeholder 5" descr="Neolithic polished stone axe">
            <a:extLst>
              <a:ext uri="{FF2B5EF4-FFF2-40B4-BE49-F238E27FC236}">
                <a16:creationId xmlns:a16="http://schemas.microsoft.com/office/drawing/2014/main" id="{7EA79694-CA3C-202A-8C15-5C0B49F3B99E}"/>
              </a:ext>
            </a:extLst>
          </p:cNvPr>
          <p:cNvPicPr>
            <a:picLocks noGrp="1" noChangeAspect="1"/>
          </p:cNvPicPr>
          <p:nvPr>
            <p:ph type="pic" sz="quarter" idx="10"/>
          </p:nvPr>
        </p:nvPicPr>
        <p:blipFill>
          <a:blip r:embed="rId4"/>
          <a:srcRect t="6295" b="6295"/>
          <a:stretch/>
        </p:blipFill>
        <p:spPr/>
      </p:pic>
      <p:sp>
        <p:nvSpPr>
          <p:cNvPr id="3" name="Text Placeholder 2">
            <a:extLst>
              <a:ext uri="{FF2B5EF4-FFF2-40B4-BE49-F238E27FC236}">
                <a16:creationId xmlns:a16="http://schemas.microsoft.com/office/drawing/2014/main" id="{FF50566F-0137-5A05-AC29-7E018CDA4D23}"/>
              </a:ext>
            </a:extLst>
          </p:cNvPr>
          <p:cNvSpPr>
            <a:spLocks noGrp="1"/>
          </p:cNvSpPr>
          <p:nvPr>
            <p:ph type="body" sz="quarter" idx="23"/>
          </p:nvPr>
        </p:nvSpPr>
        <p:spPr/>
        <p:txBody>
          <a:bodyPr/>
          <a:lstStyle/>
          <a:p>
            <a:r>
              <a:rPr lang="en-GB" dirty="0"/>
              <a:t>Green Neolithic ‘Langdale’ axe</a:t>
            </a:r>
          </a:p>
        </p:txBody>
      </p:sp>
      <p:grpSp>
        <p:nvGrpSpPr>
          <p:cNvPr id="11" name="Group 10" descr="What sort of things in modern life could be called status symbols - having importance attached to them beyond how well they do a job? ">
            <a:extLst>
              <a:ext uri="{FF2B5EF4-FFF2-40B4-BE49-F238E27FC236}">
                <a16:creationId xmlns:a16="http://schemas.microsoft.com/office/drawing/2014/main" id="{263DA6FB-F936-099F-B213-0A38FC3862CA}"/>
              </a:ext>
            </a:extLst>
          </p:cNvPr>
          <p:cNvGrpSpPr/>
          <p:nvPr/>
        </p:nvGrpSpPr>
        <p:grpSpPr>
          <a:xfrm>
            <a:off x="6510617" y="3539280"/>
            <a:ext cx="4884879" cy="2363870"/>
            <a:chOff x="6510617" y="3539280"/>
            <a:chExt cx="4884879" cy="2363870"/>
          </a:xfrm>
        </p:grpSpPr>
        <p:grpSp>
          <p:nvGrpSpPr>
            <p:cNvPr id="7" name="Washi">
              <a:extLst>
                <a:ext uri="{FF2B5EF4-FFF2-40B4-BE49-F238E27FC236}">
                  <a16:creationId xmlns:a16="http://schemas.microsoft.com/office/drawing/2014/main" id="{4383C76A-DDB3-5E97-3256-F60FC3CEA674}"/>
                </a:ext>
                <a:ext uri="{C183D7F6-B498-43B3-948B-1728B52AA6E4}">
                  <adec:decorative xmlns:adec="http://schemas.microsoft.com/office/drawing/2017/decorative" val="1"/>
                </a:ext>
              </a:extLst>
            </p:cNvPr>
            <p:cNvGrpSpPr/>
            <p:nvPr/>
          </p:nvGrpSpPr>
          <p:grpSpPr>
            <a:xfrm>
              <a:off x="6510617" y="4094265"/>
              <a:ext cx="4884879" cy="1808885"/>
              <a:chOff x="4271928" y="392171"/>
              <a:chExt cx="6358168" cy="1808885"/>
            </a:xfrm>
          </p:grpSpPr>
          <p:sp>
            <p:nvSpPr>
              <p:cNvPr id="8" name="Picture 9">
                <a:extLst>
                  <a:ext uri="{FF2B5EF4-FFF2-40B4-BE49-F238E27FC236}">
                    <a16:creationId xmlns:a16="http://schemas.microsoft.com/office/drawing/2014/main" id="{293C89D4-A58E-4439-D24A-2F37D3420CE0}"/>
                  </a:ext>
                  <a:ext uri="{C183D7F6-B498-43B3-948B-1728B52AA6E4}">
                    <adec:decorative xmlns:adec="http://schemas.microsoft.com/office/drawing/2017/decorative" val="1"/>
                  </a:ext>
                </a:extLst>
              </p:cNvPr>
              <p:cNvSpPr/>
              <p:nvPr/>
            </p:nvSpPr>
            <p:spPr>
              <a:xfrm rot="10800000" flipV="1">
                <a:off x="4271928" y="392171"/>
                <a:ext cx="6358168" cy="1808885"/>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9" name="Text Placeholder" descr="What sort of things in modern life could be called status symbols - having importance attached to them beyond how well they do a job? ">
                <a:extLst>
                  <a:ext uri="{FF2B5EF4-FFF2-40B4-BE49-F238E27FC236}">
                    <a16:creationId xmlns:a16="http://schemas.microsoft.com/office/drawing/2014/main" id="{136D14CE-461C-DC5D-5879-CC27C2045049}"/>
                  </a:ext>
                </a:extLst>
              </p:cNvPr>
              <p:cNvSpPr txBox="1">
                <a:spLocks/>
              </p:cNvSpPr>
              <p:nvPr/>
            </p:nvSpPr>
            <p:spPr>
              <a:xfrm rot="21383919">
                <a:off x="4455326" y="856895"/>
                <a:ext cx="6024729" cy="110020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p>
              <a:p>
                <a:pPr eaLnBrk="1" hangingPunct="1">
                  <a:lnSpc>
                    <a:spcPct val="90000"/>
                  </a:lnSpc>
                </a:pPr>
                <a:r>
                  <a:rPr lang="en-GB" altLang="en-US" sz="2000" b="0" dirty="0">
                    <a:cs typeface="Arial" panose="020B0604020202020204" pitchFamily="34" charset="0"/>
                  </a:rPr>
                  <a:t>What sort of things in modern life could be called status symbols - having importance attached to them beyond how well they do a job? </a:t>
                </a:r>
              </a:p>
              <a:p>
                <a:endParaRPr lang="en-US" dirty="0"/>
              </a:p>
            </p:txBody>
          </p:sp>
        </p:grpSp>
        <p:pic>
          <p:nvPicPr>
            <p:cNvPr id="10" name="Question Mark">
              <a:extLst>
                <a:ext uri="{FF2B5EF4-FFF2-40B4-BE49-F238E27FC236}">
                  <a16:creationId xmlns:a16="http://schemas.microsoft.com/office/drawing/2014/main" id="{0AB5FD19-4E50-DA09-69D8-AB339C2C44F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679107">
              <a:off x="7383267" y="3539280"/>
              <a:ext cx="627133" cy="1109970"/>
            </a:xfrm>
            <a:prstGeom prst="rect">
              <a:avLst/>
            </a:prstGeom>
          </p:spPr>
        </p:pic>
      </p:grpSp>
    </p:spTree>
    <p:extLst>
      <p:ext uri="{BB962C8B-B14F-4D97-AF65-F5344CB8AC3E}">
        <p14:creationId xmlns:p14="http://schemas.microsoft.com/office/powerpoint/2010/main" val="335766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8DD2E-A92B-3B8F-2EFD-4F9D596B08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E0175-1EF9-CC4E-6367-F90791E5D546}"/>
              </a:ext>
            </a:extLst>
          </p:cNvPr>
          <p:cNvSpPr>
            <a:spLocks noGrp="1"/>
          </p:cNvSpPr>
          <p:nvPr>
            <p:ph type="title"/>
          </p:nvPr>
        </p:nvSpPr>
        <p:spPr/>
        <p:txBody>
          <a:bodyPr>
            <a:normAutofit/>
          </a:bodyPr>
          <a:lstStyle/>
          <a:p>
            <a:r>
              <a:rPr lang="en-US" dirty="0"/>
              <a:t>The Langdales, Cumbria </a:t>
            </a:r>
          </a:p>
        </p:txBody>
      </p:sp>
      <p:grpSp>
        <p:nvGrpSpPr>
          <p:cNvPr id="21" name="Group 20" descr="Back to map link icon">
            <a:extLst>
              <a:ext uri="{FF2B5EF4-FFF2-40B4-BE49-F238E27FC236}">
                <a16:creationId xmlns:a16="http://schemas.microsoft.com/office/drawing/2014/main" id="{B2CE5FF4-9AFB-F21F-BFBF-6F517CDA7855}"/>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DBB080DB-AFCF-6223-F1C1-9CF916C34D06}"/>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A67170F9-4EA7-8728-7339-87CB3753B942}"/>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8B94D946-23C0-358F-3C31-0EE363C4B506}"/>
              </a:ext>
            </a:extLst>
          </p:cNvPr>
          <p:cNvSpPr>
            <a:spLocks noGrp="1"/>
          </p:cNvSpPr>
          <p:nvPr>
            <p:ph idx="1"/>
          </p:nvPr>
        </p:nvSpPr>
        <p:spPr>
          <a:xfrm>
            <a:off x="381885" y="1411704"/>
            <a:ext cx="5450503" cy="4981601"/>
          </a:xfrm>
        </p:spPr>
        <p:txBody>
          <a:bodyPr/>
          <a:lstStyle/>
          <a:p>
            <a:r>
              <a:rPr lang="en-GB" sz="2400" dirty="0"/>
              <a:t>Getting to the axe quarries up in the hills would have been risky and dangerous, and the stories about your adventures getting there would have impressed people. </a:t>
            </a:r>
          </a:p>
          <a:p>
            <a:r>
              <a:rPr lang="en-GB" sz="2400" dirty="0"/>
              <a:t>The journey might have been as important as the stones you brought back!</a:t>
            </a:r>
          </a:p>
          <a:p>
            <a:r>
              <a:rPr lang="en-GB" sz="2400" dirty="0"/>
              <a:t>A green axe from the Alps, Switzerland, had been brought all the way to the Sweet Track in Somerset, so the colour and other properties of Langdale axes were probably important too.</a:t>
            </a:r>
          </a:p>
        </p:txBody>
      </p:sp>
      <p:pic>
        <p:nvPicPr>
          <p:cNvPr id="16" name="Picture Placeholder 15" descr="A black and white view looking up Great Langdale towards the Langdale Pikes, with a boulder of the Langdale Boulders in the foreground ">
            <a:extLst>
              <a:ext uri="{FF2B5EF4-FFF2-40B4-BE49-F238E27FC236}">
                <a16:creationId xmlns:a16="http://schemas.microsoft.com/office/drawing/2014/main" id="{F908462E-3DC9-CCE8-0157-07C19CB474D1}"/>
              </a:ext>
            </a:extLst>
          </p:cNvPr>
          <p:cNvPicPr>
            <a:picLocks noGrp="1" noChangeAspect="1"/>
          </p:cNvPicPr>
          <p:nvPr>
            <p:ph type="pic" sz="quarter" idx="10"/>
          </p:nvPr>
        </p:nvPicPr>
        <p:blipFill>
          <a:blip r:embed="rId4"/>
          <a:srcRect l="12531" r="4131"/>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6F9AF0FE-3B2B-3FD9-E959-CE8B714DE950}"/>
              </a:ext>
            </a:extLst>
          </p:cNvPr>
          <p:cNvSpPr>
            <a:spLocks noGrp="1"/>
          </p:cNvSpPr>
          <p:nvPr>
            <p:ph type="body" sz="quarter" idx="23"/>
          </p:nvPr>
        </p:nvSpPr>
        <p:spPr/>
        <p:txBody>
          <a:bodyPr/>
          <a:lstStyle/>
          <a:p>
            <a:r>
              <a:rPr lang="en-GB" dirty="0"/>
              <a:t>The Langdales</a:t>
            </a:r>
          </a:p>
        </p:txBody>
      </p:sp>
    </p:spTree>
    <p:extLst>
      <p:ext uri="{BB962C8B-B14F-4D97-AF65-F5344CB8AC3E}">
        <p14:creationId xmlns:p14="http://schemas.microsoft.com/office/powerpoint/2010/main" val="364513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1E89-31CC-8F37-2518-8C426C46EE1A}"/>
              </a:ext>
            </a:extLst>
          </p:cNvPr>
          <p:cNvSpPr>
            <a:spLocks noGrp="1"/>
          </p:cNvSpPr>
          <p:nvPr>
            <p:ph type="title"/>
          </p:nvPr>
        </p:nvSpPr>
        <p:spPr/>
        <p:txBody>
          <a:bodyPr/>
          <a:lstStyle/>
          <a:p>
            <a:r>
              <a:rPr lang="en-GB" dirty="0"/>
              <a:t>The Neolithic (New Stone Age)</a:t>
            </a:r>
          </a:p>
        </p:txBody>
      </p:sp>
      <p:sp>
        <p:nvSpPr>
          <p:cNvPr id="3" name="Text Placeholder 2">
            <a:extLst>
              <a:ext uri="{FF2B5EF4-FFF2-40B4-BE49-F238E27FC236}">
                <a16:creationId xmlns:a16="http://schemas.microsoft.com/office/drawing/2014/main" id="{8F0280FD-621C-8811-B67E-CD7362B5C56D}"/>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A4923FF6-1540-E90C-3F36-EC3B7EAA0A8D}"/>
              </a:ext>
            </a:extLst>
          </p:cNvPr>
          <p:cNvSpPr>
            <a:spLocks noGrp="1"/>
          </p:cNvSpPr>
          <p:nvPr>
            <p:ph idx="1"/>
          </p:nvPr>
        </p:nvSpPr>
        <p:spPr/>
        <p:txBody>
          <a:bodyPr/>
          <a:lstStyle/>
          <a:p>
            <a:pPr marL="342900" indent="-342900">
              <a:buFont typeface="Arial" panose="020B0604020202020204" pitchFamily="34" charset="0"/>
              <a:buChar char="•"/>
            </a:pPr>
            <a:r>
              <a:rPr lang="en-GB" dirty="0"/>
              <a:t>Learn about the types of technology used in the Stone Age</a:t>
            </a:r>
          </a:p>
          <a:p>
            <a:pPr marL="342900" indent="-342900">
              <a:buFont typeface="Arial" panose="020B0604020202020204" pitchFamily="34" charset="0"/>
              <a:buChar char="•"/>
            </a:pPr>
            <a:r>
              <a:rPr lang="en-GB" dirty="0"/>
              <a:t>Learn about the everyday life of people in the Stone Age </a:t>
            </a:r>
          </a:p>
          <a:p>
            <a:pPr marL="342900" indent="-342900">
              <a:buFont typeface="Arial" panose="020B0604020202020204" pitchFamily="34" charset="0"/>
              <a:buChar char="•"/>
            </a:pPr>
            <a:r>
              <a:rPr lang="en-GB" dirty="0"/>
              <a:t>Learn about changes in Britain from the Stone Age to the Iron Age</a:t>
            </a:r>
          </a:p>
          <a:p>
            <a:pPr marL="342900" indent="-342900">
              <a:buFont typeface="Arial" panose="020B0604020202020204" pitchFamily="34" charset="0"/>
              <a:buChar char="•"/>
            </a:pPr>
            <a:r>
              <a:rPr lang="en-GB" dirty="0"/>
              <a:t>Assess the different types of archaeological evidence from the Stone Age</a:t>
            </a:r>
          </a:p>
          <a:p>
            <a:pPr marL="342900" indent="-342900">
              <a:buFont typeface="Arial" panose="020B0604020202020204" pitchFamily="34" charset="0"/>
              <a:buChar char="•"/>
            </a:pPr>
            <a:r>
              <a:rPr lang="en-GB" dirty="0"/>
              <a:t>Establish clear narratives within and across the periods studied</a:t>
            </a:r>
          </a:p>
          <a:p>
            <a:pPr marL="342900" indent="-342900">
              <a:buFont typeface="Arial" panose="020B0604020202020204" pitchFamily="34" charset="0"/>
              <a:buChar char="•"/>
            </a:pPr>
            <a:r>
              <a:rPr lang="en-GB" dirty="0"/>
              <a:t>Understand how knowledge of the past comes from a range of sources</a:t>
            </a:r>
          </a:p>
        </p:txBody>
      </p:sp>
    </p:spTree>
    <p:extLst>
      <p:ext uri="{BB962C8B-B14F-4D97-AF65-F5344CB8AC3E}">
        <p14:creationId xmlns:p14="http://schemas.microsoft.com/office/powerpoint/2010/main" val="982784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95899-FA5F-FB77-E59B-8BA8CF3B58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006FFD-1FDA-9669-3D3E-310B7BB5FA1E}"/>
              </a:ext>
            </a:extLst>
          </p:cNvPr>
          <p:cNvSpPr>
            <a:spLocks noGrp="1"/>
          </p:cNvSpPr>
          <p:nvPr>
            <p:ph type="title"/>
          </p:nvPr>
        </p:nvSpPr>
        <p:spPr/>
        <p:txBody>
          <a:bodyPr>
            <a:normAutofit/>
          </a:bodyPr>
          <a:lstStyle/>
          <a:p>
            <a:r>
              <a:rPr lang="en-US" dirty="0"/>
              <a:t>Horton, Berkshire</a:t>
            </a:r>
          </a:p>
        </p:txBody>
      </p:sp>
      <p:grpSp>
        <p:nvGrpSpPr>
          <p:cNvPr id="21" name="Group 20" descr="Back to map link icon">
            <a:extLst>
              <a:ext uri="{FF2B5EF4-FFF2-40B4-BE49-F238E27FC236}">
                <a16:creationId xmlns:a16="http://schemas.microsoft.com/office/drawing/2014/main" id="{D1C06584-554E-4C37-663D-3990B91C47E9}"/>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54E0EA72-226D-81FE-40ED-C0660C9DDE6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CCD99C51-61FA-7198-794B-195592B91371}"/>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7DCD98F9-11C8-3B55-9491-4B7725F0CBD2}"/>
              </a:ext>
            </a:extLst>
          </p:cNvPr>
          <p:cNvSpPr>
            <a:spLocks noGrp="1"/>
          </p:cNvSpPr>
          <p:nvPr>
            <p:ph idx="1"/>
          </p:nvPr>
        </p:nvSpPr>
        <p:spPr/>
        <p:txBody>
          <a:bodyPr lIns="0" tIns="45720" rIns="90000" bIns="45720" anchor="t"/>
          <a:lstStyle/>
          <a:p>
            <a:r>
              <a:rPr lang="en-GB" sz="2400" dirty="0"/>
              <a:t>In the early Neolithic period, about 5,700 years ago, people in Horton, Berkshire built some of the earliest rectangular houses in England.</a:t>
            </a:r>
          </a:p>
          <a:p>
            <a:r>
              <a:rPr lang="en-GB" sz="2400" dirty="0"/>
              <a:t>Archaeologists found the remains of at least four houses. They were long and rectangular, a bit like big wooden sheds. Some were as long as a bus! </a:t>
            </a:r>
          </a:p>
          <a:p>
            <a:r>
              <a:rPr lang="en-GB" sz="2400" dirty="0"/>
              <a:t>The houses were made from wooden posts stuck into the ground, with walls made from a mix of timber planks and wattle and daub. They probably had thatched roofs.</a:t>
            </a:r>
          </a:p>
        </p:txBody>
      </p:sp>
      <p:pic>
        <p:nvPicPr>
          <p:cNvPr id="11" name="Picture Placeholder 10" descr="Reconstruction drawing of one of the rectangular Neolithic timber plank houses at Horton">
            <a:extLst>
              <a:ext uri="{FF2B5EF4-FFF2-40B4-BE49-F238E27FC236}">
                <a16:creationId xmlns:a16="http://schemas.microsoft.com/office/drawing/2014/main" id="{3389AE99-9B44-6116-B3DF-8113EFFB0177}"/>
              </a:ext>
            </a:extLst>
          </p:cNvPr>
          <p:cNvPicPr>
            <a:picLocks noGrp="1" noChangeAspect="1"/>
          </p:cNvPicPr>
          <p:nvPr>
            <p:ph type="pic" sz="quarter" idx="10"/>
          </p:nvPr>
        </p:nvPicPr>
        <p:blipFill>
          <a:blip r:embed="rId4"/>
          <a:srcRect l="30861" r="2171"/>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2F8A87F8-F4C1-C006-84FA-0BDB117DD100}"/>
              </a:ext>
            </a:extLst>
          </p:cNvPr>
          <p:cNvSpPr>
            <a:spLocks noGrp="1"/>
          </p:cNvSpPr>
          <p:nvPr>
            <p:ph type="body" sz="quarter" idx="23"/>
          </p:nvPr>
        </p:nvSpPr>
        <p:spPr/>
        <p:txBody>
          <a:bodyPr/>
          <a:lstStyle/>
          <a:p>
            <a:r>
              <a:rPr lang="en-GB" dirty="0"/>
              <a:t>Reconstruction drawing of Horton Neolithic house</a:t>
            </a:r>
          </a:p>
        </p:txBody>
      </p:sp>
    </p:spTree>
    <p:extLst>
      <p:ext uri="{BB962C8B-B14F-4D97-AF65-F5344CB8AC3E}">
        <p14:creationId xmlns:p14="http://schemas.microsoft.com/office/powerpoint/2010/main" val="125872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E6625-7216-BEE7-A044-90BAED7FDF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B4B742-70D3-A05C-638B-772255D8F9CC}"/>
              </a:ext>
            </a:extLst>
          </p:cNvPr>
          <p:cNvSpPr>
            <a:spLocks noGrp="1"/>
          </p:cNvSpPr>
          <p:nvPr>
            <p:ph type="title"/>
          </p:nvPr>
        </p:nvSpPr>
        <p:spPr/>
        <p:txBody>
          <a:bodyPr>
            <a:normAutofit/>
          </a:bodyPr>
          <a:lstStyle/>
          <a:p>
            <a:r>
              <a:rPr lang="en-US" dirty="0"/>
              <a:t>Horton, Berkshire </a:t>
            </a:r>
          </a:p>
        </p:txBody>
      </p:sp>
      <p:grpSp>
        <p:nvGrpSpPr>
          <p:cNvPr id="21" name="Group 20" descr="Back to map link icon">
            <a:extLst>
              <a:ext uri="{FF2B5EF4-FFF2-40B4-BE49-F238E27FC236}">
                <a16:creationId xmlns:a16="http://schemas.microsoft.com/office/drawing/2014/main" id="{60C83523-9822-804B-387D-F73B020ACD3C}"/>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1A83B95E-EEC7-FB39-426D-1BFA9F2F16C9}"/>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C709BA58-8E63-34E5-576D-0D4443D6E282}"/>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00DA71B0-6430-26D2-4FB2-0C3770854F45}"/>
              </a:ext>
            </a:extLst>
          </p:cNvPr>
          <p:cNvSpPr>
            <a:spLocks noGrp="1"/>
          </p:cNvSpPr>
          <p:nvPr>
            <p:ph idx="1"/>
          </p:nvPr>
        </p:nvSpPr>
        <p:spPr/>
        <p:txBody>
          <a:bodyPr/>
          <a:lstStyle/>
          <a:p>
            <a:r>
              <a:rPr lang="en-GB" altLang="en-US" sz="2400" dirty="0">
                <a:cs typeface="Arial" panose="020B0604020202020204" pitchFamily="34" charset="0"/>
              </a:rPr>
              <a:t>Inside archaeologists found pottery, flint tools and arrowheads, a rubbing stone for grinding grain and charred food remains</a:t>
            </a:r>
            <a:r>
              <a:rPr lang="en-GB" sz="2400" dirty="0"/>
              <a:t>.</a:t>
            </a:r>
          </a:p>
          <a:p>
            <a:r>
              <a:rPr lang="en-GB" sz="2400" dirty="0"/>
              <a:t>Some archaeologists think one family and possibly some of their animals would have lived in each house, but others have suggested that because of their size, they might have been </a:t>
            </a:r>
            <a:r>
              <a:rPr lang="en-GB" altLang="en-US" sz="2400" dirty="0">
                <a:cs typeface="Arial" panose="020B0604020202020204" pitchFamily="34" charset="0"/>
              </a:rPr>
              <a:t>more like village halls or community centres</a:t>
            </a:r>
            <a:r>
              <a:rPr lang="en-GB" sz="2400" dirty="0"/>
              <a:t>.</a:t>
            </a:r>
          </a:p>
          <a:p>
            <a:r>
              <a:rPr lang="en-GB" sz="2400" dirty="0"/>
              <a:t>A replica of one of the houses has been built at </a:t>
            </a:r>
            <a:r>
              <a:rPr lang="en-GB" sz="2400" dirty="0">
                <a:hlinkClick r:id="rId4"/>
              </a:rPr>
              <a:t>Butser Ancient Farm</a:t>
            </a:r>
            <a:r>
              <a:rPr lang="en-GB" sz="2400" dirty="0"/>
              <a:t>.</a:t>
            </a:r>
          </a:p>
        </p:txBody>
      </p:sp>
      <p:pic>
        <p:nvPicPr>
          <p:cNvPr id="7" name="Picture Placeholder 6" descr="A modern replica of the Neolithic Horton House ">
            <a:extLst>
              <a:ext uri="{FF2B5EF4-FFF2-40B4-BE49-F238E27FC236}">
                <a16:creationId xmlns:a16="http://schemas.microsoft.com/office/drawing/2014/main" id="{64CAF98C-B1B1-8320-133C-B8F577E8FF29}"/>
              </a:ext>
            </a:extLst>
          </p:cNvPr>
          <p:cNvPicPr>
            <a:picLocks noGrp="1" noChangeAspect="1"/>
          </p:cNvPicPr>
          <p:nvPr>
            <p:ph type="pic" sz="quarter" idx="10"/>
          </p:nvPr>
        </p:nvPicPr>
        <p:blipFill>
          <a:blip r:embed="rId5"/>
          <a:srcRect t="6624" b="6624"/>
          <a:stretch/>
        </p:blipFill>
        <p:spPr/>
      </p:pic>
      <p:sp>
        <p:nvSpPr>
          <p:cNvPr id="3" name="Text Placeholder 2">
            <a:extLst>
              <a:ext uri="{FF2B5EF4-FFF2-40B4-BE49-F238E27FC236}">
                <a16:creationId xmlns:a16="http://schemas.microsoft.com/office/drawing/2014/main" id="{819405CB-4E5B-D6E8-1AF2-F6DBC343B0C6}"/>
              </a:ext>
            </a:extLst>
          </p:cNvPr>
          <p:cNvSpPr>
            <a:spLocks noGrp="1"/>
          </p:cNvSpPr>
          <p:nvPr>
            <p:ph type="body" sz="quarter" idx="23"/>
          </p:nvPr>
        </p:nvSpPr>
        <p:spPr/>
        <p:txBody>
          <a:bodyPr/>
          <a:lstStyle/>
          <a:p>
            <a:r>
              <a:rPr lang="en-GB" dirty="0"/>
              <a:t>Replica Horton house at Butser Ancient Farm</a:t>
            </a:r>
          </a:p>
        </p:txBody>
      </p:sp>
      <p:grpSp>
        <p:nvGrpSpPr>
          <p:cNvPr id="8" name="Group 7" descr="Why do you think some Neolithic houses were so big?">
            <a:extLst>
              <a:ext uri="{FF2B5EF4-FFF2-40B4-BE49-F238E27FC236}">
                <a16:creationId xmlns:a16="http://schemas.microsoft.com/office/drawing/2014/main" id="{E981CC0B-AACF-E2EC-B2A3-E71A92112A6D}"/>
              </a:ext>
            </a:extLst>
          </p:cNvPr>
          <p:cNvGrpSpPr/>
          <p:nvPr/>
        </p:nvGrpSpPr>
        <p:grpSpPr>
          <a:xfrm>
            <a:off x="6962021" y="3309199"/>
            <a:ext cx="3856400" cy="3013197"/>
            <a:chOff x="6978823" y="1723240"/>
            <a:chExt cx="3621837" cy="3013197"/>
          </a:xfrm>
        </p:grpSpPr>
        <p:grpSp>
          <p:nvGrpSpPr>
            <p:cNvPr id="9" name="Washi" descr="Washi tape">
              <a:extLst>
                <a:ext uri="{FF2B5EF4-FFF2-40B4-BE49-F238E27FC236}">
                  <a16:creationId xmlns:a16="http://schemas.microsoft.com/office/drawing/2014/main" id="{35D2D7B2-54B3-DB46-D150-E198AD0F9999}"/>
                </a:ext>
              </a:extLst>
            </p:cNvPr>
            <p:cNvGrpSpPr/>
            <p:nvPr/>
          </p:nvGrpSpPr>
          <p:grpSpPr>
            <a:xfrm>
              <a:off x="6978823" y="2218279"/>
              <a:ext cx="3621837" cy="2518158"/>
              <a:chOff x="8132536" y="-87330"/>
              <a:chExt cx="3621837" cy="2518158"/>
            </a:xfrm>
          </p:grpSpPr>
          <p:sp>
            <p:nvSpPr>
              <p:cNvPr id="12" name="Washi">
                <a:extLst>
                  <a:ext uri="{FF2B5EF4-FFF2-40B4-BE49-F238E27FC236}">
                    <a16:creationId xmlns:a16="http://schemas.microsoft.com/office/drawing/2014/main" id="{A0D0B80E-9E34-2333-881E-18AAFAB987B4}"/>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3" name="Text Placeholder" descr="Why do you think some Neolithic houses were so big?">
                <a:extLst>
                  <a:ext uri="{FF2B5EF4-FFF2-40B4-BE49-F238E27FC236}">
                    <a16:creationId xmlns:a16="http://schemas.microsoft.com/office/drawing/2014/main" id="{7C242A08-65C8-3050-07E5-6CA570FFACFD}"/>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some Neolithic houses were so big?</a:t>
                </a:r>
              </a:p>
              <a:p>
                <a:endParaRPr lang="en-US" dirty="0"/>
              </a:p>
            </p:txBody>
          </p:sp>
        </p:grpSp>
        <p:pic>
          <p:nvPicPr>
            <p:cNvPr id="10" name="Question Mark" descr="Question mark">
              <a:extLst>
                <a:ext uri="{FF2B5EF4-FFF2-40B4-BE49-F238E27FC236}">
                  <a16:creationId xmlns:a16="http://schemas.microsoft.com/office/drawing/2014/main" id="{AF222B52-FC73-3803-670E-5CA3E1FA2216}"/>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9784457" y="1723240"/>
              <a:ext cx="744846" cy="1318312"/>
            </a:xfrm>
            <a:prstGeom prst="rect">
              <a:avLst/>
            </a:prstGeom>
          </p:spPr>
        </p:pic>
      </p:grpSp>
    </p:spTree>
    <p:extLst>
      <p:ext uri="{BB962C8B-B14F-4D97-AF65-F5344CB8AC3E}">
        <p14:creationId xmlns:p14="http://schemas.microsoft.com/office/powerpoint/2010/main" val="329357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A0D28-AE01-1EA6-951D-D78496A31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A91EE-9370-945D-3248-37F882FC8524}"/>
              </a:ext>
            </a:extLst>
          </p:cNvPr>
          <p:cNvSpPr>
            <a:spLocks noGrp="1"/>
          </p:cNvSpPr>
          <p:nvPr>
            <p:ph type="title"/>
          </p:nvPr>
        </p:nvSpPr>
        <p:spPr/>
        <p:txBody>
          <a:bodyPr>
            <a:normAutofit/>
          </a:bodyPr>
          <a:lstStyle/>
          <a:p>
            <a:r>
              <a:rPr lang="en-US" dirty="0"/>
              <a:t>The Sweet Track, Somerset</a:t>
            </a:r>
          </a:p>
        </p:txBody>
      </p:sp>
      <p:grpSp>
        <p:nvGrpSpPr>
          <p:cNvPr id="21" name="Group 20" descr="Back to map link icon">
            <a:extLst>
              <a:ext uri="{FF2B5EF4-FFF2-40B4-BE49-F238E27FC236}">
                <a16:creationId xmlns:a16="http://schemas.microsoft.com/office/drawing/2014/main" id="{AEFB0FB8-C8F8-4B7E-2479-7A0A776E826E}"/>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0B03856A-8A3E-103D-39B2-0FD3EBF9771F}"/>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9A70D202-D07E-D3E2-BDEA-BF18CB9DF3E4}"/>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6DA9CA58-D707-7FA3-D25B-94EC5955ADB6}"/>
              </a:ext>
            </a:extLst>
          </p:cNvPr>
          <p:cNvSpPr>
            <a:spLocks noGrp="1"/>
          </p:cNvSpPr>
          <p:nvPr>
            <p:ph idx="1"/>
          </p:nvPr>
        </p:nvSpPr>
        <p:spPr/>
        <p:txBody>
          <a:bodyPr/>
          <a:lstStyle/>
          <a:p>
            <a:r>
              <a:rPr lang="en-GB" sz="2400" dirty="0"/>
              <a:t>The Sweet Track is the oldest wooden walkway found in Britain. It was named after Mr Sweet, who discovered it while digging peat.</a:t>
            </a:r>
          </a:p>
          <a:p>
            <a:r>
              <a:rPr lang="en-GB" sz="2400" dirty="0"/>
              <a:t>It was built across a wet, muddy marsh in Somerset. It is about 2km long and joined an island in the marshes to a range of nearby hills.</a:t>
            </a:r>
          </a:p>
          <a:p>
            <a:r>
              <a:rPr lang="en-GB" sz="2400" dirty="0"/>
              <a:t>Archaeologists used tree rings to work out it was built in the winter of 3807–3806 BC, nearly 6000 years ago!</a:t>
            </a:r>
          </a:p>
        </p:txBody>
      </p:sp>
      <p:pic>
        <p:nvPicPr>
          <p:cNvPr id="7" name="Picture Placeholder 6" descr="A Neolithic plank walkway">
            <a:extLst>
              <a:ext uri="{FF2B5EF4-FFF2-40B4-BE49-F238E27FC236}">
                <a16:creationId xmlns:a16="http://schemas.microsoft.com/office/drawing/2014/main" id="{AD9EDCF5-6DC5-2B81-9A54-405DFF51F22F}"/>
              </a:ext>
            </a:extLst>
          </p:cNvPr>
          <p:cNvPicPr>
            <a:picLocks noGrp="1" noChangeAspect="1"/>
          </p:cNvPicPr>
          <p:nvPr>
            <p:ph type="pic" sz="quarter" idx="10"/>
          </p:nvPr>
        </p:nvPicPr>
        <p:blipFill>
          <a:blip r:embed="rId4"/>
          <a:srcRect l="18322" r="2324"/>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2A66449C-8D21-F811-E3B7-087E8995FF58}"/>
              </a:ext>
            </a:extLst>
          </p:cNvPr>
          <p:cNvSpPr>
            <a:spLocks noGrp="1"/>
          </p:cNvSpPr>
          <p:nvPr>
            <p:ph type="body" sz="quarter" idx="23"/>
          </p:nvPr>
        </p:nvSpPr>
        <p:spPr/>
        <p:txBody>
          <a:bodyPr/>
          <a:lstStyle/>
          <a:p>
            <a:r>
              <a:rPr lang="en-GB" dirty="0"/>
              <a:t>Sweet Track on display at British Museum</a:t>
            </a:r>
          </a:p>
        </p:txBody>
      </p:sp>
    </p:spTree>
    <p:extLst>
      <p:ext uri="{BB962C8B-B14F-4D97-AF65-F5344CB8AC3E}">
        <p14:creationId xmlns:p14="http://schemas.microsoft.com/office/powerpoint/2010/main" val="346274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A3F1A-7103-37D9-3A02-66A0CB61BA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95F0AB-1391-89DB-DF6C-AD12CBD20121}"/>
              </a:ext>
            </a:extLst>
          </p:cNvPr>
          <p:cNvSpPr>
            <a:spLocks noGrp="1"/>
          </p:cNvSpPr>
          <p:nvPr>
            <p:ph type="title"/>
          </p:nvPr>
        </p:nvSpPr>
        <p:spPr/>
        <p:txBody>
          <a:bodyPr>
            <a:normAutofit/>
          </a:bodyPr>
          <a:lstStyle/>
          <a:p>
            <a:r>
              <a:rPr lang="en-US" dirty="0"/>
              <a:t>The Sweet Track, Somerset </a:t>
            </a:r>
          </a:p>
        </p:txBody>
      </p:sp>
      <p:grpSp>
        <p:nvGrpSpPr>
          <p:cNvPr id="21" name="Group 20" descr="Back to map link icon">
            <a:extLst>
              <a:ext uri="{FF2B5EF4-FFF2-40B4-BE49-F238E27FC236}">
                <a16:creationId xmlns:a16="http://schemas.microsoft.com/office/drawing/2014/main" id="{55C3043C-F33D-EC4C-9A1B-5EB66645F8D2}"/>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6E8D3178-F304-AADF-7323-A0061C7BBC6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B97D56AE-CCBB-C105-75C6-B9709A067306}"/>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F3E66FAD-617D-7B0B-533D-12CF561125F2}"/>
              </a:ext>
            </a:extLst>
          </p:cNvPr>
          <p:cNvSpPr>
            <a:spLocks noGrp="1"/>
          </p:cNvSpPr>
          <p:nvPr>
            <p:ph idx="1"/>
          </p:nvPr>
        </p:nvSpPr>
        <p:spPr>
          <a:xfrm>
            <a:off x="381886" y="1411704"/>
            <a:ext cx="5324852" cy="5365450"/>
          </a:xfrm>
        </p:spPr>
        <p:txBody>
          <a:bodyPr/>
          <a:lstStyle/>
          <a:p>
            <a:r>
              <a:rPr lang="en-GB" sz="2400" dirty="0"/>
              <a:t>Long poles were pushed into the ground to hold up wooden planks so people could walk across.</a:t>
            </a:r>
          </a:p>
          <a:p>
            <a:r>
              <a:rPr lang="en-GB" sz="2400" dirty="0"/>
              <a:t>Surprisingly, archaeologists think it didn’t take long to build—small groups of adults could have made it in just a day using lots of wood.</a:t>
            </a:r>
          </a:p>
          <a:p>
            <a:r>
              <a:rPr lang="en-GB" sz="2400" dirty="0"/>
              <a:t>Objects found nearby, like </a:t>
            </a:r>
            <a:r>
              <a:rPr lang="en-GB" altLang="en-US" sz="2400" dirty="0">
                <a:cs typeface="Arial" panose="020B0604020202020204" pitchFamily="34" charset="0"/>
              </a:rPr>
              <a:t>a green stone axe from the Alps</a:t>
            </a:r>
            <a:r>
              <a:rPr lang="en-GB" sz="2400" dirty="0"/>
              <a:t>, pottery, and a wooden bowl, suggest people may have held special ceremonies there.</a:t>
            </a:r>
          </a:p>
          <a:p>
            <a:r>
              <a:rPr lang="en-GB" sz="2400" dirty="0"/>
              <a:t>Due to changing water levels, it was probably only used for about 10 years.</a:t>
            </a:r>
          </a:p>
        </p:txBody>
      </p:sp>
      <p:pic>
        <p:nvPicPr>
          <p:cNvPr id="7" name="Picture Placeholder 6" descr="A photo of a reconstruction plank walkway across a marshy area">
            <a:extLst>
              <a:ext uri="{FF2B5EF4-FFF2-40B4-BE49-F238E27FC236}">
                <a16:creationId xmlns:a16="http://schemas.microsoft.com/office/drawing/2014/main" id="{F44C2FBF-A509-291C-2BBF-4DF86F73DB25}"/>
              </a:ext>
            </a:extLst>
          </p:cNvPr>
          <p:cNvPicPr>
            <a:picLocks noGrp="1" noChangeAspect="1"/>
          </p:cNvPicPr>
          <p:nvPr>
            <p:ph type="pic" sz="quarter" idx="10"/>
          </p:nvPr>
        </p:nvPicPr>
        <p:blipFill>
          <a:blip r:embed="rId4"/>
          <a:srcRect l="282" r="10410"/>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94679D31-22EA-5753-86FB-6179B09BF317}"/>
              </a:ext>
            </a:extLst>
          </p:cNvPr>
          <p:cNvSpPr>
            <a:spLocks noGrp="1"/>
          </p:cNvSpPr>
          <p:nvPr>
            <p:ph type="body" sz="quarter" idx="23"/>
          </p:nvPr>
        </p:nvSpPr>
        <p:spPr/>
        <p:txBody>
          <a:bodyPr/>
          <a:lstStyle/>
          <a:p>
            <a:r>
              <a:rPr lang="en-GB" dirty="0"/>
              <a:t>Replica of the Sweet Track</a:t>
            </a:r>
          </a:p>
        </p:txBody>
      </p:sp>
      <p:pic>
        <p:nvPicPr>
          <p:cNvPr id="5" name="Picture 4" descr="A cross-section diagram showing how a Neolithic plank walkway was built">
            <a:extLst>
              <a:ext uri="{FF2B5EF4-FFF2-40B4-BE49-F238E27FC236}">
                <a16:creationId xmlns:a16="http://schemas.microsoft.com/office/drawing/2014/main" id="{22866B71-DA9A-587B-1696-3BBB28E911E0}"/>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rcRect l="8814" t="2235" b="-1"/>
          <a:stretch>
            <a:fillRect/>
          </a:stretch>
        </p:blipFill>
        <p:spPr>
          <a:xfrm>
            <a:off x="5997530" y="1407279"/>
            <a:ext cx="6108683" cy="4803021"/>
          </a:xfrm>
          <a:prstGeom prst="rect">
            <a:avLst/>
          </a:prstGeom>
        </p:spPr>
      </p:pic>
      <p:grpSp>
        <p:nvGrpSpPr>
          <p:cNvPr id="6" name="Group 5" descr="How might climate change to affect the preservation of waterlogged archaeological sites?">
            <a:extLst>
              <a:ext uri="{FF2B5EF4-FFF2-40B4-BE49-F238E27FC236}">
                <a16:creationId xmlns:a16="http://schemas.microsoft.com/office/drawing/2014/main" id="{D83010B1-30AC-4CB1-3CD8-02412AF44002}"/>
              </a:ext>
            </a:extLst>
          </p:cNvPr>
          <p:cNvGrpSpPr/>
          <p:nvPr/>
        </p:nvGrpSpPr>
        <p:grpSpPr>
          <a:xfrm>
            <a:off x="6598343" y="2081260"/>
            <a:ext cx="4907058" cy="3070477"/>
            <a:chOff x="6978822" y="1631374"/>
            <a:chExt cx="4608589" cy="3070477"/>
          </a:xfrm>
        </p:grpSpPr>
        <p:grpSp>
          <p:nvGrpSpPr>
            <p:cNvPr id="8" name="Washi" descr="Washi tape">
              <a:extLst>
                <a:ext uri="{FF2B5EF4-FFF2-40B4-BE49-F238E27FC236}">
                  <a16:creationId xmlns:a16="http://schemas.microsoft.com/office/drawing/2014/main" id="{890920A0-A25F-51D2-7975-D2642EB1CE4A}"/>
                </a:ext>
              </a:extLst>
            </p:cNvPr>
            <p:cNvGrpSpPr/>
            <p:nvPr/>
          </p:nvGrpSpPr>
          <p:grpSpPr>
            <a:xfrm>
              <a:off x="6978822" y="2218279"/>
              <a:ext cx="4608589" cy="2483572"/>
              <a:chOff x="8132535" y="-87330"/>
              <a:chExt cx="4608589" cy="2483572"/>
            </a:xfrm>
          </p:grpSpPr>
          <p:sp>
            <p:nvSpPr>
              <p:cNvPr id="10" name="Washi">
                <a:extLst>
                  <a:ext uri="{FF2B5EF4-FFF2-40B4-BE49-F238E27FC236}">
                    <a16:creationId xmlns:a16="http://schemas.microsoft.com/office/drawing/2014/main" id="{F3DC42C0-E28B-BC89-0764-9E676033D3B7}"/>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1" name="Text Placeholder">
                <a:extLst>
                  <a:ext uri="{FF2B5EF4-FFF2-40B4-BE49-F238E27FC236}">
                    <a16:creationId xmlns:a16="http://schemas.microsoft.com/office/drawing/2014/main" id="{F452CDF1-AA19-0711-AFE0-B11315619690}"/>
                  </a:ext>
                  <a:ext uri="{C183D7F6-B498-43B3-948B-1728B52AA6E4}">
                    <adec:decorative xmlns:adec="http://schemas.microsoft.com/office/drawing/2017/decorative" val="0"/>
                  </a:ext>
                </a:extLst>
              </p:cNvPr>
              <p:cNvSpPr txBox="1">
                <a:spLocks/>
              </p:cNvSpPr>
              <p:nvPr/>
            </p:nvSpPr>
            <p:spPr>
              <a:xfrm rot="21383919">
                <a:off x="8199202" y="132632"/>
                <a:ext cx="448390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How might climate change to affect the preservation of waterlogged archaeological sites?</a:t>
                </a:r>
              </a:p>
              <a:p>
                <a:endParaRPr lang="en-US" dirty="0"/>
              </a:p>
            </p:txBody>
          </p:sp>
        </p:grpSp>
        <p:pic>
          <p:nvPicPr>
            <p:cNvPr id="9" name="Question Mark" descr="Question mark">
              <a:extLst>
                <a:ext uri="{FF2B5EF4-FFF2-40B4-BE49-F238E27FC236}">
                  <a16:creationId xmlns:a16="http://schemas.microsoft.com/office/drawing/2014/main" id="{3A64CD24-E9A0-1DBC-0D2F-D5BC3D443B07}"/>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97516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92106-E1E5-4657-FDDC-92BB81690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3E78F9-5FE5-C0EA-39F8-401550371080}"/>
              </a:ext>
            </a:extLst>
          </p:cNvPr>
          <p:cNvSpPr>
            <a:spLocks noGrp="1"/>
          </p:cNvSpPr>
          <p:nvPr>
            <p:ph type="title"/>
          </p:nvPr>
        </p:nvSpPr>
        <p:spPr/>
        <p:txBody>
          <a:bodyPr>
            <a:normAutofit/>
          </a:bodyPr>
          <a:lstStyle/>
          <a:p>
            <a:r>
              <a:rPr lang="en-US" dirty="0"/>
              <a:t>West Kennet, Wiltshire</a:t>
            </a:r>
          </a:p>
        </p:txBody>
      </p:sp>
      <p:grpSp>
        <p:nvGrpSpPr>
          <p:cNvPr id="21" name="Group 20" descr="Back to map link icon">
            <a:extLst>
              <a:ext uri="{FF2B5EF4-FFF2-40B4-BE49-F238E27FC236}">
                <a16:creationId xmlns:a16="http://schemas.microsoft.com/office/drawing/2014/main" id="{D6AD1413-0FE4-9E5B-AAEF-C2767E3EB8F7}"/>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D219A836-E2A9-4A04-853F-2D9D9AF8AC2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2974E4AB-C243-1C64-6A68-0866B8A0A28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494F2C65-06A6-5053-D42F-5A48423D9B19}"/>
              </a:ext>
            </a:extLst>
          </p:cNvPr>
          <p:cNvSpPr>
            <a:spLocks noGrp="1"/>
          </p:cNvSpPr>
          <p:nvPr>
            <p:ph idx="1"/>
          </p:nvPr>
        </p:nvSpPr>
        <p:spPr/>
        <p:txBody>
          <a:bodyPr/>
          <a:lstStyle/>
          <a:p>
            <a:r>
              <a:rPr lang="en-GB" sz="2400" dirty="0"/>
              <a:t>In the Neolithic people buried their dead in special places called long barrows. </a:t>
            </a:r>
          </a:p>
          <a:p>
            <a:r>
              <a:rPr lang="en-GB" sz="2400" dirty="0"/>
              <a:t>These were long mounds made of earth or stones with rooms inside.</a:t>
            </a:r>
          </a:p>
          <a:p>
            <a:r>
              <a:rPr lang="en-GB" sz="2400" dirty="0"/>
              <a:t>People didn’t have metal tools back then, so they built them using things like deer antlers and animal bones.</a:t>
            </a:r>
          </a:p>
          <a:p>
            <a:r>
              <a:rPr lang="en-GB" sz="2400" dirty="0"/>
              <a:t>Some long barrows were very big. For example, West Kennet Long Barrow is about 100 metres long — around the length of a football pitch!</a:t>
            </a:r>
          </a:p>
        </p:txBody>
      </p:sp>
      <p:pic>
        <p:nvPicPr>
          <p:cNvPr id="7" name="Picture Placeholder 6" descr="An aerial photo of the Neolithic West Kennet Longbarrow">
            <a:extLst>
              <a:ext uri="{FF2B5EF4-FFF2-40B4-BE49-F238E27FC236}">
                <a16:creationId xmlns:a16="http://schemas.microsoft.com/office/drawing/2014/main" id="{B18EA033-1B12-0351-F840-9B149969CC5A}"/>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l="10307" r="10307"/>
          <a:stretch/>
        </p:blipFill>
        <p:spPr>
          <a:xfrm>
            <a:off x="6096000" y="1411704"/>
            <a:ext cx="5714114" cy="4798596"/>
          </a:xfrm>
        </p:spPr>
      </p:pic>
      <p:sp>
        <p:nvSpPr>
          <p:cNvPr id="3" name="Text Placeholder 2">
            <a:extLst>
              <a:ext uri="{FF2B5EF4-FFF2-40B4-BE49-F238E27FC236}">
                <a16:creationId xmlns:a16="http://schemas.microsoft.com/office/drawing/2014/main" id="{E14CFC5B-7DE3-A695-C02A-CD69E9AE4E92}"/>
              </a:ext>
            </a:extLst>
          </p:cNvPr>
          <p:cNvSpPr>
            <a:spLocks noGrp="1"/>
          </p:cNvSpPr>
          <p:nvPr>
            <p:ph type="body" sz="quarter" idx="23"/>
          </p:nvPr>
        </p:nvSpPr>
        <p:spPr/>
        <p:txBody>
          <a:bodyPr/>
          <a:lstStyle/>
          <a:p>
            <a:r>
              <a:rPr lang="en-GB" dirty="0"/>
              <a:t>Aerial view of West Kennet Long Barrow</a:t>
            </a:r>
          </a:p>
        </p:txBody>
      </p:sp>
    </p:spTree>
    <p:extLst>
      <p:ext uri="{BB962C8B-B14F-4D97-AF65-F5344CB8AC3E}">
        <p14:creationId xmlns:p14="http://schemas.microsoft.com/office/powerpoint/2010/main" val="398456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58831-B802-F1ED-F05B-7027C28C8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FB5708-4EF0-5E61-8E78-1CFB83C79F73}"/>
              </a:ext>
            </a:extLst>
          </p:cNvPr>
          <p:cNvSpPr>
            <a:spLocks noGrp="1"/>
          </p:cNvSpPr>
          <p:nvPr>
            <p:ph type="title"/>
          </p:nvPr>
        </p:nvSpPr>
        <p:spPr/>
        <p:txBody>
          <a:bodyPr>
            <a:normAutofit/>
          </a:bodyPr>
          <a:lstStyle/>
          <a:p>
            <a:r>
              <a:rPr lang="en-US" dirty="0"/>
              <a:t>West Kennet, Wiltshire </a:t>
            </a:r>
          </a:p>
        </p:txBody>
      </p:sp>
      <p:grpSp>
        <p:nvGrpSpPr>
          <p:cNvPr id="21" name="Group 20" descr="Back to map link icon">
            <a:extLst>
              <a:ext uri="{FF2B5EF4-FFF2-40B4-BE49-F238E27FC236}">
                <a16:creationId xmlns:a16="http://schemas.microsoft.com/office/drawing/2014/main" id="{CD2C90FB-F35C-F884-1BD3-AC4D398FE525}"/>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545B2CE8-46E0-B438-E59B-F67400A4044B}"/>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D38DA11A-89D7-AEB0-5FC8-EACC993F1E47}"/>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FBC92BA0-2A24-7C25-1153-3C59C7C695D0}"/>
              </a:ext>
            </a:extLst>
          </p:cNvPr>
          <p:cNvSpPr>
            <a:spLocks noGrp="1"/>
          </p:cNvSpPr>
          <p:nvPr>
            <p:ph idx="1"/>
          </p:nvPr>
        </p:nvSpPr>
        <p:spPr/>
        <p:txBody>
          <a:bodyPr/>
          <a:lstStyle/>
          <a:p>
            <a:r>
              <a:rPr lang="en-GB" sz="2400" dirty="0"/>
              <a:t>Inside, some barrows had wooden parts, while others (like West Kennet) had stone rooms.</a:t>
            </a:r>
          </a:p>
          <a:p>
            <a:r>
              <a:rPr lang="en-GB" sz="2400" dirty="0"/>
              <a:t>They weren’t for just one person — lots of people were buried together in them. Sometimes, only parts of a person’s body (like bones) were buried.</a:t>
            </a:r>
          </a:p>
          <a:p>
            <a:r>
              <a:rPr lang="en-GB" sz="2400" dirty="0"/>
              <a:t>At West Kennet, the bones of at least 36 people were carefully placed inside over about 10–30 years before it was finally closed.</a:t>
            </a:r>
          </a:p>
        </p:txBody>
      </p:sp>
      <p:pic>
        <p:nvPicPr>
          <p:cNvPr id="7" name="Picture Placeholder 6" descr="Reconstruction drawing showing the construction of West Kennet Long Barrow ">
            <a:extLst>
              <a:ext uri="{FF2B5EF4-FFF2-40B4-BE49-F238E27FC236}">
                <a16:creationId xmlns:a16="http://schemas.microsoft.com/office/drawing/2014/main" id="{19BE28D7-F411-C446-C375-78F2F17D61C9}"/>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l="9077" r="9077"/>
          <a:stretch/>
        </p:blipFill>
        <p:spPr>
          <a:xfrm>
            <a:off x="6096000" y="1411704"/>
            <a:ext cx="5714114" cy="4798596"/>
          </a:xfrm>
        </p:spPr>
      </p:pic>
      <p:sp>
        <p:nvSpPr>
          <p:cNvPr id="3" name="Text Placeholder 2">
            <a:extLst>
              <a:ext uri="{FF2B5EF4-FFF2-40B4-BE49-F238E27FC236}">
                <a16:creationId xmlns:a16="http://schemas.microsoft.com/office/drawing/2014/main" id="{F15B7CCD-72FF-F505-F293-64814AC8FCCE}"/>
              </a:ext>
            </a:extLst>
          </p:cNvPr>
          <p:cNvSpPr>
            <a:spLocks noGrp="1"/>
          </p:cNvSpPr>
          <p:nvPr>
            <p:ph type="body" sz="quarter" idx="23"/>
          </p:nvPr>
        </p:nvSpPr>
        <p:spPr/>
        <p:txBody>
          <a:bodyPr/>
          <a:lstStyle/>
          <a:p>
            <a:r>
              <a:rPr lang="en-GB" dirty="0"/>
              <a:t>Reconstruction of building of West Kennet Long Barrow</a:t>
            </a:r>
          </a:p>
        </p:txBody>
      </p:sp>
      <p:pic>
        <p:nvPicPr>
          <p:cNvPr id="5" name="Picture 4" descr="Illustration depicting an aerial, cut-away view of West Kennet Long Barrow, showing the internal structure of the stone chambered tombs">
            <a:extLst>
              <a:ext uri="{FF2B5EF4-FFF2-40B4-BE49-F238E27FC236}">
                <a16:creationId xmlns:a16="http://schemas.microsoft.com/office/drawing/2014/main" id="{3642897F-EDFD-D95B-FE82-52398243FED2}"/>
              </a:ext>
            </a:extLst>
          </p:cNvPr>
          <p:cNvPicPr>
            <a:picLocks noChangeAspect="1"/>
          </p:cNvPicPr>
          <p:nvPr/>
        </p:nvPicPr>
        <p:blipFill>
          <a:blip r:embed="rId6"/>
          <a:srcRect l="5192" t="5324" r="2802" b="6776"/>
          <a:stretch>
            <a:fillRect/>
          </a:stretch>
        </p:blipFill>
        <p:spPr>
          <a:xfrm>
            <a:off x="5938092" y="1648295"/>
            <a:ext cx="6123709" cy="4325414"/>
          </a:xfrm>
          <a:prstGeom prst="rect">
            <a:avLst/>
          </a:prstGeom>
        </p:spPr>
      </p:pic>
      <p:grpSp>
        <p:nvGrpSpPr>
          <p:cNvPr id="6" name="Group 5" descr="People have different spiritual beliefs.  &#10;What do you think the people who buried their dead at West Kennet believed? ">
            <a:extLst>
              <a:ext uri="{FF2B5EF4-FFF2-40B4-BE49-F238E27FC236}">
                <a16:creationId xmlns:a16="http://schemas.microsoft.com/office/drawing/2014/main" id="{5A8ED2E2-E72E-4951-6307-2B87C5ED0D89}"/>
              </a:ext>
            </a:extLst>
          </p:cNvPr>
          <p:cNvGrpSpPr/>
          <p:nvPr/>
        </p:nvGrpSpPr>
        <p:grpSpPr>
          <a:xfrm>
            <a:off x="6778739" y="2038105"/>
            <a:ext cx="3988402" cy="3205579"/>
            <a:chOff x="273016" y="1761014"/>
            <a:chExt cx="3988402" cy="3205579"/>
          </a:xfrm>
        </p:grpSpPr>
        <p:grpSp>
          <p:nvGrpSpPr>
            <p:cNvPr id="8" name="Washi">
              <a:extLst>
                <a:ext uri="{FF2B5EF4-FFF2-40B4-BE49-F238E27FC236}">
                  <a16:creationId xmlns:a16="http://schemas.microsoft.com/office/drawing/2014/main" id="{A2CB4244-D30E-901F-033C-2E6D5B3DA69C}"/>
                </a:ext>
                <a:ext uri="{C183D7F6-B498-43B3-948B-1728B52AA6E4}">
                  <adec:decorative xmlns:adec="http://schemas.microsoft.com/office/drawing/2017/decorative" val="1"/>
                </a:ext>
              </a:extLst>
            </p:cNvPr>
            <p:cNvGrpSpPr/>
            <p:nvPr/>
          </p:nvGrpSpPr>
          <p:grpSpPr>
            <a:xfrm>
              <a:off x="273016" y="2127232"/>
              <a:ext cx="3988402" cy="2839361"/>
              <a:chOff x="4709090" y="791262"/>
              <a:chExt cx="3988402" cy="2839361"/>
            </a:xfrm>
          </p:grpSpPr>
          <p:sp>
            <p:nvSpPr>
              <p:cNvPr id="10" name="Picture 9">
                <a:extLst>
                  <a:ext uri="{FF2B5EF4-FFF2-40B4-BE49-F238E27FC236}">
                    <a16:creationId xmlns:a16="http://schemas.microsoft.com/office/drawing/2014/main" id="{3B7A20D7-F72D-FBC0-7AC0-7F1C5ED29790}"/>
                  </a:ext>
                  <a:ext uri="{C183D7F6-B498-43B3-948B-1728B52AA6E4}">
                    <adec:decorative xmlns:adec="http://schemas.microsoft.com/office/drawing/2017/decorative" val="1"/>
                  </a:ext>
                </a:extLst>
              </p:cNvPr>
              <p:cNvSpPr/>
              <p:nvPr/>
            </p:nvSpPr>
            <p:spPr>
              <a:xfrm rot="10800000" flipV="1">
                <a:off x="4709090" y="791262"/>
                <a:ext cx="3988402" cy="2839361"/>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11" name="Text Placeholder">
                <a:extLst>
                  <a:ext uri="{FF2B5EF4-FFF2-40B4-BE49-F238E27FC236}">
                    <a16:creationId xmlns:a16="http://schemas.microsoft.com/office/drawing/2014/main" id="{8DF3E4FA-E873-81FA-F904-314B89D4BA71}"/>
                  </a:ext>
                </a:extLst>
              </p:cNvPr>
              <p:cNvSpPr txBox="1">
                <a:spLocks/>
              </p:cNvSpPr>
              <p:nvPr/>
            </p:nvSpPr>
            <p:spPr>
              <a:xfrm rot="21383919">
                <a:off x="4781844" y="907865"/>
                <a:ext cx="3789169" cy="243552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p>
              <a:p>
                <a:pPr eaLnBrk="1" hangingPunct="1"/>
                <a:r>
                  <a:rPr lang="en-GB" altLang="en-US" sz="2000" b="0" dirty="0">
                    <a:cs typeface="Arial" panose="020B0604020202020204" pitchFamily="34" charset="0"/>
                  </a:rPr>
                  <a:t>People have different spiritual beliefs.  </a:t>
                </a:r>
              </a:p>
              <a:p>
                <a:pPr eaLnBrk="1" hangingPunct="1"/>
                <a:r>
                  <a:rPr lang="en-GB" altLang="en-US" sz="2000" b="0" dirty="0">
                    <a:cs typeface="Arial" panose="020B0604020202020204" pitchFamily="34" charset="0"/>
                  </a:rPr>
                  <a:t>What do you think the people who buried their dead at West Kennet believed? </a:t>
                </a:r>
                <a:endParaRPr lang="en-US" sz="2000" b="0" dirty="0"/>
              </a:p>
            </p:txBody>
          </p:sp>
        </p:grpSp>
        <p:pic>
          <p:nvPicPr>
            <p:cNvPr id="9" name="Question Mark">
              <a:extLst>
                <a:ext uri="{FF2B5EF4-FFF2-40B4-BE49-F238E27FC236}">
                  <a16:creationId xmlns:a16="http://schemas.microsoft.com/office/drawing/2014/main" id="{E583D09F-9822-8901-5BEF-3189E0E472A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61028">
              <a:off x="789415" y="1761014"/>
              <a:ext cx="627133" cy="1109970"/>
            </a:xfrm>
            <a:prstGeom prst="rect">
              <a:avLst/>
            </a:prstGeom>
          </p:spPr>
        </p:pic>
      </p:grpSp>
    </p:spTree>
    <p:extLst>
      <p:ext uri="{BB962C8B-B14F-4D97-AF65-F5344CB8AC3E}">
        <p14:creationId xmlns:p14="http://schemas.microsoft.com/office/powerpoint/2010/main" val="405941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919B8-DDC5-7A34-067B-062767EF7A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3D1F06-87B2-BA03-EB94-B83DB28FD364}"/>
              </a:ext>
            </a:extLst>
          </p:cNvPr>
          <p:cNvSpPr>
            <a:spLocks noGrp="1"/>
          </p:cNvSpPr>
          <p:nvPr>
            <p:ph type="title"/>
          </p:nvPr>
        </p:nvSpPr>
        <p:spPr/>
        <p:txBody>
          <a:bodyPr>
            <a:normAutofit/>
          </a:bodyPr>
          <a:lstStyle/>
          <a:p>
            <a:r>
              <a:rPr lang="en-US" dirty="0"/>
              <a:t>Windmill Hill, Wiltshire</a:t>
            </a:r>
          </a:p>
        </p:txBody>
      </p:sp>
      <p:grpSp>
        <p:nvGrpSpPr>
          <p:cNvPr id="21" name="Group 20" descr="Back to map link icon">
            <a:extLst>
              <a:ext uri="{FF2B5EF4-FFF2-40B4-BE49-F238E27FC236}">
                <a16:creationId xmlns:a16="http://schemas.microsoft.com/office/drawing/2014/main" id="{A14F5FC2-55BF-26AA-0AC4-88C3222CFEFD}"/>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D56C56AD-AD72-3ACA-6101-41D4755C1531}"/>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364B8ACF-8E89-924B-789C-85B807FCAA4C}"/>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00DD0B8B-F7BC-0C91-0245-F68A5437BE27}"/>
              </a:ext>
            </a:extLst>
          </p:cNvPr>
          <p:cNvSpPr>
            <a:spLocks noGrp="1"/>
          </p:cNvSpPr>
          <p:nvPr>
            <p:ph idx="1"/>
          </p:nvPr>
        </p:nvSpPr>
        <p:spPr/>
        <p:txBody>
          <a:bodyPr/>
          <a:lstStyle/>
          <a:p>
            <a:r>
              <a:rPr lang="en-GB" sz="2400" dirty="0"/>
              <a:t>Neolithic people built large areas surrounded by earth banks and ditches. They left gaps, called causeways, so people and animals could pass through. </a:t>
            </a:r>
          </a:p>
          <a:p>
            <a:r>
              <a:rPr lang="en-GB" sz="2400" dirty="0"/>
              <a:t>That’s why these sites are called Causewayed Enclosures. Windmill Hill Causewayed Enclosure has three rings of banks and ditches.</a:t>
            </a:r>
          </a:p>
          <a:p>
            <a:r>
              <a:rPr lang="en-GB" sz="2400" dirty="0"/>
              <a:t>It probably took lots of people many years to build, possible because they were now settled farmers with enough spare food and time to do it.</a:t>
            </a:r>
          </a:p>
        </p:txBody>
      </p:sp>
      <p:pic>
        <p:nvPicPr>
          <p:cNvPr id="7" name="Picture Placeholder 6" descr="Aerial photo of  a hilltop, which is Windmill Hill Neolithic Causewayed Enclosure">
            <a:extLst>
              <a:ext uri="{FF2B5EF4-FFF2-40B4-BE49-F238E27FC236}">
                <a16:creationId xmlns:a16="http://schemas.microsoft.com/office/drawing/2014/main" id="{D71C5B9F-F142-B2A4-D25A-FED1EF482740}"/>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l="10307" r="10307"/>
          <a:stretch/>
        </p:blipFill>
        <p:spPr>
          <a:xfrm>
            <a:off x="6096000" y="1411704"/>
            <a:ext cx="5714114" cy="4798596"/>
          </a:xfrm>
        </p:spPr>
      </p:pic>
      <p:pic>
        <p:nvPicPr>
          <p:cNvPr id="5" name="Picture 4" descr="Reconstruction drawing showing an oblique aerial view of Windmill Hill  causewayed enclosure as it may have looked in the Neolithic">
            <a:extLst>
              <a:ext uri="{FF2B5EF4-FFF2-40B4-BE49-F238E27FC236}">
                <a16:creationId xmlns:a16="http://schemas.microsoft.com/office/drawing/2014/main" id="{252EFAE5-C53B-F3BC-96C5-041B5E5DB332}"/>
              </a:ext>
            </a:extLst>
          </p:cNvPr>
          <p:cNvPicPr>
            <a:picLocks noChangeAspect="1"/>
          </p:cNvPicPr>
          <p:nvPr/>
        </p:nvPicPr>
        <p:blipFill>
          <a:blip r:embed="rId6"/>
          <a:srcRect l="4828" r="4960"/>
          <a:stretch>
            <a:fillRect/>
          </a:stretch>
        </p:blipFill>
        <p:spPr>
          <a:xfrm>
            <a:off x="5769571" y="2119745"/>
            <a:ext cx="6442971" cy="3532910"/>
          </a:xfrm>
          <a:prstGeom prst="rect">
            <a:avLst/>
          </a:prstGeom>
        </p:spPr>
      </p:pic>
      <p:sp>
        <p:nvSpPr>
          <p:cNvPr id="3" name="Text Placeholder 2">
            <a:extLst>
              <a:ext uri="{FF2B5EF4-FFF2-40B4-BE49-F238E27FC236}">
                <a16:creationId xmlns:a16="http://schemas.microsoft.com/office/drawing/2014/main" id="{4CB32BBE-CEF8-DAAB-59A5-4517DEEEC4FB}"/>
              </a:ext>
            </a:extLst>
          </p:cNvPr>
          <p:cNvSpPr>
            <a:spLocks noGrp="1"/>
          </p:cNvSpPr>
          <p:nvPr>
            <p:ph type="body" sz="quarter" idx="23"/>
          </p:nvPr>
        </p:nvSpPr>
        <p:spPr/>
        <p:txBody>
          <a:bodyPr/>
          <a:lstStyle/>
          <a:p>
            <a:r>
              <a:rPr lang="en-GB" dirty="0"/>
              <a:t>Aerial view of </a:t>
            </a:r>
            <a:r>
              <a:rPr lang="en-GB" altLang="en-US" dirty="0">
                <a:cs typeface="Arial" panose="020B0604020202020204" pitchFamily="34" charset="0"/>
              </a:rPr>
              <a:t>Windmill Hill Causewayed Enclosure</a:t>
            </a:r>
            <a:endParaRPr lang="en-GB" dirty="0"/>
          </a:p>
        </p:txBody>
      </p:sp>
    </p:spTree>
    <p:extLst>
      <p:ext uri="{BB962C8B-B14F-4D97-AF65-F5344CB8AC3E}">
        <p14:creationId xmlns:p14="http://schemas.microsoft.com/office/powerpoint/2010/main" val="118191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CBEAB-5C3F-9EE4-8190-DE0E18B529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FBE2F7-4DEA-791C-5379-E9AB47F38095}"/>
              </a:ext>
            </a:extLst>
          </p:cNvPr>
          <p:cNvSpPr>
            <a:spLocks noGrp="1"/>
          </p:cNvSpPr>
          <p:nvPr>
            <p:ph type="title"/>
          </p:nvPr>
        </p:nvSpPr>
        <p:spPr/>
        <p:txBody>
          <a:bodyPr>
            <a:normAutofit/>
          </a:bodyPr>
          <a:lstStyle/>
          <a:p>
            <a:r>
              <a:rPr lang="en-US" dirty="0"/>
              <a:t>Windmill Hill, Wiltshire </a:t>
            </a:r>
          </a:p>
        </p:txBody>
      </p:sp>
      <p:grpSp>
        <p:nvGrpSpPr>
          <p:cNvPr id="21" name="Group 20" descr="Back to map link icon">
            <a:extLst>
              <a:ext uri="{FF2B5EF4-FFF2-40B4-BE49-F238E27FC236}">
                <a16:creationId xmlns:a16="http://schemas.microsoft.com/office/drawing/2014/main" id="{F38E9650-5A07-0A92-02EB-2504C485FF9C}"/>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6A68F6CF-ADAC-152B-689E-3673318BD0D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892C2682-64ED-DBE2-C9AC-09CB99923435}"/>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DBEFAB22-0F10-A194-AF3D-8F480E2EBC0F}"/>
              </a:ext>
            </a:extLst>
          </p:cNvPr>
          <p:cNvSpPr>
            <a:spLocks noGrp="1"/>
          </p:cNvSpPr>
          <p:nvPr>
            <p:ph idx="1"/>
          </p:nvPr>
        </p:nvSpPr>
        <p:spPr>
          <a:xfrm>
            <a:off x="381886" y="1411704"/>
            <a:ext cx="5324852" cy="5224623"/>
          </a:xfrm>
        </p:spPr>
        <p:txBody>
          <a:bodyPr/>
          <a:lstStyle/>
          <a:p>
            <a:r>
              <a:rPr lang="en-GB" sz="2400" dirty="0"/>
              <a:t>The enclosure was in use for hundreds of years, but people didn’t use it all the time. </a:t>
            </a:r>
          </a:p>
          <a:p>
            <a:r>
              <a:rPr lang="en-GB" sz="2400" dirty="0"/>
              <a:t>They probably met there seasonally to trade, settle arguments, get married, or honour their dead.</a:t>
            </a:r>
          </a:p>
          <a:p>
            <a:r>
              <a:rPr lang="en-GB" sz="2400" dirty="0"/>
              <a:t>When archaeologists dug the site in the 1920s, they found flint tools, animal bones, ceremonial cups, and a type of pottery called Windmill Hill pottery, as it was first found at this site.</a:t>
            </a:r>
          </a:p>
          <a:p>
            <a:r>
              <a:rPr lang="en-GB" sz="2400" dirty="0"/>
              <a:t>It is now part of the </a:t>
            </a:r>
            <a:r>
              <a:rPr lang="en-GB" sz="2400" dirty="0">
                <a:hlinkClick r:id="rId4"/>
              </a:rPr>
              <a:t>Avebury World Heritage Site</a:t>
            </a:r>
            <a:r>
              <a:rPr lang="en-GB" sz="2400" dirty="0"/>
              <a:t>.</a:t>
            </a:r>
          </a:p>
        </p:txBody>
      </p:sp>
      <p:pic>
        <p:nvPicPr>
          <p:cNvPr id="7" name="Picture Placeholder 6" descr="Reconstruction painting showing people involved in a funerary procession at the late Neolithic Windmill Hill causewayed enclosure near Avebury">
            <a:extLst>
              <a:ext uri="{FF2B5EF4-FFF2-40B4-BE49-F238E27FC236}">
                <a16:creationId xmlns:a16="http://schemas.microsoft.com/office/drawing/2014/main" id="{94A4CE2E-723B-4D18-351A-6C12A4A04D65}"/>
              </a:ext>
            </a:extLst>
          </p:cNvPr>
          <p:cNvPicPr>
            <a:picLocks noGrp="1" noChangeAspect="1"/>
          </p:cNvPicPr>
          <p:nvPr>
            <p:ph type="pic" sz="quarter" idx="10"/>
          </p:nvPr>
        </p:nvPicPr>
        <p:blipFill>
          <a:blip r:embed="rId5">
            <a:extLst>
              <a:ext uri="{BEBA8EAE-BF5A-486C-A8C5-ECC9F3942E4B}">
                <a14:imgProps xmlns:a14="http://schemas.microsoft.com/office/drawing/2010/main">
                  <a14:imgLayer r:embed="rId6">
                    <a14:imgEffect>
                      <a14:brightnessContrast contrast="20000"/>
                    </a14:imgEffect>
                  </a14:imgLayer>
                </a14:imgProps>
              </a:ext>
            </a:extLst>
          </a:blip>
          <a:srcRect t="19670" b="17794"/>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A33A8432-8F87-637D-8CDA-86CC900802EF}"/>
              </a:ext>
            </a:extLst>
          </p:cNvPr>
          <p:cNvSpPr>
            <a:spLocks noGrp="1"/>
          </p:cNvSpPr>
          <p:nvPr>
            <p:ph type="body" sz="quarter" idx="23"/>
          </p:nvPr>
        </p:nvSpPr>
        <p:spPr/>
        <p:txBody>
          <a:bodyPr/>
          <a:lstStyle/>
          <a:p>
            <a:r>
              <a:rPr lang="en-GB" dirty="0"/>
              <a:t>Reconstruction of </a:t>
            </a:r>
            <a:r>
              <a:rPr lang="en-GB" altLang="en-US" dirty="0">
                <a:cs typeface="Arial" panose="020B0604020202020204" pitchFamily="34" charset="0"/>
              </a:rPr>
              <a:t>Windmill Hill Causewayed Enclosure</a:t>
            </a:r>
            <a:endParaRPr lang="en-GB" dirty="0"/>
          </a:p>
        </p:txBody>
      </p:sp>
      <p:grpSp>
        <p:nvGrpSpPr>
          <p:cNvPr id="4" name="Group 3" descr="Where do you go when you want to mark a special occasion? &#10;Is it anything like a causewayed enclosure?">
            <a:extLst>
              <a:ext uri="{FF2B5EF4-FFF2-40B4-BE49-F238E27FC236}">
                <a16:creationId xmlns:a16="http://schemas.microsoft.com/office/drawing/2014/main" id="{5D75AE53-6C0B-ABAF-8F9C-EC6155A689AE}"/>
              </a:ext>
            </a:extLst>
          </p:cNvPr>
          <p:cNvGrpSpPr/>
          <p:nvPr/>
        </p:nvGrpSpPr>
        <p:grpSpPr>
          <a:xfrm>
            <a:off x="6515242" y="2409761"/>
            <a:ext cx="4636168" cy="3228508"/>
            <a:chOff x="1318378" y="2494547"/>
            <a:chExt cx="4636168" cy="3228508"/>
          </a:xfrm>
        </p:grpSpPr>
        <p:grpSp>
          <p:nvGrpSpPr>
            <p:cNvPr id="6" name="Washi">
              <a:extLst>
                <a:ext uri="{FF2B5EF4-FFF2-40B4-BE49-F238E27FC236}">
                  <a16:creationId xmlns:a16="http://schemas.microsoft.com/office/drawing/2014/main" id="{239F9729-383B-8D39-DFCF-071E62B33584}"/>
                </a:ext>
                <a:ext uri="{C183D7F6-B498-43B3-948B-1728B52AA6E4}">
                  <adec:decorative xmlns:adec="http://schemas.microsoft.com/office/drawing/2017/decorative" val="1"/>
                </a:ext>
              </a:extLst>
            </p:cNvPr>
            <p:cNvGrpSpPr/>
            <p:nvPr/>
          </p:nvGrpSpPr>
          <p:grpSpPr>
            <a:xfrm>
              <a:off x="1318378" y="2494547"/>
              <a:ext cx="4636168" cy="2335870"/>
              <a:chOff x="6937816" y="1746167"/>
              <a:chExt cx="4636168" cy="2335870"/>
            </a:xfrm>
          </p:grpSpPr>
          <p:sp>
            <p:nvSpPr>
              <p:cNvPr id="9" name="Picture 9">
                <a:extLst>
                  <a:ext uri="{FF2B5EF4-FFF2-40B4-BE49-F238E27FC236}">
                    <a16:creationId xmlns:a16="http://schemas.microsoft.com/office/drawing/2014/main" id="{B236F8F4-5153-7AD7-69A6-C8FAEC635B3F}"/>
                  </a:ext>
                  <a:ext uri="{C183D7F6-B498-43B3-948B-1728B52AA6E4}">
                    <adec:decorative xmlns:adec="http://schemas.microsoft.com/office/drawing/2017/decorative" val="1"/>
                  </a:ext>
                </a:extLst>
              </p:cNvPr>
              <p:cNvSpPr/>
              <p:nvPr/>
            </p:nvSpPr>
            <p:spPr>
              <a:xfrm>
                <a:off x="6937816" y="1746167"/>
                <a:ext cx="4636168" cy="233587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dirty="0"/>
              </a:p>
            </p:txBody>
          </p:sp>
          <p:sp>
            <p:nvSpPr>
              <p:cNvPr id="10" name="Text Placeholder">
                <a:extLst>
                  <a:ext uri="{FF2B5EF4-FFF2-40B4-BE49-F238E27FC236}">
                    <a16:creationId xmlns:a16="http://schemas.microsoft.com/office/drawing/2014/main" id="{206BF4A4-BB97-77C7-00BD-599F424B0ADF}"/>
                  </a:ext>
                </a:extLst>
              </p:cNvPr>
              <p:cNvSpPr txBox="1">
                <a:spLocks/>
              </p:cNvSpPr>
              <p:nvPr/>
            </p:nvSpPr>
            <p:spPr>
              <a:xfrm>
                <a:off x="7221490" y="2274980"/>
                <a:ext cx="4133335" cy="134009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br>
                  <a:rPr lang="en-GB" altLang="en-US" sz="1800" b="1" dirty="0">
                    <a:cs typeface="Arial" panose="020B0604020202020204" pitchFamily="34" charset="0"/>
                  </a:rPr>
                </a:br>
                <a:r>
                  <a:rPr lang="en-GB" altLang="en-US" sz="2000" b="0" dirty="0">
                    <a:cs typeface="Arial" panose="020B0604020202020204" pitchFamily="34" charset="0"/>
                  </a:rPr>
                  <a:t>Where do you go when you want to mark a special occasion? </a:t>
                </a:r>
              </a:p>
              <a:p>
                <a:r>
                  <a:rPr lang="en-GB" altLang="en-US" sz="2000" b="0" dirty="0">
                    <a:cs typeface="Arial" panose="020B0604020202020204" pitchFamily="34" charset="0"/>
                  </a:rPr>
                  <a:t>Is it anything like a causewayed enclosure?</a:t>
                </a:r>
              </a:p>
            </p:txBody>
          </p:sp>
        </p:grpSp>
        <p:pic>
          <p:nvPicPr>
            <p:cNvPr id="8" name="Question Mark">
              <a:extLst>
                <a:ext uri="{FF2B5EF4-FFF2-40B4-BE49-F238E27FC236}">
                  <a16:creationId xmlns:a16="http://schemas.microsoft.com/office/drawing/2014/main" id="{C973DF90-FA2C-A5D0-296B-466CBDE7B6B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411017">
              <a:off x="4950644" y="4404743"/>
              <a:ext cx="744846" cy="1318312"/>
            </a:xfrm>
            <a:prstGeom prst="rect">
              <a:avLst/>
            </a:prstGeom>
          </p:spPr>
        </p:pic>
      </p:grpSp>
    </p:spTree>
    <p:extLst>
      <p:ext uri="{BB962C8B-B14F-4D97-AF65-F5344CB8AC3E}">
        <p14:creationId xmlns:p14="http://schemas.microsoft.com/office/powerpoint/2010/main" val="328558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DDF00-45EF-1795-24E1-23CD0F19AC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5B702E-B88F-32EA-FFF0-909AC43FBFA9}"/>
              </a:ext>
            </a:extLst>
          </p:cNvPr>
          <p:cNvSpPr>
            <a:spLocks noGrp="1"/>
          </p:cNvSpPr>
          <p:nvPr>
            <p:ph type="title"/>
          </p:nvPr>
        </p:nvSpPr>
        <p:spPr/>
        <p:txBody>
          <a:bodyPr>
            <a:normAutofit/>
          </a:bodyPr>
          <a:lstStyle/>
          <a:p>
            <a:r>
              <a:rPr lang="en-US" dirty="0"/>
              <a:t>Trethevy Quoit, Cornwall</a:t>
            </a:r>
          </a:p>
        </p:txBody>
      </p:sp>
      <p:grpSp>
        <p:nvGrpSpPr>
          <p:cNvPr id="21" name="Group 20" descr="Back to map link icon">
            <a:extLst>
              <a:ext uri="{FF2B5EF4-FFF2-40B4-BE49-F238E27FC236}">
                <a16:creationId xmlns:a16="http://schemas.microsoft.com/office/drawing/2014/main" id="{25BAB6E9-91A8-37C2-1D25-3C20A8992BF5}"/>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9E25C12C-7B01-2C65-1DEB-FCB16D1FE6D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43A2BA0A-7CCE-E7B7-6D11-29611A90F52E}"/>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2D5EE0A9-5FE1-8316-55D2-76D9077592D9}"/>
              </a:ext>
            </a:extLst>
          </p:cNvPr>
          <p:cNvSpPr>
            <a:spLocks noGrp="1"/>
          </p:cNvSpPr>
          <p:nvPr>
            <p:ph idx="1"/>
          </p:nvPr>
        </p:nvSpPr>
        <p:spPr/>
        <p:txBody>
          <a:bodyPr/>
          <a:lstStyle/>
          <a:p>
            <a:r>
              <a:rPr lang="en-GB" sz="2400" dirty="0"/>
              <a:t>Trethevy Quoit is a very old stone tomb in Cornwall, built about 5,000 years ago by early farmers. </a:t>
            </a:r>
          </a:p>
          <a:p>
            <a:r>
              <a:rPr lang="en-GB" sz="2400" dirty="0"/>
              <a:t>It is one of the best-preserved examples of a portal dolmen, a rare type of burial monument. People used it to bury their dead and for ceremonies.</a:t>
            </a:r>
          </a:p>
          <a:p>
            <a:r>
              <a:rPr lang="en-GB" sz="2400" dirty="0"/>
              <a:t>The tomb has a small rectangular chamber made of big upright stones, with a huge flat stone on top called a capstone. Most of the stones are still in their original positions.</a:t>
            </a:r>
          </a:p>
        </p:txBody>
      </p:sp>
      <p:pic>
        <p:nvPicPr>
          <p:cNvPr id="7" name="Picture Placeholder 6" descr="General view of Trethevy Quoit - large upright stone slabs, witha large stone slab laying over the top of te four uprights">
            <a:extLst>
              <a:ext uri="{FF2B5EF4-FFF2-40B4-BE49-F238E27FC236}">
                <a16:creationId xmlns:a16="http://schemas.microsoft.com/office/drawing/2014/main" id="{BFC68033-3A9B-B074-640E-660BCE00BB69}"/>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l="8124" r="8124"/>
          <a:stretch/>
        </p:blipFill>
        <p:spPr>
          <a:xfrm>
            <a:off x="6096000" y="1411704"/>
            <a:ext cx="5714114" cy="4798596"/>
          </a:xfrm>
        </p:spPr>
      </p:pic>
      <p:sp>
        <p:nvSpPr>
          <p:cNvPr id="3" name="Text Placeholder 2">
            <a:extLst>
              <a:ext uri="{FF2B5EF4-FFF2-40B4-BE49-F238E27FC236}">
                <a16:creationId xmlns:a16="http://schemas.microsoft.com/office/drawing/2014/main" id="{6D1D4505-C235-056B-40F5-1422381762A1}"/>
              </a:ext>
            </a:extLst>
          </p:cNvPr>
          <p:cNvSpPr>
            <a:spLocks noGrp="1"/>
          </p:cNvSpPr>
          <p:nvPr>
            <p:ph type="body" sz="quarter" idx="23"/>
          </p:nvPr>
        </p:nvSpPr>
        <p:spPr/>
        <p:txBody>
          <a:bodyPr/>
          <a:lstStyle/>
          <a:p>
            <a:r>
              <a:rPr lang="en-GB" dirty="0"/>
              <a:t>Trethevy Quoit</a:t>
            </a:r>
          </a:p>
        </p:txBody>
      </p:sp>
    </p:spTree>
    <p:extLst>
      <p:ext uri="{BB962C8B-B14F-4D97-AF65-F5344CB8AC3E}">
        <p14:creationId xmlns:p14="http://schemas.microsoft.com/office/powerpoint/2010/main" val="124944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8AB04-A3F4-1C59-53D6-ADDEE6DABF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721152-7579-2A67-99AB-2746281F2762}"/>
              </a:ext>
            </a:extLst>
          </p:cNvPr>
          <p:cNvSpPr>
            <a:spLocks noGrp="1"/>
          </p:cNvSpPr>
          <p:nvPr>
            <p:ph type="title"/>
          </p:nvPr>
        </p:nvSpPr>
        <p:spPr/>
        <p:txBody>
          <a:bodyPr>
            <a:normAutofit/>
          </a:bodyPr>
          <a:lstStyle/>
          <a:p>
            <a:r>
              <a:rPr lang="en-US" dirty="0"/>
              <a:t>Trethevy Quoit, Cornwall </a:t>
            </a:r>
          </a:p>
        </p:txBody>
      </p:sp>
      <p:grpSp>
        <p:nvGrpSpPr>
          <p:cNvPr id="21" name="Group 20" descr="Back to map link icon">
            <a:extLst>
              <a:ext uri="{FF2B5EF4-FFF2-40B4-BE49-F238E27FC236}">
                <a16:creationId xmlns:a16="http://schemas.microsoft.com/office/drawing/2014/main" id="{703E2C3D-2B5C-4649-2273-474A47832C4C}"/>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6ACB441E-F6EC-B746-E0B6-7929D573394B}"/>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B2B554A2-BDED-8584-9BD5-A1E18BB6C71D}"/>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6E2BB5EA-5249-1A53-46A1-35DDC040FF50}"/>
              </a:ext>
            </a:extLst>
          </p:cNvPr>
          <p:cNvSpPr>
            <a:spLocks noGrp="1"/>
          </p:cNvSpPr>
          <p:nvPr>
            <p:ph idx="1"/>
          </p:nvPr>
        </p:nvSpPr>
        <p:spPr/>
        <p:txBody>
          <a:bodyPr/>
          <a:lstStyle/>
          <a:p>
            <a:r>
              <a:rPr lang="en-GB" sz="2400" dirty="0"/>
              <a:t>This reconstruction illustration shows a burial ceremony taking place during the Neolithic period - a crowd watches a body being prepared for interment in the stone chamber. </a:t>
            </a:r>
          </a:p>
          <a:p>
            <a:r>
              <a:rPr lang="en-GB" sz="2400" dirty="0"/>
              <a:t>People have been writing about it since 1584, and it is one of Cornwall’s most famous prehistoric monuments.</a:t>
            </a:r>
          </a:p>
          <a:p>
            <a:r>
              <a:rPr lang="en-GB" sz="2400" dirty="0"/>
              <a:t>Its stones and mound are still very clear today, making it an important example of how people built and used tombs in the Neolithic period.</a:t>
            </a:r>
          </a:p>
        </p:txBody>
      </p:sp>
      <p:pic>
        <p:nvPicPr>
          <p:cNvPr id="7" name="Picture Placeholder 6" descr="Reconstruction illustration showing a burial ceremony taking place at Trethevy Quoit, a 'dolmen' type burial chamber, during the Neolithic period. A crowd watches a corpse being prepared for interment in the stone chamber">
            <a:extLst>
              <a:ext uri="{FF2B5EF4-FFF2-40B4-BE49-F238E27FC236}">
                <a16:creationId xmlns:a16="http://schemas.microsoft.com/office/drawing/2014/main" id="{8B180921-AE91-4740-061F-D93F40772808}"/>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l="12490" r="12490"/>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C4D30739-8805-EA3C-5A9A-B8BA2FF532A5}"/>
              </a:ext>
            </a:extLst>
          </p:cNvPr>
          <p:cNvSpPr>
            <a:spLocks noGrp="1"/>
          </p:cNvSpPr>
          <p:nvPr>
            <p:ph type="body" sz="quarter" idx="23"/>
          </p:nvPr>
        </p:nvSpPr>
        <p:spPr/>
        <p:txBody>
          <a:bodyPr/>
          <a:lstStyle/>
          <a:p>
            <a:r>
              <a:rPr lang="en-GB" altLang="en-US" dirty="0">
                <a:cs typeface="Arial" panose="020B0604020202020204" pitchFamily="34" charset="0"/>
              </a:rPr>
              <a:t>Reconstruction of </a:t>
            </a:r>
            <a:r>
              <a:rPr lang="en-GB" dirty="0"/>
              <a:t>a burial ceremony at Trethevy Quoit</a:t>
            </a:r>
          </a:p>
        </p:txBody>
      </p:sp>
      <p:grpSp>
        <p:nvGrpSpPr>
          <p:cNvPr id="4" name="Group 3" descr="Where do you go when you want to mark a special occasion? &#10;Is it anything like a causewayed enclosure?">
            <a:extLst>
              <a:ext uri="{FF2B5EF4-FFF2-40B4-BE49-F238E27FC236}">
                <a16:creationId xmlns:a16="http://schemas.microsoft.com/office/drawing/2014/main" id="{61B97F2E-4FEF-0DC6-4EE2-A0EE4A0871EC}"/>
              </a:ext>
            </a:extLst>
          </p:cNvPr>
          <p:cNvGrpSpPr/>
          <p:nvPr/>
        </p:nvGrpSpPr>
        <p:grpSpPr>
          <a:xfrm>
            <a:off x="6515242" y="3173505"/>
            <a:ext cx="4636168" cy="2464763"/>
            <a:chOff x="1318378" y="2494547"/>
            <a:chExt cx="4636168" cy="3228508"/>
          </a:xfrm>
        </p:grpSpPr>
        <p:grpSp>
          <p:nvGrpSpPr>
            <p:cNvPr id="5" name="Washi">
              <a:extLst>
                <a:ext uri="{FF2B5EF4-FFF2-40B4-BE49-F238E27FC236}">
                  <a16:creationId xmlns:a16="http://schemas.microsoft.com/office/drawing/2014/main" id="{695A6545-F09F-7006-FFC0-3712C8E31625}"/>
                </a:ext>
                <a:ext uri="{C183D7F6-B498-43B3-948B-1728B52AA6E4}">
                  <adec:decorative xmlns:adec="http://schemas.microsoft.com/office/drawing/2017/decorative" val="1"/>
                </a:ext>
              </a:extLst>
            </p:cNvPr>
            <p:cNvGrpSpPr/>
            <p:nvPr/>
          </p:nvGrpSpPr>
          <p:grpSpPr>
            <a:xfrm>
              <a:off x="1318378" y="2494547"/>
              <a:ext cx="4636168" cy="2335870"/>
              <a:chOff x="6937816" y="1746167"/>
              <a:chExt cx="4636168" cy="2335870"/>
            </a:xfrm>
          </p:grpSpPr>
          <p:sp>
            <p:nvSpPr>
              <p:cNvPr id="8" name="Picture 9">
                <a:extLst>
                  <a:ext uri="{FF2B5EF4-FFF2-40B4-BE49-F238E27FC236}">
                    <a16:creationId xmlns:a16="http://schemas.microsoft.com/office/drawing/2014/main" id="{E125DF32-4600-5F9B-3671-41909E5C47F8}"/>
                  </a:ext>
                  <a:ext uri="{C183D7F6-B498-43B3-948B-1728B52AA6E4}">
                    <adec:decorative xmlns:adec="http://schemas.microsoft.com/office/drawing/2017/decorative" val="1"/>
                  </a:ext>
                </a:extLst>
              </p:cNvPr>
              <p:cNvSpPr/>
              <p:nvPr/>
            </p:nvSpPr>
            <p:spPr>
              <a:xfrm>
                <a:off x="6937816" y="1746167"/>
                <a:ext cx="4636168" cy="233587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dirty="0"/>
              </a:p>
            </p:txBody>
          </p:sp>
          <p:sp>
            <p:nvSpPr>
              <p:cNvPr id="9" name="Text Placeholder">
                <a:extLst>
                  <a:ext uri="{FF2B5EF4-FFF2-40B4-BE49-F238E27FC236}">
                    <a16:creationId xmlns:a16="http://schemas.microsoft.com/office/drawing/2014/main" id="{05196C82-DBD5-4FC5-AC65-B1D7EACEF226}"/>
                  </a:ext>
                </a:extLst>
              </p:cNvPr>
              <p:cNvSpPr txBox="1">
                <a:spLocks/>
              </p:cNvSpPr>
              <p:nvPr/>
            </p:nvSpPr>
            <p:spPr>
              <a:xfrm>
                <a:off x="7221490" y="2274980"/>
                <a:ext cx="4294844" cy="134009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br>
                  <a:rPr lang="en-GB" altLang="en-US" sz="1800" b="1" dirty="0">
                    <a:cs typeface="Arial" panose="020B0604020202020204" pitchFamily="34" charset="0"/>
                  </a:rPr>
                </a:br>
                <a:r>
                  <a:rPr lang="en-GB" altLang="en-US" sz="2000" b="0" dirty="0">
                    <a:cs typeface="Arial" panose="020B0604020202020204" pitchFamily="34" charset="0"/>
                  </a:rPr>
                  <a:t>How do you think they could have lifted the 20-tonne capstone on top?</a:t>
                </a:r>
              </a:p>
            </p:txBody>
          </p:sp>
        </p:grpSp>
        <p:pic>
          <p:nvPicPr>
            <p:cNvPr id="6" name="Question Mark">
              <a:extLst>
                <a:ext uri="{FF2B5EF4-FFF2-40B4-BE49-F238E27FC236}">
                  <a16:creationId xmlns:a16="http://schemas.microsoft.com/office/drawing/2014/main" id="{FB325830-7D33-A0FC-A280-35EB085A96E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411017">
              <a:off x="4950644" y="4404743"/>
              <a:ext cx="744846" cy="1318312"/>
            </a:xfrm>
            <a:prstGeom prst="rect">
              <a:avLst/>
            </a:prstGeom>
          </p:spPr>
        </p:pic>
      </p:grpSp>
    </p:spTree>
    <p:extLst>
      <p:ext uri="{BB962C8B-B14F-4D97-AF65-F5344CB8AC3E}">
        <p14:creationId xmlns:p14="http://schemas.microsoft.com/office/powerpoint/2010/main" val="332077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7195F-7B63-3589-B950-A9051B229653}"/>
              </a:ext>
            </a:extLst>
          </p:cNvPr>
          <p:cNvSpPr>
            <a:spLocks noGrp="1"/>
          </p:cNvSpPr>
          <p:nvPr>
            <p:ph type="title"/>
          </p:nvPr>
        </p:nvSpPr>
        <p:spPr/>
        <p:txBody>
          <a:bodyPr/>
          <a:lstStyle/>
          <a:p>
            <a:r>
              <a:rPr lang="en-US" dirty="0"/>
              <a:t>The Neolithic</a:t>
            </a:r>
          </a:p>
        </p:txBody>
      </p:sp>
      <p:sp>
        <p:nvSpPr>
          <p:cNvPr id="3" name="Content Placeholder 2">
            <a:extLst>
              <a:ext uri="{FF2B5EF4-FFF2-40B4-BE49-F238E27FC236}">
                <a16:creationId xmlns:a16="http://schemas.microsoft.com/office/drawing/2014/main" id="{3918079C-D38F-A962-5271-6D88489DD012}"/>
              </a:ext>
            </a:extLst>
          </p:cNvPr>
          <p:cNvSpPr>
            <a:spLocks noGrp="1"/>
          </p:cNvSpPr>
          <p:nvPr>
            <p:ph idx="1"/>
          </p:nvPr>
        </p:nvSpPr>
        <p:spPr/>
        <p:txBody>
          <a:bodyPr/>
          <a:lstStyle/>
          <a:p>
            <a:pPr algn="ctr" eaLnBrk="1" fontAlgn="auto" hangingPunct="1">
              <a:spcAft>
                <a:spcPts val="0"/>
              </a:spcAft>
              <a:buFont typeface="Arial" charset="0"/>
              <a:buNone/>
              <a:defRPr/>
            </a:pPr>
            <a:endParaRPr lang="en-GB" sz="2800" dirty="0">
              <a:latin typeface="Arial" panose="020B0604020202020204" pitchFamily="34" charset="0"/>
            </a:endParaRPr>
          </a:p>
          <a:p>
            <a:pPr algn="ctr" eaLnBrk="1" fontAlgn="auto" hangingPunct="1">
              <a:spcAft>
                <a:spcPts val="0"/>
              </a:spcAft>
              <a:buFont typeface="Arial" charset="0"/>
              <a:buNone/>
              <a:defRPr/>
            </a:pPr>
            <a:r>
              <a:rPr lang="en-GB" sz="2800" dirty="0">
                <a:latin typeface="Arial" panose="020B0604020202020204" pitchFamily="34" charset="0"/>
              </a:rPr>
              <a:t>Greek:</a:t>
            </a:r>
          </a:p>
          <a:p>
            <a:pPr algn="ctr" eaLnBrk="1" fontAlgn="auto" hangingPunct="1">
              <a:spcAft>
                <a:spcPts val="0"/>
              </a:spcAft>
              <a:buFont typeface="Arial" charset="0"/>
              <a:buNone/>
              <a:defRPr/>
            </a:pPr>
            <a:r>
              <a:rPr lang="el-GR" sz="2800" dirty="0">
                <a:latin typeface="Arial" panose="020B0604020202020204" pitchFamily="34" charset="0"/>
              </a:rPr>
              <a:t>νέος (</a:t>
            </a:r>
            <a:r>
              <a:rPr lang="en-GB" sz="2800" dirty="0">
                <a:latin typeface="Arial" panose="020B0604020202020204" pitchFamily="34" charset="0"/>
              </a:rPr>
              <a:t>néos) “new" </a:t>
            </a:r>
          </a:p>
          <a:p>
            <a:pPr algn="ctr" eaLnBrk="1" fontAlgn="auto" hangingPunct="1">
              <a:spcAft>
                <a:spcPts val="0"/>
              </a:spcAft>
              <a:buFont typeface="Arial" charset="0"/>
              <a:buNone/>
              <a:defRPr/>
            </a:pPr>
            <a:r>
              <a:rPr lang="en-GB" sz="2800" b="1" dirty="0">
                <a:latin typeface="Arial" panose="020B0604020202020204" pitchFamily="34" charset="0"/>
              </a:rPr>
              <a:t>+</a:t>
            </a:r>
            <a:r>
              <a:rPr lang="en-GB" sz="2800" dirty="0">
                <a:latin typeface="Arial" panose="020B0604020202020204" pitchFamily="34" charset="0"/>
              </a:rPr>
              <a:t> </a:t>
            </a:r>
          </a:p>
          <a:p>
            <a:pPr algn="ctr" eaLnBrk="1" fontAlgn="auto" hangingPunct="1">
              <a:spcAft>
                <a:spcPts val="0"/>
              </a:spcAft>
              <a:buFont typeface="Arial" charset="0"/>
              <a:buNone/>
              <a:defRPr/>
            </a:pPr>
            <a:r>
              <a:rPr lang="en-GB" sz="2800" dirty="0">
                <a:latin typeface="Arial" panose="020B0604020202020204" pitchFamily="34" charset="0"/>
              </a:rPr>
              <a:t>λίθος (lithos) "stone" </a:t>
            </a:r>
          </a:p>
          <a:p>
            <a:pPr algn="ctr" eaLnBrk="1" fontAlgn="auto" hangingPunct="1">
              <a:spcAft>
                <a:spcPts val="0"/>
              </a:spcAft>
              <a:buFont typeface="Arial" charset="0"/>
              <a:buNone/>
              <a:defRPr/>
            </a:pPr>
            <a:r>
              <a:rPr lang="en-GB" sz="2800" b="1" dirty="0">
                <a:latin typeface="Arial" panose="020B0604020202020204" pitchFamily="34" charset="0"/>
              </a:rPr>
              <a:t>=</a:t>
            </a:r>
            <a:r>
              <a:rPr lang="en-GB" sz="2800" dirty="0">
                <a:latin typeface="Arial" panose="020B0604020202020204" pitchFamily="34" charset="0"/>
              </a:rPr>
              <a:t> </a:t>
            </a:r>
          </a:p>
          <a:p>
            <a:pPr algn="ctr">
              <a:defRPr/>
            </a:pPr>
            <a:r>
              <a:rPr lang="en-GB" dirty="0"/>
              <a:t>“new age of the stone" </a:t>
            </a:r>
          </a:p>
          <a:p>
            <a:pPr algn="ctr">
              <a:defRPr/>
            </a:pPr>
            <a:r>
              <a:rPr lang="en-GB" dirty="0"/>
              <a:t>or </a:t>
            </a:r>
            <a:endParaRPr lang="en-GB" sz="2800" dirty="0">
              <a:latin typeface="Arial" panose="020B0604020202020204" pitchFamily="34" charset="0"/>
            </a:endParaRPr>
          </a:p>
          <a:p>
            <a:pPr algn="ctr" eaLnBrk="1" fontAlgn="auto" hangingPunct="1">
              <a:spcAft>
                <a:spcPts val="0"/>
              </a:spcAft>
              <a:buFont typeface="Arial" charset="0"/>
              <a:buNone/>
              <a:defRPr/>
            </a:pPr>
            <a:r>
              <a:rPr lang="en-GB" sz="2800" dirty="0">
                <a:latin typeface="Arial" panose="020B0604020202020204" pitchFamily="34" charset="0"/>
              </a:rPr>
              <a:t>“New Stone Age”</a:t>
            </a:r>
            <a:endParaRPr lang="en-GB" sz="2800" dirty="0">
              <a:solidFill>
                <a:schemeClr val="tx1">
                  <a:lumMod val="50000"/>
                  <a:lumOff val="50000"/>
                </a:schemeClr>
              </a:solidFill>
              <a:latin typeface="Arial" panose="020B0604020202020204" pitchFamily="34" charset="0"/>
            </a:endParaRPr>
          </a:p>
        </p:txBody>
      </p:sp>
      <p:sp>
        <p:nvSpPr>
          <p:cNvPr id="11" name="Text Placeholder 10">
            <a:extLst>
              <a:ext uri="{FF2B5EF4-FFF2-40B4-BE49-F238E27FC236}">
                <a16:creationId xmlns:a16="http://schemas.microsoft.com/office/drawing/2014/main" id="{A70617FC-2590-1043-3DBD-0B23385224EE}"/>
              </a:ext>
            </a:extLst>
          </p:cNvPr>
          <p:cNvSpPr>
            <a:spLocks noGrp="1"/>
          </p:cNvSpPr>
          <p:nvPr>
            <p:ph type="body" sz="quarter" idx="23"/>
          </p:nvPr>
        </p:nvSpPr>
        <p:spPr/>
        <p:txBody>
          <a:bodyPr/>
          <a:lstStyle/>
          <a:p>
            <a:r>
              <a:rPr lang="en-GB" altLang="en-US" dirty="0">
                <a:latin typeface="Arial" panose="020B0604020202020204" pitchFamily="34" charset="0"/>
                <a:ea typeface="MS PGothic" panose="020B0600070205080204" pitchFamily="34" charset="-128"/>
              </a:rPr>
              <a:t>Neolithic man knapping flint</a:t>
            </a:r>
            <a:endParaRPr lang="en-GB" altLang="en-US" dirty="0">
              <a:latin typeface="Arial" panose="020B0604020202020204" pitchFamily="34" charset="0"/>
            </a:endParaRPr>
          </a:p>
        </p:txBody>
      </p:sp>
      <p:pic>
        <p:nvPicPr>
          <p:cNvPr id="12" name="Picture Placeholder 11" descr="A drawing of a person knapping flint with  a dog sat my his side">
            <a:extLst>
              <a:ext uri="{FF2B5EF4-FFF2-40B4-BE49-F238E27FC236}">
                <a16:creationId xmlns:a16="http://schemas.microsoft.com/office/drawing/2014/main" id="{8B169322-3E59-1F88-1156-A65693A230F4}"/>
              </a:ext>
            </a:extLst>
          </p:cNvPr>
          <p:cNvPicPr>
            <a:picLocks noGrp="1" noChangeAspect="1"/>
          </p:cNvPicPr>
          <p:nvPr>
            <p:ph type="pic" sz="quarter" idx="10"/>
          </p:nvPr>
        </p:nvPicPr>
        <p:blipFill>
          <a:blip r:embed="rId3"/>
          <a:srcRect t="4412" b="4412"/>
          <a:stretch>
            <a:fillRect/>
          </a:stretch>
        </p:blipFill>
        <p:spPr/>
      </p:pic>
    </p:spTree>
    <p:extLst>
      <p:ext uri="{BB962C8B-B14F-4D97-AF65-F5344CB8AC3E}">
        <p14:creationId xmlns:p14="http://schemas.microsoft.com/office/powerpoint/2010/main" val="144726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B77A-0A73-3145-4D51-1B2C347AE7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457E51-E790-B882-FC45-9AD823FD12D7}"/>
              </a:ext>
            </a:extLst>
          </p:cNvPr>
          <p:cNvSpPr>
            <a:spLocks noGrp="1"/>
          </p:cNvSpPr>
          <p:nvPr>
            <p:ph type="title"/>
          </p:nvPr>
        </p:nvSpPr>
        <p:spPr/>
        <p:txBody>
          <a:bodyPr>
            <a:normAutofit fontScale="90000"/>
          </a:bodyPr>
          <a:lstStyle/>
          <a:p>
            <a:r>
              <a:rPr lang="en-US" dirty="0"/>
              <a:t>Stonehenge Cursus, Wiltshire</a:t>
            </a:r>
          </a:p>
        </p:txBody>
      </p:sp>
      <p:grpSp>
        <p:nvGrpSpPr>
          <p:cNvPr id="21" name="Group 20" descr="Back to map link icon">
            <a:extLst>
              <a:ext uri="{FF2B5EF4-FFF2-40B4-BE49-F238E27FC236}">
                <a16:creationId xmlns:a16="http://schemas.microsoft.com/office/drawing/2014/main" id="{E2674F3C-96AD-5FFC-ADD4-A6279DEE880D}"/>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AA83B64C-EAE1-9D9A-0EFC-4A4584216B13}"/>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A8B1FAE1-CC33-BFAE-4587-C676217D8A9B}"/>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EFBA3180-64D5-EE26-97A9-1538EE9D463E}"/>
              </a:ext>
            </a:extLst>
          </p:cNvPr>
          <p:cNvSpPr>
            <a:spLocks noGrp="1"/>
          </p:cNvSpPr>
          <p:nvPr>
            <p:ph idx="1"/>
          </p:nvPr>
        </p:nvSpPr>
        <p:spPr/>
        <p:txBody>
          <a:bodyPr/>
          <a:lstStyle/>
          <a:p>
            <a:r>
              <a:rPr lang="en-GB" sz="2400" dirty="0"/>
              <a:t>Cursus monuments are very long, and narrow earthworks built a long time ago, between 3600 and 3000 BC.</a:t>
            </a:r>
          </a:p>
          <a:p>
            <a:r>
              <a:rPr lang="en-GB" sz="2400" dirty="0"/>
              <a:t>People dug deep ditches using tools made from deer antlers and carried the soil away in woven baskets.</a:t>
            </a:r>
          </a:p>
          <a:p>
            <a:r>
              <a:rPr lang="en-GB" sz="2400" dirty="0"/>
              <a:t>These monuments can be quite different in size. Some are about 100 metres long, while others can stretch for almost 10 kilometres!</a:t>
            </a:r>
          </a:p>
          <a:p>
            <a:r>
              <a:rPr lang="en-GB" sz="2400" dirty="0"/>
              <a:t>Archaeologists don’t find many objects inside them, so it is hard to know exactly what they were used for. </a:t>
            </a:r>
          </a:p>
        </p:txBody>
      </p:sp>
      <p:pic>
        <p:nvPicPr>
          <p:cNvPr id="7" name="Picture Placeholder 6" descr="Reconstruction illustration showing the construction of the Stonehenge cursus in about 3700BC, during the Early Neolithic period, looking east towards a long barrow (Amesbury 42) from a point midway along the southern side of the Greater Cursus">
            <a:extLst>
              <a:ext uri="{FF2B5EF4-FFF2-40B4-BE49-F238E27FC236}">
                <a16:creationId xmlns:a16="http://schemas.microsoft.com/office/drawing/2014/main" id="{3871D1FC-DC02-7F43-6F55-8921F6A33220}"/>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l="2276" r="2276"/>
          <a:stretch/>
        </p:blipFill>
        <p:spPr>
          <a:xfrm>
            <a:off x="6096000" y="1411704"/>
            <a:ext cx="5714114" cy="4798596"/>
          </a:xfrm>
        </p:spPr>
      </p:pic>
      <p:sp>
        <p:nvSpPr>
          <p:cNvPr id="3" name="Text Placeholder 2">
            <a:extLst>
              <a:ext uri="{FF2B5EF4-FFF2-40B4-BE49-F238E27FC236}">
                <a16:creationId xmlns:a16="http://schemas.microsoft.com/office/drawing/2014/main" id="{9BF4E960-3D7B-769A-48C8-04FA62DF70EF}"/>
              </a:ext>
            </a:extLst>
          </p:cNvPr>
          <p:cNvSpPr>
            <a:spLocks noGrp="1"/>
          </p:cNvSpPr>
          <p:nvPr>
            <p:ph type="body" sz="quarter" idx="23"/>
          </p:nvPr>
        </p:nvSpPr>
        <p:spPr/>
        <p:txBody>
          <a:bodyPr/>
          <a:lstStyle/>
          <a:p>
            <a:r>
              <a:rPr lang="en-GB" altLang="en-US" dirty="0">
                <a:cs typeface="Arial" panose="020B0604020202020204" pitchFamily="34" charset="0"/>
              </a:rPr>
              <a:t>Reconstruction of digging </a:t>
            </a:r>
            <a:r>
              <a:rPr lang="en-US" dirty="0"/>
              <a:t>Stonehenge Cursus</a:t>
            </a:r>
            <a:endParaRPr lang="en-GB" dirty="0"/>
          </a:p>
        </p:txBody>
      </p:sp>
    </p:spTree>
    <p:extLst>
      <p:ext uri="{BB962C8B-B14F-4D97-AF65-F5344CB8AC3E}">
        <p14:creationId xmlns:p14="http://schemas.microsoft.com/office/powerpoint/2010/main" val="360712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36D3A-009E-6701-17A9-CEB35DE6CF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057638-C2D6-C44D-C6FE-F53105E4B2ED}"/>
              </a:ext>
            </a:extLst>
          </p:cNvPr>
          <p:cNvSpPr>
            <a:spLocks noGrp="1"/>
          </p:cNvSpPr>
          <p:nvPr>
            <p:ph type="title"/>
          </p:nvPr>
        </p:nvSpPr>
        <p:spPr/>
        <p:txBody>
          <a:bodyPr>
            <a:normAutofit fontScale="90000"/>
          </a:bodyPr>
          <a:lstStyle/>
          <a:p>
            <a:r>
              <a:rPr lang="en-US" dirty="0"/>
              <a:t>Stonehenge Cursus, Wiltshire </a:t>
            </a:r>
          </a:p>
        </p:txBody>
      </p:sp>
      <p:grpSp>
        <p:nvGrpSpPr>
          <p:cNvPr id="21" name="Group 20" descr="Back to map link icon">
            <a:extLst>
              <a:ext uri="{FF2B5EF4-FFF2-40B4-BE49-F238E27FC236}">
                <a16:creationId xmlns:a16="http://schemas.microsoft.com/office/drawing/2014/main" id="{D331730D-939A-8AC1-9102-8432C4A9279B}"/>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2248B597-84C5-84BD-CA9D-0A89D62229B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13088D3A-4237-CE3A-B2DA-61627EE59969}"/>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D9A65795-1034-916C-E3B6-DB38AA41E61F}"/>
              </a:ext>
            </a:extLst>
          </p:cNvPr>
          <p:cNvSpPr>
            <a:spLocks noGrp="1"/>
          </p:cNvSpPr>
          <p:nvPr>
            <p:ph idx="1"/>
          </p:nvPr>
        </p:nvSpPr>
        <p:spPr/>
        <p:txBody>
          <a:bodyPr/>
          <a:lstStyle/>
          <a:p>
            <a:r>
              <a:rPr lang="en-GB" sz="2400" dirty="0"/>
              <a:t>Archaeologists think they were special pathways. People may have walked along them during special ceremonies or when travelling across sacred land.</a:t>
            </a:r>
          </a:p>
          <a:p>
            <a:r>
              <a:rPr lang="en-GB" sz="2400" dirty="0"/>
              <a:t>Very few are easily seen today, but one famous example still exists. It is called the Greater Stonehenge Cursus and is about 3 kilometres long.</a:t>
            </a:r>
          </a:p>
          <a:p>
            <a:r>
              <a:rPr lang="en-GB" sz="2400" dirty="0"/>
              <a:t>In the 1700s, an archaeologist named William Stukeley discovered it. He thought it looked like a Roman sports arena and named it “cursus,” the Latin word for a chariot racetrack.</a:t>
            </a:r>
          </a:p>
          <a:p>
            <a:endParaRPr lang="en-GB" sz="2400" dirty="0"/>
          </a:p>
        </p:txBody>
      </p:sp>
      <p:pic>
        <p:nvPicPr>
          <p:cNvPr id="7" name="Picture Placeholder 6" descr="Aerial view of the Stonehenge Cursus">
            <a:extLst>
              <a:ext uri="{FF2B5EF4-FFF2-40B4-BE49-F238E27FC236}">
                <a16:creationId xmlns:a16="http://schemas.microsoft.com/office/drawing/2014/main" id="{0483C948-7598-3D6B-FD43-9EF96F398596}"/>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t="36708" b="7306"/>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1500C8A6-0E5A-9CF4-FE87-D49F8DFBD470}"/>
              </a:ext>
            </a:extLst>
          </p:cNvPr>
          <p:cNvSpPr>
            <a:spLocks noGrp="1"/>
          </p:cNvSpPr>
          <p:nvPr>
            <p:ph type="body" sz="quarter" idx="23"/>
          </p:nvPr>
        </p:nvSpPr>
        <p:spPr/>
        <p:txBody>
          <a:bodyPr/>
          <a:lstStyle/>
          <a:p>
            <a:r>
              <a:rPr lang="en-GB" altLang="en-US" dirty="0">
                <a:cs typeface="Arial" panose="020B0604020202020204" pitchFamily="34" charset="0"/>
              </a:rPr>
              <a:t>Aerial view of the </a:t>
            </a:r>
            <a:r>
              <a:rPr lang="en-US" dirty="0"/>
              <a:t>Stonehenge Cursus</a:t>
            </a:r>
            <a:endParaRPr lang="en-GB" dirty="0"/>
          </a:p>
        </p:txBody>
      </p:sp>
      <p:cxnSp>
        <p:nvCxnSpPr>
          <p:cNvPr id="5" name="Straight Arrow Connector 4">
            <a:extLst>
              <a:ext uri="{FF2B5EF4-FFF2-40B4-BE49-F238E27FC236}">
                <a16:creationId xmlns:a16="http://schemas.microsoft.com/office/drawing/2014/main" id="{89162F70-9AEE-DBB4-0CF1-49FA022D3589}"/>
              </a:ext>
              <a:ext uri="{C183D7F6-B498-43B3-948B-1728B52AA6E4}">
                <adec:decorative xmlns:adec="http://schemas.microsoft.com/office/drawing/2017/decorative" val="1"/>
              </a:ext>
            </a:extLst>
          </p:cNvPr>
          <p:cNvCxnSpPr/>
          <p:nvPr/>
        </p:nvCxnSpPr>
        <p:spPr>
          <a:xfrm>
            <a:off x="7376984" y="1507524"/>
            <a:ext cx="2026508" cy="4250725"/>
          </a:xfrm>
          <a:prstGeom prst="straightConnector1">
            <a:avLst/>
          </a:prstGeom>
          <a:ln w="635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 name="Group 3" descr="Can you think of occasions today when processions take place? ">
            <a:extLst>
              <a:ext uri="{FF2B5EF4-FFF2-40B4-BE49-F238E27FC236}">
                <a16:creationId xmlns:a16="http://schemas.microsoft.com/office/drawing/2014/main" id="{7A899F60-B1A1-0684-7D58-05C34662F4A5}"/>
              </a:ext>
            </a:extLst>
          </p:cNvPr>
          <p:cNvGrpSpPr/>
          <p:nvPr/>
        </p:nvGrpSpPr>
        <p:grpSpPr>
          <a:xfrm>
            <a:off x="6598343" y="2081261"/>
            <a:ext cx="4907058" cy="2626664"/>
            <a:chOff x="6978822" y="1631374"/>
            <a:chExt cx="4608589" cy="3070477"/>
          </a:xfrm>
        </p:grpSpPr>
        <p:grpSp>
          <p:nvGrpSpPr>
            <p:cNvPr id="6" name="Washi" descr="Washi tape">
              <a:extLst>
                <a:ext uri="{FF2B5EF4-FFF2-40B4-BE49-F238E27FC236}">
                  <a16:creationId xmlns:a16="http://schemas.microsoft.com/office/drawing/2014/main" id="{F1A6A516-DFB2-7292-44F3-9E74FE2653F7}"/>
                </a:ext>
              </a:extLst>
            </p:cNvPr>
            <p:cNvGrpSpPr/>
            <p:nvPr/>
          </p:nvGrpSpPr>
          <p:grpSpPr>
            <a:xfrm>
              <a:off x="6978822" y="2218279"/>
              <a:ext cx="4608589" cy="2483572"/>
              <a:chOff x="8132535" y="-87330"/>
              <a:chExt cx="4608589" cy="2483572"/>
            </a:xfrm>
          </p:grpSpPr>
          <p:sp>
            <p:nvSpPr>
              <p:cNvPr id="9" name="Washi">
                <a:extLst>
                  <a:ext uri="{FF2B5EF4-FFF2-40B4-BE49-F238E27FC236}">
                    <a16:creationId xmlns:a16="http://schemas.microsoft.com/office/drawing/2014/main" id="{CBB5C63F-C6E5-15A8-8EBD-DD0EF3B4F920}"/>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0" name="Text Placeholder">
                <a:extLst>
                  <a:ext uri="{FF2B5EF4-FFF2-40B4-BE49-F238E27FC236}">
                    <a16:creationId xmlns:a16="http://schemas.microsoft.com/office/drawing/2014/main" id="{67DA365B-D370-6AF0-66BC-941BF579D1E4}"/>
                  </a:ext>
                  <a:ext uri="{C183D7F6-B498-43B3-948B-1728B52AA6E4}">
                    <adec:decorative xmlns:adec="http://schemas.microsoft.com/office/drawing/2017/decorative" val="0"/>
                  </a:ext>
                </a:extLst>
              </p:cNvPr>
              <p:cNvSpPr txBox="1">
                <a:spLocks/>
              </p:cNvSpPr>
              <p:nvPr/>
            </p:nvSpPr>
            <p:spPr>
              <a:xfrm rot="21383919">
                <a:off x="8199202" y="132632"/>
                <a:ext cx="448390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Can you think of occasions today when processions take place? </a:t>
                </a:r>
              </a:p>
              <a:p>
                <a:endParaRPr lang="en-US" dirty="0"/>
              </a:p>
            </p:txBody>
          </p:sp>
        </p:grpSp>
        <p:pic>
          <p:nvPicPr>
            <p:cNvPr id="8" name="Question Mark" descr="Question mark">
              <a:extLst>
                <a:ext uri="{FF2B5EF4-FFF2-40B4-BE49-F238E27FC236}">
                  <a16:creationId xmlns:a16="http://schemas.microsoft.com/office/drawing/2014/main" id="{D4CF3A5D-58DA-49FA-3BAC-A87B56E778C2}"/>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342669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499FD-7F04-12A2-415C-56132E39D2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E443D8-3DF2-4782-E6BB-B55F096F5D22}"/>
              </a:ext>
            </a:extLst>
          </p:cNvPr>
          <p:cNvSpPr>
            <a:spLocks noGrp="1"/>
          </p:cNvSpPr>
          <p:nvPr>
            <p:ph type="title"/>
          </p:nvPr>
        </p:nvSpPr>
        <p:spPr/>
        <p:txBody>
          <a:bodyPr>
            <a:normAutofit/>
          </a:bodyPr>
          <a:lstStyle/>
          <a:p>
            <a:r>
              <a:rPr lang="en-US" dirty="0"/>
              <a:t>Thornborough Henges, Yorkshire</a:t>
            </a:r>
          </a:p>
        </p:txBody>
      </p:sp>
      <p:grpSp>
        <p:nvGrpSpPr>
          <p:cNvPr id="21" name="Group 20" descr="Back to map link icon">
            <a:extLst>
              <a:ext uri="{FF2B5EF4-FFF2-40B4-BE49-F238E27FC236}">
                <a16:creationId xmlns:a16="http://schemas.microsoft.com/office/drawing/2014/main" id="{5C76DE73-C0AA-9C11-CE0E-D63FFA6A1880}"/>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B48A9A63-E21D-EE14-D793-BC5EB030F8C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2CEA7385-7585-2B46-4BDE-48A05C14FE41}"/>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06ED9EC3-775C-AAF4-6C96-8580C5CD0209}"/>
              </a:ext>
            </a:extLst>
          </p:cNvPr>
          <p:cNvSpPr>
            <a:spLocks noGrp="1"/>
          </p:cNvSpPr>
          <p:nvPr>
            <p:ph idx="1"/>
          </p:nvPr>
        </p:nvSpPr>
        <p:spPr>
          <a:xfrm>
            <a:off x="381886" y="1411704"/>
            <a:ext cx="5324852" cy="5081170"/>
          </a:xfrm>
        </p:spPr>
        <p:txBody>
          <a:bodyPr/>
          <a:lstStyle/>
          <a:p>
            <a:r>
              <a:rPr lang="en-GB" sz="2400" dirty="0"/>
              <a:t>The Thornborough Henges are three huge circles, built about 4,500 years ago and stretching over 1 km. Each is about 240 metres wide.</a:t>
            </a:r>
          </a:p>
          <a:p>
            <a:r>
              <a:rPr lang="en-GB" sz="2400" dirty="0"/>
              <a:t>Henges are round earthworks with a ditch inside and an outer bank. Unlike causewayed enclosures, they usually only had a few entrances, which may have been used to control who could go inside them.</a:t>
            </a:r>
          </a:p>
          <a:p>
            <a:r>
              <a:rPr lang="en-GB" sz="2400" dirty="0"/>
              <a:t>The area around them may have been sacred, as archaeologists found no settlement or everyday activity here.</a:t>
            </a:r>
          </a:p>
        </p:txBody>
      </p:sp>
      <p:pic>
        <p:nvPicPr>
          <p:cNvPr id="8" name="Picture Placeholder 7" descr="Aerial photo of the three linked Thornborough Henges as they look in the 21st century">
            <a:extLst>
              <a:ext uri="{FF2B5EF4-FFF2-40B4-BE49-F238E27FC236}">
                <a16:creationId xmlns:a16="http://schemas.microsoft.com/office/drawing/2014/main" id="{BD215B7B-EF4A-4C4B-1EEE-952AECFEB56E}"/>
              </a:ext>
            </a:extLst>
          </p:cNvPr>
          <p:cNvPicPr>
            <a:picLocks noGrp="1" noChangeAspect="1"/>
          </p:cNvPicPr>
          <p:nvPr>
            <p:ph type="pic" sz="quarter" idx="10"/>
          </p:nvPr>
        </p:nvPicPr>
        <p:blipFill>
          <a:blip r:embed="rId4"/>
          <a:srcRect l="10355" r="10355"/>
          <a:stretch>
            <a:fillRect/>
          </a:stretch>
        </p:blipFill>
        <p:spPr>
          <a:prstGeom prst="rect">
            <a:avLst/>
          </a:prstGeom>
        </p:spPr>
      </p:pic>
      <p:pic>
        <p:nvPicPr>
          <p:cNvPr id="10" name="Picture 9" descr="a reconstruction of what they may have looked like at the time they were built">
            <a:extLst>
              <a:ext uri="{FF2B5EF4-FFF2-40B4-BE49-F238E27FC236}">
                <a16:creationId xmlns:a16="http://schemas.microsoft.com/office/drawing/2014/main" id="{53B0AF72-2660-5309-8A27-CBE7439E8088}"/>
              </a:ext>
            </a:extLst>
          </p:cNvPr>
          <p:cNvPicPr>
            <a:picLocks noChangeAspect="1"/>
          </p:cNvPicPr>
          <p:nvPr/>
        </p:nvPicPr>
        <p:blipFill>
          <a:blip r:embed="rId5"/>
          <a:stretch>
            <a:fillRect/>
          </a:stretch>
        </p:blipFill>
        <p:spPr>
          <a:xfrm>
            <a:off x="5920632" y="1582182"/>
            <a:ext cx="6064849" cy="4455642"/>
          </a:xfrm>
          <a:prstGeom prst="rect">
            <a:avLst/>
          </a:prstGeom>
        </p:spPr>
      </p:pic>
      <p:sp>
        <p:nvSpPr>
          <p:cNvPr id="3" name="Text Placeholder 2">
            <a:extLst>
              <a:ext uri="{FF2B5EF4-FFF2-40B4-BE49-F238E27FC236}">
                <a16:creationId xmlns:a16="http://schemas.microsoft.com/office/drawing/2014/main" id="{C0B94787-5C31-FE2A-BD89-FC6FAE14DAB5}"/>
              </a:ext>
            </a:extLst>
          </p:cNvPr>
          <p:cNvSpPr>
            <a:spLocks noGrp="1"/>
          </p:cNvSpPr>
          <p:nvPr>
            <p:ph type="body" sz="quarter" idx="23"/>
          </p:nvPr>
        </p:nvSpPr>
        <p:spPr>
          <a:xfrm>
            <a:off x="6163733" y="6350459"/>
            <a:ext cx="5562600" cy="414338"/>
          </a:xfrm>
        </p:spPr>
        <p:txBody>
          <a:bodyPr/>
          <a:lstStyle/>
          <a:p>
            <a:r>
              <a:rPr lang="en-GB" altLang="en-US" dirty="0">
                <a:cs typeface="Arial" panose="020B0604020202020204" pitchFamily="34" charset="0"/>
              </a:rPr>
              <a:t>The henges today and a reconstruction of what they may have looked like at the time they were built</a:t>
            </a:r>
            <a:endParaRPr lang="en-GB" dirty="0"/>
          </a:p>
        </p:txBody>
      </p:sp>
    </p:spTree>
    <p:extLst>
      <p:ext uri="{BB962C8B-B14F-4D97-AF65-F5344CB8AC3E}">
        <p14:creationId xmlns:p14="http://schemas.microsoft.com/office/powerpoint/2010/main" val="107232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086C6-A46A-A871-8F07-A8BD144F9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675AF-B9E6-A4AE-1324-713D60B3D353}"/>
              </a:ext>
            </a:extLst>
          </p:cNvPr>
          <p:cNvSpPr>
            <a:spLocks noGrp="1"/>
          </p:cNvSpPr>
          <p:nvPr>
            <p:ph type="title"/>
          </p:nvPr>
        </p:nvSpPr>
        <p:spPr/>
        <p:txBody>
          <a:bodyPr>
            <a:normAutofit/>
          </a:bodyPr>
          <a:lstStyle/>
          <a:p>
            <a:r>
              <a:rPr lang="en-US" dirty="0"/>
              <a:t>Thornborough Henges, Yorkshire </a:t>
            </a:r>
          </a:p>
        </p:txBody>
      </p:sp>
      <p:grpSp>
        <p:nvGrpSpPr>
          <p:cNvPr id="21" name="Group 20" descr="Back to map link icon">
            <a:extLst>
              <a:ext uri="{FF2B5EF4-FFF2-40B4-BE49-F238E27FC236}">
                <a16:creationId xmlns:a16="http://schemas.microsoft.com/office/drawing/2014/main" id="{E20B02E0-F585-13C1-698A-3F541DFEF0EF}"/>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A04E7B7F-A9BC-A9C5-AED2-703BE4AEDC9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BC028FBC-A35D-EA4A-AE85-AD7880A782F9}"/>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2F331369-894C-A3A1-7810-B79D764F2C38}"/>
              </a:ext>
            </a:extLst>
          </p:cNvPr>
          <p:cNvSpPr>
            <a:spLocks noGrp="1"/>
          </p:cNvSpPr>
          <p:nvPr>
            <p:ph idx="1"/>
          </p:nvPr>
        </p:nvSpPr>
        <p:spPr>
          <a:xfrm>
            <a:off x="381885" y="1411704"/>
            <a:ext cx="5388719" cy="4981601"/>
          </a:xfrm>
        </p:spPr>
        <p:txBody>
          <a:bodyPr/>
          <a:lstStyle/>
          <a:p>
            <a:r>
              <a:rPr lang="en-GB" sz="2400" dirty="0"/>
              <a:t>They were not built for defence, so they were probably used for special events like ceremonies or gatherings.</a:t>
            </a:r>
          </a:p>
          <a:p>
            <a:r>
              <a:rPr lang="en-GB" sz="2400" dirty="0"/>
              <a:t>They’re close to the River Ure &amp; people may have used it to travel here.</a:t>
            </a:r>
          </a:p>
          <a:p>
            <a:r>
              <a:rPr lang="en-GB" sz="2400" dirty="0"/>
              <a:t>We don’t know exactly what happened inside, but other henges sometimes had wooden or stone structures.</a:t>
            </a:r>
          </a:p>
          <a:p>
            <a:r>
              <a:rPr lang="en-GB" sz="2400" dirty="0"/>
              <a:t>Some people think the henges may line up with the sun, moon or stars, but we aren’t sure, but they show how important this place was to people thousands of years ago.</a:t>
            </a:r>
          </a:p>
        </p:txBody>
      </p:sp>
      <p:pic>
        <p:nvPicPr>
          <p:cNvPr id="8" name="Picture Placeholder 7" descr="A reconstruction of how the central henge at Thornborough may have looked during a seasonal ceremony&#10;">
            <a:extLst>
              <a:ext uri="{FF2B5EF4-FFF2-40B4-BE49-F238E27FC236}">
                <a16:creationId xmlns:a16="http://schemas.microsoft.com/office/drawing/2014/main" id="{5E403D93-3596-5CFA-97DC-756F94EEA973}"/>
              </a:ext>
            </a:extLst>
          </p:cNvPr>
          <p:cNvPicPr>
            <a:picLocks noGrp="1" noChangeAspect="1"/>
          </p:cNvPicPr>
          <p:nvPr>
            <p:ph type="pic" sz="quarter" idx="10"/>
          </p:nvPr>
        </p:nvPicPr>
        <p:blipFill>
          <a:blip r:embed="rId4"/>
          <a:srcRect l="16982" r="16982"/>
          <a:stretch>
            <a:fillRect/>
          </a:stretch>
        </p:blipFill>
        <p:spPr>
          <a:prstGeom prst="rect">
            <a:avLst/>
          </a:prstGeom>
        </p:spPr>
      </p:pic>
      <p:sp>
        <p:nvSpPr>
          <p:cNvPr id="3" name="Text Placeholder 2">
            <a:extLst>
              <a:ext uri="{FF2B5EF4-FFF2-40B4-BE49-F238E27FC236}">
                <a16:creationId xmlns:a16="http://schemas.microsoft.com/office/drawing/2014/main" id="{E3832079-4C81-E8B5-9C9A-76DAAB00EE76}"/>
              </a:ext>
            </a:extLst>
          </p:cNvPr>
          <p:cNvSpPr>
            <a:spLocks noGrp="1"/>
          </p:cNvSpPr>
          <p:nvPr>
            <p:ph type="body" sz="quarter" idx="23"/>
          </p:nvPr>
        </p:nvSpPr>
        <p:spPr>
          <a:xfrm>
            <a:off x="6163733" y="6350459"/>
            <a:ext cx="5562600" cy="414338"/>
          </a:xfrm>
        </p:spPr>
        <p:txBody>
          <a:bodyPr/>
          <a:lstStyle/>
          <a:p>
            <a:r>
              <a:rPr lang="en-GB" altLang="en-US" dirty="0">
                <a:cs typeface="Arial" panose="020B0604020202020204" pitchFamily="34" charset="0"/>
              </a:rPr>
              <a:t>A reconstruction of </a:t>
            </a:r>
            <a:r>
              <a:rPr lang="en-GB" dirty="0"/>
              <a:t>how the central henge at Thornborough may have looked during a seasonal ceremony</a:t>
            </a:r>
          </a:p>
        </p:txBody>
      </p:sp>
      <p:grpSp>
        <p:nvGrpSpPr>
          <p:cNvPr id="9" name="Group 8" descr="Can you think of occasions today when processions take place? ">
            <a:extLst>
              <a:ext uri="{FF2B5EF4-FFF2-40B4-BE49-F238E27FC236}">
                <a16:creationId xmlns:a16="http://schemas.microsoft.com/office/drawing/2014/main" id="{14291972-86E2-5B34-6B6D-9CBAF9A8DE71}"/>
              </a:ext>
            </a:extLst>
          </p:cNvPr>
          <p:cNvGrpSpPr/>
          <p:nvPr/>
        </p:nvGrpSpPr>
        <p:grpSpPr>
          <a:xfrm>
            <a:off x="6598343" y="2081260"/>
            <a:ext cx="4907058" cy="2601951"/>
            <a:chOff x="6978822" y="1631374"/>
            <a:chExt cx="4608589" cy="2950964"/>
          </a:xfrm>
        </p:grpSpPr>
        <p:grpSp>
          <p:nvGrpSpPr>
            <p:cNvPr id="10" name="Washi" descr="Washi tape">
              <a:extLst>
                <a:ext uri="{FF2B5EF4-FFF2-40B4-BE49-F238E27FC236}">
                  <a16:creationId xmlns:a16="http://schemas.microsoft.com/office/drawing/2014/main" id="{E631536B-58C7-8A30-A1AD-66FC8EEC5454}"/>
                </a:ext>
              </a:extLst>
            </p:cNvPr>
            <p:cNvGrpSpPr/>
            <p:nvPr/>
          </p:nvGrpSpPr>
          <p:grpSpPr>
            <a:xfrm>
              <a:off x="6978822" y="2218279"/>
              <a:ext cx="4608589" cy="2364059"/>
              <a:chOff x="8132535" y="-87330"/>
              <a:chExt cx="4608589" cy="2364059"/>
            </a:xfrm>
          </p:grpSpPr>
          <p:sp>
            <p:nvSpPr>
              <p:cNvPr id="12" name="Washi">
                <a:extLst>
                  <a:ext uri="{FF2B5EF4-FFF2-40B4-BE49-F238E27FC236}">
                    <a16:creationId xmlns:a16="http://schemas.microsoft.com/office/drawing/2014/main" id="{8D180634-9872-8C2C-2D77-2BE84C90E260}"/>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3" name="Text Placeholder" descr="Can you think of occasions today when processions take place?">
                <a:extLst>
                  <a:ext uri="{FF2B5EF4-FFF2-40B4-BE49-F238E27FC236}">
                    <a16:creationId xmlns:a16="http://schemas.microsoft.com/office/drawing/2014/main" id="{EF8D4566-3A39-AABA-4E12-8F3ED955F2BA}"/>
                  </a:ext>
                  <a:ext uri="{C183D7F6-B498-43B3-948B-1728B52AA6E4}">
                    <adec:decorative xmlns:adec="http://schemas.microsoft.com/office/drawing/2017/decorative" val="0"/>
                  </a:ext>
                </a:extLst>
              </p:cNvPr>
              <p:cNvSpPr txBox="1">
                <a:spLocks/>
              </p:cNvSpPr>
              <p:nvPr/>
            </p:nvSpPr>
            <p:spPr>
              <a:xfrm rot="21383919">
                <a:off x="8247680" y="319567"/>
                <a:ext cx="4483904" cy="168362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Can you think of occasions today when processions take place?</a:t>
                </a:r>
              </a:p>
              <a:p>
                <a:endParaRPr lang="en-US" dirty="0"/>
              </a:p>
            </p:txBody>
          </p:sp>
        </p:grpSp>
        <p:pic>
          <p:nvPicPr>
            <p:cNvPr id="11" name="Question Mark" descr="Question mark">
              <a:extLst>
                <a:ext uri="{FF2B5EF4-FFF2-40B4-BE49-F238E27FC236}">
                  <a16:creationId xmlns:a16="http://schemas.microsoft.com/office/drawing/2014/main" id="{F5DC06DE-A12F-6304-C0FE-C7C269639B5E}"/>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204998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2770F-D80D-0A98-0C8E-8394EC2FC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B51119-C18D-C9DB-0D72-661C69F9A640}"/>
              </a:ext>
            </a:extLst>
          </p:cNvPr>
          <p:cNvSpPr>
            <a:spLocks noGrp="1"/>
          </p:cNvSpPr>
          <p:nvPr>
            <p:ph type="title"/>
          </p:nvPr>
        </p:nvSpPr>
        <p:spPr/>
        <p:txBody>
          <a:bodyPr>
            <a:normAutofit/>
          </a:bodyPr>
          <a:lstStyle/>
          <a:p>
            <a:r>
              <a:rPr lang="en-GB" dirty="0"/>
              <a:t>Avebury and Silbury Hill, Wiltshire</a:t>
            </a:r>
            <a:endParaRPr lang="en-US" dirty="0"/>
          </a:p>
        </p:txBody>
      </p:sp>
      <p:grpSp>
        <p:nvGrpSpPr>
          <p:cNvPr id="21" name="Group 20" descr="Back to map link icon">
            <a:extLst>
              <a:ext uri="{FF2B5EF4-FFF2-40B4-BE49-F238E27FC236}">
                <a16:creationId xmlns:a16="http://schemas.microsoft.com/office/drawing/2014/main" id="{6446AA01-68BE-F0D0-8154-61B7AA33E94B}"/>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3B7FC6D0-809F-5FF6-3631-D8DC8EA3CC39}"/>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F3D1693C-29B6-4FD6-DFB8-117EA380D969}"/>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EE15D825-3A4C-D736-8534-8FAA9DBF26F5}"/>
              </a:ext>
            </a:extLst>
          </p:cNvPr>
          <p:cNvSpPr>
            <a:spLocks noGrp="1"/>
          </p:cNvSpPr>
          <p:nvPr>
            <p:ph idx="1"/>
          </p:nvPr>
        </p:nvSpPr>
        <p:spPr>
          <a:xfrm>
            <a:off x="381885" y="1411704"/>
            <a:ext cx="5388719" cy="5353093"/>
          </a:xfrm>
        </p:spPr>
        <p:txBody>
          <a:bodyPr/>
          <a:lstStyle/>
          <a:p>
            <a:r>
              <a:rPr lang="en-GB" sz="2400" dirty="0"/>
              <a:t>The henge bank and ditch at Avebury enclose an area of over 400m across and the ditch is 11m deep. </a:t>
            </a:r>
          </a:p>
          <a:p>
            <a:r>
              <a:rPr lang="en-GB" sz="2400" dirty="0"/>
              <a:t>Britain’s, possibly the world’s, largest stone circle follows the inner edge of the ditch. It’s about 10 times larger in diameter than Stonehenge!</a:t>
            </a:r>
          </a:p>
          <a:p>
            <a:r>
              <a:rPr lang="en-GB" sz="2400" dirty="0"/>
              <a:t>Archaeologists think there were also originally two inner circles of stones.</a:t>
            </a:r>
          </a:p>
          <a:p>
            <a:r>
              <a:rPr lang="en-GB" sz="2400" dirty="0"/>
              <a:t>It is part of a landscape of related monuments, including two avenues of standing stones that would have guided visitors to the henge entrances. </a:t>
            </a:r>
          </a:p>
          <a:p>
            <a:endParaRPr lang="en-GB" sz="2400" dirty="0"/>
          </a:p>
        </p:txBody>
      </p:sp>
      <p:pic>
        <p:nvPicPr>
          <p:cNvPr id="16" name="Picture Placeholder 15" descr="Aerial view of Avebury henge and the village within it">
            <a:extLst>
              <a:ext uri="{FF2B5EF4-FFF2-40B4-BE49-F238E27FC236}">
                <a16:creationId xmlns:a16="http://schemas.microsoft.com/office/drawing/2014/main" id="{3B3FF308-8E8D-5EC4-9DF5-9289E8AB9B44}"/>
              </a:ext>
            </a:extLst>
          </p:cNvPr>
          <p:cNvPicPr>
            <a:picLocks noGrp="1" noChangeAspect="1"/>
          </p:cNvPicPr>
          <p:nvPr>
            <p:ph type="pic" sz="quarter" idx="10"/>
          </p:nvPr>
        </p:nvPicPr>
        <p:blipFill>
          <a:blip r:embed="rId4"/>
          <a:srcRect l="12315" r="8315"/>
          <a:stretch>
            <a:fillRect/>
          </a:stretch>
        </p:blipFill>
        <p:spPr>
          <a:xfrm>
            <a:off x="6096000" y="1411704"/>
            <a:ext cx="5714114" cy="4798596"/>
          </a:xfrm>
          <a:prstGeom prst="rect">
            <a:avLst/>
          </a:prstGeom>
        </p:spPr>
      </p:pic>
      <p:sp>
        <p:nvSpPr>
          <p:cNvPr id="3" name="Text Placeholder 2" descr="An aerial view of Avebury Henge in the early 21st century">
            <a:extLst>
              <a:ext uri="{FF2B5EF4-FFF2-40B4-BE49-F238E27FC236}">
                <a16:creationId xmlns:a16="http://schemas.microsoft.com/office/drawing/2014/main" id="{90AD477D-CDFA-AB09-9B63-25EE029CB83D}"/>
              </a:ext>
            </a:extLst>
          </p:cNvPr>
          <p:cNvSpPr>
            <a:spLocks noGrp="1"/>
          </p:cNvSpPr>
          <p:nvPr>
            <p:ph type="body" sz="quarter" idx="23"/>
          </p:nvPr>
        </p:nvSpPr>
        <p:spPr>
          <a:xfrm>
            <a:off x="6163733" y="6350459"/>
            <a:ext cx="5562600" cy="414338"/>
          </a:xfrm>
        </p:spPr>
        <p:txBody>
          <a:bodyPr/>
          <a:lstStyle/>
          <a:p>
            <a:r>
              <a:rPr lang="en-GB" dirty="0">
                <a:cs typeface="Arial" panose="020B0604020202020204" pitchFamily="34" charset="0"/>
              </a:rPr>
              <a:t>An aerial view of Avebury Henge</a:t>
            </a:r>
            <a:endParaRPr lang="en-GB" dirty="0"/>
          </a:p>
        </p:txBody>
      </p:sp>
      <p:pic>
        <p:nvPicPr>
          <p:cNvPr id="5" name="Picture 4" descr="a reconstruction illustration depicting an aerial view of Avebury stone circle as it may have looked in the Neolithic. It has one massive stone circle, with two smaller stone circles within it.">
            <a:extLst>
              <a:ext uri="{FF2B5EF4-FFF2-40B4-BE49-F238E27FC236}">
                <a16:creationId xmlns:a16="http://schemas.microsoft.com/office/drawing/2014/main" id="{6DC857A6-3B16-AF07-3E9E-B55DAF120C73}"/>
              </a:ext>
            </a:extLst>
          </p:cNvPr>
          <p:cNvPicPr>
            <a:picLocks noChangeAspect="1"/>
          </p:cNvPicPr>
          <p:nvPr/>
        </p:nvPicPr>
        <p:blipFill>
          <a:blip r:embed="rId5"/>
          <a:srcRect t="35472" b="1"/>
          <a:stretch>
            <a:fillRect/>
          </a:stretch>
        </p:blipFill>
        <p:spPr>
          <a:xfrm>
            <a:off x="6451574" y="1439403"/>
            <a:ext cx="5002965" cy="4770897"/>
          </a:xfrm>
          <a:prstGeom prst="rect">
            <a:avLst/>
          </a:prstGeom>
        </p:spPr>
      </p:pic>
    </p:spTree>
    <p:extLst>
      <p:ext uri="{BB962C8B-B14F-4D97-AF65-F5344CB8AC3E}">
        <p14:creationId xmlns:p14="http://schemas.microsoft.com/office/powerpoint/2010/main" val="62287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31DF9-47B4-BBA3-CA87-929F0AF91D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AE624E-A315-9011-31E7-DA6B1BA80350}"/>
              </a:ext>
            </a:extLst>
          </p:cNvPr>
          <p:cNvSpPr>
            <a:spLocks noGrp="1"/>
          </p:cNvSpPr>
          <p:nvPr>
            <p:ph type="title"/>
          </p:nvPr>
        </p:nvSpPr>
        <p:spPr/>
        <p:txBody>
          <a:bodyPr>
            <a:normAutofit/>
          </a:bodyPr>
          <a:lstStyle/>
          <a:p>
            <a:r>
              <a:rPr lang="en-GB" dirty="0"/>
              <a:t>Avebury and Silbury Hill, Wiltshire </a:t>
            </a:r>
            <a:endParaRPr lang="en-US" dirty="0"/>
          </a:p>
        </p:txBody>
      </p:sp>
      <p:grpSp>
        <p:nvGrpSpPr>
          <p:cNvPr id="21" name="Group 20" descr="Back to map link icon">
            <a:extLst>
              <a:ext uri="{FF2B5EF4-FFF2-40B4-BE49-F238E27FC236}">
                <a16:creationId xmlns:a16="http://schemas.microsoft.com/office/drawing/2014/main" id="{B4115BE1-EF60-8AC0-40B5-F626F6D1421D}"/>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9C2481D5-0901-F0FD-F41F-4043DF2BE556}"/>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D6E8AFA9-137E-1FF3-CC74-3425067B236B}"/>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8B6A5D3C-746D-3E95-D05D-AAC1DCFB7261}"/>
              </a:ext>
            </a:extLst>
          </p:cNvPr>
          <p:cNvSpPr>
            <a:spLocks noGrp="1"/>
          </p:cNvSpPr>
          <p:nvPr>
            <p:ph idx="1"/>
          </p:nvPr>
        </p:nvSpPr>
        <p:spPr>
          <a:xfrm>
            <a:off x="381885" y="1411704"/>
            <a:ext cx="5388719" cy="5236231"/>
          </a:xfrm>
        </p:spPr>
        <p:txBody>
          <a:bodyPr/>
          <a:lstStyle/>
          <a:p>
            <a:r>
              <a:rPr lang="en-GB" sz="2400" dirty="0"/>
              <a:t>1 km south of Avebury is the great mound of Silbury Hill, which was built around 2400 BC, a few hundred years after the henge. </a:t>
            </a:r>
          </a:p>
          <a:p>
            <a:r>
              <a:rPr lang="en-GB" sz="2400" dirty="0"/>
              <a:t>It’s nearly 40 metres high and 167 metres wide. It was built before metal tools, using antler picks, bone shovels and probably wicker baskets to move the tonnes of chalk and soil.</a:t>
            </a:r>
          </a:p>
          <a:p>
            <a:r>
              <a:rPr lang="en-GB" sz="2400" dirty="0"/>
              <a:t>While we know a lot about how and when Silbury Hill was constructed no-one is sure why it was built.</a:t>
            </a:r>
          </a:p>
          <a:p>
            <a:endParaRPr lang="en-GB" sz="2400" dirty="0"/>
          </a:p>
        </p:txBody>
      </p:sp>
      <p:pic>
        <p:nvPicPr>
          <p:cNvPr id="5" name="Picture Placeholder 4" descr="A photo of a large man-made hill covered in a dusting of snow, set against a bright blue sky.">
            <a:extLst>
              <a:ext uri="{FF2B5EF4-FFF2-40B4-BE49-F238E27FC236}">
                <a16:creationId xmlns:a16="http://schemas.microsoft.com/office/drawing/2014/main" id="{D8BA1524-24F3-C4EF-642E-D71362D38619}"/>
              </a:ext>
            </a:extLst>
          </p:cNvPr>
          <p:cNvPicPr>
            <a:picLocks noGrp="1" noChangeAspect="1"/>
          </p:cNvPicPr>
          <p:nvPr>
            <p:ph type="pic" sz="quarter" idx="10"/>
          </p:nvPr>
        </p:nvPicPr>
        <p:blipFill>
          <a:blip r:embed="rId4"/>
          <a:srcRect l="10831" r="10831"/>
          <a:stretch>
            <a:fillRect/>
          </a:stretch>
        </p:blipFill>
        <p:spPr>
          <a:prstGeom prst="rect">
            <a:avLst/>
          </a:prstGeom>
        </p:spPr>
      </p:pic>
      <p:sp>
        <p:nvSpPr>
          <p:cNvPr id="3" name="Text Placeholder 2" descr="An aerial view of Avebury Henge in the early 21st century">
            <a:extLst>
              <a:ext uri="{FF2B5EF4-FFF2-40B4-BE49-F238E27FC236}">
                <a16:creationId xmlns:a16="http://schemas.microsoft.com/office/drawing/2014/main" id="{473AF32C-157C-01D1-DD64-22D973DBD8C5}"/>
              </a:ext>
            </a:extLst>
          </p:cNvPr>
          <p:cNvSpPr>
            <a:spLocks noGrp="1"/>
          </p:cNvSpPr>
          <p:nvPr>
            <p:ph type="body" sz="quarter" idx="23"/>
          </p:nvPr>
        </p:nvSpPr>
        <p:spPr>
          <a:xfrm>
            <a:off x="6163733" y="6350459"/>
            <a:ext cx="5562600" cy="414338"/>
          </a:xfrm>
        </p:spPr>
        <p:txBody>
          <a:bodyPr/>
          <a:lstStyle/>
          <a:p>
            <a:r>
              <a:rPr lang="en-GB" dirty="0">
                <a:cs typeface="Arial" panose="020B0604020202020204" pitchFamily="34" charset="0"/>
              </a:rPr>
              <a:t>An aerial view of Avebury Henge</a:t>
            </a:r>
            <a:endParaRPr lang="en-GB" dirty="0"/>
          </a:p>
        </p:txBody>
      </p:sp>
      <p:pic>
        <p:nvPicPr>
          <p:cNvPr id="8" name="Picture 7" descr="Reconstruction drawing of the final stages of construction of Silbury Hill in around 2300 BC, showing lots of people digging and using wicker baskets to move the soil.">
            <a:extLst>
              <a:ext uri="{FF2B5EF4-FFF2-40B4-BE49-F238E27FC236}">
                <a16:creationId xmlns:a16="http://schemas.microsoft.com/office/drawing/2014/main" id="{0E02E27C-7D00-FE34-89D0-33778A16243F}"/>
              </a:ext>
            </a:extLst>
          </p:cNvPr>
          <p:cNvPicPr>
            <a:picLocks noChangeAspect="1"/>
          </p:cNvPicPr>
          <p:nvPr/>
        </p:nvPicPr>
        <p:blipFill>
          <a:blip r:embed="rId5"/>
          <a:stretch>
            <a:fillRect/>
          </a:stretch>
        </p:blipFill>
        <p:spPr>
          <a:xfrm>
            <a:off x="5938222" y="2182904"/>
            <a:ext cx="6013622" cy="3263392"/>
          </a:xfrm>
          <a:prstGeom prst="rect">
            <a:avLst/>
          </a:prstGeom>
        </p:spPr>
      </p:pic>
      <p:grpSp>
        <p:nvGrpSpPr>
          <p:cNvPr id="9" name="Group 8" descr="Why do you think communities worked together on such a huge project?">
            <a:extLst>
              <a:ext uri="{FF2B5EF4-FFF2-40B4-BE49-F238E27FC236}">
                <a16:creationId xmlns:a16="http://schemas.microsoft.com/office/drawing/2014/main" id="{B729E222-92C0-25EB-7D3E-20F374A75594}"/>
              </a:ext>
            </a:extLst>
          </p:cNvPr>
          <p:cNvGrpSpPr/>
          <p:nvPr/>
        </p:nvGrpSpPr>
        <p:grpSpPr>
          <a:xfrm>
            <a:off x="6499528" y="1582182"/>
            <a:ext cx="4907058" cy="2601951"/>
            <a:chOff x="6978822" y="1631374"/>
            <a:chExt cx="4608589" cy="2950964"/>
          </a:xfrm>
        </p:grpSpPr>
        <p:grpSp>
          <p:nvGrpSpPr>
            <p:cNvPr id="10" name="Washi" descr="Washi tape">
              <a:extLst>
                <a:ext uri="{FF2B5EF4-FFF2-40B4-BE49-F238E27FC236}">
                  <a16:creationId xmlns:a16="http://schemas.microsoft.com/office/drawing/2014/main" id="{CAF89F36-3424-993B-817D-CD2C784505E5}"/>
                </a:ext>
              </a:extLst>
            </p:cNvPr>
            <p:cNvGrpSpPr/>
            <p:nvPr/>
          </p:nvGrpSpPr>
          <p:grpSpPr>
            <a:xfrm>
              <a:off x="6978822" y="2218279"/>
              <a:ext cx="4608589" cy="2364059"/>
              <a:chOff x="8132535" y="-87330"/>
              <a:chExt cx="4608589" cy="2364059"/>
            </a:xfrm>
          </p:grpSpPr>
          <p:sp>
            <p:nvSpPr>
              <p:cNvPr id="12" name="Washi">
                <a:extLst>
                  <a:ext uri="{FF2B5EF4-FFF2-40B4-BE49-F238E27FC236}">
                    <a16:creationId xmlns:a16="http://schemas.microsoft.com/office/drawing/2014/main" id="{0DBBB92A-05B7-4144-5854-D4F66CB95AEC}"/>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3" name="Text Placeholder" descr="Can you think of occasions today when processions take place?">
                <a:extLst>
                  <a:ext uri="{FF2B5EF4-FFF2-40B4-BE49-F238E27FC236}">
                    <a16:creationId xmlns:a16="http://schemas.microsoft.com/office/drawing/2014/main" id="{57C3B906-38C9-BCE6-F9CE-C94263249650}"/>
                  </a:ext>
                  <a:ext uri="{C183D7F6-B498-43B3-948B-1728B52AA6E4}">
                    <adec:decorative xmlns:adec="http://schemas.microsoft.com/office/drawing/2017/decorative" val="0"/>
                  </a:ext>
                </a:extLst>
              </p:cNvPr>
              <p:cNvSpPr txBox="1">
                <a:spLocks/>
              </p:cNvSpPr>
              <p:nvPr/>
            </p:nvSpPr>
            <p:spPr>
              <a:xfrm rot="21383919">
                <a:off x="8247680" y="319567"/>
                <a:ext cx="4483904" cy="168362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communities worked together on such a huge project?</a:t>
                </a:r>
              </a:p>
              <a:p>
                <a:endParaRPr lang="en-US" dirty="0"/>
              </a:p>
            </p:txBody>
          </p:sp>
        </p:grpSp>
        <p:pic>
          <p:nvPicPr>
            <p:cNvPr id="11" name="Question Mark" descr="Question mark">
              <a:extLst>
                <a:ext uri="{FF2B5EF4-FFF2-40B4-BE49-F238E27FC236}">
                  <a16:creationId xmlns:a16="http://schemas.microsoft.com/office/drawing/2014/main" id="{A2F3FA6B-E1FA-882D-FD94-9082C42FBA9C}"/>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17474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9F1BE-0619-92C2-0D0F-B9403C53E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B8EB42-CC95-C339-08E2-B9BD39B68D34}"/>
              </a:ext>
            </a:extLst>
          </p:cNvPr>
          <p:cNvSpPr>
            <a:spLocks noGrp="1"/>
          </p:cNvSpPr>
          <p:nvPr>
            <p:ph type="title"/>
          </p:nvPr>
        </p:nvSpPr>
        <p:spPr/>
        <p:txBody>
          <a:bodyPr>
            <a:normAutofit/>
          </a:bodyPr>
          <a:lstStyle/>
          <a:p>
            <a:r>
              <a:rPr lang="en-US" dirty="0"/>
              <a:t>Grimes Graves, Norfolk</a:t>
            </a:r>
          </a:p>
        </p:txBody>
      </p:sp>
      <p:grpSp>
        <p:nvGrpSpPr>
          <p:cNvPr id="21" name="Group 20" descr="Back to map link icon">
            <a:extLst>
              <a:ext uri="{FF2B5EF4-FFF2-40B4-BE49-F238E27FC236}">
                <a16:creationId xmlns:a16="http://schemas.microsoft.com/office/drawing/2014/main" id="{5FB81D36-4950-6F48-3B8E-E99D13F3710D}"/>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1D81C94F-5E74-39AB-7470-67A5FEFBD865}"/>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5A506C70-F71D-87D7-4211-D81AD9A26A5D}"/>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D2E893B2-5DB5-D803-CA2C-113A22DAB706}"/>
              </a:ext>
            </a:extLst>
          </p:cNvPr>
          <p:cNvSpPr>
            <a:spLocks noGrp="1"/>
          </p:cNvSpPr>
          <p:nvPr>
            <p:ph idx="1"/>
          </p:nvPr>
        </p:nvSpPr>
        <p:spPr>
          <a:xfrm>
            <a:off x="381886" y="1411704"/>
            <a:ext cx="5401076" cy="4981601"/>
          </a:xfrm>
        </p:spPr>
        <p:txBody>
          <a:bodyPr/>
          <a:lstStyle/>
          <a:p>
            <a:r>
              <a:rPr lang="en-GB" sz="2400" dirty="0"/>
              <a:t>This is an aerial photograph of the Grimes Graves flint mines in Norfolk. </a:t>
            </a:r>
          </a:p>
          <a:p>
            <a:r>
              <a:rPr lang="en-GB" sz="2400" dirty="0"/>
              <a:t>You can see how big the site is by looking at the cars in the car park on the right. Each of the depressions to the left of these is a Neolithic mine.</a:t>
            </a:r>
          </a:p>
          <a:p>
            <a:r>
              <a:rPr lang="en-GB" sz="2400" dirty="0"/>
              <a:t>At least 433 mine shafts were dug to mine flint from deep underground. The biggest were 14m deep and 12m wide. </a:t>
            </a:r>
          </a:p>
          <a:p>
            <a:r>
              <a:rPr lang="en-GB" sz="2400" dirty="0"/>
              <a:t>Most of the mining at Grimes Graves took place between 2600 - 2400 BC.</a:t>
            </a:r>
          </a:p>
        </p:txBody>
      </p:sp>
      <p:pic>
        <p:nvPicPr>
          <p:cNvPr id="8" name="Picture Placeholder 7" descr="An aerial photo of lots of lumps and bums in a large landscape, which are prehistoric entrances to mine shafts.">
            <a:extLst>
              <a:ext uri="{FF2B5EF4-FFF2-40B4-BE49-F238E27FC236}">
                <a16:creationId xmlns:a16="http://schemas.microsoft.com/office/drawing/2014/main" id="{3ECEF4BF-60E2-97B5-87EA-F4E1FF25EC80}"/>
              </a:ext>
            </a:extLst>
          </p:cNvPr>
          <p:cNvPicPr>
            <a:picLocks noGrp="1" noChangeAspect="1"/>
          </p:cNvPicPr>
          <p:nvPr>
            <p:ph type="pic" sz="quarter" idx="10"/>
          </p:nvPr>
        </p:nvPicPr>
        <p:blipFill>
          <a:blip r:embed="rId4"/>
          <a:srcRect l="9482" r="9482"/>
          <a:stretch>
            <a:fillRect/>
          </a:stretch>
        </p:blipFill>
        <p:spPr>
          <a:prstGeom prst="rect">
            <a:avLst/>
          </a:prstGeom>
        </p:spPr>
      </p:pic>
      <p:sp>
        <p:nvSpPr>
          <p:cNvPr id="3" name="Text Placeholder 2">
            <a:extLst>
              <a:ext uri="{FF2B5EF4-FFF2-40B4-BE49-F238E27FC236}">
                <a16:creationId xmlns:a16="http://schemas.microsoft.com/office/drawing/2014/main" id="{CE8C4278-9506-5E40-3719-541FDCA8ECEE}"/>
              </a:ext>
            </a:extLst>
          </p:cNvPr>
          <p:cNvSpPr>
            <a:spLocks noGrp="1"/>
          </p:cNvSpPr>
          <p:nvPr>
            <p:ph type="body" sz="quarter" idx="23"/>
          </p:nvPr>
        </p:nvSpPr>
        <p:spPr/>
        <p:txBody>
          <a:bodyPr/>
          <a:lstStyle/>
          <a:p>
            <a:r>
              <a:rPr lang="en-GB" altLang="en-US" dirty="0">
                <a:cs typeface="Arial" panose="020B0604020202020204" pitchFamily="34" charset="0"/>
              </a:rPr>
              <a:t>An aerial view of prehistoric mine shafts at </a:t>
            </a:r>
            <a:r>
              <a:rPr lang="en-US" dirty="0"/>
              <a:t>Grimes Graves</a:t>
            </a:r>
            <a:endParaRPr lang="en-GB" dirty="0"/>
          </a:p>
        </p:txBody>
      </p:sp>
      <p:cxnSp>
        <p:nvCxnSpPr>
          <p:cNvPr id="10" name="Straight Arrow Connector 9">
            <a:extLst>
              <a:ext uri="{FF2B5EF4-FFF2-40B4-BE49-F238E27FC236}">
                <a16:creationId xmlns:a16="http://schemas.microsoft.com/office/drawing/2014/main" id="{153B230E-318E-C2D0-AB5F-2BDFE9C071ED}"/>
              </a:ext>
              <a:ext uri="{C183D7F6-B498-43B3-948B-1728B52AA6E4}">
                <adec:decorative xmlns:adec="http://schemas.microsoft.com/office/drawing/2017/decorative" val="1"/>
              </a:ext>
            </a:extLst>
          </p:cNvPr>
          <p:cNvCxnSpPr>
            <a:cxnSpLocks/>
          </p:cNvCxnSpPr>
          <p:nvPr/>
        </p:nvCxnSpPr>
        <p:spPr>
          <a:xfrm>
            <a:off x="10243751" y="1411704"/>
            <a:ext cx="574027" cy="936079"/>
          </a:xfrm>
          <a:prstGeom prst="straightConnector1">
            <a:avLst/>
          </a:prstGeom>
          <a:ln w="76200">
            <a:solidFill>
              <a:srgbClr val="FFFF00"/>
            </a:solidFill>
            <a:tailEnd type="triangle"/>
          </a:ln>
        </p:spPr>
        <p:style>
          <a:lnRef idx="1">
            <a:schemeClr val="accent4"/>
          </a:lnRef>
          <a:fillRef idx="0">
            <a:schemeClr val="accent4"/>
          </a:fillRef>
          <a:effectRef idx="0">
            <a:schemeClr val="accent4"/>
          </a:effectRef>
          <a:fontRef idx="minor">
            <a:schemeClr val="tx1"/>
          </a:fontRef>
        </p:style>
      </p:cxnSp>
      <p:pic>
        <p:nvPicPr>
          <p:cNvPr id="15" name="Picture 14" descr="A reconstruction drawing of a Neolithic mine shaft at Grimes Graves, showing miners at work in the galleries at the lowest level, other workers carrying mined material to the surface, and others working flint near a temporary camp.">
            <a:extLst>
              <a:ext uri="{FF2B5EF4-FFF2-40B4-BE49-F238E27FC236}">
                <a16:creationId xmlns:a16="http://schemas.microsoft.com/office/drawing/2014/main" id="{C84EF62C-12C6-443B-7DC3-DE8EE24D89B2}"/>
              </a:ext>
            </a:extLst>
          </p:cNvPr>
          <p:cNvPicPr>
            <a:picLocks noChangeAspect="1"/>
          </p:cNvPicPr>
          <p:nvPr/>
        </p:nvPicPr>
        <p:blipFill>
          <a:blip r:embed="rId5"/>
          <a:srcRect t="6776" b="6776"/>
          <a:stretch>
            <a:fillRect/>
          </a:stretch>
        </p:blipFill>
        <p:spPr>
          <a:xfrm>
            <a:off x="6276748" y="1440491"/>
            <a:ext cx="5352618" cy="4741021"/>
          </a:xfrm>
          <a:prstGeom prst="rect">
            <a:avLst/>
          </a:prstGeom>
        </p:spPr>
      </p:pic>
    </p:spTree>
    <p:extLst>
      <p:ext uri="{BB962C8B-B14F-4D97-AF65-F5344CB8AC3E}">
        <p14:creationId xmlns:p14="http://schemas.microsoft.com/office/powerpoint/2010/main" val="352295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35585-CED1-5829-73C6-5C24E8528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341A8F-925E-BDF4-6D63-EE98446620D1}"/>
              </a:ext>
            </a:extLst>
          </p:cNvPr>
          <p:cNvSpPr>
            <a:spLocks noGrp="1"/>
          </p:cNvSpPr>
          <p:nvPr>
            <p:ph type="title"/>
          </p:nvPr>
        </p:nvSpPr>
        <p:spPr/>
        <p:txBody>
          <a:bodyPr>
            <a:normAutofit/>
          </a:bodyPr>
          <a:lstStyle/>
          <a:p>
            <a:r>
              <a:rPr lang="en-US" dirty="0"/>
              <a:t>Grimes Graves, Norfolk </a:t>
            </a:r>
          </a:p>
        </p:txBody>
      </p:sp>
      <p:grpSp>
        <p:nvGrpSpPr>
          <p:cNvPr id="21" name="Group 20" descr="Back to map link icon">
            <a:extLst>
              <a:ext uri="{FF2B5EF4-FFF2-40B4-BE49-F238E27FC236}">
                <a16:creationId xmlns:a16="http://schemas.microsoft.com/office/drawing/2014/main" id="{E0064263-E698-2DB6-4732-84048A634D9C}"/>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36002C48-4C2E-6D35-697C-ABDD6ABED07E}"/>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CAB61BFC-F92A-194E-8299-46D7AC0A0C75}"/>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7C1FCCA2-C5DA-74F5-D2DF-BF35B06A025E}"/>
              </a:ext>
            </a:extLst>
          </p:cNvPr>
          <p:cNvSpPr>
            <a:spLocks noGrp="1"/>
          </p:cNvSpPr>
          <p:nvPr>
            <p:ph idx="1"/>
          </p:nvPr>
        </p:nvSpPr>
        <p:spPr/>
        <p:txBody>
          <a:bodyPr/>
          <a:lstStyle/>
          <a:p>
            <a:r>
              <a:rPr lang="en-GB" sz="2400" dirty="0"/>
              <a:t>Neolithic people had no metal tools and used antler picks and stone tools to dig. They may have used torches of burning branches and animal fat to see inside the dark mine shafts.</a:t>
            </a:r>
          </a:p>
          <a:p>
            <a:r>
              <a:rPr lang="en-GB" sz="2400" dirty="0"/>
              <a:t>The flint dug out of the mine shafts would have been used for making stone tools, including polished axes.</a:t>
            </a:r>
          </a:p>
          <a:p>
            <a:r>
              <a:rPr lang="en-GB" sz="2400" dirty="0"/>
              <a:t>Mining flint would have been very dangerous. Some of the shafts seem to have been the sites of ceremonies with ritually-deposited objects , perhaps to ensure success or luck.</a:t>
            </a:r>
          </a:p>
        </p:txBody>
      </p:sp>
      <p:pic>
        <p:nvPicPr>
          <p:cNvPr id="12" name="Picture Placeholder 11" descr="Reconstruction illustration depicting flint miners working in a gallery off a main pit shaft at Grimes Graves during the Late Neolithic period. The nearest miner uses an antler pick and hammerstone, and others remove mined flint and waste">
            <a:extLst>
              <a:ext uri="{FF2B5EF4-FFF2-40B4-BE49-F238E27FC236}">
                <a16:creationId xmlns:a16="http://schemas.microsoft.com/office/drawing/2014/main" id="{B43C26D6-7E49-8E3E-C1FE-778448ECFBE5}"/>
              </a:ext>
            </a:extLst>
          </p:cNvPr>
          <p:cNvPicPr>
            <a:picLocks noGrp="1" noChangeAspect="1"/>
          </p:cNvPicPr>
          <p:nvPr>
            <p:ph type="pic" sz="quarter" idx="10"/>
          </p:nvPr>
        </p:nvPicPr>
        <p:blipFill>
          <a:blip r:embed="rId4"/>
          <a:srcRect t="4135" b="4135"/>
          <a:stretch>
            <a:fillRect/>
          </a:stretch>
        </p:blipFill>
        <p:spPr>
          <a:prstGeom prst="rect">
            <a:avLst/>
          </a:prstGeom>
        </p:spPr>
      </p:pic>
      <p:sp>
        <p:nvSpPr>
          <p:cNvPr id="3" name="Text Placeholder 2">
            <a:extLst>
              <a:ext uri="{FF2B5EF4-FFF2-40B4-BE49-F238E27FC236}">
                <a16:creationId xmlns:a16="http://schemas.microsoft.com/office/drawing/2014/main" id="{3507C8DF-9C8D-199A-BC7F-871AD53E959A}"/>
              </a:ext>
            </a:extLst>
          </p:cNvPr>
          <p:cNvSpPr>
            <a:spLocks noGrp="1"/>
          </p:cNvSpPr>
          <p:nvPr>
            <p:ph type="body" sz="quarter" idx="23"/>
          </p:nvPr>
        </p:nvSpPr>
        <p:spPr/>
        <p:txBody>
          <a:bodyPr/>
          <a:lstStyle/>
          <a:p>
            <a:r>
              <a:rPr lang="en-GB" altLang="en-US" dirty="0">
                <a:cs typeface="Arial" panose="020B0604020202020204" pitchFamily="34" charset="0"/>
              </a:rPr>
              <a:t>Reconstruction of Neolithic people mining in one of the shafts</a:t>
            </a:r>
            <a:endParaRPr lang="en-GB" dirty="0"/>
          </a:p>
        </p:txBody>
      </p:sp>
      <p:pic>
        <p:nvPicPr>
          <p:cNvPr id="15" name="Picture 14" descr="Reconstruction illustration showing the arrangement of ritually-deposited objects excavated from a gallery off Greenwell's Pit at Grime's Graves flint mine; two deer antler picks, the skull of a phalarope wading bird, and a polished greenstone axe. ">
            <a:extLst>
              <a:ext uri="{FF2B5EF4-FFF2-40B4-BE49-F238E27FC236}">
                <a16:creationId xmlns:a16="http://schemas.microsoft.com/office/drawing/2014/main" id="{EC8F0C4C-E85E-FD6C-6FDC-D7D5A3559EC7}"/>
              </a:ext>
            </a:extLst>
          </p:cNvPr>
          <p:cNvPicPr>
            <a:picLocks noChangeAspect="1"/>
          </p:cNvPicPr>
          <p:nvPr/>
        </p:nvPicPr>
        <p:blipFill>
          <a:blip r:embed="rId5"/>
          <a:stretch>
            <a:fillRect/>
          </a:stretch>
        </p:blipFill>
        <p:spPr>
          <a:xfrm>
            <a:off x="6485264" y="1411704"/>
            <a:ext cx="5045932" cy="4805650"/>
          </a:xfrm>
          <a:prstGeom prst="rect">
            <a:avLst/>
          </a:prstGeom>
        </p:spPr>
      </p:pic>
      <p:grpSp>
        <p:nvGrpSpPr>
          <p:cNvPr id="16" name="Group 15" descr="A lot of effort was put into digging flint at this site. Why do you think Neolithic people wanted it so much?">
            <a:extLst>
              <a:ext uri="{FF2B5EF4-FFF2-40B4-BE49-F238E27FC236}">
                <a16:creationId xmlns:a16="http://schemas.microsoft.com/office/drawing/2014/main" id="{6847E282-C967-847B-B5DE-B5EE1D5A506C}"/>
              </a:ext>
            </a:extLst>
          </p:cNvPr>
          <p:cNvGrpSpPr/>
          <p:nvPr/>
        </p:nvGrpSpPr>
        <p:grpSpPr>
          <a:xfrm>
            <a:off x="6554701" y="3615403"/>
            <a:ext cx="4907058" cy="2601951"/>
            <a:chOff x="6978822" y="1631374"/>
            <a:chExt cx="4608589" cy="2950964"/>
          </a:xfrm>
        </p:grpSpPr>
        <p:grpSp>
          <p:nvGrpSpPr>
            <p:cNvPr id="17" name="Washi" descr="Washi tape">
              <a:extLst>
                <a:ext uri="{FF2B5EF4-FFF2-40B4-BE49-F238E27FC236}">
                  <a16:creationId xmlns:a16="http://schemas.microsoft.com/office/drawing/2014/main" id="{054F0CE4-F88C-321B-1B28-234F8053D1BC}"/>
                </a:ext>
              </a:extLst>
            </p:cNvPr>
            <p:cNvGrpSpPr/>
            <p:nvPr/>
          </p:nvGrpSpPr>
          <p:grpSpPr>
            <a:xfrm>
              <a:off x="6978822" y="2218279"/>
              <a:ext cx="4608589" cy="2364059"/>
              <a:chOff x="8132535" y="-87330"/>
              <a:chExt cx="4608589" cy="2364059"/>
            </a:xfrm>
          </p:grpSpPr>
          <p:sp>
            <p:nvSpPr>
              <p:cNvPr id="19" name="Washi">
                <a:extLst>
                  <a:ext uri="{FF2B5EF4-FFF2-40B4-BE49-F238E27FC236}">
                    <a16:creationId xmlns:a16="http://schemas.microsoft.com/office/drawing/2014/main" id="{8374DC86-862C-498F-7DC6-45D39E04D5E6}"/>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0" name="Text Placeholder" descr="Can you think of occasions today when processions take place?">
                <a:extLst>
                  <a:ext uri="{FF2B5EF4-FFF2-40B4-BE49-F238E27FC236}">
                    <a16:creationId xmlns:a16="http://schemas.microsoft.com/office/drawing/2014/main" id="{C1C23B84-DAF5-9BC5-0312-8E596EC24771}"/>
                  </a:ext>
                  <a:ext uri="{C183D7F6-B498-43B3-948B-1728B52AA6E4}">
                    <adec:decorative xmlns:adec="http://schemas.microsoft.com/office/drawing/2017/decorative" val="0"/>
                  </a:ext>
                </a:extLst>
              </p:cNvPr>
              <p:cNvSpPr txBox="1">
                <a:spLocks/>
              </p:cNvSpPr>
              <p:nvPr/>
            </p:nvSpPr>
            <p:spPr>
              <a:xfrm rot="21383919">
                <a:off x="8247680" y="319567"/>
                <a:ext cx="4483904" cy="168362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A lot of effort was put into digging flint at this site. Why do you think Neolithic people wanted it so much?</a:t>
                </a:r>
              </a:p>
              <a:p>
                <a:endParaRPr lang="en-US" dirty="0"/>
              </a:p>
            </p:txBody>
          </p:sp>
        </p:grpSp>
        <p:pic>
          <p:nvPicPr>
            <p:cNvPr id="18" name="Question Mark" descr="Question mark">
              <a:extLst>
                <a:ext uri="{FF2B5EF4-FFF2-40B4-BE49-F238E27FC236}">
                  <a16:creationId xmlns:a16="http://schemas.microsoft.com/office/drawing/2014/main" id="{6EA51C0E-7B4C-32C3-C9BD-AD1CBAA288D2}"/>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177717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0B971-890F-3FB1-911F-740A9E2CF4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E93166-143E-EF03-4529-896CC93E9925}"/>
              </a:ext>
            </a:extLst>
          </p:cNvPr>
          <p:cNvSpPr>
            <a:spLocks noGrp="1"/>
          </p:cNvSpPr>
          <p:nvPr>
            <p:ph type="title"/>
          </p:nvPr>
        </p:nvSpPr>
        <p:spPr/>
        <p:txBody>
          <a:bodyPr>
            <a:normAutofit/>
          </a:bodyPr>
          <a:lstStyle/>
          <a:p>
            <a:r>
              <a:rPr lang="en-US" dirty="0"/>
              <a:t>Skara Brae, Orkney</a:t>
            </a:r>
          </a:p>
        </p:txBody>
      </p:sp>
      <p:grpSp>
        <p:nvGrpSpPr>
          <p:cNvPr id="21" name="Group 20" descr="Back to map link icon">
            <a:extLst>
              <a:ext uri="{FF2B5EF4-FFF2-40B4-BE49-F238E27FC236}">
                <a16:creationId xmlns:a16="http://schemas.microsoft.com/office/drawing/2014/main" id="{4F18459C-7D30-6CB5-D877-21E04A240BFF}"/>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7724C57F-E9D4-3E7C-A6D8-5C005E817071}"/>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C11A86A5-1A90-0EB6-4A90-EE49BCBC6D41}"/>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937FD04A-25D0-5BAA-818F-6C403C8999A0}"/>
              </a:ext>
            </a:extLst>
          </p:cNvPr>
          <p:cNvSpPr>
            <a:spLocks noGrp="1"/>
          </p:cNvSpPr>
          <p:nvPr>
            <p:ph idx="1"/>
          </p:nvPr>
        </p:nvSpPr>
        <p:spPr/>
        <p:txBody>
          <a:bodyPr/>
          <a:lstStyle/>
          <a:p>
            <a:r>
              <a:rPr lang="en-GB" sz="2400" dirty="0"/>
              <a:t>Skara Brae is a village that was built over 4,500 years ago. It is one of the best-preserved ancient villages in Europe, where we can clearly see how people lived at that time.</a:t>
            </a:r>
          </a:p>
          <a:p>
            <a:r>
              <a:rPr lang="en-GB" sz="2400" dirty="0"/>
              <a:t>The village is in Orkney, Scotland. About 28 buildings were found, and 10 houses are still easy to see today. </a:t>
            </a:r>
          </a:p>
          <a:p>
            <a:r>
              <a:rPr lang="en-GB" sz="2400" dirty="0"/>
              <a:t>The houses were made from stone and connected to each other by covered passageways. Inside they still had stone furniture like beds, shelves (called dressers), and fireplaces.</a:t>
            </a:r>
          </a:p>
        </p:txBody>
      </p:sp>
      <p:pic>
        <p:nvPicPr>
          <p:cNvPr id="6" name="Picture Placeholder 5" descr="View of the stone-built furniture inside one of the houses at SkaraBrae">
            <a:extLst>
              <a:ext uri="{FF2B5EF4-FFF2-40B4-BE49-F238E27FC236}">
                <a16:creationId xmlns:a16="http://schemas.microsoft.com/office/drawing/2014/main" id="{BCFEF936-44AF-38AA-EB4B-7974EA528CA4}"/>
              </a:ext>
            </a:extLst>
          </p:cNvPr>
          <p:cNvPicPr>
            <a:picLocks noGrp="1" noChangeAspect="1"/>
          </p:cNvPicPr>
          <p:nvPr>
            <p:ph type="pic" sz="quarter" idx="10"/>
          </p:nvPr>
        </p:nvPicPr>
        <p:blipFill>
          <a:blip r:embed="rId4"/>
          <a:srcRect l="10470" r="10470"/>
          <a:stretch>
            <a:fillRect/>
          </a:stretch>
        </p:blipFill>
        <p:spPr>
          <a:prstGeom prst="rect">
            <a:avLst/>
          </a:prstGeom>
        </p:spPr>
      </p:pic>
      <p:sp>
        <p:nvSpPr>
          <p:cNvPr id="3" name="Text Placeholder 2">
            <a:extLst>
              <a:ext uri="{FF2B5EF4-FFF2-40B4-BE49-F238E27FC236}">
                <a16:creationId xmlns:a16="http://schemas.microsoft.com/office/drawing/2014/main" id="{D1B1189A-A3E6-BA74-610A-3FF159F8DD87}"/>
              </a:ext>
            </a:extLst>
          </p:cNvPr>
          <p:cNvSpPr>
            <a:spLocks noGrp="1"/>
          </p:cNvSpPr>
          <p:nvPr>
            <p:ph type="body" sz="quarter" idx="23"/>
          </p:nvPr>
        </p:nvSpPr>
        <p:spPr/>
        <p:txBody>
          <a:bodyPr/>
          <a:lstStyle/>
          <a:p>
            <a:r>
              <a:rPr lang="en-GB" altLang="en-US" dirty="0">
                <a:cs typeface="Arial" panose="020B0604020202020204" pitchFamily="34" charset="0"/>
              </a:rPr>
              <a:t>View of the stone-built furniture inside one of the houses</a:t>
            </a:r>
            <a:endParaRPr lang="en-GB" dirty="0"/>
          </a:p>
        </p:txBody>
      </p:sp>
      <p:pic>
        <p:nvPicPr>
          <p:cNvPr id="8" name="Picture 7" descr="Sketch plan showing the locations of all the houses excavated at Skara Brae village">
            <a:extLst>
              <a:ext uri="{FF2B5EF4-FFF2-40B4-BE49-F238E27FC236}">
                <a16:creationId xmlns:a16="http://schemas.microsoft.com/office/drawing/2014/main" id="{18DFF2DA-DBBE-5AF4-B295-C9D8EF26CC6B}"/>
              </a:ext>
            </a:extLst>
          </p:cNvPr>
          <p:cNvPicPr>
            <a:picLocks noChangeAspect="1"/>
          </p:cNvPicPr>
          <p:nvPr/>
        </p:nvPicPr>
        <p:blipFill>
          <a:blip r:embed="rId5"/>
          <a:srcRect l="8721" t="9445" r="8615" b="9445"/>
          <a:stretch>
            <a:fillRect/>
          </a:stretch>
        </p:blipFill>
        <p:spPr>
          <a:xfrm>
            <a:off x="5860131" y="1582182"/>
            <a:ext cx="6185851" cy="4495290"/>
          </a:xfrm>
          <a:prstGeom prst="rect">
            <a:avLst/>
          </a:prstGeom>
        </p:spPr>
      </p:pic>
    </p:spTree>
    <p:extLst>
      <p:ext uri="{BB962C8B-B14F-4D97-AF65-F5344CB8AC3E}">
        <p14:creationId xmlns:p14="http://schemas.microsoft.com/office/powerpoint/2010/main" val="177132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298A8-7482-5FBC-6E25-46615AE077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41E6C2-3DD0-6D95-B745-4897CE01FBB1}"/>
              </a:ext>
            </a:extLst>
          </p:cNvPr>
          <p:cNvSpPr>
            <a:spLocks noGrp="1"/>
          </p:cNvSpPr>
          <p:nvPr>
            <p:ph type="title"/>
          </p:nvPr>
        </p:nvSpPr>
        <p:spPr/>
        <p:txBody>
          <a:bodyPr>
            <a:normAutofit/>
          </a:bodyPr>
          <a:lstStyle/>
          <a:p>
            <a:r>
              <a:rPr lang="en-US" dirty="0"/>
              <a:t>Skara Brae, Orkney </a:t>
            </a:r>
          </a:p>
        </p:txBody>
      </p:sp>
      <p:grpSp>
        <p:nvGrpSpPr>
          <p:cNvPr id="21" name="Group 20" descr="Back to map link icon">
            <a:extLst>
              <a:ext uri="{FF2B5EF4-FFF2-40B4-BE49-F238E27FC236}">
                <a16:creationId xmlns:a16="http://schemas.microsoft.com/office/drawing/2014/main" id="{E8717397-90C4-7C27-4B39-E09FA3B302BF}"/>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07AE6305-A4D8-56D0-364F-AAE047C218F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724B6DED-DF15-4D79-64D1-F83FFC5D22F9}"/>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0495B10B-9F7B-DF3A-AA70-2F0E173CC3A2}"/>
              </a:ext>
            </a:extLst>
          </p:cNvPr>
          <p:cNvSpPr>
            <a:spLocks noGrp="1"/>
          </p:cNvSpPr>
          <p:nvPr>
            <p:ph idx="1"/>
          </p:nvPr>
        </p:nvSpPr>
        <p:spPr/>
        <p:txBody>
          <a:bodyPr/>
          <a:lstStyle/>
          <a:p>
            <a:r>
              <a:rPr lang="en-GB" sz="2400" dirty="0"/>
              <a:t>The people who lived there were farmers, hunters, and fishers. They made tools, pottery, jewellery, and even small carved objects. </a:t>
            </a:r>
          </a:p>
          <a:p>
            <a:r>
              <a:rPr lang="en-GB" sz="2400" dirty="0"/>
              <a:t>No weapons were found, so they likely lived peacefully.</a:t>
            </a:r>
          </a:p>
          <a:p>
            <a:r>
              <a:rPr lang="en-GB" sz="2400" dirty="0"/>
              <a:t>No one knows exactly why the village was abandoned around 2500 BC. It might have been buried by a big sandstorm or slowly covered by sand over time.</a:t>
            </a:r>
          </a:p>
        </p:txBody>
      </p:sp>
      <p:pic>
        <p:nvPicPr>
          <p:cNvPr id="6" name="Picture Placeholder 5" descr="Necklace found at Skara Brae made from 72 flat bone beads">
            <a:extLst>
              <a:ext uri="{FF2B5EF4-FFF2-40B4-BE49-F238E27FC236}">
                <a16:creationId xmlns:a16="http://schemas.microsoft.com/office/drawing/2014/main" id="{B1676379-8D88-8D12-2FF6-7C9F115E88B9}"/>
              </a:ext>
            </a:extLst>
          </p:cNvPr>
          <p:cNvPicPr>
            <a:picLocks noGrp="1" noChangeAspect="1"/>
          </p:cNvPicPr>
          <p:nvPr>
            <p:ph type="pic" sz="quarter" idx="10"/>
          </p:nvPr>
        </p:nvPicPr>
        <p:blipFill>
          <a:blip r:embed="rId4"/>
          <a:srcRect l="3426" r="3426"/>
          <a:stretch>
            <a:fillRect/>
          </a:stretch>
        </p:blipFill>
        <p:spPr>
          <a:prstGeom prst="rect">
            <a:avLst/>
          </a:prstGeom>
        </p:spPr>
      </p:pic>
      <p:sp>
        <p:nvSpPr>
          <p:cNvPr id="3" name="Text Placeholder 2">
            <a:extLst>
              <a:ext uri="{FF2B5EF4-FFF2-40B4-BE49-F238E27FC236}">
                <a16:creationId xmlns:a16="http://schemas.microsoft.com/office/drawing/2014/main" id="{BEB84A2B-9618-2284-6881-49AA41CF3AD7}"/>
              </a:ext>
            </a:extLst>
          </p:cNvPr>
          <p:cNvSpPr>
            <a:spLocks noGrp="1"/>
          </p:cNvSpPr>
          <p:nvPr>
            <p:ph type="body" sz="quarter" idx="23"/>
          </p:nvPr>
        </p:nvSpPr>
        <p:spPr/>
        <p:txBody>
          <a:bodyPr/>
          <a:lstStyle/>
          <a:p>
            <a:r>
              <a:rPr lang="en-GB" altLang="en-US" dirty="0">
                <a:cs typeface="Arial" panose="020B0604020202020204" pitchFamily="34" charset="0"/>
              </a:rPr>
              <a:t>Necklace found at Skara Brae made from 72 flat bone beads</a:t>
            </a:r>
            <a:endParaRPr lang="en-GB" dirty="0"/>
          </a:p>
        </p:txBody>
      </p:sp>
      <p:grpSp>
        <p:nvGrpSpPr>
          <p:cNvPr id="4" name="Group 3" descr="A lot of effort was put into digging flint at this site. Why do you think Neolithic people wanted it so much?">
            <a:extLst>
              <a:ext uri="{FF2B5EF4-FFF2-40B4-BE49-F238E27FC236}">
                <a16:creationId xmlns:a16="http://schemas.microsoft.com/office/drawing/2014/main" id="{404F2A9C-F008-5B6A-4346-00246EBA0550}"/>
              </a:ext>
            </a:extLst>
          </p:cNvPr>
          <p:cNvGrpSpPr/>
          <p:nvPr/>
        </p:nvGrpSpPr>
        <p:grpSpPr>
          <a:xfrm>
            <a:off x="6554701" y="3615403"/>
            <a:ext cx="4907058" cy="2601951"/>
            <a:chOff x="6978822" y="1631374"/>
            <a:chExt cx="4608589" cy="2950964"/>
          </a:xfrm>
        </p:grpSpPr>
        <p:grpSp>
          <p:nvGrpSpPr>
            <p:cNvPr id="5" name="Washi" descr="Washi tape">
              <a:extLst>
                <a:ext uri="{FF2B5EF4-FFF2-40B4-BE49-F238E27FC236}">
                  <a16:creationId xmlns:a16="http://schemas.microsoft.com/office/drawing/2014/main" id="{C19286F9-BB62-5184-DAC7-D60EAB69C1D2}"/>
                </a:ext>
              </a:extLst>
            </p:cNvPr>
            <p:cNvGrpSpPr/>
            <p:nvPr/>
          </p:nvGrpSpPr>
          <p:grpSpPr>
            <a:xfrm>
              <a:off x="6978822" y="2218279"/>
              <a:ext cx="4608589" cy="2364059"/>
              <a:chOff x="8132535" y="-87330"/>
              <a:chExt cx="4608589" cy="2364059"/>
            </a:xfrm>
          </p:grpSpPr>
          <p:sp>
            <p:nvSpPr>
              <p:cNvPr id="8" name="Washi">
                <a:extLst>
                  <a:ext uri="{FF2B5EF4-FFF2-40B4-BE49-F238E27FC236}">
                    <a16:creationId xmlns:a16="http://schemas.microsoft.com/office/drawing/2014/main" id="{06616EB1-706A-AD7E-040B-06BC6D3D1756}"/>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9" name="Text Placeholder" descr="Can you think of occasions today when processions take place?">
                <a:extLst>
                  <a:ext uri="{FF2B5EF4-FFF2-40B4-BE49-F238E27FC236}">
                    <a16:creationId xmlns:a16="http://schemas.microsoft.com/office/drawing/2014/main" id="{33AD6EAE-606C-D84E-55DC-C239BA20FED5}"/>
                  </a:ext>
                  <a:ext uri="{C183D7F6-B498-43B3-948B-1728B52AA6E4}">
                    <adec:decorative xmlns:adec="http://schemas.microsoft.com/office/drawing/2017/decorative" val="0"/>
                  </a:ext>
                </a:extLst>
              </p:cNvPr>
              <p:cNvSpPr txBox="1">
                <a:spLocks/>
              </p:cNvSpPr>
              <p:nvPr/>
            </p:nvSpPr>
            <p:spPr>
              <a:xfrm rot="21383919">
                <a:off x="8247680" y="319567"/>
                <a:ext cx="4483904" cy="168362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What features of the Skara Brea houses do we still have today?</a:t>
                </a:r>
              </a:p>
              <a:p>
                <a:endParaRPr lang="en-US" dirty="0"/>
              </a:p>
            </p:txBody>
          </p:sp>
        </p:grpSp>
        <p:pic>
          <p:nvPicPr>
            <p:cNvPr id="7" name="Question Mark" descr="Question mark">
              <a:extLst>
                <a:ext uri="{FF2B5EF4-FFF2-40B4-BE49-F238E27FC236}">
                  <a16:creationId xmlns:a16="http://schemas.microsoft.com/office/drawing/2014/main" id="{222F67D7-2A67-14BB-FDAF-8DC66E1D9957}"/>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364399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BA5700-0992-8200-2DC7-63C4350C4467}"/>
              </a:ext>
            </a:extLst>
          </p:cNvPr>
          <p:cNvSpPr>
            <a:spLocks noGrp="1"/>
          </p:cNvSpPr>
          <p:nvPr>
            <p:ph type="title"/>
          </p:nvPr>
        </p:nvSpPr>
        <p:spPr/>
        <p:txBody>
          <a:bodyPr/>
          <a:lstStyle/>
          <a:p>
            <a:r>
              <a:rPr lang="en-GB" dirty="0"/>
              <a:t>Stone Age to Iron Age Timeline – Neolithic in context</a:t>
            </a:r>
          </a:p>
        </p:txBody>
      </p:sp>
      <p:sp>
        <p:nvSpPr>
          <p:cNvPr id="6" name="Content Placeholder 5">
            <a:extLst>
              <a:ext uri="{FF2B5EF4-FFF2-40B4-BE49-F238E27FC236}">
                <a16:creationId xmlns:a16="http://schemas.microsoft.com/office/drawing/2014/main" id="{93CF95DE-8EEC-9160-C9AB-7E23E6799209}"/>
              </a:ext>
            </a:extLst>
          </p:cNvPr>
          <p:cNvSpPr>
            <a:spLocks noGrp="1"/>
          </p:cNvSpPr>
          <p:nvPr>
            <p:ph idx="1"/>
          </p:nvPr>
        </p:nvSpPr>
        <p:spPr/>
        <p:txBody>
          <a:bodyPr/>
          <a:lstStyle/>
          <a:p>
            <a:r>
              <a:rPr lang="en-GB" sz="2400" dirty="0"/>
              <a:t>The </a:t>
            </a:r>
            <a:r>
              <a:rPr lang="en-GB" altLang="en-US" sz="2400" dirty="0"/>
              <a:t>Neolithic </a:t>
            </a:r>
            <a:r>
              <a:rPr lang="en-GB" altLang="en-US" sz="2400" dirty="0">
                <a:cs typeface="Arial" panose="020B0604020202020204" pitchFamily="34" charset="0"/>
              </a:rPr>
              <a:t>marks the beginning of farming in Britain, around 4000 BC, and ends with the appearance of bronze-working around 2200 BC</a:t>
            </a:r>
            <a:r>
              <a:rPr lang="en-GB" sz="2400" dirty="0"/>
              <a:t>.</a:t>
            </a:r>
          </a:p>
          <a:p>
            <a:endParaRPr lang="en-GB" sz="2400" dirty="0"/>
          </a:p>
          <a:p>
            <a:r>
              <a:rPr lang="en-GB" sz="2400" dirty="0"/>
              <a:t>People used stone tools, many of them beautifully polished. They lived in permanent settlements.</a:t>
            </a:r>
          </a:p>
          <a:p>
            <a:endParaRPr lang="en-GB" sz="2400" dirty="0"/>
          </a:p>
          <a:p>
            <a:r>
              <a:rPr lang="en-GB" sz="2400" dirty="0"/>
              <a:t>They began to build large burial and ceremonial monuments in the landscape.</a:t>
            </a:r>
          </a:p>
        </p:txBody>
      </p:sp>
      <p:sp>
        <p:nvSpPr>
          <p:cNvPr id="2" name="Text Placeholder 1">
            <a:extLst>
              <a:ext uri="{FF2B5EF4-FFF2-40B4-BE49-F238E27FC236}">
                <a16:creationId xmlns:a16="http://schemas.microsoft.com/office/drawing/2014/main" id="{5F4E8A1C-6D18-3645-9ABF-E3E31DD1A914}"/>
              </a:ext>
            </a:extLst>
          </p:cNvPr>
          <p:cNvSpPr>
            <a:spLocks noGrp="1"/>
          </p:cNvSpPr>
          <p:nvPr>
            <p:ph type="body" sz="quarter" idx="23"/>
          </p:nvPr>
        </p:nvSpPr>
        <p:spPr/>
        <p:txBody>
          <a:bodyPr/>
          <a:lstStyle/>
          <a:p>
            <a:r>
              <a:rPr lang="en-GB" dirty="0"/>
              <a:t>Stone Age to Iron Age Timeline</a:t>
            </a:r>
          </a:p>
        </p:txBody>
      </p:sp>
      <p:cxnSp>
        <p:nvCxnSpPr>
          <p:cNvPr id="12" name="Straight Connector 11">
            <a:extLst>
              <a:ext uri="{FF2B5EF4-FFF2-40B4-BE49-F238E27FC236}">
                <a16:creationId xmlns:a16="http://schemas.microsoft.com/office/drawing/2014/main" id="{51A14239-A32A-B07B-3960-82AAD92A772B}"/>
              </a:ext>
              <a:ext uri="{C183D7F6-B498-43B3-948B-1728B52AA6E4}">
                <adec:decorative xmlns:adec="http://schemas.microsoft.com/office/drawing/2017/decorative" val="1"/>
              </a:ext>
            </a:extLst>
          </p:cNvPr>
          <p:cNvCxnSpPr/>
          <p:nvPr/>
        </p:nvCxnSpPr>
        <p:spPr>
          <a:xfrm>
            <a:off x="5938092" y="1411704"/>
            <a:ext cx="0" cy="54772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Placeholder 6" descr="A stone age to iron timeline with each period highlighted a different colour">
            <a:extLst>
              <a:ext uri="{FF2B5EF4-FFF2-40B4-BE49-F238E27FC236}">
                <a16:creationId xmlns:a16="http://schemas.microsoft.com/office/drawing/2014/main" id="{D02A37F3-FF05-ED13-874B-C293E1338474}"/>
              </a:ext>
            </a:extLst>
          </p:cNvPr>
          <p:cNvPicPr>
            <a:picLocks noGrp="1" noChangeAspect="1"/>
          </p:cNvPicPr>
          <p:nvPr>
            <p:ph type="pic" sz="quarter" idx="10"/>
          </p:nvPr>
        </p:nvPicPr>
        <p:blipFill>
          <a:blip r:embed="rId3"/>
          <a:srcRect l="5293" r="5293"/>
          <a:stretch/>
        </p:blipFill>
        <p:spPr>
          <a:xfrm>
            <a:off x="6096000" y="1411704"/>
            <a:ext cx="5714114" cy="4798596"/>
          </a:xfrm>
        </p:spPr>
      </p:pic>
    </p:spTree>
    <p:extLst>
      <p:ext uri="{BB962C8B-B14F-4D97-AF65-F5344CB8AC3E}">
        <p14:creationId xmlns:p14="http://schemas.microsoft.com/office/powerpoint/2010/main" val="15305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D6600-2A1D-C688-D313-646E374608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D01ED-D6CC-2EA6-298E-325B87F1534E}"/>
              </a:ext>
            </a:extLst>
          </p:cNvPr>
          <p:cNvSpPr>
            <a:spLocks noGrp="1"/>
          </p:cNvSpPr>
          <p:nvPr>
            <p:ph type="title"/>
          </p:nvPr>
        </p:nvSpPr>
        <p:spPr/>
        <p:txBody>
          <a:bodyPr>
            <a:normAutofit/>
          </a:bodyPr>
          <a:lstStyle/>
          <a:p>
            <a:r>
              <a:rPr lang="en-US" dirty="0"/>
              <a:t>Durrington Walls &amp; Woodhenge, Wilts </a:t>
            </a:r>
          </a:p>
        </p:txBody>
      </p:sp>
      <p:grpSp>
        <p:nvGrpSpPr>
          <p:cNvPr id="21" name="Group 20" descr="Back to map link icon">
            <a:extLst>
              <a:ext uri="{FF2B5EF4-FFF2-40B4-BE49-F238E27FC236}">
                <a16:creationId xmlns:a16="http://schemas.microsoft.com/office/drawing/2014/main" id="{38CB57B6-FDC2-5927-6274-E591BBFF226E}"/>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1373EB31-ABAD-1E85-B49E-0C274BE42B2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4660F04E-B8A1-9B40-5755-3B07E683893A}"/>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EA67409C-BFBE-DE7A-E914-F55DB6A0A416}"/>
              </a:ext>
            </a:extLst>
          </p:cNvPr>
          <p:cNvSpPr>
            <a:spLocks noGrp="1"/>
          </p:cNvSpPr>
          <p:nvPr>
            <p:ph idx="1"/>
          </p:nvPr>
        </p:nvSpPr>
        <p:spPr>
          <a:xfrm>
            <a:off x="381886" y="1411704"/>
            <a:ext cx="5324852" cy="5365450"/>
          </a:xfrm>
        </p:spPr>
        <p:txBody>
          <a:bodyPr/>
          <a:lstStyle/>
          <a:p>
            <a:r>
              <a:rPr lang="en-GB" sz="2400" dirty="0"/>
              <a:t>Durrington Walls was a big Neolithic henge and settlement close to Stonehenge. </a:t>
            </a:r>
          </a:p>
          <a:p>
            <a:r>
              <a:rPr lang="en-GB" sz="2400" dirty="0"/>
              <a:t>It was a special place for ceremonies, feasting, and temporary living. </a:t>
            </a:r>
          </a:p>
          <a:p>
            <a:r>
              <a:rPr lang="en-GB" sz="2400" dirty="0"/>
              <a:t>People from all over Britain came here, bringing animals (especially pigs) for huge communal meals, likely related to rituals at Stonehenge.</a:t>
            </a:r>
          </a:p>
          <a:p>
            <a:r>
              <a:rPr lang="en-GB" sz="2400" dirty="0"/>
              <a:t>Woodhenge was connected to Durrington Walls and also used for ceremonies as part of the same system of beliefs or religion.</a:t>
            </a:r>
          </a:p>
          <a:p>
            <a:endParaRPr lang="en-GB" sz="2400" dirty="0"/>
          </a:p>
        </p:txBody>
      </p:sp>
      <p:pic>
        <p:nvPicPr>
          <p:cNvPr id="15" name="Picture Placeholder 14" descr="Aerial photo of green fields showing the partial remains of Durrington Walls and Woodhenge Neolithic earthworks">
            <a:extLst>
              <a:ext uri="{FF2B5EF4-FFF2-40B4-BE49-F238E27FC236}">
                <a16:creationId xmlns:a16="http://schemas.microsoft.com/office/drawing/2014/main" id="{7CACA409-CF50-E469-FC3D-4D2345824C5D}"/>
              </a:ext>
            </a:extLst>
          </p:cNvPr>
          <p:cNvPicPr>
            <a:picLocks noGrp="1" noChangeAspect="1"/>
          </p:cNvPicPr>
          <p:nvPr>
            <p:ph type="pic" sz="quarter" idx="10"/>
          </p:nvPr>
        </p:nvPicPr>
        <p:blipFill>
          <a:blip r:embed="rId4"/>
          <a:srcRect l="10315" r="10315"/>
          <a:stretch>
            <a:fillRect/>
          </a:stretch>
        </p:blipFill>
        <p:spPr>
          <a:prstGeom prst="rect">
            <a:avLst/>
          </a:prstGeom>
        </p:spPr>
      </p:pic>
      <p:sp>
        <p:nvSpPr>
          <p:cNvPr id="3" name="Text Placeholder 2">
            <a:extLst>
              <a:ext uri="{FF2B5EF4-FFF2-40B4-BE49-F238E27FC236}">
                <a16:creationId xmlns:a16="http://schemas.microsoft.com/office/drawing/2014/main" id="{5928C052-75C2-1790-237F-B524C8BEF685}"/>
              </a:ext>
            </a:extLst>
          </p:cNvPr>
          <p:cNvSpPr>
            <a:spLocks noGrp="1"/>
          </p:cNvSpPr>
          <p:nvPr>
            <p:ph type="body" sz="quarter" idx="23"/>
          </p:nvPr>
        </p:nvSpPr>
        <p:spPr/>
        <p:txBody>
          <a:bodyPr/>
          <a:lstStyle/>
          <a:p>
            <a:r>
              <a:rPr lang="en-GB" altLang="en-US" dirty="0">
                <a:cs typeface="Arial" panose="020B0604020202020204" pitchFamily="34" charset="0"/>
              </a:rPr>
              <a:t>Durrington Walls &amp; Woodhenge, Wiltshire</a:t>
            </a:r>
            <a:endParaRPr lang="en-GB" dirty="0"/>
          </a:p>
        </p:txBody>
      </p:sp>
      <p:grpSp>
        <p:nvGrpSpPr>
          <p:cNvPr id="32" name="Group 31" descr="Bright yellow circles showing the location of Durrington Walls in the centre of an aerial photo and Woodhenge in the bottom right corner">
            <a:extLst>
              <a:ext uri="{FF2B5EF4-FFF2-40B4-BE49-F238E27FC236}">
                <a16:creationId xmlns:a16="http://schemas.microsoft.com/office/drawing/2014/main" id="{58D58621-026A-5624-131F-22116D72E15A}"/>
              </a:ext>
            </a:extLst>
          </p:cNvPr>
          <p:cNvGrpSpPr/>
          <p:nvPr/>
        </p:nvGrpSpPr>
        <p:grpSpPr>
          <a:xfrm>
            <a:off x="6333177" y="2187146"/>
            <a:ext cx="4818233" cy="3606159"/>
            <a:chOff x="6333177" y="2187146"/>
            <a:chExt cx="4818233" cy="3606159"/>
          </a:xfrm>
        </p:grpSpPr>
        <p:sp>
          <p:nvSpPr>
            <p:cNvPr id="20" name="Oval 19">
              <a:extLst>
                <a:ext uri="{FF2B5EF4-FFF2-40B4-BE49-F238E27FC236}">
                  <a16:creationId xmlns:a16="http://schemas.microsoft.com/office/drawing/2014/main" id="{3C455874-E02A-1704-0AEE-0BC4E601761E}"/>
                </a:ext>
              </a:extLst>
            </p:cNvPr>
            <p:cNvSpPr/>
            <p:nvPr/>
          </p:nvSpPr>
          <p:spPr>
            <a:xfrm>
              <a:off x="10058400" y="5066270"/>
              <a:ext cx="803189" cy="642552"/>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id="{D284C6A0-091C-45E8-010C-4AA0AA76510F}"/>
                </a:ext>
              </a:extLst>
            </p:cNvPr>
            <p:cNvSpPr/>
            <p:nvPr/>
          </p:nvSpPr>
          <p:spPr>
            <a:xfrm>
              <a:off x="6858000" y="2187146"/>
              <a:ext cx="4293410" cy="2542834"/>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AD17EE01-7F16-7843-81DB-22F02C45D257}"/>
                </a:ext>
              </a:extLst>
            </p:cNvPr>
            <p:cNvSpPr txBox="1"/>
            <p:nvPr/>
          </p:nvSpPr>
          <p:spPr>
            <a:xfrm>
              <a:off x="6333177" y="5146974"/>
              <a:ext cx="2035557" cy="646331"/>
            </a:xfrm>
            <a:prstGeom prst="rect">
              <a:avLst/>
            </a:prstGeom>
            <a:noFill/>
          </p:spPr>
          <p:txBody>
            <a:bodyPr wrap="none" rtlCol="0">
              <a:spAutoFit/>
            </a:bodyPr>
            <a:lstStyle/>
            <a:p>
              <a:r>
                <a:rPr lang="en-GB" b="1" dirty="0">
                  <a:solidFill>
                    <a:srgbClr val="FFFF00"/>
                  </a:solidFill>
                </a:rPr>
                <a:t>Durrington Walls</a:t>
              </a:r>
            </a:p>
            <a:p>
              <a:r>
                <a:rPr lang="en-GB" b="1" dirty="0">
                  <a:solidFill>
                    <a:srgbClr val="FFFF00"/>
                  </a:solidFill>
                </a:rPr>
                <a:t>&amp; Woodhenge</a:t>
              </a:r>
            </a:p>
          </p:txBody>
        </p:sp>
        <p:cxnSp>
          <p:nvCxnSpPr>
            <p:cNvPr id="26" name="Straight Arrow Connector 25">
              <a:extLst>
                <a:ext uri="{FF2B5EF4-FFF2-40B4-BE49-F238E27FC236}">
                  <a16:creationId xmlns:a16="http://schemas.microsoft.com/office/drawing/2014/main" id="{EFDAD215-2AB3-4EA8-25C4-2B7949138A62}"/>
                </a:ext>
              </a:extLst>
            </p:cNvPr>
            <p:cNvCxnSpPr>
              <a:cxnSpLocks/>
            </p:cNvCxnSpPr>
            <p:nvPr/>
          </p:nvCxnSpPr>
          <p:spPr>
            <a:xfrm flipV="1">
              <a:off x="8155459" y="5470139"/>
              <a:ext cx="1816444" cy="152185"/>
            </a:xfrm>
            <a:prstGeom prst="straightConnector1">
              <a:avLst/>
            </a:prstGeom>
            <a:ln w="76200">
              <a:solidFill>
                <a:srgbClr val="FFFF00"/>
              </a:solidFill>
              <a:tailEnd type="triangle"/>
            </a:ln>
          </p:spPr>
          <p:style>
            <a:lnRef idx="1">
              <a:schemeClr val="accent4"/>
            </a:lnRef>
            <a:fillRef idx="0">
              <a:schemeClr val="accent4"/>
            </a:fillRef>
            <a:effectRef idx="0">
              <a:schemeClr val="accent4"/>
            </a:effectRef>
            <a:fontRef idx="minor">
              <a:schemeClr val="tx1"/>
            </a:fontRef>
          </p:style>
        </p:cxnSp>
        <p:cxnSp>
          <p:nvCxnSpPr>
            <p:cNvPr id="29" name="Straight Arrow Connector 28">
              <a:extLst>
                <a:ext uri="{FF2B5EF4-FFF2-40B4-BE49-F238E27FC236}">
                  <a16:creationId xmlns:a16="http://schemas.microsoft.com/office/drawing/2014/main" id="{DB58BFC1-2965-3977-2E3F-4B46F5CC1093}"/>
                </a:ext>
              </a:extLst>
            </p:cNvPr>
            <p:cNvCxnSpPr>
              <a:cxnSpLocks/>
            </p:cNvCxnSpPr>
            <p:nvPr/>
          </p:nvCxnSpPr>
          <p:spPr>
            <a:xfrm flipV="1">
              <a:off x="8368734" y="4825076"/>
              <a:ext cx="404206" cy="540567"/>
            </a:xfrm>
            <a:prstGeom prst="straightConnector1">
              <a:avLst/>
            </a:prstGeom>
            <a:ln w="76200">
              <a:solidFill>
                <a:srgbClr val="FFFF00"/>
              </a:solidFill>
              <a:tailEnd type="triangle"/>
            </a:ln>
          </p:spPr>
          <p:style>
            <a:lnRef idx="1">
              <a:schemeClr val="accent4"/>
            </a:lnRef>
            <a:fillRef idx="0">
              <a:schemeClr val="accent4"/>
            </a:fillRef>
            <a:effectRef idx="0">
              <a:schemeClr val="accent4"/>
            </a:effectRef>
            <a:fontRef idx="minor">
              <a:schemeClr val="tx1"/>
            </a:fontRef>
          </p:style>
        </p:cxnSp>
      </p:grpSp>
      <p:pic>
        <p:nvPicPr>
          <p:cNvPr id="34" name="Picture 33" descr="Reconstruction drawing showing the settlement at Durrington Walls near Stonehenge in about 2500BC, looking north, in summer. The image shows the timber monuments of the southern circle and northern circle, an avenue or roadway, and houses. ">
            <a:extLst>
              <a:ext uri="{FF2B5EF4-FFF2-40B4-BE49-F238E27FC236}">
                <a16:creationId xmlns:a16="http://schemas.microsoft.com/office/drawing/2014/main" id="{4227E308-0B22-DDA5-702F-B87C85101BEE}"/>
              </a:ext>
            </a:extLst>
          </p:cNvPr>
          <p:cNvPicPr>
            <a:picLocks noChangeAspect="1"/>
          </p:cNvPicPr>
          <p:nvPr/>
        </p:nvPicPr>
        <p:blipFill>
          <a:blip r:embed="rId5"/>
          <a:srcRect t="39557" r="26217"/>
          <a:stretch>
            <a:fillRect/>
          </a:stretch>
        </p:blipFill>
        <p:spPr>
          <a:xfrm>
            <a:off x="6093056" y="1411703"/>
            <a:ext cx="5717058" cy="4798597"/>
          </a:xfrm>
          <a:prstGeom prst="rect">
            <a:avLst/>
          </a:prstGeom>
        </p:spPr>
      </p:pic>
    </p:spTree>
    <p:extLst>
      <p:ext uri="{BB962C8B-B14F-4D97-AF65-F5344CB8AC3E}">
        <p14:creationId xmlns:p14="http://schemas.microsoft.com/office/powerpoint/2010/main" val="230294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5BB0-6514-D06C-1600-DE005319BE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EA20E3-5185-1EFD-6184-EE6A991ACCD6}"/>
              </a:ext>
            </a:extLst>
          </p:cNvPr>
          <p:cNvSpPr>
            <a:spLocks noGrp="1"/>
          </p:cNvSpPr>
          <p:nvPr>
            <p:ph type="title"/>
          </p:nvPr>
        </p:nvSpPr>
        <p:spPr/>
        <p:txBody>
          <a:bodyPr>
            <a:normAutofit/>
          </a:bodyPr>
          <a:lstStyle/>
          <a:p>
            <a:r>
              <a:rPr lang="en-US" dirty="0"/>
              <a:t>Durrington Walls &amp; Woodhenge, Wilts  </a:t>
            </a:r>
          </a:p>
        </p:txBody>
      </p:sp>
      <p:grpSp>
        <p:nvGrpSpPr>
          <p:cNvPr id="21" name="Group 20" descr="Back to map link icon">
            <a:extLst>
              <a:ext uri="{FF2B5EF4-FFF2-40B4-BE49-F238E27FC236}">
                <a16:creationId xmlns:a16="http://schemas.microsoft.com/office/drawing/2014/main" id="{D3A5E2DF-18FA-E826-9A09-EDC6ED71F649}"/>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C1EE56F8-1635-9E06-DC4A-E4551CB639AC}"/>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1C39CD5A-EBEE-EC83-3F58-AD52795F76CB}"/>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598A0DE7-1B79-C757-8CDC-0A87F941C922}"/>
              </a:ext>
            </a:extLst>
          </p:cNvPr>
          <p:cNvSpPr>
            <a:spLocks noGrp="1"/>
          </p:cNvSpPr>
          <p:nvPr>
            <p:ph idx="1"/>
          </p:nvPr>
        </p:nvSpPr>
        <p:spPr>
          <a:xfrm>
            <a:off x="381886" y="1411704"/>
            <a:ext cx="5324852" cy="5446296"/>
          </a:xfrm>
        </p:spPr>
        <p:txBody>
          <a:bodyPr/>
          <a:lstStyle/>
          <a:p>
            <a:r>
              <a:rPr lang="en-GB" sz="2400" dirty="0"/>
              <a:t>Both places had wooden circles. We don’t know exactly what they would have looked like, so artists have used the evidence to draw different possible reconstructions.</a:t>
            </a:r>
          </a:p>
          <a:p>
            <a:r>
              <a:rPr lang="en-GB" sz="2400" dirty="0"/>
              <a:t>Archaeologists think Woodhenge was a more focused and formal ritual space than the timber structures within Durrington Walls and that it was used for very special ceremonies.</a:t>
            </a:r>
          </a:p>
          <a:p>
            <a:r>
              <a:rPr lang="en-GB" sz="2400" dirty="0"/>
              <a:t>It’s 6 concentric rings of posts are oval, with the long axis pointing to the rising sun on Midsummer Day - the longest day of the year.</a:t>
            </a:r>
          </a:p>
        </p:txBody>
      </p:sp>
      <p:pic>
        <p:nvPicPr>
          <p:cNvPr id="9" name="Picture Placeholder 8" descr="Four alternative reconstruction drawings of the southern timber circle at Durrington Walls, each depicting a different interpretation of the excavated evidence.">
            <a:extLst>
              <a:ext uri="{FF2B5EF4-FFF2-40B4-BE49-F238E27FC236}">
                <a16:creationId xmlns:a16="http://schemas.microsoft.com/office/drawing/2014/main" id="{FDF23622-08D6-604B-9FD5-D58E83DA6188}"/>
              </a:ext>
            </a:extLst>
          </p:cNvPr>
          <p:cNvPicPr>
            <a:picLocks noGrp="1" noChangeAspect="1"/>
          </p:cNvPicPr>
          <p:nvPr>
            <p:ph type="pic" sz="quarter" idx="10"/>
          </p:nvPr>
        </p:nvPicPr>
        <p:blipFill>
          <a:blip r:embed="rId4"/>
          <a:srcRect l="2299" r="2299"/>
          <a:stretch>
            <a:fillRect/>
          </a:stretch>
        </p:blipFill>
        <p:spPr>
          <a:xfrm>
            <a:off x="6096000" y="1393742"/>
            <a:ext cx="5714114" cy="4798596"/>
          </a:xfrm>
          <a:prstGeom prst="rect">
            <a:avLst/>
          </a:prstGeom>
        </p:spPr>
      </p:pic>
      <p:sp>
        <p:nvSpPr>
          <p:cNvPr id="3" name="Text Placeholder 2">
            <a:extLst>
              <a:ext uri="{FF2B5EF4-FFF2-40B4-BE49-F238E27FC236}">
                <a16:creationId xmlns:a16="http://schemas.microsoft.com/office/drawing/2014/main" id="{1E04EA6D-B127-4549-A7C0-B29E6AD692A7}"/>
              </a:ext>
            </a:extLst>
          </p:cNvPr>
          <p:cNvSpPr>
            <a:spLocks noGrp="1"/>
          </p:cNvSpPr>
          <p:nvPr>
            <p:ph type="body" sz="quarter" idx="23"/>
          </p:nvPr>
        </p:nvSpPr>
        <p:spPr/>
        <p:txBody>
          <a:bodyPr/>
          <a:lstStyle/>
          <a:p>
            <a:r>
              <a:rPr lang="en-GB" dirty="0"/>
              <a:t>Four alternative reconstruction drawings of the southern timber circle at Durrington Walls</a:t>
            </a:r>
          </a:p>
        </p:txBody>
      </p:sp>
      <p:pic>
        <p:nvPicPr>
          <p:cNvPr id="11" name="Picture 10" descr="Reconstruction illustration showing Woodhenge to the north-east of Stonehenge, as it may have appeared in about 2500BC, looking south-west towards the 'entrance'. The upright timbers may have been quite simple, or elaborately carved and decorated.">
            <a:extLst>
              <a:ext uri="{FF2B5EF4-FFF2-40B4-BE49-F238E27FC236}">
                <a16:creationId xmlns:a16="http://schemas.microsoft.com/office/drawing/2014/main" id="{A3CE7ABA-B1B7-BE3A-E7C4-72A5708BAC38}"/>
              </a:ext>
            </a:extLst>
          </p:cNvPr>
          <p:cNvPicPr>
            <a:picLocks noChangeAspect="1"/>
          </p:cNvPicPr>
          <p:nvPr/>
        </p:nvPicPr>
        <p:blipFill>
          <a:blip r:embed="rId5"/>
          <a:srcRect t="10131"/>
          <a:stretch>
            <a:fillRect/>
          </a:stretch>
        </p:blipFill>
        <p:spPr>
          <a:xfrm>
            <a:off x="6556875" y="1411704"/>
            <a:ext cx="5243827" cy="4712563"/>
          </a:xfrm>
          <a:prstGeom prst="rect">
            <a:avLst/>
          </a:prstGeom>
        </p:spPr>
      </p:pic>
      <p:grpSp>
        <p:nvGrpSpPr>
          <p:cNvPr id="4" name="Group 3" descr="A lot of effort was put into digging flint at this site. Why do you think Neolithic people wanted it so much?">
            <a:extLst>
              <a:ext uri="{FF2B5EF4-FFF2-40B4-BE49-F238E27FC236}">
                <a16:creationId xmlns:a16="http://schemas.microsoft.com/office/drawing/2014/main" id="{B4C39ADF-9C61-A3F7-5569-C72949270FC0}"/>
              </a:ext>
            </a:extLst>
          </p:cNvPr>
          <p:cNvGrpSpPr/>
          <p:nvPr/>
        </p:nvGrpSpPr>
        <p:grpSpPr>
          <a:xfrm>
            <a:off x="6725259" y="1191089"/>
            <a:ext cx="4907058" cy="2601951"/>
            <a:chOff x="6978822" y="1631374"/>
            <a:chExt cx="4608589" cy="2950964"/>
          </a:xfrm>
        </p:grpSpPr>
        <p:grpSp>
          <p:nvGrpSpPr>
            <p:cNvPr id="5" name="Washi" descr="Washi tape">
              <a:extLst>
                <a:ext uri="{FF2B5EF4-FFF2-40B4-BE49-F238E27FC236}">
                  <a16:creationId xmlns:a16="http://schemas.microsoft.com/office/drawing/2014/main" id="{2CE379BC-3605-39F0-6CED-3F2A074610DD}"/>
                </a:ext>
              </a:extLst>
            </p:cNvPr>
            <p:cNvGrpSpPr/>
            <p:nvPr/>
          </p:nvGrpSpPr>
          <p:grpSpPr>
            <a:xfrm>
              <a:off x="6978822" y="2218279"/>
              <a:ext cx="4608589" cy="2364059"/>
              <a:chOff x="8132535" y="-87330"/>
              <a:chExt cx="4608589" cy="2364059"/>
            </a:xfrm>
          </p:grpSpPr>
          <p:sp>
            <p:nvSpPr>
              <p:cNvPr id="7" name="Washi">
                <a:extLst>
                  <a:ext uri="{FF2B5EF4-FFF2-40B4-BE49-F238E27FC236}">
                    <a16:creationId xmlns:a16="http://schemas.microsoft.com/office/drawing/2014/main" id="{2E57BF2E-02CE-9D00-1AF5-6260B5EAB90E}"/>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descr="Can you think of occasions today when processions take place?">
                <a:extLst>
                  <a:ext uri="{FF2B5EF4-FFF2-40B4-BE49-F238E27FC236}">
                    <a16:creationId xmlns:a16="http://schemas.microsoft.com/office/drawing/2014/main" id="{247B0DE8-12E0-9E6D-3584-E4ECE2936059}"/>
                  </a:ext>
                  <a:ext uri="{C183D7F6-B498-43B3-948B-1728B52AA6E4}">
                    <adec:decorative xmlns:adec="http://schemas.microsoft.com/office/drawing/2017/decorative" val="0"/>
                  </a:ext>
                </a:extLst>
              </p:cNvPr>
              <p:cNvSpPr txBox="1">
                <a:spLocks/>
              </p:cNvSpPr>
              <p:nvPr/>
            </p:nvSpPr>
            <p:spPr>
              <a:xfrm rot="21383919">
                <a:off x="8247680" y="319567"/>
                <a:ext cx="4483904" cy="168362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What types of transport might people have used to get to Durrington Walls &amp; Woodhenge?</a:t>
                </a:r>
              </a:p>
              <a:p>
                <a:endParaRPr lang="en-US" dirty="0"/>
              </a:p>
            </p:txBody>
          </p:sp>
        </p:grpSp>
        <p:pic>
          <p:nvPicPr>
            <p:cNvPr id="6" name="Question Mark" descr="Question mark">
              <a:extLst>
                <a:ext uri="{FF2B5EF4-FFF2-40B4-BE49-F238E27FC236}">
                  <a16:creationId xmlns:a16="http://schemas.microsoft.com/office/drawing/2014/main" id="{FA89589A-0FF8-0885-7D38-8B63DA7CF1F6}"/>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162573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6935E-51BE-3907-6490-3C5B7F1E84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27465-6C3E-64D0-3B7C-73FF3135A587}"/>
              </a:ext>
            </a:extLst>
          </p:cNvPr>
          <p:cNvSpPr>
            <a:spLocks noGrp="1"/>
          </p:cNvSpPr>
          <p:nvPr>
            <p:ph type="title"/>
          </p:nvPr>
        </p:nvSpPr>
        <p:spPr/>
        <p:txBody>
          <a:bodyPr>
            <a:normAutofit/>
          </a:bodyPr>
          <a:lstStyle/>
          <a:p>
            <a:r>
              <a:rPr lang="en-US" dirty="0"/>
              <a:t>Stonehenge, Wiltshire</a:t>
            </a:r>
          </a:p>
        </p:txBody>
      </p:sp>
      <p:grpSp>
        <p:nvGrpSpPr>
          <p:cNvPr id="21" name="Group 20" descr="Back to map link icon">
            <a:extLst>
              <a:ext uri="{FF2B5EF4-FFF2-40B4-BE49-F238E27FC236}">
                <a16:creationId xmlns:a16="http://schemas.microsoft.com/office/drawing/2014/main" id="{84E9B4AD-1722-D9CB-F332-8661C54FC149}"/>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AEA66617-F17D-D87A-6387-76A347541039}"/>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7201E022-6610-1C64-14E0-869465E2C7C1}"/>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D7E7A0F8-2D0E-9464-71A0-D240EDD30E0A}"/>
              </a:ext>
            </a:extLst>
          </p:cNvPr>
          <p:cNvSpPr>
            <a:spLocks noGrp="1"/>
          </p:cNvSpPr>
          <p:nvPr>
            <p:ph idx="1"/>
          </p:nvPr>
        </p:nvSpPr>
        <p:spPr>
          <a:xfrm>
            <a:off x="381886" y="1411704"/>
            <a:ext cx="5324852" cy="5446296"/>
          </a:xfrm>
        </p:spPr>
        <p:txBody>
          <a:bodyPr/>
          <a:lstStyle/>
          <a:p>
            <a:r>
              <a:rPr lang="en-GB" sz="2400" dirty="0"/>
              <a:t>Work began on Stonehenge about 5,000 years ago, but it was built in stages. The stone circle dates from around 2500 BC, in the late Neolithic.</a:t>
            </a:r>
          </a:p>
          <a:p>
            <a:r>
              <a:rPr lang="en-GB" sz="2400" dirty="0"/>
              <a:t>We don’t know exactly how the stones were transported, but some—the bluestones—came from the Preseli Hills in south-west Wales, over 150 miles (250 km) away.</a:t>
            </a:r>
          </a:p>
          <a:p>
            <a:r>
              <a:rPr lang="en-GB" sz="2400" dirty="0"/>
              <a:t>Its purpose is still uncertain, but its alignment with the sun suggests it may have been a kind of prehistoric temple linked to the seasons.</a:t>
            </a:r>
          </a:p>
        </p:txBody>
      </p:sp>
      <p:pic>
        <p:nvPicPr>
          <p:cNvPr id="13" name="Picture Placeholder 12" descr="Reconstruction illustration depicting a detailed aerial view of Stonehenge as it may have appeared when complete, in the Late Neolithic around circa 2200BC. This view shows the stones aligned with the midsummer solstice sun rise in the north-east.">
            <a:extLst>
              <a:ext uri="{FF2B5EF4-FFF2-40B4-BE49-F238E27FC236}">
                <a16:creationId xmlns:a16="http://schemas.microsoft.com/office/drawing/2014/main" id="{C44988C1-AA87-9556-47B4-C37E7874F445}"/>
              </a:ext>
            </a:extLst>
          </p:cNvPr>
          <p:cNvPicPr>
            <a:picLocks noGrp="1" noChangeAspect="1"/>
          </p:cNvPicPr>
          <p:nvPr>
            <p:ph type="pic" sz="quarter" idx="10"/>
          </p:nvPr>
        </p:nvPicPr>
        <p:blipFill>
          <a:blip r:embed="rId4"/>
          <a:srcRect l="2705" r="23958"/>
          <a:stretch>
            <a:fillRect/>
          </a:stretch>
        </p:blipFill>
        <p:spPr>
          <a:xfrm>
            <a:off x="6096000" y="1411704"/>
            <a:ext cx="5714114" cy="4798596"/>
          </a:xfrm>
          <a:prstGeom prst="rect">
            <a:avLst/>
          </a:prstGeom>
        </p:spPr>
      </p:pic>
      <p:sp>
        <p:nvSpPr>
          <p:cNvPr id="3" name="Text Placeholder 2">
            <a:extLst>
              <a:ext uri="{FF2B5EF4-FFF2-40B4-BE49-F238E27FC236}">
                <a16:creationId xmlns:a16="http://schemas.microsoft.com/office/drawing/2014/main" id="{7BB15C21-2FD2-B13D-59DF-195125F24894}"/>
              </a:ext>
            </a:extLst>
          </p:cNvPr>
          <p:cNvSpPr>
            <a:spLocks noGrp="1"/>
          </p:cNvSpPr>
          <p:nvPr>
            <p:ph type="body" sz="quarter" idx="23"/>
          </p:nvPr>
        </p:nvSpPr>
        <p:spPr/>
        <p:txBody>
          <a:bodyPr/>
          <a:lstStyle/>
          <a:p>
            <a:r>
              <a:rPr lang="en-GB" altLang="en-US" dirty="0">
                <a:cs typeface="Arial" panose="020B0604020202020204" pitchFamily="34" charset="0"/>
              </a:rPr>
              <a:t>Stonehenge as it may have appeared in the Late Neolithic</a:t>
            </a:r>
            <a:endParaRPr lang="en-GB" dirty="0"/>
          </a:p>
        </p:txBody>
      </p:sp>
      <p:pic>
        <p:nvPicPr>
          <p:cNvPr id="16" name="Picture 15" descr="Reconstruction illustration depicting a celebration of the midwinter solstice at Stonehenge in about 2200BC during the Late Neolithic period, looking south-west towards the sunset beyond the aligned sarsen circle">
            <a:extLst>
              <a:ext uri="{FF2B5EF4-FFF2-40B4-BE49-F238E27FC236}">
                <a16:creationId xmlns:a16="http://schemas.microsoft.com/office/drawing/2014/main" id="{36DC1F55-5F71-B277-EB37-C9F58C66A6DF}"/>
              </a:ext>
            </a:extLst>
          </p:cNvPr>
          <p:cNvPicPr>
            <a:picLocks noChangeAspect="1"/>
          </p:cNvPicPr>
          <p:nvPr/>
        </p:nvPicPr>
        <p:blipFill>
          <a:blip r:embed="rId5"/>
          <a:stretch>
            <a:fillRect/>
          </a:stretch>
        </p:blipFill>
        <p:spPr>
          <a:xfrm>
            <a:off x="5938092" y="2329249"/>
            <a:ext cx="6096000" cy="3251200"/>
          </a:xfrm>
          <a:prstGeom prst="rect">
            <a:avLst/>
          </a:prstGeom>
        </p:spPr>
      </p:pic>
    </p:spTree>
    <p:extLst>
      <p:ext uri="{BB962C8B-B14F-4D97-AF65-F5344CB8AC3E}">
        <p14:creationId xmlns:p14="http://schemas.microsoft.com/office/powerpoint/2010/main" val="161095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FFCC7-3BED-C958-5C28-6B257E12DF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10B85-434F-5FAC-D27B-C5AC6DB2F07A}"/>
              </a:ext>
            </a:extLst>
          </p:cNvPr>
          <p:cNvSpPr>
            <a:spLocks noGrp="1"/>
          </p:cNvSpPr>
          <p:nvPr>
            <p:ph type="title"/>
          </p:nvPr>
        </p:nvSpPr>
        <p:spPr/>
        <p:txBody>
          <a:bodyPr>
            <a:normAutofit/>
          </a:bodyPr>
          <a:lstStyle/>
          <a:p>
            <a:r>
              <a:rPr lang="en-US" dirty="0"/>
              <a:t>Stonehenge, Wiltshire </a:t>
            </a:r>
          </a:p>
        </p:txBody>
      </p:sp>
      <p:grpSp>
        <p:nvGrpSpPr>
          <p:cNvPr id="21" name="Group 20" descr="Back to map link icon">
            <a:extLst>
              <a:ext uri="{FF2B5EF4-FFF2-40B4-BE49-F238E27FC236}">
                <a16:creationId xmlns:a16="http://schemas.microsoft.com/office/drawing/2014/main" id="{045CF180-02B3-9DBF-1D48-CF65C98FE815}"/>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8588380C-99BC-7767-7AA2-683EDE4206E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5BA58BA6-A88C-D5DA-CCF3-21484E758877}"/>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FED54DDF-E27D-CFB3-A793-4CB49A0E09E2}"/>
              </a:ext>
            </a:extLst>
          </p:cNvPr>
          <p:cNvSpPr>
            <a:spLocks noGrp="1"/>
          </p:cNvSpPr>
          <p:nvPr>
            <p:ph idx="1"/>
          </p:nvPr>
        </p:nvSpPr>
        <p:spPr>
          <a:xfrm>
            <a:off x="381886" y="1411704"/>
            <a:ext cx="5324852" cy="5446296"/>
          </a:xfrm>
        </p:spPr>
        <p:txBody>
          <a:bodyPr/>
          <a:lstStyle/>
          <a:p>
            <a:r>
              <a:rPr lang="en-GB" sz="2400" dirty="0"/>
              <a:t>The builders used advanced stone-working techniques, including joints more typical of woodworking, making it one of the most sophisticated stone circles in the world.</a:t>
            </a:r>
          </a:p>
          <a:p>
            <a:r>
              <a:rPr lang="en-GB" sz="2400" dirty="0"/>
              <a:t>Stonehenge was also part of a wider prehistoric landscape of connected sites across Wiltshire such as nearby Durrington Walls and Woodhenge, as well as Avebury, West Kennet Longbarrow and Silbury Hill.</a:t>
            </a:r>
          </a:p>
          <a:p>
            <a:r>
              <a:rPr lang="en-GB" sz="2400" dirty="0"/>
              <a:t>It gets over one million visitors each year and is still a focus for mid-summer and mid-winter sunrises.</a:t>
            </a:r>
          </a:p>
          <a:p>
            <a:endParaRPr lang="en-GB" sz="2400" dirty="0"/>
          </a:p>
        </p:txBody>
      </p:sp>
      <p:pic>
        <p:nvPicPr>
          <p:cNvPr id="12" name="Picture Placeholder 11" descr="Diagrammatic detail illustration showing how the stone lintels of the sarsen circle at Stonehenge were stabilised with worked tongue-and-groove joints, and rested on worked mortice-and-tenon joints atop the sarsen uprights ">
            <a:extLst>
              <a:ext uri="{FF2B5EF4-FFF2-40B4-BE49-F238E27FC236}">
                <a16:creationId xmlns:a16="http://schemas.microsoft.com/office/drawing/2014/main" id="{268D6D89-0B7E-7883-710A-0AB4186EDD26}"/>
              </a:ext>
            </a:extLst>
          </p:cNvPr>
          <p:cNvPicPr>
            <a:picLocks noGrp="1" noChangeAspect="1"/>
          </p:cNvPicPr>
          <p:nvPr>
            <p:ph type="pic" sz="quarter" idx="10"/>
          </p:nvPr>
        </p:nvPicPr>
        <p:blipFill>
          <a:blip r:embed="rId4"/>
          <a:srcRect t="12296" b="12296"/>
          <a:stretch>
            <a:fillRect/>
          </a:stretch>
        </p:blipFill>
        <p:spPr>
          <a:prstGeom prst="rect">
            <a:avLst/>
          </a:prstGeom>
        </p:spPr>
      </p:pic>
      <p:sp>
        <p:nvSpPr>
          <p:cNvPr id="3" name="Text Placeholder 2">
            <a:extLst>
              <a:ext uri="{FF2B5EF4-FFF2-40B4-BE49-F238E27FC236}">
                <a16:creationId xmlns:a16="http://schemas.microsoft.com/office/drawing/2014/main" id="{AFFA64B2-F841-34D7-AC54-0DA552E06880}"/>
              </a:ext>
            </a:extLst>
          </p:cNvPr>
          <p:cNvSpPr>
            <a:spLocks noGrp="1"/>
          </p:cNvSpPr>
          <p:nvPr>
            <p:ph type="body" sz="quarter" idx="23"/>
          </p:nvPr>
        </p:nvSpPr>
        <p:spPr/>
        <p:txBody>
          <a:bodyPr/>
          <a:lstStyle/>
          <a:p>
            <a:r>
              <a:rPr lang="en-GB" altLang="en-US" dirty="0">
                <a:cs typeface="Arial" panose="020B0604020202020204" pitchFamily="34" charset="0"/>
              </a:rPr>
              <a:t>‘Woodworking type’ joints carved in stone at Stonehenge</a:t>
            </a:r>
            <a:endParaRPr lang="en-GB" dirty="0"/>
          </a:p>
        </p:txBody>
      </p:sp>
      <p:grpSp>
        <p:nvGrpSpPr>
          <p:cNvPr id="26" name="Group 25" descr="Tongue-and-groove-joint">
            <a:extLst>
              <a:ext uri="{FF2B5EF4-FFF2-40B4-BE49-F238E27FC236}">
                <a16:creationId xmlns:a16="http://schemas.microsoft.com/office/drawing/2014/main" id="{CA39E529-1132-0AEA-3FC1-388996CA6F9B}"/>
              </a:ext>
            </a:extLst>
          </p:cNvPr>
          <p:cNvGrpSpPr/>
          <p:nvPr/>
        </p:nvGrpSpPr>
        <p:grpSpPr>
          <a:xfrm>
            <a:off x="6066818" y="1397516"/>
            <a:ext cx="2886239" cy="1302492"/>
            <a:chOff x="6066818" y="1397516"/>
            <a:chExt cx="2886239" cy="1302492"/>
          </a:xfrm>
        </p:grpSpPr>
        <p:sp>
          <p:nvSpPr>
            <p:cNvPr id="17" name="TextBox 16">
              <a:extLst>
                <a:ext uri="{FF2B5EF4-FFF2-40B4-BE49-F238E27FC236}">
                  <a16:creationId xmlns:a16="http://schemas.microsoft.com/office/drawing/2014/main" id="{D7D3B684-FD08-BD0D-FDA6-7D47753A0C28}"/>
                </a:ext>
              </a:extLst>
            </p:cNvPr>
            <p:cNvSpPr txBox="1"/>
            <p:nvPr/>
          </p:nvSpPr>
          <p:spPr>
            <a:xfrm>
              <a:off x="6066818" y="1397516"/>
              <a:ext cx="2886239" cy="369332"/>
            </a:xfrm>
            <a:prstGeom prst="rect">
              <a:avLst/>
            </a:prstGeom>
            <a:noFill/>
          </p:spPr>
          <p:txBody>
            <a:bodyPr wrap="none" rtlCol="0">
              <a:spAutoFit/>
            </a:bodyPr>
            <a:lstStyle/>
            <a:p>
              <a:r>
                <a:rPr lang="en-GB" b="1" dirty="0"/>
                <a:t>Tongue-and-groove joint</a:t>
              </a:r>
            </a:p>
          </p:txBody>
        </p:sp>
        <p:cxnSp>
          <p:nvCxnSpPr>
            <p:cNvPr id="19" name="Straight Arrow Connector 18">
              <a:extLst>
                <a:ext uri="{FF2B5EF4-FFF2-40B4-BE49-F238E27FC236}">
                  <a16:creationId xmlns:a16="http://schemas.microsoft.com/office/drawing/2014/main" id="{D98284D7-81E5-DE57-098B-D066C4B0E047}"/>
                </a:ext>
              </a:extLst>
            </p:cNvPr>
            <p:cNvCxnSpPr>
              <a:cxnSpLocks/>
            </p:cNvCxnSpPr>
            <p:nvPr/>
          </p:nvCxnSpPr>
          <p:spPr>
            <a:xfrm>
              <a:off x="7747686" y="1766848"/>
              <a:ext cx="1025254" cy="933160"/>
            </a:xfrm>
            <a:prstGeom prst="straightConnector1">
              <a:avLst/>
            </a:prstGeom>
            <a:ln w="76200">
              <a:solidFill>
                <a:schemeClr val="tx1"/>
              </a:solidFill>
              <a:tailEnd type="triangle"/>
            </a:ln>
          </p:spPr>
          <p:style>
            <a:lnRef idx="1">
              <a:schemeClr val="accent4"/>
            </a:lnRef>
            <a:fillRef idx="0">
              <a:schemeClr val="accent4"/>
            </a:fillRef>
            <a:effectRef idx="0">
              <a:schemeClr val="accent4"/>
            </a:effectRef>
            <a:fontRef idx="minor">
              <a:schemeClr val="tx1"/>
            </a:fontRef>
          </p:style>
        </p:cxnSp>
      </p:grpSp>
      <p:grpSp>
        <p:nvGrpSpPr>
          <p:cNvPr id="37" name="Group 36" descr="Mortice-and-tenon joint">
            <a:extLst>
              <a:ext uri="{FF2B5EF4-FFF2-40B4-BE49-F238E27FC236}">
                <a16:creationId xmlns:a16="http://schemas.microsoft.com/office/drawing/2014/main" id="{8EEA3D2B-FFF7-7573-446B-04F88F569645}"/>
              </a:ext>
            </a:extLst>
          </p:cNvPr>
          <p:cNvGrpSpPr/>
          <p:nvPr/>
        </p:nvGrpSpPr>
        <p:grpSpPr>
          <a:xfrm>
            <a:off x="8976862" y="3429000"/>
            <a:ext cx="2749471" cy="2686188"/>
            <a:chOff x="8976862" y="3429000"/>
            <a:chExt cx="2749471" cy="2686188"/>
          </a:xfrm>
        </p:grpSpPr>
        <p:sp>
          <p:nvSpPr>
            <p:cNvPr id="28" name="TextBox 27">
              <a:extLst>
                <a:ext uri="{FF2B5EF4-FFF2-40B4-BE49-F238E27FC236}">
                  <a16:creationId xmlns:a16="http://schemas.microsoft.com/office/drawing/2014/main" id="{A4476D16-59CB-9F88-8AC6-B8726FEE4795}"/>
                </a:ext>
              </a:extLst>
            </p:cNvPr>
            <p:cNvSpPr txBox="1"/>
            <p:nvPr/>
          </p:nvSpPr>
          <p:spPr>
            <a:xfrm>
              <a:off x="8976862" y="5745856"/>
              <a:ext cx="2749471" cy="369332"/>
            </a:xfrm>
            <a:prstGeom prst="rect">
              <a:avLst/>
            </a:prstGeom>
            <a:noFill/>
          </p:spPr>
          <p:txBody>
            <a:bodyPr wrap="none" rtlCol="0">
              <a:spAutoFit/>
            </a:bodyPr>
            <a:lstStyle/>
            <a:p>
              <a:r>
                <a:rPr lang="en-GB" b="1" dirty="0"/>
                <a:t>Mortice-and-tenon joint</a:t>
              </a:r>
            </a:p>
          </p:txBody>
        </p:sp>
        <p:cxnSp>
          <p:nvCxnSpPr>
            <p:cNvPr id="29" name="Straight Arrow Connector 28">
              <a:extLst>
                <a:ext uri="{FF2B5EF4-FFF2-40B4-BE49-F238E27FC236}">
                  <a16:creationId xmlns:a16="http://schemas.microsoft.com/office/drawing/2014/main" id="{E3485B3A-478F-4ADF-C3E8-429B763C0A33}"/>
                </a:ext>
              </a:extLst>
            </p:cNvPr>
            <p:cNvCxnSpPr>
              <a:cxnSpLocks/>
            </p:cNvCxnSpPr>
            <p:nvPr/>
          </p:nvCxnSpPr>
          <p:spPr>
            <a:xfrm flipH="1" flipV="1">
              <a:off x="9835978" y="3429000"/>
              <a:ext cx="1252501" cy="2349898"/>
            </a:xfrm>
            <a:prstGeom prst="straightConnector1">
              <a:avLst/>
            </a:prstGeom>
            <a:ln w="76200">
              <a:solidFill>
                <a:schemeClr val="tx1"/>
              </a:solidFill>
              <a:tailEnd type="triangle"/>
            </a:ln>
          </p:spPr>
          <p:style>
            <a:lnRef idx="1">
              <a:schemeClr val="accent4"/>
            </a:lnRef>
            <a:fillRef idx="0">
              <a:schemeClr val="accent4"/>
            </a:fillRef>
            <a:effectRef idx="0">
              <a:schemeClr val="accent4"/>
            </a:effectRef>
            <a:fontRef idx="minor">
              <a:schemeClr val="tx1"/>
            </a:fontRef>
          </p:style>
        </p:cxnSp>
        <p:cxnSp>
          <p:nvCxnSpPr>
            <p:cNvPr id="32" name="Straight Arrow Connector 31">
              <a:extLst>
                <a:ext uri="{FF2B5EF4-FFF2-40B4-BE49-F238E27FC236}">
                  <a16:creationId xmlns:a16="http://schemas.microsoft.com/office/drawing/2014/main" id="{0DC142FA-68F6-CC28-A768-61A87E11F5FE}"/>
                </a:ext>
              </a:extLst>
            </p:cNvPr>
            <p:cNvCxnSpPr>
              <a:cxnSpLocks/>
            </p:cNvCxnSpPr>
            <p:nvPr/>
          </p:nvCxnSpPr>
          <p:spPr>
            <a:xfrm flipH="1" flipV="1">
              <a:off x="9700054" y="4399005"/>
              <a:ext cx="1359243" cy="1365705"/>
            </a:xfrm>
            <a:prstGeom prst="straightConnector1">
              <a:avLst/>
            </a:prstGeom>
            <a:ln w="76200">
              <a:solidFill>
                <a:schemeClr val="tx1"/>
              </a:solidFill>
              <a:tailEnd type="triangle"/>
            </a:ln>
          </p:spPr>
          <p:style>
            <a:lnRef idx="1">
              <a:schemeClr val="accent4"/>
            </a:lnRef>
            <a:fillRef idx="0">
              <a:schemeClr val="accent4"/>
            </a:fillRef>
            <a:effectRef idx="0">
              <a:schemeClr val="accent4"/>
            </a:effectRef>
            <a:fontRef idx="minor">
              <a:schemeClr val="tx1"/>
            </a:fontRef>
          </p:style>
        </p:cxnSp>
      </p:grpSp>
      <p:pic>
        <p:nvPicPr>
          <p:cNvPr id="39" name="Picture 38" descr="Reconstruction illustration depicting the raising of a huge upright stone of the sarsen circle at Stonehenge using ropes and weights, in the Late Neolithic, circa 2500BC. In the background, a stone lintel is being raised on wooden scaffolding">
            <a:extLst>
              <a:ext uri="{FF2B5EF4-FFF2-40B4-BE49-F238E27FC236}">
                <a16:creationId xmlns:a16="http://schemas.microsoft.com/office/drawing/2014/main" id="{F557682F-B08C-A5F5-8FB8-EE1AC3441DDB}"/>
              </a:ext>
            </a:extLst>
          </p:cNvPr>
          <p:cNvPicPr>
            <a:picLocks noChangeAspect="1"/>
          </p:cNvPicPr>
          <p:nvPr/>
        </p:nvPicPr>
        <p:blipFill>
          <a:blip r:embed="rId5"/>
          <a:stretch>
            <a:fillRect/>
          </a:stretch>
        </p:blipFill>
        <p:spPr>
          <a:xfrm>
            <a:off x="5782369" y="2588758"/>
            <a:ext cx="6325328" cy="2897000"/>
          </a:xfrm>
          <a:prstGeom prst="rect">
            <a:avLst/>
          </a:prstGeom>
        </p:spPr>
      </p:pic>
      <p:grpSp>
        <p:nvGrpSpPr>
          <p:cNvPr id="4" name="Group 3" descr="A lot of effort was put into digging flint at this site. Why do you think Neolithic people wanted it so much?">
            <a:extLst>
              <a:ext uri="{FF2B5EF4-FFF2-40B4-BE49-F238E27FC236}">
                <a16:creationId xmlns:a16="http://schemas.microsoft.com/office/drawing/2014/main" id="{CAC71BE2-3F3A-1C4D-670C-0FEB6C248FDF}"/>
              </a:ext>
            </a:extLst>
          </p:cNvPr>
          <p:cNvGrpSpPr/>
          <p:nvPr/>
        </p:nvGrpSpPr>
        <p:grpSpPr>
          <a:xfrm>
            <a:off x="6491504" y="2714196"/>
            <a:ext cx="4907058" cy="2601951"/>
            <a:chOff x="6978822" y="1631374"/>
            <a:chExt cx="4608589" cy="2950964"/>
          </a:xfrm>
        </p:grpSpPr>
        <p:grpSp>
          <p:nvGrpSpPr>
            <p:cNvPr id="5" name="Washi" descr="Washi tape">
              <a:extLst>
                <a:ext uri="{FF2B5EF4-FFF2-40B4-BE49-F238E27FC236}">
                  <a16:creationId xmlns:a16="http://schemas.microsoft.com/office/drawing/2014/main" id="{86FE9BC2-DC7B-F874-1494-6DE381BA62A3}"/>
                </a:ext>
              </a:extLst>
            </p:cNvPr>
            <p:cNvGrpSpPr/>
            <p:nvPr/>
          </p:nvGrpSpPr>
          <p:grpSpPr>
            <a:xfrm>
              <a:off x="6978822" y="2218279"/>
              <a:ext cx="4608589" cy="2364059"/>
              <a:chOff x="8132535" y="-87330"/>
              <a:chExt cx="4608589" cy="2364059"/>
            </a:xfrm>
          </p:grpSpPr>
          <p:sp>
            <p:nvSpPr>
              <p:cNvPr id="7" name="Washi">
                <a:extLst>
                  <a:ext uri="{FF2B5EF4-FFF2-40B4-BE49-F238E27FC236}">
                    <a16:creationId xmlns:a16="http://schemas.microsoft.com/office/drawing/2014/main" id="{F2DE593D-A6A9-1DBD-832F-EAAD43E21F60}"/>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descr="Can you think of occasions today when processions take place?">
                <a:extLst>
                  <a:ext uri="{FF2B5EF4-FFF2-40B4-BE49-F238E27FC236}">
                    <a16:creationId xmlns:a16="http://schemas.microsoft.com/office/drawing/2014/main" id="{7B657A68-EEA4-F92F-F24D-8B733848AB53}"/>
                  </a:ext>
                  <a:ext uri="{C183D7F6-B498-43B3-948B-1728B52AA6E4}">
                    <adec:decorative xmlns:adec="http://schemas.microsoft.com/office/drawing/2017/decorative" val="0"/>
                  </a:ext>
                </a:extLst>
              </p:cNvPr>
              <p:cNvSpPr txBox="1">
                <a:spLocks/>
              </p:cNvSpPr>
              <p:nvPr/>
            </p:nvSpPr>
            <p:spPr>
              <a:xfrm rot="21383919">
                <a:off x="8247680" y="319567"/>
                <a:ext cx="4483904" cy="168362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might people have celebrated the longest and shortest days of the year?</a:t>
                </a:r>
              </a:p>
              <a:p>
                <a:endParaRPr lang="en-US" dirty="0"/>
              </a:p>
            </p:txBody>
          </p:sp>
        </p:grpSp>
        <p:pic>
          <p:nvPicPr>
            <p:cNvPr id="6" name="Question Mark" descr="Question mark">
              <a:extLst>
                <a:ext uri="{FF2B5EF4-FFF2-40B4-BE49-F238E27FC236}">
                  <a16:creationId xmlns:a16="http://schemas.microsoft.com/office/drawing/2014/main" id="{DC2487E2-CF87-D42A-33D5-5AB7BF49400C}"/>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4470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D0DEC-0803-CEF6-9B6D-7667536A95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E79C9D-2EAA-7D20-6CCE-AE0BA0B205C1}"/>
              </a:ext>
            </a:extLst>
          </p:cNvPr>
          <p:cNvSpPr>
            <a:spLocks noGrp="1"/>
          </p:cNvSpPr>
          <p:nvPr>
            <p:ph type="title"/>
          </p:nvPr>
        </p:nvSpPr>
        <p:spPr/>
        <p:txBody>
          <a:bodyPr>
            <a:normAutofit/>
          </a:bodyPr>
          <a:lstStyle/>
          <a:p>
            <a:r>
              <a:rPr lang="en-US" dirty="0"/>
              <a:t>The Amesbury Archer, Wiltshire</a:t>
            </a:r>
          </a:p>
        </p:txBody>
      </p:sp>
      <p:grpSp>
        <p:nvGrpSpPr>
          <p:cNvPr id="21" name="Group 20" descr="Back to map link icon">
            <a:extLst>
              <a:ext uri="{FF2B5EF4-FFF2-40B4-BE49-F238E27FC236}">
                <a16:creationId xmlns:a16="http://schemas.microsoft.com/office/drawing/2014/main" id="{3FE5140D-71BB-B090-D4AC-2F97B6CC3C7F}"/>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6CDB344A-9638-472E-D8E8-60E72E663FBA}"/>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6FD1275D-D08E-C7B8-B05B-EFE65444F7CB}"/>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3F3D249F-876C-2098-3C87-AC9A2E5FB189}"/>
              </a:ext>
            </a:extLst>
          </p:cNvPr>
          <p:cNvSpPr>
            <a:spLocks noGrp="1"/>
          </p:cNvSpPr>
          <p:nvPr>
            <p:ph idx="1"/>
          </p:nvPr>
        </p:nvSpPr>
        <p:spPr>
          <a:xfrm>
            <a:off x="381886" y="1411704"/>
            <a:ext cx="5379936" cy="5365450"/>
          </a:xfrm>
        </p:spPr>
        <p:txBody>
          <a:bodyPr/>
          <a:lstStyle/>
          <a:p>
            <a:r>
              <a:rPr lang="en-GB" sz="2400" dirty="0"/>
              <a:t>The Amesbury Archer was buried near Stonehenge at the end of the Neolithic. </a:t>
            </a:r>
          </a:p>
          <a:p>
            <a:r>
              <a:rPr lang="en-GB" sz="2400" dirty="0"/>
              <a:t>He was likely a high-status individual, possibly a metalworker.</a:t>
            </a:r>
          </a:p>
          <a:p>
            <a:r>
              <a:rPr lang="en-GB" sz="2400" dirty="0"/>
              <a:t>His grave contained Beaker pots, copper knives metalworking tools, such as a cushion stone and two gold hair ornaments, the earliest evidence of gold in Britain.</a:t>
            </a:r>
          </a:p>
          <a:p>
            <a:r>
              <a:rPr lang="en-GB" sz="2400" dirty="0"/>
              <a:t>He also had lots of flint arrowheads and archery equipment, such as wrist guards, hence his name!</a:t>
            </a:r>
          </a:p>
          <a:p>
            <a:endParaRPr lang="en-GB" sz="2400" dirty="0"/>
          </a:p>
        </p:txBody>
      </p:sp>
      <p:pic>
        <p:nvPicPr>
          <p:cNvPr id="9" name="Picture Placeholder 8" descr="Photo showing all of the artefacts found alongside the Amesbury Archers">
            <a:extLst>
              <a:ext uri="{FF2B5EF4-FFF2-40B4-BE49-F238E27FC236}">
                <a16:creationId xmlns:a16="http://schemas.microsoft.com/office/drawing/2014/main" id="{90B16FFB-1BE1-2348-CE47-66120C081E52}"/>
              </a:ext>
            </a:extLst>
          </p:cNvPr>
          <p:cNvPicPr>
            <a:picLocks noGrp="1" noChangeAspect="1"/>
          </p:cNvPicPr>
          <p:nvPr>
            <p:ph type="pic" sz="quarter" idx="10"/>
          </p:nvPr>
        </p:nvPicPr>
        <p:blipFill>
          <a:blip r:embed="rId4"/>
          <a:srcRect t="2538" b="2538"/>
          <a:stretch>
            <a:fillRect/>
          </a:stretch>
        </p:blipFill>
        <p:spPr>
          <a:prstGeom prst="rect">
            <a:avLst/>
          </a:prstGeom>
        </p:spPr>
      </p:pic>
      <p:sp>
        <p:nvSpPr>
          <p:cNvPr id="3" name="Text Placeholder 2">
            <a:extLst>
              <a:ext uri="{FF2B5EF4-FFF2-40B4-BE49-F238E27FC236}">
                <a16:creationId xmlns:a16="http://schemas.microsoft.com/office/drawing/2014/main" id="{56B59563-6746-D954-5ADF-40BB5FF149AD}"/>
              </a:ext>
            </a:extLst>
          </p:cNvPr>
          <p:cNvSpPr>
            <a:spLocks noGrp="1"/>
          </p:cNvSpPr>
          <p:nvPr>
            <p:ph type="body" sz="quarter" idx="23"/>
          </p:nvPr>
        </p:nvSpPr>
        <p:spPr/>
        <p:txBody>
          <a:bodyPr/>
          <a:lstStyle/>
          <a:p>
            <a:r>
              <a:rPr lang="en-GB" altLang="en-US" dirty="0">
                <a:cs typeface="Arial" panose="020B0604020202020204" pitchFamily="34" charset="0"/>
              </a:rPr>
              <a:t>All the  artefacts from the Amesbury Archer burial</a:t>
            </a:r>
            <a:endParaRPr lang="en-GB" dirty="0"/>
          </a:p>
        </p:txBody>
      </p:sp>
      <p:pic>
        <p:nvPicPr>
          <p:cNvPr id="15" name="Picture 14" descr="Close up of the arrowheads, copper knives, gold hair ornaments and stone wristguards">
            <a:extLst>
              <a:ext uri="{FF2B5EF4-FFF2-40B4-BE49-F238E27FC236}">
                <a16:creationId xmlns:a16="http://schemas.microsoft.com/office/drawing/2014/main" id="{ABBFAFAD-2F13-09F0-2DA6-87661D6E9A92}"/>
              </a:ext>
            </a:extLst>
          </p:cNvPr>
          <p:cNvPicPr>
            <a:picLocks noChangeAspect="1"/>
          </p:cNvPicPr>
          <p:nvPr/>
        </p:nvPicPr>
        <p:blipFill>
          <a:blip r:embed="rId5"/>
          <a:stretch>
            <a:fillRect/>
          </a:stretch>
        </p:blipFill>
        <p:spPr>
          <a:xfrm>
            <a:off x="6096000" y="1413810"/>
            <a:ext cx="5713670" cy="4796490"/>
          </a:xfrm>
          <a:prstGeom prst="rect">
            <a:avLst/>
          </a:prstGeom>
        </p:spPr>
      </p:pic>
      <p:grpSp>
        <p:nvGrpSpPr>
          <p:cNvPr id="35" name="Group 34" descr="Flint arrowheads">
            <a:extLst>
              <a:ext uri="{FF2B5EF4-FFF2-40B4-BE49-F238E27FC236}">
                <a16:creationId xmlns:a16="http://schemas.microsoft.com/office/drawing/2014/main" id="{D7FB246B-77D7-2F67-7CAF-B92D1DE2F200}"/>
              </a:ext>
            </a:extLst>
          </p:cNvPr>
          <p:cNvGrpSpPr/>
          <p:nvPr/>
        </p:nvGrpSpPr>
        <p:grpSpPr>
          <a:xfrm>
            <a:off x="7830421" y="1509358"/>
            <a:ext cx="2031325" cy="906737"/>
            <a:chOff x="7830421" y="1509358"/>
            <a:chExt cx="2031325" cy="906737"/>
          </a:xfrm>
        </p:grpSpPr>
        <p:cxnSp>
          <p:nvCxnSpPr>
            <p:cNvPr id="26" name="Straight Arrow Connector 25">
              <a:extLst>
                <a:ext uri="{FF2B5EF4-FFF2-40B4-BE49-F238E27FC236}">
                  <a16:creationId xmlns:a16="http://schemas.microsoft.com/office/drawing/2014/main" id="{39B9F171-512D-A1A2-28F1-AE9157719678}"/>
                </a:ext>
              </a:extLst>
            </p:cNvPr>
            <p:cNvCxnSpPr>
              <a:cxnSpLocks/>
            </p:cNvCxnSpPr>
            <p:nvPr/>
          </p:nvCxnSpPr>
          <p:spPr>
            <a:xfrm rot="10800000" flipV="1">
              <a:off x="8772940" y="1879743"/>
              <a:ext cx="0" cy="536352"/>
            </a:xfrm>
            <a:prstGeom prst="straightConnector1">
              <a:avLst/>
            </a:prstGeom>
            <a:ln w="76200">
              <a:solidFill>
                <a:srgbClr val="FFFF00"/>
              </a:solidFill>
              <a:tailEnd type="triangle"/>
            </a:ln>
          </p:spPr>
          <p:style>
            <a:lnRef idx="1">
              <a:schemeClr val="accent4"/>
            </a:lnRef>
            <a:fillRef idx="0">
              <a:schemeClr val="accent4"/>
            </a:fillRef>
            <a:effectRef idx="0">
              <a:schemeClr val="accent4"/>
            </a:effectRef>
            <a:fontRef idx="minor">
              <a:schemeClr val="tx1"/>
            </a:fontRef>
          </p:style>
        </p:cxnSp>
        <p:sp>
          <p:nvSpPr>
            <p:cNvPr id="30" name="TextBox 29">
              <a:extLst>
                <a:ext uri="{FF2B5EF4-FFF2-40B4-BE49-F238E27FC236}">
                  <a16:creationId xmlns:a16="http://schemas.microsoft.com/office/drawing/2014/main" id="{D9AEC194-7BCC-52A5-06D4-F4A9A8BD3255}"/>
                </a:ext>
              </a:extLst>
            </p:cNvPr>
            <p:cNvSpPr txBox="1"/>
            <p:nvPr/>
          </p:nvSpPr>
          <p:spPr>
            <a:xfrm>
              <a:off x="7830421" y="1509358"/>
              <a:ext cx="2031325" cy="369332"/>
            </a:xfrm>
            <a:prstGeom prst="rect">
              <a:avLst/>
            </a:prstGeom>
            <a:noFill/>
          </p:spPr>
          <p:txBody>
            <a:bodyPr wrap="none" rtlCol="0">
              <a:spAutoFit/>
            </a:bodyPr>
            <a:lstStyle/>
            <a:p>
              <a:r>
                <a:rPr lang="en-GB" b="1" dirty="0">
                  <a:solidFill>
                    <a:srgbClr val="FFFF00"/>
                  </a:solidFill>
                </a:rPr>
                <a:t>Flint arrowheads</a:t>
              </a:r>
            </a:p>
          </p:txBody>
        </p:sp>
      </p:grpSp>
      <p:grpSp>
        <p:nvGrpSpPr>
          <p:cNvPr id="37" name="Group 36" descr="Stone wristguards">
            <a:extLst>
              <a:ext uri="{FF2B5EF4-FFF2-40B4-BE49-F238E27FC236}">
                <a16:creationId xmlns:a16="http://schemas.microsoft.com/office/drawing/2014/main" id="{D924868B-A163-DE14-A250-955FFE12AD21}"/>
              </a:ext>
            </a:extLst>
          </p:cNvPr>
          <p:cNvGrpSpPr/>
          <p:nvPr/>
        </p:nvGrpSpPr>
        <p:grpSpPr>
          <a:xfrm>
            <a:off x="7747064" y="5199961"/>
            <a:ext cx="2262158" cy="898456"/>
            <a:chOff x="7747064" y="5199961"/>
            <a:chExt cx="2262158" cy="898456"/>
          </a:xfrm>
        </p:grpSpPr>
        <p:cxnSp>
          <p:nvCxnSpPr>
            <p:cNvPr id="19" name="Straight Arrow Connector 18" descr="Stone wristguards">
              <a:extLst>
                <a:ext uri="{FF2B5EF4-FFF2-40B4-BE49-F238E27FC236}">
                  <a16:creationId xmlns:a16="http://schemas.microsoft.com/office/drawing/2014/main" id="{34441F87-D660-6951-F7BD-7972CE6DC742}"/>
                </a:ext>
              </a:extLst>
            </p:cNvPr>
            <p:cNvCxnSpPr>
              <a:cxnSpLocks/>
            </p:cNvCxnSpPr>
            <p:nvPr/>
          </p:nvCxnSpPr>
          <p:spPr>
            <a:xfrm flipV="1">
              <a:off x="8772940" y="5199961"/>
              <a:ext cx="0" cy="536352"/>
            </a:xfrm>
            <a:prstGeom prst="straightConnector1">
              <a:avLst/>
            </a:prstGeom>
            <a:ln w="76200">
              <a:solidFill>
                <a:srgbClr val="FFFF00"/>
              </a:solidFill>
              <a:tailEnd type="triangle"/>
            </a:ln>
          </p:spPr>
          <p:style>
            <a:lnRef idx="1">
              <a:schemeClr val="accent4"/>
            </a:lnRef>
            <a:fillRef idx="0">
              <a:schemeClr val="accent4"/>
            </a:fillRef>
            <a:effectRef idx="0">
              <a:schemeClr val="accent4"/>
            </a:effectRef>
            <a:fontRef idx="minor">
              <a:schemeClr val="tx1"/>
            </a:fontRef>
          </p:style>
        </p:cxnSp>
        <p:sp>
          <p:nvSpPr>
            <p:cNvPr id="31" name="TextBox 30">
              <a:extLst>
                <a:ext uri="{FF2B5EF4-FFF2-40B4-BE49-F238E27FC236}">
                  <a16:creationId xmlns:a16="http://schemas.microsoft.com/office/drawing/2014/main" id="{F13D73CF-3D50-0183-53A1-D3C547DB4BF2}"/>
                </a:ext>
              </a:extLst>
            </p:cNvPr>
            <p:cNvSpPr txBox="1"/>
            <p:nvPr/>
          </p:nvSpPr>
          <p:spPr>
            <a:xfrm>
              <a:off x="7747064" y="5729085"/>
              <a:ext cx="2262158" cy="369332"/>
            </a:xfrm>
            <a:prstGeom prst="rect">
              <a:avLst/>
            </a:prstGeom>
            <a:noFill/>
          </p:spPr>
          <p:txBody>
            <a:bodyPr wrap="none" rtlCol="0">
              <a:spAutoFit/>
            </a:bodyPr>
            <a:lstStyle/>
            <a:p>
              <a:r>
                <a:rPr lang="en-GB" b="1" dirty="0">
                  <a:solidFill>
                    <a:srgbClr val="FFFF00"/>
                  </a:solidFill>
                </a:rPr>
                <a:t>Stone wrist guards</a:t>
              </a:r>
            </a:p>
          </p:txBody>
        </p:sp>
      </p:grpSp>
      <p:grpSp>
        <p:nvGrpSpPr>
          <p:cNvPr id="36" name="Group 35" descr="Gold ornaments">
            <a:extLst>
              <a:ext uri="{FF2B5EF4-FFF2-40B4-BE49-F238E27FC236}">
                <a16:creationId xmlns:a16="http://schemas.microsoft.com/office/drawing/2014/main" id="{5EF3A202-EFB8-E90D-4B7E-F817BF564E6E}"/>
              </a:ext>
            </a:extLst>
          </p:cNvPr>
          <p:cNvGrpSpPr/>
          <p:nvPr/>
        </p:nvGrpSpPr>
        <p:grpSpPr>
          <a:xfrm>
            <a:off x="6348508" y="4094429"/>
            <a:ext cx="1642740" cy="1199332"/>
            <a:chOff x="6348508" y="4094429"/>
            <a:chExt cx="1642740" cy="1199332"/>
          </a:xfrm>
        </p:grpSpPr>
        <p:cxnSp>
          <p:nvCxnSpPr>
            <p:cNvPr id="27" name="Straight Arrow Connector 26">
              <a:extLst>
                <a:ext uri="{FF2B5EF4-FFF2-40B4-BE49-F238E27FC236}">
                  <a16:creationId xmlns:a16="http://schemas.microsoft.com/office/drawing/2014/main" id="{B5631D2E-C8C6-EFF6-9A4C-D88B7E64B468}"/>
                </a:ext>
              </a:extLst>
            </p:cNvPr>
            <p:cNvCxnSpPr>
              <a:cxnSpLocks/>
            </p:cNvCxnSpPr>
            <p:nvPr/>
          </p:nvCxnSpPr>
          <p:spPr>
            <a:xfrm flipV="1">
              <a:off x="7216048" y="4094429"/>
              <a:ext cx="775200" cy="764010"/>
            </a:xfrm>
            <a:prstGeom prst="straightConnector1">
              <a:avLst/>
            </a:prstGeom>
            <a:ln w="76200">
              <a:solidFill>
                <a:srgbClr val="FFFF00"/>
              </a:solidFill>
              <a:tailEnd type="triangle"/>
            </a:ln>
          </p:spPr>
          <p:style>
            <a:lnRef idx="1">
              <a:schemeClr val="accent4"/>
            </a:lnRef>
            <a:fillRef idx="0">
              <a:schemeClr val="accent4"/>
            </a:fillRef>
            <a:effectRef idx="0">
              <a:schemeClr val="accent4"/>
            </a:effectRef>
            <a:fontRef idx="minor">
              <a:schemeClr val="tx1"/>
            </a:fontRef>
          </p:style>
        </p:cxnSp>
        <p:sp>
          <p:nvSpPr>
            <p:cNvPr id="32" name="TextBox 31">
              <a:extLst>
                <a:ext uri="{FF2B5EF4-FFF2-40B4-BE49-F238E27FC236}">
                  <a16:creationId xmlns:a16="http://schemas.microsoft.com/office/drawing/2014/main" id="{7F7A1FA2-2F77-8709-BF95-E585D154FA04}"/>
                </a:ext>
              </a:extLst>
            </p:cNvPr>
            <p:cNvSpPr txBox="1"/>
            <p:nvPr/>
          </p:nvSpPr>
          <p:spPr>
            <a:xfrm>
              <a:off x="6348508" y="4647430"/>
              <a:ext cx="1400902" cy="646331"/>
            </a:xfrm>
            <a:prstGeom prst="rect">
              <a:avLst/>
            </a:prstGeom>
            <a:noFill/>
          </p:spPr>
          <p:txBody>
            <a:bodyPr wrap="square" rtlCol="0">
              <a:spAutoFit/>
            </a:bodyPr>
            <a:lstStyle/>
            <a:p>
              <a:r>
                <a:rPr lang="en-GB" b="1" dirty="0">
                  <a:solidFill>
                    <a:srgbClr val="FFFF00"/>
                  </a:solidFill>
                </a:rPr>
                <a:t>Gold ornaments</a:t>
              </a:r>
            </a:p>
          </p:txBody>
        </p:sp>
      </p:grpSp>
      <p:grpSp>
        <p:nvGrpSpPr>
          <p:cNvPr id="34" name="Group 33" descr="Copper knives">
            <a:extLst>
              <a:ext uri="{FF2B5EF4-FFF2-40B4-BE49-F238E27FC236}">
                <a16:creationId xmlns:a16="http://schemas.microsoft.com/office/drawing/2014/main" id="{A2001FDC-2FB2-AC7F-B156-6025289FA863}"/>
              </a:ext>
            </a:extLst>
          </p:cNvPr>
          <p:cNvGrpSpPr/>
          <p:nvPr/>
        </p:nvGrpSpPr>
        <p:grpSpPr>
          <a:xfrm>
            <a:off x="9479741" y="4083239"/>
            <a:ext cx="1730650" cy="1098365"/>
            <a:chOff x="9479741" y="4083239"/>
            <a:chExt cx="1730650" cy="1098365"/>
          </a:xfrm>
        </p:grpSpPr>
        <p:cxnSp>
          <p:nvCxnSpPr>
            <p:cNvPr id="29" name="Straight Arrow Connector 28">
              <a:extLst>
                <a:ext uri="{FF2B5EF4-FFF2-40B4-BE49-F238E27FC236}">
                  <a16:creationId xmlns:a16="http://schemas.microsoft.com/office/drawing/2014/main" id="{CEF3321E-DE4B-7B83-CB31-6E49F2B4FA16}"/>
                </a:ext>
              </a:extLst>
            </p:cNvPr>
            <p:cNvCxnSpPr>
              <a:cxnSpLocks/>
            </p:cNvCxnSpPr>
            <p:nvPr/>
          </p:nvCxnSpPr>
          <p:spPr>
            <a:xfrm rot="16200000" flipV="1">
              <a:off x="9474146" y="4088834"/>
              <a:ext cx="775200" cy="764010"/>
            </a:xfrm>
            <a:prstGeom prst="straightConnector1">
              <a:avLst/>
            </a:prstGeom>
            <a:ln w="76200">
              <a:solidFill>
                <a:srgbClr val="FFFF00"/>
              </a:solidFill>
              <a:tailEnd type="triangle"/>
            </a:ln>
          </p:spPr>
          <p:style>
            <a:lnRef idx="1">
              <a:schemeClr val="accent4"/>
            </a:lnRef>
            <a:fillRef idx="0">
              <a:schemeClr val="accent4"/>
            </a:fillRef>
            <a:effectRef idx="0">
              <a:schemeClr val="accent4"/>
            </a:effectRef>
            <a:fontRef idx="minor">
              <a:schemeClr val="tx1"/>
            </a:fontRef>
          </p:style>
        </p:cxnSp>
        <p:sp>
          <p:nvSpPr>
            <p:cNvPr id="33" name="TextBox 32">
              <a:extLst>
                <a:ext uri="{FF2B5EF4-FFF2-40B4-BE49-F238E27FC236}">
                  <a16:creationId xmlns:a16="http://schemas.microsoft.com/office/drawing/2014/main" id="{B1EA649E-0150-8E4B-F3BF-6A2599F7BC18}"/>
                </a:ext>
              </a:extLst>
            </p:cNvPr>
            <p:cNvSpPr txBox="1"/>
            <p:nvPr/>
          </p:nvSpPr>
          <p:spPr>
            <a:xfrm>
              <a:off x="10125984" y="4535273"/>
              <a:ext cx="1084407" cy="646331"/>
            </a:xfrm>
            <a:prstGeom prst="rect">
              <a:avLst/>
            </a:prstGeom>
            <a:noFill/>
          </p:spPr>
          <p:txBody>
            <a:bodyPr wrap="square" rtlCol="0">
              <a:spAutoFit/>
            </a:bodyPr>
            <a:lstStyle/>
            <a:p>
              <a:pPr algn="r"/>
              <a:r>
                <a:rPr lang="en-GB" b="1" dirty="0">
                  <a:solidFill>
                    <a:srgbClr val="FFFF00"/>
                  </a:solidFill>
                </a:rPr>
                <a:t>Copper knives</a:t>
              </a:r>
            </a:p>
          </p:txBody>
        </p:sp>
      </p:grpSp>
    </p:spTree>
    <p:extLst>
      <p:ext uri="{BB962C8B-B14F-4D97-AF65-F5344CB8AC3E}">
        <p14:creationId xmlns:p14="http://schemas.microsoft.com/office/powerpoint/2010/main" val="274227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78E4A-CAF1-1CEB-4B41-0E52E579A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201C8-251B-126B-683D-09A078ED05F1}"/>
              </a:ext>
            </a:extLst>
          </p:cNvPr>
          <p:cNvSpPr>
            <a:spLocks noGrp="1"/>
          </p:cNvSpPr>
          <p:nvPr>
            <p:ph type="title"/>
          </p:nvPr>
        </p:nvSpPr>
        <p:spPr/>
        <p:txBody>
          <a:bodyPr>
            <a:normAutofit/>
          </a:bodyPr>
          <a:lstStyle/>
          <a:p>
            <a:r>
              <a:rPr lang="en-US" dirty="0"/>
              <a:t>The Amesbury Archer, Wiltshire </a:t>
            </a:r>
          </a:p>
        </p:txBody>
      </p:sp>
      <p:grpSp>
        <p:nvGrpSpPr>
          <p:cNvPr id="21" name="Group 20" descr="Back to map link icon">
            <a:extLst>
              <a:ext uri="{FF2B5EF4-FFF2-40B4-BE49-F238E27FC236}">
                <a16:creationId xmlns:a16="http://schemas.microsoft.com/office/drawing/2014/main" id="{1C6BB6D9-F980-E450-58DE-159320732932}"/>
              </a:ext>
            </a:extLst>
          </p:cNvPr>
          <p:cNvGrpSpPr/>
          <p:nvPr/>
        </p:nvGrpSpPr>
        <p:grpSpPr>
          <a:xfrm>
            <a:off x="8772940" y="365126"/>
            <a:ext cx="2378470" cy="710288"/>
            <a:chOff x="8772940" y="365126"/>
            <a:chExt cx="2378470" cy="710288"/>
          </a:xfrm>
        </p:grpSpPr>
        <p:sp>
          <p:nvSpPr>
            <p:cNvPr id="22" name="Action Button: Go Back or Previous 21">
              <a:hlinkClick r:id="rId3" action="ppaction://hlinksldjump" highlightClick="1"/>
              <a:extLst>
                <a:ext uri="{FF2B5EF4-FFF2-40B4-BE49-F238E27FC236}">
                  <a16:creationId xmlns:a16="http://schemas.microsoft.com/office/drawing/2014/main" id="{0C146156-FE3C-7C8D-9DB5-46556E790713}"/>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ECFB1AE4-61BC-3377-3EA8-ED349677E62F}"/>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E1B9919F-207D-6EAE-AA42-D38594DD82D4}"/>
              </a:ext>
            </a:extLst>
          </p:cNvPr>
          <p:cNvSpPr>
            <a:spLocks noGrp="1"/>
          </p:cNvSpPr>
          <p:nvPr>
            <p:ph idx="1"/>
          </p:nvPr>
        </p:nvSpPr>
        <p:spPr/>
        <p:txBody>
          <a:bodyPr/>
          <a:lstStyle/>
          <a:p>
            <a:r>
              <a:rPr lang="en-GB" sz="2400" dirty="0"/>
              <a:t>At this time, metalworking was a rare and specialised skill, sometimes seen as mysterious or magical. </a:t>
            </a:r>
          </a:p>
          <a:p>
            <a:r>
              <a:rPr lang="en-GB" sz="2400" dirty="0"/>
              <a:t>Scientific study shows he was a strong 35–45-year-old but had a limp.</a:t>
            </a:r>
          </a:p>
          <a:p>
            <a:r>
              <a:rPr lang="en-GB" sz="2400" dirty="0"/>
              <a:t>It also tells us he grew up in the Alps, not in Britain. Intriguingly, a nearby burial was probably a relative of his, yet they grew up in Britain. </a:t>
            </a:r>
          </a:p>
          <a:p>
            <a:r>
              <a:rPr lang="en-GB" sz="2400" dirty="0"/>
              <a:t>This tells us that people travelled long distances which may have increased their status and brought new skills.</a:t>
            </a:r>
          </a:p>
          <a:p>
            <a:endParaRPr lang="en-GB" sz="2400" dirty="0"/>
          </a:p>
        </p:txBody>
      </p:sp>
      <p:pic>
        <p:nvPicPr>
          <p:cNvPr id="18" name="Picture Placeholder 17" descr="Reconstruction drawing of the Amesbury Archer, showing him wearing the wristguards, with a quiver of arrows on his back, a longbow  and a dog on the ground next to him&#10;">
            <a:extLst>
              <a:ext uri="{FF2B5EF4-FFF2-40B4-BE49-F238E27FC236}">
                <a16:creationId xmlns:a16="http://schemas.microsoft.com/office/drawing/2014/main" id="{D99F3E1F-7FFB-C012-41CD-24B1851D7CDB}"/>
              </a:ext>
            </a:extLst>
          </p:cNvPr>
          <p:cNvPicPr>
            <a:picLocks noGrp="1" noChangeAspect="1"/>
          </p:cNvPicPr>
          <p:nvPr>
            <p:ph type="pic" sz="quarter" idx="10"/>
          </p:nvPr>
        </p:nvPicPr>
        <p:blipFill>
          <a:blip r:embed="rId4"/>
          <a:srcRect t="316" b="316"/>
          <a:stretch>
            <a:fillRect/>
          </a:stretch>
        </p:blipFill>
        <p:spPr>
          <a:prstGeom prst="rect">
            <a:avLst/>
          </a:prstGeom>
        </p:spPr>
      </p:pic>
      <p:sp>
        <p:nvSpPr>
          <p:cNvPr id="3" name="Text Placeholder 2">
            <a:extLst>
              <a:ext uri="{FF2B5EF4-FFF2-40B4-BE49-F238E27FC236}">
                <a16:creationId xmlns:a16="http://schemas.microsoft.com/office/drawing/2014/main" id="{638A3736-151B-DCBF-19E3-5396B13208B4}"/>
              </a:ext>
            </a:extLst>
          </p:cNvPr>
          <p:cNvSpPr>
            <a:spLocks noGrp="1"/>
          </p:cNvSpPr>
          <p:nvPr>
            <p:ph type="body" sz="quarter" idx="23"/>
          </p:nvPr>
        </p:nvSpPr>
        <p:spPr/>
        <p:txBody>
          <a:bodyPr/>
          <a:lstStyle/>
          <a:p>
            <a:r>
              <a:rPr lang="en-GB" altLang="en-US" dirty="0">
                <a:cs typeface="Arial" panose="020B0604020202020204" pitchFamily="34" charset="0"/>
              </a:rPr>
              <a:t>An artist's interpretation of the Amesbury Archer</a:t>
            </a:r>
            <a:endParaRPr lang="en-GB" dirty="0"/>
          </a:p>
        </p:txBody>
      </p:sp>
      <p:grpSp>
        <p:nvGrpSpPr>
          <p:cNvPr id="27" name="Group 26" descr="How and why do you think people travelled in prehistoric Europe?">
            <a:extLst>
              <a:ext uri="{FF2B5EF4-FFF2-40B4-BE49-F238E27FC236}">
                <a16:creationId xmlns:a16="http://schemas.microsoft.com/office/drawing/2014/main" id="{565410C1-0CF7-AB4E-B930-A4EAA8935191}"/>
              </a:ext>
            </a:extLst>
          </p:cNvPr>
          <p:cNvGrpSpPr/>
          <p:nvPr/>
        </p:nvGrpSpPr>
        <p:grpSpPr>
          <a:xfrm>
            <a:off x="6472616" y="4638675"/>
            <a:ext cx="4960881" cy="1571625"/>
            <a:chOff x="5651653" y="1538731"/>
            <a:chExt cx="4960881" cy="1890269"/>
          </a:xfrm>
        </p:grpSpPr>
        <p:grpSp>
          <p:nvGrpSpPr>
            <p:cNvPr id="28" name="Washi" descr="Washi tape">
              <a:extLst>
                <a:ext uri="{FF2B5EF4-FFF2-40B4-BE49-F238E27FC236}">
                  <a16:creationId xmlns:a16="http://schemas.microsoft.com/office/drawing/2014/main" id="{52A3F477-A931-B0EA-4922-3576CD0EF529}"/>
                </a:ext>
              </a:extLst>
            </p:cNvPr>
            <p:cNvGrpSpPr/>
            <p:nvPr/>
          </p:nvGrpSpPr>
          <p:grpSpPr>
            <a:xfrm>
              <a:off x="5651653" y="1940275"/>
              <a:ext cx="4838170" cy="1488725"/>
              <a:chOff x="11278538" y="-867650"/>
              <a:chExt cx="3081130" cy="2055515"/>
            </a:xfrm>
          </p:grpSpPr>
          <p:sp>
            <p:nvSpPr>
              <p:cNvPr id="30" name="Picture 9">
                <a:extLst>
                  <a:ext uri="{FF2B5EF4-FFF2-40B4-BE49-F238E27FC236}">
                    <a16:creationId xmlns:a16="http://schemas.microsoft.com/office/drawing/2014/main" id="{9CE23D3F-1F30-4EF6-AB90-2E71164C2B21}"/>
                  </a:ext>
                  <a:ext uri="{C183D7F6-B498-43B3-948B-1728B52AA6E4}">
                    <adec:decorative xmlns:adec="http://schemas.microsoft.com/office/drawing/2017/decorative" val="1"/>
                  </a:ext>
                </a:extLst>
              </p:cNvPr>
              <p:cNvSpPr/>
              <p:nvPr/>
            </p:nvSpPr>
            <p:spPr>
              <a:xfrm>
                <a:off x="11278538" y="-867650"/>
                <a:ext cx="3081130" cy="2055515"/>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dirty="0"/>
              </a:p>
            </p:txBody>
          </p:sp>
          <p:sp>
            <p:nvSpPr>
              <p:cNvPr id="31" name="Text Placeholder" descr="How and why do you think people travelled in prehistoric Europe?">
                <a:extLst>
                  <a:ext uri="{FF2B5EF4-FFF2-40B4-BE49-F238E27FC236}">
                    <a16:creationId xmlns:a16="http://schemas.microsoft.com/office/drawing/2014/main" id="{AD8205A5-2492-4D5B-6FD8-BAFB6FE199A3}"/>
                  </a:ext>
                </a:extLst>
              </p:cNvPr>
              <p:cNvSpPr txBox="1">
                <a:spLocks/>
              </p:cNvSpPr>
              <p:nvPr/>
            </p:nvSpPr>
            <p:spPr>
              <a:xfrm>
                <a:off x="11501855" y="-682932"/>
                <a:ext cx="2698787" cy="182288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br>
                  <a:rPr lang="en-GB" altLang="en-US" sz="1800" b="1" dirty="0">
                    <a:cs typeface="Arial" panose="020B0604020202020204" pitchFamily="34" charset="0"/>
                  </a:rPr>
                </a:br>
                <a:r>
                  <a:rPr lang="en-GB" altLang="en-US" sz="2000" b="0" dirty="0">
                    <a:cs typeface="Arial" panose="020B0604020202020204" pitchFamily="34" charset="0"/>
                  </a:rPr>
                  <a:t>How and why do you think people travelled in prehistoric Europe?</a:t>
                </a:r>
              </a:p>
            </p:txBody>
          </p:sp>
        </p:grpSp>
        <p:pic>
          <p:nvPicPr>
            <p:cNvPr id="29" name="Question Mark" descr="Question mark">
              <a:extLst>
                <a:ext uri="{FF2B5EF4-FFF2-40B4-BE49-F238E27FC236}">
                  <a16:creationId xmlns:a16="http://schemas.microsoft.com/office/drawing/2014/main" id="{FD25138B-5982-AAC0-C78B-8AB5445513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411017">
              <a:off x="9867688" y="1538731"/>
              <a:ext cx="744846" cy="1318312"/>
            </a:xfrm>
            <a:prstGeom prst="rect">
              <a:avLst/>
            </a:prstGeom>
          </p:spPr>
        </p:pic>
      </p:grpSp>
    </p:spTree>
    <p:extLst>
      <p:ext uri="{BB962C8B-B14F-4D97-AF65-F5344CB8AC3E}">
        <p14:creationId xmlns:p14="http://schemas.microsoft.com/office/powerpoint/2010/main" val="277880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EA348-508F-6F78-1207-01EB90E6956C}"/>
              </a:ext>
            </a:extLst>
          </p:cNvPr>
          <p:cNvSpPr>
            <a:spLocks noGrp="1"/>
          </p:cNvSpPr>
          <p:nvPr>
            <p:ph type="title"/>
          </p:nvPr>
        </p:nvSpPr>
        <p:spPr/>
        <p:txBody>
          <a:bodyPr/>
          <a:lstStyle/>
          <a:p>
            <a:r>
              <a:rPr lang="en-GB" dirty="0"/>
              <a:t>Doddington Moor, Northumberland</a:t>
            </a:r>
          </a:p>
        </p:txBody>
      </p:sp>
      <p:grpSp>
        <p:nvGrpSpPr>
          <p:cNvPr id="4" name="Group 3" descr="Back to map link icon">
            <a:extLst>
              <a:ext uri="{FF2B5EF4-FFF2-40B4-BE49-F238E27FC236}">
                <a16:creationId xmlns:a16="http://schemas.microsoft.com/office/drawing/2014/main" id="{C0DD9D51-F0BE-5E79-CF83-FF5B11724096}"/>
              </a:ext>
            </a:extLst>
          </p:cNvPr>
          <p:cNvGrpSpPr/>
          <p:nvPr/>
        </p:nvGrpSpPr>
        <p:grpSpPr>
          <a:xfrm>
            <a:off x="8772940" y="365126"/>
            <a:ext cx="2378470" cy="710288"/>
            <a:chOff x="8772940" y="365126"/>
            <a:chExt cx="2378470" cy="710288"/>
          </a:xfrm>
        </p:grpSpPr>
        <p:sp>
          <p:nvSpPr>
            <p:cNvPr id="8" name="Action Button: Go Back or Previous 7">
              <a:hlinkClick r:id="rId3" action="ppaction://hlinksldjump" highlightClick="1"/>
              <a:extLst>
                <a:ext uri="{FF2B5EF4-FFF2-40B4-BE49-F238E27FC236}">
                  <a16:creationId xmlns:a16="http://schemas.microsoft.com/office/drawing/2014/main" id="{485F618A-AA66-E90C-2BF9-0EB1A961C56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A06B35C3-93B3-5D52-C0F1-0C32CB613605}"/>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3" name="Content Placeholder 2">
            <a:extLst>
              <a:ext uri="{FF2B5EF4-FFF2-40B4-BE49-F238E27FC236}">
                <a16:creationId xmlns:a16="http://schemas.microsoft.com/office/drawing/2014/main" id="{315797D2-64D3-A828-6C07-50DB3FE0D3F4}"/>
              </a:ext>
            </a:extLst>
          </p:cNvPr>
          <p:cNvSpPr>
            <a:spLocks noGrp="1"/>
          </p:cNvSpPr>
          <p:nvPr>
            <p:ph idx="1"/>
          </p:nvPr>
        </p:nvSpPr>
        <p:spPr/>
        <p:txBody>
          <a:bodyPr/>
          <a:lstStyle/>
          <a:p>
            <a:r>
              <a:rPr lang="en-GB" sz="2400" dirty="0"/>
              <a:t>In some areas of Britain, where suitable rocks are exposed, Neolithic rock art is found. </a:t>
            </a:r>
          </a:p>
          <a:p>
            <a:r>
              <a:rPr lang="en-GB" sz="2400" dirty="0"/>
              <a:t>One good example is on Doddington Moor in Northumberland.  </a:t>
            </a:r>
          </a:p>
          <a:p>
            <a:r>
              <a:rPr lang="en-GB" sz="2400" dirty="0"/>
              <a:t>There are several rock art sites here, where Late Neolithic people carved patterns and motifs.</a:t>
            </a:r>
          </a:p>
          <a:p>
            <a:r>
              <a:rPr lang="en-GB" sz="2400" dirty="0"/>
              <a:t>They are mostly what archaeologists call ‘cup and ring marks’ - where carved rings surround one or more small depressions or cups.</a:t>
            </a:r>
          </a:p>
          <a:p>
            <a:endParaRPr lang="en-GB" dirty="0"/>
          </a:p>
        </p:txBody>
      </p:sp>
      <p:pic>
        <p:nvPicPr>
          <p:cNvPr id="7" name="Picture Placeholder 6" descr="A photo of a large slab or rock surrounded by grass, the rock has lots of carvings on it">
            <a:extLst>
              <a:ext uri="{FF2B5EF4-FFF2-40B4-BE49-F238E27FC236}">
                <a16:creationId xmlns:a16="http://schemas.microsoft.com/office/drawing/2014/main" id="{67C73F06-47E1-969A-B1AC-DA79B263B1C3}"/>
              </a:ext>
            </a:extLst>
          </p:cNvPr>
          <p:cNvPicPr>
            <a:picLocks noGrp="1" noChangeAspect="1"/>
          </p:cNvPicPr>
          <p:nvPr>
            <p:ph type="pic" sz="quarter" idx="10"/>
          </p:nvPr>
        </p:nvPicPr>
        <p:blipFill>
          <a:blip r:embed="rId4"/>
          <a:srcRect t="29492" b="3254"/>
          <a:stretch>
            <a:fillRect/>
          </a:stretch>
        </p:blipFill>
        <p:spPr>
          <a:xfrm>
            <a:off x="6096000" y="1411704"/>
            <a:ext cx="5714114" cy="4798596"/>
          </a:xfrm>
          <a:prstGeom prst="rect">
            <a:avLst/>
          </a:prstGeom>
        </p:spPr>
      </p:pic>
      <p:sp>
        <p:nvSpPr>
          <p:cNvPr id="5" name="Text Placeholder 4">
            <a:extLst>
              <a:ext uri="{FF2B5EF4-FFF2-40B4-BE49-F238E27FC236}">
                <a16:creationId xmlns:a16="http://schemas.microsoft.com/office/drawing/2014/main" id="{1868C98E-0FBD-AA33-8C25-4E9EC963EE86}"/>
              </a:ext>
            </a:extLst>
          </p:cNvPr>
          <p:cNvSpPr>
            <a:spLocks noGrp="1"/>
          </p:cNvSpPr>
          <p:nvPr>
            <p:ph type="body" sz="quarter" idx="23"/>
          </p:nvPr>
        </p:nvSpPr>
        <p:spPr/>
        <p:txBody>
          <a:bodyPr/>
          <a:lstStyle/>
          <a:p>
            <a:r>
              <a:rPr lang="en-GB" dirty="0"/>
              <a:t>Cup And Ring Marked Rock, Doddington Moor</a:t>
            </a:r>
          </a:p>
        </p:txBody>
      </p:sp>
      <p:pic>
        <p:nvPicPr>
          <p:cNvPr id="6" name="Picture 5" descr="Cup And Ring Marked Stone With About 60 Markings on it">
            <a:extLst>
              <a:ext uri="{FF2B5EF4-FFF2-40B4-BE49-F238E27FC236}">
                <a16:creationId xmlns:a16="http://schemas.microsoft.com/office/drawing/2014/main" id="{48FF82B0-6471-D0E6-F711-745B4F4CEABB}"/>
              </a:ext>
            </a:extLst>
          </p:cNvPr>
          <p:cNvPicPr>
            <a:picLocks noChangeAspect="1"/>
          </p:cNvPicPr>
          <p:nvPr/>
        </p:nvPicPr>
        <p:blipFill>
          <a:blip r:embed="rId5"/>
          <a:srcRect l="1595" t="1178" r="1255" b="2551"/>
          <a:stretch>
            <a:fillRect/>
          </a:stretch>
        </p:blipFill>
        <p:spPr>
          <a:xfrm>
            <a:off x="5921990" y="1834028"/>
            <a:ext cx="6062133" cy="4136952"/>
          </a:xfrm>
          <a:prstGeom prst="rect">
            <a:avLst/>
          </a:prstGeom>
        </p:spPr>
      </p:pic>
    </p:spTree>
    <p:extLst>
      <p:ext uri="{BB962C8B-B14F-4D97-AF65-F5344CB8AC3E}">
        <p14:creationId xmlns:p14="http://schemas.microsoft.com/office/powerpoint/2010/main" val="402460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81C75-4147-E59C-233B-2B1FD7BAC4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4B30B-8028-8FC0-8DED-946780E28CFE}"/>
              </a:ext>
            </a:extLst>
          </p:cNvPr>
          <p:cNvSpPr>
            <a:spLocks noGrp="1"/>
          </p:cNvSpPr>
          <p:nvPr>
            <p:ph type="title"/>
          </p:nvPr>
        </p:nvSpPr>
        <p:spPr/>
        <p:txBody>
          <a:bodyPr/>
          <a:lstStyle/>
          <a:p>
            <a:r>
              <a:rPr lang="en-GB" dirty="0"/>
              <a:t>Doddington Moor, Northumberland </a:t>
            </a:r>
          </a:p>
        </p:txBody>
      </p:sp>
      <p:sp>
        <p:nvSpPr>
          <p:cNvPr id="3" name="Content Placeholder 2">
            <a:extLst>
              <a:ext uri="{FF2B5EF4-FFF2-40B4-BE49-F238E27FC236}">
                <a16:creationId xmlns:a16="http://schemas.microsoft.com/office/drawing/2014/main" id="{75C1D2F8-8638-F6D4-1D63-ABD8CDC5E5FB}"/>
              </a:ext>
            </a:extLst>
          </p:cNvPr>
          <p:cNvSpPr>
            <a:spLocks noGrp="1"/>
          </p:cNvSpPr>
          <p:nvPr>
            <p:ph idx="1"/>
          </p:nvPr>
        </p:nvSpPr>
        <p:spPr>
          <a:xfrm>
            <a:off x="381886" y="1411704"/>
            <a:ext cx="5324852" cy="5243739"/>
          </a:xfrm>
        </p:spPr>
        <p:txBody>
          <a:bodyPr/>
          <a:lstStyle/>
          <a:p>
            <a:r>
              <a:rPr lang="en-GB" sz="2400" dirty="0"/>
              <a:t>These types of motif are found across Britain, and from countries along the Atlantic coast of Europe. </a:t>
            </a:r>
          </a:p>
          <a:p>
            <a:r>
              <a:rPr lang="en-GB" sz="2400" dirty="0"/>
              <a:t>Over 5000 cup and ring mark sites are known from Britain.</a:t>
            </a:r>
          </a:p>
          <a:p>
            <a:r>
              <a:rPr lang="en-GB" sz="2400" dirty="0"/>
              <a:t>As far as we can tell, the rock art does not depict actual things, such as humans or animals, maps or the stars. </a:t>
            </a:r>
          </a:p>
          <a:p>
            <a:r>
              <a:rPr lang="en-GB" sz="2400" dirty="0"/>
              <a:t>They may have served as signposts in the landscape or held some unknown, possibly sacred, meaning for the prehistoric people who made and looked at them.</a:t>
            </a:r>
          </a:p>
          <a:p>
            <a:endParaRPr lang="en-GB" dirty="0"/>
          </a:p>
        </p:txBody>
      </p:sp>
      <p:sp>
        <p:nvSpPr>
          <p:cNvPr id="5" name="Text Placeholder 4">
            <a:extLst>
              <a:ext uri="{FF2B5EF4-FFF2-40B4-BE49-F238E27FC236}">
                <a16:creationId xmlns:a16="http://schemas.microsoft.com/office/drawing/2014/main" id="{B0D70373-A4D9-9C0C-DB2D-229AC49C08E6}"/>
              </a:ext>
            </a:extLst>
          </p:cNvPr>
          <p:cNvSpPr>
            <a:spLocks noGrp="1"/>
          </p:cNvSpPr>
          <p:nvPr>
            <p:ph type="body" sz="quarter" idx="23"/>
          </p:nvPr>
        </p:nvSpPr>
        <p:spPr/>
        <p:txBody>
          <a:bodyPr/>
          <a:lstStyle/>
          <a:p>
            <a:r>
              <a:rPr lang="en-GB" dirty="0"/>
              <a:t>Cup And Ring Marked Rock, Prudhoe Castle</a:t>
            </a:r>
          </a:p>
        </p:txBody>
      </p:sp>
      <p:pic>
        <p:nvPicPr>
          <p:cNvPr id="13" name="Picture Placeholder 12" descr="Black and white drawing of stone with 'cup-and-ring' marks on it">
            <a:extLst>
              <a:ext uri="{FF2B5EF4-FFF2-40B4-BE49-F238E27FC236}">
                <a16:creationId xmlns:a16="http://schemas.microsoft.com/office/drawing/2014/main" id="{304BA1EA-0070-8653-B5BD-1775BB9C6F09}"/>
              </a:ext>
            </a:extLst>
          </p:cNvPr>
          <p:cNvPicPr>
            <a:picLocks noGrp="1" noChangeAspect="1"/>
          </p:cNvPicPr>
          <p:nvPr>
            <p:ph type="pic" sz="quarter" idx="10"/>
          </p:nvPr>
        </p:nvPicPr>
        <p:blipFill>
          <a:blip r:embed="rId3"/>
          <a:srcRect l="1536" r="1536"/>
          <a:stretch>
            <a:fillRect/>
          </a:stretch>
        </p:blipFill>
        <p:spPr>
          <a:prstGeom prst="rect">
            <a:avLst/>
          </a:prstGeom>
        </p:spPr>
      </p:pic>
      <p:grpSp>
        <p:nvGrpSpPr>
          <p:cNvPr id="14" name="Group 13" descr="Archaeologists do not know what cup and ring marks were meant to show. What do you think? Why do you think they didn’t carve other designs?">
            <a:extLst>
              <a:ext uri="{FF2B5EF4-FFF2-40B4-BE49-F238E27FC236}">
                <a16:creationId xmlns:a16="http://schemas.microsoft.com/office/drawing/2014/main" id="{DE706565-B4E3-28E4-D755-255D8DB49E44}"/>
              </a:ext>
            </a:extLst>
          </p:cNvPr>
          <p:cNvGrpSpPr/>
          <p:nvPr/>
        </p:nvGrpSpPr>
        <p:grpSpPr>
          <a:xfrm>
            <a:off x="6501407" y="2898157"/>
            <a:ext cx="5224926" cy="3014049"/>
            <a:chOff x="6096000" y="3759395"/>
            <a:chExt cx="5224926" cy="3014049"/>
          </a:xfrm>
        </p:grpSpPr>
        <p:grpSp>
          <p:nvGrpSpPr>
            <p:cNvPr id="15" name="Washi" descr="Washi tape">
              <a:extLst>
                <a:ext uri="{FF2B5EF4-FFF2-40B4-BE49-F238E27FC236}">
                  <a16:creationId xmlns:a16="http://schemas.microsoft.com/office/drawing/2014/main" id="{5523FABF-6D1C-50B7-5167-5E7AD2976869}"/>
                </a:ext>
              </a:extLst>
            </p:cNvPr>
            <p:cNvGrpSpPr/>
            <p:nvPr/>
          </p:nvGrpSpPr>
          <p:grpSpPr>
            <a:xfrm>
              <a:off x="6096000" y="4235137"/>
              <a:ext cx="5089161" cy="2538307"/>
              <a:chOff x="7062457" y="-249724"/>
              <a:chExt cx="5089161" cy="2538307"/>
            </a:xfrm>
          </p:grpSpPr>
          <p:sp>
            <p:nvSpPr>
              <p:cNvPr id="17" name="Washi">
                <a:extLst>
                  <a:ext uri="{FF2B5EF4-FFF2-40B4-BE49-F238E27FC236}">
                    <a16:creationId xmlns:a16="http://schemas.microsoft.com/office/drawing/2014/main" id="{04732FA4-174D-B112-01B5-E83C176942CA}"/>
                  </a:ext>
                  <a:ext uri="{C183D7F6-B498-43B3-948B-1728B52AA6E4}">
                    <adec:decorative xmlns:adec="http://schemas.microsoft.com/office/drawing/2017/decorative" val="1"/>
                  </a:ext>
                </a:extLst>
              </p:cNvPr>
              <p:cNvSpPr txBox="1">
                <a:spLocks/>
              </p:cNvSpPr>
              <p:nvPr/>
            </p:nvSpPr>
            <p:spPr>
              <a:xfrm>
                <a:off x="7062457" y="-249724"/>
                <a:ext cx="5089161" cy="2538307"/>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a:extLst>
                  <a:ext uri="{FF2B5EF4-FFF2-40B4-BE49-F238E27FC236}">
                    <a16:creationId xmlns:a16="http://schemas.microsoft.com/office/drawing/2014/main" id="{A6A94E35-38B9-9EFD-00B9-1A20809EF7D4}"/>
                  </a:ext>
                  <a:ext uri="{C183D7F6-B498-43B3-948B-1728B52AA6E4}">
                    <adec:decorative xmlns:adec="http://schemas.microsoft.com/office/drawing/2017/decorative" val="0"/>
                  </a:ext>
                </a:extLst>
              </p:cNvPr>
              <p:cNvSpPr txBox="1">
                <a:spLocks/>
              </p:cNvSpPr>
              <p:nvPr/>
            </p:nvSpPr>
            <p:spPr>
              <a:xfrm rot="21383919">
                <a:off x="7369036" y="-112375"/>
                <a:ext cx="4444348"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p>
              <a:p>
                <a:pPr eaLnBrk="1" hangingPunct="1"/>
                <a:r>
                  <a:rPr lang="en-GB" altLang="en-US" sz="2000" b="0" dirty="0">
                    <a:cs typeface="Arial" panose="020B0604020202020204" pitchFamily="34" charset="0"/>
                  </a:rPr>
                  <a:t>Archaeologists do not know what cup and ring marks were meant to show. What do you think? Why do you think they didn’t carve other designs?</a:t>
                </a:r>
              </a:p>
            </p:txBody>
          </p:sp>
        </p:grpSp>
        <p:pic>
          <p:nvPicPr>
            <p:cNvPr id="16" name="Question Mark" descr="Question mark">
              <a:extLst>
                <a:ext uri="{FF2B5EF4-FFF2-40B4-BE49-F238E27FC236}">
                  <a16:creationId xmlns:a16="http://schemas.microsoft.com/office/drawing/2014/main" id="{F3ADCBE8-AB9F-979B-34D9-AAA77690D618}"/>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324543">
              <a:off x="10576080" y="3759395"/>
              <a:ext cx="744846" cy="1318312"/>
            </a:xfrm>
            <a:prstGeom prst="rect">
              <a:avLst/>
            </a:prstGeom>
          </p:spPr>
        </p:pic>
      </p:grpSp>
      <p:grpSp>
        <p:nvGrpSpPr>
          <p:cNvPr id="4" name="Group 3" descr="Back to map link icon">
            <a:extLst>
              <a:ext uri="{FF2B5EF4-FFF2-40B4-BE49-F238E27FC236}">
                <a16:creationId xmlns:a16="http://schemas.microsoft.com/office/drawing/2014/main" id="{39BF2CFD-403D-7A71-39EA-841ABA829E1E}"/>
              </a:ext>
            </a:extLst>
          </p:cNvPr>
          <p:cNvGrpSpPr/>
          <p:nvPr/>
        </p:nvGrpSpPr>
        <p:grpSpPr>
          <a:xfrm>
            <a:off x="8772940" y="365126"/>
            <a:ext cx="2378470" cy="710288"/>
            <a:chOff x="8772940" y="365126"/>
            <a:chExt cx="2378470" cy="710288"/>
          </a:xfrm>
        </p:grpSpPr>
        <p:sp>
          <p:nvSpPr>
            <p:cNvPr id="6" name="Action Button: Go Back or Previous 5">
              <a:hlinkClick r:id="rId6" action="ppaction://hlinksldjump" highlightClick="1"/>
              <a:extLst>
                <a:ext uri="{FF2B5EF4-FFF2-40B4-BE49-F238E27FC236}">
                  <a16:creationId xmlns:a16="http://schemas.microsoft.com/office/drawing/2014/main" id="{56D4B6AE-259B-A0FA-F9C0-C5164C1760BA}"/>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B1C697EF-46AB-5563-F12F-2C4F024DFF5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149220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C38EA-2BF4-873E-2C29-94637C7AED82}"/>
              </a:ext>
            </a:extLst>
          </p:cNvPr>
          <p:cNvSpPr>
            <a:spLocks noGrp="1"/>
          </p:cNvSpPr>
          <p:nvPr>
            <p:ph type="title"/>
          </p:nvPr>
        </p:nvSpPr>
        <p:spPr/>
        <p:txBody>
          <a:bodyPr>
            <a:normAutofit/>
          </a:bodyPr>
          <a:lstStyle/>
          <a:p>
            <a:r>
              <a:rPr lang="en-US" dirty="0"/>
              <a:t>Farming: animals</a:t>
            </a:r>
          </a:p>
        </p:txBody>
      </p:sp>
      <p:sp>
        <p:nvSpPr>
          <p:cNvPr id="14" name="Content Placeholder 13">
            <a:extLst>
              <a:ext uri="{FF2B5EF4-FFF2-40B4-BE49-F238E27FC236}">
                <a16:creationId xmlns:a16="http://schemas.microsoft.com/office/drawing/2014/main" id="{CF4089DA-B5AE-9639-1EA4-6652892CAD67}"/>
              </a:ext>
            </a:extLst>
          </p:cNvPr>
          <p:cNvSpPr>
            <a:spLocks noGrp="1"/>
          </p:cNvSpPr>
          <p:nvPr>
            <p:ph idx="1"/>
          </p:nvPr>
        </p:nvSpPr>
        <p:spPr>
          <a:xfrm>
            <a:off x="381886" y="1411704"/>
            <a:ext cx="5324852" cy="5365450"/>
          </a:xfrm>
        </p:spPr>
        <p:txBody>
          <a:bodyPr/>
          <a:lstStyle/>
          <a:p>
            <a:r>
              <a:rPr lang="en-GB" sz="2400" dirty="0"/>
              <a:t>Farming in Neolithic Britain depended mainly on livestock (cattle, sheep and pigs) and grains (wheat and barley). There were no chickens or turkeys! </a:t>
            </a:r>
          </a:p>
          <a:p>
            <a:r>
              <a:rPr lang="en-GB" sz="2400" dirty="0"/>
              <a:t>All these domestic species were brought over from continental Europe in small boats. </a:t>
            </a:r>
          </a:p>
          <a:p>
            <a:r>
              <a:rPr lang="en-GB" sz="2400" dirty="0"/>
              <a:t>Archaeologists still debate how many people came over with them, and where they came from.</a:t>
            </a:r>
          </a:p>
          <a:p>
            <a:r>
              <a:rPr lang="en-GB" sz="2400" dirty="0"/>
              <a:t>People probably followed their herds in a nomadic fashion, not too different from Mesolithic hunter-gatherers. </a:t>
            </a:r>
          </a:p>
          <a:p>
            <a:endParaRPr lang="en-GB" dirty="0"/>
          </a:p>
        </p:txBody>
      </p:sp>
      <p:pic>
        <p:nvPicPr>
          <p:cNvPr id="19" name="Picture Placeholder 18" descr="Artist painting of a person with a stick behind 7 cattle with horns. There is a child and a dog. There is a big tree to the left and the whole scene is bathed in sunlight. ">
            <a:extLst>
              <a:ext uri="{FF2B5EF4-FFF2-40B4-BE49-F238E27FC236}">
                <a16:creationId xmlns:a16="http://schemas.microsoft.com/office/drawing/2014/main" id="{3E70DFFB-DF6D-230B-E2B0-DE06B1E5FB0B}"/>
              </a:ext>
            </a:extLst>
          </p:cNvPr>
          <p:cNvPicPr>
            <a:picLocks noGrp="1" noChangeAspect="1"/>
          </p:cNvPicPr>
          <p:nvPr>
            <p:ph type="pic" sz="quarter" idx="10"/>
          </p:nvPr>
        </p:nvPicPr>
        <p:blipFill>
          <a:blip r:embed="rId3"/>
          <a:srcRect l="14345" r="18572"/>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A3B3CDB9-CF6C-D5E9-5146-A755B509C803}"/>
              </a:ext>
            </a:extLst>
          </p:cNvPr>
          <p:cNvSpPr>
            <a:spLocks noGrp="1"/>
          </p:cNvSpPr>
          <p:nvPr>
            <p:ph type="body" sz="quarter" idx="23"/>
          </p:nvPr>
        </p:nvSpPr>
        <p:spPr/>
        <p:txBody>
          <a:bodyPr/>
          <a:lstStyle/>
          <a:p>
            <a:r>
              <a:rPr lang="en-GB" dirty="0"/>
              <a:t>Neolithic cattle farming</a:t>
            </a:r>
          </a:p>
        </p:txBody>
      </p:sp>
    </p:spTree>
    <p:extLst>
      <p:ext uri="{BB962C8B-B14F-4D97-AF65-F5344CB8AC3E}">
        <p14:creationId xmlns:p14="http://schemas.microsoft.com/office/powerpoint/2010/main" val="136806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CEE7A-DBB1-83B7-ECFE-C26DA9B59F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B09F33-F8DE-8638-C297-42C10B134D4C}"/>
              </a:ext>
            </a:extLst>
          </p:cNvPr>
          <p:cNvSpPr>
            <a:spLocks noGrp="1"/>
          </p:cNvSpPr>
          <p:nvPr>
            <p:ph type="title"/>
          </p:nvPr>
        </p:nvSpPr>
        <p:spPr/>
        <p:txBody>
          <a:bodyPr>
            <a:normAutofit/>
          </a:bodyPr>
          <a:lstStyle/>
          <a:p>
            <a:r>
              <a:rPr lang="en-US" dirty="0"/>
              <a:t>Farming: animals </a:t>
            </a:r>
            <a:r>
              <a:rPr lang="en-US" sz="1200" dirty="0"/>
              <a:t> </a:t>
            </a:r>
          </a:p>
        </p:txBody>
      </p:sp>
      <p:sp>
        <p:nvSpPr>
          <p:cNvPr id="14" name="Content Placeholder 13">
            <a:extLst>
              <a:ext uri="{FF2B5EF4-FFF2-40B4-BE49-F238E27FC236}">
                <a16:creationId xmlns:a16="http://schemas.microsoft.com/office/drawing/2014/main" id="{22C77635-A175-93FC-D0C1-CD0759418614}"/>
              </a:ext>
            </a:extLst>
          </p:cNvPr>
          <p:cNvSpPr>
            <a:spLocks noGrp="1"/>
          </p:cNvSpPr>
          <p:nvPr>
            <p:ph idx="1"/>
          </p:nvPr>
        </p:nvSpPr>
        <p:spPr/>
        <p:txBody>
          <a:bodyPr lIns="0" tIns="45720" rIns="90000" bIns="45720" anchor="t"/>
          <a:lstStyle/>
          <a:p>
            <a:r>
              <a:rPr lang="en-GB" sz="2400" dirty="0"/>
              <a:t>We know from animal bones found during excavations that in the early Neolithic cattle were the most important species. </a:t>
            </a:r>
          </a:p>
          <a:p>
            <a:r>
              <a:rPr lang="en-GB" sz="2400" dirty="0"/>
              <a:t>In the later Neolithic, pigs became more important. In contrast to the Mesolithic, wild animals were rarely exploited, although antler was used to make picks for digging and tools for flint-knapping. </a:t>
            </a:r>
          </a:p>
          <a:p>
            <a:r>
              <a:rPr lang="en-GB" sz="2400" dirty="0"/>
              <a:t>People ate very little fish, and some archaeologists believe there was a taboo because rivers were sacred.</a:t>
            </a:r>
          </a:p>
          <a:p>
            <a:endParaRPr lang="en-GB" dirty="0"/>
          </a:p>
        </p:txBody>
      </p:sp>
      <p:sp>
        <p:nvSpPr>
          <p:cNvPr id="3" name="Text Placeholder 2">
            <a:extLst>
              <a:ext uri="{FF2B5EF4-FFF2-40B4-BE49-F238E27FC236}">
                <a16:creationId xmlns:a16="http://schemas.microsoft.com/office/drawing/2014/main" id="{ABD20FAA-948C-A23F-FB9F-7242A9A57CE8}"/>
              </a:ext>
            </a:extLst>
          </p:cNvPr>
          <p:cNvSpPr>
            <a:spLocks noGrp="1"/>
          </p:cNvSpPr>
          <p:nvPr>
            <p:ph type="body" sz="quarter" idx="23"/>
          </p:nvPr>
        </p:nvSpPr>
        <p:spPr>
          <a:xfrm>
            <a:off x="7202184" y="6362816"/>
            <a:ext cx="3534310" cy="414338"/>
          </a:xfrm>
        </p:spPr>
        <p:txBody>
          <a:bodyPr/>
          <a:lstStyle/>
          <a:p>
            <a:r>
              <a:rPr lang="en-GB" dirty="0"/>
              <a:t>Neolithic cattle</a:t>
            </a:r>
          </a:p>
        </p:txBody>
      </p:sp>
      <p:pic>
        <p:nvPicPr>
          <p:cNvPr id="7" name="Picture Placeholder 6" descr="A drawing of a neolithic cow with shaggy fur and large horns - similar to a Highland Cattle today">
            <a:extLst>
              <a:ext uri="{FF2B5EF4-FFF2-40B4-BE49-F238E27FC236}">
                <a16:creationId xmlns:a16="http://schemas.microsoft.com/office/drawing/2014/main" id="{E0986B9D-2C8F-8E87-D284-4FBE0DE10E6D}"/>
              </a:ext>
            </a:extLst>
          </p:cNvPr>
          <p:cNvPicPr>
            <a:picLocks noGrp="1" noChangeAspect="1"/>
          </p:cNvPicPr>
          <p:nvPr>
            <p:ph type="pic" sz="quarter" idx="10"/>
          </p:nvPr>
        </p:nvPicPr>
        <p:blipFill>
          <a:blip r:embed="rId3"/>
          <a:srcRect l="6085" t="-750" r="11291" b="750"/>
          <a:stretch>
            <a:fillRect/>
          </a:stretch>
        </p:blipFill>
        <p:spPr>
          <a:xfrm>
            <a:off x="6096000" y="1411704"/>
            <a:ext cx="5714114" cy="4798596"/>
          </a:xfrm>
        </p:spPr>
      </p:pic>
      <p:grpSp>
        <p:nvGrpSpPr>
          <p:cNvPr id="12" name="Group 11" descr="As well as food, what other useful products might Neolithic farmers have made from their animals?">
            <a:extLst>
              <a:ext uri="{FF2B5EF4-FFF2-40B4-BE49-F238E27FC236}">
                <a16:creationId xmlns:a16="http://schemas.microsoft.com/office/drawing/2014/main" id="{B3E24184-0161-7FBA-7BBD-2DECD50A6219}"/>
              </a:ext>
            </a:extLst>
          </p:cNvPr>
          <p:cNvGrpSpPr/>
          <p:nvPr/>
        </p:nvGrpSpPr>
        <p:grpSpPr>
          <a:xfrm>
            <a:off x="7202184" y="3607602"/>
            <a:ext cx="4117315" cy="2602698"/>
            <a:chOff x="5376740" y="1023712"/>
            <a:chExt cx="4117315" cy="2602698"/>
          </a:xfrm>
        </p:grpSpPr>
        <p:grpSp>
          <p:nvGrpSpPr>
            <p:cNvPr id="8" name="Washi" descr="Washi tape">
              <a:extLst>
                <a:ext uri="{FF2B5EF4-FFF2-40B4-BE49-F238E27FC236}">
                  <a16:creationId xmlns:a16="http://schemas.microsoft.com/office/drawing/2014/main" id="{A0303084-D45F-8084-CA29-88857216F4BB}"/>
                </a:ext>
              </a:extLst>
            </p:cNvPr>
            <p:cNvGrpSpPr/>
            <p:nvPr/>
          </p:nvGrpSpPr>
          <p:grpSpPr>
            <a:xfrm>
              <a:off x="5376740" y="1411704"/>
              <a:ext cx="3969834" cy="2214706"/>
              <a:chOff x="7092176" y="1214294"/>
              <a:chExt cx="3969834" cy="2214706"/>
            </a:xfrm>
          </p:grpSpPr>
          <p:sp>
            <p:nvSpPr>
              <p:cNvPr id="9" name="Picture 9">
                <a:extLst>
                  <a:ext uri="{FF2B5EF4-FFF2-40B4-BE49-F238E27FC236}">
                    <a16:creationId xmlns:a16="http://schemas.microsoft.com/office/drawing/2014/main" id="{A745A5C9-0B45-69C3-05AA-EEB75F630B12}"/>
                  </a:ext>
                  <a:ext uri="{C183D7F6-B498-43B3-948B-1728B52AA6E4}">
                    <adec:decorative xmlns:adec="http://schemas.microsoft.com/office/drawing/2017/decorative" val="1"/>
                  </a:ext>
                </a:extLst>
              </p:cNvPr>
              <p:cNvSpPr/>
              <p:nvPr/>
            </p:nvSpPr>
            <p:spPr>
              <a:xfrm>
                <a:off x="7092176" y="1214294"/>
                <a:ext cx="3969834" cy="2214706"/>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dirty="0"/>
              </a:p>
            </p:txBody>
          </p:sp>
          <p:sp>
            <p:nvSpPr>
              <p:cNvPr id="10" name="Text Placeholder">
                <a:extLst>
                  <a:ext uri="{FF2B5EF4-FFF2-40B4-BE49-F238E27FC236}">
                    <a16:creationId xmlns:a16="http://schemas.microsoft.com/office/drawing/2014/main" id="{EC5574E6-8FC8-E6FF-22D2-CC2FFB042BE3}"/>
                  </a:ext>
                </a:extLst>
              </p:cNvPr>
              <p:cNvSpPr txBox="1">
                <a:spLocks/>
              </p:cNvSpPr>
              <p:nvPr/>
            </p:nvSpPr>
            <p:spPr>
              <a:xfrm>
                <a:off x="7291314" y="1756622"/>
                <a:ext cx="3545755" cy="149240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p>
              <a:p>
                <a:r>
                  <a:rPr lang="en-GB" altLang="en-US" sz="2000" b="0" dirty="0">
                    <a:cs typeface="Arial" panose="020B0604020202020204" pitchFamily="34" charset="0"/>
                  </a:rPr>
                  <a:t>As well as food, what other useful products might Neolithic farmers have made from their animals?</a:t>
                </a:r>
              </a:p>
              <a:p>
                <a:endParaRPr lang="en-US" dirty="0"/>
              </a:p>
            </p:txBody>
          </p:sp>
        </p:grpSp>
        <p:pic>
          <p:nvPicPr>
            <p:cNvPr id="11" name="Question Mark" descr="Question mark">
              <a:extLst>
                <a:ext uri="{FF2B5EF4-FFF2-40B4-BE49-F238E27FC236}">
                  <a16:creationId xmlns:a16="http://schemas.microsoft.com/office/drawing/2014/main" id="{ACF0ADE0-8C4C-01F9-6D6F-C2FC8B98689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11017">
              <a:off x="8749209" y="1023712"/>
              <a:ext cx="744846" cy="1318312"/>
            </a:xfrm>
            <a:prstGeom prst="rect">
              <a:avLst/>
            </a:prstGeom>
          </p:spPr>
        </p:pic>
      </p:grpSp>
    </p:spTree>
    <p:extLst>
      <p:ext uri="{BB962C8B-B14F-4D97-AF65-F5344CB8AC3E}">
        <p14:creationId xmlns:p14="http://schemas.microsoft.com/office/powerpoint/2010/main" val="428801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BB72D-9295-73E7-F923-EE75DADDB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98CEC3-1E34-FFBC-1BDD-E30C9F597E19}"/>
              </a:ext>
            </a:extLst>
          </p:cNvPr>
          <p:cNvSpPr>
            <a:spLocks noGrp="1"/>
          </p:cNvSpPr>
          <p:nvPr>
            <p:ph type="title"/>
          </p:nvPr>
        </p:nvSpPr>
        <p:spPr/>
        <p:txBody>
          <a:bodyPr>
            <a:normAutofit/>
          </a:bodyPr>
          <a:lstStyle/>
          <a:p>
            <a:r>
              <a:rPr lang="en-US" dirty="0"/>
              <a:t>Farming: plants</a:t>
            </a:r>
          </a:p>
        </p:txBody>
      </p:sp>
      <p:sp>
        <p:nvSpPr>
          <p:cNvPr id="14" name="Content Placeholder 13">
            <a:extLst>
              <a:ext uri="{FF2B5EF4-FFF2-40B4-BE49-F238E27FC236}">
                <a16:creationId xmlns:a16="http://schemas.microsoft.com/office/drawing/2014/main" id="{4217197D-40EB-F24D-D7AC-4E28CF1CE218}"/>
              </a:ext>
            </a:extLst>
          </p:cNvPr>
          <p:cNvSpPr>
            <a:spLocks noGrp="1"/>
          </p:cNvSpPr>
          <p:nvPr>
            <p:ph idx="1"/>
          </p:nvPr>
        </p:nvSpPr>
        <p:spPr>
          <a:xfrm>
            <a:off x="381886" y="1411704"/>
            <a:ext cx="5324852" cy="5365450"/>
          </a:xfrm>
        </p:spPr>
        <p:txBody>
          <a:bodyPr/>
          <a:lstStyle/>
          <a:p>
            <a:r>
              <a:rPr lang="en-GB" sz="2400" dirty="0"/>
              <a:t>It is the first time that people start deliberately planting and harvesting crops. </a:t>
            </a:r>
          </a:p>
          <a:p>
            <a:r>
              <a:rPr lang="en-GB" sz="2400" dirty="0"/>
              <a:t>However, growing crops appears to have been less important in the Neolithic than herding animals, though there are a few sites where large quantities of grain have been found. </a:t>
            </a:r>
          </a:p>
          <a:p>
            <a:r>
              <a:rPr lang="en-GB" sz="2400" dirty="0"/>
              <a:t>People also ate a lot of wild hazelnuts, as they had done in the Mesolithic.</a:t>
            </a:r>
          </a:p>
          <a:p>
            <a:r>
              <a:rPr lang="en-GB" sz="2400" dirty="0"/>
              <a:t> </a:t>
            </a:r>
          </a:p>
          <a:p>
            <a:endParaRPr lang="en-GB" dirty="0"/>
          </a:p>
        </p:txBody>
      </p:sp>
      <p:pic>
        <p:nvPicPr>
          <p:cNvPr id="19" name="Picture Placeholder 18" descr="Illustration depicting a prehistoric village scene with people engaged in daily activities such as cooking over an open fire, tending to livestock, and crafting tools. The setting includes green fields, thatched huts, and various baskets and pottery, highlighting early agricultural and communal life.">
            <a:extLst>
              <a:ext uri="{FF2B5EF4-FFF2-40B4-BE49-F238E27FC236}">
                <a16:creationId xmlns:a16="http://schemas.microsoft.com/office/drawing/2014/main" id="{C08B2411-1D07-3393-F278-B500AF8CE5E2}"/>
              </a:ext>
            </a:extLst>
          </p:cNvPr>
          <p:cNvPicPr>
            <a:picLocks noGrp="1" noChangeAspect="1"/>
          </p:cNvPicPr>
          <p:nvPr>
            <p:ph type="pic" sz="quarter" idx="10"/>
          </p:nvPr>
        </p:nvPicPr>
        <p:blipFill>
          <a:blip r:embed="rId3"/>
          <a:srcRect l="8967" t="-750" r="6845" b="750"/>
          <a:stretch>
            <a:fillRect/>
          </a:stretch>
        </p:blipFill>
        <p:spPr>
          <a:xfrm>
            <a:off x="6096000" y="1411704"/>
            <a:ext cx="5714114" cy="4798596"/>
          </a:xfrm>
        </p:spPr>
      </p:pic>
      <p:sp>
        <p:nvSpPr>
          <p:cNvPr id="3" name="Text Placeholder 2">
            <a:extLst>
              <a:ext uri="{FF2B5EF4-FFF2-40B4-BE49-F238E27FC236}">
                <a16:creationId xmlns:a16="http://schemas.microsoft.com/office/drawing/2014/main" id="{D7C7198E-D103-5F13-A03B-9F160968EEEE}"/>
              </a:ext>
            </a:extLst>
          </p:cNvPr>
          <p:cNvSpPr>
            <a:spLocks noGrp="1"/>
          </p:cNvSpPr>
          <p:nvPr>
            <p:ph type="body" sz="quarter" idx="23"/>
          </p:nvPr>
        </p:nvSpPr>
        <p:spPr>
          <a:xfrm>
            <a:off x="7315200" y="6362816"/>
            <a:ext cx="3285460" cy="414338"/>
          </a:xfrm>
        </p:spPr>
        <p:txBody>
          <a:bodyPr/>
          <a:lstStyle/>
          <a:p>
            <a:r>
              <a:rPr lang="en-GB" dirty="0"/>
              <a:t>Early Neolithic farming – daily life</a:t>
            </a:r>
          </a:p>
        </p:txBody>
      </p:sp>
    </p:spTree>
    <p:extLst>
      <p:ext uri="{BB962C8B-B14F-4D97-AF65-F5344CB8AC3E}">
        <p14:creationId xmlns:p14="http://schemas.microsoft.com/office/powerpoint/2010/main" val="264799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46C8D-9C0B-FEAE-4318-67A70025A4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45FFD4-4746-441E-990C-FA107F76A4FC}"/>
              </a:ext>
            </a:extLst>
          </p:cNvPr>
          <p:cNvSpPr>
            <a:spLocks noGrp="1"/>
          </p:cNvSpPr>
          <p:nvPr>
            <p:ph type="title"/>
          </p:nvPr>
        </p:nvSpPr>
        <p:spPr/>
        <p:txBody>
          <a:bodyPr>
            <a:normAutofit/>
          </a:bodyPr>
          <a:lstStyle/>
          <a:p>
            <a:r>
              <a:rPr lang="en-US" dirty="0"/>
              <a:t>Farming: plants </a:t>
            </a:r>
          </a:p>
        </p:txBody>
      </p:sp>
      <p:sp>
        <p:nvSpPr>
          <p:cNvPr id="14" name="Content Placeholder 13">
            <a:extLst>
              <a:ext uri="{FF2B5EF4-FFF2-40B4-BE49-F238E27FC236}">
                <a16:creationId xmlns:a16="http://schemas.microsoft.com/office/drawing/2014/main" id="{96D4323A-0B32-22DC-2CEE-79563680514E}"/>
              </a:ext>
            </a:extLst>
          </p:cNvPr>
          <p:cNvSpPr>
            <a:spLocks noGrp="1"/>
          </p:cNvSpPr>
          <p:nvPr>
            <p:ph idx="1"/>
          </p:nvPr>
        </p:nvSpPr>
        <p:spPr>
          <a:xfrm>
            <a:off x="381886" y="1411704"/>
            <a:ext cx="5324852" cy="5365450"/>
          </a:xfrm>
        </p:spPr>
        <p:txBody>
          <a:bodyPr/>
          <a:lstStyle/>
          <a:p>
            <a:r>
              <a:rPr lang="en-GB" altLang="en-US" sz="2400" dirty="0">
                <a:cs typeface="Arial" panose="020B0604020202020204" pitchFamily="34" charset="0"/>
              </a:rPr>
              <a:t>Eating cereals required a lot of hard work; ploughing, planting seeds, harvesting the grains, cleaning and processing them, finally grinding them to make flour. </a:t>
            </a:r>
          </a:p>
          <a:p>
            <a:r>
              <a:rPr lang="en-GB" altLang="en-US" sz="2400" dirty="0">
                <a:cs typeface="Arial" panose="020B0604020202020204" pitchFamily="34" charset="0"/>
              </a:rPr>
              <a:t>People needed new tools for this such as sickles for harvesting and grinding (quern) stones to turn the grain into flour. </a:t>
            </a:r>
          </a:p>
          <a:p>
            <a:r>
              <a:rPr lang="en-GB" altLang="en-US" sz="2400" dirty="0">
                <a:cs typeface="Arial" panose="020B0604020202020204" pitchFamily="34" charset="0"/>
              </a:rPr>
              <a:t>They may also have made beer using grains for the first time.</a:t>
            </a:r>
          </a:p>
          <a:p>
            <a:r>
              <a:rPr lang="en-GB" sz="2400" dirty="0"/>
              <a:t> </a:t>
            </a:r>
          </a:p>
          <a:p>
            <a:endParaRPr lang="en-GB" dirty="0"/>
          </a:p>
        </p:txBody>
      </p:sp>
      <p:sp>
        <p:nvSpPr>
          <p:cNvPr id="3" name="Text Placeholder 2">
            <a:extLst>
              <a:ext uri="{FF2B5EF4-FFF2-40B4-BE49-F238E27FC236}">
                <a16:creationId xmlns:a16="http://schemas.microsoft.com/office/drawing/2014/main" id="{0F142CCC-D25D-C1B4-D5F9-B0F2E1778620}"/>
              </a:ext>
            </a:extLst>
          </p:cNvPr>
          <p:cNvSpPr>
            <a:spLocks noGrp="1"/>
          </p:cNvSpPr>
          <p:nvPr>
            <p:ph type="body" sz="quarter" idx="23"/>
          </p:nvPr>
        </p:nvSpPr>
        <p:spPr/>
        <p:txBody>
          <a:bodyPr/>
          <a:lstStyle/>
          <a:p>
            <a:r>
              <a:rPr lang="en-GB" dirty="0"/>
              <a:t>Stages needed to make flour</a:t>
            </a:r>
          </a:p>
        </p:txBody>
      </p:sp>
      <p:pic>
        <p:nvPicPr>
          <p:cNvPr id="7" name="Picture Placeholder 6" descr="A detailed illustration depicts prehistoric daily life activities, including grain grinding, pottery making, and farming under a thatched roof structure. Earth-toned colours highlight various tasks such as harvesting, cooking, and tool use, emphasizing community and subsistence practices in an ancient settlement.">
            <a:extLst>
              <a:ext uri="{FF2B5EF4-FFF2-40B4-BE49-F238E27FC236}">
                <a16:creationId xmlns:a16="http://schemas.microsoft.com/office/drawing/2014/main" id="{132AA145-E985-7AF9-A13B-2DB728114A64}"/>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l="1997" r="1997"/>
          <a:stretch>
            <a:fillRect/>
          </a:stretch>
        </p:blipFill>
        <p:spPr/>
      </p:pic>
      <p:grpSp>
        <p:nvGrpSpPr>
          <p:cNvPr id="23" name="Group 22">
            <a:extLst>
              <a:ext uri="{FF2B5EF4-FFF2-40B4-BE49-F238E27FC236}">
                <a16:creationId xmlns:a16="http://schemas.microsoft.com/office/drawing/2014/main" id="{E25B92C4-EC44-D59F-4CD0-136B17085106}"/>
              </a:ext>
              <a:ext uri="{C183D7F6-B498-43B3-948B-1728B52AA6E4}">
                <adec:decorative xmlns:adec="http://schemas.microsoft.com/office/drawing/2017/decorative" val="1"/>
              </a:ext>
            </a:extLst>
          </p:cNvPr>
          <p:cNvGrpSpPr/>
          <p:nvPr/>
        </p:nvGrpSpPr>
        <p:grpSpPr>
          <a:xfrm>
            <a:off x="143715" y="5456394"/>
            <a:ext cx="5785349" cy="1297423"/>
            <a:chOff x="143715" y="5456394"/>
            <a:chExt cx="5785349" cy="1297423"/>
          </a:xfrm>
        </p:grpSpPr>
        <p:grpSp>
          <p:nvGrpSpPr>
            <p:cNvPr id="16" name="Post-It">
              <a:extLst>
                <a:ext uri="{FF2B5EF4-FFF2-40B4-BE49-F238E27FC236}">
                  <a16:creationId xmlns:a16="http://schemas.microsoft.com/office/drawing/2014/main" id="{767CB0CC-61B9-3CC3-077F-36B68091E64E}"/>
                </a:ext>
                <a:ext uri="{C183D7F6-B498-43B3-948B-1728B52AA6E4}">
                  <adec:decorative xmlns:adec="http://schemas.microsoft.com/office/drawing/2017/decorative" val="1"/>
                </a:ext>
              </a:extLst>
            </p:cNvPr>
            <p:cNvGrpSpPr/>
            <p:nvPr/>
          </p:nvGrpSpPr>
          <p:grpSpPr>
            <a:xfrm>
              <a:off x="143715" y="5819304"/>
              <a:ext cx="5757654" cy="934513"/>
              <a:chOff x="0" y="2824793"/>
              <a:chExt cx="3387819" cy="1744096"/>
            </a:xfrm>
          </p:grpSpPr>
          <p:sp>
            <p:nvSpPr>
              <p:cNvPr id="18" name="Decorative-Blob">
                <a:extLst>
                  <a:ext uri="{FF2B5EF4-FFF2-40B4-BE49-F238E27FC236}">
                    <a16:creationId xmlns:a16="http://schemas.microsoft.com/office/drawing/2014/main" id="{BF3727D2-5065-1A32-0EFF-DD93EFFBFABB}"/>
                  </a:ext>
                  <a:ext uri="{C183D7F6-B498-43B3-948B-1728B52AA6E4}">
                    <adec:decorative xmlns:adec="http://schemas.microsoft.com/office/drawing/2017/decorative" val="1"/>
                  </a:ext>
                </a:extLst>
              </p:cNvPr>
              <p:cNvSpPr/>
              <p:nvPr/>
            </p:nvSpPr>
            <p:spPr>
              <a:xfrm>
                <a:off x="0" y="3099057"/>
                <a:ext cx="3387819" cy="146983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20" name="Decorative-Washi">
                <a:extLst>
                  <a:ext uri="{FF2B5EF4-FFF2-40B4-BE49-F238E27FC236}">
                    <a16:creationId xmlns:a16="http://schemas.microsoft.com/office/drawing/2014/main" id="{8F933AED-333E-E2E4-2869-C2838BB2F73A}"/>
                  </a:ext>
                  <a:ext uri="{C183D7F6-B498-43B3-948B-1728B52AA6E4}">
                    <adec:decorative xmlns:adec="http://schemas.microsoft.com/office/drawing/2017/decorative" val="1"/>
                  </a:ext>
                </a:extLst>
              </p:cNvPr>
              <p:cNvSpPr/>
              <p:nvPr/>
            </p:nvSpPr>
            <p:spPr>
              <a:xfrm rot="10800000" flipV="1">
                <a:off x="799911" y="282479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21" name="Subtitle-Text">
                <a:extLst>
                  <a:ext uri="{FF2B5EF4-FFF2-40B4-BE49-F238E27FC236}">
                    <a16:creationId xmlns:a16="http://schemas.microsoft.com/office/drawing/2014/main" id="{20F52F57-CCD8-A715-988A-11A83655BEF9}"/>
                  </a:ext>
                </a:extLst>
              </p:cNvPr>
              <p:cNvSpPr txBox="1">
                <a:spLocks/>
              </p:cNvSpPr>
              <p:nvPr/>
            </p:nvSpPr>
            <p:spPr>
              <a:xfrm rot="21383919">
                <a:off x="869908" y="2915310"/>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p:txBody>
          </p:sp>
          <p:sp>
            <p:nvSpPr>
              <p:cNvPr id="22" name="Main-Text" descr="What different foods can you make using flour?">
                <a:extLst>
                  <a:ext uri="{FF2B5EF4-FFF2-40B4-BE49-F238E27FC236}">
                    <a16:creationId xmlns:a16="http://schemas.microsoft.com/office/drawing/2014/main" id="{8D1FB55D-E286-7C21-44A9-1D43C8D935D2}"/>
                  </a:ext>
                </a:extLst>
              </p:cNvPr>
              <p:cNvSpPr txBox="1"/>
              <p:nvPr/>
            </p:nvSpPr>
            <p:spPr>
              <a:xfrm>
                <a:off x="154911" y="3429000"/>
                <a:ext cx="3104939" cy="689290"/>
              </a:xfrm>
              <a:prstGeom prst="rect">
                <a:avLst/>
              </a:prstGeom>
              <a:noFill/>
            </p:spPr>
            <p:txBody>
              <a:bodyPr wrap="square" rtlCol="0">
                <a:spAutoFit/>
              </a:bodyPr>
              <a:lstStyle/>
              <a:p>
                <a:pPr algn="ctr" eaLnBrk="1" hangingPunct="1"/>
                <a:r>
                  <a:rPr lang="en-GB" altLang="en-US" sz="1800" dirty="0">
                    <a:ea typeface="MS PGothic" panose="020B0600070205080204" pitchFamily="34" charset="-128"/>
                    <a:cs typeface="Arial" panose="020B0604020202020204" pitchFamily="34" charset="0"/>
                  </a:rPr>
                  <a:t>What different foods can you make using flour?</a:t>
                </a:r>
              </a:p>
            </p:txBody>
          </p:sp>
        </p:grpSp>
        <p:pic>
          <p:nvPicPr>
            <p:cNvPr id="17" name="Question Mark">
              <a:extLst>
                <a:ext uri="{FF2B5EF4-FFF2-40B4-BE49-F238E27FC236}">
                  <a16:creationId xmlns:a16="http://schemas.microsoft.com/office/drawing/2014/main" id="{08F4ABEE-1298-809A-90E9-1489A8E6BDC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11017">
              <a:off x="5304806" y="5456394"/>
              <a:ext cx="624258" cy="959063"/>
            </a:xfrm>
            <a:prstGeom prst="rect">
              <a:avLst/>
            </a:prstGeom>
          </p:spPr>
        </p:pic>
      </p:grpSp>
      <p:sp>
        <p:nvSpPr>
          <p:cNvPr id="4" name="Oval 3">
            <a:extLst>
              <a:ext uri="{FF2B5EF4-FFF2-40B4-BE49-F238E27FC236}">
                <a16:creationId xmlns:a16="http://schemas.microsoft.com/office/drawing/2014/main" id="{A13BEBE2-A955-F308-33EB-AA7442212558}"/>
              </a:ext>
              <a:ext uri="{C183D7F6-B498-43B3-948B-1728B52AA6E4}">
                <adec:decorative xmlns:adec="http://schemas.microsoft.com/office/drawing/2017/decorative" val="1"/>
              </a:ext>
            </a:extLst>
          </p:cNvPr>
          <p:cNvSpPr/>
          <p:nvPr/>
        </p:nvSpPr>
        <p:spPr>
          <a:xfrm>
            <a:off x="6096001" y="2638269"/>
            <a:ext cx="2283502" cy="959370"/>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7209B156-1A84-F563-0D14-EC98D129E428}"/>
              </a:ext>
              <a:ext uri="{C183D7F6-B498-43B3-948B-1728B52AA6E4}">
                <adec:decorative xmlns:adec="http://schemas.microsoft.com/office/drawing/2017/decorative" val="1"/>
              </a:ext>
            </a:extLst>
          </p:cNvPr>
          <p:cNvSpPr/>
          <p:nvPr/>
        </p:nvSpPr>
        <p:spPr>
          <a:xfrm>
            <a:off x="9818557" y="2638269"/>
            <a:ext cx="1379095" cy="959370"/>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F0D6EEDB-090E-5F5D-939F-009CB6F93584}"/>
              </a:ext>
              <a:ext uri="{C183D7F6-B498-43B3-948B-1728B52AA6E4}">
                <adec:decorative xmlns:adec="http://schemas.microsoft.com/office/drawing/2017/decorative" val="1"/>
              </a:ext>
            </a:extLst>
          </p:cNvPr>
          <p:cNvSpPr/>
          <p:nvPr/>
        </p:nvSpPr>
        <p:spPr>
          <a:xfrm rot="5400000">
            <a:off x="6458448" y="3377971"/>
            <a:ext cx="1469034" cy="2148219"/>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7F7738AB-CB5E-B9E7-68DF-7297D952270E}"/>
              </a:ext>
              <a:ext uri="{C183D7F6-B498-43B3-948B-1728B52AA6E4}">
                <adec:decorative xmlns:adec="http://schemas.microsoft.com/office/drawing/2017/decorative" val="1"/>
              </a:ext>
            </a:extLst>
          </p:cNvPr>
          <p:cNvSpPr/>
          <p:nvPr/>
        </p:nvSpPr>
        <p:spPr>
          <a:xfrm>
            <a:off x="9743607" y="3615672"/>
            <a:ext cx="1588956" cy="2350587"/>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ED192F57-40BD-CB7B-BDDD-623FAA5E45A7}"/>
              </a:ext>
              <a:ext uri="{C183D7F6-B498-43B3-948B-1728B52AA6E4}">
                <adec:decorative xmlns:adec="http://schemas.microsoft.com/office/drawing/2017/decorative" val="1"/>
              </a:ext>
            </a:extLst>
          </p:cNvPr>
          <p:cNvSpPr/>
          <p:nvPr/>
        </p:nvSpPr>
        <p:spPr>
          <a:xfrm>
            <a:off x="8267075" y="2562399"/>
            <a:ext cx="1476532" cy="2883897"/>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1003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626A9-9A85-0FB1-8F56-7DB80BEA7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FAB35-1F18-8208-A090-83964544E20D}"/>
              </a:ext>
            </a:extLst>
          </p:cNvPr>
          <p:cNvSpPr>
            <a:spLocks noGrp="1"/>
          </p:cNvSpPr>
          <p:nvPr>
            <p:ph type="title"/>
          </p:nvPr>
        </p:nvSpPr>
        <p:spPr/>
        <p:txBody>
          <a:bodyPr>
            <a:normAutofit/>
          </a:bodyPr>
          <a:lstStyle/>
          <a:p>
            <a:r>
              <a:rPr lang="en-US" dirty="0"/>
              <a:t>New technologies</a:t>
            </a:r>
          </a:p>
        </p:txBody>
      </p:sp>
      <p:sp>
        <p:nvSpPr>
          <p:cNvPr id="14" name="Content Placeholder 13">
            <a:extLst>
              <a:ext uri="{FF2B5EF4-FFF2-40B4-BE49-F238E27FC236}">
                <a16:creationId xmlns:a16="http://schemas.microsoft.com/office/drawing/2014/main" id="{5B0B451C-99D5-8A8A-2697-A318B1167ABC}"/>
              </a:ext>
            </a:extLst>
          </p:cNvPr>
          <p:cNvSpPr>
            <a:spLocks noGrp="1"/>
          </p:cNvSpPr>
          <p:nvPr>
            <p:ph idx="1"/>
          </p:nvPr>
        </p:nvSpPr>
        <p:spPr/>
        <p:txBody>
          <a:bodyPr/>
          <a:lstStyle/>
          <a:p>
            <a:r>
              <a:rPr lang="en-GB" sz="2400" dirty="0"/>
              <a:t>People did more than just start farming with plants and animals for the first time. They also began making pottery for the first time.</a:t>
            </a:r>
          </a:p>
          <a:p>
            <a:r>
              <a:rPr lang="en-GB" sz="2400" dirty="0"/>
              <a:t>They still used stone tools, but they learned new ways to make axes by polishing the stone, so it was smoother and sharper.</a:t>
            </a:r>
          </a:p>
          <a:p>
            <a:r>
              <a:rPr lang="en-GB" sz="2400" dirty="0"/>
              <a:t>We know more about Neolithic houses, and people also built new places for burials, meetings, and special ceremonies. Archaeologists call these places monuments. </a:t>
            </a:r>
          </a:p>
          <a:p>
            <a:endParaRPr lang="en-GB" dirty="0"/>
          </a:p>
        </p:txBody>
      </p:sp>
      <p:pic>
        <p:nvPicPr>
          <p:cNvPr id="11" name="Picture Placeholder 10" descr="Cutaway reconstruction drawing showing cooking on an open hearth within one of the houses at Durrington Walls near Stonehenge during the Neolithic period">
            <a:extLst>
              <a:ext uri="{FF2B5EF4-FFF2-40B4-BE49-F238E27FC236}">
                <a16:creationId xmlns:a16="http://schemas.microsoft.com/office/drawing/2014/main" id="{1ED38118-D2F4-A75D-3641-8CCA988F32F1}"/>
              </a:ext>
            </a:extLst>
          </p:cNvPr>
          <p:cNvPicPr>
            <a:picLocks noGrp="1" noChangeAspect="1"/>
          </p:cNvPicPr>
          <p:nvPr>
            <p:ph type="pic" sz="quarter" idx="10"/>
          </p:nvPr>
        </p:nvPicPr>
        <p:blipFill>
          <a:blip r:embed="rId3"/>
          <a:srcRect l="5355" r="5355"/>
          <a:stretch/>
        </p:blipFill>
        <p:spPr/>
      </p:pic>
      <p:sp>
        <p:nvSpPr>
          <p:cNvPr id="3" name="Text Placeholder 2">
            <a:extLst>
              <a:ext uri="{FF2B5EF4-FFF2-40B4-BE49-F238E27FC236}">
                <a16:creationId xmlns:a16="http://schemas.microsoft.com/office/drawing/2014/main" id="{13B54C4D-EFCB-D1A4-3F4A-8522F8A64273}"/>
              </a:ext>
            </a:extLst>
          </p:cNvPr>
          <p:cNvSpPr>
            <a:spLocks noGrp="1"/>
          </p:cNvSpPr>
          <p:nvPr>
            <p:ph type="body" sz="quarter" idx="23"/>
          </p:nvPr>
        </p:nvSpPr>
        <p:spPr/>
        <p:txBody>
          <a:bodyPr/>
          <a:lstStyle/>
          <a:p>
            <a:r>
              <a:rPr lang="en-GB" dirty="0"/>
              <a:t>Reconstruction of a neolithic house at Durrington Walls</a:t>
            </a:r>
          </a:p>
        </p:txBody>
      </p:sp>
      <p:pic>
        <p:nvPicPr>
          <p:cNvPr id="15" name="Picture 14" descr="A close-up illustration of Neolithic pottery">
            <a:extLst>
              <a:ext uri="{FF2B5EF4-FFF2-40B4-BE49-F238E27FC236}">
                <a16:creationId xmlns:a16="http://schemas.microsoft.com/office/drawing/2014/main" id="{86A4C279-373F-8133-B735-C2CB508BD412}"/>
              </a:ext>
            </a:extLst>
          </p:cNvPr>
          <p:cNvPicPr>
            <a:picLocks noChangeAspect="1"/>
          </p:cNvPicPr>
          <p:nvPr/>
        </p:nvPicPr>
        <p:blipFill>
          <a:blip r:embed="rId3"/>
          <a:srcRect l="55393" t="56279" r="29491" b="24961"/>
          <a:stretch>
            <a:fillRect/>
          </a:stretch>
        </p:blipFill>
        <p:spPr>
          <a:xfrm>
            <a:off x="9314121" y="3429000"/>
            <a:ext cx="2264736" cy="2107945"/>
          </a:xfrm>
          <a:prstGeom prst="rect">
            <a:avLst/>
          </a:prstGeom>
          <a:ln w="19050">
            <a:solidFill>
              <a:schemeClr val="bg1"/>
            </a:solidFill>
          </a:ln>
        </p:spPr>
      </p:pic>
      <p:pic>
        <p:nvPicPr>
          <p:cNvPr id="16" name="Picture 15" descr="Close-up illustration of a stone axe and pottery jar">
            <a:extLst>
              <a:ext uri="{FF2B5EF4-FFF2-40B4-BE49-F238E27FC236}">
                <a16:creationId xmlns:a16="http://schemas.microsoft.com/office/drawing/2014/main" id="{37AD7C5A-9726-3BB2-CAF6-C31C13F08931}"/>
              </a:ext>
            </a:extLst>
          </p:cNvPr>
          <p:cNvPicPr>
            <a:picLocks noChangeAspect="1"/>
          </p:cNvPicPr>
          <p:nvPr/>
        </p:nvPicPr>
        <p:blipFill>
          <a:blip r:embed="rId3"/>
          <a:srcRect l="39495" t="52558" r="51434" b="35038"/>
          <a:stretch>
            <a:fillRect/>
          </a:stretch>
        </p:blipFill>
        <p:spPr>
          <a:xfrm>
            <a:off x="7434287" y="3114161"/>
            <a:ext cx="1358840" cy="1393682"/>
          </a:xfrm>
          <a:prstGeom prst="rect">
            <a:avLst/>
          </a:prstGeom>
          <a:ln w="19050">
            <a:solidFill>
              <a:schemeClr val="bg1"/>
            </a:solidFill>
          </a:ln>
        </p:spPr>
      </p:pic>
    </p:spTree>
    <p:extLst>
      <p:ext uri="{BB962C8B-B14F-4D97-AF65-F5344CB8AC3E}">
        <p14:creationId xmlns:p14="http://schemas.microsoft.com/office/powerpoint/2010/main" val="4922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be30f734-6a04-496a-ba73-5e5e8d7e44d2"/>
    <ds:schemaRef ds:uri="http://purl.org/dc/dcmitype/"/>
    <ds:schemaRef ds:uri="3cb168fb-557d-4aff-aaa1-591c64e5f6f0"/>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7009</TotalTime>
  <Words>8911</Words>
  <Application>Microsoft Office PowerPoint</Application>
  <PresentationFormat>Widescreen</PresentationFormat>
  <Paragraphs>754</Paragraphs>
  <Slides>47</Slides>
  <Notes>46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MS PGothic</vt:lpstr>
      <vt:lpstr>Aharoni</vt:lpstr>
      <vt:lpstr>Arial</vt:lpstr>
      <vt:lpstr>Calibri</vt:lpstr>
      <vt:lpstr>Source Sans Pro</vt:lpstr>
      <vt:lpstr>Source Sans Pro Bold</vt:lpstr>
      <vt:lpstr>Office Theme</vt:lpstr>
      <vt:lpstr>The Mesolithic (Middle Stone Age)</vt:lpstr>
      <vt:lpstr>The Neolithic (New Stone Age)</vt:lpstr>
      <vt:lpstr>The Neolithic</vt:lpstr>
      <vt:lpstr>Stone Age to Iron Age Timeline – Neolithic in context</vt:lpstr>
      <vt:lpstr>Farming: animals</vt:lpstr>
      <vt:lpstr>Farming: animals  </vt:lpstr>
      <vt:lpstr>Farming: plants</vt:lpstr>
      <vt:lpstr>Farming: plants </vt:lpstr>
      <vt:lpstr>New technologies</vt:lpstr>
      <vt:lpstr>Pottery</vt:lpstr>
      <vt:lpstr>Pottery </vt:lpstr>
      <vt:lpstr>Stone Tools: polished axes</vt:lpstr>
      <vt:lpstr>Stone Tools: Early Neolithic ‘Tool Kit’</vt:lpstr>
      <vt:lpstr>Stone Tools: Late Neolithic ‘Tool Kit’</vt:lpstr>
      <vt:lpstr>Woodworking</vt:lpstr>
      <vt:lpstr>Woodworking </vt:lpstr>
      <vt:lpstr>Neolithic Sites in the UK</vt:lpstr>
      <vt:lpstr>The Langdales, Cumbria</vt:lpstr>
      <vt:lpstr>The Langdales, Cumbria </vt:lpstr>
      <vt:lpstr>Horton, Berkshire</vt:lpstr>
      <vt:lpstr>Horton, Berkshire </vt:lpstr>
      <vt:lpstr>The Sweet Track, Somerset</vt:lpstr>
      <vt:lpstr>The Sweet Track, Somerset </vt:lpstr>
      <vt:lpstr>West Kennet, Wiltshire</vt:lpstr>
      <vt:lpstr>West Kennet, Wiltshire </vt:lpstr>
      <vt:lpstr>Windmill Hill, Wiltshire</vt:lpstr>
      <vt:lpstr>Windmill Hill, Wiltshire </vt:lpstr>
      <vt:lpstr>Trethevy Quoit, Cornwall</vt:lpstr>
      <vt:lpstr>Trethevy Quoit, Cornwall </vt:lpstr>
      <vt:lpstr>Stonehenge Cursus, Wiltshire</vt:lpstr>
      <vt:lpstr>Stonehenge Cursus, Wiltshire </vt:lpstr>
      <vt:lpstr>Thornborough Henges, Yorkshire</vt:lpstr>
      <vt:lpstr>Thornborough Henges, Yorkshire </vt:lpstr>
      <vt:lpstr>Avebury and Silbury Hill, Wiltshire</vt:lpstr>
      <vt:lpstr>Avebury and Silbury Hill, Wiltshire </vt:lpstr>
      <vt:lpstr>Grimes Graves, Norfolk</vt:lpstr>
      <vt:lpstr>Grimes Graves, Norfolk </vt:lpstr>
      <vt:lpstr>Skara Brae, Orkney</vt:lpstr>
      <vt:lpstr>Skara Brae, Orkney </vt:lpstr>
      <vt:lpstr>Durrington Walls &amp; Woodhenge, Wilts </vt:lpstr>
      <vt:lpstr>Durrington Walls &amp; Woodhenge, Wilts  </vt:lpstr>
      <vt:lpstr>Stonehenge, Wiltshire</vt:lpstr>
      <vt:lpstr>Stonehenge, Wiltshire </vt:lpstr>
      <vt:lpstr>The Amesbury Archer, Wiltshire</vt:lpstr>
      <vt:lpstr>The Amesbury Archer, Wiltshire </vt:lpstr>
      <vt:lpstr>Doddington Moor, Northumberland</vt:lpstr>
      <vt:lpstr>Doddington Moor, Northumberland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25</cp:revision>
  <dcterms:created xsi:type="dcterms:W3CDTF">2022-11-29T11:24:41Z</dcterms:created>
  <dcterms:modified xsi:type="dcterms:W3CDTF">2026-07-03T11:20:40Z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