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362" r:id="rId5"/>
    <p:sldId id="406" r:id="rId6"/>
    <p:sldId id="363" r:id="rId7"/>
    <p:sldId id="364" r:id="rId8"/>
    <p:sldId id="365" r:id="rId9"/>
    <p:sldId id="381" r:id="rId10"/>
    <p:sldId id="382" r:id="rId11"/>
    <p:sldId id="383" r:id="rId12"/>
    <p:sldId id="384" r:id="rId13"/>
    <p:sldId id="385" r:id="rId14"/>
    <p:sldId id="386" r:id="rId15"/>
    <p:sldId id="388" r:id="rId16"/>
    <p:sldId id="371" r:id="rId17"/>
    <p:sldId id="372" r:id="rId18"/>
    <p:sldId id="390" r:id="rId19"/>
    <p:sldId id="373" r:id="rId20"/>
    <p:sldId id="391" r:id="rId21"/>
    <p:sldId id="392" r:id="rId22"/>
    <p:sldId id="393" r:id="rId23"/>
    <p:sldId id="394" r:id="rId24"/>
    <p:sldId id="396" r:id="rId25"/>
    <p:sldId id="397" r:id="rId26"/>
    <p:sldId id="399" r:id="rId27"/>
    <p:sldId id="400" r:id="rId28"/>
    <p:sldId id="402" r:id="rId29"/>
    <p:sldId id="403" r:id="rId30"/>
    <p:sldId id="404" r:id="rId31"/>
    <p:sldId id="40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BA0"/>
    <a:srgbClr val="EEFBE8"/>
    <a:srgbClr val="DEF5CF"/>
    <a:srgbClr val="65DCB3"/>
    <a:srgbClr val="F25244"/>
    <a:srgbClr val="FAC3C1"/>
    <a:srgbClr val="F9A8A1"/>
    <a:srgbClr val="F2B8AE"/>
    <a:srgbClr val="4884EE"/>
    <a:srgbClr val="CFA6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3EBEF2-7851-4FCD-8A4B-EA87EABE2363}" v="18" dt="2026-07-03T10:51:37.8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71913" autoAdjust="0"/>
  </p:normalViewPr>
  <p:slideViewPr>
    <p:cSldViewPr snapToGrid="0">
      <p:cViewPr varScale="1">
        <p:scale>
          <a:sx n="79" d="100"/>
          <a:sy n="79" d="100"/>
        </p:scale>
        <p:origin x="1692" y="126"/>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custSel modSld">
      <pc:chgData name="McHarg, Catherine" userId="88b8f76c-9ae3-4745-88eb-fe0667a22af5" providerId="ADAL" clId="{CA6F3431-AE1E-495F-A75B-7AA93AB5A731}" dt="2026-07-03T10:51:36.231" v="470" actId="313"/>
      <pc:docMkLst>
        <pc:docMk/>
      </pc:docMkLst>
      <pc:sldChg chg="modAnim modNotesTx">
        <pc:chgData name="McHarg, Catherine" userId="88b8f76c-9ae3-4745-88eb-fe0667a22af5" providerId="ADAL" clId="{CA6F3431-AE1E-495F-A75B-7AA93AB5A731}" dt="2026-07-01T13:57:40.547" v="5" actId="6549"/>
        <pc:sldMkLst>
          <pc:docMk/>
          <pc:sldMk cId="1447269180" sldId="363"/>
        </pc:sldMkLst>
      </pc:sldChg>
      <pc:sldChg chg="modAnim modNotesTx">
        <pc:chgData name="McHarg, Catherine" userId="88b8f76c-9ae3-4745-88eb-fe0667a22af5" providerId="ADAL" clId="{CA6F3431-AE1E-495F-A75B-7AA93AB5A731}" dt="2026-07-01T13:58:04.792" v="7" actId="6549"/>
        <pc:sldMkLst>
          <pc:docMk/>
          <pc:sldMk cId="153053650" sldId="364"/>
        </pc:sldMkLst>
      </pc:sldChg>
      <pc:sldChg chg="modAnim modNotesTx">
        <pc:chgData name="McHarg, Catherine" userId="88b8f76c-9ae3-4745-88eb-fe0667a22af5" providerId="ADAL" clId="{CA6F3431-AE1E-495F-A75B-7AA93AB5A731}" dt="2026-07-01T13:59:18.776" v="49"/>
        <pc:sldMkLst>
          <pc:docMk/>
          <pc:sldMk cId="1368068530" sldId="365"/>
        </pc:sldMkLst>
      </pc:sldChg>
      <pc:sldChg chg="modAnim modNotesTx">
        <pc:chgData name="McHarg, Catherine" userId="88b8f76c-9ae3-4745-88eb-fe0667a22af5" providerId="ADAL" clId="{CA6F3431-AE1E-495F-A75B-7AA93AB5A731}" dt="2026-07-01T14:06:51.576" v="159"/>
        <pc:sldMkLst>
          <pc:docMk/>
          <pc:sldMk cId="3269082290" sldId="371"/>
        </pc:sldMkLst>
      </pc:sldChg>
      <pc:sldChg chg="modSp mod">
        <pc:chgData name="McHarg, Catherine" userId="88b8f76c-9ae3-4745-88eb-fe0667a22af5" providerId="ADAL" clId="{CA6F3431-AE1E-495F-A75B-7AA93AB5A731}" dt="2026-07-01T14:07:09.129" v="160" actId="1076"/>
        <pc:sldMkLst>
          <pc:docMk/>
          <pc:sldMk cId="4104840538" sldId="372"/>
        </pc:sldMkLst>
        <pc:grpChg chg="mod">
          <ac:chgData name="McHarg, Catherine" userId="88b8f76c-9ae3-4745-88eb-fe0667a22af5" providerId="ADAL" clId="{CA6F3431-AE1E-495F-A75B-7AA93AB5A731}" dt="2026-07-01T14:07:09.129" v="160" actId="1076"/>
          <ac:grpSpMkLst>
            <pc:docMk/>
            <pc:sldMk cId="4104840538" sldId="372"/>
            <ac:grpSpMk id="3" creationId="{08344E35-C560-EAAE-04F2-1A4481343C78}"/>
          </ac:grpSpMkLst>
        </pc:grpChg>
      </pc:sldChg>
      <pc:sldChg chg="modSp mod modAnim modNotesTx">
        <pc:chgData name="McHarg, Catherine" userId="88b8f76c-9ae3-4745-88eb-fe0667a22af5" providerId="ADAL" clId="{CA6F3431-AE1E-495F-A75B-7AA93AB5A731}" dt="2026-07-03T10:43:51.905" v="357" actId="20577"/>
        <pc:sldMkLst>
          <pc:docMk/>
          <pc:sldMk cId="1846377523" sldId="373"/>
        </pc:sldMkLst>
        <pc:spChg chg="mod">
          <ac:chgData name="McHarg, Catherine" userId="88b8f76c-9ae3-4745-88eb-fe0667a22af5" providerId="ADAL" clId="{CA6F3431-AE1E-495F-A75B-7AA93AB5A731}" dt="2026-07-01T14:18:04.401" v="276" actId="20577"/>
          <ac:spMkLst>
            <pc:docMk/>
            <pc:sldMk cId="1846377523" sldId="373"/>
            <ac:spMk id="16" creationId="{14D788A2-C129-AF11-C902-80429F6018C0}"/>
          </ac:spMkLst>
        </pc:spChg>
      </pc:sldChg>
      <pc:sldChg chg="modAnim modNotesTx">
        <pc:chgData name="McHarg, Catherine" userId="88b8f76c-9ae3-4745-88eb-fe0667a22af5" providerId="ADAL" clId="{CA6F3431-AE1E-495F-A75B-7AA93AB5A731}" dt="2026-07-01T13:59:43.518" v="61"/>
        <pc:sldMkLst>
          <pc:docMk/>
          <pc:sldMk cId="2257154869" sldId="381"/>
        </pc:sldMkLst>
      </pc:sldChg>
      <pc:sldChg chg="modAnim modNotesTx">
        <pc:chgData name="McHarg, Catherine" userId="88b8f76c-9ae3-4745-88eb-fe0667a22af5" providerId="ADAL" clId="{CA6F3431-AE1E-495F-A75B-7AA93AB5A731}" dt="2026-07-01T13:59:59.986" v="63" actId="20577"/>
        <pc:sldMkLst>
          <pc:docMk/>
          <pc:sldMk cId="78432473" sldId="382"/>
        </pc:sldMkLst>
      </pc:sldChg>
      <pc:sldChg chg="modSp mod modAnim modNotesTx">
        <pc:chgData name="McHarg, Catherine" userId="88b8f76c-9ae3-4745-88eb-fe0667a22af5" providerId="ADAL" clId="{CA6F3431-AE1E-495F-A75B-7AA93AB5A731}" dt="2026-07-03T10:51:19.609" v="466" actId="313"/>
        <pc:sldMkLst>
          <pc:docMk/>
          <pc:sldMk cId="626700453" sldId="383"/>
        </pc:sldMkLst>
        <pc:spChg chg="mod">
          <ac:chgData name="McHarg, Catherine" userId="88b8f76c-9ae3-4745-88eb-fe0667a22af5" providerId="ADAL" clId="{CA6F3431-AE1E-495F-A75B-7AA93AB5A731}" dt="2026-07-01T14:00:20.585" v="66" actId="20577"/>
          <ac:spMkLst>
            <pc:docMk/>
            <pc:sldMk cId="626700453" sldId="383"/>
            <ac:spMk id="2" creationId="{338956C9-7E63-3D8B-541C-6C13ED566023}"/>
          </ac:spMkLst>
        </pc:spChg>
      </pc:sldChg>
      <pc:sldChg chg="modSp mod modAnim modNotesTx">
        <pc:chgData name="McHarg, Catherine" userId="88b8f76c-9ae3-4745-88eb-fe0667a22af5" providerId="ADAL" clId="{CA6F3431-AE1E-495F-A75B-7AA93AB5A731}" dt="2026-07-03T10:51:22.221" v="467" actId="313"/>
        <pc:sldMkLst>
          <pc:docMk/>
          <pc:sldMk cId="3851196240" sldId="384"/>
        </pc:sldMkLst>
        <pc:spChg chg="mod">
          <ac:chgData name="McHarg, Catherine" userId="88b8f76c-9ae3-4745-88eb-fe0667a22af5" providerId="ADAL" clId="{CA6F3431-AE1E-495F-A75B-7AA93AB5A731}" dt="2026-07-01T14:03:02.477" v="96" actId="20577"/>
          <ac:spMkLst>
            <pc:docMk/>
            <pc:sldMk cId="3851196240" sldId="384"/>
            <ac:spMk id="2" creationId="{A6DAC103-3BC9-8B0C-AEF2-BDE1F6F92BF2}"/>
          </ac:spMkLst>
        </pc:spChg>
      </pc:sldChg>
      <pc:sldChg chg="modSp mod modAnim modNotesTx">
        <pc:chgData name="McHarg, Catherine" userId="88b8f76c-9ae3-4745-88eb-fe0667a22af5" providerId="ADAL" clId="{CA6F3431-AE1E-495F-A75B-7AA93AB5A731}" dt="2026-07-01T14:04:06.117" v="107" actId="20577"/>
        <pc:sldMkLst>
          <pc:docMk/>
          <pc:sldMk cId="2587815043" sldId="385"/>
        </pc:sldMkLst>
        <pc:spChg chg="mod">
          <ac:chgData name="McHarg, Catherine" userId="88b8f76c-9ae3-4745-88eb-fe0667a22af5" providerId="ADAL" clId="{CA6F3431-AE1E-495F-A75B-7AA93AB5A731}" dt="2026-07-01T14:03:50.412" v="99" actId="20577"/>
          <ac:spMkLst>
            <pc:docMk/>
            <pc:sldMk cId="2587815043" sldId="385"/>
            <ac:spMk id="2" creationId="{BC95C9AF-B955-24C0-050F-16A8466CCADD}"/>
          </ac:spMkLst>
        </pc:spChg>
      </pc:sldChg>
      <pc:sldChg chg="modSp mod modAnim modNotesTx">
        <pc:chgData name="McHarg, Catherine" userId="88b8f76c-9ae3-4745-88eb-fe0667a22af5" providerId="ADAL" clId="{CA6F3431-AE1E-495F-A75B-7AA93AB5A731}" dt="2026-07-01T14:04:33.307" v="111" actId="20577"/>
        <pc:sldMkLst>
          <pc:docMk/>
          <pc:sldMk cId="11769705" sldId="386"/>
        </pc:sldMkLst>
        <pc:spChg chg="mod">
          <ac:chgData name="McHarg, Catherine" userId="88b8f76c-9ae3-4745-88eb-fe0667a22af5" providerId="ADAL" clId="{CA6F3431-AE1E-495F-A75B-7AA93AB5A731}" dt="2026-07-01T14:04:33.307" v="111" actId="20577"/>
          <ac:spMkLst>
            <pc:docMk/>
            <pc:sldMk cId="11769705" sldId="386"/>
            <ac:spMk id="2" creationId="{4F01D09F-8BB4-F7E7-D65C-45874B4689B2}"/>
          </ac:spMkLst>
        </pc:spChg>
      </pc:sldChg>
      <pc:sldChg chg="modSp mod modAnim modNotesTx">
        <pc:chgData name="McHarg, Catherine" userId="88b8f76c-9ae3-4745-88eb-fe0667a22af5" providerId="ADAL" clId="{CA6F3431-AE1E-495F-A75B-7AA93AB5A731}" dt="2026-07-03T10:51:26.839" v="469" actId="313"/>
        <pc:sldMkLst>
          <pc:docMk/>
          <pc:sldMk cId="615653039" sldId="388"/>
        </pc:sldMkLst>
        <pc:spChg chg="mod">
          <ac:chgData name="McHarg, Catherine" userId="88b8f76c-9ae3-4745-88eb-fe0667a22af5" providerId="ADAL" clId="{CA6F3431-AE1E-495F-A75B-7AA93AB5A731}" dt="2026-07-03T10:51:26.839" v="469" actId="313"/>
          <ac:spMkLst>
            <pc:docMk/>
            <pc:sldMk cId="615653039" sldId="388"/>
            <ac:spMk id="10" creationId="{01279B2E-5D53-7972-D677-AE3601683F16}"/>
          </ac:spMkLst>
        </pc:spChg>
        <pc:spChg chg="mod">
          <ac:chgData name="McHarg, Catherine" userId="88b8f76c-9ae3-4745-88eb-fe0667a22af5" providerId="ADAL" clId="{CA6F3431-AE1E-495F-A75B-7AA93AB5A731}" dt="2026-07-03T10:51:25.459" v="468" actId="313"/>
          <ac:spMkLst>
            <pc:docMk/>
            <pc:sldMk cId="615653039" sldId="388"/>
            <ac:spMk id="14" creationId="{FCA3BF99-F0C9-2381-1F69-07287C12A494}"/>
          </ac:spMkLst>
        </pc:spChg>
      </pc:sldChg>
      <pc:sldChg chg="modAnim modNotesTx">
        <pc:chgData name="McHarg, Catherine" userId="88b8f76c-9ae3-4745-88eb-fe0667a22af5" providerId="ADAL" clId="{CA6F3431-AE1E-495F-A75B-7AA93AB5A731}" dt="2026-07-03T10:43:31.425" v="356" actId="20577"/>
        <pc:sldMkLst>
          <pc:docMk/>
          <pc:sldMk cId="4268933179" sldId="390"/>
        </pc:sldMkLst>
      </pc:sldChg>
      <pc:sldChg chg="modSp modAnim modNotesTx">
        <pc:chgData name="McHarg, Catherine" userId="88b8f76c-9ae3-4745-88eb-fe0667a22af5" providerId="ADAL" clId="{CA6F3431-AE1E-495F-A75B-7AA93AB5A731}" dt="2026-07-03T10:45:18.997" v="398" actId="20577"/>
        <pc:sldMkLst>
          <pc:docMk/>
          <pc:sldMk cId="2036272081" sldId="391"/>
        </pc:sldMkLst>
        <pc:spChg chg="mod">
          <ac:chgData name="McHarg, Catherine" userId="88b8f76c-9ae3-4745-88eb-fe0667a22af5" providerId="ADAL" clId="{CA6F3431-AE1E-495F-A75B-7AA93AB5A731}" dt="2026-07-01T14:08:45.538" v="176" actId="20577"/>
          <ac:spMkLst>
            <pc:docMk/>
            <pc:sldMk cId="2036272081" sldId="391"/>
            <ac:spMk id="9" creationId="{878512A8-4BFE-7102-7FBD-E981FA495655}"/>
          </ac:spMkLst>
        </pc:spChg>
      </pc:sldChg>
      <pc:sldChg chg="addSp modSp mod modAnim modNotesTx">
        <pc:chgData name="McHarg, Catherine" userId="88b8f76c-9ae3-4745-88eb-fe0667a22af5" providerId="ADAL" clId="{CA6F3431-AE1E-495F-A75B-7AA93AB5A731}" dt="2026-07-03T10:45:33.699" v="400" actId="20577"/>
        <pc:sldMkLst>
          <pc:docMk/>
          <pc:sldMk cId="893666234" sldId="392"/>
        </pc:sldMkLst>
        <pc:spChg chg="mod">
          <ac:chgData name="McHarg, Catherine" userId="88b8f76c-9ae3-4745-88eb-fe0667a22af5" providerId="ADAL" clId="{CA6F3431-AE1E-495F-A75B-7AA93AB5A731}" dt="2026-07-01T14:09:25.445" v="185" actId="20577"/>
          <ac:spMkLst>
            <pc:docMk/>
            <pc:sldMk cId="893666234" sldId="392"/>
            <ac:spMk id="9" creationId="{41F003DF-B6D1-3B9B-C4EF-870936E06D57}"/>
          </ac:spMkLst>
        </pc:spChg>
        <pc:grpChg chg="mod">
          <ac:chgData name="McHarg, Catherine" userId="88b8f76c-9ae3-4745-88eb-fe0667a22af5" providerId="ADAL" clId="{CA6F3431-AE1E-495F-A75B-7AA93AB5A731}" dt="2026-07-01T14:18:57.728" v="277" actId="164"/>
          <ac:grpSpMkLst>
            <pc:docMk/>
            <pc:sldMk cId="893666234" sldId="392"/>
            <ac:grpSpMk id="3" creationId="{5622F1E7-8D76-B762-A8A0-A4DDAE874BFA}"/>
          </ac:grpSpMkLst>
        </pc:grpChg>
        <pc:grpChg chg="add mod">
          <ac:chgData name="McHarg, Catherine" userId="88b8f76c-9ae3-4745-88eb-fe0667a22af5" providerId="ADAL" clId="{CA6F3431-AE1E-495F-A75B-7AA93AB5A731}" dt="2026-07-01T14:18:57.728" v="277" actId="164"/>
          <ac:grpSpMkLst>
            <pc:docMk/>
            <pc:sldMk cId="893666234" sldId="392"/>
            <ac:grpSpMk id="7" creationId="{8F6315CA-EEFB-9E3B-A8FE-D44FEE4B2DC6}"/>
          </ac:grpSpMkLst>
        </pc:grpChg>
        <pc:picChg chg="mod">
          <ac:chgData name="McHarg, Catherine" userId="88b8f76c-9ae3-4745-88eb-fe0667a22af5" providerId="ADAL" clId="{CA6F3431-AE1E-495F-A75B-7AA93AB5A731}" dt="2026-07-01T14:18:57.728" v="277" actId="164"/>
          <ac:picMkLst>
            <pc:docMk/>
            <pc:sldMk cId="893666234" sldId="392"/>
            <ac:picMk id="8" creationId="{E7BDC296-D264-02C2-741D-D06D3D79DB04}"/>
          </ac:picMkLst>
        </pc:picChg>
      </pc:sldChg>
      <pc:sldChg chg="addSp modSp mod modAnim modNotesTx">
        <pc:chgData name="McHarg, Catherine" userId="88b8f76c-9ae3-4745-88eb-fe0667a22af5" providerId="ADAL" clId="{CA6F3431-AE1E-495F-A75B-7AA93AB5A731}" dt="2026-07-01T14:10:13.598" v="196"/>
        <pc:sldMkLst>
          <pc:docMk/>
          <pc:sldMk cId="192872310" sldId="393"/>
        </pc:sldMkLst>
        <pc:spChg chg="mod">
          <ac:chgData name="McHarg, Catherine" userId="88b8f76c-9ae3-4745-88eb-fe0667a22af5" providerId="ADAL" clId="{CA6F3431-AE1E-495F-A75B-7AA93AB5A731}" dt="2026-07-01T14:10:02.458" v="194" actId="14100"/>
          <ac:spMkLst>
            <pc:docMk/>
            <pc:sldMk cId="192872310" sldId="393"/>
            <ac:spMk id="11" creationId="{2DB40352-1159-6F33-D52B-02B22BB4A531}"/>
          </ac:spMkLst>
        </pc:spChg>
        <pc:grpChg chg="add mod">
          <ac:chgData name="McHarg, Catherine" userId="88b8f76c-9ae3-4745-88eb-fe0667a22af5" providerId="ADAL" clId="{CA6F3431-AE1E-495F-A75B-7AA93AB5A731}" dt="2026-07-01T14:10:11.206" v="195" actId="164"/>
          <ac:grpSpMkLst>
            <pc:docMk/>
            <pc:sldMk cId="192872310" sldId="393"/>
            <ac:grpSpMk id="7" creationId="{C9E2E9D5-F8D7-8644-F286-872D28BA9529}"/>
          </ac:grpSpMkLst>
        </pc:grpChg>
        <pc:grpChg chg="mod">
          <ac:chgData name="McHarg, Catherine" userId="88b8f76c-9ae3-4745-88eb-fe0667a22af5" providerId="ADAL" clId="{CA6F3431-AE1E-495F-A75B-7AA93AB5A731}" dt="2026-07-01T14:10:11.206" v="195" actId="164"/>
          <ac:grpSpMkLst>
            <pc:docMk/>
            <pc:sldMk cId="192872310" sldId="393"/>
            <ac:grpSpMk id="21" creationId="{194049D5-AEBF-2572-FE2E-E0A5879A52A3}"/>
          </ac:grpSpMkLst>
        </pc:grpChg>
        <pc:picChg chg="mod">
          <ac:chgData name="McHarg, Catherine" userId="88b8f76c-9ae3-4745-88eb-fe0667a22af5" providerId="ADAL" clId="{CA6F3431-AE1E-495F-A75B-7AA93AB5A731}" dt="2026-07-01T14:10:11.206" v="195" actId="164"/>
          <ac:picMkLst>
            <pc:docMk/>
            <pc:sldMk cId="192872310" sldId="393"/>
            <ac:picMk id="25" creationId="{39D918F6-C889-A849-C243-E8D7FE872394}"/>
          </ac:picMkLst>
        </pc:picChg>
      </pc:sldChg>
      <pc:sldChg chg="modAnim modNotesTx">
        <pc:chgData name="McHarg, Catherine" userId="88b8f76c-9ae3-4745-88eb-fe0667a22af5" providerId="ADAL" clId="{CA6F3431-AE1E-495F-A75B-7AA93AB5A731}" dt="2026-07-01T14:10:43.507" v="203"/>
        <pc:sldMkLst>
          <pc:docMk/>
          <pc:sldMk cId="4264268960" sldId="394"/>
        </pc:sldMkLst>
      </pc:sldChg>
      <pc:sldChg chg="modAnim modNotesTx">
        <pc:chgData name="McHarg, Catherine" userId="88b8f76c-9ae3-4745-88eb-fe0667a22af5" providerId="ADAL" clId="{CA6F3431-AE1E-495F-A75B-7AA93AB5A731}" dt="2026-07-03T10:49:03.127" v="461" actId="20577"/>
        <pc:sldMkLst>
          <pc:docMk/>
          <pc:sldMk cId="1172394837" sldId="396"/>
        </pc:sldMkLst>
      </pc:sldChg>
      <pc:sldChg chg="modAnim modNotesTx">
        <pc:chgData name="McHarg, Catherine" userId="88b8f76c-9ae3-4745-88eb-fe0667a22af5" providerId="ADAL" clId="{CA6F3431-AE1E-495F-A75B-7AA93AB5A731}" dt="2026-07-03T10:49:13.517" v="465" actId="20577"/>
        <pc:sldMkLst>
          <pc:docMk/>
          <pc:sldMk cId="2297868738" sldId="397"/>
        </pc:sldMkLst>
      </pc:sldChg>
      <pc:sldChg chg="modAnim modNotesTx">
        <pc:chgData name="McHarg, Catherine" userId="88b8f76c-9ae3-4745-88eb-fe0667a22af5" providerId="ADAL" clId="{CA6F3431-AE1E-495F-A75B-7AA93AB5A731}" dt="2026-07-01T14:12:15.177" v="227" actId="20577"/>
        <pc:sldMkLst>
          <pc:docMk/>
          <pc:sldMk cId="763483543" sldId="399"/>
        </pc:sldMkLst>
      </pc:sldChg>
      <pc:sldChg chg="modNotesTx">
        <pc:chgData name="McHarg, Catherine" userId="88b8f76c-9ae3-4745-88eb-fe0667a22af5" providerId="ADAL" clId="{CA6F3431-AE1E-495F-A75B-7AA93AB5A731}" dt="2026-07-03T10:51:36.231" v="470" actId="313"/>
        <pc:sldMkLst>
          <pc:docMk/>
          <pc:sldMk cId="2546936265" sldId="400"/>
        </pc:sldMkLst>
      </pc:sldChg>
      <pc:sldChg chg="modAnim modNotesTx">
        <pc:chgData name="McHarg, Catherine" userId="88b8f76c-9ae3-4745-88eb-fe0667a22af5" providerId="ADAL" clId="{CA6F3431-AE1E-495F-A75B-7AA93AB5A731}" dt="2026-07-01T14:12:48.041" v="234"/>
        <pc:sldMkLst>
          <pc:docMk/>
          <pc:sldMk cId="1634632886" sldId="402"/>
        </pc:sldMkLst>
      </pc:sldChg>
      <pc:sldChg chg="modAnim modNotesTx">
        <pc:chgData name="McHarg, Catherine" userId="88b8f76c-9ae3-4745-88eb-fe0667a22af5" providerId="ADAL" clId="{CA6F3431-AE1E-495F-A75B-7AA93AB5A731}" dt="2026-07-01T14:13:12.985" v="240"/>
        <pc:sldMkLst>
          <pc:docMk/>
          <pc:sldMk cId="1760451155" sldId="403"/>
        </pc:sldMkLst>
      </pc:sldChg>
      <pc:sldChg chg="modAnim modNotesTx">
        <pc:chgData name="McHarg, Catherine" userId="88b8f76c-9ae3-4745-88eb-fe0667a22af5" providerId="ADAL" clId="{CA6F3431-AE1E-495F-A75B-7AA93AB5A731}" dt="2026-07-01T14:13:47.645" v="248"/>
        <pc:sldMkLst>
          <pc:docMk/>
          <pc:sldMk cId="3741471995" sldId="404"/>
        </pc:sldMkLst>
      </pc:sldChg>
      <pc:sldChg chg="modAnim modNotesTx">
        <pc:chgData name="McHarg, Catherine" userId="88b8f76c-9ae3-4745-88eb-fe0667a22af5" providerId="ADAL" clId="{CA6F3431-AE1E-495F-A75B-7AA93AB5A731}" dt="2026-07-01T14:14:14.073" v="254"/>
        <pc:sldMkLst>
          <pc:docMk/>
          <pc:sldMk cId="3337407721" sldId="40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7/3/2026</a:t>
            </a:fld>
            <a:endParaRPr lang="en-US" dirty="0"/>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dirty="0"/>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7/3/2026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dirty="0"/>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antiquity.ac.uk/projgall/larsson33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photos/item/DP081187"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hotos/item/IC330/005"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archaeologicalresearchservices.com/projects/howick/"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ommons.wikimedia.org/wiki/File:Reconstructed_Mesolithic_round-house_-_geograph.org.uk_-_1091110.jpg"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archaeologicalresearchservices.com/projects/howick/"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images-books/photos/item/IC330/002"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www.starcarr.com/schools.html"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images-books/photos/item/IC330/004"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www.starcarr.com/schools.html"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istoricengland.org.uk/images-books/photos/item/IC035/016"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images-books/photos/item/IC035/015"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maritimearchaeologytrust.org/projects-research/bouldnor-clif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maritimearchaeologytrust.org/projects-research/bouldnor-clif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historicengland.org.uk/images-books/photos/item/DP081188"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trove.scot/image/575742"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trove.scot/image/2894455"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historicengland.org.uk/images-books/photos/item/IC095/068"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historicengland.org.uk/images-books/photos/item/DP571492"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photos/item/IC046/018"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starcarr.com/schools-assets/lessons/Foods.pdf"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IC046/018"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starcarr.com/schools-assets/lessons/Foods.pdf"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antiquity.ac.uk/projgall/larsson33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dirty="0"/>
          </a:p>
        </p:txBody>
      </p:sp>
    </p:spTree>
    <p:extLst>
      <p:ext uri="{BB962C8B-B14F-4D97-AF65-F5344CB8AC3E}">
        <p14:creationId xmlns:p14="http://schemas.microsoft.com/office/powerpoint/2010/main" val="2282049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0D369-06A6-6BC8-4219-09A9627699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4D6EE-852F-E5E2-1C95-F4D669955A3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0ACFB1C-F6A2-E9EA-7056-83417986856B}"/>
              </a:ext>
            </a:extLst>
          </p:cNvPr>
          <p:cNvSpPr>
            <a:spLocks noGrp="1"/>
          </p:cNvSpPr>
          <p:nvPr>
            <p:ph type="body" idx="1"/>
          </p:nvPr>
        </p:nvSpPr>
        <p:spPr/>
        <p:txBody>
          <a:bodyPr/>
          <a:lstStyle/>
          <a:p>
            <a:pPr algn="just" eaLnBrk="1" hangingPunct="1"/>
            <a:r>
              <a:rPr lang="en-GB" altLang="en-US" b="1" dirty="0">
                <a:ea typeface="MS PGothic" panose="020B0600070205080204" pitchFamily="34" charset="-128"/>
                <a:cs typeface="Arial" panose="020B0604020202020204" pitchFamily="34" charset="0"/>
              </a:rPr>
              <a:t>IMAGE: </a:t>
            </a:r>
          </a:p>
          <a:p>
            <a:pPr algn="just" eaLnBrk="1" hangingPunct="1"/>
            <a:r>
              <a:rPr lang="en-GB" altLang="en-US" dirty="0">
                <a:ea typeface="MS PGothic" panose="020B0600070205080204" pitchFamily="34" charset="-128"/>
                <a:cs typeface="Arial" panose="020B0604020202020204" pitchFamily="34" charset="0"/>
              </a:rPr>
              <a:t>Mesolithic flint-tipped arrow from Sweden, showing how microliths were hafted © Antiquity - </a:t>
            </a:r>
            <a:r>
              <a:rPr lang="en-GB" sz="1200" u="sng" kern="1200" dirty="0">
                <a:solidFill>
                  <a:schemeClr val="tx1"/>
                </a:solidFill>
                <a:effectLst/>
                <a:latin typeface="+mn-lt"/>
                <a:ea typeface="+mn-ea"/>
                <a:cs typeface="+mn-cs"/>
                <a:hlinkClick r:id="rId3"/>
              </a:rPr>
              <a:t>https://antiquity.ac.uk/projgall/larsson330</a:t>
            </a:r>
            <a:r>
              <a:rPr lang="en-GB" sz="1200" kern="1200" dirty="0">
                <a:solidFill>
                  <a:schemeClr val="tx1"/>
                </a:solidFill>
                <a:effectLst/>
                <a:latin typeface="+mn-lt"/>
                <a:ea typeface="+mn-ea"/>
                <a:cs typeface="+mn-cs"/>
              </a:rPr>
              <a:t> </a:t>
            </a:r>
          </a:p>
          <a:p>
            <a:pPr algn="just" eaLnBrk="1" hangingPunct="1"/>
            <a:endParaRPr lang="en-GB" altLang="en-US" b="1" dirty="0">
              <a:ea typeface="MS PGothic" panose="020B0600070205080204" pitchFamily="34" charset="-128"/>
              <a:cs typeface="Arial" panose="020B0604020202020204" pitchFamily="34" charset="0"/>
            </a:endParaRPr>
          </a:p>
          <a:p>
            <a:pPr algn="just" eaLnBrk="1" hangingPunct="1"/>
            <a:r>
              <a:rPr lang="en-GB" altLang="en-US" b="1" dirty="0">
                <a:ea typeface="MS PGothic" panose="020B0600070205080204" pitchFamily="34" charset="-128"/>
                <a:cs typeface="Arial" panose="020B0604020202020204" pitchFamily="34" charset="0"/>
              </a:rPr>
              <a:t>QUESTION:</a:t>
            </a:r>
          </a:p>
          <a:p>
            <a:pPr algn="just" eaLnBrk="1" hangingPunct="1"/>
            <a:r>
              <a:rPr lang="en-GB" altLang="en-US" dirty="0">
                <a:ea typeface="MS PGothic" panose="020B0600070205080204" pitchFamily="34" charset="-128"/>
                <a:cs typeface="Arial" panose="020B0604020202020204" pitchFamily="34" charset="0"/>
              </a:rPr>
              <a:t>Why might Mesolithic people have made tools from lots of little flints, rather than large stones?</a:t>
            </a:r>
          </a:p>
          <a:p>
            <a:endParaRPr lang="en-GB" altLang="en-US"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B6C0F0EE-D690-CD95-86BE-FEA13A3082BE}"/>
              </a:ext>
            </a:extLst>
          </p:cNvPr>
          <p:cNvSpPr>
            <a:spLocks noGrp="1"/>
          </p:cNvSpPr>
          <p:nvPr>
            <p:ph type="sldNum" sz="quarter" idx="5"/>
          </p:nvPr>
        </p:nvSpPr>
        <p:spPr/>
        <p:txBody>
          <a:bodyPr/>
          <a:lstStyle/>
          <a:p>
            <a:fld id="{1AFFFB68-4C17-3C4E-8F1F-E2E74032E6C9}" type="slidenum">
              <a:rPr lang="en-US" smtClean="0"/>
              <a:t>11</a:t>
            </a:fld>
            <a:endParaRPr lang="en-US" dirty="0"/>
          </a:p>
        </p:txBody>
      </p:sp>
    </p:spTree>
    <p:extLst>
      <p:ext uri="{BB962C8B-B14F-4D97-AF65-F5344CB8AC3E}">
        <p14:creationId xmlns:p14="http://schemas.microsoft.com/office/powerpoint/2010/main" val="1261741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D370D-7A6A-DE17-660B-8DF5438A3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77C00-631D-D939-7F5A-6C6EC27A05F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5F4C1EB-D940-EAC4-C027-111DCA7271A6}"/>
              </a:ext>
            </a:extLst>
          </p:cNvPr>
          <p:cNvSpPr>
            <a:spLocks noGrp="1"/>
          </p:cNvSpPr>
          <p:nvPr>
            <p:ph type="body" idx="1"/>
          </p:nvPr>
        </p:nvSpPr>
        <p:spPr/>
        <p:txBody>
          <a:bodyPr/>
          <a:lstStyle/>
          <a:p>
            <a:r>
              <a:rPr lang="en-GB" altLang="en-US"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MS PGothic" panose="020B0600070205080204" pitchFamily="34" charset="-128"/>
                <a:cs typeface="Arial" panose="020B0604020202020204" pitchFamily="34" charset="0"/>
              </a:rPr>
              <a:t>Mesolithic tranchet stone axe. © Historic England Archive. Ref: DP081187 - </a:t>
            </a:r>
            <a:r>
              <a:rPr lang="en-GB" sz="1200" u="sng" kern="1200" dirty="0">
                <a:solidFill>
                  <a:schemeClr val="tx1"/>
                </a:solidFill>
                <a:effectLst/>
                <a:latin typeface="+mn-lt"/>
                <a:ea typeface="+mn-ea"/>
                <a:cs typeface="+mn-cs"/>
                <a:hlinkClick r:id="rId3"/>
              </a:rPr>
              <a:t>https://historicengland.org.uk/images-books/photos/item/DP081187</a:t>
            </a:r>
            <a:r>
              <a:rPr lang="en-GB" sz="1200" kern="1200" dirty="0">
                <a:solidFill>
                  <a:schemeClr val="tx1"/>
                </a:solidFill>
                <a:effectLst/>
                <a:latin typeface="+mn-lt"/>
                <a:ea typeface="+mn-ea"/>
                <a:cs typeface="+mn-cs"/>
              </a:rPr>
              <a:t> </a:t>
            </a:r>
            <a:endParaRPr lang="en-GB" altLang="en-US" dirty="0">
              <a:ea typeface="MS PGothic"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Prehistoric Flint axe made by Stone age reenactor at The Museum of Welsh Life St Fagans Cardiff Wales UK</a:t>
            </a:r>
            <a:r>
              <a:rPr lang="en-GB" sz="1200" b="0" i="0" kern="1200" dirty="0">
                <a:solidFill>
                  <a:schemeClr val="tx1"/>
                </a:solidFill>
                <a:effectLst/>
                <a:latin typeface="+mn-lt"/>
                <a:ea typeface="MS PGothic" panose="020B0600070205080204" pitchFamily="34" charset="-128"/>
                <a:cs typeface="Arial" panose="020B0604020202020204" pitchFamily="34" charset="0"/>
              </a:rPr>
              <a:t> </a:t>
            </a:r>
            <a:r>
              <a:rPr lang="en-GB" altLang="en-US" dirty="0">
                <a:ea typeface="MS PGothic" panose="020B0600070205080204" pitchFamily="34" charset="-128"/>
                <a:cs typeface="Arial" panose="020B0604020202020204" pitchFamily="34" charset="0"/>
              </a:rPr>
              <a:t>© Alamy - </a:t>
            </a:r>
            <a:r>
              <a:rPr lang="en-GB" sz="1200" b="0" i="0" kern="1200" dirty="0">
                <a:solidFill>
                  <a:schemeClr val="tx1"/>
                </a:solidFill>
                <a:effectLst/>
                <a:latin typeface="+mn-lt"/>
                <a:ea typeface="+mn-ea"/>
                <a:cs typeface="+mn-cs"/>
              </a:rPr>
              <a:t>A2PJED</a:t>
            </a:r>
            <a:endParaRPr lang="en-GB" altLang="en-US" dirty="0">
              <a:ea typeface="MS PGothic" panose="020B0600070205080204" pitchFamily="34" charset="-128"/>
              <a:cs typeface="Arial" panose="020B0604020202020204" pitchFamily="34" charset="0"/>
            </a:endParaRPr>
          </a:p>
          <a:p>
            <a:pPr eaLnBrk="1" hangingPunct="1"/>
            <a:endParaRPr lang="en-GB" altLang="en-US" b="1"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QUESTION:</a:t>
            </a:r>
          </a:p>
          <a:p>
            <a:pPr eaLnBrk="1" hangingPunct="1"/>
            <a:r>
              <a:rPr lang="en-GB" altLang="en-US" dirty="0">
                <a:ea typeface="MS PGothic" panose="020B0600070205080204" pitchFamily="34" charset="-128"/>
                <a:cs typeface="Arial" panose="020B0604020202020204" pitchFamily="34" charset="0"/>
              </a:rPr>
              <a:t>What sort of tasks would Mesolithic people have used stone axes for?</a:t>
            </a:r>
          </a:p>
        </p:txBody>
      </p:sp>
      <p:sp>
        <p:nvSpPr>
          <p:cNvPr id="4" name="Slide Number Placeholder 3">
            <a:extLst>
              <a:ext uri="{FF2B5EF4-FFF2-40B4-BE49-F238E27FC236}">
                <a16:creationId xmlns:a16="http://schemas.microsoft.com/office/drawing/2014/main" id="{E831C609-8F3B-6D86-6561-9050DD9670AF}"/>
              </a:ext>
            </a:extLst>
          </p:cNvPr>
          <p:cNvSpPr>
            <a:spLocks noGrp="1"/>
          </p:cNvSpPr>
          <p:nvPr>
            <p:ph type="sldNum" sz="quarter" idx="5"/>
          </p:nvPr>
        </p:nvSpPr>
        <p:spPr/>
        <p:txBody>
          <a:bodyPr/>
          <a:lstStyle/>
          <a:p>
            <a:fld id="{1AFFFB68-4C17-3C4E-8F1F-E2E74032E6C9}" type="slidenum">
              <a:rPr lang="en-US" smtClean="0"/>
              <a:t>12</a:t>
            </a:fld>
            <a:endParaRPr lang="en-US" dirty="0"/>
          </a:p>
        </p:txBody>
      </p:sp>
    </p:spTree>
    <p:extLst>
      <p:ext uri="{BB962C8B-B14F-4D97-AF65-F5344CB8AC3E}">
        <p14:creationId xmlns:p14="http://schemas.microsoft.com/office/powerpoint/2010/main" val="234097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eaLnBrk="1" hangingPunct="1">
              <a:spcBef>
                <a:spcPct val="0"/>
              </a:spcBef>
            </a:pPr>
            <a:r>
              <a:rPr lang="en-GB" altLang="en-US" b="1" dirty="0">
                <a:ea typeface="MS PGothic" panose="020B0600070205080204" pitchFamily="34" charset="-128"/>
                <a:cs typeface="Arial" panose="020B0604020202020204" pitchFamily="34" charset="0"/>
              </a:rPr>
              <a:t>IMAGE: </a:t>
            </a:r>
          </a:p>
          <a:p>
            <a:pPr eaLnBrk="1" hangingPunct="1">
              <a:spcBef>
                <a:spcPct val="0"/>
              </a:spcBef>
            </a:pPr>
            <a:r>
              <a:rPr lang="en-GB" altLang="en-US" dirty="0">
                <a:ea typeface="MS PGothic" panose="020B0600070205080204" pitchFamily="34" charset="-128"/>
                <a:cs typeface="Arial" panose="020B0604020202020204" pitchFamily="34" charset="0"/>
              </a:rPr>
              <a:t>Barbed bone points. © Nation Museum of Scotland</a:t>
            </a:r>
          </a:p>
          <a:p>
            <a:pPr eaLnBrk="1" hangingPunct="1">
              <a:spcBef>
                <a:spcPct val="0"/>
              </a:spcBef>
            </a:pPr>
            <a:endParaRPr lang="en-GB" altLang="en-US" sz="1050" dirty="0">
              <a:latin typeface="Arial" panose="020B0604020202020204" pitchFamily="34" charset="0"/>
              <a:ea typeface="MS PGothic" panose="020B0600070205080204" pitchFamily="34" charset="-128"/>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dirty="0"/>
          </a:p>
        </p:txBody>
      </p:sp>
    </p:spTree>
    <p:extLst>
      <p:ext uri="{BB962C8B-B14F-4D97-AF65-F5344CB8AC3E}">
        <p14:creationId xmlns:p14="http://schemas.microsoft.com/office/powerpoint/2010/main" val="1921736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MS PGothic" panose="020B0600070205080204" pitchFamily="34" charset="-128"/>
                <a:cs typeface="Arial" panose="020B0604020202020204" pitchFamily="34" charset="0"/>
              </a:rPr>
              <a:t>Click </a:t>
            </a:r>
            <a:r>
              <a:rPr lang="en-GB" altLang="en-US" dirty="0">
                <a:ea typeface="MS PGothic" panose="020B0600070205080204" pitchFamily="34" charset="-128"/>
                <a:cs typeface="Arial" panose="020B0604020202020204" pitchFamily="34" charset="0"/>
              </a:rPr>
              <a:t>on each red dot to find out more about each location’ </a:t>
            </a:r>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dirty="0"/>
          </a:p>
        </p:txBody>
      </p:sp>
    </p:spTree>
    <p:extLst>
      <p:ext uri="{BB962C8B-B14F-4D97-AF65-F5344CB8AC3E}">
        <p14:creationId xmlns:p14="http://schemas.microsoft.com/office/powerpoint/2010/main" val="3980703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4E3DB-08FA-CBE6-8DA8-A954CCFB6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B17EA-B6E6-FE96-5027-134CF0BC58C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242A622-F4D2-E4AB-5B71-AC2383F250F5}"/>
              </a:ext>
            </a:extLst>
          </p:cNvPr>
          <p:cNvSpPr>
            <a:spLocks noGrp="1"/>
          </p:cNvSpPr>
          <p:nvPr>
            <p:ph type="body" idx="1"/>
          </p:nvPr>
        </p:nvSpPr>
        <p:spPr/>
        <p:txBody>
          <a:bodyPr/>
          <a:lstStyle/>
          <a:p>
            <a:r>
              <a:rPr lang="en-GB" altLang="en-US" b="1" dirty="0">
                <a:ea typeface="MS PGothic" panose="020B0600070205080204" pitchFamily="34" charset="-128"/>
                <a:cs typeface="Arial" panose="020B0604020202020204" pitchFamily="34" charset="0"/>
              </a:rPr>
              <a:t>IMAGE:</a:t>
            </a:r>
          </a:p>
          <a:p>
            <a:r>
              <a:rPr lang="en-GB" sz="1200" b="0" i="0" kern="1200" dirty="0">
                <a:solidFill>
                  <a:schemeClr val="tx1"/>
                </a:solidFill>
                <a:effectLst/>
                <a:latin typeface="+mn-lt"/>
                <a:ea typeface="+mn-ea"/>
                <a:cs typeface="+mn-cs"/>
              </a:rPr>
              <a:t>Schematic reconstruction illustration showing a possible construction method for a Mesolithic house based on evidence from Star Carr  </a:t>
            </a:r>
            <a:r>
              <a:rPr lang="en-GB" altLang="en-US" dirty="0">
                <a:solidFill>
                  <a:srgbClr val="0070C0"/>
                </a:solidFill>
                <a:ea typeface="MS PGothic" panose="020B0600070205080204" pitchFamily="34" charset="-128"/>
                <a:cs typeface="Arial" panose="020B0604020202020204" pitchFamily="34" charset="0"/>
              </a:rPr>
              <a:t>© </a:t>
            </a:r>
            <a:r>
              <a:rPr lang="en-GB" sz="1200" b="0" i="0" kern="1200" dirty="0">
                <a:solidFill>
                  <a:schemeClr val="tx1"/>
                </a:solidFill>
                <a:effectLst/>
                <a:latin typeface="+mn-lt"/>
                <a:ea typeface="+mn-ea"/>
                <a:cs typeface="+mn-cs"/>
              </a:rPr>
              <a:t>Historic England Archive Ref: IC330/005 </a:t>
            </a:r>
            <a:r>
              <a:rPr lang="en-GB" altLang="en-US" dirty="0">
                <a:solidFill>
                  <a:srgbClr val="0070C0"/>
                </a:solidFill>
                <a:ea typeface="MS PGothic" panose="020B0600070205080204" pitchFamily="34" charset="-128"/>
                <a:cs typeface="Arial" panose="020B0604020202020204" pitchFamily="34" charset="0"/>
              </a:rPr>
              <a:t>- </a:t>
            </a:r>
            <a:r>
              <a:rPr lang="en-GB" sz="1200" u="sng" kern="1200" dirty="0">
                <a:solidFill>
                  <a:schemeClr val="tx1"/>
                </a:solidFill>
                <a:effectLst/>
                <a:latin typeface="+mn-lt"/>
                <a:ea typeface="+mn-ea"/>
                <a:cs typeface="+mn-cs"/>
                <a:hlinkClick r:id="rId3"/>
              </a:rPr>
              <a:t>https://historicengland.org.uk/images-books/photos/item/IC330/005</a:t>
            </a:r>
            <a:r>
              <a:rPr lang="en-GB" sz="1200" kern="1200" dirty="0">
                <a:solidFill>
                  <a:schemeClr val="tx1"/>
                </a:solidFill>
                <a:effectLst/>
                <a:latin typeface="+mn-lt"/>
                <a:ea typeface="+mn-ea"/>
                <a:cs typeface="+mn-cs"/>
              </a:rPr>
              <a:t> </a:t>
            </a:r>
          </a:p>
          <a:p>
            <a:pPr algn="just" eaLnBrk="1" hangingPunct="1"/>
            <a:endParaRPr lang="en-GB" altLang="en-US" dirty="0">
              <a:ea typeface="MS PGothic" panose="020B0600070205080204" pitchFamily="34" charset="-128"/>
              <a:cs typeface="Arial" panose="020B0604020202020204" pitchFamily="34" charset="0"/>
            </a:endParaRPr>
          </a:p>
          <a:p>
            <a:pPr eaLnBrk="1" hangingPunct="1">
              <a:lnSpc>
                <a:spcPct val="90000"/>
              </a:lnSpc>
            </a:pPr>
            <a:r>
              <a:rPr lang="en-GB" altLang="en-US" b="1" dirty="0">
                <a:ea typeface="MS PGothic" panose="020B0600070205080204" pitchFamily="34" charset="-128"/>
                <a:cs typeface="Arial" panose="020B0604020202020204" pitchFamily="34" charset="0"/>
              </a:rPr>
              <a:t>QUESTION:</a:t>
            </a:r>
          </a:p>
          <a:p>
            <a:pPr eaLnBrk="1" hangingPunct="1">
              <a:lnSpc>
                <a:spcPct val="90000"/>
              </a:lnSpc>
            </a:pPr>
            <a:r>
              <a:rPr lang="en-GB" altLang="en-US" dirty="0">
                <a:ea typeface="MS PGothic" panose="020B0600070205080204" pitchFamily="34" charset="-128"/>
                <a:cs typeface="Arial" panose="020B0604020202020204" pitchFamily="34" charset="0"/>
              </a:rPr>
              <a:t>What do you think the roof and walls of the Mesolithic house would have been made of? </a:t>
            </a:r>
          </a:p>
          <a:p>
            <a:pPr eaLnBrk="1" hangingPunct="1">
              <a:lnSpc>
                <a:spcPct val="90000"/>
              </a:lnSpc>
            </a:pPr>
            <a:r>
              <a:rPr lang="en-GB" altLang="en-US" dirty="0">
                <a:ea typeface="MS PGothic" panose="020B0600070205080204" pitchFamily="34" charset="-128"/>
                <a:cs typeface="Arial" panose="020B0604020202020204" pitchFamily="34" charset="0"/>
              </a:rPr>
              <a:t>How does it compare to where you live?</a:t>
            </a:r>
            <a:endParaRPr lang="en-GB" altLang="en-US" dirty="0">
              <a:solidFill>
                <a:srgbClr val="0070C0"/>
              </a:solidFill>
              <a:ea typeface="MS PGothic" panose="020B0600070205080204" pitchFamily="34" charset="-128"/>
              <a:cs typeface="Arial" panose="020B0604020202020204" pitchFamily="34" charset="0"/>
            </a:endParaRPr>
          </a:p>
          <a:p>
            <a:endParaRPr lang="en-US" dirty="0"/>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Archaeological Research Services site about the Howick excavations - </a:t>
            </a:r>
            <a:r>
              <a:rPr lang="en-GB" sz="1200" u="sng" kern="1200" dirty="0">
                <a:solidFill>
                  <a:schemeClr val="tx1"/>
                </a:solidFill>
                <a:effectLst/>
                <a:latin typeface="+mn-lt"/>
                <a:ea typeface="+mn-ea"/>
                <a:cs typeface="+mn-cs"/>
                <a:hlinkClick r:id="rId4"/>
              </a:rPr>
              <a:t>https://archaeologicalresearchservices.com/projects/howick/</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19CC5418-D2D7-D62C-8EDF-661983B6764D}"/>
              </a:ext>
            </a:extLst>
          </p:cNvPr>
          <p:cNvSpPr>
            <a:spLocks noGrp="1"/>
          </p:cNvSpPr>
          <p:nvPr>
            <p:ph type="sldNum" sz="quarter" idx="5"/>
          </p:nvPr>
        </p:nvSpPr>
        <p:spPr/>
        <p:txBody>
          <a:bodyPr/>
          <a:lstStyle/>
          <a:p>
            <a:fld id="{1AFFFB68-4C17-3C4E-8F1F-E2E74032E6C9}" type="slidenum">
              <a:rPr lang="en-US" smtClean="0"/>
              <a:t>15</a:t>
            </a:fld>
            <a:endParaRPr lang="en-US" dirty="0"/>
          </a:p>
        </p:txBody>
      </p:sp>
    </p:spTree>
    <p:extLst>
      <p:ext uri="{BB962C8B-B14F-4D97-AF65-F5344CB8AC3E}">
        <p14:creationId xmlns:p14="http://schemas.microsoft.com/office/powerpoint/2010/main" val="3967723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altLang="en-US"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Reconstructed Mesolithic round-house - geograph.org.uk - 1091110.jpg </a:t>
            </a:r>
            <a:r>
              <a:rPr lang="en-GB" altLang="en-US" dirty="0">
                <a:solidFill>
                  <a:srgbClr val="0070C0"/>
                </a:solidFill>
                <a:ea typeface="MS PGothic" panose="020B0600070205080204" pitchFamily="34" charset="-128"/>
                <a:cs typeface="Arial" panose="020B0604020202020204" pitchFamily="34" charset="0"/>
              </a:rPr>
              <a:t>© Andrew Curtis / Reconstructed Mesolithic round-house - </a:t>
            </a:r>
            <a:r>
              <a:rPr lang="en-GB" sz="1200" u="sng" kern="1200" dirty="0">
                <a:solidFill>
                  <a:schemeClr val="tx1"/>
                </a:solidFill>
                <a:effectLst/>
                <a:latin typeface="+mn-lt"/>
                <a:ea typeface="+mn-ea"/>
                <a:cs typeface="+mn-cs"/>
                <a:hlinkClick r:id="rId3"/>
              </a:rPr>
              <a:t>https://commons.wikimedia.org/wiki/File:Reconstructed_Mesolithic_round-house_-_geograph.org.uk_-_1091110.jpg</a:t>
            </a:r>
            <a:r>
              <a:rPr lang="en-GB" sz="1200" kern="1200" dirty="0">
                <a:solidFill>
                  <a:schemeClr val="tx1"/>
                </a:solidFill>
                <a:effectLst/>
                <a:latin typeface="+mn-lt"/>
                <a:ea typeface="+mn-ea"/>
                <a:cs typeface="+mn-cs"/>
              </a:rPr>
              <a:t> </a:t>
            </a:r>
          </a:p>
          <a:p>
            <a:pPr algn="just" eaLnBrk="1" hangingPunct="1"/>
            <a:endParaRPr lang="en-GB" altLang="en-US" dirty="0">
              <a:ea typeface="MS PGothic" panose="020B0600070205080204" pitchFamily="34" charset="-128"/>
              <a:cs typeface="Arial" panose="020B0604020202020204" pitchFamily="34" charset="0"/>
            </a:endParaRPr>
          </a:p>
          <a:p>
            <a:pPr eaLnBrk="1" hangingPunct="1">
              <a:lnSpc>
                <a:spcPct val="90000"/>
              </a:lnSpc>
            </a:pPr>
            <a:r>
              <a:rPr lang="en-GB" altLang="en-US" b="1" dirty="0">
                <a:ea typeface="MS PGothic" panose="020B0600070205080204" pitchFamily="34" charset="-128"/>
                <a:cs typeface="Arial" panose="020B0604020202020204" pitchFamily="34" charset="0"/>
              </a:rPr>
              <a:t>QUESTION:</a:t>
            </a:r>
          </a:p>
          <a:p>
            <a:pPr eaLnBrk="1" hangingPunct="1">
              <a:lnSpc>
                <a:spcPct val="90000"/>
              </a:lnSpc>
            </a:pPr>
            <a:r>
              <a:rPr lang="en-GB" altLang="en-US" dirty="0">
                <a:ea typeface="MS PGothic" panose="020B0600070205080204" pitchFamily="34" charset="-128"/>
                <a:cs typeface="Arial" panose="020B0604020202020204" pitchFamily="34" charset="0"/>
              </a:rPr>
              <a:t>What do you think the roof and walls of the Mesolithic house would have been made of? </a:t>
            </a:r>
          </a:p>
          <a:p>
            <a:pPr eaLnBrk="1" hangingPunct="1">
              <a:lnSpc>
                <a:spcPct val="90000"/>
              </a:lnSpc>
            </a:pPr>
            <a:r>
              <a:rPr lang="en-GB" altLang="en-US" dirty="0">
                <a:ea typeface="MS PGothic" panose="020B0600070205080204" pitchFamily="34" charset="-128"/>
                <a:cs typeface="Arial" panose="020B0604020202020204" pitchFamily="34" charset="0"/>
              </a:rPr>
              <a:t>How does it compare to where you live?</a:t>
            </a:r>
          </a:p>
          <a:p>
            <a:pPr eaLnBrk="1" hangingPunct="1">
              <a:lnSpc>
                <a:spcPct val="90000"/>
              </a:lnSpc>
            </a:pPr>
            <a:endParaRPr lang="en-GB" altLang="en-US" dirty="0">
              <a:solidFill>
                <a:srgbClr val="0070C0"/>
              </a:solidFill>
              <a:ea typeface="MS PGothic" panose="020B0600070205080204" pitchFamily="34" charset="-128"/>
              <a:cs typeface="Arial" panose="020B0604020202020204" pitchFamily="34" charset="0"/>
            </a:endParaRPr>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Archaeological Research Services site about the Howick excavations - </a:t>
            </a:r>
            <a:r>
              <a:rPr lang="en-GB" sz="1200" u="sng" kern="1200" dirty="0">
                <a:solidFill>
                  <a:schemeClr val="tx1"/>
                </a:solidFill>
                <a:effectLst/>
                <a:latin typeface="+mn-lt"/>
                <a:ea typeface="+mn-ea"/>
                <a:cs typeface="+mn-cs"/>
                <a:hlinkClick r:id="rId4"/>
              </a:rPr>
              <a:t>https://archaeologicalresearchservices.com/projects/howick/</a:t>
            </a:r>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dirty="0"/>
          </a:p>
        </p:txBody>
      </p:sp>
    </p:spTree>
    <p:extLst>
      <p:ext uri="{BB962C8B-B14F-4D97-AF65-F5344CB8AC3E}">
        <p14:creationId xmlns:p14="http://schemas.microsoft.com/office/powerpoint/2010/main" val="3994770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77DFF-133F-82CE-A6EC-C089AE0B9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73CBE-AA23-AE86-1342-3B3728FB432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1169C95-5824-5D48-7E4D-E271275E98EF}"/>
              </a:ext>
            </a:extLst>
          </p:cNvPr>
          <p:cNvSpPr>
            <a:spLocks noGrp="1"/>
          </p:cNvSpPr>
          <p:nvPr>
            <p:ph type="body" idx="1"/>
          </p:nvPr>
        </p:nvSpPr>
        <p:spPr/>
        <p:txBody>
          <a:bodyPr/>
          <a:lstStyle/>
          <a:p>
            <a:pPr eaLnBrk="1" hangingPunct="1">
              <a:lnSpc>
                <a:spcPct val="90000"/>
              </a:lnSpc>
              <a:spcBef>
                <a:spcPct val="0"/>
              </a:spcBef>
            </a:pPr>
            <a:r>
              <a:rPr lang="en-GB" altLang="en-US"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90000"/>
              </a:lnSpc>
              <a:spcBef>
                <a:spcPct val="0"/>
              </a:spcBef>
              <a:spcAft>
                <a:spcPts val="0"/>
              </a:spcAft>
              <a:buClrTx/>
              <a:buSzTx/>
              <a:buFontTx/>
              <a:buNone/>
              <a:tabLst/>
              <a:defRPr/>
            </a:pPr>
            <a:r>
              <a:rPr lang="en-GB" altLang="en-US" dirty="0">
                <a:ea typeface="MS PGothic" panose="020B0600070205080204" pitchFamily="34" charset="-128"/>
                <a:cs typeface="Arial" panose="020B0604020202020204" pitchFamily="34" charset="0"/>
              </a:rPr>
              <a:t>Colour reconstruction drawing depicting the Mesolithic lake settlement, with people in a coracle in the foreground © </a:t>
            </a:r>
            <a:r>
              <a:rPr lang="en-GB" sz="1200" b="0" i="0" kern="1200" dirty="0">
                <a:solidFill>
                  <a:schemeClr val="tx1"/>
                </a:solidFill>
                <a:effectLst/>
                <a:latin typeface="+mn-lt"/>
                <a:ea typeface="+mn-ea"/>
                <a:cs typeface="+mn-cs"/>
              </a:rPr>
              <a:t>Historic England Archive Ref: IC330/002 - </a:t>
            </a:r>
            <a:r>
              <a:rPr lang="en-GB" sz="1200" u="sng" kern="1200" dirty="0">
                <a:solidFill>
                  <a:schemeClr val="tx1"/>
                </a:solidFill>
                <a:effectLst/>
                <a:latin typeface="+mn-lt"/>
                <a:ea typeface="+mn-ea"/>
                <a:cs typeface="+mn-cs"/>
                <a:hlinkClick r:id="rId3"/>
              </a:rPr>
              <a:t>https://historicengland.org.uk/images-books/photos/item/IC330/002</a:t>
            </a:r>
            <a:r>
              <a:rPr lang="en-GB" sz="1200" kern="1200" dirty="0">
                <a:solidFill>
                  <a:schemeClr val="tx1"/>
                </a:solidFill>
                <a:effectLst/>
                <a:latin typeface="+mn-lt"/>
                <a:ea typeface="+mn-ea"/>
                <a:cs typeface="+mn-cs"/>
              </a:rPr>
              <a:t> </a:t>
            </a:r>
          </a:p>
          <a:p>
            <a:pPr eaLnBrk="1" hangingPunct="1">
              <a:lnSpc>
                <a:spcPct val="90000"/>
              </a:lnSpc>
              <a:spcBef>
                <a:spcPct val="0"/>
              </a:spcBef>
            </a:pPr>
            <a:endParaRPr lang="en-GB" altLang="en-US" dirty="0">
              <a:ea typeface="MS PGothic" panose="020B0600070205080204" pitchFamily="34" charset="-128"/>
              <a:cs typeface="Arial" panose="020B0604020202020204" pitchFamily="34" charset="0"/>
            </a:endParaRPr>
          </a:p>
          <a:p>
            <a:pPr eaLnBrk="1" hangingPunct="1">
              <a:lnSpc>
                <a:spcPct val="90000"/>
              </a:lnSpc>
              <a:spcBef>
                <a:spcPct val="0"/>
              </a:spcBef>
            </a:pPr>
            <a:r>
              <a:rPr lang="en-GB" altLang="en-US" b="1" dirty="0">
                <a:ea typeface="MS PGothic" panose="020B0600070205080204" pitchFamily="34" charset="-128"/>
                <a:cs typeface="Arial" panose="020B0604020202020204" pitchFamily="34" charset="0"/>
              </a:rPr>
              <a:t>QUESTION:</a:t>
            </a:r>
            <a:br>
              <a:rPr lang="en-GB" altLang="en-US" dirty="0">
                <a:ea typeface="MS PGothic" panose="020B0600070205080204" pitchFamily="34" charset="-128"/>
                <a:cs typeface="Arial" panose="020B0604020202020204" pitchFamily="34" charset="0"/>
              </a:rPr>
            </a:br>
            <a:r>
              <a:rPr lang="en-GB" altLang="en-US" dirty="0">
                <a:ea typeface="MS PGothic" panose="020B0600070205080204" pitchFamily="34" charset="-128"/>
                <a:cs typeface="Arial" panose="020B0604020202020204" pitchFamily="34" charset="0"/>
              </a:rPr>
              <a:t>Why do you think the people who came to Star Carr chose to live by a lake?</a:t>
            </a:r>
          </a:p>
          <a:p>
            <a:pPr eaLnBrk="1" hangingPunct="1">
              <a:lnSpc>
                <a:spcPct val="90000"/>
              </a:lnSpc>
              <a:spcBef>
                <a:spcPct val="0"/>
              </a:spcBef>
            </a:pPr>
            <a:endParaRPr lang="en-GB" altLang="en-US" b="1" dirty="0">
              <a:ea typeface="MS PGothic" panose="020B0600070205080204" pitchFamily="34" charset="-128"/>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lang="en-US" b="1" dirty="0"/>
              <a:t>LINK:</a:t>
            </a:r>
          </a:p>
          <a:p>
            <a:pPr marL="0" marR="0" lvl="0" indent="0" algn="l" defTabSz="914400" rtl="0" eaLnBrk="1" fontAlgn="auto" latinLnBrk="0" hangingPunct="1">
              <a:lnSpc>
                <a:spcPct val="90000"/>
              </a:lnSpc>
              <a:spcBef>
                <a:spcPct val="0"/>
              </a:spcBef>
              <a:spcAft>
                <a:spcPts val="0"/>
              </a:spcAft>
              <a:buClrTx/>
              <a:buSzTx/>
              <a:buFontTx/>
              <a:buNone/>
              <a:tabLst/>
              <a:defRPr/>
            </a:pPr>
            <a:r>
              <a:rPr lang="en-GB" altLang="en-US" b="0" dirty="0">
                <a:ea typeface="MS PGothic" panose="020B0600070205080204" pitchFamily="34" charset="-128"/>
                <a:cs typeface="Arial" panose="020B0604020202020204" pitchFamily="34" charset="0"/>
              </a:rPr>
              <a:t>Star Carr schools’ resources - </a:t>
            </a:r>
            <a:r>
              <a:rPr lang="en-GB" sz="1200" u="sng" kern="1200" dirty="0">
                <a:solidFill>
                  <a:schemeClr val="tx1"/>
                </a:solidFill>
                <a:effectLst/>
                <a:latin typeface="+mn-lt"/>
                <a:ea typeface="+mn-ea"/>
                <a:cs typeface="+mn-cs"/>
                <a:hlinkClick r:id="rId4"/>
              </a:rPr>
              <a:t>http://www.starcarr.com/schools.html</a:t>
            </a:r>
            <a:r>
              <a:rPr lang="en-GB" sz="1200" kern="1200" dirty="0">
                <a:solidFill>
                  <a:schemeClr val="tx1"/>
                </a:solidFill>
                <a:effectLst/>
                <a:latin typeface="+mn-lt"/>
                <a:ea typeface="+mn-ea"/>
                <a:cs typeface="+mn-cs"/>
              </a:rPr>
              <a:t> </a:t>
            </a:r>
          </a:p>
          <a:p>
            <a:pPr eaLnBrk="1" hangingPunct="1">
              <a:lnSpc>
                <a:spcPct val="90000"/>
              </a:lnSpc>
              <a:spcBef>
                <a:spcPct val="0"/>
              </a:spcBef>
            </a:pPr>
            <a:endParaRPr lang="en-GB" altLang="en-US" b="0" dirty="0">
              <a:ea typeface="MS PGothic" panose="020B0600070205080204" pitchFamily="34" charset="-128"/>
              <a:cs typeface="Arial" panose="020B0604020202020204" pitchFamily="34" charset="0"/>
            </a:endParaRPr>
          </a:p>
          <a:p>
            <a:pPr algn="ctr" eaLnBrk="1" hangingPunct="1">
              <a:lnSpc>
                <a:spcPct val="90000"/>
              </a:lnSpc>
              <a:spcBef>
                <a:spcPct val="0"/>
              </a:spcBef>
            </a:pPr>
            <a:endParaRPr lang="en-GB" altLang="en-US" b="1" dirty="0">
              <a:ea typeface="MS PGothic" panose="020B0600070205080204" pitchFamily="34" charset="-128"/>
              <a:cs typeface="Arial" panose="020B0604020202020204" pitchFamily="34" charset="0"/>
            </a:endParaRPr>
          </a:p>
          <a:p>
            <a:pPr algn="ctr" eaLnBrk="1" hangingPunct="1">
              <a:lnSpc>
                <a:spcPct val="90000"/>
              </a:lnSpc>
              <a:spcBef>
                <a:spcPct val="0"/>
              </a:spcBef>
            </a:pPr>
            <a:endParaRPr lang="en-GB" altLang="en-US" b="1" dirty="0">
              <a:ea typeface="MS PGothic" panose="020B0600070205080204" pitchFamily="34" charset="-128"/>
              <a:cs typeface="Arial" panose="020B0604020202020204" pitchFamily="34" charset="0"/>
            </a:endParaRPr>
          </a:p>
          <a:p>
            <a:pPr algn="ctr" eaLnBrk="1" hangingPunct="1">
              <a:lnSpc>
                <a:spcPct val="90000"/>
              </a:lnSpc>
              <a:spcBef>
                <a:spcPct val="0"/>
              </a:spcBef>
            </a:pPr>
            <a:endParaRPr lang="en-GB" altLang="en-US" b="1" dirty="0">
              <a:ea typeface="MS PGothic" panose="020B0600070205080204" pitchFamily="34" charset="-128"/>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7DF35E82-0DD9-952E-65AE-9C2922334D4A}"/>
              </a:ext>
            </a:extLst>
          </p:cNvPr>
          <p:cNvSpPr>
            <a:spLocks noGrp="1"/>
          </p:cNvSpPr>
          <p:nvPr>
            <p:ph type="sldNum" sz="quarter" idx="5"/>
          </p:nvPr>
        </p:nvSpPr>
        <p:spPr/>
        <p:txBody>
          <a:bodyPr/>
          <a:lstStyle/>
          <a:p>
            <a:fld id="{1AFFFB68-4C17-3C4E-8F1F-E2E74032E6C9}" type="slidenum">
              <a:rPr lang="en-US" smtClean="0"/>
              <a:t>17</a:t>
            </a:fld>
            <a:endParaRPr lang="en-US" dirty="0"/>
          </a:p>
        </p:txBody>
      </p:sp>
    </p:spTree>
    <p:extLst>
      <p:ext uri="{BB962C8B-B14F-4D97-AF65-F5344CB8AC3E}">
        <p14:creationId xmlns:p14="http://schemas.microsoft.com/office/powerpoint/2010/main" val="1783201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3B2A4-0D50-5E8F-BCA5-BA62AE210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F2F88-CFFE-721A-E2DB-2CFFAF62819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2DE69FE-5397-22AF-AD11-8FCBCEA651C9}"/>
              </a:ext>
            </a:extLst>
          </p:cNvPr>
          <p:cNvSpPr>
            <a:spLocks noGrp="1"/>
          </p:cNvSpPr>
          <p:nvPr>
            <p:ph type="body" idx="1"/>
          </p:nvPr>
        </p:nvSpPr>
        <p:spPr/>
        <p:txBody>
          <a:bodyPr/>
          <a:lstStyle/>
          <a:p>
            <a:pPr eaLnBrk="1" hangingPunct="1">
              <a:lnSpc>
                <a:spcPct val="90000"/>
              </a:lnSpc>
              <a:spcBef>
                <a:spcPct val="0"/>
              </a:spcBef>
            </a:pPr>
            <a:r>
              <a:rPr lang="en-GB" altLang="en-US"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90000"/>
              </a:lnSpc>
              <a:spcBef>
                <a:spcPct val="0"/>
              </a:spcBef>
              <a:spcAft>
                <a:spcPts val="0"/>
              </a:spcAft>
              <a:buClrTx/>
              <a:buSzTx/>
              <a:buFontTx/>
              <a:buNone/>
              <a:tabLst/>
              <a:defRPr/>
            </a:pPr>
            <a:r>
              <a:rPr lang="en-GB" altLang="en-US" dirty="0">
                <a:ea typeface="MS PGothic" panose="020B0600070205080204" pitchFamily="34" charset="-128"/>
                <a:cs typeface="Arial" panose="020B0604020202020204" pitchFamily="34" charset="0"/>
              </a:rPr>
              <a:t>Colour reconstruction drawing depicting people in antlered head-dresses around the body of a deer </a:t>
            </a:r>
            <a:r>
              <a:rPr lang="en-GB" sz="1200" b="0" i="0" kern="1200" dirty="0">
                <a:solidFill>
                  <a:schemeClr val="tx1"/>
                </a:solidFill>
                <a:effectLst/>
                <a:latin typeface="+mn-lt"/>
                <a:ea typeface="+mn-ea"/>
                <a:cs typeface="+mn-cs"/>
              </a:rPr>
              <a:t>© Historic England Archive Ref: IC330/004 - </a:t>
            </a:r>
            <a:r>
              <a:rPr lang="en-GB" sz="1200" u="sng" kern="1200" dirty="0">
                <a:solidFill>
                  <a:schemeClr val="tx1"/>
                </a:solidFill>
                <a:effectLst/>
                <a:latin typeface="+mn-lt"/>
                <a:ea typeface="+mn-ea"/>
                <a:cs typeface="+mn-cs"/>
                <a:hlinkClick r:id="rId3"/>
              </a:rPr>
              <a:t>https://historicengland.org.uk/images-books/photos/item/IC330/004</a:t>
            </a:r>
            <a:r>
              <a:rPr lang="en-GB" sz="1200" kern="1200" dirty="0">
                <a:solidFill>
                  <a:schemeClr val="tx1"/>
                </a:solidFill>
                <a:effectLst/>
                <a:latin typeface="+mn-lt"/>
                <a:ea typeface="+mn-ea"/>
                <a:cs typeface="+mn-cs"/>
              </a:rPr>
              <a:t> </a:t>
            </a:r>
          </a:p>
          <a:p>
            <a:pPr eaLnBrk="1" hangingPunct="1">
              <a:lnSpc>
                <a:spcPct val="90000"/>
              </a:lnSpc>
              <a:spcBef>
                <a:spcPct val="0"/>
              </a:spcBef>
            </a:pPr>
            <a:endParaRPr lang="en-GB" altLang="en-US" dirty="0">
              <a:ea typeface="MS PGothic" panose="020B0600070205080204" pitchFamily="34" charset="-128"/>
              <a:cs typeface="Arial" panose="020B0604020202020204" pitchFamily="34" charset="0"/>
            </a:endParaRPr>
          </a:p>
          <a:p>
            <a:pPr eaLnBrk="1" hangingPunct="1">
              <a:lnSpc>
                <a:spcPct val="90000"/>
              </a:lnSpc>
              <a:spcBef>
                <a:spcPct val="0"/>
              </a:spcBef>
            </a:pPr>
            <a:r>
              <a:rPr lang="en-GB" altLang="en-US" b="1" dirty="0">
                <a:ea typeface="MS PGothic" panose="020B0600070205080204" pitchFamily="34" charset="-128"/>
                <a:cs typeface="Arial" panose="020B0604020202020204" pitchFamily="34" charset="0"/>
              </a:rPr>
              <a:t>QUESTION:</a:t>
            </a:r>
            <a:br>
              <a:rPr lang="en-GB" altLang="en-US" dirty="0">
                <a:ea typeface="MS PGothic" panose="020B0600070205080204" pitchFamily="34" charset="-128"/>
                <a:cs typeface="Arial" panose="020B0604020202020204" pitchFamily="34" charset="0"/>
              </a:rPr>
            </a:br>
            <a:r>
              <a:rPr lang="en-GB" altLang="en-US" dirty="0">
                <a:ea typeface="MS PGothic" panose="020B0600070205080204" pitchFamily="34" charset="-128"/>
                <a:cs typeface="Arial" panose="020B0604020202020204" pitchFamily="34" charset="0"/>
              </a:rPr>
              <a:t>Why do you think the people who came to Star Carr chose to live by a lake?</a:t>
            </a:r>
          </a:p>
          <a:p>
            <a:pPr eaLnBrk="1" hangingPunct="1">
              <a:lnSpc>
                <a:spcPct val="90000"/>
              </a:lnSpc>
              <a:spcBef>
                <a:spcPct val="0"/>
              </a:spcBef>
            </a:pPr>
            <a:endParaRPr lang="en-GB" altLang="en-US" dirty="0">
              <a:ea typeface="MS PGothic" panose="020B0600070205080204" pitchFamily="34" charset="-128"/>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lang="en-US" b="1" dirty="0"/>
              <a:t>LINK:</a:t>
            </a:r>
          </a:p>
          <a:p>
            <a:pPr marL="0" marR="0" lvl="0" indent="0" algn="l" defTabSz="914400" rtl="0" eaLnBrk="1" fontAlgn="auto" latinLnBrk="0" hangingPunct="1">
              <a:lnSpc>
                <a:spcPct val="90000"/>
              </a:lnSpc>
              <a:spcBef>
                <a:spcPct val="0"/>
              </a:spcBef>
              <a:spcAft>
                <a:spcPts val="0"/>
              </a:spcAft>
              <a:buClrTx/>
              <a:buSzTx/>
              <a:buFontTx/>
              <a:buNone/>
              <a:tabLst/>
              <a:defRPr/>
            </a:pPr>
            <a:r>
              <a:rPr lang="en-GB" altLang="en-US" b="0" dirty="0">
                <a:ea typeface="MS PGothic" panose="020B0600070205080204" pitchFamily="34" charset="-128"/>
                <a:cs typeface="Arial" panose="020B0604020202020204" pitchFamily="34" charset="0"/>
              </a:rPr>
              <a:t>Star Carr schools’ resources - </a:t>
            </a:r>
            <a:r>
              <a:rPr lang="en-GB" sz="1200" u="sng" kern="1200" dirty="0">
                <a:solidFill>
                  <a:schemeClr val="tx1"/>
                </a:solidFill>
                <a:effectLst/>
                <a:latin typeface="+mn-lt"/>
                <a:ea typeface="+mn-ea"/>
                <a:cs typeface="+mn-cs"/>
                <a:hlinkClick r:id="rId4"/>
              </a:rPr>
              <a:t>http://www.starcarr.com/schools.html</a:t>
            </a:r>
            <a:r>
              <a:rPr lang="en-GB" sz="1200" kern="1200" dirty="0">
                <a:solidFill>
                  <a:schemeClr val="tx1"/>
                </a:solidFill>
                <a:effectLst/>
                <a:latin typeface="+mn-lt"/>
                <a:ea typeface="+mn-ea"/>
                <a:cs typeface="+mn-cs"/>
              </a:rPr>
              <a:t> </a:t>
            </a:r>
          </a:p>
          <a:p>
            <a:pPr eaLnBrk="1" hangingPunct="1">
              <a:lnSpc>
                <a:spcPct val="90000"/>
              </a:lnSpc>
              <a:spcBef>
                <a:spcPct val="0"/>
              </a:spcBef>
            </a:pPr>
            <a:endParaRPr lang="en-GB" altLang="en-US" dirty="0">
              <a:ea typeface="MS PGothic" panose="020B0600070205080204" pitchFamily="34" charset="-128"/>
              <a:cs typeface="Arial" panose="020B0604020202020204" pitchFamily="34" charset="0"/>
            </a:endParaRPr>
          </a:p>
          <a:p>
            <a:pPr algn="ctr" eaLnBrk="1" hangingPunct="1">
              <a:lnSpc>
                <a:spcPct val="90000"/>
              </a:lnSpc>
              <a:spcBef>
                <a:spcPct val="0"/>
              </a:spcBef>
            </a:pPr>
            <a:endParaRPr lang="en-GB" altLang="en-US" b="1" dirty="0">
              <a:ea typeface="MS PGothic" panose="020B0600070205080204" pitchFamily="34" charset="-128"/>
              <a:cs typeface="Arial" panose="020B0604020202020204" pitchFamily="34" charset="0"/>
            </a:endParaRPr>
          </a:p>
          <a:p>
            <a:pPr algn="ctr" eaLnBrk="1" hangingPunct="1">
              <a:lnSpc>
                <a:spcPct val="90000"/>
              </a:lnSpc>
              <a:spcBef>
                <a:spcPct val="0"/>
              </a:spcBef>
            </a:pPr>
            <a:endParaRPr lang="en-GB" altLang="en-US" b="1" dirty="0">
              <a:ea typeface="MS PGothic" panose="020B0600070205080204" pitchFamily="34" charset="-128"/>
              <a:cs typeface="Arial" panose="020B0604020202020204" pitchFamily="34" charset="0"/>
            </a:endParaRPr>
          </a:p>
          <a:p>
            <a:pPr algn="ctr" eaLnBrk="1" hangingPunct="1">
              <a:lnSpc>
                <a:spcPct val="90000"/>
              </a:lnSpc>
              <a:spcBef>
                <a:spcPct val="0"/>
              </a:spcBef>
            </a:pPr>
            <a:endParaRPr lang="en-GB" altLang="en-US" b="1" dirty="0">
              <a:ea typeface="MS PGothic" panose="020B0600070205080204" pitchFamily="34" charset="-128"/>
              <a:cs typeface="Arial" panose="020B0604020202020204" pitchFamily="34" charset="0"/>
            </a:endParaRPr>
          </a:p>
          <a:p>
            <a:pPr algn="ctr" eaLnBrk="1" hangingPunct="1">
              <a:lnSpc>
                <a:spcPct val="90000"/>
              </a:lnSpc>
              <a:spcBef>
                <a:spcPct val="0"/>
              </a:spcBef>
            </a:pPr>
            <a:endParaRPr lang="en-GB" altLang="en-US" b="1" dirty="0">
              <a:ea typeface="MS PGothic" panose="020B0600070205080204" pitchFamily="34" charset="-128"/>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BED56E25-685F-B8B6-3982-0A58A37E267F}"/>
              </a:ext>
            </a:extLst>
          </p:cNvPr>
          <p:cNvSpPr>
            <a:spLocks noGrp="1"/>
          </p:cNvSpPr>
          <p:nvPr>
            <p:ph type="sldNum" sz="quarter" idx="5"/>
          </p:nvPr>
        </p:nvSpPr>
        <p:spPr/>
        <p:txBody>
          <a:bodyPr/>
          <a:lstStyle/>
          <a:p>
            <a:fld id="{1AFFFB68-4C17-3C4E-8F1F-E2E74032E6C9}" type="slidenum">
              <a:rPr lang="en-US" smtClean="0"/>
              <a:t>18</a:t>
            </a:fld>
            <a:endParaRPr lang="en-US" dirty="0"/>
          </a:p>
        </p:txBody>
      </p:sp>
    </p:spTree>
    <p:extLst>
      <p:ext uri="{BB962C8B-B14F-4D97-AF65-F5344CB8AC3E}">
        <p14:creationId xmlns:p14="http://schemas.microsoft.com/office/powerpoint/2010/main" val="2799494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488B4-88A5-DCAA-47AC-4C274A17C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73FCF7-1FB0-8DEA-6D75-34DBE232016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CDED314-804F-2BD4-659F-63DDEC1E8C9D}"/>
              </a:ext>
            </a:extLst>
          </p:cNvPr>
          <p:cNvSpPr>
            <a:spLocks noGrp="1"/>
          </p:cNvSpPr>
          <p:nvPr>
            <p:ph type="body" idx="1"/>
          </p:nvPr>
        </p:nvSpPr>
        <p:spPr/>
        <p:txBody>
          <a:bodyPr/>
          <a:lstStyle/>
          <a:p>
            <a:pPr eaLnBrk="1" hangingPunct="1">
              <a:spcBef>
                <a:spcPct val="0"/>
              </a:spcBef>
            </a:pPr>
            <a:r>
              <a:rPr lang="en-GB" altLang="en-US" b="1" dirty="0">
                <a:ea typeface="MS PGothic" panose="020B0600070205080204" pitchFamily="34" charset="-128"/>
                <a:cs typeface="Arial" panose="020B0604020202020204" pitchFamily="34" charset="0"/>
              </a:rPr>
              <a:t>IMAGE: </a:t>
            </a:r>
          </a:p>
          <a:p>
            <a:pPr eaLnBrk="1" hangingPunct="1">
              <a:spcBef>
                <a:spcPct val="0"/>
              </a:spcBef>
            </a:pPr>
            <a:r>
              <a:rPr lang="en-GB" altLang="en-US" dirty="0">
                <a:ea typeface="MS PGothic" panose="020B0600070205080204" pitchFamily="34" charset="-128"/>
                <a:cs typeface="Arial" panose="020B0604020202020204" pitchFamily="34" charset="0"/>
              </a:rPr>
              <a:t>Mesolithic burial practices at Aveline’s Hole imagined by an artist. </a:t>
            </a:r>
            <a:r>
              <a:rPr lang="en-GB" sz="1200" b="0" i="0" kern="1200" dirty="0">
                <a:solidFill>
                  <a:schemeClr val="tx1"/>
                </a:solidFill>
                <a:effectLst/>
                <a:latin typeface="+mn-lt"/>
                <a:ea typeface="+mn-ea"/>
                <a:cs typeface="+mn-cs"/>
              </a:rPr>
              <a:t>© Historic England Archive Ref: </a:t>
            </a:r>
            <a:r>
              <a:rPr lang="en-GB" altLang="en-US" dirty="0">
                <a:ea typeface="MS PGothic" panose="020B0600070205080204" pitchFamily="34" charset="-128"/>
                <a:cs typeface="Arial" panose="020B0604020202020204" pitchFamily="34" charset="0"/>
              </a:rPr>
              <a:t>IC035_016 - </a:t>
            </a:r>
            <a:r>
              <a:rPr lang="en-US" sz="1200" u="sng" kern="1200" dirty="0">
                <a:solidFill>
                  <a:schemeClr val="tx1"/>
                </a:solidFill>
                <a:effectLst/>
                <a:latin typeface="+mn-lt"/>
                <a:ea typeface="+mn-ea"/>
                <a:cs typeface="+mn-cs"/>
                <a:hlinkClick r:id="rId3"/>
              </a:rPr>
              <a:t>https://historicengland.org.uk/images-books/photos/item/IC035/016</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altLang="en-US"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QUESTION:</a:t>
            </a:r>
          </a:p>
          <a:p>
            <a:pPr eaLnBrk="1" hangingPunct="1"/>
            <a:r>
              <a:rPr lang="en-GB" altLang="en-US" dirty="0">
                <a:ea typeface="MS PGothic" panose="020B0600070205080204" pitchFamily="34" charset="-128"/>
                <a:cs typeface="Arial" panose="020B0604020202020204" pitchFamily="34" charset="0"/>
              </a:rPr>
              <a:t>Why do you think Mesolithic people chose a cave to bury their dead in?</a:t>
            </a:r>
          </a:p>
          <a:p>
            <a:endParaRPr lang="en-US" dirty="0"/>
          </a:p>
        </p:txBody>
      </p:sp>
      <p:sp>
        <p:nvSpPr>
          <p:cNvPr id="4" name="Slide Number Placeholder 3">
            <a:extLst>
              <a:ext uri="{FF2B5EF4-FFF2-40B4-BE49-F238E27FC236}">
                <a16:creationId xmlns:a16="http://schemas.microsoft.com/office/drawing/2014/main" id="{90C6FDE0-60B7-0CBD-33A1-A496747AD6F0}"/>
              </a:ext>
            </a:extLst>
          </p:cNvPr>
          <p:cNvSpPr>
            <a:spLocks noGrp="1"/>
          </p:cNvSpPr>
          <p:nvPr>
            <p:ph type="sldNum" sz="quarter" idx="5"/>
          </p:nvPr>
        </p:nvSpPr>
        <p:spPr/>
        <p:txBody>
          <a:bodyPr/>
          <a:lstStyle/>
          <a:p>
            <a:fld id="{1AFFFB68-4C17-3C4E-8F1F-E2E74032E6C9}" type="slidenum">
              <a:rPr lang="en-US" smtClean="0"/>
              <a:t>19</a:t>
            </a:fld>
            <a:endParaRPr lang="en-US" dirty="0"/>
          </a:p>
        </p:txBody>
      </p:sp>
    </p:spTree>
    <p:extLst>
      <p:ext uri="{BB962C8B-B14F-4D97-AF65-F5344CB8AC3E}">
        <p14:creationId xmlns:p14="http://schemas.microsoft.com/office/powerpoint/2010/main" val="1851994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E7AF6-208F-FA03-BBD8-888E1B263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1E17E-02FE-A89D-3F61-8FC00EE0553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9724D44-E9A0-2D30-C73C-1D2D068F725B}"/>
              </a:ext>
            </a:extLst>
          </p:cNvPr>
          <p:cNvSpPr>
            <a:spLocks noGrp="1"/>
          </p:cNvSpPr>
          <p:nvPr>
            <p:ph type="body" idx="1"/>
          </p:nvPr>
        </p:nvSpPr>
        <p:spPr/>
        <p:txBody>
          <a:bodyPr/>
          <a:lstStyle/>
          <a:p>
            <a:pPr eaLnBrk="1" hangingPunct="1">
              <a:spcBef>
                <a:spcPct val="0"/>
              </a:spcBef>
            </a:pPr>
            <a:r>
              <a:rPr lang="en-GB" altLang="en-US" b="1" dirty="0">
                <a:ea typeface="MS PGothic" panose="020B0600070205080204" pitchFamily="34" charset="-128"/>
                <a:cs typeface="Arial" panose="020B0604020202020204" pitchFamily="34" charset="0"/>
              </a:rPr>
              <a:t>IMAGE: </a:t>
            </a:r>
          </a:p>
          <a:p>
            <a:pPr eaLnBrk="1" hangingPunct="1">
              <a:spcBef>
                <a:spcPct val="0"/>
              </a:spcBef>
            </a:pPr>
            <a:r>
              <a:rPr lang="en-GB" altLang="en-US" dirty="0">
                <a:ea typeface="MS PGothic" panose="020B0600070205080204" pitchFamily="34" charset="-128"/>
                <a:cs typeface="Arial" panose="020B0604020202020204" pitchFamily="34" charset="0"/>
              </a:rPr>
              <a:t>Mesolithic burial practices at Aveline’s Hole imagined by an artist. </a:t>
            </a:r>
            <a:r>
              <a:rPr lang="en-GB" sz="1200" b="0" i="0" kern="1200" dirty="0">
                <a:solidFill>
                  <a:schemeClr val="tx1"/>
                </a:solidFill>
                <a:effectLst/>
                <a:latin typeface="+mn-lt"/>
                <a:ea typeface="+mn-ea"/>
                <a:cs typeface="+mn-cs"/>
              </a:rPr>
              <a:t>© Historic England Archive Ref: </a:t>
            </a:r>
            <a:r>
              <a:rPr lang="en-GB" altLang="en-US" dirty="0">
                <a:ea typeface="MS PGothic" panose="020B0600070205080204" pitchFamily="34" charset="-128"/>
                <a:cs typeface="Arial" panose="020B0604020202020204" pitchFamily="34" charset="0"/>
              </a:rPr>
              <a:t>IC035_015 - </a:t>
            </a:r>
            <a:r>
              <a:rPr lang="en-US" sz="1200" u="sng" kern="1200" dirty="0">
                <a:solidFill>
                  <a:schemeClr val="tx1"/>
                </a:solidFill>
                <a:effectLst/>
                <a:latin typeface="+mn-lt"/>
                <a:ea typeface="+mn-ea"/>
                <a:cs typeface="+mn-cs"/>
                <a:hlinkClick r:id="rId3"/>
              </a:rPr>
              <a:t>https://historicengland.org.uk/images-books/photos/item/IC035/015</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altLang="en-US"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QUESTION:</a:t>
            </a:r>
          </a:p>
          <a:p>
            <a:pPr eaLnBrk="1" hangingPunct="1"/>
            <a:r>
              <a:rPr lang="en-GB" altLang="en-US" dirty="0">
                <a:ea typeface="MS PGothic" panose="020B0600070205080204" pitchFamily="34" charset="-128"/>
                <a:cs typeface="Arial" panose="020B0604020202020204" pitchFamily="34" charset="0"/>
              </a:rPr>
              <a:t>Why do you think Mesolithic people chose a cave to bury their dead in?</a:t>
            </a:r>
          </a:p>
          <a:p>
            <a:endParaRPr lang="en-US" dirty="0"/>
          </a:p>
        </p:txBody>
      </p:sp>
      <p:sp>
        <p:nvSpPr>
          <p:cNvPr id="4" name="Slide Number Placeholder 3">
            <a:extLst>
              <a:ext uri="{FF2B5EF4-FFF2-40B4-BE49-F238E27FC236}">
                <a16:creationId xmlns:a16="http://schemas.microsoft.com/office/drawing/2014/main" id="{37F33A91-0B04-21A7-37E6-604600A56F06}"/>
              </a:ext>
            </a:extLst>
          </p:cNvPr>
          <p:cNvSpPr>
            <a:spLocks noGrp="1"/>
          </p:cNvSpPr>
          <p:nvPr>
            <p:ph type="sldNum" sz="quarter" idx="5"/>
          </p:nvPr>
        </p:nvSpPr>
        <p:spPr/>
        <p:txBody>
          <a:bodyPr/>
          <a:lstStyle/>
          <a:p>
            <a:fld id="{1AFFFB68-4C17-3C4E-8F1F-E2E74032E6C9}" type="slidenum">
              <a:rPr lang="en-US" smtClean="0"/>
              <a:t>20</a:t>
            </a:fld>
            <a:endParaRPr lang="en-US" dirty="0"/>
          </a:p>
        </p:txBody>
      </p:sp>
    </p:spTree>
    <p:extLst>
      <p:ext uri="{BB962C8B-B14F-4D97-AF65-F5344CB8AC3E}">
        <p14:creationId xmlns:p14="http://schemas.microsoft.com/office/powerpoint/2010/main" val="1121558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lgn="just" eaLnBrk="1" hangingPunct="1"/>
            <a:endParaRPr lang="en-GB" altLang="en-US" dirty="0">
              <a:ea typeface="MS PGothic" panose="020B0600070205080204" pitchFamily="34"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dirty="0"/>
          </a:p>
        </p:txBody>
      </p:sp>
    </p:spTree>
    <p:extLst>
      <p:ext uri="{BB962C8B-B14F-4D97-AF65-F5344CB8AC3E}">
        <p14:creationId xmlns:p14="http://schemas.microsoft.com/office/powerpoint/2010/main" val="587900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180E-A20C-AEF1-CA89-0785C517E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125B57-8847-523A-8281-366738A3041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F50C4B0-C919-1B9A-78C3-784C6547721F}"/>
              </a:ext>
            </a:extLst>
          </p:cNvPr>
          <p:cNvSpPr>
            <a:spLocks noGrp="1"/>
          </p:cNvSpPr>
          <p:nvPr>
            <p:ph type="body" idx="1"/>
          </p:nvPr>
        </p:nvSpPr>
        <p:spPr/>
        <p:txBody>
          <a:bodyPr/>
          <a:lstStyle/>
          <a:p>
            <a:pPr eaLnBrk="1" hangingPunct="1">
              <a:spcBef>
                <a:spcPct val="0"/>
              </a:spcBef>
            </a:pPr>
            <a:r>
              <a:rPr lang="en-GB" altLang="en-US" b="1" dirty="0">
                <a:ea typeface="MS PGothic" panose="020B0600070205080204" pitchFamily="34" charset="-128"/>
                <a:cs typeface="Arial" panose="020B0604020202020204" pitchFamily="34" charset="0"/>
              </a:rPr>
              <a:t>IMAGE:</a:t>
            </a:r>
          </a:p>
          <a:p>
            <a:pPr eaLnBrk="1" hangingPunct="1">
              <a:spcBef>
                <a:spcPct val="0"/>
              </a:spcBef>
            </a:pPr>
            <a:r>
              <a:rPr lang="en-GB" altLang="en-US" dirty="0">
                <a:ea typeface="MS PGothic" panose="020B0600070205080204" pitchFamily="34" charset="-128"/>
                <a:cs typeface="Arial" panose="020B0604020202020204" pitchFamily="34" charset="0"/>
              </a:rPr>
              <a:t>Underwater remains from the Mesolithic site at Bouldnor Clliffs under excavation. © Maritime Archaeology Trust and Mike Greaves</a:t>
            </a:r>
            <a:endParaRPr lang="en-GB" altLang="en-US" b="1" dirty="0">
              <a:ea typeface="MS PGothic" panose="020B0600070205080204" pitchFamily="34" charset="-128"/>
              <a:cs typeface="Arial" panose="020B0604020202020204" pitchFamily="34" charset="0"/>
            </a:endParaRPr>
          </a:p>
          <a:p>
            <a:endParaRPr lang="en-GB" altLang="en-US" dirty="0">
              <a:ea typeface="MS PGothic" panose="020B0600070205080204" pitchFamily="34" charset="-128"/>
              <a:cs typeface="Arial" panose="020B0604020202020204" pitchFamily="34" charset="0"/>
            </a:endParaRPr>
          </a:p>
          <a:p>
            <a:pPr eaLnBrk="1" hangingPunct="1">
              <a:spcBef>
                <a:spcPct val="0"/>
              </a:spcBef>
            </a:pPr>
            <a:r>
              <a:rPr lang="en-GB" altLang="en-US" b="1" dirty="0">
                <a:ea typeface="MS PGothic" panose="020B0600070205080204" pitchFamily="34" charset="-128"/>
                <a:cs typeface="Arial" panose="020B0604020202020204" pitchFamily="34" charset="0"/>
              </a:rPr>
              <a:t>QUESTION:</a:t>
            </a:r>
          </a:p>
          <a:p>
            <a:pPr eaLnBrk="1" hangingPunct="1">
              <a:spcBef>
                <a:spcPct val="0"/>
              </a:spcBef>
            </a:pPr>
            <a:r>
              <a:rPr lang="en-GB" altLang="en-US" dirty="0">
                <a:ea typeface="MS PGothic" panose="020B0600070205080204" pitchFamily="34" charset="-128"/>
                <a:cs typeface="Arial" panose="020B0604020202020204" pitchFamily="34" charset="0"/>
              </a:rPr>
              <a:t>How would you feel about working underwater? </a:t>
            </a:r>
          </a:p>
          <a:p>
            <a:pPr eaLnBrk="1" hangingPunct="1">
              <a:spcBef>
                <a:spcPct val="0"/>
              </a:spcBef>
            </a:pPr>
            <a:endParaRPr lang="en-GB" altLang="en-US" dirty="0">
              <a:ea typeface="MS PGothic"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t>LINK:</a:t>
            </a:r>
            <a:endParaRPr lang="en-GB" altLang="en-US" dirty="0">
              <a:ea typeface="MS PGothic"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MS PGothic" panose="020B0600070205080204" pitchFamily="34" charset="-128"/>
                <a:cs typeface="Arial" panose="020B0604020202020204" pitchFamily="34" charset="0"/>
              </a:rPr>
              <a:t>Maritime Archaeology Trust webpage with 3D model - </a:t>
            </a:r>
            <a:r>
              <a:rPr lang="en-GB" sz="1200" u="sng" kern="1200" dirty="0">
                <a:solidFill>
                  <a:schemeClr val="tx1"/>
                </a:solidFill>
                <a:effectLst/>
                <a:latin typeface="+mn-lt"/>
                <a:ea typeface="+mn-ea"/>
                <a:cs typeface="+mn-cs"/>
                <a:hlinkClick r:id="rId3"/>
              </a:rPr>
              <a:t>https://maritimearchaeologytrust.org/projects-research/bouldnor-cliff/</a:t>
            </a:r>
            <a:r>
              <a:rPr lang="en-GB" sz="1200" kern="1200" dirty="0">
                <a:solidFill>
                  <a:schemeClr val="tx1"/>
                </a:solidFill>
                <a:effectLst/>
                <a:latin typeface="+mn-lt"/>
                <a:ea typeface="+mn-ea"/>
                <a:cs typeface="+mn-cs"/>
              </a:rPr>
              <a:t> </a:t>
            </a:r>
          </a:p>
          <a:p>
            <a:pPr eaLnBrk="1" hangingPunct="1">
              <a:spcBef>
                <a:spcPct val="0"/>
              </a:spcBef>
            </a:pPr>
            <a:endParaRPr lang="en-GB" altLang="en-US"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03B8D845-8BA3-106E-63A5-65F1454632A7}"/>
              </a:ext>
            </a:extLst>
          </p:cNvPr>
          <p:cNvSpPr>
            <a:spLocks noGrp="1"/>
          </p:cNvSpPr>
          <p:nvPr>
            <p:ph type="sldNum" sz="quarter" idx="5"/>
          </p:nvPr>
        </p:nvSpPr>
        <p:spPr/>
        <p:txBody>
          <a:bodyPr/>
          <a:lstStyle/>
          <a:p>
            <a:fld id="{1AFFFB68-4C17-3C4E-8F1F-E2E74032E6C9}" type="slidenum">
              <a:rPr lang="en-US" smtClean="0"/>
              <a:t>21</a:t>
            </a:fld>
            <a:endParaRPr lang="en-US" dirty="0"/>
          </a:p>
        </p:txBody>
      </p:sp>
    </p:spTree>
    <p:extLst>
      <p:ext uri="{BB962C8B-B14F-4D97-AF65-F5344CB8AC3E}">
        <p14:creationId xmlns:p14="http://schemas.microsoft.com/office/powerpoint/2010/main" val="2955031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98499-40C0-ED71-1955-D86B3B0482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5702D-F2E3-8547-3564-D4A4FD0B5AC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125EB58-052A-5D7E-10A5-02B4E1D6FD37}"/>
              </a:ext>
            </a:extLst>
          </p:cNvPr>
          <p:cNvSpPr>
            <a:spLocks noGrp="1"/>
          </p:cNvSpPr>
          <p:nvPr>
            <p:ph type="body" idx="1"/>
          </p:nvPr>
        </p:nvSpPr>
        <p:spPr/>
        <p:txBody>
          <a:bodyPr/>
          <a:lstStyle/>
          <a:p>
            <a:pPr eaLnBrk="1" hangingPunct="1">
              <a:spcBef>
                <a:spcPct val="0"/>
              </a:spcBef>
            </a:pPr>
            <a:r>
              <a:rPr lang="en-GB" altLang="en-US" b="1" dirty="0">
                <a:ea typeface="MS PGothic" panose="020B0600070205080204" pitchFamily="34" charset="-128"/>
                <a:cs typeface="Arial" panose="020B0604020202020204" pitchFamily="34" charset="0"/>
              </a:rPr>
              <a:t>IMAGE:</a:t>
            </a:r>
          </a:p>
          <a:p>
            <a:pPr eaLnBrk="1" hangingPunct="1">
              <a:spcBef>
                <a:spcPct val="0"/>
              </a:spcBef>
            </a:pPr>
            <a:r>
              <a:rPr lang="en-GB" altLang="en-US" dirty="0">
                <a:ea typeface="MS PGothic" panose="020B0600070205080204" pitchFamily="34" charset="-128"/>
                <a:cs typeface="Arial" panose="020B0604020202020204" pitchFamily="34" charset="0"/>
              </a:rPr>
              <a:t>Underwater remains from the Mesolithic site at Bouldnor Clliffs under excavation. © Maritime Archaeology Trust and Roland Brooks</a:t>
            </a:r>
            <a:endParaRPr lang="en-GB" altLang="en-US" b="1" dirty="0">
              <a:ea typeface="MS PGothic" panose="020B0600070205080204" pitchFamily="34" charset="-128"/>
              <a:cs typeface="Arial" panose="020B0604020202020204" pitchFamily="34" charset="0"/>
            </a:endParaRPr>
          </a:p>
          <a:p>
            <a:endParaRPr lang="en-GB" altLang="en-US" dirty="0">
              <a:ea typeface="MS PGothic" panose="020B0600070205080204" pitchFamily="34" charset="-128"/>
              <a:cs typeface="Arial" panose="020B0604020202020204" pitchFamily="34" charset="0"/>
            </a:endParaRPr>
          </a:p>
          <a:p>
            <a:pPr eaLnBrk="1" hangingPunct="1">
              <a:spcBef>
                <a:spcPct val="0"/>
              </a:spcBef>
            </a:pPr>
            <a:r>
              <a:rPr lang="en-GB" altLang="en-US" b="1" dirty="0">
                <a:ea typeface="MS PGothic" panose="020B0600070205080204" pitchFamily="34" charset="-128"/>
                <a:cs typeface="Arial" panose="020B0604020202020204" pitchFamily="34" charset="0"/>
              </a:rPr>
              <a:t>QUESTION:</a:t>
            </a:r>
          </a:p>
          <a:p>
            <a:pPr eaLnBrk="1" hangingPunct="1">
              <a:spcBef>
                <a:spcPct val="0"/>
              </a:spcBef>
            </a:pPr>
            <a:r>
              <a:rPr lang="en-GB" altLang="en-US" dirty="0">
                <a:ea typeface="MS PGothic" panose="020B0600070205080204" pitchFamily="34" charset="-128"/>
                <a:cs typeface="Arial" panose="020B0604020202020204" pitchFamily="34" charset="0"/>
              </a:rPr>
              <a:t>How would you feel about working underwater? </a:t>
            </a:r>
          </a:p>
          <a:p>
            <a:pPr eaLnBrk="1" hangingPunct="1">
              <a:spcBef>
                <a:spcPct val="0"/>
              </a:spcBef>
            </a:pPr>
            <a:endParaRPr lang="en-GB" altLang="en-US" dirty="0">
              <a:ea typeface="MS PGothic"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t>LINK:</a:t>
            </a:r>
            <a:endParaRPr lang="en-GB" altLang="en-US" dirty="0">
              <a:ea typeface="MS PGothic"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MS PGothic" panose="020B0600070205080204" pitchFamily="34" charset="-128"/>
                <a:cs typeface="Arial" panose="020B0604020202020204" pitchFamily="34" charset="0"/>
              </a:rPr>
              <a:t>Maritime Archaeology Trust webpage with 3D model - </a:t>
            </a:r>
            <a:r>
              <a:rPr lang="en-GB" sz="1200" u="sng" kern="1200" dirty="0">
                <a:solidFill>
                  <a:schemeClr val="tx1"/>
                </a:solidFill>
                <a:effectLst/>
                <a:latin typeface="+mn-lt"/>
                <a:ea typeface="+mn-ea"/>
                <a:cs typeface="+mn-cs"/>
                <a:hlinkClick r:id="rId3"/>
              </a:rPr>
              <a:t>https://maritimearchaeologytrust.org/projects-research/bouldnor-cliff/</a:t>
            </a:r>
            <a:r>
              <a:rPr lang="en-GB" sz="1200" kern="1200" dirty="0">
                <a:solidFill>
                  <a:schemeClr val="tx1"/>
                </a:solidFill>
                <a:effectLst/>
                <a:latin typeface="+mn-lt"/>
                <a:ea typeface="+mn-ea"/>
                <a:cs typeface="+mn-cs"/>
              </a:rPr>
              <a:t> </a:t>
            </a:r>
          </a:p>
          <a:p>
            <a:pPr eaLnBrk="1" hangingPunct="1">
              <a:spcBef>
                <a:spcPct val="0"/>
              </a:spcBef>
            </a:pPr>
            <a:endParaRPr lang="en-GB" altLang="en-US"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AC29BCBF-DAA7-26A5-ABA8-3C615AB09482}"/>
              </a:ext>
            </a:extLst>
          </p:cNvPr>
          <p:cNvSpPr>
            <a:spLocks noGrp="1"/>
          </p:cNvSpPr>
          <p:nvPr>
            <p:ph type="sldNum" sz="quarter" idx="5"/>
          </p:nvPr>
        </p:nvSpPr>
        <p:spPr/>
        <p:txBody>
          <a:bodyPr/>
          <a:lstStyle/>
          <a:p>
            <a:fld id="{1AFFFB68-4C17-3C4E-8F1F-E2E74032E6C9}" type="slidenum">
              <a:rPr lang="en-US" smtClean="0"/>
              <a:t>22</a:t>
            </a:fld>
            <a:endParaRPr lang="en-US" dirty="0"/>
          </a:p>
        </p:txBody>
      </p:sp>
    </p:spTree>
    <p:extLst>
      <p:ext uri="{BB962C8B-B14F-4D97-AF65-F5344CB8AC3E}">
        <p14:creationId xmlns:p14="http://schemas.microsoft.com/office/powerpoint/2010/main" val="3118880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DEB8A-8EE4-C862-BBF4-7143634239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3C44F-C3CC-223E-36E3-1F02340FDFA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521DB6E-A1E6-1456-11DE-BE067892B4DF}"/>
              </a:ext>
            </a:extLst>
          </p:cNvPr>
          <p:cNvSpPr>
            <a:spLocks noGrp="1"/>
          </p:cNvSpPr>
          <p:nvPr>
            <p:ph type="body" idx="1"/>
          </p:nvPr>
        </p:nvSpPr>
        <p:spPr/>
        <p:txBody>
          <a:bodyPr/>
          <a:lstStyle/>
          <a:p>
            <a:pPr eaLnBrk="1" hangingPunct="1">
              <a:spcBef>
                <a:spcPct val="0"/>
              </a:spcBef>
            </a:pPr>
            <a:r>
              <a:rPr lang="en-GB" altLang="en-US" b="1" dirty="0">
                <a:ea typeface="MS PGothic" panose="020B0600070205080204" pitchFamily="34" charset="-128"/>
                <a:cs typeface="Arial" panose="020B0604020202020204" pitchFamily="34" charset="0"/>
              </a:rPr>
              <a:t>IMAGE:</a:t>
            </a:r>
          </a:p>
          <a:p>
            <a:pPr eaLnBrk="1" hangingPunct="1">
              <a:spcBef>
                <a:spcPct val="0"/>
              </a:spcBef>
            </a:pPr>
            <a:r>
              <a:rPr lang="en-GB" altLang="en-US" dirty="0">
                <a:ea typeface="MS PGothic" panose="020B0600070205080204" pitchFamily="34" charset="-128"/>
                <a:cs typeface="Arial" panose="020B0604020202020204" pitchFamily="34" charset="0"/>
              </a:rPr>
              <a:t>March Hill. © Seren Griffiths</a:t>
            </a:r>
          </a:p>
          <a:p>
            <a:endParaRPr lang="en-GB" altLang="en-US" dirty="0">
              <a:ea typeface="MS PGothic" panose="020B0600070205080204" pitchFamily="34" charset="-128"/>
              <a:cs typeface="Arial" panose="020B0604020202020204" pitchFamily="34" charset="0"/>
            </a:endParaRPr>
          </a:p>
          <a:p>
            <a:pPr eaLnBrk="1" hangingPunct="1">
              <a:spcBef>
                <a:spcPct val="0"/>
              </a:spcBef>
            </a:pPr>
            <a:r>
              <a:rPr lang="en-GB" altLang="en-US" b="1" dirty="0">
                <a:ea typeface="MS PGothic" panose="020B0600070205080204" pitchFamily="34" charset="-128"/>
                <a:cs typeface="Arial" panose="020B0604020202020204" pitchFamily="34" charset="0"/>
              </a:rPr>
              <a:t>QUESTION:</a:t>
            </a:r>
            <a:br>
              <a:rPr lang="en-GB" altLang="en-US" dirty="0">
                <a:ea typeface="MS PGothic" panose="020B0600070205080204" pitchFamily="34" charset="-128"/>
                <a:cs typeface="Arial" panose="020B0604020202020204" pitchFamily="34" charset="0"/>
              </a:rPr>
            </a:br>
            <a:r>
              <a:rPr lang="en-GB" altLang="en-US" dirty="0">
                <a:ea typeface="MS PGothic" panose="020B0600070205080204" pitchFamily="34" charset="-128"/>
                <a:cs typeface="Arial" panose="020B0604020202020204" pitchFamily="34" charset="0"/>
              </a:rPr>
              <a:t>If you were a Mesolithic person, what could you swap for good stone to make tools?</a:t>
            </a:r>
          </a:p>
          <a:p>
            <a:pPr eaLnBrk="1" hangingPunct="1">
              <a:spcBef>
                <a:spcPct val="0"/>
              </a:spcBef>
            </a:pPr>
            <a:endParaRPr lang="en-GB" altLang="en-US"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D0D642EA-1736-E5E9-6557-BD7C2B81EE1D}"/>
              </a:ext>
            </a:extLst>
          </p:cNvPr>
          <p:cNvSpPr>
            <a:spLocks noGrp="1"/>
          </p:cNvSpPr>
          <p:nvPr>
            <p:ph type="sldNum" sz="quarter" idx="5"/>
          </p:nvPr>
        </p:nvSpPr>
        <p:spPr/>
        <p:txBody>
          <a:bodyPr/>
          <a:lstStyle/>
          <a:p>
            <a:fld id="{1AFFFB68-4C17-3C4E-8F1F-E2E74032E6C9}" type="slidenum">
              <a:rPr lang="en-US" smtClean="0"/>
              <a:t>23</a:t>
            </a:fld>
            <a:endParaRPr lang="en-US" dirty="0"/>
          </a:p>
        </p:txBody>
      </p:sp>
    </p:spTree>
    <p:extLst>
      <p:ext uri="{BB962C8B-B14F-4D97-AF65-F5344CB8AC3E}">
        <p14:creationId xmlns:p14="http://schemas.microsoft.com/office/powerpoint/2010/main" val="4458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61B07-32E7-48B3-727D-58AE74828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D931E4-14E9-3D5C-8518-1051A681A84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C6E7604-9BD7-0085-F74B-1CE3C3C32766}"/>
              </a:ext>
            </a:extLst>
          </p:cNvPr>
          <p:cNvSpPr>
            <a:spLocks noGrp="1"/>
          </p:cNvSpPr>
          <p:nvPr>
            <p:ph type="body" idx="1"/>
          </p:nvPr>
        </p:nvSpPr>
        <p:spPr/>
        <p:txBody>
          <a:bodyPr/>
          <a:lstStyle/>
          <a:p>
            <a:pPr eaLnBrk="1" hangingPunct="1">
              <a:spcBef>
                <a:spcPct val="0"/>
              </a:spcBef>
            </a:pPr>
            <a:r>
              <a:rPr lang="en-GB" altLang="en-US"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MS PGothic" panose="020B0600070205080204" pitchFamily="34" charset="-128"/>
                <a:cs typeface="Arial" panose="020B0604020202020204" pitchFamily="34" charset="0"/>
              </a:rPr>
              <a:t>Detail of five Mesolithic microliths. © </a:t>
            </a:r>
            <a:r>
              <a:rPr lang="en-GB" sz="1200" b="0" i="0" kern="1200" dirty="0">
                <a:solidFill>
                  <a:schemeClr val="tx1"/>
                </a:solidFill>
                <a:effectLst/>
                <a:latin typeface="+mn-lt"/>
                <a:ea typeface="+mn-ea"/>
                <a:cs typeface="+mn-cs"/>
              </a:rPr>
              <a:t>Historic England Archive Ref: DP081188 - </a:t>
            </a:r>
            <a:r>
              <a:rPr lang="en-GB" sz="1200" u="sng" kern="1200" dirty="0">
                <a:solidFill>
                  <a:schemeClr val="tx1"/>
                </a:solidFill>
                <a:effectLst/>
                <a:latin typeface="+mn-lt"/>
                <a:ea typeface="+mn-ea"/>
                <a:cs typeface="+mn-cs"/>
                <a:hlinkClick r:id="rId3"/>
              </a:rPr>
              <a:t>https://historicengland.org.uk/images-books/photos/item/DP081188</a:t>
            </a:r>
            <a:r>
              <a:rPr lang="en-GB" sz="1200" kern="1200" dirty="0">
                <a:solidFill>
                  <a:schemeClr val="tx1"/>
                </a:solidFill>
                <a:effectLst/>
                <a:latin typeface="+mn-lt"/>
                <a:ea typeface="+mn-ea"/>
                <a:cs typeface="+mn-cs"/>
              </a:rPr>
              <a:t> </a:t>
            </a:r>
          </a:p>
          <a:p>
            <a:endParaRPr lang="en-GB" altLang="en-US" dirty="0">
              <a:ea typeface="MS PGothic" panose="020B0600070205080204" pitchFamily="34" charset="-128"/>
              <a:cs typeface="Arial" panose="020B0604020202020204" pitchFamily="34" charset="0"/>
            </a:endParaRPr>
          </a:p>
          <a:p>
            <a:pPr eaLnBrk="1" hangingPunct="1">
              <a:spcBef>
                <a:spcPct val="0"/>
              </a:spcBef>
            </a:pPr>
            <a:r>
              <a:rPr lang="en-GB" altLang="en-US" b="1" dirty="0">
                <a:ea typeface="MS PGothic" panose="020B0600070205080204" pitchFamily="34" charset="-128"/>
                <a:cs typeface="Arial" panose="020B0604020202020204" pitchFamily="34" charset="0"/>
              </a:rPr>
              <a:t>QUESTION:</a:t>
            </a:r>
            <a:br>
              <a:rPr lang="en-GB" altLang="en-US" dirty="0">
                <a:ea typeface="MS PGothic" panose="020B0600070205080204" pitchFamily="34" charset="-128"/>
                <a:cs typeface="Arial" panose="020B0604020202020204" pitchFamily="34" charset="0"/>
              </a:rPr>
            </a:br>
            <a:r>
              <a:rPr lang="en-GB" altLang="en-US" dirty="0">
                <a:ea typeface="MS PGothic" panose="020B0600070205080204" pitchFamily="34" charset="-128"/>
                <a:cs typeface="Arial" panose="020B0604020202020204" pitchFamily="34" charset="0"/>
              </a:rPr>
              <a:t>If you were a Mesolithic person, what could you swap for good stone to make tools?</a:t>
            </a:r>
          </a:p>
        </p:txBody>
      </p:sp>
      <p:sp>
        <p:nvSpPr>
          <p:cNvPr id="4" name="Slide Number Placeholder 3">
            <a:extLst>
              <a:ext uri="{FF2B5EF4-FFF2-40B4-BE49-F238E27FC236}">
                <a16:creationId xmlns:a16="http://schemas.microsoft.com/office/drawing/2014/main" id="{60F909A5-FB9B-53D6-6682-25D63A723328}"/>
              </a:ext>
            </a:extLst>
          </p:cNvPr>
          <p:cNvSpPr>
            <a:spLocks noGrp="1"/>
          </p:cNvSpPr>
          <p:nvPr>
            <p:ph type="sldNum" sz="quarter" idx="5"/>
          </p:nvPr>
        </p:nvSpPr>
        <p:spPr/>
        <p:txBody>
          <a:bodyPr/>
          <a:lstStyle/>
          <a:p>
            <a:fld id="{1AFFFB68-4C17-3C4E-8F1F-E2E74032E6C9}" type="slidenum">
              <a:rPr lang="en-US" smtClean="0"/>
              <a:t>24</a:t>
            </a:fld>
            <a:endParaRPr lang="en-US" dirty="0"/>
          </a:p>
        </p:txBody>
      </p:sp>
    </p:spTree>
    <p:extLst>
      <p:ext uri="{BB962C8B-B14F-4D97-AF65-F5344CB8AC3E}">
        <p14:creationId xmlns:p14="http://schemas.microsoft.com/office/powerpoint/2010/main" val="4151875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AA8F6-F0B7-B546-6168-1121599128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78CB8-0257-4605-0137-F21CD3FA61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82A330-B545-CFD5-FE1C-60BBFCBEB524}"/>
              </a:ext>
            </a:extLst>
          </p:cNvPr>
          <p:cNvSpPr>
            <a:spLocks noGrp="1"/>
          </p:cNvSpPr>
          <p:nvPr>
            <p:ph type="body" idx="1"/>
          </p:nvPr>
        </p:nvSpPr>
        <p:spPr/>
        <p:txBody>
          <a:bodyPr/>
          <a:lstStyle/>
          <a:p>
            <a:pPr eaLnBrk="1" hangingPunct="1">
              <a:spcBef>
                <a:spcPct val="0"/>
              </a:spcBef>
            </a:pPr>
            <a:r>
              <a:rPr lang="en-GB" altLang="en-US"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a:ea typeface="MS PGothic" panose="020B0600070205080204" pitchFamily="34" charset="-128"/>
                <a:cs typeface="Arial" panose="020B0604020202020204" pitchFamily="34" charset="0"/>
              </a:rPr>
              <a:t>Oronsay</a:t>
            </a:r>
            <a:r>
              <a:rPr lang="en-GB" altLang="en-US" dirty="0">
                <a:ea typeface="MS PGothic" panose="020B0600070205080204" pitchFamily="34" charset="-128"/>
                <a:cs typeface="Arial" panose="020B0604020202020204" pitchFamily="34" charset="0"/>
              </a:rPr>
              <a:t> midden </a:t>
            </a:r>
            <a:r>
              <a:rPr lang="en-GB" sz="1200" b="0" i="0" kern="1200" dirty="0">
                <a:solidFill>
                  <a:schemeClr val="tx1"/>
                </a:solidFill>
                <a:effectLst/>
                <a:latin typeface="+mn-lt"/>
                <a:ea typeface="+mn-ea"/>
                <a:cs typeface="+mn-cs"/>
              </a:rPr>
              <a:t>© Crown Copyright: HES Ref: SC 575742 - </a:t>
            </a:r>
            <a:r>
              <a:rPr lang="en-GB" sz="1200" u="sng" kern="1200" dirty="0">
                <a:solidFill>
                  <a:schemeClr val="tx1"/>
                </a:solidFill>
                <a:effectLst/>
                <a:latin typeface="+mn-lt"/>
                <a:ea typeface="+mn-ea"/>
                <a:cs typeface="+mn-cs"/>
                <a:hlinkClick r:id="rId3"/>
              </a:rPr>
              <a:t>https://www.trove.scot/image/575742</a:t>
            </a:r>
            <a:r>
              <a:rPr lang="en-GB" sz="1200" kern="1200" dirty="0">
                <a:solidFill>
                  <a:schemeClr val="tx1"/>
                </a:solidFill>
                <a:effectLst/>
                <a:latin typeface="+mn-lt"/>
                <a:ea typeface="+mn-ea"/>
                <a:cs typeface="+mn-cs"/>
              </a:rPr>
              <a:t> </a:t>
            </a:r>
          </a:p>
          <a:p>
            <a:endParaRPr lang="en-GB" altLang="en-US" dirty="0">
              <a:ea typeface="MS PGothic" panose="020B0600070205080204" pitchFamily="34" charset="-128"/>
              <a:cs typeface="Arial" panose="020B0604020202020204" pitchFamily="34" charset="0"/>
            </a:endParaRPr>
          </a:p>
          <a:p>
            <a:pPr eaLnBrk="1" hangingPunct="1">
              <a:spcBef>
                <a:spcPct val="0"/>
              </a:spcBef>
            </a:pPr>
            <a:r>
              <a:rPr lang="en-GB" altLang="en-US" b="1" dirty="0">
                <a:ea typeface="MS PGothic" panose="020B0600070205080204" pitchFamily="34" charset="-128"/>
                <a:cs typeface="Arial" panose="020B0604020202020204" pitchFamily="34" charset="0"/>
              </a:rPr>
              <a:t>QUESTION:</a:t>
            </a:r>
            <a:br>
              <a:rPr lang="en-GB" altLang="en-US" b="1" dirty="0">
                <a:ea typeface="MS PGothic" panose="020B0600070205080204" pitchFamily="34" charset="-128"/>
                <a:cs typeface="Arial" panose="020B0604020202020204" pitchFamily="34" charset="0"/>
              </a:rPr>
            </a:br>
            <a:r>
              <a:rPr lang="en-GB" altLang="en-US" dirty="0">
                <a:ea typeface="MS PGothic" panose="020B0600070205080204" pitchFamily="34" charset="-128"/>
                <a:cs typeface="Arial" panose="020B0604020202020204" pitchFamily="34" charset="0"/>
              </a:rPr>
              <a:t>What do you do with your food waste and rubbish? Where does it end up?</a:t>
            </a:r>
          </a:p>
          <a:p>
            <a:pPr eaLnBrk="1" hangingPunct="1">
              <a:spcBef>
                <a:spcPct val="0"/>
              </a:spcBef>
            </a:pPr>
            <a:endParaRPr lang="en-GB" altLang="en-US"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1BBF8086-FEE8-98DE-2D9A-F851FA98D92A}"/>
              </a:ext>
            </a:extLst>
          </p:cNvPr>
          <p:cNvSpPr>
            <a:spLocks noGrp="1"/>
          </p:cNvSpPr>
          <p:nvPr>
            <p:ph type="sldNum" sz="quarter" idx="5"/>
          </p:nvPr>
        </p:nvSpPr>
        <p:spPr/>
        <p:txBody>
          <a:bodyPr/>
          <a:lstStyle/>
          <a:p>
            <a:fld id="{1AFFFB68-4C17-3C4E-8F1F-E2E74032E6C9}" type="slidenum">
              <a:rPr lang="en-US" smtClean="0"/>
              <a:t>25</a:t>
            </a:fld>
            <a:endParaRPr lang="en-US" dirty="0"/>
          </a:p>
        </p:txBody>
      </p:sp>
    </p:spTree>
    <p:extLst>
      <p:ext uri="{BB962C8B-B14F-4D97-AF65-F5344CB8AC3E}">
        <p14:creationId xmlns:p14="http://schemas.microsoft.com/office/powerpoint/2010/main" val="29323746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F311E-45D9-74C0-6685-1911BA334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A32903-1F94-FF73-A294-B1F88A92927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052BA5B-F9AE-DB5F-43A4-7C5BAA55CD8E}"/>
              </a:ext>
            </a:extLst>
          </p:cNvPr>
          <p:cNvSpPr>
            <a:spLocks noGrp="1"/>
          </p:cNvSpPr>
          <p:nvPr>
            <p:ph type="body" idx="1"/>
          </p:nvPr>
        </p:nvSpPr>
        <p:spPr/>
        <p:txBody>
          <a:bodyPr/>
          <a:lstStyle/>
          <a:p>
            <a:pPr eaLnBrk="1" hangingPunct="1">
              <a:spcBef>
                <a:spcPct val="0"/>
              </a:spcBef>
            </a:pPr>
            <a:r>
              <a:rPr lang="en-GB" altLang="en-US" b="1" dirty="0">
                <a:ea typeface="MS PGothic" panose="020B0600070205080204" pitchFamily="34" charset="-128"/>
                <a:cs typeface="Arial" panose="020B0604020202020204" pitchFamily="34" charset="0"/>
              </a:rPr>
              <a:t>IMAGE:</a:t>
            </a:r>
          </a:p>
          <a:p>
            <a:r>
              <a:rPr lang="en-GB" altLang="en-US">
                <a:ea typeface="MS PGothic" panose="020B0600070205080204" pitchFamily="34" charset="-128"/>
                <a:cs typeface="Arial" panose="020B0604020202020204" pitchFamily="34" charset="0"/>
              </a:rPr>
              <a:t>Oronsay</a:t>
            </a:r>
            <a:r>
              <a:rPr lang="en-GB" altLang="en-US" dirty="0">
                <a:ea typeface="MS PGothic" panose="020B0600070205080204" pitchFamily="34" charset="-128"/>
                <a:cs typeface="Arial" panose="020B0604020202020204" pitchFamily="34" charset="0"/>
              </a:rPr>
              <a:t> midden </a:t>
            </a:r>
            <a:r>
              <a:rPr lang="en-GB" sz="1200" b="0" i="0" kern="1200" dirty="0">
                <a:solidFill>
                  <a:schemeClr val="tx1"/>
                </a:solidFill>
                <a:effectLst/>
                <a:latin typeface="+mn-lt"/>
                <a:ea typeface="+mn-ea"/>
                <a:cs typeface="+mn-cs"/>
              </a:rPr>
              <a:t>© Licensed by National Museums Scotland (Records of the Scottish Cultural Resources Access Network (SCRAN), Edinburgh, Scotland) Ref: DP 510206 - </a:t>
            </a:r>
            <a:r>
              <a:rPr lang="en-GB" sz="1200" u="sng" kern="1200" dirty="0">
                <a:solidFill>
                  <a:schemeClr val="tx1"/>
                </a:solidFill>
                <a:effectLst/>
                <a:latin typeface="+mn-lt"/>
                <a:ea typeface="+mn-ea"/>
                <a:cs typeface="+mn-cs"/>
                <a:hlinkClick r:id="rId3"/>
              </a:rPr>
              <a:t>https://www.trove.scot/image/2894455</a:t>
            </a:r>
            <a:r>
              <a:rPr lang="en-GB" sz="1200" kern="1200" dirty="0">
                <a:solidFill>
                  <a:schemeClr val="tx1"/>
                </a:solidFill>
                <a:effectLst/>
                <a:latin typeface="+mn-lt"/>
                <a:ea typeface="+mn-ea"/>
                <a:cs typeface="+mn-cs"/>
              </a:rPr>
              <a:t> </a:t>
            </a:r>
          </a:p>
          <a:p>
            <a:endParaRPr lang="en-GB" altLang="en-US" dirty="0">
              <a:ea typeface="MS PGothic" panose="020B0600070205080204" pitchFamily="34" charset="-128"/>
              <a:cs typeface="Arial" panose="020B0604020202020204" pitchFamily="34" charset="0"/>
            </a:endParaRPr>
          </a:p>
          <a:p>
            <a:pPr eaLnBrk="1" hangingPunct="1">
              <a:spcBef>
                <a:spcPct val="0"/>
              </a:spcBef>
            </a:pPr>
            <a:r>
              <a:rPr lang="en-GB" altLang="en-US" b="1" dirty="0">
                <a:ea typeface="MS PGothic" panose="020B0600070205080204" pitchFamily="34" charset="-128"/>
                <a:cs typeface="Arial" panose="020B0604020202020204" pitchFamily="34" charset="0"/>
              </a:rPr>
              <a:t>QUESTION:</a:t>
            </a:r>
            <a:br>
              <a:rPr lang="en-GB" altLang="en-US" b="1" dirty="0">
                <a:ea typeface="MS PGothic" panose="020B0600070205080204" pitchFamily="34" charset="-128"/>
                <a:cs typeface="Arial" panose="020B0604020202020204" pitchFamily="34" charset="0"/>
              </a:rPr>
            </a:br>
            <a:r>
              <a:rPr lang="en-GB" altLang="en-US" dirty="0">
                <a:ea typeface="MS PGothic" panose="020B0600070205080204" pitchFamily="34" charset="-128"/>
                <a:cs typeface="Arial" panose="020B0604020202020204" pitchFamily="34" charset="0"/>
              </a:rPr>
              <a:t>What do you do with your food waste and rubbish? Where does it end up?</a:t>
            </a:r>
          </a:p>
        </p:txBody>
      </p:sp>
      <p:sp>
        <p:nvSpPr>
          <p:cNvPr id="4" name="Slide Number Placeholder 3">
            <a:extLst>
              <a:ext uri="{FF2B5EF4-FFF2-40B4-BE49-F238E27FC236}">
                <a16:creationId xmlns:a16="http://schemas.microsoft.com/office/drawing/2014/main" id="{6CDE32DC-6606-4B88-58C9-B02FF99AD4C0}"/>
              </a:ext>
            </a:extLst>
          </p:cNvPr>
          <p:cNvSpPr>
            <a:spLocks noGrp="1"/>
          </p:cNvSpPr>
          <p:nvPr>
            <p:ph type="sldNum" sz="quarter" idx="5"/>
          </p:nvPr>
        </p:nvSpPr>
        <p:spPr/>
        <p:txBody>
          <a:bodyPr/>
          <a:lstStyle/>
          <a:p>
            <a:fld id="{1AFFFB68-4C17-3C4E-8F1F-E2E74032E6C9}" type="slidenum">
              <a:rPr lang="en-US" smtClean="0"/>
              <a:t>26</a:t>
            </a:fld>
            <a:endParaRPr lang="en-US" dirty="0"/>
          </a:p>
        </p:txBody>
      </p:sp>
    </p:spTree>
    <p:extLst>
      <p:ext uri="{BB962C8B-B14F-4D97-AF65-F5344CB8AC3E}">
        <p14:creationId xmlns:p14="http://schemas.microsoft.com/office/powerpoint/2010/main" val="28070249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7C217-41F2-7C05-33A0-97ED4D71A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6F375-03AA-7AC8-F24E-7F18D98C13F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89AAA56-8671-A506-89AF-948734E1E303}"/>
              </a:ext>
            </a:extLst>
          </p:cNvPr>
          <p:cNvSpPr>
            <a:spLocks noGrp="1"/>
          </p:cNvSpPr>
          <p:nvPr>
            <p:ph type="body" idx="1"/>
          </p:nvPr>
        </p:nvSpPr>
        <p:spPr/>
        <p:txBody>
          <a:bodyPr/>
          <a:lstStyle/>
          <a:p>
            <a:r>
              <a:rPr lang="en-GB" altLang="en-US" b="1" dirty="0">
                <a:ea typeface="MS PGothic" panose="020B0600070205080204" pitchFamily="34" charset="-128"/>
                <a:cs typeface="Arial" panose="020B0604020202020204" pitchFamily="34" charset="0"/>
              </a:rPr>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MS PGothic" panose="020B0600070205080204" pitchFamily="34" charset="-128"/>
                <a:cs typeface="Arial" panose="020B0604020202020204" pitchFamily="34" charset="0"/>
              </a:rPr>
              <a:t>Simple reconstruction illustration depicting new and old timber posts erected to the north-west of Stonehenge in the Mesolithic era, between circa 8500BC and circa 7000BC. </a:t>
            </a:r>
            <a:r>
              <a:rPr lang="en-GB" sz="1200" b="0" i="0" kern="1200" dirty="0">
                <a:solidFill>
                  <a:schemeClr val="tx1"/>
                </a:solidFill>
                <a:effectLst/>
                <a:latin typeface="+mn-lt"/>
                <a:ea typeface="+mn-ea"/>
                <a:cs typeface="+mn-cs"/>
              </a:rPr>
              <a:t>© Historic England Archive - </a:t>
            </a:r>
            <a:r>
              <a:rPr lang="en-GB" altLang="en-US" dirty="0">
                <a:ea typeface="MS PGothic" panose="020B0600070205080204" pitchFamily="34" charset="-128"/>
                <a:cs typeface="Arial" panose="020B0604020202020204" pitchFamily="34" charset="0"/>
              </a:rPr>
              <a:t>Ref: IC095/068 - </a:t>
            </a:r>
            <a:r>
              <a:rPr lang="en-GB" sz="1200" u="sng" kern="1200" dirty="0">
                <a:solidFill>
                  <a:schemeClr val="tx1"/>
                </a:solidFill>
                <a:effectLst/>
                <a:latin typeface="+mn-lt"/>
                <a:ea typeface="+mn-ea"/>
                <a:cs typeface="+mn-cs"/>
                <a:hlinkClick r:id="rId3"/>
              </a:rPr>
              <a:t>https://historicengland.org.uk/images-books/photos/item/IC095/068</a:t>
            </a:r>
            <a:r>
              <a:rPr lang="en-GB" sz="1200" kern="1200" dirty="0">
                <a:solidFill>
                  <a:schemeClr val="tx1"/>
                </a:solidFill>
                <a:effectLst/>
                <a:latin typeface="+mn-lt"/>
                <a:ea typeface="+mn-ea"/>
                <a:cs typeface="+mn-cs"/>
              </a:rPr>
              <a:t> </a:t>
            </a:r>
          </a:p>
          <a:p>
            <a:pPr algn="just" eaLnBrk="1" hangingPunct="1"/>
            <a:endParaRPr lang="en-GB" altLang="en-US"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QUESTION:</a:t>
            </a:r>
          </a:p>
          <a:p>
            <a:pPr eaLnBrk="1" hangingPunct="1"/>
            <a:r>
              <a:rPr lang="en-GB" altLang="en-US" dirty="0">
                <a:ea typeface="MS PGothic" panose="020B0600070205080204" pitchFamily="34" charset="-128"/>
                <a:cs typeface="Arial" panose="020B0604020202020204" pitchFamily="34" charset="0"/>
              </a:rPr>
              <a:t>Why do you think Mesolithic people might have raised large posts?</a:t>
            </a:r>
          </a:p>
          <a:p>
            <a:pPr eaLnBrk="1" hangingPunct="1">
              <a:spcBef>
                <a:spcPct val="0"/>
              </a:spcBef>
            </a:pPr>
            <a:endParaRPr lang="en-GB" altLang="en-US"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9B5DA52E-30EB-AF0A-7BF3-DF8D07984CEE}"/>
              </a:ext>
            </a:extLst>
          </p:cNvPr>
          <p:cNvSpPr>
            <a:spLocks noGrp="1"/>
          </p:cNvSpPr>
          <p:nvPr>
            <p:ph type="sldNum" sz="quarter" idx="5"/>
          </p:nvPr>
        </p:nvSpPr>
        <p:spPr/>
        <p:txBody>
          <a:bodyPr/>
          <a:lstStyle/>
          <a:p>
            <a:fld id="{1AFFFB68-4C17-3C4E-8F1F-E2E74032E6C9}" type="slidenum">
              <a:rPr lang="en-US" smtClean="0"/>
              <a:t>27</a:t>
            </a:fld>
            <a:endParaRPr lang="en-US" dirty="0"/>
          </a:p>
        </p:txBody>
      </p:sp>
    </p:spTree>
    <p:extLst>
      <p:ext uri="{BB962C8B-B14F-4D97-AF65-F5344CB8AC3E}">
        <p14:creationId xmlns:p14="http://schemas.microsoft.com/office/powerpoint/2010/main" val="41689110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9F216-700E-AFAC-DCA1-B82DEDB34A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A10237-4D00-1083-CD1D-B8C4BFADAEE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098BAFA-02B7-B3A5-477A-EE7A9ADA959C}"/>
              </a:ext>
            </a:extLst>
          </p:cNvPr>
          <p:cNvSpPr>
            <a:spLocks noGrp="1"/>
          </p:cNvSpPr>
          <p:nvPr>
            <p:ph type="body" idx="1"/>
          </p:nvPr>
        </p:nvSpPr>
        <p:spPr/>
        <p:txBody>
          <a:bodyPr/>
          <a:lstStyle/>
          <a:p>
            <a:r>
              <a:rPr lang="en-GB" altLang="en-US" b="1" dirty="0">
                <a:ea typeface="MS PGothic" panose="020B0600070205080204" pitchFamily="34" charset="-128"/>
                <a:cs typeface="Arial" panose="020B0604020202020204" pitchFamily="34" charset="0"/>
              </a:rPr>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Historic England's Senior Zooarchaeologist and Collections Access Manager posed with an aurochs' skull © Historic England Archive Ref: DP571492 - </a:t>
            </a:r>
            <a:r>
              <a:rPr lang="en-GB" sz="1200" u="sng" kern="1200" dirty="0">
                <a:solidFill>
                  <a:schemeClr val="tx1"/>
                </a:solidFill>
                <a:effectLst/>
                <a:latin typeface="+mn-lt"/>
                <a:ea typeface="+mn-ea"/>
                <a:cs typeface="+mn-cs"/>
                <a:hlinkClick r:id="rId3"/>
              </a:rPr>
              <a:t>https://historicengland.org.uk/images-books/photos/item/DP571492</a:t>
            </a:r>
            <a:r>
              <a:rPr lang="en-GB" sz="1200" kern="1200" dirty="0">
                <a:solidFill>
                  <a:schemeClr val="tx1"/>
                </a:solidFill>
                <a:effectLst/>
                <a:latin typeface="+mn-lt"/>
                <a:ea typeface="+mn-ea"/>
                <a:cs typeface="+mn-cs"/>
              </a:rPr>
              <a:t> </a:t>
            </a:r>
          </a:p>
          <a:p>
            <a:pPr algn="just" eaLnBrk="1" hangingPunct="1"/>
            <a:endParaRPr lang="en-GB" altLang="en-US"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QUESTION:</a:t>
            </a:r>
          </a:p>
          <a:p>
            <a:pPr eaLnBrk="1" hangingPunct="1"/>
            <a:r>
              <a:rPr lang="en-GB" altLang="en-US" dirty="0">
                <a:ea typeface="MS PGothic" panose="020B0600070205080204" pitchFamily="34" charset="-128"/>
                <a:cs typeface="Arial" panose="020B0604020202020204" pitchFamily="34" charset="0"/>
              </a:rPr>
              <a:t>Why do you think Mesolithic people might have raised large posts?</a:t>
            </a:r>
          </a:p>
        </p:txBody>
      </p:sp>
      <p:sp>
        <p:nvSpPr>
          <p:cNvPr id="4" name="Slide Number Placeholder 3">
            <a:extLst>
              <a:ext uri="{FF2B5EF4-FFF2-40B4-BE49-F238E27FC236}">
                <a16:creationId xmlns:a16="http://schemas.microsoft.com/office/drawing/2014/main" id="{C3FC6DC5-DF61-75A4-F146-B76E53254359}"/>
              </a:ext>
            </a:extLst>
          </p:cNvPr>
          <p:cNvSpPr>
            <a:spLocks noGrp="1"/>
          </p:cNvSpPr>
          <p:nvPr>
            <p:ph type="sldNum" sz="quarter" idx="5"/>
          </p:nvPr>
        </p:nvSpPr>
        <p:spPr/>
        <p:txBody>
          <a:bodyPr/>
          <a:lstStyle/>
          <a:p>
            <a:fld id="{1AFFFB68-4C17-3C4E-8F1F-E2E74032E6C9}" type="slidenum">
              <a:rPr lang="en-US" smtClean="0"/>
              <a:t>28</a:t>
            </a:fld>
            <a:endParaRPr lang="en-US" dirty="0"/>
          </a:p>
        </p:txBody>
      </p:sp>
    </p:spTree>
    <p:extLst>
      <p:ext uri="{BB962C8B-B14F-4D97-AF65-F5344CB8AC3E}">
        <p14:creationId xmlns:p14="http://schemas.microsoft.com/office/powerpoint/2010/main" val="3776384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dirty="0"/>
          </a:p>
        </p:txBody>
      </p:sp>
    </p:spTree>
    <p:extLst>
      <p:ext uri="{BB962C8B-B14F-4D97-AF65-F5344CB8AC3E}">
        <p14:creationId xmlns:p14="http://schemas.microsoft.com/office/powerpoint/2010/main" val="2267752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altLang="en-US" b="1" dirty="0">
                <a:ea typeface="MS PGothic" panose="020B0600070205080204" pitchFamily="34" charset="-128"/>
                <a:cs typeface="Arial" panose="020B0604020202020204" pitchFamily="34" charset="0"/>
              </a:rPr>
              <a:t>IMAGE:</a:t>
            </a:r>
          </a:p>
          <a:p>
            <a:r>
              <a:rPr lang="en-GB" altLang="en-US" dirty="0">
                <a:ea typeface="MS PGothic" panose="020B0600070205080204" pitchFamily="34" charset="-128"/>
                <a:cs typeface="Arial" panose="020B0604020202020204" pitchFamily="34" charset="0"/>
              </a:rPr>
              <a:t>Europe about 9,000 years ago. </a:t>
            </a:r>
            <a:r>
              <a:rPr lang="en-GB" sz="1200" b="0" i="0" kern="1200" dirty="0">
                <a:solidFill>
                  <a:schemeClr val="tx1"/>
                </a:solidFill>
                <a:effectLst/>
                <a:latin typeface="+mn-lt"/>
                <a:ea typeface="+mn-ea"/>
                <a:cs typeface="+mn-cs"/>
              </a:rPr>
              <a:t>© Historic England </a:t>
            </a:r>
            <a:endParaRPr lang="en-GB" altLang="en-US" dirty="0">
              <a:ea typeface="MS PGothic" panose="020B0600070205080204" pitchFamily="34" charset="-128"/>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dirty="0"/>
          </a:p>
        </p:txBody>
      </p:sp>
    </p:spTree>
    <p:extLst>
      <p:ext uri="{BB962C8B-B14F-4D97-AF65-F5344CB8AC3E}">
        <p14:creationId xmlns:p14="http://schemas.microsoft.com/office/powerpoint/2010/main" val="2654075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A55C3-46FD-1339-CA4D-1FF9E89CA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FF95B-A340-A6E8-0A32-9200C36DB99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70BEB62-B73B-CD6E-06F2-1F9A9EDD6259}"/>
              </a:ext>
            </a:extLst>
          </p:cNvPr>
          <p:cNvSpPr>
            <a:spLocks noGrp="1"/>
          </p:cNvSpPr>
          <p:nvPr>
            <p:ph type="body" idx="1"/>
          </p:nvPr>
        </p:nvSpPr>
        <p:spPr/>
        <p:txBody>
          <a:bodyPr/>
          <a:lstStyle/>
          <a:p>
            <a:r>
              <a:rPr lang="en-GB" altLang="en-US" b="1" dirty="0">
                <a:ea typeface="MS PGothic" panose="020B0600070205080204" pitchFamily="34" charset="-128"/>
                <a:cs typeface="Arial" panose="020B0604020202020204" pitchFamily="34" charset="0"/>
              </a:rPr>
              <a:t>IMAGE:</a:t>
            </a:r>
          </a:p>
          <a:p>
            <a:r>
              <a:rPr lang="en-GB" altLang="en-US" dirty="0">
                <a:ea typeface="MS PGothic" panose="020B0600070205080204" pitchFamily="34" charset="-128"/>
                <a:cs typeface="Arial" panose="020B0604020202020204" pitchFamily="34" charset="0"/>
              </a:rPr>
              <a:t>Doggerland about 9,000 years ago. </a:t>
            </a:r>
            <a:r>
              <a:rPr lang="en-GB" sz="1200" b="0" i="0" kern="1200" dirty="0">
                <a:solidFill>
                  <a:schemeClr val="tx1"/>
                </a:solidFill>
                <a:effectLst/>
                <a:latin typeface="+mn-lt"/>
                <a:ea typeface="+mn-ea"/>
                <a:cs typeface="+mn-cs"/>
              </a:rPr>
              <a:t>© Historic England </a:t>
            </a:r>
            <a:endParaRPr lang="en-GB" altLang="en-US" dirty="0">
              <a:ea typeface="MS PGothic" panose="020B0600070205080204" pitchFamily="34" charset="-128"/>
              <a:cs typeface="Arial" panose="020B0604020202020204" pitchFamily="34" charset="0"/>
            </a:endParaRPr>
          </a:p>
          <a:p>
            <a:endParaRPr lang="en-GB" altLang="en-US"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QUESTION:</a:t>
            </a:r>
            <a:br>
              <a:rPr lang="en-GB" altLang="en-US" b="1" dirty="0">
                <a:ea typeface="MS PGothic" panose="020B0600070205080204" pitchFamily="34" charset="-128"/>
                <a:cs typeface="Arial" panose="020B0604020202020204" pitchFamily="34" charset="0"/>
              </a:rPr>
            </a:br>
            <a:r>
              <a:rPr lang="en-GB" altLang="en-US" dirty="0">
                <a:ea typeface="MS PGothic" panose="020B0600070205080204" pitchFamily="34" charset="-128"/>
                <a:cs typeface="Arial" panose="020B0604020202020204" pitchFamily="34" charset="0"/>
              </a:rPr>
              <a:t>How did climate change affect Mesolithic people? </a:t>
            </a:r>
          </a:p>
          <a:p>
            <a:pPr eaLnBrk="1" hangingPunct="1"/>
            <a:endParaRPr lang="en-GB" altLang="en-US" b="1" dirty="0">
              <a:ea typeface="MS PGothic" panose="020B0600070205080204" pitchFamily="34" charset="-128"/>
              <a:cs typeface="Arial" panose="020B0604020202020204" pitchFamily="34" charset="0"/>
            </a:endParaRPr>
          </a:p>
          <a:p>
            <a:pPr eaLnBrk="1" hangingPunct="1"/>
            <a:r>
              <a:rPr lang="en-GB" altLang="en-US" dirty="0">
                <a:ea typeface="MS PGothic" panose="020B0600070205080204" pitchFamily="34" charset="-128"/>
                <a:cs typeface="Arial" panose="020B0604020202020204" pitchFamily="34" charset="0"/>
              </a:rPr>
              <a:t>What things can we do to prevent climate change that were not possible in the Mesolithic?</a:t>
            </a:r>
          </a:p>
          <a:p>
            <a:endParaRPr lang="en-US" dirty="0"/>
          </a:p>
        </p:txBody>
      </p:sp>
      <p:sp>
        <p:nvSpPr>
          <p:cNvPr id="4" name="Slide Number Placeholder 3">
            <a:extLst>
              <a:ext uri="{FF2B5EF4-FFF2-40B4-BE49-F238E27FC236}">
                <a16:creationId xmlns:a16="http://schemas.microsoft.com/office/drawing/2014/main" id="{60713411-FD34-E6E2-F3EC-359ECE48560C}"/>
              </a:ext>
            </a:extLst>
          </p:cNvPr>
          <p:cNvSpPr>
            <a:spLocks noGrp="1"/>
          </p:cNvSpPr>
          <p:nvPr>
            <p:ph type="sldNum" sz="quarter" idx="5"/>
          </p:nvPr>
        </p:nvSpPr>
        <p:spPr/>
        <p:txBody>
          <a:bodyPr/>
          <a:lstStyle/>
          <a:p>
            <a:fld id="{1AFFFB68-4C17-3C4E-8F1F-E2E74032E6C9}" type="slidenum">
              <a:rPr lang="en-US" smtClean="0"/>
              <a:t>6</a:t>
            </a:fld>
            <a:endParaRPr lang="en-US" dirty="0"/>
          </a:p>
        </p:txBody>
      </p:sp>
    </p:spTree>
    <p:extLst>
      <p:ext uri="{BB962C8B-B14F-4D97-AF65-F5344CB8AC3E}">
        <p14:creationId xmlns:p14="http://schemas.microsoft.com/office/powerpoint/2010/main" val="1782272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8D66-7A56-C15D-CB0D-0C0D6A14D5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F1E59A-6849-46BA-958E-C25EE6A69CA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140BA2E-C105-1E96-3D6B-C713FB3766C5}"/>
              </a:ext>
            </a:extLst>
          </p:cNvPr>
          <p:cNvSpPr>
            <a:spLocks noGrp="1"/>
          </p:cNvSpPr>
          <p:nvPr>
            <p:ph type="body" idx="1"/>
          </p:nvPr>
        </p:nvSpPr>
        <p:spPr/>
        <p:txBody>
          <a:bodyPr/>
          <a:lstStyle/>
          <a:p>
            <a:r>
              <a:rPr lang="en-GB" altLang="en-US" b="1" dirty="0">
                <a:ea typeface="MS PGothic" panose="020B0600070205080204" pitchFamily="34" charset="-128"/>
                <a:cs typeface="Arial" panose="020B0604020202020204" pitchFamily="34" charset="0"/>
              </a:rPr>
              <a:t>IMAGE:</a:t>
            </a:r>
          </a:p>
          <a:p>
            <a:r>
              <a:rPr lang="en-GB" altLang="en-US" dirty="0">
                <a:ea typeface="MS PGothic" panose="020B0600070205080204" pitchFamily="34" charset="-128"/>
                <a:cs typeface="Arial" panose="020B0604020202020204" pitchFamily="34" charset="0"/>
              </a:rPr>
              <a:t>Europe about 6,000 years ago. </a:t>
            </a:r>
            <a:r>
              <a:rPr lang="en-GB" sz="1200" b="0" i="0" kern="1200" dirty="0">
                <a:solidFill>
                  <a:schemeClr val="tx1"/>
                </a:solidFill>
                <a:effectLst/>
                <a:latin typeface="+mn-lt"/>
                <a:ea typeface="+mn-ea"/>
                <a:cs typeface="+mn-cs"/>
              </a:rPr>
              <a:t>© Historic England </a:t>
            </a:r>
            <a:endParaRPr lang="en-GB" altLang="en-US" dirty="0">
              <a:ea typeface="MS PGothic" panose="020B0600070205080204" pitchFamily="34" charset="-128"/>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C1C8CCD0-1BA2-720B-3931-EF40C7A35B57}"/>
              </a:ext>
            </a:extLst>
          </p:cNvPr>
          <p:cNvSpPr>
            <a:spLocks noGrp="1"/>
          </p:cNvSpPr>
          <p:nvPr>
            <p:ph type="sldNum" sz="quarter" idx="5"/>
          </p:nvPr>
        </p:nvSpPr>
        <p:spPr/>
        <p:txBody>
          <a:bodyPr/>
          <a:lstStyle/>
          <a:p>
            <a:fld id="{1AFFFB68-4C17-3C4E-8F1F-E2E74032E6C9}" type="slidenum">
              <a:rPr lang="en-US" smtClean="0"/>
              <a:t>7</a:t>
            </a:fld>
            <a:endParaRPr lang="en-US" dirty="0"/>
          </a:p>
        </p:txBody>
      </p:sp>
    </p:spTree>
    <p:extLst>
      <p:ext uri="{BB962C8B-B14F-4D97-AF65-F5344CB8AC3E}">
        <p14:creationId xmlns:p14="http://schemas.microsoft.com/office/powerpoint/2010/main" val="3715538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F2501-3649-E70E-ABBE-BE7820105C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9C40B-F32E-47F6-E60C-E6A388C7AC8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959C62C-65B8-159D-C695-7FE2E975DBEF}"/>
              </a:ext>
            </a:extLst>
          </p:cNvPr>
          <p:cNvSpPr>
            <a:spLocks noGrp="1"/>
          </p:cNvSpPr>
          <p:nvPr>
            <p:ph type="body" idx="1"/>
          </p:nvPr>
        </p:nvSpPr>
        <p:spPr/>
        <p:txBody>
          <a:bodyPr/>
          <a:lstStyle/>
          <a:p>
            <a:pPr eaLnBrk="1" hangingPunct="1"/>
            <a:r>
              <a:rPr lang="en-GB" altLang="en-US" b="1" dirty="0">
                <a:ea typeface="MS PGothic" panose="020B0600070205080204" pitchFamily="34" charset="-128"/>
                <a:cs typeface="Arial" panose="020B0604020202020204" pitchFamily="34" charset="0"/>
              </a:rPr>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MS PGothic" panose="020B0600070205080204" pitchFamily="34" charset="-128"/>
                <a:cs typeface="Arial" panose="020B0604020202020204" pitchFamily="34" charset="0"/>
              </a:rPr>
              <a:t>Mesolithic camp. </a:t>
            </a:r>
            <a:r>
              <a:rPr lang="en-GB" sz="1200" b="0" i="0" kern="1200" dirty="0">
                <a:solidFill>
                  <a:schemeClr val="tx1"/>
                </a:solidFill>
                <a:effectLst/>
                <a:latin typeface="+mn-lt"/>
                <a:ea typeface="+mn-ea"/>
                <a:cs typeface="+mn-cs"/>
              </a:rPr>
              <a:t>© Historic England Archive Ref: IC046/018 - </a:t>
            </a:r>
            <a:r>
              <a:rPr lang="en-GB" sz="1200" u="sng" kern="1200" dirty="0">
                <a:solidFill>
                  <a:schemeClr val="tx1"/>
                </a:solidFill>
                <a:effectLst/>
                <a:latin typeface="+mn-lt"/>
                <a:ea typeface="+mn-ea"/>
                <a:cs typeface="+mn-cs"/>
                <a:hlinkClick r:id="rId3"/>
              </a:rPr>
              <a:t>https://historicengland.org.uk/images-books/photos/item/IC046/018</a:t>
            </a:r>
            <a:r>
              <a:rPr lang="en-GB" sz="1200" kern="1200" dirty="0">
                <a:solidFill>
                  <a:schemeClr val="tx1"/>
                </a:solidFill>
                <a:effectLst/>
                <a:latin typeface="+mn-lt"/>
                <a:ea typeface="+mn-ea"/>
                <a:cs typeface="+mn-cs"/>
              </a:rPr>
              <a:t> </a:t>
            </a:r>
          </a:p>
          <a:p>
            <a:endParaRPr lang="en-GB" altLang="en-US"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QUESTION:</a:t>
            </a:r>
          </a:p>
          <a:p>
            <a:pPr eaLnBrk="1" hangingPunct="1"/>
            <a:r>
              <a:rPr lang="en-GB" altLang="en-US" dirty="0">
                <a:ea typeface="MS PGothic" panose="020B0600070205080204" pitchFamily="34" charset="-128"/>
                <a:cs typeface="Arial" panose="020B0604020202020204" pitchFamily="34" charset="0"/>
              </a:rPr>
              <a:t>What types of wild food would you try and collect if you were a hunter-gatherer?</a:t>
            </a:r>
          </a:p>
          <a:p>
            <a:pPr eaLnBrk="1" hangingPunct="1"/>
            <a:endParaRPr lang="en-GB" altLang="en-US" b="1"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ACTIVITY: </a:t>
            </a:r>
          </a:p>
          <a:p>
            <a:pPr eaLnBrk="1" hangingPunct="1"/>
            <a:r>
              <a:rPr lang="en-GB" altLang="en-US" dirty="0">
                <a:ea typeface="MS PGothic" panose="020B0600070205080204" pitchFamily="34" charset="-128"/>
                <a:cs typeface="Arial" panose="020B0604020202020204" pitchFamily="34" charset="0"/>
              </a:rPr>
              <a:t>Plan (and have?) a Mesolithic picnic. </a:t>
            </a:r>
          </a:p>
          <a:p>
            <a:pPr eaLnBrk="1" hangingPunct="1"/>
            <a:endParaRPr lang="en-GB" altLang="en-US" b="1" dirty="0">
              <a:latin typeface="Arial" panose="020B0604020202020204" pitchFamily="34" charset="0"/>
              <a:ea typeface="MS PGothic"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latin typeface="Arial" panose="020B0604020202020204" pitchFamily="34" charset="0"/>
                <a:ea typeface="MS PGothic" panose="020B0600070205080204" pitchFamily="34" charset="-128"/>
                <a:cs typeface="Arial" panose="020B0604020202020204" pitchFamily="34" charset="0"/>
              </a:rPr>
              <a:t>LINK: </a:t>
            </a:r>
            <a:r>
              <a:rPr lang="en-GB" altLang="en-US" b="0" dirty="0">
                <a:latin typeface="Arial" panose="020B0604020202020204" pitchFamily="34" charset="0"/>
                <a:ea typeface="MS PGothic" panose="020B0600070205080204" pitchFamily="34" charset="-128"/>
                <a:cs typeface="Arial" panose="020B0604020202020204" pitchFamily="34" charset="0"/>
              </a:rPr>
              <a:t>Foods in the Mesolithic - Star Carr </a:t>
            </a:r>
            <a:r>
              <a:rPr lang="en-GB" altLang="en-US" b="1" dirty="0">
                <a:latin typeface="Arial" panose="020B0604020202020204" pitchFamily="34" charset="0"/>
                <a:ea typeface="MS PGothic" panose="020B0600070205080204" pitchFamily="34" charset="-128"/>
                <a:cs typeface="Arial" panose="020B0604020202020204" pitchFamily="34" charset="0"/>
              </a:rPr>
              <a:t>-  </a:t>
            </a:r>
            <a:r>
              <a:rPr lang="en-GB" sz="1200" u="sng" kern="1200" dirty="0">
                <a:solidFill>
                  <a:schemeClr val="tx1"/>
                </a:solidFill>
                <a:effectLst/>
                <a:latin typeface="+mn-lt"/>
                <a:ea typeface="+mn-ea"/>
                <a:cs typeface="+mn-cs"/>
                <a:hlinkClick r:id="rId4"/>
              </a:rPr>
              <a:t>http://www.starcarr.com/schools-assets/lessons/Foods.pdf</a:t>
            </a:r>
            <a:r>
              <a:rPr lang="en-GB" sz="1200" kern="1200" dirty="0">
                <a:solidFill>
                  <a:schemeClr val="tx1"/>
                </a:solidFill>
                <a:effectLst/>
                <a:latin typeface="+mn-lt"/>
                <a:ea typeface="+mn-ea"/>
                <a:cs typeface="+mn-cs"/>
              </a:rPr>
              <a:t> </a:t>
            </a:r>
          </a:p>
          <a:p>
            <a:pPr eaLnBrk="1" hangingPunct="1"/>
            <a:endParaRPr lang="en-GB" altLang="en-US" b="1" dirty="0">
              <a:latin typeface="Arial" panose="020B0604020202020204" pitchFamily="34" charset="0"/>
              <a:ea typeface="MS PGothic" panose="020B0600070205080204" pitchFamily="34" charset="-128"/>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EC52C8A3-1E9D-71C9-C506-5C48450423D2}"/>
              </a:ext>
            </a:extLst>
          </p:cNvPr>
          <p:cNvSpPr>
            <a:spLocks noGrp="1"/>
          </p:cNvSpPr>
          <p:nvPr>
            <p:ph type="sldNum" sz="quarter" idx="5"/>
          </p:nvPr>
        </p:nvSpPr>
        <p:spPr/>
        <p:txBody>
          <a:bodyPr/>
          <a:lstStyle/>
          <a:p>
            <a:fld id="{1AFFFB68-4C17-3C4E-8F1F-E2E74032E6C9}" type="slidenum">
              <a:rPr lang="en-US" smtClean="0"/>
              <a:t>8</a:t>
            </a:fld>
            <a:endParaRPr lang="en-US" dirty="0"/>
          </a:p>
        </p:txBody>
      </p:sp>
    </p:spTree>
    <p:extLst>
      <p:ext uri="{BB962C8B-B14F-4D97-AF65-F5344CB8AC3E}">
        <p14:creationId xmlns:p14="http://schemas.microsoft.com/office/powerpoint/2010/main" val="112141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86AE7-C0CE-DE3E-B564-6D1086203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8EED37-85B7-6EB1-0AF5-CCF3A2C356F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16721CC-3C6B-0917-B53B-CCB88250CF47}"/>
              </a:ext>
            </a:extLst>
          </p:cNvPr>
          <p:cNvSpPr>
            <a:spLocks noGrp="1"/>
          </p:cNvSpPr>
          <p:nvPr>
            <p:ph type="body" idx="1"/>
          </p:nvPr>
        </p:nvSpPr>
        <p:spPr/>
        <p:txBody>
          <a:bodyPr/>
          <a:lstStyle/>
          <a:p>
            <a:pPr eaLnBrk="1" hangingPunct="1"/>
            <a:r>
              <a:rPr lang="en-GB" altLang="en-US" b="1" dirty="0">
                <a:ea typeface="MS PGothic" panose="020B0600070205080204" pitchFamily="34" charset="-128"/>
                <a:cs typeface="Arial" panose="020B0604020202020204" pitchFamily="34" charset="0"/>
              </a:rPr>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MS PGothic" panose="020B0600070205080204" pitchFamily="34" charset="-128"/>
                <a:cs typeface="Arial" panose="020B0604020202020204" pitchFamily="34" charset="0"/>
              </a:rPr>
              <a:t>Mesolithic camp. </a:t>
            </a:r>
            <a:r>
              <a:rPr lang="en-GB" sz="1200" b="0" i="0" kern="1200" dirty="0">
                <a:solidFill>
                  <a:schemeClr val="tx1"/>
                </a:solidFill>
                <a:effectLst/>
                <a:latin typeface="+mn-lt"/>
                <a:ea typeface="+mn-ea"/>
                <a:cs typeface="+mn-cs"/>
              </a:rPr>
              <a:t>© Historic England Archive Ref: IC046/018 - </a:t>
            </a:r>
            <a:r>
              <a:rPr lang="en-GB" sz="1200" u="sng" kern="1200" dirty="0">
                <a:solidFill>
                  <a:schemeClr val="tx1"/>
                </a:solidFill>
                <a:effectLst/>
                <a:latin typeface="+mn-lt"/>
                <a:ea typeface="+mn-ea"/>
                <a:cs typeface="+mn-cs"/>
                <a:hlinkClick r:id="rId3"/>
              </a:rPr>
              <a:t>https://historicengland.org.uk/images-books/photos/item/IC046/018</a:t>
            </a:r>
            <a:r>
              <a:rPr lang="en-GB" sz="1200" kern="1200" dirty="0">
                <a:solidFill>
                  <a:schemeClr val="tx1"/>
                </a:solidFill>
                <a:effectLst/>
                <a:latin typeface="+mn-lt"/>
                <a:ea typeface="+mn-ea"/>
                <a:cs typeface="+mn-cs"/>
              </a:rPr>
              <a:t> </a:t>
            </a:r>
          </a:p>
          <a:p>
            <a:endParaRPr lang="en-GB" altLang="en-US"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QUESTION:</a:t>
            </a:r>
          </a:p>
          <a:p>
            <a:pPr eaLnBrk="1" hangingPunct="1"/>
            <a:r>
              <a:rPr lang="en-GB" altLang="en-US" dirty="0">
                <a:ea typeface="MS PGothic" panose="020B0600070205080204" pitchFamily="34" charset="-128"/>
                <a:cs typeface="Arial" panose="020B0604020202020204" pitchFamily="34" charset="0"/>
              </a:rPr>
              <a:t>What types of wild food would you try and collect if you were a hunter-gatherer?</a:t>
            </a:r>
          </a:p>
          <a:p>
            <a:pPr eaLnBrk="1" hangingPunct="1"/>
            <a:endParaRPr lang="en-GB" altLang="en-US" b="1" dirty="0">
              <a:ea typeface="MS PGothic" panose="020B0600070205080204" pitchFamily="34" charset="-128"/>
              <a:cs typeface="Arial" panose="020B0604020202020204" pitchFamily="34" charset="0"/>
            </a:endParaRPr>
          </a:p>
          <a:p>
            <a:pPr eaLnBrk="1" hangingPunct="1"/>
            <a:r>
              <a:rPr lang="en-GB" altLang="en-US" b="1" dirty="0">
                <a:ea typeface="MS PGothic" panose="020B0600070205080204" pitchFamily="34" charset="-128"/>
                <a:cs typeface="Arial" panose="020B0604020202020204" pitchFamily="34" charset="0"/>
              </a:rPr>
              <a:t>ACTIVITY: </a:t>
            </a:r>
          </a:p>
          <a:p>
            <a:pPr eaLnBrk="1" hangingPunct="1"/>
            <a:r>
              <a:rPr lang="en-GB" altLang="en-US" dirty="0">
                <a:ea typeface="MS PGothic" panose="020B0600070205080204" pitchFamily="34" charset="-128"/>
                <a:cs typeface="Arial" panose="020B0604020202020204" pitchFamily="34" charset="0"/>
              </a:rPr>
              <a:t>Plan (and have?) a Mesolithic picnic. </a:t>
            </a:r>
          </a:p>
          <a:p>
            <a:pPr eaLnBrk="1" hangingPunct="1"/>
            <a:endParaRPr lang="en-GB" altLang="en-US" dirty="0">
              <a:ea typeface="MS PGothic"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latin typeface="Arial" panose="020B0604020202020204" pitchFamily="34" charset="0"/>
                <a:ea typeface="MS PGothic" panose="020B0600070205080204" pitchFamily="34" charset="-128"/>
                <a:cs typeface="Arial" panose="020B0604020202020204" pitchFamily="34" charset="0"/>
              </a:rPr>
              <a:t>LINK: </a:t>
            </a:r>
            <a:r>
              <a:rPr lang="en-GB" altLang="en-US" b="0" dirty="0">
                <a:latin typeface="Arial" panose="020B0604020202020204" pitchFamily="34" charset="0"/>
                <a:ea typeface="MS PGothic" panose="020B0600070205080204" pitchFamily="34" charset="-128"/>
                <a:cs typeface="Arial" panose="020B0604020202020204" pitchFamily="34" charset="0"/>
              </a:rPr>
              <a:t>Foods in the Mesolithic - Star Carr </a:t>
            </a:r>
            <a:r>
              <a:rPr lang="en-GB" altLang="en-US" b="1" dirty="0">
                <a:latin typeface="Arial" panose="020B0604020202020204" pitchFamily="34" charset="0"/>
                <a:ea typeface="MS PGothic" panose="020B0600070205080204" pitchFamily="34" charset="-128"/>
                <a:cs typeface="Arial" panose="020B0604020202020204" pitchFamily="34" charset="0"/>
              </a:rPr>
              <a:t>-  </a:t>
            </a:r>
            <a:r>
              <a:rPr lang="en-GB" sz="1200" u="sng" kern="1200" dirty="0">
                <a:solidFill>
                  <a:schemeClr val="tx1"/>
                </a:solidFill>
                <a:effectLst/>
                <a:latin typeface="+mn-lt"/>
                <a:ea typeface="+mn-ea"/>
                <a:cs typeface="+mn-cs"/>
                <a:hlinkClick r:id="rId4"/>
              </a:rPr>
              <a:t>http://www.starcarr.com/schools-assets/lessons/Foods.pdf</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FADB096F-2D16-6D6C-F6E0-8CE37E12CA9C}"/>
              </a:ext>
            </a:extLst>
          </p:cNvPr>
          <p:cNvSpPr>
            <a:spLocks noGrp="1"/>
          </p:cNvSpPr>
          <p:nvPr>
            <p:ph type="sldNum" sz="quarter" idx="5"/>
          </p:nvPr>
        </p:nvSpPr>
        <p:spPr/>
        <p:txBody>
          <a:bodyPr/>
          <a:lstStyle/>
          <a:p>
            <a:fld id="{1AFFFB68-4C17-3C4E-8F1F-E2E74032E6C9}" type="slidenum">
              <a:rPr lang="en-US" smtClean="0"/>
              <a:t>9</a:t>
            </a:fld>
            <a:endParaRPr lang="en-US" dirty="0"/>
          </a:p>
        </p:txBody>
      </p:sp>
    </p:spTree>
    <p:extLst>
      <p:ext uri="{BB962C8B-B14F-4D97-AF65-F5344CB8AC3E}">
        <p14:creationId xmlns:p14="http://schemas.microsoft.com/office/powerpoint/2010/main" val="2348207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102E7-8E83-ECE4-B841-97C2FCDA71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789484-BB97-18D6-5EBB-3352422F315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F69F9DF-7AC1-7277-A535-7C26697A1676}"/>
              </a:ext>
            </a:extLst>
          </p:cNvPr>
          <p:cNvSpPr>
            <a:spLocks noGrp="1"/>
          </p:cNvSpPr>
          <p:nvPr>
            <p:ph type="body" idx="1"/>
          </p:nvPr>
        </p:nvSpPr>
        <p:spPr/>
        <p:txBody>
          <a:bodyPr/>
          <a:lstStyle/>
          <a:p>
            <a:pPr algn="just" eaLnBrk="1" hangingPunct="1"/>
            <a:r>
              <a:rPr lang="en-GB" altLang="en-US" b="1" dirty="0">
                <a:ea typeface="MS PGothic" panose="020B0600070205080204" pitchFamily="34" charset="-128"/>
                <a:cs typeface="Arial" panose="020B0604020202020204" pitchFamily="34" charset="0"/>
              </a:rPr>
              <a:t>IMAGE: </a:t>
            </a:r>
          </a:p>
          <a:p>
            <a:pPr algn="just" eaLnBrk="1" hangingPunct="1"/>
            <a:r>
              <a:rPr lang="en-GB" altLang="en-US" dirty="0">
                <a:ea typeface="MS PGothic" panose="020B0600070205080204" pitchFamily="34" charset="-128"/>
                <a:cs typeface="Arial" panose="020B0604020202020204" pitchFamily="34" charset="0"/>
              </a:rPr>
              <a:t>Mesolithic flint-tipped arrow from Sweden, showing how microliths were hafted © Antiquity - </a:t>
            </a:r>
            <a:r>
              <a:rPr lang="en-GB" sz="1200" u="sng" kern="1200" dirty="0">
                <a:solidFill>
                  <a:schemeClr val="tx1"/>
                </a:solidFill>
                <a:effectLst/>
                <a:latin typeface="+mn-lt"/>
                <a:ea typeface="+mn-ea"/>
                <a:cs typeface="+mn-cs"/>
                <a:hlinkClick r:id="rId3"/>
              </a:rPr>
              <a:t>https://antiquity.ac.uk/projgall/larsson330</a:t>
            </a:r>
            <a:r>
              <a:rPr lang="en-GB" sz="1200" kern="1200" dirty="0">
                <a:solidFill>
                  <a:schemeClr val="tx1"/>
                </a:solidFill>
                <a:effectLst/>
                <a:latin typeface="+mn-lt"/>
                <a:ea typeface="+mn-ea"/>
                <a:cs typeface="+mn-cs"/>
              </a:rPr>
              <a:t> </a:t>
            </a:r>
          </a:p>
          <a:p>
            <a:pPr algn="just" eaLnBrk="1" hangingPunct="1"/>
            <a:endParaRPr lang="en-GB" altLang="en-US" b="1" dirty="0">
              <a:ea typeface="MS PGothic" panose="020B0600070205080204" pitchFamily="34" charset="-128"/>
              <a:cs typeface="Arial" panose="020B0604020202020204" pitchFamily="34" charset="0"/>
            </a:endParaRPr>
          </a:p>
          <a:p>
            <a:pPr algn="just" eaLnBrk="1" hangingPunct="1"/>
            <a:r>
              <a:rPr lang="en-GB" altLang="en-US" b="1" dirty="0">
                <a:ea typeface="MS PGothic" panose="020B0600070205080204" pitchFamily="34" charset="-128"/>
                <a:cs typeface="Arial" panose="020B0604020202020204" pitchFamily="34" charset="0"/>
              </a:rPr>
              <a:t>QUESTION:</a:t>
            </a:r>
          </a:p>
          <a:p>
            <a:pPr algn="just" eaLnBrk="1" hangingPunct="1"/>
            <a:r>
              <a:rPr lang="en-GB" altLang="en-US" dirty="0">
                <a:ea typeface="MS PGothic" panose="020B0600070205080204" pitchFamily="34" charset="-128"/>
                <a:cs typeface="Arial" panose="020B0604020202020204" pitchFamily="34" charset="0"/>
              </a:rPr>
              <a:t>Why might Mesolithic people have made tools from lots of little flints, rather than large stones?</a:t>
            </a:r>
            <a:endParaRPr lang="en-GB" altLang="en-US" b="1" dirty="0">
              <a:solidFill>
                <a:srgbClr val="FF0000"/>
              </a:solidFill>
              <a:ea typeface="MS PGothic" panose="020B0600070205080204" pitchFamily="34" charset="-128"/>
              <a:cs typeface="Arial" panose="020B0604020202020204" pitchFamily="34" charset="0"/>
            </a:endParaRPr>
          </a:p>
          <a:p>
            <a:endParaRPr lang="en-GB" altLang="en-US"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CBC9CB29-6DA2-1C16-131E-AB43D5862345}"/>
              </a:ext>
            </a:extLst>
          </p:cNvPr>
          <p:cNvSpPr>
            <a:spLocks noGrp="1"/>
          </p:cNvSpPr>
          <p:nvPr>
            <p:ph type="sldNum" sz="quarter" idx="5"/>
          </p:nvPr>
        </p:nvSpPr>
        <p:spPr/>
        <p:txBody>
          <a:bodyPr/>
          <a:lstStyle/>
          <a:p>
            <a:fld id="{1AFFFB68-4C17-3C4E-8F1F-E2E74032E6C9}" type="slidenum">
              <a:rPr lang="en-US" smtClean="0"/>
              <a:t>10</a:t>
            </a:fld>
            <a:endParaRPr lang="en-US" dirty="0"/>
          </a:p>
        </p:txBody>
      </p:sp>
    </p:spTree>
    <p:extLst>
      <p:ext uri="{BB962C8B-B14F-4D97-AF65-F5344CB8AC3E}">
        <p14:creationId xmlns:p14="http://schemas.microsoft.com/office/powerpoint/2010/main" val="26631529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701674"/>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dirty="0"/>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dirty="0"/>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a:solidFill>
            <a:srgbClr val="BBEBA0"/>
          </a:solidFill>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5999" y="6280422"/>
            <a:ext cx="5714113"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163733" y="6362816"/>
            <a:ext cx="556260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203879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52927"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40289529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a:solidFill>
            <a:srgbClr val="BBEBA0"/>
          </a:solidFill>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6" y="1389063"/>
            <a:ext cx="10996614" cy="461962"/>
          </a:xfrm>
          <a:prstGeom prst="rect">
            <a:avLst/>
          </a:prstGeom>
        </p:spPr>
        <p:txBody>
          <a:bodyPr lIns="0"/>
          <a:lstStyle>
            <a:lvl1pPr>
              <a:defRPr sz="2400" b="1"/>
            </a:lvl1pPr>
          </a:lstStyle>
          <a:p>
            <a:pPr lvl="0"/>
            <a:r>
              <a:rPr lang="en-GB" dirty="0"/>
              <a:t>Key stage: 2</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dirty="0"/>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dirty="0"/>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dirty="0"/>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dirty="0"/>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dirty="0"/>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dirty="0"/>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dirty="0"/>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dirty="0"/>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dirty="0"/>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14137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40858407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dirty="0"/>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dirty="0"/>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96" r:id="rId17"/>
    <p:sldLayoutId id="2147483695" r:id="rId18"/>
    <p:sldLayoutId id="2147483672" r:id="rId19"/>
    <p:sldLayoutId id="2147483678" r:id="rId20"/>
    <p:sldLayoutId id="2147483664" r:id="rId21"/>
    <p:sldLayoutId id="2147483663" r:id="rId22"/>
    <p:sldLayoutId id="2147483660" r:id="rId23"/>
    <p:sldLayoutId id="2147483692" r:id="rId24"/>
    <p:sldLayoutId id="2147483682" r:id="rId25"/>
    <p:sldLayoutId id="2147483693" r:id="rId26"/>
    <p:sldLayoutId id="2147483690" r:id="rId27"/>
    <p:sldLayoutId id="2147483694" r:id="rId28"/>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image" Target="../media/image22.png"/><Relationship Id="rId7" Type="http://schemas.openxmlformats.org/officeDocument/2006/relationships/slide" Target="slide19.xml"/><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openxmlformats.org/officeDocument/2006/relationships/slide" Target="slide17.xml"/><Relationship Id="rId11" Type="http://schemas.openxmlformats.org/officeDocument/2006/relationships/image" Target="../media/image23.svg"/><Relationship Id="rId5" Type="http://schemas.openxmlformats.org/officeDocument/2006/relationships/slide" Target="slide15.xml"/><Relationship Id="rId10" Type="http://schemas.openxmlformats.org/officeDocument/2006/relationships/slide" Target="slide25.xml"/><Relationship Id="rId4" Type="http://schemas.openxmlformats.org/officeDocument/2006/relationships/slide" Target="slide27.xml"/><Relationship Id="rId9" Type="http://schemas.openxmlformats.org/officeDocument/2006/relationships/slide" Target="slide23.xml"/></Relationships>
</file>

<file path=ppt/slides/_rels/slide1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25.jpg"/><Relationship Id="rId4" Type="http://schemas.openxmlformats.org/officeDocument/2006/relationships/image" Target="../media/image14.svg"/></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28.jp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image" Target="../media/image30.jpg"/><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slide" Target="slide14.xml"/></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1.xml"/><Relationship Id="rId1" Type="http://schemas.openxmlformats.org/officeDocument/2006/relationships/slideLayout" Target="../slideLayouts/slideLayout17.xml"/><Relationship Id="rId5" Type="http://schemas.openxmlformats.org/officeDocument/2006/relationships/image" Target="../media/image34.svg"/><Relationship Id="rId4" Type="http://schemas.openxmlformats.org/officeDocument/2006/relationships/image" Target="../media/image33.jpg"/></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2.xml"/><Relationship Id="rId1" Type="http://schemas.openxmlformats.org/officeDocument/2006/relationships/slideLayout" Target="../slideLayouts/slideLayout16.xml"/><Relationship Id="rId5" Type="http://schemas.microsoft.com/office/2007/relationships/hdphoto" Target="../media/hdphoto1.wdp"/><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image" Target="../media/image14.svg"/><Relationship Id="rId4" Type="http://schemas.openxmlformats.org/officeDocument/2006/relationships/image" Target="../media/image37.jpg"/></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40.jp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5D2A2-5BDB-C1C4-9504-50002D872C32}"/>
              </a:ext>
            </a:extLst>
          </p:cNvPr>
          <p:cNvSpPr>
            <a:spLocks noGrp="1"/>
          </p:cNvSpPr>
          <p:nvPr>
            <p:ph type="title" idx="4294967295"/>
          </p:nvPr>
        </p:nvSpPr>
        <p:spPr>
          <a:xfrm>
            <a:off x="0" y="-1404938"/>
            <a:ext cx="10515600" cy="1325563"/>
          </a:xfrm>
        </p:spPr>
        <p:txBody>
          <a:bodyPr/>
          <a:lstStyle/>
          <a:p>
            <a:r>
              <a:rPr lang="en-US" dirty="0"/>
              <a:t>The Mesolithic (Middle Stone Age)</a:t>
            </a:r>
          </a:p>
        </p:txBody>
      </p:sp>
      <p:sp>
        <p:nvSpPr>
          <p:cNvPr id="3" name="Subtitle 2">
            <a:extLst>
              <a:ext uri="{FF2B5EF4-FFF2-40B4-BE49-F238E27FC236}">
                <a16:creationId xmlns:a16="http://schemas.microsoft.com/office/drawing/2014/main" id="{F57DAE65-FD73-86B8-E7AE-398211E962F0}"/>
              </a:ext>
            </a:extLst>
          </p:cNvPr>
          <p:cNvSpPr>
            <a:spLocks noGrp="1"/>
          </p:cNvSpPr>
          <p:nvPr>
            <p:ph type="subTitle" idx="1"/>
          </p:nvPr>
        </p:nvSpPr>
        <p:spPr/>
        <p:txBody>
          <a:bodyPr/>
          <a:lstStyle/>
          <a:p>
            <a:r>
              <a:rPr lang="en-GB" dirty="0"/>
              <a:t>Stone Age to Iron Age: Part 2</a:t>
            </a:r>
          </a:p>
          <a:p>
            <a:endParaRPr lang="en-GB" dirty="0"/>
          </a:p>
          <a:p>
            <a:r>
              <a:rPr lang="en-GB" altLang="en-US" sz="2400" dirty="0">
                <a:latin typeface="Arial" panose="020B0604020202020204" pitchFamily="34" charset="0"/>
              </a:rPr>
              <a:t>The Mesolithic</a:t>
            </a:r>
          </a:p>
          <a:p>
            <a:r>
              <a:rPr lang="en-GB" dirty="0">
                <a:latin typeface="Arial" panose="020B0604020202020204" pitchFamily="34" charset="0"/>
              </a:rPr>
              <a:t>(Middle Stone Age)</a:t>
            </a:r>
            <a:endParaRPr lang="en-US" dirty="0"/>
          </a:p>
        </p:txBody>
      </p:sp>
      <p:pic>
        <p:nvPicPr>
          <p:cNvPr id="6" name="Picture Placeholder 5" descr="A drawing of a forest and a clearing with with tents, camp fire, people and animals. ">
            <a:extLst>
              <a:ext uri="{FF2B5EF4-FFF2-40B4-BE49-F238E27FC236}">
                <a16:creationId xmlns:a16="http://schemas.microsoft.com/office/drawing/2014/main" id="{DD4A4128-D9B1-E4BB-5193-BF8E2FB71565}"/>
              </a:ext>
            </a:extLst>
          </p:cNvPr>
          <p:cNvPicPr>
            <a:picLocks noGrp="1" noChangeAspect="1"/>
          </p:cNvPicPr>
          <p:nvPr>
            <p:ph type="pic" sz="quarter" idx="10"/>
          </p:nvPr>
        </p:nvPicPr>
        <p:blipFill>
          <a:blip r:embed="rId3"/>
          <a:srcRect l="12739" r="12739"/>
          <a:stretch/>
        </p:blipFill>
        <p:spPr/>
      </p:pic>
    </p:spTree>
    <p:extLst>
      <p:ext uri="{BB962C8B-B14F-4D97-AF65-F5344CB8AC3E}">
        <p14:creationId xmlns:p14="http://schemas.microsoft.com/office/powerpoint/2010/main" val="3466635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1B250-EA83-158D-18A1-EA8C49141A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95C9AF-B955-24C0-050F-16A8466CCADD}"/>
              </a:ext>
            </a:extLst>
          </p:cNvPr>
          <p:cNvSpPr>
            <a:spLocks noGrp="1"/>
          </p:cNvSpPr>
          <p:nvPr>
            <p:ph type="title"/>
          </p:nvPr>
        </p:nvSpPr>
        <p:spPr/>
        <p:txBody>
          <a:bodyPr>
            <a:normAutofit/>
          </a:bodyPr>
          <a:lstStyle/>
          <a:p>
            <a:r>
              <a:rPr lang="en-GB" altLang="en-US" dirty="0">
                <a:ea typeface="MS PGothic" panose="020B0600070205080204" pitchFamily="34" charset="-128"/>
                <a:cs typeface="Arial" panose="020B0604020202020204" pitchFamily="34" charset="0"/>
              </a:rPr>
              <a:t>Stone tools: Microliths</a:t>
            </a:r>
            <a:endParaRPr lang="en-US" dirty="0"/>
          </a:p>
        </p:txBody>
      </p:sp>
      <p:sp>
        <p:nvSpPr>
          <p:cNvPr id="14" name="Content Placeholder 13">
            <a:extLst>
              <a:ext uri="{FF2B5EF4-FFF2-40B4-BE49-F238E27FC236}">
                <a16:creationId xmlns:a16="http://schemas.microsoft.com/office/drawing/2014/main" id="{55B830C4-DFCD-510C-B071-E92413B6C7AA}"/>
              </a:ext>
            </a:extLst>
          </p:cNvPr>
          <p:cNvSpPr>
            <a:spLocks noGrp="1"/>
          </p:cNvSpPr>
          <p:nvPr>
            <p:ph idx="1"/>
          </p:nvPr>
        </p:nvSpPr>
        <p:spPr/>
        <p:txBody>
          <a:bodyPr/>
          <a:lstStyle/>
          <a:p>
            <a:r>
              <a:rPr lang="en-GB" sz="2400" dirty="0"/>
              <a:t>The most famous Mesolithic stone tools are called “microliths,” which means “small stones.” </a:t>
            </a:r>
          </a:p>
          <a:p>
            <a:r>
              <a:rPr lang="en-GB" sz="2400" dirty="0"/>
              <a:t>They could be tiny, just a few millimetres, or up to 5 cm long. </a:t>
            </a:r>
          </a:p>
          <a:p>
            <a:r>
              <a:rPr lang="en-GB" sz="2400" dirty="0"/>
              <a:t>People made them by chipping pieces off longer flint blades, and they came in shapes like </a:t>
            </a:r>
            <a:r>
              <a:rPr lang="en-GB" altLang="en-US" sz="2400" dirty="0">
                <a:ea typeface="MS PGothic" panose="020B0600070205080204" pitchFamily="34" charset="-128"/>
                <a:cs typeface="Arial" panose="020B0604020202020204" pitchFamily="34" charset="0"/>
              </a:rPr>
              <a:t>narrow rods, triangles and crescents</a:t>
            </a:r>
            <a:r>
              <a:rPr lang="en-GB" sz="2400" dirty="0"/>
              <a:t>. </a:t>
            </a:r>
          </a:p>
        </p:txBody>
      </p:sp>
      <p:pic>
        <p:nvPicPr>
          <p:cNvPr id="19" name="Picture Placeholder 18" descr="Little bits of flint, microliths, glued to wooden arrow shafts.">
            <a:extLst>
              <a:ext uri="{FF2B5EF4-FFF2-40B4-BE49-F238E27FC236}">
                <a16:creationId xmlns:a16="http://schemas.microsoft.com/office/drawing/2014/main" id="{3F62D43D-E5A8-3CB6-6485-DA07AEC59692}"/>
              </a:ext>
            </a:extLst>
          </p:cNvPr>
          <p:cNvPicPr>
            <a:picLocks noGrp="1" noChangeAspect="1"/>
          </p:cNvPicPr>
          <p:nvPr>
            <p:ph type="pic" sz="quarter" idx="10"/>
          </p:nvPr>
        </p:nvPicPr>
        <p:blipFill>
          <a:blip r:embed="rId3"/>
          <a:srcRect l="5470" r="5470"/>
          <a:stretch/>
        </p:blipFill>
        <p:spPr/>
      </p:pic>
      <p:sp>
        <p:nvSpPr>
          <p:cNvPr id="3" name="Text Placeholder 2">
            <a:extLst>
              <a:ext uri="{FF2B5EF4-FFF2-40B4-BE49-F238E27FC236}">
                <a16:creationId xmlns:a16="http://schemas.microsoft.com/office/drawing/2014/main" id="{2375582F-359D-2248-4C89-63274B750A63}"/>
              </a:ext>
            </a:extLst>
          </p:cNvPr>
          <p:cNvSpPr>
            <a:spLocks noGrp="1"/>
          </p:cNvSpPr>
          <p:nvPr>
            <p:ph type="body" sz="quarter" idx="23"/>
          </p:nvPr>
        </p:nvSpPr>
        <p:spPr>
          <a:xfrm>
            <a:off x="7304314" y="6362816"/>
            <a:ext cx="3331029" cy="414338"/>
          </a:xfrm>
        </p:spPr>
        <p:txBody>
          <a:bodyPr/>
          <a:lstStyle/>
          <a:p>
            <a:r>
              <a:rPr lang="en-GB" dirty="0"/>
              <a:t>Microliths ‘glued’ to arrow shaft</a:t>
            </a:r>
          </a:p>
        </p:txBody>
      </p:sp>
    </p:spTree>
    <p:extLst>
      <p:ext uri="{BB962C8B-B14F-4D97-AF65-F5344CB8AC3E}">
        <p14:creationId xmlns:p14="http://schemas.microsoft.com/office/powerpoint/2010/main" val="258781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578DF-3D67-0A9F-D352-1D7F9B0F8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01D09F-8BB4-F7E7-D65C-45874B4689B2}"/>
              </a:ext>
            </a:extLst>
          </p:cNvPr>
          <p:cNvSpPr>
            <a:spLocks noGrp="1"/>
          </p:cNvSpPr>
          <p:nvPr>
            <p:ph type="title"/>
          </p:nvPr>
        </p:nvSpPr>
        <p:spPr/>
        <p:txBody>
          <a:bodyPr>
            <a:normAutofit/>
          </a:bodyPr>
          <a:lstStyle/>
          <a:p>
            <a:r>
              <a:rPr lang="en-GB" altLang="en-US" dirty="0">
                <a:ea typeface="MS PGothic" panose="020B0600070205080204" pitchFamily="34" charset="-128"/>
                <a:cs typeface="Arial" panose="020B0604020202020204" pitchFamily="34" charset="0"/>
              </a:rPr>
              <a:t>Stone tools: Microliths </a:t>
            </a:r>
            <a:endParaRPr lang="en-US" dirty="0"/>
          </a:p>
        </p:txBody>
      </p:sp>
      <p:sp>
        <p:nvSpPr>
          <p:cNvPr id="14" name="Content Placeholder 13">
            <a:extLst>
              <a:ext uri="{FF2B5EF4-FFF2-40B4-BE49-F238E27FC236}">
                <a16:creationId xmlns:a16="http://schemas.microsoft.com/office/drawing/2014/main" id="{49853056-3CE6-B3DE-DB55-D591F03FC212}"/>
              </a:ext>
            </a:extLst>
          </p:cNvPr>
          <p:cNvSpPr>
            <a:spLocks noGrp="1"/>
          </p:cNvSpPr>
          <p:nvPr>
            <p:ph idx="1"/>
          </p:nvPr>
        </p:nvSpPr>
        <p:spPr>
          <a:xfrm>
            <a:off x="381886" y="1411705"/>
            <a:ext cx="5324852" cy="3853758"/>
          </a:xfrm>
        </p:spPr>
        <p:txBody>
          <a:bodyPr/>
          <a:lstStyle/>
          <a:p>
            <a:r>
              <a:rPr lang="en-GB" sz="2400" dirty="0"/>
              <a:t>Microliths were glued onto wooden handles or shafts to make tools.</a:t>
            </a:r>
          </a:p>
          <a:p>
            <a:r>
              <a:rPr lang="en-GB" sz="2400" dirty="0"/>
              <a:t>Archaeologists have even found arrowheads made by sticking several tiny triangles onto a wooden arrow.</a:t>
            </a:r>
          </a:p>
          <a:p>
            <a:r>
              <a:rPr lang="en-GB" sz="2400" dirty="0"/>
              <a:t>They were stuck on using tar made by heating up the bark from birch tress – it was like a prehistoric type of superglue!</a:t>
            </a:r>
          </a:p>
        </p:txBody>
      </p:sp>
      <p:pic>
        <p:nvPicPr>
          <p:cNvPr id="19" name="Picture Placeholder 18" descr="Little bits of flint, microliths, glued to wooden arrow shafts.">
            <a:extLst>
              <a:ext uri="{FF2B5EF4-FFF2-40B4-BE49-F238E27FC236}">
                <a16:creationId xmlns:a16="http://schemas.microsoft.com/office/drawing/2014/main" id="{C2DE1E69-5776-4BAF-1236-E7D645CADF09}"/>
              </a:ext>
            </a:extLst>
          </p:cNvPr>
          <p:cNvPicPr>
            <a:picLocks noGrp="1" noChangeAspect="1"/>
          </p:cNvPicPr>
          <p:nvPr>
            <p:ph type="pic" sz="quarter" idx="10"/>
          </p:nvPr>
        </p:nvPicPr>
        <p:blipFill>
          <a:blip r:embed="rId3"/>
          <a:srcRect l="5470" r="5470"/>
          <a:stretch/>
        </p:blipFill>
        <p:spPr/>
      </p:pic>
      <p:sp>
        <p:nvSpPr>
          <p:cNvPr id="9" name="Text Placeholder 8">
            <a:extLst>
              <a:ext uri="{FF2B5EF4-FFF2-40B4-BE49-F238E27FC236}">
                <a16:creationId xmlns:a16="http://schemas.microsoft.com/office/drawing/2014/main" id="{D30F183A-E26F-5DCA-23F3-9AB541F3B76B}"/>
              </a:ext>
            </a:extLst>
          </p:cNvPr>
          <p:cNvSpPr>
            <a:spLocks noGrp="1"/>
          </p:cNvSpPr>
          <p:nvPr>
            <p:ph type="body" sz="quarter" idx="23"/>
          </p:nvPr>
        </p:nvSpPr>
        <p:spPr>
          <a:xfrm>
            <a:off x="7315200" y="6362816"/>
            <a:ext cx="3287486" cy="414338"/>
          </a:xfrm>
        </p:spPr>
        <p:txBody>
          <a:bodyPr/>
          <a:lstStyle/>
          <a:p>
            <a:r>
              <a:rPr lang="en-GB" dirty="0"/>
              <a:t>Microliths ‘glued’ to arrow shaft</a:t>
            </a:r>
          </a:p>
        </p:txBody>
      </p:sp>
      <p:grpSp>
        <p:nvGrpSpPr>
          <p:cNvPr id="3" name="Post-It" descr="Post-it note to highlight text">
            <a:extLst>
              <a:ext uri="{FF2B5EF4-FFF2-40B4-BE49-F238E27FC236}">
                <a16:creationId xmlns:a16="http://schemas.microsoft.com/office/drawing/2014/main" id="{73735E2E-44D5-449F-1E94-B5A9C35989EF}"/>
              </a:ext>
            </a:extLst>
          </p:cNvPr>
          <p:cNvGrpSpPr/>
          <p:nvPr/>
        </p:nvGrpSpPr>
        <p:grpSpPr>
          <a:xfrm>
            <a:off x="87972" y="5224880"/>
            <a:ext cx="5714114" cy="1552274"/>
            <a:chOff x="0" y="2902653"/>
            <a:chExt cx="3387819" cy="992863"/>
          </a:xfrm>
        </p:grpSpPr>
        <p:sp>
          <p:nvSpPr>
            <p:cNvPr id="4" name="Decorative-Blob">
              <a:extLst>
                <a:ext uri="{FF2B5EF4-FFF2-40B4-BE49-F238E27FC236}">
                  <a16:creationId xmlns:a16="http://schemas.microsoft.com/office/drawing/2014/main" id="{E37D52A9-7132-B061-E8D7-071A2B8F556A}"/>
                </a:ext>
                <a:ext uri="{C183D7F6-B498-43B3-948B-1728B52AA6E4}">
                  <adec:decorative xmlns:adec="http://schemas.microsoft.com/office/drawing/2017/decorative" val="1"/>
                </a:ext>
              </a:extLst>
            </p:cNvPr>
            <p:cNvSpPr/>
            <p:nvPr/>
          </p:nvSpPr>
          <p:spPr>
            <a:xfrm>
              <a:off x="0" y="3099057"/>
              <a:ext cx="3387819" cy="796459"/>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5" name="Decorative-Washi">
              <a:extLst>
                <a:ext uri="{FF2B5EF4-FFF2-40B4-BE49-F238E27FC236}">
                  <a16:creationId xmlns:a16="http://schemas.microsoft.com/office/drawing/2014/main" id="{36356B7E-418C-CDBA-7F01-B0B8DCA17502}"/>
                </a:ext>
                <a:ext uri="{C183D7F6-B498-43B3-948B-1728B52AA6E4}">
                  <adec:decorative xmlns:adec="http://schemas.microsoft.com/office/drawing/2017/decorative" val="1"/>
                </a:ext>
              </a:extLst>
            </p:cNvPr>
            <p:cNvSpPr/>
            <p:nvPr/>
          </p:nvSpPr>
          <p:spPr>
            <a:xfrm rot="10800000" flipV="1">
              <a:off x="799909" y="2902653"/>
              <a:ext cx="2073885" cy="319403"/>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6" name="Subtitle-Text">
              <a:extLst>
                <a:ext uri="{FF2B5EF4-FFF2-40B4-BE49-F238E27FC236}">
                  <a16:creationId xmlns:a16="http://schemas.microsoft.com/office/drawing/2014/main" id="{4832EDDB-73B6-1A42-4812-E5EC252E1341}"/>
                </a:ext>
              </a:extLst>
            </p:cNvPr>
            <p:cNvSpPr txBox="1">
              <a:spLocks/>
            </p:cNvSpPr>
            <p:nvPr/>
          </p:nvSpPr>
          <p:spPr>
            <a:xfrm rot="21383919">
              <a:off x="869680" y="2912178"/>
              <a:ext cx="1688293"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p:txBody>
        </p:sp>
        <p:sp>
          <p:nvSpPr>
            <p:cNvPr id="7" name="Main-Text" descr="What types of wild food would you try and collect if you were a hunter-gatherer?">
              <a:extLst>
                <a:ext uri="{FF2B5EF4-FFF2-40B4-BE49-F238E27FC236}">
                  <a16:creationId xmlns:a16="http://schemas.microsoft.com/office/drawing/2014/main" id="{BC048308-9ADC-8382-DE66-F83A8A1BDEFD}"/>
                </a:ext>
              </a:extLst>
            </p:cNvPr>
            <p:cNvSpPr txBox="1"/>
            <p:nvPr/>
          </p:nvSpPr>
          <p:spPr>
            <a:xfrm>
              <a:off x="173732" y="3429000"/>
              <a:ext cx="3067200" cy="377475"/>
            </a:xfrm>
            <a:prstGeom prst="rect">
              <a:avLst/>
            </a:prstGeom>
            <a:noFill/>
          </p:spPr>
          <p:txBody>
            <a:bodyPr wrap="square" rtlCol="0">
              <a:spAutoFit/>
            </a:bodyPr>
            <a:lstStyle/>
            <a:p>
              <a:r>
                <a:rPr lang="en-GB" altLang="en-US" dirty="0">
                  <a:ea typeface="MS PGothic" panose="020B0600070205080204" pitchFamily="34" charset="-128"/>
                  <a:cs typeface="Arial" panose="020B0604020202020204" pitchFamily="34" charset="0"/>
                </a:rPr>
                <a:t>Why might Mesolithic people have made tools from lots of little flints, rather than large stones?</a:t>
              </a:r>
            </a:p>
          </p:txBody>
        </p:sp>
      </p:grpSp>
      <p:pic>
        <p:nvPicPr>
          <p:cNvPr id="8" name="Question Mark">
            <a:extLst>
              <a:ext uri="{FF2B5EF4-FFF2-40B4-BE49-F238E27FC236}">
                <a16:creationId xmlns:a16="http://schemas.microsoft.com/office/drawing/2014/main" id="{7826F434-EDD3-F233-9435-96BA578B539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11017">
            <a:off x="5220680" y="5348073"/>
            <a:ext cx="628632" cy="1112624"/>
          </a:xfrm>
          <a:prstGeom prst="rect">
            <a:avLst/>
          </a:prstGeom>
        </p:spPr>
      </p:pic>
    </p:spTree>
    <p:extLst>
      <p:ext uri="{BB962C8B-B14F-4D97-AF65-F5344CB8AC3E}">
        <p14:creationId xmlns:p14="http://schemas.microsoft.com/office/powerpoint/2010/main" val="1176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1D27C-A98F-77C4-0CCF-8278C5A9D6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52C4E3-7E8D-09E2-5DB0-BBF851983FA7}"/>
              </a:ext>
            </a:extLst>
          </p:cNvPr>
          <p:cNvSpPr>
            <a:spLocks noGrp="1"/>
          </p:cNvSpPr>
          <p:nvPr>
            <p:ph type="title"/>
          </p:nvPr>
        </p:nvSpPr>
        <p:spPr/>
        <p:txBody>
          <a:bodyPr>
            <a:normAutofit/>
          </a:bodyPr>
          <a:lstStyle/>
          <a:p>
            <a:r>
              <a:rPr lang="en-GB" altLang="en-US" dirty="0">
                <a:ea typeface="MS PGothic" panose="020B0600070205080204" pitchFamily="34" charset="-128"/>
                <a:cs typeface="Arial" panose="020B0604020202020204" pitchFamily="34" charset="0"/>
              </a:rPr>
              <a:t>Stone tools: Axe</a:t>
            </a:r>
            <a:endParaRPr lang="en-US" dirty="0"/>
          </a:p>
        </p:txBody>
      </p:sp>
      <p:sp>
        <p:nvSpPr>
          <p:cNvPr id="14" name="Content Placeholder 13">
            <a:extLst>
              <a:ext uri="{FF2B5EF4-FFF2-40B4-BE49-F238E27FC236}">
                <a16:creationId xmlns:a16="http://schemas.microsoft.com/office/drawing/2014/main" id="{FCA3BF99-F0C9-2381-1F69-07287C12A494}"/>
              </a:ext>
            </a:extLst>
          </p:cNvPr>
          <p:cNvSpPr>
            <a:spLocks noGrp="1"/>
          </p:cNvSpPr>
          <p:nvPr>
            <p:ph idx="1"/>
          </p:nvPr>
        </p:nvSpPr>
        <p:spPr/>
        <p:txBody>
          <a:bodyPr/>
          <a:lstStyle/>
          <a:p>
            <a:r>
              <a:rPr lang="en-GB" sz="2400" dirty="0"/>
              <a:t>In addition to microliths, Mesolithic people used larger stone tools, like axes, for woodworking. </a:t>
            </a:r>
          </a:p>
          <a:p>
            <a:r>
              <a:rPr lang="en-GB" sz="2400" dirty="0"/>
              <a:t>When the cutting edges of these axes became blunt, they could quickly be resharpened by striking another flake off the edge. </a:t>
            </a:r>
          </a:p>
          <a:p>
            <a:r>
              <a:rPr lang="en-GB" sz="2400" dirty="0"/>
              <a:t>Unlike earlier handaxes, these axe heads were attached to wooden handles.</a:t>
            </a:r>
          </a:p>
        </p:txBody>
      </p:sp>
      <p:sp>
        <p:nvSpPr>
          <p:cNvPr id="10" name="Text Placeholder 9">
            <a:extLst>
              <a:ext uri="{FF2B5EF4-FFF2-40B4-BE49-F238E27FC236}">
                <a16:creationId xmlns:a16="http://schemas.microsoft.com/office/drawing/2014/main" id="{01279B2E-5D53-7972-D677-AE3601683F16}"/>
              </a:ext>
            </a:extLst>
          </p:cNvPr>
          <p:cNvSpPr>
            <a:spLocks noGrp="1"/>
          </p:cNvSpPr>
          <p:nvPr>
            <p:ph type="body" sz="quarter" idx="23"/>
          </p:nvPr>
        </p:nvSpPr>
        <p:spPr>
          <a:xfrm>
            <a:off x="7271658" y="6362816"/>
            <a:ext cx="3309256" cy="414338"/>
          </a:xfrm>
        </p:spPr>
        <p:txBody>
          <a:bodyPr/>
          <a:lstStyle/>
          <a:p>
            <a:r>
              <a:rPr lang="en-GB" dirty="0"/>
              <a:t>Mesolithic axe head and replica axe</a:t>
            </a:r>
          </a:p>
        </p:txBody>
      </p:sp>
      <p:grpSp>
        <p:nvGrpSpPr>
          <p:cNvPr id="3" name="Post-It" descr="Post-it note to highlight text">
            <a:extLst>
              <a:ext uri="{FF2B5EF4-FFF2-40B4-BE49-F238E27FC236}">
                <a16:creationId xmlns:a16="http://schemas.microsoft.com/office/drawing/2014/main" id="{9640B1DC-15AC-917A-FBFF-21373B1B037D}"/>
              </a:ext>
            </a:extLst>
          </p:cNvPr>
          <p:cNvGrpSpPr/>
          <p:nvPr/>
        </p:nvGrpSpPr>
        <p:grpSpPr>
          <a:xfrm>
            <a:off x="357187" y="5533748"/>
            <a:ext cx="5324852" cy="1243406"/>
            <a:chOff x="0" y="2824793"/>
            <a:chExt cx="3387819" cy="1738590"/>
          </a:xfrm>
        </p:grpSpPr>
        <p:sp>
          <p:nvSpPr>
            <p:cNvPr id="4" name="Decorative-Blob">
              <a:extLst>
                <a:ext uri="{FF2B5EF4-FFF2-40B4-BE49-F238E27FC236}">
                  <a16:creationId xmlns:a16="http://schemas.microsoft.com/office/drawing/2014/main" id="{35AA3540-39DD-E388-3E9D-FAA70A4FFF13}"/>
                </a:ext>
                <a:ext uri="{C183D7F6-B498-43B3-948B-1728B52AA6E4}">
                  <adec:decorative xmlns:adec="http://schemas.microsoft.com/office/drawing/2017/decorative" val="1"/>
                </a:ext>
              </a:extLst>
            </p:cNvPr>
            <p:cNvSpPr/>
            <p:nvPr/>
          </p:nvSpPr>
          <p:spPr>
            <a:xfrm>
              <a:off x="0" y="3099056"/>
              <a:ext cx="3387819" cy="1464327"/>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5" name="Decorative-Washi">
              <a:extLst>
                <a:ext uri="{FF2B5EF4-FFF2-40B4-BE49-F238E27FC236}">
                  <a16:creationId xmlns:a16="http://schemas.microsoft.com/office/drawing/2014/main" id="{9D7C6E12-1D21-74BD-FB9F-9887D28FD66F}"/>
                </a:ext>
                <a:ext uri="{C183D7F6-B498-43B3-948B-1728B52AA6E4}">
                  <adec:decorative xmlns:adec="http://schemas.microsoft.com/office/drawing/2017/decorative" val="1"/>
                </a:ext>
              </a:extLst>
            </p:cNvPr>
            <p:cNvSpPr/>
            <p:nvPr/>
          </p:nvSpPr>
          <p:spPr>
            <a:xfrm rot="10800000" flipV="1">
              <a:off x="799911" y="282479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6" name="Subtitle-Text">
              <a:extLst>
                <a:ext uri="{FF2B5EF4-FFF2-40B4-BE49-F238E27FC236}">
                  <a16:creationId xmlns:a16="http://schemas.microsoft.com/office/drawing/2014/main" id="{FC8ADA62-90B8-C143-B8D7-5F60767AA0E2}"/>
                </a:ext>
              </a:extLst>
            </p:cNvPr>
            <p:cNvSpPr txBox="1">
              <a:spLocks/>
            </p:cNvSpPr>
            <p:nvPr/>
          </p:nvSpPr>
          <p:spPr>
            <a:xfrm rot="21383919">
              <a:off x="869908" y="2915310"/>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p:txBody>
        </p:sp>
        <p:sp>
          <p:nvSpPr>
            <p:cNvPr id="7" name="Main-Text" descr="Post-it note to highlight text">
              <a:extLst>
                <a:ext uri="{FF2B5EF4-FFF2-40B4-BE49-F238E27FC236}">
                  <a16:creationId xmlns:a16="http://schemas.microsoft.com/office/drawing/2014/main" id="{2881959B-062B-0D58-488A-F850F2611A7C}"/>
                </a:ext>
              </a:extLst>
            </p:cNvPr>
            <p:cNvSpPr txBox="1"/>
            <p:nvPr/>
          </p:nvSpPr>
          <p:spPr>
            <a:xfrm>
              <a:off x="357188" y="3429000"/>
              <a:ext cx="2765730" cy="923330"/>
            </a:xfrm>
            <a:prstGeom prst="rect">
              <a:avLst/>
            </a:prstGeom>
            <a:noFill/>
          </p:spPr>
          <p:txBody>
            <a:bodyPr wrap="square" rtlCol="0">
              <a:spAutoFit/>
            </a:bodyPr>
            <a:lstStyle/>
            <a:p>
              <a:pPr eaLnBrk="1" hangingPunct="1"/>
              <a:r>
                <a:rPr lang="en-GB" altLang="en-US" dirty="0">
                  <a:ea typeface="MS PGothic" panose="020B0600070205080204" pitchFamily="34" charset="-128"/>
                  <a:cs typeface="Arial" panose="020B0604020202020204" pitchFamily="34" charset="0"/>
                </a:rPr>
                <a:t>What sort of tasks would Mesolithic people have used stone axes for?</a:t>
              </a:r>
            </a:p>
          </p:txBody>
        </p:sp>
      </p:grpSp>
      <p:pic>
        <p:nvPicPr>
          <p:cNvPr id="8" name="Question Mark" descr="Question mark">
            <a:extLst>
              <a:ext uri="{FF2B5EF4-FFF2-40B4-BE49-F238E27FC236}">
                <a16:creationId xmlns:a16="http://schemas.microsoft.com/office/drawing/2014/main" id="{381AED90-8C92-D2E5-EDCE-7C3EC6BE2E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11017">
            <a:off x="4993243" y="5407782"/>
            <a:ext cx="615896" cy="1090081"/>
          </a:xfrm>
          <a:prstGeom prst="rect">
            <a:avLst/>
          </a:prstGeom>
        </p:spPr>
      </p:pic>
      <p:pic>
        <p:nvPicPr>
          <p:cNvPr id="15" name="Picture Placeholder 14" descr="A stone axe and a stone axe in a wooden handle">
            <a:extLst>
              <a:ext uri="{FF2B5EF4-FFF2-40B4-BE49-F238E27FC236}">
                <a16:creationId xmlns:a16="http://schemas.microsoft.com/office/drawing/2014/main" id="{50FCC13D-EE85-7F71-5D30-F3AB15D0C58F}"/>
              </a:ext>
            </a:extLst>
          </p:cNvPr>
          <p:cNvPicPr>
            <a:picLocks noGrp="1" noChangeAspect="1"/>
          </p:cNvPicPr>
          <p:nvPr>
            <p:ph type="pic" sz="quarter" idx="10"/>
          </p:nvPr>
        </p:nvPicPr>
        <p:blipFill>
          <a:blip r:embed="rId4"/>
          <a:srcRect l="7537" r="10630"/>
          <a:stretch>
            <a:fillRect/>
          </a:stretch>
        </p:blipFill>
        <p:spPr>
          <a:xfrm>
            <a:off x="6096000" y="1411704"/>
            <a:ext cx="5714114" cy="4798596"/>
          </a:xfrm>
        </p:spPr>
      </p:pic>
    </p:spTree>
    <p:extLst>
      <p:ext uri="{BB962C8B-B14F-4D97-AF65-F5344CB8AC3E}">
        <p14:creationId xmlns:p14="http://schemas.microsoft.com/office/powerpoint/2010/main" val="61565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DE131-D66B-197B-D952-583055245590}"/>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Bone and antler objects</a:t>
            </a:r>
            <a:endParaRPr lang="en-US" dirty="0">
              <a:cs typeface="Arial" panose="020B0604020202020204" pitchFamily="34" charset="0"/>
            </a:endParaRPr>
          </a:p>
        </p:txBody>
      </p:sp>
      <p:sp>
        <p:nvSpPr>
          <p:cNvPr id="6" name="Content Placeholder 5">
            <a:extLst>
              <a:ext uri="{FF2B5EF4-FFF2-40B4-BE49-F238E27FC236}">
                <a16:creationId xmlns:a16="http://schemas.microsoft.com/office/drawing/2014/main" id="{A7ADDE47-C001-F506-B60A-95A62D78F057}"/>
              </a:ext>
            </a:extLst>
          </p:cNvPr>
          <p:cNvSpPr>
            <a:spLocks noGrp="1"/>
          </p:cNvSpPr>
          <p:nvPr>
            <p:ph idx="1"/>
          </p:nvPr>
        </p:nvSpPr>
        <p:spPr/>
        <p:txBody>
          <a:bodyPr/>
          <a:lstStyle/>
          <a:p>
            <a:r>
              <a:rPr lang="en-GB" sz="2400" dirty="0"/>
              <a:t>Barbed points are one of the most famous Mesolithic artefact types. </a:t>
            </a:r>
          </a:p>
          <a:p>
            <a:r>
              <a:rPr lang="en-GB" sz="2400" dirty="0"/>
              <a:t>They are long rods of antler or bone with ‘barbs’ (points projecting backwards from the main point) down one or both sides. </a:t>
            </a:r>
          </a:p>
          <a:p>
            <a:r>
              <a:rPr lang="en-GB" sz="2400" dirty="0"/>
              <a:t>They might have been used as harpoons for fishing, or as spears for hunting large animals on the land.</a:t>
            </a:r>
          </a:p>
          <a:p>
            <a:endParaRPr lang="en-GB" dirty="0"/>
          </a:p>
        </p:txBody>
      </p:sp>
      <p:pic>
        <p:nvPicPr>
          <p:cNvPr id="9" name="Picture Placeholder 8" descr="A close-up of several barbed bone points">
            <a:extLst>
              <a:ext uri="{FF2B5EF4-FFF2-40B4-BE49-F238E27FC236}">
                <a16:creationId xmlns:a16="http://schemas.microsoft.com/office/drawing/2014/main" id="{FB10EADD-ED9B-9D6A-7EF9-D8FEBF7F01BA}"/>
              </a:ext>
            </a:extLst>
          </p:cNvPr>
          <p:cNvPicPr>
            <a:picLocks noGrp="1" noChangeAspect="1"/>
          </p:cNvPicPr>
          <p:nvPr>
            <p:ph type="pic" sz="quarter" idx="10"/>
          </p:nvPr>
        </p:nvPicPr>
        <p:blipFill>
          <a:blip r:embed="rId3"/>
          <a:srcRect l="2400" r="2400"/>
          <a:stretch>
            <a:fillRect/>
          </a:stretch>
        </p:blipFill>
        <p:spPr/>
      </p:pic>
      <p:sp>
        <p:nvSpPr>
          <p:cNvPr id="4" name="Text Placeholder 3">
            <a:extLst>
              <a:ext uri="{FF2B5EF4-FFF2-40B4-BE49-F238E27FC236}">
                <a16:creationId xmlns:a16="http://schemas.microsoft.com/office/drawing/2014/main" id="{4AA49AB8-6F90-BDA0-EDE8-14B68A0B589B}"/>
              </a:ext>
            </a:extLst>
          </p:cNvPr>
          <p:cNvSpPr>
            <a:spLocks noGrp="1"/>
          </p:cNvSpPr>
          <p:nvPr>
            <p:ph type="body" sz="quarter" idx="23"/>
          </p:nvPr>
        </p:nvSpPr>
        <p:spPr/>
        <p:txBody>
          <a:bodyPr/>
          <a:lstStyle/>
          <a:p>
            <a:r>
              <a:rPr lang="en-GB" dirty="0"/>
              <a:t>Barbed bone points</a:t>
            </a:r>
          </a:p>
        </p:txBody>
      </p:sp>
    </p:spTree>
    <p:extLst>
      <p:ext uri="{BB962C8B-B14F-4D97-AF65-F5344CB8AC3E}">
        <p14:creationId xmlns:p14="http://schemas.microsoft.com/office/powerpoint/2010/main" val="326908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16801-2492-3748-7D4B-1D60C862F2E1}"/>
              </a:ext>
            </a:extLst>
          </p:cNvPr>
          <p:cNvSpPr>
            <a:spLocks noGrp="1"/>
          </p:cNvSpPr>
          <p:nvPr>
            <p:ph type="title"/>
          </p:nvPr>
        </p:nvSpPr>
        <p:spPr>
          <a:xfrm>
            <a:off x="635179" y="-1016135"/>
            <a:ext cx="10515600" cy="1016135"/>
          </a:xfrm>
        </p:spPr>
        <p:txBody>
          <a:bodyPr/>
          <a:lstStyle/>
          <a:p>
            <a:r>
              <a:rPr lang="en-US" dirty="0"/>
              <a:t>Mesolithic Locations</a:t>
            </a:r>
          </a:p>
        </p:txBody>
      </p:sp>
      <p:pic>
        <p:nvPicPr>
          <p:cNvPr id="4" name="Picture 2">
            <a:extLst>
              <a:ext uri="{FF2B5EF4-FFF2-40B4-BE49-F238E27FC236}">
                <a16:creationId xmlns:a16="http://schemas.microsoft.com/office/drawing/2014/main" id="{1935A28D-52EF-0407-EDA6-1F0013512FB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24532"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23">
            <a:extLst>
              <a:ext uri="{FF2B5EF4-FFF2-40B4-BE49-F238E27FC236}">
                <a16:creationId xmlns:a16="http://schemas.microsoft.com/office/drawing/2014/main" id="{9DAA4573-FFDE-8DD3-D59E-0C99D3EF74EC}"/>
              </a:ext>
            </a:extLst>
          </p:cNvPr>
          <p:cNvSpPr txBox="1">
            <a:spLocks noChangeArrowheads="1"/>
          </p:cNvSpPr>
          <p:nvPr/>
        </p:nvSpPr>
        <p:spPr bwMode="auto">
          <a:xfrm>
            <a:off x="1861070" y="1876425"/>
            <a:ext cx="8715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a:solidFill>
                  <a:schemeClr val="bg1"/>
                </a:solidFill>
                <a:effectLst>
                  <a:outerShdw blurRad="38100" dist="38100" dir="2700000" algn="tl">
                    <a:srgbClr val="000000">
                      <a:alpha val="43137"/>
                    </a:srgbClr>
                  </a:outerShdw>
                </a:effectLst>
                <a:latin typeface="Source Sans Pro" pitchFamily="34" charset="0"/>
              </a:rPr>
              <a:t>Oronsay</a:t>
            </a:r>
            <a:endParaRPr lang="en-GB" sz="1400" dirty="0">
              <a:solidFill>
                <a:schemeClr val="bg1"/>
              </a:solidFill>
              <a:effectLst>
                <a:outerShdw blurRad="38100" dist="38100" dir="2700000" algn="tl">
                  <a:srgbClr val="000000">
                    <a:alpha val="43137"/>
                  </a:srgbClr>
                </a:outerShdw>
              </a:effectLst>
              <a:latin typeface="Source Sans Pro" pitchFamily="34" charset="0"/>
            </a:endParaRPr>
          </a:p>
        </p:txBody>
      </p:sp>
      <p:sp>
        <p:nvSpPr>
          <p:cNvPr id="9" name="TextBox 23">
            <a:extLst>
              <a:ext uri="{FF2B5EF4-FFF2-40B4-BE49-F238E27FC236}">
                <a16:creationId xmlns:a16="http://schemas.microsoft.com/office/drawing/2014/main" id="{504615CB-0350-E95F-99F5-9C6057D9CD3F}"/>
              </a:ext>
            </a:extLst>
          </p:cNvPr>
          <p:cNvSpPr txBox="1">
            <a:spLocks noChangeArrowheads="1"/>
          </p:cNvSpPr>
          <p:nvPr/>
        </p:nvSpPr>
        <p:spPr bwMode="auto">
          <a:xfrm>
            <a:off x="4493145" y="2360613"/>
            <a:ext cx="1990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Howick</a:t>
            </a:r>
          </a:p>
        </p:txBody>
      </p:sp>
      <p:sp>
        <p:nvSpPr>
          <p:cNvPr id="11" name="TextBox 23">
            <a:extLst>
              <a:ext uri="{FF2B5EF4-FFF2-40B4-BE49-F238E27FC236}">
                <a16:creationId xmlns:a16="http://schemas.microsoft.com/office/drawing/2014/main" id="{669CA0B3-AF8D-C3CB-255A-52A55926525E}"/>
              </a:ext>
            </a:extLst>
          </p:cNvPr>
          <p:cNvSpPr txBox="1">
            <a:spLocks noChangeArrowheads="1"/>
          </p:cNvSpPr>
          <p:nvPr/>
        </p:nvSpPr>
        <p:spPr bwMode="auto">
          <a:xfrm>
            <a:off x="4901132" y="3213100"/>
            <a:ext cx="1990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Star Carr</a:t>
            </a:r>
          </a:p>
        </p:txBody>
      </p:sp>
      <p:sp>
        <p:nvSpPr>
          <p:cNvPr id="17" name="TextBox 23">
            <a:extLst>
              <a:ext uri="{FF2B5EF4-FFF2-40B4-BE49-F238E27FC236}">
                <a16:creationId xmlns:a16="http://schemas.microsoft.com/office/drawing/2014/main" id="{92CDAA96-81A3-5C60-37A6-76F7D237B8AC}"/>
              </a:ext>
            </a:extLst>
          </p:cNvPr>
          <p:cNvSpPr txBox="1">
            <a:spLocks noChangeArrowheads="1"/>
          </p:cNvSpPr>
          <p:nvPr/>
        </p:nvSpPr>
        <p:spPr bwMode="auto">
          <a:xfrm>
            <a:off x="3964507" y="3871913"/>
            <a:ext cx="1990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March Hill</a:t>
            </a:r>
          </a:p>
        </p:txBody>
      </p:sp>
      <p:sp>
        <p:nvSpPr>
          <p:cNvPr id="13" name="TextBox 23">
            <a:extLst>
              <a:ext uri="{FF2B5EF4-FFF2-40B4-BE49-F238E27FC236}">
                <a16:creationId xmlns:a16="http://schemas.microsoft.com/office/drawing/2014/main" id="{050F5A29-FB3B-47DD-360D-30B505A3C2EB}"/>
              </a:ext>
            </a:extLst>
          </p:cNvPr>
          <p:cNvSpPr txBox="1">
            <a:spLocks noChangeArrowheads="1"/>
          </p:cNvSpPr>
          <p:nvPr/>
        </p:nvSpPr>
        <p:spPr bwMode="auto">
          <a:xfrm>
            <a:off x="3070745" y="4868863"/>
            <a:ext cx="1612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Aveline’s Hole</a:t>
            </a:r>
          </a:p>
        </p:txBody>
      </p:sp>
      <p:sp>
        <p:nvSpPr>
          <p:cNvPr id="6" name="TextBox 23">
            <a:extLst>
              <a:ext uri="{FF2B5EF4-FFF2-40B4-BE49-F238E27FC236}">
                <a16:creationId xmlns:a16="http://schemas.microsoft.com/office/drawing/2014/main" id="{C7719677-4D5C-69F0-1ADB-4091320F7D36}"/>
              </a:ext>
            </a:extLst>
          </p:cNvPr>
          <p:cNvSpPr txBox="1">
            <a:spLocks noChangeArrowheads="1"/>
          </p:cNvSpPr>
          <p:nvPr/>
        </p:nvSpPr>
        <p:spPr bwMode="auto">
          <a:xfrm>
            <a:off x="4350270" y="5084763"/>
            <a:ext cx="1990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Stonehenge and </a:t>
            </a:r>
            <a:br>
              <a:rPr lang="en-GB" sz="1400" dirty="0">
                <a:solidFill>
                  <a:schemeClr val="bg1"/>
                </a:solidFill>
                <a:effectLst>
                  <a:outerShdw blurRad="38100" dist="38100" dir="2700000" algn="tl">
                    <a:srgbClr val="000000">
                      <a:alpha val="43137"/>
                    </a:srgbClr>
                  </a:outerShdw>
                </a:effectLst>
                <a:latin typeface="Source Sans Pro" pitchFamily="34" charset="0"/>
              </a:rPr>
            </a:br>
            <a:r>
              <a:rPr lang="en-GB" sz="1400" dirty="0">
                <a:solidFill>
                  <a:schemeClr val="bg1"/>
                </a:solidFill>
                <a:effectLst>
                  <a:outerShdw blurRad="38100" dist="38100" dir="2700000" algn="tl">
                    <a:srgbClr val="000000">
                      <a:alpha val="43137"/>
                    </a:srgbClr>
                  </a:outerShdw>
                </a:effectLst>
                <a:latin typeface="Source Sans Pro" pitchFamily="34" charset="0"/>
              </a:rPr>
              <a:t>Blick Mead</a:t>
            </a:r>
          </a:p>
        </p:txBody>
      </p:sp>
      <p:sp>
        <p:nvSpPr>
          <p:cNvPr id="15" name="TextBox 23">
            <a:extLst>
              <a:ext uri="{FF2B5EF4-FFF2-40B4-BE49-F238E27FC236}">
                <a16:creationId xmlns:a16="http://schemas.microsoft.com/office/drawing/2014/main" id="{14AFA091-4521-85FB-AE76-4046C85A9EED}"/>
              </a:ext>
            </a:extLst>
          </p:cNvPr>
          <p:cNvSpPr txBox="1">
            <a:spLocks noChangeArrowheads="1"/>
          </p:cNvSpPr>
          <p:nvPr/>
        </p:nvSpPr>
        <p:spPr bwMode="auto">
          <a:xfrm>
            <a:off x="4108970" y="5805488"/>
            <a:ext cx="16129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Bouldnor Cliff, </a:t>
            </a:r>
            <a:br>
              <a:rPr lang="en-GB" sz="1400" dirty="0">
                <a:solidFill>
                  <a:schemeClr val="bg1"/>
                </a:solidFill>
                <a:effectLst>
                  <a:outerShdw blurRad="38100" dist="38100" dir="2700000" algn="tl">
                    <a:srgbClr val="000000">
                      <a:alpha val="43137"/>
                    </a:srgbClr>
                  </a:outerShdw>
                </a:effectLst>
                <a:latin typeface="Source Sans Pro" pitchFamily="34" charset="0"/>
              </a:rPr>
            </a:br>
            <a:r>
              <a:rPr lang="en-GB" sz="1400" dirty="0">
                <a:solidFill>
                  <a:schemeClr val="bg1"/>
                </a:solidFill>
                <a:effectLst>
                  <a:outerShdw blurRad="38100" dist="38100" dir="2700000" algn="tl">
                    <a:srgbClr val="000000">
                      <a:alpha val="43137"/>
                    </a:srgbClr>
                  </a:outerShdw>
                </a:effectLst>
                <a:latin typeface="Source Sans Pro" pitchFamily="34" charset="0"/>
              </a:rPr>
              <a:t>Isle of Wight</a:t>
            </a:r>
          </a:p>
        </p:txBody>
      </p:sp>
      <p:sp>
        <p:nvSpPr>
          <p:cNvPr id="7" name="Oval 6">
            <a:hlinkClick r:id="rId4" action="ppaction://hlinksldjump"/>
            <a:extLst>
              <a:ext uri="{FF2B5EF4-FFF2-40B4-BE49-F238E27FC236}">
                <a16:creationId xmlns:a16="http://schemas.microsoft.com/office/drawing/2014/main" id="{7CC3EB32-0EAB-99B7-40B7-E374928DCCF6}"/>
              </a:ext>
              <a:ext uri="{C183D7F6-B498-43B3-948B-1728B52AA6E4}">
                <adec:decorative xmlns:adec="http://schemas.microsoft.com/office/drawing/2017/decorative" val="1"/>
              </a:ext>
            </a:extLst>
          </p:cNvPr>
          <p:cNvSpPr/>
          <p:nvPr/>
        </p:nvSpPr>
        <p:spPr>
          <a:xfrm>
            <a:off x="4180407" y="5229225"/>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Oval 7">
            <a:hlinkClick r:id="rId5" action="ppaction://hlinksldjump"/>
            <a:extLst>
              <a:ext uri="{FF2B5EF4-FFF2-40B4-BE49-F238E27FC236}">
                <a16:creationId xmlns:a16="http://schemas.microsoft.com/office/drawing/2014/main" id="{360AF99C-50A4-3CC6-2AF3-3FDB732AC835}"/>
              </a:ext>
              <a:ext uri="{C183D7F6-B498-43B3-948B-1728B52AA6E4}">
                <adec:decorative xmlns:adec="http://schemas.microsoft.com/office/drawing/2017/decorative" val="1"/>
              </a:ext>
            </a:extLst>
          </p:cNvPr>
          <p:cNvSpPr/>
          <p:nvPr/>
        </p:nvSpPr>
        <p:spPr>
          <a:xfrm>
            <a:off x="4378845" y="2565400"/>
            <a:ext cx="179387"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Oval 9">
            <a:hlinkClick r:id="rId6" action="ppaction://hlinksldjump"/>
            <a:extLst>
              <a:ext uri="{FF2B5EF4-FFF2-40B4-BE49-F238E27FC236}">
                <a16:creationId xmlns:a16="http://schemas.microsoft.com/office/drawing/2014/main" id="{056945D2-FA2A-98E5-38BE-42C1BC664C0A}"/>
              </a:ext>
              <a:ext uri="{C183D7F6-B498-43B3-948B-1728B52AA6E4}">
                <adec:decorative xmlns:adec="http://schemas.microsoft.com/office/drawing/2017/decorative" val="1"/>
              </a:ext>
            </a:extLst>
          </p:cNvPr>
          <p:cNvSpPr/>
          <p:nvPr/>
        </p:nvSpPr>
        <p:spPr>
          <a:xfrm>
            <a:off x="4828107" y="3429000"/>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2" name="Oval 11">
            <a:hlinkClick r:id="rId7" action="ppaction://hlinksldjump"/>
            <a:extLst>
              <a:ext uri="{FF2B5EF4-FFF2-40B4-BE49-F238E27FC236}">
                <a16:creationId xmlns:a16="http://schemas.microsoft.com/office/drawing/2014/main" id="{D9DA0F9A-AC40-8390-F32E-7831A328AE65}"/>
              </a:ext>
              <a:ext uri="{C183D7F6-B498-43B3-948B-1728B52AA6E4}">
                <adec:decorative xmlns:adec="http://schemas.microsoft.com/office/drawing/2017/decorative" val="1"/>
              </a:ext>
            </a:extLst>
          </p:cNvPr>
          <p:cNvSpPr/>
          <p:nvPr/>
        </p:nvSpPr>
        <p:spPr>
          <a:xfrm>
            <a:off x="3748607" y="5184775"/>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4" name="Oval 13">
            <a:hlinkClick r:id="rId8" action="ppaction://hlinksldjump"/>
            <a:extLst>
              <a:ext uri="{FF2B5EF4-FFF2-40B4-BE49-F238E27FC236}">
                <a16:creationId xmlns:a16="http://schemas.microsoft.com/office/drawing/2014/main" id="{3E269E7D-7DD9-7B11-C860-08310F4EE2A9}"/>
              </a:ext>
              <a:ext uri="{C183D7F6-B498-43B3-948B-1728B52AA6E4}">
                <adec:decorative xmlns:adec="http://schemas.microsoft.com/office/drawing/2017/decorative" val="1"/>
              </a:ext>
            </a:extLst>
          </p:cNvPr>
          <p:cNvSpPr/>
          <p:nvPr/>
        </p:nvSpPr>
        <p:spPr>
          <a:xfrm>
            <a:off x="4259782" y="5661025"/>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6" name="Oval 15">
            <a:hlinkClick r:id="rId9" action="ppaction://hlinksldjump"/>
            <a:extLst>
              <a:ext uri="{FF2B5EF4-FFF2-40B4-BE49-F238E27FC236}">
                <a16:creationId xmlns:a16="http://schemas.microsoft.com/office/drawing/2014/main" id="{1B5192C4-D16A-EF61-99FF-A5ABED7C1BFB}"/>
              </a:ext>
              <a:ext uri="{C183D7F6-B498-43B3-948B-1728B52AA6E4}">
                <adec:decorative xmlns:adec="http://schemas.microsoft.com/office/drawing/2017/decorative" val="1"/>
              </a:ext>
            </a:extLst>
          </p:cNvPr>
          <p:cNvSpPr/>
          <p:nvPr/>
        </p:nvSpPr>
        <p:spPr>
          <a:xfrm>
            <a:off x="4247082" y="3716338"/>
            <a:ext cx="179388"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8" name="Oval 17">
            <a:hlinkClick r:id="rId10" action="ppaction://hlinksldjump"/>
            <a:extLst>
              <a:ext uri="{FF2B5EF4-FFF2-40B4-BE49-F238E27FC236}">
                <a16:creationId xmlns:a16="http://schemas.microsoft.com/office/drawing/2014/main" id="{9B782D27-6F1C-E1C1-003C-3B86B2B610B1}"/>
              </a:ext>
              <a:ext uri="{C183D7F6-B498-43B3-948B-1728B52AA6E4}">
                <adec:decorative xmlns:adec="http://schemas.microsoft.com/office/drawing/2017/decorative" val="1"/>
              </a:ext>
            </a:extLst>
          </p:cNvPr>
          <p:cNvSpPr/>
          <p:nvPr/>
        </p:nvSpPr>
        <p:spPr>
          <a:xfrm>
            <a:off x="2732607" y="1998663"/>
            <a:ext cx="179388"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pSp>
        <p:nvGrpSpPr>
          <p:cNvPr id="3" name="Washi">
            <a:extLst>
              <a:ext uri="{FF2B5EF4-FFF2-40B4-BE49-F238E27FC236}">
                <a16:creationId xmlns:a16="http://schemas.microsoft.com/office/drawing/2014/main" id="{08344E35-C560-EAAE-04F2-1A4481343C78}"/>
              </a:ext>
              <a:ext uri="{C183D7F6-B498-43B3-948B-1728B52AA6E4}">
                <adec:decorative xmlns:adec="http://schemas.microsoft.com/office/drawing/2017/decorative" val="1"/>
              </a:ext>
            </a:extLst>
          </p:cNvPr>
          <p:cNvGrpSpPr/>
          <p:nvPr/>
        </p:nvGrpSpPr>
        <p:grpSpPr>
          <a:xfrm>
            <a:off x="4247082" y="252907"/>
            <a:ext cx="5185766" cy="2045429"/>
            <a:chOff x="7957226" y="136188"/>
            <a:chExt cx="3797147" cy="1459780"/>
          </a:xfrm>
        </p:grpSpPr>
        <p:sp>
          <p:nvSpPr>
            <p:cNvPr id="5" name="Washi">
              <a:extLst>
                <a:ext uri="{FF2B5EF4-FFF2-40B4-BE49-F238E27FC236}">
                  <a16:creationId xmlns:a16="http://schemas.microsoft.com/office/drawing/2014/main" id="{60392820-E239-3FF5-AA3C-98B57A35EAEE}"/>
                </a:ext>
                <a:ext uri="{C183D7F6-B498-43B3-948B-1728B52AA6E4}">
                  <adec:decorative xmlns:adec="http://schemas.microsoft.com/office/drawing/2017/decorative" val="1"/>
                </a:ext>
              </a:extLst>
            </p:cNvPr>
            <p:cNvSpPr txBox="1">
              <a:spLocks/>
            </p:cNvSpPr>
            <p:nvPr/>
          </p:nvSpPr>
          <p:spPr>
            <a:xfrm>
              <a:off x="7957226" y="136188"/>
              <a:ext cx="3797147" cy="1459780"/>
            </a:xfrm>
            <a:prstGeom prst="rect">
              <a:avLst/>
            </a:prstGeom>
            <a:blipFill>
              <a:blip>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20" name="Text Placeholder">
              <a:extLst>
                <a:ext uri="{FF2B5EF4-FFF2-40B4-BE49-F238E27FC236}">
                  <a16:creationId xmlns:a16="http://schemas.microsoft.com/office/drawing/2014/main" id="{E5740FBB-6FFB-E2BC-A47F-FBF574E97533}"/>
                </a:ext>
                <a:ext uri="{C183D7F6-B498-43B3-948B-1728B52AA6E4}">
                  <adec:decorative xmlns:adec="http://schemas.microsoft.com/office/drawing/2017/decorative" val="0"/>
                </a:ext>
              </a:extLst>
            </p:cNvPr>
            <p:cNvSpPr txBox="1">
              <a:spLocks/>
            </p:cNvSpPr>
            <p:nvPr/>
          </p:nvSpPr>
          <p:spPr>
            <a:xfrm rot="21383919">
              <a:off x="8285857" y="626389"/>
              <a:ext cx="3340098" cy="58162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800" dirty="0">
                  <a:ea typeface="MS PGothic" panose="020B0600070205080204" pitchFamily="34" charset="-128"/>
                  <a:cs typeface="Arial" panose="020B0604020202020204" pitchFamily="34" charset="0"/>
                </a:rPr>
                <a:t>Click on the dots to learn about our Top 7 Mesolithic sites</a:t>
              </a:r>
            </a:p>
          </p:txBody>
        </p:sp>
      </p:grpSp>
    </p:spTree>
    <p:extLst>
      <p:ext uri="{BB962C8B-B14F-4D97-AF65-F5344CB8AC3E}">
        <p14:creationId xmlns:p14="http://schemas.microsoft.com/office/powerpoint/2010/main" val="410484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A3033-CAF5-96AA-6CD7-50FD910FB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96974-EB2D-297B-1CEB-0E5BDE323C39}"/>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Howick, Northumberland </a:t>
            </a:r>
            <a:endParaRPr lang="en-US" dirty="0">
              <a:cs typeface="Arial" panose="020B0604020202020204" pitchFamily="34" charset="0"/>
            </a:endParaRPr>
          </a:p>
        </p:txBody>
      </p:sp>
      <p:grpSp>
        <p:nvGrpSpPr>
          <p:cNvPr id="7" name="Group 6" descr="Back to map link icon">
            <a:extLst>
              <a:ext uri="{FF2B5EF4-FFF2-40B4-BE49-F238E27FC236}">
                <a16:creationId xmlns:a16="http://schemas.microsoft.com/office/drawing/2014/main" id="{FF87E2EF-257B-2F87-131F-00987DD5011D}"/>
              </a:ext>
            </a:extLst>
          </p:cNvPr>
          <p:cNvGrpSpPr/>
          <p:nvPr/>
        </p:nvGrpSpPr>
        <p:grpSpPr>
          <a:xfrm>
            <a:off x="8772940" y="365126"/>
            <a:ext cx="2378470" cy="710288"/>
            <a:chOff x="8772940" y="365126"/>
            <a:chExt cx="2378470" cy="710288"/>
          </a:xfrm>
        </p:grpSpPr>
        <p:sp>
          <p:nvSpPr>
            <p:cNvPr id="8" name="Action Button: Go Back or Previous 7">
              <a:hlinkClick r:id="rId3" action="ppaction://hlinksldjump" highlightClick="1"/>
              <a:extLst>
                <a:ext uri="{FF2B5EF4-FFF2-40B4-BE49-F238E27FC236}">
                  <a16:creationId xmlns:a16="http://schemas.microsoft.com/office/drawing/2014/main" id="{3BD93371-5D65-BF05-1D8F-10079451BCA3}"/>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5741D272-1058-C57D-CE34-64CDF8A09B40}"/>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0" name="Content Placeholder 9">
            <a:extLst>
              <a:ext uri="{FF2B5EF4-FFF2-40B4-BE49-F238E27FC236}">
                <a16:creationId xmlns:a16="http://schemas.microsoft.com/office/drawing/2014/main" id="{0F1AA60B-38C5-BC7C-94D3-B0B54FC82711}"/>
              </a:ext>
            </a:extLst>
          </p:cNvPr>
          <p:cNvSpPr>
            <a:spLocks noGrp="1"/>
          </p:cNvSpPr>
          <p:nvPr>
            <p:ph idx="1"/>
          </p:nvPr>
        </p:nvSpPr>
        <p:spPr/>
        <p:txBody>
          <a:bodyPr/>
          <a:lstStyle/>
          <a:p>
            <a:r>
              <a:rPr lang="en-GB" sz="2400" dirty="0"/>
              <a:t>Occasionally, Mesolithic people stayed in one place long enough to build substantial huts or houses. </a:t>
            </a:r>
          </a:p>
          <a:p>
            <a:r>
              <a:rPr lang="en-GB" sz="2400" dirty="0"/>
              <a:t>Most evidence comes from northern Britain, such as Howick in Northumberland and Star Carr in Yorkshire, where people lived nearly 10,000 years ago.</a:t>
            </a:r>
          </a:p>
          <a:p>
            <a:r>
              <a:rPr lang="en-GB" sz="2400" dirty="0"/>
              <a:t>These circular houses were made from wooden posts and likely housed extended families, including children and older relatives.</a:t>
            </a:r>
          </a:p>
        </p:txBody>
      </p:sp>
      <p:pic>
        <p:nvPicPr>
          <p:cNvPr id="20" name="Picture Placeholder 19" descr="A colouring drawing/diagram showing how the wooden poles/posts were held together to make a hut.">
            <a:extLst>
              <a:ext uri="{FF2B5EF4-FFF2-40B4-BE49-F238E27FC236}">
                <a16:creationId xmlns:a16="http://schemas.microsoft.com/office/drawing/2014/main" id="{53542F3E-54E6-FF94-478B-EAA0B14EE2D7}"/>
              </a:ext>
            </a:extLst>
          </p:cNvPr>
          <p:cNvPicPr>
            <a:picLocks noGrp="1" noChangeAspect="1"/>
          </p:cNvPicPr>
          <p:nvPr>
            <p:ph type="pic" sz="quarter" idx="10"/>
          </p:nvPr>
        </p:nvPicPr>
        <p:blipFill>
          <a:blip r:embed="rId4"/>
          <a:srcRect t="2347" b="2347"/>
          <a:stretch/>
        </p:blipFill>
        <p:spPr/>
      </p:pic>
      <p:sp>
        <p:nvSpPr>
          <p:cNvPr id="4" name="Text Placeholder 5">
            <a:extLst>
              <a:ext uri="{FF2B5EF4-FFF2-40B4-BE49-F238E27FC236}">
                <a16:creationId xmlns:a16="http://schemas.microsoft.com/office/drawing/2014/main" id="{8C429392-0E14-6427-81FC-12D2654BC6FC}"/>
              </a:ext>
            </a:extLst>
          </p:cNvPr>
          <p:cNvSpPr>
            <a:spLocks noGrp="1"/>
          </p:cNvSpPr>
          <p:nvPr>
            <p:ph type="body" sz="quarter" idx="23"/>
          </p:nvPr>
        </p:nvSpPr>
        <p:spPr/>
        <p:txBody>
          <a:bodyPr/>
          <a:lstStyle/>
          <a:p>
            <a:r>
              <a:rPr lang="en-GB" dirty="0"/>
              <a:t>Mesolithic Hut</a:t>
            </a:r>
          </a:p>
        </p:txBody>
      </p:sp>
    </p:spTree>
    <p:extLst>
      <p:ext uri="{BB962C8B-B14F-4D97-AF65-F5344CB8AC3E}">
        <p14:creationId xmlns:p14="http://schemas.microsoft.com/office/powerpoint/2010/main" val="426893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F1FA3-5DC0-B66B-A5BD-3E28D89694FD}"/>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Howick, Northumberland</a:t>
            </a:r>
            <a:endParaRPr lang="en-US" dirty="0">
              <a:cs typeface="Arial" panose="020B0604020202020204" pitchFamily="34" charset="0"/>
            </a:endParaRPr>
          </a:p>
        </p:txBody>
      </p:sp>
      <p:grpSp>
        <p:nvGrpSpPr>
          <p:cNvPr id="17" name="Group 16" descr="Back to map link icon">
            <a:extLst>
              <a:ext uri="{FF2B5EF4-FFF2-40B4-BE49-F238E27FC236}">
                <a16:creationId xmlns:a16="http://schemas.microsoft.com/office/drawing/2014/main" id="{1E45A368-22C2-7EDA-3CD4-3BFEE7E28241}"/>
              </a:ext>
            </a:extLst>
          </p:cNvPr>
          <p:cNvGrpSpPr/>
          <p:nvPr/>
        </p:nvGrpSpPr>
        <p:grpSpPr>
          <a:xfrm>
            <a:off x="8772940" y="365126"/>
            <a:ext cx="2378470" cy="710288"/>
            <a:chOff x="8772940" y="365126"/>
            <a:chExt cx="2378470" cy="710288"/>
          </a:xfrm>
        </p:grpSpPr>
        <p:sp>
          <p:nvSpPr>
            <p:cNvPr id="18" name="Action Button: Go Back or Previous 17">
              <a:hlinkClick r:id="rId3" action="ppaction://hlinksldjump" highlightClick="1"/>
              <a:extLst>
                <a:ext uri="{FF2B5EF4-FFF2-40B4-BE49-F238E27FC236}">
                  <a16:creationId xmlns:a16="http://schemas.microsoft.com/office/drawing/2014/main" id="{97F7A7ED-B7FC-6EE7-EAF7-12E95EDE1D7D}"/>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75A9247B-D484-ABF8-BA6D-F106A6F0992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0" name="Content Placeholder 9">
            <a:extLst>
              <a:ext uri="{FF2B5EF4-FFF2-40B4-BE49-F238E27FC236}">
                <a16:creationId xmlns:a16="http://schemas.microsoft.com/office/drawing/2014/main" id="{F7FD3F4A-4F43-26BC-7A67-20E7A981643B}"/>
              </a:ext>
            </a:extLst>
          </p:cNvPr>
          <p:cNvSpPr>
            <a:spLocks noGrp="1"/>
          </p:cNvSpPr>
          <p:nvPr>
            <p:ph idx="1"/>
          </p:nvPr>
        </p:nvSpPr>
        <p:spPr>
          <a:xfrm>
            <a:off x="381886" y="1411704"/>
            <a:ext cx="5324852" cy="3937355"/>
          </a:xfrm>
        </p:spPr>
        <p:txBody>
          <a:bodyPr/>
          <a:lstStyle/>
          <a:p>
            <a:r>
              <a:rPr lang="en-GB" sz="2400" dirty="0"/>
              <a:t>At Howick, the hut was 6 metres wide, with a central fireplace and a ring of postholes supporting the roof and walls. </a:t>
            </a:r>
          </a:p>
          <a:p>
            <a:r>
              <a:rPr lang="en-GB" sz="2400" dirty="0"/>
              <a:t>Artefact locations within the hut show areas for cooking, toolmaking, and sleeping. </a:t>
            </a:r>
          </a:p>
          <a:p>
            <a:r>
              <a:rPr lang="en-GB" sz="2400" dirty="0"/>
              <a:t>Thousands of burnt hazelnuts were found, likely roasted and stored for winter food.</a:t>
            </a:r>
          </a:p>
        </p:txBody>
      </p:sp>
      <p:grpSp>
        <p:nvGrpSpPr>
          <p:cNvPr id="15" name="Group 14" descr="What do you think the roof and walls of the Mesolithic house would have been made of? How does it compare to where you live?">
            <a:extLst>
              <a:ext uri="{FF2B5EF4-FFF2-40B4-BE49-F238E27FC236}">
                <a16:creationId xmlns:a16="http://schemas.microsoft.com/office/drawing/2014/main" id="{341D7B9D-CC51-6244-171A-E8EC6755BFCF}"/>
              </a:ext>
            </a:extLst>
          </p:cNvPr>
          <p:cNvGrpSpPr/>
          <p:nvPr/>
        </p:nvGrpSpPr>
        <p:grpSpPr>
          <a:xfrm>
            <a:off x="156528" y="5239450"/>
            <a:ext cx="5775567" cy="1618550"/>
            <a:chOff x="125833" y="5424507"/>
            <a:chExt cx="5775567" cy="1396164"/>
          </a:xfrm>
        </p:grpSpPr>
        <p:grpSp>
          <p:nvGrpSpPr>
            <p:cNvPr id="8" name="Post-It" descr="Post-it note to highlight text">
              <a:extLst>
                <a:ext uri="{FF2B5EF4-FFF2-40B4-BE49-F238E27FC236}">
                  <a16:creationId xmlns:a16="http://schemas.microsoft.com/office/drawing/2014/main" id="{F5FBD91D-6752-9B81-4D71-2D9D1B5600D7}"/>
                </a:ext>
              </a:extLst>
            </p:cNvPr>
            <p:cNvGrpSpPr/>
            <p:nvPr/>
          </p:nvGrpSpPr>
          <p:grpSpPr>
            <a:xfrm>
              <a:off x="125833" y="5519056"/>
              <a:ext cx="5580905" cy="1301615"/>
              <a:chOff x="0" y="2824793"/>
              <a:chExt cx="3387819" cy="2078975"/>
            </a:xfrm>
          </p:grpSpPr>
          <p:sp>
            <p:nvSpPr>
              <p:cNvPr id="9" name="Decorative-Blob">
                <a:extLst>
                  <a:ext uri="{FF2B5EF4-FFF2-40B4-BE49-F238E27FC236}">
                    <a16:creationId xmlns:a16="http://schemas.microsoft.com/office/drawing/2014/main" id="{43B7784E-411F-2209-8D59-125762B018FE}"/>
                  </a:ext>
                  <a:ext uri="{C183D7F6-B498-43B3-948B-1728B52AA6E4}">
                    <adec:decorative xmlns:adec="http://schemas.microsoft.com/office/drawing/2017/decorative" val="1"/>
                  </a:ext>
                </a:extLst>
              </p:cNvPr>
              <p:cNvSpPr/>
              <p:nvPr/>
            </p:nvSpPr>
            <p:spPr>
              <a:xfrm>
                <a:off x="0" y="3099056"/>
                <a:ext cx="3387819" cy="17265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11" name="Decorative-Washi">
                <a:extLst>
                  <a:ext uri="{FF2B5EF4-FFF2-40B4-BE49-F238E27FC236}">
                    <a16:creationId xmlns:a16="http://schemas.microsoft.com/office/drawing/2014/main" id="{FE6FE09D-4BD5-316E-8FEA-6FE2B213C6B4}"/>
                  </a:ext>
                  <a:ext uri="{C183D7F6-B498-43B3-948B-1728B52AA6E4}">
                    <adec:decorative xmlns:adec="http://schemas.microsoft.com/office/drawing/2017/decorative" val="1"/>
                  </a:ext>
                </a:extLst>
              </p:cNvPr>
              <p:cNvSpPr/>
              <p:nvPr/>
            </p:nvSpPr>
            <p:spPr>
              <a:xfrm rot="10800000" flipV="1">
                <a:off x="799909" y="2824793"/>
                <a:ext cx="207388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12" name="Subtitle-Text">
                <a:extLst>
                  <a:ext uri="{FF2B5EF4-FFF2-40B4-BE49-F238E27FC236}">
                    <a16:creationId xmlns:a16="http://schemas.microsoft.com/office/drawing/2014/main" id="{47BE6C89-1984-466A-004A-1D502AA242AD}"/>
                  </a:ext>
                </a:extLst>
              </p:cNvPr>
              <p:cNvSpPr txBox="1">
                <a:spLocks/>
              </p:cNvSpPr>
              <p:nvPr/>
            </p:nvSpPr>
            <p:spPr>
              <a:xfrm rot="21383919">
                <a:off x="869680" y="2912178"/>
                <a:ext cx="1688293"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p:txBody>
          </p:sp>
          <p:sp>
            <p:nvSpPr>
              <p:cNvPr id="13" name="Main-Text" descr="What types of wild food would you try and collect if you were a hunter-gatherer?">
                <a:extLst>
                  <a:ext uri="{FF2B5EF4-FFF2-40B4-BE49-F238E27FC236}">
                    <a16:creationId xmlns:a16="http://schemas.microsoft.com/office/drawing/2014/main" id="{689ACF9B-729A-6DA5-A2D5-53BCB718F805}"/>
                  </a:ext>
                </a:extLst>
              </p:cNvPr>
              <p:cNvSpPr txBox="1"/>
              <p:nvPr/>
            </p:nvSpPr>
            <p:spPr>
              <a:xfrm>
                <a:off x="77057" y="3429000"/>
                <a:ext cx="3045861" cy="1474768"/>
              </a:xfrm>
              <a:prstGeom prst="rect">
                <a:avLst/>
              </a:prstGeom>
              <a:noFill/>
            </p:spPr>
            <p:txBody>
              <a:bodyPr wrap="square" rtlCol="0">
                <a:spAutoFit/>
              </a:bodyPr>
              <a:lstStyle/>
              <a:p>
                <a:pPr eaLnBrk="1" hangingPunct="1"/>
                <a:r>
                  <a:rPr lang="en-GB" altLang="en-US" dirty="0">
                    <a:ea typeface="MS PGothic" panose="020B0600070205080204" pitchFamily="34" charset="-128"/>
                    <a:cs typeface="Arial" panose="020B0604020202020204" pitchFamily="34" charset="0"/>
                  </a:rPr>
                  <a:t>What do you think the roof and walls of the Mesolithic house would have been made of? How does it compare to where you live?</a:t>
                </a:r>
              </a:p>
            </p:txBody>
          </p:sp>
        </p:grpSp>
        <p:pic>
          <p:nvPicPr>
            <p:cNvPr id="14" name="Question Mark">
              <a:extLst>
                <a:ext uri="{FF2B5EF4-FFF2-40B4-BE49-F238E27FC236}">
                  <a16:creationId xmlns:a16="http://schemas.microsoft.com/office/drawing/2014/main" id="{6910168F-A5B4-353A-9A55-002F6519DDD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11017">
              <a:off x="5156554" y="5424507"/>
              <a:ext cx="744846" cy="1318312"/>
            </a:xfrm>
            <a:prstGeom prst="rect">
              <a:avLst/>
            </a:prstGeom>
          </p:spPr>
        </p:pic>
      </p:grpSp>
      <p:pic>
        <p:nvPicPr>
          <p:cNvPr id="20" name="Picture Placeholder 19" descr="A reconstruction of a Mesolithic hut made of wooden posts and turf.">
            <a:extLst>
              <a:ext uri="{FF2B5EF4-FFF2-40B4-BE49-F238E27FC236}">
                <a16:creationId xmlns:a16="http://schemas.microsoft.com/office/drawing/2014/main" id="{25696675-C13D-15C5-7954-A4C393C02CEC}"/>
              </a:ext>
            </a:extLst>
          </p:cNvPr>
          <p:cNvPicPr>
            <a:picLocks noGrp="1" noChangeAspect="1"/>
          </p:cNvPicPr>
          <p:nvPr>
            <p:ph type="pic" sz="quarter" idx="10"/>
          </p:nvPr>
        </p:nvPicPr>
        <p:blipFill>
          <a:blip r:embed="rId5"/>
          <a:srcRect l="14078" r="4"/>
          <a:stretch>
            <a:fillRect/>
          </a:stretch>
        </p:blipFill>
        <p:spPr>
          <a:xfrm>
            <a:off x="6096000" y="1411704"/>
            <a:ext cx="5714114" cy="4798596"/>
          </a:xfrm>
        </p:spPr>
      </p:pic>
      <p:sp>
        <p:nvSpPr>
          <p:cNvPr id="16" name="Text Placeholder 15">
            <a:extLst>
              <a:ext uri="{FF2B5EF4-FFF2-40B4-BE49-F238E27FC236}">
                <a16:creationId xmlns:a16="http://schemas.microsoft.com/office/drawing/2014/main" id="{14D788A2-C129-AF11-C902-80429F6018C0}"/>
              </a:ext>
            </a:extLst>
          </p:cNvPr>
          <p:cNvSpPr>
            <a:spLocks noGrp="1"/>
          </p:cNvSpPr>
          <p:nvPr>
            <p:ph type="body" sz="quarter" idx="23"/>
          </p:nvPr>
        </p:nvSpPr>
        <p:spPr/>
        <p:txBody>
          <a:bodyPr/>
          <a:lstStyle/>
          <a:p>
            <a:r>
              <a:rPr lang="en-GB" dirty="0"/>
              <a:t>Replica Howick Hut</a:t>
            </a:r>
          </a:p>
        </p:txBody>
      </p:sp>
    </p:spTree>
    <p:extLst>
      <p:ext uri="{BB962C8B-B14F-4D97-AF65-F5344CB8AC3E}">
        <p14:creationId xmlns:p14="http://schemas.microsoft.com/office/powerpoint/2010/main" val="184637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7668A-60F1-84BE-F594-49A996F468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EA0C0-7CD4-E349-BED0-A92D2910E97B}"/>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Star Carr, Yorkshire </a:t>
            </a:r>
            <a:endParaRPr lang="en-US" dirty="0">
              <a:cs typeface="Arial" panose="020B0604020202020204" pitchFamily="34" charset="0"/>
            </a:endParaRPr>
          </a:p>
        </p:txBody>
      </p:sp>
      <p:grpSp>
        <p:nvGrpSpPr>
          <p:cNvPr id="14" name="Group 13" descr="Back to map link icon">
            <a:extLst>
              <a:ext uri="{FF2B5EF4-FFF2-40B4-BE49-F238E27FC236}">
                <a16:creationId xmlns:a16="http://schemas.microsoft.com/office/drawing/2014/main" id="{63D1837A-800E-5BD5-9A9F-AEFE20FC5D1A}"/>
              </a:ext>
            </a:extLst>
          </p:cNvPr>
          <p:cNvGrpSpPr/>
          <p:nvPr/>
        </p:nvGrpSpPr>
        <p:grpSpPr>
          <a:xfrm>
            <a:off x="8772940" y="365126"/>
            <a:ext cx="2378470" cy="710288"/>
            <a:chOff x="8772940" y="365126"/>
            <a:chExt cx="2378470" cy="710288"/>
          </a:xfrm>
        </p:grpSpPr>
        <p:sp>
          <p:nvSpPr>
            <p:cNvPr id="15" name="Action Button: Go Back or Previous 14">
              <a:hlinkClick r:id="rId3" action="ppaction://hlinksldjump" highlightClick="1"/>
              <a:extLst>
                <a:ext uri="{FF2B5EF4-FFF2-40B4-BE49-F238E27FC236}">
                  <a16:creationId xmlns:a16="http://schemas.microsoft.com/office/drawing/2014/main" id="{58D8437F-378B-1676-14AE-C7CA935C4016}"/>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CE29401F-0AC7-0A15-CC6B-6CACCEF1ABDF}"/>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9" name="Content Placeholder 8">
            <a:extLst>
              <a:ext uri="{FF2B5EF4-FFF2-40B4-BE49-F238E27FC236}">
                <a16:creationId xmlns:a16="http://schemas.microsoft.com/office/drawing/2014/main" id="{878512A8-4BFE-7102-7FBD-E981FA495655}"/>
              </a:ext>
            </a:extLst>
          </p:cNvPr>
          <p:cNvSpPr>
            <a:spLocks noGrp="1"/>
          </p:cNvSpPr>
          <p:nvPr>
            <p:ph idx="1"/>
          </p:nvPr>
        </p:nvSpPr>
        <p:spPr/>
        <p:txBody>
          <a:bodyPr/>
          <a:lstStyle/>
          <a:p>
            <a:r>
              <a:rPr lang="en-GB" sz="2400" dirty="0"/>
              <a:t>Star Carr, near Scarborough in North Yorkshire, is an early Mesolithic site from about 11,000 years ago.</a:t>
            </a:r>
          </a:p>
          <a:p>
            <a:r>
              <a:rPr lang="en-GB" sz="2400" dirty="0"/>
              <a:t>At the end of the last Ice Age, it was beside a lake and people built wooden platforms and structures there. </a:t>
            </a:r>
          </a:p>
          <a:p>
            <a:r>
              <a:rPr lang="en-GB" sz="2400" dirty="0"/>
              <a:t>They travelled widely to hunt, gather plants and antlers, and collect flint for tools. This would have been on land and using rivers and waterways.</a:t>
            </a:r>
          </a:p>
        </p:txBody>
      </p:sp>
      <p:pic>
        <p:nvPicPr>
          <p:cNvPr id="18" name="Picture Placeholder 17" descr="A reconstruction drawing of a river with a tented camp on shore and group of people in a coracle paddling down the river">
            <a:extLst>
              <a:ext uri="{FF2B5EF4-FFF2-40B4-BE49-F238E27FC236}">
                <a16:creationId xmlns:a16="http://schemas.microsoft.com/office/drawing/2014/main" id="{0425B22A-D082-9D48-1958-F7CB347403AB}"/>
              </a:ext>
            </a:extLst>
          </p:cNvPr>
          <p:cNvPicPr>
            <a:picLocks noGrp="1" noChangeAspect="1"/>
          </p:cNvPicPr>
          <p:nvPr>
            <p:ph type="pic" sz="quarter" idx="10"/>
          </p:nvPr>
        </p:nvPicPr>
        <p:blipFill>
          <a:blip r:embed="rId4"/>
          <a:srcRect t="5495" b="5495"/>
          <a:stretch>
            <a:fillRect/>
          </a:stretch>
        </p:blipFill>
        <p:spPr/>
      </p:pic>
      <p:sp>
        <p:nvSpPr>
          <p:cNvPr id="12" name="Text Placeholder 11">
            <a:extLst>
              <a:ext uri="{FF2B5EF4-FFF2-40B4-BE49-F238E27FC236}">
                <a16:creationId xmlns:a16="http://schemas.microsoft.com/office/drawing/2014/main" id="{2972D84E-69DF-A7FD-4680-83E0A9648DDF}"/>
              </a:ext>
            </a:extLst>
          </p:cNvPr>
          <p:cNvSpPr>
            <a:spLocks noGrp="1"/>
          </p:cNvSpPr>
          <p:nvPr>
            <p:ph type="body" sz="quarter" idx="23"/>
          </p:nvPr>
        </p:nvSpPr>
        <p:spPr/>
        <p:txBody>
          <a:bodyPr/>
          <a:lstStyle/>
          <a:p>
            <a:r>
              <a:rPr lang="en-GB" dirty="0"/>
              <a:t>Star Carr lakeside settlement</a:t>
            </a:r>
          </a:p>
        </p:txBody>
      </p:sp>
    </p:spTree>
    <p:extLst>
      <p:ext uri="{BB962C8B-B14F-4D97-AF65-F5344CB8AC3E}">
        <p14:creationId xmlns:p14="http://schemas.microsoft.com/office/powerpoint/2010/main" val="203627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A224F-6A90-B40D-DFCA-C916767C46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AACDC-AB74-9D80-0911-F06A01660B33}"/>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Star Carr, Yorkshire</a:t>
            </a:r>
            <a:endParaRPr lang="en-US" dirty="0">
              <a:cs typeface="Arial" panose="020B0604020202020204" pitchFamily="34" charset="0"/>
            </a:endParaRPr>
          </a:p>
        </p:txBody>
      </p:sp>
      <p:grpSp>
        <p:nvGrpSpPr>
          <p:cNvPr id="14" name="Group 13" descr="Back to map link icon">
            <a:extLst>
              <a:ext uri="{FF2B5EF4-FFF2-40B4-BE49-F238E27FC236}">
                <a16:creationId xmlns:a16="http://schemas.microsoft.com/office/drawing/2014/main" id="{DBE4DF5A-8A30-6A0D-5A1B-B7E1EA7549CC}"/>
              </a:ext>
            </a:extLst>
          </p:cNvPr>
          <p:cNvGrpSpPr/>
          <p:nvPr/>
        </p:nvGrpSpPr>
        <p:grpSpPr>
          <a:xfrm>
            <a:off x="8772940" y="365126"/>
            <a:ext cx="2378470" cy="710288"/>
            <a:chOff x="8772940" y="365126"/>
            <a:chExt cx="2378470" cy="710288"/>
          </a:xfrm>
        </p:grpSpPr>
        <p:sp>
          <p:nvSpPr>
            <p:cNvPr id="15" name="Action Button: Go Back or Previous 14">
              <a:hlinkClick r:id="rId3" action="ppaction://hlinksldjump" highlightClick="1"/>
              <a:extLst>
                <a:ext uri="{FF2B5EF4-FFF2-40B4-BE49-F238E27FC236}">
                  <a16:creationId xmlns:a16="http://schemas.microsoft.com/office/drawing/2014/main" id="{4DBC321B-C475-9EBB-E70B-5942F55C952A}"/>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A5C313AB-1CBE-E3DB-52DA-37129901BAE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9" name="Content Placeholder 8">
            <a:extLst>
              <a:ext uri="{FF2B5EF4-FFF2-40B4-BE49-F238E27FC236}">
                <a16:creationId xmlns:a16="http://schemas.microsoft.com/office/drawing/2014/main" id="{41F003DF-B6D1-3B9B-C4EF-870936E06D57}"/>
              </a:ext>
            </a:extLst>
          </p:cNvPr>
          <p:cNvSpPr>
            <a:spLocks noGrp="1"/>
          </p:cNvSpPr>
          <p:nvPr>
            <p:ph idx="1"/>
          </p:nvPr>
        </p:nvSpPr>
        <p:spPr>
          <a:xfrm>
            <a:off x="381886" y="1411704"/>
            <a:ext cx="5324852" cy="3862465"/>
          </a:xfrm>
        </p:spPr>
        <p:txBody>
          <a:bodyPr/>
          <a:lstStyle/>
          <a:p>
            <a:r>
              <a:rPr lang="en-GB" sz="2400" dirty="0"/>
              <a:t>Star Carr is unusual in several ways: </a:t>
            </a:r>
          </a:p>
          <a:p>
            <a:r>
              <a:rPr lang="en-GB" sz="2400" dirty="0"/>
              <a:t>It is larger than most Mesolithic sites, which are small hunting camps.</a:t>
            </a:r>
          </a:p>
          <a:p>
            <a:r>
              <a:rPr lang="en-GB" sz="2400" dirty="0"/>
              <a:t>The wet conditions at the edge of the lake have preserved objects of wood and bone which do not normally survive on very old sites. </a:t>
            </a:r>
          </a:p>
          <a:p>
            <a:r>
              <a:rPr lang="en-GB" sz="2400" dirty="0"/>
              <a:t>These objects include barbed points and antler frontlets.</a:t>
            </a:r>
          </a:p>
        </p:txBody>
      </p:sp>
      <p:grpSp>
        <p:nvGrpSpPr>
          <p:cNvPr id="7" name="Group 6">
            <a:extLst>
              <a:ext uri="{FF2B5EF4-FFF2-40B4-BE49-F238E27FC236}">
                <a16:creationId xmlns:a16="http://schemas.microsoft.com/office/drawing/2014/main" id="{8F6315CA-EEFB-9E3B-A8FE-D44FEE4B2DC6}"/>
              </a:ext>
            </a:extLst>
          </p:cNvPr>
          <p:cNvGrpSpPr/>
          <p:nvPr/>
        </p:nvGrpSpPr>
        <p:grpSpPr>
          <a:xfrm>
            <a:off x="107750" y="5372789"/>
            <a:ext cx="5816698" cy="1289244"/>
            <a:chOff x="107750" y="5372789"/>
            <a:chExt cx="5816698" cy="1289244"/>
          </a:xfrm>
        </p:grpSpPr>
        <p:grpSp>
          <p:nvGrpSpPr>
            <p:cNvPr id="3" name="Post-It" descr="Post-it note to highlight text">
              <a:extLst>
                <a:ext uri="{FF2B5EF4-FFF2-40B4-BE49-F238E27FC236}">
                  <a16:creationId xmlns:a16="http://schemas.microsoft.com/office/drawing/2014/main" id="{5622F1E7-8D76-B762-A8A0-A4DDAE874BFA}"/>
                </a:ext>
              </a:extLst>
            </p:cNvPr>
            <p:cNvGrpSpPr/>
            <p:nvPr/>
          </p:nvGrpSpPr>
          <p:grpSpPr>
            <a:xfrm>
              <a:off x="107750" y="5446296"/>
              <a:ext cx="5714114" cy="1215737"/>
              <a:chOff x="7888590" y="3758946"/>
              <a:chExt cx="3523306" cy="2054671"/>
            </a:xfrm>
          </p:grpSpPr>
          <p:sp>
            <p:nvSpPr>
              <p:cNvPr id="5" name="Decorative-Blob">
                <a:extLst>
                  <a:ext uri="{FF2B5EF4-FFF2-40B4-BE49-F238E27FC236}">
                    <a16:creationId xmlns:a16="http://schemas.microsoft.com/office/drawing/2014/main" id="{7E940089-4CC1-D114-A34A-DB740B593225}"/>
                  </a:ext>
                  <a:ext uri="{C183D7F6-B498-43B3-948B-1728B52AA6E4}">
                    <adec:decorative xmlns:adec="http://schemas.microsoft.com/office/drawing/2017/decorative" val="0"/>
                  </a:ext>
                </a:extLst>
              </p:cNvPr>
              <p:cNvSpPr/>
              <p:nvPr/>
            </p:nvSpPr>
            <p:spPr>
              <a:xfrm>
                <a:off x="7888590" y="3758946"/>
                <a:ext cx="3523306" cy="2054671"/>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6" name="Main-Text" descr="Post-it note to highlight text">
                <a:extLst>
                  <a:ext uri="{FF2B5EF4-FFF2-40B4-BE49-F238E27FC236}">
                    <a16:creationId xmlns:a16="http://schemas.microsoft.com/office/drawing/2014/main" id="{799F3579-2511-E20C-084F-7C5220F20FA5}"/>
                  </a:ext>
                </a:extLst>
              </p:cNvPr>
              <p:cNvSpPr txBox="1"/>
              <p:nvPr/>
            </p:nvSpPr>
            <p:spPr>
              <a:xfrm>
                <a:off x="8267256" y="4045384"/>
                <a:ext cx="2858050" cy="1477328"/>
              </a:xfrm>
              <a:prstGeom prst="rect">
                <a:avLst/>
              </a:prstGeom>
              <a:noFill/>
            </p:spPr>
            <p:txBody>
              <a:bodyPr wrap="square" rtlCol="0">
                <a:spAutoFit/>
              </a:bodyPr>
              <a:lstStyle/>
              <a:p>
                <a:pPr eaLnBrk="1" hangingPunct="1">
                  <a:lnSpc>
                    <a:spcPct val="90000"/>
                  </a:lnSpc>
                </a:pPr>
                <a:r>
                  <a:rPr lang="en-GB" altLang="en-US" sz="2000" b="1" dirty="0">
                    <a:ea typeface="MS PGothic" panose="020B0600070205080204" pitchFamily="34" charset="-128"/>
                    <a:cs typeface="Arial" panose="020B0604020202020204" pitchFamily="34" charset="0"/>
                  </a:rPr>
                  <a:t>QUESTION</a:t>
                </a:r>
              </a:p>
              <a:p>
                <a:pPr eaLnBrk="1" hangingPunct="1">
                  <a:lnSpc>
                    <a:spcPct val="90000"/>
                  </a:lnSpc>
                  <a:spcBef>
                    <a:spcPct val="0"/>
                  </a:spcBef>
                </a:pPr>
                <a:r>
                  <a:rPr lang="en-GB" altLang="en-US" sz="2000" dirty="0">
                    <a:ea typeface="MS PGothic" panose="020B0600070205080204" pitchFamily="34" charset="-128"/>
                    <a:cs typeface="Arial" panose="020B0604020202020204" pitchFamily="34" charset="0"/>
                  </a:rPr>
                  <a:t>Why do you think the people who came to Star Carr chose to live by a lake?</a:t>
                </a:r>
              </a:p>
            </p:txBody>
          </p:sp>
        </p:grpSp>
        <p:pic>
          <p:nvPicPr>
            <p:cNvPr id="8" name="Question Mark">
              <a:extLst>
                <a:ext uri="{FF2B5EF4-FFF2-40B4-BE49-F238E27FC236}">
                  <a16:creationId xmlns:a16="http://schemas.microsoft.com/office/drawing/2014/main" id="{E7BDC296-D264-02C2-741D-D06D3D79DB0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11017">
              <a:off x="5290008" y="5372789"/>
              <a:ext cx="634440" cy="1122903"/>
            </a:xfrm>
            <a:prstGeom prst="rect">
              <a:avLst/>
            </a:prstGeom>
          </p:spPr>
        </p:pic>
      </p:grpSp>
      <p:pic>
        <p:nvPicPr>
          <p:cNvPr id="4" name="Picture Placeholder 3" descr="A reconstruction drawing showing hunter wearing 'antler frontlet' masks and standing over a dead deer.">
            <a:extLst>
              <a:ext uri="{FF2B5EF4-FFF2-40B4-BE49-F238E27FC236}">
                <a16:creationId xmlns:a16="http://schemas.microsoft.com/office/drawing/2014/main" id="{0991AC58-440E-FAC1-E4BC-E6B2BE261EE0}"/>
              </a:ext>
            </a:extLst>
          </p:cNvPr>
          <p:cNvPicPr>
            <a:picLocks noGrp="1" noChangeAspect="1"/>
          </p:cNvPicPr>
          <p:nvPr>
            <p:ph type="pic" sz="quarter" idx="10"/>
          </p:nvPr>
        </p:nvPicPr>
        <p:blipFill>
          <a:blip r:embed="rId5"/>
          <a:srcRect l="13830" r="4578"/>
          <a:stretch>
            <a:fillRect/>
          </a:stretch>
        </p:blipFill>
        <p:spPr>
          <a:xfrm>
            <a:off x="6096000" y="1411704"/>
            <a:ext cx="5714114" cy="4798596"/>
          </a:xfrm>
        </p:spPr>
      </p:pic>
      <p:sp>
        <p:nvSpPr>
          <p:cNvPr id="12" name="Text Placeholder 11">
            <a:extLst>
              <a:ext uri="{FF2B5EF4-FFF2-40B4-BE49-F238E27FC236}">
                <a16:creationId xmlns:a16="http://schemas.microsoft.com/office/drawing/2014/main" id="{B0CF7900-8D58-A7B2-2590-1BFB04299A3D}"/>
              </a:ext>
            </a:extLst>
          </p:cNvPr>
          <p:cNvSpPr>
            <a:spLocks noGrp="1"/>
          </p:cNvSpPr>
          <p:nvPr>
            <p:ph type="body" sz="quarter" idx="23"/>
          </p:nvPr>
        </p:nvSpPr>
        <p:spPr>
          <a:xfrm>
            <a:off x="7358744" y="6362816"/>
            <a:ext cx="3233056" cy="414338"/>
          </a:xfrm>
        </p:spPr>
        <p:txBody>
          <a:bodyPr/>
          <a:lstStyle/>
          <a:p>
            <a:r>
              <a:rPr lang="en-GB" dirty="0"/>
              <a:t>People wearing ‘antler frontlets’</a:t>
            </a:r>
          </a:p>
        </p:txBody>
      </p:sp>
    </p:spTree>
    <p:extLst>
      <p:ext uri="{BB962C8B-B14F-4D97-AF65-F5344CB8AC3E}">
        <p14:creationId xmlns:p14="http://schemas.microsoft.com/office/powerpoint/2010/main" val="89366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738FF-AD87-514E-BA74-3C557B9EFA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22BD0B-5671-7930-6021-3B92439F54AC}"/>
              </a:ext>
            </a:extLst>
          </p:cNvPr>
          <p:cNvSpPr>
            <a:spLocks noGrp="1"/>
          </p:cNvSpPr>
          <p:nvPr>
            <p:ph type="title"/>
          </p:nvPr>
        </p:nvSpPr>
        <p:spPr/>
        <p:txBody>
          <a:bodyPr>
            <a:normAutofit fontScale="90000"/>
          </a:bodyPr>
          <a:lstStyle/>
          <a:p>
            <a:r>
              <a:rPr lang="en-GB" altLang="en-US" sz="3200" dirty="0">
                <a:ea typeface="MS PGothic" panose="020B0600070205080204" pitchFamily="34" charset="-128"/>
                <a:cs typeface="Arial" panose="020B0604020202020204" pitchFamily="34" charset="0"/>
              </a:rPr>
              <a:t>Aveline’s Hole cave, Somerset </a:t>
            </a:r>
            <a:endParaRPr lang="en-US" dirty="0">
              <a:cs typeface="Arial" panose="020B0604020202020204" pitchFamily="34" charset="0"/>
            </a:endParaRPr>
          </a:p>
        </p:txBody>
      </p:sp>
      <p:grpSp>
        <p:nvGrpSpPr>
          <p:cNvPr id="3" name="Group 2" descr="Back to map link icon">
            <a:extLst>
              <a:ext uri="{FF2B5EF4-FFF2-40B4-BE49-F238E27FC236}">
                <a16:creationId xmlns:a16="http://schemas.microsoft.com/office/drawing/2014/main" id="{1531A71F-BE25-B60D-5E24-0BF4BDDE6681}"/>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B182211C-5A4C-CA71-F748-F51DB73242C9}"/>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6B74D094-A51D-8253-ED24-2DA2B8FB089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1" name="Content Placeholder 10">
            <a:extLst>
              <a:ext uri="{FF2B5EF4-FFF2-40B4-BE49-F238E27FC236}">
                <a16:creationId xmlns:a16="http://schemas.microsoft.com/office/drawing/2014/main" id="{2DB40352-1159-6F33-D52B-02B22BB4A531}"/>
              </a:ext>
            </a:extLst>
          </p:cNvPr>
          <p:cNvSpPr>
            <a:spLocks noGrp="1"/>
          </p:cNvSpPr>
          <p:nvPr>
            <p:ph idx="1"/>
          </p:nvPr>
        </p:nvSpPr>
        <p:spPr>
          <a:xfrm>
            <a:off x="381886" y="1411705"/>
            <a:ext cx="5324852" cy="3672360"/>
          </a:xfrm>
        </p:spPr>
        <p:txBody>
          <a:bodyPr/>
          <a:lstStyle/>
          <a:p>
            <a:pPr>
              <a:spcBef>
                <a:spcPts val="0"/>
              </a:spcBef>
            </a:pPr>
            <a:r>
              <a:rPr lang="en-GB" sz="2400" dirty="0"/>
              <a:t>Aveline’s Hole cave in Somerset is the largest Mesolithic cemetery in Britain. It was used between about 8400 and 8200 BC.</a:t>
            </a:r>
          </a:p>
          <a:p>
            <a:pPr>
              <a:spcBef>
                <a:spcPts val="0"/>
              </a:spcBef>
            </a:pPr>
            <a:endParaRPr lang="en-GB" sz="2400" dirty="0"/>
          </a:p>
          <a:p>
            <a:pPr>
              <a:spcBef>
                <a:spcPts val="0"/>
              </a:spcBef>
            </a:pPr>
            <a:r>
              <a:rPr lang="en-GB" sz="2400" dirty="0"/>
              <a:t>The cave was excavated in the 19th century when skeletons of 50 or more Mesolithic people were found, although many of the remains have since been lost.</a:t>
            </a:r>
          </a:p>
        </p:txBody>
      </p:sp>
      <p:grpSp>
        <p:nvGrpSpPr>
          <p:cNvPr id="7" name="Group 6">
            <a:extLst>
              <a:ext uri="{FF2B5EF4-FFF2-40B4-BE49-F238E27FC236}">
                <a16:creationId xmlns:a16="http://schemas.microsoft.com/office/drawing/2014/main" id="{C9E2E9D5-F8D7-8644-F286-872D28BA9529}"/>
              </a:ext>
            </a:extLst>
          </p:cNvPr>
          <p:cNvGrpSpPr/>
          <p:nvPr/>
        </p:nvGrpSpPr>
        <p:grpSpPr>
          <a:xfrm>
            <a:off x="253859" y="4896017"/>
            <a:ext cx="5580905" cy="1833578"/>
            <a:chOff x="253859" y="4896017"/>
            <a:chExt cx="5580905" cy="1833578"/>
          </a:xfrm>
        </p:grpSpPr>
        <p:grpSp>
          <p:nvGrpSpPr>
            <p:cNvPr id="21" name="Post-It" descr="Post-it note to highlight text">
              <a:extLst>
                <a:ext uri="{FF2B5EF4-FFF2-40B4-BE49-F238E27FC236}">
                  <a16:creationId xmlns:a16="http://schemas.microsoft.com/office/drawing/2014/main" id="{194049D5-AEBF-2572-FE2E-E0A5879A52A3}"/>
                </a:ext>
              </a:extLst>
            </p:cNvPr>
            <p:cNvGrpSpPr/>
            <p:nvPr/>
          </p:nvGrpSpPr>
          <p:grpSpPr>
            <a:xfrm>
              <a:off x="253859" y="5295611"/>
              <a:ext cx="5580905" cy="1433984"/>
              <a:chOff x="7888590" y="3758946"/>
              <a:chExt cx="3962400" cy="1689545"/>
            </a:xfrm>
          </p:grpSpPr>
          <p:sp>
            <p:nvSpPr>
              <p:cNvPr id="22" name="Decorative-Blob">
                <a:extLst>
                  <a:ext uri="{FF2B5EF4-FFF2-40B4-BE49-F238E27FC236}">
                    <a16:creationId xmlns:a16="http://schemas.microsoft.com/office/drawing/2014/main" id="{71B3B9B5-DE8F-7DD5-967C-399A5188BDCE}"/>
                  </a:ext>
                  <a:ext uri="{C183D7F6-B498-43B3-948B-1728B52AA6E4}">
                    <adec:decorative xmlns:adec="http://schemas.microsoft.com/office/drawing/2017/decorative" val="0"/>
                  </a:ext>
                </a:extLst>
              </p:cNvPr>
              <p:cNvSpPr/>
              <p:nvPr/>
            </p:nvSpPr>
            <p:spPr>
              <a:xfrm>
                <a:off x="7888590" y="3758946"/>
                <a:ext cx="3962400" cy="1689545"/>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23" name="Main-Text" descr="Post-it note to highlight text">
                <a:extLst>
                  <a:ext uri="{FF2B5EF4-FFF2-40B4-BE49-F238E27FC236}">
                    <a16:creationId xmlns:a16="http://schemas.microsoft.com/office/drawing/2014/main" id="{E74B4B61-95EA-D3A0-4C37-FEADC723F02E}"/>
                  </a:ext>
                </a:extLst>
              </p:cNvPr>
              <p:cNvSpPr txBox="1"/>
              <p:nvPr/>
            </p:nvSpPr>
            <p:spPr>
              <a:xfrm>
                <a:off x="8267255" y="4045384"/>
                <a:ext cx="3337437" cy="1292662"/>
              </a:xfrm>
              <a:prstGeom prst="rect">
                <a:avLst/>
              </a:prstGeom>
              <a:noFill/>
            </p:spPr>
            <p:txBody>
              <a:bodyPr wrap="square" rtlCol="0">
                <a:spAutoFit/>
              </a:bodyPr>
              <a:lstStyle/>
              <a:p>
                <a:pPr eaLnBrk="1" hangingPunct="1">
                  <a:lnSpc>
                    <a:spcPct val="90000"/>
                  </a:lnSpc>
                </a:pPr>
                <a:r>
                  <a:rPr lang="en-GB" altLang="en-US" sz="2000" b="1" dirty="0">
                    <a:ea typeface="MS PGothic" panose="020B0600070205080204" pitchFamily="34" charset="-128"/>
                    <a:cs typeface="Arial" panose="020B0604020202020204" pitchFamily="34" charset="0"/>
                  </a:rPr>
                  <a:t>QUESTION</a:t>
                </a:r>
              </a:p>
              <a:p>
                <a:pPr eaLnBrk="1" hangingPunct="1"/>
                <a:r>
                  <a:rPr lang="en-GB" altLang="en-US" sz="2000" dirty="0">
                    <a:ea typeface="MS PGothic" panose="020B0600070205080204" pitchFamily="34" charset="-128"/>
                    <a:cs typeface="Arial" panose="020B0604020202020204" pitchFamily="34" charset="0"/>
                  </a:rPr>
                  <a:t>Why do you think Mesolithic people chose a cave to bury their dead in?</a:t>
                </a:r>
              </a:p>
            </p:txBody>
          </p:sp>
        </p:grpSp>
        <p:pic>
          <p:nvPicPr>
            <p:cNvPr id="25" name="Question Mark">
              <a:extLst>
                <a:ext uri="{FF2B5EF4-FFF2-40B4-BE49-F238E27FC236}">
                  <a16:creationId xmlns:a16="http://schemas.microsoft.com/office/drawing/2014/main" id="{39D918F6-C889-A849-C243-E8D7FE87239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561028">
              <a:off x="5059981" y="4896017"/>
              <a:ext cx="627133" cy="1109970"/>
            </a:xfrm>
            <a:prstGeom prst="rect">
              <a:avLst/>
            </a:prstGeom>
          </p:spPr>
        </p:pic>
      </p:grpSp>
      <p:pic>
        <p:nvPicPr>
          <p:cNvPr id="20" name="Picture Placeholder 19" descr="A reconstruction of a group of people in a cave carrying a body into a cave.">
            <a:extLst>
              <a:ext uri="{FF2B5EF4-FFF2-40B4-BE49-F238E27FC236}">
                <a16:creationId xmlns:a16="http://schemas.microsoft.com/office/drawing/2014/main" id="{08FA6FE6-A18B-6C57-C60D-7D94C5341F86}"/>
              </a:ext>
            </a:extLst>
          </p:cNvPr>
          <p:cNvPicPr>
            <a:picLocks noGrp="1" noChangeAspect="1"/>
          </p:cNvPicPr>
          <p:nvPr>
            <p:ph type="pic" sz="quarter" idx="10"/>
          </p:nvPr>
        </p:nvPicPr>
        <p:blipFill>
          <a:blip r:embed="rId5"/>
          <a:srcRect l="6783" r="6783"/>
          <a:stretch>
            <a:fillRect/>
          </a:stretch>
        </p:blipFill>
        <p:spPr/>
      </p:pic>
      <p:sp>
        <p:nvSpPr>
          <p:cNvPr id="4" name="Text Placeholder 3">
            <a:extLst>
              <a:ext uri="{FF2B5EF4-FFF2-40B4-BE49-F238E27FC236}">
                <a16:creationId xmlns:a16="http://schemas.microsoft.com/office/drawing/2014/main" id="{E017BBF6-6F44-2830-5702-D176605DF8B4}"/>
              </a:ext>
            </a:extLst>
          </p:cNvPr>
          <p:cNvSpPr>
            <a:spLocks noGrp="1"/>
          </p:cNvSpPr>
          <p:nvPr>
            <p:ph type="body" sz="quarter" idx="23"/>
          </p:nvPr>
        </p:nvSpPr>
        <p:spPr/>
        <p:txBody>
          <a:bodyPr/>
          <a:lstStyle/>
          <a:p>
            <a:r>
              <a:rPr lang="en-GB" dirty="0"/>
              <a:t>Carrying a burial to the cave</a:t>
            </a:r>
          </a:p>
        </p:txBody>
      </p:sp>
    </p:spTree>
    <p:extLst>
      <p:ext uri="{BB962C8B-B14F-4D97-AF65-F5344CB8AC3E}">
        <p14:creationId xmlns:p14="http://schemas.microsoft.com/office/powerpoint/2010/main" val="192872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D05D3-AE5D-123D-9C4C-AD7A7F2657AC}"/>
              </a:ext>
            </a:extLst>
          </p:cNvPr>
          <p:cNvSpPr>
            <a:spLocks noGrp="1"/>
          </p:cNvSpPr>
          <p:nvPr>
            <p:ph type="title"/>
          </p:nvPr>
        </p:nvSpPr>
        <p:spPr/>
        <p:txBody>
          <a:bodyPr/>
          <a:lstStyle/>
          <a:p>
            <a:r>
              <a:rPr lang="en-GB" dirty="0"/>
              <a:t>The Mesolithic (Middle Stone Age)</a:t>
            </a:r>
          </a:p>
        </p:txBody>
      </p:sp>
      <p:sp>
        <p:nvSpPr>
          <p:cNvPr id="3" name="Text Placeholder 2">
            <a:extLst>
              <a:ext uri="{FF2B5EF4-FFF2-40B4-BE49-F238E27FC236}">
                <a16:creationId xmlns:a16="http://schemas.microsoft.com/office/drawing/2014/main" id="{15395223-6ABB-96C5-3975-A1A619CF923A}"/>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8A0BD2C8-4110-B63F-C26C-D9474E5B477F}"/>
              </a:ext>
            </a:extLst>
          </p:cNvPr>
          <p:cNvSpPr>
            <a:spLocks noGrp="1"/>
          </p:cNvSpPr>
          <p:nvPr>
            <p:ph idx="1"/>
          </p:nvPr>
        </p:nvSpPr>
        <p:spPr/>
        <p:txBody>
          <a:bodyPr/>
          <a:lstStyle/>
          <a:p>
            <a:pPr marL="342900" indent="-342900">
              <a:buFont typeface="Arial" panose="020B0604020202020204" pitchFamily="34" charset="0"/>
              <a:buChar char="•"/>
            </a:pPr>
            <a:r>
              <a:rPr lang="en-GB" dirty="0"/>
              <a:t>Learn about the types of technology used in the Stone Age</a:t>
            </a:r>
          </a:p>
          <a:p>
            <a:pPr marL="342900" indent="-342900">
              <a:buFont typeface="Arial" panose="020B0604020202020204" pitchFamily="34" charset="0"/>
              <a:buChar char="•"/>
            </a:pPr>
            <a:r>
              <a:rPr lang="en-GB" dirty="0"/>
              <a:t>Learn about the everyday life of people in the Stone Age </a:t>
            </a:r>
          </a:p>
          <a:p>
            <a:pPr marL="342900" indent="-342900">
              <a:buFont typeface="Arial" panose="020B0604020202020204" pitchFamily="34" charset="0"/>
              <a:buChar char="•"/>
            </a:pPr>
            <a:r>
              <a:rPr lang="en-GB" dirty="0"/>
              <a:t>Learn about changes in Britain from the Stone Age to the Iron Age</a:t>
            </a:r>
          </a:p>
          <a:p>
            <a:pPr marL="342900" indent="-342900">
              <a:buFont typeface="Arial" panose="020B0604020202020204" pitchFamily="34" charset="0"/>
              <a:buChar char="•"/>
            </a:pPr>
            <a:r>
              <a:rPr lang="en-GB" dirty="0"/>
              <a:t>Assess the different types of archaeological evidence from the Stone Age</a:t>
            </a:r>
          </a:p>
          <a:p>
            <a:pPr marL="342900" indent="-342900">
              <a:buFont typeface="Arial" panose="020B0604020202020204" pitchFamily="34" charset="0"/>
              <a:buChar char="•"/>
            </a:pPr>
            <a:r>
              <a:rPr lang="en-GB" dirty="0"/>
              <a:t>Establish clear narratives within and across the periods studied</a:t>
            </a:r>
          </a:p>
          <a:p>
            <a:pPr marL="342900" indent="-342900">
              <a:buFont typeface="Arial" panose="020B0604020202020204" pitchFamily="34" charset="0"/>
              <a:buChar char="•"/>
            </a:pPr>
            <a:r>
              <a:rPr lang="en-GB" dirty="0"/>
              <a:t>Understand how knowledge of the past comes from a range of sources</a:t>
            </a:r>
          </a:p>
        </p:txBody>
      </p:sp>
    </p:spTree>
    <p:extLst>
      <p:ext uri="{BB962C8B-B14F-4D97-AF65-F5344CB8AC3E}">
        <p14:creationId xmlns:p14="http://schemas.microsoft.com/office/powerpoint/2010/main" val="2063079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F8E89-5767-5BC8-F3E5-043D9F0FF8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29BD0F-0622-26D4-47FE-94FCF435FF32}"/>
              </a:ext>
            </a:extLst>
          </p:cNvPr>
          <p:cNvSpPr>
            <a:spLocks noGrp="1"/>
          </p:cNvSpPr>
          <p:nvPr>
            <p:ph type="title"/>
          </p:nvPr>
        </p:nvSpPr>
        <p:spPr/>
        <p:txBody>
          <a:bodyPr>
            <a:normAutofit fontScale="90000"/>
          </a:bodyPr>
          <a:lstStyle/>
          <a:p>
            <a:r>
              <a:rPr lang="en-GB" altLang="en-US" sz="3200" dirty="0">
                <a:ea typeface="MS PGothic" panose="020B0600070205080204" pitchFamily="34" charset="-128"/>
                <a:cs typeface="Arial" panose="020B0604020202020204" pitchFamily="34" charset="0"/>
              </a:rPr>
              <a:t>Aveline’s Hole cave, Somerset</a:t>
            </a:r>
            <a:endParaRPr lang="en-US" dirty="0">
              <a:cs typeface="Arial" panose="020B0604020202020204" pitchFamily="34" charset="0"/>
            </a:endParaRPr>
          </a:p>
        </p:txBody>
      </p:sp>
      <p:sp>
        <p:nvSpPr>
          <p:cNvPr id="11" name="Content Placeholder 10">
            <a:extLst>
              <a:ext uri="{FF2B5EF4-FFF2-40B4-BE49-F238E27FC236}">
                <a16:creationId xmlns:a16="http://schemas.microsoft.com/office/drawing/2014/main" id="{C569A078-EB1F-3401-1D12-33A7C31553D6}"/>
              </a:ext>
            </a:extLst>
          </p:cNvPr>
          <p:cNvSpPr>
            <a:spLocks noGrp="1"/>
          </p:cNvSpPr>
          <p:nvPr>
            <p:ph idx="1"/>
          </p:nvPr>
        </p:nvSpPr>
        <p:spPr/>
        <p:txBody>
          <a:bodyPr/>
          <a:lstStyle/>
          <a:p>
            <a:pPr algn="just"/>
            <a:r>
              <a:rPr lang="en-GB" altLang="en-US" sz="2400" dirty="0">
                <a:ea typeface="MS PGothic" panose="020B0600070205080204" pitchFamily="34" charset="-128"/>
                <a:cs typeface="Arial" panose="020B0604020202020204" pitchFamily="34" charset="0"/>
              </a:rPr>
              <a:t>As well as the bones of people, beads made from animal teeth and shells, a red mineral, and fossils were recovered. </a:t>
            </a:r>
          </a:p>
          <a:p>
            <a:pPr algn="just"/>
            <a:r>
              <a:rPr lang="en-GB" altLang="en-US" sz="2400" dirty="0">
                <a:ea typeface="MS PGothic" panose="020B0600070205080204" pitchFamily="34" charset="-128"/>
                <a:cs typeface="Arial" panose="020B0604020202020204" pitchFamily="34" charset="0"/>
              </a:rPr>
              <a:t>These may be from the clothes or jewellery of the people buried in the cave or might have been specially selected to be buried with them.</a:t>
            </a:r>
          </a:p>
          <a:p>
            <a:pPr algn="just"/>
            <a:r>
              <a:rPr lang="en-GB" altLang="en-US" sz="2400" dirty="0">
                <a:ea typeface="MS PGothic" panose="020B0600070205080204" pitchFamily="34" charset="-128"/>
                <a:cs typeface="Arial" panose="020B0604020202020204" pitchFamily="34" charset="0"/>
              </a:rPr>
              <a:t>Recently discovered carved rock art from the cave may also belong to the Mesolithic period.</a:t>
            </a:r>
          </a:p>
          <a:p>
            <a:pPr>
              <a:spcBef>
                <a:spcPts val="0"/>
              </a:spcBef>
            </a:pPr>
            <a:endParaRPr lang="en-GB" sz="2400" dirty="0"/>
          </a:p>
        </p:txBody>
      </p:sp>
      <p:sp>
        <p:nvSpPr>
          <p:cNvPr id="4" name="Text Placeholder 3">
            <a:extLst>
              <a:ext uri="{FF2B5EF4-FFF2-40B4-BE49-F238E27FC236}">
                <a16:creationId xmlns:a16="http://schemas.microsoft.com/office/drawing/2014/main" id="{CB0424F6-3318-B5F8-B3EF-2EA9F84B0F11}"/>
              </a:ext>
            </a:extLst>
          </p:cNvPr>
          <p:cNvSpPr>
            <a:spLocks noGrp="1"/>
          </p:cNvSpPr>
          <p:nvPr>
            <p:ph type="body" sz="quarter" idx="23"/>
          </p:nvPr>
        </p:nvSpPr>
        <p:spPr/>
        <p:txBody>
          <a:bodyPr/>
          <a:lstStyle/>
          <a:p>
            <a:r>
              <a:rPr lang="en-GB" dirty="0"/>
              <a:t>A burial in the cave</a:t>
            </a:r>
          </a:p>
        </p:txBody>
      </p:sp>
      <p:pic>
        <p:nvPicPr>
          <p:cNvPr id="7" name="Picture Placeholder 6" descr="A reconstruction drawing of cave with people in it placing a body next to other skeletons.">
            <a:extLst>
              <a:ext uri="{FF2B5EF4-FFF2-40B4-BE49-F238E27FC236}">
                <a16:creationId xmlns:a16="http://schemas.microsoft.com/office/drawing/2014/main" id="{C5E1314E-279B-C1C7-4762-898F4523CCC1}"/>
              </a:ext>
            </a:extLst>
          </p:cNvPr>
          <p:cNvPicPr>
            <a:picLocks noGrp="1" noChangeAspect="1"/>
          </p:cNvPicPr>
          <p:nvPr>
            <p:ph type="pic" sz="quarter" idx="10"/>
          </p:nvPr>
        </p:nvPicPr>
        <p:blipFill>
          <a:blip r:embed="rId3"/>
          <a:srcRect l="7974" r="7974"/>
          <a:stretch>
            <a:fillRect/>
          </a:stretch>
        </p:blipFill>
        <p:spPr/>
      </p:pic>
      <p:grpSp>
        <p:nvGrpSpPr>
          <p:cNvPr id="3" name="Group 2" descr="Back to map link icon">
            <a:extLst>
              <a:ext uri="{FF2B5EF4-FFF2-40B4-BE49-F238E27FC236}">
                <a16:creationId xmlns:a16="http://schemas.microsoft.com/office/drawing/2014/main" id="{1EC4DC43-6A9E-B01B-8627-CB0A932229E4}"/>
              </a:ext>
            </a:extLst>
          </p:cNvPr>
          <p:cNvGrpSpPr/>
          <p:nvPr/>
        </p:nvGrpSpPr>
        <p:grpSpPr>
          <a:xfrm>
            <a:off x="8772940" y="365126"/>
            <a:ext cx="2378470" cy="710288"/>
            <a:chOff x="8772940" y="365126"/>
            <a:chExt cx="2378470" cy="710288"/>
          </a:xfrm>
        </p:grpSpPr>
        <p:sp>
          <p:nvSpPr>
            <p:cNvPr id="5" name="Action Button: Go Back or Previous 4">
              <a:hlinkClick r:id="rId4" action="ppaction://hlinksldjump" highlightClick="1"/>
              <a:extLst>
                <a:ext uri="{FF2B5EF4-FFF2-40B4-BE49-F238E27FC236}">
                  <a16:creationId xmlns:a16="http://schemas.microsoft.com/office/drawing/2014/main" id="{19A20BF1-711D-C819-D076-30A09BB8871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59C00142-C409-97DB-6703-0CB2A6DCB04B}"/>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426426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F84D1-C806-C496-A57E-45C03136FD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91AD8D-166B-1245-13C8-3877AC86DF51}"/>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Bouldnor Cliff, Isle of Wight</a:t>
            </a:r>
            <a:endParaRPr lang="en-US" dirty="0">
              <a:cs typeface="Arial" panose="020B0604020202020204" pitchFamily="34" charset="0"/>
            </a:endParaRPr>
          </a:p>
        </p:txBody>
      </p:sp>
      <p:grpSp>
        <p:nvGrpSpPr>
          <p:cNvPr id="8" name="Group 7" descr="Back to map link icon">
            <a:extLst>
              <a:ext uri="{FF2B5EF4-FFF2-40B4-BE49-F238E27FC236}">
                <a16:creationId xmlns:a16="http://schemas.microsoft.com/office/drawing/2014/main" id="{4F32E59C-A613-19E3-4AD7-FAD795CE4C47}"/>
              </a:ext>
            </a:extLst>
          </p:cNvPr>
          <p:cNvGrpSpPr/>
          <p:nvPr/>
        </p:nvGrpSpPr>
        <p:grpSpPr>
          <a:xfrm>
            <a:off x="8772940" y="365126"/>
            <a:ext cx="2378470" cy="710288"/>
            <a:chOff x="8772940" y="365126"/>
            <a:chExt cx="2378470" cy="710288"/>
          </a:xfrm>
        </p:grpSpPr>
        <p:sp>
          <p:nvSpPr>
            <p:cNvPr id="9" name="Action Button: Go Back or Previous 8">
              <a:hlinkClick r:id="rId3" action="ppaction://hlinksldjump" highlightClick="1"/>
              <a:extLst>
                <a:ext uri="{FF2B5EF4-FFF2-40B4-BE49-F238E27FC236}">
                  <a16:creationId xmlns:a16="http://schemas.microsoft.com/office/drawing/2014/main" id="{96F9521A-64D6-4237-0229-213CB3230073}"/>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60CEBE91-DFA7-F292-C5CE-A93AC9D0DBE5}"/>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1" name="Content Placeholder 10">
            <a:extLst>
              <a:ext uri="{FF2B5EF4-FFF2-40B4-BE49-F238E27FC236}">
                <a16:creationId xmlns:a16="http://schemas.microsoft.com/office/drawing/2014/main" id="{5478C190-868E-CCC1-5049-8C48E14E84A9}"/>
              </a:ext>
            </a:extLst>
          </p:cNvPr>
          <p:cNvSpPr>
            <a:spLocks noGrp="1"/>
          </p:cNvSpPr>
          <p:nvPr>
            <p:ph idx="1"/>
          </p:nvPr>
        </p:nvSpPr>
        <p:spPr/>
        <p:txBody>
          <a:bodyPr/>
          <a:lstStyle/>
          <a:p>
            <a:pPr algn="just">
              <a:spcBef>
                <a:spcPts val="0"/>
              </a:spcBef>
            </a:pPr>
            <a:r>
              <a:rPr lang="en-GB" altLang="en-US" sz="2400" dirty="0">
                <a:ea typeface="MS PGothic" panose="020B0600070205080204" pitchFamily="34" charset="-128"/>
                <a:cs typeface="Arial" panose="020B0604020202020204" pitchFamily="34" charset="0"/>
              </a:rPr>
              <a:t>Bouldnor Cliff is a Stone Age site under the sea near the Isle of Wight. People lived there during the Mesolithic (Middle Stone Age).</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It is 11 metres underwater and was once dry land about 8,000 years ago.</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Archaeologists have found stone tools, hearths, wooden platforms, and even parts of boats or tools made of wood.</a:t>
            </a:r>
            <a:endParaRPr lang="en-GB" sz="2400" dirty="0"/>
          </a:p>
        </p:txBody>
      </p:sp>
      <p:pic>
        <p:nvPicPr>
          <p:cNvPr id="7" name="Picture Placeholder 6" descr="A reconstruction drawing showing mesolithic people living in a camp, making  flint tools and carving a wooden log boat.">
            <a:extLst>
              <a:ext uri="{FF2B5EF4-FFF2-40B4-BE49-F238E27FC236}">
                <a16:creationId xmlns:a16="http://schemas.microsoft.com/office/drawing/2014/main" id="{E0CC5933-A3EF-F3BE-9F70-C4B677DFE97F}"/>
              </a:ext>
            </a:extLst>
          </p:cNvPr>
          <p:cNvPicPr>
            <a:picLocks noGrp="1" noChangeAspect="1"/>
          </p:cNvPicPr>
          <p:nvPr>
            <p:ph type="pic" sz="quarter" idx="10"/>
          </p:nvPr>
        </p:nvPicPr>
        <p:blipFill>
          <a:blip r:embed="rId4"/>
          <a:srcRect l="13540" r="6486"/>
          <a:stretch>
            <a:fillRect/>
          </a:stretch>
        </p:blipFill>
        <p:spPr>
          <a:xfrm>
            <a:off x="6096000" y="1411704"/>
            <a:ext cx="5714114" cy="4798596"/>
          </a:xfrm>
        </p:spPr>
      </p:pic>
      <p:sp>
        <p:nvSpPr>
          <p:cNvPr id="4" name="Text Placeholder 3">
            <a:extLst>
              <a:ext uri="{FF2B5EF4-FFF2-40B4-BE49-F238E27FC236}">
                <a16:creationId xmlns:a16="http://schemas.microsoft.com/office/drawing/2014/main" id="{A1D25E27-3CF2-22C8-F4D2-A137EA3677D0}"/>
              </a:ext>
            </a:extLst>
          </p:cNvPr>
          <p:cNvSpPr>
            <a:spLocks noGrp="1"/>
          </p:cNvSpPr>
          <p:nvPr>
            <p:ph type="body" sz="quarter" idx="23"/>
          </p:nvPr>
        </p:nvSpPr>
        <p:spPr/>
        <p:txBody>
          <a:bodyPr/>
          <a:lstStyle/>
          <a:p>
            <a:r>
              <a:rPr lang="en-GB" dirty="0"/>
              <a:t>Reconstruction drawing of Bouldnor Cliff site by Mike Greaves </a:t>
            </a:r>
          </a:p>
        </p:txBody>
      </p:sp>
    </p:spTree>
    <p:extLst>
      <p:ext uri="{BB962C8B-B14F-4D97-AF65-F5344CB8AC3E}">
        <p14:creationId xmlns:p14="http://schemas.microsoft.com/office/powerpoint/2010/main" val="117239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BF24A-CCAD-596F-419D-6D11C14A1A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4F2CAA-F116-FAEA-792E-E6027BFC771C}"/>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Bouldnor Cliff, Isle of Wight </a:t>
            </a:r>
            <a:endParaRPr lang="en-US" dirty="0">
              <a:cs typeface="Arial" panose="020B0604020202020204" pitchFamily="34" charset="0"/>
            </a:endParaRPr>
          </a:p>
        </p:txBody>
      </p:sp>
      <p:grpSp>
        <p:nvGrpSpPr>
          <p:cNvPr id="23" name="Group 22" descr="Back to map link icon">
            <a:extLst>
              <a:ext uri="{FF2B5EF4-FFF2-40B4-BE49-F238E27FC236}">
                <a16:creationId xmlns:a16="http://schemas.microsoft.com/office/drawing/2014/main" id="{674BD08E-94DD-870C-7FFE-5D4166ADC633}"/>
              </a:ext>
            </a:extLst>
          </p:cNvPr>
          <p:cNvGrpSpPr/>
          <p:nvPr/>
        </p:nvGrpSpPr>
        <p:grpSpPr>
          <a:xfrm>
            <a:off x="8772940" y="365126"/>
            <a:ext cx="2378470" cy="710288"/>
            <a:chOff x="8772940" y="365126"/>
            <a:chExt cx="2378470" cy="710288"/>
          </a:xfrm>
        </p:grpSpPr>
        <p:sp>
          <p:nvSpPr>
            <p:cNvPr id="24" name="Action Button: Go Back or Previous 23">
              <a:hlinkClick r:id="rId3" action="ppaction://hlinksldjump" highlightClick="1"/>
              <a:extLst>
                <a:ext uri="{FF2B5EF4-FFF2-40B4-BE49-F238E27FC236}">
                  <a16:creationId xmlns:a16="http://schemas.microsoft.com/office/drawing/2014/main" id="{6F272D1A-4D7E-FAFF-1C39-0091D9795911}"/>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34333B34-8332-C440-6790-9A045FC84C0E}"/>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1" name="Content Placeholder 10">
            <a:extLst>
              <a:ext uri="{FF2B5EF4-FFF2-40B4-BE49-F238E27FC236}">
                <a16:creationId xmlns:a16="http://schemas.microsoft.com/office/drawing/2014/main" id="{F6452D11-A1E7-5212-CC16-EF907F86F4A7}"/>
              </a:ext>
            </a:extLst>
          </p:cNvPr>
          <p:cNvSpPr>
            <a:spLocks noGrp="1"/>
          </p:cNvSpPr>
          <p:nvPr>
            <p:ph idx="1"/>
          </p:nvPr>
        </p:nvSpPr>
        <p:spPr>
          <a:xfrm>
            <a:off x="381886" y="1411704"/>
            <a:ext cx="5324852" cy="5365450"/>
          </a:xfrm>
        </p:spPr>
        <p:txBody>
          <a:bodyPr/>
          <a:lstStyle/>
          <a:p>
            <a:pPr algn="just">
              <a:spcBef>
                <a:spcPts val="0"/>
              </a:spcBef>
            </a:pPr>
            <a:r>
              <a:rPr lang="en-GB" altLang="en-US" sz="2400" dirty="0">
                <a:ea typeface="MS PGothic" panose="020B0600070205080204" pitchFamily="34" charset="-128"/>
                <a:cs typeface="Arial" panose="020B0604020202020204" pitchFamily="34" charset="0"/>
              </a:rPr>
              <a:t>Special mud and peat kept things very well preserved, even wood and plant remains.</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Scientists found evidence of forests, nuts people ate, and early wheat, showing it’s use in the UK much earlier than expected.</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It is the only known underwater Mesolithic site in the UK. However, the site is slowly being destroyed by sea erosion, so archaeologists are racing to save what they can.</a:t>
            </a:r>
            <a:endParaRPr lang="en-GB" sz="2400" dirty="0"/>
          </a:p>
        </p:txBody>
      </p:sp>
      <p:pic>
        <p:nvPicPr>
          <p:cNvPr id="7" name="Picture Placeholder 6" descr="An archaeologists in dib-ving gear recording finds, using a grid, underwater.">
            <a:extLst>
              <a:ext uri="{FF2B5EF4-FFF2-40B4-BE49-F238E27FC236}">
                <a16:creationId xmlns:a16="http://schemas.microsoft.com/office/drawing/2014/main" id="{2C17D85A-161B-4C6B-47D4-76AD0D4EC70C}"/>
              </a:ext>
            </a:extLst>
          </p:cNvPr>
          <p:cNvPicPr>
            <a:picLocks noGrp="1" noChangeAspect="1"/>
          </p:cNvPicPr>
          <p:nvPr>
            <p:ph type="pic" sz="quarter" idx="10"/>
          </p:nvPr>
        </p:nvPicPr>
        <p:blipFill>
          <a:blip r:embed="rId4"/>
          <a:srcRect l="6169" r="6169"/>
          <a:stretch/>
        </p:blipFill>
        <p:spPr/>
      </p:pic>
      <p:sp>
        <p:nvSpPr>
          <p:cNvPr id="4" name="Text Placeholder 3">
            <a:extLst>
              <a:ext uri="{FF2B5EF4-FFF2-40B4-BE49-F238E27FC236}">
                <a16:creationId xmlns:a16="http://schemas.microsoft.com/office/drawing/2014/main" id="{7FA291F1-4B88-A29E-874A-37BC029E0FA5}"/>
              </a:ext>
            </a:extLst>
          </p:cNvPr>
          <p:cNvSpPr>
            <a:spLocks noGrp="1"/>
          </p:cNvSpPr>
          <p:nvPr>
            <p:ph type="body" sz="quarter" idx="23"/>
          </p:nvPr>
        </p:nvSpPr>
        <p:spPr/>
        <p:txBody>
          <a:bodyPr/>
          <a:lstStyle/>
          <a:p>
            <a:r>
              <a:rPr lang="en-GB" dirty="0"/>
              <a:t>An underwater archaeologist at one of the Bouldnor Cliff sites</a:t>
            </a:r>
          </a:p>
        </p:txBody>
      </p:sp>
      <p:grpSp>
        <p:nvGrpSpPr>
          <p:cNvPr id="22" name="Group 21" descr="How would you feel about working underwater? ">
            <a:extLst>
              <a:ext uri="{FF2B5EF4-FFF2-40B4-BE49-F238E27FC236}">
                <a16:creationId xmlns:a16="http://schemas.microsoft.com/office/drawing/2014/main" id="{AE89BDDF-9D2A-26E3-6485-FAD3CA1E48A7}"/>
              </a:ext>
            </a:extLst>
          </p:cNvPr>
          <p:cNvGrpSpPr/>
          <p:nvPr/>
        </p:nvGrpSpPr>
        <p:grpSpPr>
          <a:xfrm>
            <a:off x="7728048" y="1713009"/>
            <a:ext cx="3962400" cy="2302117"/>
            <a:chOff x="7728048" y="1713009"/>
            <a:chExt cx="3962400" cy="2302117"/>
          </a:xfrm>
        </p:grpSpPr>
        <p:grpSp>
          <p:nvGrpSpPr>
            <p:cNvPr id="17" name="Post-It">
              <a:extLst>
                <a:ext uri="{FF2B5EF4-FFF2-40B4-BE49-F238E27FC236}">
                  <a16:creationId xmlns:a16="http://schemas.microsoft.com/office/drawing/2014/main" id="{DFDA2575-0FF7-728A-E583-59C1CE3BDFF2}"/>
                </a:ext>
                <a:ext uri="{C183D7F6-B498-43B3-948B-1728B52AA6E4}">
                  <adec:decorative xmlns:adec="http://schemas.microsoft.com/office/drawing/2017/decorative" val="1"/>
                </a:ext>
              </a:extLst>
            </p:cNvPr>
            <p:cNvGrpSpPr/>
            <p:nvPr/>
          </p:nvGrpSpPr>
          <p:grpSpPr>
            <a:xfrm>
              <a:off x="7728048" y="1713009"/>
              <a:ext cx="3962400" cy="1564042"/>
              <a:chOff x="7888590" y="3758947"/>
              <a:chExt cx="3962400" cy="1564042"/>
            </a:xfrm>
          </p:grpSpPr>
          <p:sp>
            <p:nvSpPr>
              <p:cNvPr id="18" name="Decorative-Blob">
                <a:extLst>
                  <a:ext uri="{FF2B5EF4-FFF2-40B4-BE49-F238E27FC236}">
                    <a16:creationId xmlns:a16="http://schemas.microsoft.com/office/drawing/2014/main" id="{6D6EF5C2-26D3-65D8-5617-93083AE523D6}"/>
                  </a:ext>
                  <a:ext uri="{C183D7F6-B498-43B3-948B-1728B52AA6E4}">
                    <adec:decorative xmlns:adec="http://schemas.microsoft.com/office/drawing/2017/decorative" val="0"/>
                  </a:ext>
                </a:extLst>
              </p:cNvPr>
              <p:cNvSpPr/>
              <p:nvPr/>
            </p:nvSpPr>
            <p:spPr>
              <a:xfrm>
                <a:off x="7888590" y="3758947"/>
                <a:ext cx="3962400" cy="156404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9" name="Main-Text" descr="Post-it note to highlight text">
                <a:extLst>
                  <a:ext uri="{FF2B5EF4-FFF2-40B4-BE49-F238E27FC236}">
                    <a16:creationId xmlns:a16="http://schemas.microsoft.com/office/drawing/2014/main" id="{71E91E4C-C087-C193-F87D-C89BC8C25FEE}"/>
                  </a:ext>
                </a:extLst>
              </p:cNvPr>
              <p:cNvSpPr txBox="1"/>
              <p:nvPr/>
            </p:nvSpPr>
            <p:spPr>
              <a:xfrm>
                <a:off x="8267255" y="4045384"/>
                <a:ext cx="3337437" cy="984885"/>
              </a:xfrm>
              <a:prstGeom prst="rect">
                <a:avLst/>
              </a:prstGeom>
              <a:noFill/>
            </p:spPr>
            <p:txBody>
              <a:bodyPr wrap="square" rtlCol="0">
                <a:spAutoFit/>
              </a:bodyPr>
              <a:lstStyle/>
              <a:p>
                <a:pPr eaLnBrk="1" hangingPunct="1">
                  <a:lnSpc>
                    <a:spcPct val="90000"/>
                  </a:lnSpc>
                </a:pPr>
                <a:r>
                  <a:rPr lang="en-GB" altLang="en-US" sz="2000" b="1" dirty="0">
                    <a:ea typeface="MS PGothic" panose="020B0600070205080204" pitchFamily="34" charset="-128"/>
                    <a:cs typeface="Arial" panose="020B0604020202020204" pitchFamily="34" charset="0"/>
                  </a:rPr>
                  <a:t>QUESTION</a:t>
                </a:r>
              </a:p>
              <a:p>
                <a:pPr eaLnBrk="1" hangingPunct="1">
                  <a:spcBef>
                    <a:spcPct val="0"/>
                  </a:spcBef>
                </a:pPr>
                <a:r>
                  <a:rPr lang="en-GB" altLang="en-US" sz="2000" dirty="0">
                    <a:ea typeface="MS PGothic" panose="020B0600070205080204" pitchFamily="34" charset="-128"/>
                    <a:cs typeface="Arial" panose="020B0604020202020204" pitchFamily="34" charset="0"/>
                  </a:rPr>
                  <a:t>How would you feel about working underwater? </a:t>
                </a:r>
              </a:p>
            </p:txBody>
          </p:sp>
        </p:grpSp>
        <p:pic>
          <p:nvPicPr>
            <p:cNvPr id="21" name="Question Mark" descr="Question mark">
              <a:extLst>
                <a:ext uri="{FF2B5EF4-FFF2-40B4-BE49-F238E27FC236}">
                  <a16:creationId xmlns:a16="http://schemas.microsoft.com/office/drawing/2014/main" id="{BE368726-6CCB-B9A6-29D5-AC324EAD6065}"/>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6004">
              <a:off x="10760858" y="2696814"/>
              <a:ext cx="744846" cy="1318312"/>
            </a:xfrm>
            <a:prstGeom prst="rect">
              <a:avLst/>
            </a:prstGeom>
          </p:spPr>
        </p:pic>
      </p:grpSp>
    </p:spTree>
    <p:extLst>
      <p:ext uri="{BB962C8B-B14F-4D97-AF65-F5344CB8AC3E}">
        <p14:creationId xmlns:p14="http://schemas.microsoft.com/office/powerpoint/2010/main" val="229786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A23F-2B10-FC0C-DF92-03482A767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6E4767-A95F-6D22-8C9B-30ABDF2B9EC2}"/>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March Hill, West Yorkshire</a:t>
            </a:r>
            <a:endParaRPr lang="en-US" dirty="0">
              <a:cs typeface="Arial" panose="020B0604020202020204" pitchFamily="34" charset="0"/>
            </a:endParaRPr>
          </a:p>
        </p:txBody>
      </p:sp>
      <p:grpSp>
        <p:nvGrpSpPr>
          <p:cNvPr id="23" name="Group 22" descr="Back to map link icon">
            <a:extLst>
              <a:ext uri="{FF2B5EF4-FFF2-40B4-BE49-F238E27FC236}">
                <a16:creationId xmlns:a16="http://schemas.microsoft.com/office/drawing/2014/main" id="{7F7D12F3-A3A9-EDC2-5CDA-12A2B9F1EA81}"/>
              </a:ext>
            </a:extLst>
          </p:cNvPr>
          <p:cNvGrpSpPr/>
          <p:nvPr/>
        </p:nvGrpSpPr>
        <p:grpSpPr>
          <a:xfrm>
            <a:off x="8772940" y="365126"/>
            <a:ext cx="2378470" cy="710288"/>
            <a:chOff x="8772940" y="365126"/>
            <a:chExt cx="2378470" cy="710288"/>
          </a:xfrm>
        </p:grpSpPr>
        <p:sp>
          <p:nvSpPr>
            <p:cNvPr id="24" name="Action Button: Go Back or Previous 23">
              <a:hlinkClick r:id="rId3" action="ppaction://hlinksldjump" highlightClick="1"/>
              <a:extLst>
                <a:ext uri="{FF2B5EF4-FFF2-40B4-BE49-F238E27FC236}">
                  <a16:creationId xmlns:a16="http://schemas.microsoft.com/office/drawing/2014/main" id="{3CC8B070-5372-B711-4077-65B18DBEC9E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F4450840-DECA-200C-F491-E9EF547303F3}"/>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1" name="Content Placeholder 10">
            <a:extLst>
              <a:ext uri="{FF2B5EF4-FFF2-40B4-BE49-F238E27FC236}">
                <a16:creationId xmlns:a16="http://schemas.microsoft.com/office/drawing/2014/main" id="{5F1317C4-10F2-FE0A-67D0-D306D4C9BC43}"/>
              </a:ext>
            </a:extLst>
          </p:cNvPr>
          <p:cNvSpPr>
            <a:spLocks noGrp="1"/>
          </p:cNvSpPr>
          <p:nvPr>
            <p:ph idx="1"/>
          </p:nvPr>
        </p:nvSpPr>
        <p:spPr>
          <a:xfrm>
            <a:off x="381886" y="1411704"/>
            <a:ext cx="5324852" cy="5365450"/>
          </a:xfrm>
        </p:spPr>
        <p:txBody>
          <a:bodyPr/>
          <a:lstStyle/>
          <a:p>
            <a:pPr algn="just">
              <a:spcBef>
                <a:spcPts val="0"/>
              </a:spcBef>
            </a:pPr>
            <a:r>
              <a:rPr lang="en-GB" altLang="en-US" sz="2400" dirty="0">
                <a:ea typeface="MS PGothic" panose="020B0600070205080204" pitchFamily="34" charset="-128"/>
                <a:cs typeface="Arial" panose="020B0604020202020204" pitchFamily="34" charset="0"/>
              </a:rPr>
              <a:t>At March Hill Carr, in an aera of just 1 square kilometre, archaeologists have found 132 Mesolithic sites.</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People came here between 7,000 and 6,000 years ago and used the area for about 1,000 years, but they did not live here all the time. They likely camped here seasonally. </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Excavations found hearths (fireplaces) and places where people sat making stone tools, giving a rare snapshot of daily life.</a:t>
            </a:r>
            <a:endParaRPr lang="en-GB" sz="2400" dirty="0"/>
          </a:p>
        </p:txBody>
      </p:sp>
      <p:pic>
        <p:nvPicPr>
          <p:cNvPr id="10" name="Picture Placeholder 9" descr="A hillside covered in dry grass">
            <a:extLst>
              <a:ext uri="{FF2B5EF4-FFF2-40B4-BE49-F238E27FC236}">
                <a16:creationId xmlns:a16="http://schemas.microsoft.com/office/drawing/2014/main" id="{2563A215-49C9-025D-49CC-949E77D1BF0C}"/>
              </a:ext>
            </a:extLst>
          </p:cNvPr>
          <p:cNvPicPr>
            <a:picLocks noGrp="1" noChangeAspect="1"/>
          </p:cNvPicPr>
          <p:nvPr>
            <p:ph type="pic" sz="quarter" idx="10"/>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rcRect l="10360" r="10360"/>
          <a:stretch>
            <a:fillRect/>
          </a:stretch>
        </p:blipFill>
        <p:spPr/>
      </p:pic>
      <p:sp>
        <p:nvSpPr>
          <p:cNvPr id="8" name="Text Placeholder 7">
            <a:extLst>
              <a:ext uri="{FF2B5EF4-FFF2-40B4-BE49-F238E27FC236}">
                <a16:creationId xmlns:a16="http://schemas.microsoft.com/office/drawing/2014/main" id="{4B1D5EDA-54F7-6F64-E03C-C6B9A5674D05}"/>
              </a:ext>
            </a:extLst>
          </p:cNvPr>
          <p:cNvSpPr>
            <a:spLocks noGrp="1"/>
          </p:cNvSpPr>
          <p:nvPr>
            <p:ph type="body" sz="quarter" idx="23"/>
          </p:nvPr>
        </p:nvSpPr>
        <p:spPr/>
        <p:txBody>
          <a:bodyPr/>
          <a:lstStyle/>
          <a:p>
            <a:r>
              <a:rPr lang="en-GB" dirty="0"/>
              <a:t>March Hill, West Yorkshire</a:t>
            </a:r>
          </a:p>
        </p:txBody>
      </p:sp>
    </p:spTree>
    <p:extLst>
      <p:ext uri="{BB962C8B-B14F-4D97-AF65-F5344CB8AC3E}">
        <p14:creationId xmlns:p14="http://schemas.microsoft.com/office/powerpoint/2010/main" val="76348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AFAD-46B1-D02D-3174-806024EA87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5F1167-57AD-8253-1CCB-AF3C4F6560F4}"/>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March Hill, West Yorkshire </a:t>
            </a:r>
            <a:endParaRPr lang="en-US" dirty="0">
              <a:cs typeface="Arial" panose="020B0604020202020204" pitchFamily="34" charset="0"/>
            </a:endParaRPr>
          </a:p>
        </p:txBody>
      </p:sp>
      <p:grpSp>
        <p:nvGrpSpPr>
          <p:cNvPr id="23" name="Group 22" descr="Back to map link icon">
            <a:extLst>
              <a:ext uri="{FF2B5EF4-FFF2-40B4-BE49-F238E27FC236}">
                <a16:creationId xmlns:a16="http://schemas.microsoft.com/office/drawing/2014/main" id="{D2DB1363-ECFF-5BF3-832E-259EF868358C}"/>
              </a:ext>
            </a:extLst>
          </p:cNvPr>
          <p:cNvGrpSpPr/>
          <p:nvPr/>
        </p:nvGrpSpPr>
        <p:grpSpPr>
          <a:xfrm>
            <a:off x="8772940" y="365126"/>
            <a:ext cx="2378470" cy="710288"/>
            <a:chOff x="8772940" y="365126"/>
            <a:chExt cx="2378470" cy="710288"/>
          </a:xfrm>
        </p:grpSpPr>
        <p:sp>
          <p:nvSpPr>
            <p:cNvPr id="24" name="Action Button: Go Back or Previous 23">
              <a:hlinkClick r:id="rId3" action="ppaction://hlinksldjump" highlightClick="1"/>
              <a:extLst>
                <a:ext uri="{FF2B5EF4-FFF2-40B4-BE49-F238E27FC236}">
                  <a16:creationId xmlns:a16="http://schemas.microsoft.com/office/drawing/2014/main" id="{6CC9778C-1B62-5CA8-D26D-67E527DFA74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E5E45FBE-7485-C430-FB3A-49F8C80D9F30}"/>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1" name="Content Placeholder 10">
            <a:extLst>
              <a:ext uri="{FF2B5EF4-FFF2-40B4-BE49-F238E27FC236}">
                <a16:creationId xmlns:a16="http://schemas.microsoft.com/office/drawing/2014/main" id="{3FC2DDE6-59EC-01F5-04B3-6E6CD6E88BB3}"/>
              </a:ext>
            </a:extLst>
          </p:cNvPr>
          <p:cNvSpPr>
            <a:spLocks noGrp="1"/>
          </p:cNvSpPr>
          <p:nvPr>
            <p:ph idx="1"/>
          </p:nvPr>
        </p:nvSpPr>
        <p:spPr>
          <a:xfrm>
            <a:off x="381886" y="1411704"/>
            <a:ext cx="5324852" cy="5365450"/>
          </a:xfrm>
        </p:spPr>
        <p:txBody>
          <a:bodyPr/>
          <a:lstStyle/>
          <a:p>
            <a:pPr algn="just">
              <a:spcBef>
                <a:spcPts val="0"/>
              </a:spcBef>
            </a:pPr>
            <a:r>
              <a:rPr lang="en-GB" altLang="en-US" sz="2400" dirty="0">
                <a:ea typeface="MS PGothic" panose="020B0600070205080204" pitchFamily="34" charset="-128"/>
                <a:cs typeface="Arial" panose="020B0604020202020204" pitchFamily="34" charset="0"/>
              </a:rPr>
              <a:t>The stone tools are very tiny—about 1.25 cm long—which makes them hard to find.</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Thousands of these tiny tools are scattered across the hills, especially on hilltops overlooking valleys, which were probably good hunting lookouts.</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The stone used to make the tools came from both the east and west coasts of northern England, showing that Mesolithic people travelled long distances or traded with other groups.</a:t>
            </a:r>
            <a:endParaRPr lang="en-GB" sz="2400" dirty="0"/>
          </a:p>
        </p:txBody>
      </p:sp>
      <p:pic>
        <p:nvPicPr>
          <p:cNvPr id="4" name="Picture Placeholder 3" descr="A group  of 5 mesolithic flint microliths - small pieces of worked flint">
            <a:extLst>
              <a:ext uri="{FF2B5EF4-FFF2-40B4-BE49-F238E27FC236}">
                <a16:creationId xmlns:a16="http://schemas.microsoft.com/office/drawing/2014/main" id="{54F0A086-4F67-3215-5650-9DB33FC38E89}"/>
              </a:ext>
            </a:extLst>
          </p:cNvPr>
          <p:cNvPicPr>
            <a:picLocks noGrp="1" noChangeAspect="1"/>
          </p:cNvPicPr>
          <p:nvPr>
            <p:ph type="pic" sz="quarter" idx="10"/>
          </p:nvPr>
        </p:nvPicPr>
        <p:blipFill>
          <a:blip r:embed="rId4"/>
          <a:srcRect t="6739" b="6739"/>
          <a:stretch>
            <a:fillRect/>
          </a:stretch>
        </p:blipFill>
        <p:spPr/>
      </p:pic>
      <p:sp>
        <p:nvSpPr>
          <p:cNvPr id="8" name="Text Placeholder 7">
            <a:extLst>
              <a:ext uri="{FF2B5EF4-FFF2-40B4-BE49-F238E27FC236}">
                <a16:creationId xmlns:a16="http://schemas.microsoft.com/office/drawing/2014/main" id="{46391235-D87F-C38E-2B90-E4756C60AAA5}"/>
              </a:ext>
            </a:extLst>
          </p:cNvPr>
          <p:cNvSpPr>
            <a:spLocks noGrp="1"/>
          </p:cNvSpPr>
          <p:nvPr>
            <p:ph type="body" sz="quarter" idx="23"/>
          </p:nvPr>
        </p:nvSpPr>
        <p:spPr/>
        <p:txBody>
          <a:bodyPr/>
          <a:lstStyle/>
          <a:p>
            <a:r>
              <a:rPr lang="en-GB" dirty="0"/>
              <a:t>Mesolithic Microlith flints</a:t>
            </a:r>
          </a:p>
        </p:txBody>
      </p:sp>
    </p:spTree>
    <p:extLst>
      <p:ext uri="{BB962C8B-B14F-4D97-AF65-F5344CB8AC3E}">
        <p14:creationId xmlns:p14="http://schemas.microsoft.com/office/powerpoint/2010/main" val="2546936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9724E-FA00-08A4-B58C-895853032D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195658-CEE8-B0FF-4429-D84B0D78527A}"/>
              </a:ext>
            </a:extLst>
          </p:cNvPr>
          <p:cNvSpPr>
            <a:spLocks noGrp="1"/>
          </p:cNvSpPr>
          <p:nvPr>
            <p:ph type="title"/>
          </p:nvPr>
        </p:nvSpPr>
        <p:spPr/>
        <p:txBody>
          <a:bodyPr>
            <a:normAutofit/>
          </a:bodyPr>
          <a:lstStyle/>
          <a:p>
            <a:r>
              <a:rPr lang="en-GB" altLang="en-US" sz="3200">
                <a:ea typeface="MS PGothic" panose="020B0600070205080204" pitchFamily="34" charset="-128"/>
                <a:cs typeface="Arial" panose="020B0604020202020204" pitchFamily="34" charset="0"/>
              </a:rPr>
              <a:t>Oronsay</a:t>
            </a:r>
            <a:r>
              <a:rPr lang="en-GB" altLang="en-US" sz="3200" dirty="0">
                <a:ea typeface="MS PGothic" panose="020B0600070205080204" pitchFamily="34" charset="-128"/>
                <a:cs typeface="Arial" panose="020B0604020202020204" pitchFamily="34" charset="0"/>
              </a:rPr>
              <a:t>, Inner Hebrides</a:t>
            </a:r>
            <a:endParaRPr lang="en-US" dirty="0">
              <a:cs typeface="Arial" panose="020B0604020202020204" pitchFamily="34" charset="0"/>
            </a:endParaRPr>
          </a:p>
        </p:txBody>
      </p:sp>
      <p:grpSp>
        <p:nvGrpSpPr>
          <p:cNvPr id="23" name="Group 22" descr="Back to map link icon">
            <a:extLst>
              <a:ext uri="{FF2B5EF4-FFF2-40B4-BE49-F238E27FC236}">
                <a16:creationId xmlns:a16="http://schemas.microsoft.com/office/drawing/2014/main" id="{AD74AC87-A064-2DFA-28BF-634F1C2AB48A}"/>
              </a:ext>
            </a:extLst>
          </p:cNvPr>
          <p:cNvGrpSpPr/>
          <p:nvPr/>
        </p:nvGrpSpPr>
        <p:grpSpPr>
          <a:xfrm>
            <a:off x="8772940" y="365126"/>
            <a:ext cx="2378470" cy="710288"/>
            <a:chOff x="8772940" y="365126"/>
            <a:chExt cx="2378470" cy="710288"/>
          </a:xfrm>
        </p:grpSpPr>
        <p:sp>
          <p:nvSpPr>
            <p:cNvPr id="24" name="Action Button: Go Back or Previous 23">
              <a:hlinkClick r:id="rId3" action="ppaction://hlinksldjump" highlightClick="1"/>
              <a:extLst>
                <a:ext uri="{FF2B5EF4-FFF2-40B4-BE49-F238E27FC236}">
                  <a16:creationId xmlns:a16="http://schemas.microsoft.com/office/drawing/2014/main" id="{D49B2FA9-149A-C0B3-A5CA-7853C184CA5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A749A2C5-04EB-9BB8-968D-7D4C8AB96527}"/>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1" name="Content Placeholder 10">
            <a:extLst>
              <a:ext uri="{FF2B5EF4-FFF2-40B4-BE49-F238E27FC236}">
                <a16:creationId xmlns:a16="http://schemas.microsoft.com/office/drawing/2014/main" id="{C73F77FA-E94A-1555-3DA6-6CA8CA712AD1}"/>
              </a:ext>
            </a:extLst>
          </p:cNvPr>
          <p:cNvSpPr>
            <a:spLocks noGrp="1"/>
          </p:cNvSpPr>
          <p:nvPr>
            <p:ph idx="1"/>
          </p:nvPr>
        </p:nvSpPr>
        <p:spPr>
          <a:xfrm>
            <a:off x="381886" y="1411704"/>
            <a:ext cx="5324852" cy="5365450"/>
          </a:xfrm>
        </p:spPr>
        <p:txBody>
          <a:bodyPr/>
          <a:lstStyle/>
          <a:p>
            <a:pPr algn="just">
              <a:spcBef>
                <a:spcPts val="0"/>
              </a:spcBef>
            </a:pPr>
            <a:r>
              <a:rPr lang="en-GB" altLang="en-US" sz="2400" dirty="0">
                <a:ea typeface="MS PGothic" panose="020B0600070205080204" pitchFamily="34" charset="-128"/>
                <a:cs typeface="Arial" panose="020B0604020202020204" pitchFamily="34" charset="0"/>
              </a:rPr>
              <a:t>Mesolithic people who lived by the sea often collected shellfish to eat. </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Afterward, they threw the empty shells into large rubbish piles called shell middens. </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Most middens are small, but on the island of </a:t>
            </a:r>
            <a:r>
              <a:rPr lang="en-GB" altLang="en-US" sz="2400">
                <a:ea typeface="MS PGothic" panose="020B0600070205080204" pitchFamily="34" charset="-128"/>
                <a:cs typeface="Arial" panose="020B0604020202020204" pitchFamily="34" charset="0"/>
              </a:rPr>
              <a:t>Oronsay</a:t>
            </a:r>
            <a:r>
              <a:rPr lang="en-GB" altLang="en-US" sz="2400" dirty="0">
                <a:ea typeface="MS PGothic" panose="020B0600070205080204" pitchFamily="34" charset="-128"/>
                <a:cs typeface="Arial" panose="020B0604020202020204" pitchFamily="34" charset="0"/>
              </a:rPr>
              <a:t> in the Inner Hebrides there are several very large ones. </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These were made between 6000 and 3500 BC – 8000 to 5500 years ago.</a:t>
            </a:r>
            <a:endParaRPr lang="en-GB" sz="2400" dirty="0"/>
          </a:p>
        </p:txBody>
      </p:sp>
      <p:pic>
        <p:nvPicPr>
          <p:cNvPr id="4" name="Picture Placeholder 3" descr="A mound of discarded shells covered in turf, with the sea and islands in the backbround">
            <a:extLst>
              <a:ext uri="{FF2B5EF4-FFF2-40B4-BE49-F238E27FC236}">
                <a16:creationId xmlns:a16="http://schemas.microsoft.com/office/drawing/2014/main" id="{E2BC6159-FB70-9449-8A38-6F7A52EDF046}"/>
              </a:ext>
            </a:extLst>
          </p:cNvPr>
          <p:cNvPicPr>
            <a:picLocks noGrp="1" noChangeAspect="1"/>
          </p:cNvPicPr>
          <p:nvPr>
            <p:ph type="pic" sz="quarter" idx="10"/>
          </p:nvPr>
        </p:nvPicPr>
        <p:blipFill>
          <a:blip r:embed="rId4"/>
          <a:srcRect l="804" r="804"/>
          <a:stretch/>
        </p:blipFill>
        <p:spPr/>
      </p:pic>
      <p:sp>
        <p:nvSpPr>
          <p:cNvPr id="8" name="Text Placeholder 7">
            <a:extLst>
              <a:ext uri="{FF2B5EF4-FFF2-40B4-BE49-F238E27FC236}">
                <a16:creationId xmlns:a16="http://schemas.microsoft.com/office/drawing/2014/main" id="{E4D72754-3BC9-314D-FC90-6558DA022673}"/>
              </a:ext>
            </a:extLst>
          </p:cNvPr>
          <p:cNvSpPr>
            <a:spLocks noGrp="1"/>
          </p:cNvSpPr>
          <p:nvPr>
            <p:ph type="body" sz="quarter" idx="23"/>
          </p:nvPr>
        </p:nvSpPr>
        <p:spPr/>
        <p:txBody>
          <a:bodyPr/>
          <a:lstStyle/>
          <a:p>
            <a:r>
              <a:rPr lang="en-GB" dirty="0"/>
              <a:t>Mesolithic Shell Middens</a:t>
            </a:r>
          </a:p>
        </p:txBody>
      </p:sp>
      <p:grpSp>
        <p:nvGrpSpPr>
          <p:cNvPr id="9" name="Group 8" descr="What do you do with your food waste and rubbish? &#10;Where does it end up?">
            <a:extLst>
              <a:ext uri="{FF2B5EF4-FFF2-40B4-BE49-F238E27FC236}">
                <a16:creationId xmlns:a16="http://schemas.microsoft.com/office/drawing/2014/main" id="{DD92C7E0-CB0E-D3FE-60C8-E6F436838DF1}"/>
              </a:ext>
            </a:extLst>
          </p:cNvPr>
          <p:cNvGrpSpPr/>
          <p:nvPr/>
        </p:nvGrpSpPr>
        <p:grpSpPr>
          <a:xfrm>
            <a:off x="6872413" y="3768814"/>
            <a:ext cx="4406632" cy="2136418"/>
            <a:chOff x="6872413" y="3768814"/>
            <a:chExt cx="4406632" cy="2136418"/>
          </a:xfrm>
        </p:grpSpPr>
        <p:grpSp>
          <p:nvGrpSpPr>
            <p:cNvPr id="3" name="Post-It">
              <a:extLst>
                <a:ext uri="{FF2B5EF4-FFF2-40B4-BE49-F238E27FC236}">
                  <a16:creationId xmlns:a16="http://schemas.microsoft.com/office/drawing/2014/main" id="{B52DA6E4-1A15-FD3F-6346-290102B328C4}"/>
                </a:ext>
                <a:ext uri="{C183D7F6-B498-43B3-948B-1728B52AA6E4}">
                  <adec:decorative xmlns:adec="http://schemas.microsoft.com/office/drawing/2017/decorative" val="1"/>
                </a:ext>
              </a:extLst>
            </p:cNvPr>
            <p:cNvGrpSpPr/>
            <p:nvPr/>
          </p:nvGrpSpPr>
          <p:grpSpPr>
            <a:xfrm>
              <a:off x="6872413" y="4159462"/>
              <a:ext cx="4376178" cy="1745770"/>
              <a:chOff x="7996166" y="3776876"/>
              <a:chExt cx="4376178" cy="1745770"/>
            </a:xfrm>
          </p:grpSpPr>
          <p:sp>
            <p:nvSpPr>
              <p:cNvPr id="5" name="Decorative-Blob">
                <a:extLst>
                  <a:ext uri="{FF2B5EF4-FFF2-40B4-BE49-F238E27FC236}">
                    <a16:creationId xmlns:a16="http://schemas.microsoft.com/office/drawing/2014/main" id="{E4BFC291-A521-3BE4-F1D6-EC68E1CC89B9}"/>
                  </a:ext>
                  <a:ext uri="{C183D7F6-B498-43B3-948B-1728B52AA6E4}">
                    <adec:decorative xmlns:adec="http://schemas.microsoft.com/office/drawing/2017/decorative" val="0"/>
                  </a:ext>
                </a:extLst>
              </p:cNvPr>
              <p:cNvSpPr/>
              <p:nvPr/>
            </p:nvSpPr>
            <p:spPr>
              <a:xfrm>
                <a:off x="7996166" y="3776876"/>
                <a:ext cx="4376178" cy="1745770"/>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6" name="Main-Text" descr="Post-it note to highlight text">
                <a:extLst>
                  <a:ext uri="{FF2B5EF4-FFF2-40B4-BE49-F238E27FC236}">
                    <a16:creationId xmlns:a16="http://schemas.microsoft.com/office/drawing/2014/main" id="{B5B1358F-B8D3-A4A4-89E3-F1576F718293}"/>
                  </a:ext>
                </a:extLst>
              </p:cNvPr>
              <p:cNvSpPr txBox="1"/>
              <p:nvPr/>
            </p:nvSpPr>
            <p:spPr>
              <a:xfrm>
                <a:off x="8267255" y="4045384"/>
                <a:ext cx="3746501" cy="1292662"/>
              </a:xfrm>
              <a:prstGeom prst="rect">
                <a:avLst/>
              </a:prstGeom>
              <a:noFill/>
            </p:spPr>
            <p:txBody>
              <a:bodyPr wrap="square" rtlCol="0">
                <a:spAutoFit/>
              </a:bodyPr>
              <a:lstStyle/>
              <a:p>
                <a:pPr eaLnBrk="1" hangingPunct="1">
                  <a:lnSpc>
                    <a:spcPct val="90000"/>
                  </a:lnSpc>
                </a:pPr>
                <a:r>
                  <a:rPr lang="en-GB" altLang="en-US" sz="2000" b="1" dirty="0">
                    <a:ea typeface="MS PGothic" panose="020B0600070205080204" pitchFamily="34" charset="-128"/>
                    <a:cs typeface="Arial" panose="020B0604020202020204" pitchFamily="34" charset="0"/>
                  </a:rPr>
                  <a:t>QUESTION</a:t>
                </a:r>
              </a:p>
              <a:p>
                <a:pPr eaLnBrk="1" hangingPunct="1">
                  <a:spcBef>
                    <a:spcPct val="0"/>
                  </a:spcBef>
                </a:pPr>
                <a:r>
                  <a:rPr lang="en-GB" altLang="en-US" sz="2000" dirty="0">
                    <a:ea typeface="MS PGothic" panose="020B0600070205080204" pitchFamily="34" charset="-128"/>
                    <a:cs typeface="Arial" panose="020B0604020202020204" pitchFamily="34" charset="0"/>
                  </a:rPr>
                  <a:t>What do you do with your food waste and rubbish? </a:t>
                </a:r>
              </a:p>
              <a:p>
                <a:pPr eaLnBrk="1" hangingPunct="1">
                  <a:spcBef>
                    <a:spcPct val="0"/>
                  </a:spcBef>
                </a:pPr>
                <a:r>
                  <a:rPr lang="en-GB" altLang="en-US" sz="2000" dirty="0">
                    <a:ea typeface="MS PGothic" panose="020B0600070205080204" pitchFamily="34" charset="-128"/>
                    <a:cs typeface="Arial" panose="020B0604020202020204" pitchFamily="34" charset="0"/>
                  </a:rPr>
                  <a:t>Where does it end up?</a:t>
                </a:r>
              </a:p>
            </p:txBody>
          </p:sp>
        </p:grpSp>
        <p:pic>
          <p:nvPicPr>
            <p:cNvPr id="7" name="Question Mark">
              <a:extLst>
                <a:ext uri="{FF2B5EF4-FFF2-40B4-BE49-F238E27FC236}">
                  <a16:creationId xmlns:a16="http://schemas.microsoft.com/office/drawing/2014/main" id="{51694E0D-A2A8-BCBF-30B0-1920007427B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411017">
              <a:off x="10534199" y="3768814"/>
              <a:ext cx="744846" cy="1318312"/>
            </a:xfrm>
            <a:prstGeom prst="rect">
              <a:avLst/>
            </a:prstGeom>
          </p:spPr>
        </p:pic>
      </p:grpSp>
    </p:spTree>
    <p:extLst>
      <p:ext uri="{BB962C8B-B14F-4D97-AF65-F5344CB8AC3E}">
        <p14:creationId xmlns:p14="http://schemas.microsoft.com/office/powerpoint/2010/main" val="163463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197E3-1BB0-D330-64B0-A948AD5E65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DCAD96-08F8-88B5-450B-EF00AF2FA305}"/>
              </a:ext>
            </a:extLst>
          </p:cNvPr>
          <p:cNvSpPr>
            <a:spLocks noGrp="1"/>
          </p:cNvSpPr>
          <p:nvPr>
            <p:ph type="title"/>
          </p:nvPr>
        </p:nvSpPr>
        <p:spPr/>
        <p:txBody>
          <a:bodyPr>
            <a:normAutofit/>
          </a:bodyPr>
          <a:lstStyle/>
          <a:p>
            <a:r>
              <a:rPr lang="en-GB" altLang="en-US" sz="3200">
                <a:ea typeface="MS PGothic" panose="020B0600070205080204" pitchFamily="34" charset="-128"/>
                <a:cs typeface="Arial" panose="020B0604020202020204" pitchFamily="34" charset="0"/>
              </a:rPr>
              <a:t>Oronsay</a:t>
            </a:r>
            <a:r>
              <a:rPr lang="en-GB" altLang="en-US" sz="3200" dirty="0">
                <a:ea typeface="MS PGothic" panose="020B0600070205080204" pitchFamily="34" charset="-128"/>
                <a:cs typeface="Arial" panose="020B0604020202020204" pitchFamily="34" charset="0"/>
              </a:rPr>
              <a:t>, Inner Hebrides </a:t>
            </a:r>
            <a:endParaRPr lang="en-US" dirty="0">
              <a:cs typeface="Arial" panose="020B0604020202020204" pitchFamily="34" charset="0"/>
            </a:endParaRPr>
          </a:p>
        </p:txBody>
      </p:sp>
      <p:grpSp>
        <p:nvGrpSpPr>
          <p:cNvPr id="23" name="Group 22" descr="Back to map link icon">
            <a:extLst>
              <a:ext uri="{FF2B5EF4-FFF2-40B4-BE49-F238E27FC236}">
                <a16:creationId xmlns:a16="http://schemas.microsoft.com/office/drawing/2014/main" id="{6FA56687-4293-90E7-4916-D1ABAF5646DA}"/>
              </a:ext>
            </a:extLst>
          </p:cNvPr>
          <p:cNvGrpSpPr/>
          <p:nvPr/>
        </p:nvGrpSpPr>
        <p:grpSpPr>
          <a:xfrm>
            <a:off x="8772940" y="365126"/>
            <a:ext cx="2378470" cy="710288"/>
            <a:chOff x="8772940" y="365126"/>
            <a:chExt cx="2378470" cy="710288"/>
          </a:xfrm>
        </p:grpSpPr>
        <p:sp>
          <p:nvSpPr>
            <p:cNvPr id="24" name="Action Button: Go Back or Previous 23">
              <a:hlinkClick r:id="rId3" action="ppaction://hlinksldjump" highlightClick="1"/>
              <a:extLst>
                <a:ext uri="{FF2B5EF4-FFF2-40B4-BE49-F238E27FC236}">
                  <a16:creationId xmlns:a16="http://schemas.microsoft.com/office/drawing/2014/main" id="{67D5A9F1-9D4A-C696-65F0-7DF8DDE8AB7F}"/>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152716DF-6847-C65F-73D1-8F42963EC1BF}"/>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1" name="Content Placeholder 10">
            <a:extLst>
              <a:ext uri="{FF2B5EF4-FFF2-40B4-BE49-F238E27FC236}">
                <a16:creationId xmlns:a16="http://schemas.microsoft.com/office/drawing/2014/main" id="{DB41A091-CC02-AACC-5BF0-C34298714B83}"/>
              </a:ext>
            </a:extLst>
          </p:cNvPr>
          <p:cNvSpPr>
            <a:spLocks noGrp="1"/>
          </p:cNvSpPr>
          <p:nvPr>
            <p:ph idx="1"/>
          </p:nvPr>
        </p:nvSpPr>
        <p:spPr>
          <a:xfrm>
            <a:off x="381886" y="1411704"/>
            <a:ext cx="5324852" cy="5365450"/>
          </a:xfrm>
        </p:spPr>
        <p:txBody>
          <a:bodyPr/>
          <a:lstStyle/>
          <a:p>
            <a:pPr algn="just">
              <a:spcBef>
                <a:spcPts val="0"/>
              </a:spcBef>
            </a:pPr>
            <a:r>
              <a:rPr lang="en-GB" altLang="en-US" sz="2400" dirty="0">
                <a:ea typeface="MS PGothic" panose="020B0600070205080204" pitchFamily="34" charset="-128"/>
                <a:cs typeface="Arial" panose="020B0604020202020204" pitchFamily="34" charset="0"/>
              </a:rPr>
              <a:t>The middens are mostly made of limpet shells, but archaeologists have also found bones from seals, dolphins, fish and seabirds. </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Some cowrie shells were used as jewellery, making them some of the oldest jewellery found in Scotland. </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Human bones have also been found, which suggests the middens may have been used for special ceremonies or burials.</a:t>
            </a:r>
          </a:p>
          <a:p>
            <a:pPr algn="just">
              <a:spcBef>
                <a:spcPts val="0"/>
              </a:spcBef>
            </a:pPr>
            <a:endParaRPr lang="en-GB" sz="2400" dirty="0"/>
          </a:p>
        </p:txBody>
      </p:sp>
      <p:pic>
        <p:nvPicPr>
          <p:cNvPr id="4" name="Picture Placeholder 3" descr="One large shell with dozens of smaller cowerie sheels inside it. The smaller shell have all have holes made in them so they could be worn as jewelery">
            <a:extLst>
              <a:ext uri="{FF2B5EF4-FFF2-40B4-BE49-F238E27FC236}">
                <a16:creationId xmlns:a16="http://schemas.microsoft.com/office/drawing/2014/main" id="{982A6C22-96AE-25F4-FC7A-96F35A370D3A}"/>
              </a:ext>
            </a:extLst>
          </p:cNvPr>
          <p:cNvPicPr>
            <a:picLocks noGrp="1" noChangeAspect="1"/>
          </p:cNvPicPr>
          <p:nvPr>
            <p:ph type="pic" sz="quarter" idx="10"/>
          </p:nvPr>
        </p:nvPicPr>
        <p:blipFill>
          <a:blip r:embed="rId4"/>
          <a:srcRect t="215" b="5853"/>
          <a:stretch>
            <a:fillRect/>
          </a:stretch>
        </p:blipFill>
        <p:spPr>
          <a:xfrm>
            <a:off x="6096000" y="1411704"/>
            <a:ext cx="5714114" cy="4798596"/>
          </a:xfrm>
        </p:spPr>
      </p:pic>
      <p:sp>
        <p:nvSpPr>
          <p:cNvPr id="8" name="Text Placeholder 7">
            <a:extLst>
              <a:ext uri="{FF2B5EF4-FFF2-40B4-BE49-F238E27FC236}">
                <a16:creationId xmlns:a16="http://schemas.microsoft.com/office/drawing/2014/main" id="{5FEDD3AB-631A-EB6B-FDF1-A49FEC44972E}"/>
              </a:ext>
            </a:extLst>
          </p:cNvPr>
          <p:cNvSpPr>
            <a:spLocks noGrp="1"/>
          </p:cNvSpPr>
          <p:nvPr>
            <p:ph type="body" sz="quarter" idx="23"/>
          </p:nvPr>
        </p:nvSpPr>
        <p:spPr/>
        <p:txBody>
          <a:bodyPr/>
          <a:lstStyle/>
          <a:p>
            <a:r>
              <a:rPr lang="en-GB" dirty="0"/>
              <a:t>Shell beads from </a:t>
            </a:r>
            <a:r>
              <a:rPr lang="en-GB"/>
              <a:t>Oronsay</a:t>
            </a:r>
            <a:endParaRPr lang="en-GB" dirty="0"/>
          </a:p>
        </p:txBody>
      </p:sp>
    </p:spTree>
    <p:extLst>
      <p:ext uri="{BB962C8B-B14F-4D97-AF65-F5344CB8AC3E}">
        <p14:creationId xmlns:p14="http://schemas.microsoft.com/office/powerpoint/2010/main" val="176045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CECCD-56C4-0075-9EBD-47EE9D8518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0503E6-8628-E61C-C49D-1B18D6B07A79}"/>
              </a:ext>
            </a:extLst>
          </p:cNvPr>
          <p:cNvSpPr>
            <a:spLocks noGrp="1"/>
          </p:cNvSpPr>
          <p:nvPr>
            <p:ph type="title"/>
          </p:nvPr>
        </p:nvSpPr>
        <p:spPr>
          <a:xfrm>
            <a:off x="357187" y="365126"/>
            <a:ext cx="7379253" cy="710288"/>
          </a:xfrm>
        </p:spPr>
        <p:txBody>
          <a:bodyPr>
            <a:normAutofit/>
          </a:bodyPr>
          <a:lstStyle/>
          <a:p>
            <a:r>
              <a:rPr lang="en-GB" altLang="en-US" sz="3200" dirty="0">
                <a:ea typeface="MS PGothic" panose="020B0600070205080204" pitchFamily="34" charset="-128"/>
                <a:cs typeface="Arial" panose="020B0604020202020204" pitchFamily="34" charset="0"/>
              </a:rPr>
              <a:t>Stonehenge &amp; Blick Mead, Wiltshire</a:t>
            </a:r>
            <a:endParaRPr lang="en-US" dirty="0">
              <a:cs typeface="Arial" panose="020B0604020202020204" pitchFamily="34" charset="0"/>
            </a:endParaRPr>
          </a:p>
        </p:txBody>
      </p:sp>
      <p:grpSp>
        <p:nvGrpSpPr>
          <p:cNvPr id="23" name="Group 22" descr="Back to map link icon">
            <a:extLst>
              <a:ext uri="{FF2B5EF4-FFF2-40B4-BE49-F238E27FC236}">
                <a16:creationId xmlns:a16="http://schemas.microsoft.com/office/drawing/2014/main" id="{E8C39FDD-66B2-A082-E6DA-E5559C72546B}"/>
              </a:ext>
            </a:extLst>
          </p:cNvPr>
          <p:cNvGrpSpPr/>
          <p:nvPr/>
        </p:nvGrpSpPr>
        <p:grpSpPr>
          <a:xfrm>
            <a:off x="8772940" y="365126"/>
            <a:ext cx="2378470" cy="710288"/>
            <a:chOff x="8772940" y="365126"/>
            <a:chExt cx="2378470" cy="710288"/>
          </a:xfrm>
        </p:grpSpPr>
        <p:sp>
          <p:nvSpPr>
            <p:cNvPr id="24" name="Action Button: Go Back or Previous 23">
              <a:hlinkClick r:id="rId3" action="ppaction://hlinksldjump" highlightClick="1"/>
              <a:extLst>
                <a:ext uri="{FF2B5EF4-FFF2-40B4-BE49-F238E27FC236}">
                  <a16:creationId xmlns:a16="http://schemas.microsoft.com/office/drawing/2014/main" id="{EEE9F63F-95C5-49AD-2401-7E13FC9439F8}"/>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77ACD531-7E10-704A-914A-B6FE4D687D9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1" name="Content Placeholder 10">
            <a:extLst>
              <a:ext uri="{FF2B5EF4-FFF2-40B4-BE49-F238E27FC236}">
                <a16:creationId xmlns:a16="http://schemas.microsoft.com/office/drawing/2014/main" id="{5D41FA0E-C51A-03DF-C07A-1D6F0F9B0866}"/>
              </a:ext>
            </a:extLst>
          </p:cNvPr>
          <p:cNvSpPr>
            <a:spLocks noGrp="1"/>
          </p:cNvSpPr>
          <p:nvPr>
            <p:ph idx="1"/>
          </p:nvPr>
        </p:nvSpPr>
        <p:spPr>
          <a:xfrm>
            <a:off x="381886" y="1411704"/>
            <a:ext cx="5324852" cy="5365450"/>
          </a:xfrm>
        </p:spPr>
        <p:txBody>
          <a:bodyPr/>
          <a:lstStyle/>
          <a:p>
            <a:pPr algn="just">
              <a:spcBef>
                <a:spcPts val="0"/>
              </a:spcBef>
            </a:pPr>
            <a:r>
              <a:rPr lang="en-GB" altLang="en-US" sz="2400" dirty="0">
                <a:ea typeface="MS PGothic" panose="020B0600070205080204" pitchFamily="34" charset="-128"/>
                <a:cs typeface="Arial" panose="020B0604020202020204" pitchFamily="34" charset="0"/>
              </a:rPr>
              <a:t>The area where Stonehenge was later built was already important during the Mesolithic period, which may help explain why it became a special place in later times.</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Archaeologists discovered several large post-holes near the stones while building a car park. </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These once held tall pine posts during the Mesolithic, which may have been carved like totem poles.</a:t>
            </a:r>
          </a:p>
          <a:p>
            <a:pPr algn="just">
              <a:spcBef>
                <a:spcPts val="0"/>
              </a:spcBef>
            </a:pPr>
            <a:endParaRPr lang="en-GB" sz="2400" dirty="0"/>
          </a:p>
        </p:txBody>
      </p:sp>
      <p:pic>
        <p:nvPicPr>
          <p:cNvPr id="7" name="Picture Placeholder 6" descr="A drawing of people standing in a grassy area next to a large carved wooden 'totem' pole.">
            <a:extLst>
              <a:ext uri="{FF2B5EF4-FFF2-40B4-BE49-F238E27FC236}">
                <a16:creationId xmlns:a16="http://schemas.microsoft.com/office/drawing/2014/main" id="{9392A0C8-D9E4-B7AC-5F4B-293083D51E71}"/>
              </a:ext>
            </a:extLst>
          </p:cNvPr>
          <p:cNvPicPr>
            <a:picLocks noGrp="1" noChangeAspect="1"/>
          </p:cNvPicPr>
          <p:nvPr>
            <p:ph type="pic" sz="quarter" idx="10"/>
          </p:nvPr>
        </p:nvPicPr>
        <p:blipFill>
          <a:blip r:embed="rId4"/>
          <a:srcRect t="4004" b="7967"/>
          <a:stretch>
            <a:fillRect/>
          </a:stretch>
        </p:blipFill>
        <p:spPr>
          <a:xfrm>
            <a:off x="6096000" y="1411704"/>
            <a:ext cx="5714114" cy="4798596"/>
          </a:xfrm>
        </p:spPr>
      </p:pic>
      <p:sp>
        <p:nvSpPr>
          <p:cNvPr id="8" name="Text Placeholder 7">
            <a:extLst>
              <a:ext uri="{FF2B5EF4-FFF2-40B4-BE49-F238E27FC236}">
                <a16:creationId xmlns:a16="http://schemas.microsoft.com/office/drawing/2014/main" id="{61836F3C-B675-F19F-ECC1-98FED5FF5B04}"/>
              </a:ext>
            </a:extLst>
          </p:cNvPr>
          <p:cNvSpPr>
            <a:spLocks noGrp="1"/>
          </p:cNvSpPr>
          <p:nvPr>
            <p:ph type="body" sz="quarter" idx="23"/>
          </p:nvPr>
        </p:nvSpPr>
        <p:spPr/>
        <p:txBody>
          <a:bodyPr/>
          <a:lstStyle/>
          <a:p>
            <a:r>
              <a:rPr lang="en-GB" dirty="0"/>
              <a:t>Wooden ‘totem’ pole</a:t>
            </a:r>
          </a:p>
        </p:txBody>
      </p:sp>
    </p:spTree>
    <p:extLst>
      <p:ext uri="{BB962C8B-B14F-4D97-AF65-F5344CB8AC3E}">
        <p14:creationId xmlns:p14="http://schemas.microsoft.com/office/powerpoint/2010/main" val="374147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04F95-43D5-836B-3DA4-9CCD14B6A23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01B7556-369A-6EB8-8036-69404671F3F9}"/>
              </a:ext>
            </a:extLst>
          </p:cNvPr>
          <p:cNvSpPr>
            <a:spLocks noGrp="1"/>
          </p:cNvSpPr>
          <p:nvPr>
            <p:ph type="title"/>
          </p:nvPr>
        </p:nvSpPr>
        <p:spPr>
          <a:xfrm>
            <a:off x="357187" y="365126"/>
            <a:ext cx="7379253" cy="710288"/>
          </a:xfrm>
        </p:spPr>
        <p:txBody>
          <a:bodyPr/>
          <a:lstStyle/>
          <a:p>
            <a:r>
              <a:rPr lang="en-GB" dirty="0"/>
              <a:t>Stonehenge &amp; Blick Mead, Wiltshire </a:t>
            </a:r>
          </a:p>
        </p:txBody>
      </p:sp>
      <p:grpSp>
        <p:nvGrpSpPr>
          <p:cNvPr id="23" name="Group 22" descr="Back to map link icon">
            <a:extLst>
              <a:ext uri="{FF2B5EF4-FFF2-40B4-BE49-F238E27FC236}">
                <a16:creationId xmlns:a16="http://schemas.microsoft.com/office/drawing/2014/main" id="{2DFD63E2-FB15-436A-A05C-372DA9710128}"/>
              </a:ext>
            </a:extLst>
          </p:cNvPr>
          <p:cNvGrpSpPr/>
          <p:nvPr/>
        </p:nvGrpSpPr>
        <p:grpSpPr>
          <a:xfrm>
            <a:off x="8772940" y="365126"/>
            <a:ext cx="2378470" cy="710288"/>
            <a:chOff x="8772940" y="365126"/>
            <a:chExt cx="2378470" cy="710288"/>
          </a:xfrm>
        </p:grpSpPr>
        <p:sp>
          <p:nvSpPr>
            <p:cNvPr id="24" name="Action Button: Go Back or Previous 23">
              <a:hlinkClick r:id="rId3" action="ppaction://hlinksldjump" highlightClick="1"/>
              <a:extLst>
                <a:ext uri="{FF2B5EF4-FFF2-40B4-BE49-F238E27FC236}">
                  <a16:creationId xmlns:a16="http://schemas.microsoft.com/office/drawing/2014/main" id="{02B45DC8-4D19-555F-A00D-73B436F27E3B}"/>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BEF6FD69-31D5-22E5-D15E-73755BE97116}"/>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1" name="Content Placeholder 10">
            <a:extLst>
              <a:ext uri="{FF2B5EF4-FFF2-40B4-BE49-F238E27FC236}">
                <a16:creationId xmlns:a16="http://schemas.microsoft.com/office/drawing/2014/main" id="{070ACAF9-FD15-B896-4F77-6DAE215BC895}"/>
              </a:ext>
            </a:extLst>
          </p:cNvPr>
          <p:cNvSpPr>
            <a:spLocks noGrp="1"/>
          </p:cNvSpPr>
          <p:nvPr>
            <p:ph idx="1"/>
          </p:nvPr>
        </p:nvSpPr>
        <p:spPr>
          <a:xfrm>
            <a:off x="381886" y="1411704"/>
            <a:ext cx="5324852" cy="5365450"/>
          </a:xfrm>
        </p:spPr>
        <p:txBody>
          <a:bodyPr/>
          <a:lstStyle/>
          <a:p>
            <a:pPr algn="just">
              <a:spcBef>
                <a:spcPts val="0"/>
              </a:spcBef>
            </a:pPr>
            <a:r>
              <a:rPr lang="en-GB" altLang="en-US" sz="2400" dirty="0">
                <a:ea typeface="MS PGothic" panose="020B0600070205080204" pitchFamily="34" charset="-128"/>
                <a:cs typeface="Arial" panose="020B0604020202020204" pitchFamily="34" charset="0"/>
              </a:rPr>
              <a:t>Nearby, at a site called Blick Mead, many thousands of stone tools, including Britain's only known slate tool, have been found.</a:t>
            </a:r>
          </a:p>
          <a:p>
            <a:pPr algn="just">
              <a:spcBef>
                <a:spcPts val="0"/>
              </a:spcBef>
            </a:pPr>
            <a:endParaRPr lang="en-GB" altLang="en-US" sz="2400" dirty="0">
              <a:ea typeface="MS PGothic" panose="020B0600070205080204" pitchFamily="34" charset="-128"/>
              <a:cs typeface="Arial" panose="020B0604020202020204" pitchFamily="34" charset="0"/>
            </a:endParaRPr>
          </a:p>
          <a:p>
            <a:pPr algn="just">
              <a:spcBef>
                <a:spcPts val="0"/>
              </a:spcBef>
            </a:pPr>
            <a:r>
              <a:rPr lang="en-GB" altLang="en-US" sz="2400" dirty="0">
                <a:ea typeface="MS PGothic" panose="020B0600070205080204" pitchFamily="34" charset="-128"/>
                <a:cs typeface="Arial" panose="020B0604020202020204" pitchFamily="34" charset="0"/>
              </a:rPr>
              <a:t>It was in use from around 9600 BC to 4000 BC, making it one of Europe's longest-occupied Mesolithic sites.</a:t>
            </a:r>
          </a:p>
          <a:p>
            <a:pPr algn="just">
              <a:spcBef>
                <a:spcPts val="0"/>
              </a:spcBef>
            </a:pPr>
            <a:endParaRPr lang="en-GB" sz="2400" dirty="0"/>
          </a:p>
          <a:p>
            <a:pPr algn="just">
              <a:spcBef>
                <a:spcPts val="0"/>
              </a:spcBef>
            </a:pPr>
            <a:r>
              <a:rPr lang="en-GB" sz="2400" dirty="0"/>
              <a:t>The site also shows hunter-gatherers followed aurochs (giant wild cattle), with preserved hoofprints found under a stone platform.</a:t>
            </a:r>
          </a:p>
        </p:txBody>
      </p:sp>
      <p:pic>
        <p:nvPicPr>
          <p:cNvPr id="7" name="Picture Placeholder 6" descr="Two women in white labcoats looking at the skull, with massive horns, of an auroch - an ancient type of cattle.">
            <a:extLst>
              <a:ext uri="{FF2B5EF4-FFF2-40B4-BE49-F238E27FC236}">
                <a16:creationId xmlns:a16="http://schemas.microsoft.com/office/drawing/2014/main" id="{46F92BAA-376F-26BC-C401-5E4078DE01A9}"/>
              </a:ext>
            </a:extLst>
          </p:cNvPr>
          <p:cNvPicPr>
            <a:picLocks noGrp="1" noChangeAspect="1"/>
          </p:cNvPicPr>
          <p:nvPr>
            <p:ph type="pic" sz="quarter" idx="10"/>
          </p:nvPr>
        </p:nvPicPr>
        <p:blipFill>
          <a:blip r:embed="rId4"/>
          <a:srcRect l="718" r="5447"/>
          <a:stretch>
            <a:fillRect/>
          </a:stretch>
        </p:blipFill>
        <p:spPr>
          <a:xfrm>
            <a:off x="6096000" y="1411704"/>
            <a:ext cx="5714114" cy="4798596"/>
          </a:xfrm>
        </p:spPr>
      </p:pic>
      <p:sp>
        <p:nvSpPr>
          <p:cNvPr id="8" name="Text Placeholder 7">
            <a:extLst>
              <a:ext uri="{FF2B5EF4-FFF2-40B4-BE49-F238E27FC236}">
                <a16:creationId xmlns:a16="http://schemas.microsoft.com/office/drawing/2014/main" id="{EB440853-A2F0-05CD-AB5A-9A3B266F02B8}"/>
              </a:ext>
            </a:extLst>
          </p:cNvPr>
          <p:cNvSpPr>
            <a:spLocks noGrp="1"/>
          </p:cNvSpPr>
          <p:nvPr>
            <p:ph type="body" sz="quarter" idx="23"/>
          </p:nvPr>
        </p:nvSpPr>
        <p:spPr/>
        <p:txBody>
          <a:bodyPr/>
          <a:lstStyle/>
          <a:p>
            <a:r>
              <a:rPr lang="en-GB" dirty="0"/>
              <a:t>An auroch skull</a:t>
            </a:r>
          </a:p>
        </p:txBody>
      </p:sp>
    </p:spTree>
    <p:extLst>
      <p:ext uri="{BB962C8B-B14F-4D97-AF65-F5344CB8AC3E}">
        <p14:creationId xmlns:p14="http://schemas.microsoft.com/office/powerpoint/2010/main" val="333740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7195F-7B63-3589-B950-A9051B229653}"/>
              </a:ext>
            </a:extLst>
          </p:cNvPr>
          <p:cNvSpPr>
            <a:spLocks noGrp="1"/>
          </p:cNvSpPr>
          <p:nvPr>
            <p:ph type="title"/>
          </p:nvPr>
        </p:nvSpPr>
        <p:spPr/>
        <p:txBody>
          <a:bodyPr/>
          <a:lstStyle/>
          <a:p>
            <a:r>
              <a:rPr lang="en-US" dirty="0"/>
              <a:t>The Mesolithic</a:t>
            </a:r>
          </a:p>
        </p:txBody>
      </p:sp>
      <p:sp>
        <p:nvSpPr>
          <p:cNvPr id="3" name="Content Placeholder 2">
            <a:extLst>
              <a:ext uri="{FF2B5EF4-FFF2-40B4-BE49-F238E27FC236}">
                <a16:creationId xmlns:a16="http://schemas.microsoft.com/office/drawing/2014/main" id="{3918079C-D38F-A962-5271-6D88489DD012}"/>
              </a:ext>
            </a:extLst>
          </p:cNvPr>
          <p:cNvSpPr>
            <a:spLocks noGrp="1"/>
          </p:cNvSpPr>
          <p:nvPr>
            <p:ph idx="1"/>
          </p:nvPr>
        </p:nvSpPr>
        <p:spPr/>
        <p:txBody>
          <a:bodyPr/>
          <a:lstStyle/>
          <a:p>
            <a:pPr algn="ctr" eaLnBrk="1" fontAlgn="auto" hangingPunct="1">
              <a:spcAft>
                <a:spcPts val="0"/>
              </a:spcAft>
              <a:buFont typeface="Arial" charset="0"/>
              <a:buNone/>
              <a:defRPr/>
            </a:pPr>
            <a:endParaRPr lang="en-GB" sz="2800" dirty="0">
              <a:latin typeface="Arial" panose="020B0604020202020204" pitchFamily="34" charset="0"/>
            </a:endParaRPr>
          </a:p>
          <a:p>
            <a:pPr algn="ctr" eaLnBrk="1" fontAlgn="auto" hangingPunct="1">
              <a:spcAft>
                <a:spcPts val="0"/>
              </a:spcAft>
              <a:buFont typeface="Arial" charset="0"/>
              <a:buNone/>
              <a:defRPr/>
            </a:pPr>
            <a:r>
              <a:rPr lang="en-GB" sz="2800" dirty="0">
                <a:latin typeface="Arial" panose="020B0604020202020204" pitchFamily="34" charset="0"/>
              </a:rPr>
              <a:t>Greek:</a:t>
            </a:r>
          </a:p>
          <a:p>
            <a:pPr algn="ctr" eaLnBrk="1" fontAlgn="auto" hangingPunct="1">
              <a:spcAft>
                <a:spcPts val="0"/>
              </a:spcAft>
              <a:buFont typeface="Arial" charset="0"/>
              <a:buNone/>
              <a:defRPr/>
            </a:pPr>
            <a:r>
              <a:rPr lang="en-GB" sz="2800" dirty="0">
                <a:latin typeface="Arial" panose="020B0604020202020204" pitchFamily="34" charset="0"/>
              </a:rPr>
              <a:t>μεσος (mesos) “middle" </a:t>
            </a:r>
          </a:p>
          <a:p>
            <a:pPr algn="ctr" eaLnBrk="1" fontAlgn="auto" hangingPunct="1">
              <a:spcAft>
                <a:spcPts val="0"/>
              </a:spcAft>
              <a:buFont typeface="Arial" charset="0"/>
              <a:buNone/>
              <a:defRPr/>
            </a:pPr>
            <a:r>
              <a:rPr lang="en-GB" sz="2800" b="1" dirty="0">
                <a:latin typeface="Arial" panose="020B0604020202020204" pitchFamily="34" charset="0"/>
              </a:rPr>
              <a:t>+</a:t>
            </a:r>
            <a:r>
              <a:rPr lang="en-GB" sz="2800" dirty="0">
                <a:latin typeface="Arial" panose="020B0604020202020204" pitchFamily="34" charset="0"/>
              </a:rPr>
              <a:t> </a:t>
            </a:r>
          </a:p>
          <a:p>
            <a:pPr algn="ctr" eaLnBrk="1" fontAlgn="auto" hangingPunct="1">
              <a:spcAft>
                <a:spcPts val="0"/>
              </a:spcAft>
              <a:buFont typeface="Arial" charset="0"/>
              <a:buNone/>
              <a:defRPr/>
            </a:pPr>
            <a:r>
              <a:rPr lang="en-GB" sz="2800" dirty="0">
                <a:latin typeface="Arial" panose="020B0604020202020204" pitchFamily="34" charset="0"/>
              </a:rPr>
              <a:t>λίθος (lithos) "stone" </a:t>
            </a:r>
          </a:p>
          <a:p>
            <a:pPr algn="ctr" eaLnBrk="1" fontAlgn="auto" hangingPunct="1">
              <a:spcAft>
                <a:spcPts val="0"/>
              </a:spcAft>
              <a:buFont typeface="Arial" charset="0"/>
              <a:buNone/>
              <a:defRPr/>
            </a:pPr>
            <a:r>
              <a:rPr lang="en-GB" sz="2800" b="1" dirty="0">
                <a:latin typeface="Arial" panose="020B0604020202020204" pitchFamily="34" charset="0"/>
              </a:rPr>
              <a:t>=</a:t>
            </a:r>
            <a:r>
              <a:rPr lang="en-GB" sz="2800" dirty="0">
                <a:latin typeface="Arial" panose="020B0604020202020204" pitchFamily="34" charset="0"/>
              </a:rPr>
              <a:t> </a:t>
            </a:r>
          </a:p>
          <a:p>
            <a:pPr algn="ctr">
              <a:defRPr/>
            </a:pPr>
            <a:r>
              <a:rPr lang="en-GB" dirty="0"/>
              <a:t>“middle age of the stone" </a:t>
            </a:r>
          </a:p>
          <a:p>
            <a:pPr algn="ctr">
              <a:defRPr/>
            </a:pPr>
            <a:r>
              <a:rPr lang="en-GB" dirty="0"/>
              <a:t>or </a:t>
            </a:r>
            <a:endParaRPr lang="en-GB" sz="2800" dirty="0">
              <a:latin typeface="Arial" panose="020B0604020202020204" pitchFamily="34" charset="0"/>
            </a:endParaRPr>
          </a:p>
          <a:p>
            <a:pPr algn="ctr" eaLnBrk="1" fontAlgn="auto" hangingPunct="1">
              <a:spcAft>
                <a:spcPts val="0"/>
              </a:spcAft>
              <a:buFont typeface="Arial" charset="0"/>
              <a:buNone/>
              <a:defRPr/>
            </a:pPr>
            <a:r>
              <a:rPr lang="en-GB" sz="2800" dirty="0">
                <a:latin typeface="Arial" panose="020B0604020202020204" pitchFamily="34" charset="0"/>
              </a:rPr>
              <a:t>“Middle Stone Age”</a:t>
            </a:r>
            <a:endParaRPr lang="en-GB" sz="2800" dirty="0">
              <a:solidFill>
                <a:schemeClr val="tx1">
                  <a:lumMod val="50000"/>
                  <a:lumOff val="50000"/>
                </a:schemeClr>
              </a:solidFill>
              <a:latin typeface="Arial" panose="020B0604020202020204" pitchFamily="34" charset="0"/>
            </a:endParaRPr>
          </a:p>
        </p:txBody>
      </p:sp>
      <p:pic>
        <p:nvPicPr>
          <p:cNvPr id="15" name="Picture Placeholder 14" descr="A sketch drawing of a modern human">
            <a:extLst>
              <a:ext uri="{FF2B5EF4-FFF2-40B4-BE49-F238E27FC236}">
                <a16:creationId xmlns:a16="http://schemas.microsoft.com/office/drawing/2014/main" id="{33CD0335-FC0E-1B66-8062-8CA8B3D6D582}"/>
              </a:ext>
            </a:extLst>
          </p:cNvPr>
          <p:cNvPicPr>
            <a:picLocks noGrp="1" noChangeAspect="1"/>
          </p:cNvPicPr>
          <p:nvPr>
            <p:ph type="pic" sz="quarter" idx="10"/>
          </p:nvPr>
        </p:nvPicPr>
        <p:blipFill>
          <a:blip r:embed="rId3"/>
          <a:srcRect t="2913" b="2913"/>
          <a:stretch>
            <a:fillRect/>
          </a:stretch>
        </p:blipFill>
        <p:spPr/>
      </p:pic>
      <p:sp>
        <p:nvSpPr>
          <p:cNvPr id="11" name="Text Placeholder 10">
            <a:extLst>
              <a:ext uri="{FF2B5EF4-FFF2-40B4-BE49-F238E27FC236}">
                <a16:creationId xmlns:a16="http://schemas.microsoft.com/office/drawing/2014/main" id="{A70617FC-2590-1043-3DBD-0B23385224EE}"/>
              </a:ext>
            </a:extLst>
          </p:cNvPr>
          <p:cNvSpPr>
            <a:spLocks noGrp="1"/>
          </p:cNvSpPr>
          <p:nvPr>
            <p:ph type="body" sz="quarter" idx="23"/>
          </p:nvPr>
        </p:nvSpPr>
        <p:spPr/>
        <p:txBody>
          <a:bodyPr/>
          <a:lstStyle/>
          <a:p>
            <a:r>
              <a:rPr lang="en-GB" altLang="en-US" dirty="0">
                <a:latin typeface="Arial" panose="020B0604020202020204" pitchFamily="34" charset="0"/>
                <a:ea typeface="MS PGothic" panose="020B0600070205080204" pitchFamily="34" charset="-128"/>
              </a:rPr>
              <a:t>Modern man </a:t>
            </a:r>
            <a:r>
              <a:rPr lang="en-GB" altLang="en-US" i="1" dirty="0">
                <a:latin typeface="Arial" panose="020B0604020202020204" pitchFamily="34" charset="0"/>
                <a:ea typeface="MS PGothic" panose="020B0600070205080204" pitchFamily="34" charset="-128"/>
              </a:rPr>
              <a:t>(Homo sapiens)</a:t>
            </a:r>
            <a:r>
              <a:rPr lang="en-GB" altLang="en-US" dirty="0">
                <a:latin typeface="Arial" panose="020B0604020202020204" pitchFamily="34" charset="0"/>
                <a:ea typeface="MS PGothic" panose="020B0600070205080204" pitchFamily="34" charset="-128"/>
              </a:rPr>
              <a:t> </a:t>
            </a:r>
            <a:endParaRPr lang="en-GB" altLang="en-US" dirty="0">
              <a:latin typeface="Arial" panose="020B0604020202020204" pitchFamily="34" charset="0"/>
            </a:endParaRPr>
          </a:p>
        </p:txBody>
      </p:sp>
    </p:spTree>
    <p:extLst>
      <p:ext uri="{BB962C8B-B14F-4D97-AF65-F5344CB8AC3E}">
        <p14:creationId xmlns:p14="http://schemas.microsoft.com/office/powerpoint/2010/main" val="144726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1BA5700-0992-8200-2DC7-63C4350C4467}"/>
              </a:ext>
            </a:extLst>
          </p:cNvPr>
          <p:cNvSpPr>
            <a:spLocks noGrp="1"/>
          </p:cNvSpPr>
          <p:nvPr>
            <p:ph type="title"/>
          </p:nvPr>
        </p:nvSpPr>
        <p:spPr/>
        <p:txBody>
          <a:bodyPr/>
          <a:lstStyle/>
          <a:p>
            <a:r>
              <a:rPr lang="en-GB" dirty="0"/>
              <a:t>Stone Age Timeline</a:t>
            </a:r>
          </a:p>
        </p:txBody>
      </p:sp>
      <p:sp>
        <p:nvSpPr>
          <p:cNvPr id="6" name="Content Placeholder 5">
            <a:extLst>
              <a:ext uri="{FF2B5EF4-FFF2-40B4-BE49-F238E27FC236}">
                <a16:creationId xmlns:a16="http://schemas.microsoft.com/office/drawing/2014/main" id="{93CF95DE-8EEC-9160-C9AB-7E23E6799209}"/>
              </a:ext>
            </a:extLst>
          </p:cNvPr>
          <p:cNvSpPr>
            <a:spLocks noGrp="1"/>
          </p:cNvSpPr>
          <p:nvPr>
            <p:ph idx="1"/>
          </p:nvPr>
        </p:nvSpPr>
        <p:spPr/>
        <p:txBody>
          <a:bodyPr/>
          <a:lstStyle/>
          <a:p>
            <a:r>
              <a:rPr lang="en-GB" sz="2400" dirty="0"/>
              <a:t>The Mesolithic was from the end of the last ice age, about 11,000 years ago, until people in Britain started farming around 5,000 years later.</a:t>
            </a:r>
          </a:p>
          <a:p>
            <a:r>
              <a:rPr lang="en-GB" sz="2400" dirty="0"/>
              <a:t>People used stone tools, many of them very tiny, called microliths. They moved around to hunt animals and gather food.</a:t>
            </a:r>
          </a:p>
          <a:p>
            <a:r>
              <a:rPr lang="en-GB" sz="2400" dirty="0"/>
              <a:t>There is some evidence for the houses and campsites they lived in, and a few structures that could be described as monuments.</a:t>
            </a:r>
          </a:p>
        </p:txBody>
      </p:sp>
      <p:sp>
        <p:nvSpPr>
          <p:cNvPr id="2" name="Text Placeholder 1">
            <a:extLst>
              <a:ext uri="{FF2B5EF4-FFF2-40B4-BE49-F238E27FC236}">
                <a16:creationId xmlns:a16="http://schemas.microsoft.com/office/drawing/2014/main" id="{5F4E8A1C-6D18-3645-9ABF-E3E31DD1A914}"/>
              </a:ext>
            </a:extLst>
          </p:cNvPr>
          <p:cNvSpPr>
            <a:spLocks noGrp="1"/>
          </p:cNvSpPr>
          <p:nvPr>
            <p:ph type="body" sz="quarter" idx="23"/>
          </p:nvPr>
        </p:nvSpPr>
        <p:spPr/>
        <p:txBody>
          <a:bodyPr/>
          <a:lstStyle/>
          <a:p>
            <a:r>
              <a:rPr lang="en-GB" dirty="0"/>
              <a:t>Three parts of the Stone Age</a:t>
            </a:r>
          </a:p>
        </p:txBody>
      </p:sp>
      <p:cxnSp>
        <p:nvCxnSpPr>
          <p:cNvPr id="12" name="Straight Connector 11">
            <a:extLst>
              <a:ext uri="{FF2B5EF4-FFF2-40B4-BE49-F238E27FC236}">
                <a16:creationId xmlns:a16="http://schemas.microsoft.com/office/drawing/2014/main" id="{51A14239-A32A-B07B-3960-82AAD92A772B}"/>
              </a:ext>
              <a:ext uri="{C183D7F6-B498-43B3-948B-1728B52AA6E4}">
                <adec:decorative xmlns:adec="http://schemas.microsoft.com/office/drawing/2017/decorative" val="1"/>
              </a:ext>
            </a:extLst>
          </p:cNvPr>
          <p:cNvCxnSpPr/>
          <p:nvPr/>
        </p:nvCxnSpPr>
        <p:spPr>
          <a:xfrm>
            <a:off x="5938092" y="1411704"/>
            <a:ext cx="0" cy="54772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Placeholder 6" descr="A timeline of the three parts of the Stone Age">
            <a:extLst>
              <a:ext uri="{FF2B5EF4-FFF2-40B4-BE49-F238E27FC236}">
                <a16:creationId xmlns:a16="http://schemas.microsoft.com/office/drawing/2014/main" id="{D02A37F3-FF05-ED13-874B-C293E1338474}"/>
              </a:ext>
            </a:extLst>
          </p:cNvPr>
          <p:cNvPicPr>
            <a:picLocks noGrp="1" noChangeAspect="1"/>
          </p:cNvPicPr>
          <p:nvPr>
            <p:ph type="pic" sz="quarter" idx="10"/>
          </p:nvPr>
        </p:nvPicPr>
        <p:blipFill>
          <a:blip r:embed="rId3"/>
          <a:srcRect l="-990" r="16120"/>
          <a:stretch>
            <a:fillRect/>
          </a:stretch>
        </p:blipFill>
        <p:spPr>
          <a:xfrm>
            <a:off x="6096000" y="1411704"/>
            <a:ext cx="5714114" cy="4798596"/>
          </a:xfrm>
        </p:spPr>
      </p:pic>
    </p:spTree>
    <p:extLst>
      <p:ext uri="{BB962C8B-B14F-4D97-AF65-F5344CB8AC3E}">
        <p14:creationId xmlns:p14="http://schemas.microsoft.com/office/powerpoint/2010/main" val="15305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C38EA-2BF4-873E-2C29-94637C7AED82}"/>
              </a:ext>
            </a:extLst>
          </p:cNvPr>
          <p:cNvSpPr>
            <a:spLocks noGrp="1"/>
          </p:cNvSpPr>
          <p:nvPr>
            <p:ph type="title"/>
          </p:nvPr>
        </p:nvSpPr>
        <p:spPr/>
        <p:txBody>
          <a:bodyPr>
            <a:normAutofit/>
          </a:bodyPr>
          <a:lstStyle/>
          <a:p>
            <a:r>
              <a:rPr lang="en-US" dirty="0"/>
              <a:t>Climate change: UK 9,000 years ago</a:t>
            </a:r>
          </a:p>
        </p:txBody>
      </p:sp>
      <p:sp>
        <p:nvSpPr>
          <p:cNvPr id="14" name="Content Placeholder 13">
            <a:extLst>
              <a:ext uri="{FF2B5EF4-FFF2-40B4-BE49-F238E27FC236}">
                <a16:creationId xmlns:a16="http://schemas.microsoft.com/office/drawing/2014/main" id="{CF4089DA-B5AE-9639-1EA4-6652892CAD67}"/>
              </a:ext>
            </a:extLst>
          </p:cNvPr>
          <p:cNvSpPr>
            <a:spLocks noGrp="1"/>
          </p:cNvSpPr>
          <p:nvPr>
            <p:ph idx="1"/>
          </p:nvPr>
        </p:nvSpPr>
        <p:spPr/>
        <p:txBody>
          <a:bodyPr/>
          <a:lstStyle/>
          <a:p>
            <a:r>
              <a:rPr lang="en-GB" sz="2400" dirty="0"/>
              <a:t>This shows what Britain looked like at the start of the Mesolithic, when sea levels were rising. </a:t>
            </a:r>
          </a:p>
          <a:p>
            <a:r>
              <a:rPr lang="en-GB" sz="2400" dirty="0"/>
              <a:t>Doggerland was a very large area of land linking Britain with parts of Europe.</a:t>
            </a:r>
          </a:p>
          <a:p>
            <a:r>
              <a:rPr lang="en-GB" altLang="en-US" sz="2400" dirty="0">
                <a:ea typeface="MS PGothic" panose="020B0600070205080204" pitchFamily="34" charset="-128"/>
                <a:cs typeface="Arial" panose="020B0604020202020204" pitchFamily="34" charset="0"/>
              </a:rPr>
              <a:t>It would have been lived in by numerous groups of people.</a:t>
            </a:r>
            <a:endParaRPr lang="en-GB" sz="2400" dirty="0"/>
          </a:p>
          <a:p>
            <a:r>
              <a:rPr lang="en-GB" sz="2400" dirty="0"/>
              <a:t>Due to climate change, it slowly flooded, as glaciers melted after the last ice age.</a:t>
            </a:r>
            <a:endParaRPr lang="en-GB" dirty="0"/>
          </a:p>
          <a:p>
            <a:endParaRPr lang="en-GB" dirty="0"/>
          </a:p>
        </p:txBody>
      </p:sp>
      <p:pic>
        <p:nvPicPr>
          <p:cNvPr id="19" name="Picture Placeholder 18" descr="A map of the world as it looked 9,000 years ago, with an area of land joining Britain to mainland Europe">
            <a:extLst>
              <a:ext uri="{FF2B5EF4-FFF2-40B4-BE49-F238E27FC236}">
                <a16:creationId xmlns:a16="http://schemas.microsoft.com/office/drawing/2014/main" id="{3E70DFFB-DF6D-230B-E2B0-DE06B1E5FB0B}"/>
              </a:ext>
            </a:extLst>
          </p:cNvPr>
          <p:cNvPicPr>
            <a:picLocks noGrp="1" noChangeAspect="1"/>
          </p:cNvPicPr>
          <p:nvPr>
            <p:ph type="pic" sz="quarter" idx="10"/>
          </p:nvPr>
        </p:nvPicPr>
        <p:blipFill>
          <a:blip r:embed="rId3"/>
          <a:srcRect l="5342" r="5342"/>
          <a:stretch/>
        </p:blipFill>
        <p:spPr/>
      </p:pic>
      <p:sp>
        <p:nvSpPr>
          <p:cNvPr id="3" name="Text Placeholder 2">
            <a:extLst>
              <a:ext uri="{FF2B5EF4-FFF2-40B4-BE49-F238E27FC236}">
                <a16:creationId xmlns:a16="http://schemas.microsoft.com/office/drawing/2014/main" id="{A3B3CDB9-CF6C-D5E9-5146-A755B509C803}"/>
              </a:ext>
            </a:extLst>
          </p:cNvPr>
          <p:cNvSpPr>
            <a:spLocks noGrp="1"/>
          </p:cNvSpPr>
          <p:nvPr>
            <p:ph type="body" sz="quarter" idx="23"/>
          </p:nvPr>
        </p:nvSpPr>
        <p:spPr/>
        <p:txBody>
          <a:bodyPr/>
          <a:lstStyle/>
          <a:p>
            <a:r>
              <a:rPr lang="en-GB" dirty="0"/>
              <a:t>Early Mesolithic landscape</a:t>
            </a:r>
          </a:p>
        </p:txBody>
      </p:sp>
    </p:spTree>
    <p:extLst>
      <p:ext uri="{BB962C8B-B14F-4D97-AF65-F5344CB8AC3E}">
        <p14:creationId xmlns:p14="http://schemas.microsoft.com/office/powerpoint/2010/main" val="136806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FBA98-0D4E-8D87-4A51-B096E363B3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F2C8A-9CB4-3F36-B499-901F63AD9412}"/>
              </a:ext>
            </a:extLst>
          </p:cNvPr>
          <p:cNvSpPr>
            <a:spLocks noGrp="1"/>
          </p:cNvSpPr>
          <p:nvPr>
            <p:ph type="title"/>
          </p:nvPr>
        </p:nvSpPr>
        <p:spPr/>
        <p:txBody>
          <a:bodyPr>
            <a:normAutofit/>
          </a:bodyPr>
          <a:lstStyle/>
          <a:p>
            <a:r>
              <a:rPr lang="en-US" dirty="0"/>
              <a:t>Climate change: UK 7,500 years ago</a:t>
            </a:r>
          </a:p>
        </p:txBody>
      </p:sp>
      <p:sp>
        <p:nvSpPr>
          <p:cNvPr id="14" name="Content Placeholder 13">
            <a:extLst>
              <a:ext uri="{FF2B5EF4-FFF2-40B4-BE49-F238E27FC236}">
                <a16:creationId xmlns:a16="http://schemas.microsoft.com/office/drawing/2014/main" id="{E20586B5-D556-0D25-11A9-83BA1C07DB3B}"/>
              </a:ext>
            </a:extLst>
          </p:cNvPr>
          <p:cNvSpPr>
            <a:spLocks noGrp="1"/>
          </p:cNvSpPr>
          <p:nvPr>
            <p:ph idx="1"/>
          </p:nvPr>
        </p:nvSpPr>
        <p:spPr>
          <a:xfrm>
            <a:off x="381886" y="1411704"/>
            <a:ext cx="5324852" cy="3650153"/>
          </a:xfrm>
        </p:spPr>
        <p:txBody>
          <a:bodyPr/>
          <a:lstStyle/>
          <a:p>
            <a:r>
              <a:rPr lang="en-GB" sz="2400" dirty="0"/>
              <a:t>Doggerland flooded slowly and finally disappeared about 7,500 years ago. </a:t>
            </a:r>
          </a:p>
          <a:p>
            <a:r>
              <a:rPr lang="en-GB" sz="2400" dirty="0"/>
              <a:t>Before this it allowed people to travel, trade, and have a shared culture. People may even have spoken the same language.</a:t>
            </a:r>
          </a:p>
          <a:p>
            <a:r>
              <a:rPr lang="en-GB" sz="2400" dirty="0"/>
              <a:t>After Britain became an island, you needed a boat to reach mainland Europe.</a:t>
            </a:r>
            <a:endParaRPr lang="en-GB" dirty="0"/>
          </a:p>
        </p:txBody>
      </p:sp>
      <p:grpSp>
        <p:nvGrpSpPr>
          <p:cNvPr id="16" name="Group 15" descr="How did climate change affect Mesolithic people? &#10;&#10;What things can we do today to prevent climate change that were not possible in the Mesolithic?">
            <a:extLst>
              <a:ext uri="{FF2B5EF4-FFF2-40B4-BE49-F238E27FC236}">
                <a16:creationId xmlns:a16="http://schemas.microsoft.com/office/drawing/2014/main" id="{A8027DCF-7C44-F6B0-C4F0-835206ABEFB9}"/>
              </a:ext>
            </a:extLst>
          </p:cNvPr>
          <p:cNvGrpSpPr/>
          <p:nvPr/>
        </p:nvGrpSpPr>
        <p:grpSpPr>
          <a:xfrm>
            <a:off x="77927" y="5068475"/>
            <a:ext cx="5951309" cy="1789526"/>
            <a:chOff x="55740" y="4721638"/>
            <a:chExt cx="6042243" cy="2093115"/>
          </a:xfrm>
        </p:grpSpPr>
        <p:grpSp>
          <p:nvGrpSpPr>
            <p:cNvPr id="4" name="Post-It">
              <a:extLst>
                <a:ext uri="{FF2B5EF4-FFF2-40B4-BE49-F238E27FC236}">
                  <a16:creationId xmlns:a16="http://schemas.microsoft.com/office/drawing/2014/main" id="{023164FE-C054-FB67-4180-675B099C8F24}"/>
                </a:ext>
                <a:ext uri="{C183D7F6-B498-43B3-948B-1728B52AA6E4}">
                  <adec:decorative xmlns:adec="http://schemas.microsoft.com/office/drawing/2017/decorative" val="1"/>
                </a:ext>
              </a:extLst>
            </p:cNvPr>
            <p:cNvGrpSpPr/>
            <p:nvPr/>
          </p:nvGrpSpPr>
          <p:grpSpPr>
            <a:xfrm>
              <a:off x="55740" y="4876030"/>
              <a:ext cx="5845629" cy="1938723"/>
              <a:chOff x="0" y="2824793"/>
              <a:chExt cx="3387819" cy="3093469"/>
            </a:xfrm>
          </p:grpSpPr>
          <p:sp>
            <p:nvSpPr>
              <p:cNvPr id="10" name="Decorative-Blob">
                <a:extLst>
                  <a:ext uri="{FF2B5EF4-FFF2-40B4-BE49-F238E27FC236}">
                    <a16:creationId xmlns:a16="http://schemas.microsoft.com/office/drawing/2014/main" id="{5E12E23C-6F58-20C2-59D1-B478D6D91BCE}"/>
                  </a:ext>
                  <a:ext uri="{C183D7F6-B498-43B3-948B-1728B52AA6E4}">
                    <adec:decorative xmlns:adec="http://schemas.microsoft.com/office/drawing/2017/decorative" val="1"/>
                  </a:ext>
                </a:extLst>
              </p:cNvPr>
              <p:cNvSpPr/>
              <p:nvPr/>
            </p:nvSpPr>
            <p:spPr>
              <a:xfrm>
                <a:off x="0" y="3099056"/>
                <a:ext cx="3387819" cy="2819206"/>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11" name="Decorative-Washi">
                <a:extLst>
                  <a:ext uri="{FF2B5EF4-FFF2-40B4-BE49-F238E27FC236}">
                    <a16:creationId xmlns:a16="http://schemas.microsoft.com/office/drawing/2014/main" id="{6686AB2A-B9B4-95CB-DACB-49D6A74E1E5D}"/>
                  </a:ext>
                  <a:ext uri="{C183D7F6-B498-43B3-948B-1728B52AA6E4}">
                    <adec:decorative xmlns:adec="http://schemas.microsoft.com/office/drawing/2017/decorative" val="1"/>
                  </a:ext>
                </a:extLst>
              </p:cNvPr>
              <p:cNvSpPr/>
              <p:nvPr/>
            </p:nvSpPr>
            <p:spPr>
              <a:xfrm rot="10800000" flipV="1">
                <a:off x="799911" y="282479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12" name="Subtitle-Text">
                <a:extLst>
                  <a:ext uri="{FF2B5EF4-FFF2-40B4-BE49-F238E27FC236}">
                    <a16:creationId xmlns:a16="http://schemas.microsoft.com/office/drawing/2014/main" id="{6817842E-6B75-4FAA-F92F-674E1AFF3B33}"/>
                  </a:ext>
                </a:extLst>
              </p:cNvPr>
              <p:cNvSpPr txBox="1">
                <a:spLocks/>
              </p:cNvSpPr>
              <p:nvPr/>
            </p:nvSpPr>
            <p:spPr>
              <a:xfrm rot="21383919">
                <a:off x="869908" y="2915310"/>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p:txBody>
          </p:sp>
          <p:sp>
            <p:nvSpPr>
              <p:cNvPr id="13" name="Main-Text" descr="How did climate change affect Mesolithic people? &#10;&#10;What things can we do today to prevent climate change that were not possible in the Mesolithic?">
                <a:extLst>
                  <a:ext uri="{FF2B5EF4-FFF2-40B4-BE49-F238E27FC236}">
                    <a16:creationId xmlns:a16="http://schemas.microsoft.com/office/drawing/2014/main" id="{F9454C1B-9B8E-129B-81C3-B3A7EC6C6DB4}"/>
                  </a:ext>
                </a:extLst>
              </p:cNvPr>
              <p:cNvSpPr txBox="1"/>
              <p:nvPr/>
            </p:nvSpPr>
            <p:spPr>
              <a:xfrm>
                <a:off x="154911" y="3429000"/>
                <a:ext cx="3104939" cy="2472865"/>
              </a:xfrm>
              <a:prstGeom prst="rect">
                <a:avLst/>
              </a:prstGeom>
              <a:noFill/>
            </p:spPr>
            <p:txBody>
              <a:bodyPr wrap="square" rtlCol="0">
                <a:spAutoFit/>
              </a:bodyPr>
              <a:lstStyle/>
              <a:p>
                <a:pPr algn="ctr" eaLnBrk="1" hangingPunct="1"/>
                <a:r>
                  <a:rPr lang="en-GB" altLang="en-US" sz="1800" dirty="0">
                    <a:ea typeface="MS PGothic" panose="020B0600070205080204" pitchFamily="34" charset="-128"/>
                    <a:cs typeface="Arial" panose="020B0604020202020204" pitchFamily="34" charset="0"/>
                  </a:rPr>
                  <a:t>How did climate change affect Mesolithic people? </a:t>
                </a:r>
                <a:endParaRPr lang="en-GB" altLang="en-US" sz="1800" b="1" dirty="0">
                  <a:ea typeface="MS PGothic" panose="020B0600070205080204" pitchFamily="34" charset="-128"/>
                  <a:cs typeface="Arial" panose="020B0604020202020204" pitchFamily="34" charset="0"/>
                </a:endParaRPr>
              </a:p>
              <a:p>
                <a:pPr algn="ctr" eaLnBrk="1" hangingPunct="1"/>
                <a:endParaRPr lang="en-GB" altLang="en-US" sz="1800" dirty="0">
                  <a:ea typeface="MS PGothic" panose="020B0600070205080204" pitchFamily="34" charset="-128"/>
                  <a:cs typeface="Arial" panose="020B0604020202020204" pitchFamily="34" charset="0"/>
                </a:endParaRPr>
              </a:p>
              <a:p>
                <a:pPr algn="ctr" eaLnBrk="1" hangingPunct="1"/>
                <a:r>
                  <a:rPr lang="en-GB" altLang="en-US" sz="1800" dirty="0">
                    <a:ea typeface="MS PGothic" panose="020B0600070205080204" pitchFamily="34" charset="-128"/>
                    <a:cs typeface="Arial" panose="020B0604020202020204" pitchFamily="34" charset="0"/>
                  </a:rPr>
                  <a:t>What things can we do today to prevent climate change that were not possible in the Mesolithic?</a:t>
                </a:r>
              </a:p>
            </p:txBody>
          </p:sp>
        </p:grpSp>
        <p:pic>
          <p:nvPicPr>
            <p:cNvPr id="5" name="Question Mark">
              <a:extLst>
                <a:ext uri="{FF2B5EF4-FFF2-40B4-BE49-F238E27FC236}">
                  <a16:creationId xmlns:a16="http://schemas.microsoft.com/office/drawing/2014/main" id="{05859F19-5DB8-7CCC-6083-10C89F7F3B7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11017">
              <a:off x="5353137" y="4721638"/>
              <a:ext cx="744846" cy="1318313"/>
            </a:xfrm>
            <a:prstGeom prst="rect">
              <a:avLst/>
            </a:prstGeom>
          </p:spPr>
        </p:pic>
      </p:grpSp>
      <p:pic>
        <p:nvPicPr>
          <p:cNvPr id="19" name="Picture Placeholder 18" descr="A map of the world as it looked 7500 years ago, showing the area of land joining Britain to mainland Europe that was submerged underwater during the Mesolithic">
            <a:extLst>
              <a:ext uri="{FF2B5EF4-FFF2-40B4-BE49-F238E27FC236}">
                <a16:creationId xmlns:a16="http://schemas.microsoft.com/office/drawing/2014/main" id="{D8A64F2C-E8AB-25DC-79C1-0B2788E0C63C}"/>
              </a:ext>
            </a:extLst>
          </p:cNvPr>
          <p:cNvPicPr>
            <a:picLocks noGrp="1" noChangeAspect="1"/>
          </p:cNvPicPr>
          <p:nvPr>
            <p:ph type="pic" sz="quarter" idx="10"/>
          </p:nvPr>
        </p:nvPicPr>
        <p:blipFill>
          <a:blip r:embed="rId4"/>
          <a:srcRect l="5355" r="5355"/>
          <a:stretch/>
        </p:blipFill>
        <p:spPr/>
      </p:pic>
      <p:sp>
        <p:nvSpPr>
          <p:cNvPr id="15" name="Text Placeholder 14">
            <a:extLst>
              <a:ext uri="{FF2B5EF4-FFF2-40B4-BE49-F238E27FC236}">
                <a16:creationId xmlns:a16="http://schemas.microsoft.com/office/drawing/2014/main" id="{F97ECAC7-7A7F-8EAA-C008-1A0B98729B82}"/>
              </a:ext>
            </a:extLst>
          </p:cNvPr>
          <p:cNvSpPr>
            <a:spLocks noGrp="1"/>
          </p:cNvSpPr>
          <p:nvPr>
            <p:ph type="body" sz="quarter" idx="23"/>
          </p:nvPr>
        </p:nvSpPr>
        <p:spPr>
          <a:xfrm>
            <a:off x="7184572" y="6362816"/>
            <a:ext cx="3537858" cy="414338"/>
          </a:xfrm>
        </p:spPr>
        <p:txBody>
          <a:bodyPr/>
          <a:lstStyle/>
          <a:p>
            <a:r>
              <a:rPr lang="en-GB" dirty="0"/>
              <a:t>Area that flooded during the Mesolithic</a:t>
            </a:r>
          </a:p>
        </p:txBody>
      </p:sp>
    </p:spTree>
    <p:extLst>
      <p:ext uri="{BB962C8B-B14F-4D97-AF65-F5344CB8AC3E}">
        <p14:creationId xmlns:p14="http://schemas.microsoft.com/office/powerpoint/2010/main" val="225715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FA61C-2A57-4E1E-42FC-F7731FCCC6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199A7A-2D18-B14B-3A9A-2381A2BC9EA0}"/>
              </a:ext>
            </a:extLst>
          </p:cNvPr>
          <p:cNvSpPr>
            <a:spLocks noGrp="1"/>
          </p:cNvSpPr>
          <p:nvPr>
            <p:ph type="title"/>
          </p:nvPr>
        </p:nvSpPr>
        <p:spPr/>
        <p:txBody>
          <a:bodyPr>
            <a:normAutofit/>
          </a:bodyPr>
          <a:lstStyle/>
          <a:p>
            <a:r>
              <a:rPr lang="en-US" dirty="0"/>
              <a:t>Climate change: UK 6,000 years ago</a:t>
            </a:r>
          </a:p>
        </p:txBody>
      </p:sp>
      <p:sp>
        <p:nvSpPr>
          <p:cNvPr id="14" name="Content Placeholder 13">
            <a:extLst>
              <a:ext uri="{FF2B5EF4-FFF2-40B4-BE49-F238E27FC236}">
                <a16:creationId xmlns:a16="http://schemas.microsoft.com/office/drawing/2014/main" id="{E3669CF1-CC0A-1B30-1E9D-A838DCEB7295}"/>
              </a:ext>
            </a:extLst>
          </p:cNvPr>
          <p:cNvSpPr>
            <a:spLocks noGrp="1"/>
          </p:cNvSpPr>
          <p:nvPr>
            <p:ph idx="1"/>
          </p:nvPr>
        </p:nvSpPr>
        <p:spPr/>
        <p:txBody>
          <a:bodyPr/>
          <a:lstStyle/>
          <a:p>
            <a:r>
              <a:rPr lang="en-GB" sz="2400" dirty="0"/>
              <a:t>By about 6,000 years ago, Britain’s coastline looked much like it does today.</a:t>
            </a:r>
          </a:p>
          <a:p>
            <a:r>
              <a:rPr lang="en-GB" sz="2400" dirty="0"/>
              <a:t>Archaeologists find less evidence of contact with mainland Europe, though log boats and traded items show some links always remained. </a:t>
            </a:r>
          </a:p>
          <a:p>
            <a:r>
              <a:rPr lang="en-GB" sz="2400" dirty="0"/>
              <a:t>From this time, Britain began to develop its own distinct island culture.</a:t>
            </a:r>
            <a:endParaRPr lang="en-GB" altLang="en-US" sz="2400" dirty="0">
              <a:ea typeface="MS PGothic" panose="020B0600070205080204" pitchFamily="34" charset="-128"/>
              <a:cs typeface="Arial" panose="020B0604020202020204" pitchFamily="34" charset="0"/>
            </a:endParaRPr>
          </a:p>
          <a:p>
            <a:endParaRPr lang="en-GB" sz="2400" dirty="0"/>
          </a:p>
        </p:txBody>
      </p:sp>
      <p:pic>
        <p:nvPicPr>
          <p:cNvPr id="19" name="Picture Placeholder 18" descr="A map of the world 6000 years ago, when Britain was no longer connected to Europe">
            <a:extLst>
              <a:ext uri="{FF2B5EF4-FFF2-40B4-BE49-F238E27FC236}">
                <a16:creationId xmlns:a16="http://schemas.microsoft.com/office/drawing/2014/main" id="{AB9AEAA5-0A8B-7949-25C2-11F001DFA90F}"/>
              </a:ext>
            </a:extLst>
          </p:cNvPr>
          <p:cNvPicPr>
            <a:picLocks noGrp="1" noChangeAspect="1"/>
          </p:cNvPicPr>
          <p:nvPr>
            <p:ph type="pic" sz="quarter" idx="10"/>
          </p:nvPr>
        </p:nvPicPr>
        <p:blipFill>
          <a:blip r:embed="rId3"/>
          <a:srcRect l="5368" r="5368"/>
          <a:stretch/>
        </p:blipFill>
        <p:spPr/>
      </p:pic>
      <p:sp>
        <p:nvSpPr>
          <p:cNvPr id="3" name="Text Placeholder 2">
            <a:extLst>
              <a:ext uri="{FF2B5EF4-FFF2-40B4-BE49-F238E27FC236}">
                <a16:creationId xmlns:a16="http://schemas.microsoft.com/office/drawing/2014/main" id="{34EB0B8A-7EA7-D0DF-CB6A-6AB437FA5009}"/>
              </a:ext>
            </a:extLst>
          </p:cNvPr>
          <p:cNvSpPr>
            <a:spLocks noGrp="1"/>
          </p:cNvSpPr>
          <p:nvPr>
            <p:ph type="body" sz="quarter" idx="23"/>
          </p:nvPr>
        </p:nvSpPr>
        <p:spPr/>
        <p:txBody>
          <a:bodyPr/>
          <a:lstStyle/>
          <a:p>
            <a:r>
              <a:rPr lang="en-GB" dirty="0"/>
              <a:t>Late Mesolithic landscape</a:t>
            </a:r>
          </a:p>
        </p:txBody>
      </p:sp>
    </p:spTree>
    <p:extLst>
      <p:ext uri="{BB962C8B-B14F-4D97-AF65-F5344CB8AC3E}">
        <p14:creationId xmlns:p14="http://schemas.microsoft.com/office/powerpoint/2010/main" val="7843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23500-B7D7-54BF-B2C3-F092D5043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8956C9-7E63-3D8B-541C-6C13ED566023}"/>
              </a:ext>
            </a:extLst>
          </p:cNvPr>
          <p:cNvSpPr>
            <a:spLocks noGrp="1"/>
          </p:cNvSpPr>
          <p:nvPr>
            <p:ph type="title"/>
          </p:nvPr>
        </p:nvSpPr>
        <p:spPr/>
        <p:txBody>
          <a:bodyPr>
            <a:normAutofit/>
          </a:bodyPr>
          <a:lstStyle/>
          <a:p>
            <a:r>
              <a:rPr lang="en-US" dirty="0"/>
              <a:t>Mesolithic camps</a:t>
            </a:r>
          </a:p>
        </p:txBody>
      </p:sp>
      <p:sp>
        <p:nvSpPr>
          <p:cNvPr id="14" name="Content Placeholder 13">
            <a:extLst>
              <a:ext uri="{FF2B5EF4-FFF2-40B4-BE49-F238E27FC236}">
                <a16:creationId xmlns:a16="http://schemas.microsoft.com/office/drawing/2014/main" id="{6873DA35-74DD-82CC-C6E7-E869B38FDBC6}"/>
              </a:ext>
            </a:extLst>
          </p:cNvPr>
          <p:cNvSpPr>
            <a:spLocks noGrp="1"/>
          </p:cNvSpPr>
          <p:nvPr>
            <p:ph idx="1"/>
          </p:nvPr>
        </p:nvSpPr>
        <p:spPr/>
        <p:txBody>
          <a:bodyPr/>
          <a:lstStyle/>
          <a:p>
            <a:r>
              <a:rPr lang="en-GB" sz="2400" dirty="0"/>
              <a:t>Mesolithic people hunted wild animals, fished and gathered wild plants. </a:t>
            </a:r>
          </a:p>
          <a:p>
            <a:r>
              <a:rPr lang="en-GB" sz="2400" dirty="0"/>
              <a:t>They moved widely, based on when and where different resources were available. Some sites have evidence for use only in particular seasons. </a:t>
            </a:r>
          </a:p>
          <a:p>
            <a:r>
              <a:rPr lang="en-GB" sz="2400" dirty="0"/>
              <a:t>They ranged from small campsites, used for a few hours or months, to larger sites where groups gathered seasonally.</a:t>
            </a:r>
          </a:p>
        </p:txBody>
      </p:sp>
      <p:pic>
        <p:nvPicPr>
          <p:cNvPr id="19" name="Picture Placeholder 18" descr="A drawing of a camp of tents or teepees made from animal skins in a clearing with people and animals living in and around the camp">
            <a:extLst>
              <a:ext uri="{FF2B5EF4-FFF2-40B4-BE49-F238E27FC236}">
                <a16:creationId xmlns:a16="http://schemas.microsoft.com/office/drawing/2014/main" id="{23D05F70-2DDE-575E-2B36-F852F8EBF7AC}"/>
              </a:ext>
            </a:extLst>
          </p:cNvPr>
          <p:cNvPicPr>
            <a:picLocks noGrp="1" noChangeAspect="1"/>
          </p:cNvPicPr>
          <p:nvPr>
            <p:ph type="pic" sz="quarter" idx="10"/>
          </p:nvPr>
        </p:nvPicPr>
        <p:blipFill>
          <a:blip r:embed="rId3"/>
          <a:srcRect l="8732" r="8732"/>
          <a:stretch/>
        </p:blipFill>
        <p:spPr/>
      </p:pic>
      <p:sp>
        <p:nvSpPr>
          <p:cNvPr id="3" name="Text Placeholder 2">
            <a:extLst>
              <a:ext uri="{FF2B5EF4-FFF2-40B4-BE49-F238E27FC236}">
                <a16:creationId xmlns:a16="http://schemas.microsoft.com/office/drawing/2014/main" id="{15FA4203-6B86-8989-A327-53E9500603DF}"/>
              </a:ext>
            </a:extLst>
          </p:cNvPr>
          <p:cNvSpPr>
            <a:spLocks noGrp="1"/>
          </p:cNvSpPr>
          <p:nvPr>
            <p:ph type="body" sz="quarter" idx="23"/>
          </p:nvPr>
        </p:nvSpPr>
        <p:spPr/>
        <p:txBody>
          <a:bodyPr/>
          <a:lstStyle/>
          <a:p>
            <a:r>
              <a:rPr lang="en-GB" dirty="0"/>
              <a:t>Mesolithic camp</a:t>
            </a:r>
          </a:p>
        </p:txBody>
      </p:sp>
    </p:spTree>
    <p:extLst>
      <p:ext uri="{BB962C8B-B14F-4D97-AF65-F5344CB8AC3E}">
        <p14:creationId xmlns:p14="http://schemas.microsoft.com/office/powerpoint/2010/main" val="62670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56E22-0B30-98E1-0191-59178DBDB8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DAC103-3BC9-8B0C-AEF2-BDE1F6F92BF2}"/>
              </a:ext>
            </a:extLst>
          </p:cNvPr>
          <p:cNvSpPr>
            <a:spLocks noGrp="1"/>
          </p:cNvSpPr>
          <p:nvPr>
            <p:ph type="title"/>
          </p:nvPr>
        </p:nvSpPr>
        <p:spPr/>
        <p:txBody>
          <a:bodyPr>
            <a:normAutofit/>
          </a:bodyPr>
          <a:lstStyle/>
          <a:p>
            <a:r>
              <a:rPr lang="en-US" dirty="0"/>
              <a:t>Mesolithic camps </a:t>
            </a:r>
          </a:p>
        </p:txBody>
      </p:sp>
      <p:sp>
        <p:nvSpPr>
          <p:cNvPr id="14" name="Content Placeholder 13">
            <a:extLst>
              <a:ext uri="{FF2B5EF4-FFF2-40B4-BE49-F238E27FC236}">
                <a16:creationId xmlns:a16="http://schemas.microsoft.com/office/drawing/2014/main" id="{C9985E0C-9A86-5AF2-A448-1CC40AB11FFE}"/>
              </a:ext>
            </a:extLst>
          </p:cNvPr>
          <p:cNvSpPr>
            <a:spLocks noGrp="1"/>
          </p:cNvSpPr>
          <p:nvPr>
            <p:ph idx="1"/>
          </p:nvPr>
        </p:nvSpPr>
        <p:spPr/>
        <p:txBody>
          <a:bodyPr/>
          <a:lstStyle/>
          <a:p>
            <a:r>
              <a:rPr lang="en-GB" sz="2400" dirty="0"/>
              <a:t>Most archaeological evidence comes from these camps, that are now marked only by scatters of stone tools.</a:t>
            </a:r>
          </a:p>
          <a:p>
            <a:r>
              <a:rPr lang="en-GB" sz="2400" dirty="0"/>
              <a:t>These can be very informative about how old the site is and what tasks took place there.</a:t>
            </a:r>
          </a:p>
          <a:p>
            <a:r>
              <a:rPr lang="en-GB" sz="2400" dirty="0"/>
              <a:t>However, first evidence for actual </a:t>
            </a:r>
            <a:r>
              <a:rPr lang="en-GB" sz="2400" b="1" dirty="0"/>
              <a:t>houses</a:t>
            </a:r>
            <a:r>
              <a:rPr lang="en-GB" sz="2400" dirty="0"/>
              <a:t> in Britain also comes from this period, at Howick, in Northumberland and Star Carr in Yorkshire.</a:t>
            </a:r>
          </a:p>
        </p:txBody>
      </p:sp>
      <p:pic>
        <p:nvPicPr>
          <p:cNvPr id="19" name="Picture Placeholder 18" descr="A drawing of a camp of tents or teepees made from animal skins in a clearing with people and animals living in and around the camp">
            <a:extLst>
              <a:ext uri="{FF2B5EF4-FFF2-40B4-BE49-F238E27FC236}">
                <a16:creationId xmlns:a16="http://schemas.microsoft.com/office/drawing/2014/main" id="{67B1EDF0-F15D-F2A9-CDF0-3579585E8582}"/>
              </a:ext>
            </a:extLst>
          </p:cNvPr>
          <p:cNvPicPr>
            <a:picLocks noGrp="1" noChangeAspect="1"/>
          </p:cNvPicPr>
          <p:nvPr>
            <p:ph type="pic" sz="quarter" idx="10"/>
          </p:nvPr>
        </p:nvPicPr>
        <p:blipFill>
          <a:blip r:embed="rId3"/>
          <a:srcRect l="8732" r="8732"/>
          <a:stretch/>
        </p:blipFill>
        <p:spPr/>
      </p:pic>
      <p:sp>
        <p:nvSpPr>
          <p:cNvPr id="12" name="Text Placeholder 11">
            <a:extLst>
              <a:ext uri="{FF2B5EF4-FFF2-40B4-BE49-F238E27FC236}">
                <a16:creationId xmlns:a16="http://schemas.microsoft.com/office/drawing/2014/main" id="{90C63C26-E070-E106-06A3-5A97E89FFAA1}"/>
              </a:ext>
            </a:extLst>
          </p:cNvPr>
          <p:cNvSpPr>
            <a:spLocks noGrp="1"/>
          </p:cNvSpPr>
          <p:nvPr>
            <p:ph type="body" sz="quarter" idx="23"/>
          </p:nvPr>
        </p:nvSpPr>
        <p:spPr/>
        <p:txBody>
          <a:bodyPr/>
          <a:lstStyle/>
          <a:p>
            <a:r>
              <a:rPr lang="en-GB" dirty="0"/>
              <a:t>Mesolithic camp</a:t>
            </a:r>
          </a:p>
        </p:txBody>
      </p:sp>
      <p:grpSp>
        <p:nvGrpSpPr>
          <p:cNvPr id="3" name="Post-It" descr="Post-it note to highlight text">
            <a:extLst>
              <a:ext uri="{FF2B5EF4-FFF2-40B4-BE49-F238E27FC236}">
                <a16:creationId xmlns:a16="http://schemas.microsoft.com/office/drawing/2014/main" id="{C258FA93-9A3B-10F5-DFAD-906071A181DF}"/>
              </a:ext>
            </a:extLst>
          </p:cNvPr>
          <p:cNvGrpSpPr/>
          <p:nvPr/>
        </p:nvGrpSpPr>
        <p:grpSpPr>
          <a:xfrm>
            <a:off x="307390" y="5531346"/>
            <a:ext cx="5225143" cy="1198249"/>
            <a:chOff x="0" y="2824793"/>
            <a:chExt cx="3387819" cy="2000808"/>
          </a:xfrm>
        </p:grpSpPr>
        <p:sp>
          <p:nvSpPr>
            <p:cNvPr id="4" name="Decorative-Blob">
              <a:extLst>
                <a:ext uri="{FF2B5EF4-FFF2-40B4-BE49-F238E27FC236}">
                  <a16:creationId xmlns:a16="http://schemas.microsoft.com/office/drawing/2014/main" id="{ED371F19-21E3-C041-67F6-B30549E802A7}"/>
                </a:ext>
                <a:ext uri="{C183D7F6-B498-43B3-948B-1728B52AA6E4}">
                  <adec:decorative xmlns:adec="http://schemas.microsoft.com/office/drawing/2017/decorative" val="1"/>
                </a:ext>
              </a:extLst>
            </p:cNvPr>
            <p:cNvSpPr/>
            <p:nvPr/>
          </p:nvSpPr>
          <p:spPr>
            <a:xfrm>
              <a:off x="0" y="3099056"/>
              <a:ext cx="3387819" cy="17265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5" name="Decorative-Washi">
              <a:extLst>
                <a:ext uri="{FF2B5EF4-FFF2-40B4-BE49-F238E27FC236}">
                  <a16:creationId xmlns:a16="http://schemas.microsoft.com/office/drawing/2014/main" id="{519A9B7E-25A9-0359-F4EF-EF31DF61C25D}"/>
                </a:ext>
                <a:ext uri="{C183D7F6-B498-43B3-948B-1728B52AA6E4}">
                  <adec:decorative xmlns:adec="http://schemas.microsoft.com/office/drawing/2017/decorative" val="1"/>
                </a:ext>
              </a:extLst>
            </p:cNvPr>
            <p:cNvSpPr/>
            <p:nvPr/>
          </p:nvSpPr>
          <p:spPr>
            <a:xfrm rot="10800000" flipV="1">
              <a:off x="799909" y="2824793"/>
              <a:ext cx="207388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6" name="Subtitle-Text">
              <a:extLst>
                <a:ext uri="{FF2B5EF4-FFF2-40B4-BE49-F238E27FC236}">
                  <a16:creationId xmlns:a16="http://schemas.microsoft.com/office/drawing/2014/main" id="{476E60B3-0B01-B5E7-F777-D67A24ACBF13}"/>
                </a:ext>
              </a:extLst>
            </p:cNvPr>
            <p:cNvSpPr txBox="1">
              <a:spLocks/>
            </p:cNvSpPr>
            <p:nvPr/>
          </p:nvSpPr>
          <p:spPr>
            <a:xfrm rot="21383919">
              <a:off x="869680" y="2912178"/>
              <a:ext cx="1688293"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p:txBody>
        </p:sp>
        <p:sp>
          <p:nvSpPr>
            <p:cNvPr id="7" name="Main-Text" descr="What types of wild food would you try and collect if you were a hunter-gatherer?">
              <a:extLst>
                <a:ext uri="{FF2B5EF4-FFF2-40B4-BE49-F238E27FC236}">
                  <a16:creationId xmlns:a16="http://schemas.microsoft.com/office/drawing/2014/main" id="{FD47EBEC-98D4-AE74-0245-9893A6A2DF87}"/>
                </a:ext>
              </a:extLst>
            </p:cNvPr>
            <p:cNvSpPr txBox="1"/>
            <p:nvPr/>
          </p:nvSpPr>
          <p:spPr>
            <a:xfrm>
              <a:off x="189694" y="3429000"/>
              <a:ext cx="2865712" cy="626316"/>
            </a:xfrm>
            <a:prstGeom prst="rect">
              <a:avLst/>
            </a:prstGeom>
            <a:noFill/>
          </p:spPr>
          <p:txBody>
            <a:bodyPr wrap="square" rtlCol="0">
              <a:spAutoFit/>
            </a:bodyPr>
            <a:lstStyle/>
            <a:p>
              <a:pPr eaLnBrk="1" hangingPunct="1"/>
              <a:r>
                <a:rPr lang="en-GB" altLang="en-US" dirty="0">
                  <a:ea typeface="MS PGothic" panose="020B0600070205080204" pitchFamily="34" charset="-128"/>
                  <a:cs typeface="Arial" panose="020B0604020202020204" pitchFamily="34" charset="0"/>
                </a:rPr>
                <a:t>What types of wild food would you try and collect if you were a hunter-gatherer?</a:t>
              </a:r>
            </a:p>
          </p:txBody>
        </p:sp>
      </p:grpSp>
      <p:grpSp>
        <p:nvGrpSpPr>
          <p:cNvPr id="8" name="Group 7">
            <a:extLst>
              <a:ext uri="{FF2B5EF4-FFF2-40B4-BE49-F238E27FC236}">
                <a16:creationId xmlns:a16="http://schemas.microsoft.com/office/drawing/2014/main" id="{A553BDA1-B650-7698-81B1-D712854EC032}"/>
              </a:ext>
              <a:ext uri="{C183D7F6-B498-43B3-948B-1728B52AA6E4}">
                <adec:decorative xmlns:adec="http://schemas.microsoft.com/office/drawing/2017/decorative" val="1"/>
              </a:ext>
            </a:extLst>
          </p:cNvPr>
          <p:cNvGrpSpPr/>
          <p:nvPr/>
        </p:nvGrpSpPr>
        <p:grpSpPr>
          <a:xfrm>
            <a:off x="9255809" y="4417359"/>
            <a:ext cx="2511090" cy="1792941"/>
            <a:chOff x="357187" y="4052046"/>
            <a:chExt cx="2511090" cy="1792941"/>
          </a:xfrm>
        </p:grpSpPr>
        <p:sp>
          <p:nvSpPr>
            <p:cNvPr id="9" name="Picture 3" descr="Decorative shape">
              <a:extLst>
                <a:ext uri="{FF2B5EF4-FFF2-40B4-BE49-F238E27FC236}">
                  <a16:creationId xmlns:a16="http://schemas.microsoft.com/office/drawing/2014/main" id="{1ADF45AA-AF29-854F-1FE1-F1A0CA93B16A}"/>
                </a:ext>
              </a:extLst>
            </p:cNvPr>
            <p:cNvSpPr/>
            <p:nvPr/>
          </p:nvSpPr>
          <p:spPr>
            <a:xfrm>
              <a:off x="357187" y="4052046"/>
              <a:ext cx="2511090" cy="1792941"/>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rgbClr val="F5B6CD"/>
            </a:solidFill>
            <a:ln w="4678" cap="flat">
              <a:noFill/>
              <a:prstDash val="solid"/>
              <a:miter/>
            </a:ln>
          </p:spPr>
          <p:txBody>
            <a:bodyPr rtlCol="0" anchor="ctr"/>
            <a:lstStyle/>
            <a:p>
              <a:endParaRPr lang="en-US" dirty="0"/>
            </a:p>
          </p:txBody>
        </p:sp>
        <p:sp>
          <p:nvSpPr>
            <p:cNvPr id="10" name="TextBox 9">
              <a:extLst>
                <a:ext uri="{FF2B5EF4-FFF2-40B4-BE49-F238E27FC236}">
                  <a16:creationId xmlns:a16="http://schemas.microsoft.com/office/drawing/2014/main" id="{1CE9F79A-9D54-0848-018C-5B447EFDB653}"/>
                </a:ext>
              </a:extLst>
            </p:cNvPr>
            <p:cNvSpPr txBox="1"/>
            <p:nvPr/>
          </p:nvSpPr>
          <p:spPr>
            <a:xfrm>
              <a:off x="693624" y="4462594"/>
              <a:ext cx="1952291" cy="923330"/>
            </a:xfrm>
            <a:prstGeom prst="rect">
              <a:avLst/>
            </a:prstGeom>
            <a:noFill/>
          </p:spPr>
          <p:txBody>
            <a:bodyPr wrap="square">
              <a:spAutoFit/>
            </a:bodyPr>
            <a:lstStyle/>
            <a:p>
              <a:pPr algn="ctr" eaLnBrk="1" hangingPunct="1"/>
              <a:r>
                <a:rPr lang="en-GB" altLang="en-US" b="1" dirty="0">
                  <a:ea typeface="MS PGothic" panose="020B0600070205080204" pitchFamily="34" charset="-128"/>
                  <a:cs typeface="Arial" panose="020B0604020202020204" pitchFamily="34" charset="0"/>
                </a:rPr>
                <a:t>ACTIVITY</a:t>
              </a:r>
            </a:p>
            <a:p>
              <a:pPr algn="ctr" eaLnBrk="1" hangingPunct="1"/>
              <a:r>
                <a:rPr lang="en-GB" altLang="en-US" dirty="0">
                  <a:ea typeface="MS PGothic" panose="020B0600070205080204" pitchFamily="34" charset="-128"/>
                  <a:cs typeface="Arial" panose="020B0604020202020204" pitchFamily="34" charset="0"/>
                </a:rPr>
                <a:t>Plan a Mesolithic picnic. </a:t>
              </a:r>
            </a:p>
          </p:txBody>
        </p:sp>
      </p:grpSp>
      <p:pic>
        <p:nvPicPr>
          <p:cNvPr id="11" name="Question Mark">
            <a:extLst>
              <a:ext uri="{FF2B5EF4-FFF2-40B4-BE49-F238E27FC236}">
                <a16:creationId xmlns:a16="http://schemas.microsoft.com/office/drawing/2014/main" id="{B24BA92A-091E-544B-6902-1ED3615D9DE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11017">
            <a:off x="5151481" y="5558370"/>
            <a:ext cx="590278" cy="1044740"/>
          </a:xfrm>
          <a:prstGeom prst="rect">
            <a:avLst/>
          </a:prstGeom>
        </p:spPr>
      </p:pic>
    </p:spTree>
    <p:extLst>
      <p:ext uri="{BB962C8B-B14F-4D97-AF65-F5344CB8AC3E}">
        <p14:creationId xmlns:p14="http://schemas.microsoft.com/office/powerpoint/2010/main" val="3851196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customXml/itemProps3.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2968</TotalTime>
  <Words>3423</Words>
  <Application>Microsoft Office PowerPoint</Application>
  <PresentationFormat>Widescreen</PresentationFormat>
  <Paragraphs>377</Paragraphs>
  <Slides>28</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MS PGothic</vt:lpstr>
      <vt:lpstr>Arial</vt:lpstr>
      <vt:lpstr>Calibri</vt:lpstr>
      <vt:lpstr>Source Sans Pro</vt:lpstr>
      <vt:lpstr>Source Sans Pro Bold</vt:lpstr>
      <vt:lpstr>Office Theme</vt:lpstr>
      <vt:lpstr>The Mesolithic (Middle Stone Age)</vt:lpstr>
      <vt:lpstr>The Mesolithic (Middle Stone Age)</vt:lpstr>
      <vt:lpstr>The Mesolithic</vt:lpstr>
      <vt:lpstr>Stone Age Timeline</vt:lpstr>
      <vt:lpstr>Climate change: UK 9,000 years ago</vt:lpstr>
      <vt:lpstr>Climate change: UK 7,500 years ago</vt:lpstr>
      <vt:lpstr>Climate change: UK 6,000 years ago</vt:lpstr>
      <vt:lpstr>Mesolithic camps</vt:lpstr>
      <vt:lpstr>Mesolithic camps </vt:lpstr>
      <vt:lpstr>Stone tools: Microliths</vt:lpstr>
      <vt:lpstr>Stone tools: Microliths </vt:lpstr>
      <vt:lpstr>Stone tools: Axe</vt:lpstr>
      <vt:lpstr>Bone and antler objects</vt:lpstr>
      <vt:lpstr>Mesolithic Locations</vt:lpstr>
      <vt:lpstr>Howick, Northumberland </vt:lpstr>
      <vt:lpstr>Howick, Northumberland</vt:lpstr>
      <vt:lpstr>Star Carr, Yorkshire </vt:lpstr>
      <vt:lpstr>Star Carr, Yorkshire</vt:lpstr>
      <vt:lpstr>Aveline’s Hole cave, Somerset </vt:lpstr>
      <vt:lpstr>Aveline’s Hole cave, Somerset</vt:lpstr>
      <vt:lpstr>Bouldnor Cliff, Isle of Wight</vt:lpstr>
      <vt:lpstr>Bouldnor Cliff, Isle of Wight </vt:lpstr>
      <vt:lpstr>March Hill, West Yorkshire</vt:lpstr>
      <vt:lpstr>March Hill, West Yorkshire </vt:lpstr>
      <vt:lpstr>Oronsay, Inner Hebrides</vt:lpstr>
      <vt:lpstr>Oronsay, Inner Hebrides </vt:lpstr>
      <vt:lpstr>Stonehenge &amp; Blick Mead, Wiltshire</vt:lpstr>
      <vt:lpstr>Stonehenge &amp; Blick Mead, Wiltshire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17</cp:revision>
  <dcterms:created xsi:type="dcterms:W3CDTF">2022-11-29T11:24:41Z</dcterms:created>
  <dcterms:modified xsi:type="dcterms:W3CDTF">2026-07-03T10:51:39Z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