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handoutMasterIdLst>
    <p:handoutMasterId r:id="rId43"/>
  </p:handoutMasterIdLst>
  <p:sldIdLst>
    <p:sldId id="363" r:id="rId5"/>
    <p:sldId id="384" r:id="rId6"/>
    <p:sldId id="434" r:id="rId7"/>
    <p:sldId id="365" r:id="rId8"/>
    <p:sldId id="366" r:id="rId9"/>
    <p:sldId id="367" r:id="rId10"/>
    <p:sldId id="387" r:id="rId11"/>
    <p:sldId id="368" r:id="rId12"/>
    <p:sldId id="388" r:id="rId13"/>
    <p:sldId id="369" r:id="rId14"/>
    <p:sldId id="370" r:id="rId15"/>
    <p:sldId id="389" r:id="rId16"/>
    <p:sldId id="371" r:id="rId17"/>
    <p:sldId id="390" r:id="rId18"/>
    <p:sldId id="372" r:id="rId19"/>
    <p:sldId id="373" r:id="rId20"/>
    <p:sldId id="415" r:id="rId21"/>
    <p:sldId id="416" r:id="rId22"/>
    <p:sldId id="417" r:id="rId23"/>
    <p:sldId id="418" r:id="rId24"/>
    <p:sldId id="376" r:id="rId25"/>
    <p:sldId id="419" r:id="rId26"/>
    <p:sldId id="420" r:id="rId27"/>
    <p:sldId id="421" r:id="rId28"/>
    <p:sldId id="422" r:id="rId29"/>
    <p:sldId id="423" r:id="rId30"/>
    <p:sldId id="424" r:id="rId31"/>
    <p:sldId id="425" r:id="rId32"/>
    <p:sldId id="426" r:id="rId33"/>
    <p:sldId id="427" r:id="rId34"/>
    <p:sldId id="428" r:id="rId35"/>
    <p:sldId id="429" r:id="rId36"/>
    <p:sldId id="414" r:id="rId37"/>
    <p:sldId id="430" r:id="rId38"/>
    <p:sldId id="431" r:id="rId39"/>
    <p:sldId id="432" r:id="rId40"/>
    <p:sldId id="43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741C7B-796F-40FD-8C94-BE4BCFA74A92}" v="25" dt="2026-07-03T10:41:53.5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71792" autoAdjust="0"/>
  </p:normalViewPr>
  <p:slideViewPr>
    <p:cSldViewPr snapToGrid="0">
      <p:cViewPr varScale="1">
        <p:scale>
          <a:sx n="79" d="100"/>
          <a:sy n="79" d="100"/>
        </p:scale>
        <p:origin x="948"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modSld">
      <pc:chgData name="McHarg, Catherine" userId="88b8f76c-9ae3-4745-88eb-fe0667a22af5" providerId="ADAL" clId="{CA6F3431-AE1E-495F-A75B-7AA93AB5A731}" dt="2026-07-03T10:41:31.102" v="364" actId="20577"/>
      <pc:docMkLst>
        <pc:docMk/>
      </pc:docMkLst>
      <pc:sldChg chg="modSp">
        <pc:chgData name="McHarg, Catherine" userId="88b8f76c-9ae3-4745-88eb-fe0667a22af5" providerId="ADAL" clId="{CA6F3431-AE1E-495F-A75B-7AA93AB5A731}" dt="2026-07-01T13:44:40.534" v="291" actId="1076"/>
        <pc:sldMkLst>
          <pc:docMk/>
          <pc:sldMk cId="3528438232" sldId="367"/>
        </pc:sldMkLst>
        <pc:spChg chg="mod">
          <ac:chgData name="McHarg, Catherine" userId="88b8f76c-9ae3-4745-88eb-fe0667a22af5" providerId="ADAL" clId="{CA6F3431-AE1E-495F-A75B-7AA93AB5A731}" dt="2026-07-01T13:44:25.221" v="290" actId="14100"/>
          <ac:spMkLst>
            <pc:docMk/>
            <pc:sldMk cId="3528438232" sldId="367"/>
            <ac:spMk id="5" creationId="{8844154E-265D-6B5E-422A-16337BAFDC55}"/>
          </ac:spMkLst>
        </pc:spChg>
        <pc:spChg chg="mod">
          <ac:chgData name="McHarg, Catherine" userId="88b8f76c-9ae3-4745-88eb-fe0667a22af5" providerId="ADAL" clId="{CA6F3431-AE1E-495F-A75B-7AA93AB5A731}" dt="2026-07-01T13:44:40.534" v="291" actId="1076"/>
          <ac:spMkLst>
            <pc:docMk/>
            <pc:sldMk cId="3528438232" sldId="367"/>
            <ac:spMk id="6" creationId="{9EF42F84-7C7D-260E-8E33-9CE2BC3DB64B}"/>
          </ac:spMkLst>
        </pc:spChg>
      </pc:sldChg>
      <pc:sldChg chg="modSp mod modAnim">
        <pc:chgData name="McHarg, Catherine" userId="88b8f76c-9ae3-4745-88eb-fe0667a22af5" providerId="ADAL" clId="{CA6F3431-AE1E-495F-A75B-7AA93AB5A731}" dt="2026-07-03T10:41:31.102" v="364" actId="20577"/>
        <pc:sldMkLst>
          <pc:docMk/>
          <pc:sldMk cId="1885828256" sldId="369"/>
        </pc:sldMkLst>
        <pc:spChg chg="mod">
          <ac:chgData name="McHarg, Catherine" userId="88b8f76c-9ae3-4745-88eb-fe0667a22af5" providerId="ADAL" clId="{CA6F3431-AE1E-495F-A75B-7AA93AB5A731}" dt="2026-07-03T10:41:31.102" v="364" actId="20577"/>
          <ac:spMkLst>
            <pc:docMk/>
            <pc:sldMk cId="1885828256" sldId="369"/>
            <ac:spMk id="2" creationId="{80433E27-D3A2-E071-E98D-3C5A2DC35880}"/>
          </ac:spMkLst>
        </pc:spChg>
      </pc:sldChg>
      <pc:sldChg chg="modAnim">
        <pc:chgData name="McHarg, Catherine" userId="88b8f76c-9ae3-4745-88eb-fe0667a22af5" providerId="ADAL" clId="{CA6F3431-AE1E-495F-A75B-7AA93AB5A731}" dt="2026-07-01T13:02:44.898" v="1"/>
        <pc:sldMkLst>
          <pc:docMk/>
          <pc:sldMk cId="4193611204" sldId="370"/>
        </pc:sldMkLst>
      </pc:sldChg>
      <pc:sldChg chg="modSp mod modAnim modNotesTx">
        <pc:chgData name="McHarg, Catherine" userId="88b8f76c-9ae3-4745-88eb-fe0667a22af5" providerId="ADAL" clId="{CA6F3431-AE1E-495F-A75B-7AA93AB5A731}" dt="2026-07-01T13:05:13.509" v="54" actId="20577"/>
        <pc:sldMkLst>
          <pc:docMk/>
          <pc:sldMk cId="2904496921" sldId="371"/>
        </pc:sldMkLst>
        <pc:spChg chg="mod">
          <ac:chgData name="McHarg, Catherine" userId="88b8f76c-9ae3-4745-88eb-fe0667a22af5" providerId="ADAL" clId="{CA6F3431-AE1E-495F-A75B-7AA93AB5A731}" dt="2026-07-01T13:05:13.509" v="54" actId="20577"/>
          <ac:spMkLst>
            <pc:docMk/>
            <pc:sldMk cId="2904496921" sldId="371"/>
            <ac:spMk id="2" creationId="{EBDEF968-9026-1AA8-C764-D5108E67682D}"/>
          </ac:spMkLst>
        </pc:spChg>
      </pc:sldChg>
      <pc:sldChg chg="modAnim modNotesTx">
        <pc:chgData name="McHarg, Catherine" userId="88b8f76c-9ae3-4745-88eb-fe0667a22af5" providerId="ADAL" clId="{CA6F3431-AE1E-495F-A75B-7AA93AB5A731}" dt="2026-07-01T13:48:13.532" v="300"/>
        <pc:sldMkLst>
          <pc:docMk/>
          <pc:sldMk cId="3414279588" sldId="372"/>
        </pc:sldMkLst>
      </pc:sldChg>
      <pc:sldChg chg="modSp mod">
        <pc:chgData name="McHarg, Catherine" userId="88b8f76c-9ae3-4745-88eb-fe0667a22af5" providerId="ADAL" clId="{CA6F3431-AE1E-495F-A75B-7AA93AB5A731}" dt="2026-07-01T13:48:37.446" v="301" actId="20577"/>
        <pc:sldMkLst>
          <pc:docMk/>
          <pc:sldMk cId="2049950504" sldId="373"/>
        </pc:sldMkLst>
        <pc:spChg chg="mod">
          <ac:chgData name="McHarg, Catherine" userId="88b8f76c-9ae3-4745-88eb-fe0667a22af5" providerId="ADAL" clId="{CA6F3431-AE1E-495F-A75B-7AA93AB5A731}" dt="2026-07-01T13:48:37.446" v="301" actId="20577"/>
          <ac:spMkLst>
            <pc:docMk/>
            <pc:sldMk cId="2049950504" sldId="373"/>
            <ac:spMk id="26" creationId="{CA1D5FEC-DDD3-B2A8-6E92-31EB3A253B25}"/>
          </ac:spMkLst>
        </pc:spChg>
      </pc:sldChg>
      <pc:sldChg chg="modAnim modNotesTx">
        <pc:chgData name="McHarg, Catherine" userId="88b8f76c-9ae3-4745-88eb-fe0667a22af5" providerId="ADAL" clId="{CA6F3431-AE1E-495F-A75B-7AA93AB5A731}" dt="2026-07-01T13:11:56.475" v="112"/>
        <pc:sldMkLst>
          <pc:docMk/>
          <pc:sldMk cId="4076737188" sldId="376"/>
        </pc:sldMkLst>
      </pc:sldChg>
      <pc:sldChg chg="modSp mod">
        <pc:chgData name="McHarg, Catherine" userId="88b8f76c-9ae3-4745-88eb-fe0667a22af5" providerId="ADAL" clId="{CA6F3431-AE1E-495F-A75B-7AA93AB5A731}" dt="2026-07-03T10:41:25.156" v="363" actId="20577"/>
        <pc:sldMkLst>
          <pc:docMk/>
          <pc:sldMk cId="3434083528" sldId="388"/>
        </pc:sldMkLst>
        <pc:spChg chg="mod">
          <ac:chgData name="McHarg, Catherine" userId="88b8f76c-9ae3-4745-88eb-fe0667a22af5" providerId="ADAL" clId="{CA6F3431-AE1E-495F-A75B-7AA93AB5A731}" dt="2026-07-03T10:41:25.156" v="363" actId="20577"/>
          <ac:spMkLst>
            <pc:docMk/>
            <pc:sldMk cId="3434083528" sldId="388"/>
            <ac:spMk id="2" creationId="{AFB5E809-CF7F-4456-8424-7013A89C42BF}"/>
          </ac:spMkLst>
        </pc:spChg>
      </pc:sldChg>
      <pc:sldChg chg="addSp modSp mod modAnim">
        <pc:chgData name="McHarg, Catherine" userId="88b8f76c-9ae3-4745-88eb-fe0667a22af5" providerId="ADAL" clId="{CA6F3431-AE1E-495F-A75B-7AA93AB5A731}" dt="2026-07-01T13:47:19.303" v="295" actId="20577"/>
        <pc:sldMkLst>
          <pc:docMk/>
          <pc:sldMk cId="2552160405" sldId="389"/>
        </pc:sldMkLst>
        <pc:spChg chg="mod">
          <ac:chgData name="McHarg, Catherine" userId="88b8f76c-9ae3-4745-88eb-fe0667a22af5" providerId="ADAL" clId="{CA6F3431-AE1E-495F-A75B-7AA93AB5A731}" dt="2026-07-01T13:47:19.303" v="295" actId="20577"/>
          <ac:spMkLst>
            <pc:docMk/>
            <pc:sldMk cId="2552160405" sldId="389"/>
            <ac:spMk id="2" creationId="{E401E7F5-86C8-D41B-BABB-2E51234A59FE}"/>
          </ac:spMkLst>
        </pc:spChg>
        <pc:grpChg chg="mod">
          <ac:chgData name="McHarg, Catherine" userId="88b8f76c-9ae3-4745-88eb-fe0667a22af5" providerId="ADAL" clId="{CA6F3431-AE1E-495F-A75B-7AA93AB5A731}" dt="2026-07-01T13:47:01.986" v="293" actId="164"/>
          <ac:grpSpMkLst>
            <pc:docMk/>
            <pc:sldMk cId="2552160405" sldId="389"/>
            <ac:grpSpMk id="6" creationId="{BF118F7A-3F92-62A1-62F8-992F6F593150}"/>
          </ac:grpSpMkLst>
        </pc:grpChg>
        <pc:grpChg chg="add mod">
          <ac:chgData name="McHarg, Catherine" userId="88b8f76c-9ae3-4745-88eb-fe0667a22af5" providerId="ADAL" clId="{CA6F3431-AE1E-495F-A75B-7AA93AB5A731}" dt="2026-07-01T13:47:01.986" v="293" actId="164"/>
          <ac:grpSpMkLst>
            <pc:docMk/>
            <pc:sldMk cId="2552160405" sldId="389"/>
            <ac:grpSpMk id="12" creationId="{4F839884-829A-D952-3B86-8907480351B6}"/>
          </ac:grpSpMkLst>
        </pc:grpChg>
        <pc:picChg chg="mod">
          <ac:chgData name="McHarg, Catherine" userId="88b8f76c-9ae3-4745-88eb-fe0667a22af5" providerId="ADAL" clId="{CA6F3431-AE1E-495F-A75B-7AA93AB5A731}" dt="2026-07-01T13:47:01.986" v="293" actId="164"/>
          <ac:picMkLst>
            <pc:docMk/>
            <pc:sldMk cId="2552160405" sldId="389"/>
            <ac:picMk id="9" creationId="{0FE1B65A-C412-D4C7-497D-3507C4E74D4C}"/>
          </ac:picMkLst>
        </pc:picChg>
      </pc:sldChg>
      <pc:sldChg chg="modSp mod modAnim modNotesTx">
        <pc:chgData name="McHarg, Catherine" userId="88b8f76c-9ae3-4745-88eb-fe0667a22af5" providerId="ADAL" clId="{CA6F3431-AE1E-495F-A75B-7AA93AB5A731}" dt="2026-07-01T13:05:30.273" v="57"/>
        <pc:sldMkLst>
          <pc:docMk/>
          <pc:sldMk cId="1206862953" sldId="390"/>
        </pc:sldMkLst>
        <pc:spChg chg="mod">
          <ac:chgData name="McHarg, Catherine" userId="88b8f76c-9ae3-4745-88eb-fe0667a22af5" providerId="ADAL" clId="{CA6F3431-AE1E-495F-A75B-7AA93AB5A731}" dt="2026-07-01T13:05:27.511" v="56" actId="20577"/>
          <ac:spMkLst>
            <pc:docMk/>
            <pc:sldMk cId="1206862953" sldId="390"/>
            <ac:spMk id="2" creationId="{E28460A6-66DD-49CB-D423-DE38E721B5DB}"/>
          </ac:spMkLst>
        </pc:spChg>
      </pc:sldChg>
      <pc:sldChg chg="modAnim modNotesTx">
        <pc:chgData name="McHarg, Catherine" userId="88b8f76c-9ae3-4745-88eb-fe0667a22af5" providerId="ADAL" clId="{CA6F3431-AE1E-495F-A75B-7AA93AB5A731}" dt="2026-07-01T13:40:01.496" v="233" actId="20577"/>
        <pc:sldMkLst>
          <pc:docMk/>
          <pc:sldMk cId="3371376656" sldId="414"/>
        </pc:sldMkLst>
      </pc:sldChg>
      <pc:sldChg chg="modSp mod modAnim modNotesTx">
        <pc:chgData name="McHarg, Catherine" userId="88b8f76c-9ae3-4745-88eb-fe0667a22af5" providerId="ADAL" clId="{CA6F3431-AE1E-495F-A75B-7AA93AB5A731}" dt="2026-07-03T10:35:23.057" v="361" actId="20577"/>
        <pc:sldMkLst>
          <pc:docMk/>
          <pc:sldMk cId="3497391048" sldId="415"/>
        </pc:sldMkLst>
        <pc:spChg chg="mod">
          <ac:chgData name="McHarg, Catherine" userId="88b8f76c-9ae3-4745-88eb-fe0667a22af5" providerId="ADAL" clId="{CA6F3431-AE1E-495F-A75B-7AA93AB5A731}" dt="2026-07-01T13:06:44.902" v="66" actId="20577"/>
          <ac:spMkLst>
            <pc:docMk/>
            <pc:sldMk cId="3497391048" sldId="415"/>
            <ac:spMk id="14" creationId="{40536C80-6FFD-FE83-D1DD-E374D0056725}"/>
          </ac:spMkLst>
        </pc:spChg>
      </pc:sldChg>
      <pc:sldChg chg="addSp modSp mod modAnim modNotesTx">
        <pc:chgData name="McHarg, Catherine" userId="88b8f76c-9ae3-4745-88eb-fe0667a22af5" providerId="ADAL" clId="{CA6F3431-AE1E-495F-A75B-7AA93AB5A731}" dt="2026-07-03T10:35:11.562" v="358" actId="113"/>
        <pc:sldMkLst>
          <pc:docMk/>
          <pc:sldMk cId="3045835932" sldId="416"/>
        </pc:sldMkLst>
        <pc:spChg chg="mod">
          <ac:chgData name="McHarg, Catherine" userId="88b8f76c-9ae3-4745-88eb-fe0667a22af5" providerId="ADAL" clId="{CA6F3431-AE1E-495F-A75B-7AA93AB5A731}" dt="2026-07-01T13:08:27.950" v="82" actId="14100"/>
          <ac:spMkLst>
            <pc:docMk/>
            <pc:sldMk cId="3045835932" sldId="416"/>
            <ac:spMk id="4" creationId="{E51DB3D7-D7FD-CA93-A903-CE91C98E3A4F}"/>
          </ac:spMkLst>
        </pc:spChg>
        <pc:spChg chg="mod">
          <ac:chgData name="McHarg, Catherine" userId="88b8f76c-9ae3-4745-88eb-fe0667a22af5" providerId="ADAL" clId="{CA6F3431-AE1E-495F-A75B-7AA93AB5A731}" dt="2026-07-01T13:08:17.202" v="76"/>
          <ac:spMkLst>
            <pc:docMk/>
            <pc:sldMk cId="3045835932" sldId="416"/>
            <ac:spMk id="6" creationId="{A097FD4B-ADF6-CF60-1C2F-520A9DA12523}"/>
          </ac:spMkLst>
        </pc:spChg>
        <pc:spChg chg="mod">
          <ac:chgData name="McHarg, Catherine" userId="88b8f76c-9ae3-4745-88eb-fe0667a22af5" providerId="ADAL" clId="{CA6F3431-AE1E-495F-A75B-7AA93AB5A731}" dt="2026-07-01T13:08:17.202" v="76"/>
          <ac:spMkLst>
            <pc:docMk/>
            <pc:sldMk cId="3045835932" sldId="416"/>
            <ac:spMk id="13" creationId="{938995DF-F591-0A14-ECC8-35AC826FD2AC}"/>
          </ac:spMkLst>
        </pc:spChg>
        <pc:spChg chg="mod">
          <ac:chgData name="McHarg, Catherine" userId="88b8f76c-9ae3-4745-88eb-fe0667a22af5" providerId="ADAL" clId="{CA6F3431-AE1E-495F-A75B-7AA93AB5A731}" dt="2026-07-01T13:07:04.389" v="69" actId="20577"/>
          <ac:spMkLst>
            <pc:docMk/>
            <pc:sldMk cId="3045835932" sldId="416"/>
            <ac:spMk id="14" creationId="{A6D50813-8EE8-E5E2-EB6D-FA6CE8CCEAAA}"/>
          </ac:spMkLst>
        </pc:spChg>
        <pc:spChg chg="mod">
          <ac:chgData name="McHarg, Catherine" userId="88b8f76c-9ae3-4745-88eb-fe0667a22af5" providerId="ADAL" clId="{CA6F3431-AE1E-495F-A75B-7AA93AB5A731}" dt="2026-07-01T13:08:24.366" v="81" actId="20577"/>
          <ac:spMkLst>
            <pc:docMk/>
            <pc:sldMk cId="3045835932" sldId="416"/>
            <ac:spMk id="18" creationId="{A7EBB7AE-EF99-E7F0-7A1E-F2B949868916}"/>
          </ac:spMkLst>
        </pc:spChg>
        <pc:grpChg chg="add mod">
          <ac:chgData name="McHarg, Catherine" userId="88b8f76c-9ae3-4745-88eb-fe0667a22af5" providerId="ADAL" clId="{CA6F3431-AE1E-495F-A75B-7AA93AB5A731}" dt="2026-07-01T13:08:31.057" v="83" actId="1076"/>
          <ac:grpSpMkLst>
            <pc:docMk/>
            <pc:sldMk cId="3045835932" sldId="416"/>
            <ac:grpSpMk id="3" creationId="{E696EEC6-0C66-B4CD-20D8-29F21A2C0B39}"/>
          </ac:grpSpMkLst>
        </pc:grpChg>
      </pc:sldChg>
      <pc:sldChg chg="modAnim modNotesTx">
        <pc:chgData name="McHarg, Catherine" userId="88b8f76c-9ae3-4745-88eb-fe0667a22af5" providerId="ADAL" clId="{CA6F3431-AE1E-495F-A75B-7AA93AB5A731}" dt="2026-07-01T13:10:26.596" v="102"/>
        <pc:sldMkLst>
          <pc:docMk/>
          <pc:sldMk cId="1343013877" sldId="417"/>
        </pc:sldMkLst>
      </pc:sldChg>
      <pc:sldChg chg="modSp mod modAnim modNotesTx">
        <pc:chgData name="McHarg, Catherine" userId="88b8f76c-9ae3-4745-88eb-fe0667a22af5" providerId="ADAL" clId="{CA6F3431-AE1E-495F-A75B-7AA93AB5A731}" dt="2026-07-01T13:10:59.813" v="107"/>
        <pc:sldMkLst>
          <pc:docMk/>
          <pc:sldMk cId="3757151623" sldId="418"/>
        </pc:sldMkLst>
        <pc:picChg chg="mod">
          <ac:chgData name="McHarg, Catherine" userId="88b8f76c-9ae3-4745-88eb-fe0667a22af5" providerId="ADAL" clId="{CA6F3431-AE1E-495F-A75B-7AA93AB5A731}" dt="2026-07-01T13:10:39.378" v="104" actId="1076"/>
          <ac:picMkLst>
            <pc:docMk/>
            <pc:sldMk cId="3757151623" sldId="418"/>
            <ac:picMk id="11" creationId="{D4F9715F-C5C6-72D1-B3CF-406B9BB8D98E}"/>
          </ac:picMkLst>
        </pc:picChg>
      </pc:sldChg>
      <pc:sldChg chg="addSp modSp modAnim modNotesTx">
        <pc:chgData name="McHarg, Catherine" userId="88b8f76c-9ae3-4745-88eb-fe0667a22af5" providerId="ADAL" clId="{CA6F3431-AE1E-495F-A75B-7AA93AB5A731}" dt="2026-07-01T13:15:23.603" v="116"/>
        <pc:sldMkLst>
          <pc:docMk/>
          <pc:sldMk cId="828508795" sldId="419"/>
        </pc:sldMkLst>
        <pc:grpChg chg="add mod">
          <ac:chgData name="McHarg, Catherine" userId="88b8f76c-9ae3-4745-88eb-fe0667a22af5" providerId="ADAL" clId="{CA6F3431-AE1E-495F-A75B-7AA93AB5A731}" dt="2026-07-01T13:15:21.720" v="115" actId="164"/>
          <ac:grpSpMkLst>
            <pc:docMk/>
            <pc:sldMk cId="828508795" sldId="419"/>
            <ac:grpSpMk id="3" creationId="{C937F490-A29B-01C3-C459-F0AFEC90C133}"/>
          </ac:grpSpMkLst>
        </pc:grpChg>
        <pc:grpChg chg="mod">
          <ac:chgData name="McHarg, Catherine" userId="88b8f76c-9ae3-4745-88eb-fe0667a22af5" providerId="ADAL" clId="{CA6F3431-AE1E-495F-A75B-7AA93AB5A731}" dt="2026-07-01T13:15:21.720" v="115" actId="164"/>
          <ac:grpSpMkLst>
            <pc:docMk/>
            <pc:sldMk cId="828508795" sldId="419"/>
            <ac:grpSpMk id="16" creationId="{AF63D026-212B-F05C-2E7F-0C13C1E10581}"/>
          </ac:grpSpMkLst>
        </pc:grpChg>
        <pc:picChg chg="mod">
          <ac:chgData name="McHarg, Catherine" userId="88b8f76c-9ae3-4745-88eb-fe0667a22af5" providerId="ADAL" clId="{CA6F3431-AE1E-495F-A75B-7AA93AB5A731}" dt="2026-07-01T13:15:21.720" v="115" actId="164"/>
          <ac:picMkLst>
            <pc:docMk/>
            <pc:sldMk cId="828508795" sldId="419"/>
            <ac:picMk id="19" creationId="{C563B5A1-DA1A-79E7-4DD9-F561F7DBAB0D}"/>
          </ac:picMkLst>
        </pc:picChg>
      </pc:sldChg>
      <pc:sldChg chg="modAnim modNotesTx">
        <pc:chgData name="McHarg, Catherine" userId="88b8f76c-9ae3-4745-88eb-fe0667a22af5" providerId="ADAL" clId="{CA6F3431-AE1E-495F-A75B-7AA93AB5A731}" dt="2026-07-01T13:16:23.992" v="129"/>
        <pc:sldMkLst>
          <pc:docMk/>
          <pc:sldMk cId="3432048830" sldId="420"/>
        </pc:sldMkLst>
      </pc:sldChg>
      <pc:sldChg chg="addSp modSp modAnim modNotesTx">
        <pc:chgData name="McHarg, Catherine" userId="88b8f76c-9ae3-4745-88eb-fe0667a22af5" providerId="ADAL" clId="{CA6F3431-AE1E-495F-A75B-7AA93AB5A731}" dt="2026-07-01T13:51:26.563" v="303"/>
        <pc:sldMkLst>
          <pc:docMk/>
          <pc:sldMk cId="3132617183" sldId="421"/>
        </pc:sldMkLst>
        <pc:grpChg chg="add mod">
          <ac:chgData name="McHarg, Catherine" userId="88b8f76c-9ae3-4745-88eb-fe0667a22af5" providerId="ADAL" clId="{CA6F3431-AE1E-495F-A75B-7AA93AB5A731}" dt="2026-07-01T13:51:17.698" v="302" actId="164"/>
          <ac:grpSpMkLst>
            <pc:docMk/>
            <pc:sldMk cId="3132617183" sldId="421"/>
            <ac:grpSpMk id="3" creationId="{D2E0575B-0B2B-EA03-3597-D3904C53DAC1}"/>
          </ac:grpSpMkLst>
        </pc:grpChg>
        <pc:grpChg chg="mod">
          <ac:chgData name="McHarg, Catherine" userId="88b8f76c-9ae3-4745-88eb-fe0667a22af5" providerId="ADAL" clId="{CA6F3431-AE1E-495F-A75B-7AA93AB5A731}" dt="2026-07-01T13:51:17.698" v="302" actId="164"/>
          <ac:grpSpMkLst>
            <pc:docMk/>
            <pc:sldMk cId="3132617183" sldId="421"/>
            <ac:grpSpMk id="23" creationId="{0664430B-2DEE-4867-5F7F-BA36AB9EA05B}"/>
          </ac:grpSpMkLst>
        </pc:grpChg>
        <pc:picChg chg="mod">
          <ac:chgData name="McHarg, Catherine" userId="88b8f76c-9ae3-4745-88eb-fe0667a22af5" providerId="ADAL" clId="{CA6F3431-AE1E-495F-A75B-7AA93AB5A731}" dt="2026-07-01T13:51:17.698" v="302" actId="164"/>
          <ac:picMkLst>
            <pc:docMk/>
            <pc:sldMk cId="3132617183" sldId="421"/>
            <ac:picMk id="26" creationId="{C405ED94-71E6-AEBD-4338-65C70CA9A7C6}"/>
          </ac:picMkLst>
        </pc:picChg>
      </pc:sldChg>
      <pc:sldChg chg="modSp modAnim modNotesTx">
        <pc:chgData name="McHarg, Catherine" userId="88b8f76c-9ae3-4745-88eb-fe0667a22af5" providerId="ADAL" clId="{CA6F3431-AE1E-495F-A75B-7AA93AB5A731}" dt="2026-07-01T13:51:53.765" v="304" actId="20577"/>
        <pc:sldMkLst>
          <pc:docMk/>
          <pc:sldMk cId="365352949" sldId="422"/>
        </pc:sldMkLst>
        <pc:spChg chg="mod">
          <ac:chgData name="McHarg, Catherine" userId="88b8f76c-9ae3-4745-88eb-fe0667a22af5" providerId="ADAL" clId="{CA6F3431-AE1E-495F-A75B-7AA93AB5A731}" dt="2026-07-01T13:51:53.765" v="304" actId="20577"/>
          <ac:spMkLst>
            <pc:docMk/>
            <pc:sldMk cId="365352949" sldId="422"/>
            <ac:spMk id="5" creationId="{677730D2-9318-772E-4197-2E5161190F75}"/>
          </ac:spMkLst>
        </pc:spChg>
      </pc:sldChg>
      <pc:sldChg chg="modAnim modNotesTx">
        <pc:chgData name="McHarg, Catherine" userId="88b8f76c-9ae3-4745-88eb-fe0667a22af5" providerId="ADAL" clId="{CA6F3431-AE1E-495F-A75B-7AA93AB5A731}" dt="2026-07-01T13:23:45.417" v="160"/>
        <pc:sldMkLst>
          <pc:docMk/>
          <pc:sldMk cId="601994190" sldId="423"/>
        </pc:sldMkLst>
      </pc:sldChg>
      <pc:sldChg chg="modAnim modNotesTx">
        <pc:chgData name="McHarg, Catherine" userId="88b8f76c-9ae3-4745-88eb-fe0667a22af5" providerId="ADAL" clId="{CA6F3431-AE1E-495F-A75B-7AA93AB5A731}" dt="2026-07-01T13:26:20.873" v="166"/>
        <pc:sldMkLst>
          <pc:docMk/>
          <pc:sldMk cId="2689886080" sldId="424"/>
        </pc:sldMkLst>
      </pc:sldChg>
      <pc:sldChg chg="modAnim modNotesTx">
        <pc:chgData name="McHarg, Catherine" userId="88b8f76c-9ae3-4745-88eb-fe0667a22af5" providerId="ADAL" clId="{CA6F3431-AE1E-495F-A75B-7AA93AB5A731}" dt="2026-07-01T13:27:02.723" v="179"/>
        <pc:sldMkLst>
          <pc:docMk/>
          <pc:sldMk cId="1534633653" sldId="425"/>
        </pc:sldMkLst>
      </pc:sldChg>
      <pc:sldChg chg="addSp modSp modAnim modNotesTx">
        <pc:chgData name="McHarg, Catherine" userId="88b8f76c-9ae3-4745-88eb-fe0667a22af5" providerId="ADAL" clId="{CA6F3431-AE1E-495F-A75B-7AA93AB5A731}" dt="2026-07-01T13:35:23.656" v="185" actId="20577"/>
        <pc:sldMkLst>
          <pc:docMk/>
          <pc:sldMk cId="712611628" sldId="426"/>
        </pc:sldMkLst>
        <pc:grpChg chg="add mod">
          <ac:chgData name="McHarg, Catherine" userId="88b8f76c-9ae3-4745-88eb-fe0667a22af5" providerId="ADAL" clId="{CA6F3431-AE1E-495F-A75B-7AA93AB5A731}" dt="2026-07-01T13:27:34.561" v="183" actId="164"/>
          <ac:grpSpMkLst>
            <pc:docMk/>
            <pc:sldMk cId="712611628" sldId="426"/>
            <ac:grpSpMk id="3" creationId="{83F167F1-7798-477F-9E40-39B72CA49E01}"/>
          </ac:grpSpMkLst>
        </pc:grpChg>
        <pc:grpChg chg="mod">
          <ac:chgData name="McHarg, Catherine" userId="88b8f76c-9ae3-4745-88eb-fe0667a22af5" providerId="ADAL" clId="{CA6F3431-AE1E-495F-A75B-7AA93AB5A731}" dt="2026-07-01T13:27:34.561" v="183" actId="164"/>
          <ac:grpSpMkLst>
            <pc:docMk/>
            <pc:sldMk cId="712611628" sldId="426"/>
            <ac:grpSpMk id="16" creationId="{BC77CD5E-5B79-5107-E2DE-C8E0AACDA946}"/>
          </ac:grpSpMkLst>
        </pc:grpChg>
        <pc:picChg chg="mod">
          <ac:chgData name="McHarg, Catherine" userId="88b8f76c-9ae3-4745-88eb-fe0667a22af5" providerId="ADAL" clId="{CA6F3431-AE1E-495F-A75B-7AA93AB5A731}" dt="2026-07-01T13:27:34.561" v="183" actId="164"/>
          <ac:picMkLst>
            <pc:docMk/>
            <pc:sldMk cId="712611628" sldId="426"/>
            <ac:picMk id="19" creationId="{717A5C8A-68AC-B555-ACFC-42BFB2D5A4CB}"/>
          </ac:picMkLst>
        </pc:picChg>
      </pc:sldChg>
      <pc:sldChg chg="modAnim modNotesTx">
        <pc:chgData name="McHarg, Catherine" userId="88b8f76c-9ae3-4745-88eb-fe0667a22af5" providerId="ADAL" clId="{CA6F3431-AE1E-495F-A75B-7AA93AB5A731}" dt="2026-07-01T13:36:21.673" v="195" actId="6549"/>
        <pc:sldMkLst>
          <pc:docMk/>
          <pc:sldMk cId="1764602360" sldId="427"/>
        </pc:sldMkLst>
      </pc:sldChg>
      <pc:sldChg chg="addSp modSp modAnim modNotesTx">
        <pc:chgData name="McHarg, Catherine" userId="88b8f76c-9ae3-4745-88eb-fe0667a22af5" providerId="ADAL" clId="{CA6F3431-AE1E-495F-A75B-7AA93AB5A731}" dt="2026-07-01T13:37:00.327" v="199"/>
        <pc:sldMkLst>
          <pc:docMk/>
          <pc:sldMk cId="1302958926" sldId="428"/>
        </pc:sldMkLst>
        <pc:grpChg chg="add mod">
          <ac:chgData name="McHarg, Catherine" userId="88b8f76c-9ae3-4745-88eb-fe0667a22af5" providerId="ADAL" clId="{CA6F3431-AE1E-495F-A75B-7AA93AB5A731}" dt="2026-07-01T13:36:58.168" v="198" actId="164"/>
          <ac:grpSpMkLst>
            <pc:docMk/>
            <pc:sldMk cId="1302958926" sldId="428"/>
            <ac:grpSpMk id="3" creationId="{D899DB83-B82A-11F4-4127-A548448CE9F0}"/>
          </ac:grpSpMkLst>
        </pc:grpChg>
        <pc:grpChg chg="mod">
          <ac:chgData name="McHarg, Catherine" userId="88b8f76c-9ae3-4745-88eb-fe0667a22af5" providerId="ADAL" clId="{CA6F3431-AE1E-495F-A75B-7AA93AB5A731}" dt="2026-07-01T13:36:58.168" v="198" actId="164"/>
          <ac:grpSpMkLst>
            <pc:docMk/>
            <pc:sldMk cId="1302958926" sldId="428"/>
            <ac:grpSpMk id="17" creationId="{56A930D3-3A71-7DF6-18D9-17B68E9A0113}"/>
          </ac:grpSpMkLst>
        </pc:grpChg>
        <pc:picChg chg="mod">
          <ac:chgData name="McHarg, Catherine" userId="88b8f76c-9ae3-4745-88eb-fe0667a22af5" providerId="ADAL" clId="{CA6F3431-AE1E-495F-A75B-7AA93AB5A731}" dt="2026-07-01T13:36:58.168" v="198" actId="164"/>
          <ac:picMkLst>
            <pc:docMk/>
            <pc:sldMk cId="1302958926" sldId="428"/>
            <ac:picMk id="20" creationId="{337AB1CD-80E6-4913-DF42-3A356EEAF702}"/>
          </ac:picMkLst>
        </pc:picChg>
      </pc:sldChg>
      <pc:sldChg chg="modAnim modNotesTx">
        <pc:chgData name="McHarg, Catherine" userId="88b8f76c-9ae3-4745-88eb-fe0667a22af5" providerId="ADAL" clId="{CA6F3431-AE1E-495F-A75B-7AA93AB5A731}" dt="2026-07-03T10:40:20.131" v="362" actId="313"/>
        <pc:sldMkLst>
          <pc:docMk/>
          <pc:sldMk cId="3730527475" sldId="429"/>
        </pc:sldMkLst>
      </pc:sldChg>
      <pc:sldChg chg="modAnim modNotesTx">
        <pc:chgData name="McHarg, Catherine" userId="88b8f76c-9ae3-4745-88eb-fe0667a22af5" providerId="ADAL" clId="{CA6F3431-AE1E-495F-A75B-7AA93AB5A731}" dt="2026-07-01T13:40:58.884" v="260" actId="20577"/>
        <pc:sldMkLst>
          <pc:docMk/>
          <pc:sldMk cId="2572683578" sldId="430"/>
        </pc:sldMkLst>
      </pc:sldChg>
      <pc:sldChg chg="modAnim modNotesTx">
        <pc:chgData name="McHarg, Catherine" userId="88b8f76c-9ae3-4745-88eb-fe0667a22af5" providerId="ADAL" clId="{CA6F3431-AE1E-495F-A75B-7AA93AB5A731}" dt="2026-07-01T13:41:36.822" v="269"/>
        <pc:sldMkLst>
          <pc:docMk/>
          <pc:sldMk cId="2505696133" sldId="431"/>
        </pc:sldMkLst>
      </pc:sldChg>
      <pc:sldChg chg="modSp mod modAnim modNotesTx">
        <pc:chgData name="McHarg, Catherine" userId="88b8f76c-9ae3-4745-88eb-fe0667a22af5" providerId="ADAL" clId="{CA6F3431-AE1E-495F-A75B-7AA93AB5A731}" dt="2026-07-01T13:42:30.320" v="281"/>
        <pc:sldMkLst>
          <pc:docMk/>
          <pc:sldMk cId="2854946592" sldId="432"/>
        </pc:sldMkLst>
        <pc:spChg chg="mod">
          <ac:chgData name="McHarg, Catherine" userId="88b8f76c-9ae3-4745-88eb-fe0667a22af5" providerId="ADAL" clId="{CA6F3431-AE1E-495F-A75B-7AA93AB5A731}" dt="2026-07-01T13:42:22.808" v="279" actId="14100"/>
          <ac:spMkLst>
            <pc:docMk/>
            <pc:sldMk cId="2854946592" sldId="432"/>
            <ac:spMk id="15" creationId="{217FC949-1EAC-B6DE-BC37-581B8E42731D}"/>
          </ac:spMkLst>
        </pc:spChg>
        <pc:spChg chg="mod">
          <ac:chgData name="McHarg, Catherine" userId="88b8f76c-9ae3-4745-88eb-fe0667a22af5" providerId="ADAL" clId="{CA6F3431-AE1E-495F-A75B-7AA93AB5A731}" dt="2026-07-01T13:42:26.675" v="280" actId="1076"/>
          <ac:spMkLst>
            <pc:docMk/>
            <pc:sldMk cId="2854946592" sldId="432"/>
            <ac:spMk id="16" creationId="{61791425-F197-FA3D-5F2A-B2EBB1F364A6}"/>
          </ac:spMkLst>
        </pc:spChg>
      </pc:sldChg>
      <pc:sldChg chg="modAnim modNotesTx">
        <pc:chgData name="McHarg, Catherine" userId="88b8f76c-9ae3-4745-88eb-fe0667a22af5" providerId="ADAL" clId="{CA6F3431-AE1E-495F-A75B-7AA93AB5A731}" dt="2026-07-01T13:42:43.776" v="283"/>
        <pc:sldMkLst>
          <pc:docMk/>
          <pc:sldMk cId="3935370505" sldId="43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7/3/2026</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7/3/2026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IC126/008"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IC126/01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mmons.wikimedia.org/wiki/File:Happisburgh_handaxe.jpg"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bbc.co.uk/news/science-environment-26025763"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bc.co.uk/news/science-environment-2602576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images-books/photos/item/IC015/00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IC015/00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IC126/008"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istoricengland.org.uk/images-books/photos/item/IC126/008"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ahobproject.org/Picture_Library/hoxnian/Full_Size/Swanskull.jpg"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swanscombeheritagepark.co.uk/interpretation.htm"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File:Hand_Axe_Sculpture_in_Swanscombe_Heritage_Park_-_geograph.org.uk_-_1417150.jpg"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www.swanscombeheritagepark.co.uk/interpretation.htm" TargetMode="External"/><Relationship Id="rId4" Type="http://schemas.openxmlformats.org/officeDocument/2006/relationships/hyperlink" Target="https://commons.wikimedia.org/wiki/File:Franks_HouseDSCF7155.jpg"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AA028489"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commons.wikimedia.org/wiki/File:Lynford_Hand_axe-Cordiform.jp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commons.wikimedia.org/wiki/File:Cave_dwellers_reconstructed,_Kents_Cavern_-_geograph.org.uk_-_6309394.jp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www.kents-cavern.co.uk/main.cfm?main=535"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ki/File:Kents_Cavern_(6982).jpg"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www.kents-cavern.co.uk/main.cfm?main=535"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kents-cavern.co.uk/main.cfm?main=535"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i.dailymail.co.uk/i/pix/2013/11/25/article-2513128-19A22BCF00000578-779_634x434.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i.dailymail.co.uk/i/pix/2013/11/25/article-2513128-19A22BCF00000578-779_634x434.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easyliveauction.com/catalogue/lot/257781f68588b5a0aa0298998dc906b7/0af8d24542e81eb9357e7ef448a6646f/estate-and-property-clearance-sale-all-lots-start-at-5-vi/"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istoricengland.org.uk/images-books/photos/item/DP030334"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www.creswell-crags.org.uk/learning-resources.aspx"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commons.wikimedia.org/wiki/File:Ochre_Horse.jpg"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www.creswell-crags.org.uk/learning-resources.aspx"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IC126/00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DP08119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DP081190"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wessexarch.co.uk/files/Learning/pdf/activity_sheet_flint.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sz="1200" b="1" dirty="0">
                <a:cs typeface="Arial" panose="020B0604020202020204" pitchFamily="34" charset="0"/>
              </a:rPr>
              <a:t>IMAGE:</a:t>
            </a:r>
          </a:p>
          <a:p>
            <a:r>
              <a:rPr lang="en-GB" altLang="en-US" sz="1200" dirty="0"/>
              <a:t>Reconstruction illustration giving an artist's impression of tool-making at an early Upper Palaeolithic hyena den, excavated near Oakham in Rutland, as it may have appeared 30,000 - 40,000 years ago.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t>Artist: Judith Dobie. c.1995 - c.1999. © Historic England Archive. Ref: IC126/008 - </a:t>
            </a:r>
            <a:r>
              <a:rPr lang="en-GB" sz="1200" u="sng" kern="1200" dirty="0">
                <a:solidFill>
                  <a:schemeClr val="tx1"/>
                </a:solidFill>
                <a:effectLst/>
                <a:latin typeface="+mn-lt"/>
                <a:ea typeface="+mn-ea"/>
                <a:cs typeface="+mn-cs"/>
                <a:hlinkClick r:id="rId3"/>
              </a:rPr>
              <a:t>https://historicengland.org.uk/images-books/photos/item/IC126/008</a:t>
            </a:r>
            <a:r>
              <a:rPr lang="en-GB" sz="1200" kern="1200" dirty="0">
                <a:solidFill>
                  <a:schemeClr val="tx1"/>
                </a:solidFill>
                <a:effectLst/>
                <a:latin typeface="+mn-lt"/>
                <a:ea typeface="+mn-ea"/>
                <a:cs typeface="+mn-cs"/>
              </a:rPr>
              <a:t> </a:t>
            </a:r>
            <a:endParaRPr lang="en-GB" altLang="en-US" sz="1200" dirty="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dirty="0"/>
          </a:p>
        </p:txBody>
      </p:sp>
    </p:spTree>
    <p:extLst>
      <p:ext uri="{BB962C8B-B14F-4D97-AF65-F5344CB8AC3E}">
        <p14:creationId xmlns:p14="http://schemas.microsoft.com/office/powerpoint/2010/main" val="2769667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altLang="en-US" sz="1200" dirty="0">
                <a:ea typeface="MS PGothic" panose="020B0600070205080204" pitchFamily="34" charset="-128"/>
                <a:cs typeface="Arial" panose="020B0604020202020204" pitchFamily="34" charset="0"/>
              </a:rPr>
              <a:t>Late Upper Palaeolithic flint blade from Norfolk © The Portable Antiquities Scheme/The Trustees of the British Museum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1075820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55B09-0C0F-1076-EACA-064124677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B2000-531B-4D59-BD46-78DC21B7AED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B7C495A-C4C5-4D1F-D84A-331429694A33}"/>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altLang="en-US" sz="1200" dirty="0">
                <a:ea typeface="MS PGothic" panose="020B0600070205080204" pitchFamily="34" charset="-128"/>
                <a:cs typeface="Arial" panose="020B0604020202020204" pitchFamily="34" charset="0"/>
              </a:rPr>
              <a:t>Late Upper Palaeolithic flint blade from Norfolk © The Portable Antiquities Scheme/The Trustees of the British Museum</a:t>
            </a:r>
          </a:p>
          <a:p>
            <a:r>
              <a:rPr lang="en-GB" altLang="en-US" sz="1200" dirty="0">
                <a:ea typeface="MS PGothic" panose="020B0600070205080204" pitchFamily="34" charset="-128"/>
                <a:cs typeface="Arial" panose="020B0604020202020204" pitchFamily="34" charset="0"/>
              </a:rPr>
              <a:t>Reconstruction illustration showing a 30,000 - 40,000 year old leaf-point flint tool found at an early Upper Palaeolithic hyaena den near Oakland in Rutland,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shown bound to a spear shaft or wooden tool handle and as it may have looked when in use. © Historic England Archive. Ref: IC126/010 - </a:t>
            </a:r>
            <a:r>
              <a:rPr lang="en-GB" sz="1200" u="sng" kern="1200" dirty="0">
                <a:solidFill>
                  <a:schemeClr val="tx1"/>
                </a:solidFill>
                <a:effectLst/>
                <a:latin typeface="+mn-lt"/>
                <a:ea typeface="+mn-ea"/>
                <a:cs typeface="+mn-cs"/>
                <a:hlinkClick r:id="rId3"/>
              </a:rPr>
              <a:t>https://historicengland.org.uk/images-books/photos/item/IC126/010</a:t>
            </a:r>
            <a:r>
              <a:rPr lang="en-GB" sz="1200" kern="1200" dirty="0">
                <a:solidFill>
                  <a:schemeClr val="tx1"/>
                </a:solidFill>
                <a:effectLst/>
                <a:latin typeface="+mn-lt"/>
                <a:ea typeface="+mn-ea"/>
                <a:cs typeface="+mn-cs"/>
              </a:rPr>
              <a:t> </a:t>
            </a:r>
            <a:endParaRPr lang="en-GB" altLang="en-US" sz="1200" dirty="0">
              <a:ea typeface="MS PGothic" panose="020B0600070205080204" pitchFamily="34" charset="-128"/>
              <a:cs typeface="Arial" panose="020B0604020202020204" pitchFamily="34" charset="0"/>
            </a:endParaRP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What might archaeologists be missing from sites where only stone tools survive?</a:t>
            </a:r>
          </a:p>
          <a:p>
            <a:endParaRPr lang="en-US" dirty="0"/>
          </a:p>
        </p:txBody>
      </p:sp>
      <p:sp>
        <p:nvSpPr>
          <p:cNvPr id="4" name="Slide Number Placeholder 3">
            <a:extLst>
              <a:ext uri="{FF2B5EF4-FFF2-40B4-BE49-F238E27FC236}">
                <a16:creationId xmlns:a16="http://schemas.microsoft.com/office/drawing/2014/main" id="{BFB5DCCC-688E-7E8D-4C91-A682CBF8CB62}"/>
              </a:ext>
            </a:extLst>
          </p:cNvPr>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2491469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IMAGE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Europe c 500,000 years ago © Historic England</a:t>
            </a:r>
          </a:p>
          <a:p>
            <a:pPr algn="just" eaLnBrk="1" hangingPunct="1"/>
            <a:endParaRPr lang="en-GB" altLang="en-US" sz="1200" b="1"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Changing geography:</a:t>
            </a:r>
          </a:p>
          <a:p>
            <a:pPr algn="just" eaLnBrk="1" hangingPunct="1"/>
            <a:r>
              <a:rPr lang="en-GB" altLang="en-US" sz="1200" dirty="0">
                <a:ea typeface="MS PGothic" panose="020B0600070205080204" pitchFamily="34" charset="-128"/>
                <a:cs typeface="Arial" panose="020B0604020202020204" pitchFamily="34" charset="0"/>
              </a:rPr>
              <a:t>Britain has not always looked as it does now. During the Palaeolithic there was a succession of cold periods called ice ages or ‘glaciations’, interspersed with warmer periods or ‘interglacials</a:t>
            </a:r>
            <a:r>
              <a:rPr lang="en-GB" altLang="en-US" sz="1200" dirty="0">
                <a:solidFill>
                  <a:srgbClr val="00B050"/>
                </a:solidFill>
                <a:ea typeface="MS PGothic" panose="020B0600070205080204" pitchFamily="34" charset="-128"/>
                <a:cs typeface="Arial" panose="020B0604020202020204" pitchFamily="34" charset="0"/>
              </a:rPr>
              <a:t>’</a:t>
            </a:r>
            <a:r>
              <a:rPr lang="en-GB" altLang="en-US" sz="1200" dirty="0">
                <a:solidFill>
                  <a:srgbClr val="FF0000"/>
                </a:solidFill>
                <a:ea typeface="MS PGothic" panose="020B0600070205080204" pitchFamily="34" charset="-128"/>
                <a:cs typeface="Arial" panose="020B0604020202020204" pitchFamily="34" charset="0"/>
              </a:rPr>
              <a:t>.</a:t>
            </a:r>
          </a:p>
          <a:p>
            <a:pPr algn="just" eaLnBrk="1" hangingPunct="1"/>
            <a:endParaRPr lang="en-GB" altLang="en-US" sz="1200" dirty="0">
              <a:solidFill>
                <a:srgbClr val="FF0000"/>
              </a:solidFill>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As well as the climatic effects, the appearance of Britain was altered by the physical impact of the glaciers and changing sea levels linked to the expansion or melting of the ice. Not only did the plants and animals that lived here change as it became warmer and colder, but the shape of our coast and the course of our rivers have also changed.</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During the Lower Palaeolithic Britain was not an island, it was connected to other European countries: France, the Netherlands, Germany and Denmark</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3760899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A71B-DA3C-1043-9683-319D73817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45FE1-7EF5-2EA7-C1C0-813693BE4A7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CEF0F34-7A4D-DCF4-D32D-47091CB290D2}"/>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IMAGE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Europe c 500,000 years ago © Historic England</a:t>
            </a:r>
          </a:p>
          <a:p>
            <a:pPr algn="just" eaLnBrk="1" hangingPunct="1"/>
            <a:endParaRPr lang="en-GB" altLang="en-US" sz="1200" b="1"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Changing geography:</a:t>
            </a:r>
          </a:p>
          <a:p>
            <a:pPr algn="just" eaLnBrk="1" hangingPunct="1"/>
            <a:r>
              <a:rPr lang="en-GB" altLang="en-US" sz="1200" dirty="0">
                <a:ea typeface="MS PGothic" panose="020B0600070205080204" pitchFamily="34" charset="-128"/>
                <a:cs typeface="Arial" panose="020B0604020202020204" pitchFamily="34" charset="0"/>
              </a:rPr>
              <a:t>Britain has not always looked as it does now. During the Palaeolithic there was a succession of cold periods called ice ages or ‘glaciations’, interspersed with warmer periods or ‘interglacials</a:t>
            </a:r>
            <a:r>
              <a:rPr lang="en-GB" altLang="en-US" sz="1200" dirty="0">
                <a:solidFill>
                  <a:srgbClr val="00B050"/>
                </a:solidFill>
                <a:ea typeface="MS PGothic" panose="020B0600070205080204" pitchFamily="34" charset="-128"/>
                <a:cs typeface="Arial" panose="020B0604020202020204" pitchFamily="34" charset="0"/>
              </a:rPr>
              <a:t>’</a:t>
            </a:r>
            <a:r>
              <a:rPr lang="en-GB" altLang="en-US" sz="1200" dirty="0">
                <a:solidFill>
                  <a:srgbClr val="FF0000"/>
                </a:solidFill>
                <a:ea typeface="MS PGothic" panose="020B0600070205080204" pitchFamily="34" charset="-128"/>
                <a:cs typeface="Arial" panose="020B0604020202020204" pitchFamily="34" charset="0"/>
              </a:rPr>
              <a:t>.</a:t>
            </a:r>
          </a:p>
          <a:p>
            <a:pPr algn="just" eaLnBrk="1" hangingPunct="1"/>
            <a:endParaRPr lang="en-GB" altLang="en-US" sz="1200" dirty="0">
              <a:solidFill>
                <a:srgbClr val="FF0000"/>
              </a:solidFill>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As well as the climatic effects, the appearance of Britain was altered by the physical impact of the glaciers and changing sea levels linked to the expansion or melting of the ice. Not only did the plants and animals that lived here change as it became warmer and colder, but the shape of our coast and the course of our rivers have also changed.</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During the Lower Palaeolithic Britain was not an island, it was connected to other European countries: France, the Netherlands, Germany and Denmark</a:t>
            </a:r>
          </a:p>
          <a:p>
            <a:endParaRPr lang="en-US" dirty="0"/>
          </a:p>
        </p:txBody>
      </p:sp>
      <p:sp>
        <p:nvSpPr>
          <p:cNvPr id="4" name="Slide Number Placeholder 3">
            <a:extLst>
              <a:ext uri="{FF2B5EF4-FFF2-40B4-BE49-F238E27FC236}">
                <a16:creationId xmlns:a16="http://schemas.microsoft.com/office/drawing/2014/main" id="{658D6794-23D9-8EE9-F6E2-A184789BD785}"/>
              </a:ext>
            </a:extLst>
          </p:cNvPr>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3675241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IMAGE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Europe c 16,000 years ago © Historic England</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How do archaeologists find out about climate and vegetation in the past?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259009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Click</a:t>
            </a:r>
            <a:r>
              <a:rPr lang="en-GB" altLang="en-US" sz="1200" dirty="0">
                <a:ea typeface="MS PGothic" panose="020B0600070205080204" pitchFamily="34" charset="-128"/>
                <a:cs typeface="Arial" panose="020B0604020202020204" pitchFamily="34" charset="0"/>
              </a:rPr>
              <a:t> on the red dots to learn more about each location</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After exploring the red dots (to finish)</a:t>
            </a:r>
          </a:p>
          <a:p>
            <a:pPr algn="just" eaLnBrk="1" hangingPunct="1"/>
            <a:r>
              <a:rPr lang="en-GB" altLang="en-US" sz="1200" dirty="0">
                <a:ea typeface="MS PGothic" panose="020B0600070205080204" pitchFamily="34" charset="-128"/>
                <a:cs typeface="Arial" panose="020B0604020202020204" pitchFamily="34" charset="0"/>
              </a:rPr>
              <a:t>We have looked at sites ranging from nearly a million years old to about 12,000 years ago. </a:t>
            </a:r>
          </a:p>
          <a:p>
            <a:pPr algn="just" eaLnBrk="1" hangingPunct="1"/>
            <a:r>
              <a:rPr lang="en-GB" altLang="en-US" sz="1200" dirty="0">
                <a:ea typeface="MS PGothic" panose="020B0600070205080204" pitchFamily="34" charset="-128"/>
                <a:cs typeface="Arial" panose="020B0604020202020204" pitchFamily="34" charset="0"/>
              </a:rPr>
              <a:t>These represent ‘snapshots’ from an  immensely long period of time. </a:t>
            </a:r>
          </a:p>
          <a:p>
            <a:pPr algn="just" eaLnBrk="1" hangingPunct="1"/>
            <a:r>
              <a:rPr lang="en-GB" altLang="en-US" sz="1200" dirty="0">
                <a:ea typeface="MS PGothic" panose="020B0600070205080204" pitchFamily="34" charset="-128"/>
                <a:cs typeface="Arial" panose="020B0604020202020204" pitchFamily="34" charset="0"/>
              </a:rPr>
              <a:t>However, at other times during the Palaeolithic, no-one lived in Britain at all. </a:t>
            </a:r>
          </a:p>
          <a:p>
            <a:pPr algn="just" eaLnBrk="1" hangingPunct="1"/>
            <a:r>
              <a:rPr lang="en-GB" altLang="en-US" sz="1200" dirty="0">
                <a:ea typeface="MS PGothic" panose="020B0600070205080204" pitchFamily="34" charset="-128"/>
                <a:cs typeface="Arial" panose="020B0604020202020204" pitchFamily="34" charset="0"/>
              </a:rPr>
              <a:t>This was either because it was too cold or because it was an island and early humans did not have boats to get here.</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Ice ages occur when there are changes in the earth’s orbit around the sun. </a:t>
            </a:r>
          </a:p>
          <a:p>
            <a:pPr algn="just" eaLnBrk="1" hangingPunct="1"/>
            <a:r>
              <a:rPr lang="en-GB" altLang="en-US" sz="1200" dirty="0">
                <a:ea typeface="MS PGothic" panose="020B0600070205080204" pitchFamily="34" charset="-128"/>
                <a:cs typeface="Arial" panose="020B0604020202020204" pitchFamily="34" charset="0"/>
              </a:rPr>
              <a:t>One very cold period occurred about half a million years ago, between the occupation of Britain by </a:t>
            </a:r>
            <a:r>
              <a:rPr lang="en-GB" altLang="en-US" sz="1200" i="1" dirty="0">
                <a:ea typeface="MS PGothic" panose="020B0600070205080204" pitchFamily="34" charset="-128"/>
                <a:cs typeface="Arial" panose="020B0604020202020204" pitchFamily="34" charset="0"/>
              </a:rPr>
              <a:t>Homo heidelbergensis</a:t>
            </a:r>
            <a:r>
              <a:rPr lang="en-GB" altLang="en-US" sz="1200" dirty="0">
                <a:ea typeface="MS PGothic" panose="020B0600070205080204" pitchFamily="34" charset="-128"/>
                <a:cs typeface="Arial" panose="020B0604020202020204" pitchFamily="34" charset="0"/>
              </a:rPr>
              <a:t> and the first Neanderthals. </a:t>
            </a:r>
          </a:p>
          <a:p>
            <a:pPr algn="just" eaLnBrk="1" hangingPunct="1"/>
            <a:r>
              <a:rPr lang="en-GB" altLang="en-US" sz="1200" dirty="0">
                <a:ea typeface="MS PGothic" panose="020B0600070205080204" pitchFamily="34" charset="-128"/>
                <a:cs typeface="Arial" panose="020B0604020202020204" pitchFamily="34" charset="0"/>
              </a:rPr>
              <a:t>Glaciers rolled (‘moved’ rather than rolled?) across Britain and changed the courses of many rivers.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The last Ice Age started about 100,000 years ago. During this period people were only here during the brief warmer periods. </a:t>
            </a:r>
          </a:p>
          <a:p>
            <a:pPr algn="just" eaLnBrk="1" hangingPunct="1"/>
            <a:r>
              <a:rPr lang="en-GB" altLang="en-US" sz="1200" dirty="0">
                <a:ea typeface="MS PGothic" panose="020B0600070205080204" pitchFamily="34" charset="-128"/>
                <a:cs typeface="Arial" panose="020B0604020202020204" pitchFamily="34" charset="0"/>
              </a:rPr>
              <a:t>But after the Ice Age finished, around 11,000 years ago, humans returned to Britain for the last time – we have been here ever since!</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What do you think our ancestors did when the climate became colder?</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How is the climate changing today, what effects might it have on us?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48891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47B44-30C0-7F1E-8C73-6F325F6E25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AF3EF-C9AD-6EED-A592-F32BB9FC7EF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E54F105-9B95-6FE2-9FB9-F57C7C56F2AF}"/>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Happisburgh handaxe </a:t>
            </a:r>
            <a:r>
              <a:rPr lang="en-GB" altLang="en-US" sz="1200" dirty="0">
                <a:ea typeface="MS PGothic" panose="020B0600070205080204" pitchFamily="34" charset="-128"/>
                <a:cs typeface="Arial" panose="020B0604020202020204" pitchFamily="34" charset="0"/>
              </a:rPr>
              <a:t>© Portable Antiquities Scheme, CC BY-SA 3.0, via Wikimedia Commons - </a:t>
            </a:r>
            <a:r>
              <a:rPr lang="en-GB" sz="1200" u="sng" kern="1200" dirty="0">
                <a:solidFill>
                  <a:schemeClr val="tx1"/>
                </a:solidFill>
                <a:effectLst/>
                <a:latin typeface="+mn-lt"/>
                <a:ea typeface="+mn-ea"/>
                <a:cs typeface="+mn-cs"/>
                <a:hlinkClick r:id="rId3"/>
              </a:rPr>
              <a:t>https://commons.wikimedia.org/wiki/File:Happisburgh_handaxe.jpg</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What other kinds of evidence might archaeologists find on beaches?</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ACTIVITY: </a:t>
            </a:r>
          </a:p>
          <a:p>
            <a:r>
              <a:rPr lang="en-GB" altLang="en-US" sz="1200" dirty="0">
                <a:ea typeface="MS PGothic" panose="020B0600070205080204" pitchFamily="34" charset="-128"/>
                <a:cs typeface="Arial" panose="020B0604020202020204" pitchFamily="34" charset="0"/>
              </a:rPr>
              <a:t>Make your own footprints. Can you measure your foot size and stride?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BBC article with clip about the footprints - </a:t>
            </a:r>
            <a:r>
              <a:rPr lang="en-GB" sz="1200" u="sng" kern="1200" dirty="0">
                <a:solidFill>
                  <a:schemeClr val="tx1"/>
                </a:solidFill>
                <a:effectLst/>
                <a:latin typeface="+mn-lt"/>
                <a:ea typeface="+mn-ea"/>
                <a:cs typeface="+mn-cs"/>
                <a:hlinkClick r:id="rId4"/>
              </a:rPr>
              <a:t>https://www.bbc.co.uk/news/science-environment-26025763</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13DC9B76-B85A-D1F1-5CD2-94A0C4436B52}"/>
              </a:ext>
            </a:extLst>
          </p:cNvPr>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1861311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0B06E-EC33-D248-F55F-A353A789CE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F6F70-8C42-ED0D-156F-9735BBD4241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944DBF-B67A-BAFF-33D0-8B00F1319BBA}"/>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 </a:t>
            </a:r>
          </a:p>
          <a:p>
            <a:r>
              <a:rPr lang="en-GB" altLang="en-US" sz="1200" dirty="0">
                <a:ea typeface="MS PGothic" panose="020B0600070205080204" pitchFamily="34" charset="-128"/>
                <a:cs typeface="Arial" panose="020B0604020202020204" pitchFamily="34" charset="0"/>
              </a:rPr>
              <a:t>An archaeologist inspects the human footprints on the beach at Happisburgh. © Martin Bates</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What other kinds of evidence might archaeologists find on beaches?</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ACTIVITY: </a:t>
            </a:r>
          </a:p>
          <a:p>
            <a:r>
              <a:rPr lang="en-GB" altLang="en-US" sz="1200" dirty="0">
                <a:ea typeface="MS PGothic" panose="020B0600070205080204" pitchFamily="34" charset="-128"/>
                <a:cs typeface="Arial" panose="020B0604020202020204" pitchFamily="34" charset="0"/>
              </a:rPr>
              <a:t>Make your own footprints. Can you measure your foot size and stride?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BBC article with clip about the footprints - </a:t>
            </a:r>
            <a:r>
              <a:rPr lang="en-GB" sz="1200" u="sng" kern="1200" dirty="0">
                <a:solidFill>
                  <a:schemeClr val="tx1"/>
                </a:solidFill>
                <a:effectLst/>
                <a:latin typeface="+mn-lt"/>
                <a:ea typeface="+mn-ea"/>
                <a:cs typeface="+mn-cs"/>
                <a:hlinkClick r:id="rId3"/>
              </a:rPr>
              <a:t>https://www.bbc.co.uk/news/science-environment-26025763</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5E06E6F9-CAE4-12BB-93E8-7CDF8FAB1798}"/>
              </a:ext>
            </a:extLst>
          </p:cNvPr>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247593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51EC2-BA6D-C29C-D1FA-CE497B294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C45E77-CECA-7AB1-EDE9-B66D0DBAAF8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F95FFAA-EE80-8186-8020-EADB9E32C906}"/>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A reconstruction drawing showing a group of </a:t>
            </a:r>
            <a:r>
              <a:rPr lang="en-GB" altLang="en-US" sz="1200" i="1" dirty="0">
                <a:ea typeface="MS PGothic" panose="020B0600070205080204" pitchFamily="34" charset="-128"/>
                <a:cs typeface="Arial" panose="020B0604020202020204" pitchFamily="34" charset="0"/>
              </a:rPr>
              <a:t>Homo heidelbergensis </a:t>
            </a:r>
            <a:r>
              <a:rPr lang="en-GB" altLang="en-US" sz="1200" dirty="0">
                <a:ea typeface="MS PGothic" panose="020B0600070205080204" pitchFamily="34" charset="-128"/>
                <a:cs typeface="Arial" panose="020B0604020202020204" pitchFamily="34" charset="0"/>
              </a:rPr>
              <a:t>humans in the Boxgrove landscape around 500,000 years ago. Artist Peter Dunn. © Historic England Archive Ref: IC015/005 - </a:t>
            </a:r>
            <a:r>
              <a:rPr lang="en-GB" sz="1200" u="sng" kern="1200" dirty="0">
                <a:solidFill>
                  <a:schemeClr val="tx1"/>
                </a:solidFill>
                <a:effectLst/>
                <a:latin typeface="+mn-lt"/>
                <a:ea typeface="+mn-ea"/>
                <a:cs typeface="+mn-cs"/>
                <a:hlinkClick r:id="rId3"/>
              </a:rPr>
              <a:t>https://historicengland.org.uk/images-books/photos/item/IC015/005</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If you had to survive in the wild without modern technology, what would you need to consider?</a:t>
            </a:r>
          </a:p>
          <a:p>
            <a:endParaRPr lang="en-US" dirty="0"/>
          </a:p>
        </p:txBody>
      </p:sp>
      <p:sp>
        <p:nvSpPr>
          <p:cNvPr id="4" name="Slide Number Placeholder 3">
            <a:extLst>
              <a:ext uri="{FF2B5EF4-FFF2-40B4-BE49-F238E27FC236}">
                <a16:creationId xmlns:a16="http://schemas.microsoft.com/office/drawing/2014/main" id="{61350A78-48BE-FFB8-1779-2F78F1FC8716}"/>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3572229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6BDB9-AED3-D4C1-BFBE-E13C276DA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15F89-A93A-9D0C-DCB7-3473E76D6F1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71B5A3C-86DB-7D13-963A-D7D5CB04767E}"/>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Reconstruction illustration showing the types of animals whose remains were excavated at Boxgrove Quarry, also known as Eartham Pit, near Boxgrove in West Sussex © Historic England Archive Ref: IC015/001 - </a:t>
            </a:r>
            <a:r>
              <a:rPr lang="en-GB" sz="1200" u="sng" kern="1200" dirty="0">
                <a:solidFill>
                  <a:schemeClr val="tx1"/>
                </a:solidFill>
                <a:effectLst/>
                <a:latin typeface="+mn-lt"/>
                <a:ea typeface="+mn-ea"/>
                <a:cs typeface="+mn-cs"/>
                <a:hlinkClick r:id="rId3"/>
              </a:rPr>
              <a:t>https://historicengland.org.uk/images-books/photos/item/IC015/001</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If you had to survive in the wild without modern technology, what would you need to consider?</a:t>
            </a:r>
          </a:p>
          <a:p>
            <a:endParaRPr lang="en-US" dirty="0"/>
          </a:p>
        </p:txBody>
      </p:sp>
      <p:sp>
        <p:nvSpPr>
          <p:cNvPr id="4" name="Slide Number Placeholder 3">
            <a:extLst>
              <a:ext uri="{FF2B5EF4-FFF2-40B4-BE49-F238E27FC236}">
                <a16:creationId xmlns:a16="http://schemas.microsoft.com/office/drawing/2014/main" id="{94002043-8691-E1A0-5475-89EDA5738B5D}"/>
              </a:ext>
            </a:extLst>
          </p:cNvPr>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3822402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A6D5C-1795-C33D-E250-1AB43BF8E7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57EAC-889D-EF7F-FCC5-43EC4DA6065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F78A6A7-8CA8-A416-EFBD-A6E949FF98BC}"/>
              </a:ext>
            </a:extLst>
          </p:cNvPr>
          <p:cNvSpPr>
            <a:spLocks noGrp="1"/>
          </p:cNvSpPr>
          <p:nvPr>
            <p:ph type="body" idx="1"/>
          </p:nvPr>
        </p:nvSpPr>
        <p:spPr/>
        <p:txBody>
          <a:bodyPr/>
          <a:lstStyle/>
          <a:p>
            <a:r>
              <a:rPr lang="en-GB" altLang="en-US" sz="1200" dirty="0">
                <a:ea typeface="MS PGothic" panose="020B0600070205080204" pitchFamily="34" charset="-128"/>
                <a:cs typeface="Arial" panose="020B0604020202020204" pitchFamily="34" charset="0"/>
              </a:rPr>
              <a:t>Image: </a:t>
            </a:r>
            <a:r>
              <a:rPr lang="en-GB" sz="1200" b="0" i="0" kern="1200" dirty="0">
                <a:solidFill>
                  <a:schemeClr val="tx1"/>
                </a:solidFill>
                <a:effectLst/>
                <a:latin typeface="+mn-lt"/>
                <a:ea typeface="+mn-ea"/>
                <a:cs typeface="+mn-cs"/>
              </a:rPr>
              <a:t>© Historic England Archive ref: DP081190</a:t>
            </a:r>
          </a:p>
          <a:p>
            <a:r>
              <a:rPr lang="en-GB" altLang="en-US" sz="1200" dirty="0">
                <a:ea typeface="MS PGothic" panose="020B0600070205080204" pitchFamily="34" charset="-128"/>
                <a:cs typeface="Arial" panose="020B0604020202020204" pitchFamily="34" charset="0"/>
              </a:rPr>
              <a:t>Taken from the Greek, Palaeo means ‘old’ and lithic means ‘stone’ – so the Palaeolithic is the Old Stone Age.</a:t>
            </a:r>
          </a:p>
          <a:p>
            <a:endParaRPr lang="en-GB" altLang="en-US" sz="1200" dirty="0">
              <a:ea typeface="MS PGothic" panose="020B0600070205080204" pitchFamily="34" charset="-128"/>
              <a:cs typeface="Arial" panose="020B0604020202020204" pitchFamily="34" charset="0"/>
            </a:endParaRPr>
          </a:p>
          <a:p>
            <a:r>
              <a:rPr lang="en-GB" altLang="en-US" sz="1200" dirty="0">
                <a:ea typeface="MS PGothic" panose="020B0600070205080204" pitchFamily="34" charset="-128"/>
                <a:cs typeface="Arial" panose="020B0604020202020204" pitchFamily="34" charset="0"/>
              </a:rPr>
              <a:t>Use the first slides as an introduction to help pupils find out more about the Palaeolithic in general. </a:t>
            </a:r>
          </a:p>
          <a:p>
            <a:r>
              <a:rPr lang="en-GB" altLang="en-US" sz="1200" dirty="0">
                <a:ea typeface="MS PGothic" panose="020B0600070205080204" pitchFamily="34" charset="-128"/>
                <a:cs typeface="Arial" panose="020B0604020202020204" pitchFamily="34" charset="0"/>
              </a:rPr>
              <a:t>Then explore the map to find out more about specific archaeological sites in Britain.</a:t>
            </a:r>
          </a:p>
          <a:p>
            <a:endParaRPr lang="en-US" dirty="0"/>
          </a:p>
        </p:txBody>
      </p:sp>
      <p:sp>
        <p:nvSpPr>
          <p:cNvPr id="4" name="Slide Number Placeholder 3">
            <a:extLst>
              <a:ext uri="{FF2B5EF4-FFF2-40B4-BE49-F238E27FC236}">
                <a16:creationId xmlns:a16="http://schemas.microsoft.com/office/drawing/2014/main" id="{4F07BD5F-9527-F743-1568-824FBF07F431}"/>
              </a:ext>
            </a:extLst>
          </p:cNvPr>
          <p:cNvSpPr>
            <a:spLocks noGrp="1"/>
          </p:cNvSpPr>
          <p:nvPr>
            <p:ph type="sldNum" sz="quarter" idx="5"/>
          </p:nvPr>
        </p:nvSpPr>
        <p:spPr/>
        <p:txBody>
          <a:bodyPr/>
          <a:lstStyle/>
          <a:p>
            <a:fld id="{1AFFFB68-4C17-3C4E-8F1F-E2E74032E6C9}" type="slidenum">
              <a:rPr lang="en-US" smtClean="0"/>
              <a:t>3</a:t>
            </a:fld>
            <a:endParaRPr lang="en-US" dirty="0"/>
          </a:p>
        </p:txBody>
      </p:sp>
    </p:spTree>
    <p:extLst>
      <p:ext uri="{BB962C8B-B14F-4D97-AF65-F5344CB8AC3E}">
        <p14:creationId xmlns:p14="http://schemas.microsoft.com/office/powerpoint/2010/main" val="1966151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sz="1200" b="1" dirty="0">
                <a:cs typeface="Arial" panose="020B0604020202020204" pitchFamily="34" charset="0"/>
              </a:rPr>
              <a:t>IMAGE:</a:t>
            </a:r>
          </a:p>
          <a:p>
            <a:r>
              <a:rPr lang="en-GB" altLang="en-US" sz="1200" dirty="0"/>
              <a:t>Reconstruction illustration giving an artist's impression of tool-making at an early Upper Palaeolithic hyena den, excavated near Oakham in Rutland, as it may have appeared 30,000 - 40,000 years ago.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t>Artist: Judith Dobie. c.1995 - c.1999. © Historic England Archive. Ref: IC126/008 - </a:t>
            </a:r>
            <a:r>
              <a:rPr lang="en-GB" sz="1200" u="sng" kern="1200" dirty="0">
                <a:solidFill>
                  <a:schemeClr val="tx1"/>
                </a:solidFill>
                <a:effectLst/>
                <a:latin typeface="+mn-lt"/>
                <a:ea typeface="+mn-ea"/>
                <a:cs typeface="+mn-cs"/>
                <a:hlinkClick r:id="rId3"/>
              </a:rPr>
              <a:t>https://historicengland.org.uk/images-books/photos/item/IC126/008</a:t>
            </a:r>
            <a:r>
              <a:rPr lang="en-GB" sz="1200" kern="1200" dirty="0">
                <a:solidFill>
                  <a:schemeClr val="tx1"/>
                </a:solidFill>
                <a:effectLst/>
                <a:latin typeface="+mn-lt"/>
                <a:ea typeface="+mn-ea"/>
                <a:cs typeface="+mn-cs"/>
              </a:rPr>
              <a:t> </a:t>
            </a:r>
            <a:endParaRPr lang="en-GB" altLang="en-US" sz="1200" dirty="0">
              <a:cs typeface="Arial" panose="020B0604020202020204" pitchFamily="34" charset="0"/>
            </a:endParaRPr>
          </a:p>
          <a:p>
            <a:endParaRPr lang="en-GB" altLang="en-US" sz="1200" dirty="0">
              <a:cs typeface="Arial" panose="020B0604020202020204" pitchFamily="34" charset="0"/>
            </a:endParaRPr>
          </a:p>
          <a:p>
            <a:r>
              <a:rPr lang="en-GB" altLang="en-US" sz="1200" b="1" dirty="0">
                <a:cs typeface="Arial" panose="020B0604020202020204" pitchFamily="34" charset="0"/>
              </a:rPr>
              <a:t>QUESTION:</a:t>
            </a:r>
          </a:p>
          <a:p>
            <a:r>
              <a:rPr lang="en-GB" altLang="en-US" sz="1200" dirty="0">
                <a:cs typeface="Arial" panose="020B0604020202020204" pitchFamily="34" charset="0"/>
              </a:rPr>
              <a:t>What things do you think our ancestors might have done while sitting by the fire?</a:t>
            </a:r>
          </a:p>
          <a:p>
            <a:endParaRPr lang="en-GB" altLang="en-US" sz="1200" dirty="0">
              <a:cs typeface="Arial" panose="020B0604020202020204" pitchFamily="34" charset="0"/>
            </a:endParaRPr>
          </a:p>
          <a:p>
            <a:r>
              <a:rPr lang="en-GB" altLang="en-US" sz="1200" b="1" dirty="0">
                <a:cs typeface="Arial" panose="020B0604020202020204" pitchFamily="34" charset="0"/>
              </a:rPr>
              <a:t>ACTIVITY: </a:t>
            </a:r>
          </a:p>
          <a:p>
            <a:r>
              <a:rPr lang="en-GB" altLang="en-US" sz="1200" dirty="0">
                <a:cs typeface="Arial" panose="020B0604020202020204" pitchFamily="34" charset="0"/>
              </a:rPr>
              <a:t>What story would you tell if you were sat around a campfire? </a:t>
            </a:r>
          </a:p>
          <a:p>
            <a:r>
              <a:rPr lang="en-GB" altLang="en-US" sz="1200" dirty="0">
                <a:cs typeface="Arial" panose="020B0604020202020204" pitchFamily="34" charset="0"/>
              </a:rPr>
              <a:t>Can you imagine the stories that the people at Beeches Pit might have told? </a:t>
            </a:r>
          </a:p>
          <a:p>
            <a:endParaRPr lang="en-GB" altLang="en-US" sz="12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1120089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0F95A-40CA-45B7-AABB-1C7741BB9D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421A6-45B6-A33A-FEFA-8F303C1B4A0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7B8396-12F4-842D-D9D3-B146A304CEDE}"/>
              </a:ext>
            </a:extLst>
          </p:cNvPr>
          <p:cNvSpPr>
            <a:spLocks noGrp="1"/>
          </p:cNvSpPr>
          <p:nvPr>
            <p:ph type="body" idx="1"/>
          </p:nvPr>
        </p:nvSpPr>
        <p:spPr/>
        <p:txBody>
          <a:bodyPr/>
          <a:lstStyle/>
          <a:p>
            <a:r>
              <a:rPr lang="en-GB" altLang="en-US" sz="1200" b="1" dirty="0">
                <a:cs typeface="Arial" panose="020B0604020202020204" pitchFamily="34" charset="0"/>
              </a:rPr>
              <a:t>IMAGE:</a:t>
            </a:r>
          </a:p>
          <a:p>
            <a:r>
              <a:rPr lang="en-GB" altLang="en-US" sz="1200" dirty="0"/>
              <a:t>Reconstruction illustration giving an artist's impression of tool-making at an early Upper Palaeolithic hyena den, excavated near Oakham in Rutland, as it may have appeared 30,000 - 40,000 years ago.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t>Artist: Judith Dobie. c.1995 - c.1999. © Historic England Archive. Ref: IC126/008 - </a:t>
            </a:r>
            <a:r>
              <a:rPr lang="en-GB" sz="1200" u="sng" kern="1200" dirty="0">
                <a:solidFill>
                  <a:schemeClr val="tx1"/>
                </a:solidFill>
                <a:effectLst/>
                <a:latin typeface="+mn-lt"/>
                <a:ea typeface="+mn-ea"/>
                <a:cs typeface="+mn-cs"/>
                <a:hlinkClick r:id="rId3"/>
              </a:rPr>
              <a:t>https://historicengland.org.uk/images-books/photos/item/IC126/008</a:t>
            </a:r>
            <a:r>
              <a:rPr lang="en-GB" sz="1200" kern="1200" dirty="0">
                <a:solidFill>
                  <a:schemeClr val="tx1"/>
                </a:solidFill>
                <a:effectLst/>
                <a:latin typeface="+mn-lt"/>
                <a:ea typeface="+mn-ea"/>
                <a:cs typeface="+mn-cs"/>
              </a:rPr>
              <a:t> </a:t>
            </a:r>
            <a:endParaRPr lang="en-GB" altLang="en-US" sz="1200" dirty="0">
              <a:cs typeface="Arial" panose="020B0604020202020204" pitchFamily="34" charset="0"/>
            </a:endParaRPr>
          </a:p>
          <a:p>
            <a:endParaRPr lang="en-GB" altLang="en-US" sz="1200" dirty="0">
              <a:cs typeface="Arial" panose="020B0604020202020204" pitchFamily="34" charset="0"/>
            </a:endParaRPr>
          </a:p>
          <a:p>
            <a:r>
              <a:rPr lang="en-GB" altLang="en-US" sz="1200" b="1" dirty="0">
                <a:cs typeface="Arial" panose="020B0604020202020204" pitchFamily="34" charset="0"/>
              </a:rPr>
              <a:t>QUESTION:</a:t>
            </a:r>
          </a:p>
          <a:p>
            <a:r>
              <a:rPr lang="en-GB" altLang="en-US" sz="1200" dirty="0">
                <a:cs typeface="Arial" panose="020B0604020202020204" pitchFamily="34" charset="0"/>
              </a:rPr>
              <a:t>What things do you think our ancestors might have done while sitting by the fire?</a:t>
            </a:r>
          </a:p>
          <a:p>
            <a:endParaRPr lang="en-GB" altLang="en-US" sz="1200" dirty="0">
              <a:cs typeface="Arial" panose="020B0604020202020204" pitchFamily="34" charset="0"/>
            </a:endParaRPr>
          </a:p>
          <a:p>
            <a:r>
              <a:rPr lang="en-GB" altLang="en-US" sz="1200" b="1" dirty="0">
                <a:cs typeface="Arial" panose="020B0604020202020204" pitchFamily="34" charset="0"/>
              </a:rPr>
              <a:t>ACTIVITY: </a:t>
            </a:r>
          </a:p>
          <a:p>
            <a:r>
              <a:rPr lang="en-GB" altLang="en-US" sz="1200" dirty="0">
                <a:cs typeface="Arial" panose="020B0604020202020204" pitchFamily="34" charset="0"/>
              </a:rPr>
              <a:t>What story would you tell if you were sat around a campfire? </a:t>
            </a:r>
          </a:p>
          <a:p>
            <a:r>
              <a:rPr lang="en-GB" altLang="en-US" sz="1200" dirty="0">
                <a:cs typeface="Arial" panose="020B0604020202020204" pitchFamily="34" charset="0"/>
              </a:rPr>
              <a:t>Can you imagine the stories that the people at Beeches Pit might have told? </a:t>
            </a:r>
          </a:p>
          <a:p>
            <a:endParaRPr lang="en-GB" altLang="en-US"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4CA9DC0F-1A12-B133-3A8D-CF926FD4A2BF}"/>
              </a:ext>
            </a:extLst>
          </p:cNvPr>
          <p:cNvSpPr>
            <a:spLocks noGrp="1"/>
          </p:cNvSpPr>
          <p:nvPr>
            <p:ph type="sldNum" sz="quarter" idx="5"/>
          </p:nvPr>
        </p:nvSpPr>
        <p:spPr/>
        <p:txBody>
          <a:bodyPr/>
          <a:lstStyle/>
          <a:p>
            <a:fld id="{1AFFFB68-4C17-3C4E-8F1F-E2E74032E6C9}" type="slidenum">
              <a:rPr lang="en-US" smtClean="0"/>
              <a:t>22</a:t>
            </a:fld>
            <a:endParaRPr lang="en-US" dirty="0"/>
          </a:p>
        </p:txBody>
      </p:sp>
    </p:spTree>
    <p:extLst>
      <p:ext uri="{BB962C8B-B14F-4D97-AF65-F5344CB8AC3E}">
        <p14:creationId xmlns:p14="http://schemas.microsoft.com/office/powerpoint/2010/main" val="3780456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CE06F-D65D-0196-F4FE-96A1BB6B0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83132-0A10-2DF5-5E95-2B2DA9353BD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712816E-E59B-ACEC-54CD-899D5346D3BE}"/>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altLang="en-US" sz="1200" dirty="0">
                <a:ea typeface="MS PGothic" panose="020B0600070205080204" pitchFamily="34" charset="-128"/>
                <a:cs typeface="Arial" panose="020B0604020202020204" pitchFamily="34" charset="0"/>
              </a:rPr>
              <a:t>Swanscombe skull © Natural History Museum</a:t>
            </a:r>
            <a:r>
              <a:rPr lang="en-US" altLang="en-US" sz="1200" dirty="0">
                <a:ea typeface="MS PGothic" panose="020B0600070205080204" pitchFamily="34" charset="-128"/>
                <a:cs typeface="Arial" panose="020B0604020202020204" pitchFamily="34" charset="0"/>
              </a:rPr>
              <a:t> - </a:t>
            </a:r>
            <a:r>
              <a:rPr lang="en-US" sz="1200" u="sng" kern="1200" dirty="0">
                <a:solidFill>
                  <a:schemeClr val="tx1"/>
                </a:solidFill>
                <a:effectLst/>
                <a:latin typeface="+mn-lt"/>
                <a:ea typeface="+mn-ea"/>
                <a:cs typeface="+mn-cs"/>
                <a:hlinkClick r:id="rId3"/>
              </a:rPr>
              <a:t>http://www.ahobproject.org/Picture_Library/hoxnian/Full_Size/Swanskull.jpg</a:t>
            </a:r>
            <a:r>
              <a:rPr lang="en-US" sz="1200" kern="1200" dirty="0">
                <a:solidFill>
                  <a:schemeClr val="tx1"/>
                </a:solidFill>
                <a:effectLst/>
                <a:latin typeface="+mn-lt"/>
                <a:ea typeface="+mn-ea"/>
                <a:cs typeface="+mn-cs"/>
              </a:rPr>
              <a:t> </a:t>
            </a:r>
            <a:endParaRPr lang="en-GB" altLang="en-US" sz="1200" dirty="0">
              <a:ea typeface="MS PGothic" panose="020B0600070205080204" pitchFamily="34" charset="-128"/>
              <a:cs typeface="Arial" panose="020B0604020202020204" pitchFamily="34" charset="0"/>
            </a:endParaRP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How might archaeologists work out what people looked like from their bones?</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LINK:</a:t>
            </a:r>
          </a:p>
          <a:p>
            <a:r>
              <a:rPr lang="en-GB" altLang="en-US" sz="1200" dirty="0">
                <a:ea typeface="MS PGothic" panose="020B0600070205080204" pitchFamily="34" charset="-128"/>
                <a:cs typeface="Arial" panose="020B0604020202020204" pitchFamily="34" charset="0"/>
                <a:hlinkClick r:id="rId4"/>
              </a:rPr>
              <a:t>http://www.swanscombeheritagepark.co.uk/interpretation.htm</a:t>
            </a:r>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2749A5E3-EB47-5A18-66E1-02DF18713DA7}"/>
              </a:ext>
            </a:extLst>
          </p:cNvPr>
          <p:cNvSpPr>
            <a:spLocks noGrp="1"/>
          </p:cNvSpPr>
          <p:nvPr>
            <p:ph type="sldNum" sz="quarter" idx="5"/>
          </p:nvPr>
        </p:nvSpPr>
        <p:spPr/>
        <p:txBody>
          <a:bodyPr/>
          <a:lstStyle/>
          <a:p>
            <a:fld id="{1AFFFB68-4C17-3C4E-8F1F-E2E74032E6C9}" type="slidenum">
              <a:rPr lang="en-US" smtClean="0"/>
              <a:t>23</a:t>
            </a:fld>
            <a:endParaRPr lang="en-US" dirty="0"/>
          </a:p>
        </p:txBody>
      </p:sp>
    </p:spTree>
    <p:extLst>
      <p:ext uri="{BB962C8B-B14F-4D97-AF65-F5344CB8AC3E}">
        <p14:creationId xmlns:p14="http://schemas.microsoft.com/office/powerpoint/2010/main" val="163061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E010-67A6-3CCF-896E-928783DB6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F4406-CBC7-EDD8-B8E2-5019A02FF3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DB2D02-E707-ADAD-2F90-ABAC3536A94A}"/>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sz="1200" b="0" i="0" kern="1200" dirty="0">
                <a:solidFill>
                  <a:schemeClr val="tx1"/>
                </a:solidFill>
                <a:effectLst/>
                <a:latin typeface="+mn-lt"/>
                <a:ea typeface="+mn-ea"/>
                <a:cs typeface="+mn-cs"/>
              </a:rPr>
              <a:t>Hand Axe Sculpture in Swanscombe Heritage Park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 </a:t>
            </a:r>
            <a:r>
              <a:rPr lang="en-GB" sz="1200" b="0" i="0" kern="1200" dirty="0">
                <a:solidFill>
                  <a:schemeClr val="tx1"/>
                </a:solidFill>
                <a:effectLst/>
                <a:latin typeface="+mn-lt"/>
                <a:ea typeface="+mn-ea"/>
                <a:cs typeface="+mn-cs"/>
              </a:rPr>
              <a:t>David Anstiss / Hand Axe Sculpture in Swanscombe Heritage Park - </a:t>
            </a:r>
            <a:r>
              <a:rPr lang="en-GB" sz="1200" u="sng" kern="1200" dirty="0">
                <a:solidFill>
                  <a:schemeClr val="tx1"/>
                </a:solidFill>
                <a:effectLst/>
                <a:latin typeface="+mn-lt"/>
                <a:ea typeface="+mn-ea"/>
                <a:cs typeface="+mn-cs"/>
                <a:hlinkClick r:id="rId3"/>
              </a:rPr>
              <a:t>https://commons.wikimedia.org/wiki/File:Hand_Axe_Sculpture_in_Swanscombe_Heritage_Park_-_geograph.org.uk_-_1417150.jpg</a:t>
            </a:r>
            <a:r>
              <a:rPr lang="en-GB" sz="1200" kern="1200" dirty="0">
                <a:solidFill>
                  <a:schemeClr val="tx1"/>
                </a:solidFill>
                <a:effectLst/>
                <a:latin typeface="+mn-lt"/>
                <a:ea typeface="+mn-ea"/>
                <a:cs typeface="+mn-cs"/>
              </a:rPr>
              <a:t> </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3 hand axes from Barnfield Pit, Swanscombe, Kent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 Johnbod, CC BY-SA 3.0 &lt;https://creativecommons.org/licenses/by-sa/3.0&gt;, via Wikimedia Commons - </a:t>
            </a:r>
            <a:r>
              <a:rPr lang="en-GB" sz="1200" u="sng" kern="1200" dirty="0">
                <a:solidFill>
                  <a:schemeClr val="tx1"/>
                </a:solidFill>
                <a:effectLst/>
                <a:latin typeface="+mn-lt"/>
                <a:ea typeface="+mn-ea"/>
                <a:cs typeface="+mn-cs"/>
                <a:hlinkClick r:id="rId4"/>
              </a:rPr>
              <a:t>https://commons.wikimedia.org/wiki/File:Franks_HouseDSCF7155.jpg</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How might archaeologists work out what people looked like from their bones?</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LINK:</a:t>
            </a:r>
          </a:p>
          <a:p>
            <a:r>
              <a:rPr lang="en-GB" altLang="en-US" sz="1200" dirty="0">
                <a:ea typeface="MS PGothic" panose="020B0600070205080204" pitchFamily="34" charset="-128"/>
                <a:cs typeface="Arial" panose="020B0604020202020204" pitchFamily="34" charset="0"/>
                <a:hlinkClick r:id="rId5"/>
              </a:rPr>
              <a:t>http://www.swanscombeheritagepark.co.uk/interpretation.htm</a:t>
            </a:r>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D273D1FE-394C-0729-903E-A8E83B3B7B9E}"/>
              </a:ext>
            </a:extLst>
          </p:cNvPr>
          <p:cNvSpPr>
            <a:spLocks noGrp="1"/>
          </p:cNvSpPr>
          <p:nvPr>
            <p:ph type="sldNum" sz="quarter" idx="5"/>
          </p:nvPr>
        </p:nvSpPr>
        <p:spPr/>
        <p:txBody>
          <a:bodyPr/>
          <a:lstStyle/>
          <a:p>
            <a:fld id="{1AFFFB68-4C17-3C4E-8F1F-E2E74032E6C9}" type="slidenum">
              <a:rPr lang="en-US" smtClean="0"/>
              <a:t>24</a:t>
            </a:fld>
            <a:endParaRPr lang="en-US" dirty="0"/>
          </a:p>
        </p:txBody>
      </p:sp>
    </p:spTree>
    <p:extLst>
      <p:ext uri="{BB962C8B-B14F-4D97-AF65-F5344CB8AC3E}">
        <p14:creationId xmlns:p14="http://schemas.microsoft.com/office/powerpoint/2010/main" val="1042569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D00B3-99B3-9939-2694-707E730E9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639D6-5D47-C657-0647-3A1117522BE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74A957-C1A3-D5EF-9AEB-0821A097E591}"/>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Mammoth tusks in the stream channel at Lynford during excavation. © Historic England Archive Ref: </a:t>
            </a:r>
            <a:r>
              <a:rPr lang="en-GB" sz="1200" b="0" i="0" kern="1200" dirty="0">
                <a:solidFill>
                  <a:schemeClr val="tx1"/>
                </a:solidFill>
                <a:effectLst/>
                <a:latin typeface="+mn-lt"/>
                <a:ea typeface="+mn-ea"/>
                <a:cs typeface="+mn-cs"/>
              </a:rPr>
              <a:t>AA028489 - </a:t>
            </a:r>
            <a:r>
              <a:rPr lang="en-US" sz="1200" u="sng" kern="1200" dirty="0">
                <a:solidFill>
                  <a:schemeClr val="tx1"/>
                </a:solidFill>
                <a:effectLst/>
                <a:latin typeface="+mn-lt"/>
                <a:ea typeface="+mn-ea"/>
                <a:cs typeface="+mn-cs"/>
                <a:hlinkClick r:id="rId3"/>
              </a:rPr>
              <a:t>https://historicengland.org.uk/images-books/photos/item/AA028489</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How do you think Neanderthal people might have gone about hunting a mammoth?</a:t>
            </a:r>
          </a:p>
          <a:p>
            <a:endParaRPr lang="en-US" dirty="0"/>
          </a:p>
        </p:txBody>
      </p:sp>
      <p:sp>
        <p:nvSpPr>
          <p:cNvPr id="4" name="Slide Number Placeholder 3">
            <a:extLst>
              <a:ext uri="{FF2B5EF4-FFF2-40B4-BE49-F238E27FC236}">
                <a16:creationId xmlns:a16="http://schemas.microsoft.com/office/drawing/2014/main" id="{86EBAAFF-6BB2-85CD-99CE-F0A5486017C9}"/>
              </a:ext>
            </a:extLst>
          </p:cNvPr>
          <p:cNvSpPr>
            <a:spLocks noGrp="1"/>
          </p:cNvSpPr>
          <p:nvPr>
            <p:ph type="sldNum" sz="quarter" idx="5"/>
          </p:nvPr>
        </p:nvSpPr>
        <p:spPr/>
        <p:txBody>
          <a:bodyPr/>
          <a:lstStyle/>
          <a:p>
            <a:fld id="{1AFFFB68-4C17-3C4E-8F1F-E2E74032E6C9}" type="slidenum">
              <a:rPr lang="en-US" smtClean="0"/>
              <a:t>25</a:t>
            </a:fld>
            <a:endParaRPr lang="en-US" dirty="0"/>
          </a:p>
        </p:txBody>
      </p:sp>
    </p:spTree>
    <p:extLst>
      <p:ext uri="{BB962C8B-B14F-4D97-AF65-F5344CB8AC3E}">
        <p14:creationId xmlns:p14="http://schemas.microsoft.com/office/powerpoint/2010/main" val="2937474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AE27A-EE80-FEF0-A10E-D45AF512A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45244-B651-A359-0F8E-23DECA72D0D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808F1F7-C59C-E12F-9092-37ED202F76F8}"/>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Lynford Hand axe-Cordiform © </a:t>
            </a:r>
            <a:r>
              <a:rPr lang="it-IT" altLang="en-US" sz="1200" dirty="0">
                <a:ea typeface="MS PGothic" panose="020B0600070205080204" pitchFamily="34" charset="-128"/>
                <a:cs typeface="Arial" panose="020B0604020202020204" pitchFamily="34" charset="0"/>
              </a:rPr>
              <a:t>José-Manuel Benito Alvarez, CC BY-SA 4.0, via Wikimedia Commons - </a:t>
            </a:r>
            <a:r>
              <a:rPr lang="en-US" sz="1200" u="sng" kern="1200" dirty="0">
                <a:solidFill>
                  <a:schemeClr val="tx1"/>
                </a:solidFill>
                <a:effectLst/>
                <a:latin typeface="+mn-lt"/>
                <a:ea typeface="+mn-ea"/>
                <a:cs typeface="+mn-cs"/>
                <a:hlinkClick r:id="rId3"/>
              </a:rPr>
              <a:t>https://commons.wikimedia.org/wiki/File:Lynford_Hand_axe-Cordiform.jpg</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How do you think Neanderthal people might have gone about hunting a mammoth?</a:t>
            </a:r>
          </a:p>
          <a:p>
            <a:endParaRPr lang="en-US" dirty="0"/>
          </a:p>
        </p:txBody>
      </p:sp>
      <p:sp>
        <p:nvSpPr>
          <p:cNvPr id="4" name="Slide Number Placeholder 3">
            <a:extLst>
              <a:ext uri="{FF2B5EF4-FFF2-40B4-BE49-F238E27FC236}">
                <a16:creationId xmlns:a16="http://schemas.microsoft.com/office/drawing/2014/main" id="{B4DA4C44-0E27-491F-1F17-50670279D2C3}"/>
              </a:ext>
            </a:extLst>
          </p:cNvPr>
          <p:cNvSpPr>
            <a:spLocks noGrp="1"/>
          </p:cNvSpPr>
          <p:nvPr>
            <p:ph type="sldNum" sz="quarter" idx="5"/>
          </p:nvPr>
        </p:nvSpPr>
        <p:spPr/>
        <p:txBody>
          <a:bodyPr/>
          <a:lstStyle/>
          <a:p>
            <a:fld id="{1AFFFB68-4C17-3C4E-8F1F-E2E74032E6C9}" type="slidenum">
              <a:rPr lang="en-US" smtClean="0"/>
              <a:t>26</a:t>
            </a:fld>
            <a:endParaRPr lang="en-US" dirty="0"/>
          </a:p>
        </p:txBody>
      </p:sp>
    </p:spTree>
    <p:extLst>
      <p:ext uri="{BB962C8B-B14F-4D97-AF65-F5344CB8AC3E}">
        <p14:creationId xmlns:p14="http://schemas.microsoft.com/office/powerpoint/2010/main" val="2735720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45C6D-DFBE-F1D8-F76B-9341A17248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C22B8E-18D6-D13E-1479-702009C22F4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4EE2314-6459-1E24-A33D-F9DE1C61B630}"/>
              </a:ext>
            </a:extLst>
          </p:cNvPr>
          <p:cNvSpPr>
            <a:spLocks noGrp="1"/>
          </p:cNvSpPr>
          <p:nvPr>
            <p:ph type="body" idx="1"/>
          </p:nvPr>
        </p:nvSpPr>
        <p:spPr/>
        <p:txBody>
          <a:bodyPr/>
          <a:lstStyle/>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IMAGE: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Cave dwellers reconstructed, Kents Cavern © Cave dwellers reconstructed, Kents Cavern by Stephen Craven, CC BY-SA 2.0, via Wikimedia Commons - </a:t>
            </a:r>
            <a:r>
              <a:rPr lang="en-US" sz="1200" u="sng" kern="1200" dirty="0">
                <a:solidFill>
                  <a:schemeClr val="tx1"/>
                </a:solidFill>
                <a:effectLst/>
                <a:latin typeface="+mn-lt"/>
                <a:ea typeface="+mn-ea"/>
                <a:cs typeface="+mn-cs"/>
                <a:hlinkClick r:id="rId3"/>
              </a:rPr>
              <a:t>https://commons.wikimedia.org/wiki/File:Cave_dwellers_reconstructed,_Kents_Cavern_-_geograph.org.uk_-_6309394.jpg</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QUESTION:</a:t>
            </a:r>
          </a:p>
          <a:p>
            <a:pPr algn="just" eaLnBrk="1" hangingPunct="1"/>
            <a:r>
              <a:rPr lang="en-GB" altLang="en-US" sz="1200" dirty="0">
                <a:ea typeface="MS PGothic" panose="020B0600070205080204" pitchFamily="34" charset="-128"/>
                <a:cs typeface="Arial" panose="020B0604020202020204" pitchFamily="34" charset="0"/>
              </a:rPr>
              <a:t>Why did people sometimes choose to live in caves?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ACTIVITY: </a:t>
            </a:r>
          </a:p>
          <a:p>
            <a:pPr algn="just" eaLnBrk="1" hangingPunct="1"/>
            <a:r>
              <a:rPr lang="en-GB" altLang="en-US" sz="1200" dirty="0">
                <a:ea typeface="MS PGothic" panose="020B0600070205080204" pitchFamily="34" charset="-128"/>
                <a:cs typeface="Arial" panose="020B0604020202020204" pitchFamily="34" charset="0"/>
              </a:rPr>
              <a:t>Imagine what would it be like to stay in a cave without electricity, modern clothes and tools?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LINK:</a:t>
            </a:r>
          </a:p>
          <a:p>
            <a:pPr algn="just" eaLnBrk="1" hangingPunct="1"/>
            <a:r>
              <a:rPr lang="en-GB" altLang="en-US" sz="1200" dirty="0">
                <a:ea typeface="MS PGothic" panose="020B0600070205080204" pitchFamily="34" charset="-128"/>
                <a:cs typeface="Arial" panose="020B0604020202020204" pitchFamily="34" charset="0"/>
                <a:hlinkClick r:id="rId4"/>
              </a:rPr>
              <a:t>http://www.kents-cavern.co.uk/main.cfm?main=535</a:t>
            </a:r>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1ABA7330-7A75-FB5E-3CBD-B312FF783319}"/>
              </a:ext>
            </a:extLst>
          </p:cNvPr>
          <p:cNvSpPr>
            <a:spLocks noGrp="1"/>
          </p:cNvSpPr>
          <p:nvPr>
            <p:ph type="sldNum" sz="quarter" idx="5"/>
          </p:nvPr>
        </p:nvSpPr>
        <p:spPr/>
        <p:txBody>
          <a:bodyPr/>
          <a:lstStyle/>
          <a:p>
            <a:fld id="{1AFFFB68-4C17-3C4E-8F1F-E2E74032E6C9}" type="slidenum">
              <a:rPr lang="en-US" smtClean="0"/>
              <a:t>27</a:t>
            </a:fld>
            <a:endParaRPr lang="en-US" dirty="0"/>
          </a:p>
        </p:txBody>
      </p:sp>
    </p:spTree>
    <p:extLst>
      <p:ext uri="{BB962C8B-B14F-4D97-AF65-F5344CB8AC3E}">
        <p14:creationId xmlns:p14="http://schemas.microsoft.com/office/powerpoint/2010/main" val="1122478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7B030-5B65-1AD3-75C3-726A95D41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73595-B282-4FBD-6D9A-722503A9AC5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D68086E-7513-F07F-A727-E1780E268A66}"/>
              </a:ext>
            </a:extLst>
          </p:cNvPr>
          <p:cNvSpPr>
            <a:spLocks noGrp="1"/>
          </p:cNvSpPr>
          <p:nvPr>
            <p:ph type="body" idx="1"/>
          </p:nvPr>
        </p:nvSpPr>
        <p:spPr/>
        <p:txBody>
          <a:bodyPr/>
          <a:lstStyle/>
          <a:p>
            <a:pPr algn="just" eaLnBrk="1" hangingPunct="1"/>
            <a:r>
              <a:rPr lang="en-GB" altLang="en-US" sz="1200" b="1" dirty="0">
                <a:ea typeface="MS PGothic" panose="020B0600070205080204" pitchFamily="34" charset="-128"/>
                <a:cs typeface="Arial" panose="020B0604020202020204" pitchFamily="34" charset="0"/>
              </a:rPr>
              <a:t>IMAGE:</a:t>
            </a:r>
          </a:p>
          <a:p>
            <a:r>
              <a:rPr lang="en-GB" sz="1200" b="0" i="0" kern="1200" dirty="0">
                <a:solidFill>
                  <a:schemeClr val="tx1"/>
                </a:solidFill>
                <a:effectLst/>
                <a:latin typeface="+mn-lt"/>
                <a:ea typeface="+mn-ea"/>
                <a:cs typeface="+mn-cs"/>
              </a:rPr>
              <a:t>Display case, Kents Cavern </a:t>
            </a:r>
            <a:r>
              <a:rPr lang="en-GB" altLang="en-US" sz="1200" dirty="0">
                <a:ea typeface="MS PGothic" panose="020B0600070205080204" pitchFamily="34" charset="-128"/>
                <a:cs typeface="Arial" panose="020B0604020202020204" pitchFamily="34" charset="0"/>
              </a:rPr>
              <a:t>© Nilfanion, CC BY-SA 4.0, via Wikimedia Commons - </a:t>
            </a:r>
            <a:r>
              <a:rPr lang="en-GB" sz="1200" u="sng" kern="1200" dirty="0">
                <a:solidFill>
                  <a:schemeClr val="tx1"/>
                </a:solidFill>
                <a:effectLst/>
                <a:latin typeface="+mn-lt"/>
                <a:ea typeface="+mn-ea"/>
                <a:cs typeface="+mn-cs"/>
                <a:hlinkClick r:id="rId3"/>
              </a:rPr>
              <a:t>https://commons.wikimedia.org/wiki/File:Kents_Cavern_(6982).jpg</a:t>
            </a:r>
            <a:r>
              <a:rPr lang="en-GB" sz="1200" kern="1200" dirty="0">
                <a:solidFill>
                  <a:schemeClr val="tx1"/>
                </a:solidFill>
                <a:effectLst/>
                <a:latin typeface="+mn-lt"/>
                <a:ea typeface="+mn-ea"/>
                <a:cs typeface="+mn-cs"/>
              </a:rPr>
              <a:t> </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QUESTION:</a:t>
            </a:r>
          </a:p>
          <a:p>
            <a:pPr algn="just" eaLnBrk="1" hangingPunct="1"/>
            <a:r>
              <a:rPr lang="en-GB" altLang="en-US" sz="1200" dirty="0">
                <a:ea typeface="MS PGothic" panose="020B0600070205080204" pitchFamily="34" charset="-128"/>
                <a:cs typeface="Arial" panose="020B0604020202020204" pitchFamily="34" charset="0"/>
              </a:rPr>
              <a:t>Why did people sometimes choose to live in caves?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ACTIVITY: </a:t>
            </a:r>
          </a:p>
          <a:p>
            <a:pPr algn="just" eaLnBrk="1" hangingPunct="1"/>
            <a:r>
              <a:rPr lang="en-GB" altLang="en-US" sz="1200" dirty="0">
                <a:ea typeface="MS PGothic" panose="020B0600070205080204" pitchFamily="34" charset="-128"/>
                <a:cs typeface="Arial" panose="020B0604020202020204" pitchFamily="34" charset="0"/>
              </a:rPr>
              <a:t>Imagine what would it be like to stay in a cave without electricity, modern clothes and tools?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LINK:</a:t>
            </a:r>
          </a:p>
          <a:p>
            <a:pPr algn="just" eaLnBrk="1" hangingPunct="1"/>
            <a:r>
              <a:rPr lang="en-GB" altLang="en-US" sz="1200" dirty="0">
                <a:ea typeface="MS PGothic" panose="020B0600070205080204" pitchFamily="34" charset="-128"/>
                <a:cs typeface="Arial" panose="020B0604020202020204" pitchFamily="34" charset="0"/>
                <a:hlinkClick r:id="rId4"/>
              </a:rPr>
              <a:t>http://www.kents-cavern.co.uk/main.cfm?main=535</a:t>
            </a:r>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860DDBF1-7C0F-C467-CA6F-14BBFADDC404}"/>
              </a:ext>
            </a:extLst>
          </p:cNvPr>
          <p:cNvSpPr>
            <a:spLocks noGrp="1"/>
          </p:cNvSpPr>
          <p:nvPr>
            <p:ph type="sldNum" sz="quarter" idx="5"/>
          </p:nvPr>
        </p:nvSpPr>
        <p:spPr/>
        <p:txBody>
          <a:bodyPr/>
          <a:lstStyle/>
          <a:p>
            <a:fld id="{1AFFFB68-4C17-3C4E-8F1F-E2E74032E6C9}" type="slidenum">
              <a:rPr lang="en-US" smtClean="0"/>
              <a:t>28</a:t>
            </a:fld>
            <a:endParaRPr lang="en-US" dirty="0"/>
          </a:p>
        </p:txBody>
      </p:sp>
    </p:spTree>
    <p:extLst>
      <p:ext uri="{BB962C8B-B14F-4D97-AF65-F5344CB8AC3E}">
        <p14:creationId xmlns:p14="http://schemas.microsoft.com/office/powerpoint/2010/main" val="2656462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B4276-DE3A-9312-D527-7B3465A80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019AA-6CC3-34FE-51F6-B7D2D96594A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455D90-60A8-CEF4-8067-89D4F74C405E}"/>
              </a:ext>
            </a:extLst>
          </p:cNvPr>
          <p:cNvSpPr>
            <a:spLocks noGrp="1"/>
          </p:cNvSpPr>
          <p:nvPr>
            <p:ph type="body" idx="1"/>
          </p:nvPr>
        </p:nvSpPr>
        <p:spPr/>
        <p:txBody>
          <a:bodyPr/>
          <a:lstStyle/>
          <a:p>
            <a:pPr algn="just" eaLnBrk="1" hangingPunct="1"/>
            <a:r>
              <a:rPr lang="en-GB" altLang="en-US" sz="1200" b="1" dirty="0">
                <a:ea typeface="MS PGothic" panose="020B0600070205080204" pitchFamily="34" charset="-128"/>
                <a:cs typeface="Arial" panose="020B0604020202020204" pitchFamily="34" charset="0"/>
              </a:rPr>
              <a:t>IMAGE:</a:t>
            </a:r>
          </a:p>
          <a:p>
            <a:pPr algn="just" eaLnBrk="1" hangingPunct="1"/>
            <a:r>
              <a:rPr lang="en-GB" altLang="en-US" sz="1200" dirty="0">
                <a:ea typeface="MS PGothic" panose="020B0600070205080204" pitchFamily="34" charset="-128"/>
                <a:cs typeface="Arial" panose="020B0604020202020204" pitchFamily="34" charset="0"/>
              </a:rPr>
              <a:t>The interior of the cave system at Kent’s Cavern, Devon. © Kent’s Cavern Ltd</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QUESTION:</a:t>
            </a:r>
          </a:p>
          <a:p>
            <a:pPr algn="just" eaLnBrk="1" hangingPunct="1"/>
            <a:r>
              <a:rPr lang="en-GB" altLang="en-US" sz="1200" dirty="0">
                <a:ea typeface="MS PGothic" panose="020B0600070205080204" pitchFamily="34" charset="-128"/>
                <a:cs typeface="Arial" panose="020B0604020202020204" pitchFamily="34" charset="0"/>
              </a:rPr>
              <a:t>Why did people sometimes choose to live in caves?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ACTIVITY: </a:t>
            </a:r>
          </a:p>
          <a:p>
            <a:pPr algn="just" eaLnBrk="1" hangingPunct="1"/>
            <a:r>
              <a:rPr lang="en-GB" altLang="en-US" sz="1200" dirty="0">
                <a:ea typeface="MS PGothic" panose="020B0600070205080204" pitchFamily="34" charset="-128"/>
                <a:cs typeface="Arial" panose="020B0604020202020204" pitchFamily="34" charset="0"/>
              </a:rPr>
              <a:t>Imagine what would it be like to stay in a cave without electricity, modern clothes and tools?</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b="1" dirty="0">
                <a:ea typeface="MS PGothic" panose="020B0600070205080204" pitchFamily="34" charset="-128"/>
                <a:cs typeface="Arial" panose="020B0604020202020204" pitchFamily="34" charset="0"/>
              </a:rPr>
              <a:t>LINK:</a:t>
            </a:r>
          </a:p>
          <a:p>
            <a:pPr algn="just" eaLnBrk="1" hangingPunct="1"/>
            <a:r>
              <a:rPr lang="en-GB" altLang="en-US" sz="1200" dirty="0">
                <a:ea typeface="MS PGothic" panose="020B0600070205080204" pitchFamily="34" charset="-128"/>
                <a:cs typeface="Arial" panose="020B0604020202020204" pitchFamily="34" charset="0"/>
                <a:hlinkClick r:id="rId3"/>
              </a:rPr>
              <a:t>http://www.kents-cavern.co.uk/main.cfm?main=535</a:t>
            </a:r>
            <a:endParaRPr lang="en-GB" altLang="en-US" sz="1200"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D2D38E0D-03A9-E6EC-146A-69B956F85DE5}"/>
              </a:ext>
            </a:extLst>
          </p:cNvPr>
          <p:cNvSpPr>
            <a:spLocks noGrp="1"/>
          </p:cNvSpPr>
          <p:nvPr>
            <p:ph type="sldNum" sz="quarter" idx="5"/>
          </p:nvPr>
        </p:nvSpPr>
        <p:spPr/>
        <p:txBody>
          <a:bodyPr/>
          <a:lstStyle/>
          <a:p>
            <a:fld id="{1AFFFB68-4C17-3C4E-8F1F-E2E74032E6C9}" type="slidenum">
              <a:rPr lang="en-US" smtClean="0"/>
              <a:t>29</a:t>
            </a:fld>
            <a:endParaRPr lang="en-US" dirty="0"/>
          </a:p>
        </p:txBody>
      </p:sp>
    </p:spTree>
    <p:extLst>
      <p:ext uri="{BB962C8B-B14F-4D97-AF65-F5344CB8AC3E}">
        <p14:creationId xmlns:p14="http://schemas.microsoft.com/office/powerpoint/2010/main" val="275507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B4AEF-ECBC-CDF4-CCE5-2710A098F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B8DCA-7D83-0938-FC76-F6276B36491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4B02E50-5E2A-32DD-9622-D993A5C80BDB}"/>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Reconstruction of the burial of the ‘Red Lady’ of Paviland © National Museums Wales - </a:t>
            </a:r>
            <a:r>
              <a:rPr lang="en-GB" sz="1200" u="sng" kern="1200" dirty="0">
                <a:solidFill>
                  <a:schemeClr val="tx1"/>
                </a:solidFill>
                <a:effectLst/>
                <a:latin typeface="+mn-lt"/>
                <a:ea typeface="+mn-ea"/>
                <a:cs typeface="+mn-cs"/>
                <a:hlinkClick r:id="rId3"/>
              </a:rPr>
              <a:t>http://i.dailymail.co.uk/i/pix/2013/11/25/article-2513128-19A22BCF00000578-779_634x434.jpg</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Why do you think the ‘Red Lady’ was buried in the way he was?</a:t>
            </a:r>
          </a:p>
          <a:p>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E7655D98-42EB-9DF0-737A-A5C05E3A8315}"/>
              </a:ext>
            </a:extLst>
          </p:cNvPr>
          <p:cNvSpPr>
            <a:spLocks noGrp="1"/>
          </p:cNvSpPr>
          <p:nvPr>
            <p:ph type="sldNum" sz="quarter" idx="5"/>
          </p:nvPr>
        </p:nvSpPr>
        <p:spPr/>
        <p:txBody>
          <a:bodyPr/>
          <a:lstStyle/>
          <a:p>
            <a:fld id="{1AFFFB68-4C17-3C4E-8F1F-E2E74032E6C9}" type="slidenum">
              <a:rPr lang="en-US" smtClean="0"/>
              <a:t>30</a:t>
            </a:fld>
            <a:endParaRPr lang="en-US" dirty="0"/>
          </a:p>
        </p:txBody>
      </p:sp>
    </p:spTree>
    <p:extLst>
      <p:ext uri="{BB962C8B-B14F-4D97-AF65-F5344CB8AC3E}">
        <p14:creationId xmlns:p14="http://schemas.microsoft.com/office/powerpoint/2010/main" val="2722743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lgn="just" eaLnBrk="1" hangingPunct="1"/>
            <a:r>
              <a:rPr lang="en-GB" altLang="en-US" sz="1200" dirty="0">
                <a:ea typeface="MS PGothic" panose="020B0600070205080204" pitchFamily="34" charset="-128"/>
                <a:cs typeface="Arial" panose="020B0604020202020204" pitchFamily="34" charset="0"/>
              </a:rPr>
              <a:t>The Palaeolithic is an extremely long and ancient period of prehistory that tells the exciting story of our earliest ancestors. </a:t>
            </a:r>
          </a:p>
          <a:p>
            <a:pPr algn="just" eaLnBrk="1" hangingPunct="1"/>
            <a:endParaRPr lang="en-GB" altLang="en-US" sz="1200" dirty="0">
              <a:ea typeface="MS PGothic" panose="020B0600070205080204" pitchFamily="34" charset="-128"/>
              <a:cs typeface="Arial" panose="020B0604020202020204" pitchFamily="34" charset="0"/>
            </a:endParaRPr>
          </a:p>
          <a:p>
            <a:pPr algn="just" eaLnBrk="1" hangingPunct="1"/>
            <a:r>
              <a:rPr lang="en-GB" altLang="en-US" sz="1200" dirty="0">
                <a:ea typeface="MS PGothic" panose="020B0600070205080204" pitchFamily="34" charset="-128"/>
                <a:cs typeface="Arial" panose="020B0604020202020204" pitchFamily="34" charset="0"/>
              </a:rPr>
              <a:t>It is divided into three parts: </a:t>
            </a:r>
          </a:p>
          <a:p>
            <a:pPr algn="just" eaLnBrk="1" hangingPunct="1"/>
            <a:r>
              <a:rPr lang="en-GB" altLang="en-US" sz="1200" dirty="0">
                <a:ea typeface="MS PGothic" panose="020B0600070205080204" pitchFamily="34" charset="-128"/>
                <a:cs typeface="Arial" panose="020B0604020202020204" pitchFamily="34" charset="0"/>
              </a:rPr>
              <a:t>the Lower Palaeolithic (before about 300,000 years ago), </a:t>
            </a:r>
          </a:p>
          <a:p>
            <a:pPr algn="just" eaLnBrk="1" hangingPunct="1"/>
            <a:r>
              <a:rPr lang="en-GB" altLang="en-US" sz="1200" dirty="0">
                <a:ea typeface="MS PGothic" panose="020B0600070205080204" pitchFamily="34" charset="-128"/>
                <a:cs typeface="Arial" panose="020B0604020202020204" pitchFamily="34" charset="0"/>
              </a:rPr>
              <a:t>Middle Palaeolithic (300,000 to 40,000 years ago) </a:t>
            </a:r>
          </a:p>
          <a:p>
            <a:pPr algn="just" eaLnBrk="1" hangingPunct="1"/>
            <a:r>
              <a:rPr lang="en-GB" altLang="en-US" sz="1200" dirty="0">
                <a:ea typeface="MS PGothic" panose="020B0600070205080204" pitchFamily="34" charset="-128"/>
                <a:cs typeface="Arial" panose="020B0604020202020204" pitchFamily="34" charset="0"/>
              </a:rPr>
              <a:t>and Upper Palaeolithic (40,000 to 11,000 years ago). </a:t>
            </a:r>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17707732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E4088-606C-F4DD-C3B9-86D0EA592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9EC3D-234B-3014-FA08-C46492CBB78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42EE7BE-FF37-3C6A-F5F4-5FD0D2D8F942}"/>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Reconstruction of the burial of the ‘Red Lady’ of Paviland © National Museums Wales - </a:t>
            </a:r>
            <a:r>
              <a:rPr lang="en-GB" sz="1200" u="sng" kern="1200" dirty="0">
                <a:solidFill>
                  <a:schemeClr val="tx1"/>
                </a:solidFill>
                <a:effectLst/>
                <a:latin typeface="+mn-lt"/>
                <a:ea typeface="+mn-ea"/>
                <a:cs typeface="+mn-cs"/>
                <a:hlinkClick r:id="rId3"/>
              </a:rPr>
              <a:t>http://i.dailymail.co.uk/i/pix/2013/11/25/article-2513128-19A22BCF00000578-779_634x434.jpg</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Why do you think the ‘Red Lady’ was buried in the way he was?</a:t>
            </a:r>
          </a:p>
          <a:p>
            <a:endParaRPr lang="en-US" dirty="0"/>
          </a:p>
        </p:txBody>
      </p:sp>
      <p:sp>
        <p:nvSpPr>
          <p:cNvPr id="4" name="Slide Number Placeholder 3">
            <a:extLst>
              <a:ext uri="{FF2B5EF4-FFF2-40B4-BE49-F238E27FC236}">
                <a16:creationId xmlns:a16="http://schemas.microsoft.com/office/drawing/2014/main" id="{5DD4BDDC-D957-6746-2C0E-E74F06DD0A0D}"/>
              </a:ext>
            </a:extLst>
          </p:cNvPr>
          <p:cNvSpPr>
            <a:spLocks noGrp="1"/>
          </p:cNvSpPr>
          <p:nvPr>
            <p:ph type="sldNum" sz="quarter" idx="5"/>
          </p:nvPr>
        </p:nvSpPr>
        <p:spPr/>
        <p:txBody>
          <a:bodyPr/>
          <a:lstStyle/>
          <a:p>
            <a:fld id="{1AFFFB68-4C17-3C4E-8F1F-E2E74032E6C9}" type="slidenum">
              <a:rPr lang="en-US" smtClean="0"/>
              <a:t>31</a:t>
            </a:fld>
            <a:endParaRPr lang="en-US" dirty="0"/>
          </a:p>
        </p:txBody>
      </p:sp>
    </p:spTree>
    <p:extLst>
      <p:ext uri="{BB962C8B-B14F-4D97-AF65-F5344CB8AC3E}">
        <p14:creationId xmlns:p14="http://schemas.microsoft.com/office/powerpoint/2010/main" val="42427360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9F328-B35A-9E7B-3F02-BE3C4F125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5E402-1D6D-7F7A-9A3E-368C06BE3A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5D6389F-749C-1FF6-C6B2-3521D7E9C10C}"/>
              </a:ext>
            </a:extLst>
          </p:cNvPr>
          <p:cNvSpPr>
            <a:spLocks noGrp="1"/>
          </p:cNvSpPr>
          <p:nvPr>
            <p:ph type="body" idx="1"/>
          </p:nvPr>
        </p:nvSpPr>
        <p:spPr/>
        <p:txBody>
          <a:bodyPr/>
          <a:lstStyle/>
          <a:p>
            <a:pPr algn="l"/>
            <a:r>
              <a:rPr lang="en-GB" altLang="en-US" sz="1200" b="1" dirty="0">
                <a:ea typeface="MS PGothic" panose="020B0600070205080204" pitchFamily="34" charset="-128"/>
                <a:cs typeface="Arial" panose="020B0604020202020204" pitchFamily="34" charset="0"/>
              </a:rPr>
              <a:t>IMAGE:</a:t>
            </a:r>
          </a:p>
          <a:p>
            <a:pPr algn="l"/>
            <a:r>
              <a:rPr lang="en-GB" altLang="en-US" sz="1200" dirty="0">
                <a:ea typeface="MS PGothic" panose="020B0600070205080204" pitchFamily="34" charset="-128"/>
                <a:cs typeface="Arial" panose="020B0604020202020204" pitchFamily="34" charset="0"/>
              </a:rPr>
              <a:t>A reconstruction of the Upper Palaeolithic campsite on Hengistbury Head. © Judith Dobie, via Historic England</a:t>
            </a:r>
          </a:p>
          <a:p>
            <a:pPr algn="l"/>
            <a:endParaRPr lang="en-GB" altLang="en-US" sz="1200" dirty="0">
              <a:ea typeface="MS PGothic" panose="020B0600070205080204" pitchFamily="34" charset="-128"/>
              <a:cs typeface="Arial" panose="020B0604020202020204" pitchFamily="34" charset="0"/>
            </a:endParaRPr>
          </a:p>
          <a:p>
            <a:pPr algn="l"/>
            <a:r>
              <a:rPr lang="en-GB" altLang="en-US" sz="1200" b="1" dirty="0">
                <a:ea typeface="MS PGothic" panose="020B0600070205080204" pitchFamily="34" charset="-128"/>
                <a:cs typeface="Arial" panose="020B0604020202020204" pitchFamily="34" charset="0"/>
              </a:rPr>
              <a:t>QUESTION:</a:t>
            </a:r>
          </a:p>
          <a:p>
            <a:pPr algn="l"/>
            <a:r>
              <a:rPr lang="en-GB" altLang="en-US" sz="1200" dirty="0">
                <a:ea typeface="MS PGothic" panose="020B0600070205080204" pitchFamily="34" charset="-128"/>
                <a:cs typeface="Arial" panose="020B0604020202020204" pitchFamily="34" charset="0"/>
              </a:rPr>
              <a:t>How do archaeologists use stone tools to work out what people were doing in the past?</a:t>
            </a:r>
          </a:p>
          <a:p>
            <a:pPr algn="l"/>
            <a:endParaRPr lang="en-GB" altLang="en-US"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0BBAD1FF-1DF1-A3BE-5610-A4E89C86CF7D}"/>
              </a:ext>
            </a:extLst>
          </p:cNvPr>
          <p:cNvSpPr>
            <a:spLocks noGrp="1"/>
          </p:cNvSpPr>
          <p:nvPr>
            <p:ph type="sldNum" sz="quarter" idx="5"/>
          </p:nvPr>
        </p:nvSpPr>
        <p:spPr/>
        <p:txBody>
          <a:bodyPr/>
          <a:lstStyle/>
          <a:p>
            <a:fld id="{1AFFFB68-4C17-3C4E-8F1F-E2E74032E6C9}" type="slidenum">
              <a:rPr lang="en-US" smtClean="0"/>
              <a:t>32</a:t>
            </a:fld>
            <a:endParaRPr lang="en-US" dirty="0"/>
          </a:p>
        </p:txBody>
      </p:sp>
    </p:spTree>
    <p:extLst>
      <p:ext uri="{BB962C8B-B14F-4D97-AF65-F5344CB8AC3E}">
        <p14:creationId xmlns:p14="http://schemas.microsoft.com/office/powerpoint/2010/main" val="1190082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1F943-4317-E801-1BBC-FB0439D46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FE387-24FC-5EE2-46DB-48218557938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A5DB1DF-2E93-9054-4C4B-8F30231A335B}"/>
              </a:ext>
            </a:extLst>
          </p:cNvPr>
          <p:cNvSpPr>
            <a:spLocks noGrp="1"/>
          </p:cNvSpPr>
          <p:nvPr>
            <p:ph type="body" idx="1"/>
          </p:nvPr>
        </p:nvSpPr>
        <p:spPr/>
        <p:txBody>
          <a:bodyPr/>
          <a:lstStyle/>
          <a:p>
            <a:pPr algn="l"/>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Antique Late Palaeolithic Flint Weapons 5 Arrow Heads. Excavated in the late 1980's on Hengistbury Head by Oxford University. Believed made at least 10,000 years ago these are fascinating items. The longest measures 4.5cm. - </a:t>
            </a:r>
            <a:r>
              <a:rPr lang="en-GB" sz="1200" u="sng" kern="1200" dirty="0">
                <a:solidFill>
                  <a:schemeClr val="tx1"/>
                </a:solidFill>
                <a:effectLst/>
                <a:latin typeface="+mn-lt"/>
                <a:ea typeface="+mn-ea"/>
                <a:cs typeface="+mn-cs"/>
                <a:hlinkClick r:id="rId3"/>
              </a:rPr>
              <a:t>https://www.easyliveauction.com/catalogue/lot/257781f68588b5a0aa0298998dc906b7/0af8d24542e81eb9357e7ef448a6646f/estate-and-property-clearance-sale-all-lots-start-at-5-vi/</a:t>
            </a:r>
            <a:r>
              <a:rPr lang="en-GB" sz="1200" kern="1200" dirty="0">
                <a:solidFill>
                  <a:schemeClr val="tx1"/>
                </a:solidFill>
                <a:effectLst/>
                <a:latin typeface="+mn-lt"/>
                <a:ea typeface="+mn-ea"/>
                <a:cs typeface="+mn-cs"/>
              </a:rPr>
              <a:t> </a:t>
            </a:r>
          </a:p>
          <a:p>
            <a:pPr algn="l"/>
            <a:endParaRPr lang="en-GB" altLang="en-US" sz="1200" dirty="0">
              <a:ea typeface="MS PGothic" panose="020B0600070205080204" pitchFamily="34" charset="-128"/>
              <a:cs typeface="Arial" panose="020B0604020202020204" pitchFamily="34" charset="0"/>
            </a:endParaRPr>
          </a:p>
          <a:p>
            <a:pPr algn="l"/>
            <a:r>
              <a:rPr lang="en-GB" altLang="en-US" sz="1200" b="1" dirty="0">
                <a:ea typeface="MS PGothic" panose="020B0600070205080204" pitchFamily="34" charset="-128"/>
                <a:cs typeface="Arial" panose="020B0604020202020204" pitchFamily="34" charset="0"/>
              </a:rPr>
              <a:t>QUESTION:</a:t>
            </a:r>
          </a:p>
          <a:p>
            <a:pPr algn="l"/>
            <a:r>
              <a:rPr lang="en-GB" altLang="en-US" sz="1200" dirty="0">
                <a:ea typeface="MS PGothic" panose="020B0600070205080204" pitchFamily="34" charset="-128"/>
                <a:cs typeface="Arial" panose="020B0604020202020204" pitchFamily="34" charset="0"/>
              </a:rPr>
              <a:t>How do archaeologists use stone tools to work out what people were doing in the past?</a:t>
            </a:r>
            <a:endParaRPr lang="en-GB" altLang="en-US"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AF792C57-6386-B2B7-B704-6C472DA986DC}"/>
              </a:ext>
            </a:extLst>
          </p:cNvPr>
          <p:cNvSpPr>
            <a:spLocks noGrp="1"/>
          </p:cNvSpPr>
          <p:nvPr>
            <p:ph type="sldNum" sz="quarter" idx="5"/>
          </p:nvPr>
        </p:nvSpPr>
        <p:spPr/>
        <p:txBody>
          <a:bodyPr/>
          <a:lstStyle/>
          <a:p>
            <a:fld id="{1AFFFB68-4C17-3C4E-8F1F-E2E74032E6C9}" type="slidenum">
              <a:rPr lang="en-US" smtClean="0"/>
              <a:t>33</a:t>
            </a:fld>
            <a:endParaRPr lang="en-US" dirty="0"/>
          </a:p>
        </p:txBody>
      </p:sp>
    </p:spTree>
    <p:extLst>
      <p:ext uri="{BB962C8B-B14F-4D97-AF65-F5344CB8AC3E}">
        <p14:creationId xmlns:p14="http://schemas.microsoft.com/office/powerpoint/2010/main" val="13827417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A92EE-AD74-3C3C-41C7-F56D2181F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41EC3-F193-E90B-E1A3-FF434F7831C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A21C667-844C-69E1-5AD2-F82C5D4E2F59}"/>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Creswell Crags cave art.  Probably the head of a bird (an Ibis?). © Historic England Archive. Ref: DP030334 - </a:t>
            </a:r>
            <a:r>
              <a:rPr lang="en-GB" sz="1200" u="sng" kern="1200" dirty="0">
                <a:solidFill>
                  <a:schemeClr val="tx1"/>
                </a:solidFill>
                <a:effectLst/>
                <a:latin typeface="+mn-lt"/>
                <a:ea typeface="+mn-ea"/>
                <a:cs typeface="+mn-cs"/>
                <a:hlinkClick r:id="rId3"/>
              </a:rPr>
              <a:t>https://historicengland.org.uk/images-books/photos/item/DP030334</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Why do you think people carved pictures of animals in the caves? Which animals would you choose?</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ACTIVITY: </a:t>
            </a:r>
          </a:p>
          <a:p>
            <a:r>
              <a:rPr lang="en-GB" altLang="en-US" sz="1200" dirty="0">
                <a:ea typeface="MS PGothic" panose="020B0600070205080204" pitchFamily="34" charset="-128"/>
                <a:cs typeface="Arial" panose="020B0604020202020204" pitchFamily="34" charset="0"/>
              </a:rPr>
              <a:t>Make your own cave art using paint or charcoal</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LINK: </a:t>
            </a:r>
          </a:p>
          <a:p>
            <a:r>
              <a:rPr lang="en-GB" altLang="en-US" sz="1200" dirty="0">
                <a:ea typeface="MS PGothic" panose="020B0600070205080204" pitchFamily="34" charset="-128"/>
                <a:cs typeface="Arial" panose="020B0604020202020204" pitchFamily="34" charset="0"/>
                <a:hlinkClick r:id="rId4"/>
              </a:rPr>
              <a:t>http://www.creswell-crags.org.uk/learning-resources.aspx</a:t>
            </a:r>
            <a:endParaRPr lang="en-GB" altLang="en-US" sz="1200" dirty="0">
              <a:ea typeface="MS PGothic" panose="020B0600070205080204" pitchFamily="34" charset="-128"/>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4B8CAF6D-1C7C-8C10-6EEA-C6011B6BB6BF}"/>
              </a:ext>
            </a:extLst>
          </p:cNvPr>
          <p:cNvSpPr>
            <a:spLocks noGrp="1"/>
          </p:cNvSpPr>
          <p:nvPr>
            <p:ph type="sldNum" sz="quarter" idx="5"/>
          </p:nvPr>
        </p:nvSpPr>
        <p:spPr/>
        <p:txBody>
          <a:bodyPr/>
          <a:lstStyle/>
          <a:p>
            <a:fld id="{1AFFFB68-4C17-3C4E-8F1F-E2E74032E6C9}" type="slidenum">
              <a:rPr lang="en-US" smtClean="0"/>
              <a:t>34</a:t>
            </a:fld>
            <a:endParaRPr lang="en-US" dirty="0"/>
          </a:p>
        </p:txBody>
      </p:sp>
    </p:spTree>
    <p:extLst>
      <p:ext uri="{BB962C8B-B14F-4D97-AF65-F5344CB8AC3E}">
        <p14:creationId xmlns:p14="http://schemas.microsoft.com/office/powerpoint/2010/main" val="3605441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E7C41-9EA3-692A-788A-3E13A3910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E996A-4CAE-9958-13DD-08D00AEA041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23E706-39AA-AD23-3DFB-83DEAB557209}"/>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sz="1200" b="0" i="0" kern="1200" dirty="0">
                <a:solidFill>
                  <a:schemeClr val="tx1"/>
                </a:solidFill>
                <a:effectLst/>
                <a:latin typeface="+mn-lt"/>
                <a:ea typeface="+mn-ea"/>
                <a:cs typeface="+mn-cs"/>
              </a:rPr>
              <a:t>The Ochre Horse </a:t>
            </a:r>
            <a:r>
              <a:rPr lang="en-GB" altLang="en-US" sz="1200" dirty="0">
                <a:ea typeface="MS PGothic" panose="020B0600070205080204" pitchFamily="34" charset="-128"/>
                <a:cs typeface="Arial" panose="020B0604020202020204" pitchFamily="34" charset="0"/>
              </a:rPr>
              <a:t>© Dave from Nottingham, England, CC BY 2.0 ,via Wikimedia Commons - </a:t>
            </a:r>
            <a:r>
              <a:rPr lang="en-GB" sz="1200" u="sng" kern="1200" dirty="0">
                <a:solidFill>
                  <a:schemeClr val="tx1"/>
                </a:solidFill>
                <a:effectLst/>
                <a:latin typeface="+mn-lt"/>
                <a:ea typeface="+mn-ea"/>
                <a:cs typeface="+mn-cs"/>
                <a:hlinkClick r:id="rId3"/>
              </a:rPr>
              <a:t>https://commons.wikimedia.org/wiki/File:Ochre_Horse.jpg</a:t>
            </a:r>
            <a:r>
              <a:rPr lang="en-GB" sz="1200" kern="1200" dirty="0">
                <a:solidFill>
                  <a:schemeClr val="tx1"/>
                </a:solidFill>
                <a:effectLst/>
                <a:latin typeface="+mn-lt"/>
                <a:ea typeface="+mn-ea"/>
                <a:cs typeface="+mn-cs"/>
              </a:rPr>
              <a:t> </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QUESTION:</a:t>
            </a:r>
          </a:p>
          <a:p>
            <a:r>
              <a:rPr lang="en-GB" altLang="en-US" sz="1200" dirty="0">
                <a:ea typeface="MS PGothic" panose="020B0600070205080204" pitchFamily="34" charset="-128"/>
                <a:cs typeface="Arial" panose="020B0604020202020204" pitchFamily="34" charset="0"/>
              </a:rPr>
              <a:t>Why do you think people carved pictures of animals in the caves? Which animals would you choose?</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ACTIVITY: </a:t>
            </a:r>
          </a:p>
          <a:p>
            <a:r>
              <a:rPr lang="en-GB" altLang="en-US" sz="1200" dirty="0">
                <a:ea typeface="MS PGothic" panose="020B0600070205080204" pitchFamily="34" charset="-128"/>
                <a:cs typeface="Arial" panose="020B0604020202020204" pitchFamily="34" charset="0"/>
              </a:rPr>
              <a:t>Make your own cave art using paint or charcoal</a:t>
            </a:r>
          </a:p>
          <a:p>
            <a:endParaRPr lang="en-GB" altLang="en-US" sz="1200"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LINK: </a:t>
            </a:r>
          </a:p>
          <a:p>
            <a:r>
              <a:rPr lang="en-GB" altLang="en-US" sz="1200" dirty="0">
                <a:ea typeface="MS PGothic" panose="020B0600070205080204" pitchFamily="34" charset="-128"/>
                <a:cs typeface="Arial" panose="020B0604020202020204" pitchFamily="34" charset="0"/>
                <a:hlinkClick r:id="rId4"/>
              </a:rPr>
              <a:t>http://www.creswell-crags.org.uk/learning-resources.aspx</a:t>
            </a:r>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600D7B26-B48F-0DA8-09A1-73C86837BD36}"/>
              </a:ext>
            </a:extLst>
          </p:cNvPr>
          <p:cNvSpPr>
            <a:spLocks noGrp="1"/>
          </p:cNvSpPr>
          <p:nvPr>
            <p:ph type="sldNum" sz="quarter" idx="5"/>
          </p:nvPr>
        </p:nvSpPr>
        <p:spPr/>
        <p:txBody>
          <a:bodyPr/>
          <a:lstStyle/>
          <a:p>
            <a:fld id="{1AFFFB68-4C17-3C4E-8F1F-E2E74032E6C9}" type="slidenum">
              <a:rPr lang="en-US" smtClean="0"/>
              <a:t>35</a:t>
            </a:fld>
            <a:endParaRPr lang="en-US" dirty="0"/>
          </a:p>
        </p:txBody>
      </p:sp>
    </p:spTree>
    <p:extLst>
      <p:ext uri="{BB962C8B-B14F-4D97-AF65-F5344CB8AC3E}">
        <p14:creationId xmlns:p14="http://schemas.microsoft.com/office/powerpoint/2010/main" val="1255751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9667D-4E96-3119-2E4F-2F1DA95A8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451FA-FED2-6368-2FB1-84F79642967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FCE6165-292B-22D5-7B34-8376637639D2}"/>
              </a:ext>
            </a:extLst>
          </p:cNvPr>
          <p:cNvSpPr>
            <a:spLocks noGrp="1"/>
          </p:cNvSpPr>
          <p:nvPr>
            <p:ph type="body" idx="1"/>
          </p:nvPr>
        </p:nvSpPr>
        <p:spPr/>
        <p:txBody>
          <a:bodyPr/>
          <a:lstStyle/>
          <a:p>
            <a:r>
              <a:rPr lang="en-GB" altLang="en-US" sz="1200" b="1" dirty="0"/>
              <a:t>IMAGE:</a:t>
            </a:r>
          </a:p>
          <a:p>
            <a:r>
              <a:rPr lang="en-GB" altLang="en-US" sz="1200" dirty="0"/>
              <a:t>Human remains from Gough’s Cave. © The Trustees of the Natural History Museum, London</a:t>
            </a:r>
          </a:p>
          <a:p>
            <a:endParaRPr lang="en-GB" altLang="en-US" sz="1200" dirty="0">
              <a:cs typeface="Arial" panose="020B0604020202020204" pitchFamily="34" charset="0"/>
            </a:endParaRPr>
          </a:p>
          <a:p>
            <a:r>
              <a:rPr lang="en-GB" altLang="en-US" sz="1200" b="1" dirty="0"/>
              <a:t>ACTIVITY:</a:t>
            </a:r>
          </a:p>
          <a:p>
            <a:r>
              <a:rPr lang="en-GB" altLang="en-US" sz="1200" dirty="0"/>
              <a:t>Different cultures have always have different ways of dealing with death – can you find out about the rituals of other ancient cultures, such as the Egyptians?</a:t>
            </a:r>
          </a:p>
        </p:txBody>
      </p:sp>
      <p:sp>
        <p:nvSpPr>
          <p:cNvPr id="4" name="Slide Number Placeholder 3">
            <a:extLst>
              <a:ext uri="{FF2B5EF4-FFF2-40B4-BE49-F238E27FC236}">
                <a16:creationId xmlns:a16="http://schemas.microsoft.com/office/drawing/2014/main" id="{B604C67B-F57A-D161-1E40-C91300D7946B}"/>
              </a:ext>
            </a:extLst>
          </p:cNvPr>
          <p:cNvSpPr>
            <a:spLocks noGrp="1"/>
          </p:cNvSpPr>
          <p:nvPr>
            <p:ph type="sldNum" sz="quarter" idx="5"/>
          </p:nvPr>
        </p:nvSpPr>
        <p:spPr/>
        <p:txBody>
          <a:bodyPr/>
          <a:lstStyle/>
          <a:p>
            <a:fld id="{1AFFFB68-4C17-3C4E-8F1F-E2E74032E6C9}" type="slidenum">
              <a:rPr lang="en-US" smtClean="0"/>
              <a:t>36</a:t>
            </a:fld>
            <a:endParaRPr lang="en-US" dirty="0"/>
          </a:p>
        </p:txBody>
      </p:sp>
    </p:spTree>
    <p:extLst>
      <p:ext uri="{BB962C8B-B14F-4D97-AF65-F5344CB8AC3E}">
        <p14:creationId xmlns:p14="http://schemas.microsoft.com/office/powerpoint/2010/main" val="2763509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9476B-7294-5D2F-05B0-3B4FDB88B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05751-26C0-2339-67A3-6842D52FD57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7D81BBC-2010-1A3A-AA56-25587775690F}"/>
              </a:ext>
            </a:extLst>
          </p:cNvPr>
          <p:cNvSpPr>
            <a:spLocks noGrp="1"/>
          </p:cNvSpPr>
          <p:nvPr>
            <p:ph type="body" idx="1"/>
          </p:nvPr>
        </p:nvSpPr>
        <p:spPr/>
        <p:txBody>
          <a:bodyPr/>
          <a:lstStyle/>
          <a:p>
            <a:r>
              <a:rPr lang="en-GB" altLang="en-US" sz="1200" b="1" dirty="0"/>
              <a:t>IMAGE:</a:t>
            </a:r>
          </a:p>
          <a:p>
            <a:r>
              <a:rPr lang="en-GB" altLang="en-US" sz="1200" dirty="0"/>
              <a:t>Human remains from Gough’s Cave. © The Trustees of the Natural History Museum, London</a:t>
            </a:r>
          </a:p>
          <a:p>
            <a:endParaRPr lang="en-GB" altLang="en-US" sz="1200" dirty="0">
              <a:cs typeface="Arial" panose="020B0604020202020204" pitchFamily="34" charset="0"/>
            </a:endParaRPr>
          </a:p>
          <a:p>
            <a:r>
              <a:rPr lang="en-GB" altLang="en-US" sz="1200" b="1" dirty="0"/>
              <a:t>ACTIVITY:</a:t>
            </a:r>
          </a:p>
          <a:p>
            <a:r>
              <a:rPr lang="en-GB" altLang="en-US" sz="1200" dirty="0"/>
              <a:t>Different cultures have always have different ways of dealing with death – can you find out about the rituals of other ancient cultures, such as the Egyptians?</a:t>
            </a:r>
          </a:p>
          <a:p>
            <a:endParaRPr lang="en-US" dirty="0"/>
          </a:p>
        </p:txBody>
      </p:sp>
      <p:sp>
        <p:nvSpPr>
          <p:cNvPr id="4" name="Slide Number Placeholder 3">
            <a:extLst>
              <a:ext uri="{FF2B5EF4-FFF2-40B4-BE49-F238E27FC236}">
                <a16:creationId xmlns:a16="http://schemas.microsoft.com/office/drawing/2014/main" id="{15C92CB7-FC12-8E23-1769-E3190A5C25F8}"/>
              </a:ext>
            </a:extLst>
          </p:cNvPr>
          <p:cNvSpPr>
            <a:spLocks noGrp="1"/>
          </p:cNvSpPr>
          <p:nvPr>
            <p:ph type="sldNum" sz="quarter" idx="5"/>
          </p:nvPr>
        </p:nvSpPr>
        <p:spPr/>
        <p:txBody>
          <a:bodyPr/>
          <a:lstStyle/>
          <a:p>
            <a:fld id="{1AFFFB68-4C17-3C4E-8F1F-E2E74032E6C9}" type="slidenum">
              <a:rPr lang="en-US" smtClean="0"/>
              <a:t>37</a:t>
            </a:fld>
            <a:endParaRPr lang="en-US" dirty="0"/>
          </a:p>
        </p:txBody>
      </p:sp>
    </p:spTree>
    <p:extLst>
      <p:ext uri="{BB962C8B-B14F-4D97-AF65-F5344CB8AC3E}">
        <p14:creationId xmlns:p14="http://schemas.microsoft.com/office/powerpoint/2010/main" val="7384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sz="1200" b="1" dirty="0">
                <a:cs typeface="Arial" panose="020B0604020202020204" pitchFamily="34" charset="0"/>
              </a:rPr>
              <a:t>IMAGE:</a:t>
            </a:r>
          </a:p>
          <a:p>
            <a:r>
              <a:rPr lang="en-GB" altLang="en-US" sz="1200" dirty="0"/>
              <a:t>Reconstruction illustration giving an artist's impression of tool-making at an early Upper Palaeolithic hyena den, excavated near Oakham in Rutland, as it may have appeared 30,000 - 40,000 years ago.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t>Artist: Judith Dobie. c.1995 - c.1999. © Historic England Archive. Ref: IC126/008 - </a:t>
            </a:r>
            <a:r>
              <a:rPr lang="en-GB" sz="1200" u="sng" kern="1200" dirty="0">
                <a:solidFill>
                  <a:schemeClr val="tx1"/>
                </a:solidFill>
                <a:effectLst/>
                <a:latin typeface="+mn-lt"/>
                <a:ea typeface="+mn-ea"/>
                <a:cs typeface="+mn-cs"/>
                <a:hlinkClick r:id="rId3"/>
              </a:rPr>
              <a:t>https://historicengland.org.uk/images-books/photos/item/IC126/008</a:t>
            </a:r>
            <a:r>
              <a:rPr lang="en-GB" sz="1200" kern="1200" dirty="0">
                <a:solidFill>
                  <a:schemeClr val="tx1"/>
                </a:solidFill>
                <a:effectLst/>
                <a:latin typeface="+mn-lt"/>
                <a:ea typeface="+mn-ea"/>
                <a:cs typeface="+mn-cs"/>
              </a:rPr>
              <a:t> </a:t>
            </a:r>
            <a:endParaRPr lang="en-GB" altLang="en-US" sz="12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218970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1895660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64F59-CC22-49C9-2F51-7193FFB3F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51829-2F9A-0288-E5DC-3DEC94CD006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6E32188-3587-179F-DA27-F1C72150E5F9}"/>
              </a:ext>
            </a:extLst>
          </p:cNvPr>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altLang="en-US" sz="1200" dirty="0">
                <a:ea typeface="MS PGothic" panose="020B0600070205080204" pitchFamily="34" charset="-128"/>
                <a:cs typeface="Arial" panose="020B0604020202020204" pitchFamily="34" charset="0"/>
              </a:rPr>
              <a:t>Models of a Neanderthal (left) and an early modern human (right) © Natural History Museum</a:t>
            </a:r>
          </a:p>
          <a:p>
            <a:endParaRPr lang="en-GB" altLang="en-US" sz="1200" b="1"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ACTIVITY: </a:t>
            </a:r>
          </a:p>
          <a:p>
            <a:r>
              <a:rPr lang="en-GB" altLang="en-US" sz="1200" dirty="0">
                <a:ea typeface="MS PGothic" panose="020B0600070205080204" pitchFamily="34" charset="-128"/>
                <a:cs typeface="Arial" panose="020B0604020202020204" pitchFamily="34" charset="0"/>
              </a:rPr>
              <a:t>Imagine you are meeting someone from a different culture, who doesn’t speak the same language as you. How would you try to communicate with them?</a:t>
            </a:r>
          </a:p>
          <a:p>
            <a:endParaRPr lang="en-GB" altLang="en-US" sz="1200" dirty="0">
              <a:ea typeface="MS PGothic"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0E4DD09F-F108-2E02-43B1-4560331F3B5C}"/>
              </a:ext>
            </a:extLst>
          </p:cNvPr>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2711907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sz="1200" b="1" dirty="0">
                <a:ea typeface="MS PGothic" panose="020B0600070205080204" pitchFamily="34" charset="-128"/>
                <a:cs typeface="Arial" panose="020B0604020202020204" pitchFamily="34" charset="0"/>
              </a:rPr>
              <a:t>IMAGE:</a:t>
            </a:r>
          </a:p>
          <a:p>
            <a:r>
              <a:rPr lang="en-GB" altLang="en-US" sz="1200" dirty="0">
                <a:ea typeface="MS PGothic" panose="020B0600070205080204" pitchFamily="34" charset="-128"/>
                <a:cs typeface="Arial" panose="020B0604020202020204" pitchFamily="34" charset="0"/>
              </a:rPr>
              <a:t>Models of a Neanderthal (left) and an early modern human (right) © Natural History Museum</a:t>
            </a:r>
          </a:p>
          <a:p>
            <a:endParaRPr lang="en-GB" altLang="en-US" sz="1200" b="1" dirty="0">
              <a:ea typeface="MS PGothic" panose="020B0600070205080204" pitchFamily="34" charset="-128"/>
              <a:cs typeface="Arial" panose="020B0604020202020204" pitchFamily="34" charset="0"/>
            </a:endParaRPr>
          </a:p>
          <a:p>
            <a:r>
              <a:rPr lang="en-GB" altLang="en-US" sz="1200" b="1" dirty="0">
                <a:ea typeface="MS PGothic" panose="020B0600070205080204" pitchFamily="34" charset="-128"/>
                <a:cs typeface="Arial" panose="020B0604020202020204" pitchFamily="34" charset="0"/>
              </a:rPr>
              <a:t>ACTIVITY: </a:t>
            </a:r>
          </a:p>
          <a:p>
            <a:r>
              <a:rPr lang="en-GB" altLang="en-US" sz="1200" dirty="0">
                <a:ea typeface="MS PGothic" panose="020B0600070205080204" pitchFamily="34" charset="-128"/>
                <a:cs typeface="Arial" panose="020B0604020202020204" pitchFamily="34" charset="0"/>
              </a:rPr>
              <a:t>Imagine you are meeting someone from a different culture, who doesn’t speak the same language as you. How would you try to communicate with them?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1908780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AF6AC-103B-AC8D-0494-523F5CED6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0A66F-CA30-8D3C-C4B8-C3FD060A9E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881BA59-C5D3-CA99-0B0A-5D91027F591A}"/>
              </a:ext>
            </a:extLst>
          </p:cNvPr>
          <p:cNvSpPr>
            <a:spLocks noGrp="1"/>
          </p:cNvSpPr>
          <p:nvPr>
            <p:ph type="body" idx="1"/>
          </p:nvPr>
        </p:nvSpPr>
        <p:spPr/>
        <p:txBody>
          <a:bodyPr/>
          <a:lstStyle/>
          <a:p>
            <a:pPr eaLnBrk="1" hangingPunct="1">
              <a:spcBef>
                <a:spcPct val="0"/>
              </a:spcBef>
            </a:pPr>
            <a:r>
              <a:rPr lang="en-GB" altLang="en-US" sz="1200"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Palaeolithic hand axes. © Historic England Archive. Ref: DP081190 - </a:t>
            </a:r>
            <a:r>
              <a:rPr lang="en-GB" sz="1200" u="sng" kern="1200" dirty="0">
                <a:solidFill>
                  <a:schemeClr val="tx1"/>
                </a:solidFill>
                <a:effectLst/>
                <a:latin typeface="+mn-lt"/>
                <a:ea typeface="+mn-ea"/>
                <a:cs typeface="+mn-cs"/>
                <a:hlinkClick r:id="rId3"/>
              </a:rPr>
              <a:t>https://historicengland.org.uk/images-books/photos/item/DP081190</a:t>
            </a:r>
            <a:r>
              <a:rPr lang="en-GB" sz="1200" kern="1200" dirty="0">
                <a:solidFill>
                  <a:schemeClr val="tx1"/>
                </a:solidFill>
                <a:effectLst/>
                <a:latin typeface="+mn-lt"/>
                <a:ea typeface="+mn-ea"/>
                <a:cs typeface="+mn-cs"/>
              </a:rPr>
              <a:t> </a:t>
            </a:r>
          </a:p>
          <a:p>
            <a:pPr eaLnBrk="1" hangingPunct="1">
              <a:spcBef>
                <a:spcPct val="0"/>
              </a:spcBef>
            </a:pPr>
            <a:r>
              <a:rPr lang="en-GB" sz="1200" b="0" i="0" kern="1200" dirty="0">
                <a:solidFill>
                  <a:schemeClr val="tx1"/>
                </a:solidFill>
                <a:effectLst/>
                <a:latin typeface="+mn-lt"/>
                <a:ea typeface="+mn-ea"/>
                <a:cs typeface="+mn-cs"/>
              </a:rPr>
              <a:t>Prehistoric people in a settlement, Swanscombe, Kent, c350,000 BC </a:t>
            </a:r>
            <a:r>
              <a:rPr lang="en-GB" altLang="en-US" sz="1200" dirty="0">
                <a:ea typeface="MS PGothic" panose="020B0600070205080204" pitchFamily="34" charset="-128"/>
                <a:cs typeface="Arial" panose="020B0604020202020204" pitchFamily="34" charset="0"/>
              </a:rPr>
              <a:t>© Alamy DDKJCF</a:t>
            </a:r>
          </a:p>
          <a:p>
            <a:endParaRPr lang="en-US" dirty="0"/>
          </a:p>
        </p:txBody>
      </p:sp>
      <p:sp>
        <p:nvSpPr>
          <p:cNvPr id="4" name="Slide Number Placeholder 3">
            <a:extLst>
              <a:ext uri="{FF2B5EF4-FFF2-40B4-BE49-F238E27FC236}">
                <a16:creationId xmlns:a16="http://schemas.microsoft.com/office/drawing/2014/main" id="{CF228D2D-0DEE-8FBD-CE88-16CE63368C3B}"/>
              </a:ext>
            </a:extLst>
          </p:cNvPr>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4225190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spcBef>
                <a:spcPct val="0"/>
              </a:spcBef>
            </a:pPr>
            <a:r>
              <a:rPr lang="en-GB" altLang="en-US" sz="1200" b="1" dirty="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a:ea typeface="MS PGothic" panose="020B0600070205080204" pitchFamily="34" charset="-128"/>
                <a:cs typeface="Arial" panose="020B0604020202020204" pitchFamily="34" charset="0"/>
              </a:rPr>
              <a:t>Palaeolithic hand axes. © Historic England Archive. Ref: DP081190 - </a:t>
            </a:r>
            <a:r>
              <a:rPr lang="en-GB" sz="1200" u="sng" kern="1200" dirty="0">
                <a:solidFill>
                  <a:schemeClr val="tx1"/>
                </a:solidFill>
                <a:effectLst/>
                <a:latin typeface="+mn-lt"/>
                <a:ea typeface="+mn-ea"/>
                <a:cs typeface="+mn-cs"/>
                <a:hlinkClick r:id="rId3"/>
              </a:rPr>
              <a:t>https://historicengland.org.uk/images-books/photos/item/DP081190</a:t>
            </a:r>
            <a:r>
              <a:rPr lang="en-GB" sz="1200" kern="1200" dirty="0">
                <a:solidFill>
                  <a:schemeClr val="tx1"/>
                </a:solidFill>
                <a:effectLst/>
                <a:latin typeface="+mn-lt"/>
                <a:ea typeface="+mn-ea"/>
                <a:cs typeface="+mn-cs"/>
              </a:rPr>
              <a:t> </a:t>
            </a:r>
          </a:p>
          <a:p>
            <a:pPr eaLnBrk="1" hangingPunct="1">
              <a:spcBef>
                <a:spcPct val="0"/>
              </a:spcBef>
            </a:pPr>
            <a:r>
              <a:rPr lang="en-GB" altLang="en-US" sz="1200" dirty="0">
                <a:ea typeface="MS PGothic" panose="020B0600070205080204" pitchFamily="34" charset="-128"/>
                <a:cs typeface="Arial" panose="020B0604020202020204" pitchFamily="34" charset="0"/>
              </a:rPr>
              <a:t>Palaeolithic flint handaxe from Boxgrove. © AHOB</a:t>
            </a:r>
          </a:p>
          <a:p>
            <a:pPr eaLnBrk="1" hangingPunct="1">
              <a:spcBef>
                <a:spcPct val="0"/>
              </a:spcBef>
            </a:pPr>
            <a:endParaRPr lang="en-GB" altLang="en-US" sz="1200" b="1" dirty="0">
              <a:ea typeface="MS PGothic" panose="020B0600070205080204" pitchFamily="34" charset="-128"/>
              <a:cs typeface="Arial" panose="020B0604020202020204" pitchFamily="34" charset="0"/>
            </a:endParaRPr>
          </a:p>
          <a:p>
            <a:pPr eaLnBrk="1" hangingPunct="1">
              <a:spcBef>
                <a:spcPct val="0"/>
              </a:spcBef>
            </a:pPr>
            <a:r>
              <a:rPr lang="en-GB" altLang="en-US" sz="1200" b="1" dirty="0">
                <a:ea typeface="MS PGothic" panose="020B0600070205080204" pitchFamily="34" charset="-128"/>
                <a:cs typeface="Arial" panose="020B0604020202020204" pitchFamily="34" charset="0"/>
              </a:rPr>
              <a:t>QUESTION:</a:t>
            </a:r>
          </a:p>
          <a:p>
            <a:pPr eaLnBrk="1" hangingPunct="1">
              <a:spcBef>
                <a:spcPct val="0"/>
              </a:spcBef>
            </a:pPr>
            <a:r>
              <a:rPr lang="en-GB" altLang="en-US" sz="1200" dirty="0">
                <a:ea typeface="MS PGothic" panose="020B0600070205080204" pitchFamily="34" charset="-128"/>
                <a:cs typeface="Arial" panose="020B0604020202020204" pitchFamily="34" charset="0"/>
              </a:rPr>
              <a:t>Apart from humans, are there other species alive today who make tools?</a:t>
            </a:r>
          </a:p>
          <a:p>
            <a:pPr eaLnBrk="1" hangingPunct="1">
              <a:spcBef>
                <a:spcPct val="0"/>
              </a:spcBef>
            </a:pPr>
            <a:endParaRPr lang="en-GB" altLang="en-US" sz="1200" dirty="0">
              <a:ea typeface="MS PGothic" panose="020B0600070205080204" pitchFamily="34" charset="-128"/>
              <a:cs typeface="Arial" panose="020B0604020202020204" pitchFamily="34" charset="0"/>
            </a:endParaRPr>
          </a:p>
          <a:p>
            <a:pPr eaLnBrk="1" hangingPunct="1">
              <a:spcBef>
                <a:spcPct val="0"/>
              </a:spcBef>
            </a:pPr>
            <a:r>
              <a:rPr lang="en-GB" altLang="en-US" sz="1200" b="1" dirty="0">
                <a:ea typeface="MS PGothic" panose="020B0600070205080204" pitchFamily="34" charset="-128"/>
                <a:cs typeface="Arial" panose="020B0604020202020204" pitchFamily="34" charset="0"/>
              </a:rPr>
              <a:t>ACTIVITY: </a:t>
            </a:r>
          </a:p>
          <a:p>
            <a:pPr eaLnBrk="1" hangingPunct="1">
              <a:spcBef>
                <a:spcPct val="0"/>
              </a:spcBef>
            </a:pPr>
            <a:r>
              <a:rPr lang="en-GB" altLang="en-US" sz="1200" dirty="0">
                <a:ea typeface="MS PGothic" panose="020B0600070205080204" pitchFamily="34" charset="-128"/>
                <a:cs typeface="Arial" panose="020B0604020202020204" pitchFamily="34" charset="0"/>
              </a:rPr>
              <a:t>Find a natural flint and describe its colour and feel</a:t>
            </a:r>
          </a:p>
          <a:p>
            <a:pPr eaLnBrk="1" hangingPunct="1">
              <a:spcBef>
                <a:spcPct val="0"/>
              </a:spcBef>
            </a:pPr>
            <a:endParaRPr lang="en-GB" altLang="en-US" sz="1200" dirty="0">
              <a:ea typeface="MS PGothic" panose="020B0600070205080204" pitchFamily="34" charset="-128"/>
              <a:cs typeface="Arial" panose="020B0604020202020204" pitchFamily="34" charset="0"/>
            </a:endParaRPr>
          </a:p>
          <a:p>
            <a:pPr eaLnBrk="1" hangingPunct="1">
              <a:spcBef>
                <a:spcPct val="0"/>
              </a:spcBef>
            </a:pPr>
            <a:r>
              <a:rPr lang="en-GB" altLang="en-US" sz="1200" b="1" dirty="0">
                <a:ea typeface="MS PGothic" panose="020B0600070205080204" pitchFamily="34" charset="-128"/>
                <a:cs typeface="Arial" panose="020B0604020202020204" pitchFamily="34" charset="0"/>
              </a:rPr>
              <a:t>LINK: </a:t>
            </a:r>
          </a:p>
          <a:p>
            <a:pPr eaLnBrk="1" hangingPunct="1">
              <a:spcBef>
                <a:spcPct val="0"/>
              </a:spcBef>
            </a:pPr>
            <a:r>
              <a:rPr lang="en-GB" altLang="en-US" sz="1200" dirty="0">
                <a:ea typeface="MS PGothic" panose="020B0600070205080204" pitchFamily="34" charset="-128"/>
                <a:cs typeface="Arial" panose="020B0604020202020204" pitchFamily="34" charset="0"/>
                <a:hlinkClick r:id="rId4"/>
              </a:rPr>
              <a:t>http://www.wessexarch.co.uk/files/Learning/pdf/activity_sheet_flint.pdf</a:t>
            </a:r>
            <a:endParaRPr lang="en-GB" altLang="en-US" sz="1200" dirty="0">
              <a:ea typeface="MS PGothic" panose="020B0600070205080204" pitchFamily="34" charset="-128"/>
              <a:cs typeface="Arial" panose="020B0604020202020204" pitchFamily="34" charset="0"/>
            </a:endParaRPr>
          </a:p>
          <a:p>
            <a:pPr eaLnBrk="1" hangingPunct="1">
              <a:spcBef>
                <a:spcPct val="0"/>
              </a:spcBef>
            </a:pPr>
            <a:endParaRPr lang="en-GB" altLang="en-US" sz="1200" dirty="0">
              <a:ea typeface="MS PGothic" panose="020B0600070205080204" pitchFamily="34"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1608532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682624"/>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1474595"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144989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Tree>
    <p:extLst>
      <p:ext uri="{BB962C8B-B14F-4D97-AF65-F5344CB8AC3E}">
        <p14:creationId xmlns:p14="http://schemas.microsoft.com/office/powerpoint/2010/main" val="24673788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a:solidFill>
            <a:srgbClr val="BBEBA0"/>
          </a:solidFill>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dirty="0"/>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7388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1862754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691086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a:solidFill>
            <a:srgbClr val="BBEBA0"/>
          </a:solidFill>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 2</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dirty="0"/>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dirty="0"/>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1413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dirty="0"/>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31044978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590535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97" r:id="rId13"/>
    <p:sldLayoutId id="2147483667" r:id="rId14"/>
    <p:sldLayoutId id="2147483675" r:id="rId15"/>
    <p:sldLayoutId id="2147483671" r:id="rId16"/>
    <p:sldLayoutId id="2147483681" r:id="rId17"/>
    <p:sldLayoutId id="2147483695" r:id="rId18"/>
    <p:sldLayoutId id="2147483696" r:id="rId19"/>
    <p:sldLayoutId id="2147483672" r:id="rId20"/>
    <p:sldLayoutId id="2147483678" r:id="rId21"/>
    <p:sldLayoutId id="2147483664" r:id="rId22"/>
    <p:sldLayoutId id="2147483663" r:id="rId23"/>
    <p:sldLayoutId id="2147483660" r:id="rId24"/>
    <p:sldLayoutId id="2147483692" r:id="rId25"/>
    <p:sldLayoutId id="2147483682" r:id="rId26"/>
    <p:sldLayoutId id="2147483693" r:id="rId27"/>
    <p:sldLayoutId id="2147483690" r:id="rId28"/>
    <p:sldLayoutId id="2147483694" r:id="rId29"/>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8.sv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27.xml"/><Relationship Id="rId3" Type="http://schemas.openxmlformats.org/officeDocument/2006/relationships/image" Target="../media/image33.png"/><Relationship Id="rId7" Type="http://schemas.openxmlformats.org/officeDocument/2006/relationships/slide" Target="slide23.xml"/><Relationship Id="rId12" Type="http://schemas.openxmlformats.org/officeDocument/2006/relationships/slide" Target="slide36.xml"/><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slide" Target="slide21.xml"/><Relationship Id="rId11" Type="http://schemas.openxmlformats.org/officeDocument/2006/relationships/slide" Target="slide34.xml"/><Relationship Id="rId5" Type="http://schemas.openxmlformats.org/officeDocument/2006/relationships/slide" Target="slide19.xml"/><Relationship Id="rId10" Type="http://schemas.openxmlformats.org/officeDocument/2006/relationships/slide" Target="slide32.xml"/><Relationship Id="rId4" Type="http://schemas.openxmlformats.org/officeDocument/2006/relationships/slide" Target="slide17.xml"/><Relationship Id="rId9" Type="http://schemas.openxmlformats.org/officeDocument/2006/relationships/slide" Target="slide30.xml"/><Relationship Id="rId1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34.jpg"/></Relationships>
</file>

<file path=ppt/slides/_rels/slide18.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35.jpg"/><Relationship Id="rId5" Type="http://schemas.openxmlformats.org/officeDocument/2006/relationships/image" Target="../media/image32.svg"/><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37.jpg"/><Relationship Id="rId5" Type="http://schemas.openxmlformats.org/officeDocument/2006/relationships/image" Target="../media/image32.svg"/><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38.svg"/><Relationship Id="rId5" Type="http://schemas.openxmlformats.org/officeDocument/2006/relationships/image" Target="../media/image31.sv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39.jpg"/></Relationships>
</file>

<file path=ppt/slides/_rels/slide2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41.svg"/><Relationship Id="rId5" Type="http://schemas.openxmlformats.org/officeDocument/2006/relationships/image" Target="../media/image31.sv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42.jpg"/></Relationships>
</file>

<file path=ppt/slides/_rels/slide2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43.jpg"/><Relationship Id="rId5" Type="http://schemas.openxmlformats.org/officeDocument/2006/relationships/image" Target="../media/image41.svg"/><Relationship Id="rId4" Type="http://schemas.openxmlformats.org/officeDocument/2006/relationships/image" Target="../media/image31.svg"/></Relationships>
</file>

<file path=ppt/slides/_rels/slide2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44.jpg"/></Relationships>
</file>

<file path=ppt/slides/_rels/slide28.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45.jpg"/></Relationships>
</file>

<file path=ppt/slides/_rels/slide2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46.jpg"/><Relationship Id="rId5" Type="http://schemas.openxmlformats.org/officeDocument/2006/relationships/image" Target="../media/image38.svg"/><Relationship Id="rId4" Type="http://schemas.openxmlformats.org/officeDocument/2006/relationships/image" Target="../media/image31.sv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47.jpg"/></Relationships>
</file>

<file path=ppt/slides/_rels/slide31.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47.jpg"/></Relationships>
</file>

<file path=ppt/slides/_rels/slide32.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48.jpg"/></Relationships>
</file>

<file path=ppt/slides/_rels/slide3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2.xml"/><Relationship Id="rId1" Type="http://schemas.openxmlformats.org/officeDocument/2006/relationships/slideLayout" Target="../slideLayouts/slideLayout18.xml"/><Relationship Id="rId4" Type="http://schemas.openxmlformats.org/officeDocument/2006/relationships/image" Target="../media/image49.jpg"/></Relationships>
</file>

<file path=ppt/slides/_rels/slide3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50.jpg"/></Relationships>
</file>

<file path=ppt/slides/_rels/slide3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4.xml"/><Relationship Id="rId1" Type="http://schemas.openxmlformats.org/officeDocument/2006/relationships/slideLayout" Target="../slideLayouts/slideLayout18.xml"/><Relationship Id="rId6" Type="http://schemas.openxmlformats.org/officeDocument/2006/relationships/image" Target="../media/image51.jpg"/><Relationship Id="rId5" Type="http://schemas.openxmlformats.org/officeDocument/2006/relationships/image" Target="../media/image32.svg"/><Relationship Id="rId4" Type="http://schemas.openxmlformats.org/officeDocument/2006/relationships/image" Target="../media/image31.svg"/></Relationships>
</file>

<file path=ppt/slides/_rels/slide3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52.jpg"/></Relationships>
</file>

<file path=ppt/slides/_rels/slide3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6.xml"/><Relationship Id="rId1" Type="http://schemas.openxmlformats.org/officeDocument/2006/relationships/slideLayout" Target="../slideLayouts/slideLayout18.xml"/><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slide" Target="slide2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7A67-4902-AE54-76CF-E44A806A484F}"/>
              </a:ext>
            </a:extLst>
          </p:cNvPr>
          <p:cNvSpPr>
            <a:spLocks noGrp="1"/>
          </p:cNvSpPr>
          <p:nvPr>
            <p:ph type="title" idx="4294967295"/>
          </p:nvPr>
        </p:nvSpPr>
        <p:spPr>
          <a:xfrm>
            <a:off x="0" y="-1404938"/>
            <a:ext cx="10515600" cy="1325563"/>
          </a:xfr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600" b="1" i="0" kern="1200" baseline="0" dirty="0">
                <a:solidFill>
                  <a:srgbClr val="597F32"/>
                </a:solidFill>
                <a:effectLst/>
                <a:latin typeface="Arial" panose="020B0604020202020204" pitchFamily="34" charset="0"/>
                <a:ea typeface="+mj-ea"/>
                <a:cs typeface="+mj-cs"/>
              </a:rPr>
              <a:t>Stone Age to Iron Age – Part 1</a:t>
            </a:r>
            <a:endParaRPr lang="en-GB" dirty="0">
              <a:effectLst/>
            </a:endParaRPr>
          </a:p>
          <a:p>
            <a:endParaRPr lang="en-US" dirty="0"/>
          </a:p>
        </p:txBody>
      </p:sp>
      <p:sp>
        <p:nvSpPr>
          <p:cNvPr id="8" name="Subtitle 7">
            <a:extLst>
              <a:ext uri="{FF2B5EF4-FFF2-40B4-BE49-F238E27FC236}">
                <a16:creationId xmlns:a16="http://schemas.microsoft.com/office/drawing/2014/main" id="{19559A11-114F-1442-7742-BCB286132CDA}"/>
              </a:ext>
            </a:extLst>
          </p:cNvPr>
          <p:cNvSpPr>
            <a:spLocks noGrp="1"/>
          </p:cNvSpPr>
          <p:nvPr>
            <p:ph type="subTitle" idx="1"/>
          </p:nvPr>
        </p:nvSpPr>
        <p:spPr/>
        <p:txBody>
          <a:bodyPr/>
          <a:lstStyle/>
          <a:p>
            <a:r>
              <a:rPr lang="en-GB" dirty="0"/>
              <a:t>Stone Age to Iron Age: Part 1</a:t>
            </a:r>
          </a:p>
          <a:p>
            <a:endParaRPr lang="en-GB" dirty="0"/>
          </a:p>
          <a:p>
            <a:r>
              <a:rPr lang="en-GB" dirty="0"/>
              <a:t>The Palaeolithic </a:t>
            </a:r>
          </a:p>
          <a:p>
            <a:r>
              <a:rPr lang="en-GB" dirty="0"/>
              <a:t>(Old Stone Age)</a:t>
            </a:r>
          </a:p>
          <a:p>
            <a:endParaRPr lang="en-GB" dirty="0"/>
          </a:p>
        </p:txBody>
      </p:sp>
      <p:pic>
        <p:nvPicPr>
          <p:cNvPr id="10" name="Picture Placeholder 9" descr="Reconstruction illustration giving an artist's impression of tool-making at an early Upper Palaeolithic hyena den, excavated near Oakham in Rutland, as it may have appeared 30,000 - 40,000 ">
            <a:extLst>
              <a:ext uri="{FF2B5EF4-FFF2-40B4-BE49-F238E27FC236}">
                <a16:creationId xmlns:a16="http://schemas.microsoft.com/office/drawing/2014/main" id="{9AD204AF-ADFF-B252-EB41-67EF7A2129B3}"/>
              </a:ext>
            </a:extLst>
          </p:cNvPr>
          <p:cNvPicPr>
            <a:picLocks noGrp="1" noChangeAspect="1"/>
          </p:cNvPicPr>
          <p:nvPr>
            <p:ph type="pic" sz="quarter" idx="10"/>
          </p:nvPr>
        </p:nvPicPr>
        <p:blipFill>
          <a:blip r:embed="rId3"/>
          <a:srcRect l="10956" r="4954"/>
          <a:stretch>
            <a:fillRect/>
          </a:stretch>
        </p:blipFill>
        <p:spPr>
          <a:xfrm>
            <a:off x="4122819" y="0"/>
            <a:ext cx="8069181" cy="6858000"/>
          </a:xfrm>
        </p:spPr>
      </p:pic>
    </p:spTree>
    <p:extLst>
      <p:ext uri="{BB962C8B-B14F-4D97-AF65-F5344CB8AC3E}">
        <p14:creationId xmlns:p14="http://schemas.microsoft.com/office/powerpoint/2010/main" val="3837481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33E27-D3A2-E071-E98D-3C5A2DC35880}"/>
              </a:ext>
            </a:extLst>
          </p:cNvPr>
          <p:cNvSpPr>
            <a:spLocks noGrp="1"/>
          </p:cNvSpPr>
          <p:nvPr>
            <p:ph type="title"/>
          </p:nvPr>
        </p:nvSpPr>
        <p:spPr/>
        <p:txBody>
          <a:bodyPr>
            <a:noAutofit/>
          </a:bodyPr>
          <a:lstStyle/>
          <a:p>
            <a:r>
              <a:rPr lang="en-GB" altLang="en-US" dirty="0">
                <a:ea typeface="MS PGothic" panose="020B0600070205080204" pitchFamily="34" charset="-128"/>
                <a:cs typeface="Arial" panose="020B0604020202020204" pitchFamily="34" charset="0"/>
              </a:rPr>
              <a:t>Stone tools: h</a:t>
            </a:r>
            <a:r>
              <a:rPr lang="fr-FR" altLang="en-US" dirty="0">
                <a:ea typeface="MS PGothic" panose="020B0600070205080204" pitchFamily="34" charset="-128"/>
                <a:cs typeface="Arial" panose="020B0604020202020204" pitchFamily="34" charset="0"/>
              </a:rPr>
              <a:t>and axes </a:t>
            </a:r>
            <a:endParaRPr lang="en-US" dirty="0">
              <a:cs typeface="Arial" panose="020B0604020202020204" pitchFamily="34" charset="0"/>
            </a:endParaRPr>
          </a:p>
        </p:txBody>
      </p:sp>
      <p:pic>
        <p:nvPicPr>
          <p:cNvPr id="5" name="Picture 2" descr="A photo of a medium and small flint stones which are actually Palaeolithic hand axes&#10;">
            <a:extLst>
              <a:ext uri="{FF2B5EF4-FFF2-40B4-BE49-F238E27FC236}">
                <a16:creationId xmlns:a16="http://schemas.microsoft.com/office/drawing/2014/main" id="{C71FEE3D-9607-0302-6496-780875B15C92}"/>
              </a:ext>
            </a:extLst>
          </p:cNvPr>
          <p:cNvPicPr>
            <a:picLocks noChangeAspect="1"/>
          </p:cNvPicPr>
          <p:nvPr/>
        </p:nvPicPr>
        <p:blipFill rotWithShape="1">
          <a:blip r:embed="rId3">
            <a:extLst>
              <a:ext uri="{28A0092B-C50C-407E-A947-70E740481C1C}">
                <a14:useLocalDpi xmlns:a14="http://schemas.microsoft.com/office/drawing/2010/main" val="0"/>
              </a:ext>
            </a:extLst>
          </a:blip>
          <a:srcRect l="5199"/>
          <a:stretch>
            <a:fillRect/>
          </a:stretch>
        </p:blipFill>
        <p:spPr bwMode="auto">
          <a:xfrm>
            <a:off x="0" y="1736280"/>
            <a:ext cx="5118370" cy="404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A photo of an oval shaped flint stone - which is actually a Palaeolithic flint hand axe from Boxgrove&#10;">
            <a:extLst>
              <a:ext uri="{FF2B5EF4-FFF2-40B4-BE49-F238E27FC236}">
                <a16:creationId xmlns:a16="http://schemas.microsoft.com/office/drawing/2014/main" id="{44764213-5431-8874-9B1E-99B3251F8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6637" y="1745805"/>
            <a:ext cx="3333750" cy="404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Washi" descr="Washi tape">
            <a:extLst>
              <a:ext uri="{FF2B5EF4-FFF2-40B4-BE49-F238E27FC236}">
                <a16:creationId xmlns:a16="http://schemas.microsoft.com/office/drawing/2014/main" id="{280747FE-0C95-600A-89ED-D89D0AFB7793}"/>
              </a:ext>
            </a:extLst>
          </p:cNvPr>
          <p:cNvGrpSpPr/>
          <p:nvPr/>
        </p:nvGrpSpPr>
        <p:grpSpPr>
          <a:xfrm>
            <a:off x="8366182" y="1759193"/>
            <a:ext cx="3081760" cy="2153588"/>
            <a:chOff x="6548482" y="2378114"/>
            <a:chExt cx="4352736" cy="1492756"/>
          </a:xfrm>
        </p:grpSpPr>
        <p:pic>
          <p:nvPicPr>
            <p:cNvPr id="7" name="Washi">
              <a:extLst>
                <a:ext uri="{FF2B5EF4-FFF2-40B4-BE49-F238E27FC236}">
                  <a16:creationId xmlns:a16="http://schemas.microsoft.com/office/drawing/2014/main" id="{4C912286-91D1-B76D-2984-C24A6405C55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48482" y="2378114"/>
              <a:ext cx="4352736" cy="1492756"/>
            </a:xfrm>
            <a:prstGeom prst="rect">
              <a:avLst/>
            </a:prstGeom>
          </p:spPr>
        </p:pic>
        <p:sp>
          <p:nvSpPr>
            <p:cNvPr id="8" name="Text Placeholder">
              <a:extLst>
                <a:ext uri="{FF2B5EF4-FFF2-40B4-BE49-F238E27FC236}">
                  <a16:creationId xmlns:a16="http://schemas.microsoft.com/office/drawing/2014/main" id="{6D88D2B7-7BA4-950B-5083-B22A3FCF41E3}"/>
                </a:ext>
              </a:extLst>
            </p:cNvPr>
            <p:cNvSpPr txBox="1">
              <a:spLocks/>
            </p:cNvSpPr>
            <p:nvPr/>
          </p:nvSpPr>
          <p:spPr>
            <a:xfrm>
              <a:off x="6780441" y="2644983"/>
              <a:ext cx="3666771" cy="1123013"/>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dirty="0">
                  <a:ea typeface="MS PGothic" panose="020B0600070205080204" pitchFamily="34" charset="-128"/>
                  <a:cs typeface="Arial" panose="020B0604020202020204" pitchFamily="34" charset="0"/>
                </a:rPr>
                <a:t>Apart from humans, are there other species alive today who make tools?</a:t>
              </a:r>
              <a:endParaRPr lang="en-GB" sz="2000" b="1" dirty="0">
                <a:highlight>
                  <a:srgbClr val="FFFF00"/>
                </a:highlight>
              </a:endParaRPr>
            </a:p>
          </p:txBody>
        </p:sp>
      </p:grpSp>
      <p:pic>
        <p:nvPicPr>
          <p:cNvPr id="9" name="Question Mark" descr="Question mark">
            <a:extLst>
              <a:ext uri="{FF2B5EF4-FFF2-40B4-BE49-F238E27FC236}">
                <a16:creationId xmlns:a16="http://schemas.microsoft.com/office/drawing/2014/main" id="{9A12C301-A278-D187-DF74-3180A944221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11017">
            <a:off x="10686853" y="1547645"/>
            <a:ext cx="744846" cy="1318312"/>
          </a:xfrm>
          <a:prstGeom prst="rect">
            <a:avLst/>
          </a:prstGeom>
        </p:spPr>
      </p:pic>
      <p:grpSp>
        <p:nvGrpSpPr>
          <p:cNvPr id="10" name="Post-It" descr="Post-it note to highlight text">
            <a:extLst>
              <a:ext uri="{FF2B5EF4-FFF2-40B4-BE49-F238E27FC236}">
                <a16:creationId xmlns:a16="http://schemas.microsoft.com/office/drawing/2014/main" id="{A8CA2477-B160-AE77-5CE6-5E80FA49D831}"/>
              </a:ext>
            </a:extLst>
          </p:cNvPr>
          <p:cNvGrpSpPr/>
          <p:nvPr/>
        </p:nvGrpSpPr>
        <p:grpSpPr>
          <a:xfrm>
            <a:off x="8433126" y="4593802"/>
            <a:ext cx="2947874" cy="2004961"/>
            <a:chOff x="439945" y="2669663"/>
            <a:chExt cx="2947874" cy="2004961"/>
          </a:xfrm>
        </p:grpSpPr>
        <p:sp>
          <p:nvSpPr>
            <p:cNvPr id="11" name="Decorative-Blob">
              <a:extLst>
                <a:ext uri="{FF2B5EF4-FFF2-40B4-BE49-F238E27FC236}">
                  <a16:creationId xmlns:a16="http://schemas.microsoft.com/office/drawing/2014/main" id="{64667035-DFC4-1BC2-DE69-ACA9018217DC}"/>
                </a:ext>
                <a:ext uri="{C183D7F6-B498-43B3-948B-1728B52AA6E4}">
                  <adec:decorative xmlns:adec="http://schemas.microsoft.com/office/drawing/2017/decorative" val="1"/>
                </a:ext>
              </a:extLst>
            </p:cNvPr>
            <p:cNvSpPr/>
            <p:nvPr/>
          </p:nvSpPr>
          <p:spPr>
            <a:xfrm>
              <a:off x="439945" y="2906868"/>
              <a:ext cx="2947874" cy="1767756"/>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2" name="Decorative-Washi">
              <a:extLst>
                <a:ext uri="{FF2B5EF4-FFF2-40B4-BE49-F238E27FC236}">
                  <a16:creationId xmlns:a16="http://schemas.microsoft.com/office/drawing/2014/main" id="{8348503A-D7DC-A660-95EF-6DEE55FBC2FB}"/>
                </a:ext>
                <a:ext uri="{C183D7F6-B498-43B3-948B-1728B52AA6E4}">
                  <adec:decorative xmlns:adec="http://schemas.microsoft.com/office/drawing/2017/decorative" val="1"/>
                </a:ext>
              </a:extLst>
            </p:cNvPr>
            <p:cNvSpPr/>
            <p:nvPr/>
          </p:nvSpPr>
          <p:spPr>
            <a:xfrm rot="10800000" flipV="1">
              <a:off x="956606"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3" name="Subtitle-Text">
              <a:extLst>
                <a:ext uri="{FF2B5EF4-FFF2-40B4-BE49-F238E27FC236}">
                  <a16:creationId xmlns:a16="http://schemas.microsoft.com/office/drawing/2014/main" id="{55CCBE1C-F293-083A-CC72-FD2DC555C4D8}"/>
                </a:ext>
              </a:extLst>
            </p:cNvPr>
            <p:cNvSpPr txBox="1">
              <a:spLocks/>
            </p:cNvSpPr>
            <p:nvPr/>
          </p:nvSpPr>
          <p:spPr>
            <a:xfrm rot="21383919">
              <a:off x="1026603" y="276018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ACTIVITY</a:t>
              </a:r>
            </a:p>
          </p:txBody>
        </p:sp>
        <p:sp>
          <p:nvSpPr>
            <p:cNvPr id="14" name="Main-Text" descr="Post-it note to highlight text">
              <a:extLst>
                <a:ext uri="{FF2B5EF4-FFF2-40B4-BE49-F238E27FC236}">
                  <a16:creationId xmlns:a16="http://schemas.microsoft.com/office/drawing/2014/main" id="{C4DD6C97-4EDA-87E9-A8A4-684660A3709D}"/>
                </a:ext>
              </a:extLst>
            </p:cNvPr>
            <p:cNvSpPr txBox="1"/>
            <p:nvPr/>
          </p:nvSpPr>
          <p:spPr>
            <a:xfrm>
              <a:off x="704846" y="3429000"/>
              <a:ext cx="2418071" cy="1015663"/>
            </a:xfrm>
            <a:prstGeom prst="rect">
              <a:avLst/>
            </a:prstGeom>
            <a:noFill/>
          </p:spPr>
          <p:txBody>
            <a:bodyPr wrap="square" rtlCol="0">
              <a:spAutoFit/>
            </a:bodyPr>
            <a:lstStyle/>
            <a:p>
              <a:pPr eaLnBrk="1" hangingPunct="1">
                <a:spcBef>
                  <a:spcPct val="0"/>
                </a:spcBef>
              </a:pPr>
              <a:r>
                <a:rPr lang="en-GB" altLang="en-US" sz="2000" dirty="0">
                  <a:ea typeface="MS PGothic" panose="020B0600070205080204" pitchFamily="34" charset="-128"/>
                  <a:cs typeface="Arial" panose="020B0604020202020204" pitchFamily="34" charset="0"/>
                </a:rPr>
                <a:t>Find a natural flint and describe its colour and feel</a:t>
              </a:r>
            </a:p>
          </p:txBody>
        </p:sp>
      </p:grpSp>
    </p:spTree>
    <p:extLst>
      <p:ext uri="{BB962C8B-B14F-4D97-AF65-F5344CB8AC3E}">
        <p14:creationId xmlns:p14="http://schemas.microsoft.com/office/powerpoint/2010/main" val="188582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47B0-D005-8F33-53E5-967EE8F85989}"/>
              </a:ext>
            </a:extLst>
          </p:cNvPr>
          <p:cNvSpPr>
            <a:spLocks noGrp="1"/>
          </p:cNvSpPr>
          <p:nvPr>
            <p:ph type="title"/>
          </p:nvPr>
        </p:nvSpPr>
        <p:spPr/>
        <p:txBody>
          <a:bodyPr>
            <a:noAutofit/>
          </a:bodyPr>
          <a:lstStyle/>
          <a:p>
            <a:r>
              <a:rPr lang="en-GB" altLang="en-US" dirty="0">
                <a:ea typeface="MS PGothic" panose="020B0600070205080204" pitchFamily="34" charset="-128"/>
                <a:cs typeface="Arial" panose="020B0604020202020204" pitchFamily="34" charset="0"/>
              </a:rPr>
              <a:t> </a:t>
            </a:r>
            <a:br>
              <a:rPr lang="en-GB" altLang="en-US"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Stone tools: f</a:t>
            </a:r>
            <a:r>
              <a:rPr lang="fr-FR" altLang="en-US" dirty="0">
                <a:ea typeface="MS PGothic" panose="020B0600070205080204" pitchFamily="34" charset="-128"/>
                <a:cs typeface="Arial" panose="020B0604020202020204" pitchFamily="34" charset="0"/>
              </a:rPr>
              <a:t>lint blades </a:t>
            </a:r>
            <a:br>
              <a:rPr lang="en-GB" altLang="en-US" dirty="0">
                <a:ea typeface="MS PGothic" panose="020B0600070205080204" pitchFamily="34" charset="-128"/>
                <a:cs typeface="Arial" panose="020B0604020202020204" pitchFamily="34" charset="0"/>
              </a:rPr>
            </a:br>
            <a:endParaRPr lang="en-US" dirty="0">
              <a:cs typeface="Arial" panose="020B0604020202020204" pitchFamily="34" charset="0"/>
            </a:endParaRPr>
          </a:p>
        </p:txBody>
      </p:sp>
      <p:sp>
        <p:nvSpPr>
          <p:cNvPr id="3" name="Content Placeholder 2">
            <a:extLst>
              <a:ext uri="{FF2B5EF4-FFF2-40B4-BE49-F238E27FC236}">
                <a16:creationId xmlns:a16="http://schemas.microsoft.com/office/drawing/2014/main" id="{20EFD23D-612F-0E59-37A2-D245F53358F1}"/>
              </a:ext>
            </a:extLst>
          </p:cNvPr>
          <p:cNvSpPr>
            <a:spLocks noGrp="1"/>
          </p:cNvSpPr>
          <p:nvPr>
            <p:ph idx="1"/>
          </p:nvPr>
        </p:nvSpPr>
        <p:spPr/>
        <p:txBody>
          <a:bodyPr/>
          <a:lstStyle/>
          <a:p>
            <a:r>
              <a:rPr lang="en-GB" sz="2400" dirty="0"/>
              <a:t>Handaxes were used for a very long time, but when modern humans appeared, they learned new ways to shape stone.</a:t>
            </a:r>
          </a:p>
          <a:p>
            <a:r>
              <a:rPr lang="en-GB" sz="2400" dirty="0"/>
              <a:t>Instead of shaping a whole flint nodule at once, they first made a special “core.” From this core, they hit off long, thin pieces called blades.</a:t>
            </a:r>
          </a:p>
          <a:p>
            <a:r>
              <a:rPr lang="en-GB" sz="2400" dirty="0"/>
              <a:t>Blades had longer sharp edges and could be tied onto handles to make better tools.</a:t>
            </a:r>
          </a:p>
        </p:txBody>
      </p:sp>
      <p:sp>
        <p:nvSpPr>
          <p:cNvPr id="4" name="Text Placeholder 3">
            <a:extLst>
              <a:ext uri="{FF2B5EF4-FFF2-40B4-BE49-F238E27FC236}">
                <a16:creationId xmlns:a16="http://schemas.microsoft.com/office/drawing/2014/main" id="{18217563-2AB2-4E97-38DC-84E30BFBD001}"/>
              </a:ext>
            </a:extLst>
          </p:cNvPr>
          <p:cNvSpPr>
            <a:spLocks noGrp="1"/>
          </p:cNvSpPr>
          <p:nvPr>
            <p:ph type="body" sz="quarter" idx="23"/>
          </p:nvPr>
        </p:nvSpPr>
        <p:spPr/>
        <p:txBody>
          <a:bodyPr/>
          <a:lstStyle/>
          <a:p>
            <a:r>
              <a:rPr lang="en-GB" dirty="0"/>
              <a:t>Three sides of a flint blade </a:t>
            </a:r>
          </a:p>
        </p:txBody>
      </p:sp>
      <p:pic>
        <p:nvPicPr>
          <p:cNvPr id="10" name="Picture Placeholder 9" descr="A picture of three sides of a stone flint blade and a cm ruler so you can gage the size of it. ">
            <a:extLst>
              <a:ext uri="{FF2B5EF4-FFF2-40B4-BE49-F238E27FC236}">
                <a16:creationId xmlns:a16="http://schemas.microsoft.com/office/drawing/2014/main" id="{A5B6D353-B666-C3AD-679D-94B683153717}"/>
              </a:ext>
            </a:extLst>
          </p:cNvPr>
          <p:cNvPicPr>
            <a:picLocks noGrp="1" noChangeAspect="1"/>
          </p:cNvPicPr>
          <p:nvPr>
            <p:ph type="pic" sz="quarter" idx="10"/>
          </p:nvPr>
        </p:nvPicPr>
        <p:blipFill>
          <a:blip r:embed="rId3"/>
          <a:srcRect l="2266" r="2266"/>
          <a:stretch>
            <a:fillRect/>
          </a:stretch>
        </p:blipFill>
        <p:spPr/>
      </p:pic>
    </p:spTree>
    <p:extLst>
      <p:ext uri="{BB962C8B-B14F-4D97-AF65-F5344CB8AC3E}">
        <p14:creationId xmlns:p14="http://schemas.microsoft.com/office/powerpoint/2010/main" val="419361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1B1B2-FCE9-F688-C75F-898033796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1E7F5-86C8-D41B-BABB-2E51234A59FE}"/>
              </a:ext>
            </a:extLst>
          </p:cNvPr>
          <p:cNvSpPr>
            <a:spLocks noGrp="1"/>
          </p:cNvSpPr>
          <p:nvPr>
            <p:ph type="title"/>
          </p:nvPr>
        </p:nvSpPr>
        <p:spPr/>
        <p:txBody>
          <a:bodyPr>
            <a:noAutofit/>
          </a:bodyPr>
          <a:lstStyle/>
          <a:p>
            <a:r>
              <a:rPr lang="en-GB" altLang="en-US" dirty="0">
                <a:ea typeface="MS PGothic" panose="020B0600070205080204" pitchFamily="34" charset="-128"/>
                <a:cs typeface="Arial" panose="020B0604020202020204" pitchFamily="34" charset="0"/>
              </a:rPr>
              <a:t> </a:t>
            </a:r>
            <a:br>
              <a:rPr lang="en-GB" altLang="en-US" dirty="0">
                <a:ea typeface="MS PGothic" panose="020B0600070205080204" pitchFamily="34" charset="-128"/>
                <a:cs typeface="Arial" panose="020B0604020202020204" pitchFamily="34" charset="0"/>
              </a:rPr>
            </a:br>
            <a:r>
              <a:rPr lang="en-GB" altLang="en-US" dirty="0">
                <a:ea typeface="MS PGothic" panose="020B0600070205080204" pitchFamily="34" charset="-128"/>
                <a:cs typeface="Arial" panose="020B0604020202020204" pitchFamily="34" charset="0"/>
              </a:rPr>
              <a:t>Stone tools: f</a:t>
            </a:r>
            <a:r>
              <a:rPr lang="fr-FR" altLang="en-US" dirty="0">
                <a:ea typeface="MS PGothic" panose="020B0600070205080204" pitchFamily="34" charset="-128"/>
                <a:cs typeface="Arial" panose="020B0604020202020204" pitchFamily="34" charset="0"/>
              </a:rPr>
              <a:t>lint blades </a:t>
            </a:r>
            <a:br>
              <a:rPr lang="en-GB" altLang="en-US" dirty="0">
                <a:ea typeface="MS PGothic" panose="020B0600070205080204" pitchFamily="34" charset="-128"/>
                <a:cs typeface="Arial" panose="020B0604020202020204" pitchFamily="34" charset="0"/>
              </a:rPr>
            </a:br>
            <a:endParaRPr lang="en-US" dirty="0">
              <a:cs typeface="Arial" panose="020B0604020202020204" pitchFamily="34" charset="0"/>
            </a:endParaRPr>
          </a:p>
        </p:txBody>
      </p:sp>
      <p:pic>
        <p:nvPicPr>
          <p:cNvPr id="4" name="Picture 2" descr="A picture of three sides of a stone flint blade and a cm ruler so you can gage the size of it. ">
            <a:extLst>
              <a:ext uri="{FF2B5EF4-FFF2-40B4-BE49-F238E27FC236}">
                <a16:creationId xmlns:a16="http://schemas.microsoft.com/office/drawing/2014/main" id="{06AD8FAA-5B67-6B30-22A0-C22F6339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859" y="1496877"/>
            <a:ext cx="4498975"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A line drawing reconstruction illustration showing a 30,000 - 40,000 year old leaf-point flint tool found at an early Upper Palaeolithic hyaena den near Oakland in Rutland, shown bound to a spear shaft or wooden tool handle and as it may have looked when in use. &#10;">
            <a:extLst>
              <a:ext uri="{FF2B5EF4-FFF2-40B4-BE49-F238E27FC236}">
                <a16:creationId xmlns:a16="http://schemas.microsoft.com/office/drawing/2014/main" id="{03B10DA7-1DBE-E733-448C-43CE8014A97F}"/>
              </a:ext>
            </a:extLst>
          </p:cNvPr>
          <p:cNvPicPr>
            <a:picLocks noChangeAspect="1"/>
          </p:cNvPicPr>
          <p:nvPr/>
        </p:nvPicPr>
        <p:blipFill>
          <a:blip r:embed="rId4">
            <a:extLst>
              <a:ext uri="{28A0092B-C50C-407E-A947-70E740481C1C}">
                <a14:useLocalDpi xmlns:a14="http://schemas.microsoft.com/office/drawing/2010/main" val="0"/>
              </a:ext>
            </a:extLst>
          </a:blip>
          <a:srcRect l="29898" t="18529" r="25529" b="16017"/>
          <a:stretch>
            <a:fillRect/>
          </a:stretch>
        </p:blipFill>
        <p:spPr bwMode="auto">
          <a:xfrm>
            <a:off x="6214351" y="1496878"/>
            <a:ext cx="1817687"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4F839884-829A-D952-3B86-8907480351B6}"/>
              </a:ext>
            </a:extLst>
          </p:cNvPr>
          <p:cNvGrpSpPr/>
          <p:nvPr/>
        </p:nvGrpSpPr>
        <p:grpSpPr>
          <a:xfrm>
            <a:off x="8298357" y="3484692"/>
            <a:ext cx="2832370" cy="3260444"/>
            <a:chOff x="8298357" y="3484692"/>
            <a:chExt cx="2832370" cy="3260444"/>
          </a:xfrm>
        </p:grpSpPr>
        <p:grpSp>
          <p:nvGrpSpPr>
            <p:cNvPr id="6" name="Washi">
              <a:extLst>
                <a:ext uri="{FF2B5EF4-FFF2-40B4-BE49-F238E27FC236}">
                  <a16:creationId xmlns:a16="http://schemas.microsoft.com/office/drawing/2014/main" id="{BF118F7A-3F92-62A1-62F8-992F6F593150}"/>
                </a:ext>
                <a:ext uri="{C183D7F6-B498-43B3-948B-1728B52AA6E4}">
                  <adec:decorative xmlns:adec="http://schemas.microsoft.com/office/drawing/2017/decorative" val="1"/>
                </a:ext>
              </a:extLst>
            </p:cNvPr>
            <p:cNvGrpSpPr/>
            <p:nvPr/>
          </p:nvGrpSpPr>
          <p:grpSpPr>
            <a:xfrm>
              <a:off x="8298357" y="4143849"/>
              <a:ext cx="2569553" cy="2601287"/>
              <a:chOff x="6364599" y="2390869"/>
              <a:chExt cx="2569553" cy="2601287"/>
            </a:xfrm>
          </p:grpSpPr>
          <p:pic>
            <p:nvPicPr>
              <p:cNvPr id="7" name="Washi">
                <a:extLst>
                  <a:ext uri="{FF2B5EF4-FFF2-40B4-BE49-F238E27FC236}">
                    <a16:creationId xmlns:a16="http://schemas.microsoft.com/office/drawing/2014/main" id="{D7D6255F-B3CA-62B0-E983-C43BEAFC89C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64599" y="2390869"/>
                <a:ext cx="2569553" cy="2601287"/>
              </a:xfrm>
              <a:prstGeom prst="rect">
                <a:avLst/>
              </a:prstGeom>
            </p:spPr>
          </p:pic>
          <p:sp>
            <p:nvSpPr>
              <p:cNvPr id="8" name="Text Placeholder">
                <a:extLst>
                  <a:ext uri="{FF2B5EF4-FFF2-40B4-BE49-F238E27FC236}">
                    <a16:creationId xmlns:a16="http://schemas.microsoft.com/office/drawing/2014/main" id="{5BD53D07-FBE4-64E8-7E30-3AF2DC9AEED0}"/>
                  </a:ext>
                </a:extLst>
              </p:cNvPr>
              <p:cNvSpPr txBox="1">
                <a:spLocks/>
              </p:cNvSpPr>
              <p:nvPr/>
            </p:nvSpPr>
            <p:spPr>
              <a:xfrm>
                <a:off x="6702621" y="2644983"/>
                <a:ext cx="1998071" cy="1938611"/>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dirty="0">
                    <a:ea typeface="MS PGothic" panose="020B0600070205080204" pitchFamily="34" charset="-128"/>
                    <a:cs typeface="Arial" panose="020B0604020202020204" pitchFamily="34" charset="0"/>
                  </a:rPr>
                  <a:t>What might archaeologists be missing from sites where only stone tools survive?</a:t>
                </a:r>
              </a:p>
            </p:txBody>
          </p:sp>
        </p:grpSp>
        <p:pic>
          <p:nvPicPr>
            <p:cNvPr id="9" name="Question Mark">
              <a:extLst>
                <a:ext uri="{FF2B5EF4-FFF2-40B4-BE49-F238E27FC236}">
                  <a16:creationId xmlns:a16="http://schemas.microsoft.com/office/drawing/2014/main" id="{0FE1B65A-C412-D4C7-497D-3507C4E74D4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11017">
              <a:off x="10385881" y="3484692"/>
              <a:ext cx="744846" cy="1318312"/>
            </a:xfrm>
            <a:prstGeom prst="rect">
              <a:avLst/>
            </a:prstGeom>
          </p:spPr>
        </p:pic>
      </p:grpSp>
      <p:pic>
        <p:nvPicPr>
          <p:cNvPr id="10" name="Pink Arrow">
            <a:extLst>
              <a:ext uri="{FF2B5EF4-FFF2-40B4-BE49-F238E27FC236}">
                <a16:creationId xmlns:a16="http://schemas.microsoft.com/office/drawing/2014/main" id="{67B2F149-83B4-41A7-A7E2-594D706C598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54799" flipV="1">
            <a:off x="4910184" y="3603435"/>
            <a:ext cx="1522965" cy="386452"/>
          </a:xfrm>
          <a:prstGeom prst="rect">
            <a:avLst/>
          </a:prstGeom>
        </p:spPr>
      </p:pic>
      <p:grpSp>
        <p:nvGrpSpPr>
          <p:cNvPr id="3" name="Post-It" descr="Post-it note to highlight text">
            <a:extLst>
              <a:ext uri="{FF2B5EF4-FFF2-40B4-BE49-F238E27FC236}">
                <a16:creationId xmlns:a16="http://schemas.microsoft.com/office/drawing/2014/main" id="{30416336-CA33-3C4D-4206-3327D1D929C8}"/>
              </a:ext>
            </a:extLst>
          </p:cNvPr>
          <p:cNvGrpSpPr/>
          <p:nvPr/>
        </p:nvGrpSpPr>
        <p:grpSpPr>
          <a:xfrm>
            <a:off x="8137981" y="1112966"/>
            <a:ext cx="3194152" cy="2361363"/>
            <a:chOff x="439945" y="2906868"/>
            <a:chExt cx="2947874" cy="1767756"/>
          </a:xfrm>
        </p:grpSpPr>
        <p:sp>
          <p:nvSpPr>
            <p:cNvPr id="11" name="Decorative-Blob">
              <a:extLst>
                <a:ext uri="{FF2B5EF4-FFF2-40B4-BE49-F238E27FC236}">
                  <a16:creationId xmlns:a16="http://schemas.microsoft.com/office/drawing/2014/main" id="{2DF5E149-2DDF-3360-B11C-BA45E7B20D51}"/>
                </a:ext>
                <a:ext uri="{C183D7F6-B498-43B3-948B-1728B52AA6E4}">
                  <adec:decorative xmlns:adec="http://schemas.microsoft.com/office/drawing/2017/decorative" val="1"/>
                </a:ext>
              </a:extLst>
            </p:cNvPr>
            <p:cNvSpPr/>
            <p:nvPr/>
          </p:nvSpPr>
          <p:spPr>
            <a:xfrm>
              <a:off x="439945" y="2906868"/>
              <a:ext cx="2947874" cy="1767756"/>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4" name="Main-Text" descr="Post-it note to highlight text">
              <a:extLst>
                <a:ext uri="{FF2B5EF4-FFF2-40B4-BE49-F238E27FC236}">
                  <a16:creationId xmlns:a16="http://schemas.microsoft.com/office/drawing/2014/main" id="{C4DE692D-D2A6-8769-A77D-6CB16432D898}"/>
                </a:ext>
              </a:extLst>
            </p:cNvPr>
            <p:cNvSpPr txBox="1"/>
            <p:nvPr/>
          </p:nvSpPr>
          <p:spPr>
            <a:xfrm>
              <a:off x="789487" y="3161848"/>
              <a:ext cx="2418071" cy="1221156"/>
            </a:xfrm>
            <a:prstGeom prst="rect">
              <a:avLst/>
            </a:prstGeom>
            <a:noFill/>
          </p:spPr>
          <p:txBody>
            <a:bodyPr wrap="square" rtlCol="0">
              <a:spAutoFit/>
            </a:bodyPr>
            <a:lstStyle/>
            <a:p>
              <a:pPr>
                <a:spcBef>
                  <a:spcPct val="0"/>
                </a:spcBef>
              </a:pPr>
              <a:r>
                <a:rPr lang="en-GB" altLang="en-US" sz="2000" dirty="0">
                  <a:ea typeface="MS PGothic" panose="020B0600070205080204" pitchFamily="34" charset="-128"/>
                  <a:cs typeface="Arial" panose="020B0604020202020204" pitchFamily="34" charset="0"/>
                </a:rPr>
                <a:t>Stone tools are often the only artefacts from very old sites to survive because they do not rot.</a:t>
              </a:r>
            </a:p>
          </p:txBody>
        </p:sp>
      </p:grpSp>
    </p:spTree>
    <p:extLst>
      <p:ext uri="{BB962C8B-B14F-4D97-AF65-F5344CB8AC3E}">
        <p14:creationId xmlns:p14="http://schemas.microsoft.com/office/powerpoint/2010/main" val="255216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EF968-9026-1AA8-C764-D5108E67682D}"/>
              </a:ext>
            </a:extLst>
          </p:cNvPr>
          <p:cNvSpPr>
            <a:spLocks noGrp="1"/>
          </p:cNvSpPr>
          <p:nvPr>
            <p:ph type="title"/>
          </p:nvPr>
        </p:nvSpPr>
        <p:spPr/>
        <p:txBody>
          <a:bodyPr>
            <a:normAutofit/>
          </a:bodyPr>
          <a:lstStyle/>
          <a:p>
            <a:r>
              <a:rPr lang="en-GB" altLang="en-US" sz="3200" b="1" dirty="0">
                <a:ea typeface="MS PGothic" panose="020B0600070205080204" pitchFamily="34" charset="-128"/>
                <a:cs typeface="Arial" panose="020B0604020202020204" pitchFamily="34" charset="0"/>
              </a:rPr>
              <a:t>Changing geography  </a:t>
            </a:r>
            <a:endParaRPr lang="en-US" dirty="0"/>
          </a:p>
        </p:txBody>
      </p:sp>
      <p:pic>
        <p:nvPicPr>
          <p:cNvPr id="4" name="Content Placeholder 2" descr="A map of the UK and part of Europe as it might have been 500,000 years ago (covered with ice and therefore connected to France, The Netherlands, Germany and Denmark).">
            <a:extLst>
              <a:ext uri="{FF2B5EF4-FFF2-40B4-BE49-F238E27FC236}">
                <a16:creationId xmlns:a16="http://schemas.microsoft.com/office/drawing/2014/main" id="{149FF216-DD10-CA31-21AE-96B09C3C96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496033" y="1245534"/>
            <a:ext cx="7172528" cy="5379396"/>
          </a:xfrm>
          <a:prstGeom prst="rect">
            <a:avLst/>
          </a:prstGeom>
        </p:spPr>
      </p:pic>
      <p:sp>
        <p:nvSpPr>
          <p:cNvPr id="3" name="TextBox 2">
            <a:extLst>
              <a:ext uri="{FF2B5EF4-FFF2-40B4-BE49-F238E27FC236}">
                <a16:creationId xmlns:a16="http://schemas.microsoft.com/office/drawing/2014/main" id="{91E3D274-F6D5-1E86-9FA4-3B2D518C2F3D}"/>
              </a:ext>
            </a:extLst>
          </p:cNvPr>
          <p:cNvSpPr txBox="1"/>
          <p:nvPr/>
        </p:nvSpPr>
        <p:spPr>
          <a:xfrm>
            <a:off x="231343" y="1245534"/>
            <a:ext cx="3809029" cy="4893647"/>
          </a:xfrm>
          <a:prstGeom prst="rect">
            <a:avLst/>
          </a:prstGeom>
          <a:noFill/>
        </p:spPr>
        <p:txBody>
          <a:bodyPr wrap="square" rtlCol="0">
            <a:spAutoFit/>
          </a:bodyPr>
          <a:lstStyle/>
          <a:p>
            <a:r>
              <a:rPr lang="en-GB" sz="2400" dirty="0"/>
              <a:t>Britain hasn’t always looked the way it does today. During the Palaeolithic, there were some very cold times called ice ages and warmer times in between.</a:t>
            </a:r>
          </a:p>
          <a:p>
            <a:endParaRPr lang="en-GB" sz="2400" dirty="0"/>
          </a:p>
          <a:p>
            <a:r>
              <a:rPr lang="en-GB" sz="2400" dirty="0"/>
              <a:t>Huge sheets of ice changed the land, and rising or falling seas changed the shape of the coast and rivers. </a:t>
            </a:r>
          </a:p>
        </p:txBody>
      </p:sp>
    </p:spTree>
    <p:extLst>
      <p:ext uri="{BB962C8B-B14F-4D97-AF65-F5344CB8AC3E}">
        <p14:creationId xmlns:p14="http://schemas.microsoft.com/office/powerpoint/2010/main" val="290449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0C0A9-E757-AC69-35B4-577445E527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8460A6-66DD-49CB-D423-DE38E721B5DB}"/>
              </a:ext>
            </a:extLst>
          </p:cNvPr>
          <p:cNvSpPr>
            <a:spLocks noGrp="1"/>
          </p:cNvSpPr>
          <p:nvPr>
            <p:ph type="title"/>
          </p:nvPr>
        </p:nvSpPr>
        <p:spPr/>
        <p:txBody>
          <a:bodyPr>
            <a:normAutofit/>
          </a:bodyPr>
          <a:lstStyle/>
          <a:p>
            <a:r>
              <a:rPr lang="en-GB" altLang="en-US" sz="3200" b="1" dirty="0">
                <a:ea typeface="MS PGothic" panose="020B0600070205080204" pitchFamily="34" charset="-128"/>
                <a:cs typeface="Arial" panose="020B0604020202020204" pitchFamily="34" charset="0"/>
              </a:rPr>
              <a:t>Changing geography </a:t>
            </a:r>
            <a:endParaRPr lang="en-US" dirty="0"/>
          </a:p>
        </p:txBody>
      </p:sp>
      <p:pic>
        <p:nvPicPr>
          <p:cNvPr id="4" name="Content Placeholder 2" descr="A map of the UK and part of Europe as it might have been 500,000 years ago (covered with ice and therefore connected to France, The Netherlands, Germany and Denmark).">
            <a:extLst>
              <a:ext uri="{FF2B5EF4-FFF2-40B4-BE49-F238E27FC236}">
                <a16:creationId xmlns:a16="http://schemas.microsoft.com/office/drawing/2014/main" id="{C6EF297C-BACC-17D3-C36A-01FFD75FE7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474768" y="1298698"/>
            <a:ext cx="7172528" cy="5379396"/>
          </a:xfrm>
          <a:prstGeom prst="rect">
            <a:avLst/>
          </a:prstGeom>
        </p:spPr>
      </p:pic>
      <p:sp>
        <p:nvSpPr>
          <p:cNvPr id="3" name="TextBox 2">
            <a:extLst>
              <a:ext uri="{FF2B5EF4-FFF2-40B4-BE49-F238E27FC236}">
                <a16:creationId xmlns:a16="http://schemas.microsoft.com/office/drawing/2014/main" id="{CFED70A8-AD06-12DB-8497-D7EDB007617E}"/>
              </a:ext>
            </a:extLst>
          </p:cNvPr>
          <p:cNvSpPr txBox="1"/>
          <p:nvPr/>
        </p:nvSpPr>
        <p:spPr>
          <a:xfrm>
            <a:off x="231343" y="1298698"/>
            <a:ext cx="3851559" cy="3785652"/>
          </a:xfrm>
          <a:prstGeom prst="rect">
            <a:avLst/>
          </a:prstGeom>
          <a:noFill/>
        </p:spPr>
        <p:txBody>
          <a:bodyPr wrap="square" rtlCol="0">
            <a:spAutoFit/>
          </a:bodyPr>
          <a:lstStyle/>
          <a:p>
            <a:r>
              <a:rPr lang="en-GB" sz="2400" dirty="0"/>
              <a:t>The kinds of plants and animals living here also changed as the weather got colder or warmer.</a:t>
            </a:r>
          </a:p>
          <a:p>
            <a:endParaRPr lang="en-GB" sz="2400" dirty="0"/>
          </a:p>
          <a:p>
            <a:r>
              <a:rPr lang="en-GB" sz="2400" dirty="0"/>
              <a:t>In the early Palaeolithic, Britain wasn’t an island at all — it was joined to the Netherlands, France, Germany, and Denmark.</a:t>
            </a:r>
          </a:p>
        </p:txBody>
      </p:sp>
    </p:spTree>
    <p:extLst>
      <p:ext uri="{BB962C8B-B14F-4D97-AF65-F5344CB8AC3E}">
        <p14:creationId xmlns:p14="http://schemas.microsoft.com/office/powerpoint/2010/main" val="120686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FE8D-1171-ED76-D9AE-6BAC1EB61639}"/>
              </a:ext>
            </a:extLst>
          </p:cNvPr>
          <p:cNvSpPr>
            <a:spLocks noGrp="1"/>
          </p:cNvSpPr>
          <p:nvPr>
            <p:ph type="title"/>
          </p:nvPr>
        </p:nvSpPr>
        <p:spPr/>
        <p:txBody>
          <a:bodyPr/>
          <a:lstStyle/>
          <a:p>
            <a:r>
              <a:rPr lang="en-US" dirty="0"/>
              <a:t>16,000 years ago</a:t>
            </a:r>
          </a:p>
        </p:txBody>
      </p:sp>
      <p:sp>
        <p:nvSpPr>
          <p:cNvPr id="3" name="TextBox 2">
            <a:extLst>
              <a:ext uri="{FF2B5EF4-FFF2-40B4-BE49-F238E27FC236}">
                <a16:creationId xmlns:a16="http://schemas.microsoft.com/office/drawing/2014/main" id="{67EA5788-D925-9ADD-06B7-79E7F7E5DB4D}"/>
              </a:ext>
            </a:extLst>
          </p:cNvPr>
          <p:cNvSpPr txBox="1"/>
          <p:nvPr/>
        </p:nvSpPr>
        <p:spPr>
          <a:xfrm>
            <a:off x="302854" y="1365565"/>
            <a:ext cx="4138109" cy="1569660"/>
          </a:xfrm>
          <a:prstGeom prst="rect">
            <a:avLst/>
          </a:prstGeom>
          <a:noFill/>
        </p:spPr>
        <p:txBody>
          <a:bodyPr wrap="square" rtlCol="0">
            <a:spAutoFit/>
          </a:bodyPr>
          <a:lstStyle/>
          <a:p>
            <a:r>
              <a:rPr lang="en-GB" altLang="en-US" sz="2400" dirty="0">
                <a:ea typeface="MS PGothic" panose="020B0600070205080204" pitchFamily="34" charset="-128"/>
                <a:cs typeface="Arial" panose="020B0604020202020204" pitchFamily="34" charset="0"/>
              </a:rPr>
              <a:t>Archaeologists call t</a:t>
            </a:r>
            <a:r>
              <a:rPr lang="en-GB" sz="2400" dirty="0"/>
              <a:t>he </a:t>
            </a:r>
            <a:r>
              <a:rPr lang="en-GB" altLang="en-US" sz="2400" dirty="0">
                <a:ea typeface="MS PGothic" panose="020B0600070205080204" pitchFamily="34" charset="-128"/>
                <a:cs typeface="Arial" panose="020B0604020202020204" pitchFamily="34" charset="0"/>
              </a:rPr>
              <a:t>area that joined Britain to the Netherlands, Germany and Denmark ‘Doggerland’.</a:t>
            </a:r>
            <a:endParaRPr lang="en-GB" sz="2400" dirty="0"/>
          </a:p>
        </p:txBody>
      </p:sp>
      <p:grpSp>
        <p:nvGrpSpPr>
          <p:cNvPr id="5" name="Group 4" descr="What do you think our ancestors did when the climate became colder?">
            <a:extLst>
              <a:ext uri="{FF2B5EF4-FFF2-40B4-BE49-F238E27FC236}">
                <a16:creationId xmlns:a16="http://schemas.microsoft.com/office/drawing/2014/main" id="{6D875491-FA14-728F-8846-64F9B655F902}"/>
              </a:ext>
            </a:extLst>
          </p:cNvPr>
          <p:cNvGrpSpPr/>
          <p:nvPr/>
        </p:nvGrpSpPr>
        <p:grpSpPr>
          <a:xfrm>
            <a:off x="117939" y="3338090"/>
            <a:ext cx="4461049" cy="1815668"/>
            <a:chOff x="117939" y="3338090"/>
            <a:chExt cx="4461049" cy="1815668"/>
          </a:xfrm>
        </p:grpSpPr>
        <p:grpSp>
          <p:nvGrpSpPr>
            <p:cNvPr id="9" name="Washi">
              <a:extLst>
                <a:ext uri="{FF2B5EF4-FFF2-40B4-BE49-F238E27FC236}">
                  <a16:creationId xmlns:a16="http://schemas.microsoft.com/office/drawing/2014/main" id="{B274ED68-9CDC-9499-AC97-32F9538C361C}"/>
                </a:ext>
                <a:ext uri="{C183D7F6-B498-43B3-948B-1728B52AA6E4}">
                  <adec:decorative xmlns:adec="http://schemas.microsoft.com/office/drawing/2017/decorative" val="1"/>
                </a:ext>
              </a:extLst>
            </p:cNvPr>
            <p:cNvGrpSpPr/>
            <p:nvPr/>
          </p:nvGrpSpPr>
          <p:grpSpPr>
            <a:xfrm>
              <a:off x="117939" y="3338090"/>
              <a:ext cx="4461049" cy="1099230"/>
              <a:chOff x="-27416" y="2253064"/>
              <a:chExt cx="4352737" cy="1492756"/>
            </a:xfrm>
          </p:grpSpPr>
          <p:pic>
            <p:nvPicPr>
              <p:cNvPr id="10" name="Washi">
                <a:extLst>
                  <a:ext uri="{FF2B5EF4-FFF2-40B4-BE49-F238E27FC236}">
                    <a16:creationId xmlns:a16="http://schemas.microsoft.com/office/drawing/2014/main" id="{7985EE50-C8FB-DC74-1BD0-21CAF61F1CB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7416" y="2253064"/>
                <a:ext cx="4352736" cy="1492756"/>
              </a:xfrm>
              <a:prstGeom prst="rect">
                <a:avLst/>
              </a:prstGeom>
            </p:spPr>
          </p:pic>
          <p:sp>
            <p:nvSpPr>
              <p:cNvPr id="11" name="Text Placeholder">
                <a:extLst>
                  <a:ext uri="{FF2B5EF4-FFF2-40B4-BE49-F238E27FC236}">
                    <a16:creationId xmlns:a16="http://schemas.microsoft.com/office/drawing/2014/main" id="{945AE413-E5DE-8A54-2315-87658DBEB221}"/>
                  </a:ext>
                </a:extLst>
              </p:cNvPr>
              <p:cNvSpPr txBox="1">
                <a:spLocks/>
              </p:cNvSpPr>
              <p:nvPr/>
            </p:nvSpPr>
            <p:spPr>
              <a:xfrm>
                <a:off x="153009" y="2437935"/>
                <a:ext cx="4172312" cy="78819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dirty="0">
                    <a:ea typeface="MS PGothic" panose="020B0600070205080204" pitchFamily="34" charset="-128"/>
                    <a:cs typeface="Arial" panose="020B0604020202020204" pitchFamily="34" charset="0"/>
                  </a:rPr>
                  <a:t>What do you think our ancestors did when the climate became colder?</a:t>
                </a:r>
              </a:p>
            </p:txBody>
          </p:sp>
        </p:grpSp>
        <p:pic>
          <p:nvPicPr>
            <p:cNvPr id="12" name="Question Mark">
              <a:extLst>
                <a:ext uri="{FF2B5EF4-FFF2-40B4-BE49-F238E27FC236}">
                  <a16:creationId xmlns:a16="http://schemas.microsoft.com/office/drawing/2014/main" id="{741FAA7F-0939-B8BA-2262-536CF463B0E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61028">
              <a:off x="3920252" y="4043788"/>
              <a:ext cx="516951" cy="1109970"/>
            </a:xfrm>
            <a:prstGeom prst="rect">
              <a:avLst/>
            </a:prstGeom>
          </p:spPr>
        </p:pic>
      </p:grpSp>
      <p:grpSp>
        <p:nvGrpSpPr>
          <p:cNvPr id="13" name="Washi">
            <a:extLst>
              <a:ext uri="{FF2B5EF4-FFF2-40B4-BE49-F238E27FC236}">
                <a16:creationId xmlns:a16="http://schemas.microsoft.com/office/drawing/2014/main" id="{78F6A9F6-3C96-2DD2-1DED-4701DDFE33E6}"/>
              </a:ext>
              <a:ext uri="{C183D7F6-B498-43B3-948B-1728B52AA6E4}">
                <adec:decorative xmlns:adec="http://schemas.microsoft.com/office/drawing/2017/decorative" val="1"/>
              </a:ext>
            </a:extLst>
          </p:cNvPr>
          <p:cNvGrpSpPr/>
          <p:nvPr/>
        </p:nvGrpSpPr>
        <p:grpSpPr>
          <a:xfrm>
            <a:off x="148833" y="5256164"/>
            <a:ext cx="3797147" cy="1459780"/>
            <a:chOff x="7957226" y="136188"/>
            <a:chExt cx="3797147" cy="1459780"/>
          </a:xfrm>
        </p:grpSpPr>
        <p:sp>
          <p:nvSpPr>
            <p:cNvPr id="14" name="Washi">
              <a:extLst>
                <a:ext uri="{FF2B5EF4-FFF2-40B4-BE49-F238E27FC236}">
                  <a16:creationId xmlns:a16="http://schemas.microsoft.com/office/drawing/2014/main" id="{E9521BAC-2BEF-5A69-5D06-D28015DB30BA}"/>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5" name="Text Placeholder">
              <a:extLst>
                <a:ext uri="{FF2B5EF4-FFF2-40B4-BE49-F238E27FC236}">
                  <a16:creationId xmlns:a16="http://schemas.microsoft.com/office/drawing/2014/main" id="{E30B720A-FF59-8675-BD01-3DE6E38A8036}"/>
                </a:ext>
                <a:ext uri="{C183D7F6-B498-43B3-948B-1728B52AA6E4}">
                  <adec:decorative xmlns:adec="http://schemas.microsoft.com/office/drawing/2017/decorative" val="0"/>
                </a:ext>
              </a:extLst>
            </p:cNvPr>
            <p:cNvSpPr txBox="1">
              <a:spLocks/>
            </p:cNvSpPr>
            <p:nvPr/>
          </p:nvSpPr>
          <p:spPr>
            <a:xfrm rot="21383919">
              <a:off x="8285857" y="626389"/>
              <a:ext cx="3340098"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How is the climate changing today, what effects might it have on us?</a:t>
              </a:r>
            </a:p>
          </p:txBody>
        </p:sp>
      </p:grpSp>
      <p:pic>
        <p:nvPicPr>
          <p:cNvPr id="16" name="Question Mark">
            <a:extLst>
              <a:ext uri="{FF2B5EF4-FFF2-40B4-BE49-F238E27FC236}">
                <a16:creationId xmlns:a16="http://schemas.microsoft.com/office/drawing/2014/main" id="{8A8CD1FF-ECBC-729F-1C38-055B7CFB2A7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3019287" y="4454445"/>
            <a:ext cx="744846" cy="1318312"/>
          </a:xfrm>
          <a:prstGeom prst="rect">
            <a:avLst/>
          </a:prstGeom>
        </p:spPr>
      </p:pic>
      <p:pic>
        <p:nvPicPr>
          <p:cNvPr id="4" name="Content Placeholder 2" descr="A map showing the geography of the UK and Europe 16,000 years ago. A lot of the ice had melted.">
            <a:extLst>
              <a:ext uri="{FF2B5EF4-FFF2-40B4-BE49-F238E27FC236}">
                <a16:creationId xmlns:a16="http://schemas.microsoft.com/office/drawing/2014/main" id="{CDA615FF-28D1-65F7-0403-0740EE8E77E5}"/>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4742121" y="1343783"/>
            <a:ext cx="7049216" cy="5285737"/>
          </a:xfrm>
        </p:spPr>
      </p:pic>
    </p:spTree>
    <p:extLst>
      <p:ext uri="{BB962C8B-B14F-4D97-AF65-F5344CB8AC3E}">
        <p14:creationId xmlns:p14="http://schemas.microsoft.com/office/powerpoint/2010/main" val="341427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2B9C261-2CAB-EF56-2772-F103C9C96FA9}"/>
              </a:ext>
            </a:extLst>
          </p:cNvPr>
          <p:cNvSpPr>
            <a:spLocks noGrp="1"/>
          </p:cNvSpPr>
          <p:nvPr>
            <p:ph type="title"/>
          </p:nvPr>
        </p:nvSpPr>
        <p:spPr>
          <a:xfrm>
            <a:off x="669529" y="-1068192"/>
            <a:ext cx="10515600" cy="1016135"/>
          </a:xfrm>
        </p:spPr>
        <p:txBody>
          <a:bodyPr/>
          <a:lstStyle/>
          <a:p>
            <a:pPr eaLnBrk="1" hangingPunct="1"/>
            <a:r>
              <a:rPr lang="en-GB" altLang="en-US" dirty="0"/>
              <a:t> 16,000 years ago continued</a:t>
            </a:r>
          </a:p>
        </p:txBody>
      </p:sp>
      <p:pic>
        <p:nvPicPr>
          <p:cNvPr id="4" name="Content Placeholder 4" descr="A map of the UK with key locations marked on it, showing the geography about 16,000 years ago. ">
            <a:extLst>
              <a:ext uri="{FF2B5EF4-FFF2-40B4-BE49-F238E27FC236}">
                <a16:creationId xmlns:a16="http://schemas.microsoft.com/office/drawing/2014/main" id="{745C15A3-B177-D60F-7FAA-72E3335FBCAC}"/>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524000" y="0"/>
            <a:ext cx="9144000" cy="6858000"/>
          </a:xfrm>
          <a:prstGeom prst="rect">
            <a:avLst/>
          </a:prstGeom>
        </p:spPr>
      </p:pic>
      <p:sp>
        <p:nvSpPr>
          <p:cNvPr id="21" name="TextBox 23">
            <a:extLst>
              <a:ext uri="{FF2B5EF4-FFF2-40B4-BE49-F238E27FC236}">
                <a16:creationId xmlns:a16="http://schemas.microsoft.com/office/drawing/2014/main" id="{2EB2D37F-141E-1C85-0CDA-952789AA17E1}"/>
              </a:ext>
            </a:extLst>
          </p:cNvPr>
          <p:cNvSpPr txBox="1">
            <a:spLocks noChangeArrowheads="1"/>
          </p:cNvSpPr>
          <p:nvPr/>
        </p:nvSpPr>
        <p:spPr bwMode="auto">
          <a:xfrm>
            <a:off x="4262514" y="3549981"/>
            <a:ext cx="1990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Creswell </a:t>
            </a:r>
          </a:p>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Crags</a:t>
            </a:r>
          </a:p>
        </p:txBody>
      </p:sp>
      <p:sp>
        <p:nvSpPr>
          <p:cNvPr id="7" name="TextBox 4">
            <a:extLst>
              <a:ext uri="{FF2B5EF4-FFF2-40B4-BE49-F238E27FC236}">
                <a16:creationId xmlns:a16="http://schemas.microsoft.com/office/drawing/2014/main" id="{E6534B8D-6056-A467-6EAE-3C198A0697E0}"/>
              </a:ext>
            </a:extLst>
          </p:cNvPr>
          <p:cNvSpPr txBox="1">
            <a:spLocks noChangeArrowheads="1"/>
          </p:cNvSpPr>
          <p:nvPr/>
        </p:nvSpPr>
        <p:spPr bwMode="auto">
          <a:xfrm>
            <a:off x="5454727" y="4077031"/>
            <a:ext cx="1992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Happisburgh</a:t>
            </a:r>
          </a:p>
        </p:txBody>
      </p:sp>
      <p:sp>
        <p:nvSpPr>
          <p:cNvPr id="14" name="TextBox 14">
            <a:extLst>
              <a:ext uri="{FF2B5EF4-FFF2-40B4-BE49-F238E27FC236}">
                <a16:creationId xmlns:a16="http://schemas.microsoft.com/office/drawing/2014/main" id="{E0498AEB-8B71-0714-A4CE-6B01E3A3EA90}"/>
              </a:ext>
            </a:extLst>
          </p:cNvPr>
          <p:cNvSpPr txBox="1">
            <a:spLocks noChangeArrowheads="1"/>
          </p:cNvSpPr>
          <p:nvPr/>
        </p:nvSpPr>
        <p:spPr bwMode="auto">
          <a:xfrm>
            <a:off x="4303789" y="4313568"/>
            <a:ext cx="935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Lynford</a:t>
            </a:r>
          </a:p>
        </p:txBody>
      </p:sp>
      <p:sp>
        <p:nvSpPr>
          <p:cNvPr id="17" name="TextBox 19">
            <a:extLst>
              <a:ext uri="{FF2B5EF4-FFF2-40B4-BE49-F238E27FC236}">
                <a16:creationId xmlns:a16="http://schemas.microsoft.com/office/drawing/2014/main" id="{ADCCD25B-38C8-1DA7-1520-CAD6DB3CF06C}"/>
              </a:ext>
            </a:extLst>
          </p:cNvPr>
          <p:cNvSpPr txBox="1">
            <a:spLocks noChangeArrowheads="1"/>
          </p:cNvSpPr>
          <p:nvPr/>
        </p:nvSpPr>
        <p:spPr bwMode="auto">
          <a:xfrm>
            <a:off x="2227339" y="4662818"/>
            <a:ext cx="1355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Paviland</a:t>
            </a:r>
          </a:p>
        </p:txBody>
      </p:sp>
      <p:sp>
        <p:nvSpPr>
          <p:cNvPr id="24" name="TextBox 26">
            <a:extLst>
              <a:ext uri="{FF2B5EF4-FFF2-40B4-BE49-F238E27FC236}">
                <a16:creationId xmlns:a16="http://schemas.microsoft.com/office/drawing/2014/main" id="{4BA2C37D-5988-668C-AF59-19424498BA16}"/>
              </a:ext>
            </a:extLst>
          </p:cNvPr>
          <p:cNvSpPr txBox="1">
            <a:spLocks noChangeArrowheads="1"/>
          </p:cNvSpPr>
          <p:nvPr/>
        </p:nvSpPr>
        <p:spPr bwMode="auto">
          <a:xfrm>
            <a:off x="3533852" y="4662818"/>
            <a:ext cx="1082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Gough’s </a:t>
            </a:r>
            <a:br>
              <a:rPr lang="en-GB" sz="1400" dirty="0">
                <a:solidFill>
                  <a:schemeClr val="bg1"/>
                </a:solidFill>
                <a:effectLst>
                  <a:outerShdw blurRad="38100" dist="38100" dir="2700000" algn="tl">
                    <a:srgbClr val="000000">
                      <a:alpha val="43137"/>
                    </a:srgbClr>
                  </a:outerShdw>
                </a:effectLst>
                <a:latin typeface="Source Sans Pro" pitchFamily="34" charset="0"/>
              </a:rPr>
            </a:br>
            <a:r>
              <a:rPr lang="en-GB" sz="1400" dirty="0">
                <a:solidFill>
                  <a:schemeClr val="bg1"/>
                </a:solidFill>
                <a:effectLst>
                  <a:outerShdw blurRad="38100" dist="38100" dir="2700000" algn="tl">
                    <a:srgbClr val="000000">
                      <a:alpha val="43137"/>
                    </a:srgbClr>
                  </a:outerShdw>
                </a:effectLst>
                <a:latin typeface="Source Sans Pro" pitchFamily="34" charset="0"/>
              </a:rPr>
              <a:t>Cave</a:t>
            </a:r>
          </a:p>
        </p:txBody>
      </p:sp>
      <p:sp>
        <p:nvSpPr>
          <p:cNvPr id="10" name="TextBox 10">
            <a:extLst>
              <a:ext uri="{FF2B5EF4-FFF2-40B4-BE49-F238E27FC236}">
                <a16:creationId xmlns:a16="http://schemas.microsoft.com/office/drawing/2014/main" id="{65D90347-2AA2-4EC4-6E44-4DF4ED4510DA}"/>
              </a:ext>
            </a:extLst>
          </p:cNvPr>
          <p:cNvSpPr txBox="1">
            <a:spLocks noChangeArrowheads="1"/>
          </p:cNvSpPr>
          <p:nvPr/>
        </p:nvSpPr>
        <p:spPr bwMode="auto">
          <a:xfrm>
            <a:off x="4470477" y="4818393"/>
            <a:ext cx="1993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Beeches</a:t>
            </a:r>
            <a:r>
              <a:rPr lang="en-GB" sz="1200" dirty="0">
                <a:solidFill>
                  <a:schemeClr val="bg1"/>
                </a:solidFill>
                <a:effectLst>
                  <a:outerShdw blurRad="38100" dist="38100" dir="2700000" algn="tl">
                    <a:srgbClr val="000000">
                      <a:alpha val="43137"/>
                    </a:srgbClr>
                  </a:outerShdw>
                </a:effectLst>
                <a:latin typeface="Source Sans Pro" pitchFamily="34" charset="0"/>
              </a:rPr>
              <a:t> </a:t>
            </a:r>
            <a:r>
              <a:rPr lang="en-GB" sz="1400" dirty="0">
                <a:solidFill>
                  <a:schemeClr val="bg1"/>
                </a:solidFill>
                <a:effectLst>
                  <a:outerShdw blurRad="38100" dist="38100" dir="2700000" algn="tl">
                    <a:srgbClr val="000000">
                      <a:alpha val="43137"/>
                    </a:srgbClr>
                  </a:outerShdw>
                </a:effectLst>
                <a:latin typeface="Source Sans Pro" pitchFamily="34" charset="0"/>
              </a:rPr>
              <a:t>Pit</a:t>
            </a:r>
          </a:p>
        </p:txBody>
      </p:sp>
      <p:sp>
        <p:nvSpPr>
          <p:cNvPr id="13" name="TextBox 13">
            <a:extLst>
              <a:ext uri="{FF2B5EF4-FFF2-40B4-BE49-F238E27FC236}">
                <a16:creationId xmlns:a16="http://schemas.microsoft.com/office/drawing/2014/main" id="{944EE5B4-131A-1A8E-4D36-799E31EFA278}"/>
              </a:ext>
            </a:extLst>
          </p:cNvPr>
          <p:cNvSpPr txBox="1">
            <a:spLocks noChangeArrowheads="1"/>
          </p:cNvSpPr>
          <p:nvPr/>
        </p:nvSpPr>
        <p:spPr bwMode="auto">
          <a:xfrm>
            <a:off x="5238827" y="5105731"/>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Swanscombe</a:t>
            </a:r>
          </a:p>
        </p:txBody>
      </p:sp>
      <p:sp>
        <p:nvSpPr>
          <p:cNvPr id="16" name="TextBox 17">
            <a:extLst>
              <a:ext uri="{FF2B5EF4-FFF2-40B4-BE49-F238E27FC236}">
                <a16:creationId xmlns:a16="http://schemas.microsoft.com/office/drawing/2014/main" id="{F616C992-4285-C462-D610-247330639F58}"/>
              </a:ext>
            </a:extLst>
          </p:cNvPr>
          <p:cNvSpPr txBox="1">
            <a:spLocks noChangeArrowheads="1"/>
          </p:cNvSpPr>
          <p:nvPr/>
        </p:nvSpPr>
        <p:spPr bwMode="auto">
          <a:xfrm>
            <a:off x="2511502" y="5507368"/>
            <a:ext cx="71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Kent’s Cavern</a:t>
            </a:r>
          </a:p>
        </p:txBody>
      </p:sp>
      <p:sp>
        <p:nvSpPr>
          <p:cNvPr id="9" name="TextBox 9">
            <a:extLst>
              <a:ext uri="{FF2B5EF4-FFF2-40B4-BE49-F238E27FC236}">
                <a16:creationId xmlns:a16="http://schemas.microsoft.com/office/drawing/2014/main" id="{3EB9F41B-94CF-D526-E512-0E0109C2CCCB}"/>
              </a:ext>
            </a:extLst>
          </p:cNvPr>
          <p:cNvSpPr txBox="1">
            <a:spLocks noChangeArrowheads="1"/>
          </p:cNvSpPr>
          <p:nvPr/>
        </p:nvSpPr>
        <p:spPr bwMode="auto">
          <a:xfrm>
            <a:off x="4508577" y="5661356"/>
            <a:ext cx="1992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Boxgrove</a:t>
            </a:r>
          </a:p>
        </p:txBody>
      </p:sp>
      <p:sp>
        <p:nvSpPr>
          <p:cNvPr id="20" name="TextBox 22">
            <a:extLst>
              <a:ext uri="{FF2B5EF4-FFF2-40B4-BE49-F238E27FC236}">
                <a16:creationId xmlns:a16="http://schemas.microsoft.com/office/drawing/2014/main" id="{68842075-A314-DA58-32AB-2AC908950A04}"/>
              </a:ext>
            </a:extLst>
          </p:cNvPr>
          <p:cNvSpPr txBox="1">
            <a:spLocks noChangeArrowheads="1"/>
          </p:cNvSpPr>
          <p:nvPr/>
        </p:nvSpPr>
        <p:spPr bwMode="auto">
          <a:xfrm>
            <a:off x="3367164" y="5883606"/>
            <a:ext cx="1992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Hengistbury </a:t>
            </a:r>
            <a:br>
              <a:rPr lang="en-GB" sz="1400" dirty="0">
                <a:solidFill>
                  <a:schemeClr val="bg1"/>
                </a:solidFill>
                <a:effectLst>
                  <a:outerShdw blurRad="38100" dist="38100" dir="2700000" algn="tl">
                    <a:srgbClr val="000000">
                      <a:alpha val="43137"/>
                    </a:srgbClr>
                  </a:outerShdw>
                </a:effectLst>
                <a:latin typeface="Source Sans Pro" pitchFamily="34" charset="0"/>
              </a:rPr>
            </a:br>
            <a:r>
              <a:rPr lang="en-GB" sz="1400" dirty="0">
                <a:solidFill>
                  <a:schemeClr val="bg1"/>
                </a:solidFill>
                <a:effectLst>
                  <a:outerShdw blurRad="38100" dist="38100" dir="2700000" algn="tl">
                    <a:srgbClr val="000000">
                      <a:alpha val="43137"/>
                    </a:srgbClr>
                  </a:outerShdw>
                </a:effectLst>
                <a:latin typeface="Source Sans Pro" pitchFamily="34" charset="0"/>
              </a:rPr>
              <a:t>Head</a:t>
            </a:r>
          </a:p>
        </p:txBody>
      </p:sp>
      <p:sp>
        <p:nvSpPr>
          <p:cNvPr id="6" name="Oval 5">
            <a:hlinkClick r:id="rId4" action="ppaction://hlinksldjump"/>
            <a:extLst>
              <a:ext uri="{FF2B5EF4-FFF2-40B4-BE49-F238E27FC236}">
                <a16:creationId xmlns:a16="http://schemas.microsoft.com/office/drawing/2014/main" id="{EB9BDA52-EAD9-C235-78E3-49FB7843A174}"/>
              </a:ext>
              <a:ext uri="{C183D7F6-B498-43B3-948B-1728B52AA6E4}">
                <adec:decorative xmlns:adec="http://schemas.microsoft.com/office/drawing/2017/decorative" val="1"/>
              </a:ext>
            </a:extLst>
          </p:cNvPr>
          <p:cNvSpPr/>
          <p:nvPr/>
        </p:nvSpPr>
        <p:spPr>
          <a:xfrm>
            <a:off x="5370589" y="4323093"/>
            <a:ext cx="180975" cy="180975"/>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Oval 7">
            <a:hlinkClick r:id="rId5" action="ppaction://hlinksldjump"/>
            <a:extLst>
              <a:ext uri="{FF2B5EF4-FFF2-40B4-BE49-F238E27FC236}">
                <a16:creationId xmlns:a16="http://schemas.microsoft.com/office/drawing/2014/main" id="{464C6A1A-06D5-1BDF-48AD-3DA54BAD5F0B}"/>
              </a:ext>
              <a:ext uri="{C183D7F6-B498-43B3-948B-1728B52AA6E4}">
                <adec:decorative xmlns:adec="http://schemas.microsoft.com/office/drawing/2017/decorative" val="1"/>
              </a:ext>
            </a:extLst>
          </p:cNvPr>
          <p:cNvSpPr/>
          <p:nvPr/>
        </p:nvSpPr>
        <p:spPr>
          <a:xfrm>
            <a:off x="4437139" y="5464506"/>
            <a:ext cx="179388" cy="180975"/>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Oval 10">
            <a:hlinkClick r:id="rId6" action="ppaction://hlinksldjump"/>
            <a:extLst>
              <a:ext uri="{FF2B5EF4-FFF2-40B4-BE49-F238E27FC236}">
                <a16:creationId xmlns:a16="http://schemas.microsoft.com/office/drawing/2014/main" id="{DFA4F4FB-45F0-7D2D-2652-16A901C1D8E4}"/>
              </a:ext>
              <a:ext uri="{C183D7F6-B498-43B3-948B-1728B52AA6E4}">
                <adec:decorative xmlns:adec="http://schemas.microsoft.com/office/drawing/2017/decorative" val="1"/>
              </a:ext>
            </a:extLst>
          </p:cNvPr>
          <p:cNvSpPr/>
          <p:nvPr/>
        </p:nvSpPr>
        <p:spPr>
          <a:xfrm>
            <a:off x="4986414" y="4662818"/>
            <a:ext cx="180975"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Oval 11">
            <a:hlinkClick r:id="rId7" action="ppaction://hlinksldjump"/>
            <a:extLst>
              <a:ext uri="{FF2B5EF4-FFF2-40B4-BE49-F238E27FC236}">
                <a16:creationId xmlns:a16="http://schemas.microsoft.com/office/drawing/2014/main" id="{75775C41-ABF3-1A0B-F487-32AD4D9882A5}"/>
              </a:ext>
              <a:ext uri="{C183D7F6-B498-43B3-948B-1728B52AA6E4}">
                <adec:decorative xmlns:adec="http://schemas.microsoft.com/office/drawing/2017/decorative" val="1"/>
              </a:ext>
            </a:extLst>
          </p:cNvPr>
          <p:cNvSpPr/>
          <p:nvPr/>
        </p:nvSpPr>
        <p:spPr>
          <a:xfrm>
            <a:off x="5022927" y="5285118"/>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5" name="Oval 14">
            <a:hlinkClick r:id="rId8" action="ppaction://hlinksldjump"/>
            <a:extLst>
              <a:ext uri="{FF2B5EF4-FFF2-40B4-BE49-F238E27FC236}">
                <a16:creationId xmlns:a16="http://schemas.microsoft.com/office/drawing/2014/main" id="{C81CA30D-A666-0AA8-19E4-25CF8AF53C3B}"/>
              </a:ext>
              <a:ext uri="{C183D7F6-B498-43B3-948B-1728B52AA6E4}">
                <adec:decorative xmlns:adec="http://schemas.microsoft.com/office/drawing/2017/decorative" val="1"/>
              </a:ext>
            </a:extLst>
          </p:cNvPr>
          <p:cNvSpPr/>
          <p:nvPr/>
        </p:nvSpPr>
        <p:spPr>
          <a:xfrm>
            <a:off x="5011814" y="4510418"/>
            <a:ext cx="179388" cy="180975"/>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 name="Oval 17">
            <a:hlinkClick r:id="rId9" action="ppaction://hlinksldjump"/>
            <a:extLst>
              <a:ext uri="{FF2B5EF4-FFF2-40B4-BE49-F238E27FC236}">
                <a16:creationId xmlns:a16="http://schemas.microsoft.com/office/drawing/2014/main" id="{C2A5CAD3-60BF-5DBB-4CD1-005688B2CE72}"/>
              </a:ext>
              <a:ext uri="{C183D7F6-B498-43B3-948B-1728B52AA6E4}">
                <adec:decorative xmlns:adec="http://schemas.microsoft.com/office/drawing/2017/decorative" val="1"/>
              </a:ext>
            </a:extLst>
          </p:cNvPr>
          <p:cNvSpPr/>
          <p:nvPr/>
        </p:nvSpPr>
        <p:spPr>
          <a:xfrm>
            <a:off x="2995689" y="4937456"/>
            <a:ext cx="180975"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 name="Oval 18">
            <a:hlinkClick r:id="rId10" action="ppaction://hlinksldjump"/>
            <a:extLst>
              <a:ext uri="{FF2B5EF4-FFF2-40B4-BE49-F238E27FC236}">
                <a16:creationId xmlns:a16="http://schemas.microsoft.com/office/drawing/2014/main" id="{AD3E7B28-D572-4070-2D11-918C0C8C0F3F}"/>
              </a:ext>
              <a:ext uri="{C183D7F6-B498-43B3-948B-1728B52AA6E4}">
                <adec:decorative xmlns:adec="http://schemas.microsoft.com/office/drawing/2017/decorative" val="1"/>
              </a:ext>
            </a:extLst>
          </p:cNvPr>
          <p:cNvSpPr/>
          <p:nvPr/>
        </p:nvSpPr>
        <p:spPr>
          <a:xfrm>
            <a:off x="3764039" y="5704218"/>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2" name="Oval 21">
            <a:hlinkClick r:id="rId11" action="ppaction://hlinksldjump"/>
            <a:extLst>
              <a:ext uri="{FF2B5EF4-FFF2-40B4-BE49-F238E27FC236}">
                <a16:creationId xmlns:a16="http://schemas.microsoft.com/office/drawing/2014/main" id="{CE7F01EE-F352-4E9E-A2E6-EB2B689977D1}"/>
              </a:ext>
              <a:ext uri="{C183D7F6-B498-43B3-948B-1728B52AA6E4}">
                <adec:decorative xmlns:adec="http://schemas.microsoft.com/office/drawing/2017/decorative" val="1"/>
              </a:ext>
            </a:extLst>
          </p:cNvPr>
          <p:cNvSpPr/>
          <p:nvPr/>
        </p:nvSpPr>
        <p:spPr>
          <a:xfrm>
            <a:off x="4381577" y="4051631"/>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3" name="Oval 22">
            <a:hlinkClick r:id="rId12" action="ppaction://hlinksldjump"/>
            <a:extLst>
              <a:ext uri="{FF2B5EF4-FFF2-40B4-BE49-F238E27FC236}">
                <a16:creationId xmlns:a16="http://schemas.microsoft.com/office/drawing/2014/main" id="{B150FBEF-ACF0-99A4-7D3C-B698B43202AB}"/>
              </a:ext>
              <a:ext uri="{C183D7F6-B498-43B3-948B-1728B52AA6E4}">
                <adec:decorative xmlns:adec="http://schemas.microsoft.com/office/drawing/2017/decorative" val="1"/>
              </a:ext>
            </a:extLst>
          </p:cNvPr>
          <p:cNvSpPr/>
          <p:nvPr/>
        </p:nvSpPr>
        <p:spPr>
          <a:xfrm>
            <a:off x="3657677" y="5178756"/>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5" name="Oval 24">
            <a:hlinkClick r:id="rId13" action="ppaction://hlinksldjump"/>
            <a:extLst>
              <a:ext uri="{FF2B5EF4-FFF2-40B4-BE49-F238E27FC236}">
                <a16:creationId xmlns:a16="http://schemas.microsoft.com/office/drawing/2014/main" id="{DD25F0D2-8B79-21F3-2B4D-3F731FED13D5}"/>
              </a:ext>
              <a:ext uri="{C183D7F6-B498-43B3-948B-1728B52AA6E4}">
                <adec:decorative xmlns:adec="http://schemas.microsoft.com/office/drawing/2017/decorative" val="1"/>
              </a:ext>
            </a:extLst>
          </p:cNvPr>
          <p:cNvSpPr/>
          <p:nvPr/>
        </p:nvSpPr>
        <p:spPr>
          <a:xfrm>
            <a:off x="3186189" y="5651831"/>
            <a:ext cx="180975"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nvGrpSpPr>
          <p:cNvPr id="2" name="Washi">
            <a:extLst>
              <a:ext uri="{FF2B5EF4-FFF2-40B4-BE49-F238E27FC236}">
                <a16:creationId xmlns:a16="http://schemas.microsoft.com/office/drawing/2014/main" id="{9D1AD188-C2A5-5588-E19C-BF9E3A174373}"/>
              </a:ext>
              <a:ext uri="{C183D7F6-B498-43B3-948B-1728B52AA6E4}">
                <adec:decorative xmlns:adec="http://schemas.microsoft.com/office/drawing/2017/decorative" val="1"/>
              </a:ext>
            </a:extLst>
          </p:cNvPr>
          <p:cNvGrpSpPr/>
          <p:nvPr/>
        </p:nvGrpSpPr>
        <p:grpSpPr>
          <a:xfrm>
            <a:off x="3222702" y="18269"/>
            <a:ext cx="5746597" cy="2045429"/>
            <a:chOff x="7957226" y="136188"/>
            <a:chExt cx="3797147" cy="1459780"/>
          </a:xfrm>
        </p:grpSpPr>
        <p:sp>
          <p:nvSpPr>
            <p:cNvPr id="3" name="Washi">
              <a:extLst>
                <a:ext uri="{FF2B5EF4-FFF2-40B4-BE49-F238E27FC236}">
                  <a16:creationId xmlns:a16="http://schemas.microsoft.com/office/drawing/2014/main" id="{D9662361-453A-B200-010D-0BE48BCDDC75}"/>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1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6" name="Text Placeholder">
              <a:extLst>
                <a:ext uri="{FF2B5EF4-FFF2-40B4-BE49-F238E27FC236}">
                  <a16:creationId xmlns:a16="http://schemas.microsoft.com/office/drawing/2014/main" id="{CA1D5FEC-DDD3-B2A8-6E92-31EB3A253B25}"/>
                </a:ext>
                <a:ext uri="{C183D7F6-B498-43B3-948B-1728B52AA6E4}">
                  <adec:decorative xmlns:adec="http://schemas.microsoft.com/office/drawing/2017/decorative" val="0"/>
                </a:ext>
              </a:extLst>
            </p:cNvPr>
            <p:cNvSpPr txBox="1">
              <a:spLocks/>
            </p:cNvSpPr>
            <p:nvPr/>
          </p:nvSpPr>
          <p:spPr>
            <a:xfrm rot="21383919">
              <a:off x="8285857" y="626389"/>
              <a:ext cx="3340098"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800" dirty="0">
                  <a:ea typeface="MS PGothic" panose="020B0600070205080204" pitchFamily="34" charset="-128"/>
                  <a:cs typeface="Arial" panose="020B0604020202020204" pitchFamily="34" charset="0"/>
                </a:rPr>
                <a:t>Click on the dots to learn about our Top 10 Palaeolithic sites</a:t>
              </a:r>
            </a:p>
          </p:txBody>
        </p:sp>
      </p:grpSp>
    </p:spTree>
    <p:extLst>
      <p:ext uri="{BB962C8B-B14F-4D97-AF65-F5344CB8AC3E}">
        <p14:creationId xmlns:p14="http://schemas.microsoft.com/office/powerpoint/2010/main" val="204995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9D140-42A2-4AD8-EF4B-CF442FFD3C4E}"/>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40536C80-6FFD-FE83-D1DD-E374D0056725}"/>
              </a:ext>
            </a:extLst>
          </p:cNvPr>
          <p:cNvSpPr>
            <a:spLocks noGrp="1"/>
          </p:cNvSpPr>
          <p:nvPr>
            <p:ph type="title"/>
          </p:nvPr>
        </p:nvSpPr>
        <p:spPr/>
        <p:txBody>
          <a:bodyPr/>
          <a:lstStyle/>
          <a:p>
            <a:r>
              <a:rPr lang="fr-FR" altLang="en-US" dirty="0">
                <a:ea typeface="MS PGothic" panose="020B0600070205080204" pitchFamily="34" charset="-128"/>
                <a:cs typeface="Arial" panose="020B0604020202020204" pitchFamily="34" charset="0"/>
              </a:rPr>
              <a:t>Happisburgh, Norfolk </a:t>
            </a:r>
            <a:endParaRPr lang="en-GB" dirty="0"/>
          </a:p>
        </p:txBody>
      </p:sp>
      <p:grpSp>
        <p:nvGrpSpPr>
          <p:cNvPr id="17" name="Group 16" descr="Back to map link icon">
            <a:extLst>
              <a:ext uri="{FF2B5EF4-FFF2-40B4-BE49-F238E27FC236}">
                <a16:creationId xmlns:a16="http://schemas.microsoft.com/office/drawing/2014/main" id="{8E6FEDEE-83CC-7758-0652-7E5C469CF2B4}"/>
              </a:ext>
            </a:extLst>
          </p:cNvPr>
          <p:cNvGrpSpPr/>
          <p:nvPr/>
        </p:nvGrpSpPr>
        <p:grpSpPr>
          <a:xfrm>
            <a:off x="8772940" y="365126"/>
            <a:ext cx="2378470" cy="710288"/>
            <a:chOff x="8772940" y="365126"/>
            <a:chExt cx="2378470" cy="710288"/>
          </a:xfrm>
        </p:grpSpPr>
        <p:sp>
          <p:nvSpPr>
            <p:cNvPr id="15" name="Action Button: Go Back or Previous 14">
              <a:hlinkClick r:id="rId3" action="ppaction://hlinksldjump" highlightClick="1"/>
              <a:extLst>
                <a:ext uri="{FF2B5EF4-FFF2-40B4-BE49-F238E27FC236}">
                  <a16:creationId xmlns:a16="http://schemas.microsoft.com/office/drawing/2014/main" id="{780ED53E-D9B6-131F-046D-25AD3DEE10D5}"/>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42179B91-3C2B-695F-F276-E5FB341A8F5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6" name="Content Placeholder 5">
            <a:extLst>
              <a:ext uri="{FF2B5EF4-FFF2-40B4-BE49-F238E27FC236}">
                <a16:creationId xmlns:a16="http://schemas.microsoft.com/office/drawing/2014/main" id="{12EC3FDE-8178-EA52-1013-446CBF14B82F}"/>
              </a:ext>
            </a:extLst>
          </p:cNvPr>
          <p:cNvSpPr>
            <a:spLocks noGrp="1"/>
          </p:cNvSpPr>
          <p:nvPr>
            <p:ph idx="1"/>
          </p:nvPr>
        </p:nvSpPr>
        <p:spPr/>
        <p:txBody>
          <a:bodyPr/>
          <a:lstStyle/>
          <a:p>
            <a:pPr>
              <a:spcBef>
                <a:spcPts val="0"/>
              </a:spcBef>
            </a:pPr>
            <a:r>
              <a:rPr lang="en-GB" sz="2400" dirty="0"/>
              <a:t>The Happisburgh (pronounced ‘Hays-borough’), on the Norfolk coast, is the site of the oldest human footprints in Europe, and the earliest evidence for humans in Britain. </a:t>
            </a:r>
          </a:p>
          <a:p>
            <a:pPr>
              <a:spcBef>
                <a:spcPts val="0"/>
              </a:spcBef>
            </a:pPr>
            <a:endParaRPr lang="en-GB" sz="2400" dirty="0"/>
          </a:p>
          <a:p>
            <a:pPr>
              <a:spcBef>
                <a:spcPts val="0"/>
              </a:spcBef>
            </a:pPr>
            <a:r>
              <a:rPr lang="en-GB" sz="2400" dirty="0"/>
              <a:t>Stone tools discovered here, such as handaxes, date from between 950,000 and 800,000 years ago.</a:t>
            </a:r>
          </a:p>
          <a:p>
            <a:pPr>
              <a:spcBef>
                <a:spcPts val="0"/>
              </a:spcBef>
            </a:pPr>
            <a:endParaRPr lang="en-GB" sz="2400" dirty="0"/>
          </a:p>
          <a:p>
            <a:pPr>
              <a:spcBef>
                <a:spcPts val="0"/>
              </a:spcBef>
            </a:pPr>
            <a:r>
              <a:rPr lang="en-GB" sz="2400" dirty="0"/>
              <a:t>The footprints have now been destroyed by the sea. </a:t>
            </a:r>
          </a:p>
          <a:p>
            <a:endParaRPr lang="en-GB" dirty="0"/>
          </a:p>
        </p:txBody>
      </p:sp>
      <p:pic>
        <p:nvPicPr>
          <p:cNvPr id="10" name="Picture Placeholder 9" descr="A photo showing the front and back of a flint handaxe found at Happisburgh">
            <a:extLst>
              <a:ext uri="{FF2B5EF4-FFF2-40B4-BE49-F238E27FC236}">
                <a16:creationId xmlns:a16="http://schemas.microsoft.com/office/drawing/2014/main" id="{6C3208C6-FCD8-6CF4-836B-E2F47E66C906}"/>
              </a:ext>
            </a:extLst>
          </p:cNvPr>
          <p:cNvPicPr>
            <a:picLocks noGrp="1" noChangeAspect="1"/>
          </p:cNvPicPr>
          <p:nvPr>
            <p:ph type="pic" sz="quarter" idx="10"/>
          </p:nvPr>
        </p:nvPicPr>
        <p:blipFill>
          <a:blip r:embed="rId4"/>
          <a:stretch/>
        </p:blipFill>
        <p:spPr>
          <a:xfrm>
            <a:off x="6348436" y="1781295"/>
            <a:ext cx="5209238" cy="4046117"/>
          </a:xfrm>
        </p:spPr>
      </p:pic>
      <p:sp>
        <p:nvSpPr>
          <p:cNvPr id="8" name="Text Placeholder 7">
            <a:extLst>
              <a:ext uri="{FF2B5EF4-FFF2-40B4-BE49-F238E27FC236}">
                <a16:creationId xmlns:a16="http://schemas.microsoft.com/office/drawing/2014/main" id="{E6463E5F-198E-3FF2-F180-2CEF4E7873E7}"/>
              </a:ext>
            </a:extLst>
          </p:cNvPr>
          <p:cNvSpPr>
            <a:spLocks noGrp="1"/>
          </p:cNvSpPr>
          <p:nvPr>
            <p:ph type="body" sz="quarter" idx="23"/>
          </p:nvPr>
        </p:nvSpPr>
        <p:spPr/>
        <p:txBody>
          <a:bodyPr/>
          <a:lstStyle/>
          <a:p>
            <a:r>
              <a:rPr lang="en-GB" dirty="0"/>
              <a:t>Happisburgh Handaxe</a:t>
            </a:r>
          </a:p>
        </p:txBody>
      </p:sp>
    </p:spTree>
    <p:extLst>
      <p:ext uri="{BB962C8B-B14F-4D97-AF65-F5344CB8AC3E}">
        <p14:creationId xmlns:p14="http://schemas.microsoft.com/office/powerpoint/2010/main" val="349739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5F295-CA33-3908-C5CF-4908C11214E2}"/>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A6D50813-8EE8-E5E2-EB6D-FA6CE8CCEAAA}"/>
              </a:ext>
            </a:extLst>
          </p:cNvPr>
          <p:cNvSpPr>
            <a:spLocks noGrp="1"/>
          </p:cNvSpPr>
          <p:nvPr>
            <p:ph type="title"/>
          </p:nvPr>
        </p:nvSpPr>
        <p:spPr/>
        <p:txBody>
          <a:bodyPr/>
          <a:lstStyle/>
          <a:p>
            <a:r>
              <a:rPr lang="fr-FR" altLang="en-US" dirty="0">
                <a:ea typeface="MS PGothic" panose="020B0600070205080204" pitchFamily="34" charset="-128"/>
                <a:cs typeface="Arial" panose="020B0604020202020204" pitchFamily="34" charset="0"/>
              </a:rPr>
              <a:t>Happisburgh, Norfolk </a:t>
            </a:r>
            <a:endParaRPr lang="en-GB" dirty="0"/>
          </a:p>
        </p:txBody>
      </p:sp>
      <p:grpSp>
        <p:nvGrpSpPr>
          <p:cNvPr id="17" name="Group 16" descr="Back to map link icon">
            <a:extLst>
              <a:ext uri="{FF2B5EF4-FFF2-40B4-BE49-F238E27FC236}">
                <a16:creationId xmlns:a16="http://schemas.microsoft.com/office/drawing/2014/main" id="{CEA04FA0-85AA-0A8C-2F95-56044E51485C}"/>
              </a:ext>
            </a:extLst>
          </p:cNvPr>
          <p:cNvGrpSpPr/>
          <p:nvPr/>
        </p:nvGrpSpPr>
        <p:grpSpPr>
          <a:xfrm>
            <a:off x="8772940" y="365126"/>
            <a:ext cx="2378470" cy="710288"/>
            <a:chOff x="8772940" y="365126"/>
            <a:chExt cx="2378470" cy="710288"/>
          </a:xfrm>
        </p:grpSpPr>
        <p:sp>
          <p:nvSpPr>
            <p:cNvPr id="15" name="Action Button: Go Back or Previous 14">
              <a:hlinkClick r:id="rId3" action="ppaction://hlinksldjump" highlightClick="1"/>
              <a:extLst>
                <a:ext uri="{FF2B5EF4-FFF2-40B4-BE49-F238E27FC236}">
                  <a16:creationId xmlns:a16="http://schemas.microsoft.com/office/drawing/2014/main" id="{532576E6-43EF-D166-2AEF-A694B51AF71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DCC617D3-69FC-BA21-5DD9-53A0962ABD30}"/>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2" name="Content Placeholder 1">
            <a:extLst>
              <a:ext uri="{FF2B5EF4-FFF2-40B4-BE49-F238E27FC236}">
                <a16:creationId xmlns:a16="http://schemas.microsoft.com/office/drawing/2014/main" id="{3CC23E55-F4DA-8945-8F05-6AA994B9A0C7}"/>
              </a:ext>
            </a:extLst>
          </p:cNvPr>
          <p:cNvSpPr>
            <a:spLocks noGrp="1"/>
          </p:cNvSpPr>
          <p:nvPr>
            <p:ph idx="1"/>
          </p:nvPr>
        </p:nvSpPr>
        <p:spPr>
          <a:xfrm>
            <a:off x="381886" y="1411704"/>
            <a:ext cx="5324852" cy="3867867"/>
          </a:xfrm>
        </p:spPr>
        <p:txBody>
          <a:bodyPr/>
          <a:lstStyle/>
          <a:p>
            <a:pPr>
              <a:spcBef>
                <a:spcPts val="0"/>
              </a:spcBef>
            </a:pPr>
            <a:r>
              <a:rPr lang="en-GB" sz="2400" dirty="0"/>
              <a:t>Analysis of the prints suggests they were made by a group of five people - probably three adults and two children. </a:t>
            </a:r>
          </a:p>
          <a:p>
            <a:pPr>
              <a:spcBef>
                <a:spcPts val="0"/>
              </a:spcBef>
            </a:pPr>
            <a:endParaRPr lang="en-GB" sz="2400" dirty="0"/>
          </a:p>
          <a:p>
            <a:pPr>
              <a:spcBef>
                <a:spcPts val="0"/>
              </a:spcBef>
            </a:pPr>
            <a:r>
              <a:rPr lang="en-GB" sz="2400" dirty="0"/>
              <a:t>They were probably a family group, walking in a muddy estuary. </a:t>
            </a:r>
          </a:p>
          <a:p>
            <a:pPr>
              <a:spcBef>
                <a:spcPts val="0"/>
              </a:spcBef>
            </a:pPr>
            <a:endParaRPr lang="en-GB" sz="2400" dirty="0"/>
          </a:p>
          <a:p>
            <a:pPr>
              <a:spcBef>
                <a:spcPts val="0"/>
              </a:spcBef>
            </a:pPr>
            <a:r>
              <a:rPr lang="en-GB" sz="2400" dirty="0"/>
              <a:t>They may belong to an early human species known as </a:t>
            </a:r>
            <a:r>
              <a:rPr lang="en-GB" sz="2400" i="1" dirty="0"/>
              <a:t>Homo antecessor</a:t>
            </a:r>
            <a:r>
              <a:rPr lang="en-GB" sz="2400" dirty="0"/>
              <a:t>.</a:t>
            </a:r>
          </a:p>
          <a:p>
            <a:endParaRPr lang="en-GB" dirty="0"/>
          </a:p>
        </p:txBody>
      </p:sp>
      <p:grpSp>
        <p:nvGrpSpPr>
          <p:cNvPr id="12" name="Group 11" descr="What other kinds of evidence might archaeologists find on beaches?">
            <a:extLst>
              <a:ext uri="{FF2B5EF4-FFF2-40B4-BE49-F238E27FC236}">
                <a16:creationId xmlns:a16="http://schemas.microsoft.com/office/drawing/2014/main" id="{145C545A-5EA3-1EA0-65B0-DA811CF8DD70}"/>
              </a:ext>
            </a:extLst>
          </p:cNvPr>
          <p:cNvGrpSpPr/>
          <p:nvPr/>
        </p:nvGrpSpPr>
        <p:grpSpPr>
          <a:xfrm>
            <a:off x="357187" y="5279571"/>
            <a:ext cx="4894965" cy="1459780"/>
            <a:chOff x="357187" y="5279571"/>
            <a:chExt cx="4894965" cy="1459780"/>
          </a:xfrm>
        </p:grpSpPr>
        <p:grpSp>
          <p:nvGrpSpPr>
            <p:cNvPr id="8" name="Washi">
              <a:extLst>
                <a:ext uri="{FF2B5EF4-FFF2-40B4-BE49-F238E27FC236}">
                  <a16:creationId xmlns:a16="http://schemas.microsoft.com/office/drawing/2014/main" id="{7B5AF2E1-35D5-8237-E9CC-C9410FDB426B}"/>
                </a:ext>
                <a:ext uri="{C183D7F6-B498-43B3-948B-1728B52AA6E4}">
                  <adec:decorative xmlns:adec="http://schemas.microsoft.com/office/drawing/2017/decorative" val="1"/>
                </a:ext>
              </a:extLst>
            </p:cNvPr>
            <p:cNvGrpSpPr/>
            <p:nvPr/>
          </p:nvGrpSpPr>
          <p:grpSpPr>
            <a:xfrm>
              <a:off x="357187" y="5279571"/>
              <a:ext cx="4497842" cy="1459780"/>
              <a:chOff x="7957226" y="136188"/>
              <a:chExt cx="3797147" cy="1459780"/>
            </a:xfrm>
          </p:grpSpPr>
          <p:sp>
            <p:nvSpPr>
              <p:cNvPr id="9" name="Washi">
                <a:extLst>
                  <a:ext uri="{FF2B5EF4-FFF2-40B4-BE49-F238E27FC236}">
                    <a16:creationId xmlns:a16="http://schemas.microsoft.com/office/drawing/2014/main" id="{BBECA50A-9BB2-1424-53EE-6548B0324771}"/>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0" name="Text Placeholder">
                <a:extLst>
                  <a:ext uri="{FF2B5EF4-FFF2-40B4-BE49-F238E27FC236}">
                    <a16:creationId xmlns:a16="http://schemas.microsoft.com/office/drawing/2014/main" id="{1458B882-CDCB-EA43-457D-7A1235247B0C}"/>
                  </a:ext>
                  <a:ext uri="{C183D7F6-B498-43B3-948B-1728B52AA6E4}">
                    <adec:decorative xmlns:adec="http://schemas.microsoft.com/office/drawing/2017/decorative" val="0"/>
                  </a:ext>
                </a:extLst>
              </p:cNvPr>
              <p:cNvSpPr txBox="1">
                <a:spLocks/>
              </p:cNvSpPr>
              <p:nvPr/>
            </p:nvSpPr>
            <p:spPr>
              <a:xfrm rot="21383919">
                <a:off x="8331087" y="630776"/>
                <a:ext cx="3106751"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What other kinds of evidence might archaeologists find on beaches?</a:t>
                </a:r>
              </a:p>
            </p:txBody>
          </p:sp>
        </p:grpSp>
        <p:pic>
          <p:nvPicPr>
            <p:cNvPr id="11" name="Question Mark">
              <a:extLst>
                <a:ext uri="{FF2B5EF4-FFF2-40B4-BE49-F238E27FC236}">
                  <a16:creationId xmlns:a16="http://schemas.microsoft.com/office/drawing/2014/main" id="{8F3ED9A2-DE59-652F-4B32-EBC863294B2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570116">
              <a:off x="4507306" y="5325300"/>
              <a:ext cx="744846" cy="1318312"/>
            </a:xfrm>
            <a:prstGeom prst="rect">
              <a:avLst/>
            </a:prstGeom>
          </p:spPr>
        </p:pic>
      </p:grpSp>
      <p:pic>
        <p:nvPicPr>
          <p:cNvPr id="7" name="Picture Placeholder 6" descr="An archaeologist inspecting the human footprints in the rock on the beach at Happisburgh.">
            <a:extLst>
              <a:ext uri="{FF2B5EF4-FFF2-40B4-BE49-F238E27FC236}">
                <a16:creationId xmlns:a16="http://schemas.microsoft.com/office/drawing/2014/main" id="{BCEB6421-1868-BA15-217F-FE22D4DA1E01}"/>
              </a:ext>
            </a:extLst>
          </p:cNvPr>
          <p:cNvPicPr>
            <a:picLocks noGrp="1" noChangeAspect="1"/>
          </p:cNvPicPr>
          <p:nvPr>
            <p:ph type="pic" sz="quarter" idx="10"/>
          </p:nvPr>
        </p:nvPicPr>
        <p:blipFill>
          <a:blip r:embed="rId6"/>
          <a:srcRect t="1669" b="1669"/>
          <a:stretch>
            <a:fillRect/>
          </a:stretch>
        </p:blipFill>
        <p:spPr/>
      </p:pic>
      <p:sp>
        <p:nvSpPr>
          <p:cNvPr id="5" name="Text Placeholder 4">
            <a:extLst>
              <a:ext uri="{FF2B5EF4-FFF2-40B4-BE49-F238E27FC236}">
                <a16:creationId xmlns:a16="http://schemas.microsoft.com/office/drawing/2014/main" id="{F422A73A-6F46-73D8-C75D-8F9D4238437D}"/>
              </a:ext>
            </a:extLst>
          </p:cNvPr>
          <p:cNvSpPr>
            <a:spLocks noGrp="1"/>
          </p:cNvSpPr>
          <p:nvPr>
            <p:ph type="body" sz="quarter" idx="23"/>
          </p:nvPr>
        </p:nvSpPr>
        <p:spPr/>
        <p:txBody>
          <a:bodyPr/>
          <a:lstStyle/>
          <a:p>
            <a:r>
              <a:rPr lang="en-GB" dirty="0"/>
              <a:t>Happisburgh Footprints</a:t>
            </a:r>
          </a:p>
        </p:txBody>
      </p:sp>
      <p:grpSp>
        <p:nvGrpSpPr>
          <p:cNvPr id="3" name="Post-It" descr="Post-it note to highlight text">
            <a:extLst>
              <a:ext uri="{FF2B5EF4-FFF2-40B4-BE49-F238E27FC236}">
                <a16:creationId xmlns:a16="http://schemas.microsoft.com/office/drawing/2014/main" id="{E696EEC6-0C66-B4CD-20D8-29F21A2C0B39}"/>
              </a:ext>
            </a:extLst>
          </p:cNvPr>
          <p:cNvGrpSpPr/>
          <p:nvPr/>
        </p:nvGrpSpPr>
        <p:grpSpPr>
          <a:xfrm>
            <a:off x="7784287" y="3598641"/>
            <a:ext cx="3917633" cy="2385815"/>
            <a:chOff x="439944" y="2669663"/>
            <a:chExt cx="3917633" cy="2385815"/>
          </a:xfrm>
        </p:grpSpPr>
        <p:sp>
          <p:nvSpPr>
            <p:cNvPr id="4" name="Decorative-Blob">
              <a:extLst>
                <a:ext uri="{FF2B5EF4-FFF2-40B4-BE49-F238E27FC236}">
                  <a16:creationId xmlns:a16="http://schemas.microsoft.com/office/drawing/2014/main" id="{E51DB3D7-D7FD-CA93-A903-CE91C98E3A4F}"/>
                </a:ext>
                <a:ext uri="{C183D7F6-B498-43B3-948B-1728B52AA6E4}">
                  <adec:decorative xmlns:adec="http://schemas.microsoft.com/office/drawing/2017/decorative" val="1"/>
                </a:ext>
              </a:extLst>
            </p:cNvPr>
            <p:cNvSpPr/>
            <p:nvPr/>
          </p:nvSpPr>
          <p:spPr>
            <a:xfrm>
              <a:off x="439944" y="2906868"/>
              <a:ext cx="3917633" cy="2148610"/>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6" name="Decorative-Washi">
              <a:extLst>
                <a:ext uri="{FF2B5EF4-FFF2-40B4-BE49-F238E27FC236}">
                  <a16:creationId xmlns:a16="http://schemas.microsoft.com/office/drawing/2014/main" id="{A097FD4B-ADF6-CF60-1C2F-520A9DA12523}"/>
                </a:ext>
                <a:ext uri="{C183D7F6-B498-43B3-948B-1728B52AA6E4}">
                  <adec:decorative xmlns:adec="http://schemas.microsoft.com/office/drawing/2017/decorative" val="1"/>
                </a:ext>
              </a:extLst>
            </p:cNvPr>
            <p:cNvSpPr/>
            <p:nvPr/>
          </p:nvSpPr>
          <p:spPr>
            <a:xfrm rot="10800000" flipV="1">
              <a:off x="956606"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3" name="Subtitle-Text">
              <a:extLst>
                <a:ext uri="{FF2B5EF4-FFF2-40B4-BE49-F238E27FC236}">
                  <a16:creationId xmlns:a16="http://schemas.microsoft.com/office/drawing/2014/main" id="{938995DF-F591-0A14-ECC8-35AC826FD2AC}"/>
                </a:ext>
              </a:extLst>
            </p:cNvPr>
            <p:cNvSpPr txBox="1">
              <a:spLocks/>
            </p:cNvSpPr>
            <p:nvPr/>
          </p:nvSpPr>
          <p:spPr>
            <a:xfrm rot="21383919">
              <a:off x="1026603" y="276018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ACTIVITY</a:t>
              </a:r>
            </a:p>
          </p:txBody>
        </p:sp>
        <p:sp>
          <p:nvSpPr>
            <p:cNvPr id="18" name="Main-Text" descr="Post-it note to highlight text">
              <a:extLst>
                <a:ext uri="{FF2B5EF4-FFF2-40B4-BE49-F238E27FC236}">
                  <a16:creationId xmlns:a16="http://schemas.microsoft.com/office/drawing/2014/main" id="{A7EBB7AE-EF99-E7F0-7A1E-F2B949868916}"/>
                </a:ext>
              </a:extLst>
            </p:cNvPr>
            <p:cNvSpPr txBox="1"/>
            <p:nvPr/>
          </p:nvSpPr>
          <p:spPr>
            <a:xfrm>
              <a:off x="704846" y="3429000"/>
              <a:ext cx="3378412" cy="1323439"/>
            </a:xfrm>
            <a:prstGeom prst="rect">
              <a:avLst/>
            </a:prstGeom>
            <a:noFill/>
          </p:spPr>
          <p:txBody>
            <a:bodyPr wrap="square" rtlCol="0">
              <a:spAutoFit/>
            </a:bodyPr>
            <a:lstStyle/>
            <a:p>
              <a:r>
                <a:rPr lang="en-GB" altLang="en-US" sz="2000" dirty="0">
                  <a:cs typeface="Arial" panose="020B0604020202020204" pitchFamily="34" charset="0"/>
                </a:rPr>
                <a:t>Make your own footprints.</a:t>
              </a:r>
            </a:p>
            <a:p>
              <a:endParaRPr lang="en-GB" altLang="en-US" sz="2000" dirty="0">
                <a:cs typeface="Arial" panose="020B0604020202020204" pitchFamily="34" charset="0"/>
              </a:endParaRPr>
            </a:p>
            <a:p>
              <a:r>
                <a:rPr lang="en-GB" altLang="en-US" sz="2000" dirty="0">
                  <a:cs typeface="Arial" panose="020B0604020202020204" pitchFamily="34" charset="0"/>
                </a:rPr>
                <a:t>Can you measure your foot size and stride?</a:t>
              </a:r>
            </a:p>
          </p:txBody>
        </p:sp>
      </p:grpSp>
    </p:spTree>
    <p:extLst>
      <p:ext uri="{BB962C8B-B14F-4D97-AF65-F5344CB8AC3E}">
        <p14:creationId xmlns:p14="http://schemas.microsoft.com/office/powerpoint/2010/main" val="304583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C45E5-F95A-D024-AA7C-F0337C1C5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E70A8-CD9D-00EE-F851-FF5A7305D715}"/>
              </a:ext>
            </a:extLst>
          </p:cNvPr>
          <p:cNvSpPr>
            <a:spLocks noGrp="1"/>
          </p:cNvSpPr>
          <p:nvPr>
            <p:ph type="title"/>
          </p:nvPr>
        </p:nvSpPr>
        <p:spPr/>
        <p:txBody>
          <a:bodyPr>
            <a:noAutofit/>
          </a:bodyPr>
          <a:lstStyle/>
          <a:p>
            <a:r>
              <a:rPr lang="fr-FR" altLang="en-US" dirty="0">
                <a:ea typeface="MS PGothic" panose="020B0600070205080204" pitchFamily="34" charset="-128"/>
                <a:cs typeface="Arial" panose="020B0604020202020204" pitchFamily="34" charset="0"/>
              </a:rPr>
              <a:t>Boxgrove, Sussex </a:t>
            </a:r>
            <a:endParaRPr lang="en-US" dirty="0">
              <a:cs typeface="Arial" panose="020B0604020202020204" pitchFamily="34" charset="0"/>
            </a:endParaRPr>
          </a:p>
        </p:txBody>
      </p:sp>
      <p:grpSp>
        <p:nvGrpSpPr>
          <p:cNvPr id="3" name="Group 2" descr="Link back to map icon ">
            <a:extLst>
              <a:ext uri="{FF2B5EF4-FFF2-40B4-BE49-F238E27FC236}">
                <a16:creationId xmlns:a16="http://schemas.microsoft.com/office/drawing/2014/main" id="{E05DB243-92B2-B9DE-4D35-8ADBC29F7640}"/>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95115D67-6929-A3B6-9FFD-0F92668C31EE}"/>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ACE7DC56-2EDB-8C66-CC7E-27BF9F4FF70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8" name="Content Placeholder 7">
            <a:extLst>
              <a:ext uri="{FF2B5EF4-FFF2-40B4-BE49-F238E27FC236}">
                <a16:creationId xmlns:a16="http://schemas.microsoft.com/office/drawing/2014/main" id="{BA519D03-B3D3-507C-D914-E74713759D03}"/>
              </a:ext>
            </a:extLst>
          </p:cNvPr>
          <p:cNvSpPr>
            <a:spLocks noGrp="1"/>
          </p:cNvSpPr>
          <p:nvPr>
            <p:ph idx="1"/>
          </p:nvPr>
        </p:nvSpPr>
        <p:spPr>
          <a:xfrm>
            <a:off x="381886" y="1411704"/>
            <a:ext cx="5324852" cy="5217696"/>
          </a:xfrm>
        </p:spPr>
        <p:txBody>
          <a:bodyPr/>
          <a:lstStyle/>
          <a:p>
            <a:pPr>
              <a:spcBef>
                <a:spcPts val="0"/>
              </a:spcBef>
            </a:pPr>
            <a:r>
              <a:rPr lang="en-GB" sz="2400" dirty="0"/>
              <a:t>The oldest human bones from Britain were found at Boxgrove in Sussex. They are about 500,000 years old. </a:t>
            </a:r>
          </a:p>
          <a:p>
            <a:pPr>
              <a:spcBef>
                <a:spcPts val="0"/>
              </a:spcBef>
            </a:pPr>
            <a:endParaRPr lang="en-GB" sz="2400" dirty="0"/>
          </a:p>
          <a:p>
            <a:pPr>
              <a:spcBef>
                <a:spcPts val="0"/>
              </a:spcBef>
            </a:pPr>
            <a:r>
              <a:rPr lang="en-GB" sz="2400" dirty="0"/>
              <a:t>They belong to a human species called </a:t>
            </a:r>
            <a:r>
              <a:rPr lang="en-GB" sz="2400" i="1" dirty="0"/>
              <a:t>Homo Heidelbergensis</a:t>
            </a:r>
            <a:r>
              <a:rPr lang="en-GB" sz="2400" dirty="0"/>
              <a:t>, an ancestor of the Neanderthals. They were tall and muscular.</a:t>
            </a:r>
          </a:p>
          <a:p>
            <a:pPr>
              <a:spcBef>
                <a:spcPts val="0"/>
              </a:spcBef>
            </a:pPr>
            <a:endParaRPr lang="en-GB" sz="2400" dirty="0"/>
          </a:p>
          <a:p>
            <a:pPr>
              <a:spcBef>
                <a:spcPts val="0"/>
              </a:spcBef>
            </a:pPr>
            <a:r>
              <a:rPr lang="en-GB" sz="2400" dirty="0"/>
              <a:t>Stone handaxes were found, as well as animal bones with marks where they had been chopped up, indicating that humans were butchering the animals.</a:t>
            </a:r>
          </a:p>
          <a:p>
            <a:endParaRPr lang="en-GB" dirty="0"/>
          </a:p>
        </p:txBody>
      </p:sp>
      <p:pic>
        <p:nvPicPr>
          <p:cNvPr id="11" name="Picture Placeholder 10" descr="A reconstruction drawing showing a group of Homo heidelbergensis humans in the Boxgrove landscape around 500,000 years ago">
            <a:extLst>
              <a:ext uri="{FF2B5EF4-FFF2-40B4-BE49-F238E27FC236}">
                <a16:creationId xmlns:a16="http://schemas.microsoft.com/office/drawing/2014/main" id="{EDB42547-C2D4-012B-AEF3-C61C421F1AB3}"/>
              </a:ext>
            </a:extLst>
          </p:cNvPr>
          <p:cNvPicPr>
            <a:picLocks noGrp="1" noChangeAspect="1"/>
          </p:cNvPicPr>
          <p:nvPr>
            <p:ph type="pic" sz="quarter" idx="10"/>
          </p:nvPr>
        </p:nvPicPr>
        <p:blipFill>
          <a:blip r:embed="rId4"/>
          <a:srcRect l="4212" r="4212"/>
          <a:stretch>
            <a:fillRect/>
          </a:stretch>
        </p:blipFill>
        <p:spPr>
          <a:prstGeom prst="rect">
            <a:avLst/>
          </a:prstGeom>
        </p:spPr>
      </p:pic>
      <p:sp>
        <p:nvSpPr>
          <p:cNvPr id="10" name="Text Placeholder 9">
            <a:extLst>
              <a:ext uri="{FF2B5EF4-FFF2-40B4-BE49-F238E27FC236}">
                <a16:creationId xmlns:a16="http://schemas.microsoft.com/office/drawing/2014/main" id="{DF1B9306-8B60-6577-E615-F8277373EEEE}"/>
              </a:ext>
            </a:extLst>
          </p:cNvPr>
          <p:cNvSpPr>
            <a:spLocks noGrp="1"/>
          </p:cNvSpPr>
          <p:nvPr>
            <p:ph type="body" sz="quarter" idx="23"/>
          </p:nvPr>
        </p:nvSpPr>
        <p:spPr/>
        <p:txBody>
          <a:bodyPr/>
          <a:lstStyle/>
          <a:p>
            <a:r>
              <a:rPr lang="en-GB" dirty="0"/>
              <a:t>Boxgrove watering hole</a:t>
            </a:r>
          </a:p>
        </p:txBody>
      </p:sp>
    </p:spTree>
    <p:extLst>
      <p:ext uri="{BB962C8B-B14F-4D97-AF65-F5344CB8AC3E}">
        <p14:creationId xmlns:p14="http://schemas.microsoft.com/office/powerpoint/2010/main" val="134301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79C8D-0DAD-F4F5-681E-A184FB0DB310}"/>
              </a:ext>
            </a:extLst>
          </p:cNvPr>
          <p:cNvSpPr>
            <a:spLocks noGrp="1"/>
          </p:cNvSpPr>
          <p:nvPr>
            <p:ph type="title"/>
          </p:nvPr>
        </p:nvSpPr>
        <p:spPr/>
        <p:txBody>
          <a:bodyPr/>
          <a:lstStyle/>
          <a:p>
            <a:r>
              <a:rPr lang="en-GB" dirty="0"/>
              <a:t>The Palaeolithic (Old Stone Age)</a:t>
            </a:r>
          </a:p>
        </p:txBody>
      </p:sp>
      <p:sp>
        <p:nvSpPr>
          <p:cNvPr id="3" name="Text Placeholder 2">
            <a:extLst>
              <a:ext uri="{FF2B5EF4-FFF2-40B4-BE49-F238E27FC236}">
                <a16:creationId xmlns:a16="http://schemas.microsoft.com/office/drawing/2014/main" id="{16982713-6D54-04AA-707C-A05E31BC9B14}"/>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C9C11E7B-914A-2BEF-7E51-A8207C98069C}"/>
              </a:ext>
            </a:extLst>
          </p:cNvPr>
          <p:cNvSpPr>
            <a:spLocks noGrp="1"/>
          </p:cNvSpPr>
          <p:nvPr>
            <p:ph idx="1"/>
          </p:nvPr>
        </p:nvSpPr>
        <p:spPr/>
        <p:txBody>
          <a:bodyPr/>
          <a:lstStyle/>
          <a:p>
            <a:pPr marL="342900" indent="-342900">
              <a:buFont typeface="Arial" panose="020B0604020202020204" pitchFamily="34" charset="0"/>
              <a:buChar char="•"/>
            </a:pPr>
            <a:r>
              <a:rPr lang="en-GB" dirty="0"/>
              <a:t>Learn about the types of technology used in the Stone Age</a:t>
            </a:r>
          </a:p>
          <a:p>
            <a:pPr marL="342900" indent="-342900">
              <a:buFont typeface="Arial" panose="020B0604020202020204" pitchFamily="34" charset="0"/>
              <a:buChar char="•"/>
            </a:pPr>
            <a:r>
              <a:rPr lang="en-GB" dirty="0"/>
              <a:t>Learn about the everyday life of people in the Stone Age </a:t>
            </a:r>
          </a:p>
          <a:p>
            <a:pPr marL="342900" indent="-342900">
              <a:buFont typeface="Arial" panose="020B0604020202020204" pitchFamily="34" charset="0"/>
              <a:buChar char="•"/>
            </a:pPr>
            <a:r>
              <a:rPr lang="en-GB" dirty="0"/>
              <a:t>Learn about changes in Britain from the Stone Age to the Iron Age</a:t>
            </a:r>
          </a:p>
          <a:p>
            <a:pPr marL="342900" indent="-342900">
              <a:buFont typeface="Arial" panose="020B0604020202020204" pitchFamily="34" charset="0"/>
              <a:buChar char="•"/>
            </a:pPr>
            <a:r>
              <a:rPr lang="en-GB" dirty="0"/>
              <a:t>Assess the different types of archaeological evidence from the Stone Age</a:t>
            </a:r>
          </a:p>
          <a:p>
            <a:pPr marL="342900" indent="-342900">
              <a:buFont typeface="Arial" panose="020B0604020202020204" pitchFamily="34" charset="0"/>
              <a:buChar char="•"/>
            </a:pPr>
            <a:r>
              <a:rPr lang="en-GB" dirty="0"/>
              <a:t>Establish clear narratives within and across the periods studied</a:t>
            </a:r>
          </a:p>
          <a:p>
            <a:pPr marL="342900" indent="-342900">
              <a:buFont typeface="Arial" panose="020B0604020202020204" pitchFamily="34" charset="0"/>
              <a:buChar char="•"/>
            </a:pPr>
            <a:r>
              <a:rPr lang="en-GB" dirty="0"/>
              <a:t>Understand how knowledge of the past comes from a range of sources</a:t>
            </a:r>
          </a:p>
        </p:txBody>
      </p:sp>
    </p:spTree>
    <p:extLst>
      <p:ext uri="{BB962C8B-B14F-4D97-AF65-F5344CB8AC3E}">
        <p14:creationId xmlns:p14="http://schemas.microsoft.com/office/powerpoint/2010/main" val="3876592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15A5-0A49-F862-A0C0-4D5A5F415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B3591-0FD3-9991-6486-529890489D37}"/>
              </a:ext>
            </a:extLst>
          </p:cNvPr>
          <p:cNvSpPr>
            <a:spLocks noGrp="1"/>
          </p:cNvSpPr>
          <p:nvPr>
            <p:ph type="title"/>
          </p:nvPr>
        </p:nvSpPr>
        <p:spPr/>
        <p:txBody>
          <a:bodyPr>
            <a:noAutofit/>
          </a:bodyPr>
          <a:lstStyle/>
          <a:p>
            <a:r>
              <a:rPr lang="fr-FR" altLang="en-US" dirty="0">
                <a:ea typeface="MS PGothic" panose="020B0600070205080204" pitchFamily="34" charset="-128"/>
                <a:cs typeface="Arial" panose="020B0604020202020204" pitchFamily="34" charset="0"/>
              </a:rPr>
              <a:t>Boxgrove, Sussex  </a:t>
            </a:r>
            <a:endParaRPr lang="en-US" dirty="0">
              <a:cs typeface="Arial" panose="020B0604020202020204" pitchFamily="34" charset="0"/>
            </a:endParaRPr>
          </a:p>
        </p:txBody>
      </p:sp>
      <p:grpSp>
        <p:nvGrpSpPr>
          <p:cNvPr id="3" name="Group 2" descr="Back to map link icon">
            <a:extLst>
              <a:ext uri="{FF2B5EF4-FFF2-40B4-BE49-F238E27FC236}">
                <a16:creationId xmlns:a16="http://schemas.microsoft.com/office/drawing/2014/main" id="{6FDABA22-37D5-DCF7-5042-F3AB8C58CA8B}"/>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1EB177A6-75BD-1EC7-1B0E-16F6B5D4B64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60C0A323-52DC-42F1-C422-CA059E30784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8" name="Content Placeholder 7">
            <a:extLst>
              <a:ext uri="{FF2B5EF4-FFF2-40B4-BE49-F238E27FC236}">
                <a16:creationId xmlns:a16="http://schemas.microsoft.com/office/drawing/2014/main" id="{94927E3F-FF45-1852-4F42-2D42B3F33082}"/>
              </a:ext>
            </a:extLst>
          </p:cNvPr>
          <p:cNvSpPr>
            <a:spLocks noGrp="1"/>
          </p:cNvSpPr>
          <p:nvPr>
            <p:ph idx="1"/>
          </p:nvPr>
        </p:nvSpPr>
        <p:spPr/>
        <p:txBody>
          <a:bodyPr/>
          <a:lstStyle/>
          <a:p>
            <a:pPr>
              <a:spcBef>
                <a:spcPts val="0"/>
              </a:spcBef>
            </a:pPr>
            <a:r>
              <a:rPr lang="en-GB" sz="2400" dirty="0"/>
              <a:t>The site was a watering hole which attracted animals as well as people. </a:t>
            </a:r>
          </a:p>
          <a:p>
            <a:pPr>
              <a:spcBef>
                <a:spcPts val="0"/>
              </a:spcBef>
            </a:pPr>
            <a:endParaRPr lang="en-GB" sz="2400" dirty="0"/>
          </a:p>
          <a:p>
            <a:pPr>
              <a:spcBef>
                <a:spcPts val="0"/>
              </a:spcBef>
            </a:pPr>
            <a:r>
              <a:rPr lang="en-GB" sz="2400" dirty="0"/>
              <a:t>Although the climate was like today, the animals living around Boxgrove included species now found in Africa, such as lions, hyenas and rhinos, as well as extinct species like giant deer. </a:t>
            </a:r>
          </a:p>
          <a:p>
            <a:pPr>
              <a:spcBef>
                <a:spcPts val="0"/>
              </a:spcBef>
            </a:pPr>
            <a:endParaRPr lang="en-GB" sz="2400" dirty="0"/>
          </a:p>
          <a:p>
            <a:pPr>
              <a:spcBef>
                <a:spcPts val="0"/>
              </a:spcBef>
            </a:pPr>
            <a:r>
              <a:rPr lang="en-GB" sz="2400" dirty="0"/>
              <a:t>The people who used this site would have risked animal attacks!</a:t>
            </a:r>
          </a:p>
          <a:p>
            <a:endParaRPr lang="en-GB" dirty="0"/>
          </a:p>
        </p:txBody>
      </p:sp>
      <p:grpSp>
        <p:nvGrpSpPr>
          <p:cNvPr id="14" name="Group 13" descr="If you had to survive in the wild without modern technology, what would you need to consider?">
            <a:extLst>
              <a:ext uri="{FF2B5EF4-FFF2-40B4-BE49-F238E27FC236}">
                <a16:creationId xmlns:a16="http://schemas.microsoft.com/office/drawing/2014/main" id="{15BBDC3C-EE65-0130-AB66-FC702695BE91}"/>
              </a:ext>
            </a:extLst>
          </p:cNvPr>
          <p:cNvGrpSpPr/>
          <p:nvPr/>
        </p:nvGrpSpPr>
        <p:grpSpPr>
          <a:xfrm>
            <a:off x="1201035" y="5398220"/>
            <a:ext cx="4894965" cy="1459780"/>
            <a:chOff x="357187" y="5279571"/>
            <a:chExt cx="4894965" cy="1459780"/>
          </a:xfrm>
        </p:grpSpPr>
        <p:grpSp>
          <p:nvGrpSpPr>
            <p:cNvPr id="15" name="Washi">
              <a:extLst>
                <a:ext uri="{FF2B5EF4-FFF2-40B4-BE49-F238E27FC236}">
                  <a16:creationId xmlns:a16="http://schemas.microsoft.com/office/drawing/2014/main" id="{084359DA-D72D-B271-5112-13F2023373F9}"/>
                </a:ext>
                <a:ext uri="{C183D7F6-B498-43B3-948B-1728B52AA6E4}">
                  <adec:decorative xmlns:adec="http://schemas.microsoft.com/office/drawing/2017/decorative" val="1"/>
                </a:ext>
              </a:extLst>
            </p:cNvPr>
            <p:cNvGrpSpPr/>
            <p:nvPr/>
          </p:nvGrpSpPr>
          <p:grpSpPr>
            <a:xfrm>
              <a:off x="357187" y="5279571"/>
              <a:ext cx="4497842" cy="1459780"/>
              <a:chOff x="7957226" y="136188"/>
              <a:chExt cx="3797147" cy="1459780"/>
            </a:xfrm>
          </p:grpSpPr>
          <p:sp>
            <p:nvSpPr>
              <p:cNvPr id="17" name="Washi">
                <a:extLst>
                  <a:ext uri="{FF2B5EF4-FFF2-40B4-BE49-F238E27FC236}">
                    <a16:creationId xmlns:a16="http://schemas.microsoft.com/office/drawing/2014/main" id="{707FA509-9DDF-A179-8365-96AED56982D5}"/>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a:extLst>
                  <a:ext uri="{FF2B5EF4-FFF2-40B4-BE49-F238E27FC236}">
                    <a16:creationId xmlns:a16="http://schemas.microsoft.com/office/drawing/2014/main" id="{017641FC-60F0-370F-94A5-43A4B3430B05}"/>
                  </a:ext>
                  <a:ext uri="{C183D7F6-B498-43B3-948B-1728B52AA6E4}">
                    <adec:decorative xmlns:adec="http://schemas.microsoft.com/office/drawing/2017/decorative" val="0"/>
                  </a:ext>
                </a:extLst>
              </p:cNvPr>
              <p:cNvSpPr txBox="1">
                <a:spLocks/>
              </p:cNvSpPr>
              <p:nvPr/>
            </p:nvSpPr>
            <p:spPr>
              <a:xfrm rot="21383919">
                <a:off x="8129638" y="638278"/>
                <a:ext cx="3308399"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If you had to survive in the wild without modern technology, what would you need to consider?</a:t>
                </a:r>
              </a:p>
            </p:txBody>
          </p:sp>
        </p:grpSp>
        <p:pic>
          <p:nvPicPr>
            <p:cNvPr id="16" name="Question Mark">
              <a:extLst>
                <a:ext uri="{FF2B5EF4-FFF2-40B4-BE49-F238E27FC236}">
                  <a16:creationId xmlns:a16="http://schemas.microsoft.com/office/drawing/2014/main" id="{A94E7142-39B3-FA06-BF99-1C3657BEAD2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570116">
              <a:off x="4507306" y="5325300"/>
              <a:ext cx="744846" cy="1318312"/>
            </a:xfrm>
            <a:prstGeom prst="rect">
              <a:avLst/>
            </a:prstGeom>
          </p:spPr>
        </p:pic>
      </p:grpSp>
      <p:pic>
        <p:nvPicPr>
          <p:cNvPr id="11" name="Picture Placeholder 10" descr="Reconstruction illustration showing the types of animals whose remains were excavated at Boxgrove Quarry - deer, bear, rhino, hyena, horse, otter, beaver etc.">
            <a:extLst>
              <a:ext uri="{FF2B5EF4-FFF2-40B4-BE49-F238E27FC236}">
                <a16:creationId xmlns:a16="http://schemas.microsoft.com/office/drawing/2014/main" id="{D4F9715F-C5C6-72D1-B3CF-406B9BB8D98E}"/>
              </a:ext>
            </a:extLst>
          </p:cNvPr>
          <p:cNvPicPr>
            <a:picLocks noGrp="1" noChangeAspect="1"/>
          </p:cNvPicPr>
          <p:nvPr>
            <p:ph type="pic" sz="quarter" idx="10"/>
          </p:nvPr>
        </p:nvPicPr>
        <p:blipFill>
          <a:blip r:embed="rId6"/>
          <a:srcRect t="2539" b="7913"/>
          <a:stretch>
            <a:fillRect/>
          </a:stretch>
        </p:blipFill>
        <p:spPr>
          <a:xfrm>
            <a:off x="6096000" y="1411704"/>
            <a:ext cx="5714114" cy="4798596"/>
          </a:xfrm>
          <a:prstGeom prst="rect">
            <a:avLst/>
          </a:prstGeom>
        </p:spPr>
      </p:pic>
      <p:sp>
        <p:nvSpPr>
          <p:cNvPr id="10" name="Text Placeholder 9">
            <a:extLst>
              <a:ext uri="{FF2B5EF4-FFF2-40B4-BE49-F238E27FC236}">
                <a16:creationId xmlns:a16="http://schemas.microsoft.com/office/drawing/2014/main" id="{C4741CC9-50A7-673B-CADB-CE2D6E8137D6}"/>
              </a:ext>
            </a:extLst>
          </p:cNvPr>
          <p:cNvSpPr>
            <a:spLocks noGrp="1"/>
          </p:cNvSpPr>
          <p:nvPr>
            <p:ph type="body" sz="quarter" idx="23"/>
          </p:nvPr>
        </p:nvSpPr>
        <p:spPr/>
        <p:txBody>
          <a:bodyPr/>
          <a:lstStyle/>
          <a:p>
            <a:r>
              <a:rPr lang="en-GB" dirty="0"/>
              <a:t>Boxgrove watering hole</a:t>
            </a:r>
          </a:p>
        </p:txBody>
      </p:sp>
    </p:spTree>
    <p:extLst>
      <p:ext uri="{BB962C8B-B14F-4D97-AF65-F5344CB8AC3E}">
        <p14:creationId xmlns:p14="http://schemas.microsoft.com/office/powerpoint/2010/main" val="375715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F7706-3A1E-A65E-B3C1-C7DBDF03EC55}"/>
              </a:ext>
            </a:extLst>
          </p:cNvPr>
          <p:cNvSpPr>
            <a:spLocks noGrp="1"/>
          </p:cNvSpPr>
          <p:nvPr>
            <p:ph type="title"/>
          </p:nvPr>
        </p:nvSpPr>
        <p:spPr/>
        <p:txBody>
          <a:bodyPr>
            <a:normAutofit/>
          </a:bodyPr>
          <a:lstStyle/>
          <a:p>
            <a:r>
              <a:rPr lang="en-GB" altLang="en-US" dirty="0">
                <a:cs typeface="Arial" panose="020B0604020202020204" pitchFamily="34" charset="0"/>
              </a:rPr>
              <a:t>Beeches Pit, Suffolk</a:t>
            </a:r>
            <a:endParaRPr lang="en-US" dirty="0">
              <a:cs typeface="Arial" panose="020B0604020202020204" pitchFamily="34" charset="0"/>
            </a:endParaRPr>
          </a:p>
        </p:txBody>
      </p:sp>
      <p:grpSp>
        <p:nvGrpSpPr>
          <p:cNvPr id="8" name="Group 7" descr="Back to map link icon">
            <a:extLst>
              <a:ext uri="{FF2B5EF4-FFF2-40B4-BE49-F238E27FC236}">
                <a16:creationId xmlns:a16="http://schemas.microsoft.com/office/drawing/2014/main" id="{9F316ABD-1D93-8B19-1BC4-4D8914762379}"/>
              </a:ext>
            </a:extLst>
          </p:cNvPr>
          <p:cNvGrpSpPr/>
          <p:nvPr/>
        </p:nvGrpSpPr>
        <p:grpSpPr>
          <a:xfrm>
            <a:off x="8772940" y="365126"/>
            <a:ext cx="2378470" cy="710288"/>
            <a:chOff x="8772940" y="365126"/>
            <a:chExt cx="2378470" cy="710288"/>
          </a:xfrm>
        </p:grpSpPr>
        <p:sp>
          <p:nvSpPr>
            <p:cNvPr id="9" name="Action Button: Go Back or Previous 8">
              <a:hlinkClick r:id="rId3" action="ppaction://hlinksldjump" highlightClick="1"/>
              <a:extLst>
                <a:ext uri="{FF2B5EF4-FFF2-40B4-BE49-F238E27FC236}">
                  <a16:creationId xmlns:a16="http://schemas.microsoft.com/office/drawing/2014/main" id="{9B9B859A-D148-9F86-F457-C7B5376F6858}"/>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AA0071C9-0FD0-4A4D-A9D8-B140FF15A190}"/>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3" name="Content Placeholder 2">
            <a:extLst>
              <a:ext uri="{FF2B5EF4-FFF2-40B4-BE49-F238E27FC236}">
                <a16:creationId xmlns:a16="http://schemas.microsoft.com/office/drawing/2014/main" id="{BC6E4782-C19B-4121-2C92-57580EC8C32B}"/>
              </a:ext>
            </a:extLst>
          </p:cNvPr>
          <p:cNvSpPr>
            <a:spLocks noGrp="1"/>
          </p:cNvSpPr>
          <p:nvPr>
            <p:ph idx="1"/>
          </p:nvPr>
        </p:nvSpPr>
        <p:spPr/>
        <p:txBody>
          <a:bodyPr/>
          <a:lstStyle/>
          <a:p>
            <a:pPr>
              <a:spcBef>
                <a:spcPts val="0"/>
              </a:spcBef>
            </a:pPr>
            <a:r>
              <a:rPr lang="en-GB" sz="2400" dirty="0"/>
              <a:t>The first humans came from Africa. When they moved to colder places like Britain, they lived in dark, cold forests.</a:t>
            </a:r>
          </a:p>
          <a:p>
            <a:pPr>
              <a:spcBef>
                <a:spcPts val="0"/>
              </a:spcBef>
            </a:pPr>
            <a:endParaRPr lang="en-GB" sz="2400" dirty="0"/>
          </a:p>
          <a:p>
            <a:pPr>
              <a:spcBef>
                <a:spcPts val="0"/>
              </a:spcBef>
            </a:pPr>
            <a:r>
              <a:rPr lang="en-GB" sz="2400" dirty="0"/>
              <a:t>They needed fire and clothes to stay warm. At Beeches Pit, scientists found signs of fires from about 400,000 years ago.</a:t>
            </a:r>
          </a:p>
          <a:p>
            <a:pPr>
              <a:spcBef>
                <a:spcPts val="0"/>
              </a:spcBef>
            </a:pPr>
            <a:endParaRPr lang="en-GB" sz="2400" dirty="0"/>
          </a:p>
          <a:p>
            <a:pPr>
              <a:spcBef>
                <a:spcPts val="0"/>
              </a:spcBef>
            </a:pPr>
            <a:r>
              <a:rPr lang="en-GB" sz="2400" dirty="0"/>
              <a:t>People also made stone tools, like handaxes, there. We don’t have proof of their clothes, but they probably wore animal skins or fur to keep warm.</a:t>
            </a:r>
          </a:p>
          <a:p>
            <a:endParaRPr lang="en-GB" dirty="0"/>
          </a:p>
        </p:txBody>
      </p:sp>
      <p:pic>
        <p:nvPicPr>
          <p:cNvPr id="12" name="Picture Placeholder 11" descr="Reconstruction illustration giving an artist's impression of tool-making at an early Upper Palaeolithic hyena den, excavated near Oakham in Rutland, as it may have appeared 30,000 - 40,000 ">
            <a:extLst>
              <a:ext uri="{FF2B5EF4-FFF2-40B4-BE49-F238E27FC236}">
                <a16:creationId xmlns:a16="http://schemas.microsoft.com/office/drawing/2014/main" id="{0B69DFE0-CC1D-1AC0-6A09-4DD0FDECBF8C}"/>
              </a:ext>
            </a:extLst>
          </p:cNvPr>
          <p:cNvPicPr>
            <a:picLocks noGrp="1" noChangeAspect="1"/>
          </p:cNvPicPr>
          <p:nvPr>
            <p:ph type="pic" sz="quarter" idx="10"/>
          </p:nvPr>
        </p:nvPicPr>
        <p:blipFill>
          <a:blip r:embed="rId4"/>
          <a:srcRect l="2869" r="7391"/>
          <a:stretch>
            <a:fillRect/>
          </a:stretch>
        </p:blipFill>
        <p:spPr>
          <a:xfrm>
            <a:off x="6096000" y="1411704"/>
            <a:ext cx="5714114" cy="4798596"/>
          </a:xfrm>
        </p:spPr>
      </p:pic>
      <p:sp>
        <p:nvSpPr>
          <p:cNvPr id="6" name="Text Placeholder 5">
            <a:extLst>
              <a:ext uri="{FF2B5EF4-FFF2-40B4-BE49-F238E27FC236}">
                <a16:creationId xmlns:a16="http://schemas.microsoft.com/office/drawing/2014/main" id="{BAC710F0-32B6-F313-1BA6-3310DA5ABC15}"/>
              </a:ext>
            </a:extLst>
          </p:cNvPr>
          <p:cNvSpPr>
            <a:spLocks noGrp="1"/>
          </p:cNvSpPr>
          <p:nvPr>
            <p:ph type="body" sz="quarter" idx="23"/>
          </p:nvPr>
        </p:nvSpPr>
        <p:spPr/>
        <p:txBody>
          <a:bodyPr/>
          <a:lstStyle/>
          <a:p>
            <a:r>
              <a:rPr lang="en-GB" dirty="0"/>
              <a:t>Upper Palaeolithic hyena den</a:t>
            </a:r>
          </a:p>
        </p:txBody>
      </p:sp>
    </p:spTree>
    <p:extLst>
      <p:ext uri="{BB962C8B-B14F-4D97-AF65-F5344CB8AC3E}">
        <p14:creationId xmlns:p14="http://schemas.microsoft.com/office/powerpoint/2010/main" val="407673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01B4-2ABA-279A-D3FF-74CAFAA9D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A6C529-D60A-3E8D-E3F9-831276004EB7}"/>
              </a:ext>
            </a:extLst>
          </p:cNvPr>
          <p:cNvSpPr>
            <a:spLocks noGrp="1"/>
          </p:cNvSpPr>
          <p:nvPr>
            <p:ph type="title"/>
          </p:nvPr>
        </p:nvSpPr>
        <p:spPr/>
        <p:txBody>
          <a:bodyPr>
            <a:normAutofit/>
          </a:bodyPr>
          <a:lstStyle/>
          <a:p>
            <a:r>
              <a:rPr lang="en-GB" altLang="en-US" dirty="0">
                <a:cs typeface="Arial" panose="020B0604020202020204" pitchFamily="34" charset="0"/>
              </a:rPr>
              <a:t>Beeches Pit, Suffolk </a:t>
            </a:r>
            <a:endParaRPr lang="en-US" dirty="0">
              <a:cs typeface="Arial" panose="020B0604020202020204" pitchFamily="34" charset="0"/>
            </a:endParaRPr>
          </a:p>
        </p:txBody>
      </p:sp>
      <p:grpSp>
        <p:nvGrpSpPr>
          <p:cNvPr id="8" name="Group 7" descr="Back to map link icon">
            <a:extLst>
              <a:ext uri="{FF2B5EF4-FFF2-40B4-BE49-F238E27FC236}">
                <a16:creationId xmlns:a16="http://schemas.microsoft.com/office/drawing/2014/main" id="{626A91A7-179C-38DB-5B9E-741CA9CA436C}"/>
              </a:ext>
            </a:extLst>
          </p:cNvPr>
          <p:cNvGrpSpPr/>
          <p:nvPr/>
        </p:nvGrpSpPr>
        <p:grpSpPr>
          <a:xfrm>
            <a:off x="8772940" y="365126"/>
            <a:ext cx="2378470" cy="710288"/>
            <a:chOff x="8772940" y="365126"/>
            <a:chExt cx="2378470" cy="710288"/>
          </a:xfrm>
        </p:grpSpPr>
        <p:sp>
          <p:nvSpPr>
            <p:cNvPr id="9" name="Action Button: Go Back or Previous 8">
              <a:hlinkClick r:id="rId3" action="ppaction://hlinksldjump" highlightClick="1"/>
              <a:extLst>
                <a:ext uri="{FF2B5EF4-FFF2-40B4-BE49-F238E27FC236}">
                  <a16:creationId xmlns:a16="http://schemas.microsoft.com/office/drawing/2014/main" id="{C6DE9984-6A37-22BF-DCE0-05A15FB09B0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5B31F85B-FAD1-EE58-4FCF-B2C6A7F3E55C}"/>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grpSp>
        <p:nvGrpSpPr>
          <p:cNvPr id="7" name="Post-It" descr="Post-it note to highlight text">
            <a:extLst>
              <a:ext uri="{FF2B5EF4-FFF2-40B4-BE49-F238E27FC236}">
                <a16:creationId xmlns:a16="http://schemas.microsoft.com/office/drawing/2014/main" id="{E1ACC3E4-98FD-C348-C264-47567E2A63D0}"/>
              </a:ext>
            </a:extLst>
          </p:cNvPr>
          <p:cNvGrpSpPr/>
          <p:nvPr/>
        </p:nvGrpSpPr>
        <p:grpSpPr>
          <a:xfrm>
            <a:off x="591007" y="1236498"/>
            <a:ext cx="3917633" cy="3230847"/>
            <a:chOff x="439944" y="2669663"/>
            <a:chExt cx="3917633" cy="3230847"/>
          </a:xfrm>
        </p:grpSpPr>
        <p:sp>
          <p:nvSpPr>
            <p:cNvPr id="11" name="Decorative-Blob">
              <a:extLst>
                <a:ext uri="{FF2B5EF4-FFF2-40B4-BE49-F238E27FC236}">
                  <a16:creationId xmlns:a16="http://schemas.microsoft.com/office/drawing/2014/main" id="{CD291404-3150-E154-20D5-46E6A55C18AB}"/>
                </a:ext>
                <a:ext uri="{C183D7F6-B498-43B3-948B-1728B52AA6E4}">
                  <adec:decorative xmlns:adec="http://schemas.microsoft.com/office/drawing/2017/decorative" val="1"/>
                </a:ext>
              </a:extLst>
            </p:cNvPr>
            <p:cNvSpPr/>
            <p:nvPr/>
          </p:nvSpPr>
          <p:spPr>
            <a:xfrm>
              <a:off x="439944" y="2906868"/>
              <a:ext cx="3917633"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3" name="Decorative-Washi">
              <a:extLst>
                <a:ext uri="{FF2B5EF4-FFF2-40B4-BE49-F238E27FC236}">
                  <a16:creationId xmlns:a16="http://schemas.microsoft.com/office/drawing/2014/main" id="{F3A3E155-7837-0E8D-8751-EFF0F3E3F78F}"/>
                </a:ext>
                <a:ext uri="{C183D7F6-B498-43B3-948B-1728B52AA6E4}">
                  <adec:decorative xmlns:adec="http://schemas.microsoft.com/office/drawing/2017/decorative" val="1"/>
                </a:ext>
              </a:extLst>
            </p:cNvPr>
            <p:cNvSpPr/>
            <p:nvPr/>
          </p:nvSpPr>
          <p:spPr>
            <a:xfrm rot="10800000" flipV="1">
              <a:off x="956606"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4" name="Subtitle-Text">
              <a:extLst>
                <a:ext uri="{FF2B5EF4-FFF2-40B4-BE49-F238E27FC236}">
                  <a16:creationId xmlns:a16="http://schemas.microsoft.com/office/drawing/2014/main" id="{1417D0FF-2D26-4F06-8D61-17C0C764FA3D}"/>
                </a:ext>
              </a:extLst>
            </p:cNvPr>
            <p:cNvSpPr txBox="1">
              <a:spLocks/>
            </p:cNvSpPr>
            <p:nvPr/>
          </p:nvSpPr>
          <p:spPr>
            <a:xfrm rot="21383919">
              <a:off x="1026603" y="276018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ACTIVITY</a:t>
              </a:r>
            </a:p>
          </p:txBody>
        </p:sp>
        <p:sp>
          <p:nvSpPr>
            <p:cNvPr id="15" name="Main-Text" descr="Post-it note to highlight text">
              <a:extLst>
                <a:ext uri="{FF2B5EF4-FFF2-40B4-BE49-F238E27FC236}">
                  <a16:creationId xmlns:a16="http://schemas.microsoft.com/office/drawing/2014/main" id="{D39C39D6-DC28-6453-B6C7-D91C2F51DC5D}"/>
                </a:ext>
              </a:extLst>
            </p:cNvPr>
            <p:cNvSpPr txBox="1"/>
            <p:nvPr/>
          </p:nvSpPr>
          <p:spPr>
            <a:xfrm>
              <a:off x="704846" y="3429000"/>
              <a:ext cx="3378412" cy="2246769"/>
            </a:xfrm>
            <a:prstGeom prst="rect">
              <a:avLst/>
            </a:prstGeom>
            <a:noFill/>
          </p:spPr>
          <p:txBody>
            <a:bodyPr wrap="square" rtlCol="0">
              <a:spAutoFit/>
            </a:bodyPr>
            <a:lstStyle/>
            <a:p>
              <a:r>
                <a:rPr lang="en-GB" altLang="en-US" sz="2000" dirty="0">
                  <a:cs typeface="Arial" panose="020B0604020202020204" pitchFamily="34" charset="0"/>
                </a:rPr>
                <a:t>What story would you tell if you were sat around a campfire? </a:t>
              </a:r>
            </a:p>
            <a:p>
              <a:endParaRPr lang="en-GB" altLang="en-US" sz="2000" dirty="0">
                <a:cs typeface="Arial" panose="020B0604020202020204" pitchFamily="34" charset="0"/>
              </a:endParaRPr>
            </a:p>
            <a:p>
              <a:r>
                <a:rPr lang="en-GB" altLang="en-US" sz="2000" dirty="0">
                  <a:cs typeface="Arial" panose="020B0604020202020204" pitchFamily="34" charset="0"/>
                </a:rPr>
                <a:t>Can you imagine the stories that the people at Beeches Pit might have told? </a:t>
              </a:r>
            </a:p>
          </p:txBody>
        </p:sp>
      </p:grpSp>
      <p:pic>
        <p:nvPicPr>
          <p:cNvPr id="12" name="Picture Placeholder 11" descr="Reconstruction illustration giving an artist's impression of tool-making at an early Upper Palaeolithic hyena den, excavated near Oakham in Rutland, as it may have appeared 30,000 - 40,000 ">
            <a:extLst>
              <a:ext uri="{FF2B5EF4-FFF2-40B4-BE49-F238E27FC236}">
                <a16:creationId xmlns:a16="http://schemas.microsoft.com/office/drawing/2014/main" id="{F70005F9-0368-42D9-2FD5-EFFFDEB967E0}"/>
              </a:ext>
            </a:extLst>
          </p:cNvPr>
          <p:cNvPicPr>
            <a:picLocks noGrp="1" noChangeAspect="1"/>
          </p:cNvPicPr>
          <p:nvPr>
            <p:ph type="pic" sz="quarter" idx="10"/>
          </p:nvPr>
        </p:nvPicPr>
        <p:blipFill>
          <a:blip r:embed="rId4"/>
          <a:srcRect l="2869" r="7391"/>
          <a:stretch>
            <a:fillRect/>
          </a:stretch>
        </p:blipFill>
        <p:spPr>
          <a:xfrm>
            <a:off x="6096000" y="1411704"/>
            <a:ext cx="5714114" cy="4798596"/>
          </a:xfrm>
        </p:spPr>
      </p:pic>
      <p:sp>
        <p:nvSpPr>
          <p:cNvPr id="6" name="Text Placeholder 5">
            <a:extLst>
              <a:ext uri="{FF2B5EF4-FFF2-40B4-BE49-F238E27FC236}">
                <a16:creationId xmlns:a16="http://schemas.microsoft.com/office/drawing/2014/main" id="{0D51A1FE-0D20-C733-4B9C-C5EF6DA9C9A5}"/>
              </a:ext>
            </a:extLst>
          </p:cNvPr>
          <p:cNvSpPr>
            <a:spLocks noGrp="1"/>
          </p:cNvSpPr>
          <p:nvPr>
            <p:ph type="body" sz="quarter" idx="23"/>
          </p:nvPr>
        </p:nvSpPr>
        <p:spPr/>
        <p:txBody>
          <a:bodyPr/>
          <a:lstStyle/>
          <a:p>
            <a:r>
              <a:rPr lang="en-GB" dirty="0"/>
              <a:t>Upper Palaeolithic hyena den</a:t>
            </a:r>
          </a:p>
        </p:txBody>
      </p:sp>
      <p:grpSp>
        <p:nvGrpSpPr>
          <p:cNvPr id="3" name="Group 2">
            <a:extLst>
              <a:ext uri="{FF2B5EF4-FFF2-40B4-BE49-F238E27FC236}">
                <a16:creationId xmlns:a16="http://schemas.microsoft.com/office/drawing/2014/main" id="{C937F490-A29B-01C3-C459-F0AFEC90C133}"/>
              </a:ext>
            </a:extLst>
          </p:cNvPr>
          <p:cNvGrpSpPr/>
          <p:nvPr/>
        </p:nvGrpSpPr>
        <p:grpSpPr>
          <a:xfrm>
            <a:off x="695411" y="4442558"/>
            <a:ext cx="3999924" cy="2145837"/>
            <a:chOff x="695411" y="4442558"/>
            <a:chExt cx="3999924" cy="2145837"/>
          </a:xfrm>
        </p:grpSpPr>
        <p:grpSp>
          <p:nvGrpSpPr>
            <p:cNvPr id="16" name="Washi" descr="Washi tape">
              <a:extLst>
                <a:ext uri="{FF2B5EF4-FFF2-40B4-BE49-F238E27FC236}">
                  <a16:creationId xmlns:a16="http://schemas.microsoft.com/office/drawing/2014/main" id="{AF63D026-212B-F05C-2E7F-0C13C1E10581}"/>
                </a:ext>
              </a:extLst>
            </p:cNvPr>
            <p:cNvGrpSpPr/>
            <p:nvPr/>
          </p:nvGrpSpPr>
          <p:grpSpPr>
            <a:xfrm>
              <a:off x="695411" y="5095989"/>
              <a:ext cx="3869010" cy="1492406"/>
              <a:chOff x="9273945" y="136188"/>
              <a:chExt cx="3869010" cy="1492406"/>
            </a:xfrm>
          </p:grpSpPr>
          <p:sp>
            <p:nvSpPr>
              <p:cNvPr id="17" name="Washi">
                <a:extLst>
                  <a:ext uri="{FF2B5EF4-FFF2-40B4-BE49-F238E27FC236}">
                    <a16:creationId xmlns:a16="http://schemas.microsoft.com/office/drawing/2014/main" id="{24AC1CA1-52E0-A138-756D-0E02CEB77163}"/>
                  </a:ext>
                  <a:ext uri="{C183D7F6-B498-43B3-948B-1728B52AA6E4}">
                    <adec:decorative xmlns:adec="http://schemas.microsoft.com/office/drawing/2017/decorative" val="1"/>
                  </a:ext>
                </a:extLst>
              </p:cNvPr>
              <p:cNvSpPr txBox="1">
                <a:spLocks/>
              </p:cNvSpPr>
              <p:nvPr/>
            </p:nvSpPr>
            <p:spPr>
              <a:xfrm>
                <a:off x="9273945" y="136188"/>
                <a:ext cx="3869010" cy="1492406"/>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a:extLst>
                  <a:ext uri="{FF2B5EF4-FFF2-40B4-BE49-F238E27FC236}">
                    <a16:creationId xmlns:a16="http://schemas.microsoft.com/office/drawing/2014/main" id="{13464F51-C4A7-DFD6-4B65-C71F20F4C8EF}"/>
                  </a:ext>
                  <a:ext uri="{C183D7F6-B498-43B3-948B-1728B52AA6E4}">
                    <adec:decorative xmlns:adec="http://schemas.microsoft.com/office/drawing/2017/decorative" val="0"/>
                  </a:ext>
                </a:extLst>
              </p:cNvPr>
              <p:cNvSpPr txBox="1">
                <a:spLocks/>
              </p:cNvSpPr>
              <p:nvPr/>
            </p:nvSpPr>
            <p:spPr>
              <a:xfrm rot="21383919">
                <a:off x="9291308" y="579860"/>
                <a:ext cx="3592777" cy="6657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cs typeface="Arial" panose="020B0604020202020204" pitchFamily="34" charset="0"/>
                  </a:rPr>
                  <a:t>What things do you think our ancestors might have done while sitting by the fire?</a:t>
                </a:r>
              </a:p>
            </p:txBody>
          </p:sp>
        </p:grpSp>
        <p:pic>
          <p:nvPicPr>
            <p:cNvPr id="19" name="Question Mark">
              <a:extLst>
                <a:ext uri="{FF2B5EF4-FFF2-40B4-BE49-F238E27FC236}">
                  <a16:creationId xmlns:a16="http://schemas.microsoft.com/office/drawing/2014/main" id="{C563B5A1-DA1A-79E7-4DD9-F561F7DBAB0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3950489" y="4442558"/>
              <a:ext cx="744846" cy="1318312"/>
            </a:xfrm>
            <a:prstGeom prst="rect">
              <a:avLst/>
            </a:prstGeom>
          </p:spPr>
        </p:pic>
      </p:grpSp>
    </p:spTree>
    <p:extLst>
      <p:ext uri="{BB962C8B-B14F-4D97-AF65-F5344CB8AC3E}">
        <p14:creationId xmlns:p14="http://schemas.microsoft.com/office/powerpoint/2010/main" val="82850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15643-0AC5-3F75-80F4-8F7491FE6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AA150-B9C2-D203-2B2E-D3AA0AB15F35}"/>
              </a:ext>
            </a:extLst>
          </p:cNvPr>
          <p:cNvSpPr>
            <a:spLocks noGrp="1"/>
          </p:cNvSpPr>
          <p:nvPr>
            <p:ph type="title"/>
          </p:nvPr>
        </p:nvSpPr>
        <p:spPr/>
        <p:txBody>
          <a:bodyPr/>
          <a:lstStyle/>
          <a:p>
            <a:r>
              <a:rPr lang="fr-FR" altLang="en-US" sz="3200" dirty="0">
                <a:ea typeface="MS PGothic" panose="020B0600070205080204" pitchFamily="34" charset="-128"/>
                <a:cs typeface="Arial" panose="020B0604020202020204" pitchFamily="34" charset="0"/>
              </a:rPr>
              <a:t>Swanscombe, Kent</a:t>
            </a:r>
            <a:endParaRPr lang="en-US" dirty="0">
              <a:cs typeface="Arial" panose="020B0604020202020204" pitchFamily="34" charset="0"/>
            </a:endParaRPr>
          </a:p>
        </p:txBody>
      </p:sp>
      <p:grpSp>
        <p:nvGrpSpPr>
          <p:cNvPr id="9" name="Group 8" descr="Link back to map icon ">
            <a:extLst>
              <a:ext uri="{FF2B5EF4-FFF2-40B4-BE49-F238E27FC236}">
                <a16:creationId xmlns:a16="http://schemas.microsoft.com/office/drawing/2014/main" id="{5AE70DCE-4FB0-0F29-4AAE-C8F3514F5189}"/>
              </a:ext>
            </a:extLst>
          </p:cNvPr>
          <p:cNvGrpSpPr/>
          <p:nvPr/>
        </p:nvGrpSpPr>
        <p:grpSpPr>
          <a:xfrm>
            <a:off x="8772940" y="365126"/>
            <a:ext cx="2378470" cy="710288"/>
            <a:chOff x="8772940" y="365126"/>
            <a:chExt cx="2378470" cy="710288"/>
          </a:xfrm>
        </p:grpSpPr>
        <p:sp>
          <p:nvSpPr>
            <p:cNvPr id="10" name="Action Button: Go Back or Previous 9">
              <a:hlinkClick r:id="rId3" action="ppaction://hlinksldjump" highlightClick="1"/>
              <a:extLst>
                <a:ext uri="{FF2B5EF4-FFF2-40B4-BE49-F238E27FC236}">
                  <a16:creationId xmlns:a16="http://schemas.microsoft.com/office/drawing/2014/main" id="{1F90F7DA-74AB-D28B-9B83-984C66912165}"/>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descr="Back to map link icon">
              <a:extLst>
                <a:ext uri="{FF2B5EF4-FFF2-40B4-BE49-F238E27FC236}">
                  <a16:creationId xmlns:a16="http://schemas.microsoft.com/office/drawing/2014/main" id="{C5D734E7-718E-EB8E-627A-814B7663212F}"/>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3" name="Content Placeholder 2">
            <a:extLst>
              <a:ext uri="{FF2B5EF4-FFF2-40B4-BE49-F238E27FC236}">
                <a16:creationId xmlns:a16="http://schemas.microsoft.com/office/drawing/2014/main" id="{91EC43B4-6922-F572-5F17-1FA9751584C6}"/>
              </a:ext>
            </a:extLst>
          </p:cNvPr>
          <p:cNvSpPr>
            <a:spLocks noGrp="1"/>
          </p:cNvSpPr>
          <p:nvPr>
            <p:ph idx="1"/>
          </p:nvPr>
        </p:nvSpPr>
        <p:spPr>
          <a:xfrm>
            <a:off x="381886" y="1411704"/>
            <a:ext cx="5324852" cy="5195573"/>
          </a:xfrm>
        </p:spPr>
        <p:txBody>
          <a:bodyPr/>
          <a:lstStyle/>
          <a:p>
            <a:pPr>
              <a:spcBef>
                <a:spcPts val="0"/>
              </a:spcBef>
            </a:pPr>
            <a:r>
              <a:rPr lang="en-GB" sz="2400" dirty="0"/>
              <a:t>Three pieces of a Neanderthal skull were found at Swanscombe in Kent.</a:t>
            </a:r>
          </a:p>
          <a:p>
            <a:pPr>
              <a:spcBef>
                <a:spcPts val="0"/>
              </a:spcBef>
            </a:pPr>
            <a:endParaRPr lang="en-GB" sz="2400" dirty="0"/>
          </a:p>
          <a:p>
            <a:pPr>
              <a:spcBef>
                <a:spcPts val="0"/>
              </a:spcBef>
            </a:pPr>
            <a:r>
              <a:rPr lang="en-GB" sz="2400" dirty="0"/>
              <a:t>The skull is not very muscular, so scientists think it belonged to a woman.</a:t>
            </a:r>
          </a:p>
          <a:p>
            <a:pPr>
              <a:spcBef>
                <a:spcPts val="0"/>
              </a:spcBef>
            </a:pPr>
            <a:endParaRPr lang="en-GB" sz="2400" dirty="0"/>
          </a:p>
          <a:p>
            <a:pPr>
              <a:spcBef>
                <a:spcPts val="0"/>
              </a:spcBef>
            </a:pPr>
            <a:r>
              <a:rPr lang="en-GB" sz="2400" dirty="0"/>
              <a:t>She lived in a relatively warm period, about 400,000 years ago, between the worst ice ages. </a:t>
            </a:r>
          </a:p>
          <a:p>
            <a:pPr>
              <a:spcBef>
                <a:spcPts val="0"/>
              </a:spcBef>
            </a:pPr>
            <a:endParaRPr lang="en-GB" sz="2400" dirty="0"/>
          </a:p>
          <a:p>
            <a:pPr>
              <a:spcBef>
                <a:spcPts val="0"/>
              </a:spcBef>
            </a:pPr>
            <a:r>
              <a:rPr lang="en-GB" sz="2400" dirty="0"/>
              <a:t>The size of this skull shows that Neanderthals had brains just as big as ours.</a:t>
            </a:r>
          </a:p>
          <a:p>
            <a:endParaRPr lang="en-GB" dirty="0"/>
          </a:p>
        </p:txBody>
      </p:sp>
      <p:pic>
        <p:nvPicPr>
          <p:cNvPr id="12" name="Picture Placeholder 11" descr="A photo of Swanscombe skull and a cm measuring ruler. ">
            <a:extLst>
              <a:ext uri="{FF2B5EF4-FFF2-40B4-BE49-F238E27FC236}">
                <a16:creationId xmlns:a16="http://schemas.microsoft.com/office/drawing/2014/main" id="{72D0A36D-5427-16A1-3A21-8269020CA961}"/>
              </a:ext>
            </a:extLst>
          </p:cNvPr>
          <p:cNvPicPr>
            <a:picLocks noGrp="1" noChangeAspect="1"/>
          </p:cNvPicPr>
          <p:nvPr>
            <p:ph type="pic" sz="quarter" idx="10"/>
          </p:nvPr>
        </p:nvPicPr>
        <p:blipFill>
          <a:blip r:embed="rId4"/>
          <a:srcRect t="8012" b="1201"/>
          <a:stretch>
            <a:fillRect/>
          </a:stretch>
        </p:blipFill>
        <p:spPr>
          <a:xfrm>
            <a:off x="6096000" y="1411704"/>
            <a:ext cx="5714114" cy="4798596"/>
          </a:xfrm>
        </p:spPr>
      </p:pic>
      <p:sp>
        <p:nvSpPr>
          <p:cNvPr id="6" name="Text Placeholder 5">
            <a:extLst>
              <a:ext uri="{FF2B5EF4-FFF2-40B4-BE49-F238E27FC236}">
                <a16:creationId xmlns:a16="http://schemas.microsoft.com/office/drawing/2014/main" id="{5B4B99DE-FA72-D7A5-EA7C-0CEBF4851F42}"/>
              </a:ext>
            </a:extLst>
          </p:cNvPr>
          <p:cNvSpPr>
            <a:spLocks noGrp="1"/>
          </p:cNvSpPr>
          <p:nvPr>
            <p:ph type="body" sz="quarter" idx="23"/>
          </p:nvPr>
        </p:nvSpPr>
        <p:spPr/>
        <p:txBody>
          <a:bodyPr/>
          <a:lstStyle/>
          <a:p>
            <a:r>
              <a:rPr lang="en-GB" dirty="0"/>
              <a:t>Swanscombe Skull</a:t>
            </a:r>
          </a:p>
        </p:txBody>
      </p:sp>
    </p:spTree>
    <p:extLst>
      <p:ext uri="{BB962C8B-B14F-4D97-AF65-F5344CB8AC3E}">
        <p14:creationId xmlns:p14="http://schemas.microsoft.com/office/powerpoint/2010/main" val="343204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0B12A-841F-7811-2B3A-18495AEBD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6D5D60-2F26-749F-423F-C95369598D37}"/>
              </a:ext>
            </a:extLst>
          </p:cNvPr>
          <p:cNvSpPr>
            <a:spLocks noGrp="1"/>
          </p:cNvSpPr>
          <p:nvPr>
            <p:ph type="title"/>
          </p:nvPr>
        </p:nvSpPr>
        <p:spPr/>
        <p:txBody>
          <a:bodyPr/>
          <a:lstStyle/>
          <a:p>
            <a:r>
              <a:rPr lang="fr-FR" altLang="en-US" sz="3200" dirty="0">
                <a:ea typeface="MS PGothic" panose="020B0600070205080204" pitchFamily="34" charset="-128"/>
                <a:cs typeface="Arial" panose="020B0604020202020204" pitchFamily="34" charset="0"/>
              </a:rPr>
              <a:t>Swanscombe, Kent </a:t>
            </a:r>
            <a:endParaRPr lang="en-US" dirty="0">
              <a:cs typeface="Arial" panose="020B0604020202020204" pitchFamily="34" charset="0"/>
            </a:endParaRPr>
          </a:p>
        </p:txBody>
      </p:sp>
      <p:grpSp>
        <p:nvGrpSpPr>
          <p:cNvPr id="9" name="Group 8" descr="Back to map link icon">
            <a:extLst>
              <a:ext uri="{FF2B5EF4-FFF2-40B4-BE49-F238E27FC236}">
                <a16:creationId xmlns:a16="http://schemas.microsoft.com/office/drawing/2014/main" id="{426088B9-4C10-58DA-E9AD-5901ABB37DD5}"/>
              </a:ext>
            </a:extLst>
          </p:cNvPr>
          <p:cNvGrpSpPr/>
          <p:nvPr/>
        </p:nvGrpSpPr>
        <p:grpSpPr>
          <a:xfrm>
            <a:off x="8772940" y="365126"/>
            <a:ext cx="2378470" cy="710288"/>
            <a:chOff x="8772940" y="365126"/>
            <a:chExt cx="2378470" cy="710288"/>
          </a:xfrm>
        </p:grpSpPr>
        <p:sp>
          <p:nvSpPr>
            <p:cNvPr id="10" name="Action Button: Go Back or Previous 9">
              <a:hlinkClick r:id="rId3" action="ppaction://hlinksldjump" highlightClick="1"/>
              <a:extLst>
                <a:ext uri="{FF2B5EF4-FFF2-40B4-BE49-F238E27FC236}">
                  <a16:creationId xmlns:a16="http://schemas.microsoft.com/office/drawing/2014/main" id="{9F343398-0C85-DB23-C47B-335F999E5D45}"/>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92CF588D-7191-3C75-99A1-14BDFBB5F650}"/>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8" name="Content Placeholder 17">
            <a:extLst>
              <a:ext uri="{FF2B5EF4-FFF2-40B4-BE49-F238E27FC236}">
                <a16:creationId xmlns:a16="http://schemas.microsoft.com/office/drawing/2014/main" id="{0CCFB8CB-20C2-0ACD-8967-59924D527173}"/>
              </a:ext>
            </a:extLst>
          </p:cNvPr>
          <p:cNvSpPr>
            <a:spLocks noGrp="1"/>
          </p:cNvSpPr>
          <p:nvPr>
            <p:ph idx="1"/>
          </p:nvPr>
        </p:nvSpPr>
        <p:spPr>
          <a:xfrm>
            <a:off x="381886" y="1411704"/>
            <a:ext cx="5324852" cy="3884691"/>
          </a:xfrm>
        </p:spPr>
        <p:txBody>
          <a:bodyPr/>
          <a:lstStyle/>
          <a:p>
            <a:pPr>
              <a:spcBef>
                <a:spcPts val="0"/>
              </a:spcBef>
            </a:pPr>
            <a:r>
              <a:rPr lang="en-GB" sz="2400" dirty="0"/>
              <a:t>Thousands of stone handaxes were also discovered in the same area as the skull.</a:t>
            </a:r>
          </a:p>
          <a:p>
            <a:pPr>
              <a:spcBef>
                <a:spcPts val="0"/>
              </a:spcBef>
            </a:pPr>
            <a:endParaRPr lang="en-GB" sz="2400" dirty="0"/>
          </a:p>
          <a:p>
            <a:pPr>
              <a:spcBef>
                <a:spcPts val="0"/>
              </a:spcBef>
            </a:pPr>
            <a:r>
              <a:rPr lang="en-GB" sz="2400" dirty="0"/>
              <a:t>The landscape had marshes and grassy fields, where rhinos and wild cattle ate the grass</a:t>
            </a:r>
          </a:p>
          <a:p>
            <a:pPr>
              <a:spcBef>
                <a:spcPts val="0"/>
              </a:spcBef>
            </a:pPr>
            <a:endParaRPr lang="en-GB" sz="2400" dirty="0"/>
          </a:p>
          <a:p>
            <a:pPr>
              <a:spcBef>
                <a:spcPts val="0"/>
              </a:spcBef>
            </a:pPr>
            <a:r>
              <a:rPr lang="en-GB" sz="2400" dirty="0"/>
              <a:t>Nearby woods were home to deer and huge straight-tusked elephants.</a:t>
            </a:r>
          </a:p>
        </p:txBody>
      </p:sp>
      <p:pic>
        <p:nvPicPr>
          <p:cNvPr id="22" name="Picture Placeholder 21" descr="A sculpture of a stone handaxe in a park and three real stone handaxes that the sculpture is based on.">
            <a:extLst>
              <a:ext uri="{FF2B5EF4-FFF2-40B4-BE49-F238E27FC236}">
                <a16:creationId xmlns:a16="http://schemas.microsoft.com/office/drawing/2014/main" id="{C98220D3-AA9F-A74D-1A5E-5EBF5D8B78CE}"/>
              </a:ext>
            </a:extLst>
          </p:cNvPr>
          <p:cNvPicPr>
            <a:picLocks noGrp="1" noChangeAspect="1"/>
          </p:cNvPicPr>
          <p:nvPr>
            <p:ph type="pic" sz="quarter" idx="10"/>
          </p:nvPr>
        </p:nvPicPr>
        <p:blipFill>
          <a:blip r:embed="rId4"/>
          <a:srcRect t="1340" b="1340"/>
          <a:stretch>
            <a:fillRect/>
          </a:stretch>
        </p:blipFill>
        <p:spPr/>
      </p:pic>
      <p:sp>
        <p:nvSpPr>
          <p:cNvPr id="20" name="Text Placeholder 19">
            <a:extLst>
              <a:ext uri="{FF2B5EF4-FFF2-40B4-BE49-F238E27FC236}">
                <a16:creationId xmlns:a16="http://schemas.microsoft.com/office/drawing/2014/main" id="{096C90F4-83EC-684A-F92F-AEBA5FCC500F}"/>
              </a:ext>
            </a:extLst>
          </p:cNvPr>
          <p:cNvSpPr>
            <a:spLocks noGrp="1"/>
          </p:cNvSpPr>
          <p:nvPr>
            <p:ph type="body" sz="quarter" idx="23"/>
          </p:nvPr>
        </p:nvSpPr>
        <p:spPr>
          <a:xfrm>
            <a:off x="7136132" y="6339421"/>
            <a:ext cx="3633849" cy="414338"/>
          </a:xfrm>
        </p:spPr>
        <p:txBody>
          <a:bodyPr/>
          <a:lstStyle/>
          <a:p>
            <a:r>
              <a:rPr lang="en-GB" dirty="0"/>
              <a:t>Swanscombe park sculpture &amp; real flints</a:t>
            </a:r>
          </a:p>
        </p:txBody>
      </p:sp>
      <p:grpSp>
        <p:nvGrpSpPr>
          <p:cNvPr id="3" name="Group 2">
            <a:extLst>
              <a:ext uri="{FF2B5EF4-FFF2-40B4-BE49-F238E27FC236}">
                <a16:creationId xmlns:a16="http://schemas.microsoft.com/office/drawing/2014/main" id="{D2E0575B-0B2B-EA03-3597-D3904C53DAC1}"/>
              </a:ext>
            </a:extLst>
          </p:cNvPr>
          <p:cNvGrpSpPr/>
          <p:nvPr/>
        </p:nvGrpSpPr>
        <p:grpSpPr>
          <a:xfrm>
            <a:off x="633785" y="5248333"/>
            <a:ext cx="4307404" cy="1492406"/>
            <a:chOff x="633785" y="5248333"/>
            <a:chExt cx="4307404" cy="1492406"/>
          </a:xfrm>
        </p:grpSpPr>
        <p:grpSp>
          <p:nvGrpSpPr>
            <p:cNvPr id="23" name="Washi">
              <a:extLst>
                <a:ext uri="{FF2B5EF4-FFF2-40B4-BE49-F238E27FC236}">
                  <a16:creationId xmlns:a16="http://schemas.microsoft.com/office/drawing/2014/main" id="{0664430B-2DEE-4867-5F7F-BA36AB9EA05B}"/>
                </a:ext>
                <a:ext uri="{C183D7F6-B498-43B3-948B-1728B52AA6E4}">
                  <adec:decorative xmlns:adec="http://schemas.microsoft.com/office/drawing/2017/decorative" val="1"/>
                </a:ext>
              </a:extLst>
            </p:cNvPr>
            <p:cNvGrpSpPr/>
            <p:nvPr/>
          </p:nvGrpSpPr>
          <p:grpSpPr>
            <a:xfrm>
              <a:off x="1072179" y="5248333"/>
              <a:ext cx="3869010" cy="1492406"/>
              <a:chOff x="9273945" y="136188"/>
              <a:chExt cx="3869010" cy="1492406"/>
            </a:xfrm>
          </p:grpSpPr>
          <p:sp>
            <p:nvSpPr>
              <p:cNvPr id="24" name="Washi">
                <a:extLst>
                  <a:ext uri="{FF2B5EF4-FFF2-40B4-BE49-F238E27FC236}">
                    <a16:creationId xmlns:a16="http://schemas.microsoft.com/office/drawing/2014/main" id="{E5FA3071-C6D9-1D2F-8138-BC7424465891}"/>
                  </a:ext>
                  <a:ext uri="{C183D7F6-B498-43B3-948B-1728B52AA6E4}">
                    <adec:decorative xmlns:adec="http://schemas.microsoft.com/office/drawing/2017/decorative" val="1"/>
                  </a:ext>
                </a:extLst>
              </p:cNvPr>
              <p:cNvSpPr txBox="1">
                <a:spLocks/>
              </p:cNvSpPr>
              <p:nvPr/>
            </p:nvSpPr>
            <p:spPr>
              <a:xfrm>
                <a:off x="9273945" y="136188"/>
                <a:ext cx="3869010" cy="1492406"/>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5" name="Text Placeholder">
                <a:extLst>
                  <a:ext uri="{FF2B5EF4-FFF2-40B4-BE49-F238E27FC236}">
                    <a16:creationId xmlns:a16="http://schemas.microsoft.com/office/drawing/2014/main" id="{C3A691AF-9110-B030-6695-28C8160380D5}"/>
                  </a:ext>
                  <a:ext uri="{C183D7F6-B498-43B3-948B-1728B52AA6E4}">
                    <adec:decorative xmlns:adec="http://schemas.microsoft.com/office/drawing/2017/decorative" val="0"/>
                  </a:ext>
                </a:extLst>
              </p:cNvPr>
              <p:cNvSpPr txBox="1">
                <a:spLocks/>
              </p:cNvSpPr>
              <p:nvPr/>
            </p:nvSpPr>
            <p:spPr>
              <a:xfrm rot="21383919">
                <a:off x="9546085" y="610103"/>
                <a:ext cx="3592777" cy="6657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How might archaeologists work out what people looked like from their bones?</a:t>
                </a:r>
              </a:p>
            </p:txBody>
          </p:sp>
        </p:grpSp>
        <p:pic>
          <p:nvPicPr>
            <p:cNvPr id="26" name="Question Mark">
              <a:extLst>
                <a:ext uri="{FF2B5EF4-FFF2-40B4-BE49-F238E27FC236}">
                  <a16:creationId xmlns:a16="http://schemas.microsoft.com/office/drawing/2014/main" id="{C405ED94-71E6-AEBD-4338-65C70CA9A7C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11017">
              <a:off x="633785" y="5411652"/>
              <a:ext cx="744846" cy="1318312"/>
            </a:xfrm>
            <a:prstGeom prst="rect">
              <a:avLst/>
            </a:prstGeom>
          </p:spPr>
        </p:pic>
      </p:grpSp>
    </p:spTree>
    <p:extLst>
      <p:ext uri="{BB962C8B-B14F-4D97-AF65-F5344CB8AC3E}">
        <p14:creationId xmlns:p14="http://schemas.microsoft.com/office/powerpoint/2010/main" val="313261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C648C-AF1A-5283-D920-5F33DBCE39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B4284-09F1-B869-2DEF-4E542435573F}"/>
              </a:ext>
            </a:extLst>
          </p:cNvPr>
          <p:cNvSpPr>
            <a:spLocks noGrp="1"/>
          </p:cNvSpPr>
          <p:nvPr>
            <p:ph type="title"/>
          </p:nvPr>
        </p:nvSpPr>
        <p:spPr/>
        <p:txBody>
          <a:bodyPr>
            <a:normAutofit/>
          </a:bodyPr>
          <a:lstStyle/>
          <a:p>
            <a:r>
              <a:rPr lang="fr-FR" altLang="en-US" sz="3200" dirty="0">
                <a:ea typeface="MS PGothic" panose="020B0600070205080204" pitchFamily="34" charset="-128"/>
                <a:cs typeface="Arial" panose="020B0604020202020204" pitchFamily="34" charset="0"/>
              </a:rPr>
              <a:t>Lynford, Norfolk</a:t>
            </a:r>
            <a:endParaRPr lang="en-US" dirty="0">
              <a:cs typeface="Arial" panose="020B0604020202020204" pitchFamily="34" charset="0"/>
            </a:endParaRPr>
          </a:p>
        </p:txBody>
      </p:sp>
      <p:grpSp>
        <p:nvGrpSpPr>
          <p:cNvPr id="8" name="Group 7" descr="Back to map link icon">
            <a:extLst>
              <a:ext uri="{FF2B5EF4-FFF2-40B4-BE49-F238E27FC236}">
                <a16:creationId xmlns:a16="http://schemas.microsoft.com/office/drawing/2014/main" id="{0643BA64-526C-645A-0662-FFFED1ABE6AE}"/>
              </a:ext>
            </a:extLst>
          </p:cNvPr>
          <p:cNvGrpSpPr/>
          <p:nvPr/>
        </p:nvGrpSpPr>
        <p:grpSpPr>
          <a:xfrm>
            <a:off x="8772940" y="365126"/>
            <a:ext cx="2378470" cy="710288"/>
            <a:chOff x="8772940" y="365126"/>
            <a:chExt cx="2378470" cy="710288"/>
          </a:xfrm>
        </p:grpSpPr>
        <p:sp>
          <p:nvSpPr>
            <p:cNvPr id="9" name="Action Button: Go Back or Previous 8">
              <a:hlinkClick r:id="rId3" action="ppaction://hlinksldjump" highlightClick="1"/>
              <a:extLst>
                <a:ext uri="{FF2B5EF4-FFF2-40B4-BE49-F238E27FC236}">
                  <a16:creationId xmlns:a16="http://schemas.microsoft.com/office/drawing/2014/main" id="{F0E3C8A0-5680-9807-5612-018899E7D0D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270626C7-DE9F-644E-978F-C51EF48C593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5" name="Content Placeholder 4">
            <a:extLst>
              <a:ext uri="{FF2B5EF4-FFF2-40B4-BE49-F238E27FC236}">
                <a16:creationId xmlns:a16="http://schemas.microsoft.com/office/drawing/2014/main" id="{677730D2-9318-772E-4197-2E5161190F75}"/>
              </a:ext>
            </a:extLst>
          </p:cNvPr>
          <p:cNvSpPr>
            <a:spLocks noGrp="1"/>
          </p:cNvSpPr>
          <p:nvPr>
            <p:ph idx="1"/>
          </p:nvPr>
        </p:nvSpPr>
        <p:spPr/>
        <p:txBody>
          <a:bodyPr/>
          <a:lstStyle/>
          <a:p>
            <a:pPr>
              <a:spcBef>
                <a:spcPts val="0"/>
              </a:spcBef>
            </a:pPr>
            <a:r>
              <a:rPr lang="en-GB" sz="2400" dirty="0"/>
              <a:t>At Lynford quarry in Norfolk, archaeologists found an old stream with woolly mammoth bones and Neanderthal stone tools from about 60,000 years ago.</a:t>
            </a:r>
          </a:p>
          <a:p>
            <a:pPr>
              <a:spcBef>
                <a:spcPts val="0"/>
              </a:spcBef>
            </a:pPr>
            <a:endParaRPr lang="en-GB" sz="2400" dirty="0"/>
          </a:p>
          <a:p>
            <a:pPr>
              <a:spcBef>
                <a:spcPts val="0"/>
              </a:spcBef>
            </a:pPr>
            <a:r>
              <a:rPr lang="en-GB" sz="2400" dirty="0"/>
              <a:t>Bones from at least 11 mammoths, mostly big males, were found.</a:t>
            </a:r>
          </a:p>
          <a:p>
            <a:pPr>
              <a:spcBef>
                <a:spcPts val="0"/>
              </a:spcBef>
            </a:pPr>
            <a:endParaRPr lang="en-GB" sz="2400" dirty="0"/>
          </a:p>
          <a:p>
            <a:pPr>
              <a:spcBef>
                <a:spcPts val="0"/>
              </a:spcBef>
            </a:pPr>
            <a:r>
              <a:rPr lang="en-GB" sz="2400" dirty="0"/>
              <a:t>People had broken some bones for marrow and taken others away for their meat. </a:t>
            </a:r>
          </a:p>
        </p:txBody>
      </p:sp>
      <p:pic>
        <p:nvPicPr>
          <p:cNvPr id="12" name="Picture Placeholder 11" descr="A group of archaeologists working on an archaeological site.">
            <a:extLst>
              <a:ext uri="{FF2B5EF4-FFF2-40B4-BE49-F238E27FC236}">
                <a16:creationId xmlns:a16="http://schemas.microsoft.com/office/drawing/2014/main" id="{6A6C5C0C-F0FF-FD20-12B1-CECE37ABDDEE}"/>
              </a:ext>
            </a:extLst>
          </p:cNvPr>
          <p:cNvPicPr>
            <a:picLocks noGrp="1" noChangeAspect="1"/>
          </p:cNvPicPr>
          <p:nvPr>
            <p:ph type="pic" sz="quarter" idx="10"/>
          </p:nvPr>
        </p:nvPicPr>
        <p:blipFill>
          <a:blip r:embed="rId4"/>
          <a:srcRect l="2438" r="2438"/>
          <a:stretch>
            <a:fillRect/>
          </a:stretch>
        </p:blipFill>
        <p:spPr/>
      </p:pic>
      <p:sp>
        <p:nvSpPr>
          <p:cNvPr id="7" name="Text Placeholder 6">
            <a:extLst>
              <a:ext uri="{FF2B5EF4-FFF2-40B4-BE49-F238E27FC236}">
                <a16:creationId xmlns:a16="http://schemas.microsoft.com/office/drawing/2014/main" id="{5CA75A7E-8155-AE20-79F1-9431FCE03E80}"/>
              </a:ext>
            </a:extLst>
          </p:cNvPr>
          <p:cNvSpPr>
            <a:spLocks noGrp="1"/>
          </p:cNvSpPr>
          <p:nvPr>
            <p:ph type="body" sz="quarter" idx="23"/>
          </p:nvPr>
        </p:nvSpPr>
        <p:spPr>
          <a:xfrm>
            <a:off x="7392202" y="6362816"/>
            <a:ext cx="3099334" cy="414338"/>
          </a:xfrm>
        </p:spPr>
        <p:txBody>
          <a:bodyPr/>
          <a:lstStyle/>
          <a:p>
            <a:r>
              <a:rPr lang="en-GB" dirty="0"/>
              <a:t>Archaeologist spraying a mammoth tusk</a:t>
            </a:r>
          </a:p>
        </p:txBody>
      </p:sp>
    </p:spTree>
    <p:extLst>
      <p:ext uri="{BB962C8B-B14F-4D97-AF65-F5344CB8AC3E}">
        <p14:creationId xmlns:p14="http://schemas.microsoft.com/office/powerpoint/2010/main" val="36535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BED12-6010-E6F0-0098-D5C5EAE7B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127A0-80D5-DEF6-86DE-327E31FCB420}"/>
              </a:ext>
            </a:extLst>
          </p:cNvPr>
          <p:cNvSpPr>
            <a:spLocks noGrp="1"/>
          </p:cNvSpPr>
          <p:nvPr>
            <p:ph type="title"/>
          </p:nvPr>
        </p:nvSpPr>
        <p:spPr/>
        <p:txBody>
          <a:bodyPr>
            <a:normAutofit/>
          </a:bodyPr>
          <a:lstStyle/>
          <a:p>
            <a:r>
              <a:rPr lang="fr-FR" altLang="en-US" sz="3200" dirty="0">
                <a:ea typeface="MS PGothic" panose="020B0600070205080204" pitchFamily="34" charset="-128"/>
                <a:cs typeface="Arial" panose="020B0604020202020204" pitchFamily="34" charset="0"/>
              </a:rPr>
              <a:t>Lynford, Norfolk </a:t>
            </a:r>
            <a:endParaRPr lang="en-US" dirty="0">
              <a:cs typeface="Arial" panose="020B0604020202020204" pitchFamily="34" charset="0"/>
            </a:endParaRPr>
          </a:p>
        </p:txBody>
      </p:sp>
      <p:grpSp>
        <p:nvGrpSpPr>
          <p:cNvPr id="8" name="Group 7" descr="Back to map link icon">
            <a:extLst>
              <a:ext uri="{FF2B5EF4-FFF2-40B4-BE49-F238E27FC236}">
                <a16:creationId xmlns:a16="http://schemas.microsoft.com/office/drawing/2014/main" id="{91396959-FB7C-065E-9C62-DA096F1A88CD}"/>
              </a:ext>
            </a:extLst>
          </p:cNvPr>
          <p:cNvGrpSpPr/>
          <p:nvPr/>
        </p:nvGrpSpPr>
        <p:grpSpPr>
          <a:xfrm>
            <a:off x="8772940" y="365126"/>
            <a:ext cx="2378470" cy="710288"/>
            <a:chOff x="8772940" y="365126"/>
            <a:chExt cx="2378470" cy="710288"/>
          </a:xfrm>
        </p:grpSpPr>
        <p:sp>
          <p:nvSpPr>
            <p:cNvPr id="9" name="Action Button: Go Back or Previous 8">
              <a:hlinkClick r:id="rId3" action="ppaction://hlinksldjump" highlightClick="1"/>
              <a:extLst>
                <a:ext uri="{FF2B5EF4-FFF2-40B4-BE49-F238E27FC236}">
                  <a16:creationId xmlns:a16="http://schemas.microsoft.com/office/drawing/2014/main" id="{0DB0DA7F-357F-2361-8FED-D58CDB90C27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5ADAB7FA-7208-36CE-E576-7B22D1ACC9A0}"/>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3" name="Content Placeholder 2">
            <a:extLst>
              <a:ext uri="{FF2B5EF4-FFF2-40B4-BE49-F238E27FC236}">
                <a16:creationId xmlns:a16="http://schemas.microsoft.com/office/drawing/2014/main" id="{DCD9777E-FD37-8BC6-2F41-DAD13EF8A9B9}"/>
              </a:ext>
            </a:extLst>
          </p:cNvPr>
          <p:cNvSpPr>
            <a:spLocks noGrp="1"/>
          </p:cNvSpPr>
          <p:nvPr>
            <p:ph idx="1"/>
          </p:nvPr>
        </p:nvSpPr>
        <p:spPr>
          <a:xfrm>
            <a:off x="381886" y="1411704"/>
            <a:ext cx="6278796" cy="3824439"/>
          </a:xfrm>
        </p:spPr>
        <p:txBody>
          <a:bodyPr/>
          <a:lstStyle/>
          <a:p>
            <a:pPr>
              <a:spcBef>
                <a:spcPts val="0"/>
              </a:spcBef>
            </a:pPr>
            <a:r>
              <a:rPr lang="en-GB" sz="2400" dirty="0"/>
              <a:t>Forty-seven handaxes were found at the site, tools well-suited to cutting meat. </a:t>
            </a:r>
          </a:p>
          <a:p>
            <a:pPr>
              <a:spcBef>
                <a:spcPts val="0"/>
              </a:spcBef>
            </a:pPr>
            <a:endParaRPr lang="en-GB" sz="2400" dirty="0"/>
          </a:p>
          <a:p>
            <a:pPr>
              <a:spcBef>
                <a:spcPts val="0"/>
              </a:spcBef>
            </a:pPr>
            <a:r>
              <a:rPr lang="en-GB" sz="2400" dirty="0"/>
              <a:t>However, we do not know whether people were hunting the mammoths or scavenging animals that had died naturally or been killed by other predators.</a:t>
            </a:r>
          </a:p>
          <a:p>
            <a:pPr>
              <a:spcBef>
                <a:spcPts val="0"/>
              </a:spcBef>
            </a:pPr>
            <a:endParaRPr lang="en-GB" sz="2400" dirty="0"/>
          </a:p>
          <a:p>
            <a:pPr>
              <a:spcBef>
                <a:spcPts val="0"/>
              </a:spcBef>
            </a:pPr>
            <a:r>
              <a:rPr lang="en-GB" sz="2400" dirty="0"/>
              <a:t>Other animals found at Lynford include brown bear, hyena, woolly rhino, reindeer and bison. </a:t>
            </a:r>
          </a:p>
        </p:txBody>
      </p:sp>
      <p:grpSp>
        <p:nvGrpSpPr>
          <p:cNvPr id="21" name="Group 20" descr="How do you think Neanderthal people might have gone about hunting a mammoth?">
            <a:extLst>
              <a:ext uri="{FF2B5EF4-FFF2-40B4-BE49-F238E27FC236}">
                <a16:creationId xmlns:a16="http://schemas.microsoft.com/office/drawing/2014/main" id="{B592B70F-3D27-2BAC-8ACE-740B982D049F}"/>
              </a:ext>
            </a:extLst>
          </p:cNvPr>
          <p:cNvGrpSpPr/>
          <p:nvPr/>
        </p:nvGrpSpPr>
        <p:grpSpPr>
          <a:xfrm>
            <a:off x="388352" y="5195725"/>
            <a:ext cx="6503337" cy="1581429"/>
            <a:chOff x="388352" y="5195725"/>
            <a:chExt cx="6503337" cy="1581429"/>
          </a:xfrm>
        </p:grpSpPr>
        <p:grpSp>
          <p:nvGrpSpPr>
            <p:cNvPr id="17" name="Washi">
              <a:extLst>
                <a:ext uri="{FF2B5EF4-FFF2-40B4-BE49-F238E27FC236}">
                  <a16:creationId xmlns:a16="http://schemas.microsoft.com/office/drawing/2014/main" id="{BA613980-23DE-F0D9-C923-E198FA14BA50}"/>
                </a:ext>
                <a:ext uri="{C183D7F6-B498-43B3-948B-1728B52AA6E4}">
                  <adec:decorative xmlns:adec="http://schemas.microsoft.com/office/drawing/2017/decorative" val="1"/>
                </a:ext>
              </a:extLst>
            </p:cNvPr>
            <p:cNvGrpSpPr/>
            <p:nvPr/>
          </p:nvGrpSpPr>
          <p:grpSpPr>
            <a:xfrm>
              <a:off x="612893" y="5195725"/>
              <a:ext cx="6278796" cy="1581429"/>
              <a:chOff x="9273944" y="136187"/>
              <a:chExt cx="4153495" cy="1581429"/>
            </a:xfrm>
          </p:grpSpPr>
          <p:sp>
            <p:nvSpPr>
              <p:cNvPr id="18" name="Washi">
                <a:extLst>
                  <a:ext uri="{FF2B5EF4-FFF2-40B4-BE49-F238E27FC236}">
                    <a16:creationId xmlns:a16="http://schemas.microsoft.com/office/drawing/2014/main" id="{108B22EE-9101-DA9B-A7FF-FACF3691491D}"/>
                  </a:ext>
                  <a:ext uri="{C183D7F6-B498-43B3-948B-1728B52AA6E4}">
                    <adec:decorative xmlns:adec="http://schemas.microsoft.com/office/drawing/2017/decorative" val="1"/>
                  </a:ext>
                </a:extLst>
              </p:cNvPr>
              <p:cNvSpPr txBox="1">
                <a:spLocks/>
              </p:cNvSpPr>
              <p:nvPr/>
            </p:nvSpPr>
            <p:spPr>
              <a:xfrm>
                <a:off x="9273944" y="136187"/>
                <a:ext cx="4153495" cy="158142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9" name="Text Placeholder" descr="How do you think Neanderthal people might have gone about hunting a mammoth?">
                <a:extLst>
                  <a:ext uri="{FF2B5EF4-FFF2-40B4-BE49-F238E27FC236}">
                    <a16:creationId xmlns:a16="http://schemas.microsoft.com/office/drawing/2014/main" id="{D9C8DB4F-76D7-6C24-7805-1D4110C4DE01}"/>
                  </a:ext>
                  <a:ext uri="{C183D7F6-B498-43B3-948B-1728B52AA6E4}">
                    <adec:decorative xmlns:adec="http://schemas.microsoft.com/office/drawing/2017/decorative" val="0"/>
                  </a:ext>
                </a:extLst>
              </p:cNvPr>
              <p:cNvSpPr txBox="1">
                <a:spLocks/>
              </p:cNvSpPr>
              <p:nvPr/>
            </p:nvSpPr>
            <p:spPr>
              <a:xfrm rot="21383919">
                <a:off x="9546085" y="610103"/>
                <a:ext cx="3592777" cy="6657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How do you think Neanderthal people might have gone about hunting a mammoth?</a:t>
                </a:r>
              </a:p>
            </p:txBody>
          </p:sp>
        </p:grpSp>
        <p:pic>
          <p:nvPicPr>
            <p:cNvPr id="20" name="Question Mark">
              <a:extLst>
                <a:ext uri="{FF2B5EF4-FFF2-40B4-BE49-F238E27FC236}">
                  <a16:creationId xmlns:a16="http://schemas.microsoft.com/office/drawing/2014/main" id="{AA900060-986C-8BA4-AE9C-0A25E776716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11017">
              <a:off x="388352" y="5452468"/>
              <a:ext cx="744846" cy="1318312"/>
            </a:xfrm>
            <a:prstGeom prst="rect">
              <a:avLst/>
            </a:prstGeom>
          </p:spPr>
        </p:pic>
      </p:grpSp>
      <p:pic>
        <p:nvPicPr>
          <p:cNvPr id="15" name="Picture Placeholder 14" descr="A close-up of a flint handaxe">
            <a:extLst>
              <a:ext uri="{FF2B5EF4-FFF2-40B4-BE49-F238E27FC236}">
                <a16:creationId xmlns:a16="http://schemas.microsoft.com/office/drawing/2014/main" id="{F9BECC15-D676-655B-9C4B-BB27D240BE3C}"/>
              </a:ext>
            </a:extLst>
          </p:cNvPr>
          <p:cNvPicPr>
            <a:picLocks noGrp="1" noChangeAspect="1"/>
          </p:cNvPicPr>
          <p:nvPr>
            <p:ph type="pic" sz="quarter" idx="10"/>
          </p:nvPr>
        </p:nvPicPr>
        <p:blipFill>
          <a:blip r:embed="rId6"/>
          <a:srcRect b="7194"/>
          <a:stretch>
            <a:fillRect/>
          </a:stretch>
        </p:blipFill>
        <p:spPr>
          <a:xfrm>
            <a:off x="7028949" y="1411704"/>
            <a:ext cx="3848212" cy="4812993"/>
          </a:xfrm>
        </p:spPr>
      </p:pic>
      <p:sp>
        <p:nvSpPr>
          <p:cNvPr id="5" name="Text Placeholder 4">
            <a:extLst>
              <a:ext uri="{FF2B5EF4-FFF2-40B4-BE49-F238E27FC236}">
                <a16:creationId xmlns:a16="http://schemas.microsoft.com/office/drawing/2014/main" id="{7CEE6750-8965-0AFC-E5ED-CBA222FE2CB6}"/>
              </a:ext>
            </a:extLst>
          </p:cNvPr>
          <p:cNvSpPr>
            <a:spLocks noGrp="1"/>
          </p:cNvSpPr>
          <p:nvPr>
            <p:ph type="body" sz="quarter" idx="23"/>
          </p:nvPr>
        </p:nvSpPr>
        <p:spPr/>
        <p:txBody>
          <a:bodyPr/>
          <a:lstStyle/>
          <a:p>
            <a:r>
              <a:rPr lang="en-GB" dirty="0"/>
              <a:t>A close-up of a flint handaxe</a:t>
            </a:r>
          </a:p>
        </p:txBody>
      </p:sp>
    </p:spTree>
    <p:extLst>
      <p:ext uri="{BB962C8B-B14F-4D97-AF65-F5344CB8AC3E}">
        <p14:creationId xmlns:p14="http://schemas.microsoft.com/office/powerpoint/2010/main" val="60199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7ADC3-CD9E-2FB0-6F07-BCF465B23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3B513A-F530-5732-B6B9-5720EE8F46D7}"/>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Kent’s Cavern, Devon</a:t>
            </a:r>
            <a:endParaRPr lang="en-US" dirty="0">
              <a:cs typeface="Arial" panose="020B0604020202020204" pitchFamily="34" charset="0"/>
            </a:endParaRPr>
          </a:p>
        </p:txBody>
      </p:sp>
      <p:grpSp>
        <p:nvGrpSpPr>
          <p:cNvPr id="17" name="Group 16" descr="Back to map link icon">
            <a:extLst>
              <a:ext uri="{FF2B5EF4-FFF2-40B4-BE49-F238E27FC236}">
                <a16:creationId xmlns:a16="http://schemas.microsoft.com/office/drawing/2014/main" id="{2B5DFC28-CE64-DBF8-B06D-682219B3FC96}"/>
              </a:ext>
            </a:extLst>
          </p:cNvPr>
          <p:cNvGrpSpPr/>
          <p:nvPr/>
        </p:nvGrpSpPr>
        <p:grpSpPr>
          <a:xfrm>
            <a:off x="8772940" y="365126"/>
            <a:ext cx="2378470" cy="710288"/>
            <a:chOff x="8772940" y="365126"/>
            <a:chExt cx="2378470" cy="710288"/>
          </a:xfrm>
        </p:grpSpPr>
        <p:sp>
          <p:nvSpPr>
            <p:cNvPr id="18" name="Action Button: Go Back or Previous 17">
              <a:hlinkClick r:id="rId3" action="ppaction://hlinksldjump" highlightClick="1"/>
              <a:extLst>
                <a:ext uri="{FF2B5EF4-FFF2-40B4-BE49-F238E27FC236}">
                  <a16:creationId xmlns:a16="http://schemas.microsoft.com/office/drawing/2014/main" id="{576B20A1-82F9-E7FF-9B89-AF3756BCD13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531BADD0-13C8-E2A9-78E8-153C2CA575C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3" name="Content Placeholder 2">
            <a:extLst>
              <a:ext uri="{FF2B5EF4-FFF2-40B4-BE49-F238E27FC236}">
                <a16:creationId xmlns:a16="http://schemas.microsoft.com/office/drawing/2014/main" id="{7B5DB817-8340-683F-0369-27DB7C7DF86A}"/>
              </a:ext>
            </a:extLst>
          </p:cNvPr>
          <p:cNvSpPr>
            <a:spLocks noGrp="1"/>
          </p:cNvSpPr>
          <p:nvPr>
            <p:ph idx="1"/>
          </p:nvPr>
        </p:nvSpPr>
        <p:spPr/>
        <p:txBody>
          <a:bodyPr/>
          <a:lstStyle/>
          <a:p>
            <a:pPr>
              <a:spcBef>
                <a:spcPts val="0"/>
              </a:spcBef>
            </a:pPr>
            <a:r>
              <a:rPr lang="en-GB" sz="2400" dirty="0"/>
              <a:t>Kent’s Cavern is a very big cave that people have used for hundreds of thousands of years.</a:t>
            </a:r>
          </a:p>
          <a:p>
            <a:pPr>
              <a:spcBef>
                <a:spcPts val="0"/>
              </a:spcBef>
            </a:pPr>
            <a:endParaRPr lang="en-GB" sz="2400" dirty="0"/>
          </a:p>
          <a:p>
            <a:pPr>
              <a:spcBef>
                <a:spcPts val="0"/>
              </a:spcBef>
            </a:pPr>
            <a:r>
              <a:rPr lang="en-GB" sz="2400" dirty="0"/>
              <a:t>Archaeologists have found stone tools, bones, and human remains from as far back as 350,000 years ago.</a:t>
            </a:r>
          </a:p>
          <a:p>
            <a:pPr>
              <a:spcBef>
                <a:spcPts val="0"/>
              </a:spcBef>
            </a:pPr>
            <a:endParaRPr lang="en-GB" sz="2400" dirty="0"/>
          </a:p>
          <a:p>
            <a:pPr>
              <a:spcBef>
                <a:spcPts val="0"/>
              </a:spcBef>
            </a:pPr>
            <a:r>
              <a:rPr lang="en-GB" sz="2400" dirty="0"/>
              <a:t>Human bones from 31,000 years ago are the oldest modern humans found in northern Europe.</a:t>
            </a:r>
          </a:p>
        </p:txBody>
      </p:sp>
      <p:pic>
        <p:nvPicPr>
          <p:cNvPr id="7" name="Picture Placeholder 6" descr="Reconstructed models of cave people sitting around a fire">
            <a:extLst>
              <a:ext uri="{FF2B5EF4-FFF2-40B4-BE49-F238E27FC236}">
                <a16:creationId xmlns:a16="http://schemas.microsoft.com/office/drawing/2014/main" id="{71260EB6-1C73-FA94-A9AA-98DD72600A45}"/>
              </a:ext>
            </a:extLst>
          </p:cNvPr>
          <p:cNvPicPr>
            <a:picLocks noGrp="1" noChangeAspect="1"/>
          </p:cNvPicPr>
          <p:nvPr>
            <p:ph type="pic" sz="quarter" idx="10"/>
          </p:nvPr>
        </p:nvPicPr>
        <p:blipFill>
          <a:blip r:embed="rId4"/>
          <a:srcRect l="5355" r="5355"/>
          <a:stretch>
            <a:fillRect/>
          </a:stretch>
        </p:blipFill>
        <p:spPr/>
      </p:pic>
      <p:sp>
        <p:nvSpPr>
          <p:cNvPr id="5" name="Text Placeholder 4">
            <a:extLst>
              <a:ext uri="{FF2B5EF4-FFF2-40B4-BE49-F238E27FC236}">
                <a16:creationId xmlns:a16="http://schemas.microsoft.com/office/drawing/2014/main" id="{E1CCCDFD-AB92-09BD-EF50-47B5EE9AC2EA}"/>
              </a:ext>
            </a:extLst>
          </p:cNvPr>
          <p:cNvSpPr>
            <a:spLocks noGrp="1"/>
          </p:cNvSpPr>
          <p:nvPr>
            <p:ph type="body" sz="quarter" idx="23"/>
          </p:nvPr>
        </p:nvSpPr>
        <p:spPr/>
        <p:txBody>
          <a:bodyPr/>
          <a:lstStyle/>
          <a:p>
            <a:r>
              <a:rPr lang="en-GB" dirty="0"/>
              <a:t>Models of cave people</a:t>
            </a:r>
          </a:p>
        </p:txBody>
      </p:sp>
    </p:spTree>
    <p:extLst>
      <p:ext uri="{BB962C8B-B14F-4D97-AF65-F5344CB8AC3E}">
        <p14:creationId xmlns:p14="http://schemas.microsoft.com/office/powerpoint/2010/main" val="268988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51694-76C3-27EB-EF09-BF94EC12E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914B5-CF47-3597-331E-61FA527D1666}"/>
              </a:ext>
            </a:extLst>
          </p:cNvPr>
          <p:cNvSpPr>
            <a:spLocks noGrp="1"/>
          </p:cNvSpPr>
          <p:nvPr>
            <p:ph type="title"/>
          </p:nvPr>
        </p:nvSpPr>
        <p:spPr/>
        <p:txBody>
          <a:bodyPr>
            <a:normAutofit/>
          </a:bodyPr>
          <a:lstStyle/>
          <a:p>
            <a:r>
              <a:rPr lang="en-GB" altLang="en-US" sz="3200" dirty="0">
                <a:ea typeface="MS PGothic" panose="020B0600070205080204" pitchFamily="34" charset="-128"/>
                <a:cs typeface="Arial" panose="020B0604020202020204" pitchFamily="34" charset="0"/>
              </a:rPr>
              <a:t>Kent’s Cavern, Devon </a:t>
            </a:r>
            <a:endParaRPr lang="en-US" dirty="0">
              <a:cs typeface="Arial" panose="020B0604020202020204" pitchFamily="34" charset="0"/>
            </a:endParaRPr>
          </a:p>
        </p:txBody>
      </p:sp>
      <p:grpSp>
        <p:nvGrpSpPr>
          <p:cNvPr id="17" name="Group 16" descr="Back to map link icon">
            <a:extLst>
              <a:ext uri="{FF2B5EF4-FFF2-40B4-BE49-F238E27FC236}">
                <a16:creationId xmlns:a16="http://schemas.microsoft.com/office/drawing/2014/main" id="{6385AE14-1DAD-D1CB-1721-FF461149041F}"/>
              </a:ext>
            </a:extLst>
          </p:cNvPr>
          <p:cNvGrpSpPr/>
          <p:nvPr/>
        </p:nvGrpSpPr>
        <p:grpSpPr>
          <a:xfrm>
            <a:off x="8772940" y="365126"/>
            <a:ext cx="2378470" cy="710288"/>
            <a:chOff x="8772940" y="365126"/>
            <a:chExt cx="2378470" cy="710288"/>
          </a:xfrm>
        </p:grpSpPr>
        <p:sp>
          <p:nvSpPr>
            <p:cNvPr id="18" name="Action Button: Go Back or Previous 17">
              <a:hlinkClick r:id="rId3" action="ppaction://hlinksldjump" highlightClick="1"/>
              <a:extLst>
                <a:ext uri="{FF2B5EF4-FFF2-40B4-BE49-F238E27FC236}">
                  <a16:creationId xmlns:a16="http://schemas.microsoft.com/office/drawing/2014/main" id="{FE58A6E8-B01D-2DB7-DADC-0533A8C45CD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2537463-D046-4264-24CB-5B611B773903}"/>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7" name="Content Placeholder 6">
            <a:extLst>
              <a:ext uri="{FF2B5EF4-FFF2-40B4-BE49-F238E27FC236}">
                <a16:creationId xmlns:a16="http://schemas.microsoft.com/office/drawing/2014/main" id="{DF4ACD73-C0CC-D23E-5523-25017DAC64DE}"/>
              </a:ext>
            </a:extLst>
          </p:cNvPr>
          <p:cNvSpPr>
            <a:spLocks noGrp="1"/>
          </p:cNvSpPr>
          <p:nvPr>
            <p:ph idx="1"/>
          </p:nvPr>
        </p:nvSpPr>
        <p:spPr>
          <a:xfrm>
            <a:off x="381886" y="1411704"/>
            <a:ext cx="5324852" cy="5268229"/>
          </a:xfrm>
        </p:spPr>
        <p:txBody>
          <a:bodyPr/>
          <a:lstStyle/>
          <a:p>
            <a:pPr>
              <a:spcBef>
                <a:spcPts val="0"/>
              </a:spcBef>
            </a:pPr>
            <a:r>
              <a:rPr lang="en-GB" sz="2400" dirty="0"/>
              <a:t>Tools from Kent’s Cavern and Creswell Crags are very similar, suggesting they may have been made by the same people. </a:t>
            </a:r>
          </a:p>
          <a:p>
            <a:pPr>
              <a:spcBef>
                <a:spcPts val="0"/>
              </a:spcBef>
            </a:pPr>
            <a:endParaRPr lang="en-GB" sz="2400" dirty="0"/>
          </a:p>
          <a:p>
            <a:pPr>
              <a:spcBef>
                <a:spcPts val="0"/>
              </a:spcBef>
            </a:pPr>
            <a:r>
              <a:rPr lang="en-GB" sz="2400" dirty="0"/>
              <a:t>This implies that Upper Palaeolithic people travelled across Britain and didn’t live in caves permanently. </a:t>
            </a:r>
          </a:p>
          <a:p>
            <a:pPr>
              <a:spcBef>
                <a:spcPts val="0"/>
              </a:spcBef>
            </a:pPr>
            <a:endParaRPr lang="en-GB" sz="2400" dirty="0"/>
          </a:p>
          <a:p>
            <a:pPr>
              <a:spcBef>
                <a:spcPts val="0"/>
              </a:spcBef>
            </a:pPr>
            <a:r>
              <a:rPr lang="en-GB" sz="2400" dirty="0"/>
              <a:t>Other finds in the cave date from a later occupation, 14,000 years ago. </a:t>
            </a:r>
          </a:p>
          <a:p>
            <a:pPr>
              <a:spcBef>
                <a:spcPts val="0"/>
              </a:spcBef>
            </a:pPr>
            <a:r>
              <a:rPr lang="en-GB" sz="2400" dirty="0"/>
              <a:t>These include a rod of mammoth ivory, antler harpoons, bone needles, and various types of stone tools. </a:t>
            </a:r>
          </a:p>
        </p:txBody>
      </p:sp>
      <p:pic>
        <p:nvPicPr>
          <p:cNvPr id="11" name="Picture Placeholder 10" descr="A display of ancient artifacts including harpoon and arrowheads.">
            <a:extLst>
              <a:ext uri="{FF2B5EF4-FFF2-40B4-BE49-F238E27FC236}">
                <a16:creationId xmlns:a16="http://schemas.microsoft.com/office/drawing/2014/main" id="{5D933873-019D-A9CD-F2F6-7FDD4B801634}"/>
              </a:ext>
            </a:extLst>
          </p:cNvPr>
          <p:cNvPicPr>
            <a:picLocks noGrp="1" noChangeAspect="1"/>
          </p:cNvPicPr>
          <p:nvPr>
            <p:ph type="pic" sz="quarter" idx="10"/>
          </p:nvPr>
        </p:nvPicPr>
        <p:blipFill>
          <a:blip r:embed="rId4"/>
          <a:srcRect l="10470" r="10470"/>
          <a:stretch>
            <a:fillRect/>
          </a:stretch>
        </p:blipFill>
        <p:spPr/>
      </p:pic>
      <p:sp>
        <p:nvSpPr>
          <p:cNvPr id="9" name="Text Placeholder 8">
            <a:extLst>
              <a:ext uri="{FF2B5EF4-FFF2-40B4-BE49-F238E27FC236}">
                <a16:creationId xmlns:a16="http://schemas.microsoft.com/office/drawing/2014/main" id="{E8E4BCB5-A07C-7BC5-1FD9-2F345AA3F888}"/>
              </a:ext>
            </a:extLst>
          </p:cNvPr>
          <p:cNvSpPr>
            <a:spLocks noGrp="1"/>
          </p:cNvSpPr>
          <p:nvPr>
            <p:ph type="body" sz="quarter" idx="23"/>
          </p:nvPr>
        </p:nvSpPr>
        <p:spPr/>
        <p:txBody>
          <a:bodyPr/>
          <a:lstStyle/>
          <a:p>
            <a:r>
              <a:rPr lang="en-GB" dirty="0"/>
              <a:t>Tools found at Kent’s Cavern</a:t>
            </a:r>
          </a:p>
        </p:txBody>
      </p:sp>
    </p:spTree>
    <p:extLst>
      <p:ext uri="{BB962C8B-B14F-4D97-AF65-F5344CB8AC3E}">
        <p14:creationId xmlns:p14="http://schemas.microsoft.com/office/powerpoint/2010/main" val="153463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E4086-9ED1-F5A2-ED11-BC72CEE012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80C30-607E-7852-7007-2E50F7D0E2BC}"/>
              </a:ext>
            </a:extLst>
          </p:cNvPr>
          <p:cNvSpPr>
            <a:spLocks noGrp="1"/>
          </p:cNvSpPr>
          <p:nvPr>
            <p:ph type="title"/>
          </p:nvPr>
        </p:nvSpPr>
        <p:spPr/>
        <p:txBody>
          <a:bodyPr>
            <a:normAutofit/>
          </a:bodyPr>
          <a:lstStyle/>
          <a:p>
            <a:r>
              <a:rPr lang="en-GB" altLang="en-US" dirty="0">
                <a:ea typeface="MS PGothic" panose="020B0600070205080204" pitchFamily="34" charset="-128"/>
                <a:cs typeface="Arial" panose="020B0604020202020204" pitchFamily="34" charset="0"/>
              </a:rPr>
              <a:t>Kent’s Cavern, Devon   </a:t>
            </a:r>
            <a:endParaRPr lang="en-US" dirty="0">
              <a:cs typeface="Arial" panose="020B0604020202020204" pitchFamily="34" charset="0"/>
            </a:endParaRPr>
          </a:p>
        </p:txBody>
      </p:sp>
      <p:grpSp>
        <p:nvGrpSpPr>
          <p:cNvPr id="8" name="Group 7" descr="Back to map link icon">
            <a:extLst>
              <a:ext uri="{FF2B5EF4-FFF2-40B4-BE49-F238E27FC236}">
                <a16:creationId xmlns:a16="http://schemas.microsoft.com/office/drawing/2014/main" id="{9BE44E3B-7E45-F5F6-399D-4A2B8260F355}"/>
              </a:ext>
            </a:extLst>
          </p:cNvPr>
          <p:cNvGrpSpPr/>
          <p:nvPr/>
        </p:nvGrpSpPr>
        <p:grpSpPr>
          <a:xfrm>
            <a:off x="8772940" y="365126"/>
            <a:ext cx="2378470" cy="710288"/>
            <a:chOff x="8772940" y="365126"/>
            <a:chExt cx="2378470" cy="710288"/>
          </a:xfrm>
        </p:grpSpPr>
        <p:sp>
          <p:nvSpPr>
            <p:cNvPr id="9" name="Action Button: Go Back or Previous 8">
              <a:hlinkClick r:id="rId3" action="ppaction://hlinksldjump" highlightClick="1"/>
              <a:extLst>
                <a:ext uri="{FF2B5EF4-FFF2-40B4-BE49-F238E27FC236}">
                  <a16:creationId xmlns:a16="http://schemas.microsoft.com/office/drawing/2014/main" id="{DC11DAF0-91E7-A0E6-DB31-557ED325E93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44EE06B9-6D06-4E73-1012-B532F7BD89A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grpSp>
        <p:nvGrpSpPr>
          <p:cNvPr id="7" name="Post-It" descr="Post-it note to highlight text">
            <a:extLst>
              <a:ext uri="{FF2B5EF4-FFF2-40B4-BE49-F238E27FC236}">
                <a16:creationId xmlns:a16="http://schemas.microsoft.com/office/drawing/2014/main" id="{641F8B89-9A8D-60C6-14E8-9A8AE66BE675}"/>
              </a:ext>
            </a:extLst>
          </p:cNvPr>
          <p:cNvGrpSpPr/>
          <p:nvPr/>
        </p:nvGrpSpPr>
        <p:grpSpPr>
          <a:xfrm>
            <a:off x="695411" y="1732046"/>
            <a:ext cx="3917633" cy="2102125"/>
            <a:chOff x="439944" y="2669663"/>
            <a:chExt cx="3917633" cy="3230847"/>
          </a:xfrm>
        </p:grpSpPr>
        <p:sp>
          <p:nvSpPr>
            <p:cNvPr id="11" name="Decorative-Blob">
              <a:extLst>
                <a:ext uri="{FF2B5EF4-FFF2-40B4-BE49-F238E27FC236}">
                  <a16:creationId xmlns:a16="http://schemas.microsoft.com/office/drawing/2014/main" id="{F738712F-360C-48E9-B5F3-BD327D0F3AB9}"/>
                </a:ext>
                <a:ext uri="{C183D7F6-B498-43B3-948B-1728B52AA6E4}">
                  <adec:decorative xmlns:adec="http://schemas.microsoft.com/office/drawing/2017/decorative" val="1"/>
                </a:ext>
              </a:extLst>
            </p:cNvPr>
            <p:cNvSpPr/>
            <p:nvPr/>
          </p:nvSpPr>
          <p:spPr>
            <a:xfrm>
              <a:off x="439944" y="2906868"/>
              <a:ext cx="3917633"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3" name="Decorative-Washi">
              <a:extLst>
                <a:ext uri="{FF2B5EF4-FFF2-40B4-BE49-F238E27FC236}">
                  <a16:creationId xmlns:a16="http://schemas.microsoft.com/office/drawing/2014/main" id="{8F0BA066-7C4B-FE15-7002-7C940588B15F}"/>
                </a:ext>
                <a:ext uri="{C183D7F6-B498-43B3-948B-1728B52AA6E4}">
                  <adec:decorative xmlns:adec="http://schemas.microsoft.com/office/drawing/2017/decorative" val="1"/>
                </a:ext>
              </a:extLst>
            </p:cNvPr>
            <p:cNvSpPr/>
            <p:nvPr/>
          </p:nvSpPr>
          <p:spPr>
            <a:xfrm rot="10800000" flipV="1">
              <a:off x="956606"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4" name="Subtitle-Text">
              <a:extLst>
                <a:ext uri="{FF2B5EF4-FFF2-40B4-BE49-F238E27FC236}">
                  <a16:creationId xmlns:a16="http://schemas.microsoft.com/office/drawing/2014/main" id="{C1A071E3-ED83-E3F8-A861-ADC02D5C8915}"/>
                </a:ext>
              </a:extLst>
            </p:cNvPr>
            <p:cNvSpPr txBox="1">
              <a:spLocks/>
            </p:cNvSpPr>
            <p:nvPr/>
          </p:nvSpPr>
          <p:spPr>
            <a:xfrm rot="21383919">
              <a:off x="1026603" y="276018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ACTIVITY</a:t>
              </a:r>
            </a:p>
          </p:txBody>
        </p:sp>
        <p:sp>
          <p:nvSpPr>
            <p:cNvPr id="15" name="Main-Text" descr="Post-it note to highlight text">
              <a:extLst>
                <a:ext uri="{FF2B5EF4-FFF2-40B4-BE49-F238E27FC236}">
                  <a16:creationId xmlns:a16="http://schemas.microsoft.com/office/drawing/2014/main" id="{B40B243C-20BD-28C6-2C11-7B1F238A8ACE}"/>
                </a:ext>
              </a:extLst>
            </p:cNvPr>
            <p:cNvSpPr txBox="1"/>
            <p:nvPr/>
          </p:nvSpPr>
          <p:spPr>
            <a:xfrm>
              <a:off x="704846" y="3429000"/>
              <a:ext cx="3378412" cy="1323439"/>
            </a:xfrm>
            <a:prstGeom prst="rect">
              <a:avLst/>
            </a:prstGeom>
            <a:noFill/>
          </p:spPr>
          <p:txBody>
            <a:bodyPr wrap="square" rtlCol="0">
              <a:spAutoFit/>
            </a:bodyPr>
            <a:lstStyle/>
            <a:p>
              <a:r>
                <a:rPr lang="en-GB" altLang="en-US" sz="2000" dirty="0">
                  <a:cs typeface="Arial" panose="020B0604020202020204" pitchFamily="34" charset="0"/>
                </a:rPr>
                <a:t>Imagine what would it be like to stay in a cave without electricity, modern clothes and tools? </a:t>
              </a:r>
            </a:p>
          </p:txBody>
        </p:sp>
      </p:grpSp>
      <p:grpSp>
        <p:nvGrpSpPr>
          <p:cNvPr id="3" name="Group 2">
            <a:extLst>
              <a:ext uri="{FF2B5EF4-FFF2-40B4-BE49-F238E27FC236}">
                <a16:creationId xmlns:a16="http://schemas.microsoft.com/office/drawing/2014/main" id="{83F167F1-7798-477F-9E40-39B72CA49E01}"/>
              </a:ext>
            </a:extLst>
          </p:cNvPr>
          <p:cNvGrpSpPr/>
          <p:nvPr/>
        </p:nvGrpSpPr>
        <p:grpSpPr>
          <a:xfrm>
            <a:off x="695410" y="3985984"/>
            <a:ext cx="3999924" cy="2145837"/>
            <a:chOff x="695410" y="3985984"/>
            <a:chExt cx="3999924" cy="2145837"/>
          </a:xfrm>
        </p:grpSpPr>
        <p:grpSp>
          <p:nvGrpSpPr>
            <p:cNvPr id="16" name="Washi" descr="Washi tape">
              <a:extLst>
                <a:ext uri="{FF2B5EF4-FFF2-40B4-BE49-F238E27FC236}">
                  <a16:creationId xmlns:a16="http://schemas.microsoft.com/office/drawing/2014/main" id="{BC77CD5E-5B79-5107-E2DE-C8E0AACDA946}"/>
                </a:ext>
              </a:extLst>
            </p:cNvPr>
            <p:cNvGrpSpPr/>
            <p:nvPr/>
          </p:nvGrpSpPr>
          <p:grpSpPr>
            <a:xfrm>
              <a:off x="695410" y="4639415"/>
              <a:ext cx="3869010" cy="1492406"/>
              <a:chOff x="9273945" y="136188"/>
              <a:chExt cx="3869010" cy="1492406"/>
            </a:xfrm>
          </p:grpSpPr>
          <p:sp>
            <p:nvSpPr>
              <p:cNvPr id="17" name="Washi">
                <a:extLst>
                  <a:ext uri="{FF2B5EF4-FFF2-40B4-BE49-F238E27FC236}">
                    <a16:creationId xmlns:a16="http://schemas.microsoft.com/office/drawing/2014/main" id="{85445ABA-5C8A-C99F-8E17-E50397CAA981}"/>
                  </a:ext>
                  <a:ext uri="{C183D7F6-B498-43B3-948B-1728B52AA6E4}">
                    <adec:decorative xmlns:adec="http://schemas.microsoft.com/office/drawing/2017/decorative" val="1"/>
                  </a:ext>
                </a:extLst>
              </p:cNvPr>
              <p:cNvSpPr txBox="1">
                <a:spLocks/>
              </p:cNvSpPr>
              <p:nvPr/>
            </p:nvSpPr>
            <p:spPr>
              <a:xfrm>
                <a:off x="9273945" y="136188"/>
                <a:ext cx="3869010" cy="1492406"/>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a:extLst>
                  <a:ext uri="{FF2B5EF4-FFF2-40B4-BE49-F238E27FC236}">
                    <a16:creationId xmlns:a16="http://schemas.microsoft.com/office/drawing/2014/main" id="{C3A34DD7-F1DB-0679-1B2A-24816CA32EA2}"/>
                  </a:ext>
                  <a:ext uri="{C183D7F6-B498-43B3-948B-1728B52AA6E4}">
                    <adec:decorative xmlns:adec="http://schemas.microsoft.com/office/drawing/2017/decorative" val="0"/>
                  </a:ext>
                </a:extLst>
              </p:cNvPr>
              <p:cNvSpPr txBox="1">
                <a:spLocks/>
              </p:cNvSpPr>
              <p:nvPr/>
            </p:nvSpPr>
            <p:spPr>
              <a:xfrm rot="21383919">
                <a:off x="9291308" y="579860"/>
                <a:ext cx="3592777" cy="6657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Why did people sometimes choose to live in caves</a:t>
                </a:r>
                <a:r>
                  <a:rPr lang="en-GB" altLang="en-US" sz="2000" b="0" dirty="0">
                    <a:cs typeface="Arial" panose="020B0604020202020204" pitchFamily="34" charset="0"/>
                  </a:rPr>
                  <a:t>?</a:t>
                </a:r>
              </a:p>
            </p:txBody>
          </p:sp>
        </p:grpSp>
        <p:pic>
          <p:nvPicPr>
            <p:cNvPr id="19" name="Question Mark">
              <a:extLst>
                <a:ext uri="{FF2B5EF4-FFF2-40B4-BE49-F238E27FC236}">
                  <a16:creationId xmlns:a16="http://schemas.microsoft.com/office/drawing/2014/main" id="{717A5C8A-68AC-B555-ACFC-42BFB2D5A4C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3950488" y="3985984"/>
              <a:ext cx="744846" cy="1318312"/>
            </a:xfrm>
            <a:prstGeom prst="rect">
              <a:avLst/>
            </a:prstGeom>
          </p:spPr>
        </p:pic>
      </p:grpSp>
      <p:pic>
        <p:nvPicPr>
          <p:cNvPr id="12" name="Picture Placeholder 11" descr="A photo of the interior of the cave system at Kent’s Cavern, Devon. It is very dark but some lights are illuminating the cave in browns and oranges. You can see the silhouette of a person holding onto a metal railing. ">
            <a:extLst>
              <a:ext uri="{FF2B5EF4-FFF2-40B4-BE49-F238E27FC236}">
                <a16:creationId xmlns:a16="http://schemas.microsoft.com/office/drawing/2014/main" id="{153B96DB-5CC2-29A7-DE71-96E596B08395}"/>
              </a:ext>
            </a:extLst>
          </p:cNvPr>
          <p:cNvPicPr>
            <a:picLocks noGrp="1" noChangeAspect="1"/>
          </p:cNvPicPr>
          <p:nvPr>
            <p:ph type="pic" sz="quarter" idx="10"/>
          </p:nvPr>
        </p:nvPicPr>
        <p:blipFill>
          <a:blip r:embed="rId6"/>
          <a:srcRect t="186" b="186"/>
          <a:stretch/>
        </p:blipFill>
        <p:spPr>
          <a:xfrm>
            <a:off x="6096000" y="1411704"/>
            <a:ext cx="5714114" cy="4798596"/>
          </a:xfrm>
        </p:spPr>
      </p:pic>
      <p:sp>
        <p:nvSpPr>
          <p:cNvPr id="6" name="Text Placeholder 5">
            <a:extLst>
              <a:ext uri="{FF2B5EF4-FFF2-40B4-BE49-F238E27FC236}">
                <a16:creationId xmlns:a16="http://schemas.microsoft.com/office/drawing/2014/main" id="{6D22CAA8-9542-E9EC-7850-E4B0D52B570B}"/>
              </a:ext>
            </a:extLst>
          </p:cNvPr>
          <p:cNvSpPr>
            <a:spLocks noGrp="1"/>
          </p:cNvSpPr>
          <p:nvPr>
            <p:ph type="body" sz="quarter" idx="23"/>
          </p:nvPr>
        </p:nvSpPr>
        <p:spPr/>
        <p:txBody>
          <a:bodyPr/>
          <a:lstStyle/>
          <a:p>
            <a:r>
              <a:rPr lang="en-GB" dirty="0"/>
              <a:t>Inside Kent’s Cavern</a:t>
            </a:r>
          </a:p>
        </p:txBody>
      </p:sp>
    </p:spTree>
    <p:extLst>
      <p:ext uri="{BB962C8B-B14F-4D97-AF65-F5344CB8AC3E}">
        <p14:creationId xmlns:p14="http://schemas.microsoft.com/office/powerpoint/2010/main" val="71261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718BC-71F0-AE1A-6301-5461F312A6E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E2D6B0C-CFDB-791E-035C-35857BDF774C}"/>
              </a:ext>
            </a:extLst>
          </p:cNvPr>
          <p:cNvSpPr>
            <a:spLocks noGrp="1"/>
          </p:cNvSpPr>
          <p:nvPr>
            <p:ph type="title"/>
          </p:nvPr>
        </p:nvSpPr>
        <p:spPr/>
        <p:txBody>
          <a:bodyPr/>
          <a:lstStyle/>
          <a:p>
            <a:r>
              <a:rPr lang="en-GB" dirty="0"/>
              <a:t>Palaeolithic</a:t>
            </a:r>
          </a:p>
        </p:txBody>
      </p:sp>
      <p:sp>
        <p:nvSpPr>
          <p:cNvPr id="3" name="Content Placeholder 2">
            <a:extLst>
              <a:ext uri="{FF2B5EF4-FFF2-40B4-BE49-F238E27FC236}">
                <a16:creationId xmlns:a16="http://schemas.microsoft.com/office/drawing/2014/main" id="{5D4F7866-5D84-65F5-50FD-9CB653359239}"/>
              </a:ext>
            </a:extLst>
          </p:cNvPr>
          <p:cNvSpPr>
            <a:spLocks noGrp="1"/>
          </p:cNvSpPr>
          <p:nvPr>
            <p:ph idx="1"/>
          </p:nvPr>
        </p:nvSpPr>
        <p:spPr/>
        <p:txBody>
          <a:bodyPr/>
          <a:lstStyle/>
          <a:p>
            <a:pPr algn="ctr">
              <a:defRPr/>
            </a:pPr>
            <a:r>
              <a:rPr lang="en-GB" b="1" dirty="0"/>
              <a:t>Greek</a:t>
            </a:r>
          </a:p>
          <a:p>
            <a:pPr algn="ctr">
              <a:defRPr/>
            </a:pPr>
            <a:r>
              <a:rPr lang="en-GB" dirty="0"/>
              <a:t>παλαιός  (palaios) "old" </a:t>
            </a:r>
          </a:p>
          <a:p>
            <a:pPr algn="ctr">
              <a:defRPr/>
            </a:pPr>
            <a:r>
              <a:rPr lang="en-GB" b="1" dirty="0"/>
              <a:t>+</a:t>
            </a:r>
            <a:r>
              <a:rPr lang="en-GB" dirty="0"/>
              <a:t> </a:t>
            </a:r>
          </a:p>
          <a:p>
            <a:pPr algn="ctr">
              <a:defRPr/>
            </a:pPr>
            <a:r>
              <a:rPr lang="en-GB" dirty="0"/>
              <a:t>λίθος (lithos) "stone" </a:t>
            </a:r>
          </a:p>
          <a:p>
            <a:pPr algn="ctr">
              <a:defRPr/>
            </a:pPr>
            <a:r>
              <a:rPr lang="en-GB" b="1" dirty="0"/>
              <a:t>=</a:t>
            </a:r>
            <a:r>
              <a:rPr lang="en-GB" dirty="0"/>
              <a:t> </a:t>
            </a:r>
          </a:p>
          <a:p>
            <a:pPr algn="ctr">
              <a:defRPr/>
            </a:pPr>
            <a:r>
              <a:rPr lang="en-GB" dirty="0"/>
              <a:t>"old age of the stone" </a:t>
            </a:r>
          </a:p>
          <a:p>
            <a:pPr algn="ctr">
              <a:defRPr/>
            </a:pPr>
            <a:r>
              <a:rPr lang="en-GB" dirty="0"/>
              <a:t>or </a:t>
            </a:r>
          </a:p>
          <a:p>
            <a:pPr algn="ctr">
              <a:defRPr/>
            </a:pPr>
            <a:r>
              <a:rPr lang="en-GB" dirty="0"/>
              <a:t>"Old Stone Age”</a:t>
            </a:r>
            <a:endParaRPr lang="en-US" dirty="0"/>
          </a:p>
          <a:p>
            <a:pPr eaLnBrk="1" fontAlgn="auto" hangingPunct="1">
              <a:spcAft>
                <a:spcPts val="0"/>
              </a:spcAft>
              <a:buFont typeface="Arial" charset="0"/>
              <a:buNone/>
              <a:defRPr/>
            </a:pPr>
            <a:endParaRPr lang="en-US" dirty="0"/>
          </a:p>
        </p:txBody>
      </p:sp>
      <p:pic>
        <p:nvPicPr>
          <p:cNvPr id="14" name="Picture Placeholder 13" descr="A flint handaxe and a stone tool">
            <a:extLst>
              <a:ext uri="{FF2B5EF4-FFF2-40B4-BE49-F238E27FC236}">
                <a16:creationId xmlns:a16="http://schemas.microsoft.com/office/drawing/2014/main" id="{9C64AE49-BC72-44C8-9E8B-2F691EFBC8C8}"/>
              </a:ext>
            </a:extLst>
          </p:cNvPr>
          <p:cNvPicPr>
            <a:picLocks noGrp="1" noChangeAspect="1"/>
          </p:cNvPicPr>
          <p:nvPr>
            <p:ph type="pic" sz="quarter" idx="10"/>
          </p:nvPr>
        </p:nvPicPr>
        <p:blipFill>
          <a:blip r:embed="rId3"/>
          <a:srcRect l="5355" r="5355"/>
          <a:stretch/>
        </p:blipFill>
        <p:spPr/>
      </p:pic>
      <p:sp>
        <p:nvSpPr>
          <p:cNvPr id="2" name="Text Placeholder 1">
            <a:extLst>
              <a:ext uri="{FF2B5EF4-FFF2-40B4-BE49-F238E27FC236}">
                <a16:creationId xmlns:a16="http://schemas.microsoft.com/office/drawing/2014/main" id="{9409F4E1-0602-1B6D-CD21-DD0C23C8DEC3}"/>
              </a:ext>
            </a:extLst>
          </p:cNvPr>
          <p:cNvSpPr>
            <a:spLocks noGrp="1"/>
          </p:cNvSpPr>
          <p:nvPr>
            <p:ph type="body" sz="quarter" idx="23"/>
          </p:nvPr>
        </p:nvSpPr>
        <p:spPr/>
        <p:txBody>
          <a:bodyPr/>
          <a:lstStyle/>
          <a:p>
            <a:r>
              <a:rPr lang="en-GB" dirty="0"/>
              <a:t>Palaeolithic stone tools</a:t>
            </a:r>
          </a:p>
        </p:txBody>
      </p:sp>
    </p:spTree>
    <p:extLst>
      <p:ext uri="{BB962C8B-B14F-4D97-AF65-F5344CB8AC3E}">
        <p14:creationId xmlns:p14="http://schemas.microsoft.com/office/powerpoint/2010/main" val="15573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4D051-6E46-38EA-38FD-63FAA9E716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417992-F9D2-355C-6164-F2D4DA08110C}"/>
              </a:ext>
            </a:extLst>
          </p:cNvPr>
          <p:cNvSpPr>
            <a:spLocks noGrp="1"/>
          </p:cNvSpPr>
          <p:nvPr>
            <p:ph type="title"/>
          </p:nvPr>
        </p:nvSpPr>
        <p:spPr/>
        <p:txBody>
          <a:bodyPr>
            <a:normAutofit fontScale="90000"/>
          </a:bodyPr>
          <a:lstStyle/>
          <a:p>
            <a:r>
              <a:rPr lang="fr-FR" altLang="en-US" sz="3200" dirty="0">
                <a:ea typeface="MS PGothic" panose="020B0600070205080204" pitchFamily="34" charset="-128"/>
                <a:cs typeface="Arial" panose="020B0604020202020204" pitchFamily="34" charset="0"/>
              </a:rPr>
              <a:t>'Red Lady' of Paviland, Gower</a:t>
            </a:r>
            <a:endParaRPr lang="en-US" dirty="0">
              <a:cs typeface="Arial" panose="020B0604020202020204" pitchFamily="34" charset="0"/>
            </a:endParaRPr>
          </a:p>
        </p:txBody>
      </p:sp>
      <p:grpSp>
        <p:nvGrpSpPr>
          <p:cNvPr id="3" name="Group 2" descr="Link back to map icon">
            <a:extLst>
              <a:ext uri="{FF2B5EF4-FFF2-40B4-BE49-F238E27FC236}">
                <a16:creationId xmlns:a16="http://schemas.microsoft.com/office/drawing/2014/main" id="{53ED96CA-5457-3674-05FA-621F251DEE6B}"/>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BB1B9BCE-483A-B64B-29EE-21B86A6810A1}"/>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descr="Back to map link icon">
              <a:extLst>
                <a:ext uri="{FF2B5EF4-FFF2-40B4-BE49-F238E27FC236}">
                  <a16:creationId xmlns:a16="http://schemas.microsoft.com/office/drawing/2014/main" id="{10A57D57-40CC-56CE-D390-EFEC3B4CF46E}"/>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7" name="Content Placeholder 6">
            <a:extLst>
              <a:ext uri="{FF2B5EF4-FFF2-40B4-BE49-F238E27FC236}">
                <a16:creationId xmlns:a16="http://schemas.microsoft.com/office/drawing/2014/main" id="{42331554-7124-8D9B-718B-9BC66799134E}"/>
              </a:ext>
            </a:extLst>
          </p:cNvPr>
          <p:cNvSpPr>
            <a:spLocks noGrp="1"/>
          </p:cNvSpPr>
          <p:nvPr>
            <p:ph idx="1"/>
          </p:nvPr>
        </p:nvSpPr>
        <p:spPr/>
        <p:txBody>
          <a:bodyPr/>
          <a:lstStyle/>
          <a:p>
            <a:pPr>
              <a:spcBef>
                <a:spcPts val="0"/>
              </a:spcBef>
            </a:pPr>
            <a:r>
              <a:rPr lang="en-GB" sz="2400" dirty="0"/>
              <a:t>Inside a cave in Gower, south Wales, a young man was buried about 34,000 years ago. His bones are still in very good condition, which makes the site very important.</a:t>
            </a:r>
          </a:p>
          <a:p>
            <a:pPr>
              <a:spcBef>
                <a:spcPts val="0"/>
              </a:spcBef>
            </a:pPr>
            <a:endParaRPr lang="en-GB" sz="2400" dirty="0"/>
          </a:p>
          <a:p>
            <a:pPr>
              <a:spcBef>
                <a:spcPts val="0"/>
              </a:spcBef>
            </a:pPr>
            <a:r>
              <a:rPr lang="en-GB" sz="2400" dirty="0"/>
              <a:t>The cave was found nearly 200 years ago by a man called William Buckland. At first, he thought the bones belonged to a woman from Roman times because the body was wearing jewellery—but he was wrong!</a:t>
            </a:r>
          </a:p>
        </p:txBody>
      </p:sp>
      <p:pic>
        <p:nvPicPr>
          <p:cNvPr id="12" name="Picture Placeholder 11" descr="A photograph of a reconstruction of the burial of the ‘Red Lady’ of Paviland depicting a woman crouching over a person who's died. Two men are standing around holding a spear in one hand and fire in the other. There are two other men present. ">
            <a:extLst>
              <a:ext uri="{FF2B5EF4-FFF2-40B4-BE49-F238E27FC236}">
                <a16:creationId xmlns:a16="http://schemas.microsoft.com/office/drawing/2014/main" id="{2330AAB9-513D-4E54-72D4-46F58BF949A8}"/>
              </a:ext>
            </a:extLst>
          </p:cNvPr>
          <p:cNvPicPr>
            <a:picLocks noGrp="1" noChangeAspect="1"/>
          </p:cNvPicPr>
          <p:nvPr>
            <p:ph type="pic" sz="quarter" idx="10"/>
          </p:nvPr>
        </p:nvPicPr>
        <p:blipFill>
          <a:blip r:embed="rId4"/>
          <a:srcRect l="12323" r="6160"/>
          <a:stretch>
            <a:fillRect/>
          </a:stretch>
        </p:blipFill>
        <p:spPr>
          <a:xfrm>
            <a:off x="6096000" y="1411704"/>
            <a:ext cx="5714114" cy="4798596"/>
          </a:xfrm>
        </p:spPr>
      </p:pic>
      <p:sp>
        <p:nvSpPr>
          <p:cNvPr id="10" name="Text Placeholder 9">
            <a:extLst>
              <a:ext uri="{FF2B5EF4-FFF2-40B4-BE49-F238E27FC236}">
                <a16:creationId xmlns:a16="http://schemas.microsoft.com/office/drawing/2014/main" id="{AFBFA040-CF64-77EC-A866-C0D0B7E6CEAD}"/>
              </a:ext>
            </a:extLst>
          </p:cNvPr>
          <p:cNvSpPr>
            <a:spLocks noGrp="1"/>
          </p:cNvSpPr>
          <p:nvPr>
            <p:ph type="body" sz="quarter" idx="23"/>
          </p:nvPr>
        </p:nvSpPr>
        <p:spPr/>
        <p:txBody>
          <a:bodyPr/>
          <a:lstStyle/>
          <a:p>
            <a:r>
              <a:rPr lang="en-GB" dirty="0"/>
              <a:t>Reconstruction of the burial</a:t>
            </a:r>
          </a:p>
        </p:txBody>
      </p:sp>
    </p:spTree>
    <p:extLst>
      <p:ext uri="{BB962C8B-B14F-4D97-AF65-F5344CB8AC3E}">
        <p14:creationId xmlns:p14="http://schemas.microsoft.com/office/powerpoint/2010/main" val="176460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0951A-ED16-689E-9F41-AD93E49E9D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49A64-24B6-B636-0878-3232D58F9A20}"/>
              </a:ext>
            </a:extLst>
          </p:cNvPr>
          <p:cNvSpPr>
            <a:spLocks noGrp="1"/>
          </p:cNvSpPr>
          <p:nvPr>
            <p:ph type="title"/>
          </p:nvPr>
        </p:nvSpPr>
        <p:spPr/>
        <p:txBody>
          <a:bodyPr>
            <a:normAutofit fontScale="90000"/>
          </a:bodyPr>
          <a:lstStyle/>
          <a:p>
            <a:r>
              <a:rPr lang="fr-FR" altLang="en-US" sz="3200" dirty="0">
                <a:ea typeface="MS PGothic" panose="020B0600070205080204" pitchFamily="34" charset="-128"/>
                <a:cs typeface="Arial" panose="020B0604020202020204" pitchFamily="34" charset="0"/>
              </a:rPr>
              <a:t>'Red Lady' of Paviland, Gower</a:t>
            </a:r>
            <a:r>
              <a:rPr lang="fr-FR" altLang="en-US" dirty="0">
                <a:ea typeface="MS PGothic" panose="020B0600070205080204" pitchFamily="34" charset="-128"/>
                <a:cs typeface="Arial" panose="020B0604020202020204" pitchFamily="34" charset="0"/>
              </a:rPr>
              <a:t> </a:t>
            </a:r>
            <a:endParaRPr lang="en-US" dirty="0">
              <a:cs typeface="Arial" panose="020B0604020202020204" pitchFamily="34" charset="0"/>
            </a:endParaRPr>
          </a:p>
        </p:txBody>
      </p:sp>
      <p:grpSp>
        <p:nvGrpSpPr>
          <p:cNvPr id="9" name="Group 8" descr="Back to map link icon">
            <a:extLst>
              <a:ext uri="{FF2B5EF4-FFF2-40B4-BE49-F238E27FC236}">
                <a16:creationId xmlns:a16="http://schemas.microsoft.com/office/drawing/2014/main" id="{D2DCCC8A-7E9D-0F9F-8DC8-C98AB76C0840}"/>
              </a:ext>
            </a:extLst>
          </p:cNvPr>
          <p:cNvGrpSpPr/>
          <p:nvPr/>
        </p:nvGrpSpPr>
        <p:grpSpPr>
          <a:xfrm>
            <a:off x="8772940" y="365126"/>
            <a:ext cx="2378470" cy="710288"/>
            <a:chOff x="8772940" y="365126"/>
            <a:chExt cx="2378470" cy="710288"/>
          </a:xfrm>
        </p:grpSpPr>
        <p:sp>
          <p:nvSpPr>
            <p:cNvPr id="10" name="Action Button: Go Back or Previous 9">
              <a:hlinkClick r:id="rId3" action="ppaction://hlinksldjump" highlightClick="1"/>
              <a:extLst>
                <a:ext uri="{FF2B5EF4-FFF2-40B4-BE49-F238E27FC236}">
                  <a16:creationId xmlns:a16="http://schemas.microsoft.com/office/drawing/2014/main" id="{8B9B7889-E79F-0506-EC96-8C5A24965831}"/>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23CD4522-ABA5-5D19-4EDC-08D3B9E86ED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2" name="Content Placeholder 11">
            <a:extLst>
              <a:ext uri="{FF2B5EF4-FFF2-40B4-BE49-F238E27FC236}">
                <a16:creationId xmlns:a16="http://schemas.microsoft.com/office/drawing/2014/main" id="{7CAF0DD9-028A-10CB-261F-8DE0F47DC497}"/>
              </a:ext>
            </a:extLst>
          </p:cNvPr>
          <p:cNvSpPr>
            <a:spLocks noGrp="1"/>
          </p:cNvSpPr>
          <p:nvPr>
            <p:ph idx="1"/>
          </p:nvPr>
        </p:nvSpPr>
        <p:spPr>
          <a:xfrm>
            <a:off x="381886" y="1411705"/>
            <a:ext cx="5324852" cy="3458008"/>
          </a:xfrm>
        </p:spPr>
        <p:txBody>
          <a:bodyPr/>
          <a:lstStyle/>
          <a:p>
            <a:pPr>
              <a:spcBef>
                <a:spcPts val="0"/>
              </a:spcBef>
            </a:pPr>
            <a:r>
              <a:rPr lang="en-GB" sz="2400" dirty="0"/>
              <a:t>The person was buried in a special way, showing that Palaeolithic people had beliefs and traditions. </a:t>
            </a:r>
          </a:p>
          <a:p>
            <a:pPr>
              <a:spcBef>
                <a:spcPts val="0"/>
              </a:spcBef>
            </a:pPr>
            <a:endParaRPr lang="en-GB" sz="2400" dirty="0"/>
          </a:p>
          <a:p>
            <a:pPr>
              <a:spcBef>
                <a:spcPts val="0"/>
              </a:spcBef>
            </a:pPr>
            <a:r>
              <a:rPr lang="en-GB" sz="2400" dirty="0"/>
              <a:t>The body was covered in red powder made from stone (red ochre), and shells and jewellery made from mammoth ivory were buried with him too.</a:t>
            </a:r>
          </a:p>
        </p:txBody>
      </p:sp>
      <p:pic>
        <p:nvPicPr>
          <p:cNvPr id="16" name="Picture Placeholder 15" descr="A photograph of a reconstruction of the burial of the ‘Red Lady’ of Paviland depicting a woman crouching over a person who's died. Two men are standing around holding a spear in one hand and fire in the other. There are two other men present. ">
            <a:extLst>
              <a:ext uri="{FF2B5EF4-FFF2-40B4-BE49-F238E27FC236}">
                <a16:creationId xmlns:a16="http://schemas.microsoft.com/office/drawing/2014/main" id="{410D40E8-468A-234D-02E2-B0351E006C11}"/>
              </a:ext>
            </a:extLst>
          </p:cNvPr>
          <p:cNvPicPr>
            <a:picLocks noGrp="1" noChangeAspect="1"/>
          </p:cNvPicPr>
          <p:nvPr>
            <p:ph type="pic" sz="quarter" idx="10"/>
          </p:nvPr>
        </p:nvPicPr>
        <p:blipFill>
          <a:blip r:embed="rId4"/>
          <a:srcRect l="12323" r="6160"/>
          <a:stretch>
            <a:fillRect/>
          </a:stretch>
        </p:blipFill>
        <p:spPr>
          <a:xfrm>
            <a:off x="6096000" y="1411704"/>
            <a:ext cx="5714114" cy="4798596"/>
          </a:xfrm>
        </p:spPr>
      </p:pic>
      <p:sp>
        <p:nvSpPr>
          <p:cNvPr id="14" name="Text Placeholder 13">
            <a:extLst>
              <a:ext uri="{FF2B5EF4-FFF2-40B4-BE49-F238E27FC236}">
                <a16:creationId xmlns:a16="http://schemas.microsoft.com/office/drawing/2014/main" id="{D980A288-1164-963C-E07D-75799A3E5F77}"/>
              </a:ext>
            </a:extLst>
          </p:cNvPr>
          <p:cNvSpPr>
            <a:spLocks noGrp="1"/>
          </p:cNvSpPr>
          <p:nvPr>
            <p:ph type="body" sz="quarter" idx="23"/>
          </p:nvPr>
        </p:nvSpPr>
        <p:spPr/>
        <p:txBody>
          <a:bodyPr/>
          <a:lstStyle/>
          <a:p>
            <a:r>
              <a:rPr lang="en-GB" dirty="0"/>
              <a:t>Reconstruction of the burial</a:t>
            </a:r>
          </a:p>
        </p:txBody>
      </p:sp>
      <p:grpSp>
        <p:nvGrpSpPr>
          <p:cNvPr id="3" name="Group 2">
            <a:extLst>
              <a:ext uri="{FF2B5EF4-FFF2-40B4-BE49-F238E27FC236}">
                <a16:creationId xmlns:a16="http://schemas.microsoft.com/office/drawing/2014/main" id="{D899DB83-B82A-11F4-4127-A548448CE9F0}"/>
              </a:ext>
            </a:extLst>
          </p:cNvPr>
          <p:cNvGrpSpPr/>
          <p:nvPr/>
        </p:nvGrpSpPr>
        <p:grpSpPr>
          <a:xfrm>
            <a:off x="538273" y="4994111"/>
            <a:ext cx="4370419" cy="1740514"/>
            <a:chOff x="538273" y="4994111"/>
            <a:chExt cx="4370419" cy="1740514"/>
          </a:xfrm>
        </p:grpSpPr>
        <p:grpSp>
          <p:nvGrpSpPr>
            <p:cNvPr id="17" name="Washi">
              <a:extLst>
                <a:ext uri="{FF2B5EF4-FFF2-40B4-BE49-F238E27FC236}">
                  <a16:creationId xmlns:a16="http://schemas.microsoft.com/office/drawing/2014/main" id="{56A930D3-3A71-7DF6-18D9-17B68E9A0113}"/>
                </a:ext>
                <a:ext uri="{C183D7F6-B498-43B3-948B-1728B52AA6E4}">
                  <adec:decorative xmlns:adec="http://schemas.microsoft.com/office/drawing/2017/decorative" val="1"/>
                </a:ext>
              </a:extLst>
            </p:cNvPr>
            <p:cNvGrpSpPr/>
            <p:nvPr/>
          </p:nvGrpSpPr>
          <p:grpSpPr>
            <a:xfrm>
              <a:off x="667849" y="4994111"/>
              <a:ext cx="4240843" cy="1740514"/>
              <a:chOff x="10295093" y="-190805"/>
              <a:chExt cx="2491740" cy="2698113"/>
            </a:xfrm>
          </p:grpSpPr>
          <p:sp>
            <p:nvSpPr>
              <p:cNvPr id="18" name="Washi">
                <a:extLst>
                  <a:ext uri="{FF2B5EF4-FFF2-40B4-BE49-F238E27FC236}">
                    <a16:creationId xmlns:a16="http://schemas.microsoft.com/office/drawing/2014/main" id="{24F07B3C-C77F-1EFE-CC88-4636CAF9A95A}"/>
                  </a:ext>
                  <a:ext uri="{C183D7F6-B498-43B3-948B-1728B52AA6E4}">
                    <adec:decorative xmlns:adec="http://schemas.microsoft.com/office/drawing/2017/decorative" val="1"/>
                  </a:ext>
                </a:extLst>
              </p:cNvPr>
              <p:cNvSpPr txBox="1">
                <a:spLocks/>
              </p:cNvSpPr>
              <p:nvPr/>
            </p:nvSpPr>
            <p:spPr>
              <a:xfrm>
                <a:off x="10295093" y="-190805"/>
                <a:ext cx="2491740" cy="2698113"/>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9" name="Text Placeholder">
                <a:extLst>
                  <a:ext uri="{FF2B5EF4-FFF2-40B4-BE49-F238E27FC236}">
                    <a16:creationId xmlns:a16="http://schemas.microsoft.com/office/drawing/2014/main" id="{F51F2889-93B9-8F94-111C-5EE03F5CA63F}"/>
                  </a:ext>
                  <a:ext uri="{C183D7F6-B498-43B3-948B-1728B52AA6E4}">
                    <adec:decorative xmlns:adec="http://schemas.microsoft.com/office/drawing/2017/decorative" val="0"/>
                  </a:ext>
                </a:extLst>
              </p:cNvPr>
              <p:cNvSpPr txBox="1">
                <a:spLocks/>
              </p:cNvSpPr>
              <p:nvPr/>
            </p:nvSpPr>
            <p:spPr>
              <a:xfrm rot="21383919">
                <a:off x="10622672" y="505969"/>
                <a:ext cx="1831473" cy="1349905"/>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Why do you think the ‘Red Lady’ was buried in the way he was?</a:t>
                </a:r>
              </a:p>
            </p:txBody>
          </p:sp>
        </p:grpSp>
        <p:pic>
          <p:nvPicPr>
            <p:cNvPr id="20" name="Question Mark">
              <a:extLst>
                <a:ext uri="{FF2B5EF4-FFF2-40B4-BE49-F238E27FC236}">
                  <a16:creationId xmlns:a16="http://schemas.microsoft.com/office/drawing/2014/main" id="{337AB1CD-80E6-4913-DF42-3A356EEAF70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538273" y="5205212"/>
              <a:ext cx="744846" cy="1318312"/>
            </a:xfrm>
            <a:prstGeom prst="rect">
              <a:avLst/>
            </a:prstGeom>
          </p:spPr>
        </p:pic>
      </p:grpSp>
    </p:spTree>
    <p:extLst>
      <p:ext uri="{BB962C8B-B14F-4D97-AF65-F5344CB8AC3E}">
        <p14:creationId xmlns:p14="http://schemas.microsoft.com/office/powerpoint/2010/main" val="130295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50336-5AA9-7159-436A-EC363F199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535E9-5F4A-D0B6-080F-4DF9BDA66F6A}"/>
              </a:ext>
            </a:extLst>
          </p:cNvPr>
          <p:cNvSpPr>
            <a:spLocks noGrp="1"/>
          </p:cNvSpPr>
          <p:nvPr>
            <p:ph type="title"/>
          </p:nvPr>
        </p:nvSpPr>
        <p:spPr/>
        <p:txBody>
          <a:bodyPr>
            <a:normAutofit/>
          </a:bodyPr>
          <a:lstStyle/>
          <a:p>
            <a:r>
              <a:rPr lang="en-GB" altLang="en-US" sz="3200" dirty="0">
                <a:latin typeface="+mj-lt"/>
                <a:ea typeface="MS PGothic" panose="020B0600070205080204" pitchFamily="34" charset="-128"/>
                <a:cs typeface="Arial" panose="020B0604020202020204" pitchFamily="34" charset="0"/>
              </a:rPr>
              <a:t>Hengistbury Head, Dorset</a:t>
            </a:r>
            <a:endParaRPr lang="en-US" dirty="0">
              <a:latin typeface="+mj-lt"/>
            </a:endParaRPr>
          </a:p>
        </p:txBody>
      </p:sp>
      <p:grpSp>
        <p:nvGrpSpPr>
          <p:cNvPr id="16" name="Group 15" descr="Back to map link icon">
            <a:extLst>
              <a:ext uri="{FF2B5EF4-FFF2-40B4-BE49-F238E27FC236}">
                <a16:creationId xmlns:a16="http://schemas.microsoft.com/office/drawing/2014/main" id="{26FCBDDF-431E-E27D-7FB1-F27A2BDA891F}"/>
              </a:ext>
            </a:extLst>
          </p:cNvPr>
          <p:cNvGrpSpPr/>
          <p:nvPr/>
        </p:nvGrpSpPr>
        <p:grpSpPr>
          <a:xfrm>
            <a:off x="8772940" y="365126"/>
            <a:ext cx="2378470" cy="710288"/>
            <a:chOff x="8772940" y="365126"/>
            <a:chExt cx="2378470" cy="710288"/>
          </a:xfrm>
        </p:grpSpPr>
        <p:sp>
          <p:nvSpPr>
            <p:cNvPr id="17" name="Action Button: Go Back or Previous 16">
              <a:hlinkClick r:id="rId3" action="ppaction://hlinksldjump" highlightClick="1"/>
              <a:extLst>
                <a:ext uri="{FF2B5EF4-FFF2-40B4-BE49-F238E27FC236}">
                  <a16:creationId xmlns:a16="http://schemas.microsoft.com/office/drawing/2014/main" id="{3B9030BD-0437-54BA-92D2-F125980B43A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0BEC66C2-F94F-A796-B50B-C2515056BEA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8" name="Content Placeholder 7">
            <a:extLst>
              <a:ext uri="{FF2B5EF4-FFF2-40B4-BE49-F238E27FC236}">
                <a16:creationId xmlns:a16="http://schemas.microsoft.com/office/drawing/2014/main" id="{D8F25320-06B3-9455-313B-E16B95CBAC75}"/>
              </a:ext>
            </a:extLst>
          </p:cNvPr>
          <p:cNvSpPr>
            <a:spLocks noGrp="1"/>
          </p:cNvSpPr>
          <p:nvPr>
            <p:ph idx="1"/>
          </p:nvPr>
        </p:nvSpPr>
        <p:spPr/>
        <p:txBody>
          <a:bodyPr/>
          <a:lstStyle/>
          <a:p>
            <a:pPr>
              <a:spcBef>
                <a:spcPts val="0"/>
              </a:spcBef>
            </a:pPr>
            <a:r>
              <a:rPr lang="en-GB" sz="2400" dirty="0"/>
              <a:t>Hengistbury Head in Dorset dates to the late Palaeolithic, around 14,000 years ago. </a:t>
            </a:r>
          </a:p>
          <a:p>
            <a:pPr>
              <a:spcBef>
                <a:spcPts val="0"/>
              </a:spcBef>
            </a:pPr>
            <a:endParaRPr lang="en-GB" sz="2400" dirty="0"/>
          </a:p>
          <a:p>
            <a:pPr>
              <a:spcBef>
                <a:spcPts val="0"/>
              </a:spcBef>
            </a:pPr>
            <a:r>
              <a:rPr lang="en-GB" sz="2400" dirty="0"/>
              <a:t>Unlike many sites of this period found in caves, it was an open-air campsite overlooking hunting grounds.</a:t>
            </a:r>
          </a:p>
          <a:p>
            <a:pPr>
              <a:spcBef>
                <a:spcPts val="0"/>
              </a:spcBef>
            </a:pPr>
            <a:endParaRPr lang="en-GB" sz="2400" dirty="0"/>
          </a:p>
          <a:p>
            <a:pPr>
              <a:spcBef>
                <a:spcPts val="0"/>
              </a:spcBef>
            </a:pPr>
            <a:r>
              <a:rPr lang="en-GB" sz="2400" dirty="0"/>
              <a:t>Although today it overlooks the sea, this would have been dry land in the Upper Palaeolithic. </a:t>
            </a:r>
          </a:p>
          <a:p>
            <a:pPr>
              <a:spcBef>
                <a:spcPts val="0"/>
              </a:spcBef>
            </a:pPr>
            <a:endParaRPr lang="en-GB" sz="2400" dirty="0"/>
          </a:p>
          <a:p>
            <a:pPr>
              <a:spcBef>
                <a:spcPts val="0"/>
              </a:spcBef>
            </a:pPr>
            <a:endParaRPr lang="en-GB" sz="2400" dirty="0"/>
          </a:p>
        </p:txBody>
      </p:sp>
      <p:pic>
        <p:nvPicPr>
          <p:cNvPr id="13" name="Picture Placeholder 12" descr="A reconstruction of the Upper Palaeolithic campsite on Hengistbury Head. You can see a camp with 4 teepees, people around a campfire, animals and other people returning from hunting and gathering wood in a countryside landscape. ">
            <a:extLst>
              <a:ext uri="{FF2B5EF4-FFF2-40B4-BE49-F238E27FC236}">
                <a16:creationId xmlns:a16="http://schemas.microsoft.com/office/drawing/2014/main" id="{33AA0E2E-7364-C6D6-A23A-BE198084A709}"/>
              </a:ext>
            </a:extLst>
          </p:cNvPr>
          <p:cNvPicPr>
            <a:picLocks noGrp="1" noChangeAspect="1"/>
          </p:cNvPicPr>
          <p:nvPr>
            <p:ph type="pic" sz="quarter" idx="10"/>
          </p:nvPr>
        </p:nvPicPr>
        <p:blipFill>
          <a:blip r:embed="rId4"/>
          <a:srcRect l="6244" r="6244"/>
          <a:stretch/>
        </p:blipFill>
        <p:spPr/>
      </p:pic>
      <p:sp>
        <p:nvSpPr>
          <p:cNvPr id="7" name="Text Placeholder 6">
            <a:extLst>
              <a:ext uri="{FF2B5EF4-FFF2-40B4-BE49-F238E27FC236}">
                <a16:creationId xmlns:a16="http://schemas.microsoft.com/office/drawing/2014/main" id="{9758AB0C-8E92-4EAF-6BCD-AAB0AB6B61D2}"/>
              </a:ext>
            </a:extLst>
          </p:cNvPr>
          <p:cNvSpPr>
            <a:spLocks noGrp="1"/>
          </p:cNvSpPr>
          <p:nvPr>
            <p:ph type="body" sz="quarter" idx="23"/>
          </p:nvPr>
        </p:nvSpPr>
        <p:spPr/>
        <p:txBody>
          <a:bodyPr/>
          <a:lstStyle/>
          <a:p>
            <a:r>
              <a:rPr lang="en-GB" dirty="0"/>
              <a:t>Palaeolithic camp</a:t>
            </a:r>
          </a:p>
        </p:txBody>
      </p:sp>
    </p:spTree>
    <p:extLst>
      <p:ext uri="{BB962C8B-B14F-4D97-AF65-F5344CB8AC3E}">
        <p14:creationId xmlns:p14="http://schemas.microsoft.com/office/powerpoint/2010/main" val="373052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1BDCA-62D7-D56F-F9AB-EB99B1825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2DEC5E-734C-E8CE-DD8B-E91883C236AB}"/>
              </a:ext>
            </a:extLst>
          </p:cNvPr>
          <p:cNvSpPr>
            <a:spLocks noGrp="1"/>
          </p:cNvSpPr>
          <p:nvPr>
            <p:ph type="title"/>
          </p:nvPr>
        </p:nvSpPr>
        <p:spPr/>
        <p:txBody>
          <a:bodyPr>
            <a:normAutofit/>
          </a:bodyPr>
          <a:lstStyle/>
          <a:p>
            <a:r>
              <a:rPr lang="en-GB" altLang="en-US" sz="3200" dirty="0">
                <a:latin typeface="+mj-lt"/>
                <a:ea typeface="MS PGothic" panose="020B0600070205080204" pitchFamily="34" charset="-128"/>
                <a:cs typeface="Arial" panose="020B0604020202020204" pitchFamily="34" charset="0"/>
              </a:rPr>
              <a:t>Hengistbury Head, Dorset </a:t>
            </a:r>
            <a:endParaRPr lang="en-US" dirty="0">
              <a:latin typeface="+mj-lt"/>
            </a:endParaRPr>
          </a:p>
        </p:txBody>
      </p:sp>
      <p:grpSp>
        <p:nvGrpSpPr>
          <p:cNvPr id="9" name="Group 8" descr="Link back to map icon ">
            <a:extLst>
              <a:ext uri="{FF2B5EF4-FFF2-40B4-BE49-F238E27FC236}">
                <a16:creationId xmlns:a16="http://schemas.microsoft.com/office/drawing/2014/main" id="{B5924A23-0B34-891E-0362-E852C3ED92F4}"/>
              </a:ext>
            </a:extLst>
          </p:cNvPr>
          <p:cNvGrpSpPr/>
          <p:nvPr/>
        </p:nvGrpSpPr>
        <p:grpSpPr>
          <a:xfrm>
            <a:off x="8772940" y="365126"/>
            <a:ext cx="2378470" cy="710288"/>
            <a:chOff x="8772940" y="365126"/>
            <a:chExt cx="2378470" cy="710288"/>
          </a:xfrm>
        </p:grpSpPr>
        <p:sp>
          <p:nvSpPr>
            <p:cNvPr id="10" name="Action Button: Go Back or Previous 9">
              <a:hlinkClick r:id="rId3" action="ppaction://hlinksldjump" highlightClick="1"/>
              <a:extLst>
                <a:ext uri="{FF2B5EF4-FFF2-40B4-BE49-F238E27FC236}">
                  <a16:creationId xmlns:a16="http://schemas.microsoft.com/office/drawing/2014/main" id="{450193A5-26BC-1799-B912-DDC7D5C10DC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AAF23544-6504-41A8-B402-7A779C6AE48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8" name="Content Placeholder 7">
            <a:extLst>
              <a:ext uri="{FF2B5EF4-FFF2-40B4-BE49-F238E27FC236}">
                <a16:creationId xmlns:a16="http://schemas.microsoft.com/office/drawing/2014/main" id="{E07D2EC7-C580-F274-6073-6EB93BEAE05C}"/>
              </a:ext>
            </a:extLst>
          </p:cNvPr>
          <p:cNvSpPr>
            <a:spLocks noGrp="1"/>
          </p:cNvSpPr>
          <p:nvPr>
            <p:ph idx="1"/>
          </p:nvPr>
        </p:nvSpPr>
        <p:spPr/>
        <p:txBody>
          <a:bodyPr/>
          <a:lstStyle/>
          <a:p>
            <a:pPr>
              <a:spcBef>
                <a:spcPts val="0"/>
              </a:spcBef>
            </a:pPr>
            <a:r>
              <a:rPr lang="en-GB" sz="2400" dirty="0"/>
              <a:t>Hundreds of stone tools have been found here, including types common across northern Europe. </a:t>
            </a:r>
          </a:p>
          <a:p>
            <a:pPr>
              <a:spcBef>
                <a:spcPts val="0"/>
              </a:spcBef>
            </a:pPr>
            <a:endParaRPr lang="en-GB" sz="2400" dirty="0"/>
          </a:p>
          <a:p>
            <a:pPr>
              <a:spcBef>
                <a:spcPts val="0"/>
              </a:spcBef>
            </a:pPr>
            <a:r>
              <a:rPr lang="en-GB" sz="2400" dirty="0"/>
              <a:t>By refitting flakes to their cores, archaeologists can reconstruct how the tools were made. </a:t>
            </a:r>
          </a:p>
          <a:p>
            <a:pPr>
              <a:spcBef>
                <a:spcPts val="0"/>
              </a:spcBef>
            </a:pPr>
            <a:endParaRPr lang="en-GB" sz="2400" dirty="0"/>
          </a:p>
          <a:p>
            <a:pPr>
              <a:spcBef>
                <a:spcPts val="0"/>
              </a:spcBef>
            </a:pPr>
            <a:r>
              <a:rPr lang="en-GB" sz="2400" dirty="0"/>
              <a:t>The distribution of tools and debris shows that different parts of the site were used for specific activities, such as toolmaking and hide preparation.</a:t>
            </a:r>
          </a:p>
        </p:txBody>
      </p:sp>
      <p:pic>
        <p:nvPicPr>
          <p:cNvPr id="7" name="Picture Placeholder 6" descr="A group of Late Palaeolithic flint tools">
            <a:extLst>
              <a:ext uri="{FF2B5EF4-FFF2-40B4-BE49-F238E27FC236}">
                <a16:creationId xmlns:a16="http://schemas.microsoft.com/office/drawing/2014/main" id="{8EB43110-6FEF-445D-529C-4952F42CFA57}"/>
              </a:ext>
            </a:extLst>
          </p:cNvPr>
          <p:cNvPicPr>
            <a:picLocks noGrp="1" noChangeAspect="1"/>
          </p:cNvPicPr>
          <p:nvPr>
            <p:ph type="pic" sz="quarter" idx="10"/>
          </p:nvPr>
        </p:nvPicPr>
        <p:blipFill>
          <a:blip r:embed="rId4"/>
          <a:srcRect t="2033" b="2033"/>
          <a:stretch>
            <a:fillRect/>
          </a:stretch>
        </p:blipFill>
        <p:spPr/>
      </p:pic>
      <p:sp>
        <p:nvSpPr>
          <p:cNvPr id="5" name="Text Placeholder 4">
            <a:extLst>
              <a:ext uri="{FF2B5EF4-FFF2-40B4-BE49-F238E27FC236}">
                <a16:creationId xmlns:a16="http://schemas.microsoft.com/office/drawing/2014/main" id="{C8206B8C-C207-1CF3-EE32-776E6375F65F}"/>
              </a:ext>
            </a:extLst>
          </p:cNvPr>
          <p:cNvSpPr>
            <a:spLocks noGrp="1"/>
          </p:cNvSpPr>
          <p:nvPr>
            <p:ph type="body" sz="quarter" idx="23"/>
          </p:nvPr>
        </p:nvSpPr>
        <p:spPr/>
        <p:txBody>
          <a:bodyPr/>
          <a:lstStyle/>
          <a:p>
            <a:r>
              <a:rPr lang="en-GB" dirty="0"/>
              <a:t>Late Palaeolithic flint tools</a:t>
            </a:r>
          </a:p>
        </p:txBody>
      </p:sp>
    </p:spTree>
    <p:extLst>
      <p:ext uri="{BB962C8B-B14F-4D97-AF65-F5344CB8AC3E}">
        <p14:creationId xmlns:p14="http://schemas.microsoft.com/office/powerpoint/2010/main" val="337137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B8AE-1C18-C16A-471B-42F2F4313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2D6504-D8EF-73CB-C40D-F1CDBDAD6336}"/>
              </a:ext>
            </a:extLst>
          </p:cNvPr>
          <p:cNvSpPr>
            <a:spLocks noGrp="1"/>
          </p:cNvSpPr>
          <p:nvPr>
            <p:ph type="title"/>
          </p:nvPr>
        </p:nvSpPr>
        <p:spPr/>
        <p:txBody>
          <a:bodyPr>
            <a:normAutofit/>
          </a:bodyPr>
          <a:lstStyle/>
          <a:p>
            <a:r>
              <a:rPr lang="fr-FR" altLang="en-US" sz="3200" dirty="0">
                <a:ea typeface="MS PGothic" panose="020B0600070205080204" pitchFamily="34" charset="-128"/>
                <a:cs typeface="Arial" panose="020B0604020202020204" pitchFamily="34" charset="0"/>
              </a:rPr>
              <a:t>Creswell Crags, Derbyshire</a:t>
            </a:r>
            <a:endParaRPr lang="en-US" dirty="0">
              <a:cs typeface="Arial" panose="020B0604020202020204" pitchFamily="34" charset="0"/>
            </a:endParaRPr>
          </a:p>
        </p:txBody>
      </p:sp>
      <p:grpSp>
        <p:nvGrpSpPr>
          <p:cNvPr id="3" name="Group 2" descr="Back to map link icon">
            <a:extLst>
              <a:ext uri="{FF2B5EF4-FFF2-40B4-BE49-F238E27FC236}">
                <a16:creationId xmlns:a16="http://schemas.microsoft.com/office/drawing/2014/main" id="{8FBBFE32-9C3C-45D6-94D3-193FF250AC5D}"/>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A8F89306-92F6-1D84-1484-52C9400988C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D8E7E0A0-7C9D-2D7F-45F0-C468A726E523}"/>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7" name="Content Placeholder 6">
            <a:extLst>
              <a:ext uri="{FF2B5EF4-FFF2-40B4-BE49-F238E27FC236}">
                <a16:creationId xmlns:a16="http://schemas.microsoft.com/office/drawing/2014/main" id="{9B2A61A7-CEC4-972E-742B-D48CBFA260AC}"/>
              </a:ext>
            </a:extLst>
          </p:cNvPr>
          <p:cNvSpPr>
            <a:spLocks noGrp="1"/>
          </p:cNvSpPr>
          <p:nvPr>
            <p:ph idx="1"/>
          </p:nvPr>
        </p:nvSpPr>
        <p:spPr/>
        <p:txBody>
          <a:bodyPr/>
          <a:lstStyle/>
          <a:p>
            <a:pPr>
              <a:spcBef>
                <a:spcPts val="0"/>
              </a:spcBef>
            </a:pPr>
            <a:r>
              <a:rPr lang="en-GB" sz="2400" dirty="0"/>
              <a:t>Creswell Crags, on the Derbyshire –Nottinghamshire border, is a network of caves showing Middle and Upper Palaeolithic activity by Neanderthals and modern humans. </a:t>
            </a:r>
          </a:p>
          <a:p>
            <a:pPr>
              <a:spcBef>
                <a:spcPts val="0"/>
              </a:spcBef>
            </a:pPr>
            <a:endParaRPr lang="en-GB" sz="2400" dirty="0"/>
          </a:p>
          <a:p>
            <a:pPr>
              <a:spcBef>
                <a:spcPts val="0"/>
              </a:spcBef>
            </a:pPr>
            <a:r>
              <a:rPr lang="en-GB" sz="2400" dirty="0"/>
              <a:t>In Church Hole Cave, over 20 carvings of animals, birds, and symbols date to at least 12,800 years ago, making them Britain’s oldest known art.</a:t>
            </a:r>
          </a:p>
        </p:txBody>
      </p:sp>
      <p:pic>
        <p:nvPicPr>
          <p:cNvPr id="11" name="Picture Placeholder 10" descr="A photo of some cave art from Creswell Crags cave art. Probably the head of a bird.">
            <a:extLst>
              <a:ext uri="{FF2B5EF4-FFF2-40B4-BE49-F238E27FC236}">
                <a16:creationId xmlns:a16="http://schemas.microsoft.com/office/drawing/2014/main" id="{7A841482-CE97-E0A4-B13A-7527B9B9F429}"/>
              </a:ext>
            </a:extLst>
          </p:cNvPr>
          <p:cNvPicPr>
            <a:picLocks noGrp="1" noChangeAspect="1"/>
          </p:cNvPicPr>
          <p:nvPr>
            <p:ph type="pic" sz="quarter" idx="10"/>
          </p:nvPr>
        </p:nvPicPr>
        <p:blipFill>
          <a:blip r:embed="rId4"/>
          <a:srcRect l="8461" r="12447"/>
          <a:stretch>
            <a:fillRect/>
          </a:stretch>
        </p:blipFill>
        <p:spPr>
          <a:xfrm>
            <a:off x="6096000" y="1411704"/>
            <a:ext cx="5714114" cy="4798596"/>
          </a:xfrm>
        </p:spPr>
      </p:pic>
      <p:sp>
        <p:nvSpPr>
          <p:cNvPr id="9" name="Text Placeholder 8">
            <a:extLst>
              <a:ext uri="{FF2B5EF4-FFF2-40B4-BE49-F238E27FC236}">
                <a16:creationId xmlns:a16="http://schemas.microsoft.com/office/drawing/2014/main" id="{0BA6E694-BBFC-7468-7E23-599C8A00FCBD}"/>
              </a:ext>
            </a:extLst>
          </p:cNvPr>
          <p:cNvSpPr>
            <a:spLocks noGrp="1"/>
          </p:cNvSpPr>
          <p:nvPr>
            <p:ph type="body" sz="quarter" idx="23"/>
          </p:nvPr>
        </p:nvSpPr>
        <p:spPr/>
        <p:txBody>
          <a:bodyPr/>
          <a:lstStyle/>
          <a:p>
            <a:r>
              <a:rPr lang="en-GB" dirty="0"/>
              <a:t>Carving of a bird</a:t>
            </a:r>
          </a:p>
        </p:txBody>
      </p:sp>
    </p:spTree>
    <p:extLst>
      <p:ext uri="{BB962C8B-B14F-4D97-AF65-F5344CB8AC3E}">
        <p14:creationId xmlns:p14="http://schemas.microsoft.com/office/powerpoint/2010/main" val="257268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B2CE2-78DD-5B15-9DE2-F669B1BC9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52CD3-DC3B-5921-5A16-DCF725784EE4}"/>
              </a:ext>
            </a:extLst>
          </p:cNvPr>
          <p:cNvSpPr>
            <a:spLocks noGrp="1"/>
          </p:cNvSpPr>
          <p:nvPr>
            <p:ph type="title"/>
          </p:nvPr>
        </p:nvSpPr>
        <p:spPr/>
        <p:txBody>
          <a:bodyPr>
            <a:normAutofit/>
          </a:bodyPr>
          <a:lstStyle/>
          <a:p>
            <a:r>
              <a:rPr lang="fr-FR" altLang="en-US" sz="3200" dirty="0">
                <a:ea typeface="MS PGothic" panose="020B0600070205080204" pitchFamily="34" charset="-128"/>
                <a:cs typeface="Arial" panose="020B0604020202020204" pitchFamily="34" charset="0"/>
              </a:rPr>
              <a:t>Creswell Crags, Derbyshire</a:t>
            </a:r>
            <a:r>
              <a:rPr lang="fr-FR" altLang="en-US" dirty="0">
                <a:ea typeface="MS PGothic" panose="020B0600070205080204" pitchFamily="34" charset="-128"/>
                <a:cs typeface="Arial" panose="020B0604020202020204" pitchFamily="34" charset="0"/>
              </a:rPr>
              <a:t> </a:t>
            </a:r>
            <a:endParaRPr lang="en-US" dirty="0">
              <a:cs typeface="Arial" panose="020B0604020202020204" pitchFamily="34" charset="0"/>
            </a:endParaRPr>
          </a:p>
        </p:txBody>
      </p:sp>
      <p:grpSp>
        <p:nvGrpSpPr>
          <p:cNvPr id="14" name="Group 13" descr="Back to map link icon">
            <a:extLst>
              <a:ext uri="{FF2B5EF4-FFF2-40B4-BE49-F238E27FC236}">
                <a16:creationId xmlns:a16="http://schemas.microsoft.com/office/drawing/2014/main" id="{EB509A6C-8D05-5B91-CFAB-B51739237DAA}"/>
              </a:ext>
            </a:extLst>
          </p:cNvPr>
          <p:cNvGrpSpPr/>
          <p:nvPr/>
        </p:nvGrpSpPr>
        <p:grpSpPr>
          <a:xfrm>
            <a:off x="8772940" y="365126"/>
            <a:ext cx="2378470" cy="710288"/>
            <a:chOff x="8772940" y="365126"/>
            <a:chExt cx="2378470" cy="710288"/>
          </a:xfrm>
        </p:grpSpPr>
        <p:sp>
          <p:nvSpPr>
            <p:cNvPr id="15" name="Action Button: Go Back or Previous 14">
              <a:hlinkClick r:id="rId3" action="ppaction://hlinksldjump" highlightClick="1"/>
              <a:extLst>
                <a:ext uri="{FF2B5EF4-FFF2-40B4-BE49-F238E27FC236}">
                  <a16:creationId xmlns:a16="http://schemas.microsoft.com/office/drawing/2014/main" id="{1B7201AF-6EFE-E06D-0587-947E14B9033A}"/>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ABF05DC1-D9FB-746C-BD24-BA40E4F439A7}"/>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7" name="Content Placeholder 16">
            <a:extLst>
              <a:ext uri="{FF2B5EF4-FFF2-40B4-BE49-F238E27FC236}">
                <a16:creationId xmlns:a16="http://schemas.microsoft.com/office/drawing/2014/main" id="{94C9607B-1BBA-70BB-68B1-0ADE8B4CA163}"/>
              </a:ext>
            </a:extLst>
          </p:cNvPr>
          <p:cNvSpPr>
            <a:spLocks noGrp="1"/>
          </p:cNvSpPr>
          <p:nvPr>
            <p:ph idx="1"/>
          </p:nvPr>
        </p:nvSpPr>
        <p:spPr/>
        <p:txBody>
          <a:bodyPr/>
          <a:lstStyle/>
          <a:p>
            <a:pPr>
              <a:spcBef>
                <a:spcPts val="0"/>
              </a:spcBef>
            </a:pPr>
            <a:r>
              <a:rPr lang="en-GB" sz="2400" dirty="0"/>
              <a:t>Other Palaeolithic art from the caves includes a beautiful carving of a horse on an animal bone.</a:t>
            </a:r>
          </a:p>
          <a:p>
            <a:pPr>
              <a:spcBef>
                <a:spcPts val="0"/>
              </a:spcBef>
            </a:pPr>
            <a:endParaRPr lang="en-GB" sz="2400" dirty="0"/>
          </a:p>
          <a:p>
            <a:pPr>
              <a:spcBef>
                <a:spcPts val="0"/>
              </a:spcBef>
            </a:pPr>
            <a:r>
              <a:rPr lang="en-GB" sz="2400" dirty="0"/>
              <a:t>The large mammals carved on the cave walls include wild cattle, horse and red deer. </a:t>
            </a:r>
          </a:p>
          <a:p>
            <a:pPr>
              <a:spcBef>
                <a:spcPts val="0"/>
              </a:spcBef>
            </a:pPr>
            <a:endParaRPr lang="en-GB" sz="2400" dirty="0"/>
          </a:p>
          <a:p>
            <a:pPr>
              <a:spcBef>
                <a:spcPts val="0"/>
              </a:spcBef>
            </a:pPr>
            <a:r>
              <a:rPr lang="en-GB" sz="2400" dirty="0"/>
              <a:t>Animal bones found in the caves show that modern humans were also trapping Arctic hare for their fur.</a:t>
            </a:r>
          </a:p>
        </p:txBody>
      </p:sp>
      <p:grpSp>
        <p:nvGrpSpPr>
          <p:cNvPr id="26" name="Group 25" descr="Why do you think people carved pictures of animals? ">
            <a:extLst>
              <a:ext uri="{FF2B5EF4-FFF2-40B4-BE49-F238E27FC236}">
                <a16:creationId xmlns:a16="http://schemas.microsoft.com/office/drawing/2014/main" id="{702A628E-88C5-1EA2-5C8A-8207C2E2EC93}"/>
              </a:ext>
            </a:extLst>
          </p:cNvPr>
          <p:cNvGrpSpPr/>
          <p:nvPr/>
        </p:nvGrpSpPr>
        <p:grpSpPr>
          <a:xfrm>
            <a:off x="162284" y="5452642"/>
            <a:ext cx="5306985" cy="1345167"/>
            <a:chOff x="162284" y="5452642"/>
            <a:chExt cx="5306985" cy="1345167"/>
          </a:xfrm>
        </p:grpSpPr>
        <p:grpSp>
          <p:nvGrpSpPr>
            <p:cNvPr id="22" name="Washi">
              <a:extLst>
                <a:ext uri="{FF2B5EF4-FFF2-40B4-BE49-F238E27FC236}">
                  <a16:creationId xmlns:a16="http://schemas.microsoft.com/office/drawing/2014/main" id="{C77D3446-99B9-1EF7-9BE0-FDF4AC24B581}"/>
                </a:ext>
                <a:ext uri="{C183D7F6-B498-43B3-948B-1728B52AA6E4}">
                  <adec:decorative xmlns:adec="http://schemas.microsoft.com/office/drawing/2017/decorative" val="1"/>
                </a:ext>
              </a:extLst>
            </p:cNvPr>
            <p:cNvGrpSpPr/>
            <p:nvPr/>
          </p:nvGrpSpPr>
          <p:grpSpPr>
            <a:xfrm>
              <a:off x="162284" y="5622790"/>
              <a:ext cx="5018172" cy="1175019"/>
              <a:chOff x="10255561" y="-85906"/>
              <a:chExt cx="3407550" cy="3154680"/>
            </a:xfrm>
          </p:grpSpPr>
          <p:sp>
            <p:nvSpPr>
              <p:cNvPr id="23" name="Washi">
                <a:extLst>
                  <a:ext uri="{FF2B5EF4-FFF2-40B4-BE49-F238E27FC236}">
                    <a16:creationId xmlns:a16="http://schemas.microsoft.com/office/drawing/2014/main" id="{4FF7B900-E1B7-FC56-E889-0DD2A27CC733}"/>
                  </a:ext>
                  <a:ext uri="{C183D7F6-B498-43B3-948B-1728B52AA6E4}">
                    <adec:decorative xmlns:adec="http://schemas.microsoft.com/office/drawing/2017/decorative" val="1"/>
                  </a:ext>
                </a:extLst>
              </p:cNvPr>
              <p:cNvSpPr txBox="1">
                <a:spLocks/>
              </p:cNvSpPr>
              <p:nvPr/>
            </p:nvSpPr>
            <p:spPr>
              <a:xfrm>
                <a:off x="10255561" y="-85906"/>
                <a:ext cx="3407550" cy="3154680"/>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4" name="Text Placeholder" descr="Why do you think people carved pictures of animals? ">
                <a:extLst>
                  <a:ext uri="{FF2B5EF4-FFF2-40B4-BE49-F238E27FC236}">
                    <a16:creationId xmlns:a16="http://schemas.microsoft.com/office/drawing/2014/main" id="{90DAAF7B-C9AB-3CDA-CC2B-9AB490BC22AB}"/>
                  </a:ext>
                  <a:ext uri="{C183D7F6-B498-43B3-948B-1728B52AA6E4}">
                    <adec:decorative xmlns:adec="http://schemas.microsoft.com/office/drawing/2017/decorative" val="0"/>
                  </a:ext>
                </a:extLst>
              </p:cNvPr>
              <p:cNvSpPr txBox="1">
                <a:spLocks/>
              </p:cNvSpPr>
              <p:nvPr/>
            </p:nvSpPr>
            <p:spPr>
              <a:xfrm rot="21383919">
                <a:off x="10642417" y="481908"/>
                <a:ext cx="2577064" cy="200201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ea typeface="MS PGothic" panose="020B0600070205080204" pitchFamily="34" charset="-128"/>
                    <a:cs typeface="Arial" panose="020B0604020202020204" pitchFamily="34" charset="0"/>
                  </a:rPr>
                  <a:t>Why do you think people carved pictures of animals? </a:t>
                </a:r>
              </a:p>
            </p:txBody>
          </p:sp>
        </p:grpSp>
        <p:pic>
          <p:nvPicPr>
            <p:cNvPr id="25" name="Question Mark">
              <a:extLst>
                <a:ext uri="{FF2B5EF4-FFF2-40B4-BE49-F238E27FC236}">
                  <a16:creationId xmlns:a16="http://schemas.microsoft.com/office/drawing/2014/main" id="{5202943E-7785-5E12-D253-2A7C4B08E6E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4724423" y="5452642"/>
              <a:ext cx="744846" cy="1318312"/>
            </a:xfrm>
            <a:prstGeom prst="rect">
              <a:avLst/>
            </a:prstGeom>
          </p:spPr>
        </p:pic>
      </p:grpSp>
      <p:pic>
        <p:nvPicPr>
          <p:cNvPr id="21" name="Picture Placeholder 20" descr="A close-up of a carving of a horse on an animal bone">
            <a:extLst>
              <a:ext uri="{FF2B5EF4-FFF2-40B4-BE49-F238E27FC236}">
                <a16:creationId xmlns:a16="http://schemas.microsoft.com/office/drawing/2014/main" id="{F7412452-7D0D-EB50-9C9F-1279B0D47EE4}"/>
              </a:ext>
            </a:extLst>
          </p:cNvPr>
          <p:cNvPicPr>
            <a:picLocks noGrp="1" noChangeAspect="1"/>
          </p:cNvPicPr>
          <p:nvPr>
            <p:ph type="pic" sz="quarter" idx="10"/>
          </p:nvPr>
        </p:nvPicPr>
        <p:blipFill>
          <a:blip r:embed="rId6"/>
          <a:srcRect l="14307" r="14307"/>
          <a:stretch>
            <a:fillRect/>
          </a:stretch>
        </p:blipFill>
        <p:spPr/>
      </p:pic>
      <p:sp>
        <p:nvSpPr>
          <p:cNvPr id="19" name="Text Placeholder 18">
            <a:extLst>
              <a:ext uri="{FF2B5EF4-FFF2-40B4-BE49-F238E27FC236}">
                <a16:creationId xmlns:a16="http://schemas.microsoft.com/office/drawing/2014/main" id="{99661DE0-AAC7-022A-7812-4826F1C01840}"/>
              </a:ext>
            </a:extLst>
          </p:cNvPr>
          <p:cNvSpPr>
            <a:spLocks noGrp="1"/>
          </p:cNvSpPr>
          <p:nvPr>
            <p:ph type="body" sz="quarter" idx="23"/>
          </p:nvPr>
        </p:nvSpPr>
        <p:spPr/>
        <p:txBody>
          <a:bodyPr/>
          <a:lstStyle/>
          <a:p>
            <a:r>
              <a:rPr lang="en-GB" dirty="0"/>
              <a:t>Carving of a horse on a bone</a:t>
            </a:r>
          </a:p>
        </p:txBody>
      </p:sp>
    </p:spTree>
    <p:extLst>
      <p:ext uri="{BB962C8B-B14F-4D97-AF65-F5344CB8AC3E}">
        <p14:creationId xmlns:p14="http://schemas.microsoft.com/office/powerpoint/2010/main" val="250569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F47D8-5195-D56F-00C9-ACD6D10C4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E4BEB-8AAF-59BD-56E4-C749CCCD1E1A}"/>
              </a:ext>
            </a:extLst>
          </p:cNvPr>
          <p:cNvSpPr>
            <a:spLocks noGrp="1"/>
          </p:cNvSpPr>
          <p:nvPr>
            <p:ph type="title"/>
          </p:nvPr>
        </p:nvSpPr>
        <p:spPr/>
        <p:txBody>
          <a:bodyPr/>
          <a:lstStyle/>
          <a:p>
            <a:r>
              <a:rPr lang="en-GB" altLang="en-US" sz="3200" dirty="0">
                <a:cs typeface="Arial" panose="020B0604020202020204" pitchFamily="34" charset="0"/>
              </a:rPr>
              <a:t>Gough’s Cave, Somerset</a:t>
            </a:r>
            <a:endParaRPr lang="en-US" dirty="0">
              <a:cs typeface="Arial" panose="020B0604020202020204" pitchFamily="34" charset="0"/>
            </a:endParaRPr>
          </a:p>
        </p:txBody>
      </p:sp>
      <p:grpSp>
        <p:nvGrpSpPr>
          <p:cNvPr id="3" name="Group 2" descr="Back to map link icon">
            <a:extLst>
              <a:ext uri="{FF2B5EF4-FFF2-40B4-BE49-F238E27FC236}">
                <a16:creationId xmlns:a16="http://schemas.microsoft.com/office/drawing/2014/main" id="{69C12CE2-6058-8F24-B4AE-A49E88B92C31}"/>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031DB561-0030-8D3C-D4D3-BBEF34A27D4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C621E28-0C20-095C-537A-E5B36AC3008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7" name="Content Placeholder 6">
            <a:extLst>
              <a:ext uri="{FF2B5EF4-FFF2-40B4-BE49-F238E27FC236}">
                <a16:creationId xmlns:a16="http://schemas.microsoft.com/office/drawing/2014/main" id="{23D77720-6852-1459-5E42-73A188A0FA64}"/>
              </a:ext>
            </a:extLst>
          </p:cNvPr>
          <p:cNvSpPr>
            <a:spLocks noGrp="1"/>
          </p:cNvSpPr>
          <p:nvPr>
            <p:ph idx="1"/>
          </p:nvPr>
        </p:nvSpPr>
        <p:spPr>
          <a:xfrm>
            <a:off x="381886" y="1411704"/>
            <a:ext cx="5324852" cy="3830147"/>
          </a:xfrm>
        </p:spPr>
        <p:txBody>
          <a:bodyPr/>
          <a:lstStyle/>
          <a:p>
            <a:pPr>
              <a:spcBef>
                <a:spcPts val="0"/>
              </a:spcBef>
            </a:pPr>
            <a:r>
              <a:rPr lang="en-GB" sz="2400" dirty="0"/>
              <a:t>The remains of modern humans from Gough’s Cave in Somerset have revealed a grisly secret. </a:t>
            </a:r>
          </a:p>
          <a:p>
            <a:pPr>
              <a:spcBef>
                <a:spcPts val="0"/>
              </a:spcBef>
            </a:pPr>
            <a:endParaRPr lang="en-GB" sz="2400" dirty="0"/>
          </a:p>
          <a:p>
            <a:pPr>
              <a:spcBef>
                <a:spcPts val="0"/>
              </a:spcBef>
            </a:pPr>
            <a:r>
              <a:rPr lang="en-GB" sz="2400" dirty="0"/>
              <a:t>Around 15,000 years ago, some human bodies were being butchered, the bones chewed and cracked for the marrow. Cups were made from people’s skulls.</a:t>
            </a:r>
          </a:p>
        </p:txBody>
      </p:sp>
      <p:pic>
        <p:nvPicPr>
          <p:cNvPr id="12" name="Picture Placeholder 11" descr="A photography of lots of pieces of human remains laid out from Gough’s Cave. You can see parts of jaws and teeth as well as bits of skulls. ">
            <a:extLst>
              <a:ext uri="{FF2B5EF4-FFF2-40B4-BE49-F238E27FC236}">
                <a16:creationId xmlns:a16="http://schemas.microsoft.com/office/drawing/2014/main" id="{33B9FC8A-989B-C34C-EF02-2D3336EEC115}"/>
              </a:ext>
            </a:extLst>
          </p:cNvPr>
          <p:cNvPicPr>
            <a:picLocks noGrp="1" noChangeAspect="1"/>
          </p:cNvPicPr>
          <p:nvPr>
            <p:ph type="pic" sz="quarter" idx="10"/>
          </p:nvPr>
        </p:nvPicPr>
        <p:blipFill>
          <a:blip r:embed="rId4"/>
          <a:stretch>
            <a:fillRect/>
          </a:stretch>
        </p:blipFill>
        <p:spPr>
          <a:xfrm>
            <a:off x="5938092" y="2563313"/>
            <a:ext cx="6048375" cy="3629025"/>
          </a:xfrm>
        </p:spPr>
      </p:pic>
      <p:sp>
        <p:nvSpPr>
          <p:cNvPr id="10" name="Text Placeholder 9">
            <a:extLst>
              <a:ext uri="{FF2B5EF4-FFF2-40B4-BE49-F238E27FC236}">
                <a16:creationId xmlns:a16="http://schemas.microsoft.com/office/drawing/2014/main" id="{E7EF64E9-53FC-DB30-359E-6B4AE54FF49F}"/>
              </a:ext>
            </a:extLst>
          </p:cNvPr>
          <p:cNvSpPr>
            <a:spLocks noGrp="1"/>
          </p:cNvSpPr>
          <p:nvPr>
            <p:ph type="body" sz="quarter" idx="23"/>
          </p:nvPr>
        </p:nvSpPr>
        <p:spPr/>
        <p:txBody>
          <a:bodyPr/>
          <a:lstStyle/>
          <a:p>
            <a:r>
              <a:rPr lang="en-GB" dirty="0"/>
              <a:t>Skull fragments</a:t>
            </a:r>
          </a:p>
        </p:txBody>
      </p:sp>
      <p:grpSp>
        <p:nvGrpSpPr>
          <p:cNvPr id="13" name="Post-It">
            <a:extLst>
              <a:ext uri="{FF2B5EF4-FFF2-40B4-BE49-F238E27FC236}">
                <a16:creationId xmlns:a16="http://schemas.microsoft.com/office/drawing/2014/main" id="{4A90FB96-6F67-D7D5-3B8D-B813553CE914}"/>
              </a:ext>
              <a:ext uri="{C183D7F6-B498-43B3-948B-1728B52AA6E4}">
                <adec:decorative xmlns:adec="http://schemas.microsoft.com/office/drawing/2017/decorative" val="1"/>
              </a:ext>
            </a:extLst>
          </p:cNvPr>
          <p:cNvGrpSpPr/>
          <p:nvPr/>
        </p:nvGrpSpPr>
        <p:grpSpPr>
          <a:xfrm>
            <a:off x="86984" y="5159761"/>
            <a:ext cx="5851108" cy="1698239"/>
            <a:chOff x="439945" y="2669661"/>
            <a:chExt cx="2887393" cy="4067519"/>
          </a:xfrm>
        </p:grpSpPr>
        <p:sp>
          <p:nvSpPr>
            <p:cNvPr id="14" name="Decorative-Blob">
              <a:extLst>
                <a:ext uri="{FF2B5EF4-FFF2-40B4-BE49-F238E27FC236}">
                  <a16:creationId xmlns:a16="http://schemas.microsoft.com/office/drawing/2014/main" id="{25389EE8-D840-B3BF-7140-0983A8FB9CDC}"/>
                </a:ext>
                <a:ext uri="{C183D7F6-B498-43B3-948B-1728B52AA6E4}">
                  <adec:decorative xmlns:adec="http://schemas.microsoft.com/office/drawing/2017/decorative" val="1"/>
                </a:ext>
              </a:extLst>
            </p:cNvPr>
            <p:cNvSpPr/>
            <p:nvPr/>
          </p:nvSpPr>
          <p:spPr>
            <a:xfrm>
              <a:off x="439945" y="2906868"/>
              <a:ext cx="2887393" cy="383031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5" name="Decorative-Washi">
              <a:extLst>
                <a:ext uri="{FF2B5EF4-FFF2-40B4-BE49-F238E27FC236}">
                  <a16:creationId xmlns:a16="http://schemas.microsoft.com/office/drawing/2014/main" id="{217FC949-1EAC-B6DE-BC37-581B8E42731D}"/>
                </a:ext>
                <a:ext uri="{C183D7F6-B498-43B3-948B-1728B52AA6E4}">
                  <adec:decorative xmlns:adec="http://schemas.microsoft.com/office/drawing/2017/decorative" val="1"/>
                </a:ext>
              </a:extLst>
            </p:cNvPr>
            <p:cNvSpPr/>
            <p:nvPr/>
          </p:nvSpPr>
          <p:spPr>
            <a:xfrm rot="10800000" flipV="1">
              <a:off x="956606" y="2669661"/>
              <a:ext cx="1699655" cy="737269"/>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6" name="Subtitle-Text">
              <a:extLst>
                <a:ext uri="{FF2B5EF4-FFF2-40B4-BE49-F238E27FC236}">
                  <a16:creationId xmlns:a16="http://schemas.microsoft.com/office/drawing/2014/main" id="{61791425-F197-FA3D-5F2A-B2EBB1F364A6}"/>
                </a:ext>
              </a:extLst>
            </p:cNvPr>
            <p:cNvSpPr txBox="1">
              <a:spLocks/>
            </p:cNvSpPr>
            <p:nvPr/>
          </p:nvSpPr>
          <p:spPr>
            <a:xfrm rot="21383919">
              <a:off x="1046896" y="2891611"/>
              <a:ext cx="1457889" cy="29337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ACTIVITY</a:t>
              </a:r>
            </a:p>
          </p:txBody>
        </p:sp>
        <p:sp>
          <p:nvSpPr>
            <p:cNvPr id="17" name="Main-Text" descr="Post-it note to highlight text">
              <a:extLst>
                <a:ext uri="{FF2B5EF4-FFF2-40B4-BE49-F238E27FC236}">
                  <a16:creationId xmlns:a16="http://schemas.microsoft.com/office/drawing/2014/main" id="{7B7577DA-9CB6-F39C-FD3E-D20304F0791E}"/>
                </a:ext>
              </a:extLst>
            </p:cNvPr>
            <p:cNvSpPr txBox="1"/>
            <p:nvPr/>
          </p:nvSpPr>
          <p:spPr>
            <a:xfrm>
              <a:off x="625325" y="3348886"/>
              <a:ext cx="2516632" cy="2947247"/>
            </a:xfrm>
            <a:prstGeom prst="rect">
              <a:avLst/>
            </a:prstGeom>
            <a:noFill/>
          </p:spPr>
          <p:txBody>
            <a:bodyPr wrap="square" rtlCol="0">
              <a:spAutoFit/>
            </a:bodyPr>
            <a:lstStyle/>
            <a:p>
              <a:r>
                <a:rPr lang="en-GB" altLang="en-US" sz="2000" dirty="0"/>
                <a:t>Different cultures have always had different ways of dealing with death – can you find out about the rituals of other ancient cultures, such as the Egyptians?</a:t>
              </a:r>
            </a:p>
          </p:txBody>
        </p:sp>
      </p:grpSp>
    </p:spTree>
    <p:extLst>
      <p:ext uri="{BB962C8B-B14F-4D97-AF65-F5344CB8AC3E}">
        <p14:creationId xmlns:p14="http://schemas.microsoft.com/office/powerpoint/2010/main" val="285494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22EF3-7779-A2CF-CF3D-1FAADB0EC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B7272A-A8C3-F55F-D227-E5894FD40DED}"/>
              </a:ext>
            </a:extLst>
          </p:cNvPr>
          <p:cNvSpPr>
            <a:spLocks noGrp="1"/>
          </p:cNvSpPr>
          <p:nvPr>
            <p:ph type="title"/>
          </p:nvPr>
        </p:nvSpPr>
        <p:spPr/>
        <p:txBody>
          <a:bodyPr/>
          <a:lstStyle/>
          <a:p>
            <a:r>
              <a:rPr lang="en-GB" altLang="en-US" sz="3200" dirty="0">
                <a:cs typeface="Arial" panose="020B0604020202020204" pitchFamily="34" charset="0"/>
              </a:rPr>
              <a:t>Gough’s Cave, Somerset </a:t>
            </a:r>
            <a:endParaRPr lang="en-US" dirty="0">
              <a:cs typeface="Arial" panose="020B0604020202020204" pitchFamily="34" charset="0"/>
            </a:endParaRPr>
          </a:p>
        </p:txBody>
      </p:sp>
      <p:grpSp>
        <p:nvGrpSpPr>
          <p:cNvPr id="3" name="Group 2" descr="Back to map link icon">
            <a:extLst>
              <a:ext uri="{FF2B5EF4-FFF2-40B4-BE49-F238E27FC236}">
                <a16:creationId xmlns:a16="http://schemas.microsoft.com/office/drawing/2014/main" id="{F12B7660-EC01-17B5-C6BE-3F6F274E3FF5}"/>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F204F2AE-8C45-D0CA-21F5-0F2F64990456}"/>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7B5F918C-CD59-DD1D-DF8F-168AED3F0C0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7" name="Content Placeholder 6">
            <a:extLst>
              <a:ext uri="{FF2B5EF4-FFF2-40B4-BE49-F238E27FC236}">
                <a16:creationId xmlns:a16="http://schemas.microsoft.com/office/drawing/2014/main" id="{481F1A43-0F2B-8375-5CBE-B7FF3D362176}"/>
              </a:ext>
            </a:extLst>
          </p:cNvPr>
          <p:cNvSpPr>
            <a:spLocks noGrp="1"/>
          </p:cNvSpPr>
          <p:nvPr>
            <p:ph idx="1"/>
          </p:nvPr>
        </p:nvSpPr>
        <p:spPr>
          <a:xfrm>
            <a:off x="381886" y="1411704"/>
            <a:ext cx="5324852" cy="5081170"/>
          </a:xfrm>
        </p:spPr>
        <p:txBody>
          <a:bodyPr/>
          <a:lstStyle/>
          <a:p>
            <a:pPr>
              <a:spcBef>
                <a:spcPts val="0"/>
              </a:spcBef>
            </a:pPr>
            <a:r>
              <a:rPr lang="en-GB" sz="2400" dirty="0"/>
              <a:t>Archaeologists think the cannibalism and skull cups may have been part of funerary rituals, though it is unclear whether they involved loved ones or enemies.</a:t>
            </a:r>
          </a:p>
          <a:p>
            <a:pPr>
              <a:spcBef>
                <a:spcPts val="0"/>
              </a:spcBef>
            </a:pPr>
            <a:endParaRPr lang="en-GB" sz="2400" dirty="0"/>
          </a:p>
          <a:p>
            <a:pPr>
              <a:spcBef>
                <a:spcPts val="0"/>
              </a:spcBef>
            </a:pPr>
            <a:r>
              <a:rPr lang="en-GB" sz="2400" dirty="0"/>
              <a:t>Finds from Gough’s Cave show that Palaeolithic people did not always behave like we do today. </a:t>
            </a:r>
          </a:p>
          <a:p>
            <a:pPr>
              <a:spcBef>
                <a:spcPts val="0"/>
              </a:spcBef>
            </a:pPr>
            <a:endParaRPr lang="en-GB" sz="2400" dirty="0"/>
          </a:p>
          <a:p>
            <a:pPr>
              <a:spcBef>
                <a:spcPts val="0"/>
              </a:spcBef>
            </a:pPr>
            <a:r>
              <a:rPr lang="en-GB" sz="2400" dirty="0"/>
              <a:t>People’s beliefs and customs have changed over time just as much as their tools and technology.</a:t>
            </a:r>
          </a:p>
        </p:txBody>
      </p:sp>
      <p:pic>
        <p:nvPicPr>
          <p:cNvPr id="12" name="Picture Placeholder 11" descr="A photography of lots of pieces of human remains laid out from Gough’s Cave. You can see parts of jaws and teeth as well as bits of skulls. ">
            <a:extLst>
              <a:ext uri="{FF2B5EF4-FFF2-40B4-BE49-F238E27FC236}">
                <a16:creationId xmlns:a16="http://schemas.microsoft.com/office/drawing/2014/main" id="{CE81BBFB-9E06-3ED4-21AD-259E55CA9B7F}"/>
              </a:ext>
            </a:extLst>
          </p:cNvPr>
          <p:cNvPicPr>
            <a:picLocks noGrp="1" noChangeAspect="1"/>
          </p:cNvPicPr>
          <p:nvPr>
            <p:ph type="pic" sz="quarter" idx="10"/>
          </p:nvPr>
        </p:nvPicPr>
        <p:blipFill>
          <a:blip r:embed="rId4"/>
          <a:stretch>
            <a:fillRect/>
          </a:stretch>
        </p:blipFill>
        <p:spPr>
          <a:xfrm>
            <a:off x="5938092" y="2563313"/>
            <a:ext cx="6048375" cy="3629025"/>
          </a:xfrm>
        </p:spPr>
      </p:pic>
      <p:sp>
        <p:nvSpPr>
          <p:cNvPr id="10" name="Text Placeholder 9">
            <a:extLst>
              <a:ext uri="{FF2B5EF4-FFF2-40B4-BE49-F238E27FC236}">
                <a16:creationId xmlns:a16="http://schemas.microsoft.com/office/drawing/2014/main" id="{3BE480FE-B3A9-C842-65EF-CAE39CCF1504}"/>
              </a:ext>
            </a:extLst>
          </p:cNvPr>
          <p:cNvSpPr>
            <a:spLocks noGrp="1"/>
          </p:cNvSpPr>
          <p:nvPr>
            <p:ph type="body" sz="quarter" idx="23"/>
          </p:nvPr>
        </p:nvSpPr>
        <p:spPr/>
        <p:txBody>
          <a:bodyPr/>
          <a:lstStyle/>
          <a:p>
            <a:r>
              <a:rPr lang="en-GB" dirty="0"/>
              <a:t>Skull fragments</a:t>
            </a:r>
          </a:p>
        </p:txBody>
      </p:sp>
    </p:spTree>
    <p:extLst>
      <p:ext uri="{BB962C8B-B14F-4D97-AF65-F5344CB8AC3E}">
        <p14:creationId xmlns:p14="http://schemas.microsoft.com/office/powerpoint/2010/main" val="393537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7D16AB-41C0-EAF5-53B5-EFF0057FC0F6}"/>
              </a:ext>
            </a:extLst>
          </p:cNvPr>
          <p:cNvSpPr>
            <a:spLocks noGrp="1"/>
          </p:cNvSpPr>
          <p:nvPr>
            <p:ph type="title"/>
          </p:nvPr>
        </p:nvSpPr>
        <p:spPr/>
        <p:txBody>
          <a:bodyPr/>
          <a:lstStyle/>
          <a:p>
            <a:r>
              <a:rPr lang="en-US" dirty="0"/>
              <a:t>The Palaeolithic</a:t>
            </a:r>
          </a:p>
        </p:txBody>
      </p:sp>
      <p:sp>
        <p:nvSpPr>
          <p:cNvPr id="6" name="Content Placeholder 5">
            <a:extLst>
              <a:ext uri="{FF2B5EF4-FFF2-40B4-BE49-F238E27FC236}">
                <a16:creationId xmlns:a16="http://schemas.microsoft.com/office/drawing/2014/main" id="{349AC4C5-7DC3-6385-35E9-05B930922CCD}"/>
              </a:ext>
            </a:extLst>
          </p:cNvPr>
          <p:cNvSpPr>
            <a:spLocks noGrp="1"/>
          </p:cNvSpPr>
          <p:nvPr>
            <p:ph idx="1"/>
          </p:nvPr>
        </p:nvSpPr>
        <p:spPr/>
        <p:txBody>
          <a:bodyPr/>
          <a:lstStyle/>
          <a:p>
            <a:pPr>
              <a:spcBef>
                <a:spcPts val="0"/>
              </a:spcBef>
            </a:pPr>
            <a:r>
              <a:rPr lang="en-GB" sz="2400" dirty="0"/>
              <a:t>The Palaeolithic is a very long period of prehistory. It tells the exciting story of our earliest ancestors.</a:t>
            </a:r>
          </a:p>
          <a:p>
            <a:pPr>
              <a:spcBef>
                <a:spcPts val="0"/>
              </a:spcBef>
            </a:pPr>
            <a:endParaRPr lang="en-GB" sz="2400" dirty="0"/>
          </a:p>
          <a:p>
            <a:pPr>
              <a:spcBef>
                <a:spcPts val="0"/>
              </a:spcBef>
            </a:pPr>
            <a:r>
              <a:rPr lang="en-GB" sz="2400" dirty="0"/>
              <a:t>It is divided into three parts: </a:t>
            </a:r>
          </a:p>
          <a:p>
            <a:pPr>
              <a:spcBef>
                <a:spcPts val="0"/>
              </a:spcBef>
            </a:pPr>
            <a:endParaRPr lang="en-GB" sz="2400" dirty="0"/>
          </a:p>
          <a:p>
            <a:pPr>
              <a:spcBef>
                <a:spcPts val="0"/>
              </a:spcBef>
            </a:pPr>
            <a:r>
              <a:rPr lang="en-GB" sz="2400" dirty="0"/>
              <a:t>Lower Palaeolithic </a:t>
            </a:r>
          </a:p>
          <a:p>
            <a:pPr>
              <a:spcBef>
                <a:spcPts val="0"/>
              </a:spcBef>
            </a:pPr>
            <a:r>
              <a:rPr lang="en-GB" sz="1800" dirty="0"/>
              <a:t>(before about 300,000 years ago)</a:t>
            </a:r>
          </a:p>
          <a:p>
            <a:pPr>
              <a:spcBef>
                <a:spcPts val="0"/>
              </a:spcBef>
            </a:pPr>
            <a:endParaRPr lang="en-GB" sz="2400" dirty="0"/>
          </a:p>
          <a:p>
            <a:pPr>
              <a:spcBef>
                <a:spcPts val="0"/>
              </a:spcBef>
            </a:pPr>
            <a:r>
              <a:rPr lang="en-GB" sz="2400" dirty="0"/>
              <a:t>Middle Palaeolithic </a:t>
            </a:r>
          </a:p>
          <a:p>
            <a:pPr>
              <a:spcBef>
                <a:spcPts val="0"/>
              </a:spcBef>
            </a:pPr>
            <a:r>
              <a:rPr lang="en-GB" sz="1800" dirty="0"/>
              <a:t>(300,000 to 40,000 years ago) </a:t>
            </a:r>
          </a:p>
          <a:p>
            <a:pPr>
              <a:spcBef>
                <a:spcPts val="0"/>
              </a:spcBef>
            </a:pPr>
            <a:endParaRPr lang="en-GB" sz="2400" dirty="0"/>
          </a:p>
          <a:p>
            <a:pPr>
              <a:spcBef>
                <a:spcPts val="0"/>
              </a:spcBef>
            </a:pPr>
            <a:r>
              <a:rPr lang="en-GB" sz="2400" dirty="0"/>
              <a:t>Upper Palaeolithic </a:t>
            </a:r>
          </a:p>
          <a:p>
            <a:pPr>
              <a:spcBef>
                <a:spcPts val="0"/>
              </a:spcBef>
            </a:pPr>
            <a:r>
              <a:rPr lang="en-GB" sz="1800" dirty="0"/>
              <a:t>(40,000 to 11,000 years ago) </a:t>
            </a:r>
          </a:p>
          <a:p>
            <a:endParaRPr lang="en-GB" dirty="0"/>
          </a:p>
        </p:txBody>
      </p:sp>
      <p:pic>
        <p:nvPicPr>
          <p:cNvPr id="10" name="Picture Placeholder 9" descr="Timeline showing the three phases of the Palaeolithic">
            <a:extLst>
              <a:ext uri="{FF2B5EF4-FFF2-40B4-BE49-F238E27FC236}">
                <a16:creationId xmlns:a16="http://schemas.microsoft.com/office/drawing/2014/main" id="{55ED89D1-9AD5-3917-9592-68B39BB12AC8}"/>
              </a:ext>
            </a:extLst>
          </p:cNvPr>
          <p:cNvPicPr>
            <a:picLocks noGrp="1" noChangeAspect="1"/>
          </p:cNvPicPr>
          <p:nvPr>
            <p:ph type="pic" sz="quarter" idx="10"/>
          </p:nvPr>
        </p:nvPicPr>
        <p:blipFill>
          <a:blip r:embed="rId3"/>
          <a:srcRect l="-2421" r="16075"/>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71FC2562-D3C3-7CFA-6AE1-D75A5F5063B0}"/>
              </a:ext>
            </a:extLst>
          </p:cNvPr>
          <p:cNvSpPr>
            <a:spLocks noGrp="1"/>
          </p:cNvSpPr>
          <p:nvPr>
            <p:ph type="body" sz="quarter" idx="23"/>
          </p:nvPr>
        </p:nvSpPr>
        <p:spPr>
          <a:xfrm>
            <a:off x="7272670" y="6362816"/>
            <a:ext cx="3327990" cy="414338"/>
          </a:xfrm>
        </p:spPr>
        <p:txBody>
          <a:bodyPr/>
          <a:lstStyle/>
          <a:p>
            <a:r>
              <a:rPr lang="en-GB" dirty="0"/>
              <a:t>Three phases of the Palaeolithic</a:t>
            </a:r>
          </a:p>
        </p:txBody>
      </p:sp>
    </p:spTree>
    <p:extLst>
      <p:ext uri="{BB962C8B-B14F-4D97-AF65-F5344CB8AC3E}">
        <p14:creationId xmlns:p14="http://schemas.microsoft.com/office/powerpoint/2010/main" val="30336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DFC4-1374-87C1-F9D8-8DACB265DD25}"/>
              </a:ext>
            </a:extLst>
          </p:cNvPr>
          <p:cNvSpPr>
            <a:spLocks noGrp="1"/>
          </p:cNvSpPr>
          <p:nvPr>
            <p:ph type="title"/>
          </p:nvPr>
        </p:nvSpPr>
        <p:spPr/>
        <p:txBody>
          <a:bodyPr/>
          <a:lstStyle/>
          <a:p>
            <a:r>
              <a:rPr lang="en-US" dirty="0"/>
              <a:t>Hunter-gatherers</a:t>
            </a:r>
          </a:p>
        </p:txBody>
      </p:sp>
      <p:sp>
        <p:nvSpPr>
          <p:cNvPr id="3" name="Content Placeholder 2">
            <a:extLst>
              <a:ext uri="{FF2B5EF4-FFF2-40B4-BE49-F238E27FC236}">
                <a16:creationId xmlns:a16="http://schemas.microsoft.com/office/drawing/2014/main" id="{A4E1B497-1445-7D02-B1D1-EEC5B33D7337}"/>
              </a:ext>
            </a:extLst>
          </p:cNvPr>
          <p:cNvSpPr>
            <a:spLocks noGrp="1"/>
          </p:cNvSpPr>
          <p:nvPr>
            <p:ph idx="1"/>
          </p:nvPr>
        </p:nvSpPr>
        <p:spPr/>
        <p:txBody>
          <a:bodyPr/>
          <a:lstStyle/>
          <a:p>
            <a:pPr>
              <a:spcBef>
                <a:spcPts val="0"/>
              </a:spcBef>
              <a:buClr>
                <a:srgbClr val="77A942"/>
              </a:buClr>
              <a:buSzPct val="80000"/>
            </a:pPr>
            <a:r>
              <a:rPr lang="en-GB" altLang="en-US" sz="2400" dirty="0">
                <a:latin typeface="Arial" panose="020B0604020202020204" pitchFamily="34" charset="0"/>
                <a:ea typeface="MS PGothic" panose="020B0600070205080204" pitchFamily="34" charset="-128"/>
              </a:rPr>
              <a:t>The people who lived during the Palaeolithic were nomadic hunter-gatherers who used stone tools. </a:t>
            </a:r>
          </a:p>
          <a:p>
            <a:pPr>
              <a:spcBef>
                <a:spcPts val="0"/>
              </a:spcBef>
              <a:buClr>
                <a:srgbClr val="77A942"/>
              </a:buClr>
              <a:buSzPct val="80000"/>
            </a:pPr>
            <a:endParaRPr lang="en-GB" altLang="en-US" sz="2400" dirty="0">
              <a:latin typeface="Arial" panose="020B0604020202020204" pitchFamily="34" charset="0"/>
              <a:ea typeface="MS PGothic" panose="020B0600070205080204" pitchFamily="34" charset="-128"/>
            </a:endParaRPr>
          </a:p>
          <a:p>
            <a:pPr>
              <a:spcBef>
                <a:spcPts val="0"/>
              </a:spcBef>
              <a:buClr>
                <a:srgbClr val="77A942"/>
              </a:buClr>
              <a:buSzPct val="80000"/>
            </a:pPr>
            <a:r>
              <a:rPr lang="en-GB" altLang="en-US" sz="2400" dirty="0">
                <a:latin typeface="Arial" panose="020B0604020202020204" pitchFamily="34" charset="0"/>
                <a:ea typeface="MS PGothic" panose="020B0600070205080204" pitchFamily="34" charset="-128"/>
              </a:rPr>
              <a:t>They have left behind no large buildings or permanent settlements. </a:t>
            </a:r>
          </a:p>
          <a:p>
            <a:pPr>
              <a:spcBef>
                <a:spcPts val="0"/>
              </a:spcBef>
              <a:buClr>
                <a:srgbClr val="77A942"/>
              </a:buClr>
              <a:buSzPct val="80000"/>
            </a:pPr>
            <a:endParaRPr lang="en-GB" altLang="en-US" sz="2400" dirty="0">
              <a:latin typeface="Arial" panose="020B0604020202020204" pitchFamily="34" charset="0"/>
              <a:ea typeface="MS PGothic" panose="020B0600070205080204" pitchFamily="34" charset="-128"/>
            </a:endParaRPr>
          </a:p>
          <a:p>
            <a:pPr>
              <a:spcBef>
                <a:spcPts val="0"/>
              </a:spcBef>
              <a:buClr>
                <a:srgbClr val="77A942"/>
              </a:buClr>
              <a:buSzPct val="80000"/>
            </a:pPr>
            <a:r>
              <a:rPr lang="en-GB" altLang="en-US" sz="2400" dirty="0">
                <a:latin typeface="Arial" panose="020B0604020202020204" pitchFamily="34" charset="0"/>
                <a:ea typeface="MS PGothic" panose="020B0600070205080204" pitchFamily="34" charset="-128"/>
              </a:rPr>
              <a:t>Remains from this period are very hard to find and often in caves.</a:t>
            </a:r>
          </a:p>
          <a:p>
            <a:endParaRPr lang="en-US" dirty="0"/>
          </a:p>
        </p:txBody>
      </p:sp>
      <p:sp>
        <p:nvSpPr>
          <p:cNvPr id="10" name="Text Placeholder 9">
            <a:extLst>
              <a:ext uri="{FF2B5EF4-FFF2-40B4-BE49-F238E27FC236}">
                <a16:creationId xmlns:a16="http://schemas.microsoft.com/office/drawing/2014/main" id="{003EEFF3-1E40-6BAE-DBE4-5D6F5E7FEE5E}"/>
              </a:ext>
            </a:extLst>
          </p:cNvPr>
          <p:cNvSpPr>
            <a:spLocks noGrp="1"/>
          </p:cNvSpPr>
          <p:nvPr>
            <p:ph type="body" sz="quarter" idx="23"/>
          </p:nvPr>
        </p:nvSpPr>
        <p:spPr/>
        <p:txBody>
          <a:bodyPr/>
          <a:lstStyle/>
          <a:p>
            <a:r>
              <a:rPr lang="en-GB" dirty="0"/>
              <a:t>Upper Palaeolithic camp</a:t>
            </a:r>
          </a:p>
        </p:txBody>
      </p:sp>
      <p:pic>
        <p:nvPicPr>
          <p:cNvPr id="8" name="Picture Placeholder 7" descr="Reconstruction illustration giving an artist's impression of tool-making at an early Upper Palaeolithic hyena den, excavated near Oakham in Rutland, as it may have appeared 30,000 - 40,000 ">
            <a:extLst>
              <a:ext uri="{FF2B5EF4-FFF2-40B4-BE49-F238E27FC236}">
                <a16:creationId xmlns:a16="http://schemas.microsoft.com/office/drawing/2014/main" id="{590CBB82-0522-8EAF-C562-0CD835D76B38}"/>
              </a:ext>
            </a:extLst>
          </p:cNvPr>
          <p:cNvPicPr>
            <a:picLocks noGrp="1" noChangeAspect="1"/>
          </p:cNvPicPr>
          <p:nvPr>
            <p:ph type="pic" sz="quarter" idx="10"/>
          </p:nvPr>
        </p:nvPicPr>
        <p:blipFill>
          <a:blip r:embed="rId3"/>
          <a:srcRect l="607" r="9653"/>
          <a:stretch>
            <a:fillRect/>
          </a:stretch>
        </p:blipFill>
        <p:spPr>
          <a:xfrm>
            <a:off x="6096000" y="1411704"/>
            <a:ext cx="5714114" cy="4798596"/>
          </a:xfrm>
        </p:spPr>
      </p:pic>
    </p:spTree>
    <p:extLst>
      <p:ext uri="{BB962C8B-B14F-4D97-AF65-F5344CB8AC3E}">
        <p14:creationId xmlns:p14="http://schemas.microsoft.com/office/powerpoint/2010/main" val="214827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A72A3-CD27-2F77-53FC-F72C56A4A5C4}"/>
              </a:ext>
            </a:extLst>
          </p:cNvPr>
          <p:cNvSpPr>
            <a:spLocks noGrp="1"/>
          </p:cNvSpPr>
          <p:nvPr>
            <p:ph type="title"/>
          </p:nvPr>
        </p:nvSpPr>
        <p:spPr/>
        <p:txBody>
          <a:bodyPr/>
          <a:lstStyle/>
          <a:p>
            <a:r>
              <a:rPr lang="en-US" dirty="0"/>
              <a:t>Human Species</a:t>
            </a:r>
          </a:p>
        </p:txBody>
      </p:sp>
      <p:pic>
        <p:nvPicPr>
          <p:cNvPr id="4" name="Content Placeholder 3" descr="Picture showing the evolution of monkey to man in 6 stages. ">
            <a:extLst>
              <a:ext uri="{FF2B5EF4-FFF2-40B4-BE49-F238E27FC236}">
                <a16:creationId xmlns:a16="http://schemas.microsoft.com/office/drawing/2014/main" id="{991064E3-4B7E-D761-89B7-3EE300E46EC0}"/>
              </a:ext>
            </a:extLst>
          </p:cNvPr>
          <p:cNvPicPr>
            <a:picLocks noChangeAspect="1"/>
          </p:cNvPicPr>
          <p:nvPr/>
        </p:nvPicPr>
        <p:blipFill>
          <a:blip r:embed="rId3">
            <a:extLst>
              <a:ext uri="{28A0092B-C50C-407E-A947-70E740481C1C}">
                <a14:useLocalDpi xmlns:a14="http://schemas.microsoft.com/office/drawing/2010/main" val="0"/>
              </a:ext>
            </a:extLst>
          </a:blip>
          <a:srcRect b="8117"/>
          <a:stretch>
            <a:fillRect/>
          </a:stretch>
        </p:blipFill>
        <p:spPr>
          <a:xfrm>
            <a:off x="2614904" y="2321610"/>
            <a:ext cx="9178926" cy="4469270"/>
          </a:xfrm>
          <a:prstGeom prst="rect">
            <a:avLst/>
          </a:prstGeom>
        </p:spPr>
      </p:pic>
      <p:sp>
        <p:nvSpPr>
          <p:cNvPr id="5" name="TextBox 4">
            <a:hlinkClick r:id="rId4" action="ppaction://hlinksldjump"/>
            <a:extLst>
              <a:ext uri="{FF2B5EF4-FFF2-40B4-BE49-F238E27FC236}">
                <a16:creationId xmlns:a16="http://schemas.microsoft.com/office/drawing/2014/main" id="{8844154E-265D-6B5E-422A-16337BAFDC55}"/>
              </a:ext>
              <a:ext uri="{C183D7F6-B498-43B3-948B-1728B52AA6E4}">
                <adec:decorative xmlns:adec="http://schemas.microsoft.com/office/drawing/2017/decorative" val="1"/>
              </a:ext>
            </a:extLst>
          </p:cNvPr>
          <p:cNvSpPr txBox="1">
            <a:spLocks noChangeArrowheads="1"/>
          </p:cNvSpPr>
          <p:nvPr/>
        </p:nvSpPr>
        <p:spPr bwMode="auto">
          <a:xfrm>
            <a:off x="7717536" y="1997737"/>
            <a:ext cx="206016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GB" altLang="en-US" dirty="0">
                <a:latin typeface="Arial" panose="020B0604020202020204" pitchFamily="34" charset="0"/>
                <a:ea typeface="MS PGothic" panose="020B0600070205080204" pitchFamily="34" charset="-128"/>
              </a:rPr>
              <a:t>Neanderthals</a:t>
            </a:r>
            <a:br>
              <a:rPr lang="en-GB" altLang="en-US" dirty="0">
                <a:latin typeface="Arial" panose="020B0604020202020204" pitchFamily="34" charset="0"/>
                <a:ea typeface="MS PGothic" panose="020B0600070205080204" pitchFamily="34" charset="-128"/>
              </a:rPr>
            </a:br>
            <a:r>
              <a:rPr lang="en-GB" altLang="en-US" i="1" dirty="0">
                <a:latin typeface="Arial" panose="020B0604020202020204" pitchFamily="34" charset="0"/>
                <a:ea typeface="MS PGothic" panose="020B0600070205080204" pitchFamily="34" charset="-128"/>
              </a:rPr>
              <a:t>(Homo neanderthalensis)</a:t>
            </a:r>
            <a:r>
              <a:rPr lang="en-GB" altLang="en-US" dirty="0">
                <a:latin typeface="Arial" panose="020B0604020202020204" pitchFamily="34" charset="0"/>
                <a:ea typeface="MS PGothic" panose="020B0600070205080204" pitchFamily="34" charset="-128"/>
              </a:rPr>
              <a:t> </a:t>
            </a:r>
            <a:endParaRPr lang="en-GB" altLang="en-US" dirty="0">
              <a:latin typeface="Arial" panose="020B0604020202020204" pitchFamily="34" charset="0"/>
            </a:endParaRPr>
          </a:p>
        </p:txBody>
      </p:sp>
      <p:sp>
        <p:nvSpPr>
          <p:cNvPr id="6" name="TextBox 5">
            <a:extLst>
              <a:ext uri="{FF2B5EF4-FFF2-40B4-BE49-F238E27FC236}">
                <a16:creationId xmlns:a16="http://schemas.microsoft.com/office/drawing/2014/main" id="{9EF42F84-7C7D-260E-8E33-9CE2BC3DB64B}"/>
              </a:ext>
              <a:ext uri="{C183D7F6-B498-43B3-948B-1728B52AA6E4}">
                <adec:decorative xmlns:adec="http://schemas.microsoft.com/office/drawing/2017/decorative" val="1"/>
              </a:ext>
            </a:extLst>
          </p:cNvPr>
          <p:cNvSpPr txBox="1">
            <a:spLocks noChangeArrowheads="1"/>
          </p:cNvSpPr>
          <p:nvPr/>
        </p:nvSpPr>
        <p:spPr bwMode="auto">
          <a:xfrm>
            <a:off x="9672765" y="1997737"/>
            <a:ext cx="18804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GB" altLang="en-US" dirty="0">
                <a:latin typeface="Arial" panose="020B0604020202020204" pitchFamily="34" charset="0"/>
                <a:ea typeface="MS PGothic" panose="020B0600070205080204" pitchFamily="34" charset="-128"/>
              </a:rPr>
              <a:t>Modern man</a:t>
            </a:r>
            <a:br>
              <a:rPr lang="en-GB" altLang="en-US" dirty="0">
                <a:latin typeface="Arial" panose="020B0604020202020204" pitchFamily="34" charset="0"/>
                <a:ea typeface="MS PGothic" panose="020B0600070205080204" pitchFamily="34" charset="-128"/>
              </a:rPr>
            </a:br>
            <a:r>
              <a:rPr lang="en-GB" altLang="en-US" i="1" dirty="0">
                <a:latin typeface="Arial" panose="020B0604020202020204" pitchFamily="34" charset="0"/>
                <a:ea typeface="MS PGothic" panose="020B0600070205080204" pitchFamily="34" charset="-128"/>
              </a:rPr>
              <a:t>(Homo sapiens)</a:t>
            </a:r>
            <a:r>
              <a:rPr lang="en-GB" altLang="en-US" dirty="0">
                <a:latin typeface="Arial" panose="020B0604020202020204" pitchFamily="34" charset="0"/>
                <a:ea typeface="MS PGothic" panose="020B0600070205080204" pitchFamily="34" charset="-128"/>
              </a:rPr>
              <a:t> </a:t>
            </a:r>
            <a:endParaRPr lang="en-GB" altLang="en-US" dirty="0">
              <a:latin typeface="Arial" panose="020B0604020202020204" pitchFamily="34" charset="0"/>
            </a:endParaRPr>
          </a:p>
        </p:txBody>
      </p:sp>
      <p:sp>
        <p:nvSpPr>
          <p:cNvPr id="3" name="Content Placeholder 2">
            <a:extLst>
              <a:ext uri="{FF2B5EF4-FFF2-40B4-BE49-F238E27FC236}">
                <a16:creationId xmlns:a16="http://schemas.microsoft.com/office/drawing/2014/main" id="{15171359-22F4-B403-DD29-1DC5EFD0BB55}"/>
              </a:ext>
            </a:extLst>
          </p:cNvPr>
          <p:cNvSpPr>
            <a:spLocks noGrp="1"/>
          </p:cNvSpPr>
          <p:nvPr>
            <p:ph idx="1"/>
          </p:nvPr>
        </p:nvSpPr>
        <p:spPr>
          <a:xfrm>
            <a:off x="381886" y="1470244"/>
            <a:ext cx="5282316" cy="5022630"/>
          </a:xfrm>
        </p:spPr>
        <p:txBody>
          <a:bodyPr/>
          <a:lstStyle/>
          <a:p>
            <a:pPr>
              <a:buClr>
                <a:schemeClr val="accent3"/>
              </a:buClr>
              <a:defRPr/>
            </a:pPr>
            <a:r>
              <a:rPr lang="en-GB" sz="2000" dirty="0">
                <a:latin typeface="Arial" panose="020B0604020202020204" pitchFamily="34" charset="0"/>
                <a:ea typeface="MS PGothic" pitchFamily="34" charset="-128"/>
                <a:cs typeface="Arial" charset="0"/>
              </a:rPr>
              <a:t>Several different species of human existed at different times during the Palaeolithic, sometimes overlapping. </a:t>
            </a:r>
          </a:p>
          <a:p>
            <a:pPr>
              <a:buClr>
                <a:schemeClr val="accent3"/>
              </a:buClr>
              <a:defRPr/>
            </a:pPr>
            <a:r>
              <a:rPr lang="en-GB" sz="2000" dirty="0">
                <a:latin typeface="Arial" panose="020B0604020202020204" pitchFamily="34" charset="0"/>
                <a:ea typeface="MS PGothic" pitchFamily="34" charset="-128"/>
                <a:cs typeface="Arial" charset="0"/>
              </a:rPr>
              <a:t>Our own species </a:t>
            </a:r>
            <a:r>
              <a:rPr lang="en-GB" sz="2000" i="1" dirty="0">
                <a:latin typeface="Arial" panose="020B0604020202020204" pitchFamily="34" charset="0"/>
                <a:ea typeface="MS PGothic" pitchFamily="34" charset="-128"/>
                <a:cs typeface="Arial" charset="0"/>
              </a:rPr>
              <a:t>(Homo sapiens sapiens)</a:t>
            </a:r>
            <a:r>
              <a:rPr lang="en-GB" sz="2000" dirty="0">
                <a:latin typeface="Arial" panose="020B0604020202020204" pitchFamily="34" charset="0"/>
                <a:ea typeface="MS PGothic" pitchFamily="34" charset="-128"/>
                <a:cs typeface="Arial" charset="0"/>
              </a:rPr>
              <a:t> arrived in Europe just before another human species, the Neanderthals </a:t>
            </a:r>
            <a:r>
              <a:rPr lang="en-GB" sz="2000" i="1" dirty="0">
                <a:latin typeface="Arial" panose="020B0604020202020204" pitchFamily="34" charset="0"/>
                <a:ea typeface="MS PGothic" pitchFamily="34" charset="-128"/>
                <a:cs typeface="Arial" charset="0"/>
              </a:rPr>
              <a:t>(Homo neanderthalensis</a:t>
            </a:r>
            <a:r>
              <a:rPr lang="en-GB" sz="2000" dirty="0">
                <a:latin typeface="Arial" panose="020B0604020202020204" pitchFamily="34" charset="0"/>
                <a:ea typeface="MS PGothic" pitchFamily="34" charset="-128"/>
                <a:cs typeface="Arial" charset="0"/>
              </a:rPr>
              <a:t>), became extinct.</a:t>
            </a:r>
          </a:p>
          <a:p>
            <a:endParaRPr lang="en-US" dirty="0"/>
          </a:p>
        </p:txBody>
      </p:sp>
    </p:spTree>
    <p:extLst>
      <p:ext uri="{BB962C8B-B14F-4D97-AF65-F5344CB8AC3E}">
        <p14:creationId xmlns:p14="http://schemas.microsoft.com/office/powerpoint/2010/main" val="352843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24D303-B3F6-E7A8-6A4F-EF35131F6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27ECC-2AC3-DD83-43E4-9154ADD87AA6}"/>
              </a:ext>
            </a:extLst>
          </p:cNvPr>
          <p:cNvSpPr>
            <a:spLocks noGrp="1"/>
          </p:cNvSpPr>
          <p:nvPr>
            <p:ph type="title"/>
          </p:nvPr>
        </p:nvSpPr>
        <p:spPr/>
        <p:txBody>
          <a:bodyPr/>
          <a:lstStyle/>
          <a:p>
            <a:r>
              <a:rPr lang="fr-FR" altLang="en-US" sz="3200" dirty="0">
                <a:ea typeface="MS PGothic" panose="020B0600070205080204" pitchFamily="34" charset="-128"/>
                <a:cs typeface="Arial" panose="020B0604020202020204" pitchFamily="34" charset="0"/>
              </a:rPr>
              <a:t>Neanderthals </a:t>
            </a:r>
            <a:endParaRPr lang="en-US" dirty="0">
              <a:cs typeface="Arial" panose="020B0604020202020204" pitchFamily="34" charset="0"/>
            </a:endParaRPr>
          </a:p>
        </p:txBody>
      </p:sp>
      <p:sp>
        <p:nvSpPr>
          <p:cNvPr id="38" name="Content Placeholder 37">
            <a:extLst>
              <a:ext uri="{FF2B5EF4-FFF2-40B4-BE49-F238E27FC236}">
                <a16:creationId xmlns:a16="http://schemas.microsoft.com/office/drawing/2014/main" id="{F3DA4916-49AB-A55E-618E-C1DFA3F5D0DF}"/>
              </a:ext>
            </a:extLst>
          </p:cNvPr>
          <p:cNvSpPr>
            <a:spLocks noGrp="1"/>
          </p:cNvSpPr>
          <p:nvPr>
            <p:ph idx="1"/>
          </p:nvPr>
        </p:nvSpPr>
        <p:spPr>
          <a:xfrm>
            <a:off x="357188" y="1780412"/>
            <a:ext cx="5905354" cy="4868671"/>
          </a:xfrm>
        </p:spPr>
        <p:txBody>
          <a:bodyPr/>
          <a:lstStyle/>
          <a:p>
            <a:r>
              <a:rPr lang="en-GB" sz="2400" dirty="0"/>
              <a:t>Neanderthals were early humans who lived a very long time ago. They were shorter and stronger than people today, which helped them live in the icy cold weather. </a:t>
            </a:r>
          </a:p>
          <a:p>
            <a:r>
              <a:rPr lang="en-GB" sz="2400" dirty="0"/>
              <a:t>Neanderthals lived at the same time as early Homo sapiens (people like us). They eventually disappeared, but scientists have found that many of us still have a little Neanderthal DNA.</a:t>
            </a:r>
          </a:p>
          <a:p>
            <a:r>
              <a:rPr lang="en-GB" sz="2400" dirty="0"/>
              <a:t>They were smart, could communicate, had special rituals, and even made art.</a:t>
            </a:r>
          </a:p>
        </p:txBody>
      </p:sp>
      <p:sp>
        <p:nvSpPr>
          <p:cNvPr id="39" name="Picture Placeholder 38">
            <a:extLst>
              <a:ext uri="{FF2B5EF4-FFF2-40B4-BE49-F238E27FC236}">
                <a16:creationId xmlns:a16="http://schemas.microsoft.com/office/drawing/2014/main" id="{4CD9FC83-57A2-5E8C-8D2A-A7D3FBD3ADAA}"/>
              </a:ext>
            </a:extLst>
          </p:cNvPr>
          <p:cNvSpPr>
            <a:spLocks noGrp="1"/>
          </p:cNvSpPr>
          <p:nvPr>
            <p:ph type="pic" sz="quarter" idx="11"/>
          </p:nvPr>
        </p:nvSpPr>
        <p:spPr/>
        <p:txBody>
          <a:bodyPr/>
          <a:lstStyle/>
          <a:p>
            <a:endParaRPr lang="en-GB" dirty="0"/>
          </a:p>
        </p:txBody>
      </p:sp>
      <p:pic>
        <p:nvPicPr>
          <p:cNvPr id="27" name="Picture Placeholder 26" descr="A reconstructed face of what a Neanderthal man might have looked like - long hair, dark skin, pronounced eyebrow ridge">
            <a:extLst>
              <a:ext uri="{FF2B5EF4-FFF2-40B4-BE49-F238E27FC236}">
                <a16:creationId xmlns:a16="http://schemas.microsoft.com/office/drawing/2014/main" id="{EF9E8E07-5FCA-E4CD-79C8-C8AC39DDC7EB}"/>
              </a:ext>
            </a:extLst>
          </p:cNvPr>
          <p:cNvPicPr>
            <a:picLocks noGrp="1" noChangeAspect="1"/>
          </p:cNvPicPr>
          <p:nvPr>
            <p:ph type="pic" sz="quarter" idx="12"/>
          </p:nvPr>
        </p:nvPicPr>
        <p:blipFill>
          <a:blip r:embed="rId3"/>
          <a:srcRect t="6917" b="6917"/>
          <a:stretch/>
        </p:blipFill>
        <p:spPr/>
      </p:pic>
      <p:sp>
        <p:nvSpPr>
          <p:cNvPr id="43" name="Picture Placeholder 42">
            <a:extLst>
              <a:ext uri="{FF2B5EF4-FFF2-40B4-BE49-F238E27FC236}">
                <a16:creationId xmlns:a16="http://schemas.microsoft.com/office/drawing/2014/main" id="{4E698F10-4A6F-7C4D-27B7-7BBEB1C55B3B}"/>
              </a:ext>
            </a:extLst>
          </p:cNvPr>
          <p:cNvSpPr>
            <a:spLocks noGrp="1"/>
          </p:cNvSpPr>
          <p:nvPr>
            <p:ph type="pic" sz="quarter" idx="26"/>
          </p:nvPr>
        </p:nvSpPr>
        <p:spPr/>
        <p:txBody>
          <a:bodyPr/>
          <a:lstStyle/>
          <a:p>
            <a:endParaRPr lang="en-GB" dirty="0"/>
          </a:p>
        </p:txBody>
      </p:sp>
      <p:sp>
        <p:nvSpPr>
          <p:cNvPr id="22" name="Text Placeholder 21">
            <a:extLst>
              <a:ext uri="{FF2B5EF4-FFF2-40B4-BE49-F238E27FC236}">
                <a16:creationId xmlns:a16="http://schemas.microsoft.com/office/drawing/2014/main" id="{B906F144-FCAB-6FC6-AF55-702731DAA511}"/>
              </a:ext>
            </a:extLst>
          </p:cNvPr>
          <p:cNvSpPr>
            <a:spLocks noGrp="1"/>
          </p:cNvSpPr>
          <p:nvPr>
            <p:ph type="body" sz="quarter" idx="23"/>
          </p:nvPr>
        </p:nvSpPr>
        <p:spPr/>
        <p:txBody>
          <a:bodyPr/>
          <a:lstStyle/>
          <a:p>
            <a:r>
              <a:rPr lang="en-GB" dirty="0"/>
              <a:t>Neanderthal</a:t>
            </a:r>
          </a:p>
        </p:txBody>
      </p:sp>
      <p:sp>
        <p:nvSpPr>
          <p:cNvPr id="40" name="Picture Placeholder 39">
            <a:extLst>
              <a:ext uri="{FF2B5EF4-FFF2-40B4-BE49-F238E27FC236}">
                <a16:creationId xmlns:a16="http://schemas.microsoft.com/office/drawing/2014/main" id="{FA767C2D-CD36-E594-A2C3-1321AF35EF59}"/>
              </a:ext>
            </a:extLst>
          </p:cNvPr>
          <p:cNvSpPr>
            <a:spLocks noGrp="1"/>
          </p:cNvSpPr>
          <p:nvPr>
            <p:ph type="pic" sz="quarter" idx="13"/>
          </p:nvPr>
        </p:nvSpPr>
        <p:spPr/>
        <p:txBody>
          <a:bodyPr/>
          <a:lstStyle/>
          <a:p>
            <a:endParaRPr lang="en-GB" dirty="0"/>
          </a:p>
        </p:txBody>
      </p:sp>
      <p:pic>
        <p:nvPicPr>
          <p:cNvPr id="33" name="Picture Placeholder 32" descr="A reconstructed face of what a modern human might have looked like - dark skin, less pronounced eyebrow ridge and slimmer nose">
            <a:extLst>
              <a:ext uri="{FF2B5EF4-FFF2-40B4-BE49-F238E27FC236}">
                <a16:creationId xmlns:a16="http://schemas.microsoft.com/office/drawing/2014/main" id="{87F0350B-A9B3-33AE-C95B-5598789B47E1}"/>
              </a:ext>
            </a:extLst>
          </p:cNvPr>
          <p:cNvPicPr>
            <a:picLocks noGrp="1" noChangeAspect="1"/>
          </p:cNvPicPr>
          <p:nvPr>
            <p:ph type="pic" sz="quarter" idx="14"/>
          </p:nvPr>
        </p:nvPicPr>
        <p:blipFill>
          <a:blip r:embed="rId4"/>
          <a:srcRect l="794" r="794"/>
          <a:stretch/>
        </p:blipFill>
        <p:spPr>
          <a:xfrm rot="1268507">
            <a:off x="8397194" y="3051983"/>
            <a:ext cx="2925012" cy="2764023"/>
          </a:xfrm>
        </p:spPr>
      </p:pic>
      <p:sp>
        <p:nvSpPr>
          <p:cNvPr id="42" name="Picture Placeholder 41">
            <a:extLst>
              <a:ext uri="{FF2B5EF4-FFF2-40B4-BE49-F238E27FC236}">
                <a16:creationId xmlns:a16="http://schemas.microsoft.com/office/drawing/2014/main" id="{1355F592-F5F0-1966-A95E-0A434B21BE20}"/>
              </a:ext>
            </a:extLst>
          </p:cNvPr>
          <p:cNvSpPr>
            <a:spLocks noGrp="1"/>
          </p:cNvSpPr>
          <p:nvPr>
            <p:ph type="pic" sz="quarter" idx="25"/>
          </p:nvPr>
        </p:nvSpPr>
        <p:spPr/>
        <p:txBody>
          <a:bodyPr/>
          <a:lstStyle/>
          <a:p>
            <a:endParaRPr lang="en-GB" dirty="0"/>
          </a:p>
        </p:txBody>
      </p:sp>
      <p:sp>
        <p:nvSpPr>
          <p:cNvPr id="41" name="Text Placeholder 40">
            <a:extLst>
              <a:ext uri="{FF2B5EF4-FFF2-40B4-BE49-F238E27FC236}">
                <a16:creationId xmlns:a16="http://schemas.microsoft.com/office/drawing/2014/main" id="{D2C3EDEF-2E53-5893-DD89-DE347E4D1915}"/>
              </a:ext>
            </a:extLst>
          </p:cNvPr>
          <p:cNvSpPr>
            <a:spLocks noGrp="1"/>
          </p:cNvSpPr>
          <p:nvPr>
            <p:ph type="body" sz="quarter" idx="24"/>
          </p:nvPr>
        </p:nvSpPr>
        <p:spPr/>
        <p:txBody>
          <a:bodyPr/>
          <a:lstStyle/>
          <a:p>
            <a:r>
              <a:rPr lang="en-GB" dirty="0"/>
              <a:t>Modern human</a:t>
            </a:r>
          </a:p>
        </p:txBody>
      </p:sp>
    </p:spTree>
    <p:extLst>
      <p:ext uri="{BB962C8B-B14F-4D97-AF65-F5344CB8AC3E}">
        <p14:creationId xmlns:p14="http://schemas.microsoft.com/office/powerpoint/2010/main" val="135605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35ED8-FCC2-9B96-D4F4-90FF77D556A8}"/>
              </a:ext>
            </a:extLst>
          </p:cNvPr>
          <p:cNvSpPr>
            <a:spLocks noGrp="1"/>
          </p:cNvSpPr>
          <p:nvPr>
            <p:ph type="title"/>
          </p:nvPr>
        </p:nvSpPr>
        <p:spPr/>
        <p:txBody>
          <a:bodyPr/>
          <a:lstStyle/>
          <a:p>
            <a:r>
              <a:rPr lang="fr-FR" altLang="en-US" sz="3200" dirty="0">
                <a:ea typeface="MS PGothic" panose="020B0600070205080204" pitchFamily="34" charset="-128"/>
                <a:cs typeface="Arial" panose="020B0604020202020204" pitchFamily="34" charset="0"/>
              </a:rPr>
              <a:t>Neanderthals </a:t>
            </a:r>
            <a:endParaRPr lang="en-US" dirty="0">
              <a:cs typeface="Arial" panose="020B0604020202020204" pitchFamily="34" charset="0"/>
            </a:endParaRPr>
          </a:p>
        </p:txBody>
      </p:sp>
      <p:pic>
        <p:nvPicPr>
          <p:cNvPr id="11" name="Picture 2" descr="Two photos showing two black mens faces as models of a Neanderthal (left) and an early modern human (right).&#10;">
            <a:extLst>
              <a:ext uri="{FF2B5EF4-FFF2-40B4-BE49-F238E27FC236}">
                <a16:creationId xmlns:a16="http://schemas.microsoft.com/office/drawing/2014/main" id="{8E537598-2E9D-B0E7-210A-41F3CFBA89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65" y="2097178"/>
            <a:ext cx="5447653" cy="305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Post-It" descr="Post-it note to highlight text">
            <a:extLst>
              <a:ext uri="{FF2B5EF4-FFF2-40B4-BE49-F238E27FC236}">
                <a16:creationId xmlns:a16="http://schemas.microsoft.com/office/drawing/2014/main" id="{BB6308AD-3F9D-ADCA-7D35-0BE5F64F3794}"/>
              </a:ext>
            </a:extLst>
          </p:cNvPr>
          <p:cNvGrpSpPr/>
          <p:nvPr/>
        </p:nvGrpSpPr>
        <p:grpSpPr>
          <a:xfrm>
            <a:off x="6205485" y="1351722"/>
            <a:ext cx="5296130" cy="3996594"/>
            <a:chOff x="7888589" y="3377946"/>
            <a:chExt cx="3689519" cy="3438698"/>
          </a:xfrm>
        </p:grpSpPr>
        <p:sp>
          <p:nvSpPr>
            <p:cNvPr id="13" name="Decorative-Blob">
              <a:extLst>
                <a:ext uri="{FF2B5EF4-FFF2-40B4-BE49-F238E27FC236}">
                  <a16:creationId xmlns:a16="http://schemas.microsoft.com/office/drawing/2014/main" id="{28EB5317-7595-0C23-4BB8-C8A7445A0564}"/>
                </a:ext>
                <a:ext uri="{C183D7F6-B498-43B3-948B-1728B52AA6E4}">
                  <adec:decorative xmlns:adec="http://schemas.microsoft.com/office/drawing/2017/decorative" val="0"/>
                </a:ext>
              </a:extLst>
            </p:cNvPr>
            <p:cNvSpPr/>
            <p:nvPr/>
          </p:nvSpPr>
          <p:spPr>
            <a:xfrm>
              <a:off x="7888589" y="3758946"/>
              <a:ext cx="3689519" cy="3057698"/>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4" name="Main-Text" descr="Post-it note to highlight text">
              <a:extLst>
                <a:ext uri="{FF2B5EF4-FFF2-40B4-BE49-F238E27FC236}">
                  <a16:creationId xmlns:a16="http://schemas.microsoft.com/office/drawing/2014/main" id="{793B40FB-E4FD-9142-BE2E-A1B5D2BCA00D}"/>
                </a:ext>
              </a:extLst>
            </p:cNvPr>
            <p:cNvSpPr txBox="1"/>
            <p:nvPr/>
          </p:nvSpPr>
          <p:spPr>
            <a:xfrm>
              <a:off x="8267255" y="4045384"/>
              <a:ext cx="3102525" cy="2621650"/>
            </a:xfrm>
            <a:prstGeom prst="rect">
              <a:avLst/>
            </a:prstGeom>
            <a:noFill/>
          </p:spPr>
          <p:txBody>
            <a:bodyPr wrap="square" rtlCol="0">
              <a:spAutoFit/>
            </a:bodyPr>
            <a:lstStyle/>
            <a:p>
              <a:r>
                <a:rPr lang="en-GB" altLang="en-US" sz="2400" b="1" dirty="0">
                  <a:ea typeface="MS PGothic" panose="020B0600070205080204" pitchFamily="34" charset="-128"/>
                  <a:cs typeface="Arial" panose="020B0604020202020204" pitchFamily="34" charset="0"/>
                </a:rPr>
                <a:t>ACTIVITY: </a:t>
              </a:r>
            </a:p>
            <a:p>
              <a:r>
                <a:rPr lang="en-GB" altLang="en-US" sz="2400" dirty="0">
                  <a:ea typeface="MS PGothic" panose="020B0600070205080204" pitchFamily="34" charset="-128"/>
                  <a:cs typeface="Arial" panose="020B0604020202020204" pitchFamily="34" charset="0"/>
                </a:rPr>
                <a:t>Imagine you are meeting someone from a different culture, who doesn’t speak the same language as you. </a:t>
              </a:r>
            </a:p>
            <a:p>
              <a:endParaRPr lang="en-GB" altLang="en-US" sz="2400" dirty="0">
                <a:ea typeface="MS PGothic" panose="020B0600070205080204" pitchFamily="34" charset="-128"/>
                <a:cs typeface="Arial" panose="020B0604020202020204" pitchFamily="34" charset="0"/>
              </a:endParaRPr>
            </a:p>
            <a:p>
              <a:r>
                <a:rPr lang="en-GB" altLang="en-US" sz="2400" dirty="0">
                  <a:ea typeface="MS PGothic" panose="020B0600070205080204" pitchFamily="34" charset="-128"/>
                  <a:cs typeface="Arial" panose="020B0604020202020204" pitchFamily="34" charset="0"/>
                </a:rPr>
                <a:t>How would you try to communicate with them?</a:t>
              </a:r>
            </a:p>
          </p:txBody>
        </p:sp>
        <p:pic>
          <p:nvPicPr>
            <p:cNvPr id="15" name="Decorative-Washi" descr="Decorative shape">
              <a:extLst>
                <a:ext uri="{FF2B5EF4-FFF2-40B4-BE49-F238E27FC236}">
                  <a16:creationId xmlns:a16="http://schemas.microsoft.com/office/drawing/2014/main" id="{74D63574-790F-C10F-E0DA-F1EFD0087F4E}"/>
                </a:ext>
              </a:extLst>
            </p:cNvPr>
            <p:cNvPicPr>
              <a:picLocks noChangeAspect="1"/>
            </p:cNvPicPr>
            <p:nvPr/>
          </p:nvPicPr>
          <p:blipFill>
            <a:blip r:embed="rId4"/>
            <a:stretch>
              <a:fillRect/>
            </a:stretch>
          </p:blipFill>
          <p:spPr>
            <a:xfrm>
              <a:off x="9733348" y="3377946"/>
              <a:ext cx="647700" cy="762000"/>
            </a:xfrm>
            <a:prstGeom prst="rect">
              <a:avLst/>
            </a:prstGeom>
          </p:spPr>
        </p:pic>
      </p:grpSp>
    </p:spTree>
    <p:extLst>
      <p:ext uri="{BB962C8B-B14F-4D97-AF65-F5344CB8AC3E}">
        <p14:creationId xmlns:p14="http://schemas.microsoft.com/office/powerpoint/2010/main" val="2890038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7693C-3726-45D7-B22E-AA6E0E608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B5E809-CF7F-4456-8424-7013A89C42BF}"/>
              </a:ext>
            </a:extLst>
          </p:cNvPr>
          <p:cNvSpPr>
            <a:spLocks noGrp="1"/>
          </p:cNvSpPr>
          <p:nvPr>
            <p:ph type="title"/>
          </p:nvPr>
        </p:nvSpPr>
        <p:spPr/>
        <p:txBody>
          <a:bodyPr>
            <a:noAutofit/>
          </a:bodyPr>
          <a:lstStyle/>
          <a:p>
            <a:r>
              <a:rPr lang="en-GB" altLang="en-US" dirty="0">
                <a:ea typeface="MS PGothic" panose="020B0600070205080204" pitchFamily="34" charset="-128"/>
                <a:cs typeface="Arial" panose="020B0604020202020204" pitchFamily="34" charset="0"/>
              </a:rPr>
              <a:t>Stone tools: h</a:t>
            </a:r>
            <a:r>
              <a:rPr lang="fr-FR" altLang="en-US" dirty="0">
                <a:ea typeface="MS PGothic" panose="020B0600070205080204" pitchFamily="34" charset="-128"/>
                <a:cs typeface="Arial" panose="020B0604020202020204" pitchFamily="34" charset="0"/>
              </a:rPr>
              <a:t>and axes</a:t>
            </a:r>
            <a:endParaRPr lang="en-US" dirty="0">
              <a:cs typeface="Arial" panose="020B0604020202020204" pitchFamily="34" charset="0"/>
            </a:endParaRPr>
          </a:p>
        </p:txBody>
      </p:sp>
      <p:sp>
        <p:nvSpPr>
          <p:cNvPr id="31" name="Content Placeholder 30">
            <a:extLst>
              <a:ext uri="{FF2B5EF4-FFF2-40B4-BE49-F238E27FC236}">
                <a16:creationId xmlns:a16="http://schemas.microsoft.com/office/drawing/2014/main" id="{655CA3D9-7F80-8A35-D6E6-E771EA429145}"/>
              </a:ext>
            </a:extLst>
          </p:cNvPr>
          <p:cNvSpPr>
            <a:spLocks noGrp="1"/>
          </p:cNvSpPr>
          <p:nvPr>
            <p:ph idx="1"/>
          </p:nvPr>
        </p:nvSpPr>
        <p:spPr>
          <a:xfrm>
            <a:off x="381885" y="1470244"/>
            <a:ext cx="5714115" cy="5022630"/>
          </a:xfrm>
        </p:spPr>
        <p:txBody>
          <a:bodyPr/>
          <a:lstStyle/>
          <a:p>
            <a:r>
              <a:rPr lang="en-GB" sz="2400" dirty="0"/>
              <a:t>People made handaxes by hitting stones with other stones, antlers, or bones. This was called knapping.</a:t>
            </a:r>
          </a:p>
          <a:p>
            <a:r>
              <a:rPr lang="en-GB" sz="2400" dirty="0"/>
              <a:t>They often used flint because it breaks easily into sharp pieces, but they used other rocks too.</a:t>
            </a:r>
          </a:p>
          <a:p>
            <a:r>
              <a:rPr lang="en-GB" sz="2400" dirty="0"/>
              <a:t>Some hand axes look very beautiful, which shows that the humans who made them cared about more than just making a tool — they liked making nice things, just like we do.</a:t>
            </a:r>
          </a:p>
        </p:txBody>
      </p:sp>
      <p:pic>
        <p:nvPicPr>
          <p:cNvPr id="43" name="Picture Placeholder 42" descr="Two stone tools - palaeolithic handaxes, which made of flint and oval in shape">
            <a:extLst>
              <a:ext uri="{FF2B5EF4-FFF2-40B4-BE49-F238E27FC236}">
                <a16:creationId xmlns:a16="http://schemas.microsoft.com/office/drawing/2014/main" id="{912782E0-44D0-DF0B-79F4-82B76B064CA3}"/>
              </a:ext>
            </a:extLst>
          </p:cNvPr>
          <p:cNvPicPr>
            <a:picLocks noGrp="1" noChangeAspect="1"/>
          </p:cNvPicPr>
          <p:nvPr>
            <p:ph type="pic" sz="quarter" idx="4294967295"/>
          </p:nvPr>
        </p:nvPicPr>
        <p:blipFill>
          <a:blip r:embed="rId3"/>
          <a:srcRect l="16692" r="16692"/>
          <a:stretch/>
        </p:blipFill>
        <p:spPr>
          <a:xfrm>
            <a:off x="6832711" y="1136685"/>
            <a:ext cx="5057553" cy="5689747"/>
          </a:xfrm>
          <a:prstGeom prst="rect">
            <a:avLst/>
          </a:prstGeom>
        </p:spPr>
      </p:pic>
      <p:sp>
        <p:nvSpPr>
          <p:cNvPr id="55" name="Text Placeholder 54">
            <a:extLst>
              <a:ext uri="{FF2B5EF4-FFF2-40B4-BE49-F238E27FC236}">
                <a16:creationId xmlns:a16="http://schemas.microsoft.com/office/drawing/2014/main" id="{445A99F9-48C0-C385-58DC-6D7B92E6F5B7}"/>
              </a:ext>
            </a:extLst>
          </p:cNvPr>
          <p:cNvSpPr>
            <a:spLocks noGrp="1"/>
          </p:cNvSpPr>
          <p:nvPr>
            <p:ph type="body" sz="quarter" idx="4294967295"/>
          </p:nvPr>
        </p:nvSpPr>
        <p:spPr>
          <a:xfrm>
            <a:off x="9361488" y="6022975"/>
            <a:ext cx="2830512" cy="414338"/>
          </a:xfrm>
          <a:prstGeom prst="rect">
            <a:avLst/>
          </a:prstGeom>
        </p:spPr>
        <p:txBody>
          <a:bodyPr/>
          <a:lstStyle/>
          <a:p>
            <a:r>
              <a:rPr lang="en-GB" dirty="0"/>
              <a:t>Handaxes</a:t>
            </a:r>
          </a:p>
        </p:txBody>
      </p:sp>
      <p:pic>
        <p:nvPicPr>
          <p:cNvPr id="60" name="Picture 59" descr="A drawing of a palaeolithic man using a handaxe.">
            <a:extLst>
              <a:ext uri="{FF2B5EF4-FFF2-40B4-BE49-F238E27FC236}">
                <a16:creationId xmlns:a16="http://schemas.microsoft.com/office/drawing/2014/main" id="{AF9306DE-20F3-5442-19A0-7A1ED0CC64C0}"/>
              </a:ext>
            </a:extLst>
          </p:cNvPr>
          <p:cNvPicPr>
            <a:picLocks noChangeAspect="1"/>
          </p:cNvPicPr>
          <p:nvPr/>
        </p:nvPicPr>
        <p:blipFill>
          <a:blip r:embed="rId4"/>
          <a:srcRect b="30468"/>
          <a:stretch>
            <a:fillRect/>
          </a:stretch>
        </p:blipFill>
        <p:spPr>
          <a:xfrm>
            <a:off x="7358579" y="1161281"/>
            <a:ext cx="4005816" cy="5640554"/>
          </a:xfrm>
          <a:prstGeom prst="rect">
            <a:avLst/>
          </a:prstGeom>
        </p:spPr>
      </p:pic>
    </p:spTree>
    <p:extLst>
      <p:ext uri="{BB962C8B-B14F-4D97-AF65-F5344CB8AC3E}">
        <p14:creationId xmlns:p14="http://schemas.microsoft.com/office/powerpoint/2010/main" val="343408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2746</TotalTime>
  <Words>5196</Words>
  <Application>Microsoft Office PowerPoint</Application>
  <PresentationFormat>Widescreen</PresentationFormat>
  <Paragraphs>581</Paragraphs>
  <Slides>37</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MS PGothic</vt:lpstr>
      <vt:lpstr>Arial</vt:lpstr>
      <vt:lpstr>Calibri</vt:lpstr>
      <vt:lpstr>Source Sans Pro</vt:lpstr>
      <vt:lpstr>Source Sans Pro Bold</vt:lpstr>
      <vt:lpstr>Office Theme</vt:lpstr>
      <vt:lpstr>Stone Age to Iron Age – Part 1 </vt:lpstr>
      <vt:lpstr>The Palaeolithic (Old Stone Age)</vt:lpstr>
      <vt:lpstr>Palaeolithic</vt:lpstr>
      <vt:lpstr>The Palaeolithic</vt:lpstr>
      <vt:lpstr>Hunter-gatherers</vt:lpstr>
      <vt:lpstr>Human Species</vt:lpstr>
      <vt:lpstr>Neanderthals </vt:lpstr>
      <vt:lpstr>Neanderthals </vt:lpstr>
      <vt:lpstr>Stone tools: hand axes</vt:lpstr>
      <vt:lpstr>Stone tools: hand axes </vt:lpstr>
      <vt:lpstr>  Stone tools: flint blades  </vt:lpstr>
      <vt:lpstr>  Stone tools: flint blades  </vt:lpstr>
      <vt:lpstr>Changing geography  </vt:lpstr>
      <vt:lpstr>Changing geography </vt:lpstr>
      <vt:lpstr>16,000 years ago</vt:lpstr>
      <vt:lpstr> 16,000 years ago continued</vt:lpstr>
      <vt:lpstr>Happisburgh, Norfolk </vt:lpstr>
      <vt:lpstr>Happisburgh, Norfolk </vt:lpstr>
      <vt:lpstr>Boxgrove, Sussex </vt:lpstr>
      <vt:lpstr>Boxgrove, Sussex  </vt:lpstr>
      <vt:lpstr>Beeches Pit, Suffolk</vt:lpstr>
      <vt:lpstr>Beeches Pit, Suffolk </vt:lpstr>
      <vt:lpstr>Swanscombe, Kent</vt:lpstr>
      <vt:lpstr>Swanscombe, Kent </vt:lpstr>
      <vt:lpstr>Lynford, Norfolk</vt:lpstr>
      <vt:lpstr>Lynford, Norfolk </vt:lpstr>
      <vt:lpstr>Kent’s Cavern, Devon</vt:lpstr>
      <vt:lpstr>Kent’s Cavern, Devon </vt:lpstr>
      <vt:lpstr>Kent’s Cavern, Devon   </vt:lpstr>
      <vt:lpstr>'Red Lady' of Paviland, Gower</vt:lpstr>
      <vt:lpstr>'Red Lady' of Paviland, Gower </vt:lpstr>
      <vt:lpstr>Hengistbury Head, Dorset</vt:lpstr>
      <vt:lpstr>Hengistbury Head, Dorset </vt:lpstr>
      <vt:lpstr>Creswell Crags, Derbyshire</vt:lpstr>
      <vt:lpstr>Creswell Crags, Derbyshire </vt:lpstr>
      <vt:lpstr>Gough’s Cave, Somerset</vt:lpstr>
      <vt:lpstr>Gough’s Cave, Somerset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18</cp:revision>
  <dcterms:created xsi:type="dcterms:W3CDTF">2022-11-29T11:24:41Z</dcterms:created>
  <dcterms:modified xsi:type="dcterms:W3CDTF">2026-07-03T10:41:54Z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