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handoutMasterIdLst>
    <p:handoutMasterId r:id="rId37"/>
  </p:handoutMasterIdLst>
  <p:sldIdLst>
    <p:sldId id="362" r:id="rId5"/>
    <p:sldId id="363" r:id="rId6"/>
    <p:sldId id="411" r:id="rId7"/>
    <p:sldId id="364" r:id="rId8"/>
    <p:sldId id="366" r:id="rId9"/>
    <p:sldId id="367" r:id="rId10"/>
    <p:sldId id="412" r:id="rId11"/>
    <p:sldId id="388" r:id="rId12"/>
    <p:sldId id="407" r:id="rId13"/>
    <p:sldId id="389" r:id="rId14"/>
    <p:sldId id="390" r:id="rId15"/>
    <p:sldId id="391" r:id="rId16"/>
    <p:sldId id="392" r:id="rId17"/>
    <p:sldId id="393" r:id="rId18"/>
    <p:sldId id="394" r:id="rId19"/>
    <p:sldId id="408" r:id="rId20"/>
    <p:sldId id="395" r:id="rId21"/>
    <p:sldId id="397" r:id="rId22"/>
    <p:sldId id="398" r:id="rId23"/>
    <p:sldId id="399" r:id="rId24"/>
    <p:sldId id="400" r:id="rId25"/>
    <p:sldId id="401" r:id="rId26"/>
    <p:sldId id="403" r:id="rId27"/>
    <p:sldId id="404" r:id="rId28"/>
    <p:sldId id="409" r:id="rId29"/>
    <p:sldId id="410" r:id="rId30"/>
    <p:sldId id="369" r:id="rId31"/>
    <p:sldId id="370" r:id="rId32"/>
    <p:sldId id="371" r:id="rId33"/>
    <p:sldId id="387" r:id="rId34"/>
    <p:sldId id="39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0907F"/>
    <a:srgbClr val="7EB5A9"/>
    <a:srgbClr val="F5C946"/>
    <a:srgbClr val="7AA62C"/>
    <a:srgbClr val="ADD0F0"/>
    <a:srgbClr val="F192B4"/>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FA0098-2B5A-3546-800B-926404C6EB77}" v="37" dt="2023-07-14T13:32:01.7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2770" autoAdjust="0"/>
  </p:normalViewPr>
  <p:slideViewPr>
    <p:cSldViewPr snapToGrid="0">
      <p:cViewPr varScale="1">
        <p:scale>
          <a:sx n="86" d="100"/>
          <a:sy n="86" d="100"/>
        </p:scale>
        <p:origin x="66" y="62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8/6/2024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wii-and-the-development-of-medical-knowledg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MED01/01/258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images-books/photos/item/MED01/01/2315"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wii-and-the-development-of-medical-knowledg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mmons.wikimedia.org/wiki/File:Craiglockhart_Hydropathic_main_view.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Bergonic_chair.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MED01/01/1042"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MED01/01/0890"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latin typeface="Arial" panose="020B0604020202020204" pitchFamily="34" charset="0"/>
                <a:cs typeface="Arial" panose="020B0604020202020204" pitchFamily="34" charset="0"/>
              </a:rPr>
              <a:t>This Power Point Relates to: Edexcel Medicine Through Time and AQA Health and the People.</a:t>
            </a:r>
          </a:p>
          <a:p>
            <a:endParaRPr lang="en-GB" sz="1200" dirty="0">
              <a:solidFill>
                <a:srgbClr val="000000"/>
              </a:solidFill>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It relates to the </a:t>
            </a:r>
            <a:r>
              <a:rPr lang="en-GB" sz="1200" dirty="0">
                <a:latin typeface="Arial" panose="020B0604020202020204" pitchFamily="34" charset="0"/>
                <a:cs typeface="Arial" panose="020B0604020202020204" pitchFamily="34" charset="0"/>
                <a:hlinkClick r:id="rId3"/>
              </a:rPr>
              <a:t>Teaching Activity: To what extent was the Second World War a factor in the development of medical knowledge?</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709351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MED01/01/2581 Date: 22 Jan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https://historicengland.org.uk/images-books/photos/item/MED01/01/2581</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371340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2264561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MED01/01/2315 Date: 3 Nov 1941 -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https://historicengland.org.uk/images-books/photos/item/MED01/01/2315</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900776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339343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latin typeface="Arial" panose="020B0604020202020204" pitchFamily="34" charset="0"/>
                <a:cs typeface="Arial" panose="020B0604020202020204" pitchFamily="34" charset="0"/>
              </a:rPr>
              <a:t>This Power Point Relates to: Edexcel Medicine Through Time and AQA Health and the People.</a:t>
            </a:r>
          </a:p>
          <a:p>
            <a:endParaRPr lang="en-GB" sz="1200" dirty="0">
              <a:solidFill>
                <a:srgbClr val="000000"/>
              </a:solidFill>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It relates to the </a:t>
            </a:r>
            <a:r>
              <a:rPr lang="en-GB" sz="1200" dirty="0">
                <a:latin typeface="Arial" panose="020B0604020202020204" pitchFamily="34" charset="0"/>
                <a:cs typeface="Arial" panose="020B0604020202020204" pitchFamily="34" charset="0"/>
                <a:hlinkClick r:id="rId3"/>
              </a:rPr>
              <a:t>Teaching Activity: To what extent was the Second World War a factor in the development of medical knowledge?</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3459074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18195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Public domain, via Wikimedia Commons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https://commons.wikimedia.org/wiki/File:Craiglockhart_Hydropathic_main_view.JPG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684831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Public domain, via Wikimedia Commons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https://commons.wikimedia.org/wiki/File:Bergonic_chair.jpg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063980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MED01/01/1042 Date: 10 Oct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https://historicengland.org.uk/images-books/photos/item/MED01/01/1042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653406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267593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Image: </a:t>
            </a:r>
            <a:r>
              <a:rPr lang="en-GB" b="0" i="0" dirty="0">
                <a:solidFill>
                  <a:srgbClr val="151515"/>
                </a:solidFill>
                <a:effectLst/>
                <a:latin typeface="Source Sans Pro" panose="020B0503030403020204" pitchFamily="34" charset="0"/>
              </a:rPr>
              <a:t>Source: Historic England Archive Ref: MED01/01/0890 Date: 13 Aug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https://historicengland.org.uk/images-books/photos/item/MED01/01/0890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667439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1185371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40907F"/>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EB5A9"/>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0907F"/>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0907F"/>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0907F"/>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0907F"/>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0907F"/>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0907F"/>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40907F"/>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40907F"/>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0907F"/>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40907F"/>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40907F"/>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0907F"/>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0907F"/>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40907F"/>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26.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hyperlink" Target="https://spartacus-educational.com/FWWmental.htm"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hyperlink" Target="http://www.bbc.co.uk/history/worldwars/wwone/shellshock_01.shtml"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hyperlink" Target="https://www.historylearningsite.co.uk/world-war-one/the-western-front-in-world-war-one/world-war-one-executions/" TargetMode="Externa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microsoft.com/office/2007/relationships/hdphoto" Target="../media/hdphoto3.wdp"/><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 Id="rId5" Type="http://schemas.openxmlformats.org/officeDocument/2006/relationships/image" Target="../media/image21.sv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17.emf"/><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8D478-9712-8934-DBCF-E95D11758646}"/>
              </a:ext>
            </a:extLst>
          </p:cNvPr>
          <p:cNvSpPr>
            <a:spLocks noGrp="1"/>
          </p:cNvSpPr>
          <p:nvPr>
            <p:ph type="title"/>
          </p:nvPr>
        </p:nvSpPr>
        <p:spPr/>
        <p:txBody>
          <a:bodyPr>
            <a:normAutofit fontScale="90000"/>
          </a:bodyPr>
          <a:lstStyle/>
          <a:p>
            <a:r>
              <a:rPr lang="en-GB" sz="2800" dirty="0">
                <a:cs typeface="Arial" panose="020B0604020202020204" pitchFamily="34" charset="0"/>
              </a:rPr>
              <a:t>To what extent were the First &amp; Second World Wars factors in the understanding and treatment of Post Traumatic Stress Disorder (PTSD)?</a:t>
            </a:r>
            <a:br>
              <a:rPr lang="en-GB" sz="2800" dirty="0">
                <a:cs typeface="Arial" panose="020B0604020202020204" pitchFamily="34" charset="0"/>
              </a:rPr>
            </a:br>
            <a:endParaRPr lang="en-GB" dirty="0"/>
          </a:p>
        </p:txBody>
      </p:sp>
      <p:sp>
        <p:nvSpPr>
          <p:cNvPr id="3" name="Subtitle 2">
            <a:extLst>
              <a:ext uri="{FF2B5EF4-FFF2-40B4-BE49-F238E27FC236}">
                <a16:creationId xmlns:a16="http://schemas.microsoft.com/office/drawing/2014/main" id="{7FCBBDFF-8F80-8A74-6D30-0A1F7B38B2AB}"/>
              </a:ext>
            </a:extLst>
          </p:cNvPr>
          <p:cNvSpPr>
            <a:spLocks noGrp="1"/>
          </p:cNvSpPr>
          <p:nvPr>
            <p:ph type="subTitle" idx="1"/>
          </p:nvPr>
        </p:nvSpPr>
        <p:spPr/>
        <p:txBody>
          <a:bodyPr/>
          <a:lstStyle/>
          <a:p>
            <a:r>
              <a:rPr lang="en-GB" sz="2400" b="1" dirty="0">
                <a:latin typeface="Arial" panose="020B0604020202020204" pitchFamily="34" charset="0"/>
                <a:cs typeface="Arial" panose="020B0604020202020204" pitchFamily="34" charset="0"/>
              </a:rPr>
              <a:t>To what extent were the First &amp; Second World Wars factors in the understanding and treatment of Post Traumatic Stress Disorder (PTSD)?</a:t>
            </a:r>
          </a:p>
          <a:p>
            <a:endParaRPr lang="en-GB" dirty="0"/>
          </a:p>
        </p:txBody>
      </p:sp>
      <p:sp>
        <p:nvSpPr>
          <p:cNvPr id="4" name="Picture Placeholder 3" descr="Photo of a soldier sitting on the floor">
            <a:extLst>
              <a:ext uri="{FF2B5EF4-FFF2-40B4-BE49-F238E27FC236}">
                <a16:creationId xmlns:a16="http://schemas.microsoft.com/office/drawing/2014/main" id="{AE3D0115-F8CA-FCA5-B205-1A034E44A7BA}"/>
              </a:ext>
            </a:extLst>
          </p:cNvPr>
          <p:cNvSpPr>
            <a:spLocks noGrp="1"/>
          </p:cNvSpPr>
          <p:nvPr>
            <p:ph type="pic" sz="quarter" idx="10"/>
          </p:nvPr>
        </p:nvSpPr>
        <p:spPr/>
        <p:txBody>
          <a:bodyPr/>
          <a:lstStyle/>
          <a:p>
            <a:endParaRPr lang="en-GB" dirty="0"/>
          </a:p>
        </p:txBody>
      </p:sp>
      <p:pic>
        <p:nvPicPr>
          <p:cNvPr id="5" name="Picture 4" descr="Phot of a soldier sitting on the floor">
            <a:extLst>
              <a:ext uri="{FF2B5EF4-FFF2-40B4-BE49-F238E27FC236}">
                <a16:creationId xmlns:a16="http://schemas.microsoft.com/office/drawing/2014/main" id="{F94C35D0-BF2A-5E02-1C3D-339A67A7E5C9}"/>
              </a:ext>
            </a:extLst>
          </p:cNvPr>
          <p:cNvPicPr>
            <a:picLocks noChangeAspect="1"/>
          </p:cNvPicPr>
          <p:nvPr/>
        </p:nvPicPr>
        <p:blipFill rotWithShape="1">
          <a:blip r:embed="rId2">
            <a:extLst>
              <a:ext uri="{28A0092B-C50C-407E-A947-70E740481C1C}">
                <a14:useLocalDpi xmlns:a14="http://schemas.microsoft.com/office/drawing/2010/main" val="0"/>
              </a:ext>
            </a:extLst>
          </a:blip>
          <a:srcRect t="28467"/>
          <a:stretch/>
        </p:blipFill>
        <p:spPr>
          <a:xfrm>
            <a:off x="4122820" y="0"/>
            <a:ext cx="8069180" cy="6881750"/>
          </a:xfrm>
          <a:prstGeom prst="rect">
            <a:avLst/>
          </a:prstGeom>
        </p:spPr>
      </p:pic>
    </p:spTree>
    <p:extLst>
      <p:ext uri="{BB962C8B-B14F-4D97-AF65-F5344CB8AC3E}">
        <p14:creationId xmlns:p14="http://schemas.microsoft.com/office/powerpoint/2010/main" val="423198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67A9A2C-69DC-A948-1A59-B5348BCEC78B}"/>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Craiglockhart War Hospital</a:t>
            </a:r>
          </a:p>
        </p:txBody>
      </p:sp>
      <p:pic>
        <p:nvPicPr>
          <p:cNvPr id="8" name="Picture Placeholder 7" descr="Photo of Craiglockhart War Hospital">
            <a:extLst>
              <a:ext uri="{FF2B5EF4-FFF2-40B4-BE49-F238E27FC236}">
                <a16:creationId xmlns:a16="http://schemas.microsoft.com/office/drawing/2014/main" id="{2706A256-775E-3E75-092A-48AFACB85215}"/>
              </a:ext>
              <a:ext uri="{C183D7F6-B498-43B3-948B-1728B52AA6E4}">
                <adec:decorative xmlns:adec="http://schemas.microsoft.com/office/drawing/2017/decorative" val="0"/>
              </a:ext>
            </a:extLst>
          </p:cNvPr>
          <p:cNvPicPr>
            <a:picLocks noGrp="1" noChangeAspect="1"/>
          </p:cNvPicPr>
          <p:nvPr>
            <p:ph type="pic" sz="quarter" idx="14"/>
          </p:nvPr>
        </p:nvPicPr>
        <p:blipFill>
          <a:blip r:embed="rId3"/>
          <a:srcRect l="14687" r="14687"/>
          <a:stretch>
            <a:fillRect/>
          </a:stretch>
        </p:blipFill>
        <p:spPr>
          <a:xfrm>
            <a:off x="243816" y="1212032"/>
            <a:ext cx="6164441" cy="5447274"/>
          </a:xfrm>
        </p:spPr>
      </p:pic>
      <p:sp>
        <p:nvSpPr>
          <p:cNvPr id="6" name="Content Placeholder 5">
            <a:extLst>
              <a:ext uri="{FF2B5EF4-FFF2-40B4-BE49-F238E27FC236}">
                <a16:creationId xmlns:a16="http://schemas.microsoft.com/office/drawing/2014/main" id="{A2566DDA-EF77-4370-C176-A4898D2092E4}"/>
              </a:ext>
            </a:extLst>
          </p:cNvPr>
          <p:cNvSpPr>
            <a:spLocks noGrp="1"/>
          </p:cNvSpPr>
          <p:nvPr>
            <p:ph idx="1"/>
          </p:nvPr>
        </p:nvSpPr>
        <p:spPr>
          <a:xfrm>
            <a:off x="6643171" y="1038260"/>
            <a:ext cx="4475717" cy="5621046"/>
          </a:xfrm>
        </p:spPr>
        <p:txBody>
          <a:bodyPr/>
          <a:lstStyle/>
          <a:p>
            <a:pPr algn="r">
              <a:lnSpc>
                <a:spcPts val="2600"/>
              </a:lnSpc>
              <a:spcAft>
                <a:spcPts val="600"/>
              </a:spcAft>
            </a:pPr>
            <a:r>
              <a:rPr lang="en-GB" sz="2000" dirty="0">
                <a:latin typeface="Arial" panose="020B0604020202020204" pitchFamily="34" charset="0"/>
                <a:cs typeface="Arial" panose="020B0604020202020204" pitchFamily="34" charset="0"/>
              </a:rPr>
              <a:t>William Rivers worked at Craiglockhart War Hospital for Officers near Edinburgh (pictured). He took a very different approach in treating shell shock. He felt that the “weak deserter” view was damaging and that soldiers could not return to the front line unless they could talk about their experiences and face the fear and horror that they had been subjected to. He developed something called the “talking cure” with some now saying that he revolutionised the treatment of psychological conditions developed in war situations. Siegfried Sassoon, the war poet, was treated at this hospital by William Rivers.</a:t>
            </a:r>
          </a:p>
          <a:p>
            <a:endParaRPr lang="en-GB" dirty="0"/>
          </a:p>
        </p:txBody>
      </p:sp>
      <p:grpSp>
        <p:nvGrpSpPr>
          <p:cNvPr id="2" name="Post-It" descr="Post-it note to highlight text">
            <a:extLst>
              <a:ext uri="{FF2B5EF4-FFF2-40B4-BE49-F238E27FC236}">
                <a16:creationId xmlns:a16="http://schemas.microsoft.com/office/drawing/2014/main" id="{A7130241-CB7C-321B-7E72-62B8AA046322}"/>
              </a:ext>
            </a:extLst>
          </p:cNvPr>
          <p:cNvGrpSpPr/>
          <p:nvPr/>
        </p:nvGrpSpPr>
        <p:grpSpPr>
          <a:xfrm>
            <a:off x="6515234" y="151577"/>
            <a:ext cx="4838566" cy="735106"/>
            <a:chOff x="520085" y="3536636"/>
            <a:chExt cx="2947874" cy="674345"/>
          </a:xfrm>
        </p:grpSpPr>
        <p:sp>
          <p:nvSpPr>
            <p:cNvPr id="3" name="Decorative-Blob">
              <a:extLst>
                <a:ext uri="{FF2B5EF4-FFF2-40B4-BE49-F238E27FC236}">
                  <a16:creationId xmlns:a16="http://schemas.microsoft.com/office/drawing/2014/main" id="{A8A178F7-0663-C9D7-0371-60EC4908B26C}"/>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CB85EA2B-A295-1526-8217-42EC10E33E37}"/>
                </a:ext>
              </a:extLst>
            </p:cNvPr>
            <p:cNvSpPr txBox="1"/>
            <p:nvPr/>
          </p:nvSpPr>
          <p:spPr>
            <a:xfrm>
              <a:off x="652060" y="3662056"/>
              <a:ext cx="2683925"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First World War – Source 1</a:t>
              </a:r>
            </a:p>
          </p:txBody>
        </p:sp>
      </p:grpSp>
    </p:spTree>
    <p:extLst>
      <p:ext uri="{BB962C8B-B14F-4D97-AF65-F5344CB8AC3E}">
        <p14:creationId xmlns:p14="http://schemas.microsoft.com/office/powerpoint/2010/main" val="1621914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CC342-1F4D-D546-04A9-4B6F8AA21B67}"/>
              </a:ext>
            </a:extLst>
          </p:cNvPr>
          <p:cNvSpPr>
            <a:spLocks noGrp="1"/>
          </p:cNvSpPr>
          <p:nvPr>
            <p:ph type="title"/>
          </p:nvPr>
        </p:nvSpPr>
        <p:spPr/>
        <p:txBody>
          <a:bodyPr/>
          <a:lstStyle/>
          <a:p>
            <a:r>
              <a:rPr lang="en-GB" dirty="0"/>
              <a:t>Photo 1</a:t>
            </a:r>
          </a:p>
        </p:txBody>
      </p:sp>
      <p:pic>
        <p:nvPicPr>
          <p:cNvPr id="5" name="Content Placeholder 4" descr="Photo of a nurse applying electric shock therapy to a male patient in a chair">
            <a:extLst>
              <a:ext uri="{FF2B5EF4-FFF2-40B4-BE49-F238E27FC236}">
                <a16:creationId xmlns:a16="http://schemas.microsoft.com/office/drawing/2014/main" id="{D6DAD9F1-7028-754A-C045-292E28EF5EE7}"/>
              </a:ext>
            </a:extLst>
          </p:cNvPr>
          <p:cNvPicPr>
            <a:picLocks noGrp="1" noChangeAspect="1"/>
          </p:cNvPicPr>
          <p:nvPr>
            <p:ph idx="1"/>
          </p:nvPr>
        </p:nvPicPr>
        <p:blipFill>
          <a:blip r:embed="rId3"/>
          <a:srcRect/>
          <a:stretch/>
        </p:blipFill>
        <p:spPr>
          <a:xfrm>
            <a:off x="1578722" y="401513"/>
            <a:ext cx="8544269" cy="5955097"/>
          </a:xfrm>
        </p:spPr>
      </p:pic>
      <p:grpSp>
        <p:nvGrpSpPr>
          <p:cNvPr id="6" name="Washi" descr="Washi tape">
            <a:extLst>
              <a:ext uri="{FF2B5EF4-FFF2-40B4-BE49-F238E27FC236}">
                <a16:creationId xmlns:a16="http://schemas.microsoft.com/office/drawing/2014/main" id="{EC7FBACB-B4E3-BFC2-83A6-63DAA78F792C}"/>
              </a:ext>
            </a:extLst>
          </p:cNvPr>
          <p:cNvGrpSpPr/>
          <p:nvPr/>
        </p:nvGrpSpPr>
        <p:grpSpPr>
          <a:xfrm>
            <a:off x="381885" y="5244029"/>
            <a:ext cx="10515599" cy="1470752"/>
            <a:chOff x="9425511" y="452969"/>
            <a:chExt cx="2328862" cy="681038"/>
          </a:xfrm>
        </p:grpSpPr>
        <p:sp>
          <p:nvSpPr>
            <p:cNvPr id="7" name="Washi">
              <a:extLst>
                <a:ext uri="{FF2B5EF4-FFF2-40B4-BE49-F238E27FC236}">
                  <a16:creationId xmlns:a16="http://schemas.microsoft.com/office/drawing/2014/main" id="{2D30B4B8-795C-0AE9-A208-74F2DB041970}"/>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50955504-CB00-1C6F-C6CE-EE0D73989E02}"/>
                </a:ext>
                <a:ext uri="{C183D7F6-B498-43B3-948B-1728B52AA6E4}">
                  <adec:decorative xmlns:adec="http://schemas.microsoft.com/office/drawing/2017/decorative" val="0"/>
                </a:ext>
              </a:extLst>
            </p:cNvPr>
            <p:cNvSpPr txBox="1">
              <a:spLocks/>
            </p:cNvSpPr>
            <p:nvPr/>
          </p:nvSpPr>
          <p:spPr>
            <a:xfrm>
              <a:off x="9560448" y="634747"/>
              <a:ext cx="2058987" cy="33530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2000" b="0" dirty="0">
                  <a:latin typeface="Arial" panose="020B0604020202020204" pitchFamily="34" charset="0"/>
                  <a:cs typeface="Arial" panose="020B0604020202020204" pitchFamily="34" charset="0"/>
                </a:rPr>
                <a:t>Use of electrical apparatus. Bergonic chair for giving general electric treatment for psychological effect, in psycho-neurotic cases.  </a:t>
              </a:r>
            </a:p>
          </p:txBody>
        </p:sp>
      </p:grpSp>
      <p:grpSp>
        <p:nvGrpSpPr>
          <p:cNvPr id="3" name="Post-It" descr="Post-it note to highlight text">
            <a:extLst>
              <a:ext uri="{FF2B5EF4-FFF2-40B4-BE49-F238E27FC236}">
                <a16:creationId xmlns:a16="http://schemas.microsoft.com/office/drawing/2014/main" id="{F457E8B2-0066-9584-CC91-544982B712AD}"/>
              </a:ext>
            </a:extLst>
          </p:cNvPr>
          <p:cNvGrpSpPr/>
          <p:nvPr/>
        </p:nvGrpSpPr>
        <p:grpSpPr>
          <a:xfrm>
            <a:off x="6515234" y="151577"/>
            <a:ext cx="4838566" cy="735106"/>
            <a:chOff x="520085" y="3536636"/>
            <a:chExt cx="2947874" cy="674345"/>
          </a:xfrm>
        </p:grpSpPr>
        <p:sp>
          <p:nvSpPr>
            <p:cNvPr id="4" name="Decorative-Blob">
              <a:extLst>
                <a:ext uri="{FF2B5EF4-FFF2-40B4-BE49-F238E27FC236}">
                  <a16:creationId xmlns:a16="http://schemas.microsoft.com/office/drawing/2014/main" id="{5CF7526F-60D4-7A53-C6B3-E50D7F420791}"/>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9" name="Main-Text" descr="Post-it note to highlight text">
              <a:extLst>
                <a:ext uri="{FF2B5EF4-FFF2-40B4-BE49-F238E27FC236}">
                  <a16:creationId xmlns:a16="http://schemas.microsoft.com/office/drawing/2014/main" id="{8C935AE2-35E2-5D3D-2249-5C237623D6D6}"/>
                </a:ext>
              </a:extLst>
            </p:cNvPr>
            <p:cNvSpPr txBox="1"/>
            <p:nvPr/>
          </p:nvSpPr>
          <p:spPr>
            <a:xfrm>
              <a:off x="652060" y="3662056"/>
              <a:ext cx="2683925"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First World War – Source 2</a:t>
              </a:r>
            </a:p>
          </p:txBody>
        </p:sp>
      </p:grpSp>
    </p:spTree>
    <p:extLst>
      <p:ext uri="{BB962C8B-B14F-4D97-AF65-F5344CB8AC3E}">
        <p14:creationId xmlns:p14="http://schemas.microsoft.com/office/powerpoint/2010/main" val="3016378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7242-C357-C079-E2C0-69F650B4D8C9}"/>
              </a:ext>
            </a:extLst>
          </p:cNvPr>
          <p:cNvSpPr>
            <a:spLocks noGrp="1"/>
          </p:cNvSpPr>
          <p:nvPr>
            <p:ph type="title"/>
          </p:nvPr>
        </p:nvSpPr>
        <p:spPr/>
        <p:txBody>
          <a:bodyPr/>
          <a:lstStyle/>
          <a:p>
            <a:r>
              <a:rPr lang="en-GB" dirty="0"/>
              <a:t>Electric shock treatment</a:t>
            </a:r>
          </a:p>
        </p:txBody>
      </p:sp>
      <p:sp>
        <p:nvSpPr>
          <p:cNvPr id="4" name="Picture 5" descr="Decorative shape">
            <a:extLst>
              <a:ext uri="{FF2B5EF4-FFF2-40B4-BE49-F238E27FC236}">
                <a16:creationId xmlns:a16="http://schemas.microsoft.com/office/drawing/2014/main" id="{BC7816B9-6518-D673-8028-868DEBE5477E}"/>
              </a:ext>
            </a:extLst>
          </p:cNvPr>
          <p:cNvSpPr/>
          <p:nvPr/>
        </p:nvSpPr>
        <p:spPr>
          <a:xfrm>
            <a:off x="462707" y="512285"/>
            <a:ext cx="10675345" cy="6345715"/>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6">
              <a:lumMod val="20000"/>
              <a:lumOff val="80000"/>
            </a:schemeClr>
          </a:solidFill>
          <a:ln w="15449"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76B1B66C-74E9-0D52-4904-3907D3C287A1}"/>
              </a:ext>
            </a:extLst>
          </p:cNvPr>
          <p:cNvSpPr>
            <a:spLocks noGrp="1"/>
          </p:cNvSpPr>
          <p:nvPr>
            <p:ph idx="1"/>
          </p:nvPr>
        </p:nvSpPr>
        <p:spPr>
          <a:xfrm>
            <a:off x="1322022" y="1090906"/>
            <a:ext cx="8956713" cy="5500940"/>
          </a:xfrm>
        </p:spPr>
        <p:txBody>
          <a:bodyPr/>
          <a:lstStyle/>
          <a:p>
            <a:pPr>
              <a:spcAft>
                <a:spcPts val="1200"/>
              </a:spcAft>
            </a:pPr>
            <a:r>
              <a:rPr lang="en-GB" sz="2100" dirty="0">
                <a:latin typeface="Arial" panose="020B0604020202020204" pitchFamily="34" charset="0"/>
              </a:rPr>
              <a:t>The treatments of Shellshock were many and varied. Disciplinary treatment was the most common at the time. The doctors involved with this form of treatment had harsh moral views of hysteria and stressed quick cures as the goal of wartime psychiatry was to keep men fighting. Shaming, physical re-education and the infliction of pain were the main methods used. Electric Shock Treatment was very popular. This involved an electric current being applied to various body parts to cure the symptoms of Shellshock. For example, an electric current would be applied to the pharynx of a soldier suffering from mutism or to the spine of a man who had problems walking.  Another form of treatment consisted of "finding out the main likes and dislikes of patients and then ordering them to abstain from the former and apply themselves diligently to the latter". Patients who had a fear of noise were given rooms looking onto a main road, men who had been teachers or writers before the war were refused access to the library and men who feared being alone were put into isolation.</a:t>
            </a:r>
          </a:p>
          <a:p>
            <a:r>
              <a:rPr lang="en-GB" sz="2100" dirty="0">
                <a:latin typeface="Arial" panose="020B0604020202020204" pitchFamily="34" charset="0"/>
              </a:rPr>
              <a:t>Taken from </a:t>
            </a:r>
            <a:r>
              <a:rPr lang="en-GB" sz="2100" dirty="0">
                <a:latin typeface="Arial" panose="020B0604020202020204" pitchFamily="34" charset="0"/>
                <a:hlinkClick r:id="rId2"/>
              </a:rPr>
              <a:t>https://spartacus-educational.com/FWWmental.htm</a:t>
            </a:r>
            <a:r>
              <a:rPr lang="en-GB" sz="2100" dirty="0">
                <a:latin typeface="Arial" panose="020B0604020202020204" pitchFamily="34" charset="0"/>
              </a:rPr>
              <a:t> </a:t>
            </a:r>
          </a:p>
          <a:p>
            <a:endParaRPr lang="en-GB" dirty="0"/>
          </a:p>
        </p:txBody>
      </p:sp>
      <p:grpSp>
        <p:nvGrpSpPr>
          <p:cNvPr id="5" name="Post-It" descr="Post-it note to highlight text">
            <a:extLst>
              <a:ext uri="{FF2B5EF4-FFF2-40B4-BE49-F238E27FC236}">
                <a16:creationId xmlns:a16="http://schemas.microsoft.com/office/drawing/2014/main" id="{868FA5FF-84F1-B21B-DA60-E63BB3F4049D}"/>
              </a:ext>
            </a:extLst>
          </p:cNvPr>
          <p:cNvGrpSpPr/>
          <p:nvPr/>
        </p:nvGrpSpPr>
        <p:grpSpPr>
          <a:xfrm>
            <a:off x="6515234" y="151577"/>
            <a:ext cx="4838566" cy="735106"/>
            <a:chOff x="520085" y="3536636"/>
            <a:chExt cx="2947874" cy="674345"/>
          </a:xfrm>
        </p:grpSpPr>
        <p:sp>
          <p:nvSpPr>
            <p:cNvPr id="6" name="Decorative-Blob">
              <a:extLst>
                <a:ext uri="{FF2B5EF4-FFF2-40B4-BE49-F238E27FC236}">
                  <a16:creationId xmlns:a16="http://schemas.microsoft.com/office/drawing/2014/main" id="{F8A4E406-6198-B92C-6B7D-18CF8652B35D}"/>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8BB490FD-5866-44D0-6DE9-644B6DF5D0C7}"/>
                </a:ext>
              </a:extLst>
            </p:cNvPr>
            <p:cNvSpPr txBox="1"/>
            <p:nvPr/>
          </p:nvSpPr>
          <p:spPr>
            <a:xfrm>
              <a:off x="652060" y="3662056"/>
              <a:ext cx="2683925"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First World War – Source 3</a:t>
              </a:r>
            </a:p>
          </p:txBody>
        </p:sp>
      </p:grpSp>
    </p:spTree>
    <p:extLst>
      <p:ext uri="{BB962C8B-B14F-4D97-AF65-F5344CB8AC3E}">
        <p14:creationId xmlns:p14="http://schemas.microsoft.com/office/powerpoint/2010/main" val="3380953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7242-C357-C079-E2C0-69F650B4D8C9}"/>
              </a:ext>
            </a:extLst>
          </p:cNvPr>
          <p:cNvSpPr>
            <a:spLocks noGrp="1"/>
          </p:cNvSpPr>
          <p:nvPr>
            <p:ph type="title"/>
          </p:nvPr>
        </p:nvSpPr>
        <p:spPr/>
        <p:txBody>
          <a:bodyPr/>
          <a:lstStyle/>
          <a:p>
            <a:r>
              <a:rPr lang="en-GB" dirty="0"/>
              <a:t>Electric shock treatment 1</a:t>
            </a:r>
          </a:p>
        </p:txBody>
      </p:sp>
      <p:sp>
        <p:nvSpPr>
          <p:cNvPr id="4" name="Picture 5" descr="Decorative shape">
            <a:extLst>
              <a:ext uri="{FF2B5EF4-FFF2-40B4-BE49-F238E27FC236}">
                <a16:creationId xmlns:a16="http://schemas.microsoft.com/office/drawing/2014/main" id="{BC7816B9-6518-D673-8028-868DEBE5477E}"/>
              </a:ext>
            </a:extLst>
          </p:cNvPr>
          <p:cNvSpPr/>
          <p:nvPr/>
        </p:nvSpPr>
        <p:spPr>
          <a:xfrm>
            <a:off x="516496" y="512285"/>
            <a:ext cx="10675345" cy="6345715"/>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6">
              <a:lumMod val="20000"/>
              <a:lumOff val="80000"/>
            </a:schemeClr>
          </a:solidFill>
          <a:ln w="15449"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76B1B66C-74E9-0D52-4904-3907D3C287A1}"/>
              </a:ext>
            </a:extLst>
          </p:cNvPr>
          <p:cNvSpPr>
            <a:spLocks noGrp="1"/>
          </p:cNvSpPr>
          <p:nvPr>
            <p:ph idx="1"/>
          </p:nvPr>
        </p:nvSpPr>
        <p:spPr>
          <a:xfrm>
            <a:off x="1375812" y="1058614"/>
            <a:ext cx="8956713" cy="5500940"/>
          </a:xfrm>
        </p:spPr>
        <p:txBody>
          <a:bodyPr/>
          <a:lstStyle/>
          <a:p>
            <a:pPr>
              <a:spcAft>
                <a:spcPts val="1200"/>
              </a:spcAft>
            </a:pPr>
            <a:r>
              <a:rPr lang="en-GB" sz="2100" dirty="0">
                <a:latin typeface="Arial" panose="020B0604020202020204" pitchFamily="34" charset="0"/>
              </a:rPr>
              <a:t>It was clear to everyone that large numbers of combatants could not cope with the strain of warfare. By the end of World War One, the army had dealt with 80,000 cases of 'shell shock'. As early as 1917, it was recognised that war neuroses accounted for one-seventh of all personnel discharged for disabilities from the British Army. Once wounds were excluded, emotional disorders were responsible for one-third of all discharges. Even more worrying was the fact that a higher proportion of officers were suffering in this way. According to one survey published in 1917, while the ratio of officers to men at the front was 1:30, among patients in hospitals specialising in war neuroses, the ratio of officers to men was 1:6. What medical officers quickly realised was that everyone had a 'breaking point': weak or strong, courageous or cowardly - war frightened everyone witless.</a:t>
            </a:r>
          </a:p>
          <a:p>
            <a:r>
              <a:rPr lang="en-GB" sz="2100" dirty="0">
                <a:latin typeface="Arial" panose="020B0604020202020204" pitchFamily="34" charset="0"/>
              </a:rPr>
              <a:t>Taken from </a:t>
            </a:r>
            <a:r>
              <a:rPr lang="en-GB" sz="2100" dirty="0">
                <a:latin typeface="Arial" panose="020B0604020202020204" pitchFamily="34" charset="0"/>
                <a:hlinkClick r:id="rId2"/>
              </a:rPr>
              <a:t>www.bbc.co.uk/history/worldwars/wwone/shellshock_01.shtml</a:t>
            </a:r>
            <a:r>
              <a:rPr lang="en-GB" sz="2100" dirty="0">
                <a:latin typeface="Arial" panose="020B0604020202020204" pitchFamily="34" charset="0"/>
              </a:rPr>
              <a:t> </a:t>
            </a:r>
          </a:p>
          <a:p>
            <a:endParaRPr lang="en-GB" dirty="0"/>
          </a:p>
        </p:txBody>
      </p:sp>
      <p:grpSp>
        <p:nvGrpSpPr>
          <p:cNvPr id="5" name="Post-It" descr="Post-it note to highlight text">
            <a:extLst>
              <a:ext uri="{FF2B5EF4-FFF2-40B4-BE49-F238E27FC236}">
                <a16:creationId xmlns:a16="http://schemas.microsoft.com/office/drawing/2014/main" id="{C546749F-67F7-D6ED-CEB7-1193E786C2D5}"/>
              </a:ext>
            </a:extLst>
          </p:cNvPr>
          <p:cNvGrpSpPr/>
          <p:nvPr/>
        </p:nvGrpSpPr>
        <p:grpSpPr>
          <a:xfrm>
            <a:off x="6515234" y="151577"/>
            <a:ext cx="4838566" cy="735106"/>
            <a:chOff x="520085" y="3536636"/>
            <a:chExt cx="2947874" cy="674345"/>
          </a:xfrm>
        </p:grpSpPr>
        <p:sp>
          <p:nvSpPr>
            <p:cNvPr id="6" name="Decorative-Blob">
              <a:extLst>
                <a:ext uri="{FF2B5EF4-FFF2-40B4-BE49-F238E27FC236}">
                  <a16:creationId xmlns:a16="http://schemas.microsoft.com/office/drawing/2014/main" id="{6E5966C7-2F8C-F1E7-626F-3123026A0DBF}"/>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51B095F9-A257-ADF1-B6CF-FF69093D7F00}"/>
                </a:ext>
              </a:extLst>
            </p:cNvPr>
            <p:cNvSpPr txBox="1"/>
            <p:nvPr/>
          </p:nvSpPr>
          <p:spPr>
            <a:xfrm>
              <a:off x="652060" y="3662056"/>
              <a:ext cx="2683925"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First World War – Source 4</a:t>
              </a:r>
            </a:p>
          </p:txBody>
        </p:sp>
      </p:grpSp>
    </p:spTree>
    <p:extLst>
      <p:ext uri="{BB962C8B-B14F-4D97-AF65-F5344CB8AC3E}">
        <p14:creationId xmlns:p14="http://schemas.microsoft.com/office/powerpoint/2010/main" val="1103642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7242-C357-C079-E2C0-69F650B4D8C9}"/>
              </a:ext>
            </a:extLst>
          </p:cNvPr>
          <p:cNvSpPr>
            <a:spLocks noGrp="1"/>
          </p:cNvSpPr>
          <p:nvPr>
            <p:ph type="title"/>
          </p:nvPr>
        </p:nvSpPr>
        <p:spPr/>
        <p:txBody>
          <a:bodyPr/>
          <a:lstStyle/>
          <a:p>
            <a:r>
              <a:rPr lang="en-GB" dirty="0"/>
              <a:t>Electric shock treatment 2</a:t>
            </a:r>
          </a:p>
        </p:txBody>
      </p:sp>
      <p:sp>
        <p:nvSpPr>
          <p:cNvPr id="4" name="Picture 5" descr="Decorative shape">
            <a:extLst>
              <a:ext uri="{FF2B5EF4-FFF2-40B4-BE49-F238E27FC236}">
                <a16:creationId xmlns:a16="http://schemas.microsoft.com/office/drawing/2014/main" id="{BC7816B9-6518-D673-8028-868DEBE5477E}"/>
              </a:ext>
            </a:extLst>
          </p:cNvPr>
          <p:cNvSpPr/>
          <p:nvPr/>
        </p:nvSpPr>
        <p:spPr>
          <a:xfrm>
            <a:off x="381885" y="1065112"/>
            <a:ext cx="10675345" cy="5629835"/>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6">
              <a:lumMod val="20000"/>
              <a:lumOff val="80000"/>
            </a:schemeClr>
          </a:solidFill>
          <a:ln w="15449"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76B1B66C-74E9-0D52-4904-3907D3C287A1}"/>
              </a:ext>
            </a:extLst>
          </p:cNvPr>
          <p:cNvSpPr>
            <a:spLocks noGrp="1"/>
          </p:cNvSpPr>
          <p:nvPr>
            <p:ph idx="1"/>
          </p:nvPr>
        </p:nvSpPr>
        <p:spPr>
          <a:xfrm>
            <a:off x="1411670" y="1567136"/>
            <a:ext cx="8956713" cy="4939081"/>
          </a:xfrm>
        </p:spPr>
        <p:txBody>
          <a:bodyPr/>
          <a:lstStyle/>
          <a:p>
            <a:pPr algn="ctr"/>
            <a:r>
              <a:rPr lang="en-GB" sz="2400" dirty="0">
                <a:latin typeface="Arial" panose="020B0604020202020204" pitchFamily="34" charset="0"/>
              </a:rPr>
              <a:t>No doubt they’ll soon get well; the shock and strain </a:t>
            </a:r>
            <a:br>
              <a:rPr lang="en-GB" sz="2400" dirty="0">
                <a:latin typeface="Arial" panose="020B0604020202020204" pitchFamily="34" charset="0"/>
              </a:rPr>
            </a:br>
            <a:r>
              <a:rPr lang="en-GB" sz="2400" dirty="0">
                <a:latin typeface="Arial" panose="020B0604020202020204" pitchFamily="34" charset="0"/>
              </a:rPr>
              <a:t>Have caused their stammering, disconnected talk. </a:t>
            </a:r>
            <a:br>
              <a:rPr lang="en-GB" sz="2400" dirty="0">
                <a:latin typeface="Arial" panose="020B0604020202020204" pitchFamily="34" charset="0"/>
              </a:rPr>
            </a:br>
            <a:r>
              <a:rPr lang="en-GB" sz="2400" dirty="0">
                <a:latin typeface="Arial" panose="020B0604020202020204" pitchFamily="34" charset="0"/>
              </a:rPr>
              <a:t>Of course they’re ‘longing to go out again,’— </a:t>
            </a:r>
            <a:br>
              <a:rPr lang="en-GB" sz="2400" dirty="0">
                <a:latin typeface="Arial" panose="020B0604020202020204" pitchFamily="34" charset="0"/>
              </a:rPr>
            </a:br>
            <a:r>
              <a:rPr lang="en-GB" sz="2400" dirty="0">
                <a:latin typeface="Arial" panose="020B0604020202020204" pitchFamily="34" charset="0"/>
              </a:rPr>
              <a:t>These boys with old, scared faces, learning to walk. </a:t>
            </a:r>
            <a:br>
              <a:rPr lang="en-GB" sz="2400" dirty="0">
                <a:latin typeface="Arial" panose="020B0604020202020204" pitchFamily="34" charset="0"/>
              </a:rPr>
            </a:br>
            <a:r>
              <a:rPr lang="en-GB" sz="2400" dirty="0">
                <a:latin typeface="Arial" panose="020B0604020202020204" pitchFamily="34" charset="0"/>
              </a:rPr>
              <a:t>They’ll soon forget their haunted nights; their cowed </a:t>
            </a:r>
            <a:br>
              <a:rPr lang="en-GB" sz="2400" dirty="0">
                <a:latin typeface="Arial" panose="020B0604020202020204" pitchFamily="34" charset="0"/>
              </a:rPr>
            </a:br>
            <a:r>
              <a:rPr lang="en-GB" sz="2400" dirty="0">
                <a:latin typeface="Arial" panose="020B0604020202020204" pitchFamily="34" charset="0"/>
              </a:rPr>
              <a:t>Subjection to the ghosts of friends who died,— </a:t>
            </a:r>
            <a:br>
              <a:rPr lang="en-GB" sz="2400" dirty="0">
                <a:latin typeface="Arial" panose="020B0604020202020204" pitchFamily="34" charset="0"/>
              </a:rPr>
            </a:br>
            <a:r>
              <a:rPr lang="en-GB" sz="2400" dirty="0">
                <a:latin typeface="Arial" panose="020B0604020202020204" pitchFamily="34" charset="0"/>
              </a:rPr>
              <a:t>Their dreams that drip with murder; and they’ll be proud </a:t>
            </a:r>
            <a:br>
              <a:rPr lang="en-GB" sz="2400" dirty="0">
                <a:latin typeface="Arial" panose="020B0604020202020204" pitchFamily="34" charset="0"/>
              </a:rPr>
            </a:br>
            <a:r>
              <a:rPr lang="en-GB" sz="2400" dirty="0">
                <a:latin typeface="Arial" panose="020B0604020202020204" pitchFamily="34" charset="0"/>
              </a:rPr>
              <a:t>Of glorious war that </a:t>
            </a:r>
            <a:r>
              <a:rPr lang="en-GB" sz="2400" dirty="0" err="1">
                <a:latin typeface="Arial" panose="020B0604020202020204" pitchFamily="34" charset="0"/>
              </a:rPr>
              <a:t>shatter’d</a:t>
            </a:r>
            <a:r>
              <a:rPr lang="en-GB" sz="2400" dirty="0">
                <a:latin typeface="Arial" panose="020B0604020202020204" pitchFamily="34" charset="0"/>
              </a:rPr>
              <a:t> all their pride... </a:t>
            </a:r>
            <a:br>
              <a:rPr lang="en-GB" sz="2400" dirty="0">
                <a:latin typeface="Arial" panose="020B0604020202020204" pitchFamily="34" charset="0"/>
              </a:rPr>
            </a:br>
            <a:r>
              <a:rPr lang="en-GB" sz="2400" dirty="0">
                <a:latin typeface="Arial" panose="020B0604020202020204" pitchFamily="34" charset="0"/>
              </a:rPr>
              <a:t>Men who went out to battle, grim and glad; </a:t>
            </a:r>
            <a:br>
              <a:rPr lang="en-GB" sz="2400" dirty="0">
                <a:latin typeface="Arial" panose="020B0604020202020204" pitchFamily="34" charset="0"/>
              </a:rPr>
            </a:br>
            <a:r>
              <a:rPr lang="en-GB" sz="2400" dirty="0">
                <a:latin typeface="Arial" panose="020B0604020202020204" pitchFamily="34" charset="0"/>
              </a:rPr>
              <a:t>Children, with eyes that hate you, broken and mad. </a:t>
            </a:r>
            <a:br>
              <a:rPr lang="en-GB" sz="2400" dirty="0">
                <a:latin typeface="Arial" panose="020B0604020202020204" pitchFamily="34" charset="0"/>
              </a:rPr>
            </a:br>
            <a:br>
              <a:rPr lang="en-GB" sz="2400" dirty="0">
                <a:latin typeface="Arial" panose="020B0604020202020204" pitchFamily="34" charset="0"/>
              </a:rPr>
            </a:br>
            <a:r>
              <a:rPr lang="en-GB" sz="2400" dirty="0">
                <a:latin typeface="Arial" panose="020B0604020202020204" pitchFamily="34" charset="0"/>
              </a:rPr>
              <a:t>October, 1917.  Siegfried Sassoon, </a:t>
            </a:r>
            <a:r>
              <a:rPr lang="en-GB" sz="2400" dirty="0" err="1">
                <a:latin typeface="Arial" panose="020B0604020202020204" pitchFamily="34" charset="0"/>
              </a:rPr>
              <a:t>Craiglockart</a:t>
            </a:r>
            <a:r>
              <a:rPr lang="en-GB" sz="2400" dirty="0">
                <a:latin typeface="Arial" panose="020B0604020202020204" pitchFamily="34" charset="0"/>
              </a:rPr>
              <a:t> Hospital</a:t>
            </a:r>
          </a:p>
          <a:p>
            <a:endParaRPr lang="en-GB" dirty="0"/>
          </a:p>
        </p:txBody>
      </p:sp>
      <p:grpSp>
        <p:nvGrpSpPr>
          <p:cNvPr id="5" name="Post-It" descr="Post-it note to highlight text">
            <a:extLst>
              <a:ext uri="{FF2B5EF4-FFF2-40B4-BE49-F238E27FC236}">
                <a16:creationId xmlns:a16="http://schemas.microsoft.com/office/drawing/2014/main" id="{6F2BDC63-863A-3C4D-CAC0-A9D0F0534208}"/>
              </a:ext>
            </a:extLst>
          </p:cNvPr>
          <p:cNvGrpSpPr/>
          <p:nvPr/>
        </p:nvGrpSpPr>
        <p:grpSpPr>
          <a:xfrm>
            <a:off x="6515234" y="151577"/>
            <a:ext cx="4838566" cy="735106"/>
            <a:chOff x="520085" y="3536636"/>
            <a:chExt cx="2947874" cy="674345"/>
          </a:xfrm>
        </p:grpSpPr>
        <p:sp>
          <p:nvSpPr>
            <p:cNvPr id="6" name="Decorative-Blob">
              <a:extLst>
                <a:ext uri="{FF2B5EF4-FFF2-40B4-BE49-F238E27FC236}">
                  <a16:creationId xmlns:a16="http://schemas.microsoft.com/office/drawing/2014/main" id="{70627EBE-CEC0-3968-57F9-92CAEBEDA706}"/>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1960811B-3FD4-C5DB-B462-80F899EEE7E4}"/>
                </a:ext>
              </a:extLst>
            </p:cNvPr>
            <p:cNvSpPr txBox="1"/>
            <p:nvPr/>
          </p:nvSpPr>
          <p:spPr>
            <a:xfrm>
              <a:off x="652060" y="3662056"/>
              <a:ext cx="2683925"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First World War – Source 5</a:t>
              </a:r>
            </a:p>
          </p:txBody>
        </p:sp>
      </p:grpSp>
    </p:spTree>
    <p:extLst>
      <p:ext uri="{BB962C8B-B14F-4D97-AF65-F5344CB8AC3E}">
        <p14:creationId xmlns:p14="http://schemas.microsoft.com/office/powerpoint/2010/main" val="2758941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7242-C357-C079-E2C0-69F650B4D8C9}"/>
              </a:ext>
            </a:extLst>
          </p:cNvPr>
          <p:cNvSpPr>
            <a:spLocks noGrp="1"/>
          </p:cNvSpPr>
          <p:nvPr>
            <p:ph type="title"/>
          </p:nvPr>
        </p:nvSpPr>
        <p:spPr/>
        <p:txBody>
          <a:bodyPr/>
          <a:lstStyle/>
          <a:p>
            <a:r>
              <a:rPr lang="en-GB" dirty="0"/>
              <a:t>Further information</a:t>
            </a:r>
          </a:p>
        </p:txBody>
      </p:sp>
      <p:sp>
        <p:nvSpPr>
          <p:cNvPr id="4" name="Picture 5" descr="Decorative shape">
            <a:extLst>
              <a:ext uri="{FF2B5EF4-FFF2-40B4-BE49-F238E27FC236}">
                <a16:creationId xmlns:a16="http://schemas.microsoft.com/office/drawing/2014/main" id="{BC7816B9-6518-D673-8028-868DEBE5477E}"/>
              </a:ext>
            </a:extLst>
          </p:cNvPr>
          <p:cNvSpPr/>
          <p:nvPr/>
        </p:nvSpPr>
        <p:spPr>
          <a:xfrm>
            <a:off x="381885" y="1065112"/>
            <a:ext cx="10675345" cy="5719483"/>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6">
              <a:lumMod val="20000"/>
              <a:lumOff val="80000"/>
            </a:schemeClr>
          </a:solidFill>
          <a:ln w="15449"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76B1B66C-74E9-0D52-4904-3907D3C287A1}"/>
              </a:ext>
            </a:extLst>
          </p:cNvPr>
          <p:cNvSpPr>
            <a:spLocks noGrp="1"/>
          </p:cNvSpPr>
          <p:nvPr>
            <p:ph idx="1"/>
          </p:nvPr>
        </p:nvSpPr>
        <p:spPr>
          <a:xfrm>
            <a:off x="1241200" y="1656782"/>
            <a:ext cx="8956713" cy="4939081"/>
          </a:xfrm>
        </p:spPr>
        <p:txBody>
          <a:bodyPr/>
          <a:lstStyle/>
          <a:p>
            <a:r>
              <a:rPr lang="en-GB" sz="2400" dirty="0">
                <a:latin typeface="Arial" panose="020B0604020202020204" pitchFamily="34" charset="0"/>
              </a:rPr>
              <a:t>Senior military commanders would not accept a soldier’s failure to return to the front line as anything other than desertion. They also believed that if such behaviour was not harshly punished, others might be encouraged to do the same and the whole discipline of the British Army would collapse. Some men faced a court martial for other offences but the majority stood trial for desertion from their post, “fleeing in the face of the enemy”. A court martial itself was usually carried out with some speed and the execution followed shortly after.</a:t>
            </a:r>
          </a:p>
          <a:p>
            <a:endParaRPr lang="en-GB" sz="2400" dirty="0">
              <a:latin typeface="Arial" panose="020B0604020202020204" pitchFamily="34" charset="0"/>
            </a:endParaRPr>
          </a:p>
          <a:p>
            <a:r>
              <a:rPr lang="en-GB" sz="2000" dirty="0">
                <a:latin typeface="Arial" panose="020B0604020202020204" pitchFamily="34" charset="0"/>
              </a:rPr>
              <a:t>Taken from </a:t>
            </a:r>
            <a:r>
              <a:rPr lang="en-GB" sz="2000" dirty="0">
                <a:latin typeface="Arial" panose="020B0604020202020204" pitchFamily="34" charset="0"/>
                <a:hlinkClick r:id="rId2"/>
              </a:rPr>
              <a:t>https://www.historylearningsite.co.uk/world-war-one/the-western-front-in-world-war-one/world-war-one-executions/</a:t>
            </a:r>
            <a:r>
              <a:rPr lang="en-GB" sz="2000" dirty="0">
                <a:latin typeface="Arial" panose="020B0604020202020204" pitchFamily="34" charset="0"/>
              </a:rPr>
              <a:t> </a:t>
            </a:r>
          </a:p>
          <a:p>
            <a:endParaRPr lang="en-GB" dirty="0"/>
          </a:p>
        </p:txBody>
      </p:sp>
      <p:grpSp>
        <p:nvGrpSpPr>
          <p:cNvPr id="5" name="Post-It" descr="Post-it note to highlight text">
            <a:extLst>
              <a:ext uri="{FF2B5EF4-FFF2-40B4-BE49-F238E27FC236}">
                <a16:creationId xmlns:a16="http://schemas.microsoft.com/office/drawing/2014/main" id="{06870D38-F956-7754-DB7B-6EEF6B90A0D1}"/>
              </a:ext>
            </a:extLst>
          </p:cNvPr>
          <p:cNvGrpSpPr/>
          <p:nvPr/>
        </p:nvGrpSpPr>
        <p:grpSpPr>
          <a:xfrm>
            <a:off x="6515234" y="151577"/>
            <a:ext cx="4838566" cy="735106"/>
            <a:chOff x="520085" y="3536636"/>
            <a:chExt cx="2947874" cy="674345"/>
          </a:xfrm>
        </p:grpSpPr>
        <p:sp>
          <p:nvSpPr>
            <p:cNvPr id="6" name="Decorative-Blob">
              <a:extLst>
                <a:ext uri="{FF2B5EF4-FFF2-40B4-BE49-F238E27FC236}">
                  <a16:creationId xmlns:a16="http://schemas.microsoft.com/office/drawing/2014/main" id="{469DFBED-ABC3-2F5D-A26E-C856886FD272}"/>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097790AE-5B44-9D72-3ED2-9667FFA2918F}"/>
                </a:ext>
              </a:extLst>
            </p:cNvPr>
            <p:cNvSpPr txBox="1"/>
            <p:nvPr/>
          </p:nvSpPr>
          <p:spPr>
            <a:xfrm>
              <a:off x="652060" y="3662056"/>
              <a:ext cx="2683925"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First World War – Source 6</a:t>
              </a:r>
            </a:p>
          </p:txBody>
        </p:sp>
      </p:grpSp>
    </p:spTree>
    <p:extLst>
      <p:ext uri="{BB962C8B-B14F-4D97-AF65-F5344CB8AC3E}">
        <p14:creationId xmlns:p14="http://schemas.microsoft.com/office/powerpoint/2010/main" val="1122118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6E69A-57F4-B446-583F-BE09D4457776}"/>
              </a:ext>
            </a:extLst>
          </p:cNvPr>
          <p:cNvSpPr>
            <a:spLocks noGrp="1"/>
          </p:cNvSpPr>
          <p:nvPr>
            <p:ph type="title"/>
          </p:nvPr>
        </p:nvSpPr>
        <p:spPr/>
        <p:txBody>
          <a:bodyPr/>
          <a:lstStyle/>
          <a:p>
            <a:r>
              <a:rPr lang="en-GB" dirty="0"/>
              <a:t>Activity 1 – WW2 Sources</a:t>
            </a:r>
          </a:p>
        </p:txBody>
      </p:sp>
      <p:grpSp>
        <p:nvGrpSpPr>
          <p:cNvPr id="4" name="Post-It" descr="Post-it note to highlight text">
            <a:extLst>
              <a:ext uri="{FF2B5EF4-FFF2-40B4-BE49-F238E27FC236}">
                <a16:creationId xmlns:a16="http://schemas.microsoft.com/office/drawing/2014/main" id="{DA79D9AC-8E4A-74DE-88E2-8DD84C7DF4A7}"/>
              </a:ext>
            </a:extLst>
          </p:cNvPr>
          <p:cNvGrpSpPr/>
          <p:nvPr/>
        </p:nvGrpSpPr>
        <p:grpSpPr>
          <a:xfrm>
            <a:off x="2196445" y="1447564"/>
            <a:ext cx="7286920" cy="4370488"/>
            <a:chOff x="2238294" y="3190979"/>
            <a:chExt cx="2947874" cy="2993642"/>
          </a:xfrm>
        </p:grpSpPr>
        <p:sp>
          <p:nvSpPr>
            <p:cNvPr id="5" name="Decorative-Blob">
              <a:extLst>
                <a:ext uri="{FF2B5EF4-FFF2-40B4-BE49-F238E27FC236}">
                  <a16:creationId xmlns:a16="http://schemas.microsoft.com/office/drawing/2014/main" id="{A8796D5B-5CE2-1FB7-9748-370B927B1A40}"/>
                </a:ext>
                <a:ext uri="{C183D7F6-B498-43B3-948B-1728B52AA6E4}">
                  <adec:decorative xmlns:adec="http://schemas.microsoft.com/office/drawing/2017/decorative" val="1"/>
                </a:ext>
              </a:extLst>
            </p:cNvPr>
            <p:cNvSpPr/>
            <p:nvPr/>
          </p:nvSpPr>
          <p:spPr>
            <a:xfrm>
              <a:off x="2238294" y="3190979"/>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8" name="Main-Text" descr="Post-it note to highlight text">
              <a:extLst>
                <a:ext uri="{FF2B5EF4-FFF2-40B4-BE49-F238E27FC236}">
                  <a16:creationId xmlns:a16="http://schemas.microsoft.com/office/drawing/2014/main" id="{F9502FD4-950E-4462-AB6D-35540CC67F30}"/>
                </a:ext>
              </a:extLst>
            </p:cNvPr>
            <p:cNvSpPr txBox="1"/>
            <p:nvPr/>
          </p:nvSpPr>
          <p:spPr>
            <a:xfrm>
              <a:off x="2370269" y="3884125"/>
              <a:ext cx="2683925" cy="1328146"/>
            </a:xfrm>
            <a:prstGeom prst="rect">
              <a:avLst/>
            </a:prstGeom>
            <a:noFill/>
          </p:spPr>
          <p:txBody>
            <a:bodyPr wrap="square" rtlCol="0">
              <a:spAutoFit/>
            </a:bodyPr>
            <a:lstStyle/>
            <a:p>
              <a:pPr algn="ctr"/>
              <a:r>
                <a:rPr lang="en-GB" sz="6000" dirty="0">
                  <a:latin typeface="Arial" panose="020B0604020202020204" pitchFamily="34" charset="0"/>
                  <a:cs typeface="Arial" panose="020B0604020202020204" pitchFamily="34" charset="0"/>
                </a:rPr>
                <a:t>Second World War Sources</a:t>
              </a:r>
            </a:p>
          </p:txBody>
        </p:sp>
      </p:grpSp>
    </p:spTree>
    <p:extLst>
      <p:ext uri="{BB962C8B-B14F-4D97-AF65-F5344CB8AC3E}">
        <p14:creationId xmlns:p14="http://schemas.microsoft.com/office/powerpoint/2010/main" val="744110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CC342-1F4D-D546-04A9-4B6F8AA21B67}"/>
              </a:ext>
            </a:extLst>
          </p:cNvPr>
          <p:cNvSpPr>
            <a:spLocks noGrp="1"/>
          </p:cNvSpPr>
          <p:nvPr>
            <p:ph type="title"/>
          </p:nvPr>
        </p:nvSpPr>
        <p:spPr/>
        <p:txBody>
          <a:bodyPr/>
          <a:lstStyle/>
          <a:p>
            <a:r>
              <a:rPr lang="en-GB" dirty="0"/>
              <a:t>Photo 2</a:t>
            </a:r>
          </a:p>
        </p:txBody>
      </p:sp>
      <p:grpSp>
        <p:nvGrpSpPr>
          <p:cNvPr id="3" name="Post-It" descr="Second World War – Source 1">
            <a:extLst>
              <a:ext uri="{FF2B5EF4-FFF2-40B4-BE49-F238E27FC236}">
                <a16:creationId xmlns:a16="http://schemas.microsoft.com/office/drawing/2014/main" id="{59FAC992-527E-CC70-78B7-ECE043C4C7DC}"/>
              </a:ext>
            </a:extLst>
          </p:cNvPr>
          <p:cNvGrpSpPr/>
          <p:nvPr/>
        </p:nvGrpSpPr>
        <p:grpSpPr>
          <a:xfrm>
            <a:off x="6515234" y="151577"/>
            <a:ext cx="4838566" cy="735106"/>
            <a:chOff x="520085" y="3536636"/>
            <a:chExt cx="2947874" cy="674345"/>
          </a:xfrm>
        </p:grpSpPr>
        <p:sp>
          <p:nvSpPr>
            <p:cNvPr id="4" name="Decorative-Blob">
              <a:extLst>
                <a:ext uri="{FF2B5EF4-FFF2-40B4-BE49-F238E27FC236}">
                  <a16:creationId xmlns:a16="http://schemas.microsoft.com/office/drawing/2014/main" id="{4E1789DE-7754-C42E-1C71-1C355AF57AB7}"/>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5" name="Main-Text" descr="Post-it note to highlight text">
              <a:extLst>
                <a:ext uri="{FF2B5EF4-FFF2-40B4-BE49-F238E27FC236}">
                  <a16:creationId xmlns:a16="http://schemas.microsoft.com/office/drawing/2014/main" id="{82E71289-3C27-A391-FF77-6DD70F11E6BA}"/>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1</a:t>
              </a:r>
            </a:p>
          </p:txBody>
        </p:sp>
      </p:grpSp>
      <p:pic>
        <p:nvPicPr>
          <p:cNvPr id="10" name="Content Placeholder 9" descr="Photo of women resting on chairs and sofas">
            <a:extLst>
              <a:ext uri="{FF2B5EF4-FFF2-40B4-BE49-F238E27FC236}">
                <a16:creationId xmlns:a16="http://schemas.microsoft.com/office/drawing/2014/main" id="{B01310C5-FE41-7524-3F89-49E1046C2CCC}"/>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1363296" y="988058"/>
            <a:ext cx="8552778" cy="5217089"/>
          </a:xfrm>
        </p:spPr>
      </p:pic>
      <p:sp>
        <p:nvSpPr>
          <p:cNvPr id="11" name="Picture 2">
            <a:extLst>
              <a:ext uri="{FF2B5EF4-FFF2-40B4-BE49-F238E27FC236}">
                <a16:creationId xmlns:a16="http://schemas.microsoft.com/office/drawing/2014/main" id="{FC0D91E7-9F8F-FDFA-4628-DBB7D66CF650}"/>
              </a:ext>
              <a:ext uri="{C183D7F6-B498-43B3-948B-1728B52AA6E4}">
                <adec:decorative xmlns:adec="http://schemas.microsoft.com/office/drawing/2017/decorative" val="1"/>
              </a:ext>
            </a:extLst>
          </p:cNvPr>
          <p:cNvSpPr/>
          <p:nvPr/>
        </p:nvSpPr>
        <p:spPr>
          <a:xfrm>
            <a:off x="4317234" y="4887768"/>
            <a:ext cx="7194013" cy="1317379"/>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chemeClr val="accent4">
              <a:lumMod val="40000"/>
              <a:lumOff val="60000"/>
            </a:schemeClr>
          </a:solidFill>
          <a:ln w="16366"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C62552D5-3421-C1CA-9416-6E962FCEEE6A}"/>
              </a:ext>
            </a:extLst>
          </p:cNvPr>
          <p:cNvSpPr txBox="1"/>
          <p:nvPr/>
        </p:nvSpPr>
        <p:spPr>
          <a:xfrm rot="21419552">
            <a:off x="4503142" y="5086160"/>
            <a:ext cx="6822195" cy="923330"/>
          </a:xfrm>
          <a:prstGeom prst="rect">
            <a:avLst/>
          </a:prstGeom>
          <a:noFill/>
        </p:spPr>
        <p:txBody>
          <a:bodyPr wrap="square">
            <a:spAutoFit/>
          </a:bodyPr>
          <a:lstStyle/>
          <a:p>
            <a:r>
              <a:rPr lang="en-GB" dirty="0"/>
              <a:t>The caption on the reverse of the photograph reads: “Industrial nursing. Picture shows sufferers from air raid shock resting in a corner of the rest room of a manufacturing concern.”</a:t>
            </a:r>
          </a:p>
        </p:txBody>
      </p:sp>
      <p:sp>
        <p:nvSpPr>
          <p:cNvPr id="15" name="TextBox 14">
            <a:extLst>
              <a:ext uri="{FF2B5EF4-FFF2-40B4-BE49-F238E27FC236}">
                <a16:creationId xmlns:a16="http://schemas.microsoft.com/office/drawing/2014/main" id="{46AC9A5A-64E6-D77A-15B2-0341E6EC7862}"/>
              </a:ext>
            </a:extLst>
          </p:cNvPr>
          <p:cNvSpPr txBox="1"/>
          <p:nvPr/>
        </p:nvSpPr>
        <p:spPr>
          <a:xfrm>
            <a:off x="543250" y="6386754"/>
            <a:ext cx="10515600" cy="369332"/>
          </a:xfrm>
          <a:prstGeom prst="rect">
            <a:avLst/>
          </a:prstGeom>
          <a:noFill/>
        </p:spPr>
        <p:txBody>
          <a:bodyPr wrap="square">
            <a:spAutoFit/>
          </a:bodyPr>
          <a:lstStyle/>
          <a:p>
            <a:pPr algn="ctr"/>
            <a:r>
              <a:rPr lang="en-GB" dirty="0"/>
              <a:t>‘Air raid shock’ is believed to have been similar to shell shock, along with ‘civilian war neuroses’. </a:t>
            </a:r>
          </a:p>
        </p:txBody>
      </p:sp>
    </p:spTree>
    <p:extLst>
      <p:ext uri="{BB962C8B-B14F-4D97-AF65-F5344CB8AC3E}">
        <p14:creationId xmlns:p14="http://schemas.microsoft.com/office/powerpoint/2010/main" val="3850518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7D521-D4B4-4857-A680-AAA7D4D30768}"/>
              </a:ext>
            </a:extLst>
          </p:cNvPr>
          <p:cNvSpPr>
            <a:spLocks noGrp="1"/>
          </p:cNvSpPr>
          <p:nvPr>
            <p:ph type="title"/>
          </p:nvPr>
        </p:nvSpPr>
        <p:spPr>
          <a:xfrm>
            <a:off x="357188" y="365126"/>
            <a:ext cx="6061542" cy="710288"/>
          </a:xfrm>
        </p:spPr>
        <p:txBody>
          <a:bodyPr/>
          <a:lstStyle/>
          <a:p>
            <a:r>
              <a:rPr lang="en-GB" dirty="0"/>
              <a:t>Additional image information</a:t>
            </a:r>
          </a:p>
        </p:txBody>
      </p:sp>
      <p:sp>
        <p:nvSpPr>
          <p:cNvPr id="3" name="Content Placeholder 2">
            <a:extLst>
              <a:ext uri="{FF2B5EF4-FFF2-40B4-BE49-F238E27FC236}">
                <a16:creationId xmlns:a16="http://schemas.microsoft.com/office/drawing/2014/main" id="{B3C30D05-E8EF-30FD-D7A4-8C7CEFF404D9}"/>
              </a:ext>
            </a:extLst>
          </p:cNvPr>
          <p:cNvSpPr>
            <a:spLocks noGrp="1"/>
          </p:cNvSpPr>
          <p:nvPr>
            <p:ph idx="1"/>
          </p:nvPr>
        </p:nvSpPr>
        <p:spPr/>
        <p:txBody>
          <a:bodyPr/>
          <a:lstStyle/>
          <a:p>
            <a:pPr>
              <a:spcAft>
                <a:spcPts val="1200"/>
              </a:spcAft>
            </a:pPr>
            <a:r>
              <a:rPr lang="en-GB" sz="2000" b="1" dirty="0">
                <a:latin typeface="Arial" panose="020B0604020202020204" pitchFamily="34" charset="0"/>
                <a:cs typeface="Arial" panose="020B0604020202020204" pitchFamily="34" charset="0"/>
              </a:rPr>
              <a:t>A view of women suffering from shock under blankets on sofas and armchairs, attended to by a nurse</a:t>
            </a:r>
          </a:p>
          <a:p>
            <a:r>
              <a:rPr lang="en-GB" sz="2000" dirty="0">
                <a:latin typeface="Arial" panose="020B0604020202020204" pitchFamily="34" charset="0"/>
                <a:cs typeface="Arial" panose="020B0604020202020204" pitchFamily="34" charset="0"/>
              </a:rPr>
              <a:t>A view of women suffering from shock under blankets on sofas and armchairs, attended to by a nurse, in the rest room of a factory. ‘Air raid shock’ is believed to have been similar to shell shock, along with ‘civilian war neuroses’. The term was introduced in 1917 after a mother murdered her child during an air raid, claiming that the psychological distress of bombing raids had caused her to have a nervous breakdown. Historically, ‘hysteria’ was predominantly a female condition – thus ‘shell shock’ was coined to distance soldiers from “effeminate associations”. ‘Air raid shock’ and ‘civilian war neuroses’ sustained this dichotomy; the terms continued the division between the battlefield and the home front. It resulted in “hysteria” and increasingly difficult behaviour in children, and psychological symptoms such as temporary deafness, stammer, suicidal thoughts, depression, and exhaustion. In 1942 it was suggested that the “ideal treatment” for a patient suffering from air raid shock were plasma and blood transfusions, but women were often not diagnosed or treated for the trauma they were suffering. Today, the symptoms of ‘air raid shock’ and ‘shell shock’ are recognised as post-traumatic stress disorder.</a:t>
            </a:r>
          </a:p>
          <a:p>
            <a:endParaRPr lang="en-GB" dirty="0"/>
          </a:p>
        </p:txBody>
      </p:sp>
      <p:grpSp>
        <p:nvGrpSpPr>
          <p:cNvPr id="4" name="Post-It" descr="Post-it note to highlight text">
            <a:extLst>
              <a:ext uri="{FF2B5EF4-FFF2-40B4-BE49-F238E27FC236}">
                <a16:creationId xmlns:a16="http://schemas.microsoft.com/office/drawing/2014/main" id="{0ED668D4-7D0D-4D6C-86F3-CE2B0510FBA7}"/>
              </a:ext>
            </a:extLst>
          </p:cNvPr>
          <p:cNvGrpSpPr/>
          <p:nvPr/>
        </p:nvGrpSpPr>
        <p:grpSpPr>
          <a:xfrm>
            <a:off x="6515234" y="151577"/>
            <a:ext cx="4838566" cy="735106"/>
            <a:chOff x="520085" y="3536636"/>
            <a:chExt cx="2947874" cy="674345"/>
          </a:xfrm>
        </p:grpSpPr>
        <p:sp>
          <p:nvSpPr>
            <p:cNvPr id="5" name="Decorative-Blob">
              <a:extLst>
                <a:ext uri="{FF2B5EF4-FFF2-40B4-BE49-F238E27FC236}">
                  <a16:creationId xmlns:a16="http://schemas.microsoft.com/office/drawing/2014/main" id="{3B33BA95-C38C-22F4-8809-F072155043B8}"/>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6" name="Main-Text" descr="Post-it note to highlight text">
              <a:extLst>
                <a:ext uri="{FF2B5EF4-FFF2-40B4-BE49-F238E27FC236}">
                  <a16:creationId xmlns:a16="http://schemas.microsoft.com/office/drawing/2014/main" id="{D38B9D17-3CA7-3187-46D0-DBD82C937CBF}"/>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1</a:t>
              </a:r>
            </a:p>
          </p:txBody>
        </p:sp>
      </p:grpSp>
    </p:spTree>
    <p:extLst>
      <p:ext uri="{BB962C8B-B14F-4D97-AF65-F5344CB8AC3E}">
        <p14:creationId xmlns:p14="http://schemas.microsoft.com/office/powerpoint/2010/main" val="3923496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0B9D-3667-14F4-27B4-3C86D79C4E23}"/>
              </a:ext>
            </a:extLst>
          </p:cNvPr>
          <p:cNvSpPr>
            <a:spLocks noGrp="1"/>
          </p:cNvSpPr>
          <p:nvPr>
            <p:ph type="title"/>
          </p:nvPr>
        </p:nvSpPr>
        <p:spPr/>
        <p:txBody>
          <a:bodyPr/>
          <a:lstStyle/>
          <a:p>
            <a:r>
              <a:rPr lang="en-GB" dirty="0"/>
              <a:t>Photo 3</a:t>
            </a:r>
          </a:p>
        </p:txBody>
      </p:sp>
      <p:pic>
        <p:nvPicPr>
          <p:cNvPr id="5" name="Content Placeholder 4" descr="A group of men in a class">
            <a:extLst>
              <a:ext uri="{FF2B5EF4-FFF2-40B4-BE49-F238E27FC236}">
                <a16:creationId xmlns:a16="http://schemas.microsoft.com/office/drawing/2014/main" id="{3F625D57-16CB-C857-76A9-96E1713CEC3E}"/>
              </a:ext>
            </a:extLst>
          </p:cNvPr>
          <p:cNvPicPr>
            <a:picLocks noGrp="1" noChangeAspect="1"/>
          </p:cNvPicPr>
          <p:nvPr>
            <p:ph idx="1"/>
          </p:nvPr>
        </p:nvPicPr>
        <p:blipFill>
          <a:blip r:embed="rId3"/>
          <a:stretch>
            <a:fillRect/>
          </a:stretch>
        </p:blipFill>
        <p:spPr>
          <a:xfrm>
            <a:off x="381885" y="333060"/>
            <a:ext cx="9818546" cy="6277059"/>
          </a:xfrm>
        </p:spPr>
      </p:pic>
      <p:pic>
        <p:nvPicPr>
          <p:cNvPr id="6" name="Picture 5">
            <a:extLst>
              <a:ext uri="{FF2B5EF4-FFF2-40B4-BE49-F238E27FC236}">
                <a16:creationId xmlns:a16="http://schemas.microsoft.com/office/drawing/2014/main" id="{8D3DFBE1-1A81-A667-BA8F-23322CCF4A06}"/>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2846" t="27378" r="8575" b="42700"/>
          <a:stretch/>
        </p:blipFill>
        <p:spPr>
          <a:xfrm>
            <a:off x="4307846" y="5210978"/>
            <a:ext cx="7028512" cy="1485092"/>
          </a:xfrm>
          <a:prstGeom prst="rect">
            <a:avLst/>
          </a:prstGeom>
        </p:spPr>
      </p:pic>
      <p:grpSp>
        <p:nvGrpSpPr>
          <p:cNvPr id="3" name="Post-It" descr="Post-it note to highlight text">
            <a:extLst>
              <a:ext uri="{FF2B5EF4-FFF2-40B4-BE49-F238E27FC236}">
                <a16:creationId xmlns:a16="http://schemas.microsoft.com/office/drawing/2014/main" id="{093A5948-723A-5B5B-F1C8-138987DC534B}"/>
              </a:ext>
            </a:extLst>
          </p:cNvPr>
          <p:cNvGrpSpPr/>
          <p:nvPr/>
        </p:nvGrpSpPr>
        <p:grpSpPr>
          <a:xfrm>
            <a:off x="6515234" y="151577"/>
            <a:ext cx="4838566" cy="735106"/>
            <a:chOff x="520085" y="3536636"/>
            <a:chExt cx="2947874" cy="674345"/>
          </a:xfrm>
        </p:grpSpPr>
        <p:sp>
          <p:nvSpPr>
            <p:cNvPr id="4" name="Decorative-Blob">
              <a:extLst>
                <a:ext uri="{FF2B5EF4-FFF2-40B4-BE49-F238E27FC236}">
                  <a16:creationId xmlns:a16="http://schemas.microsoft.com/office/drawing/2014/main" id="{C595A4DB-5A7E-40E0-5BF4-CB34716CD649}"/>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02BD2801-AACE-C02A-3F7A-F7A38D48B26E}"/>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2</a:t>
              </a:r>
            </a:p>
          </p:txBody>
        </p:sp>
      </p:grpSp>
    </p:spTree>
    <p:extLst>
      <p:ext uri="{BB962C8B-B14F-4D97-AF65-F5344CB8AC3E}">
        <p14:creationId xmlns:p14="http://schemas.microsoft.com/office/powerpoint/2010/main" val="2640890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111E-89B8-3C93-2FDC-9E2E5DC9F0B8}"/>
              </a:ext>
            </a:extLst>
          </p:cNvPr>
          <p:cNvSpPr>
            <a:spLocks noGrp="1"/>
          </p:cNvSpPr>
          <p:nvPr>
            <p:ph type="title"/>
          </p:nvPr>
        </p:nvSpPr>
        <p:spPr/>
        <p:txBody>
          <a:bodyPr>
            <a:normAutofit fontScale="90000"/>
          </a:bodyPr>
          <a:lstStyle/>
          <a:p>
            <a:br>
              <a:rPr lang="en-GB" sz="3200"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To what extent were the First &amp; Second World Wars factors in the understanding and treatment of Post Traumatic Stress Disorder (PTSD)?</a:t>
            </a:r>
            <a:br>
              <a:rPr lang="en-GB" sz="3200" b="1" dirty="0">
                <a:latin typeface="Arial" panose="020B060402020202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3C08A389-919C-3F9F-9DFC-A00132E25F98}"/>
              </a:ext>
            </a:extLst>
          </p:cNvPr>
          <p:cNvSpPr>
            <a:spLocks noGrp="1"/>
          </p:cNvSpPr>
          <p:nvPr>
            <p:ph type="body" sz="quarter" idx="10"/>
          </p:nvPr>
        </p:nvSpPr>
        <p:spPr/>
        <p:txBody>
          <a:bodyPr/>
          <a:lstStyle/>
          <a:p>
            <a:r>
              <a:rPr lang="en-GB" sz="2400" b="1" dirty="0">
                <a:latin typeface="Arial" panose="020B0604020202020204" pitchFamily="34" charset="0"/>
                <a:cs typeface="Arial" panose="020B0604020202020204" pitchFamily="34" charset="0"/>
              </a:rPr>
              <a:t>Key Stage 3 and 4: </a:t>
            </a:r>
            <a:r>
              <a:rPr lang="en-GB" sz="2400" dirty="0">
                <a:latin typeface="Arial" panose="020B0604020202020204" pitchFamily="34" charset="0"/>
                <a:cs typeface="Arial" panose="020B0604020202020204" pitchFamily="34" charset="0"/>
              </a:rPr>
              <a:t>History</a:t>
            </a:r>
          </a:p>
          <a:p>
            <a:endParaRPr lang="en-GB" dirty="0"/>
          </a:p>
        </p:txBody>
      </p:sp>
      <p:sp>
        <p:nvSpPr>
          <p:cNvPr id="4" name="Content Placeholder 3">
            <a:extLst>
              <a:ext uri="{FF2B5EF4-FFF2-40B4-BE49-F238E27FC236}">
                <a16:creationId xmlns:a16="http://schemas.microsoft.com/office/drawing/2014/main" id="{99BDFB8A-A9AE-774E-B6B8-6E90D605494A}"/>
              </a:ext>
            </a:extLst>
          </p:cNvPr>
          <p:cNvSpPr>
            <a:spLocks noGrp="1"/>
          </p:cNvSpPr>
          <p:nvPr>
            <p:ph idx="1"/>
          </p:nvPr>
        </p:nvSpPr>
        <p:spPr/>
        <p:txBody>
          <a:bodyPr/>
          <a:lstStyle/>
          <a:p>
            <a:pPr>
              <a:spcAft>
                <a:spcPts val="1200"/>
              </a:spcAft>
            </a:pPr>
            <a:r>
              <a:rPr lang="en-GB" sz="2400" b="1" dirty="0">
                <a:latin typeface="Arial" panose="020B0604020202020204" pitchFamily="34" charset="0"/>
                <a:cs typeface="Arial" panose="020B0604020202020204" pitchFamily="34" charset="0"/>
              </a:rPr>
              <a:t>Learning Aims and Outcomes</a:t>
            </a:r>
          </a:p>
          <a:p>
            <a:pPr marL="342900" indent="-342900">
              <a:spcAft>
                <a:spcPts val="1200"/>
              </a:spcAft>
              <a:buFont typeface="Arial" pitchFamily="34" charset="0"/>
              <a:buChar char="•"/>
            </a:pPr>
            <a:r>
              <a:rPr lang="en-GB" sz="2400" dirty="0">
                <a:solidFill>
                  <a:srgbClr val="000000"/>
                </a:solidFill>
                <a:latin typeface="Arial" panose="020B0604020202020204" pitchFamily="34" charset="0"/>
                <a:cs typeface="Arial" panose="020B0604020202020204" pitchFamily="34" charset="0"/>
              </a:rPr>
              <a:t>Students will examine sources to identify attitudes, understanding and treatment of PTSD from both the First World War and the Second World War.</a:t>
            </a:r>
          </a:p>
          <a:p>
            <a:pPr marL="342900" indent="-342900">
              <a:spcAft>
                <a:spcPts val="1200"/>
              </a:spcAft>
              <a:buFont typeface="Arial" pitchFamily="34" charset="0"/>
              <a:buChar char="•"/>
            </a:pPr>
            <a:r>
              <a:rPr lang="en-GB" sz="2400" dirty="0">
                <a:solidFill>
                  <a:srgbClr val="000000"/>
                </a:solidFill>
                <a:latin typeface="Arial" panose="020B0604020202020204" pitchFamily="34" charset="0"/>
                <a:cs typeface="Arial" panose="020B0604020202020204" pitchFamily="34" charset="0"/>
              </a:rPr>
              <a:t>Students will be able to demonstrate skills in comparing attitudes by making a comparison of their findings on the two World Wars.</a:t>
            </a:r>
          </a:p>
          <a:p>
            <a:pPr marL="342900" indent="-342900">
              <a:buFont typeface="Arial" pitchFamily="34" charset="0"/>
              <a:buChar char="•"/>
            </a:pPr>
            <a:r>
              <a:rPr lang="en-GB" sz="2400" dirty="0">
                <a:solidFill>
                  <a:srgbClr val="000000"/>
                </a:solidFill>
                <a:latin typeface="Arial" panose="020B0604020202020204" pitchFamily="34" charset="0"/>
                <a:cs typeface="Arial" panose="020B0604020202020204" pitchFamily="34" charset="0"/>
              </a:rPr>
              <a:t>Students will evaluate the progress made in the two World Wars by comparing with the contemporary view of PTSD.</a:t>
            </a:r>
          </a:p>
        </p:txBody>
      </p:sp>
    </p:spTree>
    <p:extLst>
      <p:ext uri="{BB962C8B-B14F-4D97-AF65-F5344CB8AC3E}">
        <p14:creationId xmlns:p14="http://schemas.microsoft.com/office/powerpoint/2010/main" val="3299424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7D521-D4B4-4857-A680-AAA7D4D30768}"/>
              </a:ext>
            </a:extLst>
          </p:cNvPr>
          <p:cNvSpPr>
            <a:spLocks noGrp="1"/>
          </p:cNvSpPr>
          <p:nvPr>
            <p:ph type="title"/>
          </p:nvPr>
        </p:nvSpPr>
        <p:spPr>
          <a:xfrm>
            <a:off x="357188" y="365126"/>
            <a:ext cx="6312554" cy="710288"/>
          </a:xfrm>
        </p:spPr>
        <p:txBody>
          <a:bodyPr/>
          <a:lstStyle/>
          <a:p>
            <a:r>
              <a:rPr lang="en-GB" dirty="0"/>
              <a:t>Additional image information </a:t>
            </a:r>
            <a:r>
              <a:rPr lang="en-GB" dirty="0">
                <a:solidFill>
                  <a:schemeClr val="bg1"/>
                </a:solidFill>
              </a:rPr>
              <a:t>1</a:t>
            </a:r>
          </a:p>
        </p:txBody>
      </p:sp>
      <p:sp>
        <p:nvSpPr>
          <p:cNvPr id="3" name="Content Placeholder 2">
            <a:extLst>
              <a:ext uri="{FF2B5EF4-FFF2-40B4-BE49-F238E27FC236}">
                <a16:creationId xmlns:a16="http://schemas.microsoft.com/office/drawing/2014/main" id="{B3C30D05-E8EF-30FD-D7A4-8C7CEFF404D9}"/>
              </a:ext>
            </a:extLst>
          </p:cNvPr>
          <p:cNvSpPr>
            <a:spLocks noGrp="1"/>
          </p:cNvSpPr>
          <p:nvPr>
            <p:ph idx="1"/>
          </p:nvPr>
        </p:nvSpPr>
        <p:spPr/>
        <p:txBody>
          <a:bodyPr/>
          <a:lstStyle/>
          <a:p>
            <a:pPr>
              <a:spcAft>
                <a:spcPts val="1200"/>
              </a:spcAft>
            </a:pPr>
            <a:r>
              <a:rPr lang="en-GB" sz="2000" b="1" dirty="0">
                <a:latin typeface="Arial" panose="020B0604020202020204" pitchFamily="34" charset="0"/>
                <a:cs typeface="Arial" panose="020B0604020202020204" pitchFamily="34" charset="0"/>
              </a:rPr>
              <a:t>Treatment of Effort Syndrome, Mill Hill Emergency Hospital, The Ridgeway, Mill Hill, Barnet, Greater London</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Patients suffering from Effort Syndrome receiving tuition from Mr. F. G. Martin, the art instructor at Mill Hill Emergency Hospital. Effort Syndrome was first described during the American Civil War and later by doctor Jacob Mendes Da Costa in 1871, and was thereafter also known as Da Costa’s syndrome. The condition presents symptoms including shortness of breath, palpitations, fatigue, and dizziness – namely symptoms which limit a patient’s “capacity for effort”. During WWI, approximately 60,000 cases of “effort syndrome” were reported amongst British Forces. Treatment varied: some prescribed complete bed rest, while others argued that hospital stays should be kept short, as these were seen as redundant or even harmful due to the lack of discipline and its effect on a soldier’s morale. Switching to lighter responsibilities and occupational therapy was also recommended, and physical fitness was promoted through drills and games. Now, Da Costa’s syndrome is considered to be a manifestation of an anxiety disorder, and treatment is largely behavioural.</a:t>
            </a:r>
          </a:p>
          <a:p>
            <a:endParaRPr lang="en-GB" dirty="0"/>
          </a:p>
        </p:txBody>
      </p:sp>
      <p:grpSp>
        <p:nvGrpSpPr>
          <p:cNvPr id="4" name="Post-It" descr="Post-it note to highlight text">
            <a:extLst>
              <a:ext uri="{FF2B5EF4-FFF2-40B4-BE49-F238E27FC236}">
                <a16:creationId xmlns:a16="http://schemas.microsoft.com/office/drawing/2014/main" id="{778AFE6A-0350-BDC0-BCBE-5EECC1EB911B}"/>
              </a:ext>
            </a:extLst>
          </p:cNvPr>
          <p:cNvGrpSpPr/>
          <p:nvPr/>
        </p:nvGrpSpPr>
        <p:grpSpPr>
          <a:xfrm>
            <a:off x="6515234" y="151577"/>
            <a:ext cx="4838566" cy="735106"/>
            <a:chOff x="520085" y="3536636"/>
            <a:chExt cx="2947874" cy="674345"/>
          </a:xfrm>
        </p:grpSpPr>
        <p:sp>
          <p:nvSpPr>
            <p:cNvPr id="5" name="Decorative-Blob">
              <a:extLst>
                <a:ext uri="{FF2B5EF4-FFF2-40B4-BE49-F238E27FC236}">
                  <a16:creationId xmlns:a16="http://schemas.microsoft.com/office/drawing/2014/main" id="{2324A0CE-C8B4-9773-8457-283BF805AFCA}"/>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6" name="Main-Text" descr="Post-it note to highlight text">
              <a:extLst>
                <a:ext uri="{FF2B5EF4-FFF2-40B4-BE49-F238E27FC236}">
                  <a16:creationId xmlns:a16="http://schemas.microsoft.com/office/drawing/2014/main" id="{57695D98-7601-B564-8E8D-BF58BBCE8859}"/>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2</a:t>
              </a:r>
            </a:p>
          </p:txBody>
        </p:sp>
      </p:grpSp>
    </p:spTree>
    <p:extLst>
      <p:ext uri="{BB962C8B-B14F-4D97-AF65-F5344CB8AC3E}">
        <p14:creationId xmlns:p14="http://schemas.microsoft.com/office/powerpoint/2010/main" val="1348571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33F33E8-7976-1A72-DCE7-3395999393E3}"/>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Photo 4</a:t>
            </a:r>
          </a:p>
        </p:txBody>
      </p:sp>
      <p:pic>
        <p:nvPicPr>
          <p:cNvPr id="8" name="Picture Placeholder 7" descr="Photo of a man with a scar on his face">
            <a:extLst>
              <a:ext uri="{FF2B5EF4-FFF2-40B4-BE49-F238E27FC236}">
                <a16:creationId xmlns:a16="http://schemas.microsoft.com/office/drawing/2014/main" id="{1D5C7D5F-291C-EB71-A286-B9AFC8D799F1}"/>
              </a:ext>
            </a:extLst>
          </p:cNvPr>
          <p:cNvPicPr>
            <a:picLocks noGrp="1" noChangeAspect="1"/>
          </p:cNvPicPr>
          <p:nvPr>
            <p:ph type="pic" sz="quarter" idx="14"/>
          </p:nvPr>
        </p:nvPicPr>
        <p:blipFill>
          <a:blip r:embed="rId3"/>
          <a:srcRect t="1673" b="1673"/>
          <a:stretch>
            <a:fillRect/>
          </a:stretch>
        </p:blipFill>
        <p:spPr>
          <a:xfrm>
            <a:off x="688163" y="462708"/>
            <a:ext cx="5407837" cy="4778693"/>
          </a:xfrm>
        </p:spPr>
      </p:pic>
      <p:sp>
        <p:nvSpPr>
          <p:cNvPr id="6" name="Content Placeholder 5">
            <a:extLst>
              <a:ext uri="{FF2B5EF4-FFF2-40B4-BE49-F238E27FC236}">
                <a16:creationId xmlns:a16="http://schemas.microsoft.com/office/drawing/2014/main" id="{7B95AA8E-F391-5291-2257-403AFA09E7C3}"/>
              </a:ext>
            </a:extLst>
          </p:cNvPr>
          <p:cNvSpPr>
            <a:spLocks noGrp="1"/>
          </p:cNvSpPr>
          <p:nvPr>
            <p:ph idx="1"/>
          </p:nvPr>
        </p:nvSpPr>
        <p:spPr>
          <a:xfrm>
            <a:off x="6334699" y="1086694"/>
            <a:ext cx="4795206" cy="4684612"/>
          </a:xfrm>
        </p:spPr>
        <p:txBody>
          <a:bodyPr/>
          <a:lstStyle/>
          <a:p>
            <a:r>
              <a:rPr lang="en-GB" sz="2400" dirty="0">
                <a:latin typeface="Arial" panose="020B0604020202020204" pitchFamily="34" charset="0"/>
              </a:rPr>
              <a:t>When patients were released and entered the public domain after having plastic surgery by the famous McIndoe, “the town that did not stare” were welcoming of his patients and this helped with their psychological recovery.  His patients even formed “The Guinea Pig” club that gave each other emotional support and morale after surgery.</a:t>
            </a:r>
          </a:p>
          <a:p>
            <a:endParaRPr lang="en-GB" dirty="0"/>
          </a:p>
        </p:txBody>
      </p:sp>
      <p:pic>
        <p:nvPicPr>
          <p:cNvPr id="9" name="Picture 8">
            <a:extLst>
              <a:ext uri="{FF2B5EF4-FFF2-40B4-BE49-F238E27FC236}">
                <a16:creationId xmlns:a16="http://schemas.microsoft.com/office/drawing/2014/main" id="{045F99F6-3117-B8E4-8459-0C7CB6EB8E6C}"/>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8215" t="26180" r="8458" b="46322"/>
          <a:stretch/>
        </p:blipFill>
        <p:spPr>
          <a:xfrm>
            <a:off x="688163" y="5303928"/>
            <a:ext cx="5993177" cy="1091364"/>
          </a:xfrm>
          <a:prstGeom prst="rect">
            <a:avLst/>
          </a:prstGeom>
        </p:spPr>
      </p:pic>
      <p:grpSp>
        <p:nvGrpSpPr>
          <p:cNvPr id="2" name="Post-It" descr="Post-it note to highlight text">
            <a:extLst>
              <a:ext uri="{FF2B5EF4-FFF2-40B4-BE49-F238E27FC236}">
                <a16:creationId xmlns:a16="http://schemas.microsoft.com/office/drawing/2014/main" id="{E7A5EB4E-32E2-322C-01D2-58F3440B0BBD}"/>
              </a:ext>
            </a:extLst>
          </p:cNvPr>
          <p:cNvGrpSpPr/>
          <p:nvPr/>
        </p:nvGrpSpPr>
        <p:grpSpPr>
          <a:xfrm>
            <a:off x="6515234" y="151577"/>
            <a:ext cx="4838566" cy="735106"/>
            <a:chOff x="520085" y="3536636"/>
            <a:chExt cx="2947874" cy="674345"/>
          </a:xfrm>
        </p:grpSpPr>
        <p:sp>
          <p:nvSpPr>
            <p:cNvPr id="3" name="Decorative-Blob">
              <a:extLst>
                <a:ext uri="{FF2B5EF4-FFF2-40B4-BE49-F238E27FC236}">
                  <a16:creationId xmlns:a16="http://schemas.microsoft.com/office/drawing/2014/main" id="{57054907-FDD5-07B4-A635-9340F93DECB3}"/>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4" name="Main-Text" descr="Post-it note to highlight text">
              <a:extLst>
                <a:ext uri="{FF2B5EF4-FFF2-40B4-BE49-F238E27FC236}">
                  <a16:creationId xmlns:a16="http://schemas.microsoft.com/office/drawing/2014/main" id="{61D2C8FA-A33F-BFAE-1FE4-E06C716F636F}"/>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3</a:t>
              </a:r>
            </a:p>
          </p:txBody>
        </p:sp>
      </p:grpSp>
    </p:spTree>
    <p:extLst>
      <p:ext uri="{BB962C8B-B14F-4D97-AF65-F5344CB8AC3E}">
        <p14:creationId xmlns:p14="http://schemas.microsoft.com/office/powerpoint/2010/main" val="2836171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7D521-D4B4-4857-A680-AAA7D4D30768}"/>
              </a:ext>
            </a:extLst>
          </p:cNvPr>
          <p:cNvSpPr>
            <a:spLocks noGrp="1"/>
          </p:cNvSpPr>
          <p:nvPr>
            <p:ph type="title"/>
          </p:nvPr>
        </p:nvSpPr>
        <p:spPr>
          <a:xfrm>
            <a:off x="357187" y="365126"/>
            <a:ext cx="6473919" cy="710288"/>
          </a:xfrm>
        </p:spPr>
        <p:txBody>
          <a:bodyPr/>
          <a:lstStyle/>
          <a:p>
            <a:r>
              <a:rPr lang="en-GB" dirty="0"/>
              <a:t>Additional image information </a:t>
            </a:r>
            <a:r>
              <a:rPr lang="en-GB" dirty="0">
                <a:solidFill>
                  <a:schemeClr val="bg1"/>
                </a:solidFill>
              </a:rPr>
              <a:t>2</a:t>
            </a:r>
          </a:p>
        </p:txBody>
      </p:sp>
      <p:sp>
        <p:nvSpPr>
          <p:cNvPr id="3" name="Content Placeholder 2">
            <a:extLst>
              <a:ext uri="{FF2B5EF4-FFF2-40B4-BE49-F238E27FC236}">
                <a16:creationId xmlns:a16="http://schemas.microsoft.com/office/drawing/2014/main" id="{B3C30D05-E8EF-30FD-D7A4-8C7CEFF404D9}"/>
              </a:ext>
            </a:extLst>
          </p:cNvPr>
          <p:cNvSpPr>
            <a:spLocks noGrp="1"/>
          </p:cNvSpPr>
          <p:nvPr>
            <p:ph idx="1"/>
          </p:nvPr>
        </p:nvSpPr>
        <p:spPr/>
        <p:txBody>
          <a:bodyPr/>
          <a:lstStyle/>
          <a:p>
            <a:pPr>
              <a:spcAft>
                <a:spcPts val="1200"/>
              </a:spcAft>
            </a:pPr>
            <a:r>
              <a:rPr lang="en-GB" sz="2200" b="1" dirty="0">
                <a:latin typeface="Arial" panose="020B0604020202020204" pitchFamily="34" charset="0"/>
                <a:cs typeface="Arial" panose="020B0604020202020204" pitchFamily="34" charset="0"/>
              </a:rPr>
              <a:t>A patient whose eye socket is being repaired with a </a:t>
            </a:r>
            <a:r>
              <a:rPr lang="en-GB" sz="2200" b="1" dirty="0" err="1">
                <a:latin typeface="Arial" panose="020B0604020202020204" pitchFamily="34" charset="0"/>
                <a:cs typeface="Arial" panose="020B0604020202020204" pitchFamily="34" charset="0"/>
              </a:rPr>
              <a:t>cartilege</a:t>
            </a:r>
            <a:r>
              <a:rPr lang="en-GB" sz="2200" b="1" dirty="0">
                <a:latin typeface="Arial" panose="020B0604020202020204" pitchFamily="34" charset="0"/>
                <a:cs typeface="Arial" panose="020B0604020202020204" pitchFamily="34" charset="0"/>
              </a:rPr>
              <a:t> graft, </a:t>
            </a:r>
            <a:r>
              <a:rPr lang="en-GB" sz="2200" b="1" dirty="0" err="1">
                <a:latin typeface="Arial" panose="020B0604020202020204" pitchFamily="34" charset="0"/>
                <a:cs typeface="Arial" panose="020B0604020202020204" pitchFamily="34" charset="0"/>
              </a:rPr>
              <a:t>Bangour</a:t>
            </a:r>
            <a:r>
              <a:rPr lang="en-GB" sz="2200" b="1" dirty="0">
                <a:latin typeface="Arial" panose="020B0604020202020204" pitchFamily="34" charset="0"/>
                <a:cs typeface="Arial" panose="020B0604020202020204" pitchFamily="34" charset="0"/>
              </a:rPr>
              <a:t> Hospital, Broxburn, Edinburgh, Scotland</a:t>
            </a:r>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A portrait of a gunshot patient whose missing eye and socket is being repaired with a </a:t>
            </a:r>
            <a:r>
              <a:rPr lang="en-GB" sz="2200" dirty="0" err="1">
                <a:latin typeface="Arial" panose="020B0604020202020204" pitchFamily="34" charset="0"/>
                <a:cs typeface="Arial" panose="020B0604020202020204" pitchFamily="34" charset="0"/>
              </a:rPr>
              <a:t>cartilege</a:t>
            </a:r>
            <a:r>
              <a:rPr lang="en-GB" sz="2200" dirty="0">
                <a:latin typeface="Arial" panose="020B0604020202020204" pitchFamily="34" charset="0"/>
                <a:cs typeface="Arial" panose="020B0604020202020204" pitchFamily="34" charset="0"/>
              </a:rPr>
              <a:t> graft at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Hospital.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General Hospital was built during the Second World War as an annexe to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Village Hospital for Mental Diseases and was run by the Department of Health for Scotland under the Emergency Hospitals Scheme. The Lothian Regional Plastic Surgery Service began at the hospital in 1941 and a Plastic Surgery Unit remained based in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until 1992. It is likely that this photo shows the work of Alexander "Alister" Burns Wallace CBE FRSE FRCSE (1906–1974), a Scottish plastic surgeon. He was a founding member and president (1951) of the British Association of Plastic Surgeons, and the first editor of the British Journal of Plastic Surgery. He served as plastic surgeon at the Scottish Emergency Medical Hospital at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from 1940–45.</a:t>
            </a:r>
          </a:p>
          <a:p>
            <a:endParaRPr lang="en-GB" dirty="0"/>
          </a:p>
        </p:txBody>
      </p:sp>
      <p:grpSp>
        <p:nvGrpSpPr>
          <p:cNvPr id="4" name="Post-It" descr="Post-it note to highlight text">
            <a:extLst>
              <a:ext uri="{FF2B5EF4-FFF2-40B4-BE49-F238E27FC236}">
                <a16:creationId xmlns:a16="http://schemas.microsoft.com/office/drawing/2014/main" id="{973D9D68-F61C-C3D8-2703-2A43C734152F}"/>
              </a:ext>
            </a:extLst>
          </p:cNvPr>
          <p:cNvGrpSpPr/>
          <p:nvPr/>
        </p:nvGrpSpPr>
        <p:grpSpPr>
          <a:xfrm>
            <a:off x="6515234" y="151577"/>
            <a:ext cx="4838566" cy="735106"/>
            <a:chOff x="520085" y="3536636"/>
            <a:chExt cx="2947874" cy="674345"/>
          </a:xfrm>
        </p:grpSpPr>
        <p:sp>
          <p:nvSpPr>
            <p:cNvPr id="5" name="Decorative-Blob">
              <a:extLst>
                <a:ext uri="{FF2B5EF4-FFF2-40B4-BE49-F238E27FC236}">
                  <a16:creationId xmlns:a16="http://schemas.microsoft.com/office/drawing/2014/main" id="{FB9E6281-6FAB-9D1B-2809-7BCC4816FFEB}"/>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6" name="Main-Text" descr="Post-it note to highlight text">
              <a:extLst>
                <a:ext uri="{FF2B5EF4-FFF2-40B4-BE49-F238E27FC236}">
                  <a16:creationId xmlns:a16="http://schemas.microsoft.com/office/drawing/2014/main" id="{788BD447-2CC6-5AE6-8A11-91D26CACAF4D}"/>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3</a:t>
              </a:r>
            </a:p>
          </p:txBody>
        </p:sp>
      </p:grpSp>
    </p:spTree>
    <p:extLst>
      <p:ext uri="{BB962C8B-B14F-4D97-AF65-F5344CB8AC3E}">
        <p14:creationId xmlns:p14="http://schemas.microsoft.com/office/powerpoint/2010/main" val="3406860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2AEF5-F43D-6D05-B902-3BEB0E226847}"/>
              </a:ext>
            </a:extLst>
          </p:cNvPr>
          <p:cNvSpPr>
            <a:spLocks noGrp="1"/>
          </p:cNvSpPr>
          <p:nvPr>
            <p:ph type="title"/>
          </p:nvPr>
        </p:nvSpPr>
        <p:spPr/>
        <p:txBody>
          <a:bodyPr/>
          <a:lstStyle/>
          <a:p>
            <a:r>
              <a:rPr lang="en-GB" dirty="0"/>
              <a:t>Photo 5</a:t>
            </a:r>
          </a:p>
        </p:txBody>
      </p:sp>
      <p:pic>
        <p:nvPicPr>
          <p:cNvPr id="5" name="Content Placeholder 4" descr="Photo of a doctor attaching electrodes to the head of a man">
            <a:extLst>
              <a:ext uri="{FF2B5EF4-FFF2-40B4-BE49-F238E27FC236}">
                <a16:creationId xmlns:a16="http://schemas.microsoft.com/office/drawing/2014/main" id="{9D39D932-9810-552B-1B01-054B8B9FAF7E}"/>
              </a:ext>
            </a:extLst>
          </p:cNvPr>
          <p:cNvPicPr>
            <a:picLocks noGrp="1" noChangeAspect="1"/>
          </p:cNvPicPr>
          <p:nvPr>
            <p:ph idx="1"/>
          </p:nvPr>
        </p:nvPicPr>
        <p:blipFill>
          <a:blip r:embed="rId3"/>
          <a:stretch>
            <a:fillRect/>
          </a:stretch>
        </p:blipFill>
        <p:spPr>
          <a:xfrm>
            <a:off x="381885" y="359118"/>
            <a:ext cx="9566346" cy="6116608"/>
          </a:xfrm>
        </p:spPr>
      </p:pic>
      <p:pic>
        <p:nvPicPr>
          <p:cNvPr id="6" name="Picture 5">
            <a:extLst>
              <a:ext uri="{FF2B5EF4-FFF2-40B4-BE49-F238E27FC236}">
                <a16:creationId xmlns:a16="http://schemas.microsoft.com/office/drawing/2014/main" id="{1299837A-715E-A81E-CD71-F687EEF91085}"/>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6117" t="29799" r="5589" b="34995"/>
          <a:stretch/>
        </p:blipFill>
        <p:spPr>
          <a:xfrm>
            <a:off x="4913552" y="5483505"/>
            <a:ext cx="6597568" cy="1326463"/>
          </a:xfrm>
          <a:prstGeom prst="rect">
            <a:avLst/>
          </a:prstGeom>
        </p:spPr>
      </p:pic>
      <p:grpSp>
        <p:nvGrpSpPr>
          <p:cNvPr id="3" name="Post-It" descr="Post-it note to highlight text">
            <a:extLst>
              <a:ext uri="{FF2B5EF4-FFF2-40B4-BE49-F238E27FC236}">
                <a16:creationId xmlns:a16="http://schemas.microsoft.com/office/drawing/2014/main" id="{8AE0F218-278E-E273-02EA-F70C8D7367F4}"/>
              </a:ext>
            </a:extLst>
          </p:cNvPr>
          <p:cNvGrpSpPr/>
          <p:nvPr/>
        </p:nvGrpSpPr>
        <p:grpSpPr>
          <a:xfrm>
            <a:off x="6515234" y="151577"/>
            <a:ext cx="4838566" cy="735106"/>
            <a:chOff x="520085" y="3536636"/>
            <a:chExt cx="2947874" cy="674345"/>
          </a:xfrm>
        </p:grpSpPr>
        <p:sp>
          <p:nvSpPr>
            <p:cNvPr id="4" name="Decorative-Blob">
              <a:extLst>
                <a:ext uri="{FF2B5EF4-FFF2-40B4-BE49-F238E27FC236}">
                  <a16:creationId xmlns:a16="http://schemas.microsoft.com/office/drawing/2014/main" id="{62B08DE0-5483-36E2-70E3-5D4D814CA7B8}"/>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7" name="Main-Text" descr="Post-it note to highlight text">
              <a:extLst>
                <a:ext uri="{FF2B5EF4-FFF2-40B4-BE49-F238E27FC236}">
                  <a16:creationId xmlns:a16="http://schemas.microsoft.com/office/drawing/2014/main" id="{F09521E7-ED3E-508D-BAC4-B042AB2D9599}"/>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4</a:t>
              </a:r>
            </a:p>
          </p:txBody>
        </p:sp>
      </p:grpSp>
    </p:spTree>
    <p:extLst>
      <p:ext uri="{BB962C8B-B14F-4D97-AF65-F5344CB8AC3E}">
        <p14:creationId xmlns:p14="http://schemas.microsoft.com/office/powerpoint/2010/main" val="3092259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7D521-D4B4-4857-A680-AAA7D4D30768}"/>
              </a:ext>
            </a:extLst>
          </p:cNvPr>
          <p:cNvSpPr>
            <a:spLocks noGrp="1"/>
          </p:cNvSpPr>
          <p:nvPr>
            <p:ph type="title"/>
          </p:nvPr>
        </p:nvSpPr>
        <p:spPr>
          <a:xfrm>
            <a:off x="357187" y="365126"/>
            <a:ext cx="6599425" cy="710288"/>
          </a:xfrm>
        </p:spPr>
        <p:txBody>
          <a:bodyPr/>
          <a:lstStyle/>
          <a:p>
            <a:r>
              <a:rPr lang="en-GB" dirty="0"/>
              <a:t>Additional image information </a:t>
            </a:r>
            <a:r>
              <a:rPr lang="en-GB" dirty="0">
                <a:solidFill>
                  <a:schemeClr val="bg1"/>
                </a:solidFill>
              </a:rPr>
              <a:t>3</a:t>
            </a:r>
          </a:p>
        </p:txBody>
      </p:sp>
      <p:sp>
        <p:nvSpPr>
          <p:cNvPr id="3" name="Content Placeholder 2">
            <a:extLst>
              <a:ext uri="{FF2B5EF4-FFF2-40B4-BE49-F238E27FC236}">
                <a16:creationId xmlns:a16="http://schemas.microsoft.com/office/drawing/2014/main" id="{B3C30D05-E8EF-30FD-D7A4-8C7CEFF404D9}"/>
              </a:ext>
            </a:extLst>
          </p:cNvPr>
          <p:cNvSpPr>
            <a:spLocks noGrp="1"/>
          </p:cNvSpPr>
          <p:nvPr>
            <p:ph idx="1"/>
          </p:nvPr>
        </p:nvSpPr>
        <p:spPr/>
        <p:txBody>
          <a:bodyPr/>
          <a:lstStyle/>
          <a:p>
            <a:pPr>
              <a:spcAft>
                <a:spcPts val="1200"/>
              </a:spcAft>
            </a:pPr>
            <a:r>
              <a:rPr lang="en-GB" sz="2000" b="1" dirty="0">
                <a:latin typeface="Arial" panose="020B0604020202020204" pitchFamily="34" charset="0"/>
                <a:cs typeface="Arial" panose="020B0604020202020204" pitchFamily="34" charset="0"/>
              </a:rPr>
              <a:t>Attaching electrodes to the head of a patient, Sutton Emergency Hospital, Sutton, Greater London</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 man attaching electrodes to the head of a patient at Sutton Emergency Hospital. Prior to World War One the buildings that became the hospital were part of a workhouse. During World War One the workhouse was used as a hospital for German prisoners of war, with 92 beds for officers and 1,175 for other ranks. It was also an internment camp with 90 beds for civilian 'enemy aliens' awaiting repatriation. After World War One it returned to being a workhouse for unemployed men. In 1930 it was taken over by London City Council and turned into a training centre for unemployed men. It was at the start of World War Two that it became Sutton Emergency Hospital. The government feared mass hysteria at the start of the war so it was designated a neurosis unit - the Sutton Neurosis Centre. This was not the case and they treated a wide variety of casualties as well as those with neurological issues. In 1946 it was renamed the Belmont Hospital, specialising in psychiatric medicine. It remained an Emergency Hospital until July 1948, when it joined the NHS.</a:t>
            </a:r>
          </a:p>
          <a:p>
            <a:endParaRPr lang="en-GB" dirty="0"/>
          </a:p>
        </p:txBody>
      </p:sp>
      <p:grpSp>
        <p:nvGrpSpPr>
          <p:cNvPr id="4" name="Post-It" descr="Post-it note to highlight text">
            <a:extLst>
              <a:ext uri="{FF2B5EF4-FFF2-40B4-BE49-F238E27FC236}">
                <a16:creationId xmlns:a16="http://schemas.microsoft.com/office/drawing/2014/main" id="{8DC3D540-A0D3-E0A9-4962-EA907C807155}"/>
              </a:ext>
            </a:extLst>
          </p:cNvPr>
          <p:cNvGrpSpPr/>
          <p:nvPr/>
        </p:nvGrpSpPr>
        <p:grpSpPr>
          <a:xfrm>
            <a:off x="6515234" y="151577"/>
            <a:ext cx="4838566" cy="735106"/>
            <a:chOff x="520085" y="3536636"/>
            <a:chExt cx="2947874" cy="674345"/>
          </a:xfrm>
        </p:grpSpPr>
        <p:sp>
          <p:nvSpPr>
            <p:cNvPr id="5" name="Decorative-Blob">
              <a:extLst>
                <a:ext uri="{FF2B5EF4-FFF2-40B4-BE49-F238E27FC236}">
                  <a16:creationId xmlns:a16="http://schemas.microsoft.com/office/drawing/2014/main" id="{FD5B04D2-BFBC-9CA8-F8BC-091D2FE231EF}"/>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6" name="Main-Text" descr="Post-it note to highlight text">
              <a:extLst>
                <a:ext uri="{FF2B5EF4-FFF2-40B4-BE49-F238E27FC236}">
                  <a16:creationId xmlns:a16="http://schemas.microsoft.com/office/drawing/2014/main" id="{1F434A50-BE29-7E3C-FF92-25E34A525E8E}"/>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4</a:t>
              </a:r>
            </a:p>
          </p:txBody>
        </p:sp>
      </p:grpSp>
    </p:spTree>
    <p:extLst>
      <p:ext uri="{BB962C8B-B14F-4D97-AF65-F5344CB8AC3E}">
        <p14:creationId xmlns:p14="http://schemas.microsoft.com/office/powerpoint/2010/main" val="2235619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7242-C357-C079-E2C0-69F650B4D8C9}"/>
              </a:ext>
            </a:extLst>
          </p:cNvPr>
          <p:cNvSpPr>
            <a:spLocks noGrp="1"/>
          </p:cNvSpPr>
          <p:nvPr>
            <p:ph type="title"/>
          </p:nvPr>
        </p:nvSpPr>
        <p:spPr/>
        <p:txBody>
          <a:bodyPr/>
          <a:lstStyle/>
          <a:p>
            <a:r>
              <a:rPr lang="en-GB" sz="2800" b="1" dirty="0">
                <a:latin typeface="Arial" panose="020B0604020202020204" pitchFamily="34" charset="0"/>
                <a:cs typeface="Arial" panose="020B0604020202020204" pitchFamily="34" charset="0"/>
              </a:rPr>
              <a:t>Second World War – Source 5</a:t>
            </a:r>
          </a:p>
        </p:txBody>
      </p:sp>
      <p:sp>
        <p:nvSpPr>
          <p:cNvPr id="4" name="Picture 5" descr="Decorative shape">
            <a:extLst>
              <a:ext uri="{FF2B5EF4-FFF2-40B4-BE49-F238E27FC236}">
                <a16:creationId xmlns:a16="http://schemas.microsoft.com/office/drawing/2014/main" id="{BC7816B9-6518-D673-8028-868DEBE5477E}"/>
              </a:ext>
            </a:extLst>
          </p:cNvPr>
          <p:cNvSpPr/>
          <p:nvPr/>
        </p:nvSpPr>
        <p:spPr>
          <a:xfrm>
            <a:off x="381885" y="886684"/>
            <a:ext cx="10675345" cy="581973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6">
              <a:lumMod val="20000"/>
              <a:lumOff val="80000"/>
            </a:schemeClr>
          </a:solidFill>
          <a:ln w="15449"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76B1B66C-74E9-0D52-4904-3907D3C287A1}"/>
              </a:ext>
            </a:extLst>
          </p:cNvPr>
          <p:cNvSpPr>
            <a:spLocks noGrp="1"/>
          </p:cNvSpPr>
          <p:nvPr>
            <p:ph idx="1"/>
          </p:nvPr>
        </p:nvSpPr>
        <p:spPr>
          <a:xfrm>
            <a:off x="938777" y="1327012"/>
            <a:ext cx="9561559" cy="5245996"/>
          </a:xfrm>
        </p:spPr>
        <p:txBody>
          <a:bodyPr/>
          <a:lstStyle/>
          <a:p>
            <a:pPr algn="ctr"/>
            <a:r>
              <a:rPr lang="en-GB" sz="2400" dirty="0">
                <a:latin typeface="Arial" panose="020B0604020202020204" pitchFamily="34" charset="0"/>
              </a:rPr>
              <a:t>Behind these stories of successful treatment lies a scheme which the British War Office has instituted to mobilise psychological experts throughout the country for this work. Shellshock exacted a heavy toll in the last War. Today, the most advanced treatment, including hypnotism, suggestion and other forms of psychotherapy are used.</a:t>
            </a:r>
          </a:p>
          <a:p>
            <a:pPr algn="ctr"/>
            <a:r>
              <a:rPr lang="en-GB" sz="2400" dirty="0">
                <a:latin typeface="Arial" panose="020B0604020202020204" pitchFamily="34" charset="0"/>
              </a:rPr>
              <a:t>They are also interested in prevention as well as cure. Every recruit undergoes a minor form of psychoanalysis at his medical examination to discover if he has any history or symptom of nervous disorder which might affect his discipline in the frontline.</a:t>
            </a:r>
          </a:p>
          <a:p>
            <a:pPr algn="ctr"/>
            <a:r>
              <a:rPr lang="en-GB" sz="2400" dirty="0">
                <a:latin typeface="Arial" panose="020B0604020202020204" pitchFamily="34" charset="0"/>
              </a:rPr>
              <a:t>Thus, men who might crack up under strain or, as in the last War, might run the risk of being shot for cowardice, in reality due to some neurosis, will be found in time.</a:t>
            </a:r>
          </a:p>
          <a:p>
            <a:pPr algn="ctr"/>
            <a:r>
              <a:rPr lang="en-GB" sz="2400" dirty="0">
                <a:latin typeface="Arial" panose="020B0604020202020204" pitchFamily="34" charset="0"/>
              </a:rPr>
              <a:t>Taken from an article in The Lancet, 1940</a:t>
            </a:r>
          </a:p>
          <a:p>
            <a:endParaRPr lang="en-GB" dirty="0"/>
          </a:p>
        </p:txBody>
      </p:sp>
      <p:grpSp>
        <p:nvGrpSpPr>
          <p:cNvPr id="8" name="Post-It" descr="Post-it note to highlight text">
            <a:extLst>
              <a:ext uri="{FF2B5EF4-FFF2-40B4-BE49-F238E27FC236}">
                <a16:creationId xmlns:a16="http://schemas.microsoft.com/office/drawing/2014/main" id="{A6F409F8-FEBB-878C-D500-A35FFE876344}"/>
              </a:ext>
            </a:extLst>
          </p:cNvPr>
          <p:cNvGrpSpPr/>
          <p:nvPr/>
        </p:nvGrpSpPr>
        <p:grpSpPr>
          <a:xfrm>
            <a:off x="6515234" y="151577"/>
            <a:ext cx="4838566" cy="735106"/>
            <a:chOff x="520085" y="3536636"/>
            <a:chExt cx="2947874" cy="674345"/>
          </a:xfrm>
        </p:grpSpPr>
        <p:sp>
          <p:nvSpPr>
            <p:cNvPr id="9" name="Decorative-Blob">
              <a:extLst>
                <a:ext uri="{FF2B5EF4-FFF2-40B4-BE49-F238E27FC236}">
                  <a16:creationId xmlns:a16="http://schemas.microsoft.com/office/drawing/2014/main" id="{E5E17592-AFAC-38AF-1FB0-8D83DDCD51EB}"/>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10" name="Main-Text" descr="Post-it note to highlight text">
              <a:extLst>
                <a:ext uri="{FF2B5EF4-FFF2-40B4-BE49-F238E27FC236}">
                  <a16:creationId xmlns:a16="http://schemas.microsoft.com/office/drawing/2014/main" id="{8ACF89E0-AF40-F25F-C6F3-AAD79DB95C11}"/>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5</a:t>
              </a:r>
            </a:p>
          </p:txBody>
        </p:sp>
      </p:grpSp>
    </p:spTree>
    <p:extLst>
      <p:ext uri="{BB962C8B-B14F-4D97-AF65-F5344CB8AC3E}">
        <p14:creationId xmlns:p14="http://schemas.microsoft.com/office/powerpoint/2010/main" val="1022772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7242-C357-C079-E2C0-69F650B4D8C9}"/>
              </a:ext>
            </a:extLst>
          </p:cNvPr>
          <p:cNvSpPr>
            <a:spLocks noGrp="1"/>
          </p:cNvSpPr>
          <p:nvPr>
            <p:ph type="title"/>
          </p:nvPr>
        </p:nvSpPr>
        <p:spPr/>
        <p:txBody>
          <a:bodyPr/>
          <a:lstStyle/>
          <a:p>
            <a:r>
              <a:rPr lang="en-GB" sz="2800" b="1" dirty="0">
                <a:latin typeface="Arial" panose="020B0604020202020204" pitchFamily="34" charset="0"/>
                <a:cs typeface="Arial" panose="020B0604020202020204" pitchFamily="34" charset="0"/>
              </a:rPr>
              <a:t>Second World War – Source 6</a:t>
            </a:r>
          </a:p>
        </p:txBody>
      </p:sp>
      <p:sp>
        <p:nvSpPr>
          <p:cNvPr id="4" name="Picture 5" descr="Decorative shape">
            <a:extLst>
              <a:ext uri="{FF2B5EF4-FFF2-40B4-BE49-F238E27FC236}">
                <a16:creationId xmlns:a16="http://schemas.microsoft.com/office/drawing/2014/main" id="{BC7816B9-6518-D673-8028-868DEBE5477E}"/>
              </a:ext>
            </a:extLst>
          </p:cNvPr>
          <p:cNvSpPr/>
          <p:nvPr/>
        </p:nvSpPr>
        <p:spPr>
          <a:xfrm>
            <a:off x="381885" y="886684"/>
            <a:ext cx="10675345" cy="597131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6">
              <a:lumMod val="20000"/>
              <a:lumOff val="80000"/>
            </a:schemeClr>
          </a:solidFill>
          <a:ln w="15449"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76B1B66C-74E9-0D52-4904-3907D3C287A1}"/>
              </a:ext>
            </a:extLst>
          </p:cNvPr>
          <p:cNvSpPr>
            <a:spLocks noGrp="1"/>
          </p:cNvSpPr>
          <p:nvPr>
            <p:ph idx="1"/>
          </p:nvPr>
        </p:nvSpPr>
        <p:spPr>
          <a:xfrm>
            <a:off x="717176" y="1173555"/>
            <a:ext cx="10180309" cy="5245996"/>
          </a:xfrm>
        </p:spPr>
        <p:txBody>
          <a:bodyPr/>
          <a:lstStyle/>
          <a:p>
            <a:pPr algn="ctr"/>
            <a:r>
              <a:rPr lang="en-GB" sz="2400" dirty="0">
                <a:latin typeface="Arial" panose="020B0604020202020204" pitchFamily="34" charset="0"/>
              </a:rPr>
              <a:t>Between the Wars in fact, 1919 to 1939, it is fair to say that British military psychiatry more or less stagnated. By 1939, there were only six British doctors in the British military who really had any kind of psychiatric training at all.</a:t>
            </a:r>
          </a:p>
          <a:p>
            <a:pPr algn="ctr"/>
            <a:r>
              <a:rPr lang="en-GB" sz="2400" dirty="0">
                <a:latin typeface="Arial" panose="020B0604020202020204" pitchFamily="34" charset="0"/>
              </a:rPr>
              <a:t>After the War broke out, this situation did improve. In 1942, for example, a dedicated directorate of psychiatry was set up in the War Office, and by 1944, as opposed to six psychiatrists at the beginning, there were over 200 working for the British Army, about half of which were attached to British units overseas. But in 1940, when the British expeditionary force went to France, it had just a couple of psychiatrists attached to it and there was no system of providing forward advance psychiatry – that was the system that had been found to be effective in some ways in the First World War. </a:t>
            </a:r>
          </a:p>
          <a:p>
            <a:pPr algn="ctr"/>
            <a:r>
              <a:rPr lang="en-GB" sz="2400" dirty="0">
                <a:latin typeface="Arial" panose="020B0604020202020204" pitchFamily="34" charset="0"/>
              </a:rPr>
              <a:t>The Second World War: Shellshock to Psychiatry, Dr Roderick Bailey 2014</a:t>
            </a:r>
          </a:p>
          <a:p>
            <a:endParaRPr lang="en-GB" dirty="0"/>
          </a:p>
        </p:txBody>
      </p:sp>
      <p:grpSp>
        <p:nvGrpSpPr>
          <p:cNvPr id="8" name="Post-It" descr="Post-it note to highlight text">
            <a:extLst>
              <a:ext uri="{FF2B5EF4-FFF2-40B4-BE49-F238E27FC236}">
                <a16:creationId xmlns:a16="http://schemas.microsoft.com/office/drawing/2014/main" id="{A6F409F8-FEBB-878C-D500-A35FFE876344}"/>
              </a:ext>
            </a:extLst>
          </p:cNvPr>
          <p:cNvGrpSpPr/>
          <p:nvPr/>
        </p:nvGrpSpPr>
        <p:grpSpPr>
          <a:xfrm>
            <a:off x="6515234" y="151577"/>
            <a:ext cx="4838566" cy="735106"/>
            <a:chOff x="520085" y="3536636"/>
            <a:chExt cx="2947874" cy="674345"/>
          </a:xfrm>
        </p:grpSpPr>
        <p:sp>
          <p:nvSpPr>
            <p:cNvPr id="9" name="Decorative-Blob">
              <a:extLst>
                <a:ext uri="{FF2B5EF4-FFF2-40B4-BE49-F238E27FC236}">
                  <a16:creationId xmlns:a16="http://schemas.microsoft.com/office/drawing/2014/main" id="{E5E17592-AFAC-38AF-1FB0-8D83DDCD51EB}"/>
                </a:ext>
                <a:ext uri="{C183D7F6-B498-43B3-948B-1728B52AA6E4}">
                  <adec:decorative xmlns:adec="http://schemas.microsoft.com/office/drawing/2017/decorative" val="1"/>
                </a:ext>
              </a:extLst>
            </p:cNvPr>
            <p:cNvSpPr/>
            <p:nvPr/>
          </p:nvSpPr>
          <p:spPr>
            <a:xfrm>
              <a:off x="520085" y="3536636"/>
              <a:ext cx="2947874" cy="674345"/>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10" name="Main-Text" descr="Post-it note to highlight text">
              <a:extLst>
                <a:ext uri="{FF2B5EF4-FFF2-40B4-BE49-F238E27FC236}">
                  <a16:creationId xmlns:a16="http://schemas.microsoft.com/office/drawing/2014/main" id="{8ACF89E0-AF40-F25F-C6F3-AAD79DB95C11}"/>
                </a:ext>
              </a:extLst>
            </p:cNvPr>
            <p:cNvSpPr txBox="1"/>
            <p:nvPr/>
          </p:nvSpPr>
          <p:spPr>
            <a:xfrm>
              <a:off x="609933" y="3659023"/>
              <a:ext cx="2768177" cy="4235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Second World War – Source 6</a:t>
              </a:r>
            </a:p>
          </p:txBody>
        </p:sp>
      </p:grpSp>
    </p:spTree>
    <p:extLst>
      <p:ext uri="{BB962C8B-B14F-4D97-AF65-F5344CB8AC3E}">
        <p14:creationId xmlns:p14="http://schemas.microsoft.com/office/powerpoint/2010/main" val="1354049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6E69A-57F4-B446-583F-BE09D4457776}"/>
              </a:ext>
            </a:extLst>
          </p:cNvPr>
          <p:cNvSpPr>
            <a:spLocks noGrp="1"/>
          </p:cNvSpPr>
          <p:nvPr>
            <p:ph type="title"/>
          </p:nvPr>
        </p:nvSpPr>
        <p:spPr>
          <a:xfrm>
            <a:off x="305718" y="-1049337"/>
            <a:ext cx="10515600" cy="992187"/>
          </a:xfrm>
        </p:spPr>
        <p:txBody>
          <a:bodyPr/>
          <a:lstStyle/>
          <a:p>
            <a:r>
              <a:rPr lang="en-GB" dirty="0"/>
              <a:t>Activity 2</a:t>
            </a:r>
          </a:p>
        </p:txBody>
      </p:sp>
      <p:grpSp>
        <p:nvGrpSpPr>
          <p:cNvPr id="4" name="Post-It" descr="Post-it note to highlight text">
            <a:extLst>
              <a:ext uri="{FF2B5EF4-FFF2-40B4-BE49-F238E27FC236}">
                <a16:creationId xmlns:a16="http://schemas.microsoft.com/office/drawing/2014/main" id="{DA79D9AC-8E4A-74DE-88E2-8DD84C7DF4A7}"/>
              </a:ext>
            </a:extLst>
          </p:cNvPr>
          <p:cNvGrpSpPr/>
          <p:nvPr/>
        </p:nvGrpSpPr>
        <p:grpSpPr>
          <a:xfrm>
            <a:off x="724952" y="686485"/>
            <a:ext cx="4838566" cy="3521959"/>
            <a:chOff x="439945" y="2669664"/>
            <a:chExt cx="2947874" cy="3230846"/>
          </a:xfrm>
        </p:grpSpPr>
        <p:sp>
          <p:nvSpPr>
            <p:cNvPr id="5" name="Decorative-Blob">
              <a:extLst>
                <a:ext uri="{FF2B5EF4-FFF2-40B4-BE49-F238E27FC236}">
                  <a16:creationId xmlns:a16="http://schemas.microsoft.com/office/drawing/2014/main" id="{A8796D5B-5CE2-1FB7-9748-370B927B1A40}"/>
                </a:ext>
                <a:ext uri="{C183D7F6-B498-43B3-948B-1728B52AA6E4}">
                  <adec:decorative xmlns:adec="http://schemas.microsoft.com/office/drawing/2017/decorative" val="1"/>
                </a:ext>
              </a:extLst>
            </p:cNvPr>
            <p:cNvSpPr/>
            <p:nvPr/>
          </p:nvSpPr>
          <p:spPr>
            <a:xfrm>
              <a:off x="439945" y="2906868"/>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6" name="Decorative-Washi">
              <a:extLst>
                <a:ext uri="{FF2B5EF4-FFF2-40B4-BE49-F238E27FC236}">
                  <a16:creationId xmlns:a16="http://schemas.microsoft.com/office/drawing/2014/main" id="{9249BC92-B2E7-0DC0-24CE-81DA0DA1BC0D}"/>
                </a:ext>
                <a:ext uri="{C183D7F6-B498-43B3-948B-1728B52AA6E4}">
                  <adec:decorative xmlns:adec="http://schemas.microsoft.com/office/drawing/2017/decorative" val="1"/>
                </a:ext>
              </a:extLst>
            </p:cNvPr>
            <p:cNvSpPr/>
            <p:nvPr/>
          </p:nvSpPr>
          <p:spPr>
            <a:xfrm rot="10800000" flipV="1">
              <a:off x="990165" y="2669664"/>
              <a:ext cx="1853982" cy="48371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accent5">
                <a:lumMod val="40000"/>
                <a:lumOff val="60000"/>
              </a:schemeClr>
            </a:solidFill>
            <a:ln w="9257" cap="flat">
              <a:noFill/>
              <a:prstDash val="solid"/>
              <a:miter/>
            </a:ln>
          </p:spPr>
          <p:txBody>
            <a:bodyPr rtlCol="0" anchor="ctr"/>
            <a:lstStyle/>
            <a:p>
              <a:endParaRPr lang="en-US"/>
            </a:p>
          </p:txBody>
        </p:sp>
        <p:sp>
          <p:nvSpPr>
            <p:cNvPr id="7" name="Subtitle-Text">
              <a:extLst>
                <a:ext uri="{FF2B5EF4-FFF2-40B4-BE49-F238E27FC236}">
                  <a16:creationId xmlns:a16="http://schemas.microsoft.com/office/drawing/2014/main" id="{83FD8FAD-A4A0-9421-F2F7-DA2FDEFBCADD}"/>
                </a:ext>
              </a:extLst>
            </p:cNvPr>
            <p:cNvSpPr txBox="1">
              <a:spLocks/>
            </p:cNvSpPr>
            <p:nvPr/>
          </p:nvSpPr>
          <p:spPr>
            <a:xfrm rot="21419801">
              <a:off x="1012755" y="2838871"/>
              <a:ext cx="1862687" cy="1968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THIS SIDE OF THE ROOM</a:t>
              </a:r>
            </a:p>
          </p:txBody>
        </p:sp>
        <p:sp>
          <p:nvSpPr>
            <p:cNvPr id="8" name="Main-Text" descr="Post-it note to highlight text">
              <a:extLst>
                <a:ext uri="{FF2B5EF4-FFF2-40B4-BE49-F238E27FC236}">
                  <a16:creationId xmlns:a16="http://schemas.microsoft.com/office/drawing/2014/main" id="{F9502FD4-950E-4462-AB6D-35540CC67F30}"/>
                </a:ext>
              </a:extLst>
            </p:cNvPr>
            <p:cNvSpPr txBox="1"/>
            <p:nvPr/>
          </p:nvSpPr>
          <p:spPr>
            <a:xfrm>
              <a:off x="571919" y="3663207"/>
              <a:ext cx="2683925" cy="143991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are now going to teach someone on the other side about First World War views</a:t>
              </a:r>
            </a:p>
            <a:p>
              <a:r>
                <a:rPr lang="en-GB" sz="2400" dirty="0">
                  <a:latin typeface="Arial" panose="020B0604020202020204" pitchFamily="34" charset="0"/>
                  <a:cs typeface="Arial" panose="020B0604020202020204" pitchFamily="34" charset="0"/>
                </a:rPr>
                <a:t>on PTSD.</a:t>
              </a:r>
            </a:p>
          </p:txBody>
        </p:sp>
      </p:grpSp>
      <p:grpSp>
        <p:nvGrpSpPr>
          <p:cNvPr id="9" name="Post-It" descr="Post-it note to highlight text">
            <a:extLst>
              <a:ext uri="{FF2B5EF4-FFF2-40B4-BE49-F238E27FC236}">
                <a16:creationId xmlns:a16="http://schemas.microsoft.com/office/drawing/2014/main" id="{208BFB76-68E7-01D1-4AAB-92CCD02CC817}"/>
              </a:ext>
            </a:extLst>
          </p:cNvPr>
          <p:cNvGrpSpPr/>
          <p:nvPr/>
        </p:nvGrpSpPr>
        <p:grpSpPr>
          <a:xfrm flipH="1">
            <a:off x="5780137" y="601377"/>
            <a:ext cx="4838565" cy="3607067"/>
            <a:chOff x="481887" y="2669663"/>
            <a:chExt cx="2947874" cy="3230847"/>
          </a:xfrm>
        </p:grpSpPr>
        <p:sp>
          <p:nvSpPr>
            <p:cNvPr id="10" name="Decorative-Blob">
              <a:extLst>
                <a:ext uri="{FF2B5EF4-FFF2-40B4-BE49-F238E27FC236}">
                  <a16:creationId xmlns:a16="http://schemas.microsoft.com/office/drawing/2014/main" id="{3360C5D1-BF04-887B-C1D8-D04CA4B0F714}"/>
                </a:ext>
                <a:ext uri="{C183D7F6-B498-43B3-948B-1728B52AA6E4}">
                  <adec:decorative xmlns:adec="http://schemas.microsoft.com/office/drawing/2017/decorative" val="1"/>
                </a:ext>
              </a:extLst>
            </p:cNvPr>
            <p:cNvSpPr/>
            <p:nvPr/>
          </p:nvSpPr>
          <p:spPr>
            <a:xfrm>
              <a:off x="481887" y="2906868"/>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11" name="Decorative-Washi">
              <a:extLst>
                <a:ext uri="{FF2B5EF4-FFF2-40B4-BE49-F238E27FC236}">
                  <a16:creationId xmlns:a16="http://schemas.microsoft.com/office/drawing/2014/main" id="{BF19B31A-F697-2D88-F8AA-AE7274379A6C}"/>
                </a:ext>
                <a:ext uri="{C183D7F6-B498-43B3-948B-1728B52AA6E4}">
                  <adec:decorative xmlns:adec="http://schemas.microsoft.com/office/drawing/2017/decorative" val="1"/>
                </a:ext>
              </a:extLst>
            </p:cNvPr>
            <p:cNvSpPr/>
            <p:nvPr/>
          </p:nvSpPr>
          <p:spPr>
            <a:xfrm rot="11110041" flipV="1">
              <a:off x="1035487" y="2669663"/>
              <a:ext cx="1788168"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2" name="Subtitle-Text">
              <a:extLst>
                <a:ext uri="{FF2B5EF4-FFF2-40B4-BE49-F238E27FC236}">
                  <a16:creationId xmlns:a16="http://schemas.microsoft.com/office/drawing/2014/main" id="{5AE098A5-F8C6-D364-B603-62C7E51720D6}"/>
                </a:ext>
              </a:extLst>
            </p:cNvPr>
            <p:cNvSpPr txBox="1">
              <a:spLocks/>
            </p:cNvSpPr>
            <p:nvPr/>
          </p:nvSpPr>
          <p:spPr>
            <a:xfrm rot="223731">
              <a:off x="984728" y="2773461"/>
              <a:ext cx="1893090" cy="31431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THIS SIDE OF THE ROOM</a:t>
              </a:r>
            </a:p>
          </p:txBody>
        </p:sp>
        <p:sp>
          <p:nvSpPr>
            <p:cNvPr id="13" name="Main-Text" descr="Post-it note to highlight text">
              <a:extLst>
                <a:ext uri="{FF2B5EF4-FFF2-40B4-BE49-F238E27FC236}">
                  <a16:creationId xmlns:a16="http://schemas.microsoft.com/office/drawing/2014/main" id="{1A6F05A7-BA19-0DBF-2375-896E676CDA89}"/>
                </a:ext>
              </a:extLst>
            </p:cNvPr>
            <p:cNvSpPr txBox="1"/>
            <p:nvPr/>
          </p:nvSpPr>
          <p:spPr>
            <a:xfrm>
              <a:off x="573667" y="3680592"/>
              <a:ext cx="2640046" cy="1405943"/>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are now going to teach someone on the other side about Second World War views on PTSD</a:t>
              </a:r>
            </a:p>
          </p:txBody>
        </p:sp>
      </p:grpSp>
      <p:pic>
        <p:nvPicPr>
          <p:cNvPr id="14" name="Arrow">
            <a:extLst>
              <a:ext uri="{FF2B5EF4-FFF2-40B4-BE49-F238E27FC236}">
                <a16:creationId xmlns:a16="http://schemas.microsoft.com/office/drawing/2014/main" id="{ACA98BFF-146B-D92A-0ADC-6F70AD0954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849422" y="412914"/>
            <a:ext cx="1247008" cy="458351"/>
          </a:xfrm>
          <a:prstGeom prst="rect">
            <a:avLst/>
          </a:prstGeom>
        </p:spPr>
      </p:pic>
      <p:pic>
        <p:nvPicPr>
          <p:cNvPr id="15" name="Arrow">
            <a:extLst>
              <a:ext uri="{FF2B5EF4-FFF2-40B4-BE49-F238E27FC236}">
                <a16:creationId xmlns:a16="http://schemas.microsoft.com/office/drawing/2014/main" id="{9E232E97-A5E1-AEA2-98EB-95DC602694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6109911" y="399916"/>
            <a:ext cx="1247008" cy="418679"/>
          </a:xfrm>
          <a:prstGeom prst="rect">
            <a:avLst/>
          </a:prstGeom>
        </p:spPr>
      </p:pic>
      <p:sp>
        <p:nvSpPr>
          <p:cNvPr id="18" name="Text Placeholder">
            <a:extLst>
              <a:ext uri="{FF2B5EF4-FFF2-40B4-BE49-F238E27FC236}">
                <a16:creationId xmlns:a16="http://schemas.microsoft.com/office/drawing/2014/main" id="{000CD00C-6812-F94B-7EEB-6D4F47CA414C}"/>
              </a:ext>
            </a:extLst>
          </p:cNvPr>
          <p:cNvSpPr txBox="1">
            <a:spLocks/>
          </p:cNvSpPr>
          <p:nvPr/>
        </p:nvSpPr>
        <p:spPr>
          <a:xfrm>
            <a:off x="1124572" y="4953344"/>
            <a:ext cx="9194844" cy="34642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2200" dirty="0">
                <a:latin typeface="Arial" panose="020B0604020202020204" pitchFamily="34" charset="0"/>
                <a:cs typeface="Arial" panose="020B0604020202020204" pitchFamily="34" charset="0"/>
              </a:rPr>
              <a:t>FOCUS ON THESE THREE AREAS</a:t>
            </a:r>
          </a:p>
          <a:p>
            <a:pPr algn="ctr">
              <a:spcBef>
                <a:spcPts val="0"/>
              </a:spcBef>
            </a:pPr>
            <a:endParaRPr lang="en-GB" sz="2800" dirty="0">
              <a:latin typeface="Arial" panose="020B0604020202020204" pitchFamily="34" charset="0"/>
              <a:cs typeface="Arial" panose="020B0604020202020204" pitchFamily="34" charset="0"/>
            </a:endParaRPr>
          </a:p>
        </p:txBody>
      </p:sp>
      <p:grpSp>
        <p:nvGrpSpPr>
          <p:cNvPr id="21" name="Washi" descr="Washi tape">
            <a:extLst>
              <a:ext uri="{FF2B5EF4-FFF2-40B4-BE49-F238E27FC236}">
                <a16:creationId xmlns:a16="http://schemas.microsoft.com/office/drawing/2014/main" id="{851C2626-BDAE-0D2C-C2F8-FF68E02C1A11}"/>
              </a:ext>
            </a:extLst>
          </p:cNvPr>
          <p:cNvGrpSpPr/>
          <p:nvPr/>
        </p:nvGrpSpPr>
        <p:grpSpPr>
          <a:xfrm>
            <a:off x="460178" y="5210656"/>
            <a:ext cx="10865162" cy="781140"/>
            <a:chOff x="7291968" y="1187764"/>
            <a:chExt cx="1760422" cy="781140"/>
          </a:xfrm>
          <a:solidFill>
            <a:schemeClr val="accent4">
              <a:lumMod val="40000"/>
              <a:lumOff val="60000"/>
            </a:schemeClr>
          </a:solidFill>
        </p:grpSpPr>
        <p:sp>
          <p:nvSpPr>
            <p:cNvPr id="22" name="Picture 9">
              <a:extLst>
                <a:ext uri="{FF2B5EF4-FFF2-40B4-BE49-F238E27FC236}">
                  <a16:creationId xmlns:a16="http://schemas.microsoft.com/office/drawing/2014/main" id="{8C2FCFDC-3FCC-865A-B756-6472108AA508}"/>
                </a:ext>
                <a:ext uri="{C183D7F6-B498-43B3-948B-1728B52AA6E4}">
                  <adec:decorative xmlns:adec="http://schemas.microsoft.com/office/drawing/2017/decorative" val="1"/>
                </a:ext>
              </a:extLst>
            </p:cNvPr>
            <p:cNvSpPr/>
            <p:nvPr/>
          </p:nvSpPr>
          <p:spPr>
            <a:xfrm>
              <a:off x="7291968" y="1187764"/>
              <a:ext cx="1760422" cy="71819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a:p>
          </p:txBody>
        </p:sp>
        <p:sp>
          <p:nvSpPr>
            <p:cNvPr id="23" name="Text Placeholder">
              <a:extLst>
                <a:ext uri="{FF2B5EF4-FFF2-40B4-BE49-F238E27FC236}">
                  <a16:creationId xmlns:a16="http://schemas.microsoft.com/office/drawing/2014/main" id="{D0216EB5-0260-E422-999A-0CF90AC0804B}"/>
                </a:ext>
              </a:extLst>
            </p:cNvPr>
            <p:cNvSpPr txBox="1">
              <a:spLocks/>
            </p:cNvSpPr>
            <p:nvPr/>
          </p:nvSpPr>
          <p:spPr>
            <a:xfrm>
              <a:off x="7307281" y="1622476"/>
              <a:ext cx="1729795" cy="34642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Attitudes to PTSD    -    Understanding of PTSD    -    Treatment of PTSD</a:t>
              </a:r>
            </a:p>
            <a:p>
              <a:endParaRPr lang="en-US" sz="2400" dirty="0"/>
            </a:p>
          </p:txBody>
        </p:sp>
      </p:grpSp>
    </p:spTree>
    <p:extLst>
      <p:ext uri="{BB962C8B-B14F-4D97-AF65-F5344CB8AC3E}">
        <p14:creationId xmlns:p14="http://schemas.microsoft.com/office/powerpoint/2010/main" val="3341677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D127-5629-886A-AA1A-AC355DB09012}"/>
              </a:ext>
            </a:extLst>
          </p:cNvPr>
          <p:cNvSpPr>
            <a:spLocks noGrp="1"/>
          </p:cNvSpPr>
          <p:nvPr>
            <p:ph type="title"/>
          </p:nvPr>
        </p:nvSpPr>
        <p:spPr/>
        <p:txBody>
          <a:bodyPr/>
          <a:lstStyle/>
          <a:p>
            <a:r>
              <a:rPr lang="en-GB" dirty="0"/>
              <a:t>Activity 3</a:t>
            </a:r>
          </a:p>
        </p:txBody>
      </p:sp>
      <p:pic>
        <p:nvPicPr>
          <p:cNvPr id="9" name="Similarities and Differences">
            <a:extLst>
              <a:ext uri="{FF2B5EF4-FFF2-40B4-BE49-F238E27FC236}">
                <a16:creationId xmlns:a16="http://schemas.microsoft.com/office/drawing/2014/main" id="{E9412521-5C6B-1A7C-5159-D790D281CE67}"/>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4152488" y="945622"/>
            <a:ext cx="3135437" cy="1930400"/>
          </a:xfrm>
          <a:prstGeom prst="rect">
            <a:avLst/>
          </a:prstGeom>
        </p:spPr>
      </p:pic>
      <p:sp>
        <p:nvSpPr>
          <p:cNvPr id="10" name="Picture 5" descr="Decorative shape">
            <a:extLst>
              <a:ext uri="{FF2B5EF4-FFF2-40B4-BE49-F238E27FC236}">
                <a16:creationId xmlns:a16="http://schemas.microsoft.com/office/drawing/2014/main" id="{181CF06F-CD1C-B60D-34DD-D0191EBD4B4C}"/>
              </a:ext>
            </a:extLst>
          </p:cNvPr>
          <p:cNvSpPr/>
          <p:nvPr/>
        </p:nvSpPr>
        <p:spPr>
          <a:xfrm>
            <a:off x="738130" y="570693"/>
            <a:ext cx="3355870" cy="285830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2">
              <a:lumMod val="40000"/>
              <a:lumOff val="60000"/>
            </a:schemeClr>
          </a:solidFill>
          <a:ln w="15449" cap="flat">
            <a:noFill/>
            <a:prstDash val="solid"/>
            <a:miter/>
          </a:ln>
        </p:spPr>
        <p:txBody>
          <a:bodyPr rtlCol="0" anchor="ctr"/>
          <a:lstStyle/>
          <a:p>
            <a:pPr algn="ctr"/>
            <a:r>
              <a:rPr lang="en-GB" sz="2400" b="1" dirty="0">
                <a:latin typeface="Arial" panose="020B0604020202020204" pitchFamily="34" charset="0"/>
                <a:cs typeface="Arial" panose="020B0604020202020204" pitchFamily="34" charset="0"/>
              </a:rPr>
              <a:t>What are the similarities between the two wars</a:t>
            </a:r>
          </a:p>
          <a:p>
            <a:pPr algn="ctr"/>
            <a:r>
              <a:rPr lang="en-GB" sz="2400" b="1" dirty="0">
                <a:latin typeface="Arial" panose="020B0604020202020204" pitchFamily="34" charset="0"/>
                <a:cs typeface="Arial" panose="020B0604020202020204" pitchFamily="34" charset="0"/>
              </a:rPr>
              <a:t>and their views</a:t>
            </a:r>
          </a:p>
          <a:p>
            <a:pPr algn="ctr"/>
            <a:r>
              <a:rPr lang="en-GB" sz="2400" b="1" dirty="0">
                <a:latin typeface="Arial" panose="020B0604020202020204" pitchFamily="34" charset="0"/>
                <a:cs typeface="Arial" panose="020B0604020202020204" pitchFamily="34" charset="0"/>
              </a:rPr>
              <a:t>on PTSD?</a:t>
            </a:r>
          </a:p>
        </p:txBody>
      </p:sp>
      <p:sp>
        <p:nvSpPr>
          <p:cNvPr id="12" name="Picture 5" descr="Decorative shape">
            <a:extLst>
              <a:ext uri="{FF2B5EF4-FFF2-40B4-BE49-F238E27FC236}">
                <a16:creationId xmlns:a16="http://schemas.microsoft.com/office/drawing/2014/main" id="{6C55C3C5-3F46-291F-18BB-C9958C7D4666}"/>
              </a:ext>
            </a:extLst>
          </p:cNvPr>
          <p:cNvSpPr/>
          <p:nvPr/>
        </p:nvSpPr>
        <p:spPr>
          <a:xfrm>
            <a:off x="7346414" y="481669"/>
            <a:ext cx="3355870" cy="285830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accent2">
              <a:lumMod val="20000"/>
              <a:lumOff val="80000"/>
            </a:schemeClr>
          </a:solidFill>
          <a:ln w="15449" cap="flat">
            <a:noFill/>
            <a:prstDash val="solid"/>
            <a:miter/>
          </a:ln>
        </p:spPr>
        <p:txBody>
          <a:bodyPr rtlCol="0" anchor="ctr"/>
          <a:lstStyle/>
          <a:p>
            <a:pPr algn="ctr"/>
            <a:r>
              <a:rPr lang="en-GB" sz="2400" b="1" dirty="0">
                <a:latin typeface="Arial" panose="020B0604020202020204" pitchFamily="34" charset="0"/>
                <a:cs typeface="Arial" panose="020B0604020202020204" pitchFamily="34" charset="0"/>
              </a:rPr>
              <a:t>What are the differences between the two wars</a:t>
            </a:r>
          </a:p>
          <a:p>
            <a:pPr algn="ctr"/>
            <a:r>
              <a:rPr lang="en-GB" sz="2400" b="1" dirty="0">
                <a:latin typeface="Arial" panose="020B0604020202020204" pitchFamily="34" charset="0"/>
                <a:cs typeface="Arial" panose="020B0604020202020204" pitchFamily="34" charset="0"/>
              </a:rPr>
              <a:t>and their views</a:t>
            </a:r>
          </a:p>
          <a:p>
            <a:pPr algn="ctr"/>
            <a:r>
              <a:rPr lang="en-GB" sz="2400" b="1" dirty="0">
                <a:latin typeface="Arial" panose="020B0604020202020204" pitchFamily="34" charset="0"/>
                <a:cs typeface="Arial" panose="020B0604020202020204" pitchFamily="34" charset="0"/>
              </a:rPr>
              <a:t>on PTSD?</a:t>
            </a:r>
          </a:p>
          <a:p>
            <a:pPr algn="ctr"/>
            <a:endParaRPr lang="en-GB" sz="2400" b="1" dirty="0">
              <a:latin typeface="Arial" panose="020B0604020202020204" pitchFamily="34" charset="0"/>
              <a:cs typeface="Arial" panose="020B0604020202020204" pitchFamily="34" charset="0"/>
            </a:endParaRPr>
          </a:p>
        </p:txBody>
      </p:sp>
      <p:sp>
        <p:nvSpPr>
          <p:cNvPr id="13" name="Picture 3" descr="Decorative shape">
            <a:extLst>
              <a:ext uri="{FF2B5EF4-FFF2-40B4-BE49-F238E27FC236}">
                <a16:creationId xmlns:a16="http://schemas.microsoft.com/office/drawing/2014/main" id="{9E4C1C61-33EC-2529-F525-53391B27AC27}"/>
              </a:ext>
            </a:extLst>
          </p:cNvPr>
          <p:cNvSpPr/>
          <p:nvPr/>
        </p:nvSpPr>
        <p:spPr>
          <a:xfrm>
            <a:off x="583894" y="3591500"/>
            <a:ext cx="4721962" cy="3002746"/>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chemeClr val="accent3">
              <a:lumMod val="20000"/>
              <a:lumOff val="80000"/>
            </a:schemeClr>
          </a:solidFill>
          <a:ln w="4678" cap="flat">
            <a:noFill/>
            <a:prstDash val="solid"/>
            <a:miter/>
          </a:ln>
        </p:spPr>
        <p:txBody>
          <a:bodyPr rtlCol="0" anchor="ctr"/>
          <a:lstStyle/>
          <a:p>
            <a:pPr algn="ctr"/>
            <a:endParaRPr lang="en-GB" sz="2400" b="1"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What can we learn</a:t>
            </a:r>
          </a:p>
          <a:p>
            <a:pPr algn="ctr"/>
            <a:r>
              <a:rPr lang="en-GB" sz="2400" b="1" dirty="0">
                <a:latin typeface="Arial" panose="020B0604020202020204" pitchFamily="34" charset="0"/>
                <a:cs typeface="Arial" panose="020B0604020202020204" pitchFamily="34" charset="0"/>
              </a:rPr>
              <a:t>about the impact</a:t>
            </a:r>
          </a:p>
          <a:p>
            <a:pPr algn="ctr"/>
            <a:r>
              <a:rPr lang="en-GB" sz="2400" b="1" dirty="0">
                <a:latin typeface="Arial" panose="020B0604020202020204" pitchFamily="34" charset="0"/>
                <a:cs typeface="Arial" panose="020B0604020202020204" pitchFamily="34" charset="0"/>
              </a:rPr>
              <a:t>of the wars and</a:t>
            </a:r>
          </a:p>
          <a:p>
            <a:pPr algn="ctr"/>
            <a:r>
              <a:rPr lang="en-GB" sz="2400" b="1" dirty="0">
                <a:latin typeface="Arial" panose="020B0604020202020204" pitchFamily="34" charset="0"/>
                <a:cs typeface="Arial" panose="020B0604020202020204" pitchFamily="34" charset="0"/>
              </a:rPr>
              <a:t>Developing</a:t>
            </a:r>
          </a:p>
          <a:p>
            <a:pPr algn="ctr"/>
            <a:r>
              <a:rPr lang="en-GB" sz="2400" b="1" dirty="0">
                <a:latin typeface="Arial" panose="020B0604020202020204" pitchFamily="34" charset="0"/>
                <a:cs typeface="Arial" panose="020B0604020202020204" pitchFamily="34" charset="0"/>
              </a:rPr>
              <a:t>Understanding</a:t>
            </a:r>
          </a:p>
          <a:p>
            <a:pPr algn="ctr"/>
            <a:r>
              <a:rPr lang="en-GB" sz="2400" b="1" dirty="0">
                <a:latin typeface="Arial" panose="020B0604020202020204" pitchFamily="34" charset="0"/>
                <a:cs typeface="Arial" panose="020B0604020202020204" pitchFamily="34" charset="0"/>
              </a:rPr>
              <a:t>of PTSD?</a:t>
            </a:r>
          </a:p>
        </p:txBody>
      </p:sp>
      <p:sp>
        <p:nvSpPr>
          <p:cNvPr id="14" name="Picture 3" descr="Decorative shape">
            <a:extLst>
              <a:ext uri="{FF2B5EF4-FFF2-40B4-BE49-F238E27FC236}">
                <a16:creationId xmlns:a16="http://schemas.microsoft.com/office/drawing/2014/main" id="{6BB145DF-27EA-80D9-42DA-66FF5F853227}"/>
              </a:ext>
            </a:extLst>
          </p:cNvPr>
          <p:cNvSpPr/>
          <p:nvPr/>
        </p:nvSpPr>
        <p:spPr>
          <a:xfrm>
            <a:off x="6096000" y="3516190"/>
            <a:ext cx="4721962" cy="3002746"/>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chemeClr val="accent3">
              <a:lumMod val="60000"/>
              <a:lumOff val="40000"/>
            </a:schemeClr>
          </a:solidFill>
          <a:ln w="4678" cap="flat">
            <a:noFill/>
            <a:prstDash val="solid"/>
            <a:miter/>
          </a:ln>
        </p:spPr>
        <p:txBody>
          <a:bodyPr rtlCol="0" anchor="ctr"/>
          <a:lstStyle/>
          <a:p>
            <a:pPr algn="ctr"/>
            <a:r>
              <a:rPr lang="en-GB" sz="2400" b="1" dirty="0">
                <a:latin typeface="Arial" panose="020B0604020202020204" pitchFamily="34" charset="0"/>
                <a:cs typeface="Arial" panose="020B0604020202020204" pitchFamily="34" charset="0"/>
              </a:rPr>
              <a:t>Was progress</a:t>
            </a:r>
          </a:p>
          <a:p>
            <a:pPr algn="ctr"/>
            <a:r>
              <a:rPr lang="en-GB" sz="2400" b="1" dirty="0">
                <a:latin typeface="Arial" panose="020B0604020202020204" pitchFamily="34" charset="0"/>
                <a:cs typeface="Arial" panose="020B0604020202020204" pitchFamily="34" charset="0"/>
              </a:rPr>
              <a:t>made in</a:t>
            </a:r>
          </a:p>
          <a:p>
            <a:pPr algn="ctr"/>
            <a:r>
              <a:rPr lang="en-GB" sz="2400" b="1" dirty="0">
                <a:latin typeface="Arial" panose="020B0604020202020204" pitchFamily="34" charset="0"/>
                <a:cs typeface="Arial" panose="020B0604020202020204" pitchFamily="34" charset="0"/>
              </a:rPr>
              <a:t>understanding</a:t>
            </a:r>
          </a:p>
          <a:p>
            <a:pPr algn="ctr"/>
            <a:r>
              <a:rPr lang="en-GB" sz="2400" b="1" dirty="0">
                <a:latin typeface="Arial" panose="020B0604020202020204" pitchFamily="34" charset="0"/>
                <a:cs typeface="Arial" panose="020B0604020202020204" pitchFamily="34" charset="0"/>
              </a:rPr>
              <a:t>and treating</a:t>
            </a:r>
          </a:p>
          <a:p>
            <a:pPr algn="ctr"/>
            <a:r>
              <a:rPr lang="en-GB" sz="2400" b="1" dirty="0">
                <a:latin typeface="Arial" panose="020B0604020202020204" pitchFamily="34" charset="0"/>
                <a:cs typeface="Arial" panose="020B0604020202020204" pitchFamily="34" charset="0"/>
              </a:rPr>
              <a:t>PTSD by 1945?</a:t>
            </a:r>
          </a:p>
        </p:txBody>
      </p:sp>
    </p:spTree>
    <p:extLst>
      <p:ext uri="{BB962C8B-B14F-4D97-AF65-F5344CB8AC3E}">
        <p14:creationId xmlns:p14="http://schemas.microsoft.com/office/powerpoint/2010/main" val="353363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1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Horizontal)">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vertical)">
                                      <p:cBhvr>
                                        <p:cTn id="22"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13D8-BABB-82B8-942B-DF0B8811B672}"/>
              </a:ext>
            </a:extLst>
          </p:cNvPr>
          <p:cNvSpPr>
            <a:spLocks noGrp="1"/>
          </p:cNvSpPr>
          <p:nvPr>
            <p:ph type="title"/>
          </p:nvPr>
        </p:nvSpPr>
        <p:spPr/>
        <p:txBody>
          <a:bodyPr/>
          <a:lstStyle/>
          <a:p>
            <a:r>
              <a:rPr lang="en-GB" dirty="0"/>
              <a:t>Activity 4</a:t>
            </a:r>
          </a:p>
        </p:txBody>
      </p:sp>
      <p:pic>
        <p:nvPicPr>
          <p:cNvPr id="4" name="Content Placeholder 3">
            <a:extLst>
              <a:ext uri="{FF2B5EF4-FFF2-40B4-BE49-F238E27FC236}">
                <a16:creationId xmlns:a16="http://schemas.microsoft.com/office/drawing/2014/main" id="{E2E85015-62F4-ACE9-D305-EB5AC5A3E7FD}"/>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1185297" y="1245181"/>
            <a:ext cx="9821405" cy="4367637"/>
          </a:xfrm>
          <a:prstGeom prst="rect">
            <a:avLst/>
          </a:prstGeom>
        </p:spPr>
      </p:pic>
      <p:sp>
        <p:nvSpPr>
          <p:cNvPr id="6" name="TextBox 5">
            <a:extLst>
              <a:ext uri="{FF2B5EF4-FFF2-40B4-BE49-F238E27FC236}">
                <a16:creationId xmlns:a16="http://schemas.microsoft.com/office/drawing/2014/main" id="{5250DB01-0493-C78D-8F50-B5651A101318}"/>
              </a:ext>
            </a:extLst>
          </p:cNvPr>
          <p:cNvSpPr txBox="1"/>
          <p:nvPr/>
        </p:nvSpPr>
        <p:spPr>
          <a:xfrm>
            <a:off x="2019758" y="1581794"/>
            <a:ext cx="8152482" cy="3694409"/>
          </a:xfrm>
          <a:prstGeom prst="rect">
            <a:avLst/>
          </a:prstGeom>
          <a:noFill/>
        </p:spPr>
        <p:txBody>
          <a:bodyPr wrap="square">
            <a:spAutoFit/>
          </a:bodyPr>
          <a:lstStyle/>
          <a:p>
            <a:pPr algn="ctr">
              <a:lnSpc>
                <a:spcPct val="150000"/>
              </a:lnSpc>
            </a:pPr>
            <a:r>
              <a:rPr lang="en-GB" sz="3200" b="1" dirty="0">
                <a:latin typeface="Arial" panose="020B0604020202020204" pitchFamily="34" charset="0"/>
                <a:cs typeface="Arial" panose="020B0604020202020204" pitchFamily="34" charset="0"/>
              </a:rPr>
              <a:t>How much progress in attitude, understanding and treatment</a:t>
            </a:r>
          </a:p>
          <a:p>
            <a:pPr algn="ctr">
              <a:lnSpc>
                <a:spcPct val="150000"/>
              </a:lnSpc>
            </a:pPr>
            <a:r>
              <a:rPr lang="en-GB" sz="3200" b="1" dirty="0">
                <a:latin typeface="Arial" panose="020B0604020202020204" pitchFamily="34" charset="0"/>
                <a:cs typeface="Arial" panose="020B0604020202020204" pitchFamily="34" charset="0"/>
              </a:rPr>
              <a:t>towards PTSD was made</a:t>
            </a:r>
          </a:p>
          <a:p>
            <a:pPr algn="ctr">
              <a:lnSpc>
                <a:spcPct val="150000"/>
              </a:lnSpc>
            </a:pPr>
            <a:r>
              <a:rPr lang="en-GB" sz="3200" b="1" dirty="0">
                <a:latin typeface="Arial" panose="020B0604020202020204" pitchFamily="34" charset="0"/>
                <a:cs typeface="Arial" panose="020B0604020202020204" pitchFamily="34" charset="0"/>
              </a:rPr>
              <a:t>from the First World War</a:t>
            </a:r>
          </a:p>
          <a:p>
            <a:pPr algn="ctr">
              <a:lnSpc>
                <a:spcPct val="150000"/>
              </a:lnSpc>
            </a:pPr>
            <a:r>
              <a:rPr lang="en-GB" sz="3200" b="1" dirty="0">
                <a:latin typeface="Arial" panose="020B0604020202020204" pitchFamily="34" charset="0"/>
                <a:cs typeface="Arial" panose="020B0604020202020204" pitchFamily="34" charset="0"/>
              </a:rPr>
              <a:t>to the Second World War?</a:t>
            </a:r>
          </a:p>
        </p:txBody>
      </p:sp>
    </p:spTree>
    <p:extLst>
      <p:ext uri="{BB962C8B-B14F-4D97-AF65-F5344CB8AC3E}">
        <p14:creationId xmlns:p14="http://schemas.microsoft.com/office/powerpoint/2010/main" val="47580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out)">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111E-89B8-3C93-2FDC-9E2E5DC9F0B8}"/>
              </a:ext>
            </a:extLst>
          </p:cNvPr>
          <p:cNvSpPr>
            <a:spLocks noGrp="1"/>
          </p:cNvSpPr>
          <p:nvPr>
            <p:ph type="title"/>
          </p:nvPr>
        </p:nvSpPr>
        <p:spPr/>
        <p:txBody>
          <a:bodyPr>
            <a:normAutofit fontScale="90000"/>
          </a:bodyPr>
          <a:lstStyle/>
          <a:p>
            <a:br>
              <a:rPr lang="en-GB" sz="3200"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To what extent were the First &amp; Second World Wars factors in the understanding and treatment of Post Traumatic Stress Disorder (PTSD)? </a:t>
            </a:r>
            <a:r>
              <a:rPr lang="en-GB" sz="3200" b="1" dirty="0">
                <a:solidFill>
                  <a:schemeClr val="bg1"/>
                </a:solidFill>
                <a:latin typeface="Arial" panose="020B0604020202020204" pitchFamily="34" charset="0"/>
                <a:cs typeface="Arial" panose="020B0604020202020204" pitchFamily="34" charset="0"/>
              </a:rPr>
              <a:t>2</a:t>
            </a:r>
            <a:br>
              <a:rPr lang="en-GB" sz="3200" b="1" dirty="0">
                <a:latin typeface="Arial" panose="020B060402020202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3C08A389-919C-3F9F-9DFC-A00132E25F98}"/>
              </a:ext>
            </a:extLst>
          </p:cNvPr>
          <p:cNvSpPr>
            <a:spLocks noGrp="1"/>
          </p:cNvSpPr>
          <p:nvPr>
            <p:ph type="body" sz="quarter" idx="10"/>
          </p:nvPr>
        </p:nvSpPr>
        <p:spPr/>
        <p:txBody>
          <a:bodyPr/>
          <a:lstStyle/>
          <a:p>
            <a:r>
              <a:rPr lang="en-GB" sz="2400" b="1" dirty="0">
                <a:latin typeface="Arial" panose="020B0604020202020204" pitchFamily="34" charset="0"/>
                <a:cs typeface="Arial" panose="020B0604020202020204" pitchFamily="34" charset="0"/>
              </a:rPr>
              <a:t>Key Stage 3 and 4: </a:t>
            </a:r>
            <a:r>
              <a:rPr lang="en-GB" sz="2400" dirty="0">
                <a:latin typeface="Arial" panose="020B0604020202020204" pitchFamily="34" charset="0"/>
                <a:cs typeface="Arial" panose="020B0604020202020204" pitchFamily="34" charset="0"/>
              </a:rPr>
              <a:t>History</a:t>
            </a:r>
          </a:p>
          <a:p>
            <a:endParaRPr lang="en-GB" dirty="0"/>
          </a:p>
        </p:txBody>
      </p:sp>
      <p:sp>
        <p:nvSpPr>
          <p:cNvPr id="4" name="Content Placeholder 3">
            <a:extLst>
              <a:ext uri="{FF2B5EF4-FFF2-40B4-BE49-F238E27FC236}">
                <a16:creationId xmlns:a16="http://schemas.microsoft.com/office/drawing/2014/main" id="{99BDFB8A-A9AE-774E-B6B8-6E90D605494A}"/>
              </a:ext>
            </a:extLst>
          </p:cNvPr>
          <p:cNvSpPr>
            <a:spLocks noGrp="1"/>
          </p:cNvSpPr>
          <p:nvPr>
            <p:ph idx="1"/>
          </p:nvPr>
        </p:nvSpPr>
        <p:spPr/>
        <p:txBody>
          <a:bodyPr/>
          <a:lstStyle/>
          <a:p>
            <a:pPr>
              <a:spcAft>
                <a:spcPts val="1200"/>
              </a:spcAft>
            </a:pPr>
            <a:r>
              <a:rPr lang="en-GB" sz="2400" b="1" dirty="0">
                <a:latin typeface="Arial" panose="020B0604020202020204" pitchFamily="34" charset="0"/>
                <a:cs typeface="Arial" panose="020B0604020202020204" pitchFamily="34" charset="0"/>
              </a:rPr>
              <a:t>Learning Aims and Outcomes</a:t>
            </a:r>
          </a:p>
          <a:p>
            <a:pPr marL="342900" indent="-342900">
              <a:spcAft>
                <a:spcPts val="1200"/>
              </a:spcAft>
              <a:buFont typeface="Arial" pitchFamily="34" charset="0"/>
              <a:buChar char="•"/>
            </a:pPr>
            <a:r>
              <a:rPr lang="en-GB" sz="2400" dirty="0">
                <a:solidFill>
                  <a:srgbClr val="000000"/>
                </a:solidFill>
                <a:latin typeface="Arial" panose="020B0604020202020204" pitchFamily="34" charset="0"/>
                <a:cs typeface="Arial" panose="020B0604020202020204" pitchFamily="34" charset="0"/>
              </a:rPr>
              <a:t>Students will examine sources to identify attitudes, understanding and treatment of PTSD from both the First World War and the Second World War.</a:t>
            </a:r>
          </a:p>
          <a:p>
            <a:pPr marL="342900" indent="-342900">
              <a:spcAft>
                <a:spcPts val="1200"/>
              </a:spcAft>
              <a:buFont typeface="Arial" pitchFamily="34" charset="0"/>
              <a:buChar char="•"/>
            </a:pPr>
            <a:r>
              <a:rPr lang="en-GB" sz="2400" dirty="0">
                <a:solidFill>
                  <a:srgbClr val="000000"/>
                </a:solidFill>
                <a:latin typeface="Arial" panose="020B0604020202020204" pitchFamily="34" charset="0"/>
                <a:cs typeface="Arial" panose="020B0604020202020204" pitchFamily="34" charset="0"/>
              </a:rPr>
              <a:t>Students will be able to demonstrate skills in comparing attitudes by making a comparison of their findings on the two World Wars.</a:t>
            </a:r>
          </a:p>
          <a:p>
            <a:pPr marL="342900" indent="-342900">
              <a:buFont typeface="Arial" pitchFamily="34" charset="0"/>
              <a:buChar char="•"/>
            </a:pPr>
            <a:r>
              <a:rPr lang="en-GB" sz="2400" dirty="0">
                <a:solidFill>
                  <a:srgbClr val="000000"/>
                </a:solidFill>
                <a:latin typeface="Arial" panose="020B0604020202020204" pitchFamily="34" charset="0"/>
                <a:cs typeface="Arial" panose="020B0604020202020204" pitchFamily="34" charset="0"/>
              </a:rPr>
              <a:t>Students will evaluate the progress made in the two World Wars by comparing with the contemporary view of PTSD.</a:t>
            </a:r>
          </a:p>
        </p:txBody>
      </p:sp>
      <p:grpSp>
        <p:nvGrpSpPr>
          <p:cNvPr id="5" name="Post-It" descr="Post-it note to highlight text">
            <a:extLst>
              <a:ext uri="{FF2B5EF4-FFF2-40B4-BE49-F238E27FC236}">
                <a16:creationId xmlns:a16="http://schemas.microsoft.com/office/drawing/2014/main" id="{CBA626B7-68CD-7026-6097-CAB04AF1F04B}"/>
              </a:ext>
            </a:extLst>
          </p:cNvPr>
          <p:cNvGrpSpPr/>
          <p:nvPr/>
        </p:nvGrpSpPr>
        <p:grpSpPr>
          <a:xfrm>
            <a:off x="2733040" y="1851025"/>
            <a:ext cx="5868192" cy="3401687"/>
            <a:chOff x="3803610" y="3083889"/>
            <a:chExt cx="3683000" cy="3401687"/>
          </a:xfrm>
        </p:grpSpPr>
        <p:sp>
          <p:nvSpPr>
            <p:cNvPr id="6" name="Decorative-Paper" descr="Paper post-it">
              <a:extLst>
                <a:ext uri="{FF2B5EF4-FFF2-40B4-BE49-F238E27FC236}">
                  <a16:creationId xmlns:a16="http://schemas.microsoft.com/office/drawing/2014/main" id="{97064455-5B97-8C50-A1B8-CF2B15A4AF2B}"/>
                </a:ext>
              </a:extLst>
            </p:cNvPr>
            <p:cNvSpPr txBox="1">
              <a:spLocks/>
            </p:cNvSpPr>
            <p:nvPr/>
          </p:nvSpPr>
          <p:spPr>
            <a:xfrm>
              <a:off x="3803610" y="3494726"/>
              <a:ext cx="3683000" cy="2990850"/>
            </a:xfrm>
            <a:prstGeom prst="rect">
              <a:avLst/>
            </a:prstGeom>
            <a:blipFill>
              <a:blip r:embed="rId3"/>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7" name="Main-Text" descr="Post-it note to highlight text">
              <a:extLst>
                <a:ext uri="{FF2B5EF4-FFF2-40B4-BE49-F238E27FC236}">
                  <a16:creationId xmlns:a16="http://schemas.microsoft.com/office/drawing/2014/main" id="{F20ABACC-32DC-AF29-7939-17D309DF28DC}"/>
                </a:ext>
              </a:extLst>
            </p:cNvPr>
            <p:cNvSpPr txBox="1"/>
            <p:nvPr/>
          </p:nvSpPr>
          <p:spPr>
            <a:xfrm>
              <a:off x="3992707" y="3907895"/>
              <a:ext cx="3201195" cy="2031325"/>
            </a:xfrm>
            <a:prstGeom prst="rect">
              <a:avLst/>
            </a:prstGeom>
            <a:noFill/>
          </p:spPr>
          <p:txBody>
            <a:bodyPr wrap="square" rtlCol="0">
              <a:spAutoFit/>
            </a:bodyPr>
            <a:lstStyle/>
            <a:p>
              <a:pPr algn="ctr"/>
              <a:r>
                <a:rPr lang="en-GB" b="1" dirty="0"/>
                <a:t>Content Warning</a:t>
              </a:r>
            </a:p>
            <a:p>
              <a:endParaRPr lang="en-GB" dirty="0"/>
            </a:p>
            <a:p>
              <a:r>
                <a:rPr lang="en-GB" dirty="0"/>
                <a:t>This presentation contains graphic images of medical conditions. It also shows the original captions used for images, some of which might now be considered to include inappropriate terminology for medical conditions.</a:t>
              </a:r>
            </a:p>
          </p:txBody>
        </p:sp>
        <p:pic>
          <p:nvPicPr>
            <p:cNvPr id="8" name="HE-washi">
              <a:extLst>
                <a:ext uri="{FF2B5EF4-FFF2-40B4-BE49-F238E27FC236}">
                  <a16:creationId xmlns:a16="http://schemas.microsoft.com/office/drawing/2014/main" id="{116BB5AF-55FA-119A-A60F-E75659FA3DA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62746" y="3083889"/>
              <a:ext cx="1164728" cy="821673"/>
            </a:xfrm>
            <a:prstGeom prst="rect">
              <a:avLst/>
            </a:prstGeom>
          </p:spPr>
        </p:pic>
      </p:grpSp>
    </p:spTree>
    <p:extLst>
      <p:ext uri="{BB962C8B-B14F-4D97-AF65-F5344CB8AC3E}">
        <p14:creationId xmlns:p14="http://schemas.microsoft.com/office/powerpoint/2010/main" val="2032959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8446B-4026-6EA6-196B-02A0F0307D38}"/>
              </a:ext>
            </a:extLst>
          </p:cNvPr>
          <p:cNvSpPr>
            <a:spLocks noGrp="1"/>
          </p:cNvSpPr>
          <p:nvPr>
            <p:ph type="title"/>
          </p:nvPr>
        </p:nvSpPr>
        <p:spPr>
          <a:xfrm>
            <a:off x="493886" y="209964"/>
            <a:ext cx="10996613" cy="710288"/>
          </a:xfrm>
        </p:spPr>
        <p:txBody>
          <a:bodyPr>
            <a:normAutofit fontScale="90000"/>
          </a:bodyPr>
          <a:lstStyle/>
          <a:p>
            <a:br>
              <a:rPr lang="en-GB" sz="3200" b="1" dirty="0">
                <a:latin typeface="Arial" panose="020B0604020202020204" pitchFamily="34" charset="0"/>
              </a:rPr>
            </a:br>
            <a:r>
              <a:rPr lang="en-GB" sz="3200" b="1" dirty="0">
                <a:latin typeface="Arial" panose="020B0604020202020204" pitchFamily="34" charset="0"/>
              </a:rPr>
              <a:t>Words and phrases to describe progress</a:t>
            </a:r>
            <a:br>
              <a:rPr lang="en-GB" sz="3200" b="1" dirty="0">
                <a:latin typeface="Arial" panose="020B0604020202020204" pitchFamily="34" charset="0"/>
              </a:rPr>
            </a:br>
            <a:endParaRPr lang="en-GB" dirty="0"/>
          </a:p>
        </p:txBody>
      </p:sp>
      <p:pic>
        <p:nvPicPr>
          <p:cNvPr id="12" name="Decorative-Blob">
            <a:extLst>
              <a:ext uri="{FF2B5EF4-FFF2-40B4-BE49-F238E27FC236}">
                <a16:creationId xmlns:a16="http://schemas.microsoft.com/office/drawing/2014/main" id="{9E3B9B76-4D87-142B-9354-9D0B995B721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2438" y="1161520"/>
            <a:ext cx="5119168" cy="1404489"/>
          </a:xfrm>
          <a:prstGeom prst="rect">
            <a:avLst/>
          </a:prstGeom>
        </p:spPr>
      </p:pic>
      <p:sp>
        <p:nvSpPr>
          <p:cNvPr id="13" name="Text">
            <a:extLst>
              <a:ext uri="{FF2B5EF4-FFF2-40B4-BE49-F238E27FC236}">
                <a16:creationId xmlns:a16="http://schemas.microsoft.com/office/drawing/2014/main" id="{239EABCE-3830-D153-48C9-AFAC322CA960}"/>
              </a:ext>
            </a:extLst>
          </p:cNvPr>
          <p:cNvSpPr txBox="1"/>
          <p:nvPr/>
        </p:nvSpPr>
        <p:spPr>
          <a:xfrm>
            <a:off x="1021277" y="1662643"/>
            <a:ext cx="3525734" cy="434997"/>
          </a:xfrm>
          <a:prstGeom prst="rect">
            <a:avLst/>
          </a:prstGeom>
          <a:noFill/>
        </p:spPr>
        <p:txBody>
          <a:bodyPr wrap="square" rtlCol="0">
            <a:spAutoFit/>
          </a:bodyPr>
          <a:lstStyle/>
          <a:p>
            <a:pPr algn="ctr"/>
            <a:r>
              <a:rPr lang="en-US" sz="2400" b="1" dirty="0">
                <a:solidFill>
                  <a:schemeClr val="bg1"/>
                </a:solidFill>
              </a:rPr>
              <a:t>developing/developed</a:t>
            </a:r>
          </a:p>
        </p:txBody>
      </p:sp>
      <p:pic>
        <p:nvPicPr>
          <p:cNvPr id="31" name="Decorative-Blob">
            <a:extLst>
              <a:ext uri="{FF2B5EF4-FFF2-40B4-BE49-F238E27FC236}">
                <a16:creationId xmlns:a16="http://schemas.microsoft.com/office/drawing/2014/main" id="{04C70073-99E3-5CE9-30C9-C78FC8D6C6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89701" y="979348"/>
            <a:ext cx="3403600" cy="1591849"/>
          </a:xfrm>
          <a:prstGeom prst="rect">
            <a:avLst/>
          </a:prstGeom>
        </p:spPr>
      </p:pic>
      <p:sp>
        <p:nvSpPr>
          <p:cNvPr id="32" name="Text">
            <a:extLst>
              <a:ext uri="{FF2B5EF4-FFF2-40B4-BE49-F238E27FC236}">
                <a16:creationId xmlns:a16="http://schemas.microsoft.com/office/drawing/2014/main" id="{B8F2DEF0-9BD3-417C-5137-20A7F7515B10}"/>
              </a:ext>
            </a:extLst>
          </p:cNvPr>
          <p:cNvSpPr txBox="1"/>
          <p:nvPr/>
        </p:nvSpPr>
        <p:spPr>
          <a:xfrm>
            <a:off x="5754459" y="1516795"/>
            <a:ext cx="1918254" cy="350704"/>
          </a:xfrm>
          <a:prstGeom prst="rect">
            <a:avLst/>
          </a:prstGeom>
          <a:noFill/>
        </p:spPr>
        <p:txBody>
          <a:bodyPr wrap="square" rtlCol="0">
            <a:spAutoFit/>
          </a:bodyPr>
          <a:lstStyle/>
          <a:p>
            <a:pPr algn="ctr"/>
            <a:r>
              <a:rPr lang="en-US" sz="2400" b="1" dirty="0">
                <a:solidFill>
                  <a:schemeClr val="bg1"/>
                </a:solidFill>
              </a:rPr>
              <a:t>improving</a:t>
            </a:r>
          </a:p>
        </p:txBody>
      </p:sp>
      <p:pic>
        <p:nvPicPr>
          <p:cNvPr id="43" name="Decorative-Blob">
            <a:extLst>
              <a:ext uri="{FF2B5EF4-FFF2-40B4-BE49-F238E27FC236}">
                <a16:creationId xmlns:a16="http://schemas.microsoft.com/office/drawing/2014/main" id="{56049537-8575-972B-3197-F1C87C3310B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V="1">
            <a:off x="8223780" y="1182680"/>
            <a:ext cx="2758665" cy="1591848"/>
          </a:xfrm>
          <a:prstGeom prst="rect">
            <a:avLst/>
          </a:prstGeom>
        </p:spPr>
      </p:pic>
      <p:sp>
        <p:nvSpPr>
          <p:cNvPr id="44" name="Text">
            <a:extLst>
              <a:ext uri="{FF2B5EF4-FFF2-40B4-BE49-F238E27FC236}">
                <a16:creationId xmlns:a16="http://schemas.microsoft.com/office/drawing/2014/main" id="{301CA1C6-F54C-CDCB-3F44-237743CA29CF}"/>
              </a:ext>
            </a:extLst>
          </p:cNvPr>
          <p:cNvSpPr txBox="1"/>
          <p:nvPr/>
        </p:nvSpPr>
        <p:spPr>
          <a:xfrm rot="10800000" flipV="1">
            <a:off x="8605367" y="1539548"/>
            <a:ext cx="1772447" cy="1200329"/>
          </a:xfrm>
          <a:prstGeom prst="rect">
            <a:avLst/>
          </a:prstGeom>
          <a:noFill/>
        </p:spPr>
        <p:txBody>
          <a:bodyPr wrap="square" rtlCol="0">
            <a:spAutoFit/>
          </a:bodyPr>
          <a:lstStyle/>
          <a:p>
            <a:pPr algn="ctr"/>
            <a:r>
              <a:rPr lang="en-US" sz="2400" b="1" dirty="0">
                <a:solidFill>
                  <a:schemeClr val="bg1"/>
                </a:solidFill>
              </a:rPr>
              <a:t>gained ground</a:t>
            </a:r>
          </a:p>
          <a:p>
            <a:pPr algn="ctr"/>
            <a:endParaRPr lang="en-US" sz="2400" b="1" dirty="0">
              <a:solidFill>
                <a:schemeClr val="bg1"/>
              </a:solidFill>
            </a:endParaRPr>
          </a:p>
        </p:txBody>
      </p:sp>
      <p:pic>
        <p:nvPicPr>
          <p:cNvPr id="16" name="Decorative-Blob">
            <a:extLst>
              <a:ext uri="{FF2B5EF4-FFF2-40B4-BE49-F238E27FC236}">
                <a16:creationId xmlns:a16="http://schemas.microsoft.com/office/drawing/2014/main" id="{D2D0C1DA-C797-600D-5A42-7E4C366C206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5101" y="2436368"/>
            <a:ext cx="3403600" cy="1543334"/>
          </a:xfrm>
          <a:prstGeom prst="rect">
            <a:avLst/>
          </a:prstGeom>
        </p:spPr>
      </p:pic>
      <p:sp>
        <p:nvSpPr>
          <p:cNvPr id="17" name="Text" descr="Blob-Shape to highlight text">
            <a:extLst>
              <a:ext uri="{FF2B5EF4-FFF2-40B4-BE49-F238E27FC236}">
                <a16:creationId xmlns:a16="http://schemas.microsoft.com/office/drawing/2014/main" id="{97C2CCF9-4166-47E5-3282-E983EFD9FA30}"/>
              </a:ext>
            </a:extLst>
          </p:cNvPr>
          <p:cNvSpPr txBox="1"/>
          <p:nvPr/>
        </p:nvSpPr>
        <p:spPr>
          <a:xfrm>
            <a:off x="758188" y="2989052"/>
            <a:ext cx="2213395" cy="340016"/>
          </a:xfrm>
          <a:prstGeom prst="rect">
            <a:avLst/>
          </a:prstGeom>
          <a:noFill/>
        </p:spPr>
        <p:txBody>
          <a:bodyPr wrap="square" rtlCol="0">
            <a:spAutoFit/>
          </a:bodyPr>
          <a:lstStyle/>
          <a:p>
            <a:pPr algn="ctr"/>
            <a:r>
              <a:rPr lang="en-US" sz="2400" b="1" dirty="0">
                <a:solidFill>
                  <a:schemeClr val="bg1"/>
                </a:solidFill>
              </a:rPr>
              <a:t>made strides</a:t>
            </a:r>
          </a:p>
        </p:txBody>
      </p:sp>
      <p:pic>
        <p:nvPicPr>
          <p:cNvPr id="25" name="Decorative-Blob">
            <a:extLst>
              <a:ext uri="{FF2B5EF4-FFF2-40B4-BE49-F238E27FC236}">
                <a16:creationId xmlns:a16="http://schemas.microsoft.com/office/drawing/2014/main" id="{8EE2E089-9C61-CD73-1993-D2D0067F9DF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245193" y="2623805"/>
            <a:ext cx="2758665" cy="1297415"/>
          </a:xfrm>
          <a:prstGeom prst="rect">
            <a:avLst/>
          </a:prstGeom>
        </p:spPr>
      </p:pic>
      <p:sp>
        <p:nvSpPr>
          <p:cNvPr id="26" name="Text">
            <a:extLst>
              <a:ext uri="{FF2B5EF4-FFF2-40B4-BE49-F238E27FC236}">
                <a16:creationId xmlns:a16="http://schemas.microsoft.com/office/drawing/2014/main" id="{E836C1B8-3E57-934F-F7BF-F901847AFAA1}"/>
              </a:ext>
            </a:extLst>
          </p:cNvPr>
          <p:cNvSpPr txBox="1"/>
          <p:nvPr/>
        </p:nvSpPr>
        <p:spPr>
          <a:xfrm>
            <a:off x="3773835" y="3075065"/>
            <a:ext cx="1559717" cy="285837"/>
          </a:xfrm>
          <a:prstGeom prst="rect">
            <a:avLst/>
          </a:prstGeom>
          <a:noFill/>
        </p:spPr>
        <p:txBody>
          <a:bodyPr wrap="square" rtlCol="0">
            <a:spAutoFit/>
          </a:bodyPr>
          <a:lstStyle/>
          <a:p>
            <a:pPr algn="ctr"/>
            <a:r>
              <a:rPr lang="en-US" sz="2400" b="1" dirty="0">
                <a:solidFill>
                  <a:schemeClr val="bg1"/>
                </a:solidFill>
              </a:rPr>
              <a:t>evolved</a:t>
            </a:r>
          </a:p>
        </p:txBody>
      </p:sp>
      <p:pic>
        <p:nvPicPr>
          <p:cNvPr id="22" name="Decorative-Blob">
            <a:extLst>
              <a:ext uri="{FF2B5EF4-FFF2-40B4-BE49-F238E27FC236}">
                <a16:creationId xmlns:a16="http://schemas.microsoft.com/office/drawing/2014/main" id="{9FCF3245-9385-2A53-666A-A4114FD3588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37257" y="2249215"/>
            <a:ext cx="3181848" cy="1479673"/>
          </a:xfrm>
          <a:prstGeom prst="rect">
            <a:avLst/>
          </a:prstGeom>
        </p:spPr>
      </p:pic>
      <p:sp>
        <p:nvSpPr>
          <p:cNvPr id="23" name="Text">
            <a:extLst>
              <a:ext uri="{FF2B5EF4-FFF2-40B4-BE49-F238E27FC236}">
                <a16:creationId xmlns:a16="http://schemas.microsoft.com/office/drawing/2014/main" id="{7B0BB931-D90A-5BDF-7F15-ADCC2E7E45DE}"/>
              </a:ext>
            </a:extLst>
          </p:cNvPr>
          <p:cNvSpPr txBox="1"/>
          <p:nvPr/>
        </p:nvSpPr>
        <p:spPr>
          <a:xfrm>
            <a:off x="6139073" y="2802977"/>
            <a:ext cx="2351594" cy="348710"/>
          </a:xfrm>
          <a:prstGeom prst="rect">
            <a:avLst/>
          </a:prstGeom>
          <a:noFill/>
        </p:spPr>
        <p:txBody>
          <a:bodyPr wrap="square" rtlCol="0">
            <a:spAutoFit/>
          </a:bodyPr>
          <a:lstStyle/>
          <a:p>
            <a:pPr algn="ctr"/>
            <a:r>
              <a:rPr lang="en-US" sz="2400" b="1" dirty="0">
                <a:solidFill>
                  <a:schemeClr val="bg1"/>
                </a:solidFill>
              </a:rPr>
              <a:t>getting better</a:t>
            </a:r>
          </a:p>
        </p:txBody>
      </p:sp>
      <p:pic>
        <p:nvPicPr>
          <p:cNvPr id="28" name="Decorative-Blob">
            <a:extLst>
              <a:ext uri="{FF2B5EF4-FFF2-40B4-BE49-F238E27FC236}">
                <a16:creationId xmlns:a16="http://schemas.microsoft.com/office/drawing/2014/main" id="{9F223E7C-12F9-FEF3-751E-A7902370BA6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11155" y="2483652"/>
            <a:ext cx="3403600" cy="2095500"/>
          </a:xfrm>
          <a:prstGeom prst="rect">
            <a:avLst/>
          </a:prstGeom>
        </p:spPr>
      </p:pic>
      <p:sp>
        <p:nvSpPr>
          <p:cNvPr id="29" name="Text" descr="Blob-Shape to highlight text">
            <a:extLst>
              <a:ext uri="{FF2B5EF4-FFF2-40B4-BE49-F238E27FC236}">
                <a16:creationId xmlns:a16="http://schemas.microsoft.com/office/drawing/2014/main" id="{41F997D2-2B8B-82D3-F77A-6894B6D65762}"/>
              </a:ext>
            </a:extLst>
          </p:cNvPr>
          <p:cNvSpPr txBox="1"/>
          <p:nvPr/>
        </p:nvSpPr>
        <p:spPr>
          <a:xfrm>
            <a:off x="9031743" y="3298567"/>
            <a:ext cx="2052590" cy="461665"/>
          </a:xfrm>
          <a:prstGeom prst="rect">
            <a:avLst/>
          </a:prstGeom>
          <a:noFill/>
        </p:spPr>
        <p:txBody>
          <a:bodyPr wrap="square" rtlCol="0">
            <a:spAutoFit/>
          </a:bodyPr>
          <a:lstStyle/>
          <a:p>
            <a:pPr algn="ctr"/>
            <a:r>
              <a:rPr lang="en-US" sz="2400" b="1" dirty="0">
                <a:solidFill>
                  <a:schemeClr val="bg1"/>
                </a:solidFill>
              </a:rPr>
              <a:t>building on</a:t>
            </a:r>
          </a:p>
        </p:txBody>
      </p:sp>
      <p:pic>
        <p:nvPicPr>
          <p:cNvPr id="19" name="Decorative-Blob">
            <a:extLst>
              <a:ext uri="{FF2B5EF4-FFF2-40B4-BE49-F238E27FC236}">
                <a16:creationId xmlns:a16="http://schemas.microsoft.com/office/drawing/2014/main" id="{11CA6ECC-C9EC-6498-5E61-EFA1A34D47A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7346" y="3792264"/>
            <a:ext cx="3403600" cy="1404489"/>
          </a:xfrm>
          <a:prstGeom prst="rect">
            <a:avLst/>
          </a:prstGeom>
        </p:spPr>
      </p:pic>
      <p:sp>
        <p:nvSpPr>
          <p:cNvPr id="20" name="Text">
            <a:extLst>
              <a:ext uri="{FF2B5EF4-FFF2-40B4-BE49-F238E27FC236}">
                <a16:creationId xmlns:a16="http://schemas.microsoft.com/office/drawing/2014/main" id="{2F6FD1AA-D332-5F6C-C4E3-1704C022341C}"/>
              </a:ext>
            </a:extLst>
          </p:cNvPr>
          <p:cNvSpPr txBox="1"/>
          <p:nvPr/>
        </p:nvSpPr>
        <p:spPr>
          <a:xfrm>
            <a:off x="843861" y="4300606"/>
            <a:ext cx="1879852" cy="556968"/>
          </a:xfrm>
          <a:prstGeom prst="rect">
            <a:avLst/>
          </a:prstGeom>
          <a:noFill/>
        </p:spPr>
        <p:txBody>
          <a:bodyPr wrap="square" rtlCol="0">
            <a:spAutoFit/>
          </a:bodyPr>
          <a:lstStyle/>
          <a:p>
            <a:pPr algn="ctr"/>
            <a:r>
              <a:rPr lang="en-US" sz="2400" b="1" dirty="0">
                <a:solidFill>
                  <a:schemeClr val="bg1"/>
                </a:solidFill>
              </a:rPr>
              <a:t>advancing</a:t>
            </a:r>
          </a:p>
          <a:p>
            <a:pPr algn="ctr"/>
            <a:endParaRPr lang="en-US" sz="2400" b="1" dirty="0">
              <a:solidFill>
                <a:schemeClr val="bg1"/>
              </a:solidFill>
            </a:endParaRPr>
          </a:p>
        </p:txBody>
      </p:sp>
      <p:pic>
        <p:nvPicPr>
          <p:cNvPr id="46" name="Decorative-Blob">
            <a:extLst>
              <a:ext uri="{FF2B5EF4-FFF2-40B4-BE49-F238E27FC236}">
                <a16:creationId xmlns:a16="http://schemas.microsoft.com/office/drawing/2014/main" id="{6ADBDFDF-A429-427C-2C8F-662A9C3810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88806" y="3693414"/>
            <a:ext cx="3181848" cy="1479673"/>
          </a:xfrm>
          <a:prstGeom prst="rect">
            <a:avLst/>
          </a:prstGeom>
        </p:spPr>
      </p:pic>
      <p:sp>
        <p:nvSpPr>
          <p:cNvPr id="47" name="Text">
            <a:extLst>
              <a:ext uri="{FF2B5EF4-FFF2-40B4-BE49-F238E27FC236}">
                <a16:creationId xmlns:a16="http://schemas.microsoft.com/office/drawing/2014/main" id="{FF99C00F-D900-ECC0-8942-FB127C33677E}"/>
              </a:ext>
            </a:extLst>
          </p:cNvPr>
          <p:cNvSpPr txBox="1"/>
          <p:nvPr/>
        </p:nvSpPr>
        <p:spPr>
          <a:xfrm>
            <a:off x="4590622" y="4221050"/>
            <a:ext cx="2351594" cy="461665"/>
          </a:xfrm>
          <a:prstGeom prst="rect">
            <a:avLst/>
          </a:prstGeom>
          <a:noFill/>
        </p:spPr>
        <p:txBody>
          <a:bodyPr wrap="square" rtlCol="0">
            <a:spAutoFit/>
          </a:bodyPr>
          <a:lstStyle/>
          <a:p>
            <a:pPr algn="ctr"/>
            <a:r>
              <a:rPr lang="en-US" sz="2400" b="1" dirty="0">
                <a:solidFill>
                  <a:schemeClr val="bg1"/>
                </a:solidFill>
              </a:rPr>
              <a:t>leapfrog</a:t>
            </a:r>
          </a:p>
        </p:txBody>
      </p:sp>
      <p:pic>
        <p:nvPicPr>
          <p:cNvPr id="40" name="Decorative-Blob">
            <a:extLst>
              <a:ext uri="{FF2B5EF4-FFF2-40B4-BE49-F238E27FC236}">
                <a16:creationId xmlns:a16="http://schemas.microsoft.com/office/drawing/2014/main" id="{9903ED49-DDBD-D0E6-4D5E-BFC2BA58DEE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15485" y="3715895"/>
            <a:ext cx="2183571" cy="1404489"/>
          </a:xfrm>
          <a:prstGeom prst="rect">
            <a:avLst/>
          </a:prstGeom>
        </p:spPr>
      </p:pic>
      <p:sp>
        <p:nvSpPr>
          <p:cNvPr id="41" name="Text">
            <a:extLst>
              <a:ext uri="{FF2B5EF4-FFF2-40B4-BE49-F238E27FC236}">
                <a16:creationId xmlns:a16="http://schemas.microsoft.com/office/drawing/2014/main" id="{AFED9547-6BFC-8F28-9840-C87B3F180019}"/>
              </a:ext>
            </a:extLst>
          </p:cNvPr>
          <p:cNvSpPr txBox="1"/>
          <p:nvPr/>
        </p:nvSpPr>
        <p:spPr>
          <a:xfrm>
            <a:off x="7530255" y="4204051"/>
            <a:ext cx="1206014" cy="830997"/>
          </a:xfrm>
          <a:prstGeom prst="rect">
            <a:avLst/>
          </a:prstGeom>
          <a:noFill/>
        </p:spPr>
        <p:txBody>
          <a:bodyPr wrap="square" rtlCol="0">
            <a:spAutoFit/>
          </a:bodyPr>
          <a:lstStyle/>
          <a:p>
            <a:pPr algn="ctr"/>
            <a:r>
              <a:rPr lang="en-US" sz="2400" b="1" dirty="0">
                <a:solidFill>
                  <a:schemeClr val="bg1"/>
                </a:solidFill>
              </a:rPr>
              <a:t>growth</a:t>
            </a:r>
          </a:p>
          <a:p>
            <a:pPr algn="ctr"/>
            <a:endParaRPr lang="en-US" sz="2400" b="1" dirty="0">
              <a:solidFill>
                <a:schemeClr val="bg1"/>
              </a:solidFill>
            </a:endParaRPr>
          </a:p>
        </p:txBody>
      </p:sp>
      <p:pic>
        <p:nvPicPr>
          <p:cNvPr id="34" name="Decorative-Blob">
            <a:extLst>
              <a:ext uri="{FF2B5EF4-FFF2-40B4-BE49-F238E27FC236}">
                <a16:creationId xmlns:a16="http://schemas.microsoft.com/office/drawing/2014/main" id="{E3538709-0F47-2788-1270-FD9FB5D67C4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H="1">
            <a:off x="2065028" y="4803354"/>
            <a:ext cx="3181848" cy="1404490"/>
          </a:xfrm>
          <a:prstGeom prst="rect">
            <a:avLst/>
          </a:prstGeom>
        </p:spPr>
      </p:pic>
      <p:sp>
        <p:nvSpPr>
          <p:cNvPr id="35" name="Text">
            <a:extLst>
              <a:ext uri="{FF2B5EF4-FFF2-40B4-BE49-F238E27FC236}">
                <a16:creationId xmlns:a16="http://schemas.microsoft.com/office/drawing/2014/main" id="{8ADF77DD-2709-296F-BBDA-E89441D5A1FD}"/>
              </a:ext>
            </a:extLst>
          </p:cNvPr>
          <p:cNvSpPr txBox="1"/>
          <p:nvPr/>
        </p:nvSpPr>
        <p:spPr>
          <a:xfrm flipH="1">
            <a:off x="2645183" y="5244010"/>
            <a:ext cx="1793276" cy="309427"/>
          </a:xfrm>
          <a:prstGeom prst="rect">
            <a:avLst/>
          </a:prstGeom>
          <a:noFill/>
        </p:spPr>
        <p:txBody>
          <a:bodyPr wrap="square" rtlCol="0">
            <a:spAutoFit/>
          </a:bodyPr>
          <a:lstStyle/>
          <a:p>
            <a:pPr algn="ctr"/>
            <a:r>
              <a:rPr lang="en-US" sz="2400" b="1" dirty="0">
                <a:solidFill>
                  <a:schemeClr val="bg1"/>
                </a:solidFill>
              </a:rPr>
              <a:t>expanded</a:t>
            </a:r>
          </a:p>
        </p:txBody>
      </p:sp>
      <p:pic>
        <p:nvPicPr>
          <p:cNvPr id="49" name="Decorative-Blob">
            <a:extLst>
              <a:ext uri="{FF2B5EF4-FFF2-40B4-BE49-F238E27FC236}">
                <a16:creationId xmlns:a16="http://schemas.microsoft.com/office/drawing/2014/main" id="{AE7E7610-7A84-B3EC-1442-3EDE0FCF23A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flipH="1">
            <a:off x="4677091" y="4863401"/>
            <a:ext cx="3403600" cy="1543334"/>
          </a:xfrm>
          <a:prstGeom prst="rect">
            <a:avLst/>
          </a:prstGeom>
        </p:spPr>
      </p:pic>
      <p:sp>
        <p:nvSpPr>
          <p:cNvPr id="50" name="Text" descr="Blob-Shape to highlight text">
            <a:extLst>
              <a:ext uri="{FF2B5EF4-FFF2-40B4-BE49-F238E27FC236}">
                <a16:creationId xmlns:a16="http://schemas.microsoft.com/office/drawing/2014/main" id="{09C32D3D-AE5D-1C51-5FBB-7C1E712A66A0}"/>
              </a:ext>
            </a:extLst>
          </p:cNvPr>
          <p:cNvSpPr txBox="1"/>
          <p:nvPr/>
        </p:nvSpPr>
        <p:spPr>
          <a:xfrm flipH="1">
            <a:off x="5294209" y="5380459"/>
            <a:ext cx="2213395" cy="461665"/>
          </a:xfrm>
          <a:prstGeom prst="rect">
            <a:avLst/>
          </a:prstGeom>
          <a:noFill/>
        </p:spPr>
        <p:txBody>
          <a:bodyPr wrap="square" rtlCol="0">
            <a:spAutoFit/>
          </a:bodyPr>
          <a:lstStyle/>
          <a:p>
            <a:pPr algn="ctr"/>
            <a:r>
              <a:rPr lang="en-US" sz="2400" b="1" dirty="0">
                <a:solidFill>
                  <a:schemeClr val="bg1"/>
                </a:solidFill>
              </a:rPr>
              <a:t>breakthrough</a:t>
            </a:r>
          </a:p>
        </p:txBody>
      </p:sp>
      <p:pic>
        <p:nvPicPr>
          <p:cNvPr id="37" name="Decorative-Blob">
            <a:extLst>
              <a:ext uri="{FF2B5EF4-FFF2-40B4-BE49-F238E27FC236}">
                <a16:creationId xmlns:a16="http://schemas.microsoft.com/office/drawing/2014/main" id="{347A0B7B-21BA-EF0A-7023-CAF26DD2952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67484" y="4803354"/>
            <a:ext cx="2758665" cy="1305490"/>
          </a:xfrm>
          <a:prstGeom prst="rect">
            <a:avLst/>
          </a:prstGeom>
        </p:spPr>
      </p:pic>
      <p:sp>
        <p:nvSpPr>
          <p:cNvPr id="38" name="Text">
            <a:extLst>
              <a:ext uri="{FF2B5EF4-FFF2-40B4-BE49-F238E27FC236}">
                <a16:creationId xmlns:a16="http://schemas.microsoft.com/office/drawing/2014/main" id="{B1A9CA3A-2123-A393-3620-CE1E721003C7}"/>
              </a:ext>
            </a:extLst>
          </p:cNvPr>
          <p:cNvSpPr txBox="1"/>
          <p:nvPr/>
        </p:nvSpPr>
        <p:spPr>
          <a:xfrm>
            <a:off x="8727408" y="5285891"/>
            <a:ext cx="1704183" cy="461665"/>
          </a:xfrm>
          <a:prstGeom prst="rect">
            <a:avLst/>
          </a:prstGeom>
          <a:noFill/>
        </p:spPr>
        <p:txBody>
          <a:bodyPr wrap="square" rtlCol="0">
            <a:spAutoFit/>
          </a:bodyPr>
          <a:lstStyle/>
          <a:p>
            <a:pPr algn="ctr"/>
            <a:r>
              <a:rPr lang="en-US" sz="2400" b="1" dirty="0">
                <a:solidFill>
                  <a:schemeClr val="bg1"/>
                </a:solidFill>
              </a:rPr>
              <a:t>flourished</a:t>
            </a:r>
          </a:p>
        </p:txBody>
      </p:sp>
    </p:spTree>
    <p:extLst>
      <p:ext uri="{BB962C8B-B14F-4D97-AF65-F5344CB8AC3E}">
        <p14:creationId xmlns:p14="http://schemas.microsoft.com/office/powerpoint/2010/main" val="265953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1000" fill="hold"/>
                                        <p:tgtEl>
                                          <p:spTgt spid="31"/>
                                        </p:tgtEl>
                                        <p:attrNameLst>
                                          <p:attrName>ppt_w</p:attrName>
                                        </p:attrNameLst>
                                      </p:cBhvr>
                                      <p:tavLst>
                                        <p:tav tm="0">
                                          <p:val>
                                            <p:strVal val="#ppt_w*0.70"/>
                                          </p:val>
                                        </p:tav>
                                        <p:tav tm="100000">
                                          <p:val>
                                            <p:strVal val="#ppt_w"/>
                                          </p:val>
                                        </p:tav>
                                      </p:tavLst>
                                    </p:anim>
                                    <p:anim calcmode="lin" valueType="num">
                                      <p:cBhvr>
                                        <p:cTn id="15" dur="1000" fill="hold"/>
                                        <p:tgtEl>
                                          <p:spTgt spid="31"/>
                                        </p:tgtEl>
                                        <p:attrNameLst>
                                          <p:attrName>ppt_h</p:attrName>
                                        </p:attrNameLst>
                                      </p:cBhvr>
                                      <p:tavLst>
                                        <p:tav tm="0">
                                          <p:val>
                                            <p:strVal val="#ppt_h"/>
                                          </p:val>
                                        </p:tav>
                                        <p:tav tm="100000">
                                          <p:val>
                                            <p:strVal val="#ppt_h"/>
                                          </p:val>
                                        </p:tav>
                                      </p:tavLst>
                                    </p:anim>
                                    <p:animEffect transition="in" filter="fade">
                                      <p:cBhvr>
                                        <p:cTn id="16" dur="10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p:cTn id="21" dur="1000" fill="hold"/>
                                        <p:tgtEl>
                                          <p:spTgt spid="43"/>
                                        </p:tgtEl>
                                        <p:attrNameLst>
                                          <p:attrName>ppt_w</p:attrName>
                                        </p:attrNameLst>
                                      </p:cBhvr>
                                      <p:tavLst>
                                        <p:tav tm="0">
                                          <p:val>
                                            <p:strVal val="#ppt_w*0.70"/>
                                          </p:val>
                                        </p:tav>
                                        <p:tav tm="100000">
                                          <p:val>
                                            <p:strVal val="#ppt_w"/>
                                          </p:val>
                                        </p:tav>
                                      </p:tavLst>
                                    </p:anim>
                                    <p:anim calcmode="lin" valueType="num">
                                      <p:cBhvr>
                                        <p:cTn id="22" dur="1000" fill="hold"/>
                                        <p:tgtEl>
                                          <p:spTgt spid="43"/>
                                        </p:tgtEl>
                                        <p:attrNameLst>
                                          <p:attrName>ppt_h</p:attrName>
                                        </p:attrNameLst>
                                      </p:cBhvr>
                                      <p:tavLst>
                                        <p:tav tm="0">
                                          <p:val>
                                            <p:strVal val="#ppt_h"/>
                                          </p:val>
                                        </p:tav>
                                        <p:tav tm="100000">
                                          <p:val>
                                            <p:strVal val="#ppt_h"/>
                                          </p:val>
                                        </p:tav>
                                      </p:tavLst>
                                    </p:anim>
                                    <p:animEffect transition="in" filter="fade">
                                      <p:cBhvr>
                                        <p:cTn id="23" dur="10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strVal val="#ppt_w*0.70"/>
                                          </p:val>
                                        </p:tav>
                                        <p:tav tm="100000">
                                          <p:val>
                                            <p:strVal val="#ppt_w"/>
                                          </p:val>
                                        </p:tav>
                                      </p:tavLst>
                                    </p:anim>
                                    <p:anim calcmode="lin" valueType="num">
                                      <p:cBhvr>
                                        <p:cTn id="29" dur="1000" fill="hold"/>
                                        <p:tgtEl>
                                          <p:spTgt spid="16"/>
                                        </p:tgtEl>
                                        <p:attrNameLst>
                                          <p:attrName>ppt_h</p:attrName>
                                        </p:attrNameLst>
                                      </p:cBhvr>
                                      <p:tavLst>
                                        <p:tav tm="0">
                                          <p:val>
                                            <p:strVal val="#ppt_h"/>
                                          </p:val>
                                        </p:tav>
                                        <p:tav tm="100000">
                                          <p:val>
                                            <p:strVal val="#ppt_h"/>
                                          </p:val>
                                        </p:tav>
                                      </p:tavLst>
                                    </p:anim>
                                    <p:animEffect transition="in" filter="fade">
                                      <p:cBhvr>
                                        <p:cTn id="30" dur="10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1000" fill="hold"/>
                                        <p:tgtEl>
                                          <p:spTgt spid="25"/>
                                        </p:tgtEl>
                                        <p:attrNameLst>
                                          <p:attrName>ppt_w</p:attrName>
                                        </p:attrNameLst>
                                      </p:cBhvr>
                                      <p:tavLst>
                                        <p:tav tm="0">
                                          <p:val>
                                            <p:strVal val="#ppt_w*0.70"/>
                                          </p:val>
                                        </p:tav>
                                        <p:tav tm="100000">
                                          <p:val>
                                            <p:strVal val="#ppt_w"/>
                                          </p:val>
                                        </p:tav>
                                      </p:tavLst>
                                    </p:anim>
                                    <p:anim calcmode="lin" valueType="num">
                                      <p:cBhvr>
                                        <p:cTn id="36" dur="1000" fill="hold"/>
                                        <p:tgtEl>
                                          <p:spTgt spid="25"/>
                                        </p:tgtEl>
                                        <p:attrNameLst>
                                          <p:attrName>ppt_h</p:attrName>
                                        </p:attrNameLst>
                                      </p:cBhvr>
                                      <p:tavLst>
                                        <p:tav tm="0">
                                          <p:val>
                                            <p:strVal val="#ppt_h"/>
                                          </p:val>
                                        </p:tav>
                                        <p:tav tm="100000">
                                          <p:val>
                                            <p:strVal val="#ppt_h"/>
                                          </p:val>
                                        </p:tav>
                                      </p:tavLst>
                                    </p:anim>
                                    <p:animEffect transition="in" filter="fade">
                                      <p:cBhvr>
                                        <p:cTn id="37" dur="10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1000" fill="hold"/>
                                        <p:tgtEl>
                                          <p:spTgt spid="22"/>
                                        </p:tgtEl>
                                        <p:attrNameLst>
                                          <p:attrName>ppt_w</p:attrName>
                                        </p:attrNameLst>
                                      </p:cBhvr>
                                      <p:tavLst>
                                        <p:tav tm="0">
                                          <p:val>
                                            <p:strVal val="#ppt_w*0.70"/>
                                          </p:val>
                                        </p:tav>
                                        <p:tav tm="100000">
                                          <p:val>
                                            <p:strVal val="#ppt_w"/>
                                          </p:val>
                                        </p:tav>
                                      </p:tavLst>
                                    </p:anim>
                                    <p:anim calcmode="lin" valueType="num">
                                      <p:cBhvr>
                                        <p:cTn id="43" dur="1000" fill="hold"/>
                                        <p:tgtEl>
                                          <p:spTgt spid="22"/>
                                        </p:tgtEl>
                                        <p:attrNameLst>
                                          <p:attrName>ppt_h</p:attrName>
                                        </p:attrNameLst>
                                      </p:cBhvr>
                                      <p:tavLst>
                                        <p:tav tm="0">
                                          <p:val>
                                            <p:strVal val="#ppt_h"/>
                                          </p:val>
                                        </p:tav>
                                        <p:tav tm="100000">
                                          <p:val>
                                            <p:strVal val="#ppt_h"/>
                                          </p:val>
                                        </p:tav>
                                      </p:tavLst>
                                    </p:anim>
                                    <p:animEffect transition="in" filter="fade">
                                      <p:cBhvr>
                                        <p:cTn id="44" dur="10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1000" fill="hold"/>
                                        <p:tgtEl>
                                          <p:spTgt spid="28"/>
                                        </p:tgtEl>
                                        <p:attrNameLst>
                                          <p:attrName>ppt_w</p:attrName>
                                        </p:attrNameLst>
                                      </p:cBhvr>
                                      <p:tavLst>
                                        <p:tav tm="0">
                                          <p:val>
                                            <p:strVal val="#ppt_w*0.70"/>
                                          </p:val>
                                        </p:tav>
                                        <p:tav tm="100000">
                                          <p:val>
                                            <p:strVal val="#ppt_w"/>
                                          </p:val>
                                        </p:tav>
                                      </p:tavLst>
                                    </p:anim>
                                    <p:anim calcmode="lin" valueType="num">
                                      <p:cBhvr>
                                        <p:cTn id="50" dur="1000" fill="hold"/>
                                        <p:tgtEl>
                                          <p:spTgt spid="28"/>
                                        </p:tgtEl>
                                        <p:attrNameLst>
                                          <p:attrName>ppt_h</p:attrName>
                                        </p:attrNameLst>
                                      </p:cBhvr>
                                      <p:tavLst>
                                        <p:tav tm="0">
                                          <p:val>
                                            <p:strVal val="#ppt_h"/>
                                          </p:val>
                                        </p:tav>
                                        <p:tav tm="100000">
                                          <p:val>
                                            <p:strVal val="#ppt_h"/>
                                          </p:val>
                                        </p:tav>
                                      </p:tavLst>
                                    </p:anim>
                                    <p:animEffect transition="in" filter="fade">
                                      <p:cBhvr>
                                        <p:cTn id="51" dur="10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1000" fill="hold"/>
                                        <p:tgtEl>
                                          <p:spTgt spid="19"/>
                                        </p:tgtEl>
                                        <p:attrNameLst>
                                          <p:attrName>ppt_w</p:attrName>
                                        </p:attrNameLst>
                                      </p:cBhvr>
                                      <p:tavLst>
                                        <p:tav tm="0">
                                          <p:val>
                                            <p:strVal val="#ppt_w*0.70"/>
                                          </p:val>
                                        </p:tav>
                                        <p:tav tm="100000">
                                          <p:val>
                                            <p:strVal val="#ppt_w"/>
                                          </p:val>
                                        </p:tav>
                                      </p:tavLst>
                                    </p:anim>
                                    <p:anim calcmode="lin" valueType="num">
                                      <p:cBhvr>
                                        <p:cTn id="57" dur="1000" fill="hold"/>
                                        <p:tgtEl>
                                          <p:spTgt spid="19"/>
                                        </p:tgtEl>
                                        <p:attrNameLst>
                                          <p:attrName>ppt_h</p:attrName>
                                        </p:attrNameLst>
                                      </p:cBhvr>
                                      <p:tavLst>
                                        <p:tav tm="0">
                                          <p:val>
                                            <p:strVal val="#ppt_h"/>
                                          </p:val>
                                        </p:tav>
                                        <p:tav tm="100000">
                                          <p:val>
                                            <p:strVal val="#ppt_h"/>
                                          </p:val>
                                        </p:tav>
                                      </p:tavLst>
                                    </p:anim>
                                    <p:animEffect transition="in" filter="fade">
                                      <p:cBhvr>
                                        <p:cTn id="58" dur="1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46"/>
                                        </p:tgtEl>
                                        <p:attrNameLst>
                                          <p:attrName>style.visibility</p:attrName>
                                        </p:attrNameLst>
                                      </p:cBhvr>
                                      <p:to>
                                        <p:strVal val="visible"/>
                                      </p:to>
                                    </p:set>
                                    <p:anim calcmode="lin" valueType="num">
                                      <p:cBhvr>
                                        <p:cTn id="63" dur="1000" fill="hold"/>
                                        <p:tgtEl>
                                          <p:spTgt spid="46"/>
                                        </p:tgtEl>
                                        <p:attrNameLst>
                                          <p:attrName>ppt_w</p:attrName>
                                        </p:attrNameLst>
                                      </p:cBhvr>
                                      <p:tavLst>
                                        <p:tav tm="0">
                                          <p:val>
                                            <p:strVal val="#ppt_w*0.70"/>
                                          </p:val>
                                        </p:tav>
                                        <p:tav tm="100000">
                                          <p:val>
                                            <p:strVal val="#ppt_w"/>
                                          </p:val>
                                        </p:tav>
                                      </p:tavLst>
                                    </p:anim>
                                    <p:anim calcmode="lin" valueType="num">
                                      <p:cBhvr>
                                        <p:cTn id="64" dur="1000" fill="hold"/>
                                        <p:tgtEl>
                                          <p:spTgt spid="46"/>
                                        </p:tgtEl>
                                        <p:attrNameLst>
                                          <p:attrName>ppt_h</p:attrName>
                                        </p:attrNameLst>
                                      </p:cBhvr>
                                      <p:tavLst>
                                        <p:tav tm="0">
                                          <p:val>
                                            <p:strVal val="#ppt_h"/>
                                          </p:val>
                                        </p:tav>
                                        <p:tav tm="100000">
                                          <p:val>
                                            <p:strVal val="#ppt_h"/>
                                          </p:val>
                                        </p:tav>
                                      </p:tavLst>
                                    </p:anim>
                                    <p:animEffect transition="in" filter="fade">
                                      <p:cBhvr>
                                        <p:cTn id="65" dur="1000"/>
                                        <p:tgtEl>
                                          <p:spTgt spid="46"/>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40"/>
                                        </p:tgtEl>
                                        <p:attrNameLst>
                                          <p:attrName>style.visibility</p:attrName>
                                        </p:attrNameLst>
                                      </p:cBhvr>
                                      <p:to>
                                        <p:strVal val="visible"/>
                                      </p:to>
                                    </p:set>
                                    <p:anim calcmode="lin" valueType="num">
                                      <p:cBhvr>
                                        <p:cTn id="70" dur="1000" fill="hold"/>
                                        <p:tgtEl>
                                          <p:spTgt spid="40"/>
                                        </p:tgtEl>
                                        <p:attrNameLst>
                                          <p:attrName>ppt_w</p:attrName>
                                        </p:attrNameLst>
                                      </p:cBhvr>
                                      <p:tavLst>
                                        <p:tav tm="0">
                                          <p:val>
                                            <p:strVal val="#ppt_w*0.70"/>
                                          </p:val>
                                        </p:tav>
                                        <p:tav tm="100000">
                                          <p:val>
                                            <p:strVal val="#ppt_w"/>
                                          </p:val>
                                        </p:tav>
                                      </p:tavLst>
                                    </p:anim>
                                    <p:anim calcmode="lin" valueType="num">
                                      <p:cBhvr>
                                        <p:cTn id="71" dur="1000" fill="hold"/>
                                        <p:tgtEl>
                                          <p:spTgt spid="40"/>
                                        </p:tgtEl>
                                        <p:attrNameLst>
                                          <p:attrName>ppt_h</p:attrName>
                                        </p:attrNameLst>
                                      </p:cBhvr>
                                      <p:tavLst>
                                        <p:tav tm="0">
                                          <p:val>
                                            <p:strVal val="#ppt_h"/>
                                          </p:val>
                                        </p:tav>
                                        <p:tav tm="100000">
                                          <p:val>
                                            <p:strVal val="#ppt_h"/>
                                          </p:val>
                                        </p:tav>
                                      </p:tavLst>
                                    </p:anim>
                                    <p:animEffect transition="in" filter="fade">
                                      <p:cBhvr>
                                        <p:cTn id="72" dur="1000"/>
                                        <p:tgtEl>
                                          <p:spTgt spid="40"/>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nodeType="click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p:cTn id="77" dur="1000" fill="hold"/>
                                        <p:tgtEl>
                                          <p:spTgt spid="34"/>
                                        </p:tgtEl>
                                        <p:attrNameLst>
                                          <p:attrName>ppt_w</p:attrName>
                                        </p:attrNameLst>
                                      </p:cBhvr>
                                      <p:tavLst>
                                        <p:tav tm="0">
                                          <p:val>
                                            <p:strVal val="#ppt_w*0.70"/>
                                          </p:val>
                                        </p:tav>
                                        <p:tav tm="100000">
                                          <p:val>
                                            <p:strVal val="#ppt_w"/>
                                          </p:val>
                                        </p:tav>
                                      </p:tavLst>
                                    </p:anim>
                                    <p:anim calcmode="lin" valueType="num">
                                      <p:cBhvr>
                                        <p:cTn id="78" dur="1000" fill="hold"/>
                                        <p:tgtEl>
                                          <p:spTgt spid="34"/>
                                        </p:tgtEl>
                                        <p:attrNameLst>
                                          <p:attrName>ppt_h</p:attrName>
                                        </p:attrNameLst>
                                      </p:cBhvr>
                                      <p:tavLst>
                                        <p:tav tm="0">
                                          <p:val>
                                            <p:strVal val="#ppt_h"/>
                                          </p:val>
                                        </p:tav>
                                        <p:tav tm="100000">
                                          <p:val>
                                            <p:strVal val="#ppt_h"/>
                                          </p:val>
                                        </p:tav>
                                      </p:tavLst>
                                    </p:anim>
                                    <p:animEffect transition="in" filter="fade">
                                      <p:cBhvr>
                                        <p:cTn id="79" dur="1000"/>
                                        <p:tgtEl>
                                          <p:spTgt spid="34"/>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nodeType="clickEffect">
                                  <p:stCondLst>
                                    <p:cond delay="0"/>
                                  </p:stCondLst>
                                  <p:childTnLst>
                                    <p:set>
                                      <p:cBhvr>
                                        <p:cTn id="83" dur="1" fill="hold">
                                          <p:stCondLst>
                                            <p:cond delay="0"/>
                                          </p:stCondLst>
                                        </p:cTn>
                                        <p:tgtEl>
                                          <p:spTgt spid="49"/>
                                        </p:tgtEl>
                                        <p:attrNameLst>
                                          <p:attrName>style.visibility</p:attrName>
                                        </p:attrNameLst>
                                      </p:cBhvr>
                                      <p:to>
                                        <p:strVal val="visible"/>
                                      </p:to>
                                    </p:set>
                                    <p:anim calcmode="lin" valueType="num">
                                      <p:cBhvr>
                                        <p:cTn id="84" dur="1000" fill="hold"/>
                                        <p:tgtEl>
                                          <p:spTgt spid="49"/>
                                        </p:tgtEl>
                                        <p:attrNameLst>
                                          <p:attrName>ppt_w</p:attrName>
                                        </p:attrNameLst>
                                      </p:cBhvr>
                                      <p:tavLst>
                                        <p:tav tm="0">
                                          <p:val>
                                            <p:strVal val="#ppt_w*0.70"/>
                                          </p:val>
                                        </p:tav>
                                        <p:tav tm="100000">
                                          <p:val>
                                            <p:strVal val="#ppt_w"/>
                                          </p:val>
                                        </p:tav>
                                      </p:tavLst>
                                    </p:anim>
                                    <p:anim calcmode="lin" valueType="num">
                                      <p:cBhvr>
                                        <p:cTn id="85" dur="1000" fill="hold"/>
                                        <p:tgtEl>
                                          <p:spTgt spid="49"/>
                                        </p:tgtEl>
                                        <p:attrNameLst>
                                          <p:attrName>ppt_h</p:attrName>
                                        </p:attrNameLst>
                                      </p:cBhvr>
                                      <p:tavLst>
                                        <p:tav tm="0">
                                          <p:val>
                                            <p:strVal val="#ppt_h"/>
                                          </p:val>
                                        </p:tav>
                                        <p:tav tm="100000">
                                          <p:val>
                                            <p:strVal val="#ppt_h"/>
                                          </p:val>
                                        </p:tav>
                                      </p:tavLst>
                                    </p:anim>
                                    <p:animEffect transition="in" filter="fade">
                                      <p:cBhvr>
                                        <p:cTn id="86" dur="1000"/>
                                        <p:tgtEl>
                                          <p:spTgt spid="49"/>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nodeType="click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p:cTn id="91" dur="1000" fill="hold"/>
                                        <p:tgtEl>
                                          <p:spTgt spid="37"/>
                                        </p:tgtEl>
                                        <p:attrNameLst>
                                          <p:attrName>ppt_w</p:attrName>
                                        </p:attrNameLst>
                                      </p:cBhvr>
                                      <p:tavLst>
                                        <p:tav tm="0">
                                          <p:val>
                                            <p:strVal val="#ppt_w*0.70"/>
                                          </p:val>
                                        </p:tav>
                                        <p:tav tm="100000">
                                          <p:val>
                                            <p:strVal val="#ppt_w"/>
                                          </p:val>
                                        </p:tav>
                                      </p:tavLst>
                                    </p:anim>
                                    <p:anim calcmode="lin" valueType="num">
                                      <p:cBhvr>
                                        <p:cTn id="92" dur="1000" fill="hold"/>
                                        <p:tgtEl>
                                          <p:spTgt spid="37"/>
                                        </p:tgtEl>
                                        <p:attrNameLst>
                                          <p:attrName>ppt_h</p:attrName>
                                        </p:attrNameLst>
                                      </p:cBhvr>
                                      <p:tavLst>
                                        <p:tav tm="0">
                                          <p:val>
                                            <p:strVal val="#ppt_h"/>
                                          </p:val>
                                        </p:tav>
                                        <p:tav tm="100000">
                                          <p:val>
                                            <p:strVal val="#ppt_h"/>
                                          </p:val>
                                        </p:tav>
                                      </p:tavLst>
                                    </p:anim>
                                    <p:animEffect transition="in" filter="fade">
                                      <p:cBhvr>
                                        <p:cTn id="93"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302295" y="3210991"/>
            <a:ext cx="6118718" cy="436017"/>
          </a:xfrm>
          <a:prstGeom prst="rect">
            <a:avLst/>
          </a:prstGeom>
        </p:spPr>
        <p:txBody>
          <a:bodyPr wrap="square" lIns="0" tIns="0" rIns="0" bIns="0" rtlCol="0" anchor="t">
            <a:spAutoFit/>
          </a:bodyPr>
          <a:lstStyle/>
          <a:p>
            <a:pPr algn="ctr">
              <a:lnSpc>
                <a:spcPts val="3359"/>
              </a:lnSpc>
            </a:pPr>
            <a:r>
              <a:rPr lang="en-US" sz="3200" baseline="0" dirty="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dirty="0">
              <a:solidFill>
                <a:schemeClr val="bg1">
                  <a:lumMod val="50000"/>
                </a:schemeClr>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4"/>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4065189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9FDB1-7E3A-6E5C-B0EF-016D0A65AEA3}"/>
              </a:ext>
            </a:extLst>
          </p:cNvPr>
          <p:cNvSpPr>
            <a:spLocks noGrp="1"/>
          </p:cNvSpPr>
          <p:nvPr>
            <p:ph type="title"/>
          </p:nvPr>
        </p:nvSpPr>
        <p:spPr/>
        <p:txBody>
          <a:bodyPr/>
          <a:lstStyle/>
          <a:p>
            <a:r>
              <a:rPr lang="en-GB" dirty="0"/>
              <a:t>PTSD – What do you know or think you know about it?</a:t>
            </a:r>
          </a:p>
        </p:txBody>
      </p:sp>
      <p:pic>
        <p:nvPicPr>
          <p:cNvPr id="8" name="Picture Placeholder 7" descr="Photo of a soldier sitting on the floor">
            <a:extLst>
              <a:ext uri="{FF2B5EF4-FFF2-40B4-BE49-F238E27FC236}">
                <a16:creationId xmlns:a16="http://schemas.microsoft.com/office/drawing/2014/main" id="{681D4433-858E-B69E-7934-7FF70AE3EAC3}"/>
              </a:ext>
            </a:extLst>
          </p:cNvPr>
          <p:cNvPicPr>
            <a:picLocks noGrp="1" noChangeAspect="1"/>
          </p:cNvPicPr>
          <p:nvPr>
            <p:ph type="pic" sz="quarter" idx="14"/>
          </p:nvPr>
        </p:nvPicPr>
        <p:blipFill>
          <a:blip r:embed="rId2"/>
          <a:srcRect t="12793" b="12793"/>
          <a:stretch>
            <a:fillRect/>
          </a:stretch>
        </p:blipFill>
        <p:spPr>
          <a:xfrm>
            <a:off x="2847470" y="1220968"/>
            <a:ext cx="5845267" cy="5165233"/>
          </a:xfrm>
        </p:spPr>
      </p:pic>
    </p:spTree>
    <p:extLst>
      <p:ext uri="{BB962C8B-B14F-4D97-AF65-F5344CB8AC3E}">
        <p14:creationId xmlns:p14="http://schemas.microsoft.com/office/powerpoint/2010/main" val="2126002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47DA2-4A10-ED50-9101-D02981341BAA}"/>
              </a:ext>
            </a:extLst>
          </p:cNvPr>
          <p:cNvSpPr>
            <a:spLocks noGrp="1"/>
          </p:cNvSpPr>
          <p:nvPr>
            <p:ph type="title"/>
          </p:nvPr>
        </p:nvSpPr>
        <p:spPr/>
        <p:txBody>
          <a:bodyPr/>
          <a:lstStyle/>
          <a:p>
            <a:r>
              <a:rPr lang="en-GB" dirty="0"/>
              <a:t>PSTD</a:t>
            </a:r>
          </a:p>
        </p:txBody>
      </p:sp>
      <p:sp>
        <p:nvSpPr>
          <p:cNvPr id="3" name="Content Placeholder 2">
            <a:extLst>
              <a:ext uri="{FF2B5EF4-FFF2-40B4-BE49-F238E27FC236}">
                <a16:creationId xmlns:a16="http://schemas.microsoft.com/office/drawing/2014/main" id="{90AD0DFD-2B5E-0867-1564-BD4A1111E93C}"/>
              </a:ext>
            </a:extLst>
          </p:cNvPr>
          <p:cNvSpPr>
            <a:spLocks noGrp="1"/>
          </p:cNvSpPr>
          <p:nvPr>
            <p:ph idx="1"/>
          </p:nvPr>
        </p:nvSpPr>
        <p:spPr>
          <a:xfrm>
            <a:off x="1104406" y="1128156"/>
            <a:ext cx="9642764" cy="5265150"/>
          </a:xfrm>
        </p:spPr>
        <p:txBody>
          <a:bodyPr/>
          <a:lstStyle/>
          <a:p>
            <a:pPr algn="ctr">
              <a:spcAft>
                <a:spcPts val="1200"/>
              </a:spcAft>
            </a:pPr>
            <a:r>
              <a:rPr lang="en-GB" sz="2400" dirty="0">
                <a:latin typeface="Arial" panose="020B0604020202020204" pitchFamily="34" charset="0"/>
                <a:cs typeface="Arial" panose="020B0604020202020204" pitchFamily="34" charset="0"/>
              </a:rPr>
              <a:t>Post Traumatic Stress Disorder is well documented in today’s society. It is a mental health disorder that can affect anyone who has been through a traumatic experience. Many soldiers are diagnosed with PTSD following their service in war zones and the trauma that combat can have on individuals. The term PTSD only developed in the 1980s, but the reality of it has been inexistence probably since time began.</a:t>
            </a:r>
          </a:p>
          <a:p>
            <a:pPr algn="ctr"/>
            <a:r>
              <a:rPr lang="en-GB" sz="2400" dirty="0">
                <a:latin typeface="Arial" panose="020B0604020202020204" pitchFamily="34" charset="0"/>
                <a:cs typeface="Arial" panose="020B0604020202020204" pitchFamily="34" charset="0"/>
              </a:rPr>
              <a:t>But how was it recognised in the wars of the 20</a:t>
            </a:r>
            <a:r>
              <a:rPr lang="en-GB" sz="2400" baseline="30000" dirty="0">
                <a:latin typeface="Arial" panose="020B0604020202020204" pitchFamily="34" charset="0"/>
                <a:cs typeface="Arial" panose="020B0604020202020204" pitchFamily="34" charset="0"/>
              </a:rPr>
              <a:t>th</a:t>
            </a:r>
            <a:r>
              <a:rPr lang="en-GB" sz="2400" dirty="0">
                <a:latin typeface="Arial" panose="020B0604020202020204" pitchFamily="34" charset="0"/>
                <a:cs typeface="Arial" panose="020B0604020202020204" pitchFamily="34" charset="0"/>
              </a:rPr>
              <a:t> Century? If a real understanding of the condition did not exist until the 1980s, how were soldiers and civilians with the condition treated before its official acknowledgement? Was progress made between the First and the Second World War?</a:t>
            </a:r>
          </a:p>
          <a:p>
            <a:endParaRPr lang="en-GB" dirty="0"/>
          </a:p>
        </p:txBody>
      </p:sp>
      <p:pic>
        <p:nvPicPr>
          <p:cNvPr id="4" name="Picture 3">
            <a:extLst>
              <a:ext uri="{FF2B5EF4-FFF2-40B4-BE49-F238E27FC236}">
                <a16:creationId xmlns:a16="http://schemas.microsoft.com/office/drawing/2014/main" id="{BA698441-B915-20B7-2142-49C3346C0F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55304" y="712520"/>
            <a:ext cx="10232290" cy="5386388"/>
          </a:xfrm>
          <a:prstGeom prst="rect">
            <a:avLst/>
          </a:prstGeom>
        </p:spPr>
      </p:pic>
    </p:spTree>
    <p:extLst>
      <p:ext uri="{BB962C8B-B14F-4D97-AF65-F5344CB8AC3E}">
        <p14:creationId xmlns:p14="http://schemas.microsoft.com/office/powerpoint/2010/main" val="139560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6E69A-57F4-B446-583F-BE09D4457776}"/>
              </a:ext>
            </a:extLst>
          </p:cNvPr>
          <p:cNvSpPr>
            <a:spLocks noGrp="1"/>
          </p:cNvSpPr>
          <p:nvPr>
            <p:ph type="title"/>
          </p:nvPr>
        </p:nvSpPr>
        <p:spPr/>
        <p:txBody>
          <a:bodyPr/>
          <a:lstStyle/>
          <a:p>
            <a:r>
              <a:rPr lang="en-GB" dirty="0"/>
              <a:t>Activity 1</a:t>
            </a:r>
          </a:p>
        </p:txBody>
      </p:sp>
      <p:grpSp>
        <p:nvGrpSpPr>
          <p:cNvPr id="4" name="Post-It" descr="Post-it note to highlight text">
            <a:extLst>
              <a:ext uri="{FF2B5EF4-FFF2-40B4-BE49-F238E27FC236}">
                <a16:creationId xmlns:a16="http://schemas.microsoft.com/office/drawing/2014/main" id="{DA79D9AC-8E4A-74DE-88E2-8DD84C7DF4A7}"/>
              </a:ext>
            </a:extLst>
          </p:cNvPr>
          <p:cNvGrpSpPr/>
          <p:nvPr/>
        </p:nvGrpSpPr>
        <p:grpSpPr>
          <a:xfrm>
            <a:off x="724952" y="686483"/>
            <a:ext cx="4838566" cy="4716789"/>
            <a:chOff x="439945" y="2669663"/>
            <a:chExt cx="2947874" cy="3230847"/>
          </a:xfrm>
        </p:grpSpPr>
        <p:sp>
          <p:nvSpPr>
            <p:cNvPr id="5" name="Decorative-Blob">
              <a:extLst>
                <a:ext uri="{FF2B5EF4-FFF2-40B4-BE49-F238E27FC236}">
                  <a16:creationId xmlns:a16="http://schemas.microsoft.com/office/drawing/2014/main" id="{A8796D5B-5CE2-1FB7-9748-370B927B1A40}"/>
                </a:ext>
                <a:ext uri="{C183D7F6-B498-43B3-948B-1728B52AA6E4}">
                  <adec:decorative xmlns:adec="http://schemas.microsoft.com/office/drawing/2017/decorative" val="1"/>
                </a:ext>
              </a:extLst>
            </p:cNvPr>
            <p:cNvSpPr/>
            <p:nvPr/>
          </p:nvSpPr>
          <p:spPr>
            <a:xfrm>
              <a:off x="439945" y="2906868"/>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6" name="Decorative-Washi">
              <a:extLst>
                <a:ext uri="{FF2B5EF4-FFF2-40B4-BE49-F238E27FC236}">
                  <a16:creationId xmlns:a16="http://schemas.microsoft.com/office/drawing/2014/main" id="{9249BC92-B2E7-0DC0-24CE-81DA0DA1BC0D}"/>
                </a:ext>
                <a:ext uri="{C183D7F6-B498-43B3-948B-1728B52AA6E4}">
                  <adec:decorative xmlns:adec="http://schemas.microsoft.com/office/drawing/2017/decorative" val="1"/>
                </a:ext>
              </a:extLst>
            </p:cNvPr>
            <p:cNvSpPr/>
            <p:nvPr/>
          </p:nvSpPr>
          <p:spPr>
            <a:xfrm rot="10800000" flipV="1">
              <a:off x="1023726"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accent5">
                <a:lumMod val="40000"/>
                <a:lumOff val="60000"/>
              </a:schemeClr>
            </a:solidFill>
            <a:ln w="9257" cap="flat">
              <a:noFill/>
              <a:prstDash val="solid"/>
              <a:miter/>
            </a:ln>
          </p:spPr>
          <p:txBody>
            <a:bodyPr rtlCol="0" anchor="ctr"/>
            <a:lstStyle/>
            <a:p>
              <a:endParaRPr lang="en-US"/>
            </a:p>
          </p:txBody>
        </p:sp>
        <p:sp>
          <p:nvSpPr>
            <p:cNvPr id="7" name="Subtitle-Text">
              <a:extLst>
                <a:ext uri="{FF2B5EF4-FFF2-40B4-BE49-F238E27FC236}">
                  <a16:creationId xmlns:a16="http://schemas.microsoft.com/office/drawing/2014/main" id="{83FD8FAD-A4A0-9421-F2F7-DA2FDEFBCADD}"/>
                </a:ext>
              </a:extLst>
            </p:cNvPr>
            <p:cNvSpPr txBox="1">
              <a:spLocks/>
            </p:cNvSpPr>
            <p:nvPr/>
          </p:nvSpPr>
          <p:spPr>
            <a:xfrm rot="21383919">
              <a:off x="952088" y="2800498"/>
              <a:ext cx="1786092" cy="23084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THIS SIDE OF THE ROOM</a:t>
              </a:r>
            </a:p>
          </p:txBody>
        </p:sp>
        <p:sp>
          <p:nvSpPr>
            <p:cNvPr id="8" name="Main-Text" descr="Post-it note to highlight text">
              <a:extLst>
                <a:ext uri="{FF2B5EF4-FFF2-40B4-BE49-F238E27FC236}">
                  <a16:creationId xmlns:a16="http://schemas.microsoft.com/office/drawing/2014/main" id="{F9502FD4-950E-4462-AB6D-35540CC67F30}"/>
                </a:ext>
              </a:extLst>
            </p:cNvPr>
            <p:cNvSpPr txBox="1"/>
            <p:nvPr/>
          </p:nvSpPr>
          <p:spPr>
            <a:xfrm>
              <a:off x="612687" y="3345989"/>
              <a:ext cx="2683925" cy="234006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are going to research PTSD during the First World War.</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Your task is to explain what your sources show you about treatment of patients and rehabilitation after trauma.</a:t>
              </a:r>
            </a:p>
          </p:txBody>
        </p:sp>
      </p:grpSp>
      <p:grpSp>
        <p:nvGrpSpPr>
          <p:cNvPr id="9" name="Post-It" descr="Post-it note to highlight text">
            <a:extLst>
              <a:ext uri="{FF2B5EF4-FFF2-40B4-BE49-F238E27FC236}">
                <a16:creationId xmlns:a16="http://schemas.microsoft.com/office/drawing/2014/main" id="{208BFB76-68E7-01D1-4AAB-92CCD02CC817}"/>
              </a:ext>
            </a:extLst>
          </p:cNvPr>
          <p:cNvGrpSpPr/>
          <p:nvPr/>
        </p:nvGrpSpPr>
        <p:grpSpPr>
          <a:xfrm flipH="1">
            <a:off x="5786978" y="601377"/>
            <a:ext cx="4838565" cy="4716789"/>
            <a:chOff x="481887" y="2669663"/>
            <a:chExt cx="2947874" cy="3230847"/>
          </a:xfrm>
        </p:grpSpPr>
        <p:sp>
          <p:nvSpPr>
            <p:cNvPr id="10" name="Decorative-Blob">
              <a:extLst>
                <a:ext uri="{FF2B5EF4-FFF2-40B4-BE49-F238E27FC236}">
                  <a16:creationId xmlns:a16="http://schemas.microsoft.com/office/drawing/2014/main" id="{3360C5D1-BF04-887B-C1D8-D04CA4B0F714}"/>
                </a:ext>
                <a:ext uri="{C183D7F6-B498-43B3-948B-1728B52AA6E4}">
                  <adec:decorative xmlns:adec="http://schemas.microsoft.com/office/drawing/2017/decorative" val="1"/>
                </a:ext>
              </a:extLst>
            </p:cNvPr>
            <p:cNvSpPr/>
            <p:nvPr/>
          </p:nvSpPr>
          <p:spPr>
            <a:xfrm>
              <a:off x="481887" y="2906868"/>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1">
                <a:lumMod val="20000"/>
                <a:lumOff val="80000"/>
              </a:schemeClr>
            </a:solidFill>
            <a:ln w="3294" cap="flat">
              <a:noFill/>
              <a:prstDash val="solid"/>
              <a:round/>
            </a:ln>
          </p:spPr>
          <p:txBody>
            <a:bodyPr vert="horz" lIns="108000" tIns="108000" rIns="180000" bIns="180000" rtlCol="0" anchor="ctr"/>
            <a:lstStyle/>
            <a:p>
              <a:endParaRPr lang="en-US" dirty="0"/>
            </a:p>
          </p:txBody>
        </p:sp>
        <p:sp>
          <p:nvSpPr>
            <p:cNvPr id="11" name="Decorative-Washi">
              <a:extLst>
                <a:ext uri="{FF2B5EF4-FFF2-40B4-BE49-F238E27FC236}">
                  <a16:creationId xmlns:a16="http://schemas.microsoft.com/office/drawing/2014/main" id="{BF19B31A-F697-2D88-F8AA-AE7274379A6C}"/>
                </a:ext>
                <a:ext uri="{C183D7F6-B498-43B3-948B-1728B52AA6E4}">
                  <adec:decorative xmlns:adec="http://schemas.microsoft.com/office/drawing/2017/decorative" val="1"/>
                </a:ext>
              </a:extLst>
            </p:cNvPr>
            <p:cNvSpPr/>
            <p:nvPr/>
          </p:nvSpPr>
          <p:spPr>
            <a:xfrm rot="10800000" flipV="1">
              <a:off x="1043863"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2" name="Subtitle-Text">
              <a:extLst>
                <a:ext uri="{FF2B5EF4-FFF2-40B4-BE49-F238E27FC236}">
                  <a16:creationId xmlns:a16="http://schemas.microsoft.com/office/drawing/2014/main" id="{5AE098A5-F8C6-D364-B603-62C7E51720D6}"/>
                </a:ext>
              </a:extLst>
            </p:cNvPr>
            <p:cNvSpPr txBox="1">
              <a:spLocks/>
            </p:cNvSpPr>
            <p:nvPr/>
          </p:nvSpPr>
          <p:spPr>
            <a:xfrm rot="21383919">
              <a:off x="1003757" y="2813838"/>
              <a:ext cx="1782130" cy="30162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THIS SIDE OF THE ROOM</a:t>
              </a:r>
            </a:p>
          </p:txBody>
        </p:sp>
        <p:sp>
          <p:nvSpPr>
            <p:cNvPr id="13" name="Main-Text" descr="Post-it note to highlight text">
              <a:extLst>
                <a:ext uri="{FF2B5EF4-FFF2-40B4-BE49-F238E27FC236}">
                  <a16:creationId xmlns:a16="http://schemas.microsoft.com/office/drawing/2014/main" id="{1A6F05A7-BA19-0DBF-2375-896E676CDA89}"/>
                </a:ext>
              </a:extLst>
            </p:cNvPr>
            <p:cNvSpPr txBox="1"/>
            <p:nvPr/>
          </p:nvSpPr>
          <p:spPr>
            <a:xfrm>
              <a:off x="529273" y="3391269"/>
              <a:ext cx="2640046" cy="234006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are going to research PTSD during the Second World War.</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Your task is to explain what your sources show you about treatment of patients and rehabilitation after trauma.</a:t>
              </a:r>
            </a:p>
          </p:txBody>
        </p:sp>
      </p:grpSp>
      <p:pic>
        <p:nvPicPr>
          <p:cNvPr id="14" name="Arrow">
            <a:extLst>
              <a:ext uri="{FF2B5EF4-FFF2-40B4-BE49-F238E27FC236}">
                <a16:creationId xmlns:a16="http://schemas.microsoft.com/office/drawing/2014/main" id="{ACA98BFF-146B-D92A-0ADC-6F70AD0954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727993" y="459454"/>
            <a:ext cx="1247008" cy="458351"/>
          </a:xfrm>
          <a:prstGeom prst="rect">
            <a:avLst/>
          </a:prstGeom>
        </p:spPr>
      </p:pic>
      <p:pic>
        <p:nvPicPr>
          <p:cNvPr id="15" name="Arrow">
            <a:extLst>
              <a:ext uri="{FF2B5EF4-FFF2-40B4-BE49-F238E27FC236}">
                <a16:creationId xmlns:a16="http://schemas.microsoft.com/office/drawing/2014/main" id="{9E232E97-A5E1-AEA2-98EB-95DC602694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92738" y="379237"/>
            <a:ext cx="1247008" cy="418679"/>
          </a:xfrm>
          <a:prstGeom prst="rect">
            <a:avLst/>
          </a:prstGeom>
        </p:spPr>
      </p:pic>
      <p:grpSp>
        <p:nvGrpSpPr>
          <p:cNvPr id="16" name="Washi" descr="Washi tape">
            <a:extLst>
              <a:ext uri="{FF2B5EF4-FFF2-40B4-BE49-F238E27FC236}">
                <a16:creationId xmlns:a16="http://schemas.microsoft.com/office/drawing/2014/main" id="{BED3A7DB-472C-12BA-F421-DD8A1784CAA3}"/>
              </a:ext>
            </a:extLst>
          </p:cNvPr>
          <p:cNvGrpSpPr/>
          <p:nvPr/>
        </p:nvGrpSpPr>
        <p:grpSpPr>
          <a:xfrm>
            <a:off x="1021715" y="5509521"/>
            <a:ext cx="9230757" cy="898579"/>
            <a:chOff x="9465187" y="1396869"/>
            <a:chExt cx="1839067" cy="969242"/>
          </a:xfrm>
        </p:grpSpPr>
        <p:pic>
          <p:nvPicPr>
            <p:cNvPr id="17" name="Picture 16">
              <a:extLst>
                <a:ext uri="{FF2B5EF4-FFF2-40B4-BE49-F238E27FC236}">
                  <a16:creationId xmlns:a16="http://schemas.microsoft.com/office/drawing/2014/main" id="{5EA69486-F428-36DC-4A55-843FDA96911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465187" y="1396869"/>
              <a:ext cx="1835524" cy="969242"/>
            </a:xfrm>
            <a:prstGeom prst="rect">
              <a:avLst/>
            </a:prstGeom>
          </p:spPr>
        </p:pic>
        <p:sp>
          <p:nvSpPr>
            <p:cNvPr id="18" name="Text Placeholder">
              <a:extLst>
                <a:ext uri="{FF2B5EF4-FFF2-40B4-BE49-F238E27FC236}">
                  <a16:creationId xmlns:a16="http://schemas.microsoft.com/office/drawing/2014/main" id="{000CD00C-6812-F94B-7EEB-6D4F47CA414C}"/>
                </a:ext>
              </a:extLst>
            </p:cNvPr>
            <p:cNvSpPr txBox="1">
              <a:spLocks/>
            </p:cNvSpPr>
            <p:nvPr/>
          </p:nvSpPr>
          <p:spPr>
            <a:xfrm>
              <a:off x="9472342" y="1696109"/>
              <a:ext cx="1831912" cy="36275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800" dirty="0">
                  <a:latin typeface="Arial" panose="020B0604020202020204" pitchFamily="34" charset="0"/>
                  <a:cs typeface="Arial" panose="020B0604020202020204" pitchFamily="34" charset="0"/>
                </a:rPr>
                <a:t>Use the worksheet provided to record your findings.</a:t>
              </a:r>
            </a:p>
          </p:txBody>
        </p:sp>
      </p:grpSp>
    </p:spTree>
    <p:extLst>
      <p:ext uri="{BB962C8B-B14F-4D97-AF65-F5344CB8AC3E}">
        <p14:creationId xmlns:p14="http://schemas.microsoft.com/office/powerpoint/2010/main" val="191153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612BAA-BF11-352B-A454-3FBC7C617FF0}"/>
              </a:ext>
            </a:extLst>
          </p:cNvPr>
          <p:cNvSpPr>
            <a:spLocks noGrp="1"/>
          </p:cNvSpPr>
          <p:nvPr>
            <p:ph type="title" idx="4294967295"/>
          </p:nvPr>
        </p:nvSpPr>
        <p:spPr>
          <a:xfrm>
            <a:off x="0" y="-709613"/>
            <a:ext cx="10996613" cy="709613"/>
          </a:xfrm>
        </p:spPr>
        <p:txBody>
          <a:bodyPr vert="horz" lIns="0" tIns="45720" rIns="90000" bIns="45720" rtlCol="0" anchor="b">
            <a:normAutofit/>
          </a:bodyPr>
          <a:lstStyle/>
          <a:p>
            <a:r>
              <a:rPr lang="en-GB" dirty="0"/>
              <a:t>Table1</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2222170265"/>
              </p:ext>
            </p:extLst>
          </p:nvPr>
        </p:nvGraphicFramePr>
        <p:xfrm>
          <a:off x="429869" y="527340"/>
          <a:ext cx="10862420" cy="5803320"/>
        </p:xfrm>
        <a:graphic>
          <a:graphicData uri="http://schemas.openxmlformats.org/drawingml/2006/table">
            <a:tbl>
              <a:tblPr firstRow="1">
                <a:tableStyleId>{5940675A-B579-460E-94D1-54222C63F5DA}</a:tableStyleId>
              </a:tblPr>
              <a:tblGrid>
                <a:gridCol w="881139">
                  <a:extLst>
                    <a:ext uri="{9D8B030D-6E8A-4147-A177-3AD203B41FA5}">
                      <a16:colId xmlns:a16="http://schemas.microsoft.com/office/drawing/2014/main" val="20000"/>
                    </a:ext>
                  </a:extLst>
                </a:gridCol>
                <a:gridCol w="4549966">
                  <a:extLst>
                    <a:ext uri="{9D8B030D-6E8A-4147-A177-3AD203B41FA5}">
                      <a16:colId xmlns:a16="http://schemas.microsoft.com/office/drawing/2014/main" val="20001"/>
                    </a:ext>
                  </a:extLst>
                </a:gridCol>
                <a:gridCol w="2599980">
                  <a:extLst>
                    <a:ext uri="{9D8B030D-6E8A-4147-A177-3AD203B41FA5}">
                      <a16:colId xmlns:a16="http://schemas.microsoft.com/office/drawing/2014/main" val="20002"/>
                    </a:ext>
                  </a:extLst>
                </a:gridCol>
                <a:gridCol w="2831335">
                  <a:extLst>
                    <a:ext uri="{9D8B030D-6E8A-4147-A177-3AD203B41FA5}">
                      <a16:colId xmlns:a16="http://schemas.microsoft.com/office/drawing/2014/main" val="20003"/>
                    </a:ext>
                  </a:extLst>
                </a:gridCol>
              </a:tblGrid>
              <a:tr h="5703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rPr>
                        <a:t>Source</a:t>
                      </a:r>
                      <a:endParaRPr lang="en-US" sz="1600" b="1" dirty="0"/>
                    </a:p>
                    <a:p>
                      <a:pPr algn="l">
                        <a:defRPr/>
                      </a:pPr>
                      <a:endParaRPr lang="en-US" sz="1600" b="1" dirty="0">
                        <a:latin typeface="Arial"/>
                      </a:endParaRPr>
                    </a:p>
                  </a:txBody>
                  <a:tcPr/>
                </a:tc>
                <a:tc>
                  <a:txBody>
                    <a:bodyPr/>
                    <a:lstStyle/>
                    <a:p>
                      <a:pPr algn="ctr">
                        <a:defRPr/>
                      </a:pPr>
                      <a:r>
                        <a:rPr lang="en-US" sz="1600" b="1" u="none" dirty="0">
                          <a:solidFill>
                            <a:srgbClr val="000000"/>
                          </a:solidFill>
                        </a:rPr>
                        <a:t>What can you learn from the source</a:t>
                      </a:r>
                      <a:endParaRPr lang="en-US" sz="1600" b="1" dirty="0">
                        <a:latin typeface="+mj-lt"/>
                      </a:endParaRPr>
                    </a:p>
                  </a:txBody>
                  <a:tcPr/>
                </a:tc>
                <a:tc>
                  <a:txBody>
                    <a:bodyPr/>
                    <a:lstStyle/>
                    <a:p>
                      <a:pPr algn="ctr"/>
                      <a:r>
                        <a:rPr lang="en-GB" sz="1600" b="1" dirty="0"/>
                        <a:t>How much does it show that people understood about PTSD?</a:t>
                      </a:r>
                      <a:endParaRPr lang="en-GB" sz="1600" b="1" dirty="0">
                        <a:latin typeface="Arial" panose="020B0604020202020204" pitchFamily="34" charset="0"/>
                        <a:cs typeface="Arial" panose="020B0604020202020204" pitchFamily="34" charset="0"/>
                      </a:endParaRPr>
                    </a:p>
                  </a:txBody>
                  <a:tcPr/>
                </a:tc>
                <a:tc>
                  <a:txBody>
                    <a:bodyPr/>
                    <a:lstStyle/>
                    <a:p>
                      <a:pPr algn="ctr"/>
                      <a:r>
                        <a:rPr lang="en-GB" sz="1600" b="1" dirty="0"/>
                        <a:t>In 3 words describe the treatment and rehabilitation of soldiers</a:t>
                      </a:r>
                      <a:endParaRPr lang="en-GB"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72626049"/>
                  </a:ext>
                </a:extLst>
              </a:tr>
              <a:tr h="838018">
                <a:tc>
                  <a:txBody>
                    <a:bodyPr/>
                    <a:lstStyle/>
                    <a:p>
                      <a:pPr algn="ctr">
                        <a:defRPr/>
                      </a:pPr>
                      <a:r>
                        <a:rPr lang="en-US" sz="1600" u="none" dirty="0">
                          <a:solidFill>
                            <a:srgbClr val="000000"/>
                          </a:solidFill>
                        </a:rPr>
                        <a:t>1</a:t>
                      </a:r>
                      <a:endParaRPr lang="en-US" sz="1600" dirty="0">
                        <a:latin typeface="+mn-lt"/>
                      </a:endParaRPr>
                    </a:p>
                  </a:txBody>
                  <a:tcPr/>
                </a:tc>
                <a:tc>
                  <a:txBody>
                    <a:bodyPr/>
                    <a:lstStyle/>
                    <a:p>
                      <a:endParaRPr lang="en-US" sz="1100" dirty="0">
                        <a:latin typeface="Arial"/>
                      </a:endParaRPr>
                    </a:p>
                  </a:txBody>
                  <a:tcPr/>
                </a:tc>
                <a:tc>
                  <a:txBody>
                    <a:bodyPr/>
                    <a:lstStyle/>
                    <a:p>
                      <a:endParaRPr lang="en-US" sz="1100" dirty="0">
                        <a:latin typeface="Arial"/>
                      </a:endParaRPr>
                    </a:p>
                  </a:txBody>
                  <a:tcPr/>
                </a:tc>
                <a:tc>
                  <a:txBody>
                    <a:bodyPr/>
                    <a:lstStyle/>
                    <a:p>
                      <a:endParaRPr lang="en-US" sz="1100" dirty="0">
                        <a:latin typeface="Arial"/>
                      </a:endParaRPr>
                    </a:p>
                  </a:txBody>
                  <a:tcPr/>
                </a:tc>
                <a:extLst>
                  <a:ext uri="{0D108BD9-81ED-4DB2-BD59-A6C34878D82A}">
                    <a16:rowId xmlns:a16="http://schemas.microsoft.com/office/drawing/2014/main" val="10001"/>
                  </a:ext>
                </a:extLst>
              </a:tr>
              <a:tr h="837282">
                <a:tc>
                  <a:txBody>
                    <a:bodyPr/>
                    <a:lstStyle/>
                    <a:p>
                      <a:pPr algn="ctr">
                        <a:defRPr/>
                      </a:pPr>
                      <a:r>
                        <a:rPr lang="en-US" sz="1600" u="none" dirty="0">
                          <a:solidFill>
                            <a:srgbClr val="000000"/>
                          </a:solidFill>
                        </a:rPr>
                        <a:t>2</a:t>
                      </a:r>
                      <a:endParaRPr lang="en-US" sz="1600" dirty="0">
                        <a:latin typeface="+mn-lt"/>
                      </a:endParaRPr>
                    </a:p>
                  </a:txBody>
                  <a:tcPr/>
                </a:tc>
                <a:tc>
                  <a:txBody>
                    <a:bodyPr/>
                    <a:lstStyle/>
                    <a:p>
                      <a:endParaRPr lang="en-US" sz="1100" dirty="0">
                        <a:latin typeface="Arial"/>
                      </a:endParaRPr>
                    </a:p>
                  </a:txBody>
                  <a:tcPr/>
                </a:tc>
                <a:tc>
                  <a:txBody>
                    <a:bodyPr/>
                    <a:lstStyle/>
                    <a:p>
                      <a:endParaRPr lang="en-US" sz="110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2"/>
                  </a:ext>
                </a:extLst>
              </a:tr>
              <a:tr h="837282">
                <a:tc>
                  <a:txBody>
                    <a:bodyPr/>
                    <a:lstStyle/>
                    <a:p>
                      <a:pPr algn="ctr">
                        <a:defRPr/>
                      </a:pPr>
                      <a:r>
                        <a:rPr lang="en-US" sz="1600" u="none" dirty="0">
                          <a:solidFill>
                            <a:srgbClr val="000000"/>
                          </a:solidFill>
                        </a:rPr>
                        <a:t>3</a:t>
                      </a:r>
                      <a:endParaRPr lang="en-US" sz="1600" dirty="0">
                        <a:latin typeface="+mn-lt"/>
                      </a:endParaRPr>
                    </a:p>
                  </a:txBody>
                  <a:tcPr/>
                </a:tc>
                <a:tc>
                  <a:txBody>
                    <a:bodyPr/>
                    <a:lstStyle/>
                    <a:p>
                      <a:endParaRPr lang="en-US" sz="1100" dirty="0">
                        <a:latin typeface="Arial"/>
                      </a:endParaRPr>
                    </a:p>
                  </a:txBody>
                  <a:tcPr/>
                </a:tc>
                <a:tc>
                  <a:txBody>
                    <a:bodyPr/>
                    <a:lstStyle/>
                    <a:p>
                      <a:endParaRPr lang="en-US" sz="110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3"/>
                  </a:ext>
                </a:extLst>
              </a:tr>
              <a:tr h="848299">
                <a:tc>
                  <a:txBody>
                    <a:bodyPr/>
                    <a:lstStyle/>
                    <a:p>
                      <a:pPr algn="ctr">
                        <a:defRPr/>
                      </a:pPr>
                      <a:r>
                        <a:rPr lang="en-US" sz="1600" u="none" dirty="0">
                          <a:solidFill>
                            <a:srgbClr val="000000"/>
                          </a:solidFill>
                        </a:rPr>
                        <a:t>4</a:t>
                      </a:r>
                      <a:endParaRPr lang="en-US" sz="1600" dirty="0">
                        <a:latin typeface="+mn-lt"/>
                      </a:endParaRPr>
                    </a:p>
                  </a:txBody>
                  <a:tcPr/>
                </a:tc>
                <a:tc>
                  <a:txBody>
                    <a:bodyPr/>
                    <a:lstStyle/>
                    <a:p>
                      <a:endParaRPr lang="en-US" sz="1100" dirty="0">
                        <a:latin typeface="Arial"/>
                      </a:endParaRPr>
                    </a:p>
                  </a:txBody>
                  <a:tcPr/>
                </a:tc>
                <a:tc>
                  <a:txBody>
                    <a:bodyPr/>
                    <a:lstStyle/>
                    <a:p>
                      <a:endParaRPr lang="en-US" sz="1100" dirty="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4"/>
                  </a:ext>
                </a:extLst>
              </a:tr>
              <a:tr h="826265">
                <a:tc>
                  <a:txBody>
                    <a:bodyPr/>
                    <a:lstStyle/>
                    <a:p>
                      <a:pPr algn="ctr">
                        <a:defRPr/>
                      </a:pPr>
                      <a:r>
                        <a:rPr lang="en-US" sz="1600" u="none" dirty="0">
                          <a:solidFill>
                            <a:srgbClr val="000000"/>
                          </a:solidFill>
                        </a:rPr>
                        <a:t>5</a:t>
                      </a:r>
                      <a:endParaRPr lang="en-US" sz="1600" dirty="0">
                        <a:latin typeface="+mn-lt"/>
                      </a:endParaRPr>
                    </a:p>
                  </a:txBody>
                  <a:tcPr/>
                </a:tc>
                <a:tc>
                  <a:txBody>
                    <a:bodyPr/>
                    <a:lstStyle/>
                    <a:p>
                      <a:endParaRPr lang="en-US" sz="1100" dirty="0">
                        <a:latin typeface="Arial"/>
                      </a:endParaRPr>
                    </a:p>
                  </a:txBody>
                  <a:tcPr/>
                </a:tc>
                <a:tc>
                  <a:txBody>
                    <a:bodyPr/>
                    <a:lstStyle/>
                    <a:p>
                      <a:endParaRPr lang="en-US" sz="1100" dirty="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5"/>
                  </a:ext>
                </a:extLst>
              </a:tr>
              <a:tr h="793214">
                <a:tc>
                  <a:txBody>
                    <a:bodyPr/>
                    <a:lstStyle/>
                    <a:p>
                      <a:pPr algn="ctr">
                        <a:defRPr/>
                      </a:pPr>
                      <a:r>
                        <a:rPr lang="en-US" sz="1600" u="none" dirty="0">
                          <a:solidFill>
                            <a:srgbClr val="000000"/>
                          </a:solidFill>
                        </a:rPr>
                        <a:t>6</a:t>
                      </a:r>
                      <a:endParaRPr lang="en-US" sz="1600" dirty="0">
                        <a:latin typeface="+mn-lt"/>
                      </a:endParaRPr>
                    </a:p>
                  </a:txBody>
                  <a:tcPr/>
                </a:tc>
                <a:tc>
                  <a:txBody>
                    <a:bodyPr/>
                    <a:lstStyle/>
                    <a:p>
                      <a:endParaRPr lang="en-US" sz="1100">
                        <a:latin typeface="Arial"/>
                      </a:endParaRPr>
                    </a:p>
                  </a:txBody>
                  <a:tcPr/>
                </a:tc>
                <a:tc>
                  <a:txBody>
                    <a:bodyPr/>
                    <a:lstStyle/>
                    <a:p>
                      <a:endParaRPr lang="en-US" sz="1100">
                        <a:latin typeface="Arial"/>
                      </a:endParaRPr>
                    </a:p>
                  </a:txBody>
                  <a:tcPr/>
                </a:tc>
                <a:tc>
                  <a:txBody>
                    <a:bodyPr/>
                    <a:lstStyle/>
                    <a:p>
                      <a:endParaRPr lang="en-US" sz="1100" dirty="0">
                        <a:latin typeface="Arial"/>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1139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2B803-9827-5E14-CD85-1670324D773B}"/>
              </a:ext>
            </a:extLst>
          </p:cNvPr>
          <p:cNvSpPr>
            <a:spLocks noGrp="1"/>
          </p:cNvSpPr>
          <p:nvPr>
            <p:ph type="title"/>
          </p:nvPr>
        </p:nvSpPr>
        <p:spPr/>
        <p:txBody>
          <a:bodyPr>
            <a:normAutofit fontScale="90000"/>
          </a:bodyPr>
          <a:lstStyle/>
          <a:p>
            <a:r>
              <a:rPr lang="en-GB" sz="3200" dirty="0">
                <a:latin typeface="Arial" panose="020B0604020202020204" pitchFamily="34" charset="0"/>
              </a:rPr>
              <a:t>Teacher notes on the sources:</a:t>
            </a:r>
            <a:br>
              <a:rPr lang="en-GB" sz="3200" dirty="0">
                <a:latin typeface="Arial" panose="020B0604020202020204" pitchFamily="34" charset="0"/>
              </a:rPr>
            </a:br>
            <a:endParaRPr lang="en-GB" dirty="0"/>
          </a:p>
        </p:txBody>
      </p:sp>
      <p:grpSp>
        <p:nvGrpSpPr>
          <p:cNvPr id="8" name="Post-It" descr="Post-it note to highlight text">
            <a:extLst>
              <a:ext uri="{FF2B5EF4-FFF2-40B4-BE49-F238E27FC236}">
                <a16:creationId xmlns:a16="http://schemas.microsoft.com/office/drawing/2014/main" id="{AB856AEE-1BDE-9F9E-FABA-E76325A3399F}"/>
              </a:ext>
            </a:extLst>
          </p:cNvPr>
          <p:cNvGrpSpPr/>
          <p:nvPr/>
        </p:nvGrpSpPr>
        <p:grpSpPr>
          <a:xfrm>
            <a:off x="1893321" y="628181"/>
            <a:ext cx="8405358" cy="5864693"/>
            <a:chOff x="7915572" y="3506957"/>
            <a:chExt cx="3236716" cy="2876227"/>
          </a:xfrm>
        </p:grpSpPr>
        <p:sp>
          <p:nvSpPr>
            <p:cNvPr id="9" name="Decorative-Blob">
              <a:extLst>
                <a:ext uri="{FF2B5EF4-FFF2-40B4-BE49-F238E27FC236}">
                  <a16:creationId xmlns:a16="http://schemas.microsoft.com/office/drawing/2014/main" id="{8CCE6C12-79C2-9C0A-5B6A-B52696D7A4A3}"/>
                </a:ext>
                <a:ext uri="{C183D7F6-B498-43B3-948B-1728B52AA6E4}">
                  <adec:decorative xmlns:adec="http://schemas.microsoft.com/office/drawing/2017/decorative" val="0"/>
                </a:ext>
              </a:extLst>
            </p:cNvPr>
            <p:cNvSpPr/>
            <p:nvPr/>
          </p:nvSpPr>
          <p:spPr>
            <a:xfrm>
              <a:off x="7915572" y="3778982"/>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89B55ABB-B864-AD32-0BEA-7F0D7C0E3AFF}"/>
                </a:ext>
              </a:extLst>
            </p:cNvPr>
            <p:cNvSpPr txBox="1"/>
            <p:nvPr/>
          </p:nvSpPr>
          <p:spPr>
            <a:xfrm>
              <a:off x="8267256" y="4029175"/>
              <a:ext cx="2574916" cy="2224997"/>
            </a:xfrm>
            <a:prstGeom prst="rect">
              <a:avLst/>
            </a:prstGeom>
            <a:noFill/>
          </p:spPr>
          <p:txBody>
            <a:bodyPr wrap="square" rtlCol="0">
              <a:spAutoFit/>
            </a:bodyPr>
            <a:lstStyle/>
            <a:p>
              <a:pPr algn="ctr">
                <a:lnSpc>
                  <a:spcPct val="150000"/>
                </a:lnSpc>
              </a:pPr>
              <a:r>
                <a:rPr lang="en-GB" sz="2800" dirty="0">
                  <a:latin typeface="Arial" panose="020B0604020202020204" pitchFamily="34" charset="0"/>
                </a:rPr>
                <a:t>Due to copyright</a:t>
              </a:r>
            </a:p>
            <a:p>
              <a:pPr algn="ctr">
                <a:lnSpc>
                  <a:spcPct val="150000"/>
                </a:lnSpc>
              </a:pPr>
              <a:r>
                <a:rPr lang="en-GB" sz="2800" dirty="0">
                  <a:latin typeface="Arial" panose="020B0604020202020204" pitchFamily="34" charset="0"/>
                </a:rPr>
                <a:t>the sources for the First World War</a:t>
              </a:r>
            </a:p>
            <a:p>
              <a:pPr algn="ctr">
                <a:lnSpc>
                  <a:spcPct val="150000"/>
                </a:lnSpc>
              </a:pPr>
              <a:r>
                <a:rPr lang="en-GB" sz="2800" dirty="0">
                  <a:latin typeface="Arial" panose="020B0604020202020204" pitchFamily="34" charset="0"/>
                </a:rPr>
                <a:t>have far fewer images than for</a:t>
              </a:r>
            </a:p>
            <a:p>
              <a:pPr algn="ctr">
                <a:lnSpc>
                  <a:spcPct val="150000"/>
                </a:lnSpc>
              </a:pPr>
              <a:r>
                <a:rPr lang="en-GB" sz="2800" dirty="0">
                  <a:latin typeface="Arial" panose="020B0604020202020204" pitchFamily="34" charset="0"/>
                </a:rPr>
                <a:t>the Second World War.</a:t>
              </a:r>
            </a:p>
            <a:p>
              <a:pPr algn="ctr">
                <a:lnSpc>
                  <a:spcPct val="150000"/>
                </a:lnSpc>
              </a:pPr>
              <a:r>
                <a:rPr lang="en-GB" sz="2800" dirty="0">
                  <a:latin typeface="Arial" panose="020B0604020202020204" pitchFamily="34" charset="0"/>
                </a:rPr>
                <a:t>Please feel free to add any images you have the rights to use to enhance the sources presented in this lesson.</a:t>
              </a:r>
            </a:p>
          </p:txBody>
        </p:sp>
        <p:pic>
          <p:nvPicPr>
            <p:cNvPr id="11" name="Decorative-Washi" descr="Decorative shape">
              <a:extLst>
                <a:ext uri="{FF2B5EF4-FFF2-40B4-BE49-F238E27FC236}">
                  <a16:creationId xmlns:a16="http://schemas.microsoft.com/office/drawing/2014/main" id="{246EEA67-6E53-AFC1-1FC9-93E51038A4C3}"/>
                </a:ext>
              </a:extLst>
            </p:cNvPr>
            <p:cNvPicPr>
              <a:picLocks noChangeAspect="1"/>
            </p:cNvPicPr>
            <p:nvPr/>
          </p:nvPicPr>
          <p:blipFill>
            <a:blip r:embed="rId2"/>
            <a:stretch>
              <a:fillRect/>
            </a:stretch>
          </p:blipFill>
          <p:spPr>
            <a:xfrm rot="21186504">
              <a:off x="9292757" y="3506957"/>
              <a:ext cx="538040" cy="632988"/>
            </a:xfrm>
            <a:prstGeom prst="rect">
              <a:avLst/>
            </a:prstGeom>
          </p:spPr>
        </p:pic>
      </p:grpSp>
    </p:spTree>
    <p:extLst>
      <p:ext uri="{BB962C8B-B14F-4D97-AF65-F5344CB8AC3E}">
        <p14:creationId xmlns:p14="http://schemas.microsoft.com/office/powerpoint/2010/main" val="89745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vertical)">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6E69A-57F4-B446-583F-BE09D4457776}"/>
              </a:ext>
            </a:extLst>
          </p:cNvPr>
          <p:cNvSpPr>
            <a:spLocks noGrp="1"/>
          </p:cNvSpPr>
          <p:nvPr>
            <p:ph type="title"/>
          </p:nvPr>
        </p:nvSpPr>
        <p:spPr/>
        <p:txBody>
          <a:bodyPr/>
          <a:lstStyle/>
          <a:p>
            <a:r>
              <a:rPr lang="en-GB" dirty="0"/>
              <a:t>Activity 1 – WW1 Sources</a:t>
            </a:r>
          </a:p>
        </p:txBody>
      </p:sp>
      <p:grpSp>
        <p:nvGrpSpPr>
          <p:cNvPr id="4" name="Post-It" descr="Post-it note to highlight text">
            <a:extLst>
              <a:ext uri="{FF2B5EF4-FFF2-40B4-BE49-F238E27FC236}">
                <a16:creationId xmlns:a16="http://schemas.microsoft.com/office/drawing/2014/main" id="{DA79D9AC-8E4A-74DE-88E2-8DD84C7DF4A7}"/>
              </a:ext>
            </a:extLst>
          </p:cNvPr>
          <p:cNvGrpSpPr/>
          <p:nvPr/>
        </p:nvGrpSpPr>
        <p:grpSpPr>
          <a:xfrm>
            <a:off x="2196445" y="1447564"/>
            <a:ext cx="7286920" cy="4370488"/>
            <a:chOff x="2238294" y="3190979"/>
            <a:chExt cx="2947874" cy="2993642"/>
          </a:xfrm>
        </p:grpSpPr>
        <p:sp>
          <p:nvSpPr>
            <p:cNvPr id="5" name="Decorative-Blob">
              <a:extLst>
                <a:ext uri="{FF2B5EF4-FFF2-40B4-BE49-F238E27FC236}">
                  <a16:creationId xmlns:a16="http://schemas.microsoft.com/office/drawing/2014/main" id="{A8796D5B-5CE2-1FB7-9748-370B927B1A40}"/>
                </a:ext>
                <a:ext uri="{C183D7F6-B498-43B3-948B-1728B52AA6E4}">
                  <adec:decorative xmlns:adec="http://schemas.microsoft.com/office/drawing/2017/decorative" val="1"/>
                </a:ext>
              </a:extLst>
            </p:cNvPr>
            <p:cNvSpPr/>
            <p:nvPr/>
          </p:nvSpPr>
          <p:spPr>
            <a:xfrm>
              <a:off x="2238294" y="3190979"/>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chemeClr val="accent2">
                <a:lumMod val="40000"/>
                <a:lumOff val="60000"/>
              </a:schemeClr>
            </a:solidFill>
            <a:ln w="3294" cap="flat">
              <a:noFill/>
              <a:prstDash val="solid"/>
              <a:round/>
            </a:ln>
          </p:spPr>
          <p:txBody>
            <a:bodyPr vert="horz" lIns="108000" tIns="108000" rIns="180000" bIns="180000" rtlCol="0" anchor="ctr"/>
            <a:lstStyle/>
            <a:p>
              <a:endParaRPr lang="en-US" dirty="0"/>
            </a:p>
          </p:txBody>
        </p:sp>
        <p:sp>
          <p:nvSpPr>
            <p:cNvPr id="8" name="Main-Text" descr="Post-it note to highlight text">
              <a:extLst>
                <a:ext uri="{FF2B5EF4-FFF2-40B4-BE49-F238E27FC236}">
                  <a16:creationId xmlns:a16="http://schemas.microsoft.com/office/drawing/2014/main" id="{F9502FD4-950E-4462-AB6D-35540CC67F30}"/>
                </a:ext>
              </a:extLst>
            </p:cNvPr>
            <p:cNvSpPr txBox="1"/>
            <p:nvPr/>
          </p:nvSpPr>
          <p:spPr>
            <a:xfrm>
              <a:off x="2370269" y="3884125"/>
              <a:ext cx="2683925" cy="1328146"/>
            </a:xfrm>
            <a:prstGeom prst="rect">
              <a:avLst/>
            </a:prstGeom>
            <a:noFill/>
          </p:spPr>
          <p:txBody>
            <a:bodyPr wrap="square" rtlCol="0">
              <a:spAutoFit/>
            </a:bodyPr>
            <a:lstStyle/>
            <a:p>
              <a:pPr algn="ctr"/>
              <a:r>
                <a:rPr lang="en-GB" sz="6000" dirty="0">
                  <a:latin typeface="Arial" panose="020B0604020202020204" pitchFamily="34" charset="0"/>
                  <a:cs typeface="Arial" panose="020B0604020202020204" pitchFamily="34" charset="0"/>
                </a:rPr>
                <a:t>First World War Sources</a:t>
              </a:r>
            </a:p>
          </p:txBody>
        </p:sp>
      </p:grpSp>
    </p:spTree>
    <p:extLst>
      <p:ext uri="{BB962C8B-B14F-4D97-AF65-F5344CB8AC3E}">
        <p14:creationId xmlns:p14="http://schemas.microsoft.com/office/powerpoint/2010/main" val="2046431730"/>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6D2E43-4F90-40BF-B410-9AF81C15F411}">
  <ds:schemaRefs>
    <ds:schemaRef ds:uri="http://purl.org/dc/dcmitype/"/>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purl.org/dc/terms/"/>
    <ds:schemaRef ds:uri="http://schemas.openxmlformats.org/package/2006/metadata/core-properties"/>
    <ds:schemaRef ds:uri="be30f734-6a04-496a-ba73-5e5e8d7e44d2"/>
    <ds:schemaRef ds:uri="3cb168fb-557d-4aff-aaa1-591c64e5f6f0"/>
  </ds:schemaRefs>
</ds:datastoreItem>
</file>

<file path=docProps/app.xml><?xml version="1.0" encoding="utf-8"?>
<Properties xmlns="http://schemas.openxmlformats.org/officeDocument/2006/extended-properties" xmlns:vt="http://schemas.openxmlformats.org/officeDocument/2006/docPropsVTypes">
  <TotalTime>678</TotalTime>
  <Words>3285</Words>
  <Application>Microsoft Office PowerPoint</Application>
  <PresentationFormat>Widescreen</PresentationFormat>
  <Paragraphs>188</Paragraphs>
  <Slides>31</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Source Sans Pro</vt:lpstr>
      <vt:lpstr>Source Sans Pro Bold</vt:lpstr>
      <vt:lpstr>Office Theme</vt:lpstr>
      <vt:lpstr>To what extent were the First &amp; Second World Wars factors in the understanding and treatment of Post Traumatic Stress Disorder (PTSD)? </vt:lpstr>
      <vt:lpstr> To what extent were the First &amp; Second World Wars factors in the understanding and treatment of Post Traumatic Stress Disorder (PTSD)? </vt:lpstr>
      <vt:lpstr> To what extent were the First &amp; Second World Wars factors in the understanding and treatment of Post Traumatic Stress Disorder (PTSD)? 2 </vt:lpstr>
      <vt:lpstr>PTSD – What do you know or think you know about it?</vt:lpstr>
      <vt:lpstr>PSTD</vt:lpstr>
      <vt:lpstr>Activity 1</vt:lpstr>
      <vt:lpstr>Table1</vt:lpstr>
      <vt:lpstr>Teacher notes on the sources: </vt:lpstr>
      <vt:lpstr>Activity 1 – WW1 Sources</vt:lpstr>
      <vt:lpstr>Craiglockhart War Hospital</vt:lpstr>
      <vt:lpstr>Photo 1</vt:lpstr>
      <vt:lpstr>Electric shock treatment</vt:lpstr>
      <vt:lpstr>Electric shock treatment 1</vt:lpstr>
      <vt:lpstr>Electric shock treatment 2</vt:lpstr>
      <vt:lpstr>Further information</vt:lpstr>
      <vt:lpstr>Activity 1 – WW2 Sources</vt:lpstr>
      <vt:lpstr>Photo 2</vt:lpstr>
      <vt:lpstr>Additional image information</vt:lpstr>
      <vt:lpstr>Photo 3</vt:lpstr>
      <vt:lpstr>Additional image information 1</vt:lpstr>
      <vt:lpstr>Photo 4</vt:lpstr>
      <vt:lpstr>Additional image information 2</vt:lpstr>
      <vt:lpstr>Photo 5</vt:lpstr>
      <vt:lpstr>Additional image information 3</vt:lpstr>
      <vt:lpstr>Second World War – Source 5</vt:lpstr>
      <vt:lpstr>Second World War – Source 6</vt:lpstr>
      <vt:lpstr>Activity 2</vt:lpstr>
      <vt:lpstr>Activity 3</vt:lpstr>
      <vt:lpstr>Activity 4</vt:lpstr>
      <vt:lpstr> Words and phrases to describe progress </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5</cp:revision>
  <dcterms:created xsi:type="dcterms:W3CDTF">2022-11-29T11:24:41Z</dcterms:created>
  <dcterms:modified xsi:type="dcterms:W3CDTF">2024-08-06T14:37:21Z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