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30"/>
  </p:notesMasterIdLst>
  <p:sldIdLst>
    <p:sldId id="256" r:id="rId2"/>
    <p:sldId id="259" r:id="rId3"/>
    <p:sldId id="257" r:id="rId4"/>
    <p:sldId id="262" r:id="rId5"/>
    <p:sldId id="263" r:id="rId6"/>
    <p:sldId id="264" r:id="rId7"/>
    <p:sldId id="265" r:id="rId8"/>
    <p:sldId id="266" r:id="rId9"/>
    <p:sldId id="269" r:id="rId10"/>
    <p:sldId id="270" r:id="rId11"/>
    <p:sldId id="271" r:id="rId12"/>
    <p:sldId id="272" r:id="rId13"/>
    <p:sldId id="268" r:id="rId14"/>
    <p:sldId id="274" r:id="rId15"/>
    <p:sldId id="275" r:id="rId16"/>
    <p:sldId id="276" r:id="rId17"/>
    <p:sldId id="277" r:id="rId18"/>
    <p:sldId id="273" r:id="rId19"/>
    <p:sldId id="279" r:id="rId20"/>
    <p:sldId id="281" r:id="rId21"/>
    <p:sldId id="282" r:id="rId22"/>
    <p:sldId id="278" r:id="rId23"/>
    <p:sldId id="284" r:id="rId24"/>
    <p:sldId id="285" r:id="rId25"/>
    <p:sldId id="286" r:id="rId26"/>
    <p:sldId id="287" r:id="rId27"/>
    <p:sldId id="288" r:id="rId28"/>
    <p:sldId id="289" r:id="rId29"/>
  </p:sldIdLst>
  <p:sldSz cx="12192000" cy="6858000"/>
  <p:notesSz cx="6858000" cy="9144000"/>
  <p:embeddedFontLst>
    <p:embeddedFont>
      <p:font typeface="Nunito" panose="00000500000000000000" pitchFamily="2" charset="0"/>
      <p:regular r:id="rId31"/>
      <p:bold r:id="rId32"/>
      <p:italic r:id="rId33"/>
      <p:boldItalic r:id="rId34"/>
    </p:embeddedFont>
    <p:embeddedFont>
      <p:font typeface="Superclarendon Rg" panose="02060605060000020003" pitchFamily="18"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E43"/>
    <a:srgbClr val="C2DAAD"/>
    <a:srgbClr val="97AA87"/>
    <a:srgbClr val="56AE44"/>
    <a:srgbClr val="F49734"/>
    <a:srgbClr val="B65379"/>
    <a:srgbClr val="F6A548"/>
    <a:srgbClr val="79B96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F13E17-179D-4F68-853B-6E3F9E4B75E1}" v="1" dt="2025-07-16T12:20:48.8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6327"/>
  </p:normalViewPr>
  <p:slideViewPr>
    <p:cSldViewPr snapToGrid="0">
      <p:cViewPr varScale="1">
        <p:scale>
          <a:sx n="103" d="100"/>
          <a:sy n="103" d="100"/>
        </p:scale>
        <p:origin x="114" y="28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9BF13E17-179D-4F68-853B-6E3F9E4B75E1}"/>
    <pc:docChg chg="modSld">
      <pc:chgData name="McHarg, Catherine" userId="88b8f76c-9ae3-4745-88eb-fe0667a22af5" providerId="ADAL" clId="{9BF13E17-179D-4F68-853B-6E3F9E4B75E1}" dt="2025-07-16T12:23:10.835" v="3" actId="14100"/>
      <pc:docMkLst>
        <pc:docMk/>
      </pc:docMkLst>
      <pc:sldChg chg="modSp mod">
        <pc:chgData name="McHarg, Catherine" userId="88b8f76c-9ae3-4745-88eb-fe0667a22af5" providerId="ADAL" clId="{9BF13E17-179D-4F68-853B-6E3F9E4B75E1}" dt="2025-07-16T12:20:55.351" v="1" actId="1076"/>
        <pc:sldMkLst>
          <pc:docMk/>
          <pc:sldMk cId="692640637" sldId="262"/>
        </pc:sldMkLst>
        <pc:spChg chg="mod">
          <ac:chgData name="McHarg, Catherine" userId="88b8f76c-9ae3-4745-88eb-fe0667a22af5" providerId="ADAL" clId="{9BF13E17-179D-4F68-853B-6E3F9E4B75E1}" dt="2025-07-16T12:20:55.351" v="1" actId="1076"/>
          <ac:spMkLst>
            <pc:docMk/>
            <pc:sldMk cId="692640637" sldId="262"/>
            <ac:spMk id="8" creationId="{F43EA5C3-50F6-F48A-08AB-C7435381918E}"/>
          </ac:spMkLst>
        </pc:spChg>
      </pc:sldChg>
      <pc:sldChg chg="modSp mod">
        <pc:chgData name="McHarg, Catherine" userId="88b8f76c-9ae3-4745-88eb-fe0667a22af5" providerId="ADAL" clId="{9BF13E17-179D-4F68-853B-6E3F9E4B75E1}" dt="2025-07-16T12:23:10.835" v="3" actId="14100"/>
        <pc:sldMkLst>
          <pc:docMk/>
          <pc:sldMk cId="2281494318" sldId="284"/>
        </pc:sldMkLst>
        <pc:spChg chg="mod">
          <ac:chgData name="McHarg, Catherine" userId="88b8f76c-9ae3-4745-88eb-fe0667a22af5" providerId="ADAL" clId="{9BF13E17-179D-4F68-853B-6E3F9E4B75E1}" dt="2025-07-16T12:23:10.835" v="3" actId="14100"/>
          <ac:spMkLst>
            <pc:docMk/>
            <pc:sldMk cId="2281494318" sldId="284"/>
            <ac:spMk id="21" creationId="{3D948D33-3EF7-2EE8-BA9D-6E878C0AAE3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86A52-2217-4BA8-89CA-C5B28EC523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1318E9-32B3-3683-A752-43E117B469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938FA7-7D38-B7DC-736A-21FFF5FF220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25DBB11-9259-28E4-5D1B-DC3DB42304A5}"/>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7084185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8CF750-3F65-9D4B-A70D-F48C784951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E47FB7-3284-45B3-CBC0-9295BA50BB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4118E4-CA0B-0D37-63C0-0F902AA86F3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B10DEF8-D35D-F437-81BC-3167250DB754}"/>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445044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D4A56-ED18-5E4E-8089-AB788E217F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C6EA6D-FC90-E6C1-3487-D2E940B326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A1FE92-4883-012E-2EE2-32D5549F460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35EBE4E-B0FF-8B1B-919B-3D38E2A5FC02}"/>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1353203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681AC4-0381-9DD0-05A6-30226578A1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138960-6360-C26A-9EEF-7A01C5D706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5CD4D1-D323-1ABF-A030-DBAC49EA618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4409885-0DC4-0D4C-64CF-F470C56DE13C}"/>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020757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D272F-236A-06E9-75F0-E19710D2AE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C54996-6550-43D7-FE15-BB52F714B9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350008-3852-AF76-D23A-A64E3E84984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0B6F079-F765-3B59-46BB-21ED0A4B82A1}"/>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2888949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5EDC6-EDA1-5FB7-DA34-F4BE2CF446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B25AEB-0616-BE24-7C3B-517928497D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110B64-55B7-5ED5-2ACF-BAFF58C47A1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83C9D7A-8736-A47B-0B2B-DAF0A3413381}"/>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037997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C2329-65F1-D6C1-2A56-A4F06AC116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92A514-2258-E2A1-E202-4063A03840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181190-ACEB-C936-E1CE-0CFFB0505D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5A37F74-5C3A-A24D-BB91-7334E7B6F83A}"/>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2617799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56021-A2C0-684E-9F52-66F8E9AC3B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BDD47D-2B83-68D3-5AFC-6EBBDA30A5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8A4ED6-A22E-7CA0-44E3-6253D456082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7529EE3-A895-545E-4DA9-00938FF664D7}"/>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1772192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B0422-8595-E742-3114-69CAE08D48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18460F-1161-FF88-2600-08A7C0E3B2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384531-4451-BCD5-29B8-BEF6790EF18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E70F28B-DE07-2113-0AD4-58B941CBC67E}"/>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8889030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279E2-FFF0-57E3-9639-53C332D174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D53D44-7F73-107B-22B9-6BA9F7ECEE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8CFE64-EBA7-8674-198E-7D988A06425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ADF909F-7A89-499C-775F-B44E91A941E7}"/>
              </a:ext>
            </a:extLst>
          </p:cNvPr>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3933307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06C3F-FACC-83D8-1CDF-84F240F19B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63B45-E979-1EBB-5D44-5BE9E16286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A1845F-8A74-899D-D92E-C8EE46C75B8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2E98170-05CF-B2A6-FCCF-291DD3A7CC5E}"/>
              </a:ext>
            </a:extLst>
          </p:cNvPr>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3908984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73E45-9B29-568F-CB42-E6FB1186E8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528D51-A916-CA3C-4315-A501D3CA86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A9363A-1FA5-874F-D3F0-763553A870B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5981C30-06DF-243B-9B7F-8C045A31E564}"/>
              </a:ext>
            </a:extLst>
          </p:cNvPr>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33697407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A067E-BE22-7AAB-08CA-88B83CEB89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350157-17E1-000D-ACE7-6E90B1185F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A6BC7B-B9F5-EEDF-00B3-4CEB35E6E2C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897B014-B451-1ECA-8DC2-FB5A25101F37}"/>
              </a:ext>
            </a:extLst>
          </p:cNvPr>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37745165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44471-B274-BC43-E138-706B0BD9BF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506B71-C2DE-79E0-B5B2-6E4FEC7D89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837BF7-DAD2-24B2-91D6-37BEAF0B1A1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D695F2B-3CF3-D2F8-4A42-A05526308B6E}"/>
              </a:ext>
            </a:extLst>
          </p:cNvPr>
          <p:cNvSpPr>
            <a:spLocks noGrp="1"/>
          </p:cNvSpPr>
          <p:nvPr>
            <p:ph type="sldNum" sz="quarter" idx="5"/>
          </p:nvPr>
        </p:nvSpPr>
        <p:spPr/>
        <p:txBody>
          <a:bodyPr/>
          <a:lstStyle/>
          <a:p>
            <a:fld id="{B9A9C89F-BC79-EA45-8B75-0CCB6AC67A58}" type="slidenum">
              <a:rPr lang="en-US" smtClean="0"/>
              <a:t>23</a:t>
            </a:fld>
            <a:endParaRPr lang="en-US"/>
          </a:p>
        </p:txBody>
      </p:sp>
    </p:spTree>
    <p:extLst>
      <p:ext uri="{BB962C8B-B14F-4D97-AF65-F5344CB8AC3E}">
        <p14:creationId xmlns:p14="http://schemas.microsoft.com/office/powerpoint/2010/main" val="9258862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59F7D-CC53-01EA-F829-EA712C9286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1543BF-E623-227E-453B-FC1DB3D28E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01F702-DEA3-0633-35F4-1EA96814A81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EBDB398-9625-B812-6AC1-EEFE5BFE14CE}"/>
              </a:ext>
            </a:extLst>
          </p:cNvPr>
          <p:cNvSpPr>
            <a:spLocks noGrp="1"/>
          </p:cNvSpPr>
          <p:nvPr>
            <p:ph type="sldNum" sz="quarter" idx="5"/>
          </p:nvPr>
        </p:nvSpPr>
        <p:spPr/>
        <p:txBody>
          <a:bodyPr/>
          <a:lstStyle/>
          <a:p>
            <a:fld id="{B9A9C89F-BC79-EA45-8B75-0CCB6AC67A58}" type="slidenum">
              <a:rPr lang="en-US" smtClean="0"/>
              <a:t>24</a:t>
            </a:fld>
            <a:endParaRPr lang="en-US"/>
          </a:p>
        </p:txBody>
      </p:sp>
    </p:spTree>
    <p:extLst>
      <p:ext uri="{BB962C8B-B14F-4D97-AF65-F5344CB8AC3E}">
        <p14:creationId xmlns:p14="http://schemas.microsoft.com/office/powerpoint/2010/main" val="35139902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E6EAF-6F8B-EACA-C87F-9A559E773E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0BDED3-0B8A-D882-284C-AE2BA57455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FA5E68-A45E-E4FA-F893-0109154EBC6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3273C30-4274-6226-39F9-7103626F9471}"/>
              </a:ext>
            </a:extLst>
          </p:cNvPr>
          <p:cNvSpPr>
            <a:spLocks noGrp="1"/>
          </p:cNvSpPr>
          <p:nvPr>
            <p:ph type="sldNum" sz="quarter" idx="5"/>
          </p:nvPr>
        </p:nvSpPr>
        <p:spPr/>
        <p:txBody>
          <a:bodyPr/>
          <a:lstStyle/>
          <a:p>
            <a:fld id="{B9A9C89F-BC79-EA45-8B75-0CCB6AC67A58}" type="slidenum">
              <a:rPr lang="en-US" smtClean="0"/>
              <a:t>25</a:t>
            </a:fld>
            <a:endParaRPr lang="en-US"/>
          </a:p>
        </p:txBody>
      </p:sp>
    </p:spTree>
    <p:extLst>
      <p:ext uri="{BB962C8B-B14F-4D97-AF65-F5344CB8AC3E}">
        <p14:creationId xmlns:p14="http://schemas.microsoft.com/office/powerpoint/2010/main" val="35100561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E866E-0B80-57F8-F08E-B78286405F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E34A6A-5EE4-1F89-3E01-9EA6BE2A54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E54759-EE2C-16B6-8E8B-C71E667F59F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6698E6E-BA44-E956-F35A-A3719BA2DE83}"/>
              </a:ext>
            </a:extLst>
          </p:cNvPr>
          <p:cNvSpPr>
            <a:spLocks noGrp="1"/>
          </p:cNvSpPr>
          <p:nvPr>
            <p:ph type="sldNum" sz="quarter" idx="5"/>
          </p:nvPr>
        </p:nvSpPr>
        <p:spPr/>
        <p:txBody>
          <a:bodyPr/>
          <a:lstStyle/>
          <a:p>
            <a:fld id="{B9A9C89F-BC79-EA45-8B75-0CCB6AC67A58}" type="slidenum">
              <a:rPr lang="en-US" smtClean="0"/>
              <a:t>26</a:t>
            </a:fld>
            <a:endParaRPr lang="en-US"/>
          </a:p>
        </p:txBody>
      </p:sp>
    </p:spTree>
    <p:extLst>
      <p:ext uri="{BB962C8B-B14F-4D97-AF65-F5344CB8AC3E}">
        <p14:creationId xmlns:p14="http://schemas.microsoft.com/office/powerpoint/2010/main" val="10696463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B22BE-229D-F12C-1694-1A777024ED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2E93C2-4152-FE66-F5EB-E4CDDC9E3E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5CDEC4-86D5-547D-1BEF-01EAFC761D9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AAAB56F-74ED-34CF-19FE-17FDFC471F25}"/>
              </a:ext>
            </a:extLst>
          </p:cNvPr>
          <p:cNvSpPr>
            <a:spLocks noGrp="1"/>
          </p:cNvSpPr>
          <p:nvPr>
            <p:ph type="sldNum" sz="quarter" idx="5"/>
          </p:nvPr>
        </p:nvSpPr>
        <p:spPr/>
        <p:txBody>
          <a:bodyPr/>
          <a:lstStyle/>
          <a:p>
            <a:fld id="{B9A9C89F-BC79-EA45-8B75-0CCB6AC67A58}" type="slidenum">
              <a:rPr lang="en-US" smtClean="0"/>
              <a:t>27</a:t>
            </a:fld>
            <a:endParaRPr lang="en-US"/>
          </a:p>
        </p:txBody>
      </p:sp>
    </p:spTree>
    <p:extLst>
      <p:ext uri="{BB962C8B-B14F-4D97-AF65-F5344CB8AC3E}">
        <p14:creationId xmlns:p14="http://schemas.microsoft.com/office/powerpoint/2010/main" val="15330737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2B6C0-E29F-76C8-22DA-A4EB46B355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8892C8-DE32-665B-665E-8AB6DB5942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CB384F-B587-7850-5DDC-CB328007580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F7150B7-8D78-4FC2-B329-988070A55F24}"/>
              </a:ext>
            </a:extLst>
          </p:cNvPr>
          <p:cNvSpPr>
            <a:spLocks noGrp="1"/>
          </p:cNvSpPr>
          <p:nvPr>
            <p:ph type="sldNum" sz="quarter" idx="5"/>
          </p:nvPr>
        </p:nvSpPr>
        <p:spPr/>
        <p:txBody>
          <a:bodyPr/>
          <a:lstStyle/>
          <a:p>
            <a:fld id="{B9A9C89F-BC79-EA45-8B75-0CCB6AC67A58}" type="slidenum">
              <a:rPr lang="en-US" smtClean="0"/>
              <a:t>28</a:t>
            </a:fld>
            <a:endParaRPr lang="en-US"/>
          </a:p>
        </p:txBody>
      </p:sp>
    </p:spTree>
    <p:extLst>
      <p:ext uri="{BB962C8B-B14F-4D97-AF65-F5344CB8AC3E}">
        <p14:creationId xmlns:p14="http://schemas.microsoft.com/office/powerpoint/2010/main" val="482202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497BF-E0BF-72C0-D8BA-43DEEE17EC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A4DF20-763F-0ABD-197A-88459ED6D5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7B7190-7BC6-F424-80BA-ACF5B6FEE6E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D7291A6-FD67-B401-7397-01D372FA9F9C}"/>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1383931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3294F7-2054-15EA-D83C-2AC8A68679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759E74-17A6-FFF2-98ED-11208BD5E6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43F3DA-4274-3777-9CC5-4723FBC92BC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E4F4B74-30BB-A498-AB3D-B203D173610E}"/>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3702041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8DB95-E11A-2769-8E23-19392B9CF7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E41447-19DC-5B0B-F224-4AE02CC1B3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AA8C16-83F9-1789-65A9-21562144EDD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8486E67-47A6-C402-4A9E-23C684F35FCA}"/>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22247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7FD29-3AE2-8C75-68B0-38D0C882B1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3A1D26-FF9A-0F8C-2DED-AC136C93B8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41F8D8-1839-610C-CDB6-0414587CC44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1686E98-ADDA-F9B8-3865-BFBAFBF1035B}"/>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1729545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1EF69-F432-9A8D-F053-072E5B5932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3CB6AF-AE51-279F-2838-951BE38E6E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C9E10D-EA25-4704-68E6-C098F7224F2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F096F94-04AD-9FA1-1F4D-EAFB4379CC76}"/>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1451895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29342-D898-1478-83F2-2873F15AEF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38F64F-926F-185B-2DF0-3764645AED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C56C7-284E-322D-AE2E-770FE01FAB5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565D729-9AE0-4BBF-C80F-369CF5512D54}"/>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282541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7/16/2025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12.pn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9.png"/><Relationship Id="rId4" Type="http://schemas.openxmlformats.org/officeDocument/2006/relationships/image" Target="../media/image28.jp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31.jpe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3.jp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8.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1.jp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3.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5.jp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emf"/><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5.png"/><Relationship Id="rId7"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jpeg"/><Relationship Id="rId11" Type="http://schemas.openxmlformats.org/officeDocument/2006/relationships/image" Target="../media/image3.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2.png"/><Relationship Id="rId9"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21.jpe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Norwich World Wars</a:t>
            </a:r>
          </a:p>
        </p:txBody>
      </p:sp>
      <p:sp>
        <p:nvSpPr>
          <p:cNvPr id="4" name="Question top">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What happened in Norwich during the World Wars?</a:t>
            </a:r>
          </a:p>
        </p:txBody>
      </p:sp>
      <p:sp>
        <p:nvSpPr>
          <p:cNvPr id="5" name="Rectangle 4" descr="An illustration of 3 Spitfire planes flying over green fields.">
            <a:extLst>
              <a:ext uri="{FF2B5EF4-FFF2-40B4-BE49-F238E27FC236}">
                <a16:creationId xmlns:a16="http://schemas.microsoft.com/office/drawing/2014/main" id="{1033E4B5-1AD6-1AEE-B1A5-3170862BE08E}"/>
              </a:ext>
            </a:extLst>
          </p:cNvPr>
          <p:cNvSpPr/>
          <p:nvPr/>
        </p:nvSpPr>
        <p:spPr>
          <a:xfrm>
            <a:off x="0" y="0"/>
            <a:ext cx="12192000"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Title" descr="Norwich World Wars">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89753"/>
            <a:ext cx="12191999" cy="4037744"/>
          </a:xfrm>
          <a:prstGeom prst="rect">
            <a:avLst/>
          </a:prstGeom>
        </p:spPr>
      </p:pic>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9BB52A6-EBC8-8A81-7A2F-9A5903120D9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FE54A26-3E08-B4C0-0EE8-D6857CCB391E}"/>
              </a:ext>
            </a:extLst>
          </p:cNvPr>
          <p:cNvSpPr>
            <a:spLocks noGrp="1"/>
          </p:cNvSpPr>
          <p:nvPr>
            <p:ph type="ctrTitle"/>
          </p:nvPr>
        </p:nvSpPr>
        <p:spPr>
          <a:xfrm>
            <a:off x="1524000" y="-1280448"/>
            <a:ext cx="9144000" cy="921925"/>
          </a:xfrm>
        </p:spPr>
        <p:txBody>
          <a:bodyPr/>
          <a:lstStyle/>
          <a:p>
            <a:r>
              <a:rPr lang="en-US" dirty="0"/>
              <a:t>The end of world war 1</a:t>
            </a:r>
          </a:p>
        </p:txBody>
      </p:sp>
      <p:sp>
        <p:nvSpPr>
          <p:cNvPr id="7" name="Title">
            <a:extLst>
              <a:ext uri="{FF2B5EF4-FFF2-40B4-BE49-F238E27FC236}">
                <a16:creationId xmlns:a16="http://schemas.microsoft.com/office/drawing/2014/main" id="{E140867A-6CBF-C0EF-C35B-50C6278A63F3}"/>
              </a:ext>
            </a:extLst>
          </p:cNvPr>
          <p:cNvSpPr txBox="1">
            <a:spLocks/>
          </p:cNvSpPr>
          <p:nvPr/>
        </p:nvSpPr>
        <p:spPr>
          <a:xfrm>
            <a:off x="494268" y="544588"/>
            <a:ext cx="6279447" cy="12685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800" dirty="0">
                <a:ln w="12700">
                  <a:noFill/>
                </a:ln>
                <a:latin typeface="Superclarendon Rg" panose="02060605060000020003" pitchFamily="18" charset="77"/>
              </a:rPr>
              <a:t>The End of </a:t>
            </a:r>
            <a:br>
              <a:rPr lang="en-GB" sz="4800" dirty="0">
                <a:ln w="12700">
                  <a:noFill/>
                </a:ln>
                <a:latin typeface="Superclarendon Rg" panose="02060605060000020003" pitchFamily="18" charset="77"/>
              </a:rPr>
            </a:br>
            <a:r>
              <a:rPr lang="en-GB" sz="4800" dirty="0">
                <a:ln w="12700">
                  <a:noFill/>
                </a:ln>
                <a:latin typeface="Superclarendon Rg" panose="02060605060000020003" pitchFamily="18" charset="77"/>
              </a:rPr>
              <a:t>World War 1</a:t>
            </a:r>
          </a:p>
        </p:txBody>
      </p:sp>
      <p:sp>
        <p:nvSpPr>
          <p:cNvPr id="8" name="Text ">
            <a:extLst>
              <a:ext uri="{FF2B5EF4-FFF2-40B4-BE49-F238E27FC236}">
                <a16:creationId xmlns:a16="http://schemas.microsoft.com/office/drawing/2014/main" id="{48FC22A3-67BC-AA8E-A757-C5D71C2E0E49}"/>
              </a:ext>
            </a:extLst>
          </p:cNvPr>
          <p:cNvSpPr txBox="1"/>
          <p:nvPr/>
        </p:nvSpPr>
        <p:spPr>
          <a:xfrm>
            <a:off x="494268" y="1815828"/>
            <a:ext cx="6279446" cy="4376198"/>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The end of World War 1 was a significant moment that brought relief and hope for a better future. After four long years of fighting, the war finally came to an end on November the 11th, 1918. </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At the time called Armistice, this day is now known as Remembrance Day. It marked the agreement between the warring countries to stop fighting. People all over Norwich rejoiced and celebrated the end of the war.</a:t>
            </a:r>
          </a:p>
        </p:txBody>
      </p:sp>
      <p:pic>
        <p:nvPicPr>
          <p:cNvPr id="4" name="Picture 3" descr="A photograph of a Daily Mail newspaper with the headline 'It's Over!'.">
            <a:extLst>
              <a:ext uri="{FF2B5EF4-FFF2-40B4-BE49-F238E27FC236}">
                <a16:creationId xmlns:a16="http://schemas.microsoft.com/office/drawing/2014/main" id="{D2879925-4CBC-D2E4-CE3E-C978238D0556}"/>
              </a:ext>
              <a:ext uri="{C183D7F6-B498-43B3-948B-1728B52AA6E4}">
                <adec:decorative xmlns:adec="http://schemas.microsoft.com/office/drawing/2017/decorative" val="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773715" y="1442"/>
            <a:ext cx="5418285" cy="6856558"/>
          </a:xfrm>
          <a:prstGeom prst="rect">
            <a:avLst/>
          </a:prstGeom>
        </p:spPr>
      </p:pic>
      <p:pic>
        <p:nvPicPr>
          <p:cNvPr id="15" name="logo">
            <a:extLst>
              <a:ext uri="{FF2B5EF4-FFF2-40B4-BE49-F238E27FC236}">
                <a16:creationId xmlns:a16="http://schemas.microsoft.com/office/drawing/2014/main" id="{90333CC9-6F7A-C7CF-E613-5285B4105F0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42622538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7A35003-7BAC-FF53-1968-4D2C60CA8F4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FA1AFFF-DC5C-E986-F3B4-D26E02DEE5CF}"/>
              </a:ext>
            </a:extLst>
          </p:cNvPr>
          <p:cNvSpPr>
            <a:spLocks noGrp="1"/>
          </p:cNvSpPr>
          <p:nvPr>
            <p:ph type="ctrTitle"/>
          </p:nvPr>
        </p:nvSpPr>
        <p:spPr>
          <a:xfrm>
            <a:off x="1524000" y="-1280448"/>
            <a:ext cx="9144000" cy="921925"/>
          </a:xfrm>
        </p:spPr>
        <p:txBody>
          <a:bodyPr>
            <a:normAutofit fontScale="90000"/>
          </a:bodyPr>
          <a:lstStyle/>
          <a:p>
            <a:r>
              <a:rPr lang="en-US" dirty="0"/>
              <a:t>Memorials and remembrance</a:t>
            </a:r>
          </a:p>
        </p:txBody>
      </p:sp>
      <p:sp>
        <p:nvSpPr>
          <p:cNvPr id="11" name="Slide Question">
            <a:extLst>
              <a:ext uri="{FF2B5EF4-FFF2-40B4-BE49-F238E27FC236}">
                <a16:creationId xmlns:a16="http://schemas.microsoft.com/office/drawing/2014/main" id="{0CE076D4-A0E6-6DB1-6C47-C5D813AB23D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World War 1 affect people from Norwich?</a:t>
            </a:r>
          </a:p>
        </p:txBody>
      </p:sp>
      <p:grpSp>
        <p:nvGrpSpPr>
          <p:cNvPr id="19" name="Group 18" descr="A photograph of a warmemorial with steps leading up to it.">
            <a:extLst>
              <a:ext uri="{FF2B5EF4-FFF2-40B4-BE49-F238E27FC236}">
                <a16:creationId xmlns:a16="http://schemas.microsoft.com/office/drawing/2014/main" id="{D6C9D2D3-80E4-A28B-FE19-2BC5AB98269B}"/>
              </a:ext>
            </a:extLst>
          </p:cNvPr>
          <p:cNvGrpSpPr/>
          <p:nvPr/>
        </p:nvGrpSpPr>
        <p:grpSpPr>
          <a:xfrm>
            <a:off x="558548" y="448259"/>
            <a:ext cx="3632294" cy="2733038"/>
            <a:chOff x="846017" y="538392"/>
            <a:chExt cx="4147751" cy="3120881"/>
          </a:xfrm>
        </p:grpSpPr>
        <p:pic>
          <p:nvPicPr>
            <p:cNvPr id="12" name="Picture 11">
              <a:extLst>
                <a:ext uri="{FF2B5EF4-FFF2-40B4-BE49-F238E27FC236}">
                  <a16:creationId xmlns:a16="http://schemas.microsoft.com/office/drawing/2014/main" id="{7CD04C6B-DBDB-7385-7D1F-46F2A49AC8C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6017" y="548460"/>
              <a:ext cx="4147751" cy="3110813"/>
            </a:xfrm>
            <a:prstGeom prst="rect">
              <a:avLst/>
            </a:prstGeom>
            <a:ln w="28575">
              <a:solidFill>
                <a:schemeClr val="tx1"/>
              </a:solidFill>
            </a:ln>
          </p:spPr>
        </p:pic>
        <p:sp>
          <p:nvSpPr>
            <p:cNvPr id="13" name="TextBox 12">
              <a:extLst>
                <a:ext uri="{FF2B5EF4-FFF2-40B4-BE49-F238E27FC236}">
                  <a16:creationId xmlns:a16="http://schemas.microsoft.com/office/drawing/2014/main" id="{23B946C0-C68D-CDE4-C823-5015319B5B01}"/>
                </a:ext>
              </a:extLst>
            </p:cNvPr>
            <p:cNvSpPr txBox="1"/>
            <p:nvPr/>
          </p:nvSpPr>
          <p:spPr>
            <a:xfrm>
              <a:off x="846017" y="538392"/>
              <a:ext cx="1930337" cy="200055"/>
            </a:xfrm>
            <a:prstGeom prst="rect">
              <a:avLst/>
            </a:prstGeom>
            <a:noFill/>
          </p:spPr>
          <p:txBody>
            <a:bodyPr wrap="none" rtlCol="0">
              <a:spAutoFit/>
            </a:bodyPr>
            <a:lstStyle/>
            <a:p>
              <a:r>
                <a:rPr lang="en-GB" sz="700" dirty="0">
                  <a:solidFill>
                    <a:schemeClr val="bg1">
                      <a:lumMod val="85000"/>
                    </a:schemeClr>
                  </a:solidFill>
                  <a:latin typeface="Arial" panose="020B0604020202020204" pitchFamily="34" charset="0"/>
                  <a:cs typeface="Arial" panose="020B0604020202020204" pitchFamily="34" charset="0"/>
                </a:rPr>
                <a:t>© Public Domain from Wikimedia Commons</a:t>
              </a:r>
            </a:p>
          </p:txBody>
        </p:sp>
      </p:grpSp>
      <p:sp>
        <p:nvSpPr>
          <p:cNvPr id="8" name="Text ">
            <a:extLst>
              <a:ext uri="{FF2B5EF4-FFF2-40B4-BE49-F238E27FC236}">
                <a16:creationId xmlns:a16="http://schemas.microsoft.com/office/drawing/2014/main" id="{D84BA5DC-517D-B85C-FCD9-F1C6502BEDE7}"/>
              </a:ext>
            </a:extLst>
          </p:cNvPr>
          <p:cNvSpPr txBox="1"/>
          <p:nvPr/>
        </p:nvSpPr>
        <p:spPr>
          <a:xfrm>
            <a:off x="4352818" y="402067"/>
            <a:ext cx="7296683" cy="2806538"/>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Today, we still remember and pay tribute to those soldiers who fought for our freedom during World War 1.</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We do this through Remembrance Day and other gestures such as maintaining monuments or places of rest, allowing people to have a place to pray, think and remember the past.</a:t>
            </a:r>
          </a:p>
        </p:txBody>
      </p:sp>
      <p:grpSp>
        <p:nvGrpSpPr>
          <p:cNvPr id="5" name="Caption" descr="Norwich War Memorial.&#10;">
            <a:extLst>
              <a:ext uri="{FF2B5EF4-FFF2-40B4-BE49-F238E27FC236}">
                <a16:creationId xmlns:a16="http://schemas.microsoft.com/office/drawing/2014/main" id="{5B89AE9F-CE5C-B2B8-C8E6-74DB49EAFFC4}"/>
              </a:ext>
            </a:extLst>
          </p:cNvPr>
          <p:cNvGrpSpPr/>
          <p:nvPr/>
        </p:nvGrpSpPr>
        <p:grpSpPr>
          <a:xfrm>
            <a:off x="558549" y="3313799"/>
            <a:ext cx="1552955" cy="1204656"/>
            <a:chOff x="5121850" y="2417403"/>
            <a:chExt cx="1552955" cy="1204656"/>
          </a:xfrm>
        </p:grpSpPr>
        <p:pic>
          <p:nvPicPr>
            <p:cNvPr id="2" name="Picture 1">
              <a:extLst>
                <a:ext uri="{FF2B5EF4-FFF2-40B4-BE49-F238E27FC236}">
                  <a16:creationId xmlns:a16="http://schemas.microsoft.com/office/drawing/2014/main" id="{1C288292-117E-4879-5A48-A53297CE48C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7008A734-8977-D573-703F-EE95A3EFE151}"/>
                </a:ext>
              </a:extLst>
            </p:cNvPr>
            <p:cNvSpPr txBox="1"/>
            <p:nvPr/>
          </p:nvSpPr>
          <p:spPr>
            <a:xfrm>
              <a:off x="5276103" y="2417403"/>
              <a:ext cx="1398702" cy="1204656"/>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Norwich War Memorial.</a:t>
              </a:r>
            </a:p>
          </p:txBody>
        </p:sp>
      </p:grpSp>
      <p:grpSp>
        <p:nvGrpSpPr>
          <p:cNvPr id="20" name="Group 19" descr="A photograph of a wooden cabinet with its doors open, listing the names of honoured men who died during world war 1. There are ropes cordoning off the area, two poles with British flags sit by the names.">
            <a:extLst>
              <a:ext uri="{FF2B5EF4-FFF2-40B4-BE49-F238E27FC236}">
                <a16:creationId xmlns:a16="http://schemas.microsoft.com/office/drawing/2014/main" id="{97703E59-1666-8426-1947-49C1F6B9686C}"/>
              </a:ext>
            </a:extLst>
          </p:cNvPr>
          <p:cNvGrpSpPr/>
          <p:nvPr/>
        </p:nvGrpSpPr>
        <p:grpSpPr>
          <a:xfrm>
            <a:off x="2317334" y="3337643"/>
            <a:ext cx="3467706" cy="2617004"/>
            <a:chOff x="1919757" y="3338315"/>
            <a:chExt cx="3670018" cy="2769685"/>
          </a:xfrm>
        </p:grpSpPr>
        <p:pic>
          <p:nvPicPr>
            <p:cNvPr id="17" name="Picture 16" descr="A room with a few doors and flags&#10;&#10;AI-generated content may be incorrect.">
              <a:extLst>
                <a:ext uri="{FF2B5EF4-FFF2-40B4-BE49-F238E27FC236}">
                  <a16:creationId xmlns:a16="http://schemas.microsoft.com/office/drawing/2014/main" id="{0AB90D5A-949C-A0DF-2E1B-F58EA839A41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19757" y="3358729"/>
              <a:ext cx="3670018" cy="2749271"/>
            </a:xfrm>
            <a:prstGeom prst="rect">
              <a:avLst/>
            </a:prstGeom>
            <a:ln w="28575">
              <a:solidFill>
                <a:schemeClr val="tx1"/>
              </a:solidFill>
            </a:ln>
          </p:spPr>
        </p:pic>
        <p:sp>
          <p:nvSpPr>
            <p:cNvPr id="18" name="TextBox 17">
              <a:extLst>
                <a:ext uri="{FF2B5EF4-FFF2-40B4-BE49-F238E27FC236}">
                  <a16:creationId xmlns:a16="http://schemas.microsoft.com/office/drawing/2014/main" id="{7243B875-D07C-22AE-2218-0C4FA7DE9F65}"/>
                </a:ext>
              </a:extLst>
            </p:cNvPr>
            <p:cNvSpPr txBox="1"/>
            <p:nvPr/>
          </p:nvSpPr>
          <p:spPr>
            <a:xfrm rot="5400000">
              <a:off x="4524579" y="4203456"/>
              <a:ext cx="1930337" cy="200055"/>
            </a:xfrm>
            <a:prstGeom prst="rect">
              <a:avLst/>
            </a:prstGeom>
            <a:noFill/>
          </p:spPr>
          <p:txBody>
            <a:bodyPr wrap="none" rtlCol="0">
              <a:spAutoFit/>
            </a:bodyPr>
            <a:lstStyle/>
            <a:p>
              <a:r>
                <a:rPr lang="en-GB" sz="700" dirty="0">
                  <a:solidFill>
                    <a:schemeClr val="bg1">
                      <a:lumMod val="85000"/>
                    </a:schemeClr>
                  </a:solidFill>
                  <a:latin typeface="Arial" panose="020B0604020202020204" pitchFamily="34" charset="0"/>
                  <a:cs typeface="Arial" panose="020B0604020202020204" pitchFamily="34" charset="0"/>
                </a:rPr>
                <a:t>© Public Domain from Wikimedia Commons</a:t>
              </a:r>
            </a:p>
          </p:txBody>
        </p:sp>
      </p:grpSp>
      <p:grpSp>
        <p:nvGrpSpPr>
          <p:cNvPr id="4" name="Caption" descr="Norwich Roll of Honour.&#10;">
            <a:extLst>
              <a:ext uri="{FF2B5EF4-FFF2-40B4-BE49-F238E27FC236}">
                <a16:creationId xmlns:a16="http://schemas.microsoft.com/office/drawing/2014/main" id="{6A048079-45B7-29E8-DB74-AC25BE1D27BD}"/>
              </a:ext>
            </a:extLst>
          </p:cNvPr>
          <p:cNvGrpSpPr/>
          <p:nvPr/>
        </p:nvGrpSpPr>
        <p:grpSpPr>
          <a:xfrm>
            <a:off x="3269776" y="6024367"/>
            <a:ext cx="3084285" cy="430887"/>
            <a:chOff x="5121850" y="2417403"/>
            <a:chExt cx="3084285" cy="430887"/>
          </a:xfrm>
        </p:grpSpPr>
        <p:pic>
          <p:nvPicPr>
            <p:cNvPr id="6" name="Picture 5">
              <a:extLst>
                <a:ext uri="{FF2B5EF4-FFF2-40B4-BE49-F238E27FC236}">
                  <a16:creationId xmlns:a16="http://schemas.microsoft.com/office/drawing/2014/main" id="{A6B1B286-F221-4D4A-6500-CBA3861612A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10" name="TextBox 9">
              <a:extLst>
                <a:ext uri="{FF2B5EF4-FFF2-40B4-BE49-F238E27FC236}">
                  <a16:creationId xmlns:a16="http://schemas.microsoft.com/office/drawing/2014/main" id="{ADFA9B2D-E3E6-A3AE-9595-757152AE6A68}"/>
                </a:ext>
              </a:extLst>
            </p:cNvPr>
            <p:cNvSpPr txBox="1"/>
            <p:nvPr/>
          </p:nvSpPr>
          <p:spPr>
            <a:xfrm>
              <a:off x="5276103" y="2417403"/>
              <a:ext cx="2930032"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Norwich Roll of Honour.</a:t>
              </a:r>
            </a:p>
          </p:txBody>
        </p:sp>
      </p:grpSp>
      <p:sp>
        <p:nvSpPr>
          <p:cNvPr id="21" name="Text ">
            <a:extLst>
              <a:ext uri="{FF2B5EF4-FFF2-40B4-BE49-F238E27FC236}">
                <a16:creationId xmlns:a16="http://schemas.microsoft.com/office/drawing/2014/main" id="{108DA902-4584-3223-FBF5-541CC8495B38}"/>
              </a:ext>
            </a:extLst>
          </p:cNvPr>
          <p:cNvSpPr txBox="1"/>
          <p:nvPr/>
        </p:nvSpPr>
        <p:spPr>
          <a:xfrm>
            <a:off x="6406961" y="3356526"/>
            <a:ext cx="5152178" cy="2806538"/>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Norwich has the Norwich War Memorial, but as it was not large enough to contain the 3,544 names of the men from Norwich who died during World War 1, the Roll of Honour, which is now located at the City Hall, was also created.</a:t>
            </a:r>
          </a:p>
        </p:txBody>
      </p:sp>
      <p:pic>
        <p:nvPicPr>
          <p:cNvPr id="15" name="logo">
            <a:extLst>
              <a:ext uri="{FF2B5EF4-FFF2-40B4-BE49-F238E27FC236}">
                <a16:creationId xmlns:a16="http://schemas.microsoft.com/office/drawing/2014/main" id="{6ED91019-5580-CCE0-6FF9-2EFDEC20413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34429633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1">
                                            <p:txEl>
                                              <p:pRg st="0" end="0"/>
                                            </p:txEl>
                                          </p:spTgt>
                                        </p:tgtEl>
                                        <p:attrNameLst>
                                          <p:attrName>style.visibility</p:attrName>
                                        </p:attrNameLst>
                                      </p:cBhvr>
                                      <p:to>
                                        <p:strVal val="visible"/>
                                      </p:to>
                                    </p:set>
                                    <p:animEffect transition="in" filter="fade">
                                      <p:cBhvr>
                                        <p:cTn id="31"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21"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01494A1-6A65-1B26-BAF2-75CC0D840FE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6915A0D-F972-9826-C4CA-BE8F0BC7D5CC}"/>
              </a:ext>
            </a:extLst>
          </p:cNvPr>
          <p:cNvSpPr>
            <a:spLocks noGrp="1"/>
          </p:cNvSpPr>
          <p:nvPr>
            <p:ph type="ctrTitle"/>
          </p:nvPr>
        </p:nvSpPr>
        <p:spPr>
          <a:xfrm>
            <a:off x="1524000" y="-1280448"/>
            <a:ext cx="9144000" cy="921925"/>
          </a:xfrm>
        </p:spPr>
        <p:txBody>
          <a:bodyPr/>
          <a:lstStyle/>
          <a:p>
            <a:r>
              <a:rPr lang="en-US" dirty="0"/>
              <a:t>Mile Cross</a:t>
            </a:r>
          </a:p>
        </p:txBody>
      </p:sp>
      <p:sp>
        <p:nvSpPr>
          <p:cNvPr id="11" name="Slide Question">
            <a:extLst>
              <a:ext uri="{FF2B5EF4-FFF2-40B4-BE49-F238E27FC236}">
                <a16:creationId xmlns:a16="http://schemas.microsoft.com/office/drawing/2014/main" id="{DA697CE3-1E67-DFCE-C728-984AD9A8856E}"/>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World War 1 affect people from Norwich?</a:t>
            </a:r>
          </a:p>
        </p:txBody>
      </p:sp>
      <p:sp>
        <p:nvSpPr>
          <p:cNvPr id="7" name="Title">
            <a:extLst>
              <a:ext uri="{FF2B5EF4-FFF2-40B4-BE49-F238E27FC236}">
                <a16:creationId xmlns:a16="http://schemas.microsoft.com/office/drawing/2014/main" id="{9986CD4C-8B9C-D3C9-1F37-29510389FF22}"/>
              </a:ext>
            </a:extLst>
          </p:cNvPr>
          <p:cNvSpPr txBox="1">
            <a:spLocks/>
          </p:cNvSpPr>
          <p:nvPr/>
        </p:nvSpPr>
        <p:spPr>
          <a:xfrm>
            <a:off x="438106" y="389796"/>
            <a:ext cx="10551102" cy="73229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Mile Cross: Homes for Heroes</a:t>
            </a:r>
          </a:p>
        </p:txBody>
      </p:sp>
      <p:pic>
        <p:nvPicPr>
          <p:cNvPr id="15" name="logo">
            <a:extLst>
              <a:ext uri="{FF2B5EF4-FFF2-40B4-BE49-F238E27FC236}">
                <a16:creationId xmlns:a16="http://schemas.microsoft.com/office/drawing/2014/main" id="{13DD93D4-B185-2B42-E413-8E4362C53D0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89208" y="1"/>
            <a:ext cx="1202791" cy="1190760"/>
          </a:xfrm>
          <a:prstGeom prst="rect">
            <a:avLst/>
          </a:prstGeom>
        </p:spPr>
      </p:pic>
      <p:sp>
        <p:nvSpPr>
          <p:cNvPr id="8" name="Text ">
            <a:extLst>
              <a:ext uri="{FF2B5EF4-FFF2-40B4-BE49-F238E27FC236}">
                <a16:creationId xmlns:a16="http://schemas.microsoft.com/office/drawing/2014/main" id="{EB9FC047-D1CF-5C73-1BAB-81A5BBEA32A6}"/>
              </a:ext>
            </a:extLst>
          </p:cNvPr>
          <p:cNvSpPr txBox="1"/>
          <p:nvPr/>
        </p:nvSpPr>
        <p:spPr>
          <a:xfrm>
            <a:off x="474078" y="1223822"/>
            <a:ext cx="5525532" cy="352596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Mile Cross was one of the first housing estates in Norwich and was built in the 1920s as part of the 'Homes fit for Heroes' scheme. It was planned to provide healthy living, affordable housing, and accessible amenities.</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This meant the estate was developed as a community and included schools, churches, shops, pubs, community centres, allotments and public open spaces.</a:t>
            </a:r>
          </a:p>
        </p:txBody>
      </p:sp>
      <p:grpSp>
        <p:nvGrpSpPr>
          <p:cNvPr id="10" name="Group 9" descr="A black and white arial photo of a road leading to a housing estate, it is in a circular like shape, fields are on the outskirts of area.">
            <a:extLst>
              <a:ext uri="{FF2B5EF4-FFF2-40B4-BE49-F238E27FC236}">
                <a16:creationId xmlns:a16="http://schemas.microsoft.com/office/drawing/2014/main" id="{CF640ED8-B6DC-4CE6-F94E-9AAFE04FFB8B}"/>
              </a:ext>
            </a:extLst>
          </p:cNvPr>
          <p:cNvGrpSpPr/>
          <p:nvPr/>
        </p:nvGrpSpPr>
        <p:grpSpPr>
          <a:xfrm>
            <a:off x="6157840" y="1209824"/>
            <a:ext cx="5560082" cy="4592018"/>
            <a:chOff x="6348926" y="1436488"/>
            <a:chExt cx="5560082" cy="4592018"/>
          </a:xfrm>
        </p:grpSpPr>
        <p:pic>
          <p:nvPicPr>
            <p:cNvPr id="4" name="Content Placeholder 4">
              <a:extLst>
                <a:ext uri="{FF2B5EF4-FFF2-40B4-BE49-F238E27FC236}">
                  <a16:creationId xmlns:a16="http://schemas.microsoft.com/office/drawing/2014/main" id="{09DC3F82-88B2-5E47-2C7D-53AEC4882F9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83476" y="1436488"/>
              <a:ext cx="5525532" cy="4592018"/>
            </a:xfrm>
            <a:prstGeom prst="rect">
              <a:avLst/>
            </a:prstGeom>
            <a:solidFill>
              <a:schemeClr val="tx1"/>
            </a:solidFill>
            <a:ln w="28575">
              <a:solidFill>
                <a:schemeClr val="tx1"/>
              </a:solidFill>
            </a:ln>
          </p:spPr>
        </p:pic>
        <p:sp>
          <p:nvSpPr>
            <p:cNvPr id="6" name="TextBox 5">
              <a:extLst>
                <a:ext uri="{FF2B5EF4-FFF2-40B4-BE49-F238E27FC236}">
                  <a16:creationId xmlns:a16="http://schemas.microsoft.com/office/drawing/2014/main" id="{3BC3AC48-EB81-5580-49D5-449D2EE6CF01}"/>
                </a:ext>
              </a:extLst>
            </p:cNvPr>
            <p:cNvSpPr txBox="1"/>
            <p:nvPr/>
          </p:nvSpPr>
          <p:spPr>
            <a:xfrm>
              <a:off x="6348926" y="1470714"/>
              <a:ext cx="1894354" cy="215444"/>
            </a:xfrm>
            <a:prstGeom prst="rect">
              <a:avLst/>
            </a:prstGeom>
            <a:noFill/>
          </p:spPr>
          <p:txBody>
            <a:bodyPr wrap="square">
              <a:spAutoFit/>
            </a:bodyPr>
            <a:lstStyle/>
            <a:p>
              <a:r>
                <a:rPr lang="en-GB" sz="800" b="0" i="0" dirty="0">
                  <a:solidFill>
                    <a:srgbClr val="555555"/>
                  </a:solidFill>
                  <a:effectLst/>
                  <a:latin typeface="Arial" panose="020B0604020202020204" pitchFamily="34" charset="0"/>
                  <a:cs typeface="Arial" panose="020B0604020202020204" pitchFamily="34" charset="0"/>
                </a:rPr>
                <a:t> © Historic England ref: EPW021219.</a:t>
              </a:r>
              <a:endParaRPr lang="en-GB" sz="800" dirty="0">
                <a:latin typeface="Arial" panose="020B0604020202020204" pitchFamily="34" charset="0"/>
                <a:cs typeface="Arial" panose="020B0604020202020204" pitchFamily="34" charset="0"/>
              </a:endParaRPr>
            </a:p>
          </p:txBody>
        </p:sp>
      </p:grpSp>
      <p:grpSp>
        <p:nvGrpSpPr>
          <p:cNvPr id="5" name="Caption" descr="An aerial view in 1928 showing a completed Civic Gardens at the end of the incomplete Suckling Avenue.&#10;">
            <a:extLst>
              <a:ext uri="{FF2B5EF4-FFF2-40B4-BE49-F238E27FC236}">
                <a16:creationId xmlns:a16="http://schemas.microsoft.com/office/drawing/2014/main" id="{C8EFA2E6-7859-C44B-8AE8-2C337DDE5B12}"/>
              </a:ext>
            </a:extLst>
          </p:cNvPr>
          <p:cNvGrpSpPr/>
          <p:nvPr/>
        </p:nvGrpSpPr>
        <p:grpSpPr>
          <a:xfrm>
            <a:off x="6192390" y="5906213"/>
            <a:ext cx="5502026" cy="623248"/>
            <a:chOff x="5165392" y="2446430"/>
            <a:chExt cx="5502026" cy="623248"/>
          </a:xfrm>
        </p:grpSpPr>
        <p:pic>
          <p:nvPicPr>
            <p:cNvPr id="2" name="Picture 1">
              <a:extLst>
                <a:ext uri="{FF2B5EF4-FFF2-40B4-BE49-F238E27FC236}">
                  <a16:creationId xmlns:a16="http://schemas.microsoft.com/office/drawing/2014/main" id="{824391D8-9BA7-B6BD-867E-5FC26E625BE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128057" y="2517208"/>
              <a:ext cx="257954" cy="183283"/>
            </a:xfrm>
            <a:prstGeom prst="rect">
              <a:avLst/>
            </a:prstGeom>
          </p:spPr>
        </p:pic>
        <p:sp>
          <p:nvSpPr>
            <p:cNvPr id="3" name="TextBox 2">
              <a:extLst>
                <a:ext uri="{FF2B5EF4-FFF2-40B4-BE49-F238E27FC236}">
                  <a16:creationId xmlns:a16="http://schemas.microsoft.com/office/drawing/2014/main" id="{BE46DC4A-52B8-9EDB-368B-A0998861F7D0}"/>
                </a:ext>
              </a:extLst>
            </p:cNvPr>
            <p:cNvSpPr txBox="1"/>
            <p:nvPr/>
          </p:nvSpPr>
          <p:spPr>
            <a:xfrm>
              <a:off x="5290617" y="2446430"/>
              <a:ext cx="5376801" cy="623248"/>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An aerial view in 1928 showing a completed Civic Gardens at the end of the incomplete Suckling Avenue.</a:t>
              </a:r>
            </a:p>
          </p:txBody>
        </p:sp>
      </p:grpSp>
      <p:sp>
        <p:nvSpPr>
          <p:cNvPr id="16" name="Text box" descr="The name Mile Cross refers to one of the ten 15th century boundary crosses which marked the bounds of the City of Norwich in the middle ages.&#10;">
            <a:extLst>
              <a:ext uri="{FF2B5EF4-FFF2-40B4-BE49-F238E27FC236}">
                <a16:creationId xmlns:a16="http://schemas.microsoft.com/office/drawing/2014/main" id="{B8D5AF2D-D160-F301-FC14-F02389804774}"/>
              </a:ext>
            </a:extLst>
          </p:cNvPr>
          <p:cNvSpPr/>
          <p:nvPr/>
        </p:nvSpPr>
        <p:spPr>
          <a:xfrm>
            <a:off x="438106" y="4924093"/>
            <a:ext cx="5525532" cy="1122677"/>
          </a:xfrm>
          <a:prstGeom prst="rect">
            <a:avLst/>
          </a:prstGeom>
          <a:solidFill>
            <a:srgbClr val="EC5E43"/>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144000" tIns="36000" rIns="72000" bIns="72000" rtlCol="0" anchor="ctr"/>
          <a:lstStyle/>
          <a:p>
            <a:pPr>
              <a:lnSpc>
                <a:spcPct val="150000"/>
              </a:lnSpc>
            </a:pPr>
            <a:r>
              <a:rPr lang="en-GB" sz="1400" dirty="0">
                <a:solidFill>
                  <a:schemeClr val="tx1"/>
                </a:solidFill>
                <a:latin typeface="Linkpen 17a Print" panose="03050602060000000000" pitchFamily="66" charset="77"/>
              </a:rPr>
              <a:t>The name Mile Cross refers to one of the ten 15th century boundary crosses which marked the bounds of the City of Norwich in the middle ages.</a:t>
            </a:r>
          </a:p>
        </p:txBody>
      </p:sp>
    </p:spTree>
    <p:extLst>
      <p:ext uri="{BB962C8B-B14F-4D97-AF65-F5344CB8AC3E}">
        <p14:creationId xmlns:p14="http://schemas.microsoft.com/office/powerpoint/2010/main" val="20876127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decel="5000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1000" fill="hold"/>
                                        <p:tgtEl>
                                          <p:spTgt spid="16"/>
                                        </p:tgtEl>
                                        <p:attrNameLst>
                                          <p:attrName>ppt_x</p:attrName>
                                        </p:attrNameLst>
                                      </p:cBhvr>
                                      <p:tavLst>
                                        <p:tav tm="0">
                                          <p:val>
                                            <p:strVal val="0-#ppt_w/2"/>
                                          </p:val>
                                        </p:tav>
                                        <p:tav tm="100000">
                                          <p:val>
                                            <p:strVal val="#ppt_x"/>
                                          </p:val>
                                        </p:tav>
                                      </p:tavLst>
                                    </p:anim>
                                    <p:anim calcmode="lin" valueType="num">
                                      <p:cBhvr additive="base">
                                        <p:cTn id="29"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F528867-5F8E-8DD7-BB6D-8707A02C77C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A811528-D9FB-19EC-D4B2-795438BBAB89}"/>
              </a:ext>
            </a:extLst>
          </p:cNvPr>
          <p:cNvSpPr>
            <a:spLocks noGrp="1"/>
          </p:cNvSpPr>
          <p:nvPr>
            <p:ph type="ctrTitle"/>
          </p:nvPr>
        </p:nvSpPr>
        <p:spPr>
          <a:xfrm>
            <a:off x="1524000" y="-1280448"/>
            <a:ext cx="9144000" cy="921925"/>
          </a:xfrm>
        </p:spPr>
        <p:txBody>
          <a:bodyPr/>
          <a:lstStyle/>
          <a:p>
            <a:r>
              <a:rPr lang="en-US" dirty="0"/>
              <a:t>World War 2</a:t>
            </a:r>
          </a:p>
        </p:txBody>
      </p:sp>
      <p:sp>
        <p:nvSpPr>
          <p:cNvPr id="11" name="Slide Question">
            <a:extLst>
              <a:ext uri="{FF2B5EF4-FFF2-40B4-BE49-F238E27FC236}">
                <a16:creationId xmlns:a16="http://schemas.microsoft.com/office/drawing/2014/main" id="{C2B72E8C-002C-CA61-3CAA-5E3552CBD4A1}"/>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World War 2?</a:t>
            </a:r>
          </a:p>
        </p:txBody>
      </p:sp>
      <p:sp>
        <p:nvSpPr>
          <p:cNvPr id="8" name="Text ">
            <a:extLst>
              <a:ext uri="{FF2B5EF4-FFF2-40B4-BE49-F238E27FC236}">
                <a16:creationId xmlns:a16="http://schemas.microsoft.com/office/drawing/2014/main" id="{2C261708-FE4C-33EF-5A90-6D25BB4B01AE}"/>
              </a:ext>
            </a:extLst>
          </p:cNvPr>
          <p:cNvSpPr txBox="1"/>
          <p:nvPr/>
        </p:nvSpPr>
        <p:spPr>
          <a:xfrm>
            <a:off x="533934" y="516774"/>
            <a:ext cx="5746873"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Sadly, just over 20 years after the end of World War 1, a second brutal war began…</a:t>
            </a:r>
          </a:p>
        </p:txBody>
      </p:sp>
      <p:sp>
        <p:nvSpPr>
          <p:cNvPr id="6" name="Text ">
            <a:extLst>
              <a:ext uri="{FF2B5EF4-FFF2-40B4-BE49-F238E27FC236}">
                <a16:creationId xmlns:a16="http://schemas.microsoft.com/office/drawing/2014/main" id="{0FF53D83-C9B1-6688-0A55-632AEB16B88E}"/>
              </a:ext>
            </a:extLst>
          </p:cNvPr>
          <p:cNvSpPr txBox="1"/>
          <p:nvPr/>
        </p:nvSpPr>
        <p:spPr>
          <a:xfrm>
            <a:off x="573597" y="1747391"/>
            <a:ext cx="5601731" cy="2550698"/>
          </a:xfrm>
          <a:prstGeom prst="rect">
            <a:avLst/>
          </a:prstGeom>
          <a:noFill/>
        </p:spPr>
        <p:txBody>
          <a:bodyPr wrap="square">
            <a:spAutoFit/>
          </a:bodyPr>
          <a:lstStyle/>
          <a:p>
            <a:pPr>
              <a:lnSpc>
                <a:spcPct val="150000"/>
              </a:lnSpc>
            </a:pPr>
            <a:r>
              <a:rPr lang="en-GB" dirty="0">
                <a:latin typeface="Linkpen 17a Print" panose="03050602060000000000" pitchFamily="66" charset="77"/>
              </a:rPr>
              <a:t>World War 2 was a global conflict that took place from 1939 to 1945. It involved many countries around the world, including Britain. The war began when Germany, led by Adolf Hitler, invaded Poland in September 1939. </a:t>
            </a:r>
          </a:p>
        </p:txBody>
      </p:sp>
      <p:grpSp>
        <p:nvGrpSpPr>
          <p:cNvPr id="10" name="Group 9" descr="A black and white photograph of Adolph Hitler.">
            <a:extLst>
              <a:ext uri="{FF2B5EF4-FFF2-40B4-BE49-F238E27FC236}">
                <a16:creationId xmlns:a16="http://schemas.microsoft.com/office/drawing/2014/main" id="{E7D85ABB-4441-BC7B-D175-FD17A65D9AAC}"/>
              </a:ext>
            </a:extLst>
          </p:cNvPr>
          <p:cNvGrpSpPr/>
          <p:nvPr/>
        </p:nvGrpSpPr>
        <p:grpSpPr>
          <a:xfrm>
            <a:off x="6371768" y="548460"/>
            <a:ext cx="5286298" cy="3704983"/>
            <a:chOff x="5827654" y="1243680"/>
            <a:chExt cx="5767046" cy="4041923"/>
          </a:xfrm>
        </p:grpSpPr>
        <p:pic>
          <p:nvPicPr>
            <p:cNvPr id="12" name="Picture 11" descr="A person in a military uniform&#10;&#10;Description automatically generated">
              <a:extLst>
                <a:ext uri="{FF2B5EF4-FFF2-40B4-BE49-F238E27FC236}">
                  <a16:creationId xmlns:a16="http://schemas.microsoft.com/office/drawing/2014/main" id="{1787F1E9-97C4-E6C6-7D19-765576E359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38584" y="1285103"/>
              <a:ext cx="5756116" cy="4000500"/>
            </a:xfrm>
            <a:prstGeom prst="rect">
              <a:avLst/>
            </a:prstGeom>
            <a:ln w="28575">
              <a:solidFill>
                <a:schemeClr val="tx1"/>
              </a:solidFill>
            </a:ln>
          </p:spPr>
        </p:pic>
        <p:sp>
          <p:nvSpPr>
            <p:cNvPr id="13" name="TextBox 12">
              <a:extLst>
                <a:ext uri="{FF2B5EF4-FFF2-40B4-BE49-F238E27FC236}">
                  <a16:creationId xmlns:a16="http://schemas.microsoft.com/office/drawing/2014/main" id="{A8E8274F-73AC-29EF-2E92-D026215B040D}"/>
                </a:ext>
              </a:extLst>
            </p:cNvPr>
            <p:cNvSpPr txBox="1"/>
            <p:nvPr/>
          </p:nvSpPr>
          <p:spPr>
            <a:xfrm>
              <a:off x="5827654" y="1243680"/>
              <a:ext cx="2137062" cy="277008"/>
            </a:xfrm>
            <a:prstGeom prst="rect">
              <a:avLst/>
            </a:prstGeom>
            <a:noFill/>
          </p:spPr>
          <p:txBody>
            <a:bodyPr wrap="square">
              <a:spAutoFit/>
            </a:bodyPr>
            <a:lstStyle/>
            <a:p>
              <a:r>
                <a:rPr lang="en-GB" sz="1050" b="0" i="0" dirty="0">
                  <a:solidFill>
                    <a:schemeClr val="bg1">
                      <a:lumMod val="50000"/>
                    </a:schemeClr>
                  </a:solidFill>
                  <a:effectLst/>
                  <a:latin typeface="Nunito" panose="02000503000000000000" pitchFamily="2" charset="77"/>
                </a:rPr>
                <a:t>© IWM (MOI) FLM 1531</a:t>
              </a:r>
              <a:endParaRPr lang="en-GB" sz="1050" dirty="0">
                <a:solidFill>
                  <a:schemeClr val="bg1">
                    <a:lumMod val="50000"/>
                  </a:schemeClr>
                </a:solidFill>
                <a:latin typeface="Nunito" panose="02000503000000000000" pitchFamily="2" charset="77"/>
              </a:endParaRPr>
            </a:p>
          </p:txBody>
        </p:sp>
      </p:grpSp>
      <p:pic>
        <p:nvPicPr>
          <p:cNvPr id="18" name="Picture 17" descr="Timeline going from AD 1910 to AD 2025. There are three boxes on the line. &#10;The first says &quot;1st September 1939 - World War 2 Begins.&quot;&#10;The second says &quot;2nd September 1945 - End of World War 2&quot;&#10;The third says &quot;You are here&quot; after 2020.">
            <a:extLst>
              <a:ext uri="{FF2B5EF4-FFF2-40B4-BE49-F238E27FC236}">
                <a16:creationId xmlns:a16="http://schemas.microsoft.com/office/drawing/2014/main" id="{B1733CDF-25A9-B023-E4B0-4BF516B317D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5771" y="4291413"/>
            <a:ext cx="11627306" cy="1956200"/>
          </a:xfrm>
          <a:prstGeom prst="rect">
            <a:avLst/>
          </a:prstGeom>
        </p:spPr>
      </p:pic>
      <p:pic>
        <p:nvPicPr>
          <p:cNvPr id="15" name="logo">
            <a:extLst>
              <a:ext uri="{FF2B5EF4-FFF2-40B4-BE49-F238E27FC236}">
                <a16:creationId xmlns:a16="http://schemas.microsoft.com/office/drawing/2014/main" id="{5B19C29B-156B-BB69-B0A6-41B0BDE42EA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49510" y="-116071"/>
            <a:ext cx="1342489" cy="1329061"/>
          </a:xfrm>
          <a:prstGeom prst="rect">
            <a:avLst/>
          </a:prstGeom>
        </p:spPr>
      </p:pic>
    </p:spTree>
    <p:extLst>
      <p:ext uri="{BB962C8B-B14F-4D97-AF65-F5344CB8AC3E}">
        <p14:creationId xmlns:p14="http://schemas.microsoft.com/office/powerpoint/2010/main" val="1799563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6"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598A869-0B32-E25E-60C7-BC27E8D90FD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77C6DED-B459-E0DF-83DB-B2831BFA7B52}"/>
              </a:ext>
            </a:extLst>
          </p:cNvPr>
          <p:cNvSpPr>
            <a:spLocks noGrp="1"/>
          </p:cNvSpPr>
          <p:nvPr>
            <p:ph type="ctrTitle"/>
          </p:nvPr>
        </p:nvSpPr>
        <p:spPr>
          <a:xfrm>
            <a:off x="1524000" y="-1280448"/>
            <a:ext cx="9144000" cy="921925"/>
          </a:xfrm>
        </p:spPr>
        <p:txBody>
          <a:bodyPr/>
          <a:lstStyle/>
          <a:p>
            <a:r>
              <a:rPr lang="en-US" dirty="0"/>
              <a:t>Axis Powers</a:t>
            </a:r>
          </a:p>
        </p:txBody>
      </p:sp>
      <p:sp>
        <p:nvSpPr>
          <p:cNvPr id="11" name="Slide Question">
            <a:extLst>
              <a:ext uri="{FF2B5EF4-FFF2-40B4-BE49-F238E27FC236}">
                <a16:creationId xmlns:a16="http://schemas.microsoft.com/office/drawing/2014/main" id="{17138ED5-B7AD-281A-4768-41DD28EF327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World War 2?</a:t>
            </a:r>
          </a:p>
        </p:txBody>
      </p:sp>
      <p:sp>
        <p:nvSpPr>
          <p:cNvPr id="8" name="Text ">
            <a:extLst>
              <a:ext uri="{FF2B5EF4-FFF2-40B4-BE49-F238E27FC236}">
                <a16:creationId xmlns:a16="http://schemas.microsoft.com/office/drawing/2014/main" id="{6DBFDF56-F00D-7D25-F168-5468E70FF588}"/>
              </a:ext>
            </a:extLst>
          </p:cNvPr>
          <p:cNvSpPr txBox="1"/>
          <p:nvPr/>
        </p:nvSpPr>
        <p:spPr>
          <a:xfrm>
            <a:off x="573706" y="466138"/>
            <a:ext cx="11044588"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invasion of Poland sparked a series of alliances and declarations of war. Many nations were drawn into the conflict. The war was fought between two major alliances: the Allies, which included Britain, the United States, and the Soviet Union, and the Axis powers, led by Germany, Italy, and Japan.</a:t>
            </a:r>
          </a:p>
        </p:txBody>
      </p:sp>
      <p:pic>
        <p:nvPicPr>
          <p:cNvPr id="15" name="logo">
            <a:extLst>
              <a:ext uri="{FF2B5EF4-FFF2-40B4-BE49-F238E27FC236}">
                <a16:creationId xmlns:a16="http://schemas.microsoft.com/office/drawing/2014/main" id="{AFE81B44-8533-369E-575F-D3426E3EF31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pic>
        <p:nvPicPr>
          <p:cNvPr id="4" name="Picture 3"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4CF95357-FDB0-FEA4-96D3-BE065388644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6866" y="2198130"/>
            <a:ext cx="11698268" cy="4014411"/>
          </a:xfrm>
          <a:prstGeom prst="rect">
            <a:avLst/>
          </a:prstGeom>
        </p:spPr>
      </p:pic>
    </p:spTree>
    <p:extLst>
      <p:ext uri="{BB962C8B-B14F-4D97-AF65-F5344CB8AC3E}">
        <p14:creationId xmlns:p14="http://schemas.microsoft.com/office/powerpoint/2010/main" val="7858103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A6DCF21-92DA-28E2-87D4-49101C02DCD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1AF480E-0A7E-347B-F9D5-FF29EB35A5BE}"/>
              </a:ext>
            </a:extLst>
          </p:cNvPr>
          <p:cNvSpPr>
            <a:spLocks noGrp="1"/>
          </p:cNvSpPr>
          <p:nvPr>
            <p:ph type="ctrTitle"/>
          </p:nvPr>
        </p:nvSpPr>
        <p:spPr>
          <a:xfrm>
            <a:off x="1524000" y="-1280448"/>
            <a:ext cx="9144000" cy="921925"/>
          </a:xfrm>
        </p:spPr>
        <p:txBody>
          <a:bodyPr/>
          <a:lstStyle/>
          <a:p>
            <a:r>
              <a:rPr lang="en-US" dirty="0"/>
              <a:t>Britain’s Role</a:t>
            </a:r>
          </a:p>
        </p:txBody>
      </p:sp>
      <p:sp>
        <p:nvSpPr>
          <p:cNvPr id="11" name="Slide Question">
            <a:extLst>
              <a:ext uri="{FF2B5EF4-FFF2-40B4-BE49-F238E27FC236}">
                <a16:creationId xmlns:a16="http://schemas.microsoft.com/office/drawing/2014/main" id="{C55BD8FC-5961-A4FD-40C5-34D3BB29078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World War 2?</a:t>
            </a:r>
          </a:p>
        </p:txBody>
      </p:sp>
      <p:sp>
        <p:nvSpPr>
          <p:cNvPr id="7" name="Title">
            <a:extLst>
              <a:ext uri="{FF2B5EF4-FFF2-40B4-BE49-F238E27FC236}">
                <a16:creationId xmlns:a16="http://schemas.microsoft.com/office/drawing/2014/main" id="{B7E91EE8-ABDF-B3DB-2767-8085796EE2E8}"/>
              </a:ext>
            </a:extLst>
          </p:cNvPr>
          <p:cNvSpPr txBox="1">
            <a:spLocks/>
          </p:cNvSpPr>
          <p:nvPr/>
        </p:nvSpPr>
        <p:spPr>
          <a:xfrm>
            <a:off x="494269" y="475661"/>
            <a:ext cx="989796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Britain’s role in World War 2</a:t>
            </a:r>
          </a:p>
        </p:txBody>
      </p:sp>
      <p:pic>
        <p:nvPicPr>
          <p:cNvPr id="15" name="logo">
            <a:extLst>
              <a:ext uri="{FF2B5EF4-FFF2-40B4-BE49-F238E27FC236}">
                <a16:creationId xmlns:a16="http://schemas.microsoft.com/office/drawing/2014/main" id="{5F9C441F-E0E0-191D-C95A-29A1062EB5C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49510" y="-28614"/>
            <a:ext cx="1342489" cy="1329061"/>
          </a:xfrm>
          <a:prstGeom prst="rect">
            <a:avLst/>
          </a:prstGeom>
        </p:spPr>
      </p:pic>
      <p:grpSp>
        <p:nvGrpSpPr>
          <p:cNvPr id="4" name="Group 3" descr="A black and white photograph of a group Neville Chamberlain and a group of men infant of a microphone.">
            <a:extLst>
              <a:ext uri="{FF2B5EF4-FFF2-40B4-BE49-F238E27FC236}">
                <a16:creationId xmlns:a16="http://schemas.microsoft.com/office/drawing/2014/main" id="{B333DEA5-D2FF-25D7-3C88-9C059D000644}"/>
              </a:ext>
            </a:extLst>
          </p:cNvPr>
          <p:cNvGrpSpPr/>
          <p:nvPr/>
        </p:nvGrpSpPr>
        <p:grpSpPr>
          <a:xfrm>
            <a:off x="864131" y="1447607"/>
            <a:ext cx="4943957" cy="3448645"/>
            <a:chOff x="760399" y="1022624"/>
            <a:chExt cx="4943957" cy="3448645"/>
          </a:xfrm>
        </p:grpSpPr>
        <p:pic>
          <p:nvPicPr>
            <p:cNvPr id="6" name="Picture 5" descr="A person in a black coat holding a piece of paper&#10;&#10;Description automatically generated">
              <a:extLst>
                <a:ext uri="{FF2B5EF4-FFF2-40B4-BE49-F238E27FC236}">
                  <a16:creationId xmlns:a16="http://schemas.microsoft.com/office/drawing/2014/main" id="{C2FA05A7-864D-743A-5B02-D6128D70B2B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60399" y="1022624"/>
              <a:ext cx="4943957" cy="3448645"/>
            </a:xfrm>
            <a:prstGeom prst="rect">
              <a:avLst/>
            </a:prstGeom>
            <a:ln w="28575">
              <a:solidFill>
                <a:schemeClr val="tx1"/>
              </a:solidFill>
            </a:ln>
          </p:spPr>
        </p:pic>
        <p:sp>
          <p:nvSpPr>
            <p:cNvPr id="10" name="TextBox 9">
              <a:extLst>
                <a:ext uri="{FF2B5EF4-FFF2-40B4-BE49-F238E27FC236}">
                  <a16:creationId xmlns:a16="http://schemas.microsoft.com/office/drawing/2014/main" id="{1EDD561D-3E39-2176-6AB4-174BF0273B24}"/>
                </a:ext>
              </a:extLst>
            </p:cNvPr>
            <p:cNvSpPr txBox="1"/>
            <p:nvPr/>
          </p:nvSpPr>
          <p:spPr>
            <a:xfrm>
              <a:off x="760400" y="4194270"/>
              <a:ext cx="1833101" cy="276999"/>
            </a:xfrm>
            <a:prstGeom prst="rect">
              <a:avLst/>
            </a:prstGeom>
            <a:noFill/>
          </p:spPr>
          <p:txBody>
            <a:bodyPr wrap="square">
              <a:spAutoFit/>
            </a:bodyPr>
            <a:lstStyle/>
            <a:p>
              <a:r>
                <a:rPr lang="en-GB" sz="1200" b="0" i="0" dirty="0">
                  <a:solidFill>
                    <a:schemeClr val="bg2">
                      <a:lumMod val="50000"/>
                    </a:schemeClr>
                  </a:solidFill>
                  <a:effectLst/>
                  <a:latin typeface="Nunito" panose="02000503000000000000" pitchFamily="2" charset="77"/>
                </a:rPr>
                <a:t>© IWM HU 4255</a:t>
              </a:r>
              <a:endParaRPr lang="en-GB" sz="1200" dirty="0">
                <a:solidFill>
                  <a:schemeClr val="bg2">
                    <a:lumMod val="50000"/>
                  </a:schemeClr>
                </a:solidFill>
                <a:latin typeface="Nunito" panose="02000503000000000000" pitchFamily="2" charset="77"/>
              </a:endParaRPr>
            </a:p>
          </p:txBody>
        </p:sp>
      </p:grpSp>
      <p:grpSp>
        <p:nvGrpSpPr>
          <p:cNvPr id="5" name="Caption" descr="Neville Chamberlain, in 1938, holding a piece of paper that he and Adolf Hitler had signed. On it was the quote, “a desire never to go to war again.”">
            <a:extLst>
              <a:ext uri="{FF2B5EF4-FFF2-40B4-BE49-F238E27FC236}">
                <a16:creationId xmlns:a16="http://schemas.microsoft.com/office/drawing/2014/main" id="{EE0B128B-0907-7B2F-0B1D-4C3F177F118C}"/>
              </a:ext>
            </a:extLst>
          </p:cNvPr>
          <p:cNvGrpSpPr/>
          <p:nvPr/>
        </p:nvGrpSpPr>
        <p:grpSpPr>
          <a:xfrm>
            <a:off x="615257" y="5051116"/>
            <a:ext cx="5854958" cy="1034899"/>
            <a:chOff x="5121850" y="2460130"/>
            <a:chExt cx="5854958" cy="1034899"/>
          </a:xfrm>
        </p:grpSpPr>
        <p:pic>
          <p:nvPicPr>
            <p:cNvPr id="2" name="Picture 1">
              <a:extLst>
                <a:ext uri="{FF2B5EF4-FFF2-40B4-BE49-F238E27FC236}">
                  <a16:creationId xmlns:a16="http://schemas.microsoft.com/office/drawing/2014/main" id="{DEFE8E15-8DA5-84CF-DDE3-6BAC0ECF457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BE2A9392-A1C6-57EA-F9C6-DA56E545C7C3}"/>
                </a:ext>
              </a:extLst>
            </p:cNvPr>
            <p:cNvSpPr txBox="1"/>
            <p:nvPr/>
          </p:nvSpPr>
          <p:spPr>
            <a:xfrm>
              <a:off x="5296421" y="2460130"/>
              <a:ext cx="568038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Neville Chamberlain, in 1938, holding a piece of paper that he and Adolf Hitler had signed. On it was the quote, “a desire never to go to war again.”</a:t>
              </a:r>
            </a:p>
          </p:txBody>
        </p:sp>
      </p:grpSp>
      <p:sp>
        <p:nvSpPr>
          <p:cNvPr id="8" name="Text ">
            <a:extLst>
              <a:ext uri="{FF2B5EF4-FFF2-40B4-BE49-F238E27FC236}">
                <a16:creationId xmlns:a16="http://schemas.microsoft.com/office/drawing/2014/main" id="{ABCFC45F-4F8B-EBB4-A042-A02E5A417535}"/>
              </a:ext>
            </a:extLst>
          </p:cNvPr>
          <p:cNvSpPr txBox="1"/>
          <p:nvPr/>
        </p:nvSpPr>
        <p:spPr>
          <a:xfrm>
            <a:off x="6383914" y="1563449"/>
            <a:ext cx="5228299"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years leading up to World War II, tensions were rising across Europe. Adolf Hitler, the leader of Germany, had been expanding his power and influence by taking over neighbouring territories such as Austria and the Czechoslovak Republic.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British government, under Prime Minister Neville Chamberlain, hoped to avoid another war, so agreed to let Germany take this land if they promised not to take any more. </a:t>
            </a:r>
          </a:p>
        </p:txBody>
      </p:sp>
    </p:spTree>
    <p:extLst>
      <p:ext uri="{BB962C8B-B14F-4D97-AF65-F5344CB8AC3E}">
        <p14:creationId xmlns:p14="http://schemas.microsoft.com/office/powerpoint/2010/main" val="6677395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4403BA8-B165-01EA-BEEC-F6B3FC623BE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92FE6EB-89C5-83C1-47DA-42A9559FEC17}"/>
              </a:ext>
            </a:extLst>
          </p:cNvPr>
          <p:cNvSpPr>
            <a:spLocks noGrp="1"/>
          </p:cNvSpPr>
          <p:nvPr>
            <p:ph type="ctrTitle"/>
          </p:nvPr>
        </p:nvSpPr>
        <p:spPr>
          <a:xfrm>
            <a:off x="1524000" y="-1280448"/>
            <a:ext cx="9144000" cy="921925"/>
          </a:xfrm>
        </p:spPr>
        <p:txBody>
          <a:bodyPr/>
          <a:lstStyle/>
          <a:p>
            <a:r>
              <a:rPr lang="en-US" dirty="0"/>
              <a:t>War Declared</a:t>
            </a:r>
          </a:p>
        </p:txBody>
      </p:sp>
      <p:sp>
        <p:nvSpPr>
          <p:cNvPr id="11" name="Slide Question">
            <a:extLst>
              <a:ext uri="{FF2B5EF4-FFF2-40B4-BE49-F238E27FC236}">
                <a16:creationId xmlns:a16="http://schemas.microsoft.com/office/drawing/2014/main" id="{7F00E6F6-90AA-C12F-2C4B-EE70D5E2661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World War 2?</a:t>
            </a:r>
          </a:p>
        </p:txBody>
      </p:sp>
      <p:grpSp>
        <p:nvGrpSpPr>
          <p:cNvPr id="4" name="Group 3" descr="A news paper that had the headline &quot;War Declared By Britain and France&quot; dated September 4th 1939.">
            <a:extLst>
              <a:ext uri="{FF2B5EF4-FFF2-40B4-BE49-F238E27FC236}">
                <a16:creationId xmlns:a16="http://schemas.microsoft.com/office/drawing/2014/main" id="{60EBE1C5-03F6-E2DB-44A7-602D38955F7B}"/>
              </a:ext>
            </a:extLst>
          </p:cNvPr>
          <p:cNvGrpSpPr/>
          <p:nvPr/>
        </p:nvGrpSpPr>
        <p:grpSpPr>
          <a:xfrm rot="21422794">
            <a:off x="622309" y="632591"/>
            <a:ext cx="6190896" cy="4135834"/>
            <a:chOff x="4359603" y="2309586"/>
            <a:chExt cx="6190896" cy="4135834"/>
          </a:xfrm>
        </p:grpSpPr>
        <p:pic>
          <p:nvPicPr>
            <p:cNvPr id="6" name="Picture 5" descr="A photograph of a newspaper from Daily Herald with the headline 'War Declared By Britain and France'.">
              <a:extLst>
                <a:ext uri="{FF2B5EF4-FFF2-40B4-BE49-F238E27FC236}">
                  <a16:creationId xmlns:a16="http://schemas.microsoft.com/office/drawing/2014/main" id="{3C394049-289D-4376-FF03-AE3136395A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59603" y="2389414"/>
              <a:ext cx="6136343" cy="4056006"/>
            </a:xfrm>
            <a:prstGeom prst="rect">
              <a:avLst/>
            </a:prstGeom>
            <a:ln w="28575">
              <a:solidFill>
                <a:schemeClr val="tx1"/>
              </a:solidFill>
            </a:ln>
          </p:spPr>
        </p:pic>
        <p:sp>
          <p:nvSpPr>
            <p:cNvPr id="10" name="TextBox 9">
              <a:extLst>
                <a:ext uri="{FF2B5EF4-FFF2-40B4-BE49-F238E27FC236}">
                  <a16:creationId xmlns:a16="http://schemas.microsoft.com/office/drawing/2014/main" id="{BF3DB913-F025-3252-7F79-1D0F284D0862}"/>
                </a:ext>
              </a:extLst>
            </p:cNvPr>
            <p:cNvSpPr txBox="1"/>
            <p:nvPr/>
          </p:nvSpPr>
          <p:spPr>
            <a:xfrm>
              <a:off x="8717398" y="2309586"/>
              <a:ext cx="1833101" cy="215444"/>
            </a:xfrm>
            <a:prstGeom prst="rect">
              <a:avLst/>
            </a:prstGeom>
            <a:noFill/>
          </p:spPr>
          <p:txBody>
            <a:bodyPr wrap="square">
              <a:spAutoFit/>
            </a:bodyPr>
            <a:lstStyle/>
            <a:p>
              <a:pPr algn="r"/>
              <a:r>
                <a:rPr lang="en-GB" sz="800" b="0" i="0" dirty="0">
                  <a:solidFill>
                    <a:schemeClr val="bg2">
                      <a:lumMod val="50000"/>
                    </a:schemeClr>
                  </a:solidFill>
                  <a:effectLst/>
                  <a:latin typeface="Nunito" panose="02000503000000000000" pitchFamily="2" charset="77"/>
                </a:rPr>
                <a:t>© British Newspaper Archive</a:t>
              </a:r>
              <a:endParaRPr lang="en-GB" sz="800" dirty="0">
                <a:solidFill>
                  <a:schemeClr val="bg2">
                    <a:lumMod val="50000"/>
                  </a:schemeClr>
                </a:solidFill>
                <a:latin typeface="Nunito" panose="02000503000000000000" pitchFamily="2" charset="77"/>
              </a:endParaRPr>
            </a:p>
          </p:txBody>
        </p:sp>
      </p:grpSp>
      <p:sp>
        <p:nvSpPr>
          <p:cNvPr id="8" name="Text ">
            <a:extLst>
              <a:ext uri="{FF2B5EF4-FFF2-40B4-BE49-F238E27FC236}">
                <a16:creationId xmlns:a16="http://schemas.microsoft.com/office/drawing/2014/main" id="{77C9CB38-F157-D474-B2D9-CF39AB2F3825}"/>
              </a:ext>
            </a:extLst>
          </p:cNvPr>
          <p:cNvSpPr txBox="1"/>
          <p:nvPr/>
        </p:nvSpPr>
        <p:spPr>
          <a:xfrm>
            <a:off x="7077868" y="608542"/>
            <a:ext cx="4477739" cy="4212692"/>
          </a:xfrm>
          <a:prstGeom prst="rect">
            <a:avLst/>
          </a:prstGeom>
          <a:noFill/>
        </p:spPr>
        <p:txBody>
          <a:bodyPr wrap="square">
            <a:spAutoFit/>
          </a:bodyPr>
          <a:lstStyle/>
          <a:p>
            <a:pPr>
              <a:lnSpc>
                <a:spcPct val="150000"/>
              </a:lnSpc>
            </a:pPr>
            <a:r>
              <a:rPr lang="en-GB" dirty="0">
                <a:latin typeface="Linkpen 17a Print" panose="03050602060000000000" pitchFamily="66" charset="77"/>
              </a:rPr>
              <a:t>On September the 3rd 1939, Germany invaded Poland. The British government sent a letter demanding that Germany withdraw its troops from Poland. It warned that if they did not, Britain would ‘fulfil its obligations to Poland’. This was quickly rejected and Britain declared war on Germany.</a:t>
            </a:r>
          </a:p>
        </p:txBody>
      </p:sp>
      <p:sp>
        <p:nvSpPr>
          <p:cNvPr id="12" name="Text ">
            <a:extLst>
              <a:ext uri="{FF2B5EF4-FFF2-40B4-BE49-F238E27FC236}">
                <a16:creationId xmlns:a16="http://schemas.microsoft.com/office/drawing/2014/main" id="{15005AE2-D404-1E22-137F-2583E7D5115A}"/>
              </a:ext>
            </a:extLst>
          </p:cNvPr>
          <p:cNvSpPr txBox="1"/>
          <p:nvPr/>
        </p:nvSpPr>
        <p:spPr>
          <a:xfrm>
            <a:off x="2388876" y="5156746"/>
            <a:ext cx="7414248" cy="977191"/>
          </a:xfrm>
          <a:prstGeom prst="rect">
            <a:avLst/>
          </a:prstGeom>
          <a:noFill/>
        </p:spPr>
        <p:txBody>
          <a:bodyPr wrap="square">
            <a:spAutoFit/>
          </a:bodyPr>
          <a:lstStyle/>
          <a:p>
            <a:pPr algn="ctr">
              <a:lnSpc>
                <a:spcPct val="150000"/>
              </a:lnSpc>
            </a:pPr>
            <a:r>
              <a:rPr lang="en-GB" sz="2000" dirty="0">
                <a:latin typeface="Linkpen 17a Print" panose="03050602060000000000" pitchFamily="66" charset="77"/>
              </a:rPr>
              <a:t>Just over 20 years after the end of World War 1, Britain was at war once again.</a:t>
            </a:r>
          </a:p>
        </p:txBody>
      </p:sp>
      <p:pic>
        <p:nvPicPr>
          <p:cNvPr id="15" name="logo">
            <a:extLst>
              <a:ext uri="{FF2B5EF4-FFF2-40B4-BE49-F238E27FC236}">
                <a16:creationId xmlns:a16="http://schemas.microsoft.com/office/drawing/2014/main" id="{2AD44939-8383-DDE7-8884-73368952851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21390255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style.rotation</p:attrName>
                                        </p:attrNameLst>
                                      </p:cBhvr>
                                      <p:tavLst>
                                        <p:tav tm="0">
                                          <p:val>
                                            <p:fltVal val="720"/>
                                          </p:val>
                                        </p:tav>
                                        <p:tav tm="100000">
                                          <p:val>
                                            <p:fltVal val="0"/>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ppt_w</p:attrName>
                                        </p:attrNameLst>
                                      </p:cBhvr>
                                      <p:tavLst>
                                        <p:tav tm="0">
                                          <p:val>
                                            <p:fltVal val="0"/>
                                          </p:val>
                                        </p:tav>
                                        <p:tav tm="100000">
                                          <p:val>
                                            <p:strVal val="#ppt_w"/>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Effect transition="in" filter="fade">
                                      <p:cBhvr>
                                        <p:cTn id="18"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2"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0AD379C-F97A-08BC-70AF-95BCF0E49B0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E2F6ABD-06C4-F6B1-DEDD-10CACD503A66}"/>
              </a:ext>
            </a:extLst>
          </p:cNvPr>
          <p:cNvSpPr>
            <a:spLocks noGrp="1"/>
          </p:cNvSpPr>
          <p:nvPr>
            <p:ph type="ctrTitle"/>
          </p:nvPr>
        </p:nvSpPr>
        <p:spPr>
          <a:xfrm>
            <a:off x="1524000" y="-1280448"/>
            <a:ext cx="9144000" cy="921925"/>
          </a:xfrm>
        </p:spPr>
        <p:txBody>
          <a:bodyPr/>
          <a:lstStyle/>
          <a:p>
            <a:r>
              <a:rPr lang="en-US" dirty="0"/>
              <a:t>Evacuation</a:t>
            </a:r>
          </a:p>
        </p:txBody>
      </p:sp>
      <p:sp>
        <p:nvSpPr>
          <p:cNvPr id="11" name="Slide Question">
            <a:extLst>
              <a:ext uri="{FF2B5EF4-FFF2-40B4-BE49-F238E27FC236}">
                <a16:creationId xmlns:a16="http://schemas.microsoft.com/office/drawing/2014/main" id="{9006165C-FB27-3D73-BC93-3812BFC7C23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World War 2?</a:t>
            </a:r>
          </a:p>
        </p:txBody>
      </p:sp>
      <p:sp>
        <p:nvSpPr>
          <p:cNvPr id="8" name="Text ">
            <a:extLst>
              <a:ext uri="{FF2B5EF4-FFF2-40B4-BE49-F238E27FC236}">
                <a16:creationId xmlns:a16="http://schemas.microsoft.com/office/drawing/2014/main" id="{8E498A68-B8D0-F858-DE20-56CC2FD21CBC}"/>
              </a:ext>
            </a:extLst>
          </p:cNvPr>
          <p:cNvSpPr txBox="1"/>
          <p:nvPr/>
        </p:nvSpPr>
        <p:spPr>
          <a:xfrm>
            <a:off x="559979" y="497562"/>
            <a:ext cx="7009617"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September 1939, Britain prepared for war by evacuating children and pregnant women to the countryside. Young children would often be evacuated with their mother but children who were old enough to go to school would go on their own, to live with people that they’d never met before in their lives.</a:t>
            </a:r>
          </a:p>
        </p:txBody>
      </p:sp>
      <p:sp>
        <p:nvSpPr>
          <p:cNvPr id="9" name="Text-red">
            <a:extLst>
              <a:ext uri="{FF2B5EF4-FFF2-40B4-BE49-F238E27FC236}">
                <a16:creationId xmlns:a16="http://schemas.microsoft.com/office/drawing/2014/main" id="{4DD6C9F4-E5DA-950F-087C-FBFDCC490462}"/>
              </a:ext>
            </a:extLst>
          </p:cNvPr>
          <p:cNvSpPr txBox="1"/>
          <p:nvPr/>
        </p:nvSpPr>
        <p:spPr>
          <a:xfrm>
            <a:off x="633690" y="2951946"/>
            <a:ext cx="6710540" cy="1015663"/>
          </a:xfrm>
          <a:prstGeom prst="rect">
            <a:avLst/>
          </a:prstGeom>
          <a:noFill/>
        </p:spPr>
        <p:txBody>
          <a:bodyPr wrap="square">
            <a:spAutoFit/>
          </a:bodyPr>
          <a:lstStyle/>
          <a:p>
            <a:pPr algn="ctr"/>
            <a:r>
              <a:rPr lang="en-GB" sz="3000" dirty="0">
                <a:solidFill>
                  <a:srgbClr val="EC5E43"/>
                </a:solidFill>
                <a:latin typeface="Superclarendon Rg" panose="02000505080000020003" pitchFamily="2" charset="77"/>
              </a:rPr>
              <a:t>Why do you think they were sent to the countryside?</a:t>
            </a:r>
          </a:p>
        </p:txBody>
      </p:sp>
      <p:grpSp>
        <p:nvGrpSpPr>
          <p:cNvPr id="4" name="Group 3" descr="A poster with a man talking to a little boy. The text says &quot;Leave this to us sonny - You ought to be out of London&quot;. A caption at the bottom says &quot;Ministry of Health Evacuation Scheme&quot;.">
            <a:extLst>
              <a:ext uri="{FF2B5EF4-FFF2-40B4-BE49-F238E27FC236}">
                <a16:creationId xmlns:a16="http://schemas.microsoft.com/office/drawing/2014/main" id="{9332DE7A-E886-B6D6-60E3-30C2D230C7FB}"/>
              </a:ext>
            </a:extLst>
          </p:cNvPr>
          <p:cNvGrpSpPr/>
          <p:nvPr/>
        </p:nvGrpSpPr>
        <p:grpSpPr>
          <a:xfrm>
            <a:off x="7673119" y="541104"/>
            <a:ext cx="3958902" cy="5775791"/>
            <a:chOff x="8381119" y="-551542"/>
            <a:chExt cx="3958902" cy="5775791"/>
          </a:xfrm>
        </p:grpSpPr>
        <p:pic>
          <p:nvPicPr>
            <p:cNvPr id="6" name="Picture 5" descr="A person and child with a bag&#10;&#10;Description automatically generated">
              <a:extLst>
                <a:ext uri="{FF2B5EF4-FFF2-40B4-BE49-F238E27FC236}">
                  <a16:creationId xmlns:a16="http://schemas.microsoft.com/office/drawing/2014/main" id="{618200FF-BB09-CCAC-AE31-C26218EE012F}"/>
                </a:ext>
              </a:extLst>
            </p:cNvPr>
            <p:cNvPicPr>
              <a:picLocks noChangeAspect="1"/>
            </p:cNvPicPr>
            <p:nvPr/>
          </p:nvPicPr>
          <p:blipFill>
            <a:blip r:embed="rId4"/>
            <a:stretch>
              <a:fillRect/>
            </a:stretch>
          </p:blipFill>
          <p:spPr>
            <a:xfrm>
              <a:off x="8439140" y="-551542"/>
              <a:ext cx="3900881" cy="5754606"/>
            </a:xfrm>
            <a:prstGeom prst="rect">
              <a:avLst/>
            </a:prstGeom>
            <a:ln w="28575">
              <a:solidFill>
                <a:schemeClr val="tx1"/>
              </a:solidFill>
            </a:ln>
          </p:spPr>
        </p:pic>
        <p:sp>
          <p:nvSpPr>
            <p:cNvPr id="10" name="TextBox 9">
              <a:extLst>
                <a:ext uri="{FF2B5EF4-FFF2-40B4-BE49-F238E27FC236}">
                  <a16:creationId xmlns:a16="http://schemas.microsoft.com/office/drawing/2014/main" id="{87CA209A-A1F2-0FF8-DB00-325D1D1B9693}"/>
                </a:ext>
              </a:extLst>
            </p:cNvPr>
            <p:cNvSpPr txBox="1"/>
            <p:nvPr/>
          </p:nvSpPr>
          <p:spPr>
            <a:xfrm>
              <a:off x="8381119" y="5024194"/>
              <a:ext cx="1986441" cy="200055"/>
            </a:xfrm>
            <a:prstGeom prst="rect">
              <a:avLst/>
            </a:prstGeom>
            <a:noFill/>
          </p:spPr>
          <p:txBody>
            <a:bodyPr wrap="none" rtlCol="0">
              <a:spAutoFit/>
            </a:bodyPr>
            <a:lstStyle/>
            <a:p>
              <a:r>
                <a:rPr lang="en-GB" sz="700" dirty="0">
                  <a:solidFill>
                    <a:srgbClr val="9F9E9B"/>
                  </a:solidFill>
                  <a:latin typeface="Nunito" panose="02000503000000000000" pitchFamily="2" charset="77"/>
                </a:rPr>
                <a:t>© Public Domain from Wikimedia Commons</a:t>
              </a:r>
            </a:p>
          </p:txBody>
        </p:sp>
      </p:grpSp>
      <p:pic>
        <p:nvPicPr>
          <p:cNvPr id="15" name="logo">
            <a:extLst>
              <a:ext uri="{FF2B5EF4-FFF2-40B4-BE49-F238E27FC236}">
                <a16:creationId xmlns:a16="http://schemas.microsoft.com/office/drawing/2014/main" id="{399D4FD0-753C-153A-F533-6DB62A20D3C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49510" y="0"/>
            <a:ext cx="1342489" cy="1329061"/>
          </a:xfrm>
          <a:prstGeom prst="rect">
            <a:avLst/>
          </a:prstGeom>
        </p:spPr>
      </p:pic>
      <p:sp>
        <p:nvSpPr>
          <p:cNvPr id="12" name="Text ">
            <a:extLst>
              <a:ext uri="{FF2B5EF4-FFF2-40B4-BE49-F238E27FC236}">
                <a16:creationId xmlns:a16="http://schemas.microsoft.com/office/drawing/2014/main" id="{CB2FC7A9-514D-04A0-2E19-D4C080CA92FE}"/>
              </a:ext>
            </a:extLst>
          </p:cNvPr>
          <p:cNvSpPr txBox="1"/>
          <p:nvPr/>
        </p:nvSpPr>
        <p:spPr>
          <a:xfrm>
            <a:off x="470047" y="4136055"/>
            <a:ext cx="7009617"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aim of evacuation was to protect children from the dangers of bombings and potential invasion which were much more likely to happen in the cities. The mission to evacuate the children was known as Operation Pied Piper.</a:t>
            </a:r>
          </a:p>
        </p:txBody>
      </p:sp>
    </p:spTree>
    <p:extLst>
      <p:ext uri="{BB962C8B-B14F-4D97-AF65-F5344CB8AC3E}">
        <p14:creationId xmlns:p14="http://schemas.microsoft.com/office/powerpoint/2010/main" val="4659068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Effect transition="in" filter="fade">
                                      <p:cBhvr>
                                        <p:cTn id="20"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p:bldP spid="12"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DD882C5-ED29-7C10-EB8A-8857C8EDB6E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3DE1D149-1F1C-D496-1AE4-155B57E48CB2}"/>
              </a:ext>
            </a:extLst>
          </p:cNvPr>
          <p:cNvSpPr>
            <a:spLocks noGrp="1"/>
          </p:cNvSpPr>
          <p:nvPr>
            <p:ph type="ctrTitle"/>
          </p:nvPr>
        </p:nvSpPr>
        <p:spPr>
          <a:xfrm>
            <a:off x="1524000" y="-1280448"/>
            <a:ext cx="9144000" cy="921925"/>
          </a:xfrm>
        </p:spPr>
        <p:txBody>
          <a:bodyPr/>
          <a:lstStyle/>
          <a:p>
            <a:r>
              <a:rPr lang="en-US" dirty="0"/>
              <a:t>Evacuation part 2</a:t>
            </a:r>
          </a:p>
        </p:txBody>
      </p:sp>
      <p:sp>
        <p:nvSpPr>
          <p:cNvPr id="11" name="Slide Question">
            <a:extLst>
              <a:ext uri="{FF2B5EF4-FFF2-40B4-BE49-F238E27FC236}">
                <a16:creationId xmlns:a16="http://schemas.microsoft.com/office/drawing/2014/main" id="{ED08C8B0-BA20-0C69-F0D2-80228C0CEAD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World War 2 affect people from Norwich?</a:t>
            </a:r>
          </a:p>
        </p:txBody>
      </p:sp>
      <p:sp>
        <p:nvSpPr>
          <p:cNvPr id="8" name="Text ">
            <a:extLst>
              <a:ext uri="{FF2B5EF4-FFF2-40B4-BE49-F238E27FC236}">
                <a16:creationId xmlns:a16="http://schemas.microsoft.com/office/drawing/2014/main" id="{BC811448-F244-95CA-A4F3-D1E18936989F}"/>
              </a:ext>
            </a:extLst>
          </p:cNvPr>
          <p:cNvSpPr txBox="1"/>
          <p:nvPr/>
        </p:nvSpPr>
        <p:spPr>
          <a:xfrm>
            <a:off x="1146630" y="1049347"/>
            <a:ext cx="6942839" cy="4478149"/>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Norfolk, with the exception of Norwich and Great Yarmouth, was a designated reception area and received evacuees from places like London and Kent.</a:t>
            </a:r>
          </a:p>
          <a:p>
            <a:pPr>
              <a:lnSpc>
                <a:spcPct val="150000"/>
              </a:lnSpc>
            </a:pPr>
            <a:endParaRPr lang="en-GB" sz="2400" dirty="0">
              <a:latin typeface="Linkpen 17a Print" panose="03050602060000000000" pitchFamily="66" charset="77"/>
            </a:endParaRPr>
          </a:p>
          <a:p>
            <a:pPr>
              <a:lnSpc>
                <a:spcPct val="150000"/>
              </a:lnSpc>
            </a:pPr>
            <a:r>
              <a:rPr lang="en-GB" sz="2400" dirty="0">
                <a:latin typeface="Linkpen 17a Print" panose="03050602060000000000" pitchFamily="66" charset="77"/>
              </a:rPr>
              <a:t>Some children from Norwich were evacuated to nearby Wymondham. </a:t>
            </a:r>
          </a:p>
        </p:txBody>
      </p:sp>
      <p:pic>
        <p:nvPicPr>
          <p:cNvPr id="15" name="logo">
            <a:extLst>
              <a:ext uri="{FF2B5EF4-FFF2-40B4-BE49-F238E27FC236}">
                <a16:creationId xmlns:a16="http://schemas.microsoft.com/office/drawing/2014/main" id="{74B17861-40C0-3F23-D905-541E82B7419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pic>
        <p:nvPicPr>
          <p:cNvPr id="4" name="Picture 3" descr="An illustration of a 1940's woman with a child standing infant of her.">
            <a:extLst>
              <a:ext uri="{FF2B5EF4-FFF2-40B4-BE49-F238E27FC236}">
                <a16:creationId xmlns:a16="http://schemas.microsoft.com/office/drawing/2014/main" id="{04C5D69E-029B-3F82-1099-F357337B76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76599" y="273030"/>
            <a:ext cx="3168771" cy="9242249"/>
          </a:xfrm>
          <a:prstGeom prst="rect">
            <a:avLst/>
          </a:prstGeom>
        </p:spPr>
      </p:pic>
    </p:spTree>
    <p:extLst>
      <p:ext uri="{BB962C8B-B14F-4D97-AF65-F5344CB8AC3E}">
        <p14:creationId xmlns:p14="http://schemas.microsoft.com/office/powerpoint/2010/main" val="14352589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decel="5000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ppt_x"/>
                                          </p:val>
                                        </p:tav>
                                        <p:tav tm="100000">
                                          <p:val>
                                            <p:strVal val="#ppt_x"/>
                                          </p:val>
                                        </p:tav>
                                      </p:tavLst>
                                    </p:anim>
                                    <p:anim calcmode="lin" valueType="num">
                                      <p:cBhvr additive="base">
                                        <p:cTn id="17"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0E6A890-2B33-A5EF-FC58-29B0330AAC0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2DE4DD5-F9E3-7556-06FC-128A17A5F7F0}"/>
              </a:ext>
            </a:extLst>
          </p:cNvPr>
          <p:cNvSpPr>
            <a:spLocks noGrp="1"/>
          </p:cNvSpPr>
          <p:nvPr>
            <p:ph type="ctrTitle"/>
          </p:nvPr>
        </p:nvSpPr>
        <p:spPr>
          <a:xfrm>
            <a:off x="1524000" y="-1280448"/>
            <a:ext cx="9144000" cy="921925"/>
          </a:xfrm>
        </p:spPr>
        <p:txBody>
          <a:bodyPr/>
          <a:lstStyle/>
          <a:p>
            <a:r>
              <a:rPr lang="en-US" dirty="0"/>
              <a:t>Shelter</a:t>
            </a:r>
          </a:p>
        </p:txBody>
      </p:sp>
      <p:sp>
        <p:nvSpPr>
          <p:cNvPr id="11" name="Slide Question">
            <a:extLst>
              <a:ext uri="{FF2B5EF4-FFF2-40B4-BE49-F238E27FC236}">
                <a16:creationId xmlns:a16="http://schemas.microsoft.com/office/drawing/2014/main" id="{A8CE0DAA-734D-F3F9-B2B7-0F5C4B2E344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World War 2 affect people from Norwich?</a:t>
            </a:r>
          </a:p>
        </p:txBody>
      </p:sp>
      <p:sp>
        <p:nvSpPr>
          <p:cNvPr id="8" name="Text ">
            <a:extLst>
              <a:ext uri="{FF2B5EF4-FFF2-40B4-BE49-F238E27FC236}">
                <a16:creationId xmlns:a16="http://schemas.microsoft.com/office/drawing/2014/main" id="{DF7F2256-3864-7E49-0C7A-0799DB8E4A3F}"/>
              </a:ext>
            </a:extLst>
          </p:cNvPr>
          <p:cNvSpPr txBox="1"/>
          <p:nvPr/>
        </p:nvSpPr>
        <p:spPr>
          <a:xfrm>
            <a:off x="417737" y="406761"/>
            <a:ext cx="10961463" cy="473206"/>
          </a:xfrm>
          <a:prstGeom prst="rect">
            <a:avLst/>
          </a:prstGeom>
          <a:noFill/>
        </p:spPr>
        <p:txBody>
          <a:bodyPr wrap="square">
            <a:spAutoFit/>
          </a:bodyPr>
          <a:lstStyle/>
          <a:p>
            <a:pPr>
              <a:lnSpc>
                <a:spcPct val="150000"/>
              </a:lnSpc>
            </a:pPr>
            <a:r>
              <a:rPr lang="en-GB" dirty="0">
                <a:latin typeface="Linkpen 17a Print" panose="03050602060000000000" pitchFamily="66" charset="77"/>
              </a:rPr>
              <a:t>To prepare for the threat of attacks from the air, air raid shelters were built.</a:t>
            </a:r>
          </a:p>
        </p:txBody>
      </p:sp>
      <p:pic>
        <p:nvPicPr>
          <p:cNvPr id="15" name="logo">
            <a:extLst>
              <a:ext uri="{FF2B5EF4-FFF2-40B4-BE49-F238E27FC236}">
                <a16:creationId xmlns:a16="http://schemas.microsoft.com/office/drawing/2014/main" id="{89D4B7C1-B466-8180-0680-915FE8574DE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pic>
        <p:nvPicPr>
          <p:cNvPr id="4" name="Picture 3" descr="A black and white photograph of metal shelters made of corrugated metal.">
            <a:extLst>
              <a:ext uri="{FF2B5EF4-FFF2-40B4-BE49-F238E27FC236}">
                <a16:creationId xmlns:a16="http://schemas.microsoft.com/office/drawing/2014/main" id="{0B038425-1F6B-AE16-CD0F-258DBFAE31F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8965" y="1206012"/>
            <a:ext cx="3484606" cy="2992582"/>
          </a:xfrm>
          <a:prstGeom prst="rect">
            <a:avLst/>
          </a:prstGeom>
          <a:ln w="28575">
            <a:solidFill>
              <a:schemeClr val="tx1"/>
            </a:solidFill>
          </a:ln>
        </p:spPr>
      </p:pic>
      <p:pic>
        <p:nvPicPr>
          <p:cNvPr id="6" name="Picture 5" descr="A black and white photograph of a metal cage shelter inside a house.">
            <a:extLst>
              <a:ext uri="{FF2B5EF4-FFF2-40B4-BE49-F238E27FC236}">
                <a16:creationId xmlns:a16="http://schemas.microsoft.com/office/drawing/2014/main" id="{03D9961C-CA00-EF1D-7BC3-2E4F7B63427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126863" y="1206012"/>
            <a:ext cx="3484605" cy="2992582"/>
          </a:xfrm>
          <a:prstGeom prst="rect">
            <a:avLst/>
          </a:prstGeom>
          <a:ln w="28575">
            <a:solidFill>
              <a:schemeClr val="tx1"/>
            </a:solidFill>
          </a:ln>
        </p:spPr>
      </p:pic>
      <p:grpSp>
        <p:nvGrpSpPr>
          <p:cNvPr id="17" name="Group 16" descr="A black and white photo of a destroyed house with ruble where where, an Anderson Shelter is still standing among it, a man is looking at it.">
            <a:extLst>
              <a:ext uri="{FF2B5EF4-FFF2-40B4-BE49-F238E27FC236}">
                <a16:creationId xmlns:a16="http://schemas.microsoft.com/office/drawing/2014/main" id="{B0392B88-5222-82A1-D238-8B5FB57E2F78}"/>
              </a:ext>
            </a:extLst>
          </p:cNvPr>
          <p:cNvGrpSpPr/>
          <p:nvPr/>
        </p:nvGrpSpPr>
        <p:grpSpPr>
          <a:xfrm>
            <a:off x="7794760" y="1206012"/>
            <a:ext cx="3920562" cy="2992581"/>
            <a:chOff x="7838302" y="983820"/>
            <a:chExt cx="3920562" cy="2992581"/>
          </a:xfrm>
        </p:grpSpPr>
        <p:pic>
          <p:nvPicPr>
            <p:cNvPr id="12" name="Picture 11">
              <a:extLst>
                <a:ext uri="{FF2B5EF4-FFF2-40B4-BE49-F238E27FC236}">
                  <a16:creationId xmlns:a16="http://schemas.microsoft.com/office/drawing/2014/main" id="{C0BAF610-F4AF-0099-4D50-46A5B9EA045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38302" y="983820"/>
              <a:ext cx="3920562" cy="2992581"/>
            </a:xfrm>
            <a:prstGeom prst="rect">
              <a:avLst/>
            </a:prstGeom>
            <a:ln w="28575">
              <a:solidFill>
                <a:schemeClr val="tx1"/>
              </a:solidFill>
            </a:ln>
          </p:spPr>
        </p:pic>
        <p:sp>
          <p:nvSpPr>
            <p:cNvPr id="13" name="TextBox 12">
              <a:extLst>
                <a:ext uri="{FF2B5EF4-FFF2-40B4-BE49-F238E27FC236}">
                  <a16:creationId xmlns:a16="http://schemas.microsoft.com/office/drawing/2014/main" id="{241DA85B-0F09-A58B-112A-F77FBB68D5D8}"/>
                </a:ext>
              </a:extLst>
            </p:cNvPr>
            <p:cNvSpPr txBox="1"/>
            <p:nvPr/>
          </p:nvSpPr>
          <p:spPr>
            <a:xfrm>
              <a:off x="7838302" y="3760957"/>
              <a:ext cx="1233030" cy="215444"/>
            </a:xfrm>
            <a:prstGeom prst="rect">
              <a:avLst/>
            </a:prstGeom>
            <a:noFill/>
          </p:spPr>
          <p:txBody>
            <a:bodyPr wrap="none" rtlCol="0">
              <a:spAutoFit/>
            </a:bodyPr>
            <a:lstStyle/>
            <a:p>
              <a:r>
                <a:rPr lang="en-GB" sz="800" dirty="0">
                  <a:solidFill>
                    <a:schemeClr val="bg1"/>
                  </a:solidFill>
                  <a:latin typeface="Arial" panose="020B0604020202020204" pitchFamily="34" charset="0"/>
                  <a:cs typeface="Arial" panose="020B0604020202020204" pitchFamily="34" charset="0"/>
                </a:rPr>
                <a:t>© </a:t>
              </a:r>
              <a:r>
                <a:rPr lang="en-GB" sz="800" dirty="0" err="1">
                  <a:solidFill>
                    <a:schemeClr val="bg1"/>
                  </a:solidFill>
                  <a:latin typeface="Arial" panose="020B0604020202020204" pitchFamily="34" charset="0"/>
                  <a:cs typeface="Arial" panose="020B0604020202020204" pitchFamily="34" charset="0"/>
                </a:rPr>
                <a:t>Alamy</a:t>
              </a:r>
              <a:r>
                <a:rPr lang="en-GB" sz="800" dirty="0">
                  <a:solidFill>
                    <a:schemeClr val="bg1"/>
                  </a:solidFill>
                  <a:latin typeface="Arial" panose="020B0604020202020204" pitchFamily="34" charset="0"/>
                  <a:cs typeface="Arial" panose="020B0604020202020204" pitchFamily="34" charset="0"/>
                </a:rPr>
                <a:t> ref: 2JRFGE7</a:t>
              </a:r>
            </a:p>
          </p:txBody>
        </p:sp>
      </p:grpSp>
      <p:sp>
        <p:nvSpPr>
          <p:cNvPr id="18" name="Text ">
            <a:extLst>
              <a:ext uri="{FF2B5EF4-FFF2-40B4-BE49-F238E27FC236}">
                <a16:creationId xmlns:a16="http://schemas.microsoft.com/office/drawing/2014/main" id="{26F8D869-63B6-FA15-6885-1CD771A5022E}"/>
              </a:ext>
            </a:extLst>
          </p:cNvPr>
          <p:cNvSpPr txBox="1"/>
          <p:nvPr/>
        </p:nvSpPr>
        <p:spPr>
          <a:xfrm>
            <a:off x="417737" y="4339043"/>
            <a:ext cx="3484606"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Anderson shelters were designed to be built in people’s gardens and covered in soil for extra protection.</a:t>
            </a:r>
          </a:p>
        </p:txBody>
      </p:sp>
      <p:sp>
        <p:nvSpPr>
          <p:cNvPr id="19" name="Text ">
            <a:extLst>
              <a:ext uri="{FF2B5EF4-FFF2-40B4-BE49-F238E27FC236}">
                <a16:creationId xmlns:a16="http://schemas.microsoft.com/office/drawing/2014/main" id="{2B3438D6-74DC-A5B4-E626-7A150187B4B9}"/>
              </a:ext>
            </a:extLst>
          </p:cNvPr>
          <p:cNvSpPr txBox="1"/>
          <p:nvPr/>
        </p:nvSpPr>
        <p:spPr>
          <a:xfrm>
            <a:off x="4126862" y="4306924"/>
            <a:ext cx="3484606"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Morrison shelters were not as popular as Anderson shelters. They were a metal cage that would protect the people inside if the building collapsed.</a:t>
            </a:r>
          </a:p>
        </p:txBody>
      </p:sp>
      <p:sp>
        <p:nvSpPr>
          <p:cNvPr id="20" name="Text ">
            <a:extLst>
              <a:ext uri="{FF2B5EF4-FFF2-40B4-BE49-F238E27FC236}">
                <a16:creationId xmlns:a16="http://schemas.microsoft.com/office/drawing/2014/main" id="{6620FA4F-3BA1-64B3-C941-4260EA11085F}"/>
              </a:ext>
            </a:extLst>
          </p:cNvPr>
          <p:cNvSpPr txBox="1"/>
          <p:nvPr/>
        </p:nvSpPr>
        <p:spPr>
          <a:xfrm>
            <a:off x="7794760" y="4317531"/>
            <a:ext cx="3920562"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photograph, from later in the war, shows an Anderson shelter in Norwich that is still standing among the rubble of an air raid.</a:t>
            </a:r>
          </a:p>
        </p:txBody>
      </p:sp>
    </p:spTree>
    <p:extLst>
      <p:ext uri="{BB962C8B-B14F-4D97-AF65-F5344CB8AC3E}">
        <p14:creationId xmlns:p14="http://schemas.microsoft.com/office/powerpoint/2010/main" val="29773488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8">
                                            <p:txEl>
                                              <p:pRg st="0" end="0"/>
                                            </p:txEl>
                                          </p:spTgt>
                                        </p:tgtEl>
                                        <p:attrNameLst>
                                          <p:attrName>style.visibility</p:attrName>
                                        </p:attrNameLst>
                                      </p:cBhvr>
                                      <p:to>
                                        <p:strVal val="visible"/>
                                      </p:to>
                                    </p:set>
                                    <p:animEffect transition="in" filter="fade">
                                      <p:cBhvr>
                                        <p:cTn id="16" dur="500"/>
                                        <p:tgtEl>
                                          <p:spTgt spid="18">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9">
                                            <p:txEl>
                                              <p:pRg st="0" end="0"/>
                                            </p:txEl>
                                          </p:spTgt>
                                        </p:tgtEl>
                                        <p:attrNameLst>
                                          <p:attrName>style.visibility</p:attrName>
                                        </p:attrNameLst>
                                      </p:cBhvr>
                                      <p:to>
                                        <p:strVal val="visible"/>
                                      </p:to>
                                    </p:set>
                                    <p:animEffect transition="in" filter="fade">
                                      <p:cBhvr>
                                        <p:cTn id="25" dur="500"/>
                                        <p:tgtEl>
                                          <p:spTgt spid="19">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20">
                                            <p:txEl>
                                              <p:pRg st="0" end="0"/>
                                            </p:txEl>
                                          </p:spTgt>
                                        </p:tgtEl>
                                        <p:attrNameLst>
                                          <p:attrName>style.visibility</p:attrName>
                                        </p:attrNameLst>
                                      </p:cBhvr>
                                      <p:to>
                                        <p:strVal val="visible"/>
                                      </p:to>
                                    </p:set>
                                    <p:animEffect transition="in" filter="fade">
                                      <p:cBhvr>
                                        <p:cTn id="34"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8" grpId="0" build="allAtOnce"/>
      <p:bldP spid="19" grpId="0" build="allAtOnce"/>
      <p:bldP spid="20"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What was World War 1?">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1004105" y="972963"/>
              <a:ext cx="4547679" cy="1077218"/>
            </a:xfrm>
            <a:prstGeom prst="rect">
              <a:avLst/>
            </a:prstGeom>
            <a:noFill/>
            <a:ln w="19050">
              <a:noFill/>
            </a:ln>
          </p:spPr>
          <p:txBody>
            <a:bodyPr wrap="square">
              <a:spAutoFit/>
            </a:bodyPr>
            <a:lstStyle/>
            <a:p>
              <a:pPr algn="ctr"/>
              <a:r>
                <a:rPr lang="en-GB" sz="3200" dirty="0">
                  <a:latin typeface="Superclarendon Rg" panose="02000505080000020003" pitchFamily="2" charset="77"/>
                </a:rPr>
                <a:t>What was World War 1?</a:t>
              </a:r>
            </a:p>
          </p:txBody>
        </p:sp>
      </p:grpSp>
      <p:grpSp>
        <p:nvGrpSpPr>
          <p:cNvPr id="17" name="box 2" descr="How did World War 1 affect peoplefrom Norwich?&#10;">
            <a:extLst>
              <a:ext uri="{FF2B5EF4-FFF2-40B4-BE49-F238E27FC236}">
                <a16:creationId xmlns:a16="http://schemas.microsoft.com/office/drawing/2014/main" id="{BB0FF705-DCA4-D69D-7529-B87E64C26D5B}"/>
              </a:ext>
            </a:extLst>
          </p:cNvPr>
          <p:cNvGrpSpPr/>
          <p:nvPr/>
        </p:nvGrpSpPr>
        <p:grpSpPr>
          <a:xfrm>
            <a:off x="6164878" y="454349"/>
            <a:ext cx="5498356" cy="2123658"/>
            <a:chOff x="6164878" y="454349"/>
            <a:chExt cx="5498356" cy="2123658"/>
          </a:xfrm>
        </p:grpSpPr>
        <p:sp>
          <p:nvSpPr>
            <p:cNvPr id="18" name="Rectangle 17" descr="How did World War 1 affect peoplefrom Norwich?&#10;">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164878" y="695963"/>
              <a:ext cx="5498356" cy="1569660"/>
            </a:xfrm>
            <a:prstGeom prst="rect">
              <a:avLst/>
            </a:prstGeom>
            <a:noFill/>
            <a:ln w="19050">
              <a:noFill/>
            </a:ln>
          </p:spPr>
          <p:txBody>
            <a:bodyPr wrap="square">
              <a:spAutoFit/>
            </a:bodyPr>
            <a:lstStyle/>
            <a:p>
              <a:pPr algn="ctr"/>
              <a:r>
                <a:rPr lang="en-GB" sz="3200" dirty="0">
                  <a:latin typeface="Superclarendon Rg" panose="02000505080000020003" pitchFamily="2" charset="77"/>
                </a:rPr>
                <a:t>How did World War 1 affect people</a:t>
              </a:r>
              <a:br>
                <a:rPr lang="en-GB" sz="3200" dirty="0">
                  <a:latin typeface="Superclarendon Rg" panose="02000505080000020003" pitchFamily="2" charset="77"/>
                </a:rPr>
              </a:br>
              <a:r>
                <a:rPr lang="en-GB" sz="3200" dirty="0">
                  <a:latin typeface="Superclarendon Rg" panose="02000505080000020003" pitchFamily="2" charset="77"/>
                </a:rPr>
                <a:t>from Norwich?</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1621189" y="2753413"/>
            <a:ext cx="8866702" cy="1077218"/>
          </a:xfrm>
          <a:prstGeom prst="rect">
            <a:avLst/>
          </a:prstGeom>
          <a:noFill/>
        </p:spPr>
        <p:txBody>
          <a:bodyPr wrap="square">
            <a:spAutoFit/>
          </a:bodyPr>
          <a:lstStyle/>
          <a:p>
            <a:pPr algn="ctr"/>
            <a:r>
              <a:rPr lang="en-GB" sz="3200" dirty="0">
                <a:solidFill>
                  <a:srgbClr val="EC5E43"/>
                </a:solidFill>
                <a:latin typeface="Superclarendon Rg" panose="02000505080000020003" pitchFamily="2" charset="77"/>
              </a:rPr>
              <a:t>What happened in Norwich during the World Wars?</a:t>
            </a:r>
          </a:p>
        </p:txBody>
      </p:sp>
      <p:grpSp>
        <p:nvGrpSpPr>
          <p:cNvPr id="20" name="box 3" descr="What was World War 2?&#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845161" y="4561599"/>
              <a:ext cx="4844380" cy="1077218"/>
            </a:xfrm>
            <a:prstGeom prst="rect">
              <a:avLst/>
            </a:prstGeom>
            <a:noFill/>
            <a:ln w="19050">
              <a:noFill/>
            </a:ln>
          </p:spPr>
          <p:txBody>
            <a:bodyPr wrap="square">
              <a:spAutoFit/>
            </a:bodyPr>
            <a:lstStyle/>
            <a:p>
              <a:pPr algn="ctr"/>
              <a:r>
                <a:rPr lang="en-GB" sz="3200" dirty="0">
                  <a:latin typeface="Superclarendon Rg" panose="02000505080000020003" pitchFamily="2" charset="77"/>
                </a:rPr>
                <a:t>What was World War 2?</a:t>
              </a:r>
            </a:p>
          </p:txBody>
        </p:sp>
      </p:grpSp>
      <p:grpSp>
        <p:nvGrpSpPr>
          <p:cNvPr id="23" name="box 4" descr="How did World War 2 affect peoplefrom Norwich?&#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descr="How did World War 2 affect peoplefrom Norwich?&#10;">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164879" y="4315378"/>
              <a:ext cx="5498352" cy="1569660"/>
            </a:xfrm>
            <a:prstGeom prst="rect">
              <a:avLst/>
            </a:prstGeom>
            <a:noFill/>
            <a:ln w="19050">
              <a:noFill/>
            </a:ln>
          </p:spPr>
          <p:txBody>
            <a:bodyPr wrap="square">
              <a:spAutoFit/>
            </a:bodyPr>
            <a:lstStyle/>
            <a:p>
              <a:pPr algn="ctr"/>
              <a:r>
                <a:rPr lang="en-GB" sz="3200" dirty="0">
                  <a:latin typeface="Superclarendon Rg" panose="02000505080000020003" pitchFamily="2" charset="77"/>
                </a:rPr>
                <a:t>How did World War 2 affect people</a:t>
              </a:r>
              <a:br>
                <a:rPr lang="en-GB" sz="3200" dirty="0">
                  <a:latin typeface="Superclarendon Rg" panose="02000505080000020003" pitchFamily="2" charset="77"/>
                </a:rPr>
              </a:br>
              <a:r>
                <a:rPr lang="en-GB" sz="3200" dirty="0">
                  <a:latin typeface="Superclarendon Rg" panose="02000505080000020003" pitchFamily="2" charset="77"/>
                </a:rPr>
                <a:t>from Norwich?</a:t>
              </a:r>
            </a:p>
          </p:txBody>
        </p:sp>
      </p:grpSp>
      <p:pic>
        <p:nvPicPr>
          <p:cNvPr id="3" name="logo">
            <a:extLst>
              <a:ext uri="{FF2B5EF4-FFF2-40B4-BE49-F238E27FC236}">
                <a16:creationId xmlns:a16="http://schemas.microsoft.com/office/drawing/2014/main" id="{C609959F-EB71-259D-27DB-C1DC76119A2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823C794-7973-9584-F645-62CA4A7B90A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593ABE4-BA27-BA6A-0B43-DB4B8A50D697}"/>
              </a:ext>
            </a:extLst>
          </p:cNvPr>
          <p:cNvSpPr>
            <a:spLocks noGrp="1"/>
          </p:cNvSpPr>
          <p:nvPr>
            <p:ph type="ctrTitle"/>
          </p:nvPr>
        </p:nvSpPr>
        <p:spPr>
          <a:xfrm>
            <a:off x="1524000" y="-1280448"/>
            <a:ext cx="9144000" cy="921925"/>
          </a:xfrm>
        </p:spPr>
        <p:txBody>
          <a:bodyPr/>
          <a:lstStyle/>
          <a:p>
            <a:r>
              <a:rPr lang="en-US" dirty="0" err="1"/>
              <a:t>Phoney</a:t>
            </a:r>
            <a:r>
              <a:rPr lang="en-US" dirty="0"/>
              <a:t> War</a:t>
            </a:r>
          </a:p>
        </p:txBody>
      </p:sp>
      <p:sp>
        <p:nvSpPr>
          <p:cNvPr id="11" name="Slide Question">
            <a:extLst>
              <a:ext uri="{FF2B5EF4-FFF2-40B4-BE49-F238E27FC236}">
                <a16:creationId xmlns:a16="http://schemas.microsoft.com/office/drawing/2014/main" id="{7468B226-DDBC-924D-78C1-8B11A4C95D6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World War 2?</a:t>
            </a:r>
          </a:p>
        </p:txBody>
      </p:sp>
      <p:sp>
        <p:nvSpPr>
          <p:cNvPr id="8" name="Text ">
            <a:extLst>
              <a:ext uri="{FF2B5EF4-FFF2-40B4-BE49-F238E27FC236}">
                <a16:creationId xmlns:a16="http://schemas.microsoft.com/office/drawing/2014/main" id="{72A7A881-76F5-8B85-D5D0-86CD184F20A8}"/>
              </a:ext>
            </a:extLst>
          </p:cNvPr>
          <p:cNvSpPr txBox="1"/>
          <p:nvPr/>
        </p:nvSpPr>
        <p:spPr>
          <a:xfrm>
            <a:off x="534222" y="432345"/>
            <a:ext cx="10986532"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For the first 8 months of World War 2, there was very little actual warfare as both sides planned and prepared for war. This period of time was known as the </a:t>
            </a:r>
            <a:r>
              <a:rPr lang="en-GB" sz="1600" b="1" dirty="0">
                <a:latin typeface="Linkpen 17a Print" panose="03050602060000000000" pitchFamily="66" charset="77"/>
              </a:rPr>
              <a:t>Phoney War</a:t>
            </a:r>
            <a:r>
              <a:rPr lang="en-GB" sz="1600" dirty="0">
                <a:latin typeface="Linkpen 17a Print" panose="03050602060000000000" pitchFamily="66" charset="77"/>
              </a:rPr>
              <a:t>.</a:t>
            </a:r>
          </a:p>
        </p:txBody>
      </p:sp>
      <p:pic>
        <p:nvPicPr>
          <p:cNvPr id="15" name="logo">
            <a:extLst>
              <a:ext uri="{FF2B5EF4-FFF2-40B4-BE49-F238E27FC236}">
                <a16:creationId xmlns:a16="http://schemas.microsoft.com/office/drawing/2014/main" id="{B3EF6315-91E2-2E26-91FB-3FD0B4F1A13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
        <p:nvSpPr>
          <p:cNvPr id="4" name="Text ">
            <a:extLst>
              <a:ext uri="{FF2B5EF4-FFF2-40B4-BE49-F238E27FC236}">
                <a16:creationId xmlns:a16="http://schemas.microsoft.com/office/drawing/2014/main" id="{9D9FED25-326D-DF8E-9AA7-2E6B60E32733}"/>
              </a:ext>
            </a:extLst>
          </p:cNvPr>
          <p:cNvSpPr txBox="1"/>
          <p:nvPr/>
        </p:nvSpPr>
        <p:spPr>
          <a:xfrm>
            <a:off x="425364" y="4567962"/>
            <a:ext cx="11095389"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 the 10th of May 1940, the Phoney War came to an end as German troops marched into Belgium, the Netherlands and Luxembourg, marking the start of the Battle of France. On this day, Neville Chamberlain was replaced by Winston Churchill who became the new Prime Minister. </a:t>
            </a:r>
          </a:p>
        </p:txBody>
      </p:sp>
      <p:grpSp>
        <p:nvGrpSpPr>
          <p:cNvPr id="6" name="Group 5" descr="A caption that says 'Neville Chamberlain&#10;Prime Minister from 28th May 1937 – 10th May 1940'/&#10;">
            <a:extLst>
              <a:ext uri="{FF2B5EF4-FFF2-40B4-BE49-F238E27FC236}">
                <a16:creationId xmlns:a16="http://schemas.microsoft.com/office/drawing/2014/main" id="{A9B963F5-872E-7653-0201-2E97E04CF141}"/>
              </a:ext>
            </a:extLst>
          </p:cNvPr>
          <p:cNvGrpSpPr/>
          <p:nvPr/>
        </p:nvGrpSpPr>
        <p:grpSpPr>
          <a:xfrm>
            <a:off x="486222" y="1753048"/>
            <a:ext cx="1978557" cy="2223686"/>
            <a:chOff x="635789" y="4379921"/>
            <a:chExt cx="1978557" cy="2223686"/>
          </a:xfrm>
        </p:grpSpPr>
        <p:pic>
          <p:nvPicPr>
            <p:cNvPr id="10" name="Picture 9" descr="A black drop of water&#10;&#10;Description automatically generated">
              <a:extLst>
                <a:ext uri="{FF2B5EF4-FFF2-40B4-BE49-F238E27FC236}">
                  <a16:creationId xmlns:a16="http://schemas.microsoft.com/office/drawing/2014/main" id="{CFF947A3-99F3-ADFB-F8DF-1B2C806F110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89471" y="4480496"/>
              <a:ext cx="324875" cy="230832"/>
            </a:xfrm>
            <a:prstGeom prst="rect">
              <a:avLst/>
            </a:prstGeom>
          </p:spPr>
        </p:pic>
        <p:sp>
          <p:nvSpPr>
            <p:cNvPr id="12" name="TextBox 11">
              <a:extLst>
                <a:ext uri="{FF2B5EF4-FFF2-40B4-BE49-F238E27FC236}">
                  <a16:creationId xmlns:a16="http://schemas.microsoft.com/office/drawing/2014/main" id="{F2ECE817-1812-DAD3-8A9C-2C8F7EF6B55C}"/>
                </a:ext>
              </a:extLst>
            </p:cNvPr>
            <p:cNvSpPr txBox="1"/>
            <p:nvPr/>
          </p:nvSpPr>
          <p:spPr>
            <a:xfrm>
              <a:off x="635789" y="4379921"/>
              <a:ext cx="1680837" cy="2223686"/>
            </a:xfrm>
            <a:prstGeom prst="rect">
              <a:avLst/>
            </a:prstGeom>
            <a:noFill/>
          </p:spPr>
          <p:txBody>
            <a:bodyPr wrap="square">
              <a:spAutoFit/>
            </a:bodyPr>
            <a:lstStyle/>
            <a:p>
              <a:pPr algn="r">
                <a:lnSpc>
                  <a:spcPts val="2420"/>
                </a:lnSpc>
              </a:pPr>
              <a:r>
                <a:rPr lang="en-GB" sz="1400" dirty="0">
                  <a:latin typeface="Linkpen 17a Print" panose="03050602060000000000" pitchFamily="66" charset="77"/>
                </a:rPr>
                <a:t>Neville Chamberlain</a:t>
              </a:r>
            </a:p>
            <a:p>
              <a:pPr algn="r">
                <a:lnSpc>
                  <a:spcPts val="2420"/>
                </a:lnSpc>
              </a:pPr>
              <a:endParaRPr lang="en-GB" sz="1400" dirty="0">
                <a:latin typeface="Linkpen 17a Print" panose="03050602060000000000" pitchFamily="66" charset="77"/>
              </a:endParaRPr>
            </a:p>
            <a:p>
              <a:pPr algn="r">
                <a:lnSpc>
                  <a:spcPts val="2420"/>
                </a:lnSpc>
              </a:pPr>
              <a:r>
                <a:rPr lang="en-GB" sz="1400" dirty="0">
                  <a:latin typeface="Linkpen 17a Print" panose="03050602060000000000" pitchFamily="66" charset="77"/>
                </a:rPr>
                <a:t>Prime Minister from 28th May 1937 – 10th May 1940 </a:t>
              </a:r>
            </a:p>
          </p:txBody>
        </p:sp>
      </p:grpSp>
      <p:pic>
        <p:nvPicPr>
          <p:cNvPr id="13" name="Picture 12" descr="A photograph of Neville Chamberlain, he has a moustache wearing a suit and tie.">
            <a:extLst>
              <a:ext uri="{FF2B5EF4-FFF2-40B4-BE49-F238E27FC236}">
                <a16:creationId xmlns:a16="http://schemas.microsoft.com/office/drawing/2014/main" id="{757E7374-A0E7-71A5-DBFF-42B06F1495C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65982" y="1556791"/>
            <a:ext cx="1866900" cy="2616200"/>
          </a:xfrm>
          <a:prstGeom prst="rect">
            <a:avLst/>
          </a:prstGeom>
        </p:spPr>
      </p:pic>
      <p:sp>
        <p:nvSpPr>
          <p:cNvPr id="17" name="Right Arrow 16" descr="Arrow pointing from Neville Chamberlain to Winston Churchill.">
            <a:extLst>
              <a:ext uri="{FF2B5EF4-FFF2-40B4-BE49-F238E27FC236}">
                <a16:creationId xmlns:a16="http://schemas.microsoft.com/office/drawing/2014/main" id="{21F216DA-D2A1-F84C-73EE-17C7ED2D76B5}"/>
              </a:ext>
            </a:extLst>
          </p:cNvPr>
          <p:cNvSpPr/>
          <p:nvPr/>
        </p:nvSpPr>
        <p:spPr>
          <a:xfrm>
            <a:off x="4689170" y="2434030"/>
            <a:ext cx="2459421" cy="918080"/>
          </a:xfrm>
          <a:prstGeom prst="rightArrow">
            <a:avLst>
              <a:gd name="adj1" fmla="val 40203"/>
              <a:gd name="adj2" fmla="val 40203"/>
            </a:avLst>
          </a:prstGeom>
          <a:solidFill>
            <a:srgbClr val="EC5E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A photograph of Winstone Churchill, he is wearing a suit and bowtie and holding a cane.">
            <a:extLst>
              <a:ext uri="{FF2B5EF4-FFF2-40B4-BE49-F238E27FC236}">
                <a16:creationId xmlns:a16="http://schemas.microsoft.com/office/drawing/2014/main" id="{75331FDD-61E0-1124-4D27-1027E67073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02831" y="1556791"/>
            <a:ext cx="2044700" cy="2616200"/>
          </a:xfrm>
          <a:prstGeom prst="rect">
            <a:avLst/>
          </a:prstGeom>
        </p:spPr>
      </p:pic>
      <p:grpSp>
        <p:nvGrpSpPr>
          <p:cNvPr id="19" name="Group 18" descr="A caption that says 'Winston Churchill&#10;Prime Minister from 10th May 1940 – 26th July 1945'.">
            <a:extLst>
              <a:ext uri="{FF2B5EF4-FFF2-40B4-BE49-F238E27FC236}">
                <a16:creationId xmlns:a16="http://schemas.microsoft.com/office/drawing/2014/main" id="{646B904D-7440-32E7-5075-82EF6B269295}"/>
              </a:ext>
            </a:extLst>
          </p:cNvPr>
          <p:cNvGrpSpPr/>
          <p:nvPr/>
        </p:nvGrpSpPr>
        <p:grpSpPr>
          <a:xfrm>
            <a:off x="9687556" y="1670677"/>
            <a:ext cx="1960887" cy="2223686"/>
            <a:chOff x="550325" y="4424891"/>
            <a:chExt cx="1960887" cy="2223686"/>
          </a:xfrm>
        </p:grpSpPr>
        <p:pic>
          <p:nvPicPr>
            <p:cNvPr id="20" name="Picture 19" descr="A black drop of water&#10;&#10;Description automatically generated">
              <a:extLst>
                <a:ext uri="{FF2B5EF4-FFF2-40B4-BE49-F238E27FC236}">
                  <a16:creationId xmlns:a16="http://schemas.microsoft.com/office/drawing/2014/main" id="{A9EB3AD1-1303-405F-1821-990B79B23AD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0325" y="4480496"/>
              <a:ext cx="324875" cy="230832"/>
            </a:xfrm>
            <a:prstGeom prst="rect">
              <a:avLst/>
            </a:prstGeom>
          </p:spPr>
        </p:pic>
        <p:sp>
          <p:nvSpPr>
            <p:cNvPr id="21" name="TextBox 20">
              <a:extLst>
                <a:ext uri="{FF2B5EF4-FFF2-40B4-BE49-F238E27FC236}">
                  <a16:creationId xmlns:a16="http://schemas.microsoft.com/office/drawing/2014/main" id="{422C9320-1DCB-8C3C-11C6-802BA6891291}"/>
                </a:ext>
              </a:extLst>
            </p:cNvPr>
            <p:cNvSpPr txBox="1"/>
            <p:nvPr/>
          </p:nvSpPr>
          <p:spPr>
            <a:xfrm>
              <a:off x="830375" y="4424891"/>
              <a:ext cx="1680837" cy="2223686"/>
            </a:xfrm>
            <a:prstGeom prst="rect">
              <a:avLst/>
            </a:prstGeom>
            <a:noFill/>
          </p:spPr>
          <p:txBody>
            <a:bodyPr wrap="square">
              <a:spAutoFit/>
            </a:bodyPr>
            <a:lstStyle/>
            <a:p>
              <a:pPr>
                <a:lnSpc>
                  <a:spcPts val="2420"/>
                </a:lnSpc>
              </a:pPr>
              <a:r>
                <a:rPr lang="en-GB" sz="1400" dirty="0">
                  <a:latin typeface="Linkpen 17a Print" panose="03050602060000000000" pitchFamily="66" charset="77"/>
                </a:rPr>
                <a:t>Winston Churchill</a:t>
              </a:r>
            </a:p>
            <a:p>
              <a:pPr>
                <a:lnSpc>
                  <a:spcPts val="2420"/>
                </a:lnSpc>
              </a:pPr>
              <a:endParaRPr lang="en-GB" sz="1400" dirty="0">
                <a:latin typeface="Linkpen 17a Print" panose="03050602060000000000" pitchFamily="66" charset="77"/>
              </a:endParaRPr>
            </a:p>
            <a:p>
              <a:pPr>
                <a:lnSpc>
                  <a:spcPts val="2420"/>
                </a:lnSpc>
              </a:pPr>
              <a:r>
                <a:rPr lang="en-GB" sz="1400" dirty="0">
                  <a:latin typeface="Linkpen 17a Print" panose="03050602060000000000" pitchFamily="66" charset="77"/>
                </a:rPr>
                <a:t>Prime Minister from 10th May 1940 – 26th July 1945</a:t>
              </a:r>
            </a:p>
          </p:txBody>
        </p:sp>
      </p:grpSp>
    </p:spTree>
    <p:extLst>
      <p:ext uri="{BB962C8B-B14F-4D97-AF65-F5344CB8AC3E}">
        <p14:creationId xmlns:p14="http://schemas.microsoft.com/office/powerpoint/2010/main" val="7941386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fade">
                                      <p:cBhvr>
                                        <p:cTn id="3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4" grpId="0" build="allAtOnce"/>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22E0C64-A30F-4826-822A-B41DCA17068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EAB7823-314B-F463-F7C8-CB78A912F454}"/>
              </a:ext>
            </a:extLst>
          </p:cNvPr>
          <p:cNvSpPr>
            <a:spLocks noGrp="1"/>
          </p:cNvSpPr>
          <p:nvPr>
            <p:ph type="ctrTitle"/>
          </p:nvPr>
        </p:nvSpPr>
        <p:spPr>
          <a:xfrm>
            <a:off x="1524000" y="-1280448"/>
            <a:ext cx="9144000" cy="921925"/>
          </a:xfrm>
        </p:spPr>
        <p:txBody>
          <a:bodyPr/>
          <a:lstStyle/>
          <a:p>
            <a:r>
              <a:rPr lang="en-US" dirty="0"/>
              <a:t>Impending war</a:t>
            </a:r>
          </a:p>
        </p:txBody>
      </p:sp>
      <p:sp>
        <p:nvSpPr>
          <p:cNvPr id="11" name="Slide Question">
            <a:extLst>
              <a:ext uri="{FF2B5EF4-FFF2-40B4-BE49-F238E27FC236}">
                <a16:creationId xmlns:a16="http://schemas.microsoft.com/office/drawing/2014/main" id="{8ADFCFDB-D14F-32CE-D77D-5D7BB19BCAE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World War 2 affect people from Norwich?</a:t>
            </a:r>
          </a:p>
        </p:txBody>
      </p:sp>
      <p:sp>
        <p:nvSpPr>
          <p:cNvPr id="8" name="Text ">
            <a:extLst>
              <a:ext uri="{FF2B5EF4-FFF2-40B4-BE49-F238E27FC236}">
                <a16:creationId xmlns:a16="http://schemas.microsoft.com/office/drawing/2014/main" id="{0717CCB6-CBD5-F028-B768-03974AB539DC}"/>
              </a:ext>
            </a:extLst>
          </p:cNvPr>
          <p:cNvSpPr txBox="1"/>
          <p:nvPr/>
        </p:nvSpPr>
        <p:spPr>
          <a:xfrm>
            <a:off x="806454" y="963783"/>
            <a:ext cx="5942687" cy="4562788"/>
          </a:xfrm>
          <a:prstGeom prst="rect">
            <a:avLst/>
          </a:prstGeom>
          <a:noFill/>
        </p:spPr>
        <p:txBody>
          <a:bodyPr wrap="square">
            <a:spAutoFit/>
          </a:bodyPr>
          <a:lstStyle/>
          <a:p>
            <a:pPr>
              <a:lnSpc>
                <a:spcPct val="150000"/>
              </a:lnSpc>
            </a:pPr>
            <a:r>
              <a:rPr lang="en-GB" sz="2800" dirty="0">
                <a:latin typeface="Linkpen 17a Print" panose="03050602060000000000" pitchFamily="66" charset="77"/>
              </a:rPr>
              <a:t>During the period of time known as the Phoney War, people in Norwich would have tried to continue with their normal lives. However, reminders of the impending war were never far away.</a:t>
            </a:r>
          </a:p>
        </p:txBody>
      </p:sp>
      <p:grpSp>
        <p:nvGrpSpPr>
          <p:cNvPr id="4" name="Group 3" descr="A poster of hands holding a gas mask. The text says &quot;Hitler will end no warning - so always carry your gas mask&quot;. A caption at the bottom says &quot;Issued by the Ministry of Home Security&quot;.">
            <a:extLst>
              <a:ext uri="{FF2B5EF4-FFF2-40B4-BE49-F238E27FC236}">
                <a16:creationId xmlns:a16="http://schemas.microsoft.com/office/drawing/2014/main" id="{9D43580D-A946-F260-D4BD-8BB17AF721D6}"/>
              </a:ext>
            </a:extLst>
          </p:cNvPr>
          <p:cNvGrpSpPr/>
          <p:nvPr/>
        </p:nvGrpSpPr>
        <p:grpSpPr>
          <a:xfrm>
            <a:off x="7040421" y="555857"/>
            <a:ext cx="3910689" cy="5833370"/>
            <a:chOff x="6682916" y="537681"/>
            <a:chExt cx="3910689" cy="5833370"/>
          </a:xfrm>
        </p:grpSpPr>
        <p:pic>
          <p:nvPicPr>
            <p:cNvPr id="6" name="Picture 5" descr="A poster with hands holding a gas mask&#10;&#10;Description automatically generated">
              <a:extLst>
                <a:ext uri="{FF2B5EF4-FFF2-40B4-BE49-F238E27FC236}">
                  <a16:creationId xmlns:a16="http://schemas.microsoft.com/office/drawing/2014/main" id="{D9782D25-7F19-A3D3-45D4-EC935EDA8860}"/>
                </a:ext>
              </a:extLst>
            </p:cNvPr>
            <p:cNvPicPr>
              <a:picLocks noChangeAspect="1"/>
            </p:cNvPicPr>
            <p:nvPr/>
          </p:nvPicPr>
          <p:blipFill>
            <a:blip r:embed="rId4"/>
            <a:stretch>
              <a:fillRect/>
            </a:stretch>
          </p:blipFill>
          <p:spPr>
            <a:xfrm>
              <a:off x="6740972" y="537681"/>
              <a:ext cx="3852633" cy="5804343"/>
            </a:xfrm>
            <a:prstGeom prst="rect">
              <a:avLst/>
            </a:prstGeom>
            <a:ln w="28575">
              <a:solidFill>
                <a:schemeClr val="tx1"/>
              </a:solidFill>
            </a:ln>
          </p:spPr>
        </p:pic>
        <p:sp>
          <p:nvSpPr>
            <p:cNvPr id="10" name="TextBox 9">
              <a:extLst>
                <a:ext uri="{FF2B5EF4-FFF2-40B4-BE49-F238E27FC236}">
                  <a16:creationId xmlns:a16="http://schemas.microsoft.com/office/drawing/2014/main" id="{DD26AB21-D9B9-F9E8-78F2-1BB30D0682AE}"/>
                </a:ext>
              </a:extLst>
            </p:cNvPr>
            <p:cNvSpPr txBox="1"/>
            <p:nvPr/>
          </p:nvSpPr>
          <p:spPr>
            <a:xfrm>
              <a:off x="6682916" y="6155607"/>
              <a:ext cx="1593273" cy="215444"/>
            </a:xfrm>
            <a:prstGeom prst="rect">
              <a:avLst/>
            </a:prstGeom>
            <a:noFill/>
          </p:spPr>
          <p:txBody>
            <a:bodyPr wrap="square">
              <a:spAutoFit/>
            </a:bodyPr>
            <a:lstStyle/>
            <a:p>
              <a:r>
                <a:rPr lang="en-GB" sz="800" b="0" i="0" dirty="0">
                  <a:solidFill>
                    <a:srgbClr val="333333"/>
                  </a:solidFill>
                  <a:effectLst/>
                  <a:latin typeface="Nunito" panose="02000503000000000000" pitchFamily="2" charset="77"/>
                </a:rPr>
                <a:t>© IWM HU 36871</a:t>
              </a:r>
              <a:endParaRPr lang="en-GB" sz="800" dirty="0">
                <a:latin typeface="Nunito" panose="02000503000000000000" pitchFamily="2" charset="77"/>
              </a:endParaRPr>
            </a:p>
          </p:txBody>
        </p:sp>
      </p:grpSp>
      <p:pic>
        <p:nvPicPr>
          <p:cNvPr id="15" name="logo">
            <a:extLst>
              <a:ext uri="{FF2B5EF4-FFF2-40B4-BE49-F238E27FC236}">
                <a16:creationId xmlns:a16="http://schemas.microsoft.com/office/drawing/2014/main" id="{5AC5603E-3963-C6F3-09A0-8DAF66D316B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49510" y="0"/>
            <a:ext cx="1342489" cy="1329061"/>
          </a:xfrm>
          <a:prstGeom prst="rect">
            <a:avLst/>
          </a:prstGeom>
        </p:spPr>
      </p:pic>
    </p:spTree>
    <p:extLst>
      <p:ext uri="{BB962C8B-B14F-4D97-AF65-F5344CB8AC3E}">
        <p14:creationId xmlns:p14="http://schemas.microsoft.com/office/powerpoint/2010/main" val="20965059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F4D7947-96D4-9180-7915-E3F1CFF0BF9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8F7ABEE-6526-A7DF-4A8C-025A523EED7D}"/>
              </a:ext>
            </a:extLst>
          </p:cNvPr>
          <p:cNvSpPr>
            <a:spLocks noGrp="1"/>
          </p:cNvSpPr>
          <p:nvPr>
            <p:ph type="ctrTitle"/>
          </p:nvPr>
        </p:nvSpPr>
        <p:spPr>
          <a:xfrm>
            <a:off x="1524000" y="-1265934"/>
            <a:ext cx="9144000" cy="921925"/>
          </a:xfrm>
        </p:spPr>
        <p:txBody>
          <a:bodyPr/>
          <a:lstStyle/>
          <a:p>
            <a:r>
              <a:rPr lang="en-US" dirty="0"/>
              <a:t>Serving the country</a:t>
            </a:r>
          </a:p>
        </p:txBody>
      </p:sp>
      <p:sp>
        <p:nvSpPr>
          <p:cNvPr id="11" name="Slide Question">
            <a:extLst>
              <a:ext uri="{FF2B5EF4-FFF2-40B4-BE49-F238E27FC236}">
                <a16:creationId xmlns:a16="http://schemas.microsoft.com/office/drawing/2014/main" id="{524FC1FF-E5AF-3861-00D5-0BE41CD59DA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World War 2 affect people from Norwich?</a:t>
            </a:r>
          </a:p>
        </p:txBody>
      </p:sp>
      <p:sp>
        <p:nvSpPr>
          <p:cNvPr id="8" name="Text ">
            <a:extLst>
              <a:ext uri="{FF2B5EF4-FFF2-40B4-BE49-F238E27FC236}">
                <a16:creationId xmlns:a16="http://schemas.microsoft.com/office/drawing/2014/main" id="{E0F4FDB6-B99F-20D6-0D11-2F037EC92B04}"/>
              </a:ext>
            </a:extLst>
          </p:cNvPr>
          <p:cNvSpPr txBox="1"/>
          <p:nvPr/>
        </p:nvSpPr>
        <p:spPr>
          <a:xfrm>
            <a:off x="388857" y="474863"/>
            <a:ext cx="4962077" cy="559383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Once World War 2 really began, people from Norwich went to war once again, fighting all over the world. Many served in the Royal Norfolk Regiment or the Royal Air Force.</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RAF Horsham St Faith was a Royal Air Force station near Norwich which is now the site of Norwich International Airport.</a:t>
            </a:r>
          </a:p>
        </p:txBody>
      </p:sp>
      <p:pic>
        <p:nvPicPr>
          <p:cNvPr id="15" name="logo">
            <a:extLst>
              <a:ext uri="{FF2B5EF4-FFF2-40B4-BE49-F238E27FC236}">
                <a16:creationId xmlns:a16="http://schemas.microsoft.com/office/drawing/2014/main" id="{34D10281-D574-A574-AB1D-E6A84096488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49510" y="-26716"/>
            <a:ext cx="1342489" cy="1329061"/>
          </a:xfrm>
          <a:prstGeom prst="rect">
            <a:avLst/>
          </a:prstGeom>
        </p:spPr>
      </p:pic>
      <p:grpSp>
        <p:nvGrpSpPr>
          <p:cNvPr id="5" name="Caption" descr="RAF Horsham St Faith.&#10;">
            <a:extLst>
              <a:ext uri="{FF2B5EF4-FFF2-40B4-BE49-F238E27FC236}">
                <a16:creationId xmlns:a16="http://schemas.microsoft.com/office/drawing/2014/main" id="{3EEC44A4-8ACD-2E15-2FDD-B9E40A2F8E08}"/>
              </a:ext>
            </a:extLst>
          </p:cNvPr>
          <p:cNvGrpSpPr/>
          <p:nvPr/>
        </p:nvGrpSpPr>
        <p:grpSpPr>
          <a:xfrm>
            <a:off x="5581194" y="371390"/>
            <a:ext cx="4977580" cy="515526"/>
            <a:chOff x="5109756" y="2313477"/>
            <a:chExt cx="4977580" cy="515526"/>
          </a:xfrm>
        </p:grpSpPr>
        <p:pic>
          <p:nvPicPr>
            <p:cNvPr id="2" name="Picture 1">
              <a:extLst>
                <a:ext uri="{FF2B5EF4-FFF2-40B4-BE49-F238E27FC236}">
                  <a16:creationId xmlns:a16="http://schemas.microsoft.com/office/drawing/2014/main" id="{C6ED180B-F35F-5766-CB63-58D0B3684E09}"/>
                </a:ext>
                <a:ext uri="{C183D7F6-B498-43B3-948B-1728B52AA6E4}">
                  <adec:decorative xmlns:adec="http://schemas.microsoft.com/office/drawing/2017/decorative" val="1"/>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5400000">
              <a:off x="5044728" y="2411626"/>
              <a:ext cx="449286" cy="319230"/>
            </a:xfrm>
            <a:prstGeom prst="rect">
              <a:avLst/>
            </a:prstGeom>
            <a:effectLst>
              <a:glow rad="139700">
                <a:schemeClr val="accent3">
                  <a:satMod val="175000"/>
                  <a:alpha val="40000"/>
                </a:schemeClr>
              </a:glow>
            </a:effectLst>
          </p:spPr>
        </p:pic>
        <p:sp>
          <p:nvSpPr>
            <p:cNvPr id="3" name="TextBox 2">
              <a:extLst>
                <a:ext uri="{FF2B5EF4-FFF2-40B4-BE49-F238E27FC236}">
                  <a16:creationId xmlns:a16="http://schemas.microsoft.com/office/drawing/2014/main" id="{AD496D7B-FC0E-ED36-5494-DFDBA7FEAE2B}"/>
                </a:ext>
              </a:extLst>
            </p:cNvPr>
            <p:cNvSpPr txBox="1"/>
            <p:nvPr/>
          </p:nvSpPr>
          <p:spPr>
            <a:xfrm>
              <a:off x="5412053" y="2313477"/>
              <a:ext cx="4675283" cy="515526"/>
            </a:xfrm>
            <a:prstGeom prst="rect">
              <a:avLst/>
            </a:prstGeom>
            <a:noFill/>
          </p:spPr>
          <p:txBody>
            <a:bodyPr wrap="square">
              <a:spAutoFit/>
            </a:bodyPr>
            <a:lstStyle/>
            <a:p>
              <a:pPr>
                <a:lnSpc>
                  <a:spcPct val="150000"/>
                </a:lnSpc>
              </a:pPr>
              <a:r>
                <a:rPr lang="en-GB" sz="2000" dirty="0">
                  <a:effectLst>
                    <a:glow rad="139700">
                      <a:schemeClr val="accent3">
                        <a:satMod val="175000"/>
                        <a:alpha val="40000"/>
                      </a:schemeClr>
                    </a:glow>
                  </a:effectLst>
                  <a:latin typeface="Linkpen 17a Print" panose="03050602060000000000" pitchFamily="66" charset="77"/>
                </a:rPr>
                <a:t>RAF Horsham St Faith.</a:t>
              </a:r>
            </a:p>
          </p:txBody>
        </p:sp>
      </p:grpSp>
      <p:sp>
        <p:nvSpPr>
          <p:cNvPr id="17" name="Rectangle 16" descr="A black and white aerial photo of an airport with fields surrounding it.">
            <a:extLst>
              <a:ext uri="{FF2B5EF4-FFF2-40B4-BE49-F238E27FC236}">
                <a16:creationId xmlns:a16="http://schemas.microsoft.com/office/drawing/2014/main" id="{7938F756-C8D9-9998-5790-6F6640D3E357}"/>
              </a:ext>
            </a:extLst>
          </p:cNvPr>
          <p:cNvSpPr/>
          <p:nvPr/>
        </p:nvSpPr>
        <p:spPr>
          <a:xfrm>
            <a:off x="5110843" y="273030"/>
            <a:ext cx="7081157" cy="65849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65264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E60431B-09BA-5087-66A6-8F5D6A6630B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6425076-A133-9960-19CD-1DE9650E5906}"/>
              </a:ext>
            </a:extLst>
          </p:cNvPr>
          <p:cNvSpPr>
            <a:spLocks noGrp="1"/>
          </p:cNvSpPr>
          <p:nvPr>
            <p:ph type="ctrTitle"/>
          </p:nvPr>
        </p:nvSpPr>
        <p:spPr>
          <a:xfrm>
            <a:off x="1524000" y="-1280448"/>
            <a:ext cx="9144000" cy="921925"/>
          </a:xfrm>
        </p:spPr>
        <p:txBody>
          <a:bodyPr/>
          <a:lstStyle/>
          <a:p>
            <a:r>
              <a:rPr lang="en-US" dirty="0"/>
              <a:t>Women</a:t>
            </a:r>
          </a:p>
        </p:txBody>
      </p:sp>
      <p:sp>
        <p:nvSpPr>
          <p:cNvPr id="11" name="Slide Question">
            <a:extLst>
              <a:ext uri="{FF2B5EF4-FFF2-40B4-BE49-F238E27FC236}">
                <a16:creationId xmlns:a16="http://schemas.microsoft.com/office/drawing/2014/main" id="{54A13998-22A7-AADF-0589-A2C9A5E9CA1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World War 2 affect people from Norwich?</a:t>
            </a:r>
          </a:p>
        </p:txBody>
      </p:sp>
      <p:grpSp>
        <p:nvGrpSpPr>
          <p:cNvPr id="10" name="Group 9" descr="A photograph of dozens of women walking towards the camera in uniforms, there is a cathedral behind them.">
            <a:extLst>
              <a:ext uri="{FF2B5EF4-FFF2-40B4-BE49-F238E27FC236}">
                <a16:creationId xmlns:a16="http://schemas.microsoft.com/office/drawing/2014/main" id="{62CF36D3-73E0-81D7-AE24-D6F1E915BF6D}"/>
              </a:ext>
            </a:extLst>
          </p:cNvPr>
          <p:cNvGrpSpPr/>
          <p:nvPr/>
        </p:nvGrpSpPr>
        <p:grpSpPr>
          <a:xfrm>
            <a:off x="573726" y="512411"/>
            <a:ext cx="6509246" cy="4135286"/>
            <a:chOff x="5184856" y="465240"/>
            <a:chExt cx="6509246" cy="4135286"/>
          </a:xfrm>
        </p:grpSpPr>
        <p:pic>
          <p:nvPicPr>
            <p:cNvPr id="4" name="Picture 3" descr="A group of women walking in front of a building&#10;&#10;AI-generated content may be incorrect.">
              <a:extLst>
                <a:ext uri="{FF2B5EF4-FFF2-40B4-BE49-F238E27FC236}">
                  <a16:creationId xmlns:a16="http://schemas.microsoft.com/office/drawing/2014/main" id="{8624816D-0A40-A778-8CDA-7CF2210C31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84856" y="465240"/>
              <a:ext cx="6509246" cy="4135286"/>
            </a:xfrm>
            <a:prstGeom prst="rect">
              <a:avLst/>
            </a:prstGeom>
            <a:ln w="28575">
              <a:solidFill>
                <a:schemeClr val="tx1"/>
              </a:solidFill>
            </a:ln>
          </p:spPr>
        </p:pic>
        <p:sp>
          <p:nvSpPr>
            <p:cNvPr id="6" name="TextBox 5">
              <a:extLst>
                <a:ext uri="{FF2B5EF4-FFF2-40B4-BE49-F238E27FC236}">
                  <a16:creationId xmlns:a16="http://schemas.microsoft.com/office/drawing/2014/main" id="{7A0C997C-BF55-F852-EFAB-4386A2A696FC}"/>
                </a:ext>
              </a:extLst>
            </p:cNvPr>
            <p:cNvSpPr txBox="1"/>
            <p:nvPr/>
          </p:nvSpPr>
          <p:spPr>
            <a:xfrm>
              <a:off x="9090505" y="465240"/>
              <a:ext cx="2603597" cy="253916"/>
            </a:xfrm>
            <a:prstGeom prst="rect">
              <a:avLst/>
            </a:prstGeom>
            <a:noFill/>
          </p:spPr>
          <p:txBody>
            <a:bodyPr wrap="none" rtlCol="0">
              <a:spAutoFit/>
            </a:bodyPr>
            <a:lstStyle/>
            <a:p>
              <a:pPr algn="r"/>
              <a:r>
                <a:rPr lang="en-GB" sz="1050" dirty="0">
                  <a:solidFill>
                    <a:schemeClr val="bg2">
                      <a:lumMod val="25000"/>
                    </a:schemeClr>
                  </a:solidFill>
                  <a:latin typeface="Calibri" panose="020F0502020204030204" pitchFamily="34" charset="0"/>
                  <a:cs typeface="Calibri" panose="020F0502020204030204" pitchFamily="34" charset="0"/>
                </a:rPr>
                <a:t>© Public Domain from Wikimedia Commons</a:t>
              </a:r>
            </a:p>
          </p:txBody>
        </p:sp>
      </p:grpSp>
      <p:sp>
        <p:nvSpPr>
          <p:cNvPr id="8" name="Text ">
            <a:extLst>
              <a:ext uri="{FF2B5EF4-FFF2-40B4-BE49-F238E27FC236}">
                <a16:creationId xmlns:a16="http://schemas.microsoft.com/office/drawing/2014/main" id="{877CBFD5-8621-FD0D-E98E-2511D2875C98}"/>
              </a:ext>
            </a:extLst>
          </p:cNvPr>
          <p:cNvSpPr txBox="1"/>
          <p:nvPr/>
        </p:nvSpPr>
        <p:spPr>
          <a:xfrm>
            <a:off x="7286170" y="465240"/>
            <a:ext cx="4513943" cy="458971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September 1943, in Britain, 90% of all single women between the ages of 18 and 40 were working in some form of National Service. This included jobs such as serving in the military, driving fire engines, trains or trams, and working in factories, offices or on farms.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This gave women the opportunity to do jobs that they would never have been allowed to do before. Unfortunately, they were not paid fairly with women’s pay on average being 53% of the pay of the men that they replaced.</a:t>
            </a:r>
          </a:p>
        </p:txBody>
      </p:sp>
      <p:grpSp>
        <p:nvGrpSpPr>
          <p:cNvPr id="5" name="Caption" descr="Members of the Women’s Land Army leaving a service at Norwich Cathedral.&#10;">
            <a:extLst>
              <a:ext uri="{FF2B5EF4-FFF2-40B4-BE49-F238E27FC236}">
                <a16:creationId xmlns:a16="http://schemas.microsoft.com/office/drawing/2014/main" id="{5BC335CD-23CA-3848-C6CE-3846F78749BC}"/>
              </a:ext>
            </a:extLst>
          </p:cNvPr>
          <p:cNvGrpSpPr/>
          <p:nvPr/>
        </p:nvGrpSpPr>
        <p:grpSpPr>
          <a:xfrm>
            <a:off x="573726" y="4810879"/>
            <a:ext cx="4593360" cy="711733"/>
            <a:chOff x="5121850" y="2417403"/>
            <a:chExt cx="4593360" cy="711733"/>
          </a:xfrm>
        </p:grpSpPr>
        <p:pic>
          <p:nvPicPr>
            <p:cNvPr id="2" name="Picture 1">
              <a:extLst>
                <a:ext uri="{FF2B5EF4-FFF2-40B4-BE49-F238E27FC236}">
                  <a16:creationId xmlns:a16="http://schemas.microsoft.com/office/drawing/2014/main" id="{32A2B684-099E-9E1F-17A4-6A20A48939A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F4E78500-E6A4-433B-CFA7-5B3BAB05D661}"/>
                </a:ext>
              </a:extLst>
            </p:cNvPr>
            <p:cNvSpPr txBox="1"/>
            <p:nvPr/>
          </p:nvSpPr>
          <p:spPr>
            <a:xfrm>
              <a:off x="5305131" y="2417403"/>
              <a:ext cx="4410079"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Members of the Women’s Land Army leaving a service at Norwich Cathedral.</a:t>
              </a:r>
            </a:p>
          </p:txBody>
        </p:sp>
      </p:grpSp>
      <p:sp>
        <p:nvSpPr>
          <p:cNvPr id="21" name="Text ">
            <a:extLst>
              <a:ext uri="{FF2B5EF4-FFF2-40B4-BE49-F238E27FC236}">
                <a16:creationId xmlns:a16="http://schemas.microsoft.com/office/drawing/2014/main" id="{3D948D33-3EF7-2EE8-BA9D-6E878C0AAE34}"/>
              </a:ext>
            </a:extLst>
          </p:cNvPr>
          <p:cNvSpPr txBox="1"/>
          <p:nvPr/>
        </p:nvSpPr>
        <p:spPr>
          <a:xfrm>
            <a:off x="7286170" y="4336156"/>
            <a:ext cx="4513943"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Many women from Norwich joined the Women’s Land Army, helping produce the food that fed the nation.</a:t>
            </a:r>
          </a:p>
        </p:txBody>
      </p:sp>
      <p:pic>
        <p:nvPicPr>
          <p:cNvPr id="22" name="logo">
            <a:extLst>
              <a:ext uri="{FF2B5EF4-FFF2-40B4-BE49-F238E27FC236}">
                <a16:creationId xmlns:a16="http://schemas.microsoft.com/office/drawing/2014/main" id="{DB12F828-1996-3B3E-FAB5-E1A60B750DA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22814943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xEl>
                                              <p:pRg st="0" end="0"/>
                                            </p:txEl>
                                          </p:spTgt>
                                        </p:tgtEl>
                                        <p:attrNameLst>
                                          <p:attrName>style.visibility</p:attrName>
                                        </p:attrNameLst>
                                      </p:cBhvr>
                                      <p:to>
                                        <p:strVal val="visible"/>
                                      </p:to>
                                    </p:set>
                                    <p:animEffect transition="in" filter="fade">
                                      <p:cBhvr>
                                        <p:cTn id="23"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21"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49AAA15-F07F-A388-F3A9-651F9354149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0EC2CC7-7888-F09F-CDB6-842163ECB74F}"/>
              </a:ext>
            </a:extLst>
          </p:cNvPr>
          <p:cNvSpPr>
            <a:spLocks noGrp="1"/>
          </p:cNvSpPr>
          <p:nvPr>
            <p:ph type="ctrTitle"/>
          </p:nvPr>
        </p:nvSpPr>
        <p:spPr>
          <a:xfrm>
            <a:off x="1524000" y="-1280448"/>
            <a:ext cx="9144000" cy="921925"/>
          </a:xfrm>
        </p:spPr>
        <p:txBody>
          <a:bodyPr/>
          <a:lstStyle/>
          <a:p>
            <a:r>
              <a:rPr lang="en-US" dirty="0"/>
              <a:t>Air raid precautions</a:t>
            </a:r>
          </a:p>
        </p:txBody>
      </p:sp>
      <p:sp>
        <p:nvSpPr>
          <p:cNvPr id="11" name="Slide Question">
            <a:extLst>
              <a:ext uri="{FF2B5EF4-FFF2-40B4-BE49-F238E27FC236}">
                <a16:creationId xmlns:a16="http://schemas.microsoft.com/office/drawing/2014/main" id="{2E00C3FE-9140-FE66-8B7A-D0AF6C431EE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World War 2 affect people from Norwich?</a:t>
            </a:r>
          </a:p>
        </p:txBody>
      </p:sp>
      <p:sp>
        <p:nvSpPr>
          <p:cNvPr id="8" name="Text ">
            <a:extLst>
              <a:ext uri="{FF2B5EF4-FFF2-40B4-BE49-F238E27FC236}">
                <a16:creationId xmlns:a16="http://schemas.microsoft.com/office/drawing/2014/main" id="{51789DC8-FA08-9CE8-CB7F-A217AEC6A5CD}"/>
              </a:ext>
            </a:extLst>
          </p:cNvPr>
          <p:cNvSpPr txBox="1"/>
          <p:nvPr/>
        </p:nvSpPr>
        <p:spPr>
          <a:xfrm>
            <a:off x="558798" y="548460"/>
            <a:ext cx="6669316" cy="5459187"/>
          </a:xfrm>
          <a:prstGeom prst="rect">
            <a:avLst/>
          </a:prstGeom>
          <a:noFill/>
        </p:spPr>
        <p:txBody>
          <a:bodyPr wrap="square">
            <a:spAutoFit/>
          </a:bodyPr>
          <a:lstStyle/>
          <a:p>
            <a:pPr>
              <a:lnSpc>
                <a:spcPct val="150000"/>
              </a:lnSpc>
            </a:pPr>
            <a:r>
              <a:rPr lang="en-GB" dirty="0">
                <a:latin typeface="Linkpen 17a Print" panose="03050602060000000000" pitchFamily="66" charset="77"/>
              </a:rPr>
              <a:t>To make it harder for German bombers to locate buildings at night, all windows had to be covered with heavy curtains, cardboard or paint so no light could escape.  This was called the blackout.</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ARP (Air Raid Precautions) wardens would make sure that the blackout was being carried out properly. They also sounded the warning sirens, guided people to public shelters, issued and checked gas masks, rescued people from bombed out buildings and found places to stay for those who had lost their homes.</a:t>
            </a:r>
          </a:p>
        </p:txBody>
      </p:sp>
      <p:pic>
        <p:nvPicPr>
          <p:cNvPr id="4" name="Picture 3" descr="A poster of a man wearing a helmet. The text says &quot;Air Raid Wardens Wanted&quot; the text under that says &quot;A responsible job for responsible men&quot;. The bottom text says &quot;ARP - Apply to your local council now&quot;. The very bottom of the poster says &quot;National Service&quot;.">
            <a:extLst>
              <a:ext uri="{FF2B5EF4-FFF2-40B4-BE49-F238E27FC236}">
                <a16:creationId xmlns:a16="http://schemas.microsoft.com/office/drawing/2014/main" id="{007BE828-3D31-59EF-843D-7AA20638D8B6}"/>
              </a:ext>
            </a:extLst>
          </p:cNvPr>
          <p:cNvPicPr>
            <a:picLocks noChangeAspect="1"/>
          </p:cNvPicPr>
          <p:nvPr/>
        </p:nvPicPr>
        <p:blipFill>
          <a:blip r:embed="rId4"/>
          <a:stretch>
            <a:fillRect/>
          </a:stretch>
        </p:blipFill>
        <p:spPr>
          <a:xfrm>
            <a:off x="7544664" y="392432"/>
            <a:ext cx="3976090" cy="6073184"/>
          </a:xfrm>
          <a:prstGeom prst="rect">
            <a:avLst/>
          </a:prstGeom>
          <a:ln w="28575">
            <a:solidFill>
              <a:schemeClr val="tx1"/>
            </a:solidFill>
          </a:ln>
        </p:spPr>
      </p:pic>
      <p:pic>
        <p:nvPicPr>
          <p:cNvPr id="15" name="logo">
            <a:extLst>
              <a:ext uri="{FF2B5EF4-FFF2-40B4-BE49-F238E27FC236}">
                <a16:creationId xmlns:a16="http://schemas.microsoft.com/office/drawing/2014/main" id="{ACBBC3ED-D4CC-71B6-A04B-3511BAFFCDC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4344440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40A9E82-47D1-E7DA-BFAB-5E026EACED1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3CF260A-2DE0-C9B3-98D3-68462EA70E64}"/>
              </a:ext>
            </a:extLst>
          </p:cNvPr>
          <p:cNvSpPr>
            <a:spLocks noGrp="1"/>
          </p:cNvSpPr>
          <p:nvPr>
            <p:ph type="ctrTitle"/>
          </p:nvPr>
        </p:nvSpPr>
        <p:spPr>
          <a:xfrm>
            <a:off x="1524000" y="-1280448"/>
            <a:ext cx="9144000" cy="921925"/>
          </a:xfrm>
        </p:spPr>
        <p:txBody>
          <a:bodyPr/>
          <a:lstStyle/>
          <a:p>
            <a:r>
              <a:rPr lang="en-US" dirty="0"/>
              <a:t>The Norwich blitz</a:t>
            </a:r>
          </a:p>
        </p:txBody>
      </p:sp>
      <p:sp>
        <p:nvSpPr>
          <p:cNvPr id="11" name="Slide Question">
            <a:extLst>
              <a:ext uri="{FF2B5EF4-FFF2-40B4-BE49-F238E27FC236}">
                <a16:creationId xmlns:a16="http://schemas.microsoft.com/office/drawing/2014/main" id="{15912170-68D7-47E4-EC8D-A8F6D5AA809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World War 2 affect people from Norwich?</a:t>
            </a:r>
          </a:p>
        </p:txBody>
      </p:sp>
      <p:sp>
        <p:nvSpPr>
          <p:cNvPr id="7" name="Title">
            <a:extLst>
              <a:ext uri="{FF2B5EF4-FFF2-40B4-BE49-F238E27FC236}">
                <a16:creationId xmlns:a16="http://schemas.microsoft.com/office/drawing/2014/main" id="{946B7EF0-FEA4-C269-CDB4-65DA39052B8D}"/>
              </a:ext>
            </a:extLst>
          </p:cNvPr>
          <p:cNvSpPr txBox="1">
            <a:spLocks/>
          </p:cNvSpPr>
          <p:nvPr/>
        </p:nvSpPr>
        <p:spPr>
          <a:xfrm>
            <a:off x="494269" y="622897"/>
            <a:ext cx="4629274" cy="109441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a:t>
            </a:r>
            <a:br>
              <a:rPr lang="en-GB" sz="4400" dirty="0">
                <a:ln w="12700">
                  <a:noFill/>
                </a:ln>
                <a:latin typeface="Superclarendon Rg" panose="02060605060000020003" pitchFamily="18" charset="77"/>
              </a:rPr>
            </a:br>
            <a:r>
              <a:rPr lang="en-GB" sz="4400" dirty="0">
                <a:ln w="12700">
                  <a:noFill/>
                </a:ln>
                <a:latin typeface="Superclarendon Rg" panose="02060605060000020003" pitchFamily="18" charset="77"/>
              </a:rPr>
              <a:t>Norwich Blitz</a:t>
            </a:r>
          </a:p>
        </p:txBody>
      </p:sp>
      <p:sp>
        <p:nvSpPr>
          <p:cNvPr id="8" name="Text ">
            <a:extLst>
              <a:ext uri="{FF2B5EF4-FFF2-40B4-BE49-F238E27FC236}">
                <a16:creationId xmlns:a16="http://schemas.microsoft.com/office/drawing/2014/main" id="{84CC0EB6-CA5C-D407-594E-3AAF41D9D084}"/>
              </a:ext>
            </a:extLst>
          </p:cNvPr>
          <p:cNvSpPr txBox="1"/>
          <p:nvPr/>
        </p:nvSpPr>
        <p:spPr>
          <a:xfrm>
            <a:off x="494269" y="1848366"/>
            <a:ext cx="5130522" cy="421846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Norwich Blitz was the name given to the German air raids that struck the city during World War 2, as part of the Baedeker Blitz campaign.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In April and June of 1942, German bombers attacked Norwich, choosing it for its historical and cultural importance rather than for military targets. The bombing caused significant damage to homes, shops, and cherished landmarks that had stood for centuries. </a:t>
            </a:r>
          </a:p>
        </p:txBody>
      </p:sp>
      <p:grpSp>
        <p:nvGrpSpPr>
          <p:cNvPr id="4" name="Caption" descr="This is a German bombing map of Norwich. Each red mark shows a target that they intended to drop bombs on.&#10;">
            <a:extLst>
              <a:ext uri="{FF2B5EF4-FFF2-40B4-BE49-F238E27FC236}">
                <a16:creationId xmlns:a16="http://schemas.microsoft.com/office/drawing/2014/main" id="{828ECDF3-E120-AC81-C150-8F6AF00ED1DE}"/>
              </a:ext>
            </a:extLst>
          </p:cNvPr>
          <p:cNvGrpSpPr/>
          <p:nvPr/>
        </p:nvGrpSpPr>
        <p:grpSpPr>
          <a:xfrm>
            <a:off x="5747601" y="5433264"/>
            <a:ext cx="4731714" cy="1034899"/>
            <a:chOff x="5121850" y="2417403"/>
            <a:chExt cx="4731714" cy="1034899"/>
          </a:xfrm>
        </p:grpSpPr>
        <p:pic>
          <p:nvPicPr>
            <p:cNvPr id="6" name="Picture 5">
              <a:extLst>
                <a:ext uri="{FF2B5EF4-FFF2-40B4-BE49-F238E27FC236}">
                  <a16:creationId xmlns:a16="http://schemas.microsoft.com/office/drawing/2014/main" id="{7C0F8EB3-CA28-9ADC-056C-3E1FCE3640A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10" name="TextBox 9">
              <a:extLst>
                <a:ext uri="{FF2B5EF4-FFF2-40B4-BE49-F238E27FC236}">
                  <a16:creationId xmlns:a16="http://schemas.microsoft.com/office/drawing/2014/main" id="{F7BCD671-42DD-82C1-FCAA-B0675A8CDE30}"/>
                </a:ext>
              </a:extLst>
            </p:cNvPr>
            <p:cNvSpPr txBox="1"/>
            <p:nvPr/>
          </p:nvSpPr>
          <p:spPr>
            <a:xfrm>
              <a:off x="5305133" y="2417403"/>
              <a:ext cx="454843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is a German bombing map of Norwich. Each red mark shows a target that they intended to drop bombs on.</a:t>
              </a:r>
            </a:p>
          </p:txBody>
        </p:sp>
      </p:grpSp>
      <p:pic>
        <p:nvPicPr>
          <p:cNvPr id="15" name="logo">
            <a:extLst>
              <a:ext uri="{FF2B5EF4-FFF2-40B4-BE49-F238E27FC236}">
                <a16:creationId xmlns:a16="http://schemas.microsoft.com/office/drawing/2014/main" id="{BBCE81CC-B37B-E632-8917-8D3F25A98E7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49510" y="-9522"/>
            <a:ext cx="1342489" cy="1329061"/>
          </a:xfrm>
          <a:prstGeom prst="rect">
            <a:avLst/>
          </a:prstGeom>
        </p:spPr>
      </p:pic>
      <p:sp>
        <p:nvSpPr>
          <p:cNvPr id="13" name="Rectangle 12" descr="A photograph of a map of Norwich, it has red marks all over the area of the city, showing the intended targets of bombs.">
            <a:extLst>
              <a:ext uri="{FF2B5EF4-FFF2-40B4-BE49-F238E27FC236}">
                <a16:creationId xmlns:a16="http://schemas.microsoft.com/office/drawing/2014/main" id="{FBE87790-B9DF-C36D-4797-62C1873CA46F}"/>
              </a:ext>
            </a:extLst>
          </p:cNvPr>
          <p:cNvSpPr/>
          <p:nvPr/>
        </p:nvSpPr>
        <p:spPr>
          <a:xfrm>
            <a:off x="5486400" y="273030"/>
            <a:ext cx="6705600" cy="658352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742347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4F90B62-D7E5-D6E2-01EE-B18462A331A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F7F73A6-5D2A-DC2C-658F-5C61C3381F61}"/>
              </a:ext>
            </a:extLst>
          </p:cNvPr>
          <p:cNvSpPr>
            <a:spLocks noGrp="1"/>
          </p:cNvSpPr>
          <p:nvPr>
            <p:ph type="ctrTitle"/>
          </p:nvPr>
        </p:nvSpPr>
        <p:spPr>
          <a:xfrm>
            <a:off x="1524000" y="-1280448"/>
            <a:ext cx="9144000" cy="921925"/>
          </a:xfrm>
        </p:spPr>
        <p:txBody>
          <a:bodyPr/>
          <a:lstStyle/>
          <a:p>
            <a:r>
              <a:rPr lang="en-US" dirty="0"/>
              <a:t>Damage</a:t>
            </a:r>
          </a:p>
        </p:txBody>
      </p:sp>
      <p:sp>
        <p:nvSpPr>
          <p:cNvPr id="11" name="Slide Question">
            <a:extLst>
              <a:ext uri="{FF2B5EF4-FFF2-40B4-BE49-F238E27FC236}">
                <a16:creationId xmlns:a16="http://schemas.microsoft.com/office/drawing/2014/main" id="{30EEAFBF-CD19-688B-CC88-976B19F2E80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World War 2 affect people from Norwich?</a:t>
            </a:r>
          </a:p>
        </p:txBody>
      </p:sp>
      <p:sp>
        <p:nvSpPr>
          <p:cNvPr id="8" name="Text ">
            <a:extLst>
              <a:ext uri="{FF2B5EF4-FFF2-40B4-BE49-F238E27FC236}">
                <a16:creationId xmlns:a16="http://schemas.microsoft.com/office/drawing/2014/main" id="{F0AE5DC9-12AD-96D4-54BF-C84EA3511BBF}"/>
              </a:ext>
            </a:extLst>
          </p:cNvPr>
          <p:cNvSpPr txBox="1"/>
          <p:nvPr/>
        </p:nvSpPr>
        <p:spPr>
          <a:xfrm>
            <a:off x="392669" y="414539"/>
            <a:ext cx="3352017" cy="597086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Thousands </a:t>
            </a:r>
            <a:r>
              <a:rPr lang="en-GB" sz="1600">
                <a:latin typeface="Linkpen 17a Print" panose="03050602060000000000" pitchFamily="66" charset="77"/>
              </a:rPr>
              <a:t>of buildings </a:t>
            </a:r>
            <a:r>
              <a:rPr lang="en-GB" sz="1600" dirty="0">
                <a:latin typeface="Linkpen 17a Print" panose="03050602060000000000" pitchFamily="66" charset="77"/>
              </a:rPr>
              <a:t>were damaged in the raids.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Around 2,000 homes were destroyed during the bombing raids with around 27,000 suffering some damage.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229 Norwich citizens were killed and more than 1,000 were injured. It was a devastating attack on the city and the innocent people who called it home.</a:t>
            </a:r>
          </a:p>
        </p:txBody>
      </p:sp>
      <p:grpSp>
        <p:nvGrpSpPr>
          <p:cNvPr id="5" name="Caption" descr="Two men stand next to the remains of the Church of St Julian in July 1942.&#10;">
            <a:extLst>
              <a:ext uri="{FF2B5EF4-FFF2-40B4-BE49-F238E27FC236}">
                <a16:creationId xmlns:a16="http://schemas.microsoft.com/office/drawing/2014/main" id="{CDFC162F-7448-43E8-1881-CCC2A00DEC53}"/>
              </a:ext>
            </a:extLst>
          </p:cNvPr>
          <p:cNvGrpSpPr/>
          <p:nvPr/>
        </p:nvGrpSpPr>
        <p:grpSpPr>
          <a:xfrm>
            <a:off x="3906316" y="273030"/>
            <a:ext cx="5194141" cy="800219"/>
            <a:chOff x="5078308" y="2417403"/>
            <a:chExt cx="5194141" cy="800219"/>
          </a:xfrm>
        </p:grpSpPr>
        <p:pic>
          <p:nvPicPr>
            <p:cNvPr id="2" name="Picture 1">
              <a:extLst>
                <a:ext uri="{FF2B5EF4-FFF2-40B4-BE49-F238E27FC236}">
                  <a16:creationId xmlns:a16="http://schemas.microsoft.com/office/drawing/2014/main" id="{AE8C3141-7B4E-F2B6-7455-FDAB92813CB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5027611" y="2510827"/>
              <a:ext cx="350267" cy="248874"/>
            </a:xfrm>
            <a:prstGeom prst="rect">
              <a:avLst/>
            </a:prstGeom>
          </p:spPr>
        </p:pic>
        <p:sp>
          <p:nvSpPr>
            <p:cNvPr id="3" name="TextBox 2">
              <a:extLst>
                <a:ext uri="{FF2B5EF4-FFF2-40B4-BE49-F238E27FC236}">
                  <a16:creationId xmlns:a16="http://schemas.microsoft.com/office/drawing/2014/main" id="{CCF517F4-3E9C-2EA2-B9C8-CB28ED9A7E1F}"/>
                </a:ext>
              </a:extLst>
            </p:cNvPr>
            <p:cNvSpPr txBox="1"/>
            <p:nvPr/>
          </p:nvSpPr>
          <p:spPr>
            <a:xfrm>
              <a:off x="5276103" y="2417403"/>
              <a:ext cx="499634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Two men stand next to the remains of the Church of St Julian in July 1942.</a:t>
              </a:r>
            </a:p>
          </p:txBody>
        </p:sp>
      </p:grpSp>
      <p:pic>
        <p:nvPicPr>
          <p:cNvPr id="15" name="logo">
            <a:extLst>
              <a:ext uri="{FF2B5EF4-FFF2-40B4-BE49-F238E27FC236}">
                <a16:creationId xmlns:a16="http://schemas.microsoft.com/office/drawing/2014/main" id="{02B3BB60-4A2E-60E3-7A2F-82E7FE66B92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49510" y="-69460"/>
            <a:ext cx="1342489" cy="1329061"/>
          </a:xfrm>
          <a:prstGeom prst="rect">
            <a:avLst/>
          </a:prstGeom>
        </p:spPr>
      </p:pic>
      <p:sp>
        <p:nvSpPr>
          <p:cNvPr id="4" name="Rectangle 3" descr="A black and white photograph of two men standing beside a destroyed building that used to be a church.">
            <a:extLst>
              <a:ext uri="{FF2B5EF4-FFF2-40B4-BE49-F238E27FC236}">
                <a16:creationId xmlns:a16="http://schemas.microsoft.com/office/drawing/2014/main" id="{4409AA3A-E905-3446-EC51-B364CF173FC8}"/>
              </a:ext>
            </a:extLst>
          </p:cNvPr>
          <p:cNvSpPr/>
          <p:nvPr/>
        </p:nvSpPr>
        <p:spPr>
          <a:xfrm>
            <a:off x="3505198" y="273030"/>
            <a:ext cx="8686801" cy="658352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91112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805C3A4-761F-356C-1DF2-86D3D23AF23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8EC2AFE-01E4-3993-29A7-FEB7035E3743}"/>
              </a:ext>
            </a:extLst>
          </p:cNvPr>
          <p:cNvSpPr>
            <a:spLocks noGrp="1"/>
          </p:cNvSpPr>
          <p:nvPr>
            <p:ph type="ctrTitle"/>
          </p:nvPr>
        </p:nvSpPr>
        <p:spPr>
          <a:xfrm>
            <a:off x="1524000" y="-1280448"/>
            <a:ext cx="9144000" cy="921925"/>
          </a:xfrm>
        </p:spPr>
        <p:txBody>
          <a:bodyPr/>
          <a:lstStyle/>
          <a:p>
            <a:r>
              <a:rPr lang="en-US" dirty="0"/>
              <a:t>True spirit</a:t>
            </a:r>
          </a:p>
        </p:txBody>
      </p:sp>
      <p:sp>
        <p:nvSpPr>
          <p:cNvPr id="11" name="Slide Question">
            <a:extLst>
              <a:ext uri="{FF2B5EF4-FFF2-40B4-BE49-F238E27FC236}">
                <a16:creationId xmlns:a16="http://schemas.microsoft.com/office/drawing/2014/main" id="{28290D50-C006-84F2-27B9-164A37CA07D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World War 2 affect people from Norwich?</a:t>
            </a:r>
          </a:p>
        </p:txBody>
      </p:sp>
      <p:sp>
        <p:nvSpPr>
          <p:cNvPr id="4" name="Rectangle 3" descr="A black and white photo of a truck next to a large group of men, in the background are destroyed buildings and smoke, the result of bombing.">
            <a:extLst>
              <a:ext uri="{FF2B5EF4-FFF2-40B4-BE49-F238E27FC236}">
                <a16:creationId xmlns:a16="http://schemas.microsoft.com/office/drawing/2014/main" id="{35AD7A4C-FC62-7872-73EF-F31BA215BC79}"/>
              </a:ext>
            </a:extLst>
          </p:cNvPr>
          <p:cNvSpPr/>
          <p:nvPr/>
        </p:nvSpPr>
        <p:spPr>
          <a:xfrm>
            <a:off x="0" y="273030"/>
            <a:ext cx="8686800" cy="658352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
            <a:extLst>
              <a:ext uri="{FF2B5EF4-FFF2-40B4-BE49-F238E27FC236}">
                <a16:creationId xmlns:a16="http://schemas.microsoft.com/office/drawing/2014/main" id="{5ED2C0C1-2D59-5932-888D-F68AD6258A21}"/>
              </a:ext>
            </a:extLst>
          </p:cNvPr>
          <p:cNvSpPr txBox="1"/>
          <p:nvPr/>
        </p:nvSpPr>
        <p:spPr>
          <a:xfrm>
            <a:off x="8828314" y="693603"/>
            <a:ext cx="2913743" cy="523220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aftermath of the bombing, neighbours assisted each other and local volunteers, including members of the Home Guard, risked their lives to rescue those trapped amid the chaos. </a:t>
            </a:r>
          </a:p>
          <a:p>
            <a:pPr>
              <a:lnSpc>
                <a:spcPct val="150000"/>
              </a:lnSpc>
            </a:pPr>
            <a:br>
              <a:rPr lang="en-GB" sz="1600" dirty="0">
                <a:latin typeface="Linkpen 17a Print" panose="03050602060000000000" pitchFamily="66" charset="77"/>
              </a:rPr>
            </a:br>
            <a:r>
              <a:rPr lang="en-GB" sz="1600" dirty="0">
                <a:latin typeface="Linkpen 17a Print" panose="03050602060000000000" pitchFamily="66" charset="77"/>
              </a:rPr>
              <a:t>The true spirit of Norwich shone through.</a:t>
            </a:r>
          </a:p>
        </p:txBody>
      </p:sp>
      <p:pic>
        <p:nvPicPr>
          <p:cNvPr id="15" name="logo">
            <a:extLst>
              <a:ext uri="{FF2B5EF4-FFF2-40B4-BE49-F238E27FC236}">
                <a16:creationId xmlns:a16="http://schemas.microsoft.com/office/drawing/2014/main" id="{22DDD586-A9B9-5703-8084-98E443C7EA4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2642132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790C508-8EA4-0507-300A-B38862CF2A7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4F3D5E6-1786-18A8-C83A-444436AB7337}"/>
              </a:ext>
            </a:extLst>
          </p:cNvPr>
          <p:cNvSpPr>
            <a:spLocks noGrp="1"/>
          </p:cNvSpPr>
          <p:nvPr>
            <p:ph type="ctrTitle"/>
          </p:nvPr>
        </p:nvSpPr>
        <p:spPr>
          <a:xfrm>
            <a:off x="1524000" y="-1280448"/>
            <a:ext cx="9144000" cy="921925"/>
          </a:xfrm>
        </p:spPr>
        <p:txBody>
          <a:bodyPr/>
          <a:lstStyle/>
          <a:p>
            <a:r>
              <a:rPr lang="en-US" dirty="0"/>
              <a:t>Contribution</a:t>
            </a:r>
          </a:p>
        </p:txBody>
      </p:sp>
      <p:sp>
        <p:nvSpPr>
          <p:cNvPr id="11" name="Slide Question">
            <a:extLst>
              <a:ext uri="{FF2B5EF4-FFF2-40B4-BE49-F238E27FC236}">
                <a16:creationId xmlns:a16="http://schemas.microsoft.com/office/drawing/2014/main" id="{3F17CC20-7154-5FBA-BF54-A8737CFBABE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World War 2 affect people from Norwich?</a:t>
            </a:r>
          </a:p>
        </p:txBody>
      </p:sp>
      <p:sp>
        <p:nvSpPr>
          <p:cNvPr id="8" name="Text ">
            <a:extLst>
              <a:ext uri="{FF2B5EF4-FFF2-40B4-BE49-F238E27FC236}">
                <a16:creationId xmlns:a16="http://schemas.microsoft.com/office/drawing/2014/main" id="{A0C148A6-A0AF-0D70-BC68-FAAE6FA0A193}"/>
              </a:ext>
            </a:extLst>
          </p:cNvPr>
          <p:cNvSpPr txBox="1"/>
          <p:nvPr/>
        </p:nvSpPr>
        <p:spPr>
          <a:xfrm>
            <a:off x="494268" y="447393"/>
            <a:ext cx="10899445"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When World War 2 ended in 1945, Norwich had been deeply impacted by the war.</a:t>
            </a:r>
          </a:p>
        </p:txBody>
      </p:sp>
      <p:pic>
        <p:nvPicPr>
          <p:cNvPr id="12" name="Picture 11" descr="An image of a solider with a helmet on.">
            <a:extLst>
              <a:ext uri="{FF2B5EF4-FFF2-40B4-BE49-F238E27FC236}">
                <a16:creationId xmlns:a16="http://schemas.microsoft.com/office/drawing/2014/main" id="{E9DF045B-6211-98E9-4C14-DD9D855115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2314" y="1087689"/>
            <a:ext cx="1625600" cy="1625600"/>
          </a:xfrm>
          <a:prstGeom prst="rect">
            <a:avLst/>
          </a:prstGeom>
        </p:spPr>
      </p:pic>
      <p:sp>
        <p:nvSpPr>
          <p:cNvPr id="4" name="Text ">
            <a:extLst>
              <a:ext uri="{FF2B5EF4-FFF2-40B4-BE49-F238E27FC236}">
                <a16:creationId xmlns:a16="http://schemas.microsoft.com/office/drawing/2014/main" id="{D1B12C44-5936-A89B-C8BA-7BF17686C449}"/>
              </a:ext>
            </a:extLst>
          </p:cNvPr>
          <p:cNvSpPr txBox="1"/>
          <p:nvPr/>
        </p:nvSpPr>
        <p:spPr>
          <a:xfrm>
            <a:off x="2627869" y="1424767"/>
            <a:ext cx="804013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Many people from the area fought in the war in locations around the world. Sadly, not all of them came home. </a:t>
            </a:r>
          </a:p>
        </p:txBody>
      </p:sp>
      <p:sp>
        <p:nvSpPr>
          <p:cNvPr id="6" name="Text ">
            <a:extLst>
              <a:ext uri="{FF2B5EF4-FFF2-40B4-BE49-F238E27FC236}">
                <a16:creationId xmlns:a16="http://schemas.microsoft.com/office/drawing/2014/main" id="{6AE0C19D-0FDA-BC57-4993-9C95181EF07D}"/>
              </a:ext>
            </a:extLst>
          </p:cNvPr>
          <p:cNvSpPr txBox="1"/>
          <p:nvPr/>
        </p:nvSpPr>
        <p:spPr>
          <a:xfrm>
            <a:off x="1785257" y="2830236"/>
            <a:ext cx="8040131" cy="430887"/>
          </a:xfrm>
          <a:prstGeom prst="rect">
            <a:avLst/>
          </a:prstGeom>
          <a:noFill/>
        </p:spPr>
        <p:txBody>
          <a:bodyPr wrap="square">
            <a:spAutoFit/>
          </a:bodyPr>
          <a:lstStyle/>
          <a:p>
            <a:pPr algn="r">
              <a:lnSpc>
                <a:spcPct val="150000"/>
              </a:lnSpc>
            </a:pPr>
            <a:r>
              <a:rPr lang="en-GB" sz="1600" dirty="0">
                <a:latin typeface="Linkpen 17a Print" panose="03050602060000000000" pitchFamily="66" charset="77"/>
              </a:rPr>
              <a:t>Women worked on farms to produce food for the nation.</a:t>
            </a:r>
          </a:p>
        </p:txBody>
      </p:sp>
      <p:pic>
        <p:nvPicPr>
          <p:cNvPr id="18" name="Picture 17" descr="An image of a tractor ploughing a field.">
            <a:extLst>
              <a:ext uri="{FF2B5EF4-FFF2-40B4-BE49-F238E27FC236}">
                <a16:creationId xmlns:a16="http://schemas.microsoft.com/office/drawing/2014/main" id="{B082968F-666E-9D4F-BAF5-814EA4A6F1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895154" y="2186835"/>
            <a:ext cx="1625600" cy="1625600"/>
          </a:xfrm>
          <a:prstGeom prst="rect">
            <a:avLst/>
          </a:prstGeom>
        </p:spPr>
      </p:pic>
      <p:pic>
        <p:nvPicPr>
          <p:cNvPr id="16" name="Picture 15" descr="An image of a group of airplanes in the sky.">
            <a:extLst>
              <a:ext uri="{FF2B5EF4-FFF2-40B4-BE49-F238E27FC236}">
                <a16:creationId xmlns:a16="http://schemas.microsoft.com/office/drawing/2014/main" id="{06ACEB26-9FF1-DD97-121B-F4B5C3EB62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62314" y="3487872"/>
            <a:ext cx="1625600" cy="1625600"/>
          </a:xfrm>
          <a:prstGeom prst="rect">
            <a:avLst/>
          </a:prstGeom>
        </p:spPr>
      </p:pic>
      <p:sp>
        <p:nvSpPr>
          <p:cNvPr id="7" name="Text ">
            <a:extLst>
              <a:ext uri="{FF2B5EF4-FFF2-40B4-BE49-F238E27FC236}">
                <a16:creationId xmlns:a16="http://schemas.microsoft.com/office/drawing/2014/main" id="{A8F3034B-D2BD-E5EE-FD60-DF672F750514}"/>
              </a:ext>
            </a:extLst>
          </p:cNvPr>
          <p:cNvSpPr txBox="1"/>
          <p:nvPr/>
        </p:nvSpPr>
        <p:spPr>
          <a:xfrm>
            <a:off x="2627868" y="3979980"/>
            <a:ext cx="804013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People bravely stayed in the area during the war despite the constant danger of air raids.</a:t>
            </a:r>
          </a:p>
        </p:txBody>
      </p:sp>
      <p:sp>
        <p:nvSpPr>
          <p:cNvPr id="9" name="Text ">
            <a:extLst>
              <a:ext uri="{FF2B5EF4-FFF2-40B4-BE49-F238E27FC236}">
                <a16:creationId xmlns:a16="http://schemas.microsoft.com/office/drawing/2014/main" id="{74D6DDFB-58DD-2334-EFE4-17BD16D28420}"/>
              </a:ext>
            </a:extLst>
          </p:cNvPr>
          <p:cNvSpPr txBox="1"/>
          <p:nvPr/>
        </p:nvSpPr>
        <p:spPr>
          <a:xfrm>
            <a:off x="494266" y="5263214"/>
            <a:ext cx="10899445"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Without the contribution of people from Norwich and other communities nationwide, Britain would not have been able contribute to the war in the way that it did.</a:t>
            </a:r>
          </a:p>
        </p:txBody>
      </p:sp>
      <p:pic>
        <p:nvPicPr>
          <p:cNvPr id="15" name="logo">
            <a:extLst>
              <a:ext uri="{FF2B5EF4-FFF2-40B4-BE49-F238E27FC236}">
                <a16:creationId xmlns:a16="http://schemas.microsoft.com/office/drawing/2014/main" id="{4615B51C-E4A3-88CE-0093-E0BCD58408F4}"/>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34054596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fade">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animEffect transition="in" filter="fade">
                                      <p:cBhvr>
                                        <p:cTn id="41"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4" grpId="0" build="allAtOnce"/>
      <p:bldP spid="6" grpId="0" build="allAtOnce"/>
      <p:bldP spid="7" grpId="0" build="allAtOnce"/>
      <p:bldP spid="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lstStyle/>
          <a:p>
            <a:r>
              <a:rPr lang="en-US" dirty="0"/>
              <a:t>World War 1</a:t>
            </a:r>
          </a:p>
        </p:txBody>
      </p:sp>
      <p:sp>
        <p:nvSpPr>
          <p:cNvPr id="11" name="Slide Question">
            <a:extLst>
              <a:ext uri="{FF2B5EF4-FFF2-40B4-BE49-F238E27FC236}">
                <a16:creationId xmlns:a16="http://schemas.microsoft.com/office/drawing/2014/main" id="{783B29E9-B659-A0BE-38AB-74617199D84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1?</a:t>
            </a:r>
          </a:p>
        </p:txBody>
      </p:sp>
      <p:sp>
        <p:nvSpPr>
          <p:cNvPr id="7" name="Title">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World War 1 </a:t>
            </a:r>
          </a:p>
        </p:txBody>
      </p:sp>
      <p:sp>
        <p:nvSpPr>
          <p:cNvPr id="8" name="Text ">
            <a:extLst>
              <a:ext uri="{FF2B5EF4-FFF2-40B4-BE49-F238E27FC236}">
                <a16:creationId xmlns:a16="http://schemas.microsoft.com/office/drawing/2014/main" id="{D865BA71-9D09-29EE-229D-D2C900EC273E}"/>
              </a:ext>
            </a:extLst>
          </p:cNvPr>
          <p:cNvSpPr txBox="1"/>
          <p:nvPr/>
        </p:nvSpPr>
        <p:spPr>
          <a:xfrm>
            <a:off x="534432" y="1551933"/>
            <a:ext cx="6751659"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early 1900s, tensions in Europe were high as many countries competed with one another for power.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On the 28th of June 1914, the heir to the Austro-Hungarian Empire, Archduke Franz Ferdinand, was assassinated.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This event sparked a chain reaction of conflicts. Austria-Hungary blamed Serbia for the assassination and declared war on them. Soon, other countries joined in to support their allies, and the war quickly spread.</a:t>
            </a:r>
          </a:p>
        </p:txBody>
      </p:sp>
      <p:grpSp>
        <p:nvGrpSpPr>
          <p:cNvPr id="17" name="Group 16" descr="A photograph of a man with a moustache and medals on his uniform jacket.">
            <a:extLst>
              <a:ext uri="{FF2B5EF4-FFF2-40B4-BE49-F238E27FC236}">
                <a16:creationId xmlns:a16="http://schemas.microsoft.com/office/drawing/2014/main" id="{8672CEB0-224D-2BD1-A54A-55CEF720ECBA}"/>
              </a:ext>
            </a:extLst>
          </p:cNvPr>
          <p:cNvGrpSpPr/>
          <p:nvPr/>
        </p:nvGrpSpPr>
        <p:grpSpPr>
          <a:xfrm>
            <a:off x="7569721" y="528001"/>
            <a:ext cx="4087847" cy="5834636"/>
            <a:chOff x="8489092" y="963248"/>
            <a:chExt cx="3122146" cy="4456279"/>
          </a:xfrm>
        </p:grpSpPr>
        <p:pic>
          <p:nvPicPr>
            <p:cNvPr id="18" name="Picture 17">
              <a:extLst>
                <a:ext uri="{FF2B5EF4-FFF2-40B4-BE49-F238E27FC236}">
                  <a16:creationId xmlns:a16="http://schemas.microsoft.com/office/drawing/2014/main" id="{2E03053B-C3B1-A05C-59C0-A006EBD78C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89093" y="963248"/>
              <a:ext cx="3122145" cy="4417835"/>
            </a:xfrm>
            <a:prstGeom prst="rect">
              <a:avLst/>
            </a:prstGeom>
            <a:ln w="19050">
              <a:solidFill>
                <a:schemeClr val="tx1"/>
              </a:solidFill>
            </a:ln>
          </p:spPr>
        </p:pic>
        <p:sp>
          <p:nvSpPr>
            <p:cNvPr id="19" name="TextBox 18">
              <a:extLst>
                <a:ext uri="{FF2B5EF4-FFF2-40B4-BE49-F238E27FC236}">
                  <a16:creationId xmlns:a16="http://schemas.microsoft.com/office/drawing/2014/main" id="{66A48111-0054-E073-E14D-91099EBC2F16}"/>
                </a:ext>
              </a:extLst>
            </p:cNvPr>
            <p:cNvSpPr txBox="1"/>
            <p:nvPr/>
          </p:nvSpPr>
          <p:spPr>
            <a:xfrm>
              <a:off x="8489092" y="5188695"/>
              <a:ext cx="2535850" cy="230832"/>
            </a:xfrm>
            <a:prstGeom prst="rect">
              <a:avLst/>
            </a:prstGeom>
            <a:noFill/>
          </p:spPr>
          <p:txBody>
            <a:bodyPr wrap="square">
              <a:spAutoFit/>
            </a:bodyPr>
            <a:lstStyle/>
            <a:p>
              <a:r>
                <a:rPr lang="en-GB" sz="900" b="0" i="0" dirty="0">
                  <a:effectLst/>
                  <a:latin typeface="Nunito" panose="02000503000000000000" pitchFamily="2" charset="77"/>
                </a:rPr>
                <a:t>© Public Domain from Wikimedia Commons</a:t>
              </a:r>
              <a:endParaRPr lang="en-GB" sz="900" dirty="0">
                <a:latin typeface="Nunito" panose="02000503000000000000" pitchFamily="2" charset="77"/>
              </a:endParaRPr>
            </a:p>
          </p:txBody>
        </p:sp>
      </p:grpSp>
      <p:pic>
        <p:nvPicPr>
          <p:cNvPr id="15" name="logo">
            <a:extLst>
              <a:ext uri="{FF2B5EF4-FFF2-40B4-BE49-F238E27FC236}">
                <a16:creationId xmlns:a16="http://schemas.microsoft.com/office/drawing/2014/main" id="{ABF979DE-DE00-6C41-3EFE-28DABB6D257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95517C3-9834-ADC3-1889-3D24E8DF054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35D1F5E-AFF2-8D61-9623-BBE659CBC424}"/>
              </a:ext>
            </a:extLst>
          </p:cNvPr>
          <p:cNvSpPr>
            <a:spLocks noGrp="1"/>
          </p:cNvSpPr>
          <p:nvPr>
            <p:ph type="ctrTitle"/>
          </p:nvPr>
        </p:nvSpPr>
        <p:spPr>
          <a:xfrm>
            <a:off x="1524000" y="-1280448"/>
            <a:ext cx="9144000" cy="921925"/>
          </a:xfrm>
        </p:spPr>
        <p:txBody>
          <a:bodyPr/>
          <a:lstStyle/>
          <a:p>
            <a:r>
              <a:rPr lang="en-US" dirty="0"/>
              <a:t>Declaring War</a:t>
            </a:r>
          </a:p>
        </p:txBody>
      </p:sp>
      <p:sp>
        <p:nvSpPr>
          <p:cNvPr id="17" name="Slide Question">
            <a:extLst>
              <a:ext uri="{FF2B5EF4-FFF2-40B4-BE49-F238E27FC236}">
                <a16:creationId xmlns:a16="http://schemas.microsoft.com/office/drawing/2014/main" id="{863F4D58-3294-90CD-0C27-1648DABA2AE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1?</a:t>
            </a:r>
          </a:p>
        </p:txBody>
      </p:sp>
      <p:sp>
        <p:nvSpPr>
          <p:cNvPr id="7" name="Title">
            <a:extLst>
              <a:ext uri="{FF2B5EF4-FFF2-40B4-BE49-F238E27FC236}">
                <a16:creationId xmlns:a16="http://schemas.microsoft.com/office/drawing/2014/main" id="{5CCE00A9-9A6F-B0FD-2D44-BC7594426FA9}"/>
              </a:ext>
            </a:extLst>
          </p:cNvPr>
          <p:cNvSpPr txBox="1">
            <a:spLocks/>
          </p:cNvSpPr>
          <p:nvPr/>
        </p:nvSpPr>
        <p:spPr>
          <a:xfrm>
            <a:off x="523660" y="384815"/>
            <a:ext cx="791465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What was World War 1?</a:t>
            </a:r>
          </a:p>
        </p:txBody>
      </p:sp>
      <p:sp>
        <p:nvSpPr>
          <p:cNvPr id="8" name="Text ">
            <a:extLst>
              <a:ext uri="{FF2B5EF4-FFF2-40B4-BE49-F238E27FC236}">
                <a16:creationId xmlns:a16="http://schemas.microsoft.com/office/drawing/2014/main" id="{F43EA5C3-50F6-F48A-08AB-C7435381918E}"/>
              </a:ext>
            </a:extLst>
          </p:cNvPr>
          <p:cNvSpPr txBox="1"/>
          <p:nvPr/>
        </p:nvSpPr>
        <p:spPr>
          <a:xfrm>
            <a:off x="406566" y="1090179"/>
            <a:ext cx="8192534" cy="3290581"/>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World War 1, as it later came to be known, involved many countries from different parts of the world. The two sides were called the Allies and the Central Powers.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Allies included countries such as Britain, France, Russia, and later, the United States.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They fought against the Central Powers, which included Germany, Austria-Hungary, and the Ottoman Empire (present-day Turkey).</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It's important to remember that World War 1 was not just fought in Europe. Battles also took place in other parts of the world, such as Africa, the Middle East, and even at sea.</a:t>
            </a:r>
          </a:p>
        </p:txBody>
      </p:sp>
      <p:grpSp>
        <p:nvGrpSpPr>
          <p:cNvPr id="18" name="Group 17" descr="A photograph of a news paper reporting that 'Great Britain Declares War on Germany'.">
            <a:extLst>
              <a:ext uri="{FF2B5EF4-FFF2-40B4-BE49-F238E27FC236}">
                <a16:creationId xmlns:a16="http://schemas.microsoft.com/office/drawing/2014/main" id="{A459D647-4F0D-C53F-1838-912F43AA3827}"/>
              </a:ext>
            </a:extLst>
          </p:cNvPr>
          <p:cNvGrpSpPr/>
          <p:nvPr/>
        </p:nvGrpSpPr>
        <p:grpSpPr>
          <a:xfrm rot="228589">
            <a:off x="8686800" y="729272"/>
            <a:ext cx="2836100" cy="3167594"/>
            <a:chOff x="550325" y="555982"/>
            <a:chExt cx="3441893" cy="3844195"/>
          </a:xfrm>
        </p:grpSpPr>
        <p:pic>
          <p:nvPicPr>
            <p:cNvPr id="19" name="Picture 18">
              <a:extLst>
                <a:ext uri="{FF2B5EF4-FFF2-40B4-BE49-F238E27FC236}">
                  <a16:creationId xmlns:a16="http://schemas.microsoft.com/office/drawing/2014/main" id="{80F07587-DDBA-F28C-32EC-79AC3346A6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4621" y="555982"/>
              <a:ext cx="3407597" cy="3844195"/>
            </a:xfrm>
            <a:prstGeom prst="rect">
              <a:avLst/>
            </a:prstGeom>
            <a:ln w="28575">
              <a:solidFill>
                <a:schemeClr val="tx1"/>
              </a:solidFill>
            </a:ln>
          </p:spPr>
        </p:pic>
        <p:sp>
          <p:nvSpPr>
            <p:cNvPr id="20" name="TextBox 19">
              <a:extLst>
                <a:ext uri="{FF2B5EF4-FFF2-40B4-BE49-F238E27FC236}">
                  <a16:creationId xmlns:a16="http://schemas.microsoft.com/office/drawing/2014/main" id="{4D92778F-D1CA-1721-9C54-1D5C98B17659}"/>
                </a:ext>
              </a:extLst>
            </p:cNvPr>
            <p:cNvSpPr txBox="1"/>
            <p:nvPr/>
          </p:nvSpPr>
          <p:spPr>
            <a:xfrm>
              <a:off x="550325" y="4117093"/>
              <a:ext cx="3065163" cy="272016"/>
            </a:xfrm>
            <a:prstGeom prst="rect">
              <a:avLst/>
            </a:prstGeom>
            <a:noFill/>
          </p:spPr>
          <p:txBody>
            <a:bodyPr wrap="square">
              <a:spAutoFit/>
            </a:bodyPr>
            <a:lstStyle/>
            <a:p>
              <a:r>
                <a:rPr lang="en-GB" sz="900" b="0" i="0" dirty="0">
                  <a:effectLst/>
                  <a:latin typeface="Nunito" panose="02000503000000000000" pitchFamily="2" charset="77"/>
                </a:rPr>
                <a:t>© Public Domain from Wikimedia Commons</a:t>
              </a:r>
              <a:endParaRPr lang="en-GB" sz="900" dirty="0">
                <a:latin typeface="Nunito" panose="02000503000000000000" pitchFamily="2" charset="77"/>
              </a:endParaRPr>
            </a:p>
          </p:txBody>
        </p:sp>
      </p:grpSp>
      <p:grpSp>
        <p:nvGrpSpPr>
          <p:cNvPr id="24" name="Group 23" descr="Daily Mail reports on the outbreak of World War 1&#10;">
            <a:extLst>
              <a:ext uri="{FF2B5EF4-FFF2-40B4-BE49-F238E27FC236}">
                <a16:creationId xmlns:a16="http://schemas.microsoft.com/office/drawing/2014/main" id="{6FE2AF14-FE76-DB74-F137-A483655335A0}"/>
              </a:ext>
            </a:extLst>
          </p:cNvPr>
          <p:cNvGrpSpPr/>
          <p:nvPr/>
        </p:nvGrpSpPr>
        <p:grpSpPr>
          <a:xfrm>
            <a:off x="8686800" y="4022122"/>
            <a:ext cx="3035040" cy="684803"/>
            <a:chOff x="8113943" y="4708136"/>
            <a:chExt cx="3035040" cy="684803"/>
          </a:xfrm>
        </p:grpSpPr>
        <p:sp>
          <p:nvSpPr>
            <p:cNvPr id="22" name="TextBox 21">
              <a:extLst>
                <a:ext uri="{FF2B5EF4-FFF2-40B4-BE49-F238E27FC236}">
                  <a16:creationId xmlns:a16="http://schemas.microsoft.com/office/drawing/2014/main" id="{AC576C29-1CAB-9ED8-264C-843B7A4640EB}"/>
                </a:ext>
              </a:extLst>
            </p:cNvPr>
            <p:cNvSpPr txBox="1"/>
            <p:nvPr/>
          </p:nvSpPr>
          <p:spPr>
            <a:xfrm>
              <a:off x="8257305" y="4708136"/>
              <a:ext cx="2891678" cy="684803"/>
            </a:xfrm>
            <a:prstGeom prst="rect">
              <a:avLst/>
            </a:prstGeom>
            <a:noFill/>
          </p:spPr>
          <p:txBody>
            <a:bodyPr wrap="square">
              <a:spAutoFit/>
            </a:bodyPr>
            <a:lstStyle/>
            <a:p>
              <a:pPr>
                <a:lnSpc>
                  <a:spcPts val="2420"/>
                </a:lnSpc>
              </a:pPr>
              <a:r>
                <a:rPr lang="en-GB" sz="1400" dirty="0">
                  <a:latin typeface="Linkpen 17a Print" panose="03050602060000000000" pitchFamily="66" charset="77"/>
                </a:rPr>
                <a:t>Daily Mail reports on the outbreak of World War 1</a:t>
              </a:r>
            </a:p>
          </p:txBody>
        </p:sp>
        <p:pic>
          <p:nvPicPr>
            <p:cNvPr id="23" name="Picture 22" descr="A black drop of water&#10;&#10;Description automatically generated">
              <a:extLst>
                <a:ext uri="{FF2B5EF4-FFF2-40B4-BE49-F238E27FC236}">
                  <a16:creationId xmlns:a16="http://schemas.microsoft.com/office/drawing/2014/main" id="{65155A3D-13FC-B090-236B-37BD27AD7F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8066921" y="4769013"/>
              <a:ext cx="324875" cy="230832"/>
            </a:xfrm>
            <a:prstGeom prst="rect">
              <a:avLst/>
            </a:prstGeom>
          </p:spPr>
        </p:pic>
      </p:grpSp>
      <p:pic>
        <p:nvPicPr>
          <p:cNvPr id="15" name="logo">
            <a:extLst>
              <a:ext uri="{FF2B5EF4-FFF2-40B4-BE49-F238E27FC236}">
                <a16:creationId xmlns:a16="http://schemas.microsoft.com/office/drawing/2014/main" id="{0D727CA0-9A7E-59FB-6086-2CA4E759908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36592" y="0"/>
            <a:ext cx="1342489" cy="1329061"/>
          </a:xfrm>
          <a:prstGeom prst="rect">
            <a:avLst/>
          </a:prstGeom>
        </p:spPr>
      </p:pic>
      <p:pic>
        <p:nvPicPr>
          <p:cNvPr id="28" name="Picture 27" descr="The image shows a timeline which begins at AD 1910 and goes up in increments of five years. The timeline ends on AD 2025. &#10;&#10;The first marker on the timeline reads:&#10;28th July 1914. World War 1 Begins.&#10;&#10;The second marker on the timeline reads:&#10;4th August 1914. Britain declares war on Germany.&#10;&#10;The third marker on the timeline reads: &#10;11th November 1918. World War 1 Ends.&#10;&#10;The last marker on the timeline reads You are here.">
            <a:extLst>
              <a:ext uri="{FF2B5EF4-FFF2-40B4-BE49-F238E27FC236}">
                <a16:creationId xmlns:a16="http://schemas.microsoft.com/office/drawing/2014/main" id="{AD2C8366-0C10-99F9-12FD-443626C63FA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 y="4141877"/>
            <a:ext cx="12191999" cy="2592816"/>
          </a:xfrm>
          <a:prstGeom prst="rect">
            <a:avLst/>
          </a:prstGeom>
        </p:spPr>
      </p:pic>
    </p:spTree>
    <p:extLst>
      <p:ext uri="{BB962C8B-B14F-4D97-AF65-F5344CB8AC3E}">
        <p14:creationId xmlns:p14="http://schemas.microsoft.com/office/powerpoint/2010/main" val="6926406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animEffect transition="in" filter="fade">
                                      <p:cBhvr>
                                        <p:cTn id="23" dur="500"/>
                                        <p:tgtEl>
                                          <p:spTgt spid="8">
                                            <p:txEl>
                                              <p:pRg st="6" end="6"/>
                                            </p:txEl>
                                          </p:spTgt>
                                        </p:tgtEl>
                                      </p:cBhvr>
                                    </p:animEffect>
                                  </p:childTnLst>
                                </p:cTn>
                              </p:par>
                            </p:childTnLst>
                          </p:cTn>
                        </p:par>
                        <p:par>
                          <p:cTn id="24" fill="hold">
                            <p:stCondLst>
                              <p:cond delay="2500"/>
                            </p:stCondLst>
                            <p:childTnLst>
                              <p:par>
                                <p:cTn id="25" presetID="35"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style.rotation</p:attrName>
                                        </p:attrNameLst>
                                      </p:cBhvr>
                                      <p:tavLst>
                                        <p:tav tm="0">
                                          <p:val>
                                            <p:fltVal val="720"/>
                                          </p:val>
                                        </p:tav>
                                        <p:tav tm="100000">
                                          <p:val>
                                            <p:fltVal val="0"/>
                                          </p:val>
                                        </p:tav>
                                      </p:tavLst>
                                    </p:anim>
                                    <p:anim calcmode="lin" valueType="num">
                                      <p:cBhvr>
                                        <p:cTn id="29" dur="1000" fill="hold"/>
                                        <p:tgtEl>
                                          <p:spTgt spid="18"/>
                                        </p:tgtEl>
                                        <p:attrNameLst>
                                          <p:attrName>ppt_h</p:attrName>
                                        </p:attrNameLst>
                                      </p:cBhvr>
                                      <p:tavLst>
                                        <p:tav tm="0">
                                          <p:val>
                                            <p:fltVal val="0"/>
                                          </p:val>
                                        </p:tav>
                                        <p:tav tm="100000">
                                          <p:val>
                                            <p:strVal val="#ppt_h"/>
                                          </p:val>
                                        </p:tav>
                                      </p:tavLst>
                                    </p:anim>
                                    <p:anim calcmode="lin" valueType="num">
                                      <p:cBhvr>
                                        <p:cTn id="30" dur="1000" fill="hold"/>
                                        <p:tgtEl>
                                          <p:spTgt spid="18"/>
                                        </p:tgtEl>
                                        <p:attrNameLst>
                                          <p:attrName>ppt_w</p:attrName>
                                        </p:attrNameLst>
                                      </p:cBhvr>
                                      <p:tavLst>
                                        <p:tav tm="0">
                                          <p:val>
                                            <p:fltVal val="0"/>
                                          </p:val>
                                        </p:tav>
                                        <p:tav tm="100000">
                                          <p:val>
                                            <p:strVal val="#ppt_w"/>
                                          </p:val>
                                        </p:tav>
                                      </p:tavLst>
                                    </p:anim>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62C09F5-97E9-259A-ACEA-B2B4B993BBE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55A02FE5-83A2-DD43-209A-76130F5134DC}"/>
              </a:ext>
            </a:extLst>
          </p:cNvPr>
          <p:cNvSpPr>
            <a:spLocks noGrp="1"/>
          </p:cNvSpPr>
          <p:nvPr>
            <p:ph type="ctrTitle"/>
          </p:nvPr>
        </p:nvSpPr>
        <p:spPr>
          <a:xfrm>
            <a:off x="1524000" y="-1280448"/>
            <a:ext cx="9144000" cy="921925"/>
          </a:xfrm>
        </p:spPr>
        <p:txBody>
          <a:bodyPr/>
          <a:lstStyle/>
          <a:p>
            <a:r>
              <a:rPr lang="en-US" dirty="0"/>
              <a:t>Get Involved</a:t>
            </a:r>
          </a:p>
        </p:txBody>
      </p:sp>
      <p:sp>
        <p:nvSpPr>
          <p:cNvPr id="4" name="Slide Question">
            <a:extLst>
              <a:ext uri="{FF2B5EF4-FFF2-40B4-BE49-F238E27FC236}">
                <a16:creationId xmlns:a16="http://schemas.microsoft.com/office/drawing/2014/main" id="{BAA3A417-33B8-6C11-EA4F-03919F3F372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World War 1?</a:t>
            </a:r>
          </a:p>
        </p:txBody>
      </p:sp>
      <p:sp>
        <p:nvSpPr>
          <p:cNvPr id="7" name="Title">
            <a:extLst>
              <a:ext uri="{FF2B5EF4-FFF2-40B4-BE49-F238E27FC236}">
                <a16:creationId xmlns:a16="http://schemas.microsoft.com/office/drawing/2014/main" id="{B4D80025-7ED9-20CD-258F-203AC9246624}"/>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Get Involved </a:t>
            </a:r>
          </a:p>
        </p:txBody>
      </p:sp>
      <p:sp>
        <p:nvSpPr>
          <p:cNvPr id="8" name="Text ">
            <a:extLst>
              <a:ext uri="{FF2B5EF4-FFF2-40B4-BE49-F238E27FC236}">
                <a16:creationId xmlns:a16="http://schemas.microsoft.com/office/drawing/2014/main" id="{23F3528A-7741-C240-400B-6544A5B38BDD}"/>
              </a:ext>
            </a:extLst>
          </p:cNvPr>
          <p:cNvSpPr txBox="1"/>
          <p:nvPr/>
        </p:nvSpPr>
        <p:spPr>
          <a:xfrm>
            <a:off x="560988" y="1391846"/>
            <a:ext cx="6551467" cy="467050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For the first time, everybody had to get involved in the war effort. At first, posters like this one, would have appeared on the streets and in the newspapers around Norwich.</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Not long after, men over the age of 18 were required to sign up by law. This meant leaving their home, family and job behind to go and fight.</a:t>
            </a:r>
          </a:p>
        </p:txBody>
      </p:sp>
      <p:grpSp>
        <p:nvGrpSpPr>
          <p:cNvPr id="13" name="Group 12" descr="The image shows a 1940's propaganda poster for Britain. It has an image of Lord Kitchener pointing at the viewer. The text reads: BRITONS. JOIN YOUR COUNTRY'S ARMY! GOD SAVE THE KING">
            <a:extLst>
              <a:ext uri="{FF2B5EF4-FFF2-40B4-BE49-F238E27FC236}">
                <a16:creationId xmlns:a16="http://schemas.microsoft.com/office/drawing/2014/main" id="{246DD343-ECEC-74ED-9FEC-2CA8C7CB6369}"/>
              </a:ext>
            </a:extLst>
          </p:cNvPr>
          <p:cNvGrpSpPr/>
          <p:nvPr/>
        </p:nvGrpSpPr>
        <p:grpSpPr>
          <a:xfrm>
            <a:off x="7716980" y="488701"/>
            <a:ext cx="3803774" cy="5757588"/>
            <a:chOff x="7346452" y="488701"/>
            <a:chExt cx="3803774" cy="5757588"/>
          </a:xfrm>
        </p:grpSpPr>
        <p:pic>
          <p:nvPicPr>
            <p:cNvPr id="17" name="Picture 16" descr="A picture containing text, person, human face, poster&#10;&#10;Description automatically generated">
              <a:extLst>
                <a:ext uri="{FF2B5EF4-FFF2-40B4-BE49-F238E27FC236}">
                  <a16:creationId xmlns:a16="http://schemas.microsoft.com/office/drawing/2014/main" id="{DDB94611-97F2-93E4-8DC7-E5856035D7F7}"/>
                </a:ext>
              </a:extLst>
            </p:cNvPr>
            <p:cNvPicPr>
              <a:picLocks noChangeAspect="1"/>
            </p:cNvPicPr>
            <p:nvPr/>
          </p:nvPicPr>
          <p:blipFill>
            <a:blip r:embed="rId4"/>
            <a:stretch>
              <a:fillRect/>
            </a:stretch>
          </p:blipFill>
          <p:spPr>
            <a:xfrm>
              <a:off x="7413172" y="545698"/>
              <a:ext cx="3737054" cy="5700591"/>
            </a:xfrm>
            <a:prstGeom prst="rect">
              <a:avLst/>
            </a:prstGeom>
            <a:ln w="28575">
              <a:solidFill>
                <a:schemeClr val="tx1"/>
              </a:solidFill>
            </a:ln>
          </p:spPr>
        </p:pic>
        <p:sp>
          <p:nvSpPr>
            <p:cNvPr id="18" name="TextBox 17">
              <a:extLst>
                <a:ext uri="{FF2B5EF4-FFF2-40B4-BE49-F238E27FC236}">
                  <a16:creationId xmlns:a16="http://schemas.microsoft.com/office/drawing/2014/main" id="{9984E1DF-0D64-E6F1-AB4F-2B23A3D6865B}"/>
                </a:ext>
              </a:extLst>
            </p:cNvPr>
            <p:cNvSpPr txBox="1"/>
            <p:nvPr/>
          </p:nvSpPr>
          <p:spPr>
            <a:xfrm>
              <a:off x="7346452" y="488701"/>
              <a:ext cx="2891562" cy="246221"/>
            </a:xfrm>
            <a:prstGeom prst="rect">
              <a:avLst/>
            </a:prstGeom>
            <a:noFill/>
          </p:spPr>
          <p:txBody>
            <a:bodyPr wrap="square">
              <a:spAutoFit/>
            </a:bodyPr>
            <a:lstStyle/>
            <a:p>
              <a:r>
                <a:rPr lang="en-GB" sz="1000" b="0" i="0" dirty="0">
                  <a:solidFill>
                    <a:srgbClr val="E2432E"/>
                  </a:solidFill>
                  <a:effectLst/>
                  <a:latin typeface="Nunito" panose="02000503000000000000" pitchFamily="2" charset="77"/>
                </a:rPr>
                <a:t>© Public Domain from Wikimedia Commons</a:t>
              </a:r>
              <a:endParaRPr lang="en-GB" sz="1000" dirty="0">
                <a:solidFill>
                  <a:srgbClr val="E2432E"/>
                </a:solidFill>
                <a:latin typeface="Nunito" panose="02000503000000000000" pitchFamily="2" charset="77"/>
              </a:endParaRPr>
            </a:p>
          </p:txBody>
        </p:sp>
      </p:grpSp>
      <p:pic>
        <p:nvPicPr>
          <p:cNvPr id="15" name="logo">
            <a:extLst>
              <a:ext uri="{FF2B5EF4-FFF2-40B4-BE49-F238E27FC236}">
                <a16:creationId xmlns:a16="http://schemas.microsoft.com/office/drawing/2014/main" id="{5A7FBCD1-D53D-67A9-E33D-064F02919EA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14879267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F623304-E246-2EBA-8159-043B1EA9EF0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30D1F95-2C5D-EC35-9EA4-55BFE8C30262}"/>
              </a:ext>
            </a:extLst>
          </p:cNvPr>
          <p:cNvSpPr>
            <a:spLocks noGrp="1"/>
          </p:cNvSpPr>
          <p:nvPr>
            <p:ph type="ctrTitle"/>
          </p:nvPr>
        </p:nvSpPr>
        <p:spPr>
          <a:xfrm>
            <a:off x="1524000" y="-1280448"/>
            <a:ext cx="9144000" cy="921925"/>
          </a:xfrm>
        </p:spPr>
        <p:txBody>
          <a:bodyPr/>
          <a:lstStyle/>
          <a:p>
            <a:r>
              <a:rPr lang="en-US" dirty="0"/>
              <a:t>Norfolk</a:t>
            </a:r>
          </a:p>
        </p:txBody>
      </p:sp>
      <p:sp>
        <p:nvSpPr>
          <p:cNvPr id="11" name="Slide Question">
            <a:extLst>
              <a:ext uri="{FF2B5EF4-FFF2-40B4-BE49-F238E27FC236}">
                <a16:creationId xmlns:a16="http://schemas.microsoft.com/office/drawing/2014/main" id="{00BD6745-8F51-8046-ACCC-D103E22BF4E1}"/>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World War 1 affect people from Norwich?</a:t>
            </a:r>
          </a:p>
        </p:txBody>
      </p:sp>
      <p:grpSp>
        <p:nvGrpSpPr>
          <p:cNvPr id="10" name="Group 9" descr="A metal badge of a person sitting with a shield and trident, over them is a wreath and underneath is a banner that says The Norfolk Regiment..">
            <a:extLst>
              <a:ext uri="{FF2B5EF4-FFF2-40B4-BE49-F238E27FC236}">
                <a16:creationId xmlns:a16="http://schemas.microsoft.com/office/drawing/2014/main" id="{9C218141-11E3-7787-C83A-A2CC4D30E212}"/>
              </a:ext>
            </a:extLst>
          </p:cNvPr>
          <p:cNvGrpSpPr/>
          <p:nvPr/>
        </p:nvGrpSpPr>
        <p:grpSpPr>
          <a:xfrm>
            <a:off x="366883" y="504455"/>
            <a:ext cx="5426900" cy="4376285"/>
            <a:chOff x="504860" y="647135"/>
            <a:chExt cx="5022901" cy="4050498"/>
          </a:xfrm>
        </p:grpSpPr>
        <p:pic>
          <p:nvPicPr>
            <p:cNvPr id="4" name="Picture 3" descr="A close-up of a badge&#10;&#10;Description automatically generated">
              <a:extLst>
                <a:ext uri="{FF2B5EF4-FFF2-40B4-BE49-F238E27FC236}">
                  <a16:creationId xmlns:a16="http://schemas.microsoft.com/office/drawing/2014/main" id="{611EBBF8-FBFE-30D9-41E5-90E0A0F1829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04860" y="647135"/>
              <a:ext cx="5022901" cy="3940287"/>
            </a:xfrm>
            <a:prstGeom prst="rect">
              <a:avLst/>
            </a:prstGeom>
          </p:spPr>
        </p:pic>
        <p:sp>
          <p:nvSpPr>
            <p:cNvPr id="6" name="TextBox 5">
              <a:extLst>
                <a:ext uri="{FF2B5EF4-FFF2-40B4-BE49-F238E27FC236}">
                  <a16:creationId xmlns:a16="http://schemas.microsoft.com/office/drawing/2014/main" id="{0BDE6BE2-D4AB-2806-A7BA-BD18358BF49A}"/>
                </a:ext>
              </a:extLst>
            </p:cNvPr>
            <p:cNvSpPr txBox="1"/>
            <p:nvPr/>
          </p:nvSpPr>
          <p:spPr>
            <a:xfrm>
              <a:off x="2234684" y="4451412"/>
              <a:ext cx="1607166" cy="246221"/>
            </a:xfrm>
            <a:prstGeom prst="rect">
              <a:avLst/>
            </a:prstGeom>
            <a:noFill/>
          </p:spPr>
          <p:txBody>
            <a:bodyPr wrap="square" rtlCol="0">
              <a:spAutoFit/>
            </a:bodyPr>
            <a:lstStyle/>
            <a:p>
              <a:pPr algn="ctr"/>
              <a:r>
                <a:rPr lang="en-GB" sz="1000" dirty="0">
                  <a:solidFill>
                    <a:schemeClr val="bg1">
                      <a:lumMod val="75000"/>
                    </a:schemeClr>
                  </a:solidFill>
                  <a:latin typeface="Arial" panose="020B0604020202020204" pitchFamily="34" charset="0"/>
                  <a:cs typeface="Arial" panose="020B0604020202020204" pitchFamily="34" charset="0"/>
                </a:rPr>
                <a:t>© Wikimedia Commons</a:t>
              </a:r>
            </a:p>
          </p:txBody>
        </p:sp>
      </p:grpSp>
      <p:grpSp>
        <p:nvGrpSpPr>
          <p:cNvPr id="5" name="Caption" descr="The badge of the Royal Norfolk Regiment.&#10;">
            <a:extLst>
              <a:ext uri="{FF2B5EF4-FFF2-40B4-BE49-F238E27FC236}">
                <a16:creationId xmlns:a16="http://schemas.microsoft.com/office/drawing/2014/main" id="{051FB8EA-0686-F9C2-1AD5-F31C8AFE5E92}"/>
              </a:ext>
            </a:extLst>
          </p:cNvPr>
          <p:cNvGrpSpPr/>
          <p:nvPr/>
        </p:nvGrpSpPr>
        <p:grpSpPr>
          <a:xfrm>
            <a:off x="1597463" y="5127386"/>
            <a:ext cx="3753034" cy="800219"/>
            <a:chOff x="5121850" y="2417403"/>
            <a:chExt cx="3753034" cy="800219"/>
          </a:xfrm>
        </p:grpSpPr>
        <p:pic>
          <p:nvPicPr>
            <p:cNvPr id="2" name="Picture 1">
              <a:extLst>
                <a:ext uri="{FF2B5EF4-FFF2-40B4-BE49-F238E27FC236}">
                  <a16:creationId xmlns:a16="http://schemas.microsoft.com/office/drawing/2014/main" id="{75166876-CD21-E955-CAB2-36819D351A3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211B9FB9-67AC-F7E1-74AE-BBF7E17775FB}"/>
                </a:ext>
              </a:extLst>
            </p:cNvPr>
            <p:cNvSpPr txBox="1"/>
            <p:nvPr/>
          </p:nvSpPr>
          <p:spPr>
            <a:xfrm>
              <a:off x="5306083" y="2417403"/>
              <a:ext cx="356880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badge of the Royal Norfolk Regiment.</a:t>
              </a:r>
            </a:p>
          </p:txBody>
        </p:sp>
      </p:grpSp>
      <p:sp>
        <p:nvSpPr>
          <p:cNvPr id="8" name="Text ">
            <a:extLst>
              <a:ext uri="{FF2B5EF4-FFF2-40B4-BE49-F238E27FC236}">
                <a16:creationId xmlns:a16="http://schemas.microsoft.com/office/drawing/2014/main" id="{6C608DF1-AAB2-458F-0585-9AF986C74E8D}"/>
              </a:ext>
            </a:extLst>
          </p:cNvPr>
          <p:cNvSpPr txBox="1"/>
          <p:nvPr/>
        </p:nvSpPr>
        <p:spPr>
          <a:xfrm>
            <a:off x="5793783" y="548460"/>
            <a:ext cx="5948973" cy="559383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Most young men from Norfolk would have been assigned to fight in the Royal Norfolk Regiment.</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Those that were already enrolled were automatically sent to France on the day that the war was declared. The first battle that they took part in was Battle of the Mons in August 1914.</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Other battalions served in India and the Middle East.</a:t>
            </a:r>
          </a:p>
        </p:txBody>
      </p:sp>
      <p:pic>
        <p:nvPicPr>
          <p:cNvPr id="15" name="logo">
            <a:extLst>
              <a:ext uri="{FF2B5EF4-FFF2-40B4-BE49-F238E27FC236}">
                <a16:creationId xmlns:a16="http://schemas.microsoft.com/office/drawing/2014/main" id="{BC1F0759-45C0-6F49-343C-6A6B97CE9DE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38552120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C2B3D0E-6327-1410-2761-65A401EE3F5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65DCD9C-B02F-7B99-86DB-34F35B4528FB}"/>
              </a:ext>
            </a:extLst>
          </p:cNvPr>
          <p:cNvSpPr>
            <a:spLocks noGrp="1"/>
          </p:cNvSpPr>
          <p:nvPr>
            <p:ph type="ctrTitle"/>
          </p:nvPr>
        </p:nvSpPr>
        <p:spPr>
          <a:xfrm>
            <a:off x="1524000" y="-1280448"/>
            <a:ext cx="9144000" cy="921925"/>
          </a:xfrm>
        </p:spPr>
        <p:txBody>
          <a:bodyPr/>
          <a:lstStyle/>
          <a:p>
            <a:r>
              <a:rPr lang="en-US" dirty="0"/>
              <a:t>Edith Cavell</a:t>
            </a:r>
          </a:p>
        </p:txBody>
      </p:sp>
      <p:sp>
        <p:nvSpPr>
          <p:cNvPr id="11" name="Slide Question">
            <a:extLst>
              <a:ext uri="{FF2B5EF4-FFF2-40B4-BE49-F238E27FC236}">
                <a16:creationId xmlns:a16="http://schemas.microsoft.com/office/drawing/2014/main" id="{53C97C97-E314-A071-6FB2-AC0C75C3436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World War 1 affect people from Norwich?</a:t>
            </a:r>
          </a:p>
        </p:txBody>
      </p:sp>
      <p:sp>
        <p:nvSpPr>
          <p:cNvPr id="8" name="Text ">
            <a:extLst>
              <a:ext uri="{FF2B5EF4-FFF2-40B4-BE49-F238E27FC236}">
                <a16:creationId xmlns:a16="http://schemas.microsoft.com/office/drawing/2014/main" id="{E231BBA8-B78A-23E2-9386-C2E6D2506F0F}"/>
              </a:ext>
            </a:extLst>
          </p:cNvPr>
          <p:cNvSpPr txBox="1"/>
          <p:nvPr/>
        </p:nvSpPr>
        <p:spPr>
          <a:xfrm>
            <a:off x="494267" y="548460"/>
            <a:ext cx="7315607" cy="420884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Edith Cavell was born in 1865 in a small village called </a:t>
            </a:r>
            <a:r>
              <a:rPr lang="en-GB" sz="2000" dirty="0" err="1">
                <a:latin typeface="Linkpen 17a Print" panose="03050602060000000000" pitchFamily="66" charset="77"/>
              </a:rPr>
              <a:t>Swardston</a:t>
            </a:r>
            <a:r>
              <a:rPr lang="en-GB" sz="2000" dirty="0">
                <a:latin typeface="Linkpen 17a Print" panose="03050602060000000000" pitchFamily="66" charset="77"/>
              </a:rPr>
              <a:t>, just six miles from Norwich.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Edith trained as a nurse and later became in charge of a hospital clinic in Brussels. When World War I began, the Red Cross took over the clinic, and Edith cared for soldiers from both sides.</a:t>
            </a:r>
          </a:p>
        </p:txBody>
      </p:sp>
      <p:sp>
        <p:nvSpPr>
          <p:cNvPr id="9" name="Text-red">
            <a:extLst>
              <a:ext uri="{FF2B5EF4-FFF2-40B4-BE49-F238E27FC236}">
                <a16:creationId xmlns:a16="http://schemas.microsoft.com/office/drawing/2014/main" id="{68B33733-F594-FCE2-F6FD-36E670A9A1E7}"/>
              </a:ext>
            </a:extLst>
          </p:cNvPr>
          <p:cNvSpPr txBox="1"/>
          <p:nvPr/>
        </p:nvSpPr>
        <p:spPr>
          <a:xfrm>
            <a:off x="778161" y="4907918"/>
            <a:ext cx="6234988" cy="1200329"/>
          </a:xfrm>
          <a:prstGeom prst="rect">
            <a:avLst/>
          </a:prstGeom>
          <a:noFill/>
        </p:spPr>
        <p:txBody>
          <a:bodyPr wrap="square">
            <a:spAutoFit/>
          </a:bodyPr>
          <a:lstStyle/>
          <a:p>
            <a:pPr algn="ctr"/>
            <a:r>
              <a:rPr lang="en-GB" sz="2400" dirty="0">
                <a:solidFill>
                  <a:srgbClr val="EC5E43"/>
                </a:solidFill>
                <a:latin typeface="Superclarendon Rg" panose="02000505080000020003" pitchFamily="2" charset="77"/>
              </a:rPr>
              <a:t>"Patriotism is not enough. I must have no hatred or bitterness towards anyone". </a:t>
            </a:r>
          </a:p>
        </p:txBody>
      </p:sp>
      <p:pic>
        <p:nvPicPr>
          <p:cNvPr id="15" name="logo">
            <a:extLst>
              <a:ext uri="{FF2B5EF4-FFF2-40B4-BE49-F238E27FC236}">
                <a16:creationId xmlns:a16="http://schemas.microsoft.com/office/drawing/2014/main" id="{B7AD49D6-CB08-04F1-139F-1A6EF9F5221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49510" y="0"/>
            <a:ext cx="1342489" cy="1329061"/>
          </a:xfrm>
          <a:prstGeom prst="rect">
            <a:avLst/>
          </a:prstGeom>
        </p:spPr>
      </p:pic>
      <p:pic>
        <p:nvPicPr>
          <p:cNvPr id="4" name="Picture 3" descr="An illustration of a smiling woman with her blonde hair in an undo, she wears a nurses hat and uniform, and a band on her left arm that has a red cross.">
            <a:extLst>
              <a:ext uri="{FF2B5EF4-FFF2-40B4-BE49-F238E27FC236}">
                <a16:creationId xmlns:a16="http://schemas.microsoft.com/office/drawing/2014/main" id="{AF36B5B8-310D-6CE3-6560-FD144DA04302}"/>
              </a:ext>
            </a:extLst>
          </p:cNvPr>
          <p:cNvPicPr>
            <a:picLocks noChangeAspect="1"/>
          </p:cNvPicPr>
          <p:nvPr/>
        </p:nvPicPr>
        <p:blipFill>
          <a:blip r:embed="rId5"/>
          <a:srcRect b="7207"/>
          <a:stretch/>
        </p:blipFill>
        <p:spPr>
          <a:xfrm>
            <a:off x="7013149" y="195584"/>
            <a:ext cx="5328751" cy="6662416"/>
          </a:xfrm>
          <a:prstGeom prst="rect">
            <a:avLst/>
          </a:prstGeom>
        </p:spPr>
      </p:pic>
    </p:spTree>
    <p:extLst>
      <p:ext uri="{BB962C8B-B14F-4D97-AF65-F5344CB8AC3E}">
        <p14:creationId xmlns:p14="http://schemas.microsoft.com/office/powerpoint/2010/main" val="6857150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2" presetClass="entr" presetSubtype="4" decel="5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500"/>
                                        <p:tgtEl>
                                          <p:spTgt spid="8">
                                            <p:txEl>
                                              <p:pRg st="2" end="2"/>
                                            </p:txEl>
                                          </p:spTgt>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0C62451-4AC3-CB6C-BCC8-B0A081A1AC9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B139272-B1E3-A607-56D0-C5B9D7A44DF0}"/>
              </a:ext>
            </a:extLst>
          </p:cNvPr>
          <p:cNvSpPr>
            <a:spLocks noGrp="1"/>
          </p:cNvSpPr>
          <p:nvPr>
            <p:ph type="ctrTitle"/>
          </p:nvPr>
        </p:nvSpPr>
        <p:spPr>
          <a:xfrm>
            <a:off x="1524000" y="-1280448"/>
            <a:ext cx="9144000" cy="921925"/>
          </a:xfrm>
        </p:spPr>
        <p:txBody>
          <a:bodyPr/>
          <a:lstStyle/>
          <a:p>
            <a:r>
              <a:rPr lang="en-US" dirty="0"/>
              <a:t>A true martyr</a:t>
            </a:r>
          </a:p>
        </p:txBody>
      </p:sp>
      <p:sp>
        <p:nvSpPr>
          <p:cNvPr id="11" name="Slide Question">
            <a:extLst>
              <a:ext uri="{FF2B5EF4-FFF2-40B4-BE49-F238E27FC236}">
                <a16:creationId xmlns:a16="http://schemas.microsoft.com/office/drawing/2014/main" id="{1123BAFF-E48C-4AEC-65AA-1F3BFFE27EB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World War 1 affect people from Norwich?</a:t>
            </a:r>
          </a:p>
        </p:txBody>
      </p:sp>
      <p:sp>
        <p:nvSpPr>
          <p:cNvPr id="7" name="Title">
            <a:extLst>
              <a:ext uri="{FF2B5EF4-FFF2-40B4-BE49-F238E27FC236}">
                <a16:creationId xmlns:a16="http://schemas.microsoft.com/office/drawing/2014/main" id="{59211834-920D-C398-67C1-3CF554846750}"/>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True Martyr</a:t>
            </a:r>
          </a:p>
        </p:txBody>
      </p:sp>
      <p:sp>
        <p:nvSpPr>
          <p:cNvPr id="8" name="Text ">
            <a:extLst>
              <a:ext uri="{FF2B5EF4-FFF2-40B4-BE49-F238E27FC236}">
                <a16:creationId xmlns:a16="http://schemas.microsoft.com/office/drawing/2014/main" id="{464B176A-0C7B-C42F-9B73-EC8614202AB7}"/>
              </a:ext>
            </a:extLst>
          </p:cNvPr>
          <p:cNvSpPr txBox="1"/>
          <p:nvPr/>
        </p:nvSpPr>
        <p:spPr>
          <a:xfrm>
            <a:off x="494270" y="1390034"/>
            <a:ext cx="7009362" cy="458971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During the war, many British soldiers were trapped behind enemy lines. Edith decided to help them by providing them with a place to hide. She assisted over 200 soldiers escape safely to the neutral Netherlands by giving them fake papers, money, and guides.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However, the Germans soon became suspicious, and in August 1915, Edith was arrested for helping enemy soldiers. She admitted to her actions at her trial and was executed by firing squad on August 12, 1915.</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After the war, her body was brought back to Britain, and she is remembered as a hero with a special memorial near Norwich Cathedral.</a:t>
            </a:r>
          </a:p>
        </p:txBody>
      </p:sp>
      <p:grpSp>
        <p:nvGrpSpPr>
          <p:cNvPr id="23" name="Caption" descr="Four soldiers helped by Edith Cavell&#10;">
            <a:extLst>
              <a:ext uri="{FF2B5EF4-FFF2-40B4-BE49-F238E27FC236}">
                <a16:creationId xmlns:a16="http://schemas.microsoft.com/office/drawing/2014/main" id="{012684A1-B038-B270-7CFC-1539CBEAF63D}"/>
              </a:ext>
            </a:extLst>
          </p:cNvPr>
          <p:cNvGrpSpPr/>
          <p:nvPr/>
        </p:nvGrpSpPr>
        <p:grpSpPr>
          <a:xfrm>
            <a:off x="7778783" y="732440"/>
            <a:ext cx="1607975" cy="900246"/>
            <a:chOff x="5080285" y="2417403"/>
            <a:chExt cx="1607975" cy="900246"/>
          </a:xfrm>
        </p:grpSpPr>
        <p:pic>
          <p:nvPicPr>
            <p:cNvPr id="24" name="Picture 23">
              <a:extLst>
                <a:ext uri="{FF2B5EF4-FFF2-40B4-BE49-F238E27FC236}">
                  <a16:creationId xmlns:a16="http://schemas.microsoft.com/office/drawing/2014/main" id="{CCD1B3FD-F865-9FD3-46CC-A51A3FCCE99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5029588" y="2510827"/>
              <a:ext cx="350267" cy="248874"/>
            </a:xfrm>
            <a:prstGeom prst="rect">
              <a:avLst/>
            </a:prstGeom>
          </p:spPr>
        </p:pic>
        <p:sp>
          <p:nvSpPr>
            <p:cNvPr id="25" name="TextBox 24">
              <a:extLst>
                <a:ext uri="{FF2B5EF4-FFF2-40B4-BE49-F238E27FC236}">
                  <a16:creationId xmlns:a16="http://schemas.microsoft.com/office/drawing/2014/main" id="{0AC1518C-BCD0-E7BD-2D77-0093D4D596C7}"/>
                </a:ext>
              </a:extLst>
            </p:cNvPr>
            <p:cNvSpPr txBox="1"/>
            <p:nvPr/>
          </p:nvSpPr>
          <p:spPr>
            <a:xfrm>
              <a:off x="5276104" y="2417403"/>
              <a:ext cx="1412156" cy="900246"/>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Four soldiers helped by Edith Cavell</a:t>
              </a:r>
            </a:p>
          </p:txBody>
        </p:sp>
      </p:grpSp>
      <p:pic>
        <p:nvPicPr>
          <p:cNvPr id="6" name="Picture 5" descr="An illustration of Edith Cavill in her nurse clothes and white hat.">
            <a:extLst>
              <a:ext uri="{FF2B5EF4-FFF2-40B4-BE49-F238E27FC236}">
                <a16:creationId xmlns:a16="http://schemas.microsoft.com/office/drawing/2014/main" id="{6BB326AB-7159-9241-BF8D-CD0FC48831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832131" y="507938"/>
            <a:ext cx="1708164" cy="5842123"/>
          </a:xfrm>
          <a:prstGeom prst="rect">
            <a:avLst/>
          </a:prstGeom>
        </p:spPr>
      </p:pic>
      <p:pic>
        <p:nvPicPr>
          <p:cNvPr id="13" name="Picture 12" descr="A photo of a man in a soldiers uniform and a hat - The caption reads &quot;Sergeant Jesse Turnmore: Royal Norfolk Regiment.&quot;">
            <a:extLst>
              <a:ext uri="{FF2B5EF4-FFF2-40B4-BE49-F238E27FC236}">
                <a16:creationId xmlns:a16="http://schemas.microsoft.com/office/drawing/2014/main" id="{C7BFF24A-82F9-5D04-0C26-61D0129A310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338217" y="674560"/>
            <a:ext cx="1064539" cy="1660842"/>
          </a:xfrm>
          <a:prstGeom prst="rect">
            <a:avLst/>
          </a:prstGeom>
          <a:ln w="28575">
            <a:solidFill>
              <a:schemeClr val="tx1"/>
            </a:solidFill>
          </a:ln>
        </p:spPr>
      </p:pic>
      <p:pic>
        <p:nvPicPr>
          <p:cNvPr id="12" name="Picture 11" descr="A photo of a man with a moustache in a soldiers uniform and a hat - The caption reads &quot;Sergeant Fred Machine: Cheshire Regiment.&quot;">
            <a:extLst>
              <a:ext uri="{FF2B5EF4-FFF2-40B4-BE49-F238E27FC236}">
                <a16:creationId xmlns:a16="http://schemas.microsoft.com/office/drawing/2014/main" id="{FDE9FB3F-2CFC-FCE5-6E15-26F79137901F}"/>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864364" y="1704549"/>
            <a:ext cx="1327868" cy="1704910"/>
          </a:xfrm>
          <a:prstGeom prst="rect">
            <a:avLst/>
          </a:prstGeom>
          <a:ln w="28575">
            <a:solidFill>
              <a:schemeClr val="tx1"/>
            </a:solidFill>
          </a:ln>
        </p:spPr>
      </p:pic>
      <p:pic>
        <p:nvPicPr>
          <p:cNvPr id="17" name="Picture 16" descr="A photo of a man with a moustache in a soldiers uniform and a hat - The caption reads &quot;Private WC (Billy) Makes of Hethersett: Royal Norfolk Regiment.&quot;">
            <a:extLst>
              <a:ext uri="{FF2B5EF4-FFF2-40B4-BE49-F238E27FC236}">
                <a16:creationId xmlns:a16="http://schemas.microsoft.com/office/drawing/2014/main" id="{C5CE39D3-24C4-8498-5667-3C7C0C659639}"/>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7864364" y="3726144"/>
            <a:ext cx="1343770" cy="1765561"/>
          </a:xfrm>
          <a:prstGeom prst="rect">
            <a:avLst/>
          </a:prstGeom>
          <a:ln w="28575">
            <a:solidFill>
              <a:schemeClr val="tx1"/>
            </a:solidFill>
          </a:ln>
        </p:spPr>
      </p:pic>
      <p:pic>
        <p:nvPicPr>
          <p:cNvPr id="18" name="Picture 17" descr="A photo of a man with a moustache in a soldiers uniform and a hat - The caption reads &quot;Colonel Dudley Boger: Cheshire Regiment.&quot;">
            <a:extLst>
              <a:ext uri="{FF2B5EF4-FFF2-40B4-BE49-F238E27FC236}">
                <a16:creationId xmlns:a16="http://schemas.microsoft.com/office/drawing/2014/main" id="{45F2DF51-E3C8-F2B6-35DA-7AA308E47D5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175901" y="3322399"/>
            <a:ext cx="1264257" cy="1660842"/>
          </a:xfrm>
          <a:prstGeom prst="rect">
            <a:avLst/>
          </a:prstGeom>
          <a:ln w="28575">
            <a:solidFill>
              <a:schemeClr val="tx1"/>
            </a:solidFill>
          </a:ln>
        </p:spPr>
      </p:pic>
      <p:sp>
        <p:nvSpPr>
          <p:cNvPr id="22" name="TextBox 21">
            <a:extLst>
              <a:ext uri="{FF2B5EF4-FFF2-40B4-BE49-F238E27FC236}">
                <a16:creationId xmlns:a16="http://schemas.microsoft.com/office/drawing/2014/main" id="{1436EFA9-8C90-CBC7-B1F5-AF26E0B60A7E}"/>
              </a:ext>
            </a:extLst>
          </p:cNvPr>
          <p:cNvSpPr txBox="1"/>
          <p:nvPr/>
        </p:nvSpPr>
        <p:spPr>
          <a:xfrm rot="5400000">
            <a:off x="10610986" y="4092840"/>
            <a:ext cx="1915917" cy="261610"/>
          </a:xfrm>
          <a:prstGeom prst="rect">
            <a:avLst/>
          </a:prstGeom>
          <a:noFill/>
        </p:spPr>
        <p:txBody>
          <a:bodyPr wrap="square" rtlCol="0">
            <a:spAutoFit/>
          </a:bodyPr>
          <a:lstStyle/>
          <a:p>
            <a:r>
              <a:rPr lang="en-GB" sz="1050" dirty="0">
                <a:solidFill>
                  <a:schemeClr val="bg1">
                    <a:lumMod val="75000"/>
                  </a:schemeClr>
                </a:solidFill>
              </a:rPr>
              <a:t>© Exploring Norfolk Churches</a:t>
            </a:r>
          </a:p>
        </p:txBody>
      </p:sp>
      <p:grpSp>
        <p:nvGrpSpPr>
          <p:cNvPr id="21" name="Group 20" descr="A photograph of a war memorial statue with a bust of Edith Cavill on top, A soldier is carved into the statue laying down a wreath under the bust. Flowers and grass surround the statue.">
            <a:extLst>
              <a:ext uri="{FF2B5EF4-FFF2-40B4-BE49-F238E27FC236}">
                <a16:creationId xmlns:a16="http://schemas.microsoft.com/office/drawing/2014/main" id="{6AC61344-8F4F-3A58-39D1-495321E5B12F}"/>
              </a:ext>
            </a:extLst>
          </p:cNvPr>
          <p:cNvGrpSpPr/>
          <p:nvPr/>
        </p:nvGrpSpPr>
        <p:grpSpPr>
          <a:xfrm>
            <a:off x="7728706" y="477651"/>
            <a:ext cx="3899125" cy="5862361"/>
            <a:chOff x="7728706" y="449941"/>
            <a:chExt cx="3899125" cy="5862361"/>
          </a:xfrm>
        </p:grpSpPr>
        <p:pic>
          <p:nvPicPr>
            <p:cNvPr id="10" name="Picture 9">
              <a:extLst>
                <a:ext uri="{FF2B5EF4-FFF2-40B4-BE49-F238E27FC236}">
                  <a16:creationId xmlns:a16="http://schemas.microsoft.com/office/drawing/2014/main" id="{9F260CE8-CD08-7E92-68B0-D9F5540C1E53}"/>
                </a:ext>
              </a:extLst>
            </p:cNvPr>
            <p:cNvPicPr>
              <a:picLocks noChangeAspect="1"/>
            </p:cNvPicPr>
            <p:nvPr/>
          </p:nvPicPr>
          <p:blipFill>
            <a:blip r:embed="rId10">
              <a:alphaModFix/>
            </a:blip>
            <a:stretch>
              <a:fillRect/>
            </a:stretch>
          </p:blipFill>
          <p:spPr>
            <a:xfrm>
              <a:off x="7728706" y="470179"/>
              <a:ext cx="3899125" cy="5842123"/>
            </a:xfrm>
            <a:prstGeom prst="rect">
              <a:avLst/>
            </a:prstGeom>
            <a:ln w="28575">
              <a:solidFill>
                <a:schemeClr val="tx1"/>
              </a:solidFill>
            </a:ln>
          </p:spPr>
        </p:pic>
        <p:sp>
          <p:nvSpPr>
            <p:cNvPr id="20" name="TextBox 19">
              <a:extLst>
                <a:ext uri="{FF2B5EF4-FFF2-40B4-BE49-F238E27FC236}">
                  <a16:creationId xmlns:a16="http://schemas.microsoft.com/office/drawing/2014/main" id="{9856D9EA-00D1-F03B-5EC4-723685015688}"/>
                </a:ext>
              </a:extLst>
            </p:cNvPr>
            <p:cNvSpPr txBox="1"/>
            <p:nvPr/>
          </p:nvSpPr>
          <p:spPr>
            <a:xfrm>
              <a:off x="7733334" y="449941"/>
              <a:ext cx="1708164" cy="246221"/>
            </a:xfrm>
            <a:prstGeom prst="rect">
              <a:avLst/>
            </a:prstGeom>
            <a:noFill/>
          </p:spPr>
          <p:txBody>
            <a:bodyPr wrap="square" rtlCol="0">
              <a:spAutoFit/>
            </a:bodyPr>
            <a:lstStyle/>
            <a:p>
              <a:r>
                <a:rPr lang="en-GB" sz="1000" dirty="0">
                  <a:solidFill>
                    <a:srgbClr val="C2DAAD"/>
                  </a:solidFill>
                  <a:latin typeface="Arial" panose="020B0604020202020204" pitchFamily="34" charset="0"/>
                  <a:cs typeface="Arial" panose="020B0604020202020204" pitchFamily="34" charset="0"/>
                </a:rPr>
                <a:t>© Wikimedia Commons</a:t>
              </a:r>
            </a:p>
          </p:txBody>
        </p:sp>
      </p:grpSp>
      <p:pic>
        <p:nvPicPr>
          <p:cNvPr id="15" name="logo">
            <a:extLst>
              <a:ext uri="{FF2B5EF4-FFF2-40B4-BE49-F238E27FC236}">
                <a16:creationId xmlns:a16="http://schemas.microsoft.com/office/drawing/2014/main" id="{415129D6-D0B2-CFD0-0CDE-A2682F8ACE91}"/>
              </a:ext>
              <a:ext uri="{C183D7F6-B498-43B3-948B-1728B52AA6E4}">
                <adec:decorative xmlns:adec="http://schemas.microsoft.com/office/drawing/2017/decorative" val="1"/>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1012012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8">
                                            <p:txEl>
                                              <p:pRg st="2" end="2"/>
                                            </p:txEl>
                                          </p:spTgt>
                                        </p:tgtEl>
                                        <p:attrNameLst>
                                          <p:attrName>style.visibility</p:attrName>
                                        </p:attrNameLst>
                                      </p:cBhvr>
                                      <p:to>
                                        <p:strVal val="visible"/>
                                      </p:to>
                                    </p:set>
                                    <p:animEffect transition="in" filter="fade">
                                      <p:cBhvr>
                                        <p:cTn id="42" dur="500"/>
                                        <p:tgtEl>
                                          <p:spTgt spid="8">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8">
                                            <p:txEl>
                                              <p:pRg st="4" end="4"/>
                                            </p:txEl>
                                          </p:spTgt>
                                        </p:tgtEl>
                                        <p:attrNameLst>
                                          <p:attrName>style.visibility</p:attrName>
                                        </p:attrNameLst>
                                      </p:cBhvr>
                                      <p:to>
                                        <p:strVal val="visible"/>
                                      </p:to>
                                    </p:set>
                                    <p:animEffect transition="in" filter="fade">
                                      <p:cBhvr>
                                        <p:cTn id="47" dur="500"/>
                                        <p:tgtEl>
                                          <p:spTgt spid="8">
                                            <p:txEl>
                                              <p:pRg st="4" end="4"/>
                                            </p:txEl>
                                          </p:spTgt>
                                        </p:tgtEl>
                                      </p:cBhvr>
                                    </p:animEffec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B893201-2DA0-62C4-F58F-AAE2D16685A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5E00FE3-526C-2FB2-AD3D-205247F386A4}"/>
              </a:ext>
            </a:extLst>
          </p:cNvPr>
          <p:cNvSpPr>
            <a:spLocks noGrp="1"/>
          </p:cNvSpPr>
          <p:nvPr>
            <p:ph type="ctrTitle"/>
          </p:nvPr>
        </p:nvSpPr>
        <p:spPr>
          <a:xfrm>
            <a:off x="1524000" y="-1280448"/>
            <a:ext cx="9144000" cy="921925"/>
          </a:xfrm>
        </p:spPr>
        <p:txBody>
          <a:bodyPr/>
          <a:lstStyle/>
          <a:p>
            <a:r>
              <a:rPr lang="en-US" dirty="0"/>
              <a:t>Back home</a:t>
            </a:r>
          </a:p>
        </p:txBody>
      </p:sp>
      <p:sp>
        <p:nvSpPr>
          <p:cNvPr id="11" name="Slide Question">
            <a:extLst>
              <a:ext uri="{FF2B5EF4-FFF2-40B4-BE49-F238E27FC236}">
                <a16:creationId xmlns:a16="http://schemas.microsoft.com/office/drawing/2014/main" id="{654407B9-7640-881D-C279-BBE070F27B8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World War 1 affect people from Norwich?</a:t>
            </a:r>
          </a:p>
        </p:txBody>
      </p:sp>
      <p:sp>
        <p:nvSpPr>
          <p:cNvPr id="7" name="Title">
            <a:extLst>
              <a:ext uri="{FF2B5EF4-FFF2-40B4-BE49-F238E27FC236}">
                <a16:creationId xmlns:a16="http://schemas.microsoft.com/office/drawing/2014/main" id="{ADDC1680-66A2-FBBC-EF06-D4857D0D754D}"/>
              </a:ext>
            </a:extLst>
          </p:cNvPr>
          <p:cNvSpPr txBox="1">
            <a:spLocks/>
          </p:cNvSpPr>
          <p:nvPr/>
        </p:nvSpPr>
        <p:spPr>
          <a:xfrm>
            <a:off x="494270" y="545698"/>
            <a:ext cx="5199676"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Back Home</a:t>
            </a:r>
          </a:p>
        </p:txBody>
      </p:sp>
      <p:pic>
        <p:nvPicPr>
          <p:cNvPr id="4" name="Picture 3" descr="A photo of a woman in a coat and hat.">
            <a:extLst>
              <a:ext uri="{FF2B5EF4-FFF2-40B4-BE49-F238E27FC236}">
                <a16:creationId xmlns:a16="http://schemas.microsoft.com/office/drawing/2014/main" id="{7EF6B027-A3A0-71D9-E776-961BE0CDA338}"/>
              </a:ext>
            </a:extLst>
          </p:cNvPr>
          <p:cNvPicPr>
            <a:picLocks noChangeAspect="1"/>
          </p:cNvPicPr>
          <p:nvPr/>
        </p:nvPicPr>
        <p:blipFill>
          <a:blip r:embed="rId4" cstate="screen">
            <a:extLst>
              <a:ext uri="{28A0092B-C50C-407E-A947-70E740481C1C}">
                <a14:useLocalDpi xmlns:a14="http://schemas.microsoft.com/office/drawing/2010/main"/>
              </a:ext>
            </a:extLst>
          </a:blip>
          <a:srcRect r="-175"/>
          <a:stretch/>
        </p:blipFill>
        <p:spPr>
          <a:xfrm rot="21436650">
            <a:off x="623726" y="1813045"/>
            <a:ext cx="2270635" cy="3866079"/>
          </a:xfrm>
          <a:prstGeom prst="rect">
            <a:avLst/>
          </a:prstGeom>
          <a:ln w="28575">
            <a:solidFill>
              <a:schemeClr val="tx1"/>
            </a:solidFill>
          </a:ln>
        </p:spPr>
      </p:pic>
      <p:grpSp>
        <p:nvGrpSpPr>
          <p:cNvPr id="12" name="Group 11" descr="A full body photo of a woman with a pale coat, gloves, a hat, and tall boots.">
            <a:extLst>
              <a:ext uri="{FF2B5EF4-FFF2-40B4-BE49-F238E27FC236}">
                <a16:creationId xmlns:a16="http://schemas.microsoft.com/office/drawing/2014/main" id="{5A0701C8-49A7-9904-DBD4-3BFBDB0A7F86}"/>
              </a:ext>
            </a:extLst>
          </p:cNvPr>
          <p:cNvGrpSpPr/>
          <p:nvPr/>
        </p:nvGrpSpPr>
        <p:grpSpPr>
          <a:xfrm rot="296861">
            <a:off x="2936774" y="1468167"/>
            <a:ext cx="2268310" cy="3921666"/>
            <a:chOff x="2630914" y="2474261"/>
            <a:chExt cx="2268310" cy="3921666"/>
          </a:xfrm>
        </p:grpSpPr>
        <p:pic>
          <p:nvPicPr>
            <p:cNvPr id="6" name="Picture 5">
              <a:extLst>
                <a:ext uri="{FF2B5EF4-FFF2-40B4-BE49-F238E27FC236}">
                  <a16:creationId xmlns:a16="http://schemas.microsoft.com/office/drawing/2014/main" id="{BA081F73-CD18-AD0E-61C8-054CC919632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630914" y="2474261"/>
              <a:ext cx="2268310" cy="3664003"/>
            </a:xfrm>
            <a:prstGeom prst="rect">
              <a:avLst/>
            </a:prstGeom>
            <a:ln w="28575">
              <a:solidFill>
                <a:schemeClr val="tx1"/>
              </a:solidFill>
            </a:ln>
          </p:spPr>
        </p:pic>
        <p:sp>
          <p:nvSpPr>
            <p:cNvPr id="10" name="TextBox 9">
              <a:extLst>
                <a:ext uri="{FF2B5EF4-FFF2-40B4-BE49-F238E27FC236}">
                  <a16:creationId xmlns:a16="http://schemas.microsoft.com/office/drawing/2014/main" id="{FA1A749D-4BBF-A16E-F11D-D69332B97C3D}"/>
                </a:ext>
              </a:extLst>
            </p:cNvPr>
            <p:cNvSpPr txBox="1"/>
            <p:nvPr/>
          </p:nvSpPr>
          <p:spPr>
            <a:xfrm>
              <a:off x="2844721" y="6134317"/>
              <a:ext cx="1775903" cy="261610"/>
            </a:xfrm>
            <a:prstGeom prst="rect">
              <a:avLst/>
            </a:prstGeom>
            <a:noFill/>
          </p:spPr>
          <p:txBody>
            <a:bodyPr wrap="square" rtlCol="0">
              <a:spAutoFit/>
            </a:bodyPr>
            <a:lstStyle/>
            <a:p>
              <a:r>
                <a:rPr lang="en-GB" sz="1050" dirty="0">
                  <a:solidFill>
                    <a:schemeClr val="bg1">
                      <a:lumMod val="75000"/>
                    </a:schemeClr>
                  </a:solidFill>
                  <a:latin typeface="Arial" panose="020B0604020202020204" pitchFamily="34" charset="0"/>
                  <a:cs typeface="Arial" panose="020B0604020202020204" pitchFamily="34" charset="0"/>
                </a:rPr>
                <a:t>© Creative Commons</a:t>
              </a:r>
            </a:p>
          </p:txBody>
        </p:sp>
      </p:grpSp>
      <p:sp>
        <p:nvSpPr>
          <p:cNvPr id="8" name="Text ">
            <a:extLst>
              <a:ext uri="{FF2B5EF4-FFF2-40B4-BE49-F238E27FC236}">
                <a16:creationId xmlns:a16="http://schemas.microsoft.com/office/drawing/2014/main" id="{99245034-73C6-5B6D-3869-3134BC6AA377}"/>
              </a:ext>
            </a:extLst>
          </p:cNvPr>
          <p:cNvSpPr txBox="1"/>
          <p:nvPr/>
        </p:nvSpPr>
        <p:spPr>
          <a:xfrm>
            <a:off x="5693945" y="638993"/>
            <a:ext cx="5944019"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Whilst the men fought, the women of Norwich stepped up and took on important roles to support the war effort at home.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They worked as nurses, helped in factories making munitions, and organised local fundraisers to support the soldiers. Many women also volunteered at hospitals, giving comfort and care to those in need. According to records from the Norwich Heritage Centre, these local women were a strong force in helping the community during tough times.</a:t>
            </a:r>
          </a:p>
        </p:txBody>
      </p:sp>
      <p:grpSp>
        <p:nvGrpSpPr>
          <p:cNvPr id="5" name="Caption" descr="May Moss was one of the local women who joined the Land Army to help contribute to the war effort.">
            <a:extLst>
              <a:ext uri="{FF2B5EF4-FFF2-40B4-BE49-F238E27FC236}">
                <a16:creationId xmlns:a16="http://schemas.microsoft.com/office/drawing/2014/main" id="{A5F0D535-A3A4-1ED0-E9E1-F8C258A11CB7}"/>
              </a:ext>
            </a:extLst>
          </p:cNvPr>
          <p:cNvGrpSpPr/>
          <p:nvPr/>
        </p:nvGrpSpPr>
        <p:grpSpPr>
          <a:xfrm>
            <a:off x="3203317" y="5498494"/>
            <a:ext cx="6581825" cy="800219"/>
            <a:chOff x="5121850" y="2402889"/>
            <a:chExt cx="6581825" cy="800219"/>
          </a:xfrm>
        </p:grpSpPr>
        <p:pic>
          <p:nvPicPr>
            <p:cNvPr id="2" name="Picture 1">
              <a:extLst>
                <a:ext uri="{FF2B5EF4-FFF2-40B4-BE49-F238E27FC236}">
                  <a16:creationId xmlns:a16="http://schemas.microsoft.com/office/drawing/2014/main" id="{AFFAF682-942D-41E0-5B7B-7C5518B166D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D0A14083-92A0-4323-7897-F23454EA753A}"/>
                </a:ext>
              </a:extLst>
            </p:cNvPr>
            <p:cNvSpPr txBox="1"/>
            <p:nvPr/>
          </p:nvSpPr>
          <p:spPr>
            <a:xfrm>
              <a:off x="5305130" y="2402889"/>
              <a:ext cx="6398545"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May Moss was one of the local women who joined the Land Army to help contribute to the war effort.</a:t>
              </a:r>
            </a:p>
          </p:txBody>
        </p:sp>
      </p:grpSp>
      <p:pic>
        <p:nvPicPr>
          <p:cNvPr id="15" name="logo">
            <a:extLst>
              <a:ext uri="{FF2B5EF4-FFF2-40B4-BE49-F238E27FC236}">
                <a16:creationId xmlns:a16="http://schemas.microsoft.com/office/drawing/2014/main" id="{0A38DDA4-3357-B101-1145-CEB45DBD0FB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849510" y="5527496"/>
            <a:ext cx="1342489" cy="1329061"/>
          </a:xfrm>
          <a:prstGeom prst="rect">
            <a:avLst/>
          </a:prstGeom>
        </p:spPr>
      </p:pic>
    </p:spTree>
    <p:extLst>
      <p:ext uri="{BB962C8B-B14F-4D97-AF65-F5344CB8AC3E}">
        <p14:creationId xmlns:p14="http://schemas.microsoft.com/office/powerpoint/2010/main" val="27408896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450</TotalTime>
  <Words>2724</Words>
  <Application>Microsoft Office PowerPoint</Application>
  <PresentationFormat>Widescreen</PresentationFormat>
  <Paragraphs>220</Paragraphs>
  <Slides>28</Slides>
  <Notes>28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Nunito</vt:lpstr>
      <vt:lpstr>Calibri Light</vt:lpstr>
      <vt:lpstr>Superclarendon Rg</vt:lpstr>
      <vt:lpstr>Arial</vt:lpstr>
      <vt:lpstr>Calibri</vt:lpstr>
      <vt:lpstr>Linkpen 17a Print</vt:lpstr>
      <vt:lpstr>Aptos</vt:lpstr>
      <vt:lpstr>Office Theme</vt:lpstr>
      <vt:lpstr>Norwich World Wars</vt:lpstr>
      <vt:lpstr>Questions</vt:lpstr>
      <vt:lpstr>World War 1</vt:lpstr>
      <vt:lpstr>Declaring War</vt:lpstr>
      <vt:lpstr>Get Involved</vt:lpstr>
      <vt:lpstr>Norfolk</vt:lpstr>
      <vt:lpstr>Edith Cavell</vt:lpstr>
      <vt:lpstr>A true martyr</vt:lpstr>
      <vt:lpstr>Back home</vt:lpstr>
      <vt:lpstr>The end of world war 1</vt:lpstr>
      <vt:lpstr>Memorials and remembrance</vt:lpstr>
      <vt:lpstr>Mile Cross</vt:lpstr>
      <vt:lpstr>World War 2</vt:lpstr>
      <vt:lpstr>Axis Powers</vt:lpstr>
      <vt:lpstr>Britain’s Role</vt:lpstr>
      <vt:lpstr>War Declared</vt:lpstr>
      <vt:lpstr>Evacuation</vt:lpstr>
      <vt:lpstr>Evacuation part 2</vt:lpstr>
      <vt:lpstr>Shelter</vt:lpstr>
      <vt:lpstr>Phoney War</vt:lpstr>
      <vt:lpstr>Impending war</vt:lpstr>
      <vt:lpstr>Serving the country</vt:lpstr>
      <vt:lpstr>Women</vt:lpstr>
      <vt:lpstr>Air raid precautions</vt:lpstr>
      <vt:lpstr>The Norwich blitz</vt:lpstr>
      <vt:lpstr>Damage</vt:lpstr>
      <vt:lpstr>True spirit</vt:lpstr>
      <vt:lpstr>Contribution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61</cp:revision>
  <dcterms:created xsi:type="dcterms:W3CDTF">2022-12-09T08:02:53Z</dcterms:created>
  <dcterms:modified xsi:type="dcterms:W3CDTF">2025-07-16T12:23:16Z</dcterms:modified>
</cp:coreProperties>
</file>