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24"/>
  </p:notesMasterIdLst>
  <p:sldIdLst>
    <p:sldId id="256" r:id="rId2"/>
    <p:sldId id="259" r:id="rId3"/>
    <p:sldId id="262" r:id="rId4"/>
    <p:sldId id="263" r:id="rId5"/>
    <p:sldId id="264" r:id="rId6"/>
    <p:sldId id="265" r:id="rId7"/>
    <p:sldId id="266" r:id="rId8"/>
    <p:sldId id="267" r:id="rId9"/>
    <p:sldId id="279" r:id="rId10"/>
    <p:sldId id="268" r:id="rId11"/>
    <p:sldId id="269" r:id="rId12"/>
    <p:sldId id="270" r:id="rId13"/>
    <p:sldId id="271" r:id="rId14"/>
    <p:sldId id="272" r:id="rId15"/>
    <p:sldId id="273" r:id="rId16"/>
    <p:sldId id="274" r:id="rId17"/>
    <p:sldId id="275" r:id="rId18"/>
    <p:sldId id="276" r:id="rId19"/>
    <p:sldId id="277" r:id="rId20"/>
    <p:sldId id="280" r:id="rId21"/>
    <p:sldId id="278" r:id="rId22"/>
    <p:sldId id="281" r:id="rId23"/>
  </p:sldIdLst>
  <p:sldSz cx="12192000" cy="6858000"/>
  <p:notesSz cx="6858000" cy="9144000"/>
  <p:embeddedFontLst>
    <p:embeddedFont>
      <p:font typeface="Nunito" panose="00000500000000000000" pitchFamily="2" charset="0"/>
      <p:regular r:id="rId25"/>
      <p:bold r:id="rId26"/>
      <p:italic r:id="rId27"/>
      <p:boldItalic r:id="rId28"/>
    </p:embeddedFont>
    <p:embeddedFont>
      <p:font typeface="Superclarendon Rg" panose="02060605060000020003" pitchFamily="18" charset="0"/>
      <p:regular r:id="rId29"/>
      <p:bold r:id="rId30"/>
      <p:italic r:id="rId31"/>
      <p:boldItalic r:id="rId32"/>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43A16"/>
    <a:srgbClr val="66803C"/>
    <a:srgbClr val="749245"/>
    <a:srgbClr val="AABCC8"/>
    <a:srgbClr val="CBC2B2"/>
    <a:srgbClr val="97C0EF"/>
    <a:srgbClr val="DDD7C2"/>
    <a:srgbClr val="CCC5B1"/>
    <a:srgbClr val="9F9A89"/>
    <a:srgbClr val="615D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9B9EE8F-287D-4710-BB6E-EB3085F9F898}" v="25" dt="2025-07-16T12:15:31.45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567"/>
    <p:restoredTop sz="86395"/>
  </p:normalViewPr>
  <p:slideViewPr>
    <p:cSldViewPr snapToGrid="0">
      <p:cViewPr varScale="1">
        <p:scale>
          <a:sx n="95" d="100"/>
          <a:sy n="95" d="100"/>
        </p:scale>
        <p:origin x="1560" y="12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39B9EE8F-287D-4710-BB6E-EB3085F9F898}"/>
    <pc:docChg chg="modSld">
      <pc:chgData name="McHarg, Catherine" userId="88b8f76c-9ae3-4745-88eb-fe0667a22af5" providerId="ADAL" clId="{39B9EE8F-287D-4710-BB6E-EB3085F9F898}" dt="2025-07-16T12:15:31.457" v="24" actId="20577"/>
      <pc:docMkLst>
        <pc:docMk/>
      </pc:docMkLst>
      <pc:sldChg chg="modSp modAnim">
        <pc:chgData name="McHarg, Catherine" userId="88b8f76c-9ae3-4745-88eb-fe0667a22af5" providerId="ADAL" clId="{39B9EE8F-287D-4710-BB6E-EB3085F9F898}" dt="2025-07-16T12:10:09.702" v="7" actId="20577"/>
        <pc:sldMkLst>
          <pc:docMk/>
          <pc:sldMk cId="3759557560" sldId="262"/>
        </pc:sldMkLst>
        <pc:spChg chg="mod">
          <ac:chgData name="McHarg, Catherine" userId="88b8f76c-9ae3-4745-88eb-fe0667a22af5" providerId="ADAL" clId="{39B9EE8F-287D-4710-BB6E-EB3085F9F898}" dt="2025-07-16T12:10:09.702" v="7" actId="20577"/>
          <ac:spMkLst>
            <pc:docMk/>
            <pc:sldMk cId="3759557560" sldId="262"/>
            <ac:spMk id="8" creationId="{EF3555B7-B6CA-40C2-1339-7864B1EEAFE8}"/>
          </ac:spMkLst>
        </pc:spChg>
      </pc:sldChg>
      <pc:sldChg chg="modSp modAnim">
        <pc:chgData name="McHarg, Catherine" userId="88b8f76c-9ae3-4745-88eb-fe0667a22af5" providerId="ADAL" clId="{39B9EE8F-287D-4710-BB6E-EB3085F9F898}" dt="2025-07-16T12:11:10.816" v="9" actId="20577"/>
        <pc:sldMkLst>
          <pc:docMk/>
          <pc:sldMk cId="800049609" sldId="265"/>
        </pc:sldMkLst>
        <pc:spChg chg="mod">
          <ac:chgData name="McHarg, Catherine" userId="88b8f76c-9ae3-4745-88eb-fe0667a22af5" providerId="ADAL" clId="{39B9EE8F-287D-4710-BB6E-EB3085F9F898}" dt="2025-07-16T12:11:10.816" v="9" actId="20577"/>
          <ac:spMkLst>
            <pc:docMk/>
            <pc:sldMk cId="800049609" sldId="265"/>
            <ac:spMk id="5" creationId="{FFAD4045-8DF0-A803-28AA-6C7BFD07AA39}"/>
          </ac:spMkLst>
        </pc:spChg>
      </pc:sldChg>
      <pc:sldChg chg="modSp modAnim">
        <pc:chgData name="McHarg, Catherine" userId="88b8f76c-9ae3-4745-88eb-fe0667a22af5" providerId="ADAL" clId="{39B9EE8F-287D-4710-BB6E-EB3085F9F898}" dt="2025-07-16T12:14:06.418" v="11" actId="20577"/>
        <pc:sldMkLst>
          <pc:docMk/>
          <pc:sldMk cId="1489227750" sldId="274"/>
        </pc:sldMkLst>
        <pc:spChg chg="mod">
          <ac:chgData name="McHarg, Catherine" userId="88b8f76c-9ae3-4745-88eb-fe0667a22af5" providerId="ADAL" clId="{39B9EE8F-287D-4710-BB6E-EB3085F9F898}" dt="2025-07-16T12:14:06.418" v="11" actId="20577"/>
          <ac:spMkLst>
            <pc:docMk/>
            <pc:sldMk cId="1489227750" sldId="274"/>
            <ac:spMk id="3" creationId="{C4AC7DA4-EAE3-61B2-1015-EF85EC2691F0}"/>
          </ac:spMkLst>
        </pc:spChg>
      </pc:sldChg>
      <pc:sldChg chg="modSp">
        <pc:chgData name="McHarg, Catherine" userId="88b8f76c-9ae3-4745-88eb-fe0667a22af5" providerId="ADAL" clId="{39B9EE8F-287D-4710-BB6E-EB3085F9F898}" dt="2025-07-16T12:14:48.637" v="20" actId="20577"/>
        <pc:sldMkLst>
          <pc:docMk/>
          <pc:sldMk cId="118950535" sldId="276"/>
        </pc:sldMkLst>
        <pc:spChg chg="mod">
          <ac:chgData name="McHarg, Catherine" userId="88b8f76c-9ae3-4745-88eb-fe0667a22af5" providerId="ADAL" clId="{39B9EE8F-287D-4710-BB6E-EB3085F9F898}" dt="2025-07-16T12:14:48.637" v="20" actId="20577"/>
          <ac:spMkLst>
            <pc:docMk/>
            <pc:sldMk cId="118950535" sldId="276"/>
            <ac:spMk id="3" creationId="{85B323C9-BF0B-AEE0-4DC6-054426933C87}"/>
          </ac:spMkLst>
        </pc:spChg>
      </pc:sldChg>
      <pc:sldChg chg="modSp">
        <pc:chgData name="McHarg, Catherine" userId="88b8f76c-9ae3-4745-88eb-fe0667a22af5" providerId="ADAL" clId="{39B9EE8F-287D-4710-BB6E-EB3085F9F898}" dt="2025-07-16T12:09:02.968" v="1" actId="20577"/>
        <pc:sldMkLst>
          <pc:docMk/>
          <pc:sldMk cId="410173304" sldId="279"/>
        </pc:sldMkLst>
        <pc:spChg chg="mod">
          <ac:chgData name="McHarg, Catherine" userId="88b8f76c-9ae3-4745-88eb-fe0667a22af5" providerId="ADAL" clId="{39B9EE8F-287D-4710-BB6E-EB3085F9F898}" dt="2025-07-16T12:09:02.968" v="1" actId="20577"/>
          <ac:spMkLst>
            <pc:docMk/>
            <pc:sldMk cId="410173304" sldId="279"/>
            <ac:spMk id="5" creationId="{DE646A56-8439-1749-B6EA-0D238459E056}"/>
          </ac:spMkLst>
        </pc:spChg>
      </pc:sldChg>
      <pc:sldChg chg="modSp modAnim">
        <pc:chgData name="McHarg, Catherine" userId="88b8f76c-9ae3-4745-88eb-fe0667a22af5" providerId="ADAL" clId="{39B9EE8F-287D-4710-BB6E-EB3085F9F898}" dt="2025-07-16T12:15:31.457" v="24" actId="20577"/>
        <pc:sldMkLst>
          <pc:docMk/>
          <pc:sldMk cId="2077329921" sldId="280"/>
        </pc:sldMkLst>
        <pc:spChg chg="mod">
          <ac:chgData name="McHarg, Catherine" userId="88b8f76c-9ae3-4745-88eb-fe0667a22af5" providerId="ADAL" clId="{39B9EE8F-287D-4710-BB6E-EB3085F9F898}" dt="2025-07-16T12:15:31.457" v="24" actId="20577"/>
          <ac:spMkLst>
            <pc:docMk/>
            <pc:sldMk cId="2077329921" sldId="280"/>
            <ac:spMk id="13" creationId="{4D000846-B695-E510-43DF-AED88E2C9269}"/>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7/16/2025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10</a:t>
            </a:fld>
            <a:endParaRPr lang="en-US"/>
          </a:p>
        </p:txBody>
      </p:sp>
    </p:spTree>
    <p:extLst>
      <p:ext uri="{BB962C8B-B14F-4D97-AF65-F5344CB8AC3E}">
        <p14:creationId xmlns:p14="http://schemas.microsoft.com/office/powerpoint/2010/main" val="5853687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11</a:t>
            </a:fld>
            <a:endParaRPr lang="en-US"/>
          </a:p>
        </p:txBody>
      </p:sp>
    </p:spTree>
    <p:extLst>
      <p:ext uri="{BB962C8B-B14F-4D97-AF65-F5344CB8AC3E}">
        <p14:creationId xmlns:p14="http://schemas.microsoft.com/office/powerpoint/2010/main" val="1525645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9A9C89F-BC79-EA45-8B75-0CCB6AC67A58}" type="slidenum">
              <a:rPr lang="en-US" smtClean="0"/>
              <a:t>12</a:t>
            </a:fld>
            <a:endParaRPr lang="en-US"/>
          </a:p>
        </p:txBody>
      </p:sp>
    </p:spTree>
    <p:extLst>
      <p:ext uri="{BB962C8B-B14F-4D97-AF65-F5344CB8AC3E}">
        <p14:creationId xmlns:p14="http://schemas.microsoft.com/office/powerpoint/2010/main" val="42059407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13</a:t>
            </a:fld>
            <a:endParaRPr lang="en-US"/>
          </a:p>
        </p:txBody>
      </p:sp>
    </p:spTree>
    <p:extLst>
      <p:ext uri="{BB962C8B-B14F-4D97-AF65-F5344CB8AC3E}">
        <p14:creationId xmlns:p14="http://schemas.microsoft.com/office/powerpoint/2010/main" val="28982848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14</a:t>
            </a:fld>
            <a:endParaRPr lang="en-US"/>
          </a:p>
        </p:txBody>
      </p:sp>
    </p:spTree>
    <p:extLst>
      <p:ext uri="{BB962C8B-B14F-4D97-AF65-F5344CB8AC3E}">
        <p14:creationId xmlns:p14="http://schemas.microsoft.com/office/powerpoint/2010/main" val="5634466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15</a:t>
            </a:fld>
            <a:endParaRPr lang="en-US"/>
          </a:p>
        </p:txBody>
      </p:sp>
    </p:spTree>
    <p:extLst>
      <p:ext uri="{BB962C8B-B14F-4D97-AF65-F5344CB8AC3E}">
        <p14:creationId xmlns:p14="http://schemas.microsoft.com/office/powerpoint/2010/main" val="33213266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16</a:t>
            </a:fld>
            <a:endParaRPr lang="en-US"/>
          </a:p>
        </p:txBody>
      </p:sp>
    </p:spTree>
    <p:extLst>
      <p:ext uri="{BB962C8B-B14F-4D97-AF65-F5344CB8AC3E}">
        <p14:creationId xmlns:p14="http://schemas.microsoft.com/office/powerpoint/2010/main" val="5105754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17</a:t>
            </a:fld>
            <a:endParaRPr lang="en-US"/>
          </a:p>
        </p:txBody>
      </p:sp>
    </p:spTree>
    <p:extLst>
      <p:ext uri="{BB962C8B-B14F-4D97-AF65-F5344CB8AC3E}">
        <p14:creationId xmlns:p14="http://schemas.microsoft.com/office/powerpoint/2010/main" val="41116085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18</a:t>
            </a:fld>
            <a:endParaRPr lang="en-US"/>
          </a:p>
        </p:txBody>
      </p:sp>
    </p:spTree>
    <p:extLst>
      <p:ext uri="{BB962C8B-B14F-4D97-AF65-F5344CB8AC3E}">
        <p14:creationId xmlns:p14="http://schemas.microsoft.com/office/powerpoint/2010/main" val="20731900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19</a:t>
            </a:fld>
            <a:endParaRPr lang="en-US"/>
          </a:p>
        </p:txBody>
      </p:sp>
    </p:spTree>
    <p:extLst>
      <p:ext uri="{BB962C8B-B14F-4D97-AF65-F5344CB8AC3E}">
        <p14:creationId xmlns:p14="http://schemas.microsoft.com/office/powerpoint/2010/main" val="38776563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a:t>
            </a:fld>
            <a:endParaRPr lang="en-US"/>
          </a:p>
        </p:txBody>
      </p:sp>
    </p:spTree>
    <p:extLst>
      <p:ext uri="{BB962C8B-B14F-4D97-AF65-F5344CB8AC3E}">
        <p14:creationId xmlns:p14="http://schemas.microsoft.com/office/powerpoint/2010/main" val="28952872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20</a:t>
            </a:fld>
            <a:endParaRPr lang="en-US"/>
          </a:p>
        </p:txBody>
      </p:sp>
    </p:spTree>
    <p:extLst>
      <p:ext uri="{BB962C8B-B14F-4D97-AF65-F5344CB8AC3E}">
        <p14:creationId xmlns:p14="http://schemas.microsoft.com/office/powerpoint/2010/main" val="4504596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21</a:t>
            </a:fld>
            <a:endParaRPr lang="en-US"/>
          </a:p>
        </p:txBody>
      </p:sp>
    </p:spTree>
    <p:extLst>
      <p:ext uri="{BB962C8B-B14F-4D97-AF65-F5344CB8AC3E}">
        <p14:creationId xmlns:p14="http://schemas.microsoft.com/office/powerpoint/2010/main" val="15924209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22</a:t>
            </a:fld>
            <a:endParaRPr lang="en-US"/>
          </a:p>
        </p:txBody>
      </p:sp>
    </p:spTree>
    <p:extLst>
      <p:ext uri="{BB962C8B-B14F-4D97-AF65-F5344CB8AC3E}">
        <p14:creationId xmlns:p14="http://schemas.microsoft.com/office/powerpoint/2010/main" val="4281013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9A9C89F-BC79-EA45-8B75-0CCB6AC67A58}" type="slidenum">
              <a:rPr lang="en-US" smtClean="0"/>
              <a:t>3</a:t>
            </a:fld>
            <a:endParaRPr lang="en-US"/>
          </a:p>
        </p:txBody>
      </p:sp>
    </p:spTree>
    <p:extLst>
      <p:ext uri="{BB962C8B-B14F-4D97-AF65-F5344CB8AC3E}">
        <p14:creationId xmlns:p14="http://schemas.microsoft.com/office/powerpoint/2010/main" val="30192776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4</a:t>
            </a:fld>
            <a:endParaRPr lang="en-US"/>
          </a:p>
        </p:txBody>
      </p:sp>
    </p:spTree>
    <p:extLst>
      <p:ext uri="{BB962C8B-B14F-4D97-AF65-F5344CB8AC3E}">
        <p14:creationId xmlns:p14="http://schemas.microsoft.com/office/powerpoint/2010/main" val="17795198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5</a:t>
            </a:fld>
            <a:endParaRPr lang="en-US"/>
          </a:p>
        </p:txBody>
      </p:sp>
    </p:spTree>
    <p:extLst>
      <p:ext uri="{BB962C8B-B14F-4D97-AF65-F5344CB8AC3E}">
        <p14:creationId xmlns:p14="http://schemas.microsoft.com/office/powerpoint/2010/main" val="41820953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6</a:t>
            </a:fld>
            <a:endParaRPr lang="en-US"/>
          </a:p>
        </p:txBody>
      </p:sp>
    </p:spTree>
    <p:extLst>
      <p:ext uri="{BB962C8B-B14F-4D97-AF65-F5344CB8AC3E}">
        <p14:creationId xmlns:p14="http://schemas.microsoft.com/office/powerpoint/2010/main" val="437335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7</a:t>
            </a:fld>
            <a:endParaRPr lang="en-US"/>
          </a:p>
        </p:txBody>
      </p:sp>
    </p:spTree>
    <p:extLst>
      <p:ext uri="{BB962C8B-B14F-4D97-AF65-F5344CB8AC3E}">
        <p14:creationId xmlns:p14="http://schemas.microsoft.com/office/powerpoint/2010/main" val="41179739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8</a:t>
            </a:fld>
            <a:endParaRPr lang="en-US"/>
          </a:p>
        </p:txBody>
      </p:sp>
    </p:spTree>
    <p:extLst>
      <p:ext uri="{BB962C8B-B14F-4D97-AF65-F5344CB8AC3E}">
        <p14:creationId xmlns:p14="http://schemas.microsoft.com/office/powerpoint/2010/main" val="27536933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27771127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7/16/2025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7/16/2025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7/16/2025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7/16/2025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7/16/2025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7/16/2025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7/16/2025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7/16/2025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20.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4.png"/><Relationship Id="rId7"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34.pn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947B0D-98A0-05DF-30C6-0D810FEC7AA9}"/>
              </a:ext>
            </a:extLst>
          </p:cNvPr>
          <p:cNvSpPr>
            <a:spLocks noGrp="1"/>
          </p:cNvSpPr>
          <p:nvPr>
            <p:ph type="ctrTitle"/>
          </p:nvPr>
        </p:nvSpPr>
        <p:spPr>
          <a:xfrm>
            <a:off x="1523999" y="-1946787"/>
            <a:ext cx="9144000" cy="1701934"/>
          </a:xfrm>
        </p:spPr>
        <p:txBody>
          <a:bodyPr>
            <a:normAutofit/>
          </a:bodyPr>
          <a:lstStyle/>
          <a:p>
            <a:r>
              <a:rPr lang="en-US" dirty="0"/>
              <a:t>Medieval Norwich</a:t>
            </a:r>
          </a:p>
        </p:txBody>
      </p:sp>
      <p:sp>
        <p:nvSpPr>
          <p:cNvPr id="3" name="Rectangle 2" descr="An illustration of Norwich Castle ">
            <a:extLst>
              <a:ext uri="{FF2B5EF4-FFF2-40B4-BE49-F238E27FC236}">
                <a16:creationId xmlns:a16="http://schemas.microsoft.com/office/drawing/2014/main" id="{6E28664D-75F6-2F5A-BDAA-9A4BD288F812}"/>
              </a:ext>
            </a:extLst>
          </p:cNvPr>
          <p:cNvSpPr/>
          <p:nvPr/>
        </p:nvSpPr>
        <p:spPr>
          <a:xfrm>
            <a:off x="2" y="721"/>
            <a:ext cx="12191998" cy="685727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descr="Why did Norwich become such an important medieval city?&#10;">
            <a:extLst>
              <a:ext uri="{FF2B5EF4-FFF2-40B4-BE49-F238E27FC236}">
                <a16:creationId xmlns:a16="http://schemas.microsoft.com/office/drawing/2014/main" id="{FA5BD8B5-5874-4293-E08C-C99A94CAA81F}"/>
              </a:ext>
            </a:extLst>
          </p:cNvPr>
          <p:cNvSpPr txBox="1">
            <a:spLocks/>
          </p:cNvSpPr>
          <p:nvPr/>
        </p:nvSpPr>
        <p:spPr>
          <a:xfrm>
            <a:off x="0" y="185492"/>
            <a:ext cx="12192000" cy="407035"/>
          </a:xfrm>
          <a:prstGeom prst="rect">
            <a:avLst/>
          </a:prstGeom>
          <a:noFill/>
        </p:spPr>
        <p:txBody>
          <a:bodyPr wrap="square">
            <a:spAutoFit/>
          </a:bodyPr>
          <a:lstStyle/>
          <a:p>
            <a:pPr marL="0" marR="0" lvl="0" indent="0" algn="ctr" defTabSz="457200" rtl="0" eaLnBrk="1" fontAlgn="auto" latinLnBrk="0" hangingPunct="1">
              <a:lnSpc>
                <a:spcPts val="2420"/>
              </a:lnSpc>
              <a:spcBef>
                <a:spcPts val="0"/>
              </a:spcBef>
              <a:spcAft>
                <a:spcPts val="0"/>
              </a:spcAft>
              <a:buClrTx/>
              <a:buSzTx/>
              <a:buFontTx/>
              <a:buNone/>
              <a:tabLst/>
              <a:defRPr/>
            </a:pPr>
            <a:r>
              <a:rPr kumimoji="0" lang="en-GB" sz="2750" b="0" i="0" u="none" strike="noStrike" kern="1200" cap="none" spc="0" normalizeH="0" baseline="0" noProof="0" dirty="0">
                <a:ln>
                  <a:noFill/>
                </a:ln>
                <a:solidFill>
                  <a:schemeClr val="bg1"/>
                </a:solidFill>
                <a:effectLst>
                  <a:glow rad="119471">
                    <a:schemeClr val="tx1">
                      <a:alpha val="41784"/>
                    </a:schemeClr>
                  </a:glow>
                </a:effectLst>
                <a:uLnTx/>
                <a:uFillTx/>
                <a:latin typeface="Superclarendon Rg" panose="02000505080000020003" pitchFamily="2" charset="77"/>
                <a:ea typeface="+mn-ea"/>
                <a:cs typeface="+mn-cs"/>
              </a:rPr>
              <a:t>Why did Norwich become such an important medieval city?</a:t>
            </a:r>
          </a:p>
        </p:txBody>
      </p:sp>
      <p:pic>
        <p:nvPicPr>
          <p:cNvPr id="5" name="Picture 4" descr="Medieval Norwich">
            <a:extLst>
              <a:ext uri="{FF2B5EF4-FFF2-40B4-BE49-F238E27FC236}">
                <a16:creationId xmlns:a16="http://schemas.microsoft.com/office/drawing/2014/main" id="{94A9491B-EADA-5C16-F73C-7F65ED79A453}"/>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0" y="1660849"/>
            <a:ext cx="12191998" cy="2892490"/>
          </a:xfrm>
          <a:prstGeom prst="rect">
            <a:avLst/>
          </a:prstGeom>
        </p:spPr>
      </p:pic>
      <p:pic>
        <p:nvPicPr>
          <p:cNvPr id="7" name="Picture 6">
            <a:extLst>
              <a:ext uri="{FF2B5EF4-FFF2-40B4-BE49-F238E27FC236}">
                <a16:creationId xmlns:a16="http://schemas.microsoft.com/office/drawing/2014/main" id="{636713CE-2263-25BC-EDD4-7E1F49407864}"/>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776153" y="5622381"/>
            <a:ext cx="1415845" cy="1235619"/>
          </a:xfrm>
          <a:prstGeom prst="rect">
            <a:avLst/>
          </a:prstGeom>
        </p:spPr>
      </p:pic>
    </p:spTree>
    <p:extLst>
      <p:ext uri="{BB962C8B-B14F-4D97-AF65-F5344CB8AC3E}">
        <p14:creationId xmlns:p14="http://schemas.microsoft.com/office/powerpoint/2010/main" val="39505887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EC7FF50-7CFE-FCCC-AD54-461B9F20AD9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406A8A-9303-3075-9556-19A56E5B05B0}"/>
              </a:ext>
            </a:extLst>
          </p:cNvPr>
          <p:cNvSpPr>
            <a:spLocks noGrp="1"/>
          </p:cNvSpPr>
          <p:nvPr>
            <p:ph type="title"/>
          </p:nvPr>
        </p:nvSpPr>
        <p:spPr>
          <a:xfrm>
            <a:off x="3005908" y="-1663718"/>
            <a:ext cx="4972665" cy="1325563"/>
          </a:xfrm>
        </p:spPr>
        <p:txBody>
          <a:bodyPr/>
          <a:lstStyle/>
          <a:p>
            <a:r>
              <a:rPr lang="en-US" dirty="0"/>
              <a:t>Important buildings</a:t>
            </a:r>
          </a:p>
        </p:txBody>
      </p:sp>
      <p:sp>
        <p:nvSpPr>
          <p:cNvPr id="4" name="TextBox 3">
            <a:extLst>
              <a:ext uri="{FF2B5EF4-FFF2-40B4-BE49-F238E27FC236}">
                <a16:creationId xmlns:a16="http://schemas.microsoft.com/office/drawing/2014/main" id="{2BA07F2A-3B17-B6E9-77DF-8ACC66E8E587}"/>
              </a:ext>
            </a:extLst>
          </p:cNvPr>
          <p:cNvSpPr txBox="1"/>
          <p:nvPr/>
        </p:nvSpPr>
        <p:spPr>
          <a:xfrm>
            <a:off x="0" y="-114054"/>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important buildings were built during the medieval period?</a:t>
            </a:r>
          </a:p>
        </p:txBody>
      </p:sp>
      <p:pic>
        <p:nvPicPr>
          <p:cNvPr id="7" name="Picture 6">
            <a:extLst>
              <a:ext uri="{FF2B5EF4-FFF2-40B4-BE49-F238E27FC236}">
                <a16:creationId xmlns:a16="http://schemas.microsoft.com/office/drawing/2014/main" id="{B980A27C-82F4-B1C1-FB2C-575C49FD1652}"/>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99648" y="-22698"/>
            <a:ext cx="1292352" cy="1316016"/>
          </a:xfrm>
          <a:prstGeom prst="rect">
            <a:avLst/>
          </a:prstGeom>
        </p:spPr>
      </p:pic>
      <p:sp>
        <p:nvSpPr>
          <p:cNvPr id="3" name="Title 1">
            <a:extLst>
              <a:ext uri="{FF2B5EF4-FFF2-40B4-BE49-F238E27FC236}">
                <a16:creationId xmlns:a16="http://schemas.microsoft.com/office/drawing/2014/main" id="{2EEAD2E2-B6D0-3181-7936-870543E6195E}"/>
              </a:ext>
            </a:extLst>
          </p:cNvPr>
          <p:cNvSpPr txBox="1">
            <a:spLocks/>
          </p:cNvSpPr>
          <p:nvPr/>
        </p:nvSpPr>
        <p:spPr>
          <a:xfrm>
            <a:off x="494269" y="325006"/>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Important buildings</a:t>
            </a:r>
          </a:p>
        </p:txBody>
      </p:sp>
      <p:sp>
        <p:nvSpPr>
          <p:cNvPr id="6" name="TextBox 5">
            <a:extLst>
              <a:ext uri="{FF2B5EF4-FFF2-40B4-BE49-F238E27FC236}">
                <a16:creationId xmlns:a16="http://schemas.microsoft.com/office/drawing/2014/main" id="{3CDCC165-41BD-AA7B-E862-4F49800D11B8}"/>
              </a:ext>
            </a:extLst>
          </p:cNvPr>
          <p:cNvSpPr txBox="1"/>
          <p:nvPr/>
        </p:nvSpPr>
        <p:spPr>
          <a:xfrm>
            <a:off x="457805" y="1147348"/>
            <a:ext cx="11276390" cy="1169551"/>
          </a:xfrm>
          <a:prstGeom prst="rect">
            <a:avLst/>
          </a:prstGeom>
          <a:noFill/>
        </p:spPr>
        <p:txBody>
          <a:bodyPr wrap="square">
            <a:spAutoFit/>
          </a:bodyPr>
          <a:lstStyle/>
          <a:p>
            <a:pPr>
              <a:lnSpc>
                <a:spcPct val="150000"/>
              </a:lnSpc>
            </a:pPr>
            <a:r>
              <a:rPr lang="en-GB" sz="1600" kern="100" dirty="0">
                <a:effectLst/>
                <a:latin typeface="Linkpen 17a Print" panose="03050602060000000000" pitchFamily="66" charset="77"/>
                <a:ea typeface="Aptos" panose="020B0004020202020204" pitchFamily="34" charset="0"/>
                <a:cs typeface="Times New Roman (Body CS)"/>
              </a:rPr>
              <a:t>The wealth from all these industries allowed merchants to build grand </a:t>
            </a:r>
            <a:r>
              <a:rPr lang="en-GB" sz="1600" dirty="0">
                <a:effectLst/>
                <a:latin typeface="Linkpen 17a Print" panose="03050602060000000000" pitchFamily="66" charset="77"/>
                <a:ea typeface="Times New Roman" panose="02020603050405020304" pitchFamily="18" charset="0"/>
              </a:rPr>
              <a:t>buildings and merchant houses, such as Dragon Hall and the Guildhall, which still stand today as reminders of the city’s prosperous past.</a:t>
            </a:r>
          </a:p>
        </p:txBody>
      </p:sp>
      <p:grpSp>
        <p:nvGrpSpPr>
          <p:cNvPr id="15" name="Group 14" descr="A photograph of The Dragon Hall.  ">
            <a:extLst>
              <a:ext uri="{FF2B5EF4-FFF2-40B4-BE49-F238E27FC236}">
                <a16:creationId xmlns:a16="http://schemas.microsoft.com/office/drawing/2014/main" id="{5429FDE5-4811-06E5-1907-BA385F38CF2E}"/>
              </a:ext>
            </a:extLst>
          </p:cNvPr>
          <p:cNvGrpSpPr/>
          <p:nvPr/>
        </p:nvGrpSpPr>
        <p:grpSpPr>
          <a:xfrm>
            <a:off x="1162255" y="2519930"/>
            <a:ext cx="4329986" cy="3246750"/>
            <a:chOff x="6384972" y="2473770"/>
            <a:chExt cx="4782787" cy="3586274"/>
          </a:xfrm>
        </p:grpSpPr>
        <p:pic>
          <p:nvPicPr>
            <p:cNvPr id="12" name="Picture 11">
              <a:extLst>
                <a:ext uri="{FF2B5EF4-FFF2-40B4-BE49-F238E27FC236}">
                  <a16:creationId xmlns:a16="http://schemas.microsoft.com/office/drawing/2014/main" id="{87F0040B-F426-7FB0-29BC-916422FF6A6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84972" y="2474608"/>
              <a:ext cx="4782787" cy="3585436"/>
            </a:xfrm>
            <a:prstGeom prst="rect">
              <a:avLst/>
            </a:prstGeom>
            <a:ln w="19050">
              <a:solidFill>
                <a:schemeClr val="tx1"/>
              </a:solidFill>
            </a:ln>
          </p:spPr>
        </p:pic>
        <p:sp>
          <p:nvSpPr>
            <p:cNvPr id="14" name="TextBox 13">
              <a:extLst>
                <a:ext uri="{FF2B5EF4-FFF2-40B4-BE49-F238E27FC236}">
                  <a16:creationId xmlns:a16="http://schemas.microsoft.com/office/drawing/2014/main" id="{3C06F2A8-3DF6-F131-2B9D-8A83B88AF866}"/>
                </a:ext>
              </a:extLst>
            </p:cNvPr>
            <p:cNvSpPr txBox="1"/>
            <p:nvPr/>
          </p:nvSpPr>
          <p:spPr>
            <a:xfrm>
              <a:off x="6384972" y="2473770"/>
              <a:ext cx="2486578" cy="246221"/>
            </a:xfrm>
            <a:prstGeom prst="rect">
              <a:avLst/>
            </a:prstGeom>
            <a:noFill/>
            <a:ln>
              <a:noFill/>
            </a:ln>
          </p:spPr>
          <p:txBody>
            <a:bodyPr wrap="none" rtlCol="0">
              <a:spAutoFit/>
            </a:bodyPr>
            <a:lstStyle/>
            <a:p>
              <a:r>
                <a:rPr lang="en-GB" sz="1000" dirty="0">
                  <a:solidFill>
                    <a:srgbClr val="3C75D3"/>
                  </a:solidFill>
                </a:rPr>
                <a:t>© Public Domain from Wikimedia Commons</a:t>
              </a:r>
            </a:p>
          </p:txBody>
        </p:sp>
      </p:grpSp>
      <p:grpSp>
        <p:nvGrpSpPr>
          <p:cNvPr id="13" name="Group 12" descr="A close up of a dragon carved into wood inside The Dragon Hall building. The dragon is green with red wings, and a long red tongue. ">
            <a:extLst>
              <a:ext uri="{FF2B5EF4-FFF2-40B4-BE49-F238E27FC236}">
                <a16:creationId xmlns:a16="http://schemas.microsoft.com/office/drawing/2014/main" id="{06498D6A-E26E-4422-BB53-A36985635A9B}"/>
              </a:ext>
            </a:extLst>
          </p:cNvPr>
          <p:cNvGrpSpPr/>
          <p:nvPr/>
        </p:nvGrpSpPr>
        <p:grpSpPr>
          <a:xfrm>
            <a:off x="6051061" y="2522125"/>
            <a:ext cx="4978684" cy="3242360"/>
            <a:chOff x="570469" y="2817684"/>
            <a:chExt cx="4978684" cy="3242360"/>
          </a:xfrm>
        </p:grpSpPr>
        <p:pic>
          <p:nvPicPr>
            <p:cNvPr id="9" name="Picture 8">
              <a:extLst>
                <a:ext uri="{FF2B5EF4-FFF2-40B4-BE49-F238E27FC236}">
                  <a16:creationId xmlns:a16="http://schemas.microsoft.com/office/drawing/2014/main" id="{EB15FB0C-A974-2D49-C590-841DAEBD09E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83916" y="2817684"/>
              <a:ext cx="4965237" cy="3242360"/>
            </a:xfrm>
            <a:prstGeom prst="rect">
              <a:avLst/>
            </a:prstGeom>
            <a:ln w="19050">
              <a:solidFill>
                <a:schemeClr val="tx1"/>
              </a:solidFill>
            </a:ln>
          </p:spPr>
        </p:pic>
        <p:sp>
          <p:nvSpPr>
            <p:cNvPr id="10" name="TextBox 9">
              <a:extLst>
                <a:ext uri="{FF2B5EF4-FFF2-40B4-BE49-F238E27FC236}">
                  <a16:creationId xmlns:a16="http://schemas.microsoft.com/office/drawing/2014/main" id="{8A104FF1-A49F-53BD-FD90-49E4CCBA0C7B}"/>
                </a:ext>
              </a:extLst>
            </p:cNvPr>
            <p:cNvSpPr txBox="1"/>
            <p:nvPr/>
          </p:nvSpPr>
          <p:spPr>
            <a:xfrm>
              <a:off x="570469" y="2817684"/>
              <a:ext cx="2486578" cy="246221"/>
            </a:xfrm>
            <a:prstGeom prst="rect">
              <a:avLst/>
            </a:prstGeom>
            <a:noFill/>
          </p:spPr>
          <p:txBody>
            <a:bodyPr wrap="none" rtlCol="0">
              <a:spAutoFit/>
            </a:bodyPr>
            <a:lstStyle/>
            <a:p>
              <a:r>
                <a:rPr lang="en-GB" sz="1000" dirty="0">
                  <a:solidFill>
                    <a:schemeClr val="bg2">
                      <a:lumMod val="75000"/>
                    </a:schemeClr>
                  </a:solidFill>
                </a:rPr>
                <a:t>© Public Domain from Wikimedia Commons</a:t>
              </a:r>
            </a:p>
          </p:txBody>
        </p:sp>
      </p:grpSp>
      <p:grpSp>
        <p:nvGrpSpPr>
          <p:cNvPr id="21" name="Group 20" descr="The Dragon Hall&#10;">
            <a:extLst>
              <a:ext uri="{FF2B5EF4-FFF2-40B4-BE49-F238E27FC236}">
                <a16:creationId xmlns:a16="http://schemas.microsoft.com/office/drawing/2014/main" id="{EDA492AA-79B6-6CB9-A2C3-5AB65E219470}"/>
              </a:ext>
            </a:extLst>
          </p:cNvPr>
          <p:cNvGrpSpPr/>
          <p:nvPr/>
        </p:nvGrpSpPr>
        <p:grpSpPr>
          <a:xfrm>
            <a:off x="2433340" y="5862800"/>
            <a:ext cx="1787817" cy="346249"/>
            <a:chOff x="2580508" y="5805366"/>
            <a:chExt cx="1787817" cy="346249"/>
          </a:xfrm>
        </p:grpSpPr>
        <p:pic>
          <p:nvPicPr>
            <p:cNvPr id="18" name="Picture 17">
              <a:extLst>
                <a:ext uri="{FF2B5EF4-FFF2-40B4-BE49-F238E27FC236}">
                  <a16:creationId xmlns:a16="http://schemas.microsoft.com/office/drawing/2014/main" id="{0C3BF718-58CC-50A7-E78D-301361CA5833}"/>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6200000">
              <a:off x="2536130" y="5889384"/>
              <a:ext cx="306609" cy="217854"/>
            </a:xfrm>
            <a:prstGeom prst="rect">
              <a:avLst/>
            </a:prstGeom>
          </p:spPr>
        </p:pic>
        <p:sp>
          <p:nvSpPr>
            <p:cNvPr id="19" name="TextBox 18">
              <a:extLst>
                <a:ext uri="{FF2B5EF4-FFF2-40B4-BE49-F238E27FC236}">
                  <a16:creationId xmlns:a16="http://schemas.microsoft.com/office/drawing/2014/main" id="{C870C7DD-8CA0-A26E-9F24-331A9C8FD631}"/>
                </a:ext>
              </a:extLst>
            </p:cNvPr>
            <p:cNvSpPr txBox="1"/>
            <p:nvPr/>
          </p:nvSpPr>
          <p:spPr>
            <a:xfrm>
              <a:off x="2723617" y="5805366"/>
              <a:ext cx="1644708" cy="346249"/>
            </a:xfrm>
            <a:prstGeom prst="rect">
              <a:avLst/>
            </a:prstGeom>
            <a:noFill/>
          </p:spPr>
          <p:txBody>
            <a:bodyPr wrap="square">
              <a:spAutoFit/>
            </a:bodyPr>
            <a:lstStyle/>
            <a:p>
              <a:pPr>
                <a:lnSpc>
                  <a:spcPct val="150000"/>
                </a:lnSpc>
              </a:pPr>
              <a:r>
                <a:rPr lang="en-GB" sz="1200" dirty="0">
                  <a:latin typeface="Linkpen 17a Print" panose="03050602060000000000" pitchFamily="66" charset="77"/>
                </a:rPr>
                <a:t>The Dragon Hall</a:t>
              </a:r>
            </a:p>
          </p:txBody>
        </p:sp>
      </p:grpSp>
    </p:spTree>
    <p:extLst>
      <p:ext uri="{BB962C8B-B14F-4D97-AF65-F5344CB8AC3E}">
        <p14:creationId xmlns:p14="http://schemas.microsoft.com/office/powerpoint/2010/main" val="8379793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1000"/>
                                        <p:tgtEl>
                                          <p:spTgt spid="15"/>
                                        </p:tgtEl>
                                      </p:cBhvr>
                                    </p:animEffect>
                                  </p:childTnLst>
                                </p:cTn>
                              </p:par>
                              <p:par>
                                <p:cTn id="16" presetID="22" presetClass="entr" presetSubtype="8" fill="hold"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left)">
                                      <p:cBhvr>
                                        <p:cTn id="18" dur="1000"/>
                                        <p:tgtEl>
                                          <p:spTgt spid="21"/>
                                        </p:tgtEl>
                                      </p:cBhvr>
                                    </p:animEffect>
                                  </p:childTnLst>
                                </p:cTn>
                              </p:par>
                            </p:childTnLst>
                          </p:cTn>
                        </p:par>
                        <p:par>
                          <p:cTn id="19" fill="hold">
                            <p:stCondLst>
                              <p:cond delay="3000"/>
                            </p:stCondLst>
                            <p:childTnLst>
                              <p:par>
                                <p:cTn id="20" presetID="2" presetClass="entr" presetSubtype="4"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1000" fill="hold"/>
                                        <p:tgtEl>
                                          <p:spTgt spid="13"/>
                                        </p:tgtEl>
                                        <p:attrNameLst>
                                          <p:attrName>ppt_x</p:attrName>
                                        </p:attrNameLst>
                                      </p:cBhvr>
                                      <p:tavLst>
                                        <p:tav tm="0">
                                          <p:val>
                                            <p:strVal val="#ppt_x"/>
                                          </p:val>
                                        </p:tav>
                                        <p:tav tm="100000">
                                          <p:val>
                                            <p:strVal val="#ppt_x"/>
                                          </p:val>
                                        </p:tav>
                                      </p:tavLst>
                                    </p:anim>
                                    <p:anim calcmode="lin" valueType="num">
                                      <p:cBhvr additive="base">
                                        <p:cTn id="23" dur="10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1733CA9-69F5-37B2-0752-549A584D6FB3}"/>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85B4DA4-DB1C-E919-BB96-5E63712154FE}"/>
              </a:ext>
            </a:extLst>
          </p:cNvPr>
          <p:cNvSpPr>
            <a:spLocks noGrp="1"/>
          </p:cNvSpPr>
          <p:nvPr>
            <p:ph type="title"/>
          </p:nvPr>
        </p:nvSpPr>
        <p:spPr>
          <a:xfrm>
            <a:off x="4034182" y="-1639513"/>
            <a:ext cx="3517794" cy="1325563"/>
          </a:xfrm>
        </p:spPr>
        <p:txBody>
          <a:bodyPr/>
          <a:lstStyle/>
          <a:p>
            <a:r>
              <a:rPr lang="en-US" dirty="0"/>
              <a:t>The Guildhall</a:t>
            </a:r>
          </a:p>
        </p:txBody>
      </p:sp>
      <p:sp>
        <p:nvSpPr>
          <p:cNvPr id="4" name="TextBox 3">
            <a:extLst>
              <a:ext uri="{FF2B5EF4-FFF2-40B4-BE49-F238E27FC236}">
                <a16:creationId xmlns:a16="http://schemas.microsoft.com/office/drawing/2014/main" id="{77AA558E-1A7E-8B6F-AE5B-9107F09606BF}"/>
              </a:ext>
            </a:extLst>
          </p:cNvPr>
          <p:cNvSpPr txBox="1"/>
          <p:nvPr/>
        </p:nvSpPr>
        <p:spPr>
          <a:xfrm>
            <a:off x="0" y="-114054"/>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important buildings were built during the medieval period?</a:t>
            </a:r>
          </a:p>
        </p:txBody>
      </p:sp>
      <p:sp>
        <p:nvSpPr>
          <p:cNvPr id="2" name="TextBox 1">
            <a:extLst>
              <a:ext uri="{FF2B5EF4-FFF2-40B4-BE49-F238E27FC236}">
                <a16:creationId xmlns:a16="http://schemas.microsoft.com/office/drawing/2014/main" id="{2F371082-01E2-B3C9-4C05-CE3D308BB122}"/>
              </a:ext>
            </a:extLst>
          </p:cNvPr>
          <p:cNvSpPr txBox="1"/>
          <p:nvPr/>
        </p:nvSpPr>
        <p:spPr>
          <a:xfrm>
            <a:off x="429721" y="783059"/>
            <a:ext cx="4876218" cy="3693319"/>
          </a:xfrm>
          <a:prstGeom prst="rect">
            <a:avLst/>
          </a:prstGeom>
          <a:noFill/>
        </p:spPr>
        <p:txBody>
          <a:bodyPr wrap="square" rtlCol="0">
            <a:spAutoFit/>
          </a:bodyPr>
          <a:lstStyle/>
          <a:p>
            <a:pPr>
              <a:lnSpc>
                <a:spcPct val="150000"/>
              </a:lnSpc>
            </a:pPr>
            <a:r>
              <a:rPr lang="en-GB" sz="1600" dirty="0">
                <a:latin typeface="Linkpen 17a Print" panose="03050602060000000000" pitchFamily="66" charset="77"/>
              </a:rPr>
              <a:t>The Guildhall was an important building in Norwich where groups of tradespeople, called guilds, met to discuss their work and make plans for the town. It helped the people of Norwich work together to solve problems and keep the city running smoothly, and today it stands as a wonderful reminder of the city's rich history.</a:t>
            </a:r>
          </a:p>
          <a:p>
            <a:endParaRPr lang="en-GB" dirty="0"/>
          </a:p>
        </p:txBody>
      </p:sp>
      <p:grpSp>
        <p:nvGrpSpPr>
          <p:cNvPr id="19" name="Group 18" descr="A photograph of the Guild Hall. It is an old grey brick building with a castle- like roof, and ornate windows and doors. ">
            <a:extLst>
              <a:ext uri="{FF2B5EF4-FFF2-40B4-BE49-F238E27FC236}">
                <a16:creationId xmlns:a16="http://schemas.microsoft.com/office/drawing/2014/main" id="{680AD594-7BBB-AF0C-1CFA-9B32F2007B92}"/>
              </a:ext>
            </a:extLst>
          </p:cNvPr>
          <p:cNvGrpSpPr/>
          <p:nvPr/>
        </p:nvGrpSpPr>
        <p:grpSpPr>
          <a:xfrm>
            <a:off x="5468319" y="811322"/>
            <a:ext cx="6004869" cy="4505498"/>
            <a:chOff x="5468319" y="811322"/>
            <a:chExt cx="6004869" cy="4505498"/>
          </a:xfrm>
        </p:grpSpPr>
        <p:pic>
          <p:nvPicPr>
            <p:cNvPr id="6" name="Picture 5">
              <a:extLst>
                <a:ext uri="{FF2B5EF4-FFF2-40B4-BE49-F238E27FC236}">
                  <a16:creationId xmlns:a16="http://schemas.microsoft.com/office/drawing/2014/main" id="{996755B2-04C0-61D7-A80E-802CB4A8924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68319" y="811322"/>
              <a:ext cx="6004869" cy="4505498"/>
            </a:xfrm>
            <a:prstGeom prst="rect">
              <a:avLst/>
            </a:prstGeom>
            <a:ln w="19050">
              <a:solidFill>
                <a:schemeClr val="tx1"/>
              </a:solidFill>
            </a:ln>
          </p:spPr>
        </p:pic>
        <p:sp>
          <p:nvSpPr>
            <p:cNvPr id="18" name="TextBox 17">
              <a:extLst>
                <a:ext uri="{FF2B5EF4-FFF2-40B4-BE49-F238E27FC236}">
                  <a16:creationId xmlns:a16="http://schemas.microsoft.com/office/drawing/2014/main" id="{FA6EBBFE-2620-6803-8678-480363178736}"/>
                </a:ext>
              </a:extLst>
            </p:cNvPr>
            <p:cNvSpPr txBox="1"/>
            <p:nvPr/>
          </p:nvSpPr>
          <p:spPr>
            <a:xfrm>
              <a:off x="9206221" y="811322"/>
              <a:ext cx="2266967" cy="230832"/>
            </a:xfrm>
            <a:prstGeom prst="rect">
              <a:avLst/>
            </a:prstGeom>
            <a:noFill/>
          </p:spPr>
          <p:txBody>
            <a:bodyPr wrap="none" rtlCol="0">
              <a:spAutoFit/>
            </a:bodyPr>
            <a:lstStyle/>
            <a:p>
              <a:r>
                <a:rPr lang="en-GB" sz="900" dirty="0">
                  <a:solidFill>
                    <a:srgbClr val="97C0EF"/>
                  </a:solidFill>
                </a:rPr>
                <a:t>© Public Domain from Wikimedia Commons</a:t>
              </a:r>
            </a:p>
          </p:txBody>
        </p:sp>
      </p:grpSp>
      <p:grpSp>
        <p:nvGrpSpPr>
          <p:cNvPr id="17" name="Group 16" descr="An old black and white illustration of 'Snap' the dragon. ">
            <a:extLst>
              <a:ext uri="{FF2B5EF4-FFF2-40B4-BE49-F238E27FC236}">
                <a16:creationId xmlns:a16="http://schemas.microsoft.com/office/drawing/2014/main" id="{1A358ADF-41F6-366F-84D1-3A4AD7B5AB9C}"/>
              </a:ext>
            </a:extLst>
          </p:cNvPr>
          <p:cNvGrpSpPr/>
          <p:nvPr/>
        </p:nvGrpSpPr>
        <p:grpSpPr>
          <a:xfrm>
            <a:off x="5793078" y="2263751"/>
            <a:ext cx="5355349" cy="2193873"/>
            <a:chOff x="5793079" y="1967135"/>
            <a:chExt cx="5355349" cy="2193873"/>
          </a:xfrm>
        </p:grpSpPr>
        <p:pic>
          <p:nvPicPr>
            <p:cNvPr id="9" name="Picture 8">
              <a:extLst>
                <a:ext uri="{FF2B5EF4-FFF2-40B4-BE49-F238E27FC236}">
                  <a16:creationId xmlns:a16="http://schemas.microsoft.com/office/drawing/2014/main" id="{4A7B5E13-B281-A07D-E900-8F69956A019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793079" y="1967135"/>
              <a:ext cx="5355349" cy="2193873"/>
            </a:xfrm>
            <a:prstGeom prst="rect">
              <a:avLst/>
            </a:prstGeom>
            <a:ln w="57150">
              <a:solidFill>
                <a:srgbClr val="F49521"/>
              </a:solidFill>
            </a:ln>
          </p:spPr>
        </p:pic>
        <p:sp>
          <p:nvSpPr>
            <p:cNvPr id="16" name="TextBox 15">
              <a:extLst>
                <a:ext uri="{FF2B5EF4-FFF2-40B4-BE49-F238E27FC236}">
                  <a16:creationId xmlns:a16="http://schemas.microsoft.com/office/drawing/2014/main" id="{F0F894DD-C29B-13AB-24DC-98E52104E3BE}"/>
                </a:ext>
              </a:extLst>
            </p:cNvPr>
            <p:cNvSpPr txBox="1"/>
            <p:nvPr/>
          </p:nvSpPr>
          <p:spPr>
            <a:xfrm>
              <a:off x="5793079" y="1967135"/>
              <a:ext cx="1326004" cy="215444"/>
            </a:xfrm>
            <a:prstGeom prst="rect">
              <a:avLst/>
            </a:prstGeom>
            <a:noFill/>
          </p:spPr>
          <p:txBody>
            <a:bodyPr wrap="none" rtlCol="0">
              <a:spAutoFit/>
            </a:bodyPr>
            <a:lstStyle/>
            <a:p>
              <a:r>
                <a:rPr lang="en-GB" sz="800" dirty="0">
                  <a:solidFill>
                    <a:srgbClr val="B9B69D"/>
                  </a:solidFill>
                  <a:latin typeface="Nunito" panose="02000503000000000000" pitchFamily="2" charset="77"/>
                </a:rPr>
                <a:t>© </a:t>
              </a:r>
              <a:r>
                <a:rPr lang="en-GB" sz="800" dirty="0" err="1">
                  <a:solidFill>
                    <a:srgbClr val="B9B69D"/>
                  </a:solidFill>
                  <a:latin typeface="Nunito" panose="02000503000000000000" pitchFamily="2" charset="77"/>
                </a:rPr>
                <a:t>Alamy</a:t>
              </a:r>
              <a:r>
                <a:rPr lang="en-GB" sz="800" dirty="0">
                  <a:solidFill>
                    <a:srgbClr val="B9B69D"/>
                  </a:solidFill>
                  <a:latin typeface="Nunito" panose="02000503000000000000" pitchFamily="2" charset="77"/>
                </a:rPr>
                <a:t> ref:  2CEMGYX</a:t>
              </a:r>
            </a:p>
          </p:txBody>
        </p:sp>
      </p:grpSp>
      <p:grpSp>
        <p:nvGrpSpPr>
          <p:cNvPr id="15" name="Group 14" descr="On Guildhall Day, ‘Snap’ the dragon is paraded through the streets of Norwich.&#10;">
            <a:extLst>
              <a:ext uri="{FF2B5EF4-FFF2-40B4-BE49-F238E27FC236}">
                <a16:creationId xmlns:a16="http://schemas.microsoft.com/office/drawing/2014/main" id="{51B11AAA-3B1E-9123-7A1A-9ABFD9C9F862}"/>
              </a:ext>
            </a:extLst>
          </p:cNvPr>
          <p:cNvGrpSpPr/>
          <p:nvPr/>
        </p:nvGrpSpPr>
        <p:grpSpPr>
          <a:xfrm>
            <a:off x="1544710" y="4216400"/>
            <a:ext cx="4214740" cy="1830278"/>
            <a:chOff x="1544710" y="4216400"/>
            <a:chExt cx="4214740" cy="1830278"/>
          </a:xfrm>
        </p:grpSpPr>
        <p:cxnSp>
          <p:nvCxnSpPr>
            <p:cNvPr id="12" name="Straight Connector 11">
              <a:extLst>
                <a:ext uri="{FF2B5EF4-FFF2-40B4-BE49-F238E27FC236}">
                  <a16:creationId xmlns:a16="http://schemas.microsoft.com/office/drawing/2014/main" id="{D1B759A0-E61F-07A7-5A93-01639B4F1293}"/>
                </a:ext>
              </a:extLst>
            </p:cNvPr>
            <p:cNvCxnSpPr>
              <a:cxnSpLocks/>
            </p:cNvCxnSpPr>
            <p:nvPr/>
          </p:nvCxnSpPr>
          <p:spPr>
            <a:xfrm flipV="1">
              <a:off x="5394960" y="4216400"/>
              <a:ext cx="364490" cy="544741"/>
            </a:xfrm>
            <a:prstGeom prst="line">
              <a:avLst/>
            </a:prstGeom>
            <a:ln w="57150">
              <a:solidFill>
                <a:srgbClr val="F49521"/>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93671F59-B8C0-2D99-A6A9-ED2FFAED7938}"/>
                </a:ext>
              </a:extLst>
            </p:cNvPr>
            <p:cNvSpPr/>
            <p:nvPr/>
          </p:nvSpPr>
          <p:spPr>
            <a:xfrm>
              <a:off x="1544710" y="4647896"/>
              <a:ext cx="3923609" cy="1398782"/>
            </a:xfrm>
            <a:prstGeom prst="rect">
              <a:avLst/>
            </a:prstGeom>
            <a:solidFill>
              <a:schemeClr val="bg1"/>
            </a:solidFill>
            <a:ln w="57150">
              <a:solidFill>
                <a:srgbClr val="F49521"/>
              </a:solidFill>
            </a:ln>
            <a:effectLst>
              <a:glow rad="63500">
                <a:schemeClr val="accent3">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lIns="216000" tIns="72000" rIns="216000" bIns="72000" rtlCol="0" anchor="ctr"/>
            <a:lstStyle/>
            <a:p>
              <a:pPr marL="0" indent="0" algn="ctr">
                <a:lnSpc>
                  <a:spcPct val="150000"/>
                </a:lnSpc>
                <a:buNone/>
              </a:pPr>
              <a:r>
                <a:rPr lang="en-GB" sz="1600" dirty="0">
                  <a:solidFill>
                    <a:schemeClr val="tx1"/>
                  </a:solidFill>
                  <a:latin typeface="Linkpen 17a Print" panose="03050602060000000000" pitchFamily="66" charset="77"/>
                </a:rPr>
                <a:t>On Guildhall Day, ‘Snap’ the dragon is paraded through the streets of Norwich.</a:t>
              </a:r>
            </a:p>
          </p:txBody>
        </p:sp>
      </p:grpSp>
      <p:grpSp>
        <p:nvGrpSpPr>
          <p:cNvPr id="20" name="Group 19" descr="The Guild Hall&#10;">
            <a:extLst>
              <a:ext uri="{FF2B5EF4-FFF2-40B4-BE49-F238E27FC236}">
                <a16:creationId xmlns:a16="http://schemas.microsoft.com/office/drawing/2014/main" id="{D8835714-5A26-64EC-11F7-98BE304B356B}"/>
              </a:ext>
            </a:extLst>
          </p:cNvPr>
          <p:cNvGrpSpPr/>
          <p:nvPr/>
        </p:nvGrpSpPr>
        <p:grpSpPr>
          <a:xfrm>
            <a:off x="7829458" y="5455186"/>
            <a:ext cx="2220629" cy="430887"/>
            <a:chOff x="5121850" y="2417403"/>
            <a:chExt cx="2220629" cy="430887"/>
          </a:xfrm>
        </p:grpSpPr>
        <p:pic>
          <p:nvPicPr>
            <p:cNvPr id="21" name="Picture 20">
              <a:extLst>
                <a:ext uri="{FF2B5EF4-FFF2-40B4-BE49-F238E27FC236}">
                  <a16:creationId xmlns:a16="http://schemas.microsoft.com/office/drawing/2014/main" id="{C9C207D6-BF68-B066-EB95-30CF4497184C}"/>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22" name="TextBox 21">
              <a:extLst>
                <a:ext uri="{FF2B5EF4-FFF2-40B4-BE49-F238E27FC236}">
                  <a16:creationId xmlns:a16="http://schemas.microsoft.com/office/drawing/2014/main" id="{D388CCAC-337B-769B-952B-27B83D7855EF}"/>
                </a:ext>
              </a:extLst>
            </p:cNvPr>
            <p:cNvSpPr txBox="1"/>
            <p:nvPr/>
          </p:nvSpPr>
          <p:spPr>
            <a:xfrm>
              <a:off x="5276103" y="2417403"/>
              <a:ext cx="2066376" cy="43088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Guild Hall</a:t>
              </a:r>
            </a:p>
          </p:txBody>
        </p:sp>
      </p:grpSp>
      <p:pic>
        <p:nvPicPr>
          <p:cNvPr id="7" name="Picture 6">
            <a:extLst>
              <a:ext uri="{FF2B5EF4-FFF2-40B4-BE49-F238E27FC236}">
                <a16:creationId xmlns:a16="http://schemas.microsoft.com/office/drawing/2014/main" id="{7B9E9418-13B1-2636-9812-0FBA78A5A51E}"/>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899648" y="5541264"/>
            <a:ext cx="1292352" cy="1316016"/>
          </a:xfrm>
          <a:prstGeom prst="rect">
            <a:avLst/>
          </a:prstGeom>
        </p:spPr>
      </p:pic>
    </p:spTree>
    <p:extLst>
      <p:ext uri="{BB962C8B-B14F-4D97-AF65-F5344CB8AC3E}">
        <p14:creationId xmlns:p14="http://schemas.microsoft.com/office/powerpoint/2010/main" val="171466516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1000"/>
                                        <p:tgtEl>
                                          <p:spTgt spid="19"/>
                                        </p:tgtEl>
                                      </p:cBhvr>
                                    </p:animEffect>
                                  </p:childTnLst>
                                </p:cTn>
                              </p:par>
                              <p:par>
                                <p:cTn id="13" presetID="22" presetClass="entr" presetSubtype="8"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1000" fill="hold"/>
                                        <p:tgtEl>
                                          <p:spTgt spid="17"/>
                                        </p:tgtEl>
                                        <p:attrNameLst>
                                          <p:attrName>ppt_x</p:attrName>
                                        </p:attrNameLst>
                                      </p:cBhvr>
                                      <p:tavLst>
                                        <p:tav tm="0">
                                          <p:val>
                                            <p:strVal val="#ppt_x"/>
                                          </p:val>
                                        </p:tav>
                                        <p:tav tm="100000">
                                          <p:val>
                                            <p:strVal val="#ppt_x"/>
                                          </p:val>
                                        </p:tav>
                                      </p:tavLst>
                                    </p:anim>
                                    <p:anim calcmode="lin" valueType="num">
                                      <p:cBhvr additive="base">
                                        <p:cTn id="21" dur="1000" fill="hold"/>
                                        <p:tgtEl>
                                          <p:spTgt spid="17"/>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1000" fill="hold"/>
                                        <p:tgtEl>
                                          <p:spTgt spid="15"/>
                                        </p:tgtEl>
                                        <p:attrNameLst>
                                          <p:attrName>ppt_x</p:attrName>
                                        </p:attrNameLst>
                                      </p:cBhvr>
                                      <p:tavLst>
                                        <p:tav tm="0">
                                          <p:val>
                                            <p:strVal val="#ppt_x"/>
                                          </p:val>
                                        </p:tav>
                                        <p:tav tm="100000">
                                          <p:val>
                                            <p:strVal val="#ppt_x"/>
                                          </p:val>
                                        </p:tav>
                                      </p:tavLst>
                                    </p:anim>
                                    <p:anim calcmode="lin" valueType="num">
                                      <p:cBhvr additive="base">
                                        <p:cTn id="25" dur="10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0C3A4B7-67BB-1E79-0DA9-6819C6FE3B23}"/>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7282179-6F66-085A-8FC0-E43A43B3B77E}"/>
              </a:ext>
            </a:extLst>
          </p:cNvPr>
          <p:cNvSpPr>
            <a:spLocks noGrp="1"/>
          </p:cNvSpPr>
          <p:nvPr>
            <p:ph type="title"/>
          </p:nvPr>
        </p:nvSpPr>
        <p:spPr>
          <a:xfrm>
            <a:off x="4209434" y="-1850788"/>
            <a:ext cx="3773129" cy="1325563"/>
          </a:xfrm>
        </p:spPr>
        <p:txBody>
          <a:bodyPr/>
          <a:lstStyle/>
          <a:p>
            <a:r>
              <a:rPr lang="en-US" dirty="0"/>
              <a:t>Norwich Castle</a:t>
            </a:r>
          </a:p>
        </p:txBody>
      </p:sp>
      <p:sp>
        <p:nvSpPr>
          <p:cNvPr id="4" name="TextBox 3">
            <a:extLst>
              <a:ext uri="{FF2B5EF4-FFF2-40B4-BE49-F238E27FC236}">
                <a16:creationId xmlns:a16="http://schemas.microsoft.com/office/drawing/2014/main" id="{61DFD424-BDDD-785C-B625-F8230C69F43D}"/>
              </a:ext>
            </a:extLst>
          </p:cNvPr>
          <p:cNvSpPr txBox="1"/>
          <p:nvPr/>
        </p:nvSpPr>
        <p:spPr>
          <a:xfrm>
            <a:off x="0" y="-114054"/>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important buildings were buil</a:t>
            </a:r>
            <a:r>
              <a:rPr lang="en-GB" sz="1100" dirty="0">
                <a:latin typeface="Superclarendon Rg" panose="02000505080000020003" pitchFamily="2" charset="77"/>
              </a:rPr>
              <a:t>t during the medieval period?</a:t>
            </a:r>
            <a:endParaRPr lang="en-GB" sz="1100" dirty="0">
              <a:effectLst/>
              <a:latin typeface="Superclarendon Rg" panose="02000505080000020003" pitchFamily="2" charset="77"/>
            </a:endParaRPr>
          </a:p>
        </p:txBody>
      </p:sp>
      <p:sp>
        <p:nvSpPr>
          <p:cNvPr id="2" name="Title 1">
            <a:extLst>
              <a:ext uri="{FF2B5EF4-FFF2-40B4-BE49-F238E27FC236}">
                <a16:creationId xmlns:a16="http://schemas.microsoft.com/office/drawing/2014/main" id="{6B08A2F0-B5A1-68DD-CB64-FF453E6800A9}"/>
              </a:ext>
            </a:extLst>
          </p:cNvPr>
          <p:cNvSpPr txBox="1">
            <a:spLocks/>
          </p:cNvSpPr>
          <p:nvPr/>
        </p:nvSpPr>
        <p:spPr>
          <a:xfrm>
            <a:off x="494269" y="325006"/>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Norwich Castle</a:t>
            </a:r>
          </a:p>
        </p:txBody>
      </p:sp>
      <p:pic>
        <p:nvPicPr>
          <p:cNvPr id="7" name="Picture 6">
            <a:extLst>
              <a:ext uri="{FF2B5EF4-FFF2-40B4-BE49-F238E27FC236}">
                <a16:creationId xmlns:a16="http://schemas.microsoft.com/office/drawing/2014/main" id="{51BBADB1-3897-59F9-DF43-F2E9EFB1A90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99648" y="-79993"/>
            <a:ext cx="1292352" cy="1316016"/>
          </a:xfrm>
          <a:prstGeom prst="rect">
            <a:avLst/>
          </a:prstGeom>
        </p:spPr>
      </p:pic>
      <p:sp>
        <p:nvSpPr>
          <p:cNvPr id="3" name="TextBox 2">
            <a:extLst>
              <a:ext uri="{FF2B5EF4-FFF2-40B4-BE49-F238E27FC236}">
                <a16:creationId xmlns:a16="http://schemas.microsoft.com/office/drawing/2014/main" id="{C99F8D54-6D66-4C89-3556-6DD4AA857C0E}"/>
              </a:ext>
            </a:extLst>
          </p:cNvPr>
          <p:cNvSpPr txBox="1"/>
          <p:nvPr/>
        </p:nvSpPr>
        <p:spPr>
          <a:xfrm>
            <a:off x="447431" y="1064411"/>
            <a:ext cx="11297137" cy="2135200"/>
          </a:xfrm>
          <a:prstGeom prst="rect">
            <a:avLst/>
          </a:prstGeom>
          <a:noFill/>
        </p:spPr>
        <p:txBody>
          <a:bodyPr wrap="square" rtlCol="0">
            <a:spAutoFit/>
          </a:bodyPr>
          <a:lstStyle/>
          <a:p>
            <a:pPr>
              <a:lnSpc>
                <a:spcPct val="150000"/>
              </a:lnSpc>
            </a:pPr>
            <a:r>
              <a:rPr lang="en-GB" dirty="0">
                <a:effectLst/>
                <a:latin typeface="Linkpen 17a Print" panose="03050602060000000000" pitchFamily="66" charset="77"/>
                <a:ea typeface="Aptos" panose="020B0004020202020204" pitchFamily="34" charset="0"/>
              </a:rPr>
              <a:t>When the Normans arrived, they built a royal castle in Norwich to establish their authority. Originally made from wood, this castle was later replaced by a stone building around the year AD 1100. The construction of the castle changed the face of Norwich, as many Saxon houses were cleared away to make room for this new stronghold. </a:t>
            </a:r>
            <a:endParaRPr lang="en-GB" dirty="0">
              <a:latin typeface="Linkpen 17a Print" panose="03050602060000000000" pitchFamily="66" charset="77"/>
            </a:endParaRPr>
          </a:p>
        </p:txBody>
      </p:sp>
      <p:grpSp>
        <p:nvGrpSpPr>
          <p:cNvPr id="23" name="Group image 1" descr="An illustration of the beginning of Norwich Castle. It shows a small castle on a hill, surrounded by grass and other houses. ">
            <a:extLst>
              <a:ext uri="{FF2B5EF4-FFF2-40B4-BE49-F238E27FC236}">
                <a16:creationId xmlns:a16="http://schemas.microsoft.com/office/drawing/2014/main" id="{C32D49FD-41C9-5F9A-CE7B-3236625C6F91}"/>
              </a:ext>
            </a:extLst>
          </p:cNvPr>
          <p:cNvGrpSpPr/>
          <p:nvPr/>
        </p:nvGrpSpPr>
        <p:grpSpPr>
          <a:xfrm>
            <a:off x="555254" y="3258829"/>
            <a:ext cx="3654181" cy="2463690"/>
            <a:chOff x="555254" y="3258829"/>
            <a:chExt cx="3654181" cy="2463690"/>
          </a:xfrm>
        </p:grpSpPr>
        <p:pic>
          <p:nvPicPr>
            <p:cNvPr id="10" name="Picture 9">
              <a:extLst>
                <a:ext uri="{FF2B5EF4-FFF2-40B4-BE49-F238E27FC236}">
                  <a16:creationId xmlns:a16="http://schemas.microsoft.com/office/drawing/2014/main" id="{41DB0CB9-959D-17D9-3E33-E16F43842EE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55254" y="3258829"/>
              <a:ext cx="3579324" cy="2463690"/>
            </a:xfrm>
            <a:prstGeom prst="rect">
              <a:avLst/>
            </a:prstGeom>
            <a:ln w="19050">
              <a:solidFill>
                <a:schemeClr val="tx1"/>
              </a:solidFill>
            </a:ln>
          </p:spPr>
        </p:pic>
        <p:sp>
          <p:nvSpPr>
            <p:cNvPr id="9" name="TextBox 8">
              <a:extLst>
                <a:ext uri="{FF2B5EF4-FFF2-40B4-BE49-F238E27FC236}">
                  <a16:creationId xmlns:a16="http://schemas.microsoft.com/office/drawing/2014/main" id="{F9BB86FC-2E03-A4B1-5078-DAB502AEE52F}"/>
                </a:ext>
              </a:extLst>
            </p:cNvPr>
            <p:cNvSpPr txBox="1"/>
            <p:nvPr/>
          </p:nvSpPr>
          <p:spPr>
            <a:xfrm>
              <a:off x="1972961" y="5423875"/>
              <a:ext cx="2236474" cy="246221"/>
            </a:xfrm>
            <a:prstGeom prst="rect">
              <a:avLst/>
            </a:prstGeom>
            <a:noFill/>
          </p:spPr>
          <p:txBody>
            <a:bodyPr wrap="square">
              <a:spAutoFit/>
            </a:bodyPr>
            <a:lstStyle/>
            <a:p>
              <a:pPr fontAlgn="base"/>
              <a:r>
                <a:rPr lang="en-GB" sz="1000" b="0" dirty="0">
                  <a:solidFill>
                    <a:srgbClr val="66803C"/>
                  </a:solidFill>
                  <a:effectLst/>
                  <a:latin typeface="Nunito" panose="02000503000000000000" pitchFamily="2" charset="77"/>
                </a:rPr>
                <a:t> ©2025 - Norfolk Museums Service</a:t>
              </a:r>
            </a:p>
          </p:txBody>
        </p:sp>
      </p:grpSp>
      <p:grpSp>
        <p:nvGrpSpPr>
          <p:cNvPr id="24" name="Group image 2" descr="An illustration of the Norwich Castle. It shows the castle in its development stages. It is much bigger than the first image, with a large wall at the front. The town still surrounds it, but is less compact now. ">
            <a:extLst>
              <a:ext uri="{FF2B5EF4-FFF2-40B4-BE49-F238E27FC236}">
                <a16:creationId xmlns:a16="http://schemas.microsoft.com/office/drawing/2014/main" id="{E130D522-2C93-0B0D-AD25-CD9059EC1FF7}"/>
              </a:ext>
            </a:extLst>
          </p:cNvPr>
          <p:cNvGrpSpPr/>
          <p:nvPr/>
        </p:nvGrpSpPr>
        <p:grpSpPr>
          <a:xfrm>
            <a:off x="4312108" y="3268153"/>
            <a:ext cx="3668087" cy="2445043"/>
            <a:chOff x="4312108" y="3268153"/>
            <a:chExt cx="3668087" cy="2445043"/>
          </a:xfrm>
        </p:grpSpPr>
        <p:pic>
          <p:nvPicPr>
            <p:cNvPr id="12" name="Picture 11">
              <a:extLst>
                <a:ext uri="{FF2B5EF4-FFF2-40B4-BE49-F238E27FC236}">
                  <a16:creationId xmlns:a16="http://schemas.microsoft.com/office/drawing/2014/main" id="{7B0986EC-6B80-A0C9-EACA-F57915F4008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312108" y="3268153"/>
              <a:ext cx="3579322" cy="2445043"/>
            </a:xfrm>
            <a:prstGeom prst="rect">
              <a:avLst/>
            </a:prstGeom>
            <a:ln w="19050">
              <a:solidFill>
                <a:schemeClr val="tx1"/>
              </a:solidFill>
            </a:ln>
          </p:spPr>
        </p:pic>
        <p:sp>
          <p:nvSpPr>
            <p:cNvPr id="11" name="TextBox 10">
              <a:extLst>
                <a:ext uri="{FF2B5EF4-FFF2-40B4-BE49-F238E27FC236}">
                  <a16:creationId xmlns:a16="http://schemas.microsoft.com/office/drawing/2014/main" id="{8BE91524-1F17-8D34-64D7-5F2E4D5F9BCB}"/>
                </a:ext>
              </a:extLst>
            </p:cNvPr>
            <p:cNvSpPr txBox="1"/>
            <p:nvPr/>
          </p:nvSpPr>
          <p:spPr>
            <a:xfrm>
              <a:off x="5743721" y="5423875"/>
              <a:ext cx="2236474" cy="246221"/>
            </a:xfrm>
            <a:prstGeom prst="rect">
              <a:avLst/>
            </a:prstGeom>
            <a:noFill/>
          </p:spPr>
          <p:txBody>
            <a:bodyPr wrap="square">
              <a:spAutoFit/>
            </a:bodyPr>
            <a:lstStyle/>
            <a:p>
              <a:pPr fontAlgn="base"/>
              <a:r>
                <a:rPr lang="en-GB" sz="1000" b="0" dirty="0">
                  <a:solidFill>
                    <a:srgbClr val="243A16"/>
                  </a:solidFill>
                  <a:effectLst/>
                  <a:latin typeface="Nunito" panose="02000503000000000000" pitchFamily="2" charset="77"/>
                </a:rPr>
                <a:t> ©2025 - Norfolk Museums Service</a:t>
              </a:r>
            </a:p>
          </p:txBody>
        </p:sp>
      </p:grpSp>
      <p:grpSp>
        <p:nvGrpSpPr>
          <p:cNvPr id="25" name="Group image 3" descr="An illustration of the Norwich Castle. It shows the castle more developed now, with a bigger castle in the middle, and a more developed town surrounding it. ">
            <a:extLst>
              <a:ext uri="{FF2B5EF4-FFF2-40B4-BE49-F238E27FC236}">
                <a16:creationId xmlns:a16="http://schemas.microsoft.com/office/drawing/2014/main" id="{8AE57CBF-9CFB-C5CB-DA11-E40F292F141F}"/>
              </a:ext>
            </a:extLst>
          </p:cNvPr>
          <p:cNvGrpSpPr/>
          <p:nvPr/>
        </p:nvGrpSpPr>
        <p:grpSpPr>
          <a:xfrm>
            <a:off x="8068960" y="3268153"/>
            <a:ext cx="3645597" cy="2445043"/>
            <a:chOff x="8068960" y="3268153"/>
            <a:chExt cx="3645597" cy="2445043"/>
          </a:xfrm>
        </p:grpSpPr>
        <p:pic>
          <p:nvPicPr>
            <p:cNvPr id="8" name="Picture 7">
              <a:extLst>
                <a:ext uri="{FF2B5EF4-FFF2-40B4-BE49-F238E27FC236}">
                  <a16:creationId xmlns:a16="http://schemas.microsoft.com/office/drawing/2014/main" id="{5A82D1E5-DF49-6B01-AAFC-BD987762106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068960" y="3268153"/>
              <a:ext cx="3610401" cy="2445043"/>
            </a:xfrm>
            <a:prstGeom prst="rect">
              <a:avLst/>
            </a:prstGeom>
            <a:ln w="19050">
              <a:solidFill>
                <a:schemeClr val="tx1"/>
              </a:solidFill>
            </a:ln>
          </p:spPr>
        </p:pic>
        <p:sp>
          <p:nvSpPr>
            <p:cNvPr id="13" name="TextBox 12">
              <a:extLst>
                <a:ext uri="{FF2B5EF4-FFF2-40B4-BE49-F238E27FC236}">
                  <a16:creationId xmlns:a16="http://schemas.microsoft.com/office/drawing/2014/main" id="{7B23E161-58D3-DC66-A052-FBFCC93215D9}"/>
                </a:ext>
              </a:extLst>
            </p:cNvPr>
            <p:cNvSpPr txBox="1"/>
            <p:nvPr/>
          </p:nvSpPr>
          <p:spPr>
            <a:xfrm>
              <a:off x="9478083" y="5423875"/>
              <a:ext cx="2236474" cy="246221"/>
            </a:xfrm>
            <a:prstGeom prst="rect">
              <a:avLst/>
            </a:prstGeom>
            <a:noFill/>
          </p:spPr>
          <p:txBody>
            <a:bodyPr wrap="square">
              <a:spAutoFit/>
            </a:bodyPr>
            <a:lstStyle/>
            <a:p>
              <a:pPr fontAlgn="base"/>
              <a:r>
                <a:rPr lang="en-GB" sz="1000" b="0" dirty="0">
                  <a:solidFill>
                    <a:srgbClr val="243A16"/>
                  </a:solidFill>
                  <a:effectLst/>
                  <a:latin typeface="Nunito" panose="02000503000000000000" pitchFamily="2" charset="77"/>
                </a:rPr>
                <a:t> ©2025 - Norfolk Museums Service</a:t>
              </a:r>
            </a:p>
          </p:txBody>
        </p:sp>
      </p:grpSp>
      <p:pic>
        <p:nvPicPr>
          <p:cNvPr id="28" name="magnifying glass" descr="Magnifying glass.">
            <a:extLst>
              <a:ext uri="{FF2B5EF4-FFF2-40B4-BE49-F238E27FC236}">
                <a16:creationId xmlns:a16="http://schemas.microsoft.com/office/drawing/2014/main" id="{94A3C68E-30DF-4629-13C3-D0F4BD5B43B3}"/>
              </a:ext>
              <a:ext uri="{C183D7F6-B498-43B3-948B-1728B52AA6E4}">
                <adec:decorative xmlns:adec="http://schemas.microsoft.com/office/drawing/2017/decorative" val="0"/>
              </a:ext>
            </a:extLst>
          </p:cNvPr>
          <p:cNvPicPr>
            <a:picLocks noChangeAspect="1"/>
          </p:cNvPicPr>
          <p:nvPr/>
        </p:nvPicPr>
        <p:blipFill>
          <a:blip r:embed="rId8"/>
          <a:stretch>
            <a:fillRect/>
          </a:stretch>
        </p:blipFill>
        <p:spPr>
          <a:xfrm flipH="1">
            <a:off x="361914" y="5073149"/>
            <a:ext cx="786483" cy="917564"/>
          </a:xfrm>
          <a:prstGeom prst="rect">
            <a:avLst/>
          </a:prstGeom>
        </p:spPr>
      </p:pic>
      <p:grpSp>
        <p:nvGrpSpPr>
          <p:cNvPr id="14" name="Group 13" descr="The Guild Hall&#10;">
            <a:extLst>
              <a:ext uri="{FF2B5EF4-FFF2-40B4-BE49-F238E27FC236}">
                <a16:creationId xmlns:a16="http://schemas.microsoft.com/office/drawing/2014/main" id="{43135222-2689-97E4-0C4C-F43D3131CA21}"/>
              </a:ext>
            </a:extLst>
          </p:cNvPr>
          <p:cNvGrpSpPr/>
          <p:nvPr/>
        </p:nvGrpSpPr>
        <p:grpSpPr>
          <a:xfrm>
            <a:off x="894928" y="5781737"/>
            <a:ext cx="3028889" cy="303930"/>
            <a:chOff x="5121850" y="2460129"/>
            <a:chExt cx="3028889" cy="303930"/>
          </a:xfrm>
        </p:grpSpPr>
        <p:pic>
          <p:nvPicPr>
            <p:cNvPr id="15" name="Picture 14">
              <a:extLst>
                <a:ext uri="{FF2B5EF4-FFF2-40B4-BE49-F238E27FC236}">
                  <a16:creationId xmlns:a16="http://schemas.microsoft.com/office/drawing/2014/main" id="{A20DCE52-BC11-697E-B57A-63DA9DBB98A7}"/>
                </a:ext>
                <a:ext uri="{C183D7F6-B498-43B3-948B-1728B52AA6E4}">
                  <adec:decorative xmlns:adec="http://schemas.microsoft.com/office/drawing/2017/decorative" val="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6200000">
              <a:off x="5077861" y="2504120"/>
              <a:ext cx="303928" cy="215949"/>
            </a:xfrm>
            <a:prstGeom prst="rect">
              <a:avLst/>
            </a:prstGeom>
          </p:spPr>
        </p:pic>
        <p:sp>
          <p:nvSpPr>
            <p:cNvPr id="16" name="TextBox 15">
              <a:extLst>
                <a:ext uri="{FF2B5EF4-FFF2-40B4-BE49-F238E27FC236}">
                  <a16:creationId xmlns:a16="http://schemas.microsoft.com/office/drawing/2014/main" id="{ADECDECC-0B86-6DB4-FB3C-3FAAF0290561}"/>
                </a:ext>
              </a:extLst>
            </p:cNvPr>
            <p:cNvSpPr txBox="1"/>
            <p:nvPr/>
          </p:nvSpPr>
          <p:spPr>
            <a:xfrm>
              <a:off x="5276102" y="2460129"/>
              <a:ext cx="2874637" cy="303929"/>
            </a:xfrm>
            <a:prstGeom prst="rect">
              <a:avLst/>
            </a:prstGeom>
            <a:noFill/>
          </p:spPr>
          <p:txBody>
            <a:bodyPr wrap="square">
              <a:spAutoFit/>
            </a:bodyPr>
            <a:lstStyle/>
            <a:p>
              <a:pPr>
                <a:lnSpc>
                  <a:spcPct val="150000"/>
                </a:lnSpc>
              </a:pPr>
              <a:r>
                <a:rPr lang="en-GB" sz="1000" dirty="0">
                  <a:latin typeface="Linkpen 17a Print" panose="03050602060000000000" pitchFamily="66" charset="77"/>
                </a:rPr>
                <a:t>Wooden motte-and-bailey castle.</a:t>
              </a:r>
            </a:p>
          </p:txBody>
        </p:sp>
      </p:grpSp>
      <p:pic>
        <p:nvPicPr>
          <p:cNvPr id="37" name="magnifying glass 2" descr="Magnifying glass.">
            <a:extLst>
              <a:ext uri="{FF2B5EF4-FFF2-40B4-BE49-F238E27FC236}">
                <a16:creationId xmlns:a16="http://schemas.microsoft.com/office/drawing/2014/main" id="{60935166-5F39-E709-8547-B391CCC9DE2D}"/>
              </a:ext>
              <a:ext uri="{C183D7F6-B498-43B3-948B-1728B52AA6E4}">
                <adec:decorative xmlns:adec="http://schemas.microsoft.com/office/drawing/2017/decorative" val="0"/>
              </a:ext>
            </a:extLst>
          </p:cNvPr>
          <p:cNvPicPr>
            <a:picLocks noChangeAspect="1"/>
          </p:cNvPicPr>
          <p:nvPr/>
        </p:nvPicPr>
        <p:blipFill>
          <a:blip r:embed="rId8"/>
          <a:stretch>
            <a:fillRect/>
          </a:stretch>
        </p:blipFill>
        <p:spPr>
          <a:xfrm flipH="1">
            <a:off x="4142334" y="5073149"/>
            <a:ext cx="786483" cy="917564"/>
          </a:xfrm>
          <a:prstGeom prst="rect">
            <a:avLst/>
          </a:prstGeom>
        </p:spPr>
      </p:pic>
      <p:grpSp>
        <p:nvGrpSpPr>
          <p:cNvPr id="17" name="Group 16" descr="The Guild Hall&#10;">
            <a:extLst>
              <a:ext uri="{FF2B5EF4-FFF2-40B4-BE49-F238E27FC236}">
                <a16:creationId xmlns:a16="http://schemas.microsoft.com/office/drawing/2014/main" id="{EF75F36A-8ED6-F348-F720-B1D3812156E8}"/>
              </a:ext>
            </a:extLst>
          </p:cNvPr>
          <p:cNvGrpSpPr/>
          <p:nvPr/>
        </p:nvGrpSpPr>
        <p:grpSpPr>
          <a:xfrm>
            <a:off x="5433379" y="5793589"/>
            <a:ext cx="1336780" cy="303930"/>
            <a:chOff x="5121850" y="2460129"/>
            <a:chExt cx="1336780" cy="303930"/>
          </a:xfrm>
        </p:grpSpPr>
        <p:pic>
          <p:nvPicPr>
            <p:cNvPr id="18" name="Picture 17">
              <a:extLst>
                <a:ext uri="{FF2B5EF4-FFF2-40B4-BE49-F238E27FC236}">
                  <a16:creationId xmlns:a16="http://schemas.microsoft.com/office/drawing/2014/main" id="{C3B7AB60-A02D-C305-6A15-F3F22D329D63}"/>
                </a:ext>
                <a:ext uri="{C183D7F6-B498-43B3-948B-1728B52AA6E4}">
                  <adec:decorative xmlns:adec="http://schemas.microsoft.com/office/drawing/2017/decorative" val="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6200000">
              <a:off x="5077861" y="2504120"/>
              <a:ext cx="303928" cy="215949"/>
            </a:xfrm>
            <a:prstGeom prst="rect">
              <a:avLst/>
            </a:prstGeom>
          </p:spPr>
        </p:pic>
        <p:sp>
          <p:nvSpPr>
            <p:cNvPr id="19" name="TextBox 18">
              <a:extLst>
                <a:ext uri="{FF2B5EF4-FFF2-40B4-BE49-F238E27FC236}">
                  <a16:creationId xmlns:a16="http://schemas.microsoft.com/office/drawing/2014/main" id="{AC4BB21E-58BD-9D99-C3DE-0E22538FEC91}"/>
                </a:ext>
              </a:extLst>
            </p:cNvPr>
            <p:cNvSpPr txBox="1"/>
            <p:nvPr/>
          </p:nvSpPr>
          <p:spPr>
            <a:xfrm>
              <a:off x="5276103" y="2460129"/>
              <a:ext cx="1182527" cy="303929"/>
            </a:xfrm>
            <a:prstGeom prst="rect">
              <a:avLst/>
            </a:prstGeom>
            <a:noFill/>
          </p:spPr>
          <p:txBody>
            <a:bodyPr wrap="square">
              <a:spAutoFit/>
            </a:bodyPr>
            <a:lstStyle/>
            <a:p>
              <a:pPr>
                <a:lnSpc>
                  <a:spcPct val="150000"/>
                </a:lnSpc>
              </a:pPr>
              <a:r>
                <a:rPr lang="en-GB" sz="1000" dirty="0">
                  <a:latin typeface="Linkpen 17a Print" panose="03050602060000000000" pitchFamily="66" charset="77"/>
                </a:rPr>
                <a:t>In the 1200s.</a:t>
              </a:r>
            </a:p>
          </p:txBody>
        </p:sp>
      </p:grpSp>
      <p:pic>
        <p:nvPicPr>
          <p:cNvPr id="45" name="magnifying glass 3" descr="Magnifying glass.">
            <a:extLst>
              <a:ext uri="{FF2B5EF4-FFF2-40B4-BE49-F238E27FC236}">
                <a16:creationId xmlns:a16="http://schemas.microsoft.com/office/drawing/2014/main" id="{4CAFD45F-16AF-3F96-8C78-6AF26CA35F98}"/>
              </a:ext>
              <a:ext uri="{C183D7F6-B498-43B3-948B-1728B52AA6E4}">
                <adec:decorative xmlns:adec="http://schemas.microsoft.com/office/drawing/2017/decorative" val="0"/>
              </a:ext>
            </a:extLst>
          </p:cNvPr>
          <p:cNvPicPr>
            <a:picLocks noChangeAspect="1"/>
          </p:cNvPicPr>
          <p:nvPr/>
        </p:nvPicPr>
        <p:blipFill>
          <a:blip r:embed="rId8"/>
          <a:stretch>
            <a:fillRect/>
          </a:stretch>
        </p:blipFill>
        <p:spPr>
          <a:xfrm flipH="1">
            <a:off x="7906586" y="5073149"/>
            <a:ext cx="786483" cy="917564"/>
          </a:xfrm>
          <a:prstGeom prst="rect">
            <a:avLst/>
          </a:prstGeom>
        </p:spPr>
      </p:pic>
      <p:grpSp>
        <p:nvGrpSpPr>
          <p:cNvPr id="20" name="Group 19" descr="The Guild Hall&#10;">
            <a:extLst>
              <a:ext uri="{FF2B5EF4-FFF2-40B4-BE49-F238E27FC236}">
                <a16:creationId xmlns:a16="http://schemas.microsoft.com/office/drawing/2014/main" id="{D0131F96-3E00-154C-2583-A247E7B38DD1}"/>
              </a:ext>
            </a:extLst>
          </p:cNvPr>
          <p:cNvGrpSpPr/>
          <p:nvPr/>
        </p:nvGrpSpPr>
        <p:grpSpPr>
          <a:xfrm>
            <a:off x="9205770" y="5781737"/>
            <a:ext cx="1336780" cy="303930"/>
            <a:chOff x="5121850" y="2460129"/>
            <a:chExt cx="1336780" cy="303930"/>
          </a:xfrm>
        </p:grpSpPr>
        <p:pic>
          <p:nvPicPr>
            <p:cNvPr id="21" name="Picture 20">
              <a:extLst>
                <a:ext uri="{FF2B5EF4-FFF2-40B4-BE49-F238E27FC236}">
                  <a16:creationId xmlns:a16="http://schemas.microsoft.com/office/drawing/2014/main" id="{4B397FDB-449C-765E-01C7-41668DA92366}"/>
                </a:ext>
                <a:ext uri="{C183D7F6-B498-43B3-948B-1728B52AA6E4}">
                  <adec:decorative xmlns:adec="http://schemas.microsoft.com/office/drawing/2017/decorative" val="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6200000">
              <a:off x="5077861" y="2504120"/>
              <a:ext cx="303928" cy="215949"/>
            </a:xfrm>
            <a:prstGeom prst="rect">
              <a:avLst/>
            </a:prstGeom>
          </p:spPr>
        </p:pic>
        <p:sp>
          <p:nvSpPr>
            <p:cNvPr id="22" name="TextBox 21">
              <a:extLst>
                <a:ext uri="{FF2B5EF4-FFF2-40B4-BE49-F238E27FC236}">
                  <a16:creationId xmlns:a16="http://schemas.microsoft.com/office/drawing/2014/main" id="{82CFB326-6E80-5025-D646-A982244142FE}"/>
                </a:ext>
              </a:extLst>
            </p:cNvPr>
            <p:cNvSpPr txBox="1"/>
            <p:nvPr/>
          </p:nvSpPr>
          <p:spPr>
            <a:xfrm>
              <a:off x="5276103" y="2460129"/>
              <a:ext cx="1182527" cy="303929"/>
            </a:xfrm>
            <a:prstGeom prst="rect">
              <a:avLst/>
            </a:prstGeom>
            <a:noFill/>
          </p:spPr>
          <p:txBody>
            <a:bodyPr wrap="square">
              <a:spAutoFit/>
            </a:bodyPr>
            <a:lstStyle/>
            <a:p>
              <a:pPr>
                <a:lnSpc>
                  <a:spcPct val="150000"/>
                </a:lnSpc>
              </a:pPr>
              <a:r>
                <a:rPr lang="en-GB" sz="1000" dirty="0">
                  <a:latin typeface="Linkpen 17a Print" panose="03050602060000000000" pitchFamily="66" charset="77"/>
                </a:rPr>
                <a:t>In the 1400s.</a:t>
              </a:r>
            </a:p>
          </p:txBody>
        </p:sp>
      </p:grpSp>
      <p:grpSp>
        <p:nvGrpSpPr>
          <p:cNvPr id="42" name="Back button 3" descr="Back button">
            <a:extLst>
              <a:ext uri="{FF2B5EF4-FFF2-40B4-BE49-F238E27FC236}">
                <a16:creationId xmlns:a16="http://schemas.microsoft.com/office/drawing/2014/main" id="{6BB5A21B-7FE2-D7DE-CA79-832B7B6F084B}"/>
              </a:ext>
            </a:extLst>
          </p:cNvPr>
          <p:cNvGrpSpPr/>
          <p:nvPr/>
        </p:nvGrpSpPr>
        <p:grpSpPr>
          <a:xfrm>
            <a:off x="-140496" y="-114054"/>
            <a:ext cx="12472988" cy="7100888"/>
            <a:chOff x="-6560292" y="-122165"/>
            <a:chExt cx="12472988" cy="7100888"/>
          </a:xfrm>
        </p:grpSpPr>
        <p:sp>
          <p:nvSpPr>
            <p:cNvPr id="43" name="Rectangle black">
              <a:extLst>
                <a:ext uri="{FF2B5EF4-FFF2-40B4-BE49-F238E27FC236}">
                  <a16:creationId xmlns:a16="http://schemas.microsoft.com/office/drawing/2014/main" id="{198D92E1-7D26-CF7D-5E6D-4048D826BF51}"/>
                </a:ext>
              </a:extLst>
            </p:cNvPr>
            <p:cNvSpPr/>
            <p:nvPr/>
          </p:nvSpPr>
          <p:spPr>
            <a:xfrm>
              <a:off x="-6560292" y="-122165"/>
              <a:ext cx="12472988" cy="7100888"/>
            </a:xfrm>
            <a:prstGeom prst="rect">
              <a:avLst/>
            </a:prstGeom>
            <a:solidFill>
              <a:schemeClr val="tx1">
                <a:alpha val="8955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back">
              <a:extLst>
                <a:ext uri="{FF2B5EF4-FFF2-40B4-BE49-F238E27FC236}">
                  <a16:creationId xmlns:a16="http://schemas.microsoft.com/office/drawing/2014/main" id="{8E97E962-1E99-D52A-4AE8-DF1DF0EBA18D}"/>
                </a:ext>
              </a:extLst>
            </p:cNvPr>
            <p:cNvSpPr txBox="1">
              <a:spLocks/>
            </p:cNvSpPr>
            <p:nvPr/>
          </p:nvSpPr>
          <p:spPr>
            <a:xfrm>
              <a:off x="3668670" y="26087"/>
              <a:ext cx="2182018"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400" dirty="0">
                  <a:ln w="12700">
                    <a:noFill/>
                  </a:ln>
                  <a:solidFill>
                    <a:schemeClr val="bg1"/>
                  </a:solidFill>
                  <a:latin typeface="Superclarendon Rg" panose="02060605060000020003" pitchFamily="18" charset="77"/>
                </a:rPr>
                <a:t>Back</a:t>
              </a:r>
            </a:p>
          </p:txBody>
        </p:sp>
      </p:grpSp>
      <p:pic>
        <p:nvPicPr>
          <p:cNvPr id="46" name="image 3" descr="An illustration of the Norwich Castle. It shows the castle more developed now, with a bigger castle in the middle, and a more developed town surrounding it. ">
            <a:extLst>
              <a:ext uri="{FF2B5EF4-FFF2-40B4-BE49-F238E27FC236}">
                <a16:creationId xmlns:a16="http://schemas.microsoft.com/office/drawing/2014/main" id="{2213E610-BA49-B483-2A08-8F603D9259F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170888" y="1448050"/>
            <a:ext cx="5850224" cy="3961900"/>
          </a:xfrm>
          <a:prstGeom prst="rect">
            <a:avLst/>
          </a:prstGeom>
          <a:ln w="19050">
            <a:solidFill>
              <a:schemeClr val="tx1"/>
            </a:solidFill>
          </a:ln>
        </p:spPr>
      </p:pic>
      <p:grpSp>
        <p:nvGrpSpPr>
          <p:cNvPr id="33" name="Back button 2" descr="Back button">
            <a:extLst>
              <a:ext uri="{FF2B5EF4-FFF2-40B4-BE49-F238E27FC236}">
                <a16:creationId xmlns:a16="http://schemas.microsoft.com/office/drawing/2014/main" id="{E9E1C329-F3B6-64A3-988E-ADB15030D867}"/>
              </a:ext>
            </a:extLst>
          </p:cNvPr>
          <p:cNvGrpSpPr/>
          <p:nvPr/>
        </p:nvGrpSpPr>
        <p:grpSpPr>
          <a:xfrm>
            <a:off x="-140494" y="-121444"/>
            <a:ext cx="12472988" cy="7100888"/>
            <a:chOff x="-6560292" y="-122165"/>
            <a:chExt cx="12472988" cy="7100888"/>
          </a:xfrm>
        </p:grpSpPr>
        <p:sp>
          <p:nvSpPr>
            <p:cNvPr id="34" name="Rectangle black">
              <a:extLst>
                <a:ext uri="{FF2B5EF4-FFF2-40B4-BE49-F238E27FC236}">
                  <a16:creationId xmlns:a16="http://schemas.microsoft.com/office/drawing/2014/main" id="{61D480CF-56C9-62CA-860C-16AFBBB5089E}"/>
                </a:ext>
              </a:extLst>
            </p:cNvPr>
            <p:cNvSpPr/>
            <p:nvPr/>
          </p:nvSpPr>
          <p:spPr>
            <a:xfrm>
              <a:off x="-6560292" y="-122165"/>
              <a:ext cx="12472988" cy="7100888"/>
            </a:xfrm>
            <a:prstGeom prst="rect">
              <a:avLst/>
            </a:prstGeom>
            <a:solidFill>
              <a:schemeClr val="tx1">
                <a:alpha val="8955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back">
              <a:extLst>
                <a:ext uri="{FF2B5EF4-FFF2-40B4-BE49-F238E27FC236}">
                  <a16:creationId xmlns:a16="http://schemas.microsoft.com/office/drawing/2014/main" id="{CE04B810-426E-4A6A-216F-6D109F7C03BD}"/>
                </a:ext>
              </a:extLst>
            </p:cNvPr>
            <p:cNvSpPr txBox="1">
              <a:spLocks/>
            </p:cNvSpPr>
            <p:nvPr/>
          </p:nvSpPr>
          <p:spPr>
            <a:xfrm>
              <a:off x="3668670" y="26087"/>
              <a:ext cx="2182018"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400" dirty="0">
                  <a:ln w="12700">
                    <a:noFill/>
                  </a:ln>
                  <a:solidFill>
                    <a:schemeClr val="bg1"/>
                  </a:solidFill>
                  <a:latin typeface="Superclarendon Rg" panose="02060605060000020003" pitchFamily="18" charset="77"/>
                </a:rPr>
                <a:t>Back</a:t>
              </a:r>
            </a:p>
          </p:txBody>
        </p:sp>
      </p:grpSp>
      <p:pic>
        <p:nvPicPr>
          <p:cNvPr id="39" name="image 2" descr="An illustration of the Norwich Castle. It shows the castle in its development stages. It is much bigger than the first image, with a large wall at the front. The town still surrounds it, but is less compact now. ">
            <a:extLst>
              <a:ext uri="{FF2B5EF4-FFF2-40B4-BE49-F238E27FC236}">
                <a16:creationId xmlns:a16="http://schemas.microsoft.com/office/drawing/2014/main" id="{171BDB95-6AE7-3FFC-6847-3D81082EA46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180430" y="1423324"/>
            <a:ext cx="5831142" cy="3983266"/>
          </a:xfrm>
          <a:prstGeom prst="rect">
            <a:avLst/>
          </a:prstGeom>
          <a:ln w="19050">
            <a:solidFill>
              <a:schemeClr val="tx1"/>
            </a:solidFill>
          </a:ln>
        </p:spPr>
      </p:pic>
      <p:grpSp>
        <p:nvGrpSpPr>
          <p:cNvPr id="6" name="Back button" descr="Back button">
            <a:extLst>
              <a:ext uri="{FF2B5EF4-FFF2-40B4-BE49-F238E27FC236}">
                <a16:creationId xmlns:a16="http://schemas.microsoft.com/office/drawing/2014/main" id="{DB8BB8B9-3F2A-3636-4668-EC0205B1F1E3}"/>
              </a:ext>
            </a:extLst>
          </p:cNvPr>
          <p:cNvGrpSpPr/>
          <p:nvPr/>
        </p:nvGrpSpPr>
        <p:grpSpPr>
          <a:xfrm>
            <a:off x="-217917" y="-79993"/>
            <a:ext cx="12472988" cy="7100888"/>
            <a:chOff x="5298925" y="74068"/>
            <a:chExt cx="12472988" cy="7100888"/>
          </a:xfrm>
        </p:grpSpPr>
        <p:sp>
          <p:nvSpPr>
            <p:cNvPr id="26" name="Rectangle black">
              <a:extLst>
                <a:ext uri="{FF2B5EF4-FFF2-40B4-BE49-F238E27FC236}">
                  <a16:creationId xmlns:a16="http://schemas.microsoft.com/office/drawing/2014/main" id="{70EA9F3B-FC08-A3EC-4407-8E1E225A5CBA}"/>
                </a:ext>
              </a:extLst>
            </p:cNvPr>
            <p:cNvSpPr/>
            <p:nvPr/>
          </p:nvSpPr>
          <p:spPr>
            <a:xfrm>
              <a:off x="5298925" y="74068"/>
              <a:ext cx="12472988" cy="7100888"/>
            </a:xfrm>
            <a:prstGeom prst="rect">
              <a:avLst/>
            </a:prstGeom>
            <a:solidFill>
              <a:schemeClr val="tx1">
                <a:alpha val="8955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back">
              <a:extLst>
                <a:ext uri="{FF2B5EF4-FFF2-40B4-BE49-F238E27FC236}">
                  <a16:creationId xmlns:a16="http://schemas.microsoft.com/office/drawing/2014/main" id="{C40F8F9C-08C4-AB01-2E44-87FA2E1B9D58}"/>
                </a:ext>
              </a:extLst>
            </p:cNvPr>
            <p:cNvSpPr txBox="1">
              <a:spLocks/>
            </p:cNvSpPr>
            <p:nvPr/>
          </p:nvSpPr>
          <p:spPr>
            <a:xfrm>
              <a:off x="15589895" y="112328"/>
              <a:ext cx="2182018"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400" dirty="0">
                  <a:ln w="12700">
                    <a:noFill/>
                  </a:ln>
                  <a:solidFill>
                    <a:schemeClr val="bg1"/>
                  </a:solidFill>
                  <a:latin typeface="Superclarendon Rg" panose="02060605060000020003" pitchFamily="18" charset="77"/>
                </a:rPr>
                <a:t>Back</a:t>
              </a:r>
            </a:p>
          </p:txBody>
        </p:sp>
      </p:grpSp>
      <p:pic>
        <p:nvPicPr>
          <p:cNvPr id="30" name="image 1" descr="An illustration of the beginning of Norwich Castle. It shows a small castle on a hill, surrounded by grass and other houses. ">
            <a:extLst>
              <a:ext uri="{FF2B5EF4-FFF2-40B4-BE49-F238E27FC236}">
                <a16:creationId xmlns:a16="http://schemas.microsoft.com/office/drawing/2014/main" id="{E906E423-48E9-7DBF-EB31-47A1F1A317F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180429" y="1422179"/>
            <a:ext cx="5831143" cy="4013643"/>
          </a:xfrm>
          <a:prstGeom prst="rect">
            <a:avLst/>
          </a:prstGeom>
          <a:ln w="19050">
            <a:solidFill>
              <a:schemeClr val="tx1"/>
            </a:solidFill>
          </a:ln>
        </p:spPr>
      </p:pic>
    </p:spTree>
    <p:extLst>
      <p:ext uri="{BB962C8B-B14F-4D97-AF65-F5344CB8AC3E}">
        <p14:creationId xmlns:p14="http://schemas.microsoft.com/office/powerpoint/2010/main" val="196873974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childTnLst>
                                </p:cTn>
                              </p:par>
                            </p:childTnLst>
                          </p:cTn>
                        </p:par>
                        <p:par>
                          <p:cTn id="12" fill="hold">
                            <p:stCondLst>
                              <p:cond delay="3000"/>
                            </p:stCondLst>
                            <p:childTnLst>
                              <p:par>
                                <p:cTn id="13" presetID="22" presetClass="entr" presetSubtype="8"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1000"/>
                                        <p:tgtEl>
                                          <p:spTgt spid="23"/>
                                        </p:tgtEl>
                                      </p:cBhvr>
                                    </p:animEffect>
                                  </p:childTnLst>
                                </p:cTn>
                              </p:par>
                              <p:par>
                                <p:cTn id="16" presetID="22" presetClass="entr" presetSubtype="8" fill="hold"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wipe(left)">
                                      <p:cBhvr>
                                        <p:cTn id="18" dur="1000"/>
                                        <p:tgtEl>
                                          <p:spTgt spid="28"/>
                                        </p:tgtEl>
                                      </p:cBhvr>
                                    </p:animEffect>
                                  </p:childTnLst>
                                </p:cTn>
                              </p:par>
                              <p:par>
                                <p:cTn id="19" presetID="22" presetClass="entr" presetSubtype="8"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left)">
                                      <p:cBhvr>
                                        <p:cTn id="21" dur="1000"/>
                                        <p:tgtEl>
                                          <p:spTgt spid="14"/>
                                        </p:tgtEl>
                                      </p:cBhvr>
                                    </p:animEffect>
                                  </p:childTnLst>
                                </p:cTn>
                              </p:par>
                            </p:childTnLst>
                          </p:cTn>
                        </p:par>
                        <p:par>
                          <p:cTn id="22" fill="hold">
                            <p:stCondLst>
                              <p:cond delay="4000"/>
                            </p:stCondLst>
                            <p:childTnLst>
                              <p:par>
                                <p:cTn id="23" presetID="22" presetClass="entr" presetSubtype="8" fill="hold" nodeType="afterEffect">
                                  <p:stCondLst>
                                    <p:cond delay="500"/>
                                  </p:stCondLst>
                                  <p:childTnLst>
                                    <p:set>
                                      <p:cBhvr>
                                        <p:cTn id="24" dur="1" fill="hold">
                                          <p:stCondLst>
                                            <p:cond delay="0"/>
                                          </p:stCondLst>
                                        </p:cTn>
                                        <p:tgtEl>
                                          <p:spTgt spid="24"/>
                                        </p:tgtEl>
                                        <p:attrNameLst>
                                          <p:attrName>style.visibility</p:attrName>
                                        </p:attrNameLst>
                                      </p:cBhvr>
                                      <p:to>
                                        <p:strVal val="visible"/>
                                      </p:to>
                                    </p:set>
                                    <p:animEffect transition="in" filter="wipe(left)">
                                      <p:cBhvr>
                                        <p:cTn id="25" dur="1000"/>
                                        <p:tgtEl>
                                          <p:spTgt spid="24"/>
                                        </p:tgtEl>
                                      </p:cBhvr>
                                    </p:animEffect>
                                  </p:childTnLst>
                                </p:cTn>
                              </p:par>
                              <p:par>
                                <p:cTn id="26" presetID="22" presetClass="entr" presetSubtype="8" fill="hold" nodeType="withEffect">
                                  <p:stCondLst>
                                    <p:cond delay="500"/>
                                  </p:stCondLst>
                                  <p:childTnLst>
                                    <p:set>
                                      <p:cBhvr>
                                        <p:cTn id="27" dur="1" fill="hold">
                                          <p:stCondLst>
                                            <p:cond delay="0"/>
                                          </p:stCondLst>
                                        </p:cTn>
                                        <p:tgtEl>
                                          <p:spTgt spid="37"/>
                                        </p:tgtEl>
                                        <p:attrNameLst>
                                          <p:attrName>style.visibility</p:attrName>
                                        </p:attrNameLst>
                                      </p:cBhvr>
                                      <p:to>
                                        <p:strVal val="visible"/>
                                      </p:to>
                                    </p:set>
                                    <p:animEffect transition="in" filter="wipe(left)">
                                      <p:cBhvr>
                                        <p:cTn id="28" dur="1000"/>
                                        <p:tgtEl>
                                          <p:spTgt spid="37"/>
                                        </p:tgtEl>
                                      </p:cBhvr>
                                    </p:animEffect>
                                  </p:childTnLst>
                                </p:cTn>
                              </p:par>
                              <p:par>
                                <p:cTn id="29" presetID="22" presetClass="entr" presetSubtype="8" fill="hold" nodeType="withEffect">
                                  <p:stCondLst>
                                    <p:cond delay="50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1000"/>
                                        <p:tgtEl>
                                          <p:spTgt spid="17"/>
                                        </p:tgtEl>
                                      </p:cBhvr>
                                    </p:animEffect>
                                  </p:childTnLst>
                                </p:cTn>
                              </p:par>
                            </p:childTnLst>
                          </p:cTn>
                        </p:par>
                        <p:par>
                          <p:cTn id="32" fill="hold">
                            <p:stCondLst>
                              <p:cond delay="5500"/>
                            </p:stCondLst>
                            <p:childTnLst>
                              <p:par>
                                <p:cTn id="33" presetID="22" presetClass="entr" presetSubtype="8" fill="hold" nodeType="afterEffect">
                                  <p:stCondLst>
                                    <p:cond delay="500"/>
                                  </p:stCondLst>
                                  <p:childTnLst>
                                    <p:set>
                                      <p:cBhvr>
                                        <p:cTn id="34" dur="1" fill="hold">
                                          <p:stCondLst>
                                            <p:cond delay="0"/>
                                          </p:stCondLst>
                                        </p:cTn>
                                        <p:tgtEl>
                                          <p:spTgt spid="25"/>
                                        </p:tgtEl>
                                        <p:attrNameLst>
                                          <p:attrName>style.visibility</p:attrName>
                                        </p:attrNameLst>
                                      </p:cBhvr>
                                      <p:to>
                                        <p:strVal val="visible"/>
                                      </p:to>
                                    </p:set>
                                    <p:animEffect transition="in" filter="wipe(left)">
                                      <p:cBhvr>
                                        <p:cTn id="35" dur="1000"/>
                                        <p:tgtEl>
                                          <p:spTgt spid="25"/>
                                        </p:tgtEl>
                                      </p:cBhvr>
                                    </p:animEffect>
                                  </p:childTnLst>
                                </p:cTn>
                              </p:par>
                              <p:par>
                                <p:cTn id="36" presetID="22" presetClass="entr" presetSubtype="8" fill="hold" nodeType="withEffect">
                                  <p:stCondLst>
                                    <p:cond delay="500"/>
                                  </p:stCondLst>
                                  <p:childTnLst>
                                    <p:set>
                                      <p:cBhvr>
                                        <p:cTn id="37" dur="1" fill="hold">
                                          <p:stCondLst>
                                            <p:cond delay="0"/>
                                          </p:stCondLst>
                                        </p:cTn>
                                        <p:tgtEl>
                                          <p:spTgt spid="45"/>
                                        </p:tgtEl>
                                        <p:attrNameLst>
                                          <p:attrName>style.visibility</p:attrName>
                                        </p:attrNameLst>
                                      </p:cBhvr>
                                      <p:to>
                                        <p:strVal val="visible"/>
                                      </p:to>
                                    </p:set>
                                    <p:animEffect transition="in" filter="wipe(left)">
                                      <p:cBhvr>
                                        <p:cTn id="38" dur="1000"/>
                                        <p:tgtEl>
                                          <p:spTgt spid="45"/>
                                        </p:tgtEl>
                                      </p:cBhvr>
                                    </p:animEffect>
                                  </p:childTnLst>
                                </p:cTn>
                              </p:par>
                              <p:par>
                                <p:cTn id="39" presetID="22" presetClass="entr" presetSubtype="8" fill="hold" nodeType="withEffect">
                                  <p:stCondLst>
                                    <p:cond delay="500"/>
                                  </p:stCondLst>
                                  <p:childTnLst>
                                    <p:set>
                                      <p:cBhvr>
                                        <p:cTn id="40" dur="1" fill="hold">
                                          <p:stCondLst>
                                            <p:cond delay="0"/>
                                          </p:stCondLst>
                                        </p:cTn>
                                        <p:tgtEl>
                                          <p:spTgt spid="20"/>
                                        </p:tgtEl>
                                        <p:attrNameLst>
                                          <p:attrName>style.visibility</p:attrName>
                                        </p:attrNameLst>
                                      </p:cBhvr>
                                      <p:to>
                                        <p:strVal val="visible"/>
                                      </p:to>
                                    </p:set>
                                    <p:animEffect transition="in" filter="wipe(left)">
                                      <p:cBhvr>
                                        <p:cTn id="41"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2" restart="whenNotActive" fill="hold" evtFilter="cancelBubble" nodeType="interactiveSeq">
                <p:stCondLst>
                  <p:cond evt="onClick" delay="0">
                    <p:tgtEl>
                      <p:spTgt spid="28"/>
                    </p:tgtEl>
                  </p:cond>
                </p:stCondLst>
                <p:endSync evt="end" delay="0">
                  <p:rtn val="all"/>
                </p:endSync>
                <p:childTnLst>
                  <p:par>
                    <p:cTn id="43" fill="hold">
                      <p:stCondLst>
                        <p:cond delay="0"/>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1000"/>
                                        <p:tgtEl>
                                          <p:spTgt spid="30"/>
                                        </p:tgtEl>
                                      </p:cBhvr>
                                    </p:animEffect>
                                  </p:childTnLst>
                                </p:cTn>
                              </p:par>
                              <p:par>
                                <p:cTn id="48" presetID="10" presetClass="entr" presetSubtype="0" fill="hold" nodeType="with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1000"/>
                                        <p:tgtEl>
                                          <p:spTgt spid="6"/>
                                        </p:tgtEl>
                                      </p:cBhvr>
                                    </p:animEffect>
                                  </p:childTnLst>
                                </p:cTn>
                              </p:par>
                            </p:childTnLst>
                          </p:cTn>
                        </p:par>
                      </p:childTnLst>
                    </p:cTn>
                  </p:par>
                </p:childTnLst>
              </p:cTn>
              <p:nextCondLst>
                <p:cond evt="onClick" delay="0">
                  <p:tgtEl>
                    <p:spTgt spid="28"/>
                  </p:tgtEl>
                </p:cond>
              </p:nextCondLst>
            </p:seq>
            <p:seq concurrent="1" nextAc="seek">
              <p:cTn id="51" restart="whenNotActive" fill="hold" evtFilter="cancelBubble" nodeType="interactiveSeq">
                <p:stCondLst>
                  <p:cond evt="onClick" delay="0">
                    <p:tgtEl>
                      <p:spTgt spid="37"/>
                    </p:tgtEl>
                  </p:cond>
                </p:stCondLst>
                <p:endSync evt="end" delay="0">
                  <p:rtn val="all"/>
                </p:endSync>
                <p:childTnLst>
                  <p:par>
                    <p:cTn id="52" fill="hold">
                      <p:stCondLst>
                        <p:cond delay="0"/>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fade">
                                      <p:cBhvr>
                                        <p:cTn id="56" dur="1000"/>
                                        <p:tgtEl>
                                          <p:spTgt spid="39"/>
                                        </p:tgtEl>
                                      </p:cBhvr>
                                    </p:animEffect>
                                  </p:childTnLst>
                                </p:cTn>
                              </p:par>
                              <p:par>
                                <p:cTn id="57" presetID="10" presetClass="entr" presetSubtype="0" fill="hold"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1000"/>
                                        <p:tgtEl>
                                          <p:spTgt spid="33"/>
                                        </p:tgtEl>
                                      </p:cBhvr>
                                    </p:animEffect>
                                  </p:childTnLst>
                                </p:cTn>
                              </p:par>
                            </p:childTnLst>
                          </p:cTn>
                        </p:par>
                      </p:childTnLst>
                    </p:cTn>
                  </p:par>
                </p:childTnLst>
              </p:cTn>
              <p:nextCondLst>
                <p:cond evt="onClick" delay="0">
                  <p:tgtEl>
                    <p:spTgt spid="37"/>
                  </p:tgtEl>
                </p:cond>
              </p:nextCondLst>
            </p:seq>
            <p:seq concurrent="1" nextAc="seek">
              <p:cTn id="60" restart="whenNotActive" fill="hold" evtFilter="cancelBubble" nodeType="interactiveSeq">
                <p:stCondLst>
                  <p:cond evt="onClick" delay="0">
                    <p:tgtEl>
                      <p:spTgt spid="45"/>
                    </p:tgtEl>
                  </p:cond>
                </p:stCondLst>
                <p:endSync evt="end" delay="0">
                  <p:rtn val="all"/>
                </p:endSync>
                <p:childTnLst>
                  <p:par>
                    <p:cTn id="61" fill="hold">
                      <p:stCondLst>
                        <p:cond delay="0"/>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46"/>
                                        </p:tgtEl>
                                        <p:attrNameLst>
                                          <p:attrName>style.visibility</p:attrName>
                                        </p:attrNameLst>
                                      </p:cBhvr>
                                      <p:to>
                                        <p:strVal val="visible"/>
                                      </p:to>
                                    </p:set>
                                    <p:animEffect transition="in" filter="fade">
                                      <p:cBhvr>
                                        <p:cTn id="65" dur="1000"/>
                                        <p:tgtEl>
                                          <p:spTgt spid="46"/>
                                        </p:tgtEl>
                                      </p:cBhvr>
                                    </p:animEffect>
                                  </p:childTnLst>
                                </p:cTn>
                              </p:par>
                              <p:par>
                                <p:cTn id="66" presetID="10" presetClass="entr" presetSubtype="0" fill="hold" nodeType="withEffect">
                                  <p:stCondLst>
                                    <p:cond delay="0"/>
                                  </p:stCondLst>
                                  <p:childTnLst>
                                    <p:set>
                                      <p:cBhvr>
                                        <p:cTn id="67" dur="1" fill="hold">
                                          <p:stCondLst>
                                            <p:cond delay="0"/>
                                          </p:stCondLst>
                                        </p:cTn>
                                        <p:tgtEl>
                                          <p:spTgt spid="42"/>
                                        </p:tgtEl>
                                        <p:attrNameLst>
                                          <p:attrName>style.visibility</p:attrName>
                                        </p:attrNameLst>
                                      </p:cBhvr>
                                      <p:to>
                                        <p:strVal val="visible"/>
                                      </p:to>
                                    </p:set>
                                    <p:animEffect transition="in" filter="fade">
                                      <p:cBhvr>
                                        <p:cTn id="68" dur="1000"/>
                                        <p:tgtEl>
                                          <p:spTgt spid="42"/>
                                        </p:tgtEl>
                                      </p:cBhvr>
                                    </p:animEffect>
                                  </p:childTnLst>
                                </p:cTn>
                              </p:par>
                            </p:childTnLst>
                          </p:cTn>
                        </p:par>
                      </p:childTnLst>
                    </p:cTn>
                  </p:par>
                </p:childTnLst>
              </p:cTn>
              <p:nextCondLst>
                <p:cond evt="onClick" delay="0">
                  <p:tgtEl>
                    <p:spTgt spid="45"/>
                  </p:tgtEl>
                </p:cond>
              </p:nextCondLst>
            </p:seq>
            <p:seq concurrent="1" nextAc="seek">
              <p:cTn id="69" restart="whenNotActive" fill="hold" evtFilter="cancelBubble" nodeType="interactiveSeq">
                <p:stCondLst>
                  <p:cond evt="onClick" delay="0">
                    <p:tgtEl>
                      <p:spTgt spid="6"/>
                    </p:tgtEl>
                  </p:cond>
                </p:stCondLst>
                <p:endSync evt="end" delay="0">
                  <p:rtn val="all"/>
                </p:endSync>
                <p:childTnLst>
                  <p:par>
                    <p:cTn id="70" fill="hold">
                      <p:stCondLst>
                        <p:cond delay="0"/>
                      </p:stCondLst>
                      <p:childTnLst>
                        <p:par>
                          <p:cTn id="71" fill="hold">
                            <p:stCondLst>
                              <p:cond delay="0"/>
                            </p:stCondLst>
                            <p:childTnLst>
                              <p:par>
                                <p:cTn id="72" presetID="10" presetClass="exit" presetSubtype="0" fill="hold" nodeType="clickEffect">
                                  <p:stCondLst>
                                    <p:cond delay="0"/>
                                  </p:stCondLst>
                                  <p:childTnLst>
                                    <p:animEffect transition="out" filter="fade">
                                      <p:cBhvr>
                                        <p:cTn id="73" dur="500"/>
                                        <p:tgtEl>
                                          <p:spTgt spid="6"/>
                                        </p:tgtEl>
                                      </p:cBhvr>
                                    </p:animEffect>
                                    <p:set>
                                      <p:cBhvr>
                                        <p:cTn id="74" dur="1" fill="hold">
                                          <p:stCondLst>
                                            <p:cond delay="499"/>
                                          </p:stCondLst>
                                        </p:cTn>
                                        <p:tgtEl>
                                          <p:spTgt spid="6"/>
                                        </p:tgtEl>
                                        <p:attrNameLst>
                                          <p:attrName>style.visibility</p:attrName>
                                        </p:attrNameLst>
                                      </p:cBhvr>
                                      <p:to>
                                        <p:strVal val="hidden"/>
                                      </p:to>
                                    </p:set>
                                  </p:childTnLst>
                                </p:cTn>
                              </p:par>
                              <p:par>
                                <p:cTn id="75" presetID="10" presetClass="exit" presetSubtype="0" fill="hold" nodeType="withEffect">
                                  <p:stCondLst>
                                    <p:cond delay="0"/>
                                  </p:stCondLst>
                                  <p:childTnLst>
                                    <p:animEffect transition="out" filter="fade">
                                      <p:cBhvr>
                                        <p:cTn id="76" dur="500"/>
                                        <p:tgtEl>
                                          <p:spTgt spid="30"/>
                                        </p:tgtEl>
                                      </p:cBhvr>
                                    </p:animEffect>
                                    <p:set>
                                      <p:cBhvr>
                                        <p:cTn id="77" dur="1" fill="hold">
                                          <p:stCondLst>
                                            <p:cond delay="4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78" restart="whenNotActive" fill="hold" evtFilter="cancelBubble" nodeType="interactiveSeq">
                <p:stCondLst>
                  <p:cond evt="onClick" delay="0">
                    <p:tgtEl>
                      <p:spTgt spid="33"/>
                    </p:tgtEl>
                  </p:cond>
                </p:stCondLst>
                <p:endSync evt="end" delay="0">
                  <p:rtn val="all"/>
                </p:endSync>
                <p:childTnLst>
                  <p:par>
                    <p:cTn id="79" fill="hold">
                      <p:stCondLst>
                        <p:cond delay="0"/>
                      </p:stCondLst>
                      <p:childTnLst>
                        <p:par>
                          <p:cTn id="80" fill="hold">
                            <p:stCondLst>
                              <p:cond delay="0"/>
                            </p:stCondLst>
                            <p:childTnLst>
                              <p:par>
                                <p:cTn id="81" presetID="10" presetClass="exit" presetSubtype="0" fill="hold" nodeType="clickEffect">
                                  <p:stCondLst>
                                    <p:cond delay="0"/>
                                  </p:stCondLst>
                                  <p:childTnLst>
                                    <p:animEffect transition="out" filter="fade">
                                      <p:cBhvr>
                                        <p:cTn id="82" dur="1000"/>
                                        <p:tgtEl>
                                          <p:spTgt spid="33"/>
                                        </p:tgtEl>
                                      </p:cBhvr>
                                    </p:animEffect>
                                    <p:set>
                                      <p:cBhvr>
                                        <p:cTn id="83" dur="1" fill="hold">
                                          <p:stCondLst>
                                            <p:cond delay="999"/>
                                          </p:stCondLst>
                                        </p:cTn>
                                        <p:tgtEl>
                                          <p:spTgt spid="33"/>
                                        </p:tgtEl>
                                        <p:attrNameLst>
                                          <p:attrName>style.visibility</p:attrName>
                                        </p:attrNameLst>
                                      </p:cBhvr>
                                      <p:to>
                                        <p:strVal val="hidden"/>
                                      </p:to>
                                    </p:set>
                                  </p:childTnLst>
                                </p:cTn>
                              </p:par>
                              <p:par>
                                <p:cTn id="84" presetID="10" presetClass="exit" presetSubtype="0" fill="hold" nodeType="withEffect">
                                  <p:stCondLst>
                                    <p:cond delay="0"/>
                                  </p:stCondLst>
                                  <p:childTnLst>
                                    <p:animEffect transition="out" filter="fade">
                                      <p:cBhvr>
                                        <p:cTn id="85" dur="1000"/>
                                        <p:tgtEl>
                                          <p:spTgt spid="39"/>
                                        </p:tgtEl>
                                      </p:cBhvr>
                                    </p:animEffect>
                                    <p:set>
                                      <p:cBhvr>
                                        <p:cTn id="86" dur="1" fill="hold">
                                          <p:stCondLst>
                                            <p:cond delay="999"/>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3"/>
                  </p:tgtEl>
                </p:cond>
              </p:nextCondLst>
            </p:seq>
            <p:seq concurrent="1" nextAc="seek">
              <p:cTn id="87" restart="whenNotActive" fill="hold" evtFilter="cancelBubble" nodeType="interactiveSeq">
                <p:stCondLst>
                  <p:cond evt="onClick" delay="0">
                    <p:tgtEl>
                      <p:spTgt spid="42"/>
                    </p:tgtEl>
                  </p:cond>
                </p:stCondLst>
                <p:endSync evt="end" delay="0">
                  <p:rtn val="all"/>
                </p:endSync>
                <p:childTnLst>
                  <p:par>
                    <p:cTn id="88" fill="hold">
                      <p:stCondLst>
                        <p:cond delay="0"/>
                      </p:stCondLst>
                      <p:childTnLst>
                        <p:par>
                          <p:cTn id="89" fill="hold">
                            <p:stCondLst>
                              <p:cond delay="0"/>
                            </p:stCondLst>
                            <p:childTnLst>
                              <p:par>
                                <p:cTn id="90" presetID="10" presetClass="exit" presetSubtype="0" fill="hold" nodeType="clickEffect">
                                  <p:stCondLst>
                                    <p:cond delay="0"/>
                                  </p:stCondLst>
                                  <p:childTnLst>
                                    <p:animEffect transition="out" filter="fade">
                                      <p:cBhvr>
                                        <p:cTn id="91" dur="1000"/>
                                        <p:tgtEl>
                                          <p:spTgt spid="42"/>
                                        </p:tgtEl>
                                      </p:cBhvr>
                                    </p:animEffect>
                                    <p:set>
                                      <p:cBhvr>
                                        <p:cTn id="92" dur="1" fill="hold">
                                          <p:stCondLst>
                                            <p:cond delay="999"/>
                                          </p:stCondLst>
                                        </p:cTn>
                                        <p:tgtEl>
                                          <p:spTgt spid="42"/>
                                        </p:tgtEl>
                                        <p:attrNameLst>
                                          <p:attrName>style.visibility</p:attrName>
                                        </p:attrNameLst>
                                      </p:cBhvr>
                                      <p:to>
                                        <p:strVal val="hidden"/>
                                      </p:to>
                                    </p:set>
                                  </p:childTnLst>
                                </p:cTn>
                              </p:par>
                              <p:par>
                                <p:cTn id="93" presetID="10" presetClass="exit" presetSubtype="0" fill="hold" nodeType="withEffect">
                                  <p:stCondLst>
                                    <p:cond delay="0"/>
                                  </p:stCondLst>
                                  <p:childTnLst>
                                    <p:animEffect transition="out" filter="fade">
                                      <p:cBhvr>
                                        <p:cTn id="94" dur="1000"/>
                                        <p:tgtEl>
                                          <p:spTgt spid="46"/>
                                        </p:tgtEl>
                                      </p:cBhvr>
                                    </p:animEffect>
                                    <p:set>
                                      <p:cBhvr>
                                        <p:cTn id="95" dur="1" fill="hold">
                                          <p:stCondLst>
                                            <p:cond delay="999"/>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2"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DE40A9D-441C-3CD3-F40F-8BB866A100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CF1EB1F-40A8-79DC-D447-FE59F333D894}"/>
              </a:ext>
            </a:extLst>
          </p:cNvPr>
          <p:cNvSpPr>
            <a:spLocks noGrp="1"/>
          </p:cNvSpPr>
          <p:nvPr>
            <p:ph type="title"/>
          </p:nvPr>
        </p:nvSpPr>
        <p:spPr>
          <a:xfrm>
            <a:off x="4002958" y="-1657031"/>
            <a:ext cx="4186084" cy="1325563"/>
          </a:xfrm>
        </p:spPr>
        <p:txBody>
          <a:bodyPr/>
          <a:lstStyle/>
          <a:p>
            <a:r>
              <a:rPr lang="en-US" dirty="0"/>
              <a:t>Norwich Castle 2</a:t>
            </a:r>
          </a:p>
        </p:txBody>
      </p:sp>
      <p:sp>
        <p:nvSpPr>
          <p:cNvPr id="4" name="TextBox 3">
            <a:extLst>
              <a:ext uri="{FF2B5EF4-FFF2-40B4-BE49-F238E27FC236}">
                <a16:creationId xmlns:a16="http://schemas.microsoft.com/office/drawing/2014/main" id="{48B0BD2B-8024-5013-0EE8-472D3EDAF272}"/>
              </a:ext>
            </a:extLst>
          </p:cNvPr>
          <p:cNvSpPr txBox="1"/>
          <p:nvPr/>
        </p:nvSpPr>
        <p:spPr>
          <a:xfrm>
            <a:off x="0" y="-114054"/>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important buildings were buil</a:t>
            </a:r>
            <a:r>
              <a:rPr lang="en-GB" sz="1100" dirty="0">
                <a:latin typeface="Superclarendon Rg" panose="02000505080000020003" pitchFamily="2" charset="77"/>
              </a:rPr>
              <a:t>t during the medieval period?</a:t>
            </a:r>
            <a:endParaRPr lang="en-GB" sz="1100" dirty="0">
              <a:effectLst/>
              <a:latin typeface="Superclarendon Rg" panose="02000505080000020003" pitchFamily="2" charset="77"/>
            </a:endParaRPr>
          </a:p>
        </p:txBody>
      </p:sp>
      <p:pic>
        <p:nvPicPr>
          <p:cNvPr id="7" name="Picture 6">
            <a:extLst>
              <a:ext uri="{FF2B5EF4-FFF2-40B4-BE49-F238E27FC236}">
                <a16:creationId xmlns:a16="http://schemas.microsoft.com/office/drawing/2014/main" id="{172BF76E-C22F-C9D3-570D-ECF0437C3295}"/>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966150" y="-114054"/>
            <a:ext cx="1292352" cy="1316016"/>
          </a:xfrm>
          <a:prstGeom prst="rect">
            <a:avLst/>
          </a:prstGeom>
        </p:spPr>
      </p:pic>
      <p:sp>
        <p:nvSpPr>
          <p:cNvPr id="3" name="TextBox 2">
            <a:extLst>
              <a:ext uri="{FF2B5EF4-FFF2-40B4-BE49-F238E27FC236}">
                <a16:creationId xmlns:a16="http://schemas.microsoft.com/office/drawing/2014/main" id="{D834578A-60D8-C5CA-99A9-43F1CCC66C9C}"/>
              </a:ext>
            </a:extLst>
          </p:cNvPr>
          <p:cNvSpPr txBox="1"/>
          <p:nvPr/>
        </p:nvSpPr>
        <p:spPr>
          <a:xfrm>
            <a:off x="519593" y="469140"/>
            <a:ext cx="4260225" cy="5601533"/>
          </a:xfrm>
          <a:prstGeom prst="rect">
            <a:avLst/>
          </a:prstGeom>
          <a:noFill/>
        </p:spPr>
        <p:txBody>
          <a:bodyPr wrap="square" rtlCol="0">
            <a:spAutoFit/>
          </a:bodyPr>
          <a:lstStyle/>
          <a:p>
            <a:pPr>
              <a:lnSpc>
                <a:spcPct val="150000"/>
              </a:lnSpc>
            </a:pPr>
            <a:r>
              <a:rPr lang="en-GB" sz="1600" dirty="0">
                <a:effectLst/>
                <a:latin typeface="Linkpen 17a Print" panose="03050602060000000000" pitchFamily="66" charset="77"/>
                <a:ea typeface="Aptos" panose="020B0004020202020204" pitchFamily="34" charset="0"/>
              </a:rPr>
              <a:t>Over time, the castle was used for many purposes, including as a gaol, or jail, from 1345 onwards. This change of role meant that the castle became a place where the law was enforced, and even hangings took place on its walls. </a:t>
            </a:r>
          </a:p>
          <a:p>
            <a:pPr>
              <a:lnSpc>
                <a:spcPct val="150000"/>
              </a:lnSpc>
            </a:pPr>
            <a:endParaRPr lang="en-GB" sz="1600" dirty="0">
              <a:latin typeface="Linkpen 17a Print" panose="03050602060000000000" pitchFamily="66" charset="77"/>
              <a:ea typeface="Aptos" panose="020B0004020202020204" pitchFamily="34" charset="0"/>
            </a:endParaRPr>
          </a:p>
          <a:p>
            <a:pPr>
              <a:lnSpc>
                <a:spcPct val="150000"/>
              </a:lnSpc>
            </a:pPr>
            <a:r>
              <a:rPr lang="en-GB" sz="1600" dirty="0">
                <a:effectLst/>
                <a:latin typeface="Linkpen 17a Print" panose="03050602060000000000" pitchFamily="66" charset="77"/>
                <a:ea typeface="Aptos" panose="020B0004020202020204" pitchFamily="34" charset="0"/>
              </a:rPr>
              <a:t>In later years, the castle became a symbol of the city. The imposing structure, along with the remnants of the medieval city walls, reminds us of the city's once strategic military importance.</a:t>
            </a:r>
            <a:r>
              <a:rPr lang="en-GB" sz="1600" dirty="0">
                <a:effectLst/>
                <a:latin typeface="Linkpen 17a Print" panose="03050602060000000000" pitchFamily="66" charset="77"/>
              </a:rPr>
              <a:t> </a:t>
            </a:r>
            <a:endParaRPr lang="en-GB" sz="1600" dirty="0">
              <a:latin typeface="Linkpen 17a Print" panose="03050602060000000000" pitchFamily="66" charset="77"/>
            </a:endParaRPr>
          </a:p>
        </p:txBody>
      </p:sp>
      <p:sp>
        <p:nvSpPr>
          <p:cNvPr id="5" name="Rectangle 4" descr="An arial photograph of Norwich Castle today. It shows a White Castle on a hill in the centre, surrounded by roads and a city. ">
            <a:extLst>
              <a:ext uri="{FF2B5EF4-FFF2-40B4-BE49-F238E27FC236}">
                <a16:creationId xmlns:a16="http://schemas.microsoft.com/office/drawing/2014/main" id="{870F5684-EB60-31E3-65BB-0117B9447E20}"/>
              </a:ext>
            </a:extLst>
          </p:cNvPr>
          <p:cNvSpPr/>
          <p:nvPr/>
        </p:nvSpPr>
        <p:spPr>
          <a:xfrm>
            <a:off x="285135" y="242069"/>
            <a:ext cx="11661059" cy="63455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descr="Norwich Castle still stands today">
            <a:extLst>
              <a:ext uri="{FF2B5EF4-FFF2-40B4-BE49-F238E27FC236}">
                <a16:creationId xmlns:a16="http://schemas.microsoft.com/office/drawing/2014/main" id="{01CB10C6-16C1-E72F-AAC7-8A94ACC30EC1}"/>
              </a:ext>
            </a:extLst>
          </p:cNvPr>
          <p:cNvSpPr/>
          <p:nvPr/>
        </p:nvSpPr>
        <p:spPr>
          <a:xfrm>
            <a:off x="6467754" y="5467471"/>
            <a:ext cx="4438092" cy="603202"/>
          </a:xfrm>
          <a:prstGeom prst="rect">
            <a:avLst/>
          </a:prstGeom>
          <a:solidFill>
            <a:schemeClr val="bg1"/>
          </a:solidFill>
          <a:ln w="28575">
            <a:solidFill>
              <a:schemeClr val="tx1"/>
            </a:solidFill>
          </a:ln>
          <a:effectLst>
            <a:glow rad="63500">
              <a:schemeClr val="accent3">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lIns="216000" tIns="72000" rIns="216000" bIns="72000" rtlCol="0" anchor="ctr"/>
          <a:lstStyle/>
          <a:p>
            <a:pPr marL="0" indent="0" algn="ctr">
              <a:lnSpc>
                <a:spcPct val="150000"/>
              </a:lnSpc>
              <a:buNone/>
            </a:pPr>
            <a:r>
              <a:rPr lang="en-GB" sz="1600" dirty="0">
                <a:solidFill>
                  <a:schemeClr val="tx1"/>
                </a:solidFill>
                <a:latin typeface="Linkpen 17a Print" panose="03050602060000000000" pitchFamily="66" charset="77"/>
              </a:rPr>
              <a:t>Norwich Castle still stands today.</a:t>
            </a:r>
          </a:p>
        </p:txBody>
      </p:sp>
    </p:spTree>
    <p:extLst>
      <p:ext uri="{BB962C8B-B14F-4D97-AF65-F5344CB8AC3E}">
        <p14:creationId xmlns:p14="http://schemas.microsoft.com/office/powerpoint/2010/main" val="270644766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fade">
                                      <p:cBhvr>
                                        <p:cTn id="11" dur="1000"/>
                                        <p:tgtEl>
                                          <p:spTgt spid="3">
                                            <p:txEl>
                                              <p:pRg st="2" end="2"/>
                                            </p:txEl>
                                          </p:spTgt>
                                        </p:tgtEl>
                                      </p:cBhvr>
                                    </p:animEffect>
                                  </p:childTnLst>
                                </p:cTn>
                              </p:par>
                            </p:childTnLst>
                          </p:cTn>
                        </p:par>
                        <p:par>
                          <p:cTn id="12" fill="hold">
                            <p:stCondLst>
                              <p:cond delay="2000"/>
                            </p:stCondLst>
                            <p:childTnLst>
                              <p:par>
                                <p:cTn id="13" presetID="2" presetClass="entr" presetSubtype="4"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000" fill="hold"/>
                                        <p:tgtEl>
                                          <p:spTgt spid="11"/>
                                        </p:tgtEl>
                                        <p:attrNameLst>
                                          <p:attrName>ppt_x</p:attrName>
                                        </p:attrNameLst>
                                      </p:cBhvr>
                                      <p:tavLst>
                                        <p:tav tm="0">
                                          <p:val>
                                            <p:strVal val="#ppt_x"/>
                                          </p:val>
                                        </p:tav>
                                        <p:tav tm="100000">
                                          <p:val>
                                            <p:strVal val="#ppt_x"/>
                                          </p:val>
                                        </p:tav>
                                      </p:tavLst>
                                    </p:anim>
                                    <p:anim calcmode="lin" valueType="num">
                                      <p:cBhvr additive="base">
                                        <p:cTn id="16" dur="10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EBE3E85-DC0D-7653-5A25-61CD5259E22E}"/>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B94FD27-6C39-5852-743D-71E7CDCD5297}"/>
              </a:ext>
            </a:extLst>
          </p:cNvPr>
          <p:cNvSpPr>
            <a:spLocks noGrp="1"/>
          </p:cNvSpPr>
          <p:nvPr>
            <p:ph type="title"/>
          </p:nvPr>
        </p:nvSpPr>
        <p:spPr>
          <a:xfrm>
            <a:off x="3840726" y="-1621584"/>
            <a:ext cx="4510548" cy="1325563"/>
          </a:xfrm>
        </p:spPr>
        <p:txBody>
          <a:bodyPr/>
          <a:lstStyle/>
          <a:p>
            <a:r>
              <a:rPr lang="en-US" dirty="0"/>
              <a:t>Norwich Cathedral</a:t>
            </a:r>
          </a:p>
        </p:txBody>
      </p:sp>
      <p:sp>
        <p:nvSpPr>
          <p:cNvPr id="4" name="TextBox 3">
            <a:extLst>
              <a:ext uri="{FF2B5EF4-FFF2-40B4-BE49-F238E27FC236}">
                <a16:creationId xmlns:a16="http://schemas.microsoft.com/office/drawing/2014/main" id="{A9E82D0A-E794-C79A-CBF3-F1116F19F189}"/>
              </a:ext>
            </a:extLst>
          </p:cNvPr>
          <p:cNvSpPr txBox="1"/>
          <p:nvPr/>
        </p:nvSpPr>
        <p:spPr>
          <a:xfrm>
            <a:off x="0" y="-114054"/>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important buildings were buil</a:t>
            </a:r>
            <a:r>
              <a:rPr lang="en-GB" sz="1100" dirty="0">
                <a:latin typeface="Superclarendon Rg" panose="02000505080000020003" pitchFamily="2" charset="77"/>
              </a:rPr>
              <a:t>t during the medieval period?</a:t>
            </a:r>
            <a:endParaRPr lang="en-GB" sz="1100" dirty="0">
              <a:effectLst/>
              <a:latin typeface="Superclarendon Rg" panose="02000505080000020003" pitchFamily="2" charset="77"/>
            </a:endParaRPr>
          </a:p>
        </p:txBody>
      </p:sp>
      <p:sp>
        <p:nvSpPr>
          <p:cNvPr id="2" name="Title 1">
            <a:extLst>
              <a:ext uri="{FF2B5EF4-FFF2-40B4-BE49-F238E27FC236}">
                <a16:creationId xmlns:a16="http://schemas.microsoft.com/office/drawing/2014/main" id="{E360B72F-59C2-3E80-1D4F-F81D98BD56D4}"/>
              </a:ext>
            </a:extLst>
          </p:cNvPr>
          <p:cNvSpPr txBox="1">
            <a:spLocks/>
          </p:cNvSpPr>
          <p:nvPr/>
        </p:nvSpPr>
        <p:spPr>
          <a:xfrm>
            <a:off x="494269" y="325006"/>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Norwich Cathedral</a:t>
            </a:r>
          </a:p>
        </p:txBody>
      </p:sp>
      <p:sp>
        <p:nvSpPr>
          <p:cNvPr id="5" name="Rectangle 4" descr="An image of Norwich Cathedral. The Cathedral is tall and white, and the sky in the background is blue. ">
            <a:extLst>
              <a:ext uri="{FF2B5EF4-FFF2-40B4-BE49-F238E27FC236}">
                <a16:creationId xmlns:a16="http://schemas.microsoft.com/office/drawing/2014/main" id="{3A94178F-1680-DCA2-4857-352F7DB5B2D1}"/>
              </a:ext>
            </a:extLst>
          </p:cNvPr>
          <p:cNvSpPr/>
          <p:nvPr/>
        </p:nvSpPr>
        <p:spPr>
          <a:xfrm>
            <a:off x="8170606" y="242069"/>
            <a:ext cx="3743060" cy="633571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0540C168-1E07-F22B-F0BF-1115640EE7F9}"/>
              </a:ext>
            </a:extLst>
          </p:cNvPr>
          <p:cNvSpPr txBox="1"/>
          <p:nvPr/>
        </p:nvSpPr>
        <p:spPr>
          <a:xfrm>
            <a:off x="9675553" y="242069"/>
            <a:ext cx="2238113" cy="215444"/>
          </a:xfrm>
          <a:prstGeom prst="rect">
            <a:avLst/>
          </a:prstGeom>
          <a:noFill/>
        </p:spPr>
        <p:txBody>
          <a:bodyPr wrap="none" rtlCol="0">
            <a:spAutoFit/>
          </a:bodyPr>
          <a:lstStyle/>
          <a:p>
            <a:r>
              <a:rPr lang="en-GB" sz="800" dirty="0">
                <a:solidFill>
                  <a:schemeClr val="accent1">
                    <a:lumMod val="50000"/>
                  </a:schemeClr>
                </a:solidFill>
                <a:latin typeface="Nunito" panose="02000503000000000000" pitchFamily="2" charset="77"/>
              </a:rPr>
              <a:t>© Public Domain from Wikimedia Commons</a:t>
            </a:r>
          </a:p>
        </p:txBody>
      </p:sp>
      <p:sp>
        <p:nvSpPr>
          <p:cNvPr id="8" name="TextBox 7">
            <a:extLst>
              <a:ext uri="{FF2B5EF4-FFF2-40B4-BE49-F238E27FC236}">
                <a16:creationId xmlns:a16="http://schemas.microsoft.com/office/drawing/2014/main" id="{7AC507AB-FC93-73AD-19C5-5A113019632F}"/>
              </a:ext>
            </a:extLst>
          </p:cNvPr>
          <p:cNvSpPr txBox="1"/>
          <p:nvPr/>
        </p:nvSpPr>
        <p:spPr>
          <a:xfrm>
            <a:off x="494269" y="1313793"/>
            <a:ext cx="6937309" cy="4966103"/>
          </a:xfrm>
          <a:prstGeom prst="rect">
            <a:avLst/>
          </a:prstGeom>
          <a:noFill/>
        </p:spPr>
        <p:txBody>
          <a:bodyPr wrap="square" rtlCol="0">
            <a:spAutoFit/>
          </a:bodyPr>
          <a:lstStyle/>
          <a:p>
            <a:pPr>
              <a:lnSpc>
                <a:spcPct val="150000"/>
              </a:lnSpc>
            </a:pPr>
            <a:r>
              <a:rPr lang="en-GB" sz="1500" dirty="0">
                <a:latin typeface="Linkpen 17a Print" panose="03050602060000000000" pitchFamily="66" charset="77"/>
              </a:rPr>
              <a:t>Another important medieval building is the cathedral. </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Work started on Norwich Cathedral in 1096. </a:t>
            </a:r>
            <a:r>
              <a:rPr lang="en-GB" sz="1500" dirty="0">
                <a:effectLst/>
                <a:latin typeface="Linkpen 17a Print" panose="03050602060000000000" pitchFamily="66" charset="77"/>
                <a:ea typeface="Times New Roman" panose="02020603050405020304" pitchFamily="18" charset="0"/>
              </a:rPr>
              <a:t>To build the cathedral, a canal was dug from the River Wensum at Pull’s Ferry to bring in limestone from Caen in Normandy. This remarkable engineering feat took 200 years to complete. </a:t>
            </a:r>
          </a:p>
          <a:p>
            <a:pPr>
              <a:lnSpc>
                <a:spcPct val="150000"/>
              </a:lnSpc>
            </a:pPr>
            <a:endParaRPr lang="en-GB" sz="1500" dirty="0">
              <a:latin typeface="Linkpen 17a Print" panose="03050602060000000000" pitchFamily="66" charset="77"/>
              <a:ea typeface="Times New Roman" panose="02020603050405020304" pitchFamily="18" charset="0"/>
            </a:endParaRPr>
          </a:p>
          <a:p>
            <a:pPr>
              <a:lnSpc>
                <a:spcPct val="150000"/>
              </a:lnSpc>
            </a:pPr>
            <a:r>
              <a:rPr lang="en-GB" sz="1500" dirty="0">
                <a:effectLst/>
                <a:latin typeface="Linkpen 17a Print" panose="03050602060000000000" pitchFamily="66" charset="77"/>
                <a:ea typeface="Times New Roman" panose="02020603050405020304" pitchFamily="18" charset="0"/>
              </a:rPr>
              <a:t>The cathedral is known for its stunning architecture, including a magnificent 96-metre high spire. </a:t>
            </a:r>
          </a:p>
          <a:p>
            <a:pPr>
              <a:lnSpc>
                <a:spcPct val="150000"/>
              </a:lnSpc>
            </a:pPr>
            <a:endParaRPr lang="en-GB" sz="1500" dirty="0">
              <a:latin typeface="Linkpen 17a Print" panose="03050602060000000000" pitchFamily="66" charset="77"/>
              <a:ea typeface="Times New Roman" panose="02020603050405020304" pitchFamily="18" charset="0"/>
            </a:endParaRPr>
          </a:p>
          <a:p>
            <a:pPr>
              <a:lnSpc>
                <a:spcPct val="150000"/>
              </a:lnSpc>
            </a:pPr>
            <a:r>
              <a:rPr lang="en-GB" sz="1500" dirty="0">
                <a:effectLst/>
                <a:latin typeface="Linkpen 17a Print" panose="03050602060000000000" pitchFamily="66" charset="77"/>
                <a:ea typeface="Times New Roman" panose="02020603050405020304" pitchFamily="18" charset="0"/>
              </a:rPr>
              <a:t>The cathedral was not only a place of worship but also a community centre where people gathered for important events and celebrations.</a:t>
            </a:r>
          </a:p>
          <a:p>
            <a:pPr>
              <a:lnSpc>
                <a:spcPct val="150000"/>
              </a:lnSpc>
            </a:pPr>
            <a:endParaRPr lang="en-GB" dirty="0"/>
          </a:p>
        </p:txBody>
      </p:sp>
      <p:pic>
        <p:nvPicPr>
          <p:cNvPr id="7" name="Picture 6">
            <a:extLst>
              <a:ext uri="{FF2B5EF4-FFF2-40B4-BE49-F238E27FC236}">
                <a16:creationId xmlns:a16="http://schemas.microsoft.com/office/drawing/2014/main" id="{C630C68D-142C-C122-BA28-DF92DC862AC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99648" y="5541984"/>
            <a:ext cx="1292352" cy="1316016"/>
          </a:xfrm>
          <a:prstGeom prst="rect">
            <a:avLst/>
          </a:prstGeom>
        </p:spPr>
      </p:pic>
    </p:spTree>
    <p:extLst>
      <p:ext uri="{BB962C8B-B14F-4D97-AF65-F5344CB8AC3E}">
        <p14:creationId xmlns:p14="http://schemas.microsoft.com/office/powerpoint/2010/main" val="334257547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1000"/>
                                        <p:tgtEl>
                                          <p:spTgt spid="8">
                                            <p:txEl>
                                              <p:pRg st="0" end="0"/>
                                            </p:txEl>
                                          </p:spTgt>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1000"/>
                                        <p:tgtEl>
                                          <p:spTgt spid="8">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1000"/>
                                        <p:tgtEl>
                                          <p:spTgt spid="8">
                                            <p:txEl>
                                              <p:pRg st="4" end="4"/>
                                            </p:txEl>
                                          </p:spTgt>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8">
                                            <p:txEl>
                                              <p:pRg st="6" end="6"/>
                                            </p:txEl>
                                          </p:spTgt>
                                        </p:tgtEl>
                                        <p:attrNameLst>
                                          <p:attrName>style.visibility</p:attrName>
                                        </p:attrNameLst>
                                      </p:cBhvr>
                                      <p:to>
                                        <p:strVal val="visible"/>
                                      </p:to>
                                    </p:set>
                                    <p:animEffect transition="in" filter="fade">
                                      <p:cBhvr>
                                        <p:cTn id="23" dur="1000"/>
                                        <p:tgtEl>
                                          <p:spTgt spid="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6BDD300-3226-ECBC-D30D-BC0027650E4F}"/>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165186FF-9836-C4A2-837E-72BC0BD8387D}"/>
              </a:ext>
            </a:extLst>
          </p:cNvPr>
          <p:cNvSpPr>
            <a:spLocks noGrp="1"/>
          </p:cNvSpPr>
          <p:nvPr>
            <p:ph type="title"/>
          </p:nvPr>
        </p:nvSpPr>
        <p:spPr>
          <a:xfrm>
            <a:off x="4352003" y="-1429939"/>
            <a:ext cx="3487994" cy="1070385"/>
          </a:xfrm>
        </p:spPr>
        <p:txBody>
          <a:bodyPr/>
          <a:lstStyle/>
          <a:p>
            <a:r>
              <a:rPr lang="en-US" dirty="0"/>
              <a:t>Ethelbert Gate</a:t>
            </a:r>
          </a:p>
        </p:txBody>
      </p:sp>
      <p:sp>
        <p:nvSpPr>
          <p:cNvPr id="4" name="TextBox 3">
            <a:extLst>
              <a:ext uri="{FF2B5EF4-FFF2-40B4-BE49-F238E27FC236}">
                <a16:creationId xmlns:a16="http://schemas.microsoft.com/office/drawing/2014/main" id="{8456E4EB-615B-FBDF-9B9E-4F964AF9DC96}"/>
              </a:ext>
            </a:extLst>
          </p:cNvPr>
          <p:cNvSpPr txBox="1"/>
          <p:nvPr/>
        </p:nvSpPr>
        <p:spPr>
          <a:xfrm>
            <a:off x="0" y="-114054"/>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important buildings were buil</a:t>
            </a:r>
            <a:r>
              <a:rPr lang="en-GB" sz="1100" dirty="0">
                <a:latin typeface="Superclarendon Rg" panose="02000505080000020003" pitchFamily="2" charset="77"/>
              </a:rPr>
              <a:t>t during the medieval period?</a:t>
            </a:r>
            <a:endParaRPr lang="en-GB" sz="1100" dirty="0">
              <a:effectLst/>
              <a:latin typeface="Superclarendon Rg" panose="02000505080000020003" pitchFamily="2" charset="77"/>
            </a:endParaRPr>
          </a:p>
        </p:txBody>
      </p:sp>
      <p:sp>
        <p:nvSpPr>
          <p:cNvPr id="2" name="Title 1">
            <a:extLst>
              <a:ext uri="{FF2B5EF4-FFF2-40B4-BE49-F238E27FC236}">
                <a16:creationId xmlns:a16="http://schemas.microsoft.com/office/drawing/2014/main" id="{B468F324-1112-2E6B-1809-39CE930B7FA7}"/>
              </a:ext>
            </a:extLst>
          </p:cNvPr>
          <p:cNvSpPr txBox="1">
            <a:spLocks/>
          </p:cNvSpPr>
          <p:nvPr/>
        </p:nvSpPr>
        <p:spPr>
          <a:xfrm>
            <a:off x="494269" y="325006"/>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Ethelbert Gate</a:t>
            </a:r>
          </a:p>
        </p:txBody>
      </p:sp>
      <p:sp>
        <p:nvSpPr>
          <p:cNvPr id="15" name="Rectangle 14" descr="A photograph of the Ethelbert Gate. It is a big stone archway with a decorative moaic roof section.">
            <a:extLst>
              <a:ext uri="{FF2B5EF4-FFF2-40B4-BE49-F238E27FC236}">
                <a16:creationId xmlns:a16="http://schemas.microsoft.com/office/drawing/2014/main" id="{D549F850-8DEB-1581-59ED-43E9E466E367}"/>
              </a:ext>
            </a:extLst>
          </p:cNvPr>
          <p:cNvSpPr/>
          <p:nvPr/>
        </p:nvSpPr>
        <p:spPr>
          <a:xfrm>
            <a:off x="6426925" y="256903"/>
            <a:ext cx="5468983" cy="635902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EA5BFFD9-AF81-CC06-5D55-E17849FCD424}"/>
              </a:ext>
            </a:extLst>
          </p:cNvPr>
          <p:cNvSpPr txBox="1"/>
          <p:nvPr/>
        </p:nvSpPr>
        <p:spPr>
          <a:xfrm>
            <a:off x="9309463" y="242069"/>
            <a:ext cx="2077813" cy="461665"/>
          </a:xfrm>
          <a:prstGeom prst="rect">
            <a:avLst/>
          </a:prstGeom>
          <a:noFill/>
        </p:spPr>
        <p:txBody>
          <a:bodyPr wrap="none" rtlCol="0">
            <a:spAutoFit/>
          </a:bodyPr>
          <a:lstStyle/>
          <a:p>
            <a:pPr algn="l" fontAlgn="base"/>
            <a:r>
              <a:rPr lang="en-GB" sz="800" dirty="0">
                <a:solidFill>
                  <a:srgbClr val="AABCC8"/>
                </a:solidFill>
                <a:latin typeface="Nunito" panose="02000503000000000000" pitchFamily="2" charset="77"/>
              </a:rPr>
              <a:t>© </a:t>
            </a:r>
            <a:r>
              <a:rPr lang="en-GB" sz="800" b="0" i="0" dirty="0">
                <a:solidFill>
                  <a:srgbClr val="AABCC8"/>
                </a:solidFill>
                <a:effectLst/>
                <a:latin typeface="Nunito" panose="02000503000000000000" pitchFamily="2" charset="77"/>
              </a:rPr>
              <a:t>Historic England ref: IOE01_09219_23</a:t>
            </a:r>
          </a:p>
          <a:p>
            <a:br>
              <a:rPr lang="en-GB" sz="800" dirty="0"/>
            </a:br>
            <a:endParaRPr lang="en-GB" sz="800" dirty="0">
              <a:solidFill>
                <a:schemeClr val="accent1">
                  <a:lumMod val="50000"/>
                </a:schemeClr>
              </a:solidFill>
              <a:latin typeface="Nunito" panose="02000503000000000000" pitchFamily="2" charset="77"/>
            </a:endParaRPr>
          </a:p>
        </p:txBody>
      </p:sp>
      <p:sp>
        <p:nvSpPr>
          <p:cNvPr id="3" name="TextBox 2">
            <a:extLst>
              <a:ext uri="{FF2B5EF4-FFF2-40B4-BE49-F238E27FC236}">
                <a16:creationId xmlns:a16="http://schemas.microsoft.com/office/drawing/2014/main" id="{6355519C-A4A2-FECE-2212-20897832BDED}"/>
              </a:ext>
            </a:extLst>
          </p:cNvPr>
          <p:cNvSpPr txBox="1"/>
          <p:nvPr/>
        </p:nvSpPr>
        <p:spPr>
          <a:xfrm>
            <a:off x="609934" y="1786242"/>
            <a:ext cx="5555734" cy="3285515"/>
          </a:xfrm>
          <a:prstGeom prst="rect">
            <a:avLst/>
          </a:prstGeom>
          <a:noFill/>
        </p:spPr>
        <p:txBody>
          <a:bodyPr wrap="square" rtlCol="0">
            <a:spAutoFit/>
          </a:bodyPr>
          <a:lstStyle/>
          <a:p>
            <a:pPr>
              <a:lnSpc>
                <a:spcPct val="150000"/>
              </a:lnSpc>
            </a:pPr>
            <a:r>
              <a:rPr lang="en-GB" sz="2000" dirty="0">
                <a:latin typeface="Linkpen 17a Print" panose="03050602060000000000" pitchFamily="66" charset="77"/>
              </a:rPr>
              <a:t>Ethelbert Gate is a gate to Norwich Cathedral that was built c1316 to replace an earlier gate that was burnt down during riots in 1272.</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The gate has a chapel over the gateway.</a:t>
            </a:r>
          </a:p>
        </p:txBody>
      </p:sp>
      <p:pic>
        <p:nvPicPr>
          <p:cNvPr id="7" name="Picture 6">
            <a:extLst>
              <a:ext uri="{FF2B5EF4-FFF2-40B4-BE49-F238E27FC236}">
                <a16:creationId xmlns:a16="http://schemas.microsoft.com/office/drawing/2014/main" id="{8A8A0AE6-8E82-C40A-2CD3-7A2B98440C1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99648" y="5541264"/>
            <a:ext cx="1292352" cy="1316016"/>
          </a:xfrm>
          <a:prstGeom prst="rect">
            <a:avLst/>
          </a:prstGeom>
        </p:spPr>
      </p:pic>
    </p:spTree>
    <p:extLst>
      <p:ext uri="{BB962C8B-B14F-4D97-AF65-F5344CB8AC3E}">
        <p14:creationId xmlns:p14="http://schemas.microsoft.com/office/powerpoint/2010/main" val="41967484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09EB2CB-91B3-5300-69F9-D148541DCBCC}"/>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0379BB00-631C-09A7-E42B-43C51E548053}"/>
              </a:ext>
            </a:extLst>
          </p:cNvPr>
          <p:cNvSpPr>
            <a:spLocks noGrp="1"/>
          </p:cNvSpPr>
          <p:nvPr>
            <p:ph type="title"/>
          </p:nvPr>
        </p:nvSpPr>
        <p:spPr>
          <a:xfrm>
            <a:off x="3435757" y="-1557430"/>
            <a:ext cx="4215581" cy="1325563"/>
          </a:xfrm>
        </p:spPr>
        <p:txBody>
          <a:bodyPr/>
          <a:lstStyle/>
          <a:p>
            <a:r>
              <a:rPr lang="en-US" dirty="0"/>
              <a:t>Julian of Norwich</a:t>
            </a:r>
          </a:p>
        </p:txBody>
      </p:sp>
      <p:sp>
        <p:nvSpPr>
          <p:cNvPr id="4" name="TextBox 3">
            <a:extLst>
              <a:ext uri="{FF2B5EF4-FFF2-40B4-BE49-F238E27FC236}">
                <a16:creationId xmlns:a16="http://schemas.microsoft.com/office/drawing/2014/main" id="{238CBFBD-5E83-6280-8F9B-3D12B2FAF0A8}"/>
              </a:ext>
            </a:extLst>
          </p:cNvPr>
          <p:cNvSpPr txBox="1"/>
          <p:nvPr/>
        </p:nvSpPr>
        <p:spPr>
          <a:xfrm>
            <a:off x="0" y="-114054"/>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important buildings were buil</a:t>
            </a:r>
            <a:r>
              <a:rPr lang="en-GB" sz="1100" dirty="0">
                <a:latin typeface="Superclarendon Rg" panose="02000505080000020003" pitchFamily="2" charset="77"/>
              </a:rPr>
              <a:t>t during the medieval period?</a:t>
            </a:r>
            <a:endParaRPr lang="en-GB" sz="1100" dirty="0">
              <a:effectLst/>
              <a:latin typeface="Superclarendon Rg" panose="02000505080000020003" pitchFamily="2" charset="77"/>
            </a:endParaRPr>
          </a:p>
        </p:txBody>
      </p:sp>
      <p:sp>
        <p:nvSpPr>
          <p:cNvPr id="2" name="Title 1">
            <a:extLst>
              <a:ext uri="{FF2B5EF4-FFF2-40B4-BE49-F238E27FC236}">
                <a16:creationId xmlns:a16="http://schemas.microsoft.com/office/drawing/2014/main" id="{71AB4430-43B0-B834-6360-D72F6A188250}"/>
              </a:ext>
            </a:extLst>
          </p:cNvPr>
          <p:cNvSpPr txBox="1">
            <a:spLocks/>
          </p:cNvSpPr>
          <p:nvPr/>
        </p:nvSpPr>
        <p:spPr>
          <a:xfrm>
            <a:off x="494269" y="325006"/>
            <a:ext cx="5973033"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Julian of Norwich</a:t>
            </a:r>
          </a:p>
        </p:txBody>
      </p:sp>
      <p:grpSp>
        <p:nvGrpSpPr>
          <p:cNvPr id="22" name="Group 21" descr="A statue of Julian of Norwich at Norwich Cathedral.&#10;">
            <a:extLst>
              <a:ext uri="{FF2B5EF4-FFF2-40B4-BE49-F238E27FC236}">
                <a16:creationId xmlns:a16="http://schemas.microsoft.com/office/drawing/2014/main" id="{12259C17-E336-2E01-4FB3-8034D8E46680}"/>
              </a:ext>
            </a:extLst>
          </p:cNvPr>
          <p:cNvGrpSpPr/>
          <p:nvPr/>
        </p:nvGrpSpPr>
        <p:grpSpPr>
          <a:xfrm>
            <a:off x="7191940" y="325006"/>
            <a:ext cx="4828009" cy="698528"/>
            <a:chOff x="7429894" y="6159472"/>
            <a:chExt cx="4828009" cy="698528"/>
          </a:xfrm>
        </p:grpSpPr>
        <p:sp>
          <p:nvSpPr>
            <p:cNvPr id="11" name="TextBox 10">
              <a:extLst>
                <a:ext uri="{FF2B5EF4-FFF2-40B4-BE49-F238E27FC236}">
                  <a16:creationId xmlns:a16="http://schemas.microsoft.com/office/drawing/2014/main" id="{F9F02023-209A-406C-DAC8-E69407B6B4DB}"/>
                </a:ext>
              </a:extLst>
            </p:cNvPr>
            <p:cNvSpPr txBox="1"/>
            <p:nvPr/>
          </p:nvSpPr>
          <p:spPr>
            <a:xfrm>
              <a:off x="7605824" y="6173197"/>
              <a:ext cx="4652079" cy="684803"/>
            </a:xfrm>
            <a:prstGeom prst="rect">
              <a:avLst/>
            </a:prstGeom>
            <a:noFill/>
          </p:spPr>
          <p:txBody>
            <a:bodyPr wrap="square">
              <a:spAutoFit/>
            </a:bodyPr>
            <a:lstStyle/>
            <a:p>
              <a:pPr>
                <a:lnSpc>
                  <a:spcPct val="150000"/>
                </a:lnSpc>
              </a:pPr>
              <a:r>
                <a:rPr lang="en-GB" sz="1050" dirty="0">
                  <a:solidFill>
                    <a:srgbClr val="FFFFFF"/>
                  </a:solidFill>
                  <a:latin typeface="Linkpen 17a Print" panose="03050602060000000000" pitchFamily="66" charset="77"/>
                </a:rPr>
                <a:t>A statue of Julian of Norwich at Norwich Cathedral.</a:t>
              </a:r>
            </a:p>
            <a:p>
              <a:pPr>
                <a:lnSpc>
                  <a:spcPct val="150000"/>
                </a:lnSpc>
              </a:pPr>
              <a:endParaRPr lang="en-GB" sz="1600" dirty="0">
                <a:latin typeface="Linkpen 17a Print" panose="03050602060000000000" pitchFamily="66" charset="77"/>
              </a:endParaRPr>
            </a:p>
          </p:txBody>
        </p:sp>
        <p:pic>
          <p:nvPicPr>
            <p:cNvPr id="21" name="Picture 20">
              <a:extLst>
                <a:ext uri="{FF2B5EF4-FFF2-40B4-BE49-F238E27FC236}">
                  <a16:creationId xmlns:a16="http://schemas.microsoft.com/office/drawing/2014/main" id="{439A931B-6D81-E660-DB17-A3FE2839F9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400000">
              <a:off x="7378349" y="6211017"/>
              <a:ext cx="356125" cy="253036"/>
            </a:xfrm>
            <a:prstGeom prst="rect">
              <a:avLst/>
            </a:prstGeom>
          </p:spPr>
        </p:pic>
      </p:grpSp>
      <p:sp>
        <p:nvSpPr>
          <p:cNvPr id="3" name="TextBox 2">
            <a:extLst>
              <a:ext uri="{FF2B5EF4-FFF2-40B4-BE49-F238E27FC236}">
                <a16:creationId xmlns:a16="http://schemas.microsoft.com/office/drawing/2014/main" id="{C4AC7DA4-EAE3-61B2-1015-EF85EC2691F0}"/>
              </a:ext>
            </a:extLst>
          </p:cNvPr>
          <p:cNvSpPr txBox="1"/>
          <p:nvPr/>
        </p:nvSpPr>
        <p:spPr>
          <a:xfrm>
            <a:off x="585307" y="1300037"/>
            <a:ext cx="4958241" cy="3737946"/>
          </a:xfrm>
          <a:prstGeom prst="rect">
            <a:avLst/>
          </a:prstGeom>
          <a:noFill/>
        </p:spPr>
        <p:txBody>
          <a:bodyPr wrap="square" rtlCol="0">
            <a:spAutoFit/>
          </a:bodyPr>
          <a:lstStyle/>
          <a:p>
            <a:pPr>
              <a:lnSpc>
                <a:spcPct val="150000"/>
              </a:lnSpc>
            </a:pPr>
            <a:r>
              <a:rPr lang="en-GB" sz="2000" dirty="0">
                <a:latin typeface="Linkpen 17a Print" panose="03050602060000000000" pitchFamily="66" charset="77"/>
              </a:rPr>
              <a:t>Medieval </a:t>
            </a:r>
            <a:r>
              <a:rPr lang="en-GB" sz="2000" kern="100" dirty="0">
                <a:effectLst/>
                <a:latin typeface="Linkpen 17a Print" panose="03050602060000000000" pitchFamily="66" charset="77"/>
                <a:ea typeface="Aptos" panose="020B0004020202020204" pitchFamily="34" charset="0"/>
                <a:cs typeface="Times New Roman (Body CS)"/>
              </a:rPr>
              <a:t>Norwich was also home to some remarkable people. Julian of Norwich, who lived in the 14th century, was one of the first women to write a book in English. </a:t>
            </a:r>
          </a:p>
          <a:p>
            <a:pPr>
              <a:lnSpc>
                <a:spcPct val="150000"/>
              </a:lnSpc>
            </a:pPr>
            <a:endParaRPr lang="en-GB" sz="2000" kern="100" dirty="0">
              <a:latin typeface="Linkpen 17a Print" panose="03050602060000000000" pitchFamily="66" charset="77"/>
              <a:ea typeface="Aptos" panose="020B0004020202020204" pitchFamily="34" charset="0"/>
              <a:cs typeface="Times New Roman (Body CS)"/>
            </a:endParaRPr>
          </a:p>
          <a:p>
            <a:pPr>
              <a:lnSpc>
                <a:spcPct val="150000"/>
              </a:lnSpc>
            </a:pPr>
            <a:r>
              <a:rPr lang="en-GB" sz="2000" kern="100" dirty="0">
                <a:effectLst/>
                <a:latin typeface="Linkpen 17a Print" panose="03050602060000000000" pitchFamily="66" charset="77"/>
                <a:ea typeface="Aptos" panose="020B0004020202020204" pitchFamily="34" charset="0"/>
                <a:cs typeface="Times New Roman (Body CS)"/>
              </a:rPr>
              <a:t>She was a mystic and spent much of her life in a small cell attached to St Julian’s Church, where she wrote about her visions of God</a:t>
            </a:r>
            <a:r>
              <a:rPr lang="en-GB" sz="1800" kern="100" dirty="0">
                <a:effectLst/>
                <a:latin typeface="Linkpen 17a Print" panose="03050602060000000000" pitchFamily="66" charset="77"/>
                <a:ea typeface="Aptos" panose="020B0004020202020204" pitchFamily="34" charset="0"/>
                <a:cs typeface="Times New Roman (Body CS)"/>
              </a:rPr>
              <a:t>. </a:t>
            </a:r>
            <a:endParaRPr lang="en-GB" dirty="0">
              <a:latin typeface="Linkpen 17a Print" panose="03050602060000000000" pitchFamily="66" charset="77"/>
            </a:endParaRPr>
          </a:p>
        </p:txBody>
      </p:sp>
      <p:sp>
        <p:nvSpPr>
          <p:cNvPr id="6" name="Rectangle 5" descr="A photograph of a statue of Julian of Norwich, at Norwich Cathedral. The statue is made from white stone, and shows a woman wearing a headscarf holding a book with her right hand which says &quot;revelations of divine love&quot; on the cover. ">
            <a:extLst>
              <a:ext uri="{FF2B5EF4-FFF2-40B4-BE49-F238E27FC236}">
                <a16:creationId xmlns:a16="http://schemas.microsoft.com/office/drawing/2014/main" id="{B8D42A6C-0D74-1438-EA99-465F4500F235}"/>
              </a:ext>
            </a:extLst>
          </p:cNvPr>
          <p:cNvSpPr/>
          <p:nvPr/>
        </p:nvSpPr>
        <p:spPr>
          <a:xfrm>
            <a:off x="6467302" y="242069"/>
            <a:ext cx="5459227" cy="631500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D09C3512-AB92-DC2B-AFD9-226EFC312374}"/>
              </a:ext>
            </a:extLst>
          </p:cNvPr>
          <p:cNvSpPr txBox="1"/>
          <p:nvPr/>
        </p:nvSpPr>
        <p:spPr>
          <a:xfrm>
            <a:off x="6388135" y="6326238"/>
            <a:ext cx="2499402" cy="230832"/>
          </a:xfrm>
          <a:prstGeom prst="rect">
            <a:avLst/>
          </a:prstGeom>
          <a:noFill/>
        </p:spPr>
        <p:txBody>
          <a:bodyPr wrap="none" rtlCol="0">
            <a:spAutoFit/>
          </a:bodyPr>
          <a:lstStyle/>
          <a:p>
            <a:r>
              <a:rPr lang="en-GB" sz="900" dirty="0">
                <a:solidFill>
                  <a:schemeClr val="bg2">
                    <a:lumMod val="25000"/>
                  </a:schemeClr>
                </a:solidFill>
                <a:latin typeface="Nunito" panose="02000503000000000000" pitchFamily="2" charset="77"/>
              </a:rPr>
              <a:t>© Public Domain from Wikimedia Commons</a:t>
            </a:r>
          </a:p>
        </p:txBody>
      </p:sp>
      <p:pic>
        <p:nvPicPr>
          <p:cNvPr id="7" name="Picture 6">
            <a:extLst>
              <a:ext uri="{FF2B5EF4-FFF2-40B4-BE49-F238E27FC236}">
                <a16:creationId xmlns:a16="http://schemas.microsoft.com/office/drawing/2014/main" id="{C4FDC2AF-4948-058F-D869-BD4FE7CC3A7B}"/>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899648" y="5541984"/>
            <a:ext cx="1292352" cy="1316016"/>
          </a:xfrm>
          <a:prstGeom prst="rect">
            <a:avLst/>
          </a:prstGeom>
        </p:spPr>
      </p:pic>
    </p:spTree>
    <p:extLst>
      <p:ext uri="{BB962C8B-B14F-4D97-AF65-F5344CB8AC3E}">
        <p14:creationId xmlns:p14="http://schemas.microsoft.com/office/powerpoint/2010/main" val="148922775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1000"/>
                                        <p:tgtEl>
                                          <p:spTgt spid="3">
                                            <p:txEl>
                                              <p:pRg st="2" end="2"/>
                                            </p:txEl>
                                          </p:spTgt>
                                        </p:tgtEl>
                                      </p:cBhvr>
                                    </p:animEffect>
                                  </p:childTnLst>
                                </p:cTn>
                              </p:par>
                            </p:childTnLst>
                          </p:cTn>
                        </p:par>
                        <p:par>
                          <p:cTn id="16" fill="hold">
                            <p:stCondLst>
                              <p:cond delay="3000"/>
                            </p:stCondLst>
                            <p:childTnLst>
                              <p:par>
                                <p:cTn id="17" presetID="2" presetClass="entr" presetSubtype="1"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1000" fill="hold"/>
                                        <p:tgtEl>
                                          <p:spTgt spid="22"/>
                                        </p:tgtEl>
                                        <p:attrNameLst>
                                          <p:attrName>ppt_x</p:attrName>
                                        </p:attrNameLst>
                                      </p:cBhvr>
                                      <p:tavLst>
                                        <p:tav tm="0">
                                          <p:val>
                                            <p:strVal val="#ppt_x"/>
                                          </p:val>
                                        </p:tav>
                                        <p:tav tm="100000">
                                          <p:val>
                                            <p:strVal val="#ppt_x"/>
                                          </p:val>
                                        </p:tav>
                                      </p:tavLst>
                                    </p:anim>
                                    <p:anim calcmode="lin" valueType="num">
                                      <p:cBhvr additive="base">
                                        <p:cTn id="20" dur="1000" fill="hold"/>
                                        <p:tgtEl>
                                          <p:spTgt spid="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48B4891-3E38-286F-EC6C-CABEC451470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F9D48AC-65EC-AC63-7A61-7FE57515A667}"/>
              </a:ext>
            </a:extLst>
          </p:cNvPr>
          <p:cNvSpPr>
            <a:spLocks noGrp="1"/>
          </p:cNvSpPr>
          <p:nvPr>
            <p:ph type="title"/>
          </p:nvPr>
        </p:nvSpPr>
        <p:spPr>
          <a:xfrm>
            <a:off x="3816145" y="-1592184"/>
            <a:ext cx="4559710" cy="1325563"/>
          </a:xfrm>
        </p:spPr>
        <p:txBody>
          <a:bodyPr/>
          <a:lstStyle/>
          <a:p>
            <a:r>
              <a:rPr lang="en-US" dirty="0"/>
              <a:t>St Julian’s Church</a:t>
            </a:r>
          </a:p>
        </p:txBody>
      </p:sp>
      <p:sp>
        <p:nvSpPr>
          <p:cNvPr id="4" name="TextBox 3">
            <a:extLst>
              <a:ext uri="{FF2B5EF4-FFF2-40B4-BE49-F238E27FC236}">
                <a16:creationId xmlns:a16="http://schemas.microsoft.com/office/drawing/2014/main" id="{1B773433-B006-380C-9E15-A4EEDDF76538}"/>
              </a:ext>
            </a:extLst>
          </p:cNvPr>
          <p:cNvSpPr txBox="1"/>
          <p:nvPr/>
        </p:nvSpPr>
        <p:spPr>
          <a:xfrm>
            <a:off x="0" y="-114054"/>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important buildings were buil</a:t>
            </a:r>
            <a:r>
              <a:rPr lang="en-GB" sz="1100" dirty="0">
                <a:latin typeface="Superclarendon Rg" panose="02000505080000020003" pitchFamily="2" charset="77"/>
              </a:rPr>
              <a:t>t during the medieval period?</a:t>
            </a:r>
            <a:endParaRPr lang="en-GB" sz="1100" dirty="0">
              <a:effectLst/>
              <a:latin typeface="Superclarendon Rg" panose="02000505080000020003" pitchFamily="2" charset="77"/>
            </a:endParaRPr>
          </a:p>
        </p:txBody>
      </p:sp>
      <p:sp>
        <p:nvSpPr>
          <p:cNvPr id="3" name="TextBox 2">
            <a:extLst>
              <a:ext uri="{FF2B5EF4-FFF2-40B4-BE49-F238E27FC236}">
                <a16:creationId xmlns:a16="http://schemas.microsoft.com/office/drawing/2014/main" id="{1185C189-0DB7-1287-CA88-C801D07FB285}"/>
              </a:ext>
            </a:extLst>
          </p:cNvPr>
          <p:cNvSpPr txBox="1"/>
          <p:nvPr/>
        </p:nvSpPr>
        <p:spPr>
          <a:xfrm>
            <a:off x="9168078" y="242069"/>
            <a:ext cx="2749471" cy="246221"/>
          </a:xfrm>
          <a:prstGeom prst="rect">
            <a:avLst/>
          </a:prstGeom>
          <a:noFill/>
        </p:spPr>
        <p:txBody>
          <a:bodyPr wrap="none" rtlCol="0">
            <a:spAutoFit/>
          </a:bodyPr>
          <a:lstStyle/>
          <a:p>
            <a:r>
              <a:rPr lang="en-GB" sz="1000" dirty="0">
                <a:solidFill>
                  <a:schemeClr val="bg1">
                    <a:lumMod val="65000"/>
                  </a:schemeClr>
                </a:solidFill>
                <a:latin typeface="Nunito" panose="02000503000000000000" pitchFamily="2" charset="77"/>
              </a:rPr>
              <a:t>© Public Domain from Wikimedia Commons</a:t>
            </a:r>
          </a:p>
        </p:txBody>
      </p:sp>
      <p:sp>
        <p:nvSpPr>
          <p:cNvPr id="2" name="Title 1">
            <a:extLst>
              <a:ext uri="{FF2B5EF4-FFF2-40B4-BE49-F238E27FC236}">
                <a16:creationId xmlns:a16="http://schemas.microsoft.com/office/drawing/2014/main" id="{1BFDEC3F-DE02-7712-B0D4-E75E7E3C2089}"/>
              </a:ext>
            </a:extLst>
          </p:cNvPr>
          <p:cNvSpPr txBox="1">
            <a:spLocks/>
          </p:cNvSpPr>
          <p:nvPr/>
        </p:nvSpPr>
        <p:spPr>
          <a:xfrm>
            <a:off x="402008" y="394636"/>
            <a:ext cx="3890859" cy="1502839"/>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pPr>
            <a:r>
              <a:rPr lang="en-GB" sz="4800" dirty="0">
                <a:ln w="12700">
                  <a:noFill/>
                </a:ln>
                <a:latin typeface="Superclarendon Rg" panose="02060605060000020003" pitchFamily="18" charset="77"/>
              </a:rPr>
              <a:t>St Julian’s Church</a:t>
            </a:r>
          </a:p>
        </p:txBody>
      </p:sp>
      <p:sp>
        <p:nvSpPr>
          <p:cNvPr id="10" name="Rectangle 9" descr="An old illustration of St Julian's Church. It shows a church, with a castle-like tower to the right of it. There are gravestones surrounding it. ">
            <a:extLst>
              <a:ext uri="{FF2B5EF4-FFF2-40B4-BE49-F238E27FC236}">
                <a16:creationId xmlns:a16="http://schemas.microsoft.com/office/drawing/2014/main" id="{75DE9A40-7155-1C10-5B24-9569DA532ACD}"/>
              </a:ext>
            </a:extLst>
          </p:cNvPr>
          <p:cNvSpPr/>
          <p:nvPr/>
        </p:nvSpPr>
        <p:spPr>
          <a:xfrm>
            <a:off x="294968" y="242069"/>
            <a:ext cx="11622581" cy="6325879"/>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3A131805-A1FA-D17E-B934-C2228FBB3EB4}"/>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99648" y="5541984"/>
            <a:ext cx="1292352" cy="1316016"/>
          </a:xfrm>
          <a:prstGeom prst="rect">
            <a:avLst/>
          </a:prstGeom>
        </p:spPr>
      </p:pic>
    </p:spTree>
    <p:extLst>
      <p:ext uri="{BB962C8B-B14F-4D97-AF65-F5344CB8AC3E}">
        <p14:creationId xmlns:p14="http://schemas.microsoft.com/office/powerpoint/2010/main" val="60116915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A36EC1B-DC67-C692-0AB3-57453E682D3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A61AF40-A8A5-4910-28CA-BCD6327BD954}"/>
              </a:ext>
            </a:extLst>
          </p:cNvPr>
          <p:cNvSpPr>
            <a:spLocks noGrp="1"/>
          </p:cNvSpPr>
          <p:nvPr>
            <p:ph type="title"/>
          </p:nvPr>
        </p:nvSpPr>
        <p:spPr>
          <a:xfrm>
            <a:off x="3368777" y="-1666968"/>
            <a:ext cx="5454445" cy="1325563"/>
          </a:xfrm>
        </p:spPr>
        <p:txBody>
          <a:bodyPr/>
          <a:lstStyle/>
          <a:p>
            <a:r>
              <a:rPr lang="en-US" dirty="0"/>
              <a:t>The Maids Head Hotel</a:t>
            </a:r>
          </a:p>
        </p:txBody>
      </p:sp>
      <p:sp>
        <p:nvSpPr>
          <p:cNvPr id="4" name="TextBox 3">
            <a:extLst>
              <a:ext uri="{FF2B5EF4-FFF2-40B4-BE49-F238E27FC236}">
                <a16:creationId xmlns:a16="http://schemas.microsoft.com/office/drawing/2014/main" id="{5DE18DEE-6F2D-BE38-B156-91F368B84B86}"/>
              </a:ext>
            </a:extLst>
          </p:cNvPr>
          <p:cNvSpPr txBox="1"/>
          <p:nvPr/>
        </p:nvSpPr>
        <p:spPr>
          <a:xfrm>
            <a:off x="0" y="-114054"/>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important buildings were buil</a:t>
            </a:r>
            <a:r>
              <a:rPr lang="en-GB" sz="1100" dirty="0">
                <a:latin typeface="Superclarendon Rg" panose="02000505080000020003" pitchFamily="2" charset="77"/>
              </a:rPr>
              <a:t>t during the medieval period?</a:t>
            </a:r>
            <a:endParaRPr lang="en-GB" sz="1100" dirty="0">
              <a:effectLst/>
              <a:latin typeface="Superclarendon Rg" panose="02000505080000020003" pitchFamily="2" charset="77"/>
            </a:endParaRPr>
          </a:p>
        </p:txBody>
      </p:sp>
      <p:sp>
        <p:nvSpPr>
          <p:cNvPr id="2" name="Title 1">
            <a:extLst>
              <a:ext uri="{FF2B5EF4-FFF2-40B4-BE49-F238E27FC236}">
                <a16:creationId xmlns:a16="http://schemas.microsoft.com/office/drawing/2014/main" id="{A6C4245E-65FA-57D3-743E-AF5669CA8509}"/>
              </a:ext>
            </a:extLst>
          </p:cNvPr>
          <p:cNvSpPr txBox="1">
            <a:spLocks/>
          </p:cNvSpPr>
          <p:nvPr/>
        </p:nvSpPr>
        <p:spPr>
          <a:xfrm>
            <a:off x="541309" y="390554"/>
            <a:ext cx="731732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The Maids Head Hotel</a:t>
            </a:r>
          </a:p>
        </p:txBody>
      </p:sp>
      <p:grpSp>
        <p:nvGrpSpPr>
          <p:cNvPr id="10" name="Group 9" descr="A photograph of The Maids Head Hotel. It is an old red brick building with back and white panelling along the top half of the building. There is a sign on the front that says 'Maids Head Hotel', and a Union Jack flag infront of it. ">
            <a:extLst>
              <a:ext uri="{FF2B5EF4-FFF2-40B4-BE49-F238E27FC236}">
                <a16:creationId xmlns:a16="http://schemas.microsoft.com/office/drawing/2014/main" id="{67F26D30-BED6-1B10-7294-AE2FB7DAC712}"/>
              </a:ext>
            </a:extLst>
          </p:cNvPr>
          <p:cNvGrpSpPr/>
          <p:nvPr/>
        </p:nvGrpSpPr>
        <p:grpSpPr>
          <a:xfrm>
            <a:off x="718081" y="1428206"/>
            <a:ext cx="6231359" cy="4476205"/>
            <a:chOff x="718081" y="1428206"/>
            <a:chExt cx="6231359" cy="4476205"/>
          </a:xfrm>
        </p:grpSpPr>
        <p:pic>
          <p:nvPicPr>
            <p:cNvPr id="8" name="Picture 7" descr="A photograph of The Maids Head Hotel. It is an old red brick building with back and white panelling along the top half of the building. There is a sign on the front that says 'Maids Head Hotel', and a Union Jack flag infront of it. ">
              <a:extLst>
                <a:ext uri="{FF2B5EF4-FFF2-40B4-BE49-F238E27FC236}">
                  <a16:creationId xmlns:a16="http://schemas.microsoft.com/office/drawing/2014/main" id="{4F47944C-6FEC-93EC-CB9A-25F36C7310B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18081" y="1428206"/>
              <a:ext cx="6231359" cy="4476205"/>
            </a:xfrm>
            <a:prstGeom prst="rect">
              <a:avLst/>
            </a:prstGeom>
            <a:ln w="19050">
              <a:solidFill>
                <a:schemeClr val="tx1"/>
              </a:solidFill>
            </a:ln>
          </p:spPr>
        </p:pic>
        <p:sp>
          <p:nvSpPr>
            <p:cNvPr id="9" name="TextBox 8">
              <a:extLst>
                <a:ext uri="{FF2B5EF4-FFF2-40B4-BE49-F238E27FC236}">
                  <a16:creationId xmlns:a16="http://schemas.microsoft.com/office/drawing/2014/main" id="{7256BF42-1266-6C33-F5F6-91D92C1AF94E}"/>
                </a:ext>
              </a:extLst>
            </p:cNvPr>
            <p:cNvSpPr txBox="1"/>
            <p:nvPr/>
          </p:nvSpPr>
          <p:spPr>
            <a:xfrm>
              <a:off x="4199969" y="1428206"/>
              <a:ext cx="2749471" cy="246221"/>
            </a:xfrm>
            <a:prstGeom prst="rect">
              <a:avLst/>
            </a:prstGeom>
            <a:noFill/>
          </p:spPr>
          <p:txBody>
            <a:bodyPr wrap="none" rtlCol="0">
              <a:spAutoFit/>
            </a:bodyPr>
            <a:lstStyle/>
            <a:p>
              <a:r>
                <a:rPr lang="en-GB" sz="1000" dirty="0">
                  <a:solidFill>
                    <a:schemeClr val="accent1">
                      <a:lumMod val="60000"/>
                      <a:lumOff val="40000"/>
                    </a:schemeClr>
                  </a:solidFill>
                  <a:latin typeface="Nunito" panose="02000503000000000000" pitchFamily="2" charset="77"/>
                </a:rPr>
                <a:t>© Public Domain from Wikimedia Commons</a:t>
              </a:r>
            </a:p>
          </p:txBody>
        </p:sp>
      </p:grpSp>
      <p:sp>
        <p:nvSpPr>
          <p:cNvPr id="3" name="TextBox 2">
            <a:extLst>
              <a:ext uri="{FF2B5EF4-FFF2-40B4-BE49-F238E27FC236}">
                <a16:creationId xmlns:a16="http://schemas.microsoft.com/office/drawing/2014/main" id="{85B323C9-BF0B-AEE0-4DC6-054426933C87}"/>
              </a:ext>
            </a:extLst>
          </p:cNvPr>
          <p:cNvSpPr txBox="1"/>
          <p:nvPr/>
        </p:nvSpPr>
        <p:spPr>
          <a:xfrm>
            <a:off x="7280365" y="1234873"/>
            <a:ext cx="4443491" cy="4116768"/>
          </a:xfrm>
          <a:prstGeom prst="rect">
            <a:avLst/>
          </a:prstGeom>
          <a:noFill/>
        </p:spPr>
        <p:txBody>
          <a:bodyPr wrap="square" rtlCol="0">
            <a:spAutoFit/>
          </a:bodyPr>
          <a:lstStyle/>
          <a:p>
            <a:pPr>
              <a:lnSpc>
                <a:spcPct val="150000"/>
              </a:lnSpc>
            </a:pPr>
            <a:r>
              <a:rPr lang="en-GB" sz="1600" dirty="0">
                <a:latin typeface="Linkpen 17a Print" panose="03050602060000000000" pitchFamily="66" charset="77"/>
              </a:rPr>
              <a:t>The Maids Head Hotel is said to be  one of the oldest hotels in Britain.</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 first Norman Bishop of Norwich, Herbert de </a:t>
            </a:r>
            <a:r>
              <a:rPr lang="en-GB" sz="1600" dirty="0" err="1">
                <a:latin typeface="Linkpen 17a Print" panose="03050602060000000000" pitchFamily="66" charset="77"/>
              </a:rPr>
              <a:t>Losinga</a:t>
            </a:r>
            <a:r>
              <a:rPr lang="en-GB" sz="1600" dirty="0">
                <a:latin typeface="Linkpen 17a Print" panose="03050602060000000000" pitchFamily="66" charset="77"/>
              </a:rPr>
              <a:t>, had the building as his palace in AD 1094. By 1287, there was the first record of it being used as an inn.</a:t>
            </a:r>
            <a:br>
              <a:rPr lang="en-GB" sz="1600" dirty="0">
                <a:latin typeface="Linkpen 17a Print" panose="03050602060000000000" pitchFamily="66" charset="77"/>
              </a:rPr>
            </a:b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It is still running today and has had many important visitors including royalty such as Catherine of Aragon.</a:t>
            </a:r>
          </a:p>
        </p:txBody>
      </p:sp>
      <p:pic>
        <p:nvPicPr>
          <p:cNvPr id="7" name="Picture 6">
            <a:extLst>
              <a:ext uri="{FF2B5EF4-FFF2-40B4-BE49-F238E27FC236}">
                <a16:creationId xmlns:a16="http://schemas.microsoft.com/office/drawing/2014/main" id="{AC70E0B5-84C7-A975-F57F-311F51DBD6AD}"/>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899648" y="5541984"/>
            <a:ext cx="1292352" cy="1316016"/>
          </a:xfrm>
          <a:prstGeom prst="rect">
            <a:avLst/>
          </a:prstGeom>
        </p:spPr>
      </p:pic>
    </p:spTree>
    <p:extLst>
      <p:ext uri="{BB962C8B-B14F-4D97-AF65-F5344CB8AC3E}">
        <p14:creationId xmlns:p14="http://schemas.microsoft.com/office/powerpoint/2010/main" val="11895053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1000"/>
                                        <p:tgtEl>
                                          <p:spTgt spid="10"/>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1000"/>
                                        <p:tgtEl>
                                          <p:spTgt spid="3">
                                            <p:txEl>
                                              <p:pRg st="0" end="0"/>
                                            </p:txEl>
                                          </p:spTgt>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4B99895-DC28-FA86-702A-16A4791B36C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12E8A5A-46ED-94CD-9997-71D300D6A559}"/>
              </a:ext>
            </a:extLst>
          </p:cNvPr>
          <p:cNvSpPr>
            <a:spLocks noGrp="1"/>
          </p:cNvSpPr>
          <p:nvPr>
            <p:ph type="title"/>
          </p:nvPr>
        </p:nvSpPr>
        <p:spPr>
          <a:xfrm>
            <a:off x="3729104" y="-1589764"/>
            <a:ext cx="3655142" cy="1325563"/>
          </a:xfrm>
        </p:spPr>
        <p:txBody>
          <a:bodyPr/>
          <a:lstStyle/>
          <a:p>
            <a:r>
              <a:rPr lang="en-US" dirty="0"/>
              <a:t>Strangers’ Hall</a:t>
            </a:r>
          </a:p>
        </p:txBody>
      </p:sp>
      <p:sp>
        <p:nvSpPr>
          <p:cNvPr id="4" name="TextBox 3">
            <a:extLst>
              <a:ext uri="{FF2B5EF4-FFF2-40B4-BE49-F238E27FC236}">
                <a16:creationId xmlns:a16="http://schemas.microsoft.com/office/drawing/2014/main" id="{3AB71B3D-D875-43B0-0AE4-ACEF268022BA}"/>
              </a:ext>
            </a:extLst>
          </p:cNvPr>
          <p:cNvSpPr txBox="1"/>
          <p:nvPr/>
        </p:nvSpPr>
        <p:spPr>
          <a:xfrm>
            <a:off x="0" y="-114054"/>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important buildings were buil</a:t>
            </a:r>
            <a:r>
              <a:rPr lang="en-GB" sz="1100" dirty="0">
                <a:latin typeface="Superclarendon Rg" panose="02000505080000020003" pitchFamily="2" charset="77"/>
              </a:rPr>
              <a:t>t during the medieval period?</a:t>
            </a:r>
            <a:endParaRPr lang="en-GB" sz="1100" dirty="0">
              <a:effectLst/>
              <a:latin typeface="Superclarendon Rg" panose="02000505080000020003" pitchFamily="2" charset="77"/>
            </a:endParaRPr>
          </a:p>
        </p:txBody>
      </p:sp>
      <p:sp>
        <p:nvSpPr>
          <p:cNvPr id="2" name="Title 1">
            <a:extLst>
              <a:ext uri="{FF2B5EF4-FFF2-40B4-BE49-F238E27FC236}">
                <a16:creationId xmlns:a16="http://schemas.microsoft.com/office/drawing/2014/main" id="{D86B8634-9C05-7E54-52DB-48B0F8CAB94F}"/>
              </a:ext>
            </a:extLst>
          </p:cNvPr>
          <p:cNvSpPr txBox="1">
            <a:spLocks/>
          </p:cNvSpPr>
          <p:nvPr/>
        </p:nvSpPr>
        <p:spPr>
          <a:xfrm>
            <a:off x="494269" y="325006"/>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Strangers’ Hall</a:t>
            </a:r>
          </a:p>
        </p:txBody>
      </p:sp>
      <p:grpSp>
        <p:nvGrpSpPr>
          <p:cNvPr id="13" name="Group 12" descr="Stranger’s Hall&#10;">
            <a:extLst>
              <a:ext uri="{FF2B5EF4-FFF2-40B4-BE49-F238E27FC236}">
                <a16:creationId xmlns:a16="http://schemas.microsoft.com/office/drawing/2014/main" id="{F265B538-68E2-0E00-82FD-2A33F0736E3D}"/>
              </a:ext>
            </a:extLst>
          </p:cNvPr>
          <p:cNvGrpSpPr/>
          <p:nvPr/>
        </p:nvGrpSpPr>
        <p:grpSpPr>
          <a:xfrm>
            <a:off x="9579689" y="641715"/>
            <a:ext cx="2118042" cy="392994"/>
            <a:chOff x="5121850" y="2417403"/>
            <a:chExt cx="2118042" cy="392994"/>
          </a:xfrm>
        </p:grpSpPr>
        <p:pic>
          <p:nvPicPr>
            <p:cNvPr id="14" name="Picture 13">
              <a:extLst>
                <a:ext uri="{FF2B5EF4-FFF2-40B4-BE49-F238E27FC236}">
                  <a16:creationId xmlns:a16="http://schemas.microsoft.com/office/drawing/2014/main" id="{2C7F6D0C-119F-0766-CC0E-0AF70CC798EB}"/>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200000" flipH="1" flipV="1">
              <a:off x="5071153" y="2510827"/>
              <a:ext cx="350267" cy="248874"/>
            </a:xfrm>
            <a:prstGeom prst="rect">
              <a:avLst/>
            </a:prstGeom>
          </p:spPr>
        </p:pic>
        <p:sp>
          <p:nvSpPr>
            <p:cNvPr id="15" name="TextBox 14">
              <a:extLst>
                <a:ext uri="{FF2B5EF4-FFF2-40B4-BE49-F238E27FC236}">
                  <a16:creationId xmlns:a16="http://schemas.microsoft.com/office/drawing/2014/main" id="{000FBE53-B13D-BF3E-A840-37D07F3EDD35}"/>
                </a:ext>
              </a:extLst>
            </p:cNvPr>
            <p:cNvSpPr txBox="1"/>
            <p:nvPr/>
          </p:nvSpPr>
          <p:spPr>
            <a:xfrm>
              <a:off x="5276103" y="2417403"/>
              <a:ext cx="1963789"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Strangers’ Hall</a:t>
              </a:r>
            </a:p>
          </p:txBody>
        </p:sp>
      </p:grpSp>
      <p:sp>
        <p:nvSpPr>
          <p:cNvPr id="3" name="TextBox 2">
            <a:extLst>
              <a:ext uri="{FF2B5EF4-FFF2-40B4-BE49-F238E27FC236}">
                <a16:creationId xmlns:a16="http://schemas.microsoft.com/office/drawing/2014/main" id="{D4E20AB6-5C22-B3F1-11CB-968B7E440406}"/>
              </a:ext>
            </a:extLst>
          </p:cNvPr>
          <p:cNvSpPr txBox="1"/>
          <p:nvPr/>
        </p:nvSpPr>
        <p:spPr>
          <a:xfrm>
            <a:off x="543042" y="1147348"/>
            <a:ext cx="4887627" cy="2487219"/>
          </a:xfrm>
          <a:prstGeom prst="rect">
            <a:avLst/>
          </a:prstGeom>
          <a:noFill/>
        </p:spPr>
        <p:txBody>
          <a:bodyPr wrap="square" rtlCol="0">
            <a:spAutoFit/>
          </a:bodyPr>
          <a:lstStyle/>
          <a:p>
            <a:pPr>
              <a:lnSpc>
                <a:spcPct val="150000"/>
              </a:lnSpc>
            </a:pPr>
            <a:r>
              <a:rPr lang="en-GB" sz="1500" dirty="0">
                <a:latin typeface="Linkpen 17a Print" panose="03050602060000000000" pitchFamily="66" charset="77"/>
              </a:rPr>
              <a:t>Strangers’ Hall was a merchant's house built between 1320-32. Its first owner was Ralph de Middelton. Throughout the medieval period, it was owned and built upon by various merchants and mayors.</a:t>
            </a:r>
            <a:br>
              <a:rPr lang="en-GB" sz="1500" dirty="0">
                <a:latin typeface="Linkpen 17a Print" panose="03050602060000000000" pitchFamily="66" charset="77"/>
              </a:rPr>
            </a:br>
            <a:br>
              <a:rPr lang="en-GB" sz="1500" dirty="0">
                <a:latin typeface="Linkpen 17a Print" panose="03050602060000000000" pitchFamily="66" charset="77"/>
              </a:rPr>
            </a:br>
            <a:endParaRPr lang="en-GB" sz="1500" dirty="0">
              <a:latin typeface="Linkpen 17a Print" panose="03050602060000000000" pitchFamily="66" charset="77"/>
            </a:endParaRPr>
          </a:p>
        </p:txBody>
      </p:sp>
      <p:grpSp>
        <p:nvGrpSpPr>
          <p:cNvPr id="24" name="Group 23" descr="A photograph of the undercroft from the Stranger's Hall building. In the foreground of the photo, there is a red patterned table, and the background shows some wooden stairs leading up to a window. There are decorative arches throughout the room, connecting to the roof. ">
            <a:extLst>
              <a:ext uri="{FF2B5EF4-FFF2-40B4-BE49-F238E27FC236}">
                <a16:creationId xmlns:a16="http://schemas.microsoft.com/office/drawing/2014/main" id="{3CEE59F2-7733-44DB-C240-403E1D36E8D9}"/>
              </a:ext>
            </a:extLst>
          </p:cNvPr>
          <p:cNvGrpSpPr/>
          <p:nvPr/>
        </p:nvGrpSpPr>
        <p:grpSpPr>
          <a:xfrm>
            <a:off x="904385" y="3221085"/>
            <a:ext cx="4111567" cy="2745115"/>
            <a:chOff x="904385" y="3221085"/>
            <a:chExt cx="4111567" cy="2745115"/>
          </a:xfrm>
        </p:grpSpPr>
        <p:pic>
          <p:nvPicPr>
            <p:cNvPr id="8" name="Picture 7">
              <a:extLst>
                <a:ext uri="{FF2B5EF4-FFF2-40B4-BE49-F238E27FC236}">
                  <a16:creationId xmlns:a16="http://schemas.microsoft.com/office/drawing/2014/main" id="{5022B124-E188-8901-98E9-3259416B73C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57758" y="3225512"/>
              <a:ext cx="4058194" cy="2740688"/>
            </a:xfrm>
            <a:prstGeom prst="rect">
              <a:avLst/>
            </a:prstGeom>
            <a:ln w="19050">
              <a:solidFill>
                <a:schemeClr val="tx1"/>
              </a:solidFill>
            </a:ln>
          </p:spPr>
        </p:pic>
        <p:sp>
          <p:nvSpPr>
            <p:cNvPr id="23" name="TextBox 22">
              <a:extLst>
                <a:ext uri="{FF2B5EF4-FFF2-40B4-BE49-F238E27FC236}">
                  <a16:creationId xmlns:a16="http://schemas.microsoft.com/office/drawing/2014/main" id="{17254147-1A8C-8D36-B48A-4C224A3BD13F}"/>
                </a:ext>
              </a:extLst>
            </p:cNvPr>
            <p:cNvSpPr txBox="1"/>
            <p:nvPr/>
          </p:nvSpPr>
          <p:spPr>
            <a:xfrm>
              <a:off x="904385" y="3221085"/>
              <a:ext cx="2749471" cy="246221"/>
            </a:xfrm>
            <a:prstGeom prst="rect">
              <a:avLst/>
            </a:prstGeom>
            <a:noFill/>
          </p:spPr>
          <p:txBody>
            <a:bodyPr wrap="none" rtlCol="0">
              <a:spAutoFit/>
            </a:bodyPr>
            <a:lstStyle/>
            <a:p>
              <a:r>
                <a:rPr lang="en-GB" sz="1000" dirty="0">
                  <a:solidFill>
                    <a:schemeClr val="tx1">
                      <a:lumMod val="65000"/>
                      <a:lumOff val="35000"/>
                    </a:schemeClr>
                  </a:solidFill>
                  <a:latin typeface="Nunito" panose="02000503000000000000" pitchFamily="2" charset="77"/>
                </a:rPr>
                <a:t>© Public Domain from Wikimedia Commons</a:t>
              </a:r>
            </a:p>
          </p:txBody>
        </p:sp>
      </p:grpSp>
      <p:grpSp>
        <p:nvGrpSpPr>
          <p:cNvPr id="16" name="Group 15" descr="The undercroft&#10;">
            <a:extLst>
              <a:ext uri="{FF2B5EF4-FFF2-40B4-BE49-F238E27FC236}">
                <a16:creationId xmlns:a16="http://schemas.microsoft.com/office/drawing/2014/main" id="{D1829A1E-B3E1-7249-1846-FB9E02D66A44}"/>
              </a:ext>
            </a:extLst>
          </p:cNvPr>
          <p:cNvGrpSpPr/>
          <p:nvPr/>
        </p:nvGrpSpPr>
        <p:grpSpPr>
          <a:xfrm>
            <a:off x="3222593" y="6008253"/>
            <a:ext cx="2118042" cy="392994"/>
            <a:chOff x="5121850" y="2417403"/>
            <a:chExt cx="2118042" cy="392994"/>
          </a:xfrm>
        </p:grpSpPr>
        <p:pic>
          <p:nvPicPr>
            <p:cNvPr id="17" name="Picture 16">
              <a:extLst>
                <a:ext uri="{FF2B5EF4-FFF2-40B4-BE49-F238E27FC236}">
                  <a16:creationId xmlns:a16="http://schemas.microsoft.com/office/drawing/2014/main" id="{8DE1747E-47DF-7F71-085D-CAD6071F5C2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400000" flipH="1">
              <a:off x="5071153" y="2510827"/>
              <a:ext cx="350267" cy="248874"/>
            </a:xfrm>
            <a:prstGeom prst="rect">
              <a:avLst/>
            </a:prstGeom>
          </p:spPr>
        </p:pic>
        <p:sp>
          <p:nvSpPr>
            <p:cNvPr id="18" name="TextBox 17">
              <a:extLst>
                <a:ext uri="{FF2B5EF4-FFF2-40B4-BE49-F238E27FC236}">
                  <a16:creationId xmlns:a16="http://schemas.microsoft.com/office/drawing/2014/main" id="{61E0B63D-63EF-65A4-79AB-790D14F211F2}"/>
                </a:ext>
              </a:extLst>
            </p:cNvPr>
            <p:cNvSpPr txBox="1"/>
            <p:nvPr/>
          </p:nvSpPr>
          <p:spPr>
            <a:xfrm>
              <a:off x="5276103" y="2417403"/>
              <a:ext cx="1963789"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a:t>
              </a:r>
              <a:r>
                <a:rPr lang="en-GB" sz="1400" dirty="0" err="1">
                  <a:latin typeface="Linkpen 17a Print" panose="03050602060000000000" pitchFamily="66" charset="77"/>
                </a:rPr>
                <a:t>undercroft</a:t>
              </a:r>
              <a:endParaRPr lang="en-GB" sz="1400" dirty="0">
                <a:latin typeface="Linkpen 17a Print" panose="03050602060000000000" pitchFamily="66" charset="77"/>
              </a:endParaRPr>
            </a:p>
          </p:txBody>
        </p:sp>
      </p:grpSp>
      <p:grpSp>
        <p:nvGrpSpPr>
          <p:cNvPr id="20" name="Group 19" descr="A photograph of the outside of the Stranger's Hall building. It is an old cream coloured building, with black windows and a set of stairs leading up to an arched doorway on the left. ">
            <a:extLst>
              <a:ext uri="{FF2B5EF4-FFF2-40B4-BE49-F238E27FC236}">
                <a16:creationId xmlns:a16="http://schemas.microsoft.com/office/drawing/2014/main" id="{672D5084-FC47-BB51-7349-36EAE3FC79D1}"/>
              </a:ext>
            </a:extLst>
          </p:cNvPr>
          <p:cNvGrpSpPr/>
          <p:nvPr/>
        </p:nvGrpSpPr>
        <p:grpSpPr>
          <a:xfrm>
            <a:off x="5626839" y="1147348"/>
            <a:ext cx="6009270" cy="3943224"/>
            <a:chOff x="5626839" y="1147348"/>
            <a:chExt cx="6009270" cy="3943224"/>
          </a:xfrm>
        </p:grpSpPr>
        <p:pic>
          <p:nvPicPr>
            <p:cNvPr id="10" name="Picture 9">
              <a:extLst>
                <a:ext uri="{FF2B5EF4-FFF2-40B4-BE49-F238E27FC236}">
                  <a16:creationId xmlns:a16="http://schemas.microsoft.com/office/drawing/2014/main" id="{F3E2E34C-FF35-43AA-7520-69A5A2E5182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626839" y="1147348"/>
              <a:ext cx="5924316" cy="3943224"/>
            </a:xfrm>
            <a:prstGeom prst="rect">
              <a:avLst/>
            </a:prstGeom>
            <a:ln w="19050">
              <a:solidFill>
                <a:schemeClr val="tx1"/>
              </a:solidFill>
            </a:ln>
          </p:spPr>
        </p:pic>
        <p:sp>
          <p:nvSpPr>
            <p:cNvPr id="19" name="TextBox 18">
              <a:extLst>
                <a:ext uri="{FF2B5EF4-FFF2-40B4-BE49-F238E27FC236}">
                  <a16:creationId xmlns:a16="http://schemas.microsoft.com/office/drawing/2014/main" id="{52740A11-F066-ED05-6829-186E60808073}"/>
                </a:ext>
              </a:extLst>
            </p:cNvPr>
            <p:cNvSpPr txBox="1"/>
            <p:nvPr/>
          </p:nvSpPr>
          <p:spPr>
            <a:xfrm>
              <a:off x="10173849" y="4800017"/>
              <a:ext cx="1462260" cy="246221"/>
            </a:xfrm>
            <a:prstGeom prst="rect">
              <a:avLst/>
            </a:prstGeom>
            <a:noFill/>
          </p:spPr>
          <p:txBody>
            <a:bodyPr wrap="none" rtlCol="0">
              <a:spAutoFit/>
            </a:bodyPr>
            <a:lstStyle/>
            <a:p>
              <a:r>
                <a:rPr lang="en-GB" sz="1000" dirty="0">
                  <a:solidFill>
                    <a:srgbClr val="DDD7C2"/>
                  </a:solidFill>
                  <a:latin typeface="Nunito" panose="02000503000000000000" pitchFamily="2" charset="77"/>
                </a:rPr>
                <a:t>© Alamy ref: BP4M41</a:t>
              </a:r>
            </a:p>
          </p:txBody>
        </p:sp>
      </p:grpSp>
      <p:sp>
        <p:nvSpPr>
          <p:cNvPr id="12" name="TextBox 11">
            <a:extLst>
              <a:ext uri="{FF2B5EF4-FFF2-40B4-BE49-F238E27FC236}">
                <a16:creationId xmlns:a16="http://schemas.microsoft.com/office/drawing/2014/main" id="{DA316D30-04B2-EB58-B441-A8792C92C053}"/>
              </a:ext>
            </a:extLst>
          </p:cNvPr>
          <p:cNvSpPr txBox="1"/>
          <p:nvPr/>
        </p:nvSpPr>
        <p:spPr>
          <a:xfrm>
            <a:off x="5556675" y="5213073"/>
            <a:ext cx="5387495"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oldest surviving part of the building is the </a:t>
            </a:r>
            <a:r>
              <a:rPr lang="en-GB" sz="1500" dirty="0" err="1">
                <a:latin typeface="Linkpen 17a Print" panose="03050602060000000000" pitchFamily="66" charset="77"/>
              </a:rPr>
              <a:t>undercroft</a:t>
            </a:r>
            <a:r>
              <a:rPr lang="en-GB" sz="1500" dirty="0">
                <a:latin typeface="Linkpen 17a Print" panose="03050602060000000000" pitchFamily="66" charset="77"/>
              </a:rPr>
              <a:t> - the ground level cellar or storage area.</a:t>
            </a:r>
            <a:endParaRPr lang="en-US" sz="1500" dirty="0"/>
          </a:p>
        </p:txBody>
      </p:sp>
      <p:pic>
        <p:nvPicPr>
          <p:cNvPr id="7" name="Picture 6">
            <a:extLst>
              <a:ext uri="{FF2B5EF4-FFF2-40B4-BE49-F238E27FC236}">
                <a16:creationId xmlns:a16="http://schemas.microsoft.com/office/drawing/2014/main" id="{04EEE5F9-F9B2-6C33-7EED-D2719EEFBAC1}"/>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904979" y="5546742"/>
            <a:ext cx="1292352" cy="1316016"/>
          </a:xfrm>
          <a:prstGeom prst="rect">
            <a:avLst/>
          </a:prstGeom>
        </p:spPr>
      </p:pic>
    </p:spTree>
    <p:extLst>
      <p:ext uri="{BB962C8B-B14F-4D97-AF65-F5344CB8AC3E}">
        <p14:creationId xmlns:p14="http://schemas.microsoft.com/office/powerpoint/2010/main" val="134805268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childTnLst>
                                </p:cTn>
                              </p:par>
                            </p:childTnLst>
                          </p:cTn>
                        </p:par>
                        <p:par>
                          <p:cTn id="12" fill="hold">
                            <p:stCondLst>
                              <p:cond delay="2000"/>
                            </p:stCondLst>
                            <p:childTnLst>
                              <p:par>
                                <p:cTn id="13" presetID="2" presetClass="entr" presetSubtype="2"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1000" fill="hold"/>
                                        <p:tgtEl>
                                          <p:spTgt spid="20"/>
                                        </p:tgtEl>
                                        <p:attrNameLst>
                                          <p:attrName>ppt_x</p:attrName>
                                        </p:attrNameLst>
                                      </p:cBhvr>
                                      <p:tavLst>
                                        <p:tav tm="0">
                                          <p:val>
                                            <p:strVal val="1+#ppt_w/2"/>
                                          </p:val>
                                        </p:tav>
                                        <p:tav tm="100000">
                                          <p:val>
                                            <p:strVal val="#ppt_x"/>
                                          </p:val>
                                        </p:tav>
                                      </p:tavLst>
                                    </p:anim>
                                    <p:anim calcmode="lin" valueType="num">
                                      <p:cBhvr additive="base">
                                        <p:cTn id="16" dur="1000" fill="hold"/>
                                        <p:tgtEl>
                                          <p:spTgt spid="20"/>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000" fill="hold"/>
                                        <p:tgtEl>
                                          <p:spTgt spid="13"/>
                                        </p:tgtEl>
                                        <p:attrNameLst>
                                          <p:attrName>ppt_x</p:attrName>
                                        </p:attrNameLst>
                                      </p:cBhvr>
                                      <p:tavLst>
                                        <p:tav tm="0">
                                          <p:val>
                                            <p:strVal val="1+#ppt_w/2"/>
                                          </p:val>
                                        </p:tav>
                                        <p:tav tm="100000">
                                          <p:val>
                                            <p:strVal val="#ppt_x"/>
                                          </p:val>
                                        </p:tav>
                                      </p:tavLst>
                                    </p:anim>
                                    <p:anim calcmode="lin" valueType="num">
                                      <p:cBhvr additive="base">
                                        <p:cTn id="20" dur="1000" fill="hold"/>
                                        <p:tgtEl>
                                          <p:spTgt spid="13"/>
                                        </p:tgtEl>
                                        <p:attrNameLst>
                                          <p:attrName>ppt_y</p:attrName>
                                        </p:attrNameLst>
                                      </p:cBhvr>
                                      <p:tavLst>
                                        <p:tav tm="0">
                                          <p:val>
                                            <p:strVal val="#ppt_y"/>
                                          </p:val>
                                        </p:tav>
                                        <p:tav tm="100000">
                                          <p:val>
                                            <p:strVal val="#ppt_y"/>
                                          </p:val>
                                        </p:tav>
                                      </p:tavLst>
                                    </p:anim>
                                  </p:childTnLst>
                                </p:cTn>
                              </p:par>
                            </p:childTnLst>
                          </p:cTn>
                        </p:par>
                        <p:par>
                          <p:cTn id="21" fill="hold">
                            <p:stCondLst>
                              <p:cond delay="3000"/>
                            </p:stCondLst>
                            <p:childTnLst>
                              <p:par>
                                <p:cTn id="22" presetID="2" presetClass="entr" presetSubtype="8"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additive="base">
                                        <p:cTn id="24" dur="1000" fill="hold"/>
                                        <p:tgtEl>
                                          <p:spTgt spid="24"/>
                                        </p:tgtEl>
                                        <p:attrNameLst>
                                          <p:attrName>ppt_x</p:attrName>
                                        </p:attrNameLst>
                                      </p:cBhvr>
                                      <p:tavLst>
                                        <p:tav tm="0">
                                          <p:val>
                                            <p:strVal val="0-#ppt_w/2"/>
                                          </p:val>
                                        </p:tav>
                                        <p:tav tm="100000">
                                          <p:val>
                                            <p:strVal val="#ppt_x"/>
                                          </p:val>
                                        </p:tav>
                                      </p:tavLst>
                                    </p:anim>
                                    <p:anim calcmode="lin" valueType="num">
                                      <p:cBhvr additive="base">
                                        <p:cTn id="25" dur="1000" fill="hold"/>
                                        <p:tgtEl>
                                          <p:spTgt spid="24"/>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1000" fill="hold"/>
                                        <p:tgtEl>
                                          <p:spTgt spid="16"/>
                                        </p:tgtEl>
                                        <p:attrNameLst>
                                          <p:attrName>ppt_x</p:attrName>
                                        </p:attrNameLst>
                                      </p:cBhvr>
                                      <p:tavLst>
                                        <p:tav tm="0">
                                          <p:val>
                                            <p:strVal val="0-#ppt_w/2"/>
                                          </p:val>
                                        </p:tav>
                                        <p:tav tm="100000">
                                          <p:val>
                                            <p:strVal val="#ppt_x"/>
                                          </p:val>
                                        </p:tav>
                                      </p:tavLst>
                                    </p:anim>
                                    <p:anim calcmode="lin" valueType="num">
                                      <p:cBhvr additive="base">
                                        <p:cTn id="29" dur="1000" fill="hold"/>
                                        <p:tgtEl>
                                          <p:spTgt spid="16"/>
                                        </p:tgtEl>
                                        <p:attrNameLst>
                                          <p:attrName>ppt_y</p:attrName>
                                        </p:attrNameLst>
                                      </p:cBhvr>
                                      <p:tavLst>
                                        <p:tav tm="0">
                                          <p:val>
                                            <p:strVal val="#ppt_y"/>
                                          </p:val>
                                        </p:tav>
                                        <p:tav tm="100000">
                                          <p:val>
                                            <p:strVal val="#ppt_y"/>
                                          </p:val>
                                        </p:tav>
                                      </p:tavLst>
                                    </p:anim>
                                  </p:childTnLst>
                                </p:cTn>
                              </p:par>
                            </p:childTnLst>
                          </p:cTn>
                        </p:par>
                        <p:par>
                          <p:cTn id="30" fill="hold">
                            <p:stCondLst>
                              <p:cond delay="4000"/>
                            </p:stCondLst>
                            <p:childTnLst>
                              <p:par>
                                <p:cTn id="31" presetID="10"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6B3D5F-3BE7-6E09-8754-896F14CF8317}"/>
              </a:ext>
            </a:extLst>
          </p:cNvPr>
          <p:cNvSpPr>
            <a:spLocks noGrp="1"/>
          </p:cNvSpPr>
          <p:nvPr>
            <p:ph type="ctrTitle"/>
          </p:nvPr>
        </p:nvSpPr>
        <p:spPr>
          <a:xfrm>
            <a:off x="1313999" y="-2548804"/>
            <a:ext cx="9144000" cy="2387600"/>
          </a:xfrm>
        </p:spPr>
        <p:txBody>
          <a:bodyPr>
            <a:normAutofit fontScale="90000"/>
          </a:bodyPr>
          <a:lstStyle/>
          <a:p>
            <a:r>
              <a:rPr lang="en-US" dirty="0"/>
              <a:t>Why did Norwich become such an important medieval city?</a:t>
            </a:r>
          </a:p>
        </p:txBody>
      </p:sp>
      <p:grpSp>
        <p:nvGrpSpPr>
          <p:cNvPr id="14" name="Group 13" descr="What was the medieval period?&#10;">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descr="&#10;">
              <a:extLst>
                <a:ext uri="{FF2B5EF4-FFF2-40B4-BE49-F238E27FC236}">
                  <a16:creationId xmlns:a16="http://schemas.microsoft.com/office/drawing/2014/main" id="{029D932F-C3B1-0326-BE7B-8610BF323246}"/>
                </a:ext>
              </a:extLst>
            </p:cNvPr>
            <p:cNvSpPr txBox="1"/>
            <p:nvPr/>
          </p:nvSpPr>
          <p:spPr>
            <a:xfrm>
              <a:off x="982808" y="1069902"/>
              <a:ext cx="4569088"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What was the medieval period?</a:t>
              </a:r>
            </a:p>
          </p:txBody>
        </p:sp>
      </p:grpSp>
      <p:grpSp>
        <p:nvGrpSpPr>
          <p:cNvPr id="17" name="Group 16" descr="What industries helped the city grow?&#10;">
            <a:extLst>
              <a:ext uri="{FF2B5EF4-FFF2-40B4-BE49-F238E27FC236}">
                <a16:creationId xmlns:a16="http://schemas.microsoft.com/office/drawing/2014/main" id="{BB0FF705-DCA4-D69D-7529-B87E64C26D5B}"/>
              </a:ext>
            </a:extLst>
          </p:cNvPr>
          <p:cNvGrpSpPr/>
          <p:nvPr/>
        </p:nvGrpSpPr>
        <p:grpSpPr>
          <a:xfrm>
            <a:off x="6164879" y="454349"/>
            <a:ext cx="5498354" cy="2123658"/>
            <a:chOff x="6164879" y="454349"/>
            <a:chExt cx="5498354" cy="2123658"/>
          </a:xfrm>
        </p:grpSpPr>
        <p:sp>
          <p:nvSpPr>
            <p:cNvPr id="18" name="Rectangle 17">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descr="&#10;">
              <a:extLst>
                <a:ext uri="{FF2B5EF4-FFF2-40B4-BE49-F238E27FC236}">
                  <a16:creationId xmlns:a16="http://schemas.microsoft.com/office/drawing/2014/main" id="{BD5A7856-FA7B-07BE-9968-EF291D5E4E6D}"/>
                </a:ext>
              </a:extLst>
            </p:cNvPr>
            <p:cNvSpPr txBox="1"/>
            <p:nvPr/>
          </p:nvSpPr>
          <p:spPr>
            <a:xfrm>
              <a:off x="6640217" y="1069902"/>
              <a:ext cx="454767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What industries helped the city grow?</a:t>
              </a:r>
            </a:p>
          </p:txBody>
        </p:sp>
      </p:grpSp>
      <p:sp>
        <p:nvSpPr>
          <p:cNvPr id="11" name="TextBox 10">
            <a:extLst>
              <a:ext uri="{FF2B5EF4-FFF2-40B4-BE49-F238E27FC236}">
                <a16:creationId xmlns:a16="http://schemas.microsoft.com/office/drawing/2014/main" id="{C9DE474D-C648-979F-EEEB-3C7D530F59E7}"/>
              </a:ext>
            </a:extLst>
          </p:cNvPr>
          <p:cNvSpPr txBox="1"/>
          <p:nvPr/>
        </p:nvSpPr>
        <p:spPr>
          <a:xfrm>
            <a:off x="445847" y="2753413"/>
            <a:ext cx="11217386" cy="1077218"/>
          </a:xfrm>
          <a:prstGeom prst="rect">
            <a:avLst/>
          </a:prstGeom>
          <a:noFill/>
        </p:spPr>
        <p:txBody>
          <a:bodyPr wrap="square">
            <a:spAutoFit/>
          </a:bodyPr>
          <a:lstStyle/>
          <a:p>
            <a:pPr algn="ctr"/>
            <a:r>
              <a:rPr lang="en-GB" sz="3200" dirty="0">
                <a:solidFill>
                  <a:srgbClr val="F49734"/>
                </a:solidFill>
                <a:latin typeface="Superclarendon Rg" panose="02000505080000020003" pitchFamily="2" charset="77"/>
              </a:rPr>
              <a:t>Why did Norwich become such an important medieval city?</a:t>
            </a:r>
          </a:p>
        </p:txBody>
      </p:sp>
      <p:grpSp>
        <p:nvGrpSpPr>
          <p:cNvPr id="20" name="Group 19" descr="What important buildings were built during the medieval period?&#10;">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descr="&#10;">
              <a:extLst>
                <a:ext uri="{FF2B5EF4-FFF2-40B4-BE49-F238E27FC236}">
                  <a16:creationId xmlns:a16="http://schemas.microsoft.com/office/drawing/2014/main" id="{BE5EF4A7-564C-1CBB-1B83-6B35573A35B4}"/>
                </a:ext>
              </a:extLst>
            </p:cNvPr>
            <p:cNvSpPr txBox="1"/>
            <p:nvPr/>
          </p:nvSpPr>
          <p:spPr>
            <a:xfrm>
              <a:off x="648700" y="4453877"/>
              <a:ext cx="523729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What important buildings were built during the medieval period?</a:t>
              </a:r>
            </a:p>
          </p:txBody>
        </p:sp>
      </p:grpSp>
      <p:grpSp>
        <p:nvGrpSpPr>
          <p:cNvPr id="23" name="Group 22" descr="What had Norwich become by the end of the medieval period?&#10;">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descr="&#10;">
              <a:extLst>
                <a:ext uri="{FF2B5EF4-FFF2-40B4-BE49-F238E27FC236}">
                  <a16:creationId xmlns:a16="http://schemas.microsoft.com/office/drawing/2014/main" id="{842127DB-E600-D7E0-5A94-1FF7F7902DCB}"/>
                </a:ext>
              </a:extLst>
            </p:cNvPr>
            <p:cNvSpPr txBox="1"/>
            <p:nvPr/>
          </p:nvSpPr>
          <p:spPr>
            <a:xfrm>
              <a:off x="6640217" y="4453877"/>
              <a:ext cx="454767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What had Norwich become by the end of the medieval period?</a:t>
              </a:r>
            </a:p>
          </p:txBody>
        </p:sp>
      </p:grpSp>
      <p:pic>
        <p:nvPicPr>
          <p:cNvPr id="3" name="Picture 2">
            <a:extLst>
              <a:ext uri="{FF2B5EF4-FFF2-40B4-BE49-F238E27FC236}">
                <a16:creationId xmlns:a16="http://schemas.microsoft.com/office/drawing/2014/main" id="{7AAECBA0-3B76-5EFE-AA25-DC92CE237D8D}"/>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776153" y="5622381"/>
            <a:ext cx="1415845" cy="1235619"/>
          </a:xfrm>
          <a:prstGeom prst="rect">
            <a:avLst/>
          </a:prstGeom>
        </p:spPr>
      </p:pic>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CA4E0D3-7300-73DA-AABB-81CD1C8E6AE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E4BB259-53A2-C96D-E73C-3540FF4C9A05}"/>
              </a:ext>
            </a:extLst>
          </p:cNvPr>
          <p:cNvSpPr>
            <a:spLocks noGrp="1"/>
          </p:cNvSpPr>
          <p:nvPr>
            <p:ph type="title"/>
          </p:nvPr>
        </p:nvSpPr>
        <p:spPr>
          <a:xfrm>
            <a:off x="4671551" y="-1387570"/>
            <a:ext cx="2848897" cy="986401"/>
          </a:xfrm>
        </p:spPr>
        <p:txBody>
          <a:bodyPr/>
          <a:lstStyle/>
          <a:p>
            <a:r>
              <a:rPr lang="en-US" dirty="0"/>
              <a:t>City Walls</a:t>
            </a:r>
          </a:p>
        </p:txBody>
      </p:sp>
      <p:sp>
        <p:nvSpPr>
          <p:cNvPr id="4" name="TextBox 3">
            <a:extLst>
              <a:ext uri="{FF2B5EF4-FFF2-40B4-BE49-F238E27FC236}">
                <a16:creationId xmlns:a16="http://schemas.microsoft.com/office/drawing/2014/main" id="{C1105594-3F3B-8C64-5B64-240BAA035C25}"/>
              </a:ext>
            </a:extLst>
          </p:cNvPr>
          <p:cNvSpPr txBox="1"/>
          <p:nvPr/>
        </p:nvSpPr>
        <p:spPr>
          <a:xfrm>
            <a:off x="0" y="-114054"/>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important buildings were buil</a:t>
            </a:r>
            <a:r>
              <a:rPr lang="en-GB" sz="1100" dirty="0">
                <a:latin typeface="Superclarendon Rg" panose="02000505080000020003" pitchFamily="2" charset="77"/>
              </a:rPr>
              <a:t>t during the medieval period?</a:t>
            </a:r>
            <a:endParaRPr lang="en-GB" sz="1100" dirty="0">
              <a:effectLst/>
              <a:latin typeface="Superclarendon Rg" panose="02000505080000020003" pitchFamily="2" charset="77"/>
            </a:endParaRPr>
          </a:p>
        </p:txBody>
      </p:sp>
      <p:sp>
        <p:nvSpPr>
          <p:cNvPr id="2" name="Title 1">
            <a:extLst>
              <a:ext uri="{FF2B5EF4-FFF2-40B4-BE49-F238E27FC236}">
                <a16:creationId xmlns:a16="http://schemas.microsoft.com/office/drawing/2014/main" id="{677B3C90-451E-0EBB-50DB-4BA9F1A157EA}"/>
              </a:ext>
            </a:extLst>
          </p:cNvPr>
          <p:cNvSpPr txBox="1">
            <a:spLocks/>
          </p:cNvSpPr>
          <p:nvPr/>
        </p:nvSpPr>
        <p:spPr>
          <a:xfrm>
            <a:off x="494269" y="325006"/>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City Walls</a:t>
            </a:r>
          </a:p>
        </p:txBody>
      </p:sp>
      <p:grpSp>
        <p:nvGrpSpPr>
          <p:cNvPr id="10" name="Group 9" descr="Norwich black tower, part of the city wall.&#10;">
            <a:extLst>
              <a:ext uri="{FF2B5EF4-FFF2-40B4-BE49-F238E27FC236}">
                <a16:creationId xmlns:a16="http://schemas.microsoft.com/office/drawing/2014/main" id="{9D25BDE4-E437-E124-CB39-AE82DC04B77A}"/>
              </a:ext>
            </a:extLst>
          </p:cNvPr>
          <p:cNvGrpSpPr/>
          <p:nvPr/>
        </p:nvGrpSpPr>
        <p:grpSpPr>
          <a:xfrm>
            <a:off x="8047812" y="325006"/>
            <a:ext cx="3999997" cy="684803"/>
            <a:chOff x="5121850" y="2417403"/>
            <a:chExt cx="3999997" cy="684803"/>
          </a:xfrm>
        </p:grpSpPr>
        <p:pic>
          <p:nvPicPr>
            <p:cNvPr id="11" name="Picture 10">
              <a:extLst>
                <a:ext uri="{FF2B5EF4-FFF2-40B4-BE49-F238E27FC236}">
                  <a16:creationId xmlns:a16="http://schemas.microsoft.com/office/drawing/2014/main" id="{D810AFAA-080A-96B0-76F4-6F3BFDC50F3B}"/>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400000" flipV="1">
              <a:off x="5071153" y="2510827"/>
              <a:ext cx="350267" cy="248874"/>
            </a:xfrm>
            <a:prstGeom prst="rect">
              <a:avLst/>
            </a:prstGeom>
          </p:spPr>
        </p:pic>
        <p:sp>
          <p:nvSpPr>
            <p:cNvPr id="12" name="TextBox 11">
              <a:extLst>
                <a:ext uri="{FF2B5EF4-FFF2-40B4-BE49-F238E27FC236}">
                  <a16:creationId xmlns:a16="http://schemas.microsoft.com/office/drawing/2014/main" id="{4A082F20-4865-1920-4469-851C13A60E0F}"/>
                </a:ext>
              </a:extLst>
            </p:cNvPr>
            <p:cNvSpPr txBox="1"/>
            <p:nvPr/>
          </p:nvSpPr>
          <p:spPr>
            <a:xfrm>
              <a:off x="5276103" y="2417403"/>
              <a:ext cx="3845744" cy="684803"/>
            </a:xfrm>
            <a:prstGeom prst="rect">
              <a:avLst/>
            </a:prstGeom>
            <a:noFill/>
          </p:spPr>
          <p:txBody>
            <a:bodyPr wrap="square">
              <a:spAutoFit/>
            </a:bodyPr>
            <a:lstStyle/>
            <a:p>
              <a:pPr>
                <a:lnSpc>
                  <a:spcPct val="150000"/>
                </a:lnSpc>
              </a:pPr>
              <a:r>
                <a:rPr lang="en-GB" sz="1100" dirty="0">
                  <a:latin typeface="Linkpen 17a Print" panose="03050602060000000000" pitchFamily="66" charset="77"/>
                </a:rPr>
                <a:t>Norwich Black Tower, part of the city wall.</a:t>
              </a:r>
            </a:p>
            <a:p>
              <a:pPr>
                <a:lnSpc>
                  <a:spcPct val="150000"/>
                </a:lnSpc>
              </a:pPr>
              <a:endParaRPr lang="en-GB" sz="1600" dirty="0">
                <a:latin typeface="Linkpen 17a Print" panose="03050602060000000000" pitchFamily="66" charset="77"/>
              </a:endParaRPr>
            </a:p>
          </p:txBody>
        </p:sp>
      </p:grpSp>
      <p:sp>
        <p:nvSpPr>
          <p:cNvPr id="13" name="TextBox 12">
            <a:extLst>
              <a:ext uri="{FF2B5EF4-FFF2-40B4-BE49-F238E27FC236}">
                <a16:creationId xmlns:a16="http://schemas.microsoft.com/office/drawing/2014/main" id="{4D000846-B695-E510-43DF-AED88E2C9269}"/>
              </a:ext>
            </a:extLst>
          </p:cNvPr>
          <p:cNvSpPr txBox="1"/>
          <p:nvPr/>
        </p:nvSpPr>
        <p:spPr>
          <a:xfrm>
            <a:off x="494269" y="1351526"/>
            <a:ext cx="6768680" cy="4116768"/>
          </a:xfrm>
          <a:prstGeom prst="rect">
            <a:avLst/>
          </a:prstGeom>
          <a:noFill/>
        </p:spPr>
        <p:txBody>
          <a:bodyPr wrap="square" rtlCol="0">
            <a:spAutoFit/>
          </a:bodyPr>
          <a:lstStyle/>
          <a:p>
            <a:pPr>
              <a:lnSpc>
                <a:spcPct val="150000"/>
              </a:lnSpc>
            </a:pPr>
            <a:r>
              <a:rPr lang="en-GB" sz="1600" dirty="0">
                <a:latin typeface="Linkpen 17a Print" panose="03050602060000000000" pitchFamily="66" charset="77"/>
              </a:rPr>
              <a:t>All of these buildings were enclosed within impressive city walls.</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 city walls of Norwich were built in the 1300s to help protect the city. They were some of the longest walls in Britain, even bigger than those in London!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 walls had around 40 towers and 12 gates, which helped keep the city safe from attacks. They were also used to control who could enter and leave, making sure that traders paid taxes on the goods they brought in.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Today, even though some parts have disappeared, you can still see sections of the walls around the city.</a:t>
            </a:r>
          </a:p>
        </p:txBody>
      </p:sp>
      <p:sp>
        <p:nvSpPr>
          <p:cNvPr id="5" name="Rectangle 4" descr="A photograph of Norwich black tower. It shows part of a stone wall, with archways underneath it leading to a stone tower with a small arched entry. There are people walking past the wall. ">
            <a:extLst>
              <a:ext uri="{FF2B5EF4-FFF2-40B4-BE49-F238E27FC236}">
                <a16:creationId xmlns:a16="http://schemas.microsoft.com/office/drawing/2014/main" id="{F473B54E-F4D5-AD2E-8DE8-A6B30AF26A47}"/>
              </a:ext>
            </a:extLst>
          </p:cNvPr>
          <p:cNvSpPr/>
          <p:nvPr/>
        </p:nvSpPr>
        <p:spPr>
          <a:xfrm>
            <a:off x="7600335" y="242069"/>
            <a:ext cx="4316362" cy="636520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9878A368-2592-400D-F382-87A7C7F28FA1}"/>
              </a:ext>
            </a:extLst>
          </p:cNvPr>
          <p:cNvSpPr txBox="1"/>
          <p:nvPr/>
        </p:nvSpPr>
        <p:spPr>
          <a:xfrm>
            <a:off x="9384490" y="6286773"/>
            <a:ext cx="1515158" cy="246221"/>
          </a:xfrm>
          <a:prstGeom prst="rect">
            <a:avLst/>
          </a:prstGeom>
          <a:noFill/>
        </p:spPr>
        <p:txBody>
          <a:bodyPr wrap="none" rtlCol="0">
            <a:spAutoFit/>
          </a:bodyPr>
          <a:lstStyle/>
          <a:p>
            <a:r>
              <a:rPr lang="en-GB" sz="1000" dirty="0">
                <a:solidFill>
                  <a:srgbClr val="749245"/>
                </a:solidFill>
                <a:latin typeface="Nunito" panose="02000503000000000000" pitchFamily="2" charset="77"/>
              </a:rPr>
              <a:t>© Alamy ref:2G3HATH</a:t>
            </a:r>
          </a:p>
        </p:txBody>
      </p:sp>
      <p:pic>
        <p:nvPicPr>
          <p:cNvPr id="7" name="Picture 6">
            <a:extLst>
              <a:ext uri="{FF2B5EF4-FFF2-40B4-BE49-F238E27FC236}">
                <a16:creationId xmlns:a16="http://schemas.microsoft.com/office/drawing/2014/main" id="{1155A20E-2820-D95A-2AEB-E960F92F431A}"/>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899648" y="5541264"/>
            <a:ext cx="1292352" cy="1316016"/>
          </a:xfrm>
          <a:prstGeom prst="rect">
            <a:avLst/>
          </a:prstGeom>
        </p:spPr>
      </p:pic>
    </p:spTree>
    <p:extLst>
      <p:ext uri="{BB962C8B-B14F-4D97-AF65-F5344CB8AC3E}">
        <p14:creationId xmlns:p14="http://schemas.microsoft.com/office/powerpoint/2010/main" val="207732992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3">
                                            <p:txEl>
                                              <p:pRg st="0" end="0"/>
                                            </p:txEl>
                                          </p:spTgt>
                                        </p:tgtEl>
                                        <p:attrNameLst>
                                          <p:attrName>style.visibility</p:attrName>
                                        </p:attrNameLst>
                                      </p:cBhvr>
                                      <p:to>
                                        <p:strVal val="visible"/>
                                      </p:to>
                                    </p:set>
                                    <p:animEffect transition="in" filter="fade">
                                      <p:cBhvr>
                                        <p:cTn id="11" dur="1000"/>
                                        <p:tgtEl>
                                          <p:spTgt spid="13">
                                            <p:txEl>
                                              <p:pRg st="0" end="0"/>
                                            </p:txEl>
                                          </p:spTgt>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animEffect transition="in" filter="fade">
                                      <p:cBhvr>
                                        <p:cTn id="15" dur="1000"/>
                                        <p:tgtEl>
                                          <p:spTgt spid="13">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13">
                                            <p:txEl>
                                              <p:pRg st="4" end="4"/>
                                            </p:txEl>
                                          </p:spTgt>
                                        </p:tgtEl>
                                        <p:attrNameLst>
                                          <p:attrName>style.visibility</p:attrName>
                                        </p:attrNameLst>
                                      </p:cBhvr>
                                      <p:to>
                                        <p:strVal val="visible"/>
                                      </p:to>
                                    </p:set>
                                    <p:animEffect transition="in" filter="fade">
                                      <p:cBhvr>
                                        <p:cTn id="19" dur="1000"/>
                                        <p:tgtEl>
                                          <p:spTgt spid="13">
                                            <p:txEl>
                                              <p:pRg st="4" end="4"/>
                                            </p:txEl>
                                          </p:spTgt>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13">
                                            <p:txEl>
                                              <p:pRg st="6" end="6"/>
                                            </p:txEl>
                                          </p:spTgt>
                                        </p:tgtEl>
                                        <p:attrNameLst>
                                          <p:attrName>style.visibility</p:attrName>
                                        </p:attrNameLst>
                                      </p:cBhvr>
                                      <p:to>
                                        <p:strVal val="visible"/>
                                      </p:to>
                                    </p:set>
                                    <p:animEffect transition="in" filter="fade">
                                      <p:cBhvr>
                                        <p:cTn id="23" dur="1000"/>
                                        <p:tgtEl>
                                          <p:spTgt spid="13">
                                            <p:txEl>
                                              <p:pRg st="6" end="6"/>
                                            </p:txEl>
                                          </p:spTgt>
                                        </p:tgtEl>
                                      </p:cBhvr>
                                    </p:animEffect>
                                  </p:childTnLst>
                                </p:cTn>
                              </p:par>
                            </p:childTnLst>
                          </p:cTn>
                        </p:par>
                        <p:par>
                          <p:cTn id="24" fill="hold">
                            <p:stCondLst>
                              <p:cond delay="5000"/>
                            </p:stCondLst>
                            <p:childTnLst>
                              <p:par>
                                <p:cTn id="25" presetID="2" presetClass="entr" presetSubtype="1"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1000" fill="hold"/>
                                        <p:tgtEl>
                                          <p:spTgt spid="10"/>
                                        </p:tgtEl>
                                        <p:attrNameLst>
                                          <p:attrName>ppt_x</p:attrName>
                                        </p:attrNameLst>
                                      </p:cBhvr>
                                      <p:tavLst>
                                        <p:tav tm="0">
                                          <p:val>
                                            <p:strVal val="#ppt_x"/>
                                          </p:val>
                                        </p:tav>
                                        <p:tav tm="100000">
                                          <p:val>
                                            <p:strVal val="#ppt_x"/>
                                          </p:val>
                                        </p:tav>
                                      </p:tavLst>
                                    </p:anim>
                                    <p:anim calcmode="lin" valueType="num">
                                      <p:cBhvr additive="base">
                                        <p:cTn id="28" dur="10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7E3A948-A657-EC85-3AAE-16B5E289B144}"/>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3F9C839-7E1D-26E5-93B4-8983D8E36540}"/>
              </a:ext>
            </a:extLst>
          </p:cNvPr>
          <p:cNvSpPr>
            <a:spLocks noGrp="1"/>
          </p:cNvSpPr>
          <p:nvPr>
            <p:ph type="title"/>
          </p:nvPr>
        </p:nvSpPr>
        <p:spPr>
          <a:xfrm>
            <a:off x="2006174" y="-1724568"/>
            <a:ext cx="7381568" cy="1325563"/>
          </a:xfrm>
        </p:spPr>
        <p:txBody>
          <a:bodyPr/>
          <a:lstStyle/>
          <a:p>
            <a:r>
              <a:rPr lang="en-US" dirty="0"/>
              <a:t>The end of the medieval period</a:t>
            </a:r>
          </a:p>
        </p:txBody>
      </p:sp>
      <p:sp>
        <p:nvSpPr>
          <p:cNvPr id="4" name="TextBox 3">
            <a:extLst>
              <a:ext uri="{FF2B5EF4-FFF2-40B4-BE49-F238E27FC236}">
                <a16:creationId xmlns:a16="http://schemas.microsoft.com/office/drawing/2014/main" id="{06F692A1-E7B4-018C-E69B-94AC1CE9F246}"/>
              </a:ext>
            </a:extLst>
          </p:cNvPr>
          <p:cNvSpPr txBox="1"/>
          <p:nvPr/>
        </p:nvSpPr>
        <p:spPr>
          <a:xfrm>
            <a:off x="0" y="-114054"/>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had Norwich become by the end of the medieval period?</a:t>
            </a:r>
          </a:p>
        </p:txBody>
      </p:sp>
      <p:sp>
        <p:nvSpPr>
          <p:cNvPr id="2" name="Title 1">
            <a:extLst>
              <a:ext uri="{FF2B5EF4-FFF2-40B4-BE49-F238E27FC236}">
                <a16:creationId xmlns:a16="http://schemas.microsoft.com/office/drawing/2014/main" id="{7D3F9F24-19BE-35A8-5429-081493110BA2}"/>
              </a:ext>
            </a:extLst>
          </p:cNvPr>
          <p:cNvSpPr txBox="1">
            <a:spLocks/>
          </p:cNvSpPr>
          <p:nvPr/>
        </p:nvSpPr>
        <p:spPr>
          <a:xfrm>
            <a:off x="494269" y="325006"/>
            <a:ext cx="10405379"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The end of the medieval period</a:t>
            </a:r>
          </a:p>
        </p:txBody>
      </p:sp>
      <p:pic>
        <p:nvPicPr>
          <p:cNvPr id="7" name="Picture 6">
            <a:extLst>
              <a:ext uri="{FF2B5EF4-FFF2-40B4-BE49-F238E27FC236}">
                <a16:creationId xmlns:a16="http://schemas.microsoft.com/office/drawing/2014/main" id="{713AE064-E2C8-B4A3-3DBB-89501CFE1F6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99648" y="720"/>
            <a:ext cx="1292352" cy="1316016"/>
          </a:xfrm>
          <a:prstGeom prst="rect">
            <a:avLst/>
          </a:prstGeom>
        </p:spPr>
      </p:pic>
      <p:sp>
        <p:nvSpPr>
          <p:cNvPr id="3" name="TextBox 2">
            <a:extLst>
              <a:ext uri="{FF2B5EF4-FFF2-40B4-BE49-F238E27FC236}">
                <a16:creationId xmlns:a16="http://schemas.microsoft.com/office/drawing/2014/main" id="{AB590CD3-690D-1C74-5EC0-38483608FE00}"/>
              </a:ext>
            </a:extLst>
          </p:cNvPr>
          <p:cNvSpPr txBox="1"/>
          <p:nvPr/>
        </p:nvSpPr>
        <p:spPr>
          <a:xfrm>
            <a:off x="644134" y="1584338"/>
            <a:ext cx="3568637" cy="4431983"/>
          </a:xfrm>
          <a:prstGeom prst="rect">
            <a:avLst/>
          </a:prstGeom>
          <a:noFill/>
        </p:spPr>
        <p:txBody>
          <a:bodyPr wrap="square" rtlCol="0">
            <a:spAutoFit/>
          </a:bodyPr>
          <a:lstStyle/>
          <a:p>
            <a:pPr>
              <a:lnSpc>
                <a:spcPct val="150000"/>
              </a:lnSpc>
            </a:pPr>
            <a:r>
              <a:rPr lang="en-GB" sz="1600" dirty="0">
                <a:effectLst/>
                <a:latin typeface="Linkpen 17a Print" panose="03050602060000000000" pitchFamily="66" charset="77"/>
                <a:ea typeface="Aptos" panose="020B0004020202020204" pitchFamily="34" charset="0"/>
                <a:cs typeface="Times New Roman (Body CS)"/>
              </a:rPr>
              <a:t>By the end of the medieval period, Norwich was a thriving city with a rich cultural and economic life.</a:t>
            </a:r>
            <a:r>
              <a:rPr lang="en-GB" sz="1600" dirty="0">
                <a:effectLst/>
                <a:latin typeface="Linkpen 17a Print" panose="03050602060000000000" pitchFamily="66" charset="77"/>
              </a:rPr>
              <a:t> </a:t>
            </a:r>
          </a:p>
          <a:p>
            <a:pPr>
              <a:lnSpc>
                <a:spcPct val="150000"/>
              </a:lnSpc>
            </a:pPr>
            <a:endParaRPr lang="en-GB" sz="1600" dirty="0">
              <a:latin typeface="Linkpen 17a Print" panose="03050602060000000000" pitchFamily="66" charset="77"/>
            </a:endParaRPr>
          </a:p>
          <a:p>
            <a:pPr>
              <a:lnSpc>
                <a:spcPct val="150000"/>
              </a:lnSpc>
            </a:pPr>
            <a:r>
              <a:rPr lang="en-GB" sz="1600" kern="100" dirty="0">
                <a:effectLst/>
                <a:latin typeface="Linkpen 17a Print" panose="03050602060000000000" pitchFamily="66" charset="77"/>
                <a:ea typeface="Aptos" panose="020B0004020202020204" pitchFamily="34" charset="0"/>
                <a:cs typeface="Times New Roman (Body CS)"/>
              </a:rPr>
              <a:t>It was a combination of its thriving industries, bustling markets and the incredible buildings that still stand today that made it such an important medieval city. </a:t>
            </a:r>
            <a:endParaRPr lang="en-GB" sz="1600" dirty="0">
              <a:latin typeface="Linkpen 17a Print" panose="03050602060000000000" pitchFamily="66" charset="77"/>
            </a:endParaRPr>
          </a:p>
          <a:p>
            <a:endParaRPr lang="en-GB" dirty="0"/>
          </a:p>
        </p:txBody>
      </p:sp>
      <p:grpSp>
        <p:nvGrpSpPr>
          <p:cNvPr id="13" name="Group 12" descr="A picture of an old map from 1581, showing Norwich at the end of the medieval period. The map shows an arial shot of a town, with houses that have red roofs. Surrounding the town are big fields. ">
            <a:extLst>
              <a:ext uri="{FF2B5EF4-FFF2-40B4-BE49-F238E27FC236}">
                <a16:creationId xmlns:a16="http://schemas.microsoft.com/office/drawing/2014/main" id="{B5689386-868C-82FC-8239-7C33663F1730}"/>
              </a:ext>
            </a:extLst>
          </p:cNvPr>
          <p:cNvGrpSpPr/>
          <p:nvPr/>
        </p:nvGrpSpPr>
        <p:grpSpPr>
          <a:xfrm>
            <a:off x="4654464" y="1316736"/>
            <a:ext cx="6431092" cy="4361681"/>
            <a:chOff x="4582161" y="1316736"/>
            <a:chExt cx="6431092" cy="4361681"/>
          </a:xfrm>
        </p:grpSpPr>
        <p:pic>
          <p:nvPicPr>
            <p:cNvPr id="8" name="Picture 7">
              <a:extLst>
                <a:ext uri="{FF2B5EF4-FFF2-40B4-BE49-F238E27FC236}">
                  <a16:creationId xmlns:a16="http://schemas.microsoft.com/office/drawing/2014/main" id="{7CFB9470-052F-9BC2-D98A-9B7DE3A4FD2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82161" y="1316736"/>
              <a:ext cx="6431092" cy="4361681"/>
            </a:xfrm>
            <a:prstGeom prst="rect">
              <a:avLst/>
            </a:prstGeom>
            <a:ln w="19050">
              <a:solidFill>
                <a:schemeClr val="tx1"/>
              </a:solidFill>
            </a:ln>
          </p:spPr>
        </p:pic>
        <p:sp>
          <p:nvSpPr>
            <p:cNvPr id="12" name="TextBox 11">
              <a:extLst>
                <a:ext uri="{FF2B5EF4-FFF2-40B4-BE49-F238E27FC236}">
                  <a16:creationId xmlns:a16="http://schemas.microsoft.com/office/drawing/2014/main" id="{1CF0CB25-4207-F37E-99AC-7A2A1AE8E6A0}"/>
                </a:ext>
              </a:extLst>
            </p:cNvPr>
            <p:cNvSpPr txBox="1"/>
            <p:nvPr/>
          </p:nvSpPr>
          <p:spPr>
            <a:xfrm>
              <a:off x="4582161" y="1388697"/>
              <a:ext cx="1510350" cy="246221"/>
            </a:xfrm>
            <a:prstGeom prst="rect">
              <a:avLst/>
            </a:prstGeom>
            <a:noFill/>
          </p:spPr>
          <p:txBody>
            <a:bodyPr wrap="none" rtlCol="0">
              <a:spAutoFit/>
            </a:bodyPr>
            <a:lstStyle/>
            <a:p>
              <a:r>
                <a:rPr lang="en-GB" sz="1000" dirty="0">
                  <a:solidFill>
                    <a:schemeClr val="bg1">
                      <a:lumMod val="95000"/>
                    </a:schemeClr>
                  </a:solidFill>
                  <a:latin typeface="Nunito" panose="02000503000000000000" pitchFamily="2" charset="77"/>
                </a:rPr>
                <a:t>© Alamy ref: 2XJH9KB</a:t>
              </a:r>
            </a:p>
          </p:txBody>
        </p:sp>
      </p:grpSp>
      <p:grpSp>
        <p:nvGrpSpPr>
          <p:cNvPr id="9" name="Group 8" descr="A 1581 map by Georg Braun and Frans Hogenberg showing Norwich at the end of the medieval period. &#10;">
            <a:extLst>
              <a:ext uri="{FF2B5EF4-FFF2-40B4-BE49-F238E27FC236}">
                <a16:creationId xmlns:a16="http://schemas.microsoft.com/office/drawing/2014/main" id="{9E24E550-50E7-A984-F6E2-8FF7BA14E306}"/>
              </a:ext>
            </a:extLst>
          </p:cNvPr>
          <p:cNvGrpSpPr/>
          <p:nvPr/>
        </p:nvGrpSpPr>
        <p:grpSpPr>
          <a:xfrm>
            <a:off x="4299133" y="5800877"/>
            <a:ext cx="7141753" cy="984885"/>
            <a:chOff x="5121850" y="2417403"/>
            <a:chExt cx="7141753" cy="984885"/>
          </a:xfrm>
        </p:grpSpPr>
        <p:pic>
          <p:nvPicPr>
            <p:cNvPr id="10" name="Picture 9">
              <a:extLst>
                <a:ext uri="{FF2B5EF4-FFF2-40B4-BE49-F238E27FC236}">
                  <a16:creationId xmlns:a16="http://schemas.microsoft.com/office/drawing/2014/main" id="{7FF8333B-1B67-38B6-2CB6-9B410851AA28}"/>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11" name="TextBox 10">
              <a:extLst>
                <a:ext uri="{FF2B5EF4-FFF2-40B4-BE49-F238E27FC236}">
                  <a16:creationId xmlns:a16="http://schemas.microsoft.com/office/drawing/2014/main" id="{9A64EDF6-3710-A192-B38A-93B813C8C20E}"/>
                </a:ext>
              </a:extLst>
            </p:cNvPr>
            <p:cNvSpPr txBox="1"/>
            <p:nvPr/>
          </p:nvSpPr>
          <p:spPr>
            <a:xfrm>
              <a:off x="5276103" y="2417403"/>
              <a:ext cx="6987500" cy="984885"/>
            </a:xfrm>
            <a:prstGeom prst="rect">
              <a:avLst/>
            </a:prstGeom>
            <a:noFill/>
          </p:spPr>
          <p:txBody>
            <a:bodyPr wrap="square">
              <a:spAutoFit/>
            </a:bodyPr>
            <a:lstStyle/>
            <a:p>
              <a:pPr algn="ctr">
                <a:lnSpc>
                  <a:spcPct val="150000"/>
                </a:lnSpc>
              </a:pPr>
              <a:r>
                <a:rPr lang="en-GB" sz="1200" dirty="0">
                  <a:latin typeface="Linkpen 17a Print" panose="03050602060000000000" pitchFamily="66" charset="77"/>
                </a:rPr>
                <a:t>A 1581 map by Georg Braun and Frans </a:t>
              </a:r>
              <a:r>
                <a:rPr lang="en-GB" sz="1200" dirty="0" err="1">
                  <a:latin typeface="Linkpen 17a Print" panose="03050602060000000000" pitchFamily="66" charset="77"/>
                </a:rPr>
                <a:t>Hogenberg</a:t>
              </a:r>
              <a:r>
                <a:rPr lang="en-GB" sz="1200" dirty="0">
                  <a:latin typeface="Linkpen 17a Print" panose="03050602060000000000" pitchFamily="66" charset="77"/>
                </a:rPr>
                <a:t> showing Norwich at the end of the medieval period. </a:t>
              </a:r>
            </a:p>
            <a:p>
              <a:pPr>
                <a:lnSpc>
                  <a:spcPct val="150000"/>
                </a:lnSpc>
              </a:pPr>
              <a:endParaRPr lang="en-GB" sz="1600" dirty="0">
                <a:latin typeface="Linkpen 17a Print" panose="03050602060000000000" pitchFamily="66" charset="77"/>
              </a:endParaRPr>
            </a:p>
          </p:txBody>
        </p:sp>
      </p:grpSp>
    </p:spTree>
    <p:extLst>
      <p:ext uri="{BB962C8B-B14F-4D97-AF65-F5344CB8AC3E}">
        <p14:creationId xmlns:p14="http://schemas.microsoft.com/office/powerpoint/2010/main" val="29312848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1000"/>
                                        <p:tgtEl>
                                          <p:spTgt spid="3">
                                            <p:txEl>
                                              <p:pRg st="2" end="2"/>
                                            </p:txEl>
                                          </p:spTgt>
                                        </p:tgtEl>
                                      </p:cBhvr>
                                    </p:animEffect>
                                  </p:childTnLst>
                                </p:cTn>
                              </p:par>
                            </p:childTnLst>
                          </p:cTn>
                        </p:par>
                        <p:par>
                          <p:cTn id="16" fill="hold">
                            <p:stCondLst>
                              <p:cond delay="3000"/>
                            </p:stCondLst>
                            <p:childTnLst>
                              <p:par>
                                <p:cTn id="17" presetID="22" presetClass="entr" presetSubtype="4"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down)">
                                      <p:cBhvr>
                                        <p:cTn id="19" dur="1000"/>
                                        <p:tgtEl>
                                          <p:spTgt spid="13"/>
                                        </p:tgtEl>
                                      </p:cBhvr>
                                    </p:animEffect>
                                  </p:childTnLst>
                                </p:cTn>
                              </p:par>
                              <p:par>
                                <p:cTn id="20" presetID="22" presetClass="entr" presetSubtype="4"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EEB6FE1-67E3-D5BF-E66B-02C429F607C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AC0B42F-9A1A-0F19-5DE5-1B9E19F6AA18}"/>
              </a:ext>
            </a:extLst>
          </p:cNvPr>
          <p:cNvSpPr>
            <a:spLocks noGrp="1"/>
          </p:cNvSpPr>
          <p:nvPr>
            <p:ph type="title"/>
          </p:nvPr>
        </p:nvSpPr>
        <p:spPr>
          <a:xfrm>
            <a:off x="904057" y="-1679985"/>
            <a:ext cx="8266471" cy="1325563"/>
          </a:xfrm>
        </p:spPr>
        <p:txBody>
          <a:bodyPr/>
          <a:lstStyle/>
          <a:p>
            <a:r>
              <a:rPr lang="en-US" dirty="0"/>
              <a:t>What had become of Norwich by the end of the medieval period?</a:t>
            </a:r>
          </a:p>
        </p:txBody>
      </p:sp>
      <p:sp>
        <p:nvSpPr>
          <p:cNvPr id="4" name="TextBox 3">
            <a:extLst>
              <a:ext uri="{FF2B5EF4-FFF2-40B4-BE49-F238E27FC236}">
                <a16:creationId xmlns:a16="http://schemas.microsoft.com/office/drawing/2014/main" id="{AED702BC-44F4-AC4F-C71D-2AC323A8CF13}"/>
              </a:ext>
            </a:extLst>
          </p:cNvPr>
          <p:cNvSpPr txBox="1"/>
          <p:nvPr/>
        </p:nvSpPr>
        <p:spPr>
          <a:xfrm>
            <a:off x="0" y="-114054"/>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had Norwich become by the end of the medieval period?</a:t>
            </a:r>
          </a:p>
        </p:txBody>
      </p:sp>
      <p:pic>
        <p:nvPicPr>
          <p:cNvPr id="7" name="Picture 6">
            <a:extLst>
              <a:ext uri="{FF2B5EF4-FFF2-40B4-BE49-F238E27FC236}">
                <a16:creationId xmlns:a16="http://schemas.microsoft.com/office/drawing/2014/main" id="{14A376B9-884F-2A3F-6938-326501F7393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99648" y="0"/>
            <a:ext cx="1292352" cy="1316016"/>
          </a:xfrm>
          <a:prstGeom prst="rect">
            <a:avLst/>
          </a:prstGeom>
        </p:spPr>
      </p:pic>
      <p:sp>
        <p:nvSpPr>
          <p:cNvPr id="6" name="Rectangle 5" descr="A photograph of Elm Hill in Norwich. There are blue, green and red buildings on a stone street. ">
            <a:extLst>
              <a:ext uri="{FF2B5EF4-FFF2-40B4-BE49-F238E27FC236}">
                <a16:creationId xmlns:a16="http://schemas.microsoft.com/office/drawing/2014/main" id="{1BCBFB1C-73D5-5DA8-07BB-CAD32A5878C6}"/>
              </a:ext>
            </a:extLst>
          </p:cNvPr>
          <p:cNvSpPr/>
          <p:nvPr/>
        </p:nvSpPr>
        <p:spPr>
          <a:xfrm>
            <a:off x="274536" y="242069"/>
            <a:ext cx="4258135" cy="637464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E537CD8C-20B5-29F0-12E2-D43991712E5D}"/>
              </a:ext>
            </a:extLst>
          </p:cNvPr>
          <p:cNvSpPr txBox="1"/>
          <p:nvPr/>
        </p:nvSpPr>
        <p:spPr>
          <a:xfrm rot="16200000">
            <a:off x="-977089" y="5118869"/>
            <a:ext cx="2749471" cy="246221"/>
          </a:xfrm>
          <a:prstGeom prst="rect">
            <a:avLst/>
          </a:prstGeom>
          <a:noFill/>
        </p:spPr>
        <p:txBody>
          <a:bodyPr wrap="none" rtlCol="0">
            <a:spAutoFit/>
          </a:bodyPr>
          <a:lstStyle/>
          <a:p>
            <a:r>
              <a:rPr lang="en-GB" sz="1000" dirty="0">
                <a:solidFill>
                  <a:schemeClr val="bg1">
                    <a:lumMod val="65000"/>
                  </a:schemeClr>
                </a:solidFill>
                <a:latin typeface="Nunito" panose="02000503000000000000" pitchFamily="2" charset="77"/>
              </a:rPr>
              <a:t>© Public Domain from Wikimedia Commons</a:t>
            </a:r>
          </a:p>
        </p:txBody>
      </p:sp>
      <p:sp>
        <p:nvSpPr>
          <p:cNvPr id="2" name="TextBox 1">
            <a:extLst>
              <a:ext uri="{FF2B5EF4-FFF2-40B4-BE49-F238E27FC236}">
                <a16:creationId xmlns:a16="http://schemas.microsoft.com/office/drawing/2014/main" id="{663E1F9F-DCF1-975E-598C-48ECC256F089}"/>
              </a:ext>
            </a:extLst>
          </p:cNvPr>
          <p:cNvSpPr txBox="1"/>
          <p:nvPr/>
        </p:nvSpPr>
        <p:spPr>
          <a:xfrm>
            <a:off x="5037293" y="1224286"/>
            <a:ext cx="6356131" cy="4801314"/>
          </a:xfrm>
          <a:prstGeom prst="rect">
            <a:avLst/>
          </a:prstGeom>
          <a:noFill/>
        </p:spPr>
        <p:txBody>
          <a:bodyPr wrap="square" rtlCol="0">
            <a:spAutoFit/>
          </a:bodyPr>
          <a:lstStyle/>
          <a:p>
            <a:pPr>
              <a:lnSpc>
                <a:spcPct val="150000"/>
              </a:lnSpc>
            </a:pPr>
            <a:r>
              <a:rPr lang="en-GB" sz="2400" kern="100" dirty="0">
                <a:effectLst/>
                <a:latin typeface="Linkpen 17a Print" panose="03050602060000000000" pitchFamily="66" charset="77"/>
                <a:ea typeface="Aptos" panose="020B0004020202020204" pitchFamily="34" charset="0"/>
                <a:cs typeface="Times New Roman (Body CS)"/>
              </a:rPr>
              <a:t>Norwich’s medieval heritage is all around us, from the cobbled streets of Elm Hill to the bustling market at </a:t>
            </a:r>
            <a:r>
              <a:rPr lang="en-GB" sz="2400" kern="100" dirty="0" err="1">
                <a:effectLst/>
                <a:latin typeface="Linkpen 17a Print" panose="03050602060000000000" pitchFamily="66" charset="77"/>
                <a:ea typeface="Aptos" panose="020B0004020202020204" pitchFamily="34" charset="0"/>
                <a:cs typeface="Times New Roman (Body CS)"/>
              </a:rPr>
              <a:t>Mancroft</a:t>
            </a:r>
            <a:r>
              <a:rPr lang="en-GB" sz="2400" kern="100" dirty="0">
                <a:effectLst/>
                <a:latin typeface="Linkpen 17a Print" panose="03050602060000000000" pitchFamily="66" charset="77"/>
                <a:ea typeface="Aptos" panose="020B0004020202020204" pitchFamily="34" charset="0"/>
                <a:cs typeface="Times New Roman (Body CS)"/>
              </a:rPr>
              <a:t>. </a:t>
            </a:r>
            <a:endParaRPr lang="en-GB" sz="2400" kern="100" dirty="0">
              <a:latin typeface="Linkpen 17a Print" panose="03050602060000000000" pitchFamily="66" charset="77"/>
              <a:ea typeface="Aptos" panose="020B0004020202020204" pitchFamily="34" charset="0"/>
              <a:cs typeface="Times New Roman (Body CS)"/>
            </a:endParaRPr>
          </a:p>
          <a:p>
            <a:pPr>
              <a:lnSpc>
                <a:spcPct val="150000"/>
              </a:lnSpc>
            </a:pPr>
            <a:endParaRPr lang="en-GB" sz="2400" kern="100" dirty="0">
              <a:effectLst/>
              <a:latin typeface="Linkpen 17a Print" panose="03050602060000000000" pitchFamily="66" charset="77"/>
              <a:ea typeface="Aptos" panose="020B0004020202020204" pitchFamily="34" charset="0"/>
              <a:cs typeface="Times New Roman (Body CS)"/>
            </a:endParaRPr>
          </a:p>
          <a:p>
            <a:pPr>
              <a:lnSpc>
                <a:spcPct val="150000"/>
              </a:lnSpc>
            </a:pPr>
            <a:r>
              <a:rPr lang="en-GB" sz="2400" kern="100" dirty="0">
                <a:effectLst/>
                <a:latin typeface="Linkpen 17a Print" panose="03050602060000000000" pitchFamily="66" charset="77"/>
                <a:ea typeface="Aptos" panose="020B0004020202020204" pitchFamily="34" charset="0"/>
                <a:cs typeface="Times New Roman (Body CS)"/>
              </a:rPr>
              <a:t>The city’s medieval history is something for the people of Norwich to be very proud of.</a:t>
            </a:r>
          </a:p>
          <a:p>
            <a:endParaRPr lang="en-GB" dirty="0"/>
          </a:p>
        </p:txBody>
      </p:sp>
      <p:grpSp>
        <p:nvGrpSpPr>
          <p:cNvPr id="10" name="Group 9" descr="Elm Hill&#10;">
            <a:extLst>
              <a:ext uri="{FF2B5EF4-FFF2-40B4-BE49-F238E27FC236}">
                <a16:creationId xmlns:a16="http://schemas.microsoft.com/office/drawing/2014/main" id="{32F52FF1-BE96-DB8B-9EFB-178F3792236B}"/>
              </a:ext>
            </a:extLst>
          </p:cNvPr>
          <p:cNvGrpSpPr/>
          <p:nvPr/>
        </p:nvGrpSpPr>
        <p:grpSpPr>
          <a:xfrm>
            <a:off x="1334720" y="5873115"/>
            <a:ext cx="2267461" cy="984885"/>
            <a:chOff x="7214442" y="6173197"/>
            <a:chExt cx="2267461" cy="984885"/>
          </a:xfrm>
        </p:grpSpPr>
        <p:sp>
          <p:nvSpPr>
            <p:cNvPr id="11" name="TextBox 10">
              <a:extLst>
                <a:ext uri="{FF2B5EF4-FFF2-40B4-BE49-F238E27FC236}">
                  <a16:creationId xmlns:a16="http://schemas.microsoft.com/office/drawing/2014/main" id="{3527369E-FA11-C05B-4BAA-202761C26FB8}"/>
                </a:ext>
              </a:extLst>
            </p:cNvPr>
            <p:cNvSpPr txBox="1"/>
            <p:nvPr/>
          </p:nvSpPr>
          <p:spPr>
            <a:xfrm>
              <a:off x="7605824" y="6173197"/>
              <a:ext cx="1876079" cy="984885"/>
            </a:xfrm>
            <a:prstGeom prst="rect">
              <a:avLst/>
            </a:prstGeom>
            <a:noFill/>
          </p:spPr>
          <p:txBody>
            <a:bodyPr wrap="square">
              <a:spAutoFit/>
            </a:bodyPr>
            <a:lstStyle/>
            <a:p>
              <a:pPr>
                <a:lnSpc>
                  <a:spcPct val="150000"/>
                </a:lnSpc>
              </a:pPr>
              <a:r>
                <a:rPr lang="en-GB" sz="2400" dirty="0">
                  <a:solidFill>
                    <a:srgbClr val="FFFFFF"/>
                  </a:solidFill>
                  <a:latin typeface="Linkpen 17a Print" panose="03050602060000000000" pitchFamily="66" charset="77"/>
                </a:rPr>
                <a:t>Elm Hill</a:t>
              </a:r>
            </a:p>
            <a:p>
              <a:pPr>
                <a:lnSpc>
                  <a:spcPct val="150000"/>
                </a:lnSpc>
              </a:pPr>
              <a:endParaRPr lang="en-GB" sz="1600" dirty="0">
                <a:latin typeface="Linkpen 17a Print" panose="03050602060000000000" pitchFamily="66" charset="77"/>
              </a:endParaRPr>
            </a:p>
          </p:txBody>
        </p:sp>
        <p:pic>
          <p:nvPicPr>
            <p:cNvPr id="12" name="Picture 11">
              <a:extLst>
                <a:ext uri="{FF2B5EF4-FFF2-40B4-BE49-F238E27FC236}">
                  <a16:creationId xmlns:a16="http://schemas.microsoft.com/office/drawing/2014/main" id="{FC4AA294-083B-F9C8-CC42-9C247E5D0B5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flipV="1">
              <a:off x="7134716" y="6267463"/>
              <a:ext cx="550834" cy="391382"/>
            </a:xfrm>
            <a:prstGeom prst="rect">
              <a:avLst/>
            </a:prstGeom>
          </p:spPr>
        </p:pic>
      </p:grpSp>
    </p:spTree>
    <p:extLst>
      <p:ext uri="{BB962C8B-B14F-4D97-AF65-F5344CB8AC3E}">
        <p14:creationId xmlns:p14="http://schemas.microsoft.com/office/powerpoint/2010/main" val="387199301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Effect transition="in" filter="fade">
                                      <p:cBhvr>
                                        <p:cTn id="11" dur="1000"/>
                                        <p:tgtEl>
                                          <p:spTgt spid="2">
                                            <p:txEl>
                                              <p:pRg st="2" end="2"/>
                                            </p:txEl>
                                          </p:spTgt>
                                        </p:tgtEl>
                                      </p:cBhvr>
                                    </p:animEffect>
                                  </p:childTnLst>
                                </p:cTn>
                              </p:par>
                            </p:childTnLst>
                          </p:cTn>
                        </p:par>
                        <p:par>
                          <p:cTn id="12" fill="hold">
                            <p:stCondLst>
                              <p:cond delay="2000"/>
                            </p:stCondLst>
                            <p:childTnLst>
                              <p:par>
                                <p:cTn id="13" presetID="2" presetClass="entr" presetSubtype="4"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000" fill="hold"/>
                                        <p:tgtEl>
                                          <p:spTgt spid="10"/>
                                        </p:tgtEl>
                                        <p:attrNameLst>
                                          <p:attrName>ppt_x</p:attrName>
                                        </p:attrNameLst>
                                      </p:cBhvr>
                                      <p:tavLst>
                                        <p:tav tm="0">
                                          <p:val>
                                            <p:strVal val="#ppt_x"/>
                                          </p:val>
                                        </p:tav>
                                        <p:tav tm="100000">
                                          <p:val>
                                            <p:strVal val="#ppt_x"/>
                                          </p:val>
                                        </p:tav>
                                      </p:tavLst>
                                    </p:anim>
                                    <p:anim calcmode="lin" valueType="num">
                                      <p:cBhvr additive="base">
                                        <p:cTn id="16"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63743-D5F6-E3A9-6266-6BF45F1AAC78}"/>
              </a:ext>
            </a:extLst>
          </p:cNvPr>
          <p:cNvSpPr>
            <a:spLocks noGrp="1"/>
          </p:cNvSpPr>
          <p:nvPr>
            <p:ph type="title"/>
          </p:nvPr>
        </p:nvSpPr>
        <p:spPr>
          <a:xfrm>
            <a:off x="1898855" y="-1617679"/>
            <a:ext cx="8394290" cy="1325563"/>
          </a:xfrm>
        </p:spPr>
        <p:txBody>
          <a:bodyPr/>
          <a:lstStyle/>
          <a:p>
            <a:r>
              <a:rPr lang="en-US" dirty="0"/>
              <a:t>Norwich before the medieval period</a:t>
            </a:r>
          </a:p>
        </p:txBody>
      </p:sp>
      <p:sp>
        <p:nvSpPr>
          <p:cNvPr id="4" name="TextBox 3">
            <a:extLst>
              <a:ext uri="{FF2B5EF4-FFF2-40B4-BE49-F238E27FC236}">
                <a16:creationId xmlns:a16="http://schemas.microsoft.com/office/drawing/2014/main" id="{CCDE53CC-EACD-CB35-F8BC-2335A0D94312}"/>
              </a:ext>
            </a:extLst>
          </p:cNvPr>
          <p:cNvSpPr txBox="1"/>
          <p:nvPr/>
        </p:nvSpPr>
        <p:spPr>
          <a:xfrm>
            <a:off x="0" y="-114054"/>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was the medieval period?</a:t>
            </a:r>
          </a:p>
        </p:txBody>
      </p:sp>
      <p:sp>
        <p:nvSpPr>
          <p:cNvPr id="5" name="Title 1">
            <a:extLst>
              <a:ext uri="{FF2B5EF4-FFF2-40B4-BE49-F238E27FC236}">
                <a16:creationId xmlns:a16="http://schemas.microsoft.com/office/drawing/2014/main" id="{AE65D449-2537-802B-B198-37D61F8256F6}"/>
              </a:ext>
            </a:extLst>
          </p:cNvPr>
          <p:cNvSpPr txBox="1">
            <a:spLocks/>
          </p:cNvSpPr>
          <p:nvPr/>
        </p:nvSpPr>
        <p:spPr>
          <a:xfrm>
            <a:off x="494269" y="242069"/>
            <a:ext cx="9353819" cy="739405"/>
          </a:xfrm>
          <a:prstGeom prst="rect">
            <a:avLst/>
          </a:prstGeom>
        </p:spPr>
        <p:txBody>
          <a:bodyPr vert="horz" lIns="91440" tIns="45720" rIns="91440" bIns="45720" rtlCol="0" anchor="b">
            <a:normAutofit fontScale="5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Norwich before the medieval period </a:t>
            </a:r>
          </a:p>
        </p:txBody>
      </p:sp>
      <p:sp>
        <p:nvSpPr>
          <p:cNvPr id="8" name="TextBox 7">
            <a:extLst>
              <a:ext uri="{FF2B5EF4-FFF2-40B4-BE49-F238E27FC236}">
                <a16:creationId xmlns:a16="http://schemas.microsoft.com/office/drawing/2014/main" id="{EF3555B7-B6CA-40C2-1339-7864B1EEAFE8}"/>
              </a:ext>
            </a:extLst>
          </p:cNvPr>
          <p:cNvSpPr txBox="1"/>
          <p:nvPr/>
        </p:nvSpPr>
        <p:spPr>
          <a:xfrm>
            <a:off x="530845" y="1184309"/>
            <a:ext cx="6427740" cy="4619854"/>
          </a:xfrm>
          <a:prstGeom prst="rect">
            <a:avLst/>
          </a:prstGeom>
          <a:noFill/>
        </p:spPr>
        <p:txBody>
          <a:bodyPr wrap="square">
            <a:spAutoFit/>
          </a:bodyPr>
          <a:lstStyle/>
          <a:p>
            <a:pPr>
              <a:lnSpc>
                <a:spcPct val="150000"/>
              </a:lnSpc>
            </a:pPr>
            <a:r>
              <a:rPr lang="en-GB" dirty="0">
                <a:latin typeface="Linkpen 17a Print" panose="03050602060000000000" pitchFamily="66" charset="77"/>
                <a:ea typeface="Times New Roman" panose="02020603050405020304" pitchFamily="18" charset="0"/>
              </a:rPr>
              <a:t>Norwich is a city with a long and exciting history that stretches back many centuries. Before the medieval period, the area around Norwich was home to small Anglo-Saxon settlements. </a:t>
            </a:r>
          </a:p>
          <a:p>
            <a:pPr>
              <a:lnSpc>
                <a:spcPct val="150000"/>
              </a:lnSpc>
            </a:pPr>
            <a:endParaRPr lang="en-GB" dirty="0">
              <a:latin typeface="Linkpen 17a Print" panose="03050602060000000000" pitchFamily="66" charset="77"/>
              <a:ea typeface="Times New Roman" panose="02020603050405020304" pitchFamily="18" charset="0"/>
            </a:endParaRPr>
          </a:p>
          <a:p>
            <a:pPr>
              <a:lnSpc>
                <a:spcPct val="150000"/>
              </a:lnSpc>
            </a:pPr>
            <a:r>
              <a:rPr lang="en-GB" dirty="0">
                <a:latin typeface="Linkpen 17a Print" panose="03050602060000000000" pitchFamily="66" charset="77"/>
                <a:ea typeface="Times New Roman" panose="02020603050405020304" pitchFamily="18" charset="0"/>
              </a:rPr>
              <a:t>These early communities were busy trading and interacting with neighbours and even distant lands, as evidence of Roman and Viking artefacts shows. </a:t>
            </a:r>
          </a:p>
          <a:p>
            <a:pPr>
              <a:lnSpc>
                <a:spcPct val="150000"/>
              </a:lnSpc>
            </a:pPr>
            <a:endParaRPr lang="en-GB" dirty="0">
              <a:latin typeface="Linkpen 17a Print" panose="03050602060000000000" pitchFamily="66" charset="77"/>
              <a:ea typeface="Times New Roman" panose="02020603050405020304" pitchFamily="18" charset="0"/>
            </a:endParaRPr>
          </a:p>
          <a:p>
            <a:pPr>
              <a:lnSpc>
                <a:spcPct val="150000"/>
              </a:lnSpc>
            </a:pPr>
            <a:r>
              <a:rPr lang="en-GB" dirty="0">
                <a:latin typeface="Linkpen 17a Print" panose="03050602060000000000" pitchFamily="66" charset="77"/>
                <a:ea typeface="Times New Roman" panose="02020603050405020304" pitchFamily="18" charset="0"/>
              </a:rPr>
              <a:t>However, it was during the medieval period that Norwich truly began to flourish and become one of the most important cities in England.</a:t>
            </a:r>
          </a:p>
        </p:txBody>
      </p:sp>
      <p:pic>
        <p:nvPicPr>
          <p:cNvPr id="7" name="Picture 6">
            <a:extLst>
              <a:ext uri="{FF2B5EF4-FFF2-40B4-BE49-F238E27FC236}">
                <a16:creationId xmlns:a16="http://schemas.microsoft.com/office/drawing/2014/main" id="{CB596BA8-E3D1-CFF2-42C5-31B6277B204D}"/>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99648" y="5541264"/>
            <a:ext cx="1292352" cy="1316016"/>
          </a:xfrm>
          <a:prstGeom prst="rect">
            <a:avLst/>
          </a:prstGeom>
        </p:spPr>
      </p:pic>
      <p:grpSp>
        <p:nvGrpSpPr>
          <p:cNvPr id="6" name="Group 5" descr="An illustration of the beginning of Norwich Castle. It shows a small castle on a hill, surrounded by grass and other houses. ">
            <a:extLst>
              <a:ext uri="{FF2B5EF4-FFF2-40B4-BE49-F238E27FC236}">
                <a16:creationId xmlns:a16="http://schemas.microsoft.com/office/drawing/2014/main" id="{53065E22-E30A-09EE-596E-192807A79427}"/>
              </a:ext>
            </a:extLst>
          </p:cNvPr>
          <p:cNvGrpSpPr/>
          <p:nvPr/>
        </p:nvGrpSpPr>
        <p:grpSpPr>
          <a:xfrm>
            <a:off x="7185138" y="1911357"/>
            <a:ext cx="5006862" cy="3566610"/>
            <a:chOff x="7185138" y="1911357"/>
            <a:chExt cx="5006862" cy="3566610"/>
          </a:xfrm>
        </p:grpSpPr>
        <p:pic>
          <p:nvPicPr>
            <p:cNvPr id="3" name="Picture 2">
              <a:extLst>
                <a:ext uri="{FF2B5EF4-FFF2-40B4-BE49-F238E27FC236}">
                  <a16:creationId xmlns:a16="http://schemas.microsoft.com/office/drawing/2014/main" id="{458AD134-D76E-12FC-5B85-648103D0EC1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185138" y="1911357"/>
              <a:ext cx="4409756" cy="3035286"/>
            </a:xfrm>
            <a:prstGeom prst="rect">
              <a:avLst/>
            </a:prstGeom>
            <a:ln w="19050">
              <a:solidFill>
                <a:schemeClr val="tx1"/>
              </a:solidFill>
            </a:ln>
          </p:spPr>
        </p:pic>
        <p:sp>
          <p:nvSpPr>
            <p:cNvPr id="9" name="TextBox 8">
              <a:extLst>
                <a:ext uri="{FF2B5EF4-FFF2-40B4-BE49-F238E27FC236}">
                  <a16:creationId xmlns:a16="http://schemas.microsoft.com/office/drawing/2014/main" id="{CD9E8414-640F-BB59-F1A6-D261F3063AFB}"/>
                </a:ext>
              </a:extLst>
            </p:cNvPr>
            <p:cNvSpPr txBox="1"/>
            <p:nvPr/>
          </p:nvSpPr>
          <p:spPr>
            <a:xfrm>
              <a:off x="9275833" y="4662359"/>
              <a:ext cx="2916167" cy="815608"/>
            </a:xfrm>
            <a:prstGeom prst="rect">
              <a:avLst/>
            </a:prstGeom>
            <a:noFill/>
          </p:spPr>
          <p:txBody>
            <a:bodyPr wrap="square">
              <a:spAutoFit/>
            </a:bodyPr>
            <a:lstStyle/>
            <a:p>
              <a:pPr algn="l" fontAlgn="base"/>
              <a:r>
                <a:rPr lang="en-GB" sz="1050" b="0" i="0" dirty="0">
                  <a:solidFill>
                    <a:srgbClr val="66803C"/>
                  </a:solidFill>
                  <a:effectLst/>
                  <a:latin typeface="Nunito" panose="02000503000000000000" pitchFamily="2" charset="77"/>
                </a:rPr>
                <a:t> ©2025 - Norfolk Museums Service</a:t>
              </a:r>
            </a:p>
            <a:p>
              <a:br>
                <a:rPr lang="en-GB" dirty="0"/>
              </a:br>
              <a:endParaRPr lang="en-US" dirty="0"/>
            </a:p>
          </p:txBody>
        </p:sp>
      </p:grpSp>
    </p:spTree>
    <p:extLst>
      <p:ext uri="{BB962C8B-B14F-4D97-AF65-F5344CB8AC3E}">
        <p14:creationId xmlns:p14="http://schemas.microsoft.com/office/powerpoint/2010/main" val="375955756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1000"/>
                                        <p:tgtEl>
                                          <p:spTgt spid="8">
                                            <p:txEl>
                                              <p:pRg st="0" end="0"/>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1000"/>
                                        <p:tgtEl>
                                          <p:spTgt spid="8">
                                            <p:txEl>
                                              <p:pRg st="2" end="2"/>
                                            </p:txEl>
                                          </p:spTgt>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1000"/>
                                        <p:tgtEl>
                                          <p:spTgt spid="8">
                                            <p:txEl>
                                              <p:pRg st="4" end="4"/>
                                            </p:txEl>
                                          </p:spTgt>
                                        </p:tgtEl>
                                      </p:cBhvr>
                                    </p:animEffect>
                                  </p:childTnLst>
                                </p:cTn>
                              </p:par>
                            </p:childTnLst>
                          </p:cTn>
                        </p:par>
                        <p:par>
                          <p:cTn id="20" fill="hold">
                            <p:stCondLst>
                              <p:cond delay="4000"/>
                            </p:stCondLst>
                            <p:childTnLst>
                              <p:par>
                                <p:cTn id="21" presetID="22" presetClass="entr" presetSubtype="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8F0F113-3937-A6F2-8ED9-6F174FAF878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0AF418B-19FC-99B7-3261-FDB545F4E5B7}"/>
              </a:ext>
            </a:extLst>
          </p:cNvPr>
          <p:cNvSpPr>
            <a:spLocks noGrp="1"/>
          </p:cNvSpPr>
          <p:nvPr>
            <p:ph type="title"/>
          </p:nvPr>
        </p:nvSpPr>
        <p:spPr>
          <a:xfrm>
            <a:off x="3414743" y="-1691345"/>
            <a:ext cx="5149645" cy="1325563"/>
          </a:xfrm>
        </p:spPr>
        <p:txBody>
          <a:bodyPr/>
          <a:lstStyle/>
          <a:p>
            <a:r>
              <a:rPr lang="en-US" dirty="0"/>
              <a:t>The medieval period</a:t>
            </a:r>
          </a:p>
        </p:txBody>
      </p:sp>
      <p:sp>
        <p:nvSpPr>
          <p:cNvPr id="4" name="TextBox 3">
            <a:extLst>
              <a:ext uri="{FF2B5EF4-FFF2-40B4-BE49-F238E27FC236}">
                <a16:creationId xmlns:a16="http://schemas.microsoft.com/office/drawing/2014/main" id="{802271A6-4F5B-8FD2-FDF6-E22DF65BBFB9}"/>
              </a:ext>
            </a:extLst>
          </p:cNvPr>
          <p:cNvSpPr txBox="1"/>
          <p:nvPr/>
        </p:nvSpPr>
        <p:spPr>
          <a:xfrm>
            <a:off x="0" y="-114054"/>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was the medieval period?</a:t>
            </a:r>
          </a:p>
        </p:txBody>
      </p:sp>
      <p:sp>
        <p:nvSpPr>
          <p:cNvPr id="5" name="Title 1">
            <a:extLst>
              <a:ext uri="{FF2B5EF4-FFF2-40B4-BE49-F238E27FC236}">
                <a16:creationId xmlns:a16="http://schemas.microsoft.com/office/drawing/2014/main" id="{760AB492-3139-5FB7-515D-DFE876618DB7}"/>
              </a:ext>
            </a:extLst>
          </p:cNvPr>
          <p:cNvSpPr txBox="1">
            <a:spLocks/>
          </p:cNvSpPr>
          <p:nvPr/>
        </p:nvSpPr>
        <p:spPr>
          <a:xfrm>
            <a:off x="430261" y="324365"/>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The medieval period </a:t>
            </a:r>
          </a:p>
        </p:txBody>
      </p:sp>
      <p:sp>
        <p:nvSpPr>
          <p:cNvPr id="2" name="TextBox 1">
            <a:extLst>
              <a:ext uri="{FF2B5EF4-FFF2-40B4-BE49-F238E27FC236}">
                <a16:creationId xmlns:a16="http://schemas.microsoft.com/office/drawing/2014/main" id="{A70251B8-4B2C-F4F7-1DEF-24B8A44EC344}"/>
              </a:ext>
            </a:extLst>
          </p:cNvPr>
          <p:cNvSpPr txBox="1"/>
          <p:nvPr/>
        </p:nvSpPr>
        <p:spPr>
          <a:xfrm>
            <a:off x="430261" y="1315498"/>
            <a:ext cx="11118611" cy="1810111"/>
          </a:xfrm>
          <a:prstGeom prst="rect">
            <a:avLst/>
          </a:prstGeom>
          <a:noFill/>
        </p:spPr>
        <p:txBody>
          <a:bodyPr wrap="square">
            <a:spAutoFit/>
          </a:bodyPr>
          <a:lstStyle/>
          <a:p>
            <a:pPr>
              <a:lnSpc>
                <a:spcPct val="150000"/>
              </a:lnSpc>
            </a:pPr>
            <a:r>
              <a:rPr lang="en-GB" sz="1900" dirty="0">
                <a:latin typeface="Linkpen 17a Print" panose="03050602060000000000" pitchFamily="66" charset="77"/>
              </a:rPr>
              <a:t>The word medieval literally means ‘of or from the Middle Ages’. The medieval period started when the Normans invaded in AD 1066 and lasted until AD 1540. During this period, people built many castles and strong earth mounds to keep safe, and they also built many churches and religious houses.</a:t>
            </a:r>
          </a:p>
        </p:txBody>
      </p:sp>
      <p:pic>
        <p:nvPicPr>
          <p:cNvPr id="6" name="Picture 5" descr="A timeline showing the progression of the medieval era.&#10;">
            <a:extLst>
              <a:ext uri="{FF2B5EF4-FFF2-40B4-BE49-F238E27FC236}">
                <a16:creationId xmlns:a16="http://schemas.microsoft.com/office/drawing/2014/main" id="{6B04156E-35FD-F44C-A066-F997BC0C537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0261" y="3732392"/>
            <a:ext cx="11321194" cy="2001004"/>
          </a:xfrm>
          <a:prstGeom prst="rect">
            <a:avLst/>
          </a:prstGeom>
        </p:spPr>
      </p:pic>
      <p:pic>
        <p:nvPicPr>
          <p:cNvPr id="7" name="Picture 6">
            <a:extLst>
              <a:ext uri="{FF2B5EF4-FFF2-40B4-BE49-F238E27FC236}">
                <a16:creationId xmlns:a16="http://schemas.microsoft.com/office/drawing/2014/main" id="{92065F89-762D-1ACD-7BC1-1327205FDD8A}"/>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899648" y="5542502"/>
            <a:ext cx="1292352" cy="1316016"/>
          </a:xfrm>
          <a:prstGeom prst="rect">
            <a:avLst/>
          </a:prstGeom>
        </p:spPr>
      </p:pic>
    </p:spTree>
    <p:extLst>
      <p:ext uri="{BB962C8B-B14F-4D97-AF65-F5344CB8AC3E}">
        <p14:creationId xmlns:p14="http://schemas.microsoft.com/office/powerpoint/2010/main" val="155562865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1000"/>
                                        <p:tgtEl>
                                          <p:spTgt spid="2">
                                            <p:txEl>
                                              <p:pRg st="0" end="0"/>
                                            </p:txEl>
                                          </p:spTgt>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EDD9581-796D-7E00-D31E-93033EC7D44C}"/>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6AE374BB-36D9-C999-5E98-15F6A727D1C7}"/>
              </a:ext>
            </a:extLst>
          </p:cNvPr>
          <p:cNvSpPr>
            <a:spLocks noGrp="1"/>
          </p:cNvSpPr>
          <p:nvPr>
            <p:ph type="title"/>
          </p:nvPr>
        </p:nvSpPr>
        <p:spPr>
          <a:xfrm>
            <a:off x="3569503" y="-1718068"/>
            <a:ext cx="5052994" cy="1325563"/>
          </a:xfrm>
        </p:spPr>
        <p:txBody>
          <a:bodyPr/>
          <a:lstStyle/>
          <a:p>
            <a:r>
              <a:rPr lang="en-US" dirty="0"/>
              <a:t>The Domesday Book</a:t>
            </a:r>
          </a:p>
        </p:txBody>
      </p:sp>
      <p:sp>
        <p:nvSpPr>
          <p:cNvPr id="4" name="TextBox 3">
            <a:extLst>
              <a:ext uri="{FF2B5EF4-FFF2-40B4-BE49-F238E27FC236}">
                <a16:creationId xmlns:a16="http://schemas.microsoft.com/office/drawing/2014/main" id="{A9E2D80E-015D-D251-D325-0C7A0F8A3D9A}"/>
              </a:ext>
            </a:extLst>
          </p:cNvPr>
          <p:cNvSpPr txBox="1"/>
          <p:nvPr/>
        </p:nvSpPr>
        <p:spPr>
          <a:xfrm>
            <a:off x="0" y="-114054"/>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was the medieval period?</a:t>
            </a:r>
          </a:p>
        </p:txBody>
      </p:sp>
      <p:sp>
        <p:nvSpPr>
          <p:cNvPr id="5" name="Title 1">
            <a:extLst>
              <a:ext uri="{FF2B5EF4-FFF2-40B4-BE49-F238E27FC236}">
                <a16:creationId xmlns:a16="http://schemas.microsoft.com/office/drawing/2014/main" id="{6C6DBDCE-63E0-07EC-F2DA-CB2BDD892990}"/>
              </a:ext>
            </a:extLst>
          </p:cNvPr>
          <p:cNvSpPr txBox="1">
            <a:spLocks/>
          </p:cNvSpPr>
          <p:nvPr/>
        </p:nvSpPr>
        <p:spPr>
          <a:xfrm>
            <a:off x="442017" y="397734"/>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The Domesday Book  </a:t>
            </a:r>
          </a:p>
        </p:txBody>
      </p:sp>
      <p:pic>
        <p:nvPicPr>
          <p:cNvPr id="7" name="Picture 6">
            <a:extLst>
              <a:ext uri="{FF2B5EF4-FFF2-40B4-BE49-F238E27FC236}">
                <a16:creationId xmlns:a16="http://schemas.microsoft.com/office/drawing/2014/main" id="{56E31469-2DE5-129F-AB42-9C524C1264ED}"/>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991088" y="0"/>
            <a:ext cx="1292352" cy="1316016"/>
          </a:xfrm>
          <a:prstGeom prst="rect">
            <a:avLst/>
          </a:prstGeom>
        </p:spPr>
      </p:pic>
      <p:sp>
        <p:nvSpPr>
          <p:cNvPr id="2" name="TextBox 1">
            <a:extLst>
              <a:ext uri="{FF2B5EF4-FFF2-40B4-BE49-F238E27FC236}">
                <a16:creationId xmlns:a16="http://schemas.microsoft.com/office/drawing/2014/main" id="{D109CC8B-ADEF-936B-CE88-1BDD52A1349F}"/>
              </a:ext>
            </a:extLst>
          </p:cNvPr>
          <p:cNvSpPr txBox="1"/>
          <p:nvPr/>
        </p:nvSpPr>
        <p:spPr>
          <a:xfrm>
            <a:off x="525632" y="1426189"/>
            <a:ext cx="6175093" cy="4564711"/>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In 1086, the Normans undertook a country wide survey. </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This was known as the Domesday Book – and it recorded every household in the country (much like a modern census that we have today).</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Norwich is recorded as having 1,358 households with 22 churches.</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This was a huge settlement at the time and Norwich was in the largest 20% of settlements recorded in the Domesday Book.</a:t>
            </a:r>
          </a:p>
        </p:txBody>
      </p:sp>
      <p:pic>
        <p:nvPicPr>
          <p:cNvPr id="3" name="Picture 2" descr="A photograph of an excerpt from the Domesday book for Norwich.">
            <a:extLst>
              <a:ext uri="{FF2B5EF4-FFF2-40B4-BE49-F238E27FC236}">
                <a16:creationId xmlns:a16="http://schemas.microsoft.com/office/drawing/2014/main" id="{F99238A2-1946-638D-E27C-1DF4CB2EB5A1}"/>
              </a:ext>
            </a:extLst>
          </p:cNvPr>
          <p:cNvPicPr>
            <a:picLocks noChangeAspect="1"/>
          </p:cNvPicPr>
          <p:nvPr/>
        </p:nvPicPr>
        <p:blipFill>
          <a:blip r:embed="rId5"/>
          <a:stretch>
            <a:fillRect/>
          </a:stretch>
        </p:blipFill>
        <p:spPr>
          <a:xfrm>
            <a:off x="7038050" y="1528205"/>
            <a:ext cx="4274384" cy="4087962"/>
          </a:xfrm>
          <a:prstGeom prst="rect">
            <a:avLst/>
          </a:prstGeom>
          <a:ln w="19050">
            <a:solidFill>
              <a:schemeClr val="tx1">
                <a:lumMod val="95000"/>
                <a:lumOff val="5000"/>
              </a:schemeClr>
            </a:solidFill>
          </a:ln>
        </p:spPr>
      </p:pic>
      <p:grpSp>
        <p:nvGrpSpPr>
          <p:cNvPr id="6" name="Group 5" descr="Excerpt from the Domesday book entry for Norwich.">
            <a:extLst>
              <a:ext uri="{FF2B5EF4-FFF2-40B4-BE49-F238E27FC236}">
                <a16:creationId xmlns:a16="http://schemas.microsoft.com/office/drawing/2014/main" id="{147AD4DE-B56D-68DE-224E-485A79B66C26}"/>
              </a:ext>
            </a:extLst>
          </p:cNvPr>
          <p:cNvGrpSpPr/>
          <p:nvPr/>
        </p:nvGrpSpPr>
        <p:grpSpPr>
          <a:xfrm>
            <a:off x="7038050" y="5828356"/>
            <a:ext cx="4574830" cy="392994"/>
            <a:chOff x="5121850" y="2417403"/>
            <a:chExt cx="4574830" cy="392994"/>
          </a:xfrm>
        </p:grpSpPr>
        <p:pic>
          <p:nvPicPr>
            <p:cNvPr id="8" name="Picture 7">
              <a:extLst>
                <a:ext uri="{FF2B5EF4-FFF2-40B4-BE49-F238E27FC236}">
                  <a16:creationId xmlns:a16="http://schemas.microsoft.com/office/drawing/2014/main" id="{87D6A16D-0FB8-5F46-00F2-31B0B8965152}"/>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9" name="TextBox 8" descr="&#10;">
              <a:extLst>
                <a:ext uri="{FF2B5EF4-FFF2-40B4-BE49-F238E27FC236}">
                  <a16:creationId xmlns:a16="http://schemas.microsoft.com/office/drawing/2014/main" id="{5EA1D6DF-518A-F9B5-5F89-5EA1D4713464}"/>
                </a:ext>
              </a:extLst>
            </p:cNvPr>
            <p:cNvSpPr txBox="1"/>
            <p:nvPr/>
          </p:nvSpPr>
          <p:spPr>
            <a:xfrm>
              <a:off x="5276103" y="2417403"/>
              <a:ext cx="4420577" cy="325089"/>
            </a:xfrm>
            <a:prstGeom prst="rect">
              <a:avLst/>
            </a:prstGeom>
            <a:noFill/>
          </p:spPr>
          <p:txBody>
            <a:bodyPr wrap="square">
              <a:spAutoFit/>
            </a:bodyPr>
            <a:lstStyle/>
            <a:p>
              <a:pPr>
                <a:lnSpc>
                  <a:spcPct val="150000"/>
                </a:lnSpc>
              </a:pPr>
              <a:r>
                <a:rPr lang="en-GB" sz="1100" dirty="0">
                  <a:latin typeface="Linkpen 17a Print" panose="03050602060000000000" pitchFamily="66" charset="77"/>
                </a:rPr>
                <a:t>Excerpt from the Domesday book entry for Norwich.</a:t>
              </a:r>
            </a:p>
          </p:txBody>
        </p:sp>
      </p:grpSp>
    </p:spTree>
    <p:extLst>
      <p:ext uri="{BB962C8B-B14F-4D97-AF65-F5344CB8AC3E}">
        <p14:creationId xmlns:p14="http://schemas.microsoft.com/office/powerpoint/2010/main" val="11498554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1000"/>
                                        <p:tgtEl>
                                          <p:spTgt spid="2">
                                            <p:txEl>
                                              <p:pRg st="0" end="0"/>
                                            </p:txEl>
                                          </p:spTgt>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1000"/>
                                        <p:tgtEl>
                                          <p:spTgt spid="2">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fade">
                                      <p:cBhvr>
                                        <p:cTn id="19" dur="1000"/>
                                        <p:tgtEl>
                                          <p:spTgt spid="2">
                                            <p:txEl>
                                              <p:pRg st="4" end="4"/>
                                            </p:txEl>
                                          </p:spTgt>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animEffect transition="in" filter="fade">
                                      <p:cBhvr>
                                        <p:cTn id="23" dur="1000"/>
                                        <p:tgtEl>
                                          <p:spTgt spid="2">
                                            <p:txEl>
                                              <p:pRg st="6" end="6"/>
                                            </p:txEl>
                                          </p:spTgt>
                                        </p:tgtEl>
                                      </p:cBhvr>
                                    </p:animEffect>
                                  </p:childTnLst>
                                </p:cTn>
                              </p:par>
                            </p:childTnLst>
                          </p:cTn>
                        </p:par>
                        <p:par>
                          <p:cTn id="24" fill="hold">
                            <p:stCondLst>
                              <p:cond delay="5000"/>
                            </p:stCondLst>
                            <p:childTnLst>
                              <p:par>
                                <p:cTn id="25" presetID="22" presetClass="entr" presetSubtype="2"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right)">
                                      <p:cBhvr>
                                        <p:cTn id="27" dur="1000"/>
                                        <p:tgtEl>
                                          <p:spTgt spid="3"/>
                                        </p:tgtEl>
                                      </p:cBhvr>
                                    </p:animEffect>
                                  </p:childTnLst>
                                </p:cTn>
                              </p:par>
                              <p:par>
                                <p:cTn id="28" presetID="22" presetClass="entr" presetSubtype="2"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right)">
                                      <p:cBhvr>
                                        <p:cTn id="3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7483164-E6FE-C681-D1C2-4FAE1FA3EDD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5B2BCBD2-927A-C54A-A55F-F9CC6CE96B77}"/>
              </a:ext>
            </a:extLst>
          </p:cNvPr>
          <p:cNvSpPr>
            <a:spLocks noGrp="1"/>
          </p:cNvSpPr>
          <p:nvPr>
            <p:ph type="title"/>
          </p:nvPr>
        </p:nvSpPr>
        <p:spPr>
          <a:xfrm>
            <a:off x="3345917" y="-1605064"/>
            <a:ext cx="5149645" cy="1325563"/>
          </a:xfrm>
        </p:spPr>
        <p:txBody>
          <a:bodyPr/>
          <a:lstStyle/>
          <a:p>
            <a:r>
              <a:rPr lang="en-US" dirty="0"/>
              <a:t>Industries in Norwich</a:t>
            </a:r>
          </a:p>
        </p:txBody>
      </p:sp>
      <p:sp>
        <p:nvSpPr>
          <p:cNvPr id="4" name="TextBox 3">
            <a:extLst>
              <a:ext uri="{FF2B5EF4-FFF2-40B4-BE49-F238E27FC236}">
                <a16:creationId xmlns:a16="http://schemas.microsoft.com/office/drawing/2014/main" id="{07985E24-6576-62F8-20DA-7D88543C94FB}"/>
              </a:ext>
            </a:extLst>
          </p:cNvPr>
          <p:cNvSpPr txBox="1"/>
          <p:nvPr/>
        </p:nvSpPr>
        <p:spPr>
          <a:xfrm>
            <a:off x="0" y="-114054"/>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industries helped grow the city grow?</a:t>
            </a:r>
          </a:p>
        </p:txBody>
      </p:sp>
      <p:pic>
        <p:nvPicPr>
          <p:cNvPr id="7" name="Picture 6">
            <a:extLst>
              <a:ext uri="{FF2B5EF4-FFF2-40B4-BE49-F238E27FC236}">
                <a16:creationId xmlns:a16="http://schemas.microsoft.com/office/drawing/2014/main" id="{6F4F7779-ED8E-E5C9-77DD-5FC0950892BD}"/>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99648" y="5541264"/>
            <a:ext cx="1292352" cy="1316016"/>
          </a:xfrm>
          <a:prstGeom prst="rect">
            <a:avLst/>
          </a:prstGeom>
        </p:spPr>
      </p:pic>
      <p:sp>
        <p:nvSpPr>
          <p:cNvPr id="2" name="Title 1">
            <a:extLst>
              <a:ext uri="{FF2B5EF4-FFF2-40B4-BE49-F238E27FC236}">
                <a16:creationId xmlns:a16="http://schemas.microsoft.com/office/drawing/2014/main" id="{6AD10178-611E-B231-889F-A60795FAE896}"/>
              </a:ext>
            </a:extLst>
          </p:cNvPr>
          <p:cNvSpPr txBox="1">
            <a:spLocks/>
          </p:cNvSpPr>
          <p:nvPr/>
        </p:nvSpPr>
        <p:spPr>
          <a:xfrm>
            <a:off x="362144" y="524491"/>
            <a:ext cx="9353819"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Industries in Norwich</a:t>
            </a:r>
          </a:p>
        </p:txBody>
      </p:sp>
      <p:sp>
        <p:nvSpPr>
          <p:cNvPr id="5" name="TextBox 4">
            <a:extLst>
              <a:ext uri="{FF2B5EF4-FFF2-40B4-BE49-F238E27FC236}">
                <a16:creationId xmlns:a16="http://schemas.microsoft.com/office/drawing/2014/main" id="{FFAD4045-8DF0-A803-28AA-6C7BFD07AA39}"/>
              </a:ext>
            </a:extLst>
          </p:cNvPr>
          <p:cNvSpPr txBox="1"/>
          <p:nvPr/>
        </p:nvSpPr>
        <p:spPr>
          <a:xfrm>
            <a:off x="362144" y="1393436"/>
            <a:ext cx="5558596" cy="3936912"/>
          </a:xfrm>
          <a:prstGeom prst="rect">
            <a:avLst/>
          </a:prstGeom>
          <a:noFill/>
        </p:spPr>
        <p:txBody>
          <a:bodyPr wrap="square">
            <a:spAutoFit/>
          </a:bodyPr>
          <a:lstStyle/>
          <a:p>
            <a:pPr>
              <a:lnSpc>
                <a:spcPct val="150000"/>
              </a:lnSpc>
            </a:pPr>
            <a:r>
              <a:rPr lang="en-GB" sz="1400" dirty="0">
                <a:effectLst/>
                <a:latin typeface="Linkpen 17a Print" panose="03050602060000000000" pitchFamily="66" charset="77"/>
                <a:ea typeface="Times New Roman" panose="02020603050405020304" pitchFamily="18" charset="0"/>
              </a:rPr>
              <a:t>One of the key reasons Norwich became such an important medieval city was its thriving industries. In the early medieval period, several industries helped the city grow and prosper. Local chalk pits provided a valuable resource for building. </a:t>
            </a:r>
          </a:p>
          <a:p>
            <a:pPr>
              <a:lnSpc>
                <a:spcPct val="150000"/>
              </a:lnSpc>
            </a:pPr>
            <a:endParaRPr lang="en-GB" sz="1400" dirty="0">
              <a:latin typeface="Linkpen 17a Print" panose="03050602060000000000" pitchFamily="66" charset="77"/>
              <a:ea typeface="Times New Roman" panose="02020603050405020304" pitchFamily="18" charset="0"/>
            </a:endParaRPr>
          </a:p>
          <a:p>
            <a:pPr>
              <a:lnSpc>
                <a:spcPct val="150000"/>
              </a:lnSpc>
            </a:pPr>
            <a:r>
              <a:rPr lang="en-GB" sz="1400" kern="100" dirty="0">
                <a:effectLst/>
                <a:latin typeface="Linkpen 17a Print" panose="03050602060000000000" pitchFamily="66" charset="77"/>
                <a:ea typeface="Aptos" panose="020B0004020202020204" pitchFamily="34" charset="0"/>
                <a:cs typeface="Times New Roman (Body CS)"/>
              </a:rPr>
              <a:t>However, it was the wool trade that really made Norwich wealthy. Norfolk was famous for its sheep, and the wool they produced was some of the best in Europe. This wool was spun into cloth, which was then sold at markets across England and beyond. </a:t>
            </a:r>
          </a:p>
          <a:p>
            <a:pPr>
              <a:lnSpc>
                <a:spcPct val="150000"/>
              </a:lnSpc>
            </a:pPr>
            <a:endParaRPr lang="en-GB" sz="1400" kern="100" dirty="0">
              <a:latin typeface="Linkpen 17a Print" panose="03050602060000000000" pitchFamily="66" charset="77"/>
              <a:ea typeface="Aptos" panose="020B0004020202020204" pitchFamily="34" charset="0"/>
              <a:cs typeface="Times New Roman (Body CS)"/>
            </a:endParaRPr>
          </a:p>
          <a:p>
            <a:pPr>
              <a:lnSpc>
                <a:spcPct val="150000"/>
              </a:lnSpc>
            </a:pPr>
            <a:r>
              <a:rPr lang="en-GB" sz="1400" kern="100" dirty="0">
                <a:effectLst/>
                <a:latin typeface="Linkpen 17a Print" panose="03050602060000000000" pitchFamily="66" charset="77"/>
                <a:ea typeface="Aptos" panose="020B0004020202020204" pitchFamily="34" charset="0"/>
                <a:cs typeface="Times New Roman (Body CS)"/>
              </a:rPr>
              <a:t>By the 14th century, Norwich was the second-largest city in England after London, thanks to its booming textile industry. </a:t>
            </a:r>
          </a:p>
        </p:txBody>
      </p:sp>
      <p:sp>
        <p:nvSpPr>
          <p:cNvPr id="6" name="Rectangle 5" descr="A photograph of a sheep and a lamb in a field. ">
            <a:extLst>
              <a:ext uri="{FF2B5EF4-FFF2-40B4-BE49-F238E27FC236}">
                <a16:creationId xmlns:a16="http://schemas.microsoft.com/office/drawing/2014/main" id="{AD974577-4D98-B20D-FA44-21B7C2E5E05E}"/>
              </a:ext>
            </a:extLst>
          </p:cNvPr>
          <p:cNvSpPr/>
          <p:nvPr/>
        </p:nvSpPr>
        <p:spPr>
          <a:xfrm>
            <a:off x="275303" y="242069"/>
            <a:ext cx="11651226" cy="635537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000496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fade">
                                      <p:cBhvr>
                                        <p:cTn id="11" dur="1000"/>
                                        <p:tgtEl>
                                          <p:spTgt spid="5">
                                            <p:txEl>
                                              <p:pRg st="0" end="0"/>
                                            </p:txEl>
                                          </p:spTgt>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1000"/>
                                        <p:tgtEl>
                                          <p:spTgt spid="5">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Effect transition="in" filter="fade">
                                      <p:cBhvr>
                                        <p:cTn id="19" dur="10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B6B2217-94BB-2E4D-2B7A-A9D46A4EA28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7B365E5-AE45-2480-117B-A9C48E7CD3CA}"/>
              </a:ext>
            </a:extLst>
          </p:cNvPr>
          <p:cNvSpPr>
            <a:spLocks noGrp="1"/>
          </p:cNvSpPr>
          <p:nvPr>
            <p:ph type="title"/>
          </p:nvPr>
        </p:nvSpPr>
        <p:spPr>
          <a:xfrm>
            <a:off x="1643216" y="-1612405"/>
            <a:ext cx="8905568" cy="1325563"/>
          </a:xfrm>
        </p:spPr>
        <p:txBody>
          <a:bodyPr/>
          <a:lstStyle/>
          <a:p>
            <a:r>
              <a:rPr lang="en-US" dirty="0"/>
              <a:t>What industries helped the city grow?</a:t>
            </a:r>
          </a:p>
        </p:txBody>
      </p:sp>
      <p:sp>
        <p:nvSpPr>
          <p:cNvPr id="4" name="TextBox 3">
            <a:extLst>
              <a:ext uri="{FF2B5EF4-FFF2-40B4-BE49-F238E27FC236}">
                <a16:creationId xmlns:a16="http://schemas.microsoft.com/office/drawing/2014/main" id="{3001B927-F96E-E102-C68F-D868708827AE}"/>
              </a:ext>
            </a:extLst>
          </p:cNvPr>
          <p:cNvSpPr txBox="1"/>
          <p:nvPr/>
        </p:nvSpPr>
        <p:spPr>
          <a:xfrm>
            <a:off x="0" y="-114054"/>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industries helped the city grow?</a:t>
            </a:r>
          </a:p>
        </p:txBody>
      </p:sp>
      <p:pic>
        <p:nvPicPr>
          <p:cNvPr id="7" name="Picture 6">
            <a:extLst>
              <a:ext uri="{FF2B5EF4-FFF2-40B4-BE49-F238E27FC236}">
                <a16:creationId xmlns:a16="http://schemas.microsoft.com/office/drawing/2014/main" id="{0898DEB8-08D9-FC86-E85F-8CDD166D3F2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899648" y="5541264"/>
            <a:ext cx="1292352" cy="1316016"/>
          </a:xfrm>
          <a:prstGeom prst="rect">
            <a:avLst/>
          </a:prstGeom>
        </p:spPr>
      </p:pic>
      <p:sp>
        <p:nvSpPr>
          <p:cNvPr id="2" name="TextBox 1">
            <a:extLst>
              <a:ext uri="{FF2B5EF4-FFF2-40B4-BE49-F238E27FC236}">
                <a16:creationId xmlns:a16="http://schemas.microsoft.com/office/drawing/2014/main" id="{309ED382-3527-C930-DEBA-BC09F8AF6283}"/>
              </a:ext>
            </a:extLst>
          </p:cNvPr>
          <p:cNvSpPr txBox="1"/>
          <p:nvPr/>
        </p:nvSpPr>
        <p:spPr>
          <a:xfrm>
            <a:off x="806690" y="1470770"/>
            <a:ext cx="5213110" cy="3916457"/>
          </a:xfrm>
          <a:prstGeom prst="rect">
            <a:avLst/>
          </a:prstGeom>
          <a:noFill/>
        </p:spPr>
        <p:txBody>
          <a:bodyPr wrap="square">
            <a:spAutoFit/>
          </a:bodyPr>
          <a:lstStyle/>
          <a:p>
            <a:pPr>
              <a:lnSpc>
                <a:spcPct val="150000"/>
              </a:lnSpc>
            </a:pPr>
            <a:r>
              <a:rPr lang="en-GB" sz="2800" kern="100" dirty="0">
                <a:latin typeface="Linkpen 17a Print" panose="03050602060000000000" pitchFamily="66" charset="77"/>
                <a:ea typeface="Aptos" panose="020B0004020202020204" pitchFamily="34" charset="0"/>
                <a:cs typeface="Times New Roman (Body CS)"/>
              </a:rPr>
              <a:t>The city also became known for shoe-making. Leatherworkers crafted high-quality shoes, which were sold in the bustling markets. </a:t>
            </a:r>
          </a:p>
        </p:txBody>
      </p:sp>
      <p:pic>
        <p:nvPicPr>
          <p:cNvPr id="6" name="Picture 5" descr="An illustration of a black medieval leather boot with brown laces. ">
            <a:extLst>
              <a:ext uri="{FF2B5EF4-FFF2-40B4-BE49-F238E27FC236}">
                <a16:creationId xmlns:a16="http://schemas.microsoft.com/office/drawing/2014/main" id="{0EB83F4D-3377-528B-24D7-8CF1B02FEF1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96000" y="1584472"/>
            <a:ext cx="5953760" cy="3689052"/>
          </a:xfrm>
          <a:prstGeom prst="rect">
            <a:avLst/>
          </a:prstGeom>
        </p:spPr>
      </p:pic>
    </p:spTree>
    <p:extLst>
      <p:ext uri="{BB962C8B-B14F-4D97-AF65-F5344CB8AC3E}">
        <p14:creationId xmlns:p14="http://schemas.microsoft.com/office/powerpoint/2010/main" val="3138945214"/>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childTnLst>
                                    </p:cTn>
                                  </p:par>
                                </p:childTnLst>
                              </p:cTn>
                            </p:par>
                            <p:par>
                              <p:cTn id="8" fill="hold">
                                <p:stCondLst>
                                  <p:cond delay="1000"/>
                                </p:stCondLst>
                                <p:childTnLst>
                                  <p:par>
                                    <p:cTn id="9" presetID="2" presetClass="entr" presetSubtype="1" fill="hold" nodeType="afterEffect" p14:presetBounceEnd="50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50000">
                                          <p:cBhvr additive="base">
                                            <p:cTn id="11" dur="10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12"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childTnLst>
                                    </p:cTn>
                                  </p:par>
                                </p:childTnLst>
                              </p:cTn>
                            </p:par>
                            <p:par>
                              <p:cTn id="8" fill="hold">
                                <p:stCondLst>
                                  <p:cond delay="1000"/>
                                </p:stCondLst>
                                <p:childTnLst>
                                  <p:par>
                                    <p:cTn id="9" presetID="2" presetClass="entr" presetSubtype="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ppt_x"/>
                                              </p:val>
                                            </p:tav>
                                            <p:tav tm="100000">
                                              <p:val>
                                                <p:strVal val="#ppt_x"/>
                                              </p:val>
                                            </p:tav>
                                          </p:tavLst>
                                        </p:anim>
                                        <p:anim calcmode="lin" valueType="num">
                                          <p:cBhvr additive="base">
                                            <p:cTn id="12"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2AD9E53-0B04-EDFF-2579-739F01D3A8A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805AB78-64F1-EF87-772C-48236DCFAB16}"/>
              </a:ext>
            </a:extLst>
          </p:cNvPr>
          <p:cNvSpPr>
            <a:spLocks noGrp="1"/>
          </p:cNvSpPr>
          <p:nvPr>
            <p:ph type="title"/>
          </p:nvPr>
        </p:nvSpPr>
        <p:spPr>
          <a:xfrm>
            <a:off x="4029025" y="-1704807"/>
            <a:ext cx="4133950" cy="1325563"/>
          </a:xfrm>
        </p:spPr>
        <p:txBody>
          <a:bodyPr/>
          <a:lstStyle/>
          <a:p>
            <a:r>
              <a:rPr lang="en-US" dirty="0"/>
              <a:t>Norwich Markets</a:t>
            </a:r>
          </a:p>
        </p:txBody>
      </p:sp>
      <p:sp>
        <p:nvSpPr>
          <p:cNvPr id="4" name="TextBox 3">
            <a:extLst>
              <a:ext uri="{FF2B5EF4-FFF2-40B4-BE49-F238E27FC236}">
                <a16:creationId xmlns:a16="http://schemas.microsoft.com/office/drawing/2014/main" id="{48CE77E4-948E-F689-4FC0-37F7F787193E}"/>
              </a:ext>
            </a:extLst>
          </p:cNvPr>
          <p:cNvSpPr txBox="1"/>
          <p:nvPr/>
        </p:nvSpPr>
        <p:spPr>
          <a:xfrm>
            <a:off x="0" y="-114054"/>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a:t>
            </a:r>
            <a:r>
              <a:rPr lang="en-GB" sz="1100" dirty="0">
                <a:latin typeface="Superclarendon Rg" panose="02000505080000020003" pitchFamily="2" charset="77"/>
              </a:rPr>
              <a:t>industries helped the city grow</a:t>
            </a:r>
            <a:r>
              <a:rPr lang="en-GB" sz="1100" dirty="0">
                <a:effectLst/>
                <a:latin typeface="Superclarendon Rg" panose="02000505080000020003" pitchFamily="2" charset="77"/>
              </a:rPr>
              <a:t>?</a:t>
            </a:r>
          </a:p>
        </p:txBody>
      </p:sp>
      <p:pic>
        <p:nvPicPr>
          <p:cNvPr id="7" name="Picture 6">
            <a:extLst>
              <a:ext uri="{FF2B5EF4-FFF2-40B4-BE49-F238E27FC236}">
                <a16:creationId xmlns:a16="http://schemas.microsoft.com/office/drawing/2014/main" id="{6DBFFC51-16CA-7FAB-C6A3-309FF482FEC1}"/>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991088" y="-99752"/>
            <a:ext cx="1292352" cy="1316016"/>
          </a:xfrm>
          <a:prstGeom prst="rect">
            <a:avLst/>
          </a:prstGeom>
        </p:spPr>
      </p:pic>
      <p:sp>
        <p:nvSpPr>
          <p:cNvPr id="2" name="Title 1">
            <a:extLst>
              <a:ext uri="{FF2B5EF4-FFF2-40B4-BE49-F238E27FC236}">
                <a16:creationId xmlns:a16="http://schemas.microsoft.com/office/drawing/2014/main" id="{FD44A34D-0C74-D52C-0386-3395BEF4AE74}"/>
              </a:ext>
            </a:extLst>
          </p:cNvPr>
          <p:cNvSpPr txBox="1">
            <a:spLocks/>
          </p:cNvSpPr>
          <p:nvPr/>
        </p:nvSpPr>
        <p:spPr>
          <a:xfrm>
            <a:off x="494269" y="325006"/>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Norwich Markets</a:t>
            </a:r>
          </a:p>
        </p:txBody>
      </p:sp>
      <p:sp>
        <p:nvSpPr>
          <p:cNvPr id="3" name="TextBox 2">
            <a:extLst>
              <a:ext uri="{FF2B5EF4-FFF2-40B4-BE49-F238E27FC236}">
                <a16:creationId xmlns:a16="http://schemas.microsoft.com/office/drawing/2014/main" id="{2A9C4B47-D26B-3E9A-BBC5-30452B8916CE}"/>
              </a:ext>
            </a:extLst>
          </p:cNvPr>
          <p:cNvSpPr txBox="1"/>
          <p:nvPr/>
        </p:nvSpPr>
        <p:spPr>
          <a:xfrm>
            <a:off x="494269" y="1178538"/>
            <a:ext cx="6205008" cy="4862870"/>
          </a:xfrm>
          <a:prstGeom prst="rect">
            <a:avLst/>
          </a:prstGeom>
          <a:noFill/>
        </p:spPr>
        <p:txBody>
          <a:bodyPr wrap="square" rtlCol="0">
            <a:spAutoFit/>
          </a:bodyPr>
          <a:lstStyle/>
          <a:p>
            <a:pPr>
              <a:lnSpc>
                <a:spcPct val="150000"/>
              </a:lnSpc>
            </a:pPr>
            <a:r>
              <a:rPr lang="en-GB" sz="1600" dirty="0">
                <a:effectLst/>
                <a:latin typeface="Linkpen 17a Print" panose="03050602060000000000" pitchFamily="66" charset="77"/>
                <a:ea typeface="Aptos" panose="020B0004020202020204" pitchFamily="34" charset="0"/>
              </a:rPr>
              <a:t>In AD 1075, the Normans moved the Saxon marketplace to an area known as </a:t>
            </a:r>
            <a:r>
              <a:rPr lang="en-GB" sz="1600" dirty="0" err="1">
                <a:effectLst/>
                <a:latin typeface="Linkpen 17a Print" panose="03050602060000000000" pitchFamily="66" charset="77"/>
                <a:ea typeface="Aptos" panose="020B0004020202020204" pitchFamily="34" charset="0"/>
              </a:rPr>
              <a:t>Mancroft</a:t>
            </a:r>
            <a:r>
              <a:rPr lang="en-GB" sz="1600" dirty="0">
                <a:effectLst/>
                <a:latin typeface="Linkpen 17a Print" panose="03050602060000000000" pitchFamily="66" charset="77"/>
                <a:ea typeface="Aptos" panose="020B0004020202020204" pitchFamily="34" charset="0"/>
              </a:rPr>
              <a:t>. This location became the heart of the city, and Norwich </a:t>
            </a:r>
            <a:r>
              <a:rPr lang="en-GB" sz="1600" dirty="0">
                <a:latin typeface="Linkpen 17a Print" panose="03050602060000000000" pitchFamily="66" charset="77"/>
                <a:ea typeface="Aptos" panose="020B0004020202020204" pitchFamily="34" charset="0"/>
              </a:rPr>
              <a:t>M</a:t>
            </a:r>
            <a:r>
              <a:rPr lang="en-GB" sz="1600" dirty="0">
                <a:effectLst/>
                <a:latin typeface="Linkpen 17a Print" panose="03050602060000000000" pitchFamily="66" charset="77"/>
                <a:ea typeface="Aptos" panose="020B0004020202020204" pitchFamily="34" charset="0"/>
              </a:rPr>
              <a:t>arket has remained there for over 950 years. </a:t>
            </a:r>
          </a:p>
          <a:p>
            <a:pPr>
              <a:lnSpc>
                <a:spcPct val="150000"/>
              </a:lnSpc>
            </a:pPr>
            <a:endParaRPr lang="en-GB" sz="1600" dirty="0">
              <a:latin typeface="Linkpen 17a Print" panose="03050602060000000000" pitchFamily="66" charset="77"/>
              <a:ea typeface="Aptos" panose="020B0004020202020204" pitchFamily="34" charset="0"/>
            </a:endParaRPr>
          </a:p>
          <a:p>
            <a:pPr>
              <a:lnSpc>
                <a:spcPct val="150000"/>
              </a:lnSpc>
            </a:pPr>
            <a:r>
              <a:rPr lang="en-GB" sz="1600" dirty="0">
                <a:effectLst/>
                <a:latin typeface="Linkpen 17a Print" panose="03050602060000000000" pitchFamily="66" charset="77"/>
                <a:ea typeface="Aptos" panose="020B0004020202020204" pitchFamily="34" charset="0"/>
              </a:rPr>
              <a:t>In medieval times, the market was not only a place to buy and sell food and other items but also a social hub where people met and shared news. The cattle market was another key feature of medieval Norwich. Farmers would bring their cattle to the market, and the trade in livestock further enriched the local economy.</a:t>
            </a:r>
            <a:r>
              <a:rPr lang="en-GB" sz="1600" dirty="0">
                <a:effectLst/>
                <a:latin typeface="Linkpen 17a Print" panose="03050602060000000000" pitchFamily="66" charset="77"/>
              </a:rPr>
              <a:t> </a:t>
            </a:r>
            <a:endParaRPr lang="en-GB" sz="1600" dirty="0">
              <a:latin typeface="Linkpen 17a Print" panose="03050602060000000000" pitchFamily="66" charset="77"/>
            </a:endParaRPr>
          </a:p>
        </p:txBody>
      </p:sp>
      <p:grpSp>
        <p:nvGrpSpPr>
          <p:cNvPr id="11" name="Group 10" descr="A photograph of the Norwich Market showing yellow, red, and green striped tent stalls in rows, with lots of people around them. ">
            <a:extLst>
              <a:ext uri="{FF2B5EF4-FFF2-40B4-BE49-F238E27FC236}">
                <a16:creationId xmlns:a16="http://schemas.microsoft.com/office/drawing/2014/main" id="{E3AB67F6-9905-FD84-1319-D4B301C81479}"/>
              </a:ext>
            </a:extLst>
          </p:cNvPr>
          <p:cNvGrpSpPr/>
          <p:nvPr/>
        </p:nvGrpSpPr>
        <p:grpSpPr>
          <a:xfrm>
            <a:off x="7611024" y="464082"/>
            <a:ext cx="3156099" cy="4220152"/>
            <a:chOff x="7611024" y="464082"/>
            <a:chExt cx="3156099" cy="4220152"/>
          </a:xfrm>
        </p:grpSpPr>
        <p:pic>
          <p:nvPicPr>
            <p:cNvPr id="8" name="Picture 7">
              <a:extLst>
                <a:ext uri="{FF2B5EF4-FFF2-40B4-BE49-F238E27FC236}">
                  <a16:creationId xmlns:a16="http://schemas.microsoft.com/office/drawing/2014/main" id="{8CCAD929-72FD-F8EC-A198-108F1351A79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670313" y="500245"/>
              <a:ext cx="3096810" cy="4183989"/>
            </a:xfrm>
            <a:prstGeom prst="rect">
              <a:avLst/>
            </a:prstGeom>
            <a:ln w="19050">
              <a:solidFill>
                <a:schemeClr val="tx1"/>
              </a:solidFill>
            </a:ln>
          </p:spPr>
        </p:pic>
        <p:sp>
          <p:nvSpPr>
            <p:cNvPr id="10" name="TextBox 9">
              <a:extLst>
                <a:ext uri="{FF2B5EF4-FFF2-40B4-BE49-F238E27FC236}">
                  <a16:creationId xmlns:a16="http://schemas.microsoft.com/office/drawing/2014/main" id="{836C4FE2-7C2F-7C08-684C-DDD681C41E9C}"/>
                </a:ext>
              </a:extLst>
            </p:cNvPr>
            <p:cNvSpPr txBox="1"/>
            <p:nvPr/>
          </p:nvSpPr>
          <p:spPr>
            <a:xfrm>
              <a:off x="7611024" y="464082"/>
              <a:ext cx="1955985" cy="230832"/>
            </a:xfrm>
            <a:prstGeom prst="rect">
              <a:avLst/>
            </a:prstGeom>
            <a:noFill/>
          </p:spPr>
          <p:txBody>
            <a:bodyPr wrap="none" rtlCol="0">
              <a:spAutoFit/>
            </a:bodyPr>
            <a:lstStyle/>
            <a:p>
              <a:r>
                <a:rPr lang="en-GB" sz="900" dirty="0">
                  <a:solidFill>
                    <a:srgbClr val="192C51"/>
                  </a:solidFill>
                  <a:latin typeface="Nunito" panose="02000503000000000000" pitchFamily="2" charset="77"/>
                </a:rPr>
                <a:t>© Historic England ref: DP183502</a:t>
              </a:r>
            </a:p>
          </p:txBody>
        </p:sp>
      </p:grpSp>
      <p:sp>
        <p:nvSpPr>
          <p:cNvPr id="9" name="TextBox 8">
            <a:extLst>
              <a:ext uri="{FF2B5EF4-FFF2-40B4-BE49-F238E27FC236}">
                <a16:creationId xmlns:a16="http://schemas.microsoft.com/office/drawing/2014/main" id="{8AAEFD16-9712-63FB-4A61-5812CD0E5A2F}"/>
              </a:ext>
            </a:extLst>
          </p:cNvPr>
          <p:cNvSpPr txBox="1"/>
          <p:nvPr/>
        </p:nvSpPr>
        <p:spPr>
          <a:xfrm>
            <a:off x="7077593" y="4858499"/>
            <a:ext cx="4559671" cy="1448473"/>
          </a:xfrm>
          <a:prstGeom prst="rect">
            <a:avLst/>
          </a:prstGeom>
          <a:noFill/>
        </p:spPr>
        <p:txBody>
          <a:bodyPr wrap="square" rtlCol="0">
            <a:spAutoFit/>
          </a:bodyPr>
          <a:lstStyle/>
          <a:p>
            <a:pPr>
              <a:lnSpc>
                <a:spcPct val="150000"/>
              </a:lnSpc>
            </a:pPr>
            <a:r>
              <a:rPr lang="en-GB" sz="1500" dirty="0">
                <a:effectLst/>
                <a:latin typeface="Linkpen 17a Print" panose="03050602060000000000" pitchFamily="66" charset="77"/>
                <a:ea typeface="Aptos" panose="020B0004020202020204" pitchFamily="34" charset="0"/>
              </a:rPr>
              <a:t>Today, the market is one of the largest and oldest open-air markets in the United Kingdom, with nearly 200 stalls selling a wide variety of goods. </a:t>
            </a:r>
          </a:p>
        </p:txBody>
      </p:sp>
    </p:spTree>
    <p:extLst>
      <p:ext uri="{BB962C8B-B14F-4D97-AF65-F5344CB8AC3E}">
        <p14:creationId xmlns:p14="http://schemas.microsoft.com/office/powerpoint/2010/main" val="409546515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1000"/>
                                        <p:tgtEl>
                                          <p:spTgt spid="3">
                                            <p:txEl>
                                              <p:pRg st="0" end="0"/>
                                            </p:txEl>
                                          </p:spTgt>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1000"/>
                                        <p:tgtEl>
                                          <p:spTgt spid="3">
                                            <p:txEl>
                                              <p:pRg st="2" end="2"/>
                                            </p:txEl>
                                          </p:spTgt>
                                        </p:tgtEl>
                                      </p:cBhvr>
                                    </p:animEffect>
                                  </p:childTnLst>
                                </p:cTn>
                              </p:par>
                            </p:childTnLst>
                          </p:cTn>
                        </p:par>
                        <p:par>
                          <p:cTn id="16" fill="hold">
                            <p:stCondLst>
                              <p:cond delay="3000"/>
                            </p:stCondLst>
                            <p:childTnLst>
                              <p:par>
                                <p:cTn id="17" presetID="22" presetClass="entr" presetSubtype="1"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up)">
                                      <p:cBhvr>
                                        <p:cTn id="19" dur="1000"/>
                                        <p:tgtEl>
                                          <p:spTgt spid="11"/>
                                        </p:tgtEl>
                                      </p:cBhvr>
                                    </p:animEffect>
                                  </p:childTnLst>
                                </p:cTn>
                              </p:par>
                            </p:childTnLst>
                          </p:cTn>
                        </p:par>
                        <p:par>
                          <p:cTn id="20" fill="hold">
                            <p:stCondLst>
                              <p:cond delay="4000"/>
                            </p:stCondLst>
                            <p:childTnLst>
                              <p:par>
                                <p:cTn id="21" presetID="10" presetClass="entr" presetSubtype="0" fill="hold" grpId="0" nodeType="afterEffect">
                                  <p:stCondLst>
                                    <p:cond delay="50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CCC276C-C318-3883-35ED-F4C147BC00D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D971E7-7C13-8FA4-5185-674715C4B2DC}"/>
              </a:ext>
            </a:extLst>
          </p:cNvPr>
          <p:cNvSpPr>
            <a:spLocks noGrp="1"/>
          </p:cNvSpPr>
          <p:nvPr>
            <p:ph type="title"/>
          </p:nvPr>
        </p:nvSpPr>
        <p:spPr>
          <a:xfrm>
            <a:off x="4232345" y="-1643615"/>
            <a:ext cx="4674237" cy="1325563"/>
          </a:xfrm>
        </p:spPr>
        <p:txBody>
          <a:bodyPr/>
          <a:lstStyle/>
          <a:p>
            <a:r>
              <a:rPr lang="en-US" dirty="0"/>
              <a:t>Norwich markets 2</a:t>
            </a:r>
          </a:p>
        </p:txBody>
      </p:sp>
      <p:sp>
        <p:nvSpPr>
          <p:cNvPr id="4" name="TextBox 3">
            <a:extLst>
              <a:ext uri="{FF2B5EF4-FFF2-40B4-BE49-F238E27FC236}">
                <a16:creationId xmlns:a16="http://schemas.microsoft.com/office/drawing/2014/main" id="{108A44A0-FB06-5D65-B1DD-483A0C6C209F}"/>
              </a:ext>
            </a:extLst>
          </p:cNvPr>
          <p:cNvSpPr txBox="1"/>
          <p:nvPr/>
        </p:nvSpPr>
        <p:spPr>
          <a:xfrm>
            <a:off x="0" y="-114054"/>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a:t>
            </a:r>
            <a:r>
              <a:rPr lang="en-GB" sz="1100" dirty="0">
                <a:latin typeface="Superclarendon Rg" panose="02000505080000020003" pitchFamily="2" charset="77"/>
              </a:rPr>
              <a:t>industries helped the city grow</a:t>
            </a:r>
            <a:r>
              <a:rPr lang="en-GB" sz="1100" dirty="0">
                <a:effectLst/>
                <a:latin typeface="Superclarendon Rg" panose="02000505080000020003" pitchFamily="2" charset="77"/>
              </a:rPr>
              <a:t>?</a:t>
            </a:r>
          </a:p>
        </p:txBody>
      </p:sp>
      <p:pic>
        <p:nvPicPr>
          <p:cNvPr id="7" name="Picture 6">
            <a:extLst>
              <a:ext uri="{FF2B5EF4-FFF2-40B4-BE49-F238E27FC236}">
                <a16:creationId xmlns:a16="http://schemas.microsoft.com/office/drawing/2014/main" id="{1E68F3EB-2FD3-A51B-31FE-3CFCFD570FDA}"/>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991088" y="-114054"/>
            <a:ext cx="1200912" cy="1222902"/>
          </a:xfrm>
          <a:prstGeom prst="rect">
            <a:avLst/>
          </a:prstGeom>
        </p:spPr>
      </p:pic>
      <p:grpSp>
        <p:nvGrpSpPr>
          <p:cNvPr id="18" name="Group 17" descr=" A black and white photograph of a cattle market in Norwich from 1900. The photograph shows big pens of sheep, and people looking at the sheep.">
            <a:extLst>
              <a:ext uri="{FF2B5EF4-FFF2-40B4-BE49-F238E27FC236}">
                <a16:creationId xmlns:a16="http://schemas.microsoft.com/office/drawing/2014/main" id="{D07F69D2-2544-F3B9-1549-E8C531072929}"/>
              </a:ext>
            </a:extLst>
          </p:cNvPr>
          <p:cNvGrpSpPr/>
          <p:nvPr/>
        </p:nvGrpSpPr>
        <p:grpSpPr>
          <a:xfrm>
            <a:off x="696511" y="1057230"/>
            <a:ext cx="6380504" cy="4012038"/>
            <a:chOff x="696512" y="1422981"/>
            <a:chExt cx="6380504" cy="4012038"/>
          </a:xfrm>
        </p:grpSpPr>
        <p:pic>
          <p:nvPicPr>
            <p:cNvPr id="13" name="Picture 12">
              <a:extLst>
                <a:ext uri="{FF2B5EF4-FFF2-40B4-BE49-F238E27FC236}">
                  <a16:creationId xmlns:a16="http://schemas.microsoft.com/office/drawing/2014/main" id="{3F9A712B-3B92-D4A3-F31E-FF3B42A3487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96512" y="1422981"/>
              <a:ext cx="6380504" cy="4012038"/>
            </a:xfrm>
            <a:prstGeom prst="rect">
              <a:avLst/>
            </a:prstGeom>
            <a:ln w="19050">
              <a:solidFill>
                <a:schemeClr val="tx1"/>
              </a:solidFill>
            </a:ln>
          </p:spPr>
        </p:pic>
        <p:sp>
          <p:nvSpPr>
            <p:cNvPr id="17" name="TextBox 16">
              <a:extLst>
                <a:ext uri="{FF2B5EF4-FFF2-40B4-BE49-F238E27FC236}">
                  <a16:creationId xmlns:a16="http://schemas.microsoft.com/office/drawing/2014/main" id="{B831B6AB-3E0C-FB19-095B-1F15851F194A}"/>
                </a:ext>
              </a:extLst>
            </p:cNvPr>
            <p:cNvSpPr txBox="1"/>
            <p:nvPr/>
          </p:nvSpPr>
          <p:spPr>
            <a:xfrm>
              <a:off x="4327545" y="1422981"/>
              <a:ext cx="2749471" cy="246221"/>
            </a:xfrm>
            <a:prstGeom prst="rect">
              <a:avLst/>
            </a:prstGeom>
            <a:noFill/>
          </p:spPr>
          <p:txBody>
            <a:bodyPr wrap="none" rtlCol="0">
              <a:spAutoFit/>
            </a:bodyPr>
            <a:lstStyle/>
            <a:p>
              <a:r>
                <a:rPr lang="en-GB" sz="1000" dirty="0">
                  <a:solidFill>
                    <a:schemeClr val="bg2">
                      <a:lumMod val="75000"/>
                    </a:schemeClr>
                  </a:solidFill>
                  <a:latin typeface="Nunito" panose="02000503000000000000" pitchFamily="2" charset="77"/>
                </a:rPr>
                <a:t>© Public Domain from Wikimedia Commons</a:t>
              </a:r>
            </a:p>
          </p:txBody>
        </p:sp>
      </p:grpSp>
      <p:grpSp>
        <p:nvGrpSpPr>
          <p:cNvPr id="14" name="Group 13" descr="A photograph of the cattle market from Jarrold’s Official Illustrated Guide to Norwich published in 1900.">
            <a:extLst>
              <a:ext uri="{FF2B5EF4-FFF2-40B4-BE49-F238E27FC236}">
                <a16:creationId xmlns:a16="http://schemas.microsoft.com/office/drawing/2014/main" id="{F355C969-8FA5-F5E1-DAB8-EE88EC68F0AE}"/>
              </a:ext>
            </a:extLst>
          </p:cNvPr>
          <p:cNvGrpSpPr/>
          <p:nvPr/>
        </p:nvGrpSpPr>
        <p:grpSpPr>
          <a:xfrm>
            <a:off x="594140" y="5175112"/>
            <a:ext cx="4926602" cy="938719"/>
            <a:chOff x="5121850" y="2417403"/>
            <a:chExt cx="4926602" cy="938719"/>
          </a:xfrm>
        </p:grpSpPr>
        <p:pic>
          <p:nvPicPr>
            <p:cNvPr id="15" name="Picture 14">
              <a:extLst>
                <a:ext uri="{FF2B5EF4-FFF2-40B4-BE49-F238E27FC236}">
                  <a16:creationId xmlns:a16="http://schemas.microsoft.com/office/drawing/2014/main" id="{8D53DBEB-AC47-F8DA-F362-FE6C5BD64F8D}"/>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16" name="TextBox 15" descr="&#10;">
              <a:extLst>
                <a:ext uri="{FF2B5EF4-FFF2-40B4-BE49-F238E27FC236}">
                  <a16:creationId xmlns:a16="http://schemas.microsoft.com/office/drawing/2014/main" id="{E525B445-119C-22D8-A1F3-E9BC26A9E4F9}"/>
                </a:ext>
              </a:extLst>
            </p:cNvPr>
            <p:cNvSpPr txBox="1"/>
            <p:nvPr/>
          </p:nvSpPr>
          <p:spPr>
            <a:xfrm>
              <a:off x="5320928" y="2417403"/>
              <a:ext cx="4727524" cy="938719"/>
            </a:xfrm>
            <a:prstGeom prst="rect">
              <a:avLst/>
            </a:prstGeom>
            <a:noFill/>
          </p:spPr>
          <p:txBody>
            <a:bodyPr wrap="square">
              <a:spAutoFit/>
            </a:bodyPr>
            <a:lstStyle/>
            <a:p>
              <a:pPr>
                <a:lnSpc>
                  <a:spcPct val="150000"/>
                </a:lnSpc>
              </a:pPr>
              <a:r>
                <a:rPr lang="en-GB" sz="1050" dirty="0">
                  <a:latin typeface="Linkpen 17a Print" panose="03050602060000000000" pitchFamily="66" charset="77"/>
                </a:rPr>
                <a:t>A photograph of the cattle market from </a:t>
              </a:r>
              <a:r>
                <a:rPr lang="en-GB" sz="1050" i="1" dirty="0" err="1">
                  <a:latin typeface="Linkpen 17a Print" panose="03050602060000000000" pitchFamily="66" charset="77"/>
                </a:rPr>
                <a:t>Jarrold’s</a:t>
              </a:r>
              <a:r>
                <a:rPr lang="en-GB" sz="1050" i="1" dirty="0">
                  <a:latin typeface="Linkpen 17a Print" panose="03050602060000000000" pitchFamily="66" charset="77"/>
                </a:rPr>
                <a:t> Official Illustrated Guide to Norwich </a:t>
              </a:r>
              <a:r>
                <a:rPr lang="en-GB" sz="1050" dirty="0">
                  <a:latin typeface="Linkpen 17a Print" panose="03050602060000000000" pitchFamily="66" charset="77"/>
                </a:rPr>
                <a:t>published in 1900.</a:t>
              </a:r>
            </a:p>
            <a:p>
              <a:pPr>
                <a:lnSpc>
                  <a:spcPct val="150000"/>
                </a:lnSpc>
              </a:pPr>
              <a:endParaRPr lang="en-GB" sz="1600" dirty="0">
                <a:latin typeface="Linkpen 17a Print" panose="03050602060000000000" pitchFamily="66" charset="77"/>
              </a:endParaRPr>
            </a:p>
          </p:txBody>
        </p:sp>
      </p:grpSp>
      <p:pic>
        <p:nvPicPr>
          <p:cNvPr id="20" name="Picture 19" descr="An illustration of a medieval peasant. He has long, messy blonde hair, and is wearing a white tunic with a brown rope belt, brown trousers, beige socks with ties around the calf, and brown pointy shoes.">
            <a:extLst>
              <a:ext uri="{FF2B5EF4-FFF2-40B4-BE49-F238E27FC236}">
                <a16:creationId xmlns:a16="http://schemas.microsoft.com/office/drawing/2014/main" id="{7AD41669-AE6A-429A-1918-34071142262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478351" y="1450971"/>
            <a:ext cx="2182227" cy="5774668"/>
          </a:xfrm>
          <a:prstGeom prst="rect">
            <a:avLst/>
          </a:prstGeom>
        </p:spPr>
      </p:pic>
      <p:sp>
        <p:nvSpPr>
          <p:cNvPr id="5" name="TextBox 4">
            <a:extLst>
              <a:ext uri="{FF2B5EF4-FFF2-40B4-BE49-F238E27FC236}">
                <a16:creationId xmlns:a16="http://schemas.microsoft.com/office/drawing/2014/main" id="{DE646A56-8439-1749-B6EA-0D238459E056}"/>
              </a:ext>
            </a:extLst>
          </p:cNvPr>
          <p:cNvSpPr txBox="1"/>
          <p:nvPr/>
        </p:nvSpPr>
        <p:spPr>
          <a:xfrm>
            <a:off x="7526422" y="1108848"/>
            <a:ext cx="4170277" cy="3290581"/>
          </a:xfrm>
          <a:prstGeom prst="rect">
            <a:avLst/>
          </a:prstGeom>
          <a:noFill/>
        </p:spPr>
        <p:txBody>
          <a:bodyPr wrap="square" rtlCol="0">
            <a:spAutoFit/>
          </a:bodyPr>
          <a:lstStyle/>
          <a:p>
            <a:pPr>
              <a:lnSpc>
                <a:spcPct val="150000"/>
              </a:lnSpc>
            </a:pPr>
            <a:r>
              <a:rPr lang="en-GB" sz="1400" dirty="0">
                <a:effectLst/>
                <a:latin typeface="Linkpen 17a Print" panose="03050602060000000000" pitchFamily="66" charset="77"/>
                <a:ea typeface="Aptos" panose="020B0004020202020204" pitchFamily="34" charset="0"/>
              </a:rPr>
              <a:t>The cattle market was another key feature of medieval Norwich. </a:t>
            </a:r>
            <a:r>
              <a:rPr lang="en-GB" sz="1400" dirty="0">
                <a:latin typeface="Linkpen 17a Print" panose="03050602060000000000" pitchFamily="66" charset="77"/>
                <a:ea typeface="Aptos" panose="020B0004020202020204" pitchFamily="34" charset="0"/>
              </a:rPr>
              <a:t>This marketplace was used to trade sheep, cows, poultry and wheat. </a:t>
            </a:r>
          </a:p>
          <a:p>
            <a:pPr>
              <a:lnSpc>
                <a:spcPct val="150000"/>
              </a:lnSpc>
            </a:pPr>
            <a:endParaRPr lang="en-GB" sz="1400" dirty="0">
              <a:effectLst/>
              <a:latin typeface="Linkpen 17a Print" panose="03050602060000000000" pitchFamily="66" charset="77"/>
              <a:ea typeface="Aptos" panose="020B0004020202020204" pitchFamily="34" charset="0"/>
            </a:endParaRPr>
          </a:p>
          <a:p>
            <a:pPr>
              <a:lnSpc>
                <a:spcPct val="150000"/>
              </a:lnSpc>
            </a:pPr>
            <a:r>
              <a:rPr lang="en-GB" sz="1400" dirty="0">
                <a:effectLst/>
                <a:latin typeface="Linkpen 17a Print" panose="03050602060000000000" pitchFamily="66" charset="77"/>
                <a:ea typeface="Aptos" panose="020B0004020202020204" pitchFamily="34" charset="0"/>
              </a:rPr>
              <a:t>Farmers would bring their </a:t>
            </a:r>
            <a:r>
              <a:rPr lang="en-GB" sz="1400" dirty="0">
                <a:latin typeface="Linkpen 17a Print" panose="03050602060000000000" pitchFamily="66" charset="77"/>
                <a:ea typeface="Aptos" panose="020B0004020202020204" pitchFamily="34" charset="0"/>
              </a:rPr>
              <a:t>animals</a:t>
            </a:r>
            <a:r>
              <a:rPr lang="en-GB" sz="1400" dirty="0">
                <a:effectLst/>
                <a:latin typeface="Linkpen 17a Print" panose="03050602060000000000" pitchFamily="66" charset="77"/>
                <a:ea typeface="Aptos" panose="020B0004020202020204" pitchFamily="34" charset="0"/>
              </a:rPr>
              <a:t> to the market, and the trade in livestock further enriched the local economy.</a:t>
            </a:r>
            <a:r>
              <a:rPr lang="en-GB" sz="1400" dirty="0">
                <a:effectLst/>
                <a:latin typeface="Linkpen 17a Print" panose="03050602060000000000" pitchFamily="66" charset="77"/>
              </a:rPr>
              <a:t> </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The livestock market was relocated out of the city centre in the 1960s. </a:t>
            </a:r>
          </a:p>
        </p:txBody>
      </p:sp>
    </p:spTree>
    <p:extLst>
      <p:ext uri="{BB962C8B-B14F-4D97-AF65-F5344CB8AC3E}">
        <p14:creationId xmlns:p14="http://schemas.microsoft.com/office/powerpoint/2010/main" val="41017330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000" fill="hold"/>
                                        <p:tgtEl>
                                          <p:spTgt spid="18"/>
                                        </p:tgtEl>
                                        <p:attrNameLst>
                                          <p:attrName>ppt_x</p:attrName>
                                        </p:attrNameLst>
                                      </p:cBhvr>
                                      <p:tavLst>
                                        <p:tav tm="0">
                                          <p:val>
                                            <p:strVal val="0-#ppt_w/2"/>
                                          </p:val>
                                        </p:tav>
                                        <p:tav tm="100000">
                                          <p:val>
                                            <p:strVal val="#ppt_x"/>
                                          </p:val>
                                        </p:tav>
                                      </p:tavLst>
                                    </p:anim>
                                    <p:anim calcmode="lin" valueType="num">
                                      <p:cBhvr additive="base">
                                        <p:cTn id="8" dur="10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0-#ppt_w/2"/>
                                          </p:val>
                                        </p:tav>
                                        <p:tav tm="100000">
                                          <p:val>
                                            <p:strVal val="#ppt_x"/>
                                          </p:val>
                                        </p:tav>
                                      </p:tavLst>
                                    </p:anim>
                                    <p:anim calcmode="lin" valueType="num">
                                      <p:cBhvr additive="base">
                                        <p:cTn id="12" dur="10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5">
                                            <p:txEl>
                                              <p:pRg st="0" end="0"/>
                                            </p:txEl>
                                          </p:spTgt>
                                        </p:tgtEl>
                                        <p:attrNameLst>
                                          <p:attrName>style.visibility</p:attrName>
                                        </p:attrNameLst>
                                      </p:cBhvr>
                                      <p:to>
                                        <p:strVal val="visible"/>
                                      </p:to>
                                    </p:set>
                                    <p:animEffect transition="in" filter="fade">
                                      <p:cBhvr>
                                        <p:cTn id="16" dur="1000"/>
                                        <p:tgtEl>
                                          <p:spTgt spid="5">
                                            <p:txEl>
                                              <p:pRg st="0" end="0"/>
                                            </p:txEl>
                                          </p:spTgt>
                                        </p:tgtEl>
                                      </p:cBhvr>
                                    </p:animEffect>
                                  </p:childTnLst>
                                </p:cTn>
                              </p:par>
                            </p:childTnLst>
                          </p:cTn>
                        </p:par>
                        <p:par>
                          <p:cTn id="17" fill="hold">
                            <p:stCondLst>
                              <p:cond delay="2000"/>
                            </p:stCondLst>
                            <p:childTnLst>
                              <p:par>
                                <p:cTn id="18" presetID="10" presetClass="entr" presetSubtype="0" fill="hold" nodeType="afterEffect">
                                  <p:stCondLst>
                                    <p:cond delay="0"/>
                                  </p:stCondLst>
                                  <p:childTnLst>
                                    <p:set>
                                      <p:cBhvr>
                                        <p:cTn id="19" dur="1" fill="hold">
                                          <p:stCondLst>
                                            <p:cond delay="0"/>
                                          </p:stCondLst>
                                        </p:cTn>
                                        <p:tgtEl>
                                          <p:spTgt spid="5">
                                            <p:txEl>
                                              <p:pRg st="2" end="2"/>
                                            </p:txEl>
                                          </p:spTgt>
                                        </p:tgtEl>
                                        <p:attrNameLst>
                                          <p:attrName>style.visibility</p:attrName>
                                        </p:attrNameLst>
                                      </p:cBhvr>
                                      <p:to>
                                        <p:strVal val="visible"/>
                                      </p:to>
                                    </p:set>
                                    <p:animEffect transition="in" filter="fade">
                                      <p:cBhvr>
                                        <p:cTn id="20" dur="1000"/>
                                        <p:tgtEl>
                                          <p:spTgt spid="5">
                                            <p:txEl>
                                              <p:pRg st="2" end="2"/>
                                            </p:txEl>
                                          </p:spTgt>
                                        </p:tgtEl>
                                      </p:cBhvr>
                                    </p:animEffect>
                                  </p:childTnLst>
                                </p:cTn>
                              </p:par>
                            </p:childTnLst>
                          </p:cTn>
                        </p:par>
                        <p:par>
                          <p:cTn id="21" fill="hold">
                            <p:stCondLst>
                              <p:cond delay="3000"/>
                            </p:stCondLst>
                            <p:childTnLst>
                              <p:par>
                                <p:cTn id="22" presetID="10" presetClass="entr" presetSubtype="0" fill="hold" nodeType="afterEffect">
                                  <p:stCondLst>
                                    <p:cond delay="0"/>
                                  </p:stCondLst>
                                  <p:childTnLst>
                                    <p:set>
                                      <p:cBhvr>
                                        <p:cTn id="23" dur="1" fill="hold">
                                          <p:stCondLst>
                                            <p:cond delay="0"/>
                                          </p:stCondLst>
                                        </p:cTn>
                                        <p:tgtEl>
                                          <p:spTgt spid="5">
                                            <p:txEl>
                                              <p:pRg st="4" end="4"/>
                                            </p:txEl>
                                          </p:spTgt>
                                        </p:tgtEl>
                                        <p:attrNameLst>
                                          <p:attrName>style.visibility</p:attrName>
                                        </p:attrNameLst>
                                      </p:cBhvr>
                                      <p:to>
                                        <p:strVal val="visible"/>
                                      </p:to>
                                    </p:set>
                                    <p:animEffect transition="in" filter="fade">
                                      <p:cBhvr>
                                        <p:cTn id="24" dur="1000"/>
                                        <p:tgtEl>
                                          <p:spTgt spid="5">
                                            <p:txEl>
                                              <p:pRg st="4" end="4"/>
                                            </p:txEl>
                                          </p:spTgt>
                                        </p:tgtEl>
                                      </p:cBhvr>
                                    </p:animEffect>
                                  </p:childTnLst>
                                </p:cTn>
                              </p:par>
                            </p:childTnLst>
                          </p:cTn>
                        </p:par>
                        <p:par>
                          <p:cTn id="25" fill="hold">
                            <p:stCondLst>
                              <p:cond delay="4000"/>
                            </p:stCondLst>
                            <p:childTnLst>
                              <p:par>
                                <p:cTn id="26" presetID="2" presetClass="entr" presetSubtype="4"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1000" fill="hold"/>
                                        <p:tgtEl>
                                          <p:spTgt spid="20"/>
                                        </p:tgtEl>
                                        <p:attrNameLst>
                                          <p:attrName>ppt_x</p:attrName>
                                        </p:attrNameLst>
                                      </p:cBhvr>
                                      <p:tavLst>
                                        <p:tav tm="0">
                                          <p:val>
                                            <p:strVal val="#ppt_x"/>
                                          </p:val>
                                        </p:tav>
                                        <p:tav tm="100000">
                                          <p:val>
                                            <p:strVal val="#ppt_x"/>
                                          </p:val>
                                        </p:tav>
                                      </p:tavLst>
                                    </p:anim>
                                    <p:anim calcmode="lin" valueType="num">
                                      <p:cBhvr additive="base">
                                        <p:cTn id="29" dur="10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792</TotalTime>
  <Words>1919</Words>
  <Application>Microsoft Office PowerPoint</Application>
  <PresentationFormat>Widescreen</PresentationFormat>
  <Paragraphs>191</Paragraphs>
  <Slides>22</Slides>
  <Notes>22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Linkpen 17a Print</vt:lpstr>
      <vt:lpstr>Superclarendon Rg</vt:lpstr>
      <vt:lpstr>Calibri Light</vt:lpstr>
      <vt:lpstr>Arial</vt:lpstr>
      <vt:lpstr>Nunito</vt:lpstr>
      <vt:lpstr>Calibri</vt:lpstr>
      <vt:lpstr>Aptos</vt:lpstr>
      <vt:lpstr>Office Theme</vt:lpstr>
      <vt:lpstr>Medieval Norwich</vt:lpstr>
      <vt:lpstr>Why did Norwich become such an important medieval city?</vt:lpstr>
      <vt:lpstr>Norwich before the medieval period</vt:lpstr>
      <vt:lpstr>The medieval period</vt:lpstr>
      <vt:lpstr>The Domesday Book</vt:lpstr>
      <vt:lpstr>Industries in Norwich</vt:lpstr>
      <vt:lpstr>What industries helped the city grow?</vt:lpstr>
      <vt:lpstr>Norwich Markets</vt:lpstr>
      <vt:lpstr>Norwich markets 2</vt:lpstr>
      <vt:lpstr>Important buildings</vt:lpstr>
      <vt:lpstr>The Guildhall</vt:lpstr>
      <vt:lpstr>Norwich Castle</vt:lpstr>
      <vt:lpstr>Norwich Castle 2</vt:lpstr>
      <vt:lpstr>Norwich Cathedral</vt:lpstr>
      <vt:lpstr>Ethelbert Gate</vt:lpstr>
      <vt:lpstr>Julian of Norwich</vt:lpstr>
      <vt:lpstr>St Julian’s Church</vt:lpstr>
      <vt:lpstr>The Maids Head Hotel</vt:lpstr>
      <vt:lpstr>Strangers’ Hall</vt:lpstr>
      <vt:lpstr>City Walls</vt:lpstr>
      <vt:lpstr>The end of the medieval period</vt:lpstr>
      <vt:lpstr>What had become of Norwich by the end of the medieval period?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97</cp:revision>
  <dcterms:created xsi:type="dcterms:W3CDTF">2022-12-09T08:02:53Z</dcterms:created>
  <dcterms:modified xsi:type="dcterms:W3CDTF">2025-07-16T12:16:06Z</dcterms:modified>
</cp:coreProperties>
</file>