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3"/>
  </p:notesMasterIdLst>
  <p:sldIdLst>
    <p:sldId id="256" r:id="rId2"/>
    <p:sldId id="259" r:id="rId3"/>
    <p:sldId id="257" r:id="rId4"/>
    <p:sldId id="262" r:id="rId5"/>
    <p:sldId id="263" r:id="rId6"/>
    <p:sldId id="264" r:id="rId7"/>
    <p:sldId id="265" r:id="rId8"/>
    <p:sldId id="266" r:id="rId9"/>
    <p:sldId id="267" r:id="rId10"/>
    <p:sldId id="268" r:id="rId11"/>
    <p:sldId id="270" r:id="rId12"/>
    <p:sldId id="269" r:id="rId13"/>
    <p:sldId id="272" r:id="rId14"/>
    <p:sldId id="273" r:id="rId15"/>
    <p:sldId id="271" r:id="rId16"/>
    <p:sldId id="274" r:id="rId17"/>
    <p:sldId id="275" r:id="rId18"/>
    <p:sldId id="276" r:id="rId19"/>
    <p:sldId id="277" r:id="rId20"/>
    <p:sldId id="278" r:id="rId21"/>
    <p:sldId id="279" r:id="rId22"/>
  </p:sldIdLst>
  <p:sldSz cx="12192000" cy="6858000"/>
  <p:notesSz cx="6858000" cy="9144000"/>
  <p:embeddedFontLst>
    <p:embeddedFont>
      <p:font typeface="Superclarendon Rg" panose="02060605060000020003" pitchFamily="18"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AE45"/>
    <a:srgbClr val="79B963"/>
    <a:srgbClr val="EC5E43"/>
    <a:srgbClr val="CFDCEC"/>
    <a:srgbClr val="A9C176"/>
    <a:srgbClr val="9A947E"/>
    <a:srgbClr val="7F7A68"/>
    <a:srgbClr val="918571"/>
    <a:srgbClr val="FAB721"/>
    <a:srgbClr val="F497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B783F2-2CC4-490B-9379-A7106C87D333}" v="3" dt="2025-07-29T09:20:29.2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85" autoAdjust="0"/>
    <p:restoredTop sz="96327"/>
  </p:normalViewPr>
  <p:slideViewPr>
    <p:cSldViewPr snapToGrid="0">
      <p:cViewPr varScale="1">
        <p:scale>
          <a:sx n="68" d="100"/>
          <a:sy n="68" d="100"/>
        </p:scale>
        <p:origin x="96" y="92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7AB783F2-2CC4-490B-9379-A7106C87D333}"/>
    <pc:docChg chg="custSel modSld">
      <pc:chgData name="McHarg, Catherine" userId="88b8f76c-9ae3-4745-88eb-fe0667a22af5" providerId="ADAL" clId="{7AB783F2-2CC4-490B-9379-A7106C87D333}" dt="2025-07-29T09:20:29.214" v="3"/>
      <pc:docMkLst>
        <pc:docMk/>
      </pc:docMkLst>
      <pc:sldChg chg="addSp delSp modSp mod">
        <pc:chgData name="McHarg, Catherine" userId="88b8f76c-9ae3-4745-88eb-fe0667a22af5" providerId="ADAL" clId="{7AB783F2-2CC4-490B-9379-A7106C87D333}" dt="2025-07-29T09:20:29.214" v="3"/>
        <pc:sldMkLst>
          <pc:docMk/>
          <pc:sldMk cId="2424755271" sldId="269"/>
        </pc:sldMkLst>
        <pc:spChg chg="add mod">
          <ac:chgData name="McHarg, Catherine" userId="88b8f76c-9ae3-4745-88eb-fe0667a22af5" providerId="ADAL" clId="{7AB783F2-2CC4-490B-9379-A7106C87D333}" dt="2025-07-29T09:20:29.214" v="3"/>
          <ac:spMkLst>
            <pc:docMk/>
            <pc:sldMk cId="2424755271" sldId="269"/>
            <ac:spMk id="2" creationId="{7351CE08-6E65-80F8-FA89-CF377D373C1B}"/>
          </ac:spMkLst>
        </pc:spChg>
        <pc:spChg chg="del">
          <ac:chgData name="McHarg, Catherine" userId="88b8f76c-9ae3-4745-88eb-fe0667a22af5" providerId="ADAL" clId="{7AB783F2-2CC4-490B-9379-A7106C87D333}" dt="2025-07-29T09:20:28.533" v="2" actId="478"/>
          <ac:spMkLst>
            <pc:docMk/>
            <pc:sldMk cId="2424755271" sldId="269"/>
            <ac:spMk id="11" creationId="{E9D494EB-D902-1109-464D-C2D360B6DC4C}"/>
          </ac:spMkLst>
        </pc:spChg>
      </pc:sldChg>
      <pc:sldChg chg="addSp modSp">
        <pc:chgData name="McHarg, Catherine" userId="88b8f76c-9ae3-4745-88eb-fe0667a22af5" providerId="ADAL" clId="{7AB783F2-2CC4-490B-9379-A7106C87D333}" dt="2025-07-29T09:20:13.586" v="1"/>
        <pc:sldMkLst>
          <pc:docMk/>
          <pc:sldMk cId="3323756876" sldId="271"/>
        </pc:sldMkLst>
        <pc:spChg chg="add mod">
          <ac:chgData name="McHarg, Catherine" userId="88b8f76c-9ae3-4745-88eb-fe0667a22af5" providerId="ADAL" clId="{7AB783F2-2CC4-490B-9379-A7106C87D333}" dt="2025-07-29T09:20:13.586" v="1"/>
          <ac:spMkLst>
            <pc:docMk/>
            <pc:sldMk cId="3323756876" sldId="271"/>
            <ac:spMk id="2" creationId="{B6D41645-8F66-7D2A-5EC2-BB180B3A04B4}"/>
          </ac:spMkLst>
        </pc:spChg>
      </pc:sldChg>
      <pc:sldChg chg="addSp modSp">
        <pc:chgData name="McHarg, Catherine" userId="88b8f76c-9ae3-4745-88eb-fe0667a22af5" providerId="ADAL" clId="{7AB783F2-2CC4-490B-9379-A7106C87D333}" dt="2025-07-29T09:19:36.383" v="0"/>
        <pc:sldMkLst>
          <pc:docMk/>
          <pc:sldMk cId="2055419591" sldId="275"/>
        </pc:sldMkLst>
        <pc:spChg chg="add mod">
          <ac:chgData name="McHarg, Catherine" userId="88b8f76c-9ae3-4745-88eb-fe0667a22af5" providerId="ADAL" clId="{7AB783F2-2CC4-490B-9379-A7106C87D333}" dt="2025-07-29T09:19:36.383" v="0"/>
          <ac:spMkLst>
            <pc:docMk/>
            <pc:sldMk cId="2055419591" sldId="275"/>
            <ac:spMk id="2" creationId="{33B13A22-D2B0-1AF0-3758-0570E4890B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267271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922407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082398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360231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972579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2853273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58056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951015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A7E13-3E58-5271-10C6-0485BD431B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CBF6B6-7539-D070-6F0A-50F2B5CA08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5126FA-2F63-B6DC-9B77-220AD2F58B4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6FB4E61-16FE-E05C-2762-A3EC094B59A6}"/>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492426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ABF02-57B6-7AB8-FFAA-3823B7655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1058F2-3E7F-145E-B074-0D4B82C762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4A43FC-B7C7-2E34-3D45-7DA41531052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35284FB-FDD3-6FCB-481E-D53DA21BA678}"/>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2198066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4123285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0C952-6651-B824-AA35-E6286CE42A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BD5EFD-36C1-1FE1-88B8-34EC184DD4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107B7-D8BF-FDD0-9AD1-F8C96B5B1E6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CB5F410-0716-072D-F55D-7F465754231B}"/>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237445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BE37-C4E4-128D-F5A7-3A402060EB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98F6C5-7D44-9EF8-1DFF-C9B77BC8AC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98FBDC-725D-F279-4305-2A020C8133A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C0B1569-0BE4-BB68-5136-6C5E5F5383E3}"/>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4161159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716475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706337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169391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039026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761646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931936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974649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7/29/2025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8.emf"/></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hyperlink" Target="https://norfarchtrust.org.uk/wp-content/uploads/2019/04/Caistor-School-Activity-Pack.pdf" TargetMode="External"/><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3.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1524E4-49B2-E1BD-7919-490E4A8C0D10}"/>
              </a:ext>
            </a:extLst>
          </p:cNvPr>
          <p:cNvSpPr>
            <a:spLocks noGrp="1"/>
          </p:cNvSpPr>
          <p:nvPr>
            <p:ph type="ctrTitle"/>
          </p:nvPr>
        </p:nvSpPr>
        <p:spPr>
          <a:xfrm>
            <a:off x="1524000" y="-1131597"/>
            <a:ext cx="9144000" cy="1010603"/>
          </a:xfrm>
        </p:spPr>
        <p:txBody>
          <a:bodyPr/>
          <a:lstStyle/>
          <a:p>
            <a:r>
              <a:rPr lang="en-US" dirty="0"/>
              <a:t>Invaders in Norwich</a:t>
            </a:r>
          </a:p>
        </p:txBody>
      </p:sp>
      <p:sp>
        <p:nvSpPr>
          <p:cNvPr id="6" name="Rectangle 5" descr="An illustration of the side of a roman building, there is a red roof, pale yellow and red bricks, with 4 small rectangle windows.">
            <a:extLst>
              <a:ext uri="{FF2B5EF4-FFF2-40B4-BE49-F238E27FC236}">
                <a16:creationId xmlns:a16="http://schemas.microsoft.com/office/drawing/2014/main" id="{2DB61221-9076-F551-6A1B-5D7EA4DA9535}"/>
              </a:ext>
            </a:extLst>
          </p:cNvPr>
          <p:cNvSpPr/>
          <p:nvPr/>
        </p:nvSpPr>
        <p:spPr>
          <a:xfrm>
            <a:off x="0" y="0"/>
            <a:ext cx="12191998" cy="68579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have invaders shaped the city of Norwich?</a:t>
            </a:r>
          </a:p>
        </p:txBody>
      </p:sp>
      <p:pic>
        <p:nvPicPr>
          <p:cNvPr id="9" name="Picture 8" descr="Invaders in Norwich">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540565"/>
            <a:ext cx="12191999" cy="3687418"/>
          </a:xfrm>
          <a:prstGeom prst="rect">
            <a:avLst/>
          </a:prstGeom>
        </p:spPr>
      </p:pic>
      <p:pic>
        <p:nvPicPr>
          <p:cNvPr id="3" name="Picture 2">
            <a:extLst>
              <a:ext uri="{FF2B5EF4-FFF2-40B4-BE49-F238E27FC236}">
                <a16:creationId xmlns:a16="http://schemas.microsoft.com/office/drawing/2014/main" id="{7354749B-4A30-FAD3-5EA0-DB9305BBBCC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2922" y="5534469"/>
            <a:ext cx="1239077" cy="132353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546516B-09D4-8F8A-841D-90FA7B70B6A3}"/>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95E1E515-57EB-0426-876B-F4FFBC1435FE}"/>
              </a:ext>
            </a:extLst>
          </p:cNvPr>
          <p:cNvSpPr>
            <a:spLocks noGrp="1"/>
          </p:cNvSpPr>
          <p:nvPr>
            <p:ph type="ctrTitle"/>
          </p:nvPr>
        </p:nvSpPr>
        <p:spPr>
          <a:xfrm>
            <a:off x="1524000" y="-1036149"/>
            <a:ext cx="9144000" cy="739406"/>
          </a:xfrm>
        </p:spPr>
        <p:txBody>
          <a:bodyPr>
            <a:normAutofit fontScale="90000"/>
          </a:bodyPr>
          <a:lstStyle/>
          <a:p>
            <a:r>
              <a:rPr lang="en-US" dirty="0"/>
              <a:t>New</a:t>
            </a:r>
            <a:r>
              <a:rPr lang="en-US" baseline="0" dirty="0"/>
              <a:t> Invaders</a:t>
            </a:r>
            <a:endParaRPr lang="en-US" dirty="0"/>
          </a:p>
        </p:txBody>
      </p:sp>
      <p:grpSp>
        <p:nvGrpSpPr>
          <p:cNvPr id="13" name="Group 12" descr="An Ariel photo of the remains of a wall in a field.">
            <a:extLst>
              <a:ext uri="{FF2B5EF4-FFF2-40B4-BE49-F238E27FC236}">
                <a16:creationId xmlns:a16="http://schemas.microsoft.com/office/drawing/2014/main" id="{CAAA813C-8568-329B-7F32-1BA989927333}"/>
              </a:ext>
            </a:extLst>
          </p:cNvPr>
          <p:cNvGrpSpPr/>
          <p:nvPr/>
        </p:nvGrpSpPr>
        <p:grpSpPr>
          <a:xfrm>
            <a:off x="594140" y="477424"/>
            <a:ext cx="4686300" cy="2417881"/>
            <a:chOff x="594140" y="477424"/>
            <a:chExt cx="4686300" cy="2417881"/>
          </a:xfrm>
        </p:grpSpPr>
        <p:pic>
          <p:nvPicPr>
            <p:cNvPr id="4" name="Picture 3" descr="An aerial view of a stone wall&#10;&#10;AI-generated content may be incorrect.">
              <a:extLst>
                <a:ext uri="{FF2B5EF4-FFF2-40B4-BE49-F238E27FC236}">
                  <a16:creationId xmlns:a16="http://schemas.microsoft.com/office/drawing/2014/main" id="{C1B1F714-F9A0-A357-704A-B60DA2A63D2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03665" y="516472"/>
              <a:ext cx="4676775" cy="2378833"/>
            </a:xfrm>
            <a:prstGeom prst="rect">
              <a:avLst/>
            </a:prstGeom>
            <a:ln w="28575">
              <a:solidFill>
                <a:schemeClr val="tx1"/>
              </a:solidFill>
            </a:ln>
          </p:spPr>
        </p:pic>
        <p:sp>
          <p:nvSpPr>
            <p:cNvPr id="12" name="TextBox 11">
              <a:extLst>
                <a:ext uri="{FF2B5EF4-FFF2-40B4-BE49-F238E27FC236}">
                  <a16:creationId xmlns:a16="http://schemas.microsoft.com/office/drawing/2014/main" id="{6E2DBAF9-4CB5-843C-6F88-DAA77B1B4F75}"/>
                </a:ext>
              </a:extLst>
            </p:cNvPr>
            <p:cNvSpPr txBox="1"/>
            <p:nvPr/>
          </p:nvSpPr>
          <p:spPr>
            <a:xfrm>
              <a:off x="594140" y="477424"/>
              <a:ext cx="2603500" cy="246221"/>
            </a:xfrm>
            <a:prstGeom prst="rect">
              <a:avLst/>
            </a:prstGeom>
            <a:noFill/>
          </p:spPr>
          <p:txBody>
            <a:bodyPr wrap="square" rtlCol="0">
              <a:spAutoFit/>
            </a:bodyPr>
            <a:lstStyle/>
            <a:p>
              <a:r>
                <a:rPr lang="en-GB" sz="1000" i="0" dirty="0">
                  <a:solidFill>
                    <a:srgbClr val="A9C176"/>
                  </a:solidFill>
                  <a:effectLst/>
                  <a:latin typeface="Arial" panose="020B0604020202020204" pitchFamily="34" charset="0"/>
                  <a:cs typeface="Arial" panose="020B0604020202020204" pitchFamily="34" charset="0"/>
                </a:rPr>
                <a:t>© Historic England 27183_006</a:t>
              </a:r>
            </a:p>
          </p:txBody>
        </p:sp>
      </p:grpSp>
      <p:pic>
        <p:nvPicPr>
          <p:cNvPr id="9" name="Picture 8" descr="A close up of a stone wall structure on a field.">
            <a:extLst>
              <a:ext uri="{FF2B5EF4-FFF2-40B4-BE49-F238E27FC236}">
                <a16:creationId xmlns:a16="http://schemas.microsoft.com/office/drawing/2014/main" id="{509F3FA8-85F6-6332-8DBF-A2B7998540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4140" y="3011386"/>
            <a:ext cx="4701760" cy="3122969"/>
          </a:xfrm>
          <a:prstGeom prst="rect">
            <a:avLst/>
          </a:prstGeom>
          <a:ln w="28575">
            <a:solidFill>
              <a:schemeClr val="tx1"/>
            </a:solidFill>
          </a:ln>
        </p:spPr>
      </p:pic>
      <p:sp>
        <p:nvSpPr>
          <p:cNvPr id="7" name="Title 1">
            <a:extLst>
              <a:ext uri="{FF2B5EF4-FFF2-40B4-BE49-F238E27FC236}">
                <a16:creationId xmlns:a16="http://schemas.microsoft.com/office/drawing/2014/main" id="{3099D97C-CEC5-1C1C-6581-BCD70276E81A}"/>
              </a:ext>
            </a:extLst>
          </p:cNvPr>
          <p:cNvSpPr txBox="1">
            <a:spLocks/>
          </p:cNvSpPr>
          <p:nvPr/>
        </p:nvSpPr>
        <p:spPr>
          <a:xfrm>
            <a:off x="5653229" y="545698"/>
            <a:ext cx="5906531" cy="739405"/>
          </a:xfrm>
          <a:prstGeom prst="rect">
            <a:avLst/>
          </a:prstGeom>
          <a:noFill/>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New Invaders</a:t>
            </a:r>
          </a:p>
        </p:txBody>
      </p:sp>
      <p:sp>
        <p:nvSpPr>
          <p:cNvPr id="8" name="TextBox 7">
            <a:extLst>
              <a:ext uri="{FF2B5EF4-FFF2-40B4-BE49-F238E27FC236}">
                <a16:creationId xmlns:a16="http://schemas.microsoft.com/office/drawing/2014/main" id="{D355A6F3-50C1-BA6B-91BD-66E7C66CE4F9}"/>
              </a:ext>
            </a:extLst>
          </p:cNvPr>
          <p:cNvSpPr txBox="1"/>
          <p:nvPr/>
        </p:nvSpPr>
        <p:spPr>
          <a:xfrm>
            <a:off x="5653228" y="1476917"/>
            <a:ext cx="5944631" cy="437619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By AD 200, the Angles, Saxons and Jutes had begun to attack Britain. Being near the coast, Norfolk would have seen many waves of ships arrive with men looking to conquer the land.</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The Romans built forts, such as Burgh Castle Roman Fort, along the coast to try and defend against the new intruders.</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Its walls still stand at over 6 metres high!</a:t>
            </a:r>
          </a:p>
        </p:txBody>
      </p:sp>
      <p:pic>
        <p:nvPicPr>
          <p:cNvPr id="6" name="Picture 5">
            <a:extLst>
              <a:ext uri="{FF2B5EF4-FFF2-40B4-BE49-F238E27FC236}">
                <a16:creationId xmlns:a16="http://schemas.microsoft.com/office/drawing/2014/main" id="{95904F1C-AA79-2E5D-7A09-D6CEA8455E3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952922" y="5534469"/>
            <a:ext cx="1239077" cy="1323530"/>
          </a:xfrm>
          <a:prstGeom prst="rect">
            <a:avLst/>
          </a:prstGeom>
        </p:spPr>
      </p:pic>
    </p:spTree>
    <p:extLst>
      <p:ext uri="{BB962C8B-B14F-4D97-AF65-F5344CB8AC3E}">
        <p14:creationId xmlns:p14="http://schemas.microsoft.com/office/powerpoint/2010/main" val="28460734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379CFB2-B120-3EC3-3201-BF4FC5C5292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DDA3B61-4AC0-CF62-C0BE-4B55F2E18D6A}"/>
              </a:ext>
            </a:extLst>
          </p:cNvPr>
          <p:cNvSpPr>
            <a:spLocks noGrp="1"/>
          </p:cNvSpPr>
          <p:nvPr>
            <p:ph type="ctrTitle"/>
          </p:nvPr>
        </p:nvSpPr>
        <p:spPr>
          <a:xfrm>
            <a:off x="1524000" y="-1036611"/>
            <a:ext cx="9144000" cy="939758"/>
          </a:xfrm>
        </p:spPr>
        <p:txBody>
          <a:bodyPr/>
          <a:lstStyle/>
          <a:p>
            <a:r>
              <a:rPr lang="en-US" dirty="0"/>
              <a:t>Retreat!</a:t>
            </a:r>
          </a:p>
        </p:txBody>
      </p:sp>
      <p:sp>
        <p:nvSpPr>
          <p:cNvPr id="7" name="Title 1">
            <a:extLst>
              <a:ext uri="{FF2B5EF4-FFF2-40B4-BE49-F238E27FC236}">
                <a16:creationId xmlns:a16="http://schemas.microsoft.com/office/drawing/2014/main" id="{DFCA00BB-49AC-DE4F-ACCC-5D3BA78D3E5E}"/>
              </a:ext>
            </a:extLst>
          </p:cNvPr>
          <p:cNvSpPr txBox="1">
            <a:spLocks/>
          </p:cNvSpPr>
          <p:nvPr/>
        </p:nvSpPr>
        <p:spPr>
          <a:xfrm>
            <a:off x="509729" y="545698"/>
            <a:ext cx="5906531" cy="739405"/>
          </a:xfrm>
          <a:prstGeom prst="rect">
            <a:avLst/>
          </a:prstGeom>
          <a:noFill/>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Retreat!</a:t>
            </a:r>
          </a:p>
        </p:txBody>
      </p:sp>
      <p:pic>
        <p:nvPicPr>
          <p:cNvPr id="6" name="Picture 5">
            <a:extLst>
              <a:ext uri="{FF2B5EF4-FFF2-40B4-BE49-F238E27FC236}">
                <a16:creationId xmlns:a16="http://schemas.microsoft.com/office/drawing/2014/main" id="{19FC9E44-6B5A-447B-B048-3DC06D45AF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2922" y="1"/>
            <a:ext cx="1239077" cy="1323530"/>
          </a:xfrm>
          <a:prstGeom prst="rect">
            <a:avLst/>
          </a:prstGeom>
        </p:spPr>
      </p:pic>
      <p:sp>
        <p:nvSpPr>
          <p:cNvPr id="3" name="TextBox 2">
            <a:extLst>
              <a:ext uri="{FF2B5EF4-FFF2-40B4-BE49-F238E27FC236}">
                <a16:creationId xmlns:a16="http://schemas.microsoft.com/office/drawing/2014/main" id="{15B7A5AB-57BF-42B4-6173-CDBAEE20D520}"/>
              </a:ext>
            </a:extLst>
          </p:cNvPr>
          <p:cNvSpPr txBox="1"/>
          <p:nvPr/>
        </p:nvSpPr>
        <p:spPr>
          <a:xfrm>
            <a:off x="509729" y="1489458"/>
            <a:ext cx="4608371"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The Roman empire began to experience more troubles elsewhere overseas, so they had to retreat to their homeland.</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meant Britain was left to defend itself against the new arrivals and many of the Roman towns fell into disuse, slowly crumbling back into the ground.</a:t>
            </a:r>
          </a:p>
        </p:txBody>
      </p:sp>
      <p:pic>
        <p:nvPicPr>
          <p:cNvPr id="2" name="Picture 1" descr="A map of the Western and Eastern Roman Empire. &#10;There are arrows showing the Gaels invading England, Scotland, and Wales, from Ireland and Northern Ireland.&#10;Angles, Saxons, and Jutes come to the Uk from the areas of Denmark.&#10;The Franks move across Germany to get to France.&#10;The Goths come from Sweden and travel towards the direction of Russia.&#10;The Huns come from the east and spread around Russian and Europe.&#10;The Vandals for from Carthage and spread up to Europe.&#10;Visigoths move from the direction of Russia and move all through Europe, mostly around Titally and towards Spain and Greece.&#10;The Ostrogoths move from around Russia towards Kazakhstan, and through Europe to get to Italy.">
            <a:extLst>
              <a:ext uri="{FF2B5EF4-FFF2-40B4-BE49-F238E27FC236}">
                <a16:creationId xmlns:a16="http://schemas.microsoft.com/office/drawing/2014/main" id="{8798B79F-CBB2-5B98-B4ED-2970C3C8059B}"/>
              </a:ext>
            </a:extLst>
          </p:cNvPr>
          <p:cNvPicPr>
            <a:picLocks noChangeAspect="1"/>
          </p:cNvPicPr>
          <p:nvPr/>
        </p:nvPicPr>
        <p:blipFill>
          <a:blip r:embed="rId5"/>
          <a:stretch>
            <a:fillRect/>
          </a:stretch>
        </p:blipFill>
        <p:spPr>
          <a:xfrm>
            <a:off x="5227982" y="1285103"/>
            <a:ext cx="6344478" cy="4462904"/>
          </a:xfrm>
          <a:prstGeom prst="rect">
            <a:avLst/>
          </a:prstGeom>
        </p:spPr>
      </p:pic>
      <p:sp>
        <p:nvSpPr>
          <p:cNvPr id="8" name="TextBox 7">
            <a:extLst>
              <a:ext uri="{FF2B5EF4-FFF2-40B4-BE49-F238E27FC236}">
                <a16:creationId xmlns:a16="http://schemas.microsoft.com/office/drawing/2014/main" id="{6EFEDF50-8964-18F3-12A1-390BA86C4EEE}"/>
              </a:ext>
            </a:extLst>
          </p:cNvPr>
          <p:cNvSpPr txBox="1"/>
          <p:nvPr/>
        </p:nvSpPr>
        <p:spPr>
          <a:xfrm>
            <a:off x="5227982" y="5906506"/>
            <a:ext cx="6344478" cy="473206"/>
          </a:xfrm>
          <a:prstGeom prst="rect">
            <a:avLst/>
          </a:prstGeom>
          <a:noFill/>
        </p:spPr>
        <p:txBody>
          <a:bodyPr wrap="square">
            <a:spAutoFit/>
          </a:bodyPr>
          <a:lstStyle/>
          <a:p>
            <a:pPr algn="ctr">
              <a:lnSpc>
                <a:spcPct val="150000"/>
              </a:lnSpc>
            </a:pPr>
            <a:r>
              <a:rPr lang="en-GB" dirty="0">
                <a:latin typeface="Linkpen 17a Print" panose="03050602060000000000" pitchFamily="66" charset="77"/>
              </a:rPr>
              <a:t>It was time for a new era in British history.</a:t>
            </a:r>
          </a:p>
        </p:txBody>
      </p:sp>
    </p:spTree>
    <p:extLst>
      <p:ext uri="{BB962C8B-B14F-4D97-AF65-F5344CB8AC3E}">
        <p14:creationId xmlns:p14="http://schemas.microsoft.com/office/powerpoint/2010/main" val="10874909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2" presetClass="entr" presetSubtype="2" decel="5000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1+#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uiExpand="1" build="allAtOnce"/>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A433819-18BD-500D-D573-F5B2A96575B9}"/>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548B1D47-64BA-CFB6-9FB8-F28806744EEA}"/>
              </a:ext>
            </a:extLst>
          </p:cNvPr>
          <p:cNvSpPr>
            <a:spLocks noGrp="1"/>
          </p:cNvSpPr>
          <p:nvPr>
            <p:ph type="ctrTitle"/>
          </p:nvPr>
        </p:nvSpPr>
        <p:spPr>
          <a:xfrm>
            <a:off x="1524000" y="-1014130"/>
            <a:ext cx="9144000" cy="858203"/>
          </a:xfrm>
        </p:spPr>
        <p:txBody>
          <a:bodyPr>
            <a:normAutofit fontScale="90000"/>
          </a:bodyPr>
          <a:lstStyle/>
          <a:p>
            <a:r>
              <a:rPr lang="en-US" dirty="0"/>
              <a:t>A New</a:t>
            </a:r>
            <a:r>
              <a:rPr lang="en-US" baseline="0" dirty="0"/>
              <a:t> Era part 2</a:t>
            </a:r>
            <a:endParaRPr lang="en-US" dirty="0"/>
          </a:p>
        </p:txBody>
      </p:sp>
      <p:pic>
        <p:nvPicPr>
          <p:cNvPr id="4" name="Picture 3" descr="An illustration of an Anglo-Saxon soldier with a shield, a sword, a helmet and armour.">
            <a:extLst>
              <a:ext uri="{FF2B5EF4-FFF2-40B4-BE49-F238E27FC236}">
                <a16:creationId xmlns:a16="http://schemas.microsoft.com/office/drawing/2014/main" id="{422C5329-519A-A06A-0318-96DD52FD3FB9}"/>
              </a:ext>
            </a:extLst>
          </p:cNvPr>
          <p:cNvPicPr>
            <a:picLocks noChangeAspect="1"/>
          </p:cNvPicPr>
          <p:nvPr/>
        </p:nvPicPr>
        <p:blipFill>
          <a:blip r:embed="rId4"/>
          <a:stretch>
            <a:fillRect/>
          </a:stretch>
        </p:blipFill>
        <p:spPr>
          <a:xfrm>
            <a:off x="532994" y="545698"/>
            <a:ext cx="2792391" cy="6004192"/>
          </a:xfrm>
          <a:prstGeom prst="rect">
            <a:avLst/>
          </a:prstGeom>
        </p:spPr>
      </p:pic>
      <p:sp>
        <p:nvSpPr>
          <p:cNvPr id="7" name="Title 1">
            <a:extLst>
              <a:ext uri="{FF2B5EF4-FFF2-40B4-BE49-F238E27FC236}">
                <a16:creationId xmlns:a16="http://schemas.microsoft.com/office/drawing/2014/main" id="{18541E88-AAA0-C8A7-C4D6-E47D866D9233}"/>
              </a:ext>
            </a:extLst>
          </p:cNvPr>
          <p:cNvSpPr txBox="1">
            <a:spLocks/>
          </p:cNvSpPr>
          <p:nvPr/>
        </p:nvSpPr>
        <p:spPr>
          <a:xfrm>
            <a:off x="2422954"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New Era</a:t>
            </a:r>
          </a:p>
        </p:txBody>
      </p:sp>
      <p:pic>
        <p:nvPicPr>
          <p:cNvPr id="6" name="Picture 5">
            <a:extLst>
              <a:ext uri="{FF2B5EF4-FFF2-40B4-BE49-F238E27FC236}">
                <a16:creationId xmlns:a16="http://schemas.microsoft.com/office/drawing/2014/main" id="{6F621D26-00B1-9F06-D071-B52D83A9D44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2922" y="-38427"/>
            <a:ext cx="1239077" cy="1323530"/>
          </a:xfrm>
          <a:prstGeom prst="rect">
            <a:avLst/>
          </a:prstGeom>
        </p:spPr>
      </p:pic>
      <p:sp>
        <p:nvSpPr>
          <p:cNvPr id="8" name="TextBox 7">
            <a:extLst>
              <a:ext uri="{FF2B5EF4-FFF2-40B4-BE49-F238E27FC236}">
                <a16:creationId xmlns:a16="http://schemas.microsoft.com/office/drawing/2014/main" id="{4B14BEAE-412C-D7CA-334C-EFC41265E2A9}"/>
              </a:ext>
            </a:extLst>
          </p:cNvPr>
          <p:cNvSpPr txBox="1"/>
          <p:nvPr/>
        </p:nvSpPr>
        <p:spPr>
          <a:xfrm>
            <a:off x="3465084" y="1430771"/>
            <a:ext cx="8307816"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departure of  Roman armies made it easier for the Anglo-Saxons to invade.</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Some Roman sites, such as Burgh Castle, were then used by the new settlers. However, it was more common for them to shun the existing towns and farmsteads, creating their own new towns and villages.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land soon came to be known as Angle’s Land (or England as we know it today!). </a:t>
            </a:r>
          </a:p>
        </p:txBody>
      </p:sp>
      <p:sp>
        <p:nvSpPr>
          <p:cNvPr id="2" name="TextBox 1">
            <a:extLst>
              <a:ext uri="{FF2B5EF4-FFF2-40B4-BE49-F238E27FC236}">
                <a16:creationId xmlns:a16="http://schemas.microsoft.com/office/drawing/2014/main" id="{7351CE08-6E65-80F8-FA89-CF377D373C1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Tree>
    <p:extLst>
      <p:ext uri="{BB962C8B-B14F-4D97-AF65-F5344CB8AC3E}">
        <p14:creationId xmlns:p14="http://schemas.microsoft.com/office/powerpoint/2010/main" val="24247552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5E5DB15-A436-B554-778A-090F5DA0AE84}"/>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02C0CA6D-8D4B-848D-AFE5-F42E3CE09B60}"/>
              </a:ext>
            </a:extLst>
          </p:cNvPr>
          <p:cNvSpPr>
            <a:spLocks noGrp="1"/>
          </p:cNvSpPr>
          <p:nvPr>
            <p:ph type="ctrTitle"/>
          </p:nvPr>
        </p:nvSpPr>
        <p:spPr>
          <a:xfrm>
            <a:off x="1524000" y="-972830"/>
            <a:ext cx="9144000" cy="934403"/>
          </a:xfrm>
        </p:spPr>
        <p:txBody>
          <a:bodyPr/>
          <a:lstStyle/>
          <a:p>
            <a:r>
              <a:rPr lang="en-US" dirty="0"/>
              <a:t>Saxon Graves</a:t>
            </a:r>
          </a:p>
        </p:txBody>
      </p:sp>
      <p:sp>
        <p:nvSpPr>
          <p:cNvPr id="11" name="TextBox 10">
            <a:extLst>
              <a:ext uri="{FF2B5EF4-FFF2-40B4-BE49-F238E27FC236}">
                <a16:creationId xmlns:a16="http://schemas.microsoft.com/office/drawing/2014/main" id="{C37E789F-0DB8-7210-756F-91168D8A867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
        <p:nvSpPr>
          <p:cNvPr id="7" name="Title 1">
            <a:extLst>
              <a:ext uri="{FF2B5EF4-FFF2-40B4-BE49-F238E27FC236}">
                <a16:creationId xmlns:a16="http://schemas.microsoft.com/office/drawing/2014/main" id="{F31B7264-FE8A-4950-8819-143B1DE6417A}"/>
              </a:ext>
            </a:extLst>
          </p:cNvPr>
          <p:cNvSpPr txBox="1">
            <a:spLocks/>
          </p:cNvSpPr>
          <p:nvPr/>
        </p:nvSpPr>
        <p:spPr>
          <a:xfrm>
            <a:off x="556054"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Saxon Graves</a:t>
            </a:r>
          </a:p>
        </p:txBody>
      </p:sp>
      <p:sp>
        <p:nvSpPr>
          <p:cNvPr id="8" name="TextBox 7">
            <a:extLst>
              <a:ext uri="{FF2B5EF4-FFF2-40B4-BE49-F238E27FC236}">
                <a16:creationId xmlns:a16="http://schemas.microsoft.com/office/drawing/2014/main" id="{490D9AC7-4534-4D38-6D56-D2E4741F5CA9}"/>
              </a:ext>
            </a:extLst>
          </p:cNvPr>
          <p:cNvSpPr txBox="1"/>
          <p:nvPr/>
        </p:nvSpPr>
        <p:spPr>
          <a:xfrm>
            <a:off x="449494" y="1285103"/>
            <a:ext cx="6624406" cy="491096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Other evidence of the Pagan beliefs of the new Anglo-Saxon settlers comes from the discovery of several Pagan burial sites.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Two of which are located just outside of the Roman town, </a:t>
            </a:r>
            <a:r>
              <a:rPr lang="en-GB" sz="1500" dirty="0" err="1">
                <a:latin typeface="Linkpen 17a Print" panose="03050602060000000000" pitchFamily="66" charset="77"/>
              </a:rPr>
              <a:t>Venta</a:t>
            </a:r>
            <a:r>
              <a:rPr lang="en-GB" sz="1500" dirty="0">
                <a:latin typeface="Linkpen 17a Print" panose="03050602060000000000" pitchFamily="66" charset="77"/>
              </a:rPr>
              <a:t> </a:t>
            </a:r>
            <a:r>
              <a:rPr lang="en-GB" sz="1500" dirty="0" err="1">
                <a:latin typeface="Linkpen 17a Print" panose="03050602060000000000" pitchFamily="66" charset="77"/>
              </a:rPr>
              <a:t>Icenorum</a:t>
            </a:r>
            <a:r>
              <a:rPr lang="en-GB" sz="1500" dirty="0">
                <a:latin typeface="Linkpen 17a Print" panose="03050602060000000000" pitchFamily="66" charset="77"/>
              </a:rPr>
              <a:t>. One had only cremation burials. The other was excavated between 1932 and 1935, when 500 cremations and 57 inhumations (burials of skeletons) were recorded.</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Several pottery urns were discovered there. Details such as Anglo-Saxon boats and animals are decorated on the urn pieces - showing their connection to their journey here and attachment to the new lands.</a:t>
            </a:r>
          </a:p>
        </p:txBody>
      </p:sp>
      <p:grpSp>
        <p:nvGrpSpPr>
          <p:cNvPr id="5" name="Group 4" descr="An illustration in black and white of urns for cremated remains.">
            <a:extLst>
              <a:ext uri="{FF2B5EF4-FFF2-40B4-BE49-F238E27FC236}">
                <a16:creationId xmlns:a16="http://schemas.microsoft.com/office/drawing/2014/main" id="{2ED9747E-21F8-41DD-F296-C43CD9E2E6FC}"/>
              </a:ext>
            </a:extLst>
          </p:cNvPr>
          <p:cNvGrpSpPr/>
          <p:nvPr/>
        </p:nvGrpSpPr>
        <p:grpSpPr>
          <a:xfrm>
            <a:off x="6968956" y="545698"/>
            <a:ext cx="4804869" cy="5946028"/>
            <a:chOff x="6968956" y="545698"/>
            <a:chExt cx="4804869" cy="5946028"/>
          </a:xfrm>
        </p:grpSpPr>
        <p:pic>
          <p:nvPicPr>
            <p:cNvPr id="2" name="Content Placeholder 4" descr="A black and white picture of pottery&#10;&#10;Description automatically generated">
              <a:extLst>
                <a:ext uri="{FF2B5EF4-FFF2-40B4-BE49-F238E27FC236}">
                  <a16:creationId xmlns:a16="http://schemas.microsoft.com/office/drawing/2014/main" id="{6B9397A1-13E5-89FA-4D12-4D42A3AECD63}"/>
                </a:ext>
              </a:extLst>
            </p:cNvPr>
            <p:cNvPicPr>
              <a:picLocks noChangeAspect="1"/>
            </p:cNvPicPr>
            <p:nvPr/>
          </p:nvPicPr>
          <p:blipFill>
            <a:blip r:embed="rId4"/>
            <a:stretch>
              <a:fillRect/>
            </a:stretch>
          </p:blipFill>
          <p:spPr>
            <a:xfrm>
              <a:off x="6968956" y="545698"/>
              <a:ext cx="4804869" cy="5946028"/>
            </a:xfrm>
            <a:prstGeom prst="rect">
              <a:avLst/>
            </a:prstGeom>
          </p:spPr>
        </p:pic>
        <p:sp>
          <p:nvSpPr>
            <p:cNvPr id="3" name="TextBox 2">
              <a:extLst>
                <a:ext uri="{FF2B5EF4-FFF2-40B4-BE49-F238E27FC236}">
                  <a16:creationId xmlns:a16="http://schemas.microsoft.com/office/drawing/2014/main" id="{C29B3F73-F0A0-125C-C7BA-A864AC816B3B}"/>
                </a:ext>
              </a:extLst>
            </p:cNvPr>
            <p:cNvSpPr txBox="1"/>
            <p:nvPr/>
          </p:nvSpPr>
          <p:spPr>
            <a:xfrm>
              <a:off x="7138366" y="623338"/>
              <a:ext cx="2451312" cy="246221"/>
            </a:xfrm>
            <a:prstGeom prst="rect">
              <a:avLst/>
            </a:prstGeom>
            <a:noFill/>
          </p:spPr>
          <p:txBody>
            <a:bodyPr wrap="none" rtlCol="0">
              <a:spAutoFit/>
            </a:bodyPr>
            <a:lstStyle/>
            <a:p>
              <a:r>
                <a:rPr lang="en-GB" sz="1000" dirty="0">
                  <a:solidFill>
                    <a:schemeClr val="bg1">
                      <a:lumMod val="75000"/>
                    </a:schemeClr>
                  </a:solidFill>
                  <a:latin typeface="Arial" panose="020B0604020202020204" pitchFamily="34" charset="0"/>
                  <a:cs typeface="Arial" panose="020B0604020202020204" pitchFamily="34" charset="0"/>
                </a:rPr>
                <a:t>© Open Access – Antiquaries of London</a:t>
              </a:r>
            </a:p>
          </p:txBody>
        </p:sp>
      </p:grpSp>
      <p:pic>
        <p:nvPicPr>
          <p:cNvPr id="6" name="Picture 5">
            <a:extLst>
              <a:ext uri="{FF2B5EF4-FFF2-40B4-BE49-F238E27FC236}">
                <a16:creationId xmlns:a16="http://schemas.microsoft.com/office/drawing/2014/main" id="{D53FB920-6AAD-5D3D-0198-32F41D3E0E7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2922" y="-38427"/>
            <a:ext cx="1239077" cy="1323530"/>
          </a:xfrm>
          <a:prstGeom prst="rect">
            <a:avLst/>
          </a:prstGeom>
        </p:spPr>
      </p:pic>
    </p:spTree>
    <p:extLst>
      <p:ext uri="{BB962C8B-B14F-4D97-AF65-F5344CB8AC3E}">
        <p14:creationId xmlns:p14="http://schemas.microsoft.com/office/powerpoint/2010/main" val="22849853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EABDF33-4605-013E-A2D8-24FB135AABAC}"/>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74B9B129-B37D-FA3E-6E56-8979DD401312}"/>
              </a:ext>
            </a:extLst>
          </p:cNvPr>
          <p:cNvSpPr>
            <a:spLocks noGrp="1"/>
          </p:cNvSpPr>
          <p:nvPr>
            <p:ph type="ctrTitle"/>
          </p:nvPr>
        </p:nvSpPr>
        <p:spPr>
          <a:xfrm>
            <a:off x="1524000" y="-1104788"/>
            <a:ext cx="9144000" cy="934403"/>
          </a:xfrm>
        </p:spPr>
        <p:txBody>
          <a:bodyPr/>
          <a:lstStyle/>
          <a:p>
            <a:r>
              <a:rPr lang="en-US" dirty="0" err="1"/>
              <a:t>Spong</a:t>
            </a:r>
            <a:r>
              <a:rPr lang="en-US" dirty="0"/>
              <a:t> Man</a:t>
            </a:r>
          </a:p>
        </p:txBody>
      </p:sp>
      <p:sp>
        <p:nvSpPr>
          <p:cNvPr id="11" name="TextBox 10">
            <a:extLst>
              <a:ext uri="{FF2B5EF4-FFF2-40B4-BE49-F238E27FC236}">
                <a16:creationId xmlns:a16="http://schemas.microsoft.com/office/drawing/2014/main" id="{BC2F0A14-6F4F-7D07-C537-88454EA6582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
        <p:nvSpPr>
          <p:cNvPr id="7" name="Title 1">
            <a:extLst>
              <a:ext uri="{FF2B5EF4-FFF2-40B4-BE49-F238E27FC236}">
                <a16:creationId xmlns:a16="http://schemas.microsoft.com/office/drawing/2014/main" id="{AFDDDAE8-AEF8-AC23-9053-4670B437AA8D}"/>
              </a:ext>
            </a:extLst>
          </p:cNvPr>
          <p:cNvSpPr txBox="1">
            <a:spLocks/>
          </p:cNvSpPr>
          <p:nvPr/>
        </p:nvSpPr>
        <p:spPr>
          <a:xfrm>
            <a:off x="556054"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err="1">
                <a:ln w="12700">
                  <a:noFill/>
                </a:ln>
                <a:latin typeface="Superclarendon Rg" panose="02060605060000020003" pitchFamily="18" charset="77"/>
              </a:rPr>
              <a:t>Spong</a:t>
            </a:r>
            <a:r>
              <a:rPr lang="en-GB" dirty="0">
                <a:ln w="12700">
                  <a:noFill/>
                </a:ln>
                <a:latin typeface="Superclarendon Rg" panose="02060605060000020003" pitchFamily="18" charset="77"/>
              </a:rPr>
              <a:t> Man</a:t>
            </a:r>
          </a:p>
        </p:txBody>
      </p:sp>
      <p:pic>
        <p:nvPicPr>
          <p:cNvPr id="6" name="Picture 5">
            <a:extLst>
              <a:ext uri="{FF2B5EF4-FFF2-40B4-BE49-F238E27FC236}">
                <a16:creationId xmlns:a16="http://schemas.microsoft.com/office/drawing/2014/main" id="{8D173333-8341-44F1-5567-210D4A3616A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2922" y="-38427"/>
            <a:ext cx="1239077" cy="1323530"/>
          </a:xfrm>
          <a:prstGeom prst="rect">
            <a:avLst/>
          </a:prstGeom>
        </p:spPr>
      </p:pic>
      <p:sp>
        <p:nvSpPr>
          <p:cNvPr id="8" name="TextBox 7">
            <a:extLst>
              <a:ext uri="{FF2B5EF4-FFF2-40B4-BE49-F238E27FC236}">
                <a16:creationId xmlns:a16="http://schemas.microsoft.com/office/drawing/2014/main" id="{5EEE6432-BA9D-456A-8F46-B63566621908}"/>
              </a:ext>
            </a:extLst>
          </p:cNvPr>
          <p:cNvSpPr txBox="1"/>
          <p:nvPr/>
        </p:nvSpPr>
        <p:spPr>
          <a:xfrm>
            <a:off x="449494" y="1372395"/>
            <a:ext cx="6903806" cy="3179717"/>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Another important Anglo-Saxon site is </a:t>
            </a:r>
            <a:r>
              <a:rPr lang="en-GB" sz="1500" dirty="0" err="1">
                <a:latin typeface="Linkpen 17a Print" panose="03050602060000000000" pitchFamily="66" charset="77"/>
              </a:rPr>
              <a:t>Spong</a:t>
            </a:r>
            <a:r>
              <a:rPr lang="en-GB" sz="1500" dirty="0">
                <a:latin typeface="Linkpen 17a Print" panose="03050602060000000000" pitchFamily="66" charset="77"/>
              </a:rPr>
              <a:t> Hill, east of Norwich.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large cremation site contained the burials of between 2,500 and 3,000 individuals.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They were buried during the 150 years the site was in use– suggesting it served several nearby communities/settlements.</a:t>
            </a:r>
          </a:p>
        </p:txBody>
      </p:sp>
      <p:pic>
        <p:nvPicPr>
          <p:cNvPr id="9" name="Picture 8" descr="An old man in a hat wearing glasses.">
            <a:extLst>
              <a:ext uri="{FF2B5EF4-FFF2-40B4-BE49-F238E27FC236}">
                <a16:creationId xmlns:a16="http://schemas.microsoft.com/office/drawing/2014/main" id="{F7239933-04F9-5612-655E-2185F038A31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49494" y="4664804"/>
            <a:ext cx="2041069" cy="4953329"/>
          </a:xfrm>
          <a:prstGeom prst="rect">
            <a:avLst/>
          </a:prstGeom>
        </p:spPr>
      </p:pic>
      <p:sp>
        <p:nvSpPr>
          <p:cNvPr id="10" name="Rectangular Callout 9" descr="One of the most incredible discoveries made at Spong Hill is the Spong Man.&#10;&#10;This is one of few Anglo-Saxon 3D human figures ever found! It is thought to be the lid of an urn.&#10;">
            <a:extLst>
              <a:ext uri="{FF2B5EF4-FFF2-40B4-BE49-F238E27FC236}">
                <a16:creationId xmlns:a16="http://schemas.microsoft.com/office/drawing/2014/main" id="{32C03828-88E5-F9DB-73F2-139E80C15094}"/>
              </a:ext>
            </a:extLst>
          </p:cNvPr>
          <p:cNvSpPr/>
          <p:nvPr/>
        </p:nvSpPr>
        <p:spPr>
          <a:xfrm>
            <a:off x="2566782" y="4681293"/>
            <a:ext cx="5525863" cy="1778402"/>
          </a:xfrm>
          <a:prstGeom prst="wedgeRectCallout">
            <a:avLst>
              <a:gd name="adj1" fmla="val -61226"/>
              <a:gd name="adj2" fmla="val -2671"/>
            </a:avLst>
          </a:prstGeom>
          <a:solidFill>
            <a:srgbClr val="57AE45"/>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tIns="0" rIns="0" bIns="72000" rtlCol="0" anchor="ctr"/>
          <a:lstStyle/>
          <a:p>
            <a:pPr>
              <a:lnSpc>
                <a:spcPct val="150000"/>
              </a:lnSpc>
            </a:pPr>
            <a:r>
              <a:rPr lang="en-US" sz="1400" dirty="0">
                <a:solidFill>
                  <a:schemeClr val="tx1"/>
                </a:solidFill>
                <a:latin typeface="Linkpen 17a Print" panose="03050602060000000000" pitchFamily="66" charset="77"/>
              </a:rPr>
              <a:t>One of the most incredible discoveries made at </a:t>
            </a:r>
            <a:r>
              <a:rPr lang="en-US" sz="1400" dirty="0" err="1">
                <a:solidFill>
                  <a:schemeClr val="tx1"/>
                </a:solidFill>
                <a:latin typeface="Linkpen 17a Print" panose="03050602060000000000" pitchFamily="66" charset="77"/>
              </a:rPr>
              <a:t>Spong</a:t>
            </a:r>
            <a:r>
              <a:rPr lang="en-US" sz="1400" dirty="0">
                <a:solidFill>
                  <a:schemeClr val="tx1"/>
                </a:solidFill>
                <a:latin typeface="Linkpen 17a Print" panose="03050602060000000000" pitchFamily="66" charset="77"/>
              </a:rPr>
              <a:t> Hill is the </a:t>
            </a:r>
            <a:r>
              <a:rPr lang="en-US" sz="1400" dirty="0" err="1">
                <a:solidFill>
                  <a:schemeClr val="tx1"/>
                </a:solidFill>
                <a:latin typeface="Linkpen 17a Print" panose="03050602060000000000" pitchFamily="66" charset="77"/>
              </a:rPr>
              <a:t>Spong</a:t>
            </a:r>
            <a:r>
              <a:rPr lang="en-US" sz="1400" dirty="0">
                <a:solidFill>
                  <a:schemeClr val="tx1"/>
                </a:solidFill>
                <a:latin typeface="Linkpen 17a Print" panose="03050602060000000000" pitchFamily="66" charset="77"/>
              </a:rPr>
              <a:t> Man.</a:t>
            </a:r>
          </a:p>
          <a:p>
            <a:pPr>
              <a:lnSpc>
                <a:spcPct val="150000"/>
              </a:lnSpc>
            </a:pPr>
            <a:endParaRPr lang="en-US" sz="1400" dirty="0">
              <a:solidFill>
                <a:schemeClr val="tx1"/>
              </a:solidFill>
              <a:latin typeface="Linkpen 17a Print" panose="03050602060000000000" pitchFamily="66" charset="77"/>
            </a:endParaRPr>
          </a:p>
          <a:p>
            <a:pPr>
              <a:lnSpc>
                <a:spcPct val="150000"/>
              </a:lnSpc>
            </a:pPr>
            <a:r>
              <a:rPr lang="en-US" sz="1400" dirty="0">
                <a:solidFill>
                  <a:schemeClr val="tx1"/>
                </a:solidFill>
                <a:latin typeface="Linkpen 17a Print" panose="03050602060000000000" pitchFamily="66" charset="77"/>
              </a:rPr>
              <a:t>This is one of few Anglo-Saxon 3D human figures ever found! It is thought to be the lid of an urn.</a:t>
            </a:r>
          </a:p>
        </p:txBody>
      </p:sp>
      <p:sp>
        <p:nvSpPr>
          <p:cNvPr id="13" name="Rectangle 12" descr="A photo of a brown figurine of a man sitting in a chair with his hands over his ears.">
            <a:extLst>
              <a:ext uri="{FF2B5EF4-FFF2-40B4-BE49-F238E27FC236}">
                <a16:creationId xmlns:a16="http://schemas.microsoft.com/office/drawing/2014/main" id="{720CBDF8-99D5-8681-55D6-565555F0D732}"/>
              </a:ext>
            </a:extLst>
          </p:cNvPr>
          <p:cNvSpPr/>
          <p:nvPr/>
        </p:nvSpPr>
        <p:spPr>
          <a:xfrm>
            <a:off x="7353300" y="142875"/>
            <a:ext cx="4633912" cy="65722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8930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decel="5000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1000" fill="hold"/>
                                        <p:tgtEl>
                                          <p:spTgt spid="9"/>
                                        </p:tgtEl>
                                        <p:attrNameLst>
                                          <p:attrName>ppt_x</p:attrName>
                                        </p:attrNameLst>
                                      </p:cBhvr>
                                      <p:tavLst>
                                        <p:tav tm="0">
                                          <p:val>
                                            <p:strVal val="#ppt_x"/>
                                          </p:val>
                                        </p:tav>
                                        <p:tav tm="100000">
                                          <p:val>
                                            <p:strVal val="#ppt_x"/>
                                          </p:val>
                                        </p:tav>
                                      </p:tavLst>
                                    </p:anim>
                                    <p:anim calcmode="lin" valueType="num">
                                      <p:cBhvr additive="base">
                                        <p:cTn id="25" dur="10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BD2B8D-C883-8064-A17B-58D487F2C143}"/>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092907E4-55D6-A512-981A-B3F8BC99F856}"/>
              </a:ext>
            </a:extLst>
          </p:cNvPr>
          <p:cNvSpPr>
            <a:spLocks noGrp="1"/>
          </p:cNvSpPr>
          <p:nvPr>
            <p:ph type="ctrTitle"/>
          </p:nvPr>
        </p:nvSpPr>
        <p:spPr>
          <a:xfrm>
            <a:off x="1524000" y="-1279740"/>
            <a:ext cx="9144000" cy="1041083"/>
          </a:xfrm>
        </p:spPr>
        <p:txBody>
          <a:bodyPr/>
          <a:lstStyle/>
          <a:p>
            <a:r>
              <a:rPr lang="en-US" dirty="0"/>
              <a:t>Return of Christianity</a:t>
            </a:r>
          </a:p>
        </p:txBody>
      </p:sp>
      <p:sp>
        <p:nvSpPr>
          <p:cNvPr id="12" name="Rectangle 11" descr="An illustration of a priest in a boat with monks around him, the English flash is on the sail and there is a fish entwined around the bottom of the boat, biting its own tail.">
            <a:extLst>
              <a:ext uri="{FF2B5EF4-FFF2-40B4-BE49-F238E27FC236}">
                <a16:creationId xmlns:a16="http://schemas.microsoft.com/office/drawing/2014/main" id="{CA841866-0672-3AB0-5BBE-F0534F4F0272}"/>
              </a:ext>
            </a:extLst>
          </p:cNvPr>
          <p:cNvSpPr/>
          <p:nvPr/>
        </p:nvSpPr>
        <p:spPr>
          <a:xfrm>
            <a:off x="271464" y="273030"/>
            <a:ext cx="4954070" cy="63420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0265EA2F-2695-8ADF-F619-24CA5933E003}"/>
              </a:ext>
            </a:extLst>
          </p:cNvPr>
          <p:cNvSpPr txBox="1">
            <a:spLocks/>
          </p:cNvSpPr>
          <p:nvPr/>
        </p:nvSpPr>
        <p:spPr>
          <a:xfrm>
            <a:off x="3707369" y="496334"/>
            <a:ext cx="80020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Return of Christianity</a:t>
            </a:r>
          </a:p>
        </p:txBody>
      </p:sp>
      <p:sp>
        <p:nvSpPr>
          <p:cNvPr id="8" name="TextBox 7">
            <a:extLst>
              <a:ext uri="{FF2B5EF4-FFF2-40B4-BE49-F238E27FC236}">
                <a16:creationId xmlns:a16="http://schemas.microsoft.com/office/drawing/2014/main" id="{9CBAA155-9C9D-666E-8726-09A35B5289FE}"/>
              </a:ext>
            </a:extLst>
          </p:cNvPr>
          <p:cNvSpPr txBox="1"/>
          <p:nvPr/>
        </p:nvSpPr>
        <p:spPr>
          <a:xfrm>
            <a:off x="5225534" y="1664638"/>
            <a:ext cx="6306066" cy="4112664"/>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Christianity was first introduced to the country by the Romans, but the invading Anglo-Saxons were Pagans. </a:t>
            </a:r>
          </a:p>
          <a:p>
            <a:pPr>
              <a:lnSpc>
                <a:spcPct val="150000"/>
              </a:lnSpc>
            </a:pPr>
            <a:endParaRPr lang="en-GB" sz="2200" dirty="0">
              <a:latin typeface="Linkpen 17a Print" panose="03050602060000000000" pitchFamily="66" charset="77"/>
            </a:endParaRPr>
          </a:p>
          <a:p>
            <a:pPr>
              <a:lnSpc>
                <a:spcPct val="150000"/>
              </a:lnSpc>
            </a:pPr>
            <a:r>
              <a:rPr lang="en-GB" sz="2200" dirty="0">
                <a:latin typeface="Linkpen 17a Print" panose="03050602060000000000" pitchFamily="66" charset="77"/>
              </a:rPr>
              <a:t>Celtic Christians from Ireland and a mission from Rome in 596, led by St Augustine, reintroduced Christianity in Britain.</a:t>
            </a:r>
          </a:p>
        </p:txBody>
      </p:sp>
      <p:pic>
        <p:nvPicPr>
          <p:cNvPr id="6" name="Picture 5">
            <a:extLst>
              <a:ext uri="{FF2B5EF4-FFF2-40B4-BE49-F238E27FC236}">
                <a16:creationId xmlns:a16="http://schemas.microsoft.com/office/drawing/2014/main" id="{E7AD00A9-4BBE-8535-FD23-C966F15BDBA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5534469"/>
            <a:ext cx="1239077" cy="1323530"/>
          </a:xfrm>
          <a:prstGeom prst="rect">
            <a:avLst/>
          </a:prstGeom>
        </p:spPr>
      </p:pic>
      <p:sp>
        <p:nvSpPr>
          <p:cNvPr id="2" name="TextBox 1">
            <a:extLst>
              <a:ext uri="{FF2B5EF4-FFF2-40B4-BE49-F238E27FC236}">
                <a16:creationId xmlns:a16="http://schemas.microsoft.com/office/drawing/2014/main" id="{B6D41645-8F66-7D2A-5EC2-BB180B3A04B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Tree>
    <p:extLst>
      <p:ext uri="{BB962C8B-B14F-4D97-AF65-F5344CB8AC3E}">
        <p14:creationId xmlns:p14="http://schemas.microsoft.com/office/powerpoint/2010/main" val="33237568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AA5733-CB5F-EAC4-5F0C-72CA7B24F1DA}"/>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4C3C0A83-0EDA-E06F-F900-E8DF5691E953}"/>
              </a:ext>
            </a:extLst>
          </p:cNvPr>
          <p:cNvSpPr>
            <a:spLocks noGrp="1"/>
          </p:cNvSpPr>
          <p:nvPr>
            <p:ph type="ctrTitle"/>
          </p:nvPr>
        </p:nvSpPr>
        <p:spPr>
          <a:xfrm>
            <a:off x="1524000" y="-1082385"/>
            <a:ext cx="9144000" cy="905939"/>
          </a:xfrm>
        </p:spPr>
        <p:txBody>
          <a:bodyPr>
            <a:normAutofit fontScale="90000"/>
          </a:bodyPr>
          <a:lstStyle/>
          <a:p>
            <a:r>
              <a:rPr lang="en-US" dirty="0" err="1"/>
              <a:t>Norwic</a:t>
            </a:r>
            <a:endParaRPr lang="en-US" dirty="0"/>
          </a:p>
        </p:txBody>
      </p:sp>
      <p:sp>
        <p:nvSpPr>
          <p:cNvPr id="11" name="TextBox 10">
            <a:extLst>
              <a:ext uri="{FF2B5EF4-FFF2-40B4-BE49-F238E27FC236}">
                <a16:creationId xmlns:a16="http://schemas.microsoft.com/office/drawing/2014/main" id="{DF0E03D3-AC8A-6102-58A9-63E30039A47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a:t>
            </a:r>
            <a:r>
              <a:rPr lang="en-GB" sz="1100" dirty="0" err="1">
                <a:effectLst/>
                <a:latin typeface="Superclarendon Rg" panose="02000505080000020003" pitchFamily="2" charset="77"/>
              </a:rPr>
              <a:t>Norwic</a:t>
            </a:r>
            <a:r>
              <a:rPr lang="en-GB" sz="1100" dirty="0">
                <a:effectLst/>
                <a:latin typeface="Superclarendon Rg" panose="02000505080000020003" pitchFamily="2" charset="77"/>
              </a:rPr>
              <a:t>?</a:t>
            </a:r>
          </a:p>
        </p:txBody>
      </p:sp>
      <p:sp>
        <p:nvSpPr>
          <p:cNvPr id="7" name="Title 1">
            <a:extLst>
              <a:ext uri="{FF2B5EF4-FFF2-40B4-BE49-F238E27FC236}">
                <a16:creationId xmlns:a16="http://schemas.microsoft.com/office/drawing/2014/main" id="{B6DAF966-2764-0E93-5DD4-4532DC6BB82E}"/>
              </a:ext>
            </a:extLst>
          </p:cNvPr>
          <p:cNvSpPr txBox="1">
            <a:spLocks/>
          </p:cNvSpPr>
          <p:nvPr/>
        </p:nvSpPr>
        <p:spPr>
          <a:xfrm>
            <a:off x="494269" y="67294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6600" dirty="0" err="1">
                <a:ln w="12700">
                  <a:noFill/>
                </a:ln>
                <a:latin typeface="Superclarendon Rg" panose="02060605060000020003" pitchFamily="18" charset="77"/>
              </a:rPr>
              <a:t>Norwic</a:t>
            </a:r>
            <a:r>
              <a:rPr lang="en-GB" sz="6600" dirty="0">
                <a:ln w="12700">
                  <a:noFill/>
                </a:ln>
                <a:latin typeface="Superclarendon Rg" panose="02060605060000020003" pitchFamily="18" charset="77"/>
              </a:rPr>
              <a:t> </a:t>
            </a:r>
          </a:p>
        </p:txBody>
      </p:sp>
      <p:sp>
        <p:nvSpPr>
          <p:cNvPr id="8" name="TextBox 7">
            <a:extLst>
              <a:ext uri="{FF2B5EF4-FFF2-40B4-BE49-F238E27FC236}">
                <a16:creationId xmlns:a16="http://schemas.microsoft.com/office/drawing/2014/main" id="{386F1093-5A5E-8CFE-2A3E-FB32D03BF131}"/>
              </a:ext>
            </a:extLst>
          </p:cNvPr>
          <p:cNvSpPr txBox="1"/>
          <p:nvPr/>
        </p:nvSpPr>
        <p:spPr>
          <a:xfrm>
            <a:off x="494269" y="1684112"/>
            <a:ext cx="5360431"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It was during this time that the Anglo-Saxon town of </a:t>
            </a:r>
            <a:r>
              <a:rPr lang="en-GB" dirty="0" err="1">
                <a:latin typeface="Linkpen 17a Print" panose="03050602060000000000" pitchFamily="66" charset="77"/>
              </a:rPr>
              <a:t>Norwic</a:t>
            </a:r>
            <a:r>
              <a:rPr lang="en-GB" dirty="0">
                <a:latin typeface="Linkpen 17a Print" panose="03050602060000000000" pitchFamily="66" charset="77"/>
              </a:rPr>
              <a:t> was built. It was to be an important location for the new settlers, with </a:t>
            </a:r>
            <a:r>
              <a:rPr lang="en-GB" dirty="0" err="1">
                <a:latin typeface="Linkpen 17a Print" panose="03050602060000000000" pitchFamily="66" charset="77"/>
              </a:rPr>
              <a:t>Norwic</a:t>
            </a:r>
            <a:r>
              <a:rPr lang="en-GB" dirty="0">
                <a:latin typeface="Linkpen 17a Print" panose="03050602060000000000" pitchFamily="66" charset="77"/>
              </a:rPr>
              <a:t> meaning “Town of the North Men”.</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They built churches to follow their new faith and established industries such as pottery and metal work, helping to develop the area’s success as a trading centre.</a:t>
            </a:r>
          </a:p>
        </p:txBody>
      </p:sp>
      <p:grpSp>
        <p:nvGrpSpPr>
          <p:cNvPr id="12" name="Group 11" descr="A photograph of the front of a church with brown bricks.">
            <a:extLst>
              <a:ext uri="{FF2B5EF4-FFF2-40B4-BE49-F238E27FC236}">
                <a16:creationId xmlns:a16="http://schemas.microsoft.com/office/drawing/2014/main" id="{3B9BD036-78A1-C357-BE5E-C16B30A087A4}"/>
              </a:ext>
            </a:extLst>
          </p:cNvPr>
          <p:cNvGrpSpPr/>
          <p:nvPr/>
        </p:nvGrpSpPr>
        <p:grpSpPr>
          <a:xfrm>
            <a:off x="6034314" y="649626"/>
            <a:ext cx="5497581" cy="3842562"/>
            <a:chOff x="6200149" y="471826"/>
            <a:chExt cx="5497581" cy="3842562"/>
          </a:xfrm>
        </p:grpSpPr>
        <p:pic>
          <p:nvPicPr>
            <p:cNvPr id="4" name="Picture 3">
              <a:extLst>
                <a:ext uri="{FF2B5EF4-FFF2-40B4-BE49-F238E27FC236}">
                  <a16:creationId xmlns:a16="http://schemas.microsoft.com/office/drawing/2014/main" id="{35778766-8C3B-9CD2-CB7D-DC0FC28000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38111" y="471826"/>
              <a:ext cx="5459619" cy="3842562"/>
            </a:xfrm>
            <a:prstGeom prst="rect">
              <a:avLst/>
            </a:prstGeom>
            <a:ln w="28575">
              <a:solidFill>
                <a:schemeClr val="tx1"/>
              </a:solidFill>
            </a:ln>
          </p:spPr>
        </p:pic>
        <p:sp>
          <p:nvSpPr>
            <p:cNvPr id="9" name="TextBox 8">
              <a:extLst>
                <a:ext uri="{FF2B5EF4-FFF2-40B4-BE49-F238E27FC236}">
                  <a16:creationId xmlns:a16="http://schemas.microsoft.com/office/drawing/2014/main" id="{589230AD-8820-C62E-80A3-B151E39C8CB0}"/>
                </a:ext>
              </a:extLst>
            </p:cNvPr>
            <p:cNvSpPr txBox="1"/>
            <p:nvPr/>
          </p:nvSpPr>
          <p:spPr>
            <a:xfrm>
              <a:off x="6200149" y="471826"/>
              <a:ext cx="1596912" cy="253916"/>
            </a:xfrm>
            <a:prstGeom prst="rect">
              <a:avLst/>
            </a:prstGeom>
            <a:noFill/>
          </p:spPr>
          <p:txBody>
            <a:bodyPr wrap="none" rtlCol="0">
              <a:spAutoFit/>
            </a:bodyPr>
            <a:lstStyle/>
            <a:p>
              <a:r>
                <a:rPr lang="en-GB" sz="1050" dirty="0">
                  <a:solidFill>
                    <a:schemeClr val="bg1">
                      <a:lumMod val="75000"/>
                    </a:schemeClr>
                  </a:solidFill>
                  <a:latin typeface="Arial" panose="020B0604020202020204" pitchFamily="34" charset="0"/>
                  <a:cs typeface="Arial" panose="020B0604020202020204" pitchFamily="34" charset="0"/>
                </a:rPr>
                <a:t>© Wikimedia Commons</a:t>
              </a:r>
            </a:p>
          </p:txBody>
        </p:sp>
      </p:grpSp>
      <p:sp>
        <p:nvSpPr>
          <p:cNvPr id="16" name="Rectangle 15" descr="St Julian’s Church in Norwich was once the site of a wooden Anglo-Saxon church. It was destroyed by the Vikings. &#10;Today a medieval Norman church sits on the site.&#10;">
            <a:extLst>
              <a:ext uri="{FF2B5EF4-FFF2-40B4-BE49-F238E27FC236}">
                <a16:creationId xmlns:a16="http://schemas.microsoft.com/office/drawing/2014/main" id="{74D48D0D-0CF2-0636-6BD1-FA42F0A21650}"/>
              </a:ext>
            </a:extLst>
          </p:cNvPr>
          <p:cNvSpPr/>
          <p:nvPr/>
        </p:nvSpPr>
        <p:spPr>
          <a:xfrm>
            <a:off x="5875658" y="4253976"/>
            <a:ext cx="5814895" cy="1752854"/>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0" rIns="72000" bIns="72000" rtlCol="0" anchor="ctr"/>
          <a:lstStyle/>
          <a:p>
            <a:pPr>
              <a:lnSpc>
                <a:spcPct val="150000"/>
              </a:lnSpc>
            </a:pPr>
            <a:r>
              <a:rPr lang="en-GB" sz="1400" dirty="0">
                <a:solidFill>
                  <a:schemeClr val="tx1"/>
                </a:solidFill>
                <a:latin typeface="Linkpen 17a Print" panose="03050602060000000000" pitchFamily="66" charset="77"/>
              </a:rPr>
              <a:t>St Julian’s Church in Norwich was once the site of a wooden Anglo-Saxon church. It was destroyed by the Vikings. </a:t>
            </a:r>
          </a:p>
          <a:p>
            <a:pPr>
              <a:lnSpc>
                <a:spcPct val="150000"/>
              </a:lnSpc>
            </a:pPr>
            <a:r>
              <a:rPr lang="en-GB" sz="1400" dirty="0">
                <a:solidFill>
                  <a:schemeClr val="tx1"/>
                </a:solidFill>
                <a:latin typeface="Linkpen 17a Print" panose="03050602060000000000" pitchFamily="66" charset="77"/>
              </a:rPr>
              <a:t>Today a medieval Norman church sits on the site.</a:t>
            </a:r>
          </a:p>
        </p:txBody>
      </p:sp>
      <p:pic>
        <p:nvPicPr>
          <p:cNvPr id="6" name="Picture 5">
            <a:extLst>
              <a:ext uri="{FF2B5EF4-FFF2-40B4-BE49-F238E27FC236}">
                <a16:creationId xmlns:a16="http://schemas.microsoft.com/office/drawing/2014/main" id="{D7632F5A-C571-6AFC-AADA-29CE7CA5784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2922" y="0"/>
            <a:ext cx="1239077" cy="1323530"/>
          </a:xfrm>
          <a:prstGeom prst="rect">
            <a:avLst/>
          </a:prstGeom>
        </p:spPr>
      </p:pic>
    </p:spTree>
    <p:extLst>
      <p:ext uri="{BB962C8B-B14F-4D97-AF65-F5344CB8AC3E}">
        <p14:creationId xmlns:p14="http://schemas.microsoft.com/office/powerpoint/2010/main" val="41141024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25C30A6-FEC8-932F-C7A1-10F3C6B3803A}"/>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CB387606-5943-BABD-4CAE-11C4FDF42521}"/>
              </a:ext>
            </a:extLst>
          </p:cNvPr>
          <p:cNvSpPr>
            <a:spLocks noGrp="1"/>
          </p:cNvSpPr>
          <p:nvPr>
            <p:ph type="ctrTitle"/>
          </p:nvPr>
        </p:nvSpPr>
        <p:spPr>
          <a:xfrm>
            <a:off x="1524000" y="-1152102"/>
            <a:ext cx="9144000" cy="873443"/>
          </a:xfrm>
        </p:spPr>
        <p:txBody>
          <a:bodyPr>
            <a:normAutofit fontScale="90000"/>
          </a:bodyPr>
          <a:lstStyle/>
          <a:p>
            <a:r>
              <a:rPr lang="en-US" dirty="0"/>
              <a:t>East Anglia</a:t>
            </a:r>
          </a:p>
        </p:txBody>
      </p:sp>
      <p:sp>
        <p:nvSpPr>
          <p:cNvPr id="8" name="TextBox 7">
            <a:extLst>
              <a:ext uri="{FF2B5EF4-FFF2-40B4-BE49-F238E27FC236}">
                <a16:creationId xmlns:a16="http://schemas.microsoft.com/office/drawing/2014/main" id="{CD04506A-70C0-B983-565F-A1672D133859}"/>
              </a:ext>
            </a:extLst>
          </p:cNvPr>
          <p:cNvSpPr txBox="1"/>
          <p:nvPr/>
        </p:nvSpPr>
        <p:spPr>
          <a:xfrm>
            <a:off x="430769" y="397417"/>
            <a:ext cx="7214632"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Angles, Saxons and Jutes arrived in Britain from what is now Denmark and Germany. Over the next couple of hundred years, they established the Anglo-Saxon kingdoms. There were seven main kingdoms: Northumbria, Mercia, East Anglia, Essex, Kent, Sussex and Wessex.</a:t>
            </a:r>
          </a:p>
        </p:txBody>
      </p:sp>
      <p:pic>
        <p:nvPicPr>
          <p:cNvPr id="4" name="Picture 3" descr="A map of the Jutes, Angles, and Saxons highlighted over the northern areas of Europe, with three arrows showing them moving to get to the east coast of the UK.">
            <a:extLst>
              <a:ext uri="{FF2B5EF4-FFF2-40B4-BE49-F238E27FC236}">
                <a16:creationId xmlns:a16="http://schemas.microsoft.com/office/drawing/2014/main" id="{05779CA3-9B4C-4A16-A8CB-361B4D5E43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421988">
            <a:off x="1050905" y="1897879"/>
            <a:ext cx="5840182" cy="4221769"/>
          </a:xfrm>
          <a:prstGeom prst="rect">
            <a:avLst/>
          </a:prstGeom>
        </p:spPr>
      </p:pic>
      <p:pic>
        <p:nvPicPr>
          <p:cNvPr id="12" name="Picture 11" descr="A map of Britain with seven areas highlighted over what is mostly England today. Northumbria is located in the north. Mercia is the largest part: located over the central part of England. East Anglia is to the right of Mercia on the east coast. Essex is below East Anglia. Kent is to the south east, under Essex. Sussex is to the south. And Wessex is south west, under Mercia, with Essex, Kent, and Sussex on its right side.&#10;">
            <a:extLst>
              <a:ext uri="{FF2B5EF4-FFF2-40B4-BE49-F238E27FC236}">
                <a16:creationId xmlns:a16="http://schemas.microsoft.com/office/drawing/2014/main" id="{D12155CB-89B5-258B-7AF2-A2390F9ED97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11222" y="397417"/>
            <a:ext cx="4203700" cy="5921341"/>
          </a:xfrm>
          <a:prstGeom prst="rect">
            <a:avLst/>
          </a:prstGeom>
        </p:spPr>
      </p:pic>
      <p:pic>
        <p:nvPicPr>
          <p:cNvPr id="14" name="Picture 13" descr="East Angles highlighted where Norfolk is located today.">
            <a:extLst>
              <a:ext uri="{FF2B5EF4-FFF2-40B4-BE49-F238E27FC236}">
                <a16:creationId xmlns:a16="http://schemas.microsoft.com/office/drawing/2014/main" id="{BFCA5498-3445-E914-6137-AD8CE42F50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1222" y="397417"/>
            <a:ext cx="4203700" cy="5921341"/>
          </a:xfrm>
          <a:prstGeom prst="rect">
            <a:avLst/>
          </a:prstGeom>
        </p:spPr>
      </p:pic>
      <p:sp>
        <p:nvSpPr>
          <p:cNvPr id="15" name="TextBox 14">
            <a:extLst>
              <a:ext uri="{FF2B5EF4-FFF2-40B4-BE49-F238E27FC236}">
                <a16:creationId xmlns:a16="http://schemas.microsoft.com/office/drawing/2014/main" id="{1B376B8E-F451-7E0C-2D06-6F5C389A64E9}"/>
              </a:ext>
            </a:extLst>
          </p:cNvPr>
          <p:cNvSpPr txBox="1"/>
          <p:nvPr/>
        </p:nvSpPr>
        <p:spPr>
          <a:xfrm>
            <a:off x="8019222" y="4753661"/>
            <a:ext cx="3187700" cy="711733"/>
          </a:xfrm>
          <a:prstGeom prst="rect">
            <a:avLst/>
          </a:prstGeom>
          <a:noFill/>
        </p:spPr>
        <p:txBody>
          <a:bodyPr wrap="square">
            <a:spAutoFit/>
          </a:bodyPr>
          <a:lstStyle/>
          <a:p>
            <a:pPr algn="ctr">
              <a:lnSpc>
                <a:spcPct val="150000"/>
              </a:lnSpc>
            </a:pPr>
            <a:r>
              <a:rPr lang="en-GB" sz="1400" dirty="0" err="1">
                <a:latin typeface="Linkpen 17a Print" panose="03050602060000000000" pitchFamily="66" charset="77"/>
              </a:rPr>
              <a:t>Norwic</a:t>
            </a:r>
            <a:r>
              <a:rPr lang="en-GB" sz="1400" dirty="0">
                <a:latin typeface="Linkpen 17a Print" panose="03050602060000000000" pitchFamily="66" charset="77"/>
              </a:rPr>
              <a:t> would have been in the kingdom of East Anglia.</a:t>
            </a:r>
          </a:p>
        </p:txBody>
      </p:sp>
      <p:pic>
        <p:nvPicPr>
          <p:cNvPr id="6" name="Picture 5">
            <a:extLst>
              <a:ext uri="{FF2B5EF4-FFF2-40B4-BE49-F238E27FC236}">
                <a16:creationId xmlns:a16="http://schemas.microsoft.com/office/drawing/2014/main" id="{63A6513B-04FB-2EE6-FCCA-4C53F5DD1E4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952922" y="5534469"/>
            <a:ext cx="1239077" cy="1323530"/>
          </a:xfrm>
          <a:prstGeom prst="rect">
            <a:avLst/>
          </a:prstGeom>
        </p:spPr>
      </p:pic>
      <p:sp>
        <p:nvSpPr>
          <p:cNvPr id="2" name="TextBox 1">
            <a:extLst>
              <a:ext uri="{FF2B5EF4-FFF2-40B4-BE49-F238E27FC236}">
                <a16:creationId xmlns:a16="http://schemas.microsoft.com/office/drawing/2014/main" id="{33B13A22-D2B0-1AF0-3758-0570E4890B0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Tree>
    <p:extLst>
      <p:ext uri="{BB962C8B-B14F-4D97-AF65-F5344CB8AC3E}">
        <p14:creationId xmlns:p14="http://schemas.microsoft.com/office/powerpoint/2010/main" val="20554195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decel="5000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1+#ppt_w/2"/>
                                          </p:val>
                                        </p:tav>
                                        <p:tav tm="100000">
                                          <p:val>
                                            <p:strVal val="#ppt_x"/>
                                          </p:val>
                                        </p:tav>
                                      </p:tavLst>
                                    </p:anim>
                                    <p:anim calcmode="lin" valueType="num">
                                      <p:cBhvr additive="base">
                                        <p:cTn id="17" dur="10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B20BFFF-89C9-B91C-4A1E-72FEDA6C5B9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CA35FB0-7901-AF7B-2CA6-3F115465A7FF}"/>
              </a:ext>
            </a:extLst>
          </p:cNvPr>
          <p:cNvSpPr>
            <a:spLocks noGrp="1"/>
          </p:cNvSpPr>
          <p:nvPr>
            <p:ph type="ctrTitle"/>
          </p:nvPr>
        </p:nvSpPr>
        <p:spPr>
          <a:xfrm>
            <a:off x="1524000" y="-1111565"/>
            <a:ext cx="9144000" cy="909638"/>
          </a:xfrm>
        </p:spPr>
        <p:txBody>
          <a:bodyPr>
            <a:normAutofit fontScale="90000"/>
          </a:bodyPr>
          <a:lstStyle/>
          <a:p>
            <a:r>
              <a:rPr lang="en-US" dirty="0"/>
              <a:t>The Vikings!</a:t>
            </a:r>
          </a:p>
        </p:txBody>
      </p:sp>
      <p:sp>
        <p:nvSpPr>
          <p:cNvPr id="11" name="TextBox 10">
            <a:extLst>
              <a:ext uri="{FF2B5EF4-FFF2-40B4-BE49-F238E27FC236}">
                <a16:creationId xmlns:a16="http://schemas.microsoft.com/office/drawing/2014/main" id="{53CA8F96-C24D-3B51-3517-2E20A08BFE43}"/>
              </a:ext>
            </a:extLst>
          </p:cNvPr>
          <p:cNvSpPr txBox="1"/>
          <p:nvPr/>
        </p:nvSpPr>
        <p:spPr>
          <a:xfrm>
            <a:off x="0" y="-76108"/>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
        <p:nvSpPr>
          <p:cNvPr id="9" name="Rectangle 8" descr="An aerial photograph of a street in the modern day, there are shops, people, and cars.">
            <a:extLst>
              <a:ext uri="{FF2B5EF4-FFF2-40B4-BE49-F238E27FC236}">
                <a16:creationId xmlns:a16="http://schemas.microsoft.com/office/drawing/2014/main" id="{429E8E48-1DE7-8781-D294-2643AF826C1B}"/>
              </a:ext>
            </a:extLst>
          </p:cNvPr>
          <p:cNvSpPr/>
          <p:nvPr/>
        </p:nvSpPr>
        <p:spPr>
          <a:xfrm>
            <a:off x="271464" y="273030"/>
            <a:ext cx="6505854" cy="63420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E1F4CD3-EFD2-1DEE-D2E1-13B5C5C6DE06}"/>
              </a:ext>
            </a:extLst>
          </p:cNvPr>
          <p:cNvSpPr txBox="1">
            <a:spLocks/>
          </p:cNvSpPr>
          <p:nvPr/>
        </p:nvSpPr>
        <p:spPr>
          <a:xfrm>
            <a:off x="519113" y="531539"/>
            <a:ext cx="599598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solidFill>
                  <a:schemeClr val="bg1"/>
                </a:solidFill>
                <a:effectLst/>
                <a:latin typeface="Superclarendon Rg" panose="02060605060000020003" pitchFamily="18" charset="77"/>
              </a:rPr>
              <a:t>The Vikings! </a:t>
            </a:r>
          </a:p>
        </p:txBody>
      </p:sp>
      <p:pic>
        <p:nvPicPr>
          <p:cNvPr id="6" name="Picture 5">
            <a:extLst>
              <a:ext uri="{FF2B5EF4-FFF2-40B4-BE49-F238E27FC236}">
                <a16:creationId xmlns:a16="http://schemas.microsoft.com/office/drawing/2014/main" id="{4BAC816E-2EB4-364F-0346-DE7C73D0F56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083" y="5534469"/>
            <a:ext cx="1239077" cy="1323530"/>
          </a:xfrm>
          <a:prstGeom prst="rect">
            <a:avLst/>
          </a:prstGeom>
        </p:spPr>
      </p:pic>
      <p:sp>
        <p:nvSpPr>
          <p:cNvPr id="8" name="TextBox 7">
            <a:extLst>
              <a:ext uri="{FF2B5EF4-FFF2-40B4-BE49-F238E27FC236}">
                <a16:creationId xmlns:a16="http://schemas.microsoft.com/office/drawing/2014/main" id="{0E02680E-7831-FDF3-23DE-E837FE290161}"/>
              </a:ext>
            </a:extLst>
          </p:cNvPr>
          <p:cNvSpPr txBox="1"/>
          <p:nvPr/>
        </p:nvSpPr>
        <p:spPr>
          <a:xfrm>
            <a:off x="7060988" y="531539"/>
            <a:ext cx="4733244"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When the Vikings first arrived and invaded East Anglia, they lived alongside the Saxons until AD 917.</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Some streets within the modern city have links to this time, such as Magdalen Street which was the main street in the settlement of </a:t>
            </a:r>
            <a:r>
              <a:rPr lang="en-GB" sz="1500" dirty="0" err="1">
                <a:latin typeface="Linkpen 17a Print" panose="03050602060000000000" pitchFamily="66" charset="77"/>
              </a:rPr>
              <a:t>Norwic</a:t>
            </a:r>
            <a:r>
              <a:rPr lang="en-GB" sz="1500" dirty="0">
                <a:latin typeface="Linkpen 17a Print" panose="03050602060000000000" pitchFamily="66" charset="77"/>
              </a:rPr>
              <a:t>.</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Several villages were established during this time, and they would eventually join to form a larger </a:t>
            </a:r>
            <a:r>
              <a:rPr lang="en-GB" sz="1500" dirty="0" err="1">
                <a:latin typeface="Linkpen 17a Print" panose="03050602060000000000" pitchFamily="66" charset="77"/>
              </a:rPr>
              <a:t>Norwic</a:t>
            </a:r>
            <a:r>
              <a:rPr lang="en-GB" sz="1500" dirty="0">
                <a:latin typeface="Linkpen 17a Print" panose="03050602060000000000" pitchFamily="66" charset="77"/>
              </a:rPr>
              <a:t> – helping it to become the city we know today.</a:t>
            </a:r>
          </a:p>
        </p:txBody>
      </p:sp>
      <p:grpSp>
        <p:nvGrpSpPr>
          <p:cNvPr id="5" name="Group 4" descr="Magdalen Street today.">
            <a:extLst>
              <a:ext uri="{FF2B5EF4-FFF2-40B4-BE49-F238E27FC236}">
                <a16:creationId xmlns:a16="http://schemas.microsoft.com/office/drawing/2014/main" id="{3A790A1C-8EC3-4F38-DCD4-068EE8437F66}"/>
              </a:ext>
            </a:extLst>
          </p:cNvPr>
          <p:cNvGrpSpPr/>
          <p:nvPr/>
        </p:nvGrpSpPr>
        <p:grpSpPr>
          <a:xfrm>
            <a:off x="6939643" y="5534469"/>
            <a:ext cx="3562780" cy="430887"/>
            <a:chOff x="5071153" y="2403784"/>
            <a:chExt cx="3562780" cy="430887"/>
          </a:xfrm>
        </p:grpSpPr>
        <p:pic>
          <p:nvPicPr>
            <p:cNvPr id="2" name="Picture 1">
              <a:extLst>
                <a:ext uri="{FF2B5EF4-FFF2-40B4-BE49-F238E27FC236}">
                  <a16:creationId xmlns:a16="http://schemas.microsoft.com/office/drawing/2014/main" id="{DB590908-088B-88D2-C147-A973E9AA6FD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071153" y="2510827"/>
              <a:ext cx="350267" cy="248874"/>
            </a:xfrm>
            <a:prstGeom prst="rect">
              <a:avLst/>
            </a:prstGeom>
          </p:spPr>
        </p:pic>
        <p:sp>
          <p:nvSpPr>
            <p:cNvPr id="3" name="TextBox 2">
              <a:extLst>
                <a:ext uri="{FF2B5EF4-FFF2-40B4-BE49-F238E27FC236}">
                  <a16:creationId xmlns:a16="http://schemas.microsoft.com/office/drawing/2014/main" id="{5E1EDD88-C4D4-4ADD-691E-DF299A2D9A34}"/>
                </a:ext>
              </a:extLst>
            </p:cNvPr>
            <p:cNvSpPr txBox="1"/>
            <p:nvPr/>
          </p:nvSpPr>
          <p:spPr>
            <a:xfrm>
              <a:off x="5340496" y="2403784"/>
              <a:ext cx="3293437"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Magdalen Street today.</a:t>
              </a:r>
            </a:p>
          </p:txBody>
        </p:sp>
      </p:grpSp>
    </p:spTree>
    <p:extLst>
      <p:ext uri="{BB962C8B-B14F-4D97-AF65-F5344CB8AC3E}">
        <p14:creationId xmlns:p14="http://schemas.microsoft.com/office/powerpoint/2010/main" val="23875273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14430BE-1A53-F7AC-617E-64DD699762ED}"/>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A945B9FA-FDF1-13FB-ECC1-C8B695C86603}"/>
              </a:ext>
            </a:extLst>
          </p:cNvPr>
          <p:cNvSpPr>
            <a:spLocks noGrp="1"/>
          </p:cNvSpPr>
          <p:nvPr>
            <p:ph type="ctrTitle"/>
          </p:nvPr>
        </p:nvSpPr>
        <p:spPr>
          <a:xfrm>
            <a:off x="1524000" y="-1397374"/>
            <a:ext cx="9144000" cy="1017315"/>
          </a:xfrm>
        </p:spPr>
        <p:txBody>
          <a:bodyPr/>
          <a:lstStyle/>
          <a:p>
            <a:r>
              <a:rPr lang="en-US" dirty="0"/>
              <a:t>Revenge</a:t>
            </a:r>
          </a:p>
        </p:txBody>
      </p:sp>
      <p:sp>
        <p:nvSpPr>
          <p:cNvPr id="11" name="TextBox 10">
            <a:extLst>
              <a:ext uri="{FF2B5EF4-FFF2-40B4-BE49-F238E27FC236}">
                <a16:creationId xmlns:a16="http://schemas.microsoft.com/office/drawing/2014/main" id="{B3A218F4-FD89-7E1B-5C09-ABB69E9F3AB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
        <p:nvSpPr>
          <p:cNvPr id="4" name="Title 1">
            <a:extLst>
              <a:ext uri="{FF2B5EF4-FFF2-40B4-BE49-F238E27FC236}">
                <a16:creationId xmlns:a16="http://schemas.microsoft.com/office/drawing/2014/main" id="{37CC1A75-7B86-9D8F-B754-8122D5B30CF3}"/>
              </a:ext>
            </a:extLst>
          </p:cNvPr>
          <p:cNvSpPr txBox="1">
            <a:spLocks/>
          </p:cNvSpPr>
          <p:nvPr/>
        </p:nvSpPr>
        <p:spPr>
          <a:xfrm>
            <a:off x="556054"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Revenge</a:t>
            </a:r>
          </a:p>
        </p:txBody>
      </p:sp>
      <p:sp>
        <p:nvSpPr>
          <p:cNvPr id="8" name="TextBox 7">
            <a:extLst>
              <a:ext uri="{FF2B5EF4-FFF2-40B4-BE49-F238E27FC236}">
                <a16:creationId xmlns:a16="http://schemas.microsoft.com/office/drawing/2014/main" id="{F038B0BA-7B79-2099-A5D8-5174C76C25A6}"/>
              </a:ext>
            </a:extLst>
          </p:cNvPr>
          <p:cNvSpPr txBox="1"/>
          <p:nvPr/>
        </p:nvSpPr>
        <p:spPr>
          <a:xfrm>
            <a:off x="512538" y="1365100"/>
            <a:ext cx="7574691"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Peace didn’t last long. By AD 1004, the then Anglo-Saxon king, </a:t>
            </a:r>
            <a:r>
              <a:rPr lang="en-GB" sz="1500" dirty="0" err="1">
                <a:latin typeface="Linkpen 17a Print" panose="03050602060000000000" pitchFamily="66" charset="77"/>
              </a:rPr>
              <a:t>Æthelred</a:t>
            </a:r>
            <a:r>
              <a:rPr lang="en-GB" sz="1500" dirty="0">
                <a:latin typeface="Linkpen 17a Print" panose="03050602060000000000" pitchFamily="66" charset="77"/>
              </a:rPr>
              <a:t> II (The Unready/Badly advised) sent an order to his men to kill all Danish people living in England.</a:t>
            </a:r>
          </a:p>
        </p:txBody>
      </p:sp>
      <p:sp>
        <p:nvSpPr>
          <p:cNvPr id="9" name="TextBox 8">
            <a:extLst>
              <a:ext uri="{FF2B5EF4-FFF2-40B4-BE49-F238E27FC236}">
                <a16:creationId xmlns:a16="http://schemas.microsoft.com/office/drawing/2014/main" id="{C0FC4045-DA2E-C747-2892-700BB306024C}"/>
              </a:ext>
            </a:extLst>
          </p:cNvPr>
          <p:cNvSpPr txBox="1"/>
          <p:nvPr/>
        </p:nvSpPr>
        <p:spPr>
          <a:xfrm>
            <a:off x="512539" y="2789614"/>
            <a:ext cx="8046845"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response, Viking king, Sweyn, sailed his fleet up the River Wensum and upon arriving in Norwich… burned it down! It is unknown how much of the town was destroyed in the fire.</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Afterwards, they moved on to Thetford and… burned that down too!  He eventually became Britain’s first Viking King of England.</a:t>
            </a:r>
          </a:p>
        </p:txBody>
      </p:sp>
      <p:grpSp>
        <p:nvGrpSpPr>
          <p:cNvPr id="5" name="Group 4" descr="Viking King Sweyn&#10;">
            <a:extLst>
              <a:ext uri="{FF2B5EF4-FFF2-40B4-BE49-F238E27FC236}">
                <a16:creationId xmlns:a16="http://schemas.microsoft.com/office/drawing/2014/main" id="{5C4C75DB-57B4-5E28-DB3C-2F6EDABAD610}"/>
              </a:ext>
            </a:extLst>
          </p:cNvPr>
          <p:cNvGrpSpPr/>
          <p:nvPr/>
        </p:nvGrpSpPr>
        <p:grpSpPr>
          <a:xfrm>
            <a:off x="8260016" y="5583674"/>
            <a:ext cx="3519462" cy="430887"/>
            <a:chOff x="4392329" y="2388827"/>
            <a:chExt cx="3519462" cy="430887"/>
          </a:xfrm>
        </p:grpSpPr>
        <p:pic>
          <p:nvPicPr>
            <p:cNvPr id="2" name="Picture 1">
              <a:extLst>
                <a:ext uri="{FF2B5EF4-FFF2-40B4-BE49-F238E27FC236}">
                  <a16:creationId xmlns:a16="http://schemas.microsoft.com/office/drawing/2014/main" id="{30DEB6AB-F6DC-DF53-F96F-A4824F2FE9CE}"/>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7612220" y="2480847"/>
              <a:ext cx="350267" cy="248874"/>
            </a:xfrm>
            <a:prstGeom prst="rect">
              <a:avLst/>
            </a:prstGeom>
            <a:effectLst>
              <a:glow rad="139700">
                <a:schemeClr val="tx1">
                  <a:alpha val="40000"/>
                </a:schemeClr>
              </a:glow>
            </a:effectLst>
          </p:spPr>
        </p:pic>
        <p:sp>
          <p:nvSpPr>
            <p:cNvPr id="3" name="TextBox 2">
              <a:extLst>
                <a:ext uri="{FF2B5EF4-FFF2-40B4-BE49-F238E27FC236}">
                  <a16:creationId xmlns:a16="http://schemas.microsoft.com/office/drawing/2014/main" id="{FB49DDD0-BD65-5458-E9E7-CF252975F515}"/>
                </a:ext>
              </a:extLst>
            </p:cNvPr>
            <p:cNvSpPr txBox="1"/>
            <p:nvPr/>
          </p:nvSpPr>
          <p:spPr>
            <a:xfrm>
              <a:off x="4392329" y="2388827"/>
              <a:ext cx="3293437" cy="430887"/>
            </a:xfrm>
            <a:prstGeom prst="rect">
              <a:avLst/>
            </a:prstGeom>
            <a:noFill/>
          </p:spPr>
          <p:txBody>
            <a:bodyPr wrap="square">
              <a:spAutoFit/>
            </a:bodyPr>
            <a:lstStyle/>
            <a:p>
              <a:pPr algn="r">
                <a:lnSpc>
                  <a:spcPct val="150000"/>
                </a:lnSpc>
              </a:pPr>
              <a:r>
                <a:rPr lang="en-GB" sz="1600" dirty="0">
                  <a:solidFill>
                    <a:schemeClr val="bg1"/>
                  </a:solidFill>
                  <a:effectLst>
                    <a:glow rad="228600">
                      <a:schemeClr val="tx1">
                        <a:lumMod val="95000"/>
                        <a:lumOff val="5000"/>
                        <a:alpha val="40000"/>
                      </a:schemeClr>
                    </a:glow>
                  </a:effectLst>
                  <a:latin typeface="Linkpen 17a Print" panose="03050602060000000000" pitchFamily="66" charset="77"/>
                </a:rPr>
                <a:t>Viking King Sweyn</a:t>
              </a:r>
            </a:p>
          </p:txBody>
        </p:sp>
      </p:grpSp>
      <p:sp>
        <p:nvSpPr>
          <p:cNvPr id="12" name="Rectangle 11" descr="An illustration of a man looking upwards, he wears a helmet an fine red clothes, he has strawberry blonde hair and a long bear.">
            <a:extLst>
              <a:ext uri="{FF2B5EF4-FFF2-40B4-BE49-F238E27FC236}">
                <a16:creationId xmlns:a16="http://schemas.microsoft.com/office/drawing/2014/main" id="{16280A2D-04BB-10F6-5DFA-167B79E19A1C}"/>
              </a:ext>
            </a:extLst>
          </p:cNvPr>
          <p:cNvSpPr/>
          <p:nvPr/>
        </p:nvSpPr>
        <p:spPr>
          <a:xfrm>
            <a:off x="6870923" y="273030"/>
            <a:ext cx="5080737" cy="63420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B7723A-6E30-70D2-DE09-EF62765EE1B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952923" y="0"/>
            <a:ext cx="1239077" cy="1323530"/>
          </a:xfrm>
          <a:prstGeom prst="rect">
            <a:avLst/>
          </a:prstGeom>
        </p:spPr>
      </p:pic>
      <p:sp>
        <p:nvSpPr>
          <p:cNvPr id="7" name="Rectangle 6">
            <a:extLst>
              <a:ext uri="{FF2B5EF4-FFF2-40B4-BE49-F238E27FC236}">
                <a16:creationId xmlns:a16="http://schemas.microsoft.com/office/drawing/2014/main" id="{846EC3C2-01BE-A665-362B-DAE2564447BB}"/>
              </a:ext>
            </a:extLst>
          </p:cNvPr>
          <p:cNvSpPr/>
          <p:nvPr/>
        </p:nvSpPr>
        <p:spPr>
          <a:xfrm>
            <a:off x="8055484" y="694073"/>
            <a:ext cx="2218376" cy="1019765"/>
          </a:xfrm>
          <a:prstGeom prst="rect">
            <a:avLst/>
          </a:prstGeom>
          <a:solidFill>
            <a:srgbClr val="57AE45"/>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rIns="72000" rtlCol="0" anchor="ctr"/>
          <a:lstStyle/>
          <a:p>
            <a:pPr algn="ctr">
              <a:lnSpc>
                <a:spcPct val="150000"/>
              </a:lnSpc>
            </a:pPr>
            <a:r>
              <a:rPr lang="en-US" sz="1600" dirty="0">
                <a:solidFill>
                  <a:schemeClr val="tx1"/>
                </a:solidFill>
                <a:latin typeface="Linkpen 17a Print" panose="03050602060000000000" pitchFamily="66" charset="77"/>
              </a:rPr>
              <a:t>Unready meant ill advised.</a:t>
            </a:r>
          </a:p>
        </p:txBody>
      </p:sp>
      <p:pic>
        <p:nvPicPr>
          <p:cNvPr id="13" name="Picture 12" descr="An old man in a hat wearing glasses.">
            <a:extLst>
              <a:ext uri="{FF2B5EF4-FFF2-40B4-BE49-F238E27FC236}">
                <a16:creationId xmlns:a16="http://schemas.microsoft.com/office/drawing/2014/main" id="{25F26F76-E4FD-C50A-E727-27D9B780A6F6}"/>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54964" y="5067161"/>
            <a:ext cx="2041069" cy="4953329"/>
          </a:xfrm>
          <a:prstGeom prst="rect">
            <a:avLst/>
          </a:prstGeom>
        </p:spPr>
      </p:pic>
      <p:sp>
        <p:nvSpPr>
          <p:cNvPr id="14" name="Rectangular Callout 13" descr="One of the most incredible discoveries made at Spong Hill is the Spong Man.&#10;&#10;This is one of few Anglo-Saxon 3D human figures ever found! It is thought to be the lid of an urn.&#10;">
            <a:extLst>
              <a:ext uri="{FF2B5EF4-FFF2-40B4-BE49-F238E27FC236}">
                <a16:creationId xmlns:a16="http://schemas.microsoft.com/office/drawing/2014/main" id="{41899AF1-594C-16AA-A182-6CF25510A71F}"/>
              </a:ext>
            </a:extLst>
          </p:cNvPr>
          <p:cNvSpPr/>
          <p:nvPr/>
        </p:nvSpPr>
        <p:spPr>
          <a:xfrm>
            <a:off x="2172253" y="5083650"/>
            <a:ext cx="4698670" cy="1357942"/>
          </a:xfrm>
          <a:prstGeom prst="wedgeRectCallout">
            <a:avLst>
              <a:gd name="adj1" fmla="val -60676"/>
              <a:gd name="adj2" fmla="val 17640"/>
            </a:avLst>
          </a:prstGeom>
          <a:solidFill>
            <a:srgbClr val="57AE45"/>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tIns="0" rIns="0" bIns="72000" rtlCol="0" anchor="ctr"/>
          <a:lstStyle/>
          <a:p>
            <a:pPr>
              <a:lnSpc>
                <a:spcPct val="150000"/>
              </a:lnSpc>
            </a:pPr>
            <a:r>
              <a:rPr lang="en-US" sz="1400" dirty="0">
                <a:solidFill>
                  <a:schemeClr val="tx1"/>
                </a:solidFill>
                <a:latin typeface="Linkpen 17a Print" panose="03050602060000000000" pitchFamily="66" charset="77"/>
              </a:rPr>
              <a:t>Sweyn’s sister was one of the victims of the purge of Danish people in England. Do you think that his response was justified?</a:t>
            </a:r>
          </a:p>
        </p:txBody>
      </p:sp>
    </p:spTree>
    <p:extLst>
      <p:ext uri="{BB962C8B-B14F-4D97-AF65-F5344CB8AC3E}">
        <p14:creationId xmlns:p14="http://schemas.microsoft.com/office/powerpoint/2010/main" val="25991890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fade">
                                      <p:cBhvr>
                                        <p:cTn id="27" dur="500"/>
                                        <p:tgtEl>
                                          <p:spTgt spid="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decel="5000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1000" fill="hold"/>
                                        <p:tgtEl>
                                          <p:spTgt spid="13"/>
                                        </p:tgtEl>
                                        <p:attrNameLst>
                                          <p:attrName>ppt_x</p:attrName>
                                        </p:attrNameLst>
                                      </p:cBhvr>
                                      <p:tavLst>
                                        <p:tav tm="0">
                                          <p:val>
                                            <p:strVal val="#ppt_x"/>
                                          </p:val>
                                        </p:tav>
                                        <p:tav tm="100000">
                                          <p:val>
                                            <p:strVal val="#ppt_x"/>
                                          </p:val>
                                        </p:tav>
                                      </p:tavLst>
                                    </p:anim>
                                    <p:anim calcmode="lin" valueType="num">
                                      <p:cBhvr additive="base">
                                        <p:cTn id="33" dur="10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uild="allAtOnce"/>
      <p:bldP spid="9" grpId="0" uiExpand="1" build="allAtOnce"/>
      <p:bldP spid="7"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C1B861-D625-992D-DE1B-9BDEF4DD52F5}"/>
              </a:ext>
            </a:extLst>
          </p:cNvPr>
          <p:cNvSpPr>
            <a:spLocks noGrp="1"/>
          </p:cNvSpPr>
          <p:nvPr>
            <p:ph type="ctrTitle"/>
          </p:nvPr>
        </p:nvSpPr>
        <p:spPr>
          <a:xfrm>
            <a:off x="1524000" y="-1122735"/>
            <a:ext cx="9144000" cy="843021"/>
          </a:xfrm>
        </p:spPr>
        <p:txBody>
          <a:bodyPr>
            <a:normAutofit fontScale="90000"/>
          </a:bodyPr>
          <a:lstStyle/>
          <a:p>
            <a:r>
              <a:rPr lang="en-US" dirty="0"/>
              <a:t>Questions</a:t>
            </a:r>
          </a:p>
        </p:txBody>
      </p:sp>
      <p:grpSp>
        <p:nvGrpSpPr>
          <p:cNvPr id="14" name="Group 13" descr="Who were the Iceni tribe?&#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964618"/>
              <a:ext cx="4547679" cy="1077218"/>
            </a:xfrm>
            <a:prstGeom prst="rect">
              <a:avLst/>
            </a:prstGeom>
            <a:noFill/>
            <a:ln w="19050">
              <a:noFill/>
            </a:ln>
          </p:spPr>
          <p:txBody>
            <a:bodyPr wrap="square">
              <a:spAutoFit/>
            </a:bodyPr>
            <a:lstStyle/>
            <a:p>
              <a:pPr algn="ctr"/>
              <a:r>
                <a:rPr lang="en-GB" sz="3200" dirty="0">
                  <a:latin typeface="Superclarendon Rg" panose="02000505080000020003" pitchFamily="2" charset="77"/>
                </a:rPr>
                <a:t>Who were the Iceni tribe?</a:t>
              </a:r>
            </a:p>
          </p:txBody>
        </p:sp>
      </p:grpSp>
      <p:grpSp>
        <p:nvGrpSpPr>
          <p:cNvPr id="17" name="Group 16" descr="What was Venta Icenorum?">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964618"/>
              <a:ext cx="4547679" cy="1077218"/>
            </a:xfrm>
            <a:prstGeom prst="rect">
              <a:avLst/>
            </a:prstGeom>
            <a:noFill/>
            <a:ln w="19050">
              <a:noFill/>
            </a:ln>
          </p:spPr>
          <p:txBody>
            <a:bodyPr wrap="square">
              <a:spAutoFit/>
            </a:bodyPr>
            <a:lstStyle/>
            <a:p>
              <a:pPr algn="ctr"/>
              <a:r>
                <a:rPr lang="en-GB" sz="3200" dirty="0">
                  <a:latin typeface="Superclarendon Rg" panose="02000505080000020003" pitchFamily="2" charset="77"/>
                </a:rPr>
                <a:t>What was </a:t>
              </a:r>
              <a:r>
                <a:rPr lang="en-GB" sz="3200" dirty="0" err="1">
                  <a:latin typeface="Superclarendon Rg" panose="02000505080000020003" pitchFamily="2" charset="77"/>
                </a:rPr>
                <a:t>Venta</a:t>
              </a:r>
              <a:r>
                <a:rPr lang="en-GB" sz="3200" dirty="0">
                  <a:latin typeface="Superclarendon Rg" panose="02000505080000020003" pitchFamily="2" charset="77"/>
                </a:rPr>
                <a:t> </a:t>
              </a:r>
              <a:r>
                <a:rPr lang="en-GB" sz="3200" dirty="0" err="1">
                  <a:latin typeface="Superclarendon Rg" panose="02000505080000020003" pitchFamily="2" charset="77"/>
                </a:rPr>
                <a:t>Icenorum</a:t>
              </a:r>
              <a:r>
                <a:rPr lang="en-GB" sz="3200" dirty="0">
                  <a:latin typeface="Superclarendon Rg" panose="02000505080000020003" pitchFamily="2" charset="77"/>
                </a:rPr>
                <a:t>?</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1148980" y="2608373"/>
            <a:ext cx="9811120" cy="1323439"/>
          </a:xfrm>
          <a:prstGeom prst="rect">
            <a:avLst/>
          </a:prstGeom>
          <a:noFill/>
        </p:spPr>
        <p:txBody>
          <a:bodyPr wrap="square">
            <a:spAutoFit/>
          </a:bodyPr>
          <a:lstStyle/>
          <a:p>
            <a:pPr algn="ctr"/>
            <a:r>
              <a:rPr lang="en-GB" sz="4000" dirty="0">
                <a:solidFill>
                  <a:srgbClr val="57AE45"/>
                </a:solidFill>
                <a:latin typeface="Superclarendon Rg" panose="02000505080000020003" pitchFamily="2" charset="77"/>
              </a:rPr>
              <a:t>How have invaders shaped the city of Norwich?</a:t>
            </a:r>
          </a:p>
        </p:txBody>
      </p:sp>
      <p:grpSp>
        <p:nvGrpSpPr>
          <p:cNvPr id="20" name="Group 19" descr="What was Norwic?&#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63485"/>
              <a:ext cx="5237299" cy="584775"/>
            </a:xfrm>
            <a:prstGeom prst="rect">
              <a:avLst/>
            </a:prstGeom>
            <a:noFill/>
            <a:ln w="19050">
              <a:noFill/>
            </a:ln>
          </p:spPr>
          <p:txBody>
            <a:bodyPr wrap="square">
              <a:spAutoFit/>
            </a:bodyPr>
            <a:lstStyle/>
            <a:p>
              <a:pPr algn="ctr"/>
              <a:r>
                <a:rPr lang="en-GB" sz="3200" dirty="0">
                  <a:latin typeface="Superclarendon Rg" panose="02000505080000020003" pitchFamily="2" charset="77"/>
                </a:rPr>
                <a:t>What was </a:t>
              </a:r>
              <a:r>
                <a:rPr lang="en-GB" sz="3200" dirty="0" err="1">
                  <a:latin typeface="Superclarendon Rg" panose="02000505080000020003" pitchFamily="2" charset="77"/>
                </a:rPr>
                <a:t>Norwic</a:t>
              </a:r>
              <a:r>
                <a:rPr lang="en-GB" sz="3200" dirty="0">
                  <a:latin typeface="Superclarendon Rg" panose="02000505080000020003" pitchFamily="2" charset="77"/>
                </a:rPr>
                <a:t>?</a:t>
              </a:r>
            </a:p>
          </p:txBody>
        </p:sp>
      </p:grpSp>
      <p:grpSp>
        <p:nvGrpSpPr>
          <p:cNvPr id="23" name="Group 22" descr="How did the Angles and Vikings change the area?">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284809" y="4310742"/>
              <a:ext cx="5258490" cy="1569660"/>
            </a:xfrm>
            <a:prstGeom prst="rect">
              <a:avLst/>
            </a:prstGeom>
            <a:noFill/>
            <a:ln w="19050">
              <a:noFill/>
            </a:ln>
          </p:spPr>
          <p:txBody>
            <a:bodyPr wrap="square">
              <a:spAutoFit/>
            </a:bodyPr>
            <a:lstStyle/>
            <a:p>
              <a:pPr algn="ctr"/>
              <a:r>
                <a:rPr lang="en-GB" sz="3200" dirty="0">
                  <a:latin typeface="Superclarendon Rg" panose="02000505080000020003" pitchFamily="2" charset="77"/>
                </a:rPr>
                <a:t>How did the Angles and Vikings change the area?</a:t>
              </a:r>
            </a:p>
          </p:txBody>
        </p:sp>
      </p:grpSp>
      <p:pic>
        <p:nvPicPr>
          <p:cNvPr id="2" name="Picture 1">
            <a:extLst>
              <a:ext uri="{FF2B5EF4-FFF2-40B4-BE49-F238E27FC236}">
                <a16:creationId xmlns:a16="http://schemas.microsoft.com/office/drawing/2014/main" id="{4A8D72CF-94D7-A96E-F907-41CCF673C73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2922" y="5534469"/>
            <a:ext cx="1239077" cy="1323530"/>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D765F5D-E988-CE68-9261-B3AA86244EE8}"/>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EEDE41D3-87E4-8265-E815-5B98317D779D}"/>
              </a:ext>
            </a:extLst>
          </p:cNvPr>
          <p:cNvSpPr>
            <a:spLocks noGrp="1"/>
          </p:cNvSpPr>
          <p:nvPr>
            <p:ph type="ctrTitle"/>
          </p:nvPr>
        </p:nvSpPr>
        <p:spPr>
          <a:xfrm>
            <a:off x="1524000" y="-1124506"/>
            <a:ext cx="9144000" cy="932598"/>
          </a:xfrm>
        </p:spPr>
        <p:txBody>
          <a:bodyPr/>
          <a:lstStyle/>
          <a:p>
            <a:r>
              <a:rPr lang="en-US" dirty="0"/>
              <a:t>Rebuilding</a:t>
            </a:r>
          </a:p>
        </p:txBody>
      </p:sp>
      <p:sp>
        <p:nvSpPr>
          <p:cNvPr id="11" name="TextBox 10">
            <a:extLst>
              <a:ext uri="{FF2B5EF4-FFF2-40B4-BE49-F238E27FC236}">
                <a16:creationId xmlns:a16="http://schemas.microsoft.com/office/drawing/2014/main" id="{6A82EB2C-BDCA-C11C-9C9A-4DBC2E2352B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pic>
        <p:nvPicPr>
          <p:cNvPr id="10" name="Picture 9" descr="An anglo-saxon-helmet.">
            <a:extLst>
              <a:ext uri="{FF2B5EF4-FFF2-40B4-BE49-F238E27FC236}">
                <a16:creationId xmlns:a16="http://schemas.microsoft.com/office/drawing/2014/main" id="{42BFF3E5-AF31-053F-5157-39B582F341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2386" y="591951"/>
            <a:ext cx="2972946" cy="3898654"/>
          </a:xfrm>
          <a:prstGeom prst="rect">
            <a:avLst/>
          </a:prstGeom>
        </p:spPr>
      </p:pic>
      <p:sp>
        <p:nvSpPr>
          <p:cNvPr id="4" name="Title 1">
            <a:extLst>
              <a:ext uri="{FF2B5EF4-FFF2-40B4-BE49-F238E27FC236}">
                <a16:creationId xmlns:a16="http://schemas.microsoft.com/office/drawing/2014/main" id="{2CE65598-8EF5-C994-CA25-F2FC95E63C0D}"/>
              </a:ext>
            </a:extLst>
          </p:cNvPr>
          <p:cNvSpPr txBox="1">
            <a:spLocks/>
          </p:cNvSpPr>
          <p:nvPr/>
        </p:nvSpPr>
        <p:spPr>
          <a:xfrm>
            <a:off x="3260827" y="543375"/>
            <a:ext cx="5201809"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Rebuilding</a:t>
            </a:r>
          </a:p>
        </p:txBody>
      </p:sp>
      <p:sp>
        <p:nvSpPr>
          <p:cNvPr id="8" name="TextBox 7">
            <a:extLst>
              <a:ext uri="{FF2B5EF4-FFF2-40B4-BE49-F238E27FC236}">
                <a16:creationId xmlns:a16="http://schemas.microsoft.com/office/drawing/2014/main" id="{CBE704E2-FA97-0B8A-4D2C-8D0CAC164789}"/>
              </a:ext>
            </a:extLst>
          </p:cNvPr>
          <p:cNvSpPr txBox="1"/>
          <p:nvPr/>
        </p:nvSpPr>
        <p:spPr>
          <a:xfrm>
            <a:off x="3305332" y="1434488"/>
            <a:ext cx="8267129" cy="45204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After these events, the town of Norwich recovered quite quickly.</a:t>
            </a:r>
          </a:p>
        </p:txBody>
      </p:sp>
      <p:pic>
        <p:nvPicPr>
          <p:cNvPr id="13" name="Picture 12" descr="A viking helmet.">
            <a:extLst>
              <a:ext uri="{FF2B5EF4-FFF2-40B4-BE49-F238E27FC236}">
                <a16:creationId xmlns:a16="http://schemas.microsoft.com/office/drawing/2014/main" id="{69489727-C75E-5E92-6484-2EDF31F675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8859" y="3181120"/>
            <a:ext cx="2883936" cy="3328987"/>
          </a:xfrm>
          <a:prstGeom prst="rect">
            <a:avLst/>
          </a:prstGeom>
        </p:spPr>
      </p:pic>
      <p:sp>
        <p:nvSpPr>
          <p:cNvPr id="14" name="TextBox 13">
            <a:extLst>
              <a:ext uri="{FF2B5EF4-FFF2-40B4-BE49-F238E27FC236}">
                <a16:creationId xmlns:a16="http://schemas.microsoft.com/office/drawing/2014/main" id="{41203B4E-C658-68A7-1A7B-FDD4B502339D}"/>
              </a:ext>
            </a:extLst>
          </p:cNvPr>
          <p:cNvSpPr txBox="1"/>
          <p:nvPr/>
        </p:nvSpPr>
        <p:spPr>
          <a:xfrm>
            <a:off x="4791805" y="2190419"/>
            <a:ext cx="6845525" cy="3983783"/>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By the end of the Viking/Saxon era, there was a population of 5,500 people living in the area. There was also significant wealth, with over 1,320 tax paying citizens (these would have been considered upper class and rich!).</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The lasting impact of the Angles and Vikings can be seen in and around Norwich today and there is no doubt that their actions benefitted the beginning and growth of the city.</a:t>
            </a:r>
          </a:p>
        </p:txBody>
      </p:sp>
      <p:pic>
        <p:nvPicPr>
          <p:cNvPr id="6" name="Picture 5">
            <a:extLst>
              <a:ext uri="{FF2B5EF4-FFF2-40B4-BE49-F238E27FC236}">
                <a16:creationId xmlns:a16="http://schemas.microsoft.com/office/drawing/2014/main" id="{0A6F6C22-E50C-4789-E6A4-A89FA25021A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952923" y="0"/>
            <a:ext cx="1239077" cy="1323530"/>
          </a:xfrm>
          <a:prstGeom prst="rect">
            <a:avLst/>
          </a:prstGeom>
        </p:spPr>
      </p:pic>
    </p:spTree>
    <p:extLst>
      <p:ext uri="{BB962C8B-B14F-4D97-AF65-F5344CB8AC3E}">
        <p14:creationId xmlns:p14="http://schemas.microsoft.com/office/powerpoint/2010/main" val="30717902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fade">
                                      <p:cBhvr>
                                        <p:cTn id="27"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uild="allAtOnce"/>
      <p:bldP spid="14"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1AABE8D-B0F3-5DC9-132E-C06F1F6F48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C785F62-1CFE-E9CA-30D5-9B16C2B93EFA}"/>
              </a:ext>
            </a:extLst>
          </p:cNvPr>
          <p:cNvSpPr>
            <a:spLocks noGrp="1"/>
          </p:cNvSpPr>
          <p:nvPr>
            <p:ph type="ctrTitle"/>
          </p:nvPr>
        </p:nvSpPr>
        <p:spPr>
          <a:xfrm>
            <a:off x="1524000" y="-1231049"/>
            <a:ext cx="9144000" cy="952500"/>
          </a:xfrm>
        </p:spPr>
        <p:txBody>
          <a:bodyPr/>
          <a:lstStyle/>
          <a:p>
            <a:r>
              <a:rPr lang="en-US" dirty="0"/>
              <a:t>Artist depiction</a:t>
            </a:r>
          </a:p>
        </p:txBody>
      </p:sp>
      <p:sp>
        <p:nvSpPr>
          <p:cNvPr id="11" name="TextBox 10">
            <a:extLst>
              <a:ext uri="{FF2B5EF4-FFF2-40B4-BE49-F238E27FC236}">
                <a16:creationId xmlns:a16="http://schemas.microsoft.com/office/drawing/2014/main" id="{624BDD42-1D35-DDF4-DBB5-4A6F21BCD63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Angles and Vikings change the area?</a:t>
            </a:r>
          </a:p>
        </p:txBody>
      </p:sp>
      <p:sp>
        <p:nvSpPr>
          <p:cNvPr id="7" name="Rectangle 6" descr="An artists painting of an arial view of fields of different colours of green and yellow in a patchwork like style, there are brown houses spread around.">
            <a:extLst>
              <a:ext uri="{FF2B5EF4-FFF2-40B4-BE49-F238E27FC236}">
                <a16:creationId xmlns:a16="http://schemas.microsoft.com/office/drawing/2014/main" id="{B999F3E0-E666-9D04-FC0E-64997575D39E}"/>
              </a:ext>
            </a:extLst>
          </p:cNvPr>
          <p:cNvSpPr/>
          <p:nvPr/>
        </p:nvSpPr>
        <p:spPr>
          <a:xfrm>
            <a:off x="271463" y="273030"/>
            <a:ext cx="11630025" cy="63420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descr="An artists depiction of Norwich towards the end of the Viking/Saxon era.&#10;&#10;">
            <a:extLst>
              <a:ext uri="{FF2B5EF4-FFF2-40B4-BE49-F238E27FC236}">
                <a16:creationId xmlns:a16="http://schemas.microsoft.com/office/drawing/2014/main" id="{115AAD18-17E1-52EF-B77C-A62803AFF4B9}"/>
              </a:ext>
            </a:extLst>
          </p:cNvPr>
          <p:cNvSpPr/>
          <p:nvPr/>
        </p:nvSpPr>
        <p:spPr>
          <a:xfrm>
            <a:off x="516731" y="468486"/>
            <a:ext cx="3640932" cy="1431751"/>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0" rIns="72000" bIns="72000" rtlCol="0" anchor="ctr"/>
          <a:lstStyle/>
          <a:p>
            <a:pPr>
              <a:lnSpc>
                <a:spcPct val="150000"/>
              </a:lnSpc>
            </a:pPr>
            <a:r>
              <a:rPr lang="en-GB" sz="1600">
                <a:solidFill>
                  <a:schemeClr val="tx1"/>
                </a:solidFill>
                <a:latin typeface="Linkpen 17a Print" panose="03050602060000000000" pitchFamily="66" charset="77"/>
              </a:rPr>
              <a:t>An artist’s </a:t>
            </a:r>
            <a:r>
              <a:rPr lang="en-GB" sz="1600" dirty="0">
                <a:solidFill>
                  <a:schemeClr val="tx1"/>
                </a:solidFill>
                <a:latin typeface="Linkpen 17a Print" panose="03050602060000000000" pitchFamily="66" charset="77"/>
              </a:rPr>
              <a:t>depiction of Norwich towards the end of the Viking/Saxon era.</a:t>
            </a:r>
          </a:p>
        </p:txBody>
      </p:sp>
      <p:pic>
        <p:nvPicPr>
          <p:cNvPr id="6" name="Picture 5">
            <a:extLst>
              <a:ext uri="{FF2B5EF4-FFF2-40B4-BE49-F238E27FC236}">
                <a16:creationId xmlns:a16="http://schemas.microsoft.com/office/drawing/2014/main" id="{657B1714-2084-AF9E-6D35-8BC258F0267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2923" y="0"/>
            <a:ext cx="1239077" cy="1323530"/>
          </a:xfrm>
          <a:prstGeom prst="rect">
            <a:avLst/>
          </a:prstGeom>
        </p:spPr>
      </p:pic>
      <p:sp>
        <p:nvSpPr>
          <p:cNvPr id="3" name="TextBox 2">
            <a:extLst>
              <a:ext uri="{FF2B5EF4-FFF2-40B4-BE49-F238E27FC236}">
                <a16:creationId xmlns:a16="http://schemas.microsoft.com/office/drawing/2014/main" id="{716508E4-3A08-9650-8B1C-A36769D8CE25}"/>
              </a:ext>
            </a:extLst>
          </p:cNvPr>
          <p:cNvSpPr txBox="1"/>
          <p:nvPr/>
        </p:nvSpPr>
        <p:spPr>
          <a:xfrm>
            <a:off x="1141803" y="5069409"/>
            <a:ext cx="9811120" cy="1077218"/>
          </a:xfrm>
          <a:prstGeom prst="rect">
            <a:avLst/>
          </a:prstGeom>
          <a:noFill/>
        </p:spPr>
        <p:txBody>
          <a:bodyPr wrap="square">
            <a:spAutoFit/>
          </a:bodyPr>
          <a:lstStyle/>
          <a:p>
            <a:pPr algn="ctr"/>
            <a:r>
              <a:rPr lang="en-GB" sz="3200" dirty="0">
                <a:solidFill>
                  <a:schemeClr val="bg1"/>
                </a:solidFill>
                <a:effectLst>
                  <a:glow rad="358027">
                    <a:schemeClr val="tx1">
                      <a:alpha val="39000"/>
                    </a:schemeClr>
                  </a:glow>
                </a:effectLst>
                <a:latin typeface="Superclarendon Rg" panose="02000505080000020003" pitchFamily="2" charset="77"/>
              </a:rPr>
              <a:t>Are you surprised by what the artist thinks it looked like?</a:t>
            </a:r>
          </a:p>
        </p:txBody>
      </p:sp>
    </p:spTree>
    <p:extLst>
      <p:ext uri="{BB962C8B-B14F-4D97-AF65-F5344CB8AC3E}">
        <p14:creationId xmlns:p14="http://schemas.microsoft.com/office/powerpoint/2010/main" val="6364176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D5866CAC-5DE3-9F0E-82C1-1E87888FCEF8}"/>
              </a:ext>
            </a:extLst>
          </p:cNvPr>
          <p:cNvSpPr>
            <a:spLocks noGrp="1"/>
          </p:cNvSpPr>
          <p:nvPr>
            <p:ph type="ctrTitle"/>
          </p:nvPr>
        </p:nvSpPr>
        <p:spPr>
          <a:xfrm>
            <a:off x="1524000" y="-1066298"/>
            <a:ext cx="9144000" cy="919163"/>
          </a:xfrm>
        </p:spPr>
        <p:txBody>
          <a:bodyPr/>
          <a:lstStyle/>
          <a:p>
            <a:r>
              <a:rPr lang="en-US" dirty="0"/>
              <a:t>A New Era</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5049319"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New Era</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70" y="1476917"/>
            <a:ext cx="5189018"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55 BC, Julius Caesar lead the first Roman military expedition to Britain following up with a second the next year.</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wasn’t until AD 43 that the Romans, under the orders of Emperor Claudius, returned to conquer Britain.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For nearly 400 years, the Romans ruled Britain taking and founding cities, building roads and villas, and taking over and creating new farmsteads.</a:t>
            </a:r>
          </a:p>
        </p:txBody>
      </p:sp>
      <p:pic>
        <p:nvPicPr>
          <p:cNvPr id="15" name="Picture 14"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AADBBD35-F1DD-992D-653F-64F5B01DDD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43588" y="216759"/>
            <a:ext cx="6274831" cy="4682710"/>
          </a:xfrm>
          <a:prstGeom prst="rect">
            <a:avLst/>
          </a:prstGeom>
        </p:spPr>
      </p:pic>
      <p:pic>
        <p:nvPicPr>
          <p:cNvPr id="19" name="Picture 18" descr="An illustration of Julius Caesar. He wears armour, a red cape, and has a wreath crown on his head.">
            <a:extLst>
              <a:ext uri="{FF2B5EF4-FFF2-40B4-BE49-F238E27FC236}">
                <a16:creationId xmlns:a16="http://schemas.microsoft.com/office/drawing/2014/main" id="{63DB37D9-26A8-781D-7B95-4735F98FE2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4906" y="2963134"/>
            <a:ext cx="4131297" cy="4256298"/>
          </a:xfrm>
          <a:prstGeom prst="rect">
            <a:avLst/>
          </a:prstGeom>
        </p:spPr>
      </p:pic>
      <p:grpSp>
        <p:nvGrpSpPr>
          <p:cNvPr id="5" name="Group 4" descr="The Roman Empire">
            <a:extLst>
              <a:ext uri="{FF2B5EF4-FFF2-40B4-BE49-F238E27FC236}">
                <a16:creationId xmlns:a16="http://schemas.microsoft.com/office/drawing/2014/main" id="{EAD0F5AD-6C0E-18B3-8F3B-F6F1584B645D}"/>
              </a:ext>
            </a:extLst>
          </p:cNvPr>
          <p:cNvGrpSpPr/>
          <p:nvPr/>
        </p:nvGrpSpPr>
        <p:grpSpPr>
          <a:xfrm>
            <a:off x="7817404" y="4774643"/>
            <a:ext cx="2612254" cy="430887"/>
            <a:chOff x="5121850" y="2417403"/>
            <a:chExt cx="2612254" cy="430887"/>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276103" y="2417403"/>
              <a:ext cx="2458001"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Roman Empire</a:t>
              </a:r>
            </a:p>
          </p:txBody>
        </p:sp>
      </p:gr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952922" y="5534469"/>
            <a:ext cx="1239077" cy="1323530"/>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4" end="4"/>
                                            </p:txEl>
                                          </p:spTgt>
                                        </p:tgtEl>
                                        <p:attrNameLst>
                                          <p:attrName>style.visibility</p:attrName>
                                        </p:attrNameLst>
                                      </p:cBhvr>
                                      <p:to>
                                        <p:strVal val="visible"/>
                                      </p:to>
                                    </p:set>
                                    <p:animEffect transition="in" filter="fade">
                                      <p:cBhvr>
                                        <p:cTn id="18" dur="500"/>
                                        <p:tgtEl>
                                          <p:spTgt spid="8">
                                            <p:txEl>
                                              <p:pRg st="4" end="4"/>
                                            </p:txEl>
                                          </p:spTgt>
                                        </p:tgtEl>
                                      </p:cBhvr>
                                    </p:animEffect>
                                  </p:childTnLst>
                                </p:cTn>
                              </p:par>
                            </p:childTnLst>
                          </p:cTn>
                        </p:par>
                        <p:par>
                          <p:cTn id="19" fill="hold">
                            <p:stCondLst>
                              <p:cond delay="1500"/>
                            </p:stCondLst>
                            <p:childTnLst>
                              <p:par>
                                <p:cTn id="20" presetID="2" presetClass="entr" presetSubtype="2" decel="5000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1+#ppt_w/2"/>
                                          </p:val>
                                        </p:tav>
                                        <p:tav tm="100000">
                                          <p:val>
                                            <p:strVal val="#ppt_x"/>
                                          </p:val>
                                        </p:tav>
                                      </p:tavLst>
                                    </p:anim>
                                    <p:anim calcmode="lin" valueType="num">
                                      <p:cBhvr additive="base">
                                        <p:cTn id="23" dur="10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2" presetClass="entr" presetSubtype="4" decel="5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ppt_x"/>
                                          </p:val>
                                        </p:tav>
                                        <p:tav tm="100000">
                                          <p:val>
                                            <p:strVal val="#ppt_x"/>
                                          </p:val>
                                        </p:tav>
                                      </p:tavLst>
                                    </p:anim>
                                    <p:anim calcmode="lin" valueType="num">
                                      <p:cBhvr additive="base">
                                        <p:cTn id="32"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34B4E6E-E1F0-3330-455C-982DCD74D9AB}"/>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DE041751-DAAA-457F-B82D-4CB6E409773C}"/>
              </a:ext>
            </a:extLst>
          </p:cNvPr>
          <p:cNvSpPr>
            <a:spLocks noGrp="1"/>
          </p:cNvSpPr>
          <p:nvPr>
            <p:ph type="ctrTitle"/>
          </p:nvPr>
        </p:nvSpPr>
        <p:spPr>
          <a:xfrm>
            <a:off x="1524000" y="-1108936"/>
            <a:ext cx="9144000" cy="1025843"/>
          </a:xfrm>
        </p:spPr>
        <p:txBody>
          <a:bodyPr/>
          <a:lstStyle/>
          <a:p>
            <a:r>
              <a:rPr lang="en-US" dirty="0"/>
              <a:t>Tribal Britain</a:t>
            </a:r>
          </a:p>
        </p:txBody>
      </p:sp>
      <p:sp>
        <p:nvSpPr>
          <p:cNvPr id="11" name="TextBox 10">
            <a:extLst>
              <a:ext uri="{FF2B5EF4-FFF2-40B4-BE49-F238E27FC236}">
                <a16:creationId xmlns:a16="http://schemas.microsoft.com/office/drawing/2014/main" id="{F0A9F259-2C70-B8CC-1248-94766FB66AA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Who were the Iceni tribe?</a:t>
            </a:r>
          </a:p>
        </p:txBody>
      </p:sp>
      <p:pic>
        <p:nvPicPr>
          <p:cNvPr id="9" name="Picture 8" descr="A map of the united kingdom and its old tribes during the Iron Age.">
            <a:extLst>
              <a:ext uri="{FF2B5EF4-FFF2-40B4-BE49-F238E27FC236}">
                <a16:creationId xmlns:a16="http://schemas.microsoft.com/office/drawing/2014/main" id="{74CF1F41-1E88-FE1B-5027-2D1F949E02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0701" y="443847"/>
            <a:ext cx="4659109" cy="5751391"/>
          </a:xfrm>
          <a:prstGeom prst="rect">
            <a:avLst/>
          </a:prstGeom>
        </p:spPr>
      </p:pic>
      <p:pic>
        <p:nvPicPr>
          <p:cNvPr id="13" name="Picture 12" descr="A map of the united kingdom and its old tribes during the Iron Age. Inceni is highlighted over the east of England where the county of Norfolk is located today.">
            <a:extLst>
              <a:ext uri="{FF2B5EF4-FFF2-40B4-BE49-F238E27FC236}">
                <a16:creationId xmlns:a16="http://schemas.microsoft.com/office/drawing/2014/main" id="{AEB86675-AA5E-4736-5FFC-C353F1C767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0700" y="443847"/>
            <a:ext cx="4659109" cy="5751391"/>
          </a:xfrm>
          <a:prstGeom prst="rect">
            <a:avLst/>
          </a:prstGeom>
        </p:spPr>
      </p:pic>
      <p:sp>
        <p:nvSpPr>
          <p:cNvPr id="7" name="Title 1">
            <a:extLst>
              <a:ext uri="{FF2B5EF4-FFF2-40B4-BE49-F238E27FC236}">
                <a16:creationId xmlns:a16="http://schemas.microsoft.com/office/drawing/2014/main" id="{D1C0DAC2-F374-717A-61B0-8569F40AF5CA}"/>
              </a:ext>
            </a:extLst>
          </p:cNvPr>
          <p:cNvSpPr txBox="1">
            <a:spLocks/>
          </p:cNvSpPr>
          <p:nvPr/>
        </p:nvSpPr>
        <p:spPr>
          <a:xfrm>
            <a:off x="4917691" y="545698"/>
            <a:ext cx="6035231" cy="739405"/>
          </a:xfrm>
          <a:prstGeom prst="rect">
            <a:avLst/>
          </a:prstGeom>
          <a:noFill/>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Tribal Britain</a:t>
            </a:r>
          </a:p>
        </p:txBody>
      </p:sp>
      <p:sp>
        <p:nvSpPr>
          <p:cNvPr id="8" name="TextBox 7">
            <a:extLst>
              <a:ext uri="{FF2B5EF4-FFF2-40B4-BE49-F238E27FC236}">
                <a16:creationId xmlns:a16="http://schemas.microsoft.com/office/drawing/2014/main" id="{434536AB-05DE-1D13-41DB-F1F0383AE9D7}"/>
              </a:ext>
            </a:extLst>
          </p:cNvPr>
          <p:cNvSpPr txBox="1"/>
          <p:nvPr/>
        </p:nvSpPr>
        <p:spPr>
          <a:xfrm>
            <a:off x="5361131" y="1450454"/>
            <a:ext cx="6208570"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Prior to the arrival of the Romans, Britain was a tribal land. The area of Norfolk was controlled by the Iceni tribe.</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tribe was ruled by </a:t>
            </a:r>
            <a:r>
              <a:rPr lang="en-GB" sz="2000" dirty="0" err="1">
                <a:latin typeface="Linkpen 17a Print" panose="03050602060000000000" pitchFamily="66" charset="77"/>
              </a:rPr>
              <a:t>Prasutagus</a:t>
            </a:r>
            <a:r>
              <a:rPr lang="en-GB" sz="2000" dirty="0">
                <a:latin typeface="Linkpen 17a Print" panose="03050602060000000000" pitchFamily="66" charset="77"/>
              </a:rPr>
              <a:t> and they struck a deal with the invading Roman forces so that they could keep their Kingdom if they lived in peace alongside the Romans (and paid a tax to Rome!).</a:t>
            </a:r>
          </a:p>
        </p:txBody>
      </p:sp>
      <p:pic>
        <p:nvPicPr>
          <p:cNvPr id="6" name="Picture 5">
            <a:extLst>
              <a:ext uri="{FF2B5EF4-FFF2-40B4-BE49-F238E27FC236}">
                <a16:creationId xmlns:a16="http://schemas.microsoft.com/office/drawing/2014/main" id="{6CAD52E0-0414-C6A3-BECC-DA7F7052271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952922" y="5504384"/>
            <a:ext cx="1239077" cy="1323530"/>
          </a:xfrm>
          <a:prstGeom prst="rect">
            <a:avLst/>
          </a:prstGeom>
        </p:spPr>
      </p:pic>
    </p:spTree>
    <p:extLst>
      <p:ext uri="{BB962C8B-B14F-4D97-AF65-F5344CB8AC3E}">
        <p14:creationId xmlns:p14="http://schemas.microsoft.com/office/powerpoint/2010/main" val="41834233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xit" presetSubtype="0" fill="hold" nodeType="after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7035193-5A43-5D6F-3095-D69157B893FD}"/>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04440DE8-2A9C-E6E1-DFF0-D1BCD06E219E}"/>
              </a:ext>
            </a:extLst>
          </p:cNvPr>
          <p:cNvSpPr>
            <a:spLocks noGrp="1"/>
          </p:cNvSpPr>
          <p:nvPr>
            <p:ph type="ctrTitle"/>
          </p:nvPr>
        </p:nvSpPr>
        <p:spPr>
          <a:xfrm>
            <a:off x="1524000" y="-1124863"/>
            <a:ext cx="9144000" cy="858203"/>
          </a:xfrm>
        </p:spPr>
        <p:txBody>
          <a:bodyPr>
            <a:normAutofit fontScale="90000"/>
          </a:bodyPr>
          <a:lstStyle/>
          <a:p>
            <a:r>
              <a:rPr lang="en-US" dirty="0"/>
              <a:t>A Broken</a:t>
            </a:r>
            <a:r>
              <a:rPr lang="en-US" baseline="0" dirty="0"/>
              <a:t> Promise</a:t>
            </a:r>
            <a:endParaRPr lang="en-US" dirty="0"/>
          </a:p>
        </p:txBody>
      </p:sp>
      <p:sp>
        <p:nvSpPr>
          <p:cNvPr id="11" name="TextBox 10">
            <a:extLst>
              <a:ext uri="{FF2B5EF4-FFF2-40B4-BE49-F238E27FC236}">
                <a16:creationId xmlns:a16="http://schemas.microsoft.com/office/drawing/2014/main" id="{8433823F-A227-ED82-E0C7-BE9AF11B050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Who were the Iceni tribe?</a:t>
            </a:r>
          </a:p>
        </p:txBody>
      </p:sp>
      <p:pic>
        <p:nvPicPr>
          <p:cNvPr id="9" name="Picture 8" descr="An illustration of a red haired woman with a spear, she lookesangry.">
            <a:extLst>
              <a:ext uri="{FF2B5EF4-FFF2-40B4-BE49-F238E27FC236}">
                <a16:creationId xmlns:a16="http://schemas.microsoft.com/office/drawing/2014/main" id="{FB83C965-A9B4-86F1-FFC0-B72EF52D0A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437" y="205428"/>
            <a:ext cx="2806403" cy="6447143"/>
          </a:xfrm>
          <a:prstGeom prst="rect">
            <a:avLst/>
          </a:prstGeom>
          <a:noFill/>
        </p:spPr>
      </p:pic>
      <p:pic>
        <p:nvPicPr>
          <p:cNvPr id="13" name="Picture 12" descr="An illustration of a red haired woman with a spear, she looks angry and is looking towards the right.">
            <a:extLst>
              <a:ext uri="{FF2B5EF4-FFF2-40B4-BE49-F238E27FC236}">
                <a16:creationId xmlns:a16="http://schemas.microsoft.com/office/drawing/2014/main" id="{759410E5-8216-D95F-BD54-B0B9EED364B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4676" y="205428"/>
            <a:ext cx="2806403" cy="6447142"/>
          </a:xfrm>
          <a:prstGeom prst="rect">
            <a:avLst/>
          </a:prstGeom>
        </p:spPr>
      </p:pic>
      <p:sp>
        <p:nvSpPr>
          <p:cNvPr id="7" name="Title 1">
            <a:extLst>
              <a:ext uri="{FF2B5EF4-FFF2-40B4-BE49-F238E27FC236}">
                <a16:creationId xmlns:a16="http://schemas.microsoft.com/office/drawing/2014/main" id="{AD948649-5176-0130-B240-55D62C8F31EB}"/>
              </a:ext>
            </a:extLst>
          </p:cNvPr>
          <p:cNvSpPr txBox="1">
            <a:spLocks/>
          </p:cNvSpPr>
          <p:nvPr/>
        </p:nvSpPr>
        <p:spPr>
          <a:xfrm>
            <a:off x="2819431" y="661765"/>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Broken Promise</a:t>
            </a:r>
          </a:p>
        </p:txBody>
      </p:sp>
      <p:pic>
        <p:nvPicPr>
          <p:cNvPr id="6" name="Picture 5">
            <a:extLst>
              <a:ext uri="{FF2B5EF4-FFF2-40B4-BE49-F238E27FC236}">
                <a16:creationId xmlns:a16="http://schemas.microsoft.com/office/drawing/2014/main" id="{BDF93F09-44E7-D84F-4B11-9F4025A81EF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952923" y="0"/>
            <a:ext cx="1239077" cy="1323530"/>
          </a:xfrm>
          <a:prstGeom prst="rect">
            <a:avLst/>
          </a:prstGeom>
        </p:spPr>
      </p:pic>
      <p:sp>
        <p:nvSpPr>
          <p:cNvPr id="8" name="TextBox 7">
            <a:extLst>
              <a:ext uri="{FF2B5EF4-FFF2-40B4-BE49-F238E27FC236}">
                <a16:creationId xmlns:a16="http://schemas.microsoft.com/office/drawing/2014/main" id="{17A259F6-9666-195F-A8BE-ABC614FCE0B5}"/>
              </a:ext>
            </a:extLst>
          </p:cNvPr>
          <p:cNvSpPr txBox="1"/>
          <p:nvPr/>
        </p:nvSpPr>
        <p:spPr>
          <a:xfrm>
            <a:off x="3324732" y="1616617"/>
            <a:ext cx="8196960"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By AD 60, </a:t>
            </a:r>
            <a:r>
              <a:rPr lang="en-GB" dirty="0" err="1">
                <a:latin typeface="Linkpen 17a Print" panose="03050602060000000000" pitchFamily="66" charset="77"/>
              </a:rPr>
              <a:t>Prasutagus</a:t>
            </a:r>
            <a:r>
              <a:rPr lang="en-GB" dirty="0">
                <a:latin typeface="Linkpen 17a Print" panose="03050602060000000000" pitchFamily="66" charset="77"/>
              </a:rPr>
              <a:t> had died. He left half of his Kingdom to his wife Boudicca and half to a Roman emperor named Nero.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Romans were unsatisfied with a woman having control, so they ordered that the area be transferred to Roman rule.</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Boudicca was of course very displeased with this decision, and it eventually led to a conflict between her tribe and the Roman occupiers. </a:t>
            </a:r>
          </a:p>
        </p:txBody>
      </p:sp>
    </p:spTree>
    <p:extLst>
      <p:ext uri="{BB962C8B-B14F-4D97-AF65-F5344CB8AC3E}">
        <p14:creationId xmlns:p14="http://schemas.microsoft.com/office/powerpoint/2010/main" val="42861104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2" presetClass="entr" presetSubtype="8" decel="5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0-#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xit" presetSubtype="0" fill="hold" nodeType="with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475B0FB-5302-6C92-0D58-CD3E76CE9D08}"/>
            </a:ext>
          </a:extLst>
        </p:cNvPr>
        <p:cNvGrpSpPr/>
        <p:nvPr/>
      </p:nvGrpSpPr>
      <p:grpSpPr>
        <a:xfrm>
          <a:off x="0" y="0"/>
          <a:ext cx="0" cy="0"/>
          <a:chOff x="0" y="0"/>
          <a:chExt cx="0" cy="0"/>
        </a:xfrm>
      </p:grpSpPr>
      <p:sp>
        <p:nvSpPr>
          <p:cNvPr id="23" name="Title 22">
            <a:extLst>
              <a:ext uri="{FF2B5EF4-FFF2-40B4-BE49-F238E27FC236}">
                <a16:creationId xmlns:a16="http://schemas.microsoft.com/office/drawing/2014/main" id="{CB00E8F0-8666-3E81-D8E8-864B3AFB47DF}"/>
              </a:ext>
            </a:extLst>
          </p:cNvPr>
          <p:cNvSpPr>
            <a:spLocks noGrp="1"/>
          </p:cNvSpPr>
          <p:nvPr>
            <p:ph type="ctrTitle"/>
          </p:nvPr>
        </p:nvSpPr>
        <p:spPr>
          <a:xfrm>
            <a:off x="1524000" y="-1199973"/>
            <a:ext cx="9144000" cy="1020973"/>
          </a:xfrm>
        </p:spPr>
        <p:txBody>
          <a:bodyPr/>
          <a:lstStyle/>
          <a:p>
            <a:r>
              <a:rPr lang="en-US" dirty="0"/>
              <a:t>Poison!</a:t>
            </a:r>
          </a:p>
        </p:txBody>
      </p:sp>
      <p:sp>
        <p:nvSpPr>
          <p:cNvPr id="11" name="TextBox 10">
            <a:extLst>
              <a:ext uri="{FF2B5EF4-FFF2-40B4-BE49-F238E27FC236}">
                <a16:creationId xmlns:a16="http://schemas.microsoft.com/office/drawing/2014/main" id="{147DE57A-943C-0BAA-5070-D72D391903F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Who were the Iceni tribe?</a:t>
            </a:r>
          </a:p>
        </p:txBody>
      </p:sp>
      <p:sp>
        <p:nvSpPr>
          <p:cNvPr id="7" name="Title 1">
            <a:extLst>
              <a:ext uri="{FF2B5EF4-FFF2-40B4-BE49-F238E27FC236}">
                <a16:creationId xmlns:a16="http://schemas.microsoft.com/office/drawing/2014/main" id="{E8F4D944-3807-6139-596F-535BD0E74034}"/>
              </a:ext>
            </a:extLst>
          </p:cNvPr>
          <p:cNvSpPr txBox="1">
            <a:spLocks/>
          </p:cNvSpPr>
          <p:nvPr/>
        </p:nvSpPr>
        <p:spPr>
          <a:xfrm>
            <a:off x="494269" y="545698"/>
            <a:ext cx="343003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Poison!</a:t>
            </a:r>
          </a:p>
        </p:txBody>
      </p:sp>
      <p:sp>
        <p:nvSpPr>
          <p:cNvPr id="8" name="TextBox 7">
            <a:extLst>
              <a:ext uri="{FF2B5EF4-FFF2-40B4-BE49-F238E27FC236}">
                <a16:creationId xmlns:a16="http://schemas.microsoft.com/office/drawing/2014/main" id="{59D99BEE-31CC-56E4-EC07-DADD4E8D14BF}"/>
              </a:ext>
            </a:extLst>
          </p:cNvPr>
          <p:cNvSpPr txBox="1"/>
          <p:nvPr/>
        </p:nvSpPr>
        <p:spPr>
          <a:xfrm>
            <a:off x="494269" y="1476917"/>
            <a:ext cx="5982731"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Several other tribes joined the Iceni in their rebellion, marching south to destroy Roman towns and cities such as London and Colchester.</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Romans were taken by surprise but were able to end the rebellion by defeating the tribes in battle. It is thought that Boudicca took the decision to poison herself, rather than becoming a prisoner of the Roman army.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These events had a huge impact on the area around Norwich.</a:t>
            </a:r>
          </a:p>
        </p:txBody>
      </p:sp>
      <p:sp>
        <p:nvSpPr>
          <p:cNvPr id="9" name="Rectangular Callout 8" descr="A hoard of coins dating back to the late Iceni period were found in Raynham, near to Norwich. During the rebellion, it might have seemed a good idea to bury your hoard to try and keep it safe!&#10;">
            <a:extLst>
              <a:ext uri="{FF2B5EF4-FFF2-40B4-BE49-F238E27FC236}">
                <a16:creationId xmlns:a16="http://schemas.microsoft.com/office/drawing/2014/main" id="{DCFC3D16-23B0-5E84-4F57-9C7ED1193CC3}"/>
              </a:ext>
            </a:extLst>
          </p:cNvPr>
          <p:cNvSpPr/>
          <p:nvPr/>
        </p:nvSpPr>
        <p:spPr>
          <a:xfrm>
            <a:off x="6883401" y="532800"/>
            <a:ext cx="4814330" cy="2579521"/>
          </a:xfrm>
          <a:prstGeom prst="wedgeRectCallout">
            <a:avLst>
              <a:gd name="adj1" fmla="val -31806"/>
              <a:gd name="adj2" fmla="val 69815"/>
            </a:avLst>
          </a:prstGeom>
          <a:solidFill>
            <a:srgbClr val="57AE45"/>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tIns="180000" rIns="72000" bIns="72000" rtlCol="0" anchor="ctr"/>
          <a:lstStyle/>
          <a:p>
            <a:pPr>
              <a:lnSpc>
                <a:spcPct val="150000"/>
              </a:lnSpc>
            </a:pPr>
            <a:r>
              <a:rPr lang="en-US" sz="1600" dirty="0">
                <a:solidFill>
                  <a:schemeClr val="tx1"/>
                </a:solidFill>
                <a:latin typeface="Linkpen 17a Print" panose="03050602060000000000" pitchFamily="66" charset="77"/>
              </a:rPr>
              <a:t>A hoard of coins dating back to the late Iceni period were found in Raynham, near to Norwich. During the rebellion, it might have seemed a good idea to bury your hoard to try and keep it safe!</a:t>
            </a:r>
          </a:p>
        </p:txBody>
      </p:sp>
      <p:pic>
        <p:nvPicPr>
          <p:cNvPr id="22" name="Picture 21" descr="An old man in a hat wearing glasses.">
            <a:extLst>
              <a:ext uri="{FF2B5EF4-FFF2-40B4-BE49-F238E27FC236}">
                <a16:creationId xmlns:a16="http://schemas.microsoft.com/office/drawing/2014/main" id="{F1EE4230-562D-A3C8-B8E1-09AAEC882C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3198" y="3354674"/>
            <a:ext cx="2707422" cy="5442191"/>
          </a:xfrm>
          <a:prstGeom prst="rect">
            <a:avLst/>
          </a:prstGeom>
        </p:spPr>
      </p:pic>
      <p:pic>
        <p:nvPicPr>
          <p:cNvPr id="20" name="Picture 19" descr="An old Iceni coin with face on it.">
            <a:extLst>
              <a:ext uri="{FF2B5EF4-FFF2-40B4-BE49-F238E27FC236}">
                <a16:creationId xmlns:a16="http://schemas.microsoft.com/office/drawing/2014/main" id="{A097D857-8130-A62A-EA5B-7F1A86A5EB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43122" y="2695179"/>
            <a:ext cx="2947557" cy="2622758"/>
          </a:xfrm>
          <a:prstGeom prst="rect">
            <a:avLst/>
          </a:prstGeom>
        </p:spPr>
      </p:pic>
      <p:pic>
        <p:nvPicPr>
          <p:cNvPr id="6" name="Picture 5">
            <a:extLst>
              <a:ext uri="{FF2B5EF4-FFF2-40B4-BE49-F238E27FC236}">
                <a16:creationId xmlns:a16="http://schemas.microsoft.com/office/drawing/2014/main" id="{ADEE3C78-51F9-ECDB-5E07-0C17CBA1FF9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952922" y="5534470"/>
            <a:ext cx="1239077" cy="1323530"/>
          </a:xfrm>
          <a:prstGeom prst="rect">
            <a:avLst/>
          </a:prstGeom>
        </p:spPr>
      </p:pic>
    </p:spTree>
    <p:extLst>
      <p:ext uri="{BB962C8B-B14F-4D97-AF65-F5344CB8AC3E}">
        <p14:creationId xmlns:p14="http://schemas.microsoft.com/office/powerpoint/2010/main" val="614586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decel="50000"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1000" fill="hold"/>
                                        <p:tgtEl>
                                          <p:spTgt spid="22"/>
                                        </p:tgtEl>
                                        <p:attrNameLst>
                                          <p:attrName>ppt_x</p:attrName>
                                        </p:attrNameLst>
                                      </p:cBhvr>
                                      <p:tavLst>
                                        <p:tav tm="0">
                                          <p:val>
                                            <p:strVal val="#ppt_x"/>
                                          </p:val>
                                        </p:tav>
                                        <p:tav tm="100000">
                                          <p:val>
                                            <p:strVal val="#ppt_x"/>
                                          </p:val>
                                        </p:tav>
                                      </p:tavLst>
                                    </p:anim>
                                    <p:anim calcmode="lin" valueType="num">
                                      <p:cBhvr additive="base">
                                        <p:cTn id="25" dur="1000" fill="hold"/>
                                        <p:tgtEl>
                                          <p:spTgt spid="22"/>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45"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2000"/>
                                        <p:tgtEl>
                                          <p:spTgt spid="20"/>
                                        </p:tgtEl>
                                      </p:cBhvr>
                                    </p:animEffect>
                                    <p:anim calcmode="lin" valueType="num">
                                      <p:cBhvr>
                                        <p:cTn id="33" dur="2000" fill="hold"/>
                                        <p:tgtEl>
                                          <p:spTgt spid="20"/>
                                        </p:tgtEl>
                                        <p:attrNameLst>
                                          <p:attrName>ppt_w</p:attrName>
                                        </p:attrNameLst>
                                      </p:cBhvr>
                                      <p:tavLst>
                                        <p:tav tm="0" fmla="#ppt_w*sin(2.5*pi*$)">
                                          <p:val>
                                            <p:fltVal val="0"/>
                                          </p:val>
                                        </p:tav>
                                        <p:tav tm="100000">
                                          <p:val>
                                            <p:fltVal val="1"/>
                                          </p:val>
                                        </p:tav>
                                      </p:tavLst>
                                    </p:anim>
                                    <p:anim calcmode="lin" valueType="num">
                                      <p:cBhvr>
                                        <p:cTn id="34" dur="2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EAFF643-8C88-624C-EDE0-24590BC99D7F}"/>
            </a:ext>
          </a:extLst>
        </p:cNvPr>
        <p:cNvGrpSpPr/>
        <p:nvPr/>
      </p:nvGrpSpPr>
      <p:grpSpPr>
        <a:xfrm>
          <a:off x="0" y="0"/>
          <a:ext cx="0" cy="0"/>
          <a:chOff x="0" y="0"/>
          <a:chExt cx="0" cy="0"/>
        </a:xfrm>
      </p:grpSpPr>
      <p:sp>
        <p:nvSpPr>
          <p:cNvPr id="25" name="Title 24">
            <a:extLst>
              <a:ext uri="{FF2B5EF4-FFF2-40B4-BE49-F238E27FC236}">
                <a16:creationId xmlns:a16="http://schemas.microsoft.com/office/drawing/2014/main" id="{759ADB7C-C488-4EC6-4DDC-3D962BC6BD1B}"/>
              </a:ext>
            </a:extLst>
          </p:cNvPr>
          <p:cNvSpPr>
            <a:spLocks noGrp="1"/>
          </p:cNvSpPr>
          <p:nvPr>
            <p:ph type="ctrTitle"/>
          </p:nvPr>
        </p:nvSpPr>
        <p:spPr>
          <a:xfrm>
            <a:off x="1524000" y="-1238528"/>
            <a:ext cx="9144000" cy="1015154"/>
          </a:xfrm>
        </p:spPr>
        <p:txBody>
          <a:bodyPr/>
          <a:lstStyle/>
          <a:p>
            <a:r>
              <a:rPr lang="en-US" dirty="0"/>
              <a:t>A New Town</a:t>
            </a:r>
          </a:p>
        </p:txBody>
      </p:sp>
      <p:sp>
        <p:nvSpPr>
          <p:cNvPr id="11" name="TextBox 10">
            <a:extLst>
              <a:ext uri="{FF2B5EF4-FFF2-40B4-BE49-F238E27FC236}">
                <a16:creationId xmlns:a16="http://schemas.microsoft.com/office/drawing/2014/main" id="{989534A9-F694-A470-5658-D54877A565E0}"/>
              </a:ext>
            </a:extLst>
          </p:cNvPr>
          <p:cNvSpPr txBox="1"/>
          <p:nvPr/>
        </p:nvSpPr>
        <p:spPr>
          <a:xfrm>
            <a:off x="0" y="-83093"/>
            <a:ext cx="28067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a:t>
            </a:r>
            <a:r>
              <a:rPr lang="en-GB" sz="1100" dirty="0" err="1">
                <a:solidFill>
                  <a:schemeClr val="bg1"/>
                </a:solidFill>
                <a:effectLst/>
                <a:latin typeface="Superclarendon Rg" panose="02000505080000020003" pitchFamily="2" charset="77"/>
              </a:rPr>
              <a:t>Venta</a:t>
            </a:r>
            <a:r>
              <a:rPr lang="en-GB" sz="1100" dirty="0">
                <a:solidFill>
                  <a:schemeClr val="bg1"/>
                </a:solidFill>
                <a:effectLst/>
                <a:latin typeface="Superclarendon Rg" panose="02000505080000020003" pitchFamily="2" charset="77"/>
              </a:rPr>
              <a:t> </a:t>
            </a:r>
            <a:r>
              <a:rPr lang="en-GB" sz="1100" dirty="0" err="1">
                <a:solidFill>
                  <a:schemeClr val="bg1"/>
                </a:solidFill>
                <a:effectLst/>
                <a:latin typeface="Superclarendon Rg" panose="02000505080000020003" pitchFamily="2" charset="77"/>
              </a:rPr>
              <a:t>Icenorum</a:t>
            </a:r>
            <a:r>
              <a:rPr lang="en-GB" sz="1100" dirty="0">
                <a:solidFill>
                  <a:schemeClr val="bg1"/>
                </a:solidFill>
                <a:effectLst/>
                <a:latin typeface="Superclarendon Rg" panose="02000505080000020003" pitchFamily="2" charset="77"/>
              </a:rPr>
              <a:t>?</a:t>
            </a:r>
          </a:p>
        </p:txBody>
      </p:sp>
      <p:sp>
        <p:nvSpPr>
          <p:cNvPr id="7" name="Title 1">
            <a:extLst>
              <a:ext uri="{FF2B5EF4-FFF2-40B4-BE49-F238E27FC236}">
                <a16:creationId xmlns:a16="http://schemas.microsoft.com/office/drawing/2014/main" id="{6735DF13-6FED-6021-0520-F50716DDEE5B}"/>
              </a:ext>
            </a:extLst>
          </p:cNvPr>
          <p:cNvSpPr txBox="1">
            <a:spLocks/>
          </p:cNvSpPr>
          <p:nvPr/>
        </p:nvSpPr>
        <p:spPr>
          <a:xfrm>
            <a:off x="494270" y="545698"/>
            <a:ext cx="5748086"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New Town</a:t>
            </a:r>
          </a:p>
        </p:txBody>
      </p:sp>
      <p:sp>
        <p:nvSpPr>
          <p:cNvPr id="8" name="TextBox 7">
            <a:extLst>
              <a:ext uri="{FF2B5EF4-FFF2-40B4-BE49-F238E27FC236}">
                <a16:creationId xmlns:a16="http://schemas.microsoft.com/office/drawing/2014/main" id="{31441BA7-2DBC-A259-A716-318812AF5649}"/>
              </a:ext>
            </a:extLst>
          </p:cNvPr>
          <p:cNvSpPr txBox="1"/>
          <p:nvPr/>
        </p:nvSpPr>
        <p:spPr>
          <a:xfrm>
            <a:off x="494269" y="1476917"/>
            <a:ext cx="5779531"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Instead of punishing the remaining Iceni tribes' people, as this may have just led to another rebellion in the future, the Romans decided to build a new town over the ruins of the Iron Age settlement and this new town is known as </a:t>
            </a:r>
            <a:r>
              <a:rPr lang="en-GB" sz="1500" dirty="0" err="1">
                <a:latin typeface="Linkpen 17a Print" panose="03050602060000000000" pitchFamily="66" charset="77"/>
              </a:rPr>
              <a:t>Venta</a:t>
            </a:r>
            <a:r>
              <a:rPr lang="en-GB" sz="1500" dirty="0">
                <a:latin typeface="Linkpen 17a Print" panose="03050602060000000000" pitchFamily="66" charset="77"/>
              </a:rPr>
              <a:t> </a:t>
            </a:r>
            <a:r>
              <a:rPr lang="en-GB" sz="1500" dirty="0" err="1">
                <a:latin typeface="Linkpen 17a Print" panose="03050602060000000000" pitchFamily="66" charset="77"/>
              </a:rPr>
              <a:t>Icenorum</a:t>
            </a:r>
            <a:r>
              <a:rPr lang="en-GB" sz="1500" dirty="0">
                <a:latin typeface="Linkpen 17a Print" panose="03050602060000000000" pitchFamily="66" charset="77"/>
              </a:rPr>
              <a:t>.</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It was a large town laid out in a grid pattern and included its own forum, basilica (hall), an amphitheatre, baths, temples and even shops!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After completion, the population of the town was around 7,000.</a:t>
            </a:r>
          </a:p>
        </p:txBody>
      </p:sp>
      <p:grpSp>
        <p:nvGrpSpPr>
          <p:cNvPr id="14" name="Group 13" descr="An aerial photo of fields, the one near the middles has faded lines in the grass.">
            <a:extLst>
              <a:ext uri="{FF2B5EF4-FFF2-40B4-BE49-F238E27FC236}">
                <a16:creationId xmlns:a16="http://schemas.microsoft.com/office/drawing/2014/main" id="{1DB23AFA-BC57-8A70-1B65-EA0758EE3A34}"/>
              </a:ext>
            </a:extLst>
          </p:cNvPr>
          <p:cNvGrpSpPr/>
          <p:nvPr/>
        </p:nvGrpSpPr>
        <p:grpSpPr>
          <a:xfrm>
            <a:off x="6358242" y="412855"/>
            <a:ext cx="5377237" cy="3667061"/>
            <a:chOff x="6462793" y="387455"/>
            <a:chExt cx="5377237" cy="3667061"/>
          </a:xfrm>
        </p:grpSpPr>
        <p:pic>
          <p:nvPicPr>
            <p:cNvPr id="12" name="Picture 11" descr="An aerial view of a field&#10;&#10;Description automatically generated">
              <a:extLst>
                <a:ext uri="{FF2B5EF4-FFF2-40B4-BE49-F238E27FC236}">
                  <a16:creationId xmlns:a16="http://schemas.microsoft.com/office/drawing/2014/main" id="{92235CD3-C511-5A69-E70E-139111D9FA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6475493" y="420100"/>
              <a:ext cx="5364537" cy="3634416"/>
            </a:xfrm>
            <a:prstGeom prst="rect">
              <a:avLst/>
            </a:prstGeom>
            <a:ln w="28575">
              <a:solidFill>
                <a:schemeClr val="tx1"/>
              </a:solidFill>
            </a:ln>
          </p:spPr>
        </p:pic>
        <p:sp>
          <p:nvSpPr>
            <p:cNvPr id="13" name="TextBox 12">
              <a:extLst>
                <a:ext uri="{FF2B5EF4-FFF2-40B4-BE49-F238E27FC236}">
                  <a16:creationId xmlns:a16="http://schemas.microsoft.com/office/drawing/2014/main" id="{C6EA40AE-4DA0-8D68-80DC-4175FA7E3464}"/>
                </a:ext>
              </a:extLst>
            </p:cNvPr>
            <p:cNvSpPr txBox="1"/>
            <p:nvPr/>
          </p:nvSpPr>
          <p:spPr>
            <a:xfrm>
              <a:off x="6462793" y="387455"/>
              <a:ext cx="1382110" cy="246221"/>
            </a:xfrm>
            <a:prstGeom prst="rect">
              <a:avLst/>
            </a:prstGeom>
            <a:noFill/>
          </p:spPr>
          <p:txBody>
            <a:bodyPr wrap="none" rtlCol="0">
              <a:spAutoFit/>
            </a:bodyPr>
            <a:lstStyle/>
            <a:p>
              <a:r>
                <a:rPr lang="en-GB" sz="1000" dirty="0">
                  <a:solidFill>
                    <a:srgbClr val="918571"/>
                  </a:solidFill>
                  <a:latin typeface="Arial" panose="020B0604020202020204" pitchFamily="34" charset="0"/>
                  <a:cs typeface="Arial" panose="020B0604020202020204" pitchFamily="34" charset="0"/>
                </a:rPr>
                <a:t>© Google Earth 2025</a:t>
              </a:r>
            </a:p>
          </p:txBody>
        </p:sp>
      </p:grpSp>
      <p:pic>
        <p:nvPicPr>
          <p:cNvPr id="6" name="Picture 5">
            <a:extLst>
              <a:ext uri="{FF2B5EF4-FFF2-40B4-BE49-F238E27FC236}">
                <a16:creationId xmlns:a16="http://schemas.microsoft.com/office/drawing/2014/main" id="{987B1460-FACC-5156-BC3B-9D8E6935FB6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2922" y="0"/>
            <a:ext cx="1239077" cy="1323530"/>
          </a:xfrm>
          <a:prstGeom prst="rect">
            <a:avLst/>
          </a:prstGeom>
        </p:spPr>
      </p:pic>
      <p:pic>
        <p:nvPicPr>
          <p:cNvPr id="15" name="Picture 14" descr="An old man in a hat wearing glasses.">
            <a:extLst>
              <a:ext uri="{FF2B5EF4-FFF2-40B4-BE49-F238E27FC236}">
                <a16:creationId xmlns:a16="http://schemas.microsoft.com/office/drawing/2014/main" id="{A4C81374-6DC6-AA6C-040D-8778DFE5A8A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78551" y="3600450"/>
            <a:ext cx="2193622" cy="4409404"/>
          </a:xfrm>
          <a:prstGeom prst="rect">
            <a:avLst/>
          </a:prstGeom>
        </p:spPr>
      </p:pic>
      <p:pic>
        <p:nvPicPr>
          <p:cNvPr id="21" name="magnifying glass" descr="Magnifying glass.">
            <a:extLst>
              <a:ext uri="{FF2B5EF4-FFF2-40B4-BE49-F238E27FC236}">
                <a16:creationId xmlns:a16="http://schemas.microsoft.com/office/drawing/2014/main" id="{E01E3A8C-045E-570D-1C98-78047CFA6187}"/>
              </a:ext>
              <a:ext uri="{C183D7F6-B498-43B3-948B-1728B52AA6E4}">
                <adec:decorative xmlns:adec="http://schemas.microsoft.com/office/drawing/2017/decorative" val="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47767" y="3121797"/>
            <a:ext cx="925268" cy="1079480"/>
          </a:xfrm>
          <a:prstGeom prst="rect">
            <a:avLst/>
          </a:prstGeom>
        </p:spPr>
      </p:pic>
      <p:sp>
        <p:nvSpPr>
          <p:cNvPr id="17" name="Rectangular Callout 16" descr="Can you spot the layout within this aerial view of the field?">
            <a:extLst>
              <a:ext uri="{FF2B5EF4-FFF2-40B4-BE49-F238E27FC236}">
                <a16:creationId xmlns:a16="http://schemas.microsoft.com/office/drawing/2014/main" id="{B79E2131-42F9-6F28-40CD-EDD9837A78E6}"/>
              </a:ext>
            </a:extLst>
          </p:cNvPr>
          <p:cNvSpPr/>
          <p:nvPr/>
        </p:nvSpPr>
        <p:spPr>
          <a:xfrm>
            <a:off x="8521699" y="4261684"/>
            <a:ext cx="3176031" cy="1323530"/>
          </a:xfrm>
          <a:prstGeom prst="wedgeRectCallout">
            <a:avLst>
              <a:gd name="adj1" fmla="val -81552"/>
              <a:gd name="adj2" fmla="val -53008"/>
            </a:avLst>
          </a:prstGeom>
          <a:solidFill>
            <a:srgbClr val="57AE45"/>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tIns="0" rIns="0" bIns="72000" rtlCol="0" anchor="ctr"/>
          <a:lstStyle/>
          <a:p>
            <a:pPr>
              <a:lnSpc>
                <a:spcPct val="150000"/>
              </a:lnSpc>
            </a:pPr>
            <a:r>
              <a:rPr lang="en-US" sz="1600" dirty="0">
                <a:solidFill>
                  <a:schemeClr val="tx1"/>
                </a:solidFill>
                <a:latin typeface="Linkpen 17a Print" panose="03050602060000000000" pitchFamily="66" charset="77"/>
              </a:rPr>
              <a:t>Can you spot the layout within this aerial view of the field?</a:t>
            </a:r>
          </a:p>
        </p:txBody>
      </p:sp>
      <p:pic>
        <p:nvPicPr>
          <p:cNvPr id="9" name="Picture 8" descr="Button that says &quot;Venta Incenorum Activity Pack, opens external link&quot;.">
            <a:hlinkClick r:id="rId8"/>
            <a:extLst>
              <a:ext uri="{FF2B5EF4-FFF2-40B4-BE49-F238E27FC236}">
                <a16:creationId xmlns:a16="http://schemas.microsoft.com/office/drawing/2014/main" id="{932EF171-33F2-BE63-3F26-C85B26EF03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29600" y="5827934"/>
            <a:ext cx="3860800" cy="939800"/>
          </a:xfrm>
          <a:prstGeom prst="rect">
            <a:avLst/>
          </a:prstGeom>
        </p:spPr>
      </p:pic>
      <p:grpSp>
        <p:nvGrpSpPr>
          <p:cNvPr id="18" name="Back button" descr="Back button">
            <a:extLst>
              <a:ext uri="{FF2B5EF4-FFF2-40B4-BE49-F238E27FC236}">
                <a16:creationId xmlns:a16="http://schemas.microsoft.com/office/drawing/2014/main" id="{BD0CE049-8901-1D07-E2BA-3A5602FD141B}"/>
              </a:ext>
            </a:extLst>
          </p:cNvPr>
          <p:cNvGrpSpPr/>
          <p:nvPr/>
        </p:nvGrpSpPr>
        <p:grpSpPr>
          <a:xfrm>
            <a:off x="-140494" y="-121444"/>
            <a:ext cx="12472988" cy="7100888"/>
            <a:chOff x="-128587" y="-122165"/>
            <a:chExt cx="12472988" cy="7100888"/>
          </a:xfrm>
        </p:grpSpPr>
        <p:sp>
          <p:nvSpPr>
            <p:cNvPr id="19" name="Rectangle black">
              <a:extLst>
                <a:ext uri="{FF2B5EF4-FFF2-40B4-BE49-F238E27FC236}">
                  <a16:creationId xmlns:a16="http://schemas.microsoft.com/office/drawing/2014/main" id="{5E5A516C-E4FE-F405-E906-F727140C868D}"/>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back">
              <a:extLst>
                <a:ext uri="{FF2B5EF4-FFF2-40B4-BE49-F238E27FC236}">
                  <a16:creationId xmlns:a16="http://schemas.microsoft.com/office/drawing/2014/main" id="{5BDC1961-0AD4-0EBF-B738-BE3158D6F3C2}"/>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6" name="Group 25" descr="An aerial photo of fields, the one near the middles has faded lines in the grass.">
            <a:extLst>
              <a:ext uri="{FF2B5EF4-FFF2-40B4-BE49-F238E27FC236}">
                <a16:creationId xmlns:a16="http://schemas.microsoft.com/office/drawing/2014/main" id="{E284BA42-2D38-067A-F64E-325DBE81ED06}"/>
              </a:ext>
            </a:extLst>
          </p:cNvPr>
          <p:cNvGrpSpPr/>
          <p:nvPr/>
        </p:nvGrpSpPr>
        <p:grpSpPr>
          <a:xfrm>
            <a:off x="1279991" y="397227"/>
            <a:ext cx="8721414" cy="5947656"/>
            <a:chOff x="6462793" y="387455"/>
            <a:chExt cx="5377237" cy="3667061"/>
          </a:xfrm>
        </p:grpSpPr>
        <p:pic>
          <p:nvPicPr>
            <p:cNvPr id="27" name="Picture 26" descr="An aerial view of a field&#10;&#10;Description automatically generated">
              <a:extLst>
                <a:ext uri="{FF2B5EF4-FFF2-40B4-BE49-F238E27FC236}">
                  <a16:creationId xmlns:a16="http://schemas.microsoft.com/office/drawing/2014/main" id="{15891A9A-940B-A49A-DF92-6D9519347A3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800000">
              <a:off x="6475493" y="420100"/>
              <a:ext cx="5364537" cy="3634416"/>
            </a:xfrm>
            <a:prstGeom prst="rect">
              <a:avLst/>
            </a:prstGeom>
            <a:ln w="28575">
              <a:solidFill>
                <a:schemeClr val="tx1"/>
              </a:solidFill>
            </a:ln>
          </p:spPr>
        </p:pic>
        <p:sp>
          <p:nvSpPr>
            <p:cNvPr id="28" name="TextBox 27">
              <a:extLst>
                <a:ext uri="{FF2B5EF4-FFF2-40B4-BE49-F238E27FC236}">
                  <a16:creationId xmlns:a16="http://schemas.microsoft.com/office/drawing/2014/main" id="{57975118-348F-F0D1-DF6A-B84A23EA0A21}"/>
                </a:ext>
              </a:extLst>
            </p:cNvPr>
            <p:cNvSpPr txBox="1"/>
            <p:nvPr/>
          </p:nvSpPr>
          <p:spPr>
            <a:xfrm>
              <a:off x="6462793" y="387455"/>
              <a:ext cx="1382110" cy="246221"/>
            </a:xfrm>
            <a:prstGeom prst="rect">
              <a:avLst/>
            </a:prstGeom>
            <a:noFill/>
          </p:spPr>
          <p:txBody>
            <a:bodyPr wrap="none" rtlCol="0">
              <a:spAutoFit/>
            </a:bodyPr>
            <a:lstStyle/>
            <a:p>
              <a:r>
                <a:rPr lang="en-GB" sz="1000" dirty="0">
                  <a:solidFill>
                    <a:srgbClr val="918571"/>
                  </a:solidFill>
                  <a:latin typeface="Arial" panose="020B0604020202020204" pitchFamily="34" charset="0"/>
                  <a:cs typeface="Arial" panose="020B0604020202020204" pitchFamily="34" charset="0"/>
                </a:rPr>
                <a:t>© Google Earth 2025</a:t>
              </a:r>
            </a:p>
          </p:txBody>
        </p:sp>
      </p:grpSp>
    </p:spTree>
    <p:extLst>
      <p:ext uri="{BB962C8B-B14F-4D97-AF65-F5344CB8AC3E}">
        <p14:creationId xmlns:p14="http://schemas.microsoft.com/office/powerpoint/2010/main" val="36354695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decel="5000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ppt_x"/>
                                          </p:val>
                                        </p:tav>
                                        <p:tav tm="100000">
                                          <p:val>
                                            <p:strVal val="#ppt_x"/>
                                          </p:val>
                                        </p:tav>
                                      </p:tavLst>
                                    </p:anim>
                                    <p:anim calcmode="lin" valueType="num">
                                      <p:cBhvr additive="base">
                                        <p:cTn id="29" dur="100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1500"/>
                            </p:stCondLst>
                            <p:childTnLst>
                              <p:par>
                                <p:cTn id="35" presetID="2" presetClass="entr" presetSubtype="2" decel="5000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4" decel="5000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1000" fill="hold"/>
                                        <p:tgtEl>
                                          <p:spTgt spid="9"/>
                                        </p:tgtEl>
                                        <p:attrNameLst>
                                          <p:attrName>ppt_x</p:attrName>
                                        </p:attrNameLst>
                                      </p:cBhvr>
                                      <p:tavLst>
                                        <p:tav tm="0">
                                          <p:val>
                                            <p:strVal val="#ppt_x"/>
                                          </p:val>
                                        </p:tav>
                                        <p:tav tm="100000">
                                          <p:val>
                                            <p:strVal val="#ppt_x"/>
                                          </p:val>
                                        </p:tav>
                                      </p:tavLst>
                                    </p:anim>
                                    <p:anim calcmode="lin" valueType="num">
                                      <p:cBhvr additive="base">
                                        <p:cTn id="43" dur="10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21"/>
                    </p:tgtEl>
                  </p:cond>
                </p:stCondLst>
                <p:endSync evt="end" delay="0">
                  <p:rtn val="all"/>
                </p:endSync>
                <p:childTnLst>
                  <p:par>
                    <p:cTn id="49" fill="hold">
                      <p:stCondLst>
                        <p:cond delay="0"/>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nextCondLst>
                <p:cond evt="onClick" delay="0">
                  <p:tgtEl>
                    <p:spTgt spid="21"/>
                  </p:tgtEl>
                </p:cond>
              </p:nextCondLst>
            </p:seq>
            <p:seq concurrent="1" nextAc="seek">
              <p:cTn id="54" restart="whenNotActive" fill="hold" evtFilter="cancelBubble" nodeType="interactiveSeq">
                <p:stCondLst>
                  <p:cond evt="onClick" delay="0">
                    <p:tgtEl>
                      <p:spTgt spid="18"/>
                    </p:tgtEl>
                  </p:cond>
                </p:stCondLst>
                <p:endSync evt="end" delay="0">
                  <p:rtn val="all"/>
                </p:endSync>
                <p:childTnLst>
                  <p:par>
                    <p:cTn id="55" fill="hold">
                      <p:stCondLst>
                        <p:cond delay="0"/>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18"/>
                                        </p:tgtEl>
                                      </p:cBhvr>
                                    </p:animEffect>
                                    <p:set>
                                      <p:cBhvr>
                                        <p:cTn id="59"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7" grpId="0"/>
      <p:bldP spid="8" grpId="0" uiExpand="1" build="allAtOnce"/>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64EE375-623E-DEA5-66AC-F259FE540C72}"/>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D57C7A61-C246-B403-4DD1-586ED40900FA}"/>
              </a:ext>
            </a:extLst>
          </p:cNvPr>
          <p:cNvSpPr>
            <a:spLocks noGrp="1"/>
          </p:cNvSpPr>
          <p:nvPr>
            <p:ph type="ctrTitle"/>
          </p:nvPr>
        </p:nvSpPr>
        <p:spPr>
          <a:xfrm>
            <a:off x="1524000" y="-1242306"/>
            <a:ext cx="9144000" cy="1025843"/>
          </a:xfrm>
        </p:spPr>
        <p:txBody>
          <a:bodyPr/>
          <a:lstStyle/>
          <a:p>
            <a:r>
              <a:rPr lang="en-US" dirty="0" err="1"/>
              <a:t>Venta</a:t>
            </a:r>
            <a:r>
              <a:rPr lang="en-US" baseline="0" dirty="0"/>
              <a:t> </a:t>
            </a:r>
            <a:r>
              <a:rPr lang="en-US" baseline="0" dirty="0" err="1"/>
              <a:t>Incenoru</a:t>
            </a:r>
            <a:r>
              <a:rPr lang="en-US" dirty="0" err="1"/>
              <a:t>m</a:t>
            </a:r>
            <a:endParaRPr lang="en-US" dirty="0"/>
          </a:p>
        </p:txBody>
      </p:sp>
      <p:sp>
        <p:nvSpPr>
          <p:cNvPr id="11" name="TextBox 10">
            <a:extLst>
              <a:ext uri="{FF2B5EF4-FFF2-40B4-BE49-F238E27FC236}">
                <a16:creationId xmlns:a16="http://schemas.microsoft.com/office/drawing/2014/main" id="{FE87550E-D420-FF4C-112D-88BD24D2A66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a:t>
            </a:r>
            <a:r>
              <a:rPr lang="en-GB" sz="1100" dirty="0" err="1">
                <a:solidFill>
                  <a:schemeClr val="bg1"/>
                </a:solidFill>
                <a:effectLst/>
                <a:latin typeface="Superclarendon Rg" panose="02000505080000020003" pitchFamily="2" charset="77"/>
              </a:rPr>
              <a:t>Venta</a:t>
            </a:r>
            <a:r>
              <a:rPr lang="en-GB" sz="1100" dirty="0">
                <a:solidFill>
                  <a:schemeClr val="bg1"/>
                </a:solidFill>
                <a:effectLst/>
                <a:latin typeface="Superclarendon Rg" panose="02000505080000020003" pitchFamily="2" charset="77"/>
              </a:rPr>
              <a:t> </a:t>
            </a:r>
            <a:r>
              <a:rPr lang="en-GB" sz="1100" dirty="0" err="1">
                <a:solidFill>
                  <a:schemeClr val="bg1"/>
                </a:solidFill>
                <a:effectLst/>
                <a:latin typeface="Superclarendon Rg" panose="02000505080000020003" pitchFamily="2" charset="77"/>
              </a:rPr>
              <a:t>Icenorum</a:t>
            </a:r>
            <a:r>
              <a:rPr lang="en-GB" sz="1100" dirty="0">
                <a:solidFill>
                  <a:schemeClr val="bg1"/>
                </a:solidFill>
                <a:effectLst/>
                <a:latin typeface="Superclarendon Rg" panose="02000505080000020003" pitchFamily="2" charset="77"/>
              </a:rPr>
              <a:t>?</a:t>
            </a:r>
          </a:p>
        </p:txBody>
      </p:sp>
      <p:sp>
        <p:nvSpPr>
          <p:cNvPr id="14" name="Rectangle 13" descr="An aerial photo of fields, the one near the middles has faded lines in the grass.">
            <a:extLst>
              <a:ext uri="{FF2B5EF4-FFF2-40B4-BE49-F238E27FC236}">
                <a16:creationId xmlns:a16="http://schemas.microsoft.com/office/drawing/2014/main" id="{6462CC3C-E138-8FDE-71D9-0A5E7A0EF668}"/>
              </a:ext>
            </a:extLst>
          </p:cNvPr>
          <p:cNvSpPr/>
          <p:nvPr/>
        </p:nvSpPr>
        <p:spPr>
          <a:xfrm>
            <a:off x="271464" y="273030"/>
            <a:ext cx="11646658" cy="63420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FBC0D0D-0D7D-9541-8825-32A82F17AF57}"/>
              </a:ext>
            </a:extLst>
          </p:cNvPr>
          <p:cNvSpPr txBox="1"/>
          <p:nvPr/>
        </p:nvSpPr>
        <p:spPr>
          <a:xfrm>
            <a:off x="9936922" y="292060"/>
            <a:ext cx="1981200" cy="253916"/>
          </a:xfrm>
          <a:prstGeom prst="rect">
            <a:avLst/>
          </a:prstGeom>
          <a:noFill/>
        </p:spPr>
        <p:txBody>
          <a:bodyPr wrap="square" rtlCol="0">
            <a:spAutoFit/>
          </a:bodyPr>
          <a:lstStyle/>
          <a:p>
            <a:pPr algn="r"/>
            <a:r>
              <a:rPr lang="en-GB" sz="1050" dirty="0">
                <a:solidFill>
                  <a:srgbClr val="9A947E"/>
                </a:solidFill>
                <a:latin typeface="Arial" panose="020B0604020202020204" pitchFamily="34" charset="0"/>
                <a:cs typeface="Arial" panose="020B0604020202020204" pitchFamily="34" charset="0"/>
              </a:rPr>
              <a:t>© University of East Anglia</a:t>
            </a:r>
          </a:p>
        </p:txBody>
      </p:sp>
      <p:pic>
        <p:nvPicPr>
          <p:cNvPr id="12" name="Picture 11" descr="An illustration of a roman city with lines of houses and buildings with red roof tops.">
            <a:extLst>
              <a:ext uri="{FF2B5EF4-FFF2-40B4-BE49-F238E27FC236}">
                <a16:creationId xmlns:a16="http://schemas.microsoft.com/office/drawing/2014/main" id="{AD886E6A-2CE3-CB64-0D55-E0AB51E2196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68500" y="406400"/>
            <a:ext cx="7968422" cy="6007099"/>
          </a:xfrm>
          <a:prstGeom prst="rect">
            <a:avLst/>
          </a:prstGeom>
          <a:effectLst>
            <a:softEdge rad="317500"/>
          </a:effectLst>
        </p:spPr>
      </p:pic>
      <p:pic>
        <p:nvPicPr>
          <p:cNvPr id="6" name="Picture 5">
            <a:extLst>
              <a:ext uri="{FF2B5EF4-FFF2-40B4-BE49-F238E27FC236}">
                <a16:creationId xmlns:a16="http://schemas.microsoft.com/office/drawing/2014/main" id="{DAAA271A-D33C-0523-F5E3-E0CFC3C5441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2922" y="5534469"/>
            <a:ext cx="1239077" cy="1323530"/>
          </a:xfrm>
          <a:prstGeom prst="rect">
            <a:avLst/>
          </a:prstGeom>
        </p:spPr>
      </p:pic>
    </p:spTree>
    <p:extLst>
      <p:ext uri="{BB962C8B-B14F-4D97-AF65-F5344CB8AC3E}">
        <p14:creationId xmlns:p14="http://schemas.microsoft.com/office/powerpoint/2010/main" val="25359900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720F2B0-8FE7-AF7F-0D53-21E7E67386CF}"/>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18273A5B-3458-FDFF-28BE-3D209EF10E5A}"/>
              </a:ext>
            </a:extLst>
          </p:cNvPr>
          <p:cNvSpPr>
            <a:spLocks noGrp="1"/>
          </p:cNvSpPr>
          <p:nvPr>
            <p:ph type="ctrTitle"/>
          </p:nvPr>
        </p:nvSpPr>
        <p:spPr>
          <a:xfrm>
            <a:off x="1524000" y="-839669"/>
            <a:ext cx="9144000" cy="739406"/>
          </a:xfrm>
        </p:spPr>
        <p:txBody>
          <a:bodyPr>
            <a:normAutofit fontScale="90000"/>
          </a:bodyPr>
          <a:lstStyle/>
          <a:p>
            <a:r>
              <a:rPr lang="en-US" dirty="0"/>
              <a:t>Surrounding Area</a:t>
            </a:r>
          </a:p>
        </p:txBody>
      </p:sp>
      <p:sp>
        <p:nvSpPr>
          <p:cNvPr id="11" name="TextBox 10">
            <a:extLst>
              <a:ext uri="{FF2B5EF4-FFF2-40B4-BE49-F238E27FC236}">
                <a16:creationId xmlns:a16="http://schemas.microsoft.com/office/drawing/2014/main" id="{B55B3EA9-7044-D403-CFA3-5599760713C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a:t>
            </a:r>
            <a:r>
              <a:rPr lang="en-GB" sz="1100" dirty="0" err="1">
                <a:solidFill>
                  <a:schemeClr val="bg1"/>
                </a:solidFill>
                <a:effectLst/>
                <a:latin typeface="Superclarendon Rg" panose="02000505080000020003" pitchFamily="2" charset="77"/>
              </a:rPr>
              <a:t>Venta</a:t>
            </a:r>
            <a:r>
              <a:rPr lang="en-GB" sz="1100" dirty="0">
                <a:solidFill>
                  <a:schemeClr val="bg1"/>
                </a:solidFill>
                <a:effectLst/>
                <a:latin typeface="Superclarendon Rg" panose="02000505080000020003" pitchFamily="2" charset="77"/>
              </a:rPr>
              <a:t> </a:t>
            </a:r>
            <a:r>
              <a:rPr lang="en-GB" sz="1100" dirty="0" err="1">
                <a:solidFill>
                  <a:schemeClr val="bg1"/>
                </a:solidFill>
                <a:effectLst/>
                <a:latin typeface="Superclarendon Rg" panose="02000505080000020003" pitchFamily="2" charset="77"/>
              </a:rPr>
              <a:t>Icenorum</a:t>
            </a:r>
            <a:r>
              <a:rPr lang="en-GB" sz="1100" dirty="0">
                <a:solidFill>
                  <a:schemeClr val="bg1"/>
                </a:solidFill>
                <a:effectLst/>
                <a:latin typeface="Superclarendon Rg" panose="02000505080000020003" pitchFamily="2" charset="77"/>
              </a:rPr>
              <a:t>?</a:t>
            </a:r>
          </a:p>
        </p:txBody>
      </p:sp>
      <p:sp>
        <p:nvSpPr>
          <p:cNvPr id="7" name="Title 1">
            <a:extLst>
              <a:ext uri="{FF2B5EF4-FFF2-40B4-BE49-F238E27FC236}">
                <a16:creationId xmlns:a16="http://schemas.microsoft.com/office/drawing/2014/main" id="{E8A902DC-E6F7-51A4-A232-8B54AEC972DC}"/>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Surrounding Area</a:t>
            </a:r>
          </a:p>
        </p:txBody>
      </p:sp>
      <p:sp>
        <p:nvSpPr>
          <p:cNvPr id="8" name="TextBox 7">
            <a:extLst>
              <a:ext uri="{FF2B5EF4-FFF2-40B4-BE49-F238E27FC236}">
                <a16:creationId xmlns:a16="http://schemas.microsoft.com/office/drawing/2014/main" id="{9EF9CB14-FCCF-C35E-08CA-74FAA80575FF}"/>
              </a:ext>
            </a:extLst>
          </p:cNvPr>
          <p:cNvSpPr txBox="1"/>
          <p:nvPr/>
        </p:nvSpPr>
        <p:spPr>
          <a:xfrm>
            <a:off x="494269" y="1476917"/>
            <a:ext cx="6554231"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Roman town was the largest and most important in East Anglia. The Roman’s name for the town translated to “Marketplace of the Iceni” which shows their acknowledgement of the previous tribe that ruled there.</a:t>
            </a:r>
          </a:p>
        </p:txBody>
      </p:sp>
      <p:sp>
        <p:nvSpPr>
          <p:cNvPr id="12" name="TextBox 11">
            <a:extLst>
              <a:ext uri="{FF2B5EF4-FFF2-40B4-BE49-F238E27FC236}">
                <a16:creationId xmlns:a16="http://schemas.microsoft.com/office/drawing/2014/main" id="{8120B3DA-EC33-E823-6C60-ADFFF575A7B1}"/>
              </a:ext>
            </a:extLst>
          </p:cNvPr>
          <p:cNvSpPr txBox="1"/>
          <p:nvPr/>
        </p:nvSpPr>
        <p:spPr>
          <a:xfrm>
            <a:off x="494269" y="3619435"/>
            <a:ext cx="5074248"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2020, an excavation uncovered a large Roman temple located northeast of the town. This was originally built by the Iceni tribe but later expanded upon by the Romans. It demonstrates a shared importance in following a belief system.</a:t>
            </a:r>
          </a:p>
        </p:txBody>
      </p:sp>
      <p:pic>
        <p:nvPicPr>
          <p:cNvPr id="9" name="Picture 8" descr="A sketch of a roman building with 2 levels to the building, there is an arcade of collude on the front porch.">
            <a:extLst>
              <a:ext uri="{FF2B5EF4-FFF2-40B4-BE49-F238E27FC236}">
                <a16:creationId xmlns:a16="http://schemas.microsoft.com/office/drawing/2014/main" id="{C314B12B-3FF7-BADE-5B77-88A58E77A1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68517" y="1046777"/>
            <a:ext cx="6236565" cy="5149457"/>
          </a:xfrm>
          <a:prstGeom prst="rect">
            <a:avLst/>
          </a:prstGeom>
        </p:spPr>
      </p:pic>
      <p:pic>
        <p:nvPicPr>
          <p:cNvPr id="6" name="Picture 5">
            <a:extLst>
              <a:ext uri="{FF2B5EF4-FFF2-40B4-BE49-F238E27FC236}">
                <a16:creationId xmlns:a16="http://schemas.microsoft.com/office/drawing/2014/main" id="{FE03A46A-DE3C-A400-39FA-5A4E114E578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2922" y="5534469"/>
            <a:ext cx="1239077" cy="1323530"/>
          </a:xfrm>
          <a:prstGeom prst="rect">
            <a:avLst/>
          </a:prstGeom>
        </p:spPr>
      </p:pic>
    </p:spTree>
    <p:extLst>
      <p:ext uri="{BB962C8B-B14F-4D97-AF65-F5344CB8AC3E}">
        <p14:creationId xmlns:p14="http://schemas.microsoft.com/office/powerpoint/2010/main" val="3636815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2"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703</TotalTime>
  <Words>1742</Words>
  <Application>Microsoft Office PowerPoint</Application>
  <PresentationFormat>Widescreen</PresentationFormat>
  <Paragraphs>171</Paragraphs>
  <Slides>21</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Calibri Light</vt:lpstr>
      <vt:lpstr>Superclarendon Rg</vt:lpstr>
      <vt:lpstr>Arial</vt:lpstr>
      <vt:lpstr>Calibri</vt:lpstr>
      <vt:lpstr>Aptos</vt:lpstr>
      <vt:lpstr>Linkpen 17a Print</vt:lpstr>
      <vt:lpstr>Office Theme</vt:lpstr>
      <vt:lpstr>Invaders in Norwich</vt:lpstr>
      <vt:lpstr>Questions</vt:lpstr>
      <vt:lpstr>A New Era</vt:lpstr>
      <vt:lpstr>Tribal Britain</vt:lpstr>
      <vt:lpstr>A Broken Promise</vt:lpstr>
      <vt:lpstr>Poison!</vt:lpstr>
      <vt:lpstr>A New Town</vt:lpstr>
      <vt:lpstr>Venta Incenorum</vt:lpstr>
      <vt:lpstr>Surrounding Area</vt:lpstr>
      <vt:lpstr>New Invaders</vt:lpstr>
      <vt:lpstr>Retreat!</vt:lpstr>
      <vt:lpstr>A New Era part 2</vt:lpstr>
      <vt:lpstr>Saxon Graves</vt:lpstr>
      <vt:lpstr>Spong Man</vt:lpstr>
      <vt:lpstr>Return of Christianity</vt:lpstr>
      <vt:lpstr>Norwic</vt:lpstr>
      <vt:lpstr>East Anglia</vt:lpstr>
      <vt:lpstr>The Vikings!</vt:lpstr>
      <vt:lpstr>Revenge</vt:lpstr>
      <vt:lpstr>Rebuilding</vt:lpstr>
      <vt:lpstr>Artist depiction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52</cp:revision>
  <dcterms:created xsi:type="dcterms:W3CDTF">2022-12-09T08:02:53Z</dcterms:created>
  <dcterms:modified xsi:type="dcterms:W3CDTF">2025-07-29T09:20:33Z</dcterms:modified>
</cp:coreProperties>
</file>