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4"/>
  </p:notesMasterIdLst>
  <p:sldIdLst>
    <p:sldId id="256" r:id="rId2"/>
    <p:sldId id="259" r:id="rId3"/>
    <p:sldId id="257"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Lst>
  <p:sldSz cx="12192000" cy="6858000"/>
  <p:notesSz cx="6858000" cy="9144000"/>
  <p:embeddedFontLst>
    <p:embeddedFont>
      <p:font typeface="Superclarendon Rg" panose="02060605060000020003" pitchFamily="18" charset="0"/>
      <p:regular r:id="rId25"/>
      <p:bold r:id="rId26"/>
      <p:italic r:id="rId27"/>
      <p:boldItalic r:id="rId2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BBB8"/>
    <a:srgbClr val="CDDEE9"/>
    <a:srgbClr val="B9CFE6"/>
    <a:srgbClr val="FEE3BD"/>
    <a:srgbClr val="B65379"/>
    <a:srgbClr val="56AE44"/>
    <a:srgbClr val="F49734"/>
    <a:srgbClr val="F6A548"/>
    <a:srgbClr val="79B96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D66975-ECCC-4BFF-8CC3-1A02D65CBA72}" v="2" dt="2025-07-16T12:19:03.7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68"/>
    <p:restoredTop sz="96327"/>
  </p:normalViewPr>
  <p:slideViewPr>
    <p:cSldViewPr snapToGrid="0">
      <p:cViewPr varScale="1">
        <p:scale>
          <a:sx n="106" d="100"/>
          <a:sy n="106" d="100"/>
        </p:scale>
        <p:origin x="612" y="15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17D66975-ECCC-4BFF-8CC3-1A02D65CBA72}"/>
    <pc:docChg chg="modSld">
      <pc:chgData name="McHarg, Catherine" userId="88b8f76c-9ae3-4745-88eb-fe0667a22af5" providerId="ADAL" clId="{17D66975-ECCC-4BFF-8CC3-1A02D65CBA72}" dt="2025-07-16T12:19:03.737" v="1" actId="20577"/>
      <pc:docMkLst>
        <pc:docMk/>
      </pc:docMkLst>
      <pc:sldChg chg="modSp modAnim">
        <pc:chgData name="McHarg, Catherine" userId="88b8f76c-9ae3-4745-88eb-fe0667a22af5" providerId="ADAL" clId="{17D66975-ECCC-4BFF-8CC3-1A02D65CBA72}" dt="2025-07-16T12:19:03.737" v="1" actId="20577"/>
        <pc:sldMkLst>
          <pc:docMk/>
          <pc:sldMk cId="3087663416" sldId="276"/>
        </pc:sldMkLst>
        <pc:spChg chg="mod">
          <ac:chgData name="McHarg, Catherine" userId="88b8f76c-9ae3-4745-88eb-fe0667a22af5" providerId="ADAL" clId="{17D66975-ECCC-4BFF-8CC3-1A02D65CBA72}" dt="2025-07-16T12:19:03.737" v="1" actId="20577"/>
          <ac:spMkLst>
            <pc:docMk/>
            <pc:sldMk cId="3087663416" sldId="276"/>
            <ac:spMk id="8" creationId="{D73B3169-073D-A9EF-8610-C03E926085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9CB00-2D36-6D22-9A73-520EB65ECD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D58839-8344-448F-A054-43D6B99E19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5C81E0-EA41-A8EA-7F9B-566DDF8B125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5D87079-1949-DCF5-E5FD-94B2B2D75E9C}"/>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52433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D3AEC-85D8-6D30-1BDE-8A18AA1220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5406ED-533E-BA99-8708-3B65428B03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5AD7C0-0EBD-343F-FD07-FA062B7D725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FCC32C4-42AF-678A-59C0-74AC4B2DD63E}"/>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894372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58E04-E05D-125B-5C1C-31A4EEF622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9E2EBB-0A80-CBBB-0EE2-52C0D768BF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B9318A-1838-2205-887A-5E46695BAA6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9508A7D-8539-2C0A-BECB-F12DD5D64B99}"/>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425251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A89EE-0CC7-D0EB-CB96-297518785A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0CD0D4-B650-A329-8D0E-9D15C9A3DD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BADCD3-D213-BD75-B36A-488BA93A898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2238C02-CC84-8A37-B1E7-C2C2B8133AFF}"/>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851227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A60CC-7F73-1225-9872-6D343B4B90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EA39D7-39FF-F5D2-0F12-E6A60C6094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F5E8CC-3550-946E-90AA-6ACE8E7630E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788BB96-6809-39B7-6658-58D9F819B7A6}"/>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3157878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80DB3-A57E-0975-E51B-D246A825E9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92854D-8CBE-E471-2D43-7DFEB74917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22EAAF-3A20-9034-4B8E-9665550F633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4810AD7-7DCD-9959-CE24-49EA24763899}"/>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478120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D844F-D45D-DB71-83FB-39812A29E0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8E14FC-2D6E-D670-22A8-61C1759906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72D93C-598D-EFA0-B029-177C3DCA360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665B6E0-B554-3A06-CD35-D41CEF055809}"/>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21293940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39271-38E8-8C9A-B492-9EBF0ECB20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949ABA-D865-B668-B8F1-79E3566EB4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B44D7C-C518-372E-5052-A7C752C41D4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ED6F350-AE2E-1E85-4A1F-0E46EE4D8A58}"/>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001910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DE34C-6AE9-9965-7146-AC26945598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46F8B3-DFF0-6DBC-8434-881C50BF60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941AE7-0DDF-A8A5-3E79-15A653DE721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6678A2D-DC16-92F4-78D4-DB9565125252}"/>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2439322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D61DE-A611-5C27-A19C-E3D07531B0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306695-0181-EC98-7566-B083D5916C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DD6E2E-4730-0631-3FCB-83AE605589C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CBA333D-92B9-9BC8-A4C2-2141098A9226}"/>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3834739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686105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7A03F-1BEF-C2BB-50F1-713C110753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A5DFE0-7A88-83A4-876C-02BF7CA9EA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653A68-505D-F87B-22A4-2853BFD09F4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24A1B2C-249C-3BC3-8FE9-2ECBE1FE084D}"/>
              </a:ext>
            </a:extLst>
          </p:cNvPr>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29164092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713B9-0536-CD85-D389-D595DBD4C7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93EF82-BBD0-0195-E767-DBF658223E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C2408D-DD5A-597E-74C9-4C1DF7A666B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8EFFFAA-4E01-94DA-3F66-63ED06083B3B}"/>
              </a:ext>
            </a:extLst>
          </p:cNvPr>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36158667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571DE-569C-A854-E4E8-A5E8FC0FFC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1920F0-202A-31FF-5BC8-3C5D40A0E0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734EF5-5B75-E34E-5982-F3B0489CE00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4C4B5A5-C135-74A4-97E7-910A2ADF4BC1}"/>
              </a:ext>
            </a:extLst>
          </p:cNvPr>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1131621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1247592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3714117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53728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1396854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B1D83-D94C-A0F1-D3B5-3E7BBDC566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48996B-3BC6-895B-726F-6C03382664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621F43-58CA-2093-2B27-DC806A42B9B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BF44E39-343C-8078-7F62-BC1C76E98B40}"/>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4181968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37403-A352-5F8E-444E-645F11962A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A077B7-5222-527B-F623-3AD49CD092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FE7C88-11A3-A50E-AC2E-4DBB6F78AA3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8659FA4-23C8-D826-07F9-48687C7AAD32}"/>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975903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C13AF-F518-55F2-E280-01F7C62657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0CADA9-B8F2-FB20-AAE7-22D98784A8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F8FEAA-E4DC-071E-46DB-861B092A6E4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7595CE6-C8B9-04B2-FBA7-FCC36591F491}"/>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154057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7/16/2025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5.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0.png"/><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3D6D63-74C0-DA8D-571C-C20651F12C9B}"/>
              </a:ext>
            </a:extLst>
          </p:cNvPr>
          <p:cNvSpPr>
            <a:spLocks noGrp="1"/>
          </p:cNvSpPr>
          <p:nvPr>
            <p:ph type="ctrTitle"/>
          </p:nvPr>
        </p:nvSpPr>
        <p:spPr>
          <a:xfrm>
            <a:off x="1523998" y="-1367715"/>
            <a:ext cx="9144000" cy="1138053"/>
          </a:xfrm>
        </p:spPr>
        <p:txBody>
          <a:bodyPr/>
          <a:lstStyle/>
          <a:p>
            <a:r>
              <a:rPr lang="en-US" dirty="0"/>
              <a:t>Industrial</a:t>
            </a:r>
            <a:r>
              <a:rPr lang="en-US" baseline="0" dirty="0"/>
              <a:t> Norwich</a:t>
            </a:r>
            <a:endParaRPr lang="en-US" dirty="0"/>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What famous businesses and brands come from Norwich? </a:t>
            </a:r>
          </a:p>
        </p:txBody>
      </p:sp>
      <p:sp>
        <p:nvSpPr>
          <p:cNvPr id="3" name="Rectangle 2" descr="An illustration of market tents in front of a building with brown bricks, there is a man with a a cart pulled by two horses in the foreground.">
            <a:extLst>
              <a:ext uri="{FF2B5EF4-FFF2-40B4-BE49-F238E27FC236}">
                <a16:creationId xmlns:a16="http://schemas.microsoft.com/office/drawing/2014/main" id="{9B673AE0-6266-3A53-5CB8-084279383836}"/>
              </a:ext>
            </a:extLst>
          </p:cNvPr>
          <p:cNvSpPr/>
          <p:nvPr/>
        </p:nvSpPr>
        <p:spPr>
          <a:xfrm>
            <a:off x="0" y="0"/>
            <a:ext cx="12191998" cy="68565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Industrial Norwich">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21296"/>
            <a:ext cx="12191999" cy="4214192"/>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C95D0EF-A1EA-BCC6-73E0-27EA187844A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C63FD3F-F22E-B8ED-3317-66CE9AFC53E0}"/>
              </a:ext>
            </a:extLst>
          </p:cNvPr>
          <p:cNvSpPr>
            <a:spLocks noGrp="1"/>
          </p:cNvSpPr>
          <p:nvPr>
            <p:ph type="ctrTitle"/>
          </p:nvPr>
        </p:nvSpPr>
        <p:spPr>
          <a:xfrm>
            <a:off x="1524000" y="-1147114"/>
            <a:ext cx="9144000" cy="836256"/>
          </a:xfrm>
        </p:spPr>
        <p:txBody>
          <a:bodyPr>
            <a:normAutofit fontScale="90000"/>
          </a:bodyPr>
          <a:lstStyle/>
          <a:p>
            <a:r>
              <a:rPr lang="en-US" dirty="0"/>
              <a:t>Agricultural Revolution</a:t>
            </a:r>
          </a:p>
        </p:txBody>
      </p:sp>
      <p:sp>
        <p:nvSpPr>
          <p:cNvPr id="11" name="TextBox 10">
            <a:extLst>
              <a:ext uri="{FF2B5EF4-FFF2-40B4-BE49-F238E27FC236}">
                <a16:creationId xmlns:a16="http://schemas.microsoft.com/office/drawing/2014/main" id="{BA181590-AFD6-C2E3-0A50-1720F5C08E7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industries were important to Norwich?</a:t>
            </a:r>
          </a:p>
        </p:txBody>
      </p:sp>
      <p:sp>
        <p:nvSpPr>
          <p:cNvPr id="15" name="Rectangle 14" descr="A drawing of the county and surround areas of Norfolk.">
            <a:extLst>
              <a:ext uri="{FF2B5EF4-FFF2-40B4-BE49-F238E27FC236}">
                <a16:creationId xmlns:a16="http://schemas.microsoft.com/office/drawing/2014/main" id="{88BCDE35-3A52-9D12-7D8A-F5F271E3243B}"/>
              </a:ext>
            </a:extLst>
          </p:cNvPr>
          <p:cNvSpPr/>
          <p:nvPr/>
        </p:nvSpPr>
        <p:spPr>
          <a:xfrm>
            <a:off x="197923" y="274472"/>
            <a:ext cx="6563824" cy="65835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8613F46-5136-6C36-1333-56859A7A5E5C}"/>
              </a:ext>
            </a:extLst>
          </p:cNvPr>
          <p:cNvSpPr txBox="1"/>
          <p:nvPr/>
        </p:nvSpPr>
        <p:spPr>
          <a:xfrm>
            <a:off x="5803057" y="585551"/>
            <a:ext cx="5767485" cy="236218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When farmers learned better ways to work, during the time that became known as the Agricultural Revolution, they could grow much more food with fewer people. </a:t>
            </a:r>
          </a:p>
        </p:txBody>
      </p:sp>
      <p:pic>
        <p:nvPicPr>
          <p:cNvPr id="10" name="Picture 9" descr="Arrows pointing from the surroundings areas around Norwich, going inwards towards the city.">
            <a:extLst>
              <a:ext uri="{FF2B5EF4-FFF2-40B4-BE49-F238E27FC236}">
                <a16:creationId xmlns:a16="http://schemas.microsoft.com/office/drawing/2014/main" id="{3E0E66BA-3522-3033-D36A-F5AD5704F6DB}"/>
              </a:ext>
            </a:extLst>
          </p:cNvPr>
          <p:cNvPicPr>
            <a:picLocks noChangeAspect="1"/>
          </p:cNvPicPr>
          <p:nvPr/>
        </p:nvPicPr>
        <p:blipFill>
          <a:blip r:embed="rId4" cstate="screen">
            <a:extLst>
              <a:ext uri="{28A0092B-C50C-407E-A947-70E740481C1C}">
                <a14:useLocalDpi xmlns:a14="http://schemas.microsoft.com/office/drawing/2010/main"/>
              </a:ext>
            </a:extLst>
          </a:blip>
          <a:srcRect b="-9580"/>
          <a:stretch/>
        </p:blipFill>
        <p:spPr>
          <a:xfrm>
            <a:off x="649357" y="1822568"/>
            <a:ext cx="7856970" cy="5517184"/>
          </a:xfrm>
          <a:prstGeom prst="rect">
            <a:avLst/>
          </a:prstGeom>
        </p:spPr>
      </p:pic>
      <p:sp>
        <p:nvSpPr>
          <p:cNvPr id="12" name="TextBox 11">
            <a:extLst>
              <a:ext uri="{FF2B5EF4-FFF2-40B4-BE49-F238E27FC236}">
                <a16:creationId xmlns:a16="http://schemas.microsoft.com/office/drawing/2014/main" id="{3A921A1D-9AAA-35A2-6A23-BFE6B55F97C8}"/>
              </a:ext>
            </a:extLst>
          </p:cNvPr>
          <p:cNvSpPr txBox="1"/>
          <p:nvPr/>
        </p:nvSpPr>
        <p:spPr>
          <a:xfrm>
            <a:off x="7127852" y="3141273"/>
            <a:ext cx="4538942" cy="282385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This meant many people left the farms and moved to towns and cities like Norwich to work in factories, helping to start the Industrial Revolution.</a:t>
            </a:r>
          </a:p>
        </p:txBody>
      </p:sp>
      <p:pic>
        <p:nvPicPr>
          <p:cNvPr id="14" name="Picture 13">
            <a:extLst>
              <a:ext uri="{FF2B5EF4-FFF2-40B4-BE49-F238E27FC236}">
                <a16:creationId xmlns:a16="http://schemas.microsoft.com/office/drawing/2014/main" id="{0E0C4AA6-2B21-2399-A7D9-9060BABB85B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Tree>
    <p:extLst>
      <p:ext uri="{BB962C8B-B14F-4D97-AF65-F5344CB8AC3E}">
        <p14:creationId xmlns:p14="http://schemas.microsoft.com/office/powerpoint/2010/main" val="12661703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23F2647-F7F1-1D09-30E3-ED86A05CE9A4}"/>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853715C6-676D-2DA6-FFCA-9BE5FACD61FE}"/>
              </a:ext>
            </a:extLst>
          </p:cNvPr>
          <p:cNvSpPr>
            <a:spLocks noGrp="1"/>
          </p:cNvSpPr>
          <p:nvPr>
            <p:ph type="ctrTitle"/>
          </p:nvPr>
        </p:nvSpPr>
        <p:spPr>
          <a:xfrm>
            <a:off x="1524000" y="-900045"/>
            <a:ext cx="9144000" cy="685977"/>
          </a:xfrm>
        </p:spPr>
        <p:txBody>
          <a:bodyPr>
            <a:normAutofit fontScale="90000"/>
          </a:bodyPr>
          <a:lstStyle/>
          <a:p>
            <a:r>
              <a:rPr lang="en-US" dirty="0"/>
              <a:t>The Industrial Revolution</a:t>
            </a:r>
          </a:p>
        </p:txBody>
      </p:sp>
      <p:sp>
        <p:nvSpPr>
          <p:cNvPr id="11" name="TextBox 10">
            <a:extLst>
              <a:ext uri="{FF2B5EF4-FFF2-40B4-BE49-F238E27FC236}">
                <a16:creationId xmlns:a16="http://schemas.microsoft.com/office/drawing/2014/main" id="{BBF6C2A7-703A-8EFA-C462-DB37FD8BFCE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Industrial Revolution influence Norwich?</a:t>
            </a:r>
          </a:p>
        </p:txBody>
      </p:sp>
      <p:sp>
        <p:nvSpPr>
          <p:cNvPr id="7" name="Title 1">
            <a:extLst>
              <a:ext uri="{FF2B5EF4-FFF2-40B4-BE49-F238E27FC236}">
                <a16:creationId xmlns:a16="http://schemas.microsoft.com/office/drawing/2014/main" id="{35665B2B-1733-558C-A7F9-1574F09BCEBA}"/>
              </a:ext>
            </a:extLst>
          </p:cNvPr>
          <p:cNvSpPr txBox="1">
            <a:spLocks/>
          </p:cNvSpPr>
          <p:nvPr/>
        </p:nvSpPr>
        <p:spPr>
          <a:xfrm>
            <a:off x="471450" y="362985"/>
            <a:ext cx="6305795" cy="135028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Industrial Revolution</a:t>
            </a:r>
          </a:p>
        </p:txBody>
      </p:sp>
      <p:sp>
        <p:nvSpPr>
          <p:cNvPr id="8" name="TextBox 7">
            <a:extLst>
              <a:ext uri="{FF2B5EF4-FFF2-40B4-BE49-F238E27FC236}">
                <a16:creationId xmlns:a16="http://schemas.microsoft.com/office/drawing/2014/main" id="{F85D00A9-3B27-21BB-ED07-BA362DDB1F79}"/>
              </a:ext>
            </a:extLst>
          </p:cNvPr>
          <p:cNvSpPr txBox="1"/>
          <p:nvPr/>
        </p:nvSpPr>
        <p:spPr>
          <a:xfrm>
            <a:off x="424608" y="1803220"/>
            <a:ext cx="6087005" cy="426655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Industrial Revolution was a significant period in history when there were big changes in how things were produced. Before this time, many things were made by hand at home or in small workshops. But during the Industrial Revolution, new machines were invented that could make things much quicker and cheaper than ever before.</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These machines were often powered by steam or water, which meant they didn't need to rely on people or animals for power. This led to the growth of big factories where lots of goods could be produced quickly and in large quantities.</a:t>
            </a:r>
          </a:p>
        </p:txBody>
      </p:sp>
      <p:grpSp>
        <p:nvGrpSpPr>
          <p:cNvPr id="9" name="Group 8" descr="A photograph of a wooden machine with a spindle to help spin yarn faster than humans.">
            <a:extLst>
              <a:ext uri="{FF2B5EF4-FFF2-40B4-BE49-F238E27FC236}">
                <a16:creationId xmlns:a16="http://schemas.microsoft.com/office/drawing/2014/main" id="{6E0C8D55-22F6-13CE-6296-8060F53925DE}"/>
              </a:ext>
            </a:extLst>
          </p:cNvPr>
          <p:cNvGrpSpPr/>
          <p:nvPr/>
        </p:nvGrpSpPr>
        <p:grpSpPr>
          <a:xfrm>
            <a:off x="6924501" y="463931"/>
            <a:ext cx="4761194" cy="4810602"/>
            <a:chOff x="5595725" y="1509122"/>
            <a:chExt cx="5208403" cy="5262452"/>
          </a:xfrm>
        </p:grpSpPr>
        <p:pic>
          <p:nvPicPr>
            <p:cNvPr id="4" name="Picture 3" descr="A large machine in a room&#10;&#10;Description automatically generated">
              <a:extLst>
                <a:ext uri="{FF2B5EF4-FFF2-40B4-BE49-F238E27FC236}">
                  <a16:creationId xmlns:a16="http://schemas.microsoft.com/office/drawing/2014/main" id="{F3057A52-54EB-921F-FABB-5E06F6E028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5725" y="1509122"/>
              <a:ext cx="5208403" cy="5262452"/>
            </a:xfrm>
            <a:prstGeom prst="rect">
              <a:avLst/>
            </a:prstGeom>
            <a:ln w="28575">
              <a:solidFill>
                <a:schemeClr val="tx1"/>
              </a:solidFill>
            </a:ln>
          </p:spPr>
        </p:pic>
        <p:sp>
          <p:nvSpPr>
            <p:cNvPr id="6" name="TextBox 5">
              <a:extLst>
                <a:ext uri="{FF2B5EF4-FFF2-40B4-BE49-F238E27FC236}">
                  <a16:creationId xmlns:a16="http://schemas.microsoft.com/office/drawing/2014/main" id="{7E54AC53-4C2E-179A-4454-926B4724B6B8}"/>
                </a:ext>
              </a:extLst>
            </p:cNvPr>
            <p:cNvSpPr txBox="1"/>
            <p:nvPr/>
          </p:nvSpPr>
          <p:spPr>
            <a:xfrm rot="16200000" flipV="1">
              <a:off x="4391613" y="2713234"/>
              <a:ext cx="2608279" cy="200055"/>
            </a:xfrm>
            <a:prstGeom prst="rect">
              <a:avLst/>
            </a:prstGeom>
            <a:noFill/>
          </p:spPr>
          <p:txBody>
            <a:bodyPr wrap="square" rtlCol="0">
              <a:spAutoFit/>
            </a:bodyPr>
            <a:lstStyle/>
            <a:p>
              <a:r>
                <a:rPr lang="en-GB" sz="700" dirty="0">
                  <a:solidFill>
                    <a:srgbClr val="FEE3BD"/>
                  </a:solidFill>
                  <a:latin typeface="Arial" panose="020B0604020202020204" pitchFamily="34" charset="0"/>
                  <a:cs typeface="Arial" panose="020B0604020202020204" pitchFamily="34" charset="0"/>
                </a:rPr>
                <a:t>© Public Domain from Wikimedia Commons</a:t>
              </a:r>
            </a:p>
          </p:txBody>
        </p:sp>
      </p:grpSp>
      <p:pic>
        <p:nvPicPr>
          <p:cNvPr id="14" name="Picture 13">
            <a:extLst>
              <a:ext uri="{FF2B5EF4-FFF2-40B4-BE49-F238E27FC236}">
                <a16:creationId xmlns:a16="http://schemas.microsoft.com/office/drawing/2014/main" id="{215E66ED-6B1E-89FC-8F0B-30BABAB952E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3287" y="-83093"/>
            <a:ext cx="1298712" cy="1350280"/>
          </a:xfrm>
          <a:prstGeom prst="rect">
            <a:avLst/>
          </a:prstGeom>
        </p:spPr>
      </p:pic>
      <p:grpSp>
        <p:nvGrpSpPr>
          <p:cNvPr id="5" name="Group 4" descr="The Spinning Jenny, invented in 1764 by James Hargreaves, was a key development in the industrialisation of the textile industry.&#10;">
            <a:extLst>
              <a:ext uri="{FF2B5EF4-FFF2-40B4-BE49-F238E27FC236}">
                <a16:creationId xmlns:a16="http://schemas.microsoft.com/office/drawing/2014/main" id="{8A643512-E198-221E-9119-2707E7612C88}"/>
              </a:ext>
            </a:extLst>
          </p:cNvPr>
          <p:cNvGrpSpPr/>
          <p:nvPr/>
        </p:nvGrpSpPr>
        <p:grpSpPr>
          <a:xfrm>
            <a:off x="6800065" y="5392579"/>
            <a:ext cx="5047538" cy="1034899"/>
            <a:chOff x="5097786" y="2417403"/>
            <a:chExt cx="5047538" cy="1034899"/>
          </a:xfrm>
        </p:grpSpPr>
        <p:pic>
          <p:nvPicPr>
            <p:cNvPr id="2" name="Picture 1">
              <a:extLst>
                <a:ext uri="{FF2B5EF4-FFF2-40B4-BE49-F238E27FC236}">
                  <a16:creationId xmlns:a16="http://schemas.microsoft.com/office/drawing/2014/main" id="{08C21A68-C5EA-2783-3CD8-639E20592A6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47089" y="2474732"/>
              <a:ext cx="350267" cy="248874"/>
            </a:xfrm>
            <a:prstGeom prst="rect">
              <a:avLst/>
            </a:prstGeom>
          </p:spPr>
        </p:pic>
        <p:sp>
          <p:nvSpPr>
            <p:cNvPr id="3" name="TextBox 2">
              <a:extLst>
                <a:ext uri="{FF2B5EF4-FFF2-40B4-BE49-F238E27FC236}">
                  <a16:creationId xmlns:a16="http://schemas.microsoft.com/office/drawing/2014/main" id="{4AF687ED-9C5B-1135-1B5B-8F141E7B631D}"/>
                </a:ext>
              </a:extLst>
            </p:cNvPr>
            <p:cNvSpPr txBox="1"/>
            <p:nvPr/>
          </p:nvSpPr>
          <p:spPr>
            <a:xfrm>
              <a:off x="5276104" y="2417403"/>
              <a:ext cx="486922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Spinning Jenny, invented in 1764 by James Hargreaves, was a key development in the industrialisation of the textile industry.</a:t>
              </a:r>
            </a:p>
          </p:txBody>
        </p:sp>
      </p:grpSp>
    </p:spTree>
    <p:extLst>
      <p:ext uri="{BB962C8B-B14F-4D97-AF65-F5344CB8AC3E}">
        <p14:creationId xmlns:p14="http://schemas.microsoft.com/office/powerpoint/2010/main" val="37812404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B5B8979-C3F6-A952-34FA-43F9F728DD2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F7588E3A-FF81-255E-6F3A-3AED8DE78174}"/>
              </a:ext>
            </a:extLst>
          </p:cNvPr>
          <p:cNvSpPr>
            <a:spLocks noGrp="1"/>
          </p:cNvSpPr>
          <p:nvPr>
            <p:ph type="ctrTitle"/>
          </p:nvPr>
        </p:nvSpPr>
        <p:spPr>
          <a:xfrm>
            <a:off x="1524000" y="-1152931"/>
            <a:ext cx="9144000" cy="964883"/>
          </a:xfrm>
        </p:spPr>
        <p:txBody>
          <a:bodyPr/>
          <a:lstStyle/>
          <a:p>
            <a:r>
              <a:rPr lang="en-US" dirty="0"/>
              <a:t>St James Mill</a:t>
            </a:r>
          </a:p>
        </p:txBody>
      </p:sp>
      <p:sp>
        <p:nvSpPr>
          <p:cNvPr id="11" name="TextBox 10">
            <a:extLst>
              <a:ext uri="{FF2B5EF4-FFF2-40B4-BE49-F238E27FC236}">
                <a16:creationId xmlns:a16="http://schemas.microsoft.com/office/drawing/2014/main" id="{98AD63AE-FAB0-C900-4C55-CFCFD075002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Industrial Revolution influence Norwich?</a:t>
            </a:r>
          </a:p>
        </p:txBody>
      </p:sp>
      <p:sp>
        <p:nvSpPr>
          <p:cNvPr id="10" name="Rectangle 9" descr="A photograph of the St James Mill in the present day, it is a large brown bricked building that sits at the edge of a river.">
            <a:extLst>
              <a:ext uri="{FF2B5EF4-FFF2-40B4-BE49-F238E27FC236}">
                <a16:creationId xmlns:a16="http://schemas.microsoft.com/office/drawing/2014/main" id="{1D60305E-BDE1-92B8-C219-572D84EC3244}"/>
              </a:ext>
            </a:extLst>
          </p:cNvPr>
          <p:cNvSpPr/>
          <p:nvPr/>
        </p:nvSpPr>
        <p:spPr>
          <a:xfrm>
            <a:off x="197922" y="274472"/>
            <a:ext cx="11796853" cy="65835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descr="St James Mill, which was built in Norwich during the Industrial Revolution.&#10;">
            <a:extLst>
              <a:ext uri="{FF2B5EF4-FFF2-40B4-BE49-F238E27FC236}">
                <a16:creationId xmlns:a16="http://schemas.microsoft.com/office/drawing/2014/main" id="{4F975DA7-9144-823C-87A9-2C9D5F4D95ED}"/>
              </a:ext>
            </a:extLst>
          </p:cNvPr>
          <p:cNvGrpSpPr/>
          <p:nvPr/>
        </p:nvGrpSpPr>
        <p:grpSpPr>
          <a:xfrm>
            <a:off x="363556" y="273030"/>
            <a:ext cx="5555981" cy="800219"/>
            <a:chOff x="5097786" y="2417403"/>
            <a:chExt cx="5555981" cy="800219"/>
          </a:xfrm>
        </p:grpSpPr>
        <p:pic>
          <p:nvPicPr>
            <p:cNvPr id="2" name="Picture 1">
              <a:extLst>
                <a:ext uri="{FF2B5EF4-FFF2-40B4-BE49-F238E27FC236}">
                  <a16:creationId xmlns:a16="http://schemas.microsoft.com/office/drawing/2014/main" id="{2A50FB1C-2173-4332-ABF0-45C67999E89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5047089" y="2510827"/>
              <a:ext cx="350267" cy="248874"/>
            </a:xfrm>
            <a:prstGeom prst="rect">
              <a:avLst/>
            </a:prstGeom>
          </p:spPr>
        </p:pic>
        <p:sp>
          <p:nvSpPr>
            <p:cNvPr id="3" name="TextBox 2">
              <a:extLst>
                <a:ext uri="{FF2B5EF4-FFF2-40B4-BE49-F238E27FC236}">
                  <a16:creationId xmlns:a16="http://schemas.microsoft.com/office/drawing/2014/main" id="{4E74D9AE-D793-BCB7-579E-EABE153BA4B7}"/>
                </a:ext>
              </a:extLst>
            </p:cNvPr>
            <p:cNvSpPr txBox="1"/>
            <p:nvPr/>
          </p:nvSpPr>
          <p:spPr>
            <a:xfrm>
              <a:off x="5276102" y="2417403"/>
              <a:ext cx="537766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St James Mill, which was built in Norwich during the Industrial Revolution.</a:t>
              </a:r>
            </a:p>
          </p:txBody>
        </p:sp>
      </p:grpSp>
      <p:pic>
        <p:nvPicPr>
          <p:cNvPr id="14" name="Picture 13">
            <a:extLst>
              <a:ext uri="{FF2B5EF4-FFF2-40B4-BE49-F238E27FC236}">
                <a16:creationId xmlns:a16="http://schemas.microsoft.com/office/drawing/2014/main" id="{746CD31D-0BDC-69D7-962A-10BA4C85AD9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3287" y="-83093"/>
            <a:ext cx="1298712" cy="1350280"/>
          </a:xfrm>
          <a:prstGeom prst="rect">
            <a:avLst/>
          </a:prstGeom>
        </p:spPr>
      </p:pic>
      <p:sp>
        <p:nvSpPr>
          <p:cNvPr id="4" name="Rectangle 3">
            <a:extLst>
              <a:ext uri="{FF2B5EF4-FFF2-40B4-BE49-F238E27FC236}">
                <a16:creationId xmlns:a16="http://schemas.microsoft.com/office/drawing/2014/main" id="{9EADEBF9-D418-5721-8ABA-D22FD9F3B805}"/>
              </a:ext>
            </a:extLst>
          </p:cNvPr>
          <p:cNvSpPr/>
          <p:nvPr/>
        </p:nvSpPr>
        <p:spPr>
          <a:xfrm>
            <a:off x="5784518" y="1004931"/>
            <a:ext cx="4683011" cy="4082273"/>
          </a:xfrm>
          <a:prstGeom prst="rect">
            <a:avLst/>
          </a:prstGeom>
          <a:solidFill>
            <a:schemeClr val="bg1">
              <a:alpha val="79804"/>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dirty="0">
                <a:solidFill>
                  <a:schemeClr val="tx1"/>
                </a:solidFill>
                <a:latin typeface="Linkpen 17a Print" panose="03050602060000000000" pitchFamily="66" charset="77"/>
              </a:rPr>
              <a:t>The Industrial Revolution brought dramatic changes to Norwich. Factories began to replace small workshops, and the town’s population grew as people moved to the city in search of work. It was a period of both great innovation and significant challenges.</a:t>
            </a:r>
          </a:p>
        </p:txBody>
      </p:sp>
    </p:spTree>
    <p:extLst>
      <p:ext uri="{BB962C8B-B14F-4D97-AF65-F5344CB8AC3E}">
        <p14:creationId xmlns:p14="http://schemas.microsoft.com/office/powerpoint/2010/main" val="18006554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1B4FF39-BCD2-732B-A3F0-4FF1647DE9B6}"/>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6095C76D-2978-B5CA-0A8B-5F5BCA403CB7}"/>
              </a:ext>
            </a:extLst>
          </p:cNvPr>
          <p:cNvSpPr>
            <a:spLocks noGrp="1"/>
          </p:cNvSpPr>
          <p:nvPr>
            <p:ph type="ctrTitle"/>
          </p:nvPr>
        </p:nvSpPr>
        <p:spPr>
          <a:xfrm>
            <a:off x="1402080" y="-1114662"/>
            <a:ext cx="9144000" cy="964883"/>
          </a:xfrm>
        </p:spPr>
        <p:txBody>
          <a:bodyPr/>
          <a:lstStyle/>
          <a:p>
            <a:r>
              <a:rPr lang="en-US" dirty="0"/>
              <a:t>Norwich railway station</a:t>
            </a:r>
          </a:p>
        </p:txBody>
      </p:sp>
      <p:sp>
        <p:nvSpPr>
          <p:cNvPr id="11" name="TextBox 10">
            <a:extLst>
              <a:ext uri="{FF2B5EF4-FFF2-40B4-BE49-F238E27FC236}">
                <a16:creationId xmlns:a16="http://schemas.microsoft.com/office/drawing/2014/main" id="{A8E76E32-F84B-E6CB-40A5-EA49357D6A1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Industrial Revolution influence Norwich?</a:t>
            </a:r>
          </a:p>
        </p:txBody>
      </p:sp>
      <p:sp>
        <p:nvSpPr>
          <p:cNvPr id="8" name="TextBox 7">
            <a:extLst>
              <a:ext uri="{FF2B5EF4-FFF2-40B4-BE49-F238E27FC236}">
                <a16:creationId xmlns:a16="http://schemas.microsoft.com/office/drawing/2014/main" id="{F265B8F6-4323-EAF1-EB7B-889C1F9CF59C}"/>
              </a:ext>
            </a:extLst>
          </p:cNvPr>
          <p:cNvSpPr txBox="1"/>
          <p:nvPr/>
        </p:nvSpPr>
        <p:spPr>
          <a:xfrm>
            <a:off x="534103" y="478193"/>
            <a:ext cx="4682814" cy="560153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One of the most important developments during the Industrial Revolution was the arrival of the railway. In 1844, the first railway line reached Norwich, opening up new opportunities for trade and travel.</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railway made it much easier to transport goods to and from the city. Local products could now be sent to markets all over Britain, and visitors from distant parts of the country could travel to Norwich to see its new factories and shops. </a:t>
            </a:r>
          </a:p>
        </p:txBody>
      </p:sp>
      <p:grpSp>
        <p:nvGrpSpPr>
          <p:cNvPr id="9" name="Group 8" descr="A painting of a bridge and a river overlooking a railway station in the background.">
            <a:extLst>
              <a:ext uri="{FF2B5EF4-FFF2-40B4-BE49-F238E27FC236}">
                <a16:creationId xmlns:a16="http://schemas.microsoft.com/office/drawing/2014/main" id="{E48FA726-3621-CCAD-8D46-C0F086DD5EDC}"/>
              </a:ext>
            </a:extLst>
          </p:cNvPr>
          <p:cNvGrpSpPr/>
          <p:nvPr/>
        </p:nvGrpSpPr>
        <p:grpSpPr>
          <a:xfrm>
            <a:off x="5455560" y="792646"/>
            <a:ext cx="6182013" cy="4275892"/>
            <a:chOff x="5455560" y="466436"/>
            <a:chExt cx="6182013" cy="4275892"/>
          </a:xfrm>
        </p:grpSpPr>
        <p:pic>
          <p:nvPicPr>
            <p:cNvPr id="4" name="Picture 3">
              <a:extLst>
                <a:ext uri="{FF2B5EF4-FFF2-40B4-BE49-F238E27FC236}">
                  <a16:creationId xmlns:a16="http://schemas.microsoft.com/office/drawing/2014/main" id="{0F1CC1A2-0220-6994-6321-7D7C3DD9467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455560" y="466436"/>
              <a:ext cx="6182013" cy="4275892"/>
            </a:xfrm>
            <a:prstGeom prst="rect">
              <a:avLst/>
            </a:prstGeom>
            <a:ln w="28575">
              <a:solidFill>
                <a:schemeClr val="tx1"/>
              </a:solidFill>
            </a:ln>
          </p:spPr>
        </p:pic>
        <p:sp>
          <p:nvSpPr>
            <p:cNvPr id="6" name="TextBox 5">
              <a:extLst>
                <a:ext uri="{FF2B5EF4-FFF2-40B4-BE49-F238E27FC236}">
                  <a16:creationId xmlns:a16="http://schemas.microsoft.com/office/drawing/2014/main" id="{A529AB62-1652-E019-758C-C0E93231F71E}"/>
                </a:ext>
              </a:extLst>
            </p:cNvPr>
            <p:cNvSpPr txBox="1"/>
            <p:nvPr/>
          </p:nvSpPr>
          <p:spPr>
            <a:xfrm>
              <a:off x="10189740" y="466436"/>
              <a:ext cx="1447833" cy="246221"/>
            </a:xfrm>
            <a:prstGeom prst="rect">
              <a:avLst/>
            </a:prstGeom>
            <a:noFill/>
          </p:spPr>
          <p:txBody>
            <a:bodyPr wrap="none" rtlCol="0">
              <a:spAutoFit/>
            </a:bodyPr>
            <a:lstStyle/>
            <a:p>
              <a:pPr algn="r"/>
              <a:r>
                <a:rPr lang="en-GB" sz="1000" dirty="0">
                  <a:solidFill>
                    <a:schemeClr val="bg1">
                      <a:lumMod val="50000"/>
                    </a:schemeClr>
                  </a:solidFill>
                  <a:latin typeface="Arial" panose="020B0604020202020204" pitchFamily="34" charset="0"/>
                  <a:cs typeface="Arial" panose="020B0604020202020204" pitchFamily="34" charset="0"/>
                </a:rPr>
                <a:t>© </a:t>
              </a:r>
              <a:r>
                <a:rPr lang="en-GB" sz="1000" dirty="0" err="1">
                  <a:solidFill>
                    <a:schemeClr val="bg1">
                      <a:lumMod val="50000"/>
                    </a:schemeClr>
                  </a:solidFill>
                  <a:latin typeface="Arial" panose="020B0604020202020204" pitchFamily="34" charset="0"/>
                  <a:cs typeface="Arial" panose="020B0604020202020204" pitchFamily="34" charset="0"/>
                </a:rPr>
                <a:t>Alamy</a:t>
              </a:r>
              <a:r>
                <a:rPr lang="en-GB" sz="1000" dirty="0">
                  <a:solidFill>
                    <a:schemeClr val="bg1">
                      <a:lumMod val="50000"/>
                    </a:schemeClr>
                  </a:solidFill>
                  <a:latin typeface="Arial" panose="020B0604020202020204" pitchFamily="34" charset="0"/>
                  <a:cs typeface="Arial" panose="020B0604020202020204" pitchFamily="34" charset="0"/>
                </a:rPr>
                <a:t> ref: 2B813Y9</a:t>
              </a:r>
            </a:p>
          </p:txBody>
        </p:sp>
      </p:grpSp>
      <p:grpSp>
        <p:nvGrpSpPr>
          <p:cNvPr id="5" name="Group 4" descr="Norwich Railway Station, 1844.">
            <a:extLst>
              <a:ext uri="{FF2B5EF4-FFF2-40B4-BE49-F238E27FC236}">
                <a16:creationId xmlns:a16="http://schemas.microsoft.com/office/drawing/2014/main" id="{4D93D2BC-47E0-1D73-62EA-E931AFDFBCE2}"/>
              </a:ext>
            </a:extLst>
          </p:cNvPr>
          <p:cNvGrpSpPr/>
          <p:nvPr/>
        </p:nvGrpSpPr>
        <p:grpSpPr>
          <a:xfrm>
            <a:off x="5455560" y="5301065"/>
            <a:ext cx="4221009" cy="430887"/>
            <a:chOff x="5121850" y="2417403"/>
            <a:chExt cx="4221009" cy="430887"/>
          </a:xfrm>
        </p:grpSpPr>
        <p:pic>
          <p:nvPicPr>
            <p:cNvPr id="2" name="Picture 1">
              <a:extLst>
                <a:ext uri="{FF2B5EF4-FFF2-40B4-BE49-F238E27FC236}">
                  <a16:creationId xmlns:a16="http://schemas.microsoft.com/office/drawing/2014/main" id="{7EF05345-2A76-A205-DD84-557B2002FAF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C7F5128F-C7E2-ECBB-06A9-337CB892BB37}"/>
                </a:ext>
              </a:extLst>
            </p:cNvPr>
            <p:cNvSpPr txBox="1"/>
            <p:nvPr/>
          </p:nvSpPr>
          <p:spPr>
            <a:xfrm>
              <a:off x="5312199" y="2417403"/>
              <a:ext cx="4030660"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Norwich Railway Station, 1844.</a:t>
              </a:r>
            </a:p>
          </p:txBody>
        </p:sp>
      </p:grpSp>
      <p:pic>
        <p:nvPicPr>
          <p:cNvPr id="14" name="Picture 13">
            <a:extLst>
              <a:ext uri="{FF2B5EF4-FFF2-40B4-BE49-F238E27FC236}">
                <a16:creationId xmlns:a16="http://schemas.microsoft.com/office/drawing/2014/main" id="{B6459467-970D-8BC6-6DF0-17FF12CF6A9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Tree>
    <p:extLst>
      <p:ext uri="{BB962C8B-B14F-4D97-AF65-F5344CB8AC3E}">
        <p14:creationId xmlns:p14="http://schemas.microsoft.com/office/powerpoint/2010/main" val="22654671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3978CF1-B0E8-FD99-93E3-45FA78B165AE}"/>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A868D082-61E6-FCC1-289F-CC89027BD168}"/>
              </a:ext>
            </a:extLst>
          </p:cNvPr>
          <p:cNvSpPr>
            <a:spLocks noGrp="1"/>
          </p:cNvSpPr>
          <p:nvPr>
            <p:ph type="ctrTitle"/>
          </p:nvPr>
        </p:nvSpPr>
        <p:spPr>
          <a:xfrm>
            <a:off x="1524000" y="-938218"/>
            <a:ext cx="9144000" cy="842963"/>
          </a:xfrm>
        </p:spPr>
        <p:txBody>
          <a:bodyPr>
            <a:normAutofit fontScale="90000"/>
          </a:bodyPr>
          <a:lstStyle/>
          <a:p>
            <a:r>
              <a:rPr lang="en-US" dirty="0"/>
              <a:t>Norwich</a:t>
            </a:r>
            <a:r>
              <a:rPr lang="en-US" baseline="0" dirty="0"/>
              <a:t> community hospital</a:t>
            </a:r>
            <a:endParaRPr lang="en-US" dirty="0"/>
          </a:p>
        </p:txBody>
      </p:sp>
      <p:sp>
        <p:nvSpPr>
          <p:cNvPr id="11" name="TextBox 10">
            <a:extLst>
              <a:ext uri="{FF2B5EF4-FFF2-40B4-BE49-F238E27FC236}">
                <a16:creationId xmlns:a16="http://schemas.microsoft.com/office/drawing/2014/main" id="{8E44FC01-1056-6D20-4319-895727182F7F}"/>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Industrial Revolution influence Norwich?</a:t>
            </a:r>
          </a:p>
        </p:txBody>
      </p:sp>
      <p:grpSp>
        <p:nvGrpSpPr>
          <p:cNvPr id="9" name="Group 8" descr="A photograph of a building with a blue sky behind it, the grass is green and there are roadworks signs by the pavement. A sign outside the building says NHS Norwich Community Hospital.">
            <a:extLst>
              <a:ext uri="{FF2B5EF4-FFF2-40B4-BE49-F238E27FC236}">
                <a16:creationId xmlns:a16="http://schemas.microsoft.com/office/drawing/2014/main" id="{C2166004-3E02-CF34-39C5-64DE74811B8E}"/>
              </a:ext>
            </a:extLst>
          </p:cNvPr>
          <p:cNvGrpSpPr/>
          <p:nvPr/>
        </p:nvGrpSpPr>
        <p:grpSpPr>
          <a:xfrm>
            <a:off x="640282" y="499388"/>
            <a:ext cx="6462661" cy="4140999"/>
            <a:chOff x="640282" y="499388"/>
            <a:chExt cx="6462661" cy="4140999"/>
          </a:xfrm>
        </p:grpSpPr>
        <p:pic>
          <p:nvPicPr>
            <p:cNvPr id="4" name="Picture 3">
              <a:extLst>
                <a:ext uri="{FF2B5EF4-FFF2-40B4-BE49-F238E27FC236}">
                  <a16:creationId xmlns:a16="http://schemas.microsoft.com/office/drawing/2014/main" id="{093AFE43-9C55-A15D-034F-46AF6EEF12A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40282" y="499388"/>
              <a:ext cx="6462661" cy="4140999"/>
            </a:xfrm>
            <a:prstGeom prst="rect">
              <a:avLst/>
            </a:prstGeom>
            <a:ln w="28575">
              <a:solidFill>
                <a:schemeClr val="tx1"/>
              </a:solidFill>
            </a:ln>
          </p:spPr>
        </p:pic>
        <p:sp>
          <p:nvSpPr>
            <p:cNvPr id="6" name="TextBox 5">
              <a:extLst>
                <a:ext uri="{FF2B5EF4-FFF2-40B4-BE49-F238E27FC236}">
                  <a16:creationId xmlns:a16="http://schemas.microsoft.com/office/drawing/2014/main" id="{2E38FAF3-037A-F19E-E23D-A7904B6AF647}"/>
                </a:ext>
              </a:extLst>
            </p:cNvPr>
            <p:cNvSpPr txBox="1"/>
            <p:nvPr/>
          </p:nvSpPr>
          <p:spPr>
            <a:xfrm>
              <a:off x="1531412" y="499388"/>
              <a:ext cx="2811988" cy="253916"/>
            </a:xfrm>
            <a:prstGeom prst="rect">
              <a:avLst/>
            </a:prstGeom>
            <a:noFill/>
          </p:spPr>
          <p:txBody>
            <a:bodyPr wrap="none" rtlCol="0">
              <a:spAutoFit/>
            </a:bodyPr>
            <a:lstStyle/>
            <a:p>
              <a:r>
                <a:rPr lang="en-GB" sz="1050" dirty="0">
                  <a:solidFill>
                    <a:srgbClr val="B9CFE6"/>
                  </a:solidFill>
                  <a:latin typeface="Arial" panose="020B0604020202020204" pitchFamily="34" charset="0"/>
                  <a:cs typeface="Arial" panose="020B0604020202020204" pitchFamily="34" charset="0"/>
                </a:rPr>
                <a:t>© Public Domain from Wikimedia Commons</a:t>
              </a:r>
            </a:p>
          </p:txBody>
        </p:sp>
      </p:grpSp>
      <p:grpSp>
        <p:nvGrpSpPr>
          <p:cNvPr id="5" name="Group 4" descr="Norwich Community Hospital uses some of the buildings that were part of the Bowthorpe Road Workhouse.&#10;">
            <a:extLst>
              <a:ext uri="{FF2B5EF4-FFF2-40B4-BE49-F238E27FC236}">
                <a16:creationId xmlns:a16="http://schemas.microsoft.com/office/drawing/2014/main" id="{243CCF09-C495-55EF-1A17-4FAB592181F2}"/>
              </a:ext>
            </a:extLst>
          </p:cNvPr>
          <p:cNvGrpSpPr/>
          <p:nvPr/>
        </p:nvGrpSpPr>
        <p:grpSpPr>
          <a:xfrm>
            <a:off x="640282" y="4866745"/>
            <a:ext cx="6193654" cy="1169551"/>
            <a:chOff x="5121850" y="2405373"/>
            <a:chExt cx="6193654" cy="1169551"/>
          </a:xfrm>
        </p:grpSpPr>
        <p:pic>
          <p:nvPicPr>
            <p:cNvPr id="2" name="Picture 1">
              <a:extLst>
                <a:ext uri="{FF2B5EF4-FFF2-40B4-BE49-F238E27FC236}">
                  <a16:creationId xmlns:a16="http://schemas.microsoft.com/office/drawing/2014/main" id="{66184A31-AE4E-FD94-2D2C-157B23034C6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366008F4-B3D4-3E05-B5DB-AAA0BA2A1786}"/>
                </a:ext>
              </a:extLst>
            </p:cNvPr>
            <p:cNvSpPr txBox="1"/>
            <p:nvPr/>
          </p:nvSpPr>
          <p:spPr>
            <a:xfrm>
              <a:off x="5322596" y="2405373"/>
              <a:ext cx="5992908"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Norwich Community Hospital uses some of the buildings that were part of the </a:t>
              </a:r>
              <a:r>
                <a:rPr lang="en-GB" sz="1600" dirty="0" err="1">
                  <a:latin typeface="Linkpen 17a Print" panose="03050602060000000000" pitchFamily="66" charset="77"/>
                </a:rPr>
                <a:t>Bowthorpe</a:t>
              </a:r>
              <a:r>
                <a:rPr lang="en-GB" sz="1600" dirty="0">
                  <a:latin typeface="Linkpen 17a Print" panose="03050602060000000000" pitchFamily="66" charset="77"/>
                </a:rPr>
                <a:t> Road Workhouse.</a:t>
              </a:r>
            </a:p>
          </p:txBody>
        </p:sp>
      </p:grpSp>
      <p:sp>
        <p:nvSpPr>
          <p:cNvPr id="8" name="TextBox 7">
            <a:extLst>
              <a:ext uri="{FF2B5EF4-FFF2-40B4-BE49-F238E27FC236}">
                <a16:creationId xmlns:a16="http://schemas.microsoft.com/office/drawing/2014/main" id="{CBE12967-55DE-533E-FFD4-10F53EF14044}"/>
              </a:ext>
            </a:extLst>
          </p:cNvPr>
          <p:cNvSpPr txBox="1"/>
          <p:nvPr/>
        </p:nvSpPr>
        <p:spPr>
          <a:xfrm>
            <a:off x="7522221" y="579885"/>
            <a:ext cx="4110707" cy="560153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Not everyone benefited equally from the changes of the Industrial Revolution. As factories sprang up and new ways of working took hold, many people found themselves facing long hours and difficult working conditions. The rapid expansion of the city led to overcrowding and poverty in some areas. To cope with these problems, workhouses were built to provide shelter and work for the poor. Life in these workhouses was very harsh. </a:t>
            </a:r>
          </a:p>
        </p:txBody>
      </p:sp>
      <p:pic>
        <p:nvPicPr>
          <p:cNvPr id="14" name="Picture 13">
            <a:extLst>
              <a:ext uri="{FF2B5EF4-FFF2-40B4-BE49-F238E27FC236}">
                <a16:creationId xmlns:a16="http://schemas.microsoft.com/office/drawing/2014/main" id="{18DF14F8-C814-76B3-A931-BFDF069E61D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Tree>
    <p:extLst>
      <p:ext uri="{BB962C8B-B14F-4D97-AF65-F5344CB8AC3E}">
        <p14:creationId xmlns:p14="http://schemas.microsoft.com/office/powerpoint/2010/main" val="17724410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8BE67CC-92C6-EDBF-84EA-EE19DAC28970}"/>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847269D5-1F25-019E-D861-8DD535120F5D}"/>
              </a:ext>
            </a:extLst>
          </p:cNvPr>
          <p:cNvSpPr>
            <a:spLocks noGrp="1"/>
          </p:cNvSpPr>
          <p:nvPr>
            <p:ph type="ctrTitle"/>
          </p:nvPr>
        </p:nvSpPr>
        <p:spPr>
          <a:xfrm>
            <a:off x="1524000" y="-1464247"/>
            <a:ext cx="9144000" cy="1202437"/>
          </a:xfrm>
        </p:spPr>
        <p:txBody>
          <a:bodyPr/>
          <a:lstStyle/>
          <a:p>
            <a:r>
              <a:rPr lang="en-US" dirty="0"/>
              <a:t>Elizabeth Fry</a:t>
            </a:r>
          </a:p>
        </p:txBody>
      </p:sp>
      <p:sp>
        <p:nvSpPr>
          <p:cNvPr id="11" name="TextBox 10">
            <a:extLst>
              <a:ext uri="{FF2B5EF4-FFF2-40B4-BE49-F238E27FC236}">
                <a16:creationId xmlns:a16="http://schemas.microsoft.com/office/drawing/2014/main" id="{F286474B-64F7-B3BC-20BB-B2946CACC88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Industrial Revolution influence Norwich?</a:t>
            </a:r>
          </a:p>
        </p:txBody>
      </p:sp>
      <p:sp>
        <p:nvSpPr>
          <p:cNvPr id="7" name="Title 1">
            <a:extLst>
              <a:ext uri="{FF2B5EF4-FFF2-40B4-BE49-F238E27FC236}">
                <a16:creationId xmlns:a16="http://schemas.microsoft.com/office/drawing/2014/main" id="{B768457C-4DBF-E4F8-B756-88AA0C147C22}"/>
              </a:ext>
            </a:extLst>
          </p:cNvPr>
          <p:cNvSpPr txBox="1">
            <a:spLocks/>
          </p:cNvSpPr>
          <p:nvPr/>
        </p:nvSpPr>
        <p:spPr>
          <a:xfrm>
            <a:off x="508936" y="536869"/>
            <a:ext cx="5807643"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Elizabeth Fry</a:t>
            </a:r>
          </a:p>
        </p:txBody>
      </p:sp>
      <p:sp>
        <p:nvSpPr>
          <p:cNvPr id="8" name="TextBox 7">
            <a:extLst>
              <a:ext uri="{FF2B5EF4-FFF2-40B4-BE49-F238E27FC236}">
                <a16:creationId xmlns:a16="http://schemas.microsoft.com/office/drawing/2014/main" id="{1103083F-AB29-4E11-9AA7-9526C0502830}"/>
              </a:ext>
            </a:extLst>
          </p:cNvPr>
          <p:cNvSpPr txBox="1"/>
          <p:nvPr/>
        </p:nvSpPr>
        <p:spPr>
          <a:xfrm>
            <a:off x="563858" y="1540113"/>
            <a:ext cx="4862384" cy="4212692"/>
          </a:xfrm>
          <a:prstGeom prst="rect">
            <a:avLst/>
          </a:prstGeom>
          <a:noFill/>
        </p:spPr>
        <p:txBody>
          <a:bodyPr wrap="square">
            <a:spAutoFit/>
          </a:bodyPr>
          <a:lstStyle/>
          <a:p>
            <a:pPr>
              <a:lnSpc>
                <a:spcPct val="150000"/>
              </a:lnSpc>
            </a:pPr>
            <a:r>
              <a:rPr lang="en-GB" dirty="0">
                <a:latin typeface="Linkpen 17a Print" panose="03050602060000000000" pitchFamily="66" charset="77"/>
              </a:rPr>
              <a:t>The difficult conditions during the time of the Industrial Revolution inspired one woman from Norwich to campaign for reform.</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Elizabeth Fry was born, Elizabeth Gurney,  in Norwich in 1780. Her family home growing up was Earlham Hall which is now part of the University of East Anglia.</a:t>
            </a:r>
          </a:p>
        </p:txBody>
      </p:sp>
      <p:grpSp>
        <p:nvGrpSpPr>
          <p:cNvPr id="9" name="Group 8" descr="A photograph of a grand hall with a neat grass lawn out front. There are vines growing the building.">
            <a:extLst>
              <a:ext uri="{FF2B5EF4-FFF2-40B4-BE49-F238E27FC236}">
                <a16:creationId xmlns:a16="http://schemas.microsoft.com/office/drawing/2014/main" id="{A62BA51E-712E-C553-018E-733CFB822D28}"/>
              </a:ext>
            </a:extLst>
          </p:cNvPr>
          <p:cNvGrpSpPr/>
          <p:nvPr/>
        </p:nvGrpSpPr>
        <p:grpSpPr>
          <a:xfrm>
            <a:off x="5721394" y="2412332"/>
            <a:ext cx="5930811" cy="3958978"/>
            <a:chOff x="5790984" y="2552655"/>
            <a:chExt cx="5930811" cy="3958978"/>
          </a:xfrm>
        </p:grpSpPr>
        <p:pic>
          <p:nvPicPr>
            <p:cNvPr id="4" name="Picture 3">
              <a:extLst>
                <a:ext uri="{FF2B5EF4-FFF2-40B4-BE49-F238E27FC236}">
                  <a16:creationId xmlns:a16="http://schemas.microsoft.com/office/drawing/2014/main" id="{C23E54CC-C0B6-FB59-51E3-9CED746F8446}"/>
                </a:ext>
              </a:extLst>
            </p:cNvPr>
            <p:cNvPicPr>
              <a:picLocks noChangeAspect="1"/>
            </p:cNvPicPr>
            <p:nvPr/>
          </p:nvPicPr>
          <p:blipFill>
            <a:blip r:embed="rId4"/>
            <a:stretch>
              <a:fillRect/>
            </a:stretch>
          </p:blipFill>
          <p:spPr>
            <a:xfrm>
              <a:off x="5790984" y="2579953"/>
              <a:ext cx="5906748" cy="3931680"/>
            </a:xfrm>
            <a:prstGeom prst="rect">
              <a:avLst/>
            </a:prstGeom>
            <a:ln w="28575">
              <a:solidFill>
                <a:schemeClr val="tx1"/>
              </a:solidFill>
            </a:ln>
          </p:spPr>
        </p:pic>
        <p:sp>
          <p:nvSpPr>
            <p:cNvPr id="6" name="TextBox 5">
              <a:extLst>
                <a:ext uri="{FF2B5EF4-FFF2-40B4-BE49-F238E27FC236}">
                  <a16:creationId xmlns:a16="http://schemas.microsoft.com/office/drawing/2014/main" id="{E401B171-7A54-C1F8-084E-E2CE1E5F8D3D}"/>
                </a:ext>
              </a:extLst>
            </p:cNvPr>
            <p:cNvSpPr txBox="1"/>
            <p:nvPr/>
          </p:nvSpPr>
          <p:spPr>
            <a:xfrm>
              <a:off x="9291321" y="2552655"/>
              <a:ext cx="2430474" cy="230832"/>
            </a:xfrm>
            <a:prstGeom prst="rect">
              <a:avLst/>
            </a:prstGeom>
            <a:noFill/>
          </p:spPr>
          <p:txBody>
            <a:bodyPr wrap="none" rtlCol="0">
              <a:spAutoFit/>
            </a:bodyPr>
            <a:lstStyle/>
            <a:p>
              <a:r>
                <a:rPr lang="en-GB" sz="900" dirty="0">
                  <a:solidFill>
                    <a:srgbClr val="CDDEE9"/>
                  </a:solidFill>
                  <a:latin typeface="Arial" panose="020B0604020202020204" pitchFamily="34" charset="0"/>
                  <a:cs typeface="Arial" panose="020B0604020202020204" pitchFamily="34" charset="0"/>
                </a:rPr>
                <a:t>© Public Domain from Wikimedia Commons</a:t>
              </a:r>
            </a:p>
          </p:txBody>
        </p:sp>
      </p:grpSp>
      <p:pic>
        <p:nvPicPr>
          <p:cNvPr id="15" name="Picture 14" descr="An illustration ofElizabeth Fry inside an oval shape, she is wearing  a Bonet on her head.">
            <a:extLst>
              <a:ext uri="{FF2B5EF4-FFF2-40B4-BE49-F238E27FC236}">
                <a16:creationId xmlns:a16="http://schemas.microsoft.com/office/drawing/2014/main" id="{328988AA-E783-0D0D-2C55-4491A99ABE7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71203" y="300328"/>
            <a:ext cx="3106295" cy="4128103"/>
          </a:xfrm>
          <a:prstGeom prst="rect">
            <a:avLst/>
          </a:prstGeom>
        </p:spPr>
      </p:pic>
      <p:grpSp>
        <p:nvGrpSpPr>
          <p:cNvPr id="5" name="Group 4" descr="Earlham Hall.&#10;">
            <a:extLst>
              <a:ext uri="{FF2B5EF4-FFF2-40B4-BE49-F238E27FC236}">
                <a16:creationId xmlns:a16="http://schemas.microsoft.com/office/drawing/2014/main" id="{384F8E57-823F-AB88-7A15-EC59C98296C1}"/>
              </a:ext>
            </a:extLst>
          </p:cNvPr>
          <p:cNvGrpSpPr/>
          <p:nvPr/>
        </p:nvGrpSpPr>
        <p:grpSpPr>
          <a:xfrm>
            <a:off x="8877498" y="1885437"/>
            <a:ext cx="2044288" cy="430887"/>
            <a:chOff x="5121850" y="2379511"/>
            <a:chExt cx="2044288" cy="430887"/>
          </a:xfrm>
        </p:grpSpPr>
        <p:pic>
          <p:nvPicPr>
            <p:cNvPr id="2" name="Picture 1">
              <a:extLst>
                <a:ext uri="{FF2B5EF4-FFF2-40B4-BE49-F238E27FC236}">
                  <a16:creationId xmlns:a16="http://schemas.microsoft.com/office/drawing/2014/main" id="{0A41C388-1150-F318-FA37-2E72C61C418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5071153" y="2474731"/>
              <a:ext cx="350267" cy="248874"/>
            </a:xfrm>
            <a:prstGeom prst="rect">
              <a:avLst/>
            </a:prstGeom>
          </p:spPr>
        </p:pic>
        <p:sp>
          <p:nvSpPr>
            <p:cNvPr id="3" name="TextBox 2">
              <a:extLst>
                <a:ext uri="{FF2B5EF4-FFF2-40B4-BE49-F238E27FC236}">
                  <a16:creationId xmlns:a16="http://schemas.microsoft.com/office/drawing/2014/main" id="{222C8295-1904-362C-3D95-812ABC7E0707}"/>
                </a:ext>
              </a:extLst>
            </p:cNvPr>
            <p:cNvSpPr txBox="1"/>
            <p:nvPr/>
          </p:nvSpPr>
          <p:spPr>
            <a:xfrm>
              <a:off x="5322264" y="2379511"/>
              <a:ext cx="1843874"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Earlham Hall.</a:t>
              </a:r>
            </a:p>
          </p:txBody>
        </p:sp>
      </p:grpSp>
      <p:pic>
        <p:nvPicPr>
          <p:cNvPr id="18" name="Picture 17">
            <a:extLst>
              <a:ext uri="{FF2B5EF4-FFF2-40B4-BE49-F238E27FC236}">
                <a16:creationId xmlns:a16="http://schemas.microsoft.com/office/drawing/2014/main" id="{5AEF4AEE-C0FD-CF12-B372-DC32244E14F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93287" y="-83093"/>
            <a:ext cx="1298712" cy="1350280"/>
          </a:xfrm>
          <a:prstGeom prst="rect">
            <a:avLst/>
          </a:prstGeom>
        </p:spPr>
      </p:pic>
    </p:spTree>
    <p:extLst>
      <p:ext uri="{BB962C8B-B14F-4D97-AF65-F5344CB8AC3E}">
        <p14:creationId xmlns:p14="http://schemas.microsoft.com/office/powerpoint/2010/main" val="41999621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1AC27B2-9446-D840-CEA1-7A8F4DD4A27C}"/>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B583B74F-362D-56E5-627B-FDF59484A8DD}"/>
              </a:ext>
            </a:extLst>
          </p:cNvPr>
          <p:cNvSpPr>
            <a:spLocks noGrp="1"/>
          </p:cNvSpPr>
          <p:nvPr>
            <p:ph type="ctrTitle"/>
          </p:nvPr>
        </p:nvSpPr>
        <p:spPr>
          <a:xfrm>
            <a:off x="1524000" y="-1118192"/>
            <a:ext cx="9144000" cy="1003146"/>
          </a:xfrm>
        </p:spPr>
        <p:txBody>
          <a:bodyPr/>
          <a:lstStyle/>
          <a:p>
            <a:r>
              <a:rPr lang="en-US" dirty="0"/>
              <a:t>Elizabeth Fry part 2</a:t>
            </a:r>
          </a:p>
        </p:txBody>
      </p:sp>
      <p:sp>
        <p:nvSpPr>
          <p:cNvPr id="11" name="TextBox 10">
            <a:extLst>
              <a:ext uri="{FF2B5EF4-FFF2-40B4-BE49-F238E27FC236}">
                <a16:creationId xmlns:a16="http://schemas.microsoft.com/office/drawing/2014/main" id="{88ACAB1A-BECA-C34A-2A3B-B19070546F7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Industrial Revolution influence Norwich?</a:t>
            </a:r>
          </a:p>
        </p:txBody>
      </p:sp>
      <p:pic>
        <p:nvPicPr>
          <p:cNvPr id="15" name="Picture 14" descr="An illustration of Elizabeth Fry, she wears a white shirt, a Brown skirt, a pale shawl around her shoulders, and a white Bonet on her head.">
            <a:extLst>
              <a:ext uri="{FF2B5EF4-FFF2-40B4-BE49-F238E27FC236}">
                <a16:creationId xmlns:a16="http://schemas.microsoft.com/office/drawing/2014/main" id="{B00636DC-0F4B-4FC5-F5B4-07E173180F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2290" y="485110"/>
            <a:ext cx="2557210" cy="5593895"/>
          </a:xfrm>
          <a:prstGeom prst="rect">
            <a:avLst/>
          </a:prstGeom>
        </p:spPr>
      </p:pic>
      <p:sp>
        <p:nvSpPr>
          <p:cNvPr id="8" name="TextBox 7">
            <a:extLst>
              <a:ext uri="{FF2B5EF4-FFF2-40B4-BE49-F238E27FC236}">
                <a16:creationId xmlns:a16="http://schemas.microsoft.com/office/drawing/2014/main" id="{027EA7F1-C02F-78EA-C5B8-C8A57EE344EC}"/>
              </a:ext>
            </a:extLst>
          </p:cNvPr>
          <p:cNvSpPr txBox="1"/>
          <p:nvPr/>
        </p:nvSpPr>
        <p:spPr>
          <a:xfrm>
            <a:off x="2931072" y="485110"/>
            <a:ext cx="8096476" cy="2021707"/>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Elizabeth Fry became a well-known social reformer who campaigned for better treatment of prisoners and for improved conditions in workhouses. She also set up shelters for the homeless, schools for nurses and supported the abolition of slavery.</a:t>
            </a:r>
          </a:p>
        </p:txBody>
      </p:sp>
      <p:pic>
        <p:nvPicPr>
          <p:cNvPr id="18" name="Picture 17">
            <a:extLst>
              <a:ext uri="{FF2B5EF4-FFF2-40B4-BE49-F238E27FC236}">
                <a16:creationId xmlns:a16="http://schemas.microsoft.com/office/drawing/2014/main" id="{06ED4ACF-8251-FB5E-C455-66F9ABFCE98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3287" y="-83093"/>
            <a:ext cx="1298712" cy="1350280"/>
          </a:xfrm>
          <a:prstGeom prst="rect">
            <a:avLst/>
          </a:prstGeom>
        </p:spPr>
      </p:pic>
      <p:sp>
        <p:nvSpPr>
          <p:cNvPr id="6" name="TextBox 5">
            <a:extLst>
              <a:ext uri="{FF2B5EF4-FFF2-40B4-BE49-F238E27FC236}">
                <a16:creationId xmlns:a16="http://schemas.microsoft.com/office/drawing/2014/main" id="{EB675112-ECFB-1A3C-EB3C-F533D8A49F33}"/>
              </a:ext>
            </a:extLst>
          </p:cNvPr>
          <p:cNvSpPr txBox="1"/>
          <p:nvPr/>
        </p:nvSpPr>
        <p:spPr>
          <a:xfrm>
            <a:off x="3258788" y="2880052"/>
            <a:ext cx="2673709" cy="3198953"/>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Her tireless efforts and compassionate nature brought about important changes that improved the lives of many vulnerable people. </a:t>
            </a:r>
          </a:p>
        </p:txBody>
      </p:sp>
      <p:grpSp>
        <p:nvGrpSpPr>
          <p:cNvPr id="10" name="Group 9" descr="A photograph of a five pound note with Elizabeth Fry depicted on the right hand side.">
            <a:extLst>
              <a:ext uri="{FF2B5EF4-FFF2-40B4-BE49-F238E27FC236}">
                <a16:creationId xmlns:a16="http://schemas.microsoft.com/office/drawing/2014/main" id="{98AEAC52-BF85-29E8-C4A4-2870C1545F68}"/>
              </a:ext>
            </a:extLst>
          </p:cNvPr>
          <p:cNvGrpSpPr/>
          <p:nvPr/>
        </p:nvGrpSpPr>
        <p:grpSpPr>
          <a:xfrm>
            <a:off x="6329262" y="2330214"/>
            <a:ext cx="5280511" cy="2628155"/>
            <a:chOff x="6375703" y="2341296"/>
            <a:chExt cx="5280511" cy="2628155"/>
          </a:xfrm>
        </p:grpSpPr>
        <p:pic>
          <p:nvPicPr>
            <p:cNvPr id="4" name="Picture 3">
              <a:extLst>
                <a:ext uri="{FF2B5EF4-FFF2-40B4-BE49-F238E27FC236}">
                  <a16:creationId xmlns:a16="http://schemas.microsoft.com/office/drawing/2014/main" id="{7746D906-5FF8-DF60-ABEB-FB6CC05B4E78}"/>
                </a:ext>
              </a:extLst>
            </p:cNvPr>
            <p:cNvPicPr>
              <a:picLocks noChangeAspect="1"/>
            </p:cNvPicPr>
            <p:nvPr/>
          </p:nvPicPr>
          <p:blipFill>
            <a:blip r:embed="rId6"/>
            <a:stretch>
              <a:fillRect/>
            </a:stretch>
          </p:blipFill>
          <p:spPr>
            <a:xfrm>
              <a:off x="6375703" y="2438889"/>
              <a:ext cx="5024181" cy="2530562"/>
            </a:xfrm>
            <a:prstGeom prst="rect">
              <a:avLst/>
            </a:prstGeom>
            <a:ln w="28575">
              <a:solidFill>
                <a:schemeClr val="tx1"/>
              </a:solidFill>
            </a:ln>
          </p:spPr>
        </p:pic>
        <p:sp>
          <p:nvSpPr>
            <p:cNvPr id="9" name="TextBox 8">
              <a:extLst>
                <a:ext uri="{FF2B5EF4-FFF2-40B4-BE49-F238E27FC236}">
                  <a16:creationId xmlns:a16="http://schemas.microsoft.com/office/drawing/2014/main" id="{DAA11C49-79FA-7549-BFF8-43815560D3F1}"/>
                </a:ext>
              </a:extLst>
            </p:cNvPr>
            <p:cNvSpPr txBox="1"/>
            <p:nvPr/>
          </p:nvSpPr>
          <p:spPr>
            <a:xfrm rot="5400000">
              <a:off x="10843972" y="2891928"/>
              <a:ext cx="1362874" cy="261610"/>
            </a:xfrm>
            <a:prstGeom prst="rect">
              <a:avLst/>
            </a:prstGeom>
            <a:noFill/>
          </p:spPr>
          <p:txBody>
            <a:bodyPr wrap="none" rtlCol="0">
              <a:spAutoFit/>
            </a:bodyPr>
            <a:lstStyle/>
            <a:p>
              <a:r>
                <a:rPr lang="en-GB" sz="1050" dirty="0">
                  <a:solidFill>
                    <a:schemeClr val="bg1">
                      <a:lumMod val="75000"/>
                    </a:schemeClr>
                  </a:solidFill>
                  <a:latin typeface="Arial" panose="020B0604020202020204" pitchFamily="34" charset="0"/>
                  <a:cs typeface="Arial" panose="020B0604020202020204" pitchFamily="34" charset="0"/>
                </a:rPr>
                <a:t>© Bank of England</a:t>
              </a:r>
            </a:p>
          </p:txBody>
        </p:sp>
      </p:grpSp>
      <p:grpSp>
        <p:nvGrpSpPr>
          <p:cNvPr id="5" name="Group 4" descr="Her influence was so widespread that she was celebrated on the £5 note that was circulated between 2002 and 2016.&#10;">
            <a:extLst>
              <a:ext uri="{FF2B5EF4-FFF2-40B4-BE49-F238E27FC236}">
                <a16:creationId xmlns:a16="http://schemas.microsoft.com/office/drawing/2014/main" id="{31DD2F77-E066-BF7E-2360-4DF57FEFBCAD}"/>
              </a:ext>
            </a:extLst>
          </p:cNvPr>
          <p:cNvGrpSpPr/>
          <p:nvPr/>
        </p:nvGrpSpPr>
        <p:grpSpPr>
          <a:xfrm>
            <a:off x="6239323" y="5235273"/>
            <a:ext cx="5387539" cy="1169551"/>
            <a:chOff x="5097786" y="2417403"/>
            <a:chExt cx="5387539" cy="1169551"/>
          </a:xfrm>
        </p:grpSpPr>
        <p:pic>
          <p:nvPicPr>
            <p:cNvPr id="2" name="Picture 1">
              <a:extLst>
                <a:ext uri="{FF2B5EF4-FFF2-40B4-BE49-F238E27FC236}">
                  <a16:creationId xmlns:a16="http://schemas.microsoft.com/office/drawing/2014/main" id="{687245E7-A89D-AAEE-0CC5-6DCF50568A3D}"/>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5047089" y="2498795"/>
              <a:ext cx="350267" cy="248874"/>
            </a:xfrm>
            <a:prstGeom prst="rect">
              <a:avLst/>
            </a:prstGeom>
          </p:spPr>
        </p:pic>
        <p:sp>
          <p:nvSpPr>
            <p:cNvPr id="3" name="TextBox 2">
              <a:extLst>
                <a:ext uri="{FF2B5EF4-FFF2-40B4-BE49-F238E27FC236}">
                  <a16:creationId xmlns:a16="http://schemas.microsoft.com/office/drawing/2014/main" id="{E4347B83-E0E0-D455-383B-2FABEE8913AF}"/>
                </a:ext>
              </a:extLst>
            </p:cNvPr>
            <p:cNvSpPr txBox="1"/>
            <p:nvPr/>
          </p:nvSpPr>
          <p:spPr>
            <a:xfrm>
              <a:off x="5276103" y="2417403"/>
              <a:ext cx="520922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Her influence was so widespread that she was celebrated on the £5 note that was circulated between 2002 and 2016.</a:t>
              </a:r>
            </a:p>
          </p:txBody>
        </p:sp>
      </p:grpSp>
    </p:spTree>
    <p:extLst>
      <p:ext uri="{BB962C8B-B14F-4D97-AF65-F5344CB8AC3E}">
        <p14:creationId xmlns:p14="http://schemas.microsoft.com/office/powerpoint/2010/main" val="6284446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500"/>
                                        <p:tgtEl>
                                          <p:spTgt spid="6">
                                            <p:txEl>
                                              <p:pRg st="0" end="0"/>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6"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B7A87A5-C5FE-A0B5-0567-111FFE8E6638}"/>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D176E669-A2D7-99CF-B7F5-FE8090D4C0D7}"/>
              </a:ext>
            </a:extLst>
          </p:cNvPr>
          <p:cNvSpPr>
            <a:spLocks noGrp="1"/>
          </p:cNvSpPr>
          <p:nvPr>
            <p:ph type="ctrTitle"/>
          </p:nvPr>
        </p:nvSpPr>
        <p:spPr>
          <a:xfrm>
            <a:off x="1524000" y="-1141398"/>
            <a:ext cx="9144000" cy="838951"/>
          </a:xfrm>
        </p:spPr>
        <p:txBody>
          <a:bodyPr>
            <a:normAutofit fontScale="90000"/>
          </a:bodyPr>
          <a:lstStyle/>
          <a:p>
            <a:r>
              <a:rPr lang="en-US" dirty="0"/>
              <a:t>Norwich transformed.</a:t>
            </a:r>
          </a:p>
        </p:txBody>
      </p:sp>
      <p:sp>
        <p:nvSpPr>
          <p:cNvPr id="11" name="TextBox 10">
            <a:extLst>
              <a:ext uri="{FF2B5EF4-FFF2-40B4-BE49-F238E27FC236}">
                <a16:creationId xmlns:a16="http://schemas.microsoft.com/office/drawing/2014/main" id="{BB1FF141-3B5B-3E13-C918-00797CEE7A2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Industrial Revolution influence Norwich?</a:t>
            </a:r>
          </a:p>
        </p:txBody>
      </p:sp>
      <p:sp>
        <p:nvSpPr>
          <p:cNvPr id="9" name="Rectangle 8" descr="An engraving of Norwich in black and white.">
            <a:extLst>
              <a:ext uri="{FF2B5EF4-FFF2-40B4-BE49-F238E27FC236}">
                <a16:creationId xmlns:a16="http://schemas.microsoft.com/office/drawing/2014/main" id="{0D978B09-2C03-73A2-2656-13AA57AFD9C4}"/>
              </a:ext>
            </a:extLst>
          </p:cNvPr>
          <p:cNvSpPr/>
          <p:nvPr/>
        </p:nvSpPr>
        <p:spPr>
          <a:xfrm>
            <a:off x="197923" y="274472"/>
            <a:ext cx="11877536" cy="64356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9D2DC8C-82AD-B1E5-28E9-038F8C0068DC}"/>
              </a:ext>
            </a:extLst>
          </p:cNvPr>
          <p:cNvSpPr/>
          <p:nvPr/>
        </p:nvSpPr>
        <p:spPr>
          <a:xfrm>
            <a:off x="507332" y="434708"/>
            <a:ext cx="8179468" cy="2236304"/>
          </a:xfrm>
          <a:prstGeom prst="rect">
            <a:avLst/>
          </a:prstGeom>
          <a:solidFill>
            <a:schemeClr val="bg1">
              <a:alpha val="85578"/>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400" dirty="0">
                <a:solidFill>
                  <a:schemeClr val="tx1"/>
                </a:solidFill>
                <a:latin typeface="Linkpen 17a Print" panose="03050602060000000000" pitchFamily="66" charset="77"/>
              </a:rPr>
              <a:t>The Industrial Revolution transformed Norwich from a medieval market town into a bustling modern city. The arrival of the railway, the growth of factories, and the challenges of rapid urbanisation all played a part in shaping a new era in the city’s history. These changes not only paved the way for the rise of famous local brands but also left a lasting impact on the community and its way of life. </a:t>
            </a:r>
          </a:p>
        </p:txBody>
      </p:sp>
      <p:pic>
        <p:nvPicPr>
          <p:cNvPr id="14" name="Picture 13">
            <a:extLst>
              <a:ext uri="{FF2B5EF4-FFF2-40B4-BE49-F238E27FC236}">
                <a16:creationId xmlns:a16="http://schemas.microsoft.com/office/drawing/2014/main" id="{797CAB87-1C87-E1CC-E876-31199E76FEC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3287" y="-83093"/>
            <a:ext cx="1298712" cy="1350280"/>
          </a:xfrm>
          <a:prstGeom prst="rect">
            <a:avLst/>
          </a:prstGeom>
        </p:spPr>
      </p:pic>
      <p:grpSp>
        <p:nvGrpSpPr>
          <p:cNvPr id="5" name="Group 4" descr="An engraving of Norwich from around 1870.&#10;">
            <a:extLst>
              <a:ext uri="{FF2B5EF4-FFF2-40B4-BE49-F238E27FC236}">
                <a16:creationId xmlns:a16="http://schemas.microsoft.com/office/drawing/2014/main" id="{4FEC4CA4-EF74-84A8-AA2E-6A6044DBA5B3}"/>
              </a:ext>
            </a:extLst>
          </p:cNvPr>
          <p:cNvGrpSpPr/>
          <p:nvPr/>
        </p:nvGrpSpPr>
        <p:grpSpPr>
          <a:xfrm>
            <a:off x="6335230" y="5992406"/>
            <a:ext cx="5551971" cy="430887"/>
            <a:chOff x="5097786" y="2441467"/>
            <a:chExt cx="5551971" cy="430887"/>
          </a:xfrm>
        </p:grpSpPr>
        <p:pic>
          <p:nvPicPr>
            <p:cNvPr id="2" name="Picture 1">
              <a:extLst>
                <a:ext uri="{FF2B5EF4-FFF2-40B4-BE49-F238E27FC236}">
                  <a16:creationId xmlns:a16="http://schemas.microsoft.com/office/drawing/2014/main" id="{EE0D88C8-6943-7879-08CD-819223E6E8F7}"/>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5047089" y="2534891"/>
              <a:ext cx="350267" cy="248874"/>
            </a:xfrm>
            <a:prstGeom prst="rect">
              <a:avLst/>
            </a:prstGeom>
            <a:effectLst>
              <a:glow rad="85694">
                <a:schemeClr val="tx1">
                  <a:alpha val="70070"/>
                </a:schemeClr>
              </a:glow>
            </a:effectLst>
          </p:spPr>
        </p:pic>
        <p:sp>
          <p:nvSpPr>
            <p:cNvPr id="3" name="TextBox 2">
              <a:extLst>
                <a:ext uri="{FF2B5EF4-FFF2-40B4-BE49-F238E27FC236}">
                  <a16:creationId xmlns:a16="http://schemas.microsoft.com/office/drawing/2014/main" id="{7EB87B40-08EC-21D0-565C-C7B727841DF0}"/>
                </a:ext>
              </a:extLst>
            </p:cNvPr>
            <p:cNvSpPr txBox="1"/>
            <p:nvPr/>
          </p:nvSpPr>
          <p:spPr>
            <a:xfrm>
              <a:off x="5288135" y="2441467"/>
              <a:ext cx="5361622" cy="430887"/>
            </a:xfrm>
            <a:prstGeom prst="rect">
              <a:avLst/>
            </a:prstGeom>
            <a:noFill/>
          </p:spPr>
          <p:txBody>
            <a:bodyPr wrap="square">
              <a:spAutoFit/>
            </a:bodyPr>
            <a:lstStyle/>
            <a:p>
              <a:pPr>
                <a:lnSpc>
                  <a:spcPct val="150000"/>
                </a:lnSpc>
              </a:pPr>
              <a:r>
                <a:rPr lang="en-GB" sz="1600" dirty="0">
                  <a:solidFill>
                    <a:schemeClr val="bg1"/>
                  </a:solidFill>
                  <a:effectLst>
                    <a:glow rad="177098">
                      <a:schemeClr val="tx1">
                        <a:alpha val="80366"/>
                      </a:schemeClr>
                    </a:glow>
                  </a:effectLst>
                  <a:latin typeface="Linkpen 17a Print" panose="03050602060000000000" pitchFamily="66" charset="77"/>
                </a:rPr>
                <a:t>An engraving of Norwich from around 1870.</a:t>
              </a:r>
            </a:p>
          </p:txBody>
        </p:sp>
      </p:grpSp>
    </p:spTree>
    <p:extLst>
      <p:ext uri="{BB962C8B-B14F-4D97-AF65-F5344CB8AC3E}">
        <p14:creationId xmlns:p14="http://schemas.microsoft.com/office/powerpoint/2010/main" val="366050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F9FB341-D878-3211-37F8-3490AAD9B6BF}"/>
            </a:ext>
          </a:extLst>
        </p:cNvPr>
        <p:cNvGrpSpPr/>
        <p:nvPr/>
      </p:nvGrpSpPr>
      <p:grpSpPr>
        <a:xfrm>
          <a:off x="0" y="0"/>
          <a:ext cx="0" cy="0"/>
          <a:chOff x="0" y="0"/>
          <a:chExt cx="0" cy="0"/>
        </a:xfrm>
      </p:grpSpPr>
      <p:sp>
        <p:nvSpPr>
          <p:cNvPr id="18" name="Title 3">
            <a:extLst>
              <a:ext uri="{FF2B5EF4-FFF2-40B4-BE49-F238E27FC236}">
                <a16:creationId xmlns:a16="http://schemas.microsoft.com/office/drawing/2014/main" id="{7995BBB0-BBBE-6994-198F-67645A2B3CED}"/>
              </a:ext>
            </a:extLst>
          </p:cNvPr>
          <p:cNvSpPr txBox="1">
            <a:spLocks/>
          </p:cNvSpPr>
          <p:nvPr/>
        </p:nvSpPr>
        <p:spPr>
          <a:xfrm>
            <a:off x="1524000" y="-1373538"/>
            <a:ext cx="9144000" cy="103103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t>Coleman’s Mustard</a:t>
            </a:r>
            <a:endParaRPr lang="en-US" dirty="0"/>
          </a:p>
        </p:txBody>
      </p:sp>
      <p:sp>
        <p:nvSpPr>
          <p:cNvPr id="4" name="Title 3">
            <a:extLst>
              <a:ext uri="{FF2B5EF4-FFF2-40B4-BE49-F238E27FC236}">
                <a16:creationId xmlns:a16="http://schemas.microsoft.com/office/drawing/2014/main" id="{8E90EFFB-17EF-8262-B4C9-919198188509}"/>
              </a:ext>
            </a:extLst>
          </p:cNvPr>
          <p:cNvSpPr>
            <a:spLocks noGrp="1"/>
          </p:cNvSpPr>
          <p:nvPr>
            <p:ph type="ctrTitle"/>
          </p:nvPr>
        </p:nvSpPr>
        <p:spPr>
          <a:xfrm>
            <a:off x="1524000" y="-1386791"/>
            <a:ext cx="9144000" cy="1031030"/>
          </a:xfrm>
        </p:spPr>
        <p:txBody>
          <a:bodyPr/>
          <a:lstStyle/>
          <a:p>
            <a:r>
              <a:rPr lang="en-US" dirty="0"/>
              <a:t>Coleman’s Mustard</a:t>
            </a:r>
          </a:p>
        </p:txBody>
      </p:sp>
      <p:sp>
        <p:nvSpPr>
          <p:cNvPr id="11" name="TextBox 10">
            <a:extLst>
              <a:ext uri="{FF2B5EF4-FFF2-40B4-BE49-F238E27FC236}">
                <a16:creationId xmlns:a16="http://schemas.microsoft.com/office/drawing/2014/main" id="{20F1C83A-AEA9-A332-5AC0-FDEE85E23648}"/>
              </a:ext>
            </a:extLst>
          </p:cNvPr>
          <p:cNvSpPr txBox="1"/>
          <p:nvPr/>
        </p:nvSpPr>
        <p:spPr>
          <a:xfrm>
            <a:off x="0" y="-83093"/>
            <a:ext cx="4893733"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are the most well-known brands from Norwich?</a:t>
            </a:r>
          </a:p>
        </p:txBody>
      </p:sp>
      <p:sp>
        <p:nvSpPr>
          <p:cNvPr id="7" name="Title 1">
            <a:extLst>
              <a:ext uri="{FF2B5EF4-FFF2-40B4-BE49-F238E27FC236}">
                <a16:creationId xmlns:a16="http://schemas.microsoft.com/office/drawing/2014/main" id="{9C3B964E-9B34-E768-F78E-EA6999089344}"/>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Colman’s Mustard</a:t>
            </a:r>
          </a:p>
        </p:txBody>
      </p:sp>
      <p:sp>
        <p:nvSpPr>
          <p:cNvPr id="8" name="TextBox 7">
            <a:extLst>
              <a:ext uri="{FF2B5EF4-FFF2-40B4-BE49-F238E27FC236}">
                <a16:creationId xmlns:a16="http://schemas.microsoft.com/office/drawing/2014/main" id="{D73B3169-073D-A9EF-8610-C03E926085FE}"/>
              </a:ext>
            </a:extLst>
          </p:cNvPr>
          <p:cNvSpPr txBox="1"/>
          <p:nvPr/>
        </p:nvSpPr>
        <p:spPr>
          <a:xfrm>
            <a:off x="494270" y="1476917"/>
            <a:ext cx="6582392" cy="300877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Norwich became famous not just for its industries and markets, but also for the brilliant businesses that started during the Industrial Revolution and grew into national icons. </a:t>
            </a:r>
          </a:p>
          <a:p>
            <a:pPr>
              <a:lnSpc>
                <a:spcPct val="150000"/>
              </a:lnSpc>
            </a:pPr>
            <a:endParaRPr lang="en-GB" sz="1600">
              <a:latin typeface="Linkpen 17a Print" panose="03050602060000000000" pitchFamily="66" charset="77"/>
            </a:endParaRPr>
          </a:p>
          <a:p>
            <a:pPr>
              <a:lnSpc>
                <a:spcPct val="150000"/>
              </a:lnSpc>
            </a:pPr>
            <a:r>
              <a:rPr lang="en-GB" sz="1600">
                <a:latin typeface="Linkpen 17a Print" panose="03050602060000000000" pitchFamily="66" charset="77"/>
              </a:rPr>
              <a:t>One </a:t>
            </a:r>
            <a:r>
              <a:rPr lang="en-GB" sz="1600" dirty="0">
                <a:latin typeface="Linkpen 17a Print" panose="03050602060000000000" pitchFamily="66" charset="77"/>
              </a:rPr>
              <a:t>of the best-known of these is Colman’s Mustard. The story of Colman’s began in 1814 when Jeremiah Colman set up a small mill at Stoke Holy Cross, just outside Norwich. Colman’s Mustard soon became popular for its strong, distinctive flavour, and its reputation for quality spread quickly. </a:t>
            </a:r>
          </a:p>
        </p:txBody>
      </p:sp>
      <p:pic>
        <p:nvPicPr>
          <p:cNvPr id="17" name="Picture 16" descr="A photo of an old yellow box that had red lines on it, Coleman's mustard is written on the front in bold red letters. A picture of the mustard is on the front. To the right it says &quot;penny tin&quot; and to the left it says &quot;By special appointment to the King&quot;.">
            <a:extLst>
              <a:ext uri="{FF2B5EF4-FFF2-40B4-BE49-F238E27FC236}">
                <a16:creationId xmlns:a16="http://schemas.microsoft.com/office/drawing/2014/main" id="{6D813918-00E2-1D39-0265-1C5E9FB0B3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25252" y="1216919"/>
            <a:ext cx="4417391" cy="4014872"/>
          </a:xfrm>
          <a:prstGeom prst="rect">
            <a:avLst/>
          </a:prstGeom>
        </p:spPr>
      </p:pic>
      <p:pic>
        <p:nvPicPr>
          <p:cNvPr id="12" name="Picture 11">
            <a:extLst>
              <a:ext uri="{FF2B5EF4-FFF2-40B4-BE49-F238E27FC236}">
                <a16:creationId xmlns:a16="http://schemas.microsoft.com/office/drawing/2014/main" id="{E2771BDF-E918-0E73-940F-D402F84F696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3287" y="-83093"/>
            <a:ext cx="1298712" cy="1350280"/>
          </a:xfrm>
          <a:prstGeom prst="rect">
            <a:avLst/>
          </a:prstGeom>
        </p:spPr>
      </p:pic>
      <p:sp>
        <p:nvSpPr>
          <p:cNvPr id="10" name="TextBox 9">
            <a:extLst>
              <a:ext uri="{FF2B5EF4-FFF2-40B4-BE49-F238E27FC236}">
                <a16:creationId xmlns:a16="http://schemas.microsoft.com/office/drawing/2014/main" id="{51FC349E-FAF4-57F8-82B2-FD70F402F7A3}"/>
              </a:ext>
            </a:extLst>
          </p:cNvPr>
          <p:cNvSpPr txBox="1"/>
          <p:nvPr/>
        </p:nvSpPr>
        <p:spPr>
          <a:xfrm>
            <a:off x="494269" y="5295305"/>
            <a:ext cx="1122359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the mid-19th century, the company had moved to a larger factory near the city centre, and its iconic yellow tins became a familiar sight in kitchens across the country. </a:t>
            </a:r>
          </a:p>
        </p:txBody>
      </p:sp>
    </p:spTree>
    <p:extLst>
      <p:ext uri="{BB962C8B-B14F-4D97-AF65-F5344CB8AC3E}">
        <p14:creationId xmlns:p14="http://schemas.microsoft.com/office/powerpoint/2010/main" val="30876634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0"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BEF2E35-317C-4DD7-785D-D987BD1CE5A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2D311B4-F099-F99C-256C-8D84A2DFAFBE}"/>
              </a:ext>
            </a:extLst>
          </p:cNvPr>
          <p:cNvSpPr>
            <a:spLocks noGrp="1"/>
          </p:cNvSpPr>
          <p:nvPr>
            <p:ph type="ctrTitle"/>
          </p:nvPr>
        </p:nvSpPr>
        <p:spPr>
          <a:xfrm>
            <a:off x="1524000" y="-1315243"/>
            <a:ext cx="9144000" cy="1031030"/>
          </a:xfrm>
        </p:spPr>
        <p:txBody>
          <a:bodyPr/>
          <a:lstStyle/>
          <a:p>
            <a:r>
              <a:rPr lang="en-US" dirty="0"/>
              <a:t>Caley’s Chocolate</a:t>
            </a:r>
          </a:p>
        </p:txBody>
      </p:sp>
      <p:sp>
        <p:nvSpPr>
          <p:cNvPr id="11" name="TextBox 10">
            <a:extLst>
              <a:ext uri="{FF2B5EF4-FFF2-40B4-BE49-F238E27FC236}">
                <a16:creationId xmlns:a16="http://schemas.microsoft.com/office/drawing/2014/main" id="{920B01B4-F481-AE82-263B-245771ADFF33}"/>
              </a:ext>
            </a:extLst>
          </p:cNvPr>
          <p:cNvSpPr txBox="1"/>
          <p:nvPr/>
        </p:nvSpPr>
        <p:spPr>
          <a:xfrm>
            <a:off x="0" y="-83093"/>
            <a:ext cx="4893733"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are the most well-known brands from Norwich?</a:t>
            </a:r>
          </a:p>
        </p:txBody>
      </p:sp>
      <p:sp>
        <p:nvSpPr>
          <p:cNvPr id="7" name="Title 1">
            <a:extLst>
              <a:ext uri="{FF2B5EF4-FFF2-40B4-BE49-F238E27FC236}">
                <a16:creationId xmlns:a16="http://schemas.microsoft.com/office/drawing/2014/main" id="{BADD7EC7-BD0F-740F-11E4-C782BC802FD0}"/>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Caley’s Chocolate</a:t>
            </a:r>
          </a:p>
        </p:txBody>
      </p:sp>
      <p:sp>
        <p:nvSpPr>
          <p:cNvPr id="8" name="TextBox 7">
            <a:extLst>
              <a:ext uri="{FF2B5EF4-FFF2-40B4-BE49-F238E27FC236}">
                <a16:creationId xmlns:a16="http://schemas.microsoft.com/office/drawing/2014/main" id="{14501AFB-CBAE-588B-9A6A-41232609E03B}"/>
              </a:ext>
            </a:extLst>
          </p:cNvPr>
          <p:cNvSpPr txBox="1"/>
          <p:nvPr/>
        </p:nvSpPr>
        <p:spPr>
          <a:xfrm>
            <a:off x="494268" y="1476917"/>
            <a:ext cx="6284406" cy="2487219"/>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Another famous Norwich business was Caley’s Chocolate. Founded in 1883 by Albert J. Caley, this company began by producing drinks before quickly moving to cocoa and chocolate.</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As production methods improved during the Industrial Revolution, Caley’s Chocolate expanded rapidly. </a:t>
            </a:r>
          </a:p>
        </p:txBody>
      </p:sp>
      <p:grpSp>
        <p:nvGrpSpPr>
          <p:cNvPr id="20" name="Group 19" descr="A photograph of the front of a chocolate bar wrapper, there is a building spread across a yellow background, there is a water way at the bottom with boats. R=The text says Caley's Assorted Chocolates in red and back font. The bottom text says Fleur de Lys works. Norwich, England.">
            <a:extLst>
              <a:ext uri="{FF2B5EF4-FFF2-40B4-BE49-F238E27FC236}">
                <a16:creationId xmlns:a16="http://schemas.microsoft.com/office/drawing/2014/main" id="{29DACBAE-9462-7150-766C-D768BCFEE662}"/>
              </a:ext>
            </a:extLst>
          </p:cNvPr>
          <p:cNvGrpSpPr/>
          <p:nvPr/>
        </p:nvGrpSpPr>
        <p:grpSpPr>
          <a:xfrm>
            <a:off x="6876769" y="1557770"/>
            <a:ext cx="4665874" cy="2633888"/>
            <a:chOff x="6876769" y="1545383"/>
            <a:chExt cx="4665874" cy="2633888"/>
          </a:xfrm>
        </p:grpSpPr>
        <p:pic>
          <p:nvPicPr>
            <p:cNvPr id="6" name="Picture 5">
              <a:extLst>
                <a:ext uri="{FF2B5EF4-FFF2-40B4-BE49-F238E27FC236}">
                  <a16:creationId xmlns:a16="http://schemas.microsoft.com/office/drawing/2014/main" id="{73B61AA4-464F-61DF-FDA5-BAFA5B8493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30562" y="1545383"/>
              <a:ext cx="4512081" cy="2376899"/>
            </a:xfrm>
            <a:prstGeom prst="rect">
              <a:avLst/>
            </a:prstGeom>
            <a:ln w="28575">
              <a:solidFill>
                <a:schemeClr val="tx1"/>
              </a:solidFill>
            </a:ln>
          </p:spPr>
        </p:pic>
        <p:sp>
          <p:nvSpPr>
            <p:cNvPr id="19" name="TextBox 18">
              <a:extLst>
                <a:ext uri="{FF2B5EF4-FFF2-40B4-BE49-F238E27FC236}">
                  <a16:creationId xmlns:a16="http://schemas.microsoft.com/office/drawing/2014/main" id="{A7DAC075-AC70-9D54-FE0C-3EAE5C767564}"/>
                </a:ext>
              </a:extLst>
            </p:cNvPr>
            <p:cNvSpPr txBox="1"/>
            <p:nvPr/>
          </p:nvSpPr>
          <p:spPr>
            <a:xfrm>
              <a:off x="6876769" y="3925355"/>
              <a:ext cx="2811988" cy="253916"/>
            </a:xfrm>
            <a:prstGeom prst="rect">
              <a:avLst/>
            </a:prstGeom>
            <a:noFill/>
          </p:spPr>
          <p:txBody>
            <a:bodyPr wrap="none" rtlCol="0">
              <a:spAutoFit/>
            </a:bodyPr>
            <a:lstStyle/>
            <a:p>
              <a:r>
                <a:rPr lang="en-GB" sz="1050" dirty="0">
                  <a:solidFill>
                    <a:schemeClr val="bg1">
                      <a:lumMod val="65000"/>
                    </a:schemeClr>
                  </a:solidFill>
                  <a:latin typeface="Arial" panose="020B0604020202020204" pitchFamily="34" charset="0"/>
                  <a:cs typeface="Arial" panose="020B0604020202020204" pitchFamily="34" charset="0"/>
                </a:rPr>
                <a:t>© Public Domain from Wikimedia Commons</a:t>
              </a:r>
            </a:p>
          </p:txBody>
        </p:sp>
      </p:grpSp>
      <p:pic>
        <p:nvPicPr>
          <p:cNvPr id="18" name="magnifying glass" descr="Magnifying glass.">
            <a:extLst>
              <a:ext uri="{FF2B5EF4-FFF2-40B4-BE49-F238E27FC236}">
                <a16:creationId xmlns:a16="http://schemas.microsoft.com/office/drawing/2014/main" id="{FD33AB66-2E27-29E0-008F-636103A03BE8}"/>
              </a:ext>
              <a:ext uri="{C183D7F6-B498-43B3-948B-1728B52AA6E4}">
                <adec:decorative xmlns:adec="http://schemas.microsoft.com/office/drawing/2017/decorative" val="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68000" y="3285931"/>
            <a:ext cx="1047236" cy="1221776"/>
          </a:xfrm>
          <a:prstGeom prst="rect">
            <a:avLst/>
          </a:prstGeom>
        </p:spPr>
      </p:pic>
      <p:pic>
        <p:nvPicPr>
          <p:cNvPr id="10" name="Picture 9">
            <a:extLst>
              <a:ext uri="{FF2B5EF4-FFF2-40B4-BE49-F238E27FC236}">
                <a16:creationId xmlns:a16="http://schemas.microsoft.com/office/drawing/2014/main" id="{56CDF66E-9928-35E0-F372-4AEC84874A6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93287" y="-83093"/>
            <a:ext cx="1298712" cy="1350280"/>
          </a:xfrm>
          <a:prstGeom prst="rect">
            <a:avLst/>
          </a:prstGeom>
        </p:spPr>
      </p:pic>
      <p:sp>
        <p:nvSpPr>
          <p:cNvPr id="9" name="TextBox 8">
            <a:extLst>
              <a:ext uri="{FF2B5EF4-FFF2-40B4-BE49-F238E27FC236}">
                <a16:creationId xmlns:a16="http://schemas.microsoft.com/office/drawing/2014/main" id="{C2DAC323-8B32-573B-C4FC-8A59E7A4E1ED}"/>
              </a:ext>
            </a:extLst>
          </p:cNvPr>
          <p:cNvSpPr txBox="1"/>
          <p:nvPr/>
        </p:nvSpPr>
        <p:spPr>
          <a:xfrm>
            <a:off x="494269" y="4236804"/>
            <a:ext cx="11048374"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Caley’s treats were enjoyed by people of all ages, and the sweet taste of its chocolates became famous around the world.</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 company became especially famous for its “Marching Chocolate,” which was designed to give energy to soldiers during World War I. </a:t>
            </a:r>
          </a:p>
        </p:txBody>
      </p:sp>
      <p:grpSp>
        <p:nvGrpSpPr>
          <p:cNvPr id="12" name="Back button" descr="Back button">
            <a:extLst>
              <a:ext uri="{FF2B5EF4-FFF2-40B4-BE49-F238E27FC236}">
                <a16:creationId xmlns:a16="http://schemas.microsoft.com/office/drawing/2014/main" id="{0A09DBD5-7736-6191-D8F3-928D1477E0DE}"/>
              </a:ext>
            </a:extLst>
          </p:cNvPr>
          <p:cNvGrpSpPr/>
          <p:nvPr/>
        </p:nvGrpSpPr>
        <p:grpSpPr>
          <a:xfrm>
            <a:off x="-140494" y="-121444"/>
            <a:ext cx="12472988" cy="7100888"/>
            <a:chOff x="-128587" y="-122165"/>
            <a:chExt cx="12472988" cy="7100888"/>
          </a:xfrm>
        </p:grpSpPr>
        <p:sp>
          <p:nvSpPr>
            <p:cNvPr id="15" name="Rectangle black">
              <a:extLst>
                <a:ext uri="{FF2B5EF4-FFF2-40B4-BE49-F238E27FC236}">
                  <a16:creationId xmlns:a16="http://schemas.microsoft.com/office/drawing/2014/main" id="{68989297-BD3C-D1E2-98CE-24F6EFB4166D}"/>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back">
              <a:extLst>
                <a:ext uri="{FF2B5EF4-FFF2-40B4-BE49-F238E27FC236}">
                  <a16:creationId xmlns:a16="http://schemas.microsoft.com/office/drawing/2014/main" id="{29FBD3D4-896F-7208-D363-134F66D3C4FE}"/>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21" name="Group 20" descr="A photograph of the front of a chocolate bar wrapper, there is a building spread across a yellow background, there is a water way at the bottom with boats. R=The text says Caley's Assorted Chocolates in red and back font. The bottom text says Fleur de Lys works. Norwich, England.">
            <a:extLst>
              <a:ext uri="{FF2B5EF4-FFF2-40B4-BE49-F238E27FC236}">
                <a16:creationId xmlns:a16="http://schemas.microsoft.com/office/drawing/2014/main" id="{7F6233DB-0709-5170-B91C-C59C7D968A87}"/>
              </a:ext>
            </a:extLst>
          </p:cNvPr>
          <p:cNvGrpSpPr/>
          <p:nvPr/>
        </p:nvGrpSpPr>
        <p:grpSpPr>
          <a:xfrm>
            <a:off x="919752" y="887124"/>
            <a:ext cx="10197408" cy="5365602"/>
            <a:chOff x="6778674" y="1052270"/>
            <a:chExt cx="5454504" cy="2870013"/>
          </a:xfrm>
        </p:grpSpPr>
        <p:pic>
          <p:nvPicPr>
            <p:cNvPr id="22" name="Picture 21">
              <a:extLst>
                <a:ext uri="{FF2B5EF4-FFF2-40B4-BE49-F238E27FC236}">
                  <a16:creationId xmlns:a16="http://schemas.microsoft.com/office/drawing/2014/main" id="{04CB4096-176E-1BA1-42C2-F0384130968F}"/>
                </a:ext>
              </a:extLst>
            </p:cNvPr>
            <p:cNvPicPr>
              <a:picLocks noChangeAspect="1"/>
            </p:cNvPicPr>
            <p:nvPr/>
          </p:nvPicPr>
          <p:blipFill>
            <a:blip r:embed="rId7"/>
            <a:stretch>
              <a:fillRect/>
            </a:stretch>
          </p:blipFill>
          <p:spPr>
            <a:xfrm>
              <a:off x="6778674" y="1061557"/>
              <a:ext cx="5430531" cy="2860726"/>
            </a:xfrm>
            <a:prstGeom prst="rect">
              <a:avLst/>
            </a:prstGeom>
            <a:ln w="28575">
              <a:solidFill>
                <a:schemeClr val="tx1"/>
              </a:solidFill>
            </a:ln>
          </p:spPr>
        </p:pic>
        <p:sp>
          <p:nvSpPr>
            <p:cNvPr id="23" name="TextBox 22">
              <a:extLst>
                <a:ext uri="{FF2B5EF4-FFF2-40B4-BE49-F238E27FC236}">
                  <a16:creationId xmlns:a16="http://schemas.microsoft.com/office/drawing/2014/main" id="{EDB4DA7B-42BF-2518-FA76-BB08704A2A5A}"/>
                </a:ext>
              </a:extLst>
            </p:cNvPr>
            <p:cNvSpPr txBox="1"/>
            <p:nvPr/>
          </p:nvSpPr>
          <p:spPr>
            <a:xfrm rot="5400000">
              <a:off x="11413216" y="1736415"/>
              <a:ext cx="1504107" cy="135817"/>
            </a:xfrm>
            <a:prstGeom prst="rect">
              <a:avLst/>
            </a:prstGeom>
            <a:noFill/>
          </p:spPr>
          <p:txBody>
            <a:bodyPr wrap="none" rtlCol="0">
              <a:spAutoFit/>
            </a:bodyPr>
            <a:lstStyle/>
            <a:p>
              <a:r>
                <a:rPr lang="en-GB" sz="1050" dirty="0">
                  <a:solidFill>
                    <a:schemeClr val="accent4">
                      <a:lumMod val="50000"/>
                    </a:schemeClr>
                  </a:solidFill>
                  <a:latin typeface="Arial" panose="020B0604020202020204" pitchFamily="34" charset="0"/>
                  <a:cs typeface="Arial" panose="020B0604020202020204" pitchFamily="34" charset="0"/>
                </a:rPr>
                <a:t>© Public Domain from Wikimedia Commons</a:t>
              </a:r>
            </a:p>
          </p:txBody>
        </p:sp>
      </p:grpSp>
    </p:spTree>
    <p:extLst>
      <p:ext uri="{BB962C8B-B14F-4D97-AF65-F5344CB8AC3E}">
        <p14:creationId xmlns:p14="http://schemas.microsoft.com/office/powerpoint/2010/main" val="39854233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fade">
                                      <p:cBhvr>
                                        <p:cTn id="27" dur="500"/>
                                        <p:tgtEl>
                                          <p:spTgt spid="9">
                                            <p:txEl>
                                              <p:pRg st="2" end="2"/>
                                            </p:txEl>
                                          </p:spTgt>
                                        </p:tgtEl>
                                      </p:cBhvr>
                                    </p:animEffect>
                                  </p:childTnLst>
                                </p:cTn>
                              </p:par>
                            </p:childTnLst>
                          </p:cTn>
                        </p:par>
                        <p:par>
                          <p:cTn id="28" fill="hold">
                            <p:stCondLst>
                              <p:cond delay="3000"/>
                            </p:stCondLst>
                            <p:childTnLst>
                              <p:par>
                                <p:cTn id="29" presetID="2" presetClass="entr" presetSubtype="2" decel="5000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18"/>
                    </p:tgtEl>
                  </p:cond>
                </p:stCondLst>
                <p:endSync evt="end" delay="0">
                  <p:rtn val="all"/>
                </p:endSync>
                <p:childTnLst>
                  <p:par>
                    <p:cTn id="34" fill="hold">
                      <p:stCondLst>
                        <p:cond delay="0"/>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53" presetClass="entr" presetSubtype="16"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childTnLst>
                          </p:cTn>
                        </p:par>
                      </p:childTnLst>
                    </p:cTn>
                  </p:par>
                </p:childTnLst>
              </p:cTn>
              <p:nextCondLst>
                <p:cond evt="onClick" delay="0">
                  <p:tgtEl>
                    <p:spTgt spid="18"/>
                  </p:tgtEl>
                </p:cond>
              </p:nextCondLst>
            </p:seq>
            <p:seq concurrent="1" nextAc="seek">
              <p:cTn id="44" restart="whenNotActive" fill="hold" evtFilter="cancelBubble" nodeType="interactiveSeq">
                <p:stCondLst>
                  <p:cond evt="onClick" delay="0">
                    <p:tgtEl>
                      <p:spTgt spid="12"/>
                    </p:tgtEl>
                  </p:cond>
                </p:stCondLst>
                <p:endSync evt="end" delay="0">
                  <p:rtn val="all"/>
                </p:endSync>
                <p:childTnLst>
                  <p:par>
                    <p:cTn id="45" fill="hold">
                      <p:stCondLst>
                        <p:cond delay="0"/>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21"/>
                                        </p:tgtEl>
                                      </p:cBhvr>
                                    </p:animEffect>
                                    <p:set>
                                      <p:cBhvr>
                                        <p:cTn id="52"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7" grpId="0"/>
      <p:bldP spid="8" grpId="0" uiExpand="1" build="allAtOnce"/>
      <p:bldP spid="9"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E792A0-8A35-E8C3-5A4E-303401DD2E9B}"/>
              </a:ext>
            </a:extLst>
          </p:cNvPr>
          <p:cNvSpPr>
            <a:spLocks noGrp="1"/>
          </p:cNvSpPr>
          <p:nvPr>
            <p:ph type="ctrTitle"/>
          </p:nvPr>
        </p:nvSpPr>
        <p:spPr>
          <a:xfrm>
            <a:off x="1524000" y="-1313390"/>
            <a:ext cx="9144000" cy="1077218"/>
          </a:xfrm>
        </p:spPr>
        <p:txBody>
          <a:bodyPr/>
          <a:lstStyle/>
          <a:p>
            <a:r>
              <a:rPr lang="en-US" dirty="0"/>
              <a:t>Questions</a:t>
            </a:r>
          </a:p>
        </p:txBody>
      </p:sp>
      <p:grpSp>
        <p:nvGrpSpPr>
          <p:cNvPr id="14" name="Group 13" descr="How did Norwich develop as a centre of trade?&#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0" y="869847"/>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Norwich develop as a centre of trade?</a:t>
              </a:r>
            </a:p>
          </p:txBody>
        </p:sp>
      </p:grpSp>
      <p:grpSp>
        <p:nvGrpSpPr>
          <p:cNvPr id="17" name="Group 16" descr="What industries were important to Norwich?&#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1023038"/>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industries were important to Norwich?</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1542680" y="2753413"/>
            <a:ext cx="9023720" cy="1077218"/>
          </a:xfrm>
          <a:prstGeom prst="rect">
            <a:avLst/>
          </a:prstGeom>
          <a:noFill/>
        </p:spPr>
        <p:txBody>
          <a:bodyPr wrap="square">
            <a:spAutoFit/>
          </a:bodyPr>
          <a:lstStyle/>
          <a:p>
            <a:pPr algn="ctr"/>
            <a:r>
              <a:rPr lang="en-GB" sz="3200" dirty="0">
                <a:solidFill>
                  <a:srgbClr val="B65379"/>
                </a:solidFill>
                <a:latin typeface="Superclarendon Rg" panose="02000505080000020003" pitchFamily="2" charset="77"/>
              </a:rPr>
              <a:t>What famous businesses and brands come from Norwich? </a:t>
            </a:r>
          </a:p>
        </p:txBody>
      </p:sp>
      <p:grpSp>
        <p:nvGrpSpPr>
          <p:cNvPr id="20" name="Group 19" descr="How did the Industrial Revolution influence Norwich?&#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453877"/>
              <a:ext cx="523729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Industrial Revolution influence Norwich?</a:t>
              </a:r>
            </a:p>
          </p:txBody>
        </p:sp>
      </p:grpSp>
      <p:grpSp>
        <p:nvGrpSpPr>
          <p:cNvPr id="23" name="Group 22" descr="What are the most well-known brands from Norwich?&#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437354"/>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are the most well-known brands from Norwich?</a:t>
              </a:r>
            </a:p>
          </p:txBody>
        </p:sp>
      </p:grpSp>
      <p:pic>
        <p:nvPicPr>
          <p:cNvPr id="2" name="Picture 1">
            <a:extLst>
              <a:ext uri="{FF2B5EF4-FFF2-40B4-BE49-F238E27FC236}">
                <a16:creationId xmlns:a16="http://schemas.microsoft.com/office/drawing/2014/main" id="{9F70B211-ECAB-EA27-AC59-C5A6F9EE344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806FDBB-B739-26FE-79F2-1F54AE9063E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A8CF396-8BAD-9EAF-7B81-434BFF839383}"/>
              </a:ext>
            </a:extLst>
          </p:cNvPr>
          <p:cNvSpPr>
            <a:spLocks noGrp="1"/>
          </p:cNvSpPr>
          <p:nvPr>
            <p:ph type="ctrTitle"/>
          </p:nvPr>
        </p:nvSpPr>
        <p:spPr>
          <a:xfrm>
            <a:off x="1524000" y="-1427296"/>
            <a:ext cx="9144000" cy="1238496"/>
          </a:xfrm>
        </p:spPr>
        <p:txBody>
          <a:bodyPr/>
          <a:lstStyle/>
          <a:p>
            <a:r>
              <a:rPr lang="en-US" dirty="0"/>
              <a:t>Start-rite</a:t>
            </a:r>
          </a:p>
        </p:txBody>
      </p:sp>
      <p:sp>
        <p:nvSpPr>
          <p:cNvPr id="11" name="TextBox 10">
            <a:extLst>
              <a:ext uri="{FF2B5EF4-FFF2-40B4-BE49-F238E27FC236}">
                <a16:creationId xmlns:a16="http://schemas.microsoft.com/office/drawing/2014/main" id="{DF6AB94B-B0E8-5B41-336D-A55A8CDC3CAD}"/>
              </a:ext>
            </a:extLst>
          </p:cNvPr>
          <p:cNvSpPr txBox="1"/>
          <p:nvPr/>
        </p:nvSpPr>
        <p:spPr>
          <a:xfrm>
            <a:off x="0" y="-83093"/>
            <a:ext cx="4893733"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are the most well-known brands from Norwich?</a:t>
            </a:r>
          </a:p>
        </p:txBody>
      </p:sp>
      <p:sp>
        <p:nvSpPr>
          <p:cNvPr id="7" name="Title 1">
            <a:extLst>
              <a:ext uri="{FF2B5EF4-FFF2-40B4-BE49-F238E27FC236}">
                <a16:creationId xmlns:a16="http://schemas.microsoft.com/office/drawing/2014/main" id="{8D5413C1-080E-9D8F-9A51-DF1E36778706}"/>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Start-rite Shoes</a:t>
            </a:r>
          </a:p>
        </p:txBody>
      </p:sp>
      <p:sp>
        <p:nvSpPr>
          <p:cNvPr id="8" name="TextBox 7">
            <a:extLst>
              <a:ext uri="{FF2B5EF4-FFF2-40B4-BE49-F238E27FC236}">
                <a16:creationId xmlns:a16="http://schemas.microsoft.com/office/drawing/2014/main" id="{2F747D3F-30B9-D2BC-3DA2-9440FC47AD7B}"/>
              </a:ext>
            </a:extLst>
          </p:cNvPr>
          <p:cNvSpPr txBox="1"/>
          <p:nvPr/>
        </p:nvSpPr>
        <p:spPr>
          <a:xfrm>
            <a:off x="494269" y="1285103"/>
            <a:ext cx="6688409"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Start-rite is Britain's oldest shoemaker and one of the first manufacturers in Norfolk. It was established in 1792 in Norwich and became nationally famous thanks in part to an iconic poster which was displayed on the London Underground for 20 years from 1947.</a:t>
            </a:r>
            <a:br>
              <a:rPr lang="en-GB" sz="1600" dirty="0">
                <a:latin typeface="Linkpen 17a Print" panose="03050602060000000000" pitchFamily="66" charset="77"/>
              </a:rPr>
            </a:b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In 1955 Start-rite was granted a royal warrant and supplied footwear for Prince Charles, Prince William and Prince Harry when they were children. In 2016 Prince George was pictured wearing Start-rite shoes in an official portrait taken to commemorate the 90th birthday of the Queen.</a:t>
            </a:r>
          </a:p>
        </p:txBody>
      </p:sp>
      <p:grpSp>
        <p:nvGrpSpPr>
          <p:cNvPr id="10" name="Group 9" descr="A poster with a yellow road going into the distance, there are trees and fences lining the road. There are two children walking together on the road facing away from the viewer. The text at the top says &quot;Children's shoes will have far to go!&quot; The text under the children says &quot;Start-rite&quot; in bold red letters. The text under the logo says &quot;and they'll walk happily ever after&quot;.">
            <a:extLst>
              <a:ext uri="{FF2B5EF4-FFF2-40B4-BE49-F238E27FC236}">
                <a16:creationId xmlns:a16="http://schemas.microsoft.com/office/drawing/2014/main" id="{EC374CFB-8424-F29B-1567-698DF372BBF2}"/>
              </a:ext>
            </a:extLst>
          </p:cNvPr>
          <p:cNvGrpSpPr/>
          <p:nvPr/>
        </p:nvGrpSpPr>
        <p:grpSpPr>
          <a:xfrm>
            <a:off x="7373889" y="405400"/>
            <a:ext cx="4446951" cy="5959610"/>
            <a:chOff x="7373889" y="405400"/>
            <a:chExt cx="4446951" cy="5959610"/>
          </a:xfrm>
        </p:grpSpPr>
        <p:pic>
          <p:nvPicPr>
            <p:cNvPr id="6" name="Picture 5" descr="A poster of a children running on a yellow road&#10;&#10;AI-generated content may be incorrect.">
              <a:extLst>
                <a:ext uri="{FF2B5EF4-FFF2-40B4-BE49-F238E27FC236}">
                  <a16:creationId xmlns:a16="http://schemas.microsoft.com/office/drawing/2014/main" id="{EA040D43-C147-EC0F-8E60-D10E08E6E8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73889" y="492990"/>
              <a:ext cx="4168754" cy="5872020"/>
            </a:xfrm>
            <a:prstGeom prst="rect">
              <a:avLst/>
            </a:prstGeom>
            <a:ln w="28575">
              <a:solidFill>
                <a:schemeClr val="tx1"/>
              </a:solidFill>
            </a:ln>
          </p:spPr>
        </p:pic>
        <p:sp>
          <p:nvSpPr>
            <p:cNvPr id="9" name="TextBox 8">
              <a:extLst>
                <a:ext uri="{FF2B5EF4-FFF2-40B4-BE49-F238E27FC236}">
                  <a16:creationId xmlns:a16="http://schemas.microsoft.com/office/drawing/2014/main" id="{2F4F04E5-5AB7-D470-9A74-FAD11C20C390}"/>
                </a:ext>
              </a:extLst>
            </p:cNvPr>
            <p:cNvSpPr txBox="1"/>
            <p:nvPr/>
          </p:nvSpPr>
          <p:spPr>
            <a:xfrm rot="5400000">
              <a:off x="10918510" y="1061509"/>
              <a:ext cx="1558440" cy="246221"/>
            </a:xfrm>
            <a:prstGeom prst="rect">
              <a:avLst/>
            </a:prstGeom>
            <a:noFill/>
          </p:spPr>
          <p:txBody>
            <a:bodyPr wrap="none" rtlCol="0">
              <a:spAutoFit/>
            </a:bodyPr>
            <a:lstStyle/>
            <a:p>
              <a:r>
                <a:rPr lang="en-GB" sz="1000" dirty="0">
                  <a:solidFill>
                    <a:srgbClr val="BBBBB8"/>
                  </a:solidFill>
                  <a:latin typeface="Arial" panose="020B0604020202020204" pitchFamily="34" charset="0"/>
                  <a:cs typeface="Arial" panose="020B0604020202020204" pitchFamily="34" charset="0"/>
                </a:rPr>
                <a:t>© </a:t>
              </a:r>
              <a:r>
                <a:rPr lang="en-GB" sz="1000" dirty="0" err="1">
                  <a:solidFill>
                    <a:srgbClr val="BBBBB8"/>
                  </a:solidFill>
                  <a:latin typeface="Arial" panose="020B0604020202020204" pitchFamily="34" charset="0"/>
                  <a:cs typeface="Arial" panose="020B0604020202020204" pitchFamily="34" charset="0"/>
                </a:rPr>
                <a:t>Alamy</a:t>
              </a:r>
              <a:r>
                <a:rPr lang="en-GB" sz="1000" dirty="0">
                  <a:solidFill>
                    <a:srgbClr val="BBBBB8"/>
                  </a:solidFill>
                  <a:latin typeface="Arial" panose="020B0604020202020204" pitchFamily="34" charset="0"/>
                  <a:cs typeface="Arial" panose="020B0604020202020204" pitchFamily="34" charset="0"/>
                </a:rPr>
                <a:t> ref: BNCWBY  </a:t>
              </a:r>
            </a:p>
          </p:txBody>
        </p:sp>
      </p:grpSp>
      <p:pic>
        <p:nvPicPr>
          <p:cNvPr id="14" name="Picture 13">
            <a:extLst>
              <a:ext uri="{FF2B5EF4-FFF2-40B4-BE49-F238E27FC236}">
                <a16:creationId xmlns:a16="http://schemas.microsoft.com/office/drawing/2014/main" id="{99568013-FDC6-B779-7AD9-C2D8AC93B42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Tree>
    <p:extLst>
      <p:ext uri="{BB962C8B-B14F-4D97-AF65-F5344CB8AC3E}">
        <p14:creationId xmlns:p14="http://schemas.microsoft.com/office/powerpoint/2010/main" val="7155067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fade">
                                      <p:cBhvr>
                                        <p:cTn id="19"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71FF63C-29B0-9B6E-3033-01C387EE206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5269F0C-DFCA-21BF-C972-D5A7E7A40749}"/>
              </a:ext>
            </a:extLst>
          </p:cNvPr>
          <p:cNvSpPr>
            <a:spLocks noGrp="1"/>
          </p:cNvSpPr>
          <p:nvPr>
            <p:ph type="ctrTitle"/>
          </p:nvPr>
        </p:nvSpPr>
        <p:spPr>
          <a:xfrm>
            <a:off x="1524000" y="-1386791"/>
            <a:ext cx="9144000" cy="1031030"/>
          </a:xfrm>
        </p:spPr>
        <p:txBody>
          <a:bodyPr/>
          <a:lstStyle/>
          <a:p>
            <a:r>
              <a:rPr lang="en-US" dirty="0"/>
              <a:t>Norwich union</a:t>
            </a:r>
          </a:p>
        </p:txBody>
      </p:sp>
      <p:sp>
        <p:nvSpPr>
          <p:cNvPr id="11" name="TextBox 10">
            <a:extLst>
              <a:ext uri="{FF2B5EF4-FFF2-40B4-BE49-F238E27FC236}">
                <a16:creationId xmlns:a16="http://schemas.microsoft.com/office/drawing/2014/main" id="{073BB954-5670-013D-F76A-2D955881B799}"/>
              </a:ext>
            </a:extLst>
          </p:cNvPr>
          <p:cNvSpPr txBox="1"/>
          <p:nvPr/>
        </p:nvSpPr>
        <p:spPr>
          <a:xfrm>
            <a:off x="0" y="-83093"/>
            <a:ext cx="4893733"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are the most well-known brands from Norwich?</a:t>
            </a:r>
          </a:p>
        </p:txBody>
      </p:sp>
      <p:sp>
        <p:nvSpPr>
          <p:cNvPr id="7" name="Title 1">
            <a:extLst>
              <a:ext uri="{FF2B5EF4-FFF2-40B4-BE49-F238E27FC236}">
                <a16:creationId xmlns:a16="http://schemas.microsoft.com/office/drawing/2014/main" id="{6E7AFE3B-83EB-35AF-D2F2-5B13179B6FB7}"/>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Norwich Union</a:t>
            </a:r>
          </a:p>
        </p:txBody>
      </p:sp>
      <p:sp>
        <p:nvSpPr>
          <p:cNvPr id="8" name="TextBox 7">
            <a:extLst>
              <a:ext uri="{FF2B5EF4-FFF2-40B4-BE49-F238E27FC236}">
                <a16:creationId xmlns:a16="http://schemas.microsoft.com/office/drawing/2014/main" id="{8A517E54-10E5-5E58-3FA7-B23985649EC9}"/>
              </a:ext>
            </a:extLst>
          </p:cNvPr>
          <p:cNvSpPr txBox="1"/>
          <p:nvPr/>
        </p:nvSpPr>
        <p:spPr>
          <a:xfrm>
            <a:off x="494269" y="1476917"/>
            <a:ext cx="6125192" cy="264687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Thomas </a:t>
            </a:r>
            <a:r>
              <a:rPr lang="en-GB" sz="1600" dirty="0" err="1">
                <a:latin typeface="Linkpen 17a Print" panose="03050602060000000000" pitchFamily="66" charset="77"/>
              </a:rPr>
              <a:t>Bignold</a:t>
            </a:r>
            <a:r>
              <a:rPr lang="en-GB" sz="1600" dirty="0">
                <a:latin typeface="Linkpen 17a Print" panose="03050602060000000000" pitchFamily="66" charset="77"/>
              </a:rPr>
              <a:t>, a wine merchant and banker from Norwich, founded the Norwich Union in 1797 after he discovered that he couldn’t find anyone willing to insure him against the threat from highwaymen. He created an insurance company specifically to protect houses, stock, and merchandise.</a:t>
            </a:r>
          </a:p>
        </p:txBody>
      </p:sp>
      <p:sp>
        <p:nvSpPr>
          <p:cNvPr id="6" name="TextBox 5">
            <a:extLst>
              <a:ext uri="{FF2B5EF4-FFF2-40B4-BE49-F238E27FC236}">
                <a16:creationId xmlns:a16="http://schemas.microsoft.com/office/drawing/2014/main" id="{7EFA4813-B6F4-45AD-01D7-98AA97E13DA2}"/>
              </a:ext>
            </a:extLst>
          </p:cNvPr>
          <p:cNvSpPr txBox="1"/>
          <p:nvPr/>
        </p:nvSpPr>
        <p:spPr>
          <a:xfrm>
            <a:off x="732808" y="4398283"/>
            <a:ext cx="2295314"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2009, Norwich Union was rebranded as Aviva.</a:t>
            </a:r>
          </a:p>
        </p:txBody>
      </p:sp>
      <p:grpSp>
        <p:nvGrpSpPr>
          <p:cNvPr id="15" name="Group 14" descr="A logo that says Aviva in blue under a polygon shape with blue on the left, a yellow narrow triangle off centre and green on the right.">
            <a:extLst>
              <a:ext uri="{FF2B5EF4-FFF2-40B4-BE49-F238E27FC236}">
                <a16:creationId xmlns:a16="http://schemas.microsoft.com/office/drawing/2014/main" id="{5C3488B1-B1BE-8F72-9F80-4BF82766B3B2}"/>
              </a:ext>
            </a:extLst>
          </p:cNvPr>
          <p:cNvGrpSpPr/>
          <p:nvPr/>
        </p:nvGrpSpPr>
        <p:grpSpPr>
          <a:xfrm>
            <a:off x="2789583" y="3892399"/>
            <a:ext cx="3134820" cy="2394099"/>
            <a:chOff x="2714204" y="4056702"/>
            <a:chExt cx="3134820" cy="2394099"/>
          </a:xfrm>
        </p:grpSpPr>
        <p:pic>
          <p:nvPicPr>
            <p:cNvPr id="9" name="Picture 8">
              <a:extLst>
                <a:ext uri="{FF2B5EF4-FFF2-40B4-BE49-F238E27FC236}">
                  <a16:creationId xmlns:a16="http://schemas.microsoft.com/office/drawing/2014/main" id="{36BB6D6D-C768-4463-C303-CB3C92933F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4204" y="4056702"/>
              <a:ext cx="3134820" cy="2255600"/>
            </a:xfrm>
            <a:prstGeom prst="rect">
              <a:avLst/>
            </a:prstGeom>
          </p:spPr>
        </p:pic>
        <p:sp>
          <p:nvSpPr>
            <p:cNvPr id="12" name="TextBox 11">
              <a:extLst>
                <a:ext uri="{FF2B5EF4-FFF2-40B4-BE49-F238E27FC236}">
                  <a16:creationId xmlns:a16="http://schemas.microsoft.com/office/drawing/2014/main" id="{73CBA540-C5B3-B07D-FD03-F5965D62F455}"/>
                </a:ext>
              </a:extLst>
            </p:cNvPr>
            <p:cNvSpPr txBox="1"/>
            <p:nvPr/>
          </p:nvSpPr>
          <p:spPr>
            <a:xfrm>
              <a:off x="2714204" y="6173802"/>
              <a:ext cx="2956963" cy="276999"/>
            </a:xfrm>
            <a:prstGeom prst="rect">
              <a:avLst/>
            </a:prstGeom>
            <a:noFill/>
          </p:spPr>
          <p:txBody>
            <a:bodyPr wrap="none" rtlCol="0">
              <a:spAutoFit/>
            </a:bodyPr>
            <a:lstStyle/>
            <a:p>
              <a:r>
                <a:rPr lang="en-GB" sz="1200" dirty="0">
                  <a:solidFill>
                    <a:srgbClr val="BBBBB8"/>
                  </a:solidFill>
                  <a:latin typeface="Calibri" panose="020F0502020204030204" pitchFamily="34" charset="0"/>
                  <a:cs typeface="Calibri" panose="020F0502020204030204" pitchFamily="34" charset="0"/>
                </a:rPr>
                <a:t>© Public Domain from Wikimedia Commons</a:t>
              </a:r>
            </a:p>
          </p:txBody>
        </p:sp>
      </p:grpSp>
      <p:pic>
        <p:nvPicPr>
          <p:cNvPr id="18" name="Picture 17" descr="A metal emblem with a woman holding scales engraved into the circular part at the top with a wreath encircling the bottom half, a rectangle sits at the bottom. Norwich union is engraved into the metal.">
            <a:extLst>
              <a:ext uri="{FF2B5EF4-FFF2-40B4-BE49-F238E27FC236}">
                <a16:creationId xmlns:a16="http://schemas.microsoft.com/office/drawing/2014/main" id="{D4370A1A-4B3E-C215-2D3F-8D63E22CB08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26596" y="450574"/>
            <a:ext cx="5198477" cy="5998967"/>
          </a:xfrm>
          <a:prstGeom prst="rect">
            <a:avLst/>
          </a:prstGeom>
        </p:spPr>
      </p:pic>
      <p:pic>
        <p:nvPicPr>
          <p:cNvPr id="14" name="Picture 13">
            <a:extLst>
              <a:ext uri="{FF2B5EF4-FFF2-40B4-BE49-F238E27FC236}">
                <a16:creationId xmlns:a16="http://schemas.microsoft.com/office/drawing/2014/main" id="{FE6DCA3F-10A7-D553-A9FF-B618E1A208C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Tree>
    <p:extLst>
      <p:ext uri="{BB962C8B-B14F-4D97-AF65-F5344CB8AC3E}">
        <p14:creationId xmlns:p14="http://schemas.microsoft.com/office/powerpoint/2010/main" val="19398142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500"/>
                                        <p:tgtEl>
                                          <p:spTgt spid="6">
                                            <p:txEl>
                                              <p:pRg st="0" end="0"/>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6"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B4DFCEB-8D70-253D-C2D3-C9EA27C2B482}"/>
            </a:ext>
          </a:extLst>
        </p:cNvPr>
        <p:cNvGrpSpPr/>
        <p:nvPr/>
      </p:nvGrpSpPr>
      <p:grpSpPr>
        <a:xfrm>
          <a:off x="0" y="0"/>
          <a:ext cx="0" cy="0"/>
          <a:chOff x="0" y="0"/>
          <a:chExt cx="0" cy="0"/>
        </a:xfrm>
      </p:grpSpPr>
      <p:sp>
        <p:nvSpPr>
          <p:cNvPr id="16" name="Rectangle 15">
            <a:extLst>
              <a:ext uri="{FF2B5EF4-FFF2-40B4-BE49-F238E27FC236}">
                <a16:creationId xmlns:a16="http://schemas.microsoft.com/office/drawing/2014/main" id="{79EE4EE2-BCB2-A21F-F308-80A0854BEAD0}"/>
              </a:ext>
            </a:extLst>
          </p:cNvPr>
          <p:cNvSpPr/>
          <p:nvPr/>
        </p:nvSpPr>
        <p:spPr>
          <a:xfrm>
            <a:off x="508001" y="558800"/>
            <a:ext cx="4080932" cy="5469467"/>
          </a:xfrm>
          <a:prstGeom prst="rect">
            <a:avLst/>
          </a:prstGeom>
          <a:solidFill>
            <a:schemeClr val="bg1">
              <a:alpha val="84000"/>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600" dirty="0">
                <a:solidFill>
                  <a:schemeClr val="tx1"/>
                </a:solidFill>
                <a:latin typeface="Linkpen 17a Print" panose="03050602060000000000" pitchFamily="66" charset="77"/>
              </a:rPr>
              <a:t>The famous brands from Norwich tell a story of innovation, quality, and local pride.</a:t>
            </a:r>
            <a:br>
              <a:rPr lang="en-GB" sz="1600" dirty="0">
                <a:solidFill>
                  <a:schemeClr val="tx1"/>
                </a:solidFill>
                <a:latin typeface="Linkpen 17a Print" panose="03050602060000000000" pitchFamily="66" charset="77"/>
              </a:rPr>
            </a:br>
            <a:br>
              <a:rPr lang="en-GB" sz="1600" dirty="0">
                <a:solidFill>
                  <a:schemeClr val="tx1"/>
                </a:solidFill>
                <a:latin typeface="Linkpen 17a Print" panose="03050602060000000000" pitchFamily="66" charset="77"/>
              </a:rPr>
            </a:br>
            <a:r>
              <a:rPr lang="en-GB" sz="1600" dirty="0">
                <a:solidFill>
                  <a:schemeClr val="tx1"/>
                </a:solidFill>
                <a:latin typeface="Linkpen 17a Print" panose="03050602060000000000" pitchFamily="66" charset="77"/>
              </a:rPr>
              <a:t>They are not just products on a shelf; they are part of the city’s heritage. As you walk through the streets of Norwich today, you can still see traces of this rich history in the old factories, historic buildings, and even in the names of local shops and pubs. </a:t>
            </a:r>
          </a:p>
        </p:txBody>
      </p:sp>
      <p:pic>
        <p:nvPicPr>
          <p:cNvPr id="14" name="Picture 13">
            <a:extLst>
              <a:ext uri="{FF2B5EF4-FFF2-40B4-BE49-F238E27FC236}">
                <a16:creationId xmlns:a16="http://schemas.microsoft.com/office/drawing/2014/main" id="{DEF4B5C2-98A8-70DF-A872-3DCBA443EB5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
        <p:nvSpPr>
          <p:cNvPr id="4" name="Title 3">
            <a:extLst>
              <a:ext uri="{FF2B5EF4-FFF2-40B4-BE49-F238E27FC236}">
                <a16:creationId xmlns:a16="http://schemas.microsoft.com/office/drawing/2014/main" id="{168A5369-98A1-53F8-BFA6-2072BA507BAC}"/>
              </a:ext>
            </a:extLst>
          </p:cNvPr>
          <p:cNvSpPr>
            <a:spLocks noGrp="1"/>
          </p:cNvSpPr>
          <p:nvPr>
            <p:ph type="ctrTitle"/>
          </p:nvPr>
        </p:nvSpPr>
        <p:spPr>
          <a:xfrm>
            <a:off x="1537268" y="-1257965"/>
            <a:ext cx="9144000" cy="724322"/>
          </a:xfrm>
        </p:spPr>
        <p:txBody>
          <a:bodyPr>
            <a:normAutofit fontScale="90000"/>
          </a:bodyPr>
          <a:lstStyle/>
          <a:p>
            <a:r>
              <a:rPr lang="en-US" dirty="0"/>
              <a:t>Heritage</a:t>
            </a:r>
          </a:p>
        </p:txBody>
      </p:sp>
      <p:sp>
        <p:nvSpPr>
          <p:cNvPr id="6" name="Rectangle 5" descr="A photograph of the front of a grand building made of pale stone with columns lining the front.">
            <a:extLst>
              <a:ext uri="{FF2B5EF4-FFF2-40B4-BE49-F238E27FC236}">
                <a16:creationId xmlns:a16="http://schemas.microsoft.com/office/drawing/2014/main" id="{C5A3B8C7-F957-7456-F721-42F79C956EA6}"/>
              </a:ext>
            </a:extLst>
          </p:cNvPr>
          <p:cNvSpPr/>
          <p:nvPr/>
        </p:nvSpPr>
        <p:spPr>
          <a:xfrm>
            <a:off x="197923" y="274472"/>
            <a:ext cx="11877536" cy="64356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92675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B5D9854C-0C7E-379E-FCF3-CA7FA37B06D1}"/>
              </a:ext>
            </a:extLst>
          </p:cNvPr>
          <p:cNvSpPr>
            <a:spLocks noGrp="1"/>
          </p:cNvSpPr>
          <p:nvPr>
            <p:ph type="ctrTitle"/>
          </p:nvPr>
        </p:nvSpPr>
        <p:spPr>
          <a:xfrm>
            <a:off x="1524000" y="-1067683"/>
            <a:ext cx="9144000" cy="888683"/>
          </a:xfrm>
        </p:spPr>
        <p:txBody>
          <a:bodyPr>
            <a:normAutofit fontScale="90000"/>
          </a:bodyPr>
          <a:lstStyle/>
          <a:p>
            <a:r>
              <a:rPr lang="en-US" dirty="0"/>
              <a:t>Early Industry</a:t>
            </a:r>
          </a:p>
        </p:txBody>
      </p:sp>
      <p:sp>
        <p:nvSpPr>
          <p:cNvPr id="11" name="TextBox 10">
            <a:extLst>
              <a:ext uri="{FF2B5EF4-FFF2-40B4-BE49-F238E27FC236}">
                <a16:creationId xmlns:a16="http://schemas.microsoft.com/office/drawing/2014/main" id="{783B29E9-B659-A0BE-38AB-74617199D84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Norwich develop as a centre of trade?</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Early industry</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476917"/>
            <a:ext cx="7024132"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From its earliest days, Norwich was a settlement of hardworking people who relied on a variety of industries to earn their living. Even before the grand markets and factories appeared, local craftspeople and traders produced goods that met the needs of everyday life.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town’s location in East Anglia, with its rich farmland and access to the River Wensum, helped create the ideal conditions for early industries. Local farmers grew crops and raised livestock, and small-scale production of textiles, pottery, and metal goods began to develop as the community grew. </a:t>
            </a:r>
          </a:p>
        </p:txBody>
      </p:sp>
      <p:pic>
        <p:nvPicPr>
          <p:cNvPr id="19" name="Picture 18" descr="A map of the United Kingdom and ireland.">
            <a:extLst>
              <a:ext uri="{FF2B5EF4-FFF2-40B4-BE49-F238E27FC236}">
                <a16:creationId xmlns:a16="http://schemas.microsoft.com/office/drawing/2014/main" id="{EEFD5B4B-0A7E-9F36-F960-D744F299AE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60132" y="508231"/>
            <a:ext cx="4551900" cy="5289806"/>
          </a:xfrm>
          <a:prstGeom prst="rect">
            <a:avLst/>
          </a:prstGeom>
        </p:spPr>
      </p:pic>
      <p:pic>
        <p:nvPicPr>
          <p:cNvPr id="17" name="Picture 16" descr="A pointer marking Norwich on the east side of England on a UK and Ireland map.">
            <a:extLst>
              <a:ext uri="{FF2B5EF4-FFF2-40B4-BE49-F238E27FC236}">
                <a16:creationId xmlns:a16="http://schemas.microsoft.com/office/drawing/2014/main" id="{E5F54219-F102-6A7A-8F6C-6FD43BC7921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31500" y="3644900"/>
            <a:ext cx="1080532" cy="927100"/>
          </a:xfrm>
          <a:prstGeom prst="rect">
            <a:avLst/>
          </a:prstGeom>
        </p:spPr>
      </p:pic>
      <p:pic>
        <p:nvPicPr>
          <p:cNvPr id="14" name="Picture 13">
            <a:extLst>
              <a:ext uri="{FF2B5EF4-FFF2-40B4-BE49-F238E27FC236}">
                <a16:creationId xmlns:a16="http://schemas.microsoft.com/office/drawing/2014/main" id="{64996596-3996-5C15-3D1C-ACA70545561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D71E511-073F-38DC-1B62-6B5F419D164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79C9426-09F9-CCAD-F5C6-EB0FBC47C6AD}"/>
              </a:ext>
            </a:extLst>
          </p:cNvPr>
          <p:cNvSpPr>
            <a:spLocks noGrp="1"/>
          </p:cNvSpPr>
          <p:nvPr>
            <p:ph type="ctrTitle"/>
          </p:nvPr>
        </p:nvSpPr>
        <p:spPr>
          <a:xfrm>
            <a:off x="1524000" y="-957030"/>
            <a:ext cx="9144000" cy="858203"/>
          </a:xfrm>
        </p:spPr>
        <p:txBody>
          <a:bodyPr>
            <a:normAutofit fontScale="90000"/>
          </a:bodyPr>
          <a:lstStyle/>
          <a:p>
            <a:r>
              <a:rPr lang="en-US" dirty="0"/>
              <a:t>Market</a:t>
            </a:r>
          </a:p>
        </p:txBody>
      </p:sp>
      <p:sp>
        <p:nvSpPr>
          <p:cNvPr id="11" name="TextBox 10">
            <a:extLst>
              <a:ext uri="{FF2B5EF4-FFF2-40B4-BE49-F238E27FC236}">
                <a16:creationId xmlns:a16="http://schemas.microsoft.com/office/drawing/2014/main" id="{D90D8642-5CDF-A1EA-9516-6A008E45CBE8}"/>
              </a:ext>
            </a:extLst>
          </p:cNvPr>
          <p:cNvSpPr txBox="1"/>
          <p:nvPr/>
        </p:nvSpPr>
        <p:spPr>
          <a:xfrm>
            <a:off x="0" y="-7517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Norwich develop as a centre of trade?</a:t>
            </a:r>
          </a:p>
        </p:txBody>
      </p:sp>
      <p:grpSp>
        <p:nvGrpSpPr>
          <p:cNvPr id="5" name="Group 4" descr="Norwich Market Place, John Sell Cotman, 1806">
            <a:extLst>
              <a:ext uri="{FF2B5EF4-FFF2-40B4-BE49-F238E27FC236}">
                <a16:creationId xmlns:a16="http://schemas.microsoft.com/office/drawing/2014/main" id="{3F3F88DD-CF35-23C7-A633-98DB62CE17BF}"/>
              </a:ext>
            </a:extLst>
          </p:cNvPr>
          <p:cNvGrpSpPr/>
          <p:nvPr/>
        </p:nvGrpSpPr>
        <p:grpSpPr>
          <a:xfrm>
            <a:off x="6045200" y="304498"/>
            <a:ext cx="5838054" cy="430887"/>
            <a:chOff x="5121850" y="2417403"/>
            <a:chExt cx="5838054" cy="430887"/>
          </a:xfrm>
        </p:grpSpPr>
        <p:pic>
          <p:nvPicPr>
            <p:cNvPr id="2" name="Picture 1">
              <a:extLst>
                <a:ext uri="{FF2B5EF4-FFF2-40B4-BE49-F238E27FC236}">
                  <a16:creationId xmlns:a16="http://schemas.microsoft.com/office/drawing/2014/main" id="{1B55D796-C893-6B45-6AA5-E6A65E361F3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5071153" y="2498127"/>
              <a:ext cx="350267" cy="248874"/>
            </a:xfrm>
            <a:prstGeom prst="rect">
              <a:avLst/>
            </a:prstGeom>
          </p:spPr>
        </p:pic>
        <p:sp>
          <p:nvSpPr>
            <p:cNvPr id="3" name="TextBox 2">
              <a:extLst>
                <a:ext uri="{FF2B5EF4-FFF2-40B4-BE49-F238E27FC236}">
                  <a16:creationId xmlns:a16="http://schemas.microsoft.com/office/drawing/2014/main" id="{3F363018-50D3-2A56-76DC-28B4940B8CB5}"/>
                </a:ext>
              </a:extLst>
            </p:cNvPr>
            <p:cNvSpPr txBox="1"/>
            <p:nvPr/>
          </p:nvSpPr>
          <p:spPr>
            <a:xfrm>
              <a:off x="5276103" y="2417403"/>
              <a:ext cx="5683801" cy="430887"/>
            </a:xfrm>
            <a:prstGeom prst="rect">
              <a:avLst/>
            </a:prstGeom>
            <a:noFill/>
          </p:spPr>
          <p:txBody>
            <a:bodyPr wrap="square">
              <a:spAutoFit/>
            </a:bodyPr>
            <a:lstStyle/>
            <a:p>
              <a:pPr>
                <a:lnSpc>
                  <a:spcPct val="150000"/>
                </a:lnSpc>
              </a:pPr>
              <a:r>
                <a:rPr lang="en-GB" sz="1600" i="1" dirty="0">
                  <a:latin typeface="Linkpen 17a Print" panose="03050602060000000000" pitchFamily="66" charset="77"/>
                </a:rPr>
                <a:t>Norwich Market Place</a:t>
              </a:r>
              <a:r>
                <a:rPr lang="en-GB" sz="1600" dirty="0">
                  <a:latin typeface="Linkpen 17a Print" panose="03050602060000000000" pitchFamily="66" charset="77"/>
                </a:rPr>
                <a:t>, John Sell Cotman, 1806</a:t>
              </a:r>
            </a:p>
          </p:txBody>
        </p:sp>
      </p:grpSp>
      <p:sp>
        <p:nvSpPr>
          <p:cNvPr id="4" name="Rectangle 3" descr="A large illustration of a town square with buildings lining the edge, market tents are lined up in rows and there are many people shopping and looking at the wares.">
            <a:extLst>
              <a:ext uri="{FF2B5EF4-FFF2-40B4-BE49-F238E27FC236}">
                <a16:creationId xmlns:a16="http://schemas.microsoft.com/office/drawing/2014/main" id="{33FAAE58-35AB-2D54-DA8A-F1B76E71C2CF}"/>
              </a:ext>
            </a:extLst>
          </p:cNvPr>
          <p:cNvSpPr/>
          <p:nvPr/>
        </p:nvSpPr>
        <p:spPr>
          <a:xfrm>
            <a:off x="0" y="273030"/>
            <a:ext cx="12191998" cy="65835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6D2C33F-3B44-0D82-FD2D-F276A5488245}"/>
              </a:ext>
            </a:extLst>
          </p:cNvPr>
          <p:cNvSpPr/>
          <p:nvPr/>
        </p:nvSpPr>
        <p:spPr>
          <a:xfrm>
            <a:off x="679647" y="735385"/>
            <a:ext cx="4303018" cy="5215720"/>
          </a:xfrm>
          <a:prstGeom prst="rect">
            <a:avLst/>
          </a:prstGeom>
          <a:solidFill>
            <a:schemeClr val="bg1">
              <a:alpha val="85914"/>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dirty="0">
                <a:solidFill>
                  <a:schemeClr val="tx1"/>
                </a:solidFill>
                <a:latin typeface="Linkpen 17a Print" panose="03050602060000000000" pitchFamily="66" charset="77"/>
              </a:rPr>
              <a:t>Craftspeople in Norwich became well known for their skills in making items for both local use and for trade with neighbouring areas.</a:t>
            </a:r>
          </a:p>
          <a:p>
            <a:pPr>
              <a:lnSpc>
                <a:spcPct val="150000"/>
              </a:lnSpc>
            </a:pPr>
            <a:endParaRPr lang="en-GB" dirty="0">
              <a:solidFill>
                <a:schemeClr val="tx1"/>
              </a:solidFill>
              <a:latin typeface="Linkpen 17a Print" panose="03050602060000000000" pitchFamily="66" charset="77"/>
            </a:endParaRPr>
          </a:p>
          <a:p>
            <a:pPr>
              <a:lnSpc>
                <a:spcPct val="150000"/>
              </a:lnSpc>
            </a:pPr>
            <a:r>
              <a:rPr lang="en-GB" dirty="0">
                <a:solidFill>
                  <a:schemeClr val="tx1"/>
                </a:solidFill>
                <a:latin typeface="Linkpen 17a Print" panose="03050602060000000000" pitchFamily="66" charset="77"/>
              </a:rPr>
              <a:t>Simple tools, household items, and clothing were produced by local tradespeople. As trade increased, markets emerged where these goods could be bought and sold.</a:t>
            </a:r>
          </a:p>
        </p:txBody>
      </p:sp>
      <p:pic>
        <p:nvPicPr>
          <p:cNvPr id="14" name="Picture 13">
            <a:extLst>
              <a:ext uri="{FF2B5EF4-FFF2-40B4-BE49-F238E27FC236}">
                <a16:creationId xmlns:a16="http://schemas.microsoft.com/office/drawing/2014/main" id="{A5E95BD1-E901-E42E-7614-117EE33BBF6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3287" y="5507720"/>
            <a:ext cx="1298712" cy="1350280"/>
          </a:xfrm>
          <a:prstGeom prst="rect">
            <a:avLst/>
          </a:prstGeom>
        </p:spPr>
      </p:pic>
    </p:spTree>
    <p:extLst>
      <p:ext uri="{BB962C8B-B14F-4D97-AF65-F5344CB8AC3E}">
        <p14:creationId xmlns:p14="http://schemas.microsoft.com/office/powerpoint/2010/main" val="40596889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01FA238-7FEA-C1FF-56A0-CA29878F4B64}"/>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53313B9B-84AB-6B3F-C24B-814F8147BC7C}"/>
              </a:ext>
            </a:extLst>
          </p:cNvPr>
          <p:cNvSpPr>
            <a:spLocks noGrp="1"/>
          </p:cNvSpPr>
          <p:nvPr>
            <p:ph type="ctrTitle"/>
          </p:nvPr>
        </p:nvSpPr>
        <p:spPr>
          <a:xfrm>
            <a:off x="1524000" y="-1240465"/>
            <a:ext cx="9144000" cy="1053782"/>
          </a:xfrm>
        </p:spPr>
        <p:txBody>
          <a:bodyPr/>
          <a:lstStyle/>
          <a:p>
            <a:r>
              <a:rPr lang="en-US" dirty="0"/>
              <a:t>The textile industry</a:t>
            </a:r>
          </a:p>
        </p:txBody>
      </p:sp>
      <p:sp>
        <p:nvSpPr>
          <p:cNvPr id="11" name="TextBox 10">
            <a:extLst>
              <a:ext uri="{FF2B5EF4-FFF2-40B4-BE49-F238E27FC236}">
                <a16:creationId xmlns:a16="http://schemas.microsoft.com/office/drawing/2014/main" id="{BB7AC2A7-D92E-BF3E-EF21-49D57DE3360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industries were important to Norwich?</a:t>
            </a:r>
          </a:p>
        </p:txBody>
      </p:sp>
      <p:sp>
        <p:nvSpPr>
          <p:cNvPr id="9" name="Rectangle 8" descr="A photograph of five white sheep, underneath is a close up photo of curly white wool.">
            <a:extLst>
              <a:ext uri="{FF2B5EF4-FFF2-40B4-BE49-F238E27FC236}">
                <a16:creationId xmlns:a16="http://schemas.microsoft.com/office/drawing/2014/main" id="{6EAEEA21-F03B-60D8-6065-004331A517F9}"/>
              </a:ext>
            </a:extLst>
          </p:cNvPr>
          <p:cNvSpPr/>
          <p:nvPr/>
        </p:nvSpPr>
        <p:spPr>
          <a:xfrm>
            <a:off x="0" y="273030"/>
            <a:ext cx="6451600" cy="65835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C7BA9D6-BCA6-4BC4-EAB7-239DAD139056}"/>
              </a:ext>
            </a:extLst>
          </p:cNvPr>
          <p:cNvSpPr txBox="1">
            <a:spLocks/>
          </p:cNvSpPr>
          <p:nvPr/>
        </p:nvSpPr>
        <p:spPr>
          <a:xfrm>
            <a:off x="6767443" y="480210"/>
            <a:ext cx="4929257" cy="161984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The textile industry</a:t>
            </a:r>
          </a:p>
        </p:txBody>
      </p:sp>
      <p:sp>
        <p:nvSpPr>
          <p:cNvPr id="8" name="TextBox 7">
            <a:extLst>
              <a:ext uri="{FF2B5EF4-FFF2-40B4-BE49-F238E27FC236}">
                <a16:creationId xmlns:a16="http://schemas.microsoft.com/office/drawing/2014/main" id="{6ADF82B9-E698-6A29-3396-3E400259F409}"/>
              </a:ext>
            </a:extLst>
          </p:cNvPr>
          <p:cNvSpPr txBox="1"/>
          <p:nvPr/>
        </p:nvSpPr>
        <p:spPr>
          <a:xfrm>
            <a:off x="6767443" y="2434238"/>
            <a:ext cx="4776857" cy="374718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In medieval times, the wool and cloth trade was very important, as people in the city made and sold fine cloth for clothing.</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Norwich also became well known for its shoemaking.</a:t>
            </a:r>
          </a:p>
        </p:txBody>
      </p:sp>
      <p:pic>
        <p:nvPicPr>
          <p:cNvPr id="14" name="Picture 13">
            <a:extLst>
              <a:ext uri="{FF2B5EF4-FFF2-40B4-BE49-F238E27FC236}">
                <a16:creationId xmlns:a16="http://schemas.microsoft.com/office/drawing/2014/main" id="{7163ECB9-9DB0-D8C2-69DB-B063EE1225A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Tree>
    <p:extLst>
      <p:ext uri="{BB962C8B-B14F-4D97-AF65-F5344CB8AC3E}">
        <p14:creationId xmlns:p14="http://schemas.microsoft.com/office/powerpoint/2010/main" val="2421329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372D8DF-8371-1491-3612-4353C5E6201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A0E7A63-AE54-8F42-2061-99B818DE50CC}"/>
              </a:ext>
            </a:extLst>
          </p:cNvPr>
          <p:cNvSpPr>
            <a:spLocks noGrp="1"/>
          </p:cNvSpPr>
          <p:nvPr>
            <p:ph type="ctrTitle"/>
          </p:nvPr>
        </p:nvSpPr>
        <p:spPr>
          <a:xfrm>
            <a:off x="1524000" y="-1095309"/>
            <a:ext cx="9144000" cy="903923"/>
          </a:xfrm>
        </p:spPr>
        <p:txBody>
          <a:bodyPr>
            <a:normAutofit fontScale="90000"/>
          </a:bodyPr>
          <a:lstStyle/>
          <a:p>
            <a:r>
              <a:rPr lang="en-US" dirty="0"/>
              <a:t>Strangers’ Hall</a:t>
            </a:r>
          </a:p>
        </p:txBody>
      </p:sp>
      <p:sp>
        <p:nvSpPr>
          <p:cNvPr id="11" name="TextBox 10">
            <a:extLst>
              <a:ext uri="{FF2B5EF4-FFF2-40B4-BE49-F238E27FC236}">
                <a16:creationId xmlns:a16="http://schemas.microsoft.com/office/drawing/2014/main" id="{AFA2413B-280D-3DCB-1C86-9D7BC6448B2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industries were important to Norwich?</a:t>
            </a:r>
          </a:p>
        </p:txBody>
      </p:sp>
      <p:sp>
        <p:nvSpPr>
          <p:cNvPr id="4" name="Rectangle 3" descr="A photograph of the front of a building with steps leading to a front doo made of wood. There are windows with panes that have a grid pattern, a sigh says &quot;Strangers' Hall&quot; on the front.">
            <a:extLst>
              <a:ext uri="{FF2B5EF4-FFF2-40B4-BE49-F238E27FC236}">
                <a16:creationId xmlns:a16="http://schemas.microsoft.com/office/drawing/2014/main" id="{B064F734-106F-3925-EE74-0EEA6B742B06}"/>
              </a:ext>
            </a:extLst>
          </p:cNvPr>
          <p:cNvSpPr/>
          <p:nvPr/>
        </p:nvSpPr>
        <p:spPr>
          <a:xfrm>
            <a:off x="197923" y="274472"/>
            <a:ext cx="11891158" cy="65835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CAD59D25-DF61-1C91-9C95-341B4DFF257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3287" y="-94333"/>
            <a:ext cx="1298712" cy="1350280"/>
          </a:xfrm>
          <a:prstGeom prst="rect">
            <a:avLst/>
          </a:prstGeom>
        </p:spPr>
      </p:pic>
      <p:sp>
        <p:nvSpPr>
          <p:cNvPr id="16" name="Rectangle 15">
            <a:extLst>
              <a:ext uri="{FF2B5EF4-FFF2-40B4-BE49-F238E27FC236}">
                <a16:creationId xmlns:a16="http://schemas.microsoft.com/office/drawing/2014/main" id="{1FDBB397-FC74-0616-1DB1-17AB616B4AB4}"/>
              </a:ext>
            </a:extLst>
          </p:cNvPr>
          <p:cNvSpPr/>
          <p:nvPr/>
        </p:nvSpPr>
        <p:spPr>
          <a:xfrm>
            <a:off x="6400800" y="1520177"/>
            <a:ext cx="5249430" cy="4871965"/>
          </a:xfrm>
          <a:prstGeom prst="rect">
            <a:avLst/>
          </a:prstGeom>
          <a:solidFill>
            <a:schemeClr val="bg1">
              <a:alpha val="84866"/>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600" dirty="0">
                <a:solidFill>
                  <a:schemeClr val="tx1"/>
                </a:solidFill>
                <a:latin typeface="Linkpen 17a Print" panose="03050602060000000000" pitchFamily="66" charset="77"/>
              </a:rPr>
              <a:t>In 1565, Norwich welcomed a group of Protestant refugees from the Netherlands, who became known as the ‘Strangers’.</a:t>
            </a:r>
            <a:br>
              <a:rPr lang="en-GB" sz="1600" dirty="0">
                <a:solidFill>
                  <a:schemeClr val="tx1"/>
                </a:solidFill>
                <a:latin typeface="Linkpen 17a Print" panose="03050602060000000000" pitchFamily="66" charset="77"/>
              </a:rPr>
            </a:br>
            <a:br>
              <a:rPr lang="en-GB" sz="1600" dirty="0">
                <a:solidFill>
                  <a:schemeClr val="tx1"/>
                </a:solidFill>
                <a:latin typeface="Linkpen 17a Print" panose="03050602060000000000" pitchFamily="66" charset="77"/>
              </a:rPr>
            </a:br>
            <a:r>
              <a:rPr lang="en-GB" sz="1600" dirty="0">
                <a:solidFill>
                  <a:schemeClr val="tx1"/>
                </a:solidFill>
                <a:latin typeface="Linkpen 17a Print" panose="03050602060000000000" pitchFamily="66" charset="77"/>
              </a:rPr>
              <a:t>The Mayor of Norwich, Thomas Sotherton, received a license for the Dutch families to move to Norwich to bring new ideas and technology to the textile industry.</a:t>
            </a:r>
            <a:br>
              <a:rPr lang="en-GB" sz="1600" dirty="0">
                <a:solidFill>
                  <a:schemeClr val="tx1"/>
                </a:solidFill>
                <a:latin typeface="Linkpen 17a Print" panose="03050602060000000000" pitchFamily="66" charset="77"/>
              </a:rPr>
            </a:br>
            <a:br>
              <a:rPr lang="en-GB" sz="1600" dirty="0">
                <a:solidFill>
                  <a:schemeClr val="tx1"/>
                </a:solidFill>
                <a:latin typeface="Linkpen 17a Print" panose="03050602060000000000" pitchFamily="66" charset="77"/>
              </a:rPr>
            </a:br>
            <a:r>
              <a:rPr lang="en-GB" sz="1600" dirty="0">
                <a:solidFill>
                  <a:schemeClr val="tx1"/>
                </a:solidFill>
                <a:latin typeface="Linkpen 17a Print" panose="03050602060000000000" pitchFamily="66" charset="77"/>
              </a:rPr>
              <a:t>Sotherton allowed some of these strangers to live in the hall that he owned, which gave it the name that it still has today.</a:t>
            </a:r>
          </a:p>
        </p:txBody>
      </p:sp>
      <p:grpSp>
        <p:nvGrpSpPr>
          <p:cNvPr id="5" name="Group 4" descr="Stranger’ Hall">
            <a:extLst>
              <a:ext uri="{FF2B5EF4-FFF2-40B4-BE49-F238E27FC236}">
                <a16:creationId xmlns:a16="http://schemas.microsoft.com/office/drawing/2014/main" id="{5472B45F-217C-BAA4-7CE7-A0FB740755CF}"/>
              </a:ext>
            </a:extLst>
          </p:cNvPr>
          <p:cNvGrpSpPr/>
          <p:nvPr/>
        </p:nvGrpSpPr>
        <p:grpSpPr>
          <a:xfrm>
            <a:off x="4050764" y="6067126"/>
            <a:ext cx="2204561" cy="430887"/>
            <a:chOff x="5086225" y="2417403"/>
            <a:chExt cx="2204561" cy="430887"/>
          </a:xfrm>
        </p:grpSpPr>
        <p:pic>
          <p:nvPicPr>
            <p:cNvPr id="2" name="Picture 1">
              <a:extLst>
                <a:ext uri="{FF2B5EF4-FFF2-40B4-BE49-F238E27FC236}">
                  <a16:creationId xmlns:a16="http://schemas.microsoft.com/office/drawing/2014/main" id="{8970979D-0B54-7FF0-F02F-657B8ABA47E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35528" y="2510827"/>
              <a:ext cx="350267" cy="248874"/>
            </a:xfrm>
            <a:prstGeom prst="rect">
              <a:avLst/>
            </a:prstGeom>
          </p:spPr>
        </p:pic>
        <p:sp>
          <p:nvSpPr>
            <p:cNvPr id="3" name="TextBox 2">
              <a:extLst>
                <a:ext uri="{FF2B5EF4-FFF2-40B4-BE49-F238E27FC236}">
                  <a16:creationId xmlns:a16="http://schemas.microsoft.com/office/drawing/2014/main" id="{9DB7B212-CE66-9393-518A-3FC2400388C1}"/>
                </a:ext>
              </a:extLst>
            </p:cNvPr>
            <p:cNvSpPr txBox="1"/>
            <p:nvPr/>
          </p:nvSpPr>
          <p:spPr>
            <a:xfrm>
              <a:off x="5276103" y="2417403"/>
              <a:ext cx="2014683"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Strangers’ Hall</a:t>
              </a:r>
            </a:p>
          </p:txBody>
        </p:sp>
      </p:grpSp>
    </p:spTree>
    <p:extLst>
      <p:ext uri="{BB962C8B-B14F-4D97-AF65-F5344CB8AC3E}">
        <p14:creationId xmlns:p14="http://schemas.microsoft.com/office/powerpoint/2010/main" val="9718219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D82B2F1-F54E-0AE6-C1A0-F79B37AC2698}"/>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7360EE92-4495-AFD7-6C59-EA9C35516876}"/>
              </a:ext>
            </a:extLst>
          </p:cNvPr>
          <p:cNvSpPr>
            <a:spLocks noGrp="1"/>
          </p:cNvSpPr>
          <p:nvPr>
            <p:ph type="ctrTitle"/>
          </p:nvPr>
        </p:nvSpPr>
        <p:spPr>
          <a:xfrm>
            <a:off x="1524000" y="-1287435"/>
            <a:ext cx="9144000" cy="1086803"/>
          </a:xfrm>
        </p:spPr>
        <p:txBody>
          <a:bodyPr/>
          <a:lstStyle/>
          <a:p>
            <a:r>
              <a:rPr lang="en-US" dirty="0"/>
              <a:t>Canary</a:t>
            </a:r>
          </a:p>
        </p:txBody>
      </p:sp>
      <p:sp>
        <p:nvSpPr>
          <p:cNvPr id="11" name="TextBox 10">
            <a:extLst>
              <a:ext uri="{FF2B5EF4-FFF2-40B4-BE49-F238E27FC236}">
                <a16:creationId xmlns:a16="http://schemas.microsoft.com/office/drawing/2014/main" id="{F0FBD1C9-6DE2-8C1A-A3AA-F6D962CB5B9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industries were important to Norwich?</a:t>
            </a:r>
          </a:p>
        </p:txBody>
      </p:sp>
      <p:sp>
        <p:nvSpPr>
          <p:cNvPr id="8" name="TextBox 7">
            <a:extLst>
              <a:ext uri="{FF2B5EF4-FFF2-40B4-BE49-F238E27FC236}">
                <a16:creationId xmlns:a16="http://schemas.microsoft.com/office/drawing/2014/main" id="{EA8F2D51-620C-CD98-743F-D57476E95169}"/>
              </a:ext>
            </a:extLst>
          </p:cNvPr>
          <p:cNvSpPr txBox="1"/>
          <p:nvPr/>
        </p:nvSpPr>
        <p:spPr>
          <a:xfrm>
            <a:off x="708025" y="699560"/>
            <a:ext cx="5217762" cy="513217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These skilled weavers brought new techniques and ideas, which helped to boost the city’s textile industry.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They also introduced the canary bird, which became a symbol of Norwich and is still celebrated today in the city’s football team, Norwich City FC, whose badge features a canary.</a:t>
            </a:r>
          </a:p>
        </p:txBody>
      </p:sp>
      <p:grpSp>
        <p:nvGrpSpPr>
          <p:cNvPr id="9" name="Group 8" descr="A green shield with yellow symbols drawn onto it. The first is a castle in the top left, under that is a lion facing the left. There is a large canary bird facing right taking over most of the right and centre of the shield, it is standing on a ball.">
            <a:extLst>
              <a:ext uri="{FF2B5EF4-FFF2-40B4-BE49-F238E27FC236}">
                <a16:creationId xmlns:a16="http://schemas.microsoft.com/office/drawing/2014/main" id="{CF105666-4C2D-5653-299C-DD5BC0BAA2B3}"/>
              </a:ext>
            </a:extLst>
          </p:cNvPr>
          <p:cNvGrpSpPr/>
          <p:nvPr/>
        </p:nvGrpSpPr>
        <p:grpSpPr>
          <a:xfrm>
            <a:off x="6396844" y="350953"/>
            <a:ext cx="5061941" cy="5830465"/>
            <a:chOff x="6372554" y="390657"/>
            <a:chExt cx="5061941" cy="5830465"/>
          </a:xfrm>
        </p:grpSpPr>
        <p:pic>
          <p:nvPicPr>
            <p:cNvPr id="4" name="Picture 3">
              <a:extLst>
                <a:ext uri="{FF2B5EF4-FFF2-40B4-BE49-F238E27FC236}">
                  <a16:creationId xmlns:a16="http://schemas.microsoft.com/office/drawing/2014/main" id="{73D80623-7AAC-4B58-5237-DB13CEB13A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72554" y="636878"/>
              <a:ext cx="4936348" cy="5584244"/>
            </a:xfrm>
            <a:prstGeom prst="rect">
              <a:avLst/>
            </a:prstGeom>
          </p:spPr>
        </p:pic>
        <p:sp>
          <p:nvSpPr>
            <p:cNvPr id="6" name="TextBox 5">
              <a:extLst>
                <a:ext uri="{FF2B5EF4-FFF2-40B4-BE49-F238E27FC236}">
                  <a16:creationId xmlns:a16="http://schemas.microsoft.com/office/drawing/2014/main" id="{820C5F22-10D1-635A-C01A-1B9A50AF4023}"/>
                </a:ext>
              </a:extLst>
            </p:cNvPr>
            <p:cNvSpPr txBox="1"/>
            <p:nvPr/>
          </p:nvSpPr>
          <p:spPr>
            <a:xfrm>
              <a:off x="8686800" y="390657"/>
              <a:ext cx="2747695" cy="246221"/>
            </a:xfrm>
            <a:prstGeom prst="rect">
              <a:avLst/>
            </a:prstGeom>
            <a:noFill/>
          </p:spPr>
          <p:txBody>
            <a:bodyPr wrap="square" rtlCol="0">
              <a:spAutoFit/>
            </a:bodyPr>
            <a:lstStyle/>
            <a:p>
              <a:pPr algn="r"/>
              <a:r>
                <a:rPr lang="en-GB" sz="1000" dirty="0">
                  <a:solidFill>
                    <a:schemeClr val="bg1">
                      <a:lumMod val="75000"/>
                    </a:schemeClr>
                  </a:solidFill>
                  <a:latin typeface="Arial" panose="020B0604020202020204" pitchFamily="34" charset="0"/>
                  <a:cs typeface="Arial" panose="020B0604020202020204" pitchFamily="34" charset="0"/>
                </a:rPr>
                <a:t>© Public Domain from Wikimedia Commons</a:t>
              </a:r>
            </a:p>
          </p:txBody>
        </p:sp>
      </p:grpSp>
      <p:pic>
        <p:nvPicPr>
          <p:cNvPr id="14" name="Picture 13">
            <a:extLst>
              <a:ext uri="{FF2B5EF4-FFF2-40B4-BE49-F238E27FC236}">
                <a16:creationId xmlns:a16="http://schemas.microsoft.com/office/drawing/2014/main" id="{2B73ED32-2E7A-6E46-FC0A-8E125F334C3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Tree>
    <p:extLst>
      <p:ext uri="{BB962C8B-B14F-4D97-AF65-F5344CB8AC3E}">
        <p14:creationId xmlns:p14="http://schemas.microsoft.com/office/powerpoint/2010/main" val="4883392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34A7FA0-98AF-5ABC-9F7B-378EEF51517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488C5006-7854-2DD5-7A96-220F11EA95C7}"/>
              </a:ext>
            </a:extLst>
          </p:cNvPr>
          <p:cNvSpPr>
            <a:spLocks noGrp="1"/>
          </p:cNvSpPr>
          <p:nvPr>
            <p:ph type="ctrTitle"/>
          </p:nvPr>
        </p:nvSpPr>
        <p:spPr>
          <a:xfrm>
            <a:off x="1524000" y="-1045623"/>
            <a:ext cx="9144000" cy="919163"/>
          </a:xfrm>
        </p:spPr>
        <p:txBody>
          <a:bodyPr/>
          <a:lstStyle/>
          <a:p>
            <a:r>
              <a:rPr lang="en-US" dirty="0"/>
              <a:t>Norfolk fen</a:t>
            </a:r>
          </a:p>
        </p:txBody>
      </p:sp>
      <p:sp>
        <p:nvSpPr>
          <p:cNvPr id="11" name="TextBox 10">
            <a:extLst>
              <a:ext uri="{FF2B5EF4-FFF2-40B4-BE49-F238E27FC236}">
                <a16:creationId xmlns:a16="http://schemas.microsoft.com/office/drawing/2014/main" id="{27E73096-F988-A0C1-6671-2AF66B97DB4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industries were important to Norwich?</a:t>
            </a:r>
          </a:p>
        </p:txBody>
      </p:sp>
      <p:sp>
        <p:nvSpPr>
          <p:cNvPr id="4" name="Rectangle 3" descr="A photograph of a beautiful pink and purple sunset over a wet marshland, there are many birds nesting and flying over the area.">
            <a:extLst>
              <a:ext uri="{FF2B5EF4-FFF2-40B4-BE49-F238E27FC236}">
                <a16:creationId xmlns:a16="http://schemas.microsoft.com/office/drawing/2014/main" id="{DBC55280-14D4-B087-C836-3BB177E38B86}"/>
              </a:ext>
            </a:extLst>
          </p:cNvPr>
          <p:cNvSpPr/>
          <p:nvPr/>
        </p:nvSpPr>
        <p:spPr>
          <a:xfrm>
            <a:off x="197923" y="274472"/>
            <a:ext cx="11891158" cy="641133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descr="A Norfolk fen.">
            <a:extLst>
              <a:ext uri="{FF2B5EF4-FFF2-40B4-BE49-F238E27FC236}">
                <a16:creationId xmlns:a16="http://schemas.microsoft.com/office/drawing/2014/main" id="{A34CCC0A-1B88-5B12-8B0B-BBEEA530F2B0}"/>
              </a:ext>
            </a:extLst>
          </p:cNvPr>
          <p:cNvGrpSpPr/>
          <p:nvPr/>
        </p:nvGrpSpPr>
        <p:grpSpPr>
          <a:xfrm>
            <a:off x="403322" y="317863"/>
            <a:ext cx="2726059" cy="430887"/>
            <a:chOff x="5109975" y="2417403"/>
            <a:chExt cx="2726059" cy="430887"/>
          </a:xfrm>
        </p:grpSpPr>
        <p:pic>
          <p:nvPicPr>
            <p:cNvPr id="2" name="Picture 1">
              <a:extLst>
                <a:ext uri="{FF2B5EF4-FFF2-40B4-BE49-F238E27FC236}">
                  <a16:creationId xmlns:a16="http://schemas.microsoft.com/office/drawing/2014/main" id="{2EABA6FF-D90F-87C3-D39C-4332BA6DA42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5059278" y="2510827"/>
              <a:ext cx="350267" cy="248874"/>
            </a:xfrm>
            <a:prstGeom prst="rect">
              <a:avLst/>
            </a:prstGeom>
          </p:spPr>
        </p:pic>
        <p:sp>
          <p:nvSpPr>
            <p:cNvPr id="3" name="TextBox 2">
              <a:extLst>
                <a:ext uri="{FF2B5EF4-FFF2-40B4-BE49-F238E27FC236}">
                  <a16:creationId xmlns:a16="http://schemas.microsoft.com/office/drawing/2014/main" id="{C782F826-F4B2-3533-5890-4E03F8D9A9FE}"/>
                </a:ext>
              </a:extLst>
            </p:cNvPr>
            <p:cNvSpPr txBox="1"/>
            <p:nvPr/>
          </p:nvSpPr>
          <p:spPr>
            <a:xfrm>
              <a:off x="5276103" y="2417403"/>
              <a:ext cx="2559931"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Norfolk fen.</a:t>
              </a:r>
            </a:p>
          </p:txBody>
        </p:sp>
      </p:grpSp>
      <p:pic>
        <p:nvPicPr>
          <p:cNvPr id="14" name="Picture 13">
            <a:extLst>
              <a:ext uri="{FF2B5EF4-FFF2-40B4-BE49-F238E27FC236}">
                <a16:creationId xmlns:a16="http://schemas.microsoft.com/office/drawing/2014/main" id="{49295238-D5C1-F025-88AF-391640B22AF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4281" y="5507720"/>
            <a:ext cx="1298712" cy="1350280"/>
          </a:xfrm>
          <a:prstGeom prst="rect">
            <a:avLst/>
          </a:prstGeom>
        </p:spPr>
      </p:pic>
      <p:sp>
        <p:nvSpPr>
          <p:cNvPr id="16" name="Rectangle 15">
            <a:extLst>
              <a:ext uri="{FF2B5EF4-FFF2-40B4-BE49-F238E27FC236}">
                <a16:creationId xmlns:a16="http://schemas.microsoft.com/office/drawing/2014/main" id="{82FE5C57-C0F4-0B67-983F-0ACF67CCD690}"/>
              </a:ext>
            </a:extLst>
          </p:cNvPr>
          <p:cNvSpPr/>
          <p:nvPr/>
        </p:nvSpPr>
        <p:spPr>
          <a:xfrm>
            <a:off x="6604001" y="442709"/>
            <a:ext cx="5156184" cy="5704089"/>
          </a:xfrm>
          <a:prstGeom prst="rect">
            <a:avLst/>
          </a:prstGeom>
          <a:solidFill>
            <a:schemeClr val="bg1">
              <a:alpha val="88211"/>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300" dirty="0">
                <a:solidFill>
                  <a:schemeClr val="tx1"/>
                </a:solidFill>
                <a:latin typeface="Linkpen 17a Print" panose="03050602060000000000" pitchFamily="66" charset="77"/>
              </a:rPr>
              <a:t>Another group of refugees who helped boost industry in Norwich were the Huguenots. </a:t>
            </a:r>
          </a:p>
          <a:p>
            <a:pPr>
              <a:lnSpc>
                <a:spcPct val="150000"/>
              </a:lnSpc>
            </a:pPr>
            <a:endParaRPr lang="en-GB" sz="1300" dirty="0">
              <a:solidFill>
                <a:schemeClr val="tx1"/>
              </a:solidFill>
              <a:latin typeface="Linkpen 17a Print" panose="03050602060000000000" pitchFamily="66" charset="77"/>
            </a:endParaRPr>
          </a:p>
          <a:p>
            <a:pPr>
              <a:lnSpc>
                <a:spcPct val="150000"/>
              </a:lnSpc>
            </a:pPr>
            <a:r>
              <a:rPr lang="en-GB" sz="1300" dirty="0">
                <a:solidFill>
                  <a:schemeClr val="tx1"/>
                </a:solidFill>
                <a:latin typeface="Linkpen 17a Print" panose="03050602060000000000" pitchFamily="66" charset="77"/>
              </a:rPr>
              <a:t>The Huguenots left France, where they were being persecuted, and came to Norwich. They were not only skilled in making cloth but also knew how to drain the wet, marshy land called fens. </a:t>
            </a:r>
            <a:br>
              <a:rPr lang="en-GB" sz="1300" dirty="0">
                <a:solidFill>
                  <a:schemeClr val="tx1"/>
                </a:solidFill>
                <a:latin typeface="Linkpen 17a Print" panose="03050602060000000000" pitchFamily="66" charset="77"/>
              </a:rPr>
            </a:br>
            <a:br>
              <a:rPr lang="en-GB" sz="1300" dirty="0">
                <a:solidFill>
                  <a:schemeClr val="tx1"/>
                </a:solidFill>
                <a:latin typeface="Linkpen 17a Print" panose="03050602060000000000" pitchFamily="66" charset="77"/>
              </a:rPr>
            </a:br>
            <a:r>
              <a:rPr lang="en-GB" sz="1300" dirty="0">
                <a:solidFill>
                  <a:schemeClr val="tx1"/>
                </a:solidFill>
                <a:latin typeface="Linkpen 17a Print" panose="03050602060000000000" pitchFamily="66" charset="77"/>
              </a:rPr>
              <a:t>Before moving to England, the Huguenots worked in places like Dunkirk and Calais, where they helped dry out the marshes. Then, between 1627 and 1652, they used their special skills to reclaim 40,000 acres of fenland in Norfolk. </a:t>
            </a:r>
          </a:p>
          <a:p>
            <a:pPr>
              <a:lnSpc>
                <a:spcPct val="150000"/>
              </a:lnSpc>
            </a:pPr>
            <a:endParaRPr lang="en-GB" sz="1300" dirty="0">
              <a:solidFill>
                <a:schemeClr val="tx1"/>
              </a:solidFill>
              <a:latin typeface="Linkpen 17a Print" panose="03050602060000000000" pitchFamily="66" charset="77"/>
            </a:endParaRPr>
          </a:p>
          <a:p>
            <a:pPr>
              <a:lnSpc>
                <a:spcPct val="150000"/>
              </a:lnSpc>
            </a:pPr>
            <a:r>
              <a:rPr lang="en-GB" sz="1300" dirty="0">
                <a:solidFill>
                  <a:schemeClr val="tx1"/>
                </a:solidFill>
                <a:latin typeface="Linkpen 17a Print" panose="03050602060000000000" pitchFamily="66" charset="77"/>
              </a:rPr>
              <a:t>This turned soggy, unusable land into fields where farmers could grow crops and raise animals, helping to make the area around Norwich even more productive. </a:t>
            </a:r>
          </a:p>
        </p:txBody>
      </p:sp>
    </p:spTree>
    <p:extLst>
      <p:ext uri="{BB962C8B-B14F-4D97-AF65-F5344CB8AC3E}">
        <p14:creationId xmlns:p14="http://schemas.microsoft.com/office/powerpoint/2010/main" val="25260379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41E9615-0EC2-5513-5AAA-D2EBAE5932E8}"/>
            </a:ext>
          </a:extLst>
        </p:cNvPr>
        <p:cNvGrpSpPr/>
        <p:nvPr/>
      </p:nvGrpSpPr>
      <p:grpSpPr>
        <a:xfrm>
          <a:off x="0" y="0"/>
          <a:ext cx="0" cy="0"/>
          <a:chOff x="0" y="0"/>
          <a:chExt cx="0" cy="0"/>
        </a:xfrm>
      </p:grpSpPr>
      <p:sp>
        <p:nvSpPr>
          <p:cNvPr id="24" name="Title 23">
            <a:extLst>
              <a:ext uri="{FF2B5EF4-FFF2-40B4-BE49-F238E27FC236}">
                <a16:creationId xmlns:a16="http://schemas.microsoft.com/office/drawing/2014/main" id="{FBB57B59-8AF8-3A2F-5959-C56D8E3B075D}"/>
              </a:ext>
            </a:extLst>
          </p:cNvPr>
          <p:cNvSpPr>
            <a:spLocks noGrp="1"/>
          </p:cNvSpPr>
          <p:nvPr>
            <p:ph type="ctrTitle"/>
          </p:nvPr>
        </p:nvSpPr>
        <p:spPr>
          <a:xfrm>
            <a:off x="1524000" y="-1158052"/>
            <a:ext cx="9144000" cy="1057380"/>
          </a:xfrm>
        </p:spPr>
        <p:txBody>
          <a:bodyPr/>
          <a:lstStyle/>
          <a:p>
            <a:r>
              <a:rPr lang="en-US" dirty="0"/>
              <a:t>Farming</a:t>
            </a:r>
          </a:p>
        </p:txBody>
      </p:sp>
      <p:sp>
        <p:nvSpPr>
          <p:cNvPr id="11" name="TextBox 10">
            <a:extLst>
              <a:ext uri="{FF2B5EF4-FFF2-40B4-BE49-F238E27FC236}">
                <a16:creationId xmlns:a16="http://schemas.microsoft.com/office/drawing/2014/main" id="{91797835-62A8-8DE8-5F7C-7A347E5AB1B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industries were important to Norwich?</a:t>
            </a:r>
          </a:p>
        </p:txBody>
      </p:sp>
      <p:sp>
        <p:nvSpPr>
          <p:cNvPr id="8" name="TextBox 7">
            <a:extLst>
              <a:ext uri="{FF2B5EF4-FFF2-40B4-BE49-F238E27FC236}">
                <a16:creationId xmlns:a16="http://schemas.microsoft.com/office/drawing/2014/main" id="{6DAC44B3-81B6-E754-C9B7-871D48B8063C}"/>
              </a:ext>
            </a:extLst>
          </p:cNvPr>
          <p:cNvSpPr txBox="1"/>
          <p:nvPr/>
        </p:nvSpPr>
        <p:spPr>
          <a:xfrm>
            <a:off x="462099" y="533307"/>
            <a:ext cx="4501788" cy="4124206"/>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Farming was very important around Norwich. Thanks to ideas made popular by politician Charles ‘Turnip’ Townshend, local farmers began to try new ways to grow crops.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They started using a method that became known as the Norfolk four-course system to help them get more food from the land.</a:t>
            </a:r>
          </a:p>
        </p:txBody>
      </p:sp>
      <p:pic>
        <p:nvPicPr>
          <p:cNvPr id="6" name="Picture 5" descr="A drawing of a field split into four parts, in a two by two grid.">
            <a:extLst>
              <a:ext uri="{FF2B5EF4-FFF2-40B4-BE49-F238E27FC236}">
                <a16:creationId xmlns:a16="http://schemas.microsoft.com/office/drawing/2014/main" id="{C6D3AC23-93A3-52E0-549B-AD9016479D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74996" y="438025"/>
            <a:ext cx="6367647" cy="4285624"/>
          </a:xfrm>
          <a:prstGeom prst="rect">
            <a:avLst/>
          </a:prstGeom>
        </p:spPr>
      </p:pic>
      <p:sp>
        <p:nvSpPr>
          <p:cNvPr id="20" name="arrow-2" descr="Arrow pointing from clover field to wheat field">
            <a:extLst>
              <a:ext uri="{FF2B5EF4-FFF2-40B4-BE49-F238E27FC236}">
                <a16:creationId xmlns:a16="http://schemas.microsoft.com/office/drawing/2014/main" id="{4B213078-4D3F-1202-A077-8D6EE7264661}"/>
              </a:ext>
              <a:ext uri="{C183D7F6-B498-43B3-948B-1728B52AA6E4}">
                <adec:decorative xmlns:adec="http://schemas.microsoft.com/office/drawing/2017/decorative" val="0"/>
              </a:ext>
            </a:extLst>
          </p:cNvPr>
          <p:cNvSpPr/>
          <p:nvPr/>
        </p:nvSpPr>
        <p:spPr>
          <a:xfrm rot="18162222" flipH="1">
            <a:off x="6253220" y="1407256"/>
            <a:ext cx="1959458" cy="1858652"/>
          </a:xfrm>
          <a:prstGeom prst="circularArrow">
            <a:avLst>
              <a:gd name="adj1" fmla="val 9065"/>
              <a:gd name="adj2" fmla="val 1142319"/>
              <a:gd name="adj3" fmla="val 20524283"/>
              <a:gd name="adj4" fmla="val 15409712"/>
              <a:gd name="adj5" fmla="val 12500"/>
            </a:avLst>
          </a:prstGeom>
          <a:solidFill>
            <a:srgbClr val="B65379"/>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Clover">
            <a:extLst>
              <a:ext uri="{FF2B5EF4-FFF2-40B4-BE49-F238E27FC236}">
                <a16:creationId xmlns:a16="http://schemas.microsoft.com/office/drawing/2014/main" id="{75C95970-1958-C0C2-24B1-9CFF96319E6B}"/>
              </a:ext>
            </a:extLst>
          </p:cNvPr>
          <p:cNvSpPr txBox="1"/>
          <p:nvPr/>
        </p:nvSpPr>
        <p:spPr>
          <a:xfrm>
            <a:off x="6358642" y="1251196"/>
            <a:ext cx="1324694" cy="515526"/>
          </a:xfrm>
          <a:prstGeom prst="rect">
            <a:avLst/>
          </a:prstGeom>
          <a:noFill/>
        </p:spPr>
        <p:txBody>
          <a:bodyPr wrap="square">
            <a:spAutoFit/>
          </a:bodyPr>
          <a:lstStyle/>
          <a:p>
            <a:pPr algn="ctr">
              <a:lnSpc>
                <a:spcPct val="150000"/>
              </a:lnSpc>
            </a:pPr>
            <a:r>
              <a:rPr lang="en-GB" sz="2000" dirty="0">
                <a:latin typeface="Linkpen 17a Print" panose="03050602060000000000" pitchFamily="66" charset="77"/>
              </a:rPr>
              <a:t>Clover</a:t>
            </a:r>
          </a:p>
        </p:txBody>
      </p:sp>
      <p:sp>
        <p:nvSpPr>
          <p:cNvPr id="23" name="arrow-1" descr="Arrow pointing from barley field to clover field.">
            <a:extLst>
              <a:ext uri="{FF2B5EF4-FFF2-40B4-BE49-F238E27FC236}">
                <a16:creationId xmlns:a16="http://schemas.microsoft.com/office/drawing/2014/main" id="{B9A5D74B-2945-E747-0720-55FE864664A6}"/>
              </a:ext>
            </a:extLst>
          </p:cNvPr>
          <p:cNvSpPr/>
          <p:nvPr/>
        </p:nvSpPr>
        <p:spPr>
          <a:xfrm rot="2311536" flipH="1">
            <a:off x="7186993" y="941258"/>
            <a:ext cx="1959458" cy="1858652"/>
          </a:xfrm>
          <a:prstGeom prst="circularArrow">
            <a:avLst>
              <a:gd name="adj1" fmla="val 9065"/>
              <a:gd name="adj2" fmla="val 1142319"/>
              <a:gd name="adj3" fmla="val 20524283"/>
              <a:gd name="adj4" fmla="val 15468951"/>
              <a:gd name="adj5" fmla="val 12500"/>
            </a:avLst>
          </a:prstGeom>
          <a:solidFill>
            <a:srgbClr val="B65379"/>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Barley">
            <a:extLst>
              <a:ext uri="{FF2B5EF4-FFF2-40B4-BE49-F238E27FC236}">
                <a16:creationId xmlns:a16="http://schemas.microsoft.com/office/drawing/2014/main" id="{C2805333-11CC-31FB-D6F6-B34C0C1F0A39}"/>
              </a:ext>
            </a:extLst>
          </p:cNvPr>
          <p:cNvSpPr txBox="1"/>
          <p:nvPr/>
        </p:nvSpPr>
        <p:spPr>
          <a:xfrm>
            <a:off x="8752368" y="1310280"/>
            <a:ext cx="1359744" cy="515526"/>
          </a:xfrm>
          <a:prstGeom prst="rect">
            <a:avLst/>
          </a:prstGeom>
          <a:noFill/>
        </p:spPr>
        <p:txBody>
          <a:bodyPr wrap="square">
            <a:spAutoFit/>
          </a:bodyPr>
          <a:lstStyle/>
          <a:p>
            <a:pPr algn="ctr">
              <a:lnSpc>
                <a:spcPct val="150000"/>
              </a:lnSpc>
            </a:pPr>
            <a:r>
              <a:rPr lang="en-GB" sz="2000" dirty="0">
                <a:latin typeface="Linkpen 17a Print" panose="03050602060000000000" pitchFamily="66" charset="77"/>
              </a:rPr>
              <a:t>Barley</a:t>
            </a:r>
          </a:p>
        </p:txBody>
      </p:sp>
      <p:sp>
        <p:nvSpPr>
          <p:cNvPr id="22" name="arrow-4" descr="Arrow pointing from turnip field to barley field">
            <a:extLst>
              <a:ext uri="{FF2B5EF4-FFF2-40B4-BE49-F238E27FC236}">
                <a16:creationId xmlns:a16="http://schemas.microsoft.com/office/drawing/2014/main" id="{6FAB9C1B-8351-18CD-D8CB-5710E821B25E}"/>
              </a:ext>
            </a:extLst>
          </p:cNvPr>
          <p:cNvSpPr/>
          <p:nvPr/>
        </p:nvSpPr>
        <p:spPr>
          <a:xfrm rot="7270421" flipH="1">
            <a:off x="8707002" y="1550067"/>
            <a:ext cx="1959458" cy="1858652"/>
          </a:xfrm>
          <a:prstGeom prst="circularArrow">
            <a:avLst>
              <a:gd name="adj1" fmla="val 9065"/>
              <a:gd name="adj2" fmla="val 1142319"/>
              <a:gd name="adj3" fmla="val 20524283"/>
              <a:gd name="adj4" fmla="val 15299629"/>
              <a:gd name="adj5" fmla="val 12500"/>
            </a:avLst>
          </a:prstGeom>
          <a:solidFill>
            <a:srgbClr val="B65379"/>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arrow-3" descr="Arrow pointing from wheat field to turnip field">
            <a:extLst>
              <a:ext uri="{FF2B5EF4-FFF2-40B4-BE49-F238E27FC236}">
                <a16:creationId xmlns:a16="http://schemas.microsoft.com/office/drawing/2014/main" id="{7348A748-F0C2-B479-2B2C-46FCCE4EAF11}"/>
              </a:ext>
            </a:extLst>
          </p:cNvPr>
          <p:cNvSpPr/>
          <p:nvPr/>
        </p:nvSpPr>
        <p:spPr>
          <a:xfrm rot="12660201" flipH="1">
            <a:off x="7400677" y="2136355"/>
            <a:ext cx="1959458" cy="1858652"/>
          </a:xfrm>
          <a:prstGeom prst="circularArrow">
            <a:avLst>
              <a:gd name="adj1" fmla="val 9065"/>
              <a:gd name="adj2" fmla="val 1142319"/>
              <a:gd name="adj3" fmla="val 20524283"/>
              <a:gd name="adj4" fmla="val 15194000"/>
              <a:gd name="adj5" fmla="val 12500"/>
            </a:avLst>
          </a:prstGeom>
          <a:solidFill>
            <a:srgbClr val="B65379"/>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Wheat">
            <a:extLst>
              <a:ext uri="{FF2B5EF4-FFF2-40B4-BE49-F238E27FC236}">
                <a16:creationId xmlns:a16="http://schemas.microsoft.com/office/drawing/2014/main" id="{0245486B-61DF-0641-4194-4222E67F1202}"/>
              </a:ext>
            </a:extLst>
          </p:cNvPr>
          <p:cNvSpPr txBox="1"/>
          <p:nvPr/>
        </p:nvSpPr>
        <p:spPr>
          <a:xfrm>
            <a:off x="6337728" y="3008480"/>
            <a:ext cx="1687014" cy="515526"/>
          </a:xfrm>
          <a:prstGeom prst="rect">
            <a:avLst/>
          </a:prstGeom>
          <a:noFill/>
        </p:spPr>
        <p:txBody>
          <a:bodyPr wrap="square">
            <a:spAutoFit/>
          </a:bodyPr>
          <a:lstStyle/>
          <a:p>
            <a:pPr algn="ctr">
              <a:lnSpc>
                <a:spcPct val="150000"/>
              </a:lnSpc>
            </a:pPr>
            <a:r>
              <a:rPr lang="en-GB" sz="2000" dirty="0">
                <a:latin typeface="Linkpen 17a Print" panose="03050602060000000000" pitchFamily="66" charset="77"/>
              </a:rPr>
              <a:t>Wheat</a:t>
            </a:r>
          </a:p>
        </p:txBody>
      </p:sp>
      <p:sp>
        <p:nvSpPr>
          <p:cNvPr id="17" name="Turnips">
            <a:extLst>
              <a:ext uri="{FF2B5EF4-FFF2-40B4-BE49-F238E27FC236}">
                <a16:creationId xmlns:a16="http://schemas.microsoft.com/office/drawing/2014/main" id="{C6FA2B0A-60F5-3C9C-7B15-C7F3B851F5DD}"/>
              </a:ext>
            </a:extLst>
          </p:cNvPr>
          <p:cNvSpPr txBox="1"/>
          <p:nvPr/>
        </p:nvSpPr>
        <p:spPr>
          <a:xfrm>
            <a:off x="8902767" y="3065682"/>
            <a:ext cx="1581992" cy="515526"/>
          </a:xfrm>
          <a:prstGeom prst="rect">
            <a:avLst/>
          </a:prstGeom>
          <a:noFill/>
        </p:spPr>
        <p:txBody>
          <a:bodyPr wrap="square">
            <a:spAutoFit/>
          </a:bodyPr>
          <a:lstStyle/>
          <a:p>
            <a:pPr algn="ctr">
              <a:lnSpc>
                <a:spcPct val="150000"/>
              </a:lnSpc>
            </a:pPr>
            <a:r>
              <a:rPr lang="en-GB" sz="2000" dirty="0">
                <a:solidFill>
                  <a:schemeClr val="bg1"/>
                </a:solidFill>
                <a:latin typeface="Linkpen 17a Print" panose="03050602060000000000" pitchFamily="66" charset="77"/>
              </a:rPr>
              <a:t>Turnips</a:t>
            </a:r>
          </a:p>
        </p:txBody>
      </p:sp>
      <p:sp>
        <p:nvSpPr>
          <p:cNvPr id="9" name="TextBox 8">
            <a:extLst>
              <a:ext uri="{FF2B5EF4-FFF2-40B4-BE49-F238E27FC236}">
                <a16:creationId xmlns:a16="http://schemas.microsoft.com/office/drawing/2014/main" id="{108DAEB9-1308-1E57-5833-CE48E2DE5656}"/>
              </a:ext>
            </a:extLst>
          </p:cNvPr>
          <p:cNvSpPr txBox="1"/>
          <p:nvPr/>
        </p:nvSpPr>
        <p:spPr>
          <a:xfrm>
            <a:off x="462099" y="4789785"/>
            <a:ext cx="1068883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Norfolk four-course system involved planting four different crops—wheat, turnips, barley, and clover—in the same field over four years. This way, the soil stayed healthy and full of nutrients, so the crops would grow better.</a:t>
            </a:r>
          </a:p>
        </p:txBody>
      </p:sp>
      <p:pic>
        <p:nvPicPr>
          <p:cNvPr id="14" name="Picture 13">
            <a:extLst>
              <a:ext uri="{FF2B5EF4-FFF2-40B4-BE49-F238E27FC236}">
                <a16:creationId xmlns:a16="http://schemas.microsoft.com/office/drawing/2014/main" id="{56E719F4-586D-F5DA-D829-1B3C96FCD34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3287" y="5506278"/>
            <a:ext cx="1298712" cy="1350280"/>
          </a:xfrm>
          <a:prstGeom prst="rect">
            <a:avLst/>
          </a:prstGeom>
        </p:spPr>
      </p:pic>
    </p:spTree>
    <p:extLst>
      <p:ext uri="{BB962C8B-B14F-4D97-AF65-F5344CB8AC3E}">
        <p14:creationId xmlns:p14="http://schemas.microsoft.com/office/powerpoint/2010/main" val="40015418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fade">
                                      <p:cBhvr>
                                        <p:cTn id="19" dur="500"/>
                                        <p:tgtEl>
                                          <p:spTgt spid="12">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animEffect transition="in" filter="fade">
                                      <p:cBhvr>
                                        <p:cTn id="23" dur="500"/>
                                        <p:tgtEl>
                                          <p:spTgt spid="15">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fade">
                                      <p:cBhvr>
                                        <p:cTn id="27" dur="500"/>
                                        <p:tgtEl>
                                          <p:spTgt spid="17">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xEl>
                                              <p:pRg st="0" end="0"/>
                                            </p:txEl>
                                          </p:spTgt>
                                        </p:tgtEl>
                                        <p:attrNameLst>
                                          <p:attrName>style.visibility</p:attrName>
                                        </p:attrNameLst>
                                      </p:cBhvr>
                                      <p:to>
                                        <p:strVal val="visible"/>
                                      </p:to>
                                    </p:set>
                                    <p:animEffect transition="in" filter="fade">
                                      <p:cBhvr>
                                        <p:cTn id="31" dur="500"/>
                                        <p:tgtEl>
                                          <p:spTgt spid="18">
                                            <p:txEl>
                                              <p:pRg st="0" end="0"/>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fade">
                                      <p:cBhvr>
                                        <p:cTn id="35" dur="500"/>
                                        <p:tgtEl>
                                          <p:spTgt spid="9">
                                            <p:txEl>
                                              <p:pRg st="0" end="0"/>
                                            </p:txEl>
                                          </p:spTgt>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down)">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20" grpId="0" animBg="1"/>
      <p:bldP spid="12" grpId="0" build="allAtOnce"/>
      <p:bldP spid="23" grpId="0" animBg="1"/>
      <p:bldP spid="15" grpId="0" build="allAtOnce"/>
      <p:bldP spid="22" grpId="0" animBg="1"/>
      <p:bldP spid="21" grpId="0" animBg="1"/>
      <p:bldP spid="18" grpId="0" build="allAtOnce"/>
      <p:bldP spid="17" grpId="0" build="allAtOnce"/>
      <p:bldP spid="9"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405</TotalTime>
  <Words>2000</Words>
  <Application>Microsoft Office PowerPoint</Application>
  <PresentationFormat>Widescreen</PresentationFormat>
  <Paragraphs>156</Paragraphs>
  <Slides>22</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Calibri Light</vt:lpstr>
      <vt:lpstr>Linkpen 17a Print</vt:lpstr>
      <vt:lpstr>Arial</vt:lpstr>
      <vt:lpstr>Superclarendon Rg</vt:lpstr>
      <vt:lpstr>Calibri</vt:lpstr>
      <vt:lpstr>Aptos</vt:lpstr>
      <vt:lpstr>Office Theme</vt:lpstr>
      <vt:lpstr>Industrial Norwich</vt:lpstr>
      <vt:lpstr>Questions</vt:lpstr>
      <vt:lpstr>Early Industry</vt:lpstr>
      <vt:lpstr>Market</vt:lpstr>
      <vt:lpstr>The textile industry</vt:lpstr>
      <vt:lpstr>Strangers’ Hall</vt:lpstr>
      <vt:lpstr>Canary</vt:lpstr>
      <vt:lpstr>Norfolk fen</vt:lpstr>
      <vt:lpstr>Farming</vt:lpstr>
      <vt:lpstr>Agricultural Revolution</vt:lpstr>
      <vt:lpstr>The Industrial Revolution</vt:lpstr>
      <vt:lpstr>St James Mill</vt:lpstr>
      <vt:lpstr>Norwich railway station</vt:lpstr>
      <vt:lpstr>Norwich community hospital</vt:lpstr>
      <vt:lpstr>Elizabeth Fry</vt:lpstr>
      <vt:lpstr>Elizabeth Fry part 2</vt:lpstr>
      <vt:lpstr>Norwich transformed.</vt:lpstr>
      <vt:lpstr>Coleman’s Mustard</vt:lpstr>
      <vt:lpstr>Caley’s Chocolate</vt:lpstr>
      <vt:lpstr>Start-rite</vt:lpstr>
      <vt:lpstr>Norwich union</vt:lpstr>
      <vt:lpstr>Heritage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60</cp:revision>
  <dcterms:created xsi:type="dcterms:W3CDTF">2022-12-09T08:02:53Z</dcterms:created>
  <dcterms:modified xsi:type="dcterms:W3CDTF">2025-07-16T12:19:13Z</dcterms:modified>
</cp:coreProperties>
</file>