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9" r:id="rId3"/>
    <p:sldId id="262" r:id="rId4"/>
    <p:sldId id="264" r:id="rId5"/>
    <p:sldId id="267" r:id="rId6"/>
    <p:sldId id="263" r:id="rId7"/>
    <p:sldId id="268" r:id="rId8"/>
    <p:sldId id="269" r:id="rId9"/>
    <p:sldId id="270" r:id="rId10"/>
    <p:sldId id="271" r:id="rId11"/>
    <p:sldId id="272" r:id="rId12"/>
    <p:sldId id="273" r:id="rId13"/>
    <p:sldId id="274" r:id="rId14"/>
    <p:sldId id="275" r:id="rId15"/>
    <p:sldId id="280" r:id="rId16"/>
    <p:sldId id="276" r:id="rId17"/>
    <p:sldId id="277" r:id="rId18"/>
    <p:sldId id="278" r:id="rId19"/>
    <p:sldId id="279" r:id="rId20"/>
  </p:sldIdLst>
  <p:sldSz cx="12192000" cy="6858000"/>
  <p:notesSz cx="6858000" cy="9144000"/>
  <p:embeddedFontLst>
    <p:embeddedFont>
      <p:font typeface="Nunito" panose="00000500000000000000" pitchFamily="2" charset="0"/>
      <p:regular r:id="rId22"/>
      <p:bold r:id="rId23"/>
      <p:italic r:id="rId24"/>
      <p:boldItalic r:id="rId25"/>
    </p:embeddedFont>
    <p:embeddedFont>
      <p:font typeface="Superclarendon Rg" panose="02060605060000020003" pitchFamily="18" charset="0"/>
      <p:regular r:id="rId26"/>
      <p:bold r:id="rId27"/>
      <p:italic r:id="rId28"/>
      <p:boldItalic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8470"/>
    <a:srgbClr val="C9B494"/>
    <a:srgbClr val="906549"/>
    <a:srgbClr val="586254"/>
    <a:srgbClr val="918169"/>
    <a:srgbClr val="3C2B20"/>
    <a:srgbClr val="84A06F"/>
    <a:srgbClr val="5B412F"/>
    <a:srgbClr val="F9B722"/>
    <a:srgbClr val="C6C7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7FDE7E-6E0F-4734-9812-CEBED37A7EDF}" v="3" dt="2025-07-29T09:18:08.3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81"/>
    <p:restoredTop sz="96296"/>
  </p:normalViewPr>
  <p:slideViewPr>
    <p:cSldViewPr snapToGrid="0">
      <p:cViewPr varScale="1">
        <p:scale>
          <a:sx n="81" d="100"/>
          <a:sy n="81" d="100"/>
        </p:scale>
        <p:origin x="60" y="86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9B7FDE7E-6E0F-4734-9812-CEBED37A7EDF}"/>
    <pc:docChg chg="modSld">
      <pc:chgData name="McHarg, Catherine" userId="88b8f76c-9ae3-4745-88eb-fe0667a22af5" providerId="ADAL" clId="{9B7FDE7E-6E0F-4734-9812-CEBED37A7EDF}" dt="2025-07-29T09:18:08.332" v="2" actId="20577"/>
      <pc:docMkLst>
        <pc:docMk/>
      </pc:docMkLst>
      <pc:sldChg chg="modSp">
        <pc:chgData name="McHarg, Catherine" userId="88b8f76c-9ae3-4745-88eb-fe0667a22af5" providerId="ADAL" clId="{9B7FDE7E-6E0F-4734-9812-CEBED37A7EDF}" dt="2025-07-29T09:18:08.332" v="2" actId="20577"/>
        <pc:sldMkLst>
          <pc:docMk/>
          <pc:sldMk cId="3957413174" sldId="273"/>
        </pc:sldMkLst>
        <pc:spChg chg="mod">
          <ac:chgData name="McHarg, Catherine" userId="88b8f76c-9ae3-4745-88eb-fe0667a22af5" providerId="ADAL" clId="{9B7FDE7E-6E0F-4734-9812-CEBED37A7EDF}" dt="2025-07-29T09:18:08.332" v="2" actId="20577"/>
          <ac:spMkLst>
            <pc:docMk/>
            <pc:sldMk cId="3957413174" sldId="273"/>
            <ac:spMk id="4" creationId="{7E06ADC4-DC7D-4853-B7B3-98416822D27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403534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403599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857599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423355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745119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809662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715261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673944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960005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2295991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4116884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2100229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558048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371698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790963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951925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216100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64683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7/29/2025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9.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447A76-E300-470D-87E2-B4D52FA28F5F}"/>
              </a:ext>
            </a:extLst>
          </p:cNvPr>
          <p:cNvSpPr>
            <a:spLocks noGrp="1"/>
          </p:cNvSpPr>
          <p:nvPr>
            <p:ph type="ctrTitle"/>
          </p:nvPr>
        </p:nvSpPr>
        <p:spPr>
          <a:xfrm>
            <a:off x="4010807" y="-1226371"/>
            <a:ext cx="4170382" cy="960400"/>
          </a:xfrm>
        </p:spPr>
        <p:txBody>
          <a:bodyPr/>
          <a:lstStyle/>
          <a:p>
            <a:r>
              <a:rPr lang="en-US" dirty="0"/>
              <a:t>First Settlers</a:t>
            </a:r>
          </a:p>
        </p:txBody>
      </p:sp>
      <p:sp>
        <p:nvSpPr>
          <p:cNvPr id="10" name="Rectangle 9" descr="Illustration of a landscape with hills and trees in the background.">
            <a:extLst>
              <a:ext uri="{FF2B5EF4-FFF2-40B4-BE49-F238E27FC236}">
                <a16:creationId xmlns:a16="http://schemas.microsoft.com/office/drawing/2014/main" id="{8F29747C-0AF5-12B9-5B55-DD1086A88E8E}"/>
              </a:ext>
            </a:extLst>
          </p:cNvPr>
          <p:cNvSpPr/>
          <p:nvPr/>
        </p:nvSpPr>
        <p:spPr>
          <a:xfrm>
            <a:off x="0" y="0"/>
            <a:ext cx="12191998" cy="68572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1998" cy="400110"/>
          </a:xfrm>
          <a:prstGeom prst="rect">
            <a:avLst/>
          </a:prstGeom>
          <a:noFill/>
        </p:spPr>
        <p:txBody>
          <a:bodyPr wrap="square">
            <a:spAutoFit/>
          </a:bodyPr>
          <a:lstStyle/>
          <a:p>
            <a:pPr algn="ctr">
              <a:lnSpc>
                <a:spcPts val="2420"/>
              </a:lnSpc>
            </a:pPr>
            <a:r>
              <a:rPr lang="en-GB" sz="2300" dirty="0">
                <a:solidFill>
                  <a:schemeClr val="bg1"/>
                </a:solidFill>
                <a:effectLst>
                  <a:glow rad="119471">
                    <a:schemeClr val="tx1">
                      <a:alpha val="41784"/>
                    </a:schemeClr>
                  </a:glow>
                </a:effectLst>
                <a:latin typeface="Superclarendon Rg" panose="02000505080000020003" pitchFamily="2" charset="77"/>
              </a:rPr>
              <a:t>Who were the first people to live in Norwich and the surrounding area?</a:t>
            </a:r>
          </a:p>
        </p:txBody>
      </p:sp>
      <p:pic>
        <p:nvPicPr>
          <p:cNvPr id="9" name="Picture 8" descr="First Settler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83341" y="2291378"/>
            <a:ext cx="9767944" cy="1538343"/>
          </a:xfrm>
          <a:prstGeom prst="rect">
            <a:avLst/>
          </a:prstGeom>
        </p:spPr>
      </p:pic>
      <p:pic>
        <p:nvPicPr>
          <p:cNvPr id="8" name="Picture 7">
            <a:extLst>
              <a:ext uri="{FF2B5EF4-FFF2-40B4-BE49-F238E27FC236}">
                <a16:creationId xmlns:a16="http://schemas.microsoft.com/office/drawing/2014/main" id="{A3C12A5F-D659-E91B-0E8C-9039DE957BD9}"/>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822192" y="5550946"/>
            <a:ext cx="1369807" cy="1306334"/>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FFE262A-E44E-521F-98D2-16B0DB33D8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09778E-0AFF-BCD3-989D-2EA22D0F8A25}"/>
              </a:ext>
            </a:extLst>
          </p:cNvPr>
          <p:cNvSpPr>
            <a:spLocks noGrp="1"/>
          </p:cNvSpPr>
          <p:nvPr>
            <p:ph type="title" idx="4294967295"/>
          </p:nvPr>
        </p:nvSpPr>
        <p:spPr>
          <a:xfrm>
            <a:off x="3835997" y="-1589272"/>
            <a:ext cx="4520005" cy="1325563"/>
          </a:xfrm>
        </p:spPr>
        <p:txBody>
          <a:bodyPr/>
          <a:lstStyle/>
          <a:p>
            <a:r>
              <a:rPr lang="en-US" dirty="0" err="1"/>
              <a:t>Arminghall</a:t>
            </a:r>
            <a:r>
              <a:rPr lang="en-US" dirty="0"/>
              <a:t> Henge</a:t>
            </a:r>
          </a:p>
        </p:txBody>
      </p:sp>
      <p:sp>
        <p:nvSpPr>
          <p:cNvPr id="4" name="Rectangle 3" descr="An arial photograph of Arminghall Henge.">
            <a:extLst>
              <a:ext uri="{FF2B5EF4-FFF2-40B4-BE49-F238E27FC236}">
                <a16:creationId xmlns:a16="http://schemas.microsoft.com/office/drawing/2014/main" id="{FB006DA6-4B30-A935-604D-DC8222E417D3}"/>
              </a:ext>
            </a:extLst>
          </p:cNvPr>
          <p:cNvSpPr/>
          <p:nvPr/>
        </p:nvSpPr>
        <p:spPr>
          <a:xfrm>
            <a:off x="266218" y="243068"/>
            <a:ext cx="11667281" cy="63545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descr="Something in this aerial photograph provides us with evidence linking to the Neolithic age.&#10;">
            <a:extLst>
              <a:ext uri="{FF2B5EF4-FFF2-40B4-BE49-F238E27FC236}">
                <a16:creationId xmlns:a16="http://schemas.microsoft.com/office/drawing/2014/main" id="{BA2D362B-1DC6-0DCE-3397-4248B655CE7B}"/>
              </a:ext>
            </a:extLst>
          </p:cNvPr>
          <p:cNvSpPr/>
          <p:nvPr/>
        </p:nvSpPr>
        <p:spPr>
          <a:xfrm>
            <a:off x="405113" y="496537"/>
            <a:ext cx="4657074" cy="1983773"/>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216000" bIns="72000" rtlCol="0" anchor="ctr" anchorCtr="0"/>
          <a:lstStyle/>
          <a:p>
            <a:pPr algn="ctr">
              <a:lnSpc>
                <a:spcPct val="150000"/>
              </a:lnSpc>
            </a:pPr>
            <a:r>
              <a:rPr lang="en-GB" dirty="0">
                <a:solidFill>
                  <a:schemeClr val="tx1"/>
                </a:solidFill>
                <a:latin typeface="Linkpen 17a Print" panose="03050602060000000000" pitchFamily="66" charset="77"/>
              </a:rPr>
              <a:t>Something in this aerial photograph provides us with evidence linking to the Neolithic age.</a:t>
            </a:r>
          </a:p>
        </p:txBody>
      </p:sp>
      <p:sp>
        <p:nvSpPr>
          <p:cNvPr id="16" name="TextBox 15">
            <a:extLst>
              <a:ext uri="{FF2B5EF4-FFF2-40B4-BE49-F238E27FC236}">
                <a16:creationId xmlns:a16="http://schemas.microsoft.com/office/drawing/2014/main" id="{63E6B851-6A95-6D58-A442-25DB9E256062}"/>
              </a:ext>
              <a:ext uri="{C183D7F6-B498-43B3-948B-1728B52AA6E4}">
                <adec:decorative xmlns:adec="http://schemas.microsoft.com/office/drawing/2017/decorative" val="1"/>
              </a:ext>
            </a:extLst>
          </p:cNvPr>
          <p:cNvSpPr txBox="1"/>
          <p:nvPr/>
        </p:nvSpPr>
        <p:spPr>
          <a:xfrm>
            <a:off x="695926" y="2675239"/>
            <a:ext cx="4075447" cy="954107"/>
          </a:xfrm>
          <a:prstGeom prst="rect">
            <a:avLst/>
          </a:prstGeom>
          <a:noFill/>
        </p:spPr>
        <p:txBody>
          <a:bodyPr wrap="square">
            <a:spAutoFit/>
          </a:bodyPr>
          <a:lstStyle/>
          <a:p>
            <a:pPr algn="ctr"/>
            <a:r>
              <a:rPr lang="en-GB" sz="2800" dirty="0">
                <a:solidFill>
                  <a:srgbClr val="FAB721"/>
                </a:solidFill>
                <a:latin typeface="Superclarendon Rg" panose="02000505080000020003" pitchFamily="2" charset="77"/>
              </a:rPr>
              <a:t>Can you spot what it might be?</a:t>
            </a:r>
          </a:p>
        </p:txBody>
      </p:sp>
      <p:sp>
        <p:nvSpPr>
          <p:cNvPr id="14" name="Oval 13" descr="A transparent yellow circle showing the location of ditches at the Arminghall Henge. ">
            <a:extLst>
              <a:ext uri="{FF2B5EF4-FFF2-40B4-BE49-F238E27FC236}">
                <a16:creationId xmlns:a16="http://schemas.microsoft.com/office/drawing/2014/main" id="{0C711B55-13D1-5AB1-503E-3DA2DB178B7E}"/>
              </a:ext>
            </a:extLst>
          </p:cNvPr>
          <p:cNvSpPr/>
          <p:nvPr/>
        </p:nvSpPr>
        <p:spPr>
          <a:xfrm>
            <a:off x="7446318" y="2732388"/>
            <a:ext cx="2087363" cy="2115476"/>
          </a:xfrm>
          <a:prstGeom prst="ellipse">
            <a:avLst/>
          </a:prstGeom>
          <a:solidFill>
            <a:srgbClr val="F9B722">
              <a:alpha val="14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descr="Another late Neolithic / early Bronze Age site, Arminghall Henge was first discovered from the air in 1929! It shows two dark rings, which are in fact ditches where the soil had been dug out to form a bank&#10;">
            <a:extLst>
              <a:ext uri="{FF2B5EF4-FFF2-40B4-BE49-F238E27FC236}">
                <a16:creationId xmlns:a16="http://schemas.microsoft.com/office/drawing/2014/main" id="{7B79F6E3-4773-8AB0-7B8E-9AC34E60F6DF}"/>
              </a:ext>
            </a:extLst>
          </p:cNvPr>
          <p:cNvSpPr/>
          <p:nvPr/>
        </p:nvSpPr>
        <p:spPr>
          <a:xfrm>
            <a:off x="448202" y="3824275"/>
            <a:ext cx="4613985" cy="2115476"/>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72000" rIns="216000" bIns="72000" rtlCol="0" anchor="ctr" anchorCtr="0"/>
          <a:lstStyle/>
          <a:p>
            <a:pPr algn="ctr">
              <a:lnSpc>
                <a:spcPct val="150000"/>
              </a:lnSpc>
            </a:pPr>
            <a:r>
              <a:rPr lang="en-GB" sz="1400" dirty="0">
                <a:solidFill>
                  <a:schemeClr val="tx1"/>
                </a:solidFill>
                <a:latin typeface="Linkpen 17a Print" panose="03050602060000000000" pitchFamily="66" charset="77"/>
              </a:rPr>
              <a:t>Another late Neolithic / early Bronze Age site, </a:t>
            </a:r>
            <a:r>
              <a:rPr lang="en-GB" sz="1400" dirty="0" err="1">
                <a:solidFill>
                  <a:schemeClr val="tx1"/>
                </a:solidFill>
                <a:latin typeface="Linkpen 17a Print" panose="03050602060000000000" pitchFamily="66" charset="77"/>
              </a:rPr>
              <a:t>Arminghall</a:t>
            </a:r>
            <a:r>
              <a:rPr lang="en-GB" sz="1400" dirty="0">
                <a:solidFill>
                  <a:schemeClr val="tx1"/>
                </a:solidFill>
                <a:latin typeface="Linkpen 17a Print" panose="03050602060000000000" pitchFamily="66" charset="77"/>
              </a:rPr>
              <a:t> Henge was first discovered from the air in 1929! It shows two dark rings, which are in fact ditches where the soil had been dug out to form a bank</a:t>
            </a:r>
          </a:p>
        </p:txBody>
      </p:sp>
      <p:pic>
        <p:nvPicPr>
          <p:cNvPr id="3" name="Picture 2">
            <a:extLst>
              <a:ext uri="{FF2B5EF4-FFF2-40B4-BE49-F238E27FC236}">
                <a16:creationId xmlns:a16="http://schemas.microsoft.com/office/drawing/2014/main" id="{8939A91D-F840-6950-52D3-6D3E99D3FCE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22329" y="5525287"/>
            <a:ext cx="1369671" cy="1332713"/>
          </a:xfrm>
          <a:prstGeom prst="rect">
            <a:avLst/>
          </a:prstGeom>
        </p:spPr>
      </p:pic>
    </p:spTree>
    <p:extLst>
      <p:ext uri="{BB962C8B-B14F-4D97-AF65-F5344CB8AC3E}">
        <p14:creationId xmlns:p14="http://schemas.microsoft.com/office/powerpoint/2010/main" val="21436716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000" fill="hold"/>
                                        <p:tgtEl>
                                          <p:spTgt spid="17"/>
                                        </p:tgtEl>
                                        <p:attrNameLst>
                                          <p:attrName>ppt_x</p:attrName>
                                        </p:attrNameLst>
                                      </p:cBhvr>
                                      <p:tavLst>
                                        <p:tav tm="0">
                                          <p:val>
                                            <p:strVal val="0-#ppt_w/2"/>
                                          </p:val>
                                        </p:tav>
                                        <p:tav tm="100000">
                                          <p:val>
                                            <p:strVal val="#ppt_x"/>
                                          </p:val>
                                        </p:tav>
                                      </p:tavLst>
                                    </p:anim>
                                    <p:anim calcmode="lin" valueType="num">
                                      <p:cBhvr additive="base">
                                        <p:cTn id="22"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4"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3CB0FF2-0E60-A437-FA0B-A2934FFF3F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0B59FF-F2A3-FCAE-C782-C849C39B838C}"/>
              </a:ext>
            </a:extLst>
          </p:cNvPr>
          <p:cNvSpPr>
            <a:spLocks noGrp="1"/>
          </p:cNvSpPr>
          <p:nvPr>
            <p:ph type="title" idx="4294967295"/>
          </p:nvPr>
        </p:nvSpPr>
        <p:spPr>
          <a:xfrm>
            <a:off x="3952506" y="-1513974"/>
            <a:ext cx="4452994" cy="1224942"/>
          </a:xfrm>
        </p:spPr>
        <p:txBody>
          <a:bodyPr>
            <a:normAutofit fontScale="90000"/>
          </a:bodyPr>
          <a:lstStyle/>
          <a:p>
            <a:r>
              <a:rPr lang="en-US" dirty="0" err="1"/>
              <a:t>Arminghall</a:t>
            </a:r>
            <a:r>
              <a:rPr lang="en-US" dirty="0"/>
              <a:t> Henge</a:t>
            </a:r>
            <a:br>
              <a:rPr lang="en-US" dirty="0"/>
            </a:br>
            <a:endParaRPr lang="en-US" dirty="0"/>
          </a:p>
        </p:txBody>
      </p:sp>
      <p:sp>
        <p:nvSpPr>
          <p:cNvPr id="6" name="Title 1">
            <a:extLst>
              <a:ext uri="{FF2B5EF4-FFF2-40B4-BE49-F238E27FC236}">
                <a16:creationId xmlns:a16="http://schemas.microsoft.com/office/drawing/2014/main" id="{EEC2A3CC-0F48-C703-2ABA-8E2354DC3A95}"/>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err="1">
                <a:ln w="12700">
                  <a:noFill/>
                </a:ln>
                <a:latin typeface="Superclarendon Rg" panose="02060605060000020003" pitchFamily="18" charset="77"/>
              </a:rPr>
              <a:t>Arminghall</a:t>
            </a:r>
            <a:r>
              <a:rPr lang="en-GB" sz="4400" dirty="0">
                <a:ln w="12700">
                  <a:noFill/>
                </a:ln>
                <a:latin typeface="Superclarendon Rg" panose="02060605060000020003" pitchFamily="18" charset="77"/>
              </a:rPr>
              <a:t> Henge</a:t>
            </a:r>
          </a:p>
        </p:txBody>
      </p:sp>
      <p:pic>
        <p:nvPicPr>
          <p:cNvPr id="5" name="Picture 4">
            <a:extLst>
              <a:ext uri="{FF2B5EF4-FFF2-40B4-BE49-F238E27FC236}">
                <a16:creationId xmlns:a16="http://schemas.microsoft.com/office/drawing/2014/main" id="{0754BEF5-F5A6-6F2E-BE49-5932F06A20E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1579" y="-37339"/>
            <a:ext cx="1240421" cy="1269955"/>
          </a:xfrm>
          <a:prstGeom prst="rect">
            <a:avLst/>
          </a:prstGeom>
        </p:spPr>
      </p:pic>
      <p:sp>
        <p:nvSpPr>
          <p:cNvPr id="8" name="TextBox 7">
            <a:extLst>
              <a:ext uri="{FF2B5EF4-FFF2-40B4-BE49-F238E27FC236}">
                <a16:creationId xmlns:a16="http://schemas.microsoft.com/office/drawing/2014/main" id="{3B10348E-32E0-3C10-E7AA-78C17FEE549B}"/>
              </a:ext>
            </a:extLst>
          </p:cNvPr>
          <p:cNvSpPr txBox="1"/>
          <p:nvPr/>
        </p:nvSpPr>
        <p:spPr>
          <a:xfrm>
            <a:off x="494269" y="1211933"/>
            <a:ext cx="5906531" cy="3290581"/>
          </a:xfrm>
          <a:prstGeom prst="rect">
            <a:avLst/>
          </a:prstGeom>
          <a:noFill/>
        </p:spPr>
        <p:txBody>
          <a:bodyPr wrap="square">
            <a:spAutoFit/>
          </a:bodyPr>
          <a:lstStyle/>
          <a:p>
            <a:pPr marL="0" indent="0" algn="l">
              <a:lnSpc>
                <a:spcPct val="150000"/>
              </a:lnSpc>
              <a:buNone/>
            </a:pPr>
            <a:r>
              <a:rPr lang="en-GB" sz="1400" dirty="0">
                <a:latin typeface="Linkpen 17a Print" panose="03050602060000000000" pitchFamily="66" charset="77"/>
              </a:rPr>
              <a:t>The henge would have been an important site for the people settled in the area at the time.</a:t>
            </a:r>
          </a:p>
          <a:p>
            <a:pPr marL="0" indent="0" algn="l">
              <a:lnSpc>
                <a:spcPct val="150000"/>
              </a:lnSpc>
              <a:buNone/>
            </a:pPr>
            <a:br>
              <a:rPr lang="en-GB" sz="1400" dirty="0">
                <a:latin typeface="Linkpen 17a Print" panose="03050602060000000000" pitchFamily="66" charset="77"/>
              </a:rPr>
            </a:br>
            <a:r>
              <a:rPr lang="en-GB" sz="1400" dirty="0">
                <a:latin typeface="Linkpen 17a Print" panose="03050602060000000000" pitchFamily="66" charset="77"/>
              </a:rPr>
              <a:t>It is believed to have had a ceremonial function – with barrows (burial mounds) also discovered nearby. </a:t>
            </a:r>
          </a:p>
          <a:p>
            <a:pPr marL="0" indent="0" algn="l">
              <a:lnSpc>
                <a:spcPct val="150000"/>
              </a:lnSpc>
              <a:buNone/>
            </a:pPr>
            <a:endParaRPr lang="en-GB" sz="1400" dirty="0">
              <a:latin typeface="Linkpen 17a Print" panose="03050602060000000000" pitchFamily="66" charset="77"/>
            </a:endParaRPr>
          </a:p>
          <a:p>
            <a:pPr marL="0" indent="0" algn="l">
              <a:lnSpc>
                <a:spcPct val="150000"/>
              </a:lnSpc>
              <a:buNone/>
            </a:pPr>
            <a:r>
              <a:rPr lang="en-GB" sz="1400" b="0" dirty="0">
                <a:effectLst/>
                <a:latin typeface="Linkpen 17a Print" panose="03050602060000000000" pitchFamily="66" charset="77"/>
              </a:rPr>
              <a:t>The posts within the henge, aligned with the winter solstice sunset, like Woodhenge in Wiltshire (not far from </a:t>
            </a:r>
            <a:r>
              <a:rPr lang="en-GB" sz="1400" dirty="0">
                <a:latin typeface="Linkpen 17a Print" panose="03050602060000000000" pitchFamily="66" charset="77"/>
              </a:rPr>
              <a:t>S</a:t>
            </a:r>
            <a:r>
              <a:rPr lang="en-GB" sz="1400" b="0" dirty="0">
                <a:effectLst/>
                <a:latin typeface="Linkpen 17a Print" panose="03050602060000000000" pitchFamily="66" charset="77"/>
              </a:rPr>
              <a:t>tonehenge). Charred animal bones found nearby suggest feasts. This shows Neolithic people valued community and shared beliefs.</a:t>
            </a:r>
          </a:p>
        </p:txBody>
      </p:sp>
      <p:grpSp>
        <p:nvGrpSpPr>
          <p:cNvPr id="28" name="Group 27" descr="A photograph of Woodhenge.">
            <a:extLst>
              <a:ext uri="{FF2B5EF4-FFF2-40B4-BE49-F238E27FC236}">
                <a16:creationId xmlns:a16="http://schemas.microsoft.com/office/drawing/2014/main" id="{65B38DE3-E116-5811-CAA4-CF1936F32487}"/>
              </a:ext>
            </a:extLst>
          </p:cNvPr>
          <p:cNvGrpSpPr/>
          <p:nvPr/>
        </p:nvGrpSpPr>
        <p:grpSpPr>
          <a:xfrm>
            <a:off x="6640102" y="1143692"/>
            <a:ext cx="4569410" cy="2821881"/>
            <a:chOff x="6640102" y="1143692"/>
            <a:chExt cx="4569410" cy="2821881"/>
          </a:xfrm>
        </p:grpSpPr>
        <p:pic>
          <p:nvPicPr>
            <p:cNvPr id="10" name="Picture 9">
              <a:extLst>
                <a:ext uri="{FF2B5EF4-FFF2-40B4-BE49-F238E27FC236}">
                  <a16:creationId xmlns:a16="http://schemas.microsoft.com/office/drawing/2014/main" id="{B8F616C6-83C2-BCC3-9078-F3F8CF04F8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40103" y="1143692"/>
              <a:ext cx="4569409" cy="2821881"/>
            </a:xfrm>
            <a:prstGeom prst="rect">
              <a:avLst/>
            </a:prstGeom>
            <a:ln w="19050">
              <a:solidFill>
                <a:schemeClr val="tx1"/>
              </a:solidFill>
            </a:ln>
          </p:spPr>
        </p:pic>
        <p:sp>
          <p:nvSpPr>
            <p:cNvPr id="18" name="TextBox 17">
              <a:extLst>
                <a:ext uri="{FF2B5EF4-FFF2-40B4-BE49-F238E27FC236}">
                  <a16:creationId xmlns:a16="http://schemas.microsoft.com/office/drawing/2014/main" id="{5938C8AF-EF9A-084E-4C94-FFA83DA844F0}"/>
                </a:ext>
              </a:extLst>
            </p:cNvPr>
            <p:cNvSpPr txBox="1"/>
            <p:nvPr/>
          </p:nvSpPr>
          <p:spPr>
            <a:xfrm>
              <a:off x="6640102" y="1143692"/>
              <a:ext cx="3433133" cy="256643"/>
            </a:xfrm>
            <a:prstGeom prst="rect">
              <a:avLst/>
            </a:prstGeom>
            <a:noFill/>
          </p:spPr>
          <p:txBody>
            <a:bodyPr wrap="square" rtlCol="0">
              <a:spAutoFit/>
            </a:bodyPr>
            <a:lstStyle/>
            <a:p>
              <a:r>
                <a:rPr lang="en-GB" sz="1100" dirty="0">
                  <a:solidFill>
                    <a:srgbClr val="3C2B20"/>
                  </a:solidFill>
                  <a:latin typeface="Nunito" panose="02000503000000000000" pitchFamily="2" charset="77"/>
                </a:rPr>
                <a:t>© Historic England DP438835</a:t>
              </a:r>
            </a:p>
          </p:txBody>
        </p:sp>
      </p:grpSp>
      <p:grpSp>
        <p:nvGrpSpPr>
          <p:cNvPr id="11" name="Group 10" descr="Woodhenge">
            <a:extLst>
              <a:ext uri="{FF2B5EF4-FFF2-40B4-BE49-F238E27FC236}">
                <a16:creationId xmlns:a16="http://schemas.microsoft.com/office/drawing/2014/main" id="{184E9AFB-2413-F886-62AF-78C5990AE0B3}"/>
              </a:ext>
            </a:extLst>
          </p:cNvPr>
          <p:cNvGrpSpPr/>
          <p:nvPr/>
        </p:nvGrpSpPr>
        <p:grpSpPr>
          <a:xfrm>
            <a:off x="9213190" y="4048137"/>
            <a:ext cx="1480871" cy="353048"/>
            <a:chOff x="5121850" y="2417403"/>
            <a:chExt cx="1648427" cy="392994"/>
          </a:xfrm>
        </p:grpSpPr>
        <p:pic>
          <p:nvPicPr>
            <p:cNvPr id="12" name="Picture 11">
              <a:extLst>
                <a:ext uri="{FF2B5EF4-FFF2-40B4-BE49-F238E27FC236}">
                  <a16:creationId xmlns:a16="http://schemas.microsoft.com/office/drawing/2014/main" id="{3A175778-9591-6ADD-7941-CE2296794E4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3" name="TextBox 12">
              <a:extLst>
                <a:ext uri="{FF2B5EF4-FFF2-40B4-BE49-F238E27FC236}">
                  <a16:creationId xmlns:a16="http://schemas.microsoft.com/office/drawing/2014/main" id="{80AB737A-D5B1-3767-3227-7DEF7FF7F16B}"/>
                </a:ext>
              </a:extLst>
            </p:cNvPr>
            <p:cNvSpPr txBox="1"/>
            <p:nvPr/>
          </p:nvSpPr>
          <p:spPr>
            <a:xfrm>
              <a:off x="5276103" y="2417403"/>
              <a:ext cx="1494174" cy="38856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Woodhenge</a:t>
              </a:r>
            </a:p>
          </p:txBody>
        </p:sp>
      </p:grpSp>
      <p:sp>
        <p:nvSpPr>
          <p:cNvPr id="21" name="TextBox 20">
            <a:extLst>
              <a:ext uri="{FF2B5EF4-FFF2-40B4-BE49-F238E27FC236}">
                <a16:creationId xmlns:a16="http://schemas.microsoft.com/office/drawing/2014/main" id="{711B5901-6C30-392A-5A7C-B26D17BF06EF}"/>
              </a:ext>
            </a:extLst>
          </p:cNvPr>
          <p:cNvSpPr txBox="1"/>
          <p:nvPr/>
        </p:nvSpPr>
        <p:spPr>
          <a:xfrm>
            <a:off x="489642" y="4876992"/>
            <a:ext cx="568936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henge itself would have been built using large timber trunks. These are thought to have been burned during an ancient winter solstice gathering!</a:t>
            </a:r>
          </a:p>
        </p:txBody>
      </p:sp>
      <p:grpSp>
        <p:nvGrpSpPr>
          <p:cNvPr id="9" name="Group 8" descr="Arminghall Henge&#10;">
            <a:extLst>
              <a:ext uri="{FF2B5EF4-FFF2-40B4-BE49-F238E27FC236}">
                <a16:creationId xmlns:a16="http://schemas.microsoft.com/office/drawing/2014/main" id="{DFD0277E-AFE4-9F9A-DB2E-6CFE45A56AC2}"/>
              </a:ext>
            </a:extLst>
          </p:cNvPr>
          <p:cNvGrpSpPr/>
          <p:nvPr/>
        </p:nvGrpSpPr>
        <p:grpSpPr>
          <a:xfrm>
            <a:off x="4431638" y="6052424"/>
            <a:ext cx="1998201" cy="346249"/>
            <a:chOff x="4407678" y="6128544"/>
            <a:chExt cx="1998201" cy="346249"/>
          </a:xfrm>
        </p:grpSpPr>
        <p:pic>
          <p:nvPicPr>
            <p:cNvPr id="4" name="Picture 3">
              <a:extLst>
                <a:ext uri="{FF2B5EF4-FFF2-40B4-BE49-F238E27FC236}">
                  <a16:creationId xmlns:a16="http://schemas.microsoft.com/office/drawing/2014/main" id="{45CDDF9E-A86B-BFCA-CCDE-09926205F14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91215" y="6189881"/>
              <a:ext cx="314664" cy="223577"/>
            </a:xfrm>
            <a:prstGeom prst="rect">
              <a:avLst/>
            </a:prstGeom>
          </p:spPr>
        </p:pic>
        <p:sp>
          <p:nvSpPr>
            <p:cNvPr id="7" name="TextBox 6">
              <a:extLst>
                <a:ext uri="{FF2B5EF4-FFF2-40B4-BE49-F238E27FC236}">
                  <a16:creationId xmlns:a16="http://schemas.microsoft.com/office/drawing/2014/main" id="{909A6695-3850-5922-27C7-CDCFAE26C3CD}"/>
                </a:ext>
              </a:extLst>
            </p:cNvPr>
            <p:cNvSpPr txBox="1"/>
            <p:nvPr/>
          </p:nvSpPr>
          <p:spPr>
            <a:xfrm>
              <a:off x="4407678" y="6128544"/>
              <a:ext cx="1970473" cy="346249"/>
            </a:xfrm>
            <a:prstGeom prst="rect">
              <a:avLst/>
            </a:prstGeom>
            <a:noFill/>
          </p:spPr>
          <p:txBody>
            <a:bodyPr wrap="square">
              <a:spAutoFit/>
            </a:bodyPr>
            <a:lstStyle/>
            <a:p>
              <a:pPr>
                <a:lnSpc>
                  <a:spcPct val="150000"/>
                </a:lnSpc>
              </a:pPr>
              <a:r>
                <a:rPr lang="en-GB" sz="1200" dirty="0" err="1">
                  <a:latin typeface="Linkpen 17a Print" panose="03050602060000000000" pitchFamily="66" charset="77"/>
                </a:rPr>
                <a:t>Arminghall</a:t>
              </a:r>
              <a:r>
                <a:rPr lang="en-GB" sz="1200" dirty="0">
                  <a:latin typeface="Linkpen 17a Print" panose="03050602060000000000" pitchFamily="66" charset="77"/>
                </a:rPr>
                <a:t> Henge</a:t>
              </a:r>
            </a:p>
          </p:txBody>
        </p:sp>
      </p:grpSp>
      <p:pic>
        <p:nvPicPr>
          <p:cNvPr id="20" name="Picture 19" descr="A black and white arial drawing of Arminghall Henge.">
            <a:extLst>
              <a:ext uri="{FF2B5EF4-FFF2-40B4-BE49-F238E27FC236}">
                <a16:creationId xmlns:a16="http://schemas.microsoft.com/office/drawing/2014/main" id="{75590500-E7F2-F1B5-46F7-635F0F0C94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00103" y="4086521"/>
            <a:ext cx="2581397" cy="2404970"/>
          </a:xfrm>
          <a:prstGeom prst="rect">
            <a:avLst/>
          </a:prstGeom>
        </p:spPr>
      </p:pic>
      <p:pic>
        <p:nvPicPr>
          <p:cNvPr id="27" name="Picture 26" descr="An illustration of a male archaeologist wearing a green hat, glasses, a green shirt and jeans with his right hand on his hip and his left hand motioning towards the left.">
            <a:extLst>
              <a:ext uri="{FF2B5EF4-FFF2-40B4-BE49-F238E27FC236}">
                <a16:creationId xmlns:a16="http://schemas.microsoft.com/office/drawing/2014/main" id="{DB96F333-DA1B-0E48-015E-F1F705E83CC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181500" y="2596532"/>
            <a:ext cx="3875386" cy="7789917"/>
          </a:xfrm>
          <a:prstGeom prst="rect">
            <a:avLst/>
          </a:prstGeom>
        </p:spPr>
      </p:pic>
    </p:spTree>
    <p:extLst>
      <p:ext uri="{BB962C8B-B14F-4D97-AF65-F5344CB8AC3E}">
        <p14:creationId xmlns:p14="http://schemas.microsoft.com/office/powerpoint/2010/main" val="27517090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1000"/>
                                        <p:tgtEl>
                                          <p:spTgt spid="8">
                                            <p:txEl>
                                              <p:pRg st="1" end="1"/>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1000"/>
                                        <p:tgtEl>
                                          <p:spTgt spid="8">
                                            <p:txEl>
                                              <p:pRg st="3" end="3"/>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childTnLst>
                                </p:cTn>
                              </p:par>
                            </p:childTnLst>
                          </p:cTn>
                        </p:par>
                        <p:par>
                          <p:cTn id="24" fill="hold">
                            <p:stCondLst>
                              <p:cond delay="5000"/>
                            </p:stCondLst>
                            <p:childTnLst>
                              <p:par>
                                <p:cTn id="25" presetID="2" presetClass="entr" presetSubtype="2"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1000" fill="hold"/>
                                        <p:tgtEl>
                                          <p:spTgt spid="28"/>
                                        </p:tgtEl>
                                        <p:attrNameLst>
                                          <p:attrName>ppt_x</p:attrName>
                                        </p:attrNameLst>
                                      </p:cBhvr>
                                      <p:tavLst>
                                        <p:tav tm="0">
                                          <p:val>
                                            <p:strVal val="1+#ppt_w/2"/>
                                          </p:val>
                                        </p:tav>
                                        <p:tav tm="100000">
                                          <p:val>
                                            <p:strVal val="#ppt_x"/>
                                          </p:val>
                                        </p:tav>
                                      </p:tavLst>
                                    </p:anim>
                                    <p:anim calcmode="lin" valueType="num">
                                      <p:cBhvr additive="base">
                                        <p:cTn id="28" dur="1000" fill="hold"/>
                                        <p:tgtEl>
                                          <p:spTgt spid="2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1+#ppt_w/2"/>
                                          </p:val>
                                        </p:tav>
                                        <p:tav tm="100000">
                                          <p:val>
                                            <p:strVal val="#ppt_x"/>
                                          </p:val>
                                        </p:tav>
                                      </p:tavLst>
                                    </p:anim>
                                    <p:anim calcmode="lin" valueType="num">
                                      <p:cBhvr additive="base">
                                        <p:cTn id="32" dur="10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2" presetClass="entr" presetSubtype="4"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1000" fill="hold"/>
                                        <p:tgtEl>
                                          <p:spTgt spid="20"/>
                                        </p:tgtEl>
                                        <p:attrNameLst>
                                          <p:attrName>ppt_x</p:attrName>
                                        </p:attrNameLst>
                                      </p:cBhvr>
                                      <p:tavLst>
                                        <p:tav tm="0">
                                          <p:val>
                                            <p:strVal val="#ppt_x"/>
                                          </p:val>
                                        </p:tav>
                                        <p:tav tm="100000">
                                          <p:val>
                                            <p:strVal val="#ppt_x"/>
                                          </p:val>
                                        </p:tav>
                                      </p:tavLst>
                                    </p:anim>
                                    <p:anim calcmode="lin" valueType="num">
                                      <p:cBhvr additive="base">
                                        <p:cTn id="37" dur="1000" fill="hold"/>
                                        <p:tgtEl>
                                          <p:spTgt spid="2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1000" fill="hold"/>
                                        <p:tgtEl>
                                          <p:spTgt spid="9"/>
                                        </p:tgtEl>
                                        <p:attrNameLst>
                                          <p:attrName>ppt_x</p:attrName>
                                        </p:attrNameLst>
                                      </p:cBhvr>
                                      <p:tavLst>
                                        <p:tav tm="0">
                                          <p:val>
                                            <p:strVal val="#ppt_x"/>
                                          </p:val>
                                        </p:tav>
                                        <p:tav tm="100000">
                                          <p:val>
                                            <p:strVal val="#ppt_x"/>
                                          </p:val>
                                        </p:tav>
                                      </p:tavLst>
                                    </p:anim>
                                    <p:anim calcmode="lin" valueType="num">
                                      <p:cBhvr additive="base">
                                        <p:cTn id="41" dur="1000" fill="hold"/>
                                        <p:tgtEl>
                                          <p:spTgt spid="9"/>
                                        </p:tgtEl>
                                        <p:attrNameLst>
                                          <p:attrName>ppt_y</p:attrName>
                                        </p:attrNameLst>
                                      </p:cBhvr>
                                      <p:tavLst>
                                        <p:tav tm="0">
                                          <p:val>
                                            <p:strVal val="1+#ppt_h/2"/>
                                          </p:val>
                                        </p:tav>
                                        <p:tav tm="100000">
                                          <p:val>
                                            <p:strVal val="#ppt_y"/>
                                          </p:val>
                                        </p:tav>
                                      </p:tavLst>
                                    </p:anim>
                                  </p:childTnLst>
                                </p:cTn>
                              </p:par>
                            </p:childTnLst>
                          </p:cTn>
                        </p:par>
                        <p:par>
                          <p:cTn id="42" fill="hold">
                            <p:stCondLst>
                              <p:cond delay="7000"/>
                            </p:stCondLst>
                            <p:childTnLst>
                              <p:par>
                                <p:cTn id="43" presetID="2" presetClass="entr" presetSubtype="4"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1000" fill="hold"/>
                                        <p:tgtEl>
                                          <p:spTgt spid="27"/>
                                        </p:tgtEl>
                                        <p:attrNameLst>
                                          <p:attrName>ppt_x</p:attrName>
                                        </p:attrNameLst>
                                      </p:cBhvr>
                                      <p:tavLst>
                                        <p:tav tm="0">
                                          <p:val>
                                            <p:strVal val="#ppt_x"/>
                                          </p:val>
                                        </p:tav>
                                        <p:tav tm="100000">
                                          <p:val>
                                            <p:strVal val="#ppt_x"/>
                                          </p:val>
                                        </p:tav>
                                      </p:tavLst>
                                    </p:anim>
                                    <p:anim calcmode="lin" valueType="num">
                                      <p:cBhvr additive="base">
                                        <p:cTn id="46"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F08BDA4-FD03-12A7-EAB7-83FC31F114C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CDFD9E8-9E76-6ACF-2659-25C2ABC10F60}"/>
              </a:ext>
            </a:extLst>
          </p:cNvPr>
          <p:cNvSpPr>
            <a:spLocks noGrp="1"/>
          </p:cNvSpPr>
          <p:nvPr>
            <p:ph type="title" idx="4294967295"/>
          </p:nvPr>
        </p:nvSpPr>
        <p:spPr>
          <a:xfrm>
            <a:off x="4105387" y="-1590848"/>
            <a:ext cx="3981226" cy="1325563"/>
          </a:xfrm>
        </p:spPr>
        <p:txBody>
          <a:bodyPr/>
          <a:lstStyle/>
          <a:p>
            <a:r>
              <a:rPr lang="en-US" dirty="0"/>
              <a:t>The Bronze Age</a:t>
            </a:r>
          </a:p>
        </p:txBody>
      </p:sp>
      <p:sp>
        <p:nvSpPr>
          <p:cNvPr id="6" name="TextBox 5">
            <a:extLst>
              <a:ext uri="{FF2B5EF4-FFF2-40B4-BE49-F238E27FC236}">
                <a16:creationId xmlns:a16="http://schemas.microsoft.com/office/drawing/2014/main" id="{D4B33324-934D-38FE-57DA-C434E0084EE5}"/>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metal work develop?</a:t>
            </a:r>
          </a:p>
        </p:txBody>
      </p:sp>
      <p:pic>
        <p:nvPicPr>
          <p:cNvPr id="3" name="Picture 2">
            <a:extLst>
              <a:ext uri="{FF2B5EF4-FFF2-40B4-BE49-F238E27FC236}">
                <a16:creationId xmlns:a16="http://schemas.microsoft.com/office/drawing/2014/main" id="{AA2FB3FF-D8DF-4A62-FDD8-D4FDC0CF31F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15687" y="-23606"/>
            <a:ext cx="1319395" cy="1283794"/>
          </a:xfrm>
          <a:prstGeom prst="rect">
            <a:avLst/>
          </a:prstGeom>
        </p:spPr>
      </p:pic>
      <p:sp>
        <p:nvSpPr>
          <p:cNvPr id="2" name="Title 1">
            <a:extLst>
              <a:ext uri="{FF2B5EF4-FFF2-40B4-BE49-F238E27FC236}">
                <a16:creationId xmlns:a16="http://schemas.microsoft.com/office/drawing/2014/main" id="{80C94824-3B2F-551E-5B81-9995BB1D2D96}"/>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Bronze Age</a:t>
            </a:r>
          </a:p>
        </p:txBody>
      </p:sp>
      <p:sp>
        <p:nvSpPr>
          <p:cNvPr id="4" name="TextBox 3">
            <a:extLst>
              <a:ext uri="{FF2B5EF4-FFF2-40B4-BE49-F238E27FC236}">
                <a16:creationId xmlns:a16="http://schemas.microsoft.com/office/drawing/2014/main" id="{7E06ADC4-DC7D-4853-B7B3-98416822D279}"/>
              </a:ext>
            </a:extLst>
          </p:cNvPr>
          <p:cNvSpPr txBox="1"/>
          <p:nvPr/>
        </p:nvSpPr>
        <p:spPr>
          <a:xfrm>
            <a:off x="607739" y="1505010"/>
            <a:ext cx="6533841" cy="3276282"/>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Around 2500 BC, people mixed copper and tin to make bronze. This stronger metal revolutionised tools and weapons.</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People in the Norfolk area would have begun to utilise this new material to enhance their daily life. One discovery that provides incredible evidence of this is the Eaton hoard.</a:t>
            </a:r>
          </a:p>
        </p:txBody>
      </p:sp>
      <p:pic>
        <p:nvPicPr>
          <p:cNvPr id="7" name="Picture 6" descr="An illustration of a Bronze Age axe.">
            <a:extLst>
              <a:ext uri="{FF2B5EF4-FFF2-40B4-BE49-F238E27FC236}">
                <a16:creationId xmlns:a16="http://schemas.microsoft.com/office/drawing/2014/main" id="{D68954FD-48E2-36F8-A008-C7868F3830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59207" flipH="1">
            <a:off x="7392056" y="1351686"/>
            <a:ext cx="3583012" cy="4515490"/>
          </a:xfrm>
          <a:prstGeom prst="rect">
            <a:avLst/>
          </a:prstGeom>
        </p:spPr>
      </p:pic>
    </p:spTree>
    <p:extLst>
      <p:ext uri="{BB962C8B-B14F-4D97-AF65-F5344CB8AC3E}">
        <p14:creationId xmlns:p14="http://schemas.microsoft.com/office/powerpoint/2010/main" val="3957413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1000"/>
                                        <p:tgtEl>
                                          <p:spTgt spid="4">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1000"/>
                                        <p:tgtEl>
                                          <p:spTgt spid="4">
                                            <p:txEl>
                                              <p:pRg st="2" end="2"/>
                                            </p:txEl>
                                          </p:spTgt>
                                        </p:tgtEl>
                                      </p:cBhvr>
                                    </p:animEffect>
                                  </p:childTnLst>
                                </p:cTn>
                              </p:par>
                            </p:childTnLst>
                          </p:cTn>
                        </p:par>
                        <p:par>
                          <p:cTn id="16" fill="hold">
                            <p:stCondLst>
                              <p:cond delay="3000"/>
                            </p:stCondLst>
                            <p:childTnLst>
                              <p:par>
                                <p:cTn id="17" presetID="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BBB8118-0936-1962-8169-3C3B5EBE33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FBFA4D-23B4-005A-118D-CEA404FA5312}"/>
              </a:ext>
            </a:extLst>
          </p:cNvPr>
          <p:cNvSpPr>
            <a:spLocks noGrp="1"/>
          </p:cNvSpPr>
          <p:nvPr>
            <p:ph type="title" idx="4294967295"/>
          </p:nvPr>
        </p:nvSpPr>
        <p:spPr>
          <a:xfrm>
            <a:off x="2604695" y="-1635797"/>
            <a:ext cx="6982609" cy="1325563"/>
          </a:xfrm>
        </p:spPr>
        <p:txBody>
          <a:bodyPr/>
          <a:lstStyle/>
          <a:p>
            <a:r>
              <a:rPr lang="en-US" dirty="0"/>
              <a:t>How did metal work develop?</a:t>
            </a:r>
          </a:p>
        </p:txBody>
      </p:sp>
      <p:sp>
        <p:nvSpPr>
          <p:cNvPr id="6" name="TextBox 5">
            <a:extLst>
              <a:ext uri="{FF2B5EF4-FFF2-40B4-BE49-F238E27FC236}">
                <a16:creationId xmlns:a16="http://schemas.microsoft.com/office/drawing/2014/main" id="{2079B88F-E9C8-C272-AEFB-8747829322A2}"/>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metal work develop?</a:t>
            </a:r>
          </a:p>
        </p:txBody>
      </p:sp>
      <p:pic>
        <p:nvPicPr>
          <p:cNvPr id="3" name="Picture 2">
            <a:extLst>
              <a:ext uri="{FF2B5EF4-FFF2-40B4-BE49-F238E27FC236}">
                <a16:creationId xmlns:a16="http://schemas.microsoft.com/office/drawing/2014/main" id="{9EF4C818-B5EC-18F2-B9D6-DEC5118EB49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15687" y="-23606"/>
            <a:ext cx="1319395" cy="1283794"/>
          </a:xfrm>
          <a:prstGeom prst="rect">
            <a:avLst/>
          </a:prstGeom>
        </p:spPr>
      </p:pic>
      <p:sp>
        <p:nvSpPr>
          <p:cNvPr id="4" name="Rectangle 3" descr="A collection of metal tools and weapons from the Bronze age.">
            <a:extLst>
              <a:ext uri="{FF2B5EF4-FFF2-40B4-BE49-F238E27FC236}">
                <a16:creationId xmlns:a16="http://schemas.microsoft.com/office/drawing/2014/main" id="{D2E212B2-C7DB-4E10-23AD-EA2555C5D5D3}"/>
              </a:ext>
            </a:extLst>
          </p:cNvPr>
          <p:cNvSpPr/>
          <p:nvPr/>
        </p:nvSpPr>
        <p:spPr>
          <a:xfrm>
            <a:off x="289367" y="263162"/>
            <a:ext cx="11632557" cy="63459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013092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4758EBB-ABEC-5B44-B39E-C1A7A94FF812}"/>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39D70E-393D-0257-F10C-C6885DD5CF54}"/>
              </a:ext>
            </a:extLst>
          </p:cNvPr>
          <p:cNvSpPr>
            <a:spLocks noGrp="1"/>
          </p:cNvSpPr>
          <p:nvPr>
            <p:ph type="title" idx="4294967295"/>
          </p:nvPr>
        </p:nvSpPr>
        <p:spPr>
          <a:xfrm>
            <a:off x="4134436" y="-1593095"/>
            <a:ext cx="3923127" cy="1325563"/>
          </a:xfrm>
        </p:spPr>
        <p:txBody>
          <a:bodyPr/>
          <a:lstStyle/>
          <a:p>
            <a:r>
              <a:rPr lang="en-US" dirty="0"/>
              <a:t>Hoards of Value </a:t>
            </a:r>
          </a:p>
        </p:txBody>
      </p:sp>
      <p:sp>
        <p:nvSpPr>
          <p:cNvPr id="6" name="TextBox 5">
            <a:extLst>
              <a:ext uri="{FF2B5EF4-FFF2-40B4-BE49-F238E27FC236}">
                <a16:creationId xmlns:a16="http://schemas.microsoft.com/office/drawing/2014/main" id="{B342E647-3A1D-EEBF-7996-45F8D1B6753F}"/>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metal work develop?</a:t>
            </a:r>
          </a:p>
        </p:txBody>
      </p:sp>
      <p:pic>
        <p:nvPicPr>
          <p:cNvPr id="3" name="Picture 2">
            <a:extLst>
              <a:ext uri="{FF2B5EF4-FFF2-40B4-BE49-F238E27FC236}">
                <a16:creationId xmlns:a16="http://schemas.microsoft.com/office/drawing/2014/main" id="{D50146A9-20FC-D8EB-F2A0-A5F63015894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15687" y="-23606"/>
            <a:ext cx="1319395" cy="1283794"/>
          </a:xfrm>
          <a:prstGeom prst="rect">
            <a:avLst/>
          </a:prstGeom>
        </p:spPr>
      </p:pic>
      <p:sp>
        <p:nvSpPr>
          <p:cNvPr id="2" name="Title 1">
            <a:extLst>
              <a:ext uri="{FF2B5EF4-FFF2-40B4-BE49-F238E27FC236}">
                <a16:creationId xmlns:a16="http://schemas.microsoft.com/office/drawing/2014/main" id="{2BCE6D8A-FF92-2425-20D2-107068818995}"/>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Hoards of Value </a:t>
            </a:r>
          </a:p>
        </p:txBody>
      </p:sp>
      <p:sp>
        <p:nvSpPr>
          <p:cNvPr id="4" name="TextBox 3">
            <a:extLst>
              <a:ext uri="{FF2B5EF4-FFF2-40B4-BE49-F238E27FC236}">
                <a16:creationId xmlns:a16="http://schemas.microsoft.com/office/drawing/2014/main" id="{B87ADDAF-871C-2584-AAAC-234CE8A6A28D}"/>
              </a:ext>
            </a:extLst>
          </p:cNvPr>
          <p:cNvSpPr txBox="1"/>
          <p:nvPr/>
        </p:nvSpPr>
        <p:spPr>
          <a:xfrm>
            <a:off x="494269" y="1180735"/>
            <a:ext cx="8568708" cy="1810111"/>
          </a:xfrm>
          <a:prstGeom prst="rect">
            <a:avLst/>
          </a:prstGeom>
          <a:noFill/>
        </p:spPr>
        <p:txBody>
          <a:bodyPr wrap="square">
            <a:spAutoFit/>
          </a:bodyPr>
          <a:lstStyle/>
          <a:p>
            <a:pPr>
              <a:lnSpc>
                <a:spcPct val="150000"/>
              </a:lnSpc>
            </a:pPr>
            <a:r>
              <a:rPr lang="en-GB" altLang="en-US" sz="1900" dirty="0">
                <a:latin typeface="Linkpen 17a Print" panose="03050602060000000000" pitchFamily="66" charset="77"/>
              </a:rPr>
              <a:t>The hoard discovered at Eaton comprised of a staggering 145 pieces of Late Bronze Age metalwork. These included a huge range of socketed axes, spearheads, gouges, rapier fragments and a possible sword scabbard guard.</a:t>
            </a:r>
          </a:p>
        </p:txBody>
      </p:sp>
      <p:sp>
        <p:nvSpPr>
          <p:cNvPr id="8" name="TextBox 7">
            <a:extLst>
              <a:ext uri="{FF2B5EF4-FFF2-40B4-BE49-F238E27FC236}">
                <a16:creationId xmlns:a16="http://schemas.microsoft.com/office/drawing/2014/main" id="{CE4F0125-70AE-F92F-BF8D-80A9A3505A4B}"/>
              </a:ext>
            </a:extLst>
          </p:cNvPr>
          <p:cNvSpPr txBox="1"/>
          <p:nvPr/>
        </p:nvSpPr>
        <p:spPr>
          <a:xfrm>
            <a:off x="489010" y="3159695"/>
            <a:ext cx="7816354" cy="181011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Such a large hoard may have been buried on purpose by whoever owned them. Perhaps this was a skilled metal worker who wanted to save them to melt down later or to stop them from being stolen!</a:t>
            </a:r>
          </a:p>
        </p:txBody>
      </p:sp>
      <p:sp>
        <p:nvSpPr>
          <p:cNvPr id="9" name="TextBox 8">
            <a:extLst>
              <a:ext uri="{FF2B5EF4-FFF2-40B4-BE49-F238E27FC236}">
                <a16:creationId xmlns:a16="http://schemas.microsoft.com/office/drawing/2014/main" id="{405151DE-21AF-82AF-A24B-3A135AD55D5F}"/>
              </a:ext>
            </a:extLst>
          </p:cNvPr>
          <p:cNvSpPr txBox="1"/>
          <p:nvPr/>
        </p:nvSpPr>
        <p:spPr>
          <a:xfrm>
            <a:off x="2213263" y="5246378"/>
            <a:ext cx="7515985" cy="861774"/>
          </a:xfrm>
          <a:prstGeom prst="rect">
            <a:avLst/>
          </a:prstGeom>
          <a:noFill/>
        </p:spPr>
        <p:txBody>
          <a:bodyPr wrap="square">
            <a:spAutoFit/>
          </a:bodyPr>
          <a:lstStyle/>
          <a:p>
            <a:pPr algn="ctr"/>
            <a:r>
              <a:rPr lang="en-GB" sz="2500" dirty="0">
                <a:solidFill>
                  <a:srgbClr val="FAB721"/>
                </a:solidFill>
                <a:latin typeface="Superclarendon Rg" panose="02000505080000020003" pitchFamily="2" charset="77"/>
              </a:rPr>
              <a:t>Can you find out about any other Bronze Age hoards in Norfolk?</a:t>
            </a:r>
          </a:p>
        </p:txBody>
      </p:sp>
      <p:pic>
        <p:nvPicPr>
          <p:cNvPr id="5" name="Picture 4" descr="An illustration of a male archaeologist wearing a green hat, glasses, a green shirt and jeans with his right hand on his hip and his left hand motioning towards the left.">
            <a:extLst>
              <a:ext uri="{FF2B5EF4-FFF2-40B4-BE49-F238E27FC236}">
                <a16:creationId xmlns:a16="http://schemas.microsoft.com/office/drawing/2014/main" id="{DA9943C2-3F94-CA78-1D3D-E571581C4B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788761">
            <a:off x="8586793" y="809211"/>
            <a:ext cx="4307687" cy="8658887"/>
          </a:xfrm>
          <a:prstGeom prst="rect">
            <a:avLst/>
          </a:prstGeom>
        </p:spPr>
      </p:pic>
    </p:spTree>
    <p:extLst>
      <p:ext uri="{BB962C8B-B14F-4D97-AF65-F5344CB8AC3E}">
        <p14:creationId xmlns:p14="http://schemas.microsoft.com/office/powerpoint/2010/main" val="7348790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1000"/>
                                        <p:tgtEl>
                                          <p:spTgt spid="4">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1000"/>
                                        <p:tgtEl>
                                          <p:spTgt spid="8">
                                            <p:txEl>
                                              <p:pRg st="0" end="0"/>
                                            </p:txEl>
                                          </p:spTgt>
                                        </p:tgtEl>
                                      </p:cBhvr>
                                    </p:animEffect>
                                  </p:childTnLst>
                                </p:cTn>
                              </p:par>
                            </p:childTnLst>
                          </p:cTn>
                        </p:par>
                        <p:par>
                          <p:cTn id="16" fill="hold">
                            <p:stCondLst>
                              <p:cond delay="3000"/>
                            </p:stCondLst>
                            <p:childTnLst>
                              <p:par>
                                <p:cTn id="17" presetID="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8" grpId="0" build="allAtOnce"/>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E8A6512-4AFC-07E9-8240-50A447C3B93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22313D0-58AC-9198-41CB-6019C2726827}"/>
              </a:ext>
            </a:extLst>
          </p:cNvPr>
          <p:cNvSpPr>
            <a:spLocks noGrp="1"/>
          </p:cNvSpPr>
          <p:nvPr>
            <p:ph type="title" idx="4294967295"/>
          </p:nvPr>
        </p:nvSpPr>
        <p:spPr>
          <a:xfrm>
            <a:off x="4333778" y="-1743664"/>
            <a:ext cx="4368501" cy="1325563"/>
          </a:xfrm>
        </p:spPr>
        <p:txBody>
          <a:bodyPr/>
          <a:lstStyle/>
          <a:p>
            <a:r>
              <a:rPr lang="en-US" dirty="0"/>
              <a:t>Iron Age Hillforts</a:t>
            </a:r>
          </a:p>
        </p:txBody>
      </p:sp>
      <p:sp>
        <p:nvSpPr>
          <p:cNvPr id="6" name="TextBox 5">
            <a:extLst>
              <a:ext uri="{FF2B5EF4-FFF2-40B4-BE49-F238E27FC236}">
                <a16:creationId xmlns:a16="http://schemas.microsoft.com/office/drawing/2014/main" id="{B2E0FE88-F292-BF96-6000-68514E1622CF}"/>
              </a:ext>
            </a:extLst>
          </p:cNvPr>
          <p:cNvSpPr txBox="1"/>
          <p:nvPr/>
        </p:nvSpPr>
        <p:spPr>
          <a:xfrm>
            <a:off x="15479" y="-95428"/>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metal work develop?</a:t>
            </a:r>
          </a:p>
        </p:txBody>
      </p:sp>
      <p:pic>
        <p:nvPicPr>
          <p:cNvPr id="3" name="Picture 2">
            <a:extLst>
              <a:ext uri="{FF2B5EF4-FFF2-40B4-BE49-F238E27FC236}">
                <a16:creationId xmlns:a16="http://schemas.microsoft.com/office/drawing/2014/main" id="{BE69ECF4-B3B5-A67A-59F9-5498C899686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15687" y="-23606"/>
            <a:ext cx="1319395" cy="1283794"/>
          </a:xfrm>
          <a:prstGeom prst="rect">
            <a:avLst/>
          </a:prstGeom>
        </p:spPr>
      </p:pic>
      <p:sp>
        <p:nvSpPr>
          <p:cNvPr id="2" name="Title 1">
            <a:extLst>
              <a:ext uri="{FF2B5EF4-FFF2-40B4-BE49-F238E27FC236}">
                <a16:creationId xmlns:a16="http://schemas.microsoft.com/office/drawing/2014/main" id="{0B84EB53-AA81-0B6E-5094-E65983115ED9}"/>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Iron Age Hillforts</a:t>
            </a:r>
          </a:p>
        </p:txBody>
      </p:sp>
      <p:grpSp>
        <p:nvGrpSpPr>
          <p:cNvPr id="10" name="Group 9" descr="A photograph of an Iron Age Hillfort in Norwich.">
            <a:extLst>
              <a:ext uri="{FF2B5EF4-FFF2-40B4-BE49-F238E27FC236}">
                <a16:creationId xmlns:a16="http://schemas.microsoft.com/office/drawing/2014/main" id="{6377F1E4-7D75-6A1D-C97C-0499F45CC16E}"/>
              </a:ext>
            </a:extLst>
          </p:cNvPr>
          <p:cNvGrpSpPr/>
          <p:nvPr/>
        </p:nvGrpSpPr>
        <p:grpSpPr>
          <a:xfrm>
            <a:off x="683835" y="1227384"/>
            <a:ext cx="4782253" cy="3219633"/>
            <a:chOff x="683835" y="1227384"/>
            <a:chExt cx="4782253" cy="3219633"/>
          </a:xfrm>
        </p:grpSpPr>
        <p:pic>
          <p:nvPicPr>
            <p:cNvPr id="8" name="Picture 7">
              <a:extLst>
                <a:ext uri="{FF2B5EF4-FFF2-40B4-BE49-F238E27FC236}">
                  <a16:creationId xmlns:a16="http://schemas.microsoft.com/office/drawing/2014/main" id="{810AC24B-33FA-BAF5-DA65-DD0038636F8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3835" y="1260188"/>
              <a:ext cx="4782253" cy="3186829"/>
            </a:xfrm>
            <a:prstGeom prst="rect">
              <a:avLst/>
            </a:prstGeom>
            <a:ln w="19050">
              <a:solidFill>
                <a:schemeClr val="tx1"/>
              </a:solidFill>
            </a:ln>
          </p:spPr>
        </p:pic>
        <p:sp>
          <p:nvSpPr>
            <p:cNvPr id="9" name="TextBox 8">
              <a:extLst>
                <a:ext uri="{FF2B5EF4-FFF2-40B4-BE49-F238E27FC236}">
                  <a16:creationId xmlns:a16="http://schemas.microsoft.com/office/drawing/2014/main" id="{54DA87FF-5AF5-771B-CF9E-B0C897244AF5}"/>
                </a:ext>
              </a:extLst>
            </p:cNvPr>
            <p:cNvSpPr txBox="1"/>
            <p:nvPr/>
          </p:nvSpPr>
          <p:spPr>
            <a:xfrm>
              <a:off x="683835" y="1227384"/>
              <a:ext cx="3433133" cy="261610"/>
            </a:xfrm>
            <a:prstGeom prst="rect">
              <a:avLst/>
            </a:prstGeom>
            <a:noFill/>
          </p:spPr>
          <p:txBody>
            <a:bodyPr wrap="square" rtlCol="0">
              <a:spAutoFit/>
            </a:bodyPr>
            <a:lstStyle/>
            <a:p>
              <a:r>
                <a:rPr lang="en-GB" sz="1100" dirty="0">
                  <a:solidFill>
                    <a:schemeClr val="accent6">
                      <a:lumMod val="40000"/>
                      <a:lumOff val="60000"/>
                    </a:schemeClr>
                  </a:solidFill>
                  <a:latin typeface="Nunito" panose="02000503000000000000" pitchFamily="2" charset="77"/>
                </a:rPr>
                <a:t>© </a:t>
              </a:r>
              <a:r>
                <a:rPr lang="en-GB" sz="1100" dirty="0" err="1">
                  <a:solidFill>
                    <a:schemeClr val="accent6">
                      <a:lumMod val="40000"/>
                      <a:lumOff val="60000"/>
                    </a:schemeClr>
                  </a:solidFill>
                  <a:latin typeface="Nunito" panose="02000503000000000000" pitchFamily="2" charset="77"/>
                </a:rPr>
                <a:t>Alamy</a:t>
              </a:r>
              <a:r>
                <a:rPr lang="en-GB" sz="1100" dirty="0">
                  <a:solidFill>
                    <a:schemeClr val="accent6">
                      <a:lumMod val="40000"/>
                      <a:lumOff val="60000"/>
                    </a:schemeClr>
                  </a:solidFill>
                  <a:latin typeface="Nunito" panose="02000503000000000000" pitchFamily="2" charset="77"/>
                </a:rPr>
                <a:t>- 2A89AA0</a:t>
              </a:r>
            </a:p>
          </p:txBody>
        </p:sp>
      </p:grpSp>
      <p:pic>
        <p:nvPicPr>
          <p:cNvPr id="17" name="Picture 16" descr="An illustration of an Iron Age man. He has brown hair and a brown beard. He is wearing a brown cape with a brooch, a green tunic, two brown belts, some brown trousers that are tied at the ankle and brown shoes. ">
            <a:extLst>
              <a:ext uri="{FF2B5EF4-FFF2-40B4-BE49-F238E27FC236}">
                <a16:creationId xmlns:a16="http://schemas.microsoft.com/office/drawing/2014/main" id="{4DBEE7E8-9190-8CED-9169-F8D87FB003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29914" y="2663569"/>
            <a:ext cx="1688115" cy="4904419"/>
          </a:xfrm>
          <a:prstGeom prst="rect">
            <a:avLst/>
          </a:prstGeom>
        </p:spPr>
      </p:pic>
      <p:sp>
        <p:nvSpPr>
          <p:cNvPr id="13" name="TextBox 12">
            <a:extLst>
              <a:ext uri="{FF2B5EF4-FFF2-40B4-BE49-F238E27FC236}">
                <a16:creationId xmlns:a16="http://schemas.microsoft.com/office/drawing/2014/main" id="{A888C145-1F9A-FCBF-BBB4-10F17F104295}"/>
              </a:ext>
            </a:extLst>
          </p:cNvPr>
          <p:cNvSpPr txBox="1"/>
          <p:nvPr/>
        </p:nvSpPr>
        <p:spPr>
          <a:xfrm>
            <a:off x="6580532" y="939492"/>
            <a:ext cx="4806609" cy="116211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800 BC, people in Norfolk were </a:t>
            </a:r>
            <a:r>
              <a:rPr lang="en-GB" sz="1600" b="1" dirty="0">
                <a:latin typeface="Linkpen 17a Print" panose="03050602060000000000" pitchFamily="66" charset="77"/>
              </a:rPr>
              <a:t>smelting</a:t>
            </a:r>
            <a:r>
              <a:rPr lang="en-GB" sz="1600" dirty="0">
                <a:latin typeface="Linkpen 17a Print" panose="03050602060000000000" pitchFamily="66" charset="77"/>
              </a:rPr>
              <a:t> iron (from local bogs). Iron was more plentiful than bronze and made tools that were tougher and sharper. </a:t>
            </a:r>
          </a:p>
        </p:txBody>
      </p:sp>
      <p:sp>
        <p:nvSpPr>
          <p:cNvPr id="4" name="TextBox 3">
            <a:extLst>
              <a:ext uri="{FF2B5EF4-FFF2-40B4-BE49-F238E27FC236}">
                <a16:creationId xmlns:a16="http://schemas.microsoft.com/office/drawing/2014/main" id="{4C17C139-BCF0-E5FC-5CD5-933D7FBE834F}"/>
              </a:ext>
            </a:extLst>
          </p:cNvPr>
          <p:cNvSpPr txBox="1"/>
          <p:nvPr/>
        </p:nvSpPr>
        <p:spPr>
          <a:xfrm>
            <a:off x="6580532" y="2444388"/>
            <a:ext cx="4927633" cy="190077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Hillforts were important locations during the Iron Age, as settlements grew and people sought more protection.  Due to Norfolk's lack of large hills, much lower areas of raised ground had to be used for them. This also means fewer of them have survived from the past.</a:t>
            </a:r>
            <a:endParaRPr lang="en-GB" sz="1600" dirty="0">
              <a:latin typeface="Linkpen 17a Print" panose="03050602060000000000" pitchFamily="66" charset="77"/>
              <a:ea typeface="+mn-lt"/>
              <a:cs typeface="+mn-lt"/>
            </a:endParaRPr>
          </a:p>
        </p:txBody>
      </p:sp>
      <p:sp>
        <p:nvSpPr>
          <p:cNvPr id="19" name="TextBox 18">
            <a:extLst>
              <a:ext uri="{FF2B5EF4-FFF2-40B4-BE49-F238E27FC236}">
                <a16:creationId xmlns:a16="http://schemas.microsoft.com/office/drawing/2014/main" id="{26BEAC88-BD2C-2401-C00B-8F5742701F6F}"/>
              </a:ext>
            </a:extLst>
          </p:cNvPr>
          <p:cNvSpPr txBox="1"/>
          <p:nvPr/>
        </p:nvSpPr>
        <p:spPr>
          <a:xfrm>
            <a:off x="964359" y="4612457"/>
            <a:ext cx="3619435" cy="711733"/>
          </a:xfrm>
          <a:prstGeom prst="rect">
            <a:avLst/>
          </a:prstGeom>
          <a:noFill/>
        </p:spPr>
        <p:txBody>
          <a:bodyPr wrap="square">
            <a:spAutoFit/>
          </a:bodyPr>
          <a:lstStyle/>
          <a:p>
            <a:pPr marL="0" indent="0" algn="ctr">
              <a:lnSpc>
                <a:spcPct val="150000"/>
              </a:lnSpc>
              <a:buFont typeface="Arial" panose="020B0604020202020204" pitchFamily="34" charset="0"/>
              <a:buNone/>
            </a:pPr>
            <a:r>
              <a:rPr lang="en-GB" sz="1400" dirty="0">
                <a:latin typeface="Linkpen 17a Print" panose="03050602060000000000" pitchFamily="66" charset="77"/>
              </a:rPr>
              <a:t>Sites like this reveal a lot about our past! </a:t>
            </a:r>
          </a:p>
        </p:txBody>
      </p:sp>
      <p:sp>
        <p:nvSpPr>
          <p:cNvPr id="20" name="TextBox 19">
            <a:extLst>
              <a:ext uri="{FF2B5EF4-FFF2-40B4-BE49-F238E27FC236}">
                <a16:creationId xmlns:a16="http://schemas.microsoft.com/office/drawing/2014/main" id="{E6AC91F2-3C2E-4968-047E-773CDCAD3E4E}"/>
              </a:ext>
            </a:extLst>
          </p:cNvPr>
          <p:cNvSpPr txBox="1"/>
          <p:nvPr/>
        </p:nvSpPr>
        <p:spPr>
          <a:xfrm>
            <a:off x="447449" y="5413706"/>
            <a:ext cx="4546890" cy="707886"/>
          </a:xfrm>
          <a:prstGeom prst="rect">
            <a:avLst/>
          </a:prstGeom>
          <a:noFill/>
        </p:spPr>
        <p:txBody>
          <a:bodyPr wrap="square">
            <a:spAutoFit/>
          </a:bodyPr>
          <a:lstStyle/>
          <a:p>
            <a:pPr algn="ctr"/>
            <a:r>
              <a:rPr lang="en-GB" sz="2000" dirty="0">
                <a:solidFill>
                  <a:srgbClr val="FAB721"/>
                </a:solidFill>
                <a:latin typeface="Superclarendon Rg" panose="02000505080000020003" pitchFamily="2" charset="77"/>
              </a:rPr>
              <a:t>Why do you think this location was chosen?</a:t>
            </a:r>
          </a:p>
        </p:txBody>
      </p:sp>
      <p:sp>
        <p:nvSpPr>
          <p:cNvPr id="15" name="TextBox 14">
            <a:extLst>
              <a:ext uri="{FF2B5EF4-FFF2-40B4-BE49-F238E27FC236}">
                <a16:creationId xmlns:a16="http://schemas.microsoft.com/office/drawing/2014/main" id="{C245F9DC-B52B-4A9A-1AFD-EF54231CEC87}"/>
              </a:ext>
            </a:extLst>
          </p:cNvPr>
          <p:cNvSpPr txBox="1"/>
          <p:nvPr/>
        </p:nvSpPr>
        <p:spPr>
          <a:xfrm>
            <a:off x="6580532" y="4918781"/>
            <a:ext cx="5194525" cy="1162113"/>
          </a:xfrm>
          <a:prstGeom prst="rect">
            <a:avLst/>
          </a:prstGeom>
          <a:noFill/>
        </p:spPr>
        <p:txBody>
          <a:bodyPr wrap="square">
            <a:spAutoFit/>
          </a:bodyPr>
          <a:lstStyle/>
          <a:p>
            <a:pPr>
              <a:lnSpc>
                <a:spcPct val="150000"/>
              </a:lnSpc>
            </a:pPr>
            <a:r>
              <a:rPr lang="en-GB" sz="1600" dirty="0" err="1">
                <a:latin typeface="Linkpen 17a Print" panose="03050602060000000000" pitchFamily="66" charset="77"/>
                <a:ea typeface="+mn-lt"/>
                <a:cs typeface="+mn-lt"/>
              </a:rPr>
              <a:t>Tasburgh</a:t>
            </a:r>
            <a:r>
              <a:rPr lang="en-GB" sz="1600" dirty="0">
                <a:latin typeface="Linkpen 17a Print" panose="03050602060000000000" pitchFamily="66" charset="77"/>
                <a:ea typeface="+mn-lt"/>
                <a:cs typeface="+mn-lt"/>
              </a:rPr>
              <a:t> Camp, close to Norwich, is possibly the nearest example of an Iron Age Hillfort, but the better preserved Warham Camp more clearly shows their importance.</a:t>
            </a:r>
          </a:p>
        </p:txBody>
      </p:sp>
    </p:spTree>
    <p:extLst>
      <p:ext uri="{BB962C8B-B14F-4D97-AF65-F5344CB8AC3E}">
        <p14:creationId xmlns:p14="http://schemas.microsoft.com/office/powerpoint/2010/main" val="3739390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1000"/>
                                        <p:tgtEl>
                                          <p:spTgt spid="4">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childTnLst>
                                </p:cTn>
                              </p:par>
                            </p:childTnLst>
                          </p:cTn>
                        </p:par>
                        <p:par>
                          <p:cTn id="20" fill="hold">
                            <p:stCondLst>
                              <p:cond delay="4000"/>
                            </p:stCondLst>
                            <p:childTnLst>
                              <p:par>
                                <p:cTn id="21" presetID="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5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childTnLst>
                                </p:cTn>
                              </p:par>
                            </p:childTnLst>
                          </p:cTn>
                        </p:par>
                        <p:par>
                          <p:cTn id="29" fill="hold">
                            <p:stCondLst>
                              <p:cond delay="6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4" grpId="0" build="allAtOnce"/>
      <p:bldP spid="19" grpId="0"/>
      <p:bldP spid="20"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80E4555-F63D-040F-17FF-87C3A2A9F59C}"/>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8BA0823-FA95-C025-4519-ED63BA17140C}"/>
              </a:ext>
            </a:extLst>
          </p:cNvPr>
          <p:cNvSpPr>
            <a:spLocks noGrp="1"/>
          </p:cNvSpPr>
          <p:nvPr>
            <p:ph type="title" idx="4294967295"/>
          </p:nvPr>
        </p:nvSpPr>
        <p:spPr>
          <a:xfrm>
            <a:off x="1903071" y="-1355489"/>
            <a:ext cx="6783729" cy="924391"/>
          </a:xfrm>
        </p:spPr>
        <p:txBody>
          <a:bodyPr/>
          <a:lstStyle/>
          <a:p>
            <a:r>
              <a:rPr lang="en-US" dirty="0"/>
              <a:t>Development of metal work</a:t>
            </a:r>
          </a:p>
        </p:txBody>
      </p:sp>
      <p:sp>
        <p:nvSpPr>
          <p:cNvPr id="6" name="TextBox 5">
            <a:extLst>
              <a:ext uri="{FF2B5EF4-FFF2-40B4-BE49-F238E27FC236}">
                <a16:creationId xmlns:a16="http://schemas.microsoft.com/office/drawing/2014/main" id="{12877037-4381-A20D-219E-83FA7AB5F0BE}"/>
              </a:ext>
            </a:extLst>
          </p:cNvPr>
          <p:cNvSpPr txBox="1">
            <a:spLocks/>
          </p:cNvSpPr>
          <p:nvPr/>
        </p:nvSpPr>
        <p:spPr>
          <a:xfrm>
            <a:off x="0" y="-92961"/>
            <a:ext cx="8686800" cy="356123"/>
          </a:xfrm>
          <a:prstGeom prst="rect">
            <a:avLst/>
          </a:prstGeom>
          <a:noFill/>
        </p:spPr>
        <p:txBody>
          <a:bodyPr wrap="square">
            <a:spAutoFit/>
          </a:bodyPr>
          <a:lstStyle/>
          <a:p>
            <a:pPr marL="0" marR="0" lvl="0" indent="0" algn="l" defTabSz="457200" rtl="0" eaLnBrk="1" fontAlgn="auto" latinLnBrk="0" hangingPunct="1">
              <a:lnSpc>
                <a:spcPts val="242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Superclarendon Rg" panose="02000505080000020003" pitchFamily="2" charset="77"/>
                <a:ea typeface="+mn-ea"/>
                <a:cs typeface="+mn-cs"/>
              </a:rPr>
              <a:t>How did metal work develop?</a:t>
            </a:r>
          </a:p>
        </p:txBody>
      </p:sp>
      <p:pic>
        <p:nvPicPr>
          <p:cNvPr id="3" name="Picture 2">
            <a:extLst>
              <a:ext uri="{FF2B5EF4-FFF2-40B4-BE49-F238E27FC236}">
                <a16:creationId xmlns:a16="http://schemas.microsoft.com/office/drawing/2014/main" id="{FD6587E2-618E-7E4E-6CB3-43BA38551B3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7009" y="-92961"/>
            <a:ext cx="1319395" cy="1283794"/>
          </a:xfrm>
          <a:prstGeom prst="rect">
            <a:avLst/>
          </a:prstGeom>
        </p:spPr>
      </p:pic>
      <p:sp>
        <p:nvSpPr>
          <p:cNvPr id="20" name="TextBox 19">
            <a:extLst>
              <a:ext uri="{FF2B5EF4-FFF2-40B4-BE49-F238E27FC236}">
                <a16:creationId xmlns:a16="http://schemas.microsoft.com/office/drawing/2014/main" id="{C4897ECC-4191-8270-A315-F12077B5E619}"/>
              </a:ext>
            </a:extLst>
          </p:cNvPr>
          <p:cNvSpPr txBox="1"/>
          <p:nvPr/>
        </p:nvSpPr>
        <p:spPr>
          <a:xfrm>
            <a:off x="679462" y="863110"/>
            <a:ext cx="3475847" cy="1384995"/>
          </a:xfrm>
          <a:prstGeom prst="rect">
            <a:avLst/>
          </a:prstGeom>
          <a:noFill/>
        </p:spPr>
        <p:txBody>
          <a:bodyPr wrap="square">
            <a:spAutoFit/>
          </a:bodyPr>
          <a:lstStyle/>
          <a:p>
            <a:pPr algn="l"/>
            <a:r>
              <a:rPr lang="en-GB" sz="2800" dirty="0">
                <a:solidFill>
                  <a:srgbClr val="FAB721"/>
                </a:solidFill>
                <a:latin typeface="Superclarendon Rg" panose="02000505080000020003" pitchFamily="2" charset="77"/>
              </a:rPr>
              <a:t>What do you notice about this discovery?</a:t>
            </a:r>
          </a:p>
        </p:txBody>
      </p:sp>
      <p:sp>
        <p:nvSpPr>
          <p:cNvPr id="21" name="TextBox 20">
            <a:extLst>
              <a:ext uri="{FF2B5EF4-FFF2-40B4-BE49-F238E27FC236}">
                <a16:creationId xmlns:a16="http://schemas.microsoft.com/office/drawing/2014/main" id="{DD7453CB-C762-BF73-5FA7-CB05FB482A48}"/>
              </a:ext>
            </a:extLst>
          </p:cNvPr>
          <p:cNvSpPr txBox="1"/>
          <p:nvPr/>
        </p:nvSpPr>
        <p:spPr>
          <a:xfrm>
            <a:off x="679464" y="2586242"/>
            <a:ext cx="3475847" cy="523220"/>
          </a:xfrm>
          <a:prstGeom prst="rect">
            <a:avLst/>
          </a:prstGeom>
          <a:noFill/>
        </p:spPr>
        <p:txBody>
          <a:bodyPr wrap="square">
            <a:spAutoFit/>
          </a:bodyPr>
          <a:lstStyle/>
          <a:p>
            <a:pPr algn="l"/>
            <a:r>
              <a:rPr lang="en-GB" sz="2800" dirty="0">
                <a:solidFill>
                  <a:srgbClr val="FAB721"/>
                </a:solidFill>
                <a:latin typeface="Superclarendon Rg" panose="02000505080000020003" pitchFamily="2" charset="77"/>
              </a:rPr>
              <a:t>Metal?</a:t>
            </a:r>
          </a:p>
        </p:txBody>
      </p:sp>
      <p:sp>
        <p:nvSpPr>
          <p:cNvPr id="22" name="TextBox 21">
            <a:extLst>
              <a:ext uri="{FF2B5EF4-FFF2-40B4-BE49-F238E27FC236}">
                <a16:creationId xmlns:a16="http://schemas.microsoft.com/office/drawing/2014/main" id="{9B05567D-9B08-F816-282F-88459E1C05A9}"/>
              </a:ext>
            </a:extLst>
          </p:cNvPr>
          <p:cNvSpPr txBox="1"/>
          <p:nvPr/>
        </p:nvSpPr>
        <p:spPr>
          <a:xfrm>
            <a:off x="679463" y="3447599"/>
            <a:ext cx="2237474" cy="954107"/>
          </a:xfrm>
          <a:prstGeom prst="rect">
            <a:avLst/>
          </a:prstGeom>
          <a:noFill/>
        </p:spPr>
        <p:txBody>
          <a:bodyPr wrap="square">
            <a:spAutoFit/>
          </a:bodyPr>
          <a:lstStyle/>
          <a:p>
            <a:pPr algn="l"/>
            <a:r>
              <a:rPr lang="en-GB" sz="2800" dirty="0">
                <a:solidFill>
                  <a:srgbClr val="FAB721"/>
                </a:solidFill>
                <a:latin typeface="Superclarendon Rg" panose="02000505080000020003" pitchFamily="2" charset="77"/>
              </a:rPr>
              <a:t>High level society?</a:t>
            </a:r>
          </a:p>
        </p:txBody>
      </p:sp>
      <p:sp>
        <p:nvSpPr>
          <p:cNvPr id="23" name="TextBox 22">
            <a:extLst>
              <a:ext uri="{FF2B5EF4-FFF2-40B4-BE49-F238E27FC236}">
                <a16:creationId xmlns:a16="http://schemas.microsoft.com/office/drawing/2014/main" id="{D56BB196-AE5C-CDD5-6091-4192B86AF26A}"/>
              </a:ext>
            </a:extLst>
          </p:cNvPr>
          <p:cNvSpPr txBox="1"/>
          <p:nvPr/>
        </p:nvSpPr>
        <p:spPr>
          <a:xfrm>
            <a:off x="679462" y="4739843"/>
            <a:ext cx="3475847" cy="954107"/>
          </a:xfrm>
          <a:prstGeom prst="rect">
            <a:avLst/>
          </a:prstGeom>
          <a:noFill/>
        </p:spPr>
        <p:txBody>
          <a:bodyPr wrap="square">
            <a:spAutoFit/>
          </a:bodyPr>
          <a:lstStyle/>
          <a:p>
            <a:pPr algn="l"/>
            <a:r>
              <a:rPr lang="en-GB" sz="2800" dirty="0">
                <a:solidFill>
                  <a:srgbClr val="FAB721"/>
                </a:solidFill>
                <a:latin typeface="Superclarendon Rg" panose="02000505080000020003" pitchFamily="2" charset="77"/>
              </a:rPr>
              <a:t>Detailed craftsmanship?</a:t>
            </a:r>
          </a:p>
        </p:txBody>
      </p:sp>
      <p:sp>
        <p:nvSpPr>
          <p:cNvPr id="5" name="Rectangle 4" descr="A photo of gold jewellery buried in a hole. ">
            <a:extLst>
              <a:ext uri="{FF2B5EF4-FFF2-40B4-BE49-F238E27FC236}">
                <a16:creationId xmlns:a16="http://schemas.microsoft.com/office/drawing/2014/main" id="{93A67AFB-FE30-9910-6623-2930BE290456}"/>
              </a:ext>
            </a:extLst>
          </p:cNvPr>
          <p:cNvSpPr/>
          <p:nvPr/>
        </p:nvSpPr>
        <p:spPr>
          <a:xfrm>
            <a:off x="4815068" y="263162"/>
            <a:ext cx="7130005" cy="63922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83F73C5-6EC1-435F-BB1B-C719727DF973}"/>
              </a:ext>
            </a:extLst>
          </p:cNvPr>
          <p:cNvSpPr txBox="1"/>
          <p:nvPr/>
        </p:nvSpPr>
        <p:spPr>
          <a:xfrm>
            <a:off x="9231872" y="6297213"/>
            <a:ext cx="2713201" cy="261610"/>
          </a:xfrm>
          <a:prstGeom prst="rect">
            <a:avLst/>
          </a:prstGeom>
          <a:noFill/>
        </p:spPr>
        <p:txBody>
          <a:bodyPr wrap="square" rtlCol="0">
            <a:spAutoFit/>
          </a:bodyPr>
          <a:lstStyle/>
          <a:p>
            <a:r>
              <a:rPr lang="en-GB" sz="1100" dirty="0">
                <a:solidFill>
                  <a:srgbClr val="938470"/>
                </a:solidFill>
                <a:latin typeface="Nunito" panose="02000503000000000000" pitchFamily="2" charset="77"/>
              </a:rPr>
              <a:t>© The Trustees of the British Museum</a:t>
            </a:r>
          </a:p>
        </p:txBody>
      </p:sp>
    </p:spTree>
    <p:extLst>
      <p:ext uri="{BB962C8B-B14F-4D97-AF65-F5344CB8AC3E}">
        <p14:creationId xmlns:p14="http://schemas.microsoft.com/office/powerpoint/2010/main" val="2039992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5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1000" fill="hold"/>
                                        <p:tgtEl>
                                          <p:spTgt spid="21"/>
                                        </p:tgtEl>
                                        <p:attrNameLst>
                                          <p:attrName>ppt_x</p:attrName>
                                        </p:attrNameLst>
                                      </p:cBhvr>
                                      <p:tavLst>
                                        <p:tav tm="0">
                                          <p:val>
                                            <p:strVal val="0-#ppt_w/2"/>
                                          </p:val>
                                        </p:tav>
                                        <p:tav tm="100000">
                                          <p:val>
                                            <p:strVal val="#ppt_x"/>
                                          </p:val>
                                        </p:tav>
                                      </p:tavLst>
                                    </p:anim>
                                    <p:anim calcmode="lin" valueType="num">
                                      <p:cBhvr additive="base">
                                        <p:cTn id="13" dur="10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grpId="0" nodeType="after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000" fill="hold"/>
                                        <p:tgtEl>
                                          <p:spTgt spid="22"/>
                                        </p:tgtEl>
                                        <p:attrNameLst>
                                          <p:attrName>ppt_x</p:attrName>
                                        </p:attrNameLst>
                                      </p:cBhvr>
                                      <p:tavLst>
                                        <p:tav tm="0">
                                          <p:val>
                                            <p:strVal val="0-#ppt_w/2"/>
                                          </p:val>
                                        </p:tav>
                                        <p:tav tm="100000">
                                          <p:val>
                                            <p:strVal val="#ppt_x"/>
                                          </p:val>
                                        </p:tav>
                                      </p:tavLst>
                                    </p:anim>
                                    <p:anim calcmode="lin" valueType="num">
                                      <p:cBhvr additive="base">
                                        <p:cTn id="18" dur="10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4000"/>
                            </p:stCondLst>
                            <p:childTnLst>
                              <p:par>
                                <p:cTn id="20" presetID="2" presetClass="entr" presetSubtype="8" fill="hold" grpId="0" nodeType="afterEffect">
                                  <p:stCondLst>
                                    <p:cond delay="5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CED4F75-CAAE-7088-E247-FD191340AD7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2319547-96B3-0FD7-1C78-77741FFEB196}"/>
              </a:ext>
            </a:extLst>
          </p:cNvPr>
          <p:cNvSpPr>
            <a:spLocks noGrp="1"/>
          </p:cNvSpPr>
          <p:nvPr>
            <p:ph type="title" idx="4294967295"/>
          </p:nvPr>
        </p:nvSpPr>
        <p:spPr>
          <a:xfrm>
            <a:off x="3890234" y="-1761632"/>
            <a:ext cx="4411532" cy="1325563"/>
          </a:xfrm>
        </p:spPr>
        <p:txBody>
          <a:bodyPr/>
          <a:lstStyle/>
          <a:p>
            <a:r>
              <a:rPr lang="en-US" dirty="0"/>
              <a:t>Snettisham Hoard</a:t>
            </a:r>
          </a:p>
        </p:txBody>
      </p:sp>
      <p:sp>
        <p:nvSpPr>
          <p:cNvPr id="6" name="TextBox 5">
            <a:extLst>
              <a:ext uri="{FF2B5EF4-FFF2-40B4-BE49-F238E27FC236}">
                <a16:creationId xmlns:a16="http://schemas.microsoft.com/office/drawing/2014/main" id="{D244B135-7168-99AF-D542-17D0DD3A48C9}"/>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Snettisham Hoard important?</a:t>
            </a:r>
          </a:p>
        </p:txBody>
      </p:sp>
      <p:pic>
        <p:nvPicPr>
          <p:cNvPr id="3" name="Picture 2">
            <a:extLst>
              <a:ext uri="{FF2B5EF4-FFF2-40B4-BE49-F238E27FC236}">
                <a16:creationId xmlns:a16="http://schemas.microsoft.com/office/drawing/2014/main" id="{F31FE000-ACA2-3698-4E52-040E2AA002B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15687" y="-23606"/>
            <a:ext cx="1319395" cy="1283794"/>
          </a:xfrm>
          <a:prstGeom prst="rect">
            <a:avLst/>
          </a:prstGeom>
        </p:spPr>
      </p:pic>
      <p:sp>
        <p:nvSpPr>
          <p:cNvPr id="2" name="Title 1">
            <a:extLst>
              <a:ext uri="{FF2B5EF4-FFF2-40B4-BE49-F238E27FC236}">
                <a16:creationId xmlns:a16="http://schemas.microsoft.com/office/drawing/2014/main" id="{1FDEF20A-0433-E812-0EA9-5F999AD1AEC5}"/>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Snettisham Hoard</a:t>
            </a:r>
          </a:p>
        </p:txBody>
      </p:sp>
      <p:sp>
        <p:nvSpPr>
          <p:cNvPr id="4" name="TextBox 3">
            <a:extLst>
              <a:ext uri="{FF2B5EF4-FFF2-40B4-BE49-F238E27FC236}">
                <a16:creationId xmlns:a16="http://schemas.microsoft.com/office/drawing/2014/main" id="{1C0884DD-2B01-E01D-C7F5-6FEFED4A1D67}"/>
              </a:ext>
            </a:extLst>
          </p:cNvPr>
          <p:cNvSpPr txBox="1"/>
          <p:nvPr/>
        </p:nvSpPr>
        <p:spPr>
          <a:xfrm>
            <a:off x="494269" y="1435549"/>
            <a:ext cx="7192388" cy="2589170"/>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At Snettisham, 11 metal hoards have been found within a large enclosure. They included gold and silver torcs, (a type of jewellery worn around the neck), coins and metal ingots (possibly used as money).</a:t>
            </a:r>
          </a:p>
        </p:txBody>
      </p:sp>
      <p:sp>
        <p:nvSpPr>
          <p:cNvPr id="8" name="TextBox 7">
            <a:extLst>
              <a:ext uri="{FF2B5EF4-FFF2-40B4-BE49-F238E27FC236}">
                <a16:creationId xmlns:a16="http://schemas.microsoft.com/office/drawing/2014/main" id="{586C78A6-E20B-AD35-3A3B-F24F005C4808}"/>
              </a:ext>
            </a:extLst>
          </p:cNvPr>
          <p:cNvSpPr txBox="1"/>
          <p:nvPr/>
        </p:nvSpPr>
        <p:spPr>
          <a:xfrm>
            <a:off x="494269" y="4221306"/>
            <a:ext cx="7941071" cy="1573508"/>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The objects were buried in a very specific order, which suggests that it may have been a ceremonial deposit or even a religious offering.</a:t>
            </a:r>
          </a:p>
        </p:txBody>
      </p:sp>
      <p:pic>
        <p:nvPicPr>
          <p:cNvPr id="5" name="Picture 4" descr="An illustration of a male archaeologist wearing a green hat, glasses, a green shirt and jeans with his right hand on his hip and his left hand motioning towards the left.">
            <a:extLst>
              <a:ext uri="{FF2B5EF4-FFF2-40B4-BE49-F238E27FC236}">
                <a16:creationId xmlns:a16="http://schemas.microsoft.com/office/drawing/2014/main" id="{8D4D392B-9205-21DD-3138-BB5C88DF21C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186876">
            <a:off x="7901877" y="242930"/>
            <a:ext cx="4610264" cy="9267097"/>
          </a:xfrm>
          <a:prstGeom prst="rect">
            <a:avLst/>
          </a:prstGeom>
        </p:spPr>
      </p:pic>
    </p:spTree>
    <p:extLst>
      <p:ext uri="{BB962C8B-B14F-4D97-AF65-F5344CB8AC3E}">
        <p14:creationId xmlns:p14="http://schemas.microsoft.com/office/powerpoint/2010/main" val="14255195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1000"/>
                                        <p:tgtEl>
                                          <p:spTgt spid="4">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1000"/>
                                        <p:tgtEl>
                                          <p:spTgt spid="8">
                                            <p:txEl>
                                              <p:pRg st="0" end="0"/>
                                            </p:txEl>
                                          </p:spTgt>
                                        </p:tgtEl>
                                      </p:cBhvr>
                                    </p:animEffect>
                                  </p:childTnLst>
                                </p:cTn>
                              </p:par>
                            </p:childTnLst>
                          </p:cTn>
                        </p:par>
                        <p:par>
                          <p:cTn id="16" fill="hold">
                            <p:stCondLst>
                              <p:cond delay="3000"/>
                            </p:stCondLst>
                            <p:childTnLst>
                              <p:par>
                                <p:cTn id="17" presetID="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8"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3EB11B-4E89-C230-8829-BE22FE0F02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EC9A0B-E885-75D5-8BD0-ED2E243FC366}"/>
              </a:ext>
            </a:extLst>
          </p:cNvPr>
          <p:cNvSpPr>
            <a:spLocks noGrp="1"/>
          </p:cNvSpPr>
          <p:nvPr>
            <p:ph type="title" idx="4294967295"/>
          </p:nvPr>
        </p:nvSpPr>
        <p:spPr>
          <a:xfrm>
            <a:off x="870473" y="-1506386"/>
            <a:ext cx="9403080" cy="1325563"/>
          </a:xfrm>
        </p:spPr>
        <p:txBody>
          <a:bodyPr/>
          <a:lstStyle/>
          <a:p>
            <a:r>
              <a:rPr lang="en-US" dirty="0"/>
              <a:t>Why is the Snettisham Hoard important?</a:t>
            </a:r>
          </a:p>
        </p:txBody>
      </p:sp>
      <p:sp>
        <p:nvSpPr>
          <p:cNvPr id="6" name="TextBox 5">
            <a:extLst>
              <a:ext uri="{FF2B5EF4-FFF2-40B4-BE49-F238E27FC236}">
                <a16:creationId xmlns:a16="http://schemas.microsoft.com/office/drawing/2014/main" id="{6F33C406-106C-AFB4-D56F-63688132CD66}"/>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Snettisham Hoard important?</a:t>
            </a:r>
          </a:p>
        </p:txBody>
      </p:sp>
      <p:sp>
        <p:nvSpPr>
          <p:cNvPr id="4" name="TextBox 3">
            <a:extLst>
              <a:ext uri="{FF2B5EF4-FFF2-40B4-BE49-F238E27FC236}">
                <a16:creationId xmlns:a16="http://schemas.microsoft.com/office/drawing/2014/main" id="{91F9A17B-6D84-A68E-F3BF-741E69635F08}"/>
              </a:ext>
            </a:extLst>
          </p:cNvPr>
          <p:cNvSpPr txBox="1"/>
          <p:nvPr/>
        </p:nvSpPr>
        <p:spPr>
          <a:xfrm>
            <a:off x="610015" y="600155"/>
            <a:ext cx="6797782" cy="4404988"/>
          </a:xfrm>
          <a:prstGeom prst="rect">
            <a:avLst/>
          </a:prstGeom>
          <a:noFill/>
        </p:spPr>
        <p:txBody>
          <a:bodyPr wrap="square">
            <a:spAutoFit/>
          </a:bodyPr>
          <a:lstStyle/>
          <a:p>
            <a:pPr>
              <a:lnSpc>
                <a:spcPct val="150000"/>
              </a:lnSpc>
            </a:pPr>
            <a:r>
              <a:rPr lang="en-GB" sz="2100" dirty="0">
                <a:latin typeface="Linkpen 17a Print" panose="03050602060000000000" pitchFamily="66" charset="77"/>
              </a:rPr>
              <a:t>Fragments  of an Iron Age helmet were also found at Snettisham. </a:t>
            </a:r>
          </a:p>
          <a:p>
            <a:pPr>
              <a:lnSpc>
                <a:spcPct val="150000"/>
              </a:lnSpc>
            </a:pPr>
            <a:endParaRPr lang="en-GB" sz="2100" dirty="0">
              <a:latin typeface="Linkpen 17a Print" panose="03050602060000000000" pitchFamily="66" charset="77"/>
            </a:endParaRPr>
          </a:p>
          <a:p>
            <a:pPr>
              <a:lnSpc>
                <a:spcPct val="150000"/>
              </a:lnSpc>
            </a:pPr>
            <a:r>
              <a:rPr lang="en-GB" sz="2100" dirty="0">
                <a:latin typeface="Linkpen 17a Print" panose="03050602060000000000" pitchFamily="66" charset="77"/>
              </a:rPr>
              <a:t>Less than 10 of these have been discovered in Britain and each one is unique.</a:t>
            </a:r>
          </a:p>
          <a:p>
            <a:pPr>
              <a:lnSpc>
                <a:spcPct val="150000"/>
              </a:lnSpc>
            </a:pPr>
            <a:endParaRPr lang="en-GB" sz="2100" dirty="0">
              <a:latin typeface="Linkpen 17a Print" panose="03050602060000000000" pitchFamily="66" charset="77"/>
            </a:endParaRPr>
          </a:p>
          <a:p>
            <a:pPr>
              <a:lnSpc>
                <a:spcPct val="150000"/>
              </a:lnSpc>
            </a:pPr>
            <a:r>
              <a:rPr lang="en-GB" sz="2100" dirty="0">
                <a:latin typeface="Linkpen 17a Print" panose="03050602060000000000" pitchFamily="66" charset="77"/>
              </a:rPr>
              <a:t>It suggests that the craftsmen in this area at the time could use techniques such as mercury gilding – which historians did not realise was being carried out this long ago!</a:t>
            </a:r>
          </a:p>
        </p:txBody>
      </p:sp>
      <p:pic>
        <p:nvPicPr>
          <p:cNvPr id="11" name="Picture 10" descr="A black and white sketch of an Iron Age helmet.">
            <a:extLst>
              <a:ext uri="{FF2B5EF4-FFF2-40B4-BE49-F238E27FC236}">
                <a16:creationId xmlns:a16="http://schemas.microsoft.com/office/drawing/2014/main" id="{A0DFDF7A-D294-DC83-74C1-C77A4D7C33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141579" y="700755"/>
            <a:ext cx="4583575" cy="5182965"/>
          </a:xfrm>
          <a:prstGeom prst="rect">
            <a:avLst/>
          </a:prstGeom>
        </p:spPr>
      </p:pic>
      <p:pic>
        <p:nvPicPr>
          <p:cNvPr id="13" name="Picture 12">
            <a:extLst>
              <a:ext uri="{FF2B5EF4-FFF2-40B4-BE49-F238E27FC236}">
                <a16:creationId xmlns:a16="http://schemas.microsoft.com/office/drawing/2014/main" id="{ADC8C808-D897-0D9D-62F9-37A18BC5438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51579" y="5588045"/>
            <a:ext cx="1240421" cy="1269955"/>
          </a:xfrm>
          <a:prstGeom prst="rect">
            <a:avLst/>
          </a:prstGeom>
        </p:spPr>
      </p:pic>
    </p:spTree>
    <p:extLst>
      <p:ext uri="{BB962C8B-B14F-4D97-AF65-F5344CB8AC3E}">
        <p14:creationId xmlns:p14="http://schemas.microsoft.com/office/powerpoint/2010/main" val="13997845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1000"/>
                                        <p:tgtEl>
                                          <p:spTgt spid="4">
                                            <p:txEl>
                                              <p:pRg st="2" end="2"/>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fade">
                                      <p:cBhvr>
                                        <p:cTn id="15" dur="1000"/>
                                        <p:tgtEl>
                                          <p:spTgt spid="4">
                                            <p:txEl>
                                              <p:pRg st="4" end="4"/>
                                            </p:txEl>
                                          </p:spTgt>
                                        </p:tgtEl>
                                      </p:cBhvr>
                                    </p:animEffect>
                                  </p:childTnLst>
                                </p:cTn>
                              </p:par>
                            </p:childTnLst>
                          </p:cTn>
                        </p:par>
                        <p:par>
                          <p:cTn id="16" fill="hold">
                            <p:stCondLst>
                              <p:cond delay="3000"/>
                            </p:stCondLst>
                            <p:childTnLst>
                              <p:par>
                                <p:cTn id="17" presetID="2" presetClass="entr" presetSubtype="2"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1+#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C96A59D-C336-96C3-87A4-2F8FA07427A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2A30EE8-0EBC-AC9E-B8A0-41AAD4781218}"/>
              </a:ext>
            </a:extLst>
          </p:cNvPr>
          <p:cNvSpPr>
            <a:spLocks noGrp="1"/>
          </p:cNvSpPr>
          <p:nvPr>
            <p:ph type="title" idx="4294967295"/>
          </p:nvPr>
        </p:nvSpPr>
        <p:spPr>
          <a:xfrm>
            <a:off x="3965537" y="-1565896"/>
            <a:ext cx="4260925" cy="1325563"/>
          </a:xfrm>
        </p:spPr>
        <p:txBody>
          <a:bodyPr/>
          <a:lstStyle/>
          <a:p>
            <a:r>
              <a:rPr lang="en-US" dirty="0"/>
              <a:t>Early beginnings</a:t>
            </a:r>
          </a:p>
        </p:txBody>
      </p:sp>
      <p:pic>
        <p:nvPicPr>
          <p:cNvPr id="13" name="Picture 12">
            <a:extLst>
              <a:ext uri="{FF2B5EF4-FFF2-40B4-BE49-F238E27FC236}">
                <a16:creationId xmlns:a16="http://schemas.microsoft.com/office/drawing/2014/main" id="{14EBCBFE-5551-43D1-9E0D-DDD710D1012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1579" y="0"/>
            <a:ext cx="1240421" cy="1269955"/>
          </a:xfrm>
          <a:prstGeom prst="rect">
            <a:avLst/>
          </a:prstGeom>
        </p:spPr>
      </p:pic>
      <p:sp>
        <p:nvSpPr>
          <p:cNvPr id="4" name="Rectangle 3" descr="A map of Norfolk with yellow markers showing Snettisham, Warham Camp, Happisburgh, Eaton, Norwich, Arminghall Henge, Tasburgh Hillfort and Grimes Graves. ">
            <a:extLst>
              <a:ext uri="{FF2B5EF4-FFF2-40B4-BE49-F238E27FC236}">
                <a16:creationId xmlns:a16="http://schemas.microsoft.com/office/drawing/2014/main" id="{B1BAD454-4E0F-602F-A60B-81D1D768352E}"/>
              </a:ext>
            </a:extLst>
          </p:cNvPr>
          <p:cNvSpPr/>
          <p:nvPr/>
        </p:nvSpPr>
        <p:spPr>
          <a:xfrm>
            <a:off x="312516" y="289366"/>
            <a:ext cx="7913946" cy="630820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CF3ABDE-D634-887D-E281-CDF845682B65}"/>
              </a:ext>
            </a:extLst>
          </p:cNvPr>
          <p:cNvSpPr txBox="1"/>
          <p:nvPr/>
        </p:nvSpPr>
        <p:spPr>
          <a:xfrm>
            <a:off x="8368499" y="461357"/>
            <a:ext cx="2777921" cy="4116768"/>
          </a:xfrm>
          <a:prstGeom prst="rect">
            <a:avLst/>
          </a:prstGeom>
          <a:noFill/>
        </p:spPr>
        <p:txBody>
          <a:bodyPr wrap="square">
            <a:spAutoFit/>
          </a:bodyPr>
          <a:lstStyle/>
          <a:p>
            <a:pPr>
              <a:lnSpc>
                <a:spcPct val="150000"/>
              </a:lnSpc>
            </a:pPr>
            <a:r>
              <a:rPr lang="en-GB" sz="1600" dirty="0">
                <a:latin typeface="Linkpen 17a Print" panose="03050602060000000000" pitchFamily="66" charset="77"/>
                <a:cs typeface="Arial"/>
              </a:rPr>
              <a:t>These are just a selection of the sites around Norfolk that tell a history of its early beginnings!</a:t>
            </a:r>
          </a:p>
          <a:p>
            <a:pPr>
              <a:lnSpc>
                <a:spcPct val="150000"/>
              </a:lnSpc>
            </a:pPr>
            <a:endParaRPr lang="en-GB" sz="1600" dirty="0">
              <a:latin typeface="Linkpen 17a Print" panose="03050602060000000000" pitchFamily="66" charset="77"/>
              <a:cs typeface="Arial" panose="020B0604020202020204" pitchFamily="34" charset="0"/>
            </a:endParaRPr>
          </a:p>
          <a:p>
            <a:pPr>
              <a:lnSpc>
                <a:spcPct val="150000"/>
              </a:lnSpc>
            </a:pPr>
            <a:r>
              <a:rPr lang="en-GB" sz="1600" dirty="0">
                <a:latin typeface="Linkpen 17a Print" panose="03050602060000000000" pitchFamily="66" charset="77"/>
                <a:cs typeface="Arial" panose="020B0604020202020204" pitchFamily="34" charset="0"/>
              </a:rPr>
              <a:t>From ancient footsteps and burial ceremonies, to golds and riches. Each of these sites tell a story of how people lived, worked and found meaning in life in our area.</a:t>
            </a:r>
          </a:p>
        </p:txBody>
      </p:sp>
      <p:sp>
        <p:nvSpPr>
          <p:cNvPr id="5" name="TextBox 4">
            <a:extLst>
              <a:ext uri="{FF2B5EF4-FFF2-40B4-BE49-F238E27FC236}">
                <a16:creationId xmlns:a16="http://schemas.microsoft.com/office/drawing/2014/main" id="{729D6C9B-4323-DE00-197A-DF461C17EE17}"/>
              </a:ext>
            </a:extLst>
          </p:cNvPr>
          <p:cNvSpPr txBox="1"/>
          <p:nvPr/>
        </p:nvSpPr>
        <p:spPr>
          <a:xfrm>
            <a:off x="8275901" y="5301015"/>
            <a:ext cx="3541850" cy="769441"/>
          </a:xfrm>
          <a:prstGeom prst="rect">
            <a:avLst/>
          </a:prstGeom>
          <a:noFill/>
        </p:spPr>
        <p:txBody>
          <a:bodyPr wrap="square">
            <a:spAutoFit/>
          </a:bodyPr>
          <a:lstStyle/>
          <a:p>
            <a:pPr algn="ctr"/>
            <a:r>
              <a:rPr lang="en-GB" sz="2200" dirty="0">
                <a:solidFill>
                  <a:srgbClr val="FAB721"/>
                </a:solidFill>
                <a:latin typeface="Superclarendon Rg" panose="02000505080000020003" pitchFamily="2" charset="77"/>
              </a:rPr>
              <a:t>What other sites can you find out about?</a:t>
            </a:r>
          </a:p>
        </p:txBody>
      </p:sp>
    </p:spTree>
    <p:extLst>
      <p:ext uri="{BB962C8B-B14F-4D97-AF65-F5344CB8AC3E}">
        <p14:creationId xmlns:p14="http://schemas.microsoft.com/office/powerpoint/2010/main" val="33706523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1000"/>
                                        <p:tgtEl>
                                          <p:spTgt spid="2">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67983F-C72A-190D-3780-483DC6D7D1DB}"/>
              </a:ext>
            </a:extLst>
          </p:cNvPr>
          <p:cNvSpPr>
            <a:spLocks noGrp="1"/>
          </p:cNvSpPr>
          <p:nvPr>
            <p:ph type="ctrTitle"/>
          </p:nvPr>
        </p:nvSpPr>
        <p:spPr>
          <a:xfrm>
            <a:off x="1444529" y="-2425736"/>
            <a:ext cx="9144000" cy="2387600"/>
          </a:xfrm>
        </p:spPr>
        <p:txBody>
          <a:bodyPr>
            <a:normAutofit fontScale="90000"/>
          </a:bodyPr>
          <a:lstStyle/>
          <a:p>
            <a:r>
              <a:rPr lang="en-US" dirty="0"/>
              <a:t>Who were the first people to live in Norwich and the surrounding area?</a:t>
            </a:r>
          </a:p>
        </p:txBody>
      </p:sp>
      <p:grpSp>
        <p:nvGrpSpPr>
          <p:cNvPr id="14" name="Group 13" descr="What was found at Happisburgh?">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391023" y="1069902"/>
              <a:ext cx="3752658"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found at </a:t>
              </a:r>
              <a:r>
                <a:rPr lang="en-GB" sz="2600" dirty="0" err="1">
                  <a:latin typeface="Superclarendon Rg" panose="02000505080000020003" pitchFamily="2" charset="77"/>
                </a:rPr>
                <a:t>Happisburgh</a:t>
              </a:r>
              <a:r>
                <a:rPr lang="en-GB" sz="2600" dirty="0">
                  <a:latin typeface="Superclarendon Rg" panose="02000505080000020003" pitchFamily="2" charset="77"/>
                </a:rPr>
                <a:t>?</a:t>
              </a:r>
            </a:p>
          </p:txBody>
        </p:sp>
      </p:grpSp>
      <p:grpSp>
        <p:nvGrpSpPr>
          <p:cNvPr id="17" name="Group 16" descr="What is Grimes Graves?">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7366484" y="1069902"/>
              <a:ext cx="3095144"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is Grimes Graves?</a:t>
              </a:r>
            </a:p>
          </p:txBody>
        </p:sp>
      </p:grpSp>
      <p:sp>
        <p:nvSpPr>
          <p:cNvPr id="11" name="TextBox 10" descr="Who were the first people to live in Norwich and the surrounding area?&#10;">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F9B722"/>
                </a:solidFill>
                <a:latin typeface="Superclarendon Rg" panose="02000505080000020003" pitchFamily="2" charset="77"/>
              </a:rPr>
              <a:t>Who were the first people to live in Norwich and the surrounding area?</a:t>
            </a:r>
          </a:p>
        </p:txBody>
      </p:sp>
      <p:grpSp>
        <p:nvGrpSpPr>
          <p:cNvPr id="20" name="Group 19" descr="How did metal work develop?">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262161" y="4653932"/>
              <a:ext cx="4010383"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metal work develop?</a:t>
              </a:r>
            </a:p>
          </p:txBody>
        </p:sp>
      </p:grpSp>
      <p:grpSp>
        <p:nvGrpSpPr>
          <p:cNvPr id="23" name="Group 22" descr="Why is Snettisham Hoard important?">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7049244" y="4653932"/>
              <a:ext cx="3729625"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is the Snettisham Hoard important?</a:t>
              </a:r>
            </a:p>
          </p:txBody>
        </p:sp>
      </p:grpSp>
      <p:pic>
        <p:nvPicPr>
          <p:cNvPr id="26" name="Picture 25">
            <a:extLst>
              <a:ext uri="{FF2B5EF4-FFF2-40B4-BE49-F238E27FC236}">
                <a16:creationId xmlns:a16="http://schemas.microsoft.com/office/drawing/2014/main" id="{5233807E-4AA4-8775-C693-E68B3B6795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4139" y="5588044"/>
            <a:ext cx="1240421" cy="1269955"/>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0F1A2-8F8A-D5CC-1200-84E1FD4B3911}"/>
              </a:ext>
            </a:extLst>
          </p:cNvPr>
          <p:cNvSpPr>
            <a:spLocks noGrp="1"/>
          </p:cNvSpPr>
          <p:nvPr>
            <p:ph type="title" idx="4294967295"/>
          </p:nvPr>
        </p:nvSpPr>
        <p:spPr>
          <a:xfrm>
            <a:off x="3402517" y="-1594677"/>
            <a:ext cx="5386966" cy="1325563"/>
          </a:xfrm>
        </p:spPr>
        <p:txBody>
          <a:bodyPr/>
          <a:lstStyle/>
          <a:p>
            <a:r>
              <a:rPr lang="en-US" dirty="0"/>
              <a:t>An Ever-Changing Area</a:t>
            </a:r>
          </a:p>
        </p:txBody>
      </p:sp>
      <p:sp>
        <p:nvSpPr>
          <p:cNvPr id="5" name="TextBox 4">
            <a:extLst>
              <a:ext uri="{FF2B5EF4-FFF2-40B4-BE49-F238E27FC236}">
                <a16:creationId xmlns:a16="http://schemas.microsoft.com/office/drawing/2014/main" id="{BBF3584D-FDE1-AA37-91E6-92C52D13C2AB}"/>
              </a:ext>
            </a:extLst>
          </p:cNvPr>
          <p:cNvSpPr txBox="1"/>
          <p:nvPr/>
        </p:nvSpPr>
        <p:spPr>
          <a:xfrm>
            <a:off x="615801" y="1937519"/>
            <a:ext cx="3823089" cy="4031873"/>
          </a:xfrm>
          <a:prstGeom prst="rect">
            <a:avLst/>
          </a:prstGeom>
          <a:noFill/>
        </p:spPr>
        <p:txBody>
          <a:bodyPr wrap="square" rtlCol="0">
            <a:spAutoFit/>
          </a:bodyPr>
          <a:lstStyle/>
          <a:p>
            <a:pPr>
              <a:lnSpc>
                <a:spcPct val="150000"/>
              </a:lnSpc>
            </a:pPr>
            <a:r>
              <a:rPr lang="en-GB" sz="1600" dirty="0">
                <a:solidFill>
                  <a:schemeClr val="tx1"/>
                </a:solidFill>
                <a:latin typeface="Linkpen 17a Print" panose="03050602060000000000" pitchFamily="66" charset="77"/>
              </a:rPr>
              <a:t>The city of Norwich and the county of Norfolk have undergone many changes.</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Norwich we know and love today, looked very different in its early days, but traces of its history can still be found within the surrounding streets and fields.</a:t>
            </a:r>
          </a:p>
          <a:p>
            <a:endParaRPr lang="en-US" sz="1600" dirty="0"/>
          </a:p>
        </p:txBody>
      </p:sp>
      <p:sp>
        <p:nvSpPr>
          <p:cNvPr id="4" name="Title 1">
            <a:extLst>
              <a:ext uri="{FF2B5EF4-FFF2-40B4-BE49-F238E27FC236}">
                <a16:creationId xmlns:a16="http://schemas.microsoft.com/office/drawing/2014/main" id="{42AF2119-FA89-C378-2870-FBB9407FF9FD}"/>
              </a:ext>
            </a:extLst>
          </p:cNvPr>
          <p:cNvSpPr txBox="1">
            <a:spLocks/>
          </p:cNvSpPr>
          <p:nvPr/>
        </p:nvSpPr>
        <p:spPr>
          <a:xfrm>
            <a:off x="236699" y="276596"/>
            <a:ext cx="4581292" cy="122402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3600" dirty="0">
                <a:ln w="12700">
                  <a:noFill/>
                </a:ln>
                <a:latin typeface="Superclarendon Rg" panose="02060605060000020003" pitchFamily="18" charset="77"/>
              </a:rPr>
              <a:t>An Ever-Changing Area</a:t>
            </a:r>
          </a:p>
        </p:txBody>
      </p:sp>
      <p:sp>
        <p:nvSpPr>
          <p:cNvPr id="7" name="Rectangle 6" descr="A photo of Norwich from above showing buildings and streets. ">
            <a:extLst>
              <a:ext uri="{FF2B5EF4-FFF2-40B4-BE49-F238E27FC236}">
                <a16:creationId xmlns:a16="http://schemas.microsoft.com/office/drawing/2014/main" id="{3C1D7142-1BF7-A7B2-C770-156DDF2BFDF1}"/>
              </a:ext>
            </a:extLst>
          </p:cNvPr>
          <p:cNvSpPr/>
          <p:nvPr/>
        </p:nvSpPr>
        <p:spPr>
          <a:xfrm>
            <a:off x="4768770" y="254643"/>
            <a:ext cx="7164729" cy="63892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94783E8-8E0E-A566-BA64-4992D13B45D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54139" y="5588044"/>
            <a:ext cx="1240421" cy="1269955"/>
          </a:xfrm>
          <a:prstGeom prst="rect">
            <a:avLst/>
          </a:prstGeom>
        </p:spPr>
      </p:pic>
    </p:spTree>
    <p:extLst>
      <p:ext uri="{BB962C8B-B14F-4D97-AF65-F5344CB8AC3E}">
        <p14:creationId xmlns:p14="http://schemas.microsoft.com/office/powerpoint/2010/main" val="14332237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446702-B876-96A5-E122-F3FD02CC0D7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1054215-AF5E-FEED-CE6A-BA3657A0D93D}"/>
              </a:ext>
            </a:extLst>
          </p:cNvPr>
          <p:cNvSpPr>
            <a:spLocks noGrp="1"/>
          </p:cNvSpPr>
          <p:nvPr>
            <p:ph type="title" idx="4294967295"/>
          </p:nvPr>
        </p:nvSpPr>
        <p:spPr>
          <a:xfrm>
            <a:off x="4166992" y="-1436235"/>
            <a:ext cx="3142470" cy="967373"/>
          </a:xfrm>
        </p:spPr>
        <p:txBody>
          <a:bodyPr/>
          <a:lstStyle/>
          <a:p>
            <a:r>
              <a:rPr lang="en-US" dirty="0" err="1"/>
              <a:t>Happisburgh</a:t>
            </a:r>
            <a:endParaRPr lang="en-US" dirty="0"/>
          </a:p>
        </p:txBody>
      </p:sp>
      <p:sp>
        <p:nvSpPr>
          <p:cNvPr id="6" name="TextBox 5">
            <a:extLst>
              <a:ext uri="{FF2B5EF4-FFF2-40B4-BE49-F238E27FC236}">
                <a16:creationId xmlns:a16="http://schemas.microsoft.com/office/drawing/2014/main" id="{F1B3F868-FDB7-8399-FAB1-78A81DBC43E2}"/>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found at </a:t>
            </a:r>
            <a:r>
              <a:rPr lang="en-GB" sz="1100" dirty="0" err="1">
                <a:effectLst/>
                <a:latin typeface="Superclarendon Rg" panose="02000505080000020003" pitchFamily="2" charset="77"/>
              </a:rPr>
              <a:t>Happisburgh</a:t>
            </a:r>
            <a:r>
              <a:rPr lang="en-GB" sz="1100" dirty="0">
                <a:latin typeface="Superclarendon Rg" panose="02000505080000020003" pitchFamily="2" charset="77"/>
              </a:rPr>
              <a:t>?</a:t>
            </a:r>
            <a:endParaRPr lang="en-GB" sz="1100" dirty="0">
              <a:effectLst/>
              <a:latin typeface="Superclarendon Rg" panose="02000505080000020003" pitchFamily="2" charset="77"/>
            </a:endParaRPr>
          </a:p>
        </p:txBody>
      </p:sp>
      <p:sp>
        <p:nvSpPr>
          <p:cNvPr id="4" name="Title 1">
            <a:extLst>
              <a:ext uri="{FF2B5EF4-FFF2-40B4-BE49-F238E27FC236}">
                <a16:creationId xmlns:a16="http://schemas.microsoft.com/office/drawing/2014/main" id="{9FB0D26B-C6AE-CDFA-227D-D83A85CD5E88}"/>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err="1">
                <a:ln w="12700">
                  <a:noFill/>
                </a:ln>
                <a:latin typeface="Superclarendon Rg" panose="02060605060000020003" pitchFamily="18" charset="77"/>
              </a:rPr>
              <a:t>Happisburgh</a:t>
            </a:r>
            <a:endParaRPr lang="en-GB" sz="4400" dirty="0">
              <a:ln w="12700">
                <a:noFill/>
              </a:ln>
              <a:latin typeface="Superclarendon Rg" panose="02060605060000020003" pitchFamily="18" charset="77"/>
            </a:endParaRPr>
          </a:p>
        </p:txBody>
      </p:sp>
      <p:sp>
        <p:nvSpPr>
          <p:cNvPr id="5" name="TextBox 4">
            <a:extLst>
              <a:ext uri="{FF2B5EF4-FFF2-40B4-BE49-F238E27FC236}">
                <a16:creationId xmlns:a16="http://schemas.microsoft.com/office/drawing/2014/main" id="{BE76E782-07C8-F47B-3C40-1753CA55A689}"/>
              </a:ext>
            </a:extLst>
          </p:cNvPr>
          <p:cNvSpPr txBox="1"/>
          <p:nvPr/>
        </p:nvSpPr>
        <p:spPr>
          <a:xfrm>
            <a:off x="494269" y="1209685"/>
            <a:ext cx="5601731" cy="1908215"/>
          </a:xfrm>
          <a:prstGeom prst="rect">
            <a:avLst/>
          </a:prstGeom>
          <a:noFill/>
        </p:spPr>
        <p:txBody>
          <a:bodyPr wrap="square" rtlCol="0">
            <a:spAutoFit/>
          </a:bodyPr>
          <a:lstStyle/>
          <a:p>
            <a:pPr marL="0" indent="0">
              <a:lnSpc>
                <a:spcPct val="150000"/>
              </a:lnSpc>
              <a:buNone/>
            </a:pPr>
            <a:r>
              <a:rPr lang="en-GB" sz="1600" b="0" dirty="0">
                <a:effectLst/>
                <a:latin typeface="Linkpen 17a Print" panose="03050602060000000000" pitchFamily="66" charset="77"/>
              </a:rPr>
              <a:t>In 2013, storms eroded the beach at </a:t>
            </a:r>
            <a:r>
              <a:rPr lang="en-GB" sz="1600" b="0" dirty="0" err="1">
                <a:effectLst/>
                <a:latin typeface="Linkpen 17a Print" panose="03050602060000000000" pitchFamily="66" charset="77"/>
              </a:rPr>
              <a:t>Happisburgh</a:t>
            </a:r>
            <a:r>
              <a:rPr lang="en-GB" sz="1600" b="0" dirty="0">
                <a:effectLst/>
                <a:latin typeface="Linkpen 17a Print" panose="03050602060000000000" pitchFamily="66" charset="77"/>
              </a:rPr>
              <a:t>, revealing 900,000-year-old footprints. Scientists from the British Museum say that they belonged to Homo </a:t>
            </a:r>
            <a:r>
              <a:rPr lang="en-GB" sz="1600" b="0" dirty="0" err="1">
                <a:effectLst/>
                <a:latin typeface="Linkpen 17a Print" panose="03050602060000000000" pitchFamily="66" charset="77"/>
              </a:rPr>
              <a:t>antecessor</a:t>
            </a:r>
            <a:r>
              <a:rPr lang="en-GB" sz="1600" b="0" dirty="0">
                <a:effectLst/>
                <a:latin typeface="Linkpen 17a Print" panose="03050602060000000000" pitchFamily="66" charset="77"/>
              </a:rPr>
              <a:t>, an ancient human species!</a:t>
            </a:r>
          </a:p>
        </p:txBody>
      </p:sp>
      <p:pic>
        <p:nvPicPr>
          <p:cNvPr id="11" name="Picture 10" descr="A map of the Uk from 9,000 years ago showing the locations of Doggerland and Happisburgh.">
            <a:extLst>
              <a:ext uri="{FF2B5EF4-FFF2-40B4-BE49-F238E27FC236}">
                <a16:creationId xmlns:a16="http://schemas.microsoft.com/office/drawing/2014/main" id="{E15BC534-E298-6EBE-6596-311FA5288D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0" y="408436"/>
            <a:ext cx="5763069" cy="4213308"/>
          </a:xfrm>
          <a:prstGeom prst="rect">
            <a:avLst/>
          </a:prstGeom>
        </p:spPr>
      </p:pic>
      <p:grpSp>
        <p:nvGrpSpPr>
          <p:cNvPr id="2" name="Group 1" descr="A photo showing 900,000 year old footprints on a beach in Happisburgh, 2013. ">
            <a:extLst>
              <a:ext uri="{FF2B5EF4-FFF2-40B4-BE49-F238E27FC236}">
                <a16:creationId xmlns:a16="http://schemas.microsoft.com/office/drawing/2014/main" id="{99D8E54D-2DE6-1AFC-1039-67ACE32BECF9}"/>
              </a:ext>
            </a:extLst>
          </p:cNvPr>
          <p:cNvGrpSpPr/>
          <p:nvPr/>
        </p:nvGrpSpPr>
        <p:grpSpPr>
          <a:xfrm>
            <a:off x="600015" y="3370654"/>
            <a:ext cx="5317804" cy="2790917"/>
            <a:chOff x="600015" y="3370654"/>
            <a:chExt cx="5317804" cy="2790917"/>
          </a:xfrm>
        </p:grpSpPr>
        <p:pic>
          <p:nvPicPr>
            <p:cNvPr id="8" name="Picture 7">
              <a:extLst>
                <a:ext uri="{FF2B5EF4-FFF2-40B4-BE49-F238E27FC236}">
                  <a16:creationId xmlns:a16="http://schemas.microsoft.com/office/drawing/2014/main" id="{E4D44AFB-69FE-96DA-6BE8-571AC499958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00015" y="3370654"/>
              <a:ext cx="5317804" cy="2790917"/>
            </a:xfrm>
            <a:prstGeom prst="rect">
              <a:avLst/>
            </a:prstGeom>
            <a:ln w="19050">
              <a:solidFill>
                <a:schemeClr val="tx1"/>
              </a:solidFill>
            </a:ln>
          </p:spPr>
        </p:pic>
        <p:sp>
          <p:nvSpPr>
            <p:cNvPr id="14" name="TextBox 13">
              <a:extLst>
                <a:ext uri="{FF2B5EF4-FFF2-40B4-BE49-F238E27FC236}">
                  <a16:creationId xmlns:a16="http://schemas.microsoft.com/office/drawing/2014/main" id="{9215BB11-4EC7-DE60-0AAE-FA6CD592DC68}"/>
                </a:ext>
              </a:extLst>
            </p:cNvPr>
            <p:cNvSpPr txBox="1"/>
            <p:nvPr/>
          </p:nvSpPr>
          <p:spPr>
            <a:xfrm>
              <a:off x="4238751" y="3389964"/>
              <a:ext cx="1499476" cy="230832"/>
            </a:xfrm>
            <a:prstGeom prst="rect">
              <a:avLst/>
            </a:prstGeom>
            <a:noFill/>
          </p:spPr>
          <p:txBody>
            <a:bodyPr wrap="square">
              <a:spAutoFit/>
            </a:bodyPr>
            <a:lstStyle/>
            <a:p>
              <a:r>
                <a:rPr lang="en-GB" sz="900" dirty="0">
                  <a:solidFill>
                    <a:srgbClr val="A5A79A"/>
                  </a:solidFill>
                  <a:latin typeface="Nunito" panose="02000503000000000000" pitchFamily="2" charset="77"/>
                </a:rPr>
                <a:t>© Wikimedia Commons</a:t>
              </a:r>
            </a:p>
          </p:txBody>
        </p:sp>
      </p:grpSp>
      <p:sp>
        <p:nvSpPr>
          <p:cNvPr id="12" name="TextBox 11">
            <a:extLst>
              <a:ext uri="{FF2B5EF4-FFF2-40B4-BE49-F238E27FC236}">
                <a16:creationId xmlns:a16="http://schemas.microsoft.com/office/drawing/2014/main" id="{4BB2A427-DD69-3051-E538-0DE1B5AB1414}"/>
              </a:ext>
            </a:extLst>
          </p:cNvPr>
          <p:cNvSpPr txBox="1"/>
          <p:nvPr/>
        </p:nvSpPr>
        <p:spPr>
          <a:xfrm>
            <a:off x="6203351" y="4767018"/>
            <a:ext cx="5388634" cy="1169551"/>
          </a:xfrm>
          <a:prstGeom prst="rect">
            <a:avLst/>
          </a:prstGeom>
          <a:noFill/>
        </p:spPr>
        <p:txBody>
          <a:bodyPr wrap="square" rtlCol="0">
            <a:spAutoFit/>
          </a:bodyPr>
          <a:lstStyle/>
          <a:p>
            <a:pPr marL="0" indent="0" algn="l">
              <a:lnSpc>
                <a:spcPct val="150000"/>
              </a:lnSpc>
              <a:buNone/>
            </a:pPr>
            <a:r>
              <a:rPr lang="en-GB" sz="1600" b="0" dirty="0">
                <a:effectLst/>
                <a:latin typeface="Linkpen 17a Print" panose="03050602060000000000" pitchFamily="66" charset="77"/>
              </a:rPr>
              <a:t>The footprints show a group of adults and children walking near a river. This is the oldest evidence of people in Britain.</a:t>
            </a:r>
            <a:endParaRPr lang="en-GB" sz="1600" dirty="0">
              <a:latin typeface="Linkpen 17a Print" panose="03050602060000000000" pitchFamily="66" charset="77"/>
            </a:endParaRPr>
          </a:p>
        </p:txBody>
      </p:sp>
      <p:pic>
        <p:nvPicPr>
          <p:cNvPr id="3" name="Picture 2">
            <a:extLst>
              <a:ext uri="{FF2B5EF4-FFF2-40B4-BE49-F238E27FC236}">
                <a16:creationId xmlns:a16="http://schemas.microsoft.com/office/drawing/2014/main" id="{DDB104E4-E16F-82CC-C618-6B63A7304E6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72605" y="5574206"/>
            <a:ext cx="1319395" cy="1283794"/>
          </a:xfrm>
          <a:prstGeom prst="rect">
            <a:avLst/>
          </a:prstGeom>
        </p:spPr>
      </p:pic>
    </p:spTree>
    <p:extLst>
      <p:ext uri="{BB962C8B-B14F-4D97-AF65-F5344CB8AC3E}">
        <p14:creationId xmlns:p14="http://schemas.microsoft.com/office/powerpoint/2010/main" val="1323016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childTnLst>
                          </p:cTn>
                        </p:par>
                        <p:par>
                          <p:cTn id="17" fill="hold">
                            <p:stCondLst>
                              <p:cond delay="3000"/>
                            </p:stCondLst>
                            <p:childTnLst>
                              <p:par>
                                <p:cTn id="18" presetID="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ppt_x"/>
                                          </p:val>
                                        </p:tav>
                                        <p:tav tm="100000">
                                          <p:val>
                                            <p:strVal val="#ppt_x"/>
                                          </p:val>
                                        </p:tav>
                                      </p:tavLst>
                                    </p:anim>
                                    <p:anim calcmode="lin" valueType="num">
                                      <p:cBhvr additive="base">
                                        <p:cTn id="21" dur="10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7A2C71C-F503-4B2F-CB84-EB106D84566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5CA8DFA4-C315-C2B0-F4C1-857C12F2B1A0}"/>
              </a:ext>
            </a:extLst>
          </p:cNvPr>
          <p:cNvSpPr>
            <a:spLocks noGrp="1"/>
          </p:cNvSpPr>
          <p:nvPr>
            <p:ph type="title" idx="4294967295"/>
          </p:nvPr>
        </p:nvSpPr>
        <p:spPr>
          <a:xfrm>
            <a:off x="3612415" y="-1667474"/>
            <a:ext cx="4967170" cy="1325563"/>
          </a:xfrm>
        </p:spPr>
        <p:txBody>
          <a:bodyPr/>
          <a:lstStyle/>
          <a:p>
            <a:r>
              <a:rPr lang="en-US" dirty="0"/>
              <a:t>An Ancient Discover</a:t>
            </a:r>
          </a:p>
        </p:txBody>
      </p:sp>
      <p:sp>
        <p:nvSpPr>
          <p:cNvPr id="6" name="TextBox 5">
            <a:extLst>
              <a:ext uri="{FF2B5EF4-FFF2-40B4-BE49-F238E27FC236}">
                <a16:creationId xmlns:a16="http://schemas.microsoft.com/office/drawing/2014/main" id="{BEEE6B05-1AC9-EBE8-F3B2-DC8F3D4C70EF}"/>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found at </a:t>
            </a:r>
            <a:r>
              <a:rPr lang="en-GB" sz="1100" dirty="0" err="1">
                <a:effectLst/>
                <a:latin typeface="Superclarendon Rg" panose="02000505080000020003" pitchFamily="2" charset="77"/>
              </a:rPr>
              <a:t>Happisburgh</a:t>
            </a:r>
            <a:r>
              <a:rPr lang="en-GB" sz="1100" dirty="0">
                <a:effectLst/>
                <a:latin typeface="Superclarendon Rg" panose="02000505080000020003" pitchFamily="2" charset="77"/>
              </a:rPr>
              <a:t>?</a:t>
            </a:r>
          </a:p>
        </p:txBody>
      </p:sp>
      <p:pic>
        <p:nvPicPr>
          <p:cNvPr id="3" name="Picture 2">
            <a:extLst>
              <a:ext uri="{FF2B5EF4-FFF2-40B4-BE49-F238E27FC236}">
                <a16:creationId xmlns:a16="http://schemas.microsoft.com/office/drawing/2014/main" id="{BCF4FCBC-3905-1808-D3E7-E7A0976CACE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15687" y="-23606"/>
            <a:ext cx="1319395" cy="1283794"/>
          </a:xfrm>
          <a:prstGeom prst="rect">
            <a:avLst/>
          </a:prstGeom>
        </p:spPr>
      </p:pic>
      <p:sp>
        <p:nvSpPr>
          <p:cNvPr id="2" name="Title 1">
            <a:extLst>
              <a:ext uri="{FF2B5EF4-FFF2-40B4-BE49-F238E27FC236}">
                <a16:creationId xmlns:a16="http://schemas.microsoft.com/office/drawing/2014/main" id="{9DD59FFE-6DC1-E5F4-0299-6E50326EA65F}"/>
              </a:ext>
            </a:extLst>
          </p:cNvPr>
          <p:cNvSpPr txBox="1">
            <a:spLocks/>
          </p:cNvSpPr>
          <p:nvPr/>
        </p:nvSpPr>
        <p:spPr>
          <a:xfrm>
            <a:off x="494269" y="325006"/>
            <a:ext cx="767599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An Ancient Discovery </a:t>
            </a:r>
          </a:p>
        </p:txBody>
      </p:sp>
      <p:sp>
        <p:nvSpPr>
          <p:cNvPr id="4" name="TextBox 3">
            <a:extLst>
              <a:ext uri="{FF2B5EF4-FFF2-40B4-BE49-F238E27FC236}">
                <a16:creationId xmlns:a16="http://schemas.microsoft.com/office/drawing/2014/main" id="{93DC5822-CDDE-EC7B-22D3-0EACB2126C78}"/>
              </a:ext>
            </a:extLst>
          </p:cNvPr>
          <p:cNvSpPr txBox="1"/>
          <p:nvPr/>
        </p:nvSpPr>
        <p:spPr>
          <a:xfrm>
            <a:off x="494269" y="1126255"/>
            <a:ext cx="11305249" cy="846386"/>
          </a:xfrm>
          <a:prstGeom prst="rect">
            <a:avLst/>
          </a:prstGeom>
          <a:noFill/>
        </p:spPr>
        <p:txBody>
          <a:bodyPr wrap="square">
            <a:spAutoFit/>
          </a:bodyPr>
          <a:lstStyle/>
          <a:p>
            <a:pPr>
              <a:lnSpc>
                <a:spcPct val="150000"/>
              </a:lnSpc>
            </a:pPr>
            <a:r>
              <a:rPr lang="en-GB" dirty="0">
                <a:latin typeface="Linkpen 17a Print" panose="03050602060000000000" pitchFamily="66" charset="77"/>
              </a:rPr>
              <a:t>In the same area as the footprints, an object of significant importance was found…</a:t>
            </a:r>
          </a:p>
          <a:p>
            <a:pPr algn="l">
              <a:lnSpc>
                <a:spcPct val="150000"/>
              </a:lnSpc>
            </a:pPr>
            <a:endParaRPr lang="en-GB" sz="1600" dirty="0">
              <a:latin typeface="Linkpen 17a Print" panose="03050602060000000000" pitchFamily="66" charset="77"/>
            </a:endParaRPr>
          </a:p>
        </p:txBody>
      </p:sp>
      <p:pic>
        <p:nvPicPr>
          <p:cNvPr id="13" name="Picture 12" descr="An illustration of a male archaeologist wearing a green hat, glasses, a green shirt and jeans with his left hand on his hip and his right hand motioning towards the right.&#10;">
            <a:extLst>
              <a:ext uri="{FF2B5EF4-FFF2-40B4-BE49-F238E27FC236}">
                <a16:creationId xmlns:a16="http://schemas.microsoft.com/office/drawing/2014/main" id="{C2DF5D87-BFB1-5B6F-47AD-FE5F7E9A94E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32484">
            <a:off x="-1002177" y="1626948"/>
            <a:ext cx="3904188" cy="7847810"/>
          </a:xfrm>
          <a:prstGeom prst="rect">
            <a:avLst/>
          </a:prstGeom>
        </p:spPr>
      </p:pic>
      <p:grpSp>
        <p:nvGrpSpPr>
          <p:cNvPr id="21" name="Group 20" descr="A photograph of two flint hand axe's from 700,000 years ago. ">
            <a:extLst>
              <a:ext uri="{FF2B5EF4-FFF2-40B4-BE49-F238E27FC236}">
                <a16:creationId xmlns:a16="http://schemas.microsoft.com/office/drawing/2014/main" id="{73D1E406-F0C6-5015-3210-59C50A154978}"/>
              </a:ext>
            </a:extLst>
          </p:cNvPr>
          <p:cNvGrpSpPr/>
          <p:nvPr/>
        </p:nvGrpSpPr>
        <p:grpSpPr>
          <a:xfrm>
            <a:off x="2800552" y="2125475"/>
            <a:ext cx="4535464" cy="3638052"/>
            <a:chOff x="3849466" y="2204714"/>
            <a:chExt cx="3152584" cy="2528796"/>
          </a:xfrm>
        </p:grpSpPr>
        <p:pic>
          <p:nvPicPr>
            <p:cNvPr id="8" name="Picture 7" descr="A close-up of a stone tool&#10;&#10;Description automatically generated">
              <a:extLst>
                <a:ext uri="{FF2B5EF4-FFF2-40B4-BE49-F238E27FC236}">
                  <a16:creationId xmlns:a16="http://schemas.microsoft.com/office/drawing/2014/main" id="{7DE359DF-3FAA-0067-AE15-C7CE47958B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49466" y="2204714"/>
              <a:ext cx="3152584" cy="2448571"/>
            </a:xfrm>
            <a:prstGeom prst="rect">
              <a:avLst/>
            </a:prstGeom>
          </p:spPr>
        </p:pic>
        <p:sp>
          <p:nvSpPr>
            <p:cNvPr id="20" name="TextBox 19">
              <a:extLst>
                <a:ext uri="{FF2B5EF4-FFF2-40B4-BE49-F238E27FC236}">
                  <a16:creationId xmlns:a16="http://schemas.microsoft.com/office/drawing/2014/main" id="{7652CE36-B7D7-7ED6-95AD-10FF55D7BF12}"/>
                </a:ext>
              </a:extLst>
            </p:cNvPr>
            <p:cNvSpPr txBox="1"/>
            <p:nvPr/>
          </p:nvSpPr>
          <p:spPr>
            <a:xfrm>
              <a:off x="4938051" y="4573060"/>
              <a:ext cx="1297126" cy="160450"/>
            </a:xfrm>
            <a:prstGeom prst="rect">
              <a:avLst/>
            </a:prstGeom>
            <a:noFill/>
          </p:spPr>
          <p:txBody>
            <a:bodyPr wrap="square">
              <a:spAutoFit/>
            </a:bodyPr>
            <a:lstStyle/>
            <a:p>
              <a:r>
                <a:rPr lang="en-GB" sz="900" dirty="0">
                  <a:solidFill>
                    <a:srgbClr val="C6C7CA"/>
                  </a:solidFill>
                  <a:latin typeface="Nunito" panose="02000503000000000000" pitchFamily="2" charset="77"/>
                </a:rPr>
                <a:t>© Wikimedia Commons</a:t>
              </a:r>
            </a:p>
          </p:txBody>
        </p:sp>
      </p:grpSp>
      <p:sp>
        <p:nvSpPr>
          <p:cNvPr id="19" name="TextBox 18">
            <a:extLst>
              <a:ext uri="{FF2B5EF4-FFF2-40B4-BE49-F238E27FC236}">
                <a16:creationId xmlns:a16="http://schemas.microsoft.com/office/drawing/2014/main" id="{BE77EE67-50EF-60A0-0441-39B9B7915F75}"/>
              </a:ext>
            </a:extLst>
          </p:cNvPr>
          <p:cNvSpPr txBox="1"/>
          <p:nvPr/>
        </p:nvSpPr>
        <p:spPr>
          <a:xfrm>
            <a:off x="8170263" y="3040715"/>
            <a:ext cx="3144266" cy="1754326"/>
          </a:xfrm>
          <a:prstGeom prst="rect">
            <a:avLst/>
          </a:prstGeom>
          <a:noFill/>
        </p:spPr>
        <p:txBody>
          <a:bodyPr wrap="square">
            <a:spAutoFit/>
          </a:bodyPr>
          <a:lstStyle/>
          <a:p>
            <a:pPr algn="ctr"/>
            <a:r>
              <a:rPr lang="en-GB" sz="3600" dirty="0">
                <a:solidFill>
                  <a:srgbClr val="FAB721"/>
                </a:solidFill>
                <a:latin typeface="Superclarendon Rg" panose="02000505080000020003" pitchFamily="2" charset="77"/>
              </a:rPr>
              <a:t>What do you think it could be?</a:t>
            </a:r>
          </a:p>
        </p:txBody>
      </p:sp>
      <p:grpSp>
        <p:nvGrpSpPr>
          <p:cNvPr id="24" name="Group 23">
            <a:extLst>
              <a:ext uri="{FF2B5EF4-FFF2-40B4-BE49-F238E27FC236}">
                <a16:creationId xmlns:a16="http://schemas.microsoft.com/office/drawing/2014/main" id="{8D34B90A-6327-1859-D78D-A6250F8E5C30}"/>
              </a:ext>
              <a:ext uri="{C183D7F6-B498-43B3-948B-1728B52AA6E4}">
                <adec:decorative xmlns:adec="http://schemas.microsoft.com/office/drawing/2017/decorative" val="1"/>
              </a:ext>
            </a:extLst>
          </p:cNvPr>
          <p:cNvGrpSpPr/>
          <p:nvPr/>
        </p:nvGrpSpPr>
        <p:grpSpPr>
          <a:xfrm rot="21094232">
            <a:off x="7559069" y="2280276"/>
            <a:ext cx="4726864" cy="7187747"/>
            <a:chOff x="6741452" y="1345638"/>
            <a:chExt cx="4726864" cy="7187747"/>
          </a:xfrm>
        </p:grpSpPr>
        <p:pic>
          <p:nvPicPr>
            <p:cNvPr id="22" name="Picture 21">
              <a:extLst>
                <a:ext uri="{FF2B5EF4-FFF2-40B4-BE49-F238E27FC236}">
                  <a16:creationId xmlns:a16="http://schemas.microsoft.com/office/drawing/2014/main" id="{2949E153-BC30-F779-7318-BFA5E7AE52DA}"/>
                </a:ext>
              </a:extLst>
            </p:cNvPr>
            <p:cNvPicPr>
              <a:picLocks noChangeAspect="1"/>
            </p:cNvPicPr>
            <p:nvPr/>
          </p:nvPicPr>
          <p:blipFill>
            <a:blip r:embed="rId7"/>
            <a:srcRect l="15242" t="11869" r="15751"/>
            <a:stretch/>
          </p:blipFill>
          <p:spPr>
            <a:xfrm>
              <a:off x="6741452" y="1345638"/>
              <a:ext cx="4726864" cy="7187747"/>
            </a:xfrm>
            <a:prstGeom prst="rect">
              <a:avLst/>
            </a:prstGeom>
          </p:spPr>
        </p:pic>
        <p:sp>
          <p:nvSpPr>
            <p:cNvPr id="23" name="TextBox 22">
              <a:extLst>
                <a:ext uri="{FF2B5EF4-FFF2-40B4-BE49-F238E27FC236}">
                  <a16:creationId xmlns:a16="http://schemas.microsoft.com/office/drawing/2014/main" id="{99FBA445-3ABC-9682-A829-E3EB54CA9422}"/>
                </a:ext>
              </a:extLst>
            </p:cNvPr>
            <p:cNvSpPr txBox="1"/>
            <p:nvPr/>
          </p:nvSpPr>
          <p:spPr>
            <a:xfrm>
              <a:off x="7234266" y="1983804"/>
              <a:ext cx="3741236" cy="3297056"/>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This is one of the earliest artefacts showing early humans in northern Europe!</a:t>
              </a:r>
            </a:p>
            <a:p>
              <a:pPr algn="ctr">
                <a:lnSpc>
                  <a:spcPct val="150000"/>
                </a:lnSpc>
              </a:pPr>
              <a:endParaRPr lang="en-GB" sz="1400" dirty="0">
                <a:latin typeface="Linkpen 17a Print" panose="03050602060000000000" pitchFamily="66" charset="77"/>
              </a:endParaRPr>
            </a:p>
            <a:p>
              <a:pPr algn="ctr">
                <a:lnSpc>
                  <a:spcPct val="150000"/>
                </a:lnSpc>
              </a:pPr>
              <a:r>
                <a:rPr lang="en-GB" sz="1400" dirty="0">
                  <a:latin typeface="Linkpen 17a Print" panose="03050602060000000000" pitchFamily="66" charset="77"/>
                </a:rPr>
                <a:t>It is a flint </a:t>
              </a:r>
              <a:r>
                <a:rPr lang="en-GB" sz="1400" dirty="0" err="1">
                  <a:latin typeface="Linkpen 17a Print" panose="03050602060000000000" pitchFamily="66" charset="77"/>
                </a:rPr>
                <a:t>handaxe</a:t>
              </a:r>
              <a:r>
                <a:rPr lang="en-GB" sz="1400" dirty="0">
                  <a:latin typeface="Linkpen 17a Print" panose="03050602060000000000" pitchFamily="66" charset="77"/>
                </a:rPr>
                <a:t>, dating back to over 700,000 years ago. </a:t>
              </a:r>
            </a:p>
            <a:p>
              <a:pPr algn="ctr">
                <a:lnSpc>
                  <a:spcPct val="150000"/>
                </a:lnSpc>
              </a:pPr>
              <a:r>
                <a:rPr lang="en-GB" sz="1400" dirty="0">
                  <a:latin typeface="Linkpen 17a Print" panose="03050602060000000000" pitchFamily="66" charset="77"/>
                </a:rPr>
                <a:t>Further excavations found more flint and also animal bones. What do does this tell you about daily life in the Palaeolithic age?</a:t>
              </a:r>
            </a:p>
          </p:txBody>
        </p:sp>
      </p:grpSp>
      <p:pic>
        <p:nvPicPr>
          <p:cNvPr id="7" name="Picture 6">
            <a:extLst>
              <a:ext uri="{FF2B5EF4-FFF2-40B4-BE49-F238E27FC236}">
                <a16:creationId xmlns:a16="http://schemas.microsoft.com/office/drawing/2014/main" id="{968EC2DA-A7AB-D30E-EC14-715CDA61220B}"/>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342767" y="6138141"/>
            <a:ext cx="2125362" cy="496717"/>
          </a:xfrm>
          <a:prstGeom prst="rect">
            <a:avLst/>
          </a:prstGeom>
        </p:spPr>
      </p:pic>
    </p:spTree>
    <p:extLst>
      <p:ext uri="{BB962C8B-B14F-4D97-AF65-F5344CB8AC3E}">
        <p14:creationId xmlns:p14="http://schemas.microsoft.com/office/powerpoint/2010/main" val="40859972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1000"/>
                                        <p:tgtEl>
                                          <p:spTgt spid="4">
                                            <p:txEl>
                                              <p:pRg st="0" end="0"/>
                                            </p:txEl>
                                          </p:spTgt>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1000"/>
                                        <p:tgtEl>
                                          <p:spTgt spid="21"/>
                                        </p:tgtEl>
                                      </p:cBhvr>
                                    </p:animEffect>
                                  </p:childTnLst>
                                </p:cTn>
                              </p:par>
                            </p:childTnLst>
                          </p:cTn>
                        </p:par>
                        <p:par>
                          <p:cTn id="16" fill="hold">
                            <p:stCondLst>
                              <p:cond delay="3000"/>
                            </p:stCondLst>
                            <p:childTnLst>
                              <p:par>
                                <p:cTn id="17" presetID="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1000" fill="hold"/>
                                        <p:tgtEl>
                                          <p:spTgt spid="24"/>
                                        </p:tgtEl>
                                        <p:attrNameLst>
                                          <p:attrName>ppt_x</p:attrName>
                                        </p:attrNameLst>
                                      </p:cBhvr>
                                      <p:tavLst>
                                        <p:tav tm="0">
                                          <p:val>
                                            <p:strVal val="#ppt_x"/>
                                          </p:val>
                                        </p:tav>
                                        <p:tav tm="100000">
                                          <p:val>
                                            <p:strVal val="#ppt_x"/>
                                          </p:val>
                                        </p:tav>
                                      </p:tavLst>
                                    </p:anim>
                                    <p:anim calcmode="lin" valueType="num">
                                      <p:cBhvr additive="base">
                                        <p:cTn id="30"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6B83C-31DF-8AAD-5401-ACC2F8F2D939}"/>
              </a:ext>
            </a:extLst>
          </p:cNvPr>
          <p:cNvSpPr>
            <a:spLocks noGrp="1"/>
          </p:cNvSpPr>
          <p:nvPr>
            <p:ph type="title" idx="4294967295"/>
          </p:nvPr>
        </p:nvSpPr>
        <p:spPr>
          <a:xfrm>
            <a:off x="4487432" y="-1342953"/>
            <a:ext cx="3023795" cy="918669"/>
          </a:xfrm>
        </p:spPr>
        <p:txBody>
          <a:bodyPr/>
          <a:lstStyle/>
          <a:p>
            <a:r>
              <a:rPr lang="en-US" dirty="0" err="1"/>
              <a:t>Doggerland</a:t>
            </a:r>
            <a:endParaRPr lang="en-US" dirty="0"/>
          </a:p>
        </p:txBody>
      </p:sp>
      <p:pic>
        <p:nvPicPr>
          <p:cNvPr id="3" name="Picture 2">
            <a:extLst>
              <a:ext uri="{FF2B5EF4-FFF2-40B4-BE49-F238E27FC236}">
                <a16:creationId xmlns:a16="http://schemas.microsoft.com/office/drawing/2014/main" id="{98E8ACB1-CF57-EF85-4784-8EA4200E66E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2605" y="0"/>
            <a:ext cx="1319395" cy="1283794"/>
          </a:xfrm>
          <a:prstGeom prst="rect">
            <a:avLst/>
          </a:prstGeom>
        </p:spPr>
      </p:pic>
      <p:sp>
        <p:nvSpPr>
          <p:cNvPr id="4" name="Title 1">
            <a:extLst>
              <a:ext uri="{FF2B5EF4-FFF2-40B4-BE49-F238E27FC236}">
                <a16:creationId xmlns:a16="http://schemas.microsoft.com/office/drawing/2014/main" id="{049F85E9-5119-F9F9-1A7E-7C4BA71B41F9}"/>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err="1">
                <a:ln w="12700">
                  <a:noFill/>
                </a:ln>
                <a:latin typeface="Superclarendon Rg" panose="02060605060000020003" pitchFamily="18" charset="77"/>
              </a:rPr>
              <a:t>Doggerland</a:t>
            </a:r>
            <a:endParaRPr lang="en-GB" sz="4400" dirty="0">
              <a:ln w="12700">
                <a:noFill/>
              </a:ln>
              <a:latin typeface="Superclarendon Rg" panose="02060605060000020003" pitchFamily="18" charset="77"/>
            </a:endParaRPr>
          </a:p>
        </p:txBody>
      </p:sp>
      <p:sp>
        <p:nvSpPr>
          <p:cNvPr id="5" name="TextBox 4">
            <a:extLst>
              <a:ext uri="{FF2B5EF4-FFF2-40B4-BE49-F238E27FC236}">
                <a16:creationId xmlns:a16="http://schemas.microsoft.com/office/drawing/2014/main" id="{9BF281A9-4D2F-ADE0-9652-1823C5BE9E0A}"/>
              </a:ext>
            </a:extLst>
          </p:cNvPr>
          <p:cNvSpPr txBox="1"/>
          <p:nvPr/>
        </p:nvSpPr>
        <p:spPr>
          <a:xfrm>
            <a:off x="494269" y="1188098"/>
            <a:ext cx="11010122" cy="1615827"/>
          </a:xfrm>
          <a:prstGeom prst="rect">
            <a:avLst/>
          </a:prstGeom>
          <a:noFill/>
        </p:spPr>
        <p:txBody>
          <a:bodyPr wrap="square" rtlCol="0">
            <a:spAutoFit/>
          </a:bodyPr>
          <a:lstStyle/>
          <a:p>
            <a:pPr marL="0" indent="0">
              <a:lnSpc>
                <a:spcPct val="150000"/>
              </a:lnSpc>
              <a:buNone/>
            </a:pPr>
            <a:r>
              <a:rPr lang="en-GB" dirty="0">
                <a:latin typeface="Linkpen 17a Print" panose="03050602060000000000" pitchFamily="66" charset="77"/>
              </a:rPr>
              <a:t>In the Mesolithic period, around 8,000 years ago, sea levels around the UK rose. This was due to large portions of ice in the Northern Hemisphere melting.</a:t>
            </a:r>
          </a:p>
          <a:p>
            <a:pPr marL="0" indent="0">
              <a:lnSpc>
                <a:spcPct val="150000"/>
              </a:lnSpc>
              <a:buNone/>
            </a:pPr>
            <a:r>
              <a:rPr lang="en-GB" dirty="0">
                <a:latin typeface="Linkpen 17a Print" panose="03050602060000000000" pitchFamily="66" charset="77"/>
              </a:rPr>
              <a:t>The sea levels rose and completely covered an area known as ‘</a:t>
            </a:r>
            <a:r>
              <a:rPr lang="en-GB" dirty="0" err="1">
                <a:latin typeface="Linkpen 17a Print" panose="03050602060000000000" pitchFamily="66" charset="77"/>
              </a:rPr>
              <a:t>Doggerland</a:t>
            </a:r>
            <a:r>
              <a:rPr lang="en-GB" dirty="0">
                <a:latin typeface="Linkpen 17a Print" panose="03050602060000000000" pitchFamily="66" charset="77"/>
              </a:rPr>
              <a:t>’. </a:t>
            </a:r>
          </a:p>
          <a:p>
            <a:endParaRPr lang="en-US" sz="1600" dirty="0"/>
          </a:p>
        </p:txBody>
      </p:sp>
      <p:pic>
        <p:nvPicPr>
          <p:cNvPr id="7" name="Picture 6" descr="A map of the UK showing Doggerland 9,000 years ago.">
            <a:extLst>
              <a:ext uri="{FF2B5EF4-FFF2-40B4-BE49-F238E27FC236}">
                <a16:creationId xmlns:a16="http://schemas.microsoft.com/office/drawing/2014/main" id="{CA56DE6D-C990-AD14-E030-665EEB5EC49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4804" y="2633938"/>
            <a:ext cx="4843059" cy="3653702"/>
          </a:xfrm>
          <a:prstGeom prst="rect">
            <a:avLst/>
          </a:prstGeom>
        </p:spPr>
      </p:pic>
      <p:sp>
        <p:nvSpPr>
          <p:cNvPr id="15" name="Right Arrow 14" descr="Yellow arrow between the two maps.">
            <a:extLst>
              <a:ext uri="{FF2B5EF4-FFF2-40B4-BE49-F238E27FC236}">
                <a16:creationId xmlns:a16="http://schemas.microsoft.com/office/drawing/2014/main" id="{271309BC-A0B1-BCA4-24BC-F4FF35B26E6B}"/>
              </a:ext>
            </a:extLst>
          </p:cNvPr>
          <p:cNvSpPr/>
          <p:nvPr/>
        </p:nvSpPr>
        <p:spPr>
          <a:xfrm>
            <a:off x="5377863" y="4092316"/>
            <a:ext cx="1386799" cy="534489"/>
          </a:xfrm>
          <a:prstGeom prst="rightArrow">
            <a:avLst/>
          </a:prstGeom>
          <a:solidFill>
            <a:srgbClr val="F9B722"/>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map of the Uk showing that Doggerland no longer exists. ">
            <a:extLst>
              <a:ext uri="{FF2B5EF4-FFF2-40B4-BE49-F238E27FC236}">
                <a16:creationId xmlns:a16="http://schemas.microsoft.com/office/drawing/2014/main" id="{2F039337-261E-B1EF-5395-96EABCFE6C3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14138" y="2638473"/>
            <a:ext cx="4843059" cy="3653702"/>
          </a:xfrm>
          <a:prstGeom prst="rect">
            <a:avLst/>
          </a:prstGeom>
        </p:spPr>
      </p:pic>
    </p:spTree>
    <p:extLst>
      <p:ext uri="{BB962C8B-B14F-4D97-AF65-F5344CB8AC3E}">
        <p14:creationId xmlns:p14="http://schemas.microsoft.com/office/powerpoint/2010/main" val="27561184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1000"/>
                                        <p:tgtEl>
                                          <p:spTgt spid="7"/>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1000"/>
                                        <p:tgtEl>
                                          <p:spTgt spid="15"/>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671D6E-A4B3-E524-414B-69C2A412EEB1}"/>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2E87AE6C-B4D2-0D05-6FA4-A9185B436587}"/>
              </a:ext>
            </a:extLst>
          </p:cNvPr>
          <p:cNvSpPr>
            <a:spLocks noGrp="1"/>
          </p:cNvSpPr>
          <p:nvPr>
            <p:ph type="title" idx="4294967295"/>
          </p:nvPr>
        </p:nvSpPr>
        <p:spPr>
          <a:xfrm>
            <a:off x="3496266" y="-1711858"/>
            <a:ext cx="4357744" cy="1325563"/>
          </a:xfrm>
        </p:spPr>
        <p:txBody>
          <a:bodyPr/>
          <a:lstStyle/>
          <a:p>
            <a:r>
              <a:rPr lang="en-US" dirty="0"/>
              <a:t>Seeds of the past</a:t>
            </a:r>
          </a:p>
        </p:txBody>
      </p:sp>
      <p:sp>
        <p:nvSpPr>
          <p:cNvPr id="2" name="Title 1">
            <a:extLst>
              <a:ext uri="{FF2B5EF4-FFF2-40B4-BE49-F238E27FC236}">
                <a16:creationId xmlns:a16="http://schemas.microsoft.com/office/drawing/2014/main" id="{5CB8F7CD-1C7B-5678-4CF5-5C7364676CCE}"/>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Seeds of the past</a:t>
            </a:r>
          </a:p>
        </p:txBody>
      </p:sp>
      <p:sp>
        <p:nvSpPr>
          <p:cNvPr id="7" name="TextBox 6">
            <a:extLst>
              <a:ext uri="{FF2B5EF4-FFF2-40B4-BE49-F238E27FC236}">
                <a16:creationId xmlns:a16="http://schemas.microsoft.com/office/drawing/2014/main" id="{32417FF8-56BC-C1BF-00EB-18CAF8A8AA3E}"/>
              </a:ext>
            </a:extLst>
          </p:cNvPr>
          <p:cNvSpPr txBox="1"/>
          <p:nvPr/>
        </p:nvSpPr>
        <p:spPr>
          <a:xfrm>
            <a:off x="494269" y="1261218"/>
            <a:ext cx="5180869"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Around 4000 BC, people in Norfolk transitioned from being travelling hunter/gatherers and began farming and settling on the land. They grew crops like wheat and raised animals.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Archaeologists found charred seeds at sites near Norwich, showing early agriculture. They built wooden homes and used polished stone axes to clear forests.</a:t>
            </a:r>
          </a:p>
        </p:txBody>
      </p:sp>
      <p:pic>
        <p:nvPicPr>
          <p:cNvPr id="9" name="Picture 8" descr="An illustration of a village from 4000 BC. It shows 3 tents surrounding a fire in the centre, with 4 people cooking, cleaning, and holding spears around them. There is a river running through the camp, and there are trees all around the site. ">
            <a:extLst>
              <a:ext uri="{FF2B5EF4-FFF2-40B4-BE49-F238E27FC236}">
                <a16:creationId xmlns:a16="http://schemas.microsoft.com/office/drawing/2014/main" id="{702ECE15-7962-9609-B9DD-5499EF3152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6089" y="694708"/>
            <a:ext cx="5180869" cy="3665419"/>
          </a:xfrm>
          <a:prstGeom prst="rect">
            <a:avLst/>
          </a:prstGeom>
          <a:ln w="19050">
            <a:solidFill>
              <a:schemeClr val="tx1"/>
            </a:solidFill>
          </a:ln>
        </p:spPr>
      </p:pic>
      <p:pic>
        <p:nvPicPr>
          <p:cNvPr id="5" name="Picture 4" descr="An illustration of a black, charred seed.&#10;">
            <a:extLst>
              <a:ext uri="{FF2B5EF4-FFF2-40B4-BE49-F238E27FC236}">
                <a16:creationId xmlns:a16="http://schemas.microsoft.com/office/drawing/2014/main" id="{0804E2A1-BAAC-051A-4C42-6685F649867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096000" y="4560848"/>
            <a:ext cx="3415554" cy="1882935"/>
          </a:xfrm>
          <a:prstGeom prst="rect">
            <a:avLst/>
          </a:prstGeom>
        </p:spPr>
      </p:pic>
      <p:grpSp>
        <p:nvGrpSpPr>
          <p:cNvPr id="4" name="Group 3" descr="Charred seed">
            <a:extLst>
              <a:ext uri="{FF2B5EF4-FFF2-40B4-BE49-F238E27FC236}">
                <a16:creationId xmlns:a16="http://schemas.microsoft.com/office/drawing/2014/main" id="{33BFBD73-852C-6E10-5C4F-24260CEC64FB}"/>
              </a:ext>
            </a:extLst>
          </p:cNvPr>
          <p:cNvGrpSpPr/>
          <p:nvPr/>
        </p:nvGrpSpPr>
        <p:grpSpPr>
          <a:xfrm>
            <a:off x="9628380" y="5071428"/>
            <a:ext cx="1949757" cy="430887"/>
            <a:chOff x="5071153" y="2417403"/>
            <a:chExt cx="1949757" cy="430887"/>
          </a:xfrm>
        </p:grpSpPr>
        <p:pic>
          <p:nvPicPr>
            <p:cNvPr id="6" name="Picture 5">
              <a:extLst>
                <a:ext uri="{FF2B5EF4-FFF2-40B4-BE49-F238E27FC236}">
                  <a16:creationId xmlns:a16="http://schemas.microsoft.com/office/drawing/2014/main" id="{A57E8FA4-0B6D-6C69-FC95-F37581D67A0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5071153" y="2510827"/>
              <a:ext cx="350267" cy="248874"/>
            </a:xfrm>
            <a:prstGeom prst="rect">
              <a:avLst/>
            </a:prstGeom>
          </p:spPr>
        </p:pic>
        <p:sp>
          <p:nvSpPr>
            <p:cNvPr id="8" name="TextBox 7">
              <a:extLst>
                <a:ext uri="{FF2B5EF4-FFF2-40B4-BE49-F238E27FC236}">
                  <a16:creationId xmlns:a16="http://schemas.microsoft.com/office/drawing/2014/main" id="{20AE4504-3118-2F99-91FA-AC1D943D2346}"/>
                </a:ext>
              </a:extLst>
            </p:cNvPr>
            <p:cNvSpPr txBox="1"/>
            <p:nvPr/>
          </p:nvSpPr>
          <p:spPr>
            <a:xfrm>
              <a:off x="5276103" y="2417403"/>
              <a:ext cx="1744807"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Charred seed</a:t>
              </a:r>
            </a:p>
          </p:txBody>
        </p:sp>
      </p:grpSp>
      <p:pic>
        <p:nvPicPr>
          <p:cNvPr id="3" name="Picture 2">
            <a:extLst>
              <a:ext uri="{FF2B5EF4-FFF2-40B4-BE49-F238E27FC236}">
                <a16:creationId xmlns:a16="http://schemas.microsoft.com/office/drawing/2014/main" id="{C07FABF8-E855-55C5-EEE1-8E12174AD5A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964274" y="5663402"/>
            <a:ext cx="1227726" cy="1194598"/>
          </a:xfrm>
          <a:prstGeom prst="rect">
            <a:avLst/>
          </a:prstGeom>
        </p:spPr>
      </p:pic>
    </p:spTree>
    <p:extLst>
      <p:ext uri="{BB962C8B-B14F-4D97-AF65-F5344CB8AC3E}">
        <p14:creationId xmlns:p14="http://schemas.microsoft.com/office/powerpoint/2010/main" val="27856909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1000"/>
                                        <p:tgtEl>
                                          <p:spTgt spid="7">
                                            <p:txEl>
                                              <p:pRg st="2" end="2"/>
                                            </p:txEl>
                                          </p:spTgt>
                                        </p:tgtEl>
                                      </p:cBhvr>
                                    </p:animEffect>
                                  </p:childTnLst>
                                </p:cTn>
                              </p:par>
                            </p:childTnLst>
                          </p:cTn>
                        </p:par>
                        <p:par>
                          <p:cTn id="16" fill="hold">
                            <p:stCondLst>
                              <p:cond delay="3000"/>
                            </p:stCondLst>
                            <p:childTnLst>
                              <p:par>
                                <p:cTn id="17" presetID="2" presetClass="entr" presetSubtype="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2" presetClass="entr" presetSubtype="4"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fill="hold"/>
                                        <p:tgtEl>
                                          <p:spTgt spid="5"/>
                                        </p:tgtEl>
                                        <p:attrNameLst>
                                          <p:attrName>ppt_x</p:attrName>
                                        </p:attrNameLst>
                                      </p:cBhvr>
                                      <p:tavLst>
                                        <p:tav tm="0">
                                          <p:val>
                                            <p:strVal val="#ppt_x"/>
                                          </p:val>
                                        </p:tav>
                                        <p:tav tm="100000">
                                          <p:val>
                                            <p:strVal val="#ppt_x"/>
                                          </p:val>
                                        </p:tav>
                                      </p:tavLst>
                                    </p:anim>
                                    <p:anim calcmode="lin" valueType="num">
                                      <p:cBhvr additive="base">
                                        <p:cTn id="25" dur="10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ppt_x"/>
                                          </p:val>
                                        </p:tav>
                                        <p:tav tm="100000">
                                          <p:val>
                                            <p:strVal val="#ppt_x"/>
                                          </p:val>
                                        </p:tav>
                                      </p:tavLst>
                                    </p:anim>
                                    <p:anim calcmode="lin" valueType="num">
                                      <p:cBhvr additive="base">
                                        <p:cTn id="29"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412B3E8-2A68-9A57-1639-FE7092FCFF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A74D8B-7C64-80EB-93C6-D50D32580809}"/>
              </a:ext>
            </a:extLst>
          </p:cNvPr>
          <p:cNvSpPr>
            <a:spLocks noGrp="1"/>
          </p:cNvSpPr>
          <p:nvPr>
            <p:ph type="title" idx="4294967295"/>
          </p:nvPr>
        </p:nvSpPr>
        <p:spPr>
          <a:xfrm>
            <a:off x="2938182" y="-1749707"/>
            <a:ext cx="6315635" cy="1325563"/>
          </a:xfrm>
        </p:spPr>
        <p:txBody>
          <a:bodyPr/>
          <a:lstStyle/>
          <a:p>
            <a:r>
              <a:rPr lang="en-US" dirty="0"/>
              <a:t>What are Grimes Graves?</a:t>
            </a:r>
          </a:p>
        </p:txBody>
      </p:sp>
      <p:sp>
        <p:nvSpPr>
          <p:cNvPr id="6" name="TextBox 5">
            <a:extLst>
              <a:ext uri="{FF2B5EF4-FFF2-40B4-BE49-F238E27FC236}">
                <a16:creationId xmlns:a16="http://schemas.microsoft.com/office/drawing/2014/main" id="{3EFD6810-1BFA-D4F9-F1D1-32974A5110FF}"/>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are Grimes Graves?</a:t>
            </a:r>
          </a:p>
        </p:txBody>
      </p:sp>
      <p:pic>
        <p:nvPicPr>
          <p:cNvPr id="3" name="Picture 2">
            <a:extLst>
              <a:ext uri="{FF2B5EF4-FFF2-40B4-BE49-F238E27FC236}">
                <a16:creationId xmlns:a16="http://schemas.microsoft.com/office/drawing/2014/main" id="{10FE878C-F2B4-E23D-AD68-B07270523DD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2605" y="0"/>
            <a:ext cx="1319395" cy="1283794"/>
          </a:xfrm>
          <a:prstGeom prst="rect">
            <a:avLst/>
          </a:prstGeom>
        </p:spPr>
      </p:pic>
      <p:grpSp>
        <p:nvGrpSpPr>
          <p:cNvPr id="13" name="Group 12" descr="An arial photograph of Grimes Graves flint mines, showing a grassy field with small indents all over. ">
            <a:extLst>
              <a:ext uri="{FF2B5EF4-FFF2-40B4-BE49-F238E27FC236}">
                <a16:creationId xmlns:a16="http://schemas.microsoft.com/office/drawing/2014/main" id="{48CD8435-9C77-5635-53A0-5B5BA0AD14E2}"/>
              </a:ext>
            </a:extLst>
          </p:cNvPr>
          <p:cNvGrpSpPr/>
          <p:nvPr/>
        </p:nvGrpSpPr>
        <p:grpSpPr>
          <a:xfrm>
            <a:off x="3070433" y="569820"/>
            <a:ext cx="6048997" cy="3976019"/>
            <a:chOff x="3070433" y="569820"/>
            <a:chExt cx="6048997" cy="3976019"/>
          </a:xfrm>
        </p:grpSpPr>
        <p:pic>
          <p:nvPicPr>
            <p:cNvPr id="5" name="Picture 4" descr="An aerial view of a green field&#10;&#10;Description automatically generated">
              <a:extLst>
                <a:ext uri="{FF2B5EF4-FFF2-40B4-BE49-F238E27FC236}">
                  <a16:creationId xmlns:a16="http://schemas.microsoft.com/office/drawing/2014/main" id="{097CA021-F512-BDA2-2436-FCE07DA976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2567" y="569820"/>
              <a:ext cx="6046863" cy="3976019"/>
            </a:xfrm>
            <a:prstGeom prst="rect">
              <a:avLst/>
            </a:prstGeom>
            <a:ln w="28575">
              <a:solidFill>
                <a:schemeClr val="tx1"/>
              </a:solidFill>
            </a:ln>
          </p:spPr>
        </p:pic>
        <p:sp>
          <p:nvSpPr>
            <p:cNvPr id="12" name="TextBox 11">
              <a:extLst>
                <a:ext uri="{FF2B5EF4-FFF2-40B4-BE49-F238E27FC236}">
                  <a16:creationId xmlns:a16="http://schemas.microsoft.com/office/drawing/2014/main" id="{CDEF442C-DC83-B946-BFD0-C8FCF499F628}"/>
                </a:ext>
              </a:extLst>
            </p:cNvPr>
            <p:cNvSpPr txBox="1"/>
            <p:nvPr/>
          </p:nvSpPr>
          <p:spPr>
            <a:xfrm>
              <a:off x="3070433" y="4266809"/>
              <a:ext cx="3433133" cy="261610"/>
            </a:xfrm>
            <a:prstGeom prst="rect">
              <a:avLst/>
            </a:prstGeom>
            <a:noFill/>
          </p:spPr>
          <p:txBody>
            <a:bodyPr wrap="square" rtlCol="0">
              <a:spAutoFit/>
            </a:bodyPr>
            <a:lstStyle/>
            <a:p>
              <a:r>
                <a:rPr lang="en-GB" sz="1100" dirty="0">
                  <a:solidFill>
                    <a:schemeClr val="accent6">
                      <a:lumMod val="60000"/>
                      <a:lumOff val="40000"/>
                    </a:schemeClr>
                  </a:solidFill>
                  <a:latin typeface="Nunito" panose="02000503000000000000" pitchFamily="2" charset="77"/>
                </a:rPr>
                <a:t>© Historic England</a:t>
              </a:r>
            </a:p>
          </p:txBody>
        </p:sp>
      </p:grpSp>
      <p:sp>
        <p:nvSpPr>
          <p:cNvPr id="16" name="Rectangle 15" descr="Each small indent in the field is the site of a Neolithic mine!&#10;">
            <a:extLst>
              <a:ext uri="{FF2B5EF4-FFF2-40B4-BE49-F238E27FC236}">
                <a16:creationId xmlns:a16="http://schemas.microsoft.com/office/drawing/2014/main" id="{2EBA6040-8FA6-20D6-D2BA-7C283A5CBD6D}"/>
              </a:ext>
            </a:extLst>
          </p:cNvPr>
          <p:cNvSpPr/>
          <p:nvPr/>
        </p:nvSpPr>
        <p:spPr>
          <a:xfrm>
            <a:off x="546410" y="1437842"/>
            <a:ext cx="2828630" cy="2301302"/>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36000" rIns="216000" bIns="36000" rtlCol="0" anchor="ctr" anchorCtr="0">
            <a:noAutofit/>
          </a:bodyPr>
          <a:lstStyle/>
          <a:p>
            <a:pPr algn="ctr">
              <a:lnSpc>
                <a:spcPct val="150000"/>
              </a:lnSpc>
            </a:pPr>
            <a:r>
              <a:rPr lang="en-GB" dirty="0">
                <a:solidFill>
                  <a:schemeClr val="tx1"/>
                </a:solidFill>
                <a:latin typeface="Linkpen 17a Print" panose="03050602060000000000" pitchFamily="66" charset="77"/>
              </a:rPr>
              <a:t>Each small indent in the field is the site of a Neolithic mine!</a:t>
            </a:r>
          </a:p>
        </p:txBody>
      </p:sp>
      <p:sp>
        <p:nvSpPr>
          <p:cNvPr id="11" name="Oval 10" descr="A transparent yellow oval marking out the indents in the photo of the field.  ">
            <a:extLst>
              <a:ext uri="{FF2B5EF4-FFF2-40B4-BE49-F238E27FC236}">
                <a16:creationId xmlns:a16="http://schemas.microsoft.com/office/drawing/2014/main" id="{55B3FF13-FAB4-30DB-96CB-38C26E7AB1E2}"/>
              </a:ext>
            </a:extLst>
          </p:cNvPr>
          <p:cNvSpPr/>
          <p:nvPr/>
        </p:nvSpPr>
        <p:spPr>
          <a:xfrm>
            <a:off x="4787000" y="1627252"/>
            <a:ext cx="2785503" cy="2287183"/>
          </a:xfrm>
          <a:prstGeom prst="ellipse">
            <a:avLst/>
          </a:prstGeom>
          <a:solidFill>
            <a:srgbClr val="F9B722">
              <a:alpha val="16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D3829B02-7B80-0825-18D9-7C1982DE2E8C}"/>
              </a:ext>
            </a:extLst>
          </p:cNvPr>
          <p:cNvSpPr txBox="1"/>
          <p:nvPr/>
        </p:nvSpPr>
        <p:spPr>
          <a:xfrm>
            <a:off x="1677524" y="4733108"/>
            <a:ext cx="8836953" cy="888705"/>
          </a:xfrm>
          <a:prstGeom prst="rect">
            <a:avLst/>
          </a:prstGeom>
          <a:noFill/>
        </p:spPr>
        <p:txBody>
          <a:bodyPr wrap="square">
            <a:spAutoFit/>
          </a:bodyPr>
          <a:lstStyle/>
          <a:p>
            <a:pPr algn="ctr">
              <a:lnSpc>
                <a:spcPct val="150000"/>
              </a:lnSpc>
            </a:pPr>
            <a:r>
              <a:rPr lang="en-GB" dirty="0">
                <a:latin typeface="Linkpen 17a Print" panose="03050602060000000000" pitchFamily="66" charset="77"/>
              </a:rPr>
              <a:t>Something in this aerial photograph provides us with evidence linking to the Neolithic age.</a:t>
            </a:r>
          </a:p>
        </p:txBody>
      </p:sp>
      <p:sp>
        <p:nvSpPr>
          <p:cNvPr id="10" name="TextBox 9">
            <a:extLst>
              <a:ext uri="{FF2B5EF4-FFF2-40B4-BE49-F238E27FC236}">
                <a16:creationId xmlns:a16="http://schemas.microsoft.com/office/drawing/2014/main" id="{282BA103-D5C8-658A-F23B-34F713B5C594}"/>
              </a:ext>
            </a:extLst>
          </p:cNvPr>
          <p:cNvSpPr txBox="1"/>
          <p:nvPr/>
        </p:nvSpPr>
        <p:spPr>
          <a:xfrm>
            <a:off x="2862813" y="5793589"/>
            <a:ext cx="6466375" cy="523220"/>
          </a:xfrm>
          <a:prstGeom prst="rect">
            <a:avLst/>
          </a:prstGeom>
          <a:noFill/>
        </p:spPr>
        <p:txBody>
          <a:bodyPr wrap="square">
            <a:spAutoFit/>
          </a:bodyPr>
          <a:lstStyle/>
          <a:p>
            <a:pPr algn="l"/>
            <a:r>
              <a:rPr lang="en-GB" sz="2800" dirty="0">
                <a:solidFill>
                  <a:srgbClr val="FAB721"/>
                </a:solidFill>
                <a:latin typeface="Superclarendon Rg" panose="02000505080000020003" pitchFamily="2" charset="77"/>
              </a:rPr>
              <a:t>Can you spot what it might be?</a:t>
            </a:r>
          </a:p>
        </p:txBody>
      </p:sp>
      <p:pic>
        <p:nvPicPr>
          <p:cNvPr id="14" name="Picture 13" descr="An illustration of a male archaeologist wearing a green hat, glasses, a green shirt and jeans with his right hand on his hip and his left hand motioning towards the left.&#10;&#10;">
            <a:extLst>
              <a:ext uri="{FF2B5EF4-FFF2-40B4-BE49-F238E27FC236}">
                <a16:creationId xmlns:a16="http://schemas.microsoft.com/office/drawing/2014/main" id="{CA1C29AB-722E-68A3-D1EE-235693B649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885987">
            <a:off x="9113412" y="1443901"/>
            <a:ext cx="3518385" cy="7072310"/>
          </a:xfrm>
          <a:prstGeom prst="rect">
            <a:avLst/>
          </a:prstGeom>
        </p:spPr>
      </p:pic>
    </p:spTree>
    <p:extLst>
      <p:ext uri="{BB962C8B-B14F-4D97-AF65-F5344CB8AC3E}">
        <p14:creationId xmlns:p14="http://schemas.microsoft.com/office/powerpoint/2010/main" val="30640667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1000" fill="hold"/>
                                        <p:tgtEl>
                                          <p:spTgt spid="14"/>
                                        </p:tgtEl>
                                        <p:attrNameLst>
                                          <p:attrName>ppt_x</p:attrName>
                                        </p:attrNameLst>
                                      </p:cBhvr>
                                      <p:tavLst>
                                        <p:tav tm="0">
                                          <p:val>
                                            <p:strVal val="1+#ppt_w/2"/>
                                          </p:val>
                                        </p:tav>
                                        <p:tav tm="100000">
                                          <p:val>
                                            <p:strVal val="#ppt_x"/>
                                          </p:val>
                                        </p:tav>
                                      </p:tavLst>
                                    </p:anim>
                                    <p:anim calcmode="lin" valueType="num">
                                      <p:cBhvr additive="base">
                                        <p:cTn id="13" dur="10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3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24A5661-2DC0-0504-015A-1DD55B9243D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2886C34-D370-82D1-074B-B1731DDAA673}"/>
              </a:ext>
            </a:extLst>
          </p:cNvPr>
          <p:cNvSpPr>
            <a:spLocks noGrp="1"/>
          </p:cNvSpPr>
          <p:nvPr>
            <p:ph type="title" idx="4294967295"/>
          </p:nvPr>
        </p:nvSpPr>
        <p:spPr>
          <a:xfrm>
            <a:off x="4150106" y="-1790796"/>
            <a:ext cx="3690769" cy="1325563"/>
          </a:xfrm>
        </p:spPr>
        <p:txBody>
          <a:bodyPr/>
          <a:lstStyle/>
          <a:p>
            <a:r>
              <a:rPr lang="en-US" dirty="0"/>
              <a:t>Grimes Graves</a:t>
            </a:r>
          </a:p>
        </p:txBody>
      </p:sp>
      <p:sp>
        <p:nvSpPr>
          <p:cNvPr id="6" name="TextBox 5">
            <a:extLst>
              <a:ext uri="{FF2B5EF4-FFF2-40B4-BE49-F238E27FC236}">
                <a16:creationId xmlns:a16="http://schemas.microsoft.com/office/drawing/2014/main" id="{D39C69A7-7043-1678-80D6-0D840D9C2542}"/>
              </a:ext>
            </a:extLst>
          </p:cNvPr>
          <p:cNvSpPr txBox="1"/>
          <p:nvPr/>
        </p:nvSpPr>
        <p:spPr>
          <a:xfrm>
            <a:off x="0" y="-92961"/>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are Grimes Graves?</a:t>
            </a:r>
          </a:p>
        </p:txBody>
      </p:sp>
      <p:sp>
        <p:nvSpPr>
          <p:cNvPr id="2" name="Title 1">
            <a:extLst>
              <a:ext uri="{FF2B5EF4-FFF2-40B4-BE49-F238E27FC236}">
                <a16:creationId xmlns:a16="http://schemas.microsoft.com/office/drawing/2014/main" id="{8BBB418D-B443-FCC0-8B84-A59E24C7D5CC}"/>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Grimes Graves</a:t>
            </a:r>
          </a:p>
        </p:txBody>
      </p:sp>
      <p:sp>
        <p:nvSpPr>
          <p:cNvPr id="7" name="TextBox 6">
            <a:extLst>
              <a:ext uri="{FF2B5EF4-FFF2-40B4-BE49-F238E27FC236}">
                <a16:creationId xmlns:a16="http://schemas.microsoft.com/office/drawing/2014/main" id="{38713AD9-A917-32E2-A107-DD66288AF4C0}"/>
              </a:ext>
            </a:extLst>
          </p:cNvPr>
          <p:cNvSpPr txBox="1"/>
          <p:nvPr/>
        </p:nvSpPr>
        <p:spPr>
          <a:xfrm>
            <a:off x="485680" y="1099582"/>
            <a:ext cx="6125192"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At least 433 shafts were dug to mine flint from deep underground. The biggest ones were 14 metres deep and 12 metres wide.</a:t>
            </a:r>
          </a:p>
        </p:txBody>
      </p:sp>
      <p:grpSp>
        <p:nvGrpSpPr>
          <p:cNvPr id="9" name="Group 8" descr="A photograph of one of the Grimes Graves shafts. It shows A brown ladder to the right, with two archways made from cream coloured stone in the background.">
            <a:extLst>
              <a:ext uri="{FF2B5EF4-FFF2-40B4-BE49-F238E27FC236}">
                <a16:creationId xmlns:a16="http://schemas.microsoft.com/office/drawing/2014/main" id="{D4B55EB6-B819-085A-25FD-0B2E85C52C55}"/>
              </a:ext>
            </a:extLst>
          </p:cNvPr>
          <p:cNvGrpSpPr/>
          <p:nvPr/>
        </p:nvGrpSpPr>
        <p:grpSpPr>
          <a:xfrm>
            <a:off x="6907375" y="540675"/>
            <a:ext cx="4635500" cy="3479800"/>
            <a:chOff x="6907375" y="540675"/>
            <a:chExt cx="4635500" cy="3479800"/>
          </a:xfrm>
        </p:grpSpPr>
        <p:pic>
          <p:nvPicPr>
            <p:cNvPr id="5" name="Picture 4" descr="A stone wall with bars in it&#10;&#10;Description automatically generated">
              <a:extLst>
                <a:ext uri="{FF2B5EF4-FFF2-40B4-BE49-F238E27FC236}">
                  <a16:creationId xmlns:a16="http://schemas.microsoft.com/office/drawing/2014/main" id="{085D42BA-8CEE-A2DB-0331-4BBB7679EA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07375" y="540675"/>
              <a:ext cx="4635500" cy="3479800"/>
            </a:xfrm>
            <a:prstGeom prst="rect">
              <a:avLst/>
            </a:prstGeom>
            <a:ln w="19050">
              <a:solidFill>
                <a:schemeClr val="tx1"/>
              </a:solidFill>
            </a:ln>
          </p:spPr>
        </p:pic>
        <p:sp>
          <p:nvSpPr>
            <p:cNvPr id="12" name="TextBox 11">
              <a:extLst>
                <a:ext uri="{FF2B5EF4-FFF2-40B4-BE49-F238E27FC236}">
                  <a16:creationId xmlns:a16="http://schemas.microsoft.com/office/drawing/2014/main" id="{84351BAD-0F47-C435-E5BE-0B68F98210F1}"/>
                </a:ext>
              </a:extLst>
            </p:cNvPr>
            <p:cNvSpPr txBox="1"/>
            <p:nvPr/>
          </p:nvSpPr>
          <p:spPr>
            <a:xfrm>
              <a:off x="6907375" y="3774254"/>
              <a:ext cx="2780270" cy="246221"/>
            </a:xfrm>
            <a:prstGeom prst="rect">
              <a:avLst/>
            </a:prstGeom>
            <a:noFill/>
          </p:spPr>
          <p:txBody>
            <a:bodyPr wrap="square" rtlCol="0">
              <a:spAutoFit/>
            </a:bodyPr>
            <a:lstStyle/>
            <a:p>
              <a:r>
                <a:rPr lang="en-GB" sz="1000" dirty="0">
                  <a:solidFill>
                    <a:srgbClr val="C9B494"/>
                  </a:solidFill>
                  <a:latin typeface="Nunito" panose="02000503000000000000" pitchFamily="2" charset="77"/>
                </a:rPr>
                <a:t>© Wikimedia Commons</a:t>
              </a:r>
            </a:p>
          </p:txBody>
        </p:sp>
      </p:grpSp>
      <p:pic>
        <p:nvPicPr>
          <p:cNvPr id="3" name="Picture 2">
            <a:extLst>
              <a:ext uri="{FF2B5EF4-FFF2-40B4-BE49-F238E27FC236}">
                <a16:creationId xmlns:a16="http://schemas.microsoft.com/office/drawing/2014/main" id="{FC47A0A5-B7FF-7B2A-CE03-838115D71B4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986533" y="-65350"/>
            <a:ext cx="1319395" cy="1283794"/>
          </a:xfrm>
          <a:prstGeom prst="rect">
            <a:avLst/>
          </a:prstGeom>
        </p:spPr>
      </p:pic>
      <p:pic>
        <p:nvPicPr>
          <p:cNvPr id="10" name="Picture 9" descr="A black and white sketch of an antler shaped into a pick for digging. ">
            <a:extLst>
              <a:ext uri="{FF2B5EF4-FFF2-40B4-BE49-F238E27FC236}">
                <a16:creationId xmlns:a16="http://schemas.microsoft.com/office/drawing/2014/main" id="{1CFBF576-76FF-8BF0-8F75-06C64ACC4B5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246323" flipH="1">
            <a:off x="1028564" y="2885234"/>
            <a:ext cx="1768669" cy="3137962"/>
          </a:xfrm>
          <a:prstGeom prst="rect">
            <a:avLst/>
          </a:prstGeom>
        </p:spPr>
      </p:pic>
      <p:sp>
        <p:nvSpPr>
          <p:cNvPr id="11" name="TextBox 10">
            <a:extLst>
              <a:ext uri="{FF2B5EF4-FFF2-40B4-BE49-F238E27FC236}">
                <a16:creationId xmlns:a16="http://schemas.microsoft.com/office/drawing/2014/main" id="{DC765E71-47CE-86FF-6971-62694498C146}"/>
              </a:ext>
            </a:extLst>
          </p:cNvPr>
          <p:cNvSpPr txBox="1"/>
          <p:nvPr/>
        </p:nvSpPr>
        <p:spPr>
          <a:xfrm>
            <a:off x="3215221" y="2763368"/>
            <a:ext cx="2780270" cy="3381695"/>
          </a:xfrm>
          <a:prstGeom prst="rect">
            <a:avLst/>
          </a:prstGeom>
          <a:noFill/>
        </p:spPr>
        <p:txBody>
          <a:bodyPr wrap="square">
            <a:spAutoFit/>
          </a:bodyPr>
          <a:lstStyle/>
          <a:p>
            <a:pPr>
              <a:lnSpc>
                <a:spcPct val="150000"/>
              </a:lnSpc>
            </a:pPr>
            <a:r>
              <a:rPr lang="en-GB" dirty="0">
                <a:latin typeface="Linkpen 17a Print" panose="03050602060000000000" pitchFamily="66" charset="77"/>
              </a:rPr>
              <a:t>Flint was used to create stone-based tools and weapons such as axes. The mining would have been completed using antler picks (left) to dig.</a:t>
            </a:r>
          </a:p>
        </p:txBody>
      </p:sp>
      <p:sp>
        <p:nvSpPr>
          <p:cNvPr id="8" name="TextBox 7">
            <a:extLst>
              <a:ext uri="{FF2B5EF4-FFF2-40B4-BE49-F238E27FC236}">
                <a16:creationId xmlns:a16="http://schemas.microsoft.com/office/drawing/2014/main" id="{31EF6EB6-FE7E-1004-6851-B2DB38D46D5E}"/>
              </a:ext>
            </a:extLst>
          </p:cNvPr>
          <p:cNvSpPr txBox="1"/>
          <p:nvPr/>
        </p:nvSpPr>
        <p:spPr>
          <a:xfrm>
            <a:off x="6793609" y="4156614"/>
            <a:ext cx="4738855"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Around the mine site, other animal bones were discovered, including cattle, sheep and pigs. </a:t>
            </a:r>
          </a:p>
          <a:p>
            <a:pPr>
              <a:lnSpc>
                <a:spcPct val="150000"/>
              </a:lnSpc>
            </a:pPr>
            <a:r>
              <a:rPr lang="en-GB" sz="1600" dirty="0">
                <a:latin typeface="Linkpen 17a Print" panose="03050602060000000000" pitchFamily="66" charset="77"/>
              </a:rPr>
              <a:t>This provides evidence that small settlements would have been located in the area.</a:t>
            </a:r>
          </a:p>
        </p:txBody>
      </p:sp>
    </p:spTree>
    <p:extLst>
      <p:ext uri="{BB962C8B-B14F-4D97-AF65-F5344CB8AC3E}">
        <p14:creationId xmlns:p14="http://schemas.microsoft.com/office/powerpoint/2010/main" val="6078757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50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fade">
                                      <p:cBhvr>
                                        <p:cTn id="20" dur="1000"/>
                                        <p:tgtEl>
                                          <p:spTgt spid="11">
                                            <p:txEl>
                                              <p:pRg st="0" end="0"/>
                                            </p:txEl>
                                          </p:spTgt>
                                        </p:tgtEl>
                                      </p:cBhvr>
                                    </p:animEffect>
                                  </p:childTnLst>
                                </p:cTn>
                              </p:par>
                            </p:childTnLst>
                          </p:cTn>
                        </p:par>
                        <p:par>
                          <p:cTn id="21" fill="hold">
                            <p:stCondLst>
                              <p:cond delay="45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1000" fill="hold"/>
                                        <p:tgtEl>
                                          <p:spTgt spid="10"/>
                                        </p:tgtEl>
                                        <p:attrNameLst>
                                          <p:attrName>ppt_x</p:attrName>
                                        </p:attrNameLst>
                                      </p:cBhvr>
                                      <p:tavLst>
                                        <p:tav tm="0">
                                          <p:val>
                                            <p:strVal val="#ppt_x"/>
                                          </p:val>
                                        </p:tav>
                                        <p:tav tm="100000">
                                          <p:val>
                                            <p:strVal val="#ppt_x"/>
                                          </p:val>
                                        </p:tav>
                                      </p:tavLst>
                                    </p:anim>
                                    <p:anim calcmode="lin" valueType="num">
                                      <p:cBhvr additive="base">
                                        <p:cTn id="25" dur="1000" fill="hold"/>
                                        <p:tgtEl>
                                          <p:spTgt spid="10"/>
                                        </p:tgtEl>
                                        <p:attrNameLst>
                                          <p:attrName>ppt_y</p:attrName>
                                        </p:attrNameLst>
                                      </p:cBhvr>
                                      <p:tavLst>
                                        <p:tav tm="0">
                                          <p:val>
                                            <p:strVal val="1+#ppt_h/2"/>
                                          </p:val>
                                        </p:tav>
                                        <p:tav tm="100000">
                                          <p:val>
                                            <p:strVal val="#ppt_y"/>
                                          </p:val>
                                        </p:tav>
                                      </p:tavLst>
                                    </p:anim>
                                  </p:childTnLst>
                                </p:cTn>
                              </p:par>
                            </p:childTnLst>
                          </p:cTn>
                        </p:par>
                        <p:par>
                          <p:cTn id="26" fill="hold">
                            <p:stCondLst>
                              <p:cond delay="5500"/>
                            </p:stCondLst>
                            <p:childTnLst>
                              <p:par>
                                <p:cTn id="27" presetID="10" presetClass="entr" presetSubtype="0" fill="hold" grpId="0" nodeType="after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fade">
                                      <p:cBhvr>
                                        <p:cTn id="29" dur="1000"/>
                                        <p:tgtEl>
                                          <p:spTgt spid="8">
                                            <p:txEl>
                                              <p:pRg st="0" end="0"/>
                                            </p:txEl>
                                          </p:spTgt>
                                        </p:tgtEl>
                                      </p:cBhvr>
                                    </p:animEffect>
                                  </p:childTnLst>
                                </p:cTn>
                              </p:par>
                            </p:childTnLst>
                          </p:cTn>
                        </p:par>
                        <p:par>
                          <p:cTn id="30" fill="hold">
                            <p:stCondLst>
                              <p:cond delay="6500"/>
                            </p:stCondLst>
                            <p:childTnLst>
                              <p:par>
                                <p:cTn id="31" presetID="10" presetClass="entr" presetSubtype="0" fill="hold" grpId="0" nodeType="after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Effect transition="in" filter="fade">
                                      <p:cBhvr>
                                        <p:cTn id="33"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allAtOnce"/>
      <p:bldP spid="11" grpId="0" build="allAtOnce"/>
      <p:bldP spid="8"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771</TotalTime>
  <Words>1320</Words>
  <Application>Microsoft Office PowerPoint</Application>
  <PresentationFormat>Widescreen</PresentationFormat>
  <Paragraphs>133</Paragraphs>
  <Slides>19</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Calibri Light</vt:lpstr>
      <vt:lpstr>Superclarendon Rg</vt:lpstr>
      <vt:lpstr>Arial</vt:lpstr>
      <vt:lpstr>Calibri</vt:lpstr>
      <vt:lpstr>Linkpen 17a Print</vt:lpstr>
      <vt:lpstr>Aptos</vt:lpstr>
      <vt:lpstr>Nunito</vt:lpstr>
      <vt:lpstr>Office Theme</vt:lpstr>
      <vt:lpstr>First Settlers</vt:lpstr>
      <vt:lpstr>Who were the first people to live in Norwich and the surrounding area?</vt:lpstr>
      <vt:lpstr>An Ever-Changing Area</vt:lpstr>
      <vt:lpstr>Happisburgh</vt:lpstr>
      <vt:lpstr>An Ancient Discover</vt:lpstr>
      <vt:lpstr>Doggerland</vt:lpstr>
      <vt:lpstr>Seeds of the past</vt:lpstr>
      <vt:lpstr>What are Grimes Graves?</vt:lpstr>
      <vt:lpstr>Grimes Graves</vt:lpstr>
      <vt:lpstr>Arminghall Henge</vt:lpstr>
      <vt:lpstr>Arminghall Henge </vt:lpstr>
      <vt:lpstr>The Bronze Age</vt:lpstr>
      <vt:lpstr>How did metal work develop?</vt:lpstr>
      <vt:lpstr>Hoards of Value </vt:lpstr>
      <vt:lpstr>Iron Age Hillforts</vt:lpstr>
      <vt:lpstr>Development of metal work</vt:lpstr>
      <vt:lpstr>Snettisham Hoard</vt:lpstr>
      <vt:lpstr>Why is the Snettisham Hoard important?</vt:lpstr>
      <vt:lpstr>Early beginnings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96</cp:revision>
  <dcterms:created xsi:type="dcterms:W3CDTF">2022-12-09T08:02:53Z</dcterms:created>
  <dcterms:modified xsi:type="dcterms:W3CDTF">2025-07-29T09:18:18Z</dcterms:modified>
</cp:coreProperties>
</file>