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362" r:id="rId5"/>
    <p:sldId id="363" r:id="rId6"/>
    <p:sldId id="364" r:id="rId7"/>
    <p:sldId id="386" r:id="rId8"/>
    <p:sldId id="1978" r:id="rId9"/>
    <p:sldId id="365" r:id="rId10"/>
    <p:sldId id="417" r:id="rId11"/>
    <p:sldId id="367" r:id="rId12"/>
    <p:sldId id="418" r:id="rId13"/>
    <p:sldId id="366" r:id="rId14"/>
    <p:sldId id="412" r:id="rId15"/>
    <p:sldId id="368" r:id="rId16"/>
    <p:sldId id="419" r:id="rId17"/>
    <p:sldId id="369" r:id="rId18"/>
    <p:sldId id="411" r:id="rId19"/>
    <p:sldId id="370" r:id="rId20"/>
    <p:sldId id="371" r:id="rId21"/>
    <p:sldId id="420" r:id="rId22"/>
    <p:sldId id="421" r:id="rId23"/>
    <p:sldId id="1982" r:id="rId24"/>
    <p:sldId id="1983" r:id="rId25"/>
    <p:sldId id="435" r:id="rId26"/>
    <p:sldId id="427" r:id="rId27"/>
    <p:sldId id="428" r:id="rId28"/>
    <p:sldId id="429" r:id="rId29"/>
    <p:sldId id="430" r:id="rId30"/>
    <p:sldId id="431" r:id="rId31"/>
    <p:sldId id="432" r:id="rId32"/>
    <p:sldId id="434" r:id="rId33"/>
    <p:sldId id="1981" r:id="rId34"/>
    <p:sldId id="1980" r:id="rId35"/>
    <p:sldId id="1996" r:id="rId36"/>
    <p:sldId id="1984" r:id="rId37"/>
    <p:sldId id="1995" r:id="rId38"/>
    <p:sldId id="1985" r:id="rId39"/>
    <p:sldId id="1986" r:id="rId40"/>
    <p:sldId id="1987" r:id="rId41"/>
    <p:sldId id="1988" r:id="rId42"/>
    <p:sldId id="1989" r:id="rId43"/>
    <p:sldId id="1990" r:id="rId44"/>
    <p:sldId id="1991" r:id="rId4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BA0"/>
    <a:srgbClr val="1B8647"/>
    <a:srgbClr val="F8BB25"/>
    <a:srgbClr val="65DCB3"/>
    <a:srgbClr val="4786ED"/>
    <a:srgbClr val="000000"/>
    <a:srgbClr val="F9A8A1"/>
    <a:srgbClr val="F25244"/>
    <a:srgbClr val="EEFBE8"/>
    <a:srgbClr val="DEF5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CD0A58-7F48-4122-B0E9-674632095953}" v="99" dt="2026-01-12T08:17:32.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95400" autoAdjust="0"/>
  </p:normalViewPr>
  <p:slideViewPr>
    <p:cSldViewPr snapToGrid="0">
      <p:cViewPr varScale="1">
        <p:scale>
          <a:sx n="105" d="100"/>
          <a:sy n="105" d="100"/>
        </p:scale>
        <p:origin x="1056" y="114"/>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undo custSel addSld delSld modSld sldOrd modNotesMaster modHandout">
      <pc:chgData name="McHarg, Catherine" userId="88b8f76c-9ae3-4745-88eb-fe0667a22af5" providerId="ADAL" clId="{CA6F3431-AE1E-495F-A75B-7AA93AB5A731}" dt="2026-01-12T08:17:32.913" v="453"/>
      <pc:docMkLst>
        <pc:docMk/>
      </pc:docMkLst>
      <pc:sldChg chg="modSp mod">
        <pc:chgData name="McHarg, Catherine" userId="88b8f76c-9ae3-4745-88eb-fe0667a22af5" providerId="ADAL" clId="{CA6F3431-AE1E-495F-A75B-7AA93AB5A731}" dt="2025-12-23T09:56:23.138" v="2" actId="20577"/>
        <pc:sldMkLst>
          <pc:docMk/>
          <pc:sldMk cId="2882918209" sldId="363"/>
        </pc:sldMkLst>
        <pc:spChg chg="mod">
          <ac:chgData name="McHarg, Catherine" userId="88b8f76c-9ae3-4745-88eb-fe0667a22af5" providerId="ADAL" clId="{CA6F3431-AE1E-495F-A75B-7AA93AB5A731}" dt="2025-12-23T09:56:23.138" v="2" actId="20577"/>
          <ac:spMkLst>
            <pc:docMk/>
            <pc:sldMk cId="2882918209" sldId="363"/>
            <ac:spMk id="4" creationId="{6447EE6A-34DE-13E4-0A97-F136C8015306}"/>
          </ac:spMkLst>
        </pc:spChg>
      </pc:sldChg>
      <pc:sldChg chg="modSp mod">
        <pc:chgData name="McHarg, Catherine" userId="88b8f76c-9ae3-4745-88eb-fe0667a22af5" providerId="ADAL" clId="{CA6F3431-AE1E-495F-A75B-7AA93AB5A731}" dt="2025-12-23T09:59:43.154" v="10" actId="255"/>
        <pc:sldMkLst>
          <pc:docMk/>
          <pc:sldMk cId="867128622" sldId="364"/>
        </pc:sldMkLst>
        <pc:spChg chg="mod">
          <ac:chgData name="McHarg, Catherine" userId="88b8f76c-9ae3-4745-88eb-fe0667a22af5" providerId="ADAL" clId="{CA6F3431-AE1E-495F-A75B-7AA93AB5A731}" dt="2025-12-23T09:59:43.154" v="10" actId="255"/>
          <ac:spMkLst>
            <pc:docMk/>
            <pc:sldMk cId="867128622" sldId="364"/>
            <ac:spMk id="7" creationId="{07098E5B-99BD-AB47-43E0-D287674A9CFD}"/>
          </ac:spMkLst>
        </pc:spChg>
      </pc:sldChg>
      <pc:sldChg chg="modSp mod">
        <pc:chgData name="McHarg, Catherine" userId="88b8f76c-9ae3-4745-88eb-fe0667a22af5" providerId="ADAL" clId="{CA6F3431-AE1E-495F-A75B-7AA93AB5A731}" dt="2025-12-23T10:00:42.500" v="12" actId="20577"/>
        <pc:sldMkLst>
          <pc:docMk/>
          <pc:sldMk cId="1403776444" sldId="367"/>
        </pc:sldMkLst>
        <pc:spChg chg="mod">
          <ac:chgData name="McHarg, Catherine" userId="88b8f76c-9ae3-4745-88eb-fe0667a22af5" providerId="ADAL" clId="{CA6F3431-AE1E-495F-A75B-7AA93AB5A731}" dt="2025-12-23T10:00:42.500" v="12" actId="20577"/>
          <ac:spMkLst>
            <pc:docMk/>
            <pc:sldMk cId="1403776444" sldId="367"/>
            <ac:spMk id="2" creationId="{94D50BA6-05C9-8B8D-9FE8-5AC1F5D15031}"/>
          </ac:spMkLst>
        </pc:spChg>
      </pc:sldChg>
      <pc:sldChg chg="modSp mod">
        <pc:chgData name="McHarg, Catherine" userId="88b8f76c-9ae3-4745-88eb-fe0667a22af5" providerId="ADAL" clId="{CA6F3431-AE1E-495F-A75B-7AA93AB5A731}" dt="2025-12-23T10:07:43.387" v="31" actId="20577"/>
        <pc:sldMkLst>
          <pc:docMk/>
          <pc:sldMk cId="2527215848" sldId="427"/>
        </pc:sldMkLst>
        <pc:spChg chg="mod">
          <ac:chgData name="McHarg, Catherine" userId="88b8f76c-9ae3-4745-88eb-fe0667a22af5" providerId="ADAL" clId="{CA6F3431-AE1E-495F-A75B-7AA93AB5A731}" dt="2025-12-23T10:07:43.387" v="31" actId="20577"/>
          <ac:spMkLst>
            <pc:docMk/>
            <pc:sldMk cId="2527215848" sldId="427"/>
            <ac:spMk id="6" creationId="{D2DBC5A6-C176-C7E7-6093-27B1C87A9BB1}"/>
          </ac:spMkLst>
        </pc:spChg>
      </pc:sldChg>
      <pc:sldChg chg="modSp mod">
        <pc:chgData name="McHarg, Catherine" userId="88b8f76c-9ae3-4745-88eb-fe0667a22af5" providerId="ADAL" clId="{CA6F3431-AE1E-495F-A75B-7AA93AB5A731}" dt="2025-12-23T10:08:13.440" v="39" actId="20577"/>
        <pc:sldMkLst>
          <pc:docMk/>
          <pc:sldMk cId="3164042667" sldId="428"/>
        </pc:sldMkLst>
        <pc:spChg chg="mod">
          <ac:chgData name="McHarg, Catherine" userId="88b8f76c-9ae3-4745-88eb-fe0667a22af5" providerId="ADAL" clId="{CA6F3431-AE1E-495F-A75B-7AA93AB5A731}" dt="2025-12-23T10:08:13.440" v="39" actId="20577"/>
          <ac:spMkLst>
            <pc:docMk/>
            <pc:sldMk cId="3164042667" sldId="428"/>
            <ac:spMk id="8" creationId="{14E9B4D7-051F-AE4B-12CB-36C5CF6021FC}"/>
          </ac:spMkLst>
        </pc:spChg>
      </pc:sldChg>
      <pc:sldChg chg="modSp mod">
        <pc:chgData name="McHarg, Catherine" userId="88b8f76c-9ae3-4745-88eb-fe0667a22af5" providerId="ADAL" clId="{CA6F3431-AE1E-495F-A75B-7AA93AB5A731}" dt="2025-12-23T10:09:32.532" v="68" actId="20577"/>
        <pc:sldMkLst>
          <pc:docMk/>
          <pc:sldMk cId="4294369616" sldId="429"/>
        </pc:sldMkLst>
        <pc:spChg chg="mod">
          <ac:chgData name="McHarg, Catherine" userId="88b8f76c-9ae3-4745-88eb-fe0667a22af5" providerId="ADAL" clId="{CA6F3431-AE1E-495F-A75B-7AA93AB5A731}" dt="2025-12-23T10:09:32.532" v="68" actId="20577"/>
          <ac:spMkLst>
            <pc:docMk/>
            <pc:sldMk cId="4294369616" sldId="429"/>
            <ac:spMk id="8" creationId="{23559387-E9E0-6AAE-F828-BFCC23A53E03}"/>
          </ac:spMkLst>
        </pc:spChg>
      </pc:sldChg>
      <pc:sldChg chg="modSp mod">
        <pc:chgData name="McHarg, Catherine" userId="88b8f76c-9ae3-4745-88eb-fe0667a22af5" providerId="ADAL" clId="{CA6F3431-AE1E-495F-A75B-7AA93AB5A731}" dt="2025-12-23T10:11:46.851" v="73" actId="113"/>
        <pc:sldMkLst>
          <pc:docMk/>
          <pc:sldMk cId="2613406750" sldId="434"/>
        </pc:sldMkLst>
        <pc:spChg chg="mod">
          <ac:chgData name="McHarg, Catherine" userId="88b8f76c-9ae3-4745-88eb-fe0667a22af5" providerId="ADAL" clId="{CA6F3431-AE1E-495F-A75B-7AA93AB5A731}" dt="2025-12-23T10:11:46.851" v="73" actId="113"/>
          <ac:spMkLst>
            <pc:docMk/>
            <pc:sldMk cId="2613406750" sldId="434"/>
            <ac:spMk id="8" creationId="{42C7D282-2AD5-6372-CA10-158C17A3CB0C}"/>
          </ac:spMkLst>
        </pc:spChg>
      </pc:sldChg>
      <pc:sldChg chg="addSp modSp mod modAnim">
        <pc:chgData name="McHarg, Catherine" userId="88b8f76c-9ae3-4745-88eb-fe0667a22af5" providerId="ADAL" clId="{CA6F3431-AE1E-495F-A75B-7AA93AB5A731}" dt="2026-01-07T09:22:40.389" v="452" actId="962"/>
        <pc:sldMkLst>
          <pc:docMk/>
          <pc:sldMk cId="2517069910" sldId="1981"/>
        </pc:sldMkLst>
        <pc:spChg chg="mod">
          <ac:chgData name="McHarg, Catherine" userId="88b8f76c-9ae3-4745-88eb-fe0667a22af5" providerId="ADAL" clId="{CA6F3431-AE1E-495F-A75B-7AA93AB5A731}" dt="2025-12-23T10:13:36.514" v="87" actId="164"/>
          <ac:spMkLst>
            <pc:docMk/>
            <pc:sldMk cId="2517069910" sldId="1981"/>
            <ac:spMk id="2" creationId="{71378A1D-1A4B-349A-14BB-9C766474A790}"/>
          </ac:spMkLst>
        </pc:spChg>
        <pc:spChg chg="mod">
          <ac:chgData name="McHarg, Catherine" userId="88b8f76c-9ae3-4745-88eb-fe0667a22af5" providerId="ADAL" clId="{CA6F3431-AE1E-495F-A75B-7AA93AB5A731}" dt="2025-12-23T10:13:36.514" v="87" actId="164"/>
          <ac:spMkLst>
            <pc:docMk/>
            <pc:sldMk cId="2517069910" sldId="1981"/>
            <ac:spMk id="4" creationId="{E597995A-3386-5C1D-EDD0-376692CB7B44}"/>
          </ac:spMkLst>
        </pc:spChg>
        <pc:spChg chg="mod">
          <ac:chgData name="McHarg, Catherine" userId="88b8f76c-9ae3-4745-88eb-fe0667a22af5" providerId="ADAL" clId="{CA6F3431-AE1E-495F-A75B-7AA93AB5A731}" dt="2025-12-23T10:14:14.258" v="98" actId="164"/>
          <ac:spMkLst>
            <pc:docMk/>
            <pc:sldMk cId="2517069910" sldId="1981"/>
            <ac:spMk id="5" creationId="{CED1B98A-AB13-ED58-9F59-BE69DBF8E739}"/>
          </ac:spMkLst>
        </pc:spChg>
        <pc:spChg chg="mod">
          <ac:chgData name="McHarg, Catherine" userId="88b8f76c-9ae3-4745-88eb-fe0667a22af5" providerId="ADAL" clId="{CA6F3431-AE1E-495F-A75B-7AA93AB5A731}" dt="2025-12-23T10:14:21.549" v="100" actId="962"/>
          <ac:spMkLst>
            <pc:docMk/>
            <pc:sldMk cId="2517069910" sldId="1981"/>
            <ac:spMk id="6" creationId="{A79C5B6F-5FFC-9EE5-3D36-543FB03E94CE}"/>
          </ac:spMkLst>
        </pc:spChg>
        <pc:spChg chg="mod">
          <ac:chgData name="McHarg, Catherine" userId="88b8f76c-9ae3-4745-88eb-fe0667a22af5" providerId="ADAL" clId="{CA6F3431-AE1E-495F-A75B-7AA93AB5A731}" dt="2025-12-23T10:12:47.684" v="79" actId="962"/>
          <ac:spMkLst>
            <pc:docMk/>
            <pc:sldMk cId="2517069910" sldId="1981"/>
            <ac:spMk id="7" creationId="{8AA9E80B-9B51-4E98-38FB-008A29B1C828}"/>
          </ac:spMkLst>
        </pc:spChg>
        <pc:spChg chg="mod">
          <ac:chgData name="McHarg, Catherine" userId="88b8f76c-9ae3-4745-88eb-fe0667a22af5" providerId="ADAL" clId="{CA6F3431-AE1E-495F-A75B-7AA93AB5A731}" dt="2025-12-23T10:13:24.883" v="82" actId="164"/>
          <ac:spMkLst>
            <pc:docMk/>
            <pc:sldMk cId="2517069910" sldId="1981"/>
            <ac:spMk id="8" creationId="{E8116B40-A868-0D56-6C65-52185DE15DFC}"/>
          </ac:spMkLst>
        </pc:spChg>
        <pc:spChg chg="mod">
          <ac:chgData name="McHarg, Catherine" userId="88b8f76c-9ae3-4745-88eb-fe0667a22af5" providerId="ADAL" clId="{CA6F3431-AE1E-495F-A75B-7AA93AB5A731}" dt="2025-12-23T10:12:33.661" v="75" actId="164"/>
          <ac:spMkLst>
            <pc:docMk/>
            <pc:sldMk cId="2517069910" sldId="1981"/>
            <ac:spMk id="20" creationId="{F6C95F41-5D68-638C-6A18-6F031A0B1A3B}"/>
          </ac:spMkLst>
        </pc:spChg>
        <pc:grpChg chg="add mod">
          <ac:chgData name="McHarg, Catherine" userId="88b8f76c-9ae3-4745-88eb-fe0667a22af5" providerId="ADAL" clId="{CA6F3431-AE1E-495F-A75B-7AA93AB5A731}" dt="2026-01-07T09:22:40.389" v="452" actId="962"/>
          <ac:grpSpMkLst>
            <pc:docMk/>
            <pc:sldMk cId="2517069910" sldId="1981"/>
            <ac:grpSpMk id="11" creationId="{1E0235C8-3C60-B883-CB0C-891355D715C1}"/>
          </ac:grpSpMkLst>
        </pc:grpChg>
        <pc:grpChg chg="add mod">
          <ac:chgData name="McHarg, Catherine" userId="88b8f76c-9ae3-4745-88eb-fe0667a22af5" providerId="ADAL" clId="{CA6F3431-AE1E-495F-A75B-7AA93AB5A731}" dt="2025-12-23T10:13:29.076" v="86" actId="962"/>
          <ac:grpSpMkLst>
            <pc:docMk/>
            <pc:sldMk cId="2517069910" sldId="1981"/>
            <ac:grpSpMk id="12" creationId="{2FCEC34A-5990-39E0-CCCE-15E537AC037C}"/>
          </ac:grpSpMkLst>
        </pc:grpChg>
        <pc:grpChg chg="add mod">
          <ac:chgData name="McHarg, Catherine" userId="88b8f76c-9ae3-4745-88eb-fe0667a22af5" providerId="ADAL" clId="{CA6F3431-AE1E-495F-A75B-7AA93AB5A731}" dt="2025-12-23T10:13:40.277" v="91" actId="962"/>
          <ac:grpSpMkLst>
            <pc:docMk/>
            <pc:sldMk cId="2517069910" sldId="1981"/>
            <ac:grpSpMk id="13" creationId="{546817CC-3BB3-2259-640C-60D79A972EC9}"/>
          </ac:grpSpMkLst>
        </pc:grpChg>
        <pc:grpChg chg="add mod">
          <ac:chgData name="McHarg, Catherine" userId="88b8f76c-9ae3-4745-88eb-fe0667a22af5" providerId="ADAL" clId="{CA6F3431-AE1E-495F-A75B-7AA93AB5A731}" dt="2026-01-07T09:22:30.928" v="450" actId="962"/>
          <ac:grpSpMkLst>
            <pc:docMk/>
            <pc:sldMk cId="2517069910" sldId="1981"/>
            <ac:grpSpMk id="14" creationId="{CECDDC00-3089-50A1-17AB-479ED477AD9E}"/>
          </ac:grpSpMkLst>
        </pc:grpChg>
        <pc:picChg chg="mod">
          <ac:chgData name="McHarg, Catherine" userId="88b8f76c-9ae3-4745-88eb-fe0667a22af5" providerId="ADAL" clId="{CA6F3431-AE1E-495F-A75B-7AA93AB5A731}" dt="2025-12-23T10:13:24.883" v="82" actId="164"/>
          <ac:picMkLst>
            <pc:docMk/>
            <pc:sldMk cId="2517069910" sldId="1981"/>
            <ac:picMk id="19" creationId="{EF2C95D3-9175-7E93-CFDC-E683272A9BC5}"/>
          </ac:picMkLst>
        </pc:picChg>
      </pc:sldChg>
      <pc:sldChg chg="modSp mod">
        <pc:chgData name="McHarg, Catherine" userId="88b8f76c-9ae3-4745-88eb-fe0667a22af5" providerId="ADAL" clId="{CA6F3431-AE1E-495F-A75B-7AA93AB5A731}" dt="2025-12-23T10:06:31.493" v="25" actId="14100"/>
        <pc:sldMkLst>
          <pc:docMk/>
          <pc:sldMk cId="3812887095" sldId="1983"/>
        </pc:sldMkLst>
        <pc:spChg chg="mod">
          <ac:chgData name="McHarg, Catherine" userId="88b8f76c-9ae3-4745-88eb-fe0667a22af5" providerId="ADAL" clId="{CA6F3431-AE1E-495F-A75B-7AA93AB5A731}" dt="2025-12-23T10:06:09.761" v="23" actId="14100"/>
          <ac:spMkLst>
            <pc:docMk/>
            <pc:sldMk cId="3812887095" sldId="1983"/>
            <ac:spMk id="31" creationId="{CF104F47-E457-7D09-96CA-44E3CDA0F14E}"/>
          </ac:spMkLst>
        </pc:spChg>
        <pc:spChg chg="mod">
          <ac:chgData name="McHarg, Catherine" userId="88b8f76c-9ae3-4745-88eb-fe0667a22af5" providerId="ADAL" clId="{CA6F3431-AE1E-495F-A75B-7AA93AB5A731}" dt="2025-12-23T10:06:22.859" v="24" actId="14100"/>
          <ac:spMkLst>
            <pc:docMk/>
            <pc:sldMk cId="3812887095" sldId="1983"/>
            <ac:spMk id="36" creationId="{02F3E998-A1C6-C149-F728-7DA51BBA7065}"/>
          </ac:spMkLst>
        </pc:spChg>
        <pc:spChg chg="mod">
          <ac:chgData name="McHarg, Catherine" userId="88b8f76c-9ae3-4745-88eb-fe0667a22af5" providerId="ADAL" clId="{CA6F3431-AE1E-495F-A75B-7AA93AB5A731}" dt="2025-12-23T10:06:31.493" v="25" actId="14100"/>
          <ac:spMkLst>
            <pc:docMk/>
            <pc:sldMk cId="3812887095" sldId="1983"/>
            <ac:spMk id="39" creationId="{D6472097-4EA0-0BB2-4963-A6CD576B328C}"/>
          </ac:spMkLst>
        </pc:spChg>
        <pc:picChg chg="mod modCrop">
          <ac:chgData name="McHarg, Catherine" userId="88b8f76c-9ae3-4745-88eb-fe0667a22af5" providerId="ADAL" clId="{CA6F3431-AE1E-495F-A75B-7AA93AB5A731}" dt="2025-12-23T10:05:53.636" v="22" actId="732"/>
          <ac:picMkLst>
            <pc:docMk/>
            <pc:sldMk cId="3812887095" sldId="1983"/>
            <ac:picMk id="30" creationId="{C4987CD9-F14D-772A-52F2-952069C1A667}"/>
          </ac:picMkLst>
        </pc:picChg>
        <pc:picChg chg="mod modCrop">
          <ac:chgData name="McHarg, Catherine" userId="88b8f76c-9ae3-4745-88eb-fe0667a22af5" providerId="ADAL" clId="{CA6F3431-AE1E-495F-A75B-7AA93AB5A731}" dt="2025-12-23T10:05:33.428" v="21" actId="732"/>
          <ac:picMkLst>
            <pc:docMk/>
            <pc:sldMk cId="3812887095" sldId="1983"/>
            <ac:picMk id="32" creationId="{0EDA861E-C05E-BCB3-631A-70C321B5522A}"/>
          </ac:picMkLst>
        </pc:picChg>
        <pc:picChg chg="mod modCrop">
          <ac:chgData name="McHarg, Catherine" userId="88b8f76c-9ae3-4745-88eb-fe0667a22af5" providerId="ADAL" clId="{CA6F3431-AE1E-495F-A75B-7AA93AB5A731}" dt="2025-12-23T10:04:59.227" v="20" actId="732"/>
          <ac:picMkLst>
            <pc:docMk/>
            <pc:sldMk cId="3812887095" sldId="1983"/>
            <ac:picMk id="35" creationId="{3BE4442D-3809-4131-590A-34B02151214F}"/>
          </ac:picMkLst>
        </pc:picChg>
        <pc:picChg chg="mod modCrop">
          <ac:chgData name="McHarg, Catherine" userId="88b8f76c-9ae3-4745-88eb-fe0667a22af5" providerId="ADAL" clId="{CA6F3431-AE1E-495F-A75B-7AA93AB5A731}" dt="2025-12-23T10:03:40.324" v="15" actId="732"/>
          <ac:picMkLst>
            <pc:docMk/>
            <pc:sldMk cId="3812887095" sldId="1983"/>
            <ac:picMk id="38" creationId="{7ECAC37F-C679-4614-7F56-D112C9672AEE}"/>
          </ac:picMkLst>
        </pc:picChg>
        <pc:picChg chg="mod modCrop">
          <ac:chgData name="McHarg, Catherine" userId="88b8f76c-9ae3-4745-88eb-fe0667a22af5" providerId="ADAL" clId="{CA6F3431-AE1E-495F-A75B-7AA93AB5A731}" dt="2025-12-23T10:04:50.519" v="19" actId="732"/>
          <ac:picMkLst>
            <pc:docMk/>
            <pc:sldMk cId="3812887095" sldId="1983"/>
            <ac:picMk id="41" creationId="{956FF8D2-D1AF-1E15-0001-D5FD7B381CDA}"/>
          </ac:picMkLst>
        </pc:picChg>
      </pc:sldChg>
      <pc:sldChg chg="addSp delSp modSp add mod ord modClrScheme modAnim chgLayout">
        <pc:chgData name="McHarg, Catherine" userId="88b8f76c-9ae3-4745-88eb-fe0667a22af5" providerId="ADAL" clId="{CA6F3431-AE1E-495F-A75B-7AA93AB5A731}" dt="2026-01-07T09:22:15.114" v="448" actId="20577"/>
        <pc:sldMkLst>
          <pc:docMk/>
          <pc:sldMk cId="2152572911" sldId="1995"/>
        </pc:sldMkLst>
        <pc:spChg chg="mod ord">
          <ac:chgData name="McHarg, Catherine" userId="88b8f76c-9ae3-4745-88eb-fe0667a22af5" providerId="ADAL" clId="{CA6F3431-AE1E-495F-A75B-7AA93AB5A731}" dt="2026-01-07T09:22:15.114" v="448" actId="20577"/>
          <ac:spMkLst>
            <pc:docMk/>
            <pc:sldMk cId="2152572911" sldId="1995"/>
            <ac:spMk id="3" creationId="{B57FBFF8-85CC-4124-6997-0C6836C8549A}"/>
          </ac:spMkLst>
        </pc:spChg>
        <pc:spChg chg="add mod">
          <ac:chgData name="McHarg, Catherine" userId="88b8f76c-9ae3-4745-88eb-fe0667a22af5" providerId="ADAL" clId="{CA6F3431-AE1E-495F-A75B-7AA93AB5A731}" dt="2025-12-23T10:44:24.738" v="361" actId="164"/>
          <ac:spMkLst>
            <pc:docMk/>
            <pc:sldMk cId="2152572911" sldId="1995"/>
            <ac:spMk id="8" creationId="{947153C7-FA7C-9FFE-3E7A-042009518CF8}"/>
          </ac:spMkLst>
        </pc:spChg>
        <pc:spChg chg="add mod">
          <ac:chgData name="McHarg, Catherine" userId="88b8f76c-9ae3-4745-88eb-fe0667a22af5" providerId="ADAL" clId="{CA6F3431-AE1E-495F-A75B-7AA93AB5A731}" dt="2025-12-23T10:44:18.371" v="360" actId="164"/>
          <ac:spMkLst>
            <pc:docMk/>
            <pc:sldMk cId="2152572911" sldId="1995"/>
            <ac:spMk id="10" creationId="{53E7B533-346C-9700-E61D-10228A8F3281}"/>
          </ac:spMkLst>
        </pc:spChg>
        <pc:spChg chg="add mod">
          <ac:chgData name="McHarg, Catherine" userId="88b8f76c-9ae3-4745-88eb-fe0667a22af5" providerId="ADAL" clId="{CA6F3431-AE1E-495F-A75B-7AA93AB5A731}" dt="2025-12-23T10:44:11.259" v="359" actId="164"/>
          <ac:spMkLst>
            <pc:docMk/>
            <pc:sldMk cId="2152572911" sldId="1995"/>
            <ac:spMk id="12" creationId="{B26F090F-397C-B9C3-516C-DBB364952B2E}"/>
          </ac:spMkLst>
        </pc:spChg>
        <pc:spChg chg="add mod">
          <ac:chgData name="McHarg, Catherine" userId="88b8f76c-9ae3-4745-88eb-fe0667a22af5" providerId="ADAL" clId="{CA6F3431-AE1E-495F-A75B-7AA93AB5A731}" dt="2025-12-23T10:43:48.288" v="356" actId="164"/>
          <ac:spMkLst>
            <pc:docMk/>
            <pc:sldMk cId="2152572911" sldId="1995"/>
            <ac:spMk id="14" creationId="{FE8185DC-C766-6160-9343-AA283E109854}"/>
          </ac:spMkLst>
        </pc:spChg>
        <pc:spChg chg="add mod">
          <ac:chgData name="McHarg, Catherine" userId="88b8f76c-9ae3-4745-88eb-fe0667a22af5" providerId="ADAL" clId="{CA6F3431-AE1E-495F-A75B-7AA93AB5A731}" dt="2025-12-23T10:43:39.626" v="355" actId="164"/>
          <ac:spMkLst>
            <pc:docMk/>
            <pc:sldMk cId="2152572911" sldId="1995"/>
            <ac:spMk id="16" creationId="{E1300485-47F0-77A9-36DA-F24F8612B127}"/>
          </ac:spMkLst>
        </pc:spChg>
        <pc:spChg chg="add mod">
          <ac:chgData name="McHarg, Catherine" userId="88b8f76c-9ae3-4745-88eb-fe0667a22af5" providerId="ADAL" clId="{CA6F3431-AE1E-495F-A75B-7AA93AB5A731}" dt="2025-12-23T10:44:04.875" v="358" actId="164"/>
          <ac:spMkLst>
            <pc:docMk/>
            <pc:sldMk cId="2152572911" sldId="1995"/>
            <ac:spMk id="18" creationId="{81689A5C-06FC-55CF-1725-7C9AE1A0FA1C}"/>
          </ac:spMkLst>
        </pc:spChg>
        <pc:spChg chg="add mod">
          <ac:chgData name="McHarg, Catherine" userId="88b8f76c-9ae3-4745-88eb-fe0667a22af5" providerId="ADAL" clId="{CA6F3431-AE1E-495F-A75B-7AA93AB5A731}" dt="2025-12-23T10:43:21.726" v="353" actId="164"/>
          <ac:spMkLst>
            <pc:docMk/>
            <pc:sldMk cId="2152572911" sldId="1995"/>
            <ac:spMk id="20" creationId="{AC85EA7D-0F81-5B26-027C-C89EF73C9D46}"/>
          </ac:spMkLst>
        </pc:spChg>
        <pc:spChg chg="add mod">
          <ac:chgData name="McHarg, Catherine" userId="88b8f76c-9ae3-4745-88eb-fe0667a22af5" providerId="ADAL" clId="{CA6F3431-AE1E-495F-A75B-7AA93AB5A731}" dt="2025-12-23T10:43:10.281" v="351" actId="164"/>
          <ac:spMkLst>
            <pc:docMk/>
            <pc:sldMk cId="2152572911" sldId="1995"/>
            <ac:spMk id="22" creationId="{0C805285-6306-7616-2B02-E93088611F0D}"/>
          </ac:spMkLst>
        </pc:spChg>
        <pc:spChg chg="add mod">
          <ac:chgData name="McHarg, Catherine" userId="88b8f76c-9ae3-4745-88eb-fe0667a22af5" providerId="ADAL" clId="{CA6F3431-AE1E-495F-A75B-7AA93AB5A731}" dt="2025-12-23T10:43:31.156" v="354" actId="164"/>
          <ac:spMkLst>
            <pc:docMk/>
            <pc:sldMk cId="2152572911" sldId="1995"/>
            <ac:spMk id="24" creationId="{AE881906-03FB-6EF1-FA5C-B36110725653}"/>
          </ac:spMkLst>
        </pc:spChg>
        <pc:spChg chg="add mod">
          <ac:chgData name="McHarg, Catherine" userId="88b8f76c-9ae3-4745-88eb-fe0667a22af5" providerId="ADAL" clId="{CA6F3431-AE1E-495F-A75B-7AA93AB5A731}" dt="2025-12-23T10:43:04.058" v="350" actId="164"/>
          <ac:spMkLst>
            <pc:docMk/>
            <pc:sldMk cId="2152572911" sldId="1995"/>
            <ac:spMk id="28" creationId="{39B315C9-2B83-2B66-4173-00BF0E418C5F}"/>
          </ac:spMkLst>
        </pc:spChg>
        <pc:spChg chg="add mod">
          <ac:chgData name="McHarg, Catherine" userId="88b8f76c-9ae3-4745-88eb-fe0667a22af5" providerId="ADAL" clId="{CA6F3431-AE1E-495F-A75B-7AA93AB5A731}" dt="2025-12-23T10:42:57.835" v="349" actId="164"/>
          <ac:spMkLst>
            <pc:docMk/>
            <pc:sldMk cId="2152572911" sldId="1995"/>
            <ac:spMk id="30" creationId="{724EBEFA-4E9B-C6D8-97F5-8857AE7F6AA7}"/>
          </ac:spMkLst>
        </pc:spChg>
        <pc:grpChg chg="add mod">
          <ac:chgData name="McHarg, Catherine" userId="88b8f76c-9ae3-4745-88eb-fe0667a22af5" providerId="ADAL" clId="{CA6F3431-AE1E-495F-A75B-7AA93AB5A731}" dt="2025-12-23T10:46:20.877" v="383" actId="962"/>
          <ac:grpSpMkLst>
            <pc:docMk/>
            <pc:sldMk cId="2152572911" sldId="1995"/>
            <ac:grpSpMk id="72" creationId="{EB7E2387-11EA-6DE1-018D-BEFDC4C082BE}"/>
          </ac:grpSpMkLst>
        </pc:grpChg>
        <pc:grpChg chg="add mod">
          <ac:chgData name="McHarg, Catherine" userId="88b8f76c-9ae3-4745-88eb-fe0667a22af5" providerId="ADAL" clId="{CA6F3431-AE1E-495F-A75B-7AA93AB5A731}" dt="2025-12-23T10:46:20.163" v="382" actId="962"/>
          <ac:grpSpMkLst>
            <pc:docMk/>
            <pc:sldMk cId="2152572911" sldId="1995"/>
            <ac:grpSpMk id="73" creationId="{ECF40488-4939-859E-A5B5-2F2F90660AE2}"/>
          </ac:grpSpMkLst>
        </pc:grpChg>
        <pc:grpChg chg="add mod">
          <ac:chgData name="McHarg, Catherine" userId="88b8f76c-9ae3-4745-88eb-fe0667a22af5" providerId="ADAL" clId="{CA6F3431-AE1E-495F-A75B-7AA93AB5A731}" dt="2025-12-23T10:46:19.712" v="381" actId="962"/>
          <ac:grpSpMkLst>
            <pc:docMk/>
            <pc:sldMk cId="2152572911" sldId="1995"/>
            <ac:grpSpMk id="74" creationId="{D788610D-BCE1-B8A0-3D7B-1AEBAAA905FF}"/>
          </ac:grpSpMkLst>
        </pc:grpChg>
        <pc:grpChg chg="add mod">
          <ac:chgData name="McHarg, Catherine" userId="88b8f76c-9ae3-4745-88eb-fe0667a22af5" providerId="ADAL" clId="{CA6F3431-AE1E-495F-A75B-7AA93AB5A731}" dt="2025-12-23T10:46:19.171" v="380" actId="962"/>
          <ac:grpSpMkLst>
            <pc:docMk/>
            <pc:sldMk cId="2152572911" sldId="1995"/>
            <ac:grpSpMk id="76" creationId="{91B1931D-E688-4D8E-E6F3-A06535D2FB08}"/>
          </ac:grpSpMkLst>
        </pc:grpChg>
        <pc:grpChg chg="add mod">
          <ac:chgData name="McHarg, Catherine" userId="88b8f76c-9ae3-4745-88eb-fe0667a22af5" providerId="ADAL" clId="{CA6F3431-AE1E-495F-A75B-7AA93AB5A731}" dt="2025-12-23T10:46:18.753" v="379" actId="962"/>
          <ac:grpSpMkLst>
            <pc:docMk/>
            <pc:sldMk cId="2152572911" sldId="1995"/>
            <ac:grpSpMk id="77" creationId="{EFB954B1-49A5-57D2-6746-A5CD18594131}"/>
          </ac:grpSpMkLst>
        </pc:grpChg>
        <pc:grpChg chg="add mod">
          <ac:chgData name="McHarg, Catherine" userId="88b8f76c-9ae3-4745-88eb-fe0667a22af5" providerId="ADAL" clId="{CA6F3431-AE1E-495F-A75B-7AA93AB5A731}" dt="2025-12-23T10:46:18.130" v="378" actId="962"/>
          <ac:grpSpMkLst>
            <pc:docMk/>
            <pc:sldMk cId="2152572911" sldId="1995"/>
            <ac:grpSpMk id="78" creationId="{6C91602D-6AA9-55B4-DE7B-C6A4B35A0AF2}"/>
          </ac:grpSpMkLst>
        </pc:grpChg>
        <pc:grpChg chg="add mod">
          <ac:chgData name="McHarg, Catherine" userId="88b8f76c-9ae3-4745-88eb-fe0667a22af5" providerId="ADAL" clId="{CA6F3431-AE1E-495F-A75B-7AA93AB5A731}" dt="2025-12-23T10:46:17.653" v="377" actId="962"/>
          <ac:grpSpMkLst>
            <pc:docMk/>
            <pc:sldMk cId="2152572911" sldId="1995"/>
            <ac:grpSpMk id="79" creationId="{961DCC9C-123C-5934-BDEF-0EED84D79360}"/>
          </ac:grpSpMkLst>
        </pc:grpChg>
        <pc:grpChg chg="add mod">
          <ac:chgData name="McHarg, Catherine" userId="88b8f76c-9ae3-4745-88eb-fe0667a22af5" providerId="ADAL" clId="{CA6F3431-AE1E-495F-A75B-7AA93AB5A731}" dt="2025-12-23T10:46:17.114" v="376" actId="962"/>
          <ac:grpSpMkLst>
            <pc:docMk/>
            <pc:sldMk cId="2152572911" sldId="1995"/>
            <ac:grpSpMk id="81" creationId="{4F17F6C4-0CE5-1E06-73FE-EAEBFD6B6D07}"/>
          </ac:grpSpMkLst>
        </pc:grpChg>
        <pc:grpChg chg="add mod">
          <ac:chgData name="McHarg, Catherine" userId="88b8f76c-9ae3-4745-88eb-fe0667a22af5" providerId="ADAL" clId="{CA6F3431-AE1E-495F-A75B-7AA93AB5A731}" dt="2025-12-23T10:46:16.587" v="375" actId="962"/>
          <ac:grpSpMkLst>
            <pc:docMk/>
            <pc:sldMk cId="2152572911" sldId="1995"/>
            <ac:grpSpMk id="82" creationId="{4D6F162A-818A-7151-21B8-D3E8A0805471}"/>
          </ac:grpSpMkLst>
        </pc:grpChg>
        <pc:grpChg chg="add mod">
          <ac:chgData name="McHarg, Catherine" userId="88b8f76c-9ae3-4745-88eb-fe0667a22af5" providerId="ADAL" clId="{CA6F3431-AE1E-495F-A75B-7AA93AB5A731}" dt="2025-12-23T10:46:15.753" v="374" actId="962"/>
          <ac:grpSpMkLst>
            <pc:docMk/>
            <pc:sldMk cId="2152572911" sldId="1995"/>
            <ac:grpSpMk id="83" creationId="{91A5D688-9964-7980-FE6E-6D9BA9AA373B}"/>
          </ac:grpSpMkLst>
        </pc:grpChg>
        <pc:grpChg chg="add mod">
          <ac:chgData name="McHarg, Catherine" userId="88b8f76c-9ae3-4745-88eb-fe0667a22af5" providerId="ADAL" clId="{CA6F3431-AE1E-495F-A75B-7AA93AB5A731}" dt="2025-12-23T10:46:15.203" v="373" actId="962"/>
          <ac:grpSpMkLst>
            <pc:docMk/>
            <pc:sldMk cId="2152572911" sldId="1995"/>
            <ac:grpSpMk id="84" creationId="{A494BC00-B5D7-801A-66DD-A21170110A27}"/>
          </ac:grpSpMkLst>
        </pc:grpChg>
        <pc:picChg chg="mod modCrop">
          <ac:chgData name="McHarg, Catherine" userId="88b8f76c-9ae3-4745-88eb-fe0667a22af5" providerId="ADAL" clId="{CA6F3431-AE1E-495F-A75B-7AA93AB5A731}" dt="2025-12-23T10:33:39.921" v="245" actId="1076"/>
          <ac:picMkLst>
            <pc:docMk/>
            <pc:sldMk cId="2152572911" sldId="1995"/>
            <ac:picMk id="4" creationId="{8DF08432-C351-3C06-99CC-D36C649D7776}"/>
          </ac:picMkLst>
        </pc:picChg>
        <pc:cxnChg chg="add mod">
          <ac:chgData name="McHarg, Catherine" userId="88b8f76c-9ae3-4745-88eb-fe0667a22af5" providerId="ADAL" clId="{CA6F3431-AE1E-495F-A75B-7AA93AB5A731}" dt="2025-12-23T10:44:24.738" v="361" actId="164"/>
          <ac:cxnSpMkLst>
            <pc:docMk/>
            <pc:sldMk cId="2152572911" sldId="1995"/>
            <ac:cxnSpMk id="32" creationId="{28F206EF-A328-A511-5B31-905D724F683F}"/>
          </ac:cxnSpMkLst>
        </pc:cxnChg>
        <pc:cxnChg chg="add mod">
          <ac:chgData name="McHarg, Catherine" userId="88b8f76c-9ae3-4745-88eb-fe0667a22af5" providerId="ADAL" clId="{CA6F3431-AE1E-495F-A75B-7AA93AB5A731}" dt="2025-12-23T10:44:18.371" v="360" actId="164"/>
          <ac:cxnSpMkLst>
            <pc:docMk/>
            <pc:sldMk cId="2152572911" sldId="1995"/>
            <ac:cxnSpMk id="33" creationId="{30ECC3FB-2C32-AB79-DBBC-41CD66CD6EEB}"/>
          </ac:cxnSpMkLst>
        </pc:cxnChg>
        <pc:cxnChg chg="add mod">
          <ac:chgData name="McHarg, Catherine" userId="88b8f76c-9ae3-4745-88eb-fe0667a22af5" providerId="ADAL" clId="{CA6F3431-AE1E-495F-A75B-7AA93AB5A731}" dt="2025-12-23T10:44:11.259" v="359" actId="164"/>
          <ac:cxnSpMkLst>
            <pc:docMk/>
            <pc:sldMk cId="2152572911" sldId="1995"/>
            <ac:cxnSpMk id="35" creationId="{A12A1431-EC66-F2EA-1CCB-F794514CB4F5}"/>
          </ac:cxnSpMkLst>
        </pc:cxnChg>
        <pc:cxnChg chg="add mod">
          <ac:chgData name="McHarg, Catherine" userId="88b8f76c-9ae3-4745-88eb-fe0667a22af5" providerId="ADAL" clId="{CA6F3431-AE1E-495F-A75B-7AA93AB5A731}" dt="2025-12-23T10:44:04.875" v="358" actId="164"/>
          <ac:cxnSpMkLst>
            <pc:docMk/>
            <pc:sldMk cId="2152572911" sldId="1995"/>
            <ac:cxnSpMk id="37" creationId="{E6052D3D-4926-91E3-3320-624A433B120F}"/>
          </ac:cxnSpMkLst>
        </pc:cxnChg>
        <pc:cxnChg chg="add mod">
          <ac:chgData name="McHarg, Catherine" userId="88b8f76c-9ae3-4745-88eb-fe0667a22af5" providerId="ADAL" clId="{CA6F3431-AE1E-495F-A75B-7AA93AB5A731}" dt="2025-12-23T10:43:58.005" v="357" actId="14100"/>
          <ac:cxnSpMkLst>
            <pc:docMk/>
            <pc:sldMk cId="2152572911" sldId="1995"/>
            <ac:cxnSpMk id="39" creationId="{2BB6831C-ADC6-4596-5A9E-21FFF0CA19A5}"/>
          </ac:cxnSpMkLst>
        </pc:cxnChg>
        <pc:cxnChg chg="add mod">
          <ac:chgData name="McHarg, Catherine" userId="88b8f76c-9ae3-4745-88eb-fe0667a22af5" providerId="ADAL" clId="{CA6F3431-AE1E-495F-A75B-7AA93AB5A731}" dt="2025-12-23T10:43:39.626" v="355" actId="164"/>
          <ac:cxnSpMkLst>
            <pc:docMk/>
            <pc:sldMk cId="2152572911" sldId="1995"/>
            <ac:cxnSpMk id="42" creationId="{B0243A2D-1062-7485-551E-C19CACB14399}"/>
          </ac:cxnSpMkLst>
        </pc:cxnChg>
        <pc:cxnChg chg="add mod">
          <ac:chgData name="McHarg, Catherine" userId="88b8f76c-9ae3-4745-88eb-fe0667a22af5" providerId="ADAL" clId="{CA6F3431-AE1E-495F-A75B-7AA93AB5A731}" dt="2025-12-23T10:43:39.626" v="355" actId="164"/>
          <ac:cxnSpMkLst>
            <pc:docMk/>
            <pc:sldMk cId="2152572911" sldId="1995"/>
            <ac:cxnSpMk id="44" creationId="{00EF1675-7626-2845-CFB7-DF27A06AB9CC}"/>
          </ac:cxnSpMkLst>
        </pc:cxnChg>
        <pc:cxnChg chg="add mod">
          <ac:chgData name="McHarg, Catherine" userId="88b8f76c-9ae3-4745-88eb-fe0667a22af5" providerId="ADAL" clId="{CA6F3431-AE1E-495F-A75B-7AA93AB5A731}" dt="2025-12-23T10:43:31.156" v="354" actId="164"/>
          <ac:cxnSpMkLst>
            <pc:docMk/>
            <pc:sldMk cId="2152572911" sldId="1995"/>
            <ac:cxnSpMk id="49" creationId="{548865EB-D2C0-1DF0-72E9-1690C1228F52}"/>
          </ac:cxnSpMkLst>
        </pc:cxnChg>
        <pc:cxnChg chg="add mod">
          <ac:chgData name="McHarg, Catherine" userId="88b8f76c-9ae3-4745-88eb-fe0667a22af5" providerId="ADAL" clId="{CA6F3431-AE1E-495F-A75B-7AA93AB5A731}" dt="2025-12-23T10:43:21.726" v="353" actId="164"/>
          <ac:cxnSpMkLst>
            <pc:docMk/>
            <pc:sldMk cId="2152572911" sldId="1995"/>
            <ac:cxnSpMk id="51" creationId="{C061CA65-5D6C-49CD-8428-6A3EF92F68F5}"/>
          </ac:cxnSpMkLst>
        </pc:cxnChg>
        <pc:cxnChg chg="add mod">
          <ac:chgData name="McHarg, Catherine" userId="88b8f76c-9ae3-4745-88eb-fe0667a22af5" providerId="ADAL" clId="{CA6F3431-AE1E-495F-A75B-7AA93AB5A731}" dt="2025-12-23T10:43:21.726" v="353" actId="164"/>
          <ac:cxnSpMkLst>
            <pc:docMk/>
            <pc:sldMk cId="2152572911" sldId="1995"/>
            <ac:cxnSpMk id="52" creationId="{AF6B4CA3-397E-8276-B1A0-8FB9F1C7CA67}"/>
          </ac:cxnSpMkLst>
        </pc:cxnChg>
        <pc:cxnChg chg="add mod">
          <ac:chgData name="McHarg, Catherine" userId="88b8f76c-9ae3-4745-88eb-fe0667a22af5" providerId="ADAL" clId="{CA6F3431-AE1E-495F-A75B-7AA93AB5A731}" dt="2025-12-23T10:43:10.281" v="351" actId="164"/>
          <ac:cxnSpMkLst>
            <pc:docMk/>
            <pc:sldMk cId="2152572911" sldId="1995"/>
            <ac:cxnSpMk id="65" creationId="{FA37DEB7-B5CA-893E-29E0-F1BAFBEF7CA3}"/>
          </ac:cxnSpMkLst>
        </pc:cxnChg>
        <pc:cxnChg chg="add mod">
          <ac:chgData name="McHarg, Catherine" userId="88b8f76c-9ae3-4745-88eb-fe0667a22af5" providerId="ADAL" clId="{CA6F3431-AE1E-495F-A75B-7AA93AB5A731}" dt="2025-12-23T10:43:04.058" v="350" actId="164"/>
          <ac:cxnSpMkLst>
            <pc:docMk/>
            <pc:sldMk cId="2152572911" sldId="1995"/>
            <ac:cxnSpMk id="68" creationId="{48CCE09C-5A9B-73D8-8B3D-1F5B0C37CDF8}"/>
          </ac:cxnSpMkLst>
        </pc:cxnChg>
        <pc:cxnChg chg="add mod">
          <ac:chgData name="McHarg, Catherine" userId="88b8f76c-9ae3-4745-88eb-fe0667a22af5" providerId="ADAL" clId="{CA6F3431-AE1E-495F-A75B-7AA93AB5A731}" dt="2025-12-23T10:42:57.835" v="349" actId="164"/>
          <ac:cxnSpMkLst>
            <pc:docMk/>
            <pc:sldMk cId="2152572911" sldId="1995"/>
            <ac:cxnSpMk id="70" creationId="{0F689006-8F15-AD3B-1FAE-6855BD881103}"/>
          </ac:cxnSpMkLst>
        </pc:cxnChg>
      </pc:sldChg>
      <pc:sldChg chg="modSp add mod">
        <pc:chgData name="McHarg, Catherine" userId="88b8f76c-9ae3-4745-88eb-fe0667a22af5" providerId="ADAL" clId="{CA6F3431-AE1E-495F-A75B-7AA93AB5A731}" dt="2026-01-07T09:21:53.129" v="432" actId="1076"/>
        <pc:sldMkLst>
          <pc:docMk/>
          <pc:sldMk cId="2660945563" sldId="1996"/>
        </pc:sldMkLst>
        <pc:graphicFrameChg chg="mod modGraphic">
          <ac:chgData name="McHarg, Catherine" userId="88b8f76c-9ae3-4745-88eb-fe0667a22af5" providerId="ADAL" clId="{CA6F3431-AE1E-495F-A75B-7AA93AB5A731}" dt="2026-01-07T09:21:53.129" v="432" actId="1076"/>
          <ac:graphicFrameMkLst>
            <pc:docMk/>
            <pc:sldMk cId="2660945563" sldId="1996"/>
            <ac:graphicFrameMk id="3" creationId="{1F866217-7AF2-1D8D-2226-A8B6FAA9E6C5}"/>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B969F94-C859-B74E-8120-19D32CC83F4F}" type="datetimeFigureOut">
              <a:rPr lang="en-US" smtClean="0"/>
              <a:t>1/12/2026</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CF83990-A5BB-0244-AEBF-938B6F8000C9}" type="datetimeFigureOut">
              <a:rPr lang="en-US" smtClean="0"/>
              <a:t>1/12/2026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ustfarm.com/progress/site-diary-12-discovering-our-first-hous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mustfarm.com/post-dig/post-ex-diary-14-exploring-structure-4-part-on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ustfarm.com/progress/site-diary-30-our-houses-what-we-know-and-what-we-dont-part-thre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ustfarm.com/progress/site-diary-30-our-houses-what-we-know-and-what-we-dont-part-thre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ustfarm.com/post-dig/post-ex-diary-21-the-importance-of-visualisation-photography-part-two/"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mustfarm.com/post-dig/post-ex-diary-13-the-must-farm-pile-dwelling-settlement-open-access-antiquity-article/" TargetMode="External"/><Relationship Id="rId4" Type="http://schemas.openxmlformats.org/officeDocument/2006/relationships/hyperlink" Target="https://www.mustfarm.com/progress/site-diary-7-what-is-the-timber-platfor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ustfarm.com/progress/site-diary-38-announcing-our-find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104505306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ustfarm.com/progress/site-diary-31-moving-towards-the-end-of-excava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ustfarm.com/progress/site-diary-32-the-lifespan-of-the-must-farm-settlemen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ustfarm.com/progress/site-diary-33-the-palisade-and-its-constructi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ustfarm.com/progress/site-diary-12-discovering-our-first-hous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ustfarm.com/progress/site-diary-12-discovering-our-first-hous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ustfarm.com/progress/site-diary-30-our-houses-what-we-know-and-what-we-dont-part-thre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ustfarm.com/post-dig/post-ex-diary-21-the-importance-of-visualisation-photography-part-two/"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mustfarm.com/post-dig/post-ex-diary-13-the-must-farm-pile-dwelling-settlement-open-access-antiquity-article/" TargetMode="External"/><Relationship Id="rId4" Type="http://schemas.openxmlformats.org/officeDocument/2006/relationships/hyperlink" Target="https://www.mustfarm.com/progress/site-diary-7-what-is-the-timber-platform/"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ustfarm.com/progress/site-diary-38-announcing-our-find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ustfarm.com/progress/site-diary-31-moving-towards-the-end-of-excavatio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mustfarm.com/progress/site-diary-32-the-lifespan-of-the-must-farm-settlement/"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ustfarm.com/progress/site-diary-33-the-palisade-and-its-constructio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ustfarm.com/progress/site-diary-12-discovering-our-first-hous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ustfarm.com/progress/site-diary-12-discovering-our-first-hous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ustfarm.com/progress/site-diary-30-our-houses-what-we-know-and-what-we-dont-part-thre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ustfarm.com/post-dig/post-ex-diary-21-the-importance-of-visualisation-photography-part-two/"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mustfarm.com/post-dig/post-ex-diary-13-the-must-farm-pile-dwelling-settlement-open-access-antiquity-article/" TargetMode="External"/><Relationship Id="rId4" Type="http://schemas.openxmlformats.org/officeDocument/2006/relationships/hyperlink" Target="https://www.mustfarm.com/progress/site-diary-7-what-is-the-timber-platfor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ustfarm.com/progress/site-diary-38-announcing-our-find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ustfarm.com/post-dig/post-ex-diary-10-specialist-analyses-part-thre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ustfarm.com/progress/site-diary-42-the-archaeology-of-the-settlements-construc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mustfarm.com/progress/site-diary-31-moving-towards-the-end-of-excav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images © Vicki Herring. </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1191526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310947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https://www.mustfarm.com/progress/site-diary-12-discovering-our-first-house/</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https://www.mustfarm.com/post-dig/post-ex-diary-14-exploring-structure-4-part-one/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942950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Images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952457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 CAU </a:t>
            </a:r>
            <a:endParaRPr lang="en-GB" sz="1200" u="sng" kern="1200" dirty="0">
              <a:solidFill>
                <a:schemeClr val="tx1"/>
              </a:solidFill>
              <a:effectLst/>
              <a:latin typeface="+mn-lt"/>
              <a:ea typeface="+mn-ea"/>
              <a:cs typeface="+mn-cs"/>
              <a:hlinkClick r:id="rId3"/>
            </a:endParaRPr>
          </a:p>
          <a:p>
            <a:r>
              <a:rPr lang="en-GB" sz="1200" u="sng" kern="1200" dirty="0">
                <a:solidFill>
                  <a:schemeClr val="tx1"/>
                </a:solidFill>
                <a:effectLst/>
                <a:latin typeface="+mn-lt"/>
                <a:ea typeface="+mn-ea"/>
                <a:cs typeface="+mn-cs"/>
                <a:hlinkClick r:id="rId3"/>
              </a:rPr>
              <a:t>https://www.mustfarm.com/progress/site-diary-30-our-houses-what-we-know-and-what-we-dont-part-three/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343608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Images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779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 CAU </a:t>
            </a:r>
            <a:endParaRPr lang="en-GB" sz="1200" u="sng" kern="1200" dirty="0">
              <a:solidFill>
                <a:schemeClr val="tx1"/>
              </a:solidFill>
              <a:effectLst/>
              <a:latin typeface="+mn-lt"/>
              <a:ea typeface="+mn-ea"/>
              <a:cs typeface="+mn-cs"/>
              <a:hlinkClick r:id="rId3"/>
            </a:endParaRPr>
          </a:p>
          <a:p>
            <a:r>
              <a:rPr lang="en-GB" sz="1200" u="sng" kern="1200" dirty="0">
                <a:solidFill>
                  <a:schemeClr val="tx1"/>
                </a:solidFill>
                <a:effectLst/>
                <a:latin typeface="+mn-lt"/>
                <a:ea typeface="+mn-ea"/>
                <a:cs typeface="+mn-cs"/>
                <a:hlinkClick r:id="rId3"/>
              </a:rPr>
              <a:t>https://www.mustfarm.com/progress/site-diary-30-our-houses-what-we-know-and-what-we-dont-part-three/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05451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Images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82113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https://www.mustfarm.com/post-dig/post-ex-diary-21-the-importance-of-visualisation-photography-part-two/</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https://www.mustfarm.com/progress/site-diary-7-what-is-the-timber-platform/</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5"/>
              </a:rPr>
              <a:t>https://www.mustfarm.com/post-dig/post-ex-diary-13-the-must-farm-pile-dwelling-settlement-open-access-antiquity-article/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488179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a:t>
            </a:r>
            <a:r>
              <a:rPr lang="en-GB" sz="1200" b="1" kern="1200" dirty="0">
                <a:solidFill>
                  <a:schemeClr val="tx1"/>
                </a:solidFill>
                <a:effectLst/>
                <a:latin typeface="+mn-lt"/>
                <a:ea typeface="+mn-ea"/>
                <a:cs typeface="+mn-cs"/>
              </a:rPr>
              <a:t>© CAU</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917923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Image ©CAU</a:t>
            </a:r>
          </a:p>
          <a:p>
            <a:r>
              <a:rPr lang="en-GB" sz="1200" u="sng" kern="1200" dirty="0">
                <a:solidFill>
                  <a:schemeClr val="tx1"/>
                </a:solidFill>
                <a:effectLst/>
                <a:latin typeface="+mn-lt"/>
                <a:ea typeface="+mn-ea"/>
                <a:cs typeface="+mn-cs"/>
                <a:hlinkClick r:id="rId3"/>
              </a:rPr>
              <a:t>https://www.mustfarm.com/progress/site-diary-38-announcing-our-finds/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0462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https://vimeo.com/1045053069</a:t>
            </a:r>
            <a:endParaRPr lang="en-GB" sz="1200" kern="1200" dirty="0">
              <a:solidFill>
                <a:schemeClr val="tx1"/>
              </a:solidFill>
              <a:effectLst/>
              <a:latin typeface="+mn-lt"/>
              <a:ea typeface="+mn-ea"/>
              <a:cs typeface="+mn-cs"/>
            </a:endParaRPr>
          </a:p>
          <a:p>
            <a:endParaRPr lang="en-GB" dirty="0"/>
          </a:p>
          <a:p>
            <a:r>
              <a:rPr lang="en-GB" sz="1200" kern="1200" dirty="0">
                <a:solidFill>
                  <a:schemeClr val="tx1"/>
                </a:solidFill>
                <a:effectLst/>
                <a:latin typeface="+mn-lt"/>
                <a:ea typeface="+mn-ea"/>
                <a:cs typeface="+mn-cs"/>
              </a:rPr>
              <a:t>Duration 8.20 mins</a:t>
            </a:r>
          </a:p>
          <a:p>
            <a:r>
              <a:rPr lang="en-GB" sz="1200" kern="1200" dirty="0">
                <a:solidFill>
                  <a:schemeClr val="tx1"/>
                </a:solidFill>
                <a:effectLst/>
                <a:latin typeface="+mn-lt"/>
                <a:ea typeface="+mn-ea"/>
                <a:cs typeface="+mn-cs"/>
              </a:rPr>
              <a:t>See Teacher Pack for transcription</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482401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https://www.mustfarm.com/progress/site-diary-31-moving-towards-the-end-of-excavation/</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https://www.mustfarm.com/progress/site-diary-32-the-lifespan-of-the-must-farm-settlement/</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1136200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https://www.mustfarm.com/progress/site-diary-33-the-palisade-and-its-construction/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311294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https://www.mustfarm.com/progress/site-diary-12-discovering-our-first-house/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522261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https://www.mustfarm.com/progress/site-diary-12-discovering-our-first-house/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4275314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https://www.mustfarm.com/progress/site-diary-30-our-houses-what-we-know-and-what-we-dont-part-three/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2483744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https://www.mustfarm.com/post-dig/post-ex-diary-21-the-importance-of-visualisation-photography-part-two/</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https://www.mustfarm.com/progress/site-diary-7-what-is-the-timber-platform/</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5"/>
              </a:rPr>
              <a:t>https://www.mustfarm.com/post-dig/post-ex-diary-13-the-must-farm-pile-dwelling-settlement-open-access-antiquity-article/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3869711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2313654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1986085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635F9-052A-A6CC-CFCA-558255F7B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AFE73-CAF1-F2C6-83CF-270A61277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7AFDE-5CBA-0236-9F10-50298CA892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3D3A1026-97AB-702E-71B3-0FA2B0694F15}"/>
              </a:ext>
            </a:extLst>
          </p:cNvPr>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2441353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DCC3E-4143-270C-839A-55991C908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A20CC-BFC9-78B6-DC26-C3C22E8CE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16F17-84C1-7B45-8149-A40D262563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https://www.mustfarm.com/progress/site-diary-38-announcing-our-finds/</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1CE6BB88-5785-17EA-0C7C-BDA674114FFF}"/>
              </a:ext>
            </a:extLst>
          </p:cNvPr>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4220239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Images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883446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53210-8A83-1683-114B-2D3614E71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5AA74-BD59-990F-2166-ABF5CD753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9A17A-856B-0D0A-6F5E-E2EDAE7961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https://www.mustfarm.com/progress/site-diary-31-moving-towards-the-end-of-excavation/</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https://www.mustfarm.com/progress/site-diary-32-the-lifespan-of-the-must-farm-settlement/</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D79476B4-FD9E-9785-4ADB-445612FCDF5A}"/>
              </a:ext>
            </a:extLst>
          </p:cNvPr>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1606271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85A7E-3235-BB68-223F-3A1B48856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020E9-0146-E475-4705-F55A5E36F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3105B-623C-662D-1661-299AFC2D7F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https://www.mustfarm.com/progress/site-diary-33-the-palisade-and-its-construction/</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171761CC-9CB2-768F-7CD3-17C7E9BFC379}"/>
              </a:ext>
            </a:extLst>
          </p:cNvPr>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250175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8164A-BEE3-D31F-CD33-E5248A87E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56809-062A-DCF5-4611-26CBCA11D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D5681-EB7D-C868-D907-0D9F3635FF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https://www.mustfarm.com/progress/site-diary-12-discovering-our-first-house/</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D422D826-0BF5-41D7-5836-8BF974D98EE4}"/>
              </a:ext>
            </a:extLst>
          </p:cNvPr>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1500148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30EC-2A3F-936A-6739-9F7192674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FB319-5BCE-8068-F862-A7458ACA6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46065-887E-21D1-B822-216BF783A8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https://www.mustfarm.com/progress/site-diary-12-discovering-our-first-house/</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37CC4613-2F8E-156A-0FBD-8572BFEC7CC4}"/>
              </a:ext>
            </a:extLst>
          </p:cNvPr>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392914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1FE9F-9716-105E-AAE0-DD07FD627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2DCCC-983C-A7B3-1615-4FEE16C2A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5027A-D2D8-4AB2-C6C1-986BADCA7E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https://www.mustfarm.com/progress/site-diary-30-our-houses-what-we-know-and-what-we-dont-part-three/</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9D3BBA0C-31B8-FD84-3ECE-26797A823749}"/>
              </a:ext>
            </a:extLst>
          </p:cNvPr>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3526587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10FB2-CACC-2C79-42DA-3BFCFF933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C09A2-5DA4-4045-A036-A6E9660D1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4405D-FEA3-1891-3AA2-C50357D220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https://www.mustfarm.com/post-dig/post-ex-diary-21-the-importance-of-visualisation-photography-part-two/</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https://www.mustfarm.com/progress/site-diary-7-what-is-the-timber-platform/</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5"/>
              </a:rPr>
              <a:t>https://www.mustfarm.com/post-dig/post-ex-diary-13-the-must-farm-pile-dwelling-settlement-open-access-antiquity-article/</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7ED1B9B3-DB03-FBB4-EA2D-7CA543A38F7A}"/>
              </a:ext>
            </a:extLst>
          </p:cNvPr>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122609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Images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48977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https://www.mustfarm.com/progress/site-diary-38-announcing-our-finds/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074788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Images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137701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https://www.mustfarm.com/post-dig/post-ex-diary-10-specialist-analyses-part-three/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912273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 Vicki Herring. </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483523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https://www.mustfarm.com/progress/site-diary-42-the-archaeology-of-the-settlements-construction/</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https://www.mustfarm.com/progress/site-diary-31-moving-towards-the-end-of-excavation/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741198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BBEBA0"/>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356492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52629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Group Activity</a:t>
            </a:r>
          </a:p>
        </p:txBody>
      </p:sp>
    </p:spTree>
    <p:extLst>
      <p:ext uri="{BB962C8B-B14F-4D97-AF65-F5344CB8AC3E}">
        <p14:creationId xmlns:p14="http://schemas.microsoft.com/office/powerpoint/2010/main" val="710311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 Individual Activity</a:t>
            </a:r>
          </a:p>
        </p:txBody>
      </p:sp>
    </p:spTree>
    <p:extLst>
      <p:ext uri="{BB962C8B-B14F-4D97-AF65-F5344CB8AC3E}">
        <p14:creationId xmlns:p14="http://schemas.microsoft.com/office/powerpoint/2010/main" val="1885792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chemeClr val="bg1">
                <a:lumMod val="85000"/>
              </a:schemeClr>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chemeClr val="bg1">
                <a:lumMod val="85000"/>
              </a:schemeClr>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03810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BBEBA0"/>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Curriculum Links</a:t>
            </a:r>
          </a:p>
        </p:txBody>
      </p:sp>
    </p:spTree>
    <p:extLst>
      <p:ext uri="{BB962C8B-B14F-4D97-AF65-F5344CB8AC3E}">
        <p14:creationId xmlns:p14="http://schemas.microsoft.com/office/powerpoint/2010/main" val="1150392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3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1767274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5" r:id="rId3"/>
    <p:sldLayoutId id="2147483691" r:id="rId4"/>
    <p:sldLayoutId id="2147483650" r:id="rId5"/>
    <p:sldLayoutId id="2147483683" r:id="rId6"/>
    <p:sldLayoutId id="2147483684" r:id="rId7"/>
    <p:sldLayoutId id="2147483696" r:id="rId8"/>
    <p:sldLayoutId id="2147483673" r:id="rId9"/>
    <p:sldLayoutId id="2147483677" r:id="rId10"/>
    <p:sldLayoutId id="2147483679" r:id="rId11"/>
    <p:sldLayoutId id="2147483680" r:id="rId12"/>
    <p:sldLayoutId id="2147483666" r:id="rId13"/>
    <p:sldLayoutId id="2147483685" r:id="rId14"/>
    <p:sldLayoutId id="2147483697" r:id="rId15"/>
    <p:sldLayoutId id="2147483698" r:id="rId16"/>
    <p:sldLayoutId id="2147483699" r:id="rId17"/>
    <p:sldLayoutId id="2147483700" r:id="rId18"/>
    <p:sldLayoutId id="2147483667" r:id="rId19"/>
    <p:sldLayoutId id="2147483675" r:id="rId20"/>
    <p:sldLayoutId id="2147483671" r:id="rId21"/>
    <p:sldLayoutId id="2147483681" r:id="rId22"/>
    <p:sldLayoutId id="2147483672" r:id="rId23"/>
    <p:sldLayoutId id="2147483701" r:id="rId24"/>
    <p:sldLayoutId id="2147483678" r:id="rId25"/>
    <p:sldLayoutId id="2147483664" r:id="rId26"/>
    <p:sldLayoutId id="2147483663" r:id="rId27"/>
    <p:sldLayoutId id="2147483660" r:id="rId28"/>
    <p:sldLayoutId id="2147483692" r:id="rId29"/>
    <p:sldLayoutId id="2147483682" r:id="rId30"/>
    <p:sldLayoutId id="2147483693" r:id="rId31"/>
    <p:sldLayoutId id="2147483690" r:id="rId32"/>
    <p:sldLayoutId id="2147483694" r:id="rId33"/>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8.jpe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building-must-farm-ppt/" TargetMode="External"/><Relationship Id="rId2" Type="http://schemas.openxmlformats.org/officeDocument/2006/relationships/hyperlink" Target="https://vimeo.com/manage/videos/1045053069" TargetMode="External"/><Relationship Id="rId1" Type="http://schemas.openxmlformats.org/officeDocument/2006/relationships/slideLayout" Target="../slideLayouts/slideLayout8.xml"/><Relationship Id="rId5" Type="http://schemas.openxmlformats.org/officeDocument/2006/relationships/hyperlink" Target="https://historicengland.org.uk/content/docs/education/explorer/must-farm-village-ppt/" TargetMode="External"/><Relationship Id="rId4" Type="http://schemas.openxmlformats.org/officeDocument/2006/relationships/hyperlink" Target="https://historicengland.org.uk/content/docs/education/explorer/must-farm-images-pp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62.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microsoft.com/office/2007/relationships/hdphoto" Target="../media/hdphoto5.wdp"/><Relationship Id="rId5" Type="http://schemas.openxmlformats.org/officeDocument/2006/relationships/image" Target="../media/image64.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6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microsoft.com/office/2007/relationships/hdphoto" Target="../media/hdphoto7.wdp"/><Relationship Id="rId5" Type="http://schemas.openxmlformats.org/officeDocument/2006/relationships/image" Target="../media/image66.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microsoft.com/office/2007/relationships/hdphoto" Target="../media/hdphoto9.wdp"/><Relationship Id="rId5" Type="http://schemas.openxmlformats.org/officeDocument/2006/relationships/image" Target="../media/image68.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hyperlink" Target="https://vimeo.com/1045053069?share=copy&amp;fl=cl&amp;fe=ci"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microsoft.com/office/2007/relationships/hdphoto" Target="../media/hdphoto11.wdp"/><Relationship Id="rId5" Type="http://schemas.openxmlformats.org/officeDocument/2006/relationships/image" Target="../media/image70.png"/><Relationship Id="rId4" Type="http://schemas.microsoft.com/office/2007/relationships/hdphoto" Target="../media/hdphoto10.wdp"/></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microsoft.com/office/2007/relationships/hdphoto" Target="../media/hdphoto13.wdp"/><Relationship Id="rId5" Type="http://schemas.openxmlformats.org/officeDocument/2006/relationships/image" Target="../media/image72.png"/><Relationship Id="rId4" Type="http://schemas.microsoft.com/office/2007/relationships/hdphoto" Target="../media/hdphoto12.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CCA07BA-06E0-5F91-DDEC-8A3D20C98E4B}"/>
              </a:ext>
            </a:extLst>
          </p:cNvPr>
          <p:cNvSpPr>
            <a:spLocks noGrp="1"/>
          </p:cNvSpPr>
          <p:nvPr>
            <p:ph type="title" idx="4294967295"/>
          </p:nvPr>
        </p:nvSpPr>
        <p:spPr>
          <a:xfrm>
            <a:off x="365125" y="2559050"/>
            <a:ext cx="3579813" cy="2665413"/>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Must Farm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Bronze Age Village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Activity 3: How did they build the Bronze Age Village at Must Farm?</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19" name="Picture 18" descr="Reconstruction image of the building of Must Farm in the Bronze Age showing multiple round houses in different stages on construction">
            <a:extLst>
              <a:ext uri="{FF2B5EF4-FFF2-40B4-BE49-F238E27FC236}">
                <a16:creationId xmlns:a16="http://schemas.microsoft.com/office/drawing/2014/main" id="{5EF2FAE3-146E-8767-4977-F7091F52464C}"/>
              </a:ext>
            </a:extLst>
          </p:cNvPr>
          <p:cNvPicPr>
            <a:picLocks noChangeAspect="1"/>
          </p:cNvPicPr>
          <p:nvPr/>
        </p:nvPicPr>
        <p:blipFill>
          <a:blip r:embed="rId3"/>
          <a:srcRect l="898" r="898"/>
          <a:stretch/>
        </p:blipFill>
        <p:spPr>
          <a:xfrm>
            <a:off x="4128158" y="4782438"/>
            <a:ext cx="2394249" cy="2075561"/>
          </a:xfrm>
          <a:prstGeom prst="rect">
            <a:avLst/>
          </a:prstGeom>
          <a:ln>
            <a:solidFill>
              <a:schemeClr val="tx1"/>
            </a:solidFill>
          </a:ln>
        </p:spPr>
      </p:pic>
      <p:pic>
        <p:nvPicPr>
          <p:cNvPr id="21" name="Picture 20" descr="a sharpened point of an oak pile embedded deep in the mud">
            <a:extLst>
              <a:ext uri="{FF2B5EF4-FFF2-40B4-BE49-F238E27FC236}">
                <a16:creationId xmlns:a16="http://schemas.microsoft.com/office/drawing/2014/main" id="{223348C1-AAC3-CADF-7586-D3CAF6D376B5}"/>
              </a:ext>
            </a:extLst>
          </p:cNvPr>
          <p:cNvPicPr>
            <a:picLocks noChangeAspect="1"/>
          </p:cNvPicPr>
          <p:nvPr/>
        </p:nvPicPr>
        <p:blipFill>
          <a:blip r:embed="rId4"/>
          <a:srcRect/>
          <a:stretch/>
        </p:blipFill>
        <p:spPr>
          <a:xfrm>
            <a:off x="6522407" y="4782439"/>
            <a:ext cx="1122841" cy="2075561"/>
          </a:xfrm>
          <a:prstGeom prst="rect">
            <a:avLst/>
          </a:prstGeom>
          <a:ln>
            <a:solidFill>
              <a:schemeClr val="tx1"/>
            </a:solidFill>
          </a:ln>
        </p:spPr>
      </p:pic>
      <p:pic>
        <p:nvPicPr>
          <p:cNvPr id="17" name="Picture 16" descr="a reconstruction vignette showwing 3 me cutting down and stripping trees using tools similar to the artefacts founf at Must Farm">
            <a:extLst>
              <a:ext uri="{FF2B5EF4-FFF2-40B4-BE49-F238E27FC236}">
                <a16:creationId xmlns:a16="http://schemas.microsoft.com/office/drawing/2014/main" id="{469F34BF-F6D6-5B06-A477-12DB24FED560}"/>
              </a:ext>
            </a:extLst>
          </p:cNvPr>
          <p:cNvPicPr>
            <a:picLocks noChangeAspect="1"/>
          </p:cNvPicPr>
          <p:nvPr/>
        </p:nvPicPr>
        <p:blipFill>
          <a:blip r:embed="rId5"/>
          <a:srcRect l="8455" r="8455"/>
          <a:stretch/>
        </p:blipFill>
        <p:spPr>
          <a:xfrm>
            <a:off x="7645248" y="4782438"/>
            <a:ext cx="2447404" cy="2076254"/>
          </a:xfrm>
          <a:prstGeom prst="rect">
            <a:avLst/>
          </a:prstGeom>
          <a:ln>
            <a:solidFill>
              <a:schemeClr val="tx1"/>
            </a:solidFill>
          </a:ln>
        </p:spPr>
      </p:pic>
      <p:pic>
        <p:nvPicPr>
          <p:cNvPr id="23" name="Picture 22" descr="Complete bronze axe with wooden haft still attached in situ at Must farm excavation and as a plan drawing">
            <a:extLst>
              <a:ext uri="{FF2B5EF4-FFF2-40B4-BE49-F238E27FC236}">
                <a16:creationId xmlns:a16="http://schemas.microsoft.com/office/drawing/2014/main" id="{CE7605C2-1E6C-62DA-6DCC-69A213FC6112}"/>
              </a:ext>
            </a:extLst>
          </p:cNvPr>
          <p:cNvPicPr>
            <a:picLocks noChangeAspect="1"/>
          </p:cNvPicPr>
          <p:nvPr/>
        </p:nvPicPr>
        <p:blipFill>
          <a:blip r:embed="rId6"/>
          <a:srcRect/>
          <a:stretch/>
        </p:blipFill>
        <p:spPr>
          <a:xfrm>
            <a:off x="10092652" y="4785526"/>
            <a:ext cx="2072474" cy="2072474"/>
          </a:xfrm>
          <a:prstGeom prst="rect">
            <a:avLst/>
          </a:prstGeom>
          <a:ln>
            <a:solidFill>
              <a:schemeClr val="tx1"/>
            </a:solidFill>
          </a:ln>
        </p:spPr>
      </p:pic>
      <p:pic>
        <p:nvPicPr>
          <p:cNvPr id="11" name="Picture Placeholder 10" descr="reconstruction drawing of the construction of Must Farm Brinze Age village showing perople carrying out different tasks in building the roundhouses">
            <a:extLst>
              <a:ext uri="{FF2B5EF4-FFF2-40B4-BE49-F238E27FC236}">
                <a16:creationId xmlns:a16="http://schemas.microsoft.com/office/drawing/2014/main" id="{853DC7D9-F78E-E8E7-E21C-0F118576B0E2}"/>
              </a:ext>
            </a:extLst>
          </p:cNvPr>
          <p:cNvPicPr>
            <a:picLocks noGrp="1" noChangeAspect="1"/>
          </p:cNvPicPr>
          <p:nvPr>
            <p:ph type="pic" sz="quarter" idx="10"/>
          </p:nvPr>
        </p:nvPicPr>
        <p:blipFill>
          <a:blip r:embed="rId7"/>
          <a:srcRect l="24691" r="24691"/>
          <a:stretch>
            <a:fillRect/>
          </a:stretch>
        </p:blipFill>
        <p:spPr>
          <a:xfrm>
            <a:off x="4122738" y="0"/>
            <a:ext cx="8069262" cy="4781550"/>
          </a:xfrm>
        </p:spPr>
      </p:pic>
    </p:spTree>
    <p:extLst>
      <p:ext uri="{BB962C8B-B14F-4D97-AF65-F5344CB8AC3E}">
        <p14:creationId xmlns:p14="http://schemas.microsoft.com/office/powerpoint/2010/main" val="318445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1497-3889-ED0B-78B0-7638F93A896C}"/>
              </a:ext>
            </a:extLst>
          </p:cNvPr>
          <p:cNvSpPr>
            <a:spLocks noGrp="1"/>
          </p:cNvSpPr>
          <p:nvPr>
            <p:ph type="title"/>
          </p:nvPr>
        </p:nvSpPr>
        <p:spPr/>
        <p:txBody>
          <a:bodyPr/>
          <a:lstStyle/>
          <a:p>
            <a:r>
              <a:rPr lang="en-GB" dirty="0"/>
              <a:t>Pushing in the wooden piles</a:t>
            </a:r>
          </a:p>
        </p:txBody>
      </p:sp>
      <p:pic>
        <p:nvPicPr>
          <p:cNvPr id="8" name="Content Placeholder 7" descr="reconstruction drawing of bronze age people working together to push large wooden poles into the mud">
            <a:extLst>
              <a:ext uri="{FF2B5EF4-FFF2-40B4-BE49-F238E27FC236}">
                <a16:creationId xmlns:a16="http://schemas.microsoft.com/office/drawing/2014/main" id="{110B2FB5-A15C-EC02-C997-816C0AFEFE1A}"/>
              </a:ext>
            </a:extLst>
          </p:cNvPr>
          <p:cNvPicPr>
            <a:picLocks noGrp="1" noChangeAspect="1"/>
          </p:cNvPicPr>
          <p:nvPr>
            <p:ph idx="1"/>
          </p:nvPr>
        </p:nvPicPr>
        <p:blipFill>
          <a:blip r:embed="rId3"/>
          <a:srcRect l="-711" t="33863" r="76867" b="12774"/>
          <a:stretch>
            <a:fillRect/>
          </a:stretch>
        </p:blipFill>
        <p:spPr>
          <a:xfrm>
            <a:off x="137160" y="1126652"/>
            <a:ext cx="7635240" cy="5731348"/>
          </a:xfrm>
        </p:spPr>
      </p:pic>
      <p:pic>
        <p:nvPicPr>
          <p:cNvPr id="3" name="Picture 2">
            <a:extLst>
              <a:ext uri="{FF2B5EF4-FFF2-40B4-BE49-F238E27FC236}">
                <a16:creationId xmlns:a16="http://schemas.microsoft.com/office/drawing/2014/main" id="{73800ED6-1E06-C211-2CE1-72CA7D550BF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8226" y="4143316"/>
            <a:ext cx="2487384" cy="2670279"/>
          </a:xfrm>
          <a:prstGeom prst="rect">
            <a:avLst/>
          </a:prstGeom>
        </p:spPr>
      </p:pic>
      <p:sp>
        <p:nvSpPr>
          <p:cNvPr id="5" name="Picture Placeholder 27" descr="Thought bubble">
            <a:extLst>
              <a:ext uri="{FF2B5EF4-FFF2-40B4-BE49-F238E27FC236}">
                <a16:creationId xmlns:a16="http://schemas.microsoft.com/office/drawing/2014/main" id="{11930D68-6F9D-F314-E374-55F312C2A8A8}"/>
              </a:ext>
              <a:ext uri="{C183D7F6-B498-43B3-948B-1728B52AA6E4}">
                <adec:decorative xmlns:adec="http://schemas.microsoft.com/office/drawing/2017/decorative" val="0"/>
              </a:ext>
            </a:extLst>
          </p:cNvPr>
          <p:cNvSpPr txBox="1">
            <a:spLocks/>
          </p:cNvSpPr>
          <p:nvPr/>
        </p:nvSpPr>
        <p:spPr>
          <a:xfrm flipH="1">
            <a:off x="5412745" y="573903"/>
            <a:ext cx="5410958" cy="3569413"/>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 </a:t>
            </a:r>
          </a:p>
          <a:p>
            <a:pPr algn="ctr"/>
            <a:r>
              <a:rPr lang="en-GB" sz="2000" b="1" dirty="0"/>
              <a:t>How did the artist know that this was how they pushed the large, heavy wooden posts called piles deep into the muddy riverbed?</a:t>
            </a:r>
          </a:p>
          <a:p>
            <a:pPr algn="ctr"/>
            <a:endParaRPr lang="en-US" sz="2000" b="1" dirty="0"/>
          </a:p>
        </p:txBody>
      </p:sp>
    </p:spTree>
    <p:extLst>
      <p:ext uri="{BB962C8B-B14F-4D97-AF65-F5344CB8AC3E}">
        <p14:creationId xmlns:p14="http://schemas.microsoft.com/office/powerpoint/2010/main" val="303002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CC2-BA50-E562-4B7E-B044D19121D7}"/>
              </a:ext>
            </a:extLst>
          </p:cNvPr>
          <p:cNvSpPr>
            <a:spLocks noGrp="1"/>
          </p:cNvSpPr>
          <p:nvPr>
            <p:ph type="title"/>
          </p:nvPr>
        </p:nvSpPr>
        <p:spPr/>
        <p:txBody>
          <a:bodyPr>
            <a:normAutofit fontScale="90000"/>
          </a:bodyPr>
          <a:lstStyle/>
          <a:p>
            <a:r>
              <a:rPr lang="en-GB" dirty="0">
                <a:solidFill>
                  <a:srgbClr val="1B8647"/>
                </a:solidFill>
              </a:rPr>
              <a:t>Piles pushed into the riverbed found during excavation of the Must Farm Bronze Age Village</a:t>
            </a:r>
          </a:p>
        </p:txBody>
      </p:sp>
      <p:pic>
        <p:nvPicPr>
          <p:cNvPr id="8" name="Content Placeholder 7" descr="A person pointing at a wood carving">
            <a:extLst>
              <a:ext uri="{FF2B5EF4-FFF2-40B4-BE49-F238E27FC236}">
                <a16:creationId xmlns:a16="http://schemas.microsoft.com/office/drawing/2014/main" id="{0F43A281-F007-2D23-2781-3EEBE35C177B}"/>
              </a:ext>
            </a:extLst>
          </p:cNvPr>
          <p:cNvPicPr>
            <a:picLocks noGrp="1" noChangeAspect="1"/>
          </p:cNvPicPr>
          <p:nvPr>
            <p:ph idx="1"/>
          </p:nvPr>
        </p:nvPicPr>
        <p:blipFill>
          <a:blip r:embed="rId3"/>
          <a:stretch>
            <a:fillRect/>
          </a:stretch>
        </p:blipFill>
        <p:spPr>
          <a:xfrm>
            <a:off x="357187" y="1470024"/>
            <a:ext cx="3347442" cy="5022850"/>
          </a:xfrm>
        </p:spPr>
      </p:pic>
      <p:pic>
        <p:nvPicPr>
          <p:cNvPr id="5" name="Picture 4" descr="sharpened point at the bottom of one of the piles from the Must Farm rverbed">
            <a:extLst>
              <a:ext uri="{FF2B5EF4-FFF2-40B4-BE49-F238E27FC236}">
                <a16:creationId xmlns:a16="http://schemas.microsoft.com/office/drawing/2014/main" id="{E8ABCDD0-20AB-61EC-699D-888A4035F6F3}"/>
              </a:ext>
            </a:extLst>
          </p:cNvPr>
          <p:cNvPicPr>
            <a:picLocks noChangeAspect="1"/>
          </p:cNvPicPr>
          <p:nvPr/>
        </p:nvPicPr>
        <p:blipFill>
          <a:blip r:embed="rId4"/>
          <a:srcRect/>
          <a:stretch/>
        </p:blipFill>
        <p:spPr>
          <a:xfrm>
            <a:off x="4372355" y="1470024"/>
            <a:ext cx="2976210" cy="5022850"/>
          </a:xfrm>
          <a:prstGeom prst="rect">
            <a:avLst/>
          </a:prstGeom>
          <a:ln>
            <a:solidFill>
              <a:schemeClr val="tx1"/>
            </a:solidFill>
          </a:ln>
        </p:spPr>
      </p:pic>
      <p:pic>
        <p:nvPicPr>
          <p:cNvPr id="7" name="Picture 6" descr="A pman standingnext to an excavated wooden pile to show how deeply it goes into the mud">
            <a:extLst>
              <a:ext uri="{FF2B5EF4-FFF2-40B4-BE49-F238E27FC236}">
                <a16:creationId xmlns:a16="http://schemas.microsoft.com/office/drawing/2014/main" id="{9EB4DC6A-4DD0-0FB1-FF67-9773A609AC37}"/>
              </a:ext>
            </a:extLst>
          </p:cNvPr>
          <p:cNvPicPr>
            <a:picLocks noChangeAspect="1"/>
          </p:cNvPicPr>
          <p:nvPr/>
        </p:nvPicPr>
        <p:blipFill>
          <a:blip r:embed="rId5" cstate="email">
            <a:extLst>
              <a:ext uri="{28A0092B-C50C-407E-A947-70E740481C1C}">
                <a14:useLocalDpi xmlns:a14="http://schemas.microsoft.com/office/drawing/2010/main"/>
              </a:ext>
            </a:extLst>
          </a:blip>
          <a:srcRect b="-1"/>
          <a:stretch>
            <a:fillRect/>
          </a:stretch>
        </p:blipFill>
        <p:spPr>
          <a:xfrm>
            <a:off x="8016291" y="1470024"/>
            <a:ext cx="2976210" cy="5022850"/>
          </a:xfrm>
          <a:prstGeom prst="rect">
            <a:avLst/>
          </a:prstGeom>
          <a:ln>
            <a:solidFill>
              <a:schemeClr val="tx1"/>
            </a:solidFill>
          </a:ln>
        </p:spPr>
      </p:pic>
    </p:spTree>
    <p:extLst>
      <p:ext uri="{BB962C8B-B14F-4D97-AF65-F5344CB8AC3E}">
        <p14:creationId xmlns:p14="http://schemas.microsoft.com/office/powerpoint/2010/main" val="1542606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6C22-E248-505C-AAB7-5C37438F1B6B}"/>
              </a:ext>
            </a:extLst>
          </p:cNvPr>
          <p:cNvSpPr>
            <a:spLocks noGrp="1"/>
          </p:cNvSpPr>
          <p:nvPr>
            <p:ph type="title"/>
          </p:nvPr>
        </p:nvSpPr>
        <p:spPr/>
        <p:txBody>
          <a:bodyPr/>
          <a:lstStyle/>
          <a:p>
            <a:r>
              <a:rPr lang="en-GB" dirty="0"/>
              <a:t>Adding the Rafters</a:t>
            </a:r>
          </a:p>
        </p:txBody>
      </p:sp>
      <p:pic>
        <p:nvPicPr>
          <p:cNvPr id="8" name="Content Placeholder 7" descr="reconstruction drawing of the building of a roundhouse">
            <a:extLst>
              <a:ext uri="{FF2B5EF4-FFF2-40B4-BE49-F238E27FC236}">
                <a16:creationId xmlns:a16="http://schemas.microsoft.com/office/drawing/2014/main" id="{F3CE4E80-8AE1-FB31-F773-DD4E0C79A621}"/>
              </a:ext>
            </a:extLst>
          </p:cNvPr>
          <p:cNvPicPr>
            <a:picLocks noGrp="1" noChangeAspect="1"/>
          </p:cNvPicPr>
          <p:nvPr>
            <p:ph idx="1"/>
          </p:nvPr>
        </p:nvPicPr>
        <p:blipFill>
          <a:blip r:embed="rId3"/>
          <a:srcRect l="69535" t="-573" r="7" b="573"/>
          <a:stretch>
            <a:fillRect/>
          </a:stretch>
        </p:blipFill>
        <p:spPr>
          <a:xfrm>
            <a:off x="199357" y="1073107"/>
            <a:ext cx="5738813" cy="5651259"/>
          </a:xfrm>
          <a:ln>
            <a:solidFill>
              <a:schemeClr val="tx1"/>
            </a:solidFill>
          </a:ln>
        </p:spPr>
      </p:pic>
      <p:pic>
        <p:nvPicPr>
          <p:cNvPr id="3" name="Picture 2">
            <a:extLst>
              <a:ext uri="{FF2B5EF4-FFF2-40B4-BE49-F238E27FC236}">
                <a16:creationId xmlns:a16="http://schemas.microsoft.com/office/drawing/2014/main" id="{9B515B02-A6F0-D286-E373-B146379DD4B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1444" y="4086455"/>
            <a:ext cx="2487384" cy="2670279"/>
          </a:xfrm>
          <a:prstGeom prst="rect">
            <a:avLst/>
          </a:prstGeom>
        </p:spPr>
      </p:pic>
      <p:sp>
        <p:nvSpPr>
          <p:cNvPr id="5" name="Picture Placeholder 27" descr="Thought bubble">
            <a:extLst>
              <a:ext uri="{FF2B5EF4-FFF2-40B4-BE49-F238E27FC236}">
                <a16:creationId xmlns:a16="http://schemas.microsoft.com/office/drawing/2014/main" id="{E080BD74-1C79-30C0-8784-A70BBE10694E}"/>
              </a:ext>
              <a:ext uri="{C183D7F6-B498-43B3-948B-1728B52AA6E4}">
                <adec:decorative xmlns:adec="http://schemas.microsoft.com/office/drawing/2017/decorative" val="0"/>
              </a:ext>
            </a:extLst>
          </p:cNvPr>
          <p:cNvSpPr txBox="1">
            <a:spLocks/>
          </p:cNvSpPr>
          <p:nvPr/>
        </p:nvSpPr>
        <p:spPr>
          <a:xfrm flipH="1">
            <a:off x="5780340" y="552844"/>
            <a:ext cx="4974078" cy="3345893"/>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 </a:t>
            </a:r>
          </a:p>
          <a:p>
            <a:pPr algn="ctr"/>
            <a:r>
              <a:rPr lang="en-GB" sz="2000" b="1" dirty="0"/>
              <a:t>How did the artist know that the houses were round and had conical roofs supported by wooden poles as rafters ?</a:t>
            </a:r>
          </a:p>
          <a:p>
            <a:pPr algn="ctr"/>
            <a:endParaRPr lang="en-US" sz="2000" b="1" dirty="0"/>
          </a:p>
        </p:txBody>
      </p:sp>
    </p:spTree>
    <p:extLst>
      <p:ext uri="{BB962C8B-B14F-4D97-AF65-F5344CB8AC3E}">
        <p14:creationId xmlns:p14="http://schemas.microsoft.com/office/powerpoint/2010/main" val="191499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7BD2-3AE8-C37C-1611-635F5514E550}"/>
              </a:ext>
            </a:extLst>
          </p:cNvPr>
          <p:cNvSpPr>
            <a:spLocks noGrp="1"/>
          </p:cNvSpPr>
          <p:nvPr>
            <p:ph type="title"/>
          </p:nvPr>
        </p:nvSpPr>
        <p:spPr/>
        <p:txBody>
          <a:bodyPr>
            <a:normAutofit fontScale="90000"/>
          </a:bodyPr>
          <a:lstStyle/>
          <a:p>
            <a:r>
              <a:rPr lang="en-GB" dirty="0">
                <a:solidFill>
                  <a:srgbClr val="1B8647"/>
                </a:solidFill>
              </a:rPr>
              <a:t>Position of the wooden piles from the excavation of the Must Farm Bronze Age Village</a:t>
            </a:r>
          </a:p>
        </p:txBody>
      </p:sp>
      <p:pic>
        <p:nvPicPr>
          <p:cNvPr id="17" name="Content Placeholder 16" descr="A group of sticks in the snow">
            <a:extLst>
              <a:ext uri="{FF2B5EF4-FFF2-40B4-BE49-F238E27FC236}">
                <a16:creationId xmlns:a16="http://schemas.microsoft.com/office/drawing/2014/main" id="{F915FD7B-8FBA-FE23-5C82-10EB7181F1B5}"/>
              </a:ext>
            </a:extLst>
          </p:cNvPr>
          <p:cNvPicPr>
            <a:picLocks noGrp="1" noChangeAspect="1"/>
          </p:cNvPicPr>
          <p:nvPr>
            <p:ph idx="1"/>
          </p:nvPr>
        </p:nvPicPr>
        <p:blipFill>
          <a:blip r:embed="rId3"/>
          <a:stretch>
            <a:fillRect/>
          </a:stretch>
        </p:blipFill>
        <p:spPr>
          <a:xfrm>
            <a:off x="1541524" y="1161288"/>
            <a:ext cx="8306347" cy="5347279"/>
          </a:xfrm>
        </p:spPr>
      </p:pic>
      <p:grpSp>
        <p:nvGrpSpPr>
          <p:cNvPr id="3" name="Washi" descr="Washi tape">
            <a:extLst>
              <a:ext uri="{FF2B5EF4-FFF2-40B4-BE49-F238E27FC236}">
                <a16:creationId xmlns:a16="http://schemas.microsoft.com/office/drawing/2014/main" id="{7A909EC8-FE64-0400-1D32-41152F7EDC1D}"/>
              </a:ext>
            </a:extLst>
          </p:cNvPr>
          <p:cNvGrpSpPr/>
          <p:nvPr/>
        </p:nvGrpSpPr>
        <p:grpSpPr>
          <a:xfrm>
            <a:off x="8718432" y="1975104"/>
            <a:ext cx="1303392" cy="568858"/>
            <a:chOff x="7291968" y="1187764"/>
            <a:chExt cx="1760422" cy="568858"/>
          </a:xfrm>
        </p:grpSpPr>
        <p:sp>
          <p:nvSpPr>
            <p:cNvPr id="5" name="Picture 9">
              <a:extLst>
                <a:ext uri="{FF2B5EF4-FFF2-40B4-BE49-F238E27FC236}">
                  <a16:creationId xmlns:a16="http://schemas.microsoft.com/office/drawing/2014/main" id="{8E937D6A-057F-0952-7038-4B21371C694B}"/>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25244"/>
            </a:solidFill>
            <a:ln w="6793" cap="flat">
              <a:noFill/>
              <a:prstDash val="solid"/>
              <a:miter/>
            </a:ln>
          </p:spPr>
          <p:txBody>
            <a:bodyPr rtlCol="0" anchor="ctr"/>
            <a:lstStyle/>
            <a:p>
              <a:endParaRPr lang="en-US" dirty="0"/>
            </a:p>
          </p:txBody>
        </p:sp>
        <p:sp>
          <p:nvSpPr>
            <p:cNvPr id="6" name="Text Placeholder">
              <a:extLst>
                <a:ext uri="{FF2B5EF4-FFF2-40B4-BE49-F238E27FC236}">
                  <a16:creationId xmlns:a16="http://schemas.microsoft.com/office/drawing/2014/main" id="{A258E19D-47E9-82EE-7248-6715964F8AC1}"/>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Palisade</a:t>
              </a:r>
            </a:p>
          </p:txBody>
        </p:sp>
      </p:grpSp>
      <p:grpSp>
        <p:nvGrpSpPr>
          <p:cNvPr id="7" name="Washi" descr="Washi tape">
            <a:extLst>
              <a:ext uri="{FF2B5EF4-FFF2-40B4-BE49-F238E27FC236}">
                <a16:creationId xmlns:a16="http://schemas.microsoft.com/office/drawing/2014/main" id="{22A9EF05-FF91-9910-E201-E9B196F5C965}"/>
              </a:ext>
            </a:extLst>
          </p:cNvPr>
          <p:cNvGrpSpPr/>
          <p:nvPr/>
        </p:nvGrpSpPr>
        <p:grpSpPr>
          <a:xfrm>
            <a:off x="2125237" y="3154737"/>
            <a:ext cx="1267951" cy="548526"/>
            <a:chOff x="7229093" y="392172"/>
            <a:chExt cx="1699655" cy="548526"/>
          </a:xfrm>
          <a:solidFill>
            <a:srgbClr val="4786ED"/>
          </a:solidFill>
        </p:grpSpPr>
        <p:sp>
          <p:nvSpPr>
            <p:cNvPr id="8" name="Picture 9">
              <a:extLst>
                <a:ext uri="{FF2B5EF4-FFF2-40B4-BE49-F238E27FC236}">
                  <a16:creationId xmlns:a16="http://schemas.microsoft.com/office/drawing/2014/main" id="{7BA70DAC-CFCD-07FF-CCAA-ADAC79D72831}"/>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grpFill/>
            <a:ln w="9257" cap="flat">
              <a:noFill/>
              <a:prstDash val="solid"/>
              <a:miter/>
            </a:ln>
          </p:spPr>
          <p:txBody>
            <a:bodyPr rtlCol="0" anchor="ctr"/>
            <a:lstStyle/>
            <a:p>
              <a:endParaRPr lang="en-US" dirty="0">
                <a:solidFill>
                  <a:srgbClr val="000000"/>
                </a:solidFill>
              </a:endParaRPr>
            </a:p>
          </p:txBody>
        </p:sp>
        <p:sp>
          <p:nvSpPr>
            <p:cNvPr id="9" name="Text Placeholder">
              <a:extLst>
                <a:ext uri="{FF2B5EF4-FFF2-40B4-BE49-F238E27FC236}">
                  <a16:creationId xmlns:a16="http://schemas.microsoft.com/office/drawing/2014/main" id="{BBAD8CA5-3222-F3B5-9C53-93A0AFD541EE}"/>
                </a:ext>
              </a:extLst>
            </p:cNvPr>
            <p:cNvSpPr txBox="1">
              <a:spLocks/>
            </p:cNvSpPr>
            <p:nvPr/>
          </p:nvSpPr>
          <p:spPr>
            <a:xfrm rot="21383919">
              <a:off x="7299090" y="482689"/>
              <a:ext cx="1457889" cy="29337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rPr>
                <a:t>Outer Ring</a:t>
              </a:r>
            </a:p>
          </p:txBody>
        </p:sp>
      </p:grpSp>
      <p:grpSp>
        <p:nvGrpSpPr>
          <p:cNvPr id="12" name="Washi" descr="Washi tape">
            <a:extLst>
              <a:ext uri="{FF2B5EF4-FFF2-40B4-BE49-F238E27FC236}">
                <a16:creationId xmlns:a16="http://schemas.microsoft.com/office/drawing/2014/main" id="{A70F69AA-F64B-F37E-9F9F-D5BF7FDCF159}"/>
              </a:ext>
            </a:extLst>
          </p:cNvPr>
          <p:cNvGrpSpPr/>
          <p:nvPr/>
        </p:nvGrpSpPr>
        <p:grpSpPr>
          <a:xfrm>
            <a:off x="5623579" y="2166252"/>
            <a:ext cx="1267950" cy="548526"/>
            <a:chOff x="7229093" y="392172"/>
            <a:chExt cx="1699655" cy="548526"/>
          </a:xfrm>
          <a:solidFill>
            <a:srgbClr val="65DCB3"/>
          </a:solidFill>
        </p:grpSpPr>
        <p:sp>
          <p:nvSpPr>
            <p:cNvPr id="13" name="Picture 9">
              <a:extLst>
                <a:ext uri="{FF2B5EF4-FFF2-40B4-BE49-F238E27FC236}">
                  <a16:creationId xmlns:a16="http://schemas.microsoft.com/office/drawing/2014/main" id="{2F1FA43D-8349-D500-E5D8-1C65D53F3BE5}"/>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grpFill/>
            <a:ln w="9257" cap="flat">
              <a:noFill/>
              <a:prstDash val="solid"/>
              <a:miter/>
            </a:ln>
          </p:spPr>
          <p:txBody>
            <a:bodyPr rtlCol="0" anchor="ctr"/>
            <a:lstStyle/>
            <a:p>
              <a:endParaRPr lang="en-US" dirty="0">
                <a:solidFill>
                  <a:srgbClr val="000000"/>
                </a:solidFill>
              </a:endParaRPr>
            </a:p>
          </p:txBody>
        </p:sp>
        <p:sp>
          <p:nvSpPr>
            <p:cNvPr id="14" name="Text Placeholder">
              <a:extLst>
                <a:ext uri="{FF2B5EF4-FFF2-40B4-BE49-F238E27FC236}">
                  <a16:creationId xmlns:a16="http://schemas.microsoft.com/office/drawing/2014/main" id="{D400BC5B-83D1-63D5-4949-6F2539FED74A}"/>
                </a:ext>
              </a:extLst>
            </p:cNvPr>
            <p:cNvSpPr txBox="1">
              <a:spLocks/>
            </p:cNvSpPr>
            <p:nvPr/>
          </p:nvSpPr>
          <p:spPr>
            <a:xfrm rot="21383919">
              <a:off x="7299090" y="482689"/>
              <a:ext cx="1457889" cy="29337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rPr>
                <a:t>Inner Ring</a:t>
              </a:r>
            </a:p>
          </p:txBody>
        </p:sp>
      </p:grpSp>
      <p:grpSp>
        <p:nvGrpSpPr>
          <p:cNvPr id="18" name="Washi" descr="Washi tape">
            <a:extLst>
              <a:ext uri="{FF2B5EF4-FFF2-40B4-BE49-F238E27FC236}">
                <a16:creationId xmlns:a16="http://schemas.microsoft.com/office/drawing/2014/main" id="{4AB04C1E-DF6A-DC1A-3302-70B80DC7D913}"/>
              </a:ext>
            </a:extLst>
          </p:cNvPr>
          <p:cNvGrpSpPr/>
          <p:nvPr/>
        </p:nvGrpSpPr>
        <p:grpSpPr>
          <a:xfrm>
            <a:off x="6891529" y="5483352"/>
            <a:ext cx="1303392" cy="568858"/>
            <a:chOff x="7291968" y="1187764"/>
            <a:chExt cx="1760422" cy="568858"/>
          </a:xfrm>
          <a:solidFill>
            <a:srgbClr val="F8BB25"/>
          </a:solidFill>
        </p:grpSpPr>
        <p:sp>
          <p:nvSpPr>
            <p:cNvPr id="19" name="Picture 9">
              <a:extLst>
                <a:ext uri="{FF2B5EF4-FFF2-40B4-BE49-F238E27FC236}">
                  <a16:creationId xmlns:a16="http://schemas.microsoft.com/office/drawing/2014/main" id="{9ACAA3B1-2820-F0CA-6632-F85060B6429B}"/>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grpFill/>
            <a:ln w="6793" cap="flat">
              <a:noFill/>
              <a:prstDash val="solid"/>
              <a:miter/>
            </a:ln>
          </p:spPr>
          <p:txBody>
            <a:bodyPr rtlCol="0" anchor="ctr"/>
            <a:lstStyle/>
            <a:p>
              <a:endParaRPr lang="en-US" dirty="0"/>
            </a:p>
          </p:txBody>
        </p:sp>
        <p:sp>
          <p:nvSpPr>
            <p:cNvPr id="20" name="Text Placeholder">
              <a:extLst>
                <a:ext uri="{FF2B5EF4-FFF2-40B4-BE49-F238E27FC236}">
                  <a16:creationId xmlns:a16="http://schemas.microsoft.com/office/drawing/2014/main" id="{36D498ED-9CE9-12C9-707E-D5795F7301FB}"/>
                </a:ext>
              </a:extLst>
            </p:cNvPr>
            <p:cNvSpPr txBox="1">
              <a:spLocks/>
            </p:cNvSpPr>
            <p:nvPr/>
          </p:nvSpPr>
          <p:spPr>
            <a:xfrm>
              <a:off x="7410140" y="1287144"/>
              <a:ext cx="1457889" cy="29337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Rafters</a:t>
              </a:r>
            </a:p>
          </p:txBody>
        </p:sp>
      </p:grpSp>
    </p:spTree>
    <p:extLst>
      <p:ext uri="{BB962C8B-B14F-4D97-AF65-F5344CB8AC3E}">
        <p14:creationId xmlns:p14="http://schemas.microsoft.com/office/powerpoint/2010/main" val="107176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A624-2880-E0F5-FE52-E1842893FEC5}"/>
              </a:ext>
            </a:extLst>
          </p:cNvPr>
          <p:cNvSpPr>
            <a:spLocks noGrp="1"/>
          </p:cNvSpPr>
          <p:nvPr>
            <p:ph type="title"/>
          </p:nvPr>
        </p:nvSpPr>
        <p:spPr/>
        <p:txBody>
          <a:bodyPr/>
          <a:lstStyle/>
          <a:p>
            <a:r>
              <a:rPr lang="en-GB" dirty="0"/>
              <a:t>Adding the roof</a:t>
            </a:r>
          </a:p>
        </p:txBody>
      </p:sp>
      <p:pic>
        <p:nvPicPr>
          <p:cNvPr id="8" name="Content Placeholder 7" descr="reconstruction drawing of of Bronze AGe people adding turf and thatch to the roof of a roundhouse">
            <a:extLst>
              <a:ext uri="{FF2B5EF4-FFF2-40B4-BE49-F238E27FC236}">
                <a16:creationId xmlns:a16="http://schemas.microsoft.com/office/drawing/2014/main" id="{3A6FC864-9404-9B3C-9FAA-33FB41262770}"/>
              </a:ext>
            </a:extLst>
          </p:cNvPr>
          <p:cNvPicPr>
            <a:picLocks noGrp="1" noChangeAspect="1"/>
          </p:cNvPicPr>
          <p:nvPr>
            <p:ph idx="1"/>
          </p:nvPr>
        </p:nvPicPr>
        <p:blipFill>
          <a:blip r:embed="rId3"/>
          <a:srcRect/>
          <a:stretch/>
        </p:blipFill>
        <p:spPr>
          <a:xfrm>
            <a:off x="357187" y="1075414"/>
            <a:ext cx="6495558" cy="5644688"/>
          </a:xfrm>
        </p:spPr>
      </p:pic>
      <p:pic>
        <p:nvPicPr>
          <p:cNvPr id="3" name="Picture 2">
            <a:extLst>
              <a:ext uri="{FF2B5EF4-FFF2-40B4-BE49-F238E27FC236}">
                <a16:creationId xmlns:a16="http://schemas.microsoft.com/office/drawing/2014/main" id="{A78A06F7-FEDF-56D8-88E9-3B2FB49786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4669" y="4187721"/>
            <a:ext cx="2487384" cy="2670279"/>
          </a:xfrm>
          <a:prstGeom prst="rect">
            <a:avLst/>
          </a:prstGeom>
        </p:spPr>
      </p:pic>
      <p:sp>
        <p:nvSpPr>
          <p:cNvPr id="6" name="Picture Placeholder 27" descr="Thought bubble">
            <a:extLst>
              <a:ext uri="{FF2B5EF4-FFF2-40B4-BE49-F238E27FC236}">
                <a16:creationId xmlns:a16="http://schemas.microsoft.com/office/drawing/2014/main" id="{B02D9183-08CB-214E-FFBE-087422148883}"/>
              </a:ext>
              <a:ext uri="{C183D7F6-B498-43B3-948B-1728B52AA6E4}">
                <adec:decorative xmlns:adec="http://schemas.microsoft.com/office/drawing/2017/decorative" val="0"/>
              </a:ext>
            </a:extLst>
          </p:cNvPr>
          <p:cNvSpPr txBox="1">
            <a:spLocks/>
          </p:cNvSpPr>
          <p:nvPr/>
        </p:nvSpPr>
        <p:spPr>
          <a:xfrm flipH="1">
            <a:off x="7041030" y="609600"/>
            <a:ext cx="3907278" cy="3467813"/>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 </a:t>
            </a:r>
          </a:p>
          <a:p>
            <a:pPr algn="ctr"/>
            <a:r>
              <a:rPr lang="en-GB" sz="2000" b="1" dirty="0"/>
              <a:t>How did the artist know they used straw and turf to make the roof waterproof?</a:t>
            </a:r>
          </a:p>
          <a:p>
            <a:pPr algn="ctr"/>
            <a:endParaRPr lang="en-US" sz="2000" b="1" dirty="0"/>
          </a:p>
        </p:txBody>
      </p:sp>
    </p:spTree>
    <p:extLst>
      <p:ext uri="{BB962C8B-B14F-4D97-AF65-F5344CB8AC3E}">
        <p14:creationId xmlns:p14="http://schemas.microsoft.com/office/powerpoint/2010/main" val="378044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8E952-531F-DCBB-F672-89F9D058BC44}"/>
              </a:ext>
            </a:extLst>
          </p:cNvPr>
          <p:cNvSpPr>
            <a:spLocks noGrp="1"/>
          </p:cNvSpPr>
          <p:nvPr>
            <p:ph type="title"/>
          </p:nvPr>
        </p:nvSpPr>
        <p:spPr/>
        <p:txBody>
          <a:bodyPr>
            <a:normAutofit fontScale="90000"/>
          </a:bodyPr>
          <a:lstStyle/>
          <a:p>
            <a:r>
              <a:rPr lang="en-GB" dirty="0">
                <a:solidFill>
                  <a:srgbClr val="1B8647"/>
                </a:solidFill>
              </a:rPr>
              <a:t>Lots of burnt turf was found during the excavation at Must Farm Bronze Age Village</a:t>
            </a:r>
          </a:p>
        </p:txBody>
      </p:sp>
      <p:pic>
        <p:nvPicPr>
          <p:cNvPr id="6" name="Content Placeholder 5" descr="A close-up of a piece of paper on a rock">
            <a:extLst>
              <a:ext uri="{FF2B5EF4-FFF2-40B4-BE49-F238E27FC236}">
                <a16:creationId xmlns:a16="http://schemas.microsoft.com/office/drawing/2014/main" id="{F1B60C7F-9195-19C3-13C6-59A3827BE484}"/>
              </a:ext>
            </a:extLst>
          </p:cNvPr>
          <p:cNvPicPr>
            <a:picLocks noGrp="1" noChangeAspect="1"/>
          </p:cNvPicPr>
          <p:nvPr>
            <p:ph idx="1"/>
          </p:nvPr>
        </p:nvPicPr>
        <p:blipFill>
          <a:blip r:embed="rId3"/>
          <a:stretch>
            <a:fillRect/>
          </a:stretch>
        </p:blipFill>
        <p:spPr>
          <a:xfrm>
            <a:off x="1849821" y="1300441"/>
            <a:ext cx="8082455" cy="5392513"/>
          </a:xfrm>
        </p:spPr>
      </p:pic>
    </p:spTree>
    <p:extLst>
      <p:ext uri="{BB962C8B-B14F-4D97-AF65-F5344CB8AC3E}">
        <p14:creationId xmlns:p14="http://schemas.microsoft.com/office/powerpoint/2010/main" val="331749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construction drawing of a Bronze Age person adding clay to the roof of the roundhouse">
            <a:extLst>
              <a:ext uri="{FF2B5EF4-FFF2-40B4-BE49-F238E27FC236}">
                <a16:creationId xmlns:a16="http://schemas.microsoft.com/office/drawing/2014/main" id="{A855020E-2B36-6400-40FE-810A8C0F0E09}"/>
              </a:ext>
            </a:extLst>
          </p:cNvPr>
          <p:cNvPicPr>
            <a:picLocks noGrp="1" noChangeAspect="1"/>
          </p:cNvPicPr>
          <p:nvPr>
            <p:ph idx="1"/>
          </p:nvPr>
        </p:nvPicPr>
        <p:blipFill>
          <a:blip r:embed="rId3"/>
          <a:srcRect/>
          <a:stretch/>
        </p:blipFill>
        <p:spPr>
          <a:xfrm>
            <a:off x="357187" y="414490"/>
            <a:ext cx="8137589" cy="6105635"/>
          </a:xfrm>
        </p:spPr>
      </p:pic>
      <p:sp>
        <p:nvSpPr>
          <p:cNvPr id="2" name="Title 1">
            <a:extLst>
              <a:ext uri="{FF2B5EF4-FFF2-40B4-BE49-F238E27FC236}">
                <a16:creationId xmlns:a16="http://schemas.microsoft.com/office/drawing/2014/main" id="{A70DB554-A403-96D8-43D8-EF3DF5AA22F3}"/>
              </a:ext>
            </a:extLst>
          </p:cNvPr>
          <p:cNvSpPr>
            <a:spLocks noGrp="1"/>
          </p:cNvSpPr>
          <p:nvPr>
            <p:ph type="title"/>
          </p:nvPr>
        </p:nvSpPr>
        <p:spPr/>
        <p:txBody>
          <a:bodyPr/>
          <a:lstStyle/>
          <a:p>
            <a:r>
              <a:rPr lang="en-GB" dirty="0"/>
              <a:t>Adding clay to the roof</a:t>
            </a:r>
          </a:p>
        </p:txBody>
      </p:sp>
      <p:pic>
        <p:nvPicPr>
          <p:cNvPr id="3" name="Picture 2">
            <a:extLst>
              <a:ext uri="{FF2B5EF4-FFF2-40B4-BE49-F238E27FC236}">
                <a16:creationId xmlns:a16="http://schemas.microsoft.com/office/drawing/2014/main" id="{9A731FD2-AD1D-8A84-3678-B04402071F2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9672" y="4161539"/>
            <a:ext cx="2487384" cy="2670279"/>
          </a:xfrm>
          <a:prstGeom prst="rect">
            <a:avLst/>
          </a:prstGeom>
        </p:spPr>
      </p:pic>
      <p:sp>
        <p:nvSpPr>
          <p:cNvPr id="5" name="Picture Placeholder 27" descr="Thought bubble">
            <a:extLst>
              <a:ext uri="{FF2B5EF4-FFF2-40B4-BE49-F238E27FC236}">
                <a16:creationId xmlns:a16="http://schemas.microsoft.com/office/drawing/2014/main" id="{854B1AD1-389C-B7BA-45F3-2F8EE39880F6}"/>
              </a:ext>
              <a:ext uri="{C183D7F6-B498-43B3-948B-1728B52AA6E4}">
                <adec:decorative xmlns:adec="http://schemas.microsoft.com/office/drawing/2017/decorative" val="0"/>
              </a:ext>
            </a:extLst>
          </p:cNvPr>
          <p:cNvSpPr txBox="1">
            <a:spLocks/>
          </p:cNvSpPr>
          <p:nvPr/>
        </p:nvSpPr>
        <p:spPr>
          <a:xfrm flipH="1">
            <a:off x="6990952" y="720270"/>
            <a:ext cx="3528454" cy="313548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 </a:t>
            </a:r>
          </a:p>
          <a:p>
            <a:pPr algn="ctr"/>
            <a:r>
              <a:rPr lang="en-GB" sz="2000" b="1" dirty="0"/>
              <a:t>How did the artist know they added clay to the top of the roof to act as a sort of chimney?</a:t>
            </a:r>
          </a:p>
          <a:p>
            <a:pPr algn="ctr"/>
            <a:endParaRPr lang="en-US" sz="2000" b="1" dirty="0"/>
          </a:p>
        </p:txBody>
      </p:sp>
    </p:spTree>
    <p:extLst>
      <p:ext uri="{BB962C8B-B14F-4D97-AF65-F5344CB8AC3E}">
        <p14:creationId xmlns:p14="http://schemas.microsoft.com/office/powerpoint/2010/main" val="73834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91E7-88E0-F1FF-3FF3-F84CBAEA0CA7}"/>
              </a:ext>
            </a:extLst>
          </p:cNvPr>
          <p:cNvSpPr>
            <a:spLocks noGrp="1"/>
          </p:cNvSpPr>
          <p:nvPr>
            <p:ph type="title"/>
          </p:nvPr>
        </p:nvSpPr>
        <p:spPr/>
        <p:txBody>
          <a:bodyPr>
            <a:normAutofit fontScale="90000"/>
          </a:bodyPr>
          <a:lstStyle/>
          <a:p>
            <a:r>
              <a:rPr lang="en-GB" dirty="0">
                <a:solidFill>
                  <a:srgbClr val="1B8647"/>
                </a:solidFill>
              </a:rPr>
              <a:t>Large lumps of clay were also found during the excavation at Must Farm Bronze Age Village</a:t>
            </a:r>
          </a:p>
        </p:txBody>
      </p:sp>
      <p:pic>
        <p:nvPicPr>
          <p:cNvPr id="6" name="Content Placeholder 5" descr="A hand digging in the dirt">
            <a:extLst>
              <a:ext uri="{FF2B5EF4-FFF2-40B4-BE49-F238E27FC236}">
                <a16:creationId xmlns:a16="http://schemas.microsoft.com/office/drawing/2014/main" id="{C96F1D4A-AAF2-2E9D-D501-127CB0CC9842}"/>
              </a:ext>
            </a:extLst>
          </p:cNvPr>
          <p:cNvPicPr>
            <a:picLocks noGrp="1" noChangeAspect="1"/>
          </p:cNvPicPr>
          <p:nvPr>
            <p:ph idx="1"/>
          </p:nvPr>
        </p:nvPicPr>
        <p:blipFill>
          <a:blip r:embed="rId3"/>
          <a:stretch>
            <a:fillRect/>
          </a:stretch>
        </p:blipFill>
        <p:spPr>
          <a:xfrm>
            <a:off x="1403438" y="1470025"/>
            <a:ext cx="8929511" cy="5022850"/>
          </a:xfrm>
        </p:spPr>
      </p:pic>
    </p:spTree>
    <p:extLst>
      <p:ext uri="{BB962C8B-B14F-4D97-AF65-F5344CB8AC3E}">
        <p14:creationId xmlns:p14="http://schemas.microsoft.com/office/powerpoint/2010/main" val="241964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5FFA-BE65-FCD4-FBE6-FB5983E2795A}"/>
              </a:ext>
            </a:extLst>
          </p:cNvPr>
          <p:cNvSpPr>
            <a:spLocks noGrp="1"/>
          </p:cNvSpPr>
          <p:nvPr>
            <p:ph type="title"/>
          </p:nvPr>
        </p:nvSpPr>
        <p:spPr/>
        <p:txBody>
          <a:bodyPr/>
          <a:lstStyle/>
          <a:p>
            <a:r>
              <a:rPr lang="en-GB" dirty="0"/>
              <a:t>Wattle panels for the walls, floors and walkways</a:t>
            </a:r>
          </a:p>
        </p:txBody>
      </p:sp>
      <p:pic>
        <p:nvPicPr>
          <p:cNvPr id="8" name="Content Placeholder 7" descr="reconstruction drawing of a Bronze Age people making wattle panel walls">
            <a:extLst>
              <a:ext uri="{FF2B5EF4-FFF2-40B4-BE49-F238E27FC236}">
                <a16:creationId xmlns:a16="http://schemas.microsoft.com/office/drawing/2014/main" id="{1B530FE3-4388-D31B-A162-DD9F0773C6C9}"/>
              </a:ext>
            </a:extLst>
          </p:cNvPr>
          <p:cNvPicPr>
            <a:picLocks noGrp="1" noChangeAspect="1"/>
          </p:cNvPicPr>
          <p:nvPr>
            <p:ph idx="1"/>
          </p:nvPr>
        </p:nvPicPr>
        <p:blipFill>
          <a:blip r:embed="rId3"/>
          <a:srcRect/>
          <a:stretch/>
        </p:blipFill>
        <p:spPr>
          <a:xfrm>
            <a:off x="357186" y="592789"/>
            <a:ext cx="6637973" cy="6449595"/>
          </a:xfrm>
        </p:spPr>
      </p:pic>
      <p:pic>
        <p:nvPicPr>
          <p:cNvPr id="3" name="Picture 2">
            <a:extLst>
              <a:ext uri="{FF2B5EF4-FFF2-40B4-BE49-F238E27FC236}">
                <a16:creationId xmlns:a16="http://schemas.microsoft.com/office/drawing/2014/main" id="{8ACAC56C-D9F0-AEC8-1FA1-D2734C8DA77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91968" y="4187721"/>
            <a:ext cx="2487384" cy="2670279"/>
          </a:xfrm>
          <a:prstGeom prst="rect">
            <a:avLst/>
          </a:prstGeom>
        </p:spPr>
      </p:pic>
      <p:sp>
        <p:nvSpPr>
          <p:cNvPr id="6" name="Picture Placeholder 27" descr="Thought bubble">
            <a:extLst>
              <a:ext uri="{FF2B5EF4-FFF2-40B4-BE49-F238E27FC236}">
                <a16:creationId xmlns:a16="http://schemas.microsoft.com/office/drawing/2014/main" id="{06C17C77-8D12-21CF-7FC2-205925C99687}"/>
              </a:ext>
              <a:ext uri="{C183D7F6-B498-43B3-948B-1728B52AA6E4}">
                <adec:decorative xmlns:adec="http://schemas.microsoft.com/office/drawing/2017/decorative" val="0"/>
              </a:ext>
            </a:extLst>
          </p:cNvPr>
          <p:cNvSpPr txBox="1">
            <a:spLocks/>
          </p:cNvSpPr>
          <p:nvPr/>
        </p:nvSpPr>
        <p:spPr>
          <a:xfrm flipH="1">
            <a:off x="6262774" y="1068960"/>
            <a:ext cx="4100318" cy="320263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 </a:t>
            </a:r>
          </a:p>
          <a:p>
            <a:pPr algn="ctr"/>
            <a:r>
              <a:rPr lang="en-GB" sz="2000" b="1" dirty="0"/>
              <a:t>How did the artist know they used wattle panels for the walls, floors and walkways?</a:t>
            </a:r>
          </a:p>
          <a:p>
            <a:pPr algn="ctr"/>
            <a:endParaRPr lang="en-US" sz="2000" b="1" dirty="0"/>
          </a:p>
        </p:txBody>
      </p:sp>
    </p:spTree>
    <p:extLst>
      <p:ext uri="{BB962C8B-B14F-4D97-AF65-F5344CB8AC3E}">
        <p14:creationId xmlns:p14="http://schemas.microsoft.com/office/powerpoint/2010/main" val="9034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6853-48BB-66F4-338B-A069DF247781}"/>
              </a:ext>
            </a:extLst>
          </p:cNvPr>
          <p:cNvSpPr>
            <a:spLocks noGrp="1"/>
          </p:cNvSpPr>
          <p:nvPr>
            <p:ph type="title"/>
          </p:nvPr>
        </p:nvSpPr>
        <p:spPr/>
        <p:txBody>
          <a:bodyPr anchor="ctr">
            <a:normAutofit/>
          </a:bodyPr>
          <a:lstStyle/>
          <a:p>
            <a:r>
              <a:rPr lang="en-GB" sz="2200" dirty="0">
                <a:solidFill>
                  <a:srgbClr val="1B8647"/>
                </a:solidFill>
              </a:rPr>
              <a:t>Large quantities of wattle panels were found during the excavation at Must Farm Bronze Age Village</a:t>
            </a:r>
          </a:p>
        </p:txBody>
      </p:sp>
      <p:pic>
        <p:nvPicPr>
          <p:cNvPr id="7" name="Content Placeholder 6" descr="A person drawing on the ground">
            <a:extLst>
              <a:ext uri="{FF2B5EF4-FFF2-40B4-BE49-F238E27FC236}">
                <a16:creationId xmlns:a16="http://schemas.microsoft.com/office/drawing/2014/main" id="{AD4B554A-FD06-56E9-26EF-F37BDB5AF788}"/>
              </a:ext>
            </a:extLst>
          </p:cNvPr>
          <p:cNvPicPr>
            <a:picLocks noGrp="1" noChangeAspect="1"/>
          </p:cNvPicPr>
          <p:nvPr>
            <p:ph idx="1"/>
          </p:nvPr>
        </p:nvPicPr>
        <p:blipFill>
          <a:blip r:embed="rId3"/>
          <a:stretch>
            <a:fillRect/>
          </a:stretch>
        </p:blipFill>
        <p:spPr>
          <a:xfrm>
            <a:off x="357187" y="1470024"/>
            <a:ext cx="5399563" cy="5022850"/>
          </a:xfrm>
          <a:noFill/>
        </p:spPr>
      </p:pic>
      <p:pic>
        <p:nvPicPr>
          <p:cNvPr id="6" name="Picture 5" descr="Close-up of a tree trunk">
            <a:extLst>
              <a:ext uri="{FF2B5EF4-FFF2-40B4-BE49-F238E27FC236}">
                <a16:creationId xmlns:a16="http://schemas.microsoft.com/office/drawing/2014/main" id="{F5939B7D-6B83-898A-50B0-CBA736053108}"/>
              </a:ext>
            </a:extLst>
          </p:cNvPr>
          <p:cNvPicPr>
            <a:picLocks noChangeAspect="1"/>
          </p:cNvPicPr>
          <p:nvPr/>
        </p:nvPicPr>
        <p:blipFill>
          <a:blip r:embed="rId4" cstate="email">
            <a:extLst>
              <a:ext uri="{28A0092B-C50C-407E-A947-70E740481C1C}">
                <a14:useLocalDpi xmlns:a14="http://schemas.microsoft.com/office/drawing/2010/main"/>
              </a:ext>
            </a:extLst>
          </a:blip>
          <a:srcRect l="13069" r="15175" b="-3"/>
          <a:stretch>
            <a:fillRect/>
          </a:stretch>
        </p:blipFill>
        <p:spPr>
          <a:xfrm>
            <a:off x="6096000" y="1470244"/>
            <a:ext cx="5022887" cy="5022630"/>
          </a:xfrm>
          <a:prstGeom prst="rect">
            <a:avLst/>
          </a:prstGeom>
          <a:noFill/>
        </p:spPr>
      </p:pic>
    </p:spTree>
    <p:extLst>
      <p:ext uri="{BB962C8B-B14F-4D97-AF65-F5344CB8AC3E}">
        <p14:creationId xmlns:p14="http://schemas.microsoft.com/office/powerpoint/2010/main" val="3630952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48D7A-D75B-9E53-1B71-B7185B2BCC43}"/>
              </a:ext>
            </a:extLst>
          </p:cNvPr>
          <p:cNvSpPr>
            <a:spLocks noGrp="1"/>
          </p:cNvSpPr>
          <p:nvPr>
            <p:ph type="title"/>
          </p:nvPr>
        </p:nvSpPr>
        <p:spPr/>
        <p:txBody>
          <a:bodyPr>
            <a:normAutofit fontScale="90000"/>
          </a:bodyPr>
          <a:lstStyle/>
          <a:p>
            <a:r>
              <a:rPr lang="en-GB" dirty="0"/>
              <a:t>Activity 3: How did they build the Bronze Age Village at Must Farm?</a:t>
            </a:r>
          </a:p>
        </p:txBody>
      </p:sp>
      <p:sp>
        <p:nvSpPr>
          <p:cNvPr id="3" name="Text Placeholder 2">
            <a:extLst>
              <a:ext uri="{FF2B5EF4-FFF2-40B4-BE49-F238E27FC236}">
                <a16:creationId xmlns:a16="http://schemas.microsoft.com/office/drawing/2014/main" id="{93094660-7953-0704-31FB-E55F9D355113}"/>
              </a:ext>
            </a:extLst>
          </p:cNvPr>
          <p:cNvSpPr>
            <a:spLocks noGrp="1"/>
          </p:cNvSpPr>
          <p:nvPr>
            <p:ph type="body" sz="quarter" idx="10"/>
          </p:nvPr>
        </p:nvSpPr>
        <p:spPr/>
        <p:txBody>
          <a:bodyPr/>
          <a:lstStyle/>
          <a:p>
            <a:r>
              <a:rPr lang="en-GB" dirty="0"/>
              <a:t>Key Stage 2 History</a:t>
            </a:r>
          </a:p>
        </p:txBody>
      </p:sp>
      <p:sp>
        <p:nvSpPr>
          <p:cNvPr id="4" name="Content Placeholder 3">
            <a:extLst>
              <a:ext uri="{FF2B5EF4-FFF2-40B4-BE49-F238E27FC236}">
                <a16:creationId xmlns:a16="http://schemas.microsoft.com/office/drawing/2014/main" id="{6447EE6A-34DE-13E4-0A97-F136C8015306}"/>
              </a:ext>
            </a:extLst>
          </p:cNvPr>
          <p:cNvSpPr>
            <a:spLocks noGrp="1"/>
          </p:cNvSpPr>
          <p:nvPr>
            <p:ph idx="1"/>
          </p:nvPr>
        </p:nvSpPr>
        <p:spPr/>
        <p:txBody>
          <a:bodyPr/>
          <a:lstStyle/>
          <a:p>
            <a:pPr marL="342900" indent="-342900">
              <a:buFont typeface="Arial" panose="020B0604020202020204" pitchFamily="34" charset="0"/>
              <a:buChar char="•"/>
            </a:pPr>
            <a:r>
              <a:rPr lang="en-GB" dirty="0"/>
              <a:t>Pupils will weigh evidence and draw conclusions</a:t>
            </a:r>
          </a:p>
          <a:p>
            <a:pPr marL="342900" indent="-342900">
              <a:buFont typeface="Arial" panose="020B0604020202020204" pitchFamily="34" charset="0"/>
              <a:buChar char="•"/>
            </a:pPr>
            <a:r>
              <a:rPr lang="en-GB" dirty="0"/>
              <a:t>Pupils will develop their understanding of the methods of historical enquiry, including how evidence is used rigorously to make historical claim.</a:t>
            </a:r>
          </a:p>
          <a:p>
            <a:pPr marL="342900" indent="-342900">
              <a:buFont typeface="Arial" panose="020B0604020202020204" pitchFamily="34" charset="0"/>
              <a:buChar char="•"/>
            </a:pPr>
            <a:r>
              <a:rPr lang="en-GB" dirty="0"/>
              <a:t>Pupils should understand how our knowledge of the past is constructed from a range of sources.</a:t>
            </a:r>
          </a:p>
          <a:p>
            <a:pPr marL="342900" indent="-342900">
              <a:buFont typeface="Arial" panose="020B0604020202020204" pitchFamily="34" charset="0"/>
              <a:buChar char="•"/>
            </a:pPr>
            <a:r>
              <a:rPr lang="en-GB" dirty="0"/>
              <a:t>KS2 Unit: Changes in Britain from the Stone Age to the Iron Age: Bronze Age religion, technology and travel</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2882918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8724-EA0D-6D28-E99A-3D94A3D1FF74}"/>
              </a:ext>
            </a:extLst>
          </p:cNvPr>
          <p:cNvSpPr>
            <a:spLocks noGrp="1"/>
          </p:cNvSpPr>
          <p:nvPr>
            <p:ph type="title"/>
          </p:nvPr>
        </p:nvSpPr>
        <p:spPr/>
        <p:txBody>
          <a:bodyPr>
            <a:normAutofit fontScale="90000"/>
          </a:bodyPr>
          <a:lstStyle/>
          <a:p>
            <a:r>
              <a:rPr lang="en-GB" dirty="0"/>
              <a:t>Building a Roundhouse in 12 steps</a:t>
            </a:r>
          </a:p>
        </p:txBody>
      </p:sp>
      <p:sp>
        <p:nvSpPr>
          <p:cNvPr id="3" name="Content Placeholder 2">
            <a:extLst>
              <a:ext uri="{FF2B5EF4-FFF2-40B4-BE49-F238E27FC236}">
                <a16:creationId xmlns:a16="http://schemas.microsoft.com/office/drawing/2014/main" id="{143DF031-7FE5-9432-B2A7-ED78019866CD}"/>
              </a:ext>
            </a:extLst>
          </p:cNvPr>
          <p:cNvSpPr>
            <a:spLocks noGrp="1"/>
          </p:cNvSpPr>
          <p:nvPr>
            <p:ph idx="1"/>
          </p:nvPr>
        </p:nvSpPr>
        <p:spPr/>
        <p:txBody>
          <a:bodyPr/>
          <a:lstStyle/>
          <a:p>
            <a:r>
              <a:rPr lang="en-GB" dirty="0"/>
              <a:t>One of the archaeologists who worked on the excavation, made a model to explain how they think the houses were built …</a:t>
            </a:r>
          </a:p>
        </p:txBody>
      </p:sp>
    </p:spTree>
    <p:extLst>
      <p:ext uri="{BB962C8B-B14F-4D97-AF65-F5344CB8AC3E}">
        <p14:creationId xmlns:p14="http://schemas.microsoft.com/office/powerpoint/2010/main" val="2371381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D30D666-CE10-A9BB-CCE7-6F7DA70B74DB}"/>
              </a:ext>
            </a:extLst>
          </p:cNvPr>
          <p:cNvSpPr>
            <a:spLocks noGrp="1"/>
          </p:cNvSpPr>
          <p:nvPr>
            <p:ph type="title" idx="4294967295"/>
          </p:nvPr>
        </p:nvSpPr>
        <p:spPr/>
        <p:txBody>
          <a:bodyPr/>
          <a:lstStyle/>
          <a:p>
            <a:r>
              <a:rPr lang="en-GB" sz="2800" dirty="0">
                <a:solidFill>
                  <a:schemeClr val="tx1"/>
                </a:solidFill>
                <a:latin typeface="Aptos" panose="020B0004020202020204" pitchFamily="34" charset="0"/>
                <a:ea typeface="Times New Roman" panose="02020603050405020304" pitchFamily="18" charset="0"/>
                <a:cs typeface="Times New Roman" panose="02020603050405020304" pitchFamily="18" charset="0"/>
              </a:rPr>
              <a:t>Building a Roundhouse in 12 steps.</a:t>
            </a:r>
            <a:endParaRPr lang="en-GB" dirty="0"/>
          </a:p>
        </p:txBody>
      </p:sp>
      <p:pic>
        <p:nvPicPr>
          <p:cNvPr id="4" name="Picture 3" descr="model recreation of a bronze age roundhouse using small stickes">
            <a:extLst>
              <a:ext uri="{FF2B5EF4-FFF2-40B4-BE49-F238E27FC236}">
                <a16:creationId xmlns:a16="http://schemas.microsoft.com/office/drawing/2014/main" id="{3D8D2C85-FAC2-D611-6F8C-AE523E9B21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8185897" cy="6858000"/>
          </a:xfrm>
          <a:prstGeom prst="rect">
            <a:avLst/>
          </a:prstGeom>
          <a:ln>
            <a:solidFill>
              <a:schemeClr val="tx1"/>
            </a:solidFill>
          </a:ln>
        </p:spPr>
      </p:pic>
      <p:sp>
        <p:nvSpPr>
          <p:cNvPr id="2" name="TextBox 1">
            <a:extLst>
              <a:ext uri="{FF2B5EF4-FFF2-40B4-BE49-F238E27FC236}">
                <a16:creationId xmlns:a16="http://schemas.microsoft.com/office/drawing/2014/main" id="{98A671B6-8F50-45A3-C9B5-3758D6E981EF}"/>
              </a:ext>
              <a:ext uri="{C183D7F6-B498-43B3-948B-1728B52AA6E4}">
                <adec:decorative xmlns:adec="http://schemas.microsoft.com/office/drawing/2017/decorative" val="0"/>
              </a:ext>
            </a:extLst>
          </p:cNvPr>
          <p:cNvSpPr txBox="1"/>
          <p:nvPr/>
        </p:nvSpPr>
        <p:spPr>
          <a:xfrm>
            <a:off x="8284465" y="34328"/>
            <a:ext cx="3813047" cy="584775"/>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1: </a:t>
            </a:r>
            <a:r>
              <a:rPr lang="en-US" sz="1600" kern="1200" dirty="0">
                <a:effectLst/>
                <a:latin typeface="Aptos" panose="020B0004020202020204" pitchFamily="34" charset="0"/>
                <a:ea typeface="Times New Roman" panose="02020603050405020304" pitchFamily="18" charset="0"/>
                <a:cs typeface="Times New Roman" panose="02020603050405020304" pitchFamily="18" charset="0"/>
              </a:rPr>
              <a:t>big </a:t>
            </a:r>
            <a:r>
              <a:rPr lang="en-US" sz="1600" b="1" kern="1200" dirty="0">
                <a:effectLst/>
                <a:latin typeface="Aptos" panose="020B0004020202020204" pitchFamily="34" charset="0"/>
                <a:ea typeface="Times New Roman" panose="02020603050405020304" pitchFamily="18" charset="0"/>
                <a:cs typeface="Times New Roman" panose="02020603050405020304" pitchFamily="18" charset="0"/>
              </a:rPr>
              <a:t>wooden posts</a:t>
            </a:r>
            <a:r>
              <a:rPr lang="en-US" sz="1600" kern="1200" dirty="0">
                <a:effectLst/>
                <a:latin typeface="Aptos" panose="020B0004020202020204" pitchFamily="34" charset="0"/>
                <a:ea typeface="Times New Roman" panose="02020603050405020304" pitchFamily="18" charset="0"/>
                <a:cs typeface="Times New Roman" panose="02020603050405020304" pitchFamily="18" charset="0"/>
              </a:rPr>
              <a:t> called </a:t>
            </a:r>
            <a:r>
              <a:rPr lang="en-US" sz="1600" b="1" kern="1200" dirty="0">
                <a:effectLst/>
                <a:latin typeface="Aptos" panose="020B0004020202020204" pitchFamily="34" charset="0"/>
                <a:ea typeface="Times New Roman" panose="02020603050405020304" pitchFamily="18" charset="0"/>
                <a:cs typeface="Times New Roman" panose="02020603050405020304" pitchFamily="18" charset="0"/>
              </a:rPr>
              <a:t>piles</a:t>
            </a:r>
            <a:r>
              <a:rPr lang="en-US" sz="1600" kern="1200" dirty="0">
                <a:effectLst/>
                <a:latin typeface="Aptos" panose="020B0004020202020204" pitchFamily="34" charset="0"/>
                <a:ea typeface="Times New Roman" panose="02020603050405020304" pitchFamily="18" charset="0"/>
                <a:cs typeface="Times New Roman" panose="02020603050405020304" pitchFamily="18" charset="0"/>
              </a:rPr>
              <a:t> were</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pushed into the mud</a:t>
            </a:r>
            <a:endParaRPr lang="en-GB" sz="1600" dirty="0">
              <a:effectLst/>
              <a:latin typeface="Times New Roman" panose="02020603050405020304" pitchFamily="18" charset="0"/>
              <a:ea typeface="Times New Roman" panose="02020603050405020304" pitchFamily="18" charset="0"/>
            </a:endParaRPr>
          </a:p>
        </p:txBody>
      </p:sp>
      <p:grpSp>
        <p:nvGrpSpPr>
          <p:cNvPr id="6" name="Group 5" descr="a model showing the 12 stages in the construction of a roundhouse">
            <a:extLst>
              <a:ext uri="{FF2B5EF4-FFF2-40B4-BE49-F238E27FC236}">
                <a16:creationId xmlns:a16="http://schemas.microsoft.com/office/drawing/2014/main" id="{3B23C5E6-7D7D-8F07-2DEB-FF8AD55D91B4}"/>
              </a:ext>
            </a:extLst>
          </p:cNvPr>
          <p:cNvGrpSpPr/>
          <p:nvPr/>
        </p:nvGrpSpPr>
        <p:grpSpPr>
          <a:xfrm>
            <a:off x="0" y="17150"/>
            <a:ext cx="12097513" cy="6858000"/>
            <a:chOff x="-31446" y="20781"/>
            <a:chExt cx="11987934" cy="6858000"/>
          </a:xfrm>
        </p:grpSpPr>
        <p:sp>
          <p:nvSpPr>
            <p:cNvPr id="8" name="TextBox 7">
              <a:extLst>
                <a:ext uri="{FF2B5EF4-FFF2-40B4-BE49-F238E27FC236}">
                  <a16:creationId xmlns:a16="http://schemas.microsoft.com/office/drawing/2014/main" id="{621C4049-C779-0676-349C-37FA247E69D4}"/>
                </a:ext>
              </a:extLst>
            </p:cNvPr>
            <p:cNvSpPr txBox="1"/>
            <p:nvPr/>
          </p:nvSpPr>
          <p:spPr>
            <a:xfrm>
              <a:off x="8177979" y="667112"/>
              <a:ext cx="3778509" cy="584775"/>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2: </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wooden planks</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joined the tops of the </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inner circle</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of piles </a:t>
              </a:r>
              <a:endParaRPr lang="en-GB" sz="16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9818F045-0719-A84A-A949-778930EBA0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46" y="20781"/>
              <a:ext cx="8126807" cy="6858000"/>
            </a:xfrm>
            <a:prstGeom prst="rect">
              <a:avLst/>
            </a:prstGeom>
            <a:ln>
              <a:solidFill>
                <a:schemeClr val="tx1"/>
              </a:solidFill>
            </a:ln>
          </p:spPr>
        </p:pic>
      </p:grpSp>
      <p:grpSp>
        <p:nvGrpSpPr>
          <p:cNvPr id="9" name="Group 8" descr="a model showing the 12 stages in the construction of a roundhouse">
            <a:extLst>
              <a:ext uri="{FF2B5EF4-FFF2-40B4-BE49-F238E27FC236}">
                <a16:creationId xmlns:a16="http://schemas.microsoft.com/office/drawing/2014/main" id="{5E0E27FF-BA9E-3AA9-1DF1-69969B831918}"/>
              </a:ext>
            </a:extLst>
          </p:cNvPr>
          <p:cNvGrpSpPr/>
          <p:nvPr/>
        </p:nvGrpSpPr>
        <p:grpSpPr>
          <a:xfrm>
            <a:off x="0" y="34327"/>
            <a:ext cx="12097511" cy="6832247"/>
            <a:chOff x="-14271" y="-1"/>
            <a:chExt cx="12097511" cy="6858000"/>
          </a:xfrm>
        </p:grpSpPr>
        <p:pic>
          <p:nvPicPr>
            <p:cNvPr id="10" name="Picture 9" descr="A picture containing text&#10;&#10;Description automatically generated">
              <a:extLst>
                <a:ext uri="{FF2B5EF4-FFF2-40B4-BE49-F238E27FC236}">
                  <a16:creationId xmlns:a16="http://schemas.microsoft.com/office/drawing/2014/main" id="{5D252533-B043-3429-CF8E-E443DB00B0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71" y="-1"/>
              <a:ext cx="8126260" cy="6858000"/>
            </a:xfrm>
            <a:prstGeom prst="rect">
              <a:avLst/>
            </a:prstGeom>
            <a:ln>
              <a:solidFill>
                <a:schemeClr val="tx1"/>
              </a:solidFill>
            </a:ln>
          </p:spPr>
        </p:pic>
        <p:sp>
          <p:nvSpPr>
            <p:cNvPr id="11" name="TextBox 10">
              <a:extLst>
                <a:ext uri="{FF2B5EF4-FFF2-40B4-BE49-F238E27FC236}">
                  <a16:creationId xmlns:a16="http://schemas.microsoft.com/office/drawing/2014/main" id="{AC5BC511-5F89-A54D-BDCD-C0DD64172CB1}"/>
                </a:ext>
              </a:extLst>
            </p:cNvPr>
            <p:cNvSpPr txBox="1"/>
            <p:nvPr/>
          </p:nvSpPr>
          <p:spPr>
            <a:xfrm>
              <a:off x="8270194" y="1292264"/>
              <a:ext cx="3813046" cy="586979"/>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3&amp;4: </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wooden planks</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joined the tops of the </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outer circle</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of piles </a:t>
              </a:r>
              <a:endParaRPr lang="en-GB" sz="1600" dirty="0">
                <a:effectLst/>
                <a:latin typeface="Times New Roman" panose="02020603050405020304" pitchFamily="18" charset="0"/>
                <a:ea typeface="Times New Roman" panose="02020603050405020304" pitchFamily="18" charset="0"/>
              </a:endParaRPr>
            </a:p>
          </p:txBody>
        </p:sp>
      </p:grpSp>
      <p:pic>
        <p:nvPicPr>
          <p:cNvPr id="12" name="Picture 11" descr="a model showing the 12 stages in the construction of a roundhouse">
            <a:extLst>
              <a:ext uri="{FF2B5EF4-FFF2-40B4-BE49-F238E27FC236}">
                <a16:creationId xmlns:a16="http://schemas.microsoft.com/office/drawing/2014/main" id="{C8B81884-D170-C2E6-E7E5-F38E1DC5D3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374" y="-75859"/>
            <a:ext cx="8209634" cy="6933859"/>
          </a:xfrm>
          <a:prstGeom prst="rect">
            <a:avLst/>
          </a:prstGeom>
          <a:ln>
            <a:solidFill>
              <a:schemeClr val="tx1"/>
            </a:solidFill>
          </a:ln>
        </p:spPr>
      </p:pic>
      <p:grpSp>
        <p:nvGrpSpPr>
          <p:cNvPr id="14" name="Group 13" descr="a model showing the 12 stages in the construction of a roundhouse">
            <a:extLst>
              <a:ext uri="{FF2B5EF4-FFF2-40B4-BE49-F238E27FC236}">
                <a16:creationId xmlns:a16="http://schemas.microsoft.com/office/drawing/2014/main" id="{41BCE50E-339C-9DE2-31CD-E2FEE443C333}"/>
              </a:ext>
            </a:extLst>
          </p:cNvPr>
          <p:cNvGrpSpPr/>
          <p:nvPr/>
        </p:nvGrpSpPr>
        <p:grpSpPr>
          <a:xfrm>
            <a:off x="-83374" y="-70311"/>
            <a:ext cx="12180883" cy="6858000"/>
            <a:chOff x="-31447" y="-10392"/>
            <a:chExt cx="12180883" cy="6917216"/>
          </a:xfrm>
        </p:grpSpPr>
        <p:pic>
          <p:nvPicPr>
            <p:cNvPr id="15" name="Picture 14">
              <a:extLst>
                <a:ext uri="{FF2B5EF4-FFF2-40B4-BE49-F238E27FC236}">
                  <a16:creationId xmlns:a16="http://schemas.microsoft.com/office/drawing/2014/main" id="{317F8A90-2539-539E-F5ED-B1414DCFD9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47" y="-10392"/>
              <a:ext cx="8123317" cy="6917216"/>
            </a:xfrm>
            <a:prstGeom prst="rect">
              <a:avLst/>
            </a:prstGeom>
            <a:ln>
              <a:solidFill>
                <a:schemeClr val="tx1"/>
              </a:solidFill>
            </a:ln>
          </p:spPr>
        </p:pic>
        <p:sp>
          <p:nvSpPr>
            <p:cNvPr id="16" name="TextBox 15">
              <a:extLst>
                <a:ext uri="{FF2B5EF4-FFF2-40B4-BE49-F238E27FC236}">
                  <a16:creationId xmlns:a16="http://schemas.microsoft.com/office/drawing/2014/main" id="{8D1CA129-BD78-39FD-6CF3-D728E6761447}"/>
                </a:ext>
              </a:extLst>
            </p:cNvPr>
            <p:cNvSpPr txBox="1"/>
            <p:nvPr/>
          </p:nvSpPr>
          <p:spPr>
            <a:xfrm>
              <a:off x="8336391" y="2045037"/>
              <a:ext cx="3813045" cy="620868"/>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5: shorter piles were added inside the </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palisade</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(defensive fence</a:t>
              </a:r>
              <a:r>
                <a:rPr lang="en-GB" sz="1800" kern="1200" dirty="0">
                  <a:effectLst/>
                  <a:latin typeface="Aptos" panose="020B0004020202020204" pitchFamily="34" charset="0"/>
                  <a:ea typeface="Times New Roman" panose="02020603050405020304" pitchFamily="18" charset="0"/>
                  <a:cs typeface="Times New Roman" panose="02020603050405020304" pitchFamily="18" charset="0"/>
                </a:rPr>
                <a:t>)</a:t>
              </a:r>
              <a:endParaRPr lang="en-GB" sz="1600" dirty="0">
                <a:effectLst/>
                <a:latin typeface="Times New Roman" panose="02020603050405020304" pitchFamily="18" charset="0"/>
                <a:ea typeface="Times New Roman" panose="02020603050405020304" pitchFamily="18" charset="0"/>
              </a:endParaRPr>
            </a:p>
          </p:txBody>
        </p:sp>
      </p:grpSp>
      <p:grpSp>
        <p:nvGrpSpPr>
          <p:cNvPr id="20" name="Group 19" descr="a model showing the 12 stages in the construction of a roundhouse">
            <a:extLst>
              <a:ext uri="{FF2B5EF4-FFF2-40B4-BE49-F238E27FC236}">
                <a16:creationId xmlns:a16="http://schemas.microsoft.com/office/drawing/2014/main" id="{C221D01A-08F5-780D-27BB-B679CCF93CB7}"/>
              </a:ext>
            </a:extLst>
          </p:cNvPr>
          <p:cNvGrpSpPr/>
          <p:nvPr/>
        </p:nvGrpSpPr>
        <p:grpSpPr>
          <a:xfrm>
            <a:off x="0" y="-37930"/>
            <a:ext cx="12097509" cy="6858000"/>
            <a:chOff x="-38000" y="-10392"/>
            <a:chExt cx="12113934" cy="6858000"/>
          </a:xfrm>
        </p:grpSpPr>
        <p:pic>
          <p:nvPicPr>
            <p:cNvPr id="21" name="Picture 20">
              <a:extLst>
                <a:ext uri="{FF2B5EF4-FFF2-40B4-BE49-F238E27FC236}">
                  <a16:creationId xmlns:a16="http://schemas.microsoft.com/office/drawing/2014/main" id="{9A736B82-2A9D-D18E-3204-7F6E8EA9D3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000" y="-10392"/>
              <a:ext cx="8149989" cy="6858000"/>
            </a:xfrm>
            <a:prstGeom prst="rect">
              <a:avLst/>
            </a:prstGeom>
            <a:ln>
              <a:solidFill>
                <a:schemeClr val="tx1"/>
              </a:solidFill>
            </a:ln>
          </p:spPr>
        </p:pic>
        <p:sp>
          <p:nvSpPr>
            <p:cNvPr id="22" name="TextBox 21">
              <a:extLst>
                <a:ext uri="{FF2B5EF4-FFF2-40B4-BE49-F238E27FC236}">
                  <a16:creationId xmlns:a16="http://schemas.microsoft.com/office/drawing/2014/main" id="{F8692587-8FDF-CD55-9227-A8F0DBB4CAA8}"/>
                </a:ext>
              </a:extLst>
            </p:cNvPr>
            <p:cNvSpPr txBox="1"/>
            <p:nvPr/>
          </p:nvSpPr>
          <p:spPr>
            <a:xfrm>
              <a:off x="8257712" y="2680337"/>
              <a:ext cx="3818222" cy="584775"/>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6: more piles were added to create the palisade</a:t>
              </a:r>
              <a:endParaRPr lang="en-GB" sz="1600" dirty="0">
                <a:effectLst/>
                <a:latin typeface="Times New Roman" panose="02020603050405020304" pitchFamily="18" charset="0"/>
                <a:ea typeface="Times New Roman" panose="02020603050405020304" pitchFamily="18" charset="0"/>
              </a:endParaRPr>
            </a:p>
          </p:txBody>
        </p:sp>
      </p:grpSp>
      <p:grpSp>
        <p:nvGrpSpPr>
          <p:cNvPr id="26" name="Group 25" descr="a model showing the 12 stages in the construction of a roundhouse">
            <a:extLst>
              <a:ext uri="{FF2B5EF4-FFF2-40B4-BE49-F238E27FC236}">
                <a16:creationId xmlns:a16="http://schemas.microsoft.com/office/drawing/2014/main" id="{F9F42211-162F-56FC-195C-9E3A29D84EC0}"/>
              </a:ext>
            </a:extLst>
          </p:cNvPr>
          <p:cNvGrpSpPr/>
          <p:nvPr/>
        </p:nvGrpSpPr>
        <p:grpSpPr>
          <a:xfrm>
            <a:off x="-83374" y="34326"/>
            <a:ext cx="12180881" cy="6882381"/>
            <a:chOff x="3840" y="10390"/>
            <a:chExt cx="12447744" cy="6858000"/>
          </a:xfrm>
        </p:grpSpPr>
        <p:pic>
          <p:nvPicPr>
            <p:cNvPr id="27" name="Picture 26">
              <a:extLst>
                <a:ext uri="{FF2B5EF4-FFF2-40B4-BE49-F238E27FC236}">
                  <a16:creationId xmlns:a16="http://schemas.microsoft.com/office/drawing/2014/main" id="{82FD9701-2996-1C6D-4573-9E763C991F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40" y="10390"/>
              <a:ext cx="8339187" cy="6858000"/>
            </a:xfrm>
            <a:prstGeom prst="rect">
              <a:avLst/>
            </a:prstGeom>
            <a:ln>
              <a:solidFill>
                <a:schemeClr val="tx1"/>
              </a:solidFill>
            </a:ln>
          </p:spPr>
        </p:pic>
        <p:sp>
          <p:nvSpPr>
            <p:cNvPr id="28" name="TextBox 27">
              <a:extLst>
                <a:ext uri="{FF2B5EF4-FFF2-40B4-BE49-F238E27FC236}">
                  <a16:creationId xmlns:a16="http://schemas.microsoft.com/office/drawing/2014/main" id="{FFB19D37-1F1E-8BAC-5181-D71ECFAE9814}"/>
                </a:ext>
              </a:extLst>
            </p:cNvPr>
            <p:cNvSpPr txBox="1"/>
            <p:nvPr/>
          </p:nvSpPr>
          <p:spPr>
            <a:xfrm>
              <a:off x="8555002" y="3255978"/>
              <a:ext cx="3896582" cy="582703"/>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7: curved posts to support the floor are </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tied</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with rope to the piles</a:t>
              </a:r>
              <a:endParaRPr lang="en-GB" sz="1600" dirty="0">
                <a:effectLst/>
                <a:latin typeface="Times New Roman" panose="02020603050405020304" pitchFamily="18" charset="0"/>
                <a:ea typeface="Times New Roman" panose="02020603050405020304" pitchFamily="18" charset="0"/>
              </a:endParaRPr>
            </a:p>
          </p:txBody>
        </p:sp>
      </p:grpSp>
      <p:grpSp>
        <p:nvGrpSpPr>
          <p:cNvPr id="29" name="Group 28" descr="a model showing the 12 stages in the construction of a roundhouse">
            <a:extLst>
              <a:ext uri="{FF2B5EF4-FFF2-40B4-BE49-F238E27FC236}">
                <a16:creationId xmlns:a16="http://schemas.microsoft.com/office/drawing/2014/main" id="{52EB243C-7D3E-259B-DA5B-0C7C6DD87EE4}"/>
              </a:ext>
            </a:extLst>
          </p:cNvPr>
          <p:cNvGrpSpPr/>
          <p:nvPr/>
        </p:nvGrpSpPr>
        <p:grpSpPr>
          <a:xfrm>
            <a:off x="94487" y="34324"/>
            <a:ext cx="12003020" cy="6882381"/>
            <a:chOff x="3841" y="-1"/>
            <a:chExt cx="12307690" cy="6858000"/>
          </a:xfrm>
        </p:grpSpPr>
        <p:pic>
          <p:nvPicPr>
            <p:cNvPr id="30" name="Picture 29" descr="A picture containing indoor, decorated&#10;&#10;Description automatically generated">
              <a:extLst>
                <a:ext uri="{FF2B5EF4-FFF2-40B4-BE49-F238E27FC236}">
                  <a16:creationId xmlns:a16="http://schemas.microsoft.com/office/drawing/2014/main" id="{C4987CD9-F14D-772A-52F2-952069C1A667}"/>
                </a:ext>
              </a:extLst>
            </p:cNvPr>
            <p:cNvPicPr>
              <a:picLocks noChangeAspect="1"/>
            </p:cNvPicPr>
            <p:nvPr/>
          </p:nvPicPr>
          <p:blipFill>
            <a:blip r:embed="rId10" cstate="email">
              <a:extLst>
                <a:ext uri="{28A0092B-C50C-407E-A947-70E740481C1C}">
                  <a14:useLocalDpi xmlns:a14="http://schemas.microsoft.com/office/drawing/2010/main"/>
                </a:ext>
              </a:extLst>
            </a:blip>
            <a:srcRect r="521"/>
            <a:stretch>
              <a:fillRect/>
            </a:stretch>
          </p:blipFill>
          <p:spPr>
            <a:xfrm>
              <a:off x="3841" y="-1"/>
              <a:ext cx="8328030" cy="6858000"/>
            </a:xfrm>
            <a:prstGeom prst="rect">
              <a:avLst/>
            </a:prstGeom>
            <a:ln>
              <a:solidFill>
                <a:schemeClr val="tx1"/>
              </a:solidFill>
            </a:ln>
          </p:spPr>
        </p:pic>
        <p:sp>
          <p:nvSpPr>
            <p:cNvPr id="31" name="TextBox 30">
              <a:extLst>
                <a:ext uri="{FF2B5EF4-FFF2-40B4-BE49-F238E27FC236}">
                  <a16:creationId xmlns:a16="http://schemas.microsoft.com/office/drawing/2014/main" id="{CF104F47-E457-7D09-96CA-44E3CDA0F14E}"/>
                </a:ext>
              </a:extLst>
            </p:cNvPr>
            <p:cNvSpPr txBox="1"/>
            <p:nvPr/>
          </p:nvSpPr>
          <p:spPr>
            <a:xfrm>
              <a:off x="8411257" y="3889984"/>
              <a:ext cx="3900274" cy="337355"/>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8: the frame is strengthened</a:t>
              </a:r>
              <a:endParaRPr lang="en-GB" sz="1600" dirty="0">
                <a:effectLst/>
                <a:latin typeface="Times New Roman" panose="02020603050405020304" pitchFamily="18" charset="0"/>
                <a:ea typeface="Times New Roman" panose="02020603050405020304" pitchFamily="18" charset="0"/>
              </a:endParaRPr>
            </a:p>
          </p:txBody>
        </p:sp>
      </p:grpSp>
      <p:pic>
        <p:nvPicPr>
          <p:cNvPr id="32" name="Picture 31" descr="A picture containing wooden, roundhouse&#10;">
            <a:extLst>
              <a:ext uri="{FF2B5EF4-FFF2-40B4-BE49-F238E27FC236}">
                <a16:creationId xmlns:a16="http://schemas.microsoft.com/office/drawing/2014/main" id="{0EDA861E-C05E-BCB3-631A-70C321B5522A}"/>
              </a:ext>
            </a:extLst>
          </p:cNvPr>
          <p:cNvPicPr>
            <a:picLocks noChangeAspect="1"/>
          </p:cNvPicPr>
          <p:nvPr/>
        </p:nvPicPr>
        <p:blipFill>
          <a:blip r:embed="rId11" cstate="email">
            <a:extLst>
              <a:ext uri="{28A0092B-C50C-407E-A947-70E740481C1C}">
                <a14:useLocalDpi xmlns:a14="http://schemas.microsoft.com/office/drawing/2010/main"/>
              </a:ext>
            </a:extLst>
          </a:blip>
          <a:srcRect r="862"/>
          <a:stretch>
            <a:fillRect/>
          </a:stretch>
        </p:blipFill>
        <p:spPr>
          <a:xfrm>
            <a:off x="100447" y="34322"/>
            <a:ext cx="8132978" cy="6837225"/>
          </a:xfrm>
          <a:prstGeom prst="rect">
            <a:avLst/>
          </a:prstGeom>
          <a:ln>
            <a:solidFill>
              <a:schemeClr val="tx1"/>
            </a:solidFill>
          </a:ln>
        </p:spPr>
      </p:pic>
      <p:sp>
        <p:nvSpPr>
          <p:cNvPr id="33" name="TextBox 32">
            <a:extLst>
              <a:ext uri="{FF2B5EF4-FFF2-40B4-BE49-F238E27FC236}">
                <a16:creationId xmlns:a16="http://schemas.microsoft.com/office/drawing/2014/main" id="{913C3653-6CA7-89F6-6F0D-C735A6814668}"/>
              </a:ext>
            </a:extLst>
          </p:cNvPr>
          <p:cNvSpPr txBox="1"/>
          <p:nvPr/>
        </p:nvSpPr>
        <p:spPr>
          <a:xfrm>
            <a:off x="8295578" y="4335089"/>
            <a:ext cx="3793386" cy="584775"/>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9</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 wattle panels</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are added to make the floor inside the house</a:t>
            </a:r>
            <a:endParaRPr lang="en-GB" sz="1600" dirty="0">
              <a:effectLst/>
              <a:latin typeface="Times New Roman" panose="02020603050405020304" pitchFamily="18" charset="0"/>
              <a:ea typeface="Times New Roman" panose="02020603050405020304" pitchFamily="18" charset="0"/>
            </a:endParaRPr>
          </a:p>
        </p:txBody>
      </p:sp>
      <p:grpSp>
        <p:nvGrpSpPr>
          <p:cNvPr id="34" name="Group 33" descr="a model showing the 12 stages in the construction of a roundhouse">
            <a:extLst>
              <a:ext uri="{FF2B5EF4-FFF2-40B4-BE49-F238E27FC236}">
                <a16:creationId xmlns:a16="http://schemas.microsoft.com/office/drawing/2014/main" id="{EC8E4E80-F4C0-A282-2C24-F5E3BB0BEAE7}"/>
              </a:ext>
            </a:extLst>
          </p:cNvPr>
          <p:cNvGrpSpPr/>
          <p:nvPr/>
        </p:nvGrpSpPr>
        <p:grpSpPr>
          <a:xfrm>
            <a:off x="1" y="6773"/>
            <a:ext cx="12088964" cy="6813297"/>
            <a:chOff x="-143749" y="10389"/>
            <a:chExt cx="12088964" cy="6813297"/>
          </a:xfrm>
        </p:grpSpPr>
        <p:pic>
          <p:nvPicPr>
            <p:cNvPr id="35" name="Picture 34" descr="A picture containing wooden&#10;&#10;Description automatically generated">
              <a:extLst>
                <a:ext uri="{FF2B5EF4-FFF2-40B4-BE49-F238E27FC236}">
                  <a16:creationId xmlns:a16="http://schemas.microsoft.com/office/drawing/2014/main" id="{3BE4442D-3809-4131-590A-34B02151214F}"/>
                </a:ext>
              </a:extLst>
            </p:cNvPr>
            <p:cNvPicPr>
              <a:picLocks noChangeAspect="1"/>
            </p:cNvPicPr>
            <p:nvPr/>
          </p:nvPicPr>
          <p:blipFill>
            <a:blip r:embed="rId12" cstate="email">
              <a:extLst>
                <a:ext uri="{28A0092B-C50C-407E-A947-70E740481C1C}">
                  <a14:useLocalDpi xmlns:a14="http://schemas.microsoft.com/office/drawing/2010/main"/>
                </a:ext>
              </a:extLst>
            </a:blip>
            <a:srcRect r="1113"/>
            <a:stretch>
              <a:fillRect/>
            </a:stretch>
          </p:blipFill>
          <p:spPr>
            <a:xfrm>
              <a:off x="-143749" y="10389"/>
              <a:ext cx="8216359" cy="6813297"/>
            </a:xfrm>
            <a:prstGeom prst="rect">
              <a:avLst/>
            </a:prstGeom>
            <a:ln>
              <a:solidFill>
                <a:schemeClr val="tx1"/>
              </a:solidFill>
            </a:ln>
          </p:spPr>
        </p:pic>
        <p:sp>
          <p:nvSpPr>
            <p:cNvPr id="36" name="TextBox 35">
              <a:extLst>
                <a:ext uri="{FF2B5EF4-FFF2-40B4-BE49-F238E27FC236}">
                  <a16:creationId xmlns:a16="http://schemas.microsoft.com/office/drawing/2014/main" id="{02F3E998-A1C6-C149-F728-7DA51BBA7065}"/>
                </a:ext>
              </a:extLst>
            </p:cNvPr>
            <p:cNvSpPr txBox="1"/>
            <p:nvPr/>
          </p:nvSpPr>
          <p:spPr>
            <a:xfrm>
              <a:off x="8157781" y="4974765"/>
              <a:ext cx="3787434" cy="584775"/>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10: wattle panels are added to make walkways inside the palisade</a:t>
              </a:r>
              <a:endParaRPr lang="en-GB" sz="1600" dirty="0">
                <a:effectLst/>
                <a:latin typeface="Times New Roman" panose="02020603050405020304" pitchFamily="18" charset="0"/>
                <a:ea typeface="Times New Roman" panose="02020603050405020304" pitchFamily="18" charset="0"/>
              </a:endParaRPr>
            </a:p>
          </p:txBody>
        </p:sp>
      </p:grpSp>
      <p:grpSp>
        <p:nvGrpSpPr>
          <p:cNvPr id="37" name="Group 36" descr="a model showing the 12 stages in the construction of a roundhouse">
            <a:extLst>
              <a:ext uri="{FF2B5EF4-FFF2-40B4-BE49-F238E27FC236}">
                <a16:creationId xmlns:a16="http://schemas.microsoft.com/office/drawing/2014/main" id="{2408EA2E-82D8-F671-5419-138FC23EE096}"/>
              </a:ext>
            </a:extLst>
          </p:cNvPr>
          <p:cNvGrpSpPr/>
          <p:nvPr/>
        </p:nvGrpSpPr>
        <p:grpSpPr>
          <a:xfrm>
            <a:off x="-83373" y="-46506"/>
            <a:ext cx="12172337" cy="6842197"/>
            <a:chOff x="15232" y="10390"/>
            <a:chExt cx="12059004" cy="6858000"/>
          </a:xfrm>
        </p:grpSpPr>
        <p:pic>
          <p:nvPicPr>
            <p:cNvPr id="38" name="Picture 37" descr="A picture containing text&#10;&#10;Description automatically generated">
              <a:extLst>
                <a:ext uri="{FF2B5EF4-FFF2-40B4-BE49-F238E27FC236}">
                  <a16:creationId xmlns:a16="http://schemas.microsoft.com/office/drawing/2014/main" id="{7ECAC37F-C679-4614-7F56-D112C9672AEE}"/>
                </a:ext>
              </a:extLst>
            </p:cNvPr>
            <p:cNvPicPr>
              <a:picLocks noChangeAspect="1"/>
            </p:cNvPicPr>
            <p:nvPr/>
          </p:nvPicPr>
          <p:blipFill>
            <a:blip r:embed="rId13" cstate="email">
              <a:extLst>
                <a:ext uri="{28A0092B-C50C-407E-A947-70E740481C1C}">
                  <a14:useLocalDpi xmlns:a14="http://schemas.microsoft.com/office/drawing/2010/main"/>
                </a:ext>
              </a:extLst>
            </a:blip>
            <a:srcRect r="1898"/>
            <a:stretch>
              <a:fillRect/>
            </a:stretch>
          </p:blipFill>
          <p:spPr>
            <a:xfrm>
              <a:off x="15232" y="10390"/>
              <a:ext cx="8231495" cy="6858000"/>
            </a:xfrm>
            <a:prstGeom prst="rect">
              <a:avLst/>
            </a:prstGeom>
            <a:ln>
              <a:solidFill>
                <a:schemeClr val="tx1"/>
              </a:solidFill>
            </a:ln>
          </p:spPr>
        </p:pic>
        <p:sp>
          <p:nvSpPr>
            <p:cNvPr id="39" name="TextBox 38">
              <a:extLst>
                <a:ext uri="{FF2B5EF4-FFF2-40B4-BE49-F238E27FC236}">
                  <a16:creationId xmlns:a16="http://schemas.microsoft.com/office/drawing/2014/main" id="{D6472097-4EA0-0BB2-4963-A6CD576B328C}"/>
                </a:ext>
              </a:extLst>
            </p:cNvPr>
            <p:cNvSpPr txBox="1"/>
            <p:nvPr/>
          </p:nvSpPr>
          <p:spPr>
            <a:xfrm>
              <a:off x="8314390" y="5686328"/>
              <a:ext cx="3759846" cy="586126"/>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11: </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wooden poles</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called </a:t>
              </a:r>
              <a:r>
                <a:rPr lang="en-GB" sz="1600" b="1" kern="1200" dirty="0">
                  <a:effectLst/>
                  <a:latin typeface="Aptos" panose="020B0004020202020204" pitchFamily="34" charset="0"/>
                  <a:ea typeface="Times New Roman" panose="02020603050405020304" pitchFamily="18" charset="0"/>
                  <a:cs typeface="Times New Roman" panose="02020603050405020304" pitchFamily="18" charset="0"/>
                </a:rPr>
                <a:t>rafters</a:t>
              </a: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 are added to support the roof</a:t>
              </a:r>
              <a:endParaRPr lang="en-GB" sz="1600" dirty="0">
                <a:effectLst/>
                <a:latin typeface="Times New Roman" panose="02020603050405020304" pitchFamily="18" charset="0"/>
                <a:ea typeface="Times New Roman" panose="02020603050405020304" pitchFamily="18" charset="0"/>
              </a:endParaRPr>
            </a:p>
          </p:txBody>
        </p:sp>
      </p:grpSp>
      <p:grpSp>
        <p:nvGrpSpPr>
          <p:cNvPr id="40" name="Group 39" descr="a model showing the 12 stages in the construction of a roundhouse">
            <a:extLst>
              <a:ext uri="{FF2B5EF4-FFF2-40B4-BE49-F238E27FC236}">
                <a16:creationId xmlns:a16="http://schemas.microsoft.com/office/drawing/2014/main" id="{9692F33E-502F-622B-7EB0-19B077DAC107}"/>
              </a:ext>
            </a:extLst>
          </p:cNvPr>
          <p:cNvGrpSpPr/>
          <p:nvPr/>
        </p:nvGrpSpPr>
        <p:grpSpPr>
          <a:xfrm>
            <a:off x="17065" y="-211015"/>
            <a:ext cx="12066463" cy="7068393"/>
            <a:chOff x="240289" y="31172"/>
            <a:chExt cx="11902991" cy="6804605"/>
          </a:xfrm>
        </p:grpSpPr>
        <p:pic>
          <p:nvPicPr>
            <p:cNvPr id="41" name="Picture 40" descr="A picture containing text&#10;&#10;Description automatically generated">
              <a:extLst>
                <a:ext uri="{FF2B5EF4-FFF2-40B4-BE49-F238E27FC236}">
                  <a16:creationId xmlns:a16="http://schemas.microsoft.com/office/drawing/2014/main" id="{956FF8D2-D1AF-1E15-0001-D5FD7B381CDA}"/>
                </a:ext>
              </a:extLst>
            </p:cNvPr>
            <p:cNvPicPr>
              <a:picLocks noChangeAspect="1"/>
            </p:cNvPicPr>
            <p:nvPr/>
          </p:nvPicPr>
          <p:blipFill>
            <a:blip r:embed="rId14" cstate="email">
              <a:extLst>
                <a:ext uri="{28A0092B-C50C-407E-A947-70E740481C1C}">
                  <a14:useLocalDpi xmlns:a14="http://schemas.microsoft.com/office/drawing/2010/main"/>
                </a:ext>
              </a:extLst>
            </a:blip>
            <a:srcRect r="2432"/>
            <a:stretch>
              <a:fillRect/>
            </a:stretch>
          </p:blipFill>
          <p:spPr>
            <a:xfrm>
              <a:off x="240289" y="31172"/>
              <a:ext cx="8065998" cy="6602064"/>
            </a:xfrm>
            <a:prstGeom prst="rect">
              <a:avLst/>
            </a:prstGeom>
            <a:ln>
              <a:solidFill>
                <a:schemeClr val="tx1"/>
              </a:solidFill>
            </a:ln>
          </p:spPr>
        </p:pic>
        <p:sp>
          <p:nvSpPr>
            <p:cNvPr id="42" name="TextBox 41">
              <a:extLst>
                <a:ext uri="{FF2B5EF4-FFF2-40B4-BE49-F238E27FC236}">
                  <a16:creationId xmlns:a16="http://schemas.microsoft.com/office/drawing/2014/main" id="{E310ADAD-6FD3-5D83-F7FF-286279244805}"/>
                </a:ext>
              </a:extLst>
            </p:cNvPr>
            <p:cNvSpPr txBox="1"/>
            <p:nvPr/>
          </p:nvSpPr>
          <p:spPr>
            <a:xfrm>
              <a:off x="6526337" y="6271218"/>
              <a:ext cx="5616943" cy="564559"/>
            </a:xfrm>
            <a:prstGeom prst="rect">
              <a:avLst/>
            </a:prstGeom>
            <a:solidFill>
              <a:schemeClr val="bg1"/>
            </a:solidFill>
            <a:ln>
              <a:solidFill>
                <a:schemeClr val="tx1"/>
              </a:solidFill>
            </a:ln>
          </p:spPr>
          <p:txBody>
            <a:bodyPr wrap="square">
              <a:spAutoFit/>
            </a:bodyPr>
            <a:lstStyle/>
            <a:p>
              <a:pPr>
                <a:buNone/>
              </a:pPr>
              <a:r>
                <a:rPr lang="en-GB" sz="1600" kern="1200" dirty="0">
                  <a:effectLst/>
                  <a:latin typeface="Aptos" panose="020B0004020202020204" pitchFamily="34" charset="0"/>
                  <a:ea typeface="Times New Roman" panose="02020603050405020304" pitchFamily="18" charset="0"/>
                  <a:cs typeface="Times New Roman" panose="02020603050405020304" pitchFamily="18" charset="0"/>
                </a:rPr>
                <a:t>Step 12: wattle panels are added to make the walls and layers of straw, turf and clay are added to the roof</a:t>
              </a:r>
              <a:endParaRPr lang="en-GB" sz="1600" dirty="0">
                <a:effectLst/>
                <a:latin typeface="Times New Roman" panose="02020603050405020304" pitchFamily="18" charset="0"/>
                <a:ea typeface="Times New Roman" panose="02020603050405020304" pitchFamily="18" charset="0"/>
              </a:endParaRPr>
            </a:p>
          </p:txBody>
        </p:sp>
      </p:grpSp>
      <p:sp>
        <p:nvSpPr>
          <p:cNvPr id="46" name="Picture 2">
            <a:extLst>
              <a:ext uri="{FF2B5EF4-FFF2-40B4-BE49-F238E27FC236}">
                <a16:creationId xmlns:a16="http://schemas.microsoft.com/office/drawing/2014/main" id="{22558C80-F606-386E-4910-6522BA967B77}"/>
              </a:ext>
              <a:ext uri="{C183D7F6-B498-43B3-948B-1728B52AA6E4}">
                <adec:decorative xmlns:adec="http://schemas.microsoft.com/office/drawing/2017/decorative" val="1"/>
              </a:ext>
            </a:extLst>
          </p:cNvPr>
          <p:cNvSpPr/>
          <p:nvPr/>
        </p:nvSpPr>
        <p:spPr>
          <a:xfrm>
            <a:off x="17064" y="62309"/>
            <a:ext cx="1944024" cy="1259430"/>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BBEBA0"/>
          </a:solidFill>
          <a:ln w="16366" cap="flat">
            <a:noFill/>
            <a:prstDash val="solid"/>
            <a:miter/>
          </a:ln>
        </p:spPr>
        <p:txBody>
          <a:bodyPr rtlCol="0" anchor="ctr"/>
          <a:lstStyle/>
          <a:p>
            <a:endParaRPr lang="en-US" dirty="0"/>
          </a:p>
        </p:txBody>
      </p:sp>
      <p:sp>
        <p:nvSpPr>
          <p:cNvPr id="48" name="TextBox 47">
            <a:extLst>
              <a:ext uri="{FF2B5EF4-FFF2-40B4-BE49-F238E27FC236}">
                <a16:creationId xmlns:a16="http://schemas.microsoft.com/office/drawing/2014/main" id="{74620187-D3A8-B950-F746-CB80C744281F}"/>
              </a:ext>
              <a:ext uri="{C183D7F6-B498-43B3-948B-1728B52AA6E4}">
                <adec:decorative xmlns:adec="http://schemas.microsoft.com/office/drawing/2017/decorative" val="1"/>
              </a:ext>
            </a:extLst>
          </p:cNvPr>
          <p:cNvSpPr txBox="1"/>
          <p:nvPr/>
        </p:nvSpPr>
        <p:spPr>
          <a:xfrm>
            <a:off x="111870" y="230359"/>
            <a:ext cx="1754412" cy="923330"/>
          </a:xfrm>
          <a:prstGeom prst="rect">
            <a:avLst/>
          </a:prstGeom>
          <a:noFill/>
        </p:spPr>
        <p:txBody>
          <a:bodyPr wrap="square">
            <a:spAutoFit/>
          </a:bodyPr>
          <a:lstStyle/>
          <a:p>
            <a:pPr algn="ctr"/>
            <a:r>
              <a:rPr kumimoji="0" lang="en-GB" sz="1800" b="1" i="0" u="none" strike="noStrike" kern="1200" cap="none" spc="0" normalizeH="0" baseline="0" noProof="0" dirty="0">
                <a:ln>
                  <a:noFill/>
                </a:ln>
                <a:solidFill>
                  <a:schemeClr val="tx1"/>
                </a:solidFill>
                <a:effectLst/>
                <a:uLnTx/>
                <a:uFillTx/>
                <a:latin typeface="Aptos" panose="020B0004020202020204" pitchFamily="34" charset="0"/>
                <a:ea typeface="Times New Roman" panose="02020603050405020304" pitchFamily="18" charset="0"/>
                <a:cs typeface="Times New Roman" panose="02020603050405020304" pitchFamily="18" charset="0"/>
              </a:rPr>
              <a:t>Building a Roundhouse in 12 steps </a:t>
            </a:r>
            <a:r>
              <a:rPr kumimoji="0" lang="en-GB" sz="1800" b="1" i="0" u="none" strike="noStrike" kern="1200" cap="none" spc="0" normalizeH="0" baseline="0" noProof="0" dirty="0">
                <a:ln>
                  <a:noFill/>
                </a:ln>
                <a:solidFill>
                  <a:srgbClr val="BBEBA0"/>
                </a:solidFill>
                <a:effectLst/>
                <a:uLnTx/>
                <a:uFillTx/>
                <a:latin typeface="Aptos" panose="020B0004020202020204" pitchFamily="34" charset="0"/>
                <a:ea typeface="Times New Roman" panose="02020603050405020304" pitchFamily="18" charset="0"/>
                <a:cs typeface="Times New Roman" panose="02020603050405020304" pitchFamily="18" charset="0"/>
              </a:rPr>
              <a:t>a</a:t>
            </a:r>
            <a:endParaRPr lang="en-GB" dirty="0">
              <a:solidFill>
                <a:srgbClr val="BBEBA0"/>
              </a:solidFill>
            </a:endParaRPr>
          </a:p>
        </p:txBody>
      </p:sp>
    </p:spTree>
    <p:extLst>
      <p:ext uri="{BB962C8B-B14F-4D97-AF65-F5344CB8AC3E}">
        <p14:creationId xmlns:p14="http://schemas.microsoft.com/office/powerpoint/2010/main" val="381288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EE2FFDF-3B8C-E69B-A43A-A78EBF7412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DD054A-A0EC-D649-9239-D6B5A363D7E1}"/>
              </a:ext>
            </a:extLst>
          </p:cNvPr>
          <p:cNvSpPr>
            <a:spLocks noGrp="1"/>
          </p:cNvSpPr>
          <p:nvPr>
            <p:ph type="title"/>
          </p:nvPr>
        </p:nvSpPr>
        <p:spPr/>
        <p:txBody>
          <a:bodyPr>
            <a:normAutofit fontScale="90000"/>
          </a:bodyPr>
          <a:lstStyle/>
          <a:p>
            <a:r>
              <a:rPr lang="en-GB" dirty="0"/>
              <a:t>‘How did they build the Bronze Age Village at Must Farm?’</a:t>
            </a:r>
          </a:p>
        </p:txBody>
      </p:sp>
      <p:sp>
        <p:nvSpPr>
          <p:cNvPr id="4" name="Content Placeholder 3">
            <a:extLst>
              <a:ext uri="{FF2B5EF4-FFF2-40B4-BE49-F238E27FC236}">
                <a16:creationId xmlns:a16="http://schemas.microsoft.com/office/drawing/2014/main" id="{240171FC-8266-444B-78E1-DFB31ECE41C9}"/>
              </a:ext>
            </a:extLst>
          </p:cNvPr>
          <p:cNvSpPr>
            <a:spLocks noGrp="1"/>
          </p:cNvSpPr>
          <p:nvPr>
            <p:ph idx="1"/>
          </p:nvPr>
        </p:nvSpPr>
        <p:spPr/>
        <p:txBody>
          <a:bodyPr/>
          <a:lstStyle/>
          <a:p>
            <a:pPr marL="514350" indent="-514350" algn="l">
              <a:buFont typeface="+mj-lt"/>
              <a:buAutoNum type="arabicPeriod"/>
            </a:pPr>
            <a:r>
              <a:rPr lang="en-GB" dirty="0"/>
              <a:t>Match up the reconstruction illustration with the evidence from the site that supports it.</a:t>
            </a:r>
          </a:p>
          <a:p>
            <a:pPr marL="514350" indent="-514350" algn="l">
              <a:buFont typeface="+mj-lt"/>
              <a:buAutoNum type="arabicPeriod"/>
            </a:pPr>
            <a:r>
              <a:rPr lang="en-GB" dirty="0"/>
              <a:t>Put the images into a chronological sequence to show the stages in the construction of the Bronze Age Village at Must Farm.</a:t>
            </a:r>
          </a:p>
          <a:p>
            <a:pPr marL="514350" indent="-514350" algn="l">
              <a:buFont typeface="+mj-lt"/>
              <a:buAutoNum type="arabicPeriod"/>
            </a:pPr>
            <a:r>
              <a:rPr lang="en-GB" dirty="0"/>
              <a:t>Label your own diagram of the Construction of the village</a:t>
            </a:r>
          </a:p>
        </p:txBody>
      </p:sp>
    </p:spTree>
    <p:extLst>
      <p:ext uri="{BB962C8B-B14F-4D97-AF65-F5344CB8AC3E}">
        <p14:creationId xmlns:p14="http://schemas.microsoft.com/office/powerpoint/2010/main" val="3165685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4D7092-CCA7-395C-27A1-56CEAF3403D0}"/>
              </a:ext>
            </a:extLst>
          </p:cNvPr>
          <p:cNvSpPr>
            <a:spLocks noGrp="1"/>
          </p:cNvSpPr>
          <p:nvPr>
            <p:ph type="title"/>
          </p:nvPr>
        </p:nvSpPr>
        <p:spPr/>
        <p:txBody>
          <a:bodyPr>
            <a:normAutofit fontScale="90000"/>
          </a:bodyPr>
          <a:lstStyle/>
          <a:p>
            <a:r>
              <a:rPr lang="en-GB" b="0" dirty="0"/>
              <a:t>Building Must Farm Bronze Age Village c.850BC</a:t>
            </a:r>
          </a:p>
        </p:txBody>
      </p:sp>
      <p:sp>
        <p:nvSpPr>
          <p:cNvPr id="9" name="Text Placeholder 8">
            <a:extLst>
              <a:ext uri="{FF2B5EF4-FFF2-40B4-BE49-F238E27FC236}">
                <a16:creationId xmlns:a16="http://schemas.microsoft.com/office/drawing/2014/main" id="{D5634262-B9F2-1F1F-0EE8-703D0A6991F6}"/>
              </a:ext>
            </a:extLst>
          </p:cNvPr>
          <p:cNvSpPr>
            <a:spLocks noGrp="1"/>
          </p:cNvSpPr>
          <p:nvPr>
            <p:ph type="body" sz="quarter" idx="20"/>
          </p:nvPr>
        </p:nvSpPr>
        <p:spPr/>
        <p:txBody>
          <a:bodyPr/>
          <a:lstStyle/>
          <a:p>
            <a:r>
              <a:rPr lang="en-GB" dirty="0"/>
              <a:t>Where did they find enough wood?</a:t>
            </a:r>
          </a:p>
        </p:txBody>
      </p:sp>
      <p:pic>
        <p:nvPicPr>
          <p:cNvPr id="12" name="Picture Placeholder 11" descr="reconsruction drawing of Bronze Age people cutting down trees using bronze axes">
            <a:extLst>
              <a:ext uri="{FF2B5EF4-FFF2-40B4-BE49-F238E27FC236}">
                <a16:creationId xmlns:a16="http://schemas.microsoft.com/office/drawing/2014/main" id="{68E95270-005D-7F5D-3D41-830D5AB22C68}"/>
              </a:ext>
            </a:extLst>
          </p:cNvPr>
          <p:cNvPicPr>
            <a:picLocks noGrp="1" noChangeAspect="1"/>
          </p:cNvPicPr>
          <p:nvPr>
            <p:ph type="pic" sz="quarter" idx="12"/>
          </p:nvPr>
        </p:nvPicPr>
        <p:blipFill>
          <a:blip r:embed="rId3"/>
          <a:srcRect l="6009" t="468" r="30129" b="-468"/>
          <a:stretch>
            <a:fillRect/>
          </a:stretch>
        </p:blipFill>
        <p:spPr>
          <a:xfrm>
            <a:off x="1243982" y="1183537"/>
            <a:ext cx="3775513" cy="4085161"/>
          </a:xfrm>
        </p:spPr>
      </p:pic>
      <p:sp>
        <p:nvSpPr>
          <p:cNvPr id="8" name="Text Placeholder 7">
            <a:extLst>
              <a:ext uri="{FF2B5EF4-FFF2-40B4-BE49-F238E27FC236}">
                <a16:creationId xmlns:a16="http://schemas.microsoft.com/office/drawing/2014/main" id="{FC214E86-00FF-D933-D3FC-EE7F05AAD4DF}"/>
              </a:ext>
            </a:extLst>
          </p:cNvPr>
          <p:cNvSpPr>
            <a:spLocks noGrp="1"/>
          </p:cNvSpPr>
          <p:nvPr>
            <p:ph type="body" sz="half" idx="19"/>
          </p:nvPr>
        </p:nvSpPr>
        <p:spPr/>
        <p:txBody>
          <a:bodyPr/>
          <a:lstStyle/>
          <a:p>
            <a:r>
              <a:rPr lang="en-GB" dirty="0"/>
              <a:t>Some of the trees, like oak and ash, grow in drier ground so the builders would have had to travel further away to find them and cut them down.  After they had chopped the trees down people would have dragged them to the nearest river. They could have floated the logs on the water making it easier to move them to where they needed to be.   </a:t>
            </a:r>
          </a:p>
          <a:p>
            <a:endParaRPr lang="en-GB" dirty="0"/>
          </a:p>
        </p:txBody>
      </p:sp>
      <p:sp>
        <p:nvSpPr>
          <p:cNvPr id="7" name="Text Placeholder 6">
            <a:extLst>
              <a:ext uri="{FF2B5EF4-FFF2-40B4-BE49-F238E27FC236}">
                <a16:creationId xmlns:a16="http://schemas.microsoft.com/office/drawing/2014/main" id="{8058F639-0CEE-43EE-D4EE-6235D9C7F26A}"/>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485E85AE-C310-68DE-64E7-8295D0851D6E}"/>
              </a:ext>
            </a:extLst>
          </p:cNvPr>
          <p:cNvSpPr>
            <a:spLocks noGrp="1"/>
          </p:cNvSpPr>
          <p:nvPr>
            <p:ph type="body" sz="quarter" idx="21"/>
          </p:nvPr>
        </p:nvSpPr>
        <p:spPr/>
        <p:txBody>
          <a:bodyPr/>
          <a:lstStyle/>
          <a:p>
            <a:r>
              <a:rPr lang="en-GB" dirty="0"/>
              <a:t>Evidence that they used an axe</a:t>
            </a:r>
          </a:p>
        </p:txBody>
      </p:sp>
      <p:pic>
        <p:nvPicPr>
          <p:cNvPr id="11" name="Picture Placeholder 10" descr="a bronze axe with wooden haft found at Must Farm">
            <a:extLst>
              <a:ext uri="{FF2B5EF4-FFF2-40B4-BE49-F238E27FC236}">
                <a16:creationId xmlns:a16="http://schemas.microsoft.com/office/drawing/2014/main" id="{A0F058D5-74DB-3AED-6B05-E0FDB034D415}"/>
              </a:ext>
            </a:extLst>
          </p:cNvPr>
          <p:cNvPicPr>
            <a:picLocks noGrp="1" noChangeAspect="1"/>
          </p:cNvPicPr>
          <p:nvPr>
            <p:ph type="pic" sz="quarter" idx="16"/>
          </p:nvPr>
        </p:nvPicPr>
        <p:blipFill>
          <a:blip r:embed="rId4"/>
          <a:srcRect l="3770" r="3770"/>
          <a:stretch>
            <a:fillRect/>
          </a:stretch>
        </p:blipFill>
        <p:spPr/>
      </p:pic>
      <p:sp>
        <p:nvSpPr>
          <p:cNvPr id="6" name="Text Placeholder 5">
            <a:extLst>
              <a:ext uri="{FF2B5EF4-FFF2-40B4-BE49-F238E27FC236}">
                <a16:creationId xmlns:a16="http://schemas.microsoft.com/office/drawing/2014/main" id="{D2DBC5A6-C176-C7E7-6093-27B1C87A9BB1}"/>
              </a:ext>
            </a:extLst>
          </p:cNvPr>
          <p:cNvSpPr>
            <a:spLocks noGrp="1"/>
          </p:cNvSpPr>
          <p:nvPr>
            <p:ph type="body" sz="half" idx="17"/>
          </p:nvPr>
        </p:nvSpPr>
        <p:spPr/>
        <p:txBody>
          <a:bodyPr/>
          <a:lstStyle/>
          <a:p>
            <a:r>
              <a:rPr lang="en-GB" dirty="0"/>
              <a:t>Not only did they find ….. bronze axe heads during the excavation of the Must Farm Bronze Age Village but they found many that were still attached to their wooden handles or haft. This is very rare as wood normally decays.</a:t>
            </a:r>
          </a:p>
        </p:txBody>
      </p:sp>
    </p:spTree>
    <p:extLst>
      <p:ext uri="{BB962C8B-B14F-4D97-AF65-F5344CB8AC3E}">
        <p14:creationId xmlns:p14="http://schemas.microsoft.com/office/powerpoint/2010/main" val="2527215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9C5A9-7945-8C28-A4A6-7C68C3F68F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AD83B7-D706-C6D9-1321-392BF0502E0F}"/>
              </a:ext>
            </a:extLst>
          </p:cNvPr>
          <p:cNvSpPr>
            <a:spLocks noGrp="1"/>
          </p:cNvSpPr>
          <p:nvPr>
            <p:ph type="title"/>
          </p:nvPr>
        </p:nvSpPr>
        <p:spPr/>
        <p:txBody>
          <a:bodyPr>
            <a:normAutofit fontScale="90000"/>
          </a:bodyPr>
          <a:lstStyle/>
          <a:p>
            <a:r>
              <a:rPr lang="en-GB" b="0" dirty="0"/>
              <a:t>Building Must Farm Bronze Age Village c.850BC </a:t>
            </a:r>
            <a:r>
              <a:rPr lang="en-GB" b="0" dirty="0">
                <a:solidFill>
                  <a:schemeClr val="bg1"/>
                </a:solidFill>
              </a:rPr>
              <a:t>a</a:t>
            </a:r>
          </a:p>
        </p:txBody>
      </p:sp>
      <p:sp>
        <p:nvSpPr>
          <p:cNvPr id="9" name="Text Placeholder 8">
            <a:extLst>
              <a:ext uri="{FF2B5EF4-FFF2-40B4-BE49-F238E27FC236}">
                <a16:creationId xmlns:a16="http://schemas.microsoft.com/office/drawing/2014/main" id="{888977B3-49BC-5362-5E19-0586AEC6BF68}"/>
              </a:ext>
            </a:extLst>
          </p:cNvPr>
          <p:cNvSpPr>
            <a:spLocks noGrp="1"/>
          </p:cNvSpPr>
          <p:nvPr>
            <p:ph type="body" sz="quarter" idx="20"/>
          </p:nvPr>
        </p:nvSpPr>
        <p:spPr/>
        <p:txBody>
          <a:bodyPr/>
          <a:lstStyle/>
          <a:p>
            <a:r>
              <a:rPr lang="en-GB" dirty="0"/>
              <a:t>How did they get the posts in the ground?</a:t>
            </a:r>
          </a:p>
        </p:txBody>
      </p:sp>
      <p:pic>
        <p:nvPicPr>
          <p:cNvPr id="11" name="Picture Placeholder 10" descr="reconstruction drawing of how they may have used an axe to shavethe end to a point">
            <a:extLst>
              <a:ext uri="{FF2B5EF4-FFF2-40B4-BE49-F238E27FC236}">
                <a16:creationId xmlns:a16="http://schemas.microsoft.com/office/drawing/2014/main" id="{447E3549-208D-60F9-C32F-7A20E7F54E8F}"/>
              </a:ext>
            </a:extLst>
          </p:cNvPr>
          <p:cNvPicPr>
            <a:picLocks noGrp="1" noChangeAspect="1"/>
          </p:cNvPicPr>
          <p:nvPr>
            <p:ph type="pic" sz="quarter" idx="12"/>
          </p:nvPr>
        </p:nvPicPr>
        <p:blipFill>
          <a:blip r:embed="rId3"/>
          <a:srcRect/>
          <a:stretch/>
        </p:blipFill>
        <p:spPr/>
      </p:pic>
      <p:sp>
        <p:nvSpPr>
          <p:cNvPr id="8" name="Text Placeholder 7">
            <a:extLst>
              <a:ext uri="{FF2B5EF4-FFF2-40B4-BE49-F238E27FC236}">
                <a16:creationId xmlns:a16="http://schemas.microsoft.com/office/drawing/2014/main" id="{14E9B4D7-051F-AE4B-12CB-36C5CF6021FC}"/>
              </a:ext>
            </a:extLst>
          </p:cNvPr>
          <p:cNvSpPr>
            <a:spLocks noGrp="1"/>
          </p:cNvSpPr>
          <p:nvPr>
            <p:ph type="body" sz="half" idx="19"/>
          </p:nvPr>
        </p:nvSpPr>
        <p:spPr/>
        <p:txBody>
          <a:bodyPr/>
          <a:lstStyle/>
          <a:p>
            <a:r>
              <a:rPr lang="en-GB" dirty="0">
                <a:latin typeface="+mn-lt"/>
              </a:rPr>
              <a:t>Houses were built from two circles of posts which people then added walls, floors and roofs. </a:t>
            </a:r>
            <a:r>
              <a:rPr lang="en-GB" kern="100" dirty="0">
                <a:latin typeface="+mn-lt"/>
                <a:ea typeface="Calibri" panose="020F0502020204030204" pitchFamily="34" charset="0"/>
                <a:cs typeface="Times New Roman" panose="02020603050405020304" pitchFamily="18" charset="0"/>
              </a:rPr>
              <a:t>Once they got the large tree trunks to the site, people would have used axes to chop them into shape and create sharp points on their tips. </a:t>
            </a:r>
            <a:endParaRPr lang="en-GB" dirty="0">
              <a:latin typeface="+mn-lt"/>
            </a:endParaRPr>
          </a:p>
          <a:p>
            <a:endParaRPr lang="en-GB" dirty="0">
              <a:latin typeface="+mn-lt"/>
            </a:endParaRPr>
          </a:p>
        </p:txBody>
      </p:sp>
      <p:sp>
        <p:nvSpPr>
          <p:cNvPr id="7" name="Text Placeholder 6">
            <a:extLst>
              <a:ext uri="{FF2B5EF4-FFF2-40B4-BE49-F238E27FC236}">
                <a16:creationId xmlns:a16="http://schemas.microsoft.com/office/drawing/2014/main" id="{4AE926AE-0835-A271-44A4-A1690FF152E5}"/>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C571800C-9F64-2308-0E13-03EEB3F4E929}"/>
              </a:ext>
            </a:extLst>
          </p:cNvPr>
          <p:cNvSpPr>
            <a:spLocks noGrp="1"/>
          </p:cNvSpPr>
          <p:nvPr>
            <p:ph type="body" sz="quarter" idx="21"/>
          </p:nvPr>
        </p:nvSpPr>
        <p:spPr>
          <a:xfrm>
            <a:off x="6800736" y="715139"/>
            <a:ext cx="4837103" cy="681861"/>
          </a:xfrm>
        </p:spPr>
        <p:txBody>
          <a:bodyPr/>
          <a:lstStyle/>
          <a:p>
            <a:r>
              <a:rPr lang="en-GB" dirty="0"/>
              <a:t>Evidence of woodchips</a:t>
            </a:r>
          </a:p>
        </p:txBody>
      </p:sp>
      <p:pic>
        <p:nvPicPr>
          <p:cNvPr id="13" name="Picture Placeholder 12" descr="reconstruction drawing of how they may have used an axe to shavethe end to a point&#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10;">
            <a:extLst>
              <a:ext uri="{FF2B5EF4-FFF2-40B4-BE49-F238E27FC236}">
                <a16:creationId xmlns:a16="http://schemas.microsoft.com/office/drawing/2014/main" id="{41B7365B-F85A-E02A-1E75-1DC78B074A82}"/>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p:blipFill>
        <p:spPr>
          <a:xfrm>
            <a:off x="7331531" y="1194646"/>
            <a:ext cx="3775513" cy="4085161"/>
          </a:xfrm>
        </p:spPr>
      </p:pic>
      <p:sp>
        <p:nvSpPr>
          <p:cNvPr id="6" name="Text Placeholder 5">
            <a:extLst>
              <a:ext uri="{FF2B5EF4-FFF2-40B4-BE49-F238E27FC236}">
                <a16:creationId xmlns:a16="http://schemas.microsoft.com/office/drawing/2014/main" id="{CC2429ED-22D8-9779-CAF8-BB1E67DBF588}"/>
              </a:ext>
            </a:extLst>
          </p:cNvPr>
          <p:cNvSpPr>
            <a:spLocks noGrp="1"/>
          </p:cNvSpPr>
          <p:nvPr>
            <p:ph type="body" sz="half" idx="17"/>
          </p:nvPr>
        </p:nvSpPr>
        <p:spPr/>
        <p:txBody>
          <a:bodyPr/>
          <a:lstStyle/>
          <a:p>
            <a:r>
              <a:rPr lang="en-GB" dirty="0"/>
              <a:t>Archaeologists found hundreds of woodchips left behind when people used axes to shape the wood used to build the village. As the river was shallow and slow in the summer, the woodchips didn’t get washed away. </a:t>
            </a:r>
          </a:p>
          <a:p>
            <a:endParaRPr lang="en-GB" dirty="0"/>
          </a:p>
        </p:txBody>
      </p:sp>
    </p:spTree>
    <p:extLst>
      <p:ext uri="{BB962C8B-B14F-4D97-AF65-F5344CB8AC3E}">
        <p14:creationId xmlns:p14="http://schemas.microsoft.com/office/powerpoint/2010/main" val="3164042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48E0-765F-2ED6-FE87-BC498BC294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A56E6-BCA9-B6A6-9F89-248ADBD82CF7}"/>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b</a:t>
            </a:r>
          </a:p>
        </p:txBody>
      </p:sp>
      <p:sp>
        <p:nvSpPr>
          <p:cNvPr id="9" name="Text Placeholder 8">
            <a:extLst>
              <a:ext uri="{FF2B5EF4-FFF2-40B4-BE49-F238E27FC236}">
                <a16:creationId xmlns:a16="http://schemas.microsoft.com/office/drawing/2014/main" id="{9171E401-3C84-F0FF-BAC1-9D2C7B0248FA}"/>
              </a:ext>
            </a:extLst>
          </p:cNvPr>
          <p:cNvSpPr>
            <a:spLocks noGrp="1"/>
          </p:cNvSpPr>
          <p:nvPr>
            <p:ph type="body" sz="quarter" idx="20"/>
          </p:nvPr>
        </p:nvSpPr>
        <p:spPr/>
        <p:txBody>
          <a:bodyPr/>
          <a:lstStyle/>
          <a:p>
            <a:r>
              <a:rPr lang="en-GB" sz="1600" dirty="0"/>
              <a:t>How were the house supported over the river?</a:t>
            </a:r>
          </a:p>
        </p:txBody>
      </p:sp>
      <p:pic>
        <p:nvPicPr>
          <p:cNvPr id="13" name="Picture Placeholder 12" descr="reconstruction drawing of how they may have pushed the piles into the mud">
            <a:extLst>
              <a:ext uri="{FF2B5EF4-FFF2-40B4-BE49-F238E27FC236}">
                <a16:creationId xmlns:a16="http://schemas.microsoft.com/office/drawing/2014/main" id="{CA12F777-C69D-848F-A098-CDBFEB2520D8}"/>
              </a:ext>
            </a:extLst>
          </p:cNvPr>
          <p:cNvPicPr>
            <a:picLocks noGrp="1" noChangeAspect="1"/>
          </p:cNvPicPr>
          <p:nvPr>
            <p:ph type="pic" sz="quarter" idx="12"/>
          </p:nvPr>
        </p:nvPicPr>
        <p:blipFill>
          <a:blip r:embed="rId3"/>
          <a:srcRect l="-31" t="-272" r="72311" b="272"/>
          <a:stretch>
            <a:fillRect/>
          </a:stretch>
        </p:blipFill>
        <p:spPr>
          <a:xfrm>
            <a:off x="1243982" y="1183537"/>
            <a:ext cx="3775513" cy="4085161"/>
          </a:xfrm>
        </p:spPr>
      </p:pic>
      <p:sp>
        <p:nvSpPr>
          <p:cNvPr id="8" name="Text Placeholder 7">
            <a:extLst>
              <a:ext uri="{FF2B5EF4-FFF2-40B4-BE49-F238E27FC236}">
                <a16:creationId xmlns:a16="http://schemas.microsoft.com/office/drawing/2014/main" id="{23559387-E9E0-6AAE-F828-BFCC23A53E03}"/>
              </a:ext>
            </a:extLst>
          </p:cNvPr>
          <p:cNvSpPr>
            <a:spLocks noGrp="1"/>
          </p:cNvSpPr>
          <p:nvPr>
            <p:ph type="body" sz="half" idx="19"/>
          </p:nvPr>
        </p:nvSpPr>
        <p:spPr/>
        <p:txBody>
          <a:bodyPr/>
          <a:lstStyle/>
          <a:p>
            <a:r>
              <a:rPr lang="en-US" dirty="0">
                <a:solidFill>
                  <a:srgbClr val="000000"/>
                </a:solidFill>
                <a:latin typeface="+mn-lt"/>
              </a:rPr>
              <a:t>At Must Farm the big wooden posts that raised the houses out of the water are called piles</a:t>
            </a:r>
            <a:r>
              <a:rPr lang="en-US" b="1" dirty="0">
                <a:solidFill>
                  <a:srgbClr val="002060"/>
                </a:solidFill>
                <a:latin typeface="+mn-lt"/>
              </a:rPr>
              <a:t>.</a:t>
            </a:r>
            <a:r>
              <a:rPr lang="en-US" b="1" dirty="0">
                <a:solidFill>
                  <a:srgbClr val="2B6B9B"/>
                </a:solidFill>
                <a:latin typeface="+mn-lt"/>
              </a:rPr>
              <a:t> </a:t>
            </a:r>
            <a:r>
              <a:rPr lang="en-US" dirty="0">
                <a:solidFill>
                  <a:srgbClr val="000000"/>
                </a:solidFill>
                <a:latin typeface="+mn-lt"/>
              </a:rPr>
              <a:t>There are very important as they held up the buildings and supported the roofs.  A</a:t>
            </a:r>
            <a:r>
              <a:rPr lang="en-GB" dirty="0">
                <a:latin typeface="+mn-lt"/>
              </a:rPr>
              <a:t> group of people would then have pushed the piles into the firm mud at the bottom of the river to hold it in place. </a:t>
            </a:r>
          </a:p>
          <a:p>
            <a:endParaRPr lang="en-GB" dirty="0">
              <a:latin typeface="+mn-lt"/>
            </a:endParaRPr>
          </a:p>
          <a:p>
            <a:endParaRPr lang="en-GB" dirty="0">
              <a:latin typeface="+mn-lt"/>
            </a:endParaRPr>
          </a:p>
        </p:txBody>
      </p:sp>
      <p:sp>
        <p:nvSpPr>
          <p:cNvPr id="7" name="Text Placeholder 6">
            <a:extLst>
              <a:ext uri="{FF2B5EF4-FFF2-40B4-BE49-F238E27FC236}">
                <a16:creationId xmlns:a16="http://schemas.microsoft.com/office/drawing/2014/main" id="{85EB85B8-A203-3A50-FE9F-E8595E90E682}"/>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F2571E58-C41E-9A3F-75E2-F60660C96482}"/>
              </a:ext>
            </a:extLst>
          </p:cNvPr>
          <p:cNvSpPr>
            <a:spLocks noGrp="1"/>
          </p:cNvSpPr>
          <p:nvPr>
            <p:ph type="body" sz="quarter" idx="21"/>
          </p:nvPr>
        </p:nvSpPr>
        <p:spPr/>
        <p:txBody>
          <a:bodyPr/>
          <a:lstStyle/>
          <a:p>
            <a:r>
              <a:rPr lang="en-GB" dirty="0"/>
              <a:t>Evidence for piles!</a:t>
            </a:r>
          </a:p>
        </p:txBody>
      </p:sp>
      <p:pic>
        <p:nvPicPr>
          <p:cNvPr id="21" name="Picture Placeholder 20" descr="photo taken during the excavation, we can see how deep they pushed the post into the mud helped by the pointed tip. ">
            <a:extLst>
              <a:ext uri="{FF2B5EF4-FFF2-40B4-BE49-F238E27FC236}">
                <a16:creationId xmlns:a16="http://schemas.microsoft.com/office/drawing/2014/main" id="{B0EB8ED4-0E01-9308-1A5D-D084F91A7739}"/>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t="1931" b="1931"/>
          <a:stretch/>
        </p:blipFill>
        <p:spPr/>
      </p:pic>
      <p:sp>
        <p:nvSpPr>
          <p:cNvPr id="6" name="Text Placeholder 5">
            <a:extLst>
              <a:ext uri="{FF2B5EF4-FFF2-40B4-BE49-F238E27FC236}">
                <a16:creationId xmlns:a16="http://schemas.microsoft.com/office/drawing/2014/main" id="{1ECF141E-85CA-35B1-8D95-1A2520E4B89B}"/>
              </a:ext>
            </a:extLst>
          </p:cNvPr>
          <p:cNvSpPr>
            <a:spLocks noGrp="1"/>
          </p:cNvSpPr>
          <p:nvPr>
            <p:ph type="body" sz="half" idx="17"/>
          </p:nvPr>
        </p:nvSpPr>
        <p:spPr/>
        <p:txBody>
          <a:bodyPr/>
          <a:lstStyle/>
          <a:p>
            <a:r>
              <a:rPr lang="en-GB" dirty="0"/>
              <a:t>The piles were made from oak and ash trees that were chosen because they were straight and already close to the right size. In this photo taken during the excavation, we can see how deep they pushed the post into the mud helped by the pointed tip. </a:t>
            </a:r>
          </a:p>
          <a:p>
            <a:endParaRPr lang="en-GB" dirty="0"/>
          </a:p>
        </p:txBody>
      </p:sp>
    </p:spTree>
    <p:extLst>
      <p:ext uri="{BB962C8B-B14F-4D97-AF65-F5344CB8AC3E}">
        <p14:creationId xmlns:p14="http://schemas.microsoft.com/office/powerpoint/2010/main" val="4294369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A0F92-BD20-25AA-E1F0-C9CB53AA45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7A0230-0D55-92D8-F216-5CCB5BC6797C}"/>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c</a:t>
            </a:r>
          </a:p>
        </p:txBody>
      </p:sp>
      <p:sp>
        <p:nvSpPr>
          <p:cNvPr id="9" name="Text Placeholder 8">
            <a:extLst>
              <a:ext uri="{FF2B5EF4-FFF2-40B4-BE49-F238E27FC236}">
                <a16:creationId xmlns:a16="http://schemas.microsoft.com/office/drawing/2014/main" id="{00D59B63-D730-1D54-CE4F-6B2BF33B99E4}"/>
              </a:ext>
            </a:extLst>
          </p:cNvPr>
          <p:cNvSpPr>
            <a:spLocks noGrp="1"/>
          </p:cNvSpPr>
          <p:nvPr>
            <p:ph type="body" sz="quarter" idx="20"/>
          </p:nvPr>
        </p:nvSpPr>
        <p:spPr/>
        <p:txBody>
          <a:bodyPr/>
          <a:lstStyle/>
          <a:p>
            <a:r>
              <a:rPr lang="en-GB" dirty="0"/>
              <a:t>What shape were the houses?</a:t>
            </a:r>
          </a:p>
        </p:txBody>
      </p:sp>
      <p:pic>
        <p:nvPicPr>
          <p:cNvPr id="14" name="Picture Placeholder 13" descr="reconstruction drawing of how they built a roundhouse">
            <a:extLst>
              <a:ext uri="{FF2B5EF4-FFF2-40B4-BE49-F238E27FC236}">
                <a16:creationId xmlns:a16="http://schemas.microsoft.com/office/drawing/2014/main" id="{CFE7AB83-808A-5A44-9826-31F31F9C31ED}"/>
              </a:ext>
            </a:extLst>
          </p:cNvPr>
          <p:cNvPicPr>
            <a:picLocks noGrp="1" noChangeAspect="1"/>
          </p:cNvPicPr>
          <p:nvPr>
            <p:ph type="pic" sz="quarter" idx="12"/>
          </p:nvPr>
        </p:nvPicPr>
        <p:blipFill>
          <a:blip r:embed="rId3"/>
          <a:srcRect l="66258" t="468" r="6022" b="-468"/>
          <a:stretch>
            <a:fillRect/>
          </a:stretch>
        </p:blipFill>
        <p:spPr>
          <a:xfrm>
            <a:off x="1243982" y="1183537"/>
            <a:ext cx="3775513" cy="4085161"/>
          </a:xfrm>
        </p:spPr>
      </p:pic>
      <p:sp>
        <p:nvSpPr>
          <p:cNvPr id="8" name="Text Placeholder 7">
            <a:extLst>
              <a:ext uri="{FF2B5EF4-FFF2-40B4-BE49-F238E27FC236}">
                <a16:creationId xmlns:a16="http://schemas.microsoft.com/office/drawing/2014/main" id="{3D6838F8-BFD5-60EE-4677-F2FF611082E2}"/>
              </a:ext>
            </a:extLst>
          </p:cNvPr>
          <p:cNvSpPr>
            <a:spLocks noGrp="1"/>
          </p:cNvSpPr>
          <p:nvPr>
            <p:ph type="body" sz="half" idx="19"/>
          </p:nvPr>
        </p:nvSpPr>
        <p:spPr/>
        <p:txBody>
          <a:bodyPr/>
          <a:lstStyle/>
          <a:p>
            <a:r>
              <a:rPr lang="en-GB" dirty="0"/>
              <a:t>Houses were built from two circles of posts which people then added walls, floors and roofs to.  The buildings at Must Farm are circular in shape and are called roundhouses. Archaeologists find lots of roundhouses but the ones at Must Farm are special because they were built on stilts over a river.  </a:t>
            </a:r>
          </a:p>
          <a:p>
            <a:endParaRPr lang="en-GB" dirty="0"/>
          </a:p>
        </p:txBody>
      </p:sp>
      <p:sp>
        <p:nvSpPr>
          <p:cNvPr id="7" name="Text Placeholder 6">
            <a:extLst>
              <a:ext uri="{FF2B5EF4-FFF2-40B4-BE49-F238E27FC236}">
                <a16:creationId xmlns:a16="http://schemas.microsoft.com/office/drawing/2014/main" id="{87784C2A-A115-73C7-7AB7-A6EEC064A800}"/>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C226B083-E56C-FAC0-38D8-5C1DAD01F8D0}"/>
              </a:ext>
            </a:extLst>
          </p:cNvPr>
          <p:cNvSpPr>
            <a:spLocks noGrp="1"/>
          </p:cNvSpPr>
          <p:nvPr>
            <p:ph type="body" sz="quarter" idx="21"/>
          </p:nvPr>
        </p:nvSpPr>
        <p:spPr/>
        <p:txBody>
          <a:bodyPr/>
          <a:lstStyle/>
          <a:p>
            <a:r>
              <a:rPr lang="en-GB" dirty="0"/>
              <a:t>Evidence for the two circles of posts</a:t>
            </a:r>
          </a:p>
        </p:txBody>
      </p:sp>
      <p:pic>
        <p:nvPicPr>
          <p:cNvPr id="13" name="Picture Placeholder 12" descr="Overhead shot showing the outer (BLUE) and inner rings (GREEN) of posts, plus the fence around the settlement (RED). The outer rings and inner rings are made up of very similar oak posts that are roughly the same diameter. These are substantial posts and must have provided the main support for the raised building. &#10;">
            <a:extLst>
              <a:ext uri="{FF2B5EF4-FFF2-40B4-BE49-F238E27FC236}">
                <a16:creationId xmlns:a16="http://schemas.microsoft.com/office/drawing/2014/main" id="{2470D15C-A5CE-0942-D0D2-B03714DF3181}"/>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t="82" b="82"/>
          <a:stretch/>
        </p:blipFill>
        <p:spPr/>
      </p:pic>
      <p:sp>
        <p:nvSpPr>
          <p:cNvPr id="6" name="Text Placeholder 5">
            <a:extLst>
              <a:ext uri="{FF2B5EF4-FFF2-40B4-BE49-F238E27FC236}">
                <a16:creationId xmlns:a16="http://schemas.microsoft.com/office/drawing/2014/main" id="{E09CBE56-ABB9-EFB3-3387-70AC74E035F4}"/>
              </a:ext>
            </a:extLst>
          </p:cNvPr>
          <p:cNvSpPr>
            <a:spLocks noGrp="1"/>
          </p:cNvSpPr>
          <p:nvPr>
            <p:ph type="body" sz="half" idx="17"/>
          </p:nvPr>
        </p:nvSpPr>
        <p:spPr/>
        <p:txBody>
          <a:bodyPr/>
          <a:lstStyle/>
          <a:p>
            <a:r>
              <a:rPr lang="en-GB" dirty="0"/>
              <a:t>Overhead shot showing the outer </a:t>
            </a:r>
            <a:r>
              <a:rPr lang="en-GB" dirty="0">
                <a:solidFill>
                  <a:schemeClr val="tx1"/>
                </a:solidFill>
              </a:rPr>
              <a:t>(BLUE)</a:t>
            </a:r>
            <a:r>
              <a:rPr lang="en-GB" dirty="0"/>
              <a:t> and inner rings </a:t>
            </a:r>
            <a:r>
              <a:rPr lang="en-GB" dirty="0">
                <a:solidFill>
                  <a:schemeClr val="tx1"/>
                </a:solidFill>
              </a:rPr>
              <a:t>(GREEN)</a:t>
            </a:r>
            <a:r>
              <a:rPr lang="en-GB" dirty="0"/>
              <a:t> of posts, plus the fence around the settlement (RED). </a:t>
            </a:r>
            <a:r>
              <a:rPr lang="en-GB" dirty="0">
                <a:solidFill>
                  <a:schemeClr val="tx1"/>
                </a:solidFill>
              </a:rPr>
              <a:t>The outer rings and inner rings are made up of very similar oak posts that are roughly the same diameter. These are substantial posts and must have provided the main support for the raised building. </a:t>
            </a:r>
            <a:endParaRPr lang="en-GB" dirty="0"/>
          </a:p>
          <a:p>
            <a:endParaRPr lang="en-GB" dirty="0"/>
          </a:p>
        </p:txBody>
      </p:sp>
    </p:spTree>
    <p:extLst>
      <p:ext uri="{BB962C8B-B14F-4D97-AF65-F5344CB8AC3E}">
        <p14:creationId xmlns:p14="http://schemas.microsoft.com/office/powerpoint/2010/main" val="220721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A1A60-3037-DE33-4D9B-5F4CDE8C1E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3338CB-6192-4621-90E9-FD18D7EBAFE9}"/>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d</a:t>
            </a:r>
          </a:p>
        </p:txBody>
      </p:sp>
      <p:sp>
        <p:nvSpPr>
          <p:cNvPr id="9" name="Text Placeholder 8">
            <a:extLst>
              <a:ext uri="{FF2B5EF4-FFF2-40B4-BE49-F238E27FC236}">
                <a16:creationId xmlns:a16="http://schemas.microsoft.com/office/drawing/2014/main" id="{88B9BADF-4002-92D7-72A1-35ED9BD06495}"/>
              </a:ext>
            </a:extLst>
          </p:cNvPr>
          <p:cNvSpPr>
            <a:spLocks noGrp="1"/>
          </p:cNvSpPr>
          <p:nvPr>
            <p:ph type="body" sz="quarter" idx="20"/>
          </p:nvPr>
        </p:nvSpPr>
        <p:spPr/>
        <p:txBody>
          <a:bodyPr/>
          <a:lstStyle/>
          <a:p>
            <a:r>
              <a:rPr lang="en-GB" dirty="0"/>
              <a:t>How did they make the roof waterproof?</a:t>
            </a:r>
          </a:p>
        </p:txBody>
      </p:sp>
      <p:pic>
        <p:nvPicPr>
          <p:cNvPr id="11" name="Picture Placeholder 10" descr="reconstruction drawing of how they may have used local reeds to thatch a roof">
            <a:extLst>
              <a:ext uri="{FF2B5EF4-FFF2-40B4-BE49-F238E27FC236}">
                <a16:creationId xmlns:a16="http://schemas.microsoft.com/office/drawing/2014/main" id="{98CB9A80-F6DA-D9D2-FB2D-AC5343E68A41}"/>
              </a:ext>
            </a:extLst>
          </p:cNvPr>
          <p:cNvPicPr>
            <a:picLocks noGrp="1" noChangeAspect="1"/>
          </p:cNvPicPr>
          <p:nvPr>
            <p:ph type="pic" sz="quarter" idx="12"/>
          </p:nvPr>
        </p:nvPicPr>
        <p:blipFill>
          <a:blip r:embed="rId3"/>
          <a:srcRect/>
          <a:stretch/>
        </p:blipFill>
        <p:spPr/>
      </p:pic>
      <p:sp>
        <p:nvSpPr>
          <p:cNvPr id="8" name="Text Placeholder 7">
            <a:extLst>
              <a:ext uri="{FF2B5EF4-FFF2-40B4-BE49-F238E27FC236}">
                <a16:creationId xmlns:a16="http://schemas.microsoft.com/office/drawing/2014/main" id="{62B8A8A5-F725-4C58-FC72-5935C855D1E7}"/>
              </a:ext>
            </a:extLst>
          </p:cNvPr>
          <p:cNvSpPr>
            <a:spLocks noGrp="1"/>
          </p:cNvSpPr>
          <p:nvPr>
            <p:ph type="body" sz="half" idx="19"/>
          </p:nvPr>
        </p:nvSpPr>
        <p:spPr/>
        <p:txBody>
          <a:bodyPr/>
          <a:lstStyle/>
          <a:p>
            <a:r>
              <a:rPr lang="en-GB" dirty="0"/>
              <a:t>The roundhouses would have had roofs made from a framework of wooden rafters joined in an apex in the centre of the building. The other end of the rafters would have formed eaves over the walls and helped water to run off the roof and into the river. A bottom layer of straw and a top layer of turf were added to help make the buildings waterproof.  </a:t>
            </a:r>
          </a:p>
          <a:p>
            <a:endParaRPr lang="en-GB" dirty="0"/>
          </a:p>
        </p:txBody>
      </p:sp>
      <p:sp>
        <p:nvSpPr>
          <p:cNvPr id="7" name="Text Placeholder 6">
            <a:extLst>
              <a:ext uri="{FF2B5EF4-FFF2-40B4-BE49-F238E27FC236}">
                <a16:creationId xmlns:a16="http://schemas.microsoft.com/office/drawing/2014/main" id="{D744BFFE-CCB4-4A93-4B08-14BA26AEDC8E}"/>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C7C2A464-318F-A439-7FEB-03853FA8FD7D}"/>
              </a:ext>
            </a:extLst>
          </p:cNvPr>
          <p:cNvSpPr>
            <a:spLocks noGrp="1"/>
          </p:cNvSpPr>
          <p:nvPr>
            <p:ph type="body" sz="quarter" idx="21"/>
          </p:nvPr>
        </p:nvSpPr>
        <p:spPr/>
        <p:txBody>
          <a:bodyPr/>
          <a:lstStyle/>
          <a:p>
            <a:r>
              <a:rPr lang="en-GB" dirty="0"/>
              <a:t>Evidence for rafters and turf</a:t>
            </a:r>
          </a:p>
        </p:txBody>
      </p:sp>
      <p:pic>
        <p:nvPicPr>
          <p:cNvPr id="13" name="Picture Placeholder 12" descr="The rafters (yellow). Chunks of burnt turf were found and it seems likely that the roof was covered with turf rather than reeds or straw. If the roof was made of turf, then it would have been very heavy – probably upwards of a tonne. &#10;">
            <a:extLst>
              <a:ext uri="{FF2B5EF4-FFF2-40B4-BE49-F238E27FC236}">
                <a16:creationId xmlns:a16="http://schemas.microsoft.com/office/drawing/2014/main" id="{3F65A47E-8A57-380C-00BD-1AD65A8D6429}"/>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E3868207-7066-BBF5-2CDB-35764E7F2167}"/>
              </a:ext>
            </a:extLst>
          </p:cNvPr>
          <p:cNvSpPr>
            <a:spLocks noGrp="1"/>
          </p:cNvSpPr>
          <p:nvPr>
            <p:ph type="body" sz="half" idx="17"/>
          </p:nvPr>
        </p:nvSpPr>
        <p:spPr/>
        <p:txBody>
          <a:bodyPr/>
          <a:lstStyle/>
          <a:p>
            <a:r>
              <a:rPr lang="en-GB" dirty="0"/>
              <a:t>The rafters (yellow). Chunks of burnt turf were found and it seems likely that the roof was covered with turf rather than reeds or straw. If the roof was made of turf, then it would have been very heavy – probably upwards of a tonne. </a:t>
            </a:r>
          </a:p>
          <a:p>
            <a:endParaRPr lang="en-GB" dirty="0"/>
          </a:p>
        </p:txBody>
      </p:sp>
    </p:spTree>
    <p:extLst>
      <p:ext uri="{BB962C8B-B14F-4D97-AF65-F5344CB8AC3E}">
        <p14:creationId xmlns:p14="http://schemas.microsoft.com/office/powerpoint/2010/main" val="446210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05818-974B-641C-FD6E-8394C7D6FB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CD5CC4-C903-A976-10A0-B9538A0336AC}"/>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e</a:t>
            </a:r>
          </a:p>
        </p:txBody>
      </p:sp>
      <p:sp>
        <p:nvSpPr>
          <p:cNvPr id="9" name="Text Placeholder 8">
            <a:extLst>
              <a:ext uri="{FF2B5EF4-FFF2-40B4-BE49-F238E27FC236}">
                <a16:creationId xmlns:a16="http://schemas.microsoft.com/office/drawing/2014/main" id="{89285EB4-0132-090F-FD50-92395E32D8D0}"/>
              </a:ext>
            </a:extLst>
          </p:cNvPr>
          <p:cNvSpPr>
            <a:spLocks noGrp="1"/>
          </p:cNvSpPr>
          <p:nvPr>
            <p:ph type="body" sz="quarter" idx="20"/>
          </p:nvPr>
        </p:nvSpPr>
        <p:spPr/>
        <p:txBody>
          <a:bodyPr/>
          <a:lstStyle/>
          <a:p>
            <a:r>
              <a:rPr lang="en-GB" dirty="0"/>
              <a:t>Did the houses have a chimney?</a:t>
            </a:r>
          </a:p>
        </p:txBody>
      </p:sp>
      <p:pic>
        <p:nvPicPr>
          <p:cNvPr id="11" name="Picture Placeholder 10" descr="reconstruction drawing of how they may have used an axe to shavethe end to a point">
            <a:extLst>
              <a:ext uri="{FF2B5EF4-FFF2-40B4-BE49-F238E27FC236}">
                <a16:creationId xmlns:a16="http://schemas.microsoft.com/office/drawing/2014/main" id="{8135600B-0E81-6EC7-DBD4-9BA9477ACE38}"/>
              </a:ext>
            </a:extLst>
          </p:cNvPr>
          <p:cNvPicPr>
            <a:picLocks noGrp="1" noChangeAspect="1"/>
          </p:cNvPicPr>
          <p:nvPr>
            <p:ph type="pic" sz="quarter" idx="12"/>
          </p:nvPr>
        </p:nvPicPr>
        <p:blipFill>
          <a:blip r:embed="rId3"/>
          <a:srcRect/>
          <a:stretch/>
        </p:blipFill>
        <p:spPr/>
      </p:pic>
      <p:sp>
        <p:nvSpPr>
          <p:cNvPr id="8" name="Text Placeholder 7">
            <a:extLst>
              <a:ext uri="{FF2B5EF4-FFF2-40B4-BE49-F238E27FC236}">
                <a16:creationId xmlns:a16="http://schemas.microsoft.com/office/drawing/2014/main" id="{2B7407A0-BD7A-8E62-F85C-DAA0097204A2}"/>
              </a:ext>
            </a:extLst>
          </p:cNvPr>
          <p:cNvSpPr>
            <a:spLocks noGrp="1"/>
          </p:cNvSpPr>
          <p:nvPr>
            <p:ph type="body" sz="half" idx="19"/>
          </p:nvPr>
        </p:nvSpPr>
        <p:spPr/>
        <p:txBody>
          <a:bodyPr/>
          <a:lstStyle/>
          <a:p>
            <a:r>
              <a:rPr lang="en-GB" dirty="0"/>
              <a:t>Each of the houses had a fire inside, called a hearth, that would have been used for cooking and to provide warmth for the animals and people living there. Clay was also added around the top of the roof which could have been used to help release smoke and keep the rain out. </a:t>
            </a:r>
          </a:p>
          <a:p>
            <a:endParaRPr lang="en-GB" dirty="0"/>
          </a:p>
        </p:txBody>
      </p:sp>
      <p:sp>
        <p:nvSpPr>
          <p:cNvPr id="7" name="Text Placeholder 6">
            <a:extLst>
              <a:ext uri="{FF2B5EF4-FFF2-40B4-BE49-F238E27FC236}">
                <a16:creationId xmlns:a16="http://schemas.microsoft.com/office/drawing/2014/main" id="{D2618417-5CF8-9709-2B34-1F29086E8D74}"/>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6A508B2F-F265-23B7-1F61-E7EFCD5D391B}"/>
              </a:ext>
            </a:extLst>
          </p:cNvPr>
          <p:cNvSpPr>
            <a:spLocks noGrp="1"/>
          </p:cNvSpPr>
          <p:nvPr>
            <p:ph type="body" sz="quarter" idx="21"/>
          </p:nvPr>
        </p:nvSpPr>
        <p:spPr/>
        <p:txBody>
          <a:bodyPr/>
          <a:lstStyle/>
          <a:p>
            <a:r>
              <a:rPr lang="en-GB" dirty="0"/>
              <a:t>Evidence for a smoke hole</a:t>
            </a:r>
          </a:p>
        </p:txBody>
      </p:sp>
      <p:pic>
        <p:nvPicPr>
          <p:cNvPr id="13" name="Picture Placeholder 12" descr="Finds of unburnt clay containing small pockets of burnt turf material led the archaeologists to think that this would have been used at the apex of the roof, maybe making a sort of chimney.&#10;">
            <a:extLst>
              <a:ext uri="{FF2B5EF4-FFF2-40B4-BE49-F238E27FC236}">
                <a16:creationId xmlns:a16="http://schemas.microsoft.com/office/drawing/2014/main" id="{4AE5DA8F-275E-EA4F-F3EE-5A08E766FF95}"/>
              </a:ext>
            </a:extLst>
          </p:cNvPr>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80302BE-EF6F-6385-B9F5-D264AC952F8B}"/>
              </a:ext>
            </a:extLst>
          </p:cNvPr>
          <p:cNvSpPr>
            <a:spLocks noGrp="1"/>
          </p:cNvSpPr>
          <p:nvPr>
            <p:ph type="body" sz="half" idx="17"/>
          </p:nvPr>
        </p:nvSpPr>
        <p:spPr/>
        <p:txBody>
          <a:bodyPr/>
          <a:lstStyle/>
          <a:p>
            <a:r>
              <a:rPr lang="en-GB" dirty="0"/>
              <a:t>Finds of unburnt clay containing small pockets of burnt turf material led the archaeologists to think that this would have been used at the apex of the roof, maybe making a sort of chimney.</a:t>
            </a:r>
          </a:p>
        </p:txBody>
      </p:sp>
    </p:spTree>
    <p:extLst>
      <p:ext uri="{BB962C8B-B14F-4D97-AF65-F5344CB8AC3E}">
        <p14:creationId xmlns:p14="http://schemas.microsoft.com/office/powerpoint/2010/main" val="3561049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BE355-CD28-FE38-83A6-74B2938F98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E9084F-89FA-F0D7-D245-FB0227CE7060}"/>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f</a:t>
            </a:r>
          </a:p>
        </p:txBody>
      </p:sp>
      <p:sp>
        <p:nvSpPr>
          <p:cNvPr id="9" name="Text Placeholder 8">
            <a:extLst>
              <a:ext uri="{FF2B5EF4-FFF2-40B4-BE49-F238E27FC236}">
                <a16:creationId xmlns:a16="http://schemas.microsoft.com/office/drawing/2014/main" id="{E78FB70C-E55F-DEC1-B346-9EBBF78DA6E9}"/>
              </a:ext>
            </a:extLst>
          </p:cNvPr>
          <p:cNvSpPr>
            <a:spLocks noGrp="1"/>
          </p:cNvSpPr>
          <p:nvPr>
            <p:ph type="body" sz="quarter" idx="20"/>
          </p:nvPr>
        </p:nvSpPr>
        <p:spPr/>
        <p:txBody>
          <a:bodyPr/>
          <a:lstStyle/>
          <a:p>
            <a:r>
              <a:rPr lang="en-GB" sz="1600" dirty="0"/>
              <a:t>What were the walls and floors made from?</a:t>
            </a:r>
          </a:p>
        </p:txBody>
      </p:sp>
      <p:pic>
        <p:nvPicPr>
          <p:cNvPr id="11" name="Picture Placeholder 10" descr="reconstruction drawing of how they may have used wattle panels as walls for the roundhouse. ">
            <a:extLst>
              <a:ext uri="{FF2B5EF4-FFF2-40B4-BE49-F238E27FC236}">
                <a16:creationId xmlns:a16="http://schemas.microsoft.com/office/drawing/2014/main" id="{1ECA34A3-59B3-FC30-3B1E-E0B1B973B0A2}"/>
              </a:ext>
            </a:extLst>
          </p:cNvPr>
          <p:cNvPicPr>
            <a:picLocks noGrp="1" noChangeAspect="1"/>
          </p:cNvPicPr>
          <p:nvPr>
            <p:ph type="pic" sz="quarter" idx="12"/>
          </p:nvPr>
        </p:nvPicPr>
        <p:blipFill>
          <a:blip r:embed="rId3"/>
          <a:srcRect/>
          <a:stretch/>
        </p:blipFill>
        <p:spPr/>
      </p:pic>
      <p:sp>
        <p:nvSpPr>
          <p:cNvPr id="8" name="Text Placeholder 7">
            <a:extLst>
              <a:ext uri="{FF2B5EF4-FFF2-40B4-BE49-F238E27FC236}">
                <a16:creationId xmlns:a16="http://schemas.microsoft.com/office/drawing/2014/main" id="{42C7D282-2AD5-6372-CA10-158C17A3CB0C}"/>
              </a:ext>
            </a:extLst>
          </p:cNvPr>
          <p:cNvSpPr>
            <a:spLocks noGrp="1"/>
          </p:cNvSpPr>
          <p:nvPr>
            <p:ph type="body" sz="half" idx="19"/>
          </p:nvPr>
        </p:nvSpPr>
        <p:spPr/>
        <p:txBody>
          <a:bodyPr/>
          <a:lstStyle/>
          <a:p>
            <a:r>
              <a:rPr lang="en-US" dirty="0">
                <a:cs typeface="Arial" panose="020B0604020202020204" pitchFamily="34" charset="0"/>
              </a:rPr>
              <a:t>The floors and walkways were made by weaving together thinner pieces of wood to make wattle panels. The walls would also have been made from wattle. Archaeologists think that the people living at Must Farm might have hung animal skins or textiles on the inside of the walls to keep them warmer and block the wind.</a:t>
            </a:r>
          </a:p>
          <a:p>
            <a:endParaRPr lang="en-GB" dirty="0">
              <a:cs typeface="Arial" panose="020B0604020202020204" pitchFamily="34" charset="0"/>
            </a:endParaRPr>
          </a:p>
        </p:txBody>
      </p:sp>
      <p:sp>
        <p:nvSpPr>
          <p:cNvPr id="7" name="Text Placeholder 6">
            <a:extLst>
              <a:ext uri="{FF2B5EF4-FFF2-40B4-BE49-F238E27FC236}">
                <a16:creationId xmlns:a16="http://schemas.microsoft.com/office/drawing/2014/main" id="{A777625A-1958-90C0-A018-C346FBFC3082}"/>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0EB40EAC-DA33-8141-DDF0-3E0C4D0D7EDD}"/>
              </a:ext>
            </a:extLst>
          </p:cNvPr>
          <p:cNvSpPr>
            <a:spLocks noGrp="1"/>
          </p:cNvSpPr>
          <p:nvPr>
            <p:ph type="body" sz="quarter" idx="21"/>
          </p:nvPr>
        </p:nvSpPr>
        <p:spPr/>
        <p:txBody>
          <a:bodyPr/>
          <a:lstStyle/>
          <a:p>
            <a:r>
              <a:rPr lang="en-GB" dirty="0"/>
              <a:t>Evidence for wattle panels</a:t>
            </a:r>
          </a:p>
        </p:txBody>
      </p:sp>
      <p:pic>
        <p:nvPicPr>
          <p:cNvPr id="13" name="Picture Placeholder 12" descr=" wattle panel of woven poles excavated at Must Farm&#10;">
            <a:extLst>
              <a:ext uri="{FF2B5EF4-FFF2-40B4-BE49-F238E27FC236}">
                <a16:creationId xmlns:a16="http://schemas.microsoft.com/office/drawing/2014/main" id="{482F622A-1AB6-02EC-36D5-A2599A81CF2B}"/>
              </a:ext>
            </a:extLst>
          </p:cNvPr>
          <p:cNvPicPr>
            <a:picLocks noGrp="1" noChangeAspect="1"/>
          </p:cNvPicPr>
          <p:nvPr>
            <p:ph type="pic" sz="quarter" idx="16"/>
          </p:nvPr>
        </p:nvPicPr>
        <p:blipFill>
          <a:blip r:embed="rId4"/>
          <a:srcRect/>
          <a:stretch/>
        </p:blipFill>
        <p:spPr/>
      </p:pic>
      <p:sp>
        <p:nvSpPr>
          <p:cNvPr id="6" name="Text Placeholder 5">
            <a:extLst>
              <a:ext uri="{FF2B5EF4-FFF2-40B4-BE49-F238E27FC236}">
                <a16:creationId xmlns:a16="http://schemas.microsoft.com/office/drawing/2014/main" id="{E4C39611-EBE7-FD54-84AB-B3CAB15DBA19}"/>
              </a:ext>
            </a:extLst>
          </p:cNvPr>
          <p:cNvSpPr>
            <a:spLocks noGrp="1"/>
          </p:cNvSpPr>
          <p:nvPr>
            <p:ph type="body" sz="half" idx="17"/>
          </p:nvPr>
        </p:nvSpPr>
        <p:spPr/>
        <p:txBody>
          <a:bodyPr/>
          <a:lstStyle/>
          <a:p>
            <a:r>
              <a:rPr lang="en-GB" dirty="0">
                <a:solidFill>
                  <a:schemeClr val="tx1"/>
                </a:solidFill>
              </a:rPr>
              <a:t>Wattle panels are made by weaving willow around ash uprights, like some fence panels are made today. </a:t>
            </a:r>
            <a:r>
              <a:rPr lang="en-GB" dirty="0"/>
              <a:t>Bundles of willow formed the floor These would have created quite a springy floor made of panels held in place by wall plates running round at this level.</a:t>
            </a:r>
          </a:p>
          <a:p>
            <a:endParaRPr lang="en-GB" dirty="0"/>
          </a:p>
        </p:txBody>
      </p:sp>
    </p:spTree>
    <p:extLst>
      <p:ext uri="{BB962C8B-B14F-4D97-AF65-F5344CB8AC3E}">
        <p14:creationId xmlns:p14="http://schemas.microsoft.com/office/powerpoint/2010/main" val="2613406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4B02-8DC4-8AA4-808A-2FC62CF432AD}"/>
              </a:ext>
            </a:extLst>
          </p:cNvPr>
          <p:cNvSpPr>
            <a:spLocks noGrp="1"/>
          </p:cNvSpPr>
          <p:nvPr>
            <p:ph type="title"/>
          </p:nvPr>
        </p:nvSpPr>
        <p:spPr/>
        <p:txBody>
          <a:bodyPr vert="horz" lIns="91440" tIns="45720" rIns="91440" bIns="45720" rtlCol="0" anchor="b">
            <a:normAutofit/>
          </a:bodyPr>
          <a:lstStyle/>
          <a:p>
            <a:r>
              <a:rPr lang="en-GB" dirty="0"/>
              <a:t>How to use this PowerPoint	     </a:t>
            </a:r>
            <a:r>
              <a:rPr lang="en-GB" b="0" dirty="0"/>
              <a:t>Accompanying Resources</a:t>
            </a:r>
          </a:p>
        </p:txBody>
      </p:sp>
      <p:sp>
        <p:nvSpPr>
          <p:cNvPr id="5" name="Content Placeholder 4">
            <a:extLst>
              <a:ext uri="{FF2B5EF4-FFF2-40B4-BE49-F238E27FC236}">
                <a16:creationId xmlns:a16="http://schemas.microsoft.com/office/drawing/2014/main" id="{1C204080-034E-5052-AA27-EE972B2724DD}"/>
              </a:ext>
            </a:extLst>
          </p:cNvPr>
          <p:cNvSpPr>
            <a:spLocks noGrp="1"/>
          </p:cNvSpPr>
          <p:nvPr>
            <p:ph idx="1"/>
          </p:nvPr>
        </p:nvSpPr>
        <p:spPr/>
        <p:txBody>
          <a:bodyPr/>
          <a:lstStyle/>
          <a:p>
            <a:r>
              <a:rPr lang="en-GB" sz="2400" dirty="0"/>
              <a:t>Match up the real artefact from the excavation with the reconstruction drawing. </a:t>
            </a:r>
          </a:p>
          <a:p>
            <a:r>
              <a:rPr lang="en-GB" sz="2400" dirty="0"/>
              <a:t>Work out the steps involved in building the Must Farm Bronze Age Village. </a:t>
            </a:r>
          </a:p>
          <a:p>
            <a:r>
              <a:rPr lang="en-GB" sz="2400" dirty="0"/>
              <a:t>Class Discussion focussing on technology and drawing conclusions. </a:t>
            </a:r>
          </a:p>
          <a:p>
            <a:r>
              <a:rPr lang="en-GB" sz="2400" dirty="0"/>
              <a:t>Label a reconstruction drawing of the Bronze Age Village.</a:t>
            </a:r>
          </a:p>
        </p:txBody>
      </p:sp>
      <p:sp>
        <p:nvSpPr>
          <p:cNvPr id="7" name="Content Placeholder 6">
            <a:extLst>
              <a:ext uri="{FF2B5EF4-FFF2-40B4-BE49-F238E27FC236}">
                <a16:creationId xmlns:a16="http://schemas.microsoft.com/office/drawing/2014/main" id="{07098E5B-99BD-AB47-43E0-D287674A9CFD}"/>
              </a:ext>
            </a:extLst>
          </p:cNvPr>
          <p:cNvSpPr>
            <a:spLocks noGrp="1"/>
          </p:cNvSpPr>
          <p:nvPr>
            <p:ph idx="10"/>
          </p:nvPr>
        </p:nvSpPr>
        <p:spPr/>
        <p:txBody>
          <a:bodyPr/>
          <a:lstStyle/>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Video 2: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2"/>
              </a:rPr>
              <a:t>Must Farm: A Bronze Age Settlement</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(Duration 8.20 mins)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PPT: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3"/>
              </a:rPr>
              <a:t>Building Must Farm Bronze Age Village</a:t>
            </a:r>
            <a:endPar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ZIP Folder: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4"/>
              </a:rPr>
              <a:t>Images – 8 themed PPTs with high quality images of artefacts and reconstruction illustrations</a:t>
            </a:r>
            <a:endPar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Timelapse model of how one house was constructed </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5"/>
              </a:rPr>
              <a:t>Slide 20-21</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t>
            </a:r>
          </a:p>
        </p:txBody>
      </p:sp>
    </p:spTree>
    <p:extLst>
      <p:ext uri="{BB962C8B-B14F-4D97-AF65-F5344CB8AC3E}">
        <p14:creationId xmlns:p14="http://schemas.microsoft.com/office/powerpoint/2010/main" val="867128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7A4DE8-018C-6DA9-B06B-612B63934727}"/>
              </a:ext>
            </a:extLst>
          </p:cNvPr>
          <p:cNvSpPr>
            <a:spLocks noGrp="1"/>
          </p:cNvSpPr>
          <p:nvPr>
            <p:ph type="title"/>
          </p:nvPr>
        </p:nvSpPr>
        <p:spPr>
          <a:xfrm>
            <a:off x="3819631" y="5998452"/>
            <a:ext cx="3584712" cy="710288"/>
          </a:xfrm>
        </p:spPr>
        <p:txBody>
          <a:bodyPr/>
          <a:lstStyle/>
          <a:p>
            <a:r>
              <a:rPr lang="en-GB" dirty="0"/>
              <a:t>Class Discussion</a:t>
            </a:r>
          </a:p>
        </p:txBody>
      </p:sp>
      <p:grpSp>
        <p:nvGrpSpPr>
          <p:cNvPr id="9" name="Group 8">
            <a:extLst>
              <a:ext uri="{FF2B5EF4-FFF2-40B4-BE49-F238E27FC236}">
                <a16:creationId xmlns:a16="http://schemas.microsoft.com/office/drawing/2014/main" id="{B0A351DB-DE38-053E-305E-7C5A0C270FF6}"/>
              </a:ext>
              <a:ext uri="{C183D7F6-B498-43B3-948B-1728B52AA6E4}">
                <adec:decorative xmlns:adec="http://schemas.microsoft.com/office/drawing/2017/decorative" val="1"/>
              </a:ext>
            </a:extLst>
          </p:cNvPr>
          <p:cNvGrpSpPr/>
          <p:nvPr/>
        </p:nvGrpSpPr>
        <p:grpSpPr>
          <a:xfrm>
            <a:off x="291455" y="206290"/>
            <a:ext cx="3352888" cy="2036880"/>
            <a:chOff x="7812212" y="3686242"/>
            <a:chExt cx="3352888" cy="2036880"/>
          </a:xfrm>
        </p:grpSpPr>
        <p:pic>
          <p:nvPicPr>
            <p:cNvPr id="17" name="Picture 11">
              <a:extLst>
                <a:ext uri="{FF2B5EF4-FFF2-40B4-BE49-F238E27FC236}">
                  <a16:creationId xmlns:a16="http://schemas.microsoft.com/office/drawing/2014/main" id="{445CFB40-F9AB-DB62-738D-1C642752E4B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12212" y="3686242"/>
              <a:ext cx="3352888" cy="2036880"/>
            </a:xfrm>
            <a:prstGeom prst="rect">
              <a:avLst/>
            </a:prstGeom>
          </p:spPr>
        </p:pic>
        <p:sp>
          <p:nvSpPr>
            <p:cNvPr id="10" name="TextBox 9">
              <a:extLst>
                <a:ext uri="{FF2B5EF4-FFF2-40B4-BE49-F238E27FC236}">
                  <a16:creationId xmlns:a16="http://schemas.microsoft.com/office/drawing/2014/main" id="{A36CA091-B035-54E4-FCBF-779A71386EFD}"/>
                </a:ext>
              </a:extLst>
            </p:cNvPr>
            <p:cNvSpPr txBox="1"/>
            <p:nvPr/>
          </p:nvSpPr>
          <p:spPr>
            <a:xfrm>
              <a:off x="8380708" y="3942340"/>
              <a:ext cx="2215896" cy="1477328"/>
            </a:xfrm>
            <a:prstGeom prst="rect">
              <a:avLst/>
            </a:prstGeom>
            <a:noFill/>
          </p:spPr>
          <p:txBody>
            <a:bodyPr wrap="square" rtlCol="0">
              <a:spAutoFit/>
            </a:bodyPr>
            <a:lstStyle/>
            <a:p>
              <a:pPr algn="ctr"/>
              <a:r>
                <a:rPr lang="en-GB" dirty="0"/>
                <a:t>How clever were the people who built the Bronze Age Village at Must Farm?</a:t>
              </a:r>
            </a:p>
          </p:txBody>
        </p:sp>
      </p:grpSp>
      <p:pic>
        <p:nvPicPr>
          <p:cNvPr id="15" name="Content Placeholder 14">
            <a:extLst>
              <a:ext uri="{FF2B5EF4-FFF2-40B4-BE49-F238E27FC236}">
                <a16:creationId xmlns:a16="http://schemas.microsoft.com/office/drawing/2014/main" id="{E6CC93C5-C506-2FE3-B0DD-1EC6973B937D}"/>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3004982" y="4492041"/>
            <a:ext cx="4877540" cy="1506411"/>
          </a:xfrm>
        </p:spPr>
      </p:pic>
      <p:grpSp>
        <p:nvGrpSpPr>
          <p:cNvPr id="14" name="Group 13" descr="Do you think women would have been involved in building the village?">
            <a:extLst>
              <a:ext uri="{FF2B5EF4-FFF2-40B4-BE49-F238E27FC236}">
                <a16:creationId xmlns:a16="http://schemas.microsoft.com/office/drawing/2014/main" id="{CECDDC00-3089-50A1-17AB-479ED477AD9E}"/>
              </a:ext>
            </a:extLst>
          </p:cNvPr>
          <p:cNvGrpSpPr/>
          <p:nvPr/>
        </p:nvGrpSpPr>
        <p:grpSpPr>
          <a:xfrm>
            <a:off x="4092932" y="898834"/>
            <a:ext cx="3499364" cy="2934250"/>
            <a:chOff x="4092932" y="898834"/>
            <a:chExt cx="3499364" cy="2934250"/>
          </a:xfrm>
        </p:grpSpPr>
        <p:sp>
          <p:nvSpPr>
            <p:cNvPr id="5" name="Picture 3">
              <a:extLst>
                <a:ext uri="{FF2B5EF4-FFF2-40B4-BE49-F238E27FC236}">
                  <a16:creationId xmlns:a16="http://schemas.microsoft.com/office/drawing/2014/main" id="{CED1B98A-AB13-ED58-9F59-BE69DBF8E739}"/>
                </a:ext>
                <a:ext uri="{C183D7F6-B498-43B3-948B-1728B52AA6E4}">
                  <adec:decorative xmlns:adec="http://schemas.microsoft.com/office/drawing/2017/decorative" val="1"/>
                </a:ext>
              </a:extLst>
            </p:cNvPr>
            <p:cNvSpPr/>
            <p:nvPr/>
          </p:nvSpPr>
          <p:spPr>
            <a:xfrm>
              <a:off x="4092932" y="898834"/>
              <a:ext cx="3499364" cy="2934250"/>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CFA6EC"/>
            </a:solidFill>
            <a:ln w="4678" cap="flat">
              <a:noFill/>
              <a:prstDash val="solid"/>
              <a:miter/>
            </a:ln>
          </p:spPr>
          <p:txBody>
            <a:bodyPr rtlCol="0" anchor="ctr"/>
            <a:lstStyle/>
            <a:p>
              <a:endParaRPr lang="en-US"/>
            </a:p>
          </p:txBody>
        </p:sp>
        <p:sp>
          <p:nvSpPr>
            <p:cNvPr id="6" name="TextBox 5" descr="Do you think women would have been involved in building the village?">
              <a:extLst>
                <a:ext uri="{FF2B5EF4-FFF2-40B4-BE49-F238E27FC236}">
                  <a16:creationId xmlns:a16="http://schemas.microsoft.com/office/drawing/2014/main" id="{A79C5B6F-5FFC-9EE5-3D36-543FB03E94CE}"/>
                </a:ext>
                <a:ext uri="{C183D7F6-B498-43B3-948B-1728B52AA6E4}">
                  <adec:decorative xmlns:adec="http://schemas.microsoft.com/office/drawing/2017/decorative" val="0"/>
                </a:ext>
              </a:extLst>
            </p:cNvPr>
            <p:cNvSpPr txBox="1"/>
            <p:nvPr/>
          </p:nvSpPr>
          <p:spPr>
            <a:xfrm>
              <a:off x="5038639" y="1448206"/>
              <a:ext cx="1764792" cy="1754326"/>
            </a:xfrm>
            <a:prstGeom prst="rect">
              <a:avLst/>
            </a:prstGeom>
            <a:noFill/>
          </p:spPr>
          <p:txBody>
            <a:bodyPr wrap="square" rtlCol="0">
              <a:spAutoFit/>
            </a:bodyPr>
            <a:lstStyle/>
            <a:p>
              <a:pPr algn="ctr"/>
              <a:r>
                <a:rPr lang="en-GB" dirty="0"/>
                <a:t>Do you think women would have been involved in building the village?</a:t>
              </a:r>
            </a:p>
          </p:txBody>
        </p:sp>
      </p:grpSp>
      <p:grpSp>
        <p:nvGrpSpPr>
          <p:cNvPr id="12" name="Group 11" descr="How skilled were the people who built the Bronze Age Village at Must Farm?">
            <a:extLst>
              <a:ext uri="{FF2B5EF4-FFF2-40B4-BE49-F238E27FC236}">
                <a16:creationId xmlns:a16="http://schemas.microsoft.com/office/drawing/2014/main" id="{2FCEC34A-5990-39E0-CCCE-15E537AC037C}"/>
              </a:ext>
            </a:extLst>
          </p:cNvPr>
          <p:cNvGrpSpPr/>
          <p:nvPr/>
        </p:nvGrpSpPr>
        <p:grpSpPr>
          <a:xfrm>
            <a:off x="7881554" y="226063"/>
            <a:ext cx="3352886" cy="3389691"/>
            <a:chOff x="7881554" y="226063"/>
            <a:chExt cx="3352886" cy="3389691"/>
          </a:xfrm>
        </p:grpSpPr>
        <p:pic>
          <p:nvPicPr>
            <p:cNvPr id="19" name="Picture 4">
              <a:extLst>
                <a:ext uri="{FF2B5EF4-FFF2-40B4-BE49-F238E27FC236}">
                  <a16:creationId xmlns:a16="http://schemas.microsoft.com/office/drawing/2014/main" id="{EF2C95D3-9175-7E93-CFDC-E683272A9BC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H="1">
              <a:off x="7881554" y="226063"/>
              <a:ext cx="3352886" cy="3389691"/>
            </a:xfrm>
            <a:prstGeom prst="rect">
              <a:avLst/>
            </a:prstGeom>
          </p:spPr>
        </p:pic>
        <p:sp>
          <p:nvSpPr>
            <p:cNvPr id="8" name="TextBox 7">
              <a:extLst>
                <a:ext uri="{FF2B5EF4-FFF2-40B4-BE49-F238E27FC236}">
                  <a16:creationId xmlns:a16="http://schemas.microsoft.com/office/drawing/2014/main" id="{E8116B40-A868-0D56-6C65-52185DE15DFC}"/>
                </a:ext>
              </a:extLst>
            </p:cNvPr>
            <p:cNvSpPr txBox="1"/>
            <p:nvPr/>
          </p:nvSpPr>
          <p:spPr>
            <a:xfrm>
              <a:off x="8450049" y="878546"/>
              <a:ext cx="2215896" cy="1477328"/>
            </a:xfrm>
            <a:prstGeom prst="rect">
              <a:avLst/>
            </a:prstGeom>
            <a:noFill/>
          </p:spPr>
          <p:txBody>
            <a:bodyPr wrap="square" rtlCol="0">
              <a:spAutoFit/>
            </a:bodyPr>
            <a:lstStyle/>
            <a:p>
              <a:pPr algn="ctr"/>
              <a:r>
                <a:rPr lang="en-GB" dirty="0"/>
                <a:t>How skilled were the people who built the Bronze Age Village at Must Farm?</a:t>
              </a:r>
            </a:p>
          </p:txBody>
        </p:sp>
      </p:grpSp>
      <p:grpSp>
        <p:nvGrpSpPr>
          <p:cNvPr id="11" name="Group 10" descr="How well organised were the people who built the Bronze Age Village at Must Farm?">
            <a:extLst>
              <a:ext uri="{FF2B5EF4-FFF2-40B4-BE49-F238E27FC236}">
                <a16:creationId xmlns:a16="http://schemas.microsoft.com/office/drawing/2014/main" id="{1E0235C8-3C60-B883-CB0C-891355D715C1}"/>
              </a:ext>
            </a:extLst>
          </p:cNvPr>
          <p:cNvGrpSpPr/>
          <p:nvPr/>
        </p:nvGrpSpPr>
        <p:grpSpPr>
          <a:xfrm>
            <a:off x="236351" y="2813574"/>
            <a:ext cx="3175955" cy="3184878"/>
            <a:chOff x="236351" y="2813574"/>
            <a:chExt cx="3175955" cy="3184878"/>
          </a:xfrm>
        </p:grpSpPr>
        <p:sp>
          <p:nvSpPr>
            <p:cNvPr id="20" name="Picture 8">
              <a:extLst>
                <a:ext uri="{FF2B5EF4-FFF2-40B4-BE49-F238E27FC236}">
                  <a16:creationId xmlns:a16="http://schemas.microsoft.com/office/drawing/2014/main" id="{F6C95F41-5D68-638C-6A18-6F031A0B1A3B}"/>
                </a:ext>
                <a:ext uri="{C183D7F6-B498-43B3-948B-1728B52AA6E4}">
                  <adec:decorative xmlns:adec="http://schemas.microsoft.com/office/drawing/2017/decorative" val="1"/>
                </a:ext>
              </a:extLst>
            </p:cNvPr>
            <p:cNvSpPr/>
            <p:nvPr/>
          </p:nvSpPr>
          <p:spPr>
            <a:xfrm flipH="1">
              <a:off x="236351" y="2813574"/>
              <a:ext cx="3175955" cy="3184878"/>
            </a:xfrm>
            <a:custGeom>
              <a:avLst/>
              <a:gdLst>
                <a:gd name="connsiteX0" fmla="*/ 742992 w 1986770"/>
                <a:gd name="connsiteY0" fmla="*/ 214 h 2349826"/>
                <a:gd name="connsiteX1" fmla="*/ 19412 w 1986770"/>
                <a:gd name="connsiteY1" fmla="*/ 525388 h 2349826"/>
                <a:gd name="connsiteX2" fmla="*/ 193396 w 1986770"/>
                <a:gd name="connsiteY2" fmla="*/ 1102591 h 2349826"/>
                <a:gd name="connsiteX3" fmla="*/ 934862 w 1986770"/>
                <a:gd name="connsiteY3" fmla="*/ 2302524 h 2349826"/>
                <a:gd name="connsiteX4" fmla="*/ 742992 w 1986770"/>
                <a:gd name="connsiteY4" fmla="*/ 214 h 234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770" h="2349826">
                  <a:moveTo>
                    <a:pt x="742992" y="214"/>
                  </a:moveTo>
                  <a:cubicBezTo>
                    <a:pt x="477950" y="-7916"/>
                    <a:pt x="86079" y="216462"/>
                    <a:pt x="19412" y="525388"/>
                  </a:cubicBezTo>
                  <a:cubicBezTo>
                    <a:pt x="-63515" y="909106"/>
                    <a:pt x="142989" y="785536"/>
                    <a:pt x="193396" y="1102591"/>
                  </a:cubicBezTo>
                  <a:cubicBezTo>
                    <a:pt x="287705" y="1692802"/>
                    <a:pt x="214534" y="2105787"/>
                    <a:pt x="934862" y="2302524"/>
                  </a:cubicBezTo>
                  <a:cubicBezTo>
                    <a:pt x="2529990" y="2736646"/>
                    <a:pt x="2185273" y="40862"/>
                    <a:pt x="742992" y="214"/>
                  </a:cubicBezTo>
                  <a:close/>
                </a:path>
              </a:pathLst>
            </a:custGeom>
            <a:solidFill>
              <a:srgbClr val="F8BB25"/>
            </a:solidFill>
            <a:ln w="16239" cap="flat">
              <a:noFill/>
              <a:prstDash val="solid"/>
              <a:miter/>
            </a:ln>
          </p:spPr>
          <p:txBody>
            <a:bodyPr rtlCol="0" anchor="ctr"/>
            <a:lstStyle/>
            <a:p>
              <a:endParaRPr lang="en-US" dirty="0"/>
            </a:p>
          </p:txBody>
        </p:sp>
        <p:sp>
          <p:nvSpPr>
            <p:cNvPr id="7" name="TextBox 6" descr="How well organised were the people who built the Bronze Age Village at Must Farm?">
              <a:extLst>
                <a:ext uri="{FF2B5EF4-FFF2-40B4-BE49-F238E27FC236}">
                  <a16:creationId xmlns:a16="http://schemas.microsoft.com/office/drawing/2014/main" id="{8AA9E80B-9B51-4E98-38FB-008A29B1C828}"/>
                </a:ext>
              </a:extLst>
            </p:cNvPr>
            <p:cNvSpPr txBox="1"/>
            <p:nvPr/>
          </p:nvSpPr>
          <p:spPr>
            <a:xfrm>
              <a:off x="789086" y="3667349"/>
              <a:ext cx="2215896" cy="1477328"/>
            </a:xfrm>
            <a:prstGeom prst="rect">
              <a:avLst/>
            </a:prstGeom>
            <a:noFill/>
          </p:spPr>
          <p:txBody>
            <a:bodyPr wrap="square" rtlCol="0">
              <a:spAutoFit/>
            </a:bodyPr>
            <a:lstStyle/>
            <a:p>
              <a:pPr algn="ctr"/>
              <a:r>
                <a:rPr lang="en-GB" dirty="0"/>
                <a:t>How well organised were the people who built the Bronze Age Village at Must Farm?</a:t>
              </a:r>
            </a:p>
          </p:txBody>
        </p:sp>
      </p:grpSp>
      <p:grpSp>
        <p:nvGrpSpPr>
          <p:cNvPr id="13" name="Group 12" descr="Are the Reconstruction Images completely accurate?">
            <a:extLst>
              <a:ext uri="{FF2B5EF4-FFF2-40B4-BE49-F238E27FC236}">
                <a16:creationId xmlns:a16="http://schemas.microsoft.com/office/drawing/2014/main" id="{546817CC-3BB3-2259-640C-60D79A972EC9}"/>
              </a:ext>
            </a:extLst>
          </p:cNvPr>
          <p:cNvGrpSpPr/>
          <p:nvPr/>
        </p:nvGrpSpPr>
        <p:grpSpPr>
          <a:xfrm>
            <a:off x="8357059" y="3969764"/>
            <a:ext cx="2495634" cy="2349826"/>
            <a:chOff x="8357059" y="3969764"/>
            <a:chExt cx="2495634" cy="2349826"/>
          </a:xfrm>
        </p:grpSpPr>
        <p:sp>
          <p:nvSpPr>
            <p:cNvPr id="2" name="Picture 5">
              <a:extLst>
                <a:ext uri="{FF2B5EF4-FFF2-40B4-BE49-F238E27FC236}">
                  <a16:creationId xmlns:a16="http://schemas.microsoft.com/office/drawing/2014/main" id="{71378A1D-1A4B-349A-14BB-9C766474A790}"/>
                </a:ext>
                <a:ext uri="{C183D7F6-B498-43B3-948B-1728B52AA6E4}">
                  <adec:decorative xmlns:adec="http://schemas.microsoft.com/office/drawing/2017/decorative" val="1"/>
                </a:ext>
              </a:extLst>
            </p:cNvPr>
            <p:cNvSpPr/>
            <p:nvPr/>
          </p:nvSpPr>
          <p:spPr>
            <a:xfrm>
              <a:off x="8357059" y="3969764"/>
              <a:ext cx="2495634" cy="234982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6E8F9"/>
            </a:solidFill>
            <a:ln w="15449"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E597995A-3386-5C1D-EDD0-376692CB7B44}"/>
                </a:ext>
              </a:extLst>
            </p:cNvPr>
            <p:cNvSpPr txBox="1"/>
            <p:nvPr/>
          </p:nvSpPr>
          <p:spPr>
            <a:xfrm>
              <a:off x="8698103" y="4392544"/>
              <a:ext cx="1764792" cy="1477328"/>
            </a:xfrm>
            <a:prstGeom prst="rect">
              <a:avLst/>
            </a:prstGeom>
            <a:noFill/>
          </p:spPr>
          <p:txBody>
            <a:bodyPr wrap="square" rtlCol="0">
              <a:spAutoFit/>
            </a:bodyPr>
            <a:lstStyle/>
            <a:p>
              <a:pPr algn="ctr"/>
              <a:r>
                <a:rPr lang="en-GB" dirty="0"/>
                <a:t>Are the Reconstruction Images completely accurate?</a:t>
              </a:r>
            </a:p>
          </p:txBody>
        </p:sp>
      </p:grpSp>
    </p:spTree>
    <p:extLst>
      <p:ext uri="{BB962C8B-B14F-4D97-AF65-F5344CB8AC3E}">
        <p14:creationId xmlns:p14="http://schemas.microsoft.com/office/powerpoint/2010/main" val="251706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B92A-56FE-F7F5-EBF8-2735B23E69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2BFA1C-E5AB-319B-F4B6-8B7CA64B66B0}"/>
              </a:ext>
            </a:extLst>
          </p:cNvPr>
          <p:cNvSpPr>
            <a:spLocks noGrp="1"/>
          </p:cNvSpPr>
          <p:nvPr>
            <p:ph type="title"/>
          </p:nvPr>
        </p:nvSpPr>
        <p:spPr/>
        <p:txBody>
          <a:bodyPr>
            <a:normAutofit/>
          </a:bodyPr>
          <a:lstStyle/>
          <a:p>
            <a:r>
              <a:rPr lang="en-GB" sz="2000" dirty="0"/>
              <a:t>Building the Bronze Age Village at Must Farm c.850BC </a:t>
            </a:r>
            <a:br>
              <a:rPr lang="en-GB" sz="2000" dirty="0"/>
            </a:br>
            <a:r>
              <a:rPr lang="en-GB" sz="2000" dirty="0"/>
              <a:t>Add labels to explain what is happening in the reconstruction illustration. </a:t>
            </a:r>
          </a:p>
        </p:txBody>
      </p:sp>
      <p:pic>
        <p:nvPicPr>
          <p:cNvPr id="4" name="Picture 3" descr="reonstruction drawing of the building of Must Farm in the Bronze Age">
            <a:extLst>
              <a:ext uri="{FF2B5EF4-FFF2-40B4-BE49-F238E27FC236}">
                <a16:creationId xmlns:a16="http://schemas.microsoft.com/office/drawing/2014/main" id="{F59F8A72-598C-5850-9DCF-F281688E9EBD}"/>
              </a:ext>
            </a:extLst>
          </p:cNvPr>
          <p:cNvPicPr>
            <a:picLocks noChangeAspect="1"/>
          </p:cNvPicPr>
          <p:nvPr/>
        </p:nvPicPr>
        <p:blipFill>
          <a:blip r:embed="rId3"/>
          <a:srcRect/>
          <a:stretch/>
        </p:blipFill>
        <p:spPr>
          <a:xfrm>
            <a:off x="-27907" y="1884761"/>
            <a:ext cx="11627707" cy="3487614"/>
          </a:xfrm>
          <a:prstGeom prst="rect">
            <a:avLst/>
          </a:prstGeom>
        </p:spPr>
      </p:pic>
    </p:spTree>
    <p:extLst>
      <p:ext uri="{BB962C8B-B14F-4D97-AF65-F5344CB8AC3E}">
        <p14:creationId xmlns:p14="http://schemas.microsoft.com/office/powerpoint/2010/main" val="166910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9C392-D823-B9F2-88E9-0AF5F4C6B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EE0C28-9B6A-0DB3-9B76-0F3D81A79E69}"/>
              </a:ext>
            </a:extLst>
          </p:cNvPr>
          <p:cNvSpPr>
            <a:spLocks noGrp="1"/>
          </p:cNvSpPr>
          <p:nvPr>
            <p:ph type="title"/>
          </p:nvPr>
        </p:nvSpPr>
        <p:spPr/>
        <p:txBody>
          <a:bodyPr>
            <a:normAutofit fontScale="90000"/>
          </a:bodyPr>
          <a:lstStyle/>
          <a:p>
            <a:r>
              <a:rPr lang="en-GB" dirty="0"/>
              <a:t>Find and label these features on your reconstruction drawing of the Construction of the Must Farm Bronze Age Village</a:t>
            </a:r>
          </a:p>
        </p:txBody>
      </p:sp>
      <p:graphicFrame>
        <p:nvGraphicFramePr>
          <p:cNvPr id="3" name="Table 2">
            <a:extLst>
              <a:ext uri="{FF2B5EF4-FFF2-40B4-BE49-F238E27FC236}">
                <a16:creationId xmlns:a16="http://schemas.microsoft.com/office/drawing/2014/main" id="{1F866217-7AF2-1D8D-2226-A8B6FAA9E6C5}"/>
              </a:ext>
            </a:extLst>
          </p:cNvPr>
          <p:cNvGraphicFramePr>
            <a:graphicFrameLocks noGrp="1"/>
          </p:cNvGraphicFramePr>
          <p:nvPr>
            <p:extLst>
              <p:ext uri="{D42A27DB-BD31-4B8C-83A1-F6EECF244321}">
                <p14:modId xmlns:p14="http://schemas.microsoft.com/office/powerpoint/2010/main" val="1144954191"/>
              </p:ext>
            </p:extLst>
          </p:nvPr>
        </p:nvGraphicFramePr>
        <p:xfrm>
          <a:off x="293178" y="1467187"/>
          <a:ext cx="10996612" cy="4814799"/>
        </p:xfrm>
        <a:graphic>
          <a:graphicData uri="http://schemas.openxmlformats.org/drawingml/2006/table">
            <a:tbl>
              <a:tblPr firstRow="1" bandRow="1">
                <a:tableStyleId>{5940675A-B579-460E-94D1-54222C63F5DA}</a:tableStyleId>
              </a:tblPr>
              <a:tblGrid>
                <a:gridCol w="9006270">
                  <a:extLst>
                    <a:ext uri="{9D8B030D-6E8A-4147-A177-3AD203B41FA5}">
                      <a16:colId xmlns:a16="http://schemas.microsoft.com/office/drawing/2014/main" val="2780105148"/>
                    </a:ext>
                  </a:extLst>
                </a:gridCol>
                <a:gridCol w="1990342">
                  <a:extLst>
                    <a:ext uri="{9D8B030D-6E8A-4147-A177-3AD203B41FA5}">
                      <a16:colId xmlns:a16="http://schemas.microsoft.com/office/drawing/2014/main" val="1132021511"/>
                    </a:ext>
                  </a:extLst>
                </a:gridCol>
              </a:tblGrid>
              <a:tr h="437709">
                <a:tc>
                  <a:txBody>
                    <a:bodyPr/>
                    <a:lstStyle/>
                    <a:p>
                      <a:r>
                        <a:rPr lang="en-GB" dirty="0"/>
                        <a:t>Large </a:t>
                      </a:r>
                      <a:r>
                        <a:rPr lang="en-GB" b="1" dirty="0"/>
                        <a:t>tree trunks</a:t>
                      </a:r>
                      <a:r>
                        <a:rPr lang="en-GB" dirty="0"/>
                        <a:t> were chopped into shape with sharp points on their tips</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b="1" dirty="0"/>
                        <a:t>Tree trunks</a:t>
                      </a:r>
                      <a:r>
                        <a:rPr lang="en-GB" dirty="0"/>
                        <a:t> </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55829899"/>
                  </a:ext>
                </a:extLst>
              </a:tr>
              <a:tr h="437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Big wooden posts called </a:t>
                      </a:r>
                      <a:r>
                        <a:rPr lang="en-GB" sz="1800" b="1" dirty="0"/>
                        <a:t>piles</a:t>
                      </a:r>
                      <a:r>
                        <a:rPr lang="en-GB" sz="1800" dirty="0"/>
                        <a:t> were pushed into the mud creating inner and outer rings</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Piles</a:t>
                      </a:r>
                      <a:endParaRPr lang="en-GB" sz="1800"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401594168"/>
                  </a:ext>
                </a:extLst>
              </a:tr>
              <a:tr h="437709">
                <a:tc>
                  <a:txBody>
                    <a:bodyPr/>
                    <a:lstStyle/>
                    <a:p>
                      <a:r>
                        <a:rPr lang="en-GB" b="1" dirty="0"/>
                        <a:t>Curved posts </a:t>
                      </a:r>
                      <a:r>
                        <a:rPr lang="en-GB" dirty="0"/>
                        <a:t>to support the floor were tied with rope to the piles</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b="1" dirty="0"/>
                        <a:t>Curved posts </a:t>
                      </a:r>
                      <a:endParaRPr lang="en-GB"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892918614"/>
                  </a:ext>
                </a:extLst>
              </a:tr>
              <a:tr h="437709">
                <a:tc>
                  <a:txBody>
                    <a:bodyPr/>
                    <a:lstStyle/>
                    <a:p>
                      <a:r>
                        <a:rPr lang="en-GB" dirty="0"/>
                        <a:t>Wattle panels were added to make the </a:t>
                      </a:r>
                      <a:r>
                        <a:rPr lang="en-GB" b="1" dirty="0"/>
                        <a:t>walls</a:t>
                      </a:r>
                      <a:r>
                        <a:rPr lang="en-GB" dirty="0"/>
                        <a:t> </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b="1" dirty="0"/>
                        <a:t>Walls</a:t>
                      </a:r>
                      <a:endParaRPr lang="en-GB"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822682665"/>
                  </a:ext>
                </a:extLst>
              </a:tr>
              <a:tr h="437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cs typeface="Times New Roman" panose="02020603050405020304" pitchFamily="18" charset="0"/>
                        </a:rPr>
                        <a:t>Wooden planks </a:t>
                      </a:r>
                      <a:r>
                        <a:rPr lang="en-GB" sz="1800" dirty="0">
                          <a:ea typeface="Times New Roman" panose="02020603050405020304" pitchFamily="18" charset="0"/>
                          <a:cs typeface="Times New Roman" panose="02020603050405020304" pitchFamily="18" charset="0"/>
                        </a:rPr>
                        <a:t>and wattle panels were added to make the floor inside the house</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cs typeface="Times New Roman" panose="02020603050405020304" pitchFamily="18" charset="0"/>
                        </a:rPr>
                        <a:t>Wooden planks </a:t>
                      </a:r>
                      <a:endParaRPr lang="en-GB" sz="1800" dirty="0">
                        <a:ea typeface="Times New Roman" panose="02020603050405020304" pitchFamily="18" charset="0"/>
                        <a:cs typeface="Times New Roman" panose="02020603050405020304" pitchFamily="18"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465114525"/>
                  </a:ext>
                </a:extLst>
              </a:tr>
              <a:tr h="437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a typeface="Times New Roman" panose="02020603050405020304" pitchFamily="18" charset="0"/>
                          <a:cs typeface="Times New Roman" panose="02020603050405020304" pitchFamily="18" charset="0"/>
                        </a:rPr>
                        <a:t>Wooden poles called </a:t>
                      </a:r>
                      <a:r>
                        <a:rPr lang="en-GB" sz="1800" b="1" dirty="0">
                          <a:ea typeface="Times New Roman" panose="02020603050405020304" pitchFamily="18" charset="0"/>
                          <a:cs typeface="Times New Roman" panose="02020603050405020304" pitchFamily="18" charset="0"/>
                        </a:rPr>
                        <a:t>rafters</a:t>
                      </a:r>
                      <a:r>
                        <a:rPr lang="en-GB" sz="1800" dirty="0">
                          <a:ea typeface="Times New Roman" panose="02020603050405020304" pitchFamily="18" charset="0"/>
                          <a:cs typeface="Times New Roman" panose="02020603050405020304" pitchFamily="18" charset="0"/>
                        </a:rPr>
                        <a:t> were added to support the roof</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cs typeface="Times New Roman" panose="02020603050405020304" pitchFamily="18" charset="0"/>
                        </a:rPr>
                        <a:t>Rafters</a:t>
                      </a:r>
                      <a:endParaRPr lang="en-GB" sz="1800" dirty="0">
                        <a:ea typeface="Times New Roman" panose="02020603050405020304" pitchFamily="18" charset="0"/>
                        <a:cs typeface="Times New Roman" panose="02020603050405020304" pitchFamily="18"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030199744"/>
                  </a:ext>
                </a:extLst>
              </a:tr>
              <a:tr h="437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a typeface="Times New Roman" panose="02020603050405020304" pitchFamily="18" charset="0"/>
                          <a:cs typeface="Times New Roman" panose="02020603050405020304" pitchFamily="18" charset="0"/>
                        </a:rPr>
                        <a:t>An </a:t>
                      </a:r>
                      <a:r>
                        <a:rPr lang="en-GB" sz="1800" b="1" dirty="0">
                          <a:ea typeface="Times New Roman" panose="02020603050405020304" pitchFamily="18" charset="0"/>
                          <a:cs typeface="Times New Roman" panose="02020603050405020304" pitchFamily="18" charset="0"/>
                        </a:rPr>
                        <a:t>axe</a:t>
                      </a:r>
                      <a:r>
                        <a:rPr lang="en-GB" sz="1800" dirty="0">
                          <a:ea typeface="Times New Roman" panose="02020603050405020304" pitchFamily="18" charset="0"/>
                          <a:cs typeface="Times New Roman" panose="02020603050405020304" pitchFamily="18" charset="0"/>
                        </a:rPr>
                        <a:t> was buried under the village possibly as an offering</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cs typeface="Times New Roman" panose="02020603050405020304" pitchFamily="18" charset="0"/>
                        </a:rPr>
                        <a:t>Axe</a:t>
                      </a:r>
                      <a:endParaRPr lang="en-GB" sz="1800" dirty="0">
                        <a:ea typeface="Times New Roman" panose="02020603050405020304" pitchFamily="18" charset="0"/>
                        <a:cs typeface="Times New Roman" panose="02020603050405020304" pitchFamily="18"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430924192"/>
                  </a:ext>
                </a:extLst>
              </a:tr>
              <a:tr h="437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a typeface="Times New Roman" panose="02020603050405020304" pitchFamily="18" charset="0"/>
                          <a:cs typeface="Times New Roman" panose="02020603050405020304" pitchFamily="18" charset="0"/>
                        </a:rPr>
                        <a:t>Layers of </a:t>
                      </a:r>
                      <a:r>
                        <a:rPr lang="en-GB" sz="1800" b="1" dirty="0">
                          <a:ea typeface="Times New Roman" panose="02020603050405020304" pitchFamily="18" charset="0"/>
                          <a:cs typeface="Times New Roman" panose="02020603050405020304" pitchFamily="18" charset="0"/>
                        </a:rPr>
                        <a:t>straw and turf </a:t>
                      </a:r>
                      <a:r>
                        <a:rPr lang="en-GB" sz="1800" dirty="0">
                          <a:ea typeface="Times New Roman" panose="02020603050405020304" pitchFamily="18" charset="0"/>
                          <a:cs typeface="Times New Roman" panose="02020603050405020304" pitchFamily="18" charset="0"/>
                        </a:rPr>
                        <a:t>were added to the roof</a:t>
                      </a:r>
                      <a:endParaRPr lang="en-GB" sz="1800" dirty="0">
                        <a:ea typeface="Times New Roman" panose="02020603050405020304" pitchFamily="18"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cs typeface="Times New Roman" panose="02020603050405020304" pitchFamily="18" charset="0"/>
                        </a:rPr>
                        <a:t>Straw and turf </a:t>
                      </a:r>
                      <a:endParaRPr lang="en-GB" sz="1800" dirty="0">
                        <a:ea typeface="Times New Roman" panose="02020603050405020304" pitchFamily="18"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132550111"/>
                  </a:ext>
                </a:extLst>
              </a:tr>
              <a:tr h="437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rPr>
                        <a:t>Clay</a:t>
                      </a:r>
                      <a:r>
                        <a:rPr lang="en-GB" sz="1800" dirty="0">
                          <a:ea typeface="Times New Roman" panose="02020603050405020304" pitchFamily="18" charset="0"/>
                        </a:rPr>
                        <a:t> was added around the opening at the apex (top) of the roof</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rPr>
                        <a:t>Clay</a:t>
                      </a:r>
                      <a:endParaRPr lang="en-GB" sz="1800" dirty="0">
                        <a:ea typeface="Times New Roman" panose="02020603050405020304" pitchFamily="18"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142399521"/>
                  </a:ext>
                </a:extLst>
              </a:tr>
              <a:tr h="437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cs typeface="Times New Roman" panose="02020603050405020304" pitchFamily="18" charset="0"/>
                        </a:rPr>
                        <a:t>Animal skins </a:t>
                      </a:r>
                      <a:r>
                        <a:rPr lang="en-GB" sz="1800" dirty="0">
                          <a:ea typeface="Times New Roman" panose="02020603050405020304" pitchFamily="18" charset="0"/>
                          <a:cs typeface="Times New Roman" panose="02020603050405020304" pitchFamily="18" charset="0"/>
                        </a:rPr>
                        <a:t>may have been hung on the inside walls for warmth </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cs typeface="Times New Roman" panose="02020603050405020304" pitchFamily="18" charset="0"/>
                        </a:rPr>
                        <a:t>Animal skins </a:t>
                      </a:r>
                      <a:endParaRPr lang="en-GB" sz="1800" dirty="0">
                        <a:ea typeface="Times New Roman" panose="02020603050405020304" pitchFamily="18" charset="0"/>
                        <a:cs typeface="Times New Roman" panose="02020603050405020304" pitchFamily="18" charset="0"/>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637763364"/>
                  </a:ext>
                </a:extLst>
              </a:tr>
              <a:tr h="437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a typeface="Times New Roman" panose="02020603050405020304" pitchFamily="18" charset="0"/>
                          <a:cs typeface="Times New Roman" panose="02020603050405020304" pitchFamily="18" charset="0"/>
                        </a:rPr>
                        <a:t>More piles and posts were added to create the </a:t>
                      </a:r>
                      <a:r>
                        <a:rPr lang="en-GB" sz="1800" b="1" dirty="0">
                          <a:ea typeface="Times New Roman" panose="02020603050405020304" pitchFamily="18" charset="0"/>
                          <a:cs typeface="Times New Roman" panose="02020603050405020304" pitchFamily="18" charset="0"/>
                        </a:rPr>
                        <a:t>palisade</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a typeface="Times New Roman" panose="02020603050405020304" pitchFamily="18" charset="0"/>
                          <a:cs typeface="Times New Roman" panose="02020603050405020304" pitchFamily="18" charset="0"/>
                        </a:rPr>
                        <a:t>Palisade</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554222504"/>
                  </a:ext>
                </a:extLst>
              </a:tr>
            </a:tbl>
          </a:graphicData>
        </a:graphic>
      </p:graphicFrame>
    </p:spTree>
    <p:extLst>
      <p:ext uri="{BB962C8B-B14F-4D97-AF65-F5344CB8AC3E}">
        <p14:creationId xmlns:p14="http://schemas.microsoft.com/office/powerpoint/2010/main" val="2660945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EF098-B16C-3490-68F7-610A491988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D1B9DF-A97D-1B40-055B-15C4C4238077}"/>
              </a:ext>
            </a:extLst>
          </p:cNvPr>
          <p:cNvSpPr>
            <a:spLocks noGrp="1"/>
          </p:cNvSpPr>
          <p:nvPr>
            <p:ph type="title"/>
          </p:nvPr>
        </p:nvSpPr>
        <p:spPr/>
        <p:txBody>
          <a:bodyPr>
            <a:normAutofit/>
          </a:bodyPr>
          <a:lstStyle/>
          <a:p>
            <a:r>
              <a:rPr lang="en-GB" sz="2000" dirty="0"/>
              <a:t>Building the Bronze Age Village at Must Farm c.850BC </a:t>
            </a:r>
            <a:br>
              <a:rPr lang="en-GB" sz="2000" dirty="0"/>
            </a:br>
            <a:r>
              <a:rPr lang="en-GB" sz="2000" dirty="0"/>
              <a:t>Add labels to explain what is happening in the reconstruction illustration. </a:t>
            </a:r>
            <a:r>
              <a:rPr lang="en-GB" sz="2000" dirty="0">
                <a:solidFill>
                  <a:schemeClr val="bg1"/>
                </a:solidFill>
              </a:rPr>
              <a:t>a </a:t>
            </a:r>
          </a:p>
        </p:txBody>
      </p:sp>
      <p:pic>
        <p:nvPicPr>
          <p:cNvPr id="4" name="Picture 3" descr="Reconstruction drawing of the building of  a Bronze Age Village">
            <a:extLst>
              <a:ext uri="{FF2B5EF4-FFF2-40B4-BE49-F238E27FC236}">
                <a16:creationId xmlns:a16="http://schemas.microsoft.com/office/drawing/2014/main" id="{4554E857-2048-83D6-545B-C8294D12A8A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27907" y="1884761"/>
            <a:ext cx="11627707" cy="3487614"/>
          </a:xfrm>
          <a:prstGeom prst="rect">
            <a:avLst/>
          </a:prstGeom>
        </p:spPr>
      </p:pic>
    </p:spTree>
    <p:extLst>
      <p:ext uri="{BB962C8B-B14F-4D97-AF65-F5344CB8AC3E}">
        <p14:creationId xmlns:p14="http://schemas.microsoft.com/office/powerpoint/2010/main" val="560453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7A449-FF56-B5BD-DB83-9B5837B893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7FBFF8-85CC-4124-6997-0C6836C8549A}"/>
              </a:ext>
            </a:extLst>
          </p:cNvPr>
          <p:cNvSpPr>
            <a:spLocks noGrp="1"/>
          </p:cNvSpPr>
          <p:nvPr>
            <p:ph type="title"/>
          </p:nvPr>
        </p:nvSpPr>
        <p:spPr/>
        <p:txBody>
          <a:bodyPr>
            <a:normAutofit/>
          </a:bodyPr>
          <a:lstStyle/>
          <a:p>
            <a:r>
              <a:rPr lang="en-GB" sz="2000" dirty="0"/>
              <a:t>Building the Bronze Age Village at Must Farm c.850BC </a:t>
            </a:r>
            <a:br>
              <a:rPr lang="en-GB" sz="2000" dirty="0"/>
            </a:br>
            <a:r>
              <a:rPr lang="en-GB" sz="2000" dirty="0"/>
              <a:t>Add labels to explain what is happening in the reconstruction illustration - Answers</a:t>
            </a:r>
          </a:p>
        </p:txBody>
      </p:sp>
      <p:pic>
        <p:nvPicPr>
          <p:cNvPr id="4" name="Picture 3" descr="reonstruction drawing of the building of Must Farm in the Bronze Age">
            <a:extLst>
              <a:ext uri="{FF2B5EF4-FFF2-40B4-BE49-F238E27FC236}">
                <a16:creationId xmlns:a16="http://schemas.microsoft.com/office/drawing/2014/main" id="{8DF08432-C351-3C06-99CC-D36C649D7776}"/>
              </a:ext>
            </a:extLst>
          </p:cNvPr>
          <p:cNvPicPr>
            <a:picLocks noChangeAspect="1"/>
          </p:cNvPicPr>
          <p:nvPr/>
        </p:nvPicPr>
        <p:blipFill>
          <a:blip r:embed="rId3"/>
          <a:srcRect r="559"/>
          <a:stretch>
            <a:fillRect/>
          </a:stretch>
        </p:blipFill>
        <p:spPr>
          <a:xfrm>
            <a:off x="-27906" y="1884761"/>
            <a:ext cx="11562682" cy="3487614"/>
          </a:xfrm>
          <a:prstGeom prst="rect">
            <a:avLst/>
          </a:prstGeom>
        </p:spPr>
      </p:pic>
      <p:grpSp>
        <p:nvGrpSpPr>
          <p:cNvPr id="84" name="Group 83">
            <a:extLst>
              <a:ext uri="{FF2B5EF4-FFF2-40B4-BE49-F238E27FC236}">
                <a16:creationId xmlns:a16="http://schemas.microsoft.com/office/drawing/2014/main" id="{A494BC00-B5D7-801A-66DD-A21170110A27}"/>
              </a:ext>
              <a:ext uri="{C183D7F6-B498-43B3-948B-1728B52AA6E4}">
                <adec:decorative xmlns:adec="http://schemas.microsoft.com/office/drawing/2017/decorative" val="1"/>
              </a:ext>
            </a:extLst>
          </p:cNvPr>
          <p:cNvGrpSpPr/>
          <p:nvPr/>
        </p:nvGrpSpPr>
        <p:grpSpPr>
          <a:xfrm>
            <a:off x="1054301" y="4295775"/>
            <a:ext cx="949528" cy="1938039"/>
            <a:chOff x="1054301" y="4295775"/>
            <a:chExt cx="949528" cy="1938039"/>
          </a:xfrm>
        </p:grpSpPr>
        <p:sp>
          <p:nvSpPr>
            <p:cNvPr id="8" name="TextBox 7">
              <a:extLst>
                <a:ext uri="{FF2B5EF4-FFF2-40B4-BE49-F238E27FC236}">
                  <a16:creationId xmlns:a16="http://schemas.microsoft.com/office/drawing/2014/main" id="{947153C7-FA7C-9FFE-3E7A-042009518CF8}"/>
                </a:ext>
                <a:ext uri="{C183D7F6-B498-43B3-948B-1728B52AA6E4}">
                  <adec:decorative xmlns:adec="http://schemas.microsoft.com/office/drawing/2017/decorative" val="1"/>
                </a:ext>
              </a:extLst>
            </p:cNvPr>
            <p:cNvSpPr txBox="1"/>
            <p:nvPr/>
          </p:nvSpPr>
          <p:spPr>
            <a:xfrm>
              <a:off x="1054301" y="5587483"/>
              <a:ext cx="949528" cy="646331"/>
            </a:xfrm>
            <a:prstGeom prst="rect">
              <a:avLst/>
            </a:prstGeom>
            <a:noFill/>
          </p:spPr>
          <p:txBody>
            <a:bodyPr wrap="square">
              <a:spAutoFit/>
            </a:bodyPr>
            <a:lstStyle/>
            <a:p>
              <a:r>
                <a:rPr lang="en-GB" b="1" dirty="0"/>
                <a:t>tree trunks</a:t>
              </a:r>
              <a:r>
                <a:rPr lang="en-GB" dirty="0"/>
                <a:t> </a:t>
              </a:r>
            </a:p>
          </p:txBody>
        </p:sp>
        <p:cxnSp>
          <p:nvCxnSpPr>
            <p:cNvPr id="32" name="Straight Arrow Connector 31">
              <a:extLst>
                <a:ext uri="{FF2B5EF4-FFF2-40B4-BE49-F238E27FC236}">
                  <a16:creationId xmlns:a16="http://schemas.microsoft.com/office/drawing/2014/main" id="{28F206EF-A328-A511-5B31-905D724F683F}"/>
                </a:ext>
              </a:extLst>
            </p:cNvPr>
            <p:cNvCxnSpPr>
              <a:stCxn id="8" idx="0"/>
            </p:cNvCxnSpPr>
            <p:nvPr/>
          </p:nvCxnSpPr>
          <p:spPr>
            <a:xfrm flipV="1">
              <a:off x="1529065" y="4295775"/>
              <a:ext cx="280685" cy="129170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83" name="Group 82">
            <a:extLst>
              <a:ext uri="{FF2B5EF4-FFF2-40B4-BE49-F238E27FC236}">
                <a16:creationId xmlns:a16="http://schemas.microsoft.com/office/drawing/2014/main" id="{91A5D688-9964-7980-FE6E-6D9BA9AA373B}"/>
              </a:ext>
              <a:ext uri="{C183D7F6-B498-43B3-948B-1728B52AA6E4}">
                <adec:decorative xmlns:adec="http://schemas.microsoft.com/office/drawing/2017/decorative" val="1"/>
              </a:ext>
            </a:extLst>
          </p:cNvPr>
          <p:cNvGrpSpPr/>
          <p:nvPr/>
        </p:nvGrpSpPr>
        <p:grpSpPr>
          <a:xfrm>
            <a:off x="2035969" y="5267325"/>
            <a:ext cx="707231" cy="689491"/>
            <a:chOff x="2035969" y="5267325"/>
            <a:chExt cx="707231" cy="689491"/>
          </a:xfrm>
        </p:grpSpPr>
        <p:sp>
          <p:nvSpPr>
            <p:cNvPr id="10" name="TextBox 9">
              <a:extLst>
                <a:ext uri="{FF2B5EF4-FFF2-40B4-BE49-F238E27FC236}">
                  <a16:creationId xmlns:a16="http://schemas.microsoft.com/office/drawing/2014/main" id="{53E7B533-346C-9700-E61D-10228A8F3281}"/>
                </a:ext>
                <a:ext uri="{C183D7F6-B498-43B3-948B-1728B52AA6E4}">
                  <adec:decorative xmlns:adec="http://schemas.microsoft.com/office/drawing/2017/decorative" val="1"/>
                </a:ext>
              </a:extLst>
            </p:cNvPr>
            <p:cNvSpPr txBox="1"/>
            <p:nvPr/>
          </p:nvSpPr>
          <p:spPr>
            <a:xfrm>
              <a:off x="2035969" y="5587484"/>
              <a:ext cx="707231" cy="369332"/>
            </a:xfrm>
            <a:prstGeom prst="rect">
              <a:avLst/>
            </a:prstGeom>
            <a:noFill/>
          </p:spPr>
          <p:txBody>
            <a:bodyPr wrap="square">
              <a:spAutoFit/>
            </a:bodyPr>
            <a:lstStyle/>
            <a:p>
              <a:r>
                <a:rPr lang="en-GB" sz="1800" b="1" dirty="0"/>
                <a:t>piles</a:t>
              </a:r>
              <a:endParaRPr lang="en-GB" dirty="0"/>
            </a:p>
          </p:txBody>
        </p:sp>
        <p:cxnSp>
          <p:nvCxnSpPr>
            <p:cNvPr id="33" name="Straight Arrow Connector 32">
              <a:extLst>
                <a:ext uri="{FF2B5EF4-FFF2-40B4-BE49-F238E27FC236}">
                  <a16:creationId xmlns:a16="http://schemas.microsoft.com/office/drawing/2014/main" id="{30ECC3FB-2C32-AB79-DBBC-41CD66CD6EEB}"/>
                </a:ext>
              </a:extLst>
            </p:cNvPr>
            <p:cNvCxnSpPr>
              <a:cxnSpLocks/>
            </p:cNvCxnSpPr>
            <p:nvPr/>
          </p:nvCxnSpPr>
          <p:spPr>
            <a:xfrm flipV="1">
              <a:off x="2379176" y="5267325"/>
              <a:ext cx="38693" cy="32015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82" name="Group 81">
            <a:extLst>
              <a:ext uri="{FF2B5EF4-FFF2-40B4-BE49-F238E27FC236}">
                <a16:creationId xmlns:a16="http://schemas.microsoft.com/office/drawing/2014/main" id="{4D6F162A-818A-7151-21B8-D3E8A0805471}"/>
              </a:ext>
              <a:ext uri="{C183D7F6-B498-43B3-948B-1728B52AA6E4}">
                <adec:decorative xmlns:adec="http://schemas.microsoft.com/office/drawing/2017/decorative" val="1"/>
              </a:ext>
            </a:extLst>
          </p:cNvPr>
          <p:cNvGrpSpPr/>
          <p:nvPr/>
        </p:nvGrpSpPr>
        <p:grpSpPr>
          <a:xfrm>
            <a:off x="3044138" y="4419600"/>
            <a:ext cx="976311" cy="1814214"/>
            <a:chOff x="3044138" y="4419600"/>
            <a:chExt cx="976311" cy="1814214"/>
          </a:xfrm>
        </p:grpSpPr>
        <p:sp>
          <p:nvSpPr>
            <p:cNvPr id="12" name="TextBox 11">
              <a:extLst>
                <a:ext uri="{FF2B5EF4-FFF2-40B4-BE49-F238E27FC236}">
                  <a16:creationId xmlns:a16="http://schemas.microsoft.com/office/drawing/2014/main" id="{B26F090F-397C-B9C3-516C-DBB364952B2E}"/>
                </a:ext>
                <a:ext uri="{C183D7F6-B498-43B3-948B-1728B52AA6E4}">
                  <adec:decorative xmlns:adec="http://schemas.microsoft.com/office/drawing/2017/decorative" val="1"/>
                </a:ext>
              </a:extLst>
            </p:cNvPr>
            <p:cNvSpPr txBox="1"/>
            <p:nvPr/>
          </p:nvSpPr>
          <p:spPr>
            <a:xfrm>
              <a:off x="3044138" y="5587483"/>
              <a:ext cx="976311" cy="646331"/>
            </a:xfrm>
            <a:prstGeom prst="rect">
              <a:avLst/>
            </a:prstGeom>
            <a:noFill/>
          </p:spPr>
          <p:txBody>
            <a:bodyPr wrap="square">
              <a:spAutoFit/>
            </a:bodyPr>
            <a:lstStyle/>
            <a:p>
              <a:r>
                <a:rPr lang="en-GB" b="1" dirty="0"/>
                <a:t>curved posts </a:t>
              </a:r>
              <a:endParaRPr lang="en-GB" dirty="0"/>
            </a:p>
          </p:txBody>
        </p:sp>
        <p:cxnSp>
          <p:nvCxnSpPr>
            <p:cNvPr id="35" name="Straight Arrow Connector 34">
              <a:extLst>
                <a:ext uri="{FF2B5EF4-FFF2-40B4-BE49-F238E27FC236}">
                  <a16:creationId xmlns:a16="http://schemas.microsoft.com/office/drawing/2014/main" id="{A12A1431-EC66-F2EA-1CCB-F794514CB4F5}"/>
                </a:ext>
              </a:extLst>
            </p:cNvPr>
            <p:cNvCxnSpPr>
              <a:cxnSpLocks/>
            </p:cNvCxnSpPr>
            <p:nvPr/>
          </p:nvCxnSpPr>
          <p:spPr>
            <a:xfrm flipV="1">
              <a:off x="3522107" y="4419600"/>
              <a:ext cx="261402" cy="116788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81" name="Group 80">
            <a:extLst>
              <a:ext uri="{FF2B5EF4-FFF2-40B4-BE49-F238E27FC236}">
                <a16:creationId xmlns:a16="http://schemas.microsoft.com/office/drawing/2014/main" id="{4F17F6C4-0CE5-1E06-73FE-EAEBFD6B6D07}"/>
              </a:ext>
              <a:ext uri="{C183D7F6-B498-43B3-948B-1728B52AA6E4}">
                <adec:decorative xmlns:adec="http://schemas.microsoft.com/office/drawing/2017/decorative" val="1"/>
              </a:ext>
            </a:extLst>
          </p:cNvPr>
          <p:cNvGrpSpPr/>
          <p:nvPr/>
        </p:nvGrpSpPr>
        <p:grpSpPr>
          <a:xfrm>
            <a:off x="4236544" y="3895725"/>
            <a:ext cx="856656" cy="2047873"/>
            <a:chOff x="4236544" y="3895725"/>
            <a:chExt cx="856656" cy="2047873"/>
          </a:xfrm>
        </p:grpSpPr>
        <p:sp>
          <p:nvSpPr>
            <p:cNvPr id="18" name="TextBox 17">
              <a:extLst>
                <a:ext uri="{FF2B5EF4-FFF2-40B4-BE49-F238E27FC236}">
                  <a16:creationId xmlns:a16="http://schemas.microsoft.com/office/drawing/2014/main" id="{81689A5C-06FC-55CF-1725-7C9AE1A0FA1C}"/>
                </a:ext>
                <a:ext uri="{C183D7F6-B498-43B3-948B-1728B52AA6E4}">
                  <adec:decorative xmlns:adec="http://schemas.microsoft.com/office/drawing/2017/decorative" val="1"/>
                </a:ext>
              </a:extLst>
            </p:cNvPr>
            <p:cNvSpPr txBox="1"/>
            <p:nvPr/>
          </p:nvSpPr>
          <p:spPr>
            <a:xfrm>
              <a:off x="4236544" y="5574266"/>
              <a:ext cx="856656" cy="369332"/>
            </a:xfrm>
            <a:prstGeom prst="rect">
              <a:avLst/>
            </a:prstGeom>
            <a:noFill/>
          </p:spPr>
          <p:txBody>
            <a:bodyPr wrap="square">
              <a:spAutoFit/>
            </a:bodyPr>
            <a:lstStyle/>
            <a:p>
              <a:r>
                <a:rPr lang="en-GB" sz="1800" b="1" dirty="0">
                  <a:ea typeface="Times New Roman" panose="02020603050405020304" pitchFamily="18" charset="0"/>
                  <a:cs typeface="Times New Roman" panose="02020603050405020304" pitchFamily="18" charset="0"/>
                </a:rPr>
                <a:t>walls</a:t>
              </a:r>
              <a:endParaRPr lang="en-GB" dirty="0"/>
            </a:p>
          </p:txBody>
        </p:sp>
        <p:cxnSp>
          <p:nvCxnSpPr>
            <p:cNvPr id="37" name="Straight Arrow Connector 36">
              <a:extLst>
                <a:ext uri="{FF2B5EF4-FFF2-40B4-BE49-F238E27FC236}">
                  <a16:creationId xmlns:a16="http://schemas.microsoft.com/office/drawing/2014/main" id="{E6052D3D-4926-91E3-3320-624A433B120F}"/>
                </a:ext>
              </a:extLst>
            </p:cNvPr>
            <p:cNvCxnSpPr>
              <a:cxnSpLocks/>
            </p:cNvCxnSpPr>
            <p:nvPr/>
          </p:nvCxnSpPr>
          <p:spPr>
            <a:xfrm flipH="1" flipV="1">
              <a:off x="4498418" y="3895725"/>
              <a:ext cx="88772" cy="169175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79" name="Group 78">
            <a:extLst>
              <a:ext uri="{FF2B5EF4-FFF2-40B4-BE49-F238E27FC236}">
                <a16:creationId xmlns:a16="http://schemas.microsoft.com/office/drawing/2014/main" id="{961DCC9C-123C-5934-BDEF-0EED84D79360}"/>
              </a:ext>
              <a:ext uri="{C183D7F6-B498-43B3-948B-1728B52AA6E4}">
                <adec:decorative xmlns:adec="http://schemas.microsoft.com/office/drawing/2017/decorative" val="1"/>
              </a:ext>
            </a:extLst>
          </p:cNvPr>
          <p:cNvGrpSpPr/>
          <p:nvPr/>
        </p:nvGrpSpPr>
        <p:grpSpPr>
          <a:xfrm>
            <a:off x="5309295" y="3981450"/>
            <a:ext cx="1072751" cy="2239147"/>
            <a:chOff x="5309295" y="3981450"/>
            <a:chExt cx="1072751" cy="2239147"/>
          </a:xfrm>
        </p:grpSpPr>
        <p:sp>
          <p:nvSpPr>
            <p:cNvPr id="14" name="TextBox 13">
              <a:extLst>
                <a:ext uri="{FF2B5EF4-FFF2-40B4-BE49-F238E27FC236}">
                  <a16:creationId xmlns:a16="http://schemas.microsoft.com/office/drawing/2014/main" id="{FE8185DC-C766-6160-9343-AA283E109854}"/>
                </a:ext>
                <a:ext uri="{C183D7F6-B498-43B3-948B-1728B52AA6E4}">
                  <adec:decorative xmlns:adec="http://schemas.microsoft.com/office/drawing/2017/decorative" val="1"/>
                </a:ext>
              </a:extLst>
            </p:cNvPr>
            <p:cNvSpPr txBox="1"/>
            <p:nvPr/>
          </p:nvSpPr>
          <p:spPr>
            <a:xfrm>
              <a:off x="5309295" y="5574266"/>
              <a:ext cx="1072751" cy="646331"/>
            </a:xfrm>
            <a:prstGeom prst="rect">
              <a:avLst/>
            </a:prstGeom>
            <a:noFill/>
          </p:spPr>
          <p:txBody>
            <a:bodyPr wrap="square">
              <a:spAutoFit/>
            </a:bodyPr>
            <a:lstStyle/>
            <a:p>
              <a:r>
                <a:rPr lang="en-GB" b="1" dirty="0"/>
                <a:t>wooden planks </a:t>
              </a:r>
              <a:endParaRPr lang="en-GB" dirty="0"/>
            </a:p>
          </p:txBody>
        </p:sp>
        <p:cxnSp>
          <p:nvCxnSpPr>
            <p:cNvPr id="39" name="Straight Arrow Connector 38">
              <a:extLst>
                <a:ext uri="{FF2B5EF4-FFF2-40B4-BE49-F238E27FC236}">
                  <a16:creationId xmlns:a16="http://schemas.microsoft.com/office/drawing/2014/main" id="{2BB6831C-ADC6-4596-5A9E-21FFF0CA19A5}"/>
                </a:ext>
              </a:extLst>
            </p:cNvPr>
            <p:cNvCxnSpPr>
              <a:cxnSpLocks/>
            </p:cNvCxnSpPr>
            <p:nvPr/>
          </p:nvCxnSpPr>
          <p:spPr>
            <a:xfrm flipV="1">
              <a:off x="5753435" y="3981450"/>
              <a:ext cx="173829" cy="160603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78" name="Group 77">
            <a:extLst>
              <a:ext uri="{FF2B5EF4-FFF2-40B4-BE49-F238E27FC236}">
                <a16:creationId xmlns:a16="http://schemas.microsoft.com/office/drawing/2014/main" id="{6C91602D-6AA9-55B4-DE7B-C6A4B35A0AF2}"/>
              </a:ext>
              <a:ext uri="{C183D7F6-B498-43B3-948B-1728B52AA6E4}">
                <adec:decorative xmlns:adec="http://schemas.microsoft.com/office/drawing/2017/decorative" val="1"/>
              </a:ext>
            </a:extLst>
          </p:cNvPr>
          <p:cNvGrpSpPr/>
          <p:nvPr/>
        </p:nvGrpSpPr>
        <p:grpSpPr>
          <a:xfrm>
            <a:off x="5869783" y="3428999"/>
            <a:ext cx="1552573" cy="2527817"/>
            <a:chOff x="5869783" y="3428999"/>
            <a:chExt cx="1552573" cy="2527817"/>
          </a:xfrm>
        </p:grpSpPr>
        <p:sp>
          <p:nvSpPr>
            <p:cNvPr id="16" name="TextBox 15">
              <a:extLst>
                <a:ext uri="{FF2B5EF4-FFF2-40B4-BE49-F238E27FC236}">
                  <a16:creationId xmlns:a16="http://schemas.microsoft.com/office/drawing/2014/main" id="{E1300485-47F0-77A9-36DA-F24F8612B127}"/>
                </a:ext>
                <a:ext uri="{C183D7F6-B498-43B3-948B-1728B52AA6E4}">
                  <adec:decorative xmlns:adec="http://schemas.microsoft.com/office/drawing/2017/decorative" val="1"/>
                </a:ext>
              </a:extLst>
            </p:cNvPr>
            <p:cNvSpPr txBox="1"/>
            <p:nvPr/>
          </p:nvSpPr>
          <p:spPr>
            <a:xfrm>
              <a:off x="6496052" y="5587484"/>
              <a:ext cx="926304" cy="369332"/>
            </a:xfrm>
            <a:prstGeom prst="rect">
              <a:avLst/>
            </a:prstGeom>
            <a:noFill/>
          </p:spPr>
          <p:txBody>
            <a:bodyPr wrap="square">
              <a:spAutoFit/>
            </a:bodyPr>
            <a:lstStyle/>
            <a:p>
              <a:r>
                <a:rPr lang="en-GB" sz="1800" b="1" dirty="0">
                  <a:ea typeface="Times New Roman" panose="02020603050405020304" pitchFamily="18" charset="0"/>
                  <a:cs typeface="Times New Roman" panose="02020603050405020304" pitchFamily="18" charset="0"/>
                </a:rPr>
                <a:t>rafters</a:t>
              </a:r>
              <a:endParaRPr lang="en-GB" dirty="0"/>
            </a:p>
          </p:txBody>
        </p:sp>
        <p:cxnSp>
          <p:nvCxnSpPr>
            <p:cNvPr id="42" name="Straight Arrow Connector 41">
              <a:extLst>
                <a:ext uri="{FF2B5EF4-FFF2-40B4-BE49-F238E27FC236}">
                  <a16:creationId xmlns:a16="http://schemas.microsoft.com/office/drawing/2014/main" id="{B0243A2D-1062-7485-551E-C19CACB14399}"/>
                </a:ext>
              </a:extLst>
            </p:cNvPr>
            <p:cNvCxnSpPr>
              <a:cxnSpLocks/>
              <a:stCxn id="16" idx="0"/>
            </p:cNvCxnSpPr>
            <p:nvPr/>
          </p:nvCxnSpPr>
          <p:spPr>
            <a:xfrm flipH="1" flipV="1">
              <a:off x="5869783" y="3429000"/>
              <a:ext cx="1089421" cy="215848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00EF1675-7626-2845-CFB7-DF27A06AB9CC}"/>
                </a:ext>
              </a:extLst>
            </p:cNvPr>
            <p:cNvCxnSpPr>
              <a:cxnSpLocks/>
              <a:stCxn id="16" idx="0"/>
            </p:cNvCxnSpPr>
            <p:nvPr/>
          </p:nvCxnSpPr>
          <p:spPr>
            <a:xfrm flipH="1" flipV="1">
              <a:off x="6847865" y="3428999"/>
              <a:ext cx="111339" cy="2158485"/>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77" name="Group 76">
            <a:extLst>
              <a:ext uri="{FF2B5EF4-FFF2-40B4-BE49-F238E27FC236}">
                <a16:creationId xmlns:a16="http://schemas.microsoft.com/office/drawing/2014/main" id="{EFB954B1-49A5-57D2-6746-A5CD18594131}"/>
              </a:ext>
              <a:ext uri="{C183D7F6-B498-43B3-948B-1728B52AA6E4}">
                <adec:decorative xmlns:adec="http://schemas.microsoft.com/office/drawing/2017/decorative" val="1"/>
              </a:ext>
            </a:extLst>
          </p:cNvPr>
          <p:cNvGrpSpPr/>
          <p:nvPr/>
        </p:nvGrpSpPr>
        <p:grpSpPr>
          <a:xfrm>
            <a:off x="7422356" y="4295775"/>
            <a:ext cx="626269" cy="1661041"/>
            <a:chOff x="7422356" y="4295775"/>
            <a:chExt cx="626269" cy="1661041"/>
          </a:xfrm>
        </p:grpSpPr>
        <p:sp>
          <p:nvSpPr>
            <p:cNvPr id="24" name="TextBox 23">
              <a:extLst>
                <a:ext uri="{FF2B5EF4-FFF2-40B4-BE49-F238E27FC236}">
                  <a16:creationId xmlns:a16="http://schemas.microsoft.com/office/drawing/2014/main" id="{AE881906-03FB-6EF1-FA5C-B36110725653}"/>
                </a:ext>
                <a:ext uri="{C183D7F6-B498-43B3-948B-1728B52AA6E4}">
                  <adec:decorative xmlns:adec="http://schemas.microsoft.com/office/drawing/2017/decorative" val="1"/>
                </a:ext>
              </a:extLst>
            </p:cNvPr>
            <p:cNvSpPr txBox="1"/>
            <p:nvPr/>
          </p:nvSpPr>
          <p:spPr>
            <a:xfrm>
              <a:off x="7422356" y="5587484"/>
              <a:ext cx="626269" cy="369332"/>
            </a:xfrm>
            <a:prstGeom prst="rect">
              <a:avLst/>
            </a:prstGeom>
            <a:noFill/>
          </p:spPr>
          <p:txBody>
            <a:bodyPr wrap="square">
              <a:spAutoFit/>
            </a:bodyPr>
            <a:lstStyle/>
            <a:p>
              <a:r>
                <a:rPr lang="en-GB" sz="1800" b="1" dirty="0">
                  <a:ea typeface="Times New Roman" panose="02020603050405020304" pitchFamily="18" charset="0"/>
                  <a:cs typeface="Times New Roman" panose="02020603050405020304" pitchFamily="18" charset="0"/>
                </a:rPr>
                <a:t>axe</a:t>
              </a:r>
              <a:endParaRPr lang="en-GB" dirty="0"/>
            </a:p>
          </p:txBody>
        </p:sp>
        <p:cxnSp>
          <p:nvCxnSpPr>
            <p:cNvPr id="49" name="Straight Arrow Connector 48">
              <a:extLst>
                <a:ext uri="{FF2B5EF4-FFF2-40B4-BE49-F238E27FC236}">
                  <a16:creationId xmlns:a16="http://schemas.microsoft.com/office/drawing/2014/main" id="{548865EB-D2C0-1DF0-72E9-1690C1228F52}"/>
                </a:ext>
              </a:extLst>
            </p:cNvPr>
            <p:cNvCxnSpPr>
              <a:cxnSpLocks/>
            </p:cNvCxnSpPr>
            <p:nvPr/>
          </p:nvCxnSpPr>
          <p:spPr>
            <a:xfrm flipH="1" flipV="1">
              <a:off x="7634585" y="4295775"/>
              <a:ext cx="53507" cy="1293849"/>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76" name="Group 75">
            <a:extLst>
              <a:ext uri="{FF2B5EF4-FFF2-40B4-BE49-F238E27FC236}">
                <a16:creationId xmlns:a16="http://schemas.microsoft.com/office/drawing/2014/main" id="{91B1931D-E688-4D8E-E6F3-A06535D2FB08}"/>
              </a:ext>
              <a:ext uri="{C183D7F6-B498-43B3-948B-1728B52AA6E4}">
                <adec:decorative xmlns:adec="http://schemas.microsoft.com/office/drawing/2017/decorative" val="1"/>
              </a:ext>
            </a:extLst>
          </p:cNvPr>
          <p:cNvGrpSpPr/>
          <p:nvPr/>
        </p:nvGrpSpPr>
        <p:grpSpPr>
          <a:xfrm>
            <a:off x="5309295" y="1483158"/>
            <a:ext cx="1766886" cy="2021028"/>
            <a:chOff x="5309295" y="1483158"/>
            <a:chExt cx="1766886" cy="2021028"/>
          </a:xfrm>
        </p:grpSpPr>
        <p:sp>
          <p:nvSpPr>
            <p:cNvPr id="20" name="TextBox 19">
              <a:extLst>
                <a:ext uri="{FF2B5EF4-FFF2-40B4-BE49-F238E27FC236}">
                  <a16:creationId xmlns:a16="http://schemas.microsoft.com/office/drawing/2014/main" id="{AC85EA7D-0F81-5B26-027C-C89EF73C9D46}"/>
                </a:ext>
                <a:ext uri="{C183D7F6-B498-43B3-948B-1728B52AA6E4}">
                  <adec:decorative xmlns:adec="http://schemas.microsoft.com/office/drawing/2017/decorative" val="1"/>
                </a:ext>
              </a:extLst>
            </p:cNvPr>
            <p:cNvSpPr txBox="1"/>
            <p:nvPr/>
          </p:nvSpPr>
          <p:spPr>
            <a:xfrm>
              <a:off x="5309295" y="1483158"/>
              <a:ext cx="1766886" cy="369332"/>
            </a:xfrm>
            <a:prstGeom prst="rect">
              <a:avLst/>
            </a:prstGeom>
            <a:noFill/>
          </p:spPr>
          <p:txBody>
            <a:bodyPr wrap="square">
              <a:spAutoFit/>
            </a:bodyPr>
            <a:lstStyle/>
            <a:p>
              <a:r>
                <a:rPr lang="en-GB" sz="1800" b="1" dirty="0">
                  <a:ea typeface="Times New Roman" panose="02020603050405020304" pitchFamily="18" charset="0"/>
                  <a:cs typeface="Times New Roman" panose="02020603050405020304" pitchFamily="18" charset="0"/>
                </a:rPr>
                <a:t>straw and turf </a:t>
              </a:r>
              <a:endParaRPr lang="en-GB" dirty="0"/>
            </a:p>
          </p:txBody>
        </p:sp>
        <p:cxnSp>
          <p:nvCxnSpPr>
            <p:cNvPr id="51" name="Straight Arrow Connector 50">
              <a:extLst>
                <a:ext uri="{FF2B5EF4-FFF2-40B4-BE49-F238E27FC236}">
                  <a16:creationId xmlns:a16="http://schemas.microsoft.com/office/drawing/2014/main" id="{C061CA65-5D6C-49CD-8428-6A3EF92F68F5}"/>
                </a:ext>
              </a:extLst>
            </p:cNvPr>
            <p:cNvCxnSpPr>
              <a:cxnSpLocks/>
            </p:cNvCxnSpPr>
            <p:nvPr/>
          </p:nvCxnSpPr>
          <p:spPr>
            <a:xfrm>
              <a:off x="6162675" y="1884760"/>
              <a:ext cx="123825" cy="1619426"/>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AF6B4CA3-397E-8276-B1A0-8FB9F1C7CA67}"/>
                </a:ext>
              </a:extLst>
            </p:cNvPr>
            <p:cNvCxnSpPr>
              <a:cxnSpLocks/>
            </p:cNvCxnSpPr>
            <p:nvPr/>
          </p:nvCxnSpPr>
          <p:spPr>
            <a:xfrm>
              <a:off x="6162675" y="1884759"/>
              <a:ext cx="796529" cy="117490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74" name="Group 73">
            <a:extLst>
              <a:ext uri="{FF2B5EF4-FFF2-40B4-BE49-F238E27FC236}">
                <a16:creationId xmlns:a16="http://schemas.microsoft.com/office/drawing/2014/main" id="{D788610D-BCE1-B8A0-3D7B-1AEBAAA905FF}"/>
              </a:ext>
              <a:ext uri="{C183D7F6-B498-43B3-948B-1728B52AA6E4}">
                <adec:decorative xmlns:adec="http://schemas.microsoft.com/office/drawing/2017/decorative" val="1"/>
              </a:ext>
            </a:extLst>
          </p:cNvPr>
          <p:cNvGrpSpPr/>
          <p:nvPr/>
        </p:nvGrpSpPr>
        <p:grpSpPr>
          <a:xfrm>
            <a:off x="7200901" y="1483158"/>
            <a:ext cx="726281" cy="1211315"/>
            <a:chOff x="7200901" y="1483158"/>
            <a:chExt cx="726281" cy="1211315"/>
          </a:xfrm>
        </p:grpSpPr>
        <p:sp>
          <p:nvSpPr>
            <p:cNvPr id="22" name="TextBox 21">
              <a:extLst>
                <a:ext uri="{FF2B5EF4-FFF2-40B4-BE49-F238E27FC236}">
                  <a16:creationId xmlns:a16="http://schemas.microsoft.com/office/drawing/2014/main" id="{0C805285-6306-7616-2B02-E93088611F0D}"/>
                </a:ext>
                <a:ext uri="{C183D7F6-B498-43B3-948B-1728B52AA6E4}">
                  <adec:decorative xmlns:adec="http://schemas.microsoft.com/office/drawing/2017/decorative" val="1"/>
                </a:ext>
              </a:extLst>
            </p:cNvPr>
            <p:cNvSpPr txBox="1"/>
            <p:nvPr/>
          </p:nvSpPr>
          <p:spPr>
            <a:xfrm>
              <a:off x="7200901" y="1483158"/>
              <a:ext cx="726281" cy="369332"/>
            </a:xfrm>
            <a:prstGeom prst="rect">
              <a:avLst/>
            </a:prstGeom>
            <a:noFill/>
          </p:spPr>
          <p:txBody>
            <a:bodyPr wrap="square">
              <a:spAutoFit/>
            </a:bodyPr>
            <a:lstStyle/>
            <a:p>
              <a:r>
                <a:rPr lang="en-GB" b="1" dirty="0">
                  <a:ea typeface="Times New Roman" panose="02020603050405020304" pitchFamily="18" charset="0"/>
                </a:rPr>
                <a:t>c</a:t>
              </a:r>
              <a:r>
                <a:rPr lang="en-GB" sz="1800" b="1" dirty="0">
                  <a:ea typeface="Times New Roman" panose="02020603050405020304" pitchFamily="18" charset="0"/>
                </a:rPr>
                <a:t>lay</a:t>
              </a:r>
              <a:endParaRPr lang="en-GB" dirty="0"/>
            </a:p>
          </p:txBody>
        </p:sp>
        <p:cxnSp>
          <p:nvCxnSpPr>
            <p:cNvPr id="65" name="Straight Arrow Connector 64">
              <a:extLst>
                <a:ext uri="{FF2B5EF4-FFF2-40B4-BE49-F238E27FC236}">
                  <a16:creationId xmlns:a16="http://schemas.microsoft.com/office/drawing/2014/main" id="{FA37DEB7-B5CA-893E-29E0-F1BAFBEF7CA3}"/>
                </a:ext>
              </a:extLst>
            </p:cNvPr>
            <p:cNvCxnSpPr>
              <a:cxnSpLocks/>
              <a:stCxn id="22" idx="2"/>
            </p:cNvCxnSpPr>
            <p:nvPr/>
          </p:nvCxnSpPr>
          <p:spPr>
            <a:xfrm flipH="1">
              <a:off x="7525348" y="1852490"/>
              <a:ext cx="38694" cy="84198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73" name="Group 72">
            <a:extLst>
              <a:ext uri="{FF2B5EF4-FFF2-40B4-BE49-F238E27FC236}">
                <a16:creationId xmlns:a16="http://schemas.microsoft.com/office/drawing/2014/main" id="{ECF40488-4939-859E-A5B5-2F2F90660AE2}"/>
              </a:ext>
              <a:ext uri="{C183D7F6-B498-43B3-948B-1728B52AA6E4}">
                <adec:decorative xmlns:adec="http://schemas.microsoft.com/office/drawing/2017/decorative" val="1"/>
              </a:ext>
            </a:extLst>
          </p:cNvPr>
          <p:cNvGrpSpPr/>
          <p:nvPr/>
        </p:nvGrpSpPr>
        <p:grpSpPr>
          <a:xfrm>
            <a:off x="8146258" y="1483158"/>
            <a:ext cx="1766885" cy="2145410"/>
            <a:chOff x="8146258" y="1483158"/>
            <a:chExt cx="1766885" cy="2145410"/>
          </a:xfrm>
        </p:grpSpPr>
        <p:sp>
          <p:nvSpPr>
            <p:cNvPr id="28" name="TextBox 27">
              <a:extLst>
                <a:ext uri="{FF2B5EF4-FFF2-40B4-BE49-F238E27FC236}">
                  <a16:creationId xmlns:a16="http://schemas.microsoft.com/office/drawing/2014/main" id="{39B315C9-2B83-2B66-4173-00BF0E418C5F}"/>
                </a:ext>
                <a:ext uri="{C183D7F6-B498-43B3-948B-1728B52AA6E4}">
                  <adec:decorative xmlns:adec="http://schemas.microsoft.com/office/drawing/2017/decorative" val="1"/>
                </a:ext>
              </a:extLst>
            </p:cNvPr>
            <p:cNvSpPr txBox="1"/>
            <p:nvPr/>
          </p:nvSpPr>
          <p:spPr>
            <a:xfrm>
              <a:off x="8146258" y="1483158"/>
              <a:ext cx="1766885" cy="369332"/>
            </a:xfrm>
            <a:prstGeom prst="rect">
              <a:avLst/>
            </a:prstGeom>
            <a:noFill/>
          </p:spPr>
          <p:txBody>
            <a:bodyPr wrap="square">
              <a:spAutoFit/>
            </a:bodyPr>
            <a:lstStyle/>
            <a:p>
              <a:r>
                <a:rPr lang="en-GB" sz="1800" b="1" dirty="0">
                  <a:ea typeface="Times New Roman" panose="02020603050405020304" pitchFamily="18" charset="0"/>
                  <a:cs typeface="Times New Roman" panose="02020603050405020304" pitchFamily="18" charset="0"/>
                </a:rPr>
                <a:t>animal skins </a:t>
              </a:r>
              <a:endParaRPr lang="en-GB" dirty="0"/>
            </a:p>
          </p:txBody>
        </p:sp>
        <p:cxnSp>
          <p:nvCxnSpPr>
            <p:cNvPr id="68" name="Straight Arrow Connector 67">
              <a:extLst>
                <a:ext uri="{FF2B5EF4-FFF2-40B4-BE49-F238E27FC236}">
                  <a16:creationId xmlns:a16="http://schemas.microsoft.com/office/drawing/2014/main" id="{48CCE09C-5A9B-73D8-8B3D-1F5B0C37CDF8}"/>
                </a:ext>
              </a:extLst>
            </p:cNvPr>
            <p:cNvCxnSpPr>
              <a:cxnSpLocks/>
            </p:cNvCxnSpPr>
            <p:nvPr/>
          </p:nvCxnSpPr>
          <p:spPr>
            <a:xfrm flipH="1">
              <a:off x="8455222" y="1819854"/>
              <a:ext cx="436069" cy="180871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nvGrpSpPr>
          <p:cNvPr id="72" name="Group 71">
            <a:extLst>
              <a:ext uri="{FF2B5EF4-FFF2-40B4-BE49-F238E27FC236}">
                <a16:creationId xmlns:a16="http://schemas.microsoft.com/office/drawing/2014/main" id="{EB7E2387-11EA-6DE1-018D-BEFDC4C082BE}"/>
              </a:ext>
              <a:ext uri="{C183D7F6-B498-43B3-948B-1728B52AA6E4}">
                <adec:decorative xmlns:adec="http://schemas.microsoft.com/office/drawing/2017/decorative" val="1"/>
              </a:ext>
            </a:extLst>
          </p:cNvPr>
          <p:cNvGrpSpPr/>
          <p:nvPr/>
        </p:nvGrpSpPr>
        <p:grpSpPr>
          <a:xfrm>
            <a:off x="10360819" y="1483158"/>
            <a:ext cx="1173957" cy="2021028"/>
            <a:chOff x="10360819" y="1483158"/>
            <a:chExt cx="1173957" cy="2021028"/>
          </a:xfrm>
        </p:grpSpPr>
        <p:sp>
          <p:nvSpPr>
            <p:cNvPr id="30" name="TextBox 29">
              <a:extLst>
                <a:ext uri="{FF2B5EF4-FFF2-40B4-BE49-F238E27FC236}">
                  <a16:creationId xmlns:a16="http://schemas.microsoft.com/office/drawing/2014/main" id="{724EBEFA-4E9B-C6D8-97F5-8857AE7F6AA7}"/>
                </a:ext>
                <a:ext uri="{C183D7F6-B498-43B3-948B-1728B52AA6E4}">
                  <adec:decorative xmlns:adec="http://schemas.microsoft.com/office/drawing/2017/decorative" val="1"/>
                </a:ext>
              </a:extLst>
            </p:cNvPr>
            <p:cNvSpPr txBox="1"/>
            <p:nvPr/>
          </p:nvSpPr>
          <p:spPr>
            <a:xfrm>
              <a:off x="10360819" y="1483158"/>
              <a:ext cx="1173957" cy="369332"/>
            </a:xfrm>
            <a:prstGeom prst="rect">
              <a:avLst/>
            </a:prstGeom>
            <a:noFill/>
          </p:spPr>
          <p:txBody>
            <a:bodyPr wrap="square">
              <a:spAutoFit/>
            </a:bodyPr>
            <a:lstStyle/>
            <a:p>
              <a:r>
                <a:rPr lang="en-GB" sz="1800" b="1" dirty="0">
                  <a:ea typeface="Times New Roman" panose="02020603050405020304" pitchFamily="18" charset="0"/>
                  <a:cs typeface="Times New Roman" panose="02020603050405020304" pitchFamily="18" charset="0"/>
                </a:rPr>
                <a:t>palisade</a:t>
              </a:r>
              <a:endParaRPr lang="en-GB" dirty="0"/>
            </a:p>
          </p:txBody>
        </p:sp>
        <p:cxnSp>
          <p:nvCxnSpPr>
            <p:cNvPr id="70" name="Straight Arrow Connector 69">
              <a:extLst>
                <a:ext uri="{FF2B5EF4-FFF2-40B4-BE49-F238E27FC236}">
                  <a16:creationId xmlns:a16="http://schemas.microsoft.com/office/drawing/2014/main" id="{0F689006-8F15-AD3B-1FAE-6855BD881103}"/>
                </a:ext>
              </a:extLst>
            </p:cNvPr>
            <p:cNvCxnSpPr>
              <a:cxnSpLocks/>
            </p:cNvCxnSpPr>
            <p:nvPr/>
          </p:nvCxnSpPr>
          <p:spPr>
            <a:xfrm>
              <a:off x="10947797" y="1884760"/>
              <a:ext cx="234553" cy="1619426"/>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525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91BE-6A15-CF70-CB20-C42D543F65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4416C9-C1DF-A073-B325-DDE2B90BFEFE}"/>
              </a:ext>
            </a:extLst>
          </p:cNvPr>
          <p:cNvSpPr>
            <a:spLocks noGrp="1"/>
          </p:cNvSpPr>
          <p:nvPr>
            <p:ph type="title"/>
          </p:nvPr>
        </p:nvSpPr>
        <p:spPr/>
        <p:txBody>
          <a:bodyPr>
            <a:normAutofit fontScale="90000"/>
          </a:bodyPr>
          <a:lstStyle/>
          <a:p>
            <a:r>
              <a:rPr lang="en-GB" b="0" dirty="0"/>
              <a:t>Building Must Farm Bronze Age Village c.850BC </a:t>
            </a:r>
          </a:p>
        </p:txBody>
      </p:sp>
      <p:sp>
        <p:nvSpPr>
          <p:cNvPr id="9" name="Text Placeholder 8">
            <a:extLst>
              <a:ext uri="{FF2B5EF4-FFF2-40B4-BE49-F238E27FC236}">
                <a16:creationId xmlns:a16="http://schemas.microsoft.com/office/drawing/2014/main" id="{BB8529DD-95EE-47D7-3EEF-9C21769BEEB7}"/>
              </a:ext>
            </a:extLst>
          </p:cNvPr>
          <p:cNvSpPr>
            <a:spLocks noGrp="1"/>
          </p:cNvSpPr>
          <p:nvPr>
            <p:ph type="body" sz="quarter" idx="20"/>
          </p:nvPr>
        </p:nvSpPr>
        <p:spPr/>
        <p:txBody>
          <a:bodyPr/>
          <a:lstStyle/>
          <a:p>
            <a:r>
              <a:rPr lang="en-GB" dirty="0"/>
              <a:t>Where did they find enough wood?</a:t>
            </a:r>
          </a:p>
        </p:txBody>
      </p:sp>
      <p:pic>
        <p:nvPicPr>
          <p:cNvPr id="12" name="Picture Placeholder 11" descr="Drawing of Bronze Age people cutting down trees">
            <a:extLst>
              <a:ext uri="{FF2B5EF4-FFF2-40B4-BE49-F238E27FC236}">
                <a16:creationId xmlns:a16="http://schemas.microsoft.com/office/drawing/2014/main" id="{A254A756-1BAD-1037-6314-A1D9618D0DBC}"/>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Lst>
          </a:blip>
          <a:srcRect l="18068" r="18068"/>
          <a:stretch/>
        </p:blipFill>
        <p:spPr>
          <a:ln>
            <a:solidFill>
              <a:schemeClr val="bg1">
                <a:lumMod val="85000"/>
              </a:schemeClr>
            </a:solidFill>
          </a:ln>
        </p:spPr>
      </p:pic>
      <p:sp>
        <p:nvSpPr>
          <p:cNvPr id="8" name="Text Placeholder 7">
            <a:extLst>
              <a:ext uri="{FF2B5EF4-FFF2-40B4-BE49-F238E27FC236}">
                <a16:creationId xmlns:a16="http://schemas.microsoft.com/office/drawing/2014/main" id="{E36E2754-6B18-6B4C-FB02-EF22B7D38939}"/>
              </a:ext>
            </a:extLst>
          </p:cNvPr>
          <p:cNvSpPr>
            <a:spLocks noGrp="1"/>
          </p:cNvSpPr>
          <p:nvPr>
            <p:ph type="body" sz="half" idx="19"/>
          </p:nvPr>
        </p:nvSpPr>
        <p:spPr/>
        <p:txBody>
          <a:bodyPr/>
          <a:lstStyle/>
          <a:p>
            <a:r>
              <a:rPr lang="en-GB" dirty="0"/>
              <a:t>Some of the trees, like oak and ash, grow in drier ground so the builders would have had to travel further away to find them and cut them down.  After they had chopped the trees down people would have dragged them to the nearest river. They could have floated the logs on the water making it easier to move them to where they needed to be.   </a:t>
            </a:r>
          </a:p>
          <a:p>
            <a:endParaRPr lang="en-GB" dirty="0"/>
          </a:p>
        </p:txBody>
      </p:sp>
      <p:sp>
        <p:nvSpPr>
          <p:cNvPr id="7" name="Text Placeholder 6">
            <a:extLst>
              <a:ext uri="{FF2B5EF4-FFF2-40B4-BE49-F238E27FC236}">
                <a16:creationId xmlns:a16="http://schemas.microsoft.com/office/drawing/2014/main" id="{C8DE941A-FA02-2047-6098-6B570FEB5ACB}"/>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C4407CCE-DD43-3CCD-3104-A62B40FE8E08}"/>
              </a:ext>
            </a:extLst>
          </p:cNvPr>
          <p:cNvSpPr>
            <a:spLocks noGrp="1"/>
          </p:cNvSpPr>
          <p:nvPr>
            <p:ph type="body" sz="quarter" idx="21"/>
          </p:nvPr>
        </p:nvSpPr>
        <p:spPr/>
        <p:txBody>
          <a:bodyPr/>
          <a:lstStyle/>
          <a:p>
            <a:r>
              <a:rPr lang="en-GB" dirty="0"/>
              <a:t>Evidence that they used an axe</a:t>
            </a:r>
          </a:p>
        </p:txBody>
      </p:sp>
      <p:pic>
        <p:nvPicPr>
          <p:cNvPr id="11" name="Picture Placeholder 10" descr=" bronze axe and wooden haft in the mud and a drawing of the find">
            <a:extLst>
              <a:ext uri="{FF2B5EF4-FFF2-40B4-BE49-F238E27FC236}">
                <a16:creationId xmlns:a16="http://schemas.microsoft.com/office/drawing/2014/main" id="{45F98F18-F841-0C83-44A0-327495C53F84}"/>
              </a:ext>
            </a:extLst>
          </p:cNvPr>
          <p:cNvPicPr>
            <a:picLocks noGrp="1" noChangeAspect="1"/>
          </p:cNvPicPr>
          <p:nvPr>
            <p:ph type="pic" sz="quarter" idx="16"/>
          </p:nvPr>
        </p:nvPicPr>
        <p:blipFill>
          <a:blip r:embed="rId5">
            <a:extLst>
              <a:ext uri="{BEBA8EAE-BF5A-486C-A8C5-ECC9F3942E4B}">
                <a14:imgProps xmlns:a14="http://schemas.microsoft.com/office/drawing/2010/main">
                  <a14:imgLayer r:embed="rId6">
                    <a14:imgEffect>
                      <a14:saturation sat="0"/>
                    </a14:imgEffect>
                  </a14:imgLayer>
                </a14:imgProps>
              </a:ext>
            </a:extLst>
          </a:blip>
          <a:srcRect l="3770" r="3770"/>
          <a:stretch/>
        </p:blipFill>
        <p:spPr>
          <a:ln>
            <a:solidFill>
              <a:schemeClr val="bg1">
                <a:lumMod val="85000"/>
              </a:schemeClr>
            </a:solidFill>
          </a:ln>
        </p:spPr>
      </p:pic>
      <p:sp>
        <p:nvSpPr>
          <p:cNvPr id="6" name="Text Placeholder 5">
            <a:extLst>
              <a:ext uri="{FF2B5EF4-FFF2-40B4-BE49-F238E27FC236}">
                <a16:creationId xmlns:a16="http://schemas.microsoft.com/office/drawing/2014/main" id="{70DDDFF9-157C-5352-F7BC-B36EF5BE22BA}"/>
              </a:ext>
            </a:extLst>
          </p:cNvPr>
          <p:cNvSpPr>
            <a:spLocks noGrp="1"/>
          </p:cNvSpPr>
          <p:nvPr>
            <p:ph type="body" sz="half" idx="17"/>
          </p:nvPr>
        </p:nvSpPr>
        <p:spPr/>
        <p:txBody>
          <a:bodyPr/>
          <a:lstStyle/>
          <a:p>
            <a:r>
              <a:rPr lang="en-GB" dirty="0"/>
              <a:t>Not only did they find ….. Bronze axe heads during the excavation of the Must Farm Bronze Age Village but they found many that were still attached to their wooden handles or haft, This is very rare as wood normally decays,</a:t>
            </a:r>
          </a:p>
        </p:txBody>
      </p:sp>
    </p:spTree>
    <p:extLst>
      <p:ext uri="{BB962C8B-B14F-4D97-AF65-F5344CB8AC3E}">
        <p14:creationId xmlns:p14="http://schemas.microsoft.com/office/powerpoint/2010/main" val="3665775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9572-0753-2048-B87D-F167598466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0D4A44-FEBB-1AF4-6820-0F03FF10B771}"/>
              </a:ext>
            </a:extLst>
          </p:cNvPr>
          <p:cNvSpPr>
            <a:spLocks noGrp="1"/>
          </p:cNvSpPr>
          <p:nvPr>
            <p:ph type="title"/>
          </p:nvPr>
        </p:nvSpPr>
        <p:spPr/>
        <p:txBody>
          <a:bodyPr>
            <a:normAutofit fontScale="90000"/>
          </a:bodyPr>
          <a:lstStyle/>
          <a:p>
            <a:r>
              <a:rPr lang="en-GB" b="0" dirty="0"/>
              <a:t>Building Must Farm Bronze Age Village c.850BC </a:t>
            </a:r>
            <a:r>
              <a:rPr lang="en-GB" b="0" dirty="0" err="1"/>
              <a:t>b</a:t>
            </a:r>
            <a:r>
              <a:rPr lang="en-GB" b="0" dirty="0" err="1">
                <a:solidFill>
                  <a:schemeClr val="bg1"/>
                </a:solidFill>
              </a:rPr>
              <a:t>a</a:t>
            </a:r>
            <a:endParaRPr lang="en-GB" b="0" dirty="0">
              <a:solidFill>
                <a:schemeClr val="bg1"/>
              </a:solidFill>
            </a:endParaRPr>
          </a:p>
        </p:txBody>
      </p:sp>
      <p:sp>
        <p:nvSpPr>
          <p:cNvPr id="9" name="Text Placeholder 8">
            <a:extLst>
              <a:ext uri="{FF2B5EF4-FFF2-40B4-BE49-F238E27FC236}">
                <a16:creationId xmlns:a16="http://schemas.microsoft.com/office/drawing/2014/main" id="{D552C17B-3FFE-2E43-7158-2BE27D373FFD}"/>
              </a:ext>
            </a:extLst>
          </p:cNvPr>
          <p:cNvSpPr>
            <a:spLocks noGrp="1"/>
          </p:cNvSpPr>
          <p:nvPr>
            <p:ph type="body" sz="quarter" idx="20"/>
          </p:nvPr>
        </p:nvSpPr>
        <p:spPr/>
        <p:txBody>
          <a:bodyPr/>
          <a:lstStyle/>
          <a:p>
            <a:r>
              <a:rPr lang="en-GB" dirty="0"/>
              <a:t>How did they get the posts in the ground?</a:t>
            </a:r>
          </a:p>
        </p:txBody>
      </p:sp>
      <p:pic>
        <p:nvPicPr>
          <p:cNvPr id="11" name="Picture Placeholder 10" descr="drawing of a Bronze Age person using an axe to sharpen the end of the pole into a point">
            <a:extLst>
              <a:ext uri="{FF2B5EF4-FFF2-40B4-BE49-F238E27FC236}">
                <a16:creationId xmlns:a16="http://schemas.microsoft.com/office/drawing/2014/main" id="{0506F30C-6F93-7A2B-F5DA-5A35FB2DF6A6}"/>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Lst>
          </a:blip>
          <a:srcRect l="10216" r="10216"/>
          <a:stretch/>
        </p:blipFill>
        <p:spPr/>
      </p:pic>
      <p:sp>
        <p:nvSpPr>
          <p:cNvPr id="8" name="Text Placeholder 7">
            <a:extLst>
              <a:ext uri="{FF2B5EF4-FFF2-40B4-BE49-F238E27FC236}">
                <a16:creationId xmlns:a16="http://schemas.microsoft.com/office/drawing/2014/main" id="{91633E23-2F43-D288-E14B-F00A279D8349}"/>
              </a:ext>
            </a:extLst>
          </p:cNvPr>
          <p:cNvSpPr>
            <a:spLocks noGrp="1"/>
          </p:cNvSpPr>
          <p:nvPr>
            <p:ph type="body" sz="half" idx="19"/>
          </p:nvPr>
        </p:nvSpPr>
        <p:spPr/>
        <p:txBody>
          <a:bodyPr/>
          <a:lstStyle/>
          <a:p>
            <a:r>
              <a:rPr lang="en-GB" dirty="0">
                <a:latin typeface="+mn-lt"/>
              </a:rPr>
              <a:t>Houses were built from two circles of posts which people then added walls, floors and roofs to.  </a:t>
            </a:r>
            <a:r>
              <a:rPr lang="en-GB" kern="100" dirty="0">
                <a:latin typeface="+mn-lt"/>
                <a:ea typeface="Calibri" panose="020F0502020204030204" pitchFamily="34" charset="0"/>
                <a:cs typeface="Times New Roman" panose="02020603050405020304" pitchFamily="18" charset="0"/>
              </a:rPr>
              <a:t> Once they got the large tree trunks to the site, people would have used </a:t>
            </a:r>
            <a:r>
              <a:rPr lang="en-GB" b="1" kern="100" dirty="0">
                <a:solidFill>
                  <a:srgbClr val="002060"/>
                </a:solidFill>
                <a:latin typeface="+mn-lt"/>
                <a:ea typeface="Calibri" panose="020F0502020204030204" pitchFamily="34" charset="0"/>
                <a:cs typeface="Times New Roman" panose="02020603050405020304" pitchFamily="18" charset="0"/>
              </a:rPr>
              <a:t>axes</a:t>
            </a:r>
            <a:r>
              <a:rPr lang="en-GB" kern="100" dirty="0">
                <a:latin typeface="+mn-lt"/>
                <a:ea typeface="Calibri" panose="020F0502020204030204" pitchFamily="34" charset="0"/>
                <a:cs typeface="Times New Roman" panose="02020603050405020304" pitchFamily="18" charset="0"/>
              </a:rPr>
              <a:t> to chop them into shape and create sharp points on their tips. </a:t>
            </a:r>
            <a:endParaRPr lang="en-GB" dirty="0">
              <a:latin typeface="+mn-lt"/>
            </a:endParaRPr>
          </a:p>
          <a:p>
            <a:endParaRPr lang="en-GB" dirty="0">
              <a:latin typeface="+mn-lt"/>
            </a:endParaRPr>
          </a:p>
        </p:txBody>
      </p:sp>
      <p:sp>
        <p:nvSpPr>
          <p:cNvPr id="7" name="Text Placeholder 6">
            <a:extLst>
              <a:ext uri="{FF2B5EF4-FFF2-40B4-BE49-F238E27FC236}">
                <a16:creationId xmlns:a16="http://schemas.microsoft.com/office/drawing/2014/main" id="{EB011C8D-A386-5343-DCC6-D0443A7C4948}"/>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6A71AA19-DABE-724F-2B74-D8A1E1FB0485}"/>
              </a:ext>
            </a:extLst>
          </p:cNvPr>
          <p:cNvSpPr>
            <a:spLocks noGrp="1"/>
          </p:cNvSpPr>
          <p:nvPr>
            <p:ph type="body" sz="quarter" idx="21"/>
          </p:nvPr>
        </p:nvSpPr>
        <p:spPr/>
        <p:txBody>
          <a:bodyPr/>
          <a:lstStyle/>
          <a:p>
            <a:r>
              <a:rPr lang="en-GB" dirty="0"/>
              <a:t>Evidence of woodchips</a:t>
            </a:r>
          </a:p>
        </p:txBody>
      </p:sp>
      <p:pic>
        <p:nvPicPr>
          <p:cNvPr id="13" name="Picture Placeholder 12" descr="woodchips scattered in the mud at Must Farm">
            <a:extLst>
              <a:ext uri="{FF2B5EF4-FFF2-40B4-BE49-F238E27FC236}">
                <a16:creationId xmlns:a16="http://schemas.microsoft.com/office/drawing/2014/main" id="{C7C3078B-BF68-DE94-8124-93A76FFDB162}"/>
              </a:ext>
            </a:extLst>
          </p:cNvPr>
          <p:cNvPicPr>
            <a:picLocks noGrp="1" noChangeAspect="1"/>
          </p:cNvPicPr>
          <p:nvPr>
            <p:ph type="pic" sz="quarter" idx="16"/>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l="44" r="44"/>
          <a:stretch/>
        </p:blipFill>
        <p:spPr/>
      </p:pic>
      <p:sp>
        <p:nvSpPr>
          <p:cNvPr id="6" name="Text Placeholder 5">
            <a:extLst>
              <a:ext uri="{FF2B5EF4-FFF2-40B4-BE49-F238E27FC236}">
                <a16:creationId xmlns:a16="http://schemas.microsoft.com/office/drawing/2014/main" id="{EC7FB7C9-C19F-A90D-A2ED-25E7CFB83E1A}"/>
              </a:ext>
            </a:extLst>
          </p:cNvPr>
          <p:cNvSpPr>
            <a:spLocks noGrp="1"/>
          </p:cNvSpPr>
          <p:nvPr>
            <p:ph type="body" sz="half" idx="17"/>
          </p:nvPr>
        </p:nvSpPr>
        <p:spPr/>
        <p:txBody>
          <a:bodyPr/>
          <a:lstStyle/>
          <a:p>
            <a:r>
              <a:rPr lang="en-GB" dirty="0"/>
              <a:t>Archaeologists found hundreds of woodchips left behind when people used axes to shape the wood used to build the village. As the river was shallow and slow in the summer, the woodchips didn’t get washed away. </a:t>
            </a:r>
          </a:p>
          <a:p>
            <a:endParaRPr lang="en-GB" dirty="0"/>
          </a:p>
        </p:txBody>
      </p:sp>
    </p:spTree>
    <p:extLst>
      <p:ext uri="{BB962C8B-B14F-4D97-AF65-F5344CB8AC3E}">
        <p14:creationId xmlns:p14="http://schemas.microsoft.com/office/powerpoint/2010/main" val="1388525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983B5-0EB9-A8B6-E232-DDEF901C7A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6AA00D-4AA1-50A2-298C-5C6B601858D9}"/>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be</a:t>
            </a:r>
          </a:p>
        </p:txBody>
      </p:sp>
      <p:sp>
        <p:nvSpPr>
          <p:cNvPr id="9" name="Text Placeholder 8">
            <a:extLst>
              <a:ext uri="{FF2B5EF4-FFF2-40B4-BE49-F238E27FC236}">
                <a16:creationId xmlns:a16="http://schemas.microsoft.com/office/drawing/2014/main" id="{35A7A054-A0C5-CEF5-AC21-53A283244F9C}"/>
              </a:ext>
            </a:extLst>
          </p:cNvPr>
          <p:cNvSpPr>
            <a:spLocks noGrp="1"/>
          </p:cNvSpPr>
          <p:nvPr>
            <p:ph type="body" sz="quarter" idx="20"/>
          </p:nvPr>
        </p:nvSpPr>
        <p:spPr/>
        <p:txBody>
          <a:bodyPr/>
          <a:lstStyle/>
          <a:p>
            <a:r>
              <a:rPr lang="en-GB" sz="1600" dirty="0"/>
              <a:t>How were the house supported over the river?</a:t>
            </a:r>
          </a:p>
        </p:txBody>
      </p:sp>
      <p:pic>
        <p:nvPicPr>
          <p:cNvPr id="13" name="Picture Placeholder 12" descr="drawing of peopole adding turf and thatch to a roundhouse roof">
            <a:extLst>
              <a:ext uri="{FF2B5EF4-FFF2-40B4-BE49-F238E27FC236}">
                <a16:creationId xmlns:a16="http://schemas.microsoft.com/office/drawing/2014/main" id="{6054B2A3-329F-0388-8D6F-5D284622D519}"/>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Lst>
          </a:blip>
          <a:srcRect l="-160" t="-272" r="72440" b="272"/>
          <a:stretch>
            <a:fillRect/>
          </a:stretch>
        </p:blipFill>
        <p:spPr>
          <a:xfrm>
            <a:off x="1243982" y="1183537"/>
            <a:ext cx="3775513" cy="4085161"/>
          </a:xfrm>
        </p:spPr>
      </p:pic>
      <p:sp>
        <p:nvSpPr>
          <p:cNvPr id="8" name="Text Placeholder 7">
            <a:extLst>
              <a:ext uri="{FF2B5EF4-FFF2-40B4-BE49-F238E27FC236}">
                <a16:creationId xmlns:a16="http://schemas.microsoft.com/office/drawing/2014/main" id="{B47E4EC3-E3D0-04B6-E0F9-7C4F9637B4E1}"/>
              </a:ext>
            </a:extLst>
          </p:cNvPr>
          <p:cNvSpPr>
            <a:spLocks noGrp="1"/>
          </p:cNvSpPr>
          <p:nvPr>
            <p:ph type="body" sz="half" idx="19"/>
          </p:nvPr>
        </p:nvSpPr>
        <p:spPr/>
        <p:txBody>
          <a:bodyPr/>
          <a:lstStyle/>
          <a:p>
            <a:r>
              <a:rPr lang="en-GB" dirty="0">
                <a:latin typeface="+mn-lt"/>
              </a:rPr>
              <a:t>A</a:t>
            </a:r>
            <a:r>
              <a:rPr lang="en-US" dirty="0">
                <a:solidFill>
                  <a:srgbClr val="000000"/>
                </a:solidFill>
                <a:latin typeface="+mn-lt"/>
              </a:rPr>
              <a:t>At Must Farm the big </a:t>
            </a:r>
            <a:r>
              <a:rPr lang="en-US" b="1" dirty="0">
                <a:solidFill>
                  <a:srgbClr val="002060"/>
                </a:solidFill>
                <a:latin typeface="+mn-lt"/>
              </a:rPr>
              <a:t>wooden posts</a:t>
            </a:r>
            <a:r>
              <a:rPr lang="en-US" dirty="0">
                <a:solidFill>
                  <a:srgbClr val="002060"/>
                </a:solidFill>
                <a:latin typeface="+mn-lt"/>
              </a:rPr>
              <a:t> </a:t>
            </a:r>
            <a:r>
              <a:rPr lang="en-US" dirty="0">
                <a:solidFill>
                  <a:srgbClr val="000000"/>
                </a:solidFill>
                <a:latin typeface="+mn-lt"/>
              </a:rPr>
              <a:t>that raised the houses out of the water are called </a:t>
            </a:r>
            <a:r>
              <a:rPr lang="en-US" b="1" dirty="0">
                <a:solidFill>
                  <a:srgbClr val="002060"/>
                </a:solidFill>
                <a:latin typeface="+mn-lt"/>
              </a:rPr>
              <a:t>piles.</a:t>
            </a:r>
            <a:r>
              <a:rPr lang="en-US" b="1" dirty="0">
                <a:solidFill>
                  <a:srgbClr val="2B6B9B"/>
                </a:solidFill>
                <a:latin typeface="+mn-lt"/>
              </a:rPr>
              <a:t> </a:t>
            </a:r>
            <a:r>
              <a:rPr lang="en-US" dirty="0">
                <a:solidFill>
                  <a:srgbClr val="000000"/>
                </a:solidFill>
                <a:latin typeface="+mn-lt"/>
              </a:rPr>
              <a:t>There are very important as they held up the buildings and supported the roofs.  A</a:t>
            </a:r>
            <a:r>
              <a:rPr lang="en-GB" dirty="0">
                <a:latin typeface="+mn-lt"/>
              </a:rPr>
              <a:t> group of people would then have pushed the piles into the firm mud at the bottom of the river to hold it in place. </a:t>
            </a:r>
          </a:p>
          <a:p>
            <a:endParaRPr lang="en-GB" dirty="0">
              <a:latin typeface="+mn-lt"/>
            </a:endParaRPr>
          </a:p>
          <a:p>
            <a:endParaRPr lang="en-GB" dirty="0">
              <a:latin typeface="+mn-lt"/>
            </a:endParaRPr>
          </a:p>
        </p:txBody>
      </p:sp>
      <p:sp>
        <p:nvSpPr>
          <p:cNvPr id="7" name="Text Placeholder 6">
            <a:extLst>
              <a:ext uri="{FF2B5EF4-FFF2-40B4-BE49-F238E27FC236}">
                <a16:creationId xmlns:a16="http://schemas.microsoft.com/office/drawing/2014/main" id="{62D3CB59-B4B3-A14A-1EA7-8B5E162E229E}"/>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73B81212-CE96-8E2B-76BC-F30A3A324F24}"/>
              </a:ext>
            </a:extLst>
          </p:cNvPr>
          <p:cNvSpPr>
            <a:spLocks noGrp="1"/>
          </p:cNvSpPr>
          <p:nvPr>
            <p:ph type="body" sz="quarter" idx="21"/>
          </p:nvPr>
        </p:nvSpPr>
        <p:spPr/>
        <p:txBody>
          <a:bodyPr/>
          <a:lstStyle/>
          <a:p>
            <a:r>
              <a:rPr lang="en-GB" dirty="0"/>
              <a:t>Evidence for piles!</a:t>
            </a:r>
          </a:p>
        </p:txBody>
      </p:sp>
      <p:pic>
        <p:nvPicPr>
          <p:cNvPr id="21" name="Picture Placeholder 20" descr="photo taken during the excavation, we can see how deep they pushed the post into the mud helped by the pointed tip. ">
            <a:extLst>
              <a:ext uri="{FF2B5EF4-FFF2-40B4-BE49-F238E27FC236}">
                <a16:creationId xmlns:a16="http://schemas.microsoft.com/office/drawing/2014/main" id="{99FEEAE2-A8DC-2471-0EB4-09877D65AE49}"/>
              </a:ext>
            </a:extLst>
          </p:cNvPr>
          <p:cNvPicPr>
            <a:picLocks noGrp="1" noChangeAspect="1"/>
          </p:cNvPicPr>
          <p:nvPr>
            <p:ph type="pic" sz="quarter" idx="16"/>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1931" b="1931"/>
          <a:stretch/>
        </p:blipFill>
        <p:spPr/>
      </p:pic>
      <p:sp>
        <p:nvSpPr>
          <p:cNvPr id="6" name="Text Placeholder 5">
            <a:extLst>
              <a:ext uri="{FF2B5EF4-FFF2-40B4-BE49-F238E27FC236}">
                <a16:creationId xmlns:a16="http://schemas.microsoft.com/office/drawing/2014/main" id="{D068156D-66CD-DFEA-DCDE-80A4CBACDA84}"/>
              </a:ext>
            </a:extLst>
          </p:cNvPr>
          <p:cNvSpPr>
            <a:spLocks noGrp="1"/>
          </p:cNvSpPr>
          <p:nvPr>
            <p:ph type="body" sz="half" idx="17"/>
          </p:nvPr>
        </p:nvSpPr>
        <p:spPr/>
        <p:txBody>
          <a:bodyPr/>
          <a:lstStyle/>
          <a:p>
            <a:r>
              <a:rPr lang="en-GB" dirty="0"/>
              <a:t>The piles were made from oak and ash trees that were chosen because they were straight and already close to the right size. In this photo taken during the excavation, we can see how deep they pushed the post into the mud helped by the pointed tip. </a:t>
            </a:r>
          </a:p>
          <a:p>
            <a:endParaRPr lang="en-GB" dirty="0"/>
          </a:p>
        </p:txBody>
      </p:sp>
    </p:spTree>
    <p:extLst>
      <p:ext uri="{BB962C8B-B14F-4D97-AF65-F5344CB8AC3E}">
        <p14:creationId xmlns:p14="http://schemas.microsoft.com/office/powerpoint/2010/main" val="4124299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701E3-86EB-3434-08DE-F3941826AD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94858A-2A9E-16E6-108C-56DF1A67E4A6}"/>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cd</a:t>
            </a:r>
          </a:p>
        </p:txBody>
      </p:sp>
      <p:sp>
        <p:nvSpPr>
          <p:cNvPr id="9" name="Text Placeholder 8">
            <a:extLst>
              <a:ext uri="{FF2B5EF4-FFF2-40B4-BE49-F238E27FC236}">
                <a16:creationId xmlns:a16="http://schemas.microsoft.com/office/drawing/2014/main" id="{5DCF22E1-B76C-F8F3-99B1-C4B90C60FD4F}"/>
              </a:ext>
            </a:extLst>
          </p:cNvPr>
          <p:cNvSpPr>
            <a:spLocks noGrp="1"/>
          </p:cNvSpPr>
          <p:nvPr>
            <p:ph type="body" sz="quarter" idx="20"/>
          </p:nvPr>
        </p:nvSpPr>
        <p:spPr/>
        <p:txBody>
          <a:bodyPr/>
          <a:lstStyle/>
          <a:p>
            <a:r>
              <a:rPr lang="en-GB" dirty="0"/>
              <a:t>What shape were the houses?</a:t>
            </a:r>
          </a:p>
        </p:txBody>
      </p:sp>
      <p:pic>
        <p:nvPicPr>
          <p:cNvPr id="14" name="Picture Placeholder 13" descr="reconstruction drawing of how they may have added turf and thatch to tyhe roof">
            <a:extLst>
              <a:ext uri="{FF2B5EF4-FFF2-40B4-BE49-F238E27FC236}">
                <a16:creationId xmlns:a16="http://schemas.microsoft.com/office/drawing/2014/main" id="{4968105F-36D5-1CCB-9056-C3E0F442A703}"/>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Lst>
          </a:blip>
          <a:srcRect l="36140" r="36140"/>
          <a:stretch/>
        </p:blipFill>
        <p:spPr/>
      </p:pic>
      <p:sp>
        <p:nvSpPr>
          <p:cNvPr id="8" name="Text Placeholder 7">
            <a:extLst>
              <a:ext uri="{FF2B5EF4-FFF2-40B4-BE49-F238E27FC236}">
                <a16:creationId xmlns:a16="http://schemas.microsoft.com/office/drawing/2014/main" id="{F46958DE-EB44-651F-EA1F-40A544F657D1}"/>
              </a:ext>
            </a:extLst>
          </p:cNvPr>
          <p:cNvSpPr>
            <a:spLocks noGrp="1"/>
          </p:cNvSpPr>
          <p:nvPr>
            <p:ph type="body" sz="half" idx="19"/>
          </p:nvPr>
        </p:nvSpPr>
        <p:spPr/>
        <p:txBody>
          <a:bodyPr/>
          <a:lstStyle/>
          <a:p>
            <a:r>
              <a:rPr lang="en-GB" dirty="0"/>
              <a:t>Houses were built from two circles of posts which people then added walls, floors and roofs to.  The buildings at Must Farm are circular in shape and are called roundhouses. Archaeologists find lots of roundhouses but the ones at Must Farm are special because they were built on stilts over a river.  </a:t>
            </a:r>
          </a:p>
          <a:p>
            <a:endParaRPr lang="en-GB" dirty="0"/>
          </a:p>
        </p:txBody>
      </p:sp>
      <p:sp>
        <p:nvSpPr>
          <p:cNvPr id="7" name="Text Placeholder 6">
            <a:extLst>
              <a:ext uri="{FF2B5EF4-FFF2-40B4-BE49-F238E27FC236}">
                <a16:creationId xmlns:a16="http://schemas.microsoft.com/office/drawing/2014/main" id="{0BDCC777-14AA-A7B7-AFA0-E2E0958B710D}"/>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5BC47863-320B-220C-61B9-EDF688D04523}"/>
              </a:ext>
            </a:extLst>
          </p:cNvPr>
          <p:cNvSpPr>
            <a:spLocks noGrp="1"/>
          </p:cNvSpPr>
          <p:nvPr>
            <p:ph type="body" sz="quarter" idx="21"/>
          </p:nvPr>
        </p:nvSpPr>
        <p:spPr/>
        <p:txBody>
          <a:bodyPr/>
          <a:lstStyle/>
          <a:p>
            <a:r>
              <a:rPr lang="en-GB" dirty="0"/>
              <a:t>Evidence for the two circles of posts</a:t>
            </a:r>
          </a:p>
        </p:txBody>
      </p:sp>
      <p:pic>
        <p:nvPicPr>
          <p:cNvPr id="13" name="Picture Placeholder 12" descr="Overhead shot showing the outer (BLUE) and inner rings (GREEN) of posts, plus the fence around the settlement (RED). The outer rings and inner rings are made up of very similar oak posts that are roughly the same diameter. These are substantial posts and must have provided the main support for the raised building. &#10;">
            <a:extLst>
              <a:ext uri="{FF2B5EF4-FFF2-40B4-BE49-F238E27FC236}">
                <a16:creationId xmlns:a16="http://schemas.microsoft.com/office/drawing/2014/main" id="{84B91DAC-6E92-1F36-0ECE-8576EC9C2ECD}"/>
              </a:ext>
            </a:extLst>
          </p:cNvPr>
          <p:cNvPicPr>
            <a:picLocks noGrp="1" noChangeAspect="1"/>
          </p:cNvPicPr>
          <p:nvPr>
            <p:ph type="pic" sz="quarter" idx="16"/>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82" b="82"/>
          <a:stretch/>
        </p:blipFill>
        <p:spPr/>
      </p:pic>
      <p:sp>
        <p:nvSpPr>
          <p:cNvPr id="6" name="Text Placeholder 5">
            <a:extLst>
              <a:ext uri="{FF2B5EF4-FFF2-40B4-BE49-F238E27FC236}">
                <a16:creationId xmlns:a16="http://schemas.microsoft.com/office/drawing/2014/main" id="{98736D8E-26B7-E0B6-8D27-36219B956CAF}"/>
              </a:ext>
            </a:extLst>
          </p:cNvPr>
          <p:cNvSpPr>
            <a:spLocks noGrp="1"/>
          </p:cNvSpPr>
          <p:nvPr>
            <p:ph type="body" sz="half" idx="17"/>
          </p:nvPr>
        </p:nvSpPr>
        <p:spPr/>
        <p:txBody>
          <a:bodyPr/>
          <a:lstStyle/>
          <a:p>
            <a:r>
              <a:rPr lang="en-GB" dirty="0"/>
              <a:t>Overhead shot showing the outer </a:t>
            </a:r>
            <a:r>
              <a:rPr lang="en-GB" dirty="0">
                <a:solidFill>
                  <a:schemeClr val="tx1"/>
                </a:solidFill>
              </a:rPr>
              <a:t>(BLUE)</a:t>
            </a:r>
            <a:r>
              <a:rPr lang="en-GB" dirty="0"/>
              <a:t> and inner rings </a:t>
            </a:r>
            <a:r>
              <a:rPr lang="en-GB" dirty="0">
                <a:solidFill>
                  <a:schemeClr val="tx1"/>
                </a:solidFill>
              </a:rPr>
              <a:t>(GREEN)</a:t>
            </a:r>
            <a:r>
              <a:rPr lang="en-GB" dirty="0"/>
              <a:t> of posts, plus the fence around the settlement (RED). </a:t>
            </a:r>
            <a:r>
              <a:rPr lang="en-GB" dirty="0">
                <a:solidFill>
                  <a:schemeClr val="tx1"/>
                </a:solidFill>
              </a:rPr>
              <a:t>The outer rings and inner rings are made up of very similar oak posts that are roughly the same diameter. These are substantial posts and must have provided the main support for the raised building. </a:t>
            </a:r>
            <a:endParaRPr lang="en-GB" dirty="0"/>
          </a:p>
          <a:p>
            <a:endParaRPr lang="en-GB" dirty="0"/>
          </a:p>
        </p:txBody>
      </p:sp>
    </p:spTree>
    <p:extLst>
      <p:ext uri="{BB962C8B-B14F-4D97-AF65-F5344CB8AC3E}">
        <p14:creationId xmlns:p14="http://schemas.microsoft.com/office/powerpoint/2010/main" val="2612426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DD9E7-3C02-5CD1-5390-6E9F1C4E08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C43D41-00EA-AD95-7CD6-1AA6D0AFC648}"/>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dc</a:t>
            </a:r>
          </a:p>
        </p:txBody>
      </p:sp>
      <p:sp>
        <p:nvSpPr>
          <p:cNvPr id="9" name="Text Placeholder 8">
            <a:extLst>
              <a:ext uri="{FF2B5EF4-FFF2-40B4-BE49-F238E27FC236}">
                <a16:creationId xmlns:a16="http://schemas.microsoft.com/office/drawing/2014/main" id="{EAFD141D-FA62-830D-9124-613BC5C4BF2A}"/>
              </a:ext>
            </a:extLst>
          </p:cNvPr>
          <p:cNvSpPr>
            <a:spLocks noGrp="1"/>
          </p:cNvSpPr>
          <p:nvPr>
            <p:ph type="body" sz="quarter" idx="20"/>
          </p:nvPr>
        </p:nvSpPr>
        <p:spPr/>
        <p:txBody>
          <a:bodyPr/>
          <a:lstStyle/>
          <a:p>
            <a:r>
              <a:rPr lang="en-GB" dirty="0"/>
              <a:t>How did they make the roof waterproof?</a:t>
            </a:r>
          </a:p>
        </p:txBody>
      </p:sp>
      <p:pic>
        <p:nvPicPr>
          <p:cNvPr id="11" name="Picture Placeholder 10" descr="reconstruction drawing of how they may have used an axe to shavethe end to a thatch to the roof">
            <a:extLst>
              <a:ext uri="{FF2B5EF4-FFF2-40B4-BE49-F238E27FC236}">
                <a16:creationId xmlns:a16="http://schemas.microsoft.com/office/drawing/2014/main" id="{F117CCBF-41F3-9E35-6AE8-02DD7833164F}"/>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Lst>
          </a:blip>
          <a:srcRect l="9843" r="9843"/>
          <a:stretch/>
        </p:blipFill>
        <p:spPr/>
      </p:pic>
      <p:sp>
        <p:nvSpPr>
          <p:cNvPr id="8" name="Text Placeholder 7">
            <a:extLst>
              <a:ext uri="{FF2B5EF4-FFF2-40B4-BE49-F238E27FC236}">
                <a16:creationId xmlns:a16="http://schemas.microsoft.com/office/drawing/2014/main" id="{C53FC7C3-1999-E1EC-EEF3-75E642B43049}"/>
              </a:ext>
            </a:extLst>
          </p:cNvPr>
          <p:cNvSpPr>
            <a:spLocks noGrp="1"/>
          </p:cNvSpPr>
          <p:nvPr>
            <p:ph type="body" sz="half" idx="19"/>
          </p:nvPr>
        </p:nvSpPr>
        <p:spPr/>
        <p:txBody>
          <a:bodyPr/>
          <a:lstStyle/>
          <a:p>
            <a:r>
              <a:rPr lang="en-GB" dirty="0"/>
              <a:t>The roundhouses would have had roofs made from a framework of wooden rafters joined in an apex in the centre of the building. The other end of the rafters would have formed eaves over the walls and helped water to run off the roof and into the river. A bottom layer of straw and a top layer of turf were added to help make the buildings waterproof.  </a:t>
            </a:r>
          </a:p>
          <a:p>
            <a:endParaRPr lang="en-GB" dirty="0"/>
          </a:p>
        </p:txBody>
      </p:sp>
      <p:sp>
        <p:nvSpPr>
          <p:cNvPr id="7" name="Text Placeholder 6">
            <a:extLst>
              <a:ext uri="{FF2B5EF4-FFF2-40B4-BE49-F238E27FC236}">
                <a16:creationId xmlns:a16="http://schemas.microsoft.com/office/drawing/2014/main" id="{5D9E2F6C-C0D4-3970-61AA-990F4654EAAE}"/>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E76B007A-A641-CAAF-C61E-D8C7D0BE9F0D}"/>
              </a:ext>
            </a:extLst>
          </p:cNvPr>
          <p:cNvSpPr>
            <a:spLocks noGrp="1"/>
          </p:cNvSpPr>
          <p:nvPr>
            <p:ph type="body" sz="quarter" idx="21"/>
          </p:nvPr>
        </p:nvSpPr>
        <p:spPr/>
        <p:txBody>
          <a:bodyPr/>
          <a:lstStyle/>
          <a:p>
            <a:r>
              <a:rPr lang="en-GB" dirty="0"/>
              <a:t>Evidence for rafters and turf</a:t>
            </a:r>
          </a:p>
        </p:txBody>
      </p:sp>
      <p:pic>
        <p:nvPicPr>
          <p:cNvPr id="13" name="Picture Placeholder 12" descr="The rafters (yellow). Chunks of burnt turf were found and it seems likely that the roof was covered with turf rather than reeds or straw. If the roof was made of turf, then it would have been very heavy – probably upwards of a tonne. &#10;">
            <a:extLst>
              <a:ext uri="{FF2B5EF4-FFF2-40B4-BE49-F238E27FC236}">
                <a16:creationId xmlns:a16="http://schemas.microsoft.com/office/drawing/2014/main" id="{01FD25DB-8F48-652A-9D37-24E876062CF4}"/>
              </a:ext>
            </a:extLst>
          </p:cNvPr>
          <p:cNvPicPr>
            <a:picLocks noGrp="1" noChangeAspect="1"/>
          </p:cNvPicPr>
          <p:nvPr>
            <p:ph type="pic" sz="quarter" idx="16"/>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82" b="82"/>
          <a:stretch/>
        </p:blipFill>
        <p:spPr/>
      </p:pic>
      <p:sp>
        <p:nvSpPr>
          <p:cNvPr id="6" name="Text Placeholder 5">
            <a:extLst>
              <a:ext uri="{FF2B5EF4-FFF2-40B4-BE49-F238E27FC236}">
                <a16:creationId xmlns:a16="http://schemas.microsoft.com/office/drawing/2014/main" id="{5EF29127-53D6-9CA9-FE64-C093BE004DA9}"/>
              </a:ext>
            </a:extLst>
          </p:cNvPr>
          <p:cNvSpPr>
            <a:spLocks noGrp="1"/>
          </p:cNvSpPr>
          <p:nvPr>
            <p:ph type="body" sz="half" idx="17"/>
          </p:nvPr>
        </p:nvSpPr>
        <p:spPr/>
        <p:txBody>
          <a:bodyPr/>
          <a:lstStyle/>
          <a:p>
            <a:r>
              <a:rPr lang="en-GB" dirty="0"/>
              <a:t>The rafters (yellow). Chunks of burnt turf were found and it seems likely that the roof was covered with turf rather than reeds or straw. If the roof was made of turf, then it would have been very heavy – probably upwards of a tonne. </a:t>
            </a:r>
          </a:p>
          <a:p>
            <a:endParaRPr lang="en-GB" dirty="0"/>
          </a:p>
        </p:txBody>
      </p:sp>
    </p:spTree>
    <p:extLst>
      <p:ext uri="{BB962C8B-B14F-4D97-AF65-F5344CB8AC3E}">
        <p14:creationId xmlns:p14="http://schemas.microsoft.com/office/powerpoint/2010/main" val="209421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0AC1-4555-5EFD-E461-D484197E9DDC}"/>
              </a:ext>
            </a:extLst>
          </p:cNvPr>
          <p:cNvSpPr>
            <a:spLocks noGrp="1"/>
          </p:cNvSpPr>
          <p:nvPr>
            <p:ph type="title"/>
          </p:nvPr>
        </p:nvSpPr>
        <p:spPr/>
        <p:txBody>
          <a:bodyPr>
            <a:normAutofit/>
          </a:bodyPr>
          <a:lstStyle/>
          <a:p>
            <a:r>
              <a:rPr lang="en-GB" sz="2800" dirty="0"/>
              <a:t>Must Farm: A Bronze Age Settlement</a:t>
            </a:r>
          </a:p>
        </p:txBody>
      </p:sp>
      <p:pic>
        <p:nvPicPr>
          <p:cNvPr id="5" name="Content Placeholder 4" descr="A drawing of a village of huts ">
            <a:hlinkClick r:id="rId3"/>
            <a:extLst>
              <a:ext uri="{FF2B5EF4-FFF2-40B4-BE49-F238E27FC236}">
                <a16:creationId xmlns:a16="http://schemas.microsoft.com/office/drawing/2014/main" id="{03E49136-9A1C-E5A1-E1B5-47DC0FA66C7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843313" y="1470025"/>
            <a:ext cx="8049761" cy="4321175"/>
          </a:xfrm>
        </p:spPr>
      </p:pic>
      <p:sp>
        <p:nvSpPr>
          <p:cNvPr id="3" name="Action Button: Video 2" descr="Title slide of video showing photo of the excavtion happening as a background and the Title in white lettering imposed on the front ">
            <a:hlinkClick r:id="rId3" highlightClick="1"/>
            <a:extLst>
              <a:ext uri="{FF2B5EF4-FFF2-40B4-BE49-F238E27FC236}">
                <a16:creationId xmlns:a16="http://schemas.microsoft.com/office/drawing/2014/main" id="{D46B7D49-8C6B-435B-0AD3-782BE00482E7}"/>
              </a:ext>
            </a:extLst>
          </p:cNvPr>
          <p:cNvSpPr/>
          <p:nvPr/>
        </p:nvSpPr>
        <p:spPr>
          <a:xfrm>
            <a:off x="10219174" y="1470025"/>
            <a:ext cx="1024931" cy="78080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6635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B840-CFDA-B810-37EC-FE707D2800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E25E79-1D7A-C578-808C-8E4A310DE071}"/>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ef</a:t>
            </a:r>
          </a:p>
        </p:txBody>
      </p:sp>
      <p:sp>
        <p:nvSpPr>
          <p:cNvPr id="9" name="Text Placeholder 8">
            <a:extLst>
              <a:ext uri="{FF2B5EF4-FFF2-40B4-BE49-F238E27FC236}">
                <a16:creationId xmlns:a16="http://schemas.microsoft.com/office/drawing/2014/main" id="{E142CF7B-6475-C3C4-4354-278357707192}"/>
              </a:ext>
            </a:extLst>
          </p:cNvPr>
          <p:cNvSpPr>
            <a:spLocks noGrp="1"/>
          </p:cNvSpPr>
          <p:nvPr>
            <p:ph type="body" sz="quarter" idx="20"/>
          </p:nvPr>
        </p:nvSpPr>
        <p:spPr/>
        <p:txBody>
          <a:bodyPr/>
          <a:lstStyle/>
          <a:p>
            <a:r>
              <a:rPr lang="en-GB" dirty="0"/>
              <a:t>Did the houses have a chimney?</a:t>
            </a:r>
          </a:p>
        </p:txBody>
      </p:sp>
      <p:pic>
        <p:nvPicPr>
          <p:cNvPr id="11" name="Picture Placeholder 10" descr="reconstruction drawing of how they may have added clay to the opening in the roof">
            <a:extLst>
              <a:ext uri="{FF2B5EF4-FFF2-40B4-BE49-F238E27FC236}">
                <a16:creationId xmlns:a16="http://schemas.microsoft.com/office/drawing/2014/main" id="{84FE84D9-A44C-2748-4CD4-89F2D8440F5F}"/>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Lst>
          </a:blip>
          <a:srcRect l="11948" r="11948"/>
          <a:stretch/>
        </p:blipFill>
        <p:spPr>
          <a:xfrm>
            <a:off x="1274127" y="1164401"/>
            <a:ext cx="3775513" cy="4085161"/>
          </a:xfrm>
        </p:spPr>
      </p:pic>
      <p:sp>
        <p:nvSpPr>
          <p:cNvPr id="8" name="Text Placeholder 7">
            <a:extLst>
              <a:ext uri="{FF2B5EF4-FFF2-40B4-BE49-F238E27FC236}">
                <a16:creationId xmlns:a16="http://schemas.microsoft.com/office/drawing/2014/main" id="{84BE6C39-42F2-41C5-EE55-26B754483EA0}"/>
              </a:ext>
            </a:extLst>
          </p:cNvPr>
          <p:cNvSpPr>
            <a:spLocks noGrp="1"/>
          </p:cNvSpPr>
          <p:nvPr>
            <p:ph type="body" sz="half" idx="19"/>
          </p:nvPr>
        </p:nvSpPr>
        <p:spPr/>
        <p:txBody>
          <a:bodyPr/>
          <a:lstStyle/>
          <a:p>
            <a:r>
              <a:rPr lang="en-GB" dirty="0"/>
              <a:t>Each of the houses had a fire inside, called a hearth, that would have been used for cooking and to provide warmth for the animals and people living there. Clay was also added around the top of the roof which could have been used to help release smoke and keep the rain out. </a:t>
            </a:r>
          </a:p>
          <a:p>
            <a:endParaRPr lang="en-GB" dirty="0"/>
          </a:p>
        </p:txBody>
      </p:sp>
      <p:sp>
        <p:nvSpPr>
          <p:cNvPr id="7" name="Text Placeholder 6">
            <a:extLst>
              <a:ext uri="{FF2B5EF4-FFF2-40B4-BE49-F238E27FC236}">
                <a16:creationId xmlns:a16="http://schemas.microsoft.com/office/drawing/2014/main" id="{9EF39A01-7CC3-D53B-FBF4-F86938C25C3F}"/>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26507A9A-008B-60A9-3649-9F5DFB48E3CD}"/>
              </a:ext>
            </a:extLst>
          </p:cNvPr>
          <p:cNvSpPr>
            <a:spLocks noGrp="1"/>
          </p:cNvSpPr>
          <p:nvPr>
            <p:ph type="body" sz="quarter" idx="21"/>
          </p:nvPr>
        </p:nvSpPr>
        <p:spPr/>
        <p:txBody>
          <a:bodyPr/>
          <a:lstStyle/>
          <a:p>
            <a:r>
              <a:rPr lang="en-GB" dirty="0"/>
              <a:t>Evidence for a smoke hole</a:t>
            </a:r>
          </a:p>
        </p:txBody>
      </p:sp>
      <p:pic>
        <p:nvPicPr>
          <p:cNvPr id="13" name="Picture Placeholder 12" descr="Finds of unburnt clay containing small pockets of burnt turf material led the archaeologists to think that this would have been used at the apex of the roof, maybe making a sort of chimney.&#10;">
            <a:extLst>
              <a:ext uri="{FF2B5EF4-FFF2-40B4-BE49-F238E27FC236}">
                <a16:creationId xmlns:a16="http://schemas.microsoft.com/office/drawing/2014/main" id="{87AB64DE-0C06-D7C6-7B78-702423EBAA22}"/>
              </a:ext>
            </a:extLst>
          </p:cNvPr>
          <p:cNvPicPr>
            <a:picLocks noGrp="1" noChangeAspect="1"/>
          </p:cNvPicPr>
          <p:nvPr>
            <p:ph type="pic" sz="quarter" idx="16"/>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t="102" b="102"/>
          <a:stretch/>
        </p:blipFill>
        <p:spPr/>
      </p:pic>
      <p:sp>
        <p:nvSpPr>
          <p:cNvPr id="6" name="Text Placeholder 5">
            <a:extLst>
              <a:ext uri="{FF2B5EF4-FFF2-40B4-BE49-F238E27FC236}">
                <a16:creationId xmlns:a16="http://schemas.microsoft.com/office/drawing/2014/main" id="{22816B1C-43A0-D6EA-3C97-35D94FF511EA}"/>
              </a:ext>
            </a:extLst>
          </p:cNvPr>
          <p:cNvSpPr>
            <a:spLocks noGrp="1"/>
          </p:cNvSpPr>
          <p:nvPr>
            <p:ph type="body" sz="half" idx="17"/>
          </p:nvPr>
        </p:nvSpPr>
        <p:spPr/>
        <p:txBody>
          <a:bodyPr/>
          <a:lstStyle/>
          <a:p>
            <a:r>
              <a:rPr lang="en-GB" dirty="0"/>
              <a:t>Finds of unburnt clay containing small pockets of burnt turf material led the archaeologists to think that this would have been used at the apex of the roof, maybe making a sort of chimney.</a:t>
            </a:r>
          </a:p>
        </p:txBody>
      </p:sp>
    </p:spTree>
    <p:extLst>
      <p:ext uri="{BB962C8B-B14F-4D97-AF65-F5344CB8AC3E}">
        <p14:creationId xmlns:p14="http://schemas.microsoft.com/office/powerpoint/2010/main" val="1758884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3068-CBEC-18A7-68DD-17FEDCAC63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BD6888-7016-0E84-399A-7BE80BA275AA}"/>
              </a:ext>
            </a:extLst>
          </p:cNvPr>
          <p:cNvSpPr>
            <a:spLocks noGrp="1"/>
          </p:cNvSpPr>
          <p:nvPr>
            <p:ph type="title"/>
          </p:nvPr>
        </p:nvSpPr>
        <p:spPr/>
        <p:txBody>
          <a:bodyPr>
            <a:normAutofit fontScale="90000"/>
          </a:bodyPr>
          <a:lstStyle/>
          <a:p>
            <a:r>
              <a:rPr lang="en-GB" b="0" dirty="0"/>
              <a:t>Building Must Farm Bronze Age Village c.850BC</a:t>
            </a:r>
            <a:r>
              <a:rPr lang="en-GB" b="0" dirty="0">
                <a:solidFill>
                  <a:schemeClr val="bg1"/>
                </a:solidFill>
              </a:rPr>
              <a:t>fb</a:t>
            </a:r>
          </a:p>
        </p:txBody>
      </p:sp>
      <p:sp>
        <p:nvSpPr>
          <p:cNvPr id="9" name="Text Placeholder 8">
            <a:extLst>
              <a:ext uri="{FF2B5EF4-FFF2-40B4-BE49-F238E27FC236}">
                <a16:creationId xmlns:a16="http://schemas.microsoft.com/office/drawing/2014/main" id="{ADD43EB0-901A-A9AD-6900-93A7C37D0364}"/>
              </a:ext>
            </a:extLst>
          </p:cNvPr>
          <p:cNvSpPr>
            <a:spLocks noGrp="1"/>
          </p:cNvSpPr>
          <p:nvPr>
            <p:ph type="body" sz="quarter" idx="20"/>
          </p:nvPr>
        </p:nvSpPr>
        <p:spPr/>
        <p:txBody>
          <a:bodyPr/>
          <a:lstStyle/>
          <a:p>
            <a:r>
              <a:rPr lang="en-GB" sz="1600" dirty="0"/>
              <a:t>What were the walls and floors made from?</a:t>
            </a:r>
          </a:p>
        </p:txBody>
      </p:sp>
      <p:pic>
        <p:nvPicPr>
          <p:cNvPr id="11" name="Picture Placeholder 10" descr="reconstruction drawing of how they may have made wattle panels">
            <a:extLst>
              <a:ext uri="{FF2B5EF4-FFF2-40B4-BE49-F238E27FC236}">
                <a16:creationId xmlns:a16="http://schemas.microsoft.com/office/drawing/2014/main" id="{D04D8BE5-D134-D90D-BB42-FA273DF5B12B}"/>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aturation sat="0"/>
                    </a14:imgEffect>
                  </a14:imgLayer>
                </a14:imgProps>
              </a:ext>
            </a:extLst>
          </a:blip>
          <a:srcRect l="5376" r="5376"/>
          <a:stretch/>
        </p:blipFill>
        <p:spPr/>
      </p:pic>
      <p:sp>
        <p:nvSpPr>
          <p:cNvPr id="8" name="Text Placeholder 7">
            <a:extLst>
              <a:ext uri="{FF2B5EF4-FFF2-40B4-BE49-F238E27FC236}">
                <a16:creationId xmlns:a16="http://schemas.microsoft.com/office/drawing/2014/main" id="{30A91B38-1F81-2B70-DA3F-5FB69F9D87B7}"/>
              </a:ext>
            </a:extLst>
          </p:cNvPr>
          <p:cNvSpPr>
            <a:spLocks noGrp="1"/>
          </p:cNvSpPr>
          <p:nvPr>
            <p:ph type="body" sz="half" idx="19"/>
          </p:nvPr>
        </p:nvSpPr>
        <p:spPr/>
        <p:txBody>
          <a:bodyPr/>
          <a:lstStyle/>
          <a:p>
            <a:r>
              <a:rPr lang="en-US" dirty="0">
                <a:latin typeface="Calibri" panose="020F0502020204030204" pitchFamily="34" charset="0"/>
              </a:rPr>
              <a:t>The floors and walkways were made by weaving together thinner pieces of wood to make </a:t>
            </a:r>
            <a:r>
              <a:rPr lang="en-US" b="1" dirty="0">
                <a:latin typeface="Calibri" panose="020F0502020204030204" pitchFamily="34" charset="0"/>
              </a:rPr>
              <a:t>wattle</a:t>
            </a:r>
            <a:r>
              <a:rPr lang="en-US" dirty="0">
                <a:latin typeface="Calibri" panose="020F0502020204030204" pitchFamily="34" charset="0"/>
              </a:rPr>
              <a:t> panels. The walls would also have been made from wattle. Archaeologists think that the people living at Must Farm might have hung </a:t>
            </a:r>
            <a:r>
              <a:rPr lang="en-US" b="1" dirty="0">
                <a:latin typeface="Calibri" panose="020F0502020204030204" pitchFamily="34" charset="0"/>
              </a:rPr>
              <a:t>animal skins</a:t>
            </a:r>
            <a:r>
              <a:rPr lang="en-US" dirty="0">
                <a:latin typeface="Calibri" panose="020F0502020204030204" pitchFamily="34" charset="0"/>
              </a:rPr>
              <a:t> or </a:t>
            </a:r>
            <a:r>
              <a:rPr lang="en-US" b="1" dirty="0">
                <a:latin typeface="Calibri" panose="020F0502020204030204" pitchFamily="34" charset="0"/>
              </a:rPr>
              <a:t>textiles</a:t>
            </a:r>
            <a:r>
              <a:rPr lang="en-US" dirty="0">
                <a:latin typeface="Calibri" panose="020F0502020204030204" pitchFamily="34" charset="0"/>
              </a:rPr>
              <a:t> on the inside of the walls to keep them warmer and block the wind.</a:t>
            </a:r>
          </a:p>
          <a:p>
            <a:endParaRPr lang="en-GB" dirty="0"/>
          </a:p>
        </p:txBody>
      </p:sp>
      <p:sp>
        <p:nvSpPr>
          <p:cNvPr id="7" name="Text Placeholder 6">
            <a:extLst>
              <a:ext uri="{FF2B5EF4-FFF2-40B4-BE49-F238E27FC236}">
                <a16:creationId xmlns:a16="http://schemas.microsoft.com/office/drawing/2014/main" id="{BA4D36A0-54E5-8201-3A30-0BBB7337E7E3}"/>
              </a:ext>
            </a:extLst>
          </p:cNvPr>
          <p:cNvSpPr>
            <a:spLocks noGrp="1"/>
          </p:cNvSpPr>
          <p:nvPr>
            <p:ph type="body" sz="quarter" idx="18"/>
          </p:nvPr>
        </p:nvSpPr>
        <p:spPr/>
        <p:txBody>
          <a:bodyPr/>
          <a:lstStyle/>
          <a:p>
            <a:r>
              <a:rPr lang="en-GB" sz="1600" b="0" dirty="0"/>
              <a:t>Building Must Farm Bronze Age Village c.850BC</a:t>
            </a:r>
          </a:p>
        </p:txBody>
      </p:sp>
      <p:sp>
        <p:nvSpPr>
          <p:cNvPr id="10" name="Text Placeholder 9">
            <a:extLst>
              <a:ext uri="{FF2B5EF4-FFF2-40B4-BE49-F238E27FC236}">
                <a16:creationId xmlns:a16="http://schemas.microsoft.com/office/drawing/2014/main" id="{CA25CA60-84A4-DCCE-1A9D-A0029A0B676F}"/>
              </a:ext>
            </a:extLst>
          </p:cNvPr>
          <p:cNvSpPr>
            <a:spLocks noGrp="1"/>
          </p:cNvSpPr>
          <p:nvPr>
            <p:ph type="body" sz="quarter" idx="21"/>
          </p:nvPr>
        </p:nvSpPr>
        <p:spPr/>
        <p:txBody>
          <a:bodyPr/>
          <a:lstStyle/>
          <a:p>
            <a:r>
              <a:rPr lang="en-GB" dirty="0"/>
              <a:t>Evidence for wattle panels</a:t>
            </a:r>
          </a:p>
        </p:txBody>
      </p:sp>
      <p:pic>
        <p:nvPicPr>
          <p:cNvPr id="13" name="Picture Placeholder 12" descr="awattle panel excavated at Must Farm">
            <a:extLst>
              <a:ext uri="{FF2B5EF4-FFF2-40B4-BE49-F238E27FC236}">
                <a16:creationId xmlns:a16="http://schemas.microsoft.com/office/drawing/2014/main" id="{D950A2E8-A63F-612B-BEA0-3BE4224A0B15}"/>
              </a:ext>
            </a:extLst>
          </p:cNvPr>
          <p:cNvPicPr>
            <a:picLocks noGrp="1" noChangeAspect="1"/>
          </p:cNvPicPr>
          <p:nvPr>
            <p:ph type="pic" sz="quarter" idx="16"/>
          </p:nvPr>
        </p:nvPicPr>
        <p:blipFill>
          <a:blip r:embed="rId5">
            <a:extLst>
              <a:ext uri="{BEBA8EAE-BF5A-486C-A8C5-ECC9F3942E4B}">
                <a14:imgProps xmlns:a14="http://schemas.microsoft.com/office/drawing/2010/main">
                  <a14:imgLayer r:embed="rId6">
                    <a14:imgEffect>
                      <a14:saturation sat="0"/>
                    </a14:imgEffect>
                  </a14:imgLayer>
                </a14:imgProps>
              </a:ext>
            </a:extLst>
          </a:blip>
          <a:srcRect t="13930" b="13930"/>
          <a:stretch/>
        </p:blipFill>
        <p:spPr/>
      </p:pic>
      <p:sp>
        <p:nvSpPr>
          <p:cNvPr id="6" name="Text Placeholder 5">
            <a:extLst>
              <a:ext uri="{FF2B5EF4-FFF2-40B4-BE49-F238E27FC236}">
                <a16:creationId xmlns:a16="http://schemas.microsoft.com/office/drawing/2014/main" id="{31F6CCD2-D384-A479-5F39-F4884EFA06CB}"/>
              </a:ext>
            </a:extLst>
          </p:cNvPr>
          <p:cNvSpPr>
            <a:spLocks noGrp="1"/>
          </p:cNvSpPr>
          <p:nvPr>
            <p:ph type="body" sz="half" idx="17"/>
          </p:nvPr>
        </p:nvSpPr>
        <p:spPr/>
        <p:txBody>
          <a:bodyPr/>
          <a:lstStyle/>
          <a:p>
            <a:r>
              <a:rPr lang="en-GB" dirty="0">
                <a:solidFill>
                  <a:schemeClr val="tx1"/>
                </a:solidFill>
              </a:rPr>
              <a:t>Wattle panels are made by weaving willow around ash uprights, like some fence panels are made today. </a:t>
            </a:r>
            <a:r>
              <a:rPr lang="en-GB" dirty="0"/>
              <a:t>Bundles of willow formed the floor These would have created quite a springy floor made of panels held in place by wall plates running round at this level.</a:t>
            </a:r>
          </a:p>
          <a:p>
            <a:endParaRPr lang="en-GB" dirty="0"/>
          </a:p>
        </p:txBody>
      </p:sp>
    </p:spTree>
    <p:extLst>
      <p:ext uri="{BB962C8B-B14F-4D97-AF65-F5344CB8AC3E}">
        <p14:creationId xmlns:p14="http://schemas.microsoft.com/office/powerpoint/2010/main" val="2920588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E2A84-37E1-2E59-BAC7-6AC4732785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1ED513-81CD-B5DA-53AF-FA58F35DD43E}"/>
              </a:ext>
            </a:extLst>
          </p:cNvPr>
          <p:cNvSpPr>
            <a:spLocks noGrp="1"/>
          </p:cNvSpPr>
          <p:nvPr>
            <p:ph type="title"/>
          </p:nvPr>
        </p:nvSpPr>
        <p:spPr/>
        <p:txBody>
          <a:bodyPr>
            <a:normAutofit fontScale="90000"/>
          </a:bodyPr>
          <a:lstStyle/>
          <a:p>
            <a:r>
              <a:rPr lang="en-GB" dirty="0"/>
              <a:t>Reconstruction Drawing of the building of the Bronze Age Village at Must Farm. </a:t>
            </a:r>
          </a:p>
        </p:txBody>
      </p:sp>
      <p:pic>
        <p:nvPicPr>
          <p:cNvPr id="6" name="Content Placeholder 5" descr="reconstruction drawing of people constructing bronze age roundhouses using wood, turf and straw">
            <a:extLst>
              <a:ext uri="{FF2B5EF4-FFF2-40B4-BE49-F238E27FC236}">
                <a16:creationId xmlns:a16="http://schemas.microsoft.com/office/drawing/2014/main" id="{263A69CF-B60F-B75F-F9AB-CEE04CA9EEAF}"/>
              </a:ext>
            </a:extLst>
          </p:cNvPr>
          <p:cNvPicPr>
            <a:picLocks noGrp="1" noChangeAspect="1"/>
          </p:cNvPicPr>
          <p:nvPr>
            <p:ph idx="1"/>
          </p:nvPr>
        </p:nvPicPr>
        <p:blipFill>
          <a:blip r:embed="rId3"/>
          <a:srcRect/>
          <a:stretch/>
        </p:blipFill>
        <p:spPr>
          <a:xfrm>
            <a:off x="382588" y="2335908"/>
            <a:ext cx="10971212" cy="3291084"/>
          </a:xfrm>
          <a:ln>
            <a:solidFill>
              <a:schemeClr val="tx1"/>
            </a:solidFill>
          </a:ln>
        </p:spPr>
      </p:pic>
      <p:grpSp>
        <p:nvGrpSpPr>
          <p:cNvPr id="9" name="Think-Char" descr="Think Character">
            <a:extLst>
              <a:ext uri="{FF2B5EF4-FFF2-40B4-BE49-F238E27FC236}">
                <a16:creationId xmlns:a16="http://schemas.microsoft.com/office/drawing/2014/main" id="{A61BD148-8DF7-C739-14C9-1535CFC019DD}"/>
              </a:ext>
            </a:extLst>
          </p:cNvPr>
          <p:cNvGrpSpPr/>
          <p:nvPr/>
        </p:nvGrpSpPr>
        <p:grpSpPr>
          <a:xfrm>
            <a:off x="949960" y="3677920"/>
            <a:ext cx="2491054" cy="2665380"/>
            <a:chOff x="215965" y="890004"/>
            <a:chExt cx="2491054" cy="2665380"/>
          </a:xfrm>
        </p:grpSpPr>
        <p:sp>
          <p:nvSpPr>
            <p:cNvPr id="10" name="Deco-Washi">
              <a:extLst>
                <a:ext uri="{FF2B5EF4-FFF2-40B4-BE49-F238E27FC236}">
                  <a16:creationId xmlns:a16="http://schemas.microsoft.com/office/drawing/2014/main" id="{504CD9E4-8DE4-18F6-F915-555BE03C7011}"/>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1" name="Text Placeholder" descr="Think">
              <a:extLst>
                <a:ext uri="{FF2B5EF4-FFF2-40B4-BE49-F238E27FC236}">
                  <a16:creationId xmlns:a16="http://schemas.microsoft.com/office/drawing/2014/main" id="{618B909B-6DC5-5D44-B974-35537698606C}"/>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12" name="Think-icon">
              <a:extLst>
                <a:ext uri="{FF2B5EF4-FFF2-40B4-BE49-F238E27FC236}">
                  <a16:creationId xmlns:a16="http://schemas.microsoft.com/office/drawing/2014/main" id="{03006442-D7E2-F1E6-9A0A-BAABC495AF2E}"/>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15965" y="1155274"/>
              <a:ext cx="2116426" cy="2400110"/>
            </a:xfrm>
            <a:prstGeom prst="rect">
              <a:avLst/>
            </a:prstGeom>
          </p:spPr>
        </p:pic>
      </p:grpSp>
      <p:sp>
        <p:nvSpPr>
          <p:cNvPr id="13" name="Picture Placeholder 27" descr="Thought bubble">
            <a:extLst>
              <a:ext uri="{FF2B5EF4-FFF2-40B4-BE49-F238E27FC236}">
                <a16:creationId xmlns:a16="http://schemas.microsoft.com/office/drawing/2014/main" id="{087C34C1-6DA3-9738-28B4-9B548E3BC909}"/>
              </a:ext>
              <a:ext uri="{C183D7F6-B498-43B3-948B-1728B52AA6E4}">
                <adec:decorative xmlns:adec="http://schemas.microsoft.com/office/drawing/2017/decorative" val="0"/>
              </a:ext>
            </a:extLst>
          </p:cNvPr>
          <p:cNvSpPr txBox="1">
            <a:spLocks/>
          </p:cNvSpPr>
          <p:nvPr/>
        </p:nvSpPr>
        <p:spPr>
          <a:xfrm>
            <a:off x="2682240" y="1470244"/>
            <a:ext cx="5148186" cy="3135489"/>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4000" b="1" dirty="0"/>
              <a:t>How did the </a:t>
            </a:r>
          </a:p>
          <a:p>
            <a:pPr algn="ctr"/>
            <a:r>
              <a:rPr lang="en-GB" sz="4000" b="1" dirty="0"/>
              <a:t>artist know?</a:t>
            </a:r>
          </a:p>
          <a:p>
            <a:pPr algn="ctr"/>
            <a:endParaRPr lang="en-US" sz="1800" b="1" dirty="0"/>
          </a:p>
        </p:txBody>
      </p:sp>
    </p:spTree>
    <p:extLst>
      <p:ext uri="{BB962C8B-B14F-4D97-AF65-F5344CB8AC3E}">
        <p14:creationId xmlns:p14="http://schemas.microsoft.com/office/powerpoint/2010/main" val="218158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E16314-205B-782D-B275-7D3F24D80922}"/>
              </a:ext>
            </a:extLst>
          </p:cNvPr>
          <p:cNvSpPr>
            <a:spLocks noGrp="1"/>
          </p:cNvSpPr>
          <p:nvPr>
            <p:ph type="title"/>
          </p:nvPr>
        </p:nvSpPr>
        <p:spPr/>
        <p:txBody>
          <a:bodyPr/>
          <a:lstStyle/>
          <a:p>
            <a:r>
              <a:rPr lang="en-GB" dirty="0"/>
              <a:t>Chopping down trees </a:t>
            </a:r>
          </a:p>
        </p:txBody>
      </p:sp>
      <p:pic>
        <p:nvPicPr>
          <p:cNvPr id="7" name="Content Placeholder 6" descr="reconstruction image of 3 men chopping down trees using bronze axes">
            <a:extLst>
              <a:ext uri="{FF2B5EF4-FFF2-40B4-BE49-F238E27FC236}">
                <a16:creationId xmlns:a16="http://schemas.microsoft.com/office/drawing/2014/main" id="{B1A63B59-0B82-41C7-1007-5D1CA5E228A1}"/>
              </a:ext>
            </a:extLst>
          </p:cNvPr>
          <p:cNvPicPr>
            <a:picLocks noGrp="1" noChangeAspect="1"/>
          </p:cNvPicPr>
          <p:nvPr>
            <p:ph idx="1"/>
          </p:nvPr>
        </p:nvPicPr>
        <p:blipFill>
          <a:blip r:embed="rId3"/>
          <a:srcRect/>
          <a:stretch/>
        </p:blipFill>
        <p:spPr>
          <a:xfrm>
            <a:off x="357187" y="1154713"/>
            <a:ext cx="8082620" cy="5584605"/>
          </a:xfrm>
        </p:spPr>
      </p:pic>
      <p:pic>
        <p:nvPicPr>
          <p:cNvPr id="2" name="Picture 1">
            <a:extLst>
              <a:ext uri="{FF2B5EF4-FFF2-40B4-BE49-F238E27FC236}">
                <a16:creationId xmlns:a16="http://schemas.microsoft.com/office/drawing/2014/main" id="{B079DAD7-70B6-CC6B-E096-B05EAD537C7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2470" y="4654211"/>
            <a:ext cx="2052845" cy="2203789"/>
          </a:xfrm>
          <a:prstGeom prst="rect">
            <a:avLst/>
          </a:prstGeom>
        </p:spPr>
      </p:pic>
      <p:sp>
        <p:nvSpPr>
          <p:cNvPr id="3" name="Picture Placeholder 27" descr="Thought bubble">
            <a:extLst>
              <a:ext uri="{FF2B5EF4-FFF2-40B4-BE49-F238E27FC236}">
                <a16:creationId xmlns:a16="http://schemas.microsoft.com/office/drawing/2014/main" id="{A66A8CEE-20E8-69A1-23DF-79BB0C022AD3}"/>
              </a:ext>
              <a:ext uri="{C183D7F6-B498-43B3-948B-1728B52AA6E4}">
                <adec:decorative xmlns:adec="http://schemas.microsoft.com/office/drawing/2017/decorative" val="0"/>
              </a:ext>
            </a:extLst>
          </p:cNvPr>
          <p:cNvSpPr txBox="1">
            <a:spLocks/>
          </p:cNvSpPr>
          <p:nvPr/>
        </p:nvSpPr>
        <p:spPr>
          <a:xfrm flipH="1">
            <a:off x="7478504" y="606340"/>
            <a:ext cx="3528454" cy="313548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 </a:t>
            </a:r>
          </a:p>
          <a:p>
            <a:pPr algn="ctr"/>
            <a:r>
              <a:rPr lang="en-GB" sz="2000" b="1" dirty="0"/>
              <a:t>How did the artist know they used axes                like these?</a:t>
            </a:r>
          </a:p>
          <a:p>
            <a:pPr algn="ctr"/>
            <a:endParaRPr lang="en-US" sz="2000" b="1" dirty="0"/>
          </a:p>
        </p:txBody>
      </p:sp>
    </p:spTree>
    <p:extLst>
      <p:ext uri="{BB962C8B-B14F-4D97-AF65-F5344CB8AC3E}">
        <p14:creationId xmlns:p14="http://schemas.microsoft.com/office/powerpoint/2010/main" val="22819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29BE9-3559-DD52-C0FA-29FF920A72FB}"/>
              </a:ext>
            </a:extLst>
          </p:cNvPr>
          <p:cNvSpPr>
            <a:spLocks noGrp="1"/>
          </p:cNvSpPr>
          <p:nvPr>
            <p:ph type="title"/>
          </p:nvPr>
        </p:nvSpPr>
        <p:spPr/>
        <p:txBody>
          <a:bodyPr>
            <a:normAutofit fontScale="90000"/>
          </a:bodyPr>
          <a:lstStyle/>
          <a:p>
            <a:r>
              <a:rPr lang="en-GB" dirty="0">
                <a:solidFill>
                  <a:srgbClr val="1B8647"/>
                </a:solidFill>
              </a:rPr>
              <a:t>Axes found during excavation of the Must Farm Bronze Age Village</a:t>
            </a:r>
            <a:br>
              <a:rPr lang="en-GB" dirty="0">
                <a:solidFill>
                  <a:srgbClr val="1B8647"/>
                </a:solidFill>
              </a:rPr>
            </a:br>
            <a:endParaRPr lang="en-GB" dirty="0">
              <a:solidFill>
                <a:srgbClr val="1B8647"/>
              </a:solidFill>
            </a:endParaRPr>
          </a:p>
        </p:txBody>
      </p:sp>
      <p:pic>
        <p:nvPicPr>
          <p:cNvPr id="8" name="Content Placeholder 7" descr="archaeologist excavating an axe head from the mud">
            <a:extLst>
              <a:ext uri="{FF2B5EF4-FFF2-40B4-BE49-F238E27FC236}">
                <a16:creationId xmlns:a16="http://schemas.microsoft.com/office/drawing/2014/main" id="{7C68ACD6-8E47-3782-7DEB-CAA8502E248B}"/>
              </a:ext>
            </a:extLst>
          </p:cNvPr>
          <p:cNvPicPr>
            <a:picLocks noGrp="1" noChangeAspect="1"/>
          </p:cNvPicPr>
          <p:nvPr>
            <p:ph idx="1"/>
          </p:nvPr>
        </p:nvPicPr>
        <p:blipFill>
          <a:blip r:embed="rId3"/>
          <a:srcRect/>
          <a:stretch/>
        </p:blipFill>
        <p:spPr>
          <a:xfrm>
            <a:off x="357187" y="1321105"/>
            <a:ext cx="3352844" cy="5022850"/>
          </a:xfrm>
        </p:spPr>
      </p:pic>
      <p:pic>
        <p:nvPicPr>
          <p:cNvPr id="6" name="Picture 5" descr="A close-up of an axe">
            <a:extLst>
              <a:ext uri="{FF2B5EF4-FFF2-40B4-BE49-F238E27FC236}">
                <a16:creationId xmlns:a16="http://schemas.microsoft.com/office/drawing/2014/main" id="{57B63A6E-0FFF-62DB-1905-65D11BC37A77}"/>
              </a:ext>
            </a:extLst>
          </p:cNvPr>
          <p:cNvPicPr>
            <a:picLocks noChangeAspect="1"/>
          </p:cNvPicPr>
          <p:nvPr/>
        </p:nvPicPr>
        <p:blipFill>
          <a:blip r:embed="rId4"/>
          <a:stretch>
            <a:fillRect/>
          </a:stretch>
        </p:blipFill>
        <p:spPr>
          <a:xfrm>
            <a:off x="3873395" y="1321105"/>
            <a:ext cx="5022850" cy="5022850"/>
          </a:xfrm>
          <a:prstGeom prst="rect">
            <a:avLst/>
          </a:prstGeom>
          <a:ln>
            <a:solidFill>
              <a:schemeClr val="tx1"/>
            </a:solidFill>
          </a:ln>
        </p:spPr>
      </p:pic>
      <p:pic>
        <p:nvPicPr>
          <p:cNvPr id="2" name="Picture 1" descr="a bronze axe found at Must Farm still with its wooden handle">
            <a:extLst>
              <a:ext uri="{FF2B5EF4-FFF2-40B4-BE49-F238E27FC236}">
                <a16:creationId xmlns:a16="http://schemas.microsoft.com/office/drawing/2014/main" id="{CFCE43AE-B959-FD6F-9642-307A74F20106}"/>
              </a:ext>
            </a:extLst>
          </p:cNvPr>
          <p:cNvPicPr>
            <a:picLocks noChangeAspect="1"/>
          </p:cNvPicPr>
          <p:nvPr/>
        </p:nvPicPr>
        <p:blipFill>
          <a:blip r:embed="rId5" cstate="email">
            <a:extLst>
              <a:ext uri="{28A0092B-C50C-407E-A947-70E740481C1C}">
                <a14:useLocalDpi xmlns:a14="http://schemas.microsoft.com/office/drawing/2010/main"/>
              </a:ext>
            </a:extLst>
          </a:blip>
          <a:srcRect l="-867"/>
          <a:stretch>
            <a:fillRect/>
          </a:stretch>
        </p:blipFill>
        <p:spPr>
          <a:xfrm>
            <a:off x="9059609" y="1321105"/>
            <a:ext cx="1817085" cy="5022850"/>
          </a:xfrm>
          <a:prstGeom prst="rect">
            <a:avLst/>
          </a:prstGeom>
          <a:ln>
            <a:solidFill>
              <a:schemeClr val="tx1"/>
            </a:solidFill>
          </a:ln>
        </p:spPr>
      </p:pic>
    </p:spTree>
    <p:extLst>
      <p:ext uri="{BB962C8B-B14F-4D97-AF65-F5344CB8AC3E}">
        <p14:creationId xmlns:p14="http://schemas.microsoft.com/office/powerpoint/2010/main" val="1152592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50BA6-05C9-8B8D-9FE8-5AC1F5D15031}"/>
              </a:ext>
            </a:extLst>
          </p:cNvPr>
          <p:cNvSpPr>
            <a:spLocks noGrp="1"/>
          </p:cNvSpPr>
          <p:nvPr>
            <p:ph type="title"/>
          </p:nvPr>
        </p:nvSpPr>
        <p:spPr/>
        <p:txBody>
          <a:bodyPr>
            <a:normAutofit fontScale="90000"/>
          </a:bodyPr>
          <a:lstStyle/>
          <a:p>
            <a:r>
              <a:rPr lang="en-GB" dirty="0"/>
              <a:t>Reconstruction of how points were made with axes in end of wooden pile</a:t>
            </a:r>
          </a:p>
        </p:txBody>
      </p:sp>
      <p:pic>
        <p:nvPicPr>
          <p:cNvPr id="8" name="Content Placeholder 7" descr="reconstruction drawing of bronze age person  shaving post to a point using an axe">
            <a:extLst>
              <a:ext uri="{FF2B5EF4-FFF2-40B4-BE49-F238E27FC236}">
                <a16:creationId xmlns:a16="http://schemas.microsoft.com/office/drawing/2014/main" id="{313615F6-3DC7-003B-70AF-0561BE05B1EE}"/>
              </a:ext>
            </a:extLst>
          </p:cNvPr>
          <p:cNvPicPr>
            <a:picLocks noGrp="1" noChangeAspect="1"/>
          </p:cNvPicPr>
          <p:nvPr>
            <p:ph idx="1"/>
          </p:nvPr>
        </p:nvPicPr>
        <p:blipFill>
          <a:blip r:embed="rId3"/>
          <a:srcRect/>
          <a:stretch/>
        </p:blipFill>
        <p:spPr>
          <a:xfrm>
            <a:off x="357187" y="1345687"/>
            <a:ext cx="6345936" cy="5463452"/>
          </a:xfrm>
        </p:spPr>
      </p:pic>
      <p:pic>
        <p:nvPicPr>
          <p:cNvPr id="3" name="Picture 2">
            <a:extLst>
              <a:ext uri="{FF2B5EF4-FFF2-40B4-BE49-F238E27FC236}">
                <a16:creationId xmlns:a16="http://schemas.microsoft.com/office/drawing/2014/main" id="{1D8296A4-2FD3-FBB0-0E1C-75AA82113D6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3912" y="4138860"/>
            <a:ext cx="2487384" cy="2670279"/>
          </a:xfrm>
          <a:prstGeom prst="rect">
            <a:avLst/>
          </a:prstGeom>
        </p:spPr>
      </p:pic>
      <p:sp>
        <p:nvSpPr>
          <p:cNvPr id="5" name="Picture Placeholder 27" descr="Thought bubble">
            <a:extLst>
              <a:ext uri="{FF2B5EF4-FFF2-40B4-BE49-F238E27FC236}">
                <a16:creationId xmlns:a16="http://schemas.microsoft.com/office/drawing/2014/main" id="{FA8390EE-E38F-513E-BF7C-CDC5B8C7860A}"/>
              </a:ext>
              <a:ext uri="{C183D7F6-B498-43B3-948B-1728B52AA6E4}">
                <adec:decorative xmlns:adec="http://schemas.microsoft.com/office/drawing/2017/decorative" val="0"/>
              </a:ext>
            </a:extLst>
          </p:cNvPr>
          <p:cNvSpPr txBox="1">
            <a:spLocks/>
          </p:cNvSpPr>
          <p:nvPr/>
        </p:nvSpPr>
        <p:spPr>
          <a:xfrm flipH="1">
            <a:off x="6654355" y="710315"/>
            <a:ext cx="3836158" cy="3457653"/>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b="1" dirty="0"/>
          </a:p>
          <a:p>
            <a:pPr algn="ctr"/>
            <a:r>
              <a:rPr lang="en-GB" sz="2000" b="1" dirty="0"/>
              <a:t>How did the artist know they used axes to shape the wooden posts into a point at one end?</a:t>
            </a:r>
          </a:p>
          <a:p>
            <a:pPr algn="ctr"/>
            <a:endParaRPr lang="en-US" sz="2000" b="1" dirty="0"/>
          </a:p>
        </p:txBody>
      </p:sp>
    </p:spTree>
    <p:extLst>
      <p:ext uri="{BB962C8B-B14F-4D97-AF65-F5344CB8AC3E}">
        <p14:creationId xmlns:p14="http://schemas.microsoft.com/office/powerpoint/2010/main" val="140377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7B00E-1D54-94F9-5D1E-7A36297C4B06}"/>
              </a:ext>
            </a:extLst>
          </p:cNvPr>
          <p:cNvSpPr>
            <a:spLocks noGrp="1"/>
          </p:cNvSpPr>
          <p:nvPr>
            <p:ph type="title"/>
          </p:nvPr>
        </p:nvSpPr>
        <p:spPr/>
        <p:txBody>
          <a:bodyPr>
            <a:normAutofit fontScale="90000"/>
          </a:bodyPr>
          <a:lstStyle/>
          <a:p>
            <a:r>
              <a:rPr lang="en-GB" dirty="0">
                <a:solidFill>
                  <a:srgbClr val="1B8647"/>
                </a:solidFill>
              </a:rPr>
              <a:t>Wooden piles found during excavation of the Must Farm Bronze Age Village</a:t>
            </a:r>
          </a:p>
        </p:txBody>
      </p:sp>
      <p:pic>
        <p:nvPicPr>
          <p:cNvPr id="6" name="Content Placeholder 5" descr="A group of wood logs">
            <a:extLst>
              <a:ext uri="{FF2B5EF4-FFF2-40B4-BE49-F238E27FC236}">
                <a16:creationId xmlns:a16="http://schemas.microsoft.com/office/drawing/2014/main" id="{225558C7-1130-F762-E73D-3F6EAFEA859D}"/>
              </a:ext>
            </a:extLst>
          </p:cNvPr>
          <p:cNvPicPr>
            <a:picLocks noGrp="1" noChangeAspect="1"/>
          </p:cNvPicPr>
          <p:nvPr>
            <p:ph idx="1"/>
          </p:nvPr>
        </p:nvPicPr>
        <p:blipFill>
          <a:blip r:embed="rId3"/>
          <a:stretch>
            <a:fillRect/>
          </a:stretch>
        </p:blipFill>
        <p:spPr>
          <a:xfrm>
            <a:off x="1403438" y="1470025"/>
            <a:ext cx="8929511" cy="5022850"/>
          </a:xfrm>
        </p:spPr>
      </p:pic>
    </p:spTree>
    <p:extLst>
      <p:ext uri="{BB962C8B-B14F-4D97-AF65-F5344CB8AC3E}">
        <p14:creationId xmlns:p14="http://schemas.microsoft.com/office/powerpoint/2010/main" val="785487200"/>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0E5ADDFB7F1E4E8E13972509C27C64" ma:contentTypeVersion="19" ma:contentTypeDescription="Create a new document." ma:contentTypeScope="" ma:versionID="bf0d652f153c803ae0b00f1fe7018d3f">
  <xsd:schema xmlns:xsd="http://www.w3.org/2001/XMLSchema" xmlns:xs="http://www.w3.org/2001/XMLSchema" xmlns:p="http://schemas.microsoft.com/office/2006/metadata/properties" xmlns:ns3="f03dbe8a-85be-44b6-a73e-32138ac0049a" xmlns:ns4="19b4689b-9707-4401-951a-cf25bead8c51" targetNamespace="http://schemas.microsoft.com/office/2006/metadata/properties" ma:root="true" ma:fieldsID="4f6315cdbb0ac3120d7ecd61745d8a0c" ns3:_="" ns4:_="">
    <xsd:import namespace="f03dbe8a-85be-44b6-a73e-32138ac0049a"/>
    <xsd:import namespace="19b4689b-9707-4401-951a-cf25bead8c5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3dbe8a-85be-44b6-a73e-32138ac0049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b4689b-9707-4401-951a-cf25bead8c5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03dbe8a-85be-44b6-a73e-32138ac0049a">
      <UserInfo>
        <DisplayName>Horsley, Daisy</DisplayName>
        <AccountId>21</AccountId>
        <AccountType/>
      </UserInfo>
      <UserInfo>
        <DisplayName>Angel, Victoria</DisplayName>
        <AccountId>24</AccountId>
        <AccountType/>
      </UserInfo>
    </SharedWithUsers>
    <_activity xmlns="19b4689b-9707-4401-951a-cf25bead8c51" xsi:nil="true"/>
  </documentManagement>
</p:properties>
</file>

<file path=customXml/itemProps1.xml><?xml version="1.0" encoding="utf-8"?>
<ds:datastoreItem xmlns:ds="http://schemas.openxmlformats.org/officeDocument/2006/customXml" ds:itemID="{200BEB28-1DD4-4086-BF5B-20495ED728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3dbe8a-85be-44b6-a73e-32138ac0049a"/>
    <ds:schemaRef ds:uri="19b4689b-9707-4401-951a-cf25bead8c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http://schemas.microsoft.com/office/2006/metadata/properties"/>
    <ds:schemaRef ds:uri="http://schemas.microsoft.com/office/2006/documentManagement/types"/>
    <ds:schemaRef ds:uri="http://purl.org/dc/elements/1.1/"/>
    <ds:schemaRef ds:uri="http://purl.org/dc/dcmitype/"/>
    <ds:schemaRef ds:uri="f03dbe8a-85be-44b6-a73e-32138ac0049a"/>
    <ds:schemaRef ds:uri="http://schemas.openxmlformats.org/package/2006/metadata/core-properties"/>
    <ds:schemaRef ds:uri="http://www.w3.org/XML/1998/namespace"/>
    <ds:schemaRef ds:uri="http://purl.org/dc/terms/"/>
    <ds:schemaRef ds:uri="19b4689b-9707-4401-951a-cf25bead8c5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2319</TotalTime>
  <Words>3668</Words>
  <Application>Microsoft Office PowerPoint</Application>
  <PresentationFormat>Widescreen</PresentationFormat>
  <Paragraphs>333</Paragraphs>
  <Slides>41</Slides>
  <Notes>35</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Arial</vt:lpstr>
      <vt:lpstr>Calibri</vt:lpstr>
      <vt:lpstr>Source Sans Pro Bold</vt:lpstr>
      <vt:lpstr>Times New Roman</vt:lpstr>
      <vt:lpstr>Office Theme</vt:lpstr>
      <vt:lpstr>Must Farm  Bronze Age Village Activity 3: How did they build the Bronze Age Village at Must Farm? </vt:lpstr>
      <vt:lpstr>Activity 3: How did they build the Bronze Age Village at Must Farm?</vt:lpstr>
      <vt:lpstr>How to use this PowerPoint      Accompanying Resources</vt:lpstr>
      <vt:lpstr>Must Farm: A Bronze Age Settlement</vt:lpstr>
      <vt:lpstr>Reconstruction Drawing of the building of the Bronze Age Village at Must Farm. </vt:lpstr>
      <vt:lpstr>Chopping down trees </vt:lpstr>
      <vt:lpstr>Axes found during excavation of the Must Farm Bronze Age Village </vt:lpstr>
      <vt:lpstr>Reconstruction of how points were made with axes in end of wooden pile</vt:lpstr>
      <vt:lpstr>Wooden piles found during excavation of the Must Farm Bronze Age Village</vt:lpstr>
      <vt:lpstr>Pushing in the wooden piles</vt:lpstr>
      <vt:lpstr>Piles pushed into the riverbed found during excavation of the Must Farm Bronze Age Village</vt:lpstr>
      <vt:lpstr>Adding the Rafters</vt:lpstr>
      <vt:lpstr>Position of the wooden piles from the excavation of the Must Farm Bronze Age Village</vt:lpstr>
      <vt:lpstr>Adding the roof</vt:lpstr>
      <vt:lpstr>Lots of burnt turf was found during the excavation at Must Farm Bronze Age Village</vt:lpstr>
      <vt:lpstr>Adding clay to the roof</vt:lpstr>
      <vt:lpstr>Large lumps of clay were also found during the excavation at Must Farm Bronze Age Village</vt:lpstr>
      <vt:lpstr>Wattle panels for the walls, floors and walkways</vt:lpstr>
      <vt:lpstr>Large quantities of wattle panels were found during the excavation at Must Farm Bronze Age Village</vt:lpstr>
      <vt:lpstr>Building a Roundhouse in 12 steps</vt:lpstr>
      <vt:lpstr>Building a Roundhouse in 12 steps.</vt:lpstr>
      <vt:lpstr>‘How did they build the Bronze Age Village at Must Farm?’</vt:lpstr>
      <vt:lpstr>Building Must Farm Bronze Age Village c.850BC</vt:lpstr>
      <vt:lpstr>Building Must Farm Bronze Age Village c.850BC a</vt:lpstr>
      <vt:lpstr>Building Must Farm Bronze Age Village c.850BCb</vt:lpstr>
      <vt:lpstr>Building Must Farm Bronze Age Village c.850BCc</vt:lpstr>
      <vt:lpstr>Building Must Farm Bronze Age Village c.850BCd</vt:lpstr>
      <vt:lpstr>Building Must Farm Bronze Age Village c.850BCe</vt:lpstr>
      <vt:lpstr>Building Must Farm Bronze Age Village c.850BCf</vt:lpstr>
      <vt:lpstr>Class Discussion</vt:lpstr>
      <vt:lpstr>Building the Bronze Age Village at Must Farm c.850BC  Add labels to explain what is happening in the reconstruction illustration. </vt:lpstr>
      <vt:lpstr>Find and label these features on your reconstruction drawing of the Construction of the Must Farm Bronze Age Village</vt:lpstr>
      <vt:lpstr>Building the Bronze Age Village at Must Farm c.850BC  Add labels to explain what is happening in the reconstruction illustration. a </vt:lpstr>
      <vt:lpstr>Building the Bronze Age Village at Must Farm c.850BC  Add labels to explain what is happening in the reconstruction illustration - Answers</vt:lpstr>
      <vt:lpstr>Building Must Farm Bronze Age Village c.850BC </vt:lpstr>
      <vt:lpstr>Building Must Farm Bronze Age Village c.850BC ba</vt:lpstr>
      <vt:lpstr>Building Must Farm Bronze Age Village c.850BCbe</vt:lpstr>
      <vt:lpstr>Building Must Farm Bronze Age Village c.850BCcd</vt:lpstr>
      <vt:lpstr>Building Must Farm Bronze Age Village c.850BCdc</vt:lpstr>
      <vt:lpstr>Building Must Farm Bronze Age Village c.850BCef</vt:lpstr>
      <vt:lpstr>Building Must Farm Bronze Age Village c.850BCfb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16</cp:revision>
  <cp:lastPrinted>2026-01-12T08:17:36Z</cp:lastPrinted>
  <dcterms:created xsi:type="dcterms:W3CDTF">2022-11-29T11:24:41Z</dcterms:created>
  <dcterms:modified xsi:type="dcterms:W3CDTF">2026-01-12T08:17:43Z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0x010100E70E5ADDFB7F1E4E8E13972509C27C64</vt:lpwstr>
  </property>
  <property fmtid="{D5CDD505-2E9C-101B-9397-08002B2CF9AE}" pid="3" name="MediaServiceImageTags">
    <vt:lpwstr/>
  </property>
</Properties>
</file>