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90" r:id="rId5"/>
    <p:sldId id="363" r:id="rId6"/>
    <p:sldId id="389" r:id="rId7"/>
    <p:sldId id="385" r:id="rId8"/>
    <p:sldId id="386" r:id="rId9"/>
    <p:sldId id="365" r:id="rId10"/>
    <p:sldId id="366" r:id="rId11"/>
    <p:sldId id="369" r:id="rId12"/>
    <p:sldId id="367" r:id="rId13"/>
    <p:sldId id="391" r:id="rId14"/>
    <p:sldId id="383" r:id="rId15"/>
    <p:sldId id="368" r:id="rId16"/>
    <p:sldId id="387" r:id="rId17"/>
    <p:sldId id="371" r:id="rId18"/>
    <p:sldId id="372" r:id="rId19"/>
    <p:sldId id="373" r:id="rId20"/>
    <p:sldId id="374" r:id="rId21"/>
    <p:sldId id="375" r:id="rId22"/>
    <p:sldId id="376" r:id="rId23"/>
    <p:sldId id="377" r:id="rId24"/>
    <p:sldId id="379" r:id="rId25"/>
    <p:sldId id="382" r:id="rId26"/>
    <p:sldId id="388" r:id="rId27"/>
    <p:sldId id="378" r:id="rId28"/>
    <p:sldId id="380" r:id="rId29"/>
    <p:sldId id="3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BA0"/>
    <a:srgbClr val="EEFBE8"/>
    <a:srgbClr val="DEF5CF"/>
    <a:srgbClr val="65DCB3"/>
    <a:srgbClr val="F25244"/>
    <a:srgbClr val="FAC3C1"/>
    <a:srgbClr val="F9A8A1"/>
    <a:srgbClr val="F2B8AE"/>
    <a:srgbClr val="4884EE"/>
    <a:srgbClr val="CFA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EC0EB-C044-4953-B22B-4D07D8695D61}" v="7" dt="2025-12-22T16:02:55.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6438"/>
  </p:normalViewPr>
  <p:slideViewPr>
    <p:cSldViewPr snapToGrid="0">
      <p:cViewPr varScale="1">
        <p:scale>
          <a:sx n="95" d="100"/>
          <a:sy n="95" d="100"/>
        </p:scale>
        <p:origin x="1146" y="114"/>
      </p:cViewPr>
      <p:guideLst>
        <p:guide orient="horz" pos="4110"/>
        <p:guide pos="374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gyle, Kate" userId="ec9842a3-6e2e-426b-9d61-525417de2156" providerId="ADAL" clId="{E588D1EB-2EEC-4210-A5A7-00CCB5021691}"/>
    <pc:docChg chg="undo redo custSel addSld delSld modSld sldOrd modMainMaster">
      <pc:chgData name="Argyle, Kate" userId="ec9842a3-6e2e-426b-9d61-525417de2156" providerId="ADAL" clId="{E588D1EB-2EEC-4210-A5A7-00CCB5021691}" dt="2025-12-02T15:18:16.727" v="2986" actId="20577"/>
      <pc:docMkLst>
        <pc:docMk/>
      </pc:docMkLst>
      <pc:sldChg chg="delSp modSp mod modClrScheme chgLayout">
        <pc:chgData name="Argyle, Kate" userId="ec9842a3-6e2e-426b-9d61-525417de2156" providerId="ADAL" clId="{E588D1EB-2EEC-4210-A5A7-00CCB5021691}" dt="2025-11-25T10:59:22.330" v="2936" actId="6549"/>
        <pc:sldMkLst>
          <pc:docMk/>
          <pc:sldMk cId="2841289845" sldId="363"/>
        </pc:sldMkLst>
        <pc:spChg chg="mod ord">
          <ac:chgData name="Argyle, Kate" userId="ec9842a3-6e2e-426b-9d61-525417de2156" providerId="ADAL" clId="{E588D1EB-2EEC-4210-A5A7-00CCB5021691}" dt="2025-11-25T10:59:22.330" v="2936" actId="6549"/>
          <ac:spMkLst>
            <pc:docMk/>
            <pc:sldMk cId="2841289845" sldId="363"/>
            <ac:spMk id="2" creationId="{441A7401-B1CA-F506-BEFC-310BABE9C0B9}"/>
          </ac:spMkLst>
        </pc:spChg>
        <pc:spChg chg="mod ord">
          <ac:chgData name="Argyle, Kate" userId="ec9842a3-6e2e-426b-9d61-525417de2156" providerId="ADAL" clId="{E588D1EB-2EEC-4210-A5A7-00CCB5021691}" dt="2025-11-24T10:19:59.731" v="2932" actId="20577"/>
          <ac:spMkLst>
            <pc:docMk/>
            <pc:sldMk cId="2841289845" sldId="363"/>
            <ac:spMk id="4" creationId="{10911A19-AB01-A6EB-87C6-CA2572526356}"/>
          </ac:spMkLst>
        </pc:spChg>
      </pc:sldChg>
      <pc:sldChg chg="addSp modSp mod modClrScheme modAnim chgLayout">
        <pc:chgData name="Argyle, Kate" userId="ec9842a3-6e2e-426b-9d61-525417de2156" providerId="ADAL" clId="{E588D1EB-2EEC-4210-A5A7-00CCB5021691}" dt="2025-12-02T15:18:16.727" v="2986" actId="20577"/>
        <pc:sldMkLst>
          <pc:docMk/>
          <pc:sldMk cId="3161640819" sldId="375"/>
        </pc:sldMkLst>
        <pc:graphicFrameChg chg="mod ord modGraphic">
          <ac:chgData name="Argyle, Kate" userId="ec9842a3-6e2e-426b-9d61-525417de2156" providerId="ADAL" clId="{E588D1EB-2EEC-4210-A5A7-00CCB5021691}" dt="2025-12-02T15:18:16.727" v="2986" actId="20577"/>
          <ac:graphicFrameMkLst>
            <pc:docMk/>
            <pc:sldMk cId="3161640819" sldId="375"/>
            <ac:graphicFrameMk id="2" creationId="{E6DCF1E3-BF0E-85BC-9DAF-6953FA1FF419}"/>
          </ac:graphicFrameMkLst>
        </pc:graphicFrameChg>
      </pc:sldChg>
      <pc:sldChg chg="modSp mod ord modClrScheme chgLayout">
        <pc:chgData name="Argyle, Kate" userId="ec9842a3-6e2e-426b-9d61-525417de2156" providerId="ADAL" clId="{E588D1EB-2EEC-4210-A5A7-00CCB5021691}" dt="2025-11-27T16:55:50.152" v="2938"/>
        <pc:sldMkLst>
          <pc:docMk/>
          <pc:sldMk cId="2402261890" sldId="380"/>
        </pc:sldMkLst>
      </pc:sldChg>
      <pc:sldChg chg="addSp delSp modSp add mod modAnim">
        <pc:chgData name="Argyle, Kate" userId="ec9842a3-6e2e-426b-9d61-525417de2156" providerId="ADAL" clId="{E588D1EB-2EEC-4210-A5A7-00CCB5021691}" dt="2025-12-02T15:17:48.070" v="2980" actId="20577"/>
        <pc:sldMkLst>
          <pc:docMk/>
          <pc:sldMk cId="145663141" sldId="387"/>
        </pc:sldMkLst>
        <pc:spChg chg="mod ord">
          <ac:chgData name="Argyle, Kate" userId="ec9842a3-6e2e-426b-9d61-525417de2156" providerId="ADAL" clId="{E588D1EB-2EEC-4210-A5A7-00CCB5021691}" dt="2025-12-02T15:17:48.070" v="2980" actId="20577"/>
          <ac:spMkLst>
            <pc:docMk/>
            <pc:sldMk cId="145663141" sldId="387"/>
            <ac:spMk id="3" creationId="{67595E3A-E244-283A-389D-20896D8F49CF}"/>
          </ac:spMkLst>
        </pc:spChg>
      </pc:sldChg>
    </pc:docChg>
  </pc:docChgLst>
  <pc:docChgLst>
    <pc:chgData name="McHarg, Catherine" userId="88b8f76c-9ae3-4745-88eb-fe0667a22af5" providerId="ADAL" clId="{CA6F3431-AE1E-495F-A75B-7AA93AB5A731}"/>
    <pc:docChg chg="modSld">
      <pc:chgData name="McHarg, Catherine" userId="88b8f76c-9ae3-4745-88eb-fe0667a22af5" providerId="ADAL" clId="{CA6F3431-AE1E-495F-A75B-7AA93AB5A731}" dt="2025-12-23T11:07:09.356" v="28" actId="207"/>
      <pc:docMkLst>
        <pc:docMk/>
      </pc:docMkLst>
      <pc:sldChg chg="modSp mod">
        <pc:chgData name="McHarg, Catherine" userId="88b8f76c-9ae3-4745-88eb-fe0667a22af5" providerId="ADAL" clId="{CA6F3431-AE1E-495F-A75B-7AA93AB5A731}" dt="2025-12-22T15:58:20.935" v="2" actId="20577"/>
        <pc:sldMkLst>
          <pc:docMk/>
          <pc:sldMk cId="2841289845" sldId="363"/>
        </pc:sldMkLst>
        <pc:spChg chg="mod">
          <ac:chgData name="McHarg, Catherine" userId="88b8f76c-9ae3-4745-88eb-fe0667a22af5" providerId="ADAL" clId="{CA6F3431-AE1E-495F-A75B-7AA93AB5A731}" dt="2025-12-22T15:58:20.935" v="2" actId="20577"/>
          <ac:spMkLst>
            <pc:docMk/>
            <pc:sldMk cId="2841289845" sldId="363"/>
            <ac:spMk id="4" creationId="{10911A19-AB01-A6EB-87C6-CA2572526356}"/>
          </ac:spMkLst>
        </pc:spChg>
      </pc:sldChg>
      <pc:sldChg chg="modSp">
        <pc:chgData name="McHarg, Catherine" userId="88b8f76c-9ae3-4745-88eb-fe0667a22af5" providerId="ADAL" clId="{CA6F3431-AE1E-495F-A75B-7AA93AB5A731}" dt="2025-12-22T16:02:55.916" v="15" actId="20577"/>
        <pc:sldMkLst>
          <pc:docMk/>
          <pc:sldMk cId="2961965510" sldId="369"/>
        </pc:sldMkLst>
        <pc:spChg chg="mod">
          <ac:chgData name="McHarg, Catherine" userId="88b8f76c-9ae3-4745-88eb-fe0667a22af5" providerId="ADAL" clId="{CA6F3431-AE1E-495F-A75B-7AA93AB5A731}" dt="2025-12-22T16:02:55.916" v="15" actId="20577"/>
          <ac:spMkLst>
            <pc:docMk/>
            <pc:sldMk cId="2961965510" sldId="369"/>
            <ac:spMk id="3" creationId="{D9BD636F-8920-D35D-7B3B-13771BFB8824}"/>
          </ac:spMkLst>
        </pc:spChg>
      </pc:sldChg>
      <pc:sldChg chg="modSp mod">
        <pc:chgData name="McHarg, Catherine" userId="88b8f76c-9ae3-4745-88eb-fe0667a22af5" providerId="ADAL" clId="{CA6F3431-AE1E-495F-A75B-7AA93AB5A731}" dt="2025-12-23T11:06:27.216" v="18" actId="962"/>
        <pc:sldMkLst>
          <pc:docMk/>
          <pc:sldMk cId="3637761020" sldId="372"/>
        </pc:sldMkLst>
        <pc:picChg chg="mod">
          <ac:chgData name="McHarg, Catherine" userId="88b8f76c-9ae3-4745-88eb-fe0667a22af5" providerId="ADAL" clId="{CA6F3431-AE1E-495F-A75B-7AA93AB5A731}" dt="2025-12-23T11:06:27.216" v="18" actId="962"/>
          <ac:picMkLst>
            <pc:docMk/>
            <pc:sldMk cId="3637761020" sldId="372"/>
            <ac:picMk id="6" creationId="{C3B938D0-9BD7-69D1-7EF9-3F603C560105}"/>
          </ac:picMkLst>
        </pc:picChg>
      </pc:sldChg>
      <pc:sldChg chg="modSp mod">
        <pc:chgData name="McHarg, Catherine" userId="88b8f76c-9ae3-4745-88eb-fe0667a22af5" providerId="ADAL" clId="{CA6F3431-AE1E-495F-A75B-7AA93AB5A731}" dt="2025-12-23T11:07:09.356" v="28" actId="207"/>
        <pc:sldMkLst>
          <pc:docMk/>
          <pc:sldMk cId="4117459507" sldId="388"/>
        </pc:sldMkLst>
        <pc:spChg chg="mod">
          <ac:chgData name="McHarg, Catherine" userId="88b8f76c-9ae3-4745-88eb-fe0667a22af5" providerId="ADAL" clId="{CA6F3431-AE1E-495F-A75B-7AA93AB5A731}" dt="2025-12-23T11:07:02.614" v="25" actId="207"/>
          <ac:spMkLst>
            <pc:docMk/>
            <pc:sldMk cId="4117459507" sldId="388"/>
            <ac:spMk id="8" creationId="{F5468285-0E33-F86C-8B57-E62E1FACB079}"/>
          </ac:spMkLst>
        </pc:spChg>
        <pc:spChg chg="mod">
          <ac:chgData name="McHarg, Catherine" userId="88b8f76c-9ae3-4745-88eb-fe0667a22af5" providerId="ADAL" clId="{CA6F3431-AE1E-495F-A75B-7AA93AB5A731}" dt="2025-12-23T11:07:09.356" v="28" actId="207"/>
          <ac:spMkLst>
            <pc:docMk/>
            <pc:sldMk cId="4117459507" sldId="388"/>
            <ac:spMk id="11" creationId="{A680B025-D3C1-CB5C-F017-E64090591101}"/>
          </ac:spMkLst>
        </pc:spChg>
      </pc:sldChg>
      <pc:sldChg chg="modSp mod">
        <pc:chgData name="McHarg, Catherine" userId="88b8f76c-9ae3-4745-88eb-fe0667a22af5" providerId="ADAL" clId="{CA6F3431-AE1E-495F-A75B-7AA93AB5A731}" dt="2025-12-23T11:05:59.303" v="16" actId="255"/>
        <pc:sldMkLst>
          <pc:docMk/>
          <pc:sldMk cId="3497025070" sldId="389"/>
        </pc:sldMkLst>
        <pc:spChg chg="mod">
          <ac:chgData name="McHarg, Catherine" userId="88b8f76c-9ae3-4745-88eb-fe0667a22af5" providerId="ADAL" clId="{CA6F3431-AE1E-495F-A75B-7AA93AB5A731}" dt="2025-12-23T11:05:59.303" v="16" actId="255"/>
          <ac:spMkLst>
            <pc:docMk/>
            <pc:sldMk cId="3497025070" sldId="389"/>
            <ac:spMk id="8" creationId="{9D969BA9-5816-BD0B-BE57-96C1C774AF4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12/23/2025</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ustfarm.com/progress/site-diary-19-discovering-britains-oldest-complete-whee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forterra.co.uk/forterra-funding-uncovers-remarkable-bronze-age-settlement/" TargetMode="External"/><Relationship Id="rId5" Type="http://schemas.openxmlformats.org/officeDocument/2006/relationships/hyperlink" Target="https://www.arch.cam.ac.uk/news/must-farm-volumes" TargetMode="External"/><Relationship Id="rId4" Type="http://schemas.openxmlformats.org/officeDocument/2006/relationships/hyperlink" Target="https://historicengland.org.uk/whats-new/news/earliest-complete-bronze-age-wheel-discovered/"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ustfarm.com/progress/site-diary-25-wooden-objec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ustfarm.com/post-dig/post-ex-diary-17-stable-isotope-analyses-and-must-far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mustfarm.com/progress/site-diary-38-announcing-our-finds/" TargetMode="External"/><Relationship Id="rId4" Type="http://schemas.openxmlformats.org/officeDocument/2006/relationships/hyperlink" Target="https://www.mustfarm.com/progress/site-diary-35-the-must-farm-menu/"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ustfarm.com/progress/site-diary-6-textil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cambridgearchaeologicalunit/posts/occasionally-we-find-archaeology-that-is-hard-to-comprehend-when-we-first-starte/903536206423733/"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ustfarm.com/1041/remains-of-a-necklac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104504829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meo.com/104505306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istoricengland.org.uk/images-books/photos/item/DP34848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historicengland.org.uk/images-books/photos/item/DP4398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istoricengland.org.uk/images-books/photos/item/DP34848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historicengland.org.uk/images-books/photos/item/DP43988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istoricengland.org.uk/images-books/photos/item/DP34848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historicengland.org.uk/images-books/photos/item/DP4398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200" kern="1200" dirty="0">
                <a:solidFill>
                  <a:schemeClr val="tx1"/>
                </a:solidFill>
                <a:effectLst/>
                <a:latin typeface="+mn-lt"/>
                <a:ea typeface="+mn-ea"/>
                <a:cs typeface="+mn-cs"/>
              </a:rPr>
              <a:t>©CAU</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a:t>
            </a:fld>
            <a:endParaRPr lang="en-US"/>
          </a:p>
        </p:txBody>
      </p:sp>
    </p:spTree>
    <p:extLst>
      <p:ext uri="{BB962C8B-B14F-4D97-AF65-F5344CB8AC3E}">
        <p14:creationId xmlns:p14="http://schemas.microsoft.com/office/powerpoint/2010/main" val="262304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200" kern="1200" dirty="0">
                <a:solidFill>
                  <a:schemeClr val="tx1"/>
                </a:solidFill>
                <a:effectLst/>
                <a:latin typeface="+mn-lt"/>
                <a:ea typeface="+mn-ea"/>
                <a:cs typeface="+mn-cs"/>
              </a:rPr>
              <a:t>©CAU</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14</a:t>
            </a:fld>
            <a:endParaRPr lang="en-US"/>
          </a:p>
        </p:txBody>
      </p:sp>
    </p:spTree>
    <p:extLst>
      <p:ext uri="{BB962C8B-B14F-4D97-AF65-F5344CB8AC3E}">
        <p14:creationId xmlns:p14="http://schemas.microsoft.com/office/powerpoint/2010/main" val="271595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Images ©CAU</a:t>
            </a:r>
          </a:p>
          <a:p>
            <a:r>
              <a:rPr lang="en-GB" sz="1200" u="sng" kern="1200" dirty="0">
                <a:solidFill>
                  <a:schemeClr val="tx1"/>
                </a:solidFill>
                <a:effectLst/>
                <a:latin typeface="+mn-lt"/>
                <a:ea typeface="+mn-ea"/>
                <a:cs typeface="+mn-cs"/>
                <a:hlinkClick r:id="rId3"/>
              </a:rPr>
              <a:t>https://www.mustfarm.com/progress/site-diary-19-discovering-britains-oldest-complete-wheel/</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https://historicengland.org.uk/whats-new/news/earliest-complete-bronze-age-wheel-discovered/</a:t>
            </a:r>
            <a:endParaRPr lang="en-GB" sz="1200" u="sng"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©CAU</a:t>
            </a:r>
          </a:p>
          <a:p>
            <a:r>
              <a:rPr lang="en-GB" sz="1200" u="sng" kern="1200" dirty="0">
                <a:solidFill>
                  <a:schemeClr val="tx1"/>
                </a:solidFill>
                <a:effectLst/>
                <a:latin typeface="+mn-lt"/>
                <a:ea typeface="+mn-ea"/>
                <a:cs typeface="+mn-cs"/>
                <a:hlinkClick r:id="rId5"/>
              </a:rPr>
              <a:t>https://www.arch.cam.ac.uk/news/must-farm-volumes</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6"/>
              </a:rPr>
              <a:t>https://www.forterra.co.uk/forterra-funding-uncovers-remarkable-bronze-age-settlement/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15</a:t>
            </a:fld>
            <a:endParaRPr lang="en-US"/>
          </a:p>
        </p:txBody>
      </p:sp>
    </p:spTree>
    <p:extLst>
      <p:ext uri="{BB962C8B-B14F-4D97-AF65-F5344CB8AC3E}">
        <p14:creationId xmlns:p14="http://schemas.microsoft.com/office/powerpoint/2010/main" val="45105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Images ©CAU</a:t>
            </a:r>
          </a:p>
          <a:p>
            <a:r>
              <a:rPr lang="en-GB" sz="1200" u="sng" kern="1200" dirty="0">
                <a:solidFill>
                  <a:schemeClr val="tx1"/>
                </a:solidFill>
                <a:effectLst/>
                <a:latin typeface="+mn-lt"/>
                <a:ea typeface="+mn-ea"/>
                <a:cs typeface="+mn-cs"/>
                <a:hlinkClick r:id="rId3"/>
              </a:rPr>
              <a:t>https://www.mustfarm.com/progress/site-diary-25-wooden-objects/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16</a:t>
            </a:fld>
            <a:endParaRPr lang="en-US"/>
          </a:p>
        </p:txBody>
      </p:sp>
    </p:spTree>
    <p:extLst>
      <p:ext uri="{BB962C8B-B14F-4D97-AF65-F5344CB8AC3E}">
        <p14:creationId xmlns:p14="http://schemas.microsoft.com/office/powerpoint/2010/main" val="213950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Images ©CAU</a:t>
            </a:r>
          </a:p>
          <a:p>
            <a:r>
              <a:rPr lang="en-GB" sz="1200" u="sng" kern="1200" dirty="0">
                <a:solidFill>
                  <a:schemeClr val="tx1"/>
                </a:solidFill>
                <a:effectLst/>
                <a:latin typeface="+mn-lt"/>
                <a:ea typeface="+mn-ea"/>
                <a:cs typeface="+mn-cs"/>
                <a:hlinkClick r:id="rId3"/>
              </a:rPr>
              <a:t>https://www.mustfarm.com/post-dig/post-ex-diary-17-stable-isotope-analyses-and-must-farm/</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https://www.mustfarm.com/progress/site-diary-35-the-must-farm-menu/</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5"/>
              </a:rPr>
              <a:t>https://www.mustfarm.com/progress/site-diary-38-announcing-our-finds/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17</a:t>
            </a:fld>
            <a:endParaRPr lang="en-US"/>
          </a:p>
        </p:txBody>
      </p:sp>
    </p:spTree>
    <p:extLst>
      <p:ext uri="{BB962C8B-B14F-4D97-AF65-F5344CB8AC3E}">
        <p14:creationId xmlns:p14="http://schemas.microsoft.com/office/powerpoint/2010/main" val="393242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Images ©CAU</a:t>
            </a:r>
          </a:p>
          <a:p>
            <a:r>
              <a:rPr lang="en-GB" sz="1200" u="sng" kern="1200" dirty="0">
                <a:solidFill>
                  <a:schemeClr val="tx1"/>
                </a:solidFill>
                <a:effectLst/>
                <a:latin typeface="+mn-lt"/>
                <a:ea typeface="+mn-ea"/>
                <a:cs typeface="+mn-cs"/>
                <a:hlinkClick r:id="rId3"/>
              </a:rPr>
              <a:t>https://www.mustfarm.com/progress/site-diary-6-textiles/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18</a:t>
            </a:fld>
            <a:endParaRPr lang="en-US"/>
          </a:p>
        </p:txBody>
      </p:sp>
    </p:spTree>
    <p:extLst>
      <p:ext uri="{BB962C8B-B14F-4D97-AF65-F5344CB8AC3E}">
        <p14:creationId xmlns:p14="http://schemas.microsoft.com/office/powerpoint/2010/main" val="369383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Images ©CAU</a:t>
            </a:r>
          </a:p>
          <a:p>
            <a:r>
              <a:rPr lang="en-GB" sz="1200" u="sng" kern="1200" dirty="0">
                <a:solidFill>
                  <a:schemeClr val="tx1"/>
                </a:solidFill>
                <a:effectLst/>
                <a:latin typeface="+mn-lt"/>
                <a:ea typeface="+mn-ea"/>
                <a:cs typeface="+mn-cs"/>
                <a:hlinkClick r:id="rId3"/>
              </a:rPr>
              <a:t>https://www.facebook.com/cambridgearchaeologicalunit/posts/occasionally-we-find-archaeology-that-is-hard-to-comprehend-when-we-first-starte/903536206423733/</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https://www.mustfarm.com/1041/remains-of-a-necklace/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19</a:t>
            </a:fld>
            <a:endParaRPr lang="en-US"/>
          </a:p>
        </p:txBody>
      </p:sp>
    </p:spTree>
    <p:extLst>
      <p:ext uri="{BB962C8B-B14F-4D97-AF65-F5344CB8AC3E}">
        <p14:creationId xmlns:p14="http://schemas.microsoft.com/office/powerpoint/2010/main" val="130883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a:t>
            </a:r>
            <a:r>
              <a:rPr lang="en-GB" sz="1200" kern="1200" dirty="0">
                <a:solidFill>
                  <a:schemeClr val="tx1"/>
                </a:solidFill>
                <a:effectLst/>
                <a:latin typeface="+mn-lt"/>
                <a:ea typeface="+mn-ea"/>
                <a:cs typeface="+mn-cs"/>
              </a:rPr>
              <a:t>©CAU</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20</a:t>
            </a:fld>
            <a:endParaRPr lang="en-US"/>
          </a:p>
        </p:txBody>
      </p:sp>
    </p:spTree>
    <p:extLst>
      <p:ext uri="{BB962C8B-B14F-4D97-AF65-F5344CB8AC3E}">
        <p14:creationId xmlns:p14="http://schemas.microsoft.com/office/powerpoint/2010/main" val="140734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a:t>
            </a:r>
            <a:r>
              <a:rPr lang="en-GB" sz="1200" kern="1200" dirty="0">
                <a:solidFill>
                  <a:schemeClr val="tx1"/>
                </a:solidFill>
                <a:effectLst/>
                <a:latin typeface="+mn-lt"/>
                <a:ea typeface="+mn-ea"/>
                <a:cs typeface="+mn-cs"/>
              </a:rPr>
              <a:t>©CAU</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21</a:t>
            </a:fld>
            <a:endParaRPr lang="en-US"/>
          </a:p>
        </p:txBody>
      </p:sp>
    </p:spTree>
    <p:extLst>
      <p:ext uri="{BB962C8B-B14F-4D97-AF65-F5344CB8AC3E}">
        <p14:creationId xmlns:p14="http://schemas.microsoft.com/office/powerpoint/2010/main" val="154467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https://vimeo.com/1045048298</a:t>
            </a:r>
            <a:endParaRPr lang="en-GB" sz="1200" u="sng"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Duration 2.06 mins</a:t>
            </a:r>
          </a:p>
          <a:p>
            <a:r>
              <a:rPr lang="en-GB" sz="1200" kern="1200" dirty="0">
                <a:solidFill>
                  <a:schemeClr val="tx1"/>
                </a:solidFill>
                <a:effectLst/>
                <a:latin typeface="+mn-lt"/>
                <a:ea typeface="+mn-ea"/>
                <a:cs typeface="+mn-cs"/>
              </a:rPr>
              <a:t>See Teacher Pack for transcription</a:t>
            </a:r>
          </a:p>
        </p:txBody>
      </p:sp>
      <p:sp>
        <p:nvSpPr>
          <p:cNvPr id="4" name="Slide Number Placeholder 3"/>
          <p:cNvSpPr>
            <a:spLocks noGrp="1"/>
          </p:cNvSpPr>
          <p:nvPr>
            <p:ph type="sldNum" sz="quarter" idx="5"/>
          </p:nvPr>
        </p:nvSpPr>
        <p:spPr/>
        <p:txBody>
          <a:bodyPr/>
          <a:lstStyle/>
          <a:p>
            <a:fld id="{1AFFFB68-4C17-3C4E-8F1F-E2E74032E6C9}" type="slidenum">
              <a:rPr lang="en-US" smtClean="0"/>
              <a:t>4</a:t>
            </a:fld>
            <a:endParaRPr lang="en-US"/>
          </a:p>
        </p:txBody>
      </p:sp>
    </p:spTree>
    <p:extLst>
      <p:ext uri="{BB962C8B-B14F-4D97-AF65-F5344CB8AC3E}">
        <p14:creationId xmlns:p14="http://schemas.microsoft.com/office/powerpoint/2010/main" val="29578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https://vimeo.com/1045053069</a:t>
            </a:r>
            <a:endParaRPr lang="en-GB" sz="1200" kern="1200" dirty="0">
              <a:solidFill>
                <a:schemeClr val="tx1"/>
              </a:solidFill>
              <a:effectLst/>
              <a:latin typeface="+mn-lt"/>
              <a:ea typeface="+mn-ea"/>
              <a:cs typeface="+mn-cs"/>
            </a:endParaRPr>
          </a:p>
          <a:p>
            <a:endParaRPr lang="en-GB" dirty="0"/>
          </a:p>
          <a:p>
            <a:r>
              <a:rPr lang="en-GB" sz="1200" kern="1200" dirty="0">
                <a:solidFill>
                  <a:schemeClr val="tx1"/>
                </a:solidFill>
                <a:effectLst/>
                <a:latin typeface="+mn-lt"/>
                <a:ea typeface="+mn-ea"/>
                <a:cs typeface="+mn-cs"/>
              </a:rPr>
              <a:t>Duration 8.20 mins</a:t>
            </a:r>
          </a:p>
          <a:p>
            <a:r>
              <a:rPr lang="en-GB" sz="1200" kern="1200" dirty="0">
                <a:solidFill>
                  <a:schemeClr val="tx1"/>
                </a:solidFill>
                <a:effectLst/>
                <a:latin typeface="+mn-lt"/>
                <a:ea typeface="+mn-ea"/>
                <a:cs typeface="+mn-cs"/>
              </a:rPr>
              <a:t>See Teacher Pack for transcription</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5</a:t>
            </a:fld>
            <a:endParaRPr lang="en-US"/>
          </a:p>
        </p:txBody>
      </p:sp>
    </p:spTree>
    <p:extLst>
      <p:ext uri="{BB962C8B-B14F-4D97-AF65-F5344CB8AC3E}">
        <p14:creationId xmlns:p14="http://schemas.microsoft.com/office/powerpoint/2010/main" val="48240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200" kern="1200" dirty="0">
                <a:solidFill>
                  <a:schemeClr val="tx1"/>
                </a:solidFill>
                <a:effectLst/>
                <a:latin typeface="+mn-lt"/>
                <a:ea typeface="+mn-ea"/>
                <a:cs typeface="+mn-cs"/>
              </a:rPr>
              <a:t>©CAU</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6</a:t>
            </a:fld>
            <a:endParaRPr lang="en-US"/>
          </a:p>
        </p:txBody>
      </p:sp>
    </p:spTree>
    <p:extLst>
      <p:ext uri="{BB962C8B-B14F-4D97-AF65-F5344CB8AC3E}">
        <p14:creationId xmlns:p14="http://schemas.microsoft.com/office/powerpoint/2010/main" val="383115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©CAU</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7</a:t>
            </a:fld>
            <a:endParaRPr lang="en-US"/>
          </a:p>
        </p:txBody>
      </p:sp>
    </p:spTree>
    <p:extLst>
      <p:ext uri="{BB962C8B-B14F-4D97-AF65-F5344CB8AC3E}">
        <p14:creationId xmlns:p14="http://schemas.microsoft.com/office/powerpoint/2010/main" val="290856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Pottery Image: Collection of pottery vessels: ©Microsoft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Metal Image: metal chain links: ©Microsoft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Flint Image: Flint Arrowhead ©Historic England </a:t>
            </a:r>
            <a:r>
              <a:rPr lang="en-GB" sz="1200" u="sng" kern="1200" dirty="0">
                <a:solidFill>
                  <a:schemeClr val="tx1"/>
                </a:solidFill>
                <a:effectLst/>
                <a:latin typeface="+mn-lt"/>
                <a:ea typeface="+mn-ea"/>
                <a:cs typeface="+mn-cs"/>
                <a:hlinkClick r:id="rId3"/>
              </a:rPr>
              <a:t>https://historicengland.org.uk/images-books/photos/item/DP348483</a:t>
            </a:r>
            <a:endParaRPr lang="en-GB" sz="1200" kern="1200" dirty="0">
              <a:solidFill>
                <a:schemeClr val="tx1"/>
              </a:solidFill>
              <a:effectLst/>
              <a:latin typeface="+mn-lt"/>
              <a:ea typeface="+mn-ea"/>
              <a:cs typeface="+mn-cs"/>
            </a:endParaRPr>
          </a:p>
          <a:p>
            <a:r>
              <a:rPr lang="en-GB" dirty="0"/>
              <a:t>Bones Image: collection of animal bones ©Historic England </a:t>
            </a:r>
            <a:r>
              <a:rPr lang="en-GB" sz="1200" u="sng" kern="1200" dirty="0">
                <a:solidFill>
                  <a:schemeClr val="tx1"/>
                </a:solidFill>
                <a:effectLst/>
                <a:latin typeface="+mn-lt"/>
                <a:ea typeface="+mn-ea"/>
                <a:cs typeface="+mn-cs"/>
                <a:hlinkClick r:id="rId4"/>
              </a:rPr>
              <a:t>https://historicengland.org.uk/images-books/photos/item/DP439889</a:t>
            </a:r>
            <a:endParaRPr lang="en-GB"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Wood Image: Wooden spoons of various shapes and sizes laid on wood table </a:t>
            </a:r>
            <a:r>
              <a:rPr lang="en-GB" dirty="0"/>
              <a:t>©Microsoft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Food Image: 4 image group Bread, fruit and vegetables, eggs, meat </a:t>
            </a:r>
            <a:r>
              <a:rPr lang="en-GB" dirty="0"/>
              <a:t>©Microsoft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Fabric Image: A person (cropped holding folds of fabric </a:t>
            </a:r>
            <a:r>
              <a:rPr lang="en-GB" dirty="0"/>
              <a:t>©Microsoft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Leather Image: A young person cropped wearing a pair of leather boots ©Microsoft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9</a:t>
            </a:fld>
            <a:endParaRPr lang="en-US"/>
          </a:p>
        </p:txBody>
      </p:sp>
    </p:spTree>
    <p:extLst>
      <p:ext uri="{BB962C8B-B14F-4D97-AF65-F5344CB8AC3E}">
        <p14:creationId xmlns:p14="http://schemas.microsoft.com/office/powerpoint/2010/main" val="274951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F205-CF3A-D7AD-B27B-76635FC16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CC19A-FE1C-CCA8-4747-AEC35E652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6ACB1-2843-5D5F-F219-B28AA5B4A841}"/>
              </a:ext>
            </a:extLst>
          </p:cNvPr>
          <p:cNvSpPr>
            <a:spLocks noGrp="1"/>
          </p:cNvSpPr>
          <p:nvPr>
            <p:ph type="body" idx="1"/>
          </p:nvPr>
        </p:nvSpPr>
        <p:spPr/>
        <p:txBody>
          <a:bodyPr/>
          <a:lstStyle/>
          <a:p>
            <a:r>
              <a:rPr lang="en-GB" dirty="0"/>
              <a:t>Pottery Image: Collection of pottery vessels: ©Microsoft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Metal Image: metal chain links: ©Microsoft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Flint Image: Flint Arrowhead ©Historic England </a:t>
            </a:r>
            <a:r>
              <a:rPr lang="en-GB" sz="1200" u="sng" kern="1200" dirty="0">
                <a:solidFill>
                  <a:schemeClr val="tx1"/>
                </a:solidFill>
                <a:effectLst/>
                <a:latin typeface="+mn-lt"/>
                <a:ea typeface="+mn-ea"/>
                <a:cs typeface="+mn-cs"/>
                <a:hlinkClick r:id="rId3"/>
              </a:rPr>
              <a:t>https://historicengland.org.uk/images-books/photos/item/DP348483</a:t>
            </a:r>
            <a:endParaRPr lang="en-GB" sz="1200" kern="1200" dirty="0">
              <a:solidFill>
                <a:schemeClr val="tx1"/>
              </a:solidFill>
              <a:effectLst/>
              <a:latin typeface="+mn-lt"/>
              <a:ea typeface="+mn-ea"/>
              <a:cs typeface="+mn-cs"/>
            </a:endParaRPr>
          </a:p>
          <a:p>
            <a:r>
              <a:rPr lang="en-GB" dirty="0"/>
              <a:t>Bones Image: collection of animal bones ©Historic England </a:t>
            </a:r>
            <a:r>
              <a:rPr lang="en-GB" sz="1200" u="sng" kern="1200" dirty="0">
                <a:solidFill>
                  <a:schemeClr val="tx1"/>
                </a:solidFill>
                <a:effectLst/>
                <a:latin typeface="+mn-lt"/>
                <a:ea typeface="+mn-ea"/>
                <a:cs typeface="+mn-cs"/>
                <a:hlinkClick r:id="rId4"/>
              </a:rPr>
              <a:t>https://historicengland.org.uk/images-books/photos/item/DP439889</a:t>
            </a:r>
            <a:endParaRPr lang="en-GB"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Wood Image: Wooden spoons of various shapes and sizes laid on wood table </a:t>
            </a:r>
            <a:r>
              <a:rPr lang="en-GB" dirty="0"/>
              <a:t>©Microsoft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Food Image: 4 image group Bread, fruit and vegetables, eggs, meat </a:t>
            </a:r>
            <a:r>
              <a:rPr lang="en-GB" dirty="0"/>
              <a:t>©Microsoft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Fabric Image: A person (cropped holding folds of fabric </a:t>
            </a:r>
            <a:r>
              <a:rPr lang="en-GB" dirty="0"/>
              <a:t>©Microsoft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Leather Image: A young person cropped wearing a pair of leather boots ©Microsoft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84486796-5380-4CFA-FE30-CC09C57431FF}"/>
              </a:ext>
            </a:extLst>
          </p:cNvPr>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183177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11</a:t>
            </a:fld>
            <a:endParaRPr lang="en-US"/>
          </a:p>
        </p:txBody>
      </p:sp>
    </p:spTree>
    <p:extLst>
      <p:ext uri="{BB962C8B-B14F-4D97-AF65-F5344CB8AC3E}">
        <p14:creationId xmlns:p14="http://schemas.microsoft.com/office/powerpoint/2010/main" val="256435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Pottery Image: Collection of pottery vessels: ©Microsoft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Metal Image: metal chain links: ©Microsoft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Flint Image: Flint Arrowhead ©Historic England </a:t>
            </a:r>
            <a:r>
              <a:rPr lang="en-GB" sz="1200" u="sng" kern="1200" dirty="0">
                <a:solidFill>
                  <a:schemeClr val="tx1"/>
                </a:solidFill>
                <a:effectLst/>
                <a:latin typeface="+mn-lt"/>
                <a:ea typeface="+mn-ea"/>
                <a:cs typeface="+mn-cs"/>
                <a:hlinkClick r:id="rId3"/>
              </a:rPr>
              <a:t>https://historicengland.org.uk/images-books/photos/item/DP348483</a:t>
            </a:r>
            <a:endParaRPr lang="en-GB" sz="1200" kern="1200" dirty="0">
              <a:solidFill>
                <a:schemeClr val="tx1"/>
              </a:solidFill>
              <a:effectLst/>
              <a:latin typeface="+mn-lt"/>
              <a:ea typeface="+mn-ea"/>
              <a:cs typeface="+mn-cs"/>
            </a:endParaRPr>
          </a:p>
          <a:p>
            <a:r>
              <a:rPr lang="en-GB" dirty="0"/>
              <a:t>Bones Image: collection of animal bones ©Historic England </a:t>
            </a:r>
            <a:r>
              <a:rPr lang="en-GB" sz="1200" u="sng" kern="1200" dirty="0">
                <a:solidFill>
                  <a:schemeClr val="tx1"/>
                </a:solidFill>
                <a:effectLst/>
                <a:latin typeface="+mn-lt"/>
                <a:ea typeface="+mn-ea"/>
                <a:cs typeface="+mn-cs"/>
                <a:hlinkClick r:id="rId4"/>
              </a:rPr>
              <a:t>https://historicengland.org.uk/images-books/photos/item/DP439889</a:t>
            </a:r>
            <a:endParaRPr lang="en-GB"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Wood Image: Wooden spoons of various shapes and sizes laid on wood table </a:t>
            </a:r>
            <a:r>
              <a:rPr lang="en-GB" dirty="0"/>
              <a:t>©Microsoft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Food Image: 4 image group Bread, fruit and vegetables, eggs, meat </a:t>
            </a:r>
            <a:r>
              <a:rPr lang="en-GB" dirty="0"/>
              <a:t>©Microsoft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Fabric Image: A person (cropped holding folds of fabric </a:t>
            </a:r>
            <a:r>
              <a:rPr lang="en-GB" dirty="0"/>
              <a:t>©Microsoft 365 Stock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Leather Image: A young person cropped wearing a pair of leather boots ©Microsoft 365 Stock Image</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12</a:t>
            </a:fld>
            <a:endParaRPr lang="en-US"/>
          </a:p>
        </p:txBody>
      </p:sp>
    </p:spTree>
    <p:extLst>
      <p:ext uri="{BB962C8B-B14F-4D97-AF65-F5344CB8AC3E}">
        <p14:creationId xmlns:p14="http://schemas.microsoft.com/office/powerpoint/2010/main" val="1885485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a:solidFill>
            <a:srgbClr val="BBEBA0"/>
          </a:solidFill>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grpFill/>
          </p:spPr>
          <p:txBody>
            <a:bodyPr/>
            <a:lstStyle/>
            <a:p>
              <a:endParaRPr lang="en-US" dirty="0"/>
            </a:p>
          </p:txBody>
        </p:sp>
      </p:grpSp>
      <p:sp>
        <p:nvSpPr>
          <p:cNvPr id="10" name="TextBox 9">
            <a:extLst>
              <a:ext uri="{FF2B5EF4-FFF2-40B4-BE49-F238E27FC236}">
                <a16:creationId xmlns:a16="http://schemas.microsoft.com/office/drawing/2014/main" id="{69E87A62-87CE-37A0-C03A-E79436DB79B7}"/>
              </a:ext>
            </a:extLst>
          </p:cNvPr>
          <p:cNvSpPr txBox="1"/>
          <p:nvPr userDrawn="1"/>
        </p:nvSpPr>
        <p:spPr>
          <a:xfrm>
            <a:off x="343407" y="1693087"/>
            <a:ext cx="3857005" cy="707886"/>
          </a:xfrm>
          <a:prstGeom prst="rect">
            <a:avLst/>
          </a:prstGeom>
          <a:noFill/>
        </p:spPr>
        <p:txBody>
          <a:bodyPr wrap="square" lIns="0" rIns="90000" rtlCol="0">
            <a:spAutoFit/>
          </a:bodyPr>
          <a:lstStyle/>
          <a:p>
            <a:r>
              <a:rPr lang="en-US" sz="4000" b="1" i="0" baseline="0" dirty="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pic>
        <p:nvPicPr>
          <p:cNvPr id="5" name="Picture 4" descr="A black background with a black square&#10;&#10;AI-generated content may be incorrect.">
            <a:extLst>
              <a:ext uri="{FF2B5EF4-FFF2-40B4-BE49-F238E27FC236}">
                <a16:creationId xmlns:a16="http://schemas.microsoft.com/office/drawing/2014/main" id="{9FA119A7-2D46-F6BE-F2EF-F213BF2297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149" y="485985"/>
            <a:ext cx="1980733" cy="921271"/>
          </a:xfrm>
          <a:prstGeom prst="rect">
            <a:avLst/>
          </a:prstGeom>
        </p:spPr>
      </p:pic>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BBEBA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4" name="Group 2">
            <a:extLst>
              <a:ext uri="{FF2B5EF4-FFF2-40B4-BE49-F238E27FC236}">
                <a16:creationId xmlns:a16="http://schemas.microsoft.com/office/drawing/2014/main" id="{61411962-3956-D696-848F-BA7C513EFB1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8" name="Freeform 3">
              <a:extLst>
                <a:ext uri="{FF2B5EF4-FFF2-40B4-BE49-F238E27FC236}">
                  <a16:creationId xmlns:a16="http://schemas.microsoft.com/office/drawing/2014/main" id="{8F566FB1-C51D-AFB9-A8FA-798151421F68}"/>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E142C482-3637-0380-2BF4-0EBBA3CA7A03}"/>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BBEBA0">
              <a:alpha val="7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7" name="Group 2">
            <a:extLst>
              <a:ext uri="{FF2B5EF4-FFF2-40B4-BE49-F238E27FC236}">
                <a16:creationId xmlns:a16="http://schemas.microsoft.com/office/drawing/2014/main" id="{9D231B6F-0207-B4E6-7EFC-2FD85D553AC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8" name="Freeform 3">
              <a:extLst>
                <a:ext uri="{FF2B5EF4-FFF2-40B4-BE49-F238E27FC236}">
                  <a16:creationId xmlns:a16="http://schemas.microsoft.com/office/drawing/2014/main" id="{609CF6F6-8160-B80F-7645-3A9747E8670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55EB3331-8CBC-F8E3-17F2-B2A834697C0F}"/>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BBEBA0">
              <a:alpha val="7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7" name="Group 2">
            <a:extLst>
              <a:ext uri="{FF2B5EF4-FFF2-40B4-BE49-F238E27FC236}">
                <a16:creationId xmlns:a16="http://schemas.microsoft.com/office/drawing/2014/main" id="{9D231B6F-0207-B4E6-7EFC-2FD85D553AC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8" name="Freeform 3">
              <a:extLst>
                <a:ext uri="{FF2B5EF4-FFF2-40B4-BE49-F238E27FC236}">
                  <a16:creationId xmlns:a16="http://schemas.microsoft.com/office/drawing/2014/main" id="{609CF6F6-8160-B80F-7645-3A9747E8670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55EB3331-8CBC-F8E3-17F2-B2A834697C0F}"/>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Whole Class Activity</a:t>
            </a:r>
          </a:p>
        </p:txBody>
      </p:sp>
    </p:spTree>
    <p:extLst>
      <p:ext uri="{BB962C8B-B14F-4D97-AF65-F5344CB8AC3E}">
        <p14:creationId xmlns:p14="http://schemas.microsoft.com/office/powerpoint/2010/main" val="1830224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BBEBA0">
              <a:alpha val="7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7" name="Group 2">
            <a:extLst>
              <a:ext uri="{FF2B5EF4-FFF2-40B4-BE49-F238E27FC236}">
                <a16:creationId xmlns:a16="http://schemas.microsoft.com/office/drawing/2014/main" id="{9D231B6F-0207-B4E6-7EFC-2FD85D553AC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8" name="Freeform 3">
              <a:extLst>
                <a:ext uri="{FF2B5EF4-FFF2-40B4-BE49-F238E27FC236}">
                  <a16:creationId xmlns:a16="http://schemas.microsoft.com/office/drawing/2014/main" id="{609CF6F6-8160-B80F-7645-3A9747E8670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55EB3331-8CBC-F8E3-17F2-B2A834697C0F}"/>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Extension Activity</a:t>
            </a:r>
          </a:p>
        </p:txBody>
      </p:sp>
    </p:spTree>
    <p:extLst>
      <p:ext uri="{BB962C8B-B14F-4D97-AF65-F5344CB8AC3E}">
        <p14:creationId xmlns:p14="http://schemas.microsoft.com/office/powerpoint/2010/main" val="1203377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3" name="Group 2">
            <a:extLst>
              <a:ext uri="{FF2B5EF4-FFF2-40B4-BE49-F238E27FC236}">
                <a16:creationId xmlns:a16="http://schemas.microsoft.com/office/drawing/2014/main" id="{0503B040-1762-EED1-1DC4-312810611D3B}"/>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4" name="Freeform 3">
              <a:extLst>
                <a:ext uri="{FF2B5EF4-FFF2-40B4-BE49-F238E27FC236}">
                  <a16:creationId xmlns:a16="http://schemas.microsoft.com/office/drawing/2014/main" id="{273B2B6A-C5EE-4C70-6F4C-DCD25916391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F93F2869-0204-4F99-45CD-EBC0CFD46F35}"/>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a:noFill/>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6" name="Group 2">
            <a:extLst>
              <a:ext uri="{FF2B5EF4-FFF2-40B4-BE49-F238E27FC236}">
                <a16:creationId xmlns:a16="http://schemas.microsoft.com/office/drawing/2014/main" id="{930154C0-CE23-B266-B4D5-7062B5CC160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7" name="Freeform 3">
              <a:extLst>
                <a:ext uri="{FF2B5EF4-FFF2-40B4-BE49-F238E27FC236}">
                  <a16:creationId xmlns:a16="http://schemas.microsoft.com/office/drawing/2014/main" id="{FFB0111E-893D-1FEE-76E1-8B9D971F8E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solidFill>
                  <a:schemeClr val="tx1"/>
                </a:solidFill>
              </a:endParaRPr>
            </a:p>
          </p:txBody>
        </p:sp>
      </p:grpSp>
      <p:sp>
        <p:nvSpPr>
          <p:cNvPr id="9" name="TextBox 8">
            <a:extLst>
              <a:ext uri="{FF2B5EF4-FFF2-40B4-BE49-F238E27FC236}">
                <a16:creationId xmlns:a16="http://schemas.microsoft.com/office/drawing/2014/main" id="{5C313C51-2B40-6279-B57F-288FE344E38E}"/>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5C1445B4-CD16-6767-7330-FFA43F5E50B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4B7E7EB0-9694-1F3F-7AE3-263218AEC69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F327BDEE-44C2-F0E8-8180-C63F57963304}"/>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txBody>
          <a:bodyPr/>
          <a:lstStyle/>
          <a:p>
            <a:endParaRPr lang="en-GB"/>
          </a:p>
        </p:txBody>
      </p:sp>
      <p:grpSp>
        <p:nvGrpSpPr>
          <p:cNvPr id="3" name="Group 2">
            <a:extLst>
              <a:ext uri="{FF2B5EF4-FFF2-40B4-BE49-F238E27FC236}">
                <a16:creationId xmlns:a16="http://schemas.microsoft.com/office/drawing/2014/main" id="{D19DB756-A867-6970-B27D-6C8088C7996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4" name="Freeform 3">
              <a:extLst>
                <a:ext uri="{FF2B5EF4-FFF2-40B4-BE49-F238E27FC236}">
                  <a16:creationId xmlns:a16="http://schemas.microsoft.com/office/drawing/2014/main" id="{CDB78576-8341-CDEB-52BF-A23029EEB7AE}"/>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E3A24FEE-C627-9178-2CB9-42A0686575D0}"/>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pic>
        <p:nvPicPr>
          <p:cNvPr id="6" name="Picture 5" descr="A logo with a black background&#10;&#10;AI-generated content may be incorrect.">
            <a:extLst>
              <a:ext uri="{FF2B5EF4-FFF2-40B4-BE49-F238E27FC236}">
                <a16:creationId xmlns:a16="http://schemas.microsoft.com/office/drawing/2014/main" id="{56E81F88-915F-1816-8C91-A867A1F587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F1826450-9BA5-EA65-DD96-DC9A29EEDF6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5B108CE3-C1DA-993E-3308-D5542984B142}"/>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A7D7CF76-EDD8-348C-EEBB-FFF14D632F8B}"/>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chemeClr val="tx1"/>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dirty="0"/>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txBody>
          <a:bodyPr/>
          <a:lstStyle/>
          <a:p>
            <a:endParaRPr lang="en-GB"/>
          </a:p>
        </p:txBody>
      </p:sp>
      <p:pic>
        <p:nvPicPr>
          <p:cNvPr id="4" name="Picture 3" descr="A logo with a black background&#10;&#10;AI-generated content may be incorrect.">
            <a:extLst>
              <a:ext uri="{FF2B5EF4-FFF2-40B4-BE49-F238E27FC236}">
                <a16:creationId xmlns:a16="http://schemas.microsoft.com/office/drawing/2014/main" id="{FD7DEF28-C976-3440-94E5-C8ABB4DADD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grpSp>
        <p:nvGrpSpPr>
          <p:cNvPr id="5" name="Group 2">
            <a:extLst>
              <a:ext uri="{FF2B5EF4-FFF2-40B4-BE49-F238E27FC236}">
                <a16:creationId xmlns:a16="http://schemas.microsoft.com/office/drawing/2014/main" id="{3564714B-6354-E86E-93D2-6C8C64EED3C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7" name="Freeform 3">
              <a:extLst>
                <a:ext uri="{FF2B5EF4-FFF2-40B4-BE49-F238E27FC236}">
                  <a16:creationId xmlns:a16="http://schemas.microsoft.com/office/drawing/2014/main" id="{5F2B52CC-5818-4FF0-9FD9-8BA864FA89CD}"/>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8" name="TextBox 7">
            <a:extLst>
              <a:ext uri="{FF2B5EF4-FFF2-40B4-BE49-F238E27FC236}">
                <a16:creationId xmlns:a16="http://schemas.microsoft.com/office/drawing/2014/main" id="{56057C52-CC88-4DF2-2F27-B08EB5736B40}"/>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F1826450-9BA5-EA65-DD96-DC9A29EEDF6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5B108CE3-C1DA-993E-3308-D5542984B142}"/>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A7D7CF76-EDD8-348C-EEBB-FFF14D632F8B}"/>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Whole Class Activity</a:t>
            </a:r>
          </a:p>
        </p:txBody>
      </p:sp>
    </p:spTree>
    <p:extLst>
      <p:ext uri="{BB962C8B-B14F-4D97-AF65-F5344CB8AC3E}">
        <p14:creationId xmlns:p14="http://schemas.microsoft.com/office/powerpoint/2010/main" val="2301480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4" name="Group 2">
            <a:extLst>
              <a:ext uri="{FF2B5EF4-FFF2-40B4-BE49-F238E27FC236}">
                <a16:creationId xmlns:a16="http://schemas.microsoft.com/office/drawing/2014/main" id="{9D3DEBF1-A726-4119-AA69-710F4FA9620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5" name="Freeform 3">
              <a:extLst>
                <a:ext uri="{FF2B5EF4-FFF2-40B4-BE49-F238E27FC236}">
                  <a16:creationId xmlns:a16="http://schemas.microsoft.com/office/drawing/2014/main" id="{EFC81186-7EDA-2755-7C48-0FBEB4CB69F0}"/>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6" name="TextBox 5">
            <a:extLst>
              <a:ext uri="{FF2B5EF4-FFF2-40B4-BE49-F238E27FC236}">
                <a16:creationId xmlns:a16="http://schemas.microsoft.com/office/drawing/2014/main" id="{C31CECC0-AE42-54C2-B744-639265443C39}"/>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pic>
        <p:nvPicPr>
          <p:cNvPr id="8" name="Picture 7" descr="A logo with a black background&#10;&#10;AI-generated content may be incorrect.">
            <a:extLst>
              <a:ext uri="{FF2B5EF4-FFF2-40B4-BE49-F238E27FC236}">
                <a16:creationId xmlns:a16="http://schemas.microsoft.com/office/drawing/2014/main" id="{924B26B4-BDBF-FF19-CD1D-F85A62B37E9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5" name="Group 2">
            <a:extLst>
              <a:ext uri="{FF2B5EF4-FFF2-40B4-BE49-F238E27FC236}">
                <a16:creationId xmlns:a16="http://schemas.microsoft.com/office/drawing/2014/main" id="{C351575D-B07A-53D8-CD9C-3745A2CEEA30}"/>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6" name="Freeform 3">
              <a:extLst>
                <a:ext uri="{FF2B5EF4-FFF2-40B4-BE49-F238E27FC236}">
                  <a16:creationId xmlns:a16="http://schemas.microsoft.com/office/drawing/2014/main" id="{942005C2-83E2-9AD6-7773-B71FC23283C9}"/>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8" name="TextBox 7">
            <a:extLst>
              <a:ext uri="{FF2B5EF4-FFF2-40B4-BE49-F238E27FC236}">
                <a16:creationId xmlns:a16="http://schemas.microsoft.com/office/drawing/2014/main" id="{9637856E-7827-55D3-D3F0-FD4A27D0696C}"/>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pic>
        <p:nvPicPr>
          <p:cNvPr id="10" name="Picture 9" descr="A logo with a black background&#10;&#10;AI-generated content may be incorrect.">
            <a:extLst>
              <a:ext uri="{FF2B5EF4-FFF2-40B4-BE49-F238E27FC236}">
                <a16:creationId xmlns:a16="http://schemas.microsoft.com/office/drawing/2014/main" id="{1A54F164-3ED5-E48A-2960-20984DA24EF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lvl1pPr>
              <a:defRPr>
                <a:solidFill>
                  <a:srgbClr val="65B9E4"/>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3" name="Group 2">
            <a:extLst>
              <a:ext uri="{FF2B5EF4-FFF2-40B4-BE49-F238E27FC236}">
                <a16:creationId xmlns:a16="http://schemas.microsoft.com/office/drawing/2014/main" id="{976A976D-2FEA-80DA-B7DA-8438687B162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4" name="Freeform 3">
              <a:extLst>
                <a:ext uri="{FF2B5EF4-FFF2-40B4-BE49-F238E27FC236}">
                  <a16:creationId xmlns:a16="http://schemas.microsoft.com/office/drawing/2014/main" id="{903749CD-59FF-036E-7539-37CD76D5ED3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E3162DB4-8B18-6F69-5E9F-C040FBC0A698}"/>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lvl1pPr>
              <a:defRPr>
                <a:solidFill>
                  <a:srgbClr val="65B9E4"/>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3" name="Group 2">
            <a:extLst>
              <a:ext uri="{FF2B5EF4-FFF2-40B4-BE49-F238E27FC236}">
                <a16:creationId xmlns:a16="http://schemas.microsoft.com/office/drawing/2014/main" id="{976A976D-2FEA-80DA-B7DA-8438687B162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4" name="Freeform 3">
              <a:extLst>
                <a:ext uri="{FF2B5EF4-FFF2-40B4-BE49-F238E27FC236}">
                  <a16:creationId xmlns:a16="http://schemas.microsoft.com/office/drawing/2014/main" id="{903749CD-59FF-036E-7539-37CD76D5ED3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E3162DB4-8B18-6F69-5E9F-C040FBC0A698}"/>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Whole Class Activity</a:t>
            </a:r>
          </a:p>
        </p:txBody>
      </p:sp>
    </p:spTree>
    <p:extLst>
      <p:ext uri="{BB962C8B-B14F-4D97-AF65-F5344CB8AC3E}">
        <p14:creationId xmlns:p14="http://schemas.microsoft.com/office/powerpoint/2010/main" val="2332365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8" name="Picture Placeholder 15">
            <a:extLst>
              <a:ext uri="{FF2B5EF4-FFF2-40B4-BE49-F238E27FC236}">
                <a16:creationId xmlns:a16="http://schemas.microsoft.com/office/drawing/2014/main" id="{CFA26DAE-2F85-409A-E0CE-E0A1B04CD6A6}"/>
              </a:ext>
              <a:ext uri="{C183D7F6-B498-43B3-948B-1728B52AA6E4}">
                <adec:decorative xmlns:adec="http://schemas.microsoft.com/office/drawing/2017/decorative" val="1"/>
              </a:ext>
            </a:extLst>
          </p:cNvPr>
          <p:cNvSpPr>
            <a:spLocks noGrp="1"/>
          </p:cNvSpPr>
          <p:nvPr>
            <p:ph type="pic" sz="quarter" idx="24" hasCustomPrompt="1"/>
          </p:nvPr>
        </p:nvSpPr>
        <p:spPr>
          <a:xfrm>
            <a:off x="7321960" y="5940489"/>
            <a:ext cx="3643313" cy="57943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9" name="Text Placeholder 41">
            <a:extLst>
              <a:ext uri="{FF2B5EF4-FFF2-40B4-BE49-F238E27FC236}">
                <a16:creationId xmlns:a16="http://schemas.microsoft.com/office/drawing/2014/main" id="{69865DE0-33D3-5941-4EE3-0C94BF89268E}"/>
              </a:ext>
            </a:extLst>
          </p:cNvPr>
          <p:cNvSpPr>
            <a:spLocks noGrp="1"/>
          </p:cNvSpPr>
          <p:nvPr>
            <p:ph type="body" sz="quarter" idx="23"/>
          </p:nvPr>
        </p:nvSpPr>
        <p:spPr>
          <a:xfrm>
            <a:off x="7591526" y="602303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chemeClr val="tx1"/>
                </a:solidFill>
              </a:defRPr>
            </a:lvl1pPr>
          </a:lstStyle>
          <a:p>
            <a:r>
              <a:rPr lang="en-GB" dirty="0"/>
              <a:t>Click to edit</a:t>
            </a:r>
            <a:endParaRPr lang="en-US" dirty="0"/>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BBEBA0"/>
            </a:solidFill>
          </a:ln>
        </p:spPr>
        <p:txBody>
          <a:bodyPr/>
          <a:lstStyle>
            <a:lvl1pPr algn="l">
              <a:defRPr>
                <a:solidFill>
                  <a:schemeClr val="tx1"/>
                </a:solidFill>
              </a:defRPr>
            </a:lvl1pPr>
          </a:lstStyle>
          <a:p>
            <a:endParaRPr lang="en-US" dirty="0"/>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chemeClr val="tx1"/>
                </a:solidFill>
                <a:latin typeface="Arial" panose="020B0604020202020204" pitchFamily="34" charset="0"/>
                <a:ea typeface="+mj-ea"/>
                <a:cs typeface="+mj-cs"/>
              </a:defRPr>
            </a:lvl1pPr>
          </a:lstStyle>
          <a:p>
            <a:pPr lvl="0"/>
            <a:r>
              <a:rPr lang="en-GB" dirty="0"/>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BBEBA0"/>
            </a:solidFill>
          </a:ln>
        </p:spPr>
        <p:txBody>
          <a:bodyPr/>
          <a:lstStyle>
            <a:lvl1pPr>
              <a:defRPr>
                <a:solidFill>
                  <a:schemeClr val="tx1"/>
                </a:solidFill>
              </a:defRPr>
            </a:lvl1p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BBEBA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F72EBA6-F59E-F096-F2DA-C54BD75E2B25}"/>
              </a:ext>
            </a:extLst>
          </p:cNvPr>
          <p:cNvPicPr>
            <a:picLocks noChangeAspect="1"/>
          </p:cNvPicPr>
          <p:nvPr userDrawn="1"/>
        </p:nvPicPr>
        <p:blipFill>
          <a:blip r:embed="rId2">
            <a:alphaModFix amt="70000"/>
          </a:blip>
          <a:srcRect/>
          <a:stretch/>
        </p:blipFill>
        <p:spPr>
          <a:xfrm flipH="1">
            <a:off x="5997840" y="213191"/>
            <a:ext cx="196317"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617030"/>
            <a:ext cx="0" cy="6337120"/>
          </a:xfrm>
          <a:prstGeom prst="line">
            <a:avLst/>
          </a:prstGeom>
          <a:ln w="19050">
            <a:solidFill>
              <a:srgbClr val="A9A9A9"/>
            </a:solidFill>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BBEBA0"/>
            </a:solidFill>
          </a:ln>
        </p:spPr>
        <p:txBody>
          <a:bodyPr/>
          <a:lstStyle/>
          <a:p>
            <a:endParaRPr lang="en-US" dirty="0"/>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BBEBA0"/>
            </a:solidFill>
          </a:ln>
        </p:spPr>
        <p:txBody>
          <a:bodyPr/>
          <a:lstStyle/>
          <a:p>
            <a:endParaRPr lang="en-US"/>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sp>
        <p:nvSpPr>
          <p:cNvPr id="20" name="AutoShape 5">
            <a:extLst>
              <a:ext uri="{FF2B5EF4-FFF2-40B4-BE49-F238E27FC236}">
                <a16:creationId xmlns:a16="http://schemas.microsoft.com/office/drawing/2014/main" id="{6F01D4DD-FAF6-D59B-C700-66E45D95B6AB}"/>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2" name="Group 2">
            <a:extLst>
              <a:ext uri="{FF2B5EF4-FFF2-40B4-BE49-F238E27FC236}">
                <a16:creationId xmlns:a16="http://schemas.microsoft.com/office/drawing/2014/main" id="{CE129529-34BA-99B7-54D4-B9D78065D4E7}"/>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6C2A03FD-8BF9-6BEE-7278-3D3D2AC02FF2}"/>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6D92E5BA-CA9B-6914-E463-5FCB7546EBD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pic>
        <p:nvPicPr>
          <p:cNvPr id="8" name="Picture 7" descr="A logo with a black background&#10;&#10;AI-generated content may be incorrect.">
            <a:extLst>
              <a:ext uri="{FF2B5EF4-FFF2-40B4-BE49-F238E27FC236}">
                <a16:creationId xmlns:a16="http://schemas.microsoft.com/office/drawing/2014/main" id="{4819EFB3-4D44-EB0E-07FB-0638A03FB7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pic>
        <p:nvPicPr>
          <p:cNvPr id="18" name="Picture 17">
            <a:extLst>
              <a:ext uri="{FF2B5EF4-FFF2-40B4-BE49-F238E27FC236}">
                <a16:creationId xmlns:a16="http://schemas.microsoft.com/office/drawing/2014/main" id="{BE0ECC11-CA2E-60DB-0984-65E518E5491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840016" y="446037"/>
            <a:ext cx="1892300" cy="1168400"/>
          </a:xfrm>
          <a:prstGeom prst="rect">
            <a:avLst/>
          </a:prstGeom>
        </p:spPr>
      </p:pic>
      <p:pic>
        <p:nvPicPr>
          <p:cNvPr id="23" name="Picture 22">
            <a:extLst>
              <a:ext uri="{FF2B5EF4-FFF2-40B4-BE49-F238E27FC236}">
                <a16:creationId xmlns:a16="http://schemas.microsoft.com/office/drawing/2014/main" id="{4603CC6A-A0F7-F0CF-7A4D-6D706005BDF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rot="11015790">
            <a:off x="3262907" y="5182971"/>
            <a:ext cx="1892300" cy="1168400"/>
          </a:xfrm>
          <a:prstGeom prst="rect">
            <a:avLst/>
          </a:prstGeom>
        </p:spPr>
      </p:pic>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2" name="Group 2">
            <a:extLst>
              <a:ext uri="{FF2B5EF4-FFF2-40B4-BE49-F238E27FC236}">
                <a16:creationId xmlns:a16="http://schemas.microsoft.com/office/drawing/2014/main" id="{4C5480B5-9975-0873-E80E-E7CF543889D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EAE3D773-FC42-0210-102D-ADD6321CF1F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8E4B5C6C-E160-9BA9-5124-F5F4BE7EC1BE}"/>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chemeClr val="tx1"/>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dirty="0"/>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txBody>
          <a:bodyPr/>
          <a:lstStyle/>
          <a:p>
            <a:endParaRPr lang="en-GB"/>
          </a:p>
        </p:txBody>
      </p:sp>
      <p:pic>
        <p:nvPicPr>
          <p:cNvPr id="4" name="Picture 3" descr="A logo with a black background&#10;&#10;AI-generated content may be incorrect.">
            <a:extLst>
              <a:ext uri="{FF2B5EF4-FFF2-40B4-BE49-F238E27FC236}">
                <a16:creationId xmlns:a16="http://schemas.microsoft.com/office/drawing/2014/main" id="{FD7DEF28-C976-3440-94E5-C8ABB4DADD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grpSp>
        <p:nvGrpSpPr>
          <p:cNvPr id="5" name="Group 2">
            <a:extLst>
              <a:ext uri="{FF2B5EF4-FFF2-40B4-BE49-F238E27FC236}">
                <a16:creationId xmlns:a16="http://schemas.microsoft.com/office/drawing/2014/main" id="{3564714B-6354-E86E-93D2-6C8C64EED3C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7" name="Freeform 3">
              <a:extLst>
                <a:ext uri="{FF2B5EF4-FFF2-40B4-BE49-F238E27FC236}">
                  <a16:creationId xmlns:a16="http://schemas.microsoft.com/office/drawing/2014/main" id="{5F2B52CC-5818-4FF0-9FD9-8BA864FA89CD}"/>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8" name="TextBox 7">
            <a:extLst>
              <a:ext uri="{FF2B5EF4-FFF2-40B4-BE49-F238E27FC236}">
                <a16:creationId xmlns:a16="http://schemas.microsoft.com/office/drawing/2014/main" id="{56057C52-CC88-4DF2-2F27-B08EB5736B40}"/>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Curriculum Links</a:t>
            </a:r>
          </a:p>
        </p:txBody>
      </p:sp>
    </p:spTree>
    <p:extLst>
      <p:ext uri="{BB962C8B-B14F-4D97-AF65-F5344CB8AC3E}">
        <p14:creationId xmlns:p14="http://schemas.microsoft.com/office/powerpoint/2010/main" val="928939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lvl1pPr>
              <a:defRPr baseline="0">
                <a:solidFill>
                  <a:srgbClr val="65B9E4"/>
                </a:solidFill>
              </a:defRPr>
            </a:lvl1pPr>
          </a:lstStyle>
          <a:p>
            <a:r>
              <a:rPr lang="en-GB" dirty="0"/>
              <a:t>Click to edit Master title style</a:t>
            </a:r>
            <a:endParaRPr lang="en-US" dirty="0"/>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3" name="Group 2">
            <a:extLst>
              <a:ext uri="{FF2B5EF4-FFF2-40B4-BE49-F238E27FC236}">
                <a16:creationId xmlns:a16="http://schemas.microsoft.com/office/drawing/2014/main" id="{1F5F3EC6-CBBA-5AA2-9715-09093A192AC8}"/>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4" name="Freeform 3">
              <a:extLst>
                <a:ext uri="{FF2B5EF4-FFF2-40B4-BE49-F238E27FC236}">
                  <a16:creationId xmlns:a16="http://schemas.microsoft.com/office/drawing/2014/main" id="{011EAE17-7831-3205-866D-14D05FDB20C9}"/>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7EABA738-F7BE-33B4-096D-0E2BCCB9C449}"/>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a:t>Click to edit</a:t>
            </a:r>
            <a:endParaRPr lang="en-US"/>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txBody>
            <a:bodyPr/>
            <a:lstStyle/>
            <a:p>
              <a:endParaRPr lang="en-GB"/>
            </a:p>
          </p:txBody>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3415830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BBEBA0"/>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BBEBA0"/>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BBEBA0"/>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13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nfer">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28A1918-E2A7-EBB9-C28A-C2CC1463B9B0}"/>
              </a:ext>
            </a:extLst>
          </p:cNvPr>
          <p:cNvSpPr txBox="1"/>
          <p:nvPr userDrawn="1"/>
        </p:nvSpPr>
        <p:spPr>
          <a:xfrm>
            <a:off x="-49023" y="159934"/>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476984" y="1062668"/>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145141" y="2087117"/>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1779998" y="1022883"/>
            <a:ext cx="8632004" cy="5182095"/>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189215" y="163775"/>
            <a:ext cx="11270751" cy="6503541"/>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494742" y="2090958"/>
            <a:ext cx="7030588" cy="3722385"/>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
            <a:extLst>
              <a:ext uri="{FF2B5EF4-FFF2-40B4-BE49-F238E27FC236}">
                <a16:creationId xmlns:a16="http://schemas.microsoft.com/office/drawing/2014/main" id="{903C65A8-96CE-A693-4CCC-87A1DE4D5E30}"/>
              </a:ext>
            </a:extLst>
          </p:cNvPr>
          <p:cNvGrpSpPr/>
          <p:nvPr userDrawn="1"/>
        </p:nvGrpSpPr>
        <p:grpSpPr>
          <a:xfrm rot="-5400000">
            <a:off x="8449493" y="3115493"/>
            <a:ext cx="6858000" cy="627015"/>
            <a:chOff x="0" y="0"/>
            <a:chExt cx="1993384" cy="182252"/>
          </a:xfrm>
        </p:grpSpPr>
        <p:sp>
          <p:nvSpPr>
            <p:cNvPr id="7" name="Freeform 3">
              <a:extLst>
                <a:ext uri="{FF2B5EF4-FFF2-40B4-BE49-F238E27FC236}">
                  <a16:creationId xmlns:a16="http://schemas.microsoft.com/office/drawing/2014/main" id="{FFD71B93-BC37-B3F1-ED2C-88138AEBC420}"/>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8" name="TextBox 4">
            <a:extLst>
              <a:ext uri="{FF2B5EF4-FFF2-40B4-BE49-F238E27FC236}">
                <a16:creationId xmlns:a16="http://schemas.microsoft.com/office/drawing/2014/main" id="{A66A6FAE-CACE-53BD-DFB0-98A6367AD30B}"/>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749691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lvl1pPr>
              <a:defRPr baseline="0">
                <a:solidFill>
                  <a:srgbClr val="65B9E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AA62C"/>
            </a:solidFill>
          </p:spPr>
          <p:txBody>
            <a:bodyPr/>
            <a:lstStyle/>
            <a:p>
              <a:endParaRPr lang="en-US" dirty="0"/>
            </a:p>
          </p:txBody>
        </p:sp>
      </p:grpSp>
      <p:pic>
        <p:nvPicPr>
          <p:cNvPr id="9" name="Picture 4" descr="Historic England logo">
            <a:extLst>
              <a:ext uri="{FF2B5EF4-FFF2-40B4-BE49-F238E27FC236}">
                <a16:creationId xmlns:a16="http://schemas.microsoft.com/office/drawing/2014/main" id="{F77E6D1A-3889-6FDB-E8F1-345B1A1444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dirty="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spTree>
    <p:extLst>
      <p:ext uri="{BB962C8B-B14F-4D97-AF65-F5344CB8AC3E}">
        <p14:creationId xmlns:p14="http://schemas.microsoft.com/office/powerpoint/2010/main" val="1368163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ow_to_use">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B657206F-0542-7E1B-A4DB-B83933E633C3}"/>
              </a:ext>
            </a:extLst>
          </p:cNvPr>
          <p:cNvSpPr>
            <a:spLocks noGrp="1"/>
          </p:cNvSpPr>
          <p:nvPr>
            <p:ph type="title"/>
          </p:nvPr>
        </p:nvSpPr>
        <p:spPr>
          <a:xfrm>
            <a:off x="410966" y="-1384129"/>
            <a:ext cx="10515600" cy="1325563"/>
          </a:xfrm>
        </p:spPr>
        <p:txBody>
          <a:bodyPr/>
          <a:lstStyle/>
          <a:p>
            <a:r>
              <a:rPr lang="en-GB" dirty="0"/>
              <a:t>Click to edit Master title style</a:t>
            </a:r>
            <a:endParaRPr lang="en-US" dirty="0"/>
          </a:p>
        </p:txBody>
      </p:sp>
      <p:sp>
        <p:nvSpPr>
          <p:cNvPr id="10" name="Picture 10">
            <a:extLst>
              <a:ext uri="{FF2B5EF4-FFF2-40B4-BE49-F238E27FC236}">
                <a16:creationId xmlns:a16="http://schemas.microsoft.com/office/drawing/2014/main" id="{51DE4B14-19BD-E99E-66DE-BE4CD269EF6B}"/>
              </a:ext>
              <a:ext uri="{C183D7F6-B498-43B3-948B-1728B52AA6E4}">
                <adec:decorative xmlns:adec="http://schemas.microsoft.com/office/drawing/2017/decorative" val="1"/>
              </a:ext>
            </a:extLst>
          </p:cNvPr>
          <p:cNvSpPr/>
          <p:nvPr/>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7AA62C"/>
          </a:solidFill>
          <a:ln w="24379" cap="flat">
            <a:noFill/>
            <a:prstDash val="solid"/>
            <a:miter/>
          </a:ln>
        </p:spPr>
        <p:txBody>
          <a:bodyPr rtlCol="0" anchor="ctr"/>
          <a:lstStyle/>
          <a:p>
            <a:endParaRPr lang="en-US"/>
          </a:p>
        </p:txBody>
      </p:sp>
      <p:sp>
        <p:nvSpPr>
          <p:cNvPr id="3" name="Text Placeholder 2">
            <a:extLst>
              <a:ext uri="{FF2B5EF4-FFF2-40B4-BE49-F238E27FC236}">
                <a16:creationId xmlns:a16="http://schemas.microsoft.com/office/drawing/2014/main" id="{407EA01B-A26C-7EE7-CECA-FFC2B3568B7B}"/>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597F32"/>
                </a:solidFill>
              </a:defRPr>
            </a:lvl1pPr>
          </a:lstStyle>
          <a:p>
            <a:pPr lvl="0"/>
            <a:r>
              <a:rPr lang="en-GB" dirty="0"/>
              <a:t>How to use this PPT</a:t>
            </a:r>
          </a:p>
        </p:txBody>
      </p:sp>
      <p:sp>
        <p:nvSpPr>
          <p:cNvPr id="6" name="Content Placeholder 2">
            <a:extLst>
              <a:ext uri="{FF2B5EF4-FFF2-40B4-BE49-F238E27FC236}">
                <a16:creationId xmlns:a16="http://schemas.microsoft.com/office/drawing/2014/main" id="{52690846-67D7-C6B4-F395-BD39C934B5A8}"/>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 Placeholder 2">
            <a:extLst>
              <a:ext uri="{FF2B5EF4-FFF2-40B4-BE49-F238E27FC236}">
                <a16:creationId xmlns:a16="http://schemas.microsoft.com/office/drawing/2014/main" id="{967AA7F8-0B4F-B611-D634-407889171FEF}"/>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8" name="Content Placeholder 2">
            <a:extLst>
              <a:ext uri="{FF2B5EF4-FFF2-40B4-BE49-F238E27FC236}">
                <a16:creationId xmlns:a16="http://schemas.microsoft.com/office/drawing/2014/main" id="{F32501BB-9EBF-561C-EF42-760BD16DFF67}"/>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805371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205462" y="334708"/>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BBEBA0"/>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chemeClr val="tx1"/>
                </a:solidFill>
              </a:defRPr>
            </a:lvl1pPr>
          </a:lstStyle>
          <a:p>
            <a:pPr lvl="0"/>
            <a:r>
              <a:rPr lang="en-GB" dirty="0"/>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BBEBA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4" name="Group 2">
            <a:extLst>
              <a:ext uri="{FF2B5EF4-FFF2-40B4-BE49-F238E27FC236}">
                <a16:creationId xmlns:a16="http://schemas.microsoft.com/office/drawing/2014/main" id="{61411962-3956-D696-848F-BA7C513EFB1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8" name="Freeform 3">
              <a:extLst>
                <a:ext uri="{FF2B5EF4-FFF2-40B4-BE49-F238E27FC236}">
                  <a16:creationId xmlns:a16="http://schemas.microsoft.com/office/drawing/2014/main" id="{8F566FB1-C51D-AFB9-A8FA-798151421F68}"/>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E142C482-3637-0380-2BF4-0EBBA3CA7A03}"/>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Teacher Notes</a:t>
            </a:r>
          </a:p>
        </p:txBody>
      </p:sp>
    </p:spTree>
    <p:extLst>
      <p:ext uri="{BB962C8B-B14F-4D97-AF65-F5344CB8AC3E}">
        <p14:creationId xmlns:p14="http://schemas.microsoft.com/office/powerpoint/2010/main" val="3936502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205462" y="334708"/>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BBEBA0"/>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chemeClr val="tx1"/>
                </a:solidFill>
              </a:defRPr>
            </a:lvl1pPr>
          </a:lstStyle>
          <a:p>
            <a:pPr lvl="0"/>
            <a:r>
              <a:rPr lang="en-GB" dirty="0"/>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1594495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lvl1pPr algn="ctr">
              <a:defRPr/>
            </a:lvl1pPr>
          </a:lstStyle>
          <a:p>
            <a:endParaRPr lang="en-US" dirty="0"/>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lvl1pPr algn="ctr">
              <a:defRPr/>
            </a:lvl1pPr>
          </a:lstStyle>
          <a:p>
            <a:endParaRPr lang="en-US" dirty="0"/>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Whole Class Activity</a:t>
            </a:r>
          </a:p>
        </p:txBody>
      </p:sp>
    </p:spTree>
    <p:extLst>
      <p:ext uri="{BB962C8B-B14F-4D97-AF65-F5344CB8AC3E}">
        <p14:creationId xmlns:p14="http://schemas.microsoft.com/office/powerpoint/2010/main" val="941694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lvl1pPr algn="ctr">
              <a:defRPr/>
            </a:lvl1pPr>
          </a:lstStyle>
          <a:p>
            <a:endParaRPr lang="en-US" dirty="0"/>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8565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02790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6" r:id="rId3"/>
    <p:sldLayoutId id="2147483691" r:id="rId4"/>
    <p:sldLayoutId id="2147483699" r:id="rId5"/>
    <p:sldLayoutId id="2147483698" r:id="rId6"/>
    <p:sldLayoutId id="2147483650" r:id="rId7"/>
    <p:sldLayoutId id="2147483702" r:id="rId8"/>
    <p:sldLayoutId id="2147483697" r:id="rId9"/>
    <p:sldLayoutId id="2147483683" r:id="rId10"/>
    <p:sldLayoutId id="2147483684" r:id="rId11"/>
    <p:sldLayoutId id="2147483701" r:id="rId12"/>
    <p:sldLayoutId id="2147483704" r:id="rId13"/>
    <p:sldLayoutId id="2147483673" r:id="rId14"/>
    <p:sldLayoutId id="2147483677" r:id="rId15"/>
    <p:sldLayoutId id="2147483679" r:id="rId16"/>
    <p:sldLayoutId id="2147483680" r:id="rId17"/>
    <p:sldLayoutId id="2147483666" r:id="rId18"/>
    <p:sldLayoutId id="2147483685" r:id="rId19"/>
    <p:sldLayoutId id="2147483700" r:id="rId20"/>
    <p:sldLayoutId id="2147483667" r:id="rId21"/>
    <p:sldLayoutId id="2147483675" r:id="rId22"/>
    <p:sldLayoutId id="2147483671" r:id="rId23"/>
    <p:sldLayoutId id="2147483703" r:id="rId24"/>
    <p:sldLayoutId id="2147483681" r:id="rId25"/>
    <p:sldLayoutId id="2147483672" r:id="rId26"/>
    <p:sldLayoutId id="2147483678" r:id="rId27"/>
    <p:sldLayoutId id="2147483664" r:id="rId28"/>
    <p:sldLayoutId id="2147483663" r:id="rId29"/>
    <p:sldLayoutId id="2147483660" r:id="rId30"/>
    <p:sldLayoutId id="2147483692" r:id="rId31"/>
    <p:sldLayoutId id="2147483682" r:id="rId32"/>
    <p:sldLayoutId id="2147483693" r:id="rId33"/>
    <p:sldLayoutId id="2147483690" r:id="rId34"/>
    <p:sldLayoutId id="2147483694" r:id="rId35"/>
    <p:sldLayoutId id="2147483695" r:id="rId36"/>
  </p:sldLayoutIdLst>
  <p:txStyles>
    <p:titleStyle>
      <a:lvl1pPr algn="l" defTabSz="914400" rtl="0" eaLnBrk="1" latinLnBrk="0" hangingPunct="1">
        <a:lnSpc>
          <a:spcPct val="90000"/>
        </a:lnSpc>
        <a:spcBef>
          <a:spcPct val="0"/>
        </a:spcBef>
        <a:buNone/>
        <a:defRPr sz="2600" b="1" i="0" kern="1200" baseline="0">
          <a:solidFill>
            <a:srgbClr val="597F3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45.jpeg"/><Relationship Id="rId18" Type="http://schemas.openxmlformats.org/officeDocument/2006/relationships/image" Target="../media/image56.png"/><Relationship Id="rId3" Type="http://schemas.openxmlformats.org/officeDocument/2006/relationships/image" Target="../media/image51.png"/><Relationship Id="rId21" Type="http://schemas.microsoft.com/office/2007/relationships/hdphoto" Target="../media/hdphoto7.wdp"/><Relationship Id="rId7" Type="http://schemas.openxmlformats.org/officeDocument/2006/relationships/image" Target="../media/image41.jpeg"/><Relationship Id="rId12" Type="http://schemas.openxmlformats.org/officeDocument/2006/relationships/image" Target="../media/image44.jpeg"/><Relationship Id="rId17" Type="http://schemas.microsoft.com/office/2007/relationships/hdphoto" Target="../media/hdphoto5.wdp"/><Relationship Id="rId2" Type="http://schemas.openxmlformats.org/officeDocument/2006/relationships/notesSlide" Target="../notesSlides/notesSlide7.xml"/><Relationship Id="rId16" Type="http://schemas.openxmlformats.org/officeDocument/2006/relationships/image" Target="../media/image55.png"/><Relationship Id="rId20" Type="http://schemas.openxmlformats.org/officeDocument/2006/relationships/image" Target="../media/image57.png"/><Relationship Id="rId1" Type="http://schemas.openxmlformats.org/officeDocument/2006/relationships/slideLayout" Target="../slideLayouts/slideLayout3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52.png"/><Relationship Id="rId15" Type="http://schemas.openxmlformats.org/officeDocument/2006/relationships/image" Target="../media/image47.jpeg"/><Relationship Id="rId10" Type="http://schemas.openxmlformats.org/officeDocument/2006/relationships/image" Target="../media/image54.png"/><Relationship Id="rId19" Type="http://schemas.microsoft.com/office/2007/relationships/hdphoto" Target="../media/hdphoto6.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46.jpeg"/><Relationship Id="rId22" Type="http://schemas.openxmlformats.org/officeDocument/2006/relationships/image" Target="../media/image5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9.sv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68.svg"/><Relationship Id="rId11" Type="http://schemas.openxmlformats.org/officeDocument/2006/relationships/image" Target="../media/image35.png"/><Relationship Id="rId5" Type="http://schemas.openxmlformats.org/officeDocument/2006/relationships/image" Target="../media/image67.png"/><Relationship Id="rId10" Type="http://schemas.openxmlformats.org/officeDocument/2006/relationships/image" Target="../media/image34.svg"/><Relationship Id="rId4" Type="http://schemas.openxmlformats.org/officeDocument/2006/relationships/image" Target="../media/image30.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0.jpg"/></Relationships>
</file>

<file path=ppt/slides/_rels/slide1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72.jpg"/></Relationships>
</file>

<file path=ppt/slides/_rels/slide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74.jpeg"/></Relationships>
</file>

<file path=ppt/slides/_rels/slide1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76.jpeg"/></Relationships>
</file>

<file path=ppt/slides/_rels/slide1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78.jpeg"/></Relationships>
</file>

<file path=ppt/slides/_rels/slide1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75.jpg"/><Relationship Id="rId12"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84.jpeg"/><Relationship Id="rId11" Type="http://schemas.openxmlformats.org/officeDocument/2006/relationships/image" Target="../media/image88.jpeg"/><Relationship Id="rId5" Type="http://schemas.openxmlformats.org/officeDocument/2006/relationships/image" Target="../media/image83.jpeg"/><Relationship Id="rId10" Type="http://schemas.openxmlformats.org/officeDocument/2006/relationships/image" Target="../media/image87.jpeg"/><Relationship Id="rId4" Type="http://schemas.openxmlformats.org/officeDocument/2006/relationships/image" Target="../media/image82.jpeg"/><Relationship Id="rId9" Type="http://schemas.openxmlformats.org/officeDocument/2006/relationships/image" Target="../media/image86.jpeg"/></Relationships>
</file>

<file path=ppt/slides/_rels/slide21.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100.jpeg"/><Relationship Id="rId3" Type="http://schemas.openxmlformats.org/officeDocument/2006/relationships/image" Target="../media/image90.png"/><Relationship Id="rId7" Type="http://schemas.openxmlformats.org/officeDocument/2006/relationships/image" Target="../media/image94.jpeg"/><Relationship Id="rId12" Type="http://schemas.openxmlformats.org/officeDocument/2006/relationships/image" Target="../media/image99.jpeg"/><Relationship Id="rId17" Type="http://schemas.openxmlformats.org/officeDocument/2006/relationships/image" Target="../media/image104.svg"/><Relationship Id="rId2" Type="http://schemas.openxmlformats.org/officeDocument/2006/relationships/notesSlide" Target="../notesSlides/notesSlide17.xml"/><Relationship Id="rId16" Type="http://schemas.openxmlformats.org/officeDocument/2006/relationships/image" Target="../media/image103.png"/><Relationship Id="rId1" Type="http://schemas.openxmlformats.org/officeDocument/2006/relationships/slideLayout" Target="../slideLayouts/slideLayout12.xml"/><Relationship Id="rId6" Type="http://schemas.openxmlformats.org/officeDocument/2006/relationships/image" Target="../media/image93.jpeg"/><Relationship Id="rId11" Type="http://schemas.openxmlformats.org/officeDocument/2006/relationships/image" Target="../media/image98.jpeg"/><Relationship Id="rId5" Type="http://schemas.openxmlformats.org/officeDocument/2006/relationships/image" Target="../media/image92.png"/><Relationship Id="rId15" Type="http://schemas.openxmlformats.org/officeDocument/2006/relationships/image" Target="../media/image102.jpeg"/><Relationship Id="rId10" Type="http://schemas.openxmlformats.org/officeDocument/2006/relationships/image" Target="../media/image97.jpeg"/><Relationship Id="rId4" Type="http://schemas.openxmlformats.org/officeDocument/2006/relationships/image" Target="../media/image91.svg"/><Relationship Id="rId9" Type="http://schemas.openxmlformats.org/officeDocument/2006/relationships/image" Target="../media/image96.jpeg"/><Relationship Id="rId14" Type="http://schemas.openxmlformats.org/officeDocument/2006/relationships/image" Target="../media/image101.png"/></Relationships>
</file>

<file path=ppt/slides/_rels/slide2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4.xml"/><Relationship Id="rId5" Type="http://schemas.openxmlformats.org/officeDocument/2006/relationships/image" Target="../media/image104.svg"/><Relationship Id="rId4" Type="http://schemas.openxmlformats.org/officeDocument/2006/relationships/image" Target="../media/image103.png"/></Relationships>
</file>

<file path=ppt/slides/_rels/slide23.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1045053069?share=copy&amp;fl=cl&amp;fe=ci" TargetMode="External"/><Relationship Id="rId2" Type="http://schemas.openxmlformats.org/officeDocument/2006/relationships/hyperlink" Target="https://vimeo.com/1045048298?share=copy&amp;fl=cl&amp;fe=ci" TargetMode="External"/><Relationship Id="rId1" Type="http://schemas.openxmlformats.org/officeDocument/2006/relationships/slideLayout" Target="../slideLayouts/slideLayout5.xml"/><Relationship Id="rId5" Type="http://schemas.openxmlformats.org/officeDocument/2006/relationships/hyperlink" Target="https://historicengland.org.uk/content/docs/education/explorer/must-farm-images-ppts/" TargetMode="External"/><Relationship Id="rId4" Type="http://schemas.openxmlformats.org/officeDocument/2006/relationships/hyperlink" Target="https://historicengland.org.uk/content/docs/education/explorer/what-is-archaeology-pp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045048298?share=copy&amp;fl=cl&amp;fe=ci"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1045053069?share=copy&amp;fl=cl&amp;fe=ci"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jp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sv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E922E2-600C-46A8-AB0D-E39D70D5B739}"/>
              </a:ext>
            </a:extLst>
          </p:cNvPr>
          <p:cNvSpPr>
            <a:spLocks noGrp="1"/>
          </p:cNvSpPr>
          <p:nvPr>
            <p:ph type="title" idx="4294967295"/>
          </p:nvPr>
        </p:nvSpPr>
        <p:spPr/>
        <p:txBody>
          <a:bodyPr>
            <a:normAutofit fontScale="90000"/>
          </a:bodyPr>
          <a:lstStyle/>
          <a:p>
            <a:r>
              <a:rPr lang="en-GB" dirty="0"/>
              <a:t>Must Farm </a:t>
            </a:r>
            <a:br>
              <a:rPr lang="en-GB" dirty="0"/>
            </a:br>
            <a:r>
              <a:rPr lang="en-GB" dirty="0"/>
              <a:t>Bronze Age Village</a:t>
            </a:r>
            <a:br>
              <a:rPr lang="en-GB" dirty="0"/>
            </a:br>
            <a:r>
              <a:rPr lang="en-GB" dirty="0"/>
              <a:t>Activity 1</a:t>
            </a:r>
            <a:br>
              <a:rPr lang="en-GB" dirty="0"/>
            </a:br>
            <a:r>
              <a:rPr lang="en-GB" dirty="0"/>
              <a:t>Rot or Not?</a:t>
            </a:r>
            <a:br>
              <a:rPr lang="en-GB" dirty="0"/>
            </a:br>
            <a:endParaRPr lang="en-GB" dirty="0"/>
          </a:p>
        </p:txBody>
      </p:sp>
      <p:sp>
        <p:nvSpPr>
          <p:cNvPr id="5" name="Subtitle 4">
            <a:extLst>
              <a:ext uri="{FF2B5EF4-FFF2-40B4-BE49-F238E27FC236}">
                <a16:creationId xmlns:a16="http://schemas.microsoft.com/office/drawing/2014/main" id="{2A022761-36FA-9574-BE5B-D0415F4D7CCA}"/>
              </a:ext>
            </a:extLst>
          </p:cNvPr>
          <p:cNvSpPr>
            <a:spLocks noGrp="1"/>
          </p:cNvSpPr>
          <p:nvPr>
            <p:ph type="subTitle" idx="1"/>
          </p:nvPr>
        </p:nvSpPr>
        <p:spPr/>
        <p:txBody>
          <a:bodyPr/>
          <a:lstStyle/>
          <a:p>
            <a:pPr>
              <a:spcBef>
                <a:spcPts val="0"/>
              </a:spcBef>
            </a:pPr>
            <a:r>
              <a:rPr lang="en-GB" sz="2300" b="0" dirty="0"/>
              <a:t>Must Farm </a:t>
            </a:r>
          </a:p>
          <a:p>
            <a:pPr>
              <a:spcBef>
                <a:spcPts val="0"/>
              </a:spcBef>
            </a:pPr>
            <a:r>
              <a:rPr lang="en-GB" sz="2300" b="0" dirty="0"/>
              <a:t>Bronze Age Village</a:t>
            </a:r>
          </a:p>
          <a:p>
            <a:pPr>
              <a:spcBef>
                <a:spcPts val="0"/>
              </a:spcBef>
            </a:pPr>
            <a:r>
              <a:rPr lang="en-GB" sz="2300" b="0" dirty="0"/>
              <a:t>Activity 1: Rot or Not?</a:t>
            </a:r>
          </a:p>
          <a:p>
            <a:pPr>
              <a:spcBef>
                <a:spcPts val="0"/>
              </a:spcBef>
            </a:pPr>
            <a:r>
              <a:rPr lang="en-GB" sz="2300" b="0" dirty="0"/>
              <a:t>Why is the Must Farm Bronze Age Village a remarkable archaeological  site?</a:t>
            </a:r>
          </a:p>
          <a:p>
            <a:endParaRPr lang="en-GB" sz="2300" b="0" dirty="0"/>
          </a:p>
        </p:txBody>
      </p:sp>
      <p:pic>
        <p:nvPicPr>
          <p:cNvPr id="6" name="Picture Placeholder 5" descr="An archaeologist excavating a wooden wheel from the mud at the site of must farm bronze age village&#10;">
            <a:extLst>
              <a:ext uri="{FF2B5EF4-FFF2-40B4-BE49-F238E27FC236}">
                <a16:creationId xmlns:a16="http://schemas.microsoft.com/office/drawing/2014/main" id="{7F1D13C2-978D-3E48-8C44-29BCD4ADA89B}"/>
              </a:ext>
            </a:extLst>
          </p:cNvPr>
          <p:cNvPicPr>
            <a:picLocks noGrp="1" noChangeAspect="1"/>
          </p:cNvPicPr>
          <p:nvPr>
            <p:ph type="pic" sz="quarter" idx="10"/>
          </p:nvPr>
        </p:nvPicPr>
        <p:blipFill>
          <a:blip r:embed="rId3"/>
          <a:srcRect l="10760" r="10760"/>
          <a:stretch>
            <a:fillRect/>
          </a:stretch>
        </p:blipFill>
        <p:spPr/>
      </p:pic>
    </p:spTree>
    <p:extLst>
      <p:ext uri="{BB962C8B-B14F-4D97-AF65-F5344CB8AC3E}">
        <p14:creationId xmlns:p14="http://schemas.microsoft.com/office/powerpoint/2010/main" val="373500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A320E-C6F4-E0F9-03CE-971172D776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22D7D07-4A49-C297-3318-10DDDE6EBB6D}"/>
              </a:ext>
            </a:extLst>
          </p:cNvPr>
          <p:cNvSpPr>
            <a:spLocks noGrp="1"/>
          </p:cNvSpPr>
          <p:nvPr>
            <p:ph type="title"/>
          </p:nvPr>
        </p:nvSpPr>
        <p:spPr/>
        <p:txBody>
          <a:bodyPr>
            <a:noAutofit/>
          </a:bodyPr>
          <a:lstStyle/>
          <a:p>
            <a:r>
              <a:rPr lang="en-GB" sz="2400" dirty="0"/>
              <a:t>Imagine you are excavating a typical archaeological site in Britain</a:t>
            </a:r>
            <a:br>
              <a:rPr lang="en-GB" sz="2400" dirty="0"/>
            </a:br>
            <a:r>
              <a:rPr lang="en-GB" sz="2400" dirty="0"/>
              <a:t>Do you think these artefacts would Rot or Not?</a:t>
            </a:r>
            <a:r>
              <a:rPr lang="en-GB" sz="2400" dirty="0">
                <a:solidFill>
                  <a:schemeClr val="bg1"/>
                </a:solidFill>
              </a:rPr>
              <a:t> a</a:t>
            </a:r>
          </a:p>
        </p:txBody>
      </p:sp>
      <p:grpSp>
        <p:nvGrpSpPr>
          <p:cNvPr id="4" name="Group 3" descr="images representing different types of archaeological artefacts by materials - pottery, metal, flint, bones, wood, food, fabric, leather">
            <a:extLst>
              <a:ext uri="{FF2B5EF4-FFF2-40B4-BE49-F238E27FC236}">
                <a16:creationId xmlns:a16="http://schemas.microsoft.com/office/drawing/2014/main" id="{9F9DC58A-6B5C-3BEC-E782-29EA3A622727}"/>
              </a:ext>
            </a:extLst>
          </p:cNvPr>
          <p:cNvGrpSpPr/>
          <p:nvPr/>
        </p:nvGrpSpPr>
        <p:grpSpPr>
          <a:xfrm>
            <a:off x="176270" y="1169940"/>
            <a:ext cx="10812143" cy="5363327"/>
            <a:chOff x="176270" y="1169940"/>
            <a:chExt cx="10812143" cy="5363327"/>
          </a:xfrm>
        </p:grpSpPr>
        <p:grpSp>
          <p:nvGrpSpPr>
            <p:cNvPr id="15" name="Group 14" descr="Leather boots with fringe">
              <a:extLst>
                <a:ext uri="{FF2B5EF4-FFF2-40B4-BE49-F238E27FC236}">
                  <a16:creationId xmlns:a16="http://schemas.microsoft.com/office/drawing/2014/main" id="{1588A49C-9C7B-45D4-7DC8-3C1EF81E0E9F}"/>
                </a:ext>
              </a:extLst>
            </p:cNvPr>
            <p:cNvGrpSpPr/>
            <p:nvPr/>
          </p:nvGrpSpPr>
          <p:grpSpPr>
            <a:xfrm>
              <a:off x="176270" y="1169940"/>
              <a:ext cx="3016220" cy="1755552"/>
              <a:chOff x="47789" y="1243326"/>
              <a:chExt cx="3389688" cy="1962076"/>
            </a:xfrm>
          </p:grpSpPr>
          <p:pic>
            <p:nvPicPr>
              <p:cNvPr id="10" name="Picture 9" descr="A group of clay vases">
                <a:extLst>
                  <a:ext uri="{FF2B5EF4-FFF2-40B4-BE49-F238E27FC236}">
                    <a16:creationId xmlns:a16="http://schemas.microsoft.com/office/drawing/2014/main" id="{54C04890-6E02-9BA6-EC1B-33289AB1A9E7}"/>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624882" y="1330339"/>
                <a:ext cx="2812595" cy="1875063"/>
              </a:xfrm>
              <a:prstGeom prst="rect">
                <a:avLst/>
              </a:prstGeom>
              <a:ln>
                <a:solidFill>
                  <a:schemeClr val="tx1"/>
                </a:solidFill>
              </a:ln>
            </p:spPr>
          </p:pic>
          <p:sp>
            <p:nvSpPr>
              <p:cNvPr id="13" name="TextBox 12">
                <a:extLst>
                  <a:ext uri="{FF2B5EF4-FFF2-40B4-BE49-F238E27FC236}">
                    <a16:creationId xmlns:a16="http://schemas.microsoft.com/office/drawing/2014/main" id="{8A1CDE8B-B5AE-1A9F-FEB6-BDA1AE972A9C}"/>
                  </a:ext>
                </a:extLst>
              </p:cNvPr>
              <p:cNvSpPr txBox="1"/>
              <p:nvPr/>
            </p:nvSpPr>
            <p:spPr>
              <a:xfrm>
                <a:off x="47789" y="1243326"/>
                <a:ext cx="2812594" cy="599144"/>
              </a:xfrm>
              <a:prstGeom prst="rect">
                <a:avLst/>
              </a:prstGeom>
              <a:noFill/>
            </p:spPr>
            <p:txBody>
              <a:bodyPr wrap="square" rtlCol="0">
                <a:spAutoFit/>
              </a:bodyPr>
              <a:lstStyle/>
              <a:p>
                <a:pPr algn="ctr"/>
                <a:r>
                  <a:rPr lang="en-GB" sz="2800" b="1" dirty="0">
                    <a:solidFill>
                      <a:schemeClr val="bg1"/>
                    </a:solidFill>
                  </a:rPr>
                  <a:t>Pottery</a:t>
                </a:r>
              </a:p>
            </p:txBody>
          </p:sp>
        </p:grpSp>
        <p:grpSp>
          <p:nvGrpSpPr>
            <p:cNvPr id="21" name="Group 20" descr="pottery vessels and black writing">
              <a:extLst>
                <a:ext uri="{FF2B5EF4-FFF2-40B4-BE49-F238E27FC236}">
                  <a16:creationId xmlns:a16="http://schemas.microsoft.com/office/drawing/2014/main" id="{D5C012AB-0239-4E45-2C6F-3A72C37A9836}"/>
                </a:ext>
              </a:extLst>
            </p:cNvPr>
            <p:cNvGrpSpPr/>
            <p:nvPr/>
          </p:nvGrpSpPr>
          <p:grpSpPr>
            <a:xfrm>
              <a:off x="4644954" y="1318408"/>
              <a:ext cx="3053678" cy="1638742"/>
              <a:chOff x="4025529" y="1314967"/>
              <a:chExt cx="3162632" cy="1905805"/>
            </a:xfrm>
          </p:grpSpPr>
          <p:pic>
            <p:nvPicPr>
              <p:cNvPr id="19" name="Picture 18" descr="Close-up of a chain link">
                <a:extLst>
                  <a:ext uri="{FF2B5EF4-FFF2-40B4-BE49-F238E27FC236}">
                    <a16:creationId xmlns:a16="http://schemas.microsoft.com/office/drawing/2014/main" id="{423AD108-89FB-63E3-2419-4F2AD1FD9520}"/>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4025529" y="1314967"/>
                <a:ext cx="2559020" cy="1905805"/>
              </a:xfrm>
              <a:prstGeom prst="rect">
                <a:avLst/>
              </a:prstGeom>
              <a:ln>
                <a:solidFill>
                  <a:schemeClr val="tx1"/>
                </a:solidFill>
              </a:ln>
            </p:spPr>
          </p:pic>
          <p:sp>
            <p:nvSpPr>
              <p:cNvPr id="20" name="TextBox 19">
                <a:extLst>
                  <a:ext uri="{FF2B5EF4-FFF2-40B4-BE49-F238E27FC236}">
                    <a16:creationId xmlns:a16="http://schemas.microsoft.com/office/drawing/2014/main" id="{0D31E176-7387-77B7-E4B2-3FD2C6DADD43}"/>
                  </a:ext>
                </a:extLst>
              </p:cNvPr>
              <p:cNvSpPr txBox="1"/>
              <p:nvPr/>
            </p:nvSpPr>
            <p:spPr>
              <a:xfrm>
                <a:off x="4629141" y="2546788"/>
                <a:ext cx="2559020" cy="608488"/>
              </a:xfrm>
              <a:prstGeom prst="rect">
                <a:avLst/>
              </a:prstGeom>
              <a:noFill/>
            </p:spPr>
            <p:txBody>
              <a:bodyPr wrap="square" rtlCol="0">
                <a:spAutoFit/>
              </a:bodyPr>
              <a:lstStyle/>
              <a:p>
                <a:pPr algn="ctr"/>
                <a:r>
                  <a:rPr lang="en-GB" sz="2800" b="1" dirty="0"/>
                  <a:t>Metal</a:t>
                </a:r>
              </a:p>
            </p:txBody>
          </p:sp>
        </p:grpSp>
        <p:grpSp>
          <p:nvGrpSpPr>
            <p:cNvPr id="38" name="Group 37" descr="flint arrowhead and white label">
              <a:extLst>
                <a:ext uri="{FF2B5EF4-FFF2-40B4-BE49-F238E27FC236}">
                  <a16:creationId xmlns:a16="http://schemas.microsoft.com/office/drawing/2014/main" id="{BD65502F-FC73-DEF9-1A2D-F02A25CAAE72}"/>
                </a:ext>
              </a:extLst>
            </p:cNvPr>
            <p:cNvGrpSpPr/>
            <p:nvPr/>
          </p:nvGrpSpPr>
          <p:grpSpPr>
            <a:xfrm>
              <a:off x="8502710" y="1326051"/>
              <a:ext cx="2485703" cy="1637454"/>
              <a:chOff x="624521" y="1313359"/>
              <a:chExt cx="2485703" cy="1637454"/>
            </a:xfrm>
          </p:grpSpPr>
          <p:pic>
            <p:nvPicPr>
              <p:cNvPr id="26" name="Picture 25" descr="A close-up of a stone arrowhead">
                <a:extLst>
                  <a:ext uri="{FF2B5EF4-FFF2-40B4-BE49-F238E27FC236}">
                    <a16:creationId xmlns:a16="http://schemas.microsoft.com/office/drawing/2014/main" id="{70A1C6EA-31A7-E9C2-B721-E7B3F22371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1044831" y="893049"/>
                <a:ext cx="1637454" cy="2478073"/>
              </a:xfrm>
              <a:prstGeom prst="rect">
                <a:avLst/>
              </a:prstGeom>
            </p:spPr>
          </p:pic>
          <p:sp>
            <p:nvSpPr>
              <p:cNvPr id="23" name="TextBox 22">
                <a:extLst>
                  <a:ext uri="{FF2B5EF4-FFF2-40B4-BE49-F238E27FC236}">
                    <a16:creationId xmlns:a16="http://schemas.microsoft.com/office/drawing/2014/main" id="{396DC563-1D8D-0709-14BC-2B4275AD3709}"/>
                  </a:ext>
                </a:extLst>
              </p:cNvPr>
              <p:cNvSpPr txBox="1"/>
              <p:nvPr/>
            </p:nvSpPr>
            <p:spPr>
              <a:xfrm>
                <a:off x="2070042" y="1322779"/>
                <a:ext cx="1040182" cy="523220"/>
              </a:xfrm>
              <a:prstGeom prst="rect">
                <a:avLst/>
              </a:prstGeom>
              <a:noFill/>
            </p:spPr>
            <p:txBody>
              <a:bodyPr wrap="square" rtlCol="0">
                <a:spAutoFit/>
              </a:bodyPr>
              <a:lstStyle/>
              <a:p>
                <a:pPr algn="ctr"/>
                <a:r>
                  <a:rPr lang="en-GB" sz="2800" b="1" dirty="0">
                    <a:solidFill>
                      <a:schemeClr val="bg1"/>
                    </a:solidFill>
                  </a:rPr>
                  <a:t>Flint</a:t>
                </a:r>
              </a:p>
            </p:txBody>
          </p:sp>
        </p:grpSp>
        <p:grpSp>
          <p:nvGrpSpPr>
            <p:cNvPr id="46" name="Group 45" descr="some animal bones and label">
              <a:extLst>
                <a:ext uri="{FF2B5EF4-FFF2-40B4-BE49-F238E27FC236}">
                  <a16:creationId xmlns:a16="http://schemas.microsoft.com/office/drawing/2014/main" id="{6BB9A169-1DFC-944F-B719-98D437F65DB3}"/>
                </a:ext>
              </a:extLst>
            </p:cNvPr>
            <p:cNvGrpSpPr/>
            <p:nvPr/>
          </p:nvGrpSpPr>
          <p:grpSpPr>
            <a:xfrm>
              <a:off x="3018421" y="3059318"/>
              <a:ext cx="2504187" cy="1637455"/>
              <a:chOff x="2384197" y="3841521"/>
              <a:chExt cx="2504187" cy="1637455"/>
            </a:xfrm>
          </p:grpSpPr>
          <p:pic>
            <p:nvPicPr>
              <p:cNvPr id="44" name="Picture 43" descr="A group of bones with black text">
                <a:extLst>
                  <a:ext uri="{FF2B5EF4-FFF2-40B4-BE49-F238E27FC236}">
                    <a16:creationId xmlns:a16="http://schemas.microsoft.com/office/drawing/2014/main" id="{882D26AF-BB0E-6FD0-9FCC-DABE3987CE61}"/>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a:fillRect/>
              </a:stretch>
            </p:blipFill>
            <p:spPr>
              <a:xfrm>
                <a:off x="2410310" y="3841521"/>
                <a:ext cx="2478074" cy="1637455"/>
              </a:xfrm>
              <a:prstGeom prst="rect">
                <a:avLst/>
              </a:prstGeom>
            </p:spPr>
          </p:pic>
          <p:sp>
            <p:nvSpPr>
              <p:cNvPr id="45" name="TextBox 44">
                <a:extLst>
                  <a:ext uri="{FF2B5EF4-FFF2-40B4-BE49-F238E27FC236}">
                    <a16:creationId xmlns:a16="http://schemas.microsoft.com/office/drawing/2014/main" id="{4AEF6E52-BE92-0BA9-6AC8-8680B3BF37B3}"/>
                  </a:ext>
                </a:extLst>
              </p:cNvPr>
              <p:cNvSpPr txBox="1"/>
              <p:nvPr/>
            </p:nvSpPr>
            <p:spPr>
              <a:xfrm>
                <a:off x="2384197" y="3860123"/>
                <a:ext cx="2463235" cy="523220"/>
              </a:xfrm>
              <a:prstGeom prst="rect">
                <a:avLst/>
              </a:prstGeom>
              <a:noFill/>
            </p:spPr>
            <p:txBody>
              <a:bodyPr wrap="square" rtlCol="0">
                <a:spAutoFit/>
              </a:bodyPr>
              <a:lstStyle/>
              <a:p>
                <a:pPr algn="ctr"/>
                <a:r>
                  <a:rPr lang="en-GB" sz="2800" b="1" dirty="0">
                    <a:solidFill>
                      <a:schemeClr val="bg1"/>
                    </a:solidFill>
                  </a:rPr>
                  <a:t>Bones</a:t>
                </a:r>
              </a:p>
            </p:txBody>
          </p:sp>
        </p:grpSp>
        <p:grpSp>
          <p:nvGrpSpPr>
            <p:cNvPr id="42" name="Group 41" descr="a set of wooden spoons and label">
              <a:extLst>
                <a:ext uri="{FF2B5EF4-FFF2-40B4-BE49-F238E27FC236}">
                  <a16:creationId xmlns:a16="http://schemas.microsoft.com/office/drawing/2014/main" id="{D239A7CD-73D3-3DFB-26E7-1F86CB5C4BED}"/>
                </a:ext>
              </a:extLst>
            </p:cNvPr>
            <p:cNvGrpSpPr/>
            <p:nvPr/>
          </p:nvGrpSpPr>
          <p:grpSpPr>
            <a:xfrm>
              <a:off x="6378765" y="3066552"/>
              <a:ext cx="2790305" cy="1731302"/>
              <a:chOff x="6065985" y="3479711"/>
              <a:chExt cx="2790305" cy="1731302"/>
            </a:xfrm>
          </p:grpSpPr>
          <p:pic>
            <p:nvPicPr>
              <p:cNvPr id="41" name="Picture 40" descr="A row of wooden spoons">
                <a:extLst>
                  <a:ext uri="{FF2B5EF4-FFF2-40B4-BE49-F238E27FC236}">
                    <a16:creationId xmlns:a16="http://schemas.microsoft.com/office/drawing/2014/main" id="{3F0B5F62-20BB-40DF-56EE-C2715B6BE11F}"/>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6416854" y="3479711"/>
                <a:ext cx="2439436" cy="1676743"/>
              </a:xfrm>
              <a:prstGeom prst="rect">
                <a:avLst/>
              </a:prstGeom>
            </p:spPr>
          </p:pic>
          <p:sp>
            <p:nvSpPr>
              <p:cNvPr id="28" name="TextBox 27">
                <a:extLst>
                  <a:ext uri="{FF2B5EF4-FFF2-40B4-BE49-F238E27FC236}">
                    <a16:creationId xmlns:a16="http://schemas.microsoft.com/office/drawing/2014/main" id="{DA7C1DB6-0562-4333-7886-B1AC66A250C4}"/>
                  </a:ext>
                </a:extLst>
              </p:cNvPr>
              <p:cNvSpPr txBox="1"/>
              <p:nvPr/>
            </p:nvSpPr>
            <p:spPr>
              <a:xfrm>
                <a:off x="6065985" y="4687793"/>
                <a:ext cx="2021511" cy="523220"/>
              </a:xfrm>
              <a:prstGeom prst="rect">
                <a:avLst/>
              </a:prstGeom>
              <a:noFill/>
            </p:spPr>
            <p:txBody>
              <a:bodyPr wrap="square" rtlCol="0">
                <a:spAutoFit/>
              </a:bodyPr>
              <a:lstStyle/>
              <a:p>
                <a:pPr algn="ctr"/>
                <a:r>
                  <a:rPr lang="en-GB" sz="2800" b="1" dirty="0">
                    <a:solidFill>
                      <a:schemeClr val="bg1"/>
                    </a:solidFill>
                  </a:rPr>
                  <a:t>Wood</a:t>
                </a:r>
              </a:p>
            </p:txBody>
          </p:sp>
        </p:grpSp>
        <p:grpSp>
          <p:nvGrpSpPr>
            <p:cNvPr id="57" name="Group 56" descr="bread, fruit and vegetables, meat and eggs">
              <a:extLst>
                <a:ext uri="{FF2B5EF4-FFF2-40B4-BE49-F238E27FC236}">
                  <a16:creationId xmlns:a16="http://schemas.microsoft.com/office/drawing/2014/main" id="{E83F9B54-9CEA-A2A0-793D-65A47151D450}"/>
                </a:ext>
              </a:extLst>
            </p:cNvPr>
            <p:cNvGrpSpPr/>
            <p:nvPr/>
          </p:nvGrpSpPr>
          <p:grpSpPr>
            <a:xfrm>
              <a:off x="726341" y="4901237"/>
              <a:ext cx="2600425" cy="1596405"/>
              <a:chOff x="411548" y="4560939"/>
              <a:chExt cx="2434877" cy="1574374"/>
            </a:xfrm>
          </p:grpSpPr>
          <p:pic>
            <p:nvPicPr>
              <p:cNvPr id="48" name="Picture 47" descr="A loaf of bread on a cloth">
                <a:extLst>
                  <a:ext uri="{FF2B5EF4-FFF2-40B4-BE49-F238E27FC236}">
                    <a16:creationId xmlns:a16="http://schemas.microsoft.com/office/drawing/2014/main" id="{388E52A4-009B-6CF7-5130-342B6583D8AC}"/>
                  </a:ext>
                </a:extLst>
              </p:cNvPr>
              <p:cNvPicPr>
                <a:picLocks noChangeAspect="1"/>
              </p:cNvPicPr>
              <p:nvPr/>
            </p:nvPicPr>
            <p:blipFill>
              <a:blip r:embed="rId12" cstate="screen">
                <a:grayscl/>
                <a:extLst>
                  <a:ext uri="{28A0092B-C50C-407E-A947-70E740481C1C}">
                    <a14:useLocalDpi xmlns:a14="http://schemas.microsoft.com/office/drawing/2010/main"/>
                  </a:ext>
                </a:extLst>
              </a:blip>
              <a:stretch>
                <a:fillRect/>
              </a:stretch>
            </p:blipFill>
            <p:spPr>
              <a:xfrm>
                <a:off x="442552" y="4560939"/>
                <a:ext cx="1227707" cy="818470"/>
              </a:xfrm>
              <a:prstGeom prst="rect">
                <a:avLst/>
              </a:prstGeom>
            </p:spPr>
          </p:pic>
          <p:pic>
            <p:nvPicPr>
              <p:cNvPr id="50" name="Picture 49" descr="A group of different colored fruits and vegetables">
                <a:extLst>
                  <a:ext uri="{FF2B5EF4-FFF2-40B4-BE49-F238E27FC236}">
                    <a16:creationId xmlns:a16="http://schemas.microsoft.com/office/drawing/2014/main" id="{0626234B-C809-8AD9-695C-06162449BA21}"/>
                  </a:ext>
                </a:extLst>
              </p:cNvPr>
              <p:cNvPicPr>
                <a:picLocks noChangeAspect="1"/>
              </p:cNvPicPr>
              <p:nvPr/>
            </p:nvPicPr>
            <p:blipFill>
              <a:blip r:embed="rId13" cstate="screen">
                <a:grayscl/>
                <a:extLst>
                  <a:ext uri="{28A0092B-C50C-407E-A947-70E740481C1C}">
                    <a14:useLocalDpi xmlns:a14="http://schemas.microsoft.com/office/drawing/2010/main"/>
                  </a:ext>
                </a:extLst>
              </a:blip>
              <a:stretch>
                <a:fillRect/>
              </a:stretch>
            </p:blipFill>
            <p:spPr>
              <a:xfrm>
                <a:off x="1636411" y="4560939"/>
                <a:ext cx="1192320" cy="795349"/>
              </a:xfrm>
              <a:prstGeom prst="rect">
                <a:avLst/>
              </a:prstGeom>
            </p:spPr>
          </p:pic>
          <p:pic>
            <p:nvPicPr>
              <p:cNvPr id="52" name="Picture 51" descr="A group of meat on a cutting board">
                <a:extLst>
                  <a:ext uri="{FF2B5EF4-FFF2-40B4-BE49-F238E27FC236}">
                    <a16:creationId xmlns:a16="http://schemas.microsoft.com/office/drawing/2014/main" id="{5EEE08E5-04BC-9C53-CA17-FB5CA63AD176}"/>
                  </a:ext>
                </a:extLst>
              </p:cNvPr>
              <p:cNvPicPr>
                <a:picLocks noChangeAspect="1"/>
              </p:cNvPicPr>
              <p:nvPr/>
            </p:nvPicPr>
            <p:blipFill>
              <a:blip r:embed="rId14" cstate="screen">
                <a:grayscl/>
                <a:extLst>
                  <a:ext uri="{28A0092B-C50C-407E-A947-70E740481C1C}">
                    <a14:useLocalDpi xmlns:a14="http://schemas.microsoft.com/office/drawing/2010/main"/>
                  </a:ext>
                </a:extLst>
              </a:blip>
              <a:srcRect/>
              <a:stretch>
                <a:fillRect/>
              </a:stretch>
            </p:blipFill>
            <p:spPr>
              <a:xfrm>
                <a:off x="1618719" y="5325703"/>
                <a:ext cx="1227706" cy="803635"/>
              </a:xfrm>
              <a:prstGeom prst="rect">
                <a:avLst/>
              </a:prstGeom>
            </p:spPr>
          </p:pic>
          <p:pic>
            <p:nvPicPr>
              <p:cNvPr id="56" name="Picture 55" descr="A bowl of eggs and a bottle of milk">
                <a:extLst>
                  <a:ext uri="{FF2B5EF4-FFF2-40B4-BE49-F238E27FC236}">
                    <a16:creationId xmlns:a16="http://schemas.microsoft.com/office/drawing/2014/main" id="{2DB10276-01AA-D2B8-CC48-5504C8035DE7}"/>
                  </a:ext>
                </a:extLst>
              </p:cNvPr>
              <p:cNvPicPr>
                <a:picLocks noChangeAspect="1"/>
              </p:cNvPicPr>
              <p:nvPr/>
            </p:nvPicPr>
            <p:blipFill>
              <a:blip r:embed="rId15" cstate="screen">
                <a:grayscl/>
                <a:extLst>
                  <a:ext uri="{28A0092B-C50C-407E-A947-70E740481C1C}">
                    <a14:useLocalDpi xmlns:a14="http://schemas.microsoft.com/office/drawing/2010/main"/>
                  </a:ext>
                </a:extLst>
              </a:blip>
              <a:srcRect/>
              <a:stretch>
                <a:fillRect/>
              </a:stretch>
            </p:blipFill>
            <p:spPr>
              <a:xfrm>
                <a:off x="411548" y="5352862"/>
                <a:ext cx="1207169" cy="782451"/>
              </a:xfrm>
              <a:prstGeom prst="rect">
                <a:avLst/>
              </a:prstGeom>
            </p:spPr>
          </p:pic>
          <p:sp>
            <p:nvSpPr>
              <p:cNvPr id="32" name="TextBox 31">
                <a:extLst>
                  <a:ext uri="{FF2B5EF4-FFF2-40B4-BE49-F238E27FC236}">
                    <a16:creationId xmlns:a16="http://schemas.microsoft.com/office/drawing/2014/main" id="{E6AF7FFD-B851-F130-9863-D9E3A864FE05}"/>
                  </a:ext>
                </a:extLst>
              </p:cNvPr>
              <p:cNvSpPr txBox="1"/>
              <p:nvPr/>
            </p:nvSpPr>
            <p:spPr>
              <a:xfrm>
                <a:off x="461905" y="5260124"/>
                <a:ext cx="1042199" cy="523220"/>
              </a:xfrm>
              <a:prstGeom prst="rect">
                <a:avLst/>
              </a:prstGeom>
              <a:noFill/>
            </p:spPr>
            <p:txBody>
              <a:bodyPr wrap="square" rtlCol="0">
                <a:spAutoFit/>
              </a:bodyPr>
              <a:lstStyle/>
              <a:p>
                <a:pPr algn="ctr"/>
                <a:r>
                  <a:rPr lang="en-GB" sz="2800" b="1" dirty="0"/>
                  <a:t>Food</a:t>
                </a:r>
              </a:p>
            </p:txBody>
          </p:sp>
        </p:grpSp>
        <p:pic>
          <p:nvPicPr>
            <p:cNvPr id="59" name="Picture 58" descr="A person holding a stack of fabric&#10;&#10;">
              <a:extLst>
                <a:ext uri="{FF2B5EF4-FFF2-40B4-BE49-F238E27FC236}">
                  <a16:creationId xmlns:a16="http://schemas.microsoft.com/office/drawing/2014/main" id="{012C3E00-354C-2E50-8548-CA36FC8DD808}"/>
                </a:ext>
              </a:extLst>
            </p:cNvPr>
            <p:cNvPicPr>
              <a:picLocks noChangeAspect="1"/>
            </p:cNvPicPr>
            <p:nvPr/>
          </p:nvPicPr>
          <p:blipFill>
            <a:blip r:embed="rId16" cstate="screen">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a:fillRect/>
            </a:stretch>
          </p:blipFill>
          <p:spPr>
            <a:xfrm>
              <a:off x="4582899" y="4923494"/>
              <a:ext cx="2518947" cy="1577336"/>
            </a:xfrm>
            <a:prstGeom prst="rect">
              <a:avLst/>
            </a:prstGeom>
          </p:spPr>
        </p:pic>
        <p:sp>
          <p:nvSpPr>
            <p:cNvPr id="30" name="TextBox 29">
              <a:extLst>
                <a:ext uri="{FF2B5EF4-FFF2-40B4-BE49-F238E27FC236}">
                  <a16:creationId xmlns:a16="http://schemas.microsoft.com/office/drawing/2014/main" id="{9681B323-BBEC-23B7-FA41-9C684E63B191}"/>
                </a:ext>
              </a:extLst>
            </p:cNvPr>
            <p:cNvSpPr txBox="1"/>
            <p:nvPr/>
          </p:nvSpPr>
          <p:spPr>
            <a:xfrm>
              <a:off x="4607281" y="5923722"/>
              <a:ext cx="2451984" cy="523220"/>
            </a:xfrm>
            <a:prstGeom prst="rect">
              <a:avLst/>
            </a:prstGeom>
            <a:noFill/>
          </p:spPr>
          <p:txBody>
            <a:bodyPr wrap="square" rtlCol="0">
              <a:spAutoFit/>
            </a:bodyPr>
            <a:lstStyle/>
            <a:p>
              <a:pPr algn="ctr"/>
              <a:r>
                <a:rPr lang="en-GB" sz="2800" b="1" dirty="0">
                  <a:solidFill>
                    <a:schemeClr val="bg1"/>
                  </a:solidFill>
                </a:rPr>
                <a:t>Fabric</a:t>
              </a:r>
            </a:p>
          </p:txBody>
        </p:sp>
        <p:grpSp>
          <p:nvGrpSpPr>
            <p:cNvPr id="1025" name="Group 1024" descr="a pair of leather boots and label">
              <a:extLst>
                <a:ext uri="{FF2B5EF4-FFF2-40B4-BE49-F238E27FC236}">
                  <a16:creationId xmlns:a16="http://schemas.microsoft.com/office/drawing/2014/main" id="{A1AF8567-D9C1-1E50-383D-55A1A0DC3DA8}"/>
                </a:ext>
              </a:extLst>
            </p:cNvPr>
            <p:cNvGrpSpPr/>
            <p:nvPr/>
          </p:nvGrpSpPr>
          <p:grpSpPr>
            <a:xfrm>
              <a:off x="7884782" y="4984524"/>
              <a:ext cx="3103631" cy="1548743"/>
              <a:chOff x="8042884" y="5152623"/>
              <a:chExt cx="3103631" cy="1548743"/>
            </a:xfrm>
          </p:grpSpPr>
          <p:pic>
            <p:nvPicPr>
              <p:cNvPr id="1024" name="Picture 1023" descr="Woman and child looking over shoulders">
                <a:extLst>
                  <a:ext uri="{FF2B5EF4-FFF2-40B4-BE49-F238E27FC236}">
                    <a16:creationId xmlns:a16="http://schemas.microsoft.com/office/drawing/2014/main" id="{0C0A4577-845A-7726-D851-32B73B9326FB}"/>
                  </a:ext>
                </a:extLst>
              </p:cNvPr>
              <p:cNvPicPr>
                <a:picLocks noChangeAspect="1"/>
              </p:cNvPicPr>
              <p:nvPr/>
            </p:nvPicPr>
            <p:blipFill>
              <a:blip r:embed="rId18" cstate="screen">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a:stretch>
                <a:fillRect/>
              </a:stretch>
            </p:blipFill>
            <p:spPr>
              <a:xfrm>
                <a:off x="8042884" y="5152623"/>
                <a:ext cx="3103631" cy="1528207"/>
              </a:xfrm>
              <a:prstGeom prst="rect">
                <a:avLst/>
              </a:prstGeom>
            </p:spPr>
          </p:pic>
          <p:sp>
            <p:nvSpPr>
              <p:cNvPr id="29" name="TextBox 28">
                <a:extLst>
                  <a:ext uri="{FF2B5EF4-FFF2-40B4-BE49-F238E27FC236}">
                    <a16:creationId xmlns:a16="http://schemas.microsoft.com/office/drawing/2014/main" id="{968CC7AB-F981-91DF-F0A5-0E749EA71306}"/>
                  </a:ext>
                </a:extLst>
              </p:cNvPr>
              <p:cNvSpPr txBox="1"/>
              <p:nvPr/>
            </p:nvSpPr>
            <p:spPr>
              <a:xfrm>
                <a:off x="8325487" y="6178146"/>
                <a:ext cx="2812595" cy="523220"/>
              </a:xfrm>
              <a:prstGeom prst="rect">
                <a:avLst/>
              </a:prstGeom>
              <a:noFill/>
            </p:spPr>
            <p:txBody>
              <a:bodyPr wrap="square" rtlCol="0">
                <a:spAutoFit/>
              </a:bodyPr>
              <a:lstStyle/>
              <a:p>
                <a:pPr algn="ctr"/>
                <a:r>
                  <a:rPr lang="en-GB" sz="2800" b="1" dirty="0"/>
                  <a:t>Leather</a:t>
                </a:r>
              </a:p>
            </p:txBody>
          </p:sp>
        </p:grpSp>
      </p:grpSp>
      <p:pic>
        <p:nvPicPr>
          <p:cNvPr id="1027" name="Picture 1026">
            <a:extLst>
              <a:ext uri="{FF2B5EF4-FFF2-40B4-BE49-F238E27FC236}">
                <a16:creationId xmlns:a16="http://schemas.microsoft.com/office/drawing/2014/main" id="{6B361D10-6BE6-5F5D-D17B-24ABDB915BC1}"/>
              </a:ext>
              <a:ext uri="{C183D7F6-B498-43B3-948B-1728B52AA6E4}">
                <adec:decorative xmlns:adec="http://schemas.microsoft.com/office/drawing/2017/decorative" val="1"/>
              </a:ext>
            </a:extLst>
          </p:cNvPr>
          <p:cNvPicPr>
            <a:picLocks noChangeAspect="1"/>
          </p:cNvPicPr>
          <p:nvPr/>
        </p:nvPicPr>
        <p:blipFill>
          <a:blip r:embed="rId20" cstate="screen">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a:ext>
            </a:extLst>
          </a:blip>
          <a:stretch>
            <a:fillRect/>
          </a:stretch>
        </p:blipFill>
        <p:spPr>
          <a:xfrm>
            <a:off x="745669" y="3066552"/>
            <a:ext cx="1458583" cy="1610125"/>
          </a:xfrm>
          <a:prstGeom prst="rect">
            <a:avLst/>
          </a:prstGeom>
        </p:spPr>
      </p:pic>
      <p:cxnSp>
        <p:nvCxnSpPr>
          <p:cNvPr id="2" name="Dotted line">
            <a:extLst>
              <a:ext uri="{FF2B5EF4-FFF2-40B4-BE49-F238E27FC236}">
                <a16:creationId xmlns:a16="http://schemas.microsoft.com/office/drawing/2014/main" id="{1031087B-C31B-89FC-5B34-2DF9FDB4D429}"/>
              </a:ext>
              <a:ext uri="{C183D7F6-B498-43B3-948B-1728B52AA6E4}">
                <adec:decorative xmlns:adec="http://schemas.microsoft.com/office/drawing/2017/decorative" val="1"/>
              </a:ext>
            </a:extLst>
          </p:cNvPr>
          <p:cNvCxnSpPr>
            <a:cxnSpLocks/>
            <a:endCxn id="3" idx="1"/>
          </p:cNvCxnSpPr>
          <p:nvPr/>
        </p:nvCxnSpPr>
        <p:spPr>
          <a:xfrm>
            <a:off x="9318171" y="4098340"/>
            <a:ext cx="820335" cy="0"/>
          </a:xfrm>
          <a:prstGeom prst="line">
            <a:avLst/>
          </a:prstGeom>
          <a:ln w="47625">
            <a:solidFill>
              <a:schemeClr val="tx1"/>
            </a:solidFill>
            <a:prstDash val="dash"/>
          </a:ln>
        </p:spPr>
        <p:style>
          <a:lnRef idx="3">
            <a:schemeClr val="accent1"/>
          </a:lnRef>
          <a:fillRef idx="0">
            <a:schemeClr val="accent1"/>
          </a:fillRef>
          <a:effectRef idx="2">
            <a:schemeClr val="accent1"/>
          </a:effectRef>
          <a:fontRef idx="minor">
            <a:schemeClr val="tx1"/>
          </a:fontRef>
        </p:style>
      </p:cxnSp>
      <p:pic>
        <p:nvPicPr>
          <p:cNvPr id="3" name="Scissors">
            <a:extLst>
              <a:ext uri="{FF2B5EF4-FFF2-40B4-BE49-F238E27FC236}">
                <a16:creationId xmlns:a16="http://schemas.microsoft.com/office/drawing/2014/main" id="{2CF4FA5D-E91F-CD02-6E03-FEB3A7905446}"/>
              </a:ext>
              <a:ext uri="{C183D7F6-B498-43B3-948B-1728B52AA6E4}">
                <adec:decorative xmlns:adec="http://schemas.microsoft.com/office/drawing/2017/decorative" val="1"/>
              </a:ext>
            </a:extLst>
          </p:cNvPr>
          <p:cNvPicPr>
            <a:picLocks noChangeAspect="1"/>
          </p:cNvPicPr>
          <p:nvPr/>
        </p:nvPicPr>
        <p:blipFill>
          <a:blip r:embed="rId22">
            <a:biLevel thresh="50000"/>
          </a:blip>
          <a:srcRect/>
          <a:stretch/>
        </p:blipFill>
        <p:spPr>
          <a:xfrm rot="10800000" flipH="1">
            <a:off x="10138506" y="3775368"/>
            <a:ext cx="838986" cy="645945"/>
          </a:xfrm>
          <a:prstGeom prst="rect">
            <a:avLst/>
          </a:prstGeom>
        </p:spPr>
      </p:pic>
    </p:spTree>
    <p:extLst>
      <p:ext uri="{BB962C8B-B14F-4D97-AF65-F5344CB8AC3E}">
        <p14:creationId xmlns:p14="http://schemas.microsoft.com/office/powerpoint/2010/main" val="62337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F8666-063B-B5FB-FC5E-FD58FA99B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B2F9D-D97D-C880-6E81-4E2A20187057}"/>
              </a:ext>
            </a:extLst>
          </p:cNvPr>
          <p:cNvSpPr>
            <a:spLocks noGrp="1"/>
          </p:cNvSpPr>
          <p:nvPr>
            <p:ph type="title"/>
          </p:nvPr>
        </p:nvSpPr>
        <p:spPr/>
        <p:txBody>
          <a:bodyPr>
            <a:normAutofit fontScale="90000"/>
          </a:bodyPr>
          <a:lstStyle/>
          <a:p>
            <a:r>
              <a:rPr lang="en-GB" dirty="0"/>
              <a:t>You are excavating a typical archaeological site in Britain</a:t>
            </a:r>
            <a:br>
              <a:rPr lang="en-GB" dirty="0"/>
            </a:br>
            <a:r>
              <a:rPr lang="en-GB" dirty="0"/>
              <a:t>Which artefacts would Rot or Not?</a:t>
            </a:r>
          </a:p>
        </p:txBody>
      </p:sp>
      <p:sp>
        <p:nvSpPr>
          <p:cNvPr id="7" name="Content Placeholder 6">
            <a:extLst>
              <a:ext uri="{FF2B5EF4-FFF2-40B4-BE49-F238E27FC236}">
                <a16:creationId xmlns:a16="http://schemas.microsoft.com/office/drawing/2014/main" id="{20299DFE-1BDD-84EC-161B-47A07027C523}"/>
              </a:ext>
            </a:extLst>
          </p:cNvPr>
          <p:cNvSpPr>
            <a:spLocks noGrp="1"/>
          </p:cNvSpPr>
          <p:nvPr>
            <p:ph idx="4294967295"/>
          </p:nvPr>
        </p:nvSpPr>
        <p:spPr>
          <a:xfrm>
            <a:off x="357187" y="1470024"/>
            <a:ext cx="5022850" cy="5022850"/>
          </a:xfrm>
          <a:prstGeom prst="rect">
            <a:avLst/>
          </a:prstGeom>
          <a:ln>
            <a:solidFill>
              <a:schemeClr val="tx1"/>
            </a:solidFill>
          </a:ln>
        </p:spPr>
        <p:txBody>
          <a:bodyPr/>
          <a:lstStyle/>
          <a:p>
            <a:r>
              <a:rPr lang="en-GB" dirty="0"/>
              <a:t>ROT</a:t>
            </a:r>
          </a:p>
        </p:txBody>
      </p:sp>
      <p:sp>
        <p:nvSpPr>
          <p:cNvPr id="8" name="Content Placeholder 7">
            <a:extLst>
              <a:ext uri="{FF2B5EF4-FFF2-40B4-BE49-F238E27FC236}">
                <a16:creationId xmlns:a16="http://schemas.microsoft.com/office/drawing/2014/main" id="{D9BC1C8A-26D0-9876-48BB-34B981E22004}"/>
              </a:ext>
            </a:extLst>
          </p:cNvPr>
          <p:cNvSpPr>
            <a:spLocks noGrp="1"/>
          </p:cNvSpPr>
          <p:nvPr>
            <p:ph idx="4294967295"/>
          </p:nvPr>
        </p:nvSpPr>
        <p:spPr>
          <a:xfrm>
            <a:off x="6330950" y="1465578"/>
            <a:ext cx="5022850" cy="5022850"/>
          </a:xfrm>
          <a:prstGeom prst="rect">
            <a:avLst/>
          </a:prstGeom>
          <a:ln>
            <a:solidFill>
              <a:schemeClr val="tx1"/>
            </a:solidFill>
          </a:ln>
        </p:spPr>
        <p:txBody>
          <a:bodyPr/>
          <a:lstStyle/>
          <a:p>
            <a:r>
              <a:rPr lang="en-GB" dirty="0"/>
              <a:t>NOT</a:t>
            </a:r>
          </a:p>
        </p:txBody>
      </p:sp>
    </p:spTree>
    <p:extLst>
      <p:ext uri="{BB962C8B-B14F-4D97-AF65-F5344CB8AC3E}">
        <p14:creationId xmlns:p14="http://schemas.microsoft.com/office/powerpoint/2010/main" val="323209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5">
            <a:extLst>
              <a:ext uri="{FF2B5EF4-FFF2-40B4-BE49-F238E27FC236}">
                <a16:creationId xmlns:a16="http://schemas.microsoft.com/office/drawing/2014/main" id="{889F0801-3683-8F1A-969E-C4CF0B5A2BA6}"/>
              </a:ext>
              <a:ext uri="{C183D7F6-B498-43B3-948B-1728B52AA6E4}">
                <adec:decorative xmlns:adec="http://schemas.microsoft.com/office/drawing/2017/decorative" val="1"/>
              </a:ext>
            </a:extLst>
          </p:cNvPr>
          <p:cNvSpPr/>
          <p:nvPr/>
        </p:nvSpPr>
        <p:spPr>
          <a:xfrm>
            <a:off x="5747657" y="1075414"/>
            <a:ext cx="5501858" cy="5476352"/>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30E172F-DFB0-021A-F3F8-BA00C8B8EA83}"/>
              </a:ext>
            </a:extLst>
          </p:cNvPr>
          <p:cNvSpPr>
            <a:spLocks noGrp="1"/>
          </p:cNvSpPr>
          <p:nvPr>
            <p:ph type="title"/>
          </p:nvPr>
        </p:nvSpPr>
        <p:spPr/>
        <p:txBody>
          <a:bodyPr>
            <a:normAutofit/>
          </a:bodyPr>
          <a:lstStyle/>
          <a:p>
            <a:r>
              <a:rPr lang="en-GB" dirty="0"/>
              <a:t>How did you do?</a:t>
            </a:r>
          </a:p>
        </p:txBody>
      </p:sp>
      <p:sp>
        <p:nvSpPr>
          <p:cNvPr id="7" name="Content Placeholder 6">
            <a:extLst>
              <a:ext uri="{FF2B5EF4-FFF2-40B4-BE49-F238E27FC236}">
                <a16:creationId xmlns:a16="http://schemas.microsoft.com/office/drawing/2014/main" id="{7FB99CCE-7634-2337-CA9C-58EF4E687203}"/>
              </a:ext>
            </a:extLst>
          </p:cNvPr>
          <p:cNvSpPr>
            <a:spLocks noGrp="1"/>
          </p:cNvSpPr>
          <p:nvPr>
            <p:ph idx="1"/>
          </p:nvPr>
        </p:nvSpPr>
        <p:spPr/>
        <p:txBody>
          <a:bodyPr/>
          <a:lstStyle/>
          <a:p>
            <a:r>
              <a:rPr lang="en-GB" dirty="0"/>
              <a:t>ROT</a:t>
            </a:r>
          </a:p>
        </p:txBody>
      </p:sp>
      <p:sp>
        <p:nvSpPr>
          <p:cNvPr id="8" name="Content Placeholder 7">
            <a:extLst>
              <a:ext uri="{FF2B5EF4-FFF2-40B4-BE49-F238E27FC236}">
                <a16:creationId xmlns:a16="http://schemas.microsoft.com/office/drawing/2014/main" id="{A37F9869-EC29-15AC-2F4D-F8F992119553}"/>
              </a:ext>
            </a:extLst>
          </p:cNvPr>
          <p:cNvSpPr>
            <a:spLocks noGrp="1"/>
          </p:cNvSpPr>
          <p:nvPr>
            <p:ph idx="10"/>
          </p:nvPr>
        </p:nvSpPr>
        <p:spPr>
          <a:prstGeom prst="rect">
            <a:avLst/>
          </a:prstGeom>
        </p:spPr>
        <p:txBody>
          <a:bodyPr/>
          <a:lstStyle/>
          <a:p>
            <a:r>
              <a:rPr lang="en-GB" dirty="0"/>
              <a:t>NOT</a:t>
            </a:r>
          </a:p>
        </p:txBody>
      </p:sp>
      <p:pic>
        <p:nvPicPr>
          <p:cNvPr id="14" name="Picture 13" descr="A collage of food">
            <a:extLst>
              <a:ext uri="{FF2B5EF4-FFF2-40B4-BE49-F238E27FC236}">
                <a16:creationId xmlns:a16="http://schemas.microsoft.com/office/drawing/2014/main" id="{C38CBBD7-CB47-A3A0-96D0-8A3CCBFF35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7188" y="2259503"/>
            <a:ext cx="2021542" cy="1117630"/>
          </a:xfrm>
          <a:prstGeom prst="rect">
            <a:avLst/>
          </a:prstGeom>
        </p:spPr>
      </p:pic>
      <p:pic>
        <p:nvPicPr>
          <p:cNvPr id="20" name="Picture 19" descr="A group of clay vases">
            <a:extLst>
              <a:ext uri="{FF2B5EF4-FFF2-40B4-BE49-F238E27FC236}">
                <a16:creationId xmlns:a16="http://schemas.microsoft.com/office/drawing/2014/main" id="{AEE4500A-120B-32EC-CD4C-CA4F45593C3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2268287"/>
            <a:ext cx="2065925" cy="1248636"/>
          </a:xfrm>
          <a:prstGeom prst="rect">
            <a:avLst/>
          </a:prstGeom>
        </p:spPr>
      </p:pic>
      <p:pic>
        <p:nvPicPr>
          <p:cNvPr id="22" name="Picture 21" descr="Close-up of a chain link">
            <a:extLst>
              <a:ext uri="{FF2B5EF4-FFF2-40B4-BE49-F238E27FC236}">
                <a16:creationId xmlns:a16="http://schemas.microsoft.com/office/drawing/2014/main" id="{C0EDA180-DB5F-42D5-AE3A-F389974932D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892546" y="2311923"/>
            <a:ext cx="2226341" cy="1276220"/>
          </a:xfrm>
          <a:prstGeom prst="rect">
            <a:avLst/>
          </a:prstGeom>
        </p:spPr>
      </p:pic>
      <p:pic>
        <p:nvPicPr>
          <p:cNvPr id="16" name="Picture 15" descr="a collection of wooden spoons">
            <a:extLst>
              <a:ext uri="{FF2B5EF4-FFF2-40B4-BE49-F238E27FC236}">
                <a16:creationId xmlns:a16="http://schemas.microsoft.com/office/drawing/2014/main" id="{B6686D0B-2BC6-7C39-2A1F-5E9BA18391D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849394" y="4041526"/>
            <a:ext cx="1981951" cy="1346230"/>
          </a:xfrm>
          <a:prstGeom prst="rect">
            <a:avLst/>
          </a:prstGeom>
        </p:spPr>
      </p:pic>
      <p:pic>
        <p:nvPicPr>
          <p:cNvPr id="12" name="Picture 11" descr="a pile of folded fabric">
            <a:extLst>
              <a:ext uri="{FF2B5EF4-FFF2-40B4-BE49-F238E27FC236}">
                <a16:creationId xmlns:a16="http://schemas.microsoft.com/office/drawing/2014/main" id="{0D5FCA41-EED7-E64C-B4C7-C62AB34036E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40961" y="4099642"/>
            <a:ext cx="1689967" cy="1132222"/>
          </a:xfrm>
          <a:prstGeom prst="rect">
            <a:avLst/>
          </a:prstGeom>
        </p:spPr>
      </p:pic>
      <p:pic>
        <p:nvPicPr>
          <p:cNvPr id="26" name="Picture 25" descr="four animal bones">
            <a:extLst>
              <a:ext uri="{FF2B5EF4-FFF2-40B4-BE49-F238E27FC236}">
                <a16:creationId xmlns:a16="http://schemas.microsoft.com/office/drawing/2014/main" id="{355FC511-D12F-2220-B27E-CBF5364AD32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69062" y="4041526"/>
            <a:ext cx="1859584" cy="1248636"/>
          </a:xfrm>
          <a:prstGeom prst="rect">
            <a:avLst/>
          </a:prstGeom>
        </p:spPr>
      </p:pic>
      <p:pic>
        <p:nvPicPr>
          <p:cNvPr id="18" name="Picture 17" descr="a pair of leather boots">
            <a:extLst>
              <a:ext uri="{FF2B5EF4-FFF2-40B4-BE49-F238E27FC236}">
                <a16:creationId xmlns:a16="http://schemas.microsoft.com/office/drawing/2014/main" id="{DD44FA2A-7AE4-D553-1052-0C39854CC95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849394" y="2268287"/>
            <a:ext cx="2262900" cy="1248636"/>
          </a:xfrm>
          <a:prstGeom prst="rect">
            <a:avLst/>
          </a:prstGeom>
        </p:spPr>
      </p:pic>
      <p:pic>
        <p:nvPicPr>
          <p:cNvPr id="3" name="Picture 2" descr="a flint arrowhead">
            <a:extLst>
              <a:ext uri="{FF2B5EF4-FFF2-40B4-BE49-F238E27FC236}">
                <a16:creationId xmlns:a16="http://schemas.microsoft.com/office/drawing/2014/main" id="{8943F6E0-4D10-BA6F-ED47-D4D966EE40C2}"/>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869423" y="4091462"/>
            <a:ext cx="1925819" cy="1276220"/>
          </a:xfrm>
          <a:prstGeom prst="rect">
            <a:avLst/>
          </a:prstGeom>
        </p:spPr>
      </p:pic>
    </p:spTree>
    <p:extLst>
      <p:ext uri="{BB962C8B-B14F-4D97-AF65-F5344CB8AC3E}">
        <p14:creationId xmlns:p14="http://schemas.microsoft.com/office/powerpoint/2010/main" val="301161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86E5-E558-F057-1FE9-7ABBABBDB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C824D-D8CB-244D-7DB7-86C24AD73C56}"/>
              </a:ext>
            </a:extLst>
          </p:cNvPr>
          <p:cNvSpPr>
            <a:spLocks noGrp="1"/>
          </p:cNvSpPr>
          <p:nvPr>
            <p:ph type="title"/>
          </p:nvPr>
        </p:nvSpPr>
        <p:spPr>
          <a:xfrm>
            <a:off x="357187" y="365126"/>
            <a:ext cx="11312843" cy="710288"/>
          </a:xfrm>
        </p:spPr>
        <p:txBody>
          <a:bodyPr>
            <a:normAutofit fontScale="90000"/>
          </a:bodyPr>
          <a:lstStyle/>
          <a:p>
            <a:r>
              <a:rPr lang="en-GB" dirty="0"/>
              <a:t>So why do archaeologists find some artefacts and not others?</a:t>
            </a:r>
            <a:r>
              <a:rPr lang="en-GB" dirty="0">
                <a:solidFill>
                  <a:schemeClr val="bg1"/>
                </a:solidFill>
              </a:rPr>
              <a:t>?</a:t>
            </a:r>
          </a:p>
        </p:txBody>
      </p:sp>
      <p:sp>
        <p:nvSpPr>
          <p:cNvPr id="3" name="Content Placeholder 2">
            <a:extLst>
              <a:ext uri="{FF2B5EF4-FFF2-40B4-BE49-F238E27FC236}">
                <a16:creationId xmlns:a16="http://schemas.microsoft.com/office/drawing/2014/main" id="{67595E3A-E244-283A-389D-20896D8F49CF}"/>
              </a:ext>
            </a:extLst>
          </p:cNvPr>
          <p:cNvSpPr>
            <a:spLocks noGrp="1"/>
          </p:cNvSpPr>
          <p:nvPr>
            <p:ph idx="1"/>
          </p:nvPr>
        </p:nvSpPr>
        <p:spPr/>
        <p:txBody>
          <a:bodyPr/>
          <a:lstStyle/>
          <a:p>
            <a:pPr lvl="0">
              <a:spcBef>
                <a:spcPts val="0"/>
              </a:spcBef>
              <a:defRPr/>
            </a:pPr>
            <a:r>
              <a:rPr lang="en-GB" sz="1800" dirty="0">
                <a:solidFill>
                  <a:prstClr val="black"/>
                </a:solidFill>
              </a:rPr>
              <a:t>At Must Farm Bronze Age Village, the wood and other organic material was buried in soft silty mud in a riverbed. </a:t>
            </a:r>
          </a:p>
          <a:p>
            <a:pPr lvl="0">
              <a:spcBef>
                <a:spcPts val="0"/>
              </a:spcBef>
              <a:defRPr/>
            </a:pPr>
            <a:endParaRPr lang="en-GB" sz="1800" dirty="0">
              <a:solidFill>
                <a:prstClr val="black"/>
              </a:solidFill>
            </a:endParaRPr>
          </a:p>
          <a:p>
            <a:pPr lvl="0">
              <a:spcBef>
                <a:spcPts val="0"/>
              </a:spcBef>
              <a:defRPr/>
            </a:pPr>
            <a:r>
              <a:rPr lang="en-GB" sz="1800" dirty="0">
                <a:solidFill>
                  <a:prstClr val="black"/>
                </a:solidFill>
              </a:rPr>
              <a:t>There is no air underwater or in the muddy riverbed so the bacteria couldn’t live. </a:t>
            </a:r>
          </a:p>
          <a:p>
            <a:pPr lvl="0">
              <a:spcBef>
                <a:spcPts val="0"/>
              </a:spcBef>
              <a:defRPr/>
            </a:pPr>
            <a:endParaRPr lang="en-GB" sz="1800" dirty="0">
              <a:solidFill>
                <a:prstClr val="black"/>
              </a:solidFill>
            </a:endParaRPr>
          </a:p>
          <a:p>
            <a:pPr lvl="0">
              <a:spcBef>
                <a:spcPts val="0"/>
              </a:spcBef>
              <a:defRPr/>
            </a:pPr>
            <a:r>
              <a:rPr lang="en-GB" sz="1800" dirty="0">
                <a:solidFill>
                  <a:prstClr val="black"/>
                </a:solidFill>
              </a:rPr>
              <a:t>This meant that lots of the organic materials such as wood, fabric and plants survived for the archaeologists to find.</a:t>
            </a:r>
          </a:p>
          <a:p>
            <a:pPr lvl="0">
              <a:spcBef>
                <a:spcPts val="0"/>
              </a:spcBef>
              <a:defRPr/>
            </a:pPr>
            <a:endParaRPr lang="en-GB" sz="1800" dirty="0">
              <a:solidFill>
                <a:prstClr val="black"/>
              </a:solidFill>
            </a:endParaRPr>
          </a:p>
          <a:p>
            <a:pPr lvl="0">
              <a:spcBef>
                <a:spcPts val="0"/>
              </a:spcBef>
              <a:defRPr/>
            </a:pPr>
            <a:r>
              <a:rPr lang="en-GB" sz="1800" dirty="0">
                <a:solidFill>
                  <a:prstClr val="black"/>
                </a:solidFill>
              </a:rPr>
              <a:t>This is very rare.</a:t>
            </a:r>
          </a:p>
          <a:p>
            <a:pPr lvl="0">
              <a:spcBef>
                <a:spcPts val="0"/>
              </a:spcBef>
              <a:defRPr/>
            </a:pPr>
            <a:endParaRPr lang="en-GB" sz="1800" dirty="0">
              <a:solidFill>
                <a:prstClr val="black"/>
              </a:solidFill>
            </a:endParaRPr>
          </a:p>
          <a:p>
            <a:pPr lvl="0">
              <a:spcBef>
                <a:spcPts val="0"/>
              </a:spcBef>
              <a:defRPr/>
            </a:pPr>
            <a:r>
              <a:rPr lang="en-GB" sz="1800" b="1" dirty="0">
                <a:solidFill>
                  <a:prstClr val="black"/>
                </a:solidFill>
              </a:rPr>
              <a:t>This is why Must Farm Bronze Age Village is such a special archaeological site</a:t>
            </a:r>
          </a:p>
          <a:p>
            <a:endParaRPr lang="en-GB" sz="1800" dirty="0"/>
          </a:p>
        </p:txBody>
      </p:sp>
      <p:pic>
        <p:nvPicPr>
          <p:cNvPr id="24" name="Graphic 23" descr="Tree Stump with solid fill">
            <a:extLst>
              <a:ext uri="{FF2B5EF4-FFF2-40B4-BE49-F238E27FC236}">
                <a16:creationId xmlns:a16="http://schemas.microsoft.com/office/drawing/2014/main" id="{869006EE-F42C-2503-7535-66D1D104CF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7033" y="1010726"/>
            <a:ext cx="1242722" cy="1242722"/>
          </a:xfrm>
          <a:prstGeom prst="rect">
            <a:avLst/>
          </a:prstGeom>
        </p:spPr>
      </p:pic>
      <p:pic>
        <p:nvPicPr>
          <p:cNvPr id="20" name="Picture 19" descr="A black plus sign">
            <a:extLst>
              <a:ext uri="{FF2B5EF4-FFF2-40B4-BE49-F238E27FC236}">
                <a16:creationId xmlns:a16="http://schemas.microsoft.com/office/drawing/2014/main" id="{CF31EAB5-32EC-8B0E-98BC-FE350B651F6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7024876" y="2806128"/>
            <a:ext cx="354680" cy="354680"/>
          </a:xfrm>
          <a:prstGeom prst="rect">
            <a:avLst/>
          </a:prstGeom>
        </p:spPr>
      </p:pic>
      <p:pic>
        <p:nvPicPr>
          <p:cNvPr id="5" name="Graphic 4" descr="a symbol for bacteria">
            <a:extLst>
              <a:ext uri="{FF2B5EF4-FFF2-40B4-BE49-F238E27FC236}">
                <a16:creationId xmlns:a16="http://schemas.microsoft.com/office/drawing/2014/main" id="{7C5F81BE-1235-0415-2BEE-42A0B2F06D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5184" y="2220383"/>
            <a:ext cx="1615040" cy="1615040"/>
          </a:xfrm>
          <a:prstGeom prst="rect">
            <a:avLst/>
          </a:prstGeom>
        </p:spPr>
      </p:pic>
      <p:pic>
        <p:nvPicPr>
          <p:cNvPr id="10" name="Picture 9" descr="a black cross cpvering the symbol for bacteria">
            <a:extLst>
              <a:ext uri="{FF2B5EF4-FFF2-40B4-BE49-F238E27FC236}">
                <a16:creationId xmlns:a16="http://schemas.microsoft.com/office/drawing/2014/main" id="{EA4AD2A3-2C63-6C44-C3B9-9A180FEEF0EC}"/>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a:stretch/>
        </p:blipFill>
        <p:spPr>
          <a:xfrm>
            <a:off x="7959224" y="2253448"/>
            <a:ext cx="1438340" cy="1438340"/>
          </a:xfrm>
          <a:prstGeom prst="rect">
            <a:avLst/>
          </a:prstGeom>
        </p:spPr>
      </p:pic>
      <p:pic>
        <p:nvPicPr>
          <p:cNvPr id="19" name="Picture 18" descr="A blackplus sign">
            <a:extLst>
              <a:ext uri="{FF2B5EF4-FFF2-40B4-BE49-F238E27FC236}">
                <a16:creationId xmlns:a16="http://schemas.microsoft.com/office/drawing/2014/main" id="{23805954-A456-EFAA-8212-512F18B2AF5F}"/>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9941204" y="2806128"/>
            <a:ext cx="354680" cy="354680"/>
          </a:xfrm>
          <a:prstGeom prst="rect">
            <a:avLst/>
          </a:prstGeom>
        </p:spPr>
      </p:pic>
      <p:pic>
        <p:nvPicPr>
          <p:cNvPr id="26" name="Graphic 25" descr="Splash1 with solid fill">
            <a:extLst>
              <a:ext uri="{FF2B5EF4-FFF2-40B4-BE49-F238E27FC236}">
                <a16:creationId xmlns:a16="http://schemas.microsoft.com/office/drawing/2014/main" id="{CF8DC59F-463A-10A6-1BD3-07E2655D41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7532" y="3587249"/>
            <a:ext cx="1494068" cy="1494068"/>
          </a:xfrm>
          <a:prstGeom prst="rect">
            <a:avLst/>
          </a:prstGeom>
        </p:spPr>
      </p:pic>
      <p:pic>
        <p:nvPicPr>
          <p:cNvPr id="8" name="Picture 7" descr="a black plus sign">
            <a:extLst>
              <a:ext uri="{FF2B5EF4-FFF2-40B4-BE49-F238E27FC236}">
                <a16:creationId xmlns:a16="http://schemas.microsoft.com/office/drawing/2014/main" id="{E1AE5FBB-46FF-DFAB-80E0-1A16F41F51B3}"/>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8610982" y="4156943"/>
            <a:ext cx="354680" cy="354680"/>
          </a:xfrm>
          <a:prstGeom prst="rect">
            <a:avLst/>
          </a:prstGeom>
        </p:spPr>
      </p:pic>
      <p:pic>
        <p:nvPicPr>
          <p:cNvPr id="28" name="Graphic 27" descr="Windy with solid fill">
            <a:extLst>
              <a:ext uri="{FF2B5EF4-FFF2-40B4-BE49-F238E27FC236}">
                <a16:creationId xmlns:a16="http://schemas.microsoft.com/office/drawing/2014/main" id="{4D53A841-6D39-6A0C-BF4F-935E8F63A5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84003" y="3698610"/>
            <a:ext cx="1287829" cy="1287829"/>
          </a:xfrm>
          <a:prstGeom prst="rect">
            <a:avLst/>
          </a:prstGeom>
        </p:spPr>
      </p:pic>
      <p:pic>
        <p:nvPicPr>
          <p:cNvPr id="6" name="Graphic 5" descr="a black cross covering symbol for air">
            <a:extLst>
              <a:ext uri="{FF2B5EF4-FFF2-40B4-BE49-F238E27FC236}">
                <a16:creationId xmlns:a16="http://schemas.microsoft.com/office/drawing/2014/main" id="{1E60A54A-95B5-56A1-BA24-7EB7AC4C16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9755" y="3466277"/>
            <a:ext cx="1615040" cy="1615040"/>
          </a:xfrm>
          <a:prstGeom prst="rect">
            <a:avLst/>
          </a:prstGeom>
        </p:spPr>
      </p:pic>
      <p:pic>
        <p:nvPicPr>
          <p:cNvPr id="16" name="Picture 15" descr="A black equals sign">
            <a:extLst>
              <a:ext uri="{FF2B5EF4-FFF2-40B4-BE49-F238E27FC236}">
                <a16:creationId xmlns:a16="http://schemas.microsoft.com/office/drawing/2014/main" id="{92A47644-6CFA-0373-60F1-322F51197A40}"/>
              </a:ext>
            </a:extLst>
          </p:cNvPr>
          <p:cNvPicPr>
            <a:picLocks noGrp="1" noRot="1" noChangeAspect="1" noMove="1" noResize="1" noEditPoints="1" noAdjustHandles="1" noChangeArrowheads="1" noChangeShapeType="1" noCrop="1"/>
          </p:cNvPicPr>
          <p:nvPr/>
        </p:nvPicPr>
        <p:blipFill>
          <a:blip r:embed="rId13" cstate="screen">
            <a:extLst>
              <a:ext uri="{28A0092B-C50C-407E-A947-70E740481C1C}">
                <a14:useLocalDpi xmlns:a14="http://schemas.microsoft.com/office/drawing/2010/main"/>
              </a:ext>
            </a:extLst>
          </a:blip>
          <a:stretch>
            <a:fillRect/>
          </a:stretch>
        </p:blipFill>
        <p:spPr>
          <a:xfrm>
            <a:off x="7505233" y="5453313"/>
            <a:ext cx="346367" cy="296490"/>
          </a:xfrm>
          <a:prstGeom prst="rect">
            <a:avLst/>
          </a:prstGeom>
        </p:spPr>
      </p:pic>
      <p:sp>
        <p:nvSpPr>
          <p:cNvPr id="7" name="TextBox 6">
            <a:extLst>
              <a:ext uri="{FF2B5EF4-FFF2-40B4-BE49-F238E27FC236}">
                <a16:creationId xmlns:a16="http://schemas.microsoft.com/office/drawing/2014/main" id="{0185FE95-7590-4AE9-4E9E-2D48A0C1AEFD}"/>
              </a:ext>
            </a:extLst>
          </p:cNvPr>
          <p:cNvSpPr txBox="1"/>
          <p:nvPr/>
        </p:nvSpPr>
        <p:spPr>
          <a:xfrm>
            <a:off x="7983777" y="4891522"/>
            <a:ext cx="2553470" cy="1323439"/>
          </a:xfrm>
          <a:prstGeom prst="rect">
            <a:avLst/>
          </a:prstGeom>
          <a:noFill/>
        </p:spPr>
        <p:txBody>
          <a:bodyPr wrap="square" rtlCol="0">
            <a:spAutoFit/>
          </a:bodyPr>
          <a:lstStyle/>
          <a:p>
            <a:r>
              <a:rPr lang="en-GB" sz="8000" b="1" dirty="0">
                <a:latin typeface="Source Sans Pro" pitchFamily="34" charset="0"/>
              </a:rPr>
              <a:t>Not</a:t>
            </a:r>
          </a:p>
        </p:txBody>
      </p:sp>
    </p:spTree>
    <p:extLst>
      <p:ext uri="{BB962C8B-B14F-4D97-AF65-F5344CB8AC3E}">
        <p14:creationId xmlns:p14="http://schemas.microsoft.com/office/powerpoint/2010/main" val="14566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D63DF-56CD-8557-8A60-4AC7F8B01D87}"/>
              </a:ext>
            </a:extLst>
          </p:cNvPr>
          <p:cNvSpPr>
            <a:spLocks noGrp="1"/>
          </p:cNvSpPr>
          <p:nvPr>
            <p:ph type="title"/>
          </p:nvPr>
        </p:nvSpPr>
        <p:spPr/>
        <p:txBody>
          <a:bodyPr>
            <a:normAutofit/>
          </a:bodyPr>
          <a:lstStyle/>
          <a:p>
            <a:r>
              <a:rPr lang="en-GB" dirty="0"/>
              <a:t>Focus on Must Farm: What would usually rot?</a:t>
            </a:r>
          </a:p>
        </p:txBody>
      </p:sp>
      <p:sp>
        <p:nvSpPr>
          <p:cNvPr id="6" name="Content Placeholder 5">
            <a:extLst>
              <a:ext uri="{FF2B5EF4-FFF2-40B4-BE49-F238E27FC236}">
                <a16:creationId xmlns:a16="http://schemas.microsoft.com/office/drawing/2014/main" id="{1C91117C-C5E6-9336-C464-BBB2E947AB97}"/>
              </a:ext>
            </a:extLst>
          </p:cNvPr>
          <p:cNvSpPr>
            <a:spLocks noGrp="1"/>
          </p:cNvSpPr>
          <p:nvPr>
            <p:ph idx="1"/>
          </p:nvPr>
        </p:nvSpPr>
        <p:spPr/>
        <p:txBody>
          <a:bodyPr/>
          <a:lstStyle/>
          <a:p>
            <a:r>
              <a:rPr lang="en-GB" sz="2800" dirty="0"/>
              <a:t>Look at the photographs of artefacts from the excavation at Must Farm on the following slides.</a:t>
            </a:r>
          </a:p>
          <a:p>
            <a:r>
              <a:rPr lang="en-GB" sz="2800" dirty="0"/>
              <a:t>For each one decide what would have happened to it on a NORMAL archaeological site. </a:t>
            </a:r>
          </a:p>
          <a:p>
            <a:r>
              <a:rPr lang="en-GB" sz="2800" dirty="0"/>
              <a:t>Would it rot or not?</a:t>
            </a:r>
          </a:p>
          <a:p>
            <a:endParaRPr lang="en-GB" sz="2800" dirty="0"/>
          </a:p>
        </p:txBody>
      </p:sp>
      <p:sp>
        <p:nvSpPr>
          <p:cNvPr id="3" name="Picture Placeholder 2">
            <a:extLst>
              <a:ext uri="{FF2B5EF4-FFF2-40B4-BE49-F238E27FC236}">
                <a16:creationId xmlns:a16="http://schemas.microsoft.com/office/drawing/2014/main" id="{6E1E28EF-6A7E-8B4A-8E83-59467F782EA4}"/>
              </a:ext>
            </a:extLst>
          </p:cNvPr>
          <p:cNvSpPr>
            <a:spLocks noGrp="1"/>
          </p:cNvSpPr>
          <p:nvPr>
            <p:ph type="pic" sz="quarter" idx="11"/>
          </p:nvPr>
        </p:nvSpPr>
        <p:spPr/>
        <p:txBody>
          <a:bodyPr/>
          <a:lstStyle/>
          <a:p>
            <a:endParaRPr lang="en-GB"/>
          </a:p>
        </p:txBody>
      </p:sp>
      <p:sp>
        <p:nvSpPr>
          <p:cNvPr id="9" name="Text Placeholder 8">
            <a:extLst>
              <a:ext uri="{FF2B5EF4-FFF2-40B4-BE49-F238E27FC236}">
                <a16:creationId xmlns:a16="http://schemas.microsoft.com/office/drawing/2014/main" id="{C9A83AF1-5A78-7787-BE73-5CD05931DEC7}"/>
              </a:ext>
            </a:extLst>
          </p:cNvPr>
          <p:cNvSpPr>
            <a:spLocks noGrp="1"/>
          </p:cNvSpPr>
          <p:nvPr>
            <p:ph type="body" sz="quarter" idx="23"/>
          </p:nvPr>
        </p:nvSpPr>
        <p:spPr/>
        <p:txBody>
          <a:bodyPr/>
          <a:lstStyle/>
          <a:p>
            <a:r>
              <a:rPr lang="en-GB" dirty="0"/>
              <a:t>The Excavation of the Bronze Age Village at Must Farm, Cambridgeshire began in 2016</a:t>
            </a:r>
          </a:p>
        </p:txBody>
      </p:sp>
      <p:grpSp>
        <p:nvGrpSpPr>
          <p:cNvPr id="4" name="Class discussion">
            <a:extLst>
              <a:ext uri="{FF2B5EF4-FFF2-40B4-BE49-F238E27FC236}">
                <a16:creationId xmlns:a16="http://schemas.microsoft.com/office/drawing/2014/main" id="{F259853B-4CFB-8224-9ACB-B54D00730429}"/>
              </a:ext>
              <a:ext uri="{C183D7F6-B498-43B3-948B-1728B52AA6E4}">
                <adec:decorative xmlns:adec="http://schemas.microsoft.com/office/drawing/2017/decorative" val="1"/>
              </a:ext>
            </a:extLst>
          </p:cNvPr>
          <p:cNvGrpSpPr/>
          <p:nvPr/>
        </p:nvGrpSpPr>
        <p:grpSpPr>
          <a:xfrm>
            <a:off x="2992544" y="5697175"/>
            <a:ext cx="2657795" cy="1023736"/>
            <a:chOff x="4865513" y="126573"/>
            <a:chExt cx="4367000" cy="1795906"/>
          </a:xfrm>
        </p:grpSpPr>
        <p:sp>
          <p:nvSpPr>
            <p:cNvPr id="7" name="Washi">
              <a:extLst>
                <a:ext uri="{FF2B5EF4-FFF2-40B4-BE49-F238E27FC236}">
                  <a16:creationId xmlns:a16="http://schemas.microsoft.com/office/drawing/2014/main" id="{13A866DB-EE75-2F44-B397-63082EAB3089}"/>
                </a:ext>
                <a:ext uri="{C183D7F6-B498-43B3-948B-1728B52AA6E4}">
                  <adec:decorative xmlns:adec="http://schemas.microsoft.com/office/drawing/2017/decorative" val="1"/>
                </a:ext>
              </a:extLst>
            </p:cNvPr>
            <p:cNvSpPr/>
            <p:nvPr/>
          </p:nvSpPr>
          <p:spPr>
            <a:xfrm>
              <a:off x="5951538" y="1353621"/>
              <a:ext cx="2233239" cy="568858"/>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2B8AE"/>
            </a:solidFill>
            <a:ln w="6793" cap="flat">
              <a:noFill/>
              <a:prstDash val="solid"/>
              <a:miter/>
            </a:ln>
          </p:spPr>
          <p:txBody>
            <a:bodyPr rtlCol="0" anchor="ctr"/>
            <a:lstStyle/>
            <a:p>
              <a:endParaRPr lang="en-US"/>
            </a:p>
          </p:txBody>
        </p:sp>
        <p:sp>
          <p:nvSpPr>
            <p:cNvPr id="8" name="Text Placeholder">
              <a:extLst>
                <a:ext uri="{FF2B5EF4-FFF2-40B4-BE49-F238E27FC236}">
                  <a16:creationId xmlns:a16="http://schemas.microsoft.com/office/drawing/2014/main" id="{DCCE51AD-8690-5CE7-7BE6-E298C648AF68}"/>
                </a:ext>
              </a:extLst>
            </p:cNvPr>
            <p:cNvSpPr txBox="1">
              <a:spLocks/>
            </p:cNvSpPr>
            <p:nvPr/>
          </p:nvSpPr>
          <p:spPr>
            <a:xfrm>
              <a:off x="6056104" y="1496012"/>
              <a:ext cx="2115067" cy="293377"/>
            </a:xfrm>
            <a:prstGeom prst="rect">
              <a:avLst/>
            </a:prstGeom>
            <a:noFill/>
          </p:spPr>
          <p:txBody>
            <a:bodyPr anchor="ctr" anchorCtr="0">
              <a:normAutofit fontScale="325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Class discussion</a:t>
              </a:r>
            </a:p>
          </p:txBody>
        </p:sp>
        <p:pic>
          <p:nvPicPr>
            <p:cNvPr id="10" name="Icon">
              <a:extLst>
                <a:ext uri="{FF2B5EF4-FFF2-40B4-BE49-F238E27FC236}">
                  <a16:creationId xmlns:a16="http://schemas.microsoft.com/office/drawing/2014/main" id="{D0E9E4D2-B8C5-97E7-4F73-E7D1A5709EA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65513" y="126573"/>
              <a:ext cx="4367000" cy="1349386"/>
            </a:xfrm>
            <a:prstGeom prst="rect">
              <a:avLst/>
            </a:prstGeom>
          </p:spPr>
        </p:pic>
      </p:grpSp>
      <p:pic>
        <p:nvPicPr>
          <p:cNvPr id="14" name="Picture Placeholder 13" descr="a raised view of the excavation site at Must Farm">
            <a:extLst>
              <a:ext uri="{FF2B5EF4-FFF2-40B4-BE49-F238E27FC236}">
                <a16:creationId xmlns:a16="http://schemas.microsoft.com/office/drawing/2014/main" id="{BED42916-D817-C414-101C-E86EDCDC1993}"/>
              </a:ext>
            </a:extLst>
          </p:cNvPr>
          <p:cNvPicPr>
            <a:picLocks noGrp="1" noChangeAspect="1"/>
          </p:cNvPicPr>
          <p:nvPr>
            <p:ph type="pic" sz="quarter" idx="12"/>
          </p:nvPr>
        </p:nvPicPr>
        <p:blipFill>
          <a:blip r:embed="rId4"/>
          <a:srcRect t="2026" b="2026"/>
          <a:stretch>
            <a:fillRect/>
          </a:stretch>
        </p:blipFill>
        <p:spPr/>
      </p:pic>
    </p:spTree>
    <p:extLst>
      <p:ext uri="{BB962C8B-B14F-4D97-AF65-F5344CB8AC3E}">
        <p14:creationId xmlns:p14="http://schemas.microsoft.com/office/powerpoint/2010/main" val="319275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4B8CB125-A665-2FC6-A519-D722E31DEAD3}"/>
              </a:ext>
            </a:extLst>
          </p:cNvPr>
          <p:cNvSpPr>
            <a:spLocks noGrp="1"/>
          </p:cNvSpPr>
          <p:nvPr>
            <p:ph type="title"/>
          </p:nvPr>
        </p:nvSpPr>
        <p:spPr/>
        <p:txBody>
          <a:bodyPr>
            <a:normAutofit/>
          </a:bodyPr>
          <a:lstStyle/>
          <a:p>
            <a:r>
              <a:rPr lang="en-GB" dirty="0"/>
              <a:t>Focus on Must Farm: What would usually rot?</a:t>
            </a:r>
            <a:r>
              <a:rPr lang="en-GB" dirty="0">
                <a:solidFill>
                  <a:schemeClr val="bg1"/>
                </a:solidFill>
              </a:rPr>
              <a:t> flower</a:t>
            </a:r>
            <a:endParaRPr lang="en-GB" dirty="0"/>
          </a:p>
        </p:txBody>
      </p:sp>
      <p:graphicFrame>
        <p:nvGraphicFramePr>
          <p:cNvPr id="2" name="Content Placeholder 1">
            <a:extLst>
              <a:ext uri="{FF2B5EF4-FFF2-40B4-BE49-F238E27FC236}">
                <a16:creationId xmlns:a16="http://schemas.microsoft.com/office/drawing/2014/main" id="{6F79C4E7-9283-AC9B-6273-AA59AD92876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61765950"/>
              </p:ext>
            </p:extLst>
          </p:nvPr>
        </p:nvGraphicFramePr>
        <p:xfrm>
          <a:off x="382588" y="1470025"/>
          <a:ext cx="10971210" cy="4768520"/>
        </p:xfrm>
        <a:graphic>
          <a:graphicData uri="http://schemas.openxmlformats.org/drawingml/2006/table">
            <a:tbl>
              <a:tblPr firstRow="1" bandRow="1">
                <a:tableStyleId>{5940675A-B579-460E-94D1-54222C63F5DA}</a:tableStyleId>
              </a:tblPr>
              <a:tblGrid>
                <a:gridCol w="3657070">
                  <a:extLst>
                    <a:ext uri="{9D8B030D-6E8A-4147-A177-3AD203B41FA5}">
                      <a16:colId xmlns:a16="http://schemas.microsoft.com/office/drawing/2014/main" val="2280903623"/>
                    </a:ext>
                  </a:extLst>
                </a:gridCol>
                <a:gridCol w="3657070">
                  <a:extLst>
                    <a:ext uri="{9D8B030D-6E8A-4147-A177-3AD203B41FA5}">
                      <a16:colId xmlns:a16="http://schemas.microsoft.com/office/drawing/2014/main" val="2349836280"/>
                    </a:ext>
                  </a:extLst>
                </a:gridCol>
                <a:gridCol w="3657070">
                  <a:extLst>
                    <a:ext uri="{9D8B030D-6E8A-4147-A177-3AD203B41FA5}">
                      <a16:colId xmlns:a16="http://schemas.microsoft.com/office/drawing/2014/main" val="3726258310"/>
                    </a:ext>
                  </a:extLst>
                </a:gridCol>
              </a:tblGrid>
              <a:tr h="2328253">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A wheel made of wood</a:t>
                      </a: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3030277323"/>
                  </a:ext>
                </a:extLst>
              </a:tr>
              <a:tr h="2440267">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A pottery bowl</a:t>
                      </a: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150460401"/>
                  </a:ext>
                </a:extLst>
              </a:tr>
            </a:tbl>
          </a:graphicData>
        </a:graphic>
      </p:graphicFrame>
      <p:pic>
        <p:nvPicPr>
          <p:cNvPr id="4" name="Picture 3" descr="A wheel made of wood">
            <a:extLst>
              <a:ext uri="{FF2B5EF4-FFF2-40B4-BE49-F238E27FC236}">
                <a16:creationId xmlns:a16="http://schemas.microsoft.com/office/drawing/2014/main" id="{4769B813-A2A9-04C8-97B8-244B393019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038" y="1500168"/>
            <a:ext cx="3476061" cy="2265156"/>
          </a:xfrm>
          <a:prstGeom prst="rect">
            <a:avLst/>
          </a:prstGeom>
        </p:spPr>
      </p:pic>
      <p:pic>
        <p:nvPicPr>
          <p:cNvPr id="6" name="Picture 5" descr="Photo of a pot in-situ">
            <a:extLst>
              <a:ext uri="{FF2B5EF4-FFF2-40B4-BE49-F238E27FC236}">
                <a16:creationId xmlns:a16="http://schemas.microsoft.com/office/drawing/2014/main" id="{C3B938D0-9BD7-69D1-7EF9-3F603C560105}"/>
              </a:ext>
            </a:extLst>
          </p:cNvPr>
          <p:cNvPicPr>
            <a:picLocks noChangeAspect="1"/>
          </p:cNvPicPr>
          <p:nvPr/>
        </p:nvPicPr>
        <p:blipFill>
          <a:blip r:embed="rId4"/>
          <a:srcRect/>
          <a:stretch/>
        </p:blipFill>
        <p:spPr>
          <a:xfrm>
            <a:off x="493038" y="3870952"/>
            <a:ext cx="3476061" cy="2318532"/>
          </a:xfrm>
          <a:prstGeom prst="rect">
            <a:avLst/>
          </a:prstGeom>
        </p:spPr>
      </p:pic>
      <p:sp>
        <p:nvSpPr>
          <p:cNvPr id="11" name="Freeform: Shape 10" descr="a red circle indicationthe correct answer">
            <a:extLst>
              <a:ext uri="{FF2B5EF4-FFF2-40B4-BE49-F238E27FC236}">
                <a16:creationId xmlns:a16="http://schemas.microsoft.com/office/drawing/2014/main" id="{B4085AE7-3C64-FC7E-B9A0-E8BD95C3FBF0}"/>
              </a:ext>
            </a:extLst>
          </p:cNvPr>
          <p:cNvSpPr/>
          <p:nvPr/>
        </p:nvSpPr>
        <p:spPr>
          <a:xfrm>
            <a:off x="8230220" y="1879042"/>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descr="a red circle indicationg the correct answer">
            <a:extLst>
              <a:ext uri="{FF2B5EF4-FFF2-40B4-BE49-F238E27FC236}">
                <a16:creationId xmlns:a16="http://schemas.microsoft.com/office/drawing/2014/main" id="{039245A5-1FE5-AA45-8C05-99A74486AC7E}"/>
              </a:ext>
            </a:extLst>
          </p:cNvPr>
          <p:cNvSpPr/>
          <p:nvPr/>
        </p:nvSpPr>
        <p:spPr>
          <a:xfrm>
            <a:off x="9628615" y="4332898"/>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77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CD4BA-DCC9-A45E-0AC4-D422A0DF707E}"/>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870B1467-F38F-A5B9-18A0-D4C935F50D6F}"/>
              </a:ext>
            </a:extLst>
          </p:cNvPr>
          <p:cNvSpPr>
            <a:spLocks noGrp="1"/>
          </p:cNvSpPr>
          <p:nvPr>
            <p:ph type="title"/>
          </p:nvPr>
        </p:nvSpPr>
        <p:spPr/>
        <p:txBody>
          <a:bodyPr>
            <a:normAutofit/>
          </a:bodyPr>
          <a:lstStyle/>
          <a:p>
            <a:r>
              <a:rPr lang="en-GB" dirty="0"/>
              <a:t>Focus on Must Farm: What would usually rot? </a:t>
            </a:r>
            <a:r>
              <a:rPr lang="en-GB" dirty="0">
                <a:solidFill>
                  <a:schemeClr val="bg1"/>
                </a:solidFill>
              </a:rPr>
              <a:t>treacle</a:t>
            </a:r>
          </a:p>
        </p:txBody>
      </p:sp>
      <p:graphicFrame>
        <p:nvGraphicFramePr>
          <p:cNvPr id="2" name="Content Placeholder 1">
            <a:extLst>
              <a:ext uri="{FF2B5EF4-FFF2-40B4-BE49-F238E27FC236}">
                <a16:creationId xmlns:a16="http://schemas.microsoft.com/office/drawing/2014/main" id="{227F8274-F256-2622-665C-7D57181D7559}"/>
              </a:ext>
            </a:extLst>
          </p:cNvPr>
          <p:cNvGraphicFramePr>
            <a:graphicFrameLocks noGrp="1"/>
          </p:cNvGraphicFramePr>
          <p:nvPr>
            <p:ph idx="1"/>
            <p:extLst>
              <p:ext uri="{D42A27DB-BD31-4B8C-83A1-F6EECF244321}">
                <p14:modId xmlns:p14="http://schemas.microsoft.com/office/powerpoint/2010/main" val="1279014187"/>
              </p:ext>
            </p:extLst>
          </p:nvPr>
        </p:nvGraphicFramePr>
        <p:xfrm>
          <a:off x="382588" y="1470025"/>
          <a:ext cx="10971210" cy="4768520"/>
        </p:xfrm>
        <a:graphic>
          <a:graphicData uri="http://schemas.openxmlformats.org/drawingml/2006/table">
            <a:tbl>
              <a:tblPr firstRow="1" bandRow="1">
                <a:tableStyleId>{5940675A-B579-460E-94D1-54222C63F5DA}</a:tableStyleId>
              </a:tblPr>
              <a:tblGrid>
                <a:gridCol w="3657070">
                  <a:extLst>
                    <a:ext uri="{9D8B030D-6E8A-4147-A177-3AD203B41FA5}">
                      <a16:colId xmlns:a16="http://schemas.microsoft.com/office/drawing/2014/main" val="2280903623"/>
                    </a:ext>
                  </a:extLst>
                </a:gridCol>
                <a:gridCol w="3657070">
                  <a:extLst>
                    <a:ext uri="{9D8B030D-6E8A-4147-A177-3AD203B41FA5}">
                      <a16:colId xmlns:a16="http://schemas.microsoft.com/office/drawing/2014/main" val="2349836280"/>
                    </a:ext>
                  </a:extLst>
                </a:gridCol>
                <a:gridCol w="3657070">
                  <a:extLst>
                    <a:ext uri="{9D8B030D-6E8A-4147-A177-3AD203B41FA5}">
                      <a16:colId xmlns:a16="http://schemas.microsoft.com/office/drawing/2014/main" val="3726258310"/>
                    </a:ext>
                  </a:extLst>
                </a:gridCol>
              </a:tblGrid>
              <a:tr h="2328253">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Bronze (metal) sickles for cutting</a:t>
                      </a: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3030277323"/>
                  </a:ext>
                </a:extLst>
              </a:tr>
              <a:tr h="2440267">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Part of a wooden bucket</a:t>
                      </a: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150460401"/>
                  </a:ext>
                </a:extLst>
              </a:tr>
            </a:tbl>
          </a:graphicData>
        </a:graphic>
      </p:graphicFrame>
      <p:pic>
        <p:nvPicPr>
          <p:cNvPr id="4" name="Picture 3" descr="bronze sicle">
            <a:extLst>
              <a:ext uri="{FF2B5EF4-FFF2-40B4-BE49-F238E27FC236}">
                <a16:creationId xmlns:a16="http://schemas.microsoft.com/office/drawing/2014/main" id="{D724ACB7-A562-6EAC-B928-5A239E36A3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927" y="1520205"/>
            <a:ext cx="3475979" cy="2189463"/>
          </a:xfrm>
          <a:prstGeom prst="rect">
            <a:avLst/>
          </a:prstGeom>
        </p:spPr>
      </p:pic>
      <p:pic>
        <p:nvPicPr>
          <p:cNvPr id="6" name="Picture 5" descr="wooden bucket&#10;">
            <a:extLst>
              <a:ext uri="{FF2B5EF4-FFF2-40B4-BE49-F238E27FC236}">
                <a16:creationId xmlns:a16="http://schemas.microsoft.com/office/drawing/2014/main" id="{AB8F3905-E3B9-5431-E4C2-CE63EF32D2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927" y="3854284"/>
            <a:ext cx="3475979" cy="2348011"/>
          </a:xfrm>
          <a:prstGeom prst="rect">
            <a:avLst/>
          </a:prstGeom>
        </p:spPr>
      </p:pic>
      <p:sp>
        <p:nvSpPr>
          <p:cNvPr id="3" name="Freeform: Shape 2" descr="a red circle indicationg the correct answer">
            <a:extLst>
              <a:ext uri="{FF2B5EF4-FFF2-40B4-BE49-F238E27FC236}">
                <a16:creationId xmlns:a16="http://schemas.microsoft.com/office/drawing/2014/main" id="{3728BC43-F55E-BEA3-0FFE-E0CCDF859565}"/>
              </a:ext>
            </a:extLst>
          </p:cNvPr>
          <p:cNvSpPr/>
          <p:nvPr/>
        </p:nvSpPr>
        <p:spPr>
          <a:xfrm>
            <a:off x="9647037" y="1979526"/>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descr="a red circle indicationg the correct answer">
            <a:extLst>
              <a:ext uri="{FF2B5EF4-FFF2-40B4-BE49-F238E27FC236}">
                <a16:creationId xmlns:a16="http://schemas.microsoft.com/office/drawing/2014/main" id="{2088BCAF-B847-B04F-12AE-7574542144C2}"/>
              </a:ext>
            </a:extLst>
          </p:cNvPr>
          <p:cNvSpPr/>
          <p:nvPr/>
        </p:nvSpPr>
        <p:spPr>
          <a:xfrm>
            <a:off x="8263096" y="4260501"/>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95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C5790-8DED-F582-FAD2-8219BBDE6DA6}"/>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80DDF5CA-4B06-D0E1-1C08-75C7528F2CF1}"/>
              </a:ext>
            </a:extLst>
          </p:cNvPr>
          <p:cNvSpPr>
            <a:spLocks noGrp="1"/>
          </p:cNvSpPr>
          <p:nvPr>
            <p:ph type="title"/>
          </p:nvPr>
        </p:nvSpPr>
        <p:spPr/>
        <p:txBody>
          <a:bodyPr>
            <a:normAutofit/>
          </a:bodyPr>
          <a:lstStyle/>
          <a:p>
            <a:r>
              <a:rPr lang="en-GB" dirty="0"/>
              <a:t>Focus on Must Farm: What would usually rot? </a:t>
            </a:r>
            <a:r>
              <a:rPr lang="en-GB" dirty="0">
                <a:solidFill>
                  <a:schemeClr val="bg1"/>
                </a:solidFill>
              </a:rPr>
              <a:t>sweetie</a:t>
            </a:r>
          </a:p>
        </p:txBody>
      </p:sp>
      <p:graphicFrame>
        <p:nvGraphicFramePr>
          <p:cNvPr id="2" name="Content Placeholder 1">
            <a:extLst>
              <a:ext uri="{FF2B5EF4-FFF2-40B4-BE49-F238E27FC236}">
                <a16:creationId xmlns:a16="http://schemas.microsoft.com/office/drawing/2014/main" id="{8C6FE716-5D41-4688-4438-C3A419FF7387}"/>
              </a:ext>
            </a:extLst>
          </p:cNvPr>
          <p:cNvGraphicFramePr>
            <a:graphicFrameLocks noGrp="1"/>
          </p:cNvGraphicFramePr>
          <p:nvPr>
            <p:ph idx="1"/>
            <p:extLst>
              <p:ext uri="{D42A27DB-BD31-4B8C-83A1-F6EECF244321}">
                <p14:modId xmlns:p14="http://schemas.microsoft.com/office/powerpoint/2010/main" val="2092717550"/>
              </p:ext>
            </p:extLst>
          </p:nvPr>
        </p:nvGraphicFramePr>
        <p:xfrm>
          <a:off x="382588" y="1470025"/>
          <a:ext cx="10971210" cy="4768520"/>
        </p:xfrm>
        <a:graphic>
          <a:graphicData uri="http://schemas.openxmlformats.org/drawingml/2006/table">
            <a:tbl>
              <a:tblPr firstRow="1" bandRow="1">
                <a:tableStyleId>{5940675A-B579-460E-94D1-54222C63F5DA}</a:tableStyleId>
              </a:tblPr>
              <a:tblGrid>
                <a:gridCol w="3657070">
                  <a:extLst>
                    <a:ext uri="{9D8B030D-6E8A-4147-A177-3AD203B41FA5}">
                      <a16:colId xmlns:a16="http://schemas.microsoft.com/office/drawing/2014/main" val="2280903623"/>
                    </a:ext>
                  </a:extLst>
                </a:gridCol>
                <a:gridCol w="3657070">
                  <a:extLst>
                    <a:ext uri="{9D8B030D-6E8A-4147-A177-3AD203B41FA5}">
                      <a16:colId xmlns:a16="http://schemas.microsoft.com/office/drawing/2014/main" val="2349836280"/>
                    </a:ext>
                  </a:extLst>
                </a:gridCol>
                <a:gridCol w="3657070">
                  <a:extLst>
                    <a:ext uri="{9D8B030D-6E8A-4147-A177-3AD203B41FA5}">
                      <a16:colId xmlns:a16="http://schemas.microsoft.com/office/drawing/2014/main" val="3726258310"/>
                    </a:ext>
                  </a:extLst>
                </a:gridCol>
              </a:tblGrid>
              <a:tr h="2328253">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Animal bones</a:t>
                      </a: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3030277323"/>
                  </a:ext>
                </a:extLst>
              </a:tr>
              <a:tr h="2440267">
                <a:tc>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A bronze (metal) axe head</a:t>
                      </a: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150460401"/>
                  </a:ext>
                </a:extLst>
              </a:tr>
            </a:tbl>
          </a:graphicData>
        </a:graphic>
      </p:graphicFrame>
      <p:pic>
        <p:nvPicPr>
          <p:cNvPr id="4" name="Picture 3" descr="Bones in the mud">
            <a:extLst>
              <a:ext uri="{FF2B5EF4-FFF2-40B4-BE49-F238E27FC236}">
                <a16:creationId xmlns:a16="http://schemas.microsoft.com/office/drawing/2014/main" id="{876E1490-6F92-02A9-E4C1-DDD4D82213E9}"/>
              </a:ext>
            </a:extLst>
          </p:cNvPr>
          <p:cNvPicPr>
            <a:picLocks noChangeAspect="1"/>
          </p:cNvPicPr>
          <p:nvPr/>
        </p:nvPicPr>
        <p:blipFill>
          <a:blip r:embed="rId3"/>
          <a:stretch>
            <a:fillRect/>
          </a:stretch>
        </p:blipFill>
        <p:spPr>
          <a:xfrm>
            <a:off x="422780" y="1510900"/>
            <a:ext cx="3556366" cy="2243408"/>
          </a:xfrm>
          <a:prstGeom prst="rect">
            <a:avLst/>
          </a:prstGeom>
        </p:spPr>
      </p:pic>
      <p:pic>
        <p:nvPicPr>
          <p:cNvPr id="6" name="Picture 5" descr="A close-up of a metal object">
            <a:extLst>
              <a:ext uri="{FF2B5EF4-FFF2-40B4-BE49-F238E27FC236}">
                <a16:creationId xmlns:a16="http://schemas.microsoft.com/office/drawing/2014/main" id="{E8262F48-597E-A41C-12D1-FE51268684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780" y="3854284"/>
            <a:ext cx="3556366" cy="2304380"/>
          </a:xfrm>
          <a:prstGeom prst="rect">
            <a:avLst/>
          </a:prstGeom>
        </p:spPr>
      </p:pic>
      <p:sp>
        <p:nvSpPr>
          <p:cNvPr id="3" name="Freeform: Shape 2" descr="a red circle indicationg the correct answer">
            <a:extLst>
              <a:ext uri="{FF2B5EF4-FFF2-40B4-BE49-F238E27FC236}">
                <a16:creationId xmlns:a16="http://schemas.microsoft.com/office/drawing/2014/main" id="{F1254FDF-7AA2-3D99-94CA-CC7D4DB4EEDE}"/>
              </a:ext>
            </a:extLst>
          </p:cNvPr>
          <p:cNvSpPr/>
          <p:nvPr/>
        </p:nvSpPr>
        <p:spPr>
          <a:xfrm>
            <a:off x="9586747" y="1959429"/>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descr="a red circle indicationg the correct answer">
            <a:extLst>
              <a:ext uri="{FF2B5EF4-FFF2-40B4-BE49-F238E27FC236}">
                <a16:creationId xmlns:a16="http://schemas.microsoft.com/office/drawing/2014/main" id="{FA8CBA2A-236B-0C98-7A70-858CD666A082}"/>
              </a:ext>
            </a:extLst>
          </p:cNvPr>
          <p:cNvSpPr/>
          <p:nvPr/>
        </p:nvSpPr>
        <p:spPr>
          <a:xfrm>
            <a:off x="9586747" y="4332898"/>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323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A8427-4BBC-1930-2999-C04BB3C6F486}"/>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72E9D5AE-0AD2-7743-EE96-85786A83A7C6}"/>
              </a:ext>
            </a:extLst>
          </p:cNvPr>
          <p:cNvSpPr>
            <a:spLocks noGrp="1"/>
          </p:cNvSpPr>
          <p:nvPr>
            <p:ph type="title"/>
          </p:nvPr>
        </p:nvSpPr>
        <p:spPr/>
        <p:txBody>
          <a:bodyPr>
            <a:normAutofit/>
          </a:bodyPr>
          <a:lstStyle/>
          <a:p>
            <a:r>
              <a:rPr lang="en-GB" dirty="0"/>
              <a:t>Focus on Must Farm: What would usually rot? </a:t>
            </a:r>
            <a:r>
              <a:rPr lang="en-GB" dirty="0">
                <a:solidFill>
                  <a:schemeClr val="bg1"/>
                </a:solidFill>
              </a:rPr>
              <a:t>sunbeam</a:t>
            </a:r>
          </a:p>
        </p:txBody>
      </p:sp>
      <p:graphicFrame>
        <p:nvGraphicFramePr>
          <p:cNvPr id="2" name="Content Placeholder 1">
            <a:extLst>
              <a:ext uri="{FF2B5EF4-FFF2-40B4-BE49-F238E27FC236}">
                <a16:creationId xmlns:a16="http://schemas.microsoft.com/office/drawing/2014/main" id="{E6DCF1E3-BF0E-85BC-9DAF-6953FA1FF419}"/>
              </a:ext>
            </a:extLst>
          </p:cNvPr>
          <p:cNvGraphicFramePr>
            <a:graphicFrameLocks noGrp="1"/>
          </p:cNvGraphicFramePr>
          <p:nvPr>
            <p:ph idx="1"/>
            <p:extLst>
              <p:ext uri="{D42A27DB-BD31-4B8C-83A1-F6EECF244321}">
                <p14:modId xmlns:p14="http://schemas.microsoft.com/office/powerpoint/2010/main" val="1385220084"/>
              </p:ext>
            </p:extLst>
          </p:nvPr>
        </p:nvGraphicFramePr>
        <p:xfrm>
          <a:off x="382588" y="1470025"/>
          <a:ext cx="10971210" cy="4768520"/>
        </p:xfrm>
        <a:graphic>
          <a:graphicData uri="http://schemas.openxmlformats.org/drawingml/2006/table">
            <a:tbl>
              <a:tblPr firstRow="1" bandRow="1">
                <a:tableStyleId>{5940675A-B579-460E-94D1-54222C63F5DA}</a:tableStyleId>
              </a:tblPr>
              <a:tblGrid>
                <a:gridCol w="3657070">
                  <a:extLst>
                    <a:ext uri="{9D8B030D-6E8A-4147-A177-3AD203B41FA5}">
                      <a16:colId xmlns:a16="http://schemas.microsoft.com/office/drawing/2014/main" val="2280903623"/>
                    </a:ext>
                  </a:extLst>
                </a:gridCol>
                <a:gridCol w="3657070">
                  <a:extLst>
                    <a:ext uri="{9D8B030D-6E8A-4147-A177-3AD203B41FA5}">
                      <a16:colId xmlns:a16="http://schemas.microsoft.com/office/drawing/2014/main" val="2349836280"/>
                    </a:ext>
                  </a:extLst>
                </a:gridCol>
                <a:gridCol w="3657070">
                  <a:extLst>
                    <a:ext uri="{9D8B030D-6E8A-4147-A177-3AD203B41FA5}">
                      <a16:colId xmlns:a16="http://schemas.microsoft.com/office/drawing/2014/main" val="3726258310"/>
                    </a:ext>
                  </a:extLst>
                </a:gridCol>
              </a:tblGrid>
              <a:tr h="2328253">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Parts of the wooden roof</a:t>
                      </a: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3030277323"/>
                  </a:ext>
                </a:extLst>
              </a:tr>
              <a:tr h="2440267">
                <a:tc>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Fabric made from </a:t>
                      </a:r>
                      <a:r>
                        <a:rPr kumimoji="0" lang="en-GB" sz="3600" b="0" i="0" u="none" strike="noStrike" kern="1200" cap="none" spc="0" normalizeH="0" baseline="0" noProof="0">
                          <a:ln>
                            <a:noFill/>
                          </a:ln>
                          <a:solidFill>
                            <a:prstClr val="black"/>
                          </a:solidFill>
                          <a:effectLst/>
                          <a:uLnTx/>
                          <a:uFillTx/>
                          <a:latin typeface="Source Sans Pro" pitchFamily="34" charset="0"/>
                          <a:ea typeface="+mn-ea"/>
                          <a:cs typeface="+mn-cs"/>
                        </a:rPr>
                        <a:t>tree fibres</a:t>
                      </a:r>
                      <a:endPar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endParaRP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150460401"/>
                  </a:ext>
                </a:extLst>
              </a:tr>
            </a:tbl>
          </a:graphicData>
        </a:graphic>
      </p:graphicFrame>
      <p:pic>
        <p:nvPicPr>
          <p:cNvPr id="4" name="Picture 3" descr="A pile of sticks on the ground">
            <a:extLst>
              <a:ext uri="{FF2B5EF4-FFF2-40B4-BE49-F238E27FC236}">
                <a16:creationId xmlns:a16="http://schemas.microsoft.com/office/drawing/2014/main" id="{63BFE581-E39F-7151-5AF9-B0D4A38D06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974" y="1520264"/>
            <a:ext cx="3505171" cy="2207674"/>
          </a:xfrm>
          <a:prstGeom prst="rect">
            <a:avLst/>
          </a:prstGeom>
        </p:spPr>
      </p:pic>
      <p:pic>
        <p:nvPicPr>
          <p:cNvPr id="6" name="Picture 5" descr="Close-up of fabrick from tree bark">
            <a:extLst>
              <a:ext uri="{FF2B5EF4-FFF2-40B4-BE49-F238E27FC236}">
                <a16:creationId xmlns:a16="http://schemas.microsoft.com/office/drawing/2014/main" id="{1A966795-A677-A917-662B-49A65A04AA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975" y="3854284"/>
            <a:ext cx="3505171" cy="2332757"/>
          </a:xfrm>
          <a:prstGeom prst="rect">
            <a:avLst/>
          </a:prstGeom>
        </p:spPr>
      </p:pic>
      <p:sp>
        <p:nvSpPr>
          <p:cNvPr id="3" name="Freeform: Shape 2" descr="a red circle indicationg the correct answer">
            <a:extLst>
              <a:ext uri="{FF2B5EF4-FFF2-40B4-BE49-F238E27FC236}">
                <a16:creationId xmlns:a16="http://schemas.microsoft.com/office/drawing/2014/main" id="{A949E27F-5517-B8C8-C77A-4EDB45FC48F0}"/>
              </a:ext>
            </a:extLst>
          </p:cNvPr>
          <p:cNvSpPr/>
          <p:nvPr/>
        </p:nvSpPr>
        <p:spPr>
          <a:xfrm>
            <a:off x="8230220" y="1879042"/>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descr="a red circle indicationg the correct answer">
            <a:extLst>
              <a:ext uri="{FF2B5EF4-FFF2-40B4-BE49-F238E27FC236}">
                <a16:creationId xmlns:a16="http://schemas.microsoft.com/office/drawing/2014/main" id="{4163DA39-BAAB-31E5-DC14-9B2E0549422F}"/>
              </a:ext>
            </a:extLst>
          </p:cNvPr>
          <p:cNvSpPr/>
          <p:nvPr/>
        </p:nvSpPr>
        <p:spPr>
          <a:xfrm>
            <a:off x="8230220" y="4252128"/>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164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521B3-BB91-0895-925C-4978508411D2}"/>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34723D8E-624C-B6D9-2524-B1BE3DBD3D88}"/>
              </a:ext>
            </a:extLst>
          </p:cNvPr>
          <p:cNvSpPr>
            <a:spLocks noGrp="1"/>
          </p:cNvSpPr>
          <p:nvPr>
            <p:ph type="title"/>
          </p:nvPr>
        </p:nvSpPr>
        <p:spPr/>
        <p:txBody>
          <a:bodyPr>
            <a:normAutofit/>
          </a:bodyPr>
          <a:lstStyle/>
          <a:p>
            <a:r>
              <a:rPr lang="en-GB" dirty="0"/>
              <a:t>Focus on Must Farm: What would usually rot? </a:t>
            </a:r>
            <a:r>
              <a:rPr lang="en-GB" dirty="0">
                <a:solidFill>
                  <a:schemeClr val="bg1"/>
                </a:solidFill>
              </a:rPr>
              <a:t>lovely</a:t>
            </a:r>
          </a:p>
        </p:txBody>
      </p:sp>
      <p:graphicFrame>
        <p:nvGraphicFramePr>
          <p:cNvPr id="2" name="Content Placeholder 1">
            <a:extLst>
              <a:ext uri="{FF2B5EF4-FFF2-40B4-BE49-F238E27FC236}">
                <a16:creationId xmlns:a16="http://schemas.microsoft.com/office/drawing/2014/main" id="{D1491A2A-FA5F-9A9E-512A-DBB52CD0E815}"/>
              </a:ext>
            </a:extLst>
          </p:cNvPr>
          <p:cNvGraphicFramePr>
            <a:graphicFrameLocks noGrp="1"/>
          </p:cNvGraphicFramePr>
          <p:nvPr>
            <p:ph idx="1"/>
            <p:extLst>
              <p:ext uri="{D42A27DB-BD31-4B8C-83A1-F6EECF244321}">
                <p14:modId xmlns:p14="http://schemas.microsoft.com/office/powerpoint/2010/main" val="3248573915"/>
              </p:ext>
            </p:extLst>
          </p:nvPr>
        </p:nvGraphicFramePr>
        <p:xfrm>
          <a:off x="382588" y="1470025"/>
          <a:ext cx="10971210" cy="4768520"/>
        </p:xfrm>
        <a:graphic>
          <a:graphicData uri="http://schemas.openxmlformats.org/drawingml/2006/table">
            <a:tbl>
              <a:tblPr firstRow="1" bandRow="1">
                <a:tableStyleId>{5940675A-B579-460E-94D1-54222C63F5DA}</a:tableStyleId>
              </a:tblPr>
              <a:tblGrid>
                <a:gridCol w="3657070">
                  <a:extLst>
                    <a:ext uri="{9D8B030D-6E8A-4147-A177-3AD203B41FA5}">
                      <a16:colId xmlns:a16="http://schemas.microsoft.com/office/drawing/2014/main" val="2280903623"/>
                    </a:ext>
                  </a:extLst>
                </a:gridCol>
                <a:gridCol w="3657070">
                  <a:extLst>
                    <a:ext uri="{9D8B030D-6E8A-4147-A177-3AD203B41FA5}">
                      <a16:colId xmlns:a16="http://schemas.microsoft.com/office/drawing/2014/main" val="2349836280"/>
                    </a:ext>
                  </a:extLst>
                </a:gridCol>
                <a:gridCol w="3657070">
                  <a:extLst>
                    <a:ext uri="{9D8B030D-6E8A-4147-A177-3AD203B41FA5}">
                      <a16:colId xmlns:a16="http://schemas.microsoft.com/office/drawing/2014/main" val="3726258310"/>
                    </a:ext>
                  </a:extLst>
                </a:gridCol>
              </a:tblGrid>
              <a:tr h="2328253">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Plant fibres spun into thread</a:t>
                      </a: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3030277323"/>
                  </a:ext>
                </a:extLst>
              </a:tr>
              <a:tr h="2440267">
                <a:tc>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Beads made from amber, glass &amp; jet</a:t>
                      </a:r>
                    </a:p>
                    <a:p>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Source Sans Pro" pitchFamily="34" charset="0"/>
                          <a:ea typeface="+mn-ea"/>
                          <a:cs typeface="+mn-cs"/>
                        </a:rPr>
                        <a:t>Rot or Not?</a:t>
                      </a:r>
                    </a:p>
                    <a:p>
                      <a:endParaRPr lang="en-GB" dirty="0"/>
                    </a:p>
                  </a:txBody>
                  <a:tcPr anchor="ctr"/>
                </a:tc>
                <a:extLst>
                  <a:ext uri="{0D108BD9-81ED-4DB2-BD59-A6C34878D82A}">
                    <a16:rowId xmlns:a16="http://schemas.microsoft.com/office/drawing/2014/main" val="150460401"/>
                  </a:ext>
                </a:extLst>
              </a:tr>
            </a:tbl>
          </a:graphicData>
        </a:graphic>
      </p:graphicFrame>
      <p:pic>
        <p:nvPicPr>
          <p:cNvPr id="4" name="Picture 3" descr="A close-up of a ball of thread">
            <a:extLst>
              <a:ext uri="{FF2B5EF4-FFF2-40B4-BE49-F238E27FC236}">
                <a16:creationId xmlns:a16="http://schemas.microsoft.com/office/drawing/2014/main" id="{3BF3B20B-08A8-4BB3-9F27-ABF8EC32AA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24" y="1536899"/>
            <a:ext cx="3467572" cy="2199675"/>
          </a:xfrm>
          <a:prstGeom prst="rect">
            <a:avLst/>
          </a:prstGeom>
        </p:spPr>
      </p:pic>
      <p:pic>
        <p:nvPicPr>
          <p:cNvPr id="6" name="Picture 5" descr="A close-up of beads from a necklace in the mud">
            <a:extLst>
              <a:ext uri="{FF2B5EF4-FFF2-40B4-BE49-F238E27FC236}">
                <a16:creationId xmlns:a16="http://schemas.microsoft.com/office/drawing/2014/main" id="{B8472CA9-0FEC-7AD1-3A12-E60509A2BAC1}"/>
              </a:ext>
            </a:extLst>
          </p:cNvPr>
          <p:cNvPicPr>
            <a:picLocks noChangeAspect="1"/>
          </p:cNvPicPr>
          <p:nvPr/>
        </p:nvPicPr>
        <p:blipFill>
          <a:blip r:embed="rId4"/>
          <a:stretch>
            <a:fillRect/>
          </a:stretch>
        </p:blipFill>
        <p:spPr>
          <a:xfrm>
            <a:off x="485077" y="3854283"/>
            <a:ext cx="3504119" cy="2333797"/>
          </a:xfrm>
          <a:prstGeom prst="rect">
            <a:avLst/>
          </a:prstGeom>
        </p:spPr>
      </p:pic>
      <p:sp>
        <p:nvSpPr>
          <p:cNvPr id="3" name="Freeform: Shape 2" descr="a red circle indicationg the correct answer">
            <a:extLst>
              <a:ext uri="{FF2B5EF4-FFF2-40B4-BE49-F238E27FC236}">
                <a16:creationId xmlns:a16="http://schemas.microsoft.com/office/drawing/2014/main" id="{A1221631-9078-FE5E-755B-1681E5269A87}"/>
              </a:ext>
            </a:extLst>
          </p:cNvPr>
          <p:cNvSpPr/>
          <p:nvPr/>
        </p:nvSpPr>
        <p:spPr>
          <a:xfrm>
            <a:off x="8230220" y="1879042"/>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descr="a red circle indicationg the correct answer">
            <a:extLst>
              <a:ext uri="{FF2B5EF4-FFF2-40B4-BE49-F238E27FC236}">
                <a16:creationId xmlns:a16="http://schemas.microsoft.com/office/drawing/2014/main" id="{23CE5E91-9811-9C87-6DEF-84E194C7442B}"/>
              </a:ext>
            </a:extLst>
          </p:cNvPr>
          <p:cNvSpPr/>
          <p:nvPr/>
        </p:nvSpPr>
        <p:spPr>
          <a:xfrm>
            <a:off x="9578374" y="4332898"/>
            <a:ext cx="994167" cy="1055077"/>
          </a:xfrm>
          <a:custGeom>
            <a:avLst/>
            <a:gdLst>
              <a:gd name="connsiteX0" fmla="*/ 501798 w 933877"/>
              <a:gd name="connsiteY0" fmla="*/ 50242 h 954594"/>
              <a:gd name="connsiteX1" fmla="*/ 280734 w 933877"/>
              <a:gd name="connsiteY1" fmla="*/ 60290 h 954594"/>
              <a:gd name="connsiteX2" fmla="*/ 119960 w 933877"/>
              <a:gd name="connsiteY2" fmla="*/ 120580 h 954594"/>
              <a:gd name="connsiteX3" fmla="*/ 59670 w 933877"/>
              <a:gd name="connsiteY3" fmla="*/ 160774 h 954594"/>
              <a:gd name="connsiteX4" fmla="*/ 29525 w 933877"/>
              <a:gd name="connsiteY4" fmla="*/ 200967 h 954594"/>
              <a:gd name="connsiteX5" fmla="*/ 19477 w 933877"/>
              <a:gd name="connsiteY5" fmla="*/ 231112 h 954594"/>
              <a:gd name="connsiteX6" fmla="*/ 29525 w 933877"/>
              <a:gd name="connsiteY6" fmla="*/ 633046 h 954594"/>
              <a:gd name="connsiteX7" fmla="*/ 49622 w 933877"/>
              <a:gd name="connsiteY7" fmla="*/ 683288 h 954594"/>
              <a:gd name="connsiteX8" fmla="*/ 150105 w 933877"/>
              <a:gd name="connsiteY8" fmla="*/ 773723 h 954594"/>
              <a:gd name="connsiteX9" fmla="*/ 180250 w 933877"/>
              <a:gd name="connsiteY9" fmla="*/ 803868 h 954594"/>
              <a:gd name="connsiteX10" fmla="*/ 260637 w 933877"/>
              <a:gd name="connsiteY10" fmla="*/ 844062 h 954594"/>
              <a:gd name="connsiteX11" fmla="*/ 300831 w 933877"/>
              <a:gd name="connsiteY11" fmla="*/ 874207 h 954594"/>
              <a:gd name="connsiteX12" fmla="*/ 411362 w 933877"/>
              <a:gd name="connsiteY12" fmla="*/ 914400 h 954594"/>
              <a:gd name="connsiteX13" fmla="*/ 451556 w 933877"/>
              <a:gd name="connsiteY13" fmla="*/ 934497 h 954594"/>
              <a:gd name="connsiteX14" fmla="*/ 572136 w 933877"/>
              <a:gd name="connsiteY14" fmla="*/ 954594 h 954594"/>
              <a:gd name="connsiteX15" fmla="*/ 813296 w 933877"/>
              <a:gd name="connsiteY15" fmla="*/ 924449 h 954594"/>
              <a:gd name="connsiteX16" fmla="*/ 873587 w 933877"/>
              <a:gd name="connsiteY16" fmla="*/ 884255 h 954594"/>
              <a:gd name="connsiteX17" fmla="*/ 903732 w 933877"/>
              <a:gd name="connsiteY17" fmla="*/ 834013 h 954594"/>
              <a:gd name="connsiteX18" fmla="*/ 913780 w 933877"/>
              <a:gd name="connsiteY18" fmla="*/ 783772 h 954594"/>
              <a:gd name="connsiteX19" fmla="*/ 923828 w 933877"/>
              <a:gd name="connsiteY19" fmla="*/ 753627 h 954594"/>
              <a:gd name="connsiteX20" fmla="*/ 933877 w 933877"/>
              <a:gd name="connsiteY20" fmla="*/ 713433 h 954594"/>
              <a:gd name="connsiteX21" fmla="*/ 913780 w 933877"/>
              <a:gd name="connsiteY21" fmla="*/ 522515 h 954594"/>
              <a:gd name="connsiteX22" fmla="*/ 883635 w 933877"/>
              <a:gd name="connsiteY22" fmla="*/ 472273 h 954594"/>
              <a:gd name="connsiteX23" fmla="*/ 823345 w 933877"/>
              <a:gd name="connsiteY23" fmla="*/ 391886 h 954594"/>
              <a:gd name="connsiteX24" fmla="*/ 793200 w 933877"/>
              <a:gd name="connsiteY24" fmla="*/ 361741 h 954594"/>
              <a:gd name="connsiteX25" fmla="*/ 732910 w 933877"/>
              <a:gd name="connsiteY25" fmla="*/ 321548 h 954594"/>
              <a:gd name="connsiteX26" fmla="*/ 702765 w 933877"/>
              <a:gd name="connsiteY26" fmla="*/ 291402 h 954594"/>
              <a:gd name="connsiteX27" fmla="*/ 642475 w 933877"/>
              <a:gd name="connsiteY27" fmla="*/ 261257 h 954594"/>
              <a:gd name="connsiteX28" fmla="*/ 582184 w 933877"/>
              <a:gd name="connsiteY28" fmla="*/ 221064 h 954594"/>
              <a:gd name="connsiteX29" fmla="*/ 521894 w 933877"/>
              <a:gd name="connsiteY29" fmla="*/ 200967 h 954594"/>
              <a:gd name="connsiteX30" fmla="*/ 421411 w 933877"/>
              <a:gd name="connsiteY30" fmla="*/ 150726 h 954594"/>
              <a:gd name="connsiteX31" fmla="*/ 381217 w 933877"/>
              <a:gd name="connsiteY31" fmla="*/ 130629 h 954594"/>
              <a:gd name="connsiteX32" fmla="*/ 330976 w 933877"/>
              <a:gd name="connsiteY32" fmla="*/ 110532 h 954594"/>
              <a:gd name="connsiteX33" fmla="*/ 220444 w 933877"/>
              <a:gd name="connsiteY33" fmla="*/ 40194 h 954594"/>
              <a:gd name="connsiteX34" fmla="*/ 160154 w 933877"/>
              <a:gd name="connsiteY34" fmla="*/ 0 h 9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3877" h="954594">
                <a:moveTo>
                  <a:pt x="501798" y="50242"/>
                </a:moveTo>
                <a:cubicBezTo>
                  <a:pt x="405145" y="30912"/>
                  <a:pt x="435591" y="31613"/>
                  <a:pt x="280734" y="60290"/>
                </a:cubicBezTo>
                <a:cubicBezTo>
                  <a:pt x="223741" y="70844"/>
                  <a:pt x="169756" y="91532"/>
                  <a:pt x="119960" y="120580"/>
                </a:cubicBezTo>
                <a:cubicBezTo>
                  <a:pt x="99097" y="132750"/>
                  <a:pt x="77722" y="144727"/>
                  <a:pt x="59670" y="160774"/>
                </a:cubicBezTo>
                <a:cubicBezTo>
                  <a:pt x="47153" y="171900"/>
                  <a:pt x="39573" y="187569"/>
                  <a:pt x="29525" y="200967"/>
                </a:cubicBezTo>
                <a:cubicBezTo>
                  <a:pt x="26176" y="211015"/>
                  <a:pt x="22387" y="220928"/>
                  <a:pt x="19477" y="231112"/>
                </a:cubicBezTo>
                <a:cubicBezTo>
                  <a:pt x="-19949" y="369101"/>
                  <a:pt x="9408" y="426853"/>
                  <a:pt x="29525" y="633046"/>
                </a:cubicBezTo>
                <a:cubicBezTo>
                  <a:pt x="31276" y="650998"/>
                  <a:pt x="39938" y="668071"/>
                  <a:pt x="49622" y="683288"/>
                </a:cubicBezTo>
                <a:cubicBezTo>
                  <a:pt x="101771" y="765236"/>
                  <a:pt x="85343" y="725151"/>
                  <a:pt x="150105" y="773723"/>
                </a:cubicBezTo>
                <a:cubicBezTo>
                  <a:pt x="161473" y="782249"/>
                  <a:pt x="169333" y="794771"/>
                  <a:pt x="180250" y="803868"/>
                </a:cubicBezTo>
                <a:cubicBezTo>
                  <a:pt x="221353" y="838121"/>
                  <a:pt x="205231" y="813281"/>
                  <a:pt x="260637" y="844062"/>
                </a:cubicBezTo>
                <a:cubicBezTo>
                  <a:pt x="275277" y="852195"/>
                  <a:pt x="286191" y="866074"/>
                  <a:pt x="300831" y="874207"/>
                </a:cubicBezTo>
                <a:cubicBezTo>
                  <a:pt x="329084" y="889903"/>
                  <a:pt x="382883" y="903009"/>
                  <a:pt x="411362" y="914400"/>
                </a:cubicBezTo>
                <a:cubicBezTo>
                  <a:pt x="425270" y="919963"/>
                  <a:pt x="437345" y="929760"/>
                  <a:pt x="451556" y="934497"/>
                </a:cubicBezTo>
                <a:cubicBezTo>
                  <a:pt x="473590" y="941842"/>
                  <a:pt x="556213" y="952319"/>
                  <a:pt x="572136" y="954594"/>
                </a:cubicBezTo>
                <a:cubicBezTo>
                  <a:pt x="666968" y="949603"/>
                  <a:pt x="736179" y="966513"/>
                  <a:pt x="813296" y="924449"/>
                </a:cubicBezTo>
                <a:cubicBezTo>
                  <a:pt x="834500" y="912883"/>
                  <a:pt x="853490" y="897653"/>
                  <a:pt x="873587" y="884255"/>
                </a:cubicBezTo>
                <a:cubicBezTo>
                  <a:pt x="883635" y="867508"/>
                  <a:pt x="896479" y="852147"/>
                  <a:pt x="903732" y="834013"/>
                </a:cubicBezTo>
                <a:cubicBezTo>
                  <a:pt x="910075" y="818156"/>
                  <a:pt x="909638" y="800341"/>
                  <a:pt x="913780" y="783772"/>
                </a:cubicBezTo>
                <a:cubicBezTo>
                  <a:pt x="916349" y="773496"/>
                  <a:pt x="920918" y="763811"/>
                  <a:pt x="923828" y="753627"/>
                </a:cubicBezTo>
                <a:cubicBezTo>
                  <a:pt x="927622" y="740348"/>
                  <a:pt x="930527" y="726831"/>
                  <a:pt x="933877" y="713433"/>
                </a:cubicBezTo>
                <a:cubicBezTo>
                  <a:pt x="927178" y="649794"/>
                  <a:pt x="926831" y="585161"/>
                  <a:pt x="913780" y="522515"/>
                </a:cubicBezTo>
                <a:cubicBezTo>
                  <a:pt x="909797" y="503395"/>
                  <a:pt x="893986" y="488835"/>
                  <a:pt x="883635" y="472273"/>
                </a:cubicBezTo>
                <a:cubicBezTo>
                  <a:pt x="864942" y="442365"/>
                  <a:pt x="847461" y="419447"/>
                  <a:pt x="823345" y="391886"/>
                </a:cubicBezTo>
                <a:cubicBezTo>
                  <a:pt x="813987" y="381191"/>
                  <a:pt x="804417" y="370465"/>
                  <a:pt x="793200" y="361741"/>
                </a:cubicBezTo>
                <a:cubicBezTo>
                  <a:pt x="774135" y="346912"/>
                  <a:pt x="751975" y="336377"/>
                  <a:pt x="732910" y="321548"/>
                </a:cubicBezTo>
                <a:cubicBezTo>
                  <a:pt x="721693" y="312823"/>
                  <a:pt x="714589" y="299285"/>
                  <a:pt x="702765" y="291402"/>
                </a:cubicBezTo>
                <a:cubicBezTo>
                  <a:pt x="684070" y="278938"/>
                  <a:pt x="661883" y="272578"/>
                  <a:pt x="642475" y="261257"/>
                </a:cubicBezTo>
                <a:cubicBezTo>
                  <a:pt x="621612" y="249087"/>
                  <a:pt x="603787" y="231866"/>
                  <a:pt x="582184" y="221064"/>
                </a:cubicBezTo>
                <a:cubicBezTo>
                  <a:pt x="563237" y="211590"/>
                  <a:pt x="541302" y="209458"/>
                  <a:pt x="521894" y="200967"/>
                </a:cubicBezTo>
                <a:cubicBezTo>
                  <a:pt x="487586" y="185957"/>
                  <a:pt x="454905" y="167473"/>
                  <a:pt x="421411" y="150726"/>
                </a:cubicBezTo>
                <a:cubicBezTo>
                  <a:pt x="408013" y="144027"/>
                  <a:pt x="395125" y="136192"/>
                  <a:pt x="381217" y="130629"/>
                </a:cubicBezTo>
                <a:cubicBezTo>
                  <a:pt x="364470" y="123930"/>
                  <a:pt x="346697" y="119375"/>
                  <a:pt x="330976" y="110532"/>
                </a:cubicBezTo>
                <a:cubicBezTo>
                  <a:pt x="292913" y="89122"/>
                  <a:pt x="251324" y="71074"/>
                  <a:pt x="220444" y="40194"/>
                </a:cubicBezTo>
                <a:cubicBezTo>
                  <a:pt x="182809" y="2559"/>
                  <a:pt x="203780" y="14543"/>
                  <a:pt x="160154" y="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915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7401-B1CA-F506-BEFC-310BABE9C0B9}"/>
              </a:ext>
            </a:extLst>
          </p:cNvPr>
          <p:cNvSpPr>
            <a:spLocks noGrp="1"/>
          </p:cNvSpPr>
          <p:nvPr>
            <p:ph type="title"/>
          </p:nvPr>
        </p:nvSpPr>
        <p:spPr/>
        <p:txBody>
          <a:bodyPr>
            <a:noAutofit/>
          </a:bodyPr>
          <a:lstStyle/>
          <a:p>
            <a:r>
              <a:rPr lang="en-GB" dirty="0">
                <a:latin typeface="+mj-lt"/>
              </a:rPr>
              <a:t>Why is the Must Farm Bronze Age Village such a remarkable and significant archaeological site?</a:t>
            </a:r>
          </a:p>
        </p:txBody>
      </p:sp>
      <p:sp>
        <p:nvSpPr>
          <p:cNvPr id="3" name="Text Placeholder 2">
            <a:extLst>
              <a:ext uri="{FF2B5EF4-FFF2-40B4-BE49-F238E27FC236}">
                <a16:creationId xmlns:a16="http://schemas.microsoft.com/office/drawing/2014/main" id="{24754F89-21DA-9387-7B51-0CE9ABA37B6E}"/>
              </a:ext>
            </a:extLst>
          </p:cNvPr>
          <p:cNvSpPr>
            <a:spLocks noGrp="1"/>
          </p:cNvSpPr>
          <p:nvPr>
            <p:ph type="body" sz="quarter" idx="10"/>
          </p:nvPr>
        </p:nvSpPr>
        <p:spPr/>
        <p:txBody>
          <a:bodyPr/>
          <a:lstStyle/>
          <a:p>
            <a:r>
              <a:rPr lang="en-GB" dirty="0"/>
              <a:t>Key Stage 2 History</a:t>
            </a:r>
          </a:p>
        </p:txBody>
      </p:sp>
      <p:sp>
        <p:nvSpPr>
          <p:cNvPr id="4" name="Content Placeholder 3">
            <a:extLst>
              <a:ext uri="{FF2B5EF4-FFF2-40B4-BE49-F238E27FC236}">
                <a16:creationId xmlns:a16="http://schemas.microsoft.com/office/drawing/2014/main" id="{10911A19-AB01-A6EB-87C6-CA2572526356}"/>
              </a:ext>
            </a:extLst>
          </p:cNvPr>
          <p:cNvSpPr>
            <a:spLocks noGrp="1"/>
          </p:cNvSpPr>
          <p:nvPr>
            <p:ph idx="1"/>
          </p:nvPr>
        </p:nvSpPr>
        <p:spPr/>
        <p:txBody>
          <a:bodyPr/>
          <a:lstStyle/>
          <a:p>
            <a:pPr marL="342900" indent="-342900">
              <a:buFont typeface="Arial" panose="020B0604020202020204" pitchFamily="34" charset="0"/>
              <a:buChar char="•"/>
            </a:pPr>
            <a:r>
              <a:rPr lang="en-GB" dirty="0"/>
              <a:t>Pupils will weigh evidence and draw conclusions</a:t>
            </a:r>
          </a:p>
          <a:p>
            <a:pPr marL="342900" indent="-342900">
              <a:buFont typeface="Arial" panose="020B0604020202020204" pitchFamily="34" charset="0"/>
              <a:buChar char="•"/>
            </a:pPr>
            <a:r>
              <a:rPr lang="en-GB" dirty="0"/>
              <a:t>Pupils will develop their understanding of the methods of historical enquiry, including how evidence is used rigorously to make historical claims.</a:t>
            </a:r>
          </a:p>
          <a:p>
            <a:pPr marL="342900" indent="-342900">
              <a:buFont typeface="Arial" panose="020B0604020202020204" pitchFamily="34" charset="0"/>
              <a:buChar char="•"/>
            </a:pPr>
            <a:r>
              <a:rPr lang="en-GB" dirty="0"/>
              <a:t>Pupils should understand how our knowledge of the past is constructed from a range of sources.</a:t>
            </a:r>
          </a:p>
          <a:p>
            <a:pPr marL="342900" indent="-342900">
              <a:buFont typeface="Arial" panose="020B0604020202020204" pitchFamily="34" charset="0"/>
              <a:buChar char="•"/>
            </a:pPr>
            <a:r>
              <a:rPr lang="en-GB" dirty="0"/>
              <a:t>KS2 Unit: Changes in Britain from the Stone Age to the Iron Age: Bronze Age religion, technology and travel</a:t>
            </a:r>
          </a:p>
        </p:txBody>
      </p:sp>
    </p:spTree>
    <p:extLst>
      <p:ext uri="{BB962C8B-B14F-4D97-AF65-F5344CB8AC3E}">
        <p14:creationId xmlns:p14="http://schemas.microsoft.com/office/powerpoint/2010/main" val="284128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600A6-F109-609A-0A32-BE9FC4CAAC16}"/>
            </a:ext>
          </a:extLst>
        </p:cNvPr>
        <p:cNvGrpSpPr/>
        <p:nvPr/>
      </p:nvGrpSpPr>
      <p:grpSpPr>
        <a:xfrm>
          <a:off x="0" y="0"/>
          <a:ext cx="0" cy="0"/>
          <a:chOff x="0" y="0"/>
          <a:chExt cx="0" cy="0"/>
        </a:xfrm>
      </p:grpSpPr>
      <p:sp>
        <p:nvSpPr>
          <p:cNvPr id="10" name="Picture 5">
            <a:extLst>
              <a:ext uri="{FF2B5EF4-FFF2-40B4-BE49-F238E27FC236}">
                <a16:creationId xmlns:a16="http://schemas.microsoft.com/office/drawing/2014/main" id="{B906B501-904C-42B7-4DCB-6B3898926E0B}"/>
              </a:ext>
              <a:ext uri="{C183D7F6-B498-43B3-948B-1728B52AA6E4}">
                <adec:decorative xmlns:adec="http://schemas.microsoft.com/office/drawing/2017/decorative" val="1"/>
              </a:ext>
            </a:extLst>
          </p:cNvPr>
          <p:cNvSpPr/>
          <p:nvPr/>
        </p:nvSpPr>
        <p:spPr>
          <a:xfrm>
            <a:off x="5747657" y="1075414"/>
            <a:ext cx="5501858" cy="5476352"/>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1D948CC-3F0E-0769-BA30-B939D5E2931D}"/>
              </a:ext>
            </a:extLst>
          </p:cNvPr>
          <p:cNvSpPr>
            <a:spLocks noGrp="1"/>
          </p:cNvSpPr>
          <p:nvPr>
            <p:ph type="title"/>
          </p:nvPr>
        </p:nvSpPr>
        <p:spPr/>
        <p:txBody>
          <a:bodyPr>
            <a:normAutofit fontScale="90000"/>
          </a:bodyPr>
          <a:lstStyle/>
          <a:p>
            <a:r>
              <a:rPr lang="en-GB" dirty="0"/>
              <a:t>Focus on Must Farm: What would usually rot?</a:t>
            </a:r>
            <a:br>
              <a:rPr lang="en-GB" dirty="0"/>
            </a:br>
            <a:r>
              <a:rPr lang="en-GB" dirty="0"/>
              <a:t>How did you do?</a:t>
            </a:r>
          </a:p>
        </p:txBody>
      </p:sp>
      <p:sp>
        <p:nvSpPr>
          <p:cNvPr id="7" name="Content Placeholder 6">
            <a:extLst>
              <a:ext uri="{FF2B5EF4-FFF2-40B4-BE49-F238E27FC236}">
                <a16:creationId xmlns:a16="http://schemas.microsoft.com/office/drawing/2014/main" id="{F46E112C-528A-9B57-72E0-5DD7D22B6E61}"/>
              </a:ext>
            </a:extLst>
          </p:cNvPr>
          <p:cNvSpPr>
            <a:spLocks noGrp="1"/>
          </p:cNvSpPr>
          <p:nvPr>
            <p:ph idx="1"/>
          </p:nvPr>
        </p:nvSpPr>
        <p:spPr>
          <a:xfrm>
            <a:off x="396568" y="1390132"/>
            <a:ext cx="5022887" cy="5022630"/>
          </a:xfrm>
        </p:spPr>
        <p:txBody>
          <a:bodyPr/>
          <a:lstStyle/>
          <a:p>
            <a:r>
              <a:rPr lang="en-GB" dirty="0"/>
              <a:t>	ROT</a:t>
            </a:r>
          </a:p>
        </p:txBody>
      </p:sp>
      <p:sp>
        <p:nvSpPr>
          <p:cNvPr id="8" name="Content Placeholder 7">
            <a:extLst>
              <a:ext uri="{FF2B5EF4-FFF2-40B4-BE49-F238E27FC236}">
                <a16:creationId xmlns:a16="http://schemas.microsoft.com/office/drawing/2014/main" id="{A6F88797-CB1B-7403-C090-101E7C4DC2F9}"/>
              </a:ext>
            </a:extLst>
          </p:cNvPr>
          <p:cNvSpPr>
            <a:spLocks noGrp="1"/>
          </p:cNvSpPr>
          <p:nvPr>
            <p:ph idx="10"/>
          </p:nvPr>
        </p:nvSpPr>
        <p:spPr>
          <a:xfrm>
            <a:off x="6096000" y="1390132"/>
            <a:ext cx="5022887" cy="5022630"/>
          </a:xfrm>
        </p:spPr>
        <p:txBody>
          <a:bodyPr/>
          <a:lstStyle/>
          <a:p>
            <a:r>
              <a:rPr lang="en-GB" dirty="0"/>
              <a:t>	NOT</a:t>
            </a:r>
          </a:p>
        </p:txBody>
      </p:sp>
      <p:pic>
        <p:nvPicPr>
          <p:cNvPr id="4" name="Picture 3" descr="the earlest wooden wheel found in Britain">
            <a:extLst>
              <a:ext uri="{FF2B5EF4-FFF2-40B4-BE49-F238E27FC236}">
                <a16:creationId xmlns:a16="http://schemas.microsoft.com/office/drawing/2014/main" id="{3018E643-D6EC-1A8D-EEEC-8902F9C4C4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837" y="1821641"/>
            <a:ext cx="2267388" cy="1510519"/>
          </a:xfrm>
          <a:prstGeom prst="rect">
            <a:avLst/>
          </a:prstGeom>
        </p:spPr>
      </p:pic>
      <p:pic>
        <p:nvPicPr>
          <p:cNvPr id="6" name="Picture 5" descr="A close-up of a clay pot">
            <a:extLst>
              <a:ext uri="{FF2B5EF4-FFF2-40B4-BE49-F238E27FC236}">
                <a16:creationId xmlns:a16="http://schemas.microsoft.com/office/drawing/2014/main" id="{F1D9E037-DB61-1E3C-41B1-D74D4B4F4F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382" y="1821641"/>
            <a:ext cx="2304748" cy="1559370"/>
          </a:xfrm>
          <a:prstGeom prst="rect">
            <a:avLst/>
          </a:prstGeom>
        </p:spPr>
      </p:pic>
      <p:pic>
        <p:nvPicPr>
          <p:cNvPr id="11" name="Picture 10" descr="A bronze sickle">
            <a:extLst>
              <a:ext uri="{FF2B5EF4-FFF2-40B4-BE49-F238E27FC236}">
                <a16:creationId xmlns:a16="http://schemas.microsoft.com/office/drawing/2014/main" id="{92B96698-AD82-E842-BF29-55BAEEEADD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4926" y="1390132"/>
            <a:ext cx="2609398" cy="1738465"/>
          </a:xfrm>
          <a:prstGeom prst="rect">
            <a:avLst/>
          </a:prstGeom>
        </p:spPr>
      </p:pic>
      <p:pic>
        <p:nvPicPr>
          <p:cNvPr id="15" name="Picture 14" descr="remains of a wooden bucket">
            <a:extLst>
              <a:ext uri="{FF2B5EF4-FFF2-40B4-BE49-F238E27FC236}">
                <a16:creationId xmlns:a16="http://schemas.microsoft.com/office/drawing/2014/main" id="{86B86DC7-A258-E161-224D-E7A5BBBBE9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990" y="1307576"/>
            <a:ext cx="2571789" cy="1737235"/>
          </a:xfrm>
          <a:prstGeom prst="rect">
            <a:avLst/>
          </a:prstGeom>
        </p:spPr>
      </p:pic>
      <p:pic>
        <p:nvPicPr>
          <p:cNvPr id="19" name="Picture 18" descr="Bones in the mud">
            <a:extLst>
              <a:ext uri="{FF2B5EF4-FFF2-40B4-BE49-F238E27FC236}">
                <a16:creationId xmlns:a16="http://schemas.microsoft.com/office/drawing/2014/main" id="{C4D2BCEC-C685-7F75-8709-7637B20C2863}"/>
              </a:ext>
            </a:extLst>
          </p:cNvPr>
          <p:cNvPicPr>
            <a:picLocks noChangeAspect="1"/>
          </p:cNvPicPr>
          <p:nvPr/>
        </p:nvPicPr>
        <p:blipFill>
          <a:blip r:embed="rId7"/>
          <a:stretch>
            <a:fillRect/>
          </a:stretch>
        </p:blipFill>
        <p:spPr>
          <a:xfrm>
            <a:off x="6096000" y="3432944"/>
            <a:ext cx="2279328" cy="1414177"/>
          </a:xfrm>
          <a:prstGeom prst="rect">
            <a:avLst/>
          </a:prstGeom>
        </p:spPr>
      </p:pic>
      <p:pic>
        <p:nvPicPr>
          <p:cNvPr id="23" name="Picture 22" descr="A close-up of a metal object">
            <a:extLst>
              <a:ext uri="{FF2B5EF4-FFF2-40B4-BE49-F238E27FC236}">
                <a16:creationId xmlns:a16="http://schemas.microsoft.com/office/drawing/2014/main" id="{034A0322-00F6-9FC7-058F-BB2191CEB91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4926" y="3211152"/>
            <a:ext cx="2643961" cy="1632025"/>
          </a:xfrm>
          <a:prstGeom prst="rect">
            <a:avLst/>
          </a:prstGeom>
        </p:spPr>
      </p:pic>
      <p:pic>
        <p:nvPicPr>
          <p:cNvPr id="27" name="Picture 26" descr="A pile of wooden roof supports on the ground">
            <a:extLst>
              <a:ext uri="{FF2B5EF4-FFF2-40B4-BE49-F238E27FC236}">
                <a16:creationId xmlns:a16="http://schemas.microsoft.com/office/drawing/2014/main" id="{0DEC83F5-9145-2FFA-73F6-38266F5A378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2338" y="3435006"/>
            <a:ext cx="2329060" cy="1552706"/>
          </a:xfrm>
          <a:prstGeom prst="rect">
            <a:avLst/>
          </a:prstGeom>
        </p:spPr>
      </p:pic>
      <p:pic>
        <p:nvPicPr>
          <p:cNvPr id="29" name="Picture 28" descr="fibres from treebark">
            <a:extLst>
              <a:ext uri="{FF2B5EF4-FFF2-40B4-BE49-F238E27FC236}">
                <a16:creationId xmlns:a16="http://schemas.microsoft.com/office/drawing/2014/main" id="{06702F5E-A5AD-FF00-CD18-21F06BFBD5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12297" y="3128597"/>
            <a:ext cx="2550482" cy="1893685"/>
          </a:xfrm>
          <a:prstGeom prst="rect">
            <a:avLst/>
          </a:prstGeom>
        </p:spPr>
      </p:pic>
      <p:pic>
        <p:nvPicPr>
          <p:cNvPr id="31" name="Picture 30" descr="A close-up of a ball of dthread">
            <a:extLst>
              <a:ext uri="{FF2B5EF4-FFF2-40B4-BE49-F238E27FC236}">
                <a16:creationId xmlns:a16="http://schemas.microsoft.com/office/drawing/2014/main" id="{6C6D2D90-616B-DFFD-230F-D69DFD6B088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25300" y="5083958"/>
            <a:ext cx="2131380" cy="1441235"/>
          </a:xfrm>
          <a:prstGeom prst="rect">
            <a:avLst/>
          </a:prstGeom>
        </p:spPr>
      </p:pic>
      <p:pic>
        <p:nvPicPr>
          <p:cNvPr id="33" name="Picture 32" descr="beads from a necklace in the mud">
            <a:extLst>
              <a:ext uri="{FF2B5EF4-FFF2-40B4-BE49-F238E27FC236}">
                <a16:creationId xmlns:a16="http://schemas.microsoft.com/office/drawing/2014/main" id="{FB16BAA7-59D7-36E1-CE1F-3E0F82F3FF5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80180" y="4895110"/>
            <a:ext cx="2189491" cy="1458235"/>
          </a:xfrm>
          <a:prstGeom prst="rect">
            <a:avLst/>
          </a:prstGeom>
        </p:spPr>
      </p:pic>
    </p:spTree>
    <p:extLst>
      <p:ext uri="{BB962C8B-B14F-4D97-AF65-F5344CB8AC3E}">
        <p14:creationId xmlns:p14="http://schemas.microsoft.com/office/powerpoint/2010/main" val="36134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026ED-9325-8DFE-0CC2-8575629F73CD}"/>
            </a:ext>
          </a:extLst>
        </p:cNvPr>
        <p:cNvGrpSpPr/>
        <p:nvPr/>
      </p:nvGrpSpPr>
      <p:grpSpPr>
        <a:xfrm>
          <a:off x="0" y="0"/>
          <a:ext cx="0" cy="0"/>
          <a:chOff x="0" y="0"/>
          <a:chExt cx="0" cy="0"/>
        </a:xfrm>
      </p:grpSpPr>
      <p:sp>
        <p:nvSpPr>
          <p:cNvPr id="10" name="Picture 5">
            <a:extLst>
              <a:ext uri="{FF2B5EF4-FFF2-40B4-BE49-F238E27FC236}">
                <a16:creationId xmlns:a16="http://schemas.microsoft.com/office/drawing/2014/main" id="{6C6A48A2-60DA-C14C-28BA-A10779E20804}"/>
              </a:ext>
              <a:ext uri="{C183D7F6-B498-43B3-948B-1728B52AA6E4}">
                <adec:decorative xmlns:adec="http://schemas.microsoft.com/office/drawing/2017/decorative" val="1"/>
              </a:ext>
            </a:extLst>
          </p:cNvPr>
          <p:cNvSpPr/>
          <p:nvPr/>
        </p:nvSpPr>
        <p:spPr>
          <a:xfrm>
            <a:off x="5747657" y="1075414"/>
            <a:ext cx="5501858" cy="5476352"/>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D521FAF-D0E7-B82D-7340-B002A2AC449F}"/>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pPr algn="r"/>
            <a:r>
              <a:rPr lang="en-GB" dirty="0">
                <a:latin typeface="Source Sans Pro" pitchFamily="34" charset="0"/>
              </a:rPr>
              <a:t>How much less evidence would the archaeologists have had if  Must Farm had been a normal site?</a:t>
            </a:r>
          </a:p>
        </p:txBody>
      </p:sp>
      <p:sp>
        <p:nvSpPr>
          <p:cNvPr id="7" name="Content Placeholder 6">
            <a:extLst>
              <a:ext uri="{FF2B5EF4-FFF2-40B4-BE49-F238E27FC236}">
                <a16:creationId xmlns:a16="http://schemas.microsoft.com/office/drawing/2014/main" id="{E8C57A40-B9F8-730B-DA39-64B260238ED1}"/>
              </a:ext>
              <a:ext uri="{C183D7F6-B498-43B3-948B-1728B52AA6E4}">
                <adec:decorative xmlns:adec="http://schemas.microsoft.com/office/drawing/2017/decorative" val="1"/>
              </a:ext>
            </a:extLst>
          </p:cNvPr>
          <p:cNvSpPr>
            <a:spLocks noGrp="1"/>
          </p:cNvSpPr>
          <p:nvPr>
            <p:ph idx="1"/>
          </p:nvPr>
        </p:nvSpPr>
        <p:spPr/>
        <p:txBody>
          <a:bodyPr/>
          <a:lstStyle/>
          <a:p>
            <a:r>
              <a:rPr lang="en-GB" dirty="0"/>
              <a:t>	ROT</a:t>
            </a:r>
          </a:p>
        </p:txBody>
      </p:sp>
      <p:sp>
        <p:nvSpPr>
          <p:cNvPr id="8" name="Content Placeholder 7">
            <a:extLst>
              <a:ext uri="{FF2B5EF4-FFF2-40B4-BE49-F238E27FC236}">
                <a16:creationId xmlns:a16="http://schemas.microsoft.com/office/drawing/2014/main" id="{496034D7-8801-E4C8-5044-18BE82970297}"/>
              </a:ext>
              <a:ext uri="{C183D7F6-B498-43B3-948B-1728B52AA6E4}">
                <adec:decorative xmlns:adec="http://schemas.microsoft.com/office/drawing/2017/decorative" val="1"/>
              </a:ext>
            </a:extLst>
          </p:cNvPr>
          <p:cNvSpPr>
            <a:spLocks noGrp="1"/>
          </p:cNvSpPr>
          <p:nvPr>
            <p:ph idx="10"/>
          </p:nvPr>
        </p:nvSpPr>
        <p:spPr/>
        <p:txBody>
          <a:bodyPr/>
          <a:lstStyle/>
          <a:p>
            <a:r>
              <a:rPr lang="en-GB" dirty="0"/>
              <a:t>	NOT</a:t>
            </a:r>
          </a:p>
        </p:txBody>
      </p:sp>
      <p:grpSp>
        <p:nvGrpSpPr>
          <p:cNvPr id="18" name="Consider Char">
            <a:extLst>
              <a:ext uri="{FF2B5EF4-FFF2-40B4-BE49-F238E27FC236}">
                <a16:creationId xmlns:a16="http://schemas.microsoft.com/office/drawing/2014/main" id="{97F5F201-7178-59C3-3E1D-274EE665B09B}"/>
              </a:ext>
              <a:ext uri="{C183D7F6-B498-43B3-948B-1728B52AA6E4}">
                <adec:decorative xmlns:adec="http://schemas.microsoft.com/office/drawing/2017/decorative" val="1"/>
              </a:ext>
            </a:extLst>
          </p:cNvPr>
          <p:cNvGrpSpPr/>
          <p:nvPr/>
        </p:nvGrpSpPr>
        <p:grpSpPr>
          <a:xfrm>
            <a:off x="4893716" y="4929823"/>
            <a:ext cx="1554264" cy="1806162"/>
            <a:chOff x="8257250" y="394378"/>
            <a:chExt cx="2568902" cy="3308244"/>
          </a:xfrm>
        </p:grpSpPr>
        <p:sp>
          <p:nvSpPr>
            <p:cNvPr id="20" name="Washi">
              <a:extLst>
                <a:ext uri="{FF2B5EF4-FFF2-40B4-BE49-F238E27FC236}">
                  <a16:creationId xmlns:a16="http://schemas.microsoft.com/office/drawing/2014/main" id="{F2F810F5-2C1D-0A1D-41B7-A3671332CA25}"/>
                </a:ext>
                <a:ext uri="{C183D7F6-B498-43B3-948B-1728B52AA6E4}">
                  <adec:decorative xmlns:adec="http://schemas.microsoft.com/office/drawing/2017/decorative" val="1"/>
                </a:ext>
              </a:extLst>
            </p:cNvPr>
            <p:cNvSpPr txBox="1">
              <a:spLocks/>
            </p:cNvSpPr>
            <p:nvPr/>
          </p:nvSpPr>
          <p:spPr>
            <a:xfrm>
              <a:off x="8424752" y="394378"/>
              <a:ext cx="2233899"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1" name="Text Placeholder">
              <a:extLst>
                <a:ext uri="{FF2B5EF4-FFF2-40B4-BE49-F238E27FC236}">
                  <a16:creationId xmlns:a16="http://schemas.microsoft.com/office/drawing/2014/main" id="{774F1681-8FE2-280E-884B-1DED69D3AF26}"/>
                </a:ext>
              </a:extLst>
            </p:cNvPr>
            <p:cNvSpPr txBox="1">
              <a:spLocks/>
            </p:cNvSpPr>
            <p:nvPr/>
          </p:nvSpPr>
          <p:spPr>
            <a:xfrm rot="21383919">
              <a:off x="8257250" y="580805"/>
              <a:ext cx="2568902" cy="414338"/>
            </a:xfrm>
            <a:prstGeom prst="rect">
              <a:avLst/>
            </a:prstGeom>
            <a:noFill/>
          </p:spPr>
          <p:txBody>
            <a:bodyPr anchor="ctr" anchorCtr="0">
              <a:no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3F3F3F"/>
                  </a:solidFill>
                  <a:latin typeface="Helvetica" pitchFamily="2" charset="0"/>
                </a:rPr>
                <a:t>Consider</a:t>
              </a:r>
              <a:endParaRPr lang="en-GB" sz="1800" dirty="0">
                <a:solidFill>
                  <a:srgbClr val="3F3F3F"/>
                </a:solidFill>
                <a:effectLst/>
                <a:latin typeface="Helvetica" pitchFamily="2" charset="0"/>
              </a:endParaRPr>
            </a:p>
          </p:txBody>
        </p:sp>
        <p:pic>
          <p:nvPicPr>
            <p:cNvPr id="22" name="Consider-icon" descr="Consider character icon">
              <a:extLst>
                <a:ext uri="{FF2B5EF4-FFF2-40B4-BE49-F238E27FC236}">
                  <a16:creationId xmlns:a16="http://schemas.microsoft.com/office/drawing/2014/main" id="{98C1B6D5-5C2E-7AA3-E30A-D7F4278D14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3064" y="1091568"/>
              <a:ext cx="2466497" cy="2611054"/>
            </a:xfrm>
            <a:prstGeom prst="rect">
              <a:avLst/>
            </a:prstGeom>
          </p:spPr>
        </p:pic>
      </p:grpSp>
      <p:pic>
        <p:nvPicPr>
          <p:cNvPr id="31" name="Picture 30">
            <a:extLst>
              <a:ext uri="{FF2B5EF4-FFF2-40B4-BE49-F238E27FC236}">
                <a16:creationId xmlns:a16="http://schemas.microsoft.com/office/drawing/2014/main" id="{F6D05EDB-F553-8AD3-32D3-F655A62F668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9654" y="2303288"/>
            <a:ext cx="1429711" cy="966768"/>
          </a:xfrm>
          <a:prstGeom prst="rect">
            <a:avLst/>
          </a:prstGeom>
        </p:spPr>
      </p:pic>
      <p:pic>
        <p:nvPicPr>
          <p:cNvPr id="4" name="Picture 3">
            <a:extLst>
              <a:ext uri="{FF2B5EF4-FFF2-40B4-BE49-F238E27FC236}">
                <a16:creationId xmlns:a16="http://schemas.microsoft.com/office/drawing/2014/main" id="{E61F4275-CDA1-C990-C6E5-C7D5D3F388E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10250" y="1252024"/>
            <a:ext cx="1515625" cy="1009700"/>
          </a:xfrm>
          <a:prstGeom prst="rect">
            <a:avLst/>
          </a:prstGeom>
        </p:spPr>
      </p:pic>
      <p:pic>
        <p:nvPicPr>
          <p:cNvPr id="6" name="Picture 5">
            <a:extLst>
              <a:ext uri="{FF2B5EF4-FFF2-40B4-BE49-F238E27FC236}">
                <a16:creationId xmlns:a16="http://schemas.microsoft.com/office/drawing/2014/main" id="{55137672-64C0-6EC8-773F-51F9E0B79FBA}"/>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17071" y="1446246"/>
            <a:ext cx="1500532" cy="1015245"/>
          </a:xfrm>
          <a:prstGeom prst="rect">
            <a:avLst/>
          </a:prstGeom>
        </p:spPr>
      </p:pic>
      <p:pic>
        <p:nvPicPr>
          <p:cNvPr id="11" name="Picture 10">
            <a:extLst>
              <a:ext uri="{FF2B5EF4-FFF2-40B4-BE49-F238E27FC236}">
                <a16:creationId xmlns:a16="http://schemas.microsoft.com/office/drawing/2014/main" id="{2B833EFB-F64B-A54A-C3CA-1B242F74B3B4}"/>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86887" y="1307577"/>
            <a:ext cx="1732000" cy="1153914"/>
          </a:xfrm>
          <a:prstGeom prst="rect">
            <a:avLst/>
          </a:prstGeom>
        </p:spPr>
      </p:pic>
      <p:pic>
        <p:nvPicPr>
          <p:cNvPr id="15" name="Picture 14">
            <a:extLst>
              <a:ext uri="{FF2B5EF4-FFF2-40B4-BE49-F238E27FC236}">
                <a16:creationId xmlns:a16="http://schemas.microsoft.com/office/drawing/2014/main" id="{37DCA032-DB58-57A1-13A1-BC68037465DD}"/>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90508" y="1263355"/>
            <a:ext cx="1429711" cy="965765"/>
          </a:xfrm>
          <a:prstGeom prst="rect">
            <a:avLst/>
          </a:prstGeom>
        </p:spPr>
      </p:pic>
      <p:pic>
        <p:nvPicPr>
          <p:cNvPr id="19" name="Picture 18">
            <a:extLst>
              <a:ext uri="{FF2B5EF4-FFF2-40B4-BE49-F238E27FC236}">
                <a16:creationId xmlns:a16="http://schemas.microsoft.com/office/drawing/2014/main" id="{30B42B9E-169C-86F9-9008-82609710AE10}"/>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08881" y="1922530"/>
            <a:ext cx="1721071" cy="1150868"/>
          </a:xfrm>
          <a:prstGeom prst="rect">
            <a:avLst/>
          </a:prstGeom>
        </p:spPr>
      </p:pic>
      <p:pic>
        <p:nvPicPr>
          <p:cNvPr id="23" name="Picture 22">
            <a:extLst>
              <a:ext uri="{FF2B5EF4-FFF2-40B4-BE49-F238E27FC236}">
                <a16:creationId xmlns:a16="http://schemas.microsoft.com/office/drawing/2014/main" id="{5427173F-100C-E2C5-38E6-3752F98DF8F0}"/>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17072" y="2561213"/>
            <a:ext cx="1500532" cy="972284"/>
          </a:xfrm>
          <a:prstGeom prst="rect">
            <a:avLst/>
          </a:prstGeom>
        </p:spPr>
      </p:pic>
      <p:pic>
        <p:nvPicPr>
          <p:cNvPr id="27" name="Picture 26">
            <a:extLst>
              <a:ext uri="{FF2B5EF4-FFF2-40B4-BE49-F238E27FC236}">
                <a16:creationId xmlns:a16="http://schemas.microsoft.com/office/drawing/2014/main" id="{39B40BAF-6CC9-AEFB-6369-271EFDAA4EF0}"/>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9911" y="1939166"/>
            <a:ext cx="1429711" cy="953140"/>
          </a:xfrm>
          <a:prstGeom prst="rect">
            <a:avLst/>
          </a:prstGeom>
        </p:spPr>
      </p:pic>
      <p:pic>
        <p:nvPicPr>
          <p:cNvPr id="33" name="Picture 32">
            <a:extLst>
              <a:ext uri="{FF2B5EF4-FFF2-40B4-BE49-F238E27FC236}">
                <a16:creationId xmlns:a16="http://schemas.microsoft.com/office/drawing/2014/main" id="{D9254CAD-90E2-B04B-5F55-01387ABF8FB1}"/>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47238" y="2534119"/>
            <a:ext cx="1500532" cy="999378"/>
          </a:xfrm>
          <a:prstGeom prst="rect">
            <a:avLst/>
          </a:prstGeom>
        </p:spPr>
      </p:pic>
      <p:pic>
        <p:nvPicPr>
          <p:cNvPr id="29" name="Picture 28">
            <a:extLst>
              <a:ext uri="{FF2B5EF4-FFF2-40B4-BE49-F238E27FC236}">
                <a16:creationId xmlns:a16="http://schemas.microsoft.com/office/drawing/2014/main" id="{4E54C04D-A610-D2EB-9A7F-027B6D4F8A6E}"/>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380333" y="2303288"/>
            <a:ext cx="1545542" cy="1052730"/>
          </a:xfrm>
          <a:prstGeom prst="rect">
            <a:avLst/>
          </a:prstGeom>
        </p:spPr>
      </p:pic>
      <p:sp>
        <p:nvSpPr>
          <p:cNvPr id="3" name="TextBox 2">
            <a:extLst>
              <a:ext uri="{FF2B5EF4-FFF2-40B4-BE49-F238E27FC236}">
                <a16:creationId xmlns:a16="http://schemas.microsoft.com/office/drawing/2014/main" id="{231790EA-5BCE-73DA-CBEB-C15E6EC147E8}"/>
              </a:ext>
              <a:ext uri="{C183D7F6-B498-43B3-948B-1728B52AA6E4}">
                <adec:decorative xmlns:adec="http://schemas.microsoft.com/office/drawing/2017/decorative" val="1"/>
              </a:ext>
            </a:extLst>
          </p:cNvPr>
          <p:cNvSpPr txBox="1"/>
          <p:nvPr/>
        </p:nvSpPr>
        <p:spPr>
          <a:xfrm>
            <a:off x="773126" y="4375435"/>
            <a:ext cx="4240404" cy="769441"/>
          </a:xfrm>
          <a:prstGeom prst="rect">
            <a:avLst/>
          </a:prstGeom>
          <a:noFill/>
        </p:spPr>
        <p:txBody>
          <a:bodyPr wrap="square" rtlCol="0">
            <a:spAutoFit/>
          </a:bodyPr>
          <a:lstStyle/>
          <a:p>
            <a:r>
              <a:rPr lang="en-GB" sz="4400" dirty="0"/>
              <a:t>5/10 =</a:t>
            </a:r>
          </a:p>
        </p:txBody>
      </p:sp>
      <p:sp>
        <p:nvSpPr>
          <p:cNvPr id="17" name="TextBox 16">
            <a:extLst>
              <a:ext uri="{FF2B5EF4-FFF2-40B4-BE49-F238E27FC236}">
                <a16:creationId xmlns:a16="http://schemas.microsoft.com/office/drawing/2014/main" id="{9F4CCD28-D787-0451-3EE8-8A64CA1F638D}"/>
              </a:ext>
              <a:ext uri="{C183D7F6-B498-43B3-948B-1728B52AA6E4}">
                <adec:decorative xmlns:adec="http://schemas.microsoft.com/office/drawing/2017/decorative" val="1"/>
              </a:ext>
            </a:extLst>
          </p:cNvPr>
          <p:cNvSpPr txBox="1"/>
          <p:nvPr/>
        </p:nvSpPr>
        <p:spPr>
          <a:xfrm>
            <a:off x="6512797" y="4330001"/>
            <a:ext cx="4240404" cy="769441"/>
          </a:xfrm>
          <a:prstGeom prst="rect">
            <a:avLst/>
          </a:prstGeom>
          <a:noFill/>
        </p:spPr>
        <p:txBody>
          <a:bodyPr wrap="square" rtlCol="0">
            <a:spAutoFit/>
          </a:bodyPr>
          <a:lstStyle/>
          <a:p>
            <a:r>
              <a:rPr lang="en-GB" sz="4400" dirty="0"/>
              <a:t>5/10 =</a:t>
            </a:r>
          </a:p>
        </p:txBody>
      </p:sp>
      <p:sp>
        <p:nvSpPr>
          <p:cNvPr id="16" name="Picture Placeholder 27">
            <a:extLst>
              <a:ext uri="{FF2B5EF4-FFF2-40B4-BE49-F238E27FC236}">
                <a16:creationId xmlns:a16="http://schemas.microsoft.com/office/drawing/2014/main" id="{6014E99E-264B-429D-19C1-CCAF8D933964}"/>
              </a:ext>
              <a:ext uri="{C183D7F6-B498-43B3-948B-1728B52AA6E4}">
                <adec:decorative xmlns:adec="http://schemas.microsoft.com/office/drawing/2017/decorative" val="1"/>
              </a:ext>
            </a:extLst>
          </p:cNvPr>
          <p:cNvSpPr txBox="1">
            <a:spLocks/>
          </p:cNvSpPr>
          <p:nvPr/>
        </p:nvSpPr>
        <p:spPr>
          <a:xfrm flipH="1">
            <a:off x="-65188" y="692973"/>
            <a:ext cx="6466500" cy="3881706"/>
          </a:xfrm>
          <a:prstGeom prst="rect">
            <a:avLst/>
          </a:prstGeom>
          <a:blipFill>
            <a:blip r:embed="rId16">
              <a:extLst>
                <a:ext uri="{96DAC541-7B7A-43D3-8B79-37D633B846F1}">
                  <asvg:svgBlip xmlns:asvg="http://schemas.microsoft.com/office/drawing/2016/SVG/main" r:embed="rId17"/>
                </a:ext>
              </a:extLst>
            </a:blip>
            <a:stretch>
              <a:fillRect l="-412" r="-412"/>
            </a:stretch>
          </a:blipFill>
        </p:spPr>
        <p:txBody>
          <a:bodyPr lIns="144000" tIns="540000" rIns="144000" bIns="108000" anchor="t" anchorCtr="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b="1" dirty="0"/>
              <a:t>How do you think losing half </a:t>
            </a:r>
          </a:p>
          <a:p>
            <a:pPr algn="ctr"/>
            <a:r>
              <a:rPr lang="en-GB" sz="2400" b="1" dirty="0"/>
              <a:t>of their evidence would affect the</a:t>
            </a:r>
          </a:p>
          <a:p>
            <a:pPr algn="ctr"/>
            <a:r>
              <a:rPr lang="en-GB" sz="2400" b="1" dirty="0"/>
              <a:t>archaeologist's interpretation of </a:t>
            </a:r>
          </a:p>
          <a:p>
            <a:pPr algn="ctr"/>
            <a:r>
              <a:rPr lang="en-GB" sz="2400" b="1" dirty="0"/>
              <a:t>what went on at Must Farm </a:t>
            </a:r>
          </a:p>
          <a:p>
            <a:pPr algn="ctr"/>
            <a:r>
              <a:rPr lang="en-GB" sz="2400" b="1" dirty="0"/>
              <a:t>in the Bronze Age?</a:t>
            </a:r>
          </a:p>
          <a:p>
            <a:pPr algn="ctr"/>
            <a:endParaRPr lang="en-US" sz="2400" b="1" dirty="0"/>
          </a:p>
        </p:txBody>
      </p:sp>
      <p:sp>
        <p:nvSpPr>
          <p:cNvPr id="24" name="TextBox 23">
            <a:extLst>
              <a:ext uri="{FF2B5EF4-FFF2-40B4-BE49-F238E27FC236}">
                <a16:creationId xmlns:a16="http://schemas.microsoft.com/office/drawing/2014/main" id="{BBE60B86-A459-093A-1552-D0FF8F252B13}"/>
              </a:ext>
              <a:ext uri="{C183D7F6-B498-43B3-948B-1728B52AA6E4}">
                <adec:decorative xmlns:adec="http://schemas.microsoft.com/office/drawing/2017/decorative" val="1"/>
              </a:ext>
            </a:extLst>
          </p:cNvPr>
          <p:cNvSpPr txBox="1"/>
          <p:nvPr/>
        </p:nvSpPr>
        <p:spPr>
          <a:xfrm>
            <a:off x="780850" y="4370669"/>
            <a:ext cx="4240404" cy="769441"/>
          </a:xfrm>
          <a:prstGeom prst="rect">
            <a:avLst/>
          </a:prstGeom>
          <a:noFill/>
        </p:spPr>
        <p:txBody>
          <a:bodyPr wrap="square" rtlCol="0">
            <a:spAutoFit/>
          </a:bodyPr>
          <a:lstStyle/>
          <a:p>
            <a:r>
              <a:rPr lang="en-GB" sz="4400" dirty="0"/>
              <a:t>5/10 = ½ = 50%</a:t>
            </a:r>
          </a:p>
        </p:txBody>
      </p:sp>
      <p:sp>
        <p:nvSpPr>
          <p:cNvPr id="25" name="TextBox 24">
            <a:extLst>
              <a:ext uri="{FF2B5EF4-FFF2-40B4-BE49-F238E27FC236}">
                <a16:creationId xmlns:a16="http://schemas.microsoft.com/office/drawing/2014/main" id="{2492AA8A-9F43-CBDE-4C43-8CBDB1671240}"/>
              </a:ext>
              <a:ext uri="{C183D7F6-B498-43B3-948B-1728B52AA6E4}">
                <adec:decorative xmlns:adec="http://schemas.microsoft.com/office/drawing/2017/decorative" val="1"/>
              </a:ext>
            </a:extLst>
          </p:cNvPr>
          <p:cNvSpPr txBox="1"/>
          <p:nvPr/>
        </p:nvSpPr>
        <p:spPr>
          <a:xfrm>
            <a:off x="6518594" y="4330000"/>
            <a:ext cx="4240404" cy="769441"/>
          </a:xfrm>
          <a:prstGeom prst="rect">
            <a:avLst/>
          </a:prstGeom>
          <a:noFill/>
        </p:spPr>
        <p:txBody>
          <a:bodyPr wrap="square" rtlCol="0">
            <a:spAutoFit/>
          </a:bodyPr>
          <a:lstStyle/>
          <a:p>
            <a:r>
              <a:rPr lang="en-GB" sz="4400" dirty="0"/>
              <a:t>5/10 = ½ = 50%</a:t>
            </a:r>
          </a:p>
        </p:txBody>
      </p:sp>
    </p:spTree>
    <p:extLst>
      <p:ext uri="{BB962C8B-B14F-4D97-AF65-F5344CB8AC3E}">
        <p14:creationId xmlns:p14="http://schemas.microsoft.com/office/powerpoint/2010/main" val="15040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D637F5-151E-CCF8-3485-D4E7C8ADA336}"/>
              </a:ext>
            </a:extLst>
          </p:cNvPr>
          <p:cNvSpPr>
            <a:spLocks noGrp="1"/>
          </p:cNvSpPr>
          <p:nvPr>
            <p:ph type="title"/>
          </p:nvPr>
        </p:nvSpPr>
        <p:spPr/>
        <p:txBody>
          <a:bodyPr/>
          <a:lstStyle/>
          <a:p>
            <a:r>
              <a:rPr lang="en-GB" dirty="0"/>
              <a:t>Think, pair, share</a:t>
            </a:r>
          </a:p>
        </p:txBody>
      </p:sp>
      <p:pic>
        <p:nvPicPr>
          <p:cNvPr id="10" name="Picture Placeholder 9">
            <a:extLst>
              <a:ext uri="{FF2B5EF4-FFF2-40B4-BE49-F238E27FC236}">
                <a16:creationId xmlns:a16="http://schemas.microsoft.com/office/drawing/2014/main" id="{8A98C9E1-A58F-4032-F140-D5EC3CD1188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429068" y="221265"/>
            <a:ext cx="6468417" cy="3883489"/>
          </a:xfrm>
          <a:prstGeom prst="rect">
            <a:avLst/>
          </a:prstGeom>
        </p:spPr>
      </p:pic>
      <p:pic>
        <p:nvPicPr>
          <p:cNvPr id="11" name="Picture 10">
            <a:extLst>
              <a:ext uri="{FF2B5EF4-FFF2-40B4-BE49-F238E27FC236}">
                <a16:creationId xmlns:a16="http://schemas.microsoft.com/office/drawing/2014/main" id="{3AFE2724-DB3C-8D1F-FC41-A821C5CAA35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853" y="532560"/>
            <a:ext cx="3821133" cy="2220687"/>
          </a:xfrm>
          <a:prstGeom prst="rect">
            <a:avLst/>
          </a:prstGeom>
        </p:spPr>
      </p:pic>
      <p:sp>
        <p:nvSpPr>
          <p:cNvPr id="14" name="Picture Placeholder 27">
            <a:extLst>
              <a:ext uri="{FF2B5EF4-FFF2-40B4-BE49-F238E27FC236}">
                <a16:creationId xmlns:a16="http://schemas.microsoft.com/office/drawing/2014/main" id="{8CF1D7D8-B991-C1C8-429A-78A86DBB561C}"/>
              </a:ext>
              <a:ext uri="{C183D7F6-B498-43B3-948B-1728B52AA6E4}">
                <adec:decorative xmlns:adec="http://schemas.microsoft.com/office/drawing/2017/decorative" val="1"/>
              </a:ext>
            </a:extLst>
          </p:cNvPr>
          <p:cNvSpPr txBox="1">
            <a:spLocks/>
          </p:cNvSpPr>
          <p:nvPr/>
        </p:nvSpPr>
        <p:spPr>
          <a:xfrm>
            <a:off x="771684" y="3163655"/>
            <a:ext cx="3657384" cy="243902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lIns="144000" tIns="540000" rIns="144000" bIns="108000" anchor="t" anchorCtr="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What would they still know about?</a:t>
            </a:r>
          </a:p>
        </p:txBody>
      </p:sp>
      <p:sp>
        <p:nvSpPr>
          <p:cNvPr id="15" name="Picture Placeholder 27">
            <a:extLst>
              <a:ext uri="{FF2B5EF4-FFF2-40B4-BE49-F238E27FC236}">
                <a16:creationId xmlns:a16="http://schemas.microsoft.com/office/drawing/2014/main" id="{03355137-D32D-CA51-EC28-F3D39ABF5B95}"/>
              </a:ext>
              <a:ext uri="{C183D7F6-B498-43B3-948B-1728B52AA6E4}">
                <adec:decorative xmlns:adec="http://schemas.microsoft.com/office/drawing/2017/decorative" val="1"/>
              </a:ext>
            </a:extLst>
          </p:cNvPr>
          <p:cNvSpPr txBox="1">
            <a:spLocks/>
          </p:cNvSpPr>
          <p:nvPr/>
        </p:nvSpPr>
        <p:spPr>
          <a:xfrm>
            <a:off x="5834584" y="3954143"/>
            <a:ext cx="3657384" cy="243902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lIns="144000" tIns="540000" rIns="144000" bIns="108000" anchor="t" anchorCtr="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What would they not know about at all?</a:t>
            </a:r>
          </a:p>
        </p:txBody>
      </p:sp>
    </p:spTree>
    <p:extLst>
      <p:ext uri="{BB962C8B-B14F-4D97-AF65-F5344CB8AC3E}">
        <p14:creationId xmlns:p14="http://schemas.microsoft.com/office/powerpoint/2010/main" val="280841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468285-0E33-F86C-8B57-E62E1FACB079}"/>
              </a:ext>
            </a:extLst>
          </p:cNvPr>
          <p:cNvSpPr txBox="1">
            <a:spLocks noGrp="1"/>
          </p:cNvSpPr>
          <p:nvPr>
            <p:ph type="title" idx="4294967295"/>
          </p:nvPr>
        </p:nvSpPr>
        <p:spPr>
          <a:xfrm>
            <a:off x="1" y="193430"/>
            <a:ext cx="5797898" cy="646331"/>
          </a:xfrm>
          <a:prstGeom prst="rect">
            <a:avLst/>
          </a:prstGeom>
          <a:noFill/>
          <a:ln>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Why is the Must Farm Bronze Age Village such a remarkable and significant archaeological site?</a:t>
            </a:r>
            <a:r>
              <a:rPr lang="en-GB" sz="1800" b="0" dirty="0">
                <a:solidFill>
                  <a:schemeClr val="tx1"/>
                </a:solidFill>
                <a:latin typeface="+mn-lt"/>
                <a:ea typeface="+mn-ea"/>
                <a:cs typeface="+mn-cs"/>
              </a:rPr>
              <a:t> </a:t>
            </a:r>
            <a:r>
              <a:rPr lang="en-GB" sz="1800" b="0" dirty="0">
                <a:solidFill>
                  <a:schemeClr val="bg1"/>
                </a:solidFill>
                <a:latin typeface="+mn-lt"/>
                <a:ea typeface="+mn-ea"/>
                <a:cs typeface="+mn-cs"/>
              </a:rPr>
              <a:t>1</a:t>
            </a: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TextBox 10">
            <a:extLst>
              <a:ext uri="{FF2B5EF4-FFF2-40B4-BE49-F238E27FC236}">
                <a16:creationId xmlns:a16="http://schemas.microsoft.com/office/drawing/2014/main" id="{A680B025-D3C1-CB5C-F017-E64090591101}"/>
              </a:ext>
            </a:extLst>
          </p:cNvPr>
          <p:cNvSpPr txBox="1"/>
          <p:nvPr/>
        </p:nvSpPr>
        <p:spPr>
          <a:xfrm>
            <a:off x="5750169" y="125477"/>
            <a:ext cx="5797898" cy="646331"/>
          </a:xfrm>
          <a:prstGeom prst="rect">
            <a:avLst/>
          </a:prstGeom>
          <a:noFill/>
          <a:ln>
            <a:solidFill>
              <a:schemeClr val="bg1"/>
            </a:solidFill>
          </a:ln>
        </p:spPr>
        <p:txBody>
          <a:bodyPr wrap="square">
            <a:spAutoFit/>
          </a:bodyPr>
          <a:lstStyle/>
          <a:p>
            <a:pPr algn="ctr"/>
            <a:r>
              <a:rPr lang="en-GB" dirty="0"/>
              <a:t>Why is the Must Farm Bronze Age Village such a remarkable and significant archaeological site? </a:t>
            </a:r>
            <a:r>
              <a:rPr lang="en-GB" dirty="0">
                <a:solidFill>
                  <a:schemeClr val="bg1"/>
                </a:solidFill>
              </a:rPr>
              <a:t>2</a:t>
            </a:r>
          </a:p>
        </p:txBody>
      </p:sp>
      <p:cxnSp>
        <p:nvCxnSpPr>
          <p:cNvPr id="10" name="Straight Connector 9">
            <a:extLst>
              <a:ext uri="{FF2B5EF4-FFF2-40B4-BE49-F238E27FC236}">
                <a16:creationId xmlns:a16="http://schemas.microsoft.com/office/drawing/2014/main" id="{DC96927A-61B0-EBF0-58EB-C0BA0EBEC093}"/>
              </a:ext>
              <a:ext uri="{C183D7F6-B498-43B3-948B-1728B52AA6E4}">
                <adec:decorative xmlns:adec="http://schemas.microsoft.com/office/drawing/2017/decorative" val="1"/>
              </a:ext>
            </a:extLst>
          </p:cNvPr>
          <p:cNvCxnSpPr/>
          <p:nvPr/>
        </p:nvCxnSpPr>
        <p:spPr>
          <a:xfrm>
            <a:off x="5797899" y="178358"/>
            <a:ext cx="0" cy="650128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83CE86D8-EFF5-0DC3-838C-266D6498858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080104">
            <a:off x="5526719" y="6203321"/>
            <a:ext cx="542360" cy="542360"/>
          </a:xfrm>
          <a:prstGeom prst="rect">
            <a:avLst/>
          </a:prstGeom>
        </p:spPr>
      </p:pic>
      <p:graphicFrame>
        <p:nvGraphicFramePr>
          <p:cNvPr id="16" name="Table 15">
            <a:extLst>
              <a:ext uri="{FF2B5EF4-FFF2-40B4-BE49-F238E27FC236}">
                <a16:creationId xmlns:a16="http://schemas.microsoft.com/office/drawing/2014/main" id="{EF1E2AF5-F6D4-7C04-9F06-C2DF2082CEDD}"/>
              </a:ext>
            </a:extLst>
          </p:cNvPr>
          <p:cNvGraphicFramePr>
            <a:graphicFrameLocks noGrp="1"/>
          </p:cNvGraphicFramePr>
          <p:nvPr>
            <p:extLst>
              <p:ext uri="{D42A27DB-BD31-4B8C-83A1-F6EECF244321}">
                <p14:modId xmlns:p14="http://schemas.microsoft.com/office/powerpoint/2010/main" val="2504154519"/>
              </p:ext>
            </p:extLst>
          </p:nvPr>
        </p:nvGraphicFramePr>
        <p:xfrm>
          <a:off x="99508" y="911901"/>
          <a:ext cx="5598884" cy="5262880"/>
        </p:xfrm>
        <a:graphic>
          <a:graphicData uri="http://schemas.openxmlformats.org/drawingml/2006/table">
            <a:tbl>
              <a:tblPr firstRow="1" bandRow="1">
                <a:tableStyleId>{5940675A-B579-460E-94D1-54222C63F5DA}</a:tableStyleId>
              </a:tblPr>
              <a:tblGrid>
                <a:gridCol w="5598884">
                  <a:extLst>
                    <a:ext uri="{9D8B030D-6E8A-4147-A177-3AD203B41FA5}">
                      <a16:colId xmlns:a16="http://schemas.microsoft.com/office/drawing/2014/main" val="331959321"/>
                    </a:ext>
                  </a:extLst>
                </a:gridCol>
              </a:tblGrid>
              <a:tr h="370840">
                <a:tc>
                  <a:txBody>
                    <a:bodyPr/>
                    <a:lstStyle/>
                    <a:p>
                      <a:r>
                        <a:rPr lang="en-GB" dirty="0"/>
                        <a:t>Archaeologists have found  _ _ % more artefacts than from a normal Bronze Age site because …</a:t>
                      </a:r>
                    </a:p>
                  </a:txBody>
                  <a:tcPr/>
                </a:tc>
                <a:extLst>
                  <a:ext uri="{0D108BD9-81ED-4DB2-BD59-A6C34878D82A}">
                    <a16:rowId xmlns:a16="http://schemas.microsoft.com/office/drawing/2014/main" val="3378293101"/>
                  </a:ext>
                </a:extLst>
              </a:tr>
              <a:tr h="370840">
                <a:tc>
                  <a:txBody>
                    <a:bodyPr/>
                    <a:lstStyle/>
                    <a:p>
                      <a:endParaRPr lang="en-GB"/>
                    </a:p>
                  </a:txBody>
                  <a:tcPr/>
                </a:tc>
                <a:extLst>
                  <a:ext uri="{0D108BD9-81ED-4DB2-BD59-A6C34878D82A}">
                    <a16:rowId xmlns:a16="http://schemas.microsoft.com/office/drawing/2014/main" val="1910731722"/>
                  </a:ext>
                </a:extLst>
              </a:tr>
              <a:tr h="370840">
                <a:tc>
                  <a:txBody>
                    <a:bodyPr/>
                    <a:lstStyle/>
                    <a:p>
                      <a:endParaRPr lang="en-GB"/>
                    </a:p>
                  </a:txBody>
                  <a:tcPr/>
                </a:tc>
                <a:extLst>
                  <a:ext uri="{0D108BD9-81ED-4DB2-BD59-A6C34878D82A}">
                    <a16:rowId xmlns:a16="http://schemas.microsoft.com/office/drawing/2014/main" val="1346989530"/>
                  </a:ext>
                </a:extLst>
              </a:tr>
              <a:tr h="370840">
                <a:tc>
                  <a:txBody>
                    <a:bodyPr/>
                    <a:lstStyle/>
                    <a:p>
                      <a:endParaRPr lang="en-GB" dirty="0"/>
                    </a:p>
                  </a:txBody>
                  <a:tcPr/>
                </a:tc>
                <a:extLst>
                  <a:ext uri="{0D108BD9-81ED-4DB2-BD59-A6C34878D82A}">
                    <a16:rowId xmlns:a16="http://schemas.microsoft.com/office/drawing/2014/main" val="134741696"/>
                  </a:ext>
                </a:extLst>
              </a:tr>
              <a:tr h="370840">
                <a:tc>
                  <a:txBody>
                    <a:bodyPr/>
                    <a:lstStyle/>
                    <a:p>
                      <a:r>
                        <a:rPr lang="en-GB" dirty="0"/>
                        <a:t>The archaeological site at Must Farm is not like most Bronze Age sites because Archaeologists found artefacts made of …</a:t>
                      </a:r>
                    </a:p>
                  </a:txBody>
                  <a:tcPr/>
                </a:tc>
                <a:extLst>
                  <a:ext uri="{0D108BD9-81ED-4DB2-BD59-A6C34878D82A}">
                    <a16:rowId xmlns:a16="http://schemas.microsoft.com/office/drawing/2014/main" val="755714203"/>
                  </a:ext>
                </a:extLst>
              </a:tr>
              <a:tr h="370840">
                <a:tc>
                  <a:txBody>
                    <a:bodyPr/>
                    <a:lstStyle/>
                    <a:p>
                      <a:endParaRPr lang="en-GB" dirty="0"/>
                    </a:p>
                  </a:txBody>
                  <a:tcPr/>
                </a:tc>
                <a:extLst>
                  <a:ext uri="{0D108BD9-81ED-4DB2-BD59-A6C34878D82A}">
                    <a16:rowId xmlns:a16="http://schemas.microsoft.com/office/drawing/2014/main" val="2384470964"/>
                  </a:ext>
                </a:extLst>
              </a:tr>
              <a:tr h="370840">
                <a:tc>
                  <a:txBody>
                    <a:bodyPr/>
                    <a:lstStyle/>
                    <a:p>
                      <a:endParaRPr lang="en-GB" dirty="0"/>
                    </a:p>
                  </a:txBody>
                  <a:tcPr/>
                </a:tc>
                <a:extLst>
                  <a:ext uri="{0D108BD9-81ED-4DB2-BD59-A6C34878D82A}">
                    <a16:rowId xmlns:a16="http://schemas.microsoft.com/office/drawing/2014/main" val="1198245833"/>
                  </a:ext>
                </a:extLst>
              </a:tr>
              <a:tr h="370840">
                <a:tc>
                  <a:txBody>
                    <a:bodyPr/>
                    <a:lstStyle/>
                    <a:p>
                      <a:r>
                        <a:rPr lang="en-GB" dirty="0"/>
                        <a:t>These are called O_ _ _ _ _ _</a:t>
                      </a:r>
                    </a:p>
                  </a:txBody>
                  <a:tcPr/>
                </a:tc>
                <a:extLst>
                  <a:ext uri="{0D108BD9-81ED-4DB2-BD59-A6C34878D82A}">
                    <a16:rowId xmlns:a16="http://schemas.microsoft.com/office/drawing/2014/main" val="229290643"/>
                  </a:ext>
                </a:extLst>
              </a:tr>
              <a:tr h="370840">
                <a:tc>
                  <a:txBody>
                    <a:bodyPr/>
                    <a:lstStyle/>
                    <a:p>
                      <a:r>
                        <a:rPr lang="en-GB" dirty="0"/>
                        <a:t>This means we know a lot more about …</a:t>
                      </a:r>
                    </a:p>
                  </a:txBody>
                  <a:tcPr/>
                </a:tc>
                <a:extLst>
                  <a:ext uri="{0D108BD9-81ED-4DB2-BD59-A6C34878D82A}">
                    <a16:rowId xmlns:a16="http://schemas.microsoft.com/office/drawing/2014/main" val="1018004464"/>
                  </a:ext>
                </a:extLst>
              </a:tr>
              <a:tr h="370840">
                <a:tc>
                  <a:txBody>
                    <a:bodyPr/>
                    <a:lstStyle/>
                    <a:p>
                      <a:endParaRPr lang="en-GB" dirty="0"/>
                    </a:p>
                  </a:txBody>
                  <a:tcPr/>
                </a:tc>
                <a:extLst>
                  <a:ext uri="{0D108BD9-81ED-4DB2-BD59-A6C34878D82A}">
                    <a16:rowId xmlns:a16="http://schemas.microsoft.com/office/drawing/2014/main" val="1684706081"/>
                  </a:ext>
                </a:extLst>
              </a:tr>
              <a:tr h="370840">
                <a:tc>
                  <a:txBody>
                    <a:bodyPr/>
                    <a:lstStyle/>
                    <a:p>
                      <a:endParaRPr lang="en-GB" dirty="0"/>
                    </a:p>
                  </a:txBody>
                  <a:tcPr/>
                </a:tc>
                <a:extLst>
                  <a:ext uri="{0D108BD9-81ED-4DB2-BD59-A6C34878D82A}">
                    <a16:rowId xmlns:a16="http://schemas.microsoft.com/office/drawing/2014/main" val="196705582"/>
                  </a:ext>
                </a:extLst>
              </a:tr>
              <a:tr h="370840">
                <a:tc>
                  <a:txBody>
                    <a:bodyPr/>
                    <a:lstStyle/>
                    <a:p>
                      <a:endParaRPr lang="en-GB" dirty="0"/>
                    </a:p>
                  </a:txBody>
                  <a:tcPr/>
                </a:tc>
                <a:extLst>
                  <a:ext uri="{0D108BD9-81ED-4DB2-BD59-A6C34878D82A}">
                    <a16:rowId xmlns:a16="http://schemas.microsoft.com/office/drawing/2014/main" val="532643902"/>
                  </a:ext>
                </a:extLst>
              </a:tr>
            </a:tbl>
          </a:graphicData>
        </a:graphic>
      </p:graphicFrame>
      <p:graphicFrame>
        <p:nvGraphicFramePr>
          <p:cNvPr id="17" name="Table 16">
            <a:extLst>
              <a:ext uri="{FF2B5EF4-FFF2-40B4-BE49-F238E27FC236}">
                <a16:creationId xmlns:a16="http://schemas.microsoft.com/office/drawing/2014/main" id="{1FDE21D0-0676-6273-3E9F-962B5FC82CD0}"/>
              </a:ext>
            </a:extLst>
          </p:cNvPr>
          <p:cNvGraphicFramePr>
            <a:graphicFrameLocks noGrp="1"/>
          </p:cNvGraphicFramePr>
          <p:nvPr>
            <p:extLst>
              <p:ext uri="{D42A27DB-BD31-4B8C-83A1-F6EECF244321}">
                <p14:modId xmlns:p14="http://schemas.microsoft.com/office/powerpoint/2010/main" val="1392047403"/>
              </p:ext>
            </p:extLst>
          </p:nvPr>
        </p:nvGraphicFramePr>
        <p:xfrm>
          <a:off x="5949183" y="911901"/>
          <a:ext cx="5598884" cy="5262880"/>
        </p:xfrm>
        <a:graphic>
          <a:graphicData uri="http://schemas.openxmlformats.org/drawingml/2006/table">
            <a:tbl>
              <a:tblPr firstRow="1" bandRow="1">
                <a:tableStyleId>{5940675A-B579-460E-94D1-54222C63F5DA}</a:tableStyleId>
              </a:tblPr>
              <a:tblGrid>
                <a:gridCol w="5598884">
                  <a:extLst>
                    <a:ext uri="{9D8B030D-6E8A-4147-A177-3AD203B41FA5}">
                      <a16:colId xmlns:a16="http://schemas.microsoft.com/office/drawing/2014/main" val="331959321"/>
                    </a:ext>
                  </a:extLst>
                </a:gridCol>
              </a:tblGrid>
              <a:tr h="370840">
                <a:tc>
                  <a:txBody>
                    <a:bodyPr/>
                    <a:lstStyle/>
                    <a:p>
                      <a:r>
                        <a:rPr lang="en-GB" dirty="0"/>
                        <a:t>Archaeologists have found  _ _ % more artefacts than from a normal Bronze Age site because …</a:t>
                      </a:r>
                    </a:p>
                  </a:txBody>
                  <a:tcPr/>
                </a:tc>
                <a:extLst>
                  <a:ext uri="{0D108BD9-81ED-4DB2-BD59-A6C34878D82A}">
                    <a16:rowId xmlns:a16="http://schemas.microsoft.com/office/drawing/2014/main" val="3378293101"/>
                  </a:ext>
                </a:extLst>
              </a:tr>
              <a:tr h="370840">
                <a:tc>
                  <a:txBody>
                    <a:bodyPr/>
                    <a:lstStyle/>
                    <a:p>
                      <a:endParaRPr lang="en-GB"/>
                    </a:p>
                  </a:txBody>
                  <a:tcPr/>
                </a:tc>
                <a:extLst>
                  <a:ext uri="{0D108BD9-81ED-4DB2-BD59-A6C34878D82A}">
                    <a16:rowId xmlns:a16="http://schemas.microsoft.com/office/drawing/2014/main" val="1910731722"/>
                  </a:ext>
                </a:extLst>
              </a:tr>
              <a:tr h="370840">
                <a:tc>
                  <a:txBody>
                    <a:bodyPr/>
                    <a:lstStyle/>
                    <a:p>
                      <a:endParaRPr lang="en-GB"/>
                    </a:p>
                  </a:txBody>
                  <a:tcPr/>
                </a:tc>
                <a:extLst>
                  <a:ext uri="{0D108BD9-81ED-4DB2-BD59-A6C34878D82A}">
                    <a16:rowId xmlns:a16="http://schemas.microsoft.com/office/drawing/2014/main" val="1346989530"/>
                  </a:ext>
                </a:extLst>
              </a:tr>
              <a:tr h="370840">
                <a:tc>
                  <a:txBody>
                    <a:bodyPr/>
                    <a:lstStyle/>
                    <a:p>
                      <a:endParaRPr lang="en-GB" dirty="0"/>
                    </a:p>
                  </a:txBody>
                  <a:tcPr/>
                </a:tc>
                <a:extLst>
                  <a:ext uri="{0D108BD9-81ED-4DB2-BD59-A6C34878D82A}">
                    <a16:rowId xmlns:a16="http://schemas.microsoft.com/office/drawing/2014/main" val="134741696"/>
                  </a:ext>
                </a:extLst>
              </a:tr>
              <a:tr h="370840">
                <a:tc>
                  <a:txBody>
                    <a:bodyPr/>
                    <a:lstStyle/>
                    <a:p>
                      <a:r>
                        <a:rPr lang="en-GB" dirty="0"/>
                        <a:t>The archaeological site at Must Farm is not like most Bronze Age sites because Archaeologists found artefacts made of …</a:t>
                      </a:r>
                    </a:p>
                  </a:txBody>
                  <a:tcPr/>
                </a:tc>
                <a:extLst>
                  <a:ext uri="{0D108BD9-81ED-4DB2-BD59-A6C34878D82A}">
                    <a16:rowId xmlns:a16="http://schemas.microsoft.com/office/drawing/2014/main" val="755714203"/>
                  </a:ext>
                </a:extLst>
              </a:tr>
              <a:tr h="370840">
                <a:tc>
                  <a:txBody>
                    <a:bodyPr/>
                    <a:lstStyle/>
                    <a:p>
                      <a:endParaRPr lang="en-GB" dirty="0"/>
                    </a:p>
                  </a:txBody>
                  <a:tcPr/>
                </a:tc>
                <a:extLst>
                  <a:ext uri="{0D108BD9-81ED-4DB2-BD59-A6C34878D82A}">
                    <a16:rowId xmlns:a16="http://schemas.microsoft.com/office/drawing/2014/main" val="2384470964"/>
                  </a:ext>
                </a:extLst>
              </a:tr>
              <a:tr h="370840">
                <a:tc>
                  <a:txBody>
                    <a:bodyPr/>
                    <a:lstStyle/>
                    <a:p>
                      <a:endParaRPr lang="en-GB" dirty="0"/>
                    </a:p>
                  </a:txBody>
                  <a:tcPr/>
                </a:tc>
                <a:extLst>
                  <a:ext uri="{0D108BD9-81ED-4DB2-BD59-A6C34878D82A}">
                    <a16:rowId xmlns:a16="http://schemas.microsoft.com/office/drawing/2014/main" val="1198245833"/>
                  </a:ext>
                </a:extLst>
              </a:tr>
              <a:tr h="370840">
                <a:tc>
                  <a:txBody>
                    <a:bodyPr/>
                    <a:lstStyle/>
                    <a:p>
                      <a:r>
                        <a:rPr lang="en-GB" dirty="0"/>
                        <a:t>These are called O_ _ _ _ _ _</a:t>
                      </a:r>
                    </a:p>
                  </a:txBody>
                  <a:tcPr/>
                </a:tc>
                <a:extLst>
                  <a:ext uri="{0D108BD9-81ED-4DB2-BD59-A6C34878D82A}">
                    <a16:rowId xmlns:a16="http://schemas.microsoft.com/office/drawing/2014/main" val="229290643"/>
                  </a:ext>
                </a:extLst>
              </a:tr>
              <a:tr h="370840">
                <a:tc>
                  <a:txBody>
                    <a:bodyPr/>
                    <a:lstStyle/>
                    <a:p>
                      <a:r>
                        <a:rPr lang="en-GB" dirty="0"/>
                        <a:t>This means we know a lot more about …</a:t>
                      </a:r>
                    </a:p>
                  </a:txBody>
                  <a:tcPr/>
                </a:tc>
                <a:extLst>
                  <a:ext uri="{0D108BD9-81ED-4DB2-BD59-A6C34878D82A}">
                    <a16:rowId xmlns:a16="http://schemas.microsoft.com/office/drawing/2014/main" val="1018004464"/>
                  </a:ext>
                </a:extLst>
              </a:tr>
              <a:tr h="370840">
                <a:tc>
                  <a:txBody>
                    <a:bodyPr/>
                    <a:lstStyle/>
                    <a:p>
                      <a:endParaRPr lang="en-GB" dirty="0"/>
                    </a:p>
                  </a:txBody>
                  <a:tcPr/>
                </a:tc>
                <a:extLst>
                  <a:ext uri="{0D108BD9-81ED-4DB2-BD59-A6C34878D82A}">
                    <a16:rowId xmlns:a16="http://schemas.microsoft.com/office/drawing/2014/main" val="1684706081"/>
                  </a:ext>
                </a:extLst>
              </a:tr>
              <a:tr h="370840">
                <a:tc>
                  <a:txBody>
                    <a:bodyPr/>
                    <a:lstStyle/>
                    <a:p>
                      <a:endParaRPr lang="en-GB" dirty="0"/>
                    </a:p>
                  </a:txBody>
                  <a:tcPr/>
                </a:tc>
                <a:extLst>
                  <a:ext uri="{0D108BD9-81ED-4DB2-BD59-A6C34878D82A}">
                    <a16:rowId xmlns:a16="http://schemas.microsoft.com/office/drawing/2014/main" val="196705582"/>
                  </a:ext>
                </a:extLst>
              </a:tr>
              <a:tr h="370840">
                <a:tc>
                  <a:txBody>
                    <a:bodyPr/>
                    <a:lstStyle/>
                    <a:p>
                      <a:endParaRPr lang="en-GB" dirty="0"/>
                    </a:p>
                  </a:txBody>
                  <a:tcPr/>
                </a:tc>
                <a:extLst>
                  <a:ext uri="{0D108BD9-81ED-4DB2-BD59-A6C34878D82A}">
                    <a16:rowId xmlns:a16="http://schemas.microsoft.com/office/drawing/2014/main" val="532643902"/>
                  </a:ext>
                </a:extLst>
              </a:tr>
            </a:tbl>
          </a:graphicData>
        </a:graphic>
      </p:graphicFrame>
    </p:spTree>
    <p:extLst>
      <p:ext uri="{BB962C8B-B14F-4D97-AF65-F5344CB8AC3E}">
        <p14:creationId xmlns:p14="http://schemas.microsoft.com/office/powerpoint/2010/main" val="411745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4AAA-7D3A-E30C-9752-0EDA09769FD6}"/>
              </a:ext>
            </a:extLst>
          </p:cNvPr>
          <p:cNvSpPr>
            <a:spLocks noGrp="1"/>
          </p:cNvSpPr>
          <p:nvPr>
            <p:ph type="title"/>
          </p:nvPr>
        </p:nvSpPr>
        <p:spPr/>
        <p:txBody>
          <a:bodyPr>
            <a:normAutofit/>
          </a:bodyPr>
          <a:lstStyle/>
          <a:p>
            <a:r>
              <a:rPr lang="en-GB" dirty="0"/>
              <a:t>Extension Activity 1: The ‘Rubbish Bag Game’</a:t>
            </a:r>
          </a:p>
        </p:txBody>
      </p:sp>
      <p:sp>
        <p:nvSpPr>
          <p:cNvPr id="3" name="Content Placeholder 2">
            <a:extLst>
              <a:ext uri="{FF2B5EF4-FFF2-40B4-BE49-F238E27FC236}">
                <a16:creationId xmlns:a16="http://schemas.microsoft.com/office/drawing/2014/main" id="{AA350FAC-02AC-FCD6-3100-D035F859C458}"/>
              </a:ext>
            </a:extLst>
          </p:cNvPr>
          <p:cNvSpPr>
            <a:spLocks noGrp="1"/>
          </p:cNvSpPr>
          <p:nvPr>
            <p:ph idx="1"/>
          </p:nvPr>
        </p:nvSpPr>
        <p:spPr/>
        <p:txBody>
          <a:bodyPr/>
          <a:lstStyle/>
          <a:p>
            <a:r>
              <a:rPr lang="en-GB" sz="2000" dirty="0"/>
              <a:t>All archaeologists are detectives – for the Rubbish Bag Game select clean, safe pieces of ‘rubbish’ and place them in a black bin bag.</a:t>
            </a:r>
          </a:p>
          <a:p>
            <a:endParaRPr lang="en-GB" sz="2000" dirty="0"/>
          </a:p>
          <a:p>
            <a:r>
              <a:rPr lang="en-GB" sz="2000" dirty="0"/>
              <a:t>Pupils take it in turns to pick out a piece of ‘rubbish’, then the whole class have to work out what it is and who might have used it/thrown it away.</a:t>
            </a:r>
          </a:p>
          <a:p>
            <a:endParaRPr lang="en-GB" sz="2000" dirty="0"/>
          </a:p>
          <a:p>
            <a:r>
              <a:rPr lang="en-GB" sz="2000" dirty="0"/>
              <a:t>Deliberately choose bits of ‘rubbish’ so that pupils can build up a picture of the person/family that threw them away.</a:t>
            </a:r>
          </a:p>
          <a:p>
            <a:endParaRPr lang="en-GB" sz="2000" dirty="0"/>
          </a:p>
        </p:txBody>
      </p:sp>
      <p:sp>
        <p:nvSpPr>
          <p:cNvPr id="4" name="Content Placeholder 3">
            <a:extLst>
              <a:ext uri="{FF2B5EF4-FFF2-40B4-BE49-F238E27FC236}">
                <a16:creationId xmlns:a16="http://schemas.microsoft.com/office/drawing/2014/main" id="{6904DB4A-990B-7D1A-30E3-0F5EDA6D3B70}"/>
              </a:ext>
            </a:extLst>
          </p:cNvPr>
          <p:cNvSpPr>
            <a:spLocks noGrp="1"/>
          </p:cNvSpPr>
          <p:nvPr>
            <p:ph idx="10"/>
          </p:nvPr>
        </p:nvSpPr>
        <p:spPr/>
        <p:txBody>
          <a:bodyPr/>
          <a:lstStyle/>
          <a:p>
            <a:r>
              <a:rPr lang="en-GB" sz="2000" dirty="0"/>
              <a:t>Once the rubbish bag is empty ask pupils to think about which items would survive being buried  in the ground for 1000s of years – would it Rot or Not?</a:t>
            </a:r>
          </a:p>
          <a:p>
            <a:endParaRPr lang="en-GB" sz="2000" dirty="0"/>
          </a:p>
          <a:p>
            <a:r>
              <a:rPr lang="en-GB" sz="2000" dirty="0"/>
              <a:t>Any items that they don’t think would survive get taken away, so you now have a much smaller pile of ‘rubbish’. </a:t>
            </a:r>
          </a:p>
          <a:p>
            <a:endParaRPr lang="en-GB" sz="2000" dirty="0"/>
          </a:p>
          <a:p>
            <a:r>
              <a:rPr lang="en-GB" sz="2000" dirty="0"/>
              <a:t>Pupils then reassess the evidence  and start to understand that archaeologists can only work with what they’ve got – there’s a lot that they don’t know, but have to make ‘educated guesses’ about.</a:t>
            </a:r>
          </a:p>
          <a:p>
            <a:endParaRPr lang="en-GB" sz="2000" dirty="0"/>
          </a:p>
        </p:txBody>
      </p:sp>
    </p:spTree>
    <p:extLst>
      <p:ext uri="{BB962C8B-B14F-4D97-AF65-F5344CB8AC3E}">
        <p14:creationId xmlns:p14="http://schemas.microsoft.com/office/powerpoint/2010/main" val="796616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8D6977-479E-0F61-88D0-533F6428D1F7}"/>
              </a:ext>
            </a:extLst>
          </p:cNvPr>
          <p:cNvSpPr>
            <a:spLocks noGrp="1"/>
          </p:cNvSpPr>
          <p:nvPr>
            <p:ph type="title"/>
          </p:nvPr>
        </p:nvSpPr>
        <p:spPr/>
        <p:txBody>
          <a:bodyPr>
            <a:normAutofit fontScale="90000"/>
          </a:bodyPr>
          <a:lstStyle/>
          <a:p>
            <a:r>
              <a:rPr lang="en-GB" dirty="0"/>
              <a:t>Extension Activity 2: </a:t>
            </a:r>
            <a:br>
              <a:rPr lang="en-GB" dirty="0"/>
            </a:br>
            <a:r>
              <a:rPr lang="en-GB" dirty="0">
                <a:latin typeface="Source Sans Pro" pitchFamily="34" charset="0"/>
              </a:rPr>
              <a:t>Our classroom: An archaeological site of the future?</a:t>
            </a:r>
            <a:endParaRPr lang="en-GB" dirty="0"/>
          </a:p>
        </p:txBody>
      </p:sp>
      <p:sp>
        <p:nvSpPr>
          <p:cNvPr id="6" name="Content Placeholder 5">
            <a:extLst>
              <a:ext uri="{FF2B5EF4-FFF2-40B4-BE49-F238E27FC236}">
                <a16:creationId xmlns:a16="http://schemas.microsoft.com/office/drawing/2014/main" id="{4AEE5FFA-B47F-8E15-4587-86872BE2D3E9}"/>
              </a:ext>
            </a:extLst>
          </p:cNvPr>
          <p:cNvSpPr>
            <a:spLocks noGrp="1"/>
          </p:cNvSpPr>
          <p:nvPr>
            <p:ph idx="1"/>
          </p:nvPr>
        </p:nvSpPr>
        <p:spPr/>
        <p:txBody>
          <a:bodyPr/>
          <a:lstStyle/>
          <a:p>
            <a:r>
              <a:rPr lang="en-GB" sz="2000" dirty="0"/>
              <a:t>Ask pupils to look around the classroom and make a list of its contents (you could just choose a corner of the room to help focus this). Ask them to note the material each item is made from and whether the material is organic or not. </a:t>
            </a:r>
          </a:p>
          <a:p>
            <a:endParaRPr lang="en-GB" sz="2000" dirty="0"/>
          </a:p>
          <a:p>
            <a:r>
              <a:rPr lang="en-GB" sz="2000" dirty="0"/>
              <a:t>Make sure you include some items such as clothes (coats for example), books, pencils as well as more durable materials. You could sit yourself or another adult in the area and ask children to think about what you are wearing and what they are made from.</a:t>
            </a:r>
          </a:p>
          <a:p>
            <a:endParaRPr lang="en-GB" sz="2000" dirty="0"/>
          </a:p>
        </p:txBody>
      </p:sp>
      <p:sp>
        <p:nvSpPr>
          <p:cNvPr id="7" name="Content Placeholder 6">
            <a:extLst>
              <a:ext uri="{FF2B5EF4-FFF2-40B4-BE49-F238E27FC236}">
                <a16:creationId xmlns:a16="http://schemas.microsoft.com/office/drawing/2014/main" id="{66136341-CF60-3C92-E46C-6447A7CE3980}"/>
              </a:ext>
            </a:extLst>
          </p:cNvPr>
          <p:cNvSpPr>
            <a:spLocks noGrp="1"/>
          </p:cNvSpPr>
          <p:nvPr>
            <p:ph idx="10"/>
          </p:nvPr>
        </p:nvSpPr>
        <p:spPr/>
        <p:txBody>
          <a:bodyPr/>
          <a:lstStyle/>
          <a:p>
            <a:r>
              <a:rPr lang="en-GB" sz="2000" dirty="0"/>
              <a:t>Now ask them to think what they would find in 10 years, 50 years, 100 years and 1000 years. You could use the table on the next slide to help them capture the information. For younger pupils it may be easier to ask them to just think about one time period such as 100 years and edit the table accordingly. </a:t>
            </a:r>
          </a:p>
          <a:p>
            <a:r>
              <a:rPr lang="en-GB" sz="2000" dirty="0"/>
              <a:t>To extend this activity children can discuss what different items might tell archaeologists of the future. Will they know what spectacles or jewellery are? Would they be able to read the books and understand them? What evidence will be lost from material which won’t survive?</a:t>
            </a:r>
          </a:p>
          <a:p>
            <a:endParaRPr lang="en-GB" sz="2000" dirty="0"/>
          </a:p>
        </p:txBody>
      </p:sp>
    </p:spTree>
    <p:extLst>
      <p:ext uri="{BB962C8B-B14F-4D97-AF65-F5344CB8AC3E}">
        <p14:creationId xmlns:p14="http://schemas.microsoft.com/office/powerpoint/2010/main" val="2402261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D24419-574E-FD6F-D1EC-00E53AFB7A0F}"/>
              </a:ext>
            </a:extLst>
          </p:cNvPr>
          <p:cNvSpPr>
            <a:spLocks noGrp="1"/>
          </p:cNvSpPr>
          <p:nvPr>
            <p:ph type="title"/>
          </p:nvPr>
        </p:nvSpPr>
        <p:spPr/>
        <p:txBody>
          <a:bodyPr>
            <a:noAutofit/>
          </a:bodyPr>
          <a:lstStyle/>
          <a:p>
            <a:r>
              <a:rPr lang="en-GB" sz="2800" b="0" dirty="0"/>
              <a:t>Extension Activity 2: Worksheet </a:t>
            </a:r>
            <a:br>
              <a:rPr lang="en-GB" sz="2800" b="0" dirty="0"/>
            </a:br>
            <a:r>
              <a:rPr lang="en-GB" sz="2800" b="0" dirty="0"/>
              <a:t>Our classroom: An archaeological site of the future?</a:t>
            </a:r>
          </a:p>
        </p:txBody>
      </p:sp>
      <p:sp>
        <p:nvSpPr>
          <p:cNvPr id="10" name="TextBox 9">
            <a:extLst>
              <a:ext uri="{FF2B5EF4-FFF2-40B4-BE49-F238E27FC236}">
                <a16:creationId xmlns:a16="http://schemas.microsoft.com/office/drawing/2014/main" id="{0130E0BC-AA17-1024-AF24-E65BAFB85515}"/>
              </a:ext>
            </a:extLst>
          </p:cNvPr>
          <p:cNvSpPr txBox="1"/>
          <p:nvPr/>
        </p:nvSpPr>
        <p:spPr>
          <a:xfrm>
            <a:off x="440093" y="1282382"/>
            <a:ext cx="5882648" cy="369332"/>
          </a:xfrm>
          <a:prstGeom prst="rect">
            <a:avLst/>
          </a:prstGeom>
          <a:noFill/>
          <a:ln>
            <a:solidFill>
              <a:schemeClr val="tx1"/>
            </a:solidFill>
          </a:ln>
        </p:spPr>
        <p:txBody>
          <a:bodyPr wrap="square">
            <a:spAutoFit/>
          </a:bodyPr>
          <a:lstStyle/>
          <a:p>
            <a:pPr algn="ctr">
              <a:spcAft>
                <a:spcPts val="0"/>
              </a:spcAft>
            </a:pPr>
            <a:r>
              <a:rPr lang="en-GB" sz="1800" b="1" dirty="0">
                <a:solidFill>
                  <a:schemeClr val="tx1"/>
                </a:solidFill>
                <a:effectLst/>
                <a:latin typeface="+mn-lt"/>
              </a:rPr>
              <a:t>Archaeological Artefacts of the Future</a:t>
            </a:r>
            <a:endParaRPr lang="en-GB" sz="1800" b="1" dirty="0">
              <a:solidFill>
                <a:schemeClr val="tx1"/>
              </a:solidFill>
              <a:effectLst/>
              <a:latin typeface="+mn-lt"/>
              <a:ea typeface="Arial"/>
              <a:cs typeface="Times New Roman"/>
            </a:endParaRPr>
          </a:p>
        </p:txBody>
      </p:sp>
      <p:sp>
        <p:nvSpPr>
          <p:cNvPr id="9" name="TextBox 8">
            <a:extLst>
              <a:ext uri="{FF2B5EF4-FFF2-40B4-BE49-F238E27FC236}">
                <a16:creationId xmlns:a16="http://schemas.microsoft.com/office/drawing/2014/main" id="{4C35C050-9295-D8B7-EE9C-EB022B205BBB}"/>
              </a:ext>
            </a:extLst>
          </p:cNvPr>
          <p:cNvSpPr txBox="1"/>
          <p:nvPr/>
        </p:nvSpPr>
        <p:spPr>
          <a:xfrm>
            <a:off x="6322741" y="1281048"/>
            <a:ext cx="5113964" cy="369332"/>
          </a:xfrm>
          <a:prstGeom prst="rect">
            <a:avLst/>
          </a:prstGeom>
          <a:noFill/>
          <a:ln>
            <a:solidFill>
              <a:schemeClr val="tx1"/>
            </a:solidFill>
          </a:ln>
        </p:spPr>
        <p:txBody>
          <a:bodyPr wrap="square">
            <a:spAutoFit/>
          </a:bodyPr>
          <a:lstStyle/>
          <a:p>
            <a:pPr algn="ctr">
              <a:spcAft>
                <a:spcPts val="0"/>
              </a:spcAft>
            </a:pPr>
            <a:r>
              <a:rPr lang="en-GB" sz="1800" b="1" dirty="0">
                <a:solidFill>
                  <a:schemeClr val="tx1"/>
                </a:solidFill>
                <a:effectLst/>
                <a:latin typeface="+mn-lt"/>
              </a:rPr>
              <a:t>Would archaeologists find this in-</a:t>
            </a:r>
            <a:endParaRPr lang="en-GB" sz="1800" b="1" dirty="0">
              <a:solidFill>
                <a:schemeClr val="tx1"/>
              </a:solidFill>
              <a:effectLst/>
              <a:latin typeface="+mn-lt"/>
              <a:ea typeface="Arial"/>
              <a:cs typeface="Times New Roman"/>
            </a:endParaRPr>
          </a:p>
        </p:txBody>
      </p:sp>
      <p:graphicFrame>
        <p:nvGraphicFramePr>
          <p:cNvPr id="7" name="Table 6">
            <a:extLst>
              <a:ext uri="{FF2B5EF4-FFF2-40B4-BE49-F238E27FC236}">
                <a16:creationId xmlns:a16="http://schemas.microsoft.com/office/drawing/2014/main" id="{5586004D-E767-652C-38B2-7B006835AD60}"/>
              </a:ext>
            </a:extLst>
          </p:cNvPr>
          <p:cNvGraphicFramePr>
            <a:graphicFrameLocks noGrp="1"/>
          </p:cNvGraphicFramePr>
          <p:nvPr>
            <p:extLst>
              <p:ext uri="{D42A27DB-BD31-4B8C-83A1-F6EECF244321}">
                <p14:modId xmlns:p14="http://schemas.microsoft.com/office/powerpoint/2010/main" val="4238090958"/>
              </p:ext>
            </p:extLst>
          </p:nvPr>
        </p:nvGraphicFramePr>
        <p:xfrm>
          <a:off x="440093" y="1650380"/>
          <a:ext cx="10996612" cy="4289416"/>
        </p:xfrm>
        <a:graphic>
          <a:graphicData uri="http://schemas.openxmlformats.org/drawingml/2006/table">
            <a:tbl>
              <a:tblPr firstRow="1" firstCol="1" bandRow="1">
                <a:tableStyleId>{5C22544A-7EE6-4342-B048-85BDC9FD1C3A}</a:tableStyleId>
              </a:tblPr>
              <a:tblGrid>
                <a:gridCol w="2907970">
                  <a:extLst>
                    <a:ext uri="{9D8B030D-6E8A-4147-A177-3AD203B41FA5}">
                      <a16:colId xmlns:a16="http://schemas.microsoft.com/office/drawing/2014/main" val="20000"/>
                    </a:ext>
                  </a:extLst>
                </a:gridCol>
                <a:gridCol w="2969175">
                  <a:extLst>
                    <a:ext uri="{9D8B030D-6E8A-4147-A177-3AD203B41FA5}">
                      <a16:colId xmlns:a16="http://schemas.microsoft.com/office/drawing/2014/main" val="367104747"/>
                    </a:ext>
                  </a:extLst>
                </a:gridCol>
                <a:gridCol w="1170740">
                  <a:extLst>
                    <a:ext uri="{9D8B030D-6E8A-4147-A177-3AD203B41FA5}">
                      <a16:colId xmlns:a16="http://schemas.microsoft.com/office/drawing/2014/main" val="20002"/>
                    </a:ext>
                  </a:extLst>
                </a:gridCol>
                <a:gridCol w="1191820">
                  <a:extLst>
                    <a:ext uri="{9D8B030D-6E8A-4147-A177-3AD203B41FA5}">
                      <a16:colId xmlns:a16="http://schemas.microsoft.com/office/drawing/2014/main" val="20003"/>
                    </a:ext>
                  </a:extLst>
                </a:gridCol>
                <a:gridCol w="1345410">
                  <a:extLst>
                    <a:ext uri="{9D8B030D-6E8A-4147-A177-3AD203B41FA5}">
                      <a16:colId xmlns:a16="http://schemas.microsoft.com/office/drawing/2014/main" val="20004"/>
                    </a:ext>
                  </a:extLst>
                </a:gridCol>
                <a:gridCol w="1411497">
                  <a:extLst>
                    <a:ext uri="{9D8B030D-6E8A-4147-A177-3AD203B41FA5}">
                      <a16:colId xmlns:a16="http://schemas.microsoft.com/office/drawing/2014/main" val="20005"/>
                    </a:ext>
                  </a:extLst>
                </a:gridCol>
              </a:tblGrid>
              <a:tr h="370087">
                <a:tc>
                  <a:txBody>
                    <a:bodyPr/>
                    <a:lstStyle/>
                    <a:p>
                      <a:pPr algn="ctr">
                        <a:spcAft>
                          <a:spcPts val="0"/>
                        </a:spcAft>
                      </a:pPr>
                      <a:r>
                        <a:rPr lang="en-GB" sz="1600" b="1" dirty="0">
                          <a:solidFill>
                            <a:schemeClr val="tx1"/>
                          </a:solidFill>
                          <a:effectLst/>
                          <a:latin typeface="+mn-lt"/>
                        </a:rPr>
                        <a:t>Object</a:t>
                      </a:r>
                      <a:endParaRPr lang="en-GB" sz="1600" b="1" dirty="0">
                        <a:solidFill>
                          <a:schemeClr val="tx1"/>
                        </a:solidFill>
                        <a:effectLst/>
                        <a:latin typeface="+mn-lt"/>
                        <a:ea typeface="Arial"/>
                        <a:cs typeface="Times New Roman"/>
                      </a:endParaRPr>
                    </a:p>
                  </a:txBody>
                  <a:tcPr marL="100478" marR="100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a:solidFill>
                            <a:schemeClr val="tx1"/>
                          </a:solidFill>
                          <a:effectLst/>
                          <a:latin typeface="+mn-lt"/>
                        </a:rPr>
                        <a:t>What is it made from?</a:t>
                      </a:r>
                      <a:endParaRPr lang="en-GB"/>
                    </a:p>
                  </a:txBody>
                  <a:tcPr marL="100478" marR="100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600" b="1" dirty="0">
                          <a:solidFill>
                            <a:schemeClr val="tx1"/>
                          </a:solidFill>
                          <a:effectLst/>
                          <a:latin typeface="+mn-lt"/>
                        </a:rPr>
                        <a:t>10 years?</a:t>
                      </a:r>
                      <a:endParaRPr lang="en-GB" sz="1600" b="1" dirty="0">
                        <a:solidFill>
                          <a:schemeClr val="tx1"/>
                        </a:solidFill>
                        <a:effectLst/>
                        <a:latin typeface="+mn-lt"/>
                        <a:ea typeface="Arial"/>
                        <a:cs typeface="Times New Roman"/>
                      </a:endParaRPr>
                    </a:p>
                  </a:txBody>
                  <a:tcPr marL="100478" marR="100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600" b="1" dirty="0">
                          <a:solidFill>
                            <a:schemeClr val="tx1"/>
                          </a:solidFill>
                          <a:effectLst/>
                          <a:latin typeface="+mn-lt"/>
                        </a:rPr>
                        <a:t>50 years?</a:t>
                      </a:r>
                      <a:endParaRPr lang="en-GB" sz="1600" b="1" dirty="0">
                        <a:solidFill>
                          <a:schemeClr val="tx1"/>
                        </a:solidFill>
                        <a:effectLst/>
                        <a:latin typeface="+mn-lt"/>
                        <a:ea typeface="Arial"/>
                        <a:cs typeface="Times New Roman"/>
                      </a:endParaRPr>
                    </a:p>
                  </a:txBody>
                  <a:tcPr marL="100478" marR="100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600" b="1" dirty="0">
                          <a:solidFill>
                            <a:schemeClr val="tx1"/>
                          </a:solidFill>
                          <a:effectLst/>
                          <a:latin typeface="+mn-lt"/>
                        </a:rPr>
                        <a:t>100 years?</a:t>
                      </a:r>
                      <a:endParaRPr lang="en-GB" sz="1600" b="1" dirty="0">
                        <a:solidFill>
                          <a:schemeClr val="tx1"/>
                        </a:solidFill>
                        <a:effectLst/>
                        <a:latin typeface="+mn-lt"/>
                        <a:ea typeface="Arial"/>
                        <a:cs typeface="Times New Roman"/>
                      </a:endParaRPr>
                    </a:p>
                  </a:txBody>
                  <a:tcPr marL="100478" marR="100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600" b="1" dirty="0">
                          <a:solidFill>
                            <a:schemeClr val="tx1"/>
                          </a:solidFill>
                          <a:effectLst/>
                          <a:latin typeface="+mn-lt"/>
                        </a:rPr>
                        <a:t>1000 years?</a:t>
                      </a:r>
                      <a:endParaRPr lang="en-GB" sz="1600" b="1" dirty="0">
                        <a:solidFill>
                          <a:schemeClr val="tx1"/>
                        </a:solidFill>
                        <a:effectLst/>
                        <a:latin typeface="+mn-lt"/>
                        <a:ea typeface="Arial"/>
                        <a:cs typeface="Times New Roman"/>
                      </a:endParaRPr>
                    </a:p>
                  </a:txBody>
                  <a:tcPr marL="100478" marR="100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5481">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a:effectLst/>
                          <a:latin typeface="Source Sans Pro" pitchFamily="34" charset="0"/>
                        </a:rPr>
                        <a:t> </a:t>
                      </a:r>
                      <a:endParaRPr lang="en-GB"/>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5481">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a:effectLst/>
                          <a:latin typeface="Source Sans Pro" pitchFamily="34" charset="0"/>
                        </a:rPr>
                        <a:t> </a:t>
                      </a:r>
                      <a:endParaRPr lang="en-GB"/>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5481">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dirty="0">
                          <a:effectLst/>
                          <a:latin typeface="Source Sans Pro" pitchFamily="34" charset="0"/>
                        </a:rPr>
                        <a:t> </a:t>
                      </a:r>
                      <a:endParaRPr lang="en-GB" dirty="0"/>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5481">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a:effectLst/>
                          <a:latin typeface="Source Sans Pro" pitchFamily="34" charset="0"/>
                        </a:rPr>
                        <a:t> </a:t>
                      </a:r>
                      <a:endParaRPr lang="en-GB"/>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5481">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a:effectLst/>
                          <a:latin typeface="Source Sans Pro" pitchFamily="34" charset="0"/>
                        </a:rPr>
                        <a:t> </a:t>
                      </a:r>
                      <a:endParaRPr lang="en-GB"/>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35481">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a:effectLst/>
                          <a:latin typeface="Source Sans Pro" pitchFamily="34" charset="0"/>
                        </a:rPr>
                        <a:t> </a:t>
                      </a:r>
                      <a:endParaRPr lang="en-GB"/>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35481">
                <a:tc>
                  <a:txBody>
                    <a:bodyPr/>
                    <a:lstStyle/>
                    <a:p>
                      <a:pPr>
                        <a:spcAft>
                          <a:spcPts val="0"/>
                        </a:spcAft>
                      </a:pP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35481">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a:effectLst/>
                          <a:latin typeface="Source Sans Pro" pitchFamily="34" charset="0"/>
                        </a:rPr>
                        <a:t> </a:t>
                      </a:r>
                      <a:endParaRPr lang="en-GB"/>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a:effectLst/>
                          <a:latin typeface="Source Sans Pro" pitchFamily="34" charset="0"/>
                        </a:rPr>
                        <a:t> </a:t>
                      </a: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GB" sz="2400" dirty="0">
                          <a:effectLst/>
                          <a:latin typeface="Source Sans Pro" pitchFamily="34" charset="0"/>
                        </a:rPr>
                        <a:t> </a:t>
                      </a: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35481">
                <a:tc>
                  <a:txBody>
                    <a:bodyPr/>
                    <a:lstStyle/>
                    <a:p>
                      <a:pPr>
                        <a:spcAft>
                          <a:spcPts val="0"/>
                        </a:spcAft>
                      </a:pP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en-GB" sz="240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endParaRPr lang="en-GB" sz="2400" dirty="0">
                        <a:effectLst/>
                        <a:latin typeface="Source Sans Pro" pitchFamily="34" charset="0"/>
                        <a:ea typeface="Arial"/>
                        <a:cs typeface="Times New Roman"/>
                      </a:endParaRPr>
                    </a:p>
                  </a:txBody>
                  <a:tcPr marL="100478" marR="100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2936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0A7C-417A-457A-6F6D-703463D9C3E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F001BA5-6227-B005-D9FB-4C5C0E983978}"/>
              </a:ext>
            </a:extLst>
          </p:cNvPr>
          <p:cNvSpPr>
            <a:spLocks noGrp="1"/>
          </p:cNvSpPr>
          <p:nvPr>
            <p:ph type="title"/>
          </p:nvPr>
        </p:nvSpPr>
        <p:spPr>
          <a:xfrm>
            <a:off x="357187" y="365126"/>
            <a:ext cx="5738813" cy="710288"/>
          </a:xfrm>
        </p:spPr>
        <p:txBody>
          <a:bodyPr vert="horz" lIns="91440" tIns="45720" rIns="91440" bIns="45720" rtlCol="0" anchor="b">
            <a:normAutofit/>
          </a:bodyPr>
          <a:lstStyle/>
          <a:p>
            <a:r>
              <a:rPr lang="en-GB" dirty="0"/>
              <a:t>How to use this PowerPoint</a:t>
            </a:r>
          </a:p>
        </p:txBody>
      </p:sp>
      <p:sp>
        <p:nvSpPr>
          <p:cNvPr id="6" name="Content Placeholder 5">
            <a:extLst>
              <a:ext uri="{FF2B5EF4-FFF2-40B4-BE49-F238E27FC236}">
                <a16:creationId xmlns:a16="http://schemas.microsoft.com/office/drawing/2014/main" id="{28B969A3-FD8A-628E-2A17-9E7BE517DB21}"/>
              </a:ext>
            </a:extLst>
          </p:cNvPr>
          <p:cNvSpPr>
            <a:spLocks noGrp="1"/>
          </p:cNvSpPr>
          <p:nvPr>
            <p:ph idx="1"/>
          </p:nvPr>
        </p:nvSpPr>
        <p:spPr/>
        <p:txBody>
          <a:bodyPr/>
          <a:lstStyle/>
          <a:p>
            <a:r>
              <a:rPr lang="en-GB" dirty="0"/>
              <a:t>This is a whole class activity although some sections could be organised for smaller groups by making printed copies of slide 6 and/or the objects slides 11-15 for them to do individually or in groups first.</a:t>
            </a:r>
          </a:p>
          <a:p>
            <a:r>
              <a:rPr lang="en-GB" dirty="0"/>
              <a:t>Some understanding of fractions and percentages is needed for slide 20 </a:t>
            </a:r>
          </a:p>
        </p:txBody>
      </p:sp>
      <p:sp>
        <p:nvSpPr>
          <p:cNvPr id="8" name="Content Placeholder 7">
            <a:extLst>
              <a:ext uri="{FF2B5EF4-FFF2-40B4-BE49-F238E27FC236}">
                <a16:creationId xmlns:a16="http://schemas.microsoft.com/office/drawing/2014/main" id="{9D969BA9-5816-BD0B-BE57-96C1C774AF4D}"/>
              </a:ext>
            </a:extLst>
          </p:cNvPr>
          <p:cNvSpPr>
            <a:spLocks noGrp="1"/>
          </p:cNvSpPr>
          <p:nvPr>
            <p:ph idx="10"/>
          </p:nvPr>
        </p:nvSpPr>
        <p:spPr/>
        <p:txBody>
          <a:bodyPr/>
          <a:lstStyle/>
          <a:p>
            <a:pPr marL="457200" indent="-457200">
              <a:buFont typeface="Arial" panose="020B0604020202020204" pitchFamily="34" charset="0"/>
              <a:buChar char="•"/>
            </a:pPr>
            <a:r>
              <a:rPr lang="en-GB" sz="2400" dirty="0"/>
              <a:t>Video: </a:t>
            </a:r>
            <a:r>
              <a:rPr lang="en-GB" sz="2400" dirty="0">
                <a:hlinkClick r:id="rId2"/>
              </a:rPr>
              <a:t>What do archaeologists find? </a:t>
            </a:r>
            <a:endParaRPr lang="en-GB" sz="2400" dirty="0"/>
          </a:p>
          <a:p>
            <a:pPr marL="457200" indent="-457200">
              <a:buFont typeface="Arial" panose="020B0604020202020204" pitchFamily="34" charset="0"/>
              <a:buChar char="•"/>
            </a:pPr>
            <a:r>
              <a:rPr lang="en-GB" sz="2400" dirty="0"/>
              <a:t>Video: </a:t>
            </a:r>
            <a:r>
              <a:rPr lang="en-GB" sz="2400" dirty="0">
                <a:hlinkClick r:id="rId3"/>
              </a:rPr>
              <a:t>Introducing Must Farm</a:t>
            </a:r>
            <a:endParaRPr lang="en-GB" sz="2400" dirty="0"/>
          </a:p>
          <a:p>
            <a:pPr marL="457200" indent="-457200">
              <a:buFont typeface="Arial" panose="020B0604020202020204" pitchFamily="34" charset="0"/>
              <a:buChar char="•"/>
            </a:pPr>
            <a:r>
              <a:rPr lang="en-GB" sz="2400" dirty="0"/>
              <a:t>PPT: </a:t>
            </a:r>
            <a:r>
              <a:rPr lang="en-GB" sz="2400" dirty="0">
                <a:hlinkClick r:id="rId4"/>
              </a:rPr>
              <a:t>What is Archaeology?</a:t>
            </a:r>
            <a:r>
              <a:rPr lang="en-GB" sz="2400" dirty="0"/>
              <a:t> </a:t>
            </a:r>
          </a:p>
          <a:p>
            <a:pPr marL="457200" indent="-457200">
              <a:buFont typeface="Arial" panose="020B0604020202020204" pitchFamily="34" charset="0"/>
              <a:buChar char="•"/>
            </a:pPr>
            <a:r>
              <a:rPr lang="en-GB" sz="2400" dirty="0"/>
              <a:t>ZIP Folder: </a:t>
            </a:r>
            <a:r>
              <a:rPr lang="en-GB" sz="2400" dirty="0">
                <a:hlinkClick r:id="rId5"/>
              </a:rPr>
              <a:t>Images – 8 themed PPTs with high quality images of artefacts and reconstruction illustrations from Must Farm Bronze Age Village</a:t>
            </a:r>
            <a:endParaRPr lang="en-GB" sz="2400" dirty="0"/>
          </a:p>
        </p:txBody>
      </p:sp>
      <p:sp>
        <p:nvSpPr>
          <p:cNvPr id="3" name="Text Placeholder 2">
            <a:extLst>
              <a:ext uri="{FF2B5EF4-FFF2-40B4-BE49-F238E27FC236}">
                <a16:creationId xmlns:a16="http://schemas.microsoft.com/office/drawing/2014/main" id="{AB25DDA3-916B-BD7D-929F-9C8A033916E6}"/>
              </a:ext>
            </a:extLst>
          </p:cNvPr>
          <p:cNvSpPr>
            <a:spLocks noGrp="1"/>
          </p:cNvSpPr>
          <p:nvPr>
            <p:ph type="body" sz="quarter" idx="4294967295"/>
          </p:nvPr>
        </p:nvSpPr>
        <p:spPr>
          <a:xfrm>
            <a:off x="6380704" y="489288"/>
            <a:ext cx="4605861" cy="461963"/>
          </a:xfrm>
          <a:prstGeom prst="rect">
            <a:avLst/>
          </a:prstGeom>
        </p:spPr>
        <p:txBody>
          <a:bodyPr/>
          <a:lstStyle/>
          <a:p>
            <a:r>
              <a:rPr lang="en-GB" dirty="0"/>
              <a:t>Accompanying Resources</a:t>
            </a:r>
          </a:p>
        </p:txBody>
      </p:sp>
    </p:spTree>
    <p:extLst>
      <p:ext uri="{BB962C8B-B14F-4D97-AF65-F5344CB8AC3E}">
        <p14:creationId xmlns:p14="http://schemas.microsoft.com/office/powerpoint/2010/main" val="349702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FEE4FA-006B-1908-1EFB-ACFC46531D70}"/>
              </a:ext>
            </a:extLst>
          </p:cNvPr>
          <p:cNvSpPr>
            <a:spLocks noGrp="1"/>
          </p:cNvSpPr>
          <p:nvPr>
            <p:ph type="title"/>
          </p:nvPr>
        </p:nvSpPr>
        <p:spPr/>
        <p:txBody>
          <a:bodyPr>
            <a:normAutofit/>
          </a:bodyPr>
          <a:lstStyle/>
          <a:p>
            <a:r>
              <a:rPr lang="en-GB" dirty="0"/>
              <a:t>What do archaeologists find? </a:t>
            </a:r>
          </a:p>
        </p:txBody>
      </p:sp>
      <p:pic>
        <p:nvPicPr>
          <p:cNvPr id="7" name="Content Placeholder 6" descr="A group of people in a field">
            <a:hlinkClick r:id="rId3"/>
            <a:extLst>
              <a:ext uri="{FF2B5EF4-FFF2-40B4-BE49-F238E27FC236}">
                <a16:creationId xmlns:a16="http://schemas.microsoft.com/office/drawing/2014/main" id="{2EC1FA7C-3B09-B7E5-BAAD-09A31D89C765}"/>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870319" y="1470025"/>
            <a:ext cx="7995750" cy="4321175"/>
          </a:xfrm>
        </p:spPr>
      </p:pic>
      <p:sp>
        <p:nvSpPr>
          <p:cNvPr id="2" name="Action Button: Video 1" descr="Title slide of video showing photo of the excavtion happening as a background and the Title in white lettering imposed on the front ">
            <a:hlinkClick r:id="rId3" highlightClick="1"/>
            <a:extLst>
              <a:ext uri="{FF2B5EF4-FFF2-40B4-BE49-F238E27FC236}">
                <a16:creationId xmlns:a16="http://schemas.microsoft.com/office/drawing/2014/main" id="{F97EE38A-CCAD-0CF1-B0C9-A586C5FEDEFD}"/>
              </a:ext>
            </a:extLst>
          </p:cNvPr>
          <p:cNvSpPr/>
          <p:nvPr/>
        </p:nvSpPr>
        <p:spPr>
          <a:xfrm>
            <a:off x="10157471" y="1470025"/>
            <a:ext cx="1026344" cy="710288"/>
          </a:xfrm>
          <a:prstGeom prst="actionButtonMovi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422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0AC1-4555-5EFD-E461-D484197E9DDC}"/>
              </a:ext>
            </a:extLst>
          </p:cNvPr>
          <p:cNvSpPr>
            <a:spLocks noGrp="1"/>
          </p:cNvSpPr>
          <p:nvPr>
            <p:ph type="title"/>
          </p:nvPr>
        </p:nvSpPr>
        <p:spPr/>
        <p:txBody>
          <a:bodyPr>
            <a:normAutofit/>
          </a:bodyPr>
          <a:lstStyle/>
          <a:p>
            <a:r>
              <a:rPr lang="en-GB" sz="2800" dirty="0"/>
              <a:t>Must Farm: A Bronze Age Settlement</a:t>
            </a:r>
          </a:p>
        </p:txBody>
      </p:sp>
      <p:pic>
        <p:nvPicPr>
          <p:cNvPr id="5" name="Content Placeholder 4" descr="A drawing of a village of huts ">
            <a:hlinkClick r:id="rId3"/>
            <a:extLst>
              <a:ext uri="{FF2B5EF4-FFF2-40B4-BE49-F238E27FC236}">
                <a16:creationId xmlns:a16="http://schemas.microsoft.com/office/drawing/2014/main" id="{03E49136-9A1C-E5A1-E1B5-47DC0FA66C7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843313" y="1470025"/>
            <a:ext cx="8049761" cy="4321175"/>
          </a:xfrm>
        </p:spPr>
      </p:pic>
      <p:sp>
        <p:nvSpPr>
          <p:cNvPr id="3" name="Action Button: Video 2" descr="Title slide of video showing photo of the excavtion happening as a background and the Title in white lettering imposed on the front ">
            <a:hlinkClick r:id="rId3" highlightClick="1"/>
            <a:extLst>
              <a:ext uri="{FF2B5EF4-FFF2-40B4-BE49-F238E27FC236}">
                <a16:creationId xmlns:a16="http://schemas.microsoft.com/office/drawing/2014/main" id="{D46B7D49-8C6B-435B-0AD3-782BE00482E7}"/>
              </a:ext>
            </a:extLst>
          </p:cNvPr>
          <p:cNvSpPr/>
          <p:nvPr/>
        </p:nvSpPr>
        <p:spPr>
          <a:xfrm>
            <a:off x="10219174" y="1470025"/>
            <a:ext cx="1024931" cy="780806"/>
          </a:xfrm>
          <a:prstGeom prst="actionButtonMovi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663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D3B27-B6DB-60C5-6BBB-AEE3E223F6AF}"/>
              </a:ext>
            </a:extLst>
          </p:cNvPr>
          <p:cNvSpPr>
            <a:spLocks noGrp="1"/>
          </p:cNvSpPr>
          <p:nvPr>
            <p:ph type="title"/>
          </p:nvPr>
        </p:nvSpPr>
        <p:spPr/>
        <p:txBody>
          <a:bodyPr/>
          <a:lstStyle/>
          <a:p>
            <a:r>
              <a:rPr lang="en-GB" dirty="0"/>
              <a:t>An archaeologist’s job </a:t>
            </a:r>
          </a:p>
        </p:txBody>
      </p:sp>
      <p:sp>
        <p:nvSpPr>
          <p:cNvPr id="8" name="Content Placeholder 7">
            <a:extLst>
              <a:ext uri="{FF2B5EF4-FFF2-40B4-BE49-F238E27FC236}">
                <a16:creationId xmlns:a16="http://schemas.microsoft.com/office/drawing/2014/main" id="{8D30DC71-1466-A4FD-31F7-56241495C47F}"/>
              </a:ext>
            </a:extLst>
          </p:cNvPr>
          <p:cNvSpPr>
            <a:spLocks noGrp="1"/>
          </p:cNvSpPr>
          <p:nvPr>
            <p:ph idx="1"/>
          </p:nvPr>
        </p:nvSpPr>
        <p:spPr/>
        <p:txBody>
          <a:bodyPr/>
          <a:lstStyle/>
          <a:p>
            <a:r>
              <a:rPr lang="en-GB" dirty="0"/>
              <a:t>We can find out lots about the past by looking at archaeological evidence</a:t>
            </a:r>
          </a:p>
          <a:p>
            <a:r>
              <a:rPr lang="en-GB" dirty="0"/>
              <a:t>It's an archaeologist’s job to look at evidence, such as artefacts and buildings, from the past and to try and interpret them.</a:t>
            </a:r>
          </a:p>
          <a:p>
            <a:r>
              <a:rPr lang="en-GB" dirty="0"/>
              <a:t>Could YOU be an archaeologist?</a:t>
            </a:r>
          </a:p>
          <a:p>
            <a:endParaRPr lang="en-GB" dirty="0"/>
          </a:p>
        </p:txBody>
      </p:sp>
      <p:sp>
        <p:nvSpPr>
          <p:cNvPr id="2" name="Picture Placeholder 1">
            <a:extLst>
              <a:ext uri="{FF2B5EF4-FFF2-40B4-BE49-F238E27FC236}">
                <a16:creationId xmlns:a16="http://schemas.microsoft.com/office/drawing/2014/main" id="{A55EDA1A-4BF7-89FC-BE90-F8560D3FDFC1}"/>
              </a:ext>
            </a:extLst>
          </p:cNvPr>
          <p:cNvSpPr>
            <a:spLocks noGrp="1"/>
          </p:cNvSpPr>
          <p:nvPr>
            <p:ph type="pic" sz="quarter" idx="11"/>
          </p:nvPr>
        </p:nvSpPr>
        <p:spPr/>
        <p:txBody>
          <a:bodyPr/>
          <a:lstStyle/>
          <a:p>
            <a:endParaRPr lang="en-GB"/>
          </a:p>
        </p:txBody>
      </p:sp>
      <p:sp>
        <p:nvSpPr>
          <p:cNvPr id="11" name="Text Placeholder 10">
            <a:extLst>
              <a:ext uri="{FF2B5EF4-FFF2-40B4-BE49-F238E27FC236}">
                <a16:creationId xmlns:a16="http://schemas.microsoft.com/office/drawing/2014/main" id="{F22AAC1E-D4BC-9929-4BB7-526B51BCB5CE}"/>
              </a:ext>
            </a:extLst>
          </p:cNvPr>
          <p:cNvSpPr>
            <a:spLocks noGrp="1"/>
          </p:cNvSpPr>
          <p:nvPr>
            <p:ph type="body" sz="quarter" idx="23"/>
          </p:nvPr>
        </p:nvSpPr>
        <p:spPr/>
        <p:txBody>
          <a:bodyPr/>
          <a:lstStyle/>
          <a:p>
            <a:r>
              <a:rPr lang="en-GB" dirty="0"/>
              <a:t>Two archaeologist discuss a pot recently excavated from the mud at the Must Farm Bronze Age Village </a:t>
            </a:r>
          </a:p>
        </p:txBody>
      </p:sp>
      <p:pic>
        <p:nvPicPr>
          <p:cNvPr id="6" name="Picture Placeholder 5" descr="Two archaeologist discuss a pot recently excavated from the mud at the Must Farm Bronze Age Village &#10;">
            <a:extLst>
              <a:ext uri="{FF2B5EF4-FFF2-40B4-BE49-F238E27FC236}">
                <a16:creationId xmlns:a16="http://schemas.microsoft.com/office/drawing/2014/main" id="{579AC418-829A-3FF4-6CB6-005F287783B3}"/>
              </a:ext>
            </a:extLst>
          </p:cNvPr>
          <p:cNvPicPr>
            <a:picLocks noGrp="1" noChangeAspect="1"/>
          </p:cNvPicPr>
          <p:nvPr>
            <p:ph type="pic" sz="quarter" idx="12"/>
          </p:nvPr>
        </p:nvPicPr>
        <p:blipFill>
          <a:blip r:embed="rId3"/>
          <a:srcRect l="24490" t="2668" r="10426" b="3705"/>
          <a:stretch>
            <a:fillRect/>
          </a:stretch>
        </p:blipFill>
        <p:spPr>
          <a:xfrm>
            <a:off x="6365089" y="1352685"/>
            <a:ext cx="4151741" cy="3985115"/>
          </a:xfrm>
        </p:spPr>
      </p:pic>
    </p:spTree>
    <p:extLst>
      <p:ext uri="{BB962C8B-B14F-4D97-AF65-F5344CB8AC3E}">
        <p14:creationId xmlns:p14="http://schemas.microsoft.com/office/powerpoint/2010/main" val="131534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F2F9-C785-0F16-C794-678035549C0C}"/>
              </a:ext>
            </a:extLst>
          </p:cNvPr>
          <p:cNvSpPr>
            <a:spLocks noGrp="1"/>
          </p:cNvSpPr>
          <p:nvPr>
            <p:ph type="title"/>
          </p:nvPr>
        </p:nvSpPr>
        <p:spPr/>
        <p:txBody>
          <a:bodyPr>
            <a:normAutofit fontScale="90000"/>
          </a:bodyPr>
          <a:lstStyle/>
          <a:p>
            <a:r>
              <a:rPr lang="en-GB" dirty="0"/>
              <a:t>Learn to speak ‘archaeologist’. </a:t>
            </a:r>
            <a:br>
              <a:rPr lang="en-GB" dirty="0"/>
            </a:br>
            <a:r>
              <a:rPr lang="en-GB" b="0" dirty="0"/>
              <a:t>To be an archaeologist you need to learn some new words</a:t>
            </a:r>
            <a:endParaRPr lang="en-GB" dirty="0"/>
          </a:p>
        </p:txBody>
      </p:sp>
      <p:pic>
        <p:nvPicPr>
          <p:cNvPr id="6" name="Content Placeholder 5" descr="An archaeologist holding up a small pottery vessel just excavated from the mud.">
            <a:extLst>
              <a:ext uri="{FF2B5EF4-FFF2-40B4-BE49-F238E27FC236}">
                <a16:creationId xmlns:a16="http://schemas.microsoft.com/office/drawing/2014/main" id="{72BE55B8-C9C7-30D2-15A6-0340E60ABC1E}"/>
              </a:ext>
            </a:extLst>
          </p:cNvPr>
          <p:cNvPicPr>
            <a:picLocks noGrp="1" noChangeAspect="1"/>
          </p:cNvPicPr>
          <p:nvPr>
            <p:ph idx="1"/>
          </p:nvPr>
        </p:nvPicPr>
        <p:blipFill>
          <a:blip r:embed="rId3"/>
          <a:stretch>
            <a:fillRect/>
          </a:stretch>
        </p:blipFill>
        <p:spPr>
          <a:xfrm>
            <a:off x="3100325" y="1457274"/>
            <a:ext cx="5005034" cy="3338358"/>
          </a:xfrm>
        </p:spPr>
      </p:pic>
      <p:sp>
        <p:nvSpPr>
          <p:cNvPr id="13" name="Picture Placeholder 23" descr="Speech bubble">
            <a:extLst>
              <a:ext uri="{FF2B5EF4-FFF2-40B4-BE49-F238E27FC236}">
                <a16:creationId xmlns:a16="http://schemas.microsoft.com/office/drawing/2014/main" id="{1A47B6C3-4AA2-4279-E8E4-6DDBC01B29FA}"/>
              </a:ext>
              <a:ext uri="{C183D7F6-B498-43B3-948B-1728B52AA6E4}">
                <adec:decorative xmlns:adec="http://schemas.microsoft.com/office/drawing/2017/decorative" val="0"/>
              </a:ext>
            </a:extLst>
          </p:cNvPr>
          <p:cNvSpPr txBox="1">
            <a:spLocks/>
          </p:cNvSpPr>
          <p:nvPr/>
        </p:nvSpPr>
        <p:spPr>
          <a:xfrm flipH="1">
            <a:off x="431038" y="1370826"/>
            <a:ext cx="2669287" cy="2063750"/>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000" b="1" dirty="0"/>
          </a:p>
          <a:p>
            <a:pPr algn="ctr"/>
            <a:r>
              <a:rPr lang="en-GB" sz="1800" b="1" dirty="0"/>
              <a:t>Archaeology: </a:t>
            </a:r>
          </a:p>
          <a:p>
            <a:pPr algn="ctr"/>
            <a:r>
              <a:rPr lang="en-GB" sz="1800" b="1" dirty="0"/>
              <a:t>The study of the lives of people in the past</a:t>
            </a:r>
          </a:p>
        </p:txBody>
      </p:sp>
      <p:sp>
        <p:nvSpPr>
          <p:cNvPr id="17" name="Picture Placeholder 17" descr="Speech bubble">
            <a:extLst>
              <a:ext uri="{FF2B5EF4-FFF2-40B4-BE49-F238E27FC236}">
                <a16:creationId xmlns:a16="http://schemas.microsoft.com/office/drawing/2014/main" id="{6E6C019A-D935-AAC3-5BD4-AE77077F7B52}"/>
              </a:ext>
              <a:ext uri="{C183D7F6-B498-43B3-948B-1728B52AA6E4}">
                <adec:decorative xmlns:adec="http://schemas.microsoft.com/office/drawing/2017/decorative" val="0"/>
              </a:ext>
            </a:extLst>
          </p:cNvPr>
          <p:cNvSpPr txBox="1">
            <a:spLocks/>
          </p:cNvSpPr>
          <p:nvPr/>
        </p:nvSpPr>
        <p:spPr>
          <a:xfrm>
            <a:off x="7822845" y="1365586"/>
            <a:ext cx="3217862" cy="238125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lIns="144000" tIns="180000" rIns="144000" bIns="180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Excavate:  </a:t>
            </a:r>
          </a:p>
          <a:p>
            <a:pPr algn="ctr"/>
            <a:r>
              <a:rPr lang="en-GB" sz="1800" b="1" dirty="0"/>
              <a:t>To dig up and record archaeological remains</a:t>
            </a:r>
          </a:p>
        </p:txBody>
      </p:sp>
      <p:sp>
        <p:nvSpPr>
          <p:cNvPr id="15" name="Picture Placeholder 21" descr="Speech bubble">
            <a:extLst>
              <a:ext uri="{FF2B5EF4-FFF2-40B4-BE49-F238E27FC236}">
                <a16:creationId xmlns:a16="http://schemas.microsoft.com/office/drawing/2014/main" id="{F601ED71-1F45-7B11-AEBE-786E2FC56A41}"/>
              </a:ext>
              <a:ext uri="{C183D7F6-B498-43B3-948B-1728B52AA6E4}">
                <adec:decorative xmlns:adec="http://schemas.microsoft.com/office/drawing/2017/decorative" val="0"/>
              </a:ext>
            </a:extLst>
          </p:cNvPr>
          <p:cNvSpPr txBox="1">
            <a:spLocks/>
          </p:cNvSpPr>
          <p:nvPr/>
        </p:nvSpPr>
        <p:spPr>
          <a:xfrm flipH="1">
            <a:off x="8105359" y="4128696"/>
            <a:ext cx="3122965" cy="2165322"/>
          </a:xfrm>
          <a:prstGeom prst="rect">
            <a:avLst/>
          </a:prstGeom>
          <a:blipFill>
            <a:blip r:embed="rId7">
              <a:extLst>
                <a:ext uri="{96DAC541-7B7A-43D3-8B79-37D633B846F1}">
                  <asvg:svgBlip xmlns:asvg="http://schemas.microsoft.com/office/drawing/2016/SVG/main" r:embed="rId8"/>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ea typeface="+mn-ea"/>
                <a:cs typeface="+mn-cs"/>
              </a:rPr>
              <a:t>Artefact:</a:t>
            </a:r>
            <a:r>
              <a:rPr kumimoji="0" lang="en-GB" sz="1800" b="0" i="0" u="none" strike="noStrike" kern="1200" cap="none" spc="0" normalizeH="0" baseline="0" noProof="0" dirty="0">
                <a:ln>
                  <a:noFill/>
                </a:ln>
                <a:solidFill>
                  <a:prstClr val="black"/>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Any object made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changed by people</a:t>
            </a:r>
          </a:p>
        </p:txBody>
      </p:sp>
      <p:sp>
        <p:nvSpPr>
          <p:cNvPr id="19" name="Picture Placeholder 31" descr="Speech bubble">
            <a:extLst>
              <a:ext uri="{FF2B5EF4-FFF2-40B4-BE49-F238E27FC236}">
                <a16:creationId xmlns:a16="http://schemas.microsoft.com/office/drawing/2014/main" id="{7268F423-2F7B-A1F7-B1E9-459889DB57CD}"/>
              </a:ext>
              <a:ext uri="{C183D7F6-B498-43B3-948B-1728B52AA6E4}">
                <adec:decorative xmlns:adec="http://schemas.microsoft.com/office/drawing/2017/decorative" val="0"/>
              </a:ext>
            </a:extLst>
          </p:cNvPr>
          <p:cNvSpPr txBox="1">
            <a:spLocks/>
          </p:cNvSpPr>
          <p:nvPr/>
        </p:nvSpPr>
        <p:spPr>
          <a:xfrm flipH="1">
            <a:off x="431038" y="3634359"/>
            <a:ext cx="2549631" cy="1852815"/>
          </a:xfrm>
          <a:prstGeom prst="rect">
            <a:avLst/>
          </a:prstGeom>
          <a:blipFill>
            <a:blip r:embed="rId9">
              <a:extLst>
                <a:ext uri="{96DAC541-7B7A-43D3-8B79-37D633B846F1}">
                  <asvg:svgBlip xmlns:asvg="http://schemas.microsoft.com/office/drawing/2016/SVG/main" r:embed="rId10"/>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ea typeface="+mn-ea"/>
                <a:cs typeface="+mn-cs"/>
              </a:rPr>
              <a:t>Interpret:</a:t>
            </a:r>
            <a:r>
              <a:rPr kumimoji="0" lang="en-GB" sz="1800" b="0" i="0" u="none" strike="noStrike" kern="1200" cap="none" spc="0" normalizeH="0" baseline="0" noProof="0" dirty="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ea typeface="+mn-ea"/>
                <a:cs typeface="+mn-cs"/>
              </a:rPr>
              <a:t>To try and explain what something means</a:t>
            </a:r>
          </a:p>
        </p:txBody>
      </p:sp>
      <p:sp>
        <p:nvSpPr>
          <p:cNvPr id="14" name="Picture Placeholder 25" descr="Speech bubble">
            <a:extLst>
              <a:ext uri="{FF2B5EF4-FFF2-40B4-BE49-F238E27FC236}">
                <a16:creationId xmlns:a16="http://schemas.microsoft.com/office/drawing/2014/main" id="{837F229D-9227-FDD9-24CA-8253ABA2895D}"/>
              </a:ext>
              <a:ext uri="{C183D7F6-B498-43B3-948B-1728B52AA6E4}">
                <adec:decorative xmlns:adec="http://schemas.microsoft.com/office/drawing/2017/decorative" val="0"/>
              </a:ext>
            </a:extLst>
          </p:cNvPr>
          <p:cNvSpPr txBox="1">
            <a:spLocks/>
          </p:cNvSpPr>
          <p:nvPr/>
        </p:nvSpPr>
        <p:spPr>
          <a:xfrm>
            <a:off x="4273757" y="4882080"/>
            <a:ext cx="2752398" cy="1731635"/>
          </a:xfrm>
          <a:prstGeom prst="rect">
            <a:avLst/>
          </a:prstGeom>
          <a:blipFill>
            <a:blip r:embed="rId11">
              <a:extLst>
                <a:ext uri="{96DAC541-7B7A-43D3-8B79-37D633B846F1}">
                  <asvg:svgBlip xmlns:asvg="http://schemas.microsoft.com/office/drawing/2016/SVG/main" r:embed="rId12"/>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ea typeface="+mn-ea"/>
                <a:cs typeface="+mn-cs"/>
              </a:rPr>
              <a:t>Evidence:</a:t>
            </a:r>
            <a:r>
              <a:rPr kumimoji="0" lang="en-GB" sz="1800" b="0" i="0" u="none" strike="noStrike" kern="1200" cap="none" spc="0" normalizeH="0" baseline="0" noProof="0" dirty="0">
                <a:ln>
                  <a:noFill/>
                </a:ln>
                <a:solidFill>
                  <a:prstClr val="black"/>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Information to support an idea/interpretation</a:t>
            </a:r>
          </a:p>
        </p:txBody>
      </p:sp>
    </p:spTree>
    <p:extLst>
      <p:ext uri="{BB962C8B-B14F-4D97-AF65-F5344CB8AC3E}">
        <p14:creationId xmlns:p14="http://schemas.microsoft.com/office/powerpoint/2010/main" val="396509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5" grpId="0" animBg="1"/>
      <p:bldP spid="1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EED0-F3A4-2953-07AD-10C796324EEF}"/>
              </a:ext>
            </a:extLst>
          </p:cNvPr>
          <p:cNvSpPr>
            <a:spLocks noGrp="1"/>
          </p:cNvSpPr>
          <p:nvPr>
            <p:ph type="title"/>
          </p:nvPr>
        </p:nvSpPr>
        <p:spPr/>
        <p:txBody>
          <a:bodyPr>
            <a:normAutofit fontScale="90000"/>
          </a:bodyPr>
          <a:lstStyle/>
          <a:p>
            <a:r>
              <a:rPr lang="en-GB"/>
              <a:t>Why </a:t>
            </a:r>
            <a:r>
              <a:rPr lang="en-GB" dirty="0"/>
              <a:t>do archaeologists find some artefacts and not others?</a:t>
            </a:r>
          </a:p>
        </p:txBody>
      </p:sp>
      <p:sp>
        <p:nvSpPr>
          <p:cNvPr id="3" name="Content Placeholder 2">
            <a:extLst>
              <a:ext uri="{FF2B5EF4-FFF2-40B4-BE49-F238E27FC236}">
                <a16:creationId xmlns:a16="http://schemas.microsoft.com/office/drawing/2014/main" id="{D9BD636F-8920-D35D-7B3B-13771BFB8824}"/>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Not everything that people used in the past survives for archaeologists to find.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Many things simply rot away. Archaeologists call these things </a:t>
            </a:r>
            <a:r>
              <a:rPr lang="en-GB" sz="1800" b="1">
                <a:solidFill>
                  <a:prstClr val="black"/>
                </a:solidFill>
              </a:rPr>
              <a:t>ORGANIC.</a:t>
            </a:r>
            <a:endParaRPr kumimoji="0" lang="en-GB" sz="18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To an archaeologist organic means anything made from something living. So, things made from wood, animal skins, wool or plants are all made from </a:t>
            </a:r>
            <a:r>
              <a:rPr kumimoji="0" lang="en-GB" sz="1800" i="0" u="none" strike="noStrike" kern="1200" cap="none" spc="0" normalizeH="0" baseline="0" noProof="0" dirty="0">
                <a:ln>
                  <a:noFill/>
                </a:ln>
                <a:solidFill>
                  <a:prstClr val="black"/>
                </a:solidFill>
                <a:effectLst/>
                <a:uLnTx/>
                <a:uFillTx/>
                <a:ea typeface="+mn-ea"/>
                <a:cs typeface="+mn-cs"/>
              </a:rPr>
              <a:t>organic material</a:t>
            </a:r>
            <a:r>
              <a:rPr kumimoji="0" lang="en-GB" sz="1800" b="0" i="0" u="none" strike="noStrike" kern="1200" cap="none" spc="0" normalizeH="0" baseline="0" noProof="0" dirty="0">
                <a:ln>
                  <a:noFill/>
                </a:ln>
                <a:solidFill>
                  <a:prstClr val="black"/>
                </a:solidFill>
                <a:effectLst/>
                <a:uLnTx/>
                <a:uFillTx/>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Organic material eventually </a:t>
            </a:r>
            <a:r>
              <a:rPr kumimoji="0" lang="en-GB" sz="1800" b="1" i="0" u="none" strike="noStrike" kern="1200" cap="none" spc="0" normalizeH="0" baseline="0" noProof="0" dirty="0">
                <a:ln>
                  <a:noFill/>
                </a:ln>
                <a:solidFill>
                  <a:prstClr val="black"/>
                </a:solidFill>
                <a:effectLst/>
                <a:uLnTx/>
                <a:uFillTx/>
                <a:ea typeface="+mn-ea"/>
                <a:cs typeface="+mn-cs"/>
              </a:rPr>
              <a:t>rots </a:t>
            </a:r>
            <a:r>
              <a:rPr kumimoji="0" lang="en-GB" sz="1800" b="0" i="0" u="none" strike="noStrike" kern="1200" cap="none" spc="0" normalizeH="0" baseline="0" noProof="0" dirty="0">
                <a:ln>
                  <a:noFill/>
                </a:ln>
                <a:solidFill>
                  <a:prstClr val="black"/>
                </a:solidFill>
                <a:effectLst/>
                <a:uLnTx/>
                <a:uFillTx/>
                <a:ea typeface="+mn-ea"/>
                <a:cs typeface="+mn-cs"/>
              </a:rPr>
              <a:t>away because </a:t>
            </a:r>
            <a:r>
              <a:rPr kumimoji="0" lang="en-GB" sz="1800" b="1" i="0" u="none" strike="noStrike" kern="1200" cap="none" spc="0" normalizeH="0" baseline="0" noProof="0" dirty="0">
                <a:ln>
                  <a:noFill/>
                </a:ln>
                <a:solidFill>
                  <a:prstClr val="black"/>
                </a:solidFill>
                <a:effectLst/>
                <a:uLnTx/>
                <a:uFillTx/>
                <a:ea typeface="+mn-ea"/>
                <a:cs typeface="+mn-cs"/>
              </a:rPr>
              <a:t>BACTERIA</a:t>
            </a:r>
            <a:r>
              <a:rPr kumimoji="0" lang="en-GB" sz="1800" b="0" i="0" u="none" strike="noStrike" kern="1200" cap="none" spc="0" normalizeH="0" baseline="0" noProof="0" dirty="0">
                <a:ln>
                  <a:noFill/>
                </a:ln>
                <a:solidFill>
                  <a:prstClr val="black"/>
                </a:solidFill>
                <a:effectLst/>
                <a:uLnTx/>
                <a:uFillTx/>
                <a:ea typeface="+mn-ea"/>
                <a:cs typeface="+mn-cs"/>
              </a:rPr>
              <a:t> eats it.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0" normalizeH="0" baseline="0" noProof="0" dirty="0">
                <a:ln>
                  <a:noFill/>
                </a:ln>
                <a:solidFill>
                  <a:prstClr val="black"/>
                </a:solidFill>
                <a:effectLst/>
                <a:uLnTx/>
                <a:uFillTx/>
                <a:ea typeface="+mn-ea"/>
                <a:cs typeface="+mn-cs"/>
              </a:rPr>
              <a:t>Bacteria</a:t>
            </a:r>
            <a:r>
              <a:rPr kumimoji="0" lang="en-GB" sz="1800" b="0" i="0" u="none" strike="noStrike" kern="1200" cap="none" spc="0" normalizeH="0" baseline="0" noProof="0" dirty="0">
                <a:ln>
                  <a:noFill/>
                </a:ln>
                <a:solidFill>
                  <a:prstClr val="black"/>
                </a:solidFill>
                <a:effectLst/>
                <a:uLnTx/>
                <a:uFillTx/>
                <a:ea typeface="+mn-ea"/>
                <a:cs typeface="+mn-cs"/>
              </a:rPr>
              <a:t> are living things, and they need </a:t>
            </a:r>
            <a:r>
              <a:rPr kumimoji="0" lang="en-GB" sz="1800" b="1" i="0" u="none" strike="noStrike" kern="1200" cap="none" spc="0" normalizeH="0" baseline="0" noProof="0" dirty="0">
                <a:ln>
                  <a:noFill/>
                </a:ln>
                <a:solidFill>
                  <a:prstClr val="black"/>
                </a:solidFill>
                <a:effectLst/>
                <a:uLnTx/>
                <a:uFillTx/>
                <a:ea typeface="+mn-ea"/>
                <a:cs typeface="+mn-cs"/>
              </a:rPr>
              <a:t>food</a:t>
            </a:r>
            <a:r>
              <a:rPr kumimoji="0" lang="en-GB" sz="1800" b="0" i="0" u="none" strike="noStrike" kern="1200" cap="none" spc="0" normalizeH="0" baseline="0" noProof="0" dirty="0">
                <a:ln>
                  <a:noFill/>
                </a:ln>
                <a:solidFill>
                  <a:prstClr val="black"/>
                </a:solidFill>
                <a:effectLst/>
                <a:uLnTx/>
                <a:uFillTx/>
                <a:ea typeface="+mn-ea"/>
                <a:cs typeface="+mn-cs"/>
              </a:rPr>
              <a:t> (organic things), </a:t>
            </a:r>
            <a:r>
              <a:rPr kumimoji="0" lang="en-GB" sz="1800" b="1" i="0" u="none" strike="noStrike" kern="1200" cap="none" spc="0" normalizeH="0" baseline="0" noProof="0" dirty="0">
                <a:ln>
                  <a:noFill/>
                </a:ln>
                <a:solidFill>
                  <a:prstClr val="black"/>
                </a:solidFill>
                <a:effectLst/>
                <a:uLnTx/>
                <a:uFillTx/>
                <a:ea typeface="+mn-ea"/>
                <a:cs typeface="+mn-cs"/>
              </a:rPr>
              <a:t>water</a:t>
            </a:r>
            <a:r>
              <a:rPr kumimoji="0" lang="en-GB" sz="1800" b="0" i="0" u="none" strike="noStrike" kern="1200" cap="none" spc="0" normalizeH="0" baseline="0" noProof="0" dirty="0">
                <a:ln>
                  <a:noFill/>
                </a:ln>
                <a:solidFill>
                  <a:prstClr val="black"/>
                </a:solidFill>
                <a:effectLst/>
                <a:uLnTx/>
                <a:uFillTx/>
                <a:ea typeface="+mn-ea"/>
                <a:cs typeface="+mn-cs"/>
              </a:rPr>
              <a:t> and </a:t>
            </a:r>
            <a:r>
              <a:rPr kumimoji="0" lang="en-GB" sz="1800" b="1" i="0" u="none" strike="noStrike" kern="1200" cap="none" spc="0" normalizeH="0" baseline="0" noProof="0" dirty="0">
                <a:ln>
                  <a:noFill/>
                </a:ln>
                <a:solidFill>
                  <a:prstClr val="black"/>
                </a:solidFill>
                <a:effectLst/>
                <a:uLnTx/>
                <a:uFillTx/>
                <a:ea typeface="+mn-ea"/>
                <a:cs typeface="+mn-cs"/>
              </a:rPr>
              <a:t>air</a:t>
            </a:r>
            <a:r>
              <a:rPr kumimoji="0" lang="en-GB" sz="1800" b="0" i="0" u="none" strike="noStrike" kern="1200" cap="none" spc="0" normalizeH="0" baseline="0" noProof="0" dirty="0">
                <a:ln>
                  <a:noFill/>
                </a:ln>
                <a:solidFill>
                  <a:prstClr val="black"/>
                </a:solidFill>
                <a:effectLst/>
                <a:uLnTx/>
                <a:uFillTx/>
                <a:ea typeface="+mn-ea"/>
                <a:cs typeface="+mn-cs"/>
              </a:rPr>
              <a:t> to survive just like we do.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This is what happens on most archaeological sites.</a:t>
            </a:r>
          </a:p>
          <a:p>
            <a:endParaRPr lang="en-GB" sz="1800" dirty="0"/>
          </a:p>
        </p:txBody>
      </p:sp>
      <p:pic>
        <p:nvPicPr>
          <p:cNvPr id="24" name="Graphic 23" descr="Tree Stump with solid fill">
            <a:extLst>
              <a:ext uri="{FF2B5EF4-FFF2-40B4-BE49-F238E27FC236}">
                <a16:creationId xmlns:a16="http://schemas.microsoft.com/office/drawing/2014/main" id="{781B6273-DB34-D677-B534-2C9DD6436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6440" y="1065245"/>
            <a:ext cx="1242722" cy="1242722"/>
          </a:xfrm>
          <a:prstGeom prst="rect">
            <a:avLst/>
          </a:prstGeom>
        </p:spPr>
      </p:pic>
      <p:pic>
        <p:nvPicPr>
          <p:cNvPr id="20" name="Picture 19" descr="A black plus sign">
            <a:extLst>
              <a:ext uri="{FF2B5EF4-FFF2-40B4-BE49-F238E27FC236}">
                <a16:creationId xmlns:a16="http://schemas.microsoft.com/office/drawing/2014/main" id="{18CA43FF-A920-F9C9-272A-F4772953CC6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7024876" y="2806128"/>
            <a:ext cx="354680" cy="354680"/>
          </a:xfrm>
          <a:prstGeom prst="rect">
            <a:avLst/>
          </a:prstGeom>
        </p:spPr>
      </p:pic>
      <p:pic>
        <p:nvPicPr>
          <p:cNvPr id="30" name="Picture 9" descr="a symbol for bacteria">
            <a:extLst>
              <a:ext uri="{FF2B5EF4-FFF2-40B4-BE49-F238E27FC236}">
                <a16:creationId xmlns:a16="http://schemas.microsoft.com/office/drawing/2014/main" id="{D2E5D713-5CA1-408B-CD94-E2A24E5854C7}"/>
              </a:ext>
            </a:extLst>
          </p:cNvPr>
          <p:cNvPicPr/>
          <p:nvPr/>
        </p:nvPicPr>
        <p:blipFill>
          <a:blip r:embed="rId5">
            <a:extLst>
              <a:ext uri="{96DAC541-7B7A-43D3-8B79-37D633B846F1}">
                <asvg:svgBlip xmlns:asvg="http://schemas.microsoft.com/office/drawing/2016/SVG/main" r:embed="rId6"/>
              </a:ext>
            </a:extLst>
          </a:blip>
          <a:srcRect/>
          <a:stretch/>
        </p:blipFill>
        <p:spPr>
          <a:xfrm>
            <a:off x="7948631" y="2237410"/>
            <a:ext cx="1438340" cy="1438340"/>
          </a:xfrm>
          <a:prstGeom prst="rect">
            <a:avLst/>
          </a:prstGeom>
        </p:spPr>
      </p:pic>
      <p:pic>
        <p:nvPicPr>
          <p:cNvPr id="19" name="Picture 18" descr="A blackplus sign">
            <a:extLst>
              <a:ext uri="{FF2B5EF4-FFF2-40B4-BE49-F238E27FC236}">
                <a16:creationId xmlns:a16="http://schemas.microsoft.com/office/drawing/2014/main" id="{D8744B27-5C08-1B16-139E-0A497AC8284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9941204" y="2806128"/>
            <a:ext cx="354680" cy="354680"/>
          </a:xfrm>
          <a:prstGeom prst="rect">
            <a:avLst/>
          </a:prstGeom>
        </p:spPr>
      </p:pic>
      <p:pic>
        <p:nvPicPr>
          <p:cNvPr id="26" name="Graphic 25" descr="Splash1 with solid fill">
            <a:extLst>
              <a:ext uri="{FF2B5EF4-FFF2-40B4-BE49-F238E27FC236}">
                <a16:creationId xmlns:a16="http://schemas.microsoft.com/office/drawing/2014/main" id="{013FBE08-6C47-65ED-4752-64AAD715C0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7532" y="3587249"/>
            <a:ext cx="1494068" cy="1494068"/>
          </a:xfrm>
          <a:prstGeom prst="rect">
            <a:avLst/>
          </a:prstGeom>
        </p:spPr>
      </p:pic>
      <p:pic>
        <p:nvPicPr>
          <p:cNvPr id="8" name="Picture 7" descr="a black plus sign">
            <a:extLst>
              <a:ext uri="{FF2B5EF4-FFF2-40B4-BE49-F238E27FC236}">
                <a16:creationId xmlns:a16="http://schemas.microsoft.com/office/drawing/2014/main" id="{6D989FCE-0057-FED6-DE7E-34E2AEEB0C94}"/>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8610982" y="4156943"/>
            <a:ext cx="354680" cy="354680"/>
          </a:xfrm>
          <a:prstGeom prst="rect">
            <a:avLst/>
          </a:prstGeom>
        </p:spPr>
      </p:pic>
      <p:pic>
        <p:nvPicPr>
          <p:cNvPr id="28" name="Graphic 27" descr="Windy with solid fill">
            <a:extLst>
              <a:ext uri="{FF2B5EF4-FFF2-40B4-BE49-F238E27FC236}">
                <a16:creationId xmlns:a16="http://schemas.microsoft.com/office/drawing/2014/main" id="{A0BF2A2E-9650-013E-3727-4BD2E4A9F7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84003" y="3698610"/>
            <a:ext cx="1287829" cy="1287829"/>
          </a:xfrm>
          <a:prstGeom prst="rect">
            <a:avLst/>
          </a:prstGeom>
        </p:spPr>
      </p:pic>
      <p:pic>
        <p:nvPicPr>
          <p:cNvPr id="16" name="Picture 15" descr="A black equals sign">
            <a:extLst>
              <a:ext uri="{FF2B5EF4-FFF2-40B4-BE49-F238E27FC236}">
                <a16:creationId xmlns:a16="http://schemas.microsoft.com/office/drawing/2014/main" id="{225B47D2-76EA-077B-8F5D-5A31A2C4C6EF}"/>
              </a:ext>
            </a:extLst>
          </p:cNvPr>
          <p:cNvPicPr>
            <a:picLocks noGrp="1" noRot="1" noChangeAspect="1" noMove="1" noResize="1" noEditPoints="1" noAdjustHandles="1" noChangeArrowheads="1" noChangeShapeType="1" noCrop="1"/>
          </p:cNvPicPr>
          <p:nvPr/>
        </p:nvPicPr>
        <p:blipFill>
          <a:blip r:embed="rId11" cstate="screen">
            <a:extLst>
              <a:ext uri="{28A0092B-C50C-407E-A947-70E740481C1C}">
                <a14:useLocalDpi xmlns:a14="http://schemas.microsoft.com/office/drawing/2010/main"/>
              </a:ext>
            </a:extLst>
          </a:blip>
          <a:stretch>
            <a:fillRect/>
          </a:stretch>
        </p:blipFill>
        <p:spPr>
          <a:xfrm>
            <a:off x="7505233" y="5453313"/>
            <a:ext cx="346367" cy="296490"/>
          </a:xfrm>
          <a:prstGeom prst="rect">
            <a:avLst/>
          </a:prstGeom>
        </p:spPr>
      </p:pic>
      <p:pic>
        <p:nvPicPr>
          <p:cNvPr id="18" name="Picture 17" descr="The word ROT">
            <a:extLst>
              <a:ext uri="{FF2B5EF4-FFF2-40B4-BE49-F238E27FC236}">
                <a16:creationId xmlns:a16="http://schemas.microsoft.com/office/drawing/2014/main" id="{DEB01D8E-6821-9644-A00A-E2BEF012C7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78416" y="4688857"/>
            <a:ext cx="2574285" cy="1967571"/>
          </a:xfrm>
          <a:prstGeom prst="rect">
            <a:avLst/>
          </a:prstGeom>
        </p:spPr>
      </p:pic>
    </p:spTree>
    <p:extLst>
      <p:ext uri="{BB962C8B-B14F-4D97-AF65-F5344CB8AC3E}">
        <p14:creationId xmlns:p14="http://schemas.microsoft.com/office/powerpoint/2010/main" val="296196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6DA1C2-8B55-62AE-0F1D-F7C5F71131F3}"/>
              </a:ext>
            </a:extLst>
          </p:cNvPr>
          <p:cNvSpPr>
            <a:spLocks noGrp="1"/>
          </p:cNvSpPr>
          <p:nvPr>
            <p:ph type="title"/>
          </p:nvPr>
        </p:nvSpPr>
        <p:spPr/>
        <p:txBody>
          <a:bodyPr>
            <a:noAutofit/>
          </a:bodyPr>
          <a:lstStyle/>
          <a:p>
            <a:r>
              <a:rPr lang="en-GB" sz="2400" dirty="0"/>
              <a:t>Imagine you are excavating a typical archaeological site in Britain</a:t>
            </a:r>
            <a:br>
              <a:rPr lang="en-GB" sz="2400" dirty="0"/>
            </a:br>
            <a:r>
              <a:rPr lang="en-GB" sz="2400" dirty="0"/>
              <a:t>Do you think these artefacts would Rot or Not?</a:t>
            </a:r>
          </a:p>
        </p:txBody>
      </p:sp>
      <p:grpSp>
        <p:nvGrpSpPr>
          <p:cNvPr id="15" name="Group 14" descr="Leather boots with fringe">
            <a:extLst>
              <a:ext uri="{FF2B5EF4-FFF2-40B4-BE49-F238E27FC236}">
                <a16:creationId xmlns:a16="http://schemas.microsoft.com/office/drawing/2014/main" id="{BFBF457F-20C7-8D0A-EBDA-DDD278107E82}"/>
              </a:ext>
            </a:extLst>
          </p:cNvPr>
          <p:cNvGrpSpPr/>
          <p:nvPr/>
        </p:nvGrpSpPr>
        <p:grpSpPr>
          <a:xfrm>
            <a:off x="176270" y="1169940"/>
            <a:ext cx="3016220" cy="1755552"/>
            <a:chOff x="47789" y="1243326"/>
            <a:chExt cx="3389688" cy="1962076"/>
          </a:xfrm>
        </p:grpSpPr>
        <p:pic>
          <p:nvPicPr>
            <p:cNvPr id="10" name="Picture 9" descr="A group of clay vases">
              <a:extLst>
                <a:ext uri="{FF2B5EF4-FFF2-40B4-BE49-F238E27FC236}">
                  <a16:creationId xmlns:a16="http://schemas.microsoft.com/office/drawing/2014/main" id="{66B8626F-F93B-5009-9011-8F14051DBA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82" y="1330339"/>
              <a:ext cx="2812595" cy="1875063"/>
            </a:xfrm>
            <a:prstGeom prst="rect">
              <a:avLst/>
            </a:prstGeom>
            <a:ln>
              <a:solidFill>
                <a:schemeClr val="tx1"/>
              </a:solidFill>
            </a:ln>
          </p:spPr>
        </p:pic>
        <p:sp>
          <p:nvSpPr>
            <p:cNvPr id="13" name="TextBox 12">
              <a:extLst>
                <a:ext uri="{FF2B5EF4-FFF2-40B4-BE49-F238E27FC236}">
                  <a16:creationId xmlns:a16="http://schemas.microsoft.com/office/drawing/2014/main" id="{DF5ECE9C-FFED-2B0D-473B-FB19189A454E}"/>
                </a:ext>
              </a:extLst>
            </p:cNvPr>
            <p:cNvSpPr txBox="1"/>
            <p:nvPr/>
          </p:nvSpPr>
          <p:spPr>
            <a:xfrm>
              <a:off x="47789" y="1243326"/>
              <a:ext cx="2812594" cy="599144"/>
            </a:xfrm>
            <a:prstGeom prst="rect">
              <a:avLst/>
            </a:prstGeom>
            <a:noFill/>
          </p:spPr>
          <p:txBody>
            <a:bodyPr wrap="square" rtlCol="0">
              <a:spAutoFit/>
            </a:bodyPr>
            <a:lstStyle/>
            <a:p>
              <a:pPr algn="ctr"/>
              <a:r>
                <a:rPr lang="en-GB" sz="2800" b="1" dirty="0">
                  <a:solidFill>
                    <a:schemeClr val="bg1"/>
                  </a:solidFill>
                </a:rPr>
                <a:t>Pottery</a:t>
              </a:r>
            </a:p>
          </p:txBody>
        </p:sp>
      </p:grpSp>
      <p:grpSp>
        <p:nvGrpSpPr>
          <p:cNvPr id="21" name="Group 20" descr="pottery vessels and black writing">
            <a:extLst>
              <a:ext uri="{FF2B5EF4-FFF2-40B4-BE49-F238E27FC236}">
                <a16:creationId xmlns:a16="http://schemas.microsoft.com/office/drawing/2014/main" id="{76F66CDC-DF1F-FB18-4F60-99F55C7136F2}"/>
              </a:ext>
            </a:extLst>
          </p:cNvPr>
          <p:cNvGrpSpPr/>
          <p:nvPr/>
        </p:nvGrpSpPr>
        <p:grpSpPr>
          <a:xfrm>
            <a:off x="4898839" y="1326051"/>
            <a:ext cx="3053678" cy="1638742"/>
            <a:chOff x="4025529" y="1314967"/>
            <a:chExt cx="3162632" cy="1905805"/>
          </a:xfrm>
        </p:grpSpPr>
        <p:pic>
          <p:nvPicPr>
            <p:cNvPr id="19" name="Picture 18" descr="Close-up of a chain link">
              <a:extLst>
                <a:ext uri="{FF2B5EF4-FFF2-40B4-BE49-F238E27FC236}">
                  <a16:creationId xmlns:a16="http://schemas.microsoft.com/office/drawing/2014/main" id="{24CC70A2-AEC6-F3D6-B56F-85E813FC0F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5529" y="1314967"/>
              <a:ext cx="2559020" cy="1905805"/>
            </a:xfrm>
            <a:prstGeom prst="rect">
              <a:avLst/>
            </a:prstGeom>
            <a:ln>
              <a:solidFill>
                <a:schemeClr val="tx1"/>
              </a:solidFill>
            </a:ln>
          </p:spPr>
        </p:pic>
        <p:sp>
          <p:nvSpPr>
            <p:cNvPr id="20" name="TextBox 19">
              <a:extLst>
                <a:ext uri="{FF2B5EF4-FFF2-40B4-BE49-F238E27FC236}">
                  <a16:creationId xmlns:a16="http://schemas.microsoft.com/office/drawing/2014/main" id="{81252604-B5AC-5E0D-F08C-94731270A8FB}"/>
                </a:ext>
              </a:extLst>
            </p:cNvPr>
            <p:cNvSpPr txBox="1"/>
            <p:nvPr/>
          </p:nvSpPr>
          <p:spPr>
            <a:xfrm>
              <a:off x="4629141" y="2546788"/>
              <a:ext cx="2559020" cy="608488"/>
            </a:xfrm>
            <a:prstGeom prst="rect">
              <a:avLst/>
            </a:prstGeom>
            <a:noFill/>
          </p:spPr>
          <p:txBody>
            <a:bodyPr wrap="square" rtlCol="0">
              <a:spAutoFit/>
            </a:bodyPr>
            <a:lstStyle/>
            <a:p>
              <a:pPr algn="ctr"/>
              <a:r>
                <a:rPr lang="en-GB" sz="2800" b="1" dirty="0"/>
                <a:t>Metal</a:t>
              </a:r>
            </a:p>
          </p:txBody>
        </p:sp>
      </p:grpSp>
      <p:grpSp>
        <p:nvGrpSpPr>
          <p:cNvPr id="38" name="Group 37" descr="flint arrowhead and white label">
            <a:extLst>
              <a:ext uri="{FF2B5EF4-FFF2-40B4-BE49-F238E27FC236}">
                <a16:creationId xmlns:a16="http://schemas.microsoft.com/office/drawing/2014/main" id="{BF6229CA-E957-5624-F744-23F46AE4D381}"/>
              </a:ext>
            </a:extLst>
          </p:cNvPr>
          <p:cNvGrpSpPr/>
          <p:nvPr/>
        </p:nvGrpSpPr>
        <p:grpSpPr>
          <a:xfrm>
            <a:off x="8502710" y="1326051"/>
            <a:ext cx="2485703" cy="1637454"/>
            <a:chOff x="624521" y="1313359"/>
            <a:chExt cx="2485703" cy="1637454"/>
          </a:xfrm>
        </p:grpSpPr>
        <p:pic>
          <p:nvPicPr>
            <p:cNvPr id="26" name="Picture 25" descr="A close-up of a stone arrowhead">
              <a:extLst>
                <a:ext uri="{FF2B5EF4-FFF2-40B4-BE49-F238E27FC236}">
                  <a16:creationId xmlns:a16="http://schemas.microsoft.com/office/drawing/2014/main" id="{EB75383E-FF37-846A-294C-E8D18BA62D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044831" y="893049"/>
              <a:ext cx="1637454" cy="2478073"/>
            </a:xfrm>
            <a:prstGeom prst="rect">
              <a:avLst/>
            </a:prstGeom>
          </p:spPr>
        </p:pic>
        <p:sp>
          <p:nvSpPr>
            <p:cNvPr id="23" name="TextBox 22">
              <a:extLst>
                <a:ext uri="{FF2B5EF4-FFF2-40B4-BE49-F238E27FC236}">
                  <a16:creationId xmlns:a16="http://schemas.microsoft.com/office/drawing/2014/main" id="{6B18B8DC-8923-0786-1F3C-935BDAE9A342}"/>
                </a:ext>
              </a:extLst>
            </p:cNvPr>
            <p:cNvSpPr txBox="1"/>
            <p:nvPr/>
          </p:nvSpPr>
          <p:spPr>
            <a:xfrm>
              <a:off x="2070042" y="1322779"/>
              <a:ext cx="1040182" cy="523220"/>
            </a:xfrm>
            <a:prstGeom prst="rect">
              <a:avLst/>
            </a:prstGeom>
            <a:noFill/>
          </p:spPr>
          <p:txBody>
            <a:bodyPr wrap="square" rtlCol="0">
              <a:spAutoFit/>
            </a:bodyPr>
            <a:lstStyle/>
            <a:p>
              <a:pPr algn="ctr"/>
              <a:r>
                <a:rPr lang="en-GB" sz="2800" b="1" dirty="0">
                  <a:solidFill>
                    <a:schemeClr val="bg1"/>
                  </a:solidFill>
                </a:rPr>
                <a:t>Flint</a:t>
              </a:r>
            </a:p>
          </p:txBody>
        </p:sp>
      </p:grpSp>
      <p:grpSp>
        <p:nvGrpSpPr>
          <p:cNvPr id="46" name="Group 45" descr="some animal bones and label">
            <a:extLst>
              <a:ext uri="{FF2B5EF4-FFF2-40B4-BE49-F238E27FC236}">
                <a16:creationId xmlns:a16="http://schemas.microsoft.com/office/drawing/2014/main" id="{0D1606D2-BB00-B0BC-FE6E-B9194F5C2DEA}"/>
              </a:ext>
            </a:extLst>
          </p:cNvPr>
          <p:cNvGrpSpPr/>
          <p:nvPr/>
        </p:nvGrpSpPr>
        <p:grpSpPr>
          <a:xfrm>
            <a:off x="3018421" y="3059318"/>
            <a:ext cx="2504187" cy="1637455"/>
            <a:chOff x="2384197" y="3841521"/>
            <a:chExt cx="2504187" cy="1637455"/>
          </a:xfrm>
        </p:grpSpPr>
        <p:pic>
          <p:nvPicPr>
            <p:cNvPr id="44" name="Picture 43" descr="A group of bones with black text">
              <a:extLst>
                <a:ext uri="{FF2B5EF4-FFF2-40B4-BE49-F238E27FC236}">
                  <a16:creationId xmlns:a16="http://schemas.microsoft.com/office/drawing/2014/main" id="{9DA04537-1A07-F4F9-4D1A-0686BF41E24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410310" y="3841521"/>
              <a:ext cx="2478074" cy="1637455"/>
            </a:xfrm>
            <a:prstGeom prst="rect">
              <a:avLst/>
            </a:prstGeom>
          </p:spPr>
        </p:pic>
        <p:sp>
          <p:nvSpPr>
            <p:cNvPr id="45" name="TextBox 44">
              <a:extLst>
                <a:ext uri="{FF2B5EF4-FFF2-40B4-BE49-F238E27FC236}">
                  <a16:creationId xmlns:a16="http://schemas.microsoft.com/office/drawing/2014/main" id="{DA8A3066-CA4F-DCAA-724F-18BDFE0BECC1}"/>
                </a:ext>
              </a:extLst>
            </p:cNvPr>
            <p:cNvSpPr txBox="1"/>
            <p:nvPr/>
          </p:nvSpPr>
          <p:spPr>
            <a:xfrm>
              <a:off x="2384197" y="3860123"/>
              <a:ext cx="2463235" cy="523220"/>
            </a:xfrm>
            <a:prstGeom prst="rect">
              <a:avLst/>
            </a:prstGeom>
            <a:noFill/>
          </p:spPr>
          <p:txBody>
            <a:bodyPr wrap="square" rtlCol="0">
              <a:spAutoFit/>
            </a:bodyPr>
            <a:lstStyle/>
            <a:p>
              <a:pPr algn="ctr"/>
              <a:r>
                <a:rPr lang="en-GB" sz="2800" b="1" dirty="0">
                  <a:solidFill>
                    <a:schemeClr val="bg1"/>
                  </a:solidFill>
                </a:rPr>
                <a:t>Bones</a:t>
              </a:r>
            </a:p>
          </p:txBody>
        </p:sp>
      </p:grpSp>
      <p:grpSp>
        <p:nvGrpSpPr>
          <p:cNvPr id="42" name="Group 41" descr="a set of wooden spoons and label">
            <a:extLst>
              <a:ext uri="{FF2B5EF4-FFF2-40B4-BE49-F238E27FC236}">
                <a16:creationId xmlns:a16="http://schemas.microsoft.com/office/drawing/2014/main" id="{3553FFE0-8964-FAE9-E1E5-30BB0716FF48}"/>
              </a:ext>
            </a:extLst>
          </p:cNvPr>
          <p:cNvGrpSpPr/>
          <p:nvPr/>
        </p:nvGrpSpPr>
        <p:grpSpPr>
          <a:xfrm>
            <a:off x="6378765" y="3066552"/>
            <a:ext cx="2790305" cy="1731302"/>
            <a:chOff x="6065985" y="3479711"/>
            <a:chExt cx="2790305" cy="1731302"/>
          </a:xfrm>
        </p:grpSpPr>
        <p:pic>
          <p:nvPicPr>
            <p:cNvPr id="41" name="Picture 40" descr="A row of wooden spoons">
              <a:extLst>
                <a:ext uri="{FF2B5EF4-FFF2-40B4-BE49-F238E27FC236}">
                  <a16:creationId xmlns:a16="http://schemas.microsoft.com/office/drawing/2014/main" id="{22FE6E45-4707-85F3-E152-F4D2E2D010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16854" y="3479711"/>
              <a:ext cx="2439436" cy="1676743"/>
            </a:xfrm>
            <a:prstGeom prst="rect">
              <a:avLst/>
            </a:prstGeom>
          </p:spPr>
        </p:pic>
        <p:sp>
          <p:nvSpPr>
            <p:cNvPr id="28" name="TextBox 27">
              <a:extLst>
                <a:ext uri="{FF2B5EF4-FFF2-40B4-BE49-F238E27FC236}">
                  <a16:creationId xmlns:a16="http://schemas.microsoft.com/office/drawing/2014/main" id="{749C17BF-D910-4946-8068-F72F57919880}"/>
                </a:ext>
              </a:extLst>
            </p:cNvPr>
            <p:cNvSpPr txBox="1"/>
            <p:nvPr/>
          </p:nvSpPr>
          <p:spPr>
            <a:xfrm>
              <a:off x="6065985" y="4687793"/>
              <a:ext cx="2021511" cy="523220"/>
            </a:xfrm>
            <a:prstGeom prst="rect">
              <a:avLst/>
            </a:prstGeom>
            <a:noFill/>
          </p:spPr>
          <p:txBody>
            <a:bodyPr wrap="square" rtlCol="0">
              <a:spAutoFit/>
            </a:bodyPr>
            <a:lstStyle/>
            <a:p>
              <a:pPr algn="ctr"/>
              <a:r>
                <a:rPr lang="en-GB" sz="2800" b="1" dirty="0">
                  <a:solidFill>
                    <a:schemeClr val="bg1"/>
                  </a:solidFill>
                </a:rPr>
                <a:t>Wood</a:t>
              </a:r>
            </a:p>
          </p:txBody>
        </p:sp>
      </p:grpSp>
      <p:grpSp>
        <p:nvGrpSpPr>
          <p:cNvPr id="57" name="Group 56" descr="bread, fruit and vegetables, meat and eggs">
            <a:extLst>
              <a:ext uri="{FF2B5EF4-FFF2-40B4-BE49-F238E27FC236}">
                <a16:creationId xmlns:a16="http://schemas.microsoft.com/office/drawing/2014/main" id="{035499C6-B579-CB6D-9C65-7298121B3196}"/>
              </a:ext>
            </a:extLst>
          </p:cNvPr>
          <p:cNvGrpSpPr/>
          <p:nvPr/>
        </p:nvGrpSpPr>
        <p:grpSpPr>
          <a:xfrm>
            <a:off x="193227" y="4901237"/>
            <a:ext cx="3133539" cy="1596409"/>
            <a:chOff x="-87627" y="4560939"/>
            <a:chExt cx="2934050" cy="1574378"/>
          </a:xfrm>
        </p:grpSpPr>
        <p:pic>
          <p:nvPicPr>
            <p:cNvPr id="48" name="Picture 47" descr="A loaf of bread on a cloth">
              <a:extLst>
                <a:ext uri="{FF2B5EF4-FFF2-40B4-BE49-F238E27FC236}">
                  <a16:creationId xmlns:a16="http://schemas.microsoft.com/office/drawing/2014/main" id="{C0735C28-C5F8-873A-B9A5-CA456D298C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2552" y="4560939"/>
              <a:ext cx="1227706" cy="818470"/>
            </a:xfrm>
            <a:prstGeom prst="rect">
              <a:avLst/>
            </a:prstGeom>
          </p:spPr>
        </p:pic>
        <p:pic>
          <p:nvPicPr>
            <p:cNvPr id="50" name="Picture 49" descr="A group of different colored fruits and vegetables">
              <a:extLst>
                <a:ext uri="{FF2B5EF4-FFF2-40B4-BE49-F238E27FC236}">
                  <a16:creationId xmlns:a16="http://schemas.microsoft.com/office/drawing/2014/main" id="{687AA6AD-4ED0-C651-0E9E-3349FAC67E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36410" y="4560939"/>
              <a:ext cx="1192319" cy="795349"/>
            </a:xfrm>
            <a:prstGeom prst="rect">
              <a:avLst/>
            </a:prstGeom>
          </p:spPr>
        </p:pic>
        <p:pic>
          <p:nvPicPr>
            <p:cNvPr id="52" name="Picture 51" descr="A group of meat on a cutting board">
              <a:extLst>
                <a:ext uri="{FF2B5EF4-FFF2-40B4-BE49-F238E27FC236}">
                  <a16:creationId xmlns:a16="http://schemas.microsoft.com/office/drawing/2014/main" id="{744AB2E9-275E-D3F7-0C19-86D99848003B}"/>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618718" y="5325703"/>
              <a:ext cx="1227705" cy="803635"/>
            </a:xfrm>
            <a:prstGeom prst="rect">
              <a:avLst/>
            </a:prstGeom>
          </p:spPr>
        </p:pic>
        <p:pic>
          <p:nvPicPr>
            <p:cNvPr id="56" name="Picture 55" descr="A bowl of eggs and a bottle of milk">
              <a:extLst>
                <a:ext uri="{FF2B5EF4-FFF2-40B4-BE49-F238E27FC236}">
                  <a16:creationId xmlns:a16="http://schemas.microsoft.com/office/drawing/2014/main" id="{A82660E4-C557-F146-DB6E-E12C5817AA4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411548" y="5352865"/>
              <a:ext cx="1207168" cy="782452"/>
            </a:xfrm>
            <a:prstGeom prst="rect">
              <a:avLst/>
            </a:prstGeom>
          </p:spPr>
        </p:pic>
        <p:sp>
          <p:nvSpPr>
            <p:cNvPr id="32" name="TextBox 31">
              <a:extLst>
                <a:ext uri="{FF2B5EF4-FFF2-40B4-BE49-F238E27FC236}">
                  <a16:creationId xmlns:a16="http://schemas.microsoft.com/office/drawing/2014/main" id="{CBCA14FF-1291-B69E-8DA4-5F201164E3E7}"/>
                </a:ext>
              </a:extLst>
            </p:cNvPr>
            <p:cNvSpPr txBox="1"/>
            <p:nvPr/>
          </p:nvSpPr>
          <p:spPr>
            <a:xfrm>
              <a:off x="-87627" y="5264989"/>
              <a:ext cx="2471542" cy="523220"/>
            </a:xfrm>
            <a:prstGeom prst="rect">
              <a:avLst/>
            </a:prstGeom>
            <a:noFill/>
          </p:spPr>
          <p:txBody>
            <a:bodyPr wrap="square" rtlCol="0">
              <a:spAutoFit/>
            </a:bodyPr>
            <a:lstStyle/>
            <a:p>
              <a:pPr algn="ctr"/>
              <a:r>
                <a:rPr lang="en-GB" sz="2800" b="1" dirty="0"/>
                <a:t>Food</a:t>
              </a:r>
            </a:p>
          </p:txBody>
        </p:sp>
      </p:grpSp>
      <p:grpSp>
        <p:nvGrpSpPr>
          <p:cNvPr id="60" name="Group 59" descr="folds of fabric">
            <a:extLst>
              <a:ext uri="{FF2B5EF4-FFF2-40B4-BE49-F238E27FC236}">
                <a16:creationId xmlns:a16="http://schemas.microsoft.com/office/drawing/2014/main" id="{32B3A986-1B89-1543-3203-0320520ECEE5}"/>
              </a:ext>
            </a:extLst>
          </p:cNvPr>
          <p:cNvGrpSpPr/>
          <p:nvPr/>
        </p:nvGrpSpPr>
        <p:grpSpPr>
          <a:xfrm>
            <a:off x="4346300" y="4935395"/>
            <a:ext cx="2518947" cy="1577336"/>
            <a:chOff x="4874795" y="4497006"/>
            <a:chExt cx="2518947" cy="1577336"/>
          </a:xfrm>
        </p:grpSpPr>
        <p:pic>
          <p:nvPicPr>
            <p:cNvPr id="59" name="Picture 58" descr="A person holding a stack of fabric&#10;&#10;AI-generated content may be incorrect.">
              <a:extLst>
                <a:ext uri="{FF2B5EF4-FFF2-40B4-BE49-F238E27FC236}">
                  <a16:creationId xmlns:a16="http://schemas.microsoft.com/office/drawing/2014/main" id="{91506FDD-889F-9D45-39FF-53A53B3057B1}"/>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4874795" y="4497006"/>
              <a:ext cx="2518947" cy="1577336"/>
            </a:xfrm>
            <a:prstGeom prst="rect">
              <a:avLst/>
            </a:prstGeom>
          </p:spPr>
        </p:pic>
        <p:sp>
          <p:nvSpPr>
            <p:cNvPr id="30" name="TextBox 29">
              <a:extLst>
                <a:ext uri="{FF2B5EF4-FFF2-40B4-BE49-F238E27FC236}">
                  <a16:creationId xmlns:a16="http://schemas.microsoft.com/office/drawing/2014/main" id="{E5DC2866-B92B-7A7F-335E-E21A75CEFA48}"/>
                </a:ext>
              </a:extLst>
            </p:cNvPr>
            <p:cNvSpPr txBox="1"/>
            <p:nvPr/>
          </p:nvSpPr>
          <p:spPr>
            <a:xfrm>
              <a:off x="4899177" y="5497234"/>
              <a:ext cx="2451984" cy="523220"/>
            </a:xfrm>
            <a:prstGeom prst="rect">
              <a:avLst/>
            </a:prstGeom>
            <a:noFill/>
          </p:spPr>
          <p:txBody>
            <a:bodyPr wrap="square" rtlCol="0">
              <a:spAutoFit/>
            </a:bodyPr>
            <a:lstStyle/>
            <a:p>
              <a:pPr algn="ctr"/>
              <a:r>
                <a:rPr lang="en-GB" sz="2800" b="1" dirty="0">
                  <a:solidFill>
                    <a:schemeClr val="bg1"/>
                  </a:solidFill>
                </a:rPr>
                <a:t>Fabric</a:t>
              </a:r>
            </a:p>
          </p:txBody>
        </p:sp>
      </p:grpSp>
      <p:grpSp>
        <p:nvGrpSpPr>
          <p:cNvPr id="1025" name="Group 1024" descr="a pair of leather boots and label">
            <a:extLst>
              <a:ext uri="{FF2B5EF4-FFF2-40B4-BE49-F238E27FC236}">
                <a16:creationId xmlns:a16="http://schemas.microsoft.com/office/drawing/2014/main" id="{793F3428-6D7E-5413-8D73-58F1C734E9D6}"/>
              </a:ext>
            </a:extLst>
          </p:cNvPr>
          <p:cNvGrpSpPr/>
          <p:nvPr/>
        </p:nvGrpSpPr>
        <p:grpSpPr>
          <a:xfrm>
            <a:off x="7884782" y="4984524"/>
            <a:ext cx="3103631" cy="1548743"/>
            <a:chOff x="8042884" y="5152623"/>
            <a:chExt cx="3103631" cy="1548743"/>
          </a:xfrm>
        </p:grpSpPr>
        <p:pic>
          <p:nvPicPr>
            <p:cNvPr id="1024" name="Picture 1023" descr="Woman and child looking over shoulders">
              <a:extLst>
                <a:ext uri="{FF2B5EF4-FFF2-40B4-BE49-F238E27FC236}">
                  <a16:creationId xmlns:a16="http://schemas.microsoft.com/office/drawing/2014/main" id="{F1ACF892-BCE3-28D7-5D59-67E488961A4C}"/>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8042884" y="5152623"/>
              <a:ext cx="3103631" cy="1528207"/>
            </a:xfrm>
            <a:prstGeom prst="rect">
              <a:avLst/>
            </a:prstGeom>
          </p:spPr>
        </p:pic>
        <p:sp>
          <p:nvSpPr>
            <p:cNvPr id="29" name="TextBox 28">
              <a:extLst>
                <a:ext uri="{FF2B5EF4-FFF2-40B4-BE49-F238E27FC236}">
                  <a16:creationId xmlns:a16="http://schemas.microsoft.com/office/drawing/2014/main" id="{EF800231-3A5E-9110-9D88-85395AE6706B}"/>
                </a:ext>
              </a:extLst>
            </p:cNvPr>
            <p:cNvSpPr txBox="1"/>
            <p:nvPr/>
          </p:nvSpPr>
          <p:spPr>
            <a:xfrm>
              <a:off x="8325487" y="6178146"/>
              <a:ext cx="2812595" cy="523220"/>
            </a:xfrm>
            <a:prstGeom prst="rect">
              <a:avLst/>
            </a:prstGeom>
            <a:noFill/>
          </p:spPr>
          <p:txBody>
            <a:bodyPr wrap="square" rtlCol="0">
              <a:spAutoFit/>
            </a:bodyPr>
            <a:lstStyle/>
            <a:p>
              <a:pPr algn="ctr"/>
              <a:r>
                <a:rPr lang="en-GB" sz="2800" b="1" dirty="0"/>
                <a:t>Leather</a:t>
              </a:r>
            </a:p>
          </p:txBody>
        </p:sp>
      </p:grpSp>
      <p:pic>
        <p:nvPicPr>
          <p:cNvPr id="1027" name="Picture 1026">
            <a:extLst>
              <a:ext uri="{FF2B5EF4-FFF2-40B4-BE49-F238E27FC236}">
                <a16:creationId xmlns:a16="http://schemas.microsoft.com/office/drawing/2014/main" id="{404D3750-ED39-3B67-AF03-C18BF76FB4C2}"/>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5669" y="3066552"/>
            <a:ext cx="1458583" cy="1610125"/>
          </a:xfrm>
          <a:prstGeom prst="rect">
            <a:avLst/>
          </a:prstGeom>
        </p:spPr>
      </p:pic>
    </p:spTree>
    <p:extLst>
      <p:ext uri="{BB962C8B-B14F-4D97-AF65-F5344CB8AC3E}">
        <p14:creationId xmlns:p14="http://schemas.microsoft.com/office/powerpoint/2010/main" val="334109927"/>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04DFA7-9813-4078-BFF1-CD3E0309C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168fb-557d-4aff-aaa1-591c64e5f6f0"/>
    <ds:schemaRef ds:uri="be30f734-6a04-496a-ba73-5e5e8d7e4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6D2E43-4F90-40BF-B410-9AF81C15F411}">
  <ds:schemaRefs>
    <ds:schemaRef ds:uri="http://purl.org/dc/terms/"/>
    <ds:schemaRef ds:uri="http://schemas.microsoft.com/office/2006/metadata/properties"/>
    <ds:schemaRef ds:uri="http://schemas.microsoft.com/office/infopath/2007/PartnerControls"/>
    <ds:schemaRef ds:uri="3cb168fb-557d-4aff-aaa1-591c64e5f6f0"/>
    <ds:schemaRef ds:uri="http://purl.org/dc/dcmitype/"/>
    <ds:schemaRef ds:uri="http://www.w3.org/XML/1998/namespace"/>
    <ds:schemaRef ds:uri="http://schemas.microsoft.com/office/2006/documentManagement/types"/>
    <ds:schemaRef ds:uri="be30f734-6a04-496a-ba73-5e5e8d7e44d2"/>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8921F565-DE58-4D2E-B103-5CB618AE7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1932</TotalTime>
  <Words>2290</Words>
  <Application>Microsoft Office PowerPoint</Application>
  <PresentationFormat>Widescreen</PresentationFormat>
  <Paragraphs>290</Paragraphs>
  <Slides>26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vt:lpstr>
      <vt:lpstr>Source Sans Pro</vt:lpstr>
      <vt:lpstr>Source Sans Pro Bold</vt:lpstr>
      <vt:lpstr>Office Theme</vt:lpstr>
      <vt:lpstr>Must Farm  Bronze Age Village Activity 1 Rot or Not? </vt:lpstr>
      <vt:lpstr>Why is the Must Farm Bronze Age Village such a remarkable and significant archaeological site?</vt:lpstr>
      <vt:lpstr>How to use this PowerPoint</vt:lpstr>
      <vt:lpstr>What do archaeologists find? </vt:lpstr>
      <vt:lpstr>Must Farm: A Bronze Age Settlement</vt:lpstr>
      <vt:lpstr>An archaeologist’s job </vt:lpstr>
      <vt:lpstr>Learn to speak ‘archaeologist’.  To be an archaeologist you need to learn some new words</vt:lpstr>
      <vt:lpstr>Why do archaeologists find some artefacts and not others?</vt:lpstr>
      <vt:lpstr>Imagine you are excavating a typical archaeological site in Britain Do you think these artefacts would Rot or Not?</vt:lpstr>
      <vt:lpstr>Imagine you are excavating a typical archaeological site in Britain Do you think these artefacts would Rot or Not? a</vt:lpstr>
      <vt:lpstr>You are excavating a typical archaeological site in Britain Which artefacts would Rot or Not?</vt:lpstr>
      <vt:lpstr>How did you do?</vt:lpstr>
      <vt:lpstr>So why do archaeologists find some artefacts and not others??</vt:lpstr>
      <vt:lpstr>Focus on Must Farm: What would usually rot?</vt:lpstr>
      <vt:lpstr>Focus on Must Farm: What would usually rot? flower</vt:lpstr>
      <vt:lpstr>Focus on Must Farm: What would usually rot? treacle</vt:lpstr>
      <vt:lpstr>Focus on Must Farm: What would usually rot? sweetie</vt:lpstr>
      <vt:lpstr>Focus on Must Farm: What would usually rot? sunbeam</vt:lpstr>
      <vt:lpstr>Focus on Must Farm: What would usually rot? lovely</vt:lpstr>
      <vt:lpstr>Focus on Must Farm: What would usually rot? How did you do?</vt:lpstr>
      <vt:lpstr>How much less evidence would the archaeologists have had if  Must Farm had been a normal site?</vt:lpstr>
      <vt:lpstr>Think, pair, share</vt:lpstr>
      <vt:lpstr>Why is the Must Farm Bronze Age Village such a remarkable and significant archaeological site? 1</vt:lpstr>
      <vt:lpstr>Extension Activity 1: The ‘Rubbish Bag Game’</vt:lpstr>
      <vt:lpstr>Extension Activity 2:  Our classroom: An archaeological site of the future?</vt:lpstr>
      <vt:lpstr>Extension Activity 2: Worksheet  Our classroom: An archaeological site of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15</cp:revision>
  <dcterms:created xsi:type="dcterms:W3CDTF">2022-11-29T11:24:41Z</dcterms:created>
  <dcterms:modified xsi:type="dcterms:W3CDTF">2025-12-23T11:07:17Z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