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1"/>
  </p:notesMasterIdLst>
  <p:handoutMasterIdLst>
    <p:handoutMasterId r:id="rId32"/>
  </p:handoutMasterIdLst>
  <p:sldIdLst>
    <p:sldId id="390" r:id="rId5"/>
    <p:sldId id="363" r:id="rId6"/>
    <p:sldId id="389" r:id="rId7"/>
    <p:sldId id="385" r:id="rId8"/>
    <p:sldId id="386" r:id="rId9"/>
    <p:sldId id="365" r:id="rId10"/>
    <p:sldId id="366" r:id="rId11"/>
    <p:sldId id="369" r:id="rId12"/>
    <p:sldId id="367" r:id="rId13"/>
    <p:sldId id="391" r:id="rId14"/>
    <p:sldId id="383" r:id="rId15"/>
    <p:sldId id="368" r:id="rId16"/>
    <p:sldId id="387" r:id="rId17"/>
    <p:sldId id="371" r:id="rId18"/>
    <p:sldId id="372" r:id="rId19"/>
    <p:sldId id="373" r:id="rId20"/>
    <p:sldId id="374" r:id="rId21"/>
    <p:sldId id="375" r:id="rId22"/>
    <p:sldId id="376" r:id="rId23"/>
    <p:sldId id="377" r:id="rId24"/>
    <p:sldId id="379" r:id="rId25"/>
    <p:sldId id="382" r:id="rId26"/>
    <p:sldId id="388" r:id="rId27"/>
    <p:sldId id="378" r:id="rId28"/>
    <p:sldId id="380" r:id="rId29"/>
    <p:sldId id="384"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10" userDrawn="1">
          <p15:clr>
            <a:srgbClr val="A4A3A4"/>
          </p15:clr>
        </p15:guide>
        <p15:guide id="2" pos="3749"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2C52B3-00A7-7B8C-C890-E6C05AC322EC}" name="Lam, Angela" initials="LA" userId="S::angela.lam@historicengland.org.uk::46b424b5-1ebe-420a-bf15-40e751be50ea" providerId="AD"/>
  <p188:author id="{B41FC8FF-5477-433A-DD58-11F5029A4DC4}" name="McHarg, Catherine" initials="MC" userId="S::catherine.mcharg@historicengland.org.uk::88b8f76c-9ae3-4745-88eb-fe0667a22a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eese, Emily-Ann" initials="CE" lastIdx="5" clrIdx="0">
    <p:extLst>
      <p:ext uri="{19B8F6BF-5375-455C-9EA6-DF929625EA0E}">
        <p15:presenceInfo xmlns:p15="http://schemas.microsoft.com/office/powerpoint/2012/main" userId="S::Emily-Ann.Cheese@historicengland.org.uk::876ce6bc-6da5-4efb-a3e9-dc8197e35e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BEBA0"/>
    <a:srgbClr val="EEFBE8"/>
    <a:srgbClr val="DEF5CF"/>
    <a:srgbClr val="65DCB3"/>
    <a:srgbClr val="F25244"/>
    <a:srgbClr val="FAC3C1"/>
    <a:srgbClr val="F9A8A1"/>
    <a:srgbClr val="F2B8AE"/>
    <a:srgbClr val="4884EE"/>
    <a:srgbClr val="CFA6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33EC0EB-C044-4953-B22B-4D07D8695D61}" v="7" dt="2025-12-22T16:02:55.91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78" autoAdjust="0"/>
    <p:restoredTop sz="86438"/>
  </p:normalViewPr>
  <p:slideViewPr>
    <p:cSldViewPr snapToGrid="0">
      <p:cViewPr varScale="1">
        <p:scale>
          <a:sx n="95" d="100"/>
          <a:sy n="95" d="100"/>
        </p:scale>
        <p:origin x="1146" y="114"/>
      </p:cViewPr>
      <p:guideLst>
        <p:guide orient="horz" pos="4110"/>
        <p:guide pos="3749"/>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96" d="100"/>
          <a:sy n="96" d="100"/>
        </p:scale>
        <p:origin x="4328" y="17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commentAuthors" Target="commentAuthors.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openxmlformats.org/officeDocument/2006/relationships/tableStyles" Target="tableStyles.xml"/><Relationship Id="rId40"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rgyle, Kate" userId="ec9842a3-6e2e-426b-9d61-525417de2156" providerId="ADAL" clId="{E588D1EB-2EEC-4210-A5A7-00CCB5021691}"/>
    <pc:docChg chg="undo redo custSel addSld delSld modSld sldOrd modMainMaster">
      <pc:chgData name="Argyle, Kate" userId="ec9842a3-6e2e-426b-9d61-525417de2156" providerId="ADAL" clId="{E588D1EB-2EEC-4210-A5A7-00CCB5021691}" dt="2025-12-02T15:18:16.727" v="2986" actId="20577"/>
      <pc:docMkLst>
        <pc:docMk/>
      </pc:docMkLst>
      <pc:sldChg chg="delSp modSp mod modClrScheme chgLayout">
        <pc:chgData name="Argyle, Kate" userId="ec9842a3-6e2e-426b-9d61-525417de2156" providerId="ADAL" clId="{E588D1EB-2EEC-4210-A5A7-00CCB5021691}" dt="2025-11-25T10:59:22.330" v="2936" actId="6549"/>
        <pc:sldMkLst>
          <pc:docMk/>
          <pc:sldMk cId="2841289845" sldId="363"/>
        </pc:sldMkLst>
        <pc:spChg chg="mod ord">
          <ac:chgData name="Argyle, Kate" userId="ec9842a3-6e2e-426b-9d61-525417de2156" providerId="ADAL" clId="{E588D1EB-2EEC-4210-A5A7-00CCB5021691}" dt="2025-11-25T10:59:22.330" v="2936" actId="6549"/>
          <ac:spMkLst>
            <pc:docMk/>
            <pc:sldMk cId="2841289845" sldId="363"/>
            <ac:spMk id="2" creationId="{441A7401-B1CA-F506-BEFC-310BABE9C0B9}"/>
          </ac:spMkLst>
        </pc:spChg>
        <pc:spChg chg="mod ord">
          <ac:chgData name="Argyle, Kate" userId="ec9842a3-6e2e-426b-9d61-525417de2156" providerId="ADAL" clId="{E588D1EB-2EEC-4210-A5A7-00CCB5021691}" dt="2025-11-24T10:19:59.731" v="2932" actId="20577"/>
          <ac:spMkLst>
            <pc:docMk/>
            <pc:sldMk cId="2841289845" sldId="363"/>
            <ac:spMk id="4" creationId="{10911A19-AB01-A6EB-87C6-CA2572526356}"/>
          </ac:spMkLst>
        </pc:spChg>
      </pc:sldChg>
      <pc:sldChg chg="addSp modSp mod modClrScheme modAnim chgLayout">
        <pc:chgData name="Argyle, Kate" userId="ec9842a3-6e2e-426b-9d61-525417de2156" providerId="ADAL" clId="{E588D1EB-2EEC-4210-A5A7-00CCB5021691}" dt="2025-12-02T15:18:16.727" v="2986" actId="20577"/>
        <pc:sldMkLst>
          <pc:docMk/>
          <pc:sldMk cId="3161640819" sldId="375"/>
        </pc:sldMkLst>
        <pc:graphicFrameChg chg="mod ord modGraphic">
          <ac:chgData name="Argyle, Kate" userId="ec9842a3-6e2e-426b-9d61-525417de2156" providerId="ADAL" clId="{E588D1EB-2EEC-4210-A5A7-00CCB5021691}" dt="2025-12-02T15:18:16.727" v="2986" actId="20577"/>
          <ac:graphicFrameMkLst>
            <pc:docMk/>
            <pc:sldMk cId="3161640819" sldId="375"/>
            <ac:graphicFrameMk id="2" creationId="{E6DCF1E3-BF0E-85BC-9DAF-6953FA1FF419}"/>
          </ac:graphicFrameMkLst>
        </pc:graphicFrameChg>
      </pc:sldChg>
      <pc:sldChg chg="modSp mod ord modClrScheme chgLayout">
        <pc:chgData name="Argyle, Kate" userId="ec9842a3-6e2e-426b-9d61-525417de2156" providerId="ADAL" clId="{E588D1EB-2EEC-4210-A5A7-00CCB5021691}" dt="2025-11-27T16:55:50.152" v="2938"/>
        <pc:sldMkLst>
          <pc:docMk/>
          <pc:sldMk cId="2402261890" sldId="380"/>
        </pc:sldMkLst>
      </pc:sldChg>
      <pc:sldChg chg="addSp delSp modSp add mod modAnim">
        <pc:chgData name="Argyle, Kate" userId="ec9842a3-6e2e-426b-9d61-525417de2156" providerId="ADAL" clId="{E588D1EB-2EEC-4210-A5A7-00CCB5021691}" dt="2025-12-02T15:17:48.070" v="2980" actId="20577"/>
        <pc:sldMkLst>
          <pc:docMk/>
          <pc:sldMk cId="145663141" sldId="387"/>
        </pc:sldMkLst>
        <pc:spChg chg="mod ord">
          <ac:chgData name="Argyle, Kate" userId="ec9842a3-6e2e-426b-9d61-525417de2156" providerId="ADAL" clId="{E588D1EB-2EEC-4210-A5A7-00CCB5021691}" dt="2025-12-02T15:17:48.070" v="2980" actId="20577"/>
          <ac:spMkLst>
            <pc:docMk/>
            <pc:sldMk cId="145663141" sldId="387"/>
            <ac:spMk id="3" creationId="{67595E3A-E244-283A-389D-20896D8F49CF}"/>
          </ac:spMkLst>
        </pc:spChg>
      </pc:sldChg>
    </pc:docChg>
  </pc:docChgLst>
  <pc:docChgLst>
    <pc:chgData name="McHarg, Catherine" userId="88b8f76c-9ae3-4745-88eb-fe0667a22af5" providerId="ADAL" clId="{CA6F3431-AE1E-495F-A75B-7AA93AB5A731}"/>
    <pc:docChg chg="modSld">
      <pc:chgData name="McHarg, Catherine" userId="88b8f76c-9ae3-4745-88eb-fe0667a22af5" providerId="ADAL" clId="{CA6F3431-AE1E-495F-A75B-7AA93AB5A731}" dt="2025-12-23T11:07:09.356" v="28" actId="207"/>
      <pc:docMkLst>
        <pc:docMk/>
      </pc:docMkLst>
      <pc:sldChg chg="modSp mod">
        <pc:chgData name="McHarg, Catherine" userId="88b8f76c-9ae3-4745-88eb-fe0667a22af5" providerId="ADAL" clId="{CA6F3431-AE1E-495F-A75B-7AA93AB5A731}" dt="2025-12-22T15:58:20.935" v="2" actId="20577"/>
        <pc:sldMkLst>
          <pc:docMk/>
          <pc:sldMk cId="2841289845" sldId="363"/>
        </pc:sldMkLst>
        <pc:spChg chg="mod">
          <ac:chgData name="McHarg, Catherine" userId="88b8f76c-9ae3-4745-88eb-fe0667a22af5" providerId="ADAL" clId="{CA6F3431-AE1E-495F-A75B-7AA93AB5A731}" dt="2025-12-22T15:58:20.935" v="2" actId="20577"/>
          <ac:spMkLst>
            <pc:docMk/>
            <pc:sldMk cId="2841289845" sldId="363"/>
            <ac:spMk id="4" creationId="{10911A19-AB01-A6EB-87C6-CA2572526356}"/>
          </ac:spMkLst>
        </pc:spChg>
      </pc:sldChg>
      <pc:sldChg chg="modSp">
        <pc:chgData name="McHarg, Catherine" userId="88b8f76c-9ae3-4745-88eb-fe0667a22af5" providerId="ADAL" clId="{CA6F3431-AE1E-495F-A75B-7AA93AB5A731}" dt="2025-12-22T16:02:55.916" v="15" actId="20577"/>
        <pc:sldMkLst>
          <pc:docMk/>
          <pc:sldMk cId="2961965510" sldId="369"/>
        </pc:sldMkLst>
        <pc:spChg chg="mod">
          <ac:chgData name="McHarg, Catherine" userId="88b8f76c-9ae3-4745-88eb-fe0667a22af5" providerId="ADAL" clId="{CA6F3431-AE1E-495F-A75B-7AA93AB5A731}" dt="2025-12-22T16:02:55.916" v="15" actId="20577"/>
          <ac:spMkLst>
            <pc:docMk/>
            <pc:sldMk cId="2961965510" sldId="369"/>
            <ac:spMk id="3" creationId="{D9BD636F-8920-D35D-7B3B-13771BFB8824}"/>
          </ac:spMkLst>
        </pc:spChg>
      </pc:sldChg>
      <pc:sldChg chg="modSp mod">
        <pc:chgData name="McHarg, Catherine" userId="88b8f76c-9ae3-4745-88eb-fe0667a22af5" providerId="ADAL" clId="{CA6F3431-AE1E-495F-A75B-7AA93AB5A731}" dt="2025-12-23T11:06:27.216" v="18" actId="962"/>
        <pc:sldMkLst>
          <pc:docMk/>
          <pc:sldMk cId="3637761020" sldId="372"/>
        </pc:sldMkLst>
        <pc:picChg chg="mod">
          <ac:chgData name="McHarg, Catherine" userId="88b8f76c-9ae3-4745-88eb-fe0667a22af5" providerId="ADAL" clId="{CA6F3431-AE1E-495F-A75B-7AA93AB5A731}" dt="2025-12-23T11:06:27.216" v="18" actId="962"/>
          <ac:picMkLst>
            <pc:docMk/>
            <pc:sldMk cId="3637761020" sldId="372"/>
            <ac:picMk id="6" creationId="{C3B938D0-9BD7-69D1-7EF9-3F603C560105}"/>
          </ac:picMkLst>
        </pc:picChg>
      </pc:sldChg>
      <pc:sldChg chg="modSp mod">
        <pc:chgData name="McHarg, Catherine" userId="88b8f76c-9ae3-4745-88eb-fe0667a22af5" providerId="ADAL" clId="{CA6F3431-AE1E-495F-A75B-7AA93AB5A731}" dt="2025-12-23T11:07:09.356" v="28" actId="207"/>
        <pc:sldMkLst>
          <pc:docMk/>
          <pc:sldMk cId="4117459507" sldId="388"/>
        </pc:sldMkLst>
        <pc:spChg chg="mod">
          <ac:chgData name="McHarg, Catherine" userId="88b8f76c-9ae3-4745-88eb-fe0667a22af5" providerId="ADAL" clId="{CA6F3431-AE1E-495F-A75B-7AA93AB5A731}" dt="2025-12-23T11:07:02.614" v="25" actId="207"/>
          <ac:spMkLst>
            <pc:docMk/>
            <pc:sldMk cId="4117459507" sldId="388"/>
            <ac:spMk id="8" creationId="{F5468285-0E33-F86C-8B57-E62E1FACB079}"/>
          </ac:spMkLst>
        </pc:spChg>
        <pc:spChg chg="mod">
          <ac:chgData name="McHarg, Catherine" userId="88b8f76c-9ae3-4745-88eb-fe0667a22af5" providerId="ADAL" clId="{CA6F3431-AE1E-495F-A75B-7AA93AB5A731}" dt="2025-12-23T11:07:09.356" v="28" actId="207"/>
          <ac:spMkLst>
            <pc:docMk/>
            <pc:sldMk cId="4117459507" sldId="388"/>
            <ac:spMk id="11" creationId="{A680B025-D3C1-CB5C-F017-E64090591101}"/>
          </ac:spMkLst>
        </pc:spChg>
      </pc:sldChg>
      <pc:sldChg chg="modSp mod">
        <pc:chgData name="McHarg, Catherine" userId="88b8f76c-9ae3-4745-88eb-fe0667a22af5" providerId="ADAL" clId="{CA6F3431-AE1E-495F-A75B-7AA93AB5A731}" dt="2025-12-23T11:05:59.303" v="16" actId="255"/>
        <pc:sldMkLst>
          <pc:docMk/>
          <pc:sldMk cId="3497025070" sldId="389"/>
        </pc:sldMkLst>
        <pc:spChg chg="mod">
          <ac:chgData name="McHarg, Catherine" userId="88b8f76c-9ae3-4745-88eb-fe0667a22af5" providerId="ADAL" clId="{CA6F3431-AE1E-495F-A75B-7AA93AB5A731}" dt="2025-12-23T11:05:59.303" v="16" actId="255"/>
          <ac:spMkLst>
            <pc:docMk/>
            <pc:sldMk cId="3497025070" sldId="389"/>
            <ac:spMk id="8" creationId="{9D969BA9-5816-BD0B-BE57-96C1C774AF4D}"/>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1944299-672F-11EE-16BA-E31C18584DA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A68AE45-B4D7-0013-3592-80BC1DD14AB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969F94-C859-B74E-8120-19D32CC83F4F}" type="datetimeFigureOut">
              <a:rPr lang="en-US" smtClean="0"/>
              <a:t>12/23/2025</a:t>
            </a:fld>
            <a:endParaRPr lang="en-US"/>
          </a:p>
        </p:txBody>
      </p:sp>
      <p:sp>
        <p:nvSpPr>
          <p:cNvPr id="4" name="Footer Placeholder 3">
            <a:extLst>
              <a:ext uri="{FF2B5EF4-FFF2-40B4-BE49-F238E27FC236}">
                <a16:creationId xmlns:a16="http://schemas.microsoft.com/office/drawing/2014/main" id="{A02E9E07-0643-32BA-F461-AD6FCB4DE29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D2F9C54-3384-9C1B-B200-63D107E22E1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90668D-9747-7B40-AB07-D99BCB2AD0D3}" type="slidenum">
              <a:rPr lang="en-US" smtClean="0"/>
              <a:t>‹#›</a:t>
            </a:fld>
            <a:endParaRPr lang="en-US"/>
          </a:p>
        </p:txBody>
      </p:sp>
    </p:spTree>
    <p:extLst>
      <p:ext uri="{BB962C8B-B14F-4D97-AF65-F5344CB8AC3E}">
        <p14:creationId xmlns:p14="http://schemas.microsoft.com/office/powerpoint/2010/main" val="243676731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F83990-A5BB-0244-AEBF-938B6F8000C9}" type="datetimeFigureOut">
              <a:rPr lang="en-US" smtClean="0"/>
              <a:t>12/23/2025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FFFB68-4C17-3C4E-8F1F-E2E74032E6C9}" type="slidenum">
              <a:rPr lang="en-US" smtClean="0"/>
              <a:t>‹#›</a:t>
            </a:fld>
            <a:endParaRPr lang="en-US"/>
          </a:p>
        </p:txBody>
      </p:sp>
    </p:spTree>
    <p:extLst>
      <p:ext uri="{BB962C8B-B14F-4D97-AF65-F5344CB8AC3E}">
        <p14:creationId xmlns:p14="http://schemas.microsoft.com/office/powerpoint/2010/main" val="1354832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mustfarm.com/progress/site-diary-19-discovering-britains-oldest-complete-wheel/" TargetMode="External"/><Relationship Id="rId2" Type="http://schemas.openxmlformats.org/officeDocument/2006/relationships/slide" Target="../slides/slide15.xml"/><Relationship Id="rId1" Type="http://schemas.openxmlformats.org/officeDocument/2006/relationships/notesMaster" Target="../notesMasters/notesMaster1.xml"/><Relationship Id="rId6" Type="http://schemas.openxmlformats.org/officeDocument/2006/relationships/hyperlink" Target="https://www.forterra.co.uk/forterra-funding-uncovers-remarkable-bronze-age-settlement/" TargetMode="External"/><Relationship Id="rId5" Type="http://schemas.openxmlformats.org/officeDocument/2006/relationships/hyperlink" Target="https://www.arch.cam.ac.uk/news/must-farm-volumes" TargetMode="External"/><Relationship Id="rId4" Type="http://schemas.openxmlformats.org/officeDocument/2006/relationships/hyperlink" Target="https://historicengland.org.uk/whats-new/news/earliest-complete-bronze-age-wheel-discovered/"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mustfarm.com/progress/site-diary-25-wooden-objects/"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mustfarm.com/post-dig/post-ex-diary-17-stable-isotope-analyses-and-must-farm/" TargetMode="External"/><Relationship Id="rId2" Type="http://schemas.openxmlformats.org/officeDocument/2006/relationships/slide" Target="../slides/slide17.xml"/><Relationship Id="rId1" Type="http://schemas.openxmlformats.org/officeDocument/2006/relationships/notesMaster" Target="../notesMasters/notesMaster1.xml"/><Relationship Id="rId5" Type="http://schemas.openxmlformats.org/officeDocument/2006/relationships/hyperlink" Target="https://www.mustfarm.com/progress/site-diary-38-announcing-our-finds/" TargetMode="External"/><Relationship Id="rId4" Type="http://schemas.openxmlformats.org/officeDocument/2006/relationships/hyperlink" Target="https://www.mustfarm.com/progress/site-diary-35-the-must-farm-menu/" TargetMode="Externa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mustfarm.com/progress/site-diary-6-textiles/"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facebook.com/cambridgearchaeologicalunit/posts/occasionally-we-find-archaeology-that-is-hard-to-comprehend-when-we-first-starte/903536206423733/"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s://www.mustfarm.com/1041/remains-of-a-necklace/"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vimeo.com/1045048298"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vimeo.com/1045053069"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historicengland.org.uk/images-books/photos/item/DP348483"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historicengland.org.uk/images-books/photos/item/DP439889"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historicengland.org.uk/images-books/photos/item/DP348483"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historicengland.org.uk/images-books/photos/item/DP439889"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historicengland.org.uk/images-books/photos/item/DP348483"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historicengland.org.uk/images-books/photos/item/DP439889"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sz="1200" kern="1200" dirty="0">
                <a:solidFill>
                  <a:schemeClr val="tx1"/>
                </a:solidFill>
                <a:effectLst/>
                <a:latin typeface="+mn-lt"/>
                <a:ea typeface="+mn-ea"/>
                <a:cs typeface="+mn-cs"/>
              </a:rPr>
              <a:t>©CAU</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a:t>
            </a:fld>
            <a:endParaRPr lang="en-US"/>
          </a:p>
        </p:txBody>
      </p:sp>
    </p:spTree>
    <p:extLst>
      <p:ext uri="{BB962C8B-B14F-4D97-AF65-F5344CB8AC3E}">
        <p14:creationId xmlns:p14="http://schemas.microsoft.com/office/powerpoint/2010/main" val="26230426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sz="1200" kern="1200" dirty="0">
                <a:solidFill>
                  <a:schemeClr val="tx1"/>
                </a:solidFill>
                <a:effectLst/>
                <a:latin typeface="+mn-lt"/>
                <a:ea typeface="+mn-ea"/>
                <a:cs typeface="+mn-cs"/>
              </a:rPr>
              <a:t>©CAU</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14</a:t>
            </a:fld>
            <a:endParaRPr lang="en-US"/>
          </a:p>
        </p:txBody>
      </p:sp>
    </p:spTree>
    <p:extLst>
      <p:ext uri="{BB962C8B-B14F-4D97-AF65-F5344CB8AC3E}">
        <p14:creationId xmlns:p14="http://schemas.microsoft.com/office/powerpoint/2010/main" val="27159524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Images ©CAU</a:t>
            </a:r>
          </a:p>
          <a:p>
            <a:r>
              <a:rPr lang="en-GB" sz="1200" u="sng" kern="1200" dirty="0">
                <a:solidFill>
                  <a:schemeClr val="tx1"/>
                </a:solidFill>
                <a:effectLst/>
                <a:latin typeface="+mn-lt"/>
                <a:ea typeface="+mn-ea"/>
                <a:cs typeface="+mn-cs"/>
                <a:hlinkClick r:id="rId3"/>
              </a:rPr>
              <a:t>https://www.mustfarm.com/progress/site-diary-19-discovering-britains-oldest-complete-wheel/</a:t>
            </a:r>
            <a:endParaRPr lang="en-GB" sz="1200" kern="1200" dirty="0">
              <a:solidFill>
                <a:schemeClr val="tx1"/>
              </a:solidFill>
              <a:effectLst/>
              <a:latin typeface="+mn-lt"/>
              <a:ea typeface="+mn-ea"/>
              <a:cs typeface="+mn-cs"/>
            </a:endParaRPr>
          </a:p>
          <a:p>
            <a:r>
              <a:rPr lang="en-GB" sz="1200" u="sng" kern="1200" dirty="0">
                <a:solidFill>
                  <a:schemeClr val="tx1"/>
                </a:solidFill>
                <a:effectLst/>
                <a:latin typeface="+mn-lt"/>
                <a:ea typeface="+mn-ea"/>
                <a:cs typeface="+mn-cs"/>
                <a:hlinkClick r:id="rId4"/>
              </a:rPr>
              <a:t>https://historicengland.org.uk/whats-new/news/earliest-complete-bronze-age-wheel-discovered/</a:t>
            </a:r>
            <a:endParaRPr lang="en-GB" sz="1200" u="sng" kern="1200" dirty="0">
              <a:solidFill>
                <a:schemeClr val="tx1"/>
              </a:solidFill>
              <a:effectLst/>
              <a:latin typeface="+mn-lt"/>
              <a:ea typeface="+mn-ea"/>
              <a:cs typeface="+mn-cs"/>
            </a:endParaRPr>
          </a:p>
          <a:p>
            <a:endParaRPr lang="en-GB" sz="1200" u="sng"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Image ©CAU</a:t>
            </a:r>
          </a:p>
          <a:p>
            <a:r>
              <a:rPr lang="en-GB" sz="1200" u="sng" kern="1200" dirty="0">
                <a:solidFill>
                  <a:schemeClr val="tx1"/>
                </a:solidFill>
                <a:effectLst/>
                <a:latin typeface="+mn-lt"/>
                <a:ea typeface="+mn-ea"/>
                <a:cs typeface="+mn-cs"/>
                <a:hlinkClick r:id="rId5"/>
              </a:rPr>
              <a:t>https://www.arch.cam.ac.uk/news/must-farm-volumes</a:t>
            </a:r>
            <a:endParaRPr lang="en-GB" sz="1200" kern="1200" dirty="0">
              <a:solidFill>
                <a:schemeClr val="tx1"/>
              </a:solidFill>
              <a:effectLst/>
              <a:latin typeface="+mn-lt"/>
              <a:ea typeface="+mn-ea"/>
              <a:cs typeface="+mn-cs"/>
            </a:endParaRPr>
          </a:p>
          <a:p>
            <a:r>
              <a:rPr lang="en-GB" sz="1200" u="sng" kern="1200" dirty="0">
                <a:solidFill>
                  <a:schemeClr val="tx1"/>
                </a:solidFill>
                <a:effectLst/>
                <a:latin typeface="+mn-lt"/>
                <a:ea typeface="+mn-ea"/>
                <a:cs typeface="+mn-cs"/>
                <a:hlinkClick r:id="rId6"/>
              </a:rPr>
              <a:t>https://www.forterra.co.uk/forterra-funding-uncovers-remarkable-bronze-age-settlement/</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15</a:t>
            </a:fld>
            <a:endParaRPr lang="en-US"/>
          </a:p>
        </p:txBody>
      </p:sp>
    </p:spTree>
    <p:extLst>
      <p:ext uri="{BB962C8B-B14F-4D97-AF65-F5344CB8AC3E}">
        <p14:creationId xmlns:p14="http://schemas.microsoft.com/office/powerpoint/2010/main" val="4510584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Images ©CAU</a:t>
            </a:r>
          </a:p>
          <a:p>
            <a:r>
              <a:rPr lang="en-GB" sz="1200" u="sng" kern="1200" dirty="0">
                <a:solidFill>
                  <a:schemeClr val="tx1"/>
                </a:solidFill>
                <a:effectLst/>
                <a:latin typeface="+mn-lt"/>
                <a:ea typeface="+mn-ea"/>
                <a:cs typeface="+mn-cs"/>
                <a:hlinkClick r:id="rId3"/>
              </a:rPr>
              <a:t>https://www.mustfarm.com/progress/site-diary-25-wooden-objects/</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16</a:t>
            </a:fld>
            <a:endParaRPr lang="en-US"/>
          </a:p>
        </p:txBody>
      </p:sp>
    </p:spTree>
    <p:extLst>
      <p:ext uri="{BB962C8B-B14F-4D97-AF65-F5344CB8AC3E}">
        <p14:creationId xmlns:p14="http://schemas.microsoft.com/office/powerpoint/2010/main" val="21395036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Images ©CAU</a:t>
            </a:r>
          </a:p>
          <a:p>
            <a:r>
              <a:rPr lang="en-GB" sz="1200" u="sng" kern="1200" dirty="0">
                <a:solidFill>
                  <a:schemeClr val="tx1"/>
                </a:solidFill>
                <a:effectLst/>
                <a:latin typeface="+mn-lt"/>
                <a:ea typeface="+mn-ea"/>
                <a:cs typeface="+mn-cs"/>
                <a:hlinkClick r:id="rId3"/>
              </a:rPr>
              <a:t>https://www.mustfarm.com/post-dig/post-ex-diary-17-stable-isotope-analyses-and-must-farm/</a:t>
            </a:r>
            <a:endParaRPr lang="en-GB" sz="1200" kern="1200" dirty="0">
              <a:solidFill>
                <a:schemeClr val="tx1"/>
              </a:solidFill>
              <a:effectLst/>
              <a:latin typeface="+mn-lt"/>
              <a:ea typeface="+mn-ea"/>
              <a:cs typeface="+mn-cs"/>
            </a:endParaRPr>
          </a:p>
          <a:p>
            <a:r>
              <a:rPr lang="en-GB" sz="1200" u="sng" kern="1200" dirty="0">
                <a:solidFill>
                  <a:schemeClr val="tx1"/>
                </a:solidFill>
                <a:effectLst/>
                <a:latin typeface="+mn-lt"/>
                <a:ea typeface="+mn-ea"/>
                <a:cs typeface="+mn-cs"/>
                <a:hlinkClick r:id="rId4"/>
              </a:rPr>
              <a:t>https://www.mustfarm.com/progress/site-diary-35-the-must-farm-menu/</a:t>
            </a:r>
            <a:endParaRPr lang="en-GB" sz="1200" kern="1200" dirty="0">
              <a:solidFill>
                <a:schemeClr val="tx1"/>
              </a:solidFill>
              <a:effectLst/>
              <a:latin typeface="+mn-lt"/>
              <a:ea typeface="+mn-ea"/>
              <a:cs typeface="+mn-cs"/>
            </a:endParaRPr>
          </a:p>
          <a:p>
            <a:r>
              <a:rPr lang="en-GB" sz="1200" u="sng" kern="1200" dirty="0">
                <a:solidFill>
                  <a:schemeClr val="tx1"/>
                </a:solidFill>
                <a:effectLst/>
                <a:latin typeface="+mn-lt"/>
                <a:ea typeface="+mn-ea"/>
                <a:cs typeface="+mn-cs"/>
                <a:hlinkClick r:id="rId5"/>
              </a:rPr>
              <a:t>https://www.mustfarm.com/progress/site-diary-38-announcing-our-finds/</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17</a:t>
            </a:fld>
            <a:endParaRPr lang="en-US"/>
          </a:p>
        </p:txBody>
      </p:sp>
    </p:spTree>
    <p:extLst>
      <p:ext uri="{BB962C8B-B14F-4D97-AF65-F5344CB8AC3E}">
        <p14:creationId xmlns:p14="http://schemas.microsoft.com/office/powerpoint/2010/main" val="39324296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Images ©CAU</a:t>
            </a:r>
          </a:p>
          <a:p>
            <a:r>
              <a:rPr lang="en-GB" sz="1200" u="sng" kern="1200" dirty="0">
                <a:solidFill>
                  <a:schemeClr val="tx1"/>
                </a:solidFill>
                <a:effectLst/>
                <a:latin typeface="+mn-lt"/>
                <a:ea typeface="+mn-ea"/>
                <a:cs typeface="+mn-cs"/>
                <a:hlinkClick r:id="rId3"/>
              </a:rPr>
              <a:t>https://www.mustfarm.com/progress/site-diary-6-textiles/</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18</a:t>
            </a:fld>
            <a:endParaRPr lang="en-US"/>
          </a:p>
        </p:txBody>
      </p:sp>
    </p:spTree>
    <p:extLst>
      <p:ext uri="{BB962C8B-B14F-4D97-AF65-F5344CB8AC3E}">
        <p14:creationId xmlns:p14="http://schemas.microsoft.com/office/powerpoint/2010/main" val="36938343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Images ©CAU</a:t>
            </a:r>
          </a:p>
          <a:p>
            <a:r>
              <a:rPr lang="en-GB" sz="1200" u="sng" kern="1200" dirty="0">
                <a:solidFill>
                  <a:schemeClr val="tx1"/>
                </a:solidFill>
                <a:effectLst/>
                <a:latin typeface="+mn-lt"/>
                <a:ea typeface="+mn-ea"/>
                <a:cs typeface="+mn-cs"/>
                <a:hlinkClick r:id="rId3"/>
              </a:rPr>
              <a:t>https://www.facebook.com/cambridgearchaeologicalunit/posts/occasionally-we-find-archaeology-that-is-hard-to-comprehend-when-we-first-starte/903536206423733/</a:t>
            </a:r>
            <a:endParaRPr lang="en-GB" sz="1200" kern="1200" dirty="0">
              <a:solidFill>
                <a:schemeClr val="tx1"/>
              </a:solidFill>
              <a:effectLst/>
              <a:latin typeface="+mn-lt"/>
              <a:ea typeface="+mn-ea"/>
              <a:cs typeface="+mn-cs"/>
            </a:endParaRPr>
          </a:p>
          <a:p>
            <a:r>
              <a:rPr lang="en-GB" sz="1200" u="sng" kern="1200" dirty="0">
                <a:solidFill>
                  <a:schemeClr val="tx1"/>
                </a:solidFill>
                <a:effectLst/>
                <a:latin typeface="+mn-lt"/>
                <a:ea typeface="+mn-ea"/>
                <a:cs typeface="+mn-cs"/>
                <a:hlinkClick r:id="rId4"/>
              </a:rPr>
              <a:t>https://www.mustfarm.com/1041/remains-of-a-necklace/</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19</a:t>
            </a:fld>
            <a:endParaRPr lang="en-US"/>
          </a:p>
        </p:txBody>
      </p:sp>
    </p:spTree>
    <p:extLst>
      <p:ext uri="{BB962C8B-B14F-4D97-AF65-F5344CB8AC3E}">
        <p14:creationId xmlns:p14="http://schemas.microsoft.com/office/powerpoint/2010/main" val="13088369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Images </a:t>
            </a:r>
            <a:r>
              <a:rPr lang="en-GB" sz="1200" kern="1200" dirty="0">
                <a:solidFill>
                  <a:schemeClr val="tx1"/>
                </a:solidFill>
                <a:effectLst/>
                <a:latin typeface="+mn-lt"/>
                <a:ea typeface="+mn-ea"/>
                <a:cs typeface="+mn-cs"/>
              </a:rPr>
              <a:t>©CAU</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20</a:t>
            </a:fld>
            <a:endParaRPr lang="en-US"/>
          </a:p>
        </p:txBody>
      </p:sp>
    </p:spTree>
    <p:extLst>
      <p:ext uri="{BB962C8B-B14F-4D97-AF65-F5344CB8AC3E}">
        <p14:creationId xmlns:p14="http://schemas.microsoft.com/office/powerpoint/2010/main" val="14073452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Images </a:t>
            </a:r>
            <a:r>
              <a:rPr lang="en-GB" sz="1200" kern="1200" dirty="0">
                <a:solidFill>
                  <a:schemeClr val="tx1"/>
                </a:solidFill>
                <a:effectLst/>
                <a:latin typeface="+mn-lt"/>
                <a:ea typeface="+mn-ea"/>
                <a:cs typeface="+mn-cs"/>
              </a:rPr>
              <a:t>©CAU</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21</a:t>
            </a:fld>
            <a:endParaRPr lang="en-US"/>
          </a:p>
        </p:txBody>
      </p:sp>
    </p:spTree>
    <p:extLst>
      <p:ext uri="{BB962C8B-B14F-4D97-AF65-F5344CB8AC3E}">
        <p14:creationId xmlns:p14="http://schemas.microsoft.com/office/powerpoint/2010/main" val="15446729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u="sng" kern="1200" dirty="0">
                <a:solidFill>
                  <a:schemeClr val="tx1"/>
                </a:solidFill>
                <a:effectLst/>
                <a:latin typeface="+mn-lt"/>
                <a:ea typeface="+mn-ea"/>
                <a:cs typeface="+mn-cs"/>
                <a:hlinkClick r:id="rId3"/>
              </a:rPr>
              <a:t>https://vimeo.com/1045048298</a:t>
            </a:r>
            <a:endParaRPr lang="en-GB" sz="1200" u="sng" kern="1200" dirty="0">
              <a:solidFill>
                <a:schemeClr val="tx1"/>
              </a:solidFill>
              <a:effectLst/>
              <a:latin typeface="+mn-lt"/>
              <a:ea typeface="+mn-ea"/>
              <a:cs typeface="+mn-cs"/>
            </a:endParaRPr>
          </a:p>
          <a:p>
            <a:endParaRPr lang="en-GB" sz="1200" u="sng"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Duration 2.06 mins</a:t>
            </a:r>
          </a:p>
          <a:p>
            <a:r>
              <a:rPr lang="en-GB" sz="1200" kern="1200" dirty="0">
                <a:solidFill>
                  <a:schemeClr val="tx1"/>
                </a:solidFill>
                <a:effectLst/>
                <a:latin typeface="+mn-lt"/>
                <a:ea typeface="+mn-ea"/>
                <a:cs typeface="+mn-cs"/>
              </a:rPr>
              <a:t>See Teacher Pack for transcription</a:t>
            </a:r>
          </a:p>
        </p:txBody>
      </p:sp>
      <p:sp>
        <p:nvSpPr>
          <p:cNvPr id="4" name="Slide Number Placeholder 3"/>
          <p:cNvSpPr>
            <a:spLocks noGrp="1"/>
          </p:cNvSpPr>
          <p:nvPr>
            <p:ph type="sldNum" sz="quarter" idx="5"/>
          </p:nvPr>
        </p:nvSpPr>
        <p:spPr/>
        <p:txBody>
          <a:bodyPr/>
          <a:lstStyle/>
          <a:p>
            <a:fld id="{1AFFFB68-4C17-3C4E-8F1F-E2E74032E6C9}" type="slidenum">
              <a:rPr lang="en-US" smtClean="0"/>
              <a:t>4</a:t>
            </a:fld>
            <a:endParaRPr lang="en-US"/>
          </a:p>
        </p:txBody>
      </p:sp>
    </p:spTree>
    <p:extLst>
      <p:ext uri="{BB962C8B-B14F-4D97-AF65-F5344CB8AC3E}">
        <p14:creationId xmlns:p14="http://schemas.microsoft.com/office/powerpoint/2010/main" val="2957850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effectLst/>
                <a:latin typeface="+mn-lt"/>
                <a:ea typeface="+mn-ea"/>
                <a:cs typeface="+mn-cs"/>
                <a:hlinkClick r:id="rId3"/>
              </a:rPr>
              <a:t>https://vimeo.com/1045053069</a:t>
            </a:r>
            <a:endParaRPr lang="en-GB" sz="1200" kern="1200" dirty="0">
              <a:solidFill>
                <a:schemeClr val="tx1"/>
              </a:solidFill>
              <a:effectLst/>
              <a:latin typeface="+mn-lt"/>
              <a:ea typeface="+mn-ea"/>
              <a:cs typeface="+mn-cs"/>
            </a:endParaRPr>
          </a:p>
          <a:p>
            <a:endParaRPr lang="en-GB" dirty="0"/>
          </a:p>
          <a:p>
            <a:r>
              <a:rPr lang="en-GB" sz="1200" kern="1200" dirty="0">
                <a:solidFill>
                  <a:schemeClr val="tx1"/>
                </a:solidFill>
                <a:effectLst/>
                <a:latin typeface="+mn-lt"/>
                <a:ea typeface="+mn-ea"/>
                <a:cs typeface="+mn-cs"/>
              </a:rPr>
              <a:t>Duration 8.20 mins</a:t>
            </a:r>
          </a:p>
          <a:p>
            <a:r>
              <a:rPr lang="en-GB" sz="1200" kern="1200" dirty="0">
                <a:solidFill>
                  <a:schemeClr val="tx1"/>
                </a:solidFill>
                <a:effectLst/>
                <a:latin typeface="+mn-lt"/>
                <a:ea typeface="+mn-ea"/>
                <a:cs typeface="+mn-cs"/>
              </a:rPr>
              <a:t>See Teacher Pack for transcription</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5</a:t>
            </a:fld>
            <a:endParaRPr lang="en-US"/>
          </a:p>
        </p:txBody>
      </p:sp>
    </p:spTree>
    <p:extLst>
      <p:ext uri="{BB962C8B-B14F-4D97-AF65-F5344CB8AC3E}">
        <p14:creationId xmlns:p14="http://schemas.microsoft.com/office/powerpoint/2010/main" val="4824017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sz="1200" kern="1200" dirty="0">
                <a:solidFill>
                  <a:schemeClr val="tx1"/>
                </a:solidFill>
                <a:effectLst/>
                <a:latin typeface="+mn-lt"/>
                <a:ea typeface="+mn-ea"/>
                <a:cs typeface="+mn-cs"/>
              </a:rPr>
              <a:t>©CAU</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6</a:t>
            </a:fld>
            <a:endParaRPr lang="en-US"/>
          </a:p>
        </p:txBody>
      </p:sp>
    </p:spTree>
    <p:extLst>
      <p:ext uri="{BB962C8B-B14F-4D97-AF65-F5344CB8AC3E}">
        <p14:creationId xmlns:p14="http://schemas.microsoft.com/office/powerpoint/2010/main" val="38311507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Image ©CAU</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7</a:t>
            </a:fld>
            <a:endParaRPr lang="en-US"/>
          </a:p>
        </p:txBody>
      </p:sp>
    </p:spTree>
    <p:extLst>
      <p:ext uri="{BB962C8B-B14F-4D97-AF65-F5344CB8AC3E}">
        <p14:creationId xmlns:p14="http://schemas.microsoft.com/office/powerpoint/2010/main" val="29085695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Pottery Image: Collection of pottery vessels: ©Microsoft 365 Stock Image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Metal Image: metal chain links: ©Microsoft 365 Stock Image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Flint Image: Flint Arrowhead ©Historic England </a:t>
            </a:r>
            <a:r>
              <a:rPr lang="en-GB" sz="1200" u="sng" kern="1200" dirty="0">
                <a:solidFill>
                  <a:schemeClr val="tx1"/>
                </a:solidFill>
                <a:effectLst/>
                <a:latin typeface="+mn-lt"/>
                <a:ea typeface="+mn-ea"/>
                <a:cs typeface="+mn-cs"/>
                <a:hlinkClick r:id="rId3"/>
              </a:rPr>
              <a:t>https://historicengland.org.uk/images-books/photos/item/DP348483</a:t>
            </a:r>
            <a:endParaRPr lang="en-GB" sz="1200" kern="1200" dirty="0">
              <a:solidFill>
                <a:schemeClr val="tx1"/>
              </a:solidFill>
              <a:effectLst/>
              <a:latin typeface="+mn-lt"/>
              <a:ea typeface="+mn-ea"/>
              <a:cs typeface="+mn-cs"/>
            </a:endParaRPr>
          </a:p>
          <a:p>
            <a:r>
              <a:rPr lang="en-GB" dirty="0"/>
              <a:t>Bones Image: collection of animal bones ©Historic England </a:t>
            </a:r>
            <a:r>
              <a:rPr lang="en-GB" sz="1200" u="sng" kern="1200" dirty="0">
                <a:solidFill>
                  <a:schemeClr val="tx1"/>
                </a:solidFill>
                <a:effectLst/>
                <a:latin typeface="+mn-lt"/>
                <a:ea typeface="+mn-ea"/>
                <a:cs typeface="+mn-cs"/>
                <a:hlinkClick r:id="rId4"/>
              </a:rPr>
              <a:t>https://historicengland.org.uk/images-books/photos/item/DP439889</a:t>
            </a:r>
            <a:endParaRPr lang="en-GB" sz="1200" u="sng"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effectLst/>
                <a:latin typeface="+mn-lt"/>
                <a:ea typeface="+mn-ea"/>
                <a:cs typeface="+mn-cs"/>
              </a:rPr>
              <a:t>Wood Image: Wooden spoons of various shapes and sizes laid on wood table </a:t>
            </a:r>
            <a:r>
              <a:rPr lang="en-GB" dirty="0"/>
              <a:t>©Microsoft 365 Stock Image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Food Image: 4 image group Bread, fruit and vegetables, eggs, meat </a:t>
            </a:r>
            <a:r>
              <a:rPr lang="en-GB" dirty="0"/>
              <a:t>©Microsoft 365 Stock Image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Fabric Image: A person (cropped holding folds of fabric </a:t>
            </a:r>
            <a:r>
              <a:rPr lang="en-GB" dirty="0"/>
              <a:t>©Microsoft 365 Stock Image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Leather Image: A young person cropped wearing a pair of leather boots ©Microsoft 365 Stock Image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9</a:t>
            </a:fld>
            <a:endParaRPr lang="en-US"/>
          </a:p>
        </p:txBody>
      </p:sp>
    </p:spTree>
    <p:extLst>
      <p:ext uri="{BB962C8B-B14F-4D97-AF65-F5344CB8AC3E}">
        <p14:creationId xmlns:p14="http://schemas.microsoft.com/office/powerpoint/2010/main" val="27495165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B9F205-CF3A-D7AD-B27B-76635FC16A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FCC19A-FE1C-CCA8-4747-AEC35E6523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86ACB1-2843-5D5F-F219-B28AA5B4A841}"/>
              </a:ext>
            </a:extLst>
          </p:cNvPr>
          <p:cNvSpPr>
            <a:spLocks noGrp="1"/>
          </p:cNvSpPr>
          <p:nvPr>
            <p:ph type="body" idx="1"/>
          </p:nvPr>
        </p:nvSpPr>
        <p:spPr/>
        <p:txBody>
          <a:bodyPr/>
          <a:lstStyle/>
          <a:p>
            <a:r>
              <a:rPr lang="en-GB" dirty="0"/>
              <a:t>Pottery Image: Collection of pottery vessels: ©Microsoft 365 Stock Image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Metal Image: metal chain links: ©Microsoft 365 Stock Image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Flint Image: Flint Arrowhead ©Historic England </a:t>
            </a:r>
            <a:r>
              <a:rPr lang="en-GB" sz="1200" u="sng" kern="1200" dirty="0">
                <a:solidFill>
                  <a:schemeClr val="tx1"/>
                </a:solidFill>
                <a:effectLst/>
                <a:latin typeface="+mn-lt"/>
                <a:ea typeface="+mn-ea"/>
                <a:cs typeface="+mn-cs"/>
                <a:hlinkClick r:id="rId3"/>
              </a:rPr>
              <a:t>https://historicengland.org.uk/images-books/photos/item/DP348483</a:t>
            </a:r>
            <a:endParaRPr lang="en-GB" sz="1200" kern="1200" dirty="0">
              <a:solidFill>
                <a:schemeClr val="tx1"/>
              </a:solidFill>
              <a:effectLst/>
              <a:latin typeface="+mn-lt"/>
              <a:ea typeface="+mn-ea"/>
              <a:cs typeface="+mn-cs"/>
            </a:endParaRPr>
          </a:p>
          <a:p>
            <a:r>
              <a:rPr lang="en-GB" dirty="0"/>
              <a:t>Bones Image: collection of animal bones ©Historic England </a:t>
            </a:r>
            <a:r>
              <a:rPr lang="en-GB" sz="1200" u="sng" kern="1200" dirty="0">
                <a:solidFill>
                  <a:schemeClr val="tx1"/>
                </a:solidFill>
                <a:effectLst/>
                <a:latin typeface="+mn-lt"/>
                <a:ea typeface="+mn-ea"/>
                <a:cs typeface="+mn-cs"/>
                <a:hlinkClick r:id="rId4"/>
              </a:rPr>
              <a:t>https://historicengland.org.uk/images-books/photos/item/DP439889</a:t>
            </a:r>
            <a:endParaRPr lang="en-GB" sz="1200" u="sng"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effectLst/>
                <a:latin typeface="+mn-lt"/>
                <a:ea typeface="+mn-ea"/>
                <a:cs typeface="+mn-cs"/>
              </a:rPr>
              <a:t>Wood Image: Wooden spoons of various shapes and sizes laid on wood table </a:t>
            </a:r>
            <a:r>
              <a:rPr lang="en-GB" dirty="0"/>
              <a:t>©Microsoft 365 Stock Image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Food Image: 4 image group Bread, fruit and vegetables, eggs, meat </a:t>
            </a:r>
            <a:r>
              <a:rPr lang="en-GB" dirty="0"/>
              <a:t>©Microsoft 365 Stock Image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Fabric Image: A person (cropped holding folds of fabric </a:t>
            </a:r>
            <a:r>
              <a:rPr lang="en-GB" dirty="0"/>
              <a:t>©Microsoft 365 Stock Image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Leather Image: A young person cropped wearing a pair of leather boots ©Microsoft 365 Stock Image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GB" dirty="0"/>
          </a:p>
        </p:txBody>
      </p:sp>
      <p:sp>
        <p:nvSpPr>
          <p:cNvPr id="4" name="Slide Number Placeholder 3">
            <a:extLst>
              <a:ext uri="{FF2B5EF4-FFF2-40B4-BE49-F238E27FC236}">
                <a16:creationId xmlns:a16="http://schemas.microsoft.com/office/drawing/2014/main" id="{84486796-5380-4CFA-FE30-CC09C57431FF}"/>
              </a:ext>
            </a:extLst>
          </p:cNvPr>
          <p:cNvSpPr>
            <a:spLocks noGrp="1"/>
          </p:cNvSpPr>
          <p:nvPr>
            <p:ph type="sldNum" sz="quarter" idx="5"/>
          </p:nvPr>
        </p:nvSpPr>
        <p:spPr/>
        <p:txBody>
          <a:bodyPr/>
          <a:lstStyle/>
          <a:p>
            <a:fld id="{1AFFFB68-4C17-3C4E-8F1F-E2E74032E6C9}" type="slidenum">
              <a:rPr lang="en-US" smtClean="0"/>
              <a:t>10</a:t>
            </a:fld>
            <a:endParaRPr lang="en-US"/>
          </a:p>
        </p:txBody>
      </p:sp>
    </p:spTree>
    <p:extLst>
      <p:ext uri="{BB962C8B-B14F-4D97-AF65-F5344CB8AC3E}">
        <p14:creationId xmlns:p14="http://schemas.microsoft.com/office/powerpoint/2010/main" val="18317793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11</a:t>
            </a:fld>
            <a:endParaRPr lang="en-US"/>
          </a:p>
        </p:txBody>
      </p:sp>
    </p:spTree>
    <p:extLst>
      <p:ext uri="{BB962C8B-B14F-4D97-AF65-F5344CB8AC3E}">
        <p14:creationId xmlns:p14="http://schemas.microsoft.com/office/powerpoint/2010/main" val="25643533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Pottery Image: Collection of pottery vessels: ©Microsoft 365 Stock Image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Metal Image: metal chain links: ©Microsoft 365 Stock Image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Flint Image: Flint Arrowhead ©Historic England </a:t>
            </a:r>
            <a:r>
              <a:rPr lang="en-GB" sz="1200" u="sng" kern="1200" dirty="0">
                <a:solidFill>
                  <a:schemeClr val="tx1"/>
                </a:solidFill>
                <a:effectLst/>
                <a:latin typeface="+mn-lt"/>
                <a:ea typeface="+mn-ea"/>
                <a:cs typeface="+mn-cs"/>
                <a:hlinkClick r:id="rId3"/>
              </a:rPr>
              <a:t>https://historicengland.org.uk/images-books/photos/item/DP348483</a:t>
            </a:r>
            <a:endParaRPr lang="en-GB" sz="1200" kern="1200" dirty="0">
              <a:solidFill>
                <a:schemeClr val="tx1"/>
              </a:solidFill>
              <a:effectLst/>
              <a:latin typeface="+mn-lt"/>
              <a:ea typeface="+mn-ea"/>
              <a:cs typeface="+mn-cs"/>
            </a:endParaRPr>
          </a:p>
          <a:p>
            <a:r>
              <a:rPr lang="en-GB" dirty="0"/>
              <a:t>Bones Image: collection of animal bones ©Historic England </a:t>
            </a:r>
            <a:r>
              <a:rPr lang="en-GB" sz="1200" u="sng" kern="1200" dirty="0">
                <a:solidFill>
                  <a:schemeClr val="tx1"/>
                </a:solidFill>
                <a:effectLst/>
                <a:latin typeface="+mn-lt"/>
                <a:ea typeface="+mn-ea"/>
                <a:cs typeface="+mn-cs"/>
                <a:hlinkClick r:id="rId4"/>
              </a:rPr>
              <a:t>https://historicengland.org.uk/images-books/photos/item/DP439889</a:t>
            </a:r>
            <a:endParaRPr lang="en-GB" sz="1200" u="sng"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effectLst/>
                <a:latin typeface="+mn-lt"/>
                <a:ea typeface="+mn-ea"/>
                <a:cs typeface="+mn-cs"/>
              </a:rPr>
              <a:t>Wood Image: Wooden spoons of various shapes and sizes laid on wood table </a:t>
            </a:r>
            <a:r>
              <a:rPr lang="en-GB" dirty="0"/>
              <a:t>©Microsoft 365 Stock Image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Food Image: 4 image group Bread, fruit and vegetables, eggs, meat </a:t>
            </a:r>
            <a:r>
              <a:rPr lang="en-GB" dirty="0"/>
              <a:t>©Microsoft 365 Stock Image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Fabric Image: A person (cropped holding folds of fabric </a:t>
            </a:r>
            <a:r>
              <a:rPr lang="en-GB" dirty="0"/>
              <a:t>©Microsoft 365 Stock Image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Leather Image: A young person cropped wearing a pair of leather boots ©Microsoft 365 Stock Image</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12</a:t>
            </a:fld>
            <a:endParaRPr lang="en-US"/>
          </a:p>
        </p:txBody>
      </p:sp>
    </p:spTree>
    <p:extLst>
      <p:ext uri="{BB962C8B-B14F-4D97-AF65-F5344CB8AC3E}">
        <p14:creationId xmlns:p14="http://schemas.microsoft.com/office/powerpoint/2010/main" val="188548576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8.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2.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2.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Front Cover - Single Image">
    <p:spTree>
      <p:nvGrpSpPr>
        <p:cNvPr id="1" name=""/>
        <p:cNvGrpSpPr/>
        <p:nvPr/>
      </p:nvGrpSpPr>
      <p:grpSpPr>
        <a:xfrm>
          <a:off x="0" y="0"/>
          <a:ext cx="0" cy="0"/>
          <a:chOff x="0" y="0"/>
          <a:chExt cx="0" cy="0"/>
        </a:xfrm>
      </p:grpSpPr>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a:solidFill>
            <a:srgbClr val="BBEBA0"/>
          </a:solidFill>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grpFill/>
          </p:spPr>
          <p:txBody>
            <a:bodyPr/>
            <a:lstStyle/>
            <a:p>
              <a:endParaRPr lang="en-US" dirty="0"/>
            </a:p>
          </p:txBody>
        </p:sp>
      </p:grpSp>
      <p:sp>
        <p:nvSpPr>
          <p:cNvPr id="10" name="TextBox 9">
            <a:extLst>
              <a:ext uri="{FF2B5EF4-FFF2-40B4-BE49-F238E27FC236}">
                <a16:creationId xmlns:a16="http://schemas.microsoft.com/office/drawing/2014/main" id="{69E87A62-87CE-37A0-C03A-E79436DB79B7}"/>
              </a:ext>
            </a:extLst>
          </p:cNvPr>
          <p:cNvSpPr txBox="1"/>
          <p:nvPr userDrawn="1"/>
        </p:nvSpPr>
        <p:spPr>
          <a:xfrm>
            <a:off x="343407" y="1693087"/>
            <a:ext cx="3857005" cy="707886"/>
          </a:xfrm>
          <a:prstGeom prst="rect">
            <a:avLst/>
          </a:prstGeom>
          <a:noFill/>
        </p:spPr>
        <p:txBody>
          <a:bodyPr wrap="square" lIns="0" rIns="90000" rtlCol="0">
            <a:spAutoFit/>
          </a:bodyPr>
          <a:lstStyle/>
          <a:p>
            <a:r>
              <a:rPr lang="en-US" sz="4000" b="1" i="0" baseline="0" dirty="0">
                <a:latin typeface="Arial" panose="020B0604020202020204" pitchFamily="34" charset="0"/>
              </a:rPr>
              <a:t>Education</a:t>
            </a:r>
          </a:p>
        </p:txBody>
      </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dirty="0"/>
          </a:p>
        </p:txBody>
      </p:sp>
      <p:pic>
        <p:nvPicPr>
          <p:cNvPr id="5" name="Picture 4" descr="A black background with a black square&#10;&#10;AI-generated content may be incorrect.">
            <a:extLst>
              <a:ext uri="{FF2B5EF4-FFF2-40B4-BE49-F238E27FC236}">
                <a16:creationId xmlns:a16="http://schemas.microsoft.com/office/drawing/2014/main" id="{9FA119A7-2D46-F6BE-F2EF-F213BF22975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9149" y="485985"/>
            <a:ext cx="1980733" cy="921271"/>
          </a:xfrm>
          <a:prstGeom prst="rect">
            <a:avLst/>
          </a:prstGeom>
        </p:spPr>
      </p:pic>
    </p:spTree>
    <p:extLst>
      <p:ext uri="{BB962C8B-B14F-4D97-AF65-F5344CB8AC3E}">
        <p14:creationId xmlns:p14="http://schemas.microsoft.com/office/powerpoint/2010/main" val="10798977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7" name="Picture 5">
            <a:extLst>
              <a:ext uri="{FF2B5EF4-FFF2-40B4-BE49-F238E27FC236}">
                <a16:creationId xmlns:a16="http://schemas.microsoft.com/office/drawing/2014/main" id="{B7BB9657-BC72-7070-9EFC-2C2344D5FE75}"/>
              </a:ext>
              <a:ext uri="{C183D7F6-B498-43B3-948B-1728B52AA6E4}">
                <adec:decorative xmlns:adec="http://schemas.microsoft.com/office/drawing/2017/decorative" val="1"/>
              </a:ext>
            </a:extLst>
          </p:cNvPr>
          <p:cNvSpPr/>
          <p:nvPr userDrawn="1"/>
        </p:nvSpPr>
        <p:spPr>
          <a:xfrm>
            <a:off x="78581" y="1205909"/>
            <a:ext cx="5836444" cy="533776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BBEBA0"/>
          </a:solidFill>
          <a:ln w="1544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4" name="Group 2">
            <a:extLst>
              <a:ext uri="{FF2B5EF4-FFF2-40B4-BE49-F238E27FC236}">
                <a16:creationId xmlns:a16="http://schemas.microsoft.com/office/drawing/2014/main" id="{61411962-3956-D696-848F-BA7C513EFB1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8" name="Freeform 3">
              <a:extLst>
                <a:ext uri="{FF2B5EF4-FFF2-40B4-BE49-F238E27FC236}">
                  <a16:creationId xmlns:a16="http://schemas.microsoft.com/office/drawing/2014/main" id="{8F566FB1-C51D-AFB9-A8FA-798151421F68}"/>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E142C482-3637-0380-2BF4-0EBBA3CA7A03}"/>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638818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BBEBA0">
              <a:alpha val="75000"/>
            </a:srgbClr>
          </a:solidFill>
          <a:ln w="2269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7" name="Group 2">
            <a:extLst>
              <a:ext uri="{FF2B5EF4-FFF2-40B4-BE49-F238E27FC236}">
                <a16:creationId xmlns:a16="http://schemas.microsoft.com/office/drawing/2014/main" id="{9D231B6F-0207-B4E6-7EFC-2FD85D553AC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8" name="Freeform 3">
              <a:extLst>
                <a:ext uri="{FF2B5EF4-FFF2-40B4-BE49-F238E27FC236}">
                  <a16:creationId xmlns:a16="http://schemas.microsoft.com/office/drawing/2014/main" id="{609CF6F6-8160-B80F-7645-3A9747E8670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55EB3331-8CBC-F8E3-17F2-B2A834697C0F}"/>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704715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BBEBA0">
              <a:alpha val="75000"/>
            </a:srgbClr>
          </a:solidFill>
          <a:ln w="2269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7" name="Group 2">
            <a:extLst>
              <a:ext uri="{FF2B5EF4-FFF2-40B4-BE49-F238E27FC236}">
                <a16:creationId xmlns:a16="http://schemas.microsoft.com/office/drawing/2014/main" id="{9D231B6F-0207-B4E6-7EFC-2FD85D553AC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8" name="Freeform 3">
              <a:extLst>
                <a:ext uri="{FF2B5EF4-FFF2-40B4-BE49-F238E27FC236}">
                  <a16:creationId xmlns:a16="http://schemas.microsoft.com/office/drawing/2014/main" id="{609CF6F6-8160-B80F-7645-3A9747E8670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55EB3331-8CBC-F8E3-17F2-B2A834697C0F}"/>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Whole Class Activity</a:t>
            </a:r>
          </a:p>
        </p:txBody>
      </p:sp>
    </p:spTree>
    <p:extLst>
      <p:ext uri="{BB962C8B-B14F-4D97-AF65-F5344CB8AC3E}">
        <p14:creationId xmlns:p14="http://schemas.microsoft.com/office/powerpoint/2010/main" val="18302246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BBEBA0">
              <a:alpha val="75000"/>
            </a:srgbClr>
          </a:solidFill>
          <a:ln w="2269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7" name="Group 2">
            <a:extLst>
              <a:ext uri="{FF2B5EF4-FFF2-40B4-BE49-F238E27FC236}">
                <a16:creationId xmlns:a16="http://schemas.microsoft.com/office/drawing/2014/main" id="{9D231B6F-0207-B4E6-7EFC-2FD85D553AC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8" name="Freeform 3">
              <a:extLst>
                <a:ext uri="{FF2B5EF4-FFF2-40B4-BE49-F238E27FC236}">
                  <a16:creationId xmlns:a16="http://schemas.microsoft.com/office/drawing/2014/main" id="{609CF6F6-8160-B80F-7645-3A9747E8670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55EB3331-8CBC-F8E3-17F2-B2A834697C0F}"/>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Extension Activity</a:t>
            </a:r>
          </a:p>
        </p:txBody>
      </p:sp>
    </p:spTree>
    <p:extLst>
      <p:ext uri="{BB962C8B-B14F-4D97-AF65-F5344CB8AC3E}">
        <p14:creationId xmlns:p14="http://schemas.microsoft.com/office/powerpoint/2010/main" val="12033773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Content-Pebble-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38651" y="5669571"/>
            <a:ext cx="3643313" cy="579437"/>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p>
            <a:r>
              <a:rPr lang="en-US" dirty="0"/>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1008217" y="5752121"/>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5213534" y="1065876"/>
            <a:ext cx="5905354" cy="518313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grpSp>
        <p:nvGrpSpPr>
          <p:cNvPr id="3" name="Group 2">
            <a:extLst>
              <a:ext uri="{FF2B5EF4-FFF2-40B4-BE49-F238E27FC236}">
                <a16:creationId xmlns:a16="http://schemas.microsoft.com/office/drawing/2014/main" id="{0503B040-1762-EED1-1DC4-312810611D3B}"/>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273B2B6A-C5EE-4C70-6F4C-DCD25916391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F93F2869-0204-4F99-45CD-EBC0CFD46F35}"/>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7823935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Content-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 uri="{C183D7F6-B498-43B3-948B-1728B52AA6E4}">
                <adec:decorative xmlns:adec="http://schemas.microsoft.com/office/drawing/2017/decorative" val="0"/>
              </a:ext>
            </a:extLst>
          </p:cNvPr>
          <p:cNvSpPr>
            <a:spLocks noGrp="1"/>
          </p:cNvSpPr>
          <p:nvPr>
            <p:ph type="title"/>
          </p:nvPr>
        </p:nvSpPr>
        <p:spPr>
          <a:xfrm>
            <a:off x="357187" y="365126"/>
            <a:ext cx="10996613" cy="710288"/>
          </a:xfrm>
          <a:prstGeom prst="rect">
            <a:avLst/>
          </a:prstGeom>
          <a:noFill/>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2"/>
            <a:ext cx="5905354" cy="438378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6583284" y="1075414"/>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078120" y="5589969"/>
            <a:ext cx="3643313" cy="579437"/>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7347686" y="5672519"/>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6" name="Group 2">
            <a:extLst>
              <a:ext uri="{FF2B5EF4-FFF2-40B4-BE49-F238E27FC236}">
                <a16:creationId xmlns:a16="http://schemas.microsoft.com/office/drawing/2014/main" id="{930154C0-CE23-B266-B4D5-7062B5CC160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7" name="Freeform 3">
              <a:extLst>
                <a:ext uri="{FF2B5EF4-FFF2-40B4-BE49-F238E27FC236}">
                  <a16:creationId xmlns:a16="http://schemas.microsoft.com/office/drawing/2014/main" id="{FFB0111E-893D-1FEE-76E1-8B9D971F8E54}"/>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solidFill>
                  <a:schemeClr val="tx1"/>
                </a:solidFill>
              </a:endParaRPr>
            </a:p>
          </p:txBody>
        </p:sp>
      </p:grpSp>
      <p:sp>
        <p:nvSpPr>
          <p:cNvPr id="9" name="TextBox 8">
            <a:extLst>
              <a:ext uri="{FF2B5EF4-FFF2-40B4-BE49-F238E27FC236}">
                <a16:creationId xmlns:a16="http://schemas.microsoft.com/office/drawing/2014/main" id="{5C313C51-2B40-6279-B57F-288FE344E38E}"/>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4919495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Content-2-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6819952"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1"/>
            <a:ext cx="5905354" cy="5308613"/>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Picture Placeholder 43">
            <a:extLst>
              <a:ext uri="{FF2B5EF4-FFF2-40B4-BE49-F238E27FC236}">
                <a16:creationId xmlns:a16="http://schemas.microsoft.com/office/drawing/2014/main" id="{119E02C8-E0FD-C021-53C9-50A98870C034}"/>
              </a:ext>
            </a:extLst>
          </p:cNvPr>
          <p:cNvSpPr>
            <a:spLocks noGrp="1"/>
          </p:cNvSpPr>
          <p:nvPr>
            <p:ph type="pic" sz="quarter" idx="13" hasCustomPrompt="1"/>
          </p:nvPr>
        </p:nvSpPr>
        <p:spPr>
          <a:xfrm>
            <a:off x="7152453" y="127931"/>
            <a:ext cx="4204166" cy="3070506"/>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10" name="Washi">
            <a:extLst>
              <a:ext uri="{FF2B5EF4-FFF2-40B4-BE49-F238E27FC236}">
                <a16:creationId xmlns:a16="http://schemas.microsoft.com/office/drawing/2014/main" id="{39C52D04-F408-5642-E06A-3FDED0B51852}"/>
              </a:ext>
              <a:ext uri="{C183D7F6-B498-43B3-948B-1728B52AA6E4}">
                <adec:decorative xmlns:adec="http://schemas.microsoft.com/office/drawing/2017/decorative" val="1"/>
              </a:ext>
            </a:extLst>
          </p:cNvPr>
          <p:cNvSpPr>
            <a:spLocks noGrp="1"/>
          </p:cNvSpPr>
          <p:nvPr>
            <p:ph type="pic" sz="quarter" idx="24" hasCustomPrompt="1"/>
          </p:nvPr>
        </p:nvSpPr>
        <p:spPr>
          <a:xfrm>
            <a:off x="7177139" y="2630017"/>
            <a:ext cx="2223218" cy="579437"/>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p>
            <a:r>
              <a:rPr lang="en-US"/>
              <a:t> </a:t>
            </a:r>
          </a:p>
        </p:txBody>
      </p:sp>
      <p:sp>
        <p:nvSpPr>
          <p:cNvPr id="14" name="Text Placeholder 41">
            <a:extLst>
              <a:ext uri="{FF2B5EF4-FFF2-40B4-BE49-F238E27FC236}">
                <a16:creationId xmlns:a16="http://schemas.microsoft.com/office/drawing/2014/main" id="{6E098A6C-30D9-2247-8DF2-5E5C9D8A4AA0}"/>
              </a:ext>
            </a:extLst>
          </p:cNvPr>
          <p:cNvSpPr>
            <a:spLocks noGrp="1"/>
          </p:cNvSpPr>
          <p:nvPr>
            <p:ph type="body" sz="quarter" idx="23"/>
          </p:nvPr>
        </p:nvSpPr>
        <p:spPr>
          <a:xfrm>
            <a:off x="7232224" y="2701550"/>
            <a:ext cx="2021945"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9" name="Picture Placeholder 47">
            <a:extLst>
              <a:ext uri="{FF2B5EF4-FFF2-40B4-BE49-F238E27FC236}">
                <a16:creationId xmlns:a16="http://schemas.microsoft.com/office/drawing/2014/main" id="{FFE1C230-603A-EEEC-B599-2DE9E313C8A2}"/>
              </a:ext>
            </a:extLst>
          </p:cNvPr>
          <p:cNvSpPr>
            <a:spLocks noGrp="1"/>
          </p:cNvSpPr>
          <p:nvPr>
            <p:ph type="pic" sz="quarter" idx="14" hasCustomPrompt="1"/>
          </p:nvPr>
        </p:nvSpPr>
        <p:spPr>
          <a:xfrm>
            <a:off x="6352998" y="3355905"/>
            <a:ext cx="4823228" cy="3374164"/>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5" name="Washi">
            <a:extLst>
              <a:ext uri="{FF2B5EF4-FFF2-40B4-BE49-F238E27FC236}">
                <a16:creationId xmlns:a16="http://schemas.microsoft.com/office/drawing/2014/main" id="{E3B1B4E7-928C-1AD7-05F2-BB41C3FEB1C2}"/>
              </a:ext>
              <a:ext uri="{C183D7F6-B498-43B3-948B-1728B52AA6E4}">
                <adec:decorative xmlns:adec="http://schemas.microsoft.com/office/drawing/2017/decorative" val="1"/>
              </a:ext>
            </a:extLst>
          </p:cNvPr>
          <p:cNvSpPr>
            <a:spLocks noGrp="1"/>
          </p:cNvSpPr>
          <p:nvPr>
            <p:ph type="pic" sz="quarter" idx="25" hasCustomPrompt="1"/>
          </p:nvPr>
        </p:nvSpPr>
        <p:spPr>
          <a:xfrm>
            <a:off x="9178952" y="6110222"/>
            <a:ext cx="2223218" cy="579437"/>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p>
            <a:r>
              <a:rPr lang="en-US"/>
              <a:t> </a:t>
            </a:r>
          </a:p>
        </p:txBody>
      </p:sp>
      <p:sp>
        <p:nvSpPr>
          <p:cNvPr id="17" name="Text Placeholder 41">
            <a:extLst>
              <a:ext uri="{FF2B5EF4-FFF2-40B4-BE49-F238E27FC236}">
                <a16:creationId xmlns:a16="http://schemas.microsoft.com/office/drawing/2014/main" id="{5B1AC22B-BC52-1F39-7611-60030CB14398}"/>
              </a:ext>
            </a:extLst>
          </p:cNvPr>
          <p:cNvSpPr>
            <a:spLocks noGrp="1"/>
          </p:cNvSpPr>
          <p:nvPr>
            <p:ph type="body" sz="quarter" idx="26"/>
          </p:nvPr>
        </p:nvSpPr>
        <p:spPr>
          <a:xfrm>
            <a:off x="9234037" y="6181755"/>
            <a:ext cx="2021945"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5C1445B4-CD16-6767-7330-FFA43F5E50B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4B7E7EB0-9694-1F3F-7AE3-263218AEC69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F327BDEE-44C2-F0E8-8180-C63F57963304}"/>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5489928"/>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Content-Polaroid-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4961834" cy="1099374"/>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8" y="1780413"/>
            <a:ext cx="5905354" cy="426647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13">
            <a:extLst>
              <a:ext uri="{FF2B5EF4-FFF2-40B4-BE49-F238E27FC236}">
                <a16:creationId xmlns:a16="http://schemas.microsoft.com/office/drawing/2014/main" id="{DBE7C6AD-9EF4-C8BD-F254-F9A43B87974C}"/>
              </a:ext>
              <a:ext uri="{C183D7F6-B498-43B3-948B-1728B52AA6E4}">
                <adec:decorative xmlns:adec="http://schemas.microsoft.com/office/drawing/2017/decorative" val="1"/>
              </a:ext>
            </a:extLst>
          </p:cNvPr>
          <p:cNvSpPr>
            <a:spLocks noGrp="1"/>
          </p:cNvSpPr>
          <p:nvPr>
            <p:ph type="pic" sz="quarter" idx="11" hasCustomPrompt="1"/>
          </p:nvPr>
        </p:nvSpPr>
        <p:spPr>
          <a:xfrm rot="20733588">
            <a:off x="5851663" y="42543"/>
            <a:ext cx="3533443" cy="3821993"/>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p>
            <a:r>
              <a:rPr lang="en-US"/>
              <a:t> </a:t>
            </a:r>
          </a:p>
        </p:txBody>
      </p:sp>
      <p:sp>
        <p:nvSpPr>
          <p:cNvPr id="3" name="Picture Placeholder 13">
            <a:extLst>
              <a:ext uri="{FF2B5EF4-FFF2-40B4-BE49-F238E27FC236}">
                <a16:creationId xmlns:a16="http://schemas.microsoft.com/office/drawing/2014/main" id="{AF10C154-B5F4-2AB9-E4DC-9B98B67E4EC8}"/>
              </a:ext>
            </a:extLst>
          </p:cNvPr>
          <p:cNvSpPr>
            <a:spLocks noGrp="1"/>
          </p:cNvSpPr>
          <p:nvPr>
            <p:ph type="pic" sz="quarter" idx="12"/>
          </p:nvPr>
        </p:nvSpPr>
        <p:spPr>
          <a:xfrm rot="20733588">
            <a:off x="6138793" y="244200"/>
            <a:ext cx="2945160" cy="2762675"/>
          </a:xfrm>
          <a:prstGeom prst="rect">
            <a:avLst/>
          </a:prstGeom>
        </p:spPr>
        <p:txBody>
          <a:bodyPr/>
          <a:lstStyle/>
          <a:p>
            <a:endParaRPr lang="en-US"/>
          </a:p>
        </p:txBody>
      </p:sp>
      <p:sp>
        <p:nvSpPr>
          <p:cNvPr id="13" name="Washi">
            <a:extLst>
              <a:ext uri="{FF2B5EF4-FFF2-40B4-BE49-F238E27FC236}">
                <a16:creationId xmlns:a16="http://schemas.microsoft.com/office/drawing/2014/main" id="{3D843452-DDC2-464B-128D-56EE03D75799}"/>
              </a:ext>
              <a:ext uri="{C183D7F6-B498-43B3-948B-1728B52AA6E4}">
                <adec:decorative xmlns:adec="http://schemas.microsoft.com/office/drawing/2017/decorative" val="1"/>
              </a:ext>
            </a:extLst>
          </p:cNvPr>
          <p:cNvSpPr>
            <a:spLocks noGrp="1"/>
          </p:cNvSpPr>
          <p:nvPr>
            <p:ph type="pic" sz="quarter" idx="26" hasCustomPrompt="1"/>
          </p:nvPr>
        </p:nvSpPr>
        <p:spPr>
          <a:xfrm>
            <a:off x="8897031" y="1148588"/>
            <a:ext cx="2836863" cy="631825"/>
          </a:xfrm>
          <a:prstGeom prst="rect">
            <a:avLst/>
          </a:prstGeom>
          <a:blipFill>
            <a:blip r:embed="rId3" cstate="screen">
              <a:extLst>
                <a:ext uri="{28A0092B-C50C-407E-A947-70E740481C1C}">
                  <a14:useLocalDpi xmlns:a14="http://schemas.microsoft.com/office/drawing/2010/main"/>
                </a:ext>
              </a:extLst>
            </a:blip>
            <a:stretch>
              <a:fillRect/>
            </a:stretch>
          </a:blipFill>
        </p:spPr>
        <p:txBody>
          <a:bodyPr/>
          <a:lstStyle/>
          <a:p>
            <a:r>
              <a:rPr lang="en-US" dirty="0"/>
              <a:t> </a:t>
            </a:r>
          </a:p>
        </p:txBody>
      </p:sp>
      <p:sp>
        <p:nvSpPr>
          <p:cNvPr id="6" name="Text Placeholder">
            <a:extLst>
              <a:ext uri="{FF2B5EF4-FFF2-40B4-BE49-F238E27FC236}">
                <a16:creationId xmlns:a16="http://schemas.microsoft.com/office/drawing/2014/main" id="{FD7BA617-E113-D9F9-7D00-48C495758257}"/>
              </a:ext>
            </a:extLst>
          </p:cNvPr>
          <p:cNvSpPr>
            <a:spLocks noGrp="1"/>
          </p:cNvSpPr>
          <p:nvPr>
            <p:ph type="body" sz="quarter" idx="23"/>
          </p:nvPr>
        </p:nvSpPr>
        <p:spPr>
          <a:xfrm>
            <a:off x="9013845" y="1211200"/>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4" name="Picture Placeholder 13">
            <a:extLst>
              <a:ext uri="{FF2B5EF4-FFF2-40B4-BE49-F238E27FC236}">
                <a16:creationId xmlns:a16="http://schemas.microsoft.com/office/drawing/2014/main" id="{67B0742A-D5AC-E9BC-AC04-0EAB1A6EE463}"/>
              </a:ext>
              <a:ext uri="{C183D7F6-B498-43B3-948B-1728B52AA6E4}">
                <adec:decorative xmlns:adec="http://schemas.microsoft.com/office/drawing/2017/decorative" val="1"/>
              </a:ext>
            </a:extLst>
          </p:cNvPr>
          <p:cNvSpPr>
            <a:spLocks noGrp="1"/>
          </p:cNvSpPr>
          <p:nvPr>
            <p:ph type="pic" sz="quarter" idx="13" hasCustomPrompt="1"/>
          </p:nvPr>
        </p:nvSpPr>
        <p:spPr>
          <a:xfrm rot="1268507">
            <a:off x="7916434" y="2772772"/>
            <a:ext cx="3554984" cy="3845293"/>
          </a:xfrm>
          <a:prstGeom prst="rect">
            <a:avLst/>
          </a:prstGeom>
          <a:blipFill>
            <a:blip r:embed="rId4" cstate="screen">
              <a:extLst>
                <a:ext uri="{28A0092B-C50C-407E-A947-70E740481C1C}">
                  <a14:useLocalDpi xmlns:a14="http://schemas.microsoft.com/office/drawing/2010/main"/>
                </a:ext>
              </a:extLst>
            </a:blip>
            <a:stretch>
              <a:fillRect/>
            </a:stretch>
          </a:blipFill>
        </p:spPr>
        <p:txBody>
          <a:bodyPr/>
          <a:lstStyle/>
          <a:p>
            <a:r>
              <a:rPr lang="en-US"/>
              <a:t> </a:t>
            </a:r>
          </a:p>
        </p:txBody>
      </p:sp>
      <p:sp>
        <p:nvSpPr>
          <p:cNvPr id="5" name="Picture Placeholder 13">
            <a:extLst>
              <a:ext uri="{FF2B5EF4-FFF2-40B4-BE49-F238E27FC236}">
                <a16:creationId xmlns:a16="http://schemas.microsoft.com/office/drawing/2014/main" id="{AECF7057-A67D-92F7-5C78-311852F7C474}"/>
              </a:ext>
            </a:extLst>
          </p:cNvPr>
          <p:cNvSpPr>
            <a:spLocks noGrp="1"/>
          </p:cNvSpPr>
          <p:nvPr>
            <p:ph type="pic" sz="quarter" idx="14"/>
          </p:nvPr>
        </p:nvSpPr>
        <p:spPr>
          <a:xfrm rot="1268507">
            <a:off x="8441820" y="3060311"/>
            <a:ext cx="2878832" cy="2764023"/>
          </a:xfrm>
          <a:prstGeom prst="rect">
            <a:avLst/>
          </a:prstGeom>
        </p:spPr>
        <p:txBody>
          <a:bodyPr/>
          <a:lstStyle/>
          <a:p>
            <a:endParaRPr lang="en-US"/>
          </a:p>
        </p:txBody>
      </p:sp>
      <p:sp>
        <p:nvSpPr>
          <p:cNvPr id="10" name="Washi">
            <a:extLst>
              <a:ext uri="{FF2B5EF4-FFF2-40B4-BE49-F238E27FC236}">
                <a16:creationId xmlns:a16="http://schemas.microsoft.com/office/drawing/2014/main" id="{EC0D0A2A-79D8-C43B-BA57-BBEFE892C5D8}"/>
              </a:ext>
              <a:ext uri="{C183D7F6-B498-43B3-948B-1728B52AA6E4}">
                <adec:decorative xmlns:adec="http://schemas.microsoft.com/office/drawing/2017/decorative" val="1"/>
              </a:ext>
            </a:extLst>
          </p:cNvPr>
          <p:cNvSpPr>
            <a:spLocks noGrp="1"/>
          </p:cNvSpPr>
          <p:nvPr>
            <p:ph type="pic" sz="quarter" idx="25" hasCustomPrompt="1"/>
          </p:nvPr>
        </p:nvSpPr>
        <p:spPr>
          <a:xfrm>
            <a:off x="6496050" y="6057900"/>
            <a:ext cx="2836863" cy="631825"/>
          </a:xfrm>
          <a:prstGeom prst="rect">
            <a:avLst/>
          </a:prstGeom>
          <a:blipFill>
            <a:blip r:embed="rId3" cstate="screen">
              <a:extLst>
                <a:ext uri="{28A0092B-C50C-407E-A947-70E740481C1C}">
                  <a14:useLocalDpi xmlns:a14="http://schemas.microsoft.com/office/drawing/2010/main"/>
                </a:ext>
              </a:extLst>
            </a:blip>
            <a:stretch>
              <a:fillRect/>
            </a:stretch>
          </a:blipFill>
        </p:spPr>
        <p:txBody>
          <a:bodyPr/>
          <a:lstStyle/>
          <a:p>
            <a:r>
              <a:rPr lang="en-US" dirty="0"/>
              <a:t> </a:t>
            </a:r>
          </a:p>
        </p:txBody>
      </p:sp>
      <p:sp>
        <p:nvSpPr>
          <p:cNvPr id="8" name="Text Placeholder 41">
            <a:extLst>
              <a:ext uri="{FF2B5EF4-FFF2-40B4-BE49-F238E27FC236}">
                <a16:creationId xmlns:a16="http://schemas.microsoft.com/office/drawing/2014/main" id="{5E7A1B5F-101B-7A92-3AEC-2AF04A484F8D}"/>
              </a:ext>
            </a:extLst>
          </p:cNvPr>
          <p:cNvSpPr>
            <a:spLocks noGrp="1"/>
          </p:cNvSpPr>
          <p:nvPr>
            <p:ph type="body" sz="quarter" idx="24"/>
          </p:nvPr>
        </p:nvSpPr>
        <p:spPr>
          <a:xfrm>
            <a:off x="6496128" y="6179553"/>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1282066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ull Page - Title+Conten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4320194"/>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0686A806-8B99-4CCF-73F4-B0B3B2E13398}"/>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a:p>
        </p:txBody>
      </p:sp>
      <p:grpSp>
        <p:nvGrpSpPr>
          <p:cNvPr id="3" name="Group 2">
            <a:extLst>
              <a:ext uri="{FF2B5EF4-FFF2-40B4-BE49-F238E27FC236}">
                <a16:creationId xmlns:a16="http://schemas.microsoft.com/office/drawing/2014/main" id="{D19DB756-A867-6970-B27D-6C8088C7996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CDB78576-8341-CDEB-52BF-A23029EEB7AE}"/>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E3A24FEE-C627-9178-2CB9-42A0686575D0}"/>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6" name="Picture 5" descr="A logo with a black background&#10;&#10;AI-generated content may be incorrect.">
            <a:extLst>
              <a:ext uri="{FF2B5EF4-FFF2-40B4-BE49-F238E27FC236}">
                <a16:creationId xmlns:a16="http://schemas.microsoft.com/office/drawing/2014/main" id="{56E81F88-915F-1816-8C91-A867A1F587A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8800285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F1826450-9BA5-EA65-DD96-DC9A29EEDF6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5B108CE3-C1DA-993E-3308-D5542984B14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A7D7CF76-EDD8-348C-EEBB-FFF14D632F8B}"/>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Vocabulary</a:t>
            </a:r>
          </a:p>
        </p:txBody>
      </p:sp>
    </p:spTree>
    <p:extLst>
      <p:ext uri="{BB962C8B-B14F-4D97-AF65-F5344CB8AC3E}">
        <p14:creationId xmlns:p14="http://schemas.microsoft.com/office/powerpoint/2010/main" val="771699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Page">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F383AC8C-9FEF-1752-1DF9-79280F5C56D5}"/>
              </a:ext>
            </a:extLst>
          </p:cNvPr>
          <p:cNvSpPr>
            <a:spLocks noGrp="1"/>
          </p:cNvSpPr>
          <p:nvPr>
            <p:ph type="title" hasCustomPrompt="1"/>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chemeClr val="tx1"/>
                </a:solidFill>
              </a:defRPr>
            </a:lvl1pPr>
          </a:lstStyle>
          <a:p>
            <a:r>
              <a:rPr lang="en-US" dirty="0"/>
              <a:t>Click to edit title</a:t>
            </a:r>
            <a:endParaRPr lang="en-GB" dirty="0"/>
          </a:p>
        </p:txBody>
      </p:sp>
      <p:sp>
        <p:nvSpPr>
          <p:cNvPr id="3" name="Text Placeholder 2">
            <a:extLst>
              <a:ext uri="{FF2B5EF4-FFF2-40B4-BE49-F238E27FC236}">
                <a16:creationId xmlns:a16="http://schemas.microsoft.com/office/drawing/2014/main" id="{13BF7F29-C05D-47B8-95BB-4F65B64CE2F0}"/>
              </a:ext>
            </a:extLst>
          </p:cNvPr>
          <p:cNvSpPr>
            <a:spLocks noGrp="1"/>
          </p:cNvSpPr>
          <p:nvPr>
            <p:ph type="body" sz="quarter" idx="10" hasCustomPrompt="1"/>
          </p:nvPr>
        </p:nvSpPr>
        <p:spPr>
          <a:xfrm>
            <a:off x="357188" y="1389063"/>
            <a:ext cx="10996612" cy="461962"/>
          </a:xfrm>
          <a:prstGeom prst="rect">
            <a:avLst/>
          </a:prstGeom>
        </p:spPr>
        <p:txBody>
          <a:bodyPr lIns="0"/>
          <a:lstStyle>
            <a:lvl1pPr>
              <a:defRPr sz="2400" b="1"/>
            </a:lvl1pPr>
          </a:lstStyle>
          <a:p>
            <a:pPr lvl="0"/>
            <a:r>
              <a:rPr lang="en-GB" dirty="0"/>
              <a:t>Key stage:</a:t>
            </a:r>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191715"/>
                </a:solidFill>
                <a:latin typeface="Arial" panose="020B0604020202020204" pitchFamily="34" charset="0"/>
                <a:cs typeface="Arial" panose="020B0604020202020204" pitchFamily="34" charset="0"/>
              </a:rPr>
              <a:t>Curriculum links:</a:t>
            </a:r>
            <a:endParaRPr lang="en-US" sz="2400" baseline="0" dirty="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hasCustomPrompt="1"/>
          </p:nvPr>
        </p:nvSpPr>
        <p:spPr>
          <a:xfrm>
            <a:off x="357186" y="2429353"/>
            <a:ext cx="10996613" cy="3392103"/>
          </a:xfrm>
          <a:prstGeom prst="rect">
            <a:avLst/>
          </a:prstGeom>
        </p:spPr>
        <p:txBody>
          <a:bodyPr lIns="0" rIns="90000"/>
          <a:lstStyle>
            <a:lvl1pPr marL="0" indent="0" algn="l">
              <a:buFontTx/>
              <a:buNone/>
              <a:defRPr sz="2000" b="0" i="0" baseline="0">
                <a:latin typeface="Arial" panose="020B0604020202020204" pitchFamily="34" charset="0"/>
              </a:defRPr>
            </a:lvl1pPr>
            <a:lvl2pPr marL="457200" indent="0">
              <a:buFontTx/>
              <a:buNone/>
              <a:defRPr baseline="0">
                <a:latin typeface="Arial" panose="020B0604020202020204" pitchFamily="34" charset="0"/>
              </a:defRPr>
            </a:lvl2pPr>
            <a:lvl3pPr marL="914400" indent="0" algn="l">
              <a:buFontTx/>
              <a:buNone/>
              <a:defRPr/>
            </a:lvl3pPr>
            <a:lvl4pPr marL="1371600" indent="0" algn="l">
              <a:buFontTx/>
              <a:buNone/>
              <a:defRPr/>
            </a:lvl4pPr>
            <a:lvl5pPr marL="1828800" indent="0" algn="l">
              <a:buFontTx/>
              <a:buNone/>
              <a:defRPr/>
            </a:lvl5pPr>
          </a:lstStyle>
          <a:p>
            <a:pPr lvl="0"/>
            <a:r>
              <a:rPr lang="en-GB"/>
              <a:t>Click to edit curriculum links.</a:t>
            </a:r>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a:p>
        </p:txBody>
      </p:sp>
      <p:pic>
        <p:nvPicPr>
          <p:cNvPr id="4" name="Picture 3" descr="A logo with a black background&#10;&#10;AI-generated content may be incorrect.">
            <a:extLst>
              <a:ext uri="{FF2B5EF4-FFF2-40B4-BE49-F238E27FC236}">
                <a16:creationId xmlns:a16="http://schemas.microsoft.com/office/drawing/2014/main" id="{FD7DEF28-C976-3440-94E5-C8ABB4DADD2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846207" y="6095086"/>
            <a:ext cx="1686011" cy="784191"/>
          </a:xfrm>
          <a:prstGeom prst="rect">
            <a:avLst/>
          </a:prstGeom>
        </p:spPr>
      </p:pic>
      <p:grpSp>
        <p:nvGrpSpPr>
          <p:cNvPr id="5" name="Group 2">
            <a:extLst>
              <a:ext uri="{FF2B5EF4-FFF2-40B4-BE49-F238E27FC236}">
                <a16:creationId xmlns:a16="http://schemas.microsoft.com/office/drawing/2014/main" id="{3564714B-6354-E86E-93D2-6C8C64EED3C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7" name="Freeform 3">
              <a:extLst>
                <a:ext uri="{FF2B5EF4-FFF2-40B4-BE49-F238E27FC236}">
                  <a16:creationId xmlns:a16="http://schemas.microsoft.com/office/drawing/2014/main" id="{5F2B52CC-5818-4FF0-9FD9-8BA864FA89CD}"/>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8" name="TextBox 7">
            <a:extLst>
              <a:ext uri="{FF2B5EF4-FFF2-40B4-BE49-F238E27FC236}">
                <a16:creationId xmlns:a16="http://schemas.microsoft.com/office/drawing/2014/main" id="{56057C52-CC88-4DF2-2F27-B08EB5736B40}"/>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848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F1826450-9BA5-EA65-DD96-DC9A29EEDF6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5B108CE3-C1DA-993E-3308-D5542984B14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A7D7CF76-EDD8-348C-EEBB-FFF14D632F8B}"/>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Whole Class Activity</a:t>
            </a:r>
          </a:p>
        </p:txBody>
      </p:sp>
    </p:spTree>
    <p:extLst>
      <p:ext uri="{BB962C8B-B14F-4D97-AF65-F5344CB8AC3E}">
        <p14:creationId xmlns:p14="http://schemas.microsoft.com/office/powerpoint/2010/main" val="230148097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ull Page - Content Block Only">
    <p:spTree>
      <p:nvGrpSpPr>
        <p:cNvPr id="1" name=""/>
        <p:cNvGrpSpPr/>
        <p:nvPr/>
      </p:nvGrpSpPr>
      <p:grpSpPr>
        <a:xfrm>
          <a:off x="0" y="0"/>
          <a:ext cx="0" cy="0"/>
          <a:chOff x="0" y="0"/>
          <a:chExt cx="0" cy="0"/>
        </a:xfrm>
      </p:grpSpPr>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539926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4" name="Group 2">
            <a:extLst>
              <a:ext uri="{FF2B5EF4-FFF2-40B4-BE49-F238E27FC236}">
                <a16:creationId xmlns:a16="http://schemas.microsoft.com/office/drawing/2014/main" id="{9D3DEBF1-A726-4119-AA69-710F4FA9620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5" name="Freeform 3">
              <a:extLst>
                <a:ext uri="{FF2B5EF4-FFF2-40B4-BE49-F238E27FC236}">
                  <a16:creationId xmlns:a16="http://schemas.microsoft.com/office/drawing/2014/main" id="{EFC81186-7EDA-2755-7C48-0FBEB4CB69F0}"/>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6" name="TextBox 5">
            <a:extLst>
              <a:ext uri="{FF2B5EF4-FFF2-40B4-BE49-F238E27FC236}">
                <a16:creationId xmlns:a16="http://schemas.microsoft.com/office/drawing/2014/main" id="{C31CECC0-AE42-54C2-B744-639265443C39}"/>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8" name="Picture 7" descr="A logo with a black background&#10;&#10;AI-generated content may be incorrect.">
            <a:extLst>
              <a:ext uri="{FF2B5EF4-FFF2-40B4-BE49-F238E27FC236}">
                <a16:creationId xmlns:a16="http://schemas.microsoft.com/office/drawing/2014/main" id="{924B26B4-BDBF-FF19-CD1D-F85A62B37E9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20568557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ig-Statement">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858C5593-7A4D-F1CA-FAE6-FE2094900D82}"/>
              </a:ext>
            </a:extLst>
          </p:cNvPr>
          <p:cNvSpPr>
            <a:spLocks noGrp="1"/>
          </p:cNvSpPr>
          <p:nvPr>
            <p:ph type="title" hasCustomPrompt="1"/>
          </p:nvPr>
        </p:nvSpPr>
        <p:spPr>
          <a:xfrm>
            <a:off x="357185" y="759956"/>
            <a:ext cx="10996613" cy="710288"/>
          </a:xfrm>
          <a:prstGeom prst="rect">
            <a:avLst/>
          </a:prstGeom>
        </p:spPr>
        <p:txBody>
          <a:bodyPr lIns="0"/>
          <a:lstStyle>
            <a:lvl1pPr algn="ctr">
              <a:defRPr sz="4600" baseline="0">
                <a:solidFill>
                  <a:schemeClr val="tx1"/>
                </a:solidFill>
              </a:defRPr>
            </a:lvl1pPr>
          </a:lstStyle>
          <a:p>
            <a:r>
              <a:rPr lang="en-GB"/>
              <a:t>Click to edit – Big Statements</a:t>
            </a:r>
            <a:endParaRPr lang="en-US"/>
          </a:p>
        </p:txBody>
      </p:sp>
      <p:sp>
        <p:nvSpPr>
          <p:cNvPr id="4" name="Content Placeholder 2">
            <a:extLst>
              <a:ext uri="{FF2B5EF4-FFF2-40B4-BE49-F238E27FC236}">
                <a16:creationId xmlns:a16="http://schemas.microsoft.com/office/drawing/2014/main" id="{84AC80B6-5158-96C5-F3E2-F3233BB9C600}"/>
              </a:ext>
            </a:extLst>
          </p:cNvPr>
          <p:cNvSpPr>
            <a:spLocks noGrp="1"/>
          </p:cNvSpPr>
          <p:nvPr>
            <p:ph idx="1"/>
          </p:nvPr>
        </p:nvSpPr>
        <p:spPr>
          <a:xfrm>
            <a:off x="381885" y="2158706"/>
            <a:ext cx="10971915" cy="3631732"/>
          </a:xfrm>
          <a:prstGeom prst="rect">
            <a:avLst/>
          </a:prstGeom>
        </p:spPr>
        <p:txBody>
          <a:bodyPr lIns="0" rIns="90000"/>
          <a:lstStyle>
            <a:lvl1pPr marL="0" indent="0" algn="ctr">
              <a:buFontTx/>
              <a:buNone/>
              <a:defRPr sz="3200" b="1" i="0" baseline="0"/>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GB"/>
              <a:t>Click to edit Master text styles</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5" name="Group 2">
            <a:extLst>
              <a:ext uri="{FF2B5EF4-FFF2-40B4-BE49-F238E27FC236}">
                <a16:creationId xmlns:a16="http://schemas.microsoft.com/office/drawing/2014/main" id="{C351575D-B07A-53D8-CD9C-3745A2CEEA30}"/>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6" name="Freeform 3">
              <a:extLst>
                <a:ext uri="{FF2B5EF4-FFF2-40B4-BE49-F238E27FC236}">
                  <a16:creationId xmlns:a16="http://schemas.microsoft.com/office/drawing/2014/main" id="{942005C2-83E2-9AD6-7773-B71FC23283C9}"/>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8" name="TextBox 7">
            <a:extLst>
              <a:ext uri="{FF2B5EF4-FFF2-40B4-BE49-F238E27FC236}">
                <a16:creationId xmlns:a16="http://schemas.microsoft.com/office/drawing/2014/main" id="{9637856E-7827-55D3-D3F0-FD4A27D0696C}"/>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10" name="Picture 9" descr="A logo with a black background&#10;&#10;AI-generated content may be incorrect.">
            <a:extLst>
              <a:ext uri="{FF2B5EF4-FFF2-40B4-BE49-F238E27FC236}">
                <a16:creationId xmlns:a16="http://schemas.microsoft.com/office/drawing/2014/main" id="{1A54F164-3ED5-E48A-2960-20984DA24EF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8986989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ull Page - Content Blo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6069-348B-8FA0-F7CB-6D53057E38A0}"/>
              </a:ext>
            </a:extLst>
          </p:cNvPr>
          <p:cNvSpPr>
            <a:spLocks noGrp="1"/>
          </p:cNvSpPr>
          <p:nvPr>
            <p:ph type="title"/>
          </p:nvPr>
        </p:nvSpPr>
        <p:spPr>
          <a:xfrm>
            <a:off x="381885" y="-1049337"/>
            <a:ext cx="10515600" cy="992187"/>
          </a:xfrm>
        </p:spPr>
        <p:txBody>
          <a:bodyPr/>
          <a:lstStyle>
            <a:lvl1pPr>
              <a:defRPr>
                <a:solidFill>
                  <a:srgbClr val="65B9E4"/>
                </a:solidFill>
              </a:defRPr>
            </a:lvl1pPr>
          </a:lstStyle>
          <a:p>
            <a:r>
              <a:rPr lang="en-GB" dirty="0"/>
              <a:t>Click to edit Master title style</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6002128"/>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3" name="Group 2">
            <a:extLst>
              <a:ext uri="{FF2B5EF4-FFF2-40B4-BE49-F238E27FC236}">
                <a16:creationId xmlns:a16="http://schemas.microsoft.com/office/drawing/2014/main" id="{976A976D-2FEA-80DA-B7DA-8438687B162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903749CD-59FF-036E-7539-37CD76D5ED3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E3162DB4-8B18-6F69-5E9F-C040FBC0A698}"/>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333716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Full Page - Content Blo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6069-348B-8FA0-F7CB-6D53057E38A0}"/>
              </a:ext>
            </a:extLst>
          </p:cNvPr>
          <p:cNvSpPr>
            <a:spLocks noGrp="1"/>
          </p:cNvSpPr>
          <p:nvPr>
            <p:ph type="title"/>
          </p:nvPr>
        </p:nvSpPr>
        <p:spPr>
          <a:xfrm>
            <a:off x="381885" y="-1049337"/>
            <a:ext cx="10515600" cy="992187"/>
          </a:xfrm>
        </p:spPr>
        <p:txBody>
          <a:bodyPr/>
          <a:lstStyle>
            <a:lvl1pPr>
              <a:defRPr>
                <a:solidFill>
                  <a:srgbClr val="65B9E4"/>
                </a:solidFill>
              </a:defRPr>
            </a:lvl1pPr>
          </a:lstStyle>
          <a:p>
            <a:r>
              <a:rPr lang="en-GB" dirty="0"/>
              <a:t>Click to edit Master title style</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6002128"/>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3" name="Group 2">
            <a:extLst>
              <a:ext uri="{FF2B5EF4-FFF2-40B4-BE49-F238E27FC236}">
                <a16:creationId xmlns:a16="http://schemas.microsoft.com/office/drawing/2014/main" id="{976A976D-2FEA-80DA-B7DA-8438687B162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903749CD-59FF-036E-7539-37CD76D5ED3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E3162DB4-8B18-6F69-5E9F-C040FBC0A698}"/>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Whole Class Activity</a:t>
            </a:r>
          </a:p>
        </p:txBody>
      </p:sp>
    </p:spTree>
    <p:extLst>
      <p:ext uri="{BB962C8B-B14F-4D97-AF65-F5344CB8AC3E}">
        <p14:creationId xmlns:p14="http://schemas.microsoft.com/office/powerpoint/2010/main" val="233236567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0"/>
            <a:ext cx="6096000" cy="6858000"/>
          </a:xfrm>
          <a:prstGeom prst="rect">
            <a:avLst/>
          </a:prstGeom>
        </p:spPr>
        <p:txBody>
          <a:bodyPr/>
          <a:lstStyle/>
          <a:p>
            <a:endParaRPr lang="en-US"/>
          </a:p>
        </p:txBody>
      </p:sp>
      <p:sp>
        <p:nvSpPr>
          <p:cNvPr id="8" name="Picture Placeholder 15">
            <a:extLst>
              <a:ext uri="{FF2B5EF4-FFF2-40B4-BE49-F238E27FC236}">
                <a16:creationId xmlns:a16="http://schemas.microsoft.com/office/drawing/2014/main" id="{CFA26DAE-2F85-409A-E0CE-E0A1B04CD6A6}"/>
              </a:ext>
              <a:ext uri="{C183D7F6-B498-43B3-948B-1728B52AA6E4}">
                <adec:decorative xmlns:adec="http://schemas.microsoft.com/office/drawing/2017/decorative" val="1"/>
              </a:ext>
            </a:extLst>
          </p:cNvPr>
          <p:cNvSpPr>
            <a:spLocks noGrp="1"/>
          </p:cNvSpPr>
          <p:nvPr>
            <p:ph type="pic" sz="quarter" idx="24" hasCustomPrompt="1"/>
          </p:nvPr>
        </p:nvSpPr>
        <p:spPr>
          <a:xfrm>
            <a:off x="7321960" y="5940489"/>
            <a:ext cx="3643313" cy="579437"/>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p>
            <a:r>
              <a:rPr lang="en-US"/>
              <a:t> </a:t>
            </a:r>
          </a:p>
        </p:txBody>
      </p:sp>
      <p:sp>
        <p:nvSpPr>
          <p:cNvPr id="9" name="Text Placeholder 41">
            <a:extLst>
              <a:ext uri="{FF2B5EF4-FFF2-40B4-BE49-F238E27FC236}">
                <a16:creationId xmlns:a16="http://schemas.microsoft.com/office/drawing/2014/main" id="{69865DE0-33D3-5941-4EE3-0C94BF89268E}"/>
              </a:ext>
            </a:extLst>
          </p:cNvPr>
          <p:cNvSpPr>
            <a:spLocks noGrp="1"/>
          </p:cNvSpPr>
          <p:nvPr>
            <p:ph type="body" sz="quarter" idx="23"/>
          </p:nvPr>
        </p:nvSpPr>
        <p:spPr>
          <a:xfrm>
            <a:off x="7591526" y="6023039"/>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53028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meline Page">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A9F01D6F-7A5D-7A07-82DF-165C6B942EE7}"/>
              </a:ext>
            </a:extLst>
          </p:cNvPr>
          <p:cNvSpPr>
            <a:spLocks noGrp="1"/>
          </p:cNvSpPr>
          <p:nvPr>
            <p:ph type="title"/>
          </p:nvPr>
        </p:nvSpPr>
        <p:spPr>
          <a:xfrm>
            <a:off x="713183" y="142007"/>
            <a:ext cx="4837111" cy="260001"/>
          </a:xfrm>
          <a:prstGeom prst="rect">
            <a:avLst/>
          </a:prstGeom>
        </p:spPr>
        <p:txBody>
          <a:bodyPr lIns="0" rIns="90000"/>
          <a:lstStyle>
            <a:lvl1pPr algn="ctr">
              <a:defRPr sz="1800" baseline="0">
                <a:solidFill>
                  <a:schemeClr val="tx1"/>
                </a:solidFill>
              </a:defRPr>
            </a:lvl1pPr>
          </a:lstStyle>
          <a:p>
            <a:r>
              <a:rPr lang="en-GB" dirty="0"/>
              <a:t>Click to edit</a:t>
            </a:r>
            <a:endParaRPr lang="en-US" dirty="0"/>
          </a:p>
        </p:txBody>
      </p:sp>
      <p:sp>
        <p:nvSpPr>
          <p:cNvPr id="30" name="Text Placeholder 29">
            <a:extLst>
              <a:ext uri="{FF2B5EF4-FFF2-40B4-BE49-F238E27FC236}">
                <a16:creationId xmlns:a16="http://schemas.microsoft.com/office/drawing/2014/main" id="{6F3E1C4C-1657-08AF-3752-DB99B3A9D1D9}"/>
              </a:ext>
            </a:extLst>
          </p:cNvPr>
          <p:cNvSpPr>
            <a:spLocks noGrp="1"/>
          </p:cNvSpPr>
          <p:nvPr>
            <p:ph type="body" sz="quarter" idx="20"/>
          </p:nvPr>
        </p:nvSpPr>
        <p:spPr>
          <a:xfrm>
            <a:off x="713182" y="715139"/>
            <a:ext cx="4837112" cy="449262"/>
          </a:xfrm>
          <a:prstGeom prst="rect">
            <a:avLst/>
          </a:prstGeom>
        </p:spPr>
        <p:txBody>
          <a:bodyPr/>
          <a:lstStyle>
            <a:lvl1pPr algn="ctr">
              <a:defRPr sz="1800" b="1"/>
            </a:lvl1pPr>
          </a:lstStyle>
          <a:p>
            <a:pPr lvl="0"/>
            <a:r>
              <a:rPr lang="en-US"/>
              <a:t>Click to edit</a:t>
            </a:r>
          </a:p>
        </p:txBody>
      </p:sp>
      <p:sp>
        <p:nvSpPr>
          <p:cNvPr id="2" name="Picture Placeholder 13">
            <a:extLst>
              <a:ext uri="{FF2B5EF4-FFF2-40B4-BE49-F238E27FC236}">
                <a16:creationId xmlns:a16="http://schemas.microsoft.com/office/drawing/2014/main" id="{59B9C638-F0C7-4816-ADAB-9BC6297F0894}"/>
              </a:ext>
            </a:extLst>
          </p:cNvPr>
          <p:cNvSpPr>
            <a:spLocks noGrp="1"/>
          </p:cNvSpPr>
          <p:nvPr>
            <p:ph type="pic" sz="quarter" idx="12"/>
          </p:nvPr>
        </p:nvSpPr>
        <p:spPr>
          <a:xfrm>
            <a:off x="1243982" y="1183537"/>
            <a:ext cx="3775513" cy="4085161"/>
          </a:xfrm>
          <a:prstGeom prst="rect">
            <a:avLst/>
          </a:prstGeom>
          <a:ln w="38100" cap="sq">
            <a:solidFill>
              <a:srgbClr val="BBEBA0"/>
            </a:solidFill>
          </a:ln>
        </p:spPr>
        <p:txBody>
          <a:bodyPr/>
          <a:lstStyle>
            <a:lvl1pPr algn="l">
              <a:defRPr>
                <a:solidFill>
                  <a:schemeClr val="tx1"/>
                </a:solidFill>
              </a:defRPr>
            </a:lvl1pPr>
          </a:lstStyle>
          <a:p>
            <a:endParaRPr lang="en-US" dirty="0"/>
          </a:p>
        </p:txBody>
      </p:sp>
      <p:sp>
        <p:nvSpPr>
          <p:cNvPr id="28" name="Text Placeholder 3">
            <a:extLst>
              <a:ext uri="{FF2B5EF4-FFF2-40B4-BE49-F238E27FC236}">
                <a16:creationId xmlns:a16="http://schemas.microsoft.com/office/drawing/2014/main" id="{4FD5CCA4-0816-0EAE-30F9-330997DCC172}"/>
              </a:ext>
            </a:extLst>
          </p:cNvPr>
          <p:cNvSpPr>
            <a:spLocks noGrp="1"/>
          </p:cNvSpPr>
          <p:nvPr>
            <p:ph type="body" sz="half" idx="19"/>
          </p:nvPr>
        </p:nvSpPr>
        <p:spPr>
          <a:xfrm>
            <a:off x="326502"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7" name="Text Placeholder 26">
            <a:extLst>
              <a:ext uri="{FF2B5EF4-FFF2-40B4-BE49-F238E27FC236}">
                <a16:creationId xmlns:a16="http://schemas.microsoft.com/office/drawing/2014/main" id="{71AB78D4-44BE-8D7A-6700-D52C0D73AAF0}"/>
              </a:ext>
            </a:extLst>
          </p:cNvPr>
          <p:cNvSpPr>
            <a:spLocks noGrp="1"/>
          </p:cNvSpPr>
          <p:nvPr>
            <p:ph type="body" sz="quarter" idx="18"/>
          </p:nvPr>
        </p:nvSpPr>
        <p:spPr>
          <a:xfrm>
            <a:off x="6800736" y="165652"/>
            <a:ext cx="4837103" cy="267677"/>
          </a:xfrm>
          <a:prstGeom prst="rect">
            <a:avLst/>
          </a:prstGeom>
        </p:spPr>
        <p:txBody>
          <a:bodyPr lIns="0" tIns="0"/>
          <a:lstStyle>
            <a:lvl1pPr algn="ctr">
              <a:defRPr lang="en-US" sz="1800" b="1" i="0" kern="1200" baseline="0" dirty="0">
                <a:solidFill>
                  <a:schemeClr val="tx1"/>
                </a:solidFill>
                <a:latin typeface="Arial" panose="020B0604020202020204" pitchFamily="34" charset="0"/>
                <a:ea typeface="+mj-ea"/>
                <a:cs typeface="+mj-cs"/>
              </a:defRPr>
            </a:lvl1pPr>
          </a:lstStyle>
          <a:p>
            <a:pPr lvl="0"/>
            <a:r>
              <a:rPr lang="en-GB" dirty="0"/>
              <a:t>Click to edit</a:t>
            </a:r>
            <a:endParaRPr lang="en-US" dirty="0"/>
          </a:p>
        </p:txBody>
      </p:sp>
      <p:sp>
        <p:nvSpPr>
          <p:cNvPr id="33" name="Text Placeholder 32">
            <a:extLst>
              <a:ext uri="{FF2B5EF4-FFF2-40B4-BE49-F238E27FC236}">
                <a16:creationId xmlns:a16="http://schemas.microsoft.com/office/drawing/2014/main" id="{9481F48B-D76F-FA6B-6B47-5936D5CD00F2}"/>
              </a:ext>
            </a:extLst>
          </p:cNvPr>
          <p:cNvSpPr>
            <a:spLocks noGrp="1"/>
          </p:cNvSpPr>
          <p:nvPr>
            <p:ph type="body" sz="quarter" idx="21"/>
          </p:nvPr>
        </p:nvSpPr>
        <p:spPr>
          <a:xfrm>
            <a:off x="6800736" y="715139"/>
            <a:ext cx="4837103" cy="449263"/>
          </a:xfrm>
          <a:prstGeom prst="rect">
            <a:avLst/>
          </a:prstGeom>
        </p:spPr>
        <p:txBody>
          <a:bodyPr/>
          <a:lstStyle>
            <a:lvl1pPr algn="ctr">
              <a:defRPr lang="en-GB" sz="1800" b="1" kern="1200" dirty="0" smtClean="0">
                <a:solidFill>
                  <a:schemeClr val="tx1"/>
                </a:solidFill>
                <a:latin typeface="+mn-lt"/>
                <a:ea typeface="+mn-ea"/>
                <a:cs typeface="+mn-cs"/>
              </a:defRPr>
            </a:lvl1pPr>
          </a:lstStyle>
          <a:p>
            <a:pPr lvl="0"/>
            <a:r>
              <a:rPr lang="en-GB" dirty="0"/>
              <a:t>Click to edit</a:t>
            </a:r>
            <a:endParaRPr lang="en-US" dirty="0"/>
          </a:p>
        </p:txBody>
      </p:sp>
      <p:sp>
        <p:nvSpPr>
          <p:cNvPr id="8" name="Picture Placeholder 13">
            <a:extLst>
              <a:ext uri="{FF2B5EF4-FFF2-40B4-BE49-F238E27FC236}">
                <a16:creationId xmlns:a16="http://schemas.microsoft.com/office/drawing/2014/main" id="{EC6DD91D-C862-8ACA-5535-A9F4C42D3603}"/>
              </a:ext>
            </a:extLst>
          </p:cNvPr>
          <p:cNvSpPr>
            <a:spLocks noGrp="1"/>
          </p:cNvSpPr>
          <p:nvPr>
            <p:ph type="pic" sz="quarter" idx="16"/>
          </p:nvPr>
        </p:nvSpPr>
        <p:spPr>
          <a:xfrm>
            <a:off x="7331531" y="1194646"/>
            <a:ext cx="3775513" cy="4085161"/>
          </a:xfrm>
          <a:prstGeom prst="rect">
            <a:avLst/>
          </a:prstGeom>
          <a:ln w="38100" cap="sq">
            <a:solidFill>
              <a:srgbClr val="BBEBA0"/>
            </a:solidFill>
          </a:ln>
        </p:spPr>
        <p:txBody>
          <a:bodyPr/>
          <a:lstStyle>
            <a:lvl1pPr>
              <a:defRPr>
                <a:solidFill>
                  <a:schemeClr val="tx1"/>
                </a:solidFill>
              </a:defRPr>
            </a:lvl1pPr>
          </a:lstStyle>
          <a:p>
            <a:endParaRPr lang="en-US" dirty="0"/>
          </a:p>
        </p:txBody>
      </p:sp>
      <p:sp>
        <p:nvSpPr>
          <p:cNvPr id="11" name="Text Placeholder 3">
            <a:extLst>
              <a:ext uri="{FF2B5EF4-FFF2-40B4-BE49-F238E27FC236}">
                <a16:creationId xmlns:a16="http://schemas.microsoft.com/office/drawing/2014/main" id="{5785154F-0EA4-256D-CB79-16180119B43C}"/>
              </a:ext>
            </a:extLst>
          </p:cNvPr>
          <p:cNvSpPr>
            <a:spLocks noGrp="1"/>
          </p:cNvSpPr>
          <p:nvPr>
            <p:ph type="body" sz="half" idx="17"/>
          </p:nvPr>
        </p:nvSpPr>
        <p:spPr>
          <a:xfrm>
            <a:off x="6414051"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cxnSp>
        <p:nvCxnSpPr>
          <p:cNvPr id="13" name="Straight Connector 12">
            <a:extLst>
              <a:ext uri="{FF2B5EF4-FFF2-40B4-BE49-F238E27FC236}">
                <a16:creationId xmlns:a16="http://schemas.microsoft.com/office/drawing/2014/main" id="{FAA7E0E7-5DA6-F4EB-0192-5AEE9092535E}"/>
              </a:ext>
            </a:extLst>
          </p:cNvPr>
          <p:cNvCxnSpPr>
            <a:cxnSpLocks/>
          </p:cNvCxnSpPr>
          <p:nvPr userDrawn="1"/>
        </p:nvCxnSpPr>
        <p:spPr>
          <a:xfrm>
            <a:off x="0" y="570323"/>
            <a:ext cx="12192000" cy="0"/>
          </a:xfrm>
          <a:prstGeom prst="line">
            <a:avLst/>
          </a:prstGeom>
          <a:ln w="15875">
            <a:solidFill>
              <a:srgbClr val="BBEBA0"/>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6F72EBA6-F59E-F096-F2DA-C54BD75E2B25}"/>
              </a:ext>
            </a:extLst>
          </p:cNvPr>
          <p:cNvPicPr>
            <a:picLocks noChangeAspect="1"/>
          </p:cNvPicPr>
          <p:nvPr userDrawn="1"/>
        </p:nvPicPr>
        <p:blipFill>
          <a:blip r:embed="rId2">
            <a:alphaModFix amt="70000"/>
          </a:blip>
          <a:srcRect/>
          <a:stretch/>
        </p:blipFill>
        <p:spPr>
          <a:xfrm flipH="1">
            <a:off x="5997840" y="213191"/>
            <a:ext cx="196317" cy="255213"/>
          </a:xfrm>
          <a:prstGeom prst="rect">
            <a:avLst/>
          </a:prstGeom>
        </p:spPr>
      </p:pic>
      <p:cxnSp>
        <p:nvCxnSpPr>
          <p:cNvPr id="19" name="Straight Connector 18" descr="Dotted Line">
            <a:extLst>
              <a:ext uri="{FF2B5EF4-FFF2-40B4-BE49-F238E27FC236}">
                <a16:creationId xmlns:a16="http://schemas.microsoft.com/office/drawing/2014/main" id="{7D055D7C-91E0-EBF4-9F57-37C2B0E02D9D}"/>
              </a:ext>
            </a:extLst>
          </p:cNvPr>
          <p:cNvCxnSpPr>
            <a:cxnSpLocks/>
          </p:cNvCxnSpPr>
          <p:nvPr userDrawn="1"/>
        </p:nvCxnSpPr>
        <p:spPr>
          <a:xfrm>
            <a:off x="6095999" y="617030"/>
            <a:ext cx="0" cy="6337120"/>
          </a:xfrm>
          <a:prstGeom prst="line">
            <a:avLst/>
          </a:prstGeom>
          <a:ln w="19050">
            <a:solidFill>
              <a:srgbClr val="A9A9A9"/>
            </a:solidFill>
            <a:prstDash val="dash"/>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897593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ull Page - Content Block - Picture Bottom">
    <p:spTree>
      <p:nvGrpSpPr>
        <p:cNvPr id="1" name=""/>
        <p:cNvGrpSpPr/>
        <p:nvPr/>
      </p:nvGrpSpPr>
      <p:grpSpPr>
        <a:xfrm>
          <a:off x="0" y="0"/>
          <a:ext cx="0" cy="0"/>
          <a:chOff x="0" y="0"/>
          <a:chExt cx="0" cy="0"/>
        </a:xfrm>
      </p:grpSpPr>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414546" y="1399707"/>
            <a:ext cx="11362908" cy="192171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338" y="3429000"/>
            <a:ext cx="11363325" cy="3119438"/>
          </a:xfrm>
          <a:prstGeom prst="rect">
            <a:avLst/>
          </a:prstGeom>
        </p:spPr>
        <p:txBody>
          <a:bodyPr/>
          <a:lstStyle/>
          <a:p>
            <a:endParaRPr lang="en-US"/>
          </a:p>
        </p:txBody>
      </p:sp>
    </p:spTree>
    <p:extLst>
      <p:ext uri="{BB962C8B-B14F-4D97-AF65-F5344CB8AC3E}">
        <p14:creationId xmlns:p14="http://schemas.microsoft.com/office/powerpoint/2010/main" val="30318187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Pic-Two-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357185" y="1408082"/>
            <a:ext cx="3775513" cy="4085161"/>
          </a:xfrm>
          <a:prstGeom prst="rect">
            <a:avLst/>
          </a:prstGeom>
          <a:ln w="50800" cap="sq">
            <a:solidFill>
              <a:srgbClr val="BBEBA0"/>
            </a:solidFill>
          </a:ln>
        </p:spPr>
        <p:txBody>
          <a:bodyPr/>
          <a:lstStyle/>
          <a:p>
            <a:endParaRPr lang="en-US" dirty="0"/>
          </a:p>
        </p:txBody>
      </p:sp>
      <p:sp>
        <p:nvSpPr>
          <p:cNvPr id="14" name="Text Placeholder 3">
            <a:extLst>
              <a:ext uri="{FF2B5EF4-FFF2-40B4-BE49-F238E27FC236}">
                <a16:creationId xmlns:a16="http://schemas.microsoft.com/office/drawing/2014/main" id="{B770CF50-F2D9-0FC2-CE98-BE9A43735138}"/>
              </a:ext>
            </a:extLst>
          </p:cNvPr>
          <p:cNvSpPr>
            <a:spLocks noGrp="1"/>
          </p:cNvSpPr>
          <p:nvPr>
            <p:ph type="body" sz="half" idx="16"/>
          </p:nvPr>
        </p:nvSpPr>
        <p:spPr>
          <a:xfrm>
            <a:off x="4515862" y="1447425"/>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0" name="Text Placeholder 3">
            <a:extLst>
              <a:ext uri="{FF2B5EF4-FFF2-40B4-BE49-F238E27FC236}">
                <a16:creationId xmlns:a16="http://schemas.microsoft.com/office/drawing/2014/main" id="{37EA080D-EE25-C150-E234-3CA7E62CEFD1}"/>
              </a:ext>
            </a:extLst>
          </p:cNvPr>
          <p:cNvSpPr>
            <a:spLocks noGrp="1"/>
          </p:cNvSpPr>
          <p:nvPr>
            <p:ph type="body" sz="half" idx="15"/>
          </p:nvPr>
        </p:nvSpPr>
        <p:spPr>
          <a:xfrm>
            <a:off x="4546598" y="3710012"/>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4" name="Picture Placeholder 13">
            <a:extLst>
              <a:ext uri="{FF2B5EF4-FFF2-40B4-BE49-F238E27FC236}">
                <a16:creationId xmlns:a16="http://schemas.microsoft.com/office/drawing/2014/main" id="{9FE13C11-8856-F5C3-4CAA-470BB540919A}"/>
              </a:ext>
            </a:extLst>
          </p:cNvPr>
          <p:cNvSpPr>
            <a:spLocks noGrp="1"/>
          </p:cNvSpPr>
          <p:nvPr>
            <p:ph type="pic" sz="quarter" idx="17"/>
          </p:nvPr>
        </p:nvSpPr>
        <p:spPr>
          <a:xfrm>
            <a:off x="7480706" y="1386419"/>
            <a:ext cx="3775513" cy="4085161"/>
          </a:xfrm>
          <a:prstGeom prst="rect">
            <a:avLst/>
          </a:prstGeom>
          <a:ln w="50800" cap="sq">
            <a:solidFill>
              <a:srgbClr val="BBEBA0"/>
            </a:solidFill>
          </a:ln>
        </p:spPr>
        <p:txBody>
          <a:bodyPr/>
          <a:lstStyle/>
          <a:p>
            <a:endParaRPr lang="en-US"/>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sp>
        <p:nvSpPr>
          <p:cNvPr id="20" name="AutoShape 5">
            <a:extLst>
              <a:ext uri="{FF2B5EF4-FFF2-40B4-BE49-F238E27FC236}">
                <a16:creationId xmlns:a16="http://schemas.microsoft.com/office/drawing/2014/main" id="{6F01D4DD-FAF6-D59B-C700-66E45D95B6AB}"/>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2" name="Group 2">
            <a:extLst>
              <a:ext uri="{FF2B5EF4-FFF2-40B4-BE49-F238E27FC236}">
                <a16:creationId xmlns:a16="http://schemas.microsoft.com/office/drawing/2014/main" id="{CE129529-34BA-99B7-54D4-B9D78065D4E7}"/>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6C2A03FD-8BF9-6BEE-7278-3D3D2AC02FF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6D92E5BA-CA9B-6914-E463-5FCB7546EBD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8" name="Picture 7" descr="A logo with a black background&#10;&#10;AI-generated content may be incorrect.">
            <a:extLst>
              <a:ext uri="{FF2B5EF4-FFF2-40B4-BE49-F238E27FC236}">
                <a16:creationId xmlns:a16="http://schemas.microsoft.com/office/drawing/2014/main" id="{4819EFB3-4D44-EB0E-07FB-0638A03FB73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846207" y="6095086"/>
            <a:ext cx="1686011" cy="784191"/>
          </a:xfrm>
          <a:prstGeom prst="rect">
            <a:avLst/>
          </a:prstGeom>
        </p:spPr>
      </p:pic>
      <p:pic>
        <p:nvPicPr>
          <p:cNvPr id="18" name="Picture 17">
            <a:extLst>
              <a:ext uri="{FF2B5EF4-FFF2-40B4-BE49-F238E27FC236}">
                <a16:creationId xmlns:a16="http://schemas.microsoft.com/office/drawing/2014/main" id="{BE0ECC11-CA2E-60DB-0984-65E518E54910}"/>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5840016" y="446037"/>
            <a:ext cx="1892300" cy="1168400"/>
          </a:xfrm>
          <a:prstGeom prst="rect">
            <a:avLst/>
          </a:prstGeom>
        </p:spPr>
      </p:pic>
      <p:pic>
        <p:nvPicPr>
          <p:cNvPr id="23" name="Picture 22">
            <a:extLst>
              <a:ext uri="{FF2B5EF4-FFF2-40B4-BE49-F238E27FC236}">
                <a16:creationId xmlns:a16="http://schemas.microsoft.com/office/drawing/2014/main" id="{4603CC6A-A0F7-F0CF-7A4D-6D706005BDF0}"/>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rot="11015790">
            <a:off x="3262907" y="5182971"/>
            <a:ext cx="1892300" cy="1168400"/>
          </a:xfrm>
          <a:prstGeom prst="rect">
            <a:avLst/>
          </a:prstGeom>
        </p:spPr>
      </p:pic>
    </p:spTree>
    <p:extLst>
      <p:ext uri="{BB962C8B-B14F-4D97-AF65-F5344CB8AC3E}">
        <p14:creationId xmlns:p14="http://schemas.microsoft.com/office/powerpoint/2010/main" val="10058769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hree-Pic-Three-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15" name="Polaroid 1">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357186" y="1255125"/>
            <a:ext cx="3449269" cy="3116363"/>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p>
            <a:r>
              <a:rPr lang="en-US" dirty="0"/>
              <a:t> </a:t>
            </a:r>
          </a:p>
        </p:txBody>
      </p:sp>
      <p:sp>
        <p:nvSpPr>
          <p:cNvPr id="16" name="Picture 1">
            <a:extLst>
              <a:ext uri="{FF2B5EF4-FFF2-40B4-BE49-F238E27FC236}">
                <a16:creationId xmlns:a16="http://schemas.microsoft.com/office/drawing/2014/main" id="{8E962C4A-7DAF-900E-E9A3-FB229FE24B09}"/>
              </a:ext>
            </a:extLst>
          </p:cNvPr>
          <p:cNvSpPr>
            <a:spLocks noGrp="1"/>
          </p:cNvSpPr>
          <p:nvPr>
            <p:ph type="pic" sz="quarter" idx="12"/>
          </p:nvPr>
        </p:nvSpPr>
        <p:spPr>
          <a:xfrm>
            <a:off x="733647" y="1411496"/>
            <a:ext cx="2860157" cy="2252620"/>
          </a:xfrm>
          <a:prstGeom prst="rect">
            <a:avLst/>
          </a:prstGeom>
        </p:spPr>
        <p:txBody>
          <a:bodyPr/>
          <a:lstStyle/>
          <a:p>
            <a:endParaRPr lang="en-US" dirty="0"/>
          </a:p>
        </p:txBody>
      </p:sp>
      <p:sp>
        <p:nvSpPr>
          <p:cNvPr id="40" name="Washi">
            <a:extLst>
              <a:ext uri="{FF2B5EF4-FFF2-40B4-BE49-F238E27FC236}">
                <a16:creationId xmlns:a16="http://schemas.microsoft.com/office/drawing/2014/main" id="{68DAFA26-B1D9-C74E-55A7-71DDCA28DD34}"/>
              </a:ext>
              <a:ext uri="{C183D7F6-B498-43B3-948B-1728B52AA6E4}">
                <adec:decorative xmlns:adec="http://schemas.microsoft.com/office/drawing/2017/decorative" val="1"/>
              </a:ext>
            </a:extLst>
          </p:cNvPr>
          <p:cNvSpPr>
            <a:spLocks noGrp="1"/>
          </p:cNvSpPr>
          <p:nvPr>
            <p:ph type="pic" sz="quarter" idx="22" hasCustomPrompt="1"/>
          </p:nvPr>
        </p:nvSpPr>
        <p:spPr>
          <a:xfrm>
            <a:off x="965507" y="3731741"/>
            <a:ext cx="2328862" cy="681038"/>
          </a:xfrm>
          <a:prstGeom prst="rect">
            <a:avLst/>
          </a:prstGeom>
          <a:blipFill>
            <a:blip r:embed="rId3" cstate="screen">
              <a:extLst>
                <a:ext uri="{28A0092B-C50C-407E-A947-70E740481C1C}">
                  <a14:useLocalDpi xmlns:a14="http://schemas.microsoft.com/office/drawing/2010/main"/>
                </a:ext>
              </a:extLst>
            </a:blip>
            <a:stretch>
              <a:fillRect/>
            </a:stretch>
          </a:blipFill>
        </p:spPr>
        <p:txBody>
          <a:bodyPr/>
          <a:lstStyle/>
          <a:p>
            <a:r>
              <a:rPr lang="en-US" dirty="0"/>
              <a:t> </a:t>
            </a:r>
          </a:p>
        </p:txBody>
      </p:sp>
      <p:sp>
        <p:nvSpPr>
          <p:cNvPr id="42" name="Text Placeholder 1">
            <a:extLst>
              <a:ext uri="{FF2B5EF4-FFF2-40B4-BE49-F238E27FC236}">
                <a16:creationId xmlns:a16="http://schemas.microsoft.com/office/drawing/2014/main" id="{04AA8EC4-47E9-F593-B708-794FEFA65850}"/>
              </a:ext>
            </a:extLst>
          </p:cNvPr>
          <p:cNvSpPr>
            <a:spLocks noGrp="1"/>
          </p:cNvSpPr>
          <p:nvPr>
            <p:ph type="body" sz="quarter" idx="23"/>
          </p:nvPr>
        </p:nvSpPr>
        <p:spPr>
          <a:xfrm rot="21383919">
            <a:off x="1100444" y="3865091"/>
            <a:ext cx="2058987"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20" name="Text Placeholder 1">
            <a:extLst>
              <a:ext uri="{FF2B5EF4-FFF2-40B4-BE49-F238E27FC236}">
                <a16:creationId xmlns:a16="http://schemas.microsoft.com/office/drawing/2014/main" id="{D6D5F453-CE35-87E0-FC81-F5D5D79C5AF6}"/>
              </a:ext>
            </a:extLst>
          </p:cNvPr>
          <p:cNvSpPr>
            <a:spLocks noGrp="1"/>
          </p:cNvSpPr>
          <p:nvPr>
            <p:ph type="body" sz="half" idx="2"/>
          </p:nvPr>
        </p:nvSpPr>
        <p:spPr>
          <a:xfrm>
            <a:off x="554870" y="4542450"/>
            <a:ext cx="3251585" cy="1646477"/>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6" name="Polaroid 2">
            <a:extLst>
              <a:ext uri="{FF2B5EF4-FFF2-40B4-BE49-F238E27FC236}">
                <a16:creationId xmlns:a16="http://schemas.microsoft.com/office/drawing/2014/main" id="{0C5B97FC-AB4E-1DB1-74F5-C823905C4A26}"/>
              </a:ext>
              <a:ext uri="{C183D7F6-B498-43B3-948B-1728B52AA6E4}">
                <adec:decorative xmlns:adec="http://schemas.microsoft.com/office/drawing/2017/decorative" val="1"/>
              </a:ext>
            </a:extLst>
          </p:cNvPr>
          <p:cNvSpPr>
            <a:spLocks noGrp="1"/>
          </p:cNvSpPr>
          <p:nvPr>
            <p:ph type="pic" sz="quarter" idx="13" hasCustomPrompt="1"/>
          </p:nvPr>
        </p:nvSpPr>
        <p:spPr>
          <a:xfrm>
            <a:off x="4065654" y="1285653"/>
            <a:ext cx="3449269" cy="3116363"/>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p>
            <a:r>
              <a:rPr lang="en-US"/>
              <a:t> </a:t>
            </a:r>
          </a:p>
        </p:txBody>
      </p:sp>
      <p:sp>
        <p:nvSpPr>
          <p:cNvPr id="10" name="Picture 2">
            <a:extLst>
              <a:ext uri="{FF2B5EF4-FFF2-40B4-BE49-F238E27FC236}">
                <a16:creationId xmlns:a16="http://schemas.microsoft.com/office/drawing/2014/main" id="{81CDE749-F5AA-654D-BBBB-7ACE20557961}"/>
              </a:ext>
            </a:extLst>
          </p:cNvPr>
          <p:cNvSpPr>
            <a:spLocks noGrp="1"/>
          </p:cNvSpPr>
          <p:nvPr>
            <p:ph type="pic" sz="quarter" idx="14"/>
          </p:nvPr>
        </p:nvSpPr>
        <p:spPr>
          <a:xfrm>
            <a:off x="4425413" y="1433340"/>
            <a:ext cx="2860157" cy="2252620"/>
          </a:xfrm>
          <a:prstGeom prst="rect">
            <a:avLst/>
          </a:prstGeom>
        </p:spPr>
        <p:txBody>
          <a:bodyPr/>
          <a:lstStyle/>
          <a:p>
            <a:endParaRPr lang="en-US"/>
          </a:p>
        </p:txBody>
      </p:sp>
      <p:sp>
        <p:nvSpPr>
          <p:cNvPr id="43" name="Washi">
            <a:extLst>
              <a:ext uri="{FF2B5EF4-FFF2-40B4-BE49-F238E27FC236}">
                <a16:creationId xmlns:a16="http://schemas.microsoft.com/office/drawing/2014/main" id="{D1F788DE-674D-9F5F-697C-9723C3D8243A}"/>
              </a:ext>
              <a:ext uri="{C183D7F6-B498-43B3-948B-1728B52AA6E4}">
                <adec:decorative xmlns:adec="http://schemas.microsoft.com/office/drawing/2017/decorative" val="1"/>
              </a:ext>
            </a:extLst>
          </p:cNvPr>
          <p:cNvSpPr>
            <a:spLocks noGrp="1"/>
          </p:cNvSpPr>
          <p:nvPr>
            <p:ph type="pic" sz="quarter" idx="24" hasCustomPrompt="1"/>
          </p:nvPr>
        </p:nvSpPr>
        <p:spPr>
          <a:xfrm>
            <a:off x="4883450" y="3758075"/>
            <a:ext cx="2328862" cy="681038"/>
          </a:xfrm>
          <a:prstGeom prst="rect">
            <a:avLst/>
          </a:prstGeom>
          <a:blipFill>
            <a:blip r:embed="rId3" cstate="screen">
              <a:extLst>
                <a:ext uri="{28A0092B-C50C-407E-A947-70E740481C1C}">
                  <a14:useLocalDpi xmlns:a14="http://schemas.microsoft.com/office/drawing/2010/main"/>
                </a:ext>
              </a:extLst>
            </a:blip>
            <a:stretch>
              <a:fillRect/>
            </a:stretch>
          </a:blipFill>
        </p:spPr>
        <p:txBody>
          <a:bodyPr/>
          <a:lstStyle/>
          <a:p>
            <a:r>
              <a:rPr lang="en-US"/>
              <a:t> </a:t>
            </a:r>
          </a:p>
        </p:txBody>
      </p:sp>
      <p:sp>
        <p:nvSpPr>
          <p:cNvPr id="44" name="Text Placeholder 2">
            <a:extLst>
              <a:ext uri="{FF2B5EF4-FFF2-40B4-BE49-F238E27FC236}">
                <a16:creationId xmlns:a16="http://schemas.microsoft.com/office/drawing/2014/main" id="{325C52C7-8BDD-D376-3E1E-92884E9DA81A}"/>
              </a:ext>
            </a:extLst>
          </p:cNvPr>
          <p:cNvSpPr>
            <a:spLocks noGrp="1"/>
          </p:cNvSpPr>
          <p:nvPr>
            <p:ph type="body" sz="quarter" idx="25"/>
          </p:nvPr>
        </p:nvSpPr>
        <p:spPr>
          <a:xfrm rot="21383919">
            <a:off x="5018387" y="3891425"/>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1" name="Text Placeholder 2">
            <a:extLst>
              <a:ext uri="{FF2B5EF4-FFF2-40B4-BE49-F238E27FC236}">
                <a16:creationId xmlns:a16="http://schemas.microsoft.com/office/drawing/2014/main" id="{CBA456B3-BB9F-16E3-E3F4-07C61BB5FD9E}"/>
              </a:ext>
            </a:extLst>
          </p:cNvPr>
          <p:cNvSpPr>
            <a:spLocks noGrp="1"/>
          </p:cNvSpPr>
          <p:nvPr>
            <p:ph type="body" sz="half" idx="17"/>
          </p:nvPr>
        </p:nvSpPr>
        <p:spPr>
          <a:xfrm>
            <a:off x="4255428" y="4549703"/>
            <a:ext cx="3259495"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4" name="Polaroid 3">
            <a:extLst>
              <a:ext uri="{FF2B5EF4-FFF2-40B4-BE49-F238E27FC236}">
                <a16:creationId xmlns:a16="http://schemas.microsoft.com/office/drawing/2014/main" id="{FDF09B61-4E47-EA9C-608B-975D7A5BD4AB}"/>
              </a:ext>
              <a:ext uri="{C183D7F6-B498-43B3-948B-1728B52AA6E4}">
                <adec:decorative xmlns:adec="http://schemas.microsoft.com/office/drawing/2017/decorative" val="1"/>
              </a:ext>
            </a:extLst>
          </p:cNvPr>
          <p:cNvSpPr>
            <a:spLocks noGrp="1"/>
          </p:cNvSpPr>
          <p:nvPr>
            <p:ph type="pic" sz="quarter" idx="15" hasCustomPrompt="1"/>
          </p:nvPr>
        </p:nvSpPr>
        <p:spPr>
          <a:xfrm>
            <a:off x="7777224" y="1276969"/>
            <a:ext cx="3449269" cy="3116363"/>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p>
            <a:r>
              <a:rPr lang="en-US"/>
              <a:t> </a:t>
            </a:r>
          </a:p>
        </p:txBody>
      </p:sp>
      <p:sp>
        <p:nvSpPr>
          <p:cNvPr id="17" name="Picture 3">
            <a:extLst>
              <a:ext uri="{FF2B5EF4-FFF2-40B4-BE49-F238E27FC236}">
                <a16:creationId xmlns:a16="http://schemas.microsoft.com/office/drawing/2014/main" id="{B09CC26C-3F88-BC76-6D25-8A833EFEA479}"/>
              </a:ext>
            </a:extLst>
          </p:cNvPr>
          <p:cNvSpPr>
            <a:spLocks noGrp="1"/>
          </p:cNvSpPr>
          <p:nvPr>
            <p:ph type="pic" sz="quarter" idx="16"/>
          </p:nvPr>
        </p:nvSpPr>
        <p:spPr>
          <a:xfrm>
            <a:off x="8153685" y="1433340"/>
            <a:ext cx="2860157" cy="2252620"/>
          </a:xfrm>
          <a:prstGeom prst="rect">
            <a:avLst/>
          </a:prstGeom>
        </p:spPr>
        <p:txBody>
          <a:bodyPr/>
          <a:lstStyle/>
          <a:p>
            <a:endParaRPr lang="en-US"/>
          </a:p>
        </p:txBody>
      </p:sp>
      <p:sp>
        <p:nvSpPr>
          <p:cNvPr id="45" name="Washi 3">
            <a:extLst>
              <a:ext uri="{FF2B5EF4-FFF2-40B4-BE49-F238E27FC236}">
                <a16:creationId xmlns:a16="http://schemas.microsoft.com/office/drawing/2014/main" id="{0E7352E7-3CC4-489C-AB1C-12552E4C62F8}"/>
              </a:ext>
              <a:ext uri="{C183D7F6-B498-43B3-948B-1728B52AA6E4}">
                <adec:decorative xmlns:adec="http://schemas.microsoft.com/office/drawing/2017/decorative" val="1"/>
              </a:ext>
            </a:extLst>
          </p:cNvPr>
          <p:cNvSpPr>
            <a:spLocks noGrp="1"/>
          </p:cNvSpPr>
          <p:nvPr>
            <p:ph type="pic" sz="quarter" idx="26" hasCustomPrompt="1"/>
          </p:nvPr>
        </p:nvSpPr>
        <p:spPr>
          <a:xfrm>
            <a:off x="8362619" y="3715787"/>
            <a:ext cx="2328862" cy="681038"/>
          </a:xfrm>
          <a:prstGeom prst="rect">
            <a:avLst/>
          </a:prstGeom>
          <a:blipFill>
            <a:blip r:embed="rId3" cstate="screen">
              <a:extLst>
                <a:ext uri="{28A0092B-C50C-407E-A947-70E740481C1C}">
                  <a14:useLocalDpi xmlns:a14="http://schemas.microsoft.com/office/drawing/2010/main"/>
                </a:ext>
              </a:extLst>
            </a:blip>
            <a:stretch>
              <a:fillRect/>
            </a:stretch>
          </a:blipFill>
        </p:spPr>
        <p:txBody>
          <a:bodyPr/>
          <a:lstStyle/>
          <a:p>
            <a:r>
              <a:rPr lang="en-US"/>
              <a:t> </a:t>
            </a:r>
          </a:p>
        </p:txBody>
      </p:sp>
      <p:sp>
        <p:nvSpPr>
          <p:cNvPr id="46" name="Text Washi 3">
            <a:extLst>
              <a:ext uri="{FF2B5EF4-FFF2-40B4-BE49-F238E27FC236}">
                <a16:creationId xmlns:a16="http://schemas.microsoft.com/office/drawing/2014/main" id="{46F6435A-4A38-0C36-BAA1-5EF431299977}"/>
              </a:ext>
            </a:extLst>
          </p:cNvPr>
          <p:cNvSpPr>
            <a:spLocks noGrp="1"/>
          </p:cNvSpPr>
          <p:nvPr>
            <p:ph type="body" sz="quarter" idx="27"/>
          </p:nvPr>
        </p:nvSpPr>
        <p:spPr>
          <a:xfrm rot="21383919">
            <a:off x="8497556" y="3849137"/>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2" name="Text 3">
            <a:extLst>
              <a:ext uri="{FF2B5EF4-FFF2-40B4-BE49-F238E27FC236}">
                <a16:creationId xmlns:a16="http://schemas.microsoft.com/office/drawing/2014/main" id="{2C53A28A-6631-911A-6522-1F821C55EED4}"/>
              </a:ext>
            </a:extLst>
          </p:cNvPr>
          <p:cNvSpPr>
            <a:spLocks noGrp="1"/>
          </p:cNvSpPr>
          <p:nvPr>
            <p:ph type="body" sz="half" idx="18"/>
          </p:nvPr>
        </p:nvSpPr>
        <p:spPr>
          <a:xfrm>
            <a:off x="7963896" y="4549703"/>
            <a:ext cx="3259494"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grpSp>
        <p:nvGrpSpPr>
          <p:cNvPr id="2" name="Group 2">
            <a:extLst>
              <a:ext uri="{FF2B5EF4-FFF2-40B4-BE49-F238E27FC236}">
                <a16:creationId xmlns:a16="http://schemas.microsoft.com/office/drawing/2014/main" id="{4C5480B5-9975-0873-E80E-E7CF543889D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EAE3D773-FC42-0210-102D-ADD6321CF1F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8E4B5C6C-E160-9BA9-5124-F5F4BE7EC1BE}"/>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3168150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Intro-Page">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F383AC8C-9FEF-1752-1DF9-79280F5C56D5}"/>
              </a:ext>
            </a:extLst>
          </p:cNvPr>
          <p:cNvSpPr>
            <a:spLocks noGrp="1"/>
          </p:cNvSpPr>
          <p:nvPr>
            <p:ph type="title" hasCustomPrompt="1"/>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chemeClr val="tx1"/>
                </a:solidFill>
              </a:defRPr>
            </a:lvl1pPr>
          </a:lstStyle>
          <a:p>
            <a:r>
              <a:rPr lang="en-US" dirty="0"/>
              <a:t>Click to edit title</a:t>
            </a:r>
            <a:endParaRPr lang="en-GB" dirty="0"/>
          </a:p>
        </p:txBody>
      </p:sp>
      <p:sp>
        <p:nvSpPr>
          <p:cNvPr id="3" name="Text Placeholder 2">
            <a:extLst>
              <a:ext uri="{FF2B5EF4-FFF2-40B4-BE49-F238E27FC236}">
                <a16:creationId xmlns:a16="http://schemas.microsoft.com/office/drawing/2014/main" id="{13BF7F29-C05D-47B8-95BB-4F65B64CE2F0}"/>
              </a:ext>
            </a:extLst>
          </p:cNvPr>
          <p:cNvSpPr>
            <a:spLocks noGrp="1"/>
          </p:cNvSpPr>
          <p:nvPr>
            <p:ph type="body" sz="quarter" idx="10" hasCustomPrompt="1"/>
          </p:nvPr>
        </p:nvSpPr>
        <p:spPr>
          <a:xfrm>
            <a:off x="357188" y="1389063"/>
            <a:ext cx="10996612" cy="461962"/>
          </a:xfrm>
          <a:prstGeom prst="rect">
            <a:avLst/>
          </a:prstGeom>
        </p:spPr>
        <p:txBody>
          <a:bodyPr lIns="0"/>
          <a:lstStyle>
            <a:lvl1pPr>
              <a:defRPr sz="2400" b="1"/>
            </a:lvl1pPr>
          </a:lstStyle>
          <a:p>
            <a:pPr lvl="0"/>
            <a:r>
              <a:rPr lang="en-GB" dirty="0"/>
              <a:t>Key stage:</a:t>
            </a:r>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191715"/>
                </a:solidFill>
                <a:latin typeface="Arial" panose="020B0604020202020204" pitchFamily="34" charset="0"/>
                <a:cs typeface="Arial" panose="020B0604020202020204" pitchFamily="34" charset="0"/>
              </a:rPr>
              <a:t>Curriculum links:</a:t>
            </a:r>
            <a:endParaRPr lang="en-US" sz="2400" baseline="0" dirty="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hasCustomPrompt="1"/>
          </p:nvPr>
        </p:nvSpPr>
        <p:spPr>
          <a:xfrm>
            <a:off x="357186" y="2429353"/>
            <a:ext cx="10996613" cy="3392103"/>
          </a:xfrm>
          <a:prstGeom prst="rect">
            <a:avLst/>
          </a:prstGeom>
        </p:spPr>
        <p:txBody>
          <a:bodyPr lIns="0" rIns="90000"/>
          <a:lstStyle>
            <a:lvl1pPr marL="0" indent="0" algn="l">
              <a:buFontTx/>
              <a:buNone/>
              <a:defRPr sz="2000" b="0" i="0" baseline="0">
                <a:latin typeface="Arial" panose="020B0604020202020204" pitchFamily="34" charset="0"/>
              </a:defRPr>
            </a:lvl1pPr>
            <a:lvl2pPr marL="457200" indent="0">
              <a:buFontTx/>
              <a:buNone/>
              <a:defRPr baseline="0">
                <a:latin typeface="Arial" panose="020B0604020202020204" pitchFamily="34" charset="0"/>
              </a:defRPr>
            </a:lvl2pPr>
            <a:lvl3pPr marL="914400" indent="0" algn="l">
              <a:buFontTx/>
              <a:buNone/>
              <a:defRPr/>
            </a:lvl3pPr>
            <a:lvl4pPr marL="1371600" indent="0" algn="l">
              <a:buFontTx/>
              <a:buNone/>
              <a:defRPr/>
            </a:lvl4pPr>
            <a:lvl5pPr marL="1828800" indent="0" algn="l">
              <a:buFontTx/>
              <a:buNone/>
              <a:defRPr/>
            </a:lvl5pPr>
          </a:lstStyle>
          <a:p>
            <a:pPr lvl="0"/>
            <a:r>
              <a:rPr lang="en-GB"/>
              <a:t>Click to edit curriculum links.</a:t>
            </a:r>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a:p>
        </p:txBody>
      </p:sp>
      <p:pic>
        <p:nvPicPr>
          <p:cNvPr id="4" name="Picture 3" descr="A logo with a black background&#10;&#10;AI-generated content may be incorrect.">
            <a:extLst>
              <a:ext uri="{FF2B5EF4-FFF2-40B4-BE49-F238E27FC236}">
                <a16:creationId xmlns:a16="http://schemas.microsoft.com/office/drawing/2014/main" id="{FD7DEF28-C976-3440-94E5-C8ABB4DADD2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846207" y="6095086"/>
            <a:ext cx="1686011" cy="784191"/>
          </a:xfrm>
          <a:prstGeom prst="rect">
            <a:avLst/>
          </a:prstGeom>
        </p:spPr>
      </p:pic>
      <p:grpSp>
        <p:nvGrpSpPr>
          <p:cNvPr id="5" name="Group 2">
            <a:extLst>
              <a:ext uri="{FF2B5EF4-FFF2-40B4-BE49-F238E27FC236}">
                <a16:creationId xmlns:a16="http://schemas.microsoft.com/office/drawing/2014/main" id="{3564714B-6354-E86E-93D2-6C8C64EED3C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7" name="Freeform 3">
              <a:extLst>
                <a:ext uri="{FF2B5EF4-FFF2-40B4-BE49-F238E27FC236}">
                  <a16:creationId xmlns:a16="http://schemas.microsoft.com/office/drawing/2014/main" id="{5F2B52CC-5818-4FF0-9FD9-8BA864FA89CD}"/>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8" name="TextBox 7">
            <a:extLst>
              <a:ext uri="{FF2B5EF4-FFF2-40B4-BE49-F238E27FC236}">
                <a16:creationId xmlns:a16="http://schemas.microsoft.com/office/drawing/2014/main" id="{56057C52-CC88-4DF2-2F27-B08EB5736B40}"/>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Curriculum Links</a:t>
            </a:r>
          </a:p>
        </p:txBody>
      </p:sp>
    </p:spTree>
    <p:extLst>
      <p:ext uri="{BB962C8B-B14F-4D97-AF65-F5344CB8AC3E}">
        <p14:creationId xmlns:p14="http://schemas.microsoft.com/office/powerpoint/2010/main" val="92893925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eb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8C572-26AF-0076-FD55-E69E186A9DE8}"/>
              </a:ext>
            </a:extLst>
          </p:cNvPr>
          <p:cNvSpPr>
            <a:spLocks noGrp="1"/>
          </p:cNvSpPr>
          <p:nvPr>
            <p:ph type="title"/>
          </p:nvPr>
        </p:nvSpPr>
        <p:spPr>
          <a:xfrm>
            <a:off x="319494" y="-1016135"/>
            <a:ext cx="10515600" cy="913835"/>
          </a:xfrm>
        </p:spPr>
        <p:txBody>
          <a:bodyPr/>
          <a:lstStyle>
            <a:lvl1pPr>
              <a:defRPr baseline="0">
                <a:solidFill>
                  <a:srgbClr val="65B9E4"/>
                </a:solidFill>
              </a:defRPr>
            </a:lvl1pPr>
          </a:lstStyle>
          <a:p>
            <a:r>
              <a:rPr lang="en-GB" dirty="0"/>
              <a:t>Click to edit Master title style</a:t>
            </a:r>
            <a:endParaRPr lang="en-US" dirty="0"/>
          </a:p>
        </p:txBody>
      </p:sp>
      <p:sp>
        <p:nvSpPr>
          <p:cNvPr id="26" name="Picture Placeholder 25">
            <a:extLst>
              <a:ext uri="{FF2B5EF4-FFF2-40B4-BE49-F238E27FC236}">
                <a16:creationId xmlns:a16="http://schemas.microsoft.com/office/drawing/2014/main" id="{6EF481FE-D554-7D5C-11A7-101603AF9495}"/>
              </a:ext>
            </a:extLst>
          </p:cNvPr>
          <p:cNvSpPr>
            <a:spLocks noGrp="1"/>
          </p:cNvSpPr>
          <p:nvPr>
            <p:ph type="pic" sz="quarter" idx="10" hasCustomPrompt="1"/>
          </p:nvPr>
        </p:nvSpPr>
        <p:spPr>
          <a:xfrm>
            <a:off x="319494" y="308635"/>
            <a:ext cx="2444971" cy="1934836"/>
          </a:xfrm>
          <a:custGeom>
            <a:avLst/>
            <a:gdLst>
              <a:gd name="connsiteX0" fmla="*/ 2788316 w 4149725"/>
              <a:gd name="connsiteY0" fmla="*/ 381 h 3467217"/>
              <a:gd name="connsiteX1" fmla="*/ 4024737 w 4149725"/>
              <a:gd name="connsiteY1" fmla="*/ 1272374 h 3467217"/>
              <a:gd name="connsiteX2" fmla="*/ 2427276 w 4149725"/>
              <a:gd name="connsiteY2" fmla="*/ 3440737 h 3467217"/>
              <a:gd name="connsiteX3" fmla="*/ 2101551 w 4149725"/>
              <a:gd name="connsiteY3" fmla="*/ 3461487 h 3467217"/>
              <a:gd name="connsiteX4" fmla="*/ 1831999 w 4149725"/>
              <a:gd name="connsiteY4" fmla="*/ 3467217 h 3467217"/>
              <a:gd name="connsiteX5" fmla="*/ 1795576 w 4149725"/>
              <a:gd name="connsiteY5" fmla="*/ 3467217 h 3467217"/>
              <a:gd name="connsiteX6" fmla="*/ 1549345 w 4149725"/>
              <a:gd name="connsiteY6" fmla="*/ 3458882 h 3467217"/>
              <a:gd name="connsiteX7" fmla="*/ 61571 w 4149725"/>
              <a:gd name="connsiteY7" fmla="*/ 1762783 h 3467217"/>
              <a:gd name="connsiteX8" fmla="*/ 2766 w 4149725"/>
              <a:gd name="connsiteY8" fmla="*/ 1303081 h 3467217"/>
              <a:gd name="connsiteX9" fmla="*/ 0 w 4149725"/>
              <a:gd name="connsiteY9" fmla="*/ 1221180 h 3467217"/>
              <a:gd name="connsiteX10" fmla="*/ 0 w 4149725"/>
              <a:gd name="connsiteY10" fmla="*/ 1044568 h 3467217"/>
              <a:gd name="connsiteX11" fmla="*/ 5362 w 4149725"/>
              <a:gd name="connsiteY11" fmla="*/ 945509 h 3467217"/>
              <a:gd name="connsiteX12" fmla="*/ 1366367 w 4149725"/>
              <a:gd name="connsiteY12" fmla="*/ 140557 h 3467217"/>
              <a:gd name="connsiteX13" fmla="*/ 2788316 w 4149725"/>
              <a:gd name="connsiteY13" fmla="*/ 381 h 346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49725" h="3467217">
                <a:moveTo>
                  <a:pt x="2788316" y="381"/>
                </a:moveTo>
                <a:cubicBezTo>
                  <a:pt x="3575094" y="-10601"/>
                  <a:pt x="4218058" y="211214"/>
                  <a:pt x="4024737" y="1272374"/>
                </a:cubicBezTo>
                <a:cubicBezTo>
                  <a:pt x="4300672" y="2354137"/>
                  <a:pt x="4258462" y="3292128"/>
                  <a:pt x="2427276" y="3440737"/>
                </a:cubicBezTo>
                <a:cubicBezTo>
                  <a:pt x="2312827" y="3450025"/>
                  <a:pt x="2204372" y="3456968"/>
                  <a:pt x="2101551" y="3461487"/>
                </a:cubicBezTo>
                <a:lnTo>
                  <a:pt x="1831999" y="3467217"/>
                </a:lnTo>
                <a:lnTo>
                  <a:pt x="1795576" y="3467217"/>
                </a:lnTo>
                <a:lnTo>
                  <a:pt x="1549345" y="3458882"/>
                </a:lnTo>
                <a:cubicBezTo>
                  <a:pt x="486889" y="3387486"/>
                  <a:pt x="254775" y="2879815"/>
                  <a:pt x="61571" y="1762783"/>
                </a:cubicBezTo>
                <a:cubicBezTo>
                  <a:pt x="31847" y="1590932"/>
                  <a:pt x="12190" y="1438496"/>
                  <a:pt x="2766" y="1303081"/>
                </a:cubicBezTo>
                <a:lnTo>
                  <a:pt x="0" y="1221180"/>
                </a:lnTo>
                <a:lnTo>
                  <a:pt x="0" y="1044568"/>
                </a:lnTo>
                <a:lnTo>
                  <a:pt x="5362" y="945509"/>
                </a:lnTo>
                <a:cubicBezTo>
                  <a:pt x="72622" y="322919"/>
                  <a:pt x="514286" y="226936"/>
                  <a:pt x="1366367" y="140557"/>
                </a:cubicBezTo>
                <a:cubicBezTo>
                  <a:pt x="1792408" y="97367"/>
                  <a:pt x="2316248" y="6971"/>
                  <a:pt x="2788316" y="381"/>
                </a:cubicBezTo>
                <a:close/>
              </a:path>
            </a:pathLst>
          </a:custGeom>
        </p:spPr>
        <p:txBody>
          <a:bodyPr wrap="square">
            <a:noAutofit/>
          </a:bodyPr>
          <a:lstStyle/>
          <a:p>
            <a:r>
              <a:rPr lang="en-US"/>
              <a:t> </a:t>
            </a:r>
          </a:p>
        </p:txBody>
      </p:sp>
      <p:sp>
        <p:nvSpPr>
          <p:cNvPr id="39" name="Picture Placeholder 38">
            <a:extLst>
              <a:ext uri="{FF2B5EF4-FFF2-40B4-BE49-F238E27FC236}">
                <a16:creationId xmlns:a16="http://schemas.microsoft.com/office/drawing/2014/main" id="{06F4889F-F488-9EF0-93A4-9666726685F5}"/>
              </a:ext>
            </a:extLst>
          </p:cNvPr>
          <p:cNvSpPr>
            <a:spLocks noGrp="1"/>
          </p:cNvSpPr>
          <p:nvPr>
            <p:ph type="pic" sz="quarter" idx="12" hasCustomPrompt="1"/>
          </p:nvPr>
        </p:nvSpPr>
        <p:spPr>
          <a:xfrm>
            <a:off x="3814804" y="308634"/>
            <a:ext cx="3025476" cy="2743200"/>
          </a:xfrm>
          <a:custGeom>
            <a:avLst/>
            <a:gdLst>
              <a:gd name="connsiteX0" fmla="*/ 1510826 w 3025476"/>
              <a:gd name="connsiteY0" fmla="*/ 1 h 2743200"/>
              <a:gd name="connsiteX1" fmla="*/ 2284123 w 3025476"/>
              <a:gd name="connsiteY1" fmla="*/ 178326 h 2743200"/>
              <a:gd name="connsiteX2" fmla="*/ 2793488 w 3025476"/>
              <a:gd name="connsiteY2" fmla="*/ 2372415 h 2743200"/>
              <a:gd name="connsiteX3" fmla="*/ 403525 w 3025476"/>
              <a:gd name="connsiteY3" fmla="*/ 2497667 h 2743200"/>
              <a:gd name="connsiteX4" fmla="*/ 183168 w 3025476"/>
              <a:gd name="connsiteY4" fmla="*/ 394671 h 2743200"/>
              <a:gd name="connsiteX5" fmla="*/ 1510826 w 3025476"/>
              <a:gd name="connsiteY5" fmla="*/ 1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5476" h="2743200">
                <a:moveTo>
                  <a:pt x="1510826" y="1"/>
                </a:moveTo>
                <a:cubicBezTo>
                  <a:pt x="1828822" y="-121"/>
                  <a:pt x="2120978" y="54717"/>
                  <a:pt x="2284123" y="178326"/>
                </a:cubicBezTo>
                <a:cubicBezTo>
                  <a:pt x="2719176" y="507950"/>
                  <a:pt x="3380786" y="841509"/>
                  <a:pt x="2793488" y="2372415"/>
                </a:cubicBezTo>
                <a:cubicBezTo>
                  <a:pt x="2614918" y="2862038"/>
                  <a:pt x="838578" y="2827291"/>
                  <a:pt x="403525" y="2497667"/>
                </a:cubicBezTo>
                <a:cubicBezTo>
                  <a:pt x="-31529" y="2168043"/>
                  <a:pt x="-130266" y="781227"/>
                  <a:pt x="183168" y="394671"/>
                </a:cubicBezTo>
                <a:cubicBezTo>
                  <a:pt x="379063" y="153073"/>
                  <a:pt x="980832" y="204"/>
                  <a:pt x="1510826" y="1"/>
                </a:cubicBezTo>
                <a:close/>
              </a:path>
            </a:pathLst>
          </a:custGeom>
        </p:spPr>
        <p:txBody>
          <a:bodyPr wrap="square">
            <a:noAutofit/>
          </a:bodyPr>
          <a:lstStyle/>
          <a:p>
            <a:r>
              <a:rPr lang="en-US"/>
              <a:t> </a:t>
            </a:r>
          </a:p>
        </p:txBody>
      </p:sp>
      <p:sp>
        <p:nvSpPr>
          <p:cNvPr id="32" name="Picture Placeholder 31">
            <a:extLst>
              <a:ext uri="{FF2B5EF4-FFF2-40B4-BE49-F238E27FC236}">
                <a16:creationId xmlns:a16="http://schemas.microsoft.com/office/drawing/2014/main" id="{DB1708DE-2876-9669-5DAB-51C5E2F3A7D3}"/>
              </a:ext>
            </a:extLst>
          </p:cNvPr>
          <p:cNvSpPr>
            <a:spLocks noGrp="1"/>
          </p:cNvSpPr>
          <p:nvPr>
            <p:ph type="pic" sz="quarter" idx="11" hasCustomPrompt="1"/>
          </p:nvPr>
        </p:nvSpPr>
        <p:spPr>
          <a:xfrm>
            <a:off x="7738963" y="134998"/>
            <a:ext cx="3486999" cy="2395552"/>
          </a:xfrm>
          <a:custGeom>
            <a:avLst/>
            <a:gdLst>
              <a:gd name="connsiteX0" fmla="*/ 3560583 w 4649036"/>
              <a:gd name="connsiteY0" fmla="*/ 1 h 4064878"/>
              <a:gd name="connsiteX1" fmla="*/ 4453893 w 4649036"/>
              <a:gd name="connsiteY1" fmla="*/ 3334471 h 4064878"/>
              <a:gd name="connsiteX2" fmla="*/ 227015 w 4649036"/>
              <a:gd name="connsiteY2" fmla="*/ 3388139 h 4064878"/>
              <a:gd name="connsiteX3" fmla="*/ 2376 w 4649036"/>
              <a:gd name="connsiteY3" fmla="*/ 1974758 h 4064878"/>
              <a:gd name="connsiteX4" fmla="*/ 0 w 4649036"/>
              <a:gd name="connsiteY4" fmla="*/ 1879718 h 4064878"/>
              <a:gd name="connsiteX5" fmla="*/ 0 w 4649036"/>
              <a:gd name="connsiteY5" fmla="*/ 1751537 h 4064878"/>
              <a:gd name="connsiteX6" fmla="*/ 2680 w 4649036"/>
              <a:gd name="connsiteY6" fmla="*/ 1657229 h 4064878"/>
              <a:gd name="connsiteX7" fmla="*/ 3560583 w 4649036"/>
              <a:gd name="connsiteY7" fmla="*/ 1 h 406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9036" h="4064878">
                <a:moveTo>
                  <a:pt x="3560583" y="1"/>
                </a:moveTo>
                <a:cubicBezTo>
                  <a:pt x="4577187" y="-1606"/>
                  <a:pt x="4898077" y="2906354"/>
                  <a:pt x="4453893" y="3334471"/>
                </a:cubicBezTo>
                <a:cubicBezTo>
                  <a:pt x="3894222" y="3782051"/>
                  <a:pt x="650182" y="4697659"/>
                  <a:pt x="227015" y="3388139"/>
                </a:cubicBezTo>
                <a:cubicBezTo>
                  <a:pt x="105560" y="2832619"/>
                  <a:pt x="21394" y="2366228"/>
                  <a:pt x="2376" y="1974758"/>
                </a:cubicBezTo>
                <a:lnTo>
                  <a:pt x="0" y="1879718"/>
                </a:lnTo>
                <a:lnTo>
                  <a:pt x="0" y="1751537"/>
                </a:lnTo>
                <a:lnTo>
                  <a:pt x="2680" y="1657229"/>
                </a:lnTo>
                <a:cubicBezTo>
                  <a:pt x="69985" y="507827"/>
                  <a:pt x="926555" y="123430"/>
                  <a:pt x="3560583" y="1"/>
                </a:cubicBezTo>
                <a:close/>
              </a:path>
            </a:pathLst>
          </a:custGeom>
        </p:spPr>
        <p:txBody>
          <a:bodyPr wrap="square">
            <a:noAutofit/>
          </a:bodyPr>
          <a:lstStyle/>
          <a:p>
            <a:r>
              <a:rPr lang="en-US"/>
              <a:t> </a:t>
            </a:r>
          </a:p>
        </p:txBody>
      </p:sp>
      <p:sp>
        <p:nvSpPr>
          <p:cNvPr id="44" name="Picture Placeholder 43">
            <a:extLst>
              <a:ext uri="{FF2B5EF4-FFF2-40B4-BE49-F238E27FC236}">
                <a16:creationId xmlns:a16="http://schemas.microsoft.com/office/drawing/2014/main" id="{7C0FB81A-5F99-A83C-B0CB-826458F73759}"/>
              </a:ext>
            </a:extLst>
          </p:cNvPr>
          <p:cNvSpPr>
            <a:spLocks noGrp="1"/>
          </p:cNvSpPr>
          <p:nvPr>
            <p:ph type="pic" sz="quarter" idx="13" hasCustomPrompt="1"/>
          </p:nvPr>
        </p:nvSpPr>
        <p:spPr>
          <a:xfrm>
            <a:off x="552308" y="2654405"/>
            <a:ext cx="4727624" cy="3452813"/>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48" name="Picture Placeholder 47">
            <a:extLst>
              <a:ext uri="{FF2B5EF4-FFF2-40B4-BE49-F238E27FC236}">
                <a16:creationId xmlns:a16="http://schemas.microsoft.com/office/drawing/2014/main" id="{6E6AE3BC-5F4B-E8C5-775E-9C907806C34E}"/>
              </a:ext>
            </a:extLst>
          </p:cNvPr>
          <p:cNvSpPr>
            <a:spLocks noGrp="1"/>
          </p:cNvSpPr>
          <p:nvPr>
            <p:ph type="pic" sz="quarter" idx="14" hasCustomPrompt="1"/>
          </p:nvPr>
        </p:nvSpPr>
        <p:spPr>
          <a:xfrm>
            <a:off x="6390314" y="2967038"/>
            <a:ext cx="5047470" cy="353103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grpSp>
        <p:nvGrpSpPr>
          <p:cNvPr id="3" name="Group 2">
            <a:extLst>
              <a:ext uri="{FF2B5EF4-FFF2-40B4-BE49-F238E27FC236}">
                <a16:creationId xmlns:a16="http://schemas.microsoft.com/office/drawing/2014/main" id="{1F5F3EC6-CBBA-5AA2-9715-09093A192AC8}"/>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011EAE17-7831-3205-866D-14D05FDB20C9}"/>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7EABA738-F7BE-33B4-096D-0E2BCCB9C449}"/>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7492320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Print-Out">
    <p:spTree>
      <p:nvGrpSpPr>
        <p:cNvPr id="1" name=""/>
        <p:cNvGrpSpPr/>
        <p:nvPr/>
      </p:nvGrpSpPr>
      <p:grpSpPr>
        <a:xfrm>
          <a:off x="0" y="0"/>
          <a:ext cx="0" cy="0"/>
          <a:chOff x="0" y="0"/>
          <a:chExt cx="0" cy="0"/>
        </a:xfrm>
      </p:grpSpPr>
      <p:sp>
        <p:nvSpPr>
          <p:cNvPr id="13" name="Title 18">
            <a:extLst>
              <a:ext uri="{FF2B5EF4-FFF2-40B4-BE49-F238E27FC236}">
                <a16:creationId xmlns:a16="http://schemas.microsoft.com/office/drawing/2014/main" id="{6EE332A7-64A0-F7AC-66DE-349EAA89F1B5}"/>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txBody>
            <a:bodyPr/>
            <a:lstStyle/>
            <a:p>
              <a:endParaRPr lang="en-GB"/>
            </a:p>
          </p:txBody>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341583022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Infer">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172728" y="170820"/>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5" y="1073554"/>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366892" y="2098003"/>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2001749" y="1033769"/>
            <a:ext cx="8632004" cy="5182095"/>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716493" y="2101844"/>
            <a:ext cx="7030588" cy="3722385"/>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141372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_Infer">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49023" y="159934"/>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476984" y="1062668"/>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145141" y="2087117"/>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1779998" y="1022883"/>
            <a:ext cx="8632004" cy="518209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189215" y="163775"/>
            <a:ext cx="11270751" cy="6503541"/>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494742" y="2090958"/>
            <a:ext cx="7030588" cy="372238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2">
            <a:extLst>
              <a:ext uri="{FF2B5EF4-FFF2-40B4-BE49-F238E27FC236}">
                <a16:creationId xmlns:a16="http://schemas.microsoft.com/office/drawing/2014/main" id="{903C65A8-96CE-A693-4CCC-87A1DE4D5E30}"/>
              </a:ext>
            </a:extLst>
          </p:cNvPr>
          <p:cNvGrpSpPr/>
          <p:nvPr userDrawn="1"/>
        </p:nvGrpSpPr>
        <p:grpSpPr>
          <a:xfrm rot="-5400000">
            <a:off x="8449493" y="3115493"/>
            <a:ext cx="6858000" cy="627015"/>
            <a:chOff x="0" y="0"/>
            <a:chExt cx="1993384" cy="182252"/>
          </a:xfrm>
        </p:grpSpPr>
        <p:sp>
          <p:nvSpPr>
            <p:cNvPr id="7" name="Freeform 3">
              <a:extLst>
                <a:ext uri="{FF2B5EF4-FFF2-40B4-BE49-F238E27FC236}">
                  <a16:creationId xmlns:a16="http://schemas.microsoft.com/office/drawing/2014/main" id="{FFD71B93-BC37-B3F1-ED2C-88138AEBC420}"/>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sp>
      </p:grpSp>
      <p:sp>
        <p:nvSpPr>
          <p:cNvPr id="8" name="TextBox 4">
            <a:extLst>
              <a:ext uri="{FF2B5EF4-FFF2-40B4-BE49-F238E27FC236}">
                <a16:creationId xmlns:a16="http://schemas.microsoft.com/office/drawing/2014/main" id="{A66A6FAE-CACE-53BD-DFB0-98A6367AD30B}"/>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74969150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75416AA-2391-2D1B-F0B8-BB5B910728EE}"/>
              </a:ext>
            </a:extLst>
          </p:cNvPr>
          <p:cNvSpPr>
            <a:spLocks noGrp="1"/>
          </p:cNvSpPr>
          <p:nvPr>
            <p:ph type="title"/>
          </p:nvPr>
        </p:nvSpPr>
        <p:spPr>
          <a:xfrm>
            <a:off x="319494" y="-1016135"/>
            <a:ext cx="10515600" cy="1016135"/>
          </a:xfrm>
        </p:spPr>
        <p:txBody>
          <a:bodyPr/>
          <a:lstStyle>
            <a:lvl1pPr>
              <a:defRPr baseline="0">
                <a:solidFill>
                  <a:srgbClr val="65B9E4"/>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4097064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5_Front Cover - Single Imag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C63036-2AAB-6E04-89BC-E62DFBB81AC4}"/>
              </a:ext>
            </a:extLst>
          </p:cNvPr>
          <p:cNvSpPr>
            <a:spLocks noGrp="1"/>
          </p:cNvSpPr>
          <p:nvPr>
            <p:ph type="title"/>
          </p:nvPr>
        </p:nvSpPr>
        <p:spPr>
          <a:xfrm>
            <a:off x="0" y="-1404622"/>
            <a:ext cx="10515600" cy="1325563"/>
          </a:xfrm>
          <a:prstGeom prst="rect">
            <a:avLst/>
          </a:prstGeom>
        </p:spPr>
        <p:txBody>
          <a:bodyPr/>
          <a:lstStyle/>
          <a:p>
            <a:r>
              <a:rPr lang="en-GB" dirty="0"/>
              <a:t>Click to edit Master title style</a:t>
            </a:r>
            <a:endParaRPr lang="en-US" dirty="0"/>
          </a:p>
        </p:txBody>
      </p:sp>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solidFill>
              <a:srgbClr val="7AA62C"/>
            </a:solidFill>
          </p:spPr>
          <p:txBody>
            <a:bodyPr/>
            <a:lstStyle/>
            <a:p>
              <a:endParaRPr lang="en-US" dirty="0"/>
            </a:p>
          </p:txBody>
        </p:sp>
      </p:grpSp>
      <p:pic>
        <p:nvPicPr>
          <p:cNvPr id="9" name="Picture 4" descr="Historic England logo">
            <a:extLst>
              <a:ext uri="{FF2B5EF4-FFF2-40B4-BE49-F238E27FC236}">
                <a16:creationId xmlns:a16="http://schemas.microsoft.com/office/drawing/2014/main" id="{F77E6D1A-3889-6FDB-E8F1-345B1A14443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365709" y="552891"/>
            <a:ext cx="2209809" cy="776356"/>
          </a:xfrm>
          <a:prstGeom prst="rect">
            <a:avLst/>
          </a:prstGeom>
        </p:spPr>
      </p:pic>
      <p:sp>
        <p:nvSpPr>
          <p:cNvPr id="10" name="TextBox 9">
            <a:extLst>
              <a:ext uri="{FF2B5EF4-FFF2-40B4-BE49-F238E27FC236}">
                <a16:creationId xmlns:a16="http://schemas.microsoft.com/office/drawing/2014/main" id="{69E87A62-87CE-37A0-C03A-E79436DB79B7}"/>
              </a:ext>
            </a:extLst>
          </p:cNvPr>
          <p:cNvSpPr txBox="1"/>
          <p:nvPr userDrawn="1"/>
        </p:nvSpPr>
        <p:spPr>
          <a:xfrm>
            <a:off x="365709" y="1693087"/>
            <a:ext cx="3857005" cy="707886"/>
          </a:xfrm>
          <a:prstGeom prst="rect">
            <a:avLst/>
          </a:prstGeom>
          <a:noFill/>
        </p:spPr>
        <p:txBody>
          <a:bodyPr wrap="square" lIns="0" rIns="90000" rtlCol="0">
            <a:spAutoFit/>
          </a:bodyPr>
          <a:lstStyle/>
          <a:p>
            <a:r>
              <a:rPr lang="en-US" sz="4000" b="1" i="0" baseline="0" dirty="0">
                <a:latin typeface="Arial" panose="020B0604020202020204" pitchFamily="34" charset="0"/>
              </a:rPr>
              <a:t>Education</a:t>
            </a:r>
          </a:p>
        </p:txBody>
      </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dirty="0"/>
          </a:p>
        </p:txBody>
      </p:sp>
    </p:spTree>
    <p:extLst>
      <p:ext uri="{BB962C8B-B14F-4D97-AF65-F5344CB8AC3E}">
        <p14:creationId xmlns:p14="http://schemas.microsoft.com/office/powerpoint/2010/main" val="13681634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How_to_use">
    <p:spTree>
      <p:nvGrpSpPr>
        <p:cNvPr id="1" name=""/>
        <p:cNvGrpSpPr/>
        <p:nvPr/>
      </p:nvGrpSpPr>
      <p:grpSpPr>
        <a:xfrm>
          <a:off x="0" y="0"/>
          <a:ext cx="0" cy="0"/>
          <a:chOff x="0" y="0"/>
          <a:chExt cx="0" cy="0"/>
        </a:xfrm>
      </p:grpSpPr>
      <p:sp>
        <p:nvSpPr>
          <p:cNvPr id="11" name="Title 4">
            <a:extLst>
              <a:ext uri="{FF2B5EF4-FFF2-40B4-BE49-F238E27FC236}">
                <a16:creationId xmlns:a16="http://schemas.microsoft.com/office/drawing/2014/main" id="{B657206F-0542-7E1B-A4DB-B83933E633C3}"/>
              </a:ext>
            </a:extLst>
          </p:cNvPr>
          <p:cNvSpPr>
            <a:spLocks noGrp="1"/>
          </p:cNvSpPr>
          <p:nvPr>
            <p:ph type="title"/>
          </p:nvPr>
        </p:nvSpPr>
        <p:spPr>
          <a:xfrm>
            <a:off x="410966" y="-1384129"/>
            <a:ext cx="10515600" cy="1325563"/>
          </a:xfrm>
        </p:spPr>
        <p:txBody>
          <a:bodyPr/>
          <a:lstStyle/>
          <a:p>
            <a:r>
              <a:rPr lang="en-GB" dirty="0"/>
              <a:t>Click to edit Master title style</a:t>
            </a:r>
            <a:endParaRPr lang="en-US" dirty="0"/>
          </a:p>
        </p:txBody>
      </p:sp>
      <p:sp>
        <p:nvSpPr>
          <p:cNvPr id="10" name="Picture 10">
            <a:extLst>
              <a:ext uri="{FF2B5EF4-FFF2-40B4-BE49-F238E27FC236}">
                <a16:creationId xmlns:a16="http://schemas.microsoft.com/office/drawing/2014/main" id="{51DE4B14-19BD-E99E-66DE-BE4CD269EF6B}"/>
              </a:ext>
              <a:ext uri="{C183D7F6-B498-43B3-948B-1728B52AA6E4}">
                <adec:decorative xmlns:adec="http://schemas.microsoft.com/office/drawing/2017/decorative" val="1"/>
              </a:ext>
            </a:extLst>
          </p:cNvPr>
          <p:cNvSpPr/>
          <p:nvPr/>
        </p:nvSpPr>
        <p:spPr>
          <a:xfrm rot="231877">
            <a:off x="89072" y="298489"/>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7AA62C"/>
          </a:solidFill>
          <a:ln w="24379" cap="flat">
            <a:noFill/>
            <a:prstDash val="solid"/>
            <a:miter/>
          </a:ln>
        </p:spPr>
        <p:txBody>
          <a:bodyPr rtlCol="0" anchor="ctr"/>
          <a:lstStyle/>
          <a:p>
            <a:endParaRPr lang="en-US"/>
          </a:p>
        </p:txBody>
      </p:sp>
      <p:sp>
        <p:nvSpPr>
          <p:cNvPr id="3" name="Text Placeholder 2">
            <a:extLst>
              <a:ext uri="{FF2B5EF4-FFF2-40B4-BE49-F238E27FC236}">
                <a16:creationId xmlns:a16="http://schemas.microsoft.com/office/drawing/2014/main" id="{407EA01B-A26C-7EE7-CECA-FFC2B3568B7B}"/>
              </a:ext>
            </a:extLst>
          </p:cNvPr>
          <p:cNvSpPr>
            <a:spLocks noGrp="1"/>
          </p:cNvSpPr>
          <p:nvPr>
            <p:ph type="body" sz="quarter" idx="10" hasCustomPrompt="1"/>
          </p:nvPr>
        </p:nvSpPr>
        <p:spPr>
          <a:xfrm>
            <a:off x="381885" y="365126"/>
            <a:ext cx="10996612" cy="461962"/>
          </a:xfrm>
          <a:prstGeom prst="rect">
            <a:avLst/>
          </a:prstGeom>
        </p:spPr>
        <p:txBody>
          <a:bodyPr lIns="0"/>
          <a:lstStyle>
            <a:lvl1pPr>
              <a:defRPr sz="2400" b="1" baseline="0">
                <a:solidFill>
                  <a:srgbClr val="597F32"/>
                </a:solidFill>
              </a:defRPr>
            </a:lvl1pPr>
          </a:lstStyle>
          <a:p>
            <a:pPr lvl="0"/>
            <a:r>
              <a:rPr lang="en-GB" dirty="0"/>
              <a:t>How to use this PPT</a:t>
            </a:r>
          </a:p>
        </p:txBody>
      </p:sp>
      <p:sp>
        <p:nvSpPr>
          <p:cNvPr id="6" name="Content Placeholder 2">
            <a:extLst>
              <a:ext uri="{FF2B5EF4-FFF2-40B4-BE49-F238E27FC236}">
                <a16:creationId xmlns:a16="http://schemas.microsoft.com/office/drawing/2014/main" id="{52690846-67D7-C6B4-F395-BD39C934B5A8}"/>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bg1"/>
                </a:solidFill>
              </a:defRPr>
            </a:lvl1pPr>
            <a:lvl2pPr marL="800100" indent="-342900">
              <a:buFont typeface="Arial" panose="020B0604020202020204" pitchFamily="34" charset="0"/>
              <a:buChar char="•"/>
              <a:defRPr>
                <a:solidFill>
                  <a:schemeClr val="bg1"/>
                </a:solidFill>
              </a:defRPr>
            </a:lvl2pPr>
            <a:lvl3pPr marL="1257300" indent="-342900">
              <a:buFont typeface="Arial" panose="020B0604020202020204" pitchFamily="34" charset="0"/>
              <a:buChar char="•"/>
              <a:defRPr>
                <a:solidFill>
                  <a:schemeClr val="bg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 Placeholder 2">
            <a:extLst>
              <a:ext uri="{FF2B5EF4-FFF2-40B4-BE49-F238E27FC236}">
                <a16:creationId xmlns:a16="http://schemas.microsoft.com/office/drawing/2014/main" id="{967AA7F8-0B4F-B611-D634-407889171FEF}"/>
              </a:ext>
            </a:extLst>
          </p:cNvPr>
          <p:cNvSpPr>
            <a:spLocks noGrp="1"/>
          </p:cNvSpPr>
          <p:nvPr>
            <p:ph type="body" sz="quarter" idx="12" hasCustomPrompt="1"/>
          </p:nvPr>
        </p:nvSpPr>
        <p:spPr>
          <a:xfrm>
            <a:off x="6477885" y="945469"/>
            <a:ext cx="5247950" cy="461962"/>
          </a:xfrm>
          <a:prstGeom prst="rect">
            <a:avLst/>
          </a:prstGeom>
        </p:spPr>
        <p:txBody>
          <a:bodyPr lIns="0"/>
          <a:lstStyle>
            <a:lvl1pPr>
              <a:defRPr sz="2400" b="1"/>
            </a:lvl1pPr>
          </a:lstStyle>
          <a:p>
            <a:r>
              <a:rPr lang="en-GB" sz="2400" b="1" dirty="0">
                <a:cs typeface="Arial"/>
              </a:rPr>
              <a:t>Accompanying Resources:</a:t>
            </a:r>
          </a:p>
        </p:txBody>
      </p:sp>
      <p:sp>
        <p:nvSpPr>
          <p:cNvPr id="8" name="Content Placeholder 2">
            <a:extLst>
              <a:ext uri="{FF2B5EF4-FFF2-40B4-BE49-F238E27FC236}">
                <a16:creationId xmlns:a16="http://schemas.microsoft.com/office/drawing/2014/main" id="{F32501BB-9EBF-561C-EF42-760BD16DFF67}"/>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dirty="0"/>
              <a:t>Bullet level</a:t>
            </a:r>
          </a:p>
          <a:p>
            <a:pPr lvl="2"/>
            <a:r>
              <a:rPr lang="en-GB" dirty="0"/>
              <a:t>Second level</a:t>
            </a:r>
          </a:p>
        </p:txBody>
      </p:sp>
    </p:spTree>
    <p:extLst>
      <p:ext uri="{BB962C8B-B14F-4D97-AF65-F5344CB8AC3E}">
        <p14:creationId xmlns:p14="http://schemas.microsoft.com/office/powerpoint/2010/main" val="80537148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13" name="Picture 10">
            <a:extLst>
              <a:ext uri="{FF2B5EF4-FFF2-40B4-BE49-F238E27FC236}">
                <a16:creationId xmlns:a16="http://schemas.microsoft.com/office/drawing/2014/main" id="{EC168A8E-E3C7-B41A-726B-1B6D37933446}"/>
              </a:ext>
              <a:ext uri="{C183D7F6-B498-43B3-948B-1728B52AA6E4}">
                <adec:decorative xmlns:adec="http://schemas.microsoft.com/office/drawing/2017/decorative" val="1"/>
              </a:ext>
            </a:extLst>
          </p:cNvPr>
          <p:cNvSpPr/>
          <p:nvPr userDrawn="1"/>
        </p:nvSpPr>
        <p:spPr>
          <a:xfrm rot="231877">
            <a:off x="205462" y="334708"/>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BBEBA0"/>
          </a:solidFill>
          <a:ln w="24379" cap="flat">
            <a:noFill/>
            <a:prstDash val="solid"/>
            <a:miter/>
          </a:ln>
        </p:spPr>
        <p:txBody>
          <a:bodyPr rtlCol="0" anchor="ctr"/>
          <a:lstStyle/>
          <a:p>
            <a:endParaRPr lang="en-US"/>
          </a:p>
        </p:txBody>
      </p:sp>
      <p:sp>
        <p:nvSpPr>
          <p:cNvPr id="14" name="Text Placeholder 2">
            <a:extLst>
              <a:ext uri="{FF2B5EF4-FFF2-40B4-BE49-F238E27FC236}">
                <a16:creationId xmlns:a16="http://schemas.microsoft.com/office/drawing/2014/main" id="{C7E152C8-1564-9CD4-2ABE-55064C1128DA}"/>
              </a:ext>
            </a:extLst>
          </p:cNvPr>
          <p:cNvSpPr>
            <a:spLocks noGrp="1"/>
          </p:cNvSpPr>
          <p:nvPr>
            <p:ph type="body" sz="quarter" idx="10" hasCustomPrompt="1"/>
          </p:nvPr>
        </p:nvSpPr>
        <p:spPr>
          <a:xfrm>
            <a:off x="381885" y="365126"/>
            <a:ext cx="10996612" cy="461962"/>
          </a:xfrm>
          <a:prstGeom prst="rect">
            <a:avLst/>
          </a:prstGeom>
        </p:spPr>
        <p:txBody>
          <a:bodyPr lIns="0"/>
          <a:lstStyle>
            <a:lvl1pPr>
              <a:defRPr sz="2400" b="1" baseline="0">
                <a:solidFill>
                  <a:schemeClr val="tx1"/>
                </a:solidFill>
              </a:defRPr>
            </a:lvl1pPr>
          </a:lstStyle>
          <a:p>
            <a:pPr lvl="0"/>
            <a:r>
              <a:rPr lang="en-GB" dirty="0"/>
              <a:t>How to use this PPT</a:t>
            </a:r>
          </a:p>
        </p:txBody>
      </p:sp>
      <p:sp>
        <p:nvSpPr>
          <p:cNvPr id="15" name="Content Placeholder 2">
            <a:extLst>
              <a:ext uri="{FF2B5EF4-FFF2-40B4-BE49-F238E27FC236}">
                <a16:creationId xmlns:a16="http://schemas.microsoft.com/office/drawing/2014/main" id="{765FCCB3-3076-2340-5BC6-BD76E591FADC}"/>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tx1"/>
                </a:solidFill>
              </a:defRPr>
            </a:lvl1pPr>
            <a:lvl2pPr marL="800100" indent="-342900">
              <a:buFont typeface="Arial" panose="020B0604020202020204" pitchFamily="34" charset="0"/>
              <a:buChar char="•"/>
              <a:defRPr>
                <a:solidFill>
                  <a:schemeClr val="tx1"/>
                </a:solidFill>
              </a:defRPr>
            </a:lvl2pPr>
            <a:lvl3pPr marL="1257300" indent="-342900">
              <a:buFont typeface="Arial" panose="020B0604020202020204" pitchFamily="34" charset="0"/>
              <a:buChar char="•"/>
              <a:defRPr>
                <a:solidFill>
                  <a:schemeClr val="tx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16" name="Text Placeholder 2">
            <a:extLst>
              <a:ext uri="{FF2B5EF4-FFF2-40B4-BE49-F238E27FC236}">
                <a16:creationId xmlns:a16="http://schemas.microsoft.com/office/drawing/2014/main" id="{F3A5F7B0-87B9-D779-448F-83341593B120}"/>
              </a:ext>
            </a:extLst>
          </p:cNvPr>
          <p:cNvSpPr>
            <a:spLocks noGrp="1"/>
          </p:cNvSpPr>
          <p:nvPr>
            <p:ph type="body" sz="quarter" idx="12" hasCustomPrompt="1"/>
          </p:nvPr>
        </p:nvSpPr>
        <p:spPr>
          <a:xfrm>
            <a:off x="6477885" y="945469"/>
            <a:ext cx="5247950" cy="461962"/>
          </a:xfrm>
          <a:prstGeom prst="rect">
            <a:avLst/>
          </a:prstGeom>
        </p:spPr>
        <p:txBody>
          <a:bodyPr lIns="0"/>
          <a:lstStyle>
            <a:lvl1pPr>
              <a:defRPr sz="2400" b="1"/>
            </a:lvl1pPr>
          </a:lstStyle>
          <a:p>
            <a:r>
              <a:rPr lang="en-GB" sz="2400" b="1" dirty="0">
                <a:cs typeface="Arial"/>
              </a:rPr>
              <a:t>Accompanying Resources:</a:t>
            </a:r>
          </a:p>
        </p:txBody>
      </p:sp>
      <p:sp>
        <p:nvSpPr>
          <p:cNvPr id="17" name="Content Placeholder 2">
            <a:extLst>
              <a:ext uri="{FF2B5EF4-FFF2-40B4-BE49-F238E27FC236}">
                <a16:creationId xmlns:a16="http://schemas.microsoft.com/office/drawing/2014/main" id="{3A4F0D21-6282-06E8-999E-BB08C0F3C3DC}"/>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dirty="0"/>
              <a:t>Bullet level</a:t>
            </a:r>
          </a:p>
          <a:p>
            <a:pPr lvl="2"/>
            <a:r>
              <a:rPr lang="en-GB" dirty="0"/>
              <a:t>Second level</a:t>
            </a:r>
          </a:p>
        </p:txBody>
      </p:sp>
    </p:spTree>
    <p:extLst>
      <p:ext uri="{BB962C8B-B14F-4D97-AF65-F5344CB8AC3E}">
        <p14:creationId xmlns:p14="http://schemas.microsoft.com/office/powerpoint/2010/main" val="9022634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7" name="Picture 5">
            <a:extLst>
              <a:ext uri="{FF2B5EF4-FFF2-40B4-BE49-F238E27FC236}">
                <a16:creationId xmlns:a16="http://schemas.microsoft.com/office/drawing/2014/main" id="{B7BB9657-BC72-7070-9EFC-2C2344D5FE75}"/>
              </a:ext>
              <a:ext uri="{C183D7F6-B498-43B3-948B-1728B52AA6E4}">
                <adec:decorative xmlns:adec="http://schemas.microsoft.com/office/drawing/2017/decorative" val="1"/>
              </a:ext>
            </a:extLst>
          </p:cNvPr>
          <p:cNvSpPr/>
          <p:nvPr userDrawn="1"/>
        </p:nvSpPr>
        <p:spPr>
          <a:xfrm>
            <a:off x="78581" y="1205909"/>
            <a:ext cx="5836444" cy="533776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BBEBA0"/>
          </a:solidFill>
          <a:ln w="1544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4" name="Group 2">
            <a:extLst>
              <a:ext uri="{FF2B5EF4-FFF2-40B4-BE49-F238E27FC236}">
                <a16:creationId xmlns:a16="http://schemas.microsoft.com/office/drawing/2014/main" id="{61411962-3956-D696-848F-BA7C513EFB1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8" name="Freeform 3">
              <a:extLst>
                <a:ext uri="{FF2B5EF4-FFF2-40B4-BE49-F238E27FC236}">
                  <a16:creationId xmlns:a16="http://schemas.microsoft.com/office/drawing/2014/main" id="{8F566FB1-C51D-AFB9-A8FA-798151421F68}"/>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E142C482-3637-0380-2BF4-0EBBA3CA7A03}"/>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Teacher Notes</a:t>
            </a:r>
          </a:p>
        </p:txBody>
      </p:sp>
    </p:spTree>
    <p:extLst>
      <p:ext uri="{BB962C8B-B14F-4D97-AF65-F5344CB8AC3E}">
        <p14:creationId xmlns:p14="http://schemas.microsoft.com/office/powerpoint/2010/main" val="393650211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13" name="Picture 10">
            <a:extLst>
              <a:ext uri="{FF2B5EF4-FFF2-40B4-BE49-F238E27FC236}">
                <a16:creationId xmlns:a16="http://schemas.microsoft.com/office/drawing/2014/main" id="{EC168A8E-E3C7-B41A-726B-1B6D37933446}"/>
              </a:ext>
              <a:ext uri="{C183D7F6-B498-43B3-948B-1728B52AA6E4}">
                <adec:decorative xmlns:adec="http://schemas.microsoft.com/office/drawing/2017/decorative" val="1"/>
              </a:ext>
            </a:extLst>
          </p:cNvPr>
          <p:cNvSpPr/>
          <p:nvPr userDrawn="1"/>
        </p:nvSpPr>
        <p:spPr>
          <a:xfrm rot="231877">
            <a:off x="205462" y="334708"/>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BBEBA0"/>
          </a:solidFill>
          <a:ln w="24379" cap="flat">
            <a:noFill/>
            <a:prstDash val="solid"/>
            <a:miter/>
          </a:ln>
        </p:spPr>
        <p:txBody>
          <a:bodyPr rtlCol="0" anchor="ctr"/>
          <a:lstStyle/>
          <a:p>
            <a:endParaRPr lang="en-US"/>
          </a:p>
        </p:txBody>
      </p:sp>
      <p:sp>
        <p:nvSpPr>
          <p:cNvPr id="14" name="Text Placeholder 2">
            <a:extLst>
              <a:ext uri="{FF2B5EF4-FFF2-40B4-BE49-F238E27FC236}">
                <a16:creationId xmlns:a16="http://schemas.microsoft.com/office/drawing/2014/main" id="{C7E152C8-1564-9CD4-2ABE-55064C1128DA}"/>
              </a:ext>
            </a:extLst>
          </p:cNvPr>
          <p:cNvSpPr>
            <a:spLocks noGrp="1"/>
          </p:cNvSpPr>
          <p:nvPr>
            <p:ph type="body" sz="quarter" idx="10" hasCustomPrompt="1"/>
          </p:nvPr>
        </p:nvSpPr>
        <p:spPr>
          <a:xfrm>
            <a:off x="381885" y="365126"/>
            <a:ext cx="10996612" cy="461962"/>
          </a:xfrm>
          <a:prstGeom prst="rect">
            <a:avLst/>
          </a:prstGeom>
        </p:spPr>
        <p:txBody>
          <a:bodyPr lIns="0"/>
          <a:lstStyle>
            <a:lvl1pPr>
              <a:defRPr sz="2400" b="1" baseline="0">
                <a:solidFill>
                  <a:schemeClr val="tx1"/>
                </a:solidFill>
              </a:defRPr>
            </a:lvl1pPr>
          </a:lstStyle>
          <a:p>
            <a:pPr lvl="0"/>
            <a:r>
              <a:rPr lang="en-GB" dirty="0"/>
              <a:t>How to use this PPT</a:t>
            </a:r>
          </a:p>
        </p:txBody>
      </p:sp>
      <p:sp>
        <p:nvSpPr>
          <p:cNvPr id="15" name="Content Placeholder 2">
            <a:extLst>
              <a:ext uri="{FF2B5EF4-FFF2-40B4-BE49-F238E27FC236}">
                <a16:creationId xmlns:a16="http://schemas.microsoft.com/office/drawing/2014/main" id="{765FCCB3-3076-2340-5BC6-BD76E591FADC}"/>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tx1"/>
                </a:solidFill>
              </a:defRPr>
            </a:lvl1pPr>
            <a:lvl2pPr marL="800100" indent="-342900">
              <a:buFont typeface="Arial" panose="020B0604020202020204" pitchFamily="34" charset="0"/>
              <a:buChar char="•"/>
              <a:defRPr>
                <a:solidFill>
                  <a:schemeClr val="tx1"/>
                </a:solidFill>
              </a:defRPr>
            </a:lvl2pPr>
            <a:lvl3pPr marL="1257300" indent="-342900">
              <a:buFont typeface="Arial" panose="020B0604020202020204" pitchFamily="34" charset="0"/>
              <a:buChar char="•"/>
              <a:defRPr>
                <a:solidFill>
                  <a:schemeClr val="tx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16" name="Text Placeholder 2">
            <a:extLst>
              <a:ext uri="{FF2B5EF4-FFF2-40B4-BE49-F238E27FC236}">
                <a16:creationId xmlns:a16="http://schemas.microsoft.com/office/drawing/2014/main" id="{F3A5F7B0-87B9-D779-448F-83341593B120}"/>
              </a:ext>
            </a:extLst>
          </p:cNvPr>
          <p:cNvSpPr>
            <a:spLocks noGrp="1"/>
          </p:cNvSpPr>
          <p:nvPr>
            <p:ph type="body" sz="quarter" idx="12" hasCustomPrompt="1"/>
          </p:nvPr>
        </p:nvSpPr>
        <p:spPr>
          <a:xfrm>
            <a:off x="6477885" y="945469"/>
            <a:ext cx="5247950" cy="461962"/>
          </a:xfrm>
          <a:prstGeom prst="rect">
            <a:avLst/>
          </a:prstGeom>
        </p:spPr>
        <p:txBody>
          <a:bodyPr lIns="0"/>
          <a:lstStyle>
            <a:lvl1pPr>
              <a:defRPr sz="2400" b="1"/>
            </a:lvl1pPr>
          </a:lstStyle>
          <a:p>
            <a:r>
              <a:rPr lang="en-GB" sz="2400" b="1" dirty="0">
                <a:cs typeface="Arial"/>
              </a:rPr>
              <a:t>Accompanying Resources:</a:t>
            </a:r>
          </a:p>
        </p:txBody>
      </p:sp>
      <p:sp>
        <p:nvSpPr>
          <p:cNvPr id="17" name="Content Placeholder 2">
            <a:extLst>
              <a:ext uri="{FF2B5EF4-FFF2-40B4-BE49-F238E27FC236}">
                <a16:creationId xmlns:a16="http://schemas.microsoft.com/office/drawing/2014/main" id="{3A4F0D21-6282-06E8-999E-BB08C0F3C3DC}"/>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dirty="0"/>
              <a:t>Bullet level</a:t>
            </a:r>
          </a:p>
          <a:p>
            <a:pPr lvl="2"/>
            <a:r>
              <a:rPr lang="en-GB" dirty="0"/>
              <a:t>Second level</a:t>
            </a:r>
          </a:p>
        </p:txBody>
      </p:sp>
    </p:spTree>
    <p:extLst>
      <p:ext uri="{BB962C8B-B14F-4D97-AF65-F5344CB8AC3E}">
        <p14:creationId xmlns:p14="http://schemas.microsoft.com/office/powerpoint/2010/main" val="15944959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Content-Polaroi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p>
            <a:r>
              <a:rPr lang="en-US"/>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353937" y="1386985"/>
            <a:ext cx="4151741" cy="3985115"/>
          </a:xfrm>
          <a:prstGeom prst="rect">
            <a:avLst/>
          </a:prstGeom>
        </p:spPr>
        <p:txBody>
          <a:bodyPr/>
          <a:lstStyle>
            <a:lvl1pPr algn="ctr">
              <a:defRPr/>
            </a:lvl1pPr>
          </a:lstStyle>
          <a:p>
            <a:endParaRPr lang="en-US" dirty="0"/>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554809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Content-Polaroi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p>
            <a:r>
              <a:rPr lang="en-US"/>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353937" y="1386985"/>
            <a:ext cx="4151741" cy="3985115"/>
          </a:xfrm>
          <a:prstGeom prst="rect">
            <a:avLst/>
          </a:prstGeom>
        </p:spPr>
        <p:txBody>
          <a:bodyPr/>
          <a:lstStyle>
            <a:lvl1pPr algn="ctr">
              <a:defRPr/>
            </a:lvl1pPr>
          </a:lstStyle>
          <a:p>
            <a:endParaRPr lang="en-US" dirty="0"/>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Whole Class Activity</a:t>
            </a:r>
          </a:p>
        </p:txBody>
      </p:sp>
    </p:spTree>
    <p:extLst>
      <p:ext uri="{BB962C8B-B14F-4D97-AF65-F5344CB8AC3E}">
        <p14:creationId xmlns:p14="http://schemas.microsoft.com/office/powerpoint/2010/main" val="9416944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Content-Polaroi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p>
            <a:r>
              <a:rPr lang="en-US"/>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353937" y="1386985"/>
            <a:ext cx="4151741" cy="3985115"/>
          </a:xfrm>
          <a:prstGeom prst="rect">
            <a:avLst/>
          </a:prstGeom>
        </p:spPr>
        <p:txBody>
          <a:bodyPr/>
          <a:lstStyle>
            <a:lvl1pPr algn="ctr">
              <a:defRPr/>
            </a:lvl1pPr>
          </a:lstStyle>
          <a:p>
            <a:endParaRPr lang="en-US" dirty="0"/>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856585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3358D3-0AB5-6620-A638-0B4A1EB1ED92}"/>
              </a:ext>
            </a:extLst>
          </p:cNvPr>
          <p:cNvSpPr>
            <a:spLocks noGrp="1"/>
          </p:cNvSpPr>
          <p:nvPr>
            <p:ph type="title"/>
          </p:nvPr>
        </p:nvSpPr>
        <p:spPr>
          <a:xfrm>
            <a:off x="838200" y="-1027907"/>
            <a:ext cx="10515600" cy="1027907"/>
          </a:xfrm>
          <a:prstGeom prst="rect">
            <a:avLst/>
          </a:prstGeom>
        </p:spPr>
        <p:txBody>
          <a:bodyPr vert="horz" lIns="91440" tIns="45720" rIns="91440" bIns="45720" rtlCol="0" anchor="ctr">
            <a:normAutofit/>
          </a:bodyPr>
          <a:lstStyle/>
          <a:p>
            <a:r>
              <a:rPr lang="en-GB" dirty="0"/>
              <a:t>Click to edit Master title style</a:t>
            </a:r>
            <a:endParaRPr lang="en-US" dirty="0"/>
          </a:p>
        </p:txBody>
      </p:sp>
    </p:spTree>
    <p:extLst>
      <p:ext uri="{BB962C8B-B14F-4D97-AF65-F5344CB8AC3E}">
        <p14:creationId xmlns:p14="http://schemas.microsoft.com/office/powerpoint/2010/main" val="2215143578"/>
      </p:ext>
    </p:extLst>
  </p:cSld>
  <p:clrMap bg1="lt1" tx1="dk1" bg2="lt2" tx2="dk2" accent1="accent1" accent2="accent2" accent3="accent3" accent4="accent4" accent5="accent5" accent6="accent6" hlink="hlink" folHlink="folHlink"/>
  <p:sldLayoutIdLst>
    <p:sldLayoutId id="2147483689" r:id="rId1"/>
    <p:sldLayoutId id="2147483661" r:id="rId2"/>
    <p:sldLayoutId id="2147483696" r:id="rId3"/>
    <p:sldLayoutId id="2147483691" r:id="rId4"/>
    <p:sldLayoutId id="2147483699" r:id="rId5"/>
    <p:sldLayoutId id="2147483698" r:id="rId6"/>
    <p:sldLayoutId id="2147483650" r:id="rId7"/>
    <p:sldLayoutId id="2147483702" r:id="rId8"/>
    <p:sldLayoutId id="2147483697" r:id="rId9"/>
    <p:sldLayoutId id="2147483683" r:id="rId10"/>
    <p:sldLayoutId id="2147483684" r:id="rId11"/>
    <p:sldLayoutId id="2147483701" r:id="rId12"/>
    <p:sldLayoutId id="2147483704" r:id="rId13"/>
    <p:sldLayoutId id="2147483673" r:id="rId14"/>
    <p:sldLayoutId id="2147483677" r:id="rId15"/>
    <p:sldLayoutId id="2147483679" r:id="rId16"/>
    <p:sldLayoutId id="2147483680" r:id="rId17"/>
    <p:sldLayoutId id="2147483666" r:id="rId18"/>
    <p:sldLayoutId id="2147483685" r:id="rId19"/>
    <p:sldLayoutId id="2147483700" r:id="rId20"/>
    <p:sldLayoutId id="2147483667" r:id="rId21"/>
    <p:sldLayoutId id="2147483675" r:id="rId22"/>
    <p:sldLayoutId id="2147483671" r:id="rId23"/>
    <p:sldLayoutId id="2147483703" r:id="rId24"/>
    <p:sldLayoutId id="2147483681" r:id="rId25"/>
    <p:sldLayoutId id="2147483672" r:id="rId26"/>
    <p:sldLayoutId id="2147483678" r:id="rId27"/>
    <p:sldLayoutId id="2147483664" r:id="rId28"/>
    <p:sldLayoutId id="2147483663" r:id="rId29"/>
    <p:sldLayoutId id="2147483660" r:id="rId30"/>
    <p:sldLayoutId id="2147483692" r:id="rId31"/>
    <p:sldLayoutId id="2147483682" r:id="rId32"/>
    <p:sldLayoutId id="2147483693" r:id="rId33"/>
    <p:sldLayoutId id="2147483690" r:id="rId34"/>
    <p:sldLayoutId id="2147483694" r:id="rId35"/>
    <p:sldLayoutId id="2147483695" r:id="rId36"/>
  </p:sldLayoutIdLst>
  <p:txStyles>
    <p:titleStyle>
      <a:lvl1pPr algn="l" defTabSz="914400" rtl="0" eaLnBrk="1" latinLnBrk="0" hangingPunct="1">
        <a:lnSpc>
          <a:spcPct val="90000"/>
        </a:lnSpc>
        <a:spcBef>
          <a:spcPct val="0"/>
        </a:spcBef>
        <a:buNone/>
        <a:defRPr sz="2600" b="1" i="0" kern="1200" baseline="0">
          <a:solidFill>
            <a:srgbClr val="597F32"/>
          </a:solidFill>
          <a:latin typeface="Arial" panose="020B0604020202020204" pitchFamily="34" charset="0"/>
          <a:ea typeface="+mj-ea"/>
          <a:cs typeface="+mj-cs"/>
        </a:defRPr>
      </a:lvl1pPr>
    </p:titleStyle>
    <p:body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45.jpeg"/><Relationship Id="rId18" Type="http://schemas.openxmlformats.org/officeDocument/2006/relationships/image" Target="../media/image56.png"/><Relationship Id="rId3" Type="http://schemas.openxmlformats.org/officeDocument/2006/relationships/image" Target="../media/image51.png"/><Relationship Id="rId21" Type="http://schemas.microsoft.com/office/2007/relationships/hdphoto" Target="../media/hdphoto7.wdp"/><Relationship Id="rId7" Type="http://schemas.openxmlformats.org/officeDocument/2006/relationships/image" Target="../media/image41.jpeg"/><Relationship Id="rId12" Type="http://schemas.openxmlformats.org/officeDocument/2006/relationships/image" Target="../media/image44.jpeg"/><Relationship Id="rId17" Type="http://schemas.microsoft.com/office/2007/relationships/hdphoto" Target="../media/hdphoto5.wdp"/><Relationship Id="rId2" Type="http://schemas.openxmlformats.org/officeDocument/2006/relationships/notesSlide" Target="../notesSlides/notesSlide7.xml"/><Relationship Id="rId16" Type="http://schemas.openxmlformats.org/officeDocument/2006/relationships/image" Target="../media/image55.png"/><Relationship Id="rId20" Type="http://schemas.openxmlformats.org/officeDocument/2006/relationships/image" Target="../media/image57.png"/><Relationship Id="rId1" Type="http://schemas.openxmlformats.org/officeDocument/2006/relationships/slideLayout" Target="../slideLayouts/slideLayout31.xml"/><Relationship Id="rId6" Type="http://schemas.microsoft.com/office/2007/relationships/hdphoto" Target="../media/hdphoto2.wdp"/><Relationship Id="rId11" Type="http://schemas.microsoft.com/office/2007/relationships/hdphoto" Target="../media/hdphoto4.wdp"/><Relationship Id="rId5" Type="http://schemas.openxmlformats.org/officeDocument/2006/relationships/image" Target="../media/image52.png"/><Relationship Id="rId15" Type="http://schemas.openxmlformats.org/officeDocument/2006/relationships/image" Target="../media/image47.jpeg"/><Relationship Id="rId10" Type="http://schemas.openxmlformats.org/officeDocument/2006/relationships/image" Target="../media/image54.png"/><Relationship Id="rId19" Type="http://schemas.microsoft.com/office/2007/relationships/hdphoto" Target="../media/hdphoto6.wdp"/><Relationship Id="rId4" Type="http://schemas.microsoft.com/office/2007/relationships/hdphoto" Target="../media/hdphoto1.wdp"/><Relationship Id="rId9" Type="http://schemas.microsoft.com/office/2007/relationships/hdphoto" Target="../media/hdphoto3.wdp"/><Relationship Id="rId14" Type="http://schemas.openxmlformats.org/officeDocument/2006/relationships/image" Target="../media/image46.jpeg"/><Relationship Id="rId22" Type="http://schemas.openxmlformats.org/officeDocument/2006/relationships/image" Target="../media/image58.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62.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65.png"/></Relationships>
</file>

<file path=ppt/slides/_rels/slide13.xml.rels><?xml version="1.0" encoding="UTF-8" standalone="yes"?>
<Relationships xmlns="http://schemas.openxmlformats.org/package/2006/relationships"><Relationship Id="rId8" Type="http://schemas.openxmlformats.org/officeDocument/2006/relationships/image" Target="../media/image32.svg"/><Relationship Id="rId13" Type="http://schemas.openxmlformats.org/officeDocument/2006/relationships/image" Target="../media/image37.png"/><Relationship Id="rId3" Type="http://schemas.openxmlformats.org/officeDocument/2006/relationships/image" Target="../media/image29.svg"/><Relationship Id="rId7" Type="http://schemas.openxmlformats.org/officeDocument/2006/relationships/image" Target="../media/image31.png"/><Relationship Id="rId12" Type="http://schemas.openxmlformats.org/officeDocument/2006/relationships/image" Target="../media/image36.svg"/><Relationship Id="rId2" Type="http://schemas.openxmlformats.org/officeDocument/2006/relationships/image" Target="../media/image28.png"/><Relationship Id="rId1" Type="http://schemas.openxmlformats.org/officeDocument/2006/relationships/slideLayout" Target="../slideLayouts/slideLayout11.xml"/><Relationship Id="rId6" Type="http://schemas.openxmlformats.org/officeDocument/2006/relationships/image" Target="../media/image68.svg"/><Relationship Id="rId11" Type="http://schemas.openxmlformats.org/officeDocument/2006/relationships/image" Target="../media/image35.png"/><Relationship Id="rId5" Type="http://schemas.openxmlformats.org/officeDocument/2006/relationships/image" Target="../media/image67.png"/><Relationship Id="rId10" Type="http://schemas.openxmlformats.org/officeDocument/2006/relationships/image" Target="../media/image34.svg"/><Relationship Id="rId4" Type="http://schemas.openxmlformats.org/officeDocument/2006/relationships/image" Target="../media/image30.png"/><Relationship Id="rId9"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70.jpg"/></Relationships>
</file>

<file path=ppt/slides/_rels/slide15.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11.xml"/><Relationship Id="rId1" Type="http://schemas.openxmlformats.org/officeDocument/2006/relationships/slideLayout" Target="../slideLayouts/slideLayout20.xml"/><Relationship Id="rId4" Type="http://schemas.openxmlformats.org/officeDocument/2006/relationships/image" Target="../media/image72.jpg"/></Relationships>
</file>

<file path=ppt/slides/_rels/slide16.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12.xml"/><Relationship Id="rId1" Type="http://schemas.openxmlformats.org/officeDocument/2006/relationships/slideLayout" Target="../slideLayouts/slideLayout20.xml"/><Relationship Id="rId4" Type="http://schemas.openxmlformats.org/officeDocument/2006/relationships/image" Target="../media/image74.jpeg"/></Relationships>
</file>

<file path=ppt/slides/_rels/slide17.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notesSlide" Target="../notesSlides/notesSlide13.xml"/><Relationship Id="rId1" Type="http://schemas.openxmlformats.org/officeDocument/2006/relationships/slideLayout" Target="../slideLayouts/slideLayout20.xml"/><Relationship Id="rId4" Type="http://schemas.openxmlformats.org/officeDocument/2006/relationships/image" Target="../media/image76.jpeg"/></Relationships>
</file>

<file path=ppt/slides/_rels/slide18.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14.xml"/><Relationship Id="rId1" Type="http://schemas.openxmlformats.org/officeDocument/2006/relationships/slideLayout" Target="../slideLayouts/slideLayout20.xml"/><Relationship Id="rId4" Type="http://schemas.openxmlformats.org/officeDocument/2006/relationships/image" Target="../media/image78.jpeg"/></Relationships>
</file>

<file path=ppt/slides/_rels/slide19.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15.xml"/><Relationship Id="rId1" Type="http://schemas.openxmlformats.org/officeDocument/2006/relationships/slideLayout" Target="../slideLayouts/slideLayout20.xml"/><Relationship Id="rId4" Type="http://schemas.openxmlformats.org/officeDocument/2006/relationships/image" Target="../media/image8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image" Target="../media/image85.jpeg"/><Relationship Id="rId3" Type="http://schemas.openxmlformats.org/officeDocument/2006/relationships/image" Target="../media/image81.jpeg"/><Relationship Id="rId7" Type="http://schemas.openxmlformats.org/officeDocument/2006/relationships/image" Target="../media/image75.jpg"/><Relationship Id="rId12" Type="http://schemas.openxmlformats.org/officeDocument/2006/relationships/image" Target="../media/image89.png"/><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image" Target="../media/image84.jpeg"/><Relationship Id="rId11" Type="http://schemas.openxmlformats.org/officeDocument/2006/relationships/image" Target="../media/image88.jpeg"/><Relationship Id="rId5" Type="http://schemas.openxmlformats.org/officeDocument/2006/relationships/image" Target="../media/image83.jpeg"/><Relationship Id="rId10" Type="http://schemas.openxmlformats.org/officeDocument/2006/relationships/image" Target="../media/image87.jpeg"/><Relationship Id="rId4" Type="http://schemas.openxmlformats.org/officeDocument/2006/relationships/image" Target="../media/image82.jpeg"/><Relationship Id="rId9" Type="http://schemas.openxmlformats.org/officeDocument/2006/relationships/image" Target="../media/image86.jpeg"/></Relationships>
</file>

<file path=ppt/slides/_rels/slide21.xml.rels><?xml version="1.0" encoding="UTF-8" standalone="yes"?>
<Relationships xmlns="http://schemas.openxmlformats.org/package/2006/relationships"><Relationship Id="rId8" Type="http://schemas.openxmlformats.org/officeDocument/2006/relationships/image" Target="../media/image95.jpeg"/><Relationship Id="rId13" Type="http://schemas.openxmlformats.org/officeDocument/2006/relationships/image" Target="../media/image100.jpeg"/><Relationship Id="rId3" Type="http://schemas.openxmlformats.org/officeDocument/2006/relationships/image" Target="../media/image90.png"/><Relationship Id="rId7" Type="http://schemas.openxmlformats.org/officeDocument/2006/relationships/image" Target="../media/image94.jpeg"/><Relationship Id="rId12" Type="http://schemas.openxmlformats.org/officeDocument/2006/relationships/image" Target="../media/image99.jpeg"/><Relationship Id="rId17" Type="http://schemas.openxmlformats.org/officeDocument/2006/relationships/image" Target="../media/image104.svg"/><Relationship Id="rId2" Type="http://schemas.openxmlformats.org/officeDocument/2006/relationships/notesSlide" Target="../notesSlides/notesSlide17.xml"/><Relationship Id="rId16" Type="http://schemas.openxmlformats.org/officeDocument/2006/relationships/image" Target="../media/image103.png"/><Relationship Id="rId1" Type="http://schemas.openxmlformats.org/officeDocument/2006/relationships/slideLayout" Target="../slideLayouts/slideLayout12.xml"/><Relationship Id="rId6" Type="http://schemas.openxmlformats.org/officeDocument/2006/relationships/image" Target="../media/image93.jpeg"/><Relationship Id="rId11" Type="http://schemas.openxmlformats.org/officeDocument/2006/relationships/image" Target="../media/image98.jpeg"/><Relationship Id="rId5" Type="http://schemas.openxmlformats.org/officeDocument/2006/relationships/image" Target="../media/image92.png"/><Relationship Id="rId15" Type="http://schemas.openxmlformats.org/officeDocument/2006/relationships/image" Target="../media/image102.jpeg"/><Relationship Id="rId10" Type="http://schemas.openxmlformats.org/officeDocument/2006/relationships/image" Target="../media/image97.jpeg"/><Relationship Id="rId4" Type="http://schemas.openxmlformats.org/officeDocument/2006/relationships/image" Target="../media/image91.svg"/><Relationship Id="rId9" Type="http://schemas.openxmlformats.org/officeDocument/2006/relationships/image" Target="../media/image96.jpeg"/><Relationship Id="rId14" Type="http://schemas.openxmlformats.org/officeDocument/2006/relationships/image" Target="../media/image101.png"/></Relationships>
</file>

<file path=ppt/slides/_rels/slide22.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24.xml"/><Relationship Id="rId5" Type="http://schemas.openxmlformats.org/officeDocument/2006/relationships/image" Target="../media/image104.svg"/><Relationship Id="rId4" Type="http://schemas.openxmlformats.org/officeDocument/2006/relationships/image" Target="../media/image103.png"/></Relationships>
</file>

<file path=ppt/slides/_rels/slide23.xml.rels><?xml version="1.0" encoding="UTF-8" standalone="yes"?>
<Relationships xmlns="http://schemas.openxmlformats.org/package/2006/relationships"><Relationship Id="rId3" Type="http://schemas.openxmlformats.org/officeDocument/2006/relationships/image" Target="../media/image108.svg"/><Relationship Id="rId2" Type="http://schemas.openxmlformats.org/officeDocument/2006/relationships/image" Target="../media/image107.png"/><Relationship Id="rId1" Type="http://schemas.openxmlformats.org/officeDocument/2006/relationships/slideLayout" Target="../slideLayouts/slideLayout3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3" Type="http://schemas.openxmlformats.org/officeDocument/2006/relationships/hyperlink" Target="https://vimeo.com/1045053069?share=copy&amp;fl=cl&amp;fe=ci" TargetMode="External"/><Relationship Id="rId2" Type="http://schemas.openxmlformats.org/officeDocument/2006/relationships/hyperlink" Target="https://vimeo.com/1045048298?share=copy&amp;fl=cl&amp;fe=ci" TargetMode="External"/><Relationship Id="rId1" Type="http://schemas.openxmlformats.org/officeDocument/2006/relationships/slideLayout" Target="../slideLayouts/slideLayout5.xml"/><Relationship Id="rId5" Type="http://schemas.openxmlformats.org/officeDocument/2006/relationships/hyperlink" Target="https://historicengland.org.uk/content/docs/education/explorer/must-farm-images-ppts/" TargetMode="External"/><Relationship Id="rId4" Type="http://schemas.openxmlformats.org/officeDocument/2006/relationships/hyperlink" Target="https://historicengland.org.uk/content/docs/education/explorer/what-is-archaeology-ppt/"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vimeo.com/1045048298?share=copy&amp;fl=cl&amp;fe=ci" TargetMode="External"/><Relationship Id="rId2" Type="http://schemas.openxmlformats.org/officeDocument/2006/relationships/notesSlide" Target="../notesSlides/notesSlide2.xml"/><Relationship Id="rId1" Type="http://schemas.openxmlformats.org/officeDocument/2006/relationships/slideLayout" Target="../slideLayouts/slideLayout18.xml"/><Relationship Id="rId4" Type="http://schemas.openxmlformats.org/officeDocument/2006/relationships/image" Target="../media/image15.jpeg"/></Relationships>
</file>

<file path=ppt/slides/_rels/slide5.xml.rels><?xml version="1.0" encoding="UTF-8" standalone="yes"?>
<Relationships xmlns="http://schemas.openxmlformats.org/package/2006/relationships"><Relationship Id="rId3" Type="http://schemas.openxmlformats.org/officeDocument/2006/relationships/hyperlink" Target="https://vimeo.com/1045053069?share=copy&amp;fl=cl&amp;fe=ci" TargetMode="External"/><Relationship Id="rId2" Type="http://schemas.openxmlformats.org/officeDocument/2006/relationships/notesSlide" Target="../notesSlides/notesSlide3.xml"/><Relationship Id="rId1" Type="http://schemas.openxmlformats.org/officeDocument/2006/relationships/slideLayout" Target="../slideLayouts/slideLayout18.xml"/><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jpg"/><Relationship Id="rId7" Type="http://schemas.openxmlformats.org/officeDocument/2006/relationships/image" Target="../media/image22.png"/><Relationship Id="rId12" Type="http://schemas.openxmlformats.org/officeDocument/2006/relationships/image" Target="../media/image27.svg"/><Relationship Id="rId2" Type="http://schemas.openxmlformats.org/officeDocument/2006/relationships/notesSlide" Target="../notesSlides/notesSlide5.xml"/><Relationship Id="rId1" Type="http://schemas.openxmlformats.org/officeDocument/2006/relationships/slideLayout" Target="../slideLayouts/slideLayout19.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svg"/><Relationship Id="rId10" Type="http://schemas.openxmlformats.org/officeDocument/2006/relationships/image" Target="../media/image25.svg"/><Relationship Id="rId4" Type="http://schemas.openxmlformats.org/officeDocument/2006/relationships/image" Target="../media/image19.png"/><Relationship Id="rId9" Type="http://schemas.openxmlformats.org/officeDocument/2006/relationships/image" Target="../media/image24.png"/></Relationships>
</file>

<file path=ppt/slides/_rels/slide8.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svg"/><Relationship Id="rId7" Type="http://schemas.openxmlformats.org/officeDocument/2006/relationships/image" Target="../media/image33.png"/><Relationship Id="rId12" Type="http://schemas.openxmlformats.org/officeDocument/2006/relationships/image" Target="../media/image38.png"/><Relationship Id="rId2" Type="http://schemas.openxmlformats.org/officeDocument/2006/relationships/image" Target="../media/image28.png"/><Relationship Id="rId1" Type="http://schemas.openxmlformats.org/officeDocument/2006/relationships/slideLayout" Target="../slideLayouts/slideLayout11.xml"/><Relationship Id="rId6" Type="http://schemas.openxmlformats.org/officeDocument/2006/relationships/image" Target="../media/image32.svg"/><Relationship Id="rId11" Type="http://schemas.openxmlformats.org/officeDocument/2006/relationships/image" Target="../media/image37.png"/><Relationship Id="rId5" Type="http://schemas.openxmlformats.org/officeDocument/2006/relationships/image" Target="../media/image31.png"/><Relationship Id="rId10" Type="http://schemas.openxmlformats.org/officeDocument/2006/relationships/image" Target="../media/image36.svg"/><Relationship Id="rId4" Type="http://schemas.openxmlformats.org/officeDocument/2006/relationships/image" Target="../media/image30.png"/><Relationship Id="rId9" Type="http://schemas.openxmlformats.org/officeDocument/2006/relationships/image" Target="../media/image35.png"/></Relationships>
</file>

<file path=ppt/slides/_rels/slide9.xml.rels><?xml version="1.0" encoding="UTF-8" standalone="yes"?>
<Relationships xmlns="http://schemas.openxmlformats.org/package/2006/relationships"><Relationship Id="rId8" Type="http://schemas.openxmlformats.org/officeDocument/2006/relationships/image" Target="../media/image44.jpeg"/><Relationship Id="rId13" Type="http://schemas.openxmlformats.org/officeDocument/2006/relationships/image" Target="../media/image49.jpeg"/><Relationship Id="rId3" Type="http://schemas.openxmlformats.org/officeDocument/2006/relationships/image" Target="../media/image39.jpeg"/><Relationship Id="rId7" Type="http://schemas.openxmlformats.org/officeDocument/2006/relationships/image" Target="../media/image43.jpeg"/><Relationship Id="rId12" Type="http://schemas.openxmlformats.org/officeDocument/2006/relationships/image" Target="../media/image48.jpeg"/><Relationship Id="rId2" Type="http://schemas.openxmlformats.org/officeDocument/2006/relationships/notesSlide" Target="../notesSlides/notesSlide6.xml"/><Relationship Id="rId1" Type="http://schemas.openxmlformats.org/officeDocument/2006/relationships/slideLayout" Target="../slideLayouts/slideLayout20.xml"/><Relationship Id="rId6" Type="http://schemas.openxmlformats.org/officeDocument/2006/relationships/image" Target="../media/image42.jpeg"/><Relationship Id="rId11" Type="http://schemas.openxmlformats.org/officeDocument/2006/relationships/image" Target="../media/image47.jpeg"/><Relationship Id="rId5" Type="http://schemas.openxmlformats.org/officeDocument/2006/relationships/image" Target="../media/image41.jpeg"/><Relationship Id="rId10" Type="http://schemas.openxmlformats.org/officeDocument/2006/relationships/image" Target="../media/image46.jpeg"/><Relationship Id="rId4" Type="http://schemas.openxmlformats.org/officeDocument/2006/relationships/image" Target="../media/image40.jpeg"/><Relationship Id="rId9" Type="http://schemas.openxmlformats.org/officeDocument/2006/relationships/image" Target="../media/image45.jpeg"/><Relationship Id="rId14" Type="http://schemas.openxmlformats.org/officeDocument/2006/relationships/image" Target="../media/image5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24E922E2-600C-46A8-AB0D-E39D70D5B739}"/>
              </a:ext>
            </a:extLst>
          </p:cNvPr>
          <p:cNvSpPr>
            <a:spLocks noGrp="1"/>
          </p:cNvSpPr>
          <p:nvPr>
            <p:ph type="title" idx="4294967295"/>
          </p:nvPr>
        </p:nvSpPr>
        <p:spPr/>
        <p:txBody>
          <a:bodyPr>
            <a:normAutofit fontScale="90000"/>
          </a:bodyPr>
          <a:lstStyle/>
          <a:p>
            <a:r>
              <a:rPr lang="en-GB" dirty="0"/>
              <a:t>Must Farm </a:t>
            </a:r>
            <a:br>
              <a:rPr lang="en-GB" dirty="0"/>
            </a:br>
            <a:r>
              <a:rPr lang="en-GB" dirty="0"/>
              <a:t>Bronze Age Village</a:t>
            </a:r>
            <a:br>
              <a:rPr lang="en-GB" dirty="0"/>
            </a:br>
            <a:r>
              <a:rPr lang="en-GB" dirty="0"/>
              <a:t>Activity 1</a:t>
            </a:r>
            <a:br>
              <a:rPr lang="en-GB" dirty="0"/>
            </a:br>
            <a:r>
              <a:rPr lang="en-GB" dirty="0"/>
              <a:t>Rot or Not?</a:t>
            </a:r>
            <a:br>
              <a:rPr lang="en-GB" dirty="0"/>
            </a:br>
            <a:endParaRPr lang="en-GB" dirty="0"/>
          </a:p>
        </p:txBody>
      </p:sp>
      <p:sp>
        <p:nvSpPr>
          <p:cNvPr id="5" name="Subtitle 4">
            <a:extLst>
              <a:ext uri="{FF2B5EF4-FFF2-40B4-BE49-F238E27FC236}">
                <a16:creationId xmlns:a16="http://schemas.microsoft.com/office/drawing/2014/main" id="{2A022761-36FA-9574-BE5B-D0415F4D7CCA}"/>
              </a:ext>
            </a:extLst>
          </p:cNvPr>
          <p:cNvSpPr>
            <a:spLocks noGrp="1"/>
          </p:cNvSpPr>
          <p:nvPr>
            <p:ph type="subTitle" idx="1"/>
          </p:nvPr>
        </p:nvSpPr>
        <p:spPr/>
        <p:txBody>
          <a:bodyPr/>
          <a:lstStyle/>
          <a:p>
            <a:pPr>
              <a:spcBef>
                <a:spcPts val="0"/>
              </a:spcBef>
            </a:pPr>
            <a:r>
              <a:rPr lang="en-GB" sz="2300" b="0" dirty="0"/>
              <a:t>Must Farm </a:t>
            </a:r>
          </a:p>
          <a:p>
            <a:pPr>
              <a:spcBef>
                <a:spcPts val="0"/>
              </a:spcBef>
            </a:pPr>
            <a:r>
              <a:rPr lang="en-GB" sz="2300" b="0" dirty="0"/>
              <a:t>Bronze Age Village</a:t>
            </a:r>
          </a:p>
          <a:p>
            <a:pPr>
              <a:spcBef>
                <a:spcPts val="0"/>
              </a:spcBef>
            </a:pPr>
            <a:r>
              <a:rPr lang="en-GB" sz="2300" b="0" dirty="0"/>
              <a:t>Activity 1: Rot or Not?</a:t>
            </a:r>
          </a:p>
          <a:p>
            <a:pPr>
              <a:spcBef>
                <a:spcPts val="0"/>
              </a:spcBef>
            </a:pPr>
            <a:r>
              <a:rPr lang="en-GB" sz="2300" b="0" dirty="0"/>
              <a:t>Why is the Must Farm Bronze Age Village a remarkable archaeological  site?</a:t>
            </a:r>
          </a:p>
          <a:p>
            <a:endParaRPr lang="en-GB" sz="2300" b="0" dirty="0"/>
          </a:p>
        </p:txBody>
      </p:sp>
      <p:pic>
        <p:nvPicPr>
          <p:cNvPr id="6" name="Picture Placeholder 5" descr="An archaeologist excavating a wooden wheel from the mud at the site of must farm bronze age village&#10;">
            <a:extLst>
              <a:ext uri="{FF2B5EF4-FFF2-40B4-BE49-F238E27FC236}">
                <a16:creationId xmlns:a16="http://schemas.microsoft.com/office/drawing/2014/main" id="{7F1D13C2-978D-3E48-8C44-29BCD4ADA89B}"/>
              </a:ext>
            </a:extLst>
          </p:cNvPr>
          <p:cNvPicPr>
            <a:picLocks noGrp="1" noChangeAspect="1"/>
          </p:cNvPicPr>
          <p:nvPr>
            <p:ph type="pic" sz="quarter" idx="10"/>
          </p:nvPr>
        </p:nvPicPr>
        <p:blipFill>
          <a:blip r:embed="rId3"/>
          <a:srcRect l="10760" r="10760"/>
          <a:stretch>
            <a:fillRect/>
          </a:stretch>
        </p:blipFill>
        <p:spPr/>
      </p:pic>
    </p:spTree>
    <p:extLst>
      <p:ext uri="{BB962C8B-B14F-4D97-AF65-F5344CB8AC3E}">
        <p14:creationId xmlns:p14="http://schemas.microsoft.com/office/powerpoint/2010/main" val="37350099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0A320E-C6F4-E0F9-03CE-971172D77678}"/>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D22D7D07-4A49-C297-3318-10DDDE6EBB6D}"/>
              </a:ext>
            </a:extLst>
          </p:cNvPr>
          <p:cNvSpPr>
            <a:spLocks noGrp="1"/>
          </p:cNvSpPr>
          <p:nvPr>
            <p:ph type="title"/>
          </p:nvPr>
        </p:nvSpPr>
        <p:spPr/>
        <p:txBody>
          <a:bodyPr>
            <a:noAutofit/>
          </a:bodyPr>
          <a:lstStyle/>
          <a:p>
            <a:r>
              <a:rPr lang="en-GB" sz="2400" dirty="0"/>
              <a:t>Imagine you are excavating a typical archaeological site in Britain</a:t>
            </a:r>
            <a:br>
              <a:rPr lang="en-GB" sz="2400" dirty="0"/>
            </a:br>
            <a:r>
              <a:rPr lang="en-GB" sz="2400" dirty="0"/>
              <a:t>Do you think these artefacts would Rot or Not?</a:t>
            </a:r>
            <a:r>
              <a:rPr lang="en-GB" sz="2400" dirty="0">
                <a:solidFill>
                  <a:schemeClr val="bg1"/>
                </a:solidFill>
              </a:rPr>
              <a:t> a</a:t>
            </a:r>
          </a:p>
        </p:txBody>
      </p:sp>
      <p:grpSp>
        <p:nvGrpSpPr>
          <p:cNvPr id="4" name="Group 3" descr="images representing different types of archaeological artefacts by materials - pottery, metal, flint, bones, wood, food, fabric, leather">
            <a:extLst>
              <a:ext uri="{FF2B5EF4-FFF2-40B4-BE49-F238E27FC236}">
                <a16:creationId xmlns:a16="http://schemas.microsoft.com/office/drawing/2014/main" id="{9F9DC58A-6B5C-3BEC-E782-29EA3A622727}"/>
              </a:ext>
            </a:extLst>
          </p:cNvPr>
          <p:cNvGrpSpPr/>
          <p:nvPr/>
        </p:nvGrpSpPr>
        <p:grpSpPr>
          <a:xfrm>
            <a:off x="176270" y="1169940"/>
            <a:ext cx="10812143" cy="5363327"/>
            <a:chOff x="176270" y="1169940"/>
            <a:chExt cx="10812143" cy="5363327"/>
          </a:xfrm>
        </p:grpSpPr>
        <p:grpSp>
          <p:nvGrpSpPr>
            <p:cNvPr id="15" name="Group 14" descr="Leather boots with fringe">
              <a:extLst>
                <a:ext uri="{FF2B5EF4-FFF2-40B4-BE49-F238E27FC236}">
                  <a16:creationId xmlns:a16="http://schemas.microsoft.com/office/drawing/2014/main" id="{1588A49C-9C7B-45D4-7DC8-3C1EF81E0E9F}"/>
                </a:ext>
              </a:extLst>
            </p:cNvPr>
            <p:cNvGrpSpPr/>
            <p:nvPr/>
          </p:nvGrpSpPr>
          <p:grpSpPr>
            <a:xfrm>
              <a:off x="176270" y="1169940"/>
              <a:ext cx="3016220" cy="1755552"/>
              <a:chOff x="47789" y="1243326"/>
              <a:chExt cx="3389688" cy="1962076"/>
            </a:xfrm>
          </p:grpSpPr>
          <p:pic>
            <p:nvPicPr>
              <p:cNvPr id="10" name="Picture 9" descr="A group of clay vases">
                <a:extLst>
                  <a:ext uri="{FF2B5EF4-FFF2-40B4-BE49-F238E27FC236}">
                    <a16:creationId xmlns:a16="http://schemas.microsoft.com/office/drawing/2014/main" id="{54C04890-6E02-9BA6-EC1B-33289AB1A9E7}"/>
                  </a:ext>
                </a:extLst>
              </p:cNvPr>
              <p:cNvPicPr>
                <a:picLocks noChangeAspect="1"/>
              </p:cNvPicPr>
              <p:nvPr/>
            </p:nvPicPr>
            <p:blipFill>
              <a:blip r:embed="rId3" cstate="screen">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tretch>
                <a:fillRect/>
              </a:stretch>
            </p:blipFill>
            <p:spPr>
              <a:xfrm>
                <a:off x="624882" y="1330339"/>
                <a:ext cx="2812595" cy="1875063"/>
              </a:xfrm>
              <a:prstGeom prst="rect">
                <a:avLst/>
              </a:prstGeom>
              <a:ln>
                <a:solidFill>
                  <a:schemeClr val="tx1"/>
                </a:solidFill>
              </a:ln>
            </p:spPr>
          </p:pic>
          <p:sp>
            <p:nvSpPr>
              <p:cNvPr id="13" name="TextBox 12">
                <a:extLst>
                  <a:ext uri="{FF2B5EF4-FFF2-40B4-BE49-F238E27FC236}">
                    <a16:creationId xmlns:a16="http://schemas.microsoft.com/office/drawing/2014/main" id="{8A1CDE8B-B5AE-1A9F-FEB6-BDA1AE972A9C}"/>
                  </a:ext>
                </a:extLst>
              </p:cNvPr>
              <p:cNvSpPr txBox="1"/>
              <p:nvPr/>
            </p:nvSpPr>
            <p:spPr>
              <a:xfrm>
                <a:off x="47789" y="1243326"/>
                <a:ext cx="2812594" cy="599144"/>
              </a:xfrm>
              <a:prstGeom prst="rect">
                <a:avLst/>
              </a:prstGeom>
              <a:noFill/>
            </p:spPr>
            <p:txBody>
              <a:bodyPr wrap="square" rtlCol="0">
                <a:spAutoFit/>
              </a:bodyPr>
              <a:lstStyle/>
              <a:p>
                <a:pPr algn="ctr"/>
                <a:r>
                  <a:rPr lang="en-GB" sz="2800" b="1" dirty="0">
                    <a:solidFill>
                      <a:schemeClr val="bg1"/>
                    </a:solidFill>
                  </a:rPr>
                  <a:t>Pottery</a:t>
                </a:r>
              </a:p>
            </p:txBody>
          </p:sp>
        </p:grpSp>
        <p:grpSp>
          <p:nvGrpSpPr>
            <p:cNvPr id="21" name="Group 20" descr="pottery vessels and black writing">
              <a:extLst>
                <a:ext uri="{FF2B5EF4-FFF2-40B4-BE49-F238E27FC236}">
                  <a16:creationId xmlns:a16="http://schemas.microsoft.com/office/drawing/2014/main" id="{D5C012AB-0239-4E45-2C6F-3A72C37A9836}"/>
                </a:ext>
              </a:extLst>
            </p:cNvPr>
            <p:cNvGrpSpPr/>
            <p:nvPr/>
          </p:nvGrpSpPr>
          <p:grpSpPr>
            <a:xfrm>
              <a:off x="4644954" y="1318408"/>
              <a:ext cx="3053678" cy="1638742"/>
              <a:chOff x="4025529" y="1314967"/>
              <a:chExt cx="3162632" cy="1905805"/>
            </a:xfrm>
          </p:grpSpPr>
          <p:pic>
            <p:nvPicPr>
              <p:cNvPr id="19" name="Picture 18" descr="Close-up of a chain link">
                <a:extLst>
                  <a:ext uri="{FF2B5EF4-FFF2-40B4-BE49-F238E27FC236}">
                    <a16:creationId xmlns:a16="http://schemas.microsoft.com/office/drawing/2014/main" id="{423AD108-89FB-63E3-2419-4F2AD1FD9520}"/>
                  </a:ext>
                </a:extLst>
              </p:cNvPr>
              <p:cNvPicPr>
                <a:picLocks noChangeAspect="1"/>
              </p:cNvPicPr>
              <p:nvPr/>
            </p:nvPicPr>
            <p:blipFill>
              <a:blip r:embed="rId5" cstate="screen">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a:ext>
                </a:extLst>
              </a:blip>
              <a:stretch>
                <a:fillRect/>
              </a:stretch>
            </p:blipFill>
            <p:spPr>
              <a:xfrm>
                <a:off x="4025529" y="1314967"/>
                <a:ext cx="2559020" cy="1905805"/>
              </a:xfrm>
              <a:prstGeom prst="rect">
                <a:avLst/>
              </a:prstGeom>
              <a:ln>
                <a:solidFill>
                  <a:schemeClr val="tx1"/>
                </a:solidFill>
              </a:ln>
            </p:spPr>
          </p:pic>
          <p:sp>
            <p:nvSpPr>
              <p:cNvPr id="20" name="TextBox 19">
                <a:extLst>
                  <a:ext uri="{FF2B5EF4-FFF2-40B4-BE49-F238E27FC236}">
                    <a16:creationId xmlns:a16="http://schemas.microsoft.com/office/drawing/2014/main" id="{0D31E176-7387-77B7-E4B2-3FD2C6DADD43}"/>
                  </a:ext>
                </a:extLst>
              </p:cNvPr>
              <p:cNvSpPr txBox="1"/>
              <p:nvPr/>
            </p:nvSpPr>
            <p:spPr>
              <a:xfrm>
                <a:off x="4629141" y="2546788"/>
                <a:ext cx="2559020" cy="608488"/>
              </a:xfrm>
              <a:prstGeom prst="rect">
                <a:avLst/>
              </a:prstGeom>
              <a:noFill/>
            </p:spPr>
            <p:txBody>
              <a:bodyPr wrap="square" rtlCol="0">
                <a:spAutoFit/>
              </a:bodyPr>
              <a:lstStyle/>
              <a:p>
                <a:pPr algn="ctr"/>
                <a:r>
                  <a:rPr lang="en-GB" sz="2800" b="1" dirty="0"/>
                  <a:t>Metal</a:t>
                </a:r>
              </a:p>
            </p:txBody>
          </p:sp>
        </p:grpSp>
        <p:grpSp>
          <p:nvGrpSpPr>
            <p:cNvPr id="38" name="Group 37" descr="flint arrowhead and white label">
              <a:extLst>
                <a:ext uri="{FF2B5EF4-FFF2-40B4-BE49-F238E27FC236}">
                  <a16:creationId xmlns:a16="http://schemas.microsoft.com/office/drawing/2014/main" id="{BD65502F-FC73-DEF9-1A2D-F02A25CAAE72}"/>
                </a:ext>
              </a:extLst>
            </p:cNvPr>
            <p:cNvGrpSpPr/>
            <p:nvPr/>
          </p:nvGrpSpPr>
          <p:grpSpPr>
            <a:xfrm>
              <a:off x="8502710" y="1326051"/>
              <a:ext cx="2485703" cy="1637454"/>
              <a:chOff x="624521" y="1313359"/>
              <a:chExt cx="2485703" cy="1637454"/>
            </a:xfrm>
          </p:grpSpPr>
          <p:pic>
            <p:nvPicPr>
              <p:cNvPr id="26" name="Picture 25" descr="A close-up of a stone arrowhead">
                <a:extLst>
                  <a:ext uri="{FF2B5EF4-FFF2-40B4-BE49-F238E27FC236}">
                    <a16:creationId xmlns:a16="http://schemas.microsoft.com/office/drawing/2014/main" id="{70A1C6EA-31A7-E9C2-B721-E7B3F2237134}"/>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rot="5400000">
                <a:off x="1044831" y="893049"/>
                <a:ext cx="1637454" cy="2478073"/>
              </a:xfrm>
              <a:prstGeom prst="rect">
                <a:avLst/>
              </a:prstGeom>
            </p:spPr>
          </p:pic>
          <p:sp>
            <p:nvSpPr>
              <p:cNvPr id="23" name="TextBox 22">
                <a:extLst>
                  <a:ext uri="{FF2B5EF4-FFF2-40B4-BE49-F238E27FC236}">
                    <a16:creationId xmlns:a16="http://schemas.microsoft.com/office/drawing/2014/main" id="{396DC563-1D8D-0709-14BC-2B4275AD3709}"/>
                  </a:ext>
                </a:extLst>
              </p:cNvPr>
              <p:cNvSpPr txBox="1"/>
              <p:nvPr/>
            </p:nvSpPr>
            <p:spPr>
              <a:xfrm>
                <a:off x="2070042" y="1322779"/>
                <a:ext cx="1040182" cy="523220"/>
              </a:xfrm>
              <a:prstGeom prst="rect">
                <a:avLst/>
              </a:prstGeom>
              <a:noFill/>
            </p:spPr>
            <p:txBody>
              <a:bodyPr wrap="square" rtlCol="0">
                <a:spAutoFit/>
              </a:bodyPr>
              <a:lstStyle/>
              <a:p>
                <a:pPr algn="ctr"/>
                <a:r>
                  <a:rPr lang="en-GB" sz="2800" b="1" dirty="0">
                    <a:solidFill>
                      <a:schemeClr val="bg1"/>
                    </a:solidFill>
                  </a:rPr>
                  <a:t>Flint</a:t>
                </a:r>
              </a:p>
            </p:txBody>
          </p:sp>
        </p:grpSp>
        <p:grpSp>
          <p:nvGrpSpPr>
            <p:cNvPr id="46" name="Group 45" descr="some animal bones and label">
              <a:extLst>
                <a:ext uri="{FF2B5EF4-FFF2-40B4-BE49-F238E27FC236}">
                  <a16:creationId xmlns:a16="http://schemas.microsoft.com/office/drawing/2014/main" id="{6BB9A169-1DFC-944F-B719-98D437F65DB3}"/>
                </a:ext>
              </a:extLst>
            </p:cNvPr>
            <p:cNvGrpSpPr/>
            <p:nvPr/>
          </p:nvGrpSpPr>
          <p:grpSpPr>
            <a:xfrm>
              <a:off x="3018421" y="3059318"/>
              <a:ext cx="2504187" cy="1637455"/>
              <a:chOff x="2384197" y="3841521"/>
              <a:chExt cx="2504187" cy="1637455"/>
            </a:xfrm>
          </p:grpSpPr>
          <p:pic>
            <p:nvPicPr>
              <p:cNvPr id="44" name="Picture 43" descr="A group of bones with black text">
                <a:extLst>
                  <a:ext uri="{FF2B5EF4-FFF2-40B4-BE49-F238E27FC236}">
                    <a16:creationId xmlns:a16="http://schemas.microsoft.com/office/drawing/2014/main" id="{882D26AF-BB0E-6FD0-9FCC-DABE3987CE61}"/>
                  </a:ext>
                </a:extLst>
              </p:cNvPr>
              <p:cNvPicPr>
                <a:picLocks noChangeAspect="1"/>
              </p:cNvPicPr>
              <p:nvPr/>
            </p:nvPicPr>
            <p:blipFill>
              <a:blip r:embed="rId8" cstate="screen">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a:ext>
                </a:extLst>
              </a:blip>
              <a:srcRect/>
              <a:stretch>
                <a:fillRect/>
              </a:stretch>
            </p:blipFill>
            <p:spPr>
              <a:xfrm>
                <a:off x="2410310" y="3841521"/>
                <a:ext cx="2478074" cy="1637455"/>
              </a:xfrm>
              <a:prstGeom prst="rect">
                <a:avLst/>
              </a:prstGeom>
            </p:spPr>
          </p:pic>
          <p:sp>
            <p:nvSpPr>
              <p:cNvPr id="45" name="TextBox 44">
                <a:extLst>
                  <a:ext uri="{FF2B5EF4-FFF2-40B4-BE49-F238E27FC236}">
                    <a16:creationId xmlns:a16="http://schemas.microsoft.com/office/drawing/2014/main" id="{4AEF6E52-BE92-0BA9-6AC8-8680B3BF37B3}"/>
                  </a:ext>
                </a:extLst>
              </p:cNvPr>
              <p:cNvSpPr txBox="1"/>
              <p:nvPr/>
            </p:nvSpPr>
            <p:spPr>
              <a:xfrm>
                <a:off x="2384197" y="3860123"/>
                <a:ext cx="2463235" cy="523220"/>
              </a:xfrm>
              <a:prstGeom prst="rect">
                <a:avLst/>
              </a:prstGeom>
              <a:noFill/>
            </p:spPr>
            <p:txBody>
              <a:bodyPr wrap="square" rtlCol="0">
                <a:spAutoFit/>
              </a:bodyPr>
              <a:lstStyle/>
              <a:p>
                <a:pPr algn="ctr"/>
                <a:r>
                  <a:rPr lang="en-GB" sz="2800" b="1" dirty="0">
                    <a:solidFill>
                      <a:schemeClr val="bg1"/>
                    </a:solidFill>
                  </a:rPr>
                  <a:t>Bones</a:t>
                </a:r>
              </a:p>
            </p:txBody>
          </p:sp>
        </p:grpSp>
        <p:grpSp>
          <p:nvGrpSpPr>
            <p:cNvPr id="42" name="Group 41" descr="a set of wooden spoons and label">
              <a:extLst>
                <a:ext uri="{FF2B5EF4-FFF2-40B4-BE49-F238E27FC236}">
                  <a16:creationId xmlns:a16="http://schemas.microsoft.com/office/drawing/2014/main" id="{D239A7CD-73D3-3DFB-26E7-1F86CB5C4BED}"/>
                </a:ext>
              </a:extLst>
            </p:cNvPr>
            <p:cNvGrpSpPr/>
            <p:nvPr/>
          </p:nvGrpSpPr>
          <p:grpSpPr>
            <a:xfrm>
              <a:off x="6378765" y="3066552"/>
              <a:ext cx="2790305" cy="1731302"/>
              <a:chOff x="6065985" y="3479711"/>
              <a:chExt cx="2790305" cy="1731302"/>
            </a:xfrm>
          </p:grpSpPr>
          <p:pic>
            <p:nvPicPr>
              <p:cNvPr id="41" name="Picture 40" descr="A row of wooden spoons">
                <a:extLst>
                  <a:ext uri="{FF2B5EF4-FFF2-40B4-BE49-F238E27FC236}">
                    <a16:creationId xmlns:a16="http://schemas.microsoft.com/office/drawing/2014/main" id="{3F0B5F62-20BB-40DF-56EE-C2715B6BE11F}"/>
                  </a:ext>
                </a:extLst>
              </p:cNvPr>
              <p:cNvPicPr>
                <a:picLocks noChangeAspect="1"/>
              </p:cNvPicPr>
              <p:nvPr/>
            </p:nvPicPr>
            <p:blipFill>
              <a:blip r:embed="rId10" cstate="screen">
                <a:extLst>
                  <a:ext uri="{BEBA8EAE-BF5A-486C-A8C5-ECC9F3942E4B}">
                    <a14:imgProps xmlns:a14="http://schemas.microsoft.com/office/drawing/2010/main">
                      <a14:imgLayer r:embed="rId11">
                        <a14:imgEffect>
                          <a14:saturation sat="0"/>
                        </a14:imgEffect>
                      </a14:imgLayer>
                    </a14:imgProps>
                  </a:ext>
                  <a:ext uri="{28A0092B-C50C-407E-A947-70E740481C1C}">
                    <a14:useLocalDpi xmlns:a14="http://schemas.microsoft.com/office/drawing/2010/main"/>
                  </a:ext>
                </a:extLst>
              </a:blip>
              <a:stretch>
                <a:fillRect/>
              </a:stretch>
            </p:blipFill>
            <p:spPr>
              <a:xfrm>
                <a:off x="6416854" y="3479711"/>
                <a:ext cx="2439436" cy="1676743"/>
              </a:xfrm>
              <a:prstGeom prst="rect">
                <a:avLst/>
              </a:prstGeom>
            </p:spPr>
          </p:pic>
          <p:sp>
            <p:nvSpPr>
              <p:cNvPr id="28" name="TextBox 27">
                <a:extLst>
                  <a:ext uri="{FF2B5EF4-FFF2-40B4-BE49-F238E27FC236}">
                    <a16:creationId xmlns:a16="http://schemas.microsoft.com/office/drawing/2014/main" id="{DA7C1DB6-0562-4333-7886-B1AC66A250C4}"/>
                  </a:ext>
                </a:extLst>
              </p:cNvPr>
              <p:cNvSpPr txBox="1"/>
              <p:nvPr/>
            </p:nvSpPr>
            <p:spPr>
              <a:xfrm>
                <a:off x="6065985" y="4687793"/>
                <a:ext cx="2021511" cy="523220"/>
              </a:xfrm>
              <a:prstGeom prst="rect">
                <a:avLst/>
              </a:prstGeom>
              <a:noFill/>
            </p:spPr>
            <p:txBody>
              <a:bodyPr wrap="square" rtlCol="0">
                <a:spAutoFit/>
              </a:bodyPr>
              <a:lstStyle/>
              <a:p>
                <a:pPr algn="ctr"/>
                <a:r>
                  <a:rPr lang="en-GB" sz="2800" b="1" dirty="0">
                    <a:solidFill>
                      <a:schemeClr val="bg1"/>
                    </a:solidFill>
                  </a:rPr>
                  <a:t>Wood</a:t>
                </a:r>
              </a:p>
            </p:txBody>
          </p:sp>
        </p:grpSp>
        <p:grpSp>
          <p:nvGrpSpPr>
            <p:cNvPr id="57" name="Group 56" descr="bread, fruit and vegetables, meat and eggs">
              <a:extLst>
                <a:ext uri="{FF2B5EF4-FFF2-40B4-BE49-F238E27FC236}">
                  <a16:creationId xmlns:a16="http://schemas.microsoft.com/office/drawing/2014/main" id="{E83F9B54-9CEA-A2A0-793D-65A47151D450}"/>
                </a:ext>
              </a:extLst>
            </p:cNvPr>
            <p:cNvGrpSpPr/>
            <p:nvPr/>
          </p:nvGrpSpPr>
          <p:grpSpPr>
            <a:xfrm>
              <a:off x="726341" y="4901237"/>
              <a:ext cx="2600425" cy="1596405"/>
              <a:chOff x="411548" y="4560939"/>
              <a:chExt cx="2434877" cy="1574374"/>
            </a:xfrm>
          </p:grpSpPr>
          <p:pic>
            <p:nvPicPr>
              <p:cNvPr id="48" name="Picture 47" descr="A loaf of bread on a cloth">
                <a:extLst>
                  <a:ext uri="{FF2B5EF4-FFF2-40B4-BE49-F238E27FC236}">
                    <a16:creationId xmlns:a16="http://schemas.microsoft.com/office/drawing/2014/main" id="{388E52A4-009B-6CF7-5130-342B6583D8AC}"/>
                  </a:ext>
                </a:extLst>
              </p:cNvPr>
              <p:cNvPicPr>
                <a:picLocks noChangeAspect="1"/>
              </p:cNvPicPr>
              <p:nvPr/>
            </p:nvPicPr>
            <p:blipFill>
              <a:blip r:embed="rId12" cstate="screen">
                <a:grayscl/>
                <a:extLst>
                  <a:ext uri="{28A0092B-C50C-407E-A947-70E740481C1C}">
                    <a14:useLocalDpi xmlns:a14="http://schemas.microsoft.com/office/drawing/2010/main"/>
                  </a:ext>
                </a:extLst>
              </a:blip>
              <a:stretch>
                <a:fillRect/>
              </a:stretch>
            </p:blipFill>
            <p:spPr>
              <a:xfrm>
                <a:off x="442552" y="4560939"/>
                <a:ext cx="1227707" cy="818470"/>
              </a:xfrm>
              <a:prstGeom prst="rect">
                <a:avLst/>
              </a:prstGeom>
            </p:spPr>
          </p:pic>
          <p:pic>
            <p:nvPicPr>
              <p:cNvPr id="50" name="Picture 49" descr="A group of different colored fruits and vegetables">
                <a:extLst>
                  <a:ext uri="{FF2B5EF4-FFF2-40B4-BE49-F238E27FC236}">
                    <a16:creationId xmlns:a16="http://schemas.microsoft.com/office/drawing/2014/main" id="{0626234B-C809-8AD9-695C-06162449BA21}"/>
                  </a:ext>
                </a:extLst>
              </p:cNvPr>
              <p:cNvPicPr>
                <a:picLocks noChangeAspect="1"/>
              </p:cNvPicPr>
              <p:nvPr/>
            </p:nvPicPr>
            <p:blipFill>
              <a:blip r:embed="rId13" cstate="screen">
                <a:grayscl/>
                <a:extLst>
                  <a:ext uri="{28A0092B-C50C-407E-A947-70E740481C1C}">
                    <a14:useLocalDpi xmlns:a14="http://schemas.microsoft.com/office/drawing/2010/main"/>
                  </a:ext>
                </a:extLst>
              </a:blip>
              <a:stretch>
                <a:fillRect/>
              </a:stretch>
            </p:blipFill>
            <p:spPr>
              <a:xfrm>
                <a:off x="1636411" y="4560939"/>
                <a:ext cx="1192320" cy="795349"/>
              </a:xfrm>
              <a:prstGeom prst="rect">
                <a:avLst/>
              </a:prstGeom>
            </p:spPr>
          </p:pic>
          <p:pic>
            <p:nvPicPr>
              <p:cNvPr id="52" name="Picture 51" descr="A group of meat on a cutting board">
                <a:extLst>
                  <a:ext uri="{FF2B5EF4-FFF2-40B4-BE49-F238E27FC236}">
                    <a16:creationId xmlns:a16="http://schemas.microsoft.com/office/drawing/2014/main" id="{5EEE08E5-04BC-9C53-CA17-FB5CA63AD176}"/>
                  </a:ext>
                </a:extLst>
              </p:cNvPr>
              <p:cNvPicPr>
                <a:picLocks noChangeAspect="1"/>
              </p:cNvPicPr>
              <p:nvPr/>
            </p:nvPicPr>
            <p:blipFill>
              <a:blip r:embed="rId14" cstate="screen">
                <a:grayscl/>
                <a:extLst>
                  <a:ext uri="{28A0092B-C50C-407E-A947-70E740481C1C}">
                    <a14:useLocalDpi xmlns:a14="http://schemas.microsoft.com/office/drawing/2010/main"/>
                  </a:ext>
                </a:extLst>
              </a:blip>
              <a:srcRect/>
              <a:stretch>
                <a:fillRect/>
              </a:stretch>
            </p:blipFill>
            <p:spPr>
              <a:xfrm>
                <a:off x="1618719" y="5325703"/>
                <a:ext cx="1227706" cy="803635"/>
              </a:xfrm>
              <a:prstGeom prst="rect">
                <a:avLst/>
              </a:prstGeom>
            </p:spPr>
          </p:pic>
          <p:pic>
            <p:nvPicPr>
              <p:cNvPr id="56" name="Picture 55" descr="A bowl of eggs and a bottle of milk">
                <a:extLst>
                  <a:ext uri="{FF2B5EF4-FFF2-40B4-BE49-F238E27FC236}">
                    <a16:creationId xmlns:a16="http://schemas.microsoft.com/office/drawing/2014/main" id="{2DB10276-01AA-D2B8-CC48-5504C8035DE7}"/>
                  </a:ext>
                </a:extLst>
              </p:cNvPr>
              <p:cNvPicPr>
                <a:picLocks noChangeAspect="1"/>
              </p:cNvPicPr>
              <p:nvPr/>
            </p:nvPicPr>
            <p:blipFill>
              <a:blip r:embed="rId15" cstate="screen">
                <a:grayscl/>
                <a:extLst>
                  <a:ext uri="{28A0092B-C50C-407E-A947-70E740481C1C}">
                    <a14:useLocalDpi xmlns:a14="http://schemas.microsoft.com/office/drawing/2010/main"/>
                  </a:ext>
                </a:extLst>
              </a:blip>
              <a:srcRect/>
              <a:stretch>
                <a:fillRect/>
              </a:stretch>
            </p:blipFill>
            <p:spPr>
              <a:xfrm>
                <a:off x="411548" y="5352862"/>
                <a:ext cx="1207169" cy="782451"/>
              </a:xfrm>
              <a:prstGeom prst="rect">
                <a:avLst/>
              </a:prstGeom>
            </p:spPr>
          </p:pic>
          <p:sp>
            <p:nvSpPr>
              <p:cNvPr id="32" name="TextBox 31">
                <a:extLst>
                  <a:ext uri="{FF2B5EF4-FFF2-40B4-BE49-F238E27FC236}">
                    <a16:creationId xmlns:a16="http://schemas.microsoft.com/office/drawing/2014/main" id="{E6AF7FFD-B851-F130-9863-D9E3A864FE05}"/>
                  </a:ext>
                </a:extLst>
              </p:cNvPr>
              <p:cNvSpPr txBox="1"/>
              <p:nvPr/>
            </p:nvSpPr>
            <p:spPr>
              <a:xfrm>
                <a:off x="461905" y="5260124"/>
                <a:ext cx="1042199" cy="523220"/>
              </a:xfrm>
              <a:prstGeom prst="rect">
                <a:avLst/>
              </a:prstGeom>
              <a:noFill/>
            </p:spPr>
            <p:txBody>
              <a:bodyPr wrap="square" rtlCol="0">
                <a:spAutoFit/>
              </a:bodyPr>
              <a:lstStyle/>
              <a:p>
                <a:pPr algn="ctr"/>
                <a:r>
                  <a:rPr lang="en-GB" sz="2800" b="1" dirty="0"/>
                  <a:t>Food</a:t>
                </a:r>
              </a:p>
            </p:txBody>
          </p:sp>
        </p:grpSp>
        <p:pic>
          <p:nvPicPr>
            <p:cNvPr id="59" name="Picture 58" descr="A person holding a stack of fabric&#10;&#10;">
              <a:extLst>
                <a:ext uri="{FF2B5EF4-FFF2-40B4-BE49-F238E27FC236}">
                  <a16:creationId xmlns:a16="http://schemas.microsoft.com/office/drawing/2014/main" id="{012C3E00-354C-2E50-8548-CA36FC8DD808}"/>
                </a:ext>
              </a:extLst>
            </p:cNvPr>
            <p:cNvPicPr>
              <a:picLocks noChangeAspect="1"/>
            </p:cNvPicPr>
            <p:nvPr/>
          </p:nvPicPr>
          <p:blipFill>
            <a:blip r:embed="rId16" cstate="screen">
              <a:extLst>
                <a:ext uri="{BEBA8EAE-BF5A-486C-A8C5-ECC9F3942E4B}">
                  <a14:imgProps xmlns:a14="http://schemas.microsoft.com/office/drawing/2010/main">
                    <a14:imgLayer r:embed="rId17">
                      <a14:imgEffect>
                        <a14:saturation sat="0"/>
                      </a14:imgEffect>
                    </a14:imgLayer>
                  </a14:imgProps>
                </a:ext>
                <a:ext uri="{28A0092B-C50C-407E-A947-70E740481C1C}">
                  <a14:useLocalDpi xmlns:a14="http://schemas.microsoft.com/office/drawing/2010/main"/>
                </a:ext>
              </a:extLst>
            </a:blip>
            <a:srcRect/>
            <a:stretch>
              <a:fillRect/>
            </a:stretch>
          </p:blipFill>
          <p:spPr>
            <a:xfrm>
              <a:off x="4582899" y="4923494"/>
              <a:ext cx="2518947" cy="1577336"/>
            </a:xfrm>
            <a:prstGeom prst="rect">
              <a:avLst/>
            </a:prstGeom>
          </p:spPr>
        </p:pic>
        <p:sp>
          <p:nvSpPr>
            <p:cNvPr id="30" name="TextBox 29">
              <a:extLst>
                <a:ext uri="{FF2B5EF4-FFF2-40B4-BE49-F238E27FC236}">
                  <a16:creationId xmlns:a16="http://schemas.microsoft.com/office/drawing/2014/main" id="{9681B323-BBEC-23B7-FA41-9C684E63B191}"/>
                </a:ext>
              </a:extLst>
            </p:cNvPr>
            <p:cNvSpPr txBox="1"/>
            <p:nvPr/>
          </p:nvSpPr>
          <p:spPr>
            <a:xfrm>
              <a:off x="4607281" y="5923722"/>
              <a:ext cx="2451984" cy="523220"/>
            </a:xfrm>
            <a:prstGeom prst="rect">
              <a:avLst/>
            </a:prstGeom>
            <a:noFill/>
          </p:spPr>
          <p:txBody>
            <a:bodyPr wrap="square" rtlCol="0">
              <a:spAutoFit/>
            </a:bodyPr>
            <a:lstStyle/>
            <a:p>
              <a:pPr algn="ctr"/>
              <a:r>
                <a:rPr lang="en-GB" sz="2800" b="1" dirty="0">
                  <a:solidFill>
                    <a:schemeClr val="bg1"/>
                  </a:solidFill>
                </a:rPr>
                <a:t>Fabric</a:t>
              </a:r>
            </a:p>
          </p:txBody>
        </p:sp>
        <p:grpSp>
          <p:nvGrpSpPr>
            <p:cNvPr id="1025" name="Group 1024" descr="a pair of leather boots and label">
              <a:extLst>
                <a:ext uri="{FF2B5EF4-FFF2-40B4-BE49-F238E27FC236}">
                  <a16:creationId xmlns:a16="http://schemas.microsoft.com/office/drawing/2014/main" id="{A1AF8567-D9C1-1E50-383D-55A1A0DC3DA8}"/>
                </a:ext>
              </a:extLst>
            </p:cNvPr>
            <p:cNvGrpSpPr/>
            <p:nvPr/>
          </p:nvGrpSpPr>
          <p:grpSpPr>
            <a:xfrm>
              <a:off x="7884782" y="4984524"/>
              <a:ext cx="3103631" cy="1548743"/>
              <a:chOff x="8042884" y="5152623"/>
              <a:chExt cx="3103631" cy="1548743"/>
            </a:xfrm>
          </p:grpSpPr>
          <p:pic>
            <p:nvPicPr>
              <p:cNvPr id="1024" name="Picture 1023" descr="Woman and child looking over shoulders">
                <a:extLst>
                  <a:ext uri="{FF2B5EF4-FFF2-40B4-BE49-F238E27FC236}">
                    <a16:creationId xmlns:a16="http://schemas.microsoft.com/office/drawing/2014/main" id="{0C0A4577-845A-7726-D851-32B73B9326FB}"/>
                  </a:ext>
                </a:extLst>
              </p:cNvPr>
              <p:cNvPicPr>
                <a:picLocks noChangeAspect="1"/>
              </p:cNvPicPr>
              <p:nvPr/>
            </p:nvPicPr>
            <p:blipFill>
              <a:blip r:embed="rId18" cstate="screen">
                <a:extLst>
                  <a:ext uri="{BEBA8EAE-BF5A-486C-A8C5-ECC9F3942E4B}">
                    <a14:imgProps xmlns:a14="http://schemas.microsoft.com/office/drawing/2010/main">
                      <a14:imgLayer r:embed="rId19">
                        <a14:imgEffect>
                          <a14:saturation sat="0"/>
                        </a14:imgEffect>
                      </a14:imgLayer>
                    </a14:imgProps>
                  </a:ext>
                  <a:ext uri="{28A0092B-C50C-407E-A947-70E740481C1C}">
                    <a14:useLocalDpi xmlns:a14="http://schemas.microsoft.com/office/drawing/2010/main"/>
                  </a:ext>
                </a:extLst>
              </a:blip>
              <a:srcRect/>
              <a:stretch>
                <a:fillRect/>
              </a:stretch>
            </p:blipFill>
            <p:spPr>
              <a:xfrm>
                <a:off x="8042884" y="5152623"/>
                <a:ext cx="3103631" cy="1528207"/>
              </a:xfrm>
              <a:prstGeom prst="rect">
                <a:avLst/>
              </a:prstGeom>
            </p:spPr>
          </p:pic>
          <p:sp>
            <p:nvSpPr>
              <p:cNvPr id="29" name="TextBox 28">
                <a:extLst>
                  <a:ext uri="{FF2B5EF4-FFF2-40B4-BE49-F238E27FC236}">
                    <a16:creationId xmlns:a16="http://schemas.microsoft.com/office/drawing/2014/main" id="{968CC7AB-F981-91DF-F0A5-0E749EA71306}"/>
                  </a:ext>
                </a:extLst>
              </p:cNvPr>
              <p:cNvSpPr txBox="1"/>
              <p:nvPr/>
            </p:nvSpPr>
            <p:spPr>
              <a:xfrm>
                <a:off x="8325487" y="6178146"/>
                <a:ext cx="2812595" cy="523220"/>
              </a:xfrm>
              <a:prstGeom prst="rect">
                <a:avLst/>
              </a:prstGeom>
              <a:noFill/>
            </p:spPr>
            <p:txBody>
              <a:bodyPr wrap="square" rtlCol="0">
                <a:spAutoFit/>
              </a:bodyPr>
              <a:lstStyle/>
              <a:p>
                <a:pPr algn="ctr"/>
                <a:r>
                  <a:rPr lang="en-GB" sz="2800" b="1" dirty="0"/>
                  <a:t>Leather</a:t>
                </a:r>
              </a:p>
            </p:txBody>
          </p:sp>
        </p:grpSp>
      </p:grpSp>
      <p:pic>
        <p:nvPicPr>
          <p:cNvPr id="1027" name="Picture 1026">
            <a:extLst>
              <a:ext uri="{FF2B5EF4-FFF2-40B4-BE49-F238E27FC236}">
                <a16:creationId xmlns:a16="http://schemas.microsoft.com/office/drawing/2014/main" id="{6B361D10-6BE6-5F5D-D17B-24ABDB915BC1}"/>
              </a:ext>
              <a:ext uri="{C183D7F6-B498-43B3-948B-1728B52AA6E4}">
                <adec:decorative xmlns:adec="http://schemas.microsoft.com/office/drawing/2017/decorative" val="1"/>
              </a:ext>
            </a:extLst>
          </p:cNvPr>
          <p:cNvPicPr>
            <a:picLocks noChangeAspect="1"/>
          </p:cNvPicPr>
          <p:nvPr/>
        </p:nvPicPr>
        <p:blipFill>
          <a:blip r:embed="rId20" cstate="screen">
            <a:extLst>
              <a:ext uri="{BEBA8EAE-BF5A-486C-A8C5-ECC9F3942E4B}">
                <a14:imgProps xmlns:a14="http://schemas.microsoft.com/office/drawing/2010/main">
                  <a14:imgLayer r:embed="rId21">
                    <a14:imgEffect>
                      <a14:saturation sat="0"/>
                    </a14:imgEffect>
                  </a14:imgLayer>
                </a14:imgProps>
              </a:ext>
              <a:ext uri="{28A0092B-C50C-407E-A947-70E740481C1C}">
                <a14:useLocalDpi xmlns:a14="http://schemas.microsoft.com/office/drawing/2010/main"/>
              </a:ext>
            </a:extLst>
          </a:blip>
          <a:stretch>
            <a:fillRect/>
          </a:stretch>
        </p:blipFill>
        <p:spPr>
          <a:xfrm>
            <a:off x="745669" y="3066552"/>
            <a:ext cx="1458583" cy="1610125"/>
          </a:xfrm>
          <a:prstGeom prst="rect">
            <a:avLst/>
          </a:prstGeom>
        </p:spPr>
      </p:pic>
      <p:cxnSp>
        <p:nvCxnSpPr>
          <p:cNvPr id="2" name="Dotted line">
            <a:extLst>
              <a:ext uri="{FF2B5EF4-FFF2-40B4-BE49-F238E27FC236}">
                <a16:creationId xmlns:a16="http://schemas.microsoft.com/office/drawing/2014/main" id="{1031087B-C31B-89FC-5B34-2DF9FDB4D429}"/>
              </a:ext>
              <a:ext uri="{C183D7F6-B498-43B3-948B-1728B52AA6E4}">
                <adec:decorative xmlns:adec="http://schemas.microsoft.com/office/drawing/2017/decorative" val="1"/>
              </a:ext>
            </a:extLst>
          </p:cNvPr>
          <p:cNvCxnSpPr>
            <a:cxnSpLocks/>
            <a:endCxn id="3" idx="1"/>
          </p:cNvCxnSpPr>
          <p:nvPr/>
        </p:nvCxnSpPr>
        <p:spPr>
          <a:xfrm>
            <a:off x="9318171" y="4098340"/>
            <a:ext cx="820335" cy="0"/>
          </a:xfrm>
          <a:prstGeom prst="line">
            <a:avLst/>
          </a:prstGeom>
          <a:ln w="47625">
            <a:solidFill>
              <a:schemeClr val="tx1"/>
            </a:solidFill>
            <a:prstDash val="dash"/>
          </a:ln>
        </p:spPr>
        <p:style>
          <a:lnRef idx="3">
            <a:schemeClr val="accent1"/>
          </a:lnRef>
          <a:fillRef idx="0">
            <a:schemeClr val="accent1"/>
          </a:fillRef>
          <a:effectRef idx="2">
            <a:schemeClr val="accent1"/>
          </a:effectRef>
          <a:fontRef idx="minor">
            <a:schemeClr val="tx1"/>
          </a:fontRef>
        </p:style>
      </p:cxnSp>
      <p:pic>
        <p:nvPicPr>
          <p:cNvPr id="3" name="Scissors">
            <a:extLst>
              <a:ext uri="{FF2B5EF4-FFF2-40B4-BE49-F238E27FC236}">
                <a16:creationId xmlns:a16="http://schemas.microsoft.com/office/drawing/2014/main" id="{2CF4FA5D-E91F-CD02-6E03-FEB3A7905446}"/>
              </a:ext>
              <a:ext uri="{C183D7F6-B498-43B3-948B-1728B52AA6E4}">
                <adec:decorative xmlns:adec="http://schemas.microsoft.com/office/drawing/2017/decorative" val="1"/>
              </a:ext>
            </a:extLst>
          </p:cNvPr>
          <p:cNvPicPr>
            <a:picLocks noChangeAspect="1"/>
          </p:cNvPicPr>
          <p:nvPr/>
        </p:nvPicPr>
        <p:blipFill>
          <a:blip r:embed="rId22">
            <a:biLevel thresh="50000"/>
          </a:blip>
          <a:srcRect/>
          <a:stretch/>
        </p:blipFill>
        <p:spPr>
          <a:xfrm rot="10800000" flipH="1">
            <a:off x="10138506" y="3775368"/>
            <a:ext cx="838986" cy="645945"/>
          </a:xfrm>
          <a:prstGeom prst="rect">
            <a:avLst/>
          </a:prstGeom>
        </p:spPr>
      </p:pic>
    </p:spTree>
    <p:extLst>
      <p:ext uri="{BB962C8B-B14F-4D97-AF65-F5344CB8AC3E}">
        <p14:creationId xmlns:p14="http://schemas.microsoft.com/office/powerpoint/2010/main" val="6233768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5F8666-063B-B5FB-FC5E-FD58FA99B9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DB2F9D-D97D-C880-6E81-4E2A20187057}"/>
              </a:ext>
            </a:extLst>
          </p:cNvPr>
          <p:cNvSpPr>
            <a:spLocks noGrp="1"/>
          </p:cNvSpPr>
          <p:nvPr>
            <p:ph type="title"/>
          </p:nvPr>
        </p:nvSpPr>
        <p:spPr/>
        <p:txBody>
          <a:bodyPr>
            <a:normAutofit fontScale="90000"/>
          </a:bodyPr>
          <a:lstStyle/>
          <a:p>
            <a:r>
              <a:rPr lang="en-GB" dirty="0"/>
              <a:t>You are excavating a typical archaeological site in Britain</a:t>
            </a:r>
            <a:br>
              <a:rPr lang="en-GB" dirty="0"/>
            </a:br>
            <a:r>
              <a:rPr lang="en-GB" dirty="0"/>
              <a:t>Which artefacts would Rot or Not?</a:t>
            </a:r>
          </a:p>
        </p:txBody>
      </p:sp>
      <p:sp>
        <p:nvSpPr>
          <p:cNvPr id="7" name="Content Placeholder 6">
            <a:extLst>
              <a:ext uri="{FF2B5EF4-FFF2-40B4-BE49-F238E27FC236}">
                <a16:creationId xmlns:a16="http://schemas.microsoft.com/office/drawing/2014/main" id="{20299DFE-1BDD-84EC-161B-47A07027C523}"/>
              </a:ext>
            </a:extLst>
          </p:cNvPr>
          <p:cNvSpPr>
            <a:spLocks noGrp="1"/>
          </p:cNvSpPr>
          <p:nvPr>
            <p:ph idx="4294967295"/>
          </p:nvPr>
        </p:nvSpPr>
        <p:spPr>
          <a:xfrm>
            <a:off x="357187" y="1470024"/>
            <a:ext cx="5022850" cy="5022850"/>
          </a:xfrm>
          <a:prstGeom prst="rect">
            <a:avLst/>
          </a:prstGeom>
          <a:ln>
            <a:solidFill>
              <a:schemeClr val="tx1"/>
            </a:solidFill>
          </a:ln>
        </p:spPr>
        <p:txBody>
          <a:bodyPr/>
          <a:lstStyle/>
          <a:p>
            <a:r>
              <a:rPr lang="en-GB" dirty="0"/>
              <a:t>ROT</a:t>
            </a:r>
          </a:p>
        </p:txBody>
      </p:sp>
      <p:sp>
        <p:nvSpPr>
          <p:cNvPr id="8" name="Content Placeholder 7">
            <a:extLst>
              <a:ext uri="{FF2B5EF4-FFF2-40B4-BE49-F238E27FC236}">
                <a16:creationId xmlns:a16="http://schemas.microsoft.com/office/drawing/2014/main" id="{D9BC1C8A-26D0-9876-48BB-34B981E22004}"/>
              </a:ext>
            </a:extLst>
          </p:cNvPr>
          <p:cNvSpPr>
            <a:spLocks noGrp="1"/>
          </p:cNvSpPr>
          <p:nvPr>
            <p:ph idx="4294967295"/>
          </p:nvPr>
        </p:nvSpPr>
        <p:spPr>
          <a:xfrm>
            <a:off x="6330950" y="1465578"/>
            <a:ext cx="5022850" cy="5022850"/>
          </a:xfrm>
          <a:prstGeom prst="rect">
            <a:avLst/>
          </a:prstGeom>
          <a:ln>
            <a:solidFill>
              <a:schemeClr val="tx1"/>
            </a:solidFill>
          </a:ln>
        </p:spPr>
        <p:txBody>
          <a:bodyPr/>
          <a:lstStyle/>
          <a:p>
            <a:r>
              <a:rPr lang="en-GB" dirty="0"/>
              <a:t>NOT</a:t>
            </a:r>
          </a:p>
        </p:txBody>
      </p:sp>
    </p:spTree>
    <p:extLst>
      <p:ext uri="{BB962C8B-B14F-4D97-AF65-F5344CB8AC3E}">
        <p14:creationId xmlns:p14="http://schemas.microsoft.com/office/powerpoint/2010/main" val="32320963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icture 5">
            <a:extLst>
              <a:ext uri="{FF2B5EF4-FFF2-40B4-BE49-F238E27FC236}">
                <a16:creationId xmlns:a16="http://schemas.microsoft.com/office/drawing/2014/main" id="{889F0801-3683-8F1A-969E-C4CF0B5A2BA6}"/>
              </a:ext>
              <a:ext uri="{C183D7F6-B498-43B3-948B-1728B52AA6E4}">
                <adec:decorative xmlns:adec="http://schemas.microsoft.com/office/drawing/2017/decorative" val="1"/>
              </a:ext>
            </a:extLst>
          </p:cNvPr>
          <p:cNvSpPr/>
          <p:nvPr/>
        </p:nvSpPr>
        <p:spPr>
          <a:xfrm>
            <a:off x="5747657" y="1075414"/>
            <a:ext cx="5501858" cy="5476352"/>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ADD0F0"/>
          </a:solidFill>
          <a:ln w="1544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030E172F-DFB0-021A-F3F8-BA00C8B8EA83}"/>
              </a:ext>
            </a:extLst>
          </p:cNvPr>
          <p:cNvSpPr>
            <a:spLocks noGrp="1"/>
          </p:cNvSpPr>
          <p:nvPr>
            <p:ph type="title"/>
          </p:nvPr>
        </p:nvSpPr>
        <p:spPr/>
        <p:txBody>
          <a:bodyPr>
            <a:normAutofit/>
          </a:bodyPr>
          <a:lstStyle/>
          <a:p>
            <a:r>
              <a:rPr lang="en-GB" dirty="0"/>
              <a:t>How did you do?</a:t>
            </a:r>
          </a:p>
        </p:txBody>
      </p:sp>
      <p:sp>
        <p:nvSpPr>
          <p:cNvPr id="7" name="Content Placeholder 6">
            <a:extLst>
              <a:ext uri="{FF2B5EF4-FFF2-40B4-BE49-F238E27FC236}">
                <a16:creationId xmlns:a16="http://schemas.microsoft.com/office/drawing/2014/main" id="{7FB99CCE-7634-2337-CA9C-58EF4E687203}"/>
              </a:ext>
            </a:extLst>
          </p:cNvPr>
          <p:cNvSpPr>
            <a:spLocks noGrp="1"/>
          </p:cNvSpPr>
          <p:nvPr>
            <p:ph idx="1"/>
          </p:nvPr>
        </p:nvSpPr>
        <p:spPr/>
        <p:txBody>
          <a:bodyPr/>
          <a:lstStyle/>
          <a:p>
            <a:r>
              <a:rPr lang="en-GB" dirty="0"/>
              <a:t>ROT</a:t>
            </a:r>
          </a:p>
        </p:txBody>
      </p:sp>
      <p:sp>
        <p:nvSpPr>
          <p:cNvPr id="8" name="Content Placeholder 7">
            <a:extLst>
              <a:ext uri="{FF2B5EF4-FFF2-40B4-BE49-F238E27FC236}">
                <a16:creationId xmlns:a16="http://schemas.microsoft.com/office/drawing/2014/main" id="{A37F9869-EC29-15AC-2F4D-F8F992119553}"/>
              </a:ext>
            </a:extLst>
          </p:cNvPr>
          <p:cNvSpPr>
            <a:spLocks noGrp="1"/>
          </p:cNvSpPr>
          <p:nvPr>
            <p:ph idx="10"/>
          </p:nvPr>
        </p:nvSpPr>
        <p:spPr>
          <a:prstGeom prst="rect">
            <a:avLst/>
          </a:prstGeom>
        </p:spPr>
        <p:txBody>
          <a:bodyPr/>
          <a:lstStyle/>
          <a:p>
            <a:r>
              <a:rPr lang="en-GB" dirty="0"/>
              <a:t>NOT</a:t>
            </a:r>
          </a:p>
        </p:txBody>
      </p:sp>
      <p:pic>
        <p:nvPicPr>
          <p:cNvPr id="14" name="Picture 13" descr="A collage of food">
            <a:extLst>
              <a:ext uri="{FF2B5EF4-FFF2-40B4-BE49-F238E27FC236}">
                <a16:creationId xmlns:a16="http://schemas.microsoft.com/office/drawing/2014/main" id="{C38CBBD7-CB47-A3A0-96D0-8A3CCBFF354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57188" y="2259503"/>
            <a:ext cx="2021542" cy="1117630"/>
          </a:xfrm>
          <a:prstGeom prst="rect">
            <a:avLst/>
          </a:prstGeom>
        </p:spPr>
      </p:pic>
      <p:pic>
        <p:nvPicPr>
          <p:cNvPr id="20" name="Picture 19" descr="A group of clay vases">
            <a:extLst>
              <a:ext uri="{FF2B5EF4-FFF2-40B4-BE49-F238E27FC236}">
                <a16:creationId xmlns:a16="http://schemas.microsoft.com/office/drawing/2014/main" id="{AEE4500A-120B-32EC-CD4C-CA4F45593C31}"/>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6096000" y="2268287"/>
            <a:ext cx="2065925" cy="1248636"/>
          </a:xfrm>
          <a:prstGeom prst="rect">
            <a:avLst/>
          </a:prstGeom>
        </p:spPr>
      </p:pic>
      <p:pic>
        <p:nvPicPr>
          <p:cNvPr id="22" name="Picture 21" descr="Close-up of a chain link">
            <a:extLst>
              <a:ext uri="{FF2B5EF4-FFF2-40B4-BE49-F238E27FC236}">
                <a16:creationId xmlns:a16="http://schemas.microsoft.com/office/drawing/2014/main" id="{C0EDA180-DB5F-42D5-AE3A-F389974932D2}"/>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8892546" y="2311923"/>
            <a:ext cx="2226341" cy="1276220"/>
          </a:xfrm>
          <a:prstGeom prst="rect">
            <a:avLst/>
          </a:prstGeom>
        </p:spPr>
      </p:pic>
      <p:pic>
        <p:nvPicPr>
          <p:cNvPr id="16" name="Picture 15" descr="a collection of wooden spoons">
            <a:extLst>
              <a:ext uri="{FF2B5EF4-FFF2-40B4-BE49-F238E27FC236}">
                <a16:creationId xmlns:a16="http://schemas.microsoft.com/office/drawing/2014/main" id="{B6686D0B-2BC6-7C39-2A1F-5E9BA18391D3}"/>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2849394" y="4041526"/>
            <a:ext cx="1981951" cy="1346230"/>
          </a:xfrm>
          <a:prstGeom prst="rect">
            <a:avLst/>
          </a:prstGeom>
        </p:spPr>
      </p:pic>
      <p:pic>
        <p:nvPicPr>
          <p:cNvPr id="12" name="Picture 11" descr="a pile of folded fabric">
            <a:extLst>
              <a:ext uri="{FF2B5EF4-FFF2-40B4-BE49-F238E27FC236}">
                <a16:creationId xmlns:a16="http://schemas.microsoft.com/office/drawing/2014/main" id="{0D5FCA41-EED7-E64C-B4C7-C62AB34036EA}"/>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740961" y="4099642"/>
            <a:ext cx="1689967" cy="1132222"/>
          </a:xfrm>
          <a:prstGeom prst="rect">
            <a:avLst/>
          </a:prstGeom>
        </p:spPr>
      </p:pic>
      <p:pic>
        <p:nvPicPr>
          <p:cNvPr id="26" name="Picture 25" descr="four animal bones">
            <a:extLst>
              <a:ext uri="{FF2B5EF4-FFF2-40B4-BE49-F238E27FC236}">
                <a16:creationId xmlns:a16="http://schemas.microsoft.com/office/drawing/2014/main" id="{355FC511-D12F-2220-B27E-CBF5364AD326}"/>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6369062" y="4041526"/>
            <a:ext cx="1859584" cy="1248636"/>
          </a:xfrm>
          <a:prstGeom prst="rect">
            <a:avLst/>
          </a:prstGeom>
        </p:spPr>
      </p:pic>
      <p:pic>
        <p:nvPicPr>
          <p:cNvPr id="18" name="Picture 17" descr="a pair of leather boots">
            <a:extLst>
              <a:ext uri="{FF2B5EF4-FFF2-40B4-BE49-F238E27FC236}">
                <a16:creationId xmlns:a16="http://schemas.microsoft.com/office/drawing/2014/main" id="{DD44FA2A-7AE4-D553-1052-0C39854CC959}"/>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2849394" y="2268287"/>
            <a:ext cx="2262900" cy="1248636"/>
          </a:xfrm>
          <a:prstGeom prst="rect">
            <a:avLst/>
          </a:prstGeom>
        </p:spPr>
      </p:pic>
      <p:pic>
        <p:nvPicPr>
          <p:cNvPr id="3" name="Picture 2" descr="a flint arrowhead">
            <a:extLst>
              <a:ext uri="{FF2B5EF4-FFF2-40B4-BE49-F238E27FC236}">
                <a16:creationId xmlns:a16="http://schemas.microsoft.com/office/drawing/2014/main" id="{8943F6E0-4D10-BA6F-ED47-D4D966EE40C2}"/>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8869423" y="4091462"/>
            <a:ext cx="1925819" cy="1276220"/>
          </a:xfrm>
          <a:prstGeom prst="rect">
            <a:avLst/>
          </a:prstGeom>
        </p:spPr>
      </p:pic>
    </p:spTree>
    <p:extLst>
      <p:ext uri="{BB962C8B-B14F-4D97-AF65-F5344CB8AC3E}">
        <p14:creationId xmlns:p14="http://schemas.microsoft.com/office/powerpoint/2010/main" val="3011613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E486E5-E558-F057-1FE9-7ABBABBDB6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EC824D-D8CB-244D-7DB7-86C24AD73C56}"/>
              </a:ext>
            </a:extLst>
          </p:cNvPr>
          <p:cNvSpPr>
            <a:spLocks noGrp="1"/>
          </p:cNvSpPr>
          <p:nvPr>
            <p:ph type="title"/>
          </p:nvPr>
        </p:nvSpPr>
        <p:spPr>
          <a:xfrm>
            <a:off x="357187" y="365126"/>
            <a:ext cx="11312843" cy="710288"/>
          </a:xfrm>
        </p:spPr>
        <p:txBody>
          <a:bodyPr>
            <a:normAutofit fontScale="90000"/>
          </a:bodyPr>
          <a:lstStyle/>
          <a:p>
            <a:r>
              <a:rPr lang="en-GB" dirty="0"/>
              <a:t>So why do archaeologists find some artefacts and not others?</a:t>
            </a:r>
            <a:r>
              <a:rPr lang="en-GB" dirty="0">
                <a:solidFill>
                  <a:schemeClr val="bg1"/>
                </a:solidFill>
              </a:rPr>
              <a:t>?</a:t>
            </a:r>
          </a:p>
        </p:txBody>
      </p:sp>
      <p:sp>
        <p:nvSpPr>
          <p:cNvPr id="3" name="Content Placeholder 2">
            <a:extLst>
              <a:ext uri="{FF2B5EF4-FFF2-40B4-BE49-F238E27FC236}">
                <a16:creationId xmlns:a16="http://schemas.microsoft.com/office/drawing/2014/main" id="{67595E3A-E244-283A-389D-20896D8F49CF}"/>
              </a:ext>
            </a:extLst>
          </p:cNvPr>
          <p:cNvSpPr>
            <a:spLocks noGrp="1"/>
          </p:cNvSpPr>
          <p:nvPr>
            <p:ph idx="1"/>
          </p:nvPr>
        </p:nvSpPr>
        <p:spPr/>
        <p:txBody>
          <a:bodyPr/>
          <a:lstStyle/>
          <a:p>
            <a:pPr lvl="0">
              <a:spcBef>
                <a:spcPts val="0"/>
              </a:spcBef>
              <a:defRPr/>
            </a:pPr>
            <a:r>
              <a:rPr lang="en-GB" sz="1800" dirty="0">
                <a:solidFill>
                  <a:prstClr val="black"/>
                </a:solidFill>
              </a:rPr>
              <a:t>At Must Farm Bronze Age Village, the wood and other organic material was buried in soft silty mud in a riverbed. </a:t>
            </a:r>
          </a:p>
          <a:p>
            <a:pPr lvl="0">
              <a:spcBef>
                <a:spcPts val="0"/>
              </a:spcBef>
              <a:defRPr/>
            </a:pPr>
            <a:endParaRPr lang="en-GB" sz="1800" dirty="0">
              <a:solidFill>
                <a:prstClr val="black"/>
              </a:solidFill>
            </a:endParaRPr>
          </a:p>
          <a:p>
            <a:pPr lvl="0">
              <a:spcBef>
                <a:spcPts val="0"/>
              </a:spcBef>
              <a:defRPr/>
            </a:pPr>
            <a:r>
              <a:rPr lang="en-GB" sz="1800" dirty="0">
                <a:solidFill>
                  <a:prstClr val="black"/>
                </a:solidFill>
              </a:rPr>
              <a:t>There is no air underwater or in the muddy riverbed so the bacteria couldn’t live. </a:t>
            </a:r>
          </a:p>
          <a:p>
            <a:pPr lvl="0">
              <a:spcBef>
                <a:spcPts val="0"/>
              </a:spcBef>
              <a:defRPr/>
            </a:pPr>
            <a:endParaRPr lang="en-GB" sz="1800" dirty="0">
              <a:solidFill>
                <a:prstClr val="black"/>
              </a:solidFill>
            </a:endParaRPr>
          </a:p>
          <a:p>
            <a:pPr lvl="0">
              <a:spcBef>
                <a:spcPts val="0"/>
              </a:spcBef>
              <a:defRPr/>
            </a:pPr>
            <a:r>
              <a:rPr lang="en-GB" sz="1800" dirty="0">
                <a:solidFill>
                  <a:prstClr val="black"/>
                </a:solidFill>
              </a:rPr>
              <a:t>This meant that lots of the organic materials such as wood, fabric and plants survived for the archaeologists to find.</a:t>
            </a:r>
          </a:p>
          <a:p>
            <a:pPr lvl="0">
              <a:spcBef>
                <a:spcPts val="0"/>
              </a:spcBef>
              <a:defRPr/>
            </a:pPr>
            <a:endParaRPr lang="en-GB" sz="1800" dirty="0">
              <a:solidFill>
                <a:prstClr val="black"/>
              </a:solidFill>
            </a:endParaRPr>
          </a:p>
          <a:p>
            <a:pPr lvl="0">
              <a:spcBef>
                <a:spcPts val="0"/>
              </a:spcBef>
              <a:defRPr/>
            </a:pPr>
            <a:r>
              <a:rPr lang="en-GB" sz="1800" dirty="0">
                <a:solidFill>
                  <a:prstClr val="black"/>
                </a:solidFill>
              </a:rPr>
              <a:t>This is very rare.</a:t>
            </a:r>
          </a:p>
          <a:p>
            <a:pPr lvl="0">
              <a:spcBef>
                <a:spcPts val="0"/>
              </a:spcBef>
              <a:defRPr/>
            </a:pPr>
            <a:endParaRPr lang="en-GB" sz="1800" dirty="0">
              <a:solidFill>
                <a:prstClr val="black"/>
              </a:solidFill>
            </a:endParaRPr>
          </a:p>
          <a:p>
            <a:pPr lvl="0">
              <a:spcBef>
                <a:spcPts val="0"/>
              </a:spcBef>
              <a:defRPr/>
            </a:pPr>
            <a:r>
              <a:rPr lang="en-GB" sz="1800" b="1" dirty="0">
                <a:solidFill>
                  <a:prstClr val="black"/>
                </a:solidFill>
              </a:rPr>
              <a:t>This is why Must Farm Bronze Age Village is such a special archaeological site</a:t>
            </a:r>
          </a:p>
          <a:p>
            <a:endParaRPr lang="en-GB" sz="1800" dirty="0"/>
          </a:p>
        </p:txBody>
      </p:sp>
      <p:pic>
        <p:nvPicPr>
          <p:cNvPr id="24" name="Graphic 23" descr="Tree Stump with solid fill">
            <a:extLst>
              <a:ext uri="{FF2B5EF4-FFF2-40B4-BE49-F238E27FC236}">
                <a16:creationId xmlns:a16="http://schemas.microsoft.com/office/drawing/2014/main" id="{869006EE-F42C-2503-7535-66D1D104CF4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057033" y="1010726"/>
            <a:ext cx="1242722" cy="1242722"/>
          </a:xfrm>
          <a:prstGeom prst="rect">
            <a:avLst/>
          </a:prstGeom>
        </p:spPr>
      </p:pic>
      <p:pic>
        <p:nvPicPr>
          <p:cNvPr id="20" name="Picture 19" descr="A black plus sign">
            <a:extLst>
              <a:ext uri="{FF2B5EF4-FFF2-40B4-BE49-F238E27FC236}">
                <a16:creationId xmlns:a16="http://schemas.microsoft.com/office/drawing/2014/main" id="{CF31EAB5-32EC-8B0E-98BC-FE350B651F6E}"/>
              </a:ext>
            </a:extLst>
          </p:cNvPr>
          <p:cNvPicPr>
            <a:picLocks noGrp="1" noRot="1" noChangeAspect="1" noMove="1" noResize="1" noEditPoints="1" noAdjustHandles="1" noChangeArrowheads="1" noChangeShapeType="1" noCrop="1"/>
          </p:cNvPicPr>
          <p:nvPr/>
        </p:nvPicPr>
        <p:blipFill>
          <a:blip r:embed="rId4" cstate="screen">
            <a:extLst>
              <a:ext uri="{28A0092B-C50C-407E-A947-70E740481C1C}">
                <a14:useLocalDpi xmlns:a14="http://schemas.microsoft.com/office/drawing/2010/main"/>
              </a:ext>
            </a:extLst>
          </a:blip>
          <a:stretch>
            <a:fillRect/>
          </a:stretch>
        </p:blipFill>
        <p:spPr>
          <a:xfrm>
            <a:off x="7024876" y="2806128"/>
            <a:ext cx="354680" cy="354680"/>
          </a:xfrm>
          <a:prstGeom prst="rect">
            <a:avLst/>
          </a:prstGeom>
        </p:spPr>
      </p:pic>
      <p:pic>
        <p:nvPicPr>
          <p:cNvPr id="5" name="Graphic 4" descr="a symbol for bacteria">
            <a:extLst>
              <a:ext uri="{FF2B5EF4-FFF2-40B4-BE49-F238E27FC236}">
                <a16:creationId xmlns:a16="http://schemas.microsoft.com/office/drawing/2014/main" id="{7C5F81BE-1235-0415-2BEE-42A0B2F06DA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925184" y="2220383"/>
            <a:ext cx="1615040" cy="1615040"/>
          </a:xfrm>
          <a:prstGeom prst="rect">
            <a:avLst/>
          </a:prstGeom>
        </p:spPr>
      </p:pic>
      <p:pic>
        <p:nvPicPr>
          <p:cNvPr id="10" name="Picture 9" descr="a black cross cpvering the symbol for bacteria">
            <a:extLst>
              <a:ext uri="{FF2B5EF4-FFF2-40B4-BE49-F238E27FC236}">
                <a16:creationId xmlns:a16="http://schemas.microsoft.com/office/drawing/2014/main" id="{EA4AD2A3-2C63-6C44-C3B9-9A180FEEF0EC}"/>
              </a:ext>
            </a:extLst>
          </p:cNvPr>
          <p:cNvPicPr>
            <a:picLocks noGrp="1" noRot="1" noChangeAspect="1" noMove="1" noResize="1" noEditPoints="1" noAdjustHandles="1" noChangeArrowheads="1" noChangeShapeType="1" noCrop="1"/>
          </p:cNvPicPr>
          <p:nvPr/>
        </p:nvPicPr>
        <p:blipFill>
          <a:blip r:embed="rId7">
            <a:extLst>
              <a:ext uri="{96DAC541-7B7A-43D3-8B79-37D633B846F1}">
                <asvg:svgBlip xmlns:asvg="http://schemas.microsoft.com/office/drawing/2016/SVG/main" r:embed="rId8"/>
              </a:ext>
            </a:extLst>
          </a:blip>
          <a:srcRect/>
          <a:stretch/>
        </p:blipFill>
        <p:spPr>
          <a:xfrm>
            <a:off x="7959224" y="2253448"/>
            <a:ext cx="1438340" cy="1438340"/>
          </a:xfrm>
          <a:prstGeom prst="rect">
            <a:avLst/>
          </a:prstGeom>
        </p:spPr>
      </p:pic>
      <p:pic>
        <p:nvPicPr>
          <p:cNvPr id="19" name="Picture 18" descr="A blackplus sign">
            <a:extLst>
              <a:ext uri="{FF2B5EF4-FFF2-40B4-BE49-F238E27FC236}">
                <a16:creationId xmlns:a16="http://schemas.microsoft.com/office/drawing/2014/main" id="{23805954-A456-EFAA-8212-512F18B2AF5F}"/>
              </a:ext>
            </a:extLst>
          </p:cNvPr>
          <p:cNvPicPr>
            <a:picLocks noGrp="1" noRot="1" noChangeAspect="1" noMove="1" noResize="1" noEditPoints="1" noAdjustHandles="1" noChangeArrowheads="1" noChangeShapeType="1" noCrop="1"/>
          </p:cNvPicPr>
          <p:nvPr/>
        </p:nvPicPr>
        <p:blipFill>
          <a:blip r:embed="rId4" cstate="screen">
            <a:extLst>
              <a:ext uri="{28A0092B-C50C-407E-A947-70E740481C1C}">
                <a14:useLocalDpi xmlns:a14="http://schemas.microsoft.com/office/drawing/2010/main"/>
              </a:ext>
            </a:extLst>
          </a:blip>
          <a:stretch>
            <a:fillRect/>
          </a:stretch>
        </p:blipFill>
        <p:spPr>
          <a:xfrm>
            <a:off x="9941204" y="2806128"/>
            <a:ext cx="354680" cy="354680"/>
          </a:xfrm>
          <a:prstGeom prst="rect">
            <a:avLst/>
          </a:prstGeom>
        </p:spPr>
      </p:pic>
      <p:pic>
        <p:nvPicPr>
          <p:cNvPr id="26" name="Graphic 25" descr="Splash1 with solid fill">
            <a:extLst>
              <a:ext uri="{FF2B5EF4-FFF2-40B4-BE49-F238E27FC236}">
                <a16:creationId xmlns:a16="http://schemas.microsoft.com/office/drawing/2014/main" id="{CF8DC59F-463A-10A6-1BD3-07E2655D413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357532" y="3587249"/>
            <a:ext cx="1494068" cy="1494068"/>
          </a:xfrm>
          <a:prstGeom prst="rect">
            <a:avLst/>
          </a:prstGeom>
        </p:spPr>
      </p:pic>
      <p:pic>
        <p:nvPicPr>
          <p:cNvPr id="8" name="Picture 7" descr="a black plus sign">
            <a:extLst>
              <a:ext uri="{FF2B5EF4-FFF2-40B4-BE49-F238E27FC236}">
                <a16:creationId xmlns:a16="http://schemas.microsoft.com/office/drawing/2014/main" id="{E1AE5FBB-46FF-DFAB-80E0-1A16F41F51B3}"/>
              </a:ext>
            </a:extLst>
          </p:cNvPr>
          <p:cNvPicPr>
            <a:picLocks noGrp="1" noRot="1" noChangeAspect="1" noMove="1" noResize="1" noEditPoints="1" noAdjustHandles="1" noChangeArrowheads="1" noChangeShapeType="1" noCrop="1"/>
          </p:cNvPicPr>
          <p:nvPr/>
        </p:nvPicPr>
        <p:blipFill>
          <a:blip r:embed="rId4" cstate="screen">
            <a:extLst>
              <a:ext uri="{28A0092B-C50C-407E-A947-70E740481C1C}">
                <a14:useLocalDpi xmlns:a14="http://schemas.microsoft.com/office/drawing/2010/main"/>
              </a:ext>
            </a:extLst>
          </a:blip>
          <a:stretch>
            <a:fillRect/>
          </a:stretch>
        </p:blipFill>
        <p:spPr>
          <a:xfrm>
            <a:off x="8610982" y="4156943"/>
            <a:ext cx="354680" cy="354680"/>
          </a:xfrm>
          <a:prstGeom prst="rect">
            <a:avLst/>
          </a:prstGeom>
        </p:spPr>
      </p:pic>
      <p:pic>
        <p:nvPicPr>
          <p:cNvPr id="28" name="Graphic 27" descr="Windy with solid fill">
            <a:extLst>
              <a:ext uri="{FF2B5EF4-FFF2-40B4-BE49-F238E27FC236}">
                <a16:creationId xmlns:a16="http://schemas.microsoft.com/office/drawing/2014/main" id="{4D53A841-6D39-6A0C-BF4F-935E8F63A577}"/>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484003" y="3698610"/>
            <a:ext cx="1287829" cy="1287829"/>
          </a:xfrm>
          <a:prstGeom prst="rect">
            <a:avLst/>
          </a:prstGeom>
        </p:spPr>
      </p:pic>
      <p:pic>
        <p:nvPicPr>
          <p:cNvPr id="6" name="Graphic 5" descr="a black cross covering symbol for air">
            <a:extLst>
              <a:ext uri="{FF2B5EF4-FFF2-40B4-BE49-F238E27FC236}">
                <a16:creationId xmlns:a16="http://schemas.microsoft.com/office/drawing/2014/main" id="{1E60A54A-95B5-56A1-BA24-7EB7AC4C166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299755" y="3466277"/>
            <a:ext cx="1615040" cy="1615040"/>
          </a:xfrm>
          <a:prstGeom prst="rect">
            <a:avLst/>
          </a:prstGeom>
        </p:spPr>
      </p:pic>
      <p:pic>
        <p:nvPicPr>
          <p:cNvPr id="16" name="Picture 15" descr="A black equals sign">
            <a:extLst>
              <a:ext uri="{FF2B5EF4-FFF2-40B4-BE49-F238E27FC236}">
                <a16:creationId xmlns:a16="http://schemas.microsoft.com/office/drawing/2014/main" id="{92A47644-6CFA-0373-60F1-322F51197A40}"/>
              </a:ext>
            </a:extLst>
          </p:cNvPr>
          <p:cNvPicPr>
            <a:picLocks noGrp="1" noRot="1" noChangeAspect="1" noMove="1" noResize="1" noEditPoints="1" noAdjustHandles="1" noChangeArrowheads="1" noChangeShapeType="1" noCrop="1"/>
          </p:cNvPicPr>
          <p:nvPr/>
        </p:nvPicPr>
        <p:blipFill>
          <a:blip r:embed="rId13" cstate="screen">
            <a:extLst>
              <a:ext uri="{28A0092B-C50C-407E-A947-70E740481C1C}">
                <a14:useLocalDpi xmlns:a14="http://schemas.microsoft.com/office/drawing/2010/main"/>
              </a:ext>
            </a:extLst>
          </a:blip>
          <a:stretch>
            <a:fillRect/>
          </a:stretch>
        </p:blipFill>
        <p:spPr>
          <a:xfrm>
            <a:off x="7505233" y="5453313"/>
            <a:ext cx="346367" cy="296490"/>
          </a:xfrm>
          <a:prstGeom prst="rect">
            <a:avLst/>
          </a:prstGeom>
        </p:spPr>
      </p:pic>
      <p:sp>
        <p:nvSpPr>
          <p:cNvPr id="7" name="TextBox 6">
            <a:extLst>
              <a:ext uri="{FF2B5EF4-FFF2-40B4-BE49-F238E27FC236}">
                <a16:creationId xmlns:a16="http://schemas.microsoft.com/office/drawing/2014/main" id="{0185FE95-7590-4AE9-4E9E-2D48A0C1AEFD}"/>
              </a:ext>
            </a:extLst>
          </p:cNvPr>
          <p:cNvSpPr txBox="1"/>
          <p:nvPr/>
        </p:nvSpPr>
        <p:spPr>
          <a:xfrm>
            <a:off x="7983777" y="4891522"/>
            <a:ext cx="2553470" cy="1323439"/>
          </a:xfrm>
          <a:prstGeom prst="rect">
            <a:avLst/>
          </a:prstGeom>
          <a:noFill/>
        </p:spPr>
        <p:txBody>
          <a:bodyPr wrap="square" rtlCol="0">
            <a:spAutoFit/>
          </a:bodyPr>
          <a:lstStyle/>
          <a:p>
            <a:r>
              <a:rPr lang="en-GB" sz="8000" b="1" dirty="0">
                <a:latin typeface="Source Sans Pro" pitchFamily="34" charset="0"/>
              </a:rPr>
              <a:t>Not</a:t>
            </a:r>
          </a:p>
        </p:txBody>
      </p:sp>
    </p:spTree>
    <p:extLst>
      <p:ext uri="{BB962C8B-B14F-4D97-AF65-F5344CB8AC3E}">
        <p14:creationId xmlns:p14="http://schemas.microsoft.com/office/powerpoint/2010/main" val="145663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A7D63DF-56CD-8557-8A60-4AC7F8B01D87}"/>
              </a:ext>
            </a:extLst>
          </p:cNvPr>
          <p:cNvSpPr>
            <a:spLocks noGrp="1"/>
          </p:cNvSpPr>
          <p:nvPr>
            <p:ph type="title"/>
          </p:nvPr>
        </p:nvSpPr>
        <p:spPr/>
        <p:txBody>
          <a:bodyPr>
            <a:normAutofit/>
          </a:bodyPr>
          <a:lstStyle/>
          <a:p>
            <a:r>
              <a:rPr lang="en-GB" dirty="0"/>
              <a:t>Focus on Must Farm: What would usually rot?</a:t>
            </a:r>
          </a:p>
        </p:txBody>
      </p:sp>
      <p:sp>
        <p:nvSpPr>
          <p:cNvPr id="6" name="Content Placeholder 5">
            <a:extLst>
              <a:ext uri="{FF2B5EF4-FFF2-40B4-BE49-F238E27FC236}">
                <a16:creationId xmlns:a16="http://schemas.microsoft.com/office/drawing/2014/main" id="{1C91117C-C5E6-9336-C464-BBB2E947AB97}"/>
              </a:ext>
            </a:extLst>
          </p:cNvPr>
          <p:cNvSpPr>
            <a:spLocks noGrp="1"/>
          </p:cNvSpPr>
          <p:nvPr>
            <p:ph idx="1"/>
          </p:nvPr>
        </p:nvSpPr>
        <p:spPr/>
        <p:txBody>
          <a:bodyPr/>
          <a:lstStyle/>
          <a:p>
            <a:r>
              <a:rPr lang="en-GB" sz="2800" dirty="0"/>
              <a:t>Look at the photographs of artefacts from the excavation at Must Farm on the following slides.</a:t>
            </a:r>
          </a:p>
          <a:p>
            <a:r>
              <a:rPr lang="en-GB" sz="2800" dirty="0"/>
              <a:t>For each one decide what would have happened to it on a NORMAL archaeological site. </a:t>
            </a:r>
          </a:p>
          <a:p>
            <a:r>
              <a:rPr lang="en-GB" sz="2800" dirty="0"/>
              <a:t>Would it rot or not?</a:t>
            </a:r>
          </a:p>
          <a:p>
            <a:endParaRPr lang="en-GB" sz="2800" dirty="0"/>
          </a:p>
        </p:txBody>
      </p:sp>
      <p:sp>
        <p:nvSpPr>
          <p:cNvPr id="3" name="Picture Placeholder 2">
            <a:extLst>
              <a:ext uri="{FF2B5EF4-FFF2-40B4-BE49-F238E27FC236}">
                <a16:creationId xmlns:a16="http://schemas.microsoft.com/office/drawing/2014/main" id="{6E1E28EF-6A7E-8B4A-8E83-59467F782EA4}"/>
              </a:ext>
            </a:extLst>
          </p:cNvPr>
          <p:cNvSpPr>
            <a:spLocks noGrp="1"/>
          </p:cNvSpPr>
          <p:nvPr>
            <p:ph type="pic" sz="quarter" idx="11"/>
          </p:nvPr>
        </p:nvSpPr>
        <p:spPr/>
        <p:txBody>
          <a:bodyPr/>
          <a:lstStyle/>
          <a:p>
            <a:endParaRPr lang="en-GB"/>
          </a:p>
        </p:txBody>
      </p:sp>
      <p:sp>
        <p:nvSpPr>
          <p:cNvPr id="9" name="Text Placeholder 8">
            <a:extLst>
              <a:ext uri="{FF2B5EF4-FFF2-40B4-BE49-F238E27FC236}">
                <a16:creationId xmlns:a16="http://schemas.microsoft.com/office/drawing/2014/main" id="{C9A83AF1-5A78-7787-BE73-5CD05931DEC7}"/>
              </a:ext>
            </a:extLst>
          </p:cNvPr>
          <p:cNvSpPr>
            <a:spLocks noGrp="1"/>
          </p:cNvSpPr>
          <p:nvPr>
            <p:ph type="body" sz="quarter" idx="23"/>
          </p:nvPr>
        </p:nvSpPr>
        <p:spPr/>
        <p:txBody>
          <a:bodyPr/>
          <a:lstStyle/>
          <a:p>
            <a:r>
              <a:rPr lang="en-GB" dirty="0"/>
              <a:t>The Excavation of the Bronze Age Village at Must Farm, Cambridgeshire began in 2016</a:t>
            </a:r>
          </a:p>
        </p:txBody>
      </p:sp>
      <p:grpSp>
        <p:nvGrpSpPr>
          <p:cNvPr id="4" name="Class discussion">
            <a:extLst>
              <a:ext uri="{FF2B5EF4-FFF2-40B4-BE49-F238E27FC236}">
                <a16:creationId xmlns:a16="http://schemas.microsoft.com/office/drawing/2014/main" id="{F259853B-4CFB-8224-9ACB-B54D00730429}"/>
              </a:ext>
              <a:ext uri="{C183D7F6-B498-43B3-948B-1728B52AA6E4}">
                <adec:decorative xmlns:adec="http://schemas.microsoft.com/office/drawing/2017/decorative" val="1"/>
              </a:ext>
            </a:extLst>
          </p:cNvPr>
          <p:cNvGrpSpPr/>
          <p:nvPr/>
        </p:nvGrpSpPr>
        <p:grpSpPr>
          <a:xfrm>
            <a:off x="2992544" y="5697175"/>
            <a:ext cx="2657795" cy="1023736"/>
            <a:chOff x="4865513" y="126573"/>
            <a:chExt cx="4367000" cy="1795906"/>
          </a:xfrm>
        </p:grpSpPr>
        <p:sp>
          <p:nvSpPr>
            <p:cNvPr id="7" name="Washi">
              <a:extLst>
                <a:ext uri="{FF2B5EF4-FFF2-40B4-BE49-F238E27FC236}">
                  <a16:creationId xmlns:a16="http://schemas.microsoft.com/office/drawing/2014/main" id="{13A866DB-EE75-2F44-B397-63082EAB3089}"/>
                </a:ext>
                <a:ext uri="{C183D7F6-B498-43B3-948B-1728B52AA6E4}">
                  <adec:decorative xmlns:adec="http://schemas.microsoft.com/office/drawing/2017/decorative" val="1"/>
                </a:ext>
              </a:extLst>
            </p:cNvPr>
            <p:cNvSpPr/>
            <p:nvPr/>
          </p:nvSpPr>
          <p:spPr>
            <a:xfrm>
              <a:off x="5951538" y="1353621"/>
              <a:ext cx="2233239" cy="568858"/>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2B8AE"/>
            </a:solidFill>
            <a:ln w="6793" cap="flat">
              <a:noFill/>
              <a:prstDash val="solid"/>
              <a:miter/>
            </a:ln>
          </p:spPr>
          <p:txBody>
            <a:bodyPr rtlCol="0" anchor="ctr"/>
            <a:lstStyle/>
            <a:p>
              <a:endParaRPr lang="en-US"/>
            </a:p>
          </p:txBody>
        </p:sp>
        <p:sp>
          <p:nvSpPr>
            <p:cNvPr id="8" name="Text Placeholder">
              <a:extLst>
                <a:ext uri="{FF2B5EF4-FFF2-40B4-BE49-F238E27FC236}">
                  <a16:creationId xmlns:a16="http://schemas.microsoft.com/office/drawing/2014/main" id="{DCCE51AD-8690-5CE7-7BE6-E298C648AF68}"/>
                </a:ext>
              </a:extLst>
            </p:cNvPr>
            <p:cNvSpPr txBox="1">
              <a:spLocks/>
            </p:cNvSpPr>
            <p:nvPr/>
          </p:nvSpPr>
          <p:spPr>
            <a:xfrm>
              <a:off x="6056104" y="1496012"/>
              <a:ext cx="2115067" cy="293377"/>
            </a:xfrm>
            <a:prstGeom prst="rect">
              <a:avLst/>
            </a:prstGeom>
            <a:noFill/>
          </p:spPr>
          <p:txBody>
            <a:bodyPr anchor="ctr" anchorCtr="0">
              <a:normAutofit fontScale="325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Class discussion</a:t>
              </a:r>
            </a:p>
          </p:txBody>
        </p:sp>
        <p:pic>
          <p:nvPicPr>
            <p:cNvPr id="10" name="Icon">
              <a:extLst>
                <a:ext uri="{FF2B5EF4-FFF2-40B4-BE49-F238E27FC236}">
                  <a16:creationId xmlns:a16="http://schemas.microsoft.com/office/drawing/2014/main" id="{D0E9E4D2-B8C5-97E7-4F73-E7D1A5709EA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865513" y="126573"/>
              <a:ext cx="4367000" cy="1349386"/>
            </a:xfrm>
            <a:prstGeom prst="rect">
              <a:avLst/>
            </a:prstGeom>
          </p:spPr>
        </p:pic>
      </p:grpSp>
      <p:pic>
        <p:nvPicPr>
          <p:cNvPr id="14" name="Picture Placeholder 13" descr="a raised view of the excavation site at Must Farm">
            <a:extLst>
              <a:ext uri="{FF2B5EF4-FFF2-40B4-BE49-F238E27FC236}">
                <a16:creationId xmlns:a16="http://schemas.microsoft.com/office/drawing/2014/main" id="{BED42916-D817-C414-101C-E86EDCDC1993}"/>
              </a:ext>
            </a:extLst>
          </p:cNvPr>
          <p:cNvPicPr>
            <a:picLocks noGrp="1" noChangeAspect="1"/>
          </p:cNvPicPr>
          <p:nvPr>
            <p:ph type="pic" sz="quarter" idx="12"/>
          </p:nvPr>
        </p:nvPicPr>
        <p:blipFill>
          <a:blip r:embed="rId4"/>
          <a:srcRect t="2026" b="2026"/>
          <a:stretch>
            <a:fillRect/>
          </a:stretch>
        </p:blipFill>
        <p:spPr/>
      </p:pic>
    </p:spTree>
    <p:extLst>
      <p:ext uri="{BB962C8B-B14F-4D97-AF65-F5344CB8AC3E}">
        <p14:creationId xmlns:p14="http://schemas.microsoft.com/office/powerpoint/2010/main" val="31927573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4">
            <a:extLst>
              <a:ext uri="{FF2B5EF4-FFF2-40B4-BE49-F238E27FC236}">
                <a16:creationId xmlns:a16="http://schemas.microsoft.com/office/drawing/2014/main" id="{4B8CB125-A665-2FC6-A519-D722E31DEAD3}"/>
              </a:ext>
            </a:extLst>
          </p:cNvPr>
          <p:cNvSpPr>
            <a:spLocks noGrp="1"/>
          </p:cNvSpPr>
          <p:nvPr>
            <p:ph type="title"/>
          </p:nvPr>
        </p:nvSpPr>
        <p:spPr/>
        <p:txBody>
          <a:bodyPr>
            <a:normAutofit/>
          </a:bodyPr>
          <a:lstStyle/>
          <a:p>
            <a:r>
              <a:rPr lang="en-GB" dirty="0"/>
              <a:t>Focus on Must Farm: What would usually rot?</a:t>
            </a:r>
            <a:r>
              <a:rPr lang="en-GB" dirty="0">
                <a:solidFill>
                  <a:schemeClr val="bg1"/>
                </a:solidFill>
              </a:rPr>
              <a:t> flower</a:t>
            </a:r>
            <a:endParaRPr lang="en-GB" dirty="0"/>
          </a:p>
        </p:txBody>
      </p:sp>
      <p:graphicFrame>
        <p:nvGraphicFramePr>
          <p:cNvPr id="2" name="Content Placeholder 1">
            <a:extLst>
              <a:ext uri="{FF2B5EF4-FFF2-40B4-BE49-F238E27FC236}">
                <a16:creationId xmlns:a16="http://schemas.microsoft.com/office/drawing/2014/main" id="{6F79C4E7-9283-AC9B-6273-AA59AD928766}"/>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3161765950"/>
              </p:ext>
            </p:extLst>
          </p:nvPr>
        </p:nvGraphicFramePr>
        <p:xfrm>
          <a:off x="382588" y="1470025"/>
          <a:ext cx="10971210" cy="4768520"/>
        </p:xfrm>
        <a:graphic>
          <a:graphicData uri="http://schemas.openxmlformats.org/drawingml/2006/table">
            <a:tbl>
              <a:tblPr firstRow="1" bandRow="1">
                <a:tableStyleId>{5940675A-B579-460E-94D1-54222C63F5DA}</a:tableStyleId>
              </a:tblPr>
              <a:tblGrid>
                <a:gridCol w="3657070">
                  <a:extLst>
                    <a:ext uri="{9D8B030D-6E8A-4147-A177-3AD203B41FA5}">
                      <a16:colId xmlns:a16="http://schemas.microsoft.com/office/drawing/2014/main" val="2280903623"/>
                    </a:ext>
                  </a:extLst>
                </a:gridCol>
                <a:gridCol w="3657070">
                  <a:extLst>
                    <a:ext uri="{9D8B030D-6E8A-4147-A177-3AD203B41FA5}">
                      <a16:colId xmlns:a16="http://schemas.microsoft.com/office/drawing/2014/main" val="2349836280"/>
                    </a:ext>
                  </a:extLst>
                </a:gridCol>
                <a:gridCol w="3657070">
                  <a:extLst>
                    <a:ext uri="{9D8B030D-6E8A-4147-A177-3AD203B41FA5}">
                      <a16:colId xmlns:a16="http://schemas.microsoft.com/office/drawing/2014/main" val="3726258310"/>
                    </a:ext>
                  </a:extLst>
                </a:gridCol>
              </a:tblGrid>
              <a:tr h="2328253">
                <a:tc>
                  <a:txBody>
                    <a:bodyPr/>
                    <a:lstStyle/>
                    <a:p>
                      <a:endParaRPr lang="en-GB"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black"/>
                          </a:solidFill>
                          <a:effectLst/>
                          <a:uLnTx/>
                          <a:uFillTx/>
                          <a:latin typeface="Source Sans Pro" pitchFamily="34" charset="0"/>
                          <a:ea typeface="+mn-ea"/>
                          <a:cs typeface="+mn-cs"/>
                        </a:rPr>
                        <a:t>A wheel made of wood</a:t>
                      </a:r>
                    </a:p>
                    <a:p>
                      <a:endParaRPr lang="en-GB"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black"/>
                          </a:solidFill>
                          <a:effectLst/>
                          <a:uLnTx/>
                          <a:uFillTx/>
                          <a:latin typeface="Source Sans Pro" pitchFamily="34" charset="0"/>
                          <a:ea typeface="+mn-ea"/>
                          <a:cs typeface="+mn-cs"/>
                        </a:rPr>
                        <a:t>Rot or Not?</a:t>
                      </a:r>
                    </a:p>
                    <a:p>
                      <a:endParaRPr lang="en-GB" dirty="0"/>
                    </a:p>
                  </a:txBody>
                  <a:tcPr anchor="ctr"/>
                </a:tc>
                <a:extLst>
                  <a:ext uri="{0D108BD9-81ED-4DB2-BD59-A6C34878D82A}">
                    <a16:rowId xmlns:a16="http://schemas.microsoft.com/office/drawing/2014/main" val="3030277323"/>
                  </a:ext>
                </a:extLst>
              </a:tr>
              <a:tr h="2440267">
                <a:tc>
                  <a:txBody>
                    <a:bodyPr/>
                    <a:lstStyle/>
                    <a:p>
                      <a:endParaRPr lang="en-GB"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black"/>
                          </a:solidFill>
                          <a:effectLst/>
                          <a:uLnTx/>
                          <a:uFillTx/>
                          <a:latin typeface="Source Sans Pro" pitchFamily="34" charset="0"/>
                          <a:ea typeface="+mn-ea"/>
                          <a:cs typeface="+mn-cs"/>
                        </a:rPr>
                        <a:t>A pottery bowl</a:t>
                      </a:r>
                    </a:p>
                    <a:p>
                      <a:endParaRPr lang="en-GB"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black"/>
                          </a:solidFill>
                          <a:effectLst/>
                          <a:uLnTx/>
                          <a:uFillTx/>
                          <a:latin typeface="Source Sans Pro" pitchFamily="34" charset="0"/>
                          <a:ea typeface="+mn-ea"/>
                          <a:cs typeface="+mn-cs"/>
                        </a:rPr>
                        <a:t>Rot or Not?</a:t>
                      </a:r>
                    </a:p>
                    <a:p>
                      <a:endParaRPr lang="en-GB" dirty="0"/>
                    </a:p>
                  </a:txBody>
                  <a:tcPr anchor="ctr"/>
                </a:tc>
                <a:extLst>
                  <a:ext uri="{0D108BD9-81ED-4DB2-BD59-A6C34878D82A}">
                    <a16:rowId xmlns:a16="http://schemas.microsoft.com/office/drawing/2014/main" val="150460401"/>
                  </a:ext>
                </a:extLst>
              </a:tr>
            </a:tbl>
          </a:graphicData>
        </a:graphic>
      </p:graphicFrame>
      <p:pic>
        <p:nvPicPr>
          <p:cNvPr id="4" name="Picture 3" descr="A wheel made of wood">
            <a:extLst>
              <a:ext uri="{FF2B5EF4-FFF2-40B4-BE49-F238E27FC236}">
                <a16:creationId xmlns:a16="http://schemas.microsoft.com/office/drawing/2014/main" id="{4769B813-A2A9-04C8-97B8-244B393019F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93038" y="1500168"/>
            <a:ext cx="3476061" cy="2265156"/>
          </a:xfrm>
          <a:prstGeom prst="rect">
            <a:avLst/>
          </a:prstGeom>
        </p:spPr>
      </p:pic>
      <p:pic>
        <p:nvPicPr>
          <p:cNvPr id="6" name="Picture 5" descr="Photo of a pot in-situ">
            <a:extLst>
              <a:ext uri="{FF2B5EF4-FFF2-40B4-BE49-F238E27FC236}">
                <a16:creationId xmlns:a16="http://schemas.microsoft.com/office/drawing/2014/main" id="{C3B938D0-9BD7-69D1-7EF9-3F603C560105}"/>
              </a:ext>
            </a:extLst>
          </p:cNvPr>
          <p:cNvPicPr>
            <a:picLocks noChangeAspect="1"/>
          </p:cNvPicPr>
          <p:nvPr/>
        </p:nvPicPr>
        <p:blipFill>
          <a:blip r:embed="rId4"/>
          <a:srcRect/>
          <a:stretch/>
        </p:blipFill>
        <p:spPr>
          <a:xfrm>
            <a:off x="493038" y="3870952"/>
            <a:ext cx="3476061" cy="2318532"/>
          </a:xfrm>
          <a:prstGeom prst="rect">
            <a:avLst/>
          </a:prstGeom>
        </p:spPr>
      </p:pic>
      <p:sp>
        <p:nvSpPr>
          <p:cNvPr id="11" name="Freeform: Shape 10" descr="a red circle indicationthe correct answer">
            <a:extLst>
              <a:ext uri="{FF2B5EF4-FFF2-40B4-BE49-F238E27FC236}">
                <a16:creationId xmlns:a16="http://schemas.microsoft.com/office/drawing/2014/main" id="{B4085AE7-3C64-FC7E-B9A0-E8BD95C3FBF0}"/>
              </a:ext>
            </a:extLst>
          </p:cNvPr>
          <p:cNvSpPr/>
          <p:nvPr/>
        </p:nvSpPr>
        <p:spPr>
          <a:xfrm>
            <a:off x="8230220" y="1879042"/>
            <a:ext cx="994167" cy="1055077"/>
          </a:xfrm>
          <a:custGeom>
            <a:avLst/>
            <a:gdLst>
              <a:gd name="connsiteX0" fmla="*/ 501798 w 933877"/>
              <a:gd name="connsiteY0" fmla="*/ 50242 h 954594"/>
              <a:gd name="connsiteX1" fmla="*/ 280734 w 933877"/>
              <a:gd name="connsiteY1" fmla="*/ 60290 h 954594"/>
              <a:gd name="connsiteX2" fmla="*/ 119960 w 933877"/>
              <a:gd name="connsiteY2" fmla="*/ 120580 h 954594"/>
              <a:gd name="connsiteX3" fmla="*/ 59670 w 933877"/>
              <a:gd name="connsiteY3" fmla="*/ 160774 h 954594"/>
              <a:gd name="connsiteX4" fmla="*/ 29525 w 933877"/>
              <a:gd name="connsiteY4" fmla="*/ 200967 h 954594"/>
              <a:gd name="connsiteX5" fmla="*/ 19477 w 933877"/>
              <a:gd name="connsiteY5" fmla="*/ 231112 h 954594"/>
              <a:gd name="connsiteX6" fmla="*/ 29525 w 933877"/>
              <a:gd name="connsiteY6" fmla="*/ 633046 h 954594"/>
              <a:gd name="connsiteX7" fmla="*/ 49622 w 933877"/>
              <a:gd name="connsiteY7" fmla="*/ 683288 h 954594"/>
              <a:gd name="connsiteX8" fmla="*/ 150105 w 933877"/>
              <a:gd name="connsiteY8" fmla="*/ 773723 h 954594"/>
              <a:gd name="connsiteX9" fmla="*/ 180250 w 933877"/>
              <a:gd name="connsiteY9" fmla="*/ 803868 h 954594"/>
              <a:gd name="connsiteX10" fmla="*/ 260637 w 933877"/>
              <a:gd name="connsiteY10" fmla="*/ 844062 h 954594"/>
              <a:gd name="connsiteX11" fmla="*/ 300831 w 933877"/>
              <a:gd name="connsiteY11" fmla="*/ 874207 h 954594"/>
              <a:gd name="connsiteX12" fmla="*/ 411362 w 933877"/>
              <a:gd name="connsiteY12" fmla="*/ 914400 h 954594"/>
              <a:gd name="connsiteX13" fmla="*/ 451556 w 933877"/>
              <a:gd name="connsiteY13" fmla="*/ 934497 h 954594"/>
              <a:gd name="connsiteX14" fmla="*/ 572136 w 933877"/>
              <a:gd name="connsiteY14" fmla="*/ 954594 h 954594"/>
              <a:gd name="connsiteX15" fmla="*/ 813296 w 933877"/>
              <a:gd name="connsiteY15" fmla="*/ 924449 h 954594"/>
              <a:gd name="connsiteX16" fmla="*/ 873587 w 933877"/>
              <a:gd name="connsiteY16" fmla="*/ 884255 h 954594"/>
              <a:gd name="connsiteX17" fmla="*/ 903732 w 933877"/>
              <a:gd name="connsiteY17" fmla="*/ 834013 h 954594"/>
              <a:gd name="connsiteX18" fmla="*/ 913780 w 933877"/>
              <a:gd name="connsiteY18" fmla="*/ 783772 h 954594"/>
              <a:gd name="connsiteX19" fmla="*/ 923828 w 933877"/>
              <a:gd name="connsiteY19" fmla="*/ 753627 h 954594"/>
              <a:gd name="connsiteX20" fmla="*/ 933877 w 933877"/>
              <a:gd name="connsiteY20" fmla="*/ 713433 h 954594"/>
              <a:gd name="connsiteX21" fmla="*/ 913780 w 933877"/>
              <a:gd name="connsiteY21" fmla="*/ 522515 h 954594"/>
              <a:gd name="connsiteX22" fmla="*/ 883635 w 933877"/>
              <a:gd name="connsiteY22" fmla="*/ 472273 h 954594"/>
              <a:gd name="connsiteX23" fmla="*/ 823345 w 933877"/>
              <a:gd name="connsiteY23" fmla="*/ 391886 h 954594"/>
              <a:gd name="connsiteX24" fmla="*/ 793200 w 933877"/>
              <a:gd name="connsiteY24" fmla="*/ 361741 h 954594"/>
              <a:gd name="connsiteX25" fmla="*/ 732910 w 933877"/>
              <a:gd name="connsiteY25" fmla="*/ 321548 h 954594"/>
              <a:gd name="connsiteX26" fmla="*/ 702765 w 933877"/>
              <a:gd name="connsiteY26" fmla="*/ 291402 h 954594"/>
              <a:gd name="connsiteX27" fmla="*/ 642475 w 933877"/>
              <a:gd name="connsiteY27" fmla="*/ 261257 h 954594"/>
              <a:gd name="connsiteX28" fmla="*/ 582184 w 933877"/>
              <a:gd name="connsiteY28" fmla="*/ 221064 h 954594"/>
              <a:gd name="connsiteX29" fmla="*/ 521894 w 933877"/>
              <a:gd name="connsiteY29" fmla="*/ 200967 h 954594"/>
              <a:gd name="connsiteX30" fmla="*/ 421411 w 933877"/>
              <a:gd name="connsiteY30" fmla="*/ 150726 h 954594"/>
              <a:gd name="connsiteX31" fmla="*/ 381217 w 933877"/>
              <a:gd name="connsiteY31" fmla="*/ 130629 h 954594"/>
              <a:gd name="connsiteX32" fmla="*/ 330976 w 933877"/>
              <a:gd name="connsiteY32" fmla="*/ 110532 h 954594"/>
              <a:gd name="connsiteX33" fmla="*/ 220444 w 933877"/>
              <a:gd name="connsiteY33" fmla="*/ 40194 h 954594"/>
              <a:gd name="connsiteX34" fmla="*/ 160154 w 933877"/>
              <a:gd name="connsiteY34" fmla="*/ 0 h 954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933877" h="954594">
                <a:moveTo>
                  <a:pt x="501798" y="50242"/>
                </a:moveTo>
                <a:cubicBezTo>
                  <a:pt x="405145" y="30912"/>
                  <a:pt x="435591" y="31613"/>
                  <a:pt x="280734" y="60290"/>
                </a:cubicBezTo>
                <a:cubicBezTo>
                  <a:pt x="223741" y="70844"/>
                  <a:pt x="169756" y="91532"/>
                  <a:pt x="119960" y="120580"/>
                </a:cubicBezTo>
                <a:cubicBezTo>
                  <a:pt x="99097" y="132750"/>
                  <a:pt x="77722" y="144727"/>
                  <a:pt x="59670" y="160774"/>
                </a:cubicBezTo>
                <a:cubicBezTo>
                  <a:pt x="47153" y="171900"/>
                  <a:pt x="39573" y="187569"/>
                  <a:pt x="29525" y="200967"/>
                </a:cubicBezTo>
                <a:cubicBezTo>
                  <a:pt x="26176" y="211015"/>
                  <a:pt x="22387" y="220928"/>
                  <a:pt x="19477" y="231112"/>
                </a:cubicBezTo>
                <a:cubicBezTo>
                  <a:pt x="-19949" y="369101"/>
                  <a:pt x="9408" y="426853"/>
                  <a:pt x="29525" y="633046"/>
                </a:cubicBezTo>
                <a:cubicBezTo>
                  <a:pt x="31276" y="650998"/>
                  <a:pt x="39938" y="668071"/>
                  <a:pt x="49622" y="683288"/>
                </a:cubicBezTo>
                <a:cubicBezTo>
                  <a:pt x="101771" y="765236"/>
                  <a:pt x="85343" y="725151"/>
                  <a:pt x="150105" y="773723"/>
                </a:cubicBezTo>
                <a:cubicBezTo>
                  <a:pt x="161473" y="782249"/>
                  <a:pt x="169333" y="794771"/>
                  <a:pt x="180250" y="803868"/>
                </a:cubicBezTo>
                <a:cubicBezTo>
                  <a:pt x="221353" y="838121"/>
                  <a:pt x="205231" y="813281"/>
                  <a:pt x="260637" y="844062"/>
                </a:cubicBezTo>
                <a:cubicBezTo>
                  <a:pt x="275277" y="852195"/>
                  <a:pt x="286191" y="866074"/>
                  <a:pt x="300831" y="874207"/>
                </a:cubicBezTo>
                <a:cubicBezTo>
                  <a:pt x="329084" y="889903"/>
                  <a:pt x="382883" y="903009"/>
                  <a:pt x="411362" y="914400"/>
                </a:cubicBezTo>
                <a:cubicBezTo>
                  <a:pt x="425270" y="919963"/>
                  <a:pt x="437345" y="929760"/>
                  <a:pt x="451556" y="934497"/>
                </a:cubicBezTo>
                <a:cubicBezTo>
                  <a:pt x="473590" y="941842"/>
                  <a:pt x="556213" y="952319"/>
                  <a:pt x="572136" y="954594"/>
                </a:cubicBezTo>
                <a:cubicBezTo>
                  <a:pt x="666968" y="949603"/>
                  <a:pt x="736179" y="966513"/>
                  <a:pt x="813296" y="924449"/>
                </a:cubicBezTo>
                <a:cubicBezTo>
                  <a:pt x="834500" y="912883"/>
                  <a:pt x="853490" y="897653"/>
                  <a:pt x="873587" y="884255"/>
                </a:cubicBezTo>
                <a:cubicBezTo>
                  <a:pt x="883635" y="867508"/>
                  <a:pt x="896479" y="852147"/>
                  <a:pt x="903732" y="834013"/>
                </a:cubicBezTo>
                <a:cubicBezTo>
                  <a:pt x="910075" y="818156"/>
                  <a:pt x="909638" y="800341"/>
                  <a:pt x="913780" y="783772"/>
                </a:cubicBezTo>
                <a:cubicBezTo>
                  <a:pt x="916349" y="773496"/>
                  <a:pt x="920918" y="763811"/>
                  <a:pt x="923828" y="753627"/>
                </a:cubicBezTo>
                <a:cubicBezTo>
                  <a:pt x="927622" y="740348"/>
                  <a:pt x="930527" y="726831"/>
                  <a:pt x="933877" y="713433"/>
                </a:cubicBezTo>
                <a:cubicBezTo>
                  <a:pt x="927178" y="649794"/>
                  <a:pt x="926831" y="585161"/>
                  <a:pt x="913780" y="522515"/>
                </a:cubicBezTo>
                <a:cubicBezTo>
                  <a:pt x="909797" y="503395"/>
                  <a:pt x="893986" y="488835"/>
                  <a:pt x="883635" y="472273"/>
                </a:cubicBezTo>
                <a:cubicBezTo>
                  <a:pt x="864942" y="442365"/>
                  <a:pt x="847461" y="419447"/>
                  <a:pt x="823345" y="391886"/>
                </a:cubicBezTo>
                <a:cubicBezTo>
                  <a:pt x="813987" y="381191"/>
                  <a:pt x="804417" y="370465"/>
                  <a:pt x="793200" y="361741"/>
                </a:cubicBezTo>
                <a:cubicBezTo>
                  <a:pt x="774135" y="346912"/>
                  <a:pt x="751975" y="336377"/>
                  <a:pt x="732910" y="321548"/>
                </a:cubicBezTo>
                <a:cubicBezTo>
                  <a:pt x="721693" y="312823"/>
                  <a:pt x="714589" y="299285"/>
                  <a:pt x="702765" y="291402"/>
                </a:cubicBezTo>
                <a:cubicBezTo>
                  <a:pt x="684070" y="278938"/>
                  <a:pt x="661883" y="272578"/>
                  <a:pt x="642475" y="261257"/>
                </a:cubicBezTo>
                <a:cubicBezTo>
                  <a:pt x="621612" y="249087"/>
                  <a:pt x="603787" y="231866"/>
                  <a:pt x="582184" y="221064"/>
                </a:cubicBezTo>
                <a:cubicBezTo>
                  <a:pt x="563237" y="211590"/>
                  <a:pt x="541302" y="209458"/>
                  <a:pt x="521894" y="200967"/>
                </a:cubicBezTo>
                <a:cubicBezTo>
                  <a:pt x="487586" y="185957"/>
                  <a:pt x="454905" y="167473"/>
                  <a:pt x="421411" y="150726"/>
                </a:cubicBezTo>
                <a:cubicBezTo>
                  <a:pt x="408013" y="144027"/>
                  <a:pt x="395125" y="136192"/>
                  <a:pt x="381217" y="130629"/>
                </a:cubicBezTo>
                <a:cubicBezTo>
                  <a:pt x="364470" y="123930"/>
                  <a:pt x="346697" y="119375"/>
                  <a:pt x="330976" y="110532"/>
                </a:cubicBezTo>
                <a:cubicBezTo>
                  <a:pt x="292913" y="89122"/>
                  <a:pt x="251324" y="71074"/>
                  <a:pt x="220444" y="40194"/>
                </a:cubicBezTo>
                <a:cubicBezTo>
                  <a:pt x="182809" y="2559"/>
                  <a:pt x="203780" y="14543"/>
                  <a:pt x="160154" y="0"/>
                </a:cubicBezTo>
              </a:path>
            </a:pathLst>
          </a:cu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Freeform: Shape 11" descr="a red circle indicationg the correct answer">
            <a:extLst>
              <a:ext uri="{FF2B5EF4-FFF2-40B4-BE49-F238E27FC236}">
                <a16:creationId xmlns:a16="http://schemas.microsoft.com/office/drawing/2014/main" id="{039245A5-1FE5-AA45-8C05-99A74486AC7E}"/>
              </a:ext>
            </a:extLst>
          </p:cNvPr>
          <p:cNvSpPr/>
          <p:nvPr/>
        </p:nvSpPr>
        <p:spPr>
          <a:xfrm>
            <a:off x="9628615" y="4332898"/>
            <a:ext cx="994167" cy="1055077"/>
          </a:xfrm>
          <a:custGeom>
            <a:avLst/>
            <a:gdLst>
              <a:gd name="connsiteX0" fmla="*/ 501798 w 933877"/>
              <a:gd name="connsiteY0" fmla="*/ 50242 h 954594"/>
              <a:gd name="connsiteX1" fmla="*/ 280734 w 933877"/>
              <a:gd name="connsiteY1" fmla="*/ 60290 h 954594"/>
              <a:gd name="connsiteX2" fmla="*/ 119960 w 933877"/>
              <a:gd name="connsiteY2" fmla="*/ 120580 h 954594"/>
              <a:gd name="connsiteX3" fmla="*/ 59670 w 933877"/>
              <a:gd name="connsiteY3" fmla="*/ 160774 h 954594"/>
              <a:gd name="connsiteX4" fmla="*/ 29525 w 933877"/>
              <a:gd name="connsiteY4" fmla="*/ 200967 h 954594"/>
              <a:gd name="connsiteX5" fmla="*/ 19477 w 933877"/>
              <a:gd name="connsiteY5" fmla="*/ 231112 h 954594"/>
              <a:gd name="connsiteX6" fmla="*/ 29525 w 933877"/>
              <a:gd name="connsiteY6" fmla="*/ 633046 h 954594"/>
              <a:gd name="connsiteX7" fmla="*/ 49622 w 933877"/>
              <a:gd name="connsiteY7" fmla="*/ 683288 h 954594"/>
              <a:gd name="connsiteX8" fmla="*/ 150105 w 933877"/>
              <a:gd name="connsiteY8" fmla="*/ 773723 h 954594"/>
              <a:gd name="connsiteX9" fmla="*/ 180250 w 933877"/>
              <a:gd name="connsiteY9" fmla="*/ 803868 h 954594"/>
              <a:gd name="connsiteX10" fmla="*/ 260637 w 933877"/>
              <a:gd name="connsiteY10" fmla="*/ 844062 h 954594"/>
              <a:gd name="connsiteX11" fmla="*/ 300831 w 933877"/>
              <a:gd name="connsiteY11" fmla="*/ 874207 h 954594"/>
              <a:gd name="connsiteX12" fmla="*/ 411362 w 933877"/>
              <a:gd name="connsiteY12" fmla="*/ 914400 h 954594"/>
              <a:gd name="connsiteX13" fmla="*/ 451556 w 933877"/>
              <a:gd name="connsiteY13" fmla="*/ 934497 h 954594"/>
              <a:gd name="connsiteX14" fmla="*/ 572136 w 933877"/>
              <a:gd name="connsiteY14" fmla="*/ 954594 h 954594"/>
              <a:gd name="connsiteX15" fmla="*/ 813296 w 933877"/>
              <a:gd name="connsiteY15" fmla="*/ 924449 h 954594"/>
              <a:gd name="connsiteX16" fmla="*/ 873587 w 933877"/>
              <a:gd name="connsiteY16" fmla="*/ 884255 h 954594"/>
              <a:gd name="connsiteX17" fmla="*/ 903732 w 933877"/>
              <a:gd name="connsiteY17" fmla="*/ 834013 h 954594"/>
              <a:gd name="connsiteX18" fmla="*/ 913780 w 933877"/>
              <a:gd name="connsiteY18" fmla="*/ 783772 h 954594"/>
              <a:gd name="connsiteX19" fmla="*/ 923828 w 933877"/>
              <a:gd name="connsiteY19" fmla="*/ 753627 h 954594"/>
              <a:gd name="connsiteX20" fmla="*/ 933877 w 933877"/>
              <a:gd name="connsiteY20" fmla="*/ 713433 h 954594"/>
              <a:gd name="connsiteX21" fmla="*/ 913780 w 933877"/>
              <a:gd name="connsiteY21" fmla="*/ 522515 h 954594"/>
              <a:gd name="connsiteX22" fmla="*/ 883635 w 933877"/>
              <a:gd name="connsiteY22" fmla="*/ 472273 h 954594"/>
              <a:gd name="connsiteX23" fmla="*/ 823345 w 933877"/>
              <a:gd name="connsiteY23" fmla="*/ 391886 h 954594"/>
              <a:gd name="connsiteX24" fmla="*/ 793200 w 933877"/>
              <a:gd name="connsiteY24" fmla="*/ 361741 h 954594"/>
              <a:gd name="connsiteX25" fmla="*/ 732910 w 933877"/>
              <a:gd name="connsiteY25" fmla="*/ 321548 h 954594"/>
              <a:gd name="connsiteX26" fmla="*/ 702765 w 933877"/>
              <a:gd name="connsiteY26" fmla="*/ 291402 h 954594"/>
              <a:gd name="connsiteX27" fmla="*/ 642475 w 933877"/>
              <a:gd name="connsiteY27" fmla="*/ 261257 h 954594"/>
              <a:gd name="connsiteX28" fmla="*/ 582184 w 933877"/>
              <a:gd name="connsiteY28" fmla="*/ 221064 h 954594"/>
              <a:gd name="connsiteX29" fmla="*/ 521894 w 933877"/>
              <a:gd name="connsiteY29" fmla="*/ 200967 h 954594"/>
              <a:gd name="connsiteX30" fmla="*/ 421411 w 933877"/>
              <a:gd name="connsiteY30" fmla="*/ 150726 h 954594"/>
              <a:gd name="connsiteX31" fmla="*/ 381217 w 933877"/>
              <a:gd name="connsiteY31" fmla="*/ 130629 h 954594"/>
              <a:gd name="connsiteX32" fmla="*/ 330976 w 933877"/>
              <a:gd name="connsiteY32" fmla="*/ 110532 h 954594"/>
              <a:gd name="connsiteX33" fmla="*/ 220444 w 933877"/>
              <a:gd name="connsiteY33" fmla="*/ 40194 h 954594"/>
              <a:gd name="connsiteX34" fmla="*/ 160154 w 933877"/>
              <a:gd name="connsiteY34" fmla="*/ 0 h 954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933877" h="954594">
                <a:moveTo>
                  <a:pt x="501798" y="50242"/>
                </a:moveTo>
                <a:cubicBezTo>
                  <a:pt x="405145" y="30912"/>
                  <a:pt x="435591" y="31613"/>
                  <a:pt x="280734" y="60290"/>
                </a:cubicBezTo>
                <a:cubicBezTo>
                  <a:pt x="223741" y="70844"/>
                  <a:pt x="169756" y="91532"/>
                  <a:pt x="119960" y="120580"/>
                </a:cubicBezTo>
                <a:cubicBezTo>
                  <a:pt x="99097" y="132750"/>
                  <a:pt x="77722" y="144727"/>
                  <a:pt x="59670" y="160774"/>
                </a:cubicBezTo>
                <a:cubicBezTo>
                  <a:pt x="47153" y="171900"/>
                  <a:pt x="39573" y="187569"/>
                  <a:pt x="29525" y="200967"/>
                </a:cubicBezTo>
                <a:cubicBezTo>
                  <a:pt x="26176" y="211015"/>
                  <a:pt x="22387" y="220928"/>
                  <a:pt x="19477" y="231112"/>
                </a:cubicBezTo>
                <a:cubicBezTo>
                  <a:pt x="-19949" y="369101"/>
                  <a:pt x="9408" y="426853"/>
                  <a:pt x="29525" y="633046"/>
                </a:cubicBezTo>
                <a:cubicBezTo>
                  <a:pt x="31276" y="650998"/>
                  <a:pt x="39938" y="668071"/>
                  <a:pt x="49622" y="683288"/>
                </a:cubicBezTo>
                <a:cubicBezTo>
                  <a:pt x="101771" y="765236"/>
                  <a:pt x="85343" y="725151"/>
                  <a:pt x="150105" y="773723"/>
                </a:cubicBezTo>
                <a:cubicBezTo>
                  <a:pt x="161473" y="782249"/>
                  <a:pt x="169333" y="794771"/>
                  <a:pt x="180250" y="803868"/>
                </a:cubicBezTo>
                <a:cubicBezTo>
                  <a:pt x="221353" y="838121"/>
                  <a:pt x="205231" y="813281"/>
                  <a:pt x="260637" y="844062"/>
                </a:cubicBezTo>
                <a:cubicBezTo>
                  <a:pt x="275277" y="852195"/>
                  <a:pt x="286191" y="866074"/>
                  <a:pt x="300831" y="874207"/>
                </a:cubicBezTo>
                <a:cubicBezTo>
                  <a:pt x="329084" y="889903"/>
                  <a:pt x="382883" y="903009"/>
                  <a:pt x="411362" y="914400"/>
                </a:cubicBezTo>
                <a:cubicBezTo>
                  <a:pt x="425270" y="919963"/>
                  <a:pt x="437345" y="929760"/>
                  <a:pt x="451556" y="934497"/>
                </a:cubicBezTo>
                <a:cubicBezTo>
                  <a:pt x="473590" y="941842"/>
                  <a:pt x="556213" y="952319"/>
                  <a:pt x="572136" y="954594"/>
                </a:cubicBezTo>
                <a:cubicBezTo>
                  <a:pt x="666968" y="949603"/>
                  <a:pt x="736179" y="966513"/>
                  <a:pt x="813296" y="924449"/>
                </a:cubicBezTo>
                <a:cubicBezTo>
                  <a:pt x="834500" y="912883"/>
                  <a:pt x="853490" y="897653"/>
                  <a:pt x="873587" y="884255"/>
                </a:cubicBezTo>
                <a:cubicBezTo>
                  <a:pt x="883635" y="867508"/>
                  <a:pt x="896479" y="852147"/>
                  <a:pt x="903732" y="834013"/>
                </a:cubicBezTo>
                <a:cubicBezTo>
                  <a:pt x="910075" y="818156"/>
                  <a:pt x="909638" y="800341"/>
                  <a:pt x="913780" y="783772"/>
                </a:cubicBezTo>
                <a:cubicBezTo>
                  <a:pt x="916349" y="773496"/>
                  <a:pt x="920918" y="763811"/>
                  <a:pt x="923828" y="753627"/>
                </a:cubicBezTo>
                <a:cubicBezTo>
                  <a:pt x="927622" y="740348"/>
                  <a:pt x="930527" y="726831"/>
                  <a:pt x="933877" y="713433"/>
                </a:cubicBezTo>
                <a:cubicBezTo>
                  <a:pt x="927178" y="649794"/>
                  <a:pt x="926831" y="585161"/>
                  <a:pt x="913780" y="522515"/>
                </a:cubicBezTo>
                <a:cubicBezTo>
                  <a:pt x="909797" y="503395"/>
                  <a:pt x="893986" y="488835"/>
                  <a:pt x="883635" y="472273"/>
                </a:cubicBezTo>
                <a:cubicBezTo>
                  <a:pt x="864942" y="442365"/>
                  <a:pt x="847461" y="419447"/>
                  <a:pt x="823345" y="391886"/>
                </a:cubicBezTo>
                <a:cubicBezTo>
                  <a:pt x="813987" y="381191"/>
                  <a:pt x="804417" y="370465"/>
                  <a:pt x="793200" y="361741"/>
                </a:cubicBezTo>
                <a:cubicBezTo>
                  <a:pt x="774135" y="346912"/>
                  <a:pt x="751975" y="336377"/>
                  <a:pt x="732910" y="321548"/>
                </a:cubicBezTo>
                <a:cubicBezTo>
                  <a:pt x="721693" y="312823"/>
                  <a:pt x="714589" y="299285"/>
                  <a:pt x="702765" y="291402"/>
                </a:cubicBezTo>
                <a:cubicBezTo>
                  <a:pt x="684070" y="278938"/>
                  <a:pt x="661883" y="272578"/>
                  <a:pt x="642475" y="261257"/>
                </a:cubicBezTo>
                <a:cubicBezTo>
                  <a:pt x="621612" y="249087"/>
                  <a:pt x="603787" y="231866"/>
                  <a:pt x="582184" y="221064"/>
                </a:cubicBezTo>
                <a:cubicBezTo>
                  <a:pt x="563237" y="211590"/>
                  <a:pt x="541302" y="209458"/>
                  <a:pt x="521894" y="200967"/>
                </a:cubicBezTo>
                <a:cubicBezTo>
                  <a:pt x="487586" y="185957"/>
                  <a:pt x="454905" y="167473"/>
                  <a:pt x="421411" y="150726"/>
                </a:cubicBezTo>
                <a:cubicBezTo>
                  <a:pt x="408013" y="144027"/>
                  <a:pt x="395125" y="136192"/>
                  <a:pt x="381217" y="130629"/>
                </a:cubicBezTo>
                <a:cubicBezTo>
                  <a:pt x="364470" y="123930"/>
                  <a:pt x="346697" y="119375"/>
                  <a:pt x="330976" y="110532"/>
                </a:cubicBezTo>
                <a:cubicBezTo>
                  <a:pt x="292913" y="89122"/>
                  <a:pt x="251324" y="71074"/>
                  <a:pt x="220444" y="40194"/>
                </a:cubicBezTo>
                <a:cubicBezTo>
                  <a:pt x="182809" y="2559"/>
                  <a:pt x="203780" y="14543"/>
                  <a:pt x="160154" y="0"/>
                </a:cubicBezTo>
              </a:path>
            </a:pathLst>
          </a:cu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637761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ACD4BA-DCC9-A45E-0AC4-D422A0DF707E}"/>
            </a:ext>
          </a:extLst>
        </p:cNvPr>
        <p:cNvGrpSpPr/>
        <p:nvPr/>
      </p:nvGrpSpPr>
      <p:grpSpPr>
        <a:xfrm>
          <a:off x="0" y="0"/>
          <a:ext cx="0" cy="0"/>
          <a:chOff x="0" y="0"/>
          <a:chExt cx="0" cy="0"/>
        </a:xfrm>
      </p:grpSpPr>
      <p:sp>
        <p:nvSpPr>
          <p:cNvPr id="9" name="Title 4">
            <a:extLst>
              <a:ext uri="{FF2B5EF4-FFF2-40B4-BE49-F238E27FC236}">
                <a16:creationId xmlns:a16="http://schemas.microsoft.com/office/drawing/2014/main" id="{870B1467-F38F-A5B9-18A0-D4C935F50D6F}"/>
              </a:ext>
            </a:extLst>
          </p:cNvPr>
          <p:cNvSpPr>
            <a:spLocks noGrp="1"/>
          </p:cNvSpPr>
          <p:nvPr>
            <p:ph type="title"/>
          </p:nvPr>
        </p:nvSpPr>
        <p:spPr/>
        <p:txBody>
          <a:bodyPr>
            <a:normAutofit/>
          </a:bodyPr>
          <a:lstStyle/>
          <a:p>
            <a:r>
              <a:rPr lang="en-GB" dirty="0"/>
              <a:t>Focus on Must Farm: What would usually rot? </a:t>
            </a:r>
            <a:r>
              <a:rPr lang="en-GB" dirty="0">
                <a:solidFill>
                  <a:schemeClr val="bg1"/>
                </a:solidFill>
              </a:rPr>
              <a:t>treacle</a:t>
            </a:r>
          </a:p>
        </p:txBody>
      </p:sp>
      <p:graphicFrame>
        <p:nvGraphicFramePr>
          <p:cNvPr id="2" name="Content Placeholder 1">
            <a:extLst>
              <a:ext uri="{FF2B5EF4-FFF2-40B4-BE49-F238E27FC236}">
                <a16:creationId xmlns:a16="http://schemas.microsoft.com/office/drawing/2014/main" id="{227F8274-F256-2622-665C-7D57181D7559}"/>
              </a:ext>
            </a:extLst>
          </p:cNvPr>
          <p:cNvGraphicFramePr>
            <a:graphicFrameLocks noGrp="1"/>
          </p:cNvGraphicFramePr>
          <p:nvPr>
            <p:ph idx="1"/>
            <p:extLst>
              <p:ext uri="{D42A27DB-BD31-4B8C-83A1-F6EECF244321}">
                <p14:modId xmlns:p14="http://schemas.microsoft.com/office/powerpoint/2010/main" val="1279014187"/>
              </p:ext>
            </p:extLst>
          </p:nvPr>
        </p:nvGraphicFramePr>
        <p:xfrm>
          <a:off x="382588" y="1470025"/>
          <a:ext cx="10971210" cy="4768520"/>
        </p:xfrm>
        <a:graphic>
          <a:graphicData uri="http://schemas.openxmlformats.org/drawingml/2006/table">
            <a:tbl>
              <a:tblPr firstRow="1" bandRow="1">
                <a:tableStyleId>{5940675A-B579-460E-94D1-54222C63F5DA}</a:tableStyleId>
              </a:tblPr>
              <a:tblGrid>
                <a:gridCol w="3657070">
                  <a:extLst>
                    <a:ext uri="{9D8B030D-6E8A-4147-A177-3AD203B41FA5}">
                      <a16:colId xmlns:a16="http://schemas.microsoft.com/office/drawing/2014/main" val="2280903623"/>
                    </a:ext>
                  </a:extLst>
                </a:gridCol>
                <a:gridCol w="3657070">
                  <a:extLst>
                    <a:ext uri="{9D8B030D-6E8A-4147-A177-3AD203B41FA5}">
                      <a16:colId xmlns:a16="http://schemas.microsoft.com/office/drawing/2014/main" val="2349836280"/>
                    </a:ext>
                  </a:extLst>
                </a:gridCol>
                <a:gridCol w="3657070">
                  <a:extLst>
                    <a:ext uri="{9D8B030D-6E8A-4147-A177-3AD203B41FA5}">
                      <a16:colId xmlns:a16="http://schemas.microsoft.com/office/drawing/2014/main" val="3726258310"/>
                    </a:ext>
                  </a:extLst>
                </a:gridCol>
              </a:tblGrid>
              <a:tr h="2328253">
                <a:tc>
                  <a:txBody>
                    <a:bodyPr/>
                    <a:lstStyle/>
                    <a:p>
                      <a:endParaRPr lang="en-GB"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black"/>
                          </a:solidFill>
                          <a:effectLst/>
                          <a:uLnTx/>
                          <a:uFillTx/>
                          <a:latin typeface="Source Sans Pro" pitchFamily="34" charset="0"/>
                          <a:ea typeface="+mn-ea"/>
                          <a:cs typeface="+mn-cs"/>
                        </a:rPr>
                        <a:t>Bronze (metal) sickles for cutting</a:t>
                      </a:r>
                    </a:p>
                    <a:p>
                      <a:endParaRPr lang="en-GB"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black"/>
                          </a:solidFill>
                          <a:effectLst/>
                          <a:uLnTx/>
                          <a:uFillTx/>
                          <a:latin typeface="Source Sans Pro" pitchFamily="34" charset="0"/>
                          <a:ea typeface="+mn-ea"/>
                          <a:cs typeface="+mn-cs"/>
                        </a:rPr>
                        <a:t>Rot or Not?</a:t>
                      </a:r>
                    </a:p>
                    <a:p>
                      <a:endParaRPr lang="en-GB" dirty="0"/>
                    </a:p>
                  </a:txBody>
                  <a:tcPr anchor="ctr"/>
                </a:tc>
                <a:extLst>
                  <a:ext uri="{0D108BD9-81ED-4DB2-BD59-A6C34878D82A}">
                    <a16:rowId xmlns:a16="http://schemas.microsoft.com/office/drawing/2014/main" val="3030277323"/>
                  </a:ext>
                </a:extLst>
              </a:tr>
              <a:tr h="2440267">
                <a:tc>
                  <a:txBody>
                    <a:bodyPr/>
                    <a:lstStyle/>
                    <a:p>
                      <a:endParaRPr lang="en-GB"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black"/>
                          </a:solidFill>
                          <a:effectLst/>
                          <a:uLnTx/>
                          <a:uFillTx/>
                          <a:latin typeface="Source Sans Pro" pitchFamily="34" charset="0"/>
                          <a:ea typeface="+mn-ea"/>
                          <a:cs typeface="+mn-cs"/>
                        </a:rPr>
                        <a:t>Part of a wooden bucket</a:t>
                      </a:r>
                    </a:p>
                    <a:p>
                      <a:endParaRPr lang="en-GB"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black"/>
                          </a:solidFill>
                          <a:effectLst/>
                          <a:uLnTx/>
                          <a:uFillTx/>
                          <a:latin typeface="Source Sans Pro" pitchFamily="34" charset="0"/>
                          <a:ea typeface="+mn-ea"/>
                          <a:cs typeface="+mn-cs"/>
                        </a:rPr>
                        <a:t>Rot or Not?</a:t>
                      </a:r>
                    </a:p>
                    <a:p>
                      <a:endParaRPr lang="en-GB" dirty="0"/>
                    </a:p>
                  </a:txBody>
                  <a:tcPr anchor="ctr"/>
                </a:tc>
                <a:extLst>
                  <a:ext uri="{0D108BD9-81ED-4DB2-BD59-A6C34878D82A}">
                    <a16:rowId xmlns:a16="http://schemas.microsoft.com/office/drawing/2014/main" val="150460401"/>
                  </a:ext>
                </a:extLst>
              </a:tr>
            </a:tbl>
          </a:graphicData>
        </a:graphic>
      </p:graphicFrame>
      <p:pic>
        <p:nvPicPr>
          <p:cNvPr id="4" name="Picture 3" descr="bronze sicle">
            <a:extLst>
              <a:ext uri="{FF2B5EF4-FFF2-40B4-BE49-F238E27FC236}">
                <a16:creationId xmlns:a16="http://schemas.microsoft.com/office/drawing/2014/main" id="{D724ACB7-A562-6EAC-B928-5A239E36A39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2927" y="1520205"/>
            <a:ext cx="3475979" cy="2189463"/>
          </a:xfrm>
          <a:prstGeom prst="rect">
            <a:avLst/>
          </a:prstGeom>
        </p:spPr>
      </p:pic>
      <p:pic>
        <p:nvPicPr>
          <p:cNvPr id="6" name="Picture 5" descr="wooden bucket&#10;">
            <a:extLst>
              <a:ext uri="{FF2B5EF4-FFF2-40B4-BE49-F238E27FC236}">
                <a16:creationId xmlns:a16="http://schemas.microsoft.com/office/drawing/2014/main" id="{AB8F3905-E3B9-5431-E4C2-CE63EF32D2B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52927" y="3854284"/>
            <a:ext cx="3475979" cy="2348011"/>
          </a:xfrm>
          <a:prstGeom prst="rect">
            <a:avLst/>
          </a:prstGeom>
        </p:spPr>
      </p:pic>
      <p:sp>
        <p:nvSpPr>
          <p:cNvPr id="3" name="Freeform: Shape 2" descr="a red circle indicationg the correct answer">
            <a:extLst>
              <a:ext uri="{FF2B5EF4-FFF2-40B4-BE49-F238E27FC236}">
                <a16:creationId xmlns:a16="http://schemas.microsoft.com/office/drawing/2014/main" id="{3728BC43-F55E-BEA3-0FFE-E0CCDF859565}"/>
              </a:ext>
            </a:extLst>
          </p:cNvPr>
          <p:cNvSpPr/>
          <p:nvPr/>
        </p:nvSpPr>
        <p:spPr>
          <a:xfrm>
            <a:off x="9647037" y="1979526"/>
            <a:ext cx="994167" cy="1055077"/>
          </a:xfrm>
          <a:custGeom>
            <a:avLst/>
            <a:gdLst>
              <a:gd name="connsiteX0" fmla="*/ 501798 w 933877"/>
              <a:gd name="connsiteY0" fmla="*/ 50242 h 954594"/>
              <a:gd name="connsiteX1" fmla="*/ 280734 w 933877"/>
              <a:gd name="connsiteY1" fmla="*/ 60290 h 954594"/>
              <a:gd name="connsiteX2" fmla="*/ 119960 w 933877"/>
              <a:gd name="connsiteY2" fmla="*/ 120580 h 954594"/>
              <a:gd name="connsiteX3" fmla="*/ 59670 w 933877"/>
              <a:gd name="connsiteY3" fmla="*/ 160774 h 954594"/>
              <a:gd name="connsiteX4" fmla="*/ 29525 w 933877"/>
              <a:gd name="connsiteY4" fmla="*/ 200967 h 954594"/>
              <a:gd name="connsiteX5" fmla="*/ 19477 w 933877"/>
              <a:gd name="connsiteY5" fmla="*/ 231112 h 954594"/>
              <a:gd name="connsiteX6" fmla="*/ 29525 w 933877"/>
              <a:gd name="connsiteY6" fmla="*/ 633046 h 954594"/>
              <a:gd name="connsiteX7" fmla="*/ 49622 w 933877"/>
              <a:gd name="connsiteY7" fmla="*/ 683288 h 954594"/>
              <a:gd name="connsiteX8" fmla="*/ 150105 w 933877"/>
              <a:gd name="connsiteY8" fmla="*/ 773723 h 954594"/>
              <a:gd name="connsiteX9" fmla="*/ 180250 w 933877"/>
              <a:gd name="connsiteY9" fmla="*/ 803868 h 954594"/>
              <a:gd name="connsiteX10" fmla="*/ 260637 w 933877"/>
              <a:gd name="connsiteY10" fmla="*/ 844062 h 954594"/>
              <a:gd name="connsiteX11" fmla="*/ 300831 w 933877"/>
              <a:gd name="connsiteY11" fmla="*/ 874207 h 954594"/>
              <a:gd name="connsiteX12" fmla="*/ 411362 w 933877"/>
              <a:gd name="connsiteY12" fmla="*/ 914400 h 954594"/>
              <a:gd name="connsiteX13" fmla="*/ 451556 w 933877"/>
              <a:gd name="connsiteY13" fmla="*/ 934497 h 954594"/>
              <a:gd name="connsiteX14" fmla="*/ 572136 w 933877"/>
              <a:gd name="connsiteY14" fmla="*/ 954594 h 954594"/>
              <a:gd name="connsiteX15" fmla="*/ 813296 w 933877"/>
              <a:gd name="connsiteY15" fmla="*/ 924449 h 954594"/>
              <a:gd name="connsiteX16" fmla="*/ 873587 w 933877"/>
              <a:gd name="connsiteY16" fmla="*/ 884255 h 954594"/>
              <a:gd name="connsiteX17" fmla="*/ 903732 w 933877"/>
              <a:gd name="connsiteY17" fmla="*/ 834013 h 954594"/>
              <a:gd name="connsiteX18" fmla="*/ 913780 w 933877"/>
              <a:gd name="connsiteY18" fmla="*/ 783772 h 954594"/>
              <a:gd name="connsiteX19" fmla="*/ 923828 w 933877"/>
              <a:gd name="connsiteY19" fmla="*/ 753627 h 954594"/>
              <a:gd name="connsiteX20" fmla="*/ 933877 w 933877"/>
              <a:gd name="connsiteY20" fmla="*/ 713433 h 954594"/>
              <a:gd name="connsiteX21" fmla="*/ 913780 w 933877"/>
              <a:gd name="connsiteY21" fmla="*/ 522515 h 954594"/>
              <a:gd name="connsiteX22" fmla="*/ 883635 w 933877"/>
              <a:gd name="connsiteY22" fmla="*/ 472273 h 954594"/>
              <a:gd name="connsiteX23" fmla="*/ 823345 w 933877"/>
              <a:gd name="connsiteY23" fmla="*/ 391886 h 954594"/>
              <a:gd name="connsiteX24" fmla="*/ 793200 w 933877"/>
              <a:gd name="connsiteY24" fmla="*/ 361741 h 954594"/>
              <a:gd name="connsiteX25" fmla="*/ 732910 w 933877"/>
              <a:gd name="connsiteY25" fmla="*/ 321548 h 954594"/>
              <a:gd name="connsiteX26" fmla="*/ 702765 w 933877"/>
              <a:gd name="connsiteY26" fmla="*/ 291402 h 954594"/>
              <a:gd name="connsiteX27" fmla="*/ 642475 w 933877"/>
              <a:gd name="connsiteY27" fmla="*/ 261257 h 954594"/>
              <a:gd name="connsiteX28" fmla="*/ 582184 w 933877"/>
              <a:gd name="connsiteY28" fmla="*/ 221064 h 954594"/>
              <a:gd name="connsiteX29" fmla="*/ 521894 w 933877"/>
              <a:gd name="connsiteY29" fmla="*/ 200967 h 954594"/>
              <a:gd name="connsiteX30" fmla="*/ 421411 w 933877"/>
              <a:gd name="connsiteY30" fmla="*/ 150726 h 954594"/>
              <a:gd name="connsiteX31" fmla="*/ 381217 w 933877"/>
              <a:gd name="connsiteY31" fmla="*/ 130629 h 954594"/>
              <a:gd name="connsiteX32" fmla="*/ 330976 w 933877"/>
              <a:gd name="connsiteY32" fmla="*/ 110532 h 954594"/>
              <a:gd name="connsiteX33" fmla="*/ 220444 w 933877"/>
              <a:gd name="connsiteY33" fmla="*/ 40194 h 954594"/>
              <a:gd name="connsiteX34" fmla="*/ 160154 w 933877"/>
              <a:gd name="connsiteY34" fmla="*/ 0 h 954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933877" h="954594">
                <a:moveTo>
                  <a:pt x="501798" y="50242"/>
                </a:moveTo>
                <a:cubicBezTo>
                  <a:pt x="405145" y="30912"/>
                  <a:pt x="435591" y="31613"/>
                  <a:pt x="280734" y="60290"/>
                </a:cubicBezTo>
                <a:cubicBezTo>
                  <a:pt x="223741" y="70844"/>
                  <a:pt x="169756" y="91532"/>
                  <a:pt x="119960" y="120580"/>
                </a:cubicBezTo>
                <a:cubicBezTo>
                  <a:pt x="99097" y="132750"/>
                  <a:pt x="77722" y="144727"/>
                  <a:pt x="59670" y="160774"/>
                </a:cubicBezTo>
                <a:cubicBezTo>
                  <a:pt x="47153" y="171900"/>
                  <a:pt x="39573" y="187569"/>
                  <a:pt x="29525" y="200967"/>
                </a:cubicBezTo>
                <a:cubicBezTo>
                  <a:pt x="26176" y="211015"/>
                  <a:pt x="22387" y="220928"/>
                  <a:pt x="19477" y="231112"/>
                </a:cubicBezTo>
                <a:cubicBezTo>
                  <a:pt x="-19949" y="369101"/>
                  <a:pt x="9408" y="426853"/>
                  <a:pt x="29525" y="633046"/>
                </a:cubicBezTo>
                <a:cubicBezTo>
                  <a:pt x="31276" y="650998"/>
                  <a:pt x="39938" y="668071"/>
                  <a:pt x="49622" y="683288"/>
                </a:cubicBezTo>
                <a:cubicBezTo>
                  <a:pt x="101771" y="765236"/>
                  <a:pt x="85343" y="725151"/>
                  <a:pt x="150105" y="773723"/>
                </a:cubicBezTo>
                <a:cubicBezTo>
                  <a:pt x="161473" y="782249"/>
                  <a:pt x="169333" y="794771"/>
                  <a:pt x="180250" y="803868"/>
                </a:cubicBezTo>
                <a:cubicBezTo>
                  <a:pt x="221353" y="838121"/>
                  <a:pt x="205231" y="813281"/>
                  <a:pt x="260637" y="844062"/>
                </a:cubicBezTo>
                <a:cubicBezTo>
                  <a:pt x="275277" y="852195"/>
                  <a:pt x="286191" y="866074"/>
                  <a:pt x="300831" y="874207"/>
                </a:cubicBezTo>
                <a:cubicBezTo>
                  <a:pt x="329084" y="889903"/>
                  <a:pt x="382883" y="903009"/>
                  <a:pt x="411362" y="914400"/>
                </a:cubicBezTo>
                <a:cubicBezTo>
                  <a:pt x="425270" y="919963"/>
                  <a:pt x="437345" y="929760"/>
                  <a:pt x="451556" y="934497"/>
                </a:cubicBezTo>
                <a:cubicBezTo>
                  <a:pt x="473590" y="941842"/>
                  <a:pt x="556213" y="952319"/>
                  <a:pt x="572136" y="954594"/>
                </a:cubicBezTo>
                <a:cubicBezTo>
                  <a:pt x="666968" y="949603"/>
                  <a:pt x="736179" y="966513"/>
                  <a:pt x="813296" y="924449"/>
                </a:cubicBezTo>
                <a:cubicBezTo>
                  <a:pt x="834500" y="912883"/>
                  <a:pt x="853490" y="897653"/>
                  <a:pt x="873587" y="884255"/>
                </a:cubicBezTo>
                <a:cubicBezTo>
                  <a:pt x="883635" y="867508"/>
                  <a:pt x="896479" y="852147"/>
                  <a:pt x="903732" y="834013"/>
                </a:cubicBezTo>
                <a:cubicBezTo>
                  <a:pt x="910075" y="818156"/>
                  <a:pt x="909638" y="800341"/>
                  <a:pt x="913780" y="783772"/>
                </a:cubicBezTo>
                <a:cubicBezTo>
                  <a:pt x="916349" y="773496"/>
                  <a:pt x="920918" y="763811"/>
                  <a:pt x="923828" y="753627"/>
                </a:cubicBezTo>
                <a:cubicBezTo>
                  <a:pt x="927622" y="740348"/>
                  <a:pt x="930527" y="726831"/>
                  <a:pt x="933877" y="713433"/>
                </a:cubicBezTo>
                <a:cubicBezTo>
                  <a:pt x="927178" y="649794"/>
                  <a:pt x="926831" y="585161"/>
                  <a:pt x="913780" y="522515"/>
                </a:cubicBezTo>
                <a:cubicBezTo>
                  <a:pt x="909797" y="503395"/>
                  <a:pt x="893986" y="488835"/>
                  <a:pt x="883635" y="472273"/>
                </a:cubicBezTo>
                <a:cubicBezTo>
                  <a:pt x="864942" y="442365"/>
                  <a:pt x="847461" y="419447"/>
                  <a:pt x="823345" y="391886"/>
                </a:cubicBezTo>
                <a:cubicBezTo>
                  <a:pt x="813987" y="381191"/>
                  <a:pt x="804417" y="370465"/>
                  <a:pt x="793200" y="361741"/>
                </a:cubicBezTo>
                <a:cubicBezTo>
                  <a:pt x="774135" y="346912"/>
                  <a:pt x="751975" y="336377"/>
                  <a:pt x="732910" y="321548"/>
                </a:cubicBezTo>
                <a:cubicBezTo>
                  <a:pt x="721693" y="312823"/>
                  <a:pt x="714589" y="299285"/>
                  <a:pt x="702765" y="291402"/>
                </a:cubicBezTo>
                <a:cubicBezTo>
                  <a:pt x="684070" y="278938"/>
                  <a:pt x="661883" y="272578"/>
                  <a:pt x="642475" y="261257"/>
                </a:cubicBezTo>
                <a:cubicBezTo>
                  <a:pt x="621612" y="249087"/>
                  <a:pt x="603787" y="231866"/>
                  <a:pt x="582184" y="221064"/>
                </a:cubicBezTo>
                <a:cubicBezTo>
                  <a:pt x="563237" y="211590"/>
                  <a:pt x="541302" y="209458"/>
                  <a:pt x="521894" y="200967"/>
                </a:cubicBezTo>
                <a:cubicBezTo>
                  <a:pt x="487586" y="185957"/>
                  <a:pt x="454905" y="167473"/>
                  <a:pt x="421411" y="150726"/>
                </a:cubicBezTo>
                <a:cubicBezTo>
                  <a:pt x="408013" y="144027"/>
                  <a:pt x="395125" y="136192"/>
                  <a:pt x="381217" y="130629"/>
                </a:cubicBezTo>
                <a:cubicBezTo>
                  <a:pt x="364470" y="123930"/>
                  <a:pt x="346697" y="119375"/>
                  <a:pt x="330976" y="110532"/>
                </a:cubicBezTo>
                <a:cubicBezTo>
                  <a:pt x="292913" y="89122"/>
                  <a:pt x="251324" y="71074"/>
                  <a:pt x="220444" y="40194"/>
                </a:cubicBezTo>
                <a:cubicBezTo>
                  <a:pt x="182809" y="2559"/>
                  <a:pt x="203780" y="14543"/>
                  <a:pt x="160154" y="0"/>
                </a:cubicBezTo>
              </a:path>
            </a:pathLst>
          </a:cu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Shape 4" descr="a red circle indicationg the correct answer">
            <a:extLst>
              <a:ext uri="{FF2B5EF4-FFF2-40B4-BE49-F238E27FC236}">
                <a16:creationId xmlns:a16="http://schemas.microsoft.com/office/drawing/2014/main" id="{2088BCAF-B847-B04F-12AE-7574542144C2}"/>
              </a:ext>
            </a:extLst>
          </p:cNvPr>
          <p:cNvSpPr/>
          <p:nvPr/>
        </p:nvSpPr>
        <p:spPr>
          <a:xfrm>
            <a:off x="8263096" y="4260501"/>
            <a:ext cx="994167" cy="1055077"/>
          </a:xfrm>
          <a:custGeom>
            <a:avLst/>
            <a:gdLst>
              <a:gd name="connsiteX0" fmla="*/ 501798 w 933877"/>
              <a:gd name="connsiteY0" fmla="*/ 50242 h 954594"/>
              <a:gd name="connsiteX1" fmla="*/ 280734 w 933877"/>
              <a:gd name="connsiteY1" fmla="*/ 60290 h 954594"/>
              <a:gd name="connsiteX2" fmla="*/ 119960 w 933877"/>
              <a:gd name="connsiteY2" fmla="*/ 120580 h 954594"/>
              <a:gd name="connsiteX3" fmla="*/ 59670 w 933877"/>
              <a:gd name="connsiteY3" fmla="*/ 160774 h 954594"/>
              <a:gd name="connsiteX4" fmla="*/ 29525 w 933877"/>
              <a:gd name="connsiteY4" fmla="*/ 200967 h 954594"/>
              <a:gd name="connsiteX5" fmla="*/ 19477 w 933877"/>
              <a:gd name="connsiteY5" fmla="*/ 231112 h 954594"/>
              <a:gd name="connsiteX6" fmla="*/ 29525 w 933877"/>
              <a:gd name="connsiteY6" fmla="*/ 633046 h 954594"/>
              <a:gd name="connsiteX7" fmla="*/ 49622 w 933877"/>
              <a:gd name="connsiteY7" fmla="*/ 683288 h 954594"/>
              <a:gd name="connsiteX8" fmla="*/ 150105 w 933877"/>
              <a:gd name="connsiteY8" fmla="*/ 773723 h 954594"/>
              <a:gd name="connsiteX9" fmla="*/ 180250 w 933877"/>
              <a:gd name="connsiteY9" fmla="*/ 803868 h 954594"/>
              <a:gd name="connsiteX10" fmla="*/ 260637 w 933877"/>
              <a:gd name="connsiteY10" fmla="*/ 844062 h 954594"/>
              <a:gd name="connsiteX11" fmla="*/ 300831 w 933877"/>
              <a:gd name="connsiteY11" fmla="*/ 874207 h 954594"/>
              <a:gd name="connsiteX12" fmla="*/ 411362 w 933877"/>
              <a:gd name="connsiteY12" fmla="*/ 914400 h 954594"/>
              <a:gd name="connsiteX13" fmla="*/ 451556 w 933877"/>
              <a:gd name="connsiteY13" fmla="*/ 934497 h 954594"/>
              <a:gd name="connsiteX14" fmla="*/ 572136 w 933877"/>
              <a:gd name="connsiteY14" fmla="*/ 954594 h 954594"/>
              <a:gd name="connsiteX15" fmla="*/ 813296 w 933877"/>
              <a:gd name="connsiteY15" fmla="*/ 924449 h 954594"/>
              <a:gd name="connsiteX16" fmla="*/ 873587 w 933877"/>
              <a:gd name="connsiteY16" fmla="*/ 884255 h 954594"/>
              <a:gd name="connsiteX17" fmla="*/ 903732 w 933877"/>
              <a:gd name="connsiteY17" fmla="*/ 834013 h 954594"/>
              <a:gd name="connsiteX18" fmla="*/ 913780 w 933877"/>
              <a:gd name="connsiteY18" fmla="*/ 783772 h 954594"/>
              <a:gd name="connsiteX19" fmla="*/ 923828 w 933877"/>
              <a:gd name="connsiteY19" fmla="*/ 753627 h 954594"/>
              <a:gd name="connsiteX20" fmla="*/ 933877 w 933877"/>
              <a:gd name="connsiteY20" fmla="*/ 713433 h 954594"/>
              <a:gd name="connsiteX21" fmla="*/ 913780 w 933877"/>
              <a:gd name="connsiteY21" fmla="*/ 522515 h 954594"/>
              <a:gd name="connsiteX22" fmla="*/ 883635 w 933877"/>
              <a:gd name="connsiteY22" fmla="*/ 472273 h 954594"/>
              <a:gd name="connsiteX23" fmla="*/ 823345 w 933877"/>
              <a:gd name="connsiteY23" fmla="*/ 391886 h 954594"/>
              <a:gd name="connsiteX24" fmla="*/ 793200 w 933877"/>
              <a:gd name="connsiteY24" fmla="*/ 361741 h 954594"/>
              <a:gd name="connsiteX25" fmla="*/ 732910 w 933877"/>
              <a:gd name="connsiteY25" fmla="*/ 321548 h 954594"/>
              <a:gd name="connsiteX26" fmla="*/ 702765 w 933877"/>
              <a:gd name="connsiteY26" fmla="*/ 291402 h 954594"/>
              <a:gd name="connsiteX27" fmla="*/ 642475 w 933877"/>
              <a:gd name="connsiteY27" fmla="*/ 261257 h 954594"/>
              <a:gd name="connsiteX28" fmla="*/ 582184 w 933877"/>
              <a:gd name="connsiteY28" fmla="*/ 221064 h 954594"/>
              <a:gd name="connsiteX29" fmla="*/ 521894 w 933877"/>
              <a:gd name="connsiteY29" fmla="*/ 200967 h 954594"/>
              <a:gd name="connsiteX30" fmla="*/ 421411 w 933877"/>
              <a:gd name="connsiteY30" fmla="*/ 150726 h 954594"/>
              <a:gd name="connsiteX31" fmla="*/ 381217 w 933877"/>
              <a:gd name="connsiteY31" fmla="*/ 130629 h 954594"/>
              <a:gd name="connsiteX32" fmla="*/ 330976 w 933877"/>
              <a:gd name="connsiteY32" fmla="*/ 110532 h 954594"/>
              <a:gd name="connsiteX33" fmla="*/ 220444 w 933877"/>
              <a:gd name="connsiteY33" fmla="*/ 40194 h 954594"/>
              <a:gd name="connsiteX34" fmla="*/ 160154 w 933877"/>
              <a:gd name="connsiteY34" fmla="*/ 0 h 954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933877" h="954594">
                <a:moveTo>
                  <a:pt x="501798" y="50242"/>
                </a:moveTo>
                <a:cubicBezTo>
                  <a:pt x="405145" y="30912"/>
                  <a:pt x="435591" y="31613"/>
                  <a:pt x="280734" y="60290"/>
                </a:cubicBezTo>
                <a:cubicBezTo>
                  <a:pt x="223741" y="70844"/>
                  <a:pt x="169756" y="91532"/>
                  <a:pt x="119960" y="120580"/>
                </a:cubicBezTo>
                <a:cubicBezTo>
                  <a:pt x="99097" y="132750"/>
                  <a:pt x="77722" y="144727"/>
                  <a:pt x="59670" y="160774"/>
                </a:cubicBezTo>
                <a:cubicBezTo>
                  <a:pt x="47153" y="171900"/>
                  <a:pt x="39573" y="187569"/>
                  <a:pt x="29525" y="200967"/>
                </a:cubicBezTo>
                <a:cubicBezTo>
                  <a:pt x="26176" y="211015"/>
                  <a:pt x="22387" y="220928"/>
                  <a:pt x="19477" y="231112"/>
                </a:cubicBezTo>
                <a:cubicBezTo>
                  <a:pt x="-19949" y="369101"/>
                  <a:pt x="9408" y="426853"/>
                  <a:pt x="29525" y="633046"/>
                </a:cubicBezTo>
                <a:cubicBezTo>
                  <a:pt x="31276" y="650998"/>
                  <a:pt x="39938" y="668071"/>
                  <a:pt x="49622" y="683288"/>
                </a:cubicBezTo>
                <a:cubicBezTo>
                  <a:pt x="101771" y="765236"/>
                  <a:pt x="85343" y="725151"/>
                  <a:pt x="150105" y="773723"/>
                </a:cubicBezTo>
                <a:cubicBezTo>
                  <a:pt x="161473" y="782249"/>
                  <a:pt x="169333" y="794771"/>
                  <a:pt x="180250" y="803868"/>
                </a:cubicBezTo>
                <a:cubicBezTo>
                  <a:pt x="221353" y="838121"/>
                  <a:pt x="205231" y="813281"/>
                  <a:pt x="260637" y="844062"/>
                </a:cubicBezTo>
                <a:cubicBezTo>
                  <a:pt x="275277" y="852195"/>
                  <a:pt x="286191" y="866074"/>
                  <a:pt x="300831" y="874207"/>
                </a:cubicBezTo>
                <a:cubicBezTo>
                  <a:pt x="329084" y="889903"/>
                  <a:pt x="382883" y="903009"/>
                  <a:pt x="411362" y="914400"/>
                </a:cubicBezTo>
                <a:cubicBezTo>
                  <a:pt x="425270" y="919963"/>
                  <a:pt x="437345" y="929760"/>
                  <a:pt x="451556" y="934497"/>
                </a:cubicBezTo>
                <a:cubicBezTo>
                  <a:pt x="473590" y="941842"/>
                  <a:pt x="556213" y="952319"/>
                  <a:pt x="572136" y="954594"/>
                </a:cubicBezTo>
                <a:cubicBezTo>
                  <a:pt x="666968" y="949603"/>
                  <a:pt x="736179" y="966513"/>
                  <a:pt x="813296" y="924449"/>
                </a:cubicBezTo>
                <a:cubicBezTo>
                  <a:pt x="834500" y="912883"/>
                  <a:pt x="853490" y="897653"/>
                  <a:pt x="873587" y="884255"/>
                </a:cubicBezTo>
                <a:cubicBezTo>
                  <a:pt x="883635" y="867508"/>
                  <a:pt x="896479" y="852147"/>
                  <a:pt x="903732" y="834013"/>
                </a:cubicBezTo>
                <a:cubicBezTo>
                  <a:pt x="910075" y="818156"/>
                  <a:pt x="909638" y="800341"/>
                  <a:pt x="913780" y="783772"/>
                </a:cubicBezTo>
                <a:cubicBezTo>
                  <a:pt x="916349" y="773496"/>
                  <a:pt x="920918" y="763811"/>
                  <a:pt x="923828" y="753627"/>
                </a:cubicBezTo>
                <a:cubicBezTo>
                  <a:pt x="927622" y="740348"/>
                  <a:pt x="930527" y="726831"/>
                  <a:pt x="933877" y="713433"/>
                </a:cubicBezTo>
                <a:cubicBezTo>
                  <a:pt x="927178" y="649794"/>
                  <a:pt x="926831" y="585161"/>
                  <a:pt x="913780" y="522515"/>
                </a:cubicBezTo>
                <a:cubicBezTo>
                  <a:pt x="909797" y="503395"/>
                  <a:pt x="893986" y="488835"/>
                  <a:pt x="883635" y="472273"/>
                </a:cubicBezTo>
                <a:cubicBezTo>
                  <a:pt x="864942" y="442365"/>
                  <a:pt x="847461" y="419447"/>
                  <a:pt x="823345" y="391886"/>
                </a:cubicBezTo>
                <a:cubicBezTo>
                  <a:pt x="813987" y="381191"/>
                  <a:pt x="804417" y="370465"/>
                  <a:pt x="793200" y="361741"/>
                </a:cubicBezTo>
                <a:cubicBezTo>
                  <a:pt x="774135" y="346912"/>
                  <a:pt x="751975" y="336377"/>
                  <a:pt x="732910" y="321548"/>
                </a:cubicBezTo>
                <a:cubicBezTo>
                  <a:pt x="721693" y="312823"/>
                  <a:pt x="714589" y="299285"/>
                  <a:pt x="702765" y="291402"/>
                </a:cubicBezTo>
                <a:cubicBezTo>
                  <a:pt x="684070" y="278938"/>
                  <a:pt x="661883" y="272578"/>
                  <a:pt x="642475" y="261257"/>
                </a:cubicBezTo>
                <a:cubicBezTo>
                  <a:pt x="621612" y="249087"/>
                  <a:pt x="603787" y="231866"/>
                  <a:pt x="582184" y="221064"/>
                </a:cubicBezTo>
                <a:cubicBezTo>
                  <a:pt x="563237" y="211590"/>
                  <a:pt x="541302" y="209458"/>
                  <a:pt x="521894" y="200967"/>
                </a:cubicBezTo>
                <a:cubicBezTo>
                  <a:pt x="487586" y="185957"/>
                  <a:pt x="454905" y="167473"/>
                  <a:pt x="421411" y="150726"/>
                </a:cubicBezTo>
                <a:cubicBezTo>
                  <a:pt x="408013" y="144027"/>
                  <a:pt x="395125" y="136192"/>
                  <a:pt x="381217" y="130629"/>
                </a:cubicBezTo>
                <a:cubicBezTo>
                  <a:pt x="364470" y="123930"/>
                  <a:pt x="346697" y="119375"/>
                  <a:pt x="330976" y="110532"/>
                </a:cubicBezTo>
                <a:cubicBezTo>
                  <a:pt x="292913" y="89122"/>
                  <a:pt x="251324" y="71074"/>
                  <a:pt x="220444" y="40194"/>
                </a:cubicBezTo>
                <a:cubicBezTo>
                  <a:pt x="182809" y="2559"/>
                  <a:pt x="203780" y="14543"/>
                  <a:pt x="160154" y="0"/>
                </a:cubicBezTo>
              </a:path>
            </a:pathLst>
          </a:cu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09596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C5790-8DED-F582-FAD2-8219BBDE6DA6}"/>
            </a:ext>
          </a:extLst>
        </p:cNvPr>
        <p:cNvGrpSpPr/>
        <p:nvPr/>
      </p:nvGrpSpPr>
      <p:grpSpPr>
        <a:xfrm>
          <a:off x="0" y="0"/>
          <a:ext cx="0" cy="0"/>
          <a:chOff x="0" y="0"/>
          <a:chExt cx="0" cy="0"/>
        </a:xfrm>
      </p:grpSpPr>
      <p:sp>
        <p:nvSpPr>
          <p:cNvPr id="9" name="Title 4">
            <a:extLst>
              <a:ext uri="{FF2B5EF4-FFF2-40B4-BE49-F238E27FC236}">
                <a16:creationId xmlns:a16="http://schemas.microsoft.com/office/drawing/2014/main" id="{80DDF5CA-4B06-D0E1-1C08-75C7528F2CF1}"/>
              </a:ext>
            </a:extLst>
          </p:cNvPr>
          <p:cNvSpPr>
            <a:spLocks noGrp="1"/>
          </p:cNvSpPr>
          <p:nvPr>
            <p:ph type="title"/>
          </p:nvPr>
        </p:nvSpPr>
        <p:spPr/>
        <p:txBody>
          <a:bodyPr>
            <a:normAutofit/>
          </a:bodyPr>
          <a:lstStyle/>
          <a:p>
            <a:r>
              <a:rPr lang="en-GB" dirty="0"/>
              <a:t>Focus on Must Farm: What would usually rot? </a:t>
            </a:r>
            <a:r>
              <a:rPr lang="en-GB" dirty="0">
                <a:solidFill>
                  <a:schemeClr val="bg1"/>
                </a:solidFill>
              </a:rPr>
              <a:t>sweetie</a:t>
            </a:r>
          </a:p>
        </p:txBody>
      </p:sp>
      <p:graphicFrame>
        <p:nvGraphicFramePr>
          <p:cNvPr id="2" name="Content Placeholder 1">
            <a:extLst>
              <a:ext uri="{FF2B5EF4-FFF2-40B4-BE49-F238E27FC236}">
                <a16:creationId xmlns:a16="http://schemas.microsoft.com/office/drawing/2014/main" id="{8C6FE716-5D41-4688-4438-C3A419FF7387}"/>
              </a:ext>
            </a:extLst>
          </p:cNvPr>
          <p:cNvGraphicFramePr>
            <a:graphicFrameLocks noGrp="1"/>
          </p:cNvGraphicFramePr>
          <p:nvPr>
            <p:ph idx="1"/>
            <p:extLst>
              <p:ext uri="{D42A27DB-BD31-4B8C-83A1-F6EECF244321}">
                <p14:modId xmlns:p14="http://schemas.microsoft.com/office/powerpoint/2010/main" val="2092717550"/>
              </p:ext>
            </p:extLst>
          </p:nvPr>
        </p:nvGraphicFramePr>
        <p:xfrm>
          <a:off x="382588" y="1470025"/>
          <a:ext cx="10971210" cy="4768520"/>
        </p:xfrm>
        <a:graphic>
          <a:graphicData uri="http://schemas.openxmlformats.org/drawingml/2006/table">
            <a:tbl>
              <a:tblPr firstRow="1" bandRow="1">
                <a:tableStyleId>{5940675A-B579-460E-94D1-54222C63F5DA}</a:tableStyleId>
              </a:tblPr>
              <a:tblGrid>
                <a:gridCol w="3657070">
                  <a:extLst>
                    <a:ext uri="{9D8B030D-6E8A-4147-A177-3AD203B41FA5}">
                      <a16:colId xmlns:a16="http://schemas.microsoft.com/office/drawing/2014/main" val="2280903623"/>
                    </a:ext>
                  </a:extLst>
                </a:gridCol>
                <a:gridCol w="3657070">
                  <a:extLst>
                    <a:ext uri="{9D8B030D-6E8A-4147-A177-3AD203B41FA5}">
                      <a16:colId xmlns:a16="http://schemas.microsoft.com/office/drawing/2014/main" val="2349836280"/>
                    </a:ext>
                  </a:extLst>
                </a:gridCol>
                <a:gridCol w="3657070">
                  <a:extLst>
                    <a:ext uri="{9D8B030D-6E8A-4147-A177-3AD203B41FA5}">
                      <a16:colId xmlns:a16="http://schemas.microsoft.com/office/drawing/2014/main" val="3726258310"/>
                    </a:ext>
                  </a:extLst>
                </a:gridCol>
              </a:tblGrid>
              <a:tr h="2328253">
                <a:tc>
                  <a:txBody>
                    <a:bodyPr/>
                    <a:lstStyle/>
                    <a:p>
                      <a:endParaRPr lang="en-GB"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black"/>
                          </a:solidFill>
                          <a:effectLst/>
                          <a:uLnTx/>
                          <a:uFillTx/>
                          <a:latin typeface="Source Sans Pro" pitchFamily="34" charset="0"/>
                          <a:ea typeface="+mn-ea"/>
                          <a:cs typeface="+mn-cs"/>
                        </a:rPr>
                        <a:t>Animal bones</a:t>
                      </a:r>
                    </a:p>
                    <a:p>
                      <a:endParaRPr lang="en-GB"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black"/>
                          </a:solidFill>
                          <a:effectLst/>
                          <a:uLnTx/>
                          <a:uFillTx/>
                          <a:latin typeface="Source Sans Pro" pitchFamily="34" charset="0"/>
                          <a:ea typeface="+mn-ea"/>
                          <a:cs typeface="+mn-cs"/>
                        </a:rPr>
                        <a:t>Rot or Not?</a:t>
                      </a:r>
                    </a:p>
                    <a:p>
                      <a:endParaRPr lang="en-GB" dirty="0"/>
                    </a:p>
                  </a:txBody>
                  <a:tcPr anchor="ctr"/>
                </a:tc>
                <a:extLst>
                  <a:ext uri="{0D108BD9-81ED-4DB2-BD59-A6C34878D82A}">
                    <a16:rowId xmlns:a16="http://schemas.microsoft.com/office/drawing/2014/main" val="3030277323"/>
                  </a:ext>
                </a:extLst>
              </a:tr>
              <a:tr h="2440267">
                <a:tc>
                  <a:txBody>
                    <a:bodyPr/>
                    <a:lstStyle/>
                    <a:p>
                      <a:endParaRPr lang="en-GB"/>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black"/>
                          </a:solidFill>
                          <a:effectLst/>
                          <a:uLnTx/>
                          <a:uFillTx/>
                          <a:latin typeface="Source Sans Pro" pitchFamily="34" charset="0"/>
                          <a:ea typeface="+mn-ea"/>
                          <a:cs typeface="+mn-cs"/>
                        </a:rPr>
                        <a:t>A bronze (metal) axe head</a:t>
                      </a:r>
                    </a:p>
                    <a:p>
                      <a:endParaRPr lang="en-GB"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black"/>
                          </a:solidFill>
                          <a:effectLst/>
                          <a:uLnTx/>
                          <a:uFillTx/>
                          <a:latin typeface="Source Sans Pro" pitchFamily="34" charset="0"/>
                          <a:ea typeface="+mn-ea"/>
                          <a:cs typeface="+mn-cs"/>
                        </a:rPr>
                        <a:t>Rot or Not?</a:t>
                      </a:r>
                    </a:p>
                    <a:p>
                      <a:endParaRPr lang="en-GB" dirty="0"/>
                    </a:p>
                  </a:txBody>
                  <a:tcPr anchor="ctr"/>
                </a:tc>
                <a:extLst>
                  <a:ext uri="{0D108BD9-81ED-4DB2-BD59-A6C34878D82A}">
                    <a16:rowId xmlns:a16="http://schemas.microsoft.com/office/drawing/2014/main" val="150460401"/>
                  </a:ext>
                </a:extLst>
              </a:tr>
            </a:tbl>
          </a:graphicData>
        </a:graphic>
      </p:graphicFrame>
      <p:pic>
        <p:nvPicPr>
          <p:cNvPr id="4" name="Picture 3" descr="Bones in the mud">
            <a:extLst>
              <a:ext uri="{FF2B5EF4-FFF2-40B4-BE49-F238E27FC236}">
                <a16:creationId xmlns:a16="http://schemas.microsoft.com/office/drawing/2014/main" id="{876E1490-6F92-02A9-E4C1-DDD4D82213E9}"/>
              </a:ext>
            </a:extLst>
          </p:cNvPr>
          <p:cNvPicPr>
            <a:picLocks noChangeAspect="1"/>
          </p:cNvPicPr>
          <p:nvPr/>
        </p:nvPicPr>
        <p:blipFill>
          <a:blip r:embed="rId3"/>
          <a:stretch>
            <a:fillRect/>
          </a:stretch>
        </p:blipFill>
        <p:spPr>
          <a:xfrm>
            <a:off x="422780" y="1510900"/>
            <a:ext cx="3556366" cy="2243408"/>
          </a:xfrm>
          <a:prstGeom prst="rect">
            <a:avLst/>
          </a:prstGeom>
        </p:spPr>
      </p:pic>
      <p:pic>
        <p:nvPicPr>
          <p:cNvPr id="6" name="Picture 5" descr="A close-up of a metal object">
            <a:extLst>
              <a:ext uri="{FF2B5EF4-FFF2-40B4-BE49-F238E27FC236}">
                <a16:creationId xmlns:a16="http://schemas.microsoft.com/office/drawing/2014/main" id="{E8262F48-597E-A41C-12D1-FE512686849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22780" y="3854284"/>
            <a:ext cx="3556366" cy="2304380"/>
          </a:xfrm>
          <a:prstGeom prst="rect">
            <a:avLst/>
          </a:prstGeom>
        </p:spPr>
      </p:pic>
      <p:sp>
        <p:nvSpPr>
          <p:cNvPr id="3" name="Freeform: Shape 2" descr="a red circle indicationg the correct answer">
            <a:extLst>
              <a:ext uri="{FF2B5EF4-FFF2-40B4-BE49-F238E27FC236}">
                <a16:creationId xmlns:a16="http://schemas.microsoft.com/office/drawing/2014/main" id="{F1254FDF-7AA2-3D99-94CA-CC7D4DB4EEDE}"/>
              </a:ext>
            </a:extLst>
          </p:cNvPr>
          <p:cNvSpPr/>
          <p:nvPr/>
        </p:nvSpPr>
        <p:spPr>
          <a:xfrm>
            <a:off x="9586747" y="1959429"/>
            <a:ext cx="994167" cy="1055077"/>
          </a:xfrm>
          <a:custGeom>
            <a:avLst/>
            <a:gdLst>
              <a:gd name="connsiteX0" fmla="*/ 501798 w 933877"/>
              <a:gd name="connsiteY0" fmla="*/ 50242 h 954594"/>
              <a:gd name="connsiteX1" fmla="*/ 280734 w 933877"/>
              <a:gd name="connsiteY1" fmla="*/ 60290 h 954594"/>
              <a:gd name="connsiteX2" fmla="*/ 119960 w 933877"/>
              <a:gd name="connsiteY2" fmla="*/ 120580 h 954594"/>
              <a:gd name="connsiteX3" fmla="*/ 59670 w 933877"/>
              <a:gd name="connsiteY3" fmla="*/ 160774 h 954594"/>
              <a:gd name="connsiteX4" fmla="*/ 29525 w 933877"/>
              <a:gd name="connsiteY4" fmla="*/ 200967 h 954594"/>
              <a:gd name="connsiteX5" fmla="*/ 19477 w 933877"/>
              <a:gd name="connsiteY5" fmla="*/ 231112 h 954594"/>
              <a:gd name="connsiteX6" fmla="*/ 29525 w 933877"/>
              <a:gd name="connsiteY6" fmla="*/ 633046 h 954594"/>
              <a:gd name="connsiteX7" fmla="*/ 49622 w 933877"/>
              <a:gd name="connsiteY7" fmla="*/ 683288 h 954594"/>
              <a:gd name="connsiteX8" fmla="*/ 150105 w 933877"/>
              <a:gd name="connsiteY8" fmla="*/ 773723 h 954594"/>
              <a:gd name="connsiteX9" fmla="*/ 180250 w 933877"/>
              <a:gd name="connsiteY9" fmla="*/ 803868 h 954594"/>
              <a:gd name="connsiteX10" fmla="*/ 260637 w 933877"/>
              <a:gd name="connsiteY10" fmla="*/ 844062 h 954594"/>
              <a:gd name="connsiteX11" fmla="*/ 300831 w 933877"/>
              <a:gd name="connsiteY11" fmla="*/ 874207 h 954594"/>
              <a:gd name="connsiteX12" fmla="*/ 411362 w 933877"/>
              <a:gd name="connsiteY12" fmla="*/ 914400 h 954594"/>
              <a:gd name="connsiteX13" fmla="*/ 451556 w 933877"/>
              <a:gd name="connsiteY13" fmla="*/ 934497 h 954594"/>
              <a:gd name="connsiteX14" fmla="*/ 572136 w 933877"/>
              <a:gd name="connsiteY14" fmla="*/ 954594 h 954594"/>
              <a:gd name="connsiteX15" fmla="*/ 813296 w 933877"/>
              <a:gd name="connsiteY15" fmla="*/ 924449 h 954594"/>
              <a:gd name="connsiteX16" fmla="*/ 873587 w 933877"/>
              <a:gd name="connsiteY16" fmla="*/ 884255 h 954594"/>
              <a:gd name="connsiteX17" fmla="*/ 903732 w 933877"/>
              <a:gd name="connsiteY17" fmla="*/ 834013 h 954594"/>
              <a:gd name="connsiteX18" fmla="*/ 913780 w 933877"/>
              <a:gd name="connsiteY18" fmla="*/ 783772 h 954594"/>
              <a:gd name="connsiteX19" fmla="*/ 923828 w 933877"/>
              <a:gd name="connsiteY19" fmla="*/ 753627 h 954594"/>
              <a:gd name="connsiteX20" fmla="*/ 933877 w 933877"/>
              <a:gd name="connsiteY20" fmla="*/ 713433 h 954594"/>
              <a:gd name="connsiteX21" fmla="*/ 913780 w 933877"/>
              <a:gd name="connsiteY21" fmla="*/ 522515 h 954594"/>
              <a:gd name="connsiteX22" fmla="*/ 883635 w 933877"/>
              <a:gd name="connsiteY22" fmla="*/ 472273 h 954594"/>
              <a:gd name="connsiteX23" fmla="*/ 823345 w 933877"/>
              <a:gd name="connsiteY23" fmla="*/ 391886 h 954594"/>
              <a:gd name="connsiteX24" fmla="*/ 793200 w 933877"/>
              <a:gd name="connsiteY24" fmla="*/ 361741 h 954594"/>
              <a:gd name="connsiteX25" fmla="*/ 732910 w 933877"/>
              <a:gd name="connsiteY25" fmla="*/ 321548 h 954594"/>
              <a:gd name="connsiteX26" fmla="*/ 702765 w 933877"/>
              <a:gd name="connsiteY26" fmla="*/ 291402 h 954594"/>
              <a:gd name="connsiteX27" fmla="*/ 642475 w 933877"/>
              <a:gd name="connsiteY27" fmla="*/ 261257 h 954594"/>
              <a:gd name="connsiteX28" fmla="*/ 582184 w 933877"/>
              <a:gd name="connsiteY28" fmla="*/ 221064 h 954594"/>
              <a:gd name="connsiteX29" fmla="*/ 521894 w 933877"/>
              <a:gd name="connsiteY29" fmla="*/ 200967 h 954594"/>
              <a:gd name="connsiteX30" fmla="*/ 421411 w 933877"/>
              <a:gd name="connsiteY30" fmla="*/ 150726 h 954594"/>
              <a:gd name="connsiteX31" fmla="*/ 381217 w 933877"/>
              <a:gd name="connsiteY31" fmla="*/ 130629 h 954594"/>
              <a:gd name="connsiteX32" fmla="*/ 330976 w 933877"/>
              <a:gd name="connsiteY32" fmla="*/ 110532 h 954594"/>
              <a:gd name="connsiteX33" fmla="*/ 220444 w 933877"/>
              <a:gd name="connsiteY33" fmla="*/ 40194 h 954594"/>
              <a:gd name="connsiteX34" fmla="*/ 160154 w 933877"/>
              <a:gd name="connsiteY34" fmla="*/ 0 h 954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933877" h="954594">
                <a:moveTo>
                  <a:pt x="501798" y="50242"/>
                </a:moveTo>
                <a:cubicBezTo>
                  <a:pt x="405145" y="30912"/>
                  <a:pt x="435591" y="31613"/>
                  <a:pt x="280734" y="60290"/>
                </a:cubicBezTo>
                <a:cubicBezTo>
                  <a:pt x="223741" y="70844"/>
                  <a:pt x="169756" y="91532"/>
                  <a:pt x="119960" y="120580"/>
                </a:cubicBezTo>
                <a:cubicBezTo>
                  <a:pt x="99097" y="132750"/>
                  <a:pt x="77722" y="144727"/>
                  <a:pt x="59670" y="160774"/>
                </a:cubicBezTo>
                <a:cubicBezTo>
                  <a:pt x="47153" y="171900"/>
                  <a:pt x="39573" y="187569"/>
                  <a:pt x="29525" y="200967"/>
                </a:cubicBezTo>
                <a:cubicBezTo>
                  <a:pt x="26176" y="211015"/>
                  <a:pt x="22387" y="220928"/>
                  <a:pt x="19477" y="231112"/>
                </a:cubicBezTo>
                <a:cubicBezTo>
                  <a:pt x="-19949" y="369101"/>
                  <a:pt x="9408" y="426853"/>
                  <a:pt x="29525" y="633046"/>
                </a:cubicBezTo>
                <a:cubicBezTo>
                  <a:pt x="31276" y="650998"/>
                  <a:pt x="39938" y="668071"/>
                  <a:pt x="49622" y="683288"/>
                </a:cubicBezTo>
                <a:cubicBezTo>
                  <a:pt x="101771" y="765236"/>
                  <a:pt x="85343" y="725151"/>
                  <a:pt x="150105" y="773723"/>
                </a:cubicBezTo>
                <a:cubicBezTo>
                  <a:pt x="161473" y="782249"/>
                  <a:pt x="169333" y="794771"/>
                  <a:pt x="180250" y="803868"/>
                </a:cubicBezTo>
                <a:cubicBezTo>
                  <a:pt x="221353" y="838121"/>
                  <a:pt x="205231" y="813281"/>
                  <a:pt x="260637" y="844062"/>
                </a:cubicBezTo>
                <a:cubicBezTo>
                  <a:pt x="275277" y="852195"/>
                  <a:pt x="286191" y="866074"/>
                  <a:pt x="300831" y="874207"/>
                </a:cubicBezTo>
                <a:cubicBezTo>
                  <a:pt x="329084" y="889903"/>
                  <a:pt x="382883" y="903009"/>
                  <a:pt x="411362" y="914400"/>
                </a:cubicBezTo>
                <a:cubicBezTo>
                  <a:pt x="425270" y="919963"/>
                  <a:pt x="437345" y="929760"/>
                  <a:pt x="451556" y="934497"/>
                </a:cubicBezTo>
                <a:cubicBezTo>
                  <a:pt x="473590" y="941842"/>
                  <a:pt x="556213" y="952319"/>
                  <a:pt x="572136" y="954594"/>
                </a:cubicBezTo>
                <a:cubicBezTo>
                  <a:pt x="666968" y="949603"/>
                  <a:pt x="736179" y="966513"/>
                  <a:pt x="813296" y="924449"/>
                </a:cubicBezTo>
                <a:cubicBezTo>
                  <a:pt x="834500" y="912883"/>
                  <a:pt x="853490" y="897653"/>
                  <a:pt x="873587" y="884255"/>
                </a:cubicBezTo>
                <a:cubicBezTo>
                  <a:pt x="883635" y="867508"/>
                  <a:pt x="896479" y="852147"/>
                  <a:pt x="903732" y="834013"/>
                </a:cubicBezTo>
                <a:cubicBezTo>
                  <a:pt x="910075" y="818156"/>
                  <a:pt x="909638" y="800341"/>
                  <a:pt x="913780" y="783772"/>
                </a:cubicBezTo>
                <a:cubicBezTo>
                  <a:pt x="916349" y="773496"/>
                  <a:pt x="920918" y="763811"/>
                  <a:pt x="923828" y="753627"/>
                </a:cubicBezTo>
                <a:cubicBezTo>
                  <a:pt x="927622" y="740348"/>
                  <a:pt x="930527" y="726831"/>
                  <a:pt x="933877" y="713433"/>
                </a:cubicBezTo>
                <a:cubicBezTo>
                  <a:pt x="927178" y="649794"/>
                  <a:pt x="926831" y="585161"/>
                  <a:pt x="913780" y="522515"/>
                </a:cubicBezTo>
                <a:cubicBezTo>
                  <a:pt x="909797" y="503395"/>
                  <a:pt x="893986" y="488835"/>
                  <a:pt x="883635" y="472273"/>
                </a:cubicBezTo>
                <a:cubicBezTo>
                  <a:pt x="864942" y="442365"/>
                  <a:pt x="847461" y="419447"/>
                  <a:pt x="823345" y="391886"/>
                </a:cubicBezTo>
                <a:cubicBezTo>
                  <a:pt x="813987" y="381191"/>
                  <a:pt x="804417" y="370465"/>
                  <a:pt x="793200" y="361741"/>
                </a:cubicBezTo>
                <a:cubicBezTo>
                  <a:pt x="774135" y="346912"/>
                  <a:pt x="751975" y="336377"/>
                  <a:pt x="732910" y="321548"/>
                </a:cubicBezTo>
                <a:cubicBezTo>
                  <a:pt x="721693" y="312823"/>
                  <a:pt x="714589" y="299285"/>
                  <a:pt x="702765" y="291402"/>
                </a:cubicBezTo>
                <a:cubicBezTo>
                  <a:pt x="684070" y="278938"/>
                  <a:pt x="661883" y="272578"/>
                  <a:pt x="642475" y="261257"/>
                </a:cubicBezTo>
                <a:cubicBezTo>
                  <a:pt x="621612" y="249087"/>
                  <a:pt x="603787" y="231866"/>
                  <a:pt x="582184" y="221064"/>
                </a:cubicBezTo>
                <a:cubicBezTo>
                  <a:pt x="563237" y="211590"/>
                  <a:pt x="541302" y="209458"/>
                  <a:pt x="521894" y="200967"/>
                </a:cubicBezTo>
                <a:cubicBezTo>
                  <a:pt x="487586" y="185957"/>
                  <a:pt x="454905" y="167473"/>
                  <a:pt x="421411" y="150726"/>
                </a:cubicBezTo>
                <a:cubicBezTo>
                  <a:pt x="408013" y="144027"/>
                  <a:pt x="395125" y="136192"/>
                  <a:pt x="381217" y="130629"/>
                </a:cubicBezTo>
                <a:cubicBezTo>
                  <a:pt x="364470" y="123930"/>
                  <a:pt x="346697" y="119375"/>
                  <a:pt x="330976" y="110532"/>
                </a:cubicBezTo>
                <a:cubicBezTo>
                  <a:pt x="292913" y="89122"/>
                  <a:pt x="251324" y="71074"/>
                  <a:pt x="220444" y="40194"/>
                </a:cubicBezTo>
                <a:cubicBezTo>
                  <a:pt x="182809" y="2559"/>
                  <a:pt x="203780" y="14543"/>
                  <a:pt x="160154" y="0"/>
                </a:cubicBezTo>
              </a:path>
            </a:pathLst>
          </a:cu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Shape 4" descr="a red circle indicationg the correct answer">
            <a:extLst>
              <a:ext uri="{FF2B5EF4-FFF2-40B4-BE49-F238E27FC236}">
                <a16:creationId xmlns:a16="http://schemas.microsoft.com/office/drawing/2014/main" id="{FA8CBA2A-236B-0C98-7A70-858CD666A082}"/>
              </a:ext>
            </a:extLst>
          </p:cNvPr>
          <p:cNvSpPr/>
          <p:nvPr/>
        </p:nvSpPr>
        <p:spPr>
          <a:xfrm>
            <a:off x="9586747" y="4332898"/>
            <a:ext cx="994167" cy="1055077"/>
          </a:xfrm>
          <a:custGeom>
            <a:avLst/>
            <a:gdLst>
              <a:gd name="connsiteX0" fmla="*/ 501798 w 933877"/>
              <a:gd name="connsiteY0" fmla="*/ 50242 h 954594"/>
              <a:gd name="connsiteX1" fmla="*/ 280734 w 933877"/>
              <a:gd name="connsiteY1" fmla="*/ 60290 h 954594"/>
              <a:gd name="connsiteX2" fmla="*/ 119960 w 933877"/>
              <a:gd name="connsiteY2" fmla="*/ 120580 h 954594"/>
              <a:gd name="connsiteX3" fmla="*/ 59670 w 933877"/>
              <a:gd name="connsiteY3" fmla="*/ 160774 h 954594"/>
              <a:gd name="connsiteX4" fmla="*/ 29525 w 933877"/>
              <a:gd name="connsiteY4" fmla="*/ 200967 h 954594"/>
              <a:gd name="connsiteX5" fmla="*/ 19477 w 933877"/>
              <a:gd name="connsiteY5" fmla="*/ 231112 h 954594"/>
              <a:gd name="connsiteX6" fmla="*/ 29525 w 933877"/>
              <a:gd name="connsiteY6" fmla="*/ 633046 h 954594"/>
              <a:gd name="connsiteX7" fmla="*/ 49622 w 933877"/>
              <a:gd name="connsiteY7" fmla="*/ 683288 h 954594"/>
              <a:gd name="connsiteX8" fmla="*/ 150105 w 933877"/>
              <a:gd name="connsiteY8" fmla="*/ 773723 h 954594"/>
              <a:gd name="connsiteX9" fmla="*/ 180250 w 933877"/>
              <a:gd name="connsiteY9" fmla="*/ 803868 h 954594"/>
              <a:gd name="connsiteX10" fmla="*/ 260637 w 933877"/>
              <a:gd name="connsiteY10" fmla="*/ 844062 h 954594"/>
              <a:gd name="connsiteX11" fmla="*/ 300831 w 933877"/>
              <a:gd name="connsiteY11" fmla="*/ 874207 h 954594"/>
              <a:gd name="connsiteX12" fmla="*/ 411362 w 933877"/>
              <a:gd name="connsiteY12" fmla="*/ 914400 h 954594"/>
              <a:gd name="connsiteX13" fmla="*/ 451556 w 933877"/>
              <a:gd name="connsiteY13" fmla="*/ 934497 h 954594"/>
              <a:gd name="connsiteX14" fmla="*/ 572136 w 933877"/>
              <a:gd name="connsiteY14" fmla="*/ 954594 h 954594"/>
              <a:gd name="connsiteX15" fmla="*/ 813296 w 933877"/>
              <a:gd name="connsiteY15" fmla="*/ 924449 h 954594"/>
              <a:gd name="connsiteX16" fmla="*/ 873587 w 933877"/>
              <a:gd name="connsiteY16" fmla="*/ 884255 h 954594"/>
              <a:gd name="connsiteX17" fmla="*/ 903732 w 933877"/>
              <a:gd name="connsiteY17" fmla="*/ 834013 h 954594"/>
              <a:gd name="connsiteX18" fmla="*/ 913780 w 933877"/>
              <a:gd name="connsiteY18" fmla="*/ 783772 h 954594"/>
              <a:gd name="connsiteX19" fmla="*/ 923828 w 933877"/>
              <a:gd name="connsiteY19" fmla="*/ 753627 h 954594"/>
              <a:gd name="connsiteX20" fmla="*/ 933877 w 933877"/>
              <a:gd name="connsiteY20" fmla="*/ 713433 h 954594"/>
              <a:gd name="connsiteX21" fmla="*/ 913780 w 933877"/>
              <a:gd name="connsiteY21" fmla="*/ 522515 h 954594"/>
              <a:gd name="connsiteX22" fmla="*/ 883635 w 933877"/>
              <a:gd name="connsiteY22" fmla="*/ 472273 h 954594"/>
              <a:gd name="connsiteX23" fmla="*/ 823345 w 933877"/>
              <a:gd name="connsiteY23" fmla="*/ 391886 h 954594"/>
              <a:gd name="connsiteX24" fmla="*/ 793200 w 933877"/>
              <a:gd name="connsiteY24" fmla="*/ 361741 h 954594"/>
              <a:gd name="connsiteX25" fmla="*/ 732910 w 933877"/>
              <a:gd name="connsiteY25" fmla="*/ 321548 h 954594"/>
              <a:gd name="connsiteX26" fmla="*/ 702765 w 933877"/>
              <a:gd name="connsiteY26" fmla="*/ 291402 h 954594"/>
              <a:gd name="connsiteX27" fmla="*/ 642475 w 933877"/>
              <a:gd name="connsiteY27" fmla="*/ 261257 h 954594"/>
              <a:gd name="connsiteX28" fmla="*/ 582184 w 933877"/>
              <a:gd name="connsiteY28" fmla="*/ 221064 h 954594"/>
              <a:gd name="connsiteX29" fmla="*/ 521894 w 933877"/>
              <a:gd name="connsiteY29" fmla="*/ 200967 h 954594"/>
              <a:gd name="connsiteX30" fmla="*/ 421411 w 933877"/>
              <a:gd name="connsiteY30" fmla="*/ 150726 h 954594"/>
              <a:gd name="connsiteX31" fmla="*/ 381217 w 933877"/>
              <a:gd name="connsiteY31" fmla="*/ 130629 h 954594"/>
              <a:gd name="connsiteX32" fmla="*/ 330976 w 933877"/>
              <a:gd name="connsiteY32" fmla="*/ 110532 h 954594"/>
              <a:gd name="connsiteX33" fmla="*/ 220444 w 933877"/>
              <a:gd name="connsiteY33" fmla="*/ 40194 h 954594"/>
              <a:gd name="connsiteX34" fmla="*/ 160154 w 933877"/>
              <a:gd name="connsiteY34" fmla="*/ 0 h 954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933877" h="954594">
                <a:moveTo>
                  <a:pt x="501798" y="50242"/>
                </a:moveTo>
                <a:cubicBezTo>
                  <a:pt x="405145" y="30912"/>
                  <a:pt x="435591" y="31613"/>
                  <a:pt x="280734" y="60290"/>
                </a:cubicBezTo>
                <a:cubicBezTo>
                  <a:pt x="223741" y="70844"/>
                  <a:pt x="169756" y="91532"/>
                  <a:pt x="119960" y="120580"/>
                </a:cubicBezTo>
                <a:cubicBezTo>
                  <a:pt x="99097" y="132750"/>
                  <a:pt x="77722" y="144727"/>
                  <a:pt x="59670" y="160774"/>
                </a:cubicBezTo>
                <a:cubicBezTo>
                  <a:pt x="47153" y="171900"/>
                  <a:pt x="39573" y="187569"/>
                  <a:pt x="29525" y="200967"/>
                </a:cubicBezTo>
                <a:cubicBezTo>
                  <a:pt x="26176" y="211015"/>
                  <a:pt x="22387" y="220928"/>
                  <a:pt x="19477" y="231112"/>
                </a:cubicBezTo>
                <a:cubicBezTo>
                  <a:pt x="-19949" y="369101"/>
                  <a:pt x="9408" y="426853"/>
                  <a:pt x="29525" y="633046"/>
                </a:cubicBezTo>
                <a:cubicBezTo>
                  <a:pt x="31276" y="650998"/>
                  <a:pt x="39938" y="668071"/>
                  <a:pt x="49622" y="683288"/>
                </a:cubicBezTo>
                <a:cubicBezTo>
                  <a:pt x="101771" y="765236"/>
                  <a:pt x="85343" y="725151"/>
                  <a:pt x="150105" y="773723"/>
                </a:cubicBezTo>
                <a:cubicBezTo>
                  <a:pt x="161473" y="782249"/>
                  <a:pt x="169333" y="794771"/>
                  <a:pt x="180250" y="803868"/>
                </a:cubicBezTo>
                <a:cubicBezTo>
                  <a:pt x="221353" y="838121"/>
                  <a:pt x="205231" y="813281"/>
                  <a:pt x="260637" y="844062"/>
                </a:cubicBezTo>
                <a:cubicBezTo>
                  <a:pt x="275277" y="852195"/>
                  <a:pt x="286191" y="866074"/>
                  <a:pt x="300831" y="874207"/>
                </a:cubicBezTo>
                <a:cubicBezTo>
                  <a:pt x="329084" y="889903"/>
                  <a:pt x="382883" y="903009"/>
                  <a:pt x="411362" y="914400"/>
                </a:cubicBezTo>
                <a:cubicBezTo>
                  <a:pt x="425270" y="919963"/>
                  <a:pt x="437345" y="929760"/>
                  <a:pt x="451556" y="934497"/>
                </a:cubicBezTo>
                <a:cubicBezTo>
                  <a:pt x="473590" y="941842"/>
                  <a:pt x="556213" y="952319"/>
                  <a:pt x="572136" y="954594"/>
                </a:cubicBezTo>
                <a:cubicBezTo>
                  <a:pt x="666968" y="949603"/>
                  <a:pt x="736179" y="966513"/>
                  <a:pt x="813296" y="924449"/>
                </a:cubicBezTo>
                <a:cubicBezTo>
                  <a:pt x="834500" y="912883"/>
                  <a:pt x="853490" y="897653"/>
                  <a:pt x="873587" y="884255"/>
                </a:cubicBezTo>
                <a:cubicBezTo>
                  <a:pt x="883635" y="867508"/>
                  <a:pt x="896479" y="852147"/>
                  <a:pt x="903732" y="834013"/>
                </a:cubicBezTo>
                <a:cubicBezTo>
                  <a:pt x="910075" y="818156"/>
                  <a:pt x="909638" y="800341"/>
                  <a:pt x="913780" y="783772"/>
                </a:cubicBezTo>
                <a:cubicBezTo>
                  <a:pt x="916349" y="773496"/>
                  <a:pt x="920918" y="763811"/>
                  <a:pt x="923828" y="753627"/>
                </a:cubicBezTo>
                <a:cubicBezTo>
                  <a:pt x="927622" y="740348"/>
                  <a:pt x="930527" y="726831"/>
                  <a:pt x="933877" y="713433"/>
                </a:cubicBezTo>
                <a:cubicBezTo>
                  <a:pt x="927178" y="649794"/>
                  <a:pt x="926831" y="585161"/>
                  <a:pt x="913780" y="522515"/>
                </a:cubicBezTo>
                <a:cubicBezTo>
                  <a:pt x="909797" y="503395"/>
                  <a:pt x="893986" y="488835"/>
                  <a:pt x="883635" y="472273"/>
                </a:cubicBezTo>
                <a:cubicBezTo>
                  <a:pt x="864942" y="442365"/>
                  <a:pt x="847461" y="419447"/>
                  <a:pt x="823345" y="391886"/>
                </a:cubicBezTo>
                <a:cubicBezTo>
                  <a:pt x="813987" y="381191"/>
                  <a:pt x="804417" y="370465"/>
                  <a:pt x="793200" y="361741"/>
                </a:cubicBezTo>
                <a:cubicBezTo>
                  <a:pt x="774135" y="346912"/>
                  <a:pt x="751975" y="336377"/>
                  <a:pt x="732910" y="321548"/>
                </a:cubicBezTo>
                <a:cubicBezTo>
                  <a:pt x="721693" y="312823"/>
                  <a:pt x="714589" y="299285"/>
                  <a:pt x="702765" y="291402"/>
                </a:cubicBezTo>
                <a:cubicBezTo>
                  <a:pt x="684070" y="278938"/>
                  <a:pt x="661883" y="272578"/>
                  <a:pt x="642475" y="261257"/>
                </a:cubicBezTo>
                <a:cubicBezTo>
                  <a:pt x="621612" y="249087"/>
                  <a:pt x="603787" y="231866"/>
                  <a:pt x="582184" y="221064"/>
                </a:cubicBezTo>
                <a:cubicBezTo>
                  <a:pt x="563237" y="211590"/>
                  <a:pt x="541302" y="209458"/>
                  <a:pt x="521894" y="200967"/>
                </a:cubicBezTo>
                <a:cubicBezTo>
                  <a:pt x="487586" y="185957"/>
                  <a:pt x="454905" y="167473"/>
                  <a:pt x="421411" y="150726"/>
                </a:cubicBezTo>
                <a:cubicBezTo>
                  <a:pt x="408013" y="144027"/>
                  <a:pt x="395125" y="136192"/>
                  <a:pt x="381217" y="130629"/>
                </a:cubicBezTo>
                <a:cubicBezTo>
                  <a:pt x="364470" y="123930"/>
                  <a:pt x="346697" y="119375"/>
                  <a:pt x="330976" y="110532"/>
                </a:cubicBezTo>
                <a:cubicBezTo>
                  <a:pt x="292913" y="89122"/>
                  <a:pt x="251324" y="71074"/>
                  <a:pt x="220444" y="40194"/>
                </a:cubicBezTo>
                <a:cubicBezTo>
                  <a:pt x="182809" y="2559"/>
                  <a:pt x="203780" y="14543"/>
                  <a:pt x="160154" y="0"/>
                </a:cubicBezTo>
              </a:path>
            </a:pathLst>
          </a:cu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83232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EA8427-4BBC-1930-2999-C04BB3C6F486}"/>
            </a:ext>
          </a:extLst>
        </p:cNvPr>
        <p:cNvGrpSpPr/>
        <p:nvPr/>
      </p:nvGrpSpPr>
      <p:grpSpPr>
        <a:xfrm>
          <a:off x="0" y="0"/>
          <a:ext cx="0" cy="0"/>
          <a:chOff x="0" y="0"/>
          <a:chExt cx="0" cy="0"/>
        </a:xfrm>
      </p:grpSpPr>
      <p:sp>
        <p:nvSpPr>
          <p:cNvPr id="9" name="Title 4">
            <a:extLst>
              <a:ext uri="{FF2B5EF4-FFF2-40B4-BE49-F238E27FC236}">
                <a16:creationId xmlns:a16="http://schemas.microsoft.com/office/drawing/2014/main" id="{72E9D5AE-0AD2-7743-EE96-85786A83A7C6}"/>
              </a:ext>
            </a:extLst>
          </p:cNvPr>
          <p:cNvSpPr>
            <a:spLocks noGrp="1"/>
          </p:cNvSpPr>
          <p:nvPr>
            <p:ph type="title"/>
          </p:nvPr>
        </p:nvSpPr>
        <p:spPr/>
        <p:txBody>
          <a:bodyPr>
            <a:normAutofit/>
          </a:bodyPr>
          <a:lstStyle/>
          <a:p>
            <a:r>
              <a:rPr lang="en-GB" dirty="0"/>
              <a:t>Focus on Must Farm: What would usually rot? </a:t>
            </a:r>
            <a:r>
              <a:rPr lang="en-GB" dirty="0">
                <a:solidFill>
                  <a:schemeClr val="bg1"/>
                </a:solidFill>
              </a:rPr>
              <a:t>sunbeam</a:t>
            </a:r>
          </a:p>
        </p:txBody>
      </p:sp>
      <p:graphicFrame>
        <p:nvGraphicFramePr>
          <p:cNvPr id="2" name="Content Placeholder 1">
            <a:extLst>
              <a:ext uri="{FF2B5EF4-FFF2-40B4-BE49-F238E27FC236}">
                <a16:creationId xmlns:a16="http://schemas.microsoft.com/office/drawing/2014/main" id="{E6DCF1E3-BF0E-85BC-9DAF-6953FA1FF419}"/>
              </a:ext>
            </a:extLst>
          </p:cNvPr>
          <p:cNvGraphicFramePr>
            <a:graphicFrameLocks noGrp="1"/>
          </p:cNvGraphicFramePr>
          <p:nvPr>
            <p:ph idx="1"/>
            <p:extLst>
              <p:ext uri="{D42A27DB-BD31-4B8C-83A1-F6EECF244321}">
                <p14:modId xmlns:p14="http://schemas.microsoft.com/office/powerpoint/2010/main" val="1385220084"/>
              </p:ext>
            </p:extLst>
          </p:nvPr>
        </p:nvGraphicFramePr>
        <p:xfrm>
          <a:off x="382588" y="1470025"/>
          <a:ext cx="10971210" cy="4768520"/>
        </p:xfrm>
        <a:graphic>
          <a:graphicData uri="http://schemas.openxmlformats.org/drawingml/2006/table">
            <a:tbl>
              <a:tblPr firstRow="1" bandRow="1">
                <a:tableStyleId>{5940675A-B579-460E-94D1-54222C63F5DA}</a:tableStyleId>
              </a:tblPr>
              <a:tblGrid>
                <a:gridCol w="3657070">
                  <a:extLst>
                    <a:ext uri="{9D8B030D-6E8A-4147-A177-3AD203B41FA5}">
                      <a16:colId xmlns:a16="http://schemas.microsoft.com/office/drawing/2014/main" val="2280903623"/>
                    </a:ext>
                  </a:extLst>
                </a:gridCol>
                <a:gridCol w="3657070">
                  <a:extLst>
                    <a:ext uri="{9D8B030D-6E8A-4147-A177-3AD203B41FA5}">
                      <a16:colId xmlns:a16="http://schemas.microsoft.com/office/drawing/2014/main" val="2349836280"/>
                    </a:ext>
                  </a:extLst>
                </a:gridCol>
                <a:gridCol w="3657070">
                  <a:extLst>
                    <a:ext uri="{9D8B030D-6E8A-4147-A177-3AD203B41FA5}">
                      <a16:colId xmlns:a16="http://schemas.microsoft.com/office/drawing/2014/main" val="3726258310"/>
                    </a:ext>
                  </a:extLst>
                </a:gridCol>
              </a:tblGrid>
              <a:tr h="2328253">
                <a:tc>
                  <a:txBody>
                    <a:bodyPr/>
                    <a:lstStyle/>
                    <a:p>
                      <a:endParaRPr lang="en-GB"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black"/>
                          </a:solidFill>
                          <a:effectLst/>
                          <a:uLnTx/>
                          <a:uFillTx/>
                          <a:latin typeface="Source Sans Pro" pitchFamily="34" charset="0"/>
                          <a:ea typeface="+mn-ea"/>
                          <a:cs typeface="+mn-cs"/>
                        </a:rPr>
                        <a:t>Parts of the wooden roof</a:t>
                      </a:r>
                    </a:p>
                    <a:p>
                      <a:endParaRPr lang="en-GB"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black"/>
                          </a:solidFill>
                          <a:effectLst/>
                          <a:uLnTx/>
                          <a:uFillTx/>
                          <a:latin typeface="Source Sans Pro" pitchFamily="34" charset="0"/>
                          <a:ea typeface="+mn-ea"/>
                          <a:cs typeface="+mn-cs"/>
                        </a:rPr>
                        <a:t>Rot or Not?</a:t>
                      </a:r>
                    </a:p>
                    <a:p>
                      <a:endParaRPr lang="en-GB" dirty="0"/>
                    </a:p>
                  </a:txBody>
                  <a:tcPr anchor="ctr"/>
                </a:tc>
                <a:extLst>
                  <a:ext uri="{0D108BD9-81ED-4DB2-BD59-A6C34878D82A}">
                    <a16:rowId xmlns:a16="http://schemas.microsoft.com/office/drawing/2014/main" val="3030277323"/>
                  </a:ext>
                </a:extLst>
              </a:tr>
              <a:tr h="2440267">
                <a:tc>
                  <a:txBody>
                    <a:bodyPr/>
                    <a:lstStyle/>
                    <a:p>
                      <a:endParaRPr lang="en-GB"/>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black"/>
                          </a:solidFill>
                          <a:effectLst/>
                          <a:uLnTx/>
                          <a:uFillTx/>
                          <a:latin typeface="Source Sans Pro" pitchFamily="34" charset="0"/>
                          <a:ea typeface="+mn-ea"/>
                          <a:cs typeface="+mn-cs"/>
                        </a:rPr>
                        <a:t>Fabric made from </a:t>
                      </a:r>
                      <a:r>
                        <a:rPr kumimoji="0" lang="en-GB" sz="3600" b="0" i="0" u="none" strike="noStrike" kern="1200" cap="none" spc="0" normalizeH="0" baseline="0" noProof="0">
                          <a:ln>
                            <a:noFill/>
                          </a:ln>
                          <a:solidFill>
                            <a:prstClr val="black"/>
                          </a:solidFill>
                          <a:effectLst/>
                          <a:uLnTx/>
                          <a:uFillTx/>
                          <a:latin typeface="Source Sans Pro" pitchFamily="34" charset="0"/>
                          <a:ea typeface="+mn-ea"/>
                          <a:cs typeface="+mn-cs"/>
                        </a:rPr>
                        <a:t>tree fibres</a:t>
                      </a:r>
                      <a:endParaRPr kumimoji="0" lang="en-GB" sz="3600" b="0" i="0" u="none" strike="noStrike" kern="1200" cap="none" spc="0" normalizeH="0" baseline="0" noProof="0" dirty="0">
                        <a:ln>
                          <a:noFill/>
                        </a:ln>
                        <a:solidFill>
                          <a:prstClr val="black"/>
                        </a:solidFill>
                        <a:effectLst/>
                        <a:uLnTx/>
                        <a:uFillTx/>
                        <a:latin typeface="Source Sans Pro" pitchFamily="34" charset="0"/>
                        <a:ea typeface="+mn-ea"/>
                        <a:cs typeface="+mn-cs"/>
                      </a:endParaRPr>
                    </a:p>
                    <a:p>
                      <a:endParaRPr lang="en-GB"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black"/>
                          </a:solidFill>
                          <a:effectLst/>
                          <a:uLnTx/>
                          <a:uFillTx/>
                          <a:latin typeface="Source Sans Pro" pitchFamily="34" charset="0"/>
                          <a:ea typeface="+mn-ea"/>
                          <a:cs typeface="+mn-cs"/>
                        </a:rPr>
                        <a:t>Rot or Not?</a:t>
                      </a:r>
                    </a:p>
                    <a:p>
                      <a:endParaRPr lang="en-GB" dirty="0"/>
                    </a:p>
                  </a:txBody>
                  <a:tcPr anchor="ctr"/>
                </a:tc>
                <a:extLst>
                  <a:ext uri="{0D108BD9-81ED-4DB2-BD59-A6C34878D82A}">
                    <a16:rowId xmlns:a16="http://schemas.microsoft.com/office/drawing/2014/main" val="150460401"/>
                  </a:ext>
                </a:extLst>
              </a:tr>
            </a:tbl>
          </a:graphicData>
        </a:graphic>
      </p:graphicFrame>
      <p:pic>
        <p:nvPicPr>
          <p:cNvPr id="4" name="Picture 3" descr="A pile of sticks on the ground">
            <a:extLst>
              <a:ext uri="{FF2B5EF4-FFF2-40B4-BE49-F238E27FC236}">
                <a16:creationId xmlns:a16="http://schemas.microsoft.com/office/drawing/2014/main" id="{63BFE581-E39F-7151-5AF9-B0D4A38D06F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3974" y="1520264"/>
            <a:ext cx="3505171" cy="2207674"/>
          </a:xfrm>
          <a:prstGeom prst="rect">
            <a:avLst/>
          </a:prstGeom>
        </p:spPr>
      </p:pic>
      <p:pic>
        <p:nvPicPr>
          <p:cNvPr id="6" name="Picture 5" descr="Close-up of fabrick from tree bark">
            <a:extLst>
              <a:ext uri="{FF2B5EF4-FFF2-40B4-BE49-F238E27FC236}">
                <a16:creationId xmlns:a16="http://schemas.microsoft.com/office/drawing/2014/main" id="{1A966795-A677-A917-662B-49A65A04AAF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73975" y="3854284"/>
            <a:ext cx="3505171" cy="2332757"/>
          </a:xfrm>
          <a:prstGeom prst="rect">
            <a:avLst/>
          </a:prstGeom>
        </p:spPr>
      </p:pic>
      <p:sp>
        <p:nvSpPr>
          <p:cNvPr id="3" name="Freeform: Shape 2" descr="a red circle indicationg the correct answer">
            <a:extLst>
              <a:ext uri="{FF2B5EF4-FFF2-40B4-BE49-F238E27FC236}">
                <a16:creationId xmlns:a16="http://schemas.microsoft.com/office/drawing/2014/main" id="{A949E27F-5517-B8C8-C77A-4EDB45FC48F0}"/>
              </a:ext>
            </a:extLst>
          </p:cNvPr>
          <p:cNvSpPr/>
          <p:nvPr/>
        </p:nvSpPr>
        <p:spPr>
          <a:xfrm>
            <a:off x="8230220" y="1879042"/>
            <a:ext cx="994167" cy="1055077"/>
          </a:xfrm>
          <a:custGeom>
            <a:avLst/>
            <a:gdLst>
              <a:gd name="connsiteX0" fmla="*/ 501798 w 933877"/>
              <a:gd name="connsiteY0" fmla="*/ 50242 h 954594"/>
              <a:gd name="connsiteX1" fmla="*/ 280734 w 933877"/>
              <a:gd name="connsiteY1" fmla="*/ 60290 h 954594"/>
              <a:gd name="connsiteX2" fmla="*/ 119960 w 933877"/>
              <a:gd name="connsiteY2" fmla="*/ 120580 h 954594"/>
              <a:gd name="connsiteX3" fmla="*/ 59670 w 933877"/>
              <a:gd name="connsiteY3" fmla="*/ 160774 h 954594"/>
              <a:gd name="connsiteX4" fmla="*/ 29525 w 933877"/>
              <a:gd name="connsiteY4" fmla="*/ 200967 h 954594"/>
              <a:gd name="connsiteX5" fmla="*/ 19477 w 933877"/>
              <a:gd name="connsiteY5" fmla="*/ 231112 h 954594"/>
              <a:gd name="connsiteX6" fmla="*/ 29525 w 933877"/>
              <a:gd name="connsiteY6" fmla="*/ 633046 h 954594"/>
              <a:gd name="connsiteX7" fmla="*/ 49622 w 933877"/>
              <a:gd name="connsiteY7" fmla="*/ 683288 h 954594"/>
              <a:gd name="connsiteX8" fmla="*/ 150105 w 933877"/>
              <a:gd name="connsiteY8" fmla="*/ 773723 h 954594"/>
              <a:gd name="connsiteX9" fmla="*/ 180250 w 933877"/>
              <a:gd name="connsiteY9" fmla="*/ 803868 h 954594"/>
              <a:gd name="connsiteX10" fmla="*/ 260637 w 933877"/>
              <a:gd name="connsiteY10" fmla="*/ 844062 h 954594"/>
              <a:gd name="connsiteX11" fmla="*/ 300831 w 933877"/>
              <a:gd name="connsiteY11" fmla="*/ 874207 h 954594"/>
              <a:gd name="connsiteX12" fmla="*/ 411362 w 933877"/>
              <a:gd name="connsiteY12" fmla="*/ 914400 h 954594"/>
              <a:gd name="connsiteX13" fmla="*/ 451556 w 933877"/>
              <a:gd name="connsiteY13" fmla="*/ 934497 h 954594"/>
              <a:gd name="connsiteX14" fmla="*/ 572136 w 933877"/>
              <a:gd name="connsiteY14" fmla="*/ 954594 h 954594"/>
              <a:gd name="connsiteX15" fmla="*/ 813296 w 933877"/>
              <a:gd name="connsiteY15" fmla="*/ 924449 h 954594"/>
              <a:gd name="connsiteX16" fmla="*/ 873587 w 933877"/>
              <a:gd name="connsiteY16" fmla="*/ 884255 h 954594"/>
              <a:gd name="connsiteX17" fmla="*/ 903732 w 933877"/>
              <a:gd name="connsiteY17" fmla="*/ 834013 h 954594"/>
              <a:gd name="connsiteX18" fmla="*/ 913780 w 933877"/>
              <a:gd name="connsiteY18" fmla="*/ 783772 h 954594"/>
              <a:gd name="connsiteX19" fmla="*/ 923828 w 933877"/>
              <a:gd name="connsiteY19" fmla="*/ 753627 h 954594"/>
              <a:gd name="connsiteX20" fmla="*/ 933877 w 933877"/>
              <a:gd name="connsiteY20" fmla="*/ 713433 h 954594"/>
              <a:gd name="connsiteX21" fmla="*/ 913780 w 933877"/>
              <a:gd name="connsiteY21" fmla="*/ 522515 h 954594"/>
              <a:gd name="connsiteX22" fmla="*/ 883635 w 933877"/>
              <a:gd name="connsiteY22" fmla="*/ 472273 h 954594"/>
              <a:gd name="connsiteX23" fmla="*/ 823345 w 933877"/>
              <a:gd name="connsiteY23" fmla="*/ 391886 h 954594"/>
              <a:gd name="connsiteX24" fmla="*/ 793200 w 933877"/>
              <a:gd name="connsiteY24" fmla="*/ 361741 h 954594"/>
              <a:gd name="connsiteX25" fmla="*/ 732910 w 933877"/>
              <a:gd name="connsiteY25" fmla="*/ 321548 h 954594"/>
              <a:gd name="connsiteX26" fmla="*/ 702765 w 933877"/>
              <a:gd name="connsiteY26" fmla="*/ 291402 h 954594"/>
              <a:gd name="connsiteX27" fmla="*/ 642475 w 933877"/>
              <a:gd name="connsiteY27" fmla="*/ 261257 h 954594"/>
              <a:gd name="connsiteX28" fmla="*/ 582184 w 933877"/>
              <a:gd name="connsiteY28" fmla="*/ 221064 h 954594"/>
              <a:gd name="connsiteX29" fmla="*/ 521894 w 933877"/>
              <a:gd name="connsiteY29" fmla="*/ 200967 h 954594"/>
              <a:gd name="connsiteX30" fmla="*/ 421411 w 933877"/>
              <a:gd name="connsiteY30" fmla="*/ 150726 h 954594"/>
              <a:gd name="connsiteX31" fmla="*/ 381217 w 933877"/>
              <a:gd name="connsiteY31" fmla="*/ 130629 h 954594"/>
              <a:gd name="connsiteX32" fmla="*/ 330976 w 933877"/>
              <a:gd name="connsiteY32" fmla="*/ 110532 h 954594"/>
              <a:gd name="connsiteX33" fmla="*/ 220444 w 933877"/>
              <a:gd name="connsiteY33" fmla="*/ 40194 h 954594"/>
              <a:gd name="connsiteX34" fmla="*/ 160154 w 933877"/>
              <a:gd name="connsiteY34" fmla="*/ 0 h 954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933877" h="954594">
                <a:moveTo>
                  <a:pt x="501798" y="50242"/>
                </a:moveTo>
                <a:cubicBezTo>
                  <a:pt x="405145" y="30912"/>
                  <a:pt x="435591" y="31613"/>
                  <a:pt x="280734" y="60290"/>
                </a:cubicBezTo>
                <a:cubicBezTo>
                  <a:pt x="223741" y="70844"/>
                  <a:pt x="169756" y="91532"/>
                  <a:pt x="119960" y="120580"/>
                </a:cubicBezTo>
                <a:cubicBezTo>
                  <a:pt x="99097" y="132750"/>
                  <a:pt x="77722" y="144727"/>
                  <a:pt x="59670" y="160774"/>
                </a:cubicBezTo>
                <a:cubicBezTo>
                  <a:pt x="47153" y="171900"/>
                  <a:pt x="39573" y="187569"/>
                  <a:pt x="29525" y="200967"/>
                </a:cubicBezTo>
                <a:cubicBezTo>
                  <a:pt x="26176" y="211015"/>
                  <a:pt x="22387" y="220928"/>
                  <a:pt x="19477" y="231112"/>
                </a:cubicBezTo>
                <a:cubicBezTo>
                  <a:pt x="-19949" y="369101"/>
                  <a:pt x="9408" y="426853"/>
                  <a:pt x="29525" y="633046"/>
                </a:cubicBezTo>
                <a:cubicBezTo>
                  <a:pt x="31276" y="650998"/>
                  <a:pt x="39938" y="668071"/>
                  <a:pt x="49622" y="683288"/>
                </a:cubicBezTo>
                <a:cubicBezTo>
                  <a:pt x="101771" y="765236"/>
                  <a:pt x="85343" y="725151"/>
                  <a:pt x="150105" y="773723"/>
                </a:cubicBezTo>
                <a:cubicBezTo>
                  <a:pt x="161473" y="782249"/>
                  <a:pt x="169333" y="794771"/>
                  <a:pt x="180250" y="803868"/>
                </a:cubicBezTo>
                <a:cubicBezTo>
                  <a:pt x="221353" y="838121"/>
                  <a:pt x="205231" y="813281"/>
                  <a:pt x="260637" y="844062"/>
                </a:cubicBezTo>
                <a:cubicBezTo>
                  <a:pt x="275277" y="852195"/>
                  <a:pt x="286191" y="866074"/>
                  <a:pt x="300831" y="874207"/>
                </a:cubicBezTo>
                <a:cubicBezTo>
                  <a:pt x="329084" y="889903"/>
                  <a:pt x="382883" y="903009"/>
                  <a:pt x="411362" y="914400"/>
                </a:cubicBezTo>
                <a:cubicBezTo>
                  <a:pt x="425270" y="919963"/>
                  <a:pt x="437345" y="929760"/>
                  <a:pt x="451556" y="934497"/>
                </a:cubicBezTo>
                <a:cubicBezTo>
                  <a:pt x="473590" y="941842"/>
                  <a:pt x="556213" y="952319"/>
                  <a:pt x="572136" y="954594"/>
                </a:cubicBezTo>
                <a:cubicBezTo>
                  <a:pt x="666968" y="949603"/>
                  <a:pt x="736179" y="966513"/>
                  <a:pt x="813296" y="924449"/>
                </a:cubicBezTo>
                <a:cubicBezTo>
                  <a:pt x="834500" y="912883"/>
                  <a:pt x="853490" y="897653"/>
                  <a:pt x="873587" y="884255"/>
                </a:cubicBezTo>
                <a:cubicBezTo>
                  <a:pt x="883635" y="867508"/>
                  <a:pt x="896479" y="852147"/>
                  <a:pt x="903732" y="834013"/>
                </a:cubicBezTo>
                <a:cubicBezTo>
                  <a:pt x="910075" y="818156"/>
                  <a:pt x="909638" y="800341"/>
                  <a:pt x="913780" y="783772"/>
                </a:cubicBezTo>
                <a:cubicBezTo>
                  <a:pt x="916349" y="773496"/>
                  <a:pt x="920918" y="763811"/>
                  <a:pt x="923828" y="753627"/>
                </a:cubicBezTo>
                <a:cubicBezTo>
                  <a:pt x="927622" y="740348"/>
                  <a:pt x="930527" y="726831"/>
                  <a:pt x="933877" y="713433"/>
                </a:cubicBezTo>
                <a:cubicBezTo>
                  <a:pt x="927178" y="649794"/>
                  <a:pt x="926831" y="585161"/>
                  <a:pt x="913780" y="522515"/>
                </a:cubicBezTo>
                <a:cubicBezTo>
                  <a:pt x="909797" y="503395"/>
                  <a:pt x="893986" y="488835"/>
                  <a:pt x="883635" y="472273"/>
                </a:cubicBezTo>
                <a:cubicBezTo>
                  <a:pt x="864942" y="442365"/>
                  <a:pt x="847461" y="419447"/>
                  <a:pt x="823345" y="391886"/>
                </a:cubicBezTo>
                <a:cubicBezTo>
                  <a:pt x="813987" y="381191"/>
                  <a:pt x="804417" y="370465"/>
                  <a:pt x="793200" y="361741"/>
                </a:cubicBezTo>
                <a:cubicBezTo>
                  <a:pt x="774135" y="346912"/>
                  <a:pt x="751975" y="336377"/>
                  <a:pt x="732910" y="321548"/>
                </a:cubicBezTo>
                <a:cubicBezTo>
                  <a:pt x="721693" y="312823"/>
                  <a:pt x="714589" y="299285"/>
                  <a:pt x="702765" y="291402"/>
                </a:cubicBezTo>
                <a:cubicBezTo>
                  <a:pt x="684070" y="278938"/>
                  <a:pt x="661883" y="272578"/>
                  <a:pt x="642475" y="261257"/>
                </a:cubicBezTo>
                <a:cubicBezTo>
                  <a:pt x="621612" y="249087"/>
                  <a:pt x="603787" y="231866"/>
                  <a:pt x="582184" y="221064"/>
                </a:cubicBezTo>
                <a:cubicBezTo>
                  <a:pt x="563237" y="211590"/>
                  <a:pt x="541302" y="209458"/>
                  <a:pt x="521894" y="200967"/>
                </a:cubicBezTo>
                <a:cubicBezTo>
                  <a:pt x="487586" y="185957"/>
                  <a:pt x="454905" y="167473"/>
                  <a:pt x="421411" y="150726"/>
                </a:cubicBezTo>
                <a:cubicBezTo>
                  <a:pt x="408013" y="144027"/>
                  <a:pt x="395125" y="136192"/>
                  <a:pt x="381217" y="130629"/>
                </a:cubicBezTo>
                <a:cubicBezTo>
                  <a:pt x="364470" y="123930"/>
                  <a:pt x="346697" y="119375"/>
                  <a:pt x="330976" y="110532"/>
                </a:cubicBezTo>
                <a:cubicBezTo>
                  <a:pt x="292913" y="89122"/>
                  <a:pt x="251324" y="71074"/>
                  <a:pt x="220444" y="40194"/>
                </a:cubicBezTo>
                <a:cubicBezTo>
                  <a:pt x="182809" y="2559"/>
                  <a:pt x="203780" y="14543"/>
                  <a:pt x="160154" y="0"/>
                </a:cubicBezTo>
              </a:path>
            </a:pathLst>
          </a:cu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Shape 4" descr="a red circle indicationg the correct answer">
            <a:extLst>
              <a:ext uri="{FF2B5EF4-FFF2-40B4-BE49-F238E27FC236}">
                <a16:creationId xmlns:a16="http://schemas.microsoft.com/office/drawing/2014/main" id="{4163DA39-BAAB-31E5-DC14-9B2E0549422F}"/>
              </a:ext>
            </a:extLst>
          </p:cNvPr>
          <p:cNvSpPr/>
          <p:nvPr/>
        </p:nvSpPr>
        <p:spPr>
          <a:xfrm>
            <a:off x="8230220" y="4252128"/>
            <a:ext cx="994167" cy="1055077"/>
          </a:xfrm>
          <a:custGeom>
            <a:avLst/>
            <a:gdLst>
              <a:gd name="connsiteX0" fmla="*/ 501798 w 933877"/>
              <a:gd name="connsiteY0" fmla="*/ 50242 h 954594"/>
              <a:gd name="connsiteX1" fmla="*/ 280734 w 933877"/>
              <a:gd name="connsiteY1" fmla="*/ 60290 h 954594"/>
              <a:gd name="connsiteX2" fmla="*/ 119960 w 933877"/>
              <a:gd name="connsiteY2" fmla="*/ 120580 h 954594"/>
              <a:gd name="connsiteX3" fmla="*/ 59670 w 933877"/>
              <a:gd name="connsiteY3" fmla="*/ 160774 h 954594"/>
              <a:gd name="connsiteX4" fmla="*/ 29525 w 933877"/>
              <a:gd name="connsiteY4" fmla="*/ 200967 h 954594"/>
              <a:gd name="connsiteX5" fmla="*/ 19477 w 933877"/>
              <a:gd name="connsiteY5" fmla="*/ 231112 h 954594"/>
              <a:gd name="connsiteX6" fmla="*/ 29525 w 933877"/>
              <a:gd name="connsiteY6" fmla="*/ 633046 h 954594"/>
              <a:gd name="connsiteX7" fmla="*/ 49622 w 933877"/>
              <a:gd name="connsiteY7" fmla="*/ 683288 h 954594"/>
              <a:gd name="connsiteX8" fmla="*/ 150105 w 933877"/>
              <a:gd name="connsiteY8" fmla="*/ 773723 h 954594"/>
              <a:gd name="connsiteX9" fmla="*/ 180250 w 933877"/>
              <a:gd name="connsiteY9" fmla="*/ 803868 h 954594"/>
              <a:gd name="connsiteX10" fmla="*/ 260637 w 933877"/>
              <a:gd name="connsiteY10" fmla="*/ 844062 h 954594"/>
              <a:gd name="connsiteX11" fmla="*/ 300831 w 933877"/>
              <a:gd name="connsiteY11" fmla="*/ 874207 h 954594"/>
              <a:gd name="connsiteX12" fmla="*/ 411362 w 933877"/>
              <a:gd name="connsiteY12" fmla="*/ 914400 h 954594"/>
              <a:gd name="connsiteX13" fmla="*/ 451556 w 933877"/>
              <a:gd name="connsiteY13" fmla="*/ 934497 h 954594"/>
              <a:gd name="connsiteX14" fmla="*/ 572136 w 933877"/>
              <a:gd name="connsiteY14" fmla="*/ 954594 h 954594"/>
              <a:gd name="connsiteX15" fmla="*/ 813296 w 933877"/>
              <a:gd name="connsiteY15" fmla="*/ 924449 h 954594"/>
              <a:gd name="connsiteX16" fmla="*/ 873587 w 933877"/>
              <a:gd name="connsiteY16" fmla="*/ 884255 h 954594"/>
              <a:gd name="connsiteX17" fmla="*/ 903732 w 933877"/>
              <a:gd name="connsiteY17" fmla="*/ 834013 h 954594"/>
              <a:gd name="connsiteX18" fmla="*/ 913780 w 933877"/>
              <a:gd name="connsiteY18" fmla="*/ 783772 h 954594"/>
              <a:gd name="connsiteX19" fmla="*/ 923828 w 933877"/>
              <a:gd name="connsiteY19" fmla="*/ 753627 h 954594"/>
              <a:gd name="connsiteX20" fmla="*/ 933877 w 933877"/>
              <a:gd name="connsiteY20" fmla="*/ 713433 h 954594"/>
              <a:gd name="connsiteX21" fmla="*/ 913780 w 933877"/>
              <a:gd name="connsiteY21" fmla="*/ 522515 h 954594"/>
              <a:gd name="connsiteX22" fmla="*/ 883635 w 933877"/>
              <a:gd name="connsiteY22" fmla="*/ 472273 h 954594"/>
              <a:gd name="connsiteX23" fmla="*/ 823345 w 933877"/>
              <a:gd name="connsiteY23" fmla="*/ 391886 h 954594"/>
              <a:gd name="connsiteX24" fmla="*/ 793200 w 933877"/>
              <a:gd name="connsiteY24" fmla="*/ 361741 h 954594"/>
              <a:gd name="connsiteX25" fmla="*/ 732910 w 933877"/>
              <a:gd name="connsiteY25" fmla="*/ 321548 h 954594"/>
              <a:gd name="connsiteX26" fmla="*/ 702765 w 933877"/>
              <a:gd name="connsiteY26" fmla="*/ 291402 h 954594"/>
              <a:gd name="connsiteX27" fmla="*/ 642475 w 933877"/>
              <a:gd name="connsiteY27" fmla="*/ 261257 h 954594"/>
              <a:gd name="connsiteX28" fmla="*/ 582184 w 933877"/>
              <a:gd name="connsiteY28" fmla="*/ 221064 h 954594"/>
              <a:gd name="connsiteX29" fmla="*/ 521894 w 933877"/>
              <a:gd name="connsiteY29" fmla="*/ 200967 h 954594"/>
              <a:gd name="connsiteX30" fmla="*/ 421411 w 933877"/>
              <a:gd name="connsiteY30" fmla="*/ 150726 h 954594"/>
              <a:gd name="connsiteX31" fmla="*/ 381217 w 933877"/>
              <a:gd name="connsiteY31" fmla="*/ 130629 h 954594"/>
              <a:gd name="connsiteX32" fmla="*/ 330976 w 933877"/>
              <a:gd name="connsiteY32" fmla="*/ 110532 h 954594"/>
              <a:gd name="connsiteX33" fmla="*/ 220444 w 933877"/>
              <a:gd name="connsiteY33" fmla="*/ 40194 h 954594"/>
              <a:gd name="connsiteX34" fmla="*/ 160154 w 933877"/>
              <a:gd name="connsiteY34" fmla="*/ 0 h 954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933877" h="954594">
                <a:moveTo>
                  <a:pt x="501798" y="50242"/>
                </a:moveTo>
                <a:cubicBezTo>
                  <a:pt x="405145" y="30912"/>
                  <a:pt x="435591" y="31613"/>
                  <a:pt x="280734" y="60290"/>
                </a:cubicBezTo>
                <a:cubicBezTo>
                  <a:pt x="223741" y="70844"/>
                  <a:pt x="169756" y="91532"/>
                  <a:pt x="119960" y="120580"/>
                </a:cubicBezTo>
                <a:cubicBezTo>
                  <a:pt x="99097" y="132750"/>
                  <a:pt x="77722" y="144727"/>
                  <a:pt x="59670" y="160774"/>
                </a:cubicBezTo>
                <a:cubicBezTo>
                  <a:pt x="47153" y="171900"/>
                  <a:pt x="39573" y="187569"/>
                  <a:pt x="29525" y="200967"/>
                </a:cubicBezTo>
                <a:cubicBezTo>
                  <a:pt x="26176" y="211015"/>
                  <a:pt x="22387" y="220928"/>
                  <a:pt x="19477" y="231112"/>
                </a:cubicBezTo>
                <a:cubicBezTo>
                  <a:pt x="-19949" y="369101"/>
                  <a:pt x="9408" y="426853"/>
                  <a:pt x="29525" y="633046"/>
                </a:cubicBezTo>
                <a:cubicBezTo>
                  <a:pt x="31276" y="650998"/>
                  <a:pt x="39938" y="668071"/>
                  <a:pt x="49622" y="683288"/>
                </a:cubicBezTo>
                <a:cubicBezTo>
                  <a:pt x="101771" y="765236"/>
                  <a:pt x="85343" y="725151"/>
                  <a:pt x="150105" y="773723"/>
                </a:cubicBezTo>
                <a:cubicBezTo>
                  <a:pt x="161473" y="782249"/>
                  <a:pt x="169333" y="794771"/>
                  <a:pt x="180250" y="803868"/>
                </a:cubicBezTo>
                <a:cubicBezTo>
                  <a:pt x="221353" y="838121"/>
                  <a:pt x="205231" y="813281"/>
                  <a:pt x="260637" y="844062"/>
                </a:cubicBezTo>
                <a:cubicBezTo>
                  <a:pt x="275277" y="852195"/>
                  <a:pt x="286191" y="866074"/>
                  <a:pt x="300831" y="874207"/>
                </a:cubicBezTo>
                <a:cubicBezTo>
                  <a:pt x="329084" y="889903"/>
                  <a:pt x="382883" y="903009"/>
                  <a:pt x="411362" y="914400"/>
                </a:cubicBezTo>
                <a:cubicBezTo>
                  <a:pt x="425270" y="919963"/>
                  <a:pt x="437345" y="929760"/>
                  <a:pt x="451556" y="934497"/>
                </a:cubicBezTo>
                <a:cubicBezTo>
                  <a:pt x="473590" y="941842"/>
                  <a:pt x="556213" y="952319"/>
                  <a:pt x="572136" y="954594"/>
                </a:cubicBezTo>
                <a:cubicBezTo>
                  <a:pt x="666968" y="949603"/>
                  <a:pt x="736179" y="966513"/>
                  <a:pt x="813296" y="924449"/>
                </a:cubicBezTo>
                <a:cubicBezTo>
                  <a:pt x="834500" y="912883"/>
                  <a:pt x="853490" y="897653"/>
                  <a:pt x="873587" y="884255"/>
                </a:cubicBezTo>
                <a:cubicBezTo>
                  <a:pt x="883635" y="867508"/>
                  <a:pt x="896479" y="852147"/>
                  <a:pt x="903732" y="834013"/>
                </a:cubicBezTo>
                <a:cubicBezTo>
                  <a:pt x="910075" y="818156"/>
                  <a:pt x="909638" y="800341"/>
                  <a:pt x="913780" y="783772"/>
                </a:cubicBezTo>
                <a:cubicBezTo>
                  <a:pt x="916349" y="773496"/>
                  <a:pt x="920918" y="763811"/>
                  <a:pt x="923828" y="753627"/>
                </a:cubicBezTo>
                <a:cubicBezTo>
                  <a:pt x="927622" y="740348"/>
                  <a:pt x="930527" y="726831"/>
                  <a:pt x="933877" y="713433"/>
                </a:cubicBezTo>
                <a:cubicBezTo>
                  <a:pt x="927178" y="649794"/>
                  <a:pt x="926831" y="585161"/>
                  <a:pt x="913780" y="522515"/>
                </a:cubicBezTo>
                <a:cubicBezTo>
                  <a:pt x="909797" y="503395"/>
                  <a:pt x="893986" y="488835"/>
                  <a:pt x="883635" y="472273"/>
                </a:cubicBezTo>
                <a:cubicBezTo>
                  <a:pt x="864942" y="442365"/>
                  <a:pt x="847461" y="419447"/>
                  <a:pt x="823345" y="391886"/>
                </a:cubicBezTo>
                <a:cubicBezTo>
                  <a:pt x="813987" y="381191"/>
                  <a:pt x="804417" y="370465"/>
                  <a:pt x="793200" y="361741"/>
                </a:cubicBezTo>
                <a:cubicBezTo>
                  <a:pt x="774135" y="346912"/>
                  <a:pt x="751975" y="336377"/>
                  <a:pt x="732910" y="321548"/>
                </a:cubicBezTo>
                <a:cubicBezTo>
                  <a:pt x="721693" y="312823"/>
                  <a:pt x="714589" y="299285"/>
                  <a:pt x="702765" y="291402"/>
                </a:cubicBezTo>
                <a:cubicBezTo>
                  <a:pt x="684070" y="278938"/>
                  <a:pt x="661883" y="272578"/>
                  <a:pt x="642475" y="261257"/>
                </a:cubicBezTo>
                <a:cubicBezTo>
                  <a:pt x="621612" y="249087"/>
                  <a:pt x="603787" y="231866"/>
                  <a:pt x="582184" y="221064"/>
                </a:cubicBezTo>
                <a:cubicBezTo>
                  <a:pt x="563237" y="211590"/>
                  <a:pt x="541302" y="209458"/>
                  <a:pt x="521894" y="200967"/>
                </a:cubicBezTo>
                <a:cubicBezTo>
                  <a:pt x="487586" y="185957"/>
                  <a:pt x="454905" y="167473"/>
                  <a:pt x="421411" y="150726"/>
                </a:cubicBezTo>
                <a:cubicBezTo>
                  <a:pt x="408013" y="144027"/>
                  <a:pt x="395125" y="136192"/>
                  <a:pt x="381217" y="130629"/>
                </a:cubicBezTo>
                <a:cubicBezTo>
                  <a:pt x="364470" y="123930"/>
                  <a:pt x="346697" y="119375"/>
                  <a:pt x="330976" y="110532"/>
                </a:cubicBezTo>
                <a:cubicBezTo>
                  <a:pt x="292913" y="89122"/>
                  <a:pt x="251324" y="71074"/>
                  <a:pt x="220444" y="40194"/>
                </a:cubicBezTo>
                <a:cubicBezTo>
                  <a:pt x="182809" y="2559"/>
                  <a:pt x="203780" y="14543"/>
                  <a:pt x="160154" y="0"/>
                </a:cubicBezTo>
              </a:path>
            </a:pathLst>
          </a:cu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61640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B521B3-BB91-0895-925C-4978508411D2}"/>
            </a:ext>
          </a:extLst>
        </p:cNvPr>
        <p:cNvGrpSpPr/>
        <p:nvPr/>
      </p:nvGrpSpPr>
      <p:grpSpPr>
        <a:xfrm>
          <a:off x="0" y="0"/>
          <a:ext cx="0" cy="0"/>
          <a:chOff x="0" y="0"/>
          <a:chExt cx="0" cy="0"/>
        </a:xfrm>
      </p:grpSpPr>
      <p:sp>
        <p:nvSpPr>
          <p:cNvPr id="9" name="Title 4">
            <a:extLst>
              <a:ext uri="{FF2B5EF4-FFF2-40B4-BE49-F238E27FC236}">
                <a16:creationId xmlns:a16="http://schemas.microsoft.com/office/drawing/2014/main" id="{34723D8E-624C-B6D9-2524-B1BE3DBD3D88}"/>
              </a:ext>
            </a:extLst>
          </p:cNvPr>
          <p:cNvSpPr>
            <a:spLocks noGrp="1"/>
          </p:cNvSpPr>
          <p:nvPr>
            <p:ph type="title"/>
          </p:nvPr>
        </p:nvSpPr>
        <p:spPr/>
        <p:txBody>
          <a:bodyPr>
            <a:normAutofit/>
          </a:bodyPr>
          <a:lstStyle/>
          <a:p>
            <a:r>
              <a:rPr lang="en-GB" dirty="0"/>
              <a:t>Focus on Must Farm: What would usually rot? </a:t>
            </a:r>
            <a:r>
              <a:rPr lang="en-GB" dirty="0">
                <a:solidFill>
                  <a:schemeClr val="bg1"/>
                </a:solidFill>
              </a:rPr>
              <a:t>lovely</a:t>
            </a:r>
          </a:p>
        </p:txBody>
      </p:sp>
      <p:graphicFrame>
        <p:nvGraphicFramePr>
          <p:cNvPr id="2" name="Content Placeholder 1">
            <a:extLst>
              <a:ext uri="{FF2B5EF4-FFF2-40B4-BE49-F238E27FC236}">
                <a16:creationId xmlns:a16="http://schemas.microsoft.com/office/drawing/2014/main" id="{D1491A2A-FA5F-9A9E-512A-DBB52CD0E815}"/>
              </a:ext>
            </a:extLst>
          </p:cNvPr>
          <p:cNvGraphicFramePr>
            <a:graphicFrameLocks noGrp="1"/>
          </p:cNvGraphicFramePr>
          <p:nvPr>
            <p:ph idx="1"/>
            <p:extLst>
              <p:ext uri="{D42A27DB-BD31-4B8C-83A1-F6EECF244321}">
                <p14:modId xmlns:p14="http://schemas.microsoft.com/office/powerpoint/2010/main" val="3248573915"/>
              </p:ext>
            </p:extLst>
          </p:nvPr>
        </p:nvGraphicFramePr>
        <p:xfrm>
          <a:off x="382588" y="1470025"/>
          <a:ext cx="10971210" cy="4768520"/>
        </p:xfrm>
        <a:graphic>
          <a:graphicData uri="http://schemas.openxmlformats.org/drawingml/2006/table">
            <a:tbl>
              <a:tblPr firstRow="1" bandRow="1">
                <a:tableStyleId>{5940675A-B579-460E-94D1-54222C63F5DA}</a:tableStyleId>
              </a:tblPr>
              <a:tblGrid>
                <a:gridCol w="3657070">
                  <a:extLst>
                    <a:ext uri="{9D8B030D-6E8A-4147-A177-3AD203B41FA5}">
                      <a16:colId xmlns:a16="http://schemas.microsoft.com/office/drawing/2014/main" val="2280903623"/>
                    </a:ext>
                  </a:extLst>
                </a:gridCol>
                <a:gridCol w="3657070">
                  <a:extLst>
                    <a:ext uri="{9D8B030D-6E8A-4147-A177-3AD203B41FA5}">
                      <a16:colId xmlns:a16="http://schemas.microsoft.com/office/drawing/2014/main" val="2349836280"/>
                    </a:ext>
                  </a:extLst>
                </a:gridCol>
                <a:gridCol w="3657070">
                  <a:extLst>
                    <a:ext uri="{9D8B030D-6E8A-4147-A177-3AD203B41FA5}">
                      <a16:colId xmlns:a16="http://schemas.microsoft.com/office/drawing/2014/main" val="3726258310"/>
                    </a:ext>
                  </a:extLst>
                </a:gridCol>
              </a:tblGrid>
              <a:tr h="2328253">
                <a:tc>
                  <a:txBody>
                    <a:bodyPr/>
                    <a:lstStyle/>
                    <a:p>
                      <a:endParaRPr lang="en-GB"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black"/>
                          </a:solidFill>
                          <a:effectLst/>
                          <a:uLnTx/>
                          <a:uFillTx/>
                          <a:latin typeface="Source Sans Pro" pitchFamily="34" charset="0"/>
                          <a:ea typeface="+mn-ea"/>
                          <a:cs typeface="+mn-cs"/>
                        </a:rPr>
                        <a:t>Plant fibres spun into thread</a:t>
                      </a:r>
                    </a:p>
                    <a:p>
                      <a:endParaRPr lang="en-GB"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black"/>
                          </a:solidFill>
                          <a:effectLst/>
                          <a:uLnTx/>
                          <a:uFillTx/>
                          <a:latin typeface="Source Sans Pro" pitchFamily="34" charset="0"/>
                          <a:ea typeface="+mn-ea"/>
                          <a:cs typeface="+mn-cs"/>
                        </a:rPr>
                        <a:t>Rot or Not?</a:t>
                      </a:r>
                    </a:p>
                    <a:p>
                      <a:endParaRPr lang="en-GB" dirty="0"/>
                    </a:p>
                  </a:txBody>
                  <a:tcPr anchor="ctr"/>
                </a:tc>
                <a:extLst>
                  <a:ext uri="{0D108BD9-81ED-4DB2-BD59-A6C34878D82A}">
                    <a16:rowId xmlns:a16="http://schemas.microsoft.com/office/drawing/2014/main" val="3030277323"/>
                  </a:ext>
                </a:extLst>
              </a:tr>
              <a:tr h="2440267">
                <a:tc>
                  <a:txBody>
                    <a:bodyPr/>
                    <a:lstStyle/>
                    <a:p>
                      <a:endParaRPr lang="en-GB"/>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black"/>
                          </a:solidFill>
                          <a:effectLst/>
                          <a:uLnTx/>
                          <a:uFillTx/>
                          <a:latin typeface="Source Sans Pro" pitchFamily="34" charset="0"/>
                          <a:ea typeface="+mn-ea"/>
                          <a:cs typeface="+mn-cs"/>
                        </a:rPr>
                        <a:t>Beads made from amber, glass &amp; jet</a:t>
                      </a:r>
                    </a:p>
                    <a:p>
                      <a:endParaRPr lang="en-GB"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black"/>
                          </a:solidFill>
                          <a:effectLst/>
                          <a:uLnTx/>
                          <a:uFillTx/>
                          <a:latin typeface="Source Sans Pro" pitchFamily="34" charset="0"/>
                          <a:ea typeface="+mn-ea"/>
                          <a:cs typeface="+mn-cs"/>
                        </a:rPr>
                        <a:t>Rot or Not?</a:t>
                      </a:r>
                    </a:p>
                    <a:p>
                      <a:endParaRPr lang="en-GB" dirty="0"/>
                    </a:p>
                  </a:txBody>
                  <a:tcPr anchor="ctr"/>
                </a:tc>
                <a:extLst>
                  <a:ext uri="{0D108BD9-81ED-4DB2-BD59-A6C34878D82A}">
                    <a16:rowId xmlns:a16="http://schemas.microsoft.com/office/drawing/2014/main" val="150460401"/>
                  </a:ext>
                </a:extLst>
              </a:tr>
            </a:tbl>
          </a:graphicData>
        </a:graphic>
      </p:graphicFrame>
      <p:pic>
        <p:nvPicPr>
          <p:cNvPr id="4" name="Picture 3" descr="A close-up of a ball of thread">
            <a:extLst>
              <a:ext uri="{FF2B5EF4-FFF2-40B4-BE49-F238E27FC236}">
                <a16:creationId xmlns:a16="http://schemas.microsoft.com/office/drawing/2014/main" id="{3BF3B20B-08A8-4BB3-9F27-ABF8EC32AA6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1624" y="1536899"/>
            <a:ext cx="3467572" cy="2199675"/>
          </a:xfrm>
          <a:prstGeom prst="rect">
            <a:avLst/>
          </a:prstGeom>
        </p:spPr>
      </p:pic>
      <p:pic>
        <p:nvPicPr>
          <p:cNvPr id="6" name="Picture 5" descr="A close-up of beads from a necklace in the mud">
            <a:extLst>
              <a:ext uri="{FF2B5EF4-FFF2-40B4-BE49-F238E27FC236}">
                <a16:creationId xmlns:a16="http://schemas.microsoft.com/office/drawing/2014/main" id="{B8472CA9-0FEC-7AD1-3A12-E60509A2BAC1}"/>
              </a:ext>
            </a:extLst>
          </p:cNvPr>
          <p:cNvPicPr>
            <a:picLocks noChangeAspect="1"/>
          </p:cNvPicPr>
          <p:nvPr/>
        </p:nvPicPr>
        <p:blipFill>
          <a:blip r:embed="rId4"/>
          <a:stretch>
            <a:fillRect/>
          </a:stretch>
        </p:blipFill>
        <p:spPr>
          <a:xfrm>
            <a:off x="485077" y="3854283"/>
            <a:ext cx="3504119" cy="2333797"/>
          </a:xfrm>
          <a:prstGeom prst="rect">
            <a:avLst/>
          </a:prstGeom>
        </p:spPr>
      </p:pic>
      <p:sp>
        <p:nvSpPr>
          <p:cNvPr id="3" name="Freeform: Shape 2" descr="a red circle indicationg the correct answer">
            <a:extLst>
              <a:ext uri="{FF2B5EF4-FFF2-40B4-BE49-F238E27FC236}">
                <a16:creationId xmlns:a16="http://schemas.microsoft.com/office/drawing/2014/main" id="{A1221631-9078-FE5E-755B-1681E5269A87}"/>
              </a:ext>
            </a:extLst>
          </p:cNvPr>
          <p:cNvSpPr/>
          <p:nvPr/>
        </p:nvSpPr>
        <p:spPr>
          <a:xfrm>
            <a:off x="8230220" y="1879042"/>
            <a:ext cx="994167" cy="1055077"/>
          </a:xfrm>
          <a:custGeom>
            <a:avLst/>
            <a:gdLst>
              <a:gd name="connsiteX0" fmla="*/ 501798 w 933877"/>
              <a:gd name="connsiteY0" fmla="*/ 50242 h 954594"/>
              <a:gd name="connsiteX1" fmla="*/ 280734 w 933877"/>
              <a:gd name="connsiteY1" fmla="*/ 60290 h 954594"/>
              <a:gd name="connsiteX2" fmla="*/ 119960 w 933877"/>
              <a:gd name="connsiteY2" fmla="*/ 120580 h 954594"/>
              <a:gd name="connsiteX3" fmla="*/ 59670 w 933877"/>
              <a:gd name="connsiteY3" fmla="*/ 160774 h 954594"/>
              <a:gd name="connsiteX4" fmla="*/ 29525 w 933877"/>
              <a:gd name="connsiteY4" fmla="*/ 200967 h 954594"/>
              <a:gd name="connsiteX5" fmla="*/ 19477 w 933877"/>
              <a:gd name="connsiteY5" fmla="*/ 231112 h 954594"/>
              <a:gd name="connsiteX6" fmla="*/ 29525 w 933877"/>
              <a:gd name="connsiteY6" fmla="*/ 633046 h 954594"/>
              <a:gd name="connsiteX7" fmla="*/ 49622 w 933877"/>
              <a:gd name="connsiteY7" fmla="*/ 683288 h 954594"/>
              <a:gd name="connsiteX8" fmla="*/ 150105 w 933877"/>
              <a:gd name="connsiteY8" fmla="*/ 773723 h 954594"/>
              <a:gd name="connsiteX9" fmla="*/ 180250 w 933877"/>
              <a:gd name="connsiteY9" fmla="*/ 803868 h 954594"/>
              <a:gd name="connsiteX10" fmla="*/ 260637 w 933877"/>
              <a:gd name="connsiteY10" fmla="*/ 844062 h 954594"/>
              <a:gd name="connsiteX11" fmla="*/ 300831 w 933877"/>
              <a:gd name="connsiteY11" fmla="*/ 874207 h 954594"/>
              <a:gd name="connsiteX12" fmla="*/ 411362 w 933877"/>
              <a:gd name="connsiteY12" fmla="*/ 914400 h 954594"/>
              <a:gd name="connsiteX13" fmla="*/ 451556 w 933877"/>
              <a:gd name="connsiteY13" fmla="*/ 934497 h 954594"/>
              <a:gd name="connsiteX14" fmla="*/ 572136 w 933877"/>
              <a:gd name="connsiteY14" fmla="*/ 954594 h 954594"/>
              <a:gd name="connsiteX15" fmla="*/ 813296 w 933877"/>
              <a:gd name="connsiteY15" fmla="*/ 924449 h 954594"/>
              <a:gd name="connsiteX16" fmla="*/ 873587 w 933877"/>
              <a:gd name="connsiteY16" fmla="*/ 884255 h 954594"/>
              <a:gd name="connsiteX17" fmla="*/ 903732 w 933877"/>
              <a:gd name="connsiteY17" fmla="*/ 834013 h 954594"/>
              <a:gd name="connsiteX18" fmla="*/ 913780 w 933877"/>
              <a:gd name="connsiteY18" fmla="*/ 783772 h 954594"/>
              <a:gd name="connsiteX19" fmla="*/ 923828 w 933877"/>
              <a:gd name="connsiteY19" fmla="*/ 753627 h 954594"/>
              <a:gd name="connsiteX20" fmla="*/ 933877 w 933877"/>
              <a:gd name="connsiteY20" fmla="*/ 713433 h 954594"/>
              <a:gd name="connsiteX21" fmla="*/ 913780 w 933877"/>
              <a:gd name="connsiteY21" fmla="*/ 522515 h 954594"/>
              <a:gd name="connsiteX22" fmla="*/ 883635 w 933877"/>
              <a:gd name="connsiteY22" fmla="*/ 472273 h 954594"/>
              <a:gd name="connsiteX23" fmla="*/ 823345 w 933877"/>
              <a:gd name="connsiteY23" fmla="*/ 391886 h 954594"/>
              <a:gd name="connsiteX24" fmla="*/ 793200 w 933877"/>
              <a:gd name="connsiteY24" fmla="*/ 361741 h 954594"/>
              <a:gd name="connsiteX25" fmla="*/ 732910 w 933877"/>
              <a:gd name="connsiteY25" fmla="*/ 321548 h 954594"/>
              <a:gd name="connsiteX26" fmla="*/ 702765 w 933877"/>
              <a:gd name="connsiteY26" fmla="*/ 291402 h 954594"/>
              <a:gd name="connsiteX27" fmla="*/ 642475 w 933877"/>
              <a:gd name="connsiteY27" fmla="*/ 261257 h 954594"/>
              <a:gd name="connsiteX28" fmla="*/ 582184 w 933877"/>
              <a:gd name="connsiteY28" fmla="*/ 221064 h 954594"/>
              <a:gd name="connsiteX29" fmla="*/ 521894 w 933877"/>
              <a:gd name="connsiteY29" fmla="*/ 200967 h 954594"/>
              <a:gd name="connsiteX30" fmla="*/ 421411 w 933877"/>
              <a:gd name="connsiteY30" fmla="*/ 150726 h 954594"/>
              <a:gd name="connsiteX31" fmla="*/ 381217 w 933877"/>
              <a:gd name="connsiteY31" fmla="*/ 130629 h 954594"/>
              <a:gd name="connsiteX32" fmla="*/ 330976 w 933877"/>
              <a:gd name="connsiteY32" fmla="*/ 110532 h 954594"/>
              <a:gd name="connsiteX33" fmla="*/ 220444 w 933877"/>
              <a:gd name="connsiteY33" fmla="*/ 40194 h 954594"/>
              <a:gd name="connsiteX34" fmla="*/ 160154 w 933877"/>
              <a:gd name="connsiteY34" fmla="*/ 0 h 954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933877" h="954594">
                <a:moveTo>
                  <a:pt x="501798" y="50242"/>
                </a:moveTo>
                <a:cubicBezTo>
                  <a:pt x="405145" y="30912"/>
                  <a:pt x="435591" y="31613"/>
                  <a:pt x="280734" y="60290"/>
                </a:cubicBezTo>
                <a:cubicBezTo>
                  <a:pt x="223741" y="70844"/>
                  <a:pt x="169756" y="91532"/>
                  <a:pt x="119960" y="120580"/>
                </a:cubicBezTo>
                <a:cubicBezTo>
                  <a:pt x="99097" y="132750"/>
                  <a:pt x="77722" y="144727"/>
                  <a:pt x="59670" y="160774"/>
                </a:cubicBezTo>
                <a:cubicBezTo>
                  <a:pt x="47153" y="171900"/>
                  <a:pt x="39573" y="187569"/>
                  <a:pt x="29525" y="200967"/>
                </a:cubicBezTo>
                <a:cubicBezTo>
                  <a:pt x="26176" y="211015"/>
                  <a:pt x="22387" y="220928"/>
                  <a:pt x="19477" y="231112"/>
                </a:cubicBezTo>
                <a:cubicBezTo>
                  <a:pt x="-19949" y="369101"/>
                  <a:pt x="9408" y="426853"/>
                  <a:pt x="29525" y="633046"/>
                </a:cubicBezTo>
                <a:cubicBezTo>
                  <a:pt x="31276" y="650998"/>
                  <a:pt x="39938" y="668071"/>
                  <a:pt x="49622" y="683288"/>
                </a:cubicBezTo>
                <a:cubicBezTo>
                  <a:pt x="101771" y="765236"/>
                  <a:pt x="85343" y="725151"/>
                  <a:pt x="150105" y="773723"/>
                </a:cubicBezTo>
                <a:cubicBezTo>
                  <a:pt x="161473" y="782249"/>
                  <a:pt x="169333" y="794771"/>
                  <a:pt x="180250" y="803868"/>
                </a:cubicBezTo>
                <a:cubicBezTo>
                  <a:pt x="221353" y="838121"/>
                  <a:pt x="205231" y="813281"/>
                  <a:pt x="260637" y="844062"/>
                </a:cubicBezTo>
                <a:cubicBezTo>
                  <a:pt x="275277" y="852195"/>
                  <a:pt x="286191" y="866074"/>
                  <a:pt x="300831" y="874207"/>
                </a:cubicBezTo>
                <a:cubicBezTo>
                  <a:pt x="329084" y="889903"/>
                  <a:pt x="382883" y="903009"/>
                  <a:pt x="411362" y="914400"/>
                </a:cubicBezTo>
                <a:cubicBezTo>
                  <a:pt x="425270" y="919963"/>
                  <a:pt x="437345" y="929760"/>
                  <a:pt x="451556" y="934497"/>
                </a:cubicBezTo>
                <a:cubicBezTo>
                  <a:pt x="473590" y="941842"/>
                  <a:pt x="556213" y="952319"/>
                  <a:pt x="572136" y="954594"/>
                </a:cubicBezTo>
                <a:cubicBezTo>
                  <a:pt x="666968" y="949603"/>
                  <a:pt x="736179" y="966513"/>
                  <a:pt x="813296" y="924449"/>
                </a:cubicBezTo>
                <a:cubicBezTo>
                  <a:pt x="834500" y="912883"/>
                  <a:pt x="853490" y="897653"/>
                  <a:pt x="873587" y="884255"/>
                </a:cubicBezTo>
                <a:cubicBezTo>
                  <a:pt x="883635" y="867508"/>
                  <a:pt x="896479" y="852147"/>
                  <a:pt x="903732" y="834013"/>
                </a:cubicBezTo>
                <a:cubicBezTo>
                  <a:pt x="910075" y="818156"/>
                  <a:pt x="909638" y="800341"/>
                  <a:pt x="913780" y="783772"/>
                </a:cubicBezTo>
                <a:cubicBezTo>
                  <a:pt x="916349" y="773496"/>
                  <a:pt x="920918" y="763811"/>
                  <a:pt x="923828" y="753627"/>
                </a:cubicBezTo>
                <a:cubicBezTo>
                  <a:pt x="927622" y="740348"/>
                  <a:pt x="930527" y="726831"/>
                  <a:pt x="933877" y="713433"/>
                </a:cubicBezTo>
                <a:cubicBezTo>
                  <a:pt x="927178" y="649794"/>
                  <a:pt x="926831" y="585161"/>
                  <a:pt x="913780" y="522515"/>
                </a:cubicBezTo>
                <a:cubicBezTo>
                  <a:pt x="909797" y="503395"/>
                  <a:pt x="893986" y="488835"/>
                  <a:pt x="883635" y="472273"/>
                </a:cubicBezTo>
                <a:cubicBezTo>
                  <a:pt x="864942" y="442365"/>
                  <a:pt x="847461" y="419447"/>
                  <a:pt x="823345" y="391886"/>
                </a:cubicBezTo>
                <a:cubicBezTo>
                  <a:pt x="813987" y="381191"/>
                  <a:pt x="804417" y="370465"/>
                  <a:pt x="793200" y="361741"/>
                </a:cubicBezTo>
                <a:cubicBezTo>
                  <a:pt x="774135" y="346912"/>
                  <a:pt x="751975" y="336377"/>
                  <a:pt x="732910" y="321548"/>
                </a:cubicBezTo>
                <a:cubicBezTo>
                  <a:pt x="721693" y="312823"/>
                  <a:pt x="714589" y="299285"/>
                  <a:pt x="702765" y="291402"/>
                </a:cubicBezTo>
                <a:cubicBezTo>
                  <a:pt x="684070" y="278938"/>
                  <a:pt x="661883" y="272578"/>
                  <a:pt x="642475" y="261257"/>
                </a:cubicBezTo>
                <a:cubicBezTo>
                  <a:pt x="621612" y="249087"/>
                  <a:pt x="603787" y="231866"/>
                  <a:pt x="582184" y="221064"/>
                </a:cubicBezTo>
                <a:cubicBezTo>
                  <a:pt x="563237" y="211590"/>
                  <a:pt x="541302" y="209458"/>
                  <a:pt x="521894" y="200967"/>
                </a:cubicBezTo>
                <a:cubicBezTo>
                  <a:pt x="487586" y="185957"/>
                  <a:pt x="454905" y="167473"/>
                  <a:pt x="421411" y="150726"/>
                </a:cubicBezTo>
                <a:cubicBezTo>
                  <a:pt x="408013" y="144027"/>
                  <a:pt x="395125" y="136192"/>
                  <a:pt x="381217" y="130629"/>
                </a:cubicBezTo>
                <a:cubicBezTo>
                  <a:pt x="364470" y="123930"/>
                  <a:pt x="346697" y="119375"/>
                  <a:pt x="330976" y="110532"/>
                </a:cubicBezTo>
                <a:cubicBezTo>
                  <a:pt x="292913" y="89122"/>
                  <a:pt x="251324" y="71074"/>
                  <a:pt x="220444" y="40194"/>
                </a:cubicBezTo>
                <a:cubicBezTo>
                  <a:pt x="182809" y="2559"/>
                  <a:pt x="203780" y="14543"/>
                  <a:pt x="160154" y="0"/>
                </a:cubicBezTo>
              </a:path>
            </a:pathLst>
          </a:cu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Shape 4" descr="a red circle indicationg the correct answer">
            <a:extLst>
              <a:ext uri="{FF2B5EF4-FFF2-40B4-BE49-F238E27FC236}">
                <a16:creationId xmlns:a16="http://schemas.microsoft.com/office/drawing/2014/main" id="{23CE5E91-9811-9C87-6DEF-84E194C7442B}"/>
              </a:ext>
            </a:extLst>
          </p:cNvPr>
          <p:cNvSpPr/>
          <p:nvPr/>
        </p:nvSpPr>
        <p:spPr>
          <a:xfrm>
            <a:off x="9578374" y="4332898"/>
            <a:ext cx="994167" cy="1055077"/>
          </a:xfrm>
          <a:custGeom>
            <a:avLst/>
            <a:gdLst>
              <a:gd name="connsiteX0" fmla="*/ 501798 w 933877"/>
              <a:gd name="connsiteY0" fmla="*/ 50242 h 954594"/>
              <a:gd name="connsiteX1" fmla="*/ 280734 w 933877"/>
              <a:gd name="connsiteY1" fmla="*/ 60290 h 954594"/>
              <a:gd name="connsiteX2" fmla="*/ 119960 w 933877"/>
              <a:gd name="connsiteY2" fmla="*/ 120580 h 954594"/>
              <a:gd name="connsiteX3" fmla="*/ 59670 w 933877"/>
              <a:gd name="connsiteY3" fmla="*/ 160774 h 954594"/>
              <a:gd name="connsiteX4" fmla="*/ 29525 w 933877"/>
              <a:gd name="connsiteY4" fmla="*/ 200967 h 954594"/>
              <a:gd name="connsiteX5" fmla="*/ 19477 w 933877"/>
              <a:gd name="connsiteY5" fmla="*/ 231112 h 954594"/>
              <a:gd name="connsiteX6" fmla="*/ 29525 w 933877"/>
              <a:gd name="connsiteY6" fmla="*/ 633046 h 954594"/>
              <a:gd name="connsiteX7" fmla="*/ 49622 w 933877"/>
              <a:gd name="connsiteY7" fmla="*/ 683288 h 954594"/>
              <a:gd name="connsiteX8" fmla="*/ 150105 w 933877"/>
              <a:gd name="connsiteY8" fmla="*/ 773723 h 954594"/>
              <a:gd name="connsiteX9" fmla="*/ 180250 w 933877"/>
              <a:gd name="connsiteY9" fmla="*/ 803868 h 954594"/>
              <a:gd name="connsiteX10" fmla="*/ 260637 w 933877"/>
              <a:gd name="connsiteY10" fmla="*/ 844062 h 954594"/>
              <a:gd name="connsiteX11" fmla="*/ 300831 w 933877"/>
              <a:gd name="connsiteY11" fmla="*/ 874207 h 954594"/>
              <a:gd name="connsiteX12" fmla="*/ 411362 w 933877"/>
              <a:gd name="connsiteY12" fmla="*/ 914400 h 954594"/>
              <a:gd name="connsiteX13" fmla="*/ 451556 w 933877"/>
              <a:gd name="connsiteY13" fmla="*/ 934497 h 954594"/>
              <a:gd name="connsiteX14" fmla="*/ 572136 w 933877"/>
              <a:gd name="connsiteY14" fmla="*/ 954594 h 954594"/>
              <a:gd name="connsiteX15" fmla="*/ 813296 w 933877"/>
              <a:gd name="connsiteY15" fmla="*/ 924449 h 954594"/>
              <a:gd name="connsiteX16" fmla="*/ 873587 w 933877"/>
              <a:gd name="connsiteY16" fmla="*/ 884255 h 954594"/>
              <a:gd name="connsiteX17" fmla="*/ 903732 w 933877"/>
              <a:gd name="connsiteY17" fmla="*/ 834013 h 954594"/>
              <a:gd name="connsiteX18" fmla="*/ 913780 w 933877"/>
              <a:gd name="connsiteY18" fmla="*/ 783772 h 954594"/>
              <a:gd name="connsiteX19" fmla="*/ 923828 w 933877"/>
              <a:gd name="connsiteY19" fmla="*/ 753627 h 954594"/>
              <a:gd name="connsiteX20" fmla="*/ 933877 w 933877"/>
              <a:gd name="connsiteY20" fmla="*/ 713433 h 954594"/>
              <a:gd name="connsiteX21" fmla="*/ 913780 w 933877"/>
              <a:gd name="connsiteY21" fmla="*/ 522515 h 954594"/>
              <a:gd name="connsiteX22" fmla="*/ 883635 w 933877"/>
              <a:gd name="connsiteY22" fmla="*/ 472273 h 954594"/>
              <a:gd name="connsiteX23" fmla="*/ 823345 w 933877"/>
              <a:gd name="connsiteY23" fmla="*/ 391886 h 954594"/>
              <a:gd name="connsiteX24" fmla="*/ 793200 w 933877"/>
              <a:gd name="connsiteY24" fmla="*/ 361741 h 954594"/>
              <a:gd name="connsiteX25" fmla="*/ 732910 w 933877"/>
              <a:gd name="connsiteY25" fmla="*/ 321548 h 954594"/>
              <a:gd name="connsiteX26" fmla="*/ 702765 w 933877"/>
              <a:gd name="connsiteY26" fmla="*/ 291402 h 954594"/>
              <a:gd name="connsiteX27" fmla="*/ 642475 w 933877"/>
              <a:gd name="connsiteY27" fmla="*/ 261257 h 954594"/>
              <a:gd name="connsiteX28" fmla="*/ 582184 w 933877"/>
              <a:gd name="connsiteY28" fmla="*/ 221064 h 954594"/>
              <a:gd name="connsiteX29" fmla="*/ 521894 w 933877"/>
              <a:gd name="connsiteY29" fmla="*/ 200967 h 954594"/>
              <a:gd name="connsiteX30" fmla="*/ 421411 w 933877"/>
              <a:gd name="connsiteY30" fmla="*/ 150726 h 954594"/>
              <a:gd name="connsiteX31" fmla="*/ 381217 w 933877"/>
              <a:gd name="connsiteY31" fmla="*/ 130629 h 954594"/>
              <a:gd name="connsiteX32" fmla="*/ 330976 w 933877"/>
              <a:gd name="connsiteY32" fmla="*/ 110532 h 954594"/>
              <a:gd name="connsiteX33" fmla="*/ 220444 w 933877"/>
              <a:gd name="connsiteY33" fmla="*/ 40194 h 954594"/>
              <a:gd name="connsiteX34" fmla="*/ 160154 w 933877"/>
              <a:gd name="connsiteY34" fmla="*/ 0 h 954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933877" h="954594">
                <a:moveTo>
                  <a:pt x="501798" y="50242"/>
                </a:moveTo>
                <a:cubicBezTo>
                  <a:pt x="405145" y="30912"/>
                  <a:pt x="435591" y="31613"/>
                  <a:pt x="280734" y="60290"/>
                </a:cubicBezTo>
                <a:cubicBezTo>
                  <a:pt x="223741" y="70844"/>
                  <a:pt x="169756" y="91532"/>
                  <a:pt x="119960" y="120580"/>
                </a:cubicBezTo>
                <a:cubicBezTo>
                  <a:pt x="99097" y="132750"/>
                  <a:pt x="77722" y="144727"/>
                  <a:pt x="59670" y="160774"/>
                </a:cubicBezTo>
                <a:cubicBezTo>
                  <a:pt x="47153" y="171900"/>
                  <a:pt x="39573" y="187569"/>
                  <a:pt x="29525" y="200967"/>
                </a:cubicBezTo>
                <a:cubicBezTo>
                  <a:pt x="26176" y="211015"/>
                  <a:pt x="22387" y="220928"/>
                  <a:pt x="19477" y="231112"/>
                </a:cubicBezTo>
                <a:cubicBezTo>
                  <a:pt x="-19949" y="369101"/>
                  <a:pt x="9408" y="426853"/>
                  <a:pt x="29525" y="633046"/>
                </a:cubicBezTo>
                <a:cubicBezTo>
                  <a:pt x="31276" y="650998"/>
                  <a:pt x="39938" y="668071"/>
                  <a:pt x="49622" y="683288"/>
                </a:cubicBezTo>
                <a:cubicBezTo>
                  <a:pt x="101771" y="765236"/>
                  <a:pt x="85343" y="725151"/>
                  <a:pt x="150105" y="773723"/>
                </a:cubicBezTo>
                <a:cubicBezTo>
                  <a:pt x="161473" y="782249"/>
                  <a:pt x="169333" y="794771"/>
                  <a:pt x="180250" y="803868"/>
                </a:cubicBezTo>
                <a:cubicBezTo>
                  <a:pt x="221353" y="838121"/>
                  <a:pt x="205231" y="813281"/>
                  <a:pt x="260637" y="844062"/>
                </a:cubicBezTo>
                <a:cubicBezTo>
                  <a:pt x="275277" y="852195"/>
                  <a:pt x="286191" y="866074"/>
                  <a:pt x="300831" y="874207"/>
                </a:cubicBezTo>
                <a:cubicBezTo>
                  <a:pt x="329084" y="889903"/>
                  <a:pt x="382883" y="903009"/>
                  <a:pt x="411362" y="914400"/>
                </a:cubicBezTo>
                <a:cubicBezTo>
                  <a:pt x="425270" y="919963"/>
                  <a:pt x="437345" y="929760"/>
                  <a:pt x="451556" y="934497"/>
                </a:cubicBezTo>
                <a:cubicBezTo>
                  <a:pt x="473590" y="941842"/>
                  <a:pt x="556213" y="952319"/>
                  <a:pt x="572136" y="954594"/>
                </a:cubicBezTo>
                <a:cubicBezTo>
                  <a:pt x="666968" y="949603"/>
                  <a:pt x="736179" y="966513"/>
                  <a:pt x="813296" y="924449"/>
                </a:cubicBezTo>
                <a:cubicBezTo>
                  <a:pt x="834500" y="912883"/>
                  <a:pt x="853490" y="897653"/>
                  <a:pt x="873587" y="884255"/>
                </a:cubicBezTo>
                <a:cubicBezTo>
                  <a:pt x="883635" y="867508"/>
                  <a:pt x="896479" y="852147"/>
                  <a:pt x="903732" y="834013"/>
                </a:cubicBezTo>
                <a:cubicBezTo>
                  <a:pt x="910075" y="818156"/>
                  <a:pt x="909638" y="800341"/>
                  <a:pt x="913780" y="783772"/>
                </a:cubicBezTo>
                <a:cubicBezTo>
                  <a:pt x="916349" y="773496"/>
                  <a:pt x="920918" y="763811"/>
                  <a:pt x="923828" y="753627"/>
                </a:cubicBezTo>
                <a:cubicBezTo>
                  <a:pt x="927622" y="740348"/>
                  <a:pt x="930527" y="726831"/>
                  <a:pt x="933877" y="713433"/>
                </a:cubicBezTo>
                <a:cubicBezTo>
                  <a:pt x="927178" y="649794"/>
                  <a:pt x="926831" y="585161"/>
                  <a:pt x="913780" y="522515"/>
                </a:cubicBezTo>
                <a:cubicBezTo>
                  <a:pt x="909797" y="503395"/>
                  <a:pt x="893986" y="488835"/>
                  <a:pt x="883635" y="472273"/>
                </a:cubicBezTo>
                <a:cubicBezTo>
                  <a:pt x="864942" y="442365"/>
                  <a:pt x="847461" y="419447"/>
                  <a:pt x="823345" y="391886"/>
                </a:cubicBezTo>
                <a:cubicBezTo>
                  <a:pt x="813987" y="381191"/>
                  <a:pt x="804417" y="370465"/>
                  <a:pt x="793200" y="361741"/>
                </a:cubicBezTo>
                <a:cubicBezTo>
                  <a:pt x="774135" y="346912"/>
                  <a:pt x="751975" y="336377"/>
                  <a:pt x="732910" y="321548"/>
                </a:cubicBezTo>
                <a:cubicBezTo>
                  <a:pt x="721693" y="312823"/>
                  <a:pt x="714589" y="299285"/>
                  <a:pt x="702765" y="291402"/>
                </a:cubicBezTo>
                <a:cubicBezTo>
                  <a:pt x="684070" y="278938"/>
                  <a:pt x="661883" y="272578"/>
                  <a:pt x="642475" y="261257"/>
                </a:cubicBezTo>
                <a:cubicBezTo>
                  <a:pt x="621612" y="249087"/>
                  <a:pt x="603787" y="231866"/>
                  <a:pt x="582184" y="221064"/>
                </a:cubicBezTo>
                <a:cubicBezTo>
                  <a:pt x="563237" y="211590"/>
                  <a:pt x="541302" y="209458"/>
                  <a:pt x="521894" y="200967"/>
                </a:cubicBezTo>
                <a:cubicBezTo>
                  <a:pt x="487586" y="185957"/>
                  <a:pt x="454905" y="167473"/>
                  <a:pt x="421411" y="150726"/>
                </a:cubicBezTo>
                <a:cubicBezTo>
                  <a:pt x="408013" y="144027"/>
                  <a:pt x="395125" y="136192"/>
                  <a:pt x="381217" y="130629"/>
                </a:cubicBezTo>
                <a:cubicBezTo>
                  <a:pt x="364470" y="123930"/>
                  <a:pt x="346697" y="119375"/>
                  <a:pt x="330976" y="110532"/>
                </a:cubicBezTo>
                <a:cubicBezTo>
                  <a:pt x="292913" y="89122"/>
                  <a:pt x="251324" y="71074"/>
                  <a:pt x="220444" y="40194"/>
                </a:cubicBezTo>
                <a:cubicBezTo>
                  <a:pt x="182809" y="2559"/>
                  <a:pt x="203780" y="14543"/>
                  <a:pt x="160154" y="0"/>
                </a:cubicBezTo>
              </a:path>
            </a:pathLst>
          </a:cu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59155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1A7401-B1CA-F506-BEFC-310BABE9C0B9}"/>
              </a:ext>
            </a:extLst>
          </p:cNvPr>
          <p:cNvSpPr>
            <a:spLocks noGrp="1"/>
          </p:cNvSpPr>
          <p:nvPr>
            <p:ph type="title"/>
          </p:nvPr>
        </p:nvSpPr>
        <p:spPr/>
        <p:txBody>
          <a:bodyPr>
            <a:noAutofit/>
          </a:bodyPr>
          <a:lstStyle/>
          <a:p>
            <a:r>
              <a:rPr lang="en-GB" dirty="0">
                <a:latin typeface="+mj-lt"/>
              </a:rPr>
              <a:t>Why is the Must Farm Bronze Age Village such a remarkable and significant archaeological site?</a:t>
            </a:r>
          </a:p>
        </p:txBody>
      </p:sp>
      <p:sp>
        <p:nvSpPr>
          <p:cNvPr id="3" name="Text Placeholder 2">
            <a:extLst>
              <a:ext uri="{FF2B5EF4-FFF2-40B4-BE49-F238E27FC236}">
                <a16:creationId xmlns:a16="http://schemas.microsoft.com/office/drawing/2014/main" id="{24754F89-21DA-9387-7B51-0CE9ABA37B6E}"/>
              </a:ext>
            </a:extLst>
          </p:cNvPr>
          <p:cNvSpPr>
            <a:spLocks noGrp="1"/>
          </p:cNvSpPr>
          <p:nvPr>
            <p:ph type="body" sz="quarter" idx="10"/>
          </p:nvPr>
        </p:nvSpPr>
        <p:spPr/>
        <p:txBody>
          <a:bodyPr/>
          <a:lstStyle/>
          <a:p>
            <a:r>
              <a:rPr lang="en-GB" dirty="0"/>
              <a:t>Key Stage 2 History</a:t>
            </a:r>
          </a:p>
        </p:txBody>
      </p:sp>
      <p:sp>
        <p:nvSpPr>
          <p:cNvPr id="4" name="Content Placeholder 3">
            <a:extLst>
              <a:ext uri="{FF2B5EF4-FFF2-40B4-BE49-F238E27FC236}">
                <a16:creationId xmlns:a16="http://schemas.microsoft.com/office/drawing/2014/main" id="{10911A19-AB01-A6EB-87C6-CA2572526356}"/>
              </a:ext>
            </a:extLst>
          </p:cNvPr>
          <p:cNvSpPr>
            <a:spLocks noGrp="1"/>
          </p:cNvSpPr>
          <p:nvPr>
            <p:ph idx="1"/>
          </p:nvPr>
        </p:nvSpPr>
        <p:spPr/>
        <p:txBody>
          <a:bodyPr/>
          <a:lstStyle/>
          <a:p>
            <a:pPr marL="342900" indent="-342900">
              <a:buFont typeface="Arial" panose="020B0604020202020204" pitchFamily="34" charset="0"/>
              <a:buChar char="•"/>
            </a:pPr>
            <a:r>
              <a:rPr lang="en-GB" dirty="0"/>
              <a:t>Pupils will weigh evidence and draw conclusions</a:t>
            </a:r>
          </a:p>
          <a:p>
            <a:pPr marL="342900" indent="-342900">
              <a:buFont typeface="Arial" panose="020B0604020202020204" pitchFamily="34" charset="0"/>
              <a:buChar char="•"/>
            </a:pPr>
            <a:r>
              <a:rPr lang="en-GB" dirty="0"/>
              <a:t>Pupils will develop their understanding of the methods of historical enquiry, including how evidence is used rigorously to make historical claims.</a:t>
            </a:r>
          </a:p>
          <a:p>
            <a:pPr marL="342900" indent="-342900">
              <a:buFont typeface="Arial" panose="020B0604020202020204" pitchFamily="34" charset="0"/>
              <a:buChar char="•"/>
            </a:pPr>
            <a:r>
              <a:rPr lang="en-GB" dirty="0"/>
              <a:t>Pupils should understand how our knowledge of the past is constructed from a range of sources.</a:t>
            </a:r>
          </a:p>
          <a:p>
            <a:pPr marL="342900" indent="-342900">
              <a:buFont typeface="Arial" panose="020B0604020202020204" pitchFamily="34" charset="0"/>
              <a:buChar char="•"/>
            </a:pPr>
            <a:r>
              <a:rPr lang="en-GB" dirty="0"/>
              <a:t>KS2 Unit: Changes in Britain from the Stone Age to the Iron Age: Bronze Age religion, technology and travel</a:t>
            </a:r>
          </a:p>
        </p:txBody>
      </p:sp>
    </p:spTree>
    <p:extLst>
      <p:ext uri="{BB962C8B-B14F-4D97-AF65-F5344CB8AC3E}">
        <p14:creationId xmlns:p14="http://schemas.microsoft.com/office/powerpoint/2010/main" val="28412898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B600A6-F109-609A-0A32-BE9FC4CAAC16}"/>
            </a:ext>
          </a:extLst>
        </p:cNvPr>
        <p:cNvGrpSpPr/>
        <p:nvPr/>
      </p:nvGrpSpPr>
      <p:grpSpPr>
        <a:xfrm>
          <a:off x="0" y="0"/>
          <a:ext cx="0" cy="0"/>
          <a:chOff x="0" y="0"/>
          <a:chExt cx="0" cy="0"/>
        </a:xfrm>
      </p:grpSpPr>
      <p:sp>
        <p:nvSpPr>
          <p:cNvPr id="10" name="Picture 5">
            <a:extLst>
              <a:ext uri="{FF2B5EF4-FFF2-40B4-BE49-F238E27FC236}">
                <a16:creationId xmlns:a16="http://schemas.microsoft.com/office/drawing/2014/main" id="{B906B501-904C-42B7-4DCB-6B3898926E0B}"/>
              </a:ext>
              <a:ext uri="{C183D7F6-B498-43B3-948B-1728B52AA6E4}">
                <adec:decorative xmlns:adec="http://schemas.microsoft.com/office/drawing/2017/decorative" val="1"/>
              </a:ext>
            </a:extLst>
          </p:cNvPr>
          <p:cNvSpPr/>
          <p:nvPr/>
        </p:nvSpPr>
        <p:spPr>
          <a:xfrm>
            <a:off x="5747657" y="1075414"/>
            <a:ext cx="5501858" cy="5476352"/>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ADD0F0"/>
          </a:solidFill>
          <a:ln w="1544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61D948CC-3F0E-0769-BA30-B939D5E2931D}"/>
              </a:ext>
            </a:extLst>
          </p:cNvPr>
          <p:cNvSpPr>
            <a:spLocks noGrp="1"/>
          </p:cNvSpPr>
          <p:nvPr>
            <p:ph type="title"/>
          </p:nvPr>
        </p:nvSpPr>
        <p:spPr/>
        <p:txBody>
          <a:bodyPr>
            <a:normAutofit fontScale="90000"/>
          </a:bodyPr>
          <a:lstStyle/>
          <a:p>
            <a:r>
              <a:rPr lang="en-GB" dirty="0"/>
              <a:t>Focus on Must Farm: What would usually rot?</a:t>
            </a:r>
            <a:br>
              <a:rPr lang="en-GB" dirty="0"/>
            </a:br>
            <a:r>
              <a:rPr lang="en-GB" dirty="0"/>
              <a:t>How did you do?</a:t>
            </a:r>
          </a:p>
        </p:txBody>
      </p:sp>
      <p:sp>
        <p:nvSpPr>
          <p:cNvPr id="7" name="Content Placeholder 6">
            <a:extLst>
              <a:ext uri="{FF2B5EF4-FFF2-40B4-BE49-F238E27FC236}">
                <a16:creationId xmlns:a16="http://schemas.microsoft.com/office/drawing/2014/main" id="{F46E112C-528A-9B57-72E0-5DD7D22B6E61}"/>
              </a:ext>
            </a:extLst>
          </p:cNvPr>
          <p:cNvSpPr>
            <a:spLocks noGrp="1"/>
          </p:cNvSpPr>
          <p:nvPr>
            <p:ph idx="1"/>
          </p:nvPr>
        </p:nvSpPr>
        <p:spPr>
          <a:xfrm>
            <a:off x="396568" y="1390132"/>
            <a:ext cx="5022887" cy="5022630"/>
          </a:xfrm>
        </p:spPr>
        <p:txBody>
          <a:bodyPr/>
          <a:lstStyle/>
          <a:p>
            <a:r>
              <a:rPr lang="en-GB" dirty="0"/>
              <a:t>	ROT</a:t>
            </a:r>
          </a:p>
        </p:txBody>
      </p:sp>
      <p:sp>
        <p:nvSpPr>
          <p:cNvPr id="8" name="Content Placeholder 7">
            <a:extLst>
              <a:ext uri="{FF2B5EF4-FFF2-40B4-BE49-F238E27FC236}">
                <a16:creationId xmlns:a16="http://schemas.microsoft.com/office/drawing/2014/main" id="{A6F88797-CB1B-7403-C090-101E7C4DC2F9}"/>
              </a:ext>
            </a:extLst>
          </p:cNvPr>
          <p:cNvSpPr>
            <a:spLocks noGrp="1"/>
          </p:cNvSpPr>
          <p:nvPr>
            <p:ph idx="10"/>
          </p:nvPr>
        </p:nvSpPr>
        <p:spPr>
          <a:xfrm>
            <a:off x="6096000" y="1390132"/>
            <a:ext cx="5022887" cy="5022630"/>
          </a:xfrm>
        </p:spPr>
        <p:txBody>
          <a:bodyPr/>
          <a:lstStyle/>
          <a:p>
            <a:r>
              <a:rPr lang="en-GB" dirty="0"/>
              <a:t>	NOT</a:t>
            </a:r>
          </a:p>
        </p:txBody>
      </p:sp>
      <p:pic>
        <p:nvPicPr>
          <p:cNvPr id="4" name="Picture 3" descr="the earlest wooden wheel found in Britain">
            <a:extLst>
              <a:ext uri="{FF2B5EF4-FFF2-40B4-BE49-F238E27FC236}">
                <a16:creationId xmlns:a16="http://schemas.microsoft.com/office/drawing/2014/main" id="{3018E643-D6EC-1A8D-EEEC-8902F9C4C41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11837" y="1821641"/>
            <a:ext cx="2267388" cy="1510519"/>
          </a:xfrm>
          <a:prstGeom prst="rect">
            <a:avLst/>
          </a:prstGeom>
        </p:spPr>
      </p:pic>
      <p:pic>
        <p:nvPicPr>
          <p:cNvPr id="6" name="Picture 5" descr="A close-up of a clay pot">
            <a:extLst>
              <a:ext uri="{FF2B5EF4-FFF2-40B4-BE49-F238E27FC236}">
                <a16:creationId xmlns:a16="http://schemas.microsoft.com/office/drawing/2014/main" id="{F1D9E037-DB61-1E3C-41B1-D74D4B4F4F1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101382" y="1821641"/>
            <a:ext cx="2304748" cy="1559370"/>
          </a:xfrm>
          <a:prstGeom prst="rect">
            <a:avLst/>
          </a:prstGeom>
        </p:spPr>
      </p:pic>
      <p:pic>
        <p:nvPicPr>
          <p:cNvPr id="11" name="Picture 10" descr="A bronze sickle">
            <a:extLst>
              <a:ext uri="{FF2B5EF4-FFF2-40B4-BE49-F238E27FC236}">
                <a16:creationId xmlns:a16="http://schemas.microsoft.com/office/drawing/2014/main" id="{92B96698-AD82-E842-BF29-55BAEEEADD0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474926" y="1390132"/>
            <a:ext cx="2609398" cy="1738465"/>
          </a:xfrm>
          <a:prstGeom prst="rect">
            <a:avLst/>
          </a:prstGeom>
        </p:spPr>
      </p:pic>
      <p:pic>
        <p:nvPicPr>
          <p:cNvPr id="15" name="Picture 14" descr="remains of a wooden bucket">
            <a:extLst>
              <a:ext uri="{FF2B5EF4-FFF2-40B4-BE49-F238E27FC236}">
                <a16:creationId xmlns:a16="http://schemas.microsoft.com/office/drawing/2014/main" id="{86B86DC7-A258-E161-224D-E7A5BBBBE9F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990990" y="1307576"/>
            <a:ext cx="2571789" cy="1737235"/>
          </a:xfrm>
          <a:prstGeom prst="rect">
            <a:avLst/>
          </a:prstGeom>
        </p:spPr>
      </p:pic>
      <p:pic>
        <p:nvPicPr>
          <p:cNvPr id="19" name="Picture 18" descr="Bones in the mud">
            <a:extLst>
              <a:ext uri="{FF2B5EF4-FFF2-40B4-BE49-F238E27FC236}">
                <a16:creationId xmlns:a16="http://schemas.microsoft.com/office/drawing/2014/main" id="{C4D2BCEC-C685-7F75-8709-7637B20C2863}"/>
              </a:ext>
            </a:extLst>
          </p:cNvPr>
          <p:cNvPicPr>
            <a:picLocks noChangeAspect="1"/>
          </p:cNvPicPr>
          <p:nvPr/>
        </p:nvPicPr>
        <p:blipFill>
          <a:blip r:embed="rId7"/>
          <a:stretch>
            <a:fillRect/>
          </a:stretch>
        </p:blipFill>
        <p:spPr>
          <a:xfrm>
            <a:off x="6096000" y="3432944"/>
            <a:ext cx="2279328" cy="1414177"/>
          </a:xfrm>
          <a:prstGeom prst="rect">
            <a:avLst/>
          </a:prstGeom>
        </p:spPr>
      </p:pic>
      <p:pic>
        <p:nvPicPr>
          <p:cNvPr id="23" name="Picture 22" descr="A close-up of a metal object">
            <a:extLst>
              <a:ext uri="{FF2B5EF4-FFF2-40B4-BE49-F238E27FC236}">
                <a16:creationId xmlns:a16="http://schemas.microsoft.com/office/drawing/2014/main" id="{034A0322-00F6-9FC7-058F-BB2191CEB91C}"/>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474926" y="3211152"/>
            <a:ext cx="2643961" cy="1632025"/>
          </a:xfrm>
          <a:prstGeom prst="rect">
            <a:avLst/>
          </a:prstGeom>
        </p:spPr>
      </p:pic>
      <p:pic>
        <p:nvPicPr>
          <p:cNvPr id="27" name="Picture 26" descr="A pile of wooden roof supports on the ground">
            <a:extLst>
              <a:ext uri="{FF2B5EF4-FFF2-40B4-BE49-F238E27FC236}">
                <a16:creationId xmlns:a16="http://schemas.microsoft.com/office/drawing/2014/main" id="{0DEC83F5-9145-2FFA-73F6-38266F5A378C}"/>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592338" y="3435006"/>
            <a:ext cx="2329060" cy="1552706"/>
          </a:xfrm>
          <a:prstGeom prst="rect">
            <a:avLst/>
          </a:prstGeom>
        </p:spPr>
      </p:pic>
      <p:pic>
        <p:nvPicPr>
          <p:cNvPr id="29" name="Picture 28" descr="fibres from treebark">
            <a:extLst>
              <a:ext uri="{FF2B5EF4-FFF2-40B4-BE49-F238E27FC236}">
                <a16:creationId xmlns:a16="http://schemas.microsoft.com/office/drawing/2014/main" id="{06702F5E-A5AD-FF00-CD18-21F06BFBD5F9}"/>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3012297" y="3128597"/>
            <a:ext cx="2550482" cy="1893685"/>
          </a:xfrm>
          <a:prstGeom prst="rect">
            <a:avLst/>
          </a:prstGeom>
        </p:spPr>
      </p:pic>
      <p:pic>
        <p:nvPicPr>
          <p:cNvPr id="31" name="Picture 30" descr="A close-up of a ball of dthread">
            <a:extLst>
              <a:ext uri="{FF2B5EF4-FFF2-40B4-BE49-F238E27FC236}">
                <a16:creationId xmlns:a16="http://schemas.microsoft.com/office/drawing/2014/main" id="{6C6D2D90-616B-DFFD-230F-D69DFD6B0881}"/>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925300" y="5083958"/>
            <a:ext cx="2131380" cy="1441235"/>
          </a:xfrm>
          <a:prstGeom prst="rect">
            <a:avLst/>
          </a:prstGeom>
        </p:spPr>
      </p:pic>
      <p:pic>
        <p:nvPicPr>
          <p:cNvPr id="33" name="Picture 32" descr="beads from a necklace in the mud">
            <a:extLst>
              <a:ext uri="{FF2B5EF4-FFF2-40B4-BE49-F238E27FC236}">
                <a16:creationId xmlns:a16="http://schemas.microsoft.com/office/drawing/2014/main" id="{FB16BAA7-59D7-36E1-CE1F-3E0F82F3FF5B}"/>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7380180" y="4895110"/>
            <a:ext cx="2189491" cy="1458235"/>
          </a:xfrm>
          <a:prstGeom prst="rect">
            <a:avLst/>
          </a:prstGeom>
        </p:spPr>
      </p:pic>
    </p:spTree>
    <p:extLst>
      <p:ext uri="{BB962C8B-B14F-4D97-AF65-F5344CB8AC3E}">
        <p14:creationId xmlns:p14="http://schemas.microsoft.com/office/powerpoint/2010/main" val="361340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1+#ppt_w/2"/>
                                          </p:val>
                                        </p:tav>
                                        <p:tav tm="100000">
                                          <p:val>
                                            <p:strVal val="#ppt_x"/>
                                          </p:val>
                                        </p:tav>
                                      </p:tavLst>
                                    </p:anim>
                                    <p:anim calcmode="lin" valueType="num">
                                      <p:cBhvr additive="base">
                                        <p:cTn id="14"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1+#ppt_w/2"/>
                                          </p:val>
                                        </p:tav>
                                        <p:tav tm="100000">
                                          <p:val>
                                            <p:strVal val="#ppt_x"/>
                                          </p:val>
                                        </p:tav>
                                      </p:tavLst>
                                    </p:anim>
                                    <p:anim calcmode="lin" valueType="num">
                                      <p:cBhvr additive="base">
                                        <p:cTn id="20"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0-#ppt_w/2"/>
                                          </p:val>
                                        </p:tav>
                                        <p:tav tm="100000">
                                          <p:val>
                                            <p:strVal val="#ppt_x"/>
                                          </p:val>
                                        </p:tav>
                                      </p:tavLst>
                                    </p:anim>
                                    <p:anim calcmode="lin" valueType="num">
                                      <p:cBhvr additive="base">
                                        <p:cTn id="26"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additive="base">
                                        <p:cTn id="31" dur="500" fill="hold"/>
                                        <p:tgtEl>
                                          <p:spTgt spid="19"/>
                                        </p:tgtEl>
                                        <p:attrNameLst>
                                          <p:attrName>ppt_x</p:attrName>
                                        </p:attrNameLst>
                                      </p:cBhvr>
                                      <p:tavLst>
                                        <p:tav tm="0">
                                          <p:val>
                                            <p:strVal val="1+#ppt_w/2"/>
                                          </p:val>
                                        </p:tav>
                                        <p:tav tm="100000">
                                          <p:val>
                                            <p:strVal val="#ppt_x"/>
                                          </p:val>
                                        </p:tav>
                                      </p:tavLst>
                                    </p:anim>
                                    <p:anim calcmode="lin" valueType="num">
                                      <p:cBhvr additive="base">
                                        <p:cTn id="32"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nodeType="clickEffect">
                                  <p:stCondLst>
                                    <p:cond delay="0"/>
                                  </p:stCondLst>
                                  <p:childTnLst>
                                    <p:set>
                                      <p:cBhvr>
                                        <p:cTn id="36" dur="1" fill="hold">
                                          <p:stCondLst>
                                            <p:cond delay="0"/>
                                          </p:stCondLst>
                                        </p:cTn>
                                        <p:tgtEl>
                                          <p:spTgt spid="23"/>
                                        </p:tgtEl>
                                        <p:attrNameLst>
                                          <p:attrName>style.visibility</p:attrName>
                                        </p:attrNameLst>
                                      </p:cBhvr>
                                      <p:to>
                                        <p:strVal val="visible"/>
                                      </p:to>
                                    </p:set>
                                    <p:anim calcmode="lin" valueType="num">
                                      <p:cBhvr additive="base">
                                        <p:cTn id="37" dur="500" fill="hold"/>
                                        <p:tgtEl>
                                          <p:spTgt spid="23"/>
                                        </p:tgtEl>
                                        <p:attrNameLst>
                                          <p:attrName>ppt_x</p:attrName>
                                        </p:attrNameLst>
                                      </p:cBhvr>
                                      <p:tavLst>
                                        <p:tav tm="0">
                                          <p:val>
                                            <p:strVal val="1+#ppt_w/2"/>
                                          </p:val>
                                        </p:tav>
                                        <p:tav tm="100000">
                                          <p:val>
                                            <p:strVal val="#ppt_x"/>
                                          </p:val>
                                        </p:tav>
                                      </p:tavLst>
                                    </p:anim>
                                    <p:anim calcmode="lin" valueType="num">
                                      <p:cBhvr additive="base">
                                        <p:cTn id="38"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7"/>
                                        </p:tgtEl>
                                        <p:attrNameLst>
                                          <p:attrName>style.visibility</p:attrName>
                                        </p:attrNameLst>
                                      </p:cBhvr>
                                      <p:to>
                                        <p:strVal val="visible"/>
                                      </p:to>
                                    </p:set>
                                    <p:anim calcmode="lin" valueType="num">
                                      <p:cBhvr additive="base">
                                        <p:cTn id="43" dur="500" fill="hold"/>
                                        <p:tgtEl>
                                          <p:spTgt spid="27"/>
                                        </p:tgtEl>
                                        <p:attrNameLst>
                                          <p:attrName>ppt_x</p:attrName>
                                        </p:attrNameLst>
                                      </p:cBhvr>
                                      <p:tavLst>
                                        <p:tav tm="0">
                                          <p:val>
                                            <p:strVal val="#ppt_x"/>
                                          </p:val>
                                        </p:tav>
                                        <p:tav tm="100000">
                                          <p:val>
                                            <p:strVal val="#ppt_x"/>
                                          </p:val>
                                        </p:tav>
                                      </p:tavLst>
                                    </p:anim>
                                    <p:anim calcmode="lin" valueType="num">
                                      <p:cBhvr additive="base">
                                        <p:cTn id="44"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9"/>
                                        </p:tgtEl>
                                        <p:attrNameLst>
                                          <p:attrName>style.visibility</p:attrName>
                                        </p:attrNameLst>
                                      </p:cBhvr>
                                      <p:to>
                                        <p:strVal val="visible"/>
                                      </p:to>
                                    </p:set>
                                    <p:anim calcmode="lin" valueType="num">
                                      <p:cBhvr additive="base">
                                        <p:cTn id="49" dur="500" fill="hold"/>
                                        <p:tgtEl>
                                          <p:spTgt spid="29"/>
                                        </p:tgtEl>
                                        <p:attrNameLst>
                                          <p:attrName>ppt_x</p:attrName>
                                        </p:attrNameLst>
                                      </p:cBhvr>
                                      <p:tavLst>
                                        <p:tav tm="0">
                                          <p:val>
                                            <p:strVal val="#ppt_x"/>
                                          </p:val>
                                        </p:tav>
                                        <p:tav tm="100000">
                                          <p:val>
                                            <p:strVal val="#ppt_x"/>
                                          </p:val>
                                        </p:tav>
                                      </p:tavLst>
                                    </p:anim>
                                    <p:anim calcmode="lin" valueType="num">
                                      <p:cBhvr additive="base">
                                        <p:cTn id="50"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1"/>
                                        </p:tgtEl>
                                        <p:attrNameLst>
                                          <p:attrName>style.visibility</p:attrName>
                                        </p:attrNameLst>
                                      </p:cBhvr>
                                      <p:to>
                                        <p:strVal val="visible"/>
                                      </p:to>
                                    </p:set>
                                    <p:anim calcmode="lin" valueType="num">
                                      <p:cBhvr additive="base">
                                        <p:cTn id="55" dur="500" fill="hold"/>
                                        <p:tgtEl>
                                          <p:spTgt spid="31"/>
                                        </p:tgtEl>
                                        <p:attrNameLst>
                                          <p:attrName>ppt_x</p:attrName>
                                        </p:attrNameLst>
                                      </p:cBhvr>
                                      <p:tavLst>
                                        <p:tav tm="0">
                                          <p:val>
                                            <p:strVal val="#ppt_x"/>
                                          </p:val>
                                        </p:tav>
                                        <p:tav tm="100000">
                                          <p:val>
                                            <p:strVal val="#ppt_x"/>
                                          </p:val>
                                        </p:tav>
                                      </p:tavLst>
                                    </p:anim>
                                    <p:anim calcmode="lin" valueType="num">
                                      <p:cBhvr additive="base">
                                        <p:cTn id="56"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3"/>
                                        </p:tgtEl>
                                        <p:attrNameLst>
                                          <p:attrName>style.visibility</p:attrName>
                                        </p:attrNameLst>
                                      </p:cBhvr>
                                      <p:to>
                                        <p:strVal val="visible"/>
                                      </p:to>
                                    </p:set>
                                    <p:anim calcmode="lin" valueType="num">
                                      <p:cBhvr additive="base">
                                        <p:cTn id="61" dur="500" fill="hold"/>
                                        <p:tgtEl>
                                          <p:spTgt spid="33"/>
                                        </p:tgtEl>
                                        <p:attrNameLst>
                                          <p:attrName>ppt_x</p:attrName>
                                        </p:attrNameLst>
                                      </p:cBhvr>
                                      <p:tavLst>
                                        <p:tav tm="0">
                                          <p:val>
                                            <p:strVal val="#ppt_x"/>
                                          </p:val>
                                        </p:tav>
                                        <p:tav tm="100000">
                                          <p:val>
                                            <p:strVal val="#ppt_x"/>
                                          </p:val>
                                        </p:tav>
                                      </p:tavLst>
                                    </p:anim>
                                    <p:anim calcmode="lin" valueType="num">
                                      <p:cBhvr additive="base">
                                        <p:cTn id="62"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F026ED-9325-8DFE-0CC2-8575629F73CD}"/>
            </a:ext>
          </a:extLst>
        </p:cNvPr>
        <p:cNvGrpSpPr/>
        <p:nvPr/>
      </p:nvGrpSpPr>
      <p:grpSpPr>
        <a:xfrm>
          <a:off x="0" y="0"/>
          <a:ext cx="0" cy="0"/>
          <a:chOff x="0" y="0"/>
          <a:chExt cx="0" cy="0"/>
        </a:xfrm>
      </p:grpSpPr>
      <p:sp>
        <p:nvSpPr>
          <p:cNvPr id="10" name="Picture 5">
            <a:extLst>
              <a:ext uri="{FF2B5EF4-FFF2-40B4-BE49-F238E27FC236}">
                <a16:creationId xmlns:a16="http://schemas.microsoft.com/office/drawing/2014/main" id="{6C6A48A2-60DA-C14C-28BA-A10779E20804}"/>
              </a:ext>
              <a:ext uri="{C183D7F6-B498-43B3-948B-1728B52AA6E4}">
                <adec:decorative xmlns:adec="http://schemas.microsoft.com/office/drawing/2017/decorative" val="1"/>
              </a:ext>
            </a:extLst>
          </p:cNvPr>
          <p:cNvSpPr/>
          <p:nvPr/>
        </p:nvSpPr>
        <p:spPr>
          <a:xfrm>
            <a:off x="5747657" y="1075414"/>
            <a:ext cx="5501858" cy="5476352"/>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ADD0F0"/>
          </a:solidFill>
          <a:ln w="1544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2D521FAF-D0E7-B82D-7340-B002A2AC449F}"/>
              </a:ext>
              <a:ext uri="{C183D7F6-B498-43B3-948B-1728B52AA6E4}">
                <adec:decorative xmlns:adec="http://schemas.microsoft.com/office/drawing/2017/decorative" val="1"/>
              </a:ext>
            </a:extLst>
          </p:cNvPr>
          <p:cNvSpPr>
            <a:spLocks noGrp="1"/>
          </p:cNvSpPr>
          <p:nvPr>
            <p:ph type="title"/>
          </p:nvPr>
        </p:nvSpPr>
        <p:spPr/>
        <p:txBody>
          <a:bodyPr>
            <a:normAutofit fontScale="90000"/>
          </a:bodyPr>
          <a:lstStyle/>
          <a:p>
            <a:pPr algn="r"/>
            <a:r>
              <a:rPr lang="en-GB" dirty="0">
                <a:latin typeface="Source Sans Pro" pitchFamily="34" charset="0"/>
              </a:rPr>
              <a:t>How much less evidence would the archaeologists have had if  Must Farm had been a normal site?</a:t>
            </a:r>
          </a:p>
        </p:txBody>
      </p:sp>
      <p:sp>
        <p:nvSpPr>
          <p:cNvPr id="7" name="Content Placeholder 6">
            <a:extLst>
              <a:ext uri="{FF2B5EF4-FFF2-40B4-BE49-F238E27FC236}">
                <a16:creationId xmlns:a16="http://schemas.microsoft.com/office/drawing/2014/main" id="{E8C57A40-B9F8-730B-DA39-64B260238ED1}"/>
              </a:ext>
              <a:ext uri="{C183D7F6-B498-43B3-948B-1728B52AA6E4}">
                <adec:decorative xmlns:adec="http://schemas.microsoft.com/office/drawing/2017/decorative" val="1"/>
              </a:ext>
            </a:extLst>
          </p:cNvPr>
          <p:cNvSpPr>
            <a:spLocks noGrp="1"/>
          </p:cNvSpPr>
          <p:nvPr>
            <p:ph idx="1"/>
          </p:nvPr>
        </p:nvSpPr>
        <p:spPr/>
        <p:txBody>
          <a:bodyPr/>
          <a:lstStyle/>
          <a:p>
            <a:r>
              <a:rPr lang="en-GB" dirty="0"/>
              <a:t>	ROT</a:t>
            </a:r>
          </a:p>
        </p:txBody>
      </p:sp>
      <p:sp>
        <p:nvSpPr>
          <p:cNvPr id="8" name="Content Placeholder 7">
            <a:extLst>
              <a:ext uri="{FF2B5EF4-FFF2-40B4-BE49-F238E27FC236}">
                <a16:creationId xmlns:a16="http://schemas.microsoft.com/office/drawing/2014/main" id="{496034D7-8801-E4C8-5044-18BE82970297}"/>
              </a:ext>
              <a:ext uri="{C183D7F6-B498-43B3-948B-1728B52AA6E4}">
                <adec:decorative xmlns:adec="http://schemas.microsoft.com/office/drawing/2017/decorative" val="1"/>
              </a:ext>
            </a:extLst>
          </p:cNvPr>
          <p:cNvSpPr>
            <a:spLocks noGrp="1"/>
          </p:cNvSpPr>
          <p:nvPr>
            <p:ph idx="10"/>
          </p:nvPr>
        </p:nvSpPr>
        <p:spPr/>
        <p:txBody>
          <a:bodyPr/>
          <a:lstStyle/>
          <a:p>
            <a:r>
              <a:rPr lang="en-GB" dirty="0"/>
              <a:t>	NOT</a:t>
            </a:r>
          </a:p>
        </p:txBody>
      </p:sp>
      <p:grpSp>
        <p:nvGrpSpPr>
          <p:cNvPr id="18" name="Consider Char">
            <a:extLst>
              <a:ext uri="{FF2B5EF4-FFF2-40B4-BE49-F238E27FC236}">
                <a16:creationId xmlns:a16="http://schemas.microsoft.com/office/drawing/2014/main" id="{97F5F201-7178-59C3-3E1D-274EE665B09B}"/>
              </a:ext>
              <a:ext uri="{C183D7F6-B498-43B3-948B-1728B52AA6E4}">
                <adec:decorative xmlns:adec="http://schemas.microsoft.com/office/drawing/2017/decorative" val="1"/>
              </a:ext>
            </a:extLst>
          </p:cNvPr>
          <p:cNvGrpSpPr/>
          <p:nvPr/>
        </p:nvGrpSpPr>
        <p:grpSpPr>
          <a:xfrm>
            <a:off x="4893716" y="4929823"/>
            <a:ext cx="1554264" cy="1806162"/>
            <a:chOff x="8257250" y="394378"/>
            <a:chExt cx="2568902" cy="3308244"/>
          </a:xfrm>
        </p:grpSpPr>
        <p:sp>
          <p:nvSpPr>
            <p:cNvPr id="20" name="Washi">
              <a:extLst>
                <a:ext uri="{FF2B5EF4-FFF2-40B4-BE49-F238E27FC236}">
                  <a16:creationId xmlns:a16="http://schemas.microsoft.com/office/drawing/2014/main" id="{F2F810F5-2C1D-0A1D-41B7-A3671332CA25}"/>
                </a:ext>
                <a:ext uri="{C183D7F6-B498-43B3-948B-1728B52AA6E4}">
                  <adec:decorative xmlns:adec="http://schemas.microsoft.com/office/drawing/2017/decorative" val="1"/>
                </a:ext>
              </a:extLst>
            </p:cNvPr>
            <p:cNvSpPr txBox="1">
              <a:spLocks/>
            </p:cNvSpPr>
            <p:nvPr/>
          </p:nvSpPr>
          <p:spPr>
            <a:xfrm>
              <a:off x="8424752" y="394378"/>
              <a:ext cx="2233899"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21" name="Text Placeholder">
              <a:extLst>
                <a:ext uri="{FF2B5EF4-FFF2-40B4-BE49-F238E27FC236}">
                  <a16:creationId xmlns:a16="http://schemas.microsoft.com/office/drawing/2014/main" id="{774F1681-8FE2-280E-884B-1DED69D3AF26}"/>
                </a:ext>
              </a:extLst>
            </p:cNvPr>
            <p:cNvSpPr txBox="1">
              <a:spLocks/>
            </p:cNvSpPr>
            <p:nvPr/>
          </p:nvSpPr>
          <p:spPr>
            <a:xfrm rot="21383919">
              <a:off x="8257250" y="580805"/>
              <a:ext cx="2568902" cy="414338"/>
            </a:xfrm>
            <a:prstGeom prst="rect">
              <a:avLst/>
            </a:prstGeom>
            <a:noFill/>
          </p:spPr>
          <p:txBody>
            <a:bodyPr anchor="ctr" anchorCtr="0">
              <a:no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solidFill>
                    <a:srgbClr val="3F3F3F"/>
                  </a:solidFill>
                  <a:latin typeface="Helvetica" pitchFamily="2" charset="0"/>
                </a:rPr>
                <a:t>Consider</a:t>
              </a:r>
              <a:endParaRPr lang="en-GB" sz="1800" dirty="0">
                <a:solidFill>
                  <a:srgbClr val="3F3F3F"/>
                </a:solidFill>
                <a:effectLst/>
                <a:latin typeface="Helvetica" pitchFamily="2" charset="0"/>
              </a:endParaRPr>
            </a:p>
          </p:txBody>
        </p:sp>
        <p:pic>
          <p:nvPicPr>
            <p:cNvPr id="22" name="Consider-icon" descr="Consider character icon">
              <a:extLst>
                <a:ext uri="{FF2B5EF4-FFF2-40B4-BE49-F238E27FC236}">
                  <a16:creationId xmlns:a16="http://schemas.microsoft.com/office/drawing/2014/main" id="{98C1B6D5-5C2E-7AA3-E30A-D7F4278D141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273064" y="1091568"/>
              <a:ext cx="2466497" cy="2611054"/>
            </a:xfrm>
            <a:prstGeom prst="rect">
              <a:avLst/>
            </a:prstGeom>
          </p:spPr>
        </p:pic>
      </p:grpSp>
      <p:pic>
        <p:nvPicPr>
          <p:cNvPr id="31" name="Picture 30">
            <a:extLst>
              <a:ext uri="{FF2B5EF4-FFF2-40B4-BE49-F238E27FC236}">
                <a16:creationId xmlns:a16="http://schemas.microsoft.com/office/drawing/2014/main" id="{F6D05EDB-F553-8AD3-32D3-F655A62F6685}"/>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999654" y="2303288"/>
            <a:ext cx="1429711" cy="966768"/>
          </a:xfrm>
          <a:prstGeom prst="rect">
            <a:avLst/>
          </a:prstGeom>
        </p:spPr>
      </p:pic>
      <p:pic>
        <p:nvPicPr>
          <p:cNvPr id="4" name="Picture 3">
            <a:extLst>
              <a:ext uri="{FF2B5EF4-FFF2-40B4-BE49-F238E27FC236}">
                <a16:creationId xmlns:a16="http://schemas.microsoft.com/office/drawing/2014/main" id="{E61F4275-CDA1-C990-C6E5-C7D5D3F388E3}"/>
              </a:ext>
              <a:ext uri="{C183D7F6-B498-43B3-948B-1728B52AA6E4}">
                <adec:decorative xmlns:adec="http://schemas.microsoft.com/office/drawing/2017/decorative" val="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410250" y="1252024"/>
            <a:ext cx="1515625" cy="1009700"/>
          </a:xfrm>
          <a:prstGeom prst="rect">
            <a:avLst/>
          </a:prstGeom>
        </p:spPr>
      </p:pic>
      <p:pic>
        <p:nvPicPr>
          <p:cNvPr id="6" name="Picture 5">
            <a:extLst>
              <a:ext uri="{FF2B5EF4-FFF2-40B4-BE49-F238E27FC236}">
                <a16:creationId xmlns:a16="http://schemas.microsoft.com/office/drawing/2014/main" id="{55137672-64C0-6EC8-773F-51F9E0B79FBA}"/>
              </a:ext>
              <a:ext uri="{C183D7F6-B498-43B3-948B-1728B52AA6E4}">
                <adec:decorative xmlns:adec="http://schemas.microsoft.com/office/drawing/2017/decorative" val="1"/>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817071" y="1446246"/>
            <a:ext cx="1500532" cy="1015245"/>
          </a:xfrm>
          <a:prstGeom prst="rect">
            <a:avLst/>
          </a:prstGeom>
        </p:spPr>
      </p:pic>
      <p:pic>
        <p:nvPicPr>
          <p:cNvPr id="11" name="Picture 10">
            <a:extLst>
              <a:ext uri="{FF2B5EF4-FFF2-40B4-BE49-F238E27FC236}">
                <a16:creationId xmlns:a16="http://schemas.microsoft.com/office/drawing/2014/main" id="{2B833EFB-F64B-A54A-C3CA-1B242F74B3B4}"/>
              </a:ext>
              <a:ext uri="{C183D7F6-B498-43B3-948B-1728B52AA6E4}">
                <adec:decorative xmlns:adec="http://schemas.microsoft.com/office/drawing/2017/decorative" val="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386887" y="1307577"/>
            <a:ext cx="1732000" cy="1153914"/>
          </a:xfrm>
          <a:prstGeom prst="rect">
            <a:avLst/>
          </a:prstGeom>
        </p:spPr>
      </p:pic>
      <p:pic>
        <p:nvPicPr>
          <p:cNvPr id="15" name="Picture 14">
            <a:extLst>
              <a:ext uri="{FF2B5EF4-FFF2-40B4-BE49-F238E27FC236}">
                <a16:creationId xmlns:a16="http://schemas.microsoft.com/office/drawing/2014/main" id="{37DCA032-DB58-57A1-13A1-BC68037465DD}"/>
              </a:ext>
              <a:ext uri="{C183D7F6-B498-43B3-948B-1728B52AA6E4}">
                <adec:decorative xmlns:adec="http://schemas.microsoft.com/office/drawing/2017/decorative" val="1"/>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3990508" y="1263355"/>
            <a:ext cx="1429711" cy="965765"/>
          </a:xfrm>
          <a:prstGeom prst="rect">
            <a:avLst/>
          </a:prstGeom>
        </p:spPr>
      </p:pic>
      <p:pic>
        <p:nvPicPr>
          <p:cNvPr id="19" name="Picture 18">
            <a:extLst>
              <a:ext uri="{FF2B5EF4-FFF2-40B4-BE49-F238E27FC236}">
                <a16:creationId xmlns:a16="http://schemas.microsoft.com/office/drawing/2014/main" id="{30B42B9E-169C-86F9-9008-82609710AE10}"/>
              </a:ext>
              <a:ext uri="{C183D7F6-B498-43B3-948B-1728B52AA6E4}">
                <adec:decorative xmlns:adec="http://schemas.microsoft.com/office/drawing/2017/decorative" val="1"/>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6008881" y="1922530"/>
            <a:ext cx="1721071" cy="1150868"/>
          </a:xfrm>
          <a:prstGeom prst="rect">
            <a:avLst/>
          </a:prstGeom>
        </p:spPr>
      </p:pic>
      <p:pic>
        <p:nvPicPr>
          <p:cNvPr id="23" name="Picture 22">
            <a:extLst>
              <a:ext uri="{FF2B5EF4-FFF2-40B4-BE49-F238E27FC236}">
                <a16:creationId xmlns:a16="http://schemas.microsoft.com/office/drawing/2014/main" id="{5427173F-100C-E2C5-38E6-3752F98DF8F0}"/>
              </a:ext>
              <a:ext uri="{C183D7F6-B498-43B3-948B-1728B52AA6E4}">
                <adec:decorative xmlns:adec="http://schemas.microsoft.com/office/drawing/2017/decorative" val="1"/>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7817072" y="2561213"/>
            <a:ext cx="1500532" cy="972284"/>
          </a:xfrm>
          <a:prstGeom prst="rect">
            <a:avLst/>
          </a:prstGeom>
        </p:spPr>
      </p:pic>
      <p:pic>
        <p:nvPicPr>
          <p:cNvPr id="27" name="Picture 26">
            <a:extLst>
              <a:ext uri="{FF2B5EF4-FFF2-40B4-BE49-F238E27FC236}">
                <a16:creationId xmlns:a16="http://schemas.microsoft.com/office/drawing/2014/main" id="{39B40BAF-6CC9-AEFB-6369-271EFDAA4EF0}"/>
              </a:ext>
              <a:ext uri="{C183D7F6-B498-43B3-948B-1728B52AA6E4}">
                <adec:decorative xmlns:adec="http://schemas.microsoft.com/office/drawing/2017/decorative" val="1"/>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849911" y="1939166"/>
            <a:ext cx="1429711" cy="953140"/>
          </a:xfrm>
          <a:prstGeom prst="rect">
            <a:avLst/>
          </a:prstGeom>
        </p:spPr>
      </p:pic>
      <p:pic>
        <p:nvPicPr>
          <p:cNvPr id="33" name="Picture 32">
            <a:extLst>
              <a:ext uri="{FF2B5EF4-FFF2-40B4-BE49-F238E27FC236}">
                <a16:creationId xmlns:a16="http://schemas.microsoft.com/office/drawing/2014/main" id="{D9254CAD-90E2-B04B-5F55-01387ABF8FB1}"/>
              </a:ext>
              <a:ext uri="{C183D7F6-B498-43B3-948B-1728B52AA6E4}">
                <adec:decorative xmlns:adec="http://schemas.microsoft.com/office/drawing/2017/decorative" val="1"/>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9447238" y="2534119"/>
            <a:ext cx="1500532" cy="999378"/>
          </a:xfrm>
          <a:prstGeom prst="rect">
            <a:avLst/>
          </a:prstGeom>
        </p:spPr>
      </p:pic>
      <p:pic>
        <p:nvPicPr>
          <p:cNvPr id="29" name="Picture 28">
            <a:extLst>
              <a:ext uri="{FF2B5EF4-FFF2-40B4-BE49-F238E27FC236}">
                <a16:creationId xmlns:a16="http://schemas.microsoft.com/office/drawing/2014/main" id="{4E54C04D-A610-D2EB-9A7F-027B6D4F8A6E}"/>
              </a:ext>
              <a:ext uri="{C183D7F6-B498-43B3-948B-1728B52AA6E4}">
                <adec:decorative xmlns:adec="http://schemas.microsoft.com/office/drawing/2017/decorative" val="1"/>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2380333" y="2303288"/>
            <a:ext cx="1545542" cy="1052730"/>
          </a:xfrm>
          <a:prstGeom prst="rect">
            <a:avLst/>
          </a:prstGeom>
        </p:spPr>
      </p:pic>
      <p:sp>
        <p:nvSpPr>
          <p:cNvPr id="3" name="TextBox 2">
            <a:extLst>
              <a:ext uri="{FF2B5EF4-FFF2-40B4-BE49-F238E27FC236}">
                <a16:creationId xmlns:a16="http://schemas.microsoft.com/office/drawing/2014/main" id="{231790EA-5BCE-73DA-CBEB-C15E6EC147E8}"/>
              </a:ext>
              <a:ext uri="{C183D7F6-B498-43B3-948B-1728B52AA6E4}">
                <adec:decorative xmlns:adec="http://schemas.microsoft.com/office/drawing/2017/decorative" val="1"/>
              </a:ext>
            </a:extLst>
          </p:cNvPr>
          <p:cNvSpPr txBox="1"/>
          <p:nvPr/>
        </p:nvSpPr>
        <p:spPr>
          <a:xfrm>
            <a:off x="773126" y="4375435"/>
            <a:ext cx="4240404" cy="769441"/>
          </a:xfrm>
          <a:prstGeom prst="rect">
            <a:avLst/>
          </a:prstGeom>
          <a:noFill/>
        </p:spPr>
        <p:txBody>
          <a:bodyPr wrap="square" rtlCol="0">
            <a:spAutoFit/>
          </a:bodyPr>
          <a:lstStyle/>
          <a:p>
            <a:r>
              <a:rPr lang="en-GB" sz="4400" dirty="0"/>
              <a:t>5/10 =</a:t>
            </a:r>
          </a:p>
        </p:txBody>
      </p:sp>
      <p:sp>
        <p:nvSpPr>
          <p:cNvPr id="17" name="TextBox 16">
            <a:extLst>
              <a:ext uri="{FF2B5EF4-FFF2-40B4-BE49-F238E27FC236}">
                <a16:creationId xmlns:a16="http://schemas.microsoft.com/office/drawing/2014/main" id="{9F4CCD28-D787-0451-3EE8-8A64CA1F638D}"/>
              </a:ext>
              <a:ext uri="{C183D7F6-B498-43B3-948B-1728B52AA6E4}">
                <adec:decorative xmlns:adec="http://schemas.microsoft.com/office/drawing/2017/decorative" val="1"/>
              </a:ext>
            </a:extLst>
          </p:cNvPr>
          <p:cNvSpPr txBox="1"/>
          <p:nvPr/>
        </p:nvSpPr>
        <p:spPr>
          <a:xfrm>
            <a:off x="6512797" y="4330001"/>
            <a:ext cx="4240404" cy="769441"/>
          </a:xfrm>
          <a:prstGeom prst="rect">
            <a:avLst/>
          </a:prstGeom>
          <a:noFill/>
        </p:spPr>
        <p:txBody>
          <a:bodyPr wrap="square" rtlCol="0">
            <a:spAutoFit/>
          </a:bodyPr>
          <a:lstStyle/>
          <a:p>
            <a:r>
              <a:rPr lang="en-GB" sz="4400" dirty="0"/>
              <a:t>5/10 =</a:t>
            </a:r>
          </a:p>
        </p:txBody>
      </p:sp>
      <p:sp>
        <p:nvSpPr>
          <p:cNvPr id="16" name="Picture Placeholder 27">
            <a:extLst>
              <a:ext uri="{FF2B5EF4-FFF2-40B4-BE49-F238E27FC236}">
                <a16:creationId xmlns:a16="http://schemas.microsoft.com/office/drawing/2014/main" id="{6014E99E-264B-429D-19C1-CCAF8D933964}"/>
              </a:ext>
              <a:ext uri="{C183D7F6-B498-43B3-948B-1728B52AA6E4}">
                <adec:decorative xmlns:adec="http://schemas.microsoft.com/office/drawing/2017/decorative" val="1"/>
              </a:ext>
            </a:extLst>
          </p:cNvPr>
          <p:cNvSpPr txBox="1">
            <a:spLocks/>
          </p:cNvSpPr>
          <p:nvPr/>
        </p:nvSpPr>
        <p:spPr>
          <a:xfrm flipH="1">
            <a:off x="-65188" y="692973"/>
            <a:ext cx="6466500" cy="3881706"/>
          </a:xfrm>
          <a:prstGeom prst="rect">
            <a:avLst/>
          </a:prstGeom>
          <a:blipFill>
            <a:blip r:embed="rId16">
              <a:extLst>
                <a:ext uri="{96DAC541-7B7A-43D3-8B79-37D633B846F1}">
                  <asvg:svgBlip xmlns:asvg="http://schemas.microsoft.com/office/drawing/2016/SVG/main" r:embed="rId17"/>
                </a:ext>
              </a:extLst>
            </a:blip>
            <a:stretch>
              <a:fillRect l="-412" r="-412"/>
            </a:stretch>
          </a:blipFill>
        </p:spPr>
        <p:txBody>
          <a:bodyPr lIns="144000" tIns="540000" rIns="144000" bIns="108000" anchor="t" anchorCtr="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2400" b="1" dirty="0"/>
              <a:t>How do you think losing half </a:t>
            </a:r>
          </a:p>
          <a:p>
            <a:pPr algn="ctr"/>
            <a:r>
              <a:rPr lang="en-GB" sz="2400" b="1" dirty="0"/>
              <a:t>of their evidence would affect the</a:t>
            </a:r>
          </a:p>
          <a:p>
            <a:pPr algn="ctr"/>
            <a:r>
              <a:rPr lang="en-GB" sz="2400" b="1" dirty="0"/>
              <a:t>archaeologist's interpretation of </a:t>
            </a:r>
          </a:p>
          <a:p>
            <a:pPr algn="ctr"/>
            <a:r>
              <a:rPr lang="en-GB" sz="2400" b="1" dirty="0"/>
              <a:t>what went on at Must Farm </a:t>
            </a:r>
          </a:p>
          <a:p>
            <a:pPr algn="ctr"/>
            <a:r>
              <a:rPr lang="en-GB" sz="2400" b="1" dirty="0"/>
              <a:t>in the Bronze Age?</a:t>
            </a:r>
          </a:p>
          <a:p>
            <a:pPr algn="ctr"/>
            <a:endParaRPr lang="en-US" sz="2400" b="1" dirty="0"/>
          </a:p>
        </p:txBody>
      </p:sp>
      <p:sp>
        <p:nvSpPr>
          <p:cNvPr id="24" name="TextBox 23">
            <a:extLst>
              <a:ext uri="{FF2B5EF4-FFF2-40B4-BE49-F238E27FC236}">
                <a16:creationId xmlns:a16="http://schemas.microsoft.com/office/drawing/2014/main" id="{BBE60B86-A459-093A-1552-D0FF8F252B13}"/>
              </a:ext>
              <a:ext uri="{C183D7F6-B498-43B3-948B-1728B52AA6E4}">
                <adec:decorative xmlns:adec="http://schemas.microsoft.com/office/drawing/2017/decorative" val="1"/>
              </a:ext>
            </a:extLst>
          </p:cNvPr>
          <p:cNvSpPr txBox="1"/>
          <p:nvPr/>
        </p:nvSpPr>
        <p:spPr>
          <a:xfrm>
            <a:off x="780850" y="4370669"/>
            <a:ext cx="4240404" cy="769441"/>
          </a:xfrm>
          <a:prstGeom prst="rect">
            <a:avLst/>
          </a:prstGeom>
          <a:noFill/>
        </p:spPr>
        <p:txBody>
          <a:bodyPr wrap="square" rtlCol="0">
            <a:spAutoFit/>
          </a:bodyPr>
          <a:lstStyle/>
          <a:p>
            <a:r>
              <a:rPr lang="en-GB" sz="4400" dirty="0"/>
              <a:t>5/10 = ½ = 50%</a:t>
            </a:r>
          </a:p>
        </p:txBody>
      </p:sp>
      <p:sp>
        <p:nvSpPr>
          <p:cNvPr id="25" name="TextBox 24">
            <a:extLst>
              <a:ext uri="{FF2B5EF4-FFF2-40B4-BE49-F238E27FC236}">
                <a16:creationId xmlns:a16="http://schemas.microsoft.com/office/drawing/2014/main" id="{2492AA8A-9F43-CBDE-4C43-8CBDB1671240}"/>
              </a:ext>
              <a:ext uri="{C183D7F6-B498-43B3-948B-1728B52AA6E4}">
                <adec:decorative xmlns:adec="http://schemas.microsoft.com/office/drawing/2017/decorative" val="1"/>
              </a:ext>
            </a:extLst>
          </p:cNvPr>
          <p:cNvSpPr txBox="1"/>
          <p:nvPr/>
        </p:nvSpPr>
        <p:spPr>
          <a:xfrm>
            <a:off x="6518594" y="4330000"/>
            <a:ext cx="4240404" cy="769441"/>
          </a:xfrm>
          <a:prstGeom prst="rect">
            <a:avLst/>
          </a:prstGeom>
          <a:noFill/>
        </p:spPr>
        <p:txBody>
          <a:bodyPr wrap="square" rtlCol="0">
            <a:spAutoFit/>
          </a:bodyPr>
          <a:lstStyle/>
          <a:p>
            <a:r>
              <a:rPr lang="en-GB" sz="4400" dirty="0"/>
              <a:t>5/10 = ½ = 50%</a:t>
            </a:r>
          </a:p>
        </p:txBody>
      </p:sp>
    </p:spTree>
    <p:extLst>
      <p:ext uri="{BB962C8B-B14F-4D97-AF65-F5344CB8AC3E}">
        <p14:creationId xmlns:p14="http://schemas.microsoft.com/office/powerpoint/2010/main" val="1504022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1000"/>
                                        <p:tgtEl>
                                          <p:spTgt spid="16"/>
                                        </p:tgtEl>
                                      </p:cBhvr>
                                    </p:animEffect>
                                    <p:anim calcmode="lin" valueType="num">
                                      <p:cBhvr>
                                        <p:cTn id="16" dur="1000" fill="hold"/>
                                        <p:tgtEl>
                                          <p:spTgt spid="16"/>
                                        </p:tgtEl>
                                        <p:attrNameLst>
                                          <p:attrName>ppt_x</p:attrName>
                                        </p:attrNameLst>
                                      </p:cBhvr>
                                      <p:tavLst>
                                        <p:tav tm="0">
                                          <p:val>
                                            <p:strVal val="#ppt_x"/>
                                          </p:val>
                                        </p:tav>
                                        <p:tav tm="100000">
                                          <p:val>
                                            <p:strVal val="#ppt_x"/>
                                          </p:val>
                                        </p:tav>
                                      </p:tavLst>
                                    </p:anim>
                                    <p:anim calcmode="lin" valueType="num">
                                      <p:cBhvr>
                                        <p:cTn id="1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ED637F5-151E-CCF8-3485-D4E7C8ADA336}"/>
              </a:ext>
            </a:extLst>
          </p:cNvPr>
          <p:cNvSpPr>
            <a:spLocks noGrp="1"/>
          </p:cNvSpPr>
          <p:nvPr>
            <p:ph type="title"/>
          </p:nvPr>
        </p:nvSpPr>
        <p:spPr/>
        <p:txBody>
          <a:bodyPr/>
          <a:lstStyle/>
          <a:p>
            <a:r>
              <a:rPr lang="en-GB" dirty="0"/>
              <a:t>Think, pair, share</a:t>
            </a:r>
          </a:p>
        </p:txBody>
      </p:sp>
      <p:pic>
        <p:nvPicPr>
          <p:cNvPr id="10" name="Picture Placeholder 9">
            <a:extLst>
              <a:ext uri="{FF2B5EF4-FFF2-40B4-BE49-F238E27FC236}">
                <a16:creationId xmlns:a16="http://schemas.microsoft.com/office/drawing/2014/main" id="{8A98C9E1-A58F-4032-F140-D5EC3CD11881}"/>
              </a:ext>
              <a:ext uri="{C183D7F6-B498-43B3-948B-1728B52AA6E4}">
                <adec:decorative xmlns:adec="http://schemas.microsoft.com/office/drawing/2017/decorative" val="1"/>
              </a:ext>
            </a:extLst>
          </p:cNvPr>
          <p:cNvPicPr>
            <a:picLocks noGrp="1" noChangeAspect="1"/>
          </p:cNvPicPr>
          <p:nvPr>
            <p:ph idx="1"/>
          </p:nvPr>
        </p:nvPicPr>
        <p:blipFill>
          <a:blip r:embed="rId2"/>
          <a:stretch>
            <a:fillRect/>
          </a:stretch>
        </p:blipFill>
        <p:spPr>
          <a:xfrm>
            <a:off x="4429068" y="221265"/>
            <a:ext cx="6468417" cy="3883489"/>
          </a:xfrm>
          <a:prstGeom prst="rect">
            <a:avLst/>
          </a:prstGeom>
        </p:spPr>
      </p:pic>
      <p:pic>
        <p:nvPicPr>
          <p:cNvPr id="11" name="Picture 10">
            <a:extLst>
              <a:ext uri="{FF2B5EF4-FFF2-40B4-BE49-F238E27FC236}">
                <a16:creationId xmlns:a16="http://schemas.microsoft.com/office/drawing/2014/main" id="{3AFE2724-DB3C-8D1F-FC41-A821C5CAA358}"/>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26853" y="532560"/>
            <a:ext cx="3821133" cy="2220687"/>
          </a:xfrm>
          <a:prstGeom prst="rect">
            <a:avLst/>
          </a:prstGeom>
        </p:spPr>
      </p:pic>
      <p:sp>
        <p:nvSpPr>
          <p:cNvPr id="14" name="Picture Placeholder 27">
            <a:extLst>
              <a:ext uri="{FF2B5EF4-FFF2-40B4-BE49-F238E27FC236}">
                <a16:creationId xmlns:a16="http://schemas.microsoft.com/office/drawing/2014/main" id="{8CF1D7D8-B991-C1C8-429A-78A86DBB561C}"/>
              </a:ext>
              <a:ext uri="{C183D7F6-B498-43B3-948B-1728B52AA6E4}">
                <adec:decorative xmlns:adec="http://schemas.microsoft.com/office/drawing/2017/decorative" val="1"/>
              </a:ext>
            </a:extLst>
          </p:cNvPr>
          <p:cNvSpPr txBox="1">
            <a:spLocks/>
          </p:cNvSpPr>
          <p:nvPr/>
        </p:nvSpPr>
        <p:spPr>
          <a:xfrm>
            <a:off x="771684" y="3163655"/>
            <a:ext cx="3657384" cy="243902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lIns="144000" tIns="540000" rIns="144000" bIns="108000" anchor="t" anchorCtr="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400" b="1" dirty="0"/>
              <a:t>What would they still know about?</a:t>
            </a:r>
          </a:p>
        </p:txBody>
      </p:sp>
      <p:sp>
        <p:nvSpPr>
          <p:cNvPr id="15" name="Picture Placeholder 27">
            <a:extLst>
              <a:ext uri="{FF2B5EF4-FFF2-40B4-BE49-F238E27FC236}">
                <a16:creationId xmlns:a16="http://schemas.microsoft.com/office/drawing/2014/main" id="{03355137-D32D-CA51-EC28-F3D39ABF5B95}"/>
              </a:ext>
              <a:ext uri="{C183D7F6-B498-43B3-948B-1728B52AA6E4}">
                <adec:decorative xmlns:adec="http://schemas.microsoft.com/office/drawing/2017/decorative" val="1"/>
              </a:ext>
            </a:extLst>
          </p:cNvPr>
          <p:cNvSpPr txBox="1">
            <a:spLocks/>
          </p:cNvSpPr>
          <p:nvPr/>
        </p:nvSpPr>
        <p:spPr>
          <a:xfrm>
            <a:off x="5834584" y="3954143"/>
            <a:ext cx="3657384" cy="243902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lIns="144000" tIns="540000" rIns="144000" bIns="108000" anchor="t" anchorCtr="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400" b="1" dirty="0"/>
              <a:t>What would they not know about at all?</a:t>
            </a:r>
          </a:p>
        </p:txBody>
      </p:sp>
    </p:spTree>
    <p:extLst>
      <p:ext uri="{BB962C8B-B14F-4D97-AF65-F5344CB8AC3E}">
        <p14:creationId xmlns:p14="http://schemas.microsoft.com/office/powerpoint/2010/main" val="28084160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5468285-0E33-F86C-8B57-E62E1FACB079}"/>
              </a:ext>
            </a:extLst>
          </p:cNvPr>
          <p:cNvSpPr txBox="1">
            <a:spLocks noGrp="1"/>
          </p:cNvSpPr>
          <p:nvPr>
            <p:ph type="title" idx="4294967295"/>
          </p:nvPr>
        </p:nvSpPr>
        <p:spPr>
          <a:xfrm>
            <a:off x="1" y="193430"/>
            <a:ext cx="5797898" cy="646331"/>
          </a:xfrm>
          <a:prstGeom prst="rect">
            <a:avLst/>
          </a:prstGeom>
          <a:noFill/>
          <a:ln>
            <a:solidFill>
              <a:schemeClr val="bg1"/>
            </a:solid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mn-lt"/>
                <a:ea typeface="+mn-ea"/>
                <a:cs typeface="+mn-cs"/>
              </a:rPr>
              <a:t>Why is the Must Farm Bronze Age Village such a remarkable and significant archaeological site?</a:t>
            </a:r>
            <a:r>
              <a:rPr lang="en-GB" sz="1800" b="0" dirty="0">
                <a:solidFill>
                  <a:schemeClr val="tx1"/>
                </a:solidFill>
                <a:latin typeface="+mn-lt"/>
                <a:ea typeface="+mn-ea"/>
                <a:cs typeface="+mn-cs"/>
              </a:rPr>
              <a:t> </a:t>
            </a:r>
            <a:r>
              <a:rPr lang="en-GB" sz="1800" b="0" dirty="0">
                <a:solidFill>
                  <a:schemeClr val="bg1"/>
                </a:solidFill>
                <a:latin typeface="+mn-lt"/>
                <a:ea typeface="+mn-ea"/>
                <a:cs typeface="+mn-cs"/>
              </a:rPr>
              <a:t>1</a:t>
            </a:r>
            <a:endParaRPr kumimoji="0" lang="en-GB" sz="1800" b="0" i="0" u="none" strike="noStrike" kern="1200" cap="none" spc="0" normalizeH="0" baseline="0" noProof="0" dirty="0">
              <a:ln>
                <a:noFill/>
              </a:ln>
              <a:solidFill>
                <a:schemeClr val="bg1"/>
              </a:solidFill>
              <a:effectLst/>
              <a:uLnTx/>
              <a:uFillTx/>
              <a:latin typeface="+mn-lt"/>
              <a:ea typeface="+mn-ea"/>
              <a:cs typeface="+mn-cs"/>
            </a:endParaRPr>
          </a:p>
        </p:txBody>
      </p:sp>
      <p:sp>
        <p:nvSpPr>
          <p:cNvPr id="11" name="TextBox 10">
            <a:extLst>
              <a:ext uri="{FF2B5EF4-FFF2-40B4-BE49-F238E27FC236}">
                <a16:creationId xmlns:a16="http://schemas.microsoft.com/office/drawing/2014/main" id="{A680B025-D3C1-CB5C-F017-E64090591101}"/>
              </a:ext>
            </a:extLst>
          </p:cNvPr>
          <p:cNvSpPr txBox="1"/>
          <p:nvPr/>
        </p:nvSpPr>
        <p:spPr>
          <a:xfrm>
            <a:off x="5750169" y="125477"/>
            <a:ext cx="5797898" cy="646331"/>
          </a:xfrm>
          <a:prstGeom prst="rect">
            <a:avLst/>
          </a:prstGeom>
          <a:noFill/>
          <a:ln>
            <a:solidFill>
              <a:schemeClr val="bg1"/>
            </a:solidFill>
          </a:ln>
        </p:spPr>
        <p:txBody>
          <a:bodyPr wrap="square">
            <a:spAutoFit/>
          </a:bodyPr>
          <a:lstStyle/>
          <a:p>
            <a:pPr algn="ctr"/>
            <a:r>
              <a:rPr lang="en-GB" dirty="0"/>
              <a:t>Why is the Must Farm Bronze Age Village such a remarkable and significant archaeological site? </a:t>
            </a:r>
            <a:r>
              <a:rPr lang="en-GB" dirty="0">
                <a:solidFill>
                  <a:schemeClr val="bg1"/>
                </a:solidFill>
              </a:rPr>
              <a:t>2</a:t>
            </a:r>
          </a:p>
        </p:txBody>
      </p:sp>
      <p:cxnSp>
        <p:nvCxnSpPr>
          <p:cNvPr id="10" name="Straight Connector 9">
            <a:extLst>
              <a:ext uri="{FF2B5EF4-FFF2-40B4-BE49-F238E27FC236}">
                <a16:creationId xmlns:a16="http://schemas.microsoft.com/office/drawing/2014/main" id="{DC96927A-61B0-EBF0-58EB-C0BA0EBEC093}"/>
              </a:ext>
              <a:ext uri="{C183D7F6-B498-43B3-948B-1728B52AA6E4}">
                <adec:decorative xmlns:adec="http://schemas.microsoft.com/office/drawing/2017/decorative" val="1"/>
              </a:ext>
            </a:extLst>
          </p:cNvPr>
          <p:cNvCxnSpPr/>
          <p:nvPr/>
        </p:nvCxnSpPr>
        <p:spPr>
          <a:xfrm>
            <a:off x="5797899" y="178358"/>
            <a:ext cx="0" cy="6501283"/>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pic>
        <p:nvPicPr>
          <p:cNvPr id="14" name="Graphic 13">
            <a:extLst>
              <a:ext uri="{FF2B5EF4-FFF2-40B4-BE49-F238E27FC236}">
                <a16:creationId xmlns:a16="http://schemas.microsoft.com/office/drawing/2014/main" id="{83CE86D8-EFF5-0DC3-838C-266D6498858E}"/>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8080104">
            <a:off x="5526719" y="6203321"/>
            <a:ext cx="542360" cy="542360"/>
          </a:xfrm>
          <a:prstGeom prst="rect">
            <a:avLst/>
          </a:prstGeom>
        </p:spPr>
      </p:pic>
      <p:graphicFrame>
        <p:nvGraphicFramePr>
          <p:cNvPr id="16" name="Table 15">
            <a:extLst>
              <a:ext uri="{FF2B5EF4-FFF2-40B4-BE49-F238E27FC236}">
                <a16:creationId xmlns:a16="http://schemas.microsoft.com/office/drawing/2014/main" id="{EF1E2AF5-F6D4-7C04-9F06-C2DF2082CEDD}"/>
              </a:ext>
            </a:extLst>
          </p:cNvPr>
          <p:cNvGraphicFramePr>
            <a:graphicFrameLocks noGrp="1"/>
          </p:cNvGraphicFramePr>
          <p:nvPr>
            <p:extLst>
              <p:ext uri="{D42A27DB-BD31-4B8C-83A1-F6EECF244321}">
                <p14:modId xmlns:p14="http://schemas.microsoft.com/office/powerpoint/2010/main" val="2504154519"/>
              </p:ext>
            </p:extLst>
          </p:nvPr>
        </p:nvGraphicFramePr>
        <p:xfrm>
          <a:off x="99508" y="911901"/>
          <a:ext cx="5598884" cy="5262880"/>
        </p:xfrm>
        <a:graphic>
          <a:graphicData uri="http://schemas.openxmlformats.org/drawingml/2006/table">
            <a:tbl>
              <a:tblPr firstRow="1" bandRow="1">
                <a:tableStyleId>{5940675A-B579-460E-94D1-54222C63F5DA}</a:tableStyleId>
              </a:tblPr>
              <a:tblGrid>
                <a:gridCol w="5598884">
                  <a:extLst>
                    <a:ext uri="{9D8B030D-6E8A-4147-A177-3AD203B41FA5}">
                      <a16:colId xmlns:a16="http://schemas.microsoft.com/office/drawing/2014/main" val="331959321"/>
                    </a:ext>
                  </a:extLst>
                </a:gridCol>
              </a:tblGrid>
              <a:tr h="370840">
                <a:tc>
                  <a:txBody>
                    <a:bodyPr/>
                    <a:lstStyle/>
                    <a:p>
                      <a:r>
                        <a:rPr lang="en-GB" dirty="0"/>
                        <a:t>Archaeologists have found  _ _ % more artefacts than from a normal Bronze Age site because …</a:t>
                      </a:r>
                    </a:p>
                  </a:txBody>
                  <a:tcPr/>
                </a:tc>
                <a:extLst>
                  <a:ext uri="{0D108BD9-81ED-4DB2-BD59-A6C34878D82A}">
                    <a16:rowId xmlns:a16="http://schemas.microsoft.com/office/drawing/2014/main" val="3378293101"/>
                  </a:ext>
                </a:extLst>
              </a:tr>
              <a:tr h="370840">
                <a:tc>
                  <a:txBody>
                    <a:bodyPr/>
                    <a:lstStyle/>
                    <a:p>
                      <a:endParaRPr lang="en-GB"/>
                    </a:p>
                  </a:txBody>
                  <a:tcPr/>
                </a:tc>
                <a:extLst>
                  <a:ext uri="{0D108BD9-81ED-4DB2-BD59-A6C34878D82A}">
                    <a16:rowId xmlns:a16="http://schemas.microsoft.com/office/drawing/2014/main" val="1910731722"/>
                  </a:ext>
                </a:extLst>
              </a:tr>
              <a:tr h="370840">
                <a:tc>
                  <a:txBody>
                    <a:bodyPr/>
                    <a:lstStyle/>
                    <a:p>
                      <a:endParaRPr lang="en-GB"/>
                    </a:p>
                  </a:txBody>
                  <a:tcPr/>
                </a:tc>
                <a:extLst>
                  <a:ext uri="{0D108BD9-81ED-4DB2-BD59-A6C34878D82A}">
                    <a16:rowId xmlns:a16="http://schemas.microsoft.com/office/drawing/2014/main" val="1346989530"/>
                  </a:ext>
                </a:extLst>
              </a:tr>
              <a:tr h="370840">
                <a:tc>
                  <a:txBody>
                    <a:bodyPr/>
                    <a:lstStyle/>
                    <a:p>
                      <a:endParaRPr lang="en-GB" dirty="0"/>
                    </a:p>
                  </a:txBody>
                  <a:tcPr/>
                </a:tc>
                <a:extLst>
                  <a:ext uri="{0D108BD9-81ED-4DB2-BD59-A6C34878D82A}">
                    <a16:rowId xmlns:a16="http://schemas.microsoft.com/office/drawing/2014/main" val="134741696"/>
                  </a:ext>
                </a:extLst>
              </a:tr>
              <a:tr h="370840">
                <a:tc>
                  <a:txBody>
                    <a:bodyPr/>
                    <a:lstStyle/>
                    <a:p>
                      <a:r>
                        <a:rPr lang="en-GB" dirty="0"/>
                        <a:t>The archaeological site at Must Farm is not like most Bronze Age sites because Archaeologists found artefacts made of …</a:t>
                      </a:r>
                    </a:p>
                  </a:txBody>
                  <a:tcPr/>
                </a:tc>
                <a:extLst>
                  <a:ext uri="{0D108BD9-81ED-4DB2-BD59-A6C34878D82A}">
                    <a16:rowId xmlns:a16="http://schemas.microsoft.com/office/drawing/2014/main" val="755714203"/>
                  </a:ext>
                </a:extLst>
              </a:tr>
              <a:tr h="370840">
                <a:tc>
                  <a:txBody>
                    <a:bodyPr/>
                    <a:lstStyle/>
                    <a:p>
                      <a:endParaRPr lang="en-GB" dirty="0"/>
                    </a:p>
                  </a:txBody>
                  <a:tcPr/>
                </a:tc>
                <a:extLst>
                  <a:ext uri="{0D108BD9-81ED-4DB2-BD59-A6C34878D82A}">
                    <a16:rowId xmlns:a16="http://schemas.microsoft.com/office/drawing/2014/main" val="2384470964"/>
                  </a:ext>
                </a:extLst>
              </a:tr>
              <a:tr h="370840">
                <a:tc>
                  <a:txBody>
                    <a:bodyPr/>
                    <a:lstStyle/>
                    <a:p>
                      <a:endParaRPr lang="en-GB" dirty="0"/>
                    </a:p>
                  </a:txBody>
                  <a:tcPr/>
                </a:tc>
                <a:extLst>
                  <a:ext uri="{0D108BD9-81ED-4DB2-BD59-A6C34878D82A}">
                    <a16:rowId xmlns:a16="http://schemas.microsoft.com/office/drawing/2014/main" val="1198245833"/>
                  </a:ext>
                </a:extLst>
              </a:tr>
              <a:tr h="370840">
                <a:tc>
                  <a:txBody>
                    <a:bodyPr/>
                    <a:lstStyle/>
                    <a:p>
                      <a:r>
                        <a:rPr lang="en-GB" dirty="0"/>
                        <a:t>These are called O_ _ _ _ _ _</a:t>
                      </a:r>
                    </a:p>
                  </a:txBody>
                  <a:tcPr/>
                </a:tc>
                <a:extLst>
                  <a:ext uri="{0D108BD9-81ED-4DB2-BD59-A6C34878D82A}">
                    <a16:rowId xmlns:a16="http://schemas.microsoft.com/office/drawing/2014/main" val="229290643"/>
                  </a:ext>
                </a:extLst>
              </a:tr>
              <a:tr h="370840">
                <a:tc>
                  <a:txBody>
                    <a:bodyPr/>
                    <a:lstStyle/>
                    <a:p>
                      <a:r>
                        <a:rPr lang="en-GB" dirty="0"/>
                        <a:t>This means we know a lot more about …</a:t>
                      </a:r>
                    </a:p>
                  </a:txBody>
                  <a:tcPr/>
                </a:tc>
                <a:extLst>
                  <a:ext uri="{0D108BD9-81ED-4DB2-BD59-A6C34878D82A}">
                    <a16:rowId xmlns:a16="http://schemas.microsoft.com/office/drawing/2014/main" val="1018004464"/>
                  </a:ext>
                </a:extLst>
              </a:tr>
              <a:tr h="370840">
                <a:tc>
                  <a:txBody>
                    <a:bodyPr/>
                    <a:lstStyle/>
                    <a:p>
                      <a:endParaRPr lang="en-GB" dirty="0"/>
                    </a:p>
                  </a:txBody>
                  <a:tcPr/>
                </a:tc>
                <a:extLst>
                  <a:ext uri="{0D108BD9-81ED-4DB2-BD59-A6C34878D82A}">
                    <a16:rowId xmlns:a16="http://schemas.microsoft.com/office/drawing/2014/main" val="1684706081"/>
                  </a:ext>
                </a:extLst>
              </a:tr>
              <a:tr h="370840">
                <a:tc>
                  <a:txBody>
                    <a:bodyPr/>
                    <a:lstStyle/>
                    <a:p>
                      <a:endParaRPr lang="en-GB" dirty="0"/>
                    </a:p>
                  </a:txBody>
                  <a:tcPr/>
                </a:tc>
                <a:extLst>
                  <a:ext uri="{0D108BD9-81ED-4DB2-BD59-A6C34878D82A}">
                    <a16:rowId xmlns:a16="http://schemas.microsoft.com/office/drawing/2014/main" val="196705582"/>
                  </a:ext>
                </a:extLst>
              </a:tr>
              <a:tr h="370840">
                <a:tc>
                  <a:txBody>
                    <a:bodyPr/>
                    <a:lstStyle/>
                    <a:p>
                      <a:endParaRPr lang="en-GB" dirty="0"/>
                    </a:p>
                  </a:txBody>
                  <a:tcPr/>
                </a:tc>
                <a:extLst>
                  <a:ext uri="{0D108BD9-81ED-4DB2-BD59-A6C34878D82A}">
                    <a16:rowId xmlns:a16="http://schemas.microsoft.com/office/drawing/2014/main" val="532643902"/>
                  </a:ext>
                </a:extLst>
              </a:tr>
            </a:tbl>
          </a:graphicData>
        </a:graphic>
      </p:graphicFrame>
      <p:graphicFrame>
        <p:nvGraphicFramePr>
          <p:cNvPr id="17" name="Table 16">
            <a:extLst>
              <a:ext uri="{FF2B5EF4-FFF2-40B4-BE49-F238E27FC236}">
                <a16:creationId xmlns:a16="http://schemas.microsoft.com/office/drawing/2014/main" id="{1FDE21D0-0676-6273-3E9F-962B5FC82CD0}"/>
              </a:ext>
            </a:extLst>
          </p:cNvPr>
          <p:cNvGraphicFramePr>
            <a:graphicFrameLocks noGrp="1"/>
          </p:cNvGraphicFramePr>
          <p:nvPr>
            <p:extLst>
              <p:ext uri="{D42A27DB-BD31-4B8C-83A1-F6EECF244321}">
                <p14:modId xmlns:p14="http://schemas.microsoft.com/office/powerpoint/2010/main" val="1392047403"/>
              </p:ext>
            </p:extLst>
          </p:nvPr>
        </p:nvGraphicFramePr>
        <p:xfrm>
          <a:off x="5949183" y="911901"/>
          <a:ext cx="5598884" cy="5262880"/>
        </p:xfrm>
        <a:graphic>
          <a:graphicData uri="http://schemas.openxmlformats.org/drawingml/2006/table">
            <a:tbl>
              <a:tblPr firstRow="1" bandRow="1">
                <a:tableStyleId>{5940675A-B579-460E-94D1-54222C63F5DA}</a:tableStyleId>
              </a:tblPr>
              <a:tblGrid>
                <a:gridCol w="5598884">
                  <a:extLst>
                    <a:ext uri="{9D8B030D-6E8A-4147-A177-3AD203B41FA5}">
                      <a16:colId xmlns:a16="http://schemas.microsoft.com/office/drawing/2014/main" val="331959321"/>
                    </a:ext>
                  </a:extLst>
                </a:gridCol>
              </a:tblGrid>
              <a:tr h="370840">
                <a:tc>
                  <a:txBody>
                    <a:bodyPr/>
                    <a:lstStyle/>
                    <a:p>
                      <a:r>
                        <a:rPr lang="en-GB" dirty="0"/>
                        <a:t>Archaeologists have found  _ _ % more artefacts than from a normal Bronze Age site because …</a:t>
                      </a:r>
                    </a:p>
                  </a:txBody>
                  <a:tcPr/>
                </a:tc>
                <a:extLst>
                  <a:ext uri="{0D108BD9-81ED-4DB2-BD59-A6C34878D82A}">
                    <a16:rowId xmlns:a16="http://schemas.microsoft.com/office/drawing/2014/main" val="3378293101"/>
                  </a:ext>
                </a:extLst>
              </a:tr>
              <a:tr h="370840">
                <a:tc>
                  <a:txBody>
                    <a:bodyPr/>
                    <a:lstStyle/>
                    <a:p>
                      <a:endParaRPr lang="en-GB"/>
                    </a:p>
                  </a:txBody>
                  <a:tcPr/>
                </a:tc>
                <a:extLst>
                  <a:ext uri="{0D108BD9-81ED-4DB2-BD59-A6C34878D82A}">
                    <a16:rowId xmlns:a16="http://schemas.microsoft.com/office/drawing/2014/main" val="1910731722"/>
                  </a:ext>
                </a:extLst>
              </a:tr>
              <a:tr h="370840">
                <a:tc>
                  <a:txBody>
                    <a:bodyPr/>
                    <a:lstStyle/>
                    <a:p>
                      <a:endParaRPr lang="en-GB"/>
                    </a:p>
                  </a:txBody>
                  <a:tcPr/>
                </a:tc>
                <a:extLst>
                  <a:ext uri="{0D108BD9-81ED-4DB2-BD59-A6C34878D82A}">
                    <a16:rowId xmlns:a16="http://schemas.microsoft.com/office/drawing/2014/main" val="1346989530"/>
                  </a:ext>
                </a:extLst>
              </a:tr>
              <a:tr h="370840">
                <a:tc>
                  <a:txBody>
                    <a:bodyPr/>
                    <a:lstStyle/>
                    <a:p>
                      <a:endParaRPr lang="en-GB" dirty="0"/>
                    </a:p>
                  </a:txBody>
                  <a:tcPr/>
                </a:tc>
                <a:extLst>
                  <a:ext uri="{0D108BD9-81ED-4DB2-BD59-A6C34878D82A}">
                    <a16:rowId xmlns:a16="http://schemas.microsoft.com/office/drawing/2014/main" val="134741696"/>
                  </a:ext>
                </a:extLst>
              </a:tr>
              <a:tr h="370840">
                <a:tc>
                  <a:txBody>
                    <a:bodyPr/>
                    <a:lstStyle/>
                    <a:p>
                      <a:r>
                        <a:rPr lang="en-GB" dirty="0"/>
                        <a:t>The archaeological site at Must Farm is not like most Bronze Age sites because Archaeologists found artefacts made of …</a:t>
                      </a:r>
                    </a:p>
                  </a:txBody>
                  <a:tcPr/>
                </a:tc>
                <a:extLst>
                  <a:ext uri="{0D108BD9-81ED-4DB2-BD59-A6C34878D82A}">
                    <a16:rowId xmlns:a16="http://schemas.microsoft.com/office/drawing/2014/main" val="755714203"/>
                  </a:ext>
                </a:extLst>
              </a:tr>
              <a:tr h="370840">
                <a:tc>
                  <a:txBody>
                    <a:bodyPr/>
                    <a:lstStyle/>
                    <a:p>
                      <a:endParaRPr lang="en-GB" dirty="0"/>
                    </a:p>
                  </a:txBody>
                  <a:tcPr/>
                </a:tc>
                <a:extLst>
                  <a:ext uri="{0D108BD9-81ED-4DB2-BD59-A6C34878D82A}">
                    <a16:rowId xmlns:a16="http://schemas.microsoft.com/office/drawing/2014/main" val="2384470964"/>
                  </a:ext>
                </a:extLst>
              </a:tr>
              <a:tr h="370840">
                <a:tc>
                  <a:txBody>
                    <a:bodyPr/>
                    <a:lstStyle/>
                    <a:p>
                      <a:endParaRPr lang="en-GB" dirty="0"/>
                    </a:p>
                  </a:txBody>
                  <a:tcPr/>
                </a:tc>
                <a:extLst>
                  <a:ext uri="{0D108BD9-81ED-4DB2-BD59-A6C34878D82A}">
                    <a16:rowId xmlns:a16="http://schemas.microsoft.com/office/drawing/2014/main" val="1198245833"/>
                  </a:ext>
                </a:extLst>
              </a:tr>
              <a:tr h="370840">
                <a:tc>
                  <a:txBody>
                    <a:bodyPr/>
                    <a:lstStyle/>
                    <a:p>
                      <a:r>
                        <a:rPr lang="en-GB" dirty="0"/>
                        <a:t>These are called O_ _ _ _ _ _</a:t>
                      </a:r>
                    </a:p>
                  </a:txBody>
                  <a:tcPr/>
                </a:tc>
                <a:extLst>
                  <a:ext uri="{0D108BD9-81ED-4DB2-BD59-A6C34878D82A}">
                    <a16:rowId xmlns:a16="http://schemas.microsoft.com/office/drawing/2014/main" val="229290643"/>
                  </a:ext>
                </a:extLst>
              </a:tr>
              <a:tr h="370840">
                <a:tc>
                  <a:txBody>
                    <a:bodyPr/>
                    <a:lstStyle/>
                    <a:p>
                      <a:r>
                        <a:rPr lang="en-GB" dirty="0"/>
                        <a:t>This means we know a lot more about …</a:t>
                      </a:r>
                    </a:p>
                  </a:txBody>
                  <a:tcPr/>
                </a:tc>
                <a:extLst>
                  <a:ext uri="{0D108BD9-81ED-4DB2-BD59-A6C34878D82A}">
                    <a16:rowId xmlns:a16="http://schemas.microsoft.com/office/drawing/2014/main" val="1018004464"/>
                  </a:ext>
                </a:extLst>
              </a:tr>
              <a:tr h="370840">
                <a:tc>
                  <a:txBody>
                    <a:bodyPr/>
                    <a:lstStyle/>
                    <a:p>
                      <a:endParaRPr lang="en-GB" dirty="0"/>
                    </a:p>
                  </a:txBody>
                  <a:tcPr/>
                </a:tc>
                <a:extLst>
                  <a:ext uri="{0D108BD9-81ED-4DB2-BD59-A6C34878D82A}">
                    <a16:rowId xmlns:a16="http://schemas.microsoft.com/office/drawing/2014/main" val="1684706081"/>
                  </a:ext>
                </a:extLst>
              </a:tr>
              <a:tr h="370840">
                <a:tc>
                  <a:txBody>
                    <a:bodyPr/>
                    <a:lstStyle/>
                    <a:p>
                      <a:endParaRPr lang="en-GB" dirty="0"/>
                    </a:p>
                  </a:txBody>
                  <a:tcPr/>
                </a:tc>
                <a:extLst>
                  <a:ext uri="{0D108BD9-81ED-4DB2-BD59-A6C34878D82A}">
                    <a16:rowId xmlns:a16="http://schemas.microsoft.com/office/drawing/2014/main" val="196705582"/>
                  </a:ext>
                </a:extLst>
              </a:tr>
              <a:tr h="370840">
                <a:tc>
                  <a:txBody>
                    <a:bodyPr/>
                    <a:lstStyle/>
                    <a:p>
                      <a:endParaRPr lang="en-GB" dirty="0"/>
                    </a:p>
                  </a:txBody>
                  <a:tcPr/>
                </a:tc>
                <a:extLst>
                  <a:ext uri="{0D108BD9-81ED-4DB2-BD59-A6C34878D82A}">
                    <a16:rowId xmlns:a16="http://schemas.microsoft.com/office/drawing/2014/main" val="532643902"/>
                  </a:ext>
                </a:extLst>
              </a:tr>
            </a:tbl>
          </a:graphicData>
        </a:graphic>
      </p:graphicFrame>
    </p:spTree>
    <p:extLst>
      <p:ext uri="{BB962C8B-B14F-4D97-AF65-F5344CB8AC3E}">
        <p14:creationId xmlns:p14="http://schemas.microsoft.com/office/powerpoint/2010/main" val="41174595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D4AAA-7D3A-E30C-9752-0EDA09769FD6}"/>
              </a:ext>
            </a:extLst>
          </p:cNvPr>
          <p:cNvSpPr>
            <a:spLocks noGrp="1"/>
          </p:cNvSpPr>
          <p:nvPr>
            <p:ph type="title"/>
          </p:nvPr>
        </p:nvSpPr>
        <p:spPr/>
        <p:txBody>
          <a:bodyPr>
            <a:normAutofit/>
          </a:bodyPr>
          <a:lstStyle/>
          <a:p>
            <a:r>
              <a:rPr lang="en-GB" dirty="0"/>
              <a:t>Extension Activity 1: The ‘Rubbish Bag Game’</a:t>
            </a:r>
          </a:p>
        </p:txBody>
      </p:sp>
      <p:sp>
        <p:nvSpPr>
          <p:cNvPr id="3" name="Content Placeholder 2">
            <a:extLst>
              <a:ext uri="{FF2B5EF4-FFF2-40B4-BE49-F238E27FC236}">
                <a16:creationId xmlns:a16="http://schemas.microsoft.com/office/drawing/2014/main" id="{AA350FAC-02AC-FCD6-3100-D035F859C458}"/>
              </a:ext>
            </a:extLst>
          </p:cNvPr>
          <p:cNvSpPr>
            <a:spLocks noGrp="1"/>
          </p:cNvSpPr>
          <p:nvPr>
            <p:ph idx="1"/>
          </p:nvPr>
        </p:nvSpPr>
        <p:spPr/>
        <p:txBody>
          <a:bodyPr/>
          <a:lstStyle/>
          <a:p>
            <a:r>
              <a:rPr lang="en-GB" sz="2000" dirty="0"/>
              <a:t>All archaeologists are detectives – for the Rubbish Bag Game select clean, safe pieces of ‘rubbish’ and place them in a black bin bag.</a:t>
            </a:r>
          </a:p>
          <a:p>
            <a:endParaRPr lang="en-GB" sz="2000" dirty="0"/>
          </a:p>
          <a:p>
            <a:r>
              <a:rPr lang="en-GB" sz="2000" dirty="0"/>
              <a:t>Pupils take it in turns to pick out a piece of ‘rubbish’, then the whole class have to work out what it is and who might have used it/thrown it away.</a:t>
            </a:r>
          </a:p>
          <a:p>
            <a:endParaRPr lang="en-GB" sz="2000" dirty="0"/>
          </a:p>
          <a:p>
            <a:r>
              <a:rPr lang="en-GB" sz="2000" dirty="0"/>
              <a:t>Deliberately choose bits of ‘rubbish’ so that pupils can build up a picture of the person/family that threw them away.</a:t>
            </a:r>
          </a:p>
          <a:p>
            <a:endParaRPr lang="en-GB" sz="2000" dirty="0"/>
          </a:p>
        </p:txBody>
      </p:sp>
      <p:sp>
        <p:nvSpPr>
          <p:cNvPr id="4" name="Content Placeholder 3">
            <a:extLst>
              <a:ext uri="{FF2B5EF4-FFF2-40B4-BE49-F238E27FC236}">
                <a16:creationId xmlns:a16="http://schemas.microsoft.com/office/drawing/2014/main" id="{6904DB4A-990B-7D1A-30E3-0F5EDA6D3B70}"/>
              </a:ext>
            </a:extLst>
          </p:cNvPr>
          <p:cNvSpPr>
            <a:spLocks noGrp="1"/>
          </p:cNvSpPr>
          <p:nvPr>
            <p:ph idx="10"/>
          </p:nvPr>
        </p:nvSpPr>
        <p:spPr/>
        <p:txBody>
          <a:bodyPr/>
          <a:lstStyle/>
          <a:p>
            <a:r>
              <a:rPr lang="en-GB" sz="2000" dirty="0"/>
              <a:t>Once the rubbish bag is empty ask pupils to think about which items would survive being buried  in the ground for 1000s of years – would it Rot or Not?</a:t>
            </a:r>
          </a:p>
          <a:p>
            <a:endParaRPr lang="en-GB" sz="2000" dirty="0"/>
          </a:p>
          <a:p>
            <a:r>
              <a:rPr lang="en-GB" sz="2000" dirty="0"/>
              <a:t>Any items that they don’t think would survive get taken away, so you now have a much smaller pile of ‘rubbish’. </a:t>
            </a:r>
          </a:p>
          <a:p>
            <a:endParaRPr lang="en-GB" sz="2000" dirty="0"/>
          </a:p>
          <a:p>
            <a:r>
              <a:rPr lang="en-GB" sz="2000" dirty="0"/>
              <a:t>Pupils then reassess the evidence  and start to understand that archaeologists can only work with what they’ve got – there’s a lot that they don’t know, but have to make ‘educated guesses’ about.</a:t>
            </a:r>
          </a:p>
          <a:p>
            <a:endParaRPr lang="en-GB" sz="2000" dirty="0"/>
          </a:p>
        </p:txBody>
      </p:sp>
    </p:spTree>
    <p:extLst>
      <p:ext uri="{BB962C8B-B14F-4D97-AF65-F5344CB8AC3E}">
        <p14:creationId xmlns:p14="http://schemas.microsoft.com/office/powerpoint/2010/main" val="7966160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08D6977-479E-0F61-88D0-533F6428D1F7}"/>
              </a:ext>
            </a:extLst>
          </p:cNvPr>
          <p:cNvSpPr>
            <a:spLocks noGrp="1"/>
          </p:cNvSpPr>
          <p:nvPr>
            <p:ph type="title"/>
          </p:nvPr>
        </p:nvSpPr>
        <p:spPr/>
        <p:txBody>
          <a:bodyPr>
            <a:normAutofit fontScale="90000"/>
          </a:bodyPr>
          <a:lstStyle/>
          <a:p>
            <a:r>
              <a:rPr lang="en-GB" dirty="0"/>
              <a:t>Extension Activity 2: </a:t>
            </a:r>
            <a:br>
              <a:rPr lang="en-GB" dirty="0"/>
            </a:br>
            <a:r>
              <a:rPr lang="en-GB" dirty="0">
                <a:latin typeface="Source Sans Pro" pitchFamily="34" charset="0"/>
              </a:rPr>
              <a:t>Our classroom: An archaeological site of the future?</a:t>
            </a:r>
            <a:endParaRPr lang="en-GB" dirty="0"/>
          </a:p>
        </p:txBody>
      </p:sp>
      <p:sp>
        <p:nvSpPr>
          <p:cNvPr id="6" name="Content Placeholder 5">
            <a:extLst>
              <a:ext uri="{FF2B5EF4-FFF2-40B4-BE49-F238E27FC236}">
                <a16:creationId xmlns:a16="http://schemas.microsoft.com/office/drawing/2014/main" id="{4AEE5FFA-B47F-8E15-4587-86872BE2D3E9}"/>
              </a:ext>
            </a:extLst>
          </p:cNvPr>
          <p:cNvSpPr>
            <a:spLocks noGrp="1"/>
          </p:cNvSpPr>
          <p:nvPr>
            <p:ph idx="1"/>
          </p:nvPr>
        </p:nvSpPr>
        <p:spPr/>
        <p:txBody>
          <a:bodyPr/>
          <a:lstStyle/>
          <a:p>
            <a:r>
              <a:rPr lang="en-GB" sz="2000" dirty="0"/>
              <a:t>Ask pupils to look around the classroom and make a list of its contents (you could just choose a corner of the room to help focus this). Ask them to note the material each item is made from and whether the material is organic or not. </a:t>
            </a:r>
          </a:p>
          <a:p>
            <a:endParaRPr lang="en-GB" sz="2000" dirty="0"/>
          </a:p>
          <a:p>
            <a:r>
              <a:rPr lang="en-GB" sz="2000" dirty="0"/>
              <a:t>Make sure you include some items such as clothes (coats for example), books, pencils as well as more durable materials. You could sit yourself or another adult in the area and ask children to think about what you are wearing and what they are made from.</a:t>
            </a:r>
          </a:p>
          <a:p>
            <a:endParaRPr lang="en-GB" sz="2000" dirty="0"/>
          </a:p>
        </p:txBody>
      </p:sp>
      <p:sp>
        <p:nvSpPr>
          <p:cNvPr id="7" name="Content Placeholder 6">
            <a:extLst>
              <a:ext uri="{FF2B5EF4-FFF2-40B4-BE49-F238E27FC236}">
                <a16:creationId xmlns:a16="http://schemas.microsoft.com/office/drawing/2014/main" id="{66136341-CF60-3C92-E46C-6447A7CE3980}"/>
              </a:ext>
            </a:extLst>
          </p:cNvPr>
          <p:cNvSpPr>
            <a:spLocks noGrp="1"/>
          </p:cNvSpPr>
          <p:nvPr>
            <p:ph idx="10"/>
          </p:nvPr>
        </p:nvSpPr>
        <p:spPr/>
        <p:txBody>
          <a:bodyPr/>
          <a:lstStyle/>
          <a:p>
            <a:r>
              <a:rPr lang="en-GB" sz="2000" dirty="0"/>
              <a:t>Now ask them to think what they would find in 10 years, 50 years, 100 years and 1000 years. You could use the table on the next slide to help them capture the information. For younger pupils it may be easier to ask them to just think about one time period such as 100 years and edit the table accordingly. </a:t>
            </a:r>
          </a:p>
          <a:p>
            <a:r>
              <a:rPr lang="en-GB" sz="2000" dirty="0"/>
              <a:t>To extend this activity children can discuss what different items might tell archaeologists of the future. Will they know what spectacles or jewellery are? Would they be able to read the books and understand them? What evidence will be lost from material which won’t survive?</a:t>
            </a:r>
          </a:p>
          <a:p>
            <a:endParaRPr lang="en-GB" sz="2000" dirty="0"/>
          </a:p>
        </p:txBody>
      </p:sp>
    </p:spTree>
    <p:extLst>
      <p:ext uri="{BB962C8B-B14F-4D97-AF65-F5344CB8AC3E}">
        <p14:creationId xmlns:p14="http://schemas.microsoft.com/office/powerpoint/2010/main" val="24022618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6D24419-574E-FD6F-D1EC-00E53AFB7A0F}"/>
              </a:ext>
            </a:extLst>
          </p:cNvPr>
          <p:cNvSpPr>
            <a:spLocks noGrp="1"/>
          </p:cNvSpPr>
          <p:nvPr>
            <p:ph type="title"/>
          </p:nvPr>
        </p:nvSpPr>
        <p:spPr/>
        <p:txBody>
          <a:bodyPr>
            <a:noAutofit/>
          </a:bodyPr>
          <a:lstStyle/>
          <a:p>
            <a:r>
              <a:rPr lang="en-GB" sz="2800" b="0" dirty="0"/>
              <a:t>Extension Activity 2: Worksheet </a:t>
            </a:r>
            <a:br>
              <a:rPr lang="en-GB" sz="2800" b="0" dirty="0"/>
            </a:br>
            <a:r>
              <a:rPr lang="en-GB" sz="2800" b="0" dirty="0"/>
              <a:t>Our classroom: An archaeological site of the future?</a:t>
            </a:r>
          </a:p>
        </p:txBody>
      </p:sp>
      <p:sp>
        <p:nvSpPr>
          <p:cNvPr id="10" name="TextBox 9">
            <a:extLst>
              <a:ext uri="{FF2B5EF4-FFF2-40B4-BE49-F238E27FC236}">
                <a16:creationId xmlns:a16="http://schemas.microsoft.com/office/drawing/2014/main" id="{0130E0BC-AA17-1024-AF24-E65BAFB85515}"/>
              </a:ext>
            </a:extLst>
          </p:cNvPr>
          <p:cNvSpPr txBox="1"/>
          <p:nvPr/>
        </p:nvSpPr>
        <p:spPr>
          <a:xfrm>
            <a:off x="440093" y="1282382"/>
            <a:ext cx="5882648" cy="369332"/>
          </a:xfrm>
          <a:prstGeom prst="rect">
            <a:avLst/>
          </a:prstGeom>
          <a:noFill/>
          <a:ln>
            <a:solidFill>
              <a:schemeClr val="tx1"/>
            </a:solidFill>
          </a:ln>
        </p:spPr>
        <p:txBody>
          <a:bodyPr wrap="square">
            <a:spAutoFit/>
          </a:bodyPr>
          <a:lstStyle/>
          <a:p>
            <a:pPr algn="ctr">
              <a:spcAft>
                <a:spcPts val="0"/>
              </a:spcAft>
            </a:pPr>
            <a:r>
              <a:rPr lang="en-GB" sz="1800" b="1" dirty="0">
                <a:solidFill>
                  <a:schemeClr val="tx1"/>
                </a:solidFill>
                <a:effectLst/>
                <a:latin typeface="+mn-lt"/>
              </a:rPr>
              <a:t>Archaeological Artefacts of the Future</a:t>
            </a:r>
            <a:endParaRPr lang="en-GB" sz="1800" b="1" dirty="0">
              <a:solidFill>
                <a:schemeClr val="tx1"/>
              </a:solidFill>
              <a:effectLst/>
              <a:latin typeface="+mn-lt"/>
              <a:ea typeface="Arial"/>
              <a:cs typeface="Times New Roman"/>
            </a:endParaRPr>
          </a:p>
        </p:txBody>
      </p:sp>
      <p:sp>
        <p:nvSpPr>
          <p:cNvPr id="9" name="TextBox 8">
            <a:extLst>
              <a:ext uri="{FF2B5EF4-FFF2-40B4-BE49-F238E27FC236}">
                <a16:creationId xmlns:a16="http://schemas.microsoft.com/office/drawing/2014/main" id="{4C35C050-9295-D8B7-EE9C-EB022B205BBB}"/>
              </a:ext>
            </a:extLst>
          </p:cNvPr>
          <p:cNvSpPr txBox="1"/>
          <p:nvPr/>
        </p:nvSpPr>
        <p:spPr>
          <a:xfrm>
            <a:off x="6322741" y="1281048"/>
            <a:ext cx="5113964" cy="369332"/>
          </a:xfrm>
          <a:prstGeom prst="rect">
            <a:avLst/>
          </a:prstGeom>
          <a:noFill/>
          <a:ln>
            <a:solidFill>
              <a:schemeClr val="tx1"/>
            </a:solidFill>
          </a:ln>
        </p:spPr>
        <p:txBody>
          <a:bodyPr wrap="square">
            <a:spAutoFit/>
          </a:bodyPr>
          <a:lstStyle/>
          <a:p>
            <a:pPr algn="ctr">
              <a:spcAft>
                <a:spcPts val="0"/>
              </a:spcAft>
            </a:pPr>
            <a:r>
              <a:rPr lang="en-GB" sz="1800" b="1" dirty="0">
                <a:solidFill>
                  <a:schemeClr val="tx1"/>
                </a:solidFill>
                <a:effectLst/>
                <a:latin typeface="+mn-lt"/>
              </a:rPr>
              <a:t>Would archaeologists find this in-</a:t>
            </a:r>
            <a:endParaRPr lang="en-GB" sz="1800" b="1" dirty="0">
              <a:solidFill>
                <a:schemeClr val="tx1"/>
              </a:solidFill>
              <a:effectLst/>
              <a:latin typeface="+mn-lt"/>
              <a:ea typeface="Arial"/>
              <a:cs typeface="Times New Roman"/>
            </a:endParaRPr>
          </a:p>
        </p:txBody>
      </p:sp>
      <p:graphicFrame>
        <p:nvGraphicFramePr>
          <p:cNvPr id="7" name="Table 6">
            <a:extLst>
              <a:ext uri="{FF2B5EF4-FFF2-40B4-BE49-F238E27FC236}">
                <a16:creationId xmlns:a16="http://schemas.microsoft.com/office/drawing/2014/main" id="{5586004D-E767-652C-38B2-7B006835AD60}"/>
              </a:ext>
            </a:extLst>
          </p:cNvPr>
          <p:cNvGraphicFramePr>
            <a:graphicFrameLocks noGrp="1"/>
          </p:cNvGraphicFramePr>
          <p:nvPr>
            <p:extLst>
              <p:ext uri="{D42A27DB-BD31-4B8C-83A1-F6EECF244321}">
                <p14:modId xmlns:p14="http://schemas.microsoft.com/office/powerpoint/2010/main" val="4238090958"/>
              </p:ext>
            </p:extLst>
          </p:nvPr>
        </p:nvGraphicFramePr>
        <p:xfrm>
          <a:off x="440093" y="1650380"/>
          <a:ext cx="10996612" cy="4289416"/>
        </p:xfrm>
        <a:graphic>
          <a:graphicData uri="http://schemas.openxmlformats.org/drawingml/2006/table">
            <a:tbl>
              <a:tblPr firstRow="1" firstCol="1" bandRow="1">
                <a:tableStyleId>{5C22544A-7EE6-4342-B048-85BDC9FD1C3A}</a:tableStyleId>
              </a:tblPr>
              <a:tblGrid>
                <a:gridCol w="2907970">
                  <a:extLst>
                    <a:ext uri="{9D8B030D-6E8A-4147-A177-3AD203B41FA5}">
                      <a16:colId xmlns:a16="http://schemas.microsoft.com/office/drawing/2014/main" val="20000"/>
                    </a:ext>
                  </a:extLst>
                </a:gridCol>
                <a:gridCol w="2969175">
                  <a:extLst>
                    <a:ext uri="{9D8B030D-6E8A-4147-A177-3AD203B41FA5}">
                      <a16:colId xmlns:a16="http://schemas.microsoft.com/office/drawing/2014/main" val="367104747"/>
                    </a:ext>
                  </a:extLst>
                </a:gridCol>
                <a:gridCol w="1170740">
                  <a:extLst>
                    <a:ext uri="{9D8B030D-6E8A-4147-A177-3AD203B41FA5}">
                      <a16:colId xmlns:a16="http://schemas.microsoft.com/office/drawing/2014/main" val="20002"/>
                    </a:ext>
                  </a:extLst>
                </a:gridCol>
                <a:gridCol w="1191820">
                  <a:extLst>
                    <a:ext uri="{9D8B030D-6E8A-4147-A177-3AD203B41FA5}">
                      <a16:colId xmlns:a16="http://schemas.microsoft.com/office/drawing/2014/main" val="20003"/>
                    </a:ext>
                  </a:extLst>
                </a:gridCol>
                <a:gridCol w="1345410">
                  <a:extLst>
                    <a:ext uri="{9D8B030D-6E8A-4147-A177-3AD203B41FA5}">
                      <a16:colId xmlns:a16="http://schemas.microsoft.com/office/drawing/2014/main" val="20004"/>
                    </a:ext>
                  </a:extLst>
                </a:gridCol>
                <a:gridCol w="1411497">
                  <a:extLst>
                    <a:ext uri="{9D8B030D-6E8A-4147-A177-3AD203B41FA5}">
                      <a16:colId xmlns:a16="http://schemas.microsoft.com/office/drawing/2014/main" val="20005"/>
                    </a:ext>
                  </a:extLst>
                </a:gridCol>
              </a:tblGrid>
              <a:tr h="370087">
                <a:tc>
                  <a:txBody>
                    <a:bodyPr/>
                    <a:lstStyle/>
                    <a:p>
                      <a:pPr algn="ctr">
                        <a:spcAft>
                          <a:spcPts val="0"/>
                        </a:spcAft>
                      </a:pPr>
                      <a:r>
                        <a:rPr lang="en-GB" sz="1600" b="1" dirty="0">
                          <a:solidFill>
                            <a:schemeClr val="tx1"/>
                          </a:solidFill>
                          <a:effectLst/>
                          <a:latin typeface="+mn-lt"/>
                        </a:rPr>
                        <a:t>Object</a:t>
                      </a:r>
                      <a:endParaRPr lang="en-GB" sz="1600" b="1" dirty="0">
                        <a:solidFill>
                          <a:schemeClr val="tx1"/>
                        </a:solidFill>
                        <a:effectLst/>
                        <a:latin typeface="+mn-lt"/>
                        <a:ea typeface="Arial"/>
                        <a:cs typeface="Times New Roman"/>
                      </a:endParaRPr>
                    </a:p>
                  </a:txBody>
                  <a:tcPr marL="100478" marR="1004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sz="1600" b="1">
                          <a:solidFill>
                            <a:schemeClr val="tx1"/>
                          </a:solidFill>
                          <a:effectLst/>
                          <a:latin typeface="+mn-lt"/>
                        </a:rPr>
                        <a:t>What is it made from?</a:t>
                      </a:r>
                      <a:endParaRPr lang="en-GB"/>
                    </a:p>
                  </a:txBody>
                  <a:tcPr marL="100478" marR="1004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GB" sz="1600" b="1" dirty="0">
                          <a:solidFill>
                            <a:schemeClr val="tx1"/>
                          </a:solidFill>
                          <a:effectLst/>
                          <a:latin typeface="+mn-lt"/>
                        </a:rPr>
                        <a:t>10 years?</a:t>
                      </a:r>
                      <a:endParaRPr lang="en-GB" sz="1600" b="1" dirty="0">
                        <a:solidFill>
                          <a:schemeClr val="tx1"/>
                        </a:solidFill>
                        <a:effectLst/>
                        <a:latin typeface="+mn-lt"/>
                        <a:ea typeface="Arial"/>
                        <a:cs typeface="Times New Roman"/>
                      </a:endParaRPr>
                    </a:p>
                  </a:txBody>
                  <a:tcPr marL="100478" marR="1004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GB" sz="1600" b="1" dirty="0">
                          <a:solidFill>
                            <a:schemeClr val="tx1"/>
                          </a:solidFill>
                          <a:effectLst/>
                          <a:latin typeface="+mn-lt"/>
                        </a:rPr>
                        <a:t>50 years?</a:t>
                      </a:r>
                      <a:endParaRPr lang="en-GB" sz="1600" b="1" dirty="0">
                        <a:solidFill>
                          <a:schemeClr val="tx1"/>
                        </a:solidFill>
                        <a:effectLst/>
                        <a:latin typeface="+mn-lt"/>
                        <a:ea typeface="Arial"/>
                        <a:cs typeface="Times New Roman"/>
                      </a:endParaRPr>
                    </a:p>
                  </a:txBody>
                  <a:tcPr marL="100478" marR="1004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GB" sz="1600" b="1" dirty="0">
                          <a:solidFill>
                            <a:schemeClr val="tx1"/>
                          </a:solidFill>
                          <a:effectLst/>
                          <a:latin typeface="+mn-lt"/>
                        </a:rPr>
                        <a:t>100 years?</a:t>
                      </a:r>
                      <a:endParaRPr lang="en-GB" sz="1600" b="1" dirty="0">
                        <a:solidFill>
                          <a:schemeClr val="tx1"/>
                        </a:solidFill>
                        <a:effectLst/>
                        <a:latin typeface="+mn-lt"/>
                        <a:ea typeface="Arial"/>
                        <a:cs typeface="Times New Roman"/>
                      </a:endParaRPr>
                    </a:p>
                  </a:txBody>
                  <a:tcPr marL="100478" marR="1004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GB" sz="1600" b="1" dirty="0">
                          <a:solidFill>
                            <a:schemeClr val="tx1"/>
                          </a:solidFill>
                          <a:effectLst/>
                          <a:latin typeface="+mn-lt"/>
                        </a:rPr>
                        <a:t>1000 years?</a:t>
                      </a:r>
                      <a:endParaRPr lang="en-GB" sz="1600" b="1" dirty="0">
                        <a:solidFill>
                          <a:schemeClr val="tx1"/>
                        </a:solidFill>
                        <a:effectLst/>
                        <a:latin typeface="+mn-lt"/>
                        <a:ea typeface="Arial"/>
                        <a:cs typeface="Times New Roman"/>
                      </a:endParaRPr>
                    </a:p>
                  </a:txBody>
                  <a:tcPr marL="100478" marR="1004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435481">
                <a:tc>
                  <a:txBody>
                    <a:bodyPr/>
                    <a:lstStyle/>
                    <a:p>
                      <a:pPr>
                        <a:spcAft>
                          <a:spcPts val="0"/>
                        </a:spcAft>
                      </a:pPr>
                      <a:r>
                        <a:rPr lang="en-GB" sz="2400" dirty="0">
                          <a:effectLst/>
                          <a:latin typeface="Source Sans Pro" pitchFamily="34" charset="0"/>
                        </a:rPr>
                        <a:t> </a:t>
                      </a:r>
                      <a:endParaRPr lang="en-GB" sz="2400" dirty="0">
                        <a:effectLst/>
                        <a:latin typeface="Source Sans Pro" pitchFamily="34" charset="0"/>
                        <a:ea typeface="Arial"/>
                        <a:cs typeface="Times New Roman"/>
                      </a:endParaRPr>
                    </a:p>
                  </a:txBody>
                  <a:tcPr marL="100478" marR="1004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sz="2400">
                          <a:effectLst/>
                          <a:latin typeface="Source Sans Pro" pitchFamily="34" charset="0"/>
                        </a:rPr>
                        <a:t> </a:t>
                      </a:r>
                      <a:endParaRPr lang="en-GB"/>
                    </a:p>
                  </a:txBody>
                  <a:tcPr marL="100478" marR="1004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spcAft>
                          <a:spcPts val="0"/>
                        </a:spcAft>
                      </a:pPr>
                      <a:r>
                        <a:rPr lang="en-GB" sz="2400">
                          <a:effectLst/>
                          <a:latin typeface="Source Sans Pro" pitchFamily="34" charset="0"/>
                        </a:rPr>
                        <a:t> </a:t>
                      </a:r>
                      <a:endParaRPr lang="en-GB" sz="2400">
                        <a:effectLst/>
                        <a:latin typeface="Source Sans Pro" pitchFamily="34" charset="0"/>
                        <a:ea typeface="Arial"/>
                        <a:cs typeface="Times New Roman"/>
                      </a:endParaRPr>
                    </a:p>
                  </a:txBody>
                  <a:tcPr marL="100478" marR="1004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spcAft>
                          <a:spcPts val="0"/>
                        </a:spcAft>
                      </a:pPr>
                      <a:r>
                        <a:rPr lang="en-GB" sz="2400" dirty="0">
                          <a:effectLst/>
                          <a:latin typeface="Source Sans Pro" pitchFamily="34" charset="0"/>
                        </a:rPr>
                        <a:t> </a:t>
                      </a:r>
                      <a:endParaRPr lang="en-GB" sz="2400" dirty="0">
                        <a:effectLst/>
                        <a:latin typeface="Source Sans Pro" pitchFamily="34" charset="0"/>
                        <a:ea typeface="Arial"/>
                        <a:cs typeface="Times New Roman"/>
                      </a:endParaRPr>
                    </a:p>
                  </a:txBody>
                  <a:tcPr marL="100478" marR="1004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spcAft>
                          <a:spcPts val="0"/>
                        </a:spcAft>
                      </a:pPr>
                      <a:r>
                        <a:rPr lang="en-GB" sz="2400">
                          <a:effectLst/>
                          <a:latin typeface="Source Sans Pro" pitchFamily="34" charset="0"/>
                        </a:rPr>
                        <a:t> </a:t>
                      </a:r>
                      <a:endParaRPr lang="en-GB" sz="2400">
                        <a:effectLst/>
                        <a:latin typeface="Source Sans Pro" pitchFamily="34" charset="0"/>
                        <a:ea typeface="Arial"/>
                        <a:cs typeface="Times New Roman"/>
                      </a:endParaRPr>
                    </a:p>
                  </a:txBody>
                  <a:tcPr marL="100478" marR="1004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spcAft>
                          <a:spcPts val="0"/>
                        </a:spcAft>
                      </a:pPr>
                      <a:r>
                        <a:rPr lang="en-GB" sz="2400">
                          <a:effectLst/>
                          <a:latin typeface="Source Sans Pro" pitchFamily="34" charset="0"/>
                        </a:rPr>
                        <a:t> </a:t>
                      </a:r>
                      <a:endParaRPr lang="en-GB" sz="2400">
                        <a:effectLst/>
                        <a:latin typeface="Source Sans Pro" pitchFamily="34" charset="0"/>
                        <a:ea typeface="Arial"/>
                        <a:cs typeface="Times New Roman"/>
                      </a:endParaRPr>
                    </a:p>
                  </a:txBody>
                  <a:tcPr marL="100478" marR="1004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435481">
                <a:tc>
                  <a:txBody>
                    <a:bodyPr/>
                    <a:lstStyle/>
                    <a:p>
                      <a:pPr>
                        <a:spcAft>
                          <a:spcPts val="0"/>
                        </a:spcAft>
                      </a:pPr>
                      <a:r>
                        <a:rPr lang="en-GB" sz="2400" dirty="0">
                          <a:effectLst/>
                          <a:latin typeface="Source Sans Pro" pitchFamily="34" charset="0"/>
                        </a:rPr>
                        <a:t> </a:t>
                      </a:r>
                      <a:endParaRPr lang="en-GB" sz="2400" dirty="0">
                        <a:effectLst/>
                        <a:latin typeface="Source Sans Pro" pitchFamily="34" charset="0"/>
                        <a:ea typeface="Arial"/>
                        <a:cs typeface="Times New Roman"/>
                      </a:endParaRPr>
                    </a:p>
                  </a:txBody>
                  <a:tcPr marL="100478" marR="1004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sz="2400">
                          <a:effectLst/>
                          <a:latin typeface="Source Sans Pro" pitchFamily="34" charset="0"/>
                        </a:rPr>
                        <a:t> </a:t>
                      </a:r>
                      <a:endParaRPr lang="en-GB"/>
                    </a:p>
                  </a:txBody>
                  <a:tcPr marL="100478" marR="1004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spcAft>
                          <a:spcPts val="0"/>
                        </a:spcAft>
                      </a:pPr>
                      <a:r>
                        <a:rPr lang="en-GB" sz="2400" dirty="0">
                          <a:effectLst/>
                          <a:latin typeface="Source Sans Pro" pitchFamily="34" charset="0"/>
                        </a:rPr>
                        <a:t> </a:t>
                      </a:r>
                      <a:endParaRPr lang="en-GB" sz="2400" dirty="0">
                        <a:effectLst/>
                        <a:latin typeface="Source Sans Pro" pitchFamily="34" charset="0"/>
                        <a:ea typeface="Arial"/>
                        <a:cs typeface="Times New Roman"/>
                      </a:endParaRPr>
                    </a:p>
                  </a:txBody>
                  <a:tcPr marL="100478" marR="1004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spcAft>
                          <a:spcPts val="0"/>
                        </a:spcAft>
                      </a:pPr>
                      <a:r>
                        <a:rPr lang="en-GB" sz="2400" dirty="0">
                          <a:effectLst/>
                          <a:latin typeface="Source Sans Pro" pitchFamily="34" charset="0"/>
                        </a:rPr>
                        <a:t> </a:t>
                      </a:r>
                      <a:endParaRPr lang="en-GB" sz="2400" dirty="0">
                        <a:effectLst/>
                        <a:latin typeface="Source Sans Pro" pitchFamily="34" charset="0"/>
                        <a:ea typeface="Arial"/>
                        <a:cs typeface="Times New Roman"/>
                      </a:endParaRPr>
                    </a:p>
                  </a:txBody>
                  <a:tcPr marL="100478" marR="1004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spcAft>
                          <a:spcPts val="0"/>
                        </a:spcAft>
                      </a:pPr>
                      <a:r>
                        <a:rPr lang="en-GB" sz="2400">
                          <a:effectLst/>
                          <a:latin typeface="Source Sans Pro" pitchFamily="34" charset="0"/>
                        </a:rPr>
                        <a:t> </a:t>
                      </a:r>
                      <a:endParaRPr lang="en-GB" sz="2400">
                        <a:effectLst/>
                        <a:latin typeface="Source Sans Pro" pitchFamily="34" charset="0"/>
                        <a:ea typeface="Arial"/>
                        <a:cs typeface="Times New Roman"/>
                      </a:endParaRPr>
                    </a:p>
                  </a:txBody>
                  <a:tcPr marL="100478" marR="1004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spcAft>
                          <a:spcPts val="0"/>
                        </a:spcAft>
                      </a:pPr>
                      <a:r>
                        <a:rPr lang="en-GB" sz="2400">
                          <a:effectLst/>
                          <a:latin typeface="Source Sans Pro" pitchFamily="34" charset="0"/>
                        </a:rPr>
                        <a:t> </a:t>
                      </a:r>
                      <a:endParaRPr lang="en-GB" sz="2400">
                        <a:effectLst/>
                        <a:latin typeface="Source Sans Pro" pitchFamily="34" charset="0"/>
                        <a:ea typeface="Arial"/>
                        <a:cs typeface="Times New Roman"/>
                      </a:endParaRPr>
                    </a:p>
                  </a:txBody>
                  <a:tcPr marL="100478" marR="1004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435481">
                <a:tc>
                  <a:txBody>
                    <a:bodyPr/>
                    <a:lstStyle/>
                    <a:p>
                      <a:pPr>
                        <a:spcAft>
                          <a:spcPts val="0"/>
                        </a:spcAft>
                      </a:pPr>
                      <a:r>
                        <a:rPr lang="en-GB" sz="2400" dirty="0">
                          <a:effectLst/>
                          <a:latin typeface="Source Sans Pro" pitchFamily="34" charset="0"/>
                        </a:rPr>
                        <a:t> </a:t>
                      </a:r>
                      <a:endParaRPr lang="en-GB" sz="2400" dirty="0">
                        <a:effectLst/>
                        <a:latin typeface="Source Sans Pro" pitchFamily="34" charset="0"/>
                        <a:ea typeface="Arial"/>
                        <a:cs typeface="Times New Roman"/>
                      </a:endParaRPr>
                    </a:p>
                  </a:txBody>
                  <a:tcPr marL="100478" marR="1004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sz="2400" dirty="0">
                          <a:effectLst/>
                          <a:latin typeface="Source Sans Pro" pitchFamily="34" charset="0"/>
                        </a:rPr>
                        <a:t> </a:t>
                      </a:r>
                      <a:endParaRPr lang="en-GB" dirty="0"/>
                    </a:p>
                  </a:txBody>
                  <a:tcPr marL="100478" marR="1004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spcAft>
                          <a:spcPts val="0"/>
                        </a:spcAft>
                      </a:pPr>
                      <a:r>
                        <a:rPr lang="en-GB" sz="2400" dirty="0">
                          <a:effectLst/>
                          <a:latin typeface="Source Sans Pro" pitchFamily="34" charset="0"/>
                        </a:rPr>
                        <a:t> </a:t>
                      </a:r>
                      <a:endParaRPr lang="en-GB" sz="2400" dirty="0">
                        <a:effectLst/>
                        <a:latin typeface="Source Sans Pro" pitchFamily="34" charset="0"/>
                        <a:ea typeface="Arial"/>
                        <a:cs typeface="Times New Roman"/>
                      </a:endParaRPr>
                    </a:p>
                  </a:txBody>
                  <a:tcPr marL="100478" marR="1004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spcAft>
                          <a:spcPts val="0"/>
                        </a:spcAft>
                      </a:pPr>
                      <a:r>
                        <a:rPr lang="en-GB" sz="2400" dirty="0">
                          <a:effectLst/>
                          <a:latin typeface="Source Sans Pro" pitchFamily="34" charset="0"/>
                        </a:rPr>
                        <a:t> </a:t>
                      </a:r>
                      <a:endParaRPr lang="en-GB" sz="2400" dirty="0">
                        <a:effectLst/>
                        <a:latin typeface="Source Sans Pro" pitchFamily="34" charset="0"/>
                        <a:ea typeface="Arial"/>
                        <a:cs typeface="Times New Roman"/>
                      </a:endParaRPr>
                    </a:p>
                  </a:txBody>
                  <a:tcPr marL="100478" marR="1004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spcAft>
                          <a:spcPts val="0"/>
                        </a:spcAft>
                      </a:pPr>
                      <a:r>
                        <a:rPr lang="en-GB" sz="2400" dirty="0">
                          <a:effectLst/>
                          <a:latin typeface="Source Sans Pro" pitchFamily="34" charset="0"/>
                        </a:rPr>
                        <a:t> </a:t>
                      </a:r>
                      <a:endParaRPr lang="en-GB" sz="2400" dirty="0">
                        <a:effectLst/>
                        <a:latin typeface="Source Sans Pro" pitchFamily="34" charset="0"/>
                        <a:ea typeface="Arial"/>
                        <a:cs typeface="Times New Roman"/>
                      </a:endParaRPr>
                    </a:p>
                  </a:txBody>
                  <a:tcPr marL="100478" marR="1004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spcAft>
                          <a:spcPts val="0"/>
                        </a:spcAft>
                      </a:pPr>
                      <a:r>
                        <a:rPr lang="en-GB" sz="2400">
                          <a:effectLst/>
                          <a:latin typeface="Source Sans Pro" pitchFamily="34" charset="0"/>
                        </a:rPr>
                        <a:t> </a:t>
                      </a:r>
                      <a:endParaRPr lang="en-GB" sz="2400">
                        <a:effectLst/>
                        <a:latin typeface="Source Sans Pro" pitchFamily="34" charset="0"/>
                        <a:ea typeface="Arial"/>
                        <a:cs typeface="Times New Roman"/>
                      </a:endParaRPr>
                    </a:p>
                  </a:txBody>
                  <a:tcPr marL="100478" marR="1004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435481">
                <a:tc>
                  <a:txBody>
                    <a:bodyPr/>
                    <a:lstStyle/>
                    <a:p>
                      <a:pPr>
                        <a:spcAft>
                          <a:spcPts val="0"/>
                        </a:spcAft>
                      </a:pPr>
                      <a:r>
                        <a:rPr lang="en-GB" sz="2400" dirty="0">
                          <a:effectLst/>
                          <a:latin typeface="Source Sans Pro" pitchFamily="34" charset="0"/>
                        </a:rPr>
                        <a:t> </a:t>
                      </a:r>
                      <a:endParaRPr lang="en-GB" sz="2400" dirty="0">
                        <a:effectLst/>
                        <a:latin typeface="Source Sans Pro" pitchFamily="34" charset="0"/>
                        <a:ea typeface="Arial"/>
                        <a:cs typeface="Times New Roman"/>
                      </a:endParaRPr>
                    </a:p>
                  </a:txBody>
                  <a:tcPr marL="100478" marR="1004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sz="2400">
                          <a:effectLst/>
                          <a:latin typeface="Source Sans Pro" pitchFamily="34" charset="0"/>
                        </a:rPr>
                        <a:t> </a:t>
                      </a:r>
                      <a:endParaRPr lang="en-GB"/>
                    </a:p>
                  </a:txBody>
                  <a:tcPr marL="100478" marR="1004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spcAft>
                          <a:spcPts val="0"/>
                        </a:spcAft>
                      </a:pPr>
                      <a:r>
                        <a:rPr lang="en-GB" sz="2400">
                          <a:effectLst/>
                          <a:latin typeface="Source Sans Pro" pitchFamily="34" charset="0"/>
                        </a:rPr>
                        <a:t> </a:t>
                      </a:r>
                      <a:endParaRPr lang="en-GB" sz="2400">
                        <a:effectLst/>
                        <a:latin typeface="Source Sans Pro" pitchFamily="34" charset="0"/>
                        <a:ea typeface="Arial"/>
                        <a:cs typeface="Times New Roman"/>
                      </a:endParaRPr>
                    </a:p>
                  </a:txBody>
                  <a:tcPr marL="100478" marR="1004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spcAft>
                          <a:spcPts val="0"/>
                        </a:spcAft>
                      </a:pPr>
                      <a:r>
                        <a:rPr lang="en-GB" sz="2400" dirty="0">
                          <a:effectLst/>
                          <a:latin typeface="Source Sans Pro" pitchFamily="34" charset="0"/>
                        </a:rPr>
                        <a:t> </a:t>
                      </a:r>
                      <a:endParaRPr lang="en-GB" sz="2400" dirty="0">
                        <a:effectLst/>
                        <a:latin typeface="Source Sans Pro" pitchFamily="34" charset="0"/>
                        <a:ea typeface="Arial"/>
                        <a:cs typeface="Times New Roman"/>
                      </a:endParaRPr>
                    </a:p>
                  </a:txBody>
                  <a:tcPr marL="100478" marR="1004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spcAft>
                          <a:spcPts val="0"/>
                        </a:spcAft>
                      </a:pPr>
                      <a:r>
                        <a:rPr lang="en-GB" sz="2400" dirty="0">
                          <a:effectLst/>
                          <a:latin typeface="Source Sans Pro" pitchFamily="34" charset="0"/>
                        </a:rPr>
                        <a:t> </a:t>
                      </a:r>
                      <a:endParaRPr lang="en-GB" sz="2400" dirty="0">
                        <a:effectLst/>
                        <a:latin typeface="Source Sans Pro" pitchFamily="34" charset="0"/>
                        <a:ea typeface="Arial"/>
                        <a:cs typeface="Times New Roman"/>
                      </a:endParaRPr>
                    </a:p>
                  </a:txBody>
                  <a:tcPr marL="100478" marR="1004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spcAft>
                          <a:spcPts val="0"/>
                        </a:spcAft>
                      </a:pPr>
                      <a:r>
                        <a:rPr lang="en-GB" sz="2400" dirty="0">
                          <a:effectLst/>
                          <a:latin typeface="Source Sans Pro" pitchFamily="34" charset="0"/>
                        </a:rPr>
                        <a:t> </a:t>
                      </a:r>
                      <a:endParaRPr lang="en-GB" sz="2400" dirty="0">
                        <a:effectLst/>
                        <a:latin typeface="Source Sans Pro" pitchFamily="34" charset="0"/>
                        <a:ea typeface="Arial"/>
                        <a:cs typeface="Times New Roman"/>
                      </a:endParaRPr>
                    </a:p>
                  </a:txBody>
                  <a:tcPr marL="100478" marR="1004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r h="435481">
                <a:tc>
                  <a:txBody>
                    <a:bodyPr/>
                    <a:lstStyle/>
                    <a:p>
                      <a:pPr>
                        <a:spcAft>
                          <a:spcPts val="0"/>
                        </a:spcAft>
                      </a:pPr>
                      <a:r>
                        <a:rPr lang="en-GB" sz="2400">
                          <a:effectLst/>
                          <a:latin typeface="Source Sans Pro" pitchFamily="34" charset="0"/>
                        </a:rPr>
                        <a:t> </a:t>
                      </a:r>
                      <a:endParaRPr lang="en-GB" sz="2400">
                        <a:effectLst/>
                        <a:latin typeface="Source Sans Pro" pitchFamily="34" charset="0"/>
                        <a:ea typeface="Arial"/>
                        <a:cs typeface="Times New Roman"/>
                      </a:endParaRPr>
                    </a:p>
                  </a:txBody>
                  <a:tcPr marL="100478" marR="1004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sz="2400">
                          <a:effectLst/>
                          <a:latin typeface="Source Sans Pro" pitchFamily="34" charset="0"/>
                        </a:rPr>
                        <a:t> </a:t>
                      </a:r>
                      <a:endParaRPr lang="en-GB"/>
                    </a:p>
                  </a:txBody>
                  <a:tcPr marL="100478" marR="1004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spcAft>
                          <a:spcPts val="0"/>
                        </a:spcAft>
                      </a:pPr>
                      <a:r>
                        <a:rPr lang="en-GB" sz="2400">
                          <a:effectLst/>
                          <a:latin typeface="Source Sans Pro" pitchFamily="34" charset="0"/>
                        </a:rPr>
                        <a:t> </a:t>
                      </a:r>
                      <a:endParaRPr lang="en-GB" sz="2400">
                        <a:effectLst/>
                        <a:latin typeface="Source Sans Pro" pitchFamily="34" charset="0"/>
                        <a:ea typeface="Arial"/>
                        <a:cs typeface="Times New Roman"/>
                      </a:endParaRPr>
                    </a:p>
                  </a:txBody>
                  <a:tcPr marL="100478" marR="1004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spcAft>
                          <a:spcPts val="0"/>
                        </a:spcAft>
                      </a:pPr>
                      <a:r>
                        <a:rPr lang="en-GB" sz="2400">
                          <a:effectLst/>
                          <a:latin typeface="Source Sans Pro" pitchFamily="34" charset="0"/>
                        </a:rPr>
                        <a:t> </a:t>
                      </a:r>
                      <a:endParaRPr lang="en-GB" sz="2400">
                        <a:effectLst/>
                        <a:latin typeface="Source Sans Pro" pitchFamily="34" charset="0"/>
                        <a:ea typeface="Arial"/>
                        <a:cs typeface="Times New Roman"/>
                      </a:endParaRPr>
                    </a:p>
                  </a:txBody>
                  <a:tcPr marL="100478" marR="1004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spcAft>
                          <a:spcPts val="0"/>
                        </a:spcAft>
                      </a:pPr>
                      <a:r>
                        <a:rPr lang="en-GB" sz="2400" dirty="0">
                          <a:effectLst/>
                          <a:latin typeface="Source Sans Pro" pitchFamily="34" charset="0"/>
                        </a:rPr>
                        <a:t> </a:t>
                      </a:r>
                      <a:endParaRPr lang="en-GB" sz="2400" dirty="0">
                        <a:effectLst/>
                        <a:latin typeface="Source Sans Pro" pitchFamily="34" charset="0"/>
                        <a:ea typeface="Arial"/>
                        <a:cs typeface="Times New Roman"/>
                      </a:endParaRPr>
                    </a:p>
                  </a:txBody>
                  <a:tcPr marL="100478" marR="1004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spcAft>
                          <a:spcPts val="0"/>
                        </a:spcAft>
                      </a:pPr>
                      <a:r>
                        <a:rPr lang="en-GB" sz="2400" dirty="0">
                          <a:effectLst/>
                          <a:latin typeface="Source Sans Pro" pitchFamily="34" charset="0"/>
                        </a:rPr>
                        <a:t> </a:t>
                      </a:r>
                      <a:endParaRPr lang="en-GB" sz="2400" dirty="0">
                        <a:effectLst/>
                        <a:latin typeface="Source Sans Pro" pitchFamily="34" charset="0"/>
                        <a:ea typeface="Arial"/>
                        <a:cs typeface="Times New Roman"/>
                      </a:endParaRPr>
                    </a:p>
                  </a:txBody>
                  <a:tcPr marL="100478" marR="1004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6"/>
                  </a:ext>
                </a:extLst>
              </a:tr>
              <a:tr h="435481">
                <a:tc>
                  <a:txBody>
                    <a:bodyPr/>
                    <a:lstStyle/>
                    <a:p>
                      <a:pPr>
                        <a:spcAft>
                          <a:spcPts val="0"/>
                        </a:spcAft>
                      </a:pPr>
                      <a:r>
                        <a:rPr lang="en-GB" sz="2400">
                          <a:effectLst/>
                          <a:latin typeface="Source Sans Pro" pitchFamily="34" charset="0"/>
                        </a:rPr>
                        <a:t> </a:t>
                      </a:r>
                      <a:endParaRPr lang="en-GB" sz="2400">
                        <a:effectLst/>
                        <a:latin typeface="Source Sans Pro" pitchFamily="34" charset="0"/>
                        <a:ea typeface="Arial"/>
                        <a:cs typeface="Times New Roman"/>
                      </a:endParaRPr>
                    </a:p>
                  </a:txBody>
                  <a:tcPr marL="100478" marR="1004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sz="2400">
                          <a:effectLst/>
                          <a:latin typeface="Source Sans Pro" pitchFamily="34" charset="0"/>
                        </a:rPr>
                        <a:t> </a:t>
                      </a:r>
                      <a:endParaRPr lang="en-GB"/>
                    </a:p>
                  </a:txBody>
                  <a:tcPr marL="100478" marR="1004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spcAft>
                          <a:spcPts val="0"/>
                        </a:spcAft>
                      </a:pPr>
                      <a:r>
                        <a:rPr lang="en-GB" sz="2400">
                          <a:effectLst/>
                          <a:latin typeface="Source Sans Pro" pitchFamily="34" charset="0"/>
                        </a:rPr>
                        <a:t> </a:t>
                      </a:r>
                      <a:endParaRPr lang="en-GB" sz="2400">
                        <a:effectLst/>
                        <a:latin typeface="Source Sans Pro" pitchFamily="34" charset="0"/>
                        <a:ea typeface="Arial"/>
                        <a:cs typeface="Times New Roman"/>
                      </a:endParaRPr>
                    </a:p>
                  </a:txBody>
                  <a:tcPr marL="100478" marR="1004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spcAft>
                          <a:spcPts val="0"/>
                        </a:spcAft>
                      </a:pPr>
                      <a:r>
                        <a:rPr lang="en-GB" sz="2400">
                          <a:effectLst/>
                          <a:latin typeface="Source Sans Pro" pitchFamily="34" charset="0"/>
                        </a:rPr>
                        <a:t> </a:t>
                      </a:r>
                      <a:endParaRPr lang="en-GB" sz="2400">
                        <a:effectLst/>
                        <a:latin typeface="Source Sans Pro" pitchFamily="34" charset="0"/>
                        <a:ea typeface="Arial"/>
                        <a:cs typeface="Times New Roman"/>
                      </a:endParaRPr>
                    </a:p>
                  </a:txBody>
                  <a:tcPr marL="100478" marR="1004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spcAft>
                          <a:spcPts val="0"/>
                        </a:spcAft>
                      </a:pPr>
                      <a:r>
                        <a:rPr lang="en-GB" sz="2400" dirty="0">
                          <a:effectLst/>
                          <a:latin typeface="Source Sans Pro" pitchFamily="34" charset="0"/>
                        </a:rPr>
                        <a:t> </a:t>
                      </a:r>
                      <a:endParaRPr lang="en-GB" sz="2400" dirty="0">
                        <a:effectLst/>
                        <a:latin typeface="Source Sans Pro" pitchFamily="34" charset="0"/>
                        <a:ea typeface="Arial"/>
                        <a:cs typeface="Times New Roman"/>
                      </a:endParaRPr>
                    </a:p>
                  </a:txBody>
                  <a:tcPr marL="100478" marR="1004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spcAft>
                          <a:spcPts val="0"/>
                        </a:spcAft>
                      </a:pPr>
                      <a:r>
                        <a:rPr lang="en-GB" sz="2400" dirty="0">
                          <a:effectLst/>
                          <a:latin typeface="Source Sans Pro" pitchFamily="34" charset="0"/>
                        </a:rPr>
                        <a:t> </a:t>
                      </a:r>
                      <a:endParaRPr lang="en-GB" sz="2400" dirty="0">
                        <a:effectLst/>
                        <a:latin typeface="Source Sans Pro" pitchFamily="34" charset="0"/>
                        <a:ea typeface="Arial"/>
                        <a:cs typeface="Times New Roman"/>
                      </a:endParaRPr>
                    </a:p>
                  </a:txBody>
                  <a:tcPr marL="100478" marR="1004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7"/>
                  </a:ext>
                </a:extLst>
              </a:tr>
              <a:tr h="435481">
                <a:tc>
                  <a:txBody>
                    <a:bodyPr/>
                    <a:lstStyle/>
                    <a:p>
                      <a:pPr>
                        <a:spcAft>
                          <a:spcPts val="0"/>
                        </a:spcAft>
                      </a:pPr>
                      <a:endParaRPr lang="en-GB" sz="2400" dirty="0">
                        <a:effectLst/>
                        <a:latin typeface="Source Sans Pro" pitchFamily="34" charset="0"/>
                        <a:ea typeface="Arial"/>
                        <a:cs typeface="Times New Roman"/>
                      </a:endParaRPr>
                    </a:p>
                  </a:txBody>
                  <a:tcPr marL="100478" marR="1004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a:p>
                  </a:txBody>
                  <a:tcPr marL="100478" marR="1004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spcAft>
                          <a:spcPts val="0"/>
                        </a:spcAft>
                      </a:pPr>
                      <a:endParaRPr lang="en-GB" sz="2400">
                        <a:effectLst/>
                        <a:latin typeface="Source Sans Pro" pitchFamily="34" charset="0"/>
                        <a:ea typeface="Arial"/>
                        <a:cs typeface="Times New Roman"/>
                      </a:endParaRPr>
                    </a:p>
                  </a:txBody>
                  <a:tcPr marL="100478" marR="1004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spcAft>
                          <a:spcPts val="0"/>
                        </a:spcAft>
                      </a:pPr>
                      <a:endParaRPr lang="en-GB" sz="2400">
                        <a:effectLst/>
                        <a:latin typeface="Source Sans Pro" pitchFamily="34" charset="0"/>
                        <a:ea typeface="Arial"/>
                        <a:cs typeface="Times New Roman"/>
                      </a:endParaRPr>
                    </a:p>
                  </a:txBody>
                  <a:tcPr marL="100478" marR="1004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spcAft>
                          <a:spcPts val="0"/>
                        </a:spcAft>
                      </a:pPr>
                      <a:endParaRPr lang="en-GB" sz="2400" dirty="0">
                        <a:effectLst/>
                        <a:latin typeface="Source Sans Pro" pitchFamily="34" charset="0"/>
                        <a:ea typeface="Arial"/>
                        <a:cs typeface="Times New Roman"/>
                      </a:endParaRPr>
                    </a:p>
                  </a:txBody>
                  <a:tcPr marL="100478" marR="1004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spcAft>
                          <a:spcPts val="0"/>
                        </a:spcAft>
                      </a:pPr>
                      <a:endParaRPr lang="en-GB" sz="2400" dirty="0">
                        <a:effectLst/>
                        <a:latin typeface="Source Sans Pro" pitchFamily="34" charset="0"/>
                        <a:ea typeface="Arial"/>
                        <a:cs typeface="Times New Roman"/>
                      </a:endParaRPr>
                    </a:p>
                  </a:txBody>
                  <a:tcPr marL="100478" marR="1004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8"/>
                  </a:ext>
                </a:extLst>
              </a:tr>
              <a:tr h="435481">
                <a:tc>
                  <a:txBody>
                    <a:bodyPr/>
                    <a:lstStyle/>
                    <a:p>
                      <a:pPr>
                        <a:spcAft>
                          <a:spcPts val="0"/>
                        </a:spcAft>
                      </a:pPr>
                      <a:r>
                        <a:rPr lang="en-GB" sz="2400" dirty="0">
                          <a:effectLst/>
                          <a:latin typeface="Source Sans Pro" pitchFamily="34" charset="0"/>
                        </a:rPr>
                        <a:t> </a:t>
                      </a:r>
                      <a:endParaRPr lang="en-GB" sz="2400" dirty="0">
                        <a:effectLst/>
                        <a:latin typeface="Source Sans Pro" pitchFamily="34" charset="0"/>
                        <a:ea typeface="Arial"/>
                        <a:cs typeface="Times New Roman"/>
                      </a:endParaRPr>
                    </a:p>
                  </a:txBody>
                  <a:tcPr marL="100478" marR="1004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sz="2400">
                          <a:effectLst/>
                          <a:latin typeface="Source Sans Pro" pitchFamily="34" charset="0"/>
                        </a:rPr>
                        <a:t> </a:t>
                      </a:r>
                      <a:endParaRPr lang="en-GB"/>
                    </a:p>
                  </a:txBody>
                  <a:tcPr marL="100478" marR="1004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spcAft>
                          <a:spcPts val="0"/>
                        </a:spcAft>
                      </a:pPr>
                      <a:r>
                        <a:rPr lang="en-GB" sz="2400">
                          <a:effectLst/>
                          <a:latin typeface="Source Sans Pro" pitchFamily="34" charset="0"/>
                        </a:rPr>
                        <a:t> </a:t>
                      </a:r>
                      <a:endParaRPr lang="en-GB" sz="2400">
                        <a:effectLst/>
                        <a:latin typeface="Source Sans Pro" pitchFamily="34" charset="0"/>
                        <a:ea typeface="Arial"/>
                        <a:cs typeface="Times New Roman"/>
                      </a:endParaRPr>
                    </a:p>
                  </a:txBody>
                  <a:tcPr marL="100478" marR="1004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spcAft>
                          <a:spcPts val="0"/>
                        </a:spcAft>
                      </a:pPr>
                      <a:r>
                        <a:rPr lang="en-GB" sz="2400">
                          <a:effectLst/>
                          <a:latin typeface="Source Sans Pro" pitchFamily="34" charset="0"/>
                        </a:rPr>
                        <a:t> </a:t>
                      </a:r>
                      <a:endParaRPr lang="en-GB" sz="2400">
                        <a:effectLst/>
                        <a:latin typeface="Source Sans Pro" pitchFamily="34" charset="0"/>
                        <a:ea typeface="Arial"/>
                        <a:cs typeface="Times New Roman"/>
                      </a:endParaRPr>
                    </a:p>
                  </a:txBody>
                  <a:tcPr marL="100478" marR="1004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spcAft>
                          <a:spcPts val="0"/>
                        </a:spcAft>
                      </a:pPr>
                      <a:r>
                        <a:rPr lang="en-GB" sz="2400" dirty="0">
                          <a:effectLst/>
                          <a:latin typeface="Source Sans Pro" pitchFamily="34" charset="0"/>
                        </a:rPr>
                        <a:t> </a:t>
                      </a:r>
                      <a:endParaRPr lang="en-GB" sz="2400" dirty="0">
                        <a:effectLst/>
                        <a:latin typeface="Source Sans Pro" pitchFamily="34" charset="0"/>
                        <a:ea typeface="Arial"/>
                        <a:cs typeface="Times New Roman"/>
                      </a:endParaRPr>
                    </a:p>
                  </a:txBody>
                  <a:tcPr marL="100478" marR="1004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spcAft>
                          <a:spcPts val="0"/>
                        </a:spcAft>
                      </a:pPr>
                      <a:r>
                        <a:rPr lang="en-GB" sz="2400" dirty="0">
                          <a:effectLst/>
                          <a:latin typeface="Source Sans Pro" pitchFamily="34" charset="0"/>
                        </a:rPr>
                        <a:t> </a:t>
                      </a:r>
                      <a:endParaRPr lang="en-GB" sz="2400" dirty="0">
                        <a:effectLst/>
                        <a:latin typeface="Source Sans Pro" pitchFamily="34" charset="0"/>
                        <a:ea typeface="Arial"/>
                        <a:cs typeface="Times New Roman"/>
                      </a:endParaRPr>
                    </a:p>
                  </a:txBody>
                  <a:tcPr marL="100478" marR="1004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9"/>
                  </a:ext>
                </a:extLst>
              </a:tr>
              <a:tr h="435481">
                <a:tc>
                  <a:txBody>
                    <a:bodyPr/>
                    <a:lstStyle/>
                    <a:p>
                      <a:pPr>
                        <a:spcAft>
                          <a:spcPts val="0"/>
                        </a:spcAft>
                      </a:pPr>
                      <a:endParaRPr lang="en-GB" sz="2400">
                        <a:effectLst/>
                        <a:latin typeface="Source Sans Pro" pitchFamily="34" charset="0"/>
                        <a:ea typeface="Arial"/>
                        <a:cs typeface="Times New Roman"/>
                      </a:endParaRPr>
                    </a:p>
                  </a:txBody>
                  <a:tcPr marL="100478" marR="1004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dirty="0"/>
                    </a:p>
                  </a:txBody>
                  <a:tcPr marL="100478" marR="1004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spcAft>
                          <a:spcPts val="0"/>
                        </a:spcAft>
                      </a:pPr>
                      <a:endParaRPr lang="en-GB" sz="2400" dirty="0">
                        <a:effectLst/>
                        <a:latin typeface="Source Sans Pro" pitchFamily="34" charset="0"/>
                        <a:ea typeface="Arial"/>
                        <a:cs typeface="Times New Roman"/>
                      </a:endParaRPr>
                    </a:p>
                  </a:txBody>
                  <a:tcPr marL="100478" marR="1004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spcAft>
                          <a:spcPts val="0"/>
                        </a:spcAft>
                      </a:pPr>
                      <a:endParaRPr lang="en-GB" sz="2400">
                        <a:effectLst/>
                        <a:latin typeface="Source Sans Pro" pitchFamily="34" charset="0"/>
                        <a:ea typeface="Arial"/>
                        <a:cs typeface="Times New Roman"/>
                      </a:endParaRPr>
                    </a:p>
                  </a:txBody>
                  <a:tcPr marL="100478" marR="1004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spcAft>
                          <a:spcPts val="0"/>
                        </a:spcAft>
                      </a:pPr>
                      <a:endParaRPr lang="en-GB" sz="2400" dirty="0">
                        <a:effectLst/>
                        <a:latin typeface="Source Sans Pro" pitchFamily="34" charset="0"/>
                        <a:ea typeface="Arial"/>
                        <a:cs typeface="Times New Roman"/>
                      </a:endParaRPr>
                    </a:p>
                  </a:txBody>
                  <a:tcPr marL="100478" marR="1004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spcAft>
                          <a:spcPts val="0"/>
                        </a:spcAft>
                      </a:pPr>
                      <a:endParaRPr lang="en-GB" sz="2400" dirty="0">
                        <a:effectLst/>
                        <a:latin typeface="Source Sans Pro" pitchFamily="34" charset="0"/>
                        <a:ea typeface="Arial"/>
                        <a:cs typeface="Times New Roman"/>
                      </a:endParaRPr>
                    </a:p>
                  </a:txBody>
                  <a:tcPr marL="100478" marR="1004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35293672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460A7C-417A-457A-6F6D-703463D9C3ED}"/>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FF001BA5-6227-B005-D9FB-4C5C0E983978}"/>
              </a:ext>
            </a:extLst>
          </p:cNvPr>
          <p:cNvSpPr>
            <a:spLocks noGrp="1"/>
          </p:cNvSpPr>
          <p:nvPr>
            <p:ph type="title"/>
          </p:nvPr>
        </p:nvSpPr>
        <p:spPr>
          <a:xfrm>
            <a:off x="357187" y="365126"/>
            <a:ext cx="5738813" cy="710288"/>
          </a:xfrm>
        </p:spPr>
        <p:txBody>
          <a:bodyPr vert="horz" lIns="91440" tIns="45720" rIns="91440" bIns="45720" rtlCol="0" anchor="b">
            <a:normAutofit/>
          </a:bodyPr>
          <a:lstStyle/>
          <a:p>
            <a:r>
              <a:rPr lang="en-GB" dirty="0"/>
              <a:t>How to use this PowerPoint</a:t>
            </a:r>
          </a:p>
        </p:txBody>
      </p:sp>
      <p:sp>
        <p:nvSpPr>
          <p:cNvPr id="6" name="Content Placeholder 5">
            <a:extLst>
              <a:ext uri="{FF2B5EF4-FFF2-40B4-BE49-F238E27FC236}">
                <a16:creationId xmlns:a16="http://schemas.microsoft.com/office/drawing/2014/main" id="{28B969A3-FD8A-628E-2A17-9E7BE517DB21}"/>
              </a:ext>
            </a:extLst>
          </p:cNvPr>
          <p:cNvSpPr>
            <a:spLocks noGrp="1"/>
          </p:cNvSpPr>
          <p:nvPr>
            <p:ph idx="1"/>
          </p:nvPr>
        </p:nvSpPr>
        <p:spPr/>
        <p:txBody>
          <a:bodyPr/>
          <a:lstStyle/>
          <a:p>
            <a:r>
              <a:rPr lang="en-GB" dirty="0"/>
              <a:t>This is a whole class activity although some sections could be organised for smaller groups by making printed copies of slide 6 and/or the objects slides 11-15 for them to do individually or in groups first.</a:t>
            </a:r>
          </a:p>
          <a:p>
            <a:r>
              <a:rPr lang="en-GB" dirty="0"/>
              <a:t>Some understanding of fractions and percentages is needed for slide 20 </a:t>
            </a:r>
          </a:p>
        </p:txBody>
      </p:sp>
      <p:sp>
        <p:nvSpPr>
          <p:cNvPr id="8" name="Content Placeholder 7">
            <a:extLst>
              <a:ext uri="{FF2B5EF4-FFF2-40B4-BE49-F238E27FC236}">
                <a16:creationId xmlns:a16="http://schemas.microsoft.com/office/drawing/2014/main" id="{9D969BA9-5816-BD0B-BE57-96C1C774AF4D}"/>
              </a:ext>
            </a:extLst>
          </p:cNvPr>
          <p:cNvSpPr>
            <a:spLocks noGrp="1"/>
          </p:cNvSpPr>
          <p:nvPr>
            <p:ph idx="10"/>
          </p:nvPr>
        </p:nvSpPr>
        <p:spPr/>
        <p:txBody>
          <a:bodyPr/>
          <a:lstStyle/>
          <a:p>
            <a:pPr marL="457200" indent="-457200">
              <a:buFont typeface="Arial" panose="020B0604020202020204" pitchFamily="34" charset="0"/>
              <a:buChar char="•"/>
            </a:pPr>
            <a:r>
              <a:rPr lang="en-GB" sz="2400" dirty="0"/>
              <a:t>Video: </a:t>
            </a:r>
            <a:r>
              <a:rPr lang="en-GB" sz="2400" dirty="0">
                <a:hlinkClick r:id="rId2"/>
              </a:rPr>
              <a:t>What do archaeologists find? </a:t>
            </a:r>
            <a:endParaRPr lang="en-GB" sz="2400" dirty="0"/>
          </a:p>
          <a:p>
            <a:pPr marL="457200" indent="-457200">
              <a:buFont typeface="Arial" panose="020B0604020202020204" pitchFamily="34" charset="0"/>
              <a:buChar char="•"/>
            </a:pPr>
            <a:r>
              <a:rPr lang="en-GB" sz="2400" dirty="0"/>
              <a:t>Video: </a:t>
            </a:r>
            <a:r>
              <a:rPr lang="en-GB" sz="2400" dirty="0">
                <a:hlinkClick r:id="rId3"/>
              </a:rPr>
              <a:t>Introducing Must Farm</a:t>
            </a:r>
            <a:endParaRPr lang="en-GB" sz="2400" dirty="0"/>
          </a:p>
          <a:p>
            <a:pPr marL="457200" indent="-457200">
              <a:buFont typeface="Arial" panose="020B0604020202020204" pitchFamily="34" charset="0"/>
              <a:buChar char="•"/>
            </a:pPr>
            <a:r>
              <a:rPr lang="en-GB" sz="2400" dirty="0"/>
              <a:t>PPT: </a:t>
            </a:r>
            <a:r>
              <a:rPr lang="en-GB" sz="2400" dirty="0">
                <a:hlinkClick r:id="rId4"/>
              </a:rPr>
              <a:t>What is Archaeology?</a:t>
            </a:r>
            <a:r>
              <a:rPr lang="en-GB" sz="2400" dirty="0"/>
              <a:t> </a:t>
            </a:r>
          </a:p>
          <a:p>
            <a:pPr marL="457200" indent="-457200">
              <a:buFont typeface="Arial" panose="020B0604020202020204" pitchFamily="34" charset="0"/>
              <a:buChar char="•"/>
            </a:pPr>
            <a:r>
              <a:rPr lang="en-GB" sz="2400" dirty="0"/>
              <a:t>ZIP Folder: </a:t>
            </a:r>
            <a:r>
              <a:rPr lang="en-GB" sz="2400" dirty="0">
                <a:hlinkClick r:id="rId5"/>
              </a:rPr>
              <a:t>Images – 8 themed PPTs with high quality images of artefacts and reconstruction illustrations from Must Farm Bronze Age Village</a:t>
            </a:r>
            <a:endParaRPr lang="en-GB" sz="2400" dirty="0"/>
          </a:p>
        </p:txBody>
      </p:sp>
      <p:sp>
        <p:nvSpPr>
          <p:cNvPr id="3" name="Text Placeholder 2">
            <a:extLst>
              <a:ext uri="{FF2B5EF4-FFF2-40B4-BE49-F238E27FC236}">
                <a16:creationId xmlns:a16="http://schemas.microsoft.com/office/drawing/2014/main" id="{AB25DDA3-916B-BD7D-929F-9C8A033916E6}"/>
              </a:ext>
            </a:extLst>
          </p:cNvPr>
          <p:cNvSpPr>
            <a:spLocks noGrp="1"/>
          </p:cNvSpPr>
          <p:nvPr>
            <p:ph type="body" sz="quarter" idx="4294967295"/>
          </p:nvPr>
        </p:nvSpPr>
        <p:spPr>
          <a:xfrm>
            <a:off x="6380704" y="489288"/>
            <a:ext cx="4605861" cy="461963"/>
          </a:xfrm>
          <a:prstGeom prst="rect">
            <a:avLst/>
          </a:prstGeom>
        </p:spPr>
        <p:txBody>
          <a:bodyPr/>
          <a:lstStyle/>
          <a:p>
            <a:r>
              <a:rPr lang="en-GB" dirty="0"/>
              <a:t>Accompanying Resources</a:t>
            </a:r>
          </a:p>
        </p:txBody>
      </p:sp>
    </p:spTree>
    <p:extLst>
      <p:ext uri="{BB962C8B-B14F-4D97-AF65-F5344CB8AC3E}">
        <p14:creationId xmlns:p14="http://schemas.microsoft.com/office/powerpoint/2010/main" val="34970250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80FEE4FA-006B-1908-1EFB-ACFC46531D70}"/>
              </a:ext>
            </a:extLst>
          </p:cNvPr>
          <p:cNvSpPr>
            <a:spLocks noGrp="1"/>
          </p:cNvSpPr>
          <p:nvPr>
            <p:ph type="title"/>
          </p:nvPr>
        </p:nvSpPr>
        <p:spPr/>
        <p:txBody>
          <a:bodyPr>
            <a:normAutofit/>
          </a:bodyPr>
          <a:lstStyle/>
          <a:p>
            <a:r>
              <a:rPr lang="en-GB" dirty="0"/>
              <a:t>What do archaeologists find? </a:t>
            </a:r>
          </a:p>
        </p:txBody>
      </p:sp>
      <p:pic>
        <p:nvPicPr>
          <p:cNvPr id="7" name="Content Placeholder 6" descr="A group of people in a field">
            <a:hlinkClick r:id="rId3"/>
            <a:extLst>
              <a:ext uri="{FF2B5EF4-FFF2-40B4-BE49-F238E27FC236}">
                <a16:creationId xmlns:a16="http://schemas.microsoft.com/office/drawing/2014/main" id="{2EC1FA7C-3B09-B7E5-BAAD-09A31D89C765}"/>
              </a:ext>
            </a:extLst>
          </p:cNvPr>
          <p:cNvPicPr>
            <a:picLocks noGrp="1" noChangeAspect="1"/>
          </p:cNvPicPr>
          <p:nvPr>
            <p:ph idx="1"/>
          </p:nvPr>
        </p:nvPicPr>
        <p:blipFill>
          <a:blip r:embed="rId4" cstate="screen">
            <a:extLst>
              <a:ext uri="{28A0092B-C50C-407E-A947-70E740481C1C}">
                <a14:useLocalDpi xmlns:a14="http://schemas.microsoft.com/office/drawing/2010/main"/>
              </a:ext>
            </a:extLst>
          </a:blip>
          <a:stretch>
            <a:fillRect/>
          </a:stretch>
        </p:blipFill>
        <p:spPr>
          <a:xfrm>
            <a:off x="1870319" y="1470025"/>
            <a:ext cx="7995750" cy="4321175"/>
          </a:xfrm>
        </p:spPr>
      </p:pic>
      <p:sp>
        <p:nvSpPr>
          <p:cNvPr id="2" name="Action Button: Video 1" descr="Title slide of video showing photo of the excavtion happening as a background and the Title in white lettering imposed on the front ">
            <a:hlinkClick r:id="rId3" highlightClick="1"/>
            <a:extLst>
              <a:ext uri="{FF2B5EF4-FFF2-40B4-BE49-F238E27FC236}">
                <a16:creationId xmlns:a16="http://schemas.microsoft.com/office/drawing/2014/main" id="{F97EE38A-CCAD-0CF1-B0C9-A586C5FEDEFD}"/>
              </a:ext>
            </a:extLst>
          </p:cNvPr>
          <p:cNvSpPr/>
          <p:nvPr/>
        </p:nvSpPr>
        <p:spPr>
          <a:xfrm>
            <a:off x="10157471" y="1470025"/>
            <a:ext cx="1026344" cy="710288"/>
          </a:xfrm>
          <a:prstGeom prst="actionButtonMovi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942200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DD0AC1-4555-5EFD-E461-D484197E9DDC}"/>
              </a:ext>
            </a:extLst>
          </p:cNvPr>
          <p:cNvSpPr>
            <a:spLocks noGrp="1"/>
          </p:cNvSpPr>
          <p:nvPr>
            <p:ph type="title"/>
          </p:nvPr>
        </p:nvSpPr>
        <p:spPr/>
        <p:txBody>
          <a:bodyPr>
            <a:normAutofit/>
          </a:bodyPr>
          <a:lstStyle/>
          <a:p>
            <a:r>
              <a:rPr lang="en-GB" sz="2800" dirty="0"/>
              <a:t>Must Farm: A Bronze Age Settlement</a:t>
            </a:r>
          </a:p>
        </p:txBody>
      </p:sp>
      <p:pic>
        <p:nvPicPr>
          <p:cNvPr id="5" name="Content Placeholder 4" descr="A drawing of a village of huts ">
            <a:hlinkClick r:id="rId3"/>
            <a:extLst>
              <a:ext uri="{FF2B5EF4-FFF2-40B4-BE49-F238E27FC236}">
                <a16:creationId xmlns:a16="http://schemas.microsoft.com/office/drawing/2014/main" id="{03E49136-9A1C-E5A1-E1B5-47DC0FA66C71}"/>
              </a:ext>
            </a:extLst>
          </p:cNvPr>
          <p:cNvPicPr>
            <a:picLocks noGrp="1" noChangeAspect="1"/>
          </p:cNvPicPr>
          <p:nvPr>
            <p:ph idx="1"/>
          </p:nvPr>
        </p:nvPicPr>
        <p:blipFill>
          <a:blip r:embed="rId4" cstate="screen">
            <a:extLst>
              <a:ext uri="{28A0092B-C50C-407E-A947-70E740481C1C}">
                <a14:useLocalDpi xmlns:a14="http://schemas.microsoft.com/office/drawing/2010/main"/>
              </a:ext>
            </a:extLst>
          </a:blip>
          <a:stretch>
            <a:fillRect/>
          </a:stretch>
        </p:blipFill>
        <p:spPr>
          <a:xfrm>
            <a:off x="1843313" y="1470025"/>
            <a:ext cx="8049761" cy="4321175"/>
          </a:xfrm>
        </p:spPr>
      </p:pic>
      <p:sp>
        <p:nvSpPr>
          <p:cNvPr id="3" name="Action Button: Video 2" descr="Title slide of video showing photo of the excavtion happening as a background and the Title in white lettering imposed on the front ">
            <a:hlinkClick r:id="rId3" highlightClick="1"/>
            <a:extLst>
              <a:ext uri="{FF2B5EF4-FFF2-40B4-BE49-F238E27FC236}">
                <a16:creationId xmlns:a16="http://schemas.microsoft.com/office/drawing/2014/main" id="{D46B7D49-8C6B-435B-0AD3-782BE00482E7}"/>
              </a:ext>
            </a:extLst>
          </p:cNvPr>
          <p:cNvSpPr/>
          <p:nvPr/>
        </p:nvSpPr>
        <p:spPr>
          <a:xfrm>
            <a:off x="10219174" y="1470025"/>
            <a:ext cx="1024931" cy="780806"/>
          </a:xfrm>
          <a:prstGeom prst="actionButtonMovi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366352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8DD3B27-B6DB-60C5-6BBB-AEE3E223F6AF}"/>
              </a:ext>
            </a:extLst>
          </p:cNvPr>
          <p:cNvSpPr>
            <a:spLocks noGrp="1"/>
          </p:cNvSpPr>
          <p:nvPr>
            <p:ph type="title"/>
          </p:nvPr>
        </p:nvSpPr>
        <p:spPr/>
        <p:txBody>
          <a:bodyPr/>
          <a:lstStyle/>
          <a:p>
            <a:r>
              <a:rPr lang="en-GB" dirty="0"/>
              <a:t>An archaeologist’s job </a:t>
            </a:r>
          </a:p>
        </p:txBody>
      </p:sp>
      <p:sp>
        <p:nvSpPr>
          <p:cNvPr id="8" name="Content Placeholder 7">
            <a:extLst>
              <a:ext uri="{FF2B5EF4-FFF2-40B4-BE49-F238E27FC236}">
                <a16:creationId xmlns:a16="http://schemas.microsoft.com/office/drawing/2014/main" id="{8D30DC71-1466-A4FD-31F7-56241495C47F}"/>
              </a:ext>
            </a:extLst>
          </p:cNvPr>
          <p:cNvSpPr>
            <a:spLocks noGrp="1"/>
          </p:cNvSpPr>
          <p:nvPr>
            <p:ph idx="1"/>
          </p:nvPr>
        </p:nvSpPr>
        <p:spPr/>
        <p:txBody>
          <a:bodyPr/>
          <a:lstStyle/>
          <a:p>
            <a:r>
              <a:rPr lang="en-GB" dirty="0"/>
              <a:t>We can find out lots about the past by looking at archaeological evidence</a:t>
            </a:r>
          </a:p>
          <a:p>
            <a:r>
              <a:rPr lang="en-GB" dirty="0"/>
              <a:t>It's an archaeologist’s job to look at evidence, such as artefacts and buildings, from the past and to try and interpret them.</a:t>
            </a:r>
          </a:p>
          <a:p>
            <a:r>
              <a:rPr lang="en-GB" dirty="0"/>
              <a:t>Could YOU be an archaeologist?</a:t>
            </a:r>
          </a:p>
          <a:p>
            <a:endParaRPr lang="en-GB" dirty="0"/>
          </a:p>
        </p:txBody>
      </p:sp>
      <p:sp>
        <p:nvSpPr>
          <p:cNvPr id="2" name="Picture Placeholder 1">
            <a:extLst>
              <a:ext uri="{FF2B5EF4-FFF2-40B4-BE49-F238E27FC236}">
                <a16:creationId xmlns:a16="http://schemas.microsoft.com/office/drawing/2014/main" id="{A55EDA1A-4BF7-89FC-BE90-F8560D3FDFC1}"/>
              </a:ext>
            </a:extLst>
          </p:cNvPr>
          <p:cNvSpPr>
            <a:spLocks noGrp="1"/>
          </p:cNvSpPr>
          <p:nvPr>
            <p:ph type="pic" sz="quarter" idx="11"/>
          </p:nvPr>
        </p:nvSpPr>
        <p:spPr/>
        <p:txBody>
          <a:bodyPr/>
          <a:lstStyle/>
          <a:p>
            <a:endParaRPr lang="en-GB"/>
          </a:p>
        </p:txBody>
      </p:sp>
      <p:sp>
        <p:nvSpPr>
          <p:cNvPr id="11" name="Text Placeholder 10">
            <a:extLst>
              <a:ext uri="{FF2B5EF4-FFF2-40B4-BE49-F238E27FC236}">
                <a16:creationId xmlns:a16="http://schemas.microsoft.com/office/drawing/2014/main" id="{F22AAC1E-D4BC-9929-4BB7-526B51BCB5CE}"/>
              </a:ext>
            </a:extLst>
          </p:cNvPr>
          <p:cNvSpPr>
            <a:spLocks noGrp="1"/>
          </p:cNvSpPr>
          <p:nvPr>
            <p:ph type="body" sz="quarter" idx="23"/>
          </p:nvPr>
        </p:nvSpPr>
        <p:spPr/>
        <p:txBody>
          <a:bodyPr/>
          <a:lstStyle/>
          <a:p>
            <a:r>
              <a:rPr lang="en-GB" dirty="0"/>
              <a:t>Two archaeologist discuss a pot recently excavated from the mud at the Must Farm Bronze Age Village </a:t>
            </a:r>
          </a:p>
        </p:txBody>
      </p:sp>
      <p:pic>
        <p:nvPicPr>
          <p:cNvPr id="6" name="Picture Placeholder 5" descr="Two archaeologist discuss a pot recently excavated from the mud at the Must Farm Bronze Age Village &#10;">
            <a:extLst>
              <a:ext uri="{FF2B5EF4-FFF2-40B4-BE49-F238E27FC236}">
                <a16:creationId xmlns:a16="http://schemas.microsoft.com/office/drawing/2014/main" id="{579AC418-829A-3FF4-6CB6-005F287783B3}"/>
              </a:ext>
            </a:extLst>
          </p:cNvPr>
          <p:cNvPicPr>
            <a:picLocks noGrp="1" noChangeAspect="1"/>
          </p:cNvPicPr>
          <p:nvPr>
            <p:ph type="pic" sz="quarter" idx="12"/>
          </p:nvPr>
        </p:nvPicPr>
        <p:blipFill>
          <a:blip r:embed="rId3"/>
          <a:srcRect l="24490" t="2668" r="10426" b="3705"/>
          <a:stretch>
            <a:fillRect/>
          </a:stretch>
        </p:blipFill>
        <p:spPr>
          <a:xfrm>
            <a:off x="6365089" y="1352685"/>
            <a:ext cx="4151741" cy="3985115"/>
          </a:xfrm>
        </p:spPr>
      </p:pic>
    </p:spTree>
    <p:extLst>
      <p:ext uri="{BB962C8B-B14F-4D97-AF65-F5344CB8AC3E}">
        <p14:creationId xmlns:p14="http://schemas.microsoft.com/office/powerpoint/2010/main" val="13153453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6F2F9-C785-0F16-C794-678035549C0C}"/>
              </a:ext>
            </a:extLst>
          </p:cNvPr>
          <p:cNvSpPr>
            <a:spLocks noGrp="1"/>
          </p:cNvSpPr>
          <p:nvPr>
            <p:ph type="title"/>
          </p:nvPr>
        </p:nvSpPr>
        <p:spPr/>
        <p:txBody>
          <a:bodyPr>
            <a:normAutofit fontScale="90000"/>
          </a:bodyPr>
          <a:lstStyle/>
          <a:p>
            <a:r>
              <a:rPr lang="en-GB" dirty="0"/>
              <a:t>Learn to speak ‘archaeologist’. </a:t>
            </a:r>
            <a:br>
              <a:rPr lang="en-GB" dirty="0"/>
            </a:br>
            <a:r>
              <a:rPr lang="en-GB" b="0" dirty="0"/>
              <a:t>To be an archaeologist you need to learn some new words</a:t>
            </a:r>
            <a:endParaRPr lang="en-GB" dirty="0"/>
          </a:p>
        </p:txBody>
      </p:sp>
      <p:pic>
        <p:nvPicPr>
          <p:cNvPr id="6" name="Content Placeholder 5" descr="An archaeologist holding up a small pottery vessel just excavated from the mud.">
            <a:extLst>
              <a:ext uri="{FF2B5EF4-FFF2-40B4-BE49-F238E27FC236}">
                <a16:creationId xmlns:a16="http://schemas.microsoft.com/office/drawing/2014/main" id="{72BE55B8-C9C7-30D2-15A6-0340E60ABC1E}"/>
              </a:ext>
            </a:extLst>
          </p:cNvPr>
          <p:cNvPicPr>
            <a:picLocks noGrp="1" noChangeAspect="1"/>
          </p:cNvPicPr>
          <p:nvPr>
            <p:ph idx="1"/>
          </p:nvPr>
        </p:nvPicPr>
        <p:blipFill>
          <a:blip r:embed="rId3"/>
          <a:stretch>
            <a:fillRect/>
          </a:stretch>
        </p:blipFill>
        <p:spPr>
          <a:xfrm>
            <a:off x="3100325" y="1457274"/>
            <a:ext cx="5005034" cy="3338358"/>
          </a:xfrm>
        </p:spPr>
      </p:pic>
      <p:sp>
        <p:nvSpPr>
          <p:cNvPr id="13" name="Picture Placeholder 23" descr="Speech bubble">
            <a:extLst>
              <a:ext uri="{FF2B5EF4-FFF2-40B4-BE49-F238E27FC236}">
                <a16:creationId xmlns:a16="http://schemas.microsoft.com/office/drawing/2014/main" id="{1A47B6C3-4AA2-4279-E8E4-6DDBC01B29FA}"/>
              </a:ext>
              <a:ext uri="{C183D7F6-B498-43B3-948B-1728B52AA6E4}">
                <adec:decorative xmlns:adec="http://schemas.microsoft.com/office/drawing/2017/decorative" val="0"/>
              </a:ext>
            </a:extLst>
          </p:cNvPr>
          <p:cNvSpPr txBox="1">
            <a:spLocks/>
          </p:cNvSpPr>
          <p:nvPr/>
        </p:nvSpPr>
        <p:spPr>
          <a:xfrm flipH="1">
            <a:off x="431038" y="1370826"/>
            <a:ext cx="2669287" cy="2063750"/>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GB" sz="1000" b="1" dirty="0"/>
          </a:p>
          <a:p>
            <a:pPr algn="ctr"/>
            <a:r>
              <a:rPr lang="en-GB" sz="1800" b="1" dirty="0"/>
              <a:t>Archaeology: </a:t>
            </a:r>
          </a:p>
          <a:p>
            <a:pPr algn="ctr"/>
            <a:r>
              <a:rPr lang="en-GB" sz="1800" b="1" dirty="0"/>
              <a:t>The study of the lives of people in the past</a:t>
            </a:r>
          </a:p>
        </p:txBody>
      </p:sp>
      <p:sp>
        <p:nvSpPr>
          <p:cNvPr id="17" name="Picture Placeholder 17" descr="Speech bubble">
            <a:extLst>
              <a:ext uri="{FF2B5EF4-FFF2-40B4-BE49-F238E27FC236}">
                <a16:creationId xmlns:a16="http://schemas.microsoft.com/office/drawing/2014/main" id="{6E6C019A-D935-AAC3-5BD4-AE77077F7B52}"/>
              </a:ext>
              <a:ext uri="{C183D7F6-B498-43B3-948B-1728B52AA6E4}">
                <adec:decorative xmlns:adec="http://schemas.microsoft.com/office/drawing/2017/decorative" val="0"/>
              </a:ext>
            </a:extLst>
          </p:cNvPr>
          <p:cNvSpPr txBox="1">
            <a:spLocks/>
          </p:cNvSpPr>
          <p:nvPr/>
        </p:nvSpPr>
        <p:spPr>
          <a:xfrm>
            <a:off x="7822845" y="1365586"/>
            <a:ext cx="3217862" cy="2381250"/>
          </a:xfrm>
          <a:prstGeom prst="rect">
            <a:avLst/>
          </a:prstGeom>
          <a:blipFill>
            <a:blip r:embed="rId6" cstate="screen">
              <a:extLst>
                <a:ext uri="{28A0092B-C50C-407E-A947-70E740481C1C}">
                  <a14:useLocalDpi xmlns:a14="http://schemas.microsoft.com/office/drawing/2010/main"/>
                </a:ext>
              </a:extLst>
            </a:blip>
            <a:stretch>
              <a:fillRect/>
            </a:stretch>
          </a:blipFill>
        </p:spPr>
        <p:txBody>
          <a:bodyPr lIns="144000" tIns="180000" rIns="144000" bIns="180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800" b="1" dirty="0"/>
              <a:t>Excavate:  </a:t>
            </a:r>
          </a:p>
          <a:p>
            <a:pPr algn="ctr"/>
            <a:r>
              <a:rPr lang="en-GB" sz="1800" b="1" dirty="0"/>
              <a:t>To dig up and record archaeological remains</a:t>
            </a:r>
          </a:p>
        </p:txBody>
      </p:sp>
      <p:sp>
        <p:nvSpPr>
          <p:cNvPr id="15" name="Picture Placeholder 21" descr="Speech bubble">
            <a:extLst>
              <a:ext uri="{FF2B5EF4-FFF2-40B4-BE49-F238E27FC236}">
                <a16:creationId xmlns:a16="http://schemas.microsoft.com/office/drawing/2014/main" id="{F601ED71-1F45-7B11-AEBE-786E2FC56A41}"/>
              </a:ext>
              <a:ext uri="{C183D7F6-B498-43B3-948B-1728B52AA6E4}">
                <adec:decorative xmlns:adec="http://schemas.microsoft.com/office/drawing/2017/decorative" val="0"/>
              </a:ext>
            </a:extLst>
          </p:cNvPr>
          <p:cNvSpPr txBox="1">
            <a:spLocks/>
          </p:cNvSpPr>
          <p:nvPr/>
        </p:nvSpPr>
        <p:spPr>
          <a:xfrm flipH="1">
            <a:off x="8105359" y="4128696"/>
            <a:ext cx="3122965" cy="2165322"/>
          </a:xfrm>
          <a:prstGeom prst="rect">
            <a:avLst/>
          </a:prstGeom>
          <a:blipFill>
            <a:blip r:embed="rId7">
              <a:extLst>
                <a:ext uri="{96DAC541-7B7A-43D3-8B79-37D633B846F1}">
                  <asvg:svgBlip xmlns:asvg="http://schemas.microsoft.com/office/drawing/2016/SVG/main" r:embed="rId8"/>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uLnTx/>
              <a:uFillTx/>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ea typeface="+mn-ea"/>
                <a:cs typeface="+mn-cs"/>
              </a:rPr>
              <a:t>Artefact:</a:t>
            </a:r>
            <a:r>
              <a:rPr kumimoji="0" lang="en-GB" sz="1800" b="0" i="0" u="none" strike="noStrike" kern="1200" cap="none" spc="0" normalizeH="0" baseline="0" noProof="0" dirty="0">
                <a:ln>
                  <a:noFill/>
                </a:ln>
                <a:solidFill>
                  <a:prstClr val="black"/>
                </a:solidFill>
                <a:effectLst/>
                <a:uLnTx/>
                <a:uFillTx/>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ea typeface="+mn-ea"/>
                <a:cs typeface="+mn-cs"/>
              </a:rPr>
              <a:t>Any object made or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ea typeface="+mn-ea"/>
                <a:cs typeface="+mn-cs"/>
              </a:rPr>
              <a:t>changed by people</a:t>
            </a:r>
          </a:p>
        </p:txBody>
      </p:sp>
      <p:sp>
        <p:nvSpPr>
          <p:cNvPr id="19" name="Picture Placeholder 31" descr="Speech bubble">
            <a:extLst>
              <a:ext uri="{FF2B5EF4-FFF2-40B4-BE49-F238E27FC236}">
                <a16:creationId xmlns:a16="http://schemas.microsoft.com/office/drawing/2014/main" id="{7268F423-2F7B-A1F7-B1E9-459889DB57CD}"/>
              </a:ext>
              <a:ext uri="{C183D7F6-B498-43B3-948B-1728B52AA6E4}">
                <adec:decorative xmlns:adec="http://schemas.microsoft.com/office/drawing/2017/decorative" val="0"/>
              </a:ext>
            </a:extLst>
          </p:cNvPr>
          <p:cNvSpPr txBox="1">
            <a:spLocks/>
          </p:cNvSpPr>
          <p:nvPr/>
        </p:nvSpPr>
        <p:spPr>
          <a:xfrm flipH="1">
            <a:off x="431038" y="3634359"/>
            <a:ext cx="2549631" cy="1852815"/>
          </a:xfrm>
          <a:prstGeom prst="rect">
            <a:avLst/>
          </a:prstGeom>
          <a:blipFill>
            <a:blip r:embed="rId9">
              <a:extLst>
                <a:ext uri="{96DAC541-7B7A-43D3-8B79-37D633B846F1}">
                  <asvg:svgBlip xmlns:asvg="http://schemas.microsoft.com/office/drawing/2016/SVG/main" r:embed="rId10"/>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srgbClr val="000000"/>
              </a:solidFill>
              <a:effectLst/>
              <a:uLnTx/>
              <a:uFillTx/>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ea typeface="+mn-ea"/>
                <a:cs typeface="+mn-cs"/>
              </a:rPr>
              <a:t>Interpret:</a:t>
            </a:r>
            <a:r>
              <a:rPr kumimoji="0" lang="en-GB" sz="1800" b="0" i="0" u="none" strike="noStrike" kern="1200" cap="none" spc="0" normalizeH="0" baseline="0" noProof="0" dirty="0">
                <a:ln>
                  <a:noFill/>
                </a:ln>
                <a:solidFill>
                  <a:srgbClr val="000000"/>
                </a:solidFill>
                <a:effectLst/>
                <a:uLnTx/>
                <a:uFillTx/>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ea typeface="+mn-ea"/>
                <a:cs typeface="+mn-cs"/>
              </a:rPr>
              <a:t>To try and explain what something means</a:t>
            </a:r>
          </a:p>
        </p:txBody>
      </p:sp>
      <p:sp>
        <p:nvSpPr>
          <p:cNvPr id="14" name="Picture Placeholder 25" descr="Speech bubble">
            <a:extLst>
              <a:ext uri="{FF2B5EF4-FFF2-40B4-BE49-F238E27FC236}">
                <a16:creationId xmlns:a16="http://schemas.microsoft.com/office/drawing/2014/main" id="{837F229D-9227-FDD9-24CA-8253ABA2895D}"/>
              </a:ext>
              <a:ext uri="{C183D7F6-B498-43B3-948B-1728B52AA6E4}">
                <adec:decorative xmlns:adec="http://schemas.microsoft.com/office/drawing/2017/decorative" val="0"/>
              </a:ext>
            </a:extLst>
          </p:cNvPr>
          <p:cNvSpPr txBox="1">
            <a:spLocks/>
          </p:cNvSpPr>
          <p:nvPr/>
        </p:nvSpPr>
        <p:spPr>
          <a:xfrm>
            <a:off x="4273757" y="4882080"/>
            <a:ext cx="2752398" cy="1731635"/>
          </a:xfrm>
          <a:prstGeom prst="rect">
            <a:avLst/>
          </a:prstGeom>
          <a:blipFill>
            <a:blip r:embed="rId11">
              <a:extLst>
                <a:ext uri="{96DAC541-7B7A-43D3-8B79-37D633B846F1}">
                  <asvg:svgBlip xmlns:asvg="http://schemas.microsoft.com/office/drawing/2016/SVG/main" r:embed="rId12"/>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uLnTx/>
              <a:uFillTx/>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ea typeface="+mn-ea"/>
                <a:cs typeface="+mn-cs"/>
              </a:rPr>
              <a:t>Evidence:</a:t>
            </a:r>
            <a:r>
              <a:rPr kumimoji="0" lang="en-GB" sz="1800" b="0" i="0" u="none" strike="noStrike" kern="1200" cap="none" spc="0" normalizeH="0" baseline="0" noProof="0" dirty="0">
                <a:ln>
                  <a:noFill/>
                </a:ln>
                <a:solidFill>
                  <a:prstClr val="black"/>
                </a:solidFill>
                <a:effectLst/>
                <a:uLnTx/>
                <a:uFillTx/>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ea typeface="+mn-ea"/>
                <a:cs typeface="+mn-cs"/>
              </a:rPr>
              <a:t>Information to support an idea/interpretation</a:t>
            </a:r>
          </a:p>
        </p:txBody>
      </p:sp>
    </p:spTree>
    <p:extLst>
      <p:ext uri="{BB962C8B-B14F-4D97-AF65-F5344CB8AC3E}">
        <p14:creationId xmlns:p14="http://schemas.microsoft.com/office/powerpoint/2010/main" val="3965092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7" grpId="0" animBg="1"/>
      <p:bldP spid="15" grpId="0" animBg="1"/>
      <p:bldP spid="19" grpId="0" animBg="1"/>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C6EED0-F3A4-2953-07AD-10C796324EEF}"/>
              </a:ext>
            </a:extLst>
          </p:cNvPr>
          <p:cNvSpPr>
            <a:spLocks noGrp="1"/>
          </p:cNvSpPr>
          <p:nvPr>
            <p:ph type="title"/>
          </p:nvPr>
        </p:nvSpPr>
        <p:spPr/>
        <p:txBody>
          <a:bodyPr>
            <a:normAutofit fontScale="90000"/>
          </a:bodyPr>
          <a:lstStyle/>
          <a:p>
            <a:r>
              <a:rPr lang="en-GB"/>
              <a:t>Why </a:t>
            </a:r>
            <a:r>
              <a:rPr lang="en-GB" dirty="0"/>
              <a:t>do archaeologists find some artefacts and not others?</a:t>
            </a:r>
          </a:p>
        </p:txBody>
      </p:sp>
      <p:sp>
        <p:nvSpPr>
          <p:cNvPr id="3" name="Content Placeholder 2">
            <a:extLst>
              <a:ext uri="{FF2B5EF4-FFF2-40B4-BE49-F238E27FC236}">
                <a16:creationId xmlns:a16="http://schemas.microsoft.com/office/drawing/2014/main" id="{D9BD636F-8920-D35D-7B3B-13771BFB8824}"/>
              </a:ext>
            </a:extLst>
          </p:cNvPr>
          <p:cNvSpPr>
            <a:spLocks noGrp="1"/>
          </p:cNvSpPr>
          <p:nvPr>
            <p:ph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b="0" i="0" u="none" strike="noStrike" kern="1200" cap="none" spc="0" normalizeH="0" baseline="0" noProof="0" dirty="0">
                <a:ln>
                  <a:noFill/>
                </a:ln>
                <a:solidFill>
                  <a:prstClr val="black"/>
                </a:solidFill>
                <a:effectLst/>
                <a:uLnTx/>
                <a:uFillTx/>
                <a:ea typeface="+mn-ea"/>
                <a:cs typeface="+mn-cs"/>
              </a:rPr>
              <a:t>Not everything that people used in the past survives for archaeologists to find.</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b="0" i="0" u="none" strike="noStrike" kern="1200" cap="none" spc="0" normalizeH="0" baseline="0" noProof="0" dirty="0">
                <a:ln>
                  <a:noFill/>
                </a:ln>
                <a:solidFill>
                  <a:prstClr val="black"/>
                </a:solidFill>
                <a:effectLst/>
                <a:uLnTx/>
                <a:uFillTx/>
                <a:ea typeface="+mn-ea"/>
                <a:cs typeface="+mn-cs"/>
              </a:rPr>
              <a:t>Many things simply rot away. Archaeologists call these things </a:t>
            </a:r>
            <a:r>
              <a:rPr lang="en-GB" sz="1800" b="1">
                <a:solidFill>
                  <a:prstClr val="black"/>
                </a:solidFill>
              </a:rPr>
              <a:t>ORGANIC.</a:t>
            </a:r>
            <a:endParaRPr kumimoji="0" lang="en-GB" sz="1800" b="1" i="0" u="none" strike="noStrike" kern="1200" cap="none" spc="0" normalizeH="0" baseline="0" noProof="0" dirty="0">
              <a:ln>
                <a:noFill/>
              </a:ln>
              <a:solidFill>
                <a:prstClr val="black"/>
              </a:solidFill>
              <a:effectLst/>
              <a:uLnTx/>
              <a:uFillTx/>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b="0" i="0" u="none" strike="noStrike" kern="1200" cap="none" spc="0" normalizeH="0" baseline="0" noProof="0" dirty="0">
                <a:ln>
                  <a:noFill/>
                </a:ln>
                <a:solidFill>
                  <a:prstClr val="black"/>
                </a:solidFill>
                <a:effectLst/>
                <a:uLnTx/>
                <a:uFillTx/>
                <a:ea typeface="+mn-ea"/>
                <a:cs typeface="+mn-cs"/>
              </a:rPr>
              <a:t>To an archaeologist organic means anything made from something living. So, things made from wood, animal skins, wool or plants are all made from </a:t>
            </a:r>
            <a:r>
              <a:rPr kumimoji="0" lang="en-GB" sz="1800" i="0" u="none" strike="noStrike" kern="1200" cap="none" spc="0" normalizeH="0" baseline="0" noProof="0" dirty="0">
                <a:ln>
                  <a:noFill/>
                </a:ln>
                <a:solidFill>
                  <a:prstClr val="black"/>
                </a:solidFill>
                <a:effectLst/>
                <a:uLnTx/>
                <a:uFillTx/>
                <a:ea typeface="+mn-ea"/>
                <a:cs typeface="+mn-cs"/>
              </a:rPr>
              <a:t>organic material</a:t>
            </a:r>
            <a:r>
              <a:rPr kumimoji="0" lang="en-GB" sz="1800" b="0" i="0" u="none" strike="noStrike" kern="1200" cap="none" spc="0" normalizeH="0" baseline="0" noProof="0" dirty="0">
                <a:ln>
                  <a:noFill/>
                </a:ln>
                <a:solidFill>
                  <a:prstClr val="black"/>
                </a:solidFill>
                <a:effectLst/>
                <a:uLnTx/>
                <a:uFillTx/>
                <a:ea typeface="+mn-ea"/>
                <a:cs typeface="+mn-cs"/>
              </a:rPr>
              <a:t>.</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b="0" i="0" u="none" strike="noStrike" kern="1200" cap="none" spc="0" normalizeH="0" baseline="0" noProof="0" dirty="0">
                <a:ln>
                  <a:noFill/>
                </a:ln>
                <a:solidFill>
                  <a:prstClr val="black"/>
                </a:solidFill>
                <a:effectLst/>
                <a:uLnTx/>
                <a:uFillTx/>
                <a:ea typeface="+mn-ea"/>
                <a:cs typeface="+mn-cs"/>
              </a:rPr>
              <a:t>Organic material eventually </a:t>
            </a:r>
            <a:r>
              <a:rPr kumimoji="0" lang="en-GB" sz="1800" b="1" i="0" u="none" strike="noStrike" kern="1200" cap="none" spc="0" normalizeH="0" baseline="0" noProof="0" dirty="0">
                <a:ln>
                  <a:noFill/>
                </a:ln>
                <a:solidFill>
                  <a:prstClr val="black"/>
                </a:solidFill>
                <a:effectLst/>
                <a:uLnTx/>
                <a:uFillTx/>
                <a:ea typeface="+mn-ea"/>
                <a:cs typeface="+mn-cs"/>
              </a:rPr>
              <a:t>rots </a:t>
            </a:r>
            <a:r>
              <a:rPr kumimoji="0" lang="en-GB" sz="1800" b="0" i="0" u="none" strike="noStrike" kern="1200" cap="none" spc="0" normalizeH="0" baseline="0" noProof="0" dirty="0">
                <a:ln>
                  <a:noFill/>
                </a:ln>
                <a:solidFill>
                  <a:prstClr val="black"/>
                </a:solidFill>
                <a:effectLst/>
                <a:uLnTx/>
                <a:uFillTx/>
                <a:ea typeface="+mn-ea"/>
                <a:cs typeface="+mn-cs"/>
              </a:rPr>
              <a:t>away because </a:t>
            </a:r>
            <a:r>
              <a:rPr kumimoji="0" lang="en-GB" sz="1800" b="1" i="0" u="none" strike="noStrike" kern="1200" cap="none" spc="0" normalizeH="0" baseline="0" noProof="0" dirty="0">
                <a:ln>
                  <a:noFill/>
                </a:ln>
                <a:solidFill>
                  <a:prstClr val="black"/>
                </a:solidFill>
                <a:effectLst/>
                <a:uLnTx/>
                <a:uFillTx/>
                <a:ea typeface="+mn-ea"/>
                <a:cs typeface="+mn-cs"/>
              </a:rPr>
              <a:t>BACTERIA</a:t>
            </a:r>
            <a:r>
              <a:rPr kumimoji="0" lang="en-GB" sz="1800" b="0" i="0" u="none" strike="noStrike" kern="1200" cap="none" spc="0" normalizeH="0" baseline="0" noProof="0" dirty="0">
                <a:ln>
                  <a:noFill/>
                </a:ln>
                <a:solidFill>
                  <a:prstClr val="black"/>
                </a:solidFill>
                <a:effectLst/>
                <a:uLnTx/>
                <a:uFillTx/>
                <a:ea typeface="+mn-ea"/>
                <a:cs typeface="+mn-cs"/>
              </a:rPr>
              <a:t> eats it. </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i="0" u="none" strike="noStrike" kern="1200" cap="none" spc="0" normalizeH="0" baseline="0" noProof="0" dirty="0">
                <a:ln>
                  <a:noFill/>
                </a:ln>
                <a:solidFill>
                  <a:prstClr val="black"/>
                </a:solidFill>
                <a:effectLst/>
                <a:uLnTx/>
                <a:uFillTx/>
                <a:ea typeface="+mn-ea"/>
                <a:cs typeface="+mn-cs"/>
              </a:rPr>
              <a:t>Bacteria</a:t>
            </a:r>
            <a:r>
              <a:rPr kumimoji="0" lang="en-GB" sz="1800" b="0" i="0" u="none" strike="noStrike" kern="1200" cap="none" spc="0" normalizeH="0" baseline="0" noProof="0" dirty="0">
                <a:ln>
                  <a:noFill/>
                </a:ln>
                <a:solidFill>
                  <a:prstClr val="black"/>
                </a:solidFill>
                <a:effectLst/>
                <a:uLnTx/>
                <a:uFillTx/>
                <a:ea typeface="+mn-ea"/>
                <a:cs typeface="+mn-cs"/>
              </a:rPr>
              <a:t> are living things, and they need </a:t>
            </a:r>
            <a:r>
              <a:rPr kumimoji="0" lang="en-GB" sz="1800" b="1" i="0" u="none" strike="noStrike" kern="1200" cap="none" spc="0" normalizeH="0" baseline="0" noProof="0" dirty="0">
                <a:ln>
                  <a:noFill/>
                </a:ln>
                <a:solidFill>
                  <a:prstClr val="black"/>
                </a:solidFill>
                <a:effectLst/>
                <a:uLnTx/>
                <a:uFillTx/>
                <a:ea typeface="+mn-ea"/>
                <a:cs typeface="+mn-cs"/>
              </a:rPr>
              <a:t>food</a:t>
            </a:r>
            <a:r>
              <a:rPr kumimoji="0" lang="en-GB" sz="1800" b="0" i="0" u="none" strike="noStrike" kern="1200" cap="none" spc="0" normalizeH="0" baseline="0" noProof="0" dirty="0">
                <a:ln>
                  <a:noFill/>
                </a:ln>
                <a:solidFill>
                  <a:prstClr val="black"/>
                </a:solidFill>
                <a:effectLst/>
                <a:uLnTx/>
                <a:uFillTx/>
                <a:ea typeface="+mn-ea"/>
                <a:cs typeface="+mn-cs"/>
              </a:rPr>
              <a:t> (organic things), </a:t>
            </a:r>
            <a:r>
              <a:rPr kumimoji="0" lang="en-GB" sz="1800" b="1" i="0" u="none" strike="noStrike" kern="1200" cap="none" spc="0" normalizeH="0" baseline="0" noProof="0" dirty="0">
                <a:ln>
                  <a:noFill/>
                </a:ln>
                <a:solidFill>
                  <a:prstClr val="black"/>
                </a:solidFill>
                <a:effectLst/>
                <a:uLnTx/>
                <a:uFillTx/>
                <a:ea typeface="+mn-ea"/>
                <a:cs typeface="+mn-cs"/>
              </a:rPr>
              <a:t>water</a:t>
            </a:r>
            <a:r>
              <a:rPr kumimoji="0" lang="en-GB" sz="1800" b="0" i="0" u="none" strike="noStrike" kern="1200" cap="none" spc="0" normalizeH="0" baseline="0" noProof="0" dirty="0">
                <a:ln>
                  <a:noFill/>
                </a:ln>
                <a:solidFill>
                  <a:prstClr val="black"/>
                </a:solidFill>
                <a:effectLst/>
                <a:uLnTx/>
                <a:uFillTx/>
                <a:ea typeface="+mn-ea"/>
                <a:cs typeface="+mn-cs"/>
              </a:rPr>
              <a:t> and </a:t>
            </a:r>
            <a:r>
              <a:rPr kumimoji="0" lang="en-GB" sz="1800" b="1" i="0" u="none" strike="noStrike" kern="1200" cap="none" spc="0" normalizeH="0" baseline="0" noProof="0" dirty="0">
                <a:ln>
                  <a:noFill/>
                </a:ln>
                <a:solidFill>
                  <a:prstClr val="black"/>
                </a:solidFill>
                <a:effectLst/>
                <a:uLnTx/>
                <a:uFillTx/>
                <a:ea typeface="+mn-ea"/>
                <a:cs typeface="+mn-cs"/>
              </a:rPr>
              <a:t>air</a:t>
            </a:r>
            <a:r>
              <a:rPr kumimoji="0" lang="en-GB" sz="1800" b="0" i="0" u="none" strike="noStrike" kern="1200" cap="none" spc="0" normalizeH="0" baseline="0" noProof="0" dirty="0">
                <a:ln>
                  <a:noFill/>
                </a:ln>
                <a:solidFill>
                  <a:prstClr val="black"/>
                </a:solidFill>
                <a:effectLst/>
                <a:uLnTx/>
                <a:uFillTx/>
                <a:ea typeface="+mn-ea"/>
                <a:cs typeface="+mn-cs"/>
              </a:rPr>
              <a:t> to survive just like we do. </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b="0" i="0" u="none" strike="noStrike" kern="1200" cap="none" spc="0" normalizeH="0" baseline="0" noProof="0" dirty="0">
                <a:ln>
                  <a:noFill/>
                </a:ln>
                <a:solidFill>
                  <a:prstClr val="black"/>
                </a:solidFill>
                <a:effectLst/>
                <a:uLnTx/>
                <a:uFillTx/>
                <a:ea typeface="+mn-ea"/>
                <a:cs typeface="+mn-cs"/>
              </a:rPr>
              <a:t>This is what happens on most archaeological sites.</a:t>
            </a:r>
          </a:p>
          <a:p>
            <a:endParaRPr lang="en-GB" sz="1800" dirty="0"/>
          </a:p>
        </p:txBody>
      </p:sp>
      <p:pic>
        <p:nvPicPr>
          <p:cNvPr id="24" name="Graphic 23" descr="Tree Stump with solid fill">
            <a:extLst>
              <a:ext uri="{FF2B5EF4-FFF2-40B4-BE49-F238E27FC236}">
                <a16:creationId xmlns:a16="http://schemas.microsoft.com/office/drawing/2014/main" id="{781B6273-DB34-D677-B534-2C9DD64362F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046440" y="1065245"/>
            <a:ext cx="1242722" cy="1242722"/>
          </a:xfrm>
          <a:prstGeom prst="rect">
            <a:avLst/>
          </a:prstGeom>
        </p:spPr>
      </p:pic>
      <p:pic>
        <p:nvPicPr>
          <p:cNvPr id="20" name="Picture 19" descr="A black plus sign">
            <a:extLst>
              <a:ext uri="{FF2B5EF4-FFF2-40B4-BE49-F238E27FC236}">
                <a16:creationId xmlns:a16="http://schemas.microsoft.com/office/drawing/2014/main" id="{18CA43FF-A920-F9C9-272A-F4772953CC66}"/>
              </a:ext>
            </a:extLst>
          </p:cNvPr>
          <p:cNvPicPr>
            <a:picLocks noGrp="1" noRot="1" noChangeAspect="1" noMove="1" noResize="1" noEditPoints="1" noAdjustHandles="1" noChangeArrowheads="1" noChangeShapeType="1" noCrop="1"/>
          </p:cNvPicPr>
          <p:nvPr/>
        </p:nvPicPr>
        <p:blipFill>
          <a:blip r:embed="rId4" cstate="screen">
            <a:extLst>
              <a:ext uri="{28A0092B-C50C-407E-A947-70E740481C1C}">
                <a14:useLocalDpi xmlns:a14="http://schemas.microsoft.com/office/drawing/2010/main"/>
              </a:ext>
            </a:extLst>
          </a:blip>
          <a:stretch>
            <a:fillRect/>
          </a:stretch>
        </p:blipFill>
        <p:spPr>
          <a:xfrm>
            <a:off x="7024876" y="2806128"/>
            <a:ext cx="354680" cy="354680"/>
          </a:xfrm>
          <a:prstGeom prst="rect">
            <a:avLst/>
          </a:prstGeom>
        </p:spPr>
      </p:pic>
      <p:pic>
        <p:nvPicPr>
          <p:cNvPr id="30" name="Picture 9" descr="a symbol for bacteria">
            <a:extLst>
              <a:ext uri="{FF2B5EF4-FFF2-40B4-BE49-F238E27FC236}">
                <a16:creationId xmlns:a16="http://schemas.microsoft.com/office/drawing/2014/main" id="{D2E5D713-5CA1-408B-CD94-E2A24E5854C7}"/>
              </a:ext>
            </a:extLst>
          </p:cNvPr>
          <p:cNvPicPr/>
          <p:nvPr/>
        </p:nvPicPr>
        <p:blipFill>
          <a:blip r:embed="rId5">
            <a:extLst>
              <a:ext uri="{96DAC541-7B7A-43D3-8B79-37D633B846F1}">
                <asvg:svgBlip xmlns:asvg="http://schemas.microsoft.com/office/drawing/2016/SVG/main" r:embed="rId6"/>
              </a:ext>
            </a:extLst>
          </a:blip>
          <a:srcRect/>
          <a:stretch/>
        </p:blipFill>
        <p:spPr>
          <a:xfrm>
            <a:off x="7948631" y="2237410"/>
            <a:ext cx="1438340" cy="1438340"/>
          </a:xfrm>
          <a:prstGeom prst="rect">
            <a:avLst/>
          </a:prstGeom>
        </p:spPr>
      </p:pic>
      <p:pic>
        <p:nvPicPr>
          <p:cNvPr id="19" name="Picture 18" descr="A blackplus sign">
            <a:extLst>
              <a:ext uri="{FF2B5EF4-FFF2-40B4-BE49-F238E27FC236}">
                <a16:creationId xmlns:a16="http://schemas.microsoft.com/office/drawing/2014/main" id="{D8744B27-5C08-1B16-139E-0A497AC8284E}"/>
              </a:ext>
            </a:extLst>
          </p:cNvPr>
          <p:cNvPicPr>
            <a:picLocks noGrp="1" noRot="1" noChangeAspect="1" noMove="1" noResize="1" noEditPoints="1" noAdjustHandles="1" noChangeArrowheads="1" noChangeShapeType="1" noCrop="1"/>
          </p:cNvPicPr>
          <p:nvPr/>
        </p:nvPicPr>
        <p:blipFill>
          <a:blip r:embed="rId4" cstate="screen">
            <a:extLst>
              <a:ext uri="{28A0092B-C50C-407E-A947-70E740481C1C}">
                <a14:useLocalDpi xmlns:a14="http://schemas.microsoft.com/office/drawing/2010/main"/>
              </a:ext>
            </a:extLst>
          </a:blip>
          <a:stretch>
            <a:fillRect/>
          </a:stretch>
        </p:blipFill>
        <p:spPr>
          <a:xfrm>
            <a:off x="9941204" y="2806128"/>
            <a:ext cx="354680" cy="354680"/>
          </a:xfrm>
          <a:prstGeom prst="rect">
            <a:avLst/>
          </a:prstGeom>
        </p:spPr>
      </p:pic>
      <p:pic>
        <p:nvPicPr>
          <p:cNvPr id="26" name="Graphic 25" descr="Splash1 with solid fill">
            <a:extLst>
              <a:ext uri="{FF2B5EF4-FFF2-40B4-BE49-F238E27FC236}">
                <a16:creationId xmlns:a16="http://schemas.microsoft.com/office/drawing/2014/main" id="{013FBE08-6C47-65ED-4752-64AAD715C02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357532" y="3587249"/>
            <a:ext cx="1494068" cy="1494068"/>
          </a:xfrm>
          <a:prstGeom prst="rect">
            <a:avLst/>
          </a:prstGeom>
        </p:spPr>
      </p:pic>
      <p:pic>
        <p:nvPicPr>
          <p:cNvPr id="8" name="Picture 7" descr="a black plus sign">
            <a:extLst>
              <a:ext uri="{FF2B5EF4-FFF2-40B4-BE49-F238E27FC236}">
                <a16:creationId xmlns:a16="http://schemas.microsoft.com/office/drawing/2014/main" id="{6D989FCE-0057-FED6-DE7E-34E2AEEB0C94}"/>
              </a:ext>
            </a:extLst>
          </p:cNvPr>
          <p:cNvPicPr>
            <a:picLocks noGrp="1" noRot="1" noChangeAspect="1" noMove="1" noResize="1" noEditPoints="1" noAdjustHandles="1" noChangeArrowheads="1" noChangeShapeType="1" noCrop="1"/>
          </p:cNvPicPr>
          <p:nvPr/>
        </p:nvPicPr>
        <p:blipFill>
          <a:blip r:embed="rId4" cstate="screen">
            <a:extLst>
              <a:ext uri="{28A0092B-C50C-407E-A947-70E740481C1C}">
                <a14:useLocalDpi xmlns:a14="http://schemas.microsoft.com/office/drawing/2010/main"/>
              </a:ext>
            </a:extLst>
          </a:blip>
          <a:stretch>
            <a:fillRect/>
          </a:stretch>
        </p:blipFill>
        <p:spPr>
          <a:xfrm>
            <a:off x="8610982" y="4156943"/>
            <a:ext cx="354680" cy="354680"/>
          </a:xfrm>
          <a:prstGeom prst="rect">
            <a:avLst/>
          </a:prstGeom>
        </p:spPr>
      </p:pic>
      <p:pic>
        <p:nvPicPr>
          <p:cNvPr id="28" name="Graphic 27" descr="Windy with solid fill">
            <a:extLst>
              <a:ext uri="{FF2B5EF4-FFF2-40B4-BE49-F238E27FC236}">
                <a16:creationId xmlns:a16="http://schemas.microsoft.com/office/drawing/2014/main" id="{A0BF2A2E-9650-013E-3727-4BD2E4A9F7D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484003" y="3698610"/>
            <a:ext cx="1287829" cy="1287829"/>
          </a:xfrm>
          <a:prstGeom prst="rect">
            <a:avLst/>
          </a:prstGeom>
        </p:spPr>
      </p:pic>
      <p:pic>
        <p:nvPicPr>
          <p:cNvPr id="16" name="Picture 15" descr="A black equals sign">
            <a:extLst>
              <a:ext uri="{FF2B5EF4-FFF2-40B4-BE49-F238E27FC236}">
                <a16:creationId xmlns:a16="http://schemas.microsoft.com/office/drawing/2014/main" id="{225B47D2-76EA-077B-8F5D-5A31A2C4C6EF}"/>
              </a:ext>
            </a:extLst>
          </p:cNvPr>
          <p:cNvPicPr>
            <a:picLocks noGrp="1" noRot="1" noChangeAspect="1" noMove="1" noResize="1" noEditPoints="1" noAdjustHandles="1" noChangeArrowheads="1" noChangeShapeType="1" noCrop="1"/>
          </p:cNvPicPr>
          <p:nvPr/>
        </p:nvPicPr>
        <p:blipFill>
          <a:blip r:embed="rId11" cstate="screen">
            <a:extLst>
              <a:ext uri="{28A0092B-C50C-407E-A947-70E740481C1C}">
                <a14:useLocalDpi xmlns:a14="http://schemas.microsoft.com/office/drawing/2010/main"/>
              </a:ext>
            </a:extLst>
          </a:blip>
          <a:stretch>
            <a:fillRect/>
          </a:stretch>
        </p:blipFill>
        <p:spPr>
          <a:xfrm>
            <a:off x="7505233" y="5453313"/>
            <a:ext cx="346367" cy="296490"/>
          </a:xfrm>
          <a:prstGeom prst="rect">
            <a:avLst/>
          </a:prstGeom>
        </p:spPr>
      </p:pic>
      <p:pic>
        <p:nvPicPr>
          <p:cNvPr id="18" name="Picture 17" descr="The word ROT">
            <a:extLst>
              <a:ext uri="{FF2B5EF4-FFF2-40B4-BE49-F238E27FC236}">
                <a16:creationId xmlns:a16="http://schemas.microsoft.com/office/drawing/2014/main" id="{DEB01D8E-6821-9644-A00A-E2BEF012C755}"/>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7678416" y="4688857"/>
            <a:ext cx="2574285" cy="1967571"/>
          </a:xfrm>
          <a:prstGeom prst="rect">
            <a:avLst/>
          </a:prstGeom>
        </p:spPr>
      </p:pic>
    </p:spTree>
    <p:extLst>
      <p:ext uri="{BB962C8B-B14F-4D97-AF65-F5344CB8AC3E}">
        <p14:creationId xmlns:p14="http://schemas.microsoft.com/office/powerpoint/2010/main" val="2961965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6"/>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8"/>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8"/>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46DA1C2-8B55-62AE-0F1D-F7C5F71131F3}"/>
              </a:ext>
            </a:extLst>
          </p:cNvPr>
          <p:cNvSpPr>
            <a:spLocks noGrp="1"/>
          </p:cNvSpPr>
          <p:nvPr>
            <p:ph type="title"/>
          </p:nvPr>
        </p:nvSpPr>
        <p:spPr/>
        <p:txBody>
          <a:bodyPr>
            <a:noAutofit/>
          </a:bodyPr>
          <a:lstStyle/>
          <a:p>
            <a:r>
              <a:rPr lang="en-GB" sz="2400" dirty="0"/>
              <a:t>Imagine you are excavating a typical archaeological site in Britain</a:t>
            </a:r>
            <a:br>
              <a:rPr lang="en-GB" sz="2400" dirty="0"/>
            </a:br>
            <a:r>
              <a:rPr lang="en-GB" sz="2400" dirty="0"/>
              <a:t>Do you think these artefacts would Rot or Not?</a:t>
            </a:r>
          </a:p>
        </p:txBody>
      </p:sp>
      <p:grpSp>
        <p:nvGrpSpPr>
          <p:cNvPr id="15" name="Group 14" descr="Leather boots with fringe">
            <a:extLst>
              <a:ext uri="{FF2B5EF4-FFF2-40B4-BE49-F238E27FC236}">
                <a16:creationId xmlns:a16="http://schemas.microsoft.com/office/drawing/2014/main" id="{BFBF457F-20C7-8D0A-EBDA-DDD278107E82}"/>
              </a:ext>
            </a:extLst>
          </p:cNvPr>
          <p:cNvGrpSpPr/>
          <p:nvPr/>
        </p:nvGrpSpPr>
        <p:grpSpPr>
          <a:xfrm>
            <a:off x="176270" y="1169940"/>
            <a:ext cx="3016220" cy="1755552"/>
            <a:chOff x="47789" y="1243326"/>
            <a:chExt cx="3389688" cy="1962076"/>
          </a:xfrm>
        </p:grpSpPr>
        <p:pic>
          <p:nvPicPr>
            <p:cNvPr id="10" name="Picture 9" descr="A group of clay vases">
              <a:extLst>
                <a:ext uri="{FF2B5EF4-FFF2-40B4-BE49-F238E27FC236}">
                  <a16:creationId xmlns:a16="http://schemas.microsoft.com/office/drawing/2014/main" id="{66B8626F-F93B-5009-9011-8F14051DBAE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24882" y="1330339"/>
              <a:ext cx="2812595" cy="1875063"/>
            </a:xfrm>
            <a:prstGeom prst="rect">
              <a:avLst/>
            </a:prstGeom>
            <a:ln>
              <a:solidFill>
                <a:schemeClr val="tx1"/>
              </a:solidFill>
            </a:ln>
          </p:spPr>
        </p:pic>
        <p:sp>
          <p:nvSpPr>
            <p:cNvPr id="13" name="TextBox 12">
              <a:extLst>
                <a:ext uri="{FF2B5EF4-FFF2-40B4-BE49-F238E27FC236}">
                  <a16:creationId xmlns:a16="http://schemas.microsoft.com/office/drawing/2014/main" id="{DF5ECE9C-FFED-2B0D-473B-FB19189A454E}"/>
                </a:ext>
              </a:extLst>
            </p:cNvPr>
            <p:cNvSpPr txBox="1"/>
            <p:nvPr/>
          </p:nvSpPr>
          <p:spPr>
            <a:xfrm>
              <a:off x="47789" y="1243326"/>
              <a:ext cx="2812594" cy="599144"/>
            </a:xfrm>
            <a:prstGeom prst="rect">
              <a:avLst/>
            </a:prstGeom>
            <a:noFill/>
          </p:spPr>
          <p:txBody>
            <a:bodyPr wrap="square" rtlCol="0">
              <a:spAutoFit/>
            </a:bodyPr>
            <a:lstStyle/>
            <a:p>
              <a:pPr algn="ctr"/>
              <a:r>
                <a:rPr lang="en-GB" sz="2800" b="1" dirty="0">
                  <a:solidFill>
                    <a:schemeClr val="bg1"/>
                  </a:solidFill>
                </a:rPr>
                <a:t>Pottery</a:t>
              </a:r>
            </a:p>
          </p:txBody>
        </p:sp>
      </p:grpSp>
      <p:grpSp>
        <p:nvGrpSpPr>
          <p:cNvPr id="21" name="Group 20" descr="pottery vessels and black writing">
            <a:extLst>
              <a:ext uri="{FF2B5EF4-FFF2-40B4-BE49-F238E27FC236}">
                <a16:creationId xmlns:a16="http://schemas.microsoft.com/office/drawing/2014/main" id="{76F66CDC-DF1F-FB18-4F60-99F55C7136F2}"/>
              </a:ext>
            </a:extLst>
          </p:cNvPr>
          <p:cNvGrpSpPr/>
          <p:nvPr/>
        </p:nvGrpSpPr>
        <p:grpSpPr>
          <a:xfrm>
            <a:off x="4898839" y="1326051"/>
            <a:ext cx="3053678" cy="1638742"/>
            <a:chOff x="4025529" y="1314967"/>
            <a:chExt cx="3162632" cy="1905805"/>
          </a:xfrm>
        </p:grpSpPr>
        <p:pic>
          <p:nvPicPr>
            <p:cNvPr id="19" name="Picture 18" descr="Close-up of a chain link">
              <a:extLst>
                <a:ext uri="{FF2B5EF4-FFF2-40B4-BE49-F238E27FC236}">
                  <a16:creationId xmlns:a16="http://schemas.microsoft.com/office/drawing/2014/main" id="{24CC70A2-AEC6-F3D6-B56F-85E813FC0FE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025529" y="1314967"/>
              <a:ext cx="2559020" cy="1905805"/>
            </a:xfrm>
            <a:prstGeom prst="rect">
              <a:avLst/>
            </a:prstGeom>
            <a:ln>
              <a:solidFill>
                <a:schemeClr val="tx1"/>
              </a:solidFill>
            </a:ln>
          </p:spPr>
        </p:pic>
        <p:sp>
          <p:nvSpPr>
            <p:cNvPr id="20" name="TextBox 19">
              <a:extLst>
                <a:ext uri="{FF2B5EF4-FFF2-40B4-BE49-F238E27FC236}">
                  <a16:creationId xmlns:a16="http://schemas.microsoft.com/office/drawing/2014/main" id="{81252604-B5AC-5E0D-F08C-94731270A8FB}"/>
                </a:ext>
              </a:extLst>
            </p:cNvPr>
            <p:cNvSpPr txBox="1"/>
            <p:nvPr/>
          </p:nvSpPr>
          <p:spPr>
            <a:xfrm>
              <a:off x="4629141" y="2546788"/>
              <a:ext cx="2559020" cy="608488"/>
            </a:xfrm>
            <a:prstGeom prst="rect">
              <a:avLst/>
            </a:prstGeom>
            <a:noFill/>
          </p:spPr>
          <p:txBody>
            <a:bodyPr wrap="square" rtlCol="0">
              <a:spAutoFit/>
            </a:bodyPr>
            <a:lstStyle/>
            <a:p>
              <a:pPr algn="ctr"/>
              <a:r>
                <a:rPr lang="en-GB" sz="2800" b="1" dirty="0"/>
                <a:t>Metal</a:t>
              </a:r>
            </a:p>
          </p:txBody>
        </p:sp>
      </p:grpSp>
      <p:grpSp>
        <p:nvGrpSpPr>
          <p:cNvPr id="38" name="Group 37" descr="flint arrowhead and white label">
            <a:extLst>
              <a:ext uri="{FF2B5EF4-FFF2-40B4-BE49-F238E27FC236}">
                <a16:creationId xmlns:a16="http://schemas.microsoft.com/office/drawing/2014/main" id="{BF6229CA-E957-5624-F744-23F46AE4D381}"/>
              </a:ext>
            </a:extLst>
          </p:cNvPr>
          <p:cNvGrpSpPr/>
          <p:nvPr/>
        </p:nvGrpSpPr>
        <p:grpSpPr>
          <a:xfrm>
            <a:off x="8502710" y="1326051"/>
            <a:ext cx="2485703" cy="1637454"/>
            <a:chOff x="624521" y="1313359"/>
            <a:chExt cx="2485703" cy="1637454"/>
          </a:xfrm>
        </p:grpSpPr>
        <p:pic>
          <p:nvPicPr>
            <p:cNvPr id="26" name="Picture 25" descr="A close-up of a stone arrowhead">
              <a:extLst>
                <a:ext uri="{FF2B5EF4-FFF2-40B4-BE49-F238E27FC236}">
                  <a16:creationId xmlns:a16="http://schemas.microsoft.com/office/drawing/2014/main" id="{EB75383E-FF37-846A-294C-E8D18BA62D3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5400000">
              <a:off x="1044831" y="893049"/>
              <a:ext cx="1637454" cy="2478073"/>
            </a:xfrm>
            <a:prstGeom prst="rect">
              <a:avLst/>
            </a:prstGeom>
          </p:spPr>
        </p:pic>
        <p:sp>
          <p:nvSpPr>
            <p:cNvPr id="23" name="TextBox 22">
              <a:extLst>
                <a:ext uri="{FF2B5EF4-FFF2-40B4-BE49-F238E27FC236}">
                  <a16:creationId xmlns:a16="http://schemas.microsoft.com/office/drawing/2014/main" id="{6B18B8DC-8923-0786-1F3C-935BDAE9A342}"/>
                </a:ext>
              </a:extLst>
            </p:cNvPr>
            <p:cNvSpPr txBox="1"/>
            <p:nvPr/>
          </p:nvSpPr>
          <p:spPr>
            <a:xfrm>
              <a:off x="2070042" y="1322779"/>
              <a:ext cx="1040182" cy="523220"/>
            </a:xfrm>
            <a:prstGeom prst="rect">
              <a:avLst/>
            </a:prstGeom>
            <a:noFill/>
          </p:spPr>
          <p:txBody>
            <a:bodyPr wrap="square" rtlCol="0">
              <a:spAutoFit/>
            </a:bodyPr>
            <a:lstStyle/>
            <a:p>
              <a:pPr algn="ctr"/>
              <a:r>
                <a:rPr lang="en-GB" sz="2800" b="1" dirty="0">
                  <a:solidFill>
                    <a:schemeClr val="bg1"/>
                  </a:solidFill>
                </a:rPr>
                <a:t>Flint</a:t>
              </a:r>
            </a:p>
          </p:txBody>
        </p:sp>
      </p:grpSp>
      <p:grpSp>
        <p:nvGrpSpPr>
          <p:cNvPr id="46" name="Group 45" descr="some animal bones and label">
            <a:extLst>
              <a:ext uri="{FF2B5EF4-FFF2-40B4-BE49-F238E27FC236}">
                <a16:creationId xmlns:a16="http://schemas.microsoft.com/office/drawing/2014/main" id="{0D1606D2-BB00-B0BC-FE6E-B9194F5C2DEA}"/>
              </a:ext>
            </a:extLst>
          </p:cNvPr>
          <p:cNvGrpSpPr/>
          <p:nvPr/>
        </p:nvGrpSpPr>
        <p:grpSpPr>
          <a:xfrm>
            <a:off x="3018421" y="3059318"/>
            <a:ext cx="2504187" cy="1637455"/>
            <a:chOff x="2384197" y="3841521"/>
            <a:chExt cx="2504187" cy="1637455"/>
          </a:xfrm>
        </p:grpSpPr>
        <p:pic>
          <p:nvPicPr>
            <p:cNvPr id="44" name="Picture 43" descr="A group of bones with black text">
              <a:extLst>
                <a:ext uri="{FF2B5EF4-FFF2-40B4-BE49-F238E27FC236}">
                  <a16:creationId xmlns:a16="http://schemas.microsoft.com/office/drawing/2014/main" id="{9DA04537-1A07-F4F9-4D1A-0686BF41E248}"/>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2410310" y="3841521"/>
              <a:ext cx="2478074" cy="1637455"/>
            </a:xfrm>
            <a:prstGeom prst="rect">
              <a:avLst/>
            </a:prstGeom>
          </p:spPr>
        </p:pic>
        <p:sp>
          <p:nvSpPr>
            <p:cNvPr id="45" name="TextBox 44">
              <a:extLst>
                <a:ext uri="{FF2B5EF4-FFF2-40B4-BE49-F238E27FC236}">
                  <a16:creationId xmlns:a16="http://schemas.microsoft.com/office/drawing/2014/main" id="{DA8A3066-CA4F-DCAA-724F-18BDFE0BECC1}"/>
                </a:ext>
              </a:extLst>
            </p:cNvPr>
            <p:cNvSpPr txBox="1"/>
            <p:nvPr/>
          </p:nvSpPr>
          <p:spPr>
            <a:xfrm>
              <a:off x="2384197" y="3860123"/>
              <a:ext cx="2463235" cy="523220"/>
            </a:xfrm>
            <a:prstGeom prst="rect">
              <a:avLst/>
            </a:prstGeom>
            <a:noFill/>
          </p:spPr>
          <p:txBody>
            <a:bodyPr wrap="square" rtlCol="0">
              <a:spAutoFit/>
            </a:bodyPr>
            <a:lstStyle/>
            <a:p>
              <a:pPr algn="ctr"/>
              <a:r>
                <a:rPr lang="en-GB" sz="2800" b="1" dirty="0">
                  <a:solidFill>
                    <a:schemeClr val="bg1"/>
                  </a:solidFill>
                </a:rPr>
                <a:t>Bones</a:t>
              </a:r>
            </a:p>
          </p:txBody>
        </p:sp>
      </p:grpSp>
      <p:grpSp>
        <p:nvGrpSpPr>
          <p:cNvPr id="42" name="Group 41" descr="a set of wooden spoons and label">
            <a:extLst>
              <a:ext uri="{FF2B5EF4-FFF2-40B4-BE49-F238E27FC236}">
                <a16:creationId xmlns:a16="http://schemas.microsoft.com/office/drawing/2014/main" id="{3553FFE0-8964-FAE9-E1E5-30BB0716FF48}"/>
              </a:ext>
            </a:extLst>
          </p:cNvPr>
          <p:cNvGrpSpPr/>
          <p:nvPr/>
        </p:nvGrpSpPr>
        <p:grpSpPr>
          <a:xfrm>
            <a:off x="6378765" y="3066552"/>
            <a:ext cx="2790305" cy="1731302"/>
            <a:chOff x="6065985" y="3479711"/>
            <a:chExt cx="2790305" cy="1731302"/>
          </a:xfrm>
        </p:grpSpPr>
        <p:pic>
          <p:nvPicPr>
            <p:cNvPr id="41" name="Picture 40" descr="A row of wooden spoons">
              <a:extLst>
                <a:ext uri="{FF2B5EF4-FFF2-40B4-BE49-F238E27FC236}">
                  <a16:creationId xmlns:a16="http://schemas.microsoft.com/office/drawing/2014/main" id="{22FE6E45-4707-85F3-E152-F4D2E2D0101E}"/>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416854" y="3479711"/>
              <a:ext cx="2439436" cy="1676743"/>
            </a:xfrm>
            <a:prstGeom prst="rect">
              <a:avLst/>
            </a:prstGeom>
          </p:spPr>
        </p:pic>
        <p:sp>
          <p:nvSpPr>
            <p:cNvPr id="28" name="TextBox 27">
              <a:extLst>
                <a:ext uri="{FF2B5EF4-FFF2-40B4-BE49-F238E27FC236}">
                  <a16:creationId xmlns:a16="http://schemas.microsoft.com/office/drawing/2014/main" id="{749C17BF-D910-4946-8068-F72F57919880}"/>
                </a:ext>
              </a:extLst>
            </p:cNvPr>
            <p:cNvSpPr txBox="1"/>
            <p:nvPr/>
          </p:nvSpPr>
          <p:spPr>
            <a:xfrm>
              <a:off x="6065985" y="4687793"/>
              <a:ext cx="2021511" cy="523220"/>
            </a:xfrm>
            <a:prstGeom prst="rect">
              <a:avLst/>
            </a:prstGeom>
            <a:noFill/>
          </p:spPr>
          <p:txBody>
            <a:bodyPr wrap="square" rtlCol="0">
              <a:spAutoFit/>
            </a:bodyPr>
            <a:lstStyle/>
            <a:p>
              <a:pPr algn="ctr"/>
              <a:r>
                <a:rPr lang="en-GB" sz="2800" b="1" dirty="0">
                  <a:solidFill>
                    <a:schemeClr val="bg1"/>
                  </a:solidFill>
                </a:rPr>
                <a:t>Wood</a:t>
              </a:r>
            </a:p>
          </p:txBody>
        </p:sp>
      </p:grpSp>
      <p:grpSp>
        <p:nvGrpSpPr>
          <p:cNvPr id="57" name="Group 56" descr="bread, fruit and vegetables, meat and eggs">
            <a:extLst>
              <a:ext uri="{FF2B5EF4-FFF2-40B4-BE49-F238E27FC236}">
                <a16:creationId xmlns:a16="http://schemas.microsoft.com/office/drawing/2014/main" id="{035499C6-B579-CB6D-9C65-7298121B3196}"/>
              </a:ext>
            </a:extLst>
          </p:cNvPr>
          <p:cNvGrpSpPr/>
          <p:nvPr/>
        </p:nvGrpSpPr>
        <p:grpSpPr>
          <a:xfrm>
            <a:off x="193227" y="4901237"/>
            <a:ext cx="3133539" cy="1596409"/>
            <a:chOff x="-87627" y="4560939"/>
            <a:chExt cx="2934050" cy="1574378"/>
          </a:xfrm>
        </p:grpSpPr>
        <p:pic>
          <p:nvPicPr>
            <p:cNvPr id="48" name="Picture 47" descr="A loaf of bread on a cloth">
              <a:extLst>
                <a:ext uri="{FF2B5EF4-FFF2-40B4-BE49-F238E27FC236}">
                  <a16:creationId xmlns:a16="http://schemas.microsoft.com/office/drawing/2014/main" id="{C0735C28-C5F8-873A-B9A5-CA456D298C56}"/>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42552" y="4560939"/>
              <a:ext cx="1227706" cy="818470"/>
            </a:xfrm>
            <a:prstGeom prst="rect">
              <a:avLst/>
            </a:prstGeom>
          </p:spPr>
        </p:pic>
        <p:pic>
          <p:nvPicPr>
            <p:cNvPr id="50" name="Picture 49" descr="A group of different colored fruits and vegetables">
              <a:extLst>
                <a:ext uri="{FF2B5EF4-FFF2-40B4-BE49-F238E27FC236}">
                  <a16:creationId xmlns:a16="http://schemas.microsoft.com/office/drawing/2014/main" id="{687AA6AD-4ED0-C651-0E9E-3349FAC67E34}"/>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636410" y="4560939"/>
              <a:ext cx="1192319" cy="795349"/>
            </a:xfrm>
            <a:prstGeom prst="rect">
              <a:avLst/>
            </a:prstGeom>
          </p:spPr>
        </p:pic>
        <p:pic>
          <p:nvPicPr>
            <p:cNvPr id="52" name="Picture 51" descr="A group of meat on a cutting board">
              <a:extLst>
                <a:ext uri="{FF2B5EF4-FFF2-40B4-BE49-F238E27FC236}">
                  <a16:creationId xmlns:a16="http://schemas.microsoft.com/office/drawing/2014/main" id="{744AB2E9-275E-D3F7-0C19-86D99848003B}"/>
                </a:ext>
              </a:extLst>
            </p:cNvPr>
            <p:cNvPicPr>
              <a:picLocks noChangeAspect="1"/>
            </p:cNvPicPr>
            <p:nvPr/>
          </p:nvPicPr>
          <p:blipFill>
            <a:blip r:embed="rId10" cstate="screen">
              <a:extLst>
                <a:ext uri="{28A0092B-C50C-407E-A947-70E740481C1C}">
                  <a14:useLocalDpi xmlns:a14="http://schemas.microsoft.com/office/drawing/2010/main"/>
                </a:ext>
              </a:extLst>
            </a:blip>
            <a:srcRect/>
            <a:stretch>
              <a:fillRect/>
            </a:stretch>
          </p:blipFill>
          <p:spPr>
            <a:xfrm>
              <a:off x="1618718" y="5325703"/>
              <a:ext cx="1227705" cy="803635"/>
            </a:xfrm>
            <a:prstGeom prst="rect">
              <a:avLst/>
            </a:prstGeom>
          </p:spPr>
        </p:pic>
        <p:pic>
          <p:nvPicPr>
            <p:cNvPr id="56" name="Picture 55" descr="A bowl of eggs and a bottle of milk">
              <a:extLst>
                <a:ext uri="{FF2B5EF4-FFF2-40B4-BE49-F238E27FC236}">
                  <a16:creationId xmlns:a16="http://schemas.microsoft.com/office/drawing/2014/main" id="{A82660E4-C557-F146-DB6E-E12C5817AA41}"/>
                </a:ext>
              </a:extLst>
            </p:cNvPr>
            <p:cNvPicPr>
              <a:picLocks noChangeAspect="1"/>
            </p:cNvPicPr>
            <p:nvPr/>
          </p:nvPicPr>
          <p:blipFill>
            <a:blip r:embed="rId11" cstate="screen">
              <a:extLst>
                <a:ext uri="{28A0092B-C50C-407E-A947-70E740481C1C}">
                  <a14:useLocalDpi xmlns:a14="http://schemas.microsoft.com/office/drawing/2010/main"/>
                </a:ext>
              </a:extLst>
            </a:blip>
            <a:srcRect/>
            <a:stretch>
              <a:fillRect/>
            </a:stretch>
          </p:blipFill>
          <p:spPr>
            <a:xfrm>
              <a:off x="411548" y="5352865"/>
              <a:ext cx="1207168" cy="782452"/>
            </a:xfrm>
            <a:prstGeom prst="rect">
              <a:avLst/>
            </a:prstGeom>
          </p:spPr>
        </p:pic>
        <p:sp>
          <p:nvSpPr>
            <p:cNvPr id="32" name="TextBox 31">
              <a:extLst>
                <a:ext uri="{FF2B5EF4-FFF2-40B4-BE49-F238E27FC236}">
                  <a16:creationId xmlns:a16="http://schemas.microsoft.com/office/drawing/2014/main" id="{CBCA14FF-1291-B69E-8DA4-5F201164E3E7}"/>
                </a:ext>
              </a:extLst>
            </p:cNvPr>
            <p:cNvSpPr txBox="1"/>
            <p:nvPr/>
          </p:nvSpPr>
          <p:spPr>
            <a:xfrm>
              <a:off x="-87627" y="5264989"/>
              <a:ext cx="2471542" cy="523220"/>
            </a:xfrm>
            <a:prstGeom prst="rect">
              <a:avLst/>
            </a:prstGeom>
            <a:noFill/>
          </p:spPr>
          <p:txBody>
            <a:bodyPr wrap="square" rtlCol="0">
              <a:spAutoFit/>
            </a:bodyPr>
            <a:lstStyle/>
            <a:p>
              <a:pPr algn="ctr"/>
              <a:r>
                <a:rPr lang="en-GB" sz="2800" b="1" dirty="0"/>
                <a:t>Food</a:t>
              </a:r>
            </a:p>
          </p:txBody>
        </p:sp>
      </p:grpSp>
      <p:grpSp>
        <p:nvGrpSpPr>
          <p:cNvPr id="60" name="Group 59" descr="folds of fabric">
            <a:extLst>
              <a:ext uri="{FF2B5EF4-FFF2-40B4-BE49-F238E27FC236}">
                <a16:creationId xmlns:a16="http://schemas.microsoft.com/office/drawing/2014/main" id="{32B3A986-1B89-1543-3203-0320520ECEE5}"/>
              </a:ext>
            </a:extLst>
          </p:cNvPr>
          <p:cNvGrpSpPr/>
          <p:nvPr/>
        </p:nvGrpSpPr>
        <p:grpSpPr>
          <a:xfrm>
            <a:off x="4346300" y="4935395"/>
            <a:ext cx="2518947" cy="1577336"/>
            <a:chOff x="4874795" y="4497006"/>
            <a:chExt cx="2518947" cy="1577336"/>
          </a:xfrm>
        </p:grpSpPr>
        <p:pic>
          <p:nvPicPr>
            <p:cNvPr id="59" name="Picture 58" descr="A person holding a stack of fabric&#10;&#10;AI-generated content may be incorrect.">
              <a:extLst>
                <a:ext uri="{FF2B5EF4-FFF2-40B4-BE49-F238E27FC236}">
                  <a16:creationId xmlns:a16="http://schemas.microsoft.com/office/drawing/2014/main" id="{91506FDD-889F-9D45-39FF-53A53B3057B1}"/>
                </a:ext>
              </a:extLst>
            </p:cNvPr>
            <p:cNvPicPr>
              <a:picLocks noChangeAspect="1"/>
            </p:cNvPicPr>
            <p:nvPr/>
          </p:nvPicPr>
          <p:blipFill>
            <a:blip r:embed="rId12" cstate="screen">
              <a:extLst>
                <a:ext uri="{28A0092B-C50C-407E-A947-70E740481C1C}">
                  <a14:useLocalDpi xmlns:a14="http://schemas.microsoft.com/office/drawing/2010/main"/>
                </a:ext>
              </a:extLst>
            </a:blip>
            <a:srcRect/>
            <a:stretch>
              <a:fillRect/>
            </a:stretch>
          </p:blipFill>
          <p:spPr>
            <a:xfrm>
              <a:off x="4874795" y="4497006"/>
              <a:ext cx="2518947" cy="1577336"/>
            </a:xfrm>
            <a:prstGeom prst="rect">
              <a:avLst/>
            </a:prstGeom>
          </p:spPr>
        </p:pic>
        <p:sp>
          <p:nvSpPr>
            <p:cNvPr id="30" name="TextBox 29">
              <a:extLst>
                <a:ext uri="{FF2B5EF4-FFF2-40B4-BE49-F238E27FC236}">
                  <a16:creationId xmlns:a16="http://schemas.microsoft.com/office/drawing/2014/main" id="{E5DC2866-B92B-7A7F-335E-E21A75CEFA48}"/>
                </a:ext>
              </a:extLst>
            </p:cNvPr>
            <p:cNvSpPr txBox="1"/>
            <p:nvPr/>
          </p:nvSpPr>
          <p:spPr>
            <a:xfrm>
              <a:off x="4899177" y="5497234"/>
              <a:ext cx="2451984" cy="523220"/>
            </a:xfrm>
            <a:prstGeom prst="rect">
              <a:avLst/>
            </a:prstGeom>
            <a:noFill/>
          </p:spPr>
          <p:txBody>
            <a:bodyPr wrap="square" rtlCol="0">
              <a:spAutoFit/>
            </a:bodyPr>
            <a:lstStyle/>
            <a:p>
              <a:pPr algn="ctr"/>
              <a:r>
                <a:rPr lang="en-GB" sz="2800" b="1" dirty="0">
                  <a:solidFill>
                    <a:schemeClr val="bg1"/>
                  </a:solidFill>
                </a:rPr>
                <a:t>Fabric</a:t>
              </a:r>
            </a:p>
          </p:txBody>
        </p:sp>
      </p:grpSp>
      <p:grpSp>
        <p:nvGrpSpPr>
          <p:cNvPr id="1025" name="Group 1024" descr="a pair of leather boots and label">
            <a:extLst>
              <a:ext uri="{FF2B5EF4-FFF2-40B4-BE49-F238E27FC236}">
                <a16:creationId xmlns:a16="http://schemas.microsoft.com/office/drawing/2014/main" id="{793F3428-6D7E-5413-8D73-58F1C734E9D6}"/>
              </a:ext>
            </a:extLst>
          </p:cNvPr>
          <p:cNvGrpSpPr/>
          <p:nvPr/>
        </p:nvGrpSpPr>
        <p:grpSpPr>
          <a:xfrm>
            <a:off x="7884782" y="4984524"/>
            <a:ext cx="3103631" cy="1548743"/>
            <a:chOff x="8042884" y="5152623"/>
            <a:chExt cx="3103631" cy="1548743"/>
          </a:xfrm>
        </p:grpSpPr>
        <p:pic>
          <p:nvPicPr>
            <p:cNvPr id="1024" name="Picture 1023" descr="Woman and child looking over shoulders">
              <a:extLst>
                <a:ext uri="{FF2B5EF4-FFF2-40B4-BE49-F238E27FC236}">
                  <a16:creationId xmlns:a16="http://schemas.microsoft.com/office/drawing/2014/main" id="{F1ACF892-BCE3-28D7-5D59-67E488961A4C}"/>
                </a:ext>
              </a:extLst>
            </p:cNvPr>
            <p:cNvPicPr>
              <a:picLocks noChangeAspect="1"/>
            </p:cNvPicPr>
            <p:nvPr/>
          </p:nvPicPr>
          <p:blipFill>
            <a:blip r:embed="rId13" cstate="screen">
              <a:extLst>
                <a:ext uri="{28A0092B-C50C-407E-A947-70E740481C1C}">
                  <a14:useLocalDpi xmlns:a14="http://schemas.microsoft.com/office/drawing/2010/main"/>
                </a:ext>
              </a:extLst>
            </a:blip>
            <a:srcRect/>
            <a:stretch>
              <a:fillRect/>
            </a:stretch>
          </p:blipFill>
          <p:spPr>
            <a:xfrm>
              <a:off x="8042884" y="5152623"/>
              <a:ext cx="3103631" cy="1528207"/>
            </a:xfrm>
            <a:prstGeom prst="rect">
              <a:avLst/>
            </a:prstGeom>
          </p:spPr>
        </p:pic>
        <p:sp>
          <p:nvSpPr>
            <p:cNvPr id="29" name="TextBox 28">
              <a:extLst>
                <a:ext uri="{FF2B5EF4-FFF2-40B4-BE49-F238E27FC236}">
                  <a16:creationId xmlns:a16="http://schemas.microsoft.com/office/drawing/2014/main" id="{EF800231-3A5E-9110-9D88-85395AE6706B}"/>
                </a:ext>
              </a:extLst>
            </p:cNvPr>
            <p:cNvSpPr txBox="1"/>
            <p:nvPr/>
          </p:nvSpPr>
          <p:spPr>
            <a:xfrm>
              <a:off x="8325487" y="6178146"/>
              <a:ext cx="2812595" cy="523220"/>
            </a:xfrm>
            <a:prstGeom prst="rect">
              <a:avLst/>
            </a:prstGeom>
            <a:noFill/>
          </p:spPr>
          <p:txBody>
            <a:bodyPr wrap="square" rtlCol="0">
              <a:spAutoFit/>
            </a:bodyPr>
            <a:lstStyle/>
            <a:p>
              <a:pPr algn="ctr"/>
              <a:r>
                <a:rPr lang="en-GB" sz="2800" b="1" dirty="0"/>
                <a:t>Leather</a:t>
              </a:r>
            </a:p>
          </p:txBody>
        </p:sp>
      </p:grpSp>
      <p:pic>
        <p:nvPicPr>
          <p:cNvPr id="1027" name="Picture 1026">
            <a:extLst>
              <a:ext uri="{FF2B5EF4-FFF2-40B4-BE49-F238E27FC236}">
                <a16:creationId xmlns:a16="http://schemas.microsoft.com/office/drawing/2014/main" id="{404D3750-ED39-3B67-AF03-C18BF76FB4C2}"/>
              </a:ext>
              <a:ext uri="{C183D7F6-B498-43B3-948B-1728B52AA6E4}">
                <adec:decorative xmlns:adec="http://schemas.microsoft.com/office/drawing/2017/decorative" val="1"/>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745669" y="3066552"/>
            <a:ext cx="1458583" cy="1610125"/>
          </a:xfrm>
          <a:prstGeom prst="rect">
            <a:avLst/>
          </a:prstGeom>
        </p:spPr>
      </p:pic>
    </p:spTree>
    <p:extLst>
      <p:ext uri="{BB962C8B-B14F-4D97-AF65-F5344CB8AC3E}">
        <p14:creationId xmlns:p14="http://schemas.microsoft.com/office/powerpoint/2010/main" val="334109927"/>
      </p:ext>
    </p:extLst>
  </p:cSld>
  <p:clrMapOvr>
    <a:masterClrMapping/>
  </p:clrMapOvr>
</p:sld>
</file>

<file path=ppt/theme/theme1.xml><?xml version="1.0" encoding="utf-8"?>
<a:theme xmlns:a="http://schemas.openxmlformats.org/drawingml/2006/main" name="Office Theme">
  <a:themeElements>
    <a:clrScheme name="HistoricEngland-Colours">
      <a:dk1>
        <a:srgbClr val="000000"/>
      </a:dk1>
      <a:lt1>
        <a:srgbClr val="FFFFFF"/>
      </a:lt1>
      <a:dk2>
        <a:srgbClr val="1F497D"/>
      </a:dk2>
      <a:lt2>
        <a:srgbClr val="EEECE1"/>
      </a:lt2>
      <a:accent1>
        <a:srgbClr val="65B9E3"/>
      </a:accent1>
      <a:accent2>
        <a:srgbClr val="F192B3"/>
      </a:accent2>
      <a:accent3>
        <a:srgbClr val="7FB5A9"/>
      </a:accent3>
      <a:accent4>
        <a:srgbClr val="F5C946"/>
      </a:accent4>
      <a:accent5>
        <a:srgbClr val="A761FF"/>
      </a:accent5>
      <a:accent6>
        <a:srgbClr val="F18C5C"/>
      </a:accent6>
      <a:hlink>
        <a:srgbClr val="32A2DB"/>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E6E8938743425438F2EDCFC960B8DB1" ma:contentTypeVersion="15" ma:contentTypeDescription="Create a new document." ma:contentTypeScope="" ma:versionID="b874dd9b998a3b814aeccda84769c1ef">
  <xsd:schema xmlns:xsd="http://www.w3.org/2001/XMLSchema" xmlns:xs="http://www.w3.org/2001/XMLSchema" xmlns:p="http://schemas.microsoft.com/office/2006/metadata/properties" xmlns:ns3="3cb168fb-557d-4aff-aaa1-591c64e5f6f0" xmlns:ns4="be30f734-6a04-496a-ba73-5e5e8d7e44d2" targetNamespace="http://schemas.microsoft.com/office/2006/metadata/properties" ma:root="true" ma:fieldsID="bc6165daa2a6fe768080225ad7a2e212" ns3:_="" ns4:_="">
    <xsd:import namespace="3cb168fb-557d-4aff-aaa1-591c64e5f6f0"/>
    <xsd:import namespace="be30f734-6a04-496a-ba73-5e5e8d7e44d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DateTaken" minOccurs="0"/>
                <xsd:element ref="ns4:MediaServiceLocation" minOccurs="0"/>
                <xsd:element ref="ns4:MediaLengthInSeconds"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b168fb-557d-4aff-aaa1-591c64e5f6f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e30f734-6a04-496a-ba73-5e5e8d7e44d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3cb168fb-557d-4aff-aaa1-591c64e5f6f0">
      <UserInfo>
        <DisplayName>Horsley, Daisy</DisplayName>
        <AccountId>21</AccountId>
        <AccountType/>
      </UserInfo>
      <UserInfo>
        <DisplayName>Angel, Victoria</DisplayName>
        <AccountId>24</AccountId>
        <AccountType/>
      </UserInfo>
    </SharedWithUsers>
    <_activity xmlns="be30f734-6a04-496a-ba73-5e5e8d7e44d2"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904DFA7-9813-4078-BFF1-CD3E0309C0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b168fb-557d-4aff-aaa1-591c64e5f6f0"/>
    <ds:schemaRef ds:uri="be30f734-6a04-496a-ba73-5e5e8d7e44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16D2E43-4F90-40BF-B410-9AF81C15F411}">
  <ds:schemaRefs>
    <ds:schemaRef ds:uri="http://purl.org/dc/terms/"/>
    <ds:schemaRef ds:uri="http://schemas.microsoft.com/office/2006/metadata/properties"/>
    <ds:schemaRef ds:uri="http://schemas.microsoft.com/office/infopath/2007/PartnerControls"/>
    <ds:schemaRef ds:uri="3cb168fb-557d-4aff-aaa1-591c64e5f6f0"/>
    <ds:schemaRef ds:uri="http://purl.org/dc/dcmitype/"/>
    <ds:schemaRef ds:uri="http://www.w3.org/XML/1998/namespace"/>
    <ds:schemaRef ds:uri="http://schemas.microsoft.com/office/2006/documentManagement/types"/>
    <ds:schemaRef ds:uri="be30f734-6a04-496a-ba73-5e5e8d7e44d2"/>
    <ds:schemaRef ds:uri="http://purl.org/dc/elements/1.1/"/>
    <ds:schemaRef ds:uri="http://schemas.openxmlformats.org/package/2006/metadata/core-properties"/>
  </ds:schemaRefs>
</ds:datastoreItem>
</file>

<file path=customXml/itemProps3.xml><?xml version="1.0" encoding="utf-8"?>
<ds:datastoreItem xmlns:ds="http://schemas.openxmlformats.org/officeDocument/2006/customXml" ds:itemID="{8921F565-DE58-4D2E-B103-5CB618AE7BD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1932</TotalTime>
  <Words>2290</Words>
  <Application>Microsoft Office PowerPoint</Application>
  <PresentationFormat>Widescreen</PresentationFormat>
  <Paragraphs>290</Paragraphs>
  <Slides>26</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Arial</vt:lpstr>
      <vt:lpstr>Calibri</vt:lpstr>
      <vt:lpstr>Helvetica</vt:lpstr>
      <vt:lpstr>Source Sans Pro</vt:lpstr>
      <vt:lpstr>Source Sans Pro Bold</vt:lpstr>
      <vt:lpstr>Office Theme</vt:lpstr>
      <vt:lpstr>Must Farm  Bronze Age Village Activity 1 Rot or Not? </vt:lpstr>
      <vt:lpstr>Why is the Must Farm Bronze Age Village such a remarkable and significant archaeological site?</vt:lpstr>
      <vt:lpstr>How to use this PowerPoint</vt:lpstr>
      <vt:lpstr>What do archaeologists find? </vt:lpstr>
      <vt:lpstr>Must Farm: A Bronze Age Settlement</vt:lpstr>
      <vt:lpstr>An archaeologist’s job </vt:lpstr>
      <vt:lpstr>Learn to speak ‘archaeologist’.  To be an archaeologist you need to learn some new words</vt:lpstr>
      <vt:lpstr>Why do archaeologists find some artefacts and not others?</vt:lpstr>
      <vt:lpstr>Imagine you are excavating a typical archaeological site in Britain Do you think these artefacts would Rot or Not?</vt:lpstr>
      <vt:lpstr>Imagine you are excavating a typical archaeological site in Britain Do you think these artefacts would Rot or Not? a</vt:lpstr>
      <vt:lpstr>You are excavating a typical archaeological site in Britain Which artefacts would Rot or Not?</vt:lpstr>
      <vt:lpstr>How did you do?</vt:lpstr>
      <vt:lpstr>So why do archaeologists find some artefacts and not others??</vt:lpstr>
      <vt:lpstr>Focus on Must Farm: What would usually rot?</vt:lpstr>
      <vt:lpstr>Focus on Must Farm: What would usually rot? flower</vt:lpstr>
      <vt:lpstr>Focus on Must Farm: What would usually rot? treacle</vt:lpstr>
      <vt:lpstr>Focus on Must Farm: What would usually rot? sweetie</vt:lpstr>
      <vt:lpstr>Focus on Must Farm: What would usually rot? sunbeam</vt:lpstr>
      <vt:lpstr>Focus on Must Farm: What would usually rot? lovely</vt:lpstr>
      <vt:lpstr>Focus on Must Farm: What would usually rot? How did you do?</vt:lpstr>
      <vt:lpstr>How much less evidence would the archaeologists have had if  Must Farm had been a normal site?</vt:lpstr>
      <vt:lpstr>Think, pair, share</vt:lpstr>
      <vt:lpstr>Why is the Must Farm Bronze Age Village such a remarkable and significant archaeological site? 1</vt:lpstr>
      <vt:lpstr>Extension Activity 1: The ‘Rubbish Bag Game’</vt:lpstr>
      <vt:lpstr>Extension Activity 2:  Our classroom: An archaeological site of the future?</vt:lpstr>
      <vt:lpstr>Extension Activity 2: Worksheet  Our classroom: An archaeological site of the future?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Cheese, Emily-Ann</dc:creator>
  <cp:lastModifiedBy>McHarg, Catherine</cp:lastModifiedBy>
  <cp:revision>15</cp:revision>
  <dcterms:created xsi:type="dcterms:W3CDTF">2022-11-29T11:24:41Z</dcterms:created>
  <dcterms:modified xsi:type="dcterms:W3CDTF">2025-12-23T11:07:17Z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0x010100AE6E8938743425438F2EDCFC960B8DB1</vt:lpwstr>
  </property>
  <property fmtid="{D5CDD505-2E9C-101B-9397-08002B2CF9AE}" pid="3" name="MediaServiceImageTags">
    <vt:lpwstr/>
  </property>
</Properties>
</file>