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2"/>
  </p:notesMasterIdLst>
  <p:handoutMasterIdLst>
    <p:handoutMasterId r:id="rId43"/>
  </p:handoutMasterIdLst>
  <p:sldIdLst>
    <p:sldId id="376" r:id="rId5"/>
    <p:sldId id="374" r:id="rId6"/>
    <p:sldId id="475" r:id="rId7"/>
    <p:sldId id="386" r:id="rId8"/>
    <p:sldId id="390" r:id="rId9"/>
    <p:sldId id="270" r:id="rId10"/>
    <p:sldId id="382" r:id="rId11"/>
    <p:sldId id="389" r:id="rId12"/>
    <p:sldId id="394" r:id="rId13"/>
    <p:sldId id="398" r:id="rId14"/>
    <p:sldId id="400" r:id="rId15"/>
    <p:sldId id="399" r:id="rId16"/>
    <p:sldId id="467" r:id="rId17"/>
    <p:sldId id="2001" r:id="rId18"/>
    <p:sldId id="476" r:id="rId19"/>
    <p:sldId id="454" r:id="rId20"/>
    <p:sldId id="455" r:id="rId21"/>
    <p:sldId id="456" r:id="rId22"/>
    <p:sldId id="468" r:id="rId23"/>
    <p:sldId id="464" r:id="rId24"/>
    <p:sldId id="432" r:id="rId25"/>
    <p:sldId id="2002" r:id="rId26"/>
    <p:sldId id="436" r:id="rId27"/>
    <p:sldId id="439" r:id="rId28"/>
    <p:sldId id="470" r:id="rId29"/>
    <p:sldId id="2003" r:id="rId30"/>
    <p:sldId id="284" r:id="rId31"/>
    <p:sldId id="442" r:id="rId32"/>
    <p:sldId id="471" r:id="rId33"/>
    <p:sldId id="472" r:id="rId34"/>
    <p:sldId id="452" r:id="rId35"/>
    <p:sldId id="466" r:id="rId36"/>
    <p:sldId id="443" r:id="rId37"/>
    <p:sldId id="447" r:id="rId38"/>
    <p:sldId id="448" r:id="rId39"/>
    <p:sldId id="449" r:id="rId40"/>
    <p:sldId id="450" r:id="rId41"/>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10" userDrawn="1">
          <p15:clr>
            <a:srgbClr val="A4A3A4"/>
          </p15:clr>
        </p15:guide>
        <p15:guide id="2" pos="374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2C52B3-00A7-7B8C-C890-E6C05AC322EC}" name="Lam, Angela" initials="LA" userId="S::angela.lam@historicengland.org.uk::46b424b5-1ebe-420a-bf15-40e751be50ea" providerId="AD"/>
  <p188:author id="{B41FC8FF-5477-433A-DD58-11F5029A4DC4}" name="McHarg, Catherine" initials="MC" userId="S::catherine.mcharg@historicengland.org.uk::88b8f76c-9ae3-4745-88eb-fe0667a22af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eese, Emily-Ann" initials="CE" lastIdx="5" clrIdx="0">
    <p:extLst>
      <p:ext uri="{19B8F6BF-5375-455C-9EA6-DF929625EA0E}">
        <p15:presenceInfo xmlns:p15="http://schemas.microsoft.com/office/powerpoint/2012/main" userId="S::Emily-Ann.Cheese@historicengland.org.uk::876ce6bc-6da5-4efb-a3e9-dc8197e35e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DEB5"/>
    <a:srgbClr val="F8BB25"/>
    <a:srgbClr val="BBEBA0"/>
    <a:srgbClr val="BAEAA0"/>
    <a:srgbClr val="DDDDDD"/>
    <a:srgbClr val="65DCB3"/>
    <a:srgbClr val="B5E9F8"/>
    <a:srgbClr val="CEA6EC"/>
    <a:srgbClr val="F2B8AE"/>
    <a:srgbClr val="E5DB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363FA5-3A8E-4605-983E-74372365AC37}" v="56" dt="2026-01-12T08:13:41.7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169" autoAdjust="0"/>
    <p:restoredTop sz="87893" autoAdjust="0"/>
  </p:normalViewPr>
  <p:slideViewPr>
    <p:cSldViewPr snapToGrid="0">
      <p:cViewPr varScale="1">
        <p:scale>
          <a:sx n="97" d="100"/>
          <a:sy n="97" d="100"/>
        </p:scale>
        <p:origin x="582" y="72"/>
      </p:cViewPr>
      <p:guideLst>
        <p:guide orient="horz" pos="4110"/>
        <p:guide pos="3749"/>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96" d="100"/>
          <a:sy n="96" d="100"/>
        </p:scale>
        <p:origin x="4328"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Harg, Catherine" userId="88b8f76c-9ae3-4745-88eb-fe0667a22af5" providerId="ADAL" clId="{CA6F3431-AE1E-495F-A75B-7AA93AB5A731}"/>
    <pc:docChg chg="modSld modNotesMaster modHandout">
      <pc:chgData name="McHarg, Catherine" userId="88b8f76c-9ae3-4745-88eb-fe0667a22af5" providerId="ADAL" clId="{CA6F3431-AE1E-495F-A75B-7AA93AB5A731}" dt="2026-01-12T08:13:41.718" v="202"/>
      <pc:docMkLst>
        <pc:docMk/>
      </pc:docMkLst>
      <pc:sldChg chg="addSp delSp modSp mod">
        <pc:chgData name="McHarg, Catherine" userId="88b8f76c-9ae3-4745-88eb-fe0667a22af5" providerId="ADAL" clId="{CA6F3431-AE1E-495F-A75B-7AA93AB5A731}" dt="2025-12-23T09:53:06.026" v="176" actId="13244"/>
        <pc:sldMkLst>
          <pc:docMk/>
          <pc:sldMk cId="3695375225" sldId="284"/>
        </pc:sldMkLst>
        <pc:spChg chg="add mod ord">
          <ac:chgData name="McHarg, Catherine" userId="88b8f76c-9ae3-4745-88eb-fe0667a22af5" providerId="ADAL" clId="{CA6F3431-AE1E-495F-A75B-7AA93AB5A731}" dt="2025-12-23T09:52:59.437" v="175" actId="13244"/>
          <ac:spMkLst>
            <pc:docMk/>
            <pc:sldMk cId="3695375225" sldId="284"/>
            <ac:spMk id="2" creationId="{1351AF6A-4490-E005-C09E-A6E3AAF56303}"/>
          </ac:spMkLst>
        </pc:spChg>
        <pc:grpChg chg="mod">
          <ac:chgData name="McHarg, Catherine" userId="88b8f76c-9ae3-4745-88eb-fe0667a22af5" providerId="ADAL" clId="{CA6F3431-AE1E-495F-A75B-7AA93AB5A731}" dt="2025-12-23T09:45:20.311" v="107" actId="962"/>
          <ac:grpSpMkLst>
            <pc:docMk/>
            <pc:sldMk cId="3695375225" sldId="284"/>
            <ac:grpSpMk id="14" creationId="{49BE8855-D613-311E-0B44-ABCAFBD6B1FC}"/>
          </ac:grpSpMkLst>
        </pc:grpChg>
        <pc:grpChg chg="mod ord">
          <ac:chgData name="McHarg, Catherine" userId="88b8f76c-9ae3-4745-88eb-fe0667a22af5" providerId="ADAL" clId="{CA6F3431-AE1E-495F-A75B-7AA93AB5A731}" dt="2025-12-23T09:53:06.026" v="176" actId="13244"/>
          <ac:grpSpMkLst>
            <pc:docMk/>
            <pc:sldMk cId="3695375225" sldId="284"/>
            <ac:grpSpMk id="52" creationId="{2E94DD62-15F1-8F6C-B02F-D932DF0176A7}"/>
          </ac:grpSpMkLst>
        </pc:grpChg>
      </pc:sldChg>
      <pc:sldChg chg="modSp mod">
        <pc:chgData name="McHarg, Catherine" userId="88b8f76c-9ae3-4745-88eb-fe0667a22af5" providerId="ADAL" clId="{CA6F3431-AE1E-495F-A75B-7AA93AB5A731}" dt="2025-12-22T16:11:55.121" v="34" actId="20577"/>
        <pc:sldMkLst>
          <pc:docMk/>
          <pc:sldMk cId="3832631622" sldId="374"/>
        </pc:sldMkLst>
        <pc:spChg chg="mod">
          <ac:chgData name="McHarg, Catherine" userId="88b8f76c-9ae3-4745-88eb-fe0667a22af5" providerId="ADAL" clId="{CA6F3431-AE1E-495F-A75B-7AA93AB5A731}" dt="2025-12-22T16:11:55.121" v="34" actId="20577"/>
          <ac:spMkLst>
            <pc:docMk/>
            <pc:sldMk cId="3832631622" sldId="374"/>
            <ac:spMk id="4" creationId="{8CC28CA9-698D-2287-89E8-432C18ABF560}"/>
          </ac:spMkLst>
        </pc:spChg>
      </pc:sldChg>
      <pc:sldChg chg="modSp mod">
        <pc:chgData name="McHarg, Catherine" userId="88b8f76c-9ae3-4745-88eb-fe0667a22af5" providerId="ADAL" clId="{CA6F3431-AE1E-495F-A75B-7AA93AB5A731}" dt="2025-12-23T09:49:24.452" v="157" actId="13244"/>
        <pc:sldMkLst>
          <pc:docMk/>
          <pc:sldMk cId="3884614592" sldId="376"/>
        </pc:sldMkLst>
        <pc:picChg chg="mod">
          <ac:chgData name="McHarg, Catherine" userId="88b8f76c-9ae3-4745-88eb-fe0667a22af5" providerId="ADAL" clId="{CA6F3431-AE1E-495F-A75B-7AA93AB5A731}" dt="2025-12-23T09:42:14.786" v="85" actId="962"/>
          <ac:picMkLst>
            <pc:docMk/>
            <pc:sldMk cId="3884614592" sldId="376"/>
            <ac:picMk id="10" creationId="{B076775E-B54B-F43C-6AF7-0C5FBA362E7F}"/>
          </ac:picMkLst>
        </pc:picChg>
        <pc:picChg chg="mod">
          <ac:chgData name="McHarg, Catherine" userId="88b8f76c-9ae3-4745-88eb-fe0667a22af5" providerId="ADAL" clId="{CA6F3431-AE1E-495F-A75B-7AA93AB5A731}" dt="2025-12-23T09:42:23.080" v="87" actId="962"/>
          <ac:picMkLst>
            <pc:docMk/>
            <pc:sldMk cId="3884614592" sldId="376"/>
            <ac:picMk id="12" creationId="{5ECF24C9-CD15-31F3-E091-73DFA2DDCE3D}"/>
          </ac:picMkLst>
        </pc:picChg>
        <pc:picChg chg="mod ord">
          <ac:chgData name="McHarg, Catherine" userId="88b8f76c-9ae3-4745-88eb-fe0667a22af5" providerId="ADAL" clId="{CA6F3431-AE1E-495F-A75B-7AA93AB5A731}" dt="2025-12-23T09:49:24.452" v="157" actId="13244"/>
          <ac:picMkLst>
            <pc:docMk/>
            <pc:sldMk cId="3884614592" sldId="376"/>
            <ac:picMk id="14" creationId="{041ABD7F-A4EF-E6D7-8B96-51BFD7AB6BF7}"/>
          </ac:picMkLst>
        </pc:picChg>
      </pc:sldChg>
      <pc:sldChg chg="modSp mod">
        <pc:chgData name="McHarg, Catherine" userId="88b8f76c-9ae3-4745-88eb-fe0667a22af5" providerId="ADAL" clId="{CA6F3431-AE1E-495F-A75B-7AA93AB5A731}" dt="2025-12-23T09:29:27.549" v="35" actId="20577"/>
        <pc:sldMkLst>
          <pc:docMk/>
          <pc:sldMk cId="3025051691" sldId="398"/>
        </pc:sldMkLst>
        <pc:spChg chg="mod">
          <ac:chgData name="McHarg, Catherine" userId="88b8f76c-9ae3-4745-88eb-fe0667a22af5" providerId="ADAL" clId="{CA6F3431-AE1E-495F-A75B-7AA93AB5A731}" dt="2025-12-23T09:29:27.549" v="35" actId="20577"/>
          <ac:spMkLst>
            <pc:docMk/>
            <pc:sldMk cId="3025051691" sldId="398"/>
            <ac:spMk id="16" creationId="{6DE895D1-3BEF-77AF-89B7-152AEECFF88E}"/>
          </ac:spMkLst>
        </pc:spChg>
      </pc:sldChg>
      <pc:sldChg chg="modSp mod">
        <pc:chgData name="McHarg, Catherine" userId="88b8f76c-9ae3-4745-88eb-fe0667a22af5" providerId="ADAL" clId="{CA6F3431-AE1E-495F-A75B-7AA93AB5A731}" dt="2025-12-23T09:55:30.739" v="201" actId="962"/>
        <pc:sldMkLst>
          <pc:docMk/>
          <pc:sldMk cId="1575114852" sldId="399"/>
        </pc:sldMkLst>
        <pc:spChg chg="mod ord">
          <ac:chgData name="McHarg, Catherine" userId="88b8f76c-9ae3-4745-88eb-fe0667a22af5" providerId="ADAL" clId="{CA6F3431-AE1E-495F-A75B-7AA93AB5A731}" dt="2025-12-23T09:55:30.739" v="201" actId="962"/>
          <ac:spMkLst>
            <pc:docMk/>
            <pc:sldMk cId="1575114852" sldId="399"/>
            <ac:spMk id="5" creationId="{3A29E744-3C91-B5C4-9C46-0B0446C46AC2}"/>
          </ac:spMkLst>
        </pc:spChg>
        <pc:spChg chg="mod">
          <ac:chgData name="McHarg, Catherine" userId="88b8f76c-9ae3-4745-88eb-fe0667a22af5" providerId="ADAL" clId="{CA6F3431-AE1E-495F-A75B-7AA93AB5A731}" dt="2025-12-23T09:49:49.260" v="164" actId="27107"/>
          <ac:spMkLst>
            <pc:docMk/>
            <pc:sldMk cId="1575114852" sldId="399"/>
            <ac:spMk id="8" creationId="{32CE04BD-D7B3-5FBE-E2E6-8D9AEDF10E38}"/>
          </ac:spMkLst>
        </pc:spChg>
        <pc:picChg chg="mod">
          <ac:chgData name="McHarg, Catherine" userId="88b8f76c-9ae3-4745-88eb-fe0667a22af5" providerId="ADAL" clId="{CA6F3431-AE1E-495F-A75B-7AA93AB5A731}" dt="2025-12-23T09:55:21.887" v="195" actId="962"/>
          <ac:picMkLst>
            <pc:docMk/>
            <pc:sldMk cId="1575114852" sldId="399"/>
            <ac:picMk id="3" creationId="{6A007E6E-8A66-203D-1F94-4C2BE1A5634C}"/>
          </ac:picMkLst>
        </pc:picChg>
        <pc:picChg chg="mod ord">
          <ac:chgData name="McHarg, Catherine" userId="88b8f76c-9ae3-4745-88eb-fe0667a22af5" providerId="ADAL" clId="{CA6F3431-AE1E-495F-A75B-7AA93AB5A731}" dt="2025-12-23T09:55:28.471" v="199" actId="962"/>
          <ac:picMkLst>
            <pc:docMk/>
            <pc:sldMk cId="1575114852" sldId="399"/>
            <ac:picMk id="4" creationId="{13B6CEDA-B1CE-193B-6460-1EF26C397D3A}"/>
          </ac:picMkLst>
        </pc:picChg>
        <pc:picChg chg="mod ord">
          <ac:chgData name="McHarg, Catherine" userId="88b8f76c-9ae3-4745-88eb-fe0667a22af5" providerId="ADAL" clId="{CA6F3431-AE1E-495F-A75B-7AA93AB5A731}" dt="2025-12-23T09:55:26.857" v="198" actId="962"/>
          <ac:picMkLst>
            <pc:docMk/>
            <pc:sldMk cId="1575114852" sldId="399"/>
            <ac:picMk id="6" creationId="{0C696B8E-9EE4-0269-3A5A-82CBCFAC163E}"/>
          </ac:picMkLst>
        </pc:picChg>
        <pc:picChg chg="mod ord">
          <ac:chgData name="McHarg, Catherine" userId="88b8f76c-9ae3-4745-88eb-fe0667a22af5" providerId="ADAL" clId="{CA6F3431-AE1E-495F-A75B-7AA93AB5A731}" dt="2025-12-23T09:55:29.712" v="200" actId="962"/>
          <ac:picMkLst>
            <pc:docMk/>
            <pc:sldMk cId="1575114852" sldId="399"/>
            <ac:picMk id="16" creationId="{64400800-40DA-4866-B5C8-DD7162E418DD}"/>
          </ac:picMkLst>
        </pc:picChg>
      </pc:sldChg>
      <pc:sldChg chg="modSp mod">
        <pc:chgData name="McHarg, Catherine" userId="88b8f76c-9ae3-4745-88eb-fe0667a22af5" providerId="ADAL" clId="{CA6F3431-AE1E-495F-A75B-7AA93AB5A731}" dt="2025-12-23T09:42:41.753" v="91" actId="962"/>
        <pc:sldMkLst>
          <pc:docMk/>
          <pc:sldMk cId="112194185" sldId="432"/>
        </pc:sldMkLst>
        <pc:picChg chg="mod">
          <ac:chgData name="McHarg, Catherine" userId="88b8f76c-9ae3-4745-88eb-fe0667a22af5" providerId="ADAL" clId="{CA6F3431-AE1E-495F-A75B-7AA93AB5A731}" dt="2025-12-23T09:42:41.753" v="91" actId="962"/>
          <ac:picMkLst>
            <pc:docMk/>
            <pc:sldMk cId="112194185" sldId="432"/>
            <ac:picMk id="15" creationId="{10716E89-338F-0918-877C-9D126774C2CF}"/>
          </ac:picMkLst>
        </pc:picChg>
      </pc:sldChg>
      <pc:sldChg chg="modSp mod">
        <pc:chgData name="McHarg, Catherine" userId="88b8f76c-9ae3-4745-88eb-fe0667a22af5" providerId="ADAL" clId="{CA6F3431-AE1E-495F-A75B-7AA93AB5A731}" dt="2025-12-23T09:39:45.688" v="75" actId="20577"/>
        <pc:sldMkLst>
          <pc:docMk/>
          <pc:sldMk cId="2531052851" sldId="439"/>
        </pc:sldMkLst>
        <pc:spChg chg="mod">
          <ac:chgData name="McHarg, Catherine" userId="88b8f76c-9ae3-4745-88eb-fe0667a22af5" providerId="ADAL" clId="{CA6F3431-AE1E-495F-A75B-7AA93AB5A731}" dt="2025-12-23T09:39:45.688" v="75" actId="20577"/>
          <ac:spMkLst>
            <pc:docMk/>
            <pc:sldMk cId="2531052851" sldId="439"/>
            <ac:spMk id="10" creationId="{25B1DFE9-2899-A3C7-DC23-371BB3A4C175}"/>
          </ac:spMkLst>
        </pc:spChg>
      </pc:sldChg>
      <pc:sldChg chg="modSp mod">
        <pc:chgData name="McHarg, Catherine" userId="88b8f76c-9ae3-4745-88eb-fe0667a22af5" providerId="ADAL" clId="{CA6F3431-AE1E-495F-A75B-7AA93AB5A731}" dt="2025-12-23T09:55:11.375" v="194" actId="962"/>
        <pc:sldMkLst>
          <pc:docMk/>
          <pc:sldMk cId="2096024768" sldId="442"/>
        </pc:sldMkLst>
        <pc:spChg chg="ord">
          <ac:chgData name="McHarg, Catherine" userId="88b8f76c-9ae3-4745-88eb-fe0667a22af5" providerId="ADAL" clId="{CA6F3431-AE1E-495F-A75B-7AA93AB5A731}" dt="2025-12-23T09:53:17.630" v="177" actId="13244"/>
          <ac:spMkLst>
            <pc:docMk/>
            <pc:sldMk cId="2096024768" sldId="442"/>
            <ac:spMk id="2" creationId="{DB8A62D6-C895-BFF3-3481-78E276E639E3}"/>
          </ac:spMkLst>
        </pc:spChg>
        <pc:grpChg chg="mod">
          <ac:chgData name="McHarg, Catherine" userId="88b8f76c-9ae3-4745-88eb-fe0667a22af5" providerId="ADAL" clId="{CA6F3431-AE1E-495F-A75B-7AA93AB5A731}" dt="2025-12-23T09:55:11.375" v="194" actId="962"/>
          <ac:grpSpMkLst>
            <pc:docMk/>
            <pc:sldMk cId="2096024768" sldId="442"/>
            <ac:grpSpMk id="20" creationId="{F4EFBA0D-B575-79C8-C642-B78968B41A3D}"/>
          </ac:grpSpMkLst>
        </pc:grpChg>
        <pc:grpChg chg="mod ord">
          <ac:chgData name="McHarg, Catherine" userId="88b8f76c-9ae3-4745-88eb-fe0667a22af5" providerId="ADAL" clId="{CA6F3431-AE1E-495F-A75B-7AA93AB5A731}" dt="2025-12-23T09:55:10.724" v="193" actId="962"/>
          <ac:grpSpMkLst>
            <pc:docMk/>
            <pc:sldMk cId="2096024768" sldId="442"/>
            <ac:grpSpMk id="41" creationId="{C07B91C3-45E1-49BB-B76D-483AD73AE1B4}"/>
          </ac:grpSpMkLst>
        </pc:grpChg>
        <pc:grpChg chg="mod ord">
          <ac:chgData name="McHarg, Catherine" userId="88b8f76c-9ae3-4745-88eb-fe0667a22af5" providerId="ADAL" clId="{CA6F3431-AE1E-495F-A75B-7AA93AB5A731}" dt="2025-12-23T09:55:07.589" v="189" actId="962"/>
          <ac:grpSpMkLst>
            <pc:docMk/>
            <pc:sldMk cId="2096024768" sldId="442"/>
            <ac:grpSpMk id="64" creationId="{788E5F0F-3E8C-6BB4-EE14-F4D023BCC304}"/>
          </ac:grpSpMkLst>
        </pc:grpChg>
        <pc:grpChg chg="mod ord">
          <ac:chgData name="McHarg, Catherine" userId="88b8f76c-9ae3-4745-88eb-fe0667a22af5" providerId="ADAL" clId="{CA6F3431-AE1E-495F-A75B-7AA93AB5A731}" dt="2025-12-23T09:55:06.613" v="188" actId="962"/>
          <ac:grpSpMkLst>
            <pc:docMk/>
            <pc:sldMk cId="2096024768" sldId="442"/>
            <ac:grpSpMk id="65" creationId="{3AF675FA-DD67-AB1D-9B6B-2B42826C8D25}"/>
          </ac:grpSpMkLst>
        </pc:grpChg>
        <pc:grpChg chg="mod ord">
          <ac:chgData name="McHarg, Catherine" userId="88b8f76c-9ae3-4745-88eb-fe0667a22af5" providerId="ADAL" clId="{CA6F3431-AE1E-495F-A75B-7AA93AB5A731}" dt="2025-12-23T09:55:04.914" v="187" actId="962"/>
          <ac:grpSpMkLst>
            <pc:docMk/>
            <pc:sldMk cId="2096024768" sldId="442"/>
            <ac:grpSpMk id="66" creationId="{1902FD67-05C1-EDC3-3E44-80D1F6999AAE}"/>
          </ac:grpSpMkLst>
        </pc:grpChg>
        <pc:grpChg chg="mod">
          <ac:chgData name="McHarg, Catherine" userId="88b8f76c-9ae3-4745-88eb-fe0667a22af5" providerId="ADAL" clId="{CA6F3431-AE1E-495F-A75B-7AA93AB5A731}" dt="2025-12-23T09:55:08.897" v="191" actId="962"/>
          <ac:grpSpMkLst>
            <pc:docMk/>
            <pc:sldMk cId="2096024768" sldId="442"/>
            <ac:grpSpMk id="74" creationId="{21D87A1D-40AF-35AB-FC90-F22755E310F2}"/>
          </ac:grpSpMkLst>
        </pc:grpChg>
        <pc:grpChg chg="mod ord">
          <ac:chgData name="McHarg, Catherine" userId="88b8f76c-9ae3-4745-88eb-fe0667a22af5" providerId="ADAL" clId="{CA6F3431-AE1E-495F-A75B-7AA93AB5A731}" dt="2025-12-23T09:53:51.578" v="181" actId="13244"/>
          <ac:grpSpMkLst>
            <pc:docMk/>
            <pc:sldMk cId="2096024768" sldId="442"/>
            <ac:grpSpMk id="75" creationId="{2A0EB251-2B97-60D9-A1FA-34DADD196A00}"/>
          </ac:grpSpMkLst>
        </pc:grpChg>
        <pc:grpChg chg="mod">
          <ac:chgData name="McHarg, Catherine" userId="88b8f76c-9ae3-4745-88eb-fe0667a22af5" providerId="ADAL" clId="{CA6F3431-AE1E-495F-A75B-7AA93AB5A731}" dt="2025-12-23T09:46:57.151" v="117" actId="962"/>
          <ac:grpSpMkLst>
            <pc:docMk/>
            <pc:sldMk cId="2096024768" sldId="442"/>
            <ac:grpSpMk id="81" creationId="{AF7D5116-6FC7-AD50-1CE3-A8F63755625C}"/>
          </ac:grpSpMkLst>
        </pc:grpChg>
        <pc:grpChg chg="mod">
          <ac:chgData name="McHarg, Catherine" userId="88b8f76c-9ae3-4745-88eb-fe0667a22af5" providerId="ADAL" clId="{CA6F3431-AE1E-495F-A75B-7AA93AB5A731}" dt="2025-12-23T09:47:03.426" v="118" actId="962"/>
          <ac:grpSpMkLst>
            <pc:docMk/>
            <pc:sldMk cId="2096024768" sldId="442"/>
            <ac:grpSpMk id="85" creationId="{537B75E5-B46E-3C2B-3021-ED1B232C81CB}"/>
          </ac:grpSpMkLst>
        </pc:grpChg>
        <pc:grpChg chg="mod">
          <ac:chgData name="McHarg, Catherine" userId="88b8f76c-9ae3-4745-88eb-fe0667a22af5" providerId="ADAL" clId="{CA6F3431-AE1E-495F-A75B-7AA93AB5A731}" dt="2025-12-23T09:47:07.785" v="119" actId="962"/>
          <ac:grpSpMkLst>
            <pc:docMk/>
            <pc:sldMk cId="2096024768" sldId="442"/>
            <ac:grpSpMk id="90" creationId="{5A6F65EF-0A31-E23D-8108-93ED08817CD7}"/>
          </ac:grpSpMkLst>
        </pc:grpChg>
        <pc:grpChg chg="mod">
          <ac:chgData name="McHarg, Catherine" userId="88b8f76c-9ae3-4745-88eb-fe0667a22af5" providerId="ADAL" clId="{CA6F3431-AE1E-495F-A75B-7AA93AB5A731}" dt="2025-12-23T09:55:10.142" v="192" actId="962"/>
          <ac:grpSpMkLst>
            <pc:docMk/>
            <pc:sldMk cId="2096024768" sldId="442"/>
            <ac:grpSpMk id="100" creationId="{1E56998D-D086-94CE-29B5-2793B1AD915D}"/>
          </ac:grpSpMkLst>
        </pc:grpChg>
        <pc:graphicFrameChg chg="mod">
          <ac:chgData name="McHarg, Catherine" userId="88b8f76c-9ae3-4745-88eb-fe0667a22af5" providerId="ADAL" clId="{CA6F3431-AE1E-495F-A75B-7AA93AB5A731}" dt="2025-12-23T09:55:08.137" v="190" actId="962"/>
          <ac:graphicFrameMkLst>
            <pc:docMk/>
            <pc:sldMk cId="2096024768" sldId="442"/>
            <ac:graphicFrameMk id="15" creationId="{9637216C-B7DC-A6A8-53FF-61DF31E26188}"/>
          </ac:graphicFrameMkLst>
        </pc:graphicFrameChg>
      </pc:sldChg>
      <pc:sldChg chg="modSp mod modAnim">
        <pc:chgData name="McHarg, Catherine" userId="88b8f76c-9ae3-4745-88eb-fe0667a22af5" providerId="ADAL" clId="{CA6F3431-AE1E-495F-A75B-7AA93AB5A731}" dt="2025-12-23T09:48:34.644" v="153" actId="207"/>
        <pc:sldMkLst>
          <pc:docMk/>
          <pc:sldMk cId="1528577387" sldId="454"/>
        </pc:sldMkLst>
        <pc:spChg chg="mod">
          <ac:chgData name="McHarg, Catherine" userId="88b8f76c-9ae3-4745-88eb-fe0667a22af5" providerId="ADAL" clId="{CA6F3431-AE1E-495F-A75B-7AA93AB5A731}" dt="2025-12-23T09:48:34.644" v="153" actId="207"/>
          <ac:spMkLst>
            <pc:docMk/>
            <pc:sldMk cId="1528577387" sldId="454"/>
            <ac:spMk id="2" creationId="{4DCB9D8B-8EF4-8CB5-0956-829FC86C421F}"/>
          </ac:spMkLst>
        </pc:spChg>
        <pc:spChg chg="mod">
          <ac:chgData name="McHarg, Catherine" userId="88b8f76c-9ae3-4745-88eb-fe0667a22af5" providerId="ADAL" clId="{CA6F3431-AE1E-495F-A75B-7AA93AB5A731}" dt="2025-12-23T09:36:41.017" v="61" actId="12"/>
          <ac:spMkLst>
            <pc:docMk/>
            <pc:sldMk cId="1528577387" sldId="454"/>
            <ac:spMk id="3" creationId="{8B3ED565-3227-48A9-5074-7E6A07427FAB}"/>
          </ac:spMkLst>
        </pc:spChg>
      </pc:sldChg>
      <pc:sldChg chg="modSp mod">
        <pc:chgData name="McHarg, Catherine" userId="88b8f76c-9ae3-4745-88eb-fe0667a22af5" providerId="ADAL" clId="{CA6F3431-AE1E-495F-A75B-7AA93AB5A731}" dt="2025-12-23T09:31:23.939" v="44" actId="20577"/>
        <pc:sldMkLst>
          <pc:docMk/>
          <pc:sldMk cId="988746478" sldId="467"/>
        </pc:sldMkLst>
        <pc:spChg chg="mod">
          <ac:chgData name="McHarg, Catherine" userId="88b8f76c-9ae3-4745-88eb-fe0667a22af5" providerId="ADAL" clId="{CA6F3431-AE1E-495F-A75B-7AA93AB5A731}" dt="2025-12-23T09:31:23.939" v="44" actId="20577"/>
          <ac:spMkLst>
            <pc:docMk/>
            <pc:sldMk cId="988746478" sldId="467"/>
            <ac:spMk id="3" creationId="{DB0A9651-6288-B23A-D533-67465D5ECD68}"/>
          </ac:spMkLst>
        </pc:spChg>
      </pc:sldChg>
      <pc:sldChg chg="modSp">
        <pc:chgData name="McHarg, Catherine" userId="88b8f76c-9ae3-4745-88eb-fe0667a22af5" providerId="ADAL" clId="{CA6F3431-AE1E-495F-A75B-7AA93AB5A731}" dt="2025-12-23T09:37:44.767" v="65" actId="20577"/>
        <pc:sldMkLst>
          <pc:docMk/>
          <pc:sldMk cId="3552657674" sldId="468"/>
        </pc:sldMkLst>
        <pc:spChg chg="mod">
          <ac:chgData name="McHarg, Catherine" userId="88b8f76c-9ae3-4745-88eb-fe0667a22af5" providerId="ADAL" clId="{CA6F3431-AE1E-495F-A75B-7AA93AB5A731}" dt="2025-12-23T09:37:44.767" v="65" actId="20577"/>
          <ac:spMkLst>
            <pc:docMk/>
            <pc:sldMk cId="3552657674" sldId="468"/>
            <ac:spMk id="7" creationId="{F6142E88-9E75-B5C0-78D5-0981710FF6B3}"/>
          </ac:spMkLst>
        </pc:spChg>
      </pc:sldChg>
      <pc:sldChg chg="modSp mod">
        <pc:chgData name="McHarg, Catherine" userId="88b8f76c-9ae3-4745-88eb-fe0667a22af5" providerId="ADAL" clId="{CA6F3431-AE1E-495F-A75B-7AA93AB5A731}" dt="2025-12-22T11:01:40.724" v="0" actId="20577"/>
        <pc:sldMkLst>
          <pc:docMk/>
          <pc:sldMk cId="1799527802" sldId="472"/>
        </pc:sldMkLst>
        <pc:spChg chg="mod">
          <ac:chgData name="McHarg, Catherine" userId="88b8f76c-9ae3-4745-88eb-fe0667a22af5" providerId="ADAL" clId="{CA6F3431-AE1E-495F-A75B-7AA93AB5A731}" dt="2025-12-22T11:01:40.724" v="0" actId="20577"/>
          <ac:spMkLst>
            <pc:docMk/>
            <pc:sldMk cId="1799527802" sldId="472"/>
            <ac:spMk id="7" creationId="{C1961B99-7A92-E47A-448F-E8611F10F510}"/>
          </ac:spMkLst>
        </pc:spChg>
      </pc:sldChg>
      <pc:sldChg chg="modSp mod">
        <pc:chgData name="McHarg, Catherine" userId="88b8f76c-9ae3-4745-88eb-fe0667a22af5" providerId="ADAL" clId="{CA6F3431-AE1E-495F-A75B-7AA93AB5A731}" dt="2025-12-23T09:41:35.001" v="83" actId="20577"/>
        <pc:sldMkLst>
          <pc:docMk/>
          <pc:sldMk cId="593496684" sldId="475"/>
        </pc:sldMkLst>
        <pc:spChg chg="mod">
          <ac:chgData name="McHarg, Catherine" userId="88b8f76c-9ae3-4745-88eb-fe0667a22af5" providerId="ADAL" clId="{CA6F3431-AE1E-495F-A75B-7AA93AB5A731}" dt="2025-12-23T09:41:35.001" v="83" actId="20577"/>
          <ac:spMkLst>
            <pc:docMk/>
            <pc:sldMk cId="593496684" sldId="475"/>
            <ac:spMk id="7" creationId="{AEB519C7-3E9D-21A5-252B-E533182C5BAF}"/>
          </ac:spMkLst>
        </pc:spChg>
      </pc:sldChg>
      <pc:sldChg chg="modSp mod">
        <pc:chgData name="McHarg, Catherine" userId="88b8f76c-9ae3-4745-88eb-fe0667a22af5" providerId="ADAL" clId="{CA6F3431-AE1E-495F-A75B-7AA93AB5A731}" dt="2025-12-23T09:48:28.352" v="151" actId="207"/>
        <pc:sldMkLst>
          <pc:docMk/>
          <pc:sldMk cId="3234369062" sldId="476"/>
        </pc:sldMkLst>
        <pc:spChg chg="mod">
          <ac:chgData name="McHarg, Catherine" userId="88b8f76c-9ae3-4745-88eb-fe0667a22af5" providerId="ADAL" clId="{CA6F3431-AE1E-495F-A75B-7AA93AB5A731}" dt="2025-12-23T09:48:28.352" v="151" actId="207"/>
          <ac:spMkLst>
            <pc:docMk/>
            <pc:sldMk cId="3234369062" sldId="476"/>
            <ac:spMk id="2" creationId="{DB30355D-2A2B-7D11-3F06-318CB10A79A9}"/>
          </ac:spMkLst>
        </pc:spChg>
      </pc:sldChg>
      <pc:sldChg chg="modSp mod">
        <pc:chgData name="McHarg, Catherine" userId="88b8f76c-9ae3-4745-88eb-fe0667a22af5" providerId="ADAL" clId="{CA6F3431-AE1E-495F-A75B-7AA93AB5A731}" dt="2025-12-23T09:51:46.452" v="170" actId="13244"/>
        <pc:sldMkLst>
          <pc:docMk/>
          <pc:sldMk cId="1970972076" sldId="2002"/>
        </pc:sldMkLst>
        <pc:spChg chg="ord">
          <ac:chgData name="McHarg, Catherine" userId="88b8f76c-9ae3-4745-88eb-fe0667a22af5" providerId="ADAL" clId="{CA6F3431-AE1E-495F-A75B-7AA93AB5A731}" dt="2025-12-23T09:51:46.452" v="170" actId="13244"/>
          <ac:spMkLst>
            <pc:docMk/>
            <pc:sldMk cId="1970972076" sldId="2002"/>
            <ac:spMk id="3" creationId="{315BDD3F-41A8-0356-4732-8FE00B63AF32}"/>
          </ac:spMkLst>
        </pc:spChg>
        <pc:spChg chg="mod">
          <ac:chgData name="McHarg, Catherine" userId="88b8f76c-9ae3-4745-88eb-fe0667a22af5" providerId="ADAL" clId="{CA6F3431-AE1E-495F-A75B-7AA93AB5A731}" dt="2025-12-23T09:48:55.880" v="156" actId="20577"/>
          <ac:spMkLst>
            <pc:docMk/>
            <pc:sldMk cId="1970972076" sldId="2002"/>
            <ac:spMk id="7" creationId="{D670A66C-C6FD-675E-FBDE-25F6A737BD9B}"/>
          </ac:spMkLst>
        </pc:spChg>
        <pc:picChg chg="mod ord">
          <ac:chgData name="McHarg, Catherine" userId="88b8f76c-9ae3-4745-88eb-fe0667a22af5" providerId="ADAL" clId="{CA6F3431-AE1E-495F-A75B-7AA93AB5A731}" dt="2025-12-23T09:51:24.851" v="169" actId="13244"/>
          <ac:picMkLst>
            <pc:docMk/>
            <pc:sldMk cId="1970972076" sldId="2002"/>
            <ac:picMk id="15" creationId="{DD04DAB9-F4F4-DAC9-0DFF-B947E9CEBAC3}"/>
          </ac:picMkLst>
        </pc:picChg>
      </pc:sldChg>
      <pc:sldChg chg="delSp modSp mod">
        <pc:chgData name="McHarg, Catherine" userId="88b8f76c-9ae3-4745-88eb-fe0667a22af5" providerId="ADAL" clId="{CA6F3431-AE1E-495F-A75B-7AA93AB5A731}" dt="2025-12-23T09:54:17.038" v="184" actId="962"/>
        <pc:sldMkLst>
          <pc:docMk/>
          <pc:sldMk cId="3834587492" sldId="2003"/>
        </pc:sldMkLst>
        <pc:spChg chg="mod">
          <ac:chgData name="McHarg, Catherine" userId="88b8f76c-9ae3-4745-88eb-fe0667a22af5" providerId="ADAL" clId="{CA6F3431-AE1E-495F-A75B-7AA93AB5A731}" dt="2025-12-23T09:43:05.102" v="94" actId="962"/>
          <ac:spMkLst>
            <pc:docMk/>
            <pc:sldMk cId="3834587492" sldId="2003"/>
            <ac:spMk id="4" creationId="{3DFC7A7D-D1EF-1B9A-4E7F-F4CF2B85624C}"/>
          </ac:spMkLst>
        </pc:spChg>
        <pc:spChg chg="ord">
          <ac:chgData name="McHarg, Catherine" userId="88b8f76c-9ae3-4745-88eb-fe0667a22af5" providerId="ADAL" clId="{CA6F3431-AE1E-495F-A75B-7AA93AB5A731}" dt="2025-12-23T09:52:26.723" v="172" actId="13244"/>
          <ac:spMkLst>
            <pc:docMk/>
            <pc:sldMk cId="3834587492" sldId="2003"/>
            <ac:spMk id="11" creationId="{0C56C5BF-C6CC-D46E-E7B2-E1280F1D3871}"/>
          </ac:spMkLst>
        </pc:spChg>
        <pc:spChg chg="ord">
          <ac:chgData name="McHarg, Catherine" userId="88b8f76c-9ae3-4745-88eb-fe0667a22af5" providerId="ADAL" clId="{CA6F3431-AE1E-495F-A75B-7AA93AB5A731}" dt="2025-12-23T09:52:33.762" v="173" actId="13244"/>
          <ac:spMkLst>
            <pc:docMk/>
            <pc:sldMk cId="3834587492" sldId="2003"/>
            <ac:spMk id="12" creationId="{7F1ADD34-8D74-E1B4-B632-520031B35CA6}"/>
          </ac:spMkLst>
        </pc:spChg>
        <pc:grpChg chg="mod">
          <ac:chgData name="McHarg, Catherine" userId="88b8f76c-9ae3-4745-88eb-fe0667a22af5" providerId="ADAL" clId="{CA6F3431-AE1E-495F-A75B-7AA93AB5A731}" dt="2025-12-23T09:54:14.053" v="183" actId="962"/>
          <ac:grpSpMkLst>
            <pc:docMk/>
            <pc:sldMk cId="3834587492" sldId="2003"/>
            <ac:grpSpMk id="5" creationId="{4EE26B16-1D01-C44A-6F79-795E590473B0}"/>
          </ac:grpSpMkLst>
        </pc:grpChg>
        <pc:grpChg chg="mod ord">
          <ac:chgData name="McHarg, Catherine" userId="88b8f76c-9ae3-4745-88eb-fe0667a22af5" providerId="ADAL" clId="{CA6F3431-AE1E-495F-A75B-7AA93AB5A731}" dt="2025-12-23T09:54:17.038" v="184" actId="962"/>
          <ac:grpSpMkLst>
            <pc:docMk/>
            <pc:sldMk cId="3834587492" sldId="2003"/>
            <ac:grpSpMk id="6" creationId="{EED9C5C7-643A-6BBB-7799-DC477FAB28FF}"/>
          </ac:grpSpMkLst>
        </pc:grpChg>
        <pc:grpChg chg="mod">
          <ac:chgData name="McHarg, Catherine" userId="88b8f76c-9ae3-4745-88eb-fe0667a22af5" providerId="ADAL" clId="{CA6F3431-AE1E-495F-A75B-7AA93AB5A731}" dt="2025-12-23T09:44:35.756" v="102" actId="962"/>
          <ac:grpSpMkLst>
            <pc:docMk/>
            <pc:sldMk cId="3834587492" sldId="2003"/>
            <ac:grpSpMk id="52" creationId="{2E94DD62-15F1-8F6C-B02F-D932DF0176A7}"/>
          </ac:grpSpMkLst>
        </pc:grpChg>
        <pc:graphicFrameChg chg="mod">
          <ac:chgData name="McHarg, Catherine" userId="88b8f76c-9ae3-4745-88eb-fe0667a22af5" providerId="ADAL" clId="{CA6F3431-AE1E-495F-A75B-7AA93AB5A731}" dt="2025-12-23T09:52:19.708" v="171" actId="962"/>
          <ac:graphicFrameMkLst>
            <pc:docMk/>
            <pc:sldMk cId="3834587492" sldId="2003"/>
            <ac:graphicFrameMk id="23" creationId="{49FE5269-4D1D-8393-BAF7-06413DB1F69E}"/>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944299-672F-11EE-16BA-E31C18584DAC}"/>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A68AE45-B4D7-0013-3592-80BC1DD14ABB}"/>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7B969F94-C859-B74E-8120-19D32CC83F4F}" type="datetimeFigureOut">
              <a:rPr lang="en-US" smtClean="0"/>
              <a:t>1/12/2026</a:t>
            </a:fld>
            <a:endParaRPr lang="en-US"/>
          </a:p>
        </p:txBody>
      </p:sp>
      <p:sp>
        <p:nvSpPr>
          <p:cNvPr id="4" name="Footer Placeholder 3">
            <a:extLst>
              <a:ext uri="{FF2B5EF4-FFF2-40B4-BE49-F238E27FC236}">
                <a16:creationId xmlns:a16="http://schemas.microsoft.com/office/drawing/2014/main" id="{A02E9E07-0643-32BA-F461-AD6FCB4DE291}"/>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D2F9C54-3384-9C1B-B200-63D107E22E1B}"/>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8890668D-9747-7B40-AB07-D99BCB2AD0D3}" type="slidenum">
              <a:rPr lang="en-US" smtClean="0"/>
              <a:t>‹#›</a:t>
            </a:fld>
            <a:endParaRPr lang="en-US"/>
          </a:p>
        </p:txBody>
      </p:sp>
    </p:spTree>
    <p:extLst>
      <p:ext uri="{BB962C8B-B14F-4D97-AF65-F5344CB8AC3E}">
        <p14:creationId xmlns:p14="http://schemas.microsoft.com/office/powerpoint/2010/main" val="243676731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127" userDrawn="1">
          <p15:clr>
            <a:srgbClr val="F26B43"/>
          </p15:clr>
        </p15:guide>
        <p15:guide id="2" pos="2141"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CCF83990-A5BB-0244-AEBF-938B6F8000C9}" type="datetimeFigureOut">
              <a:rPr lang="en-US" smtClean="0"/>
              <a:t>1/12/2026</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1AFFFB68-4C17-3C4E-8F1F-E2E74032E6C9}" type="slidenum">
              <a:rPr lang="en-US" smtClean="0"/>
              <a:t>‹#›</a:t>
            </a:fld>
            <a:endParaRPr lang="en-US"/>
          </a:p>
        </p:txBody>
      </p:sp>
    </p:spTree>
    <p:extLst>
      <p:ext uri="{BB962C8B-B14F-4D97-AF65-F5344CB8AC3E}">
        <p14:creationId xmlns:p14="http://schemas.microsoft.com/office/powerpoint/2010/main" val="1354832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arth.google.com/web/@52.55532022,-0.18191209,-1.00887685a,2171.18794978d,35y,0h,0t,0r/data=ChYqEAgBEgoyMDE2LTA4LTMwGAFCAggBOgMKATBCAggASg0I____________ARAA"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cam.ac.uk/stories/must-farm-prehistoric-stilt-house-dwellers"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arth.google.com/web/@52.55532022,-0.18191209,-1.00887685a,2171.18794978d,35y,0h,0t,0r/data=ChYqEAgBEgoyMDE2LTA4LTMwGAFCAggBOgMKATBCAggASg0I____________ARAA"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earth.google.com/web/@52.55532022,-0.18191209,-1.00887685a,2171.18794978d,35y,0h,0t,0r/data=ChYqEAgBEgoyMDE2LTA4LTMwGAFCAggBOgMKATBCAggASg0I____________ARAA"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ommons.wikimedia.org/wiki/File:Cut_area,_Woodwalton_Fen_-_geograph.org.uk_-_4361129.jpg"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historicengland.org.uk/research/results/reports/8063/TheFensEasternArable"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earth.google.com/web/@52.55532022,-0.18191209,-1.00887685a,2171.18794978d,35y,0h,0t,0r/data=ChYqEAgBEgoyMDE2LTA4LTMwGAFCAggBOgMKATBCAggASg0I____________ARAA"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commons.wikimedia.org/wiki/File:Cut_area,_Woodwalton_Fen_-_geograph.org.uk_-_4361129.jpg"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earth.google.com/web/@52.55532022,-0.18191209,-1.00887685a,2171.18794978d,35y,0h,0t,0r/data=ChYqEAgBEgoyMDE2LTA4LTMwGAFCAggBOgMKATBCAggASg0I____________ARAA" TargetMode="External"/><Relationship Id="rId5" Type="http://schemas.openxmlformats.org/officeDocument/2006/relationships/hyperlink" Target="https://historicengland.org.uk/research/results/reports/8063/TheFensEasternArable" TargetMode="External"/><Relationship Id="rId4" Type="http://schemas.openxmlformats.org/officeDocument/2006/relationships/hyperlink" Target="https://www.cam.ac.uk/stories/must-farm-prehistoric-stilt-house-dwellers"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vimeo.com/1045053069"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en.wikipedia.org/wiki/New_Kingdom_of_Egypt#/media/File:All_Gizah_Pyramids.jpg"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s://meanwhileelsewhereinhistory.wordpress.com/pre-1066/" TargetMode="External"/><Relationship Id="rId4" Type="http://schemas.openxmlformats.org/officeDocument/2006/relationships/hyperlink" Target="https://commons.wikimedia.org/w/index.php?curid=2258048"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arth.google.com/web/@52.55532022,-0.18191209,-1.00887685a,2171.18794978d,35y,0h,0t,0r/data=ChYqEAgBEgoyMDE2LTA4LTMwGAFCAggBOgMKATBCAggASg0I____________ARAA?authuser=0"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arth.google.com/web/@52.55532022,-0.18191209,-1.00887685a,2171.18794978d,35y,0h,0t,0r/data=ChYqEAgBEgoyMDE2LTA4LTMwGAFCAggBOgMKATBCAggASg0I____________ARAA"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am.ac.uk/stories/must-farm-prehistoric-stilt-house-dweller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am.ac.uk/stories/must-farm-prehistoric-stilt-house-dweller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©Ben Robinson</a:t>
            </a:r>
          </a:p>
          <a:p>
            <a:r>
              <a:rPr lang="en-GB" dirty="0"/>
              <a:t>Image ©Historic England RAF_82_865_F21_0144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©CAU</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a:t>
            </a:fld>
            <a:endParaRPr lang="en-US"/>
          </a:p>
        </p:txBody>
      </p:sp>
    </p:spTree>
    <p:extLst>
      <p:ext uri="{BB962C8B-B14F-4D97-AF65-F5344CB8AC3E}">
        <p14:creationId xmlns:p14="http://schemas.microsoft.com/office/powerpoint/2010/main" val="35071637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©Google Earth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kern="1200" dirty="0">
                <a:solidFill>
                  <a:schemeClr val="tx1"/>
                </a:solidFill>
                <a:effectLst/>
                <a:latin typeface="+mn-lt"/>
                <a:ea typeface="+mn-ea"/>
                <a:cs typeface="+mn-cs"/>
                <a:hlinkClick r:id="rId3"/>
              </a:rPr>
              <a:t>https://earth.google.com/web/@52.55532022,-0.18191209,-1.00887685a,2171.18794978d,35y,0h,0t,0r/data=ChYqEAgBEgoyMDE2LTA4LTMwGAFCAggBOgMKATBCAggASg0I____________ARAA</a:t>
            </a:r>
            <a:endParaRPr lang="en-GB" sz="1200" u="sng"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Images ©CAU</a:t>
            </a:r>
          </a:p>
          <a:p>
            <a:r>
              <a:rPr lang="en-GB" sz="1200" u="sng" kern="1200" dirty="0">
                <a:solidFill>
                  <a:schemeClr val="tx1"/>
                </a:solidFill>
                <a:effectLst/>
                <a:latin typeface="+mn-lt"/>
                <a:ea typeface="+mn-ea"/>
                <a:cs typeface="+mn-cs"/>
                <a:hlinkClick r:id="rId4"/>
              </a:rPr>
              <a:t>https://www.cam.ac.uk/stories/must-farm-prehistoric-stilt-house-dwellers</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©Ben Robinson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623AF4F0-F74E-4704-88EE-C5CB8C61721D}" type="slidenum">
              <a:rPr lang="en-GB" smtClean="0"/>
              <a:t>12</a:t>
            </a:fld>
            <a:endParaRPr lang="en-GB"/>
          </a:p>
        </p:txBody>
      </p:sp>
    </p:spTree>
    <p:extLst>
      <p:ext uri="{BB962C8B-B14F-4D97-AF65-F5344CB8AC3E}">
        <p14:creationId xmlns:p14="http://schemas.microsoft.com/office/powerpoint/2010/main" val="31288244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Based on  Stuart Tiffany Chronological Progression Session at HA Conference May 2021</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14</a:t>
            </a:fld>
            <a:endParaRPr lang="en-US"/>
          </a:p>
        </p:txBody>
      </p:sp>
    </p:spTree>
    <p:extLst>
      <p:ext uri="{BB962C8B-B14F-4D97-AF65-F5344CB8AC3E}">
        <p14:creationId xmlns:p14="http://schemas.microsoft.com/office/powerpoint/2010/main" val="30084765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Map pack Image ©Historic England </a:t>
            </a:r>
          </a:p>
        </p:txBody>
      </p:sp>
      <p:sp>
        <p:nvSpPr>
          <p:cNvPr id="4" name="Slide Number Placeholder 3"/>
          <p:cNvSpPr>
            <a:spLocks noGrp="1"/>
          </p:cNvSpPr>
          <p:nvPr>
            <p:ph type="sldNum" sz="quarter" idx="5"/>
          </p:nvPr>
        </p:nvSpPr>
        <p:spPr/>
        <p:txBody>
          <a:bodyPr/>
          <a:lstStyle/>
          <a:p>
            <a:fld id="{623AF4F0-F74E-4704-88EE-C5CB8C61721D}" type="slidenum">
              <a:rPr lang="en-GB" smtClean="0"/>
              <a:t>17</a:t>
            </a:fld>
            <a:endParaRPr lang="en-GB"/>
          </a:p>
        </p:txBody>
      </p:sp>
    </p:spTree>
    <p:extLst>
      <p:ext uri="{BB962C8B-B14F-4D97-AF65-F5344CB8AC3E}">
        <p14:creationId xmlns:p14="http://schemas.microsoft.com/office/powerpoint/2010/main" val="30147716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©Google Earth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kern="1200" dirty="0">
                <a:solidFill>
                  <a:schemeClr val="tx1"/>
                </a:solidFill>
                <a:effectLst/>
                <a:latin typeface="+mn-lt"/>
                <a:ea typeface="+mn-ea"/>
                <a:cs typeface="+mn-cs"/>
                <a:hlinkClick r:id="rId3"/>
              </a:rPr>
              <a:t>https://earth.google.com/web/@52.55532022,-0.18191209,-1.00887685a,2171.18794978d,35y,0h,0t,0r/data=ChYqEAgBEgoyMDE2LTA4LTMwGAFCAggBOgMKATBCAggASg0I____________ARAA</a:t>
            </a:r>
            <a:endParaRPr lang="en-GB" sz="1200" u="sng"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623AF4F0-F74E-4704-88EE-C5CB8C61721D}" type="slidenum">
              <a:rPr lang="en-GB" smtClean="0"/>
              <a:t>18</a:t>
            </a:fld>
            <a:endParaRPr lang="en-GB"/>
          </a:p>
        </p:txBody>
      </p:sp>
    </p:spTree>
    <p:extLst>
      <p:ext uri="{BB962C8B-B14F-4D97-AF65-F5344CB8AC3E}">
        <p14:creationId xmlns:p14="http://schemas.microsoft.com/office/powerpoint/2010/main" val="42608100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©Google Earth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kern="1200" dirty="0">
                <a:solidFill>
                  <a:schemeClr val="tx1"/>
                </a:solidFill>
                <a:effectLst/>
                <a:latin typeface="+mn-lt"/>
                <a:ea typeface="+mn-ea"/>
                <a:cs typeface="+mn-cs"/>
                <a:hlinkClick r:id="rId3"/>
              </a:rPr>
              <a:t>https://earth.google.com/web/@52.55532022,-0.18191209,-1.00887685a,2171.18794978d,35y,0h,0t,0r/data=ChYqEAgBEgoyMDE2LTA4LTMwGAFCAggBOgMKATBCAggASg0I____________ARAA</a:t>
            </a:r>
            <a:endParaRPr lang="en-GB"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Map pack Image ©Historic England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19</a:t>
            </a:fld>
            <a:endParaRPr lang="en-US"/>
          </a:p>
        </p:txBody>
      </p:sp>
    </p:spTree>
    <p:extLst>
      <p:ext uri="{BB962C8B-B14F-4D97-AF65-F5344CB8AC3E}">
        <p14:creationId xmlns:p14="http://schemas.microsoft.com/office/powerpoint/2010/main" val="19102060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©Wikipedia </a:t>
            </a:r>
            <a:r>
              <a:rPr lang="en-GB" sz="1200" u="sng" kern="1200" dirty="0">
                <a:solidFill>
                  <a:schemeClr val="tx1"/>
                </a:solidFill>
                <a:effectLst/>
                <a:latin typeface="+mn-lt"/>
                <a:ea typeface="+mn-ea"/>
                <a:cs typeface="+mn-cs"/>
                <a:hlinkClick r:id="rId3"/>
              </a:rPr>
              <a:t>https://commons.wikimedia.org/wiki/File:Cut_area,_Woodwalton_Fen_-_geograph.org.uk_-_4361129.jpg</a:t>
            </a:r>
            <a:endParaRPr lang="en-GB" sz="1200" kern="1200" dirty="0">
              <a:solidFill>
                <a:schemeClr val="tx1"/>
              </a:solidFill>
              <a:effectLst/>
              <a:latin typeface="+mn-lt"/>
              <a:ea typeface="+mn-ea"/>
              <a:cs typeface="+mn-cs"/>
            </a:endParaRPr>
          </a:p>
          <a:p>
            <a:r>
              <a:rPr lang="en-GB" dirty="0"/>
              <a:t>Image ©CAU</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21</a:t>
            </a:fld>
            <a:endParaRPr lang="en-US"/>
          </a:p>
        </p:txBody>
      </p:sp>
    </p:spTree>
    <p:extLst>
      <p:ext uri="{BB962C8B-B14F-4D97-AF65-F5344CB8AC3E}">
        <p14:creationId xmlns:p14="http://schemas.microsoft.com/office/powerpoint/2010/main" val="34711509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F0AB2-27E6-2712-07E9-7DD6B79B72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CF0636-68F7-E2B7-108B-1B5D7528C7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740213-3550-58AA-EE43-C69DB7EF554E}"/>
              </a:ext>
            </a:extLst>
          </p:cNvPr>
          <p:cNvSpPr>
            <a:spLocks noGrp="1"/>
          </p:cNvSpPr>
          <p:nvPr>
            <p:ph type="body" idx="1"/>
          </p:nvPr>
        </p:nvSpPr>
        <p:spPr/>
        <p:txBody>
          <a:bodyPr/>
          <a:lstStyle/>
          <a:p>
            <a:r>
              <a:rPr lang="en-GB" dirty="0"/>
              <a:t>Image © Vicki Herring</a:t>
            </a:r>
            <a:endParaRPr lang="en-GB" sz="1200" kern="1200" dirty="0">
              <a:solidFill>
                <a:schemeClr val="tx1"/>
              </a:solidFill>
              <a:effectLst/>
              <a:latin typeface="+mn-lt"/>
              <a:ea typeface="+mn-ea"/>
              <a:cs typeface="+mn-cs"/>
            </a:endParaRPr>
          </a:p>
          <a:p>
            <a:r>
              <a:rPr lang="en-GB" dirty="0"/>
              <a:t>Image ©Historic England </a:t>
            </a:r>
            <a:r>
              <a:rPr lang="en-GB" sz="1200" u="sng" kern="1200" dirty="0">
                <a:solidFill>
                  <a:schemeClr val="tx1"/>
                </a:solidFill>
                <a:effectLst/>
                <a:latin typeface="+mn-lt"/>
                <a:ea typeface="+mn-ea"/>
                <a:cs typeface="+mn-cs"/>
                <a:hlinkClick r:id="rId3"/>
              </a:rPr>
              <a:t>https://historicengland.org.uk/research/results/reports/8063/TheFensEasternArable</a:t>
            </a:r>
            <a:endParaRPr lang="en-GB" sz="1200" kern="1200" dirty="0">
              <a:solidFill>
                <a:schemeClr val="tx1"/>
              </a:solidFill>
              <a:effectLst/>
              <a:latin typeface="+mn-lt"/>
              <a:ea typeface="+mn-ea"/>
              <a:cs typeface="+mn-cs"/>
            </a:endParaRPr>
          </a:p>
          <a:p>
            <a:endParaRPr lang="en-GB" dirty="0"/>
          </a:p>
        </p:txBody>
      </p:sp>
      <p:sp>
        <p:nvSpPr>
          <p:cNvPr id="4" name="Slide Number Placeholder 3">
            <a:extLst>
              <a:ext uri="{FF2B5EF4-FFF2-40B4-BE49-F238E27FC236}">
                <a16:creationId xmlns:a16="http://schemas.microsoft.com/office/drawing/2014/main" id="{7202F1E0-3932-A56F-0C0E-7C8CFEC2C6C4}"/>
              </a:ext>
            </a:extLst>
          </p:cNvPr>
          <p:cNvSpPr>
            <a:spLocks noGrp="1"/>
          </p:cNvSpPr>
          <p:nvPr>
            <p:ph type="sldNum" sz="quarter" idx="5"/>
          </p:nvPr>
        </p:nvSpPr>
        <p:spPr/>
        <p:txBody>
          <a:bodyPr/>
          <a:lstStyle/>
          <a:p>
            <a:fld id="{1AFFFB68-4C17-3C4E-8F1F-E2E74032E6C9}" type="slidenum">
              <a:rPr lang="en-US" smtClean="0"/>
              <a:t>22</a:t>
            </a:fld>
            <a:endParaRPr lang="en-US"/>
          </a:p>
        </p:txBody>
      </p:sp>
    </p:spTree>
    <p:extLst>
      <p:ext uri="{BB962C8B-B14F-4D97-AF65-F5344CB8AC3E}">
        <p14:creationId xmlns:p14="http://schemas.microsoft.com/office/powerpoint/2010/main" val="18561205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2A6C3-1111-52A1-8DB9-90ACA60935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FA01A6-8D5E-C988-045D-70EEA5A60A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ABEA3D-2FD3-6075-127A-A1EAEFB8241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©Historic England or Ordnance Survey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©Google Earth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kern="1200" dirty="0">
                <a:solidFill>
                  <a:schemeClr val="tx1"/>
                </a:solidFill>
                <a:effectLst/>
                <a:latin typeface="+mn-lt"/>
                <a:ea typeface="+mn-ea"/>
                <a:cs typeface="+mn-cs"/>
                <a:hlinkClick r:id="rId3"/>
              </a:rPr>
              <a:t>https://earth.google.com/web/@52.55532022,-0.18191209,-1.00887685a,2171.18794978d,35y,0h,0t,0r/data=ChYqEAgBEgoyMDE2LTA4LTMwGAFCAggBOgMKATBCAggASg0I____________ARAA</a:t>
            </a:r>
            <a:endParaRPr lang="en-GB" sz="1200" u="sng" kern="1200" dirty="0">
              <a:solidFill>
                <a:schemeClr val="tx1"/>
              </a:solidFill>
              <a:effectLst/>
              <a:latin typeface="+mn-lt"/>
              <a:ea typeface="+mn-ea"/>
              <a:cs typeface="+mn-cs"/>
            </a:endParaRPr>
          </a:p>
          <a:p>
            <a:r>
              <a:rPr lang="en-GB" dirty="0"/>
              <a:t>Image ©CAU</a:t>
            </a:r>
          </a:p>
        </p:txBody>
      </p:sp>
      <p:sp>
        <p:nvSpPr>
          <p:cNvPr id="4" name="Slide Number Placeholder 3">
            <a:extLst>
              <a:ext uri="{FF2B5EF4-FFF2-40B4-BE49-F238E27FC236}">
                <a16:creationId xmlns:a16="http://schemas.microsoft.com/office/drawing/2014/main" id="{0FE45247-4344-7D5D-D5F3-E033E42F505D}"/>
              </a:ext>
            </a:extLst>
          </p:cNvPr>
          <p:cNvSpPr>
            <a:spLocks noGrp="1"/>
          </p:cNvSpPr>
          <p:nvPr>
            <p:ph type="sldNum" sz="quarter" idx="5"/>
          </p:nvPr>
        </p:nvSpPr>
        <p:spPr/>
        <p:txBody>
          <a:bodyPr/>
          <a:lstStyle/>
          <a:p>
            <a:fld id="{1AFFFB68-4C17-3C4E-8F1F-E2E74032E6C9}" type="slidenum">
              <a:rPr lang="en-US" smtClean="0"/>
              <a:t>23</a:t>
            </a:fld>
            <a:endParaRPr lang="en-US"/>
          </a:p>
        </p:txBody>
      </p:sp>
    </p:spTree>
    <p:extLst>
      <p:ext uri="{BB962C8B-B14F-4D97-AF65-F5344CB8AC3E}">
        <p14:creationId xmlns:p14="http://schemas.microsoft.com/office/powerpoint/2010/main" val="6285302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044E7-2A97-8714-A1EA-C130DAE18C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B9494A-8A32-B681-B735-F18F7AA222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2AA475-A281-CD45-63D4-187955CABDAC}"/>
              </a:ext>
            </a:extLst>
          </p:cNvPr>
          <p:cNvSpPr>
            <a:spLocks noGrp="1"/>
          </p:cNvSpPr>
          <p:nvPr>
            <p:ph type="body" idx="1"/>
          </p:nvPr>
        </p:nvSpPr>
        <p:spPr/>
        <p:txBody>
          <a:bodyPr/>
          <a:lstStyle/>
          <a:p>
            <a:r>
              <a:rPr lang="en-GB" dirty="0"/>
              <a:t>Image ©Ben Robinson</a:t>
            </a:r>
          </a:p>
          <a:p>
            <a:r>
              <a:rPr lang="en-GB" dirty="0"/>
              <a:t>Image ©CAU </a:t>
            </a:r>
          </a:p>
          <a:p>
            <a:endParaRPr lang="en-GB" dirty="0"/>
          </a:p>
        </p:txBody>
      </p:sp>
      <p:sp>
        <p:nvSpPr>
          <p:cNvPr id="4" name="Slide Number Placeholder 3">
            <a:extLst>
              <a:ext uri="{FF2B5EF4-FFF2-40B4-BE49-F238E27FC236}">
                <a16:creationId xmlns:a16="http://schemas.microsoft.com/office/drawing/2014/main" id="{DAA3CDB1-510E-AF31-9325-23153F01794C}"/>
              </a:ext>
            </a:extLst>
          </p:cNvPr>
          <p:cNvSpPr>
            <a:spLocks noGrp="1"/>
          </p:cNvSpPr>
          <p:nvPr>
            <p:ph type="sldNum" sz="quarter" idx="5"/>
          </p:nvPr>
        </p:nvSpPr>
        <p:spPr/>
        <p:txBody>
          <a:bodyPr/>
          <a:lstStyle/>
          <a:p>
            <a:fld id="{1AFFFB68-4C17-3C4E-8F1F-E2E74032E6C9}" type="slidenum">
              <a:rPr lang="en-US" smtClean="0"/>
              <a:t>24</a:t>
            </a:fld>
            <a:endParaRPr lang="en-US"/>
          </a:p>
        </p:txBody>
      </p:sp>
    </p:spTree>
    <p:extLst>
      <p:ext uri="{BB962C8B-B14F-4D97-AF65-F5344CB8AC3E}">
        <p14:creationId xmlns:p14="http://schemas.microsoft.com/office/powerpoint/2010/main" val="30129786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Image ©Wikipedia </a:t>
            </a:r>
            <a:r>
              <a:rPr lang="en-GB" sz="1200" u="sng" kern="1200">
                <a:solidFill>
                  <a:schemeClr val="tx1"/>
                </a:solidFill>
                <a:effectLst/>
                <a:latin typeface="+mn-lt"/>
                <a:ea typeface="+mn-ea"/>
                <a:cs typeface="+mn-cs"/>
                <a:hlinkClick r:id="rId3"/>
              </a:rPr>
              <a:t>https://commons.wikimedia.org/wiki/File:Cut_area,_Woodwalton_Fen_-_geograph.org.uk_-_4361129.jpg</a:t>
            </a:r>
            <a:endParaRPr lang="en-GB" sz="1200" u="sng" kern="1200">
              <a:solidFill>
                <a:schemeClr val="tx1"/>
              </a:solidFill>
              <a:effectLst/>
              <a:latin typeface="+mn-lt"/>
              <a:ea typeface="+mn-ea"/>
              <a:cs typeface="+mn-cs"/>
            </a:endParaRPr>
          </a:p>
          <a:p>
            <a:r>
              <a:rPr lang="en-GB" sz="1200" kern="1200">
                <a:solidFill>
                  <a:schemeClr val="tx1"/>
                </a:solidFill>
                <a:effectLst/>
                <a:latin typeface="+mn-lt"/>
                <a:ea typeface="+mn-ea"/>
                <a:cs typeface="+mn-cs"/>
              </a:rPr>
              <a:t>Images </a:t>
            </a:r>
            <a:r>
              <a:rPr lang="en-GB" sz="1200" kern="1200" dirty="0">
                <a:solidFill>
                  <a:schemeClr val="tx1"/>
                </a:solidFill>
                <a:effectLst/>
                <a:latin typeface="+mn-lt"/>
                <a:ea typeface="+mn-ea"/>
                <a:cs typeface="+mn-cs"/>
              </a:rPr>
              <a:t>©CAU</a:t>
            </a:r>
          </a:p>
          <a:p>
            <a:r>
              <a:rPr lang="en-GB" sz="1200" u="sng" kern="1200" dirty="0">
                <a:solidFill>
                  <a:schemeClr val="tx1"/>
                </a:solidFill>
                <a:effectLst/>
                <a:latin typeface="+mn-lt"/>
                <a:ea typeface="+mn-ea"/>
                <a:cs typeface="+mn-cs"/>
                <a:hlinkClick r:id="rId4"/>
              </a:rPr>
              <a:t>https://www.cam.ac.uk/stories/must-farm-prehistoric-stilt-house-dwellers</a:t>
            </a:r>
            <a:endParaRPr lang="en-GB" sz="1200" kern="1200" dirty="0">
              <a:solidFill>
                <a:schemeClr val="tx1"/>
              </a:solidFill>
              <a:effectLst/>
              <a:latin typeface="+mn-lt"/>
              <a:ea typeface="+mn-ea"/>
              <a:cs typeface="+mn-cs"/>
            </a:endParaRPr>
          </a:p>
          <a:p>
            <a:r>
              <a:rPr lang="en-GB" sz="1200" u="sng" kern="1200" dirty="0">
                <a:solidFill>
                  <a:schemeClr val="tx1"/>
                </a:solidFill>
                <a:effectLst/>
                <a:latin typeface="+mn-lt"/>
                <a:ea typeface="+mn-ea"/>
                <a:cs typeface="+mn-cs"/>
              </a:rPr>
              <a:t>Image </a:t>
            </a:r>
            <a:r>
              <a:rPr lang="en-GB" sz="1200" kern="1200" dirty="0">
                <a:solidFill>
                  <a:schemeClr val="tx1"/>
                </a:solidFill>
                <a:effectLst/>
                <a:latin typeface="+mn-lt"/>
                <a:ea typeface="+mn-ea"/>
                <a:cs typeface="+mn-cs"/>
              </a:rPr>
              <a:t>© Vicki Herring</a:t>
            </a:r>
          </a:p>
          <a:p>
            <a:r>
              <a:rPr lang="en-GB" dirty="0"/>
              <a:t>Image ©Historic England </a:t>
            </a:r>
            <a:r>
              <a:rPr lang="en-GB" sz="1200" u="sng" kern="1200" dirty="0">
                <a:solidFill>
                  <a:schemeClr val="tx1"/>
                </a:solidFill>
                <a:effectLst/>
                <a:latin typeface="+mn-lt"/>
                <a:ea typeface="+mn-ea"/>
                <a:cs typeface="+mn-cs"/>
                <a:hlinkClick r:id="rId5"/>
              </a:rPr>
              <a:t>https://historicengland.org.uk/research/results/reports/8063/TheFensEasternArable</a:t>
            </a:r>
            <a:endParaRPr lang="en-GB"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©Historic England or Ordnance Survey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©Google Earth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kern="1200" dirty="0">
                <a:solidFill>
                  <a:schemeClr val="tx1"/>
                </a:solidFill>
                <a:effectLst/>
                <a:latin typeface="+mn-lt"/>
                <a:ea typeface="+mn-ea"/>
                <a:cs typeface="+mn-cs"/>
                <a:hlinkClick r:id="rId6"/>
              </a:rPr>
              <a:t>https://earth.google.com/web/@52.55532022,-0.18191209,-1.00887685a,2171.18794978d,35y,0h,0t,0r/data=ChYqEAgBEgoyMDE2LTA4LTMwGAFCAggBOgMKATBCAggASg0I____________ARAA</a:t>
            </a:r>
            <a:endParaRPr lang="en-GB" sz="1200" u="sng" kern="1200" dirty="0">
              <a:solidFill>
                <a:schemeClr val="tx1"/>
              </a:solidFill>
              <a:effectLst/>
              <a:latin typeface="+mn-lt"/>
              <a:ea typeface="+mn-ea"/>
              <a:cs typeface="+mn-cs"/>
            </a:endParaRPr>
          </a:p>
          <a:p>
            <a:r>
              <a:rPr lang="en-GB" dirty="0"/>
              <a:t>Image ©CAU</a:t>
            </a:r>
          </a:p>
          <a:p>
            <a:r>
              <a:rPr lang="en-GB" dirty="0"/>
              <a:t>Image ©Ben Robinson</a:t>
            </a:r>
          </a:p>
          <a:p>
            <a:r>
              <a:rPr lang="en-GB" dirty="0"/>
              <a:t>Image ©CAU </a:t>
            </a:r>
          </a:p>
          <a:p>
            <a:endParaRPr lang="en-GB" dirty="0"/>
          </a:p>
          <a:p>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25</a:t>
            </a:fld>
            <a:endParaRPr lang="en-US"/>
          </a:p>
        </p:txBody>
      </p:sp>
    </p:spTree>
    <p:extLst>
      <p:ext uri="{BB962C8B-B14F-4D97-AF65-F5344CB8AC3E}">
        <p14:creationId xmlns:p14="http://schemas.microsoft.com/office/powerpoint/2010/main" val="1838296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kern="1200" dirty="0">
                <a:solidFill>
                  <a:schemeClr val="tx1"/>
                </a:solidFill>
                <a:effectLst/>
                <a:latin typeface="+mn-lt"/>
                <a:ea typeface="+mn-ea"/>
                <a:cs typeface="+mn-cs"/>
                <a:hlinkClick r:id="rId3"/>
              </a:rPr>
              <a:t>https://vimeo.com/1045053069</a:t>
            </a:r>
            <a:endParaRPr lang="en-GB" sz="1200" kern="1200" dirty="0">
              <a:solidFill>
                <a:schemeClr val="tx1"/>
              </a:solidFill>
              <a:effectLst/>
              <a:latin typeface="+mn-lt"/>
              <a:ea typeface="+mn-ea"/>
              <a:cs typeface="+mn-cs"/>
            </a:endParaRPr>
          </a:p>
          <a:p>
            <a:endParaRPr lang="en-GB" dirty="0"/>
          </a:p>
          <a:p>
            <a:r>
              <a:rPr lang="en-GB" sz="1200" kern="1200" dirty="0">
                <a:solidFill>
                  <a:schemeClr val="tx1"/>
                </a:solidFill>
                <a:effectLst/>
                <a:latin typeface="+mn-lt"/>
                <a:ea typeface="+mn-ea"/>
                <a:cs typeface="+mn-cs"/>
              </a:rPr>
              <a:t>Duration 8.20 mins</a:t>
            </a:r>
          </a:p>
          <a:p>
            <a:r>
              <a:rPr lang="en-GB" sz="1200" kern="1200" dirty="0">
                <a:solidFill>
                  <a:schemeClr val="tx1"/>
                </a:solidFill>
                <a:effectLst/>
                <a:latin typeface="+mn-lt"/>
                <a:ea typeface="+mn-ea"/>
                <a:cs typeface="+mn-cs"/>
              </a:rPr>
              <a:t>See Teacher Pack for transcription</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4</a:t>
            </a:fld>
            <a:endParaRPr lang="en-US"/>
          </a:p>
        </p:txBody>
      </p:sp>
    </p:spTree>
    <p:extLst>
      <p:ext uri="{BB962C8B-B14F-4D97-AF65-F5344CB8AC3E}">
        <p14:creationId xmlns:p14="http://schemas.microsoft.com/office/powerpoint/2010/main" val="4824017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©Wikipedia</a:t>
            </a:r>
          </a:p>
          <a:p>
            <a:r>
              <a:rPr lang="en-GB" sz="1200" u="sng" kern="1200" dirty="0">
                <a:solidFill>
                  <a:schemeClr val="tx1"/>
                </a:solidFill>
                <a:effectLst/>
                <a:latin typeface="+mn-lt"/>
                <a:ea typeface="+mn-ea"/>
                <a:cs typeface="+mn-cs"/>
                <a:hlinkClick r:id="rId3"/>
              </a:rPr>
              <a:t>https://en.wikipedia.org/wiki/New_Kingdom_of_Egypt#/media/File:All_Gizah_Pyramids.jpg</a:t>
            </a:r>
            <a:r>
              <a:rPr lang="en-GB" sz="1200" kern="1200" dirty="0">
                <a:solidFill>
                  <a:schemeClr val="tx1"/>
                </a:solidFill>
                <a:effectLst/>
                <a:latin typeface="+mn-lt"/>
                <a:ea typeface="+mn-ea"/>
                <a:cs typeface="+mn-cs"/>
              </a:rPr>
              <a:t> By Ricardo Liberato - All </a:t>
            </a:r>
            <a:r>
              <a:rPr lang="en-GB" sz="1200" kern="1200" dirty="0" err="1">
                <a:solidFill>
                  <a:schemeClr val="tx1"/>
                </a:solidFill>
                <a:effectLst/>
                <a:latin typeface="+mn-lt"/>
                <a:ea typeface="+mn-ea"/>
                <a:cs typeface="+mn-cs"/>
              </a:rPr>
              <a:t>Gizah</a:t>
            </a:r>
            <a:r>
              <a:rPr lang="en-GB" sz="1200" kern="1200" dirty="0">
                <a:solidFill>
                  <a:schemeClr val="tx1"/>
                </a:solidFill>
                <a:effectLst/>
                <a:latin typeface="+mn-lt"/>
                <a:ea typeface="+mn-ea"/>
                <a:cs typeface="+mn-cs"/>
              </a:rPr>
              <a:t> Pyramids, CC BY-SA 2.0, </a:t>
            </a:r>
            <a:r>
              <a:rPr lang="en-GB" sz="1200" u="sng" kern="1200" dirty="0">
                <a:solidFill>
                  <a:schemeClr val="tx1"/>
                </a:solidFill>
                <a:effectLst/>
                <a:latin typeface="+mn-lt"/>
                <a:ea typeface="+mn-ea"/>
                <a:cs typeface="+mn-cs"/>
                <a:hlinkClick r:id="rId4"/>
              </a:rPr>
              <a:t>https://commons.wikimedia.org/w/index.php?curid=2258048</a:t>
            </a:r>
            <a:endParaRPr lang="en-GB" sz="1200" kern="1200" dirty="0">
              <a:solidFill>
                <a:schemeClr val="tx1"/>
              </a:solidFill>
              <a:effectLst/>
              <a:latin typeface="+mn-lt"/>
              <a:ea typeface="+mn-ea"/>
              <a:cs typeface="+mn-cs"/>
            </a:endParaRPr>
          </a:p>
          <a:p>
            <a:endParaRPr lang="en-GB" dirty="0"/>
          </a:p>
          <a:p>
            <a:r>
              <a:rPr lang="en-GB" sz="1200" dirty="0">
                <a:hlinkClick r:id="rId5"/>
              </a:rPr>
              <a:t>https://meanwhileelsewhereinhistory.wordpress.com/pre-1066/</a:t>
            </a:r>
            <a:r>
              <a:rPr lang="en-GB" sz="1200" dirty="0"/>
              <a:t> </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31</a:t>
            </a:fld>
            <a:endParaRPr lang="en-US"/>
          </a:p>
        </p:txBody>
      </p:sp>
    </p:spTree>
    <p:extLst>
      <p:ext uri="{BB962C8B-B14F-4D97-AF65-F5344CB8AC3E}">
        <p14:creationId xmlns:p14="http://schemas.microsoft.com/office/powerpoint/2010/main" val="596192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©Ben Robinson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Many thanks to Ben Robinson for giving permission for us to use this photograph he took in 1999 and for sharing the incredible story of the discovery and excavation of Must Farm Bronze Age village</a:t>
            </a:r>
          </a:p>
          <a:p>
            <a:endParaRPr lang="en-GB" dirty="0"/>
          </a:p>
        </p:txBody>
      </p:sp>
      <p:sp>
        <p:nvSpPr>
          <p:cNvPr id="4" name="Slide Number Placeholder 3"/>
          <p:cNvSpPr>
            <a:spLocks noGrp="1"/>
          </p:cNvSpPr>
          <p:nvPr>
            <p:ph type="sldNum" sz="quarter" idx="5"/>
          </p:nvPr>
        </p:nvSpPr>
        <p:spPr/>
        <p:txBody>
          <a:bodyPr/>
          <a:lstStyle/>
          <a:p>
            <a:fld id="{623AF4F0-F74E-4704-88EE-C5CB8C61721D}" type="slidenum">
              <a:rPr lang="en-GB" smtClean="0"/>
              <a:t>5</a:t>
            </a:fld>
            <a:endParaRPr lang="en-GB"/>
          </a:p>
        </p:txBody>
      </p:sp>
    </p:spTree>
    <p:extLst>
      <p:ext uri="{BB962C8B-B14F-4D97-AF65-F5344CB8AC3E}">
        <p14:creationId xmlns:p14="http://schemas.microsoft.com/office/powerpoint/2010/main" val="953067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©CAU</a:t>
            </a:r>
          </a:p>
        </p:txBody>
      </p:sp>
      <p:sp>
        <p:nvSpPr>
          <p:cNvPr id="4" name="Slide Number Placeholder 3"/>
          <p:cNvSpPr>
            <a:spLocks noGrp="1"/>
          </p:cNvSpPr>
          <p:nvPr>
            <p:ph type="sldNum" sz="quarter" idx="10"/>
          </p:nvPr>
        </p:nvSpPr>
        <p:spPr/>
        <p:txBody>
          <a:bodyPr/>
          <a:lstStyle/>
          <a:p>
            <a:fld id="{107E416B-DE87-42C6-8D95-110288B6A9E0}" type="slidenum">
              <a:rPr lang="en-GB" smtClean="0"/>
              <a:t>6</a:t>
            </a:fld>
            <a:endParaRPr lang="en-GB"/>
          </a:p>
        </p:txBody>
      </p:sp>
    </p:spTree>
    <p:extLst>
      <p:ext uri="{BB962C8B-B14F-4D97-AF65-F5344CB8AC3E}">
        <p14:creationId xmlns:p14="http://schemas.microsoft.com/office/powerpoint/2010/main" val="15526742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©Google Earth  </a:t>
            </a:r>
            <a:r>
              <a:rPr lang="en-GB" sz="1200" u="sng" kern="1200" dirty="0">
                <a:solidFill>
                  <a:schemeClr val="tx1"/>
                </a:solidFill>
                <a:effectLst/>
                <a:latin typeface="+mn-lt"/>
                <a:ea typeface="+mn-ea"/>
                <a:cs typeface="+mn-cs"/>
                <a:hlinkClick r:id="rId3"/>
              </a:rPr>
              <a:t>https://earth.google.com/web/@52.55532022,-0.18191209,-1.00887685a,2171.18794978d,35y,0h,0t,0r/data=ChYqEAgBEgoyMDE2LTA4LTMwGAFCAggBOgMKATBCAggASg0I____________ARAA?authuser=0</a:t>
            </a:r>
            <a:r>
              <a:rPr lang="en-GB" sz="1200" u="sng" kern="1200" dirty="0">
                <a:solidFill>
                  <a:schemeClr val="tx1"/>
                </a:solidFill>
                <a:effectLst/>
                <a:latin typeface="+mn-lt"/>
                <a:ea typeface="+mn-ea"/>
                <a:cs typeface="+mn-cs"/>
              </a:rPr>
              <a:t> </a:t>
            </a:r>
            <a:r>
              <a:rPr lang="en-GB" dirty="0"/>
              <a:t>Google earth historic imagery 2016 December</a:t>
            </a:r>
          </a:p>
        </p:txBody>
      </p:sp>
      <p:sp>
        <p:nvSpPr>
          <p:cNvPr id="4" name="Slide Number Placeholder 3"/>
          <p:cNvSpPr>
            <a:spLocks noGrp="1"/>
          </p:cNvSpPr>
          <p:nvPr>
            <p:ph type="sldNum" sz="quarter" idx="5"/>
          </p:nvPr>
        </p:nvSpPr>
        <p:spPr/>
        <p:txBody>
          <a:bodyPr/>
          <a:lstStyle/>
          <a:p>
            <a:fld id="{1AFFFB68-4C17-3C4E-8F1F-E2E74032E6C9}" type="slidenum">
              <a:rPr lang="en-US" smtClean="0"/>
              <a:t>7</a:t>
            </a:fld>
            <a:endParaRPr lang="en-US"/>
          </a:p>
        </p:txBody>
      </p:sp>
    </p:spTree>
    <p:extLst>
      <p:ext uri="{BB962C8B-B14F-4D97-AF65-F5344CB8AC3E}">
        <p14:creationId xmlns:p14="http://schemas.microsoft.com/office/powerpoint/2010/main" val="2125713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©Google Earth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kern="1200" dirty="0">
                <a:solidFill>
                  <a:schemeClr val="tx1"/>
                </a:solidFill>
                <a:effectLst/>
                <a:latin typeface="+mn-lt"/>
                <a:ea typeface="+mn-ea"/>
                <a:cs typeface="+mn-cs"/>
                <a:hlinkClick r:id="rId3"/>
              </a:rPr>
              <a:t>https://earth.google.com/web/@52.55532022,-0.18191209,-1.00887685a,2171.18794978d,35y,0h,0t,0r/data=ChYqEAgBEgoyMDE2LTA4LTMwGAFCAggBOgMKATBCAggASg0I____________ARAA</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8</a:t>
            </a:fld>
            <a:endParaRPr lang="en-US"/>
          </a:p>
        </p:txBody>
      </p:sp>
    </p:spTree>
    <p:extLst>
      <p:ext uri="{BB962C8B-B14F-4D97-AF65-F5344CB8AC3E}">
        <p14:creationId xmlns:p14="http://schemas.microsoft.com/office/powerpoint/2010/main" val="989022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©Historic England or Ordnance Survey</a:t>
            </a:r>
          </a:p>
        </p:txBody>
      </p:sp>
      <p:sp>
        <p:nvSpPr>
          <p:cNvPr id="4" name="Slide Number Placeholder 3"/>
          <p:cNvSpPr>
            <a:spLocks noGrp="1"/>
          </p:cNvSpPr>
          <p:nvPr>
            <p:ph type="sldNum" sz="quarter" idx="5"/>
          </p:nvPr>
        </p:nvSpPr>
        <p:spPr/>
        <p:txBody>
          <a:bodyPr/>
          <a:lstStyle/>
          <a:p>
            <a:fld id="{1AFFFB68-4C17-3C4E-8F1F-E2E74032E6C9}" type="slidenum">
              <a:rPr lang="en-US" smtClean="0"/>
              <a:t>9</a:t>
            </a:fld>
            <a:endParaRPr lang="en-US"/>
          </a:p>
        </p:txBody>
      </p:sp>
    </p:spTree>
    <p:extLst>
      <p:ext uri="{BB962C8B-B14F-4D97-AF65-F5344CB8AC3E}">
        <p14:creationId xmlns:p14="http://schemas.microsoft.com/office/powerpoint/2010/main" val="3352607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©Historic England RAF_82_865_F21_0144</a:t>
            </a:r>
          </a:p>
          <a:p>
            <a:r>
              <a:rPr lang="en-GB" sz="1200" kern="1200" dirty="0">
                <a:solidFill>
                  <a:schemeClr val="tx1"/>
                </a:solidFill>
                <a:effectLst/>
                <a:latin typeface="+mn-lt"/>
                <a:ea typeface="+mn-ea"/>
                <a:cs typeface="+mn-cs"/>
              </a:rPr>
              <a:t>Images ©CAU</a:t>
            </a:r>
          </a:p>
          <a:p>
            <a:r>
              <a:rPr lang="en-GB" sz="1200" u="sng" kern="1200" dirty="0">
                <a:solidFill>
                  <a:schemeClr val="tx1"/>
                </a:solidFill>
                <a:effectLst/>
                <a:latin typeface="+mn-lt"/>
                <a:ea typeface="+mn-ea"/>
                <a:cs typeface="+mn-cs"/>
                <a:hlinkClick r:id="rId3"/>
              </a:rPr>
              <a:t>https://www.cam.ac.uk/stories/must-farm-prehistoric-stilt-house-dwellers</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623AF4F0-F74E-4704-88EE-C5CB8C61721D}" type="slidenum">
              <a:rPr lang="en-GB" smtClean="0"/>
              <a:t>10</a:t>
            </a:fld>
            <a:endParaRPr lang="en-GB"/>
          </a:p>
        </p:txBody>
      </p:sp>
    </p:spTree>
    <p:extLst>
      <p:ext uri="{BB962C8B-B14F-4D97-AF65-F5344CB8AC3E}">
        <p14:creationId xmlns:p14="http://schemas.microsoft.com/office/powerpoint/2010/main" val="88372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Images ©CAU</a:t>
            </a:r>
          </a:p>
          <a:p>
            <a:r>
              <a:rPr lang="en-GB" sz="1200" u="sng" kern="1200" dirty="0">
                <a:solidFill>
                  <a:schemeClr val="tx1"/>
                </a:solidFill>
                <a:effectLst/>
                <a:latin typeface="+mn-lt"/>
                <a:ea typeface="+mn-ea"/>
                <a:cs typeface="+mn-cs"/>
                <a:hlinkClick r:id="rId3"/>
              </a:rPr>
              <a:t>https://www.cam.ac.uk/stories/must-farm-prehistoric-stilt-house-dwellers</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23AF4F0-F74E-4704-88EE-C5CB8C61721D}" type="slidenum">
              <a:rPr lang="en-GB" smtClean="0"/>
              <a:t>11</a:t>
            </a:fld>
            <a:endParaRPr lang="en-GB"/>
          </a:p>
        </p:txBody>
      </p:sp>
    </p:spTree>
    <p:extLst>
      <p:ext uri="{BB962C8B-B14F-4D97-AF65-F5344CB8AC3E}">
        <p14:creationId xmlns:p14="http://schemas.microsoft.com/office/powerpoint/2010/main" val="17958909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Front Cover - Single Image">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369C1781-720E-1D93-58A4-0181FF076ECE}"/>
              </a:ext>
              <a:ext uri="{C183D7F6-B498-43B3-948B-1728B52AA6E4}">
                <adec:decorative xmlns:adec="http://schemas.microsoft.com/office/drawing/2017/decorative" val="1"/>
              </a:ext>
            </a:extLst>
          </p:cNvPr>
          <p:cNvGrpSpPr/>
          <p:nvPr userDrawn="1"/>
        </p:nvGrpSpPr>
        <p:grpSpPr>
          <a:xfrm>
            <a:off x="-2" y="0"/>
            <a:ext cx="4122821" cy="6858000"/>
            <a:chOff x="0" y="0"/>
            <a:chExt cx="1825933" cy="3408051"/>
          </a:xfrm>
          <a:solidFill>
            <a:srgbClr val="BBEBA0"/>
          </a:solidFill>
        </p:grpSpPr>
        <p:sp>
          <p:nvSpPr>
            <p:cNvPr id="8" name="Freeform 3">
              <a:extLst>
                <a:ext uri="{FF2B5EF4-FFF2-40B4-BE49-F238E27FC236}">
                  <a16:creationId xmlns:a16="http://schemas.microsoft.com/office/drawing/2014/main" id="{A3C66558-6BC5-3EAF-D9D4-3E5DD05ACF55}"/>
                </a:ext>
                <a:ext uri="{C183D7F6-B498-43B3-948B-1728B52AA6E4}">
                  <adec:decorative xmlns:adec="http://schemas.microsoft.com/office/drawing/2017/decorative" val="1"/>
                </a:ext>
              </a:extLst>
            </p:cNvPr>
            <p:cNvSpPr/>
            <p:nvPr/>
          </p:nvSpPr>
          <p:spPr>
            <a:xfrm>
              <a:off x="0" y="0"/>
              <a:ext cx="1825933" cy="3408051"/>
            </a:xfrm>
            <a:custGeom>
              <a:avLst/>
              <a:gdLst/>
              <a:ahLst/>
              <a:cxnLst/>
              <a:rect l="l" t="t" r="r" b="b"/>
              <a:pathLst>
                <a:path w="1825933" h="3408051">
                  <a:moveTo>
                    <a:pt x="0" y="0"/>
                  </a:moveTo>
                  <a:lnTo>
                    <a:pt x="1825933" y="0"/>
                  </a:lnTo>
                  <a:lnTo>
                    <a:pt x="1825933" y="3408051"/>
                  </a:lnTo>
                  <a:lnTo>
                    <a:pt x="0" y="3408051"/>
                  </a:lnTo>
                  <a:close/>
                </a:path>
              </a:pathLst>
            </a:custGeom>
            <a:grpFill/>
          </p:spPr>
          <p:txBody>
            <a:bodyPr/>
            <a:lstStyle/>
            <a:p>
              <a:endParaRPr lang="en-US" dirty="0"/>
            </a:p>
          </p:txBody>
        </p:sp>
      </p:grpSp>
      <p:sp>
        <p:nvSpPr>
          <p:cNvPr id="10" name="TextBox 9">
            <a:extLst>
              <a:ext uri="{FF2B5EF4-FFF2-40B4-BE49-F238E27FC236}">
                <a16:creationId xmlns:a16="http://schemas.microsoft.com/office/drawing/2014/main" id="{69E87A62-87CE-37A0-C03A-E79436DB79B7}"/>
              </a:ext>
            </a:extLst>
          </p:cNvPr>
          <p:cNvSpPr txBox="1"/>
          <p:nvPr userDrawn="1"/>
        </p:nvSpPr>
        <p:spPr>
          <a:xfrm>
            <a:off x="343407" y="1693087"/>
            <a:ext cx="3857005" cy="707886"/>
          </a:xfrm>
          <a:prstGeom prst="rect">
            <a:avLst/>
          </a:prstGeom>
          <a:noFill/>
        </p:spPr>
        <p:txBody>
          <a:bodyPr wrap="square" lIns="0" rIns="90000" rtlCol="0">
            <a:spAutoFit/>
          </a:bodyPr>
          <a:lstStyle/>
          <a:p>
            <a:r>
              <a:rPr lang="en-US" sz="4000" b="1" i="0" baseline="0" dirty="0">
                <a:latin typeface="Arial" panose="020B0604020202020204" pitchFamily="34" charset="0"/>
              </a:rPr>
              <a:t>Education</a:t>
            </a:r>
          </a:p>
        </p:txBody>
      </p:sp>
      <p:sp>
        <p:nvSpPr>
          <p:cNvPr id="3" name="Subtitle 2">
            <a:extLst>
              <a:ext uri="{FF2B5EF4-FFF2-40B4-BE49-F238E27FC236}">
                <a16:creationId xmlns:a16="http://schemas.microsoft.com/office/drawing/2014/main" id="{22867521-F3A6-44BC-B943-55AC31C43580}"/>
              </a:ext>
            </a:extLst>
          </p:cNvPr>
          <p:cNvSpPr>
            <a:spLocks noGrp="1"/>
          </p:cNvSpPr>
          <p:nvPr>
            <p:ph type="subTitle" idx="1" hasCustomPrompt="1"/>
          </p:nvPr>
        </p:nvSpPr>
        <p:spPr>
          <a:xfrm>
            <a:off x="365709" y="2559090"/>
            <a:ext cx="3578970" cy="2410371"/>
          </a:xfrm>
          <a:prstGeom prst="rect">
            <a:avLst/>
          </a:prstGeom>
        </p:spPr>
        <p:txBody>
          <a:bodyPr lIns="0"/>
          <a:lstStyle>
            <a:lvl1pPr marL="0" marR="0" indent="0" algn="l" defTabSz="914400" rtl="0" eaLnBrk="1" fontAlgn="auto" latinLnBrk="0" hangingPunct="1">
              <a:lnSpc>
                <a:spcPct val="100000"/>
              </a:lnSpc>
              <a:spcBef>
                <a:spcPts val="1000"/>
              </a:spcBef>
              <a:spcAft>
                <a:spcPts val="0"/>
              </a:spcAft>
              <a:buClrTx/>
              <a:buSzTx/>
              <a:buFontTx/>
              <a:buNone/>
              <a:tabLst/>
              <a:defRPr sz="2400" b="1" i="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Title here</a:t>
            </a:r>
          </a:p>
        </p:txBody>
      </p:sp>
      <p:sp>
        <p:nvSpPr>
          <p:cNvPr id="11" name="Picture Placeholder 16">
            <a:extLst>
              <a:ext uri="{FF2B5EF4-FFF2-40B4-BE49-F238E27FC236}">
                <a16:creationId xmlns:a16="http://schemas.microsoft.com/office/drawing/2014/main" id="{86F0CE02-6F25-7873-FF45-05A1A8F2862A}"/>
              </a:ext>
            </a:extLst>
          </p:cNvPr>
          <p:cNvSpPr>
            <a:spLocks noGrp="1"/>
          </p:cNvSpPr>
          <p:nvPr>
            <p:ph type="pic" sz="quarter" idx="10"/>
          </p:nvPr>
        </p:nvSpPr>
        <p:spPr>
          <a:xfrm>
            <a:off x="4122819" y="0"/>
            <a:ext cx="8069181" cy="6858000"/>
          </a:xfrm>
          <a:prstGeom prst="rect">
            <a:avLst/>
          </a:prstGeom>
        </p:spPr>
        <p:txBody>
          <a:bodyPr/>
          <a:lstStyle/>
          <a:p>
            <a:endParaRPr lang="en-US" dirty="0"/>
          </a:p>
        </p:txBody>
      </p:sp>
      <p:pic>
        <p:nvPicPr>
          <p:cNvPr id="5" name="Picture 4" descr="A black background with a black square&#10;&#10;AI-generated content may be incorrect.">
            <a:extLst>
              <a:ext uri="{FF2B5EF4-FFF2-40B4-BE49-F238E27FC236}">
                <a16:creationId xmlns:a16="http://schemas.microsoft.com/office/drawing/2014/main" id="{9FA119A7-2D46-F6BE-F2EF-F213BF2297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9149" y="485985"/>
            <a:ext cx="1980733" cy="921271"/>
          </a:xfrm>
          <a:prstGeom prst="rect">
            <a:avLst/>
          </a:prstGeom>
        </p:spPr>
      </p:pic>
    </p:spTree>
    <p:extLst>
      <p:ext uri="{BB962C8B-B14F-4D97-AF65-F5344CB8AC3E}">
        <p14:creationId xmlns:p14="http://schemas.microsoft.com/office/powerpoint/2010/main" val="10798977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Content-Pebble-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243816" y="1178981"/>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38651" y="5669571"/>
            <a:ext cx="3643313" cy="57943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p>
            <a:r>
              <a:rPr lang="en-US" dirty="0"/>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1008217" y="5752121"/>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5213534" y="1065876"/>
            <a:ext cx="5905354" cy="518313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grpSp>
        <p:nvGrpSpPr>
          <p:cNvPr id="3" name="Group 2">
            <a:extLst>
              <a:ext uri="{FF2B5EF4-FFF2-40B4-BE49-F238E27FC236}">
                <a16:creationId xmlns:a16="http://schemas.microsoft.com/office/drawing/2014/main" id="{0503B040-1762-EED1-1DC4-312810611D3B}"/>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4" name="Freeform 3">
              <a:extLst>
                <a:ext uri="{FF2B5EF4-FFF2-40B4-BE49-F238E27FC236}">
                  <a16:creationId xmlns:a16="http://schemas.microsoft.com/office/drawing/2014/main" id="{273B2B6A-C5EE-4C70-6F4C-DCD259163917}"/>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9" name="TextBox 8">
            <a:extLst>
              <a:ext uri="{FF2B5EF4-FFF2-40B4-BE49-F238E27FC236}">
                <a16:creationId xmlns:a16="http://schemas.microsoft.com/office/drawing/2014/main" id="{F93F2869-0204-4F99-45CD-EBC0CFD46F35}"/>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Extension Activity</a:t>
            </a:r>
          </a:p>
        </p:txBody>
      </p:sp>
    </p:spTree>
    <p:extLst>
      <p:ext uri="{BB962C8B-B14F-4D97-AF65-F5344CB8AC3E}">
        <p14:creationId xmlns:p14="http://schemas.microsoft.com/office/powerpoint/2010/main" val="18610728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Content-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 uri="{C183D7F6-B498-43B3-948B-1728B52AA6E4}">
                <adec:decorative xmlns:adec="http://schemas.microsoft.com/office/drawing/2017/decorative" val="0"/>
              </a:ext>
            </a:extLst>
          </p:cNvPr>
          <p:cNvSpPr>
            <a:spLocks noGrp="1"/>
          </p:cNvSpPr>
          <p:nvPr>
            <p:ph type="title"/>
          </p:nvPr>
        </p:nvSpPr>
        <p:spPr>
          <a:xfrm>
            <a:off x="357187" y="365126"/>
            <a:ext cx="10996613" cy="710288"/>
          </a:xfrm>
          <a:prstGeom prst="rect">
            <a:avLst/>
          </a:prstGeom>
          <a:noFill/>
        </p:spPr>
        <p:txBody>
          <a:bodyPr lIns="0" rIns="9000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2"/>
            <a:ext cx="5905354" cy="438378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6583284" y="1075414"/>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078120" y="5589969"/>
            <a:ext cx="3643313" cy="57943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7347686" y="5672519"/>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6" name="Group 2">
            <a:extLst>
              <a:ext uri="{FF2B5EF4-FFF2-40B4-BE49-F238E27FC236}">
                <a16:creationId xmlns:a16="http://schemas.microsoft.com/office/drawing/2014/main" id="{930154C0-CE23-B266-B4D5-7062B5CC160F}"/>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7" name="Freeform 3">
              <a:extLst>
                <a:ext uri="{FF2B5EF4-FFF2-40B4-BE49-F238E27FC236}">
                  <a16:creationId xmlns:a16="http://schemas.microsoft.com/office/drawing/2014/main" id="{FFB0111E-893D-1FEE-76E1-8B9D971F8E54}"/>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solidFill>
                  <a:schemeClr val="tx1"/>
                </a:solidFill>
              </a:endParaRPr>
            </a:p>
          </p:txBody>
        </p:sp>
      </p:grpSp>
      <p:sp>
        <p:nvSpPr>
          <p:cNvPr id="9" name="TextBox 8">
            <a:extLst>
              <a:ext uri="{FF2B5EF4-FFF2-40B4-BE49-F238E27FC236}">
                <a16:creationId xmlns:a16="http://schemas.microsoft.com/office/drawing/2014/main" id="{5C313C51-2B40-6279-B57F-288FE344E38E}"/>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4919495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Content-2-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6819952"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1"/>
            <a:ext cx="5905354" cy="5308613"/>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7" name="Picture Placeholder 43">
            <a:extLst>
              <a:ext uri="{FF2B5EF4-FFF2-40B4-BE49-F238E27FC236}">
                <a16:creationId xmlns:a16="http://schemas.microsoft.com/office/drawing/2014/main" id="{119E02C8-E0FD-C021-53C9-50A98870C034}"/>
              </a:ext>
            </a:extLst>
          </p:cNvPr>
          <p:cNvSpPr>
            <a:spLocks noGrp="1"/>
          </p:cNvSpPr>
          <p:nvPr>
            <p:ph type="pic" sz="quarter" idx="13" hasCustomPrompt="1"/>
          </p:nvPr>
        </p:nvSpPr>
        <p:spPr>
          <a:xfrm>
            <a:off x="7152453" y="127931"/>
            <a:ext cx="4204166" cy="3070506"/>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10" name="Washi">
            <a:extLst>
              <a:ext uri="{FF2B5EF4-FFF2-40B4-BE49-F238E27FC236}">
                <a16:creationId xmlns:a16="http://schemas.microsoft.com/office/drawing/2014/main" id="{39C52D04-F408-5642-E06A-3FDED0B51852}"/>
              </a:ext>
              <a:ext uri="{C183D7F6-B498-43B3-948B-1728B52AA6E4}">
                <adec:decorative xmlns:adec="http://schemas.microsoft.com/office/drawing/2017/decorative" val="1"/>
              </a:ext>
            </a:extLst>
          </p:cNvPr>
          <p:cNvSpPr>
            <a:spLocks noGrp="1"/>
          </p:cNvSpPr>
          <p:nvPr>
            <p:ph type="pic" sz="quarter" idx="24" hasCustomPrompt="1"/>
          </p:nvPr>
        </p:nvSpPr>
        <p:spPr>
          <a:xfrm>
            <a:off x="7177139" y="2630017"/>
            <a:ext cx="2223218" cy="57943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p>
            <a:r>
              <a:rPr lang="en-US"/>
              <a:t> </a:t>
            </a:r>
          </a:p>
        </p:txBody>
      </p:sp>
      <p:sp>
        <p:nvSpPr>
          <p:cNvPr id="14" name="Text Placeholder 41">
            <a:extLst>
              <a:ext uri="{FF2B5EF4-FFF2-40B4-BE49-F238E27FC236}">
                <a16:creationId xmlns:a16="http://schemas.microsoft.com/office/drawing/2014/main" id="{6E098A6C-30D9-2247-8DF2-5E5C9D8A4AA0}"/>
              </a:ext>
            </a:extLst>
          </p:cNvPr>
          <p:cNvSpPr>
            <a:spLocks noGrp="1"/>
          </p:cNvSpPr>
          <p:nvPr>
            <p:ph type="body" sz="quarter" idx="23"/>
          </p:nvPr>
        </p:nvSpPr>
        <p:spPr>
          <a:xfrm>
            <a:off x="7232224" y="2701550"/>
            <a:ext cx="2021945"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9" name="Picture Placeholder 47">
            <a:extLst>
              <a:ext uri="{FF2B5EF4-FFF2-40B4-BE49-F238E27FC236}">
                <a16:creationId xmlns:a16="http://schemas.microsoft.com/office/drawing/2014/main" id="{FFE1C230-603A-EEEC-B599-2DE9E313C8A2}"/>
              </a:ext>
            </a:extLst>
          </p:cNvPr>
          <p:cNvSpPr>
            <a:spLocks noGrp="1"/>
          </p:cNvSpPr>
          <p:nvPr>
            <p:ph type="pic" sz="quarter" idx="14" hasCustomPrompt="1"/>
          </p:nvPr>
        </p:nvSpPr>
        <p:spPr>
          <a:xfrm>
            <a:off x="6352998" y="3355905"/>
            <a:ext cx="4823228" cy="3374164"/>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5" name="Washi">
            <a:extLst>
              <a:ext uri="{FF2B5EF4-FFF2-40B4-BE49-F238E27FC236}">
                <a16:creationId xmlns:a16="http://schemas.microsoft.com/office/drawing/2014/main" id="{E3B1B4E7-928C-1AD7-05F2-BB41C3FEB1C2}"/>
              </a:ext>
              <a:ext uri="{C183D7F6-B498-43B3-948B-1728B52AA6E4}">
                <adec:decorative xmlns:adec="http://schemas.microsoft.com/office/drawing/2017/decorative" val="1"/>
              </a:ext>
            </a:extLst>
          </p:cNvPr>
          <p:cNvSpPr>
            <a:spLocks noGrp="1"/>
          </p:cNvSpPr>
          <p:nvPr>
            <p:ph type="pic" sz="quarter" idx="25" hasCustomPrompt="1"/>
          </p:nvPr>
        </p:nvSpPr>
        <p:spPr>
          <a:xfrm>
            <a:off x="9178952" y="6110222"/>
            <a:ext cx="2223218" cy="57943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p>
            <a:r>
              <a:rPr lang="en-US"/>
              <a:t> </a:t>
            </a:r>
          </a:p>
        </p:txBody>
      </p:sp>
      <p:sp>
        <p:nvSpPr>
          <p:cNvPr id="17" name="Text Placeholder 41">
            <a:extLst>
              <a:ext uri="{FF2B5EF4-FFF2-40B4-BE49-F238E27FC236}">
                <a16:creationId xmlns:a16="http://schemas.microsoft.com/office/drawing/2014/main" id="{5B1AC22B-BC52-1F39-7611-60030CB14398}"/>
              </a:ext>
            </a:extLst>
          </p:cNvPr>
          <p:cNvSpPr>
            <a:spLocks noGrp="1"/>
          </p:cNvSpPr>
          <p:nvPr>
            <p:ph type="body" sz="quarter" idx="26"/>
          </p:nvPr>
        </p:nvSpPr>
        <p:spPr>
          <a:xfrm>
            <a:off x="9234037" y="6181755"/>
            <a:ext cx="2021945"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2" name="Group 2">
            <a:extLst>
              <a:ext uri="{FF2B5EF4-FFF2-40B4-BE49-F238E27FC236}">
                <a16:creationId xmlns:a16="http://schemas.microsoft.com/office/drawing/2014/main" id="{5C1445B4-CD16-6767-7330-FFA43F5E50BF}"/>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3" name="Freeform 3">
              <a:extLst>
                <a:ext uri="{FF2B5EF4-FFF2-40B4-BE49-F238E27FC236}">
                  <a16:creationId xmlns:a16="http://schemas.microsoft.com/office/drawing/2014/main" id="{4B7E7EB0-9694-1F3F-7AE3-263218AEC693}"/>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4" name="TextBox 3">
            <a:extLst>
              <a:ext uri="{FF2B5EF4-FFF2-40B4-BE49-F238E27FC236}">
                <a16:creationId xmlns:a16="http://schemas.microsoft.com/office/drawing/2014/main" id="{F327BDEE-44C2-F0E8-8180-C63F57963304}"/>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155489928"/>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Content-Polaroid-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4961834" cy="1099374"/>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8" y="1780413"/>
            <a:ext cx="5905354" cy="426647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13">
            <a:extLst>
              <a:ext uri="{FF2B5EF4-FFF2-40B4-BE49-F238E27FC236}">
                <a16:creationId xmlns:a16="http://schemas.microsoft.com/office/drawing/2014/main" id="{DBE7C6AD-9EF4-C8BD-F254-F9A43B87974C}"/>
              </a:ext>
              <a:ext uri="{C183D7F6-B498-43B3-948B-1728B52AA6E4}">
                <adec:decorative xmlns:adec="http://schemas.microsoft.com/office/drawing/2017/decorative" val="1"/>
              </a:ext>
            </a:extLst>
          </p:cNvPr>
          <p:cNvSpPr>
            <a:spLocks noGrp="1"/>
          </p:cNvSpPr>
          <p:nvPr>
            <p:ph type="pic" sz="quarter" idx="11" hasCustomPrompt="1"/>
          </p:nvPr>
        </p:nvSpPr>
        <p:spPr>
          <a:xfrm rot="20733588">
            <a:off x="5851663" y="42543"/>
            <a:ext cx="3533443" cy="3821993"/>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p>
            <a:r>
              <a:rPr lang="en-US"/>
              <a:t> </a:t>
            </a:r>
          </a:p>
        </p:txBody>
      </p:sp>
      <p:sp>
        <p:nvSpPr>
          <p:cNvPr id="3" name="Picture Placeholder 13">
            <a:extLst>
              <a:ext uri="{FF2B5EF4-FFF2-40B4-BE49-F238E27FC236}">
                <a16:creationId xmlns:a16="http://schemas.microsoft.com/office/drawing/2014/main" id="{AF10C154-B5F4-2AB9-E4DC-9B98B67E4EC8}"/>
              </a:ext>
            </a:extLst>
          </p:cNvPr>
          <p:cNvSpPr>
            <a:spLocks noGrp="1"/>
          </p:cNvSpPr>
          <p:nvPr>
            <p:ph type="pic" sz="quarter" idx="12"/>
          </p:nvPr>
        </p:nvSpPr>
        <p:spPr>
          <a:xfrm rot="20733588">
            <a:off x="6138793" y="244200"/>
            <a:ext cx="2945160" cy="2762675"/>
          </a:xfrm>
          <a:prstGeom prst="rect">
            <a:avLst/>
          </a:prstGeom>
        </p:spPr>
        <p:txBody>
          <a:bodyPr/>
          <a:lstStyle/>
          <a:p>
            <a:endParaRPr lang="en-US"/>
          </a:p>
        </p:txBody>
      </p:sp>
      <p:sp>
        <p:nvSpPr>
          <p:cNvPr id="13" name="Washi">
            <a:extLst>
              <a:ext uri="{FF2B5EF4-FFF2-40B4-BE49-F238E27FC236}">
                <a16:creationId xmlns:a16="http://schemas.microsoft.com/office/drawing/2014/main" id="{3D843452-DDC2-464B-128D-56EE03D75799}"/>
              </a:ext>
              <a:ext uri="{C183D7F6-B498-43B3-948B-1728B52AA6E4}">
                <adec:decorative xmlns:adec="http://schemas.microsoft.com/office/drawing/2017/decorative" val="1"/>
              </a:ext>
            </a:extLst>
          </p:cNvPr>
          <p:cNvSpPr>
            <a:spLocks noGrp="1"/>
          </p:cNvSpPr>
          <p:nvPr>
            <p:ph type="pic" sz="quarter" idx="26" hasCustomPrompt="1"/>
          </p:nvPr>
        </p:nvSpPr>
        <p:spPr>
          <a:xfrm>
            <a:off x="8897031" y="1148588"/>
            <a:ext cx="2836863" cy="631825"/>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p>
            <a:r>
              <a:rPr lang="en-US" dirty="0"/>
              <a:t> </a:t>
            </a:r>
          </a:p>
        </p:txBody>
      </p:sp>
      <p:sp>
        <p:nvSpPr>
          <p:cNvPr id="6" name="Text Placeholder">
            <a:extLst>
              <a:ext uri="{FF2B5EF4-FFF2-40B4-BE49-F238E27FC236}">
                <a16:creationId xmlns:a16="http://schemas.microsoft.com/office/drawing/2014/main" id="{FD7BA617-E113-D9F9-7D00-48C495758257}"/>
              </a:ext>
            </a:extLst>
          </p:cNvPr>
          <p:cNvSpPr>
            <a:spLocks noGrp="1"/>
          </p:cNvSpPr>
          <p:nvPr>
            <p:ph type="body" sz="quarter" idx="23"/>
          </p:nvPr>
        </p:nvSpPr>
        <p:spPr>
          <a:xfrm>
            <a:off x="9013845" y="1211200"/>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4" name="Picture Placeholder 13">
            <a:extLst>
              <a:ext uri="{FF2B5EF4-FFF2-40B4-BE49-F238E27FC236}">
                <a16:creationId xmlns:a16="http://schemas.microsoft.com/office/drawing/2014/main" id="{67B0742A-D5AC-E9BC-AC04-0EAB1A6EE463}"/>
              </a:ext>
              <a:ext uri="{C183D7F6-B498-43B3-948B-1728B52AA6E4}">
                <adec:decorative xmlns:adec="http://schemas.microsoft.com/office/drawing/2017/decorative" val="1"/>
              </a:ext>
            </a:extLst>
          </p:cNvPr>
          <p:cNvSpPr>
            <a:spLocks noGrp="1"/>
          </p:cNvSpPr>
          <p:nvPr>
            <p:ph type="pic" sz="quarter" idx="13" hasCustomPrompt="1"/>
          </p:nvPr>
        </p:nvSpPr>
        <p:spPr>
          <a:xfrm rot="1268507">
            <a:off x="7916434" y="2772772"/>
            <a:ext cx="3554984" cy="3845293"/>
          </a:xfrm>
          <a:prstGeom prst="rect">
            <a:avLst/>
          </a:prstGeom>
          <a:blipFill>
            <a:blip r:embed="rId4" cstate="screen">
              <a:extLst>
                <a:ext uri="{28A0092B-C50C-407E-A947-70E740481C1C}">
                  <a14:useLocalDpi xmlns:a14="http://schemas.microsoft.com/office/drawing/2010/main"/>
                </a:ext>
              </a:extLst>
            </a:blip>
            <a:stretch>
              <a:fillRect/>
            </a:stretch>
          </a:blipFill>
        </p:spPr>
        <p:txBody>
          <a:bodyPr/>
          <a:lstStyle/>
          <a:p>
            <a:r>
              <a:rPr lang="en-US"/>
              <a:t> </a:t>
            </a:r>
          </a:p>
        </p:txBody>
      </p:sp>
      <p:sp>
        <p:nvSpPr>
          <p:cNvPr id="5" name="Picture Placeholder 13">
            <a:extLst>
              <a:ext uri="{FF2B5EF4-FFF2-40B4-BE49-F238E27FC236}">
                <a16:creationId xmlns:a16="http://schemas.microsoft.com/office/drawing/2014/main" id="{AECF7057-A67D-92F7-5C78-311852F7C474}"/>
              </a:ext>
            </a:extLst>
          </p:cNvPr>
          <p:cNvSpPr>
            <a:spLocks noGrp="1"/>
          </p:cNvSpPr>
          <p:nvPr>
            <p:ph type="pic" sz="quarter" idx="14"/>
          </p:nvPr>
        </p:nvSpPr>
        <p:spPr>
          <a:xfrm rot="1268507">
            <a:off x="8441820" y="3060311"/>
            <a:ext cx="2878832" cy="2764023"/>
          </a:xfrm>
          <a:prstGeom prst="rect">
            <a:avLst/>
          </a:prstGeom>
        </p:spPr>
        <p:txBody>
          <a:bodyPr/>
          <a:lstStyle/>
          <a:p>
            <a:endParaRPr lang="en-US"/>
          </a:p>
        </p:txBody>
      </p:sp>
      <p:sp>
        <p:nvSpPr>
          <p:cNvPr id="10" name="Washi">
            <a:extLst>
              <a:ext uri="{FF2B5EF4-FFF2-40B4-BE49-F238E27FC236}">
                <a16:creationId xmlns:a16="http://schemas.microsoft.com/office/drawing/2014/main" id="{EC0D0A2A-79D8-C43B-BA57-BBEFE892C5D8}"/>
              </a:ext>
              <a:ext uri="{C183D7F6-B498-43B3-948B-1728B52AA6E4}">
                <adec:decorative xmlns:adec="http://schemas.microsoft.com/office/drawing/2017/decorative" val="1"/>
              </a:ext>
            </a:extLst>
          </p:cNvPr>
          <p:cNvSpPr>
            <a:spLocks noGrp="1"/>
          </p:cNvSpPr>
          <p:nvPr>
            <p:ph type="pic" sz="quarter" idx="25" hasCustomPrompt="1"/>
          </p:nvPr>
        </p:nvSpPr>
        <p:spPr>
          <a:xfrm>
            <a:off x="6496050" y="6057900"/>
            <a:ext cx="2836863" cy="631825"/>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p>
            <a:r>
              <a:rPr lang="en-US" dirty="0"/>
              <a:t> </a:t>
            </a:r>
          </a:p>
        </p:txBody>
      </p:sp>
      <p:sp>
        <p:nvSpPr>
          <p:cNvPr id="8" name="Text Placeholder 41">
            <a:extLst>
              <a:ext uri="{FF2B5EF4-FFF2-40B4-BE49-F238E27FC236}">
                <a16:creationId xmlns:a16="http://schemas.microsoft.com/office/drawing/2014/main" id="{5E7A1B5F-101B-7A92-3AEC-2AF04A484F8D}"/>
              </a:ext>
            </a:extLst>
          </p:cNvPr>
          <p:cNvSpPr>
            <a:spLocks noGrp="1"/>
          </p:cNvSpPr>
          <p:nvPr>
            <p:ph type="body" sz="quarter" idx="24"/>
          </p:nvPr>
        </p:nvSpPr>
        <p:spPr>
          <a:xfrm>
            <a:off x="6496128" y="6179553"/>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1282066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Page - Title+Conten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4320194"/>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2" name="AutoShape 5">
            <a:extLst>
              <a:ext uri="{FF2B5EF4-FFF2-40B4-BE49-F238E27FC236}">
                <a16:creationId xmlns:a16="http://schemas.microsoft.com/office/drawing/2014/main" id="{0686A806-8B99-4CCF-73F4-B0B3B2E13398}"/>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txBody>
          <a:bodyPr/>
          <a:lstStyle/>
          <a:p>
            <a:endParaRPr lang="en-GB"/>
          </a:p>
        </p:txBody>
      </p:sp>
      <p:grpSp>
        <p:nvGrpSpPr>
          <p:cNvPr id="3" name="Group 2">
            <a:extLst>
              <a:ext uri="{FF2B5EF4-FFF2-40B4-BE49-F238E27FC236}">
                <a16:creationId xmlns:a16="http://schemas.microsoft.com/office/drawing/2014/main" id="{D19DB756-A867-6970-B27D-6C8088C79965}"/>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4" name="Freeform 3">
              <a:extLst>
                <a:ext uri="{FF2B5EF4-FFF2-40B4-BE49-F238E27FC236}">
                  <a16:creationId xmlns:a16="http://schemas.microsoft.com/office/drawing/2014/main" id="{CDB78576-8341-CDEB-52BF-A23029EEB7AE}"/>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E3A24FEE-C627-9178-2CB9-42A0686575D0}"/>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pic>
        <p:nvPicPr>
          <p:cNvPr id="6" name="Picture 5" descr="A logo with a black background&#10;&#10;AI-generated content may be incorrect.">
            <a:extLst>
              <a:ext uri="{FF2B5EF4-FFF2-40B4-BE49-F238E27FC236}">
                <a16:creationId xmlns:a16="http://schemas.microsoft.com/office/drawing/2014/main" id="{56E81F88-915F-1816-8C91-A867A1F587A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46207" y="6095086"/>
            <a:ext cx="1686011" cy="784191"/>
          </a:xfrm>
          <a:prstGeom prst="rect">
            <a:avLst/>
          </a:prstGeom>
        </p:spPr>
      </p:pic>
    </p:spTree>
    <p:extLst>
      <p:ext uri="{BB962C8B-B14F-4D97-AF65-F5344CB8AC3E}">
        <p14:creationId xmlns:p14="http://schemas.microsoft.com/office/powerpoint/2010/main" val="8800285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Full Page - Title+Content - no footer">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F1826450-9BA5-EA65-DD96-DC9A29EEDF6A}"/>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3" name="Freeform 3">
              <a:extLst>
                <a:ext uri="{FF2B5EF4-FFF2-40B4-BE49-F238E27FC236}">
                  <a16:creationId xmlns:a16="http://schemas.microsoft.com/office/drawing/2014/main" id="{5B108CE3-C1DA-993E-3308-D5542984B142}"/>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4" name="TextBox 3">
            <a:extLst>
              <a:ext uri="{FF2B5EF4-FFF2-40B4-BE49-F238E27FC236}">
                <a16:creationId xmlns:a16="http://schemas.microsoft.com/office/drawing/2014/main" id="{A7D7CF76-EDD8-348C-EEBB-FFF14D632F8B}"/>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7716993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Full Page - Title+Content - no footer">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F1826450-9BA5-EA65-DD96-DC9A29EEDF6A}"/>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3" name="Freeform 3">
              <a:extLst>
                <a:ext uri="{FF2B5EF4-FFF2-40B4-BE49-F238E27FC236}">
                  <a16:creationId xmlns:a16="http://schemas.microsoft.com/office/drawing/2014/main" id="{5B108CE3-C1DA-993E-3308-D5542984B142}"/>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4" name="TextBox 3">
            <a:extLst>
              <a:ext uri="{FF2B5EF4-FFF2-40B4-BE49-F238E27FC236}">
                <a16:creationId xmlns:a16="http://schemas.microsoft.com/office/drawing/2014/main" id="{A7D7CF76-EDD8-348C-EEBB-FFF14D632F8B}"/>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Teacher Notes</a:t>
            </a:r>
          </a:p>
        </p:txBody>
      </p:sp>
    </p:spTree>
    <p:extLst>
      <p:ext uri="{BB962C8B-B14F-4D97-AF65-F5344CB8AC3E}">
        <p14:creationId xmlns:p14="http://schemas.microsoft.com/office/powerpoint/2010/main" val="11791984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Full Page - Title+Content - no footer">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F1826450-9BA5-EA65-DD96-DC9A29EEDF6A}"/>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3" name="Freeform 3">
              <a:extLst>
                <a:ext uri="{FF2B5EF4-FFF2-40B4-BE49-F238E27FC236}">
                  <a16:creationId xmlns:a16="http://schemas.microsoft.com/office/drawing/2014/main" id="{5B108CE3-C1DA-993E-3308-D5542984B142}"/>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4" name="TextBox 3">
            <a:extLst>
              <a:ext uri="{FF2B5EF4-FFF2-40B4-BE49-F238E27FC236}">
                <a16:creationId xmlns:a16="http://schemas.microsoft.com/office/drawing/2014/main" id="{A7D7CF76-EDD8-348C-EEBB-FFF14D632F8B}"/>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Whole Class Activity</a:t>
            </a:r>
          </a:p>
        </p:txBody>
      </p:sp>
    </p:spTree>
    <p:extLst>
      <p:ext uri="{BB962C8B-B14F-4D97-AF65-F5344CB8AC3E}">
        <p14:creationId xmlns:p14="http://schemas.microsoft.com/office/powerpoint/2010/main" val="33173133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Full Page - Title+Content - no footer">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F1826450-9BA5-EA65-DD96-DC9A29EEDF6A}"/>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3" name="Freeform 3">
              <a:extLst>
                <a:ext uri="{FF2B5EF4-FFF2-40B4-BE49-F238E27FC236}">
                  <a16:creationId xmlns:a16="http://schemas.microsoft.com/office/drawing/2014/main" id="{5B108CE3-C1DA-993E-3308-D5542984B142}"/>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4" name="TextBox 3">
            <a:extLst>
              <a:ext uri="{FF2B5EF4-FFF2-40B4-BE49-F238E27FC236}">
                <a16:creationId xmlns:a16="http://schemas.microsoft.com/office/drawing/2014/main" id="{A7D7CF76-EDD8-348C-EEBB-FFF14D632F8B}"/>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Group Activity</a:t>
            </a:r>
          </a:p>
        </p:txBody>
      </p:sp>
    </p:spTree>
    <p:extLst>
      <p:ext uri="{BB962C8B-B14F-4D97-AF65-F5344CB8AC3E}">
        <p14:creationId xmlns:p14="http://schemas.microsoft.com/office/powerpoint/2010/main" val="14799198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Full Page - Title+Content - no footer">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F1826450-9BA5-EA65-DD96-DC9A29EEDF6A}"/>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3" name="Freeform 3">
              <a:extLst>
                <a:ext uri="{FF2B5EF4-FFF2-40B4-BE49-F238E27FC236}">
                  <a16:creationId xmlns:a16="http://schemas.microsoft.com/office/drawing/2014/main" id="{5B108CE3-C1DA-993E-3308-D5542984B142}"/>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4" name="TextBox 3">
            <a:extLst>
              <a:ext uri="{FF2B5EF4-FFF2-40B4-BE49-F238E27FC236}">
                <a16:creationId xmlns:a16="http://schemas.microsoft.com/office/drawing/2014/main" id="{A7D7CF76-EDD8-348C-EEBB-FFF14D632F8B}"/>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 Individual Activity</a:t>
            </a:r>
          </a:p>
        </p:txBody>
      </p:sp>
    </p:spTree>
    <p:extLst>
      <p:ext uri="{BB962C8B-B14F-4D97-AF65-F5344CB8AC3E}">
        <p14:creationId xmlns:p14="http://schemas.microsoft.com/office/powerpoint/2010/main" val="454401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Page">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F383AC8C-9FEF-1752-1DF9-79280F5C56D5}"/>
              </a:ext>
            </a:extLst>
          </p:cNvPr>
          <p:cNvSpPr>
            <a:spLocks noGrp="1"/>
          </p:cNvSpPr>
          <p:nvPr>
            <p:ph type="title" hasCustomPrompt="1"/>
          </p:nvPr>
        </p:nvSpPr>
        <p:spPr>
          <a:xfrm>
            <a:off x="357187" y="365126"/>
            <a:ext cx="10996613" cy="717226"/>
          </a:xfrm>
          <a:prstGeom prst="rect">
            <a:avLst/>
          </a:prstGeom>
        </p:spPr>
        <p:txBody>
          <a:bodyPr lIns="0" rIns="90000" anchor="ctr" anchorCtr="0">
            <a:normAutofit/>
          </a:bodyPr>
          <a:lstStyle>
            <a:lvl1pPr>
              <a:lnSpc>
                <a:spcPct val="100000"/>
              </a:lnSpc>
              <a:defRPr sz="3200" b="1" i="0" baseline="0">
                <a:solidFill>
                  <a:schemeClr val="tx1"/>
                </a:solidFill>
              </a:defRPr>
            </a:lvl1pPr>
          </a:lstStyle>
          <a:p>
            <a:r>
              <a:rPr lang="en-US" dirty="0"/>
              <a:t>Click to edit title</a:t>
            </a:r>
            <a:endParaRPr lang="en-GB" dirty="0"/>
          </a:p>
        </p:txBody>
      </p:sp>
      <p:sp>
        <p:nvSpPr>
          <p:cNvPr id="3" name="Text Placeholder 2">
            <a:extLst>
              <a:ext uri="{FF2B5EF4-FFF2-40B4-BE49-F238E27FC236}">
                <a16:creationId xmlns:a16="http://schemas.microsoft.com/office/drawing/2014/main" id="{13BF7F29-C05D-47B8-95BB-4F65B64CE2F0}"/>
              </a:ext>
            </a:extLst>
          </p:cNvPr>
          <p:cNvSpPr>
            <a:spLocks noGrp="1"/>
          </p:cNvSpPr>
          <p:nvPr>
            <p:ph type="body" sz="quarter" idx="10" hasCustomPrompt="1"/>
          </p:nvPr>
        </p:nvSpPr>
        <p:spPr>
          <a:xfrm>
            <a:off x="357188" y="1389063"/>
            <a:ext cx="10996612" cy="461962"/>
          </a:xfrm>
          <a:prstGeom prst="rect">
            <a:avLst/>
          </a:prstGeom>
        </p:spPr>
        <p:txBody>
          <a:bodyPr lIns="0"/>
          <a:lstStyle>
            <a:lvl1pPr>
              <a:defRPr sz="2400" b="1"/>
            </a:lvl1pPr>
          </a:lstStyle>
          <a:p>
            <a:pPr lvl="0"/>
            <a:r>
              <a:rPr lang="en-GB" dirty="0"/>
              <a:t>Key stage:</a:t>
            </a:r>
          </a:p>
        </p:txBody>
      </p:sp>
      <p:sp>
        <p:nvSpPr>
          <p:cNvPr id="6" name="TextBox 5">
            <a:extLst>
              <a:ext uri="{FF2B5EF4-FFF2-40B4-BE49-F238E27FC236}">
                <a16:creationId xmlns:a16="http://schemas.microsoft.com/office/drawing/2014/main" id="{D572924A-B63A-E950-7027-25979926085A}"/>
              </a:ext>
            </a:extLst>
          </p:cNvPr>
          <p:cNvSpPr txBox="1"/>
          <p:nvPr userDrawn="1"/>
        </p:nvSpPr>
        <p:spPr>
          <a:xfrm>
            <a:off x="357186" y="1861564"/>
            <a:ext cx="8229600"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pc="50" baseline="0" dirty="0">
                <a:solidFill>
                  <a:srgbClr val="191715"/>
                </a:solidFill>
                <a:latin typeface="Arial" panose="020B0604020202020204" pitchFamily="34" charset="0"/>
                <a:cs typeface="Arial" panose="020B0604020202020204" pitchFamily="34" charset="0"/>
              </a:rPr>
              <a:t>Curriculum links:</a:t>
            </a:r>
            <a:endParaRPr lang="en-US" sz="2400" baseline="0" dirty="0">
              <a:latin typeface="Arial" panose="020B060402020202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E199DACC-5A6A-BE68-0E51-6447F4EC6223}"/>
              </a:ext>
            </a:extLst>
          </p:cNvPr>
          <p:cNvSpPr>
            <a:spLocks noGrp="1"/>
          </p:cNvSpPr>
          <p:nvPr>
            <p:ph idx="1" hasCustomPrompt="1"/>
          </p:nvPr>
        </p:nvSpPr>
        <p:spPr>
          <a:xfrm>
            <a:off x="357186" y="2429353"/>
            <a:ext cx="10996613" cy="3392103"/>
          </a:xfrm>
          <a:prstGeom prst="rect">
            <a:avLst/>
          </a:prstGeom>
        </p:spPr>
        <p:txBody>
          <a:bodyPr lIns="0" rIns="90000"/>
          <a:lstStyle>
            <a:lvl1pPr marL="0" indent="0" algn="l">
              <a:buFontTx/>
              <a:buNone/>
              <a:defRPr sz="2000" b="0" i="0" baseline="0">
                <a:latin typeface="Arial" panose="020B0604020202020204" pitchFamily="34" charset="0"/>
              </a:defRPr>
            </a:lvl1pPr>
            <a:lvl2pPr marL="457200" indent="0">
              <a:buFontTx/>
              <a:buNone/>
              <a:defRPr baseline="0">
                <a:latin typeface="Arial" panose="020B0604020202020204" pitchFamily="34" charset="0"/>
              </a:defRPr>
            </a:lvl2pPr>
            <a:lvl3pPr marL="914400" indent="0" algn="l">
              <a:buFontTx/>
              <a:buNone/>
              <a:defRPr/>
            </a:lvl3pPr>
            <a:lvl4pPr marL="1371600" indent="0" algn="l">
              <a:buFontTx/>
              <a:buNone/>
              <a:defRPr/>
            </a:lvl4pPr>
            <a:lvl5pPr marL="1828800" indent="0" algn="l">
              <a:buFontTx/>
              <a:buNone/>
              <a:defRPr/>
            </a:lvl5pPr>
          </a:lstStyle>
          <a:p>
            <a:pPr lvl="0"/>
            <a:r>
              <a:rPr lang="en-GB"/>
              <a:t>Click to edit curriculum links.</a:t>
            </a:r>
          </a:p>
        </p:txBody>
      </p:sp>
      <p:sp>
        <p:nvSpPr>
          <p:cNvPr id="16" name="TextBox 15">
            <a:extLst>
              <a:ext uri="{FF2B5EF4-FFF2-40B4-BE49-F238E27FC236}">
                <a16:creationId xmlns:a16="http://schemas.microsoft.com/office/drawing/2014/main" id="{16A5A495-96CF-60C4-401B-4D1F86AF16AD}"/>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17" name="AutoShape 5">
            <a:extLst>
              <a:ext uri="{FF2B5EF4-FFF2-40B4-BE49-F238E27FC236}">
                <a16:creationId xmlns:a16="http://schemas.microsoft.com/office/drawing/2014/main" id="{D3104B1F-1AA8-952F-2D5F-AD59684EFC2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txBody>
          <a:bodyPr/>
          <a:lstStyle/>
          <a:p>
            <a:endParaRPr lang="en-GB"/>
          </a:p>
        </p:txBody>
      </p:sp>
      <p:pic>
        <p:nvPicPr>
          <p:cNvPr id="4" name="Picture 3" descr="A logo with a black background&#10;&#10;AI-generated content may be incorrect.">
            <a:extLst>
              <a:ext uri="{FF2B5EF4-FFF2-40B4-BE49-F238E27FC236}">
                <a16:creationId xmlns:a16="http://schemas.microsoft.com/office/drawing/2014/main" id="{FD7DEF28-C976-3440-94E5-C8ABB4DADD2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46207" y="6095086"/>
            <a:ext cx="1686011" cy="784191"/>
          </a:xfrm>
          <a:prstGeom prst="rect">
            <a:avLst/>
          </a:prstGeom>
        </p:spPr>
      </p:pic>
      <p:grpSp>
        <p:nvGrpSpPr>
          <p:cNvPr id="5" name="Group 2">
            <a:extLst>
              <a:ext uri="{FF2B5EF4-FFF2-40B4-BE49-F238E27FC236}">
                <a16:creationId xmlns:a16="http://schemas.microsoft.com/office/drawing/2014/main" id="{3564714B-6354-E86E-93D2-6C8C64EED3CA}"/>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7" name="Freeform 3">
              <a:extLst>
                <a:ext uri="{FF2B5EF4-FFF2-40B4-BE49-F238E27FC236}">
                  <a16:creationId xmlns:a16="http://schemas.microsoft.com/office/drawing/2014/main" id="{5F2B52CC-5818-4FF0-9FD9-8BA864FA89CD}"/>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8" name="TextBox 7">
            <a:extLst>
              <a:ext uri="{FF2B5EF4-FFF2-40B4-BE49-F238E27FC236}">
                <a16:creationId xmlns:a16="http://schemas.microsoft.com/office/drawing/2014/main" id="{56057C52-CC88-4DF2-2F27-B08EB5736B40}"/>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158484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ll Page - Content Block Only">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539926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4" name="Group 2">
            <a:extLst>
              <a:ext uri="{FF2B5EF4-FFF2-40B4-BE49-F238E27FC236}">
                <a16:creationId xmlns:a16="http://schemas.microsoft.com/office/drawing/2014/main" id="{9D3DEBF1-A726-4119-AA69-710F4FA96205}"/>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5" name="Freeform 3">
              <a:extLst>
                <a:ext uri="{FF2B5EF4-FFF2-40B4-BE49-F238E27FC236}">
                  <a16:creationId xmlns:a16="http://schemas.microsoft.com/office/drawing/2014/main" id="{EFC81186-7EDA-2755-7C48-0FBEB4CB69F0}"/>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6" name="TextBox 5">
            <a:extLst>
              <a:ext uri="{FF2B5EF4-FFF2-40B4-BE49-F238E27FC236}">
                <a16:creationId xmlns:a16="http://schemas.microsoft.com/office/drawing/2014/main" id="{C31CECC0-AE42-54C2-B744-639265443C39}"/>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pic>
        <p:nvPicPr>
          <p:cNvPr id="8" name="Picture 7" descr="A logo with a black background&#10;&#10;AI-generated content may be incorrect.">
            <a:extLst>
              <a:ext uri="{FF2B5EF4-FFF2-40B4-BE49-F238E27FC236}">
                <a16:creationId xmlns:a16="http://schemas.microsoft.com/office/drawing/2014/main" id="{924B26B4-BDBF-FF19-CD1D-F85A62B37E9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46207" y="6095086"/>
            <a:ext cx="1686011" cy="784191"/>
          </a:xfrm>
          <a:prstGeom prst="rect">
            <a:avLst/>
          </a:prstGeom>
        </p:spPr>
      </p:pic>
    </p:spTree>
    <p:extLst>
      <p:ext uri="{BB962C8B-B14F-4D97-AF65-F5344CB8AC3E}">
        <p14:creationId xmlns:p14="http://schemas.microsoft.com/office/powerpoint/2010/main" val="20568557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g-Statement">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858C5593-7A4D-F1CA-FAE6-FE2094900D82}"/>
              </a:ext>
            </a:extLst>
          </p:cNvPr>
          <p:cNvSpPr>
            <a:spLocks noGrp="1"/>
          </p:cNvSpPr>
          <p:nvPr>
            <p:ph type="title" hasCustomPrompt="1"/>
          </p:nvPr>
        </p:nvSpPr>
        <p:spPr>
          <a:xfrm>
            <a:off x="357185" y="759956"/>
            <a:ext cx="10996613" cy="710288"/>
          </a:xfrm>
          <a:prstGeom prst="rect">
            <a:avLst/>
          </a:prstGeom>
        </p:spPr>
        <p:txBody>
          <a:bodyPr lIns="0"/>
          <a:lstStyle>
            <a:lvl1pPr algn="ctr">
              <a:defRPr sz="4600" baseline="0">
                <a:solidFill>
                  <a:schemeClr val="tx1"/>
                </a:solidFill>
              </a:defRPr>
            </a:lvl1pPr>
          </a:lstStyle>
          <a:p>
            <a:r>
              <a:rPr lang="en-GB"/>
              <a:t>Click to edit – Big Statements</a:t>
            </a:r>
            <a:endParaRPr lang="en-US"/>
          </a:p>
        </p:txBody>
      </p:sp>
      <p:sp>
        <p:nvSpPr>
          <p:cNvPr id="4" name="Content Placeholder 2">
            <a:extLst>
              <a:ext uri="{FF2B5EF4-FFF2-40B4-BE49-F238E27FC236}">
                <a16:creationId xmlns:a16="http://schemas.microsoft.com/office/drawing/2014/main" id="{84AC80B6-5158-96C5-F3E2-F3233BB9C600}"/>
              </a:ext>
            </a:extLst>
          </p:cNvPr>
          <p:cNvSpPr>
            <a:spLocks noGrp="1"/>
          </p:cNvSpPr>
          <p:nvPr>
            <p:ph idx="1"/>
          </p:nvPr>
        </p:nvSpPr>
        <p:spPr>
          <a:xfrm>
            <a:off x="381885" y="2158706"/>
            <a:ext cx="10971915" cy="3631732"/>
          </a:xfrm>
          <a:prstGeom prst="rect">
            <a:avLst/>
          </a:prstGeom>
        </p:spPr>
        <p:txBody>
          <a:bodyPr lIns="0" rIns="90000"/>
          <a:lstStyle>
            <a:lvl1pPr marL="0" indent="0" algn="ctr">
              <a:buFontTx/>
              <a:buNone/>
              <a:defRPr sz="3200" b="1" i="0" baseline="0"/>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GB"/>
              <a:t>Click to edit Master text styles</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5" name="Group 2">
            <a:extLst>
              <a:ext uri="{FF2B5EF4-FFF2-40B4-BE49-F238E27FC236}">
                <a16:creationId xmlns:a16="http://schemas.microsoft.com/office/drawing/2014/main" id="{C351575D-B07A-53D8-CD9C-3745A2CEEA30}"/>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6" name="Freeform 3">
              <a:extLst>
                <a:ext uri="{FF2B5EF4-FFF2-40B4-BE49-F238E27FC236}">
                  <a16:creationId xmlns:a16="http://schemas.microsoft.com/office/drawing/2014/main" id="{942005C2-83E2-9AD6-7773-B71FC23283C9}"/>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8" name="TextBox 7">
            <a:extLst>
              <a:ext uri="{FF2B5EF4-FFF2-40B4-BE49-F238E27FC236}">
                <a16:creationId xmlns:a16="http://schemas.microsoft.com/office/drawing/2014/main" id="{9637856E-7827-55D3-D3F0-FD4A27D0696C}"/>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pic>
        <p:nvPicPr>
          <p:cNvPr id="10" name="Picture 9" descr="A logo with a black background&#10;&#10;AI-generated content may be incorrect.">
            <a:extLst>
              <a:ext uri="{FF2B5EF4-FFF2-40B4-BE49-F238E27FC236}">
                <a16:creationId xmlns:a16="http://schemas.microsoft.com/office/drawing/2014/main" id="{1A54F164-3ED5-E48A-2960-20984DA24EF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46207" y="6095086"/>
            <a:ext cx="1686011" cy="784191"/>
          </a:xfrm>
          <a:prstGeom prst="rect">
            <a:avLst/>
          </a:prstGeom>
        </p:spPr>
      </p:pic>
    </p:spTree>
    <p:extLst>
      <p:ext uri="{BB962C8B-B14F-4D97-AF65-F5344CB8AC3E}">
        <p14:creationId xmlns:p14="http://schemas.microsoft.com/office/powerpoint/2010/main" val="8986989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ull Page - Content Blo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F6069-348B-8FA0-F7CB-6D53057E38A0}"/>
              </a:ext>
            </a:extLst>
          </p:cNvPr>
          <p:cNvSpPr>
            <a:spLocks noGrp="1"/>
          </p:cNvSpPr>
          <p:nvPr>
            <p:ph type="title"/>
          </p:nvPr>
        </p:nvSpPr>
        <p:spPr>
          <a:xfrm>
            <a:off x="381885" y="-1049337"/>
            <a:ext cx="10515600" cy="992187"/>
          </a:xfrm>
        </p:spPr>
        <p:txBody>
          <a:bodyPr/>
          <a:lstStyle>
            <a:lvl1pPr>
              <a:defRPr>
                <a:solidFill>
                  <a:srgbClr val="65B9E4"/>
                </a:solidFill>
              </a:defRPr>
            </a:lvl1pPr>
          </a:lstStyle>
          <a:p>
            <a:r>
              <a:rPr lang="en-GB" dirty="0"/>
              <a:t>Click to edit Master title style</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6002128"/>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3" name="Group 2">
            <a:extLst>
              <a:ext uri="{FF2B5EF4-FFF2-40B4-BE49-F238E27FC236}">
                <a16:creationId xmlns:a16="http://schemas.microsoft.com/office/drawing/2014/main" id="{976A976D-2FEA-80DA-B7DA-8438687B1629}"/>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4" name="Freeform 3">
              <a:extLst>
                <a:ext uri="{FF2B5EF4-FFF2-40B4-BE49-F238E27FC236}">
                  <a16:creationId xmlns:a16="http://schemas.microsoft.com/office/drawing/2014/main" id="{903749CD-59FF-036E-7539-37CD76D5ED3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E3162DB4-8B18-6F69-5E9F-C040FBC0A698}"/>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3337160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ull Page - Content Block - Full Picture">
    <p:spTree>
      <p:nvGrpSpPr>
        <p:cNvPr id="1" name=""/>
        <p:cNvGrpSpPr/>
        <p:nvPr/>
      </p:nvGrpSpPr>
      <p:grpSpPr>
        <a:xfrm>
          <a:off x="0" y="0"/>
          <a:ext cx="0" cy="0"/>
          <a:chOff x="0" y="0"/>
          <a:chExt cx="0" cy="0"/>
        </a:xfrm>
      </p:grpSpPr>
      <p:sp>
        <p:nvSpPr>
          <p:cNvPr id="4" name="Title 18">
            <a:extLst>
              <a:ext uri="{FF2B5EF4-FFF2-40B4-BE49-F238E27FC236}">
                <a16:creationId xmlns:a16="http://schemas.microsoft.com/office/drawing/2014/main" id="{69542118-A086-8DBB-1902-845F881FEC69}"/>
              </a:ext>
            </a:extLst>
          </p:cNvPr>
          <p:cNvSpPr>
            <a:spLocks noGrp="1"/>
          </p:cNvSpPr>
          <p:nvPr>
            <p:ph type="title"/>
          </p:nvPr>
        </p:nvSpPr>
        <p:spPr>
          <a:xfrm>
            <a:off x="357187" y="365126"/>
            <a:ext cx="5580905"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6" y="1411704"/>
            <a:ext cx="5324852" cy="498160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3" name="Picture Placeholder 2">
            <a:extLst>
              <a:ext uri="{FF2B5EF4-FFF2-40B4-BE49-F238E27FC236}">
                <a16:creationId xmlns:a16="http://schemas.microsoft.com/office/drawing/2014/main" id="{E24F6B04-3C74-61E5-A8E9-58BFA80B098E}"/>
              </a:ext>
            </a:extLst>
          </p:cNvPr>
          <p:cNvSpPr>
            <a:spLocks noGrp="1"/>
          </p:cNvSpPr>
          <p:nvPr>
            <p:ph type="pic" sz="quarter" idx="10"/>
          </p:nvPr>
        </p:nvSpPr>
        <p:spPr>
          <a:xfrm>
            <a:off x="6096000" y="0"/>
            <a:ext cx="6096000" cy="6858000"/>
          </a:xfrm>
          <a:prstGeom prst="rect">
            <a:avLst/>
          </a:prstGeom>
        </p:spPr>
        <p:txBody>
          <a:bodyPr/>
          <a:lstStyle/>
          <a:p>
            <a:endParaRPr lang="en-US"/>
          </a:p>
        </p:txBody>
      </p:sp>
      <p:sp>
        <p:nvSpPr>
          <p:cNvPr id="8" name="Picture Placeholder 15">
            <a:extLst>
              <a:ext uri="{FF2B5EF4-FFF2-40B4-BE49-F238E27FC236}">
                <a16:creationId xmlns:a16="http://schemas.microsoft.com/office/drawing/2014/main" id="{CFA26DAE-2F85-409A-E0CE-E0A1B04CD6A6}"/>
              </a:ext>
              <a:ext uri="{C183D7F6-B498-43B3-948B-1728B52AA6E4}">
                <adec:decorative xmlns:adec="http://schemas.microsoft.com/office/drawing/2017/decorative" val="1"/>
              </a:ext>
            </a:extLst>
          </p:cNvPr>
          <p:cNvSpPr>
            <a:spLocks noGrp="1"/>
          </p:cNvSpPr>
          <p:nvPr>
            <p:ph type="pic" sz="quarter" idx="24" hasCustomPrompt="1"/>
          </p:nvPr>
        </p:nvSpPr>
        <p:spPr>
          <a:xfrm>
            <a:off x="7321960" y="5940489"/>
            <a:ext cx="3643313" cy="57943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p>
            <a:r>
              <a:rPr lang="en-US"/>
              <a:t> </a:t>
            </a:r>
          </a:p>
        </p:txBody>
      </p:sp>
      <p:sp>
        <p:nvSpPr>
          <p:cNvPr id="9" name="Text Placeholder 41">
            <a:extLst>
              <a:ext uri="{FF2B5EF4-FFF2-40B4-BE49-F238E27FC236}">
                <a16:creationId xmlns:a16="http://schemas.microsoft.com/office/drawing/2014/main" id="{69865DE0-33D3-5941-4EE3-0C94BF89268E}"/>
              </a:ext>
            </a:extLst>
          </p:cNvPr>
          <p:cNvSpPr>
            <a:spLocks noGrp="1"/>
          </p:cNvSpPr>
          <p:nvPr>
            <p:ph type="body" sz="quarter" idx="23"/>
          </p:nvPr>
        </p:nvSpPr>
        <p:spPr>
          <a:xfrm>
            <a:off x="7591526" y="6023039"/>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530286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meline Page">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A9F01D6F-7A5D-7A07-82DF-165C6B942EE7}"/>
              </a:ext>
            </a:extLst>
          </p:cNvPr>
          <p:cNvSpPr>
            <a:spLocks noGrp="1"/>
          </p:cNvSpPr>
          <p:nvPr>
            <p:ph type="title"/>
          </p:nvPr>
        </p:nvSpPr>
        <p:spPr>
          <a:xfrm>
            <a:off x="713183" y="142007"/>
            <a:ext cx="4837111" cy="260001"/>
          </a:xfrm>
          <a:prstGeom prst="rect">
            <a:avLst/>
          </a:prstGeom>
        </p:spPr>
        <p:txBody>
          <a:bodyPr lIns="0" rIns="90000"/>
          <a:lstStyle>
            <a:lvl1pPr algn="ctr">
              <a:defRPr sz="1800" baseline="0">
                <a:solidFill>
                  <a:schemeClr val="tx1"/>
                </a:solidFill>
              </a:defRPr>
            </a:lvl1pPr>
          </a:lstStyle>
          <a:p>
            <a:r>
              <a:rPr lang="en-GB" dirty="0"/>
              <a:t>Click to edit</a:t>
            </a:r>
            <a:endParaRPr lang="en-US" dirty="0"/>
          </a:p>
        </p:txBody>
      </p:sp>
      <p:sp>
        <p:nvSpPr>
          <p:cNvPr id="30" name="Text Placeholder 29">
            <a:extLst>
              <a:ext uri="{FF2B5EF4-FFF2-40B4-BE49-F238E27FC236}">
                <a16:creationId xmlns:a16="http://schemas.microsoft.com/office/drawing/2014/main" id="{6F3E1C4C-1657-08AF-3752-DB99B3A9D1D9}"/>
              </a:ext>
            </a:extLst>
          </p:cNvPr>
          <p:cNvSpPr>
            <a:spLocks noGrp="1"/>
          </p:cNvSpPr>
          <p:nvPr>
            <p:ph type="body" sz="quarter" idx="20"/>
          </p:nvPr>
        </p:nvSpPr>
        <p:spPr>
          <a:xfrm>
            <a:off x="713182" y="715139"/>
            <a:ext cx="4837112" cy="449262"/>
          </a:xfrm>
          <a:prstGeom prst="rect">
            <a:avLst/>
          </a:prstGeom>
        </p:spPr>
        <p:txBody>
          <a:bodyPr/>
          <a:lstStyle>
            <a:lvl1pPr algn="ctr">
              <a:defRPr sz="1800" b="1"/>
            </a:lvl1pPr>
          </a:lstStyle>
          <a:p>
            <a:pPr lvl="0"/>
            <a:r>
              <a:rPr lang="en-US"/>
              <a:t>Click to edit</a:t>
            </a:r>
          </a:p>
        </p:txBody>
      </p:sp>
      <p:sp>
        <p:nvSpPr>
          <p:cNvPr id="2" name="Picture Placeholder 13">
            <a:extLst>
              <a:ext uri="{FF2B5EF4-FFF2-40B4-BE49-F238E27FC236}">
                <a16:creationId xmlns:a16="http://schemas.microsoft.com/office/drawing/2014/main" id="{59B9C638-F0C7-4816-ADAB-9BC6297F0894}"/>
              </a:ext>
            </a:extLst>
          </p:cNvPr>
          <p:cNvSpPr>
            <a:spLocks noGrp="1"/>
          </p:cNvSpPr>
          <p:nvPr>
            <p:ph type="pic" sz="quarter" idx="12"/>
          </p:nvPr>
        </p:nvSpPr>
        <p:spPr>
          <a:xfrm>
            <a:off x="1243982" y="1183537"/>
            <a:ext cx="3775513" cy="4085161"/>
          </a:xfrm>
          <a:prstGeom prst="rect">
            <a:avLst/>
          </a:prstGeom>
          <a:ln w="38100" cap="sq">
            <a:solidFill>
              <a:srgbClr val="BBEBA0"/>
            </a:solidFill>
          </a:ln>
        </p:spPr>
        <p:txBody>
          <a:bodyPr/>
          <a:lstStyle>
            <a:lvl1pPr algn="l">
              <a:defRPr>
                <a:solidFill>
                  <a:schemeClr val="tx1"/>
                </a:solidFill>
              </a:defRPr>
            </a:lvl1pPr>
          </a:lstStyle>
          <a:p>
            <a:endParaRPr lang="en-US" dirty="0"/>
          </a:p>
        </p:txBody>
      </p:sp>
      <p:sp>
        <p:nvSpPr>
          <p:cNvPr id="28" name="Text Placeholder 3">
            <a:extLst>
              <a:ext uri="{FF2B5EF4-FFF2-40B4-BE49-F238E27FC236}">
                <a16:creationId xmlns:a16="http://schemas.microsoft.com/office/drawing/2014/main" id="{4FD5CCA4-0816-0EAE-30F9-330997DCC172}"/>
              </a:ext>
            </a:extLst>
          </p:cNvPr>
          <p:cNvSpPr>
            <a:spLocks noGrp="1"/>
          </p:cNvSpPr>
          <p:nvPr>
            <p:ph type="body" sz="half" idx="19"/>
          </p:nvPr>
        </p:nvSpPr>
        <p:spPr>
          <a:xfrm>
            <a:off x="326502"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27" name="Text Placeholder 26">
            <a:extLst>
              <a:ext uri="{FF2B5EF4-FFF2-40B4-BE49-F238E27FC236}">
                <a16:creationId xmlns:a16="http://schemas.microsoft.com/office/drawing/2014/main" id="{71AB78D4-44BE-8D7A-6700-D52C0D73AAF0}"/>
              </a:ext>
            </a:extLst>
          </p:cNvPr>
          <p:cNvSpPr>
            <a:spLocks noGrp="1"/>
          </p:cNvSpPr>
          <p:nvPr>
            <p:ph type="body" sz="quarter" idx="18"/>
          </p:nvPr>
        </p:nvSpPr>
        <p:spPr>
          <a:xfrm>
            <a:off x="6800736" y="165652"/>
            <a:ext cx="4837103" cy="267677"/>
          </a:xfrm>
          <a:prstGeom prst="rect">
            <a:avLst/>
          </a:prstGeom>
        </p:spPr>
        <p:txBody>
          <a:bodyPr lIns="0" tIns="0"/>
          <a:lstStyle>
            <a:lvl1pPr algn="ctr">
              <a:defRPr lang="en-US" sz="1800" b="1" i="0" kern="1200" baseline="0" dirty="0">
                <a:solidFill>
                  <a:schemeClr val="tx1"/>
                </a:solidFill>
                <a:latin typeface="Arial" panose="020B0604020202020204" pitchFamily="34" charset="0"/>
                <a:ea typeface="+mj-ea"/>
                <a:cs typeface="+mj-cs"/>
              </a:defRPr>
            </a:lvl1pPr>
          </a:lstStyle>
          <a:p>
            <a:pPr lvl="0"/>
            <a:r>
              <a:rPr lang="en-GB" dirty="0"/>
              <a:t>Click to edit</a:t>
            </a:r>
            <a:endParaRPr lang="en-US" dirty="0"/>
          </a:p>
        </p:txBody>
      </p:sp>
      <p:sp>
        <p:nvSpPr>
          <p:cNvPr id="33" name="Text Placeholder 32">
            <a:extLst>
              <a:ext uri="{FF2B5EF4-FFF2-40B4-BE49-F238E27FC236}">
                <a16:creationId xmlns:a16="http://schemas.microsoft.com/office/drawing/2014/main" id="{9481F48B-D76F-FA6B-6B47-5936D5CD00F2}"/>
              </a:ext>
            </a:extLst>
          </p:cNvPr>
          <p:cNvSpPr>
            <a:spLocks noGrp="1"/>
          </p:cNvSpPr>
          <p:nvPr>
            <p:ph type="body" sz="quarter" idx="21"/>
          </p:nvPr>
        </p:nvSpPr>
        <p:spPr>
          <a:xfrm>
            <a:off x="6800736" y="715139"/>
            <a:ext cx="4837103" cy="449263"/>
          </a:xfrm>
          <a:prstGeom prst="rect">
            <a:avLst/>
          </a:prstGeom>
        </p:spPr>
        <p:txBody>
          <a:bodyPr/>
          <a:lstStyle>
            <a:lvl1pPr algn="ctr">
              <a:defRPr lang="en-GB" sz="1800" b="1" kern="1200" dirty="0" smtClean="0">
                <a:solidFill>
                  <a:schemeClr val="tx1"/>
                </a:solidFill>
                <a:latin typeface="+mn-lt"/>
                <a:ea typeface="+mn-ea"/>
                <a:cs typeface="+mn-cs"/>
              </a:defRPr>
            </a:lvl1pPr>
          </a:lstStyle>
          <a:p>
            <a:pPr lvl="0"/>
            <a:r>
              <a:rPr lang="en-GB" dirty="0"/>
              <a:t>Click to edit</a:t>
            </a:r>
            <a:endParaRPr lang="en-US" dirty="0"/>
          </a:p>
        </p:txBody>
      </p:sp>
      <p:sp>
        <p:nvSpPr>
          <p:cNvPr id="8" name="Picture Placeholder 13">
            <a:extLst>
              <a:ext uri="{FF2B5EF4-FFF2-40B4-BE49-F238E27FC236}">
                <a16:creationId xmlns:a16="http://schemas.microsoft.com/office/drawing/2014/main" id="{EC6DD91D-C862-8ACA-5535-A9F4C42D3603}"/>
              </a:ext>
            </a:extLst>
          </p:cNvPr>
          <p:cNvSpPr>
            <a:spLocks noGrp="1"/>
          </p:cNvSpPr>
          <p:nvPr>
            <p:ph type="pic" sz="quarter" idx="16"/>
          </p:nvPr>
        </p:nvSpPr>
        <p:spPr>
          <a:xfrm>
            <a:off x="7331531" y="1194646"/>
            <a:ext cx="3775513" cy="4085161"/>
          </a:xfrm>
          <a:prstGeom prst="rect">
            <a:avLst/>
          </a:prstGeom>
          <a:ln w="38100" cap="sq">
            <a:solidFill>
              <a:srgbClr val="BBEBA0"/>
            </a:solidFill>
          </a:ln>
        </p:spPr>
        <p:txBody>
          <a:bodyPr/>
          <a:lstStyle>
            <a:lvl1pPr>
              <a:defRPr>
                <a:solidFill>
                  <a:schemeClr val="tx1"/>
                </a:solidFill>
              </a:defRPr>
            </a:lvl1pPr>
          </a:lstStyle>
          <a:p>
            <a:endParaRPr lang="en-US" dirty="0"/>
          </a:p>
        </p:txBody>
      </p:sp>
      <p:sp>
        <p:nvSpPr>
          <p:cNvPr id="11" name="Text Placeholder 3">
            <a:extLst>
              <a:ext uri="{FF2B5EF4-FFF2-40B4-BE49-F238E27FC236}">
                <a16:creationId xmlns:a16="http://schemas.microsoft.com/office/drawing/2014/main" id="{5785154F-0EA4-256D-CB79-16180119B43C}"/>
              </a:ext>
            </a:extLst>
          </p:cNvPr>
          <p:cNvSpPr>
            <a:spLocks noGrp="1"/>
          </p:cNvSpPr>
          <p:nvPr>
            <p:ph type="body" sz="half" idx="17"/>
          </p:nvPr>
        </p:nvSpPr>
        <p:spPr>
          <a:xfrm>
            <a:off x="6414051"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cxnSp>
        <p:nvCxnSpPr>
          <p:cNvPr id="13" name="Straight Connector 12">
            <a:extLst>
              <a:ext uri="{FF2B5EF4-FFF2-40B4-BE49-F238E27FC236}">
                <a16:creationId xmlns:a16="http://schemas.microsoft.com/office/drawing/2014/main" id="{FAA7E0E7-5DA6-F4EB-0192-5AEE9092535E}"/>
              </a:ext>
            </a:extLst>
          </p:cNvPr>
          <p:cNvCxnSpPr>
            <a:cxnSpLocks/>
          </p:cNvCxnSpPr>
          <p:nvPr userDrawn="1"/>
        </p:nvCxnSpPr>
        <p:spPr>
          <a:xfrm>
            <a:off x="0" y="570323"/>
            <a:ext cx="12192000" cy="0"/>
          </a:xfrm>
          <a:prstGeom prst="line">
            <a:avLst/>
          </a:prstGeom>
          <a:ln w="15875">
            <a:solidFill>
              <a:srgbClr val="BBEBA0"/>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6F72EBA6-F59E-F096-F2DA-C54BD75E2B25}"/>
              </a:ext>
            </a:extLst>
          </p:cNvPr>
          <p:cNvPicPr>
            <a:picLocks noChangeAspect="1"/>
          </p:cNvPicPr>
          <p:nvPr userDrawn="1"/>
        </p:nvPicPr>
        <p:blipFill>
          <a:blip r:embed="rId2">
            <a:alphaModFix amt="70000"/>
          </a:blip>
          <a:srcRect/>
          <a:stretch/>
        </p:blipFill>
        <p:spPr>
          <a:xfrm flipH="1">
            <a:off x="5997840" y="213191"/>
            <a:ext cx="196317" cy="255213"/>
          </a:xfrm>
          <a:prstGeom prst="rect">
            <a:avLst/>
          </a:prstGeom>
        </p:spPr>
      </p:pic>
      <p:cxnSp>
        <p:nvCxnSpPr>
          <p:cNvPr id="19" name="Straight Connector 18" descr="Dotted Line">
            <a:extLst>
              <a:ext uri="{FF2B5EF4-FFF2-40B4-BE49-F238E27FC236}">
                <a16:creationId xmlns:a16="http://schemas.microsoft.com/office/drawing/2014/main" id="{7D055D7C-91E0-EBF4-9F57-37C2B0E02D9D}"/>
              </a:ext>
            </a:extLst>
          </p:cNvPr>
          <p:cNvCxnSpPr>
            <a:cxnSpLocks/>
          </p:cNvCxnSpPr>
          <p:nvPr userDrawn="1"/>
        </p:nvCxnSpPr>
        <p:spPr>
          <a:xfrm>
            <a:off x="6095999" y="617030"/>
            <a:ext cx="0" cy="6337120"/>
          </a:xfrm>
          <a:prstGeom prst="line">
            <a:avLst/>
          </a:prstGeom>
          <a:ln w="19050">
            <a:solidFill>
              <a:srgbClr val="A9A9A9"/>
            </a:solidFill>
            <a:prstDash val="dash"/>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897593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ull Page - Content Block - Picture Bottom">
    <p:spTree>
      <p:nvGrpSpPr>
        <p:cNvPr id="1" name=""/>
        <p:cNvGrpSpPr/>
        <p:nvPr/>
      </p:nvGrpSpPr>
      <p:grpSpPr>
        <a:xfrm>
          <a:off x="0" y="0"/>
          <a:ext cx="0" cy="0"/>
          <a:chOff x="0" y="0"/>
          <a:chExt cx="0" cy="0"/>
        </a:xfrm>
      </p:grpSpPr>
      <p:sp>
        <p:nvSpPr>
          <p:cNvPr id="2" name="Title 18">
            <a:extLst>
              <a:ext uri="{FF2B5EF4-FFF2-40B4-BE49-F238E27FC236}">
                <a16:creationId xmlns:a16="http://schemas.microsoft.com/office/drawing/2014/main" id="{293A6F18-5388-F9FC-054F-BCCF55E217AE}"/>
              </a:ext>
            </a:extLst>
          </p:cNvPr>
          <p:cNvSpPr>
            <a:spLocks noGrp="1"/>
          </p:cNvSpPr>
          <p:nvPr>
            <p:ph type="title"/>
          </p:nvPr>
        </p:nvSpPr>
        <p:spPr>
          <a:xfrm>
            <a:off x="357187" y="365126"/>
            <a:ext cx="11420267"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414546" y="1399707"/>
            <a:ext cx="11362908" cy="192171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4" name="Picture Placeholder 3">
            <a:extLst>
              <a:ext uri="{FF2B5EF4-FFF2-40B4-BE49-F238E27FC236}">
                <a16:creationId xmlns:a16="http://schemas.microsoft.com/office/drawing/2014/main" id="{6F256E01-267D-D2C4-531F-70FF91F1090A}"/>
              </a:ext>
            </a:extLst>
          </p:cNvPr>
          <p:cNvSpPr>
            <a:spLocks noGrp="1"/>
          </p:cNvSpPr>
          <p:nvPr>
            <p:ph type="pic" sz="quarter" idx="10"/>
          </p:nvPr>
        </p:nvSpPr>
        <p:spPr>
          <a:xfrm>
            <a:off x="414338" y="3429000"/>
            <a:ext cx="11363325" cy="3119438"/>
          </a:xfrm>
          <a:prstGeom prst="rect">
            <a:avLst/>
          </a:prstGeom>
        </p:spPr>
        <p:txBody>
          <a:bodyPr/>
          <a:lstStyle/>
          <a:p>
            <a:endParaRPr lang="en-US"/>
          </a:p>
        </p:txBody>
      </p:sp>
    </p:spTree>
    <p:extLst>
      <p:ext uri="{BB962C8B-B14F-4D97-AF65-F5344CB8AC3E}">
        <p14:creationId xmlns:p14="http://schemas.microsoft.com/office/powerpoint/2010/main" val="30318187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Pic-Two-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04387" y="352137"/>
            <a:ext cx="10996613"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319863" y="1939926"/>
            <a:ext cx="3775513" cy="4085161"/>
          </a:xfrm>
          <a:prstGeom prst="rect">
            <a:avLst/>
          </a:prstGeom>
          <a:ln w="50800" cap="sq">
            <a:solidFill>
              <a:srgbClr val="BBEBA0"/>
            </a:solidFill>
          </a:ln>
        </p:spPr>
        <p:txBody>
          <a:bodyPr/>
          <a:lstStyle/>
          <a:p>
            <a:endParaRPr lang="en-US" dirty="0"/>
          </a:p>
        </p:txBody>
      </p:sp>
      <p:sp>
        <p:nvSpPr>
          <p:cNvPr id="14" name="Text Placeholder 3">
            <a:extLst>
              <a:ext uri="{FF2B5EF4-FFF2-40B4-BE49-F238E27FC236}">
                <a16:creationId xmlns:a16="http://schemas.microsoft.com/office/drawing/2014/main" id="{B770CF50-F2D9-0FC2-CE98-BE9A43735138}"/>
              </a:ext>
            </a:extLst>
          </p:cNvPr>
          <p:cNvSpPr>
            <a:spLocks noGrp="1"/>
          </p:cNvSpPr>
          <p:nvPr>
            <p:ph type="body" sz="half" idx="16"/>
          </p:nvPr>
        </p:nvSpPr>
        <p:spPr>
          <a:xfrm>
            <a:off x="4478540" y="1979269"/>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0" name="Text Placeholder 3">
            <a:extLst>
              <a:ext uri="{FF2B5EF4-FFF2-40B4-BE49-F238E27FC236}">
                <a16:creationId xmlns:a16="http://schemas.microsoft.com/office/drawing/2014/main" id="{37EA080D-EE25-C150-E234-3CA7E62CEFD1}"/>
              </a:ext>
            </a:extLst>
          </p:cNvPr>
          <p:cNvSpPr>
            <a:spLocks noGrp="1"/>
          </p:cNvSpPr>
          <p:nvPr>
            <p:ph type="body" sz="half" idx="15"/>
          </p:nvPr>
        </p:nvSpPr>
        <p:spPr>
          <a:xfrm>
            <a:off x="4509276" y="4241856"/>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4" name="Picture Placeholder 13">
            <a:extLst>
              <a:ext uri="{FF2B5EF4-FFF2-40B4-BE49-F238E27FC236}">
                <a16:creationId xmlns:a16="http://schemas.microsoft.com/office/drawing/2014/main" id="{9FE13C11-8856-F5C3-4CAA-470BB540919A}"/>
              </a:ext>
            </a:extLst>
          </p:cNvPr>
          <p:cNvSpPr>
            <a:spLocks noGrp="1"/>
          </p:cNvSpPr>
          <p:nvPr>
            <p:ph type="pic" sz="quarter" idx="17"/>
          </p:nvPr>
        </p:nvSpPr>
        <p:spPr>
          <a:xfrm>
            <a:off x="7443384" y="1918263"/>
            <a:ext cx="3775513" cy="4085161"/>
          </a:xfrm>
          <a:prstGeom prst="rect">
            <a:avLst/>
          </a:prstGeom>
          <a:ln w="50800" cap="sq">
            <a:solidFill>
              <a:srgbClr val="BBEBA0"/>
            </a:solidFill>
          </a:ln>
        </p:spPr>
        <p:txBody>
          <a:bodyPr/>
          <a:lstStyle/>
          <a:p>
            <a:endParaRPr lang="en-US"/>
          </a:p>
        </p:txBody>
      </p:sp>
      <p:grpSp>
        <p:nvGrpSpPr>
          <p:cNvPr id="2" name="Group 2">
            <a:extLst>
              <a:ext uri="{FF2B5EF4-FFF2-40B4-BE49-F238E27FC236}">
                <a16:creationId xmlns:a16="http://schemas.microsoft.com/office/drawing/2014/main" id="{CE129529-34BA-99B7-54D4-B9D78065D4E7}"/>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3" name="Freeform 3">
              <a:extLst>
                <a:ext uri="{FF2B5EF4-FFF2-40B4-BE49-F238E27FC236}">
                  <a16:creationId xmlns:a16="http://schemas.microsoft.com/office/drawing/2014/main" id="{6C2A03FD-8BF9-6BEE-7278-3D3D2AC02FF2}"/>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6D92E5BA-CA9B-6914-E463-5FCB7546EBD2}"/>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pic>
        <p:nvPicPr>
          <p:cNvPr id="18" name="Picture 17">
            <a:extLst>
              <a:ext uri="{FF2B5EF4-FFF2-40B4-BE49-F238E27FC236}">
                <a16:creationId xmlns:a16="http://schemas.microsoft.com/office/drawing/2014/main" id="{BE0ECC11-CA2E-60DB-0984-65E518E549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21087770" flipH="1">
            <a:off x="3168340" y="991212"/>
            <a:ext cx="1961868" cy="1168400"/>
          </a:xfrm>
          <a:prstGeom prst="rect">
            <a:avLst/>
          </a:prstGeom>
        </p:spPr>
      </p:pic>
      <p:pic>
        <p:nvPicPr>
          <p:cNvPr id="23" name="Picture 22">
            <a:extLst>
              <a:ext uri="{FF2B5EF4-FFF2-40B4-BE49-F238E27FC236}">
                <a16:creationId xmlns:a16="http://schemas.microsoft.com/office/drawing/2014/main" id="{4603CC6A-A0F7-F0CF-7A4D-6D706005BDF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rot="9718132" flipH="1">
            <a:off x="6158075" y="5763066"/>
            <a:ext cx="2323454" cy="1168400"/>
          </a:xfrm>
          <a:prstGeom prst="rect">
            <a:avLst/>
          </a:prstGeom>
        </p:spPr>
      </p:pic>
    </p:spTree>
    <p:extLst>
      <p:ext uri="{BB962C8B-B14F-4D97-AF65-F5344CB8AC3E}">
        <p14:creationId xmlns:p14="http://schemas.microsoft.com/office/powerpoint/2010/main" val="10058769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Pic-Three-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15" name="Polaroid 1">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357186" y="1255125"/>
            <a:ext cx="3449269" cy="3116363"/>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p>
            <a:r>
              <a:rPr lang="en-US" dirty="0"/>
              <a:t> </a:t>
            </a:r>
          </a:p>
        </p:txBody>
      </p:sp>
      <p:sp>
        <p:nvSpPr>
          <p:cNvPr id="16" name="Picture 1">
            <a:extLst>
              <a:ext uri="{FF2B5EF4-FFF2-40B4-BE49-F238E27FC236}">
                <a16:creationId xmlns:a16="http://schemas.microsoft.com/office/drawing/2014/main" id="{8E962C4A-7DAF-900E-E9A3-FB229FE24B09}"/>
              </a:ext>
            </a:extLst>
          </p:cNvPr>
          <p:cNvSpPr>
            <a:spLocks noGrp="1"/>
          </p:cNvSpPr>
          <p:nvPr>
            <p:ph type="pic" sz="quarter" idx="12"/>
          </p:nvPr>
        </p:nvSpPr>
        <p:spPr>
          <a:xfrm>
            <a:off x="733647" y="1411496"/>
            <a:ext cx="2860157" cy="2252620"/>
          </a:xfrm>
          <a:prstGeom prst="rect">
            <a:avLst/>
          </a:prstGeom>
        </p:spPr>
        <p:txBody>
          <a:bodyPr/>
          <a:lstStyle/>
          <a:p>
            <a:endParaRPr lang="en-US" dirty="0"/>
          </a:p>
        </p:txBody>
      </p:sp>
      <p:sp>
        <p:nvSpPr>
          <p:cNvPr id="40" name="Washi">
            <a:extLst>
              <a:ext uri="{FF2B5EF4-FFF2-40B4-BE49-F238E27FC236}">
                <a16:creationId xmlns:a16="http://schemas.microsoft.com/office/drawing/2014/main" id="{68DAFA26-B1D9-C74E-55A7-71DDCA28DD34}"/>
              </a:ext>
              <a:ext uri="{C183D7F6-B498-43B3-948B-1728B52AA6E4}">
                <adec:decorative xmlns:adec="http://schemas.microsoft.com/office/drawing/2017/decorative" val="1"/>
              </a:ext>
            </a:extLst>
          </p:cNvPr>
          <p:cNvSpPr>
            <a:spLocks noGrp="1"/>
          </p:cNvSpPr>
          <p:nvPr>
            <p:ph type="pic" sz="quarter" idx="22" hasCustomPrompt="1"/>
          </p:nvPr>
        </p:nvSpPr>
        <p:spPr>
          <a:xfrm>
            <a:off x="965507" y="3731741"/>
            <a:ext cx="2328862" cy="681038"/>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p>
            <a:r>
              <a:rPr lang="en-US" dirty="0"/>
              <a:t> </a:t>
            </a:r>
          </a:p>
        </p:txBody>
      </p:sp>
      <p:sp>
        <p:nvSpPr>
          <p:cNvPr id="42" name="Text Placeholder 1">
            <a:extLst>
              <a:ext uri="{FF2B5EF4-FFF2-40B4-BE49-F238E27FC236}">
                <a16:creationId xmlns:a16="http://schemas.microsoft.com/office/drawing/2014/main" id="{04AA8EC4-47E9-F593-B708-794FEFA65850}"/>
              </a:ext>
            </a:extLst>
          </p:cNvPr>
          <p:cNvSpPr>
            <a:spLocks noGrp="1"/>
          </p:cNvSpPr>
          <p:nvPr>
            <p:ph type="body" sz="quarter" idx="23"/>
          </p:nvPr>
        </p:nvSpPr>
        <p:spPr>
          <a:xfrm rot="21383919">
            <a:off x="1100444" y="3865091"/>
            <a:ext cx="2058987"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20" name="Text Placeholder 1">
            <a:extLst>
              <a:ext uri="{FF2B5EF4-FFF2-40B4-BE49-F238E27FC236}">
                <a16:creationId xmlns:a16="http://schemas.microsoft.com/office/drawing/2014/main" id="{D6D5F453-CE35-87E0-FC81-F5D5D79C5AF6}"/>
              </a:ext>
            </a:extLst>
          </p:cNvPr>
          <p:cNvSpPr>
            <a:spLocks noGrp="1"/>
          </p:cNvSpPr>
          <p:nvPr>
            <p:ph type="body" sz="half" idx="2"/>
          </p:nvPr>
        </p:nvSpPr>
        <p:spPr>
          <a:xfrm>
            <a:off x="554870" y="4542450"/>
            <a:ext cx="3251585" cy="1646477"/>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6" name="Polaroid 2">
            <a:extLst>
              <a:ext uri="{FF2B5EF4-FFF2-40B4-BE49-F238E27FC236}">
                <a16:creationId xmlns:a16="http://schemas.microsoft.com/office/drawing/2014/main" id="{0C5B97FC-AB4E-1DB1-74F5-C823905C4A26}"/>
              </a:ext>
              <a:ext uri="{C183D7F6-B498-43B3-948B-1728B52AA6E4}">
                <adec:decorative xmlns:adec="http://schemas.microsoft.com/office/drawing/2017/decorative" val="1"/>
              </a:ext>
            </a:extLst>
          </p:cNvPr>
          <p:cNvSpPr>
            <a:spLocks noGrp="1"/>
          </p:cNvSpPr>
          <p:nvPr>
            <p:ph type="pic" sz="quarter" idx="13" hasCustomPrompt="1"/>
          </p:nvPr>
        </p:nvSpPr>
        <p:spPr>
          <a:xfrm>
            <a:off x="4065654" y="1285653"/>
            <a:ext cx="3449269" cy="3116363"/>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p>
            <a:r>
              <a:rPr lang="en-US"/>
              <a:t> </a:t>
            </a:r>
          </a:p>
        </p:txBody>
      </p:sp>
      <p:sp>
        <p:nvSpPr>
          <p:cNvPr id="10" name="Picture 2">
            <a:extLst>
              <a:ext uri="{FF2B5EF4-FFF2-40B4-BE49-F238E27FC236}">
                <a16:creationId xmlns:a16="http://schemas.microsoft.com/office/drawing/2014/main" id="{81CDE749-F5AA-654D-BBBB-7ACE20557961}"/>
              </a:ext>
            </a:extLst>
          </p:cNvPr>
          <p:cNvSpPr>
            <a:spLocks noGrp="1"/>
          </p:cNvSpPr>
          <p:nvPr>
            <p:ph type="pic" sz="quarter" idx="14"/>
          </p:nvPr>
        </p:nvSpPr>
        <p:spPr>
          <a:xfrm>
            <a:off x="4425413" y="1433340"/>
            <a:ext cx="2860157" cy="2252620"/>
          </a:xfrm>
          <a:prstGeom prst="rect">
            <a:avLst/>
          </a:prstGeom>
        </p:spPr>
        <p:txBody>
          <a:bodyPr/>
          <a:lstStyle/>
          <a:p>
            <a:endParaRPr lang="en-US"/>
          </a:p>
        </p:txBody>
      </p:sp>
      <p:sp>
        <p:nvSpPr>
          <p:cNvPr id="43" name="Washi">
            <a:extLst>
              <a:ext uri="{FF2B5EF4-FFF2-40B4-BE49-F238E27FC236}">
                <a16:creationId xmlns:a16="http://schemas.microsoft.com/office/drawing/2014/main" id="{D1F788DE-674D-9F5F-697C-9723C3D8243A}"/>
              </a:ext>
              <a:ext uri="{C183D7F6-B498-43B3-948B-1728B52AA6E4}">
                <adec:decorative xmlns:adec="http://schemas.microsoft.com/office/drawing/2017/decorative" val="1"/>
              </a:ext>
            </a:extLst>
          </p:cNvPr>
          <p:cNvSpPr>
            <a:spLocks noGrp="1"/>
          </p:cNvSpPr>
          <p:nvPr>
            <p:ph type="pic" sz="quarter" idx="24" hasCustomPrompt="1"/>
          </p:nvPr>
        </p:nvSpPr>
        <p:spPr>
          <a:xfrm>
            <a:off x="4883450" y="3758075"/>
            <a:ext cx="2328862" cy="681038"/>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p>
            <a:r>
              <a:rPr lang="en-US"/>
              <a:t> </a:t>
            </a:r>
          </a:p>
        </p:txBody>
      </p:sp>
      <p:sp>
        <p:nvSpPr>
          <p:cNvPr id="44" name="Text Placeholder 2">
            <a:extLst>
              <a:ext uri="{FF2B5EF4-FFF2-40B4-BE49-F238E27FC236}">
                <a16:creationId xmlns:a16="http://schemas.microsoft.com/office/drawing/2014/main" id="{325C52C7-8BDD-D376-3E1E-92884E9DA81A}"/>
              </a:ext>
            </a:extLst>
          </p:cNvPr>
          <p:cNvSpPr>
            <a:spLocks noGrp="1"/>
          </p:cNvSpPr>
          <p:nvPr>
            <p:ph type="body" sz="quarter" idx="25"/>
          </p:nvPr>
        </p:nvSpPr>
        <p:spPr>
          <a:xfrm rot="21383919">
            <a:off x="5018387" y="3891425"/>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1" name="Text Placeholder 2">
            <a:extLst>
              <a:ext uri="{FF2B5EF4-FFF2-40B4-BE49-F238E27FC236}">
                <a16:creationId xmlns:a16="http://schemas.microsoft.com/office/drawing/2014/main" id="{CBA456B3-BB9F-16E3-E3F4-07C61BB5FD9E}"/>
              </a:ext>
            </a:extLst>
          </p:cNvPr>
          <p:cNvSpPr>
            <a:spLocks noGrp="1"/>
          </p:cNvSpPr>
          <p:nvPr>
            <p:ph type="body" sz="half" idx="17"/>
          </p:nvPr>
        </p:nvSpPr>
        <p:spPr>
          <a:xfrm>
            <a:off x="4255428" y="4549703"/>
            <a:ext cx="3259495"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4" name="Polaroid 3">
            <a:extLst>
              <a:ext uri="{FF2B5EF4-FFF2-40B4-BE49-F238E27FC236}">
                <a16:creationId xmlns:a16="http://schemas.microsoft.com/office/drawing/2014/main" id="{FDF09B61-4E47-EA9C-608B-975D7A5BD4AB}"/>
              </a:ext>
              <a:ext uri="{C183D7F6-B498-43B3-948B-1728B52AA6E4}">
                <adec:decorative xmlns:adec="http://schemas.microsoft.com/office/drawing/2017/decorative" val="1"/>
              </a:ext>
            </a:extLst>
          </p:cNvPr>
          <p:cNvSpPr>
            <a:spLocks noGrp="1"/>
          </p:cNvSpPr>
          <p:nvPr>
            <p:ph type="pic" sz="quarter" idx="15" hasCustomPrompt="1"/>
          </p:nvPr>
        </p:nvSpPr>
        <p:spPr>
          <a:xfrm>
            <a:off x="7777224" y="1276969"/>
            <a:ext cx="3449269" cy="3116363"/>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p>
            <a:r>
              <a:rPr lang="en-US"/>
              <a:t> </a:t>
            </a:r>
          </a:p>
        </p:txBody>
      </p:sp>
      <p:sp>
        <p:nvSpPr>
          <p:cNvPr id="17" name="Picture 3">
            <a:extLst>
              <a:ext uri="{FF2B5EF4-FFF2-40B4-BE49-F238E27FC236}">
                <a16:creationId xmlns:a16="http://schemas.microsoft.com/office/drawing/2014/main" id="{B09CC26C-3F88-BC76-6D25-8A833EFEA479}"/>
              </a:ext>
            </a:extLst>
          </p:cNvPr>
          <p:cNvSpPr>
            <a:spLocks noGrp="1"/>
          </p:cNvSpPr>
          <p:nvPr>
            <p:ph type="pic" sz="quarter" idx="16"/>
          </p:nvPr>
        </p:nvSpPr>
        <p:spPr>
          <a:xfrm>
            <a:off x="8153685" y="1433340"/>
            <a:ext cx="2860157" cy="2252620"/>
          </a:xfrm>
          <a:prstGeom prst="rect">
            <a:avLst/>
          </a:prstGeom>
        </p:spPr>
        <p:txBody>
          <a:bodyPr/>
          <a:lstStyle/>
          <a:p>
            <a:endParaRPr lang="en-US"/>
          </a:p>
        </p:txBody>
      </p:sp>
      <p:sp>
        <p:nvSpPr>
          <p:cNvPr id="45" name="Washi 3">
            <a:extLst>
              <a:ext uri="{FF2B5EF4-FFF2-40B4-BE49-F238E27FC236}">
                <a16:creationId xmlns:a16="http://schemas.microsoft.com/office/drawing/2014/main" id="{0E7352E7-3CC4-489C-AB1C-12552E4C62F8}"/>
              </a:ext>
              <a:ext uri="{C183D7F6-B498-43B3-948B-1728B52AA6E4}">
                <adec:decorative xmlns:adec="http://schemas.microsoft.com/office/drawing/2017/decorative" val="1"/>
              </a:ext>
            </a:extLst>
          </p:cNvPr>
          <p:cNvSpPr>
            <a:spLocks noGrp="1"/>
          </p:cNvSpPr>
          <p:nvPr>
            <p:ph type="pic" sz="quarter" idx="26" hasCustomPrompt="1"/>
          </p:nvPr>
        </p:nvSpPr>
        <p:spPr>
          <a:xfrm>
            <a:off x="8362619" y="3715787"/>
            <a:ext cx="2328862" cy="681038"/>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p>
            <a:r>
              <a:rPr lang="en-US"/>
              <a:t> </a:t>
            </a:r>
          </a:p>
        </p:txBody>
      </p:sp>
      <p:sp>
        <p:nvSpPr>
          <p:cNvPr id="46" name="Text Washi 3">
            <a:extLst>
              <a:ext uri="{FF2B5EF4-FFF2-40B4-BE49-F238E27FC236}">
                <a16:creationId xmlns:a16="http://schemas.microsoft.com/office/drawing/2014/main" id="{46F6435A-4A38-0C36-BAA1-5EF431299977}"/>
              </a:ext>
            </a:extLst>
          </p:cNvPr>
          <p:cNvSpPr>
            <a:spLocks noGrp="1"/>
          </p:cNvSpPr>
          <p:nvPr>
            <p:ph type="body" sz="quarter" idx="27"/>
          </p:nvPr>
        </p:nvSpPr>
        <p:spPr>
          <a:xfrm rot="21383919">
            <a:off x="8497556" y="3849137"/>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2" name="Text 3">
            <a:extLst>
              <a:ext uri="{FF2B5EF4-FFF2-40B4-BE49-F238E27FC236}">
                <a16:creationId xmlns:a16="http://schemas.microsoft.com/office/drawing/2014/main" id="{2C53A28A-6631-911A-6522-1F821C55EED4}"/>
              </a:ext>
            </a:extLst>
          </p:cNvPr>
          <p:cNvSpPr>
            <a:spLocks noGrp="1"/>
          </p:cNvSpPr>
          <p:nvPr>
            <p:ph type="body" sz="half" idx="18"/>
          </p:nvPr>
        </p:nvSpPr>
        <p:spPr>
          <a:xfrm>
            <a:off x="7963896" y="4549703"/>
            <a:ext cx="3259494"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grpSp>
        <p:nvGrpSpPr>
          <p:cNvPr id="2" name="Group 2">
            <a:extLst>
              <a:ext uri="{FF2B5EF4-FFF2-40B4-BE49-F238E27FC236}">
                <a16:creationId xmlns:a16="http://schemas.microsoft.com/office/drawing/2014/main" id="{4C5480B5-9975-0873-E80E-E7CF543889D5}"/>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3" name="Freeform 3">
              <a:extLst>
                <a:ext uri="{FF2B5EF4-FFF2-40B4-BE49-F238E27FC236}">
                  <a16:creationId xmlns:a16="http://schemas.microsoft.com/office/drawing/2014/main" id="{EAE3D773-FC42-0210-102D-ADD6321CF1F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4" name="TextBox 3">
            <a:extLst>
              <a:ext uri="{FF2B5EF4-FFF2-40B4-BE49-F238E27FC236}">
                <a16:creationId xmlns:a16="http://schemas.microsoft.com/office/drawing/2014/main" id="{8E4B5C6C-E160-9BA9-5124-F5F4BE7EC1BE}"/>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3168150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eb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8C572-26AF-0076-FD55-E69E186A9DE8}"/>
              </a:ext>
            </a:extLst>
          </p:cNvPr>
          <p:cNvSpPr>
            <a:spLocks noGrp="1"/>
          </p:cNvSpPr>
          <p:nvPr>
            <p:ph type="title"/>
          </p:nvPr>
        </p:nvSpPr>
        <p:spPr>
          <a:xfrm>
            <a:off x="319494" y="-1016135"/>
            <a:ext cx="10515600" cy="913835"/>
          </a:xfrm>
        </p:spPr>
        <p:txBody>
          <a:bodyPr/>
          <a:lstStyle>
            <a:lvl1pPr>
              <a:defRPr baseline="0">
                <a:solidFill>
                  <a:srgbClr val="65B9E4"/>
                </a:solidFill>
              </a:defRPr>
            </a:lvl1pPr>
          </a:lstStyle>
          <a:p>
            <a:r>
              <a:rPr lang="en-GB" dirty="0"/>
              <a:t>Click to edit Master title style</a:t>
            </a:r>
            <a:endParaRPr lang="en-US" dirty="0"/>
          </a:p>
        </p:txBody>
      </p:sp>
      <p:sp>
        <p:nvSpPr>
          <p:cNvPr id="26" name="Picture Placeholder 25">
            <a:extLst>
              <a:ext uri="{FF2B5EF4-FFF2-40B4-BE49-F238E27FC236}">
                <a16:creationId xmlns:a16="http://schemas.microsoft.com/office/drawing/2014/main" id="{6EF481FE-D554-7D5C-11A7-101603AF9495}"/>
              </a:ext>
            </a:extLst>
          </p:cNvPr>
          <p:cNvSpPr>
            <a:spLocks noGrp="1"/>
          </p:cNvSpPr>
          <p:nvPr>
            <p:ph type="pic" sz="quarter" idx="10" hasCustomPrompt="1"/>
          </p:nvPr>
        </p:nvSpPr>
        <p:spPr>
          <a:xfrm>
            <a:off x="319494" y="308635"/>
            <a:ext cx="2444971" cy="1934836"/>
          </a:xfrm>
          <a:custGeom>
            <a:avLst/>
            <a:gdLst>
              <a:gd name="connsiteX0" fmla="*/ 2788316 w 4149725"/>
              <a:gd name="connsiteY0" fmla="*/ 381 h 3467217"/>
              <a:gd name="connsiteX1" fmla="*/ 4024737 w 4149725"/>
              <a:gd name="connsiteY1" fmla="*/ 1272374 h 3467217"/>
              <a:gd name="connsiteX2" fmla="*/ 2427276 w 4149725"/>
              <a:gd name="connsiteY2" fmla="*/ 3440737 h 3467217"/>
              <a:gd name="connsiteX3" fmla="*/ 2101551 w 4149725"/>
              <a:gd name="connsiteY3" fmla="*/ 3461487 h 3467217"/>
              <a:gd name="connsiteX4" fmla="*/ 1831999 w 4149725"/>
              <a:gd name="connsiteY4" fmla="*/ 3467217 h 3467217"/>
              <a:gd name="connsiteX5" fmla="*/ 1795576 w 4149725"/>
              <a:gd name="connsiteY5" fmla="*/ 3467217 h 3467217"/>
              <a:gd name="connsiteX6" fmla="*/ 1549345 w 4149725"/>
              <a:gd name="connsiteY6" fmla="*/ 3458882 h 3467217"/>
              <a:gd name="connsiteX7" fmla="*/ 61571 w 4149725"/>
              <a:gd name="connsiteY7" fmla="*/ 1762783 h 3467217"/>
              <a:gd name="connsiteX8" fmla="*/ 2766 w 4149725"/>
              <a:gd name="connsiteY8" fmla="*/ 1303081 h 3467217"/>
              <a:gd name="connsiteX9" fmla="*/ 0 w 4149725"/>
              <a:gd name="connsiteY9" fmla="*/ 1221180 h 3467217"/>
              <a:gd name="connsiteX10" fmla="*/ 0 w 4149725"/>
              <a:gd name="connsiteY10" fmla="*/ 1044568 h 3467217"/>
              <a:gd name="connsiteX11" fmla="*/ 5362 w 4149725"/>
              <a:gd name="connsiteY11" fmla="*/ 945509 h 3467217"/>
              <a:gd name="connsiteX12" fmla="*/ 1366367 w 4149725"/>
              <a:gd name="connsiteY12" fmla="*/ 140557 h 3467217"/>
              <a:gd name="connsiteX13" fmla="*/ 2788316 w 4149725"/>
              <a:gd name="connsiteY13" fmla="*/ 381 h 346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49725" h="3467217">
                <a:moveTo>
                  <a:pt x="2788316" y="381"/>
                </a:moveTo>
                <a:cubicBezTo>
                  <a:pt x="3575094" y="-10601"/>
                  <a:pt x="4218058" y="211214"/>
                  <a:pt x="4024737" y="1272374"/>
                </a:cubicBezTo>
                <a:cubicBezTo>
                  <a:pt x="4300672" y="2354137"/>
                  <a:pt x="4258462" y="3292128"/>
                  <a:pt x="2427276" y="3440737"/>
                </a:cubicBezTo>
                <a:cubicBezTo>
                  <a:pt x="2312827" y="3450025"/>
                  <a:pt x="2204372" y="3456968"/>
                  <a:pt x="2101551" y="3461487"/>
                </a:cubicBezTo>
                <a:lnTo>
                  <a:pt x="1831999" y="3467217"/>
                </a:lnTo>
                <a:lnTo>
                  <a:pt x="1795576" y="3467217"/>
                </a:lnTo>
                <a:lnTo>
                  <a:pt x="1549345" y="3458882"/>
                </a:lnTo>
                <a:cubicBezTo>
                  <a:pt x="486889" y="3387486"/>
                  <a:pt x="254775" y="2879815"/>
                  <a:pt x="61571" y="1762783"/>
                </a:cubicBezTo>
                <a:cubicBezTo>
                  <a:pt x="31847" y="1590932"/>
                  <a:pt x="12190" y="1438496"/>
                  <a:pt x="2766" y="1303081"/>
                </a:cubicBezTo>
                <a:lnTo>
                  <a:pt x="0" y="1221180"/>
                </a:lnTo>
                <a:lnTo>
                  <a:pt x="0" y="1044568"/>
                </a:lnTo>
                <a:lnTo>
                  <a:pt x="5362" y="945509"/>
                </a:lnTo>
                <a:cubicBezTo>
                  <a:pt x="72622" y="322919"/>
                  <a:pt x="514286" y="226936"/>
                  <a:pt x="1366367" y="140557"/>
                </a:cubicBezTo>
                <a:cubicBezTo>
                  <a:pt x="1792408" y="97367"/>
                  <a:pt x="2316248" y="6971"/>
                  <a:pt x="2788316" y="381"/>
                </a:cubicBezTo>
                <a:close/>
              </a:path>
            </a:pathLst>
          </a:custGeom>
        </p:spPr>
        <p:txBody>
          <a:bodyPr wrap="square">
            <a:noAutofit/>
          </a:bodyPr>
          <a:lstStyle/>
          <a:p>
            <a:r>
              <a:rPr lang="en-US"/>
              <a:t> </a:t>
            </a:r>
          </a:p>
        </p:txBody>
      </p:sp>
      <p:sp>
        <p:nvSpPr>
          <p:cNvPr id="39" name="Picture Placeholder 38">
            <a:extLst>
              <a:ext uri="{FF2B5EF4-FFF2-40B4-BE49-F238E27FC236}">
                <a16:creationId xmlns:a16="http://schemas.microsoft.com/office/drawing/2014/main" id="{06F4889F-F488-9EF0-93A4-9666726685F5}"/>
              </a:ext>
            </a:extLst>
          </p:cNvPr>
          <p:cNvSpPr>
            <a:spLocks noGrp="1"/>
          </p:cNvSpPr>
          <p:nvPr>
            <p:ph type="pic" sz="quarter" idx="12" hasCustomPrompt="1"/>
          </p:nvPr>
        </p:nvSpPr>
        <p:spPr>
          <a:xfrm>
            <a:off x="3814804" y="308634"/>
            <a:ext cx="3025476" cy="2743200"/>
          </a:xfrm>
          <a:custGeom>
            <a:avLst/>
            <a:gdLst>
              <a:gd name="connsiteX0" fmla="*/ 1510826 w 3025476"/>
              <a:gd name="connsiteY0" fmla="*/ 1 h 2743200"/>
              <a:gd name="connsiteX1" fmla="*/ 2284123 w 3025476"/>
              <a:gd name="connsiteY1" fmla="*/ 178326 h 2743200"/>
              <a:gd name="connsiteX2" fmla="*/ 2793488 w 3025476"/>
              <a:gd name="connsiteY2" fmla="*/ 2372415 h 2743200"/>
              <a:gd name="connsiteX3" fmla="*/ 403525 w 3025476"/>
              <a:gd name="connsiteY3" fmla="*/ 2497667 h 2743200"/>
              <a:gd name="connsiteX4" fmla="*/ 183168 w 3025476"/>
              <a:gd name="connsiteY4" fmla="*/ 394671 h 2743200"/>
              <a:gd name="connsiteX5" fmla="*/ 1510826 w 3025476"/>
              <a:gd name="connsiteY5" fmla="*/ 1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476" h="2743200">
                <a:moveTo>
                  <a:pt x="1510826" y="1"/>
                </a:moveTo>
                <a:cubicBezTo>
                  <a:pt x="1828822" y="-121"/>
                  <a:pt x="2120978" y="54717"/>
                  <a:pt x="2284123" y="178326"/>
                </a:cubicBezTo>
                <a:cubicBezTo>
                  <a:pt x="2719176" y="507950"/>
                  <a:pt x="3380786" y="841509"/>
                  <a:pt x="2793488" y="2372415"/>
                </a:cubicBezTo>
                <a:cubicBezTo>
                  <a:pt x="2614918" y="2862038"/>
                  <a:pt x="838578" y="2827291"/>
                  <a:pt x="403525" y="2497667"/>
                </a:cubicBezTo>
                <a:cubicBezTo>
                  <a:pt x="-31529" y="2168043"/>
                  <a:pt x="-130266" y="781227"/>
                  <a:pt x="183168" y="394671"/>
                </a:cubicBezTo>
                <a:cubicBezTo>
                  <a:pt x="379063" y="153073"/>
                  <a:pt x="980832" y="204"/>
                  <a:pt x="1510826" y="1"/>
                </a:cubicBezTo>
                <a:close/>
              </a:path>
            </a:pathLst>
          </a:custGeom>
        </p:spPr>
        <p:txBody>
          <a:bodyPr wrap="square">
            <a:noAutofit/>
          </a:bodyPr>
          <a:lstStyle/>
          <a:p>
            <a:r>
              <a:rPr lang="en-US"/>
              <a:t> </a:t>
            </a:r>
          </a:p>
        </p:txBody>
      </p:sp>
      <p:sp>
        <p:nvSpPr>
          <p:cNvPr id="32" name="Picture Placeholder 31">
            <a:extLst>
              <a:ext uri="{FF2B5EF4-FFF2-40B4-BE49-F238E27FC236}">
                <a16:creationId xmlns:a16="http://schemas.microsoft.com/office/drawing/2014/main" id="{DB1708DE-2876-9669-5DAB-51C5E2F3A7D3}"/>
              </a:ext>
            </a:extLst>
          </p:cNvPr>
          <p:cNvSpPr>
            <a:spLocks noGrp="1"/>
          </p:cNvSpPr>
          <p:nvPr>
            <p:ph type="pic" sz="quarter" idx="11" hasCustomPrompt="1"/>
          </p:nvPr>
        </p:nvSpPr>
        <p:spPr>
          <a:xfrm>
            <a:off x="7738963" y="134998"/>
            <a:ext cx="3486999" cy="2395552"/>
          </a:xfrm>
          <a:custGeom>
            <a:avLst/>
            <a:gdLst>
              <a:gd name="connsiteX0" fmla="*/ 3560583 w 4649036"/>
              <a:gd name="connsiteY0" fmla="*/ 1 h 4064878"/>
              <a:gd name="connsiteX1" fmla="*/ 4453893 w 4649036"/>
              <a:gd name="connsiteY1" fmla="*/ 3334471 h 4064878"/>
              <a:gd name="connsiteX2" fmla="*/ 227015 w 4649036"/>
              <a:gd name="connsiteY2" fmla="*/ 3388139 h 4064878"/>
              <a:gd name="connsiteX3" fmla="*/ 2376 w 4649036"/>
              <a:gd name="connsiteY3" fmla="*/ 1974758 h 4064878"/>
              <a:gd name="connsiteX4" fmla="*/ 0 w 4649036"/>
              <a:gd name="connsiteY4" fmla="*/ 1879718 h 4064878"/>
              <a:gd name="connsiteX5" fmla="*/ 0 w 4649036"/>
              <a:gd name="connsiteY5" fmla="*/ 1751537 h 4064878"/>
              <a:gd name="connsiteX6" fmla="*/ 2680 w 4649036"/>
              <a:gd name="connsiteY6" fmla="*/ 1657229 h 4064878"/>
              <a:gd name="connsiteX7" fmla="*/ 3560583 w 4649036"/>
              <a:gd name="connsiteY7" fmla="*/ 1 h 406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9036" h="4064878">
                <a:moveTo>
                  <a:pt x="3560583" y="1"/>
                </a:moveTo>
                <a:cubicBezTo>
                  <a:pt x="4577187" y="-1606"/>
                  <a:pt x="4898077" y="2906354"/>
                  <a:pt x="4453893" y="3334471"/>
                </a:cubicBezTo>
                <a:cubicBezTo>
                  <a:pt x="3894222" y="3782051"/>
                  <a:pt x="650182" y="4697659"/>
                  <a:pt x="227015" y="3388139"/>
                </a:cubicBezTo>
                <a:cubicBezTo>
                  <a:pt x="105560" y="2832619"/>
                  <a:pt x="21394" y="2366228"/>
                  <a:pt x="2376" y="1974758"/>
                </a:cubicBezTo>
                <a:lnTo>
                  <a:pt x="0" y="1879718"/>
                </a:lnTo>
                <a:lnTo>
                  <a:pt x="0" y="1751537"/>
                </a:lnTo>
                <a:lnTo>
                  <a:pt x="2680" y="1657229"/>
                </a:lnTo>
                <a:cubicBezTo>
                  <a:pt x="69985" y="507827"/>
                  <a:pt x="926555" y="123430"/>
                  <a:pt x="3560583" y="1"/>
                </a:cubicBezTo>
                <a:close/>
              </a:path>
            </a:pathLst>
          </a:custGeom>
        </p:spPr>
        <p:txBody>
          <a:bodyPr wrap="square">
            <a:noAutofit/>
          </a:bodyPr>
          <a:lstStyle/>
          <a:p>
            <a:r>
              <a:rPr lang="en-US"/>
              <a:t> </a:t>
            </a:r>
          </a:p>
        </p:txBody>
      </p:sp>
      <p:sp>
        <p:nvSpPr>
          <p:cNvPr id="44" name="Picture Placeholder 43">
            <a:extLst>
              <a:ext uri="{FF2B5EF4-FFF2-40B4-BE49-F238E27FC236}">
                <a16:creationId xmlns:a16="http://schemas.microsoft.com/office/drawing/2014/main" id="{7C0FB81A-5F99-A83C-B0CB-826458F73759}"/>
              </a:ext>
            </a:extLst>
          </p:cNvPr>
          <p:cNvSpPr>
            <a:spLocks noGrp="1"/>
          </p:cNvSpPr>
          <p:nvPr>
            <p:ph type="pic" sz="quarter" idx="13" hasCustomPrompt="1"/>
          </p:nvPr>
        </p:nvSpPr>
        <p:spPr>
          <a:xfrm>
            <a:off x="552308" y="2654405"/>
            <a:ext cx="4727624" cy="3452813"/>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48" name="Picture Placeholder 47">
            <a:extLst>
              <a:ext uri="{FF2B5EF4-FFF2-40B4-BE49-F238E27FC236}">
                <a16:creationId xmlns:a16="http://schemas.microsoft.com/office/drawing/2014/main" id="{6E6AE3BC-5F4B-E8C5-775E-9C907806C34E}"/>
              </a:ext>
            </a:extLst>
          </p:cNvPr>
          <p:cNvSpPr>
            <a:spLocks noGrp="1"/>
          </p:cNvSpPr>
          <p:nvPr>
            <p:ph type="pic" sz="quarter" idx="14" hasCustomPrompt="1"/>
          </p:nvPr>
        </p:nvSpPr>
        <p:spPr>
          <a:xfrm>
            <a:off x="6390314" y="2967038"/>
            <a:ext cx="5047470" cy="353103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grpSp>
        <p:nvGrpSpPr>
          <p:cNvPr id="3" name="Group 2">
            <a:extLst>
              <a:ext uri="{FF2B5EF4-FFF2-40B4-BE49-F238E27FC236}">
                <a16:creationId xmlns:a16="http://schemas.microsoft.com/office/drawing/2014/main" id="{1F5F3EC6-CBBA-5AA2-9715-09093A192AC8}"/>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4" name="Freeform 3">
              <a:extLst>
                <a:ext uri="{FF2B5EF4-FFF2-40B4-BE49-F238E27FC236}">
                  <a16:creationId xmlns:a16="http://schemas.microsoft.com/office/drawing/2014/main" id="{011EAE17-7831-3205-866D-14D05FDB20C9}"/>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7EABA738-F7BE-33B4-096D-0E2BCCB9C449}"/>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749232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Print-Out">
    <p:spTree>
      <p:nvGrpSpPr>
        <p:cNvPr id="1" name=""/>
        <p:cNvGrpSpPr/>
        <p:nvPr/>
      </p:nvGrpSpPr>
      <p:grpSpPr>
        <a:xfrm>
          <a:off x="0" y="0"/>
          <a:ext cx="0" cy="0"/>
          <a:chOff x="0" y="0"/>
          <a:chExt cx="0" cy="0"/>
        </a:xfrm>
      </p:grpSpPr>
      <p:grpSp>
        <p:nvGrpSpPr>
          <p:cNvPr id="5" name="Group 2">
            <a:extLst>
              <a:ext uri="{FF2B5EF4-FFF2-40B4-BE49-F238E27FC236}">
                <a16:creationId xmlns:a16="http://schemas.microsoft.com/office/drawing/2014/main" id="{55188A52-A560-F221-5934-A54112C03111}"/>
              </a:ext>
            </a:extLst>
          </p:cNvPr>
          <p:cNvGrpSpPr/>
          <p:nvPr userDrawn="1"/>
        </p:nvGrpSpPr>
        <p:grpSpPr>
          <a:xfrm rot="-5400000">
            <a:off x="8449493" y="3115493"/>
            <a:ext cx="6858000" cy="627015"/>
            <a:chOff x="0" y="0"/>
            <a:chExt cx="1993384" cy="182252"/>
          </a:xfrm>
        </p:grpSpPr>
        <p:sp>
          <p:nvSpPr>
            <p:cNvPr id="6" name="Freeform 3">
              <a:extLst>
                <a:ext uri="{FF2B5EF4-FFF2-40B4-BE49-F238E27FC236}">
                  <a16:creationId xmlns:a16="http://schemas.microsoft.com/office/drawing/2014/main" id="{A7902E11-CBD6-1C9C-F7EA-083EA2C66C6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D9D9D9"/>
            </a:solidFill>
          </p:spPr>
          <p:txBody>
            <a:bodyPr/>
            <a:lstStyle/>
            <a:p>
              <a:endParaRPr lang="en-GB"/>
            </a:p>
          </p:txBody>
        </p:sp>
      </p:grpSp>
      <p:sp>
        <p:nvSpPr>
          <p:cNvPr id="7" name="TextBox 4">
            <a:extLst>
              <a:ext uri="{FF2B5EF4-FFF2-40B4-BE49-F238E27FC236}">
                <a16:creationId xmlns:a16="http://schemas.microsoft.com/office/drawing/2014/main" id="{76FB1245-27FD-F4F7-82EC-8888D8CFC3C5}"/>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PRINT OUT</a:t>
            </a:r>
          </a:p>
        </p:txBody>
      </p:sp>
    </p:spTree>
    <p:extLst>
      <p:ext uri="{BB962C8B-B14F-4D97-AF65-F5344CB8AC3E}">
        <p14:creationId xmlns:p14="http://schemas.microsoft.com/office/powerpoint/2010/main" val="3415830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Intro-Page">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F383AC8C-9FEF-1752-1DF9-79280F5C56D5}"/>
              </a:ext>
            </a:extLst>
          </p:cNvPr>
          <p:cNvSpPr>
            <a:spLocks noGrp="1"/>
          </p:cNvSpPr>
          <p:nvPr>
            <p:ph type="title" hasCustomPrompt="1"/>
          </p:nvPr>
        </p:nvSpPr>
        <p:spPr>
          <a:xfrm>
            <a:off x="357187" y="365126"/>
            <a:ext cx="10996613" cy="717226"/>
          </a:xfrm>
          <a:prstGeom prst="rect">
            <a:avLst/>
          </a:prstGeom>
        </p:spPr>
        <p:txBody>
          <a:bodyPr lIns="0" rIns="90000" anchor="ctr" anchorCtr="0">
            <a:normAutofit/>
          </a:bodyPr>
          <a:lstStyle>
            <a:lvl1pPr>
              <a:lnSpc>
                <a:spcPct val="100000"/>
              </a:lnSpc>
              <a:defRPr sz="3200" b="1" i="0" baseline="0">
                <a:solidFill>
                  <a:schemeClr val="tx1"/>
                </a:solidFill>
              </a:defRPr>
            </a:lvl1pPr>
          </a:lstStyle>
          <a:p>
            <a:r>
              <a:rPr lang="en-US" dirty="0"/>
              <a:t>Click to edit title</a:t>
            </a:r>
            <a:endParaRPr lang="en-GB" dirty="0"/>
          </a:p>
        </p:txBody>
      </p:sp>
      <p:sp>
        <p:nvSpPr>
          <p:cNvPr id="3" name="Text Placeholder 2">
            <a:extLst>
              <a:ext uri="{FF2B5EF4-FFF2-40B4-BE49-F238E27FC236}">
                <a16:creationId xmlns:a16="http://schemas.microsoft.com/office/drawing/2014/main" id="{13BF7F29-C05D-47B8-95BB-4F65B64CE2F0}"/>
              </a:ext>
            </a:extLst>
          </p:cNvPr>
          <p:cNvSpPr>
            <a:spLocks noGrp="1"/>
          </p:cNvSpPr>
          <p:nvPr>
            <p:ph type="body" sz="quarter" idx="10" hasCustomPrompt="1"/>
          </p:nvPr>
        </p:nvSpPr>
        <p:spPr>
          <a:xfrm>
            <a:off x="357188" y="1389063"/>
            <a:ext cx="10996612" cy="461962"/>
          </a:xfrm>
          <a:prstGeom prst="rect">
            <a:avLst/>
          </a:prstGeom>
        </p:spPr>
        <p:txBody>
          <a:bodyPr lIns="0"/>
          <a:lstStyle>
            <a:lvl1pPr>
              <a:defRPr sz="2400" b="1"/>
            </a:lvl1pPr>
          </a:lstStyle>
          <a:p>
            <a:pPr lvl="0"/>
            <a:r>
              <a:rPr lang="en-GB" dirty="0"/>
              <a:t>Key stage:</a:t>
            </a:r>
          </a:p>
        </p:txBody>
      </p:sp>
      <p:sp>
        <p:nvSpPr>
          <p:cNvPr id="6" name="TextBox 5">
            <a:extLst>
              <a:ext uri="{FF2B5EF4-FFF2-40B4-BE49-F238E27FC236}">
                <a16:creationId xmlns:a16="http://schemas.microsoft.com/office/drawing/2014/main" id="{D572924A-B63A-E950-7027-25979926085A}"/>
              </a:ext>
            </a:extLst>
          </p:cNvPr>
          <p:cNvSpPr txBox="1"/>
          <p:nvPr userDrawn="1"/>
        </p:nvSpPr>
        <p:spPr>
          <a:xfrm>
            <a:off x="357186" y="1861564"/>
            <a:ext cx="8229600"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pc="50" baseline="0" dirty="0">
                <a:solidFill>
                  <a:srgbClr val="191715"/>
                </a:solidFill>
                <a:latin typeface="Arial" panose="020B0604020202020204" pitchFamily="34" charset="0"/>
                <a:cs typeface="Arial" panose="020B0604020202020204" pitchFamily="34" charset="0"/>
              </a:rPr>
              <a:t>Curriculum links:</a:t>
            </a:r>
            <a:endParaRPr lang="en-US" sz="2400" baseline="0" dirty="0">
              <a:latin typeface="Arial" panose="020B060402020202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E199DACC-5A6A-BE68-0E51-6447F4EC6223}"/>
              </a:ext>
            </a:extLst>
          </p:cNvPr>
          <p:cNvSpPr>
            <a:spLocks noGrp="1"/>
          </p:cNvSpPr>
          <p:nvPr>
            <p:ph idx="1" hasCustomPrompt="1"/>
          </p:nvPr>
        </p:nvSpPr>
        <p:spPr>
          <a:xfrm>
            <a:off x="357186" y="2429353"/>
            <a:ext cx="10996613" cy="3392103"/>
          </a:xfrm>
          <a:prstGeom prst="rect">
            <a:avLst/>
          </a:prstGeom>
        </p:spPr>
        <p:txBody>
          <a:bodyPr lIns="0" rIns="90000"/>
          <a:lstStyle>
            <a:lvl1pPr marL="0" indent="0" algn="l">
              <a:buFontTx/>
              <a:buNone/>
              <a:defRPr sz="2000" b="0" i="0" baseline="0">
                <a:latin typeface="Arial" panose="020B0604020202020204" pitchFamily="34" charset="0"/>
              </a:defRPr>
            </a:lvl1pPr>
            <a:lvl2pPr marL="457200" indent="0">
              <a:buFontTx/>
              <a:buNone/>
              <a:defRPr baseline="0">
                <a:latin typeface="Arial" panose="020B0604020202020204" pitchFamily="34" charset="0"/>
              </a:defRPr>
            </a:lvl2pPr>
            <a:lvl3pPr marL="914400" indent="0" algn="l">
              <a:buFontTx/>
              <a:buNone/>
              <a:defRPr/>
            </a:lvl3pPr>
            <a:lvl4pPr marL="1371600" indent="0" algn="l">
              <a:buFontTx/>
              <a:buNone/>
              <a:defRPr/>
            </a:lvl4pPr>
            <a:lvl5pPr marL="1828800" indent="0" algn="l">
              <a:buFontTx/>
              <a:buNone/>
              <a:defRPr/>
            </a:lvl5pPr>
          </a:lstStyle>
          <a:p>
            <a:pPr lvl="0"/>
            <a:r>
              <a:rPr lang="en-GB"/>
              <a:t>Click to edit curriculum links.</a:t>
            </a:r>
          </a:p>
        </p:txBody>
      </p:sp>
      <p:sp>
        <p:nvSpPr>
          <p:cNvPr id="16" name="TextBox 15">
            <a:extLst>
              <a:ext uri="{FF2B5EF4-FFF2-40B4-BE49-F238E27FC236}">
                <a16:creationId xmlns:a16="http://schemas.microsoft.com/office/drawing/2014/main" id="{16A5A495-96CF-60C4-401B-4D1F86AF16AD}"/>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17" name="AutoShape 5">
            <a:extLst>
              <a:ext uri="{FF2B5EF4-FFF2-40B4-BE49-F238E27FC236}">
                <a16:creationId xmlns:a16="http://schemas.microsoft.com/office/drawing/2014/main" id="{D3104B1F-1AA8-952F-2D5F-AD59684EFC2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txBody>
          <a:bodyPr/>
          <a:lstStyle/>
          <a:p>
            <a:endParaRPr lang="en-GB"/>
          </a:p>
        </p:txBody>
      </p:sp>
      <p:pic>
        <p:nvPicPr>
          <p:cNvPr id="4" name="Picture 3" descr="A logo with a black background&#10;&#10;AI-generated content may be incorrect.">
            <a:extLst>
              <a:ext uri="{FF2B5EF4-FFF2-40B4-BE49-F238E27FC236}">
                <a16:creationId xmlns:a16="http://schemas.microsoft.com/office/drawing/2014/main" id="{FD7DEF28-C976-3440-94E5-C8ABB4DADD2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46207" y="6095086"/>
            <a:ext cx="1686011" cy="784191"/>
          </a:xfrm>
          <a:prstGeom prst="rect">
            <a:avLst/>
          </a:prstGeom>
        </p:spPr>
      </p:pic>
      <p:grpSp>
        <p:nvGrpSpPr>
          <p:cNvPr id="5" name="Group 2">
            <a:extLst>
              <a:ext uri="{FF2B5EF4-FFF2-40B4-BE49-F238E27FC236}">
                <a16:creationId xmlns:a16="http://schemas.microsoft.com/office/drawing/2014/main" id="{3564714B-6354-E86E-93D2-6C8C64EED3CA}"/>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7" name="Freeform 3">
              <a:extLst>
                <a:ext uri="{FF2B5EF4-FFF2-40B4-BE49-F238E27FC236}">
                  <a16:creationId xmlns:a16="http://schemas.microsoft.com/office/drawing/2014/main" id="{5F2B52CC-5818-4FF0-9FD9-8BA864FA89CD}"/>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8" name="TextBox 7">
            <a:extLst>
              <a:ext uri="{FF2B5EF4-FFF2-40B4-BE49-F238E27FC236}">
                <a16:creationId xmlns:a16="http://schemas.microsoft.com/office/drawing/2014/main" id="{56057C52-CC88-4DF2-2F27-B08EB5736B40}"/>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Curriculum Links</a:t>
            </a:r>
          </a:p>
        </p:txBody>
      </p:sp>
    </p:spTree>
    <p:extLst>
      <p:ext uri="{BB962C8B-B14F-4D97-AF65-F5344CB8AC3E}">
        <p14:creationId xmlns:p14="http://schemas.microsoft.com/office/powerpoint/2010/main" val="12563745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Infer">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628A1918-E2A7-EBB9-C28A-C2CC1463B9B0}"/>
              </a:ext>
            </a:extLst>
          </p:cNvPr>
          <p:cNvSpPr txBox="1"/>
          <p:nvPr userDrawn="1"/>
        </p:nvSpPr>
        <p:spPr>
          <a:xfrm>
            <a:off x="172728" y="170820"/>
            <a:ext cx="5872948" cy="773225"/>
          </a:xfrm>
          <a:prstGeom prst="rect">
            <a:avLst/>
          </a:prstGeom>
        </p:spPr>
        <p:txBody>
          <a:bodyPr wrap="square" lIns="0" tIns="0" rIns="0" bIns="0" rtlCol="0" anchor="t">
            <a:spAutoFit/>
          </a:bodyPr>
          <a:lstStyle/>
          <a:p>
            <a:pPr algn="ctr">
              <a:lnSpc>
                <a:spcPts val="3639"/>
              </a:lnSpc>
            </a:pPr>
            <a:r>
              <a:rPr lang="en-US" sz="2599" dirty="0">
                <a:solidFill>
                  <a:srgbClr val="000000"/>
                </a:solidFill>
                <a:latin typeface="Source Sans Pro Bold"/>
              </a:rPr>
              <a:t>What questions do you want to ask?</a:t>
            </a:r>
          </a:p>
          <a:p>
            <a:pPr algn="ctr">
              <a:lnSpc>
                <a:spcPts val="2239"/>
              </a:lnSpc>
            </a:pPr>
            <a:endParaRPr lang="en-US" sz="2599" dirty="0">
              <a:solidFill>
                <a:srgbClr val="000000"/>
              </a:solidFill>
              <a:latin typeface="Source Sans Pro Bold"/>
            </a:endParaRPr>
          </a:p>
        </p:txBody>
      </p:sp>
      <p:sp>
        <p:nvSpPr>
          <p:cNvPr id="4" name="TextBox 12">
            <a:extLst>
              <a:ext uri="{FF2B5EF4-FFF2-40B4-BE49-F238E27FC236}">
                <a16:creationId xmlns:a16="http://schemas.microsoft.com/office/drawing/2014/main" id="{7EB986A1-83F6-37D2-BB8B-C71E4DC6F8D3}"/>
              </a:ext>
            </a:extLst>
          </p:cNvPr>
          <p:cNvSpPr txBox="1"/>
          <p:nvPr userDrawn="1"/>
        </p:nvSpPr>
        <p:spPr>
          <a:xfrm>
            <a:off x="1698735" y="1073554"/>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infer?</a:t>
            </a:r>
          </a:p>
          <a:p>
            <a:pPr algn="ctr">
              <a:lnSpc>
                <a:spcPts val="2239"/>
              </a:lnSpc>
            </a:pPr>
            <a:endParaRPr lang="en-US" sz="2599">
              <a:solidFill>
                <a:srgbClr val="000000"/>
              </a:solidFill>
              <a:latin typeface="Source Sans Pro Bold"/>
            </a:endParaRPr>
          </a:p>
        </p:txBody>
      </p:sp>
      <p:sp>
        <p:nvSpPr>
          <p:cNvPr id="3" name="TextBox 13">
            <a:extLst>
              <a:ext uri="{FF2B5EF4-FFF2-40B4-BE49-F238E27FC236}">
                <a16:creationId xmlns:a16="http://schemas.microsoft.com/office/drawing/2014/main" id="{BBB9F31F-B590-3EAD-D5AA-0FFEDA23E77D}"/>
              </a:ext>
            </a:extLst>
          </p:cNvPr>
          <p:cNvSpPr txBox="1"/>
          <p:nvPr userDrawn="1"/>
        </p:nvSpPr>
        <p:spPr>
          <a:xfrm>
            <a:off x="2366892" y="2098003"/>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see?</a:t>
            </a:r>
          </a:p>
          <a:p>
            <a:pPr algn="ctr">
              <a:lnSpc>
                <a:spcPts val="2239"/>
              </a:lnSpc>
            </a:pPr>
            <a:endParaRPr lang="en-US" sz="2599">
              <a:solidFill>
                <a:srgbClr val="000000"/>
              </a:solidFill>
              <a:latin typeface="Source Sans Pro Bold"/>
            </a:endParaRPr>
          </a:p>
        </p:txBody>
      </p:sp>
      <p:sp>
        <p:nvSpPr>
          <p:cNvPr id="10" name="Rectangle 9">
            <a:extLst>
              <a:ext uri="{FF2B5EF4-FFF2-40B4-BE49-F238E27FC236}">
                <a16:creationId xmlns:a16="http://schemas.microsoft.com/office/drawing/2014/main" id="{BA6A9E11-F418-56A1-2859-F3281D9A9325}"/>
              </a:ext>
              <a:ext uri="{C183D7F6-B498-43B3-948B-1728B52AA6E4}">
                <adec:decorative xmlns:adec="http://schemas.microsoft.com/office/drawing/2017/decorative" val="1"/>
              </a:ext>
            </a:extLst>
          </p:cNvPr>
          <p:cNvSpPr/>
          <p:nvPr userDrawn="1"/>
        </p:nvSpPr>
        <p:spPr>
          <a:xfrm>
            <a:off x="2001749" y="1033769"/>
            <a:ext cx="8632004" cy="5182095"/>
          </a:xfrm>
          <a:prstGeom prst="rect">
            <a:avLst/>
          </a:prstGeom>
          <a:noFill/>
          <a:ln w="57150">
            <a:solidFill>
              <a:srgbClr val="BBEBA0"/>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0A662A-6637-47DD-BC6A-70B7339D6E44}"/>
              </a:ext>
              <a:ext uri="{C183D7F6-B498-43B3-948B-1728B52AA6E4}">
                <adec:decorative xmlns:adec="http://schemas.microsoft.com/office/drawing/2017/decorative" val="1"/>
              </a:ext>
            </a:extLst>
          </p:cNvPr>
          <p:cNvSpPr/>
          <p:nvPr userDrawn="1"/>
        </p:nvSpPr>
        <p:spPr>
          <a:xfrm>
            <a:off x="410966" y="174661"/>
            <a:ext cx="11270751" cy="6503541"/>
          </a:xfrm>
          <a:prstGeom prst="rect">
            <a:avLst/>
          </a:prstGeom>
          <a:noFill/>
          <a:ln w="57150">
            <a:solidFill>
              <a:srgbClr val="BBEBA0"/>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D92522-9D74-AE0E-F519-9C39507E14CD}"/>
              </a:ext>
              <a:ext uri="{C183D7F6-B498-43B3-948B-1728B52AA6E4}">
                <adec:decorative xmlns:adec="http://schemas.microsoft.com/office/drawing/2017/decorative" val="1"/>
              </a:ext>
            </a:extLst>
          </p:cNvPr>
          <p:cNvSpPr/>
          <p:nvPr userDrawn="1"/>
        </p:nvSpPr>
        <p:spPr>
          <a:xfrm>
            <a:off x="2716493" y="2101844"/>
            <a:ext cx="7030588" cy="3722385"/>
          </a:xfrm>
          <a:prstGeom prst="rect">
            <a:avLst/>
          </a:prstGeom>
          <a:noFill/>
          <a:ln w="57150">
            <a:solidFill>
              <a:srgbClr val="BBEBA0"/>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14137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Infer">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628A1918-E2A7-EBB9-C28A-C2CC1463B9B0}"/>
              </a:ext>
            </a:extLst>
          </p:cNvPr>
          <p:cNvSpPr txBox="1"/>
          <p:nvPr userDrawn="1"/>
        </p:nvSpPr>
        <p:spPr>
          <a:xfrm>
            <a:off x="-49023" y="159934"/>
            <a:ext cx="5872948" cy="773225"/>
          </a:xfrm>
          <a:prstGeom prst="rect">
            <a:avLst/>
          </a:prstGeom>
        </p:spPr>
        <p:txBody>
          <a:bodyPr wrap="square" lIns="0" tIns="0" rIns="0" bIns="0" rtlCol="0" anchor="t">
            <a:spAutoFit/>
          </a:bodyPr>
          <a:lstStyle/>
          <a:p>
            <a:pPr algn="ctr">
              <a:lnSpc>
                <a:spcPts val="3639"/>
              </a:lnSpc>
            </a:pPr>
            <a:r>
              <a:rPr lang="en-US" sz="2599" dirty="0">
                <a:solidFill>
                  <a:srgbClr val="000000"/>
                </a:solidFill>
                <a:latin typeface="Source Sans Pro Bold"/>
              </a:rPr>
              <a:t>What questions do you want to ask?</a:t>
            </a:r>
          </a:p>
          <a:p>
            <a:pPr algn="ctr">
              <a:lnSpc>
                <a:spcPts val="2239"/>
              </a:lnSpc>
            </a:pPr>
            <a:endParaRPr lang="en-US" sz="2599" dirty="0">
              <a:solidFill>
                <a:srgbClr val="000000"/>
              </a:solidFill>
              <a:latin typeface="Source Sans Pro Bold"/>
            </a:endParaRPr>
          </a:p>
        </p:txBody>
      </p:sp>
      <p:sp>
        <p:nvSpPr>
          <p:cNvPr id="4" name="TextBox 12">
            <a:extLst>
              <a:ext uri="{FF2B5EF4-FFF2-40B4-BE49-F238E27FC236}">
                <a16:creationId xmlns:a16="http://schemas.microsoft.com/office/drawing/2014/main" id="{7EB986A1-83F6-37D2-BB8B-C71E4DC6F8D3}"/>
              </a:ext>
            </a:extLst>
          </p:cNvPr>
          <p:cNvSpPr txBox="1"/>
          <p:nvPr userDrawn="1"/>
        </p:nvSpPr>
        <p:spPr>
          <a:xfrm>
            <a:off x="1476984" y="1062668"/>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infer?</a:t>
            </a:r>
          </a:p>
          <a:p>
            <a:pPr algn="ctr">
              <a:lnSpc>
                <a:spcPts val="2239"/>
              </a:lnSpc>
            </a:pPr>
            <a:endParaRPr lang="en-US" sz="2599">
              <a:solidFill>
                <a:srgbClr val="000000"/>
              </a:solidFill>
              <a:latin typeface="Source Sans Pro Bold"/>
            </a:endParaRPr>
          </a:p>
        </p:txBody>
      </p:sp>
      <p:sp>
        <p:nvSpPr>
          <p:cNvPr id="3" name="TextBox 13">
            <a:extLst>
              <a:ext uri="{FF2B5EF4-FFF2-40B4-BE49-F238E27FC236}">
                <a16:creationId xmlns:a16="http://schemas.microsoft.com/office/drawing/2014/main" id="{BBB9F31F-B590-3EAD-D5AA-0FFEDA23E77D}"/>
              </a:ext>
            </a:extLst>
          </p:cNvPr>
          <p:cNvSpPr txBox="1"/>
          <p:nvPr userDrawn="1"/>
        </p:nvSpPr>
        <p:spPr>
          <a:xfrm>
            <a:off x="2145141" y="2087117"/>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see?</a:t>
            </a:r>
          </a:p>
          <a:p>
            <a:pPr algn="ctr">
              <a:lnSpc>
                <a:spcPts val="2239"/>
              </a:lnSpc>
            </a:pPr>
            <a:endParaRPr lang="en-US" sz="2599">
              <a:solidFill>
                <a:srgbClr val="000000"/>
              </a:solidFill>
              <a:latin typeface="Source Sans Pro Bold"/>
            </a:endParaRPr>
          </a:p>
        </p:txBody>
      </p:sp>
      <p:sp>
        <p:nvSpPr>
          <p:cNvPr id="10" name="Rectangle 9">
            <a:extLst>
              <a:ext uri="{FF2B5EF4-FFF2-40B4-BE49-F238E27FC236}">
                <a16:creationId xmlns:a16="http://schemas.microsoft.com/office/drawing/2014/main" id="{BA6A9E11-F418-56A1-2859-F3281D9A9325}"/>
              </a:ext>
              <a:ext uri="{C183D7F6-B498-43B3-948B-1728B52AA6E4}">
                <adec:decorative xmlns:adec="http://schemas.microsoft.com/office/drawing/2017/decorative" val="1"/>
              </a:ext>
            </a:extLst>
          </p:cNvPr>
          <p:cNvSpPr/>
          <p:nvPr userDrawn="1"/>
        </p:nvSpPr>
        <p:spPr>
          <a:xfrm>
            <a:off x="1779998" y="1022883"/>
            <a:ext cx="8632004" cy="5182095"/>
          </a:xfrm>
          <a:prstGeom prst="rect">
            <a:avLst/>
          </a:prstGeom>
          <a:noFill/>
          <a:ln w="57150">
            <a:solidFill>
              <a:schemeClr val="tx1"/>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0A662A-6637-47DD-BC6A-70B7339D6E44}"/>
              </a:ext>
              <a:ext uri="{C183D7F6-B498-43B3-948B-1728B52AA6E4}">
                <adec:decorative xmlns:adec="http://schemas.microsoft.com/office/drawing/2017/decorative" val="1"/>
              </a:ext>
            </a:extLst>
          </p:cNvPr>
          <p:cNvSpPr/>
          <p:nvPr userDrawn="1"/>
        </p:nvSpPr>
        <p:spPr>
          <a:xfrm>
            <a:off x="189215" y="163775"/>
            <a:ext cx="11270751" cy="6503541"/>
          </a:xfrm>
          <a:prstGeom prst="rect">
            <a:avLst/>
          </a:prstGeom>
          <a:noFill/>
          <a:ln w="57150">
            <a:solidFill>
              <a:schemeClr val="tx1"/>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D92522-9D74-AE0E-F519-9C39507E14CD}"/>
              </a:ext>
              <a:ext uri="{C183D7F6-B498-43B3-948B-1728B52AA6E4}">
                <adec:decorative xmlns:adec="http://schemas.microsoft.com/office/drawing/2017/decorative" val="1"/>
              </a:ext>
            </a:extLst>
          </p:cNvPr>
          <p:cNvSpPr/>
          <p:nvPr userDrawn="1"/>
        </p:nvSpPr>
        <p:spPr>
          <a:xfrm>
            <a:off x="2494742" y="2090958"/>
            <a:ext cx="7030588" cy="3722385"/>
          </a:xfrm>
          <a:prstGeom prst="rect">
            <a:avLst/>
          </a:prstGeom>
          <a:noFill/>
          <a:ln w="57150">
            <a:solidFill>
              <a:schemeClr val="tx1"/>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2">
            <a:extLst>
              <a:ext uri="{FF2B5EF4-FFF2-40B4-BE49-F238E27FC236}">
                <a16:creationId xmlns:a16="http://schemas.microsoft.com/office/drawing/2014/main" id="{903C65A8-96CE-A693-4CCC-87A1DE4D5E30}"/>
              </a:ext>
            </a:extLst>
          </p:cNvPr>
          <p:cNvGrpSpPr/>
          <p:nvPr userDrawn="1"/>
        </p:nvGrpSpPr>
        <p:grpSpPr>
          <a:xfrm rot="-5400000">
            <a:off x="8449493" y="3115493"/>
            <a:ext cx="6858000" cy="627015"/>
            <a:chOff x="0" y="0"/>
            <a:chExt cx="1993384" cy="182252"/>
          </a:xfrm>
        </p:grpSpPr>
        <p:sp>
          <p:nvSpPr>
            <p:cNvPr id="7" name="Freeform 3">
              <a:extLst>
                <a:ext uri="{FF2B5EF4-FFF2-40B4-BE49-F238E27FC236}">
                  <a16:creationId xmlns:a16="http://schemas.microsoft.com/office/drawing/2014/main" id="{FFD71B93-BC37-B3F1-ED2C-88138AEBC420}"/>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D9D9D9"/>
            </a:solidFill>
          </p:spPr>
        </p:sp>
      </p:grpSp>
      <p:sp>
        <p:nvSpPr>
          <p:cNvPr id="8" name="TextBox 4">
            <a:extLst>
              <a:ext uri="{FF2B5EF4-FFF2-40B4-BE49-F238E27FC236}">
                <a16:creationId xmlns:a16="http://schemas.microsoft.com/office/drawing/2014/main" id="{A66A6FAE-CACE-53BD-DFB0-98A6367AD30B}"/>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PRINT OUT</a:t>
            </a:r>
          </a:p>
        </p:txBody>
      </p:sp>
    </p:spTree>
    <p:extLst>
      <p:ext uri="{BB962C8B-B14F-4D97-AF65-F5344CB8AC3E}">
        <p14:creationId xmlns:p14="http://schemas.microsoft.com/office/powerpoint/2010/main" val="7496915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75416AA-2391-2D1B-F0B8-BB5B910728EE}"/>
              </a:ext>
            </a:extLst>
          </p:cNvPr>
          <p:cNvSpPr>
            <a:spLocks noGrp="1"/>
          </p:cNvSpPr>
          <p:nvPr>
            <p:ph type="title"/>
          </p:nvPr>
        </p:nvSpPr>
        <p:spPr>
          <a:xfrm>
            <a:off x="319494" y="-1016135"/>
            <a:ext cx="10515600" cy="1016135"/>
          </a:xfrm>
        </p:spPr>
        <p:txBody>
          <a:bodyPr/>
          <a:lstStyle>
            <a:lvl1pPr>
              <a:defRPr baseline="0">
                <a:solidFill>
                  <a:srgbClr val="65B9E4"/>
                </a:solidFill>
              </a:defRPr>
            </a:lvl1pPr>
          </a:lstStyle>
          <a:p>
            <a:r>
              <a:rPr lang="en-GB" dirty="0"/>
              <a:t>Click to edit Master title style</a:t>
            </a:r>
            <a:endParaRPr lang="en-US" dirty="0"/>
          </a:p>
        </p:txBody>
      </p:sp>
    </p:spTree>
    <p:extLst>
      <p:ext uri="{BB962C8B-B14F-4D97-AF65-F5344CB8AC3E}">
        <p14:creationId xmlns:p14="http://schemas.microsoft.com/office/powerpoint/2010/main" val="24097064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FF547-387C-E324-662F-94A4C463193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C4218DA-7EEE-04FD-9C3F-B3912062925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F0FB14B-3A0B-5A1C-6B73-9088CE4BA04C}"/>
              </a:ext>
            </a:extLst>
          </p:cNvPr>
          <p:cNvSpPr>
            <a:spLocks noGrp="1"/>
          </p:cNvSpPr>
          <p:nvPr>
            <p:ph type="dt" sz="half" idx="10"/>
          </p:nvPr>
        </p:nvSpPr>
        <p:spPr/>
        <p:txBody>
          <a:bodyPr/>
          <a:lstStyle/>
          <a:p>
            <a:fld id="{B8D94FAF-92E7-440D-A2CA-DC7D60219FF0}" type="datetimeFigureOut">
              <a:rPr lang="en-GB" smtClean="0"/>
              <a:t>12/01/2026</a:t>
            </a:fld>
            <a:endParaRPr lang="en-GB"/>
          </a:p>
        </p:txBody>
      </p:sp>
      <p:sp>
        <p:nvSpPr>
          <p:cNvPr id="5" name="Footer Placeholder 4">
            <a:extLst>
              <a:ext uri="{FF2B5EF4-FFF2-40B4-BE49-F238E27FC236}">
                <a16:creationId xmlns:a16="http://schemas.microsoft.com/office/drawing/2014/main" id="{917346FC-D48F-48A5-CCF4-14EB70043C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75B876B-8464-D2A8-F252-F7034B086863}"/>
              </a:ext>
            </a:extLst>
          </p:cNvPr>
          <p:cNvSpPr>
            <a:spLocks noGrp="1"/>
          </p:cNvSpPr>
          <p:nvPr>
            <p:ph type="sldNum" sz="quarter" idx="12"/>
          </p:nvPr>
        </p:nvSpPr>
        <p:spPr/>
        <p:txBody>
          <a:bodyPr/>
          <a:lstStyle/>
          <a:p>
            <a:fld id="{8DE26E2F-1D60-41F0-AAEB-01EB40E53F55}" type="slidenum">
              <a:rPr lang="en-GB" smtClean="0"/>
              <a:t>‹#›</a:t>
            </a:fld>
            <a:endParaRPr lang="en-GB"/>
          </a:p>
        </p:txBody>
      </p:sp>
    </p:spTree>
    <p:extLst>
      <p:ext uri="{BB962C8B-B14F-4D97-AF65-F5344CB8AC3E}">
        <p14:creationId xmlns:p14="http://schemas.microsoft.com/office/powerpoint/2010/main" val="16965349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3CCC4E-0980-2110-0BA9-F87031A58D7C}"/>
              </a:ext>
            </a:extLst>
          </p:cNvPr>
          <p:cNvSpPr>
            <a:spLocks noGrp="1"/>
          </p:cNvSpPr>
          <p:nvPr>
            <p:ph type="dt" sz="half" idx="10"/>
          </p:nvPr>
        </p:nvSpPr>
        <p:spPr/>
        <p:txBody>
          <a:bodyPr/>
          <a:lstStyle/>
          <a:p>
            <a:fld id="{A3202793-D4D1-4CEA-8D2E-A077E4098B41}" type="datetimeFigureOut">
              <a:rPr lang="en-GB" smtClean="0"/>
              <a:t>12/01/2026</a:t>
            </a:fld>
            <a:endParaRPr lang="en-GB"/>
          </a:p>
        </p:txBody>
      </p:sp>
      <p:sp>
        <p:nvSpPr>
          <p:cNvPr id="3" name="Footer Placeholder 2">
            <a:extLst>
              <a:ext uri="{FF2B5EF4-FFF2-40B4-BE49-F238E27FC236}">
                <a16:creationId xmlns:a16="http://schemas.microsoft.com/office/drawing/2014/main" id="{FFDAE0AD-2231-BC68-8363-4194442D08A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C9F340B-7BEB-3E25-5188-8EC70FC554B5}"/>
              </a:ext>
            </a:extLst>
          </p:cNvPr>
          <p:cNvSpPr>
            <a:spLocks noGrp="1"/>
          </p:cNvSpPr>
          <p:nvPr>
            <p:ph type="sldNum" sz="quarter" idx="12"/>
          </p:nvPr>
        </p:nvSpPr>
        <p:spPr/>
        <p:txBody>
          <a:bodyPr/>
          <a:lstStyle/>
          <a:p>
            <a:fld id="{8C46B3C8-BFA5-4790-BDE3-7DACC99870D7}" type="slidenum">
              <a:rPr lang="en-GB" smtClean="0"/>
              <a:t>‹#›</a:t>
            </a:fld>
            <a:endParaRPr lang="en-GB"/>
          </a:p>
        </p:txBody>
      </p:sp>
    </p:spTree>
    <p:extLst>
      <p:ext uri="{BB962C8B-B14F-4D97-AF65-F5344CB8AC3E}">
        <p14:creationId xmlns:p14="http://schemas.microsoft.com/office/powerpoint/2010/main" val="4234276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3" name="Picture 10">
            <a:extLst>
              <a:ext uri="{FF2B5EF4-FFF2-40B4-BE49-F238E27FC236}">
                <a16:creationId xmlns:a16="http://schemas.microsoft.com/office/drawing/2014/main" id="{EC168A8E-E3C7-B41A-726B-1B6D37933446}"/>
              </a:ext>
              <a:ext uri="{C183D7F6-B498-43B3-948B-1728B52AA6E4}">
                <adec:decorative xmlns:adec="http://schemas.microsoft.com/office/drawing/2017/decorative" val="1"/>
              </a:ext>
            </a:extLst>
          </p:cNvPr>
          <p:cNvSpPr/>
          <p:nvPr userDrawn="1"/>
        </p:nvSpPr>
        <p:spPr>
          <a:xfrm rot="231877">
            <a:off x="205462" y="334708"/>
            <a:ext cx="6021134" cy="6299999"/>
          </a:xfrm>
          <a:custGeom>
            <a:avLst/>
            <a:gdLst>
              <a:gd name="connsiteX0" fmla="*/ 8808595 w 8829787"/>
              <a:gd name="connsiteY0" fmla="*/ 3482560 h 6161228"/>
              <a:gd name="connsiteX1" fmla="*/ 8829667 w 8829787"/>
              <a:gd name="connsiteY1" fmla="*/ 4542806 h 6161228"/>
              <a:gd name="connsiteX2" fmla="*/ 8664598 w 8829787"/>
              <a:gd name="connsiteY2" fmla="*/ 4860106 h 6161228"/>
              <a:gd name="connsiteX3" fmla="*/ 7252730 w 8829787"/>
              <a:gd name="connsiteY3" fmla="*/ 5161927 h 6161228"/>
              <a:gd name="connsiteX4" fmla="*/ 6732937 w 8829787"/>
              <a:gd name="connsiteY4" fmla="*/ 5270274 h 6161228"/>
              <a:gd name="connsiteX5" fmla="*/ 5805739 w 8829787"/>
              <a:gd name="connsiteY5" fmla="*/ 5440532 h 6161228"/>
              <a:gd name="connsiteX6" fmla="*/ 4801276 w 8829787"/>
              <a:gd name="connsiteY6" fmla="*/ 5564357 h 6161228"/>
              <a:gd name="connsiteX7" fmla="*/ 3284043 w 8829787"/>
              <a:gd name="connsiteY7" fmla="*/ 5734615 h 6161228"/>
              <a:gd name="connsiteX8" fmla="*/ 2525427 w 8829787"/>
              <a:gd name="connsiteY8" fmla="*/ 5827483 h 6161228"/>
              <a:gd name="connsiteX9" fmla="*/ 980098 w 8829787"/>
              <a:gd name="connsiteY9" fmla="*/ 6113827 h 6161228"/>
              <a:gd name="connsiteX10" fmla="*/ 509475 w 8829787"/>
              <a:gd name="connsiteY10" fmla="*/ 6137044 h 6161228"/>
              <a:gd name="connsiteX11" fmla="*/ 365479 w 8829787"/>
              <a:gd name="connsiteY11" fmla="*/ 6067393 h 6161228"/>
              <a:gd name="connsiteX12" fmla="*/ 235531 w 8829787"/>
              <a:gd name="connsiteY12" fmla="*/ 5781049 h 6161228"/>
              <a:gd name="connsiteX13" fmla="*/ 7243 w 8829787"/>
              <a:gd name="connsiteY13" fmla="*/ 2840221 h 6161228"/>
              <a:gd name="connsiteX14" fmla="*/ 52901 w 8829787"/>
              <a:gd name="connsiteY14" fmla="*/ 2035363 h 6161228"/>
              <a:gd name="connsiteX15" fmla="*/ 165288 w 8829787"/>
              <a:gd name="connsiteY15" fmla="*/ 1222765 h 6161228"/>
              <a:gd name="connsiteX16" fmla="*/ 368991 w 8829787"/>
              <a:gd name="connsiteY16" fmla="*/ 936422 h 6161228"/>
              <a:gd name="connsiteX17" fmla="*/ 755323 w 8829787"/>
              <a:gd name="connsiteY17" fmla="*/ 936422 h 6161228"/>
              <a:gd name="connsiteX18" fmla="*/ 1612278 w 8829787"/>
              <a:gd name="connsiteY18" fmla="*/ 874509 h 6161228"/>
              <a:gd name="connsiteX19" fmla="*/ 2286604 w 8829787"/>
              <a:gd name="connsiteY19" fmla="*/ 828075 h 6161228"/>
              <a:gd name="connsiteX20" fmla="*/ 4407919 w 8829787"/>
              <a:gd name="connsiteY20" fmla="*/ 704251 h 6161228"/>
              <a:gd name="connsiteX21" fmla="*/ 5482625 w 8829787"/>
              <a:gd name="connsiteY21" fmla="*/ 503036 h 6161228"/>
              <a:gd name="connsiteX22" fmla="*/ 6121829 w 8829787"/>
              <a:gd name="connsiteY22" fmla="*/ 371473 h 6161228"/>
              <a:gd name="connsiteX23" fmla="*/ 7010394 w 8829787"/>
              <a:gd name="connsiteY23" fmla="*/ 131563 h 6161228"/>
              <a:gd name="connsiteX24" fmla="*/ 7459944 w 8829787"/>
              <a:gd name="connsiteY24" fmla="*/ 54173 h 6161228"/>
              <a:gd name="connsiteX25" fmla="*/ 8380117 w 8829787"/>
              <a:gd name="connsiteY25" fmla="*/ 0 h 6161228"/>
              <a:gd name="connsiteX26" fmla="*/ 8538162 w 8829787"/>
              <a:gd name="connsiteY26" fmla="*/ 30956 h 6161228"/>
              <a:gd name="connsiteX27" fmla="*/ 8629477 w 8829787"/>
              <a:gd name="connsiteY27" fmla="*/ 208954 h 6161228"/>
              <a:gd name="connsiteX28" fmla="*/ 8762937 w 8829787"/>
              <a:gd name="connsiteY28" fmla="*/ 1896060 h 6161228"/>
              <a:gd name="connsiteX29" fmla="*/ 8798059 w 8829787"/>
              <a:gd name="connsiteY29" fmla="*/ 2778309 h 6161228"/>
              <a:gd name="connsiteX30" fmla="*/ 8798059 w 8829787"/>
              <a:gd name="connsiteY30" fmla="*/ 3467082 h 6161228"/>
              <a:gd name="connsiteX31" fmla="*/ 8808595 w 8829787"/>
              <a:gd name="connsiteY31" fmla="*/ 3467082 h 616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29787" h="6161228">
                <a:moveTo>
                  <a:pt x="8808595" y="3482560"/>
                </a:moveTo>
                <a:cubicBezTo>
                  <a:pt x="8815619" y="3830816"/>
                  <a:pt x="8822643" y="4186811"/>
                  <a:pt x="8829667" y="4542806"/>
                </a:cubicBezTo>
                <a:cubicBezTo>
                  <a:pt x="8833180" y="4705325"/>
                  <a:pt x="8759425" y="4852366"/>
                  <a:pt x="8664598" y="4860106"/>
                </a:cubicBezTo>
                <a:cubicBezTo>
                  <a:pt x="8190463" y="4906540"/>
                  <a:pt x="7719840" y="5007147"/>
                  <a:pt x="7252730" y="5161927"/>
                </a:cubicBezTo>
                <a:cubicBezTo>
                  <a:pt x="7080636" y="5216101"/>
                  <a:pt x="6905030" y="5239318"/>
                  <a:pt x="6732937" y="5270274"/>
                </a:cubicBezTo>
                <a:cubicBezTo>
                  <a:pt x="6423871" y="5332186"/>
                  <a:pt x="6114805" y="5394098"/>
                  <a:pt x="5805739" y="5440532"/>
                </a:cubicBezTo>
                <a:cubicBezTo>
                  <a:pt x="5472089" y="5494705"/>
                  <a:pt x="5134926" y="5548878"/>
                  <a:pt x="4801276" y="5564357"/>
                </a:cubicBezTo>
                <a:cubicBezTo>
                  <a:pt x="4295532" y="5595312"/>
                  <a:pt x="3786275" y="5634007"/>
                  <a:pt x="3284043" y="5734615"/>
                </a:cubicBezTo>
                <a:cubicBezTo>
                  <a:pt x="3031171" y="5781049"/>
                  <a:pt x="2778299" y="5788788"/>
                  <a:pt x="2525427" y="5827483"/>
                </a:cubicBezTo>
                <a:cubicBezTo>
                  <a:pt x="2009147" y="5904873"/>
                  <a:pt x="1492866" y="5951308"/>
                  <a:pt x="980098" y="6113827"/>
                </a:cubicBezTo>
                <a:cubicBezTo>
                  <a:pt x="825565" y="6168000"/>
                  <a:pt x="667520" y="6175739"/>
                  <a:pt x="509475" y="6137044"/>
                </a:cubicBezTo>
                <a:cubicBezTo>
                  <a:pt x="460306" y="6121566"/>
                  <a:pt x="411136" y="6098349"/>
                  <a:pt x="365479" y="6067393"/>
                </a:cubicBezTo>
                <a:cubicBezTo>
                  <a:pt x="295236" y="6013220"/>
                  <a:pt x="249579" y="5935829"/>
                  <a:pt x="235531" y="5781049"/>
                </a:cubicBezTo>
                <a:cubicBezTo>
                  <a:pt x="165288" y="4798194"/>
                  <a:pt x="88022" y="3823077"/>
                  <a:pt x="7243" y="2840221"/>
                </a:cubicBezTo>
                <a:cubicBezTo>
                  <a:pt x="-10317" y="2569355"/>
                  <a:pt x="3731" y="2290750"/>
                  <a:pt x="52901" y="2035363"/>
                </a:cubicBezTo>
                <a:cubicBezTo>
                  <a:pt x="98558" y="1772236"/>
                  <a:pt x="154752" y="1509109"/>
                  <a:pt x="165288" y="1222765"/>
                </a:cubicBezTo>
                <a:cubicBezTo>
                  <a:pt x="172313" y="1037029"/>
                  <a:pt x="253091" y="936422"/>
                  <a:pt x="368991" y="936422"/>
                </a:cubicBezTo>
                <a:cubicBezTo>
                  <a:pt x="498939" y="936422"/>
                  <a:pt x="625375" y="944161"/>
                  <a:pt x="755323" y="936422"/>
                </a:cubicBezTo>
                <a:cubicBezTo>
                  <a:pt x="1039804" y="920944"/>
                  <a:pt x="1327797" y="897726"/>
                  <a:pt x="1612278" y="874509"/>
                </a:cubicBezTo>
                <a:cubicBezTo>
                  <a:pt x="1837054" y="859031"/>
                  <a:pt x="2061829" y="820336"/>
                  <a:pt x="2286604" y="828075"/>
                </a:cubicBezTo>
                <a:cubicBezTo>
                  <a:pt x="2996050" y="843553"/>
                  <a:pt x="3701985" y="773902"/>
                  <a:pt x="4407919" y="704251"/>
                </a:cubicBezTo>
                <a:cubicBezTo>
                  <a:pt x="4766155" y="673295"/>
                  <a:pt x="5124390" y="572688"/>
                  <a:pt x="5482625" y="503036"/>
                </a:cubicBezTo>
                <a:cubicBezTo>
                  <a:pt x="5696864" y="464341"/>
                  <a:pt x="5907591" y="425646"/>
                  <a:pt x="6121829" y="371473"/>
                </a:cubicBezTo>
                <a:cubicBezTo>
                  <a:pt x="6420359" y="294083"/>
                  <a:pt x="6715377" y="208954"/>
                  <a:pt x="7010394" y="131563"/>
                </a:cubicBezTo>
                <a:cubicBezTo>
                  <a:pt x="7157902" y="92868"/>
                  <a:pt x="7308923" y="69651"/>
                  <a:pt x="7459944" y="54173"/>
                </a:cubicBezTo>
                <a:cubicBezTo>
                  <a:pt x="7765498" y="30956"/>
                  <a:pt x="8074564" y="15478"/>
                  <a:pt x="8380117" y="0"/>
                </a:cubicBezTo>
                <a:cubicBezTo>
                  <a:pt x="8432799" y="0"/>
                  <a:pt x="8485480" y="15478"/>
                  <a:pt x="8538162" y="30956"/>
                </a:cubicBezTo>
                <a:cubicBezTo>
                  <a:pt x="8583820" y="38695"/>
                  <a:pt x="8622453" y="108346"/>
                  <a:pt x="8629477" y="208954"/>
                </a:cubicBezTo>
                <a:cubicBezTo>
                  <a:pt x="8671622" y="773902"/>
                  <a:pt x="8720792" y="1331112"/>
                  <a:pt x="8762937" y="1896060"/>
                </a:cubicBezTo>
                <a:cubicBezTo>
                  <a:pt x="8784010" y="2190143"/>
                  <a:pt x="8791034" y="2484226"/>
                  <a:pt x="8798059" y="2778309"/>
                </a:cubicBezTo>
                <a:cubicBezTo>
                  <a:pt x="8805083" y="3010479"/>
                  <a:pt x="8798059" y="3234911"/>
                  <a:pt x="8798059" y="3467082"/>
                </a:cubicBezTo>
                <a:lnTo>
                  <a:pt x="8808595" y="3467082"/>
                </a:lnTo>
                <a:close/>
              </a:path>
            </a:pathLst>
          </a:custGeom>
          <a:solidFill>
            <a:srgbClr val="BBEBA0"/>
          </a:solidFill>
          <a:ln w="24379" cap="flat">
            <a:noFill/>
            <a:prstDash val="solid"/>
            <a:miter/>
          </a:ln>
        </p:spPr>
        <p:txBody>
          <a:bodyPr rtlCol="0" anchor="ctr"/>
          <a:lstStyle/>
          <a:p>
            <a:endParaRPr lang="en-US"/>
          </a:p>
        </p:txBody>
      </p:sp>
      <p:sp>
        <p:nvSpPr>
          <p:cNvPr id="14" name="Text Placeholder 2">
            <a:extLst>
              <a:ext uri="{FF2B5EF4-FFF2-40B4-BE49-F238E27FC236}">
                <a16:creationId xmlns:a16="http://schemas.microsoft.com/office/drawing/2014/main" id="{C7E152C8-1564-9CD4-2ABE-55064C1128DA}"/>
              </a:ext>
            </a:extLst>
          </p:cNvPr>
          <p:cNvSpPr>
            <a:spLocks noGrp="1"/>
          </p:cNvSpPr>
          <p:nvPr>
            <p:ph type="body" sz="quarter" idx="10" hasCustomPrompt="1"/>
          </p:nvPr>
        </p:nvSpPr>
        <p:spPr>
          <a:xfrm>
            <a:off x="381885" y="365126"/>
            <a:ext cx="10996612" cy="461962"/>
          </a:xfrm>
          <a:prstGeom prst="rect">
            <a:avLst/>
          </a:prstGeom>
        </p:spPr>
        <p:txBody>
          <a:bodyPr lIns="0"/>
          <a:lstStyle>
            <a:lvl1pPr>
              <a:defRPr sz="2400" b="1" baseline="0">
                <a:solidFill>
                  <a:schemeClr val="tx1"/>
                </a:solidFill>
              </a:defRPr>
            </a:lvl1pPr>
          </a:lstStyle>
          <a:p>
            <a:pPr lvl="0"/>
            <a:r>
              <a:rPr lang="en-GB" dirty="0"/>
              <a:t>How to use this PPT</a:t>
            </a:r>
          </a:p>
        </p:txBody>
      </p:sp>
      <p:sp>
        <p:nvSpPr>
          <p:cNvPr id="15" name="Content Placeholder 2">
            <a:extLst>
              <a:ext uri="{FF2B5EF4-FFF2-40B4-BE49-F238E27FC236}">
                <a16:creationId xmlns:a16="http://schemas.microsoft.com/office/drawing/2014/main" id="{765FCCB3-3076-2340-5BC6-BD76E591FADC}"/>
              </a:ext>
            </a:extLst>
          </p:cNvPr>
          <p:cNvSpPr>
            <a:spLocks noGrp="1"/>
          </p:cNvSpPr>
          <p:nvPr>
            <p:ph idx="1" hasCustomPrompt="1"/>
          </p:nvPr>
        </p:nvSpPr>
        <p:spPr>
          <a:xfrm>
            <a:off x="381885" y="1470244"/>
            <a:ext cx="5714115" cy="5022630"/>
          </a:xfrm>
          <a:prstGeom prst="rect">
            <a:avLst/>
          </a:prstGeom>
        </p:spPr>
        <p:txBody>
          <a:bodyPr lIns="0" rIns="90000"/>
          <a:lstStyle>
            <a:lvl1pPr marL="0" indent="0">
              <a:buFontTx/>
              <a:buNone/>
              <a:defRPr b="0" i="0" baseline="0">
                <a:solidFill>
                  <a:schemeClr val="tx1"/>
                </a:solidFill>
              </a:defRPr>
            </a:lvl1pPr>
            <a:lvl2pPr marL="800100" indent="-342900">
              <a:buFont typeface="Arial" panose="020B0604020202020204" pitchFamily="34" charset="0"/>
              <a:buChar char="•"/>
              <a:defRPr>
                <a:solidFill>
                  <a:schemeClr val="tx1"/>
                </a:solidFill>
              </a:defRPr>
            </a:lvl2pPr>
            <a:lvl3pPr marL="1257300" indent="-342900">
              <a:buFont typeface="Arial" panose="020B0604020202020204" pitchFamily="34" charset="0"/>
              <a:buChar char="•"/>
              <a:defRPr>
                <a:solidFill>
                  <a:schemeClr val="tx1"/>
                </a:solidFill>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16" name="Text Placeholder 2">
            <a:extLst>
              <a:ext uri="{FF2B5EF4-FFF2-40B4-BE49-F238E27FC236}">
                <a16:creationId xmlns:a16="http://schemas.microsoft.com/office/drawing/2014/main" id="{F3A5F7B0-87B9-D779-448F-83341593B120}"/>
              </a:ext>
            </a:extLst>
          </p:cNvPr>
          <p:cNvSpPr>
            <a:spLocks noGrp="1"/>
          </p:cNvSpPr>
          <p:nvPr>
            <p:ph type="body" sz="quarter" idx="12" hasCustomPrompt="1"/>
          </p:nvPr>
        </p:nvSpPr>
        <p:spPr>
          <a:xfrm>
            <a:off x="6477885" y="945469"/>
            <a:ext cx="5247950" cy="461962"/>
          </a:xfrm>
          <a:prstGeom prst="rect">
            <a:avLst/>
          </a:prstGeom>
        </p:spPr>
        <p:txBody>
          <a:bodyPr lIns="0"/>
          <a:lstStyle>
            <a:lvl1pPr>
              <a:defRPr sz="2400" b="1"/>
            </a:lvl1pPr>
          </a:lstStyle>
          <a:p>
            <a:r>
              <a:rPr lang="en-GB" sz="2400" b="1" dirty="0">
                <a:cs typeface="Arial"/>
              </a:rPr>
              <a:t>Accompanying Resources:</a:t>
            </a:r>
          </a:p>
        </p:txBody>
      </p:sp>
      <p:sp>
        <p:nvSpPr>
          <p:cNvPr id="17" name="Content Placeholder 2">
            <a:extLst>
              <a:ext uri="{FF2B5EF4-FFF2-40B4-BE49-F238E27FC236}">
                <a16:creationId xmlns:a16="http://schemas.microsoft.com/office/drawing/2014/main" id="{3A4F0D21-6282-06E8-999E-BB08C0F3C3DC}"/>
              </a:ext>
            </a:extLst>
          </p:cNvPr>
          <p:cNvSpPr>
            <a:spLocks noGrp="1"/>
          </p:cNvSpPr>
          <p:nvPr>
            <p:ph idx="11" hasCustomPrompt="1"/>
          </p:nvPr>
        </p:nvSpPr>
        <p:spPr>
          <a:xfrm>
            <a:off x="6477886" y="1470244"/>
            <a:ext cx="5247950"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1"/>
            <a:r>
              <a:rPr lang="en-GB" dirty="0"/>
              <a:t>Bullet level</a:t>
            </a:r>
          </a:p>
          <a:p>
            <a:pPr lvl="2"/>
            <a:r>
              <a:rPr lang="en-GB" dirty="0"/>
              <a:t>Second level</a:t>
            </a:r>
          </a:p>
        </p:txBody>
      </p:sp>
    </p:spTree>
    <p:extLst>
      <p:ext uri="{BB962C8B-B14F-4D97-AF65-F5344CB8AC3E}">
        <p14:creationId xmlns:p14="http://schemas.microsoft.com/office/powerpoint/2010/main" val="9022634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Content-Polaroi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sz="2400"/>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15" name="Picture Placeholder 13">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5814652" y="1075414"/>
            <a:ext cx="5048013" cy="5460246"/>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p>
            <a:r>
              <a:rPr lang="en-US"/>
              <a:t> </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6353937" y="1386985"/>
            <a:ext cx="4151741" cy="3985115"/>
          </a:xfrm>
          <a:prstGeom prst="rect">
            <a:avLst/>
          </a:prstGeom>
        </p:spPr>
        <p:txBody>
          <a:bodyPr/>
          <a:lstStyle>
            <a:lvl1pPr algn="ctr">
              <a:defRPr/>
            </a:lvl1pPr>
          </a:lstStyle>
          <a:p>
            <a:endParaRPr lang="en-US" dirty="0"/>
          </a:p>
        </p:txBody>
      </p:sp>
      <p:sp>
        <p:nvSpPr>
          <p:cNvPr id="4" name="Text Placeholder 41">
            <a:extLst>
              <a:ext uri="{FF2B5EF4-FFF2-40B4-BE49-F238E27FC236}">
                <a16:creationId xmlns:a16="http://schemas.microsoft.com/office/drawing/2014/main" id="{1F4DD1BE-B6E0-CBE2-78DB-2ABB2921DADB}"/>
              </a:ext>
            </a:extLst>
          </p:cNvPr>
          <p:cNvSpPr>
            <a:spLocks noGrp="1"/>
          </p:cNvSpPr>
          <p:nvPr>
            <p:ph type="body" sz="quarter" idx="23"/>
          </p:nvPr>
        </p:nvSpPr>
        <p:spPr>
          <a:xfrm>
            <a:off x="7117447" y="5692944"/>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554809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7" name="Picture 5">
            <a:extLst>
              <a:ext uri="{FF2B5EF4-FFF2-40B4-BE49-F238E27FC236}">
                <a16:creationId xmlns:a16="http://schemas.microsoft.com/office/drawing/2014/main" id="{B7BB9657-BC72-7070-9EFC-2C2344D5FE75}"/>
              </a:ext>
              <a:ext uri="{C183D7F6-B498-43B3-948B-1728B52AA6E4}">
                <adec:decorative xmlns:adec="http://schemas.microsoft.com/office/drawing/2017/decorative" val="1"/>
              </a:ext>
            </a:extLst>
          </p:cNvPr>
          <p:cNvSpPr/>
          <p:nvPr userDrawn="1"/>
        </p:nvSpPr>
        <p:spPr>
          <a:xfrm>
            <a:off x="78581" y="1205909"/>
            <a:ext cx="5836444" cy="5337766"/>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BBEBA0"/>
          </a:solidFill>
          <a:ln w="1544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4" name="Group 2">
            <a:extLst>
              <a:ext uri="{FF2B5EF4-FFF2-40B4-BE49-F238E27FC236}">
                <a16:creationId xmlns:a16="http://schemas.microsoft.com/office/drawing/2014/main" id="{61411962-3956-D696-848F-BA7C513EFB1F}"/>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8" name="Freeform 3">
              <a:extLst>
                <a:ext uri="{FF2B5EF4-FFF2-40B4-BE49-F238E27FC236}">
                  <a16:creationId xmlns:a16="http://schemas.microsoft.com/office/drawing/2014/main" id="{8F566FB1-C51D-AFB9-A8FA-798151421F68}"/>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9" name="TextBox 8">
            <a:extLst>
              <a:ext uri="{FF2B5EF4-FFF2-40B4-BE49-F238E27FC236}">
                <a16:creationId xmlns:a16="http://schemas.microsoft.com/office/drawing/2014/main" id="{E142C482-3637-0380-2BF4-0EBBA3CA7A03}"/>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638818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4" name="Picture 4">
            <a:extLst>
              <a:ext uri="{FF2B5EF4-FFF2-40B4-BE49-F238E27FC236}">
                <a16:creationId xmlns:a16="http://schemas.microsoft.com/office/drawing/2014/main" id="{7F9051B8-6A0F-FA37-0CF4-7373DF660A74}"/>
              </a:ext>
              <a:ext uri="{C183D7F6-B498-43B3-948B-1728B52AA6E4}">
                <adec:decorative xmlns:adec="http://schemas.microsoft.com/office/drawing/2017/decorative" val="1"/>
              </a:ext>
            </a:extLst>
          </p:cNvPr>
          <p:cNvSpPr/>
          <p:nvPr userDrawn="1"/>
        </p:nvSpPr>
        <p:spPr>
          <a:xfrm>
            <a:off x="230533" y="1009291"/>
            <a:ext cx="5447342" cy="5598543"/>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BBEBA0">
              <a:alpha val="75000"/>
            </a:srgbClr>
          </a:solidFill>
          <a:ln w="2269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7" name="Group 2">
            <a:extLst>
              <a:ext uri="{FF2B5EF4-FFF2-40B4-BE49-F238E27FC236}">
                <a16:creationId xmlns:a16="http://schemas.microsoft.com/office/drawing/2014/main" id="{9D231B6F-0207-B4E6-7EFC-2FD85D553AC9}"/>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8" name="Freeform 3">
              <a:extLst>
                <a:ext uri="{FF2B5EF4-FFF2-40B4-BE49-F238E27FC236}">
                  <a16:creationId xmlns:a16="http://schemas.microsoft.com/office/drawing/2014/main" id="{609CF6F6-8160-B80F-7645-3A9747E86703}"/>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9" name="TextBox 8">
            <a:extLst>
              <a:ext uri="{FF2B5EF4-FFF2-40B4-BE49-F238E27FC236}">
                <a16:creationId xmlns:a16="http://schemas.microsoft.com/office/drawing/2014/main" id="{55EB3331-8CBC-F8E3-17F2-B2A834697C0F}"/>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704715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4" name="Picture 4">
            <a:extLst>
              <a:ext uri="{FF2B5EF4-FFF2-40B4-BE49-F238E27FC236}">
                <a16:creationId xmlns:a16="http://schemas.microsoft.com/office/drawing/2014/main" id="{7F9051B8-6A0F-FA37-0CF4-7373DF660A74}"/>
              </a:ext>
              <a:ext uri="{C183D7F6-B498-43B3-948B-1728B52AA6E4}">
                <adec:decorative xmlns:adec="http://schemas.microsoft.com/office/drawing/2017/decorative" val="1"/>
              </a:ext>
            </a:extLst>
          </p:cNvPr>
          <p:cNvSpPr/>
          <p:nvPr userDrawn="1"/>
        </p:nvSpPr>
        <p:spPr>
          <a:xfrm>
            <a:off x="230533" y="1009291"/>
            <a:ext cx="5447342" cy="5598543"/>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BBEBA0">
              <a:alpha val="75000"/>
            </a:srgbClr>
          </a:solidFill>
          <a:ln w="2269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7" name="Group 2">
            <a:extLst>
              <a:ext uri="{FF2B5EF4-FFF2-40B4-BE49-F238E27FC236}">
                <a16:creationId xmlns:a16="http://schemas.microsoft.com/office/drawing/2014/main" id="{9D231B6F-0207-B4E6-7EFC-2FD85D553AC9}"/>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8" name="Freeform 3">
              <a:extLst>
                <a:ext uri="{FF2B5EF4-FFF2-40B4-BE49-F238E27FC236}">
                  <a16:creationId xmlns:a16="http://schemas.microsoft.com/office/drawing/2014/main" id="{609CF6F6-8160-B80F-7645-3A9747E86703}"/>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9" name="TextBox 8">
            <a:extLst>
              <a:ext uri="{FF2B5EF4-FFF2-40B4-BE49-F238E27FC236}">
                <a16:creationId xmlns:a16="http://schemas.microsoft.com/office/drawing/2014/main" id="{55EB3331-8CBC-F8E3-17F2-B2A834697C0F}"/>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Teacher Notes</a:t>
            </a:r>
          </a:p>
        </p:txBody>
      </p:sp>
    </p:spTree>
    <p:extLst>
      <p:ext uri="{BB962C8B-B14F-4D97-AF65-F5344CB8AC3E}">
        <p14:creationId xmlns:p14="http://schemas.microsoft.com/office/powerpoint/2010/main" val="24598580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Content-Pebble-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243816" y="1178981"/>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38651" y="5669571"/>
            <a:ext cx="3643313" cy="57943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p>
            <a:r>
              <a:rPr lang="en-US" dirty="0"/>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1008217" y="5752121"/>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5213534" y="1065876"/>
            <a:ext cx="5905354" cy="518313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grpSp>
        <p:nvGrpSpPr>
          <p:cNvPr id="3" name="Group 2">
            <a:extLst>
              <a:ext uri="{FF2B5EF4-FFF2-40B4-BE49-F238E27FC236}">
                <a16:creationId xmlns:a16="http://schemas.microsoft.com/office/drawing/2014/main" id="{0503B040-1762-EED1-1DC4-312810611D3B}"/>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4" name="Freeform 3">
              <a:extLst>
                <a:ext uri="{FF2B5EF4-FFF2-40B4-BE49-F238E27FC236}">
                  <a16:creationId xmlns:a16="http://schemas.microsoft.com/office/drawing/2014/main" id="{273B2B6A-C5EE-4C70-6F4C-DCD259163917}"/>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9" name="TextBox 8">
            <a:extLst>
              <a:ext uri="{FF2B5EF4-FFF2-40B4-BE49-F238E27FC236}">
                <a16:creationId xmlns:a16="http://schemas.microsoft.com/office/drawing/2014/main" id="{F93F2869-0204-4F99-45CD-EBC0CFD46F35}"/>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7823935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3358D3-0AB5-6620-A638-0B4A1EB1ED92}"/>
              </a:ext>
            </a:extLst>
          </p:cNvPr>
          <p:cNvSpPr>
            <a:spLocks noGrp="1"/>
          </p:cNvSpPr>
          <p:nvPr>
            <p:ph type="title"/>
          </p:nvPr>
        </p:nvSpPr>
        <p:spPr>
          <a:xfrm>
            <a:off x="838200" y="-1027907"/>
            <a:ext cx="10515600" cy="1027907"/>
          </a:xfrm>
          <a:prstGeom prst="rect">
            <a:avLst/>
          </a:prstGeom>
        </p:spPr>
        <p:txBody>
          <a:bodyPr vert="horz" lIns="9144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2215143578"/>
      </p:ext>
    </p:extLst>
  </p:cSld>
  <p:clrMap bg1="lt1" tx1="dk1" bg2="lt2" tx2="dk2" accent1="accent1" accent2="accent2" accent3="accent3" accent4="accent4" accent5="accent5" accent6="accent6" hlink="hlink" folHlink="folHlink"/>
  <p:sldLayoutIdLst>
    <p:sldLayoutId id="2147483689" r:id="rId1"/>
    <p:sldLayoutId id="2147483661" r:id="rId2"/>
    <p:sldLayoutId id="2147483696" r:id="rId3"/>
    <p:sldLayoutId id="2147483691" r:id="rId4"/>
    <p:sldLayoutId id="2147483650" r:id="rId5"/>
    <p:sldLayoutId id="2147483683" r:id="rId6"/>
    <p:sldLayoutId id="2147483684" r:id="rId7"/>
    <p:sldLayoutId id="2147483697" r:id="rId8"/>
    <p:sldLayoutId id="2147483673" r:id="rId9"/>
    <p:sldLayoutId id="2147483702" r:id="rId10"/>
    <p:sldLayoutId id="2147483677" r:id="rId11"/>
    <p:sldLayoutId id="2147483679" r:id="rId12"/>
    <p:sldLayoutId id="2147483680" r:id="rId13"/>
    <p:sldLayoutId id="2147483666" r:id="rId14"/>
    <p:sldLayoutId id="2147483685" r:id="rId15"/>
    <p:sldLayoutId id="2147483698" r:id="rId16"/>
    <p:sldLayoutId id="2147483699" r:id="rId17"/>
    <p:sldLayoutId id="2147483700" r:id="rId18"/>
    <p:sldLayoutId id="2147483701" r:id="rId19"/>
    <p:sldLayoutId id="2147483667" r:id="rId20"/>
    <p:sldLayoutId id="2147483675" r:id="rId21"/>
    <p:sldLayoutId id="2147483671" r:id="rId22"/>
    <p:sldLayoutId id="2147483681" r:id="rId23"/>
    <p:sldLayoutId id="2147483672" r:id="rId24"/>
    <p:sldLayoutId id="2147483678" r:id="rId25"/>
    <p:sldLayoutId id="2147483664" r:id="rId26"/>
    <p:sldLayoutId id="2147483663" r:id="rId27"/>
    <p:sldLayoutId id="2147483660" r:id="rId28"/>
    <p:sldLayoutId id="2147483692" r:id="rId29"/>
    <p:sldLayoutId id="2147483682" r:id="rId30"/>
    <p:sldLayoutId id="2147483693" r:id="rId31"/>
    <p:sldLayoutId id="2147483690" r:id="rId32"/>
    <p:sldLayoutId id="2147483695" r:id="rId33"/>
    <p:sldLayoutId id="2147483703" r:id="rId34"/>
  </p:sldLayoutIdLst>
  <p:txStyles>
    <p:titleStyle>
      <a:lvl1pPr algn="l" defTabSz="914400" rtl="0" eaLnBrk="1" latinLnBrk="0" hangingPunct="1">
        <a:lnSpc>
          <a:spcPct val="90000"/>
        </a:lnSpc>
        <a:spcBef>
          <a:spcPct val="0"/>
        </a:spcBef>
        <a:buNone/>
        <a:defRPr sz="2600" b="1" i="0" kern="1200" baseline="0">
          <a:solidFill>
            <a:srgbClr val="597F32"/>
          </a:solidFill>
          <a:latin typeface="Arial" panose="020B0604020202020204" pitchFamily="34" charset="0"/>
          <a:ea typeface="+mj-ea"/>
          <a:cs typeface="+mj-cs"/>
        </a:defRPr>
      </a:lvl1pPr>
    </p:titleStyle>
    <p:body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6.jpg"/><Relationship Id="rId4" Type="http://schemas.openxmlformats.org/officeDocument/2006/relationships/image" Target="../media/image15.jpeg"/></Relationships>
</file>

<file path=ppt/slides/_rels/slide1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26.xml"/><Relationship Id="rId5" Type="http://schemas.openxmlformats.org/officeDocument/2006/relationships/image" Target="../media/image47.jpe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8.png"/><Relationship Id="rId7" Type="http://schemas.openxmlformats.org/officeDocument/2006/relationships/image" Target="../media/image49.jpe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image" Target="../media/image53.sv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4.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5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openxmlformats.org/officeDocument/2006/relationships/image" Target="../media/image60.jpe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24.xml"/><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7.xml"/><Relationship Id="rId1" Type="http://schemas.openxmlformats.org/officeDocument/2006/relationships/slideLayout" Target="../slideLayouts/slideLayout24.xml"/><Relationship Id="rId5" Type="http://schemas.openxmlformats.org/officeDocument/2006/relationships/image" Target="../media/image65.pn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jpe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71.png"/><Relationship Id="rId5" Type="http://schemas.openxmlformats.org/officeDocument/2006/relationships/image" Target="../media/image70.png"/><Relationship Id="rId10" Type="http://schemas.openxmlformats.org/officeDocument/2006/relationships/image" Target="../media/image74.png"/><Relationship Id="rId4" Type="http://schemas.openxmlformats.org/officeDocument/2006/relationships/image" Target="../media/image69.jpeg"/><Relationship Id="rId9" Type="http://schemas.openxmlformats.org/officeDocument/2006/relationships/image" Target="../media/image66.jpeg"/></Relationships>
</file>

<file path=ppt/slides/_rels/slide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hyperlink" Target="https://historicengland.org.uk/content/docs/education/explorer/introducing-must-farm-ppt/" TargetMode="External"/><Relationship Id="rId2" Type="http://schemas.openxmlformats.org/officeDocument/2006/relationships/hyperlink" Target="https://vimeo.com/manage/videos/1045053069" TargetMode="External"/><Relationship Id="rId1" Type="http://schemas.openxmlformats.org/officeDocument/2006/relationships/slideLayout" Target="../slideLayouts/slideLayout8.xml"/><Relationship Id="rId5" Type="http://schemas.openxmlformats.org/officeDocument/2006/relationships/hyperlink" Target="https://meanwhileelsewhereinhistory.wordpress.com/pre-1066/" TargetMode="External"/><Relationship Id="rId4" Type="http://schemas.openxmlformats.org/officeDocument/2006/relationships/hyperlink" Target="https://historicengland.org.uk/content/docs/education/explorer/must-farm-now-and-then-ppt/"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hyperlink" Target="https://meanwhileelsewhereinhistory.wordpress.com/pre-1066/" TargetMode="External"/><Relationship Id="rId2" Type="http://schemas.openxmlformats.org/officeDocument/2006/relationships/notesSlide" Target="../notesSlides/notesSlide20.xml"/><Relationship Id="rId1" Type="http://schemas.openxmlformats.org/officeDocument/2006/relationships/slideLayout" Target="../slideLayouts/slideLayout10.xml"/><Relationship Id="rId5" Type="http://schemas.openxmlformats.org/officeDocument/2006/relationships/image" Target="../media/image76.png"/><Relationship Id="rId4" Type="http://schemas.openxmlformats.org/officeDocument/2006/relationships/image" Target="../media/image75.jpe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4.pn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hyperlink" Target="https://vimeo.com/1045053069?share=copy&amp;fl=cl&amp;fe=ci" TargetMode="External"/><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hyperlink" Target="https://earth.google.com/web/@52.55532022,-0.18191209,-1.00887685a,2171.18794978d,35y,0h,0t,0r/data=ChYqEAgBEgoyMDE2LTA4LTMwGAFCAggBOgMKATBCAggASg0I____________ARAA" TargetMode="External"/><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3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hyperlink" Target="https://earth.google.com/web/@52.55532022,-0.18191209,-1.00887685a,2171.18794978d,35y,0h,0t,0r/data=ChYqEAgBEgoyMDE2LTA4LTMwGAFCAggBOgMKATBCAggASg0I____________ARAA" TargetMode="External"/><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12"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openxmlformats.org/officeDocument/2006/relationships/image" Target="../media/image39.jpeg"/><Relationship Id="rId11" Type="http://schemas.openxmlformats.org/officeDocument/2006/relationships/image" Target="../media/image32.png"/><Relationship Id="rId5" Type="http://schemas.openxmlformats.org/officeDocument/2006/relationships/image" Target="../media/image38.jpeg"/><Relationship Id="rId10" Type="http://schemas.openxmlformats.org/officeDocument/2006/relationships/image" Target="../media/image43.jpeg"/><Relationship Id="rId4" Type="http://schemas.openxmlformats.org/officeDocument/2006/relationships/image" Target="../media/image37.png"/><Relationship Id="rId9" Type="http://schemas.openxmlformats.org/officeDocument/2006/relationships/image" Target="../media/image4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620D04E-1A92-9D85-6308-D1DDD8E0F644}"/>
              </a:ext>
            </a:extLst>
          </p:cNvPr>
          <p:cNvSpPr>
            <a:spLocks noGrp="1"/>
          </p:cNvSpPr>
          <p:nvPr>
            <p:ph type="title" idx="4294967295"/>
          </p:nvPr>
        </p:nvSpPr>
        <p:spPr>
          <a:xfrm>
            <a:off x="838200" y="-1027907"/>
            <a:ext cx="10515600" cy="1027907"/>
          </a:xfrm>
        </p:spPr>
        <p:txBody>
          <a:bodyPr vert="horz" lIns="91440" tIns="45720" rIns="91440" bIns="45720" rtlCol="0" anchor="b">
            <a:normAutofit fontScale="90000"/>
          </a:bodyPr>
          <a:lstStyle/>
          <a:p>
            <a:r>
              <a:rPr lang="en-GB" dirty="0"/>
              <a:t>Must Farm Bronze Age Village</a:t>
            </a:r>
            <a:br>
              <a:rPr lang="en-GB" dirty="0"/>
            </a:br>
            <a:r>
              <a:rPr lang="en-GB" dirty="0"/>
              <a:t>Activity 2: Then and Now - the Story of Must Farm over time</a:t>
            </a:r>
            <a:br>
              <a:rPr lang="en-GB" dirty="0"/>
            </a:br>
            <a:endParaRPr lang="en-GB" dirty="0"/>
          </a:p>
        </p:txBody>
      </p:sp>
      <p:sp>
        <p:nvSpPr>
          <p:cNvPr id="9" name="Subtitle 4">
            <a:extLst>
              <a:ext uri="{FF2B5EF4-FFF2-40B4-BE49-F238E27FC236}">
                <a16:creationId xmlns:a16="http://schemas.microsoft.com/office/drawing/2014/main" id="{2A1EC9F0-8EC3-A1AE-4856-3F5D2C8F9080}"/>
              </a:ext>
            </a:extLst>
          </p:cNvPr>
          <p:cNvSpPr>
            <a:spLocks noGrp="1"/>
          </p:cNvSpPr>
          <p:nvPr>
            <p:ph type="subTitle" idx="1"/>
          </p:nvPr>
        </p:nvSpPr>
        <p:spPr>
          <a:xfrm>
            <a:off x="365125" y="2559050"/>
            <a:ext cx="3579813" cy="2409825"/>
          </a:xfrm>
        </p:spPr>
        <p:txBody>
          <a:bodyPr/>
          <a:lstStyle/>
          <a:p>
            <a:r>
              <a:rPr lang="en-GB" dirty="0"/>
              <a:t>Must Farm            Bronze Age Village Activity 2: Now and Then: Why is it called the ‘Must Farm’ Bronze Age Village?</a:t>
            </a:r>
          </a:p>
        </p:txBody>
      </p:sp>
      <p:pic>
        <p:nvPicPr>
          <p:cNvPr id="10" name="Picture Placeholder 9" descr="Aerial view of a river and a quarry">
            <a:extLst>
              <a:ext uri="{FF2B5EF4-FFF2-40B4-BE49-F238E27FC236}">
                <a16:creationId xmlns:a16="http://schemas.microsoft.com/office/drawing/2014/main" id="{B076775E-B54B-F43C-6AF7-0C5FBA362E7F}"/>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xfrm>
            <a:off x="4119565" y="0"/>
            <a:ext cx="4197294" cy="2992670"/>
          </a:xfrm>
        </p:spPr>
      </p:pic>
      <p:pic>
        <p:nvPicPr>
          <p:cNvPr id="14" name="Picture 13" descr="Aerial view of a farm">
            <a:extLst>
              <a:ext uri="{FF2B5EF4-FFF2-40B4-BE49-F238E27FC236}">
                <a16:creationId xmlns:a16="http://schemas.microsoft.com/office/drawing/2014/main" id="{041ABD7F-A4EF-E6D7-8B96-51BFD7AB6BF7}"/>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320092" y="1"/>
            <a:ext cx="3871908" cy="2992670"/>
          </a:xfrm>
          <a:prstGeom prst="rect">
            <a:avLst/>
          </a:prstGeom>
        </p:spPr>
      </p:pic>
      <p:pic>
        <p:nvPicPr>
          <p:cNvPr id="12" name="Picture 11" descr="A drawing of a group of round houses">
            <a:extLst>
              <a:ext uri="{FF2B5EF4-FFF2-40B4-BE49-F238E27FC236}">
                <a16:creationId xmlns:a16="http://schemas.microsoft.com/office/drawing/2014/main" id="{5ECF24C9-CD15-31F3-E091-73DFA2DDCE3D}"/>
              </a:ext>
            </a:extLst>
          </p:cNvPr>
          <p:cNvPicPr>
            <a:picLocks noChangeAspect="1"/>
          </p:cNvPicPr>
          <p:nvPr/>
        </p:nvPicPr>
        <p:blipFill>
          <a:blip r:embed="rId5"/>
          <a:stretch>
            <a:fillRect/>
          </a:stretch>
        </p:blipFill>
        <p:spPr>
          <a:xfrm>
            <a:off x="4119565" y="2992670"/>
            <a:ext cx="8052770" cy="3865330"/>
          </a:xfrm>
          <a:prstGeom prst="rect">
            <a:avLst/>
          </a:prstGeom>
        </p:spPr>
      </p:pic>
    </p:spTree>
    <p:extLst>
      <p:ext uri="{BB962C8B-B14F-4D97-AF65-F5344CB8AC3E}">
        <p14:creationId xmlns:p14="http://schemas.microsoft.com/office/powerpoint/2010/main" val="3884614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DC7FEE1-EAFE-47EE-EC10-721D4AB56592}"/>
              </a:ext>
            </a:extLst>
          </p:cNvPr>
          <p:cNvSpPr>
            <a:spLocks noGrp="1"/>
          </p:cNvSpPr>
          <p:nvPr>
            <p:ph type="title"/>
          </p:nvPr>
        </p:nvSpPr>
        <p:spPr/>
        <p:txBody>
          <a:bodyPr/>
          <a:lstStyle/>
          <a:p>
            <a:r>
              <a:rPr lang="en-GB" dirty="0"/>
              <a:t>Must Farm and the undiscovered Bronze Age Village</a:t>
            </a:r>
          </a:p>
        </p:txBody>
      </p:sp>
      <p:pic>
        <p:nvPicPr>
          <p:cNvPr id="21" name="Picture Placeholder 20" descr="Aerial view of a farm land">
            <a:extLst>
              <a:ext uri="{FF2B5EF4-FFF2-40B4-BE49-F238E27FC236}">
                <a16:creationId xmlns:a16="http://schemas.microsoft.com/office/drawing/2014/main" id="{2AF449D7-9B27-25E3-BBF0-8C3FD86037C5}"/>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p:blipFill>
        <p:spPr/>
      </p:pic>
      <p:sp>
        <p:nvSpPr>
          <p:cNvPr id="17" name="Text Placeholder 16">
            <a:extLst>
              <a:ext uri="{FF2B5EF4-FFF2-40B4-BE49-F238E27FC236}">
                <a16:creationId xmlns:a16="http://schemas.microsoft.com/office/drawing/2014/main" id="{AFFACBF2-7504-3396-7876-31E1B77FB354}"/>
              </a:ext>
            </a:extLst>
          </p:cNvPr>
          <p:cNvSpPr>
            <a:spLocks noGrp="1"/>
          </p:cNvSpPr>
          <p:nvPr>
            <p:ph type="body" sz="half" idx="16"/>
          </p:nvPr>
        </p:nvSpPr>
        <p:spPr>
          <a:xfrm>
            <a:off x="4478539" y="1979268"/>
            <a:ext cx="2575403" cy="2182767"/>
          </a:xfrm>
          <a:ln>
            <a:solidFill>
              <a:srgbClr val="BBEBA0"/>
            </a:solidFill>
          </a:ln>
        </p:spPr>
        <p:txBody>
          <a:bodyPr anchor="ctr"/>
          <a:lstStyle/>
          <a:p>
            <a:pPr algn="ctr"/>
            <a:r>
              <a:rPr lang="en-GB" dirty="0"/>
              <a:t>This aerial photo taken by the RAF in 1954 shows what the area looked like before it became part of the quarry. Must Farm was growing crops, like many other farms in the Fens. </a:t>
            </a:r>
          </a:p>
        </p:txBody>
      </p:sp>
      <p:sp>
        <p:nvSpPr>
          <p:cNvPr id="16" name="Text Placeholder 15">
            <a:extLst>
              <a:ext uri="{FF2B5EF4-FFF2-40B4-BE49-F238E27FC236}">
                <a16:creationId xmlns:a16="http://schemas.microsoft.com/office/drawing/2014/main" id="{6DE895D1-3BEF-77AF-89B7-152AEECFF88E}"/>
              </a:ext>
            </a:extLst>
          </p:cNvPr>
          <p:cNvSpPr>
            <a:spLocks noGrp="1"/>
          </p:cNvSpPr>
          <p:nvPr>
            <p:ph type="body" sz="half" idx="15"/>
          </p:nvPr>
        </p:nvSpPr>
        <p:spPr>
          <a:xfrm>
            <a:off x="4509276" y="4241856"/>
            <a:ext cx="2544666" cy="1994540"/>
          </a:xfrm>
          <a:ln>
            <a:solidFill>
              <a:srgbClr val="BBEBA0"/>
            </a:solidFill>
          </a:ln>
        </p:spPr>
        <p:txBody>
          <a:bodyPr anchor="ctr"/>
          <a:lstStyle/>
          <a:p>
            <a:pPr algn="ctr"/>
            <a:r>
              <a:rPr lang="en-GB" dirty="0"/>
              <a:t>In this close-up, we can work out where the tent covered the excavation in 2016. This is where the Bronze age Village lay undiscovered beneath the fields for 3000 years.</a:t>
            </a:r>
          </a:p>
        </p:txBody>
      </p:sp>
      <p:pic>
        <p:nvPicPr>
          <p:cNvPr id="6" name="Picture 5" descr="close up of Must Farm on 1954 aerial photo">
            <a:extLst>
              <a:ext uri="{FF2B5EF4-FFF2-40B4-BE49-F238E27FC236}">
                <a16:creationId xmlns:a16="http://schemas.microsoft.com/office/drawing/2014/main" id="{E545005E-3073-77F2-AD58-1548387FC432}"/>
              </a:ext>
            </a:extLst>
          </p:cNvPr>
          <p:cNvPicPr>
            <a:picLocks noChangeAspect="1"/>
          </p:cNvPicPr>
          <p:nvPr/>
        </p:nvPicPr>
        <p:blipFill>
          <a:blip r:embed="rId4"/>
          <a:stretch>
            <a:fillRect/>
          </a:stretch>
        </p:blipFill>
        <p:spPr>
          <a:xfrm>
            <a:off x="7437105" y="1882252"/>
            <a:ext cx="3889585" cy="4200508"/>
          </a:xfrm>
          <a:prstGeom prst="rect">
            <a:avLst/>
          </a:prstGeom>
        </p:spPr>
      </p:pic>
      <p:sp>
        <p:nvSpPr>
          <p:cNvPr id="11" name="Rectangle 10" descr="white rectangle indicating position of excavation tent in 2016">
            <a:extLst>
              <a:ext uri="{FF2B5EF4-FFF2-40B4-BE49-F238E27FC236}">
                <a16:creationId xmlns:a16="http://schemas.microsoft.com/office/drawing/2014/main" id="{01DF8DAE-352A-DFF7-E757-B7D462AF6C4F}"/>
              </a:ext>
            </a:extLst>
          </p:cNvPr>
          <p:cNvSpPr/>
          <p:nvPr/>
        </p:nvSpPr>
        <p:spPr>
          <a:xfrm rot="21218616">
            <a:off x="10401915" y="3220157"/>
            <a:ext cx="380378" cy="2506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descr="A aerial view of a village reconstruction illustration of the bronze age village">
            <a:extLst>
              <a:ext uri="{FF2B5EF4-FFF2-40B4-BE49-F238E27FC236}">
                <a16:creationId xmlns:a16="http://schemas.microsoft.com/office/drawing/2014/main" id="{D5DEB853-B57A-C612-7F25-F1340095BB7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1238062">
            <a:off x="10197397" y="3113719"/>
            <a:ext cx="684767" cy="369780"/>
          </a:xfrm>
          <a:prstGeom prst="rect">
            <a:avLst/>
          </a:prstGeom>
        </p:spPr>
      </p:pic>
    </p:spTree>
    <p:extLst>
      <p:ext uri="{BB962C8B-B14F-4D97-AF65-F5344CB8AC3E}">
        <p14:creationId xmlns:p14="http://schemas.microsoft.com/office/powerpoint/2010/main" val="3025051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heel(1)">
                                      <p:cBhvr>
                                        <p:cTn id="12"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48465F-60E2-DF88-8C25-B8305C955904}"/>
              </a:ext>
            </a:extLst>
          </p:cNvPr>
          <p:cNvSpPr>
            <a:spLocks noGrp="1"/>
          </p:cNvSpPr>
          <p:nvPr>
            <p:ph type="title"/>
          </p:nvPr>
        </p:nvSpPr>
        <p:spPr/>
        <p:txBody>
          <a:bodyPr>
            <a:noAutofit/>
          </a:bodyPr>
          <a:lstStyle/>
          <a:p>
            <a:r>
              <a:rPr lang="en-GB" sz="2000" dirty="0"/>
              <a:t>Only part of the Bronze Age Village at Must Farm survived, but the settlement may originally have been larger: this reconstruction estimates how many more buildings could have existed.?</a:t>
            </a:r>
          </a:p>
        </p:txBody>
      </p:sp>
      <p:pic>
        <p:nvPicPr>
          <p:cNvPr id="6" name="Content Placeholder 5" descr="An aerial reconstruction drawing of the bronze age village discovered at Must Farm">
            <a:extLst>
              <a:ext uri="{FF2B5EF4-FFF2-40B4-BE49-F238E27FC236}">
                <a16:creationId xmlns:a16="http://schemas.microsoft.com/office/drawing/2014/main" id="{F19800D0-656D-6436-B618-70C5DF0A04B8}"/>
              </a:ext>
            </a:extLst>
          </p:cNvPr>
          <p:cNvPicPr>
            <a:picLocks noGrp="1" noChangeAspect="1"/>
          </p:cNvPicPr>
          <p:nvPr>
            <p:ph idx="1"/>
          </p:nvPr>
        </p:nvPicPr>
        <p:blipFill>
          <a:blip r:embed="rId3"/>
          <a:stretch>
            <a:fillRect/>
          </a:stretch>
        </p:blipFill>
        <p:spPr>
          <a:xfrm>
            <a:off x="477044" y="1249679"/>
            <a:ext cx="10278586" cy="4933721"/>
          </a:xfrm>
        </p:spPr>
      </p:pic>
    </p:spTree>
    <p:extLst>
      <p:ext uri="{BB962C8B-B14F-4D97-AF65-F5344CB8AC3E}">
        <p14:creationId xmlns:p14="http://schemas.microsoft.com/office/powerpoint/2010/main" val="24358972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190D6E1-A5B7-2514-327D-FEEA9B1FCF9F}"/>
              </a:ext>
            </a:extLst>
          </p:cNvPr>
          <p:cNvSpPr>
            <a:spLocks noGrp="1"/>
          </p:cNvSpPr>
          <p:nvPr>
            <p:ph type="title"/>
          </p:nvPr>
        </p:nvSpPr>
        <p:spPr/>
        <p:txBody>
          <a:bodyPr/>
          <a:lstStyle/>
          <a:p>
            <a:pPr algn="ctr"/>
            <a:r>
              <a:rPr lang="en-GB" dirty="0"/>
              <a:t>1999: Must Farm &amp; Must Farm Bronze Age Village</a:t>
            </a:r>
          </a:p>
        </p:txBody>
      </p:sp>
      <p:sp>
        <p:nvSpPr>
          <p:cNvPr id="8" name="TextBox 7">
            <a:extLst>
              <a:ext uri="{FF2B5EF4-FFF2-40B4-BE49-F238E27FC236}">
                <a16:creationId xmlns:a16="http://schemas.microsoft.com/office/drawing/2014/main" id="{32CE04BD-D7B3-5FBE-E2E6-8D9AEDF10E38}"/>
              </a:ext>
            </a:extLst>
          </p:cNvPr>
          <p:cNvSpPr txBox="1"/>
          <p:nvPr/>
        </p:nvSpPr>
        <p:spPr>
          <a:xfrm>
            <a:off x="369036" y="1291590"/>
            <a:ext cx="10946664" cy="923330"/>
          </a:xfrm>
          <a:prstGeom prst="rect">
            <a:avLst/>
          </a:prstGeom>
          <a:noFill/>
        </p:spPr>
        <p:txBody>
          <a:bodyPr wrap="square" rtlCol="0">
            <a:spAutoFit/>
          </a:bodyPr>
          <a:lstStyle/>
          <a:p>
            <a:r>
              <a:rPr lang="en-GB" dirty="0"/>
              <a:t>Must Farm was a normal farm when the archaeologist first spotted the wooden posts, as we can see in the Google Earth image and the photo from1999. In the 1960s, quarrying had created the ‘lake’ we can see in both photos. In 2016, the tent was put up over the remains of the Bronze Age Village.</a:t>
            </a:r>
          </a:p>
        </p:txBody>
      </p:sp>
      <p:pic>
        <p:nvPicPr>
          <p:cNvPr id="3" name="Content Placeholder 2">
            <a:extLst>
              <a:ext uri="{FF2B5EF4-FFF2-40B4-BE49-F238E27FC236}">
                <a16:creationId xmlns:a16="http://schemas.microsoft.com/office/drawing/2014/main" id="{6A007E6E-8A66-203D-1F94-4C2BE1A5634C}"/>
              </a:ext>
              <a:ext uri="{C183D7F6-B498-43B3-948B-1728B52AA6E4}">
                <adec:decorative xmlns:adec="http://schemas.microsoft.com/office/drawing/2017/decorative" val="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369036" y="2318329"/>
            <a:ext cx="8016240" cy="4174545"/>
          </a:xfrm>
          <a:prstGeom prst="rect">
            <a:avLst/>
          </a:prstGeom>
        </p:spPr>
      </p:pic>
      <p:pic>
        <p:nvPicPr>
          <p:cNvPr id="6" name="Picture Placeholder 22" descr="A person standing on a hill near a body of water">
            <a:extLst>
              <a:ext uri="{FF2B5EF4-FFF2-40B4-BE49-F238E27FC236}">
                <a16:creationId xmlns:a16="http://schemas.microsoft.com/office/drawing/2014/main" id="{0C696B8E-9EE4-0269-3A5A-82CBCFAC163E}"/>
              </a:ext>
              <a:ext uri="{C183D7F6-B498-43B3-948B-1728B52AA6E4}">
                <adec:decorative xmlns:adec="http://schemas.microsoft.com/office/drawing/2017/decorative" val="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535134" y="2318329"/>
            <a:ext cx="2927354" cy="2586788"/>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pic>
      <p:pic>
        <p:nvPicPr>
          <p:cNvPr id="4" name="Purple Arrow">
            <a:extLst>
              <a:ext uri="{FF2B5EF4-FFF2-40B4-BE49-F238E27FC236}">
                <a16:creationId xmlns:a16="http://schemas.microsoft.com/office/drawing/2014/main" id="{13B6CEDA-B1CE-193B-6460-1EF26C397D3A}"/>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flipV="1">
            <a:off x="5559017" y="2978782"/>
            <a:ext cx="3490658" cy="554511"/>
          </a:xfrm>
          <a:prstGeom prst="rect">
            <a:avLst/>
          </a:prstGeom>
        </p:spPr>
      </p:pic>
      <p:pic>
        <p:nvPicPr>
          <p:cNvPr id="16" name="Picture 15">
            <a:extLst>
              <a:ext uri="{FF2B5EF4-FFF2-40B4-BE49-F238E27FC236}">
                <a16:creationId xmlns:a16="http://schemas.microsoft.com/office/drawing/2014/main" id="{64400800-40DA-4866-B5C8-DD7162E418DD}"/>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64074" y="3256038"/>
            <a:ext cx="560070" cy="365760"/>
          </a:xfrm>
          <a:prstGeom prst="rect">
            <a:avLst/>
          </a:prstGeom>
        </p:spPr>
      </p:pic>
      <p:sp>
        <p:nvSpPr>
          <p:cNvPr id="5" name="Rectangle 4">
            <a:extLst>
              <a:ext uri="{FF2B5EF4-FFF2-40B4-BE49-F238E27FC236}">
                <a16:creationId xmlns:a16="http://schemas.microsoft.com/office/drawing/2014/main" id="{3A29E744-3C91-B5C4-9C46-0B0446C46AC2}"/>
              </a:ext>
              <a:ext uri="{C183D7F6-B498-43B3-948B-1728B52AA6E4}">
                <adec:decorative xmlns:adec="http://schemas.microsoft.com/office/drawing/2017/decorative" val="1"/>
              </a:ext>
            </a:extLst>
          </p:cNvPr>
          <p:cNvSpPr/>
          <p:nvPr/>
        </p:nvSpPr>
        <p:spPr>
          <a:xfrm>
            <a:off x="4664074" y="3359447"/>
            <a:ext cx="560070" cy="3657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Picture Placeholder 17" descr="question">
            <a:extLst>
              <a:ext uri="{FF2B5EF4-FFF2-40B4-BE49-F238E27FC236}">
                <a16:creationId xmlns:a16="http://schemas.microsoft.com/office/drawing/2014/main" id="{52FD0CB0-8A38-AC30-22DD-EF48B7A9807E}"/>
              </a:ext>
              <a:ext uri="{C183D7F6-B498-43B3-948B-1728B52AA6E4}">
                <adec:decorative xmlns:adec="http://schemas.microsoft.com/office/drawing/2017/decorative" val="0"/>
              </a:ext>
            </a:extLst>
          </p:cNvPr>
          <p:cNvSpPr txBox="1">
            <a:spLocks/>
          </p:cNvSpPr>
          <p:nvPr/>
        </p:nvSpPr>
        <p:spPr>
          <a:xfrm>
            <a:off x="8649434" y="5020760"/>
            <a:ext cx="2704366" cy="1837240"/>
          </a:xfrm>
          <a:prstGeom prst="rect">
            <a:avLst/>
          </a:prstGeom>
          <a:blipFill>
            <a:blip r:embed="rId8" cstate="screen">
              <a:extLst>
                <a:ext uri="{28A0092B-C50C-407E-A947-70E740481C1C}">
                  <a14:useLocalDpi xmlns:a14="http://schemas.microsoft.com/office/drawing/2010/main"/>
                </a:ext>
              </a:extLst>
            </a:blip>
            <a:stretch>
              <a:fillRect/>
            </a:stretch>
          </a:blipFill>
          <a:ln>
            <a:noFill/>
          </a:ln>
        </p:spPr>
        <p:txBody>
          <a:bodyPr lIns="144000" tIns="180000" rIns="144000" bIns="180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dirty="0"/>
              <a:t> </a:t>
            </a:r>
            <a:r>
              <a:rPr lang="en-GB" sz="1800" b="1" dirty="0"/>
              <a:t>What do you think happened to the other half of the Bronze Age Village?</a:t>
            </a:r>
            <a:endParaRPr lang="en-US" sz="1800" b="1" dirty="0"/>
          </a:p>
        </p:txBody>
      </p:sp>
    </p:spTree>
    <p:extLst>
      <p:ext uri="{BB962C8B-B14F-4D97-AF65-F5344CB8AC3E}">
        <p14:creationId xmlns:p14="http://schemas.microsoft.com/office/powerpoint/2010/main" val="1575114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802E2-5CA9-F1A2-E474-A4460D52E0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F748C0-E098-91D6-AD3F-C51B2ADBC39D}"/>
              </a:ext>
            </a:extLst>
          </p:cNvPr>
          <p:cNvSpPr>
            <a:spLocks noGrp="1"/>
          </p:cNvSpPr>
          <p:nvPr>
            <p:ph type="title"/>
          </p:nvPr>
        </p:nvSpPr>
        <p:spPr/>
        <p:txBody>
          <a:bodyPr>
            <a:normAutofit/>
          </a:bodyPr>
          <a:lstStyle/>
          <a:p>
            <a:r>
              <a:rPr lang="en-GB" dirty="0"/>
              <a:t>The Story of Must Farm: Now and Then</a:t>
            </a:r>
          </a:p>
        </p:txBody>
      </p:sp>
      <p:sp>
        <p:nvSpPr>
          <p:cNvPr id="3" name="Text Placeholder 2">
            <a:extLst>
              <a:ext uri="{FF2B5EF4-FFF2-40B4-BE49-F238E27FC236}">
                <a16:creationId xmlns:a16="http://schemas.microsoft.com/office/drawing/2014/main" id="{DB0A9651-6288-B23A-D533-67465D5ECD68}"/>
              </a:ext>
            </a:extLst>
          </p:cNvPr>
          <p:cNvSpPr>
            <a:spLocks noGrp="1"/>
          </p:cNvSpPr>
          <p:nvPr>
            <p:ph idx="1"/>
          </p:nvPr>
        </p:nvSpPr>
        <p:spPr>
          <a:xfrm>
            <a:off x="381885" y="1075414"/>
            <a:ext cx="10971915" cy="5417460"/>
          </a:xfrm>
        </p:spPr>
        <p:txBody>
          <a:bodyPr>
            <a:normAutofit fontScale="92500" lnSpcReduction="20000"/>
          </a:bodyPr>
          <a:lstStyle/>
          <a:p>
            <a:r>
              <a:rPr lang="en-GB" dirty="0"/>
              <a:t>The following activities are based on a progression of skills to develop </a:t>
            </a:r>
            <a:r>
              <a:rPr lang="en-GB" b="1" dirty="0"/>
              <a:t>chronological understanding</a:t>
            </a:r>
            <a:r>
              <a:rPr lang="en-GB" dirty="0"/>
              <a:t>. </a:t>
            </a:r>
          </a:p>
          <a:p>
            <a:pPr marL="457200" indent="-457200">
              <a:buFont typeface="Arial" panose="020B0604020202020204" pitchFamily="34" charset="0"/>
              <a:buChar char="•"/>
            </a:pPr>
            <a:r>
              <a:rPr lang="en-GB" dirty="0"/>
              <a:t>Model how to create a simple sequence of two satellite images and use the opportunity to look at change over time</a:t>
            </a:r>
          </a:p>
          <a:p>
            <a:pPr marL="457200" indent="-457200">
              <a:buFont typeface="Arial" panose="020B0604020202020204" pitchFamily="34" charset="0"/>
              <a:buChar char="•"/>
            </a:pPr>
            <a:r>
              <a:rPr lang="en-GB" dirty="0"/>
              <a:t>Working in small groups, pupils repeat this first step with 2 random cards from the pack of 8 that tell the Story of Must Farm: Now and Then</a:t>
            </a:r>
          </a:p>
          <a:p>
            <a:pPr marL="457200" indent="-457200">
              <a:buFont typeface="Arial" panose="020B0604020202020204" pitchFamily="34" charset="0"/>
              <a:buChar char="•"/>
            </a:pPr>
            <a:r>
              <a:rPr lang="en-GB" dirty="0"/>
              <a:t>They progress to make a more complex sequence by adding more cards until all have been used.</a:t>
            </a:r>
          </a:p>
          <a:p>
            <a:pPr marL="457200" indent="-457200">
              <a:buFont typeface="Arial" panose="020B0604020202020204" pitchFamily="34" charset="0"/>
              <a:buChar char="•"/>
            </a:pPr>
            <a:r>
              <a:rPr lang="en-GB" dirty="0"/>
              <a:t>You might want to move to placing the cards onto a timeline. This will show interval and can show scale and duration</a:t>
            </a:r>
          </a:p>
          <a:p>
            <a:pPr marL="457200" indent="-457200">
              <a:buFont typeface="Arial" panose="020B0604020202020204" pitchFamily="34" charset="0"/>
              <a:buChar char="•"/>
            </a:pPr>
            <a:r>
              <a:rPr lang="en-GB" dirty="0"/>
              <a:t>The activities can be a mix of whole-class, group, pair or individual work as best suits your pupils</a:t>
            </a:r>
          </a:p>
          <a:p>
            <a:pPr marL="457200" indent="-457200">
              <a:buFont typeface="Arial" panose="020B0604020202020204" pitchFamily="34" charset="0"/>
              <a:buChar char="•"/>
            </a:pPr>
            <a:r>
              <a:rPr lang="en-GB" dirty="0"/>
              <a:t>There are resources for creating a wall display at the end of the PPT</a:t>
            </a:r>
          </a:p>
        </p:txBody>
      </p:sp>
    </p:spTree>
    <p:extLst>
      <p:ext uri="{BB962C8B-B14F-4D97-AF65-F5344CB8AC3E}">
        <p14:creationId xmlns:p14="http://schemas.microsoft.com/office/powerpoint/2010/main" val="9887464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52CB3-B3D6-313D-013F-E2A30774B0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A6BAC9-D827-C6D1-6476-5EDF7D8C4CB3}"/>
              </a:ext>
            </a:extLst>
          </p:cNvPr>
          <p:cNvSpPr>
            <a:spLocks noGrp="1"/>
          </p:cNvSpPr>
          <p:nvPr>
            <p:ph type="title"/>
          </p:nvPr>
        </p:nvSpPr>
        <p:spPr/>
        <p:txBody>
          <a:bodyPr>
            <a:normAutofit/>
          </a:bodyPr>
          <a:lstStyle/>
          <a:p>
            <a:r>
              <a:rPr lang="en-GB" dirty="0"/>
              <a:t>Chronological Understanding: Progression</a:t>
            </a:r>
          </a:p>
        </p:txBody>
      </p:sp>
      <p:pic>
        <p:nvPicPr>
          <p:cNvPr id="7" name="Picture 6">
            <a:extLst>
              <a:ext uri="{FF2B5EF4-FFF2-40B4-BE49-F238E27FC236}">
                <a16:creationId xmlns:a16="http://schemas.microsoft.com/office/drawing/2014/main" id="{1CF103B6-820E-765F-1FA6-59471DDA8DC1}"/>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59654" y="4755281"/>
            <a:ext cx="3600853" cy="2227332"/>
          </a:xfrm>
          <a:prstGeom prst="rect">
            <a:avLst/>
          </a:prstGeom>
        </p:spPr>
      </p:pic>
      <p:graphicFrame>
        <p:nvGraphicFramePr>
          <p:cNvPr id="8" name="Content Placeholder 7">
            <a:extLst>
              <a:ext uri="{FF2B5EF4-FFF2-40B4-BE49-F238E27FC236}">
                <a16:creationId xmlns:a16="http://schemas.microsoft.com/office/drawing/2014/main" id="{CF3FC0C4-E6F9-E8C9-2F2E-D4DEF29E5304}"/>
              </a:ext>
            </a:extLst>
          </p:cNvPr>
          <p:cNvGraphicFramePr>
            <a:graphicFrameLocks noGrp="1"/>
          </p:cNvGraphicFramePr>
          <p:nvPr>
            <p:ph idx="1"/>
            <p:extLst>
              <p:ext uri="{D42A27DB-BD31-4B8C-83A1-F6EECF244321}">
                <p14:modId xmlns:p14="http://schemas.microsoft.com/office/powerpoint/2010/main" val="3631437597"/>
              </p:ext>
            </p:extLst>
          </p:nvPr>
        </p:nvGraphicFramePr>
        <p:xfrm>
          <a:off x="382588" y="1470025"/>
          <a:ext cx="10971210" cy="3571240"/>
        </p:xfrm>
        <a:graphic>
          <a:graphicData uri="http://schemas.openxmlformats.org/drawingml/2006/table">
            <a:tbl>
              <a:tblPr firstRow="1" bandRow="1">
                <a:tableStyleId>{D7AC3CCA-C797-4891-BE02-D94E43425B78}</a:tableStyleId>
              </a:tblPr>
              <a:tblGrid>
                <a:gridCol w="2194242">
                  <a:extLst>
                    <a:ext uri="{9D8B030D-6E8A-4147-A177-3AD203B41FA5}">
                      <a16:colId xmlns:a16="http://schemas.microsoft.com/office/drawing/2014/main" val="4285103751"/>
                    </a:ext>
                  </a:extLst>
                </a:gridCol>
                <a:gridCol w="2194242">
                  <a:extLst>
                    <a:ext uri="{9D8B030D-6E8A-4147-A177-3AD203B41FA5}">
                      <a16:colId xmlns:a16="http://schemas.microsoft.com/office/drawing/2014/main" val="13137731"/>
                    </a:ext>
                  </a:extLst>
                </a:gridCol>
                <a:gridCol w="2194242">
                  <a:extLst>
                    <a:ext uri="{9D8B030D-6E8A-4147-A177-3AD203B41FA5}">
                      <a16:colId xmlns:a16="http://schemas.microsoft.com/office/drawing/2014/main" val="2859188377"/>
                    </a:ext>
                  </a:extLst>
                </a:gridCol>
                <a:gridCol w="2194242">
                  <a:extLst>
                    <a:ext uri="{9D8B030D-6E8A-4147-A177-3AD203B41FA5}">
                      <a16:colId xmlns:a16="http://schemas.microsoft.com/office/drawing/2014/main" val="806649777"/>
                    </a:ext>
                  </a:extLst>
                </a:gridCol>
                <a:gridCol w="2194242">
                  <a:extLst>
                    <a:ext uri="{9D8B030D-6E8A-4147-A177-3AD203B41FA5}">
                      <a16:colId xmlns:a16="http://schemas.microsoft.com/office/drawing/2014/main" val="470849028"/>
                    </a:ext>
                  </a:extLst>
                </a:gridCol>
              </a:tblGrid>
              <a:tr h="370840">
                <a:tc>
                  <a:txBody>
                    <a:bodyPr/>
                    <a:lstStyle/>
                    <a:p>
                      <a:endParaRPr lang="en-GB"/>
                    </a:p>
                  </a:txBody>
                  <a:tcPr/>
                </a:tc>
                <a:tc>
                  <a:txBody>
                    <a:bodyPr/>
                    <a:lstStyle/>
                    <a:p>
                      <a:pPr algn="l"/>
                      <a:r>
                        <a:rPr lang="en-GB" dirty="0"/>
                        <a:t>EYFS</a:t>
                      </a:r>
                    </a:p>
                  </a:txBody>
                  <a:tcPr anchor="ctr"/>
                </a:tc>
                <a:tc>
                  <a:txBody>
                    <a:bodyPr/>
                    <a:lstStyle/>
                    <a:p>
                      <a:r>
                        <a:rPr lang="en-GB" dirty="0"/>
                        <a:t>KS1</a:t>
                      </a:r>
                    </a:p>
                  </a:txBody>
                  <a:tcPr/>
                </a:tc>
                <a:tc>
                  <a:txBody>
                    <a:bodyPr/>
                    <a:lstStyle/>
                    <a:p>
                      <a:r>
                        <a:rPr lang="en-GB" dirty="0"/>
                        <a:t>Lower KS2</a:t>
                      </a:r>
                    </a:p>
                  </a:txBody>
                  <a:tcPr/>
                </a:tc>
                <a:tc>
                  <a:txBody>
                    <a:bodyPr/>
                    <a:lstStyle/>
                    <a:p>
                      <a:r>
                        <a:rPr lang="en-GB" dirty="0"/>
                        <a:t>Upper KS2</a:t>
                      </a:r>
                    </a:p>
                  </a:txBody>
                  <a:tcPr/>
                </a:tc>
                <a:extLst>
                  <a:ext uri="{0D108BD9-81ED-4DB2-BD59-A6C34878D82A}">
                    <a16:rowId xmlns:a16="http://schemas.microsoft.com/office/drawing/2014/main" val="2547264123"/>
                  </a:ext>
                </a:extLst>
              </a:tr>
              <a:tr h="370840">
                <a:tc>
                  <a:txBody>
                    <a:bodyPr/>
                    <a:lstStyle/>
                    <a:p>
                      <a:r>
                        <a:rPr lang="en-GB" dirty="0"/>
                        <a:t>Sequencing</a:t>
                      </a:r>
                    </a:p>
                  </a:txBody>
                  <a:tcPr/>
                </a:tc>
                <a:tc>
                  <a:txBody>
                    <a:bodyPr/>
                    <a:lstStyle/>
                    <a:p>
                      <a:r>
                        <a:rPr lang="en-GB" dirty="0"/>
                        <a:t>Introduce</a:t>
                      </a:r>
                    </a:p>
                    <a:p>
                      <a:endParaRPr lang="en-GB" dirty="0"/>
                    </a:p>
                  </a:txBody>
                  <a:tcPr/>
                </a:tc>
                <a:tc>
                  <a:txBody>
                    <a:bodyPr/>
                    <a:lstStyle/>
                    <a:p>
                      <a:r>
                        <a:rPr lang="en-GB" dirty="0"/>
                        <a:t>Practise in new context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Practise in new context</a:t>
                      </a:r>
                    </a:p>
                  </a:txBody>
                  <a:tcPr/>
                </a:tc>
                <a:tc>
                  <a:txBody>
                    <a:bodyPr/>
                    <a:lstStyle/>
                    <a:p>
                      <a:r>
                        <a:rPr lang="en-GB" dirty="0"/>
                        <a:t>Independently apply to work</a:t>
                      </a:r>
                    </a:p>
                  </a:txBody>
                  <a:tcPr/>
                </a:tc>
                <a:extLst>
                  <a:ext uri="{0D108BD9-81ED-4DB2-BD59-A6C34878D82A}">
                    <a16:rowId xmlns:a16="http://schemas.microsoft.com/office/drawing/2014/main" val="115497989"/>
                  </a:ext>
                </a:extLst>
              </a:tr>
              <a:tr h="370840">
                <a:tc>
                  <a:txBody>
                    <a:bodyPr/>
                    <a:lstStyle/>
                    <a:p>
                      <a:r>
                        <a:rPr lang="en-GB" dirty="0"/>
                        <a:t>Scale*</a:t>
                      </a:r>
                    </a:p>
                  </a:txBody>
                  <a:tcPr/>
                </a:tc>
                <a:tc>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p>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Practise in new context</a:t>
                      </a:r>
                    </a:p>
                  </a:txBody>
                  <a:tcPr/>
                </a:tc>
                <a:tc>
                  <a:txBody>
                    <a:bodyPr/>
                    <a:lstStyle/>
                    <a:p>
                      <a:r>
                        <a:rPr lang="en-GB" dirty="0"/>
                        <a:t>Independently apply to work</a:t>
                      </a:r>
                    </a:p>
                  </a:txBody>
                  <a:tcPr/>
                </a:tc>
                <a:extLst>
                  <a:ext uri="{0D108BD9-81ED-4DB2-BD59-A6C34878D82A}">
                    <a16:rowId xmlns:a16="http://schemas.microsoft.com/office/drawing/2014/main" val="2415707416"/>
                  </a:ext>
                </a:extLst>
              </a:tr>
              <a:tr h="370840">
                <a:tc>
                  <a:txBody>
                    <a:bodyPr/>
                    <a:lstStyle/>
                    <a:p>
                      <a:r>
                        <a:rPr lang="en-GB" dirty="0"/>
                        <a:t>Duration*</a:t>
                      </a:r>
                    </a:p>
                  </a:txBody>
                  <a:tcPr/>
                </a:tc>
                <a:tc>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p>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Practise in new context</a:t>
                      </a:r>
                    </a:p>
                  </a:txBody>
                  <a:tcPr/>
                </a:tc>
                <a:tc>
                  <a:txBody>
                    <a:bodyPr/>
                    <a:lstStyle/>
                    <a:p>
                      <a:r>
                        <a:rPr lang="en-GB" dirty="0"/>
                        <a:t>Independently apply to work</a:t>
                      </a:r>
                    </a:p>
                  </a:txBody>
                  <a:tcPr/>
                </a:tc>
                <a:extLst>
                  <a:ext uri="{0D108BD9-81ED-4DB2-BD59-A6C34878D82A}">
                    <a16:rowId xmlns:a16="http://schemas.microsoft.com/office/drawing/2014/main" val="1145570131"/>
                  </a:ext>
                </a:extLst>
              </a:tr>
              <a:tr h="370840">
                <a:tc>
                  <a:txBody>
                    <a:bodyPr/>
                    <a:lstStyle/>
                    <a:p>
                      <a:r>
                        <a:rPr lang="en-GB" dirty="0"/>
                        <a:t>Interval*</a:t>
                      </a:r>
                    </a:p>
                  </a:txBody>
                  <a:tcPr/>
                </a:tc>
                <a:tc>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p>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Practise in new context</a:t>
                      </a:r>
                    </a:p>
                  </a:txBody>
                  <a:tcPr/>
                </a:tc>
                <a:tc>
                  <a:txBody>
                    <a:bodyPr/>
                    <a:lstStyle/>
                    <a:p>
                      <a:r>
                        <a:rPr lang="en-GB" dirty="0"/>
                        <a:t>Independently apply to work</a:t>
                      </a:r>
                    </a:p>
                  </a:txBody>
                  <a:tcPr/>
                </a:tc>
                <a:extLst>
                  <a:ext uri="{0D108BD9-81ED-4DB2-BD59-A6C34878D82A}">
                    <a16:rowId xmlns:a16="http://schemas.microsoft.com/office/drawing/2014/main" val="1052830403"/>
                  </a:ext>
                </a:extLst>
              </a:tr>
              <a:tr h="370840">
                <a:tc>
                  <a:txBody>
                    <a:bodyPr/>
                    <a:lstStyle/>
                    <a:p>
                      <a:r>
                        <a:rPr lang="en-GB" dirty="0"/>
                        <a:t>Concurrence</a:t>
                      </a:r>
                    </a:p>
                  </a:txBody>
                  <a:tcPr/>
                </a:tc>
                <a:tc>
                  <a:txBody>
                    <a:bodyPr/>
                    <a:lstStyle/>
                    <a:p>
                      <a:endParaRPr lang="en-GB"/>
                    </a:p>
                  </a:txBody>
                  <a:tcPr/>
                </a:tc>
                <a:tc>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p>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Practise in new context</a:t>
                      </a:r>
                    </a:p>
                  </a:txBody>
                  <a:tcPr/>
                </a:tc>
                <a:extLst>
                  <a:ext uri="{0D108BD9-81ED-4DB2-BD59-A6C34878D82A}">
                    <a16:rowId xmlns:a16="http://schemas.microsoft.com/office/drawing/2014/main" val="1848553988"/>
                  </a:ext>
                </a:extLst>
              </a:tr>
            </a:tbl>
          </a:graphicData>
        </a:graphic>
      </p:graphicFrame>
      <p:grpSp>
        <p:nvGrpSpPr>
          <p:cNvPr id="10" name="Washi" descr="Washi tape">
            <a:extLst>
              <a:ext uri="{FF2B5EF4-FFF2-40B4-BE49-F238E27FC236}">
                <a16:creationId xmlns:a16="http://schemas.microsoft.com/office/drawing/2014/main" id="{16431C0B-FBB5-3F3C-DFA2-CBA55CCF3AD5}"/>
              </a:ext>
            </a:extLst>
          </p:cNvPr>
          <p:cNvGrpSpPr/>
          <p:nvPr/>
        </p:nvGrpSpPr>
        <p:grpSpPr>
          <a:xfrm>
            <a:off x="382588" y="5607770"/>
            <a:ext cx="2328862" cy="681038"/>
            <a:chOff x="9425511" y="452969"/>
            <a:chExt cx="2328862" cy="681038"/>
          </a:xfrm>
        </p:grpSpPr>
        <p:sp>
          <p:nvSpPr>
            <p:cNvPr id="11" name="Washi">
              <a:extLst>
                <a:ext uri="{FF2B5EF4-FFF2-40B4-BE49-F238E27FC236}">
                  <a16:creationId xmlns:a16="http://schemas.microsoft.com/office/drawing/2014/main" id="{C3128AAA-C108-FDF8-E04C-14C7D7D67BB1}"/>
                </a:ext>
                <a:ext uri="{C183D7F6-B498-43B3-948B-1728B52AA6E4}">
                  <adec:decorative xmlns:adec="http://schemas.microsoft.com/office/drawing/2017/decorative" val="1"/>
                </a:ext>
              </a:extLst>
            </p:cNvPr>
            <p:cNvSpPr txBox="1">
              <a:spLocks/>
            </p:cNvSpPr>
            <p:nvPr/>
          </p:nvSpPr>
          <p:spPr>
            <a:xfrm>
              <a:off x="9425511" y="452969"/>
              <a:ext cx="2328862" cy="681038"/>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 </a:t>
              </a:r>
            </a:p>
          </p:txBody>
        </p:sp>
        <p:sp>
          <p:nvSpPr>
            <p:cNvPr id="12" name="Text Placeholder">
              <a:extLst>
                <a:ext uri="{FF2B5EF4-FFF2-40B4-BE49-F238E27FC236}">
                  <a16:creationId xmlns:a16="http://schemas.microsoft.com/office/drawing/2014/main" id="{9B730A28-8CA0-DFAB-68D5-4E230B9C589E}"/>
                </a:ext>
                <a:ext uri="{C183D7F6-B498-43B3-948B-1728B52AA6E4}">
                  <adec:decorative xmlns:adec="http://schemas.microsoft.com/office/drawing/2017/decorative" val="0"/>
                </a:ext>
              </a:extLst>
            </p:cNvPr>
            <p:cNvSpPr txBox="1">
              <a:spLocks/>
            </p:cNvSpPr>
            <p:nvPr/>
          </p:nvSpPr>
          <p:spPr>
            <a:xfrm rot="21383919">
              <a:off x="9560448" y="586319"/>
              <a:ext cx="2058987"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*Using a timeline</a:t>
              </a:r>
            </a:p>
          </p:txBody>
        </p:sp>
      </p:grpSp>
    </p:spTree>
    <p:extLst>
      <p:ext uri="{BB962C8B-B14F-4D97-AF65-F5344CB8AC3E}">
        <p14:creationId xmlns:p14="http://schemas.microsoft.com/office/powerpoint/2010/main" val="27274835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2548C4-0F2B-1E78-878E-A57767AE52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30355D-2A2B-7D11-3F06-318CB10A79A9}"/>
              </a:ext>
            </a:extLst>
          </p:cNvPr>
          <p:cNvSpPr>
            <a:spLocks noGrp="1"/>
          </p:cNvSpPr>
          <p:nvPr>
            <p:ph type="title"/>
          </p:nvPr>
        </p:nvSpPr>
        <p:spPr/>
        <p:txBody>
          <a:bodyPr>
            <a:normAutofit/>
          </a:bodyPr>
          <a:lstStyle/>
          <a:p>
            <a:r>
              <a:rPr lang="en-GB" dirty="0"/>
              <a:t>The Story of Must Farm: Now and Then </a:t>
            </a:r>
            <a:r>
              <a:rPr lang="en-GB" dirty="0">
                <a:solidFill>
                  <a:schemeClr val="bg1"/>
                </a:solidFill>
              </a:rPr>
              <a:t>1</a:t>
            </a:r>
          </a:p>
        </p:txBody>
      </p:sp>
      <p:sp>
        <p:nvSpPr>
          <p:cNvPr id="3" name="Text Placeholder 2">
            <a:extLst>
              <a:ext uri="{FF2B5EF4-FFF2-40B4-BE49-F238E27FC236}">
                <a16:creationId xmlns:a16="http://schemas.microsoft.com/office/drawing/2014/main" id="{0ACD2A7E-0020-A2A0-7E59-B744BEA984C5}"/>
              </a:ext>
            </a:extLst>
          </p:cNvPr>
          <p:cNvSpPr>
            <a:spLocks noGrp="1"/>
          </p:cNvSpPr>
          <p:nvPr>
            <p:ph idx="1"/>
          </p:nvPr>
        </p:nvSpPr>
        <p:spPr>
          <a:xfrm>
            <a:off x="381885" y="1075414"/>
            <a:ext cx="10971915" cy="5417460"/>
          </a:xfrm>
        </p:spPr>
        <p:txBody>
          <a:bodyPr>
            <a:normAutofit fontScale="70000" lnSpcReduction="20000"/>
          </a:bodyPr>
          <a:lstStyle/>
          <a:p>
            <a:pPr marL="514350" indent="-514350">
              <a:buFont typeface="+mj-lt"/>
              <a:buAutoNum type="arabicPeriod"/>
            </a:pPr>
            <a:r>
              <a:rPr lang="en-GB" b="1" dirty="0"/>
              <a:t>Sequencing</a:t>
            </a:r>
            <a:r>
              <a:rPr lang="en-GB" dirty="0"/>
              <a:t> – start with the aerial view from 2024 and 1999 and put these into Chronological order – place the older image on the left</a:t>
            </a:r>
          </a:p>
          <a:p>
            <a:pPr marL="514350" indent="-514350">
              <a:buFont typeface="+mj-lt"/>
              <a:buAutoNum type="arabicPeriod"/>
            </a:pPr>
            <a:r>
              <a:rPr lang="en-GB" b="1" dirty="0"/>
              <a:t>Compare</a:t>
            </a:r>
            <a:r>
              <a:rPr lang="en-GB" dirty="0"/>
              <a:t> the two images and spot the differences &amp;/or similarities between them; add labels of significant features or coloured dots for differences; written labels or summaries could be produced</a:t>
            </a:r>
          </a:p>
          <a:p>
            <a:pPr marL="514350" indent="-514350">
              <a:buFont typeface="+mj-lt"/>
              <a:buAutoNum type="arabicPeriod"/>
            </a:pPr>
            <a:r>
              <a:rPr lang="en-GB" b="1" dirty="0"/>
              <a:t>Develop a sequence </a:t>
            </a:r>
            <a:r>
              <a:rPr lang="en-GB" dirty="0"/>
              <a:t>– sort the cards into a sequence placing them after older and before more recent/newer events</a:t>
            </a:r>
          </a:p>
          <a:p>
            <a:pPr marL="514350" indent="-514350">
              <a:buFont typeface="+mj-lt"/>
              <a:buAutoNum type="arabicPeriod"/>
            </a:pPr>
            <a:r>
              <a:rPr lang="en-GB" b="1" dirty="0"/>
              <a:t>Discuss</a:t>
            </a:r>
            <a:r>
              <a:rPr lang="en-GB" dirty="0"/>
              <a:t> how the area has </a:t>
            </a:r>
            <a:r>
              <a:rPr lang="en-GB" b="1" dirty="0"/>
              <a:t>changed over time</a:t>
            </a:r>
          </a:p>
          <a:p>
            <a:pPr marL="514350" indent="-514350">
              <a:buFont typeface="+mj-lt"/>
              <a:buAutoNum type="arabicPeriod"/>
            </a:pPr>
            <a:r>
              <a:rPr lang="en-GB" b="1" dirty="0"/>
              <a:t>Add a timeline</a:t>
            </a:r>
            <a:r>
              <a:rPr lang="en-GB" dirty="0"/>
              <a:t>: and then add them to a</a:t>
            </a:r>
            <a:r>
              <a:rPr lang="en-GB" b="1" dirty="0"/>
              <a:t> timeline.</a:t>
            </a:r>
            <a:r>
              <a:rPr lang="en-GB" dirty="0"/>
              <a:t> There are a range of options for you to print off or this can be done very effectively using a long tape-measure in a corridor or as a living timeline outside where each step is 100 years/a century; you could add other historic events familiar to the children – </a:t>
            </a:r>
            <a:r>
              <a:rPr lang="en-GB" dirty="0" err="1"/>
              <a:t>eg</a:t>
            </a:r>
            <a:r>
              <a:rPr lang="en-GB" dirty="0"/>
              <a:t> The Great Fire of London - to bring in prior learning</a:t>
            </a:r>
          </a:p>
          <a:p>
            <a:pPr marL="514350" indent="-514350">
              <a:buFont typeface="+mj-lt"/>
              <a:buAutoNum type="arabicPeriod"/>
            </a:pPr>
            <a:r>
              <a:rPr lang="en-GB" dirty="0"/>
              <a:t>Create a display of the timeline; add details of </a:t>
            </a:r>
            <a:r>
              <a:rPr lang="en-GB" b="1" dirty="0"/>
              <a:t>how the environment changed as a result of key events in history</a:t>
            </a:r>
          </a:p>
          <a:p>
            <a:pPr marL="514350" indent="-514350">
              <a:buFont typeface="+mj-lt"/>
              <a:buAutoNum type="arabicPeriod"/>
            </a:pPr>
            <a:r>
              <a:rPr lang="en-GB" dirty="0"/>
              <a:t>Extension Activity 2: </a:t>
            </a:r>
            <a:r>
              <a:rPr lang="en-GB" b="1" dirty="0"/>
              <a:t>Concurrence</a:t>
            </a:r>
            <a:r>
              <a:rPr lang="en-GB" dirty="0"/>
              <a:t> – Meanwhile, elsewhere … Look at the civilizations in other parts of the world c.850BC – Ancient Greece; Ancient Mesopotamia &amp; Egypt; Ancient China; Ancient Peru etc.</a:t>
            </a:r>
          </a:p>
        </p:txBody>
      </p:sp>
    </p:spTree>
    <p:extLst>
      <p:ext uri="{BB962C8B-B14F-4D97-AF65-F5344CB8AC3E}">
        <p14:creationId xmlns:p14="http://schemas.microsoft.com/office/powerpoint/2010/main" val="32343690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B9D8B-8EF4-8CB5-0956-829FC86C421F}"/>
              </a:ext>
            </a:extLst>
          </p:cNvPr>
          <p:cNvSpPr>
            <a:spLocks noGrp="1"/>
          </p:cNvSpPr>
          <p:nvPr>
            <p:ph type="title"/>
          </p:nvPr>
        </p:nvSpPr>
        <p:spPr/>
        <p:txBody>
          <a:bodyPr>
            <a:normAutofit/>
          </a:bodyPr>
          <a:lstStyle/>
          <a:p>
            <a:r>
              <a:rPr lang="en-GB" dirty="0"/>
              <a:t>The Story of Must Farm: Now and Then </a:t>
            </a:r>
            <a:r>
              <a:rPr lang="en-GB" dirty="0">
                <a:solidFill>
                  <a:schemeClr val="bg1"/>
                </a:solidFill>
              </a:rPr>
              <a:t>2a</a:t>
            </a:r>
          </a:p>
        </p:txBody>
      </p:sp>
      <p:sp>
        <p:nvSpPr>
          <p:cNvPr id="3" name="Text Placeholder 2">
            <a:extLst>
              <a:ext uri="{FF2B5EF4-FFF2-40B4-BE49-F238E27FC236}">
                <a16:creationId xmlns:a16="http://schemas.microsoft.com/office/drawing/2014/main" id="{8B3ED565-3227-48A9-5074-7E6A07427FAB}"/>
              </a:ext>
            </a:extLst>
          </p:cNvPr>
          <p:cNvSpPr>
            <a:spLocks noGrp="1"/>
          </p:cNvSpPr>
          <p:nvPr>
            <p:ph idx="1"/>
          </p:nvPr>
        </p:nvSpPr>
        <p:spPr/>
        <p:txBody>
          <a:bodyPr>
            <a:normAutofit/>
          </a:bodyPr>
          <a:lstStyle/>
          <a:p>
            <a:r>
              <a:rPr lang="en-GB" b="1" dirty="0"/>
              <a:t>Sequencing</a:t>
            </a:r>
            <a:r>
              <a:rPr lang="en-GB" dirty="0"/>
              <a:t> </a:t>
            </a:r>
          </a:p>
          <a:p>
            <a:pPr marL="457200" indent="-457200">
              <a:buFont typeface="Arial" panose="020B0604020202020204" pitchFamily="34" charset="0"/>
              <a:buChar char="•"/>
            </a:pPr>
            <a:r>
              <a:rPr lang="en-GB" dirty="0"/>
              <a:t>Start with the aerial view from 2024 and 1999 and put these into chronological order – place the older image on the left</a:t>
            </a:r>
          </a:p>
          <a:p>
            <a:endParaRPr lang="en-GB" b="1" dirty="0"/>
          </a:p>
          <a:p>
            <a:endParaRPr lang="en-GB" b="1" dirty="0"/>
          </a:p>
          <a:p>
            <a:r>
              <a:rPr lang="en-GB" b="1" dirty="0"/>
              <a:t>Compare</a:t>
            </a:r>
            <a:r>
              <a:rPr lang="en-GB" dirty="0"/>
              <a:t> </a:t>
            </a:r>
          </a:p>
          <a:p>
            <a:pPr marL="457200" indent="-457200">
              <a:buFont typeface="Arial" panose="020B0604020202020204" pitchFamily="34" charset="0"/>
              <a:buChar char="•"/>
            </a:pPr>
            <a:r>
              <a:rPr lang="en-GB" dirty="0"/>
              <a:t>Look at the two images and spot the differences &amp;/or similarities between them; add labels of significant features or coloured dots for differences; written labels or summaries could be produced</a:t>
            </a:r>
          </a:p>
        </p:txBody>
      </p:sp>
      <p:pic>
        <p:nvPicPr>
          <p:cNvPr id="5" name="Picture 4">
            <a:extLst>
              <a:ext uri="{FF2B5EF4-FFF2-40B4-BE49-F238E27FC236}">
                <a16:creationId xmlns:a16="http://schemas.microsoft.com/office/drawing/2014/main" id="{026291B2-676C-1987-1F5B-79EDB8A49F6E}"/>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66222" y="2678466"/>
            <a:ext cx="2829409" cy="1749796"/>
          </a:xfrm>
          <a:prstGeom prst="rect">
            <a:avLst/>
          </a:prstGeom>
        </p:spPr>
      </p:pic>
      <p:pic>
        <p:nvPicPr>
          <p:cNvPr id="7" name="Picture 6">
            <a:extLst>
              <a:ext uri="{FF2B5EF4-FFF2-40B4-BE49-F238E27FC236}">
                <a16:creationId xmlns:a16="http://schemas.microsoft.com/office/drawing/2014/main" id="{81514E51-F03E-12A3-9AEF-9EAF559EDCB7}"/>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08054" y="497333"/>
            <a:ext cx="3145746" cy="1945822"/>
          </a:xfrm>
          <a:prstGeom prst="rect">
            <a:avLst/>
          </a:prstGeom>
        </p:spPr>
      </p:pic>
    </p:spTree>
    <p:extLst>
      <p:ext uri="{BB962C8B-B14F-4D97-AF65-F5344CB8AC3E}">
        <p14:creationId xmlns:p14="http://schemas.microsoft.com/office/powerpoint/2010/main" val="1528577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1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Modern Aerial view of a land with a river">
            <a:extLst>
              <a:ext uri="{FF2B5EF4-FFF2-40B4-BE49-F238E27FC236}">
                <a16:creationId xmlns:a16="http://schemas.microsoft.com/office/drawing/2014/main" id="{9DFB74EF-325A-4B30-6403-0FE582FDC08C}"/>
              </a:ext>
            </a:extLst>
          </p:cNvPr>
          <p:cNvPicPr>
            <a:picLocks noGrp="1" noChangeAspect="1"/>
          </p:cNvPicPr>
          <p:nvPr>
            <p:ph idx="4294967295"/>
          </p:nvPr>
        </p:nvPicPr>
        <p:blipFill>
          <a:blip r:embed="rId3" cstate="screen">
            <a:extLst>
              <a:ext uri="{28A0092B-C50C-407E-A947-70E740481C1C}">
                <a14:useLocalDpi xmlns:a14="http://schemas.microsoft.com/office/drawing/2010/main"/>
              </a:ext>
            </a:extLst>
          </a:blip>
          <a:stretch>
            <a:fillRect/>
          </a:stretch>
        </p:blipFill>
        <p:spPr>
          <a:xfrm>
            <a:off x="790833" y="92075"/>
            <a:ext cx="9674225" cy="6673850"/>
          </a:xfrm>
          <a:prstGeom prst="rect">
            <a:avLst/>
          </a:prstGeom>
        </p:spPr>
      </p:pic>
      <p:sp>
        <p:nvSpPr>
          <p:cNvPr id="3" name="Title 2">
            <a:extLst>
              <a:ext uri="{FF2B5EF4-FFF2-40B4-BE49-F238E27FC236}">
                <a16:creationId xmlns:a16="http://schemas.microsoft.com/office/drawing/2014/main" id="{E97FA6B2-0F35-C6FC-B748-AFE8F092DEC8}"/>
              </a:ext>
            </a:extLst>
          </p:cNvPr>
          <p:cNvSpPr>
            <a:spLocks noGrp="1"/>
          </p:cNvSpPr>
          <p:nvPr>
            <p:ph type="title" idx="4294967295"/>
          </p:nvPr>
        </p:nvSpPr>
        <p:spPr>
          <a:xfrm>
            <a:off x="6600094" y="92075"/>
            <a:ext cx="832338" cy="303014"/>
          </a:xfrm>
        </p:spPr>
        <p:txBody>
          <a:bodyPr vert="horz" lIns="91440" tIns="45720" rIns="91440" bIns="45720" rtlCol="0" anchor="b">
            <a:normAutofit fontScale="90000"/>
          </a:bodyPr>
          <a:lstStyle/>
          <a:p>
            <a:r>
              <a:rPr lang="en-GB" sz="1800" b="0" dirty="0">
                <a:solidFill>
                  <a:schemeClr val="tx1"/>
                </a:solidFill>
              </a:rPr>
              <a:t>2024</a:t>
            </a:r>
          </a:p>
        </p:txBody>
      </p:sp>
    </p:spTree>
    <p:extLst>
      <p:ext uri="{BB962C8B-B14F-4D97-AF65-F5344CB8AC3E}">
        <p14:creationId xmlns:p14="http://schemas.microsoft.com/office/powerpoint/2010/main" val="29806488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Google Earth Image 1999">
            <a:extLst>
              <a:ext uri="{FF2B5EF4-FFF2-40B4-BE49-F238E27FC236}">
                <a16:creationId xmlns:a16="http://schemas.microsoft.com/office/drawing/2014/main" id="{E99E167A-A99C-02ED-C5AC-A54CA89207F9}"/>
              </a:ext>
            </a:extLst>
          </p:cNvPr>
          <p:cNvPicPr>
            <a:picLocks noGrp="1" noChangeAspect="1"/>
          </p:cNvPicPr>
          <p:nvPr>
            <p:ph idx="4294967295"/>
          </p:nvPr>
        </p:nvPicPr>
        <p:blipFill>
          <a:blip r:embed="rId3" cstate="screen">
            <a:extLst>
              <a:ext uri="{28A0092B-C50C-407E-A947-70E740481C1C}">
                <a14:useLocalDpi xmlns:a14="http://schemas.microsoft.com/office/drawing/2010/main"/>
              </a:ext>
            </a:extLst>
          </a:blip>
          <a:stretch>
            <a:fillRect/>
          </a:stretch>
        </p:blipFill>
        <p:spPr>
          <a:xfrm>
            <a:off x="185352" y="512033"/>
            <a:ext cx="11074400" cy="6229350"/>
          </a:xfrm>
          <a:prstGeom prst="rect">
            <a:avLst/>
          </a:prstGeom>
        </p:spPr>
      </p:pic>
      <p:sp>
        <p:nvSpPr>
          <p:cNvPr id="2" name="Title 1">
            <a:extLst>
              <a:ext uri="{FF2B5EF4-FFF2-40B4-BE49-F238E27FC236}">
                <a16:creationId xmlns:a16="http://schemas.microsoft.com/office/drawing/2014/main" id="{64DE96E1-0230-3B5C-4D7C-0CFF1BB69A9B}"/>
              </a:ext>
            </a:extLst>
          </p:cNvPr>
          <p:cNvSpPr>
            <a:spLocks noGrp="1"/>
          </p:cNvSpPr>
          <p:nvPr>
            <p:ph type="title" idx="4294967295"/>
          </p:nvPr>
        </p:nvSpPr>
        <p:spPr>
          <a:xfrm>
            <a:off x="185352" y="116617"/>
            <a:ext cx="10515600" cy="513953"/>
          </a:xfrm>
        </p:spPr>
        <p:txBody>
          <a:bodyPr/>
          <a:lstStyle/>
          <a:p>
            <a:r>
              <a:rPr lang="en-GB" b="0" dirty="0">
                <a:solidFill>
                  <a:schemeClr val="tx1"/>
                </a:solidFill>
              </a:rPr>
              <a:t>Google Earth Image 1999</a:t>
            </a:r>
          </a:p>
        </p:txBody>
      </p:sp>
    </p:spTree>
    <p:extLst>
      <p:ext uri="{BB962C8B-B14F-4D97-AF65-F5344CB8AC3E}">
        <p14:creationId xmlns:p14="http://schemas.microsoft.com/office/powerpoint/2010/main" val="13675054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6142E88-9E75-B5C0-78D5-0981710FF6B3}"/>
              </a:ext>
            </a:extLst>
          </p:cNvPr>
          <p:cNvSpPr>
            <a:spLocks noGrp="1"/>
          </p:cNvSpPr>
          <p:nvPr>
            <p:ph type="title"/>
          </p:nvPr>
        </p:nvSpPr>
        <p:spPr/>
        <p:txBody>
          <a:bodyPr>
            <a:normAutofit fontScale="90000"/>
          </a:bodyPr>
          <a:lstStyle/>
          <a:p>
            <a:r>
              <a:rPr lang="en-GB" dirty="0"/>
              <a:t>2. Compare the two images and spot the </a:t>
            </a:r>
            <a:r>
              <a:rPr lang="en-GB" dirty="0">
                <a:solidFill>
                  <a:srgbClr val="66DEB5"/>
                </a:solidFill>
              </a:rPr>
              <a:t>similarities</a:t>
            </a:r>
            <a:r>
              <a:rPr lang="en-GB" dirty="0"/>
              <a:t> &amp;/or </a:t>
            </a:r>
            <a:r>
              <a:rPr lang="en-GB" dirty="0">
                <a:solidFill>
                  <a:srgbClr val="F8BB25"/>
                </a:solidFill>
              </a:rPr>
              <a:t>differences</a:t>
            </a:r>
            <a:r>
              <a:rPr lang="en-GB" dirty="0"/>
              <a:t> between them</a:t>
            </a:r>
          </a:p>
        </p:txBody>
      </p:sp>
      <p:pic>
        <p:nvPicPr>
          <p:cNvPr id="13" name="Content Placeholder 12" descr="An arial image of Must Farm and Quarry in 1999">
            <a:extLst>
              <a:ext uri="{FF2B5EF4-FFF2-40B4-BE49-F238E27FC236}">
                <a16:creationId xmlns:a16="http://schemas.microsoft.com/office/drawing/2014/main" id="{D8D44FC2-4E46-05AE-F15B-BB7D3900938C}"/>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57187" y="1397478"/>
            <a:ext cx="5322269" cy="3737172"/>
          </a:xfrm>
          <a:ln>
            <a:solidFill>
              <a:schemeClr val="tx1"/>
            </a:solidFill>
          </a:ln>
        </p:spPr>
      </p:pic>
      <p:sp>
        <p:nvSpPr>
          <p:cNvPr id="24" name="TextBox 23">
            <a:extLst>
              <a:ext uri="{FF2B5EF4-FFF2-40B4-BE49-F238E27FC236}">
                <a16:creationId xmlns:a16="http://schemas.microsoft.com/office/drawing/2014/main" id="{D1EA0B5A-E135-8250-085E-A500429AF809}"/>
              </a:ext>
            </a:extLst>
          </p:cNvPr>
          <p:cNvSpPr txBox="1"/>
          <p:nvPr/>
        </p:nvSpPr>
        <p:spPr>
          <a:xfrm>
            <a:off x="258794" y="5127006"/>
            <a:ext cx="733245" cy="369332"/>
          </a:xfrm>
          <a:prstGeom prst="rect">
            <a:avLst/>
          </a:prstGeom>
          <a:noFill/>
        </p:spPr>
        <p:txBody>
          <a:bodyPr wrap="square" rtlCol="0">
            <a:spAutoFit/>
          </a:bodyPr>
          <a:lstStyle/>
          <a:p>
            <a:r>
              <a:rPr lang="en-GB" b="1" dirty="0"/>
              <a:t>1999</a:t>
            </a:r>
          </a:p>
        </p:txBody>
      </p:sp>
      <p:grpSp>
        <p:nvGrpSpPr>
          <p:cNvPr id="26" name="Group 25" descr="An aerial image of the same site in 2024">
            <a:extLst>
              <a:ext uri="{FF2B5EF4-FFF2-40B4-BE49-F238E27FC236}">
                <a16:creationId xmlns:a16="http://schemas.microsoft.com/office/drawing/2014/main" id="{FB0B879D-E78C-BB57-48EE-832C9427EA7C}"/>
              </a:ext>
            </a:extLst>
          </p:cNvPr>
          <p:cNvGrpSpPr/>
          <p:nvPr/>
        </p:nvGrpSpPr>
        <p:grpSpPr>
          <a:xfrm>
            <a:off x="5843661" y="1397478"/>
            <a:ext cx="5148607" cy="4807731"/>
            <a:chOff x="5855493" y="1397478"/>
            <a:chExt cx="5148607" cy="4807731"/>
          </a:xfrm>
        </p:grpSpPr>
        <p:pic>
          <p:nvPicPr>
            <p:cNvPr id="23" name="Picture 22" descr="Aerial view of a land with a river&#10;&#10;AI-generated content may be incorrect.">
              <a:extLst>
                <a:ext uri="{FF2B5EF4-FFF2-40B4-BE49-F238E27FC236}">
                  <a16:creationId xmlns:a16="http://schemas.microsoft.com/office/drawing/2014/main" id="{FBCE4889-C636-95B7-96D2-3EF4A9AFAA6B}"/>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5960853" y="1397478"/>
              <a:ext cx="5043247" cy="4441216"/>
            </a:xfrm>
            <a:prstGeom prst="rect">
              <a:avLst/>
            </a:prstGeom>
            <a:ln>
              <a:solidFill>
                <a:schemeClr val="tx1"/>
              </a:solidFill>
            </a:ln>
          </p:spPr>
        </p:pic>
        <p:sp>
          <p:nvSpPr>
            <p:cNvPr id="25" name="TextBox 24">
              <a:extLst>
                <a:ext uri="{FF2B5EF4-FFF2-40B4-BE49-F238E27FC236}">
                  <a16:creationId xmlns:a16="http://schemas.microsoft.com/office/drawing/2014/main" id="{1AD6CCC8-8E21-5242-6763-D3D966A24D95}"/>
                </a:ext>
              </a:extLst>
            </p:cNvPr>
            <p:cNvSpPr txBox="1"/>
            <p:nvPr/>
          </p:nvSpPr>
          <p:spPr>
            <a:xfrm>
              <a:off x="5855493" y="5835877"/>
              <a:ext cx="888520" cy="369332"/>
            </a:xfrm>
            <a:prstGeom prst="rect">
              <a:avLst/>
            </a:prstGeom>
            <a:noFill/>
          </p:spPr>
          <p:txBody>
            <a:bodyPr wrap="square" rtlCol="0">
              <a:spAutoFit/>
            </a:bodyPr>
            <a:lstStyle/>
            <a:p>
              <a:r>
                <a:rPr lang="en-GB" b="1" dirty="0"/>
                <a:t>2024</a:t>
              </a:r>
            </a:p>
          </p:txBody>
        </p:sp>
      </p:grpSp>
      <p:sp>
        <p:nvSpPr>
          <p:cNvPr id="3" name="Freeform: Shape 2" descr="outline of  features">
            <a:extLst>
              <a:ext uri="{FF2B5EF4-FFF2-40B4-BE49-F238E27FC236}">
                <a16:creationId xmlns:a16="http://schemas.microsoft.com/office/drawing/2014/main" id="{76C4B6DE-A101-2E2A-8DA8-E2B5880B06F3}"/>
              </a:ext>
            </a:extLst>
          </p:cNvPr>
          <p:cNvSpPr/>
          <p:nvPr/>
        </p:nvSpPr>
        <p:spPr>
          <a:xfrm>
            <a:off x="2905586" y="1924664"/>
            <a:ext cx="1484671" cy="1868129"/>
          </a:xfrm>
          <a:custGeom>
            <a:avLst/>
            <a:gdLst>
              <a:gd name="connsiteX0" fmla="*/ 29496 w 1484671"/>
              <a:gd name="connsiteY0" fmla="*/ 1868129 h 1868129"/>
              <a:gd name="connsiteX1" fmla="*/ 0 w 1484671"/>
              <a:gd name="connsiteY1" fmla="*/ 1700981 h 1868129"/>
              <a:gd name="connsiteX2" fmla="*/ 353961 w 1484671"/>
              <a:gd name="connsiteY2" fmla="*/ 0 h 1868129"/>
              <a:gd name="connsiteX3" fmla="*/ 766916 w 1484671"/>
              <a:gd name="connsiteY3" fmla="*/ 88490 h 1868129"/>
              <a:gd name="connsiteX4" fmla="*/ 806245 w 1484671"/>
              <a:gd name="connsiteY4" fmla="*/ 167149 h 1868129"/>
              <a:gd name="connsiteX5" fmla="*/ 1002890 w 1484671"/>
              <a:gd name="connsiteY5" fmla="*/ 235974 h 1868129"/>
              <a:gd name="connsiteX6" fmla="*/ 1268361 w 1484671"/>
              <a:gd name="connsiteY6" fmla="*/ 304800 h 1868129"/>
              <a:gd name="connsiteX7" fmla="*/ 1465006 w 1484671"/>
              <a:gd name="connsiteY7" fmla="*/ 403123 h 1868129"/>
              <a:gd name="connsiteX8" fmla="*/ 1445342 w 1484671"/>
              <a:gd name="connsiteY8" fmla="*/ 471949 h 1868129"/>
              <a:gd name="connsiteX9" fmla="*/ 1396180 w 1484671"/>
              <a:gd name="connsiteY9" fmla="*/ 511278 h 1868129"/>
              <a:gd name="connsiteX10" fmla="*/ 1366683 w 1484671"/>
              <a:gd name="connsiteY10" fmla="*/ 609600 h 1868129"/>
              <a:gd name="connsiteX11" fmla="*/ 1396180 w 1484671"/>
              <a:gd name="connsiteY11" fmla="*/ 688258 h 1868129"/>
              <a:gd name="connsiteX12" fmla="*/ 1376516 w 1484671"/>
              <a:gd name="connsiteY12" fmla="*/ 737420 h 1868129"/>
              <a:gd name="connsiteX13" fmla="*/ 1425677 w 1484671"/>
              <a:gd name="connsiteY13" fmla="*/ 806245 h 1868129"/>
              <a:gd name="connsiteX14" fmla="*/ 1484671 w 1484671"/>
              <a:gd name="connsiteY14" fmla="*/ 894736 h 1868129"/>
              <a:gd name="connsiteX15" fmla="*/ 1465006 w 1484671"/>
              <a:gd name="connsiteY15" fmla="*/ 953729 h 1868129"/>
              <a:gd name="connsiteX16" fmla="*/ 1376516 w 1484671"/>
              <a:gd name="connsiteY16" fmla="*/ 943897 h 1868129"/>
              <a:gd name="connsiteX17" fmla="*/ 1337187 w 1484671"/>
              <a:gd name="connsiteY17" fmla="*/ 983226 h 1868129"/>
              <a:gd name="connsiteX18" fmla="*/ 1337187 w 1484671"/>
              <a:gd name="connsiteY18" fmla="*/ 1111045 h 1868129"/>
              <a:gd name="connsiteX19" fmla="*/ 1327354 w 1484671"/>
              <a:gd name="connsiteY19" fmla="*/ 1160207 h 1868129"/>
              <a:gd name="connsiteX20" fmla="*/ 1258529 w 1484671"/>
              <a:gd name="connsiteY20" fmla="*/ 1160207 h 1868129"/>
              <a:gd name="connsiteX21" fmla="*/ 1219200 w 1484671"/>
              <a:gd name="connsiteY21" fmla="*/ 1189703 h 1868129"/>
              <a:gd name="connsiteX22" fmla="*/ 993058 w 1484671"/>
              <a:gd name="connsiteY22" fmla="*/ 1189703 h 1868129"/>
              <a:gd name="connsiteX23" fmla="*/ 796413 w 1484671"/>
              <a:gd name="connsiteY23" fmla="*/ 1238865 h 1868129"/>
              <a:gd name="connsiteX24" fmla="*/ 747251 w 1484671"/>
              <a:gd name="connsiteY24" fmla="*/ 1258529 h 1868129"/>
              <a:gd name="connsiteX25" fmla="*/ 1061883 w 1484671"/>
              <a:gd name="connsiteY25" fmla="*/ 1297858 h 1868129"/>
              <a:gd name="connsiteX26" fmla="*/ 766916 w 1484671"/>
              <a:gd name="connsiteY26" fmla="*/ 1317523 h 1868129"/>
              <a:gd name="connsiteX27" fmla="*/ 589935 w 1484671"/>
              <a:gd name="connsiteY27" fmla="*/ 1317523 h 1868129"/>
              <a:gd name="connsiteX28" fmla="*/ 501445 w 1484671"/>
              <a:gd name="connsiteY28" fmla="*/ 1366684 h 1868129"/>
              <a:gd name="connsiteX29" fmla="*/ 432619 w 1484671"/>
              <a:gd name="connsiteY29" fmla="*/ 1484671 h 1868129"/>
              <a:gd name="connsiteX30" fmla="*/ 383458 w 1484671"/>
              <a:gd name="connsiteY30" fmla="*/ 1582994 h 1868129"/>
              <a:gd name="connsiteX31" fmla="*/ 255638 w 1484671"/>
              <a:gd name="connsiteY31" fmla="*/ 1691149 h 1868129"/>
              <a:gd name="connsiteX32" fmla="*/ 137651 w 1484671"/>
              <a:gd name="connsiteY32" fmla="*/ 1750142 h 1868129"/>
              <a:gd name="connsiteX33" fmla="*/ 9832 w 1484671"/>
              <a:gd name="connsiteY33" fmla="*/ 1818968 h 1868129"/>
              <a:gd name="connsiteX34" fmla="*/ 0 w 1484671"/>
              <a:gd name="connsiteY34" fmla="*/ 1818968 h 1868129"/>
              <a:gd name="connsiteX35" fmla="*/ 9832 w 1484671"/>
              <a:gd name="connsiteY35" fmla="*/ 1740310 h 1868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84671" h="1868129">
                <a:moveTo>
                  <a:pt x="29496" y="1868129"/>
                </a:moveTo>
                <a:lnTo>
                  <a:pt x="0" y="1700981"/>
                </a:lnTo>
                <a:lnTo>
                  <a:pt x="353961" y="0"/>
                </a:lnTo>
                <a:lnTo>
                  <a:pt x="766916" y="88490"/>
                </a:lnTo>
                <a:lnTo>
                  <a:pt x="806245" y="167149"/>
                </a:lnTo>
                <a:lnTo>
                  <a:pt x="1002890" y="235974"/>
                </a:lnTo>
                <a:lnTo>
                  <a:pt x="1268361" y="304800"/>
                </a:lnTo>
                <a:lnTo>
                  <a:pt x="1465006" y="403123"/>
                </a:lnTo>
                <a:lnTo>
                  <a:pt x="1445342" y="471949"/>
                </a:lnTo>
                <a:lnTo>
                  <a:pt x="1396180" y="511278"/>
                </a:lnTo>
                <a:lnTo>
                  <a:pt x="1366683" y="609600"/>
                </a:lnTo>
                <a:lnTo>
                  <a:pt x="1396180" y="688258"/>
                </a:lnTo>
                <a:lnTo>
                  <a:pt x="1376516" y="737420"/>
                </a:lnTo>
                <a:lnTo>
                  <a:pt x="1425677" y="806245"/>
                </a:lnTo>
                <a:lnTo>
                  <a:pt x="1484671" y="894736"/>
                </a:lnTo>
                <a:lnTo>
                  <a:pt x="1465006" y="953729"/>
                </a:lnTo>
                <a:lnTo>
                  <a:pt x="1376516" y="943897"/>
                </a:lnTo>
                <a:lnTo>
                  <a:pt x="1337187" y="983226"/>
                </a:lnTo>
                <a:lnTo>
                  <a:pt x="1337187" y="1111045"/>
                </a:lnTo>
                <a:lnTo>
                  <a:pt x="1327354" y="1160207"/>
                </a:lnTo>
                <a:lnTo>
                  <a:pt x="1258529" y="1160207"/>
                </a:lnTo>
                <a:lnTo>
                  <a:pt x="1219200" y="1189703"/>
                </a:lnTo>
                <a:lnTo>
                  <a:pt x="993058" y="1189703"/>
                </a:lnTo>
                <a:lnTo>
                  <a:pt x="796413" y="1238865"/>
                </a:lnTo>
                <a:lnTo>
                  <a:pt x="747251" y="1258529"/>
                </a:lnTo>
                <a:lnTo>
                  <a:pt x="1061883" y="1297858"/>
                </a:lnTo>
                <a:lnTo>
                  <a:pt x="766916" y="1317523"/>
                </a:lnTo>
                <a:lnTo>
                  <a:pt x="589935" y="1317523"/>
                </a:lnTo>
                <a:lnTo>
                  <a:pt x="501445" y="1366684"/>
                </a:lnTo>
                <a:lnTo>
                  <a:pt x="432619" y="1484671"/>
                </a:lnTo>
                <a:lnTo>
                  <a:pt x="383458" y="1582994"/>
                </a:lnTo>
                <a:lnTo>
                  <a:pt x="255638" y="1691149"/>
                </a:lnTo>
                <a:lnTo>
                  <a:pt x="137651" y="1750142"/>
                </a:lnTo>
                <a:lnTo>
                  <a:pt x="9832" y="1818968"/>
                </a:lnTo>
                <a:lnTo>
                  <a:pt x="0" y="1818968"/>
                </a:lnTo>
                <a:lnTo>
                  <a:pt x="9832" y="1740310"/>
                </a:lnTo>
              </a:path>
            </a:pathLst>
          </a:custGeom>
          <a:noFill/>
          <a:ln w="57150">
            <a:solidFill>
              <a:srgbClr val="F8BB25"/>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Shape 3" descr="outline of  features">
            <a:extLst>
              <a:ext uri="{FF2B5EF4-FFF2-40B4-BE49-F238E27FC236}">
                <a16:creationId xmlns:a16="http://schemas.microsoft.com/office/drawing/2014/main" id="{73339EBE-972F-3CE0-C9AB-91EEED2D516A}"/>
              </a:ext>
            </a:extLst>
          </p:cNvPr>
          <p:cNvSpPr/>
          <p:nvPr/>
        </p:nvSpPr>
        <p:spPr>
          <a:xfrm>
            <a:off x="8470644" y="2494935"/>
            <a:ext cx="1484671" cy="1868129"/>
          </a:xfrm>
          <a:custGeom>
            <a:avLst/>
            <a:gdLst>
              <a:gd name="connsiteX0" fmla="*/ 29496 w 1484671"/>
              <a:gd name="connsiteY0" fmla="*/ 1868129 h 1868129"/>
              <a:gd name="connsiteX1" fmla="*/ 0 w 1484671"/>
              <a:gd name="connsiteY1" fmla="*/ 1700981 h 1868129"/>
              <a:gd name="connsiteX2" fmla="*/ 353961 w 1484671"/>
              <a:gd name="connsiteY2" fmla="*/ 0 h 1868129"/>
              <a:gd name="connsiteX3" fmla="*/ 766916 w 1484671"/>
              <a:gd name="connsiteY3" fmla="*/ 88490 h 1868129"/>
              <a:gd name="connsiteX4" fmla="*/ 806245 w 1484671"/>
              <a:gd name="connsiteY4" fmla="*/ 167149 h 1868129"/>
              <a:gd name="connsiteX5" fmla="*/ 1002890 w 1484671"/>
              <a:gd name="connsiteY5" fmla="*/ 235974 h 1868129"/>
              <a:gd name="connsiteX6" fmla="*/ 1268361 w 1484671"/>
              <a:gd name="connsiteY6" fmla="*/ 304800 h 1868129"/>
              <a:gd name="connsiteX7" fmla="*/ 1465006 w 1484671"/>
              <a:gd name="connsiteY7" fmla="*/ 403123 h 1868129"/>
              <a:gd name="connsiteX8" fmla="*/ 1445342 w 1484671"/>
              <a:gd name="connsiteY8" fmla="*/ 471949 h 1868129"/>
              <a:gd name="connsiteX9" fmla="*/ 1396180 w 1484671"/>
              <a:gd name="connsiteY9" fmla="*/ 511278 h 1868129"/>
              <a:gd name="connsiteX10" fmla="*/ 1366683 w 1484671"/>
              <a:gd name="connsiteY10" fmla="*/ 609600 h 1868129"/>
              <a:gd name="connsiteX11" fmla="*/ 1396180 w 1484671"/>
              <a:gd name="connsiteY11" fmla="*/ 688258 h 1868129"/>
              <a:gd name="connsiteX12" fmla="*/ 1376516 w 1484671"/>
              <a:gd name="connsiteY12" fmla="*/ 737420 h 1868129"/>
              <a:gd name="connsiteX13" fmla="*/ 1425677 w 1484671"/>
              <a:gd name="connsiteY13" fmla="*/ 806245 h 1868129"/>
              <a:gd name="connsiteX14" fmla="*/ 1484671 w 1484671"/>
              <a:gd name="connsiteY14" fmla="*/ 894736 h 1868129"/>
              <a:gd name="connsiteX15" fmla="*/ 1465006 w 1484671"/>
              <a:gd name="connsiteY15" fmla="*/ 953729 h 1868129"/>
              <a:gd name="connsiteX16" fmla="*/ 1376516 w 1484671"/>
              <a:gd name="connsiteY16" fmla="*/ 943897 h 1868129"/>
              <a:gd name="connsiteX17" fmla="*/ 1337187 w 1484671"/>
              <a:gd name="connsiteY17" fmla="*/ 983226 h 1868129"/>
              <a:gd name="connsiteX18" fmla="*/ 1337187 w 1484671"/>
              <a:gd name="connsiteY18" fmla="*/ 1111045 h 1868129"/>
              <a:gd name="connsiteX19" fmla="*/ 1327354 w 1484671"/>
              <a:gd name="connsiteY19" fmla="*/ 1160207 h 1868129"/>
              <a:gd name="connsiteX20" fmla="*/ 1258529 w 1484671"/>
              <a:gd name="connsiteY20" fmla="*/ 1160207 h 1868129"/>
              <a:gd name="connsiteX21" fmla="*/ 1219200 w 1484671"/>
              <a:gd name="connsiteY21" fmla="*/ 1189703 h 1868129"/>
              <a:gd name="connsiteX22" fmla="*/ 993058 w 1484671"/>
              <a:gd name="connsiteY22" fmla="*/ 1189703 h 1868129"/>
              <a:gd name="connsiteX23" fmla="*/ 796413 w 1484671"/>
              <a:gd name="connsiteY23" fmla="*/ 1238865 h 1868129"/>
              <a:gd name="connsiteX24" fmla="*/ 747251 w 1484671"/>
              <a:gd name="connsiteY24" fmla="*/ 1258529 h 1868129"/>
              <a:gd name="connsiteX25" fmla="*/ 1061883 w 1484671"/>
              <a:gd name="connsiteY25" fmla="*/ 1297858 h 1868129"/>
              <a:gd name="connsiteX26" fmla="*/ 766916 w 1484671"/>
              <a:gd name="connsiteY26" fmla="*/ 1317523 h 1868129"/>
              <a:gd name="connsiteX27" fmla="*/ 589935 w 1484671"/>
              <a:gd name="connsiteY27" fmla="*/ 1317523 h 1868129"/>
              <a:gd name="connsiteX28" fmla="*/ 501445 w 1484671"/>
              <a:gd name="connsiteY28" fmla="*/ 1366684 h 1868129"/>
              <a:gd name="connsiteX29" fmla="*/ 432619 w 1484671"/>
              <a:gd name="connsiteY29" fmla="*/ 1484671 h 1868129"/>
              <a:gd name="connsiteX30" fmla="*/ 383458 w 1484671"/>
              <a:gd name="connsiteY30" fmla="*/ 1582994 h 1868129"/>
              <a:gd name="connsiteX31" fmla="*/ 255638 w 1484671"/>
              <a:gd name="connsiteY31" fmla="*/ 1691149 h 1868129"/>
              <a:gd name="connsiteX32" fmla="*/ 137651 w 1484671"/>
              <a:gd name="connsiteY32" fmla="*/ 1750142 h 1868129"/>
              <a:gd name="connsiteX33" fmla="*/ 9832 w 1484671"/>
              <a:gd name="connsiteY33" fmla="*/ 1818968 h 1868129"/>
              <a:gd name="connsiteX34" fmla="*/ 0 w 1484671"/>
              <a:gd name="connsiteY34" fmla="*/ 1818968 h 1868129"/>
              <a:gd name="connsiteX35" fmla="*/ 9832 w 1484671"/>
              <a:gd name="connsiteY35" fmla="*/ 1740310 h 1868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84671" h="1868129">
                <a:moveTo>
                  <a:pt x="29496" y="1868129"/>
                </a:moveTo>
                <a:lnTo>
                  <a:pt x="0" y="1700981"/>
                </a:lnTo>
                <a:lnTo>
                  <a:pt x="353961" y="0"/>
                </a:lnTo>
                <a:lnTo>
                  <a:pt x="766916" y="88490"/>
                </a:lnTo>
                <a:lnTo>
                  <a:pt x="806245" y="167149"/>
                </a:lnTo>
                <a:lnTo>
                  <a:pt x="1002890" y="235974"/>
                </a:lnTo>
                <a:lnTo>
                  <a:pt x="1268361" y="304800"/>
                </a:lnTo>
                <a:lnTo>
                  <a:pt x="1465006" y="403123"/>
                </a:lnTo>
                <a:lnTo>
                  <a:pt x="1445342" y="471949"/>
                </a:lnTo>
                <a:lnTo>
                  <a:pt x="1396180" y="511278"/>
                </a:lnTo>
                <a:lnTo>
                  <a:pt x="1366683" y="609600"/>
                </a:lnTo>
                <a:lnTo>
                  <a:pt x="1396180" y="688258"/>
                </a:lnTo>
                <a:lnTo>
                  <a:pt x="1376516" y="737420"/>
                </a:lnTo>
                <a:lnTo>
                  <a:pt x="1425677" y="806245"/>
                </a:lnTo>
                <a:lnTo>
                  <a:pt x="1484671" y="894736"/>
                </a:lnTo>
                <a:lnTo>
                  <a:pt x="1465006" y="953729"/>
                </a:lnTo>
                <a:lnTo>
                  <a:pt x="1376516" y="943897"/>
                </a:lnTo>
                <a:lnTo>
                  <a:pt x="1337187" y="983226"/>
                </a:lnTo>
                <a:lnTo>
                  <a:pt x="1337187" y="1111045"/>
                </a:lnTo>
                <a:lnTo>
                  <a:pt x="1327354" y="1160207"/>
                </a:lnTo>
                <a:lnTo>
                  <a:pt x="1258529" y="1160207"/>
                </a:lnTo>
                <a:lnTo>
                  <a:pt x="1219200" y="1189703"/>
                </a:lnTo>
                <a:lnTo>
                  <a:pt x="993058" y="1189703"/>
                </a:lnTo>
                <a:lnTo>
                  <a:pt x="796413" y="1238865"/>
                </a:lnTo>
                <a:lnTo>
                  <a:pt x="747251" y="1258529"/>
                </a:lnTo>
                <a:lnTo>
                  <a:pt x="1061883" y="1297858"/>
                </a:lnTo>
                <a:lnTo>
                  <a:pt x="766916" y="1317523"/>
                </a:lnTo>
                <a:lnTo>
                  <a:pt x="589935" y="1317523"/>
                </a:lnTo>
                <a:lnTo>
                  <a:pt x="501445" y="1366684"/>
                </a:lnTo>
                <a:lnTo>
                  <a:pt x="432619" y="1484671"/>
                </a:lnTo>
                <a:lnTo>
                  <a:pt x="383458" y="1582994"/>
                </a:lnTo>
                <a:lnTo>
                  <a:pt x="255638" y="1691149"/>
                </a:lnTo>
                <a:lnTo>
                  <a:pt x="137651" y="1750142"/>
                </a:lnTo>
                <a:lnTo>
                  <a:pt x="9832" y="1818968"/>
                </a:lnTo>
                <a:lnTo>
                  <a:pt x="0" y="1818968"/>
                </a:lnTo>
                <a:lnTo>
                  <a:pt x="9832" y="1740310"/>
                </a:lnTo>
              </a:path>
            </a:pathLst>
          </a:custGeom>
          <a:noFill/>
          <a:ln w="57150">
            <a:solidFill>
              <a:srgbClr val="F8BB25"/>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descr="outline of  features">
            <a:extLst>
              <a:ext uri="{FF2B5EF4-FFF2-40B4-BE49-F238E27FC236}">
                <a16:creationId xmlns:a16="http://schemas.microsoft.com/office/drawing/2014/main" id="{D9918651-B43C-5D00-78F1-64C99E03E9EE}"/>
              </a:ext>
            </a:extLst>
          </p:cNvPr>
          <p:cNvCxnSpPr>
            <a:cxnSpLocks/>
          </p:cNvCxnSpPr>
          <p:nvPr/>
        </p:nvCxnSpPr>
        <p:spPr>
          <a:xfrm flipH="1" flipV="1">
            <a:off x="1868633" y="1397478"/>
            <a:ext cx="3810823" cy="745954"/>
          </a:xfrm>
          <a:prstGeom prst="line">
            <a:avLst/>
          </a:prstGeom>
          <a:ln w="76200">
            <a:solidFill>
              <a:srgbClr val="66DEB5"/>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descr="outline of  features">
            <a:extLst>
              <a:ext uri="{FF2B5EF4-FFF2-40B4-BE49-F238E27FC236}">
                <a16:creationId xmlns:a16="http://schemas.microsoft.com/office/drawing/2014/main" id="{6B9B6311-9735-DAA1-70AA-25A123699D1A}"/>
              </a:ext>
            </a:extLst>
          </p:cNvPr>
          <p:cNvCxnSpPr>
            <a:cxnSpLocks/>
          </p:cNvCxnSpPr>
          <p:nvPr/>
        </p:nvCxnSpPr>
        <p:spPr>
          <a:xfrm flipH="1" flipV="1">
            <a:off x="5949021" y="1799894"/>
            <a:ext cx="5043247" cy="894145"/>
          </a:xfrm>
          <a:prstGeom prst="line">
            <a:avLst/>
          </a:prstGeom>
          <a:ln w="76200">
            <a:solidFill>
              <a:srgbClr val="66DEB5"/>
            </a:solidFill>
            <a:prstDash val="sysDash"/>
          </a:ln>
        </p:spPr>
        <p:style>
          <a:lnRef idx="1">
            <a:schemeClr val="accent1"/>
          </a:lnRef>
          <a:fillRef idx="0">
            <a:schemeClr val="accent1"/>
          </a:fillRef>
          <a:effectRef idx="0">
            <a:schemeClr val="accent1"/>
          </a:effectRef>
          <a:fontRef idx="minor">
            <a:schemeClr val="tx1"/>
          </a:fontRef>
        </p:style>
      </p:cxnSp>
      <p:sp>
        <p:nvSpPr>
          <p:cNvPr id="16" name="Freeform: Shape 15" descr="outline of  features">
            <a:extLst>
              <a:ext uri="{FF2B5EF4-FFF2-40B4-BE49-F238E27FC236}">
                <a16:creationId xmlns:a16="http://schemas.microsoft.com/office/drawing/2014/main" id="{A8DCE626-C7C1-8D46-3A90-894D053D566B}"/>
              </a:ext>
            </a:extLst>
          </p:cNvPr>
          <p:cNvSpPr/>
          <p:nvPr/>
        </p:nvSpPr>
        <p:spPr>
          <a:xfrm>
            <a:off x="1130710" y="3716594"/>
            <a:ext cx="4542503" cy="1406012"/>
          </a:xfrm>
          <a:custGeom>
            <a:avLst/>
            <a:gdLst>
              <a:gd name="connsiteX0" fmla="*/ 0 w 4542503"/>
              <a:gd name="connsiteY0" fmla="*/ 1406012 h 1406012"/>
              <a:gd name="connsiteX1" fmla="*/ 0 w 4542503"/>
              <a:gd name="connsiteY1" fmla="*/ 1406012 h 1406012"/>
              <a:gd name="connsiteX2" fmla="*/ 275303 w 4542503"/>
              <a:gd name="connsiteY2" fmla="*/ 1327354 h 1406012"/>
              <a:gd name="connsiteX3" fmla="*/ 511277 w 4542503"/>
              <a:gd name="connsiteY3" fmla="*/ 1248696 h 1406012"/>
              <a:gd name="connsiteX4" fmla="*/ 707922 w 4542503"/>
              <a:gd name="connsiteY4" fmla="*/ 1268361 h 1406012"/>
              <a:gd name="connsiteX5" fmla="*/ 1002890 w 4542503"/>
              <a:gd name="connsiteY5" fmla="*/ 1327354 h 1406012"/>
              <a:gd name="connsiteX6" fmla="*/ 1376516 w 4542503"/>
              <a:gd name="connsiteY6" fmla="*/ 1238864 h 1406012"/>
              <a:gd name="connsiteX7" fmla="*/ 1641987 w 4542503"/>
              <a:gd name="connsiteY7" fmla="*/ 855406 h 1406012"/>
              <a:gd name="connsiteX8" fmla="*/ 1848464 w 4542503"/>
              <a:gd name="connsiteY8" fmla="*/ 589935 h 1406012"/>
              <a:gd name="connsiteX9" fmla="*/ 2172929 w 4542503"/>
              <a:gd name="connsiteY9" fmla="*/ 373625 h 1406012"/>
              <a:gd name="connsiteX10" fmla="*/ 2605548 w 4542503"/>
              <a:gd name="connsiteY10" fmla="*/ 78658 h 1406012"/>
              <a:gd name="connsiteX11" fmla="*/ 2802193 w 4542503"/>
              <a:gd name="connsiteY11" fmla="*/ 0 h 1406012"/>
              <a:gd name="connsiteX12" fmla="*/ 2969342 w 4542503"/>
              <a:gd name="connsiteY12" fmla="*/ 78658 h 1406012"/>
              <a:gd name="connsiteX13" fmla="*/ 3136490 w 4542503"/>
              <a:gd name="connsiteY13" fmla="*/ 147483 h 1406012"/>
              <a:gd name="connsiteX14" fmla="*/ 3421625 w 4542503"/>
              <a:gd name="connsiteY14" fmla="*/ 147483 h 1406012"/>
              <a:gd name="connsiteX15" fmla="*/ 3647767 w 4542503"/>
              <a:gd name="connsiteY15" fmla="*/ 147483 h 1406012"/>
              <a:gd name="connsiteX16" fmla="*/ 3962400 w 4542503"/>
              <a:gd name="connsiteY16" fmla="*/ 176980 h 1406012"/>
              <a:gd name="connsiteX17" fmla="*/ 4159045 w 4542503"/>
              <a:gd name="connsiteY17" fmla="*/ 255638 h 1406012"/>
              <a:gd name="connsiteX18" fmla="*/ 4444180 w 4542503"/>
              <a:gd name="connsiteY18" fmla="*/ 324464 h 1406012"/>
              <a:gd name="connsiteX19" fmla="*/ 4542503 w 4542503"/>
              <a:gd name="connsiteY19" fmla="*/ 344129 h 140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42503" h="1406012">
                <a:moveTo>
                  <a:pt x="0" y="1406012"/>
                </a:moveTo>
                <a:lnTo>
                  <a:pt x="0" y="1406012"/>
                </a:lnTo>
                <a:lnTo>
                  <a:pt x="275303" y="1327354"/>
                </a:lnTo>
                <a:lnTo>
                  <a:pt x="511277" y="1248696"/>
                </a:lnTo>
                <a:lnTo>
                  <a:pt x="707922" y="1268361"/>
                </a:lnTo>
                <a:lnTo>
                  <a:pt x="1002890" y="1327354"/>
                </a:lnTo>
                <a:lnTo>
                  <a:pt x="1376516" y="1238864"/>
                </a:lnTo>
                <a:lnTo>
                  <a:pt x="1641987" y="855406"/>
                </a:lnTo>
                <a:lnTo>
                  <a:pt x="1848464" y="589935"/>
                </a:lnTo>
                <a:lnTo>
                  <a:pt x="2172929" y="373625"/>
                </a:lnTo>
                <a:lnTo>
                  <a:pt x="2605548" y="78658"/>
                </a:lnTo>
                <a:lnTo>
                  <a:pt x="2802193" y="0"/>
                </a:lnTo>
                <a:lnTo>
                  <a:pt x="2969342" y="78658"/>
                </a:lnTo>
                <a:lnTo>
                  <a:pt x="3136490" y="147483"/>
                </a:lnTo>
                <a:lnTo>
                  <a:pt x="3421625" y="147483"/>
                </a:lnTo>
                <a:lnTo>
                  <a:pt x="3647767" y="147483"/>
                </a:lnTo>
                <a:lnTo>
                  <a:pt x="3962400" y="176980"/>
                </a:lnTo>
                <a:lnTo>
                  <a:pt x="4159045" y="255638"/>
                </a:lnTo>
                <a:lnTo>
                  <a:pt x="4444180" y="324464"/>
                </a:lnTo>
                <a:lnTo>
                  <a:pt x="4542503" y="344129"/>
                </a:lnTo>
              </a:path>
            </a:pathLst>
          </a:custGeom>
          <a:noFill/>
          <a:ln w="57150">
            <a:solidFill>
              <a:srgbClr val="66DE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reeform: Shape 17" descr="outline of  features">
            <a:extLst>
              <a:ext uri="{FF2B5EF4-FFF2-40B4-BE49-F238E27FC236}">
                <a16:creationId xmlns:a16="http://schemas.microsoft.com/office/drawing/2014/main" id="{FE8D109F-F392-0E42-D43C-EB16D9DCCFDE}"/>
              </a:ext>
            </a:extLst>
          </p:cNvPr>
          <p:cNvSpPr/>
          <p:nvPr/>
        </p:nvSpPr>
        <p:spPr>
          <a:xfrm>
            <a:off x="6164826" y="4100052"/>
            <a:ext cx="4837471" cy="1730477"/>
          </a:xfrm>
          <a:custGeom>
            <a:avLst/>
            <a:gdLst>
              <a:gd name="connsiteX0" fmla="*/ 0 w 4837471"/>
              <a:gd name="connsiteY0" fmla="*/ 1730477 h 1730477"/>
              <a:gd name="connsiteX1" fmla="*/ 353961 w 4837471"/>
              <a:gd name="connsiteY1" fmla="*/ 1524000 h 1730477"/>
              <a:gd name="connsiteX2" fmla="*/ 727587 w 4837471"/>
              <a:gd name="connsiteY2" fmla="*/ 1356851 h 1730477"/>
              <a:gd name="connsiteX3" fmla="*/ 1022555 w 4837471"/>
              <a:gd name="connsiteY3" fmla="*/ 1268361 h 1730477"/>
              <a:gd name="connsiteX4" fmla="*/ 1258529 w 4837471"/>
              <a:gd name="connsiteY4" fmla="*/ 1278193 h 1730477"/>
              <a:gd name="connsiteX5" fmla="*/ 1563329 w 4837471"/>
              <a:gd name="connsiteY5" fmla="*/ 1307690 h 1730477"/>
              <a:gd name="connsiteX6" fmla="*/ 1809135 w 4837471"/>
              <a:gd name="connsiteY6" fmla="*/ 1209367 h 1730477"/>
              <a:gd name="connsiteX7" fmla="*/ 2025445 w 4837471"/>
              <a:gd name="connsiteY7" fmla="*/ 983225 h 1730477"/>
              <a:gd name="connsiteX8" fmla="*/ 2300748 w 4837471"/>
              <a:gd name="connsiteY8" fmla="*/ 521109 h 1730477"/>
              <a:gd name="connsiteX9" fmla="*/ 2546555 w 4837471"/>
              <a:gd name="connsiteY9" fmla="*/ 294967 h 1730477"/>
              <a:gd name="connsiteX10" fmla="*/ 2930013 w 4837471"/>
              <a:gd name="connsiteY10" fmla="*/ 98322 h 1730477"/>
              <a:gd name="connsiteX11" fmla="*/ 3077497 w 4837471"/>
              <a:gd name="connsiteY11" fmla="*/ 0 h 1730477"/>
              <a:gd name="connsiteX12" fmla="*/ 3274142 w 4837471"/>
              <a:gd name="connsiteY12" fmla="*/ 39329 h 1730477"/>
              <a:gd name="connsiteX13" fmla="*/ 3510116 w 4837471"/>
              <a:gd name="connsiteY13" fmla="*/ 167148 h 1730477"/>
              <a:gd name="connsiteX14" fmla="*/ 4080387 w 4837471"/>
              <a:gd name="connsiteY14" fmla="*/ 206477 h 1730477"/>
              <a:gd name="connsiteX15" fmla="*/ 4454013 w 4837471"/>
              <a:gd name="connsiteY15" fmla="*/ 255638 h 1730477"/>
              <a:gd name="connsiteX16" fmla="*/ 4837471 w 4837471"/>
              <a:gd name="connsiteY16" fmla="*/ 353961 h 173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37471" h="1730477">
                <a:moveTo>
                  <a:pt x="0" y="1730477"/>
                </a:moveTo>
                <a:lnTo>
                  <a:pt x="353961" y="1524000"/>
                </a:lnTo>
                <a:lnTo>
                  <a:pt x="727587" y="1356851"/>
                </a:lnTo>
                <a:lnTo>
                  <a:pt x="1022555" y="1268361"/>
                </a:lnTo>
                <a:lnTo>
                  <a:pt x="1258529" y="1278193"/>
                </a:lnTo>
                <a:lnTo>
                  <a:pt x="1563329" y="1307690"/>
                </a:lnTo>
                <a:lnTo>
                  <a:pt x="1809135" y="1209367"/>
                </a:lnTo>
                <a:lnTo>
                  <a:pt x="2025445" y="983225"/>
                </a:lnTo>
                <a:lnTo>
                  <a:pt x="2300748" y="521109"/>
                </a:lnTo>
                <a:lnTo>
                  <a:pt x="2546555" y="294967"/>
                </a:lnTo>
                <a:lnTo>
                  <a:pt x="2930013" y="98322"/>
                </a:lnTo>
                <a:lnTo>
                  <a:pt x="3077497" y="0"/>
                </a:lnTo>
                <a:lnTo>
                  <a:pt x="3274142" y="39329"/>
                </a:lnTo>
                <a:lnTo>
                  <a:pt x="3510116" y="167148"/>
                </a:lnTo>
                <a:lnTo>
                  <a:pt x="4080387" y="206477"/>
                </a:lnTo>
                <a:lnTo>
                  <a:pt x="4454013" y="255638"/>
                </a:lnTo>
                <a:lnTo>
                  <a:pt x="4837471" y="353961"/>
                </a:lnTo>
              </a:path>
            </a:pathLst>
          </a:custGeom>
          <a:noFill/>
          <a:ln w="57150">
            <a:solidFill>
              <a:srgbClr val="66DE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descr="outline of  features">
            <a:extLst>
              <a:ext uri="{FF2B5EF4-FFF2-40B4-BE49-F238E27FC236}">
                <a16:creationId xmlns:a16="http://schemas.microsoft.com/office/drawing/2014/main" id="{629EE5DD-3055-2878-35A5-7305BFDAE28F}"/>
              </a:ext>
            </a:extLst>
          </p:cNvPr>
          <p:cNvSpPr/>
          <p:nvPr/>
        </p:nvSpPr>
        <p:spPr>
          <a:xfrm rot="20154930">
            <a:off x="1936813" y="3279261"/>
            <a:ext cx="696105" cy="745954"/>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Rounded Corners 26" descr="outline of  features">
            <a:extLst>
              <a:ext uri="{FF2B5EF4-FFF2-40B4-BE49-F238E27FC236}">
                <a16:creationId xmlns:a16="http://schemas.microsoft.com/office/drawing/2014/main" id="{0EAFBD8A-20F4-818E-CB74-0A7CBCE03042}"/>
              </a:ext>
            </a:extLst>
          </p:cNvPr>
          <p:cNvSpPr/>
          <p:nvPr/>
        </p:nvSpPr>
        <p:spPr>
          <a:xfrm rot="20154930">
            <a:off x="7544730" y="3761802"/>
            <a:ext cx="696105" cy="745954"/>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52657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down)">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down)">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wipe(down)">
                                      <p:cBhvr>
                                        <p:cTn id="50" dur="500"/>
                                        <p:tgtEl>
                                          <p:spTgt spid="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wipe(down)">
                                      <p:cBhvr>
                                        <p:cTn id="55" dur="500"/>
                                        <p:tgtEl>
                                          <p:spTgt spid="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wipe(down)">
                                      <p:cBhvr>
                                        <p:cTn id="60" dur="500"/>
                                        <p:tgtEl>
                                          <p:spTgt spid="22"/>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wipe(down)">
                                      <p:cBhvr>
                                        <p:cTn id="6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4" grpId="0"/>
      <p:bldP spid="3" grpId="0" animBg="1"/>
      <p:bldP spid="4" grpId="0" animBg="1"/>
      <p:bldP spid="16" grpId="0" animBg="1"/>
      <p:bldP spid="18" grpId="0" animBg="1"/>
      <p:bldP spid="22" grpId="0" animBg="1"/>
      <p:bldP spid="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13F91-A61B-AFE8-F901-A82CDDAA2EBE}"/>
              </a:ext>
            </a:extLst>
          </p:cNvPr>
          <p:cNvSpPr>
            <a:spLocks noGrp="1"/>
          </p:cNvSpPr>
          <p:nvPr>
            <p:ph type="title"/>
          </p:nvPr>
        </p:nvSpPr>
        <p:spPr/>
        <p:txBody>
          <a:bodyPr>
            <a:normAutofit fontScale="90000"/>
          </a:bodyPr>
          <a:lstStyle/>
          <a:p>
            <a:r>
              <a:rPr lang="en-GB" dirty="0"/>
              <a:t>Activity 2: Now and Then.</a:t>
            </a:r>
            <a:br>
              <a:rPr lang="en-GB" dirty="0"/>
            </a:br>
            <a:r>
              <a:rPr lang="en-GB" dirty="0"/>
              <a:t>Why is it called the Must Farm Bronze Age Village?</a:t>
            </a:r>
          </a:p>
        </p:txBody>
      </p:sp>
      <p:sp>
        <p:nvSpPr>
          <p:cNvPr id="3" name="Text Placeholder 2">
            <a:extLst>
              <a:ext uri="{FF2B5EF4-FFF2-40B4-BE49-F238E27FC236}">
                <a16:creationId xmlns:a16="http://schemas.microsoft.com/office/drawing/2014/main" id="{63DD5A62-F119-25A7-C6D2-DE0E437F69B7}"/>
              </a:ext>
            </a:extLst>
          </p:cNvPr>
          <p:cNvSpPr>
            <a:spLocks noGrp="1"/>
          </p:cNvSpPr>
          <p:nvPr>
            <p:ph type="body" sz="quarter" idx="10"/>
          </p:nvPr>
        </p:nvSpPr>
        <p:spPr/>
        <p:txBody>
          <a:bodyPr/>
          <a:lstStyle/>
          <a:p>
            <a:r>
              <a:rPr lang="en-GB" dirty="0"/>
              <a:t>Key Stage 2 History</a:t>
            </a:r>
          </a:p>
        </p:txBody>
      </p:sp>
      <p:sp>
        <p:nvSpPr>
          <p:cNvPr id="4" name="Content Placeholder 3">
            <a:extLst>
              <a:ext uri="{FF2B5EF4-FFF2-40B4-BE49-F238E27FC236}">
                <a16:creationId xmlns:a16="http://schemas.microsoft.com/office/drawing/2014/main" id="{8CC28CA9-698D-2287-89E8-432C18ABF560}"/>
              </a:ext>
            </a:extLst>
          </p:cNvPr>
          <p:cNvSpPr>
            <a:spLocks noGrp="1"/>
          </p:cNvSpPr>
          <p:nvPr>
            <p:ph idx="1"/>
          </p:nvPr>
        </p:nvSpPr>
        <p:spPr>
          <a:solidFill>
            <a:schemeClr val="bg1"/>
          </a:solidFill>
        </p:spPr>
        <p:txBody>
          <a:bodyPr/>
          <a:lstStyle/>
          <a:p>
            <a:pPr marL="342900" indent="-342900">
              <a:buFont typeface="Arial" panose="020B0604020202020204" pitchFamily="34" charset="0"/>
              <a:buChar char="•"/>
            </a:pPr>
            <a:r>
              <a:rPr lang="en-GB" dirty="0"/>
              <a:t>Pupils develop their understanding of the pr</a:t>
            </a:r>
            <a:r>
              <a:rPr lang="en-GB" i="1" dirty="0"/>
              <a:t>ocess of change.</a:t>
            </a:r>
          </a:p>
          <a:p>
            <a:pPr marL="342900" indent="-342900">
              <a:buFont typeface="Arial" panose="020B0604020202020204" pitchFamily="34" charset="0"/>
              <a:buChar char="•"/>
            </a:pPr>
            <a:r>
              <a:rPr lang="en-GB" dirty="0"/>
              <a:t>Pupils know and understand the history of these islands as a coherent, chronological narrative, from the earliest times to the present day.</a:t>
            </a:r>
          </a:p>
          <a:p>
            <a:pPr marL="342900" indent="-342900">
              <a:buFont typeface="Arial" panose="020B0604020202020204" pitchFamily="34" charset="0"/>
              <a:buChar char="•"/>
            </a:pPr>
            <a:r>
              <a:rPr lang="en-GB" dirty="0"/>
              <a:t>Pupils continue to develop a chronologically secure knowledge and understanding.</a:t>
            </a:r>
          </a:p>
          <a:p>
            <a:pPr marL="342900" indent="-342900">
              <a:buFont typeface="Arial" panose="020B0604020202020204" pitchFamily="34" charset="0"/>
              <a:buChar char="•"/>
            </a:pPr>
            <a:r>
              <a:rPr lang="en-GB" dirty="0"/>
              <a:t>Pupils interpret a range of sources of geographical information, including maps, diagrams, globes, aerial photographs and Geographical Information Systems (GIS).</a:t>
            </a:r>
          </a:p>
          <a:p>
            <a:pPr marL="342900" indent="-342900">
              <a:buFont typeface="Arial" panose="020B0604020202020204" pitchFamily="34" charset="0"/>
              <a:buChar char="•"/>
            </a:pPr>
            <a:r>
              <a:rPr lang="en-GB" dirty="0"/>
              <a:t>KS2 Unit: Changes in Britain from the Stone Age to the Iron Age: Bronze Age religion, technology and travel</a:t>
            </a:r>
            <a:r>
              <a:rPr lang="en-GB" i="1" dirty="0"/>
              <a:t>	</a:t>
            </a:r>
          </a:p>
          <a:p>
            <a:endParaRPr lang="en-GB" dirty="0"/>
          </a:p>
        </p:txBody>
      </p:sp>
    </p:spTree>
    <p:extLst>
      <p:ext uri="{BB962C8B-B14F-4D97-AF65-F5344CB8AC3E}">
        <p14:creationId xmlns:p14="http://schemas.microsoft.com/office/powerpoint/2010/main" val="38326316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FD79DA-BC40-19C2-4CBB-1F1524D359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898684-7661-4E4C-1F18-A1877363D57F}"/>
              </a:ext>
            </a:extLst>
          </p:cNvPr>
          <p:cNvSpPr>
            <a:spLocks noGrp="1"/>
          </p:cNvSpPr>
          <p:nvPr>
            <p:ph type="title"/>
          </p:nvPr>
        </p:nvSpPr>
        <p:spPr/>
        <p:txBody>
          <a:bodyPr>
            <a:normAutofit/>
          </a:bodyPr>
          <a:lstStyle/>
          <a:p>
            <a:r>
              <a:rPr lang="en-GB" dirty="0"/>
              <a:t>The Story of Must Farm: Now and Then </a:t>
            </a:r>
            <a:r>
              <a:rPr lang="en-GB" dirty="0" err="1">
                <a:solidFill>
                  <a:schemeClr val="bg1"/>
                </a:solidFill>
              </a:rPr>
              <a:t>abc</a:t>
            </a:r>
            <a:endParaRPr lang="en-GB" dirty="0">
              <a:solidFill>
                <a:schemeClr val="bg1"/>
              </a:solidFill>
            </a:endParaRPr>
          </a:p>
        </p:txBody>
      </p:sp>
      <p:sp>
        <p:nvSpPr>
          <p:cNvPr id="3" name="Text Placeholder 2">
            <a:extLst>
              <a:ext uri="{FF2B5EF4-FFF2-40B4-BE49-F238E27FC236}">
                <a16:creationId xmlns:a16="http://schemas.microsoft.com/office/drawing/2014/main" id="{1657F339-4142-149D-0DB4-540A473D5079}"/>
              </a:ext>
            </a:extLst>
          </p:cNvPr>
          <p:cNvSpPr>
            <a:spLocks noGrp="1"/>
          </p:cNvSpPr>
          <p:nvPr>
            <p:ph idx="1"/>
          </p:nvPr>
        </p:nvSpPr>
        <p:spPr/>
        <p:txBody>
          <a:bodyPr>
            <a:normAutofit lnSpcReduction="10000"/>
          </a:bodyPr>
          <a:lstStyle/>
          <a:p>
            <a:r>
              <a:rPr lang="en-GB" b="1" dirty="0"/>
              <a:t>Develop a sequence</a:t>
            </a:r>
          </a:p>
          <a:p>
            <a:pPr marL="457200" indent="-457200">
              <a:buFont typeface="Arial" panose="020B0604020202020204" pitchFamily="34" charset="0"/>
              <a:buChar char="•"/>
            </a:pPr>
            <a:endParaRPr lang="en-GB" dirty="0"/>
          </a:p>
          <a:p>
            <a:pPr marL="457200" indent="-457200">
              <a:buFont typeface="Arial" panose="020B0604020202020204" pitchFamily="34" charset="0"/>
              <a:buChar char="•"/>
            </a:pPr>
            <a:r>
              <a:rPr lang="en-GB" dirty="0"/>
              <a:t>Pick any 2 cards from the 8 that tell the story of Must Farm</a:t>
            </a:r>
          </a:p>
          <a:p>
            <a:pPr marL="457200" indent="-457200">
              <a:buFont typeface="Arial" panose="020B0604020202020204" pitchFamily="34" charset="0"/>
              <a:buChar char="•"/>
            </a:pPr>
            <a:r>
              <a:rPr lang="en-GB" dirty="0"/>
              <a:t>Place them in chronological order with the oldest on the left</a:t>
            </a:r>
          </a:p>
          <a:p>
            <a:pPr marL="457200" indent="-457200">
              <a:buFont typeface="Arial" panose="020B0604020202020204" pitchFamily="34" charset="0"/>
              <a:buChar char="•"/>
            </a:pPr>
            <a:r>
              <a:rPr lang="en-GB" dirty="0"/>
              <a:t>Add the remaining 6 cards to your sequence by working out if the event came before (older) or after (newer/more recent) the events on the other cards</a:t>
            </a:r>
          </a:p>
          <a:p>
            <a:pPr marL="457200" indent="-457200">
              <a:buFont typeface="Arial" panose="020B0604020202020204" pitchFamily="34" charset="0"/>
              <a:buChar char="•"/>
            </a:pPr>
            <a:endParaRPr lang="en-GB" dirty="0"/>
          </a:p>
          <a:p>
            <a:pPr marL="457200" indent="-457200">
              <a:buFont typeface="Arial" panose="020B0604020202020204" pitchFamily="34" charset="0"/>
              <a:buChar char="•"/>
            </a:pPr>
            <a:endParaRPr lang="en-GB" dirty="0"/>
          </a:p>
          <a:p>
            <a:pPr marL="457200" indent="-457200">
              <a:buFont typeface="Arial" panose="020B0604020202020204" pitchFamily="34" charset="0"/>
              <a:buChar char="•"/>
            </a:pPr>
            <a:r>
              <a:rPr lang="en-GB" dirty="0"/>
              <a:t>How has the area </a:t>
            </a:r>
            <a:r>
              <a:rPr lang="en-GB" b="1" dirty="0"/>
              <a:t>changed over time</a:t>
            </a:r>
          </a:p>
        </p:txBody>
      </p:sp>
      <p:pic>
        <p:nvPicPr>
          <p:cNvPr id="5" name="Picture 4">
            <a:extLst>
              <a:ext uri="{FF2B5EF4-FFF2-40B4-BE49-F238E27FC236}">
                <a16:creationId xmlns:a16="http://schemas.microsoft.com/office/drawing/2014/main" id="{526875BB-E91A-2703-8EB4-69A20A7719E2}"/>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75639" y="4541766"/>
            <a:ext cx="3478161" cy="2151005"/>
          </a:xfrm>
          <a:prstGeom prst="rect">
            <a:avLst/>
          </a:prstGeom>
        </p:spPr>
      </p:pic>
      <p:pic>
        <p:nvPicPr>
          <p:cNvPr id="7" name="Picture 6">
            <a:extLst>
              <a:ext uri="{FF2B5EF4-FFF2-40B4-BE49-F238E27FC236}">
                <a16:creationId xmlns:a16="http://schemas.microsoft.com/office/drawing/2014/main" id="{33E3E821-EA87-E731-AD07-583475BFD7B5}"/>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20224" y="720270"/>
            <a:ext cx="3144189" cy="1944859"/>
          </a:xfrm>
          <a:prstGeom prst="rect">
            <a:avLst/>
          </a:prstGeom>
        </p:spPr>
      </p:pic>
    </p:spTree>
    <p:extLst>
      <p:ext uri="{BB962C8B-B14F-4D97-AF65-F5344CB8AC3E}">
        <p14:creationId xmlns:p14="http://schemas.microsoft.com/office/powerpoint/2010/main" val="23612574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F36FD-6BAC-0D7C-DBFA-D8179014D267}"/>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5A8E924-B135-E513-6584-C26A2526116A}"/>
              </a:ext>
            </a:extLst>
          </p:cNvPr>
          <p:cNvSpPr>
            <a:spLocks noGrp="1"/>
          </p:cNvSpPr>
          <p:nvPr>
            <p:ph type="title"/>
          </p:nvPr>
        </p:nvSpPr>
        <p:spPr/>
        <p:txBody>
          <a:bodyPr>
            <a:normAutofit/>
          </a:bodyPr>
          <a:lstStyle/>
          <a:p>
            <a:r>
              <a:rPr lang="en-GB" sz="1200" b="0" dirty="0"/>
              <a:t>Must Farm Bronze Age Village Activity 2: Now and Then </a:t>
            </a:r>
            <a:r>
              <a:rPr lang="en-GB" sz="1200" b="0" dirty="0">
                <a:solidFill>
                  <a:schemeClr val="bg1"/>
                </a:solidFill>
              </a:rPr>
              <a:t>x2</a:t>
            </a:r>
          </a:p>
        </p:txBody>
      </p:sp>
      <p:sp>
        <p:nvSpPr>
          <p:cNvPr id="13" name="Text Placeholder 12">
            <a:extLst>
              <a:ext uri="{FF2B5EF4-FFF2-40B4-BE49-F238E27FC236}">
                <a16:creationId xmlns:a16="http://schemas.microsoft.com/office/drawing/2014/main" id="{0E5A77AD-C7F9-0D4F-6EB6-E03D9E30068D}"/>
              </a:ext>
            </a:extLst>
          </p:cNvPr>
          <p:cNvSpPr>
            <a:spLocks noGrp="1"/>
          </p:cNvSpPr>
          <p:nvPr>
            <p:ph type="body" sz="quarter" idx="20"/>
          </p:nvPr>
        </p:nvSpPr>
        <p:spPr/>
        <p:txBody>
          <a:bodyPr/>
          <a:lstStyle/>
          <a:p>
            <a:r>
              <a:rPr lang="en-GB" dirty="0"/>
              <a:t>Fens formed about 8000BC</a:t>
            </a:r>
          </a:p>
        </p:txBody>
      </p:sp>
      <p:pic>
        <p:nvPicPr>
          <p:cNvPr id="4" name="Picture Placeholder 3" descr="A marshy area with water and trees">
            <a:extLst>
              <a:ext uri="{FF2B5EF4-FFF2-40B4-BE49-F238E27FC236}">
                <a16:creationId xmlns:a16="http://schemas.microsoft.com/office/drawing/2014/main" id="{B064F51D-2269-CE51-6CBC-28A5DF148BAB}"/>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p:blipFill>
        <p:spPr>
          <a:xfrm>
            <a:off x="1243982" y="1183537"/>
            <a:ext cx="3775513" cy="4085161"/>
          </a:xfrm>
        </p:spPr>
      </p:pic>
      <p:sp>
        <p:nvSpPr>
          <p:cNvPr id="12" name="Text Placeholder 11">
            <a:extLst>
              <a:ext uri="{FF2B5EF4-FFF2-40B4-BE49-F238E27FC236}">
                <a16:creationId xmlns:a16="http://schemas.microsoft.com/office/drawing/2014/main" id="{206A1D65-A793-0B24-DC03-9916D2F961A5}"/>
              </a:ext>
            </a:extLst>
          </p:cNvPr>
          <p:cNvSpPr>
            <a:spLocks noGrp="1"/>
          </p:cNvSpPr>
          <p:nvPr>
            <p:ph type="body" sz="half" idx="19"/>
          </p:nvPr>
        </p:nvSpPr>
        <p:spPr/>
        <p:txBody>
          <a:bodyPr/>
          <a:lstStyle/>
          <a:p>
            <a:r>
              <a:rPr lang="en-GB" dirty="0"/>
              <a:t>The Cambridgeshire Fens began forming around 10,000 years ago, following the end of the last Ice Age, when rising sea levels caused by melting glaciers flooded the area. </a:t>
            </a:r>
          </a:p>
        </p:txBody>
      </p:sp>
      <p:sp>
        <p:nvSpPr>
          <p:cNvPr id="11" name="Text Placeholder 10">
            <a:extLst>
              <a:ext uri="{FF2B5EF4-FFF2-40B4-BE49-F238E27FC236}">
                <a16:creationId xmlns:a16="http://schemas.microsoft.com/office/drawing/2014/main" id="{E4A931A6-A484-7382-F7F9-B9F535044F62}"/>
              </a:ext>
            </a:extLst>
          </p:cNvPr>
          <p:cNvSpPr>
            <a:spLocks noGrp="1"/>
          </p:cNvSpPr>
          <p:nvPr>
            <p:ph type="body" sz="quarter" idx="18"/>
          </p:nvPr>
        </p:nvSpPr>
        <p:spPr/>
        <p:txBody>
          <a:bodyPr anchor="ctr"/>
          <a:lstStyle/>
          <a:p>
            <a:r>
              <a:rPr lang="en-GB" sz="1200" b="0" dirty="0"/>
              <a:t>Must Farm Bronze Age Village Activity 2: Now and Then</a:t>
            </a:r>
          </a:p>
        </p:txBody>
      </p:sp>
      <p:sp>
        <p:nvSpPr>
          <p:cNvPr id="14" name="Text Placeholder 13">
            <a:extLst>
              <a:ext uri="{FF2B5EF4-FFF2-40B4-BE49-F238E27FC236}">
                <a16:creationId xmlns:a16="http://schemas.microsoft.com/office/drawing/2014/main" id="{F0D34EAB-9E74-0B79-161F-1C8B00C8C47A}"/>
              </a:ext>
            </a:extLst>
          </p:cNvPr>
          <p:cNvSpPr>
            <a:spLocks noGrp="1"/>
          </p:cNvSpPr>
          <p:nvPr>
            <p:ph type="body" sz="quarter" idx="21"/>
          </p:nvPr>
        </p:nvSpPr>
        <p:spPr/>
        <p:txBody>
          <a:bodyPr/>
          <a:lstStyle/>
          <a:p>
            <a:r>
              <a:rPr lang="en-GB" dirty="0"/>
              <a:t>Must Farm Bronze Age Village c.850BC</a:t>
            </a:r>
          </a:p>
        </p:txBody>
      </p:sp>
      <p:pic>
        <p:nvPicPr>
          <p:cNvPr id="15" name="Picture Placeholder 14" descr="A drawing of a group of round houses">
            <a:extLst>
              <a:ext uri="{FF2B5EF4-FFF2-40B4-BE49-F238E27FC236}">
                <a16:creationId xmlns:a16="http://schemas.microsoft.com/office/drawing/2014/main" id="{10716E89-338F-0918-877C-9D126774C2CF}"/>
              </a:ext>
            </a:extLst>
          </p:cNvPr>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b="-746"/>
          <a:stretch>
            <a:fillRect/>
          </a:stretch>
        </p:blipFill>
        <p:spPr>
          <a:xfrm>
            <a:off x="7331531" y="1194646"/>
            <a:ext cx="3775513" cy="4085161"/>
          </a:xfrm>
        </p:spPr>
      </p:pic>
      <p:sp>
        <p:nvSpPr>
          <p:cNvPr id="8" name="Text Placeholder 7">
            <a:extLst>
              <a:ext uri="{FF2B5EF4-FFF2-40B4-BE49-F238E27FC236}">
                <a16:creationId xmlns:a16="http://schemas.microsoft.com/office/drawing/2014/main" id="{9DEBEE87-3CB8-0C3A-5C14-34A29C8C283E}"/>
              </a:ext>
            </a:extLst>
          </p:cNvPr>
          <p:cNvSpPr>
            <a:spLocks noGrp="1"/>
          </p:cNvSpPr>
          <p:nvPr>
            <p:ph type="body" sz="half" idx="17"/>
          </p:nvPr>
        </p:nvSpPr>
        <p:spPr/>
        <p:txBody>
          <a:bodyPr/>
          <a:lstStyle/>
          <a:p>
            <a:r>
              <a:rPr lang="en-GB" dirty="0"/>
              <a:t>Archaeologists know from scientific tests, like radiocarbon dating, that the village at Must Farm was built around 850BC, a time called the Late Bronze Age. </a:t>
            </a:r>
          </a:p>
          <a:p>
            <a:endParaRPr lang="en-GB" dirty="0"/>
          </a:p>
        </p:txBody>
      </p:sp>
    </p:spTree>
    <p:extLst>
      <p:ext uri="{BB962C8B-B14F-4D97-AF65-F5344CB8AC3E}">
        <p14:creationId xmlns:p14="http://schemas.microsoft.com/office/powerpoint/2010/main" val="1121941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093D10-DB2A-6617-0015-35618EA1DCE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670A66C-C6FD-675E-FBDE-25F6A737BD9B}"/>
              </a:ext>
            </a:extLst>
          </p:cNvPr>
          <p:cNvSpPr>
            <a:spLocks noGrp="1"/>
          </p:cNvSpPr>
          <p:nvPr>
            <p:ph type="title"/>
          </p:nvPr>
        </p:nvSpPr>
        <p:spPr/>
        <p:txBody>
          <a:bodyPr>
            <a:normAutofit/>
          </a:bodyPr>
          <a:lstStyle/>
          <a:p>
            <a:r>
              <a:rPr lang="en-GB" sz="1200" b="0" dirty="0"/>
              <a:t>Must Farm Bronze Age Village Activity 2: Now and Then</a:t>
            </a:r>
            <a:endParaRPr lang="en-GB" sz="1200" b="0" dirty="0">
              <a:solidFill>
                <a:schemeClr val="bg1"/>
              </a:solidFill>
            </a:endParaRPr>
          </a:p>
        </p:txBody>
      </p:sp>
      <p:sp>
        <p:nvSpPr>
          <p:cNvPr id="3" name="Text Placeholder 2">
            <a:extLst>
              <a:ext uri="{FF2B5EF4-FFF2-40B4-BE49-F238E27FC236}">
                <a16:creationId xmlns:a16="http://schemas.microsoft.com/office/drawing/2014/main" id="{315BDD3F-41A8-0356-4732-8FE00B63AF32}"/>
              </a:ext>
            </a:extLst>
          </p:cNvPr>
          <p:cNvSpPr>
            <a:spLocks noGrp="1"/>
          </p:cNvSpPr>
          <p:nvPr>
            <p:ph type="body" sz="quarter" idx="20"/>
          </p:nvPr>
        </p:nvSpPr>
        <p:spPr/>
        <p:txBody>
          <a:bodyPr/>
          <a:lstStyle/>
          <a:p>
            <a:r>
              <a:rPr lang="en-GB" dirty="0"/>
              <a:t>Fire destroys the Village c.849BC</a:t>
            </a:r>
          </a:p>
          <a:p>
            <a:endParaRPr lang="en-GB" dirty="0"/>
          </a:p>
        </p:txBody>
      </p:sp>
      <p:pic>
        <p:nvPicPr>
          <p:cNvPr id="15" name="Picture Placeholder 14" descr="A drawing of a round house on fire">
            <a:extLst>
              <a:ext uri="{FF2B5EF4-FFF2-40B4-BE49-F238E27FC236}">
                <a16:creationId xmlns:a16="http://schemas.microsoft.com/office/drawing/2014/main" id="{DD04DAB9-F4F4-DAC9-0DFF-B947E9CEBAC3}"/>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12" name="Text Placeholder 11">
            <a:extLst>
              <a:ext uri="{FF2B5EF4-FFF2-40B4-BE49-F238E27FC236}">
                <a16:creationId xmlns:a16="http://schemas.microsoft.com/office/drawing/2014/main" id="{F089A889-050A-447A-1CC2-FE3A875116A9}"/>
              </a:ext>
            </a:extLst>
          </p:cNvPr>
          <p:cNvSpPr>
            <a:spLocks noGrp="1"/>
          </p:cNvSpPr>
          <p:nvPr>
            <p:ph type="body" sz="half" idx="19"/>
          </p:nvPr>
        </p:nvSpPr>
        <p:spPr/>
        <p:txBody>
          <a:bodyPr/>
          <a:lstStyle/>
          <a:p>
            <a:r>
              <a:rPr lang="en-GB" dirty="0"/>
              <a:t>At some point, when the settlement was still probably less than a year old, it was destroyed</a:t>
            </a:r>
            <a:r>
              <a:rPr lang="en-GB"/>
              <a:t>. Archaeologists </a:t>
            </a:r>
            <a:r>
              <a:rPr lang="en-GB" dirty="0"/>
              <a:t>found lots of burnt wood, which showed that it had burnt down in a big fire. </a:t>
            </a:r>
          </a:p>
        </p:txBody>
      </p:sp>
      <p:sp>
        <p:nvSpPr>
          <p:cNvPr id="11" name="Text Placeholder 10">
            <a:extLst>
              <a:ext uri="{FF2B5EF4-FFF2-40B4-BE49-F238E27FC236}">
                <a16:creationId xmlns:a16="http://schemas.microsoft.com/office/drawing/2014/main" id="{3C8137DF-604E-BF5C-893D-597BBF2ABB78}"/>
              </a:ext>
            </a:extLst>
          </p:cNvPr>
          <p:cNvSpPr>
            <a:spLocks noGrp="1"/>
          </p:cNvSpPr>
          <p:nvPr>
            <p:ph type="body" sz="quarter" idx="18"/>
          </p:nvPr>
        </p:nvSpPr>
        <p:spPr/>
        <p:txBody>
          <a:bodyPr anchor="ctr"/>
          <a:lstStyle/>
          <a:p>
            <a:r>
              <a:rPr lang="en-GB" sz="1200" b="0" dirty="0"/>
              <a:t>Must Farm Bronze Age Village Activity 2: Now and Then</a:t>
            </a:r>
          </a:p>
        </p:txBody>
      </p:sp>
      <p:sp>
        <p:nvSpPr>
          <p:cNvPr id="14" name="Text Placeholder 13">
            <a:extLst>
              <a:ext uri="{FF2B5EF4-FFF2-40B4-BE49-F238E27FC236}">
                <a16:creationId xmlns:a16="http://schemas.microsoft.com/office/drawing/2014/main" id="{B1A7D0BE-7FDD-A5F1-F2C1-0808A9C4BDEC}"/>
              </a:ext>
            </a:extLst>
          </p:cNvPr>
          <p:cNvSpPr>
            <a:spLocks noGrp="1"/>
          </p:cNvSpPr>
          <p:nvPr>
            <p:ph type="body" sz="quarter" idx="21"/>
          </p:nvPr>
        </p:nvSpPr>
        <p:spPr/>
        <p:txBody>
          <a:bodyPr/>
          <a:lstStyle/>
          <a:p>
            <a:r>
              <a:rPr lang="en-GB" dirty="0"/>
              <a:t>The Drainage of the Fens 17 Century</a:t>
            </a:r>
          </a:p>
        </p:txBody>
      </p:sp>
      <p:pic>
        <p:nvPicPr>
          <p:cNvPr id="5" name="Picture Placeholder 4" descr="A aerial view of a farm">
            <a:extLst>
              <a:ext uri="{FF2B5EF4-FFF2-40B4-BE49-F238E27FC236}">
                <a16:creationId xmlns:a16="http://schemas.microsoft.com/office/drawing/2014/main" id="{F688C97B-8F99-37BD-059C-774E7B4194DB}"/>
              </a:ext>
            </a:extLst>
          </p:cNvPr>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a:prstGeom prst="rect">
            <a:avLst/>
          </a:prstGeom>
        </p:spPr>
      </p:pic>
      <p:sp>
        <p:nvSpPr>
          <p:cNvPr id="10" name="Text Placeholder 9">
            <a:extLst>
              <a:ext uri="{FF2B5EF4-FFF2-40B4-BE49-F238E27FC236}">
                <a16:creationId xmlns:a16="http://schemas.microsoft.com/office/drawing/2014/main" id="{76E1F63F-9DFC-9C4C-DFB5-ED4D8A6BA368}"/>
              </a:ext>
            </a:extLst>
          </p:cNvPr>
          <p:cNvSpPr>
            <a:spLocks noGrp="1"/>
          </p:cNvSpPr>
          <p:nvPr>
            <p:ph type="body" sz="half" idx="17"/>
          </p:nvPr>
        </p:nvSpPr>
        <p:spPr/>
        <p:txBody>
          <a:bodyPr/>
          <a:lstStyle/>
          <a:p>
            <a:r>
              <a:rPr lang="en-GB" dirty="0"/>
              <a:t>After the Fens were drained in the 17</a:t>
            </a:r>
            <a:r>
              <a:rPr lang="en-GB" baseline="30000" dirty="0"/>
              <a:t>th</a:t>
            </a:r>
            <a:r>
              <a:rPr lang="en-GB" dirty="0"/>
              <a:t> century, the Fenland became a major agricultural region for growing grains and vegetables. New farms began to appear all over the Fens in the 19th century as the landowners used new methods to grow more food.</a:t>
            </a:r>
          </a:p>
          <a:p>
            <a:endParaRPr lang="en-GB" dirty="0"/>
          </a:p>
        </p:txBody>
      </p:sp>
    </p:spTree>
    <p:extLst>
      <p:ext uri="{BB962C8B-B14F-4D97-AF65-F5344CB8AC3E}">
        <p14:creationId xmlns:p14="http://schemas.microsoft.com/office/powerpoint/2010/main" val="19709720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42DC4C-FA4A-4FFB-6283-6038B1763E44}"/>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801483A8-EC2E-914B-234F-156B186FBBDE}"/>
              </a:ext>
            </a:extLst>
          </p:cNvPr>
          <p:cNvSpPr>
            <a:spLocks noGrp="1"/>
          </p:cNvSpPr>
          <p:nvPr>
            <p:ph type="title"/>
          </p:nvPr>
        </p:nvSpPr>
        <p:spPr/>
        <p:txBody>
          <a:bodyPr>
            <a:normAutofit/>
          </a:bodyPr>
          <a:lstStyle/>
          <a:p>
            <a:r>
              <a:rPr lang="en-GB" sz="1200" b="0" dirty="0"/>
              <a:t>Must Farm Bronze Age Village Activity 2: Now and Then </a:t>
            </a:r>
            <a:r>
              <a:rPr lang="en-GB" sz="1200" b="0" dirty="0">
                <a:solidFill>
                  <a:schemeClr val="bg1"/>
                </a:solidFill>
              </a:rPr>
              <a:t>x3</a:t>
            </a:r>
          </a:p>
        </p:txBody>
      </p:sp>
      <p:sp>
        <p:nvSpPr>
          <p:cNvPr id="13" name="Text Placeholder 12">
            <a:extLst>
              <a:ext uri="{FF2B5EF4-FFF2-40B4-BE49-F238E27FC236}">
                <a16:creationId xmlns:a16="http://schemas.microsoft.com/office/drawing/2014/main" id="{FDEF4EDC-A567-06B3-3DCE-A4933CD9E299}"/>
              </a:ext>
            </a:extLst>
          </p:cNvPr>
          <p:cNvSpPr>
            <a:spLocks noGrp="1"/>
          </p:cNvSpPr>
          <p:nvPr>
            <p:ph type="body" sz="quarter" idx="20"/>
          </p:nvPr>
        </p:nvSpPr>
        <p:spPr/>
        <p:txBody>
          <a:bodyPr/>
          <a:lstStyle/>
          <a:p>
            <a:r>
              <a:rPr lang="en-GB" dirty="0"/>
              <a:t>19</a:t>
            </a:r>
            <a:r>
              <a:rPr lang="en-GB" baseline="30000" dirty="0"/>
              <a:t>th</a:t>
            </a:r>
            <a:r>
              <a:rPr lang="en-GB" dirty="0"/>
              <a:t> Century: Must Farm</a:t>
            </a:r>
          </a:p>
        </p:txBody>
      </p:sp>
      <p:pic>
        <p:nvPicPr>
          <p:cNvPr id="17" name="Picture Placeholder 16" descr="A map of a road">
            <a:extLst>
              <a:ext uri="{FF2B5EF4-FFF2-40B4-BE49-F238E27FC236}">
                <a16:creationId xmlns:a16="http://schemas.microsoft.com/office/drawing/2014/main" id="{DB7FFEEB-7EBF-104B-4DE1-7F52A905CDB8}"/>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a:xfrm>
            <a:off x="1243982" y="1183537"/>
            <a:ext cx="3775513" cy="4085161"/>
          </a:xfrm>
        </p:spPr>
      </p:pic>
      <p:sp>
        <p:nvSpPr>
          <p:cNvPr id="12" name="Text Placeholder 11">
            <a:extLst>
              <a:ext uri="{FF2B5EF4-FFF2-40B4-BE49-F238E27FC236}">
                <a16:creationId xmlns:a16="http://schemas.microsoft.com/office/drawing/2014/main" id="{9CC2D9A8-D82D-C661-6292-68A8983B8A23}"/>
              </a:ext>
            </a:extLst>
          </p:cNvPr>
          <p:cNvSpPr>
            <a:spLocks noGrp="1"/>
          </p:cNvSpPr>
          <p:nvPr>
            <p:ph type="body" sz="half" idx="19"/>
          </p:nvPr>
        </p:nvSpPr>
        <p:spPr/>
        <p:txBody>
          <a:bodyPr/>
          <a:lstStyle/>
          <a:p>
            <a:r>
              <a:rPr lang="en-GB" dirty="0"/>
              <a:t>Must Farm, the place that gives the Bronze Age Village its name, appears for the first time on a map from the 1860s. We know that there are 2 families living at Must Farm in the 1841 Census.</a:t>
            </a:r>
          </a:p>
        </p:txBody>
      </p:sp>
      <p:sp>
        <p:nvSpPr>
          <p:cNvPr id="11" name="Text Placeholder 10">
            <a:extLst>
              <a:ext uri="{FF2B5EF4-FFF2-40B4-BE49-F238E27FC236}">
                <a16:creationId xmlns:a16="http://schemas.microsoft.com/office/drawing/2014/main" id="{1DC7A282-697C-F029-24B5-F8BB00E7AD23}"/>
              </a:ext>
            </a:extLst>
          </p:cNvPr>
          <p:cNvSpPr>
            <a:spLocks noGrp="1"/>
          </p:cNvSpPr>
          <p:nvPr>
            <p:ph type="body" sz="quarter" idx="18"/>
          </p:nvPr>
        </p:nvSpPr>
        <p:spPr/>
        <p:txBody>
          <a:bodyPr anchor="ctr"/>
          <a:lstStyle/>
          <a:p>
            <a:r>
              <a:rPr lang="en-GB" sz="1200" b="0" dirty="0"/>
              <a:t>Must Farm Bronze Age Village Activity 2: Now and Then</a:t>
            </a:r>
          </a:p>
        </p:txBody>
      </p:sp>
      <p:sp>
        <p:nvSpPr>
          <p:cNvPr id="14" name="Text Placeholder 13">
            <a:extLst>
              <a:ext uri="{FF2B5EF4-FFF2-40B4-BE49-F238E27FC236}">
                <a16:creationId xmlns:a16="http://schemas.microsoft.com/office/drawing/2014/main" id="{8441F85D-E74C-8506-D952-06654847858E}"/>
              </a:ext>
            </a:extLst>
          </p:cNvPr>
          <p:cNvSpPr>
            <a:spLocks noGrp="1"/>
          </p:cNvSpPr>
          <p:nvPr>
            <p:ph type="body" sz="quarter" idx="21"/>
          </p:nvPr>
        </p:nvSpPr>
        <p:spPr/>
        <p:txBody>
          <a:bodyPr/>
          <a:lstStyle/>
          <a:p>
            <a:r>
              <a:rPr lang="en-GB" dirty="0"/>
              <a:t>1960: The growth of the Quarry</a:t>
            </a:r>
          </a:p>
        </p:txBody>
      </p:sp>
      <p:pic>
        <p:nvPicPr>
          <p:cNvPr id="8" name="Picture Placeholder 7" descr="Aerial view of a lake and land">
            <a:extLst>
              <a:ext uri="{FF2B5EF4-FFF2-40B4-BE49-F238E27FC236}">
                <a16:creationId xmlns:a16="http://schemas.microsoft.com/office/drawing/2014/main" id="{AC1600E2-F297-6B16-2ECC-A3EA4A0980DE}"/>
              </a:ext>
            </a:extLst>
          </p:cNvPr>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b="-55034"/>
          <a:stretch>
            <a:fillRect/>
          </a:stretch>
        </p:blipFill>
        <p:spPr>
          <a:xfrm>
            <a:off x="7460840" y="1252342"/>
            <a:ext cx="3775513" cy="4085161"/>
          </a:xfrm>
        </p:spPr>
      </p:pic>
      <p:sp>
        <p:nvSpPr>
          <p:cNvPr id="3" name="Oval 2" descr="position of bronze age village">
            <a:extLst>
              <a:ext uri="{FF2B5EF4-FFF2-40B4-BE49-F238E27FC236}">
                <a16:creationId xmlns:a16="http://schemas.microsoft.com/office/drawing/2014/main" id="{77463A5A-AA35-2584-77AA-48822BC83ADD}"/>
              </a:ext>
            </a:extLst>
          </p:cNvPr>
          <p:cNvSpPr/>
          <p:nvPr/>
        </p:nvSpPr>
        <p:spPr>
          <a:xfrm>
            <a:off x="10077070" y="1818091"/>
            <a:ext cx="470857" cy="269327"/>
          </a:xfrm>
          <a:prstGeom prst="ellipse">
            <a:avLst/>
          </a:prstGeom>
          <a:noFill/>
          <a:ln w="57150">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drawing of a round area with round objects">
            <a:extLst>
              <a:ext uri="{FF2B5EF4-FFF2-40B4-BE49-F238E27FC236}">
                <a16:creationId xmlns:a16="http://schemas.microsoft.com/office/drawing/2014/main" id="{AF298344-A062-050A-E101-77C265B3755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60840" y="3569060"/>
            <a:ext cx="3775513" cy="1812414"/>
          </a:xfrm>
          <a:prstGeom prst="rect">
            <a:avLst/>
          </a:prstGeom>
        </p:spPr>
      </p:pic>
      <p:sp>
        <p:nvSpPr>
          <p:cNvPr id="10" name="Text Placeholder 9">
            <a:extLst>
              <a:ext uri="{FF2B5EF4-FFF2-40B4-BE49-F238E27FC236}">
                <a16:creationId xmlns:a16="http://schemas.microsoft.com/office/drawing/2014/main" id="{729195F6-531C-FB8E-142D-8EE7AE925E8F}"/>
              </a:ext>
            </a:extLst>
          </p:cNvPr>
          <p:cNvSpPr>
            <a:spLocks noGrp="1"/>
          </p:cNvSpPr>
          <p:nvPr>
            <p:ph type="body" sz="half" idx="17"/>
          </p:nvPr>
        </p:nvSpPr>
        <p:spPr/>
        <p:txBody>
          <a:bodyPr/>
          <a:lstStyle/>
          <a:p>
            <a:r>
              <a:rPr lang="en-GB" dirty="0"/>
              <a:t> The Victorian demand for bricks meant the land around Must Farm was dug up for clay. In the 1960s, some of the Bronze Age Village was probably unknowingly destroyed by this quarrying.</a:t>
            </a:r>
          </a:p>
        </p:txBody>
      </p:sp>
    </p:spTree>
    <p:extLst>
      <p:ext uri="{BB962C8B-B14F-4D97-AF65-F5344CB8AC3E}">
        <p14:creationId xmlns:p14="http://schemas.microsoft.com/office/powerpoint/2010/main" val="15328194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93747A-40CF-3546-AE44-9D8C4CD5D9D7}"/>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5CB36B83-7539-3192-0E91-72F50E154589}"/>
              </a:ext>
            </a:extLst>
          </p:cNvPr>
          <p:cNvSpPr>
            <a:spLocks noGrp="1"/>
          </p:cNvSpPr>
          <p:nvPr>
            <p:ph type="title"/>
          </p:nvPr>
        </p:nvSpPr>
        <p:spPr/>
        <p:txBody>
          <a:bodyPr>
            <a:normAutofit/>
          </a:bodyPr>
          <a:lstStyle/>
          <a:p>
            <a:r>
              <a:rPr lang="en-GB" sz="1200" b="0" dirty="0"/>
              <a:t>Must Farm Bronze Age Village Activity 2: Now and Then </a:t>
            </a:r>
            <a:r>
              <a:rPr lang="en-GB" sz="1200" b="0" dirty="0">
                <a:solidFill>
                  <a:schemeClr val="bg1"/>
                </a:solidFill>
              </a:rPr>
              <a:t>x4</a:t>
            </a:r>
          </a:p>
        </p:txBody>
      </p:sp>
      <p:sp>
        <p:nvSpPr>
          <p:cNvPr id="13" name="Text Placeholder 12">
            <a:extLst>
              <a:ext uri="{FF2B5EF4-FFF2-40B4-BE49-F238E27FC236}">
                <a16:creationId xmlns:a16="http://schemas.microsoft.com/office/drawing/2014/main" id="{3804AC14-3019-27CD-3094-0CC66AD16114}"/>
              </a:ext>
            </a:extLst>
          </p:cNvPr>
          <p:cNvSpPr>
            <a:spLocks noGrp="1"/>
          </p:cNvSpPr>
          <p:nvPr>
            <p:ph type="body" sz="quarter" idx="20"/>
          </p:nvPr>
        </p:nvSpPr>
        <p:spPr>
          <a:xfrm>
            <a:off x="713182" y="715139"/>
            <a:ext cx="4837112" cy="449262"/>
          </a:xfrm>
        </p:spPr>
        <p:txBody>
          <a:bodyPr/>
          <a:lstStyle/>
          <a:p>
            <a:pPr algn="l"/>
            <a:r>
              <a:rPr lang="en-GB" dirty="0"/>
              <a:t>1999: Discovery of the Bronze Age Village</a:t>
            </a:r>
          </a:p>
        </p:txBody>
      </p:sp>
      <p:pic>
        <p:nvPicPr>
          <p:cNvPr id="4" name="Picture Placeholder 3" descr="A person standing on a hill near a body of water">
            <a:extLst>
              <a:ext uri="{FF2B5EF4-FFF2-40B4-BE49-F238E27FC236}">
                <a16:creationId xmlns:a16="http://schemas.microsoft.com/office/drawing/2014/main" id="{A780A89F-4E14-3031-6183-6C40128CADFB}"/>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12" name="Text Placeholder 11">
            <a:extLst>
              <a:ext uri="{FF2B5EF4-FFF2-40B4-BE49-F238E27FC236}">
                <a16:creationId xmlns:a16="http://schemas.microsoft.com/office/drawing/2014/main" id="{50A5BCD9-B959-C4CE-BD59-D7BD423FD04A}"/>
              </a:ext>
            </a:extLst>
          </p:cNvPr>
          <p:cNvSpPr>
            <a:spLocks noGrp="1"/>
          </p:cNvSpPr>
          <p:nvPr>
            <p:ph type="body" sz="half" idx="19"/>
          </p:nvPr>
        </p:nvSpPr>
        <p:spPr/>
        <p:txBody>
          <a:bodyPr/>
          <a:lstStyle/>
          <a:p>
            <a:r>
              <a:rPr lang="en-GB" dirty="0"/>
              <a:t>In 1999, an archaeologist was walking along the edge of a quarry next to Must Farm, when he saw some interesting wooden posts sticking out of the ground. The posts were studied carefully and were found to be almost 3,000 years old, from a period called the Late Bronze Age. </a:t>
            </a:r>
          </a:p>
          <a:p>
            <a:endParaRPr lang="en-GB" dirty="0"/>
          </a:p>
        </p:txBody>
      </p:sp>
      <p:sp>
        <p:nvSpPr>
          <p:cNvPr id="11" name="Text Placeholder 10">
            <a:extLst>
              <a:ext uri="{FF2B5EF4-FFF2-40B4-BE49-F238E27FC236}">
                <a16:creationId xmlns:a16="http://schemas.microsoft.com/office/drawing/2014/main" id="{6FB6A176-0311-FD82-C545-98F7CEBFA934}"/>
              </a:ext>
            </a:extLst>
          </p:cNvPr>
          <p:cNvSpPr>
            <a:spLocks noGrp="1"/>
          </p:cNvSpPr>
          <p:nvPr>
            <p:ph type="body" sz="quarter" idx="18"/>
          </p:nvPr>
        </p:nvSpPr>
        <p:spPr/>
        <p:txBody>
          <a:bodyPr anchor="ctr"/>
          <a:lstStyle/>
          <a:p>
            <a:r>
              <a:rPr lang="en-GB" sz="1200" b="0" dirty="0"/>
              <a:t>Must Farm Bronze Age Village Activity 2: Now and Then</a:t>
            </a:r>
          </a:p>
        </p:txBody>
      </p:sp>
      <p:sp>
        <p:nvSpPr>
          <p:cNvPr id="14" name="Text Placeholder 13">
            <a:extLst>
              <a:ext uri="{FF2B5EF4-FFF2-40B4-BE49-F238E27FC236}">
                <a16:creationId xmlns:a16="http://schemas.microsoft.com/office/drawing/2014/main" id="{487A1179-F994-BCA6-8C8B-91751045B979}"/>
              </a:ext>
            </a:extLst>
          </p:cNvPr>
          <p:cNvSpPr>
            <a:spLocks noGrp="1"/>
          </p:cNvSpPr>
          <p:nvPr>
            <p:ph type="body" sz="quarter" idx="21"/>
          </p:nvPr>
        </p:nvSpPr>
        <p:spPr>
          <a:xfrm>
            <a:off x="6800736" y="715139"/>
            <a:ext cx="4994100" cy="449263"/>
          </a:xfrm>
        </p:spPr>
        <p:txBody>
          <a:bodyPr/>
          <a:lstStyle/>
          <a:p>
            <a:pPr algn="l"/>
            <a:r>
              <a:rPr lang="en-GB" dirty="0"/>
              <a:t>2016: Excavation of the Bronze Age Village</a:t>
            </a:r>
          </a:p>
        </p:txBody>
      </p:sp>
      <p:pic>
        <p:nvPicPr>
          <p:cNvPr id="8" name="Picture Placeholder 7" descr="A white tent with a truck in the background">
            <a:extLst>
              <a:ext uri="{FF2B5EF4-FFF2-40B4-BE49-F238E27FC236}">
                <a16:creationId xmlns:a16="http://schemas.microsoft.com/office/drawing/2014/main" id="{2F15BC47-662E-6B7E-C904-7A9CF9B54F53}"/>
              </a:ext>
            </a:extLst>
          </p:cNvPr>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10" name="Text Placeholder 9">
            <a:extLst>
              <a:ext uri="{FF2B5EF4-FFF2-40B4-BE49-F238E27FC236}">
                <a16:creationId xmlns:a16="http://schemas.microsoft.com/office/drawing/2014/main" id="{25B1DFE9-2899-A3C7-DC23-371BB3A4C175}"/>
              </a:ext>
            </a:extLst>
          </p:cNvPr>
          <p:cNvSpPr>
            <a:spLocks noGrp="1"/>
          </p:cNvSpPr>
          <p:nvPr>
            <p:ph type="body" sz="half" idx="17"/>
          </p:nvPr>
        </p:nvSpPr>
        <p:spPr/>
        <p:txBody>
          <a:bodyPr/>
          <a:lstStyle/>
          <a:p>
            <a:r>
              <a:rPr lang="en-GB" dirty="0"/>
              <a:t>A temporary building was put up to allow the archaeologists to work throughout the winter and to protect the delicate archaeological site as it was uncovered. Archaeologists found five houses at Must Farm, half of the village. Archaeologists found lots of Late Bronze Age wood and artefacts like pots, tools, textiles, weapons and jewellery. </a:t>
            </a:r>
          </a:p>
          <a:p>
            <a:br>
              <a:rPr lang="en-GB" dirty="0"/>
            </a:br>
            <a:endParaRPr lang="en-GB" dirty="0"/>
          </a:p>
        </p:txBody>
      </p:sp>
    </p:spTree>
    <p:extLst>
      <p:ext uri="{BB962C8B-B14F-4D97-AF65-F5344CB8AC3E}">
        <p14:creationId xmlns:p14="http://schemas.microsoft.com/office/powerpoint/2010/main" val="25310528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4ED3AD57-D66C-65E5-F463-A7EE83C469AD}"/>
              </a:ext>
            </a:extLst>
          </p:cNvPr>
          <p:cNvSpPr>
            <a:spLocks noGrp="1"/>
          </p:cNvSpPr>
          <p:nvPr>
            <p:ph type="title"/>
          </p:nvPr>
        </p:nvSpPr>
        <p:spPr/>
        <p:txBody>
          <a:bodyPr>
            <a:normAutofit/>
          </a:bodyPr>
          <a:lstStyle/>
          <a:p>
            <a:r>
              <a:rPr lang="en-GB" sz="2800" dirty="0"/>
              <a:t>Chronological Sequence: 10000 B.C to 2025 A.D.</a:t>
            </a:r>
          </a:p>
        </p:txBody>
      </p:sp>
      <p:sp>
        <p:nvSpPr>
          <p:cNvPr id="4" name="Content Placeholder 3">
            <a:extLst>
              <a:ext uri="{FF2B5EF4-FFF2-40B4-BE49-F238E27FC236}">
                <a16:creationId xmlns:a16="http://schemas.microsoft.com/office/drawing/2014/main" id="{03559412-94FF-F703-7734-67D2D6174E60}"/>
              </a:ext>
            </a:extLst>
          </p:cNvPr>
          <p:cNvSpPr>
            <a:spLocks noGrp="1"/>
          </p:cNvSpPr>
          <p:nvPr>
            <p:ph idx="1"/>
          </p:nvPr>
        </p:nvSpPr>
        <p:spPr/>
        <p:txBody>
          <a:bodyPr/>
          <a:lstStyle/>
          <a:p>
            <a:endParaRPr lang="en-GB"/>
          </a:p>
        </p:txBody>
      </p:sp>
      <p:grpSp>
        <p:nvGrpSpPr>
          <p:cNvPr id="43" name="Group 42" descr="Colour photo of Cambridgeshire Fenland">
            <a:extLst>
              <a:ext uri="{FF2B5EF4-FFF2-40B4-BE49-F238E27FC236}">
                <a16:creationId xmlns:a16="http://schemas.microsoft.com/office/drawing/2014/main" id="{0EC043AB-F856-3902-E561-D2BAFDFB2915}"/>
              </a:ext>
            </a:extLst>
          </p:cNvPr>
          <p:cNvGrpSpPr/>
          <p:nvPr/>
        </p:nvGrpSpPr>
        <p:grpSpPr>
          <a:xfrm>
            <a:off x="357187" y="967732"/>
            <a:ext cx="2334254" cy="2900205"/>
            <a:chOff x="357187" y="1197192"/>
            <a:chExt cx="2517550" cy="3117373"/>
          </a:xfrm>
        </p:grpSpPr>
        <p:pic>
          <p:nvPicPr>
            <p:cNvPr id="41" name="Picture 40">
              <a:extLst>
                <a:ext uri="{FF2B5EF4-FFF2-40B4-BE49-F238E27FC236}">
                  <a16:creationId xmlns:a16="http://schemas.microsoft.com/office/drawing/2014/main" id="{A07D8892-59B7-E44D-4532-A0C29B5E07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7187" y="1197192"/>
              <a:ext cx="2517550" cy="2720386"/>
            </a:xfrm>
            <a:prstGeom prst="rect">
              <a:avLst/>
            </a:prstGeom>
          </p:spPr>
        </p:pic>
        <p:sp>
          <p:nvSpPr>
            <p:cNvPr id="42" name="TextBox 41">
              <a:extLst>
                <a:ext uri="{FF2B5EF4-FFF2-40B4-BE49-F238E27FC236}">
                  <a16:creationId xmlns:a16="http://schemas.microsoft.com/office/drawing/2014/main" id="{9459FC9D-E8D2-D526-1A23-66E4F657509F}"/>
                </a:ext>
              </a:extLst>
            </p:cNvPr>
            <p:cNvSpPr txBox="1"/>
            <p:nvPr/>
          </p:nvSpPr>
          <p:spPr>
            <a:xfrm>
              <a:off x="357187" y="3917577"/>
              <a:ext cx="2514186" cy="396988"/>
            </a:xfrm>
            <a:prstGeom prst="rect">
              <a:avLst/>
            </a:prstGeom>
            <a:noFill/>
            <a:ln>
              <a:solidFill>
                <a:srgbClr val="BAEAA0"/>
              </a:solidFill>
            </a:ln>
          </p:spPr>
          <p:txBody>
            <a:bodyPr wrap="square" rtlCol="0">
              <a:spAutoFit/>
            </a:bodyPr>
            <a:lstStyle/>
            <a:p>
              <a:pPr algn="ctr"/>
              <a:r>
                <a:rPr lang="en-GB" dirty="0"/>
                <a:t>1. 10,000 B.C.</a:t>
              </a:r>
            </a:p>
          </p:txBody>
        </p:sp>
      </p:grpSp>
      <p:grpSp>
        <p:nvGrpSpPr>
          <p:cNvPr id="48" name="Group 47" descr="colour reconstruction drawing of Bronze Age Village at Must Farm from above">
            <a:extLst>
              <a:ext uri="{FF2B5EF4-FFF2-40B4-BE49-F238E27FC236}">
                <a16:creationId xmlns:a16="http://schemas.microsoft.com/office/drawing/2014/main" id="{ACDEB0FE-8BC0-D81E-3DF0-2AF35EE88C1F}"/>
              </a:ext>
            </a:extLst>
          </p:cNvPr>
          <p:cNvGrpSpPr/>
          <p:nvPr/>
        </p:nvGrpSpPr>
        <p:grpSpPr>
          <a:xfrm>
            <a:off x="3126784" y="972907"/>
            <a:ext cx="2331135" cy="2900205"/>
            <a:chOff x="3153882" y="1197191"/>
            <a:chExt cx="2526625" cy="3117374"/>
          </a:xfrm>
        </p:grpSpPr>
        <p:pic>
          <p:nvPicPr>
            <p:cNvPr id="31" name="Picture Placeholder 3" descr="A drawing of a group of round houses">
              <a:extLst>
                <a:ext uri="{FF2B5EF4-FFF2-40B4-BE49-F238E27FC236}">
                  <a16:creationId xmlns:a16="http://schemas.microsoft.com/office/drawing/2014/main" id="{EDB92BD6-F3A7-1C9E-CB2D-8655FEFECC97}"/>
                </a:ext>
              </a:extLst>
            </p:cNvPr>
            <p:cNvPicPr>
              <a:picLocks noChangeAspect="1"/>
            </p:cNvPicPr>
            <p:nvPr/>
          </p:nvPicPr>
          <p:blipFill>
            <a:blip r:embed="rId4" cstate="screen">
              <a:extLst>
                <a:ext uri="{28A0092B-C50C-407E-A947-70E740481C1C}">
                  <a14:useLocalDpi xmlns:a14="http://schemas.microsoft.com/office/drawing/2010/main"/>
                </a:ext>
              </a:extLst>
            </a:blip>
            <a:srcRect b="-100"/>
            <a:stretch>
              <a:fillRect/>
            </a:stretch>
          </p:blipFill>
          <p:spPr>
            <a:xfrm>
              <a:off x="3166321" y="1197191"/>
              <a:ext cx="2514186" cy="2720386"/>
            </a:xfrm>
            <a:prstGeom prst="rect">
              <a:avLst/>
            </a:prstGeom>
            <a:ln>
              <a:solidFill>
                <a:srgbClr val="BAEAA0"/>
              </a:solidFill>
            </a:ln>
          </p:spPr>
        </p:pic>
        <p:sp>
          <p:nvSpPr>
            <p:cNvPr id="44" name="TextBox 43">
              <a:extLst>
                <a:ext uri="{FF2B5EF4-FFF2-40B4-BE49-F238E27FC236}">
                  <a16:creationId xmlns:a16="http://schemas.microsoft.com/office/drawing/2014/main" id="{02D324D2-D773-AC48-2B61-DD9D0158528F}"/>
                </a:ext>
              </a:extLst>
            </p:cNvPr>
            <p:cNvSpPr txBox="1"/>
            <p:nvPr/>
          </p:nvSpPr>
          <p:spPr>
            <a:xfrm>
              <a:off x="3153882" y="3917577"/>
              <a:ext cx="2514186" cy="396988"/>
            </a:xfrm>
            <a:prstGeom prst="rect">
              <a:avLst/>
            </a:prstGeom>
            <a:noFill/>
            <a:ln>
              <a:solidFill>
                <a:srgbClr val="BAEAA0"/>
              </a:solidFill>
            </a:ln>
          </p:spPr>
          <p:txBody>
            <a:bodyPr wrap="square" rtlCol="0">
              <a:spAutoFit/>
            </a:bodyPr>
            <a:lstStyle/>
            <a:p>
              <a:pPr algn="ctr"/>
              <a:r>
                <a:rPr lang="en-GB" dirty="0"/>
                <a:t>2. c.850 B.C.</a:t>
              </a:r>
            </a:p>
          </p:txBody>
        </p:sp>
      </p:grpSp>
      <p:grpSp>
        <p:nvGrpSpPr>
          <p:cNvPr id="49" name="Group 48" descr="colour drawing of one of the Must Farm houses on fire">
            <a:extLst>
              <a:ext uri="{FF2B5EF4-FFF2-40B4-BE49-F238E27FC236}">
                <a16:creationId xmlns:a16="http://schemas.microsoft.com/office/drawing/2014/main" id="{FC47BB53-BF6A-39DA-2FA3-BE04015E698E}"/>
              </a:ext>
            </a:extLst>
          </p:cNvPr>
          <p:cNvGrpSpPr/>
          <p:nvPr/>
        </p:nvGrpSpPr>
        <p:grpSpPr>
          <a:xfrm>
            <a:off x="6096000" y="974136"/>
            <a:ext cx="2288584" cy="2899123"/>
            <a:chOff x="5972091" y="1197191"/>
            <a:chExt cx="2514186" cy="3117544"/>
          </a:xfrm>
        </p:grpSpPr>
        <p:pic>
          <p:nvPicPr>
            <p:cNvPr id="32" name="Picture Placeholder 5" descr="A drawing of a house on fire">
              <a:extLst>
                <a:ext uri="{FF2B5EF4-FFF2-40B4-BE49-F238E27FC236}">
                  <a16:creationId xmlns:a16="http://schemas.microsoft.com/office/drawing/2014/main" id="{06F89951-A371-EF9D-5662-8A1F63943FBB}"/>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5972091" y="1197191"/>
              <a:ext cx="2514186" cy="2720386"/>
            </a:xfrm>
            <a:prstGeom prst="rect">
              <a:avLst/>
            </a:prstGeom>
            <a:ln>
              <a:solidFill>
                <a:srgbClr val="BAEAA0"/>
              </a:solidFill>
            </a:ln>
          </p:spPr>
        </p:pic>
        <p:sp>
          <p:nvSpPr>
            <p:cNvPr id="47" name="TextBox 46">
              <a:extLst>
                <a:ext uri="{FF2B5EF4-FFF2-40B4-BE49-F238E27FC236}">
                  <a16:creationId xmlns:a16="http://schemas.microsoft.com/office/drawing/2014/main" id="{A82C7BBB-DDC9-5C5D-442A-BC1C3312C1AE}"/>
                </a:ext>
              </a:extLst>
            </p:cNvPr>
            <p:cNvSpPr txBox="1"/>
            <p:nvPr/>
          </p:nvSpPr>
          <p:spPr>
            <a:xfrm>
              <a:off x="5972091" y="3917577"/>
              <a:ext cx="2514186" cy="397158"/>
            </a:xfrm>
            <a:prstGeom prst="rect">
              <a:avLst/>
            </a:prstGeom>
            <a:noFill/>
            <a:ln>
              <a:solidFill>
                <a:srgbClr val="BAEAA0"/>
              </a:solidFill>
            </a:ln>
          </p:spPr>
          <p:txBody>
            <a:bodyPr wrap="square" rtlCol="0">
              <a:spAutoFit/>
            </a:bodyPr>
            <a:lstStyle/>
            <a:p>
              <a:pPr algn="ctr"/>
              <a:r>
                <a:rPr lang="en-GB" dirty="0"/>
                <a:t>3. c.849 B.C.</a:t>
              </a:r>
            </a:p>
          </p:txBody>
        </p:sp>
      </p:grpSp>
      <p:grpSp>
        <p:nvGrpSpPr>
          <p:cNvPr id="51" name="Group 50" descr="Aerial colour photo of fenland farms">
            <a:extLst>
              <a:ext uri="{FF2B5EF4-FFF2-40B4-BE49-F238E27FC236}">
                <a16:creationId xmlns:a16="http://schemas.microsoft.com/office/drawing/2014/main" id="{48CDC5A8-57C1-B4FB-9DD1-57D46B9B9BC7}"/>
              </a:ext>
            </a:extLst>
          </p:cNvPr>
          <p:cNvGrpSpPr/>
          <p:nvPr/>
        </p:nvGrpSpPr>
        <p:grpSpPr>
          <a:xfrm>
            <a:off x="8665269" y="974136"/>
            <a:ext cx="2288584" cy="2894566"/>
            <a:chOff x="8768786" y="1197191"/>
            <a:chExt cx="2535700" cy="3118260"/>
          </a:xfrm>
        </p:grpSpPr>
        <p:pic>
          <p:nvPicPr>
            <p:cNvPr id="33" name="Picture 32">
              <a:extLst>
                <a:ext uri="{FF2B5EF4-FFF2-40B4-BE49-F238E27FC236}">
                  <a16:creationId xmlns:a16="http://schemas.microsoft.com/office/drawing/2014/main" id="{66A2065A-654B-D101-4008-C6972B3700E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768786" y="1197191"/>
              <a:ext cx="2517550" cy="2720386"/>
            </a:xfrm>
            <a:prstGeom prst="rect">
              <a:avLst/>
            </a:prstGeom>
          </p:spPr>
        </p:pic>
        <p:sp>
          <p:nvSpPr>
            <p:cNvPr id="50" name="TextBox 49">
              <a:extLst>
                <a:ext uri="{FF2B5EF4-FFF2-40B4-BE49-F238E27FC236}">
                  <a16:creationId xmlns:a16="http://schemas.microsoft.com/office/drawing/2014/main" id="{40DDD0F5-E6A7-B61C-A923-1E023BA622E5}"/>
                </a:ext>
              </a:extLst>
            </p:cNvPr>
            <p:cNvSpPr txBox="1"/>
            <p:nvPr/>
          </p:nvSpPr>
          <p:spPr>
            <a:xfrm>
              <a:off x="8790300" y="3917577"/>
              <a:ext cx="2514186" cy="397874"/>
            </a:xfrm>
            <a:prstGeom prst="rect">
              <a:avLst/>
            </a:prstGeom>
            <a:noFill/>
            <a:ln>
              <a:solidFill>
                <a:srgbClr val="BAEAA0"/>
              </a:solidFill>
            </a:ln>
          </p:spPr>
          <p:txBody>
            <a:bodyPr wrap="square" rtlCol="0">
              <a:spAutoFit/>
            </a:bodyPr>
            <a:lstStyle/>
            <a:p>
              <a:pPr algn="ctr"/>
              <a:r>
                <a:rPr lang="en-GB" dirty="0"/>
                <a:t>4. 17</a:t>
              </a:r>
              <a:r>
                <a:rPr lang="en-GB" baseline="30000" dirty="0"/>
                <a:t>th</a:t>
              </a:r>
              <a:r>
                <a:rPr lang="en-GB" dirty="0"/>
                <a:t> Century A.D.</a:t>
              </a:r>
            </a:p>
          </p:txBody>
        </p:sp>
      </p:grpSp>
      <p:grpSp>
        <p:nvGrpSpPr>
          <p:cNvPr id="54" name="Group 53" descr="1891 black and white ordnance survey map of Must Farm">
            <a:extLst>
              <a:ext uri="{FF2B5EF4-FFF2-40B4-BE49-F238E27FC236}">
                <a16:creationId xmlns:a16="http://schemas.microsoft.com/office/drawing/2014/main" id="{C0BD4C02-14C3-650D-A569-5745D30EC492}"/>
              </a:ext>
            </a:extLst>
          </p:cNvPr>
          <p:cNvGrpSpPr/>
          <p:nvPr/>
        </p:nvGrpSpPr>
        <p:grpSpPr>
          <a:xfrm>
            <a:off x="357187" y="3994031"/>
            <a:ext cx="2208873" cy="2802344"/>
            <a:chOff x="357187" y="4037164"/>
            <a:chExt cx="2334255" cy="2915060"/>
          </a:xfrm>
        </p:grpSpPr>
        <p:pic>
          <p:nvPicPr>
            <p:cNvPr id="52" name="Picture Placeholder 16" descr="A map of a road">
              <a:extLst>
                <a:ext uri="{FF2B5EF4-FFF2-40B4-BE49-F238E27FC236}">
                  <a16:creationId xmlns:a16="http://schemas.microsoft.com/office/drawing/2014/main" id="{517F8FF2-7A0A-F662-4E3F-EAA6E7C0E26D}"/>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357187" y="4037164"/>
              <a:ext cx="2334255" cy="2525698"/>
            </a:xfrm>
            <a:prstGeom prst="rect">
              <a:avLst/>
            </a:prstGeom>
            <a:ln>
              <a:solidFill>
                <a:srgbClr val="BAEAA0"/>
              </a:solidFill>
            </a:ln>
          </p:spPr>
        </p:pic>
        <p:sp>
          <p:nvSpPr>
            <p:cNvPr id="53" name="TextBox 52">
              <a:extLst>
                <a:ext uri="{FF2B5EF4-FFF2-40B4-BE49-F238E27FC236}">
                  <a16:creationId xmlns:a16="http://schemas.microsoft.com/office/drawing/2014/main" id="{8EB50AEE-01A5-0B62-1159-B5C030CE335A}"/>
                </a:ext>
              </a:extLst>
            </p:cNvPr>
            <p:cNvSpPr txBox="1"/>
            <p:nvPr/>
          </p:nvSpPr>
          <p:spPr>
            <a:xfrm>
              <a:off x="357188" y="6568037"/>
              <a:ext cx="2331135" cy="384187"/>
            </a:xfrm>
            <a:prstGeom prst="rect">
              <a:avLst/>
            </a:prstGeom>
            <a:noFill/>
            <a:ln>
              <a:solidFill>
                <a:srgbClr val="BAEAA0"/>
              </a:solidFill>
            </a:ln>
          </p:spPr>
          <p:txBody>
            <a:bodyPr wrap="square" rtlCol="0">
              <a:spAutoFit/>
            </a:bodyPr>
            <a:lstStyle/>
            <a:p>
              <a:pPr algn="ctr"/>
              <a:r>
                <a:rPr lang="en-GB" dirty="0"/>
                <a:t>5. 1891</a:t>
              </a:r>
            </a:p>
          </p:txBody>
        </p:sp>
      </p:grpSp>
      <p:grpSp>
        <p:nvGrpSpPr>
          <p:cNvPr id="57" name="Group 56" descr="1999 colour satellite image of Must Farm and Quarry and Colour reconstruction drawing of Must Farm Bronze Age Village from above">
            <a:extLst>
              <a:ext uri="{FF2B5EF4-FFF2-40B4-BE49-F238E27FC236}">
                <a16:creationId xmlns:a16="http://schemas.microsoft.com/office/drawing/2014/main" id="{B57C1711-2590-4CF2-F371-5319EAFC5F3C}"/>
              </a:ext>
            </a:extLst>
          </p:cNvPr>
          <p:cNvGrpSpPr/>
          <p:nvPr/>
        </p:nvGrpSpPr>
        <p:grpSpPr>
          <a:xfrm>
            <a:off x="3126784" y="3961999"/>
            <a:ext cx="2338749" cy="2850832"/>
            <a:chOff x="3126784" y="3961999"/>
            <a:chExt cx="2338749" cy="2850832"/>
          </a:xfrm>
        </p:grpSpPr>
        <p:pic>
          <p:nvPicPr>
            <p:cNvPr id="55" name="Picture 54">
              <a:extLst>
                <a:ext uri="{FF2B5EF4-FFF2-40B4-BE49-F238E27FC236}">
                  <a16:creationId xmlns:a16="http://schemas.microsoft.com/office/drawing/2014/main" id="{60438D3E-A463-31DA-EB12-54158358A9E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126784" y="3961999"/>
              <a:ext cx="2338749" cy="2530874"/>
            </a:xfrm>
            <a:prstGeom prst="rect">
              <a:avLst/>
            </a:prstGeom>
          </p:spPr>
        </p:pic>
        <p:sp>
          <p:nvSpPr>
            <p:cNvPr id="56" name="TextBox 55">
              <a:extLst>
                <a:ext uri="{FF2B5EF4-FFF2-40B4-BE49-F238E27FC236}">
                  <a16:creationId xmlns:a16="http://schemas.microsoft.com/office/drawing/2014/main" id="{09A1869F-3773-B4E2-8717-94E6D861A8FF}"/>
                </a:ext>
              </a:extLst>
            </p:cNvPr>
            <p:cNvSpPr txBox="1"/>
            <p:nvPr/>
          </p:nvSpPr>
          <p:spPr>
            <a:xfrm>
              <a:off x="3138261" y="6443499"/>
              <a:ext cx="2319658" cy="369332"/>
            </a:xfrm>
            <a:prstGeom prst="rect">
              <a:avLst/>
            </a:prstGeom>
            <a:noFill/>
            <a:ln>
              <a:solidFill>
                <a:srgbClr val="BAEAA0"/>
              </a:solidFill>
            </a:ln>
          </p:spPr>
          <p:txBody>
            <a:bodyPr wrap="square" rtlCol="0">
              <a:spAutoFit/>
            </a:bodyPr>
            <a:lstStyle/>
            <a:p>
              <a:pPr algn="ctr"/>
              <a:r>
                <a:rPr lang="en-GB" dirty="0"/>
                <a:t>6. 1960s</a:t>
              </a:r>
            </a:p>
          </p:txBody>
        </p:sp>
      </p:grpSp>
      <p:grpSp>
        <p:nvGrpSpPr>
          <p:cNvPr id="64" name="Group 63" descr="Colour photo of a man in hi viz kacket standing next to large lake and looking at wooden post ends sticking out of the bank">
            <a:extLst>
              <a:ext uri="{FF2B5EF4-FFF2-40B4-BE49-F238E27FC236}">
                <a16:creationId xmlns:a16="http://schemas.microsoft.com/office/drawing/2014/main" id="{CB5E7B8D-815D-F638-2708-483D86C9153B}"/>
              </a:ext>
            </a:extLst>
          </p:cNvPr>
          <p:cNvGrpSpPr/>
          <p:nvPr/>
        </p:nvGrpSpPr>
        <p:grpSpPr>
          <a:xfrm>
            <a:off x="6110927" y="3997370"/>
            <a:ext cx="2319658" cy="2794030"/>
            <a:chOff x="6110927" y="3997370"/>
            <a:chExt cx="2319658" cy="2794030"/>
          </a:xfrm>
        </p:grpSpPr>
        <p:pic>
          <p:nvPicPr>
            <p:cNvPr id="59" name="Picture Placeholder 3" descr="A person standing on a hill near a body of water">
              <a:extLst>
                <a:ext uri="{FF2B5EF4-FFF2-40B4-BE49-F238E27FC236}">
                  <a16:creationId xmlns:a16="http://schemas.microsoft.com/office/drawing/2014/main" id="{00BC2C44-E313-2A8E-1FE2-42FB3116395E}"/>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6110927" y="3997370"/>
              <a:ext cx="2273657" cy="2460131"/>
            </a:xfrm>
            <a:prstGeom prst="rect">
              <a:avLst/>
            </a:prstGeom>
            <a:ln>
              <a:solidFill>
                <a:srgbClr val="BAEAA0"/>
              </a:solidFill>
            </a:ln>
          </p:spPr>
        </p:pic>
        <p:sp>
          <p:nvSpPr>
            <p:cNvPr id="60" name="TextBox 59">
              <a:extLst>
                <a:ext uri="{FF2B5EF4-FFF2-40B4-BE49-F238E27FC236}">
                  <a16:creationId xmlns:a16="http://schemas.microsoft.com/office/drawing/2014/main" id="{C3035E0D-265F-0DEF-EC72-3035BB7C6A17}"/>
                </a:ext>
              </a:extLst>
            </p:cNvPr>
            <p:cNvSpPr txBox="1"/>
            <p:nvPr/>
          </p:nvSpPr>
          <p:spPr>
            <a:xfrm>
              <a:off x="6110927" y="6422068"/>
              <a:ext cx="2319658" cy="369332"/>
            </a:xfrm>
            <a:prstGeom prst="rect">
              <a:avLst/>
            </a:prstGeom>
            <a:noFill/>
            <a:ln>
              <a:solidFill>
                <a:srgbClr val="BAEAA0"/>
              </a:solidFill>
            </a:ln>
          </p:spPr>
          <p:txBody>
            <a:bodyPr wrap="square" rtlCol="0">
              <a:spAutoFit/>
            </a:bodyPr>
            <a:lstStyle/>
            <a:p>
              <a:pPr algn="ctr"/>
              <a:r>
                <a:rPr lang="en-GB" dirty="0"/>
                <a:t>7. 1999</a:t>
              </a:r>
            </a:p>
          </p:txBody>
        </p:sp>
      </p:grpSp>
      <p:grpSp>
        <p:nvGrpSpPr>
          <p:cNvPr id="63" name="Group 62" descr="colour photo of land rover infron t of Large white tent that covered the excavation site">
            <a:extLst>
              <a:ext uri="{FF2B5EF4-FFF2-40B4-BE49-F238E27FC236}">
                <a16:creationId xmlns:a16="http://schemas.microsoft.com/office/drawing/2014/main" id="{92DC4A71-F77D-6AF1-1AB6-A2CFE6C5FD26}"/>
              </a:ext>
            </a:extLst>
          </p:cNvPr>
          <p:cNvGrpSpPr/>
          <p:nvPr/>
        </p:nvGrpSpPr>
        <p:grpSpPr>
          <a:xfrm>
            <a:off x="8684686" y="3907919"/>
            <a:ext cx="2319658" cy="2904912"/>
            <a:chOff x="8684686" y="3907919"/>
            <a:chExt cx="2319658" cy="2904912"/>
          </a:xfrm>
        </p:grpSpPr>
        <p:sp>
          <p:nvSpPr>
            <p:cNvPr id="61" name="TextBox 60">
              <a:extLst>
                <a:ext uri="{FF2B5EF4-FFF2-40B4-BE49-F238E27FC236}">
                  <a16:creationId xmlns:a16="http://schemas.microsoft.com/office/drawing/2014/main" id="{FCEC35E9-925E-E366-AB07-4FCF312665AF}"/>
                </a:ext>
              </a:extLst>
            </p:cNvPr>
            <p:cNvSpPr txBox="1"/>
            <p:nvPr/>
          </p:nvSpPr>
          <p:spPr>
            <a:xfrm>
              <a:off x="8684686" y="6443499"/>
              <a:ext cx="2319658" cy="369332"/>
            </a:xfrm>
            <a:prstGeom prst="rect">
              <a:avLst/>
            </a:prstGeom>
            <a:noFill/>
            <a:ln>
              <a:solidFill>
                <a:srgbClr val="BAEAA0"/>
              </a:solidFill>
            </a:ln>
          </p:spPr>
          <p:txBody>
            <a:bodyPr wrap="square" rtlCol="0">
              <a:spAutoFit/>
            </a:bodyPr>
            <a:lstStyle/>
            <a:p>
              <a:pPr algn="ctr"/>
              <a:r>
                <a:rPr lang="en-GB" dirty="0"/>
                <a:t>8. 2016</a:t>
              </a:r>
            </a:p>
          </p:txBody>
        </p:sp>
        <p:pic>
          <p:nvPicPr>
            <p:cNvPr id="62" name="Picture 61">
              <a:extLst>
                <a:ext uri="{FF2B5EF4-FFF2-40B4-BE49-F238E27FC236}">
                  <a16:creationId xmlns:a16="http://schemas.microsoft.com/office/drawing/2014/main" id="{A3FF7A27-B9D8-ED0C-5D2C-CE1240506BB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684686" y="3907919"/>
              <a:ext cx="2319658" cy="2506550"/>
            </a:xfrm>
            <a:prstGeom prst="rect">
              <a:avLst/>
            </a:prstGeom>
          </p:spPr>
        </p:pic>
      </p:grpSp>
    </p:spTree>
    <p:extLst>
      <p:ext uri="{BB962C8B-B14F-4D97-AF65-F5344CB8AC3E}">
        <p14:creationId xmlns:p14="http://schemas.microsoft.com/office/powerpoint/2010/main" val="2320510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3DFC7A7D-D1EF-1B9A-4E7F-F4CF2B85624C}"/>
              </a:ext>
              <a:ext uri="{C183D7F6-B498-43B3-948B-1728B52AA6E4}">
                <adec:decorative xmlns:adec="http://schemas.microsoft.com/office/drawing/2017/decorative" val="1"/>
              </a:ext>
            </a:extLst>
          </p:cNvPr>
          <p:cNvSpPr>
            <a:spLocks noChangeArrowheads="1"/>
          </p:cNvSpPr>
          <p:nvPr/>
        </p:nvSpPr>
        <p:spPr bwMode="auto">
          <a:xfrm>
            <a:off x="838200" y="38052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 name="Title 10">
            <a:extLst>
              <a:ext uri="{FF2B5EF4-FFF2-40B4-BE49-F238E27FC236}">
                <a16:creationId xmlns:a16="http://schemas.microsoft.com/office/drawing/2014/main" id="{0C56C5BF-C6CC-D46E-E7B2-E1280F1D3871}"/>
              </a:ext>
            </a:extLst>
          </p:cNvPr>
          <p:cNvSpPr>
            <a:spLocks noGrp="1"/>
          </p:cNvSpPr>
          <p:nvPr>
            <p:ph type="title"/>
          </p:nvPr>
        </p:nvSpPr>
        <p:spPr/>
        <p:txBody>
          <a:bodyPr/>
          <a:lstStyle/>
          <a:p>
            <a:r>
              <a:rPr lang="en-GB" dirty="0"/>
              <a:t>The Story of Must Farm: Now and Then </a:t>
            </a:r>
          </a:p>
        </p:txBody>
      </p:sp>
      <p:sp>
        <p:nvSpPr>
          <p:cNvPr id="12" name="Content Placeholder 11">
            <a:extLst>
              <a:ext uri="{FF2B5EF4-FFF2-40B4-BE49-F238E27FC236}">
                <a16:creationId xmlns:a16="http://schemas.microsoft.com/office/drawing/2014/main" id="{7F1ADD34-8D74-E1B4-B632-520031B35CA6}"/>
              </a:ext>
            </a:extLst>
          </p:cNvPr>
          <p:cNvSpPr>
            <a:spLocks noGrp="1"/>
          </p:cNvSpPr>
          <p:nvPr>
            <p:ph idx="1"/>
          </p:nvPr>
        </p:nvSpPr>
        <p:spPr/>
        <p:txBody>
          <a:bodyPr/>
          <a:lstStyle/>
          <a:p>
            <a:r>
              <a:rPr lang="en-GB" dirty="0"/>
              <a:t>Add the events to a timeline </a:t>
            </a:r>
          </a:p>
          <a:p>
            <a:endParaRPr lang="en-GB" dirty="0"/>
          </a:p>
        </p:txBody>
      </p:sp>
      <p:graphicFrame>
        <p:nvGraphicFramePr>
          <p:cNvPr id="23" name="Table 22">
            <a:extLst>
              <a:ext uri="{FF2B5EF4-FFF2-40B4-BE49-F238E27FC236}">
                <a16:creationId xmlns:a16="http://schemas.microsoft.com/office/drawing/2014/main" id="{49FE5269-4D1D-8393-BAF7-06413DB1F69E}"/>
              </a:ext>
            </a:extLst>
          </p:cNvPr>
          <p:cNvGraphicFramePr>
            <a:graphicFrameLocks noGrp="1"/>
          </p:cNvGraphicFramePr>
          <p:nvPr>
            <p:extLst>
              <p:ext uri="{D42A27DB-BD31-4B8C-83A1-F6EECF244321}">
                <p14:modId xmlns:p14="http://schemas.microsoft.com/office/powerpoint/2010/main" val="2825535865"/>
              </p:ext>
            </p:extLst>
          </p:nvPr>
        </p:nvGraphicFramePr>
        <p:xfrm>
          <a:off x="1078059" y="3373724"/>
          <a:ext cx="9764495" cy="370840"/>
        </p:xfrm>
        <a:graphic>
          <a:graphicData uri="http://schemas.openxmlformats.org/drawingml/2006/table">
            <a:tbl>
              <a:tblPr firstRow="1" bandRow="1">
                <a:tableStyleId>{2D5ABB26-0587-4C30-8999-92F81FD0307C}</a:tableStyleId>
              </a:tblPr>
              <a:tblGrid>
                <a:gridCol w="751115">
                  <a:extLst>
                    <a:ext uri="{9D8B030D-6E8A-4147-A177-3AD203B41FA5}">
                      <a16:colId xmlns:a16="http://schemas.microsoft.com/office/drawing/2014/main" val="1189715125"/>
                    </a:ext>
                  </a:extLst>
                </a:gridCol>
                <a:gridCol w="751115">
                  <a:extLst>
                    <a:ext uri="{9D8B030D-6E8A-4147-A177-3AD203B41FA5}">
                      <a16:colId xmlns:a16="http://schemas.microsoft.com/office/drawing/2014/main" val="2390889530"/>
                    </a:ext>
                  </a:extLst>
                </a:gridCol>
                <a:gridCol w="751115">
                  <a:extLst>
                    <a:ext uri="{9D8B030D-6E8A-4147-A177-3AD203B41FA5}">
                      <a16:colId xmlns:a16="http://schemas.microsoft.com/office/drawing/2014/main" val="795501815"/>
                    </a:ext>
                  </a:extLst>
                </a:gridCol>
                <a:gridCol w="751115">
                  <a:extLst>
                    <a:ext uri="{9D8B030D-6E8A-4147-A177-3AD203B41FA5}">
                      <a16:colId xmlns:a16="http://schemas.microsoft.com/office/drawing/2014/main" val="213937249"/>
                    </a:ext>
                  </a:extLst>
                </a:gridCol>
                <a:gridCol w="751115">
                  <a:extLst>
                    <a:ext uri="{9D8B030D-6E8A-4147-A177-3AD203B41FA5}">
                      <a16:colId xmlns:a16="http://schemas.microsoft.com/office/drawing/2014/main" val="3953397726"/>
                    </a:ext>
                  </a:extLst>
                </a:gridCol>
                <a:gridCol w="751115">
                  <a:extLst>
                    <a:ext uri="{9D8B030D-6E8A-4147-A177-3AD203B41FA5}">
                      <a16:colId xmlns:a16="http://schemas.microsoft.com/office/drawing/2014/main" val="2309977187"/>
                    </a:ext>
                  </a:extLst>
                </a:gridCol>
                <a:gridCol w="751115">
                  <a:extLst>
                    <a:ext uri="{9D8B030D-6E8A-4147-A177-3AD203B41FA5}">
                      <a16:colId xmlns:a16="http://schemas.microsoft.com/office/drawing/2014/main" val="1720009279"/>
                    </a:ext>
                  </a:extLst>
                </a:gridCol>
                <a:gridCol w="751115">
                  <a:extLst>
                    <a:ext uri="{9D8B030D-6E8A-4147-A177-3AD203B41FA5}">
                      <a16:colId xmlns:a16="http://schemas.microsoft.com/office/drawing/2014/main" val="3632220269"/>
                    </a:ext>
                  </a:extLst>
                </a:gridCol>
                <a:gridCol w="751115">
                  <a:extLst>
                    <a:ext uri="{9D8B030D-6E8A-4147-A177-3AD203B41FA5}">
                      <a16:colId xmlns:a16="http://schemas.microsoft.com/office/drawing/2014/main" val="4181173382"/>
                    </a:ext>
                  </a:extLst>
                </a:gridCol>
                <a:gridCol w="751115">
                  <a:extLst>
                    <a:ext uri="{9D8B030D-6E8A-4147-A177-3AD203B41FA5}">
                      <a16:colId xmlns:a16="http://schemas.microsoft.com/office/drawing/2014/main" val="4043737940"/>
                    </a:ext>
                  </a:extLst>
                </a:gridCol>
                <a:gridCol w="751115">
                  <a:extLst>
                    <a:ext uri="{9D8B030D-6E8A-4147-A177-3AD203B41FA5}">
                      <a16:colId xmlns:a16="http://schemas.microsoft.com/office/drawing/2014/main" val="3801275236"/>
                    </a:ext>
                  </a:extLst>
                </a:gridCol>
                <a:gridCol w="751115">
                  <a:extLst>
                    <a:ext uri="{9D8B030D-6E8A-4147-A177-3AD203B41FA5}">
                      <a16:colId xmlns:a16="http://schemas.microsoft.com/office/drawing/2014/main" val="347993855"/>
                    </a:ext>
                  </a:extLst>
                </a:gridCol>
                <a:gridCol w="751115">
                  <a:extLst>
                    <a:ext uri="{9D8B030D-6E8A-4147-A177-3AD203B41FA5}">
                      <a16:colId xmlns:a16="http://schemas.microsoft.com/office/drawing/2014/main" val="4066766327"/>
                    </a:ext>
                  </a:extLst>
                </a:gridCol>
              </a:tblGrid>
              <a:tr h="3708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0646035"/>
                  </a:ext>
                </a:extLst>
              </a:tr>
            </a:tbl>
          </a:graphicData>
        </a:graphic>
      </p:graphicFrame>
      <p:grpSp>
        <p:nvGrpSpPr>
          <p:cNvPr id="5" name="Group 4">
            <a:extLst>
              <a:ext uri="{FF2B5EF4-FFF2-40B4-BE49-F238E27FC236}">
                <a16:creationId xmlns:a16="http://schemas.microsoft.com/office/drawing/2014/main" id="{4EE26B16-1D01-C44A-6F79-795E590473B0}"/>
              </a:ext>
              <a:ext uri="{C183D7F6-B498-43B3-948B-1728B52AA6E4}">
                <adec:decorative xmlns:adec="http://schemas.microsoft.com/office/drawing/2017/decorative" val="1"/>
              </a:ext>
            </a:extLst>
          </p:cNvPr>
          <p:cNvGrpSpPr/>
          <p:nvPr/>
        </p:nvGrpSpPr>
        <p:grpSpPr>
          <a:xfrm>
            <a:off x="3870372" y="2153961"/>
            <a:ext cx="3838308" cy="1664598"/>
            <a:chOff x="4588771" y="2262446"/>
            <a:chExt cx="3838308" cy="1664598"/>
          </a:xfrm>
        </p:grpSpPr>
        <p:cxnSp>
          <p:nvCxnSpPr>
            <p:cNvPr id="3" name="Straight Arrow Connector 2">
              <a:extLst>
                <a:ext uri="{FF2B5EF4-FFF2-40B4-BE49-F238E27FC236}">
                  <a16:creationId xmlns:a16="http://schemas.microsoft.com/office/drawing/2014/main" id="{11204B87-0999-5557-2BE5-2772963E0A69}"/>
                </a:ext>
              </a:extLst>
            </p:cNvPr>
            <p:cNvCxnSpPr>
              <a:cxnSpLocks/>
              <a:stCxn id="8" idx="2"/>
            </p:cNvCxnSpPr>
            <p:nvPr/>
          </p:nvCxnSpPr>
          <p:spPr>
            <a:xfrm>
              <a:off x="6507925" y="2570223"/>
              <a:ext cx="8813" cy="1356821"/>
            </a:xfrm>
            <a:prstGeom prst="straightConnector1">
              <a:avLst/>
            </a:prstGeom>
            <a:ln w="25400">
              <a:tailEnd type="triangle"/>
            </a:ln>
          </p:spPr>
          <p:style>
            <a:lnRef idx="2">
              <a:schemeClr val="dk1"/>
            </a:lnRef>
            <a:fillRef idx="0">
              <a:schemeClr val="dk1"/>
            </a:fillRef>
            <a:effectRef idx="1">
              <a:schemeClr val="dk1"/>
            </a:effectRef>
            <a:fontRef idx="minor">
              <a:schemeClr val="tx1"/>
            </a:fontRef>
          </p:style>
        </p:cxnSp>
        <p:sp>
          <p:nvSpPr>
            <p:cNvPr id="8" name="TextBox 21">
              <a:extLst>
                <a:ext uri="{FF2B5EF4-FFF2-40B4-BE49-F238E27FC236}">
                  <a16:creationId xmlns:a16="http://schemas.microsoft.com/office/drawing/2014/main" id="{A861AEAD-61AD-DBDC-9DDF-C93119E9DFD5}"/>
                </a:ext>
                <a:ext uri="{C183D7F6-B498-43B3-948B-1728B52AA6E4}">
                  <adec:decorative xmlns:adec="http://schemas.microsoft.com/office/drawing/2017/decorative" val="1"/>
                </a:ext>
              </a:extLst>
            </p:cNvPr>
            <p:cNvSpPr txBox="1"/>
            <p:nvPr/>
          </p:nvSpPr>
          <p:spPr>
            <a:xfrm>
              <a:off x="4588771" y="2262446"/>
              <a:ext cx="3838308" cy="307777"/>
            </a:xfrm>
            <a:prstGeom prst="rect">
              <a:avLst/>
            </a:prstGeom>
            <a:solidFill>
              <a:srgbClr val="F2B8AE"/>
            </a:solidFill>
            <a:ln>
              <a:solidFill>
                <a:schemeClr val="tx1"/>
              </a:solidFill>
            </a:ln>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dirty="0">
                  <a:latin typeface="Arial" panose="020B0604020202020204" pitchFamily="34" charset="0"/>
                  <a:cs typeface="Arial" panose="020B0604020202020204" pitchFamily="34" charset="0"/>
                </a:rPr>
                <a:t>Must Farm Bronze Age Village - 850 BC</a:t>
              </a:r>
              <a:endParaRPr lang="en-GB" sz="1400" dirty="0"/>
            </a:p>
          </p:txBody>
        </p:sp>
      </p:grpSp>
      <p:grpSp>
        <p:nvGrpSpPr>
          <p:cNvPr id="52" name="Group 51" descr="Dates along the top of a timeline from 4000 BC to 2500 AD">
            <a:extLst>
              <a:ext uri="{FF2B5EF4-FFF2-40B4-BE49-F238E27FC236}">
                <a16:creationId xmlns:a16="http://schemas.microsoft.com/office/drawing/2014/main" id="{2E94DD62-15F1-8F6C-B02F-D932DF0176A7}"/>
              </a:ext>
            </a:extLst>
          </p:cNvPr>
          <p:cNvGrpSpPr/>
          <p:nvPr/>
        </p:nvGrpSpPr>
        <p:grpSpPr>
          <a:xfrm>
            <a:off x="838200" y="3096131"/>
            <a:ext cx="10351267" cy="246221"/>
            <a:chOff x="1602608" y="3206695"/>
            <a:chExt cx="10351267" cy="246221"/>
          </a:xfrm>
        </p:grpSpPr>
        <p:sp>
          <p:nvSpPr>
            <p:cNvPr id="36" name="TextBox 35">
              <a:extLst>
                <a:ext uri="{FF2B5EF4-FFF2-40B4-BE49-F238E27FC236}">
                  <a16:creationId xmlns:a16="http://schemas.microsoft.com/office/drawing/2014/main" id="{ADF8B642-F08F-2689-9B62-E6680369044E}"/>
                </a:ext>
              </a:extLst>
            </p:cNvPr>
            <p:cNvSpPr txBox="1"/>
            <p:nvPr/>
          </p:nvSpPr>
          <p:spPr>
            <a:xfrm>
              <a:off x="1602608" y="3206695"/>
              <a:ext cx="688009" cy="246221"/>
            </a:xfrm>
            <a:prstGeom prst="rect">
              <a:avLst/>
            </a:prstGeom>
            <a:noFill/>
          </p:spPr>
          <p:txBody>
            <a:bodyPr wrap="none" rtlCol="0">
              <a:spAutoFit/>
            </a:bodyPr>
            <a:lstStyle/>
            <a:p>
              <a:r>
                <a:rPr lang="en-GB" sz="1000" b="1" dirty="0">
                  <a:latin typeface="Arial" panose="020B0604020202020204" pitchFamily="34" charset="0"/>
                  <a:cs typeface="Arial" panose="020B0604020202020204" pitchFamily="34" charset="0"/>
                </a:rPr>
                <a:t>4000 BC</a:t>
              </a:r>
            </a:p>
          </p:txBody>
        </p:sp>
        <p:sp>
          <p:nvSpPr>
            <p:cNvPr id="38" name="TextBox 37">
              <a:extLst>
                <a:ext uri="{FF2B5EF4-FFF2-40B4-BE49-F238E27FC236}">
                  <a16:creationId xmlns:a16="http://schemas.microsoft.com/office/drawing/2014/main" id="{80BFFCE7-6AEF-3D24-CF3E-1DD99A641313}"/>
                </a:ext>
              </a:extLst>
            </p:cNvPr>
            <p:cNvSpPr txBox="1"/>
            <p:nvPr/>
          </p:nvSpPr>
          <p:spPr>
            <a:xfrm>
              <a:off x="2345936" y="3206695"/>
              <a:ext cx="688009" cy="246221"/>
            </a:xfrm>
            <a:prstGeom prst="rect">
              <a:avLst/>
            </a:prstGeom>
            <a:noFill/>
          </p:spPr>
          <p:txBody>
            <a:bodyPr wrap="none" rtlCol="0">
              <a:spAutoFit/>
            </a:bodyPr>
            <a:lstStyle/>
            <a:p>
              <a:r>
                <a:rPr lang="en-GB" sz="1000" b="1" dirty="0">
                  <a:latin typeface="Arial" panose="020B0604020202020204" pitchFamily="34" charset="0"/>
                  <a:cs typeface="Arial" panose="020B0604020202020204" pitchFamily="34" charset="0"/>
                </a:rPr>
                <a:t>3500 BC</a:t>
              </a:r>
            </a:p>
          </p:txBody>
        </p:sp>
        <p:sp>
          <p:nvSpPr>
            <p:cNvPr id="39" name="TextBox 38">
              <a:extLst>
                <a:ext uri="{FF2B5EF4-FFF2-40B4-BE49-F238E27FC236}">
                  <a16:creationId xmlns:a16="http://schemas.microsoft.com/office/drawing/2014/main" id="{F43E3D0C-376E-8204-BBF5-C28BEDA880C6}"/>
                </a:ext>
              </a:extLst>
            </p:cNvPr>
            <p:cNvSpPr txBox="1"/>
            <p:nvPr/>
          </p:nvSpPr>
          <p:spPr>
            <a:xfrm>
              <a:off x="3089264" y="3206695"/>
              <a:ext cx="688009" cy="246221"/>
            </a:xfrm>
            <a:prstGeom prst="rect">
              <a:avLst/>
            </a:prstGeom>
            <a:noFill/>
          </p:spPr>
          <p:txBody>
            <a:bodyPr wrap="none" rtlCol="0">
              <a:spAutoFit/>
            </a:bodyPr>
            <a:lstStyle/>
            <a:p>
              <a:r>
                <a:rPr lang="en-GB" sz="1000" b="1" dirty="0">
                  <a:latin typeface="Arial" panose="020B0604020202020204" pitchFamily="34" charset="0"/>
                  <a:cs typeface="Arial" panose="020B0604020202020204" pitchFamily="34" charset="0"/>
                </a:rPr>
                <a:t>3000 BC</a:t>
              </a:r>
            </a:p>
          </p:txBody>
        </p:sp>
        <p:sp>
          <p:nvSpPr>
            <p:cNvPr id="40" name="TextBox 39">
              <a:extLst>
                <a:ext uri="{FF2B5EF4-FFF2-40B4-BE49-F238E27FC236}">
                  <a16:creationId xmlns:a16="http://schemas.microsoft.com/office/drawing/2014/main" id="{91D9FEC9-B571-5C8E-0FB8-9E11CD638832}"/>
                </a:ext>
              </a:extLst>
            </p:cNvPr>
            <p:cNvSpPr txBox="1"/>
            <p:nvPr/>
          </p:nvSpPr>
          <p:spPr>
            <a:xfrm>
              <a:off x="3832592" y="3206695"/>
              <a:ext cx="688009" cy="246221"/>
            </a:xfrm>
            <a:prstGeom prst="rect">
              <a:avLst/>
            </a:prstGeom>
            <a:noFill/>
          </p:spPr>
          <p:txBody>
            <a:bodyPr wrap="none" rtlCol="0">
              <a:spAutoFit/>
            </a:bodyPr>
            <a:lstStyle/>
            <a:p>
              <a:r>
                <a:rPr lang="en-GB" sz="1000" b="1" dirty="0">
                  <a:latin typeface="Arial" panose="020B0604020202020204" pitchFamily="34" charset="0"/>
                  <a:cs typeface="Arial" panose="020B0604020202020204" pitchFamily="34" charset="0"/>
                </a:rPr>
                <a:t>2500 BC</a:t>
              </a:r>
            </a:p>
          </p:txBody>
        </p:sp>
        <p:sp>
          <p:nvSpPr>
            <p:cNvPr id="41" name="TextBox 40">
              <a:extLst>
                <a:ext uri="{FF2B5EF4-FFF2-40B4-BE49-F238E27FC236}">
                  <a16:creationId xmlns:a16="http://schemas.microsoft.com/office/drawing/2014/main" id="{9042DC26-C1A9-8DC0-9CF1-9C77207B51DF}"/>
                </a:ext>
              </a:extLst>
            </p:cNvPr>
            <p:cNvSpPr txBox="1"/>
            <p:nvPr/>
          </p:nvSpPr>
          <p:spPr>
            <a:xfrm>
              <a:off x="4575920" y="3206695"/>
              <a:ext cx="688009" cy="246221"/>
            </a:xfrm>
            <a:prstGeom prst="rect">
              <a:avLst/>
            </a:prstGeom>
            <a:noFill/>
          </p:spPr>
          <p:txBody>
            <a:bodyPr wrap="none" rtlCol="0">
              <a:spAutoFit/>
            </a:bodyPr>
            <a:lstStyle/>
            <a:p>
              <a:r>
                <a:rPr lang="en-GB" sz="1000" b="1" dirty="0">
                  <a:latin typeface="Arial" panose="020B0604020202020204" pitchFamily="34" charset="0"/>
                  <a:cs typeface="Arial" panose="020B0604020202020204" pitchFamily="34" charset="0"/>
                </a:rPr>
                <a:t>2000 BC</a:t>
              </a:r>
            </a:p>
          </p:txBody>
        </p:sp>
        <p:sp>
          <p:nvSpPr>
            <p:cNvPr id="42" name="TextBox 41">
              <a:extLst>
                <a:ext uri="{FF2B5EF4-FFF2-40B4-BE49-F238E27FC236}">
                  <a16:creationId xmlns:a16="http://schemas.microsoft.com/office/drawing/2014/main" id="{33A94FBA-8F7D-CFAD-7205-5B1469BB5CEE}"/>
                </a:ext>
              </a:extLst>
            </p:cNvPr>
            <p:cNvSpPr txBox="1"/>
            <p:nvPr/>
          </p:nvSpPr>
          <p:spPr>
            <a:xfrm>
              <a:off x="5319248" y="3206695"/>
              <a:ext cx="688009" cy="246221"/>
            </a:xfrm>
            <a:prstGeom prst="rect">
              <a:avLst/>
            </a:prstGeom>
            <a:noFill/>
          </p:spPr>
          <p:txBody>
            <a:bodyPr wrap="none" rtlCol="0">
              <a:spAutoFit/>
            </a:bodyPr>
            <a:lstStyle/>
            <a:p>
              <a:r>
                <a:rPr lang="en-GB" sz="1000" b="1" dirty="0">
                  <a:latin typeface="Arial" panose="020B0604020202020204" pitchFamily="34" charset="0"/>
                  <a:cs typeface="Arial" panose="020B0604020202020204" pitchFamily="34" charset="0"/>
                </a:rPr>
                <a:t>1500 BC</a:t>
              </a:r>
            </a:p>
          </p:txBody>
        </p:sp>
        <p:sp>
          <p:nvSpPr>
            <p:cNvPr id="43" name="TextBox 42">
              <a:extLst>
                <a:ext uri="{FF2B5EF4-FFF2-40B4-BE49-F238E27FC236}">
                  <a16:creationId xmlns:a16="http://schemas.microsoft.com/office/drawing/2014/main" id="{A0D07719-8DF1-6521-8A92-FD58B3EC33F3}"/>
                </a:ext>
              </a:extLst>
            </p:cNvPr>
            <p:cNvSpPr txBox="1"/>
            <p:nvPr/>
          </p:nvSpPr>
          <p:spPr>
            <a:xfrm>
              <a:off x="6062576" y="3206695"/>
              <a:ext cx="688009" cy="246221"/>
            </a:xfrm>
            <a:prstGeom prst="rect">
              <a:avLst/>
            </a:prstGeom>
            <a:noFill/>
          </p:spPr>
          <p:txBody>
            <a:bodyPr wrap="none" rtlCol="0">
              <a:spAutoFit/>
            </a:bodyPr>
            <a:lstStyle/>
            <a:p>
              <a:r>
                <a:rPr lang="en-GB" sz="1000" b="1" dirty="0">
                  <a:latin typeface="Arial" panose="020B0604020202020204" pitchFamily="34" charset="0"/>
                  <a:cs typeface="Arial" panose="020B0604020202020204" pitchFamily="34" charset="0"/>
                </a:rPr>
                <a:t>1000 BC</a:t>
              </a:r>
            </a:p>
          </p:txBody>
        </p:sp>
        <p:sp>
          <p:nvSpPr>
            <p:cNvPr id="44" name="TextBox 43">
              <a:extLst>
                <a:ext uri="{FF2B5EF4-FFF2-40B4-BE49-F238E27FC236}">
                  <a16:creationId xmlns:a16="http://schemas.microsoft.com/office/drawing/2014/main" id="{7C559E12-5DA5-53C6-629F-E28483DB4D9F}"/>
                </a:ext>
              </a:extLst>
            </p:cNvPr>
            <p:cNvSpPr txBox="1"/>
            <p:nvPr/>
          </p:nvSpPr>
          <p:spPr>
            <a:xfrm>
              <a:off x="6805904" y="3206695"/>
              <a:ext cx="688009" cy="246221"/>
            </a:xfrm>
            <a:prstGeom prst="rect">
              <a:avLst/>
            </a:prstGeom>
            <a:noFill/>
          </p:spPr>
          <p:txBody>
            <a:bodyPr wrap="square" rtlCol="0">
              <a:spAutoFit/>
            </a:bodyPr>
            <a:lstStyle/>
            <a:p>
              <a:r>
                <a:rPr lang="en-GB" sz="1000" b="1" dirty="0">
                  <a:latin typeface="Arial" panose="020B0604020202020204" pitchFamily="34" charset="0"/>
                  <a:cs typeface="Arial" panose="020B0604020202020204" pitchFamily="34" charset="0"/>
                </a:rPr>
                <a:t>0500 BC</a:t>
              </a:r>
            </a:p>
          </p:txBody>
        </p:sp>
        <p:sp>
          <p:nvSpPr>
            <p:cNvPr id="46" name="TextBox 45">
              <a:extLst>
                <a:ext uri="{FF2B5EF4-FFF2-40B4-BE49-F238E27FC236}">
                  <a16:creationId xmlns:a16="http://schemas.microsoft.com/office/drawing/2014/main" id="{49D490AE-CC91-988B-70F7-F480F5D7BEC1}"/>
                </a:ext>
              </a:extLst>
            </p:cNvPr>
            <p:cNvSpPr txBox="1"/>
            <p:nvPr/>
          </p:nvSpPr>
          <p:spPr>
            <a:xfrm>
              <a:off x="8292560" y="3206695"/>
              <a:ext cx="688009" cy="246221"/>
            </a:xfrm>
            <a:prstGeom prst="rect">
              <a:avLst/>
            </a:prstGeom>
            <a:noFill/>
          </p:spPr>
          <p:txBody>
            <a:bodyPr wrap="square" rtlCol="0">
              <a:spAutoFit/>
            </a:bodyPr>
            <a:lstStyle/>
            <a:p>
              <a:r>
                <a:rPr lang="en-GB" sz="1000" b="1" dirty="0">
                  <a:latin typeface="Arial" panose="020B0604020202020204" pitchFamily="34" charset="0"/>
                  <a:cs typeface="Arial" panose="020B0604020202020204" pitchFamily="34" charset="0"/>
                </a:rPr>
                <a:t>0500 AD</a:t>
              </a:r>
            </a:p>
          </p:txBody>
        </p:sp>
        <p:sp>
          <p:nvSpPr>
            <p:cNvPr id="47" name="TextBox 46">
              <a:extLst>
                <a:ext uri="{FF2B5EF4-FFF2-40B4-BE49-F238E27FC236}">
                  <a16:creationId xmlns:a16="http://schemas.microsoft.com/office/drawing/2014/main" id="{B24DDAD6-5EFD-11D8-A616-9048C93B7392}"/>
                </a:ext>
              </a:extLst>
            </p:cNvPr>
            <p:cNvSpPr txBox="1"/>
            <p:nvPr/>
          </p:nvSpPr>
          <p:spPr>
            <a:xfrm>
              <a:off x="7549232" y="3206695"/>
              <a:ext cx="688009" cy="246221"/>
            </a:xfrm>
            <a:prstGeom prst="rect">
              <a:avLst/>
            </a:prstGeom>
            <a:noFill/>
          </p:spPr>
          <p:txBody>
            <a:bodyPr wrap="square" rtlCol="0">
              <a:spAutoFit/>
            </a:bodyPr>
            <a:lstStyle/>
            <a:p>
              <a:r>
                <a:rPr lang="en-GB" sz="1000" b="1" dirty="0">
                  <a:latin typeface="Arial" panose="020B0604020202020204" pitchFamily="34" charset="0"/>
                  <a:cs typeface="Arial" panose="020B0604020202020204" pitchFamily="34" charset="0"/>
                </a:rPr>
                <a:t>0000 AD</a:t>
              </a:r>
            </a:p>
          </p:txBody>
        </p:sp>
        <p:sp>
          <p:nvSpPr>
            <p:cNvPr id="48" name="TextBox 47">
              <a:extLst>
                <a:ext uri="{FF2B5EF4-FFF2-40B4-BE49-F238E27FC236}">
                  <a16:creationId xmlns:a16="http://schemas.microsoft.com/office/drawing/2014/main" id="{A03D1051-F51C-5108-1A15-211B8EEAE6A2}"/>
                </a:ext>
              </a:extLst>
            </p:cNvPr>
            <p:cNvSpPr txBox="1"/>
            <p:nvPr/>
          </p:nvSpPr>
          <p:spPr>
            <a:xfrm>
              <a:off x="9035888" y="3206695"/>
              <a:ext cx="688009" cy="246221"/>
            </a:xfrm>
            <a:prstGeom prst="rect">
              <a:avLst/>
            </a:prstGeom>
            <a:noFill/>
          </p:spPr>
          <p:txBody>
            <a:bodyPr wrap="square" rtlCol="0">
              <a:spAutoFit/>
            </a:bodyPr>
            <a:lstStyle/>
            <a:p>
              <a:r>
                <a:rPr lang="en-GB" sz="1000" b="1" dirty="0">
                  <a:latin typeface="Arial" panose="020B0604020202020204" pitchFamily="34" charset="0"/>
                  <a:cs typeface="Arial" panose="020B0604020202020204" pitchFamily="34" charset="0"/>
                </a:rPr>
                <a:t>1000 AD</a:t>
              </a:r>
            </a:p>
          </p:txBody>
        </p:sp>
        <p:sp>
          <p:nvSpPr>
            <p:cNvPr id="49" name="TextBox 48">
              <a:extLst>
                <a:ext uri="{FF2B5EF4-FFF2-40B4-BE49-F238E27FC236}">
                  <a16:creationId xmlns:a16="http://schemas.microsoft.com/office/drawing/2014/main" id="{F5B06C4F-4928-4CBB-9594-DD41F5553D8D}"/>
                </a:ext>
              </a:extLst>
            </p:cNvPr>
            <p:cNvSpPr txBox="1"/>
            <p:nvPr/>
          </p:nvSpPr>
          <p:spPr>
            <a:xfrm>
              <a:off x="9779216" y="3206695"/>
              <a:ext cx="688009" cy="246221"/>
            </a:xfrm>
            <a:prstGeom prst="rect">
              <a:avLst/>
            </a:prstGeom>
            <a:noFill/>
          </p:spPr>
          <p:txBody>
            <a:bodyPr wrap="square" rtlCol="0">
              <a:spAutoFit/>
            </a:bodyPr>
            <a:lstStyle/>
            <a:p>
              <a:r>
                <a:rPr lang="en-GB" sz="1000" b="1" dirty="0">
                  <a:latin typeface="Arial" panose="020B0604020202020204" pitchFamily="34" charset="0"/>
                  <a:cs typeface="Arial" panose="020B0604020202020204" pitchFamily="34" charset="0"/>
                </a:rPr>
                <a:t>1500 AD</a:t>
              </a:r>
            </a:p>
          </p:txBody>
        </p:sp>
        <p:sp>
          <p:nvSpPr>
            <p:cNvPr id="50" name="TextBox 49">
              <a:extLst>
                <a:ext uri="{FF2B5EF4-FFF2-40B4-BE49-F238E27FC236}">
                  <a16:creationId xmlns:a16="http://schemas.microsoft.com/office/drawing/2014/main" id="{86CE4A32-7757-FBB5-9932-E60A221C8AEF}"/>
                </a:ext>
              </a:extLst>
            </p:cNvPr>
            <p:cNvSpPr txBox="1"/>
            <p:nvPr/>
          </p:nvSpPr>
          <p:spPr>
            <a:xfrm>
              <a:off x="10522544" y="3206695"/>
              <a:ext cx="688009" cy="246221"/>
            </a:xfrm>
            <a:prstGeom prst="rect">
              <a:avLst/>
            </a:prstGeom>
            <a:noFill/>
          </p:spPr>
          <p:txBody>
            <a:bodyPr wrap="square" rtlCol="0">
              <a:spAutoFit/>
            </a:bodyPr>
            <a:lstStyle/>
            <a:p>
              <a:r>
                <a:rPr lang="en-GB" sz="1000" b="1" dirty="0">
                  <a:latin typeface="Arial" panose="020B0604020202020204" pitchFamily="34" charset="0"/>
                  <a:cs typeface="Arial" panose="020B0604020202020204" pitchFamily="34" charset="0"/>
                </a:rPr>
                <a:t>2000 AD</a:t>
              </a:r>
            </a:p>
          </p:txBody>
        </p:sp>
        <p:sp>
          <p:nvSpPr>
            <p:cNvPr id="51" name="TextBox 50">
              <a:extLst>
                <a:ext uri="{FF2B5EF4-FFF2-40B4-BE49-F238E27FC236}">
                  <a16:creationId xmlns:a16="http://schemas.microsoft.com/office/drawing/2014/main" id="{4CBE8421-4ED3-F507-8333-51B52D2D0466}"/>
                </a:ext>
              </a:extLst>
            </p:cNvPr>
            <p:cNvSpPr txBox="1"/>
            <p:nvPr/>
          </p:nvSpPr>
          <p:spPr>
            <a:xfrm>
              <a:off x="11265866" y="3206695"/>
              <a:ext cx="688009" cy="246221"/>
            </a:xfrm>
            <a:prstGeom prst="rect">
              <a:avLst/>
            </a:prstGeom>
            <a:noFill/>
          </p:spPr>
          <p:txBody>
            <a:bodyPr wrap="square" rtlCol="0">
              <a:spAutoFit/>
            </a:bodyPr>
            <a:lstStyle/>
            <a:p>
              <a:r>
                <a:rPr lang="en-GB" sz="1000" b="1" dirty="0">
                  <a:latin typeface="Arial" panose="020B0604020202020204" pitchFamily="34" charset="0"/>
                  <a:cs typeface="Arial" panose="020B0604020202020204" pitchFamily="34" charset="0"/>
                </a:rPr>
                <a:t>2500 AD</a:t>
              </a:r>
            </a:p>
          </p:txBody>
        </p:sp>
      </p:grpSp>
      <p:grpSp>
        <p:nvGrpSpPr>
          <p:cNvPr id="6" name="Group 5">
            <a:extLst>
              <a:ext uri="{FF2B5EF4-FFF2-40B4-BE49-F238E27FC236}">
                <a16:creationId xmlns:a16="http://schemas.microsoft.com/office/drawing/2014/main" id="{EED9C5C7-643A-6BBB-7799-DC477FAB28FF}"/>
              </a:ext>
              <a:ext uri="{C183D7F6-B498-43B3-948B-1728B52AA6E4}">
                <adec:decorative xmlns:adec="http://schemas.microsoft.com/office/drawing/2017/decorative" val="1"/>
              </a:ext>
            </a:extLst>
          </p:cNvPr>
          <p:cNvGrpSpPr/>
          <p:nvPr/>
        </p:nvGrpSpPr>
        <p:grpSpPr>
          <a:xfrm>
            <a:off x="1076204" y="3805238"/>
            <a:ext cx="9766350" cy="1201321"/>
            <a:chOff x="1840612" y="3915802"/>
            <a:chExt cx="9766350" cy="1201321"/>
          </a:xfrm>
        </p:grpSpPr>
        <p:sp>
          <p:nvSpPr>
            <p:cNvPr id="25" name="TextBox 19">
              <a:extLst>
                <a:ext uri="{FF2B5EF4-FFF2-40B4-BE49-F238E27FC236}">
                  <a16:creationId xmlns:a16="http://schemas.microsoft.com/office/drawing/2014/main" id="{B3725516-C6A4-7A8E-AA96-E49BC918BB4C}"/>
                </a:ext>
                <a:ext uri="{C183D7F6-B498-43B3-948B-1728B52AA6E4}">
                  <adec:decorative xmlns:adec="http://schemas.microsoft.com/office/drawing/2017/decorative" val="1"/>
                </a:ext>
              </a:extLst>
            </p:cNvPr>
            <p:cNvSpPr txBox="1"/>
            <p:nvPr/>
          </p:nvSpPr>
          <p:spPr>
            <a:xfrm>
              <a:off x="1840612" y="3915802"/>
              <a:ext cx="2772000" cy="1200329"/>
            </a:xfrm>
            <a:prstGeom prst="rect">
              <a:avLst/>
            </a:prstGeom>
            <a:solidFill>
              <a:srgbClr val="BAEAA0"/>
            </a:solidFill>
            <a:ln>
              <a:solidFill>
                <a:schemeClr val="tx1"/>
              </a:solidFill>
            </a:ln>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GB" dirty="0"/>
            </a:p>
            <a:p>
              <a:pPr algn="ctr"/>
              <a:r>
                <a:rPr lang="en-GB" dirty="0">
                  <a:latin typeface="Arial" panose="020B0604020202020204" pitchFamily="34" charset="0"/>
                  <a:cs typeface="Arial" panose="020B0604020202020204" pitchFamily="34" charset="0"/>
                </a:rPr>
                <a:t>Neolithic </a:t>
              </a:r>
            </a:p>
            <a:p>
              <a:pPr algn="ctr"/>
              <a:r>
                <a:rPr lang="en-GB" dirty="0">
                  <a:latin typeface="Arial" panose="020B0604020202020204" pitchFamily="34" charset="0"/>
                  <a:cs typeface="Arial" panose="020B0604020202020204" pitchFamily="34" charset="0"/>
                </a:rPr>
                <a:t>4000 – 2200 BC</a:t>
              </a:r>
            </a:p>
            <a:p>
              <a:pPr algn="ctr"/>
              <a:endParaRPr lang="en-GB" dirty="0"/>
            </a:p>
          </p:txBody>
        </p:sp>
        <p:sp>
          <p:nvSpPr>
            <p:cNvPr id="26" name="TextBox 21">
              <a:extLst>
                <a:ext uri="{FF2B5EF4-FFF2-40B4-BE49-F238E27FC236}">
                  <a16:creationId xmlns:a16="http://schemas.microsoft.com/office/drawing/2014/main" id="{3E28CAE2-7061-31D1-D412-ADECF1CCAC70}"/>
                </a:ext>
                <a:ext uri="{C183D7F6-B498-43B3-948B-1728B52AA6E4}">
                  <adec:decorative xmlns:adec="http://schemas.microsoft.com/office/drawing/2017/decorative" val="1"/>
                </a:ext>
              </a:extLst>
            </p:cNvPr>
            <p:cNvSpPr txBox="1"/>
            <p:nvPr/>
          </p:nvSpPr>
          <p:spPr>
            <a:xfrm>
              <a:off x="4618587" y="3921966"/>
              <a:ext cx="2016000" cy="1188000"/>
            </a:xfrm>
            <a:prstGeom prst="rect">
              <a:avLst/>
            </a:prstGeom>
            <a:solidFill>
              <a:srgbClr val="F2B8AE"/>
            </a:solidFill>
            <a:ln>
              <a:solidFill>
                <a:schemeClr val="tx1"/>
              </a:solidFill>
            </a:ln>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GB" dirty="0"/>
            </a:p>
            <a:p>
              <a:pPr algn="ctr"/>
              <a:r>
                <a:rPr lang="en-GB" dirty="0">
                  <a:latin typeface="Arial" panose="020B0604020202020204" pitchFamily="34" charset="0"/>
                  <a:cs typeface="Arial" panose="020B0604020202020204" pitchFamily="34" charset="0"/>
                </a:rPr>
                <a:t>Bronze Age</a:t>
              </a:r>
            </a:p>
            <a:p>
              <a:pPr algn="ctr"/>
              <a:r>
                <a:rPr lang="en-GB" dirty="0">
                  <a:latin typeface="Arial" panose="020B0604020202020204" pitchFamily="34" charset="0"/>
                  <a:cs typeface="Arial" panose="020B0604020202020204" pitchFamily="34" charset="0"/>
                </a:rPr>
                <a:t>2200-800 BC</a:t>
              </a:r>
            </a:p>
            <a:p>
              <a:pPr algn="ctr"/>
              <a:endParaRPr lang="en-GB" dirty="0"/>
            </a:p>
          </p:txBody>
        </p:sp>
        <p:sp>
          <p:nvSpPr>
            <p:cNvPr id="27" name="TextBox 12">
              <a:extLst>
                <a:ext uri="{FF2B5EF4-FFF2-40B4-BE49-F238E27FC236}">
                  <a16:creationId xmlns:a16="http://schemas.microsoft.com/office/drawing/2014/main" id="{ADCAC08D-F8E1-02E0-0516-6499689DC519}"/>
                </a:ext>
                <a:ext uri="{C183D7F6-B498-43B3-948B-1728B52AA6E4}">
                  <adec:decorative xmlns:adec="http://schemas.microsoft.com/office/drawing/2017/decorative" val="1"/>
                </a:ext>
              </a:extLst>
            </p:cNvPr>
            <p:cNvSpPr txBox="1">
              <a:spLocks/>
            </p:cNvSpPr>
            <p:nvPr/>
          </p:nvSpPr>
          <p:spPr>
            <a:xfrm>
              <a:off x="6612738" y="3921966"/>
              <a:ext cx="1296000" cy="1188000"/>
            </a:xfrm>
            <a:prstGeom prst="rect">
              <a:avLst/>
            </a:prstGeom>
            <a:solidFill>
              <a:srgbClr val="DDDDDD"/>
            </a:solidFill>
            <a:ln>
              <a:solidFill>
                <a:schemeClr val="tx1"/>
              </a:solidFill>
            </a:ln>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GB" sz="800" dirty="0"/>
            </a:p>
            <a:p>
              <a:pPr algn="ctr"/>
              <a:endParaRPr lang="en-GB" sz="800" dirty="0"/>
            </a:p>
            <a:p>
              <a:pPr algn="ctr"/>
              <a:endParaRPr lang="en-GB" sz="800" dirty="0"/>
            </a:p>
            <a:p>
              <a:pPr algn="ctr"/>
              <a:r>
                <a:rPr lang="en-GB" sz="1400" dirty="0">
                  <a:latin typeface="Arial" panose="020B0604020202020204" pitchFamily="34" charset="0"/>
                  <a:cs typeface="Arial" panose="020B0604020202020204" pitchFamily="34" charset="0"/>
                </a:rPr>
                <a:t>Iron Age</a:t>
              </a:r>
            </a:p>
            <a:p>
              <a:pPr algn="ctr"/>
              <a:r>
                <a:rPr lang="en-GB" sz="1400" dirty="0">
                  <a:latin typeface="Arial" panose="020B0604020202020204" pitchFamily="34" charset="0"/>
                  <a:cs typeface="Arial" panose="020B0604020202020204" pitchFamily="34" charset="0"/>
                </a:rPr>
                <a:t>800BC-43AD</a:t>
              </a:r>
            </a:p>
            <a:p>
              <a:pPr algn="ctr"/>
              <a:endParaRPr lang="en-GB" dirty="0"/>
            </a:p>
          </p:txBody>
        </p:sp>
        <p:sp>
          <p:nvSpPr>
            <p:cNvPr id="28" name="TextBox 13">
              <a:extLst>
                <a:ext uri="{FF2B5EF4-FFF2-40B4-BE49-F238E27FC236}">
                  <a16:creationId xmlns:a16="http://schemas.microsoft.com/office/drawing/2014/main" id="{4852B28D-763A-6439-FA1F-3A9CC636C429}"/>
                </a:ext>
                <a:ext uri="{C183D7F6-B498-43B3-948B-1728B52AA6E4}">
                  <adec:decorative xmlns:adec="http://schemas.microsoft.com/office/drawing/2017/decorative" val="1"/>
                </a:ext>
              </a:extLst>
            </p:cNvPr>
            <p:cNvSpPr txBox="1"/>
            <p:nvPr/>
          </p:nvSpPr>
          <p:spPr>
            <a:xfrm>
              <a:off x="7915878" y="3927044"/>
              <a:ext cx="558000" cy="1188000"/>
            </a:xfrm>
            <a:prstGeom prst="rect">
              <a:avLst/>
            </a:prstGeom>
            <a:solidFill>
              <a:srgbClr val="66DEB5"/>
            </a:solidFill>
            <a:ln>
              <a:solidFill>
                <a:srgbClr val="000000"/>
              </a:solidFill>
            </a:ln>
          </p:spPr>
          <p:txBody>
            <a:bodyPr wrap="square" rtlCol="0" anchor="ctr">
              <a:spAutoFit/>
            </a:bodyPr>
            <a:lstStyle>
              <a:defPPr>
                <a:defRPr lang="en-US"/>
              </a:defPPr>
              <a:lvl1pPr marL="0" algn="l" defTabSz="914400" rtl="0" eaLnBrk="1" latinLnBrk="0" hangingPunct="1">
                <a:defRPr sz="1800" kern="1200">
                  <a:solidFill>
                    <a:srgbClr val="000000"/>
                  </a:solidFill>
                  <a:latin typeface="Arial" panose="020B0604020202020204"/>
                </a:defRPr>
              </a:lvl1pPr>
              <a:lvl2pPr marL="457200" algn="l" defTabSz="914400" rtl="0" eaLnBrk="1" latinLnBrk="0" hangingPunct="1">
                <a:defRPr sz="1800" kern="1200">
                  <a:solidFill>
                    <a:srgbClr val="000000"/>
                  </a:solidFill>
                  <a:latin typeface="Arial" panose="020B0604020202020204"/>
                </a:defRPr>
              </a:lvl2pPr>
              <a:lvl3pPr marL="914400" algn="l" defTabSz="914400" rtl="0" eaLnBrk="1" latinLnBrk="0" hangingPunct="1">
                <a:defRPr sz="1800" kern="1200">
                  <a:solidFill>
                    <a:srgbClr val="000000"/>
                  </a:solidFill>
                  <a:latin typeface="Arial" panose="020B0604020202020204"/>
                </a:defRPr>
              </a:lvl3pPr>
              <a:lvl4pPr marL="1371600" algn="l" defTabSz="914400" rtl="0" eaLnBrk="1" latinLnBrk="0" hangingPunct="1">
                <a:defRPr sz="1800" kern="1200">
                  <a:solidFill>
                    <a:srgbClr val="000000"/>
                  </a:solidFill>
                  <a:latin typeface="Arial" panose="020B0604020202020204"/>
                </a:defRPr>
              </a:lvl4pPr>
              <a:lvl5pPr marL="1828800" algn="l" defTabSz="914400" rtl="0" eaLnBrk="1" latinLnBrk="0" hangingPunct="1">
                <a:defRPr sz="1800" kern="1200">
                  <a:solidFill>
                    <a:srgbClr val="000000"/>
                  </a:solidFill>
                  <a:latin typeface="Arial" panose="020B0604020202020204"/>
                </a:defRPr>
              </a:lvl5pPr>
              <a:lvl6pPr marL="2286000" algn="l" defTabSz="914400" rtl="0" eaLnBrk="1" latinLnBrk="0" hangingPunct="1">
                <a:defRPr sz="1800" kern="1200">
                  <a:solidFill>
                    <a:srgbClr val="000000"/>
                  </a:solidFill>
                  <a:latin typeface="Arial" panose="020B0604020202020204"/>
                </a:defRPr>
              </a:lvl6pPr>
              <a:lvl7pPr marL="2743200" algn="l" defTabSz="914400" rtl="0" eaLnBrk="1" latinLnBrk="0" hangingPunct="1">
                <a:defRPr sz="1800" kern="1200">
                  <a:solidFill>
                    <a:srgbClr val="000000"/>
                  </a:solidFill>
                  <a:latin typeface="Arial" panose="020B0604020202020204"/>
                </a:defRPr>
              </a:lvl7pPr>
              <a:lvl8pPr marL="3200400" algn="l" defTabSz="914400" rtl="0" eaLnBrk="1" latinLnBrk="0" hangingPunct="1">
                <a:defRPr sz="1800" kern="1200">
                  <a:solidFill>
                    <a:srgbClr val="000000"/>
                  </a:solidFill>
                  <a:latin typeface="Arial" panose="020B0604020202020204"/>
                </a:defRPr>
              </a:lvl8pPr>
              <a:lvl9pPr marL="3657600" algn="l" defTabSz="914400" rtl="0" eaLnBrk="1" latinLnBrk="0" hangingPunct="1">
                <a:defRPr sz="1800" kern="1200">
                  <a:solidFill>
                    <a:srgbClr val="000000"/>
                  </a:solidFill>
                  <a:latin typeface="Arial" panose="020B0604020202020204"/>
                </a:defRPr>
              </a:lvl9pPr>
            </a:lstStyle>
            <a:p>
              <a:pPr algn="ctr"/>
              <a:endParaRPr lang="en-GB" sz="800" dirty="0"/>
            </a:p>
            <a:p>
              <a:pPr algn="ctr"/>
              <a:endParaRPr lang="en-GB" sz="800" dirty="0"/>
            </a:p>
            <a:p>
              <a:pPr algn="ctr"/>
              <a:r>
                <a:rPr lang="en-GB" sz="800" dirty="0"/>
                <a:t>Roman</a:t>
              </a:r>
            </a:p>
            <a:p>
              <a:pPr algn="ctr"/>
              <a:r>
                <a:rPr lang="en-GB" sz="800" dirty="0"/>
                <a:t>43-410 AD</a:t>
              </a:r>
            </a:p>
            <a:p>
              <a:pPr algn="ctr"/>
              <a:endParaRPr lang="en-GB" sz="800" dirty="0"/>
            </a:p>
            <a:p>
              <a:pPr algn="ctr"/>
              <a:endParaRPr lang="en-GB" sz="400" dirty="0"/>
            </a:p>
            <a:p>
              <a:pPr algn="ctr"/>
              <a:endParaRPr lang="en-GB" sz="400" dirty="0"/>
            </a:p>
            <a:p>
              <a:pPr algn="ctr"/>
              <a:endParaRPr lang="en-GB" sz="400" dirty="0"/>
            </a:p>
          </p:txBody>
        </p:sp>
        <p:sp>
          <p:nvSpPr>
            <p:cNvPr id="29" name="TextBox 15">
              <a:extLst>
                <a:ext uri="{FF2B5EF4-FFF2-40B4-BE49-F238E27FC236}">
                  <a16:creationId xmlns:a16="http://schemas.microsoft.com/office/drawing/2014/main" id="{E64958C3-6ABF-DB4F-41D5-6695BC1EC57E}"/>
                </a:ext>
                <a:ext uri="{C183D7F6-B498-43B3-948B-1728B52AA6E4}">
                  <adec:decorative xmlns:adec="http://schemas.microsoft.com/office/drawing/2017/decorative" val="1"/>
                </a:ext>
              </a:extLst>
            </p:cNvPr>
            <p:cNvSpPr txBox="1"/>
            <p:nvPr/>
          </p:nvSpPr>
          <p:spPr>
            <a:xfrm>
              <a:off x="8477143" y="3921966"/>
              <a:ext cx="1008000" cy="1188000"/>
            </a:xfrm>
            <a:prstGeom prst="rect">
              <a:avLst/>
            </a:prstGeom>
            <a:solidFill>
              <a:srgbClr val="B5E9F8"/>
            </a:solidFill>
            <a:ln>
              <a:solidFill>
                <a:srgbClr val="000000"/>
              </a:solidFill>
            </a:ln>
          </p:spPr>
          <p:txBody>
            <a:bodyPr wrap="square" rtlCol="0" anchor="ctr">
              <a:spAutoFit/>
            </a:bodyPr>
            <a:lstStyle>
              <a:defPPr>
                <a:defRPr lang="en-US"/>
              </a:defPPr>
              <a:lvl1pPr marL="0" algn="l" defTabSz="914400" rtl="0" eaLnBrk="1" latinLnBrk="0" hangingPunct="1">
                <a:defRPr sz="1800" kern="1200">
                  <a:solidFill>
                    <a:srgbClr val="000000"/>
                  </a:solidFill>
                  <a:latin typeface="Arial" panose="020B0604020202020204"/>
                </a:defRPr>
              </a:lvl1pPr>
              <a:lvl2pPr marL="457200" algn="l" defTabSz="914400" rtl="0" eaLnBrk="1" latinLnBrk="0" hangingPunct="1">
                <a:defRPr sz="1800" kern="1200">
                  <a:solidFill>
                    <a:srgbClr val="000000"/>
                  </a:solidFill>
                  <a:latin typeface="Arial" panose="020B0604020202020204"/>
                </a:defRPr>
              </a:lvl2pPr>
              <a:lvl3pPr marL="914400" algn="l" defTabSz="914400" rtl="0" eaLnBrk="1" latinLnBrk="0" hangingPunct="1">
                <a:defRPr sz="1800" kern="1200">
                  <a:solidFill>
                    <a:srgbClr val="000000"/>
                  </a:solidFill>
                  <a:latin typeface="Arial" panose="020B0604020202020204"/>
                </a:defRPr>
              </a:lvl3pPr>
              <a:lvl4pPr marL="1371600" algn="l" defTabSz="914400" rtl="0" eaLnBrk="1" latinLnBrk="0" hangingPunct="1">
                <a:defRPr sz="1800" kern="1200">
                  <a:solidFill>
                    <a:srgbClr val="000000"/>
                  </a:solidFill>
                  <a:latin typeface="Arial" panose="020B0604020202020204"/>
                </a:defRPr>
              </a:lvl4pPr>
              <a:lvl5pPr marL="1828800" algn="l" defTabSz="914400" rtl="0" eaLnBrk="1" latinLnBrk="0" hangingPunct="1">
                <a:defRPr sz="1800" kern="1200">
                  <a:solidFill>
                    <a:srgbClr val="000000"/>
                  </a:solidFill>
                  <a:latin typeface="Arial" panose="020B0604020202020204"/>
                </a:defRPr>
              </a:lvl5pPr>
              <a:lvl6pPr marL="2286000" algn="l" defTabSz="914400" rtl="0" eaLnBrk="1" latinLnBrk="0" hangingPunct="1">
                <a:defRPr sz="1800" kern="1200">
                  <a:solidFill>
                    <a:srgbClr val="000000"/>
                  </a:solidFill>
                  <a:latin typeface="Arial" panose="020B0604020202020204"/>
                </a:defRPr>
              </a:lvl6pPr>
              <a:lvl7pPr marL="2743200" algn="l" defTabSz="914400" rtl="0" eaLnBrk="1" latinLnBrk="0" hangingPunct="1">
                <a:defRPr sz="1800" kern="1200">
                  <a:solidFill>
                    <a:srgbClr val="000000"/>
                  </a:solidFill>
                  <a:latin typeface="Arial" panose="020B0604020202020204"/>
                </a:defRPr>
              </a:lvl7pPr>
              <a:lvl8pPr marL="3200400" algn="l" defTabSz="914400" rtl="0" eaLnBrk="1" latinLnBrk="0" hangingPunct="1">
                <a:defRPr sz="1800" kern="1200">
                  <a:solidFill>
                    <a:srgbClr val="000000"/>
                  </a:solidFill>
                  <a:latin typeface="Arial" panose="020B0604020202020204"/>
                </a:defRPr>
              </a:lvl8pPr>
              <a:lvl9pPr marL="3657600" algn="l" defTabSz="914400" rtl="0" eaLnBrk="1" latinLnBrk="0" hangingPunct="1">
                <a:defRPr sz="1800" kern="1200">
                  <a:solidFill>
                    <a:srgbClr val="000000"/>
                  </a:solidFill>
                  <a:latin typeface="Arial" panose="020B0604020202020204"/>
                </a:defRPr>
              </a:lvl9pPr>
            </a:lstStyle>
            <a:p>
              <a:pPr algn="ctr"/>
              <a:endParaRPr lang="en-GB" sz="1200" dirty="0"/>
            </a:p>
            <a:p>
              <a:pPr algn="ctr"/>
              <a:r>
                <a:rPr lang="en-GB" sz="1200" dirty="0"/>
                <a:t>Anglo-Saxons &amp; Vikings</a:t>
              </a:r>
            </a:p>
            <a:p>
              <a:pPr algn="ctr"/>
              <a:r>
                <a:rPr lang="en-GB" sz="1200" dirty="0"/>
                <a:t>410-1066 AD</a:t>
              </a:r>
            </a:p>
            <a:p>
              <a:pPr algn="ctr"/>
              <a:endParaRPr lang="en-GB" sz="1200" dirty="0"/>
            </a:p>
            <a:p>
              <a:pPr algn="ctr"/>
              <a:endParaRPr lang="en-GB" sz="400" dirty="0"/>
            </a:p>
          </p:txBody>
        </p:sp>
        <p:sp>
          <p:nvSpPr>
            <p:cNvPr id="30" name="TextBox 18">
              <a:extLst>
                <a:ext uri="{FF2B5EF4-FFF2-40B4-BE49-F238E27FC236}">
                  <a16:creationId xmlns:a16="http://schemas.microsoft.com/office/drawing/2014/main" id="{525B3A15-1762-005B-8ECA-F813F783F086}"/>
                </a:ext>
                <a:ext uri="{C183D7F6-B498-43B3-948B-1728B52AA6E4}">
                  <adec:decorative xmlns:adec="http://schemas.microsoft.com/office/drawing/2017/decorative" val="1"/>
                </a:ext>
              </a:extLst>
            </p:cNvPr>
            <p:cNvSpPr txBox="1"/>
            <p:nvPr/>
          </p:nvSpPr>
          <p:spPr>
            <a:xfrm>
              <a:off x="9495799" y="3921966"/>
              <a:ext cx="576000" cy="1188000"/>
            </a:xfrm>
            <a:prstGeom prst="rect">
              <a:avLst/>
            </a:prstGeom>
            <a:solidFill>
              <a:srgbClr val="F8BB25"/>
            </a:solidFill>
            <a:ln>
              <a:solidFill>
                <a:srgbClr val="000000"/>
              </a:solidFill>
            </a:ln>
          </p:spPr>
          <p:txBody>
            <a:bodyPr wrap="square" rtlCol="0" anchor="ctr">
              <a:spAutoFit/>
            </a:bodyPr>
            <a:lstStyle>
              <a:defPPr>
                <a:defRPr lang="en-US"/>
              </a:defPPr>
              <a:lvl1pPr marL="0" algn="l" defTabSz="914400" rtl="0" eaLnBrk="1" latinLnBrk="0" hangingPunct="1">
                <a:defRPr sz="1800" kern="1200">
                  <a:solidFill>
                    <a:srgbClr val="000000"/>
                  </a:solidFill>
                  <a:latin typeface="Arial" panose="020B0604020202020204"/>
                </a:defRPr>
              </a:lvl1pPr>
              <a:lvl2pPr marL="457200" algn="l" defTabSz="914400" rtl="0" eaLnBrk="1" latinLnBrk="0" hangingPunct="1">
                <a:defRPr sz="1800" kern="1200">
                  <a:solidFill>
                    <a:srgbClr val="000000"/>
                  </a:solidFill>
                  <a:latin typeface="Arial" panose="020B0604020202020204"/>
                </a:defRPr>
              </a:lvl2pPr>
              <a:lvl3pPr marL="914400" algn="l" defTabSz="914400" rtl="0" eaLnBrk="1" latinLnBrk="0" hangingPunct="1">
                <a:defRPr sz="1800" kern="1200">
                  <a:solidFill>
                    <a:srgbClr val="000000"/>
                  </a:solidFill>
                  <a:latin typeface="Arial" panose="020B0604020202020204"/>
                </a:defRPr>
              </a:lvl3pPr>
              <a:lvl4pPr marL="1371600" algn="l" defTabSz="914400" rtl="0" eaLnBrk="1" latinLnBrk="0" hangingPunct="1">
                <a:defRPr sz="1800" kern="1200">
                  <a:solidFill>
                    <a:srgbClr val="000000"/>
                  </a:solidFill>
                  <a:latin typeface="Arial" panose="020B0604020202020204"/>
                </a:defRPr>
              </a:lvl4pPr>
              <a:lvl5pPr marL="1828800" algn="l" defTabSz="914400" rtl="0" eaLnBrk="1" latinLnBrk="0" hangingPunct="1">
                <a:defRPr sz="1800" kern="1200">
                  <a:solidFill>
                    <a:srgbClr val="000000"/>
                  </a:solidFill>
                  <a:latin typeface="Arial" panose="020B0604020202020204"/>
                </a:defRPr>
              </a:lvl5pPr>
              <a:lvl6pPr marL="2286000" algn="l" defTabSz="914400" rtl="0" eaLnBrk="1" latinLnBrk="0" hangingPunct="1">
                <a:defRPr sz="1800" kern="1200">
                  <a:solidFill>
                    <a:srgbClr val="000000"/>
                  </a:solidFill>
                  <a:latin typeface="Arial" panose="020B0604020202020204"/>
                </a:defRPr>
              </a:lvl6pPr>
              <a:lvl7pPr marL="2743200" algn="l" defTabSz="914400" rtl="0" eaLnBrk="1" latinLnBrk="0" hangingPunct="1">
                <a:defRPr sz="1800" kern="1200">
                  <a:solidFill>
                    <a:srgbClr val="000000"/>
                  </a:solidFill>
                  <a:latin typeface="Arial" panose="020B0604020202020204"/>
                </a:defRPr>
              </a:lvl7pPr>
              <a:lvl8pPr marL="3200400" algn="l" defTabSz="914400" rtl="0" eaLnBrk="1" latinLnBrk="0" hangingPunct="1">
                <a:defRPr sz="1800" kern="1200">
                  <a:solidFill>
                    <a:srgbClr val="000000"/>
                  </a:solidFill>
                  <a:latin typeface="Arial" panose="020B0604020202020204"/>
                </a:defRPr>
              </a:lvl8pPr>
              <a:lvl9pPr marL="3657600" algn="l" defTabSz="914400" rtl="0" eaLnBrk="1" latinLnBrk="0" hangingPunct="1">
                <a:defRPr sz="1800" kern="1200">
                  <a:solidFill>
                    <a:srgbClr val="000000"/>
                  </a:solidFill>
                  <a:latin typeface="Arial" panose="020B0604020202020204"/>
                </a:defRPr>
              </a:lvl9pPr>
            </a:lstStyle>
            <a:p>
              <a:pPr algn="ctr"/>
              <a:endParaRPr lang="en-GB" sz="1200" dirty="0"/>
            </a:p>
            <a:p>
              <a:pPr algn="ctr"/>
              <a:r>
                <a:rPr lang="en-GB" sz="1000" dirty="0"/>
                <a:t>Middle Ages</a:t>
              </a:r>
            </a:p>
            <a:p>
              <a:pPr algn="ctr"/>
              <a:r>
                <a:rPr lang="en-GB" sz="1000" dirty="0"/>
                <a:t>1066-1485</a:t>
              </a:r>
            </a:p>
            <a:p>
              <a:pPr algn="ctr"/>
              <a:endParaRPr lang="en-GB" sz="1200" dirty="0"/>
            </a:p>
          </p:txBody>
        </p:sp>
        <p:sp>
          <p:nvSpPr>
            <p:cNvPr id="31" name="TextBox 17">
              <a:extLst>
                <a:ext uri="{FF2B5EF4-FFF2-40B4-BE49-F238E27FC236}">
                  <a16:creationId xmlns:a16="http://schemas.microsoft.com/office/drawing/2014/main" id="{56EE5884-CB1B-06F5-3A25-FE0692795361}"/>
                </a:ext>
                <a:ext uri="{C183D7F6-B498-43B3-948B-1728B52AA6E4}">
                  <adec:decorative xmlns:adec="http://schemas.microsoft.com/office/drawing/2017/decorative" val="1"/>
                </a:ext>
              </a:extLst>
            </p:cNvPr>
            <p:cNvSpPr txBox="1"/>
            <p:nvPr/>
          </p:nvSpPr>
          <p:spPr>
            <a:xfrm>
              <a:off x="10075854" y="3921966"/>
              <a:ext cx="720000" cy="1188000"/>
            </a:xfrm>
            <a:prstGeom prst="rect">
              <a:avLst/>
            </a:prstGeom>
            <a:solidFill>
              <a:srgbClr val="CEA6EC"/>
            </a:solidFill>
            <a:ln>
              <a:solidFill>
                <a:srgbClr val="000000"/>
              </a:solidFill>
            </a:ln>
          </p:spPr>
          <p:txBody>
            <a:bodyPr wrap="square" rtlCol="0">
              <a:spAutoFit/>
            </a:bodyPr>
            <a:lstStyle>
              <a:defPPr>
                <a:defRPr lang="en-US"/>
              </a:defPPr>
              <a:lvl1pPr marL="0" algn="l" defTabSz="914400" rtl="0" eaLnBrk="1" latinLnBrk="0" hangingPunct="1">
                <a:defRPr sz="1800" kern="1200">
                  <a:solidFill>
                    <a:srgbClr val="000000"/>
                  </a:solidFill>
                  <a:latin typeface="Arial" panose="020B0604020202020204"/>
                </a:defRPr>
              </a:lvl1pPr>
              <a:lvl2pPr marL="457200" algn="l" defTabSz="914400" rtl="0" eaLnBrk="1" latinLnBrk="0" hangingPunct="1">
                <a:defRPr sz="1800" kern="1200">
                  <a:solidFill>
                    <a:srgbClr val="000000"/>
                  </a:solidFill>
                  <a:latin typeface="Arial" panose="020B0604020202020204"/>
                </a:defRPr>
              </a:lvl2pPr>
              <a:lvl3pPr marL="914400" algn="l" defTabSz="914400" rtl="0" eaLnBrk="1" latinLnBrk="0" hangingPunct="1">
                <a:defRPr sz="1800" kern="1200">
                  <a:solidFill>
                    <a:srgbClr val="000000"/>
                  </a:solidFill>
                  <a:latin typeface="Arial" panose="020B0604020202020204"/>
                </a:defRPr>
              </a:lvl3pPr>
              <a:lvl4pPr marL="1371600" algn="l" defTabSz="914400" rtl="0" eaLnBrk="1" latinLnBrk="0" hangingPunct="1">
                <a:defRPr sz="1800" kern="1200">
                  <a:solidFill>
                    <a:srgbClr val="000000"/>
                  </a:solidFill>
                  <a:latin typeface="Arial" panose="020B0604020202020204"/>
                </a:defRPr>
              </a:lvl4pPr>
              <a:lvl5pPr marL="1828800" algn="l" defTabSz="914400" rtl="0" eaLnBrk="1" latinLnBrk="0" hangingPunct="1">
                <a:defRPr sz="1800" kern="1200">
                  <a:solidFill>
                    <a:srgbClr val="000000"/>
                  </a:solidFill>
                  <a:latin typeface="Arial" panose="020B0604020202020204"/>
                </a:defRPr>
              </a:lvl5pPr>
              <a:lvl6pPr marL="2286000" algn="l" defTabSz="914400" rtl="0" eaLnBrk="1" latinLnBrk="0" hangingPunct="1">
                <a:defRPr sz="1800" kern="1200">
                  <a:solidFill>
                    <a:srgbClr val="000000"/>
                  </a:solidFill>
                  <a:latin typeface="Arial" panose="020B0604020202020204"/>
                </a:defRPr>
              </a:lvl6pPr>
              <a:lvl7pPr marL="2743200" algn="l" defTabSz="914400" rtl="0" eaLnBrk="1" latinLnBrk="0" hangingPunct="1">
                <a:defRPr sz="1800" kern="1200">
                  <a:solidFill>
                    <a:srgbClr val="000000"/>
                  </a:solidFill>
                  <a:latin typeface="Arial" panose="020B0604020202020204"/>
                </a:defRPr>
              </a:lvl7pPr>
              <a:lvl8pPr marL="3200400" algn="l" defTabSz="914400" rtl="0" eaLnBrk="1" latinLnBrk="0" hangingPunct="1">
                <a:defRPr sz="1800" kern="1200">
                  <a:solidFill>
                    <a:srgbClr val="000000"/>
                  </a:solidFill>
                  <a:latin typeface="Arial" panose="020B0604020202020204"/>
                </a:defRPr>
              </a:lvl8pPr>
              <a:lvl9pPr marL="3657600" algn="l" defTabSz="914400" rtl="0" eaLnBrk="1" latinLnBrk="0" hangingPunct="1">
                <a:defRPr sz="1800" kern="1200">
                  <a:solidFill>
                    <a:srgbClr val="000000"/>
                  </a:solidFill>
                  <a:latin typeface="Arial" panose="020B0604020202020204"/>
                </a:defRPr>
              </a:lvl9pPr>
            </a:lstStyle>
            <a:p>
              <a:pPr algn="ctr"/>
              <a:endParaRPr lang="en-GB" sz="1050" dirty="0"/>
            </a:p>
            <a:p>
              <a:pPr algn="ctr"/>
              <a:r>
                <a:rPr lang="en-GB" sz="900" dirty="0"/>
                <a:t>Tudors Stuarts Georgians</a:t>
              </a:r>
            </a:p>
            <a:p>
              <a:pPr algn="ctr"/>
              <a:r>
                <a:rPr lang="en-GB" sz="900" dirty="0"/>
                <a:t>Victorians</a:t>
              </a:r>
            </a:p>
            <a:p>
              <a:pPr algn="ctr"/>
              <a:r>
                <a:rPr lang="en-GB" sz="900" dirty="0"/>
                <a:t>1485-1901</a:t>
              </a:r>
            </a:p>
            <a:p>
              <a:pPr algn="ctr"/>
              <a:endParaRPr lang="en-GB" sz="400" dirty="0"/>
            </a:p>
            <a:p>
              <a:pPr algn="ctr"/>
              <a:endParaRPr lang="en-GB" sz="400" dirty="0"/>
            </a:p>
          </p:txBody>
        </p:sp>
        <p:sp>
          <p:nvSpPr>
            <p:cNvPr id="32" name="TextBox 22">
              <a:extLst>
                <a:ext uri="{FF2B5EF4-FFF2-40B4-BE49-F238E27FC236}">
                  <a16:creationId xmlns:a16="http://schemas.microsoft.com/office/drawing/2014/main" id="{A2867FE8-AFC5-DB89-A507-4CBE5F5BB4F6}"/>
                </a:ext>
              </a:extLst>
            </p:cNvPr>
            <p:cNvSpPr txBox="1"/>
            <p:nvPr/>
          </p:nvSpPr>
          <p:spPr>
            <a:xfrm>
              <a:off x="10759391" y="3921966"/>
              <a:ext cx="288000" cy="1188000"/>
            </a:xfrm>
            <a:prstGeom prst="rect">
              <a:avLst/>
            </a:prstGeom>
            <a:solidFill>
              <a:schemeClr val="bg2"/>
            </a:solidFill>
            <a:ln>
              <a:solidFill>
                <a:schemeClr val="tx1"/>
              </a:solidFill>
            </a:ln>
          </p:spPr>
          <p:txBody>
            <a:bodyPr vert="vert270"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dirty="0">
                  <a:latin typeface="Arial" panose="020B0604020202020204" pitchFamily="34" charset="0"/>
                  <a:cs typeface="Arial" panose="020B0604020202020204" pitchFamily="34" charset="0"/>
                </a:rPr>
                <a:t>20/21 Century</a:t>
              </a:r>
            </a:p>
          </p:txBody>
        </p:sp>
        <p:sp>
          <p:nvSpPr>
            <p:cNvPr id="33" name="Rectangle 32">
              <a:extLst>
                <a:ext uri="{FF2B5EF4-FFF2-40B4-BE49-F238E27FC236}">
                  <a16:creationId xmlns:a16="http://schemas.microsoft.com/office/drawing/2014/main" id="{E786C48A-F87E-4746-6A01-ED0BA707F03A}"/>
                </a:ext>
              </a:extLst>
            </p:cNvPr>
            <p:cNvSpPr/>
            <p:nvPr/>
          </p:nvSpPr>
          <p:spPr>
            <a:xfrm>
              <a:off x="1840612" y="3929123"/>
              <a:ext cx="9766350" cy="11880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7" name="Picture 6">
            <a:extLst>
              <a:ext uri="{FF2B5EF4-FFF2-40B4-BE49-F238E27FC236}">
                <a16:creationId xmlns:a16="http://schemas.microsoft.com/office/drawing/2014/main" id="{B8111737-CE0A-90D2-6611-78D76E8C7F67}"/>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079656"/>
            <a:ext cx="2772000" cy="1714639"/>
          </a:xfrm>
          <a:prstGeom prst="rect">
            <a:avLst/>
          </a:prstGeom>
        </p:spPr>
      </p:pic>
    </p:spTree>
    <p:extLst>
      <p:ext uri="{BB962C8B-B14F-4D97-AF65-F5344CB8AC3E}">
        <p14:creationId xmlns:p14="http://schemas.microsoft.com/office/powerpoint/2010/main" val="3834587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1AF6A-4490-E005-C09E-A6E3AAF56303}"/>
              </a:ext>
            </a:extLst>
          </p:cNvPr>
          <p:cNvSpPr>
            <a:spLocks noGrp="1"/>
          </p:cNvSpPr>
          <p:nvPr>
            <p:ph type="title" idx="4294967295"/>
          </p:nvPr>
        </p:nvSpPr>
        <p:spPr>
          <a:xfrm>
            <a:off x="838200" y="-1027907"/>
            <a:ext cx="10515600" cy="1027907"/>
          </a:xfrm>
        </p:spPr>
        <p:txBody>
          <a:bodyPr vert="horz" lIns="91440" tIns="45720" rIns="91440" bIns="45720" rtlCol="0" anchor="b">
            <a:normAutofit/>
          </a:bodyPr>
          <a:lstStyle/>
          <a:p>
            <a:r>
              <a:rPr lang="en-GB" dirty="0"/>
              <a:t>Printable timeline</a:t>
            </a:r>
          </a:p>
        </p:txBody>
      </p:sp>
      <p:grpSp>
        <p:nvGrpSpPr>
          <p:cNvPr id="52" name="Group 51" descr="Dates along the top of a timeline from 4000 BC to 2500 AD">
            <a:extLst>
              <a:ext uri="{FF2B5EF4-FFF2-40B4-BE49-F238E27FC236}">
                <a16:creationId xmlns:a16="http://schemas.microsoft.com/office/drawing/2014/main" id="{2E94DD62-15F1-8F6C-B02F-D932DF0176A7}"/>
              </a:ext>
            </a:extLst>
          </p:cNvPr>
          <p:cNvGrpSpPr/>
          <p:nvPr/>
        </p:nvGrpSpPr>
        <p:grpSpPr>
          <a:xfrm>
            <a:off x="838200" y="3246024"/>
            <a:ext cx="10351267" cy="246221"/>
            <a:chOff x="1602608" y="3206695"/>
            <a:chExt cx="10351267" cy="246221"/>
          </a:xfrm>
        </p:grpSpPr>
        <p:sp>
          <p:nvSpPr>
            <p:cNvPr id="36" name="TextBox 35">
              <a:extLst>
                <a:ext uri="{FF2B5EF4-FFF2-40B4-BE49-F238E27FC236}">
                  <a16:creationId xmlns:a16="http://schemas.microsoft.com/office/drawing/2014/main" id="{ADF8B642-F08F-2689-9B62-E6680369044E}"/>
                </a:ext>
              </a:extLst>
            </p:cNvPr>
            <p:cNvSpPr txBox="1"/>
            <p:nvPr/>
          </p:nvSpPr>
          <p:spPr>
            <a:xfrm>
              <a:off x="1602608" y="3206695"/>
              <a:ext cx="688009" cy="246221"/>
            </a:xfrm>
            <a:prstGeom prst="rect">
              <a:avLst/>
            </a:prstGeom>
            <a:noFill/>
          </p:spPr>
          <p:txBody>
            <a:bodyPr wrap="none" rtlCol="0">
              <a:spAutoFit/>
            </a:bodyPr>
            <a:lstStyle/>
            <a:p>
              <a:r>
                <a:rPr lang="en-GB" sz="1000" b="1" dirty="0">
                  <a:latin typeface="Arial" panose="020B0604020202020204" pitchFamily="34" charset="0"/>
                  <a:cs typeface="Arial" panose="020B0604020202020204" pitchFamily="34" charset="0"/>
                </a:rPr>
                <a:t>4000 BC</a:t>
              </a:r>
            </a:p>
          </p:txBody>
        </p:sp>
        <p:sp>
          <p:nvSpPr>
            <p:cNvPr id="38" name="TextBox 37">
              <a:extLst>
                <a:ext uri="{FF2B5EF4-FFF2-40B4-BE49-F238E27FC236}">
                  <a16:creationId xmlns:a16="http://schemas.microsoft.com/office/drawing/2014/main" id="{80BFFCE7-6AEF-3D24-CF3E-1DD99A641313}"/>
                </a:ext>
              </a:extLst>
            </p:cNvPr>
            <p:cNvSpPr txBox="1"/>
            <p:nvPr/>
          </p:nvSpPr>
          <p:spPr>
            <a:xfrm>
              <a:off x="2345936" y="3206695"/>
              <a:ext cx="688009" cy="246221"/>
            </a:xfrm>
            <a:prstGeom prst="rect">
              <a:avLst/>
            </a:prstGeom>
            <a:noFill/>
          </p:spPr>
          <p:txBody>
            <a:bodyPr wrap="none" rtlCol="0">
              <a:spAutoFit/>
            </a:bodyPr>
            <a:lstStyle/>
            <a:p>
              <a:r>
                <a:rPr lang="en-GB" sz="1000" b="1" dirty="0">
                  <a:latin typeface="Arial" panose="020B0604020202020204" pitchFamily="34" charset="0"/>
                  <a:cs typeface="Arial" panose="020B0604020202020204" pitchFamily="34" charset="0"/>
                </a:rPr>
                <a:t>3500 BC</a:t>
              </a:r>
            </a:p>
          </p:txBody>
        </p:sp>
        <p:sp>
          <p:nvSpPr>
            <p:cNvPr id="39" name="TextBox 38">
              <a:extLst>
                <a:ext uri="{FF2B5EF4-FFF2-40B4-BE49-F238E27FC236}">
                  <a16:creationId xmlns:a16="http://schemas.microsoft.com/office/drawing/2014/main" id="{F43E3D0C-376E-8204-BBF5-C28BEDA880C6}"/>
                </a:ext>
              </a:extLst>
            </p:cNvPr>
            <p:cNvSpPr txBox="1"/>
            <p:nvPr/>
          </p:nvSpPr>
          <p:spPr>
            <a:xfrm>
              <a:off x="3089264" y="3206695"/>
              <a:ext cx="688009" cy="246221"/>
            </a:xfrm>
            <a:prstGeom prst="rect">
              <a:avLst/>
            </a:prstGeom>
            <a:noFill/>
          </p:spPr>
          <p:txBody>
            <a:bodyPr wrap="none" rtlCol="0">
              <a:spAutoFit/>
            </a:bodyPr>
            <a:lstStyle/>
            <a:p>
              <a:r>
                <a:rPr lang="en-GB" sz="1000" b="1" dirty="0">
                  <a:latin typeface="Arial" panose="020B0604020202020204" pitchFamily="34" charset="0"/>
                  <a:cs typeface="Arial" panose="020B0604020202020204" pitchFamily="34" charset="0"/>
                </a:rPr>
                <a:t>3000 BC</a:t>
              </a:r>
            </a:p>
          </p:txBody>
        </p:sp>
        <p:sp>
          <p:nvSpPr>
            <p:cNvPr id="40" name="TextBox 39">
              <a:extLst>
                <a:ext uri="{FF2B5EF4-FFF2-40B4-BE49-F238E27FC236}">
                  <a16:creationId xmlns:a16="http://schemas.microsoft.com/office/drawing/2014/main" id="{91D9FEC9-B571-5C8E-0FB8-9E11CD638832}"/>
                </a:ext>
              </a:extLst>
            </p:cNvPr>
            <p:cNvSpPr txBox="1"/>
            <p:nvPr/>
          </p:nvSpPr>
          <p:spPr>
            <a:xfrm>
              <a:off x="3832592" y="3206695"/>
              <a:ext cx="688009" cy="246221"/>
            </a:xfrm>
            <a:prstGeom prst="rect">
              <a:avLst/>
            </a:prstGeom>
            <a:noFill/>
          </p:spPr>
          <p:txBody>
            <a:bodyPr wrap="none" rtlCol="0">
              <a:spAutoFit/>
            </a:bodyPr>
            <a:lstStyle/>
            <a:p>
              <a:r>
                <a:rPr lang="en-GB" sz="1000" b="1" dirty="0">
                  <a:latin typeface="Arial" panose="020B0604020202020204" pitchFamily="34" charset="0"/>
                  <a:cs typeface="Arial" panose="020B0604020202020204" pitchFamily="34" charset="0"/>
                </a:rPr>
                <a:t>2500 BC</a:t>
              </a:r>
            </a:p>
          </p:txBody>
        </p:sp>
        <p:sp>
          <p:nvSpPr>
            <p:cNvPr id="41" name="TextBox 40">
              <a:extLst>
                <a:ext uri="{FF2B5EF4-FFF2-40B4-BE49-F238E27FC236}">
                  <a16:creationId xmlns:a16="http://schemas.microsoft.com/office/drawing/2014/main" id="{9042DC26-C1A9-8DC0-9CF1-9C77207B51DF}"/>
                </a:ext>
              </a:extLst>
            </p:cNvPr>
            <p:cNvSpPr txBox="1"/>
            <p:nvPr/>
          </p:nvSpPr>
          <p:spPr>
            <a:xfrm>
              <a:off x="4575920" y="3206695"/>
              <a:ext cx="688009" cy="246221"/>
            </a:xfrm>
            <a:prstGeom prst="rect">
              <a:avLst/>
            </a:prstGeom>
            <a:noFill/>
          </p:spPr>
          <p:txBody>
            <a:bodyPr wrap="none" rtlCol="0">
              <a:spAutoFit/>
            </a:bodyPr>
            <a:lstStyle/>
            <a:p>
              <a:r>
                <a:rPr lang="en-GB" sz="1000" b="1" dirty="0">
                  <a:latin typeface="Arial" panose="020B0604020202020204" pitchFamily="34" charset="0"/>
                  <a:cs typeface="Arial" panose="020B0604020202020204" pitchFamily="34" charset="0"/>
                </a:rPr>
                <a:t>2000 BC</a:t>
              </a:r>
            </a:p>
          </p:txBody>
        </p:sp>
        <p:sp>
          <p:nvSpPr>
            <p:cNvPr id="42" name="TextBox 41">
              <a:extLst>
                <a:ext uri="{FF2B5EF4-FFF2-40B4-BE49-F238E27FC236}">
                  <a16:creationId xmlns:a16="http://schemas.microsoft.com/office/drawing/2014/main" id="{33A94FBA-8F7D-CFAD-7205-5B1469BB5CEE}"/>
                </a:ext>
              </a:extLst>
            </p:cNvPr>
            <p:cNvSpPr txBox="1"/>
            <p:nvPr/>
          </p:nvSpPr>
          <p:spPr>
            <a:xfrm>
              <a:off x="5319248" y="3206695"/>
              <a:ext cx="688009" cy="246221"/>
            </a:xfrm>
            <a:prstGeom prst="rect">
              <a:avLst/>
            </a:prstGeom>
            <a:noFill/>
          </p:spPr>
          <p:txBody>
            <a:bodyPr wrap="none" rtlCol="0">
              <a:spAutoFit/>
            </a:bodyPr>
            <a:lstStyle/>
            <a:p>
              <a:r>
                <a:rPr lang="en-GB" sz="1000" b="1" dirty="0">
                  <a:latin typeface="Arial" panose="020B0604020202020204" pitchFamily="34" charset="0"/>
                  <a:cs typeface="Arial" panose="020B0604020202020204" pitchFamily="34" charset="0"/>
                </a:rPr>
                <a:t>1500 BC</a:t>
              </a:r>
            </a:p>
          </p:txBody>
        </p:sp>
        <p:sp>
          <p:nvSpPr>
            <p:cNvPr id="43" name="TextBox 42">
              <a:extLst>
                <a:ext uri="{FF2B5EF4-FFF2-40B4-BE49-F238E27FC236}">
                  <a16:creationId xmlns:a16="http://schemas.microsoft.com/office/drawing/2014/main" id="{A0D07719-8DF1-6521-8A92-FD58B3EC33F3}"/>
                </a:ext>
              </a:extLst>
            </p:cNvPr>
            <p:cNvSpPr txBox="1"/>
            <p:nvPr/>
          </p:nvSpPr>
          <p:spPr>
            <a:xfrm>
              <a:off x="6062576" y="3206695"/>
              <a:ext cx="688009" cy="246221"/>
            </a:xfrm>
            <a:prstGeom prst="rect">
              <a:avLst/>
            </a:prstGeom>
            <a:noFill/>
          </p:spPr>
          <p:txBody>
            <a:bodyPr wrap="none" rtlCol="0">
              <a:spAutoFit/>
            </a:bodyPr>
            <a:lstStyle/>
            <a:p>
              <a:r>
                <a:rPr lang="en-GB" sz="1000" b="1" dirty="0">
                  <a:latin typeface="Arial" panose="020B0604020202020204" pitchFamily="34" charset="0"/>
                  <a:cs typeface="Arial" panose="020B0604020202020204" pitchFamily="34" charset="0"/>
                </a:rPr>
                <a:t>1000 BC</a:t>
              </a:r>
            </a:p>
          </p:txBody>
        </p:sp>
        <p:sp>
          <p:nvSpPr>
            <p:cNvPr id="44" name="TextBox 43">
              <a:extLst>
                <a:ext uri="{FF2B5EF4-FFF2-40B4-BE49-F238E27FC236}">
                  <a16:creationId xmlns:a16="http://schemas.microsoft.com/office/drawing/2014/main" id="{7C559E12-5DA5-53C6-629F-E28483DB4D9F}"/>
                </a:ext>
              </a:extLst>
            </p:cNvPr>
            <p:cNvSpPr txBox="1"/>
            <p:nvPr/>
          </p:nvSpPr>
          <p:spPr>
            <a:xfrm>
              <a:off x="6805904" y="3206695"/>
              <a:ext cx="688009" cy="246221"/>
            </a:xfrm>
            <a:prstGeom prst="rect">
              <a:avLst/>
            </a:prstGeom>
            <a:noFill/>
          </p:spPr>
          <p:txBody>
            <a:bodyPr wrap="square" rtlCol="0">
              <a:spAutoFit/>
            </a:bodyPr>
            <a:lstStyle/>
            <a:p>
              <a:r>
                <a:rPr lang="en-GB" sz="1000" b="1" dirty="0">
                  <a:latin typeface="Arial" panose="020B0604020202020204" pitchFamily="34" charset="0"/>
                  <a:cs typeface="Arial" panose="020B0604020202020204" pitchFamily="34" charset="0"/>
                </a:rPr>
                <a:t>0500 BC</a:t>
              </a:r>
            </a:p>
          </p:txBody>
        </p:sp>
        <p:sp>
          <p:nvSpPr>
            <p:cNvPr id="46" name="TextBox 45">
              <a:extLst>
                <a:ext uri="{FF2B5EF4-FFF2-40B4-BE49-F238E27FC236}">
                  <a16:creationId xmlns:a16="http://schemas.microsoft.com/office/drawing/2014/main" id="{49D490AE-CC91-988B-70F7-F480F5D7BEC1}"/>
                </a:ext>
              </a:extLst>
            </p:cNvPr>
            <p:cNvSpPr txBox="1"/>
            <p:nvPr/>
          </p:nvSpPr>
          <p:spPr>
            <a:xfrm>
              <a:off x="8292560" y="3206695"/>
              <a:ext cx="688009" cy="246221"/>
            </a:xfrm>
            <a:prstGeom prst="rect">
              <a:avLst/>
            </a:prstGeom>
            <a:noFill/>
          </p:spPr>
          <p:txBody>
            <a:bodyPr wrap="square" rtlCol="0">
              <a:spAutoFit/>
            </a:bodyPr>
            <a:lstStyle/>
            <a:p>
              <a:r>
                <a:rPr lang="en-GB" sz="1000" b="1" dirty="0">
                  <a:latin typeface="Arial" panose="020B0604020202020204" pitchFamily="34" charset="0"/>
                  <a:cs typeface="Arial" panose="020B0604020202020204" pitchFamily="34" charset="0"/>
                </a:rPr>
                <a:t>0500 AD</a:t>
              </a:r>
            </a:p>
          </p:txBody>
        </p:sp>
        <p:sp>
          <p:nvSpPr>
            <p:cNvPr id="47" name="TextBox 46">
              <a:extLst>
                <a:ext uri="{FF2B5EF4-FFF2-40B4-BE49-F238E27FC236}">
                  <a16:creationId xmlns:a16="http://schemas.microsoft.com/office/drawing/2014/main" id="{B24DDAD6-5EFD-11D8-A616-9048C93B7392}"/>
                </a:ext>
              </a:extLst>
            </p:cNvPr>
            <p:cNvSpPr txBox="1"/>
            <p:nvPr/>
          </p:nvSpPr>
          <p:spPr>
            <a:xfrm>
              <a:off x="7549232" y="3206695"/>
              <a:ext cx="688009" cy="246221"/>
            </a:xfrm>
            <a:prstGeom prst="rect">
              <a:avLst/>
            </a:prstGeom>
            <a:noFill/>
          </p:spPr>
          <p:txBody>
            <a:bodyPr wrap="square" rtlCol="0">
              <a:spAutoFit/>
            </a:bodyPr>
            <a:lstStyle/>
            <a:p>
              <a:r>
                <a:rPr lang="en-GB" sz="1000" b="1" dirty="0">
                  <a:latin typeface="Arial" panose="020B0604020202020204" pitchFamily="34" charset="0"/>
                  <a:cs typeface="Arial" panose="020B0604020202020204" pitchFamily="34" charset="0"/>
                </a:rPr>
                <a:t>0000 AD</a:t>
              </a:r>
            </a:p>
          </p:txBody>
        </p:sp>
        <p:sp>
          <p:nvSpPr>
            <p:cNvPr id="48" name="TextBox 47">
              <a:extLst>
                <a:ext uri="{FF2B5EF4-FFF2-40B4-BE49-F238E27FC236}">
                  <a16:creationId xmlns:a16="http://schemas.microsoft.com/office/drawing/2014/main" id="{A03D1051-F51C-5108-1A15-211B8EEAE6A2}"/>
                </a:ext>
              </a:extLst>
            </p:cNvPr>
            <p:cNvSpPr txBox="1"/>
            <p:nvPr/>
          </p:nvSpPr>
          <p:spPr>
            <a:xfrm>
              <a:off x="9035888" y="3206695"/>
              <a:ext cx="688009" cy="246221"/>
            </a:xfrm>
            <a:prstGeom prst="rect">
              <a:avLst/>
            </a:prstGeom>
            <a:noFill/>
          </p:spPr>
          <p:txBody>
            <a:bodyPr wrap="square" rtlCol="0">
              <a:spAutoFit/>
            </a:bodyPr>
            <a:lstStyle/>
            <a:p>
              <a:r>
                <a:rPr lang="en-GB" sz="1000" b="1" dirty="0">
                  <a:latin typeface="Arial" panose="020B0604020202020204" pitchFamily="34" charset="0"/>
                  <a:cs typeface="Arial" panose="020B0604020202020204" pitchFamily="34" charset="0"/>
                </a:rPr>
                <a:t>1000 AD</a:t>
              </a:r>
            </a:p>
          </p:txBody>
        </p:sp>
        <p:sp>
          <p:nvSpPr>
            <p:cNvPr id="49" name="TextBox 48">
              <a:extLst>
                <a:ext uri="{FF2B5EF4-FFF2-40B4-BE49-F238E27FC236}">
                  <a16:creationId xmlns:a16="http://schemas.microsoft.com/office/drawing/2014/main" id="{F5B06C4F-4928-4CBB-9594-DD41F5553D8D}"/>
                </a:ext>
              </a:extLst>
            </p:cNvPr>
            <p:cNvSpPr txBox="1"/>
            <p:nvPr/>
          </p:nvSpPr>
          <p:spPr>
            <a:xfrm>
              <a:off x="9779216" y="3206695"/>
              <a:ext cx="688009" cy="246221"/>
            </a:xfrm>
            <a:prstGeom prst="rect">
              <a:avLst/>
            </a:prstGeom>
            <a:noFill/>
          </p:spPr>
          <p:txBody>
            <a:bodyPr wrap="square" rtlCol="0">
              <a:spAutoFit/>
            </a:bodyPr>
            <a:lstStyle/>
            <a:p>
              <a:r>
                <a:rPr lang="en-GB" sz="1000" b="1" dirty="0">
                  <a:latin typeface="Arial" panose="020B0604020202020204" pitchFamily="34" charset="0"/>
                  <a:cs typeface="Arial" panose="020B0604020202020204" pitchFamily="34" charset="0"/>
                </a:rPr>
                <a:t>1500 AD</a:t>
              </a:r>
            </a:p>
          </p:txBody>
        </p:sp>
        <p:sp>
          <p:nvSpPr>
            <p:cNvPr id="50" name="TextBox 49">
              <a:extLst>
                <a:ext uri="{FF2B5EF4-FFF2-40B4-BE49-F238E27FC236}">
                  <a16:creationId xmlns:a16="http://schemas.microsoft.com/office/drawing/2014/main" id="{86CE4A32-7757-FBB5-9932-E60A221C8AEF}"/>
                </a:ext>
              </a:extLst>
            </p:cNvPr>
            <p:cNvSpPr txBox="1"/>
            <p:nvPr/>
          </p:nvSpPr>
          <p:spPr>
            <a:xfrm>
              <a:off x="10522544" y="3206695"/>
              <a:ext cx="688009" cy="246221"/>
            </a:xfrm>
            <a:prstGeom prst="rect">
              <a:avLst/>
            </a:prstGeom>
            <a:noFill/>
          </p:spPr>
          <p:txBody>
            <a:bodyPr wrap="square" rtlCol="0">
              <a:spAutoFit/>
            </a:bodyPr>
            <a:lstStyle/>
            <a:p>
              <a:r>
                <a:rPr lang="en-GB" sz="1000" b="1" dirty="0">
                  <a:latin typeface="Arial" panose="020B0604020202020204" pitchFamily="34" charset="0"/>
                  <a:cs typeface="Arial" panose="020B0604020202020204" pitchFamily="34" charset="0"/>
                </a:rPr>
                <a:t>2000 AD</a:t>
              </a:r>
            </a:p>
          </p:txBody>
        </p:sp>
        <p:sp>
          <p:nvSpPr>
            <p:cNvPr id="51" name="TextBox 50">
              <a:extLst>
                <a:ext uri="{FF2B5EF4-FFF2-40B4-BE49-F238E27FC236}">
                  <a16:creationId xmlns:a16="http://schemas.microsoft.com/office/drawing/2014/main" id="{4CBE8421-4ED3-F507-8333-51B52D2D0466}"/>
                </a:ext>
              </a:extLst>
            </p:cNvPr>
            <p:cNvSpPr txBox="1"/>
            <p:nvPr/>
          </p:nvSpPr>
          <p:spPr>
            <a:xfrm>
              <a:off x="11265866" y="3206695"/>
              <a:ext cx="688009" cy="246221"/>
            </a:xfrm>
            <a:prstGeom prst="rect">
              <a:avLst/>
            </a:prstGeom>
            <a:noFill/>
          </p:spPr>
          <p:txBody>
            <a:bodyPr wrap="square" rtlCol="0">
              <a:spAutoFit/>
            </a:bodyPr>
            <a:lstStyle/>
            <a:p>
              <a:r>
                <a:rPr lang="en-GB" sz="1000" b="1" dirty="0">
                  <a:latin typeface="Arial" panose="020B0604020202020204" pitchFamily="34" charset="0"/>
                  <a:cs typeface="Arial" panose="020B0604020202020204" pitchFamily="34" charset="0"/>
                </a:rPr>
                <a:t>2500 AD</a:t>
              </a:r>
            </a:p>
          </p:txBody>
        </p:sp>
      </p:grpSp>
      <p:graphicFrame>
        <p:nvGraphicFramePr>
          <p:cNvPr id="23" name="Table 22">
            <a:extLst>
              <a:ext uri="{FF2B5EF4-FFF2-40B4-BE49-F238E27FC236}">
                <a16:creationId xmlns:a16="http://schemas.microsoft.com/office/drawing/2014/main" id="{49FE5269-4D1D-8393-BAF7-06413DB1F69E}"/>
              </a:ext>
            </a:extLst>
          </p:cNvPr>
          <p:cNvGraphicFramePr>
            <a:graphicFrameLocks noGrp="1"/>
          </p:cNvGraphicFramePr>
          <p:nvPr>
            <p:extLst>
              <p:ext uri="{D42A27DB-BD31-4B8C-83A1-F6EECF244321}">
                <p14:modId xmlns:p14="http://schemas.microsoft.com/office/powerpoint/2010/main" val="2129548810"/>
              </p:ext>
            </p:extLst>
          </p:nvPr>
        </p:nvGraphicFramePr>
        <p:xfrm>
          <a:off x="1078059" y="3523617"/>
          <a:ext cx="9764495" cy="370840"/>
        </p:xfrm>
        <a:graphic>
          <a:graphicData uri="http://schemas.openxmlformats.org/drawingml/2006/table">
            <a:tbl>
              <a:tblPr firstRow="1" bandRow="1">
                <a:tableStyleId>{2D5ABB26-0587-4C30-8999-92F81FD0307C}</a:tableStyleId>
              </a:tblPr>
              <a:tblGrid>
                <a:gridCol w="751115">
                  <a:extLst>
                    <a:ext uri="{9D8B030D-6E8A-4147-A177-3AD203B41FA5}">
                      <a16:colId xmlns:a16="http://schemas.microsoft.com/office/drawing/2014/main" val="1189715125"/>
                    </a:ext>
                  </a:extLst>
                </a:gridCol>
                <a:gridCol w="751115">
                  <a:extLst>
                    <a:ext uri="{9D8B030D-6E8A-4147-A177-3AD203B41FA5}">
                      <a16:colId xmlns:a16="http://schemas.microsoft.com/office/drawing/2014/main" val="2390889530"/>
                    </a:ext>
                  </a:extLst>
                </a:gridCol>
                <a:gridCol w="751115">
                  <a:extLst>
                    <a:ext uri="{9D8B030D-6E8A-4147-A177-3AD203B41FA5}">
                      <a16:colId xmlns:a16="http://schemas.microsoft.com/office/drawing/2014/main" val="795501815"/>
                    </a:ext>
                  </a:extLst>
                </a:gridCol>
                <a:gridCol w="751115">
                  <a:extLst>
                    <a:ext uri="{9D8B030D-6E8A-4147-A177-3AD203B41FA5}">
                      <a16:colId xmlns:a16="http://schemas.microsoft.com/office/drawing/2014/main" val="213937249"/>
                    </a:ext>
                  </a:extLst>
                </a:gridCol>
                <a:gridCol w="751115">
                  <a:extLst>
                    <a:ext uri="{9D8B030D-6E8A-4147-A177-3AD203B41FA5}">
                      <a16:colId xmlns:a16="http://schemas.microsoft.com/office/drawing/2014/main" val="3953397726"/>
                    </a:ext>
                  </a:extLst>
                </a:gridCol>
                <a:gridCol w="751115">
                  <a:extLst>
                    <a:ext uri="{9D8B030D-6E8A-4147-A177-3AD203B41FA5}">
                      <a16:colId xmlns:a16="http://schemas.microsoft.com/office/drawing/2014/main" val="2309977187"/>
                    </a:ext>
                  </a:extLst>
                </a:gridCol>
                <a:gridCol w="751115">
                  <a:extLst>
                    <a:ext uri="{9D8B030D-6E8A-4147-A177-3AD203B41FA5}">
                      <a16:colId xmlns:a16="http://schemas.microsoft.com/office/drawing/2014/main" val="1720009279"/>
                    </a:ext>
                  </a:extLst>
                </a:gridCol>
                <a:gridCol w="751115">
                  <a:extLst>
                    <a:ext uri="{9D8B030D-6E8A-4147-A177-3AD203B41FA5}">
                      <a16:colId xmlns:a16="http://schemas.microsoft.com/office/drawing/2014/main" val="3632220269"/>
                    </a:ext>
                  </a:extLst>
                </a:gridCol>
                <a:gridCol w="751115">
                  <a:extLst>
                    <a:ext uri="{9D8B030D-6E8A-4147-A177-3AD203B41FA5}">
                      <a16:colId xmlns:a16="http://schemas.microsoft.com/office/drawing/2014/main" val="4181173382"/>
                    </a:ext>
                  </a:extLst>
                </a:gridCol>
                <a:gridCol w="751115">
                  <a:extLst>
                    <a:ext uri="{9D8B030D-6E8A-4147-A177-3AD203B41FA5}">
                      <a16:colId xmlns:a16="http://schemas.microsoft.com/office/drawing/2014/main" val="4043737940"/>
                    </a:ext>
                  </a:extLst>
                </a:gridCol>
                <a:gridCol w="751115">
                  <a:extLst>
                    <a:ext uri="{9D8B030D-6E8A-4147-A177-3AD203B41FA5}">
                      <a16:colId xmlns:a16="http://schemas.microsoft.com/office/drawing/2014/main" val="3801275236"/>
                    </a:ext>
                  </a:extLst>
                </a:gridCol>
                <a:gridCol w="751115">
                  <a:extLst>
                    <a:ext uri="{9D8B030D-6E8A-4147-A177-3AD203B41FA5}">
                      <a16:colId xmlns:a16="http://schemas.microsoft.com/office/drawing/2014/main" val="347993855"/>
                    </a:ext>
                  </a:extLst>
                </a:gridCol>
                <a:gridCol w="751115">
                  <a:extLst>
                    <a:ext uri="{9D8B030D-6E8A-4147-A177-3AD203B41FA5}">
                      <a16:colId xmlns:a16="http://schemas.microsoft.com/office/drawing/2014/main" val="4066766327"/>
                    </a:ext>
                  </a:extLst>
                </a:gridCol>
              </a:tblGrid>
              <a:tr h="3708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0646035"/>
                  </a:ext>
                </a:extLst>
              </a:tr>
            </a:tbl>
          </a:graphicData>
        </a:graphic>
      </p:graphicFrame>
      <p:grpSp>
        <p:nvGrpSpPr>
          <p:cNvPr id="14" name="Group 13" descr="A timeline from the Neolithic to te 21st century">
            <a:extLst>
              <a:ext uri="{FF2B5EF4-FFF2-40B4-BE49-F238E27FC236}">
                <a16:creationId xmlns:a16="http://schemas.microsoft.com/office/drawing/2014/main" id="{49BE8855-D613-311E-0B44-ABCAFBD6B1FC}"/>
              </a:ext>
            </a:extLst>
          </p:cNvPr>
          <p:cNvGrpSpPr/>
          <p:nvPr/>
        </p:nvGrpSpPr>
        <p:grpSpPr bwMode="blackWhite">
          <a:xfrm>
            <a:off x="1076204" y="3955131"/>
            <a:ext cx="9766350" cy="1201321"/>
            <a:chOff x="1840612" y="3915802"/>
            <a:chExt cx="9766350" cy="1201321"/>
          </a:xfrm>
        </p:grpSpPr>
        <p:sp>
          <p:nvSpPr>
            <p:cNvPr id="25" name="TextBox 19">
              <a:extLst>
                <a:ext uri="{FF2B5EF4-FFF2-40B4-BE49-F238E27FC236}">
                  <a16:creationId xmlns:a16="http://schemas.microsoft.com/office/drawing/2014/main" id="{B3725516-C6A4-7A8E-AA96-E49BC918BB4C}"/>
                </a:ext>
                <a:ext uri="{C183D7F6-B498-43B3-948B-1728B52AA6E4}">
                  <adec:decorative xmlns:adec="http://schemas.microsoft.com/office/drawing/2017/decorative" val="1"/>
                </a:ext>
              </a:extLst>
            </p:cNvPr>
            <p:cNvSpPr txBox="1"/>
            <p:nvPr/>
          </p:nvSpPr>
          <p:spPr bwMode="blackWhite">
            <a:xfrm>
              <a:off x="1840612" y="3915802"/>
              <a:ext cx="2772000" cy="1200329"/>
            </a:xfrm>
            <a:prstGeom prst="rect">
              <a:avLst/>
            </a:prstGeom>
            <a:noFill/>
            <a:ln>
              <a:solidFill>
                <a:schemeClr val="tx1"/>
              </a:solidFill>
            </a:ln>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GB" dirty="0"/>
            </a:p>
            <a:p>
              <a:pPr algn="ctr"/>
              <a:r>
                <a:rPr lang="en-GB" dirty="0">
                  <a:latin typeface="Arial" panose="020B0604020202020204" pitchFamily="34" charset="0"/>
                  <a:cs typeface="Arial" panose="020B0604020202020204" pitchFamily="34" charset="0"/>
                </a:rPr>
                <a:t>Neolithic </a:t>
              </a:r>
            </a:p>
            <a:p>
              <a:pPr algn="ctr"/>
              <a:r>
                <a:rPr lang="en-GB" dirty="0">
                  <a:latin typeface="Arial" panose="020B0604020202020204" pitchFamily="34" charset="0"/>
                  <a:cs typeface="Arial" panose="020B0604020202020204" pitchFamily="34" charset="0"/>
                </a:rPr>
                <a:t>4000 – 2200 BC</a:t>
              </a:r>
            </a:p>
            <a:p>
              <a:pPr algn="ctr"/>
              <a:endParaRPr lang="en-GB" dirty="0"/>
            </a:p>
          </p:txBody>
        </p:sp>
        <p:sp>
          <p:nvSpPr>
            <p:cNvPr id="26" name="TextBox 21">
              <a:extLst>
                <a:ext uri="{FF2B5EF4-FFF2-40B4-BE49-F238E27FC236}">
                  <a16:creationId xmlns:a16="http://schemas.microsoft.com/office/drawing/2014/main" id="{3E28CAE2-7061-31D1-D412-ADECF1CCAC70}"/>
                </a:ext>
                <a:ext uri="{C183D7F6-B498-43B3-948B-1728B52AA6E4}">
                  <adec:decorative xmlns:adec="http://schemas.microsoft.com/office/drawing/2017/decorative" val="1"/>
                </a:ext>
              </a:extLst>
            </p:cNvPr>
            <p:cNvSpPr txBox="1"/>
            <p:nvPr/>
          </p:nvSpPr>
          <p:spPr bwMode="blackWhite">
            <a:xfrm>
              <a:off x="4618587" y="3921966"/>
              <a:ext cx="2016000" cy="1188000"/>
            </a:xfrm>
            <a:prstGeom prst="rect">
              <a:avLst/>
            </a:prstGeom>
            <a:noFill/>
            <a:ln>
              <a:solidFill>
                <a:schemeClr val="tx1"/>
              </a:solidFill>
            </a:ln>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GB" dirty="0"/>
            </a:p>
            <a:p>
              <a:pPr algn="ctr"/>
              <a:r>
                <a:rPr lang="en-GB" dirty="0">
                  <a:latin typeface="Arial" panose="020B0604020202020204" pitchFamily="34" charset="0"/>
                  <a:cs typeface="Arial" panose="020B0604020202020204" pitchFamily="34" charset="0"/>
                </a:rPr>
                <a:t>Bronze Age</a:t>
              </a:r>
            </a:p>
            <a:p>
              <a:pPr algn="ctr"/>
              <a:r>
                <a:rPr lang="en-GB" dirty="0">
                  <a:latin typeface="Arial" panose="020B0604020202020204" pitchFamily="34" charset="0"/>
                  <a:cs typeface="Arial" panose="020B0604020202020204" pitchFamily="34" charset="0"/>
                </a:rPr>
                <a:t>2200-800 BC</a:t>
              </a:r>
            </a:p>
            <a:p>
              <a:pPr algn="ctr"/>
              <a:endParaRPr lang="en-GB" dirty="0"/>
            </a:p>
          </p:txBody>
        </p:sp>
        <p:sp>
          <p:nvSpPr>
            <p:cNvPr id="27" name="TextBox 12">
              <a:extLst>
                <a:ext uri="{FF2B5EF4-FFF2-40B4-BE49-F238E27FC236}">
                  <a16:creationId xmlns:a16="http://schemas.microsoft.com/office/drawing/2014/main" id="{ADCAC08D-F8E1-02E0-0516-6499689DC519}"/>
                </a:ext>
                <a:ext uri="{C183D7F6-B498-43B3-948B-1728B52AA6E4}">
                  <adec:decorative xmlns:adec="http://schemas.microsoft.com/office/drawing/2017/decorative" val="1"/>
                </a:ext>
              </a:extLst>
            </p:cNvPr>
            <p:cNvSpPr txBox="1">
              <a:spLocks/>
            </p:cNvSpPr>
            <p:nvPr/>
          </p:nvSpPr>
          <p:spPr bwMode="blackWhite">
            <a:xfrm>
              <a:off x="6612738" y="3921966"/>
              <a:ext cx="1296000" cy="1188000"/>
            </a:xfrm>
            <a:prstGeom prst="rect">
              <a:avLst/>
            </a:prstGeom>
            <a:noFill/>
            <a:ln>
              <a:solidFill>
                <a:schemeClr val="tx1"/>
              </a:solidFill>
            </a:ln>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GB" sz="800" dirty="0"/>
            </a:p>
            <a:p>
              <a:pPr algn="ctr"/>
              <a:endParaRPr lang="en-GB" sz="800" dirty="0"/>
            </a:p>
            <a:p>
              <a:pPr algn="ctr"/>
              <a:endParaRPr lang="en-GB" sz="800" dirty="0"/>
            </a:p>
            <a:p>
              <a:pPr algn="ctr"/>
              <a:r>
                <a:rPr lang="en-GB" sz="1400" dirty="0">
                  <a:latin typeface="Arial" panose="020B0604020202020204" pitchFamily="34" charset="0"/>
                  <a:cs typeface="Arial" panose="020B0604020202020204" pitchFamily="34" charset="0"/>
                </a:rPr>
                <a:t>Iron Age</a:t>
              </a:r>
            </a:p>
            <a:p>
              <a:pPr algn="ctr"/>
              <a:r>
                <a:rPr lang="en-GB" sz="1400" dirty="0">
                  <a:latin typeface="Arial" panose="020B0604020202020204" pitchFamily="34" charset="0"/>
                  <a:cs typeface="Arial" panose="020B0604020202020204" pitchFamily="34" charset="0"/>
                </a:rPr>
                <a:t>800BC-43AD</a:t>
              </a:r>
            </a:p>
            <a:p>
              <a:pPr algn="ctr"/>
              <a:endParaRPr lang="en-GB" dirty="0"/>
            </a:p>
          </p:txBody>
        </p:sp>
        <p:sp>
          <p:nvSpPr>
            <p:cNvPr id="28" name="TextBox 13">
              <a:extLst>
                <a:ext uri="{FF2B5EF4-FFF2-40B4-BE49-F238E27FC236}">
                  <a16:creationId xmlns:a16="http://schemas.microsoft.com/office/drawing/2014/main" id="{4852B28D-763A-6439-FA1F-3A9CC636C429}"/>
                </a:ext>
                <a:ext uri="{C183D7F6-B498-43B3-948B-1728B52AA6E4}">
                  <adec:decorative xmlns:adec="http://schemas.microsoft.com/office/drawing/2017/decorative" val="1"/>
                </a:ext>
              </a:extLst>
            </p:cNvPr>
            <p:cNvSpPr txBox="1"/>
            <p:nvPr/>
          </p:nvSpPr>
          <p:spPr bwMode="blackWhite">
            <a:xfrm>
              <a:off x="7915878" y="3927044"/>
              <a:ext cx="558000" cy="1188000"/>
            </a:xfrm>
            <a:prstGeom prst="rect">
              <a:avLst/>
            </a:prstGeom>
            <a:noFill/>
            <a:ln>
              <a:solidFill>
                <a:srgbClr val="000000"/>
              </a:solidFill>
            </a:ln>
          </p:spPr>
          <p:txBody>
            <a:bodyPr wrap="square" rtlCol="0" anchor="ctr">
              <a:spAutoFit/>
            </a:bodyPr>
            <a:lstStyle>
              <a:defPPr>
                <a:defRPr lang="en-US"/>
              </a:defPPr>
              <a:lvl1pPr marL="0" algn="l" defTabSz="914400" rtl="0" eaLnBrk="1" latinLnBrk="0" hangingPunct="1">
                <a:defRPr sz="1800" kern="1200">
                  <a:solidFill>
                    <a:srgbClr val="000000"/>
                  </a:solidFill>
                  <a:latin typeface="Arial" panose="020B0604020202020204"/>
                </a:defRPr>
              </a:lvl1pPr>
              <a:lvl2pPr marL="457200" algn="l" defTabSz="914400" rtl="0" eaLnBrk="1" latinLnBrk="0" hangingPunct="1">
                <a:defRPr sz="1800" kern="1200">
                  <a:solidFill>
                    <a:srgbClr val="000000"/>
                  </a:solidFill>
                  <a:latin typeface="Arial" panose="020B0604020202020204"/>
                </a:defRPr>
              </a:lvl2pPr>
              <a:lvl3pPr marL="914400" algn="l" defTabSz="914400" rtl="0" eaLnBrk="1" latinLnBrk="0" hangingPunct="1">
                <a:defRPr sz="1800" kern="1200">
                  <a:solidFill>
                    <a:srgbClr val="000000"/>
                  </a:solidFill>
                  <a:latin typeface="Arial" panose="020B0604020202020204"/>
                </a:defRPr>
              </a:lvl3pPr>
              <a:lvl4pPr marL="1371600" algn="l" defTabSz="914400" rtl="0" eaLnBrk="1" latinLnBrk="0" hangingPunct="1">
                <a:defRPr sz="1800" kern="1200">
                  <a:solidFill>
                    <a:srgbClr val="000000"/>
                  </a:solidFill>
                  <a:latin typeface="Arial" panose="020B0604020202020204"/>
                </a:defRPr>
              </a:lvl4pPr>
              <a:lvl5pPr marL="1828800" algn="l" defTabSz="914400" rtl="0" eaLnBrk="1" latinLnBrk="0" hangingPunct="1">
                <a:defRPr sz="1800" kern="1200">
                  <a:solidFill>
                    <a:srgbClr val="000000"/>
                  </a:solidFill>
                  <a:latin typeface="Arial" panose="020B0604020202020204"/>
                </a:defRPr>
              </a:lvl5pPr>
              <a:lvl6pPr marL="2286000" algn="l" defTabSz="914400" rtl="0" eaLnBrk="1" latinLnBrk="0" hangingPunct="1">
                <a:defRPr sz="1800" kern="1200">
                  <a:solidFill>
                    <a:srgbClr val="000000"/>
                  </a:solidFill>
                  <a:latin typeface="Arial" panose="020B0604020202020204"/>
                </a:defRPr>
              </a:lvl6pPr>
              <a:lvl7pPr marL="2743200" algn="l" defTabSz="914400" rtl="0" eaLnBrk="1" latinLnBrk="0" hangingPunct="1">
                <a:defRPr sz="1800" kern="1200">
                  <a:solidFill>
                    <a:srgbClr val="000000"/>
                  </a:solidFill>
                  <a:latin typeface="Arial" panose="020B0604020202020204"/>
                </a:defRPr>
              </a:lvl7pPr>
              <a:lvl8pPr marL="3200400" algn="l" defTabSz="914400" rtl="0" eaLnBrk="1" latinLnBrk="0" hangingPunct="1">
                <a:defRPr sz="1800" kern="1200">
                  <a:solidFill>
                    <a:srgbClr val="000000"/>
                  </a:solidFill>
                  <a:latin typeface="Arial" panose="020B0604020202020204"/>
                </a:defRPr>
              </a:lvl8pPr>
              <a:lvl9pPr marL="3657600" algn="l" defTabSz="914400" rtl="0" eaLnBrk="1" latinLnBrk="0" hangingPunct="1">
                <a:defRPr sz="1800" kern="1200">
                  <a:solidFill>
                    <a:srgbClr val="000000"/>
                  </a:solidFill>
                  <a:latin typeface="Arial" panose="020B0604020202020204"/>
                </a:defRPr>
              </a:lvl9pPr>
            </a:lstStyle>
            <a:p>
              <a:pPr algn="ctr"/>
              <a:endParaRPr lang="en-GB" sz="800" dirty="0"/>
            </a:p>
            <a:p>
              <a:pPr algn="ctr"/>
              <a:endParaRPr lang="en-GB" sz="800" dirty="0"/>
            </a:p>
            <a:p>
              <a:pPr algn="ctr"/>
              <a:r>
                <a:rPr lang="en-GB" sz="800" dirty="0"/>
                <a:t>Roman</a:t>
              </a:r>
            </a:p>
            <a:p>
              <a:pPr algn="ctr"/>
              <a:r>
                <a:rPr lang="en-GB" sz="800" dirty="0"/>
                <a:t>43-410 AD</a:t>
              </a:r>
            </a:p>
            <a:p>
              <a:pPr algn="ctr"/>
              <a:endParaRPr lang="en-GB" sz="800" dirty="0"/>
            </a:p>
            <a:p>
              <a:pPr algn="ctr"/>
              <a:endParaRPr lang="en-GB" sz="400" dirty="0"/>
            </a:p>
            <a:p>
              <a:pPr algn="ctr"/>
              <a:endParaRPr lang="en-GB" sz="400" dirty="0"/>
            </a:p>
            <a:p>
              <a:pPr algn="ctr"/>
              <a:endParaRPr lang="en-GB" sz="400" dirty="0"/>
            </a:p>
          </p:txBody>
        </p:sp>
        <p:sp>
          <p:nvSpPr>
            <p:cNvPr id="29" name="TextBox 15">
              <a:extLst>
                <a:ext uri="{FF2B5EF4-FFF2-40B4-BE49-F238E27FC236}">
                  <a16:creationId xmlns:a16="http://schemas.microsoft.com/office/drawing/2014/main" id="{E64958C3-6ABF-DB4F-41D5-6695BC1EC57E}"/>
                </a:ext>
                <a:ext uri="{C183D7F6-B498-43B3-948B-1728B52AA6E4}">
                  <adec:decorative xmlns:adec="http://schemas.microsoft.com/office/drawing/2017/decorative" val="1"/>
                </a:ext>
              </a:extLst>
            </p:cNvPr>
            <p:cNvSpPr txBox="1"/>
            <p:nvPr/>
          </p:nvSpPr>
          <p:spPr bwMode="blackWhite">
            <a:xfrm>
              <a:off x="8477143" y="3921966"/>
              <a:ext cx="1008000" cy="1188000"/>
            </a:xfrm>
            <a:prstGeom prst="rect">
              <a:avLst/>
            </a:prstGeom>
            <a:noFill/>
            <a:ln>
              <a:solidFill>
                <a:srgbClr val="000000"/>
              </a:solidFill>
            </a:ln>
          </p:spPr>
          <p:txBody>
            <a:bodyPr wrap="square" rtlCol="0" anchor="ctr">
              <a:spAutoFit/>
            </a:bodyPr>
            <a:lstStyle>
              <a:defPPr>
                <a:defRPr lang="en-US"/>
              </a:defPPr>
              <a:lvl1pPr marL="0" algn="l" defTabSz="914400" rtl="0" eaLnBrk="1" latinLnBrk="0" hangingPunct="1">
                <a:defRPr sz="1800" kern="1200">
                  <a:solidFill>
                    <a:srgbClr val="000000"/>
                  </a:solidFill>
                  <a:latin typeface="Arial" panose="020B0604020202020204"/>
                </a:defRPr>
              </a:lvl1pPr>
              <a:lvl2pPr marL="457200" algn="l" defTabSz="914400" rtl="0" eaLnBrk="1" latinLnBrk="0" hangingPunct="1">
                <a:defRPr sz="1800" kern="1200">
                  <a:solidFill>
                    <a:srgbClr val="000000"/>
                  </a:solidFill>
                  <a:latin typeface="Arial" panose="020B0604020202020204"/>
                </a:defRPr>
              </a:lvl2pPr>
              <a:lvl3pPr marL="914400" algn="l" defTabSz="914400" rtl="0" eaLnBrk="1" latinLnBrk="0" hangingPunct="1">
                <a:defRPr sz="1800" kern="1200">
                  <a:solidFill>
                    <a:srgbClr val="000000"/>
                  </a:solidFill>
                  <a:latin typeface="Arial" panose="020B0604020202020204"/>
                </a:defRPr>
              </a:lvl3pPr>
              <a:lvl4pPr marL="1371600" algn="l" defTabSz="914400" rtl="0" eaLnBrk="1" latinLnBrk="0" hangingPunct="1">
                <a:defRPr sz="1800" kern="1200">
                  <a:solidFill>
                    <a:srgbClr val="000000"/>
                  </a:solidFill>
                  <a:latin typeface="Arial" panose="020B0604020202020204"/>
                </a:defRPr>
              </a:lvl4pPr>
              <a:lvl5pPr marL="1828800" algn="l" defTabSz="914400" rtl="0" eaLnBrk="1" latinLnBrk="0" hangingPunct="1">
                <a:defRPr sz="1800" kern="1200">
                  <a:solidFill>
                    <a:srgbClr val="000000"/>
                  </a:solidFill>
                  <a:latin typeface="Arial" panose="020B0604020202020204"/>
                </a:defRPr>
              </a:lvl5pPr>
              <a:lvl6pPr marL="2286000" algn="l" defTabSz="914400" rtl="0" eaLnBrk="1" latinLnBrk="0" hangingPunct="1">
                <a:defRPr sz="1800" kern="1200">
                  <a:solidFill>
                    <a:srgbClr val="000000"/>
                  </a:solidFill>
                  <a:latin typeface="Arial" panose="020B0604020202020204"/>
                </a:defRPr>
              </a:lvl6pPr>
              <a:lvl7pPr marL="2743200" algn="l" defTabSz="914400" rtl="0" eaLnBrk="1" latinLnBrk="0" hangingPunct="1">
                <a:defRPr sz="1800" kern="1200">
                  <a:solidFill>
                    <a:srgbClr val="000000"/>
                  </a:solidFill>
                  <a:latin typeface="Arial" panose="020B0604020202020204"/>
                </a:defRPr>
              </a:lvl7pPr>
              <a:lvl8pPr marL="3200400" algn="l" defTabSz="914400" rtl="0" eaLnBrk="1" latinLnBrk="0" hangingPunct="1">
                <a:defRPr sz="1800" kern="1200">
                  <a:solidFill>
                    <a:srgbClr val="000000"/>
                  </a:solidFill>
                  <a:latin typeface="Arial" panose="020B0604020202020204"/>
                </a:defRPr>
              </a:lvl8pPr>
              <a:lvl9pPr marL="3657600" algn="l" defTabSz="914400" rtl="0" eaLnBrk="1" latinLnBrk="0" hangingPunct="1">
                <a:defRPr sz="1800" kern="1200">
                  <a:solidFill>
                    <a:srgbClr val="000000"/>
                  </a:solidFill>
                  <a:latin typeface="Arial" panose="020B0604020202020204"/>
                </a:defRPr>
              </a:lvl9pPr>
            </a:lstStyle>
            <a:p>
              <a:pPr algn="ctr"/>
              <a:endParaRPr lang="en-GB" sz="1200" dirty="0"/>
            </a:p>
            <a:p>
              <a:pPr algn="ctr"/>
              <a:r>
                <a:rPr lang="en-GB" sz="1200" dirty="0"/>
                <a:t>Anglo-Saxons &amp; Vikings</a:t>
              </a:r>
            </a:p>
            <a:p>
              <a:pPr algn="ctr"/>
              <a:r>
                <a:rPr lang="en-GB" sz="1200" dirty="0"/>
                <a:t>410-1066 AD</a:t>
              </a:r>
            </a:p>
            <a:p>
              <a:pPr algn="ctr"/>
              <a:endParaRPr lang="en-GB" sz="1200" dirty="0"/>
            </a:p>
            <a:p>
              <a:pPr algn="ctr"/>
              <a:endParaRPr lang="en-GB" sz="400" dirty="0"/>
            </a:p>
          </p:txBody>
        </p:sp>
        <p:sp>
          <p:nvSpPr>
            <p:cNvPr id="30" name="TextBox 18">
              <a:extLst>
                <a:ext uri="{FF2B5EF4-FFF2-40B4-BE49-F238E27FC236}">
                  <a16:creationId xmlns:a16="http://schemas.microsoft.com/office/drawing/2014/main" id="{525B3A15-1762-005B-8ECA-F813F783F086}"/>
                </a:ext>
                <a:ext uri="{C183D7F6-B498-43B3-948B-1728B52AA6E4}">
                  <adec:decorative xmlns:adec="http://schemas.microsoft.com/office/drawing/2017/decorative" val="1"/>
                </a:ext>
              </a:extLst>
            </p:cNvPr>
            <p:cNvSpPr txBox="1"/>
            <p:nvPr/>
          </p:nvSpPr>
          <p:spPr bwMode="blackWhite">
            <a:xfrm>
              <a:off x="9495799" y="3921966"/>
              <a:ext cx="576000" cy="1188000"/>
            </a:xfrm>
            <a:prstGeom prst="rect">
              <a:avLst/>
            </a:prstGeom>
            <a:noFill/>
            <a:ln>
              <a:solidFill>
                <a:srgbClr val="000000"/>
              </a:solidFill>
            </a:ln>
          </p:spPr>
          <p:txBody>
            <a:bodyPr wrap="square" rtlCol="0" anchor="ctr">
              <a:spAutoFit/>
            </a:bodyPr>
            <a:lstStyle>
              <a:defPPr>
                <a:defRPr lang="en-US"/>
              </a:defPPr>
              <a:lvl1pPr marL="0" algn="l" defTabSz="914400" rtl="0" eaLnBrk="1" latinLnBrk="0" hangingPunct="1">
                <a:defRPr sz="1800" kern="1200">
                  <a:solidFill>
                    <a:srgbClr val="000000"/>
                  </a:solidFill>
                  <a:latin typeface="Arial" panose="020B0604020202020204"/>
                </a:defRPr>
              </a:lvl1pPr>
              <a:lvl2pPr marL="457200" algn="l" defTabSz="914400" rtl="0" eaLnBrk="1" latinLnBrk="0" hangingPunct="1">
                <a:defRPr sz="1800" kern="1200">
                  <a:solidFill>
                    <a:srgbClr val="000000"/>
                  </a:solidFill>
                  <a:latin typeface="Arial" panose="020B0604020202020204"/>
                </a:defRPr>
              </a:lvl2pPr>
              <a:lvl3pPr marL="914400" algn="l" defTabSz="914400" rtl="0" eaLnBrk="1" latinLnBrk="0" hangingPunct="1">
                <a:defRPr sz="1800" kern="1200">
                  <a:solidFill>
                    <a:srgbClr val="000000"/>
                  </a:solidFill>
                  <a:latin typeface="Arial" panose="020B0604020202020204"/>
                </a:defRPr>
              </a:lvl3pPr>
              <a:lvl4pPr marL="1371600" algn="l" defTabSz="914400" rtl="0" eaLnBrk="1" latinLnBrk="0" hangingPunct="1">
                <a:defRPr sz="1800" kern="1200">
                  <a:solidFill>
                    <a:srgbClr val="000000"/>
                  </a:solidFill>
                  <a:latin typeface="Arial" panose="020B0604020202020204"/>
                </a:defRPr>
              </a:lvl4pPr>
              <a:lvl5pPr marL="1828800" algn="l" defTabSz="914400" rtl="0" eaLnBrk="1" latinLnBrk="0" hangingPunct="1">
                <a:defRPr sz="1800" kern="1200">
                  <a:solidFill>
                    <a:srgbClr val="000000"/>
                  </a:solidFill>
                  <a:latin typeface="Arial" panose="020B0604020202020204"/>
                </a:defRPr>
              </a:lvl5pPr>
              <a:lvl6pPr marL="2286000" algn="l" defTabSz="914400" rtl="0" eaLnBrk="1" latinLnBrk="0" hangingPunct="1">
                <a:defRPr sz="1800" kern="1200">
                  <a:solidFill>
                    <a:srgbClr val="000000"/>
                  </a:solidFill>
                  <a:latin typeface="Arial" panose="020B0604020202020204"/>
                </a:defRPr>
              </a:lvl6pPr>
              <a:lvl7pPr marL="2743200" algn="l" defTabSz="914400" rtl="0" eaLnBrk="1" latinLnBrk="0" hangingPunct="1">
                <a:defRPr sz="1800" kern="1200">
                  <a:solidFill>
                    <a:srgbClr val="000000"/>
                  </a:solidFill>
                  <a:latin typeface="Arial" panose="020B0604020202020204"/>
                </a:defRPr>
              </a:lvl7pPr>
              <a:lvl8pPr marL="3200400" algn="l" defTabSz="914400" rtl="0" eaLnBrk="1" latinLnBrk="0" hangingPunct="1">
                <a:defRPr sz="1800" kern="1200">
                  <a:solidFill>
                    <a:srgbClr val="000000"/>
                  </a:solidFill>
                  <a:latin typeface="Arial" panose="020B0604020202020204"/>
                </a:defRPr>
              </a:lvl8pPr>
              <a:lvl9pPr marL="3657600" algn="l" defTabSz="914400" rtl="0" eaLnBrk="1" latinLnBrk="0" hangingPunct="1">
                <a:defRPr sz="1800" kern="1200">
                  <a:solidFill>
                    <a:srgbClr val="000000"/>
                  </a:solidFill>
                  <a:latin typeface="Arial" panose="020B0604020202020204"/>
                </a:defRPr>
              </a:lvl9pPr>
            </a:lstStyle>
            <a:p>
              <a:pPr algn="ctr"/>
              <a:endParaRPr lang="en-GB" sz="1200" dirty="0"/>
            </a:p>
            <a:p>
              <a:pPr algn="ctr"/>
              <a:r>
                <a:rPr lang="en-GB" sz="1000" dirty="0"/>
                <a:t>Middle Ages</a:t>
              </a:r>
            </a:p>
            <a:p>
              <a:pPr algn="ctr"/>
              <a:r>
                <a:rPr lang="en-GB" sz="1000" dirty="0"/>
                <a:t>1066-1485</a:t>
              </a:r>
            </a:p>
            <a:p>
              <a:pPr algn="ctr"/>
              <a:endParaRPr lang="en-GB" sz="1200" dirty="0"/>
            </a:p>
          </p:txBody>
        </p:sp>
        <p:sp>
          <p:nvSpPr>
            <p:cNvPr id="31" name="TextBox 17">
              <a:extLst>
                <a:ext uri="{FF2B5EF4-FFF2-40B4-BE49-F238E27FC236}">
                  <a16:creationId xmlns:a16="http://schemas.microsoft.com/office/drawing/2014/main" id="{56EE5884-CB1B-06F5-3A25-FE0692795361}"/>
                </a:ext>
                <a:ext uri="{C183D7F6-B498-43B3-948B-1728B52AA6E4}">
                  <adec:decorative xmlns:adec="http://schemas.microsoft.com/office/drawing/2017/decorative" val="1"/>
                </a:ext>
              </a:extLst>
            </p:cNvPr>
            <p:cNvSpPr txBox="1"/>
            <p:nvPr/>
          </p:nvSpPr>
          <p:spPr bwMode="blackWhite">
            <a:xfrm>
              <a:off x="10075854" y="3921966"/>
              <a:ext cx="720000" cy="1188000"/>
            </a:xfrm>
            <a:prstGeom prst="rect">
              <a:avLst/>
            </a:prstGeom>
            <a:noFill/>
            <a:ln>
              <a:solidFill>
                <a:srgbClr val="000000"/>
              </a:solidFill>
            </a:ln>
          </p:spPr>
          <p:txBody>
            <a:bodyPr wrap="square" rtlCol="0">
              <a:spAutoFit/>
            </a:bodyPr>
            <a:lstStyle>
              <a:defPPr>
                <a:defRPr lang="en-US"/>
              </a:defPPr>
              <a:lvl1pPr marL="0" algn="l" defTabSz="914400" rtl="0" eaLnBrk="1" latinLnBrk="0" hangingPunct="1">
                <a:defRPr sz="1800" kern="1200">
                  <a:solidFill>
                    <a:srgbClr val="000000"/>
                  </a:solidFill>
                  <a:latin typeface="Arial" panose="020B0604020202020204"/>
                </a:defRPr>
              </a:lvl1pPr>
              <a:lvl2pPr marL="457200" algn="l" defTabSz="914400" rtl="0" eaLnBrk="1" latinLnBrk="0" hangingPunct="1">
                <a:defRPr sz="1800" kern="1200">
                  <a:solidFill>
                    <a:srgbClr val="000000"/>
                  </a:solidFill>
                  <a:latin typeface="Arial" panose="020B0604020202020204"/>
                </a:defRPr>
              </a:lvl2pPr>
              <a:lvl3pPr marL="914400" algn="l" defTabSz="914400" rtl="0" eaLnBrk="1" latinLnBrk="0" hangingPunct="1">
                <a:defRPr sz="1800" kern="1200">
                  <a:solidFill>
                    <a:srgbClr val="000000"/>
                  </a:solidFill>
                  <a:latin typeface="Arial" panose="020B0604020202020204"/>
                </a:defRPr>
              </a:lvl3pPr>
              <a:lvl4pPr marL="1371600" algn="l" defTabSz="914400" rtl="0" eaLnBrk="1" latinLnBrk="0" hangingPunct="1">
                <a:defRPr sz="1800" kern="1200">
                  <a:solidFill>
                    <a:srgbClr val="000000"/>
                  </a:solidFill>
                  <a:latin typeface="Arial" panose="020B0604020202020204"/>
                </a:defRPr>
              </a:lvl4pPr>
              <a:lvl5pPr marL="1828800" algn="l" defTabSz="914400" rtl="0" eaLnBrk="1" latinLnBrk="0" hangingPunct="1">
                <a:defRPr sz="1800" kern="1200">
                  <a:solidFill>
                    <a:srgbClr val="000000"/>
                  </a:solidFill>
                  <a:latin typeface="Arial" panose="020B0604020202020204"/>
                </a:defRPr>
              </a:lvl5pPr>
              <a:lvl6pPr marL="2286000" algn="l" defTabSz="914400" rtl="0" eaLnBrk="1" latinLnBrk="0" hangingPunct="1">
                <a:defRPr sz="1800" kern="1200">
                  <a:solidFill>
                    <a:srgbClr val="000000"/>
                  </a:solidFill>
                  <a:latin typeface="Arial" panose="020B0604020202020204"/>
                </a:defRPr>
              </a:lvl6pPr>
              <a:lvl7pPr marL="2743200" algn="l" defTabSz="914400" rtl="0" eaLnBrk="1" latinLnBrk="0" hangingPunct="1">
                <a:defRPr sz="1800" kern="1200">
                  <a:solidFill>
                    <a:srgbClr val="000000"/>
                  </a:solidFill>
                  <a:latin typeface="Arial" panose="020B0604020202020204"/>
                </a:defRPr>
              </a:lvl7pPr>
              <a:lvl8pPr marL="3200400" algn="l" defTabSz="914400" rtl="0" eaLnBrk="1" latinLnBrk="0" hangingPunct="1">
                <a:defRPr sz="1800" kern="1200">
                  <a:solidFill>
                    <a:srgbClr val="000000"/>
                  </a:solidFill>
                  <a:latin typeface="Arial" panose="020B0604020202020204"/>
                </a:defRPr>
              </a:lvl8pPr>
              <a:lvl9pPr marL="3657600" algn="l" defTabSz="914400" rtl="0" eaLnBrk="1" latinLnBrk="0" hangingPunct="1">
                <a:defRPr sz="1800" kern="1200">
                  <a:solidFill>
                    <a:srgbClr val="000000"/>
                  </a:solidFill>
                  <a:latin typeface="Arial" panose="020B0604020202020204"/>
                </a:defRPr>
              </a:lvl9pPr>
            </a:lstStyle>
            <a:p>
              <a:pPr algn="ctr"/>
              <a:endParaRPr lang="en-GB" sz="1050" dirty="0"/>
            </a:p>
            <a:p>
              <a:pPr algn="ctr"/>
              <a:r>
                <a:rPr lang="en-GB" sz="900" dirty="0"/>
                <a:t>Tudors Stuarts Georgians</a:t>
              </a:r>
            </a:p>
            <a:p>
              <a:pPr algn="ctr"/>
              <a:r>
                <a:rPr lang="en-GB" sz="900" dirty="0"/>
                <a:t>Victorians</a:t>
              </a:r>
            </a:p>
            <a:p>
              <a:pPr algn="ctr"/>
              <a:r>
                <a:rPr lang="en-GB" sz="900" dirty="0"/>
                <a:t>1485-1901</a:t>
              </a:r>
            </a:p>
            <a:p>
              <a:pPr algn="ctr"/>
              <a:endParaRPr lang="en-GB" sz="400" dirty="0"/>
            </a:p>
            <a:p>
              <a:pPr algn="ctr"/>
              <a:endParaRPr lang="en-GB" sz="400" dirty="0"/>
            </a:p>
          </p:txBody>
        </p:sp>
        <p:sp>
          <p:nvSpPr>
            <p:cNvPr id="32" name="TextBox 22">
              <a:extLst>
                <a:ext uri="{FF2B5EF4-FFF2-40B4-BE49-F238E27FC236}">
                  <a16:creationId xmlns:a16="http://schemas.microsoft.com/office/drawing/2014/main" id="{A2867FE8-AFC5-DB89-A507-4CBE5F5BB4F6}"/>
                </a:ext>
              </a:extLst>
            </p:cNvPr>
            <p:cNvSpPr txBox="1"/>
            <p:nvPr/>
          </p:nvSpPr>
          <p:spPr bwMode="blackWhite">
            <a:xfrm>
              <a:off x="10759391" y="3921966"/>
              <a:ext cx="288000" cy="1188000"/>
            </a:xfrm>
            <a:prstGeom prst="rect">
              <a:avLst/>
            </a:prstGeom>
            <a:noFill/>
            <a:ln>
              <a:solidFill>
                <a:schemeClr val="tx1"/>
              </a:solidFill>
            </a:ln>
          </p:spPr>
          <p:txBody>
            <a:bodyPr vert="vert270"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dirty="0">
                  <a:latin typeface="Arial" panose="020B0604020202020204" pitchFamily="34" charset="0"/>
                  <a:cs typeface="Arial" panose="020B0604020202020204" pitchFamily="34" charset="0"/>
                </a:rPr>
                <a:t>20/21 Century</a:t>
              </a:r>
            </a:p>
          </p:txBody>
        </p:sp>
        <p:sp>
          <p:nvSpPr>
            <p:cNvPr id="33" name="Rectangle 32">
              <a:extLst>
                <a:ext uri="{FF2B5EF4-FFF2-40B4-BE49-F238E27FC236}">
                  <a16:creationId xmlns:a16="http://schemas.microsoft.com/office/drawing/2014/main" id="{E786C48A-F87E-4746-6A01-ED0BA707F03A}"/>
                </a:ext>
              </a:extLst>
            </p:cNvPr>
            <p:cNvSpPr/>
            <p:nvPr/>
          </p:nvSpPr>
          <p:spPr bwMode="blackWhite">
            <a:xfrm>
              <a:off x="1840612" y="3929123"/>
              <a:ext cx="9766350" cy="11880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6953752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68726-7E6E-F866-53A9-4289317E0A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8A62D6-C895-BFF3-3481-78E276E639E3}"/>
              </a:ext>
            </a:extLst>
          </p:cNvPr>
          <p:cNvSpPr>
            <a:spLocks noGrp="1"/>
          </p:cNvSpPr>
          <p:nvPr>
            <p:ph type="title"/>
          </p:nvPr>
        </p:nvSpPr>
        <p:spPr/>
        <p:txBody>
          <a:bodyPr/>
          <a:lstStyle/>
          <a:p>
            <a:r>
              <a:rPr lang="en-GB" dirty="0"/>
              <a:t>The Story of Must Farm Timeline answers </a:t>
            </a:r>
            <a:r>
              <a:rPr lang="en-GB" dirty="0">
                <a:solidFill>
                  <a:schemeClr val="bg1"/>
                </a:solidFill>
              </a:rPr>
              <a:t>a</a:t>
            </a:r>
          </a:p>
        </p:txBody>
      </p:sp>
      <p:grpSp>
        <p:nvGrpSpPr>
          <p:cNvPr id="66" name="Group 65">
            <a:extLst>
              <a:ext uri="{FF2B5EF4-FFF2-40B4-BE49-F238E27FC236}">
                <a16:creationId xmlns:a16="http://schemas.microsoft.com/office/drawing/2014/main" id="{1902FD67-05C1-EDC3-3E44-80D1F6999AAE}"/>
              </a:ext>
              <a:ext uri="{C183D7F6-B498-43B3-948B-1728B52AA6E4}">
                <adec:decorative xmlns:adec="http://schemas.microsoft.com/office/drawing/2017/decorative" val="1"/>
              </a:ext>
            </a:extLst>
          </p:cNvPr>
          <p:cNvGrpSpPr/>
          <p:nvPr/>
        </p:nvGrpSpPr>
        <p:grpSpPr>
          <a:xfrm>
            <a:off x="-10939" y="1471092"/>
            <a:ext cx="1784303" cy="923330"/>
            <a:chOff x="0" y="347492"/>
            <a:chExt cx="1784303" cy="923330"/>
          </a:xfrm>
        </p:grpSpPr>
        <p:sp>
          <p:nvSpPr>
            <p:cNvPr id="3" name="TextBox 2">
              <a:extLst>
                <a:ext uri="{FF2B5EF4-FFF2-40B4-BE49-F238E27FC236}">
                  <a16:creationId xmlns:a16="http://schemas.microsoft.com/office/drawing/2014/main" id="{DFC638BE-06FF-9721-5246-EF97A57EAC5C}"/>
                </a:ext>
              </a:extLst>
            </p:cNvPr>
            <p:cNvSpPr txBox="1"/>
            <p:nvPr/>
          </p:nvSpPr>
          <p:spPr>
            <a:xfrm>
              <a:off x="264206" y="347492"/>
              <a:ext cx="1520097" cy="923330"/>
            </a:xfrm>
            <a:prstGeom prst="rect">
              <a:avLst/>
            </a:prstGeom>
            <a:noFill/>
            <a:ln>
              <a:solidFill>
                <a:schemeClr val="tx1"/>
              </a:solidFill>
            </a:ln>
          </p:spPr>
          <p:txBody>
            <a:bodyPr wrap="square">
              <a:spAutoFit/>
            </a:bodyPr>
            <a:lstStyle/>
            <a:p>
              <a:pPr algn="ctr"/>
              <a:r>
                <a:rPr lang="en-GB" dirty="0"/>
                <a:t>c.8000BC: The Fens</a:t>
              </a:r>
            </a:p>
            <a:p>
              <a:pPr algn="ctr"/>
              <a:r>
                <a:rPr lang="en-GB" dirty="0"/>
                <a:t>formed</a:t>
              </a:r>
            </a:p>
          </p:txBody>
        </p:sp>
        <p:cxnSp>
          <p:nvCxnSpPr>
            <p:cNvPr id="8" name="Straight Arrow Connector 7">
              <a:extLst>
                <a:ext uri="{FF2B5EF4-FFF2-40B4-BE49-F238E27FC236}">
                  <a16:creationId xmlns:a16="http://schemas.microsoft.com/office/drawing/2014/main" id="{AC4B5682-0B77-C0F1-DC77-E1A7FB9E4593}"/>
                </a:ext>
                <a:ext uri="{C183D7F6-B498-43B3-948B-1728B52AA6E4}">
                  <adec:decorative xmlns:adec="http://schemas.microsoft.com/office/drawing/2017/decorative" val="1"/>
                </a:ext>
              </a:extLst>
            </p:cNvPr>
            <p:cNvCxnSpPr>
              <a:cxnSpLocks/>
            </p:cNvCxnSpPr>
            <p:nvPr/>
          </p:nvCxnSpPr>
          <p:spPr>
            <a:xfrm flipH="1">
              <a:off x="0" y="886691"/>
              <a:ext cx="27788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3AF675FA-DD67-AB1D-9B6B-2B42826C8D25}"/>
              </a:ext>
              <a:ext uri="{C183D7F6-B498-43B3-948B-1728B52AA6E4}">
                <adec:decorative xmlns:adec="http://schemas.microsoft.com/office/drawing/2017/decorative" val="1"/>
              </a:ext>
            </a:extLst>
          </p:cNvPr>
          <p:cNvGrpSpPr/>
          <p:nvPr/>
        </p:nvGrpSpPr>
        <p:grpSpPr>
          <a:xfrm>
            <a:off x="2673928" y="1215004"/>
            <a:ext cx="3287747" cy="2435117"/>
            <a:chOff x="2673928" y="1215004"/>
            <a:chExt cx="3287747" cy="2435117"/>
          </a:xfrm>
        </p:grpSpPr>
        <p:sp>
          <p:nvSpPr>
            <p:cNvPr id="31" name="TextBox 30">
              <a:extLst>
                <a:ext uri="{FF2B5EF4-FFF2-40B4-BE49-F238E27FC236}">
                  <a16:creationId xmlns:a16="http://schemas.microsoft.com/office/drawing/2014/main" id="{8B3A982E-FE6E-D11D-3CE2-747A5448B9B1}"/>
                </a:ext>
              </a:extLst>
            </p:cNvPr>
            <p:cNvSpPr txBox="1"/>
            <p:nvPr/>
          </p:nvSpPr>
          <p:spPr>
            <a:xfrm>
              <a:off x="2673928" y="1215004"/>
              <a:ext cx="3287747" cy="638067"/>
            </a:xfrm>
            <a:prstGeom prst="rect">
              <a:avLst/>
            </a:prstGeom>
            <a:solidFill>
              <a:srgbClr val="F2B8AE"/>
            </a:solidFill>
            <a:ln>
              <a:solidFill>
                <a:schemeClr val="tx1"/>
              </a:solidFill>
            </a:ln>
          </p:spPr>
          <p:txBody>
            <a:bodyPr wrap="square" rtlCol="0">
              <a:spAutoFit/>
            </a:bodyPr>
            <a:lstStyle/>
            <a:p>
              <a:pPr algn="ctr"/>
              <a:r>
                <a:rPr lang="en-GB" dirty="0"/>
                <a:t>Must Farm Bronze Age Village destroyed by fire c.849BC</a:t>
              </a:r>
            </a:p>
          </p:txBody>
        </p:sp>
        <p:cxnSp>
          <p:nvCxnSpPr>
            <p:cNvPr id="22" name="Straight Arrow Connector 21">
              <a:extLst>
                <a:ext uri="{FF2B5EF4-FFF2-40B4-BE49-F238E27FC236}">
                  <a16:creationId xmlns:a16="http://schemas.microsoft.com/office/drawing/2014/main" id="{FAD79D82-D00B-6B16-F2AD-F58B2AE239CA}"/>
                </a:ext>
                <a:ext uri="{C183D7F6-B498-43B3-948B-1728B52AA6E4}">
                  <adec:decorative xmlns:adec="http://schemas.microsoft.com/office/drawing/2017/decorative" val="1"/>
                </a:ext>
              </a:extLst>
            </p:cNvPr>
            <p:cNvCxnSpPr>
              <a:cxnSpLocks/>
            </p:cNvCxnSpPr>
            <p:nvPr/>
          </p:nvCxnSpPr>
          <p:spPr>
            <a:xfrm flipH="1">
              <a:off x="5680755" y="1844600"/>
              <a:ext cx="127299" cy="180552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788E5F0F-3E8C-6BB4-EE14-F4D023BCC304}"/>
              </a:ext>
              <a:ext uri="{C183D7F6-B498-43B3-948B-1728B52AA6E4}">
                <adec:decorative xmlns:adec="http://schemas.microsoft.com/office/drawing/2017/decorative" val="1"/>
              </a:ext>
            </a:extLst>
          </p:cNvPr>
          <p:cNvGrpSpPr/>
          <p:nvPr/>
        </p:nvGrpSpPr>
        <p:grpSpPr>
          <a:xfrm>
            <a:off x="2023338" y="2016586"/>
            <a:ext cx="4341091" cy="1631456"/>
            <a:chOff x="2023338" y="2016586"/>
            <a:chExt cx="4341091" cy="1631456"/>
          </a:xfrm>
        </p:grpSpPr>
        <p:sp>
          <p:nvSpPr>
            <p:cNvPr id="30" name="TextBox 29">
              <a:extLst>
                <a:ext uri="{FF2B5EF4-FFF2-40B4-BE49-F238E27FC236}">
                  <a16:creationId xmlns:a16="http://schemas.microsoft.com/office/drawing/2014/main" id="{A37D9DC6-1098-E376-10B0-2F117632A894}"/>
                </a:ext>
              </a:extLst>
            </p:cNvPr>
            <p:cNvSpPr txBox="1"/>
            <p:nvPr/>
          </p:nvSpPr>
          <p:spPr>
            <a:xfrm>
              <a:off x="2023338" y="2016586"/>
              <a:ext cx="4341091" cy="369332"/>
            </a:xfrm>
            <a:prstGeom prst="rect">
              <a:avLst/>
            </a:prstGeom>
            <a:solidFill>
              <a:srgbClr val="F2B8AE"/>
            </a:solidFill>
            <a:ln>
              <a:solidFill>
                <a:schemeClr val="tx1"/>
              </a:solidFill>
            </a:ln>
          </p:spPr>
          <p:txBody>
            <a:bodyPr wrap="square" rtlCol="0">
              <a:spAutoFit/>
            </a:bodyPr>
            <a:lstStyle/>
            <a:p>
              <a:pPr algn="ctr"/>
              <a:r>
                <a:rPr lang="en-GB" dirty="0"/>
                <a:t>Must Farm Bronze Age Village c.850BC</a:t>
              </a:r>
            </a:p>
          </p:txBody>
        </p:sp>
        <p:cxnSp>
          <p:nvCxnSpPr>
            <p:cNvPr id="63" name="Straight Arrow Connector 62">
              <a:extLst>
                <a:ext uri="{FF2B5EF4-FFF2-40B4-BE49-F238E27FC236}">
                  <a16:creationId xmlns:a16="http://schemas.microsoft.com/office/drawing/2014/main" id="{01BB1E16-FB9B-9A09-CF3B-906C415E458B}"/>
                </a:ext>
              </a:extLst>
            </p:cNvPr>
            <p:cNvCxnSpPr/>
            <p:nvPr/>
          </p:nvCxnSpPr>
          <p:spPr>
            <a:xfrm>
              <a:off x="5530206" y="2385918"/>
              <a:ext cx="150549" cy="126212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15" name="Table 14">
            <a:extLst>
              <a:ext uri="{FF2B5EF4-FFF2-40B4-BE49-F238E27FC236}">
                <a16:creationId xmlns:a16="http://schemas.microsoft.com/office/drawing/2014/main" id="{9637216C-B7DC-A6A8-53FF-61DF31E26188}"/>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668262217"/>
              </p:ext>
            </p:extLst>
          </p:nvPr>
        </p:nvGraphicFramePr>
        <p:xfrm>
          <a:off x="966093" y="3205286"/>
          <a:ext cx="9764495" cy="370840"/>
        </p:xfrm>
        <a:graphic>
          <a:graphicData uri="http://schemas.openxmlformats.org/drawingml/2006/table">
            <a:tbl>
              <a:tblPr firstRow="1" bandRow="1">
                <a:tableStyleId>{2D5ABB26-0587-4C30-8999-92F81FD0307C}</a:tableStyleId>
              </a:tblPr>
              <a:tblGrid>
                <a:gridCol w="751115">
                  <a:extLst>
                    <a:ext uri="{9D8B030D-6E8A-4147-A177-3AD203B41FA5}">
                      <a16:colId xmlns:a16="http://schemas.microsoft.com/office/drawing/2014/main" val="1189715125"/>
                    </a:ext>
                  </a:extLst>
                </a:gridCol>
                <a:gridCol w="751115">
                  <a:extLst>
                    <a:ext uri="{9D8B030D-6E8A-4147-A177-3AD203B41FA5}">
                      <a16:colId xmlns:a16="http://schemas.microsoft.com/office/drawing/2014/main" val="2390889530"/>
                    </a:ext>
                  </a:extLst>
                </a:gridCol>
                <a:gridCol w="751115">
                  <a:extLst>
                    <a:ext uri="{9D8B030D-6E8A-4147-A177-3AD203B41FA5}">
                      <a16:colId xmlns:a16="http://schemas.microsoft.com/office/drawing/2014/main" val="795501815"/>
                    </a:ext>
                  </a:extLst>
                </a:gridCol>
                <a:gridCol w="751115">
                  <a:extLst>
                    <a:ext uri="{9D8B030D-6E8A-4147-A177-3AD203B41FA5}">
                      <a16:colId xmlns:a16="http://schemas.microsoft.com/office/drawing/2014/main" val="213937249"/>
                    </a:ext>
                  </a:extLst>
                </a:gridCol>
                <a:gridCol w="751115">
                  <a:extLst>
                    <a:ext uri="{9D8B030D-6E8A-4147-A177-3AD203B41FA5}">
                      <a16:colId xmlns:a16="http://schemas.microsoft.com/office/drawing/2014/main" val="3953397726"/>
                    </a:ext>
                  </a:extLst>
                </a:gridCol>
                <a:gridCol w="751115">
                  <a:extLst>
                    <a:ext uri="{9D8B030D-6E8A-4147-A177-3AD203B41FA5}">
                      <a16:colId xmlns:a16="http://schemas.microsoft.com/office/drawing/2014/main" val="2309977187"/>
                    </a:ext>
                  </a:extLst>
                </a:gridCol>
                <a:gridCol w="751115">
                  <a:extLst>
                    <a:ext uri="{9D8B030D-6E8A-4147-A177-3AD203B41FA5}">
                      <a16:colId xmlns:a16="http://schemas.microsoft.com/office/drawing/2014/main" val="1720009279"/>
                    </a:ext>
                  </a:extLst>
                </a:gridCol>
                <a:gridCol w="751115">
                  <a:extLst>
                    <a:ext uri="{9D8B030D-6E8A-4147-A177-3AD203B41FA5}">
                      <a16:colId xmlns:a16="http://schemas.microsoft.com/office/drawing/2014/main" val="3632220269"/>
                    </a:ext>
                  </a:extLst>
                </a:gridCol>
                <a:gridCol w="751115">
                  <a:extLst>
                    <a:ext uri="{9D8B030D-6E8A-4147-A177-3AD203B41FA5}">
                      <a16:colId xmlns:a16="http://schemas.microsoft.com/office/drawing/2014/main" val="4181173382"/>
                    </a:ext>
                  </a:extLst>
                </a:gridCol>
                <a:gridCol w="751115">
                  <a:extLst>
                    <a:ext uri="{9D8B030D-6E8A-4147-A177-3AD203B41FA5}">
                      <a16:colId xmlns:a16="http://schemas.microsoft.com/office/drawing/2014/main" val="4043737940"/>
                    </a:ext>
                  </a:extLst>
                </a:gridCol>
                <a:gridCol w="751115">
                  <a:extLst>
                    <a:ext uri="{9D8B030D-6E8A-4147-A177-3AD203B41FA5}">
                      <a16:colId xmlns:a16="http://schemas.microsoft.com/office/drawing/2014/main" val="3801275236"/>
                    </a:ext>
                  </a:extLst>
                </a:gridCol>
                <a:gridCol w="751115">
                  <a:extLst>
                    <a:ext uri="{9D8B030D-6E8A-4147-A177-3AD203B41FA5}">
                      <a16:colId xmlns:a16="http://schemas.microsoft.com/office/drawing/2014/main" val="347993855"/>
                    </a:ext>
                  </a:extLst>
                </a:gridCol>
                <a:gridCol w="751115">
                  <a:extLst>
                    <a:ext uri="{9D8B030D-6E8A-4147-A177-3AD203B41FA5}">
                      <a16:colId xmlns:a16="http://schemas.microsoft.com/office/drawing/2014/main" val="4066766327"/>
                    </a:ext>
                  </a:extLst>
                </a:gridCol>
              </a:tblGrid>
              <a:tr h="3708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0646035"/>
                  </a:ext>
                </a:extLst>
              </a:tr>
            </a:tbl>
          </a:graphicData>
        </a:graphic>
      </p:graphicFrame>
      <p:grpSp>
        <p:nvGrpSpPr>
          <p:cNvPr id="75" name="Group 74">
            <a:extLst>
              <a:ext uri="{FF2B5EF4-FFF2-40B4-BE49-F238E27FC236}">
                <a16:creationId xmlns:a16="http://schemas.microsoft.com/office/drawing/2014/main" id="{2A0EB251-2B97-60D9-A1FA-34DADD196A00}"/>
              </a:ext>
              <a:ext uri="{C183D7F6-B498-43B3-948B-1728B52AA6E4}">
                <adec:decorative xmlns:adec="http://schemas.microsoft.com/office/drawing/2017/decorative" val="1"/>
              </a:ext>
            </a:extLst>
          </p:cNvPr>
          <p:cNvGrpSpPr/>
          <p:nvPr/>
        </p:nvGrpSpPr>
        <p:grpSpPr>
          <a:xfrm>
            <a:off x="6977834" y="962426"/>
            <a:ext cx="2750712" cy="2687695"/>
            <a:chOff x="6977834" y="962426"/>
            <a:chExt cx="2750712" cy="2687695"/>
          </a:xfrm>
        </p:grpSpPr>
        <p:sp>
          <p:nvSpPr>
            <p:cNvPr id="71" name="TextBox 70">
              <a:extLst>
                <a:ext uri="{FF2B5EF4-FFF2-40B4-BE49-F238E27FC236}">
                  <a16:creationId xmlns:a16="http://schemas.microsoft.com/office/drawing/2014/main" id="{C0D74834-0355-5F7C-BE57-C1F8245A7B3B}"/>
                </a:ext>
              </a:extLst>
            </p:cNvPr>
            <p:cNvSpPr txBox="1"/>
            <p:nvPr/>
          </p:nvSpPr>
          <p:spPr>
            <a:xfrm>
              <a:off x="6977834" y="962426"/>
              <a:ext cx="1966322" cy="646331"/>
            </a:xfrm>
            <a:prstGeom prst="rect">
              <a:avLst/>
            </a:prstGeom>
            <a:solidFill>
              <a:srgbClr val="CEA6EC"/>
            </a:solidFill>
            <a:ln>
              <a:solidFill>
                <a:schemeClr val="tx1"/>
              </a:solidFill>
            </a:ln>
          </p:spPr>
          <p:txBody>
            <a:bodyPr wrap="square">
              <a:spAutoFit/>
            </a:bodyPr>
            <a:lstStyle/>
            <a:p>
              <a:pPr algn="ctr"/>
              <a:r>
                <a:rPr lang="en-GB" dirty="0"/>
                <a:t>19</a:t>
              </a:r>
              <a:r>
                <a:rPr lang="en-GB" baseline="30000" dirty="0"/>
                <a:t>th</a:t>
              </a:r>
              <a:r>
                <a:rPr lang="en-GB" dirty="0"/>
                <a:t> Century: Must Farm</a:t>
              </a:r>
            </a:p>
          </p:txBody>
        </p:sp>
        <p:cxnSp>
          <p:nvCxnSpPr>
            <p:cNvPr id="73" name="Straight Arrow Connector 72">
              <a:extLst>
                <a:ext uri="{FF2B5EF4-FFF2-40B4-BE49-F238E27FC236}">
                  <a16:creationId xmlns:a16="http://schemas.microsoft.com/office/drawing/2014/main" id="{D73CDE56-8D60-1A0C-438F-1A8C8441A24A}"/>
                </a:ext>
                <a:ext uri="{C183D7F6-B498-43B3-948B-1728B52AA6E4}">
                  <adec:decorative xmlns:adec="http://schemas.microsoft.com/office/drawing/2017/decorative" val="1"/>
                </a:ext>
              </a:extLst>
            </p:cNvPr>
            <p:cNvCxnSpPr>
              <a:cxnSpLocks/>
              <a:stCxn id="71" idx="3"/>
            </p:cNvCxnSpPr>
            <p:nvPr/>
          </p:nvCxnSpPr>
          <p:spPr>
            <a:xfrm>
              <a:off x="8944156" y="1285592"/>
              <a:ext cx="784390" cy="236452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21D87A1D-40AF-35AB-FC90-F22755E310F2}"/>
              </a:ext>
              <a:ext uri="{C183D7F6-B498-43B3-948B-1728B52AA6E4}">
                <adec:decorative xmlns:adec="http://schemas.microsoft.com/office/drawing/2017/decorative" val="1"/>
              </a:ext>
            </a:extLst>
          </p:cNvPr>
          <p:cNvGrpSpPr/>
          <p:nvPr/>
        </p:nvGrpSpPr>
        <p:grpSpPr>
          <a:xfrm>
            <a:off x="6729346" y="1692789"/>
            <a:ext cx="2722200" cy="1944011"/>
            <a:chOff x="6729346" y="1692789"/>
            <a:chExt cx="2722200" cy="1944011"/>
          </a:xfrm>
        </p:grpSpPr>
        <p:sp>
          <p:nvSpPr>
            <p:cNvPr id="53" name="TextBox 52">
              <a:extLst>
                <a:ext uri="{FF2B5EF4-FFF2-40B4-BE49-F238E27FC236}">
                  <a16:creationId xmlns:a16="http://schemas.microsoft.com/office/drawing/2014/main" id="{0C19CCD4-D969-ACFB-502E-55B411A265FC}"/>
                </a:ext>
              </a:extLst>
            </p:cNvPr>
            <p:cNvSpPr txBox="1"/>
            <p:nvPr/>
          </p:nvSpPr>
          <p:spPr>
            <a:xfrm>
              <a:off x="6729346" y="1692789"/>
              <a:ext cx="2010704" cy="1200329"/>
            </a:xfrm>
            <a:prstGeom prst="rect">
              <a:avLst/>
            </a:prstGeom>
            <a:solidFill>
              <a:srgbClr val="CEA6EC"/>
            </a:solidFill>
            <a:ln>
              <a:solidFill>
                <a:schemeClr val="tx1"/>
              </a:solidFill>
            </a:ln>
          </p:spPr>
          <p:txBody>
            <a:bodyPr wrap="square">
              <a:spAutoFit/>
            </a:bodyPr>
            <a:lstStyle/>
            <a:p>
              <a:pPr algn="ctr"/>
              <a:r>
                <a:rPr lang="en-GB" dirty="0"/>
                <a:t>17</a:t>
              </a:r>
              <a:r>
                <a:rPr lang="en-GB" baseline="30000" dirty="0"/>
                <a:t>th</a:t>
              </a:r>
              <a:r>
                <a:rPr lang="en-GB" dirty="0"/>
                <a:t> Century: King’s Dyke Draining of the Fens</a:t>
              </a:r>
            </a:p>
          </p:txBody>
        </p:sp>
        <p:cxnSp>
          <p:nvCxnSpPr>
            <p:cNvPr id="57" name="Straight Arrow Connector 56">
              <a:extLst>
                <a:ext uri="{FF2B5EF4-FFF2-40B4-BE49-F238E27FC236}">
                  <a16:creationId xmlns:a16="http://schemas.microsoft.com/office/drawing/2014/main" id="{3A7A5AF0-CF28-64BD-15AB-05714B6A85D3}"/>
                </a:ext>
                <a:ext uri="{C183D7F6-B498-43B3-948B-1728B52AA6E4}">
                  <adec:decorative xmlns:adec="http://schemas.microsoft.com/office/drawing/2017/decorative" val="1"/>
                </a:ext>
              </a:extLst>
            </p:cNvPr>
            <p:cNvCxnSpPr>
              <a:cxnSpLocks/>
            </p:cNvCxnSpPr>
            <p:nvPr/>
          </p:nvCxnSpPr>
          <p:spPr>
            <a:xfrm>
              <a:off x="8740222" y="2305006"/>
              <a:ext cx="711324" cy="133179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1" name="Group 80">
            <a:extLst>
              <a:ext uri="{FF2B5EF4-FFF2-40B4-BE49-F238E27FC236}">
                <a16:creationId xmlns:a16="http://schemas.microsoft.com/office/drawing/2014/main" id="{AF7D5116-6FC7-AD50-1CE3-A8F63755625C}"/>
              </a:ext>
              <a:ext uri="{C183D7F6-B498-43B3-948B-1728B52AA6E4}">
                <adec:decorative xmlns:adec="http://schemas.microsoft.com/office/drawing/2017/decorative" val="1"/>
              </a:ext>
            </a:extLst>
          </p:cNvPr>
          <p:cNvGrpSpPr/>
          <p:nvPr/>
        </p:nvGrpSpPr>
        <p:grpSpPr>
          <a:xfrm>
            <a:off x="9139209" y="292848"/>
            <a:ext cx="2202852" cy="3283278"/>
            <a:chOff x="9139209" y="292848"/>
            <a:chExt cx="2202852" cy="3283278"/>
          </a:xfrm>
        </p:grpSpPr>
        <p:sp>
          <p:nvSpPr>
            <p:cNvPr id="6" name="TextBox 5">
              <a:extLst>
                <a:ext uri="{FF2B5EF4-FFF2-40B4-BE49-F238E27FC236}">
                  <a16:creationId xmlns:a16="http://schemas.microsoft.com/office/drawing/2014/main" id="{14A92229-D13B-2570-233E-2D6BD981741B}"/>
                </a:ext>
              </a:extLst>
            </p:cNvPr>
            <p:cNvSpPr txBox="1"/>
            <p:nvPr/>
          </p:nvSpPr>
          <p:spPr>
            <a:xfrm>
              <a:off x="9139209" y="292848"/>
              <a:ext cx="2202852" cy="646331"/>
            </a:xfrm>
            <a:prstGeom prst="rect">
              <a:avLst/>
            </a:prstGeom>
            <a:solidFill>
              <a:schemeClr val="bg1">
                <a:lumMod val="95000"/>
              </a:schemeClr>
            </a:solidFill>
            <a:ln>
              <a:solidFill>
                <a:schemeClr val="tx1"/>
              </a:solidFill>
            </a:ln>
          </p:spPr>
          <p:txBody>
            <a:bodyPr wrap="square">
              <a:spAutoFit/>
            </a:bodyPr>
            <a:lstStyle/>
            <a:p>
              <a:pPr algn="ctr"/>
              <a:r>
                <a:rPr lang="en-GB" dirty="0"/>
                <a:t>1960s: The growth of the Quarry</a:t>
              </a:r>
            </a:p>
          </p:txBody>
        </p:sp>
        <p:cxnSp>
          <p:nvCxnSpPr>
            <p:cNvPr id="23" name="Straight Arrow Connector 22">
              <a:extLst>
                <a:ext uri="{FF2B5EF4-FFF2-40B4-BE49-F238E27FC236}">
                  <a16:creationId xmlns:a16="http://schemas.microsoft.com/office/drawing/2014/main" id="{467B1100-FDE6-BC71-AD26-6C0F631B4464}"/>
                </a:ext>
                <a:ext uri="{C183D7F6-B498-43B3-948B-1728B52AA6E4}">
                  <adec:decorative xmlns:adec="http://schemas.microsoft.com/office/drawing/2017/decorative" val="1"/>
                </a:ext>
              </a:extLst>
            </p:cNvPr>
            <p:cNvCxnSpPr>
              <a:cxnSpLocks/>
            </p:cNvCxnSpPr>
            <p:nvPr/>
          </p:nvCxnSpPr>
          <p:spPr>
            <a:xfrm>
              <a:off x="9242334" y="904193"/>
              <a:ext cx="472695" cy="267193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5" name="Group 84">
            <a:extLst>
              <a:ext uri="{FF2B5EF4-FFF2-40B4-BE49-F238E27FC236}">
                <a16:creationId xmlns:a16="http://schemas.microsoft.com/office/drawing/2014/main" id="{537B75E5-B46E-3C2B-3021-ED1B232C81CB}"/>
              </a:ext>
              <a:ext uri="{C183D7F6-B498-43B3-948B-1728B52AA6E4}">
                <adec:decorative xmlns:adec="http://schemas.microsoft.com/office/drawing/2017/decorative" val="1"/>
              </a:ext>
            </a:extLst>
          </p:cNvPr>
          <p:cNvGrpSpPr/>
          <p:nvPr/>
        </p:nvGrpSpPr>
        <p:grpSpPr>
          <a:xfrm>
            <a:off x="9430970" y="1011457"/>
            <a:ext cx="1926227" cy="2657201"/>
            <a:chOff x="9430970" y="1011457"/>
            <a:chExt cx="1926227" cy="2657201"/>
          </a:xfrm>
        </p:grpSpPr>
        <p:sp>
          <p:nvSpPr>
            <p:cNvPr id="79" name="TextBox 78">
              <a:extLst>
                <a:ext uri="{FF2B5EF4-FFF2-40B4-BE49-F238E27FC236}">
                  <a16:creationId xmlns:a16="http://schemas.microsoft.com/office/drawing/2014/main" id="{F1B4E879-6B68-64CC-2CC4-ECE2A4BDFF73}"/>
                </a:ext>
              </a:extLst>
            </p:cNvPr>
            <p:cNvSpPr txBox="1"/>
            <p:nvPr/>
          </p:nvSpPr>
          <p:spPr>
            <a:xfrm>
              <a:off x="9430970" y="1011457"/>
              <a:ext cx="1926227" cy="923330"/>
            </a:xfrm>
            <a:prstGeom prst="rect">
              <a:avLst/>
            </a:prstGeom>
            <a:solidFill>
              <a:schemeClr val="bg1">
                <a:lumMod val="95000"/>
              </a:schemeClr>
            </a:solidFill>
            <a:ln>
              <a:solidFill>
                <a:schemeClr val="tx1"/>
              </a:solidFill>
            </a:ln>
          </p:spPr>
          <p:txBody>
            <a:bodyPr wrap="square">
              <a:spAutoFit/>
            </a:bodyPr>
            <a:lstStyle/>
            <a:p>
              <a:pPr algn="ctr"/>
              <a:r>
                <a:rPr lang="en-GB" dirty="0"/>
                <a:t>1999: Discovery of the Bronze Age Village</a:t>
              </a:r>
            </a:p>
          </p:txBody>
        </p:sp>
        <p:cxnSp>
          <p:nvCxnSpPr>
            <p:cNvPr id="82" name="Straight Arrow Connector 81">
              <a:extLst>
                <a:ext uri="{FF2B5EF4-FFF2-40B4-BE49-F238E27FC236}">
                  <a16:creationId xmlns:a16="http://schemas.microsoft.com/office/drawing/2014/main" id="{46196358-ECEB-13D1-2E11-470717C66091}"/>
                </a:ext>
                <a:ext uri="{C183D7F6-B498-43B3-948B-1728B52AA6E4}">
                  <adec:decorative xmlns:adec="http://schemas.microsoft.com/office/drawing/2017/decorative" val="1"/>
                </a:ext>
              </a:extLst>
            </p:cNvPr>
            <p:cNvCxnSpPr>
              <a:cxnSpLocks/>
            </p:cNvCxnSpPr>
            <p:nvPr/>
          </p:nvCxnSpPr>
          <p:spPr>
            <a:xfrm>
              <a:off x="9661039" y="1956091"/>
              <a:ext cx="315902" cy="171256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5A6F65EF-0A31-E23D-8108-93ED08817CD7}"/>
              </a:ext>
              <a:ext uri="{C183D7F6-B498-43B3-948B-1728B52AA6E4}">
                <adec:decorative xmlns:adec="http://schemas.microsoft.com/office/drawing/2017/decorative" val="1"/>
              </a:ext>
            </a:extLst>
          </p:cNvPr>
          <p:cNvGrpSpPr/>
          <p:nvPr/>
        </p:nvGrpSpPr>
        <p:grpSpPr>
          <a:xfrm>
            <a:off x="9987658" y="1974479"/>
            <a:ext cx="1354403" cy="1618433"/>
            <a:chOff x="9987658" y="1974479"/>
            <a:chExt cx="1354403" cy="1618433"/>
          </a:xfrm>
        </p:grpSpPr>
        <p:sp>
          <p:nvSpPr>
            <p:cNvPr id="84" name="TextBox 83">
              <a:extLst>
                <a:ext uri="{FF2B5EF4-FFF2-40B4-BE49-F238E27FC236}">
                  <a16:creationId xmlns:a16="http://schemas.microsoft.com/office/drawing/2014/main" id="{3AC68F9E-23DF-4220-D005-7DA86C33B9B4}"/>
                </a:ext>
              </a:extLst>
            </p:cNvPr>
            <p:cNvSpPr txBox="1"/>
            <p:nvPr/>
          </p:nvSpPr>
          <p:spPr>
            <a:xfrm>
              <a:off x="10032254" y="1974479"/>
              <a:ext cx="1309807" cy="923330"/>
            </a:xfrm>
            <a:prstGeom prst="rect">
              <a:avLst/>
            </a:prstGeom>
            <a:solidFill>
              <a:schemeClr val="bg1">
                <a:lumMod val="95000"/>
              </a:schemeClr>
            </a:solidFill>
            <a:ln>
              <a:solidFill>
                <a:schemeClr val="tx1"/>
              </a:solidFill>
            </a:ln>
          </p:spPr>
          <p:txBody>
            <a:bodyPr wrap="square">
              <a:spAutoFit/>
            </a:bodyPr>
            <a:lstStyle/>
            <a:p>
              <a:pPr algn="ctr"/>
              <a:r>
                <a:rPr lang="en-GB" dirty="0"/>
                <a:t>2016: Excavation Begins</a:t>
              </a:r>
            </a:p>
          </p:txBody>
        </p:sp>
        <p:cxnSp>
          <p:nvCxnSpPr>
            <p:cNvPr id="86" name="Straight Arrow Connector 85">
              <a:extLst>
                <a:ext uri="{FF2B5EF4-FFF2-40B4-BE49-F238E27FC236}">
                  <a16:creationId xmlns:a16="http://schemas.microsoft.com/office/drawing/2014/main" id="{CF966B82-4CD9-1FA4-0770-3D25BC99AA4B}"/>
                </a:ext>
                <a:ext uri="{C183D7F6-B498-43B3-948B-1728B52AA6E4}">
                  <adec:decorative xmlns:adec="http://schemas.microsoft.com/office/drawing/2017/decorative" val="1"/>
                </a:ext>
              </a:extLst>
            </p:cNvPr>
            <p:cNvCxnSpPr>
              <a:cxnSpLocks/>
              <a:endCxn id="38" idx="0"/>
            </p:cNvCxnSpPr>
            <p:nvPr/>
          </p:nvCxnSpPr>
          <p:spPr>
            <a:xfrm flipH="1">
              <a:off x="9987658" y="2877641"/>
              <a:ext cx="1198890" cy="71527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0" name="Group 99">
            <a:extLst>
              <a:ext uri="{FF2B5EF4-FFF2-40B4-BE49-F238E27FC236}">
                <a16:creationId xmlns:a16="http://schemas.microsoft.com/office/drawing/2014/main" id="{1E56998D-D086-94CE-29B5-2793B1AD915D}"/>
              </a:ext>
              <a:ext uri="{C183D7F6-B498-43B3-948B-1728B52AA6E4}">
                <adec:decorative xmlns:adec="http://schemas.microsoft.com/office/drawing/2017/decorative" val="1"/>
              </a:ext>
            </a:extLst>
          </p:cNvPr>
          <p:cNvGrpSpPr/>
          <p:nvPr/>
        </p:nvGrpSpPr>
        <p:grpSpPr>
          <a:xfrm>
            <a:off x="5555480" y="4780912"/>
            <a:ext cx="5681701" cy="1967767"/>
            <a:chOff x="5555480" y="4780912"/>
            <a:chExt cx="5681701" cy="1967767"/>
          </a:xfrm>
        </p:grpSpPr>
        <p:sp>
          <p:nvSpPr>
            <p:cNvPr id="39" name="TextBox 38">
              <a:extLst>
                <a:ext uri="{FF2B5EF4-FFF2-40B4-BE49-F238E27FC236}">
                  <a16:creationId xmlns:a16="http://schemas.microsoft.com/office/drawing/2014/main" id="{CF9FD512-3E7F-9940-5355-2E1117E007A5}"/>
                </a:ext>
              </a:extLst>
            </p:cNvPr>
            <p:cNvSpPr txBox="1"/>
            <p:nvPr/>
          </p:nvSpPr>
          <p:spPr>
            <a:xfrm>
              <a:off x="9237756" y="5548350"/>
              <a:ext cx="1086472" cy="1200329"/>
            </a:xfrm>
            <a:prstGeom prst="rect">
              <a:avLst/>
            </a:prstGeom>
            <a:solidFill>
              <a:srgbClr val="CEA6EC"/>
            </a:solidFill>
            <a:ln>
              <a:solidFill>
                <a:schemeClr val="tx1"/>
              </a:solidFill>
            </a:ln>
          </p:spPr>
          <p:txBody>
            <a:bodyPr wrap="square" rtlCol="0">
              <a:spAutoFit/>
            </a:bodyPr>
            <a:lstStyle/>
            <a:p>
              <a:pPr algn="ctr"/>
              <a:r>
                <a:rPr lang="en-GB" dirty="0"/>
                <a:t>1666</a:t>
              </a:r>
            </a:p>
            <a:p>
              <a:pPr algn="ctr"/>
              <a:r>
                <a:rPr lang="en-GB" dirty="0"/>
                <a:t>Great Fire oof London</a:t>
              </a:r>
            </a:p>
          </p:txBody>
        </p:sp>
        <p:sp>
          <p:nvSpPr>
            <p:cNvPr id="43" name="TextBox 42">
              <a:extLst>
                <a:ext uri="{FF2B5EF4-FFF2-40B4-BE49-F238E27FC236}">
                  <a16:creationId xmlns:a16="http://schemas.microsoft.com/office/drawing/2014/main" id="{24CA3E19-687B-6D16-E0D1-2CE528F3F3B7}"/>
                </a:ext>
              </a:extLst>
            </p:cNvPr>
            <p:cNvSpPr txBox="1"/>
            <p:nvPr/>
          </p:nvSpPr>
          <p:spPr>
            <a:xfrm>
              <a:off x="10452090" y="5569544"/>
              <a:ext cx="785091" cy="923330"/>
            </a:xfrm>
            <a:prstGeom prst="rect">
              <a:avLst/>
            </a:prstGeom>
            <a:solidFill>
              <a:schemeClr val="bg1">
                <a:lumMod val="95000"/>
              </a:schemeClr>
            </a:solidFill>
            <a:ln>
              <a:solidFill>
                <a:schemeClr val="tx1"/>
              </a:solidFill>
            </a:ln>
          </p:spPr>
          <p:txBody>
            <a:bodyPr wrap="square" rtlCol="0">
              <a:spAutoFit/>
            </a:bodyPr>
            <a:lstStyle/>
            <a:p>
              <a:r>
                <a:rPr lang="en-GB" dirty="0"/>
                <a:t>WWII1939-1945</a:t>
              </a:r>
            </a:p>
          </p:txBody>
        </p:sp>
        <p:grpSp>
          <p:nvGrpSpPr>
            <p:cNvPr id="92" name="Group 91">
              <a:extLst>
                <a:ext uri="{FF2B5EF4-FFF2-40B4-BE49-F238E27FC236}">
                  <a16:creationId xmlns:a16="http://schemas.microsoft.com/office/drawing/2014/main" id="{6130F40F-CD5C-B37D-E680-E45C598AC3A5}"/>
                </a:ext>
              </a:extLst>
            </p:cNvPr>
            <p:cNvGrpSpPr/>
            <p:nvPr/>
          </p:nvGrpSpPr>
          <p:grpSpPr>
            <a:xfrm>
              <a:off x="5555480" y="4785990"/>
              <a:ext cx="2316409" cy="1713050"/>
              <a:chOff x="5555480" y="4785990"/>
              <a:chExt cx="2316409" cy="1713050"/>
            </a:xfrm>
          </p:grpSpPr>
          <p:sp>
            <p:nvSpPr>
              <p:cNvPr id="28" name="TextBox 27">
                <a:extLst>
                  <a:ext uri="{FF2B5EF4-FFF2-40B4-BE49-F238E27FC236}">
                    <a16:creationId xmlns:a16="http://schemas.microsoft.com/office/drawing/2014/main" id="{A6624693-20E1-24A2-73DB-CD3FDFD2A5AB}"/>
                  </a:ext>
                </a:extLst>
              </p:cNvPr>
              <p:cNvSpPr txBox="1"/>
              <p:nvPr/>
            </p:nvSpPr>
            <p:spPr>
              <a:xfrm>
                <a:off x="5555480" y="5575710"/>
                <a:ext cx="2316409" cy="923330"/>
              </a:xfrm>
              <a:prstGeom prst="rect">
                <a:avLst/>
              </a:prstGeom>
              <a:solidFill>
                <a:srgbClr val="66DEB5"/>
              </a:solidFill>
              <a:ln>
                <a:solidFill>
                  <a:schemeClr val="tx1"/>
                </a:solidFill>
              </a:ln>
            </p:spPr>
            <p:txBody>
              <a:bodyPr wrap="square">
                <a:spAutoFit/>
              </a:bodyPr>
              <a:lstStyle/>
              <a:p>
                <a:pPr algn="ctr"/>
                <a:r>
                  <a:rPr lang="en-GB" dirty="0"/>
                  <a:t>The Romans build the Fen Causeway &amp; </a:t>
                </a:r>
              </a:p>
              <a:p>
                <a:pPr algn="ctr"/>
                <a:r>
                  <a:rPr lang="en-GB" dirty="0"/>
                  <a:t>Car Dyke</a:t>
                </a:r>
              </a:p>
            </p:txBody>
          </p:sp>
          <p:cxnSp>
            <p:nvCxnSpPr>
              <p:cNvPr id="33" name="Straight Arrow Connector 32">
                <a:extLst>
                  <a:ext uri="{FF2B5EF4-FFF2-40B4-BE49-F238E27FC236}">
                    <a16:creationId xmlns:a16="http://schemas.microsoft.com/office/drawing/2014/main" id="{6893CE08-7449-3758-72C2-36093CF6919D}"/>
                  </a:ext>
                  <a:ext uri="{C183D7F6-B498-43B3-948B-1728B52AA6E4}">
                    <adec:decorative xmlns:adec="http://schemas.microsoft.com/office/drawing/2017/decorative" val="1"/>
                  </a:ext>
                </a:extLst>
              </p:cNvPr>
              <p:cNvCxnSpPr>
                <a:cxnSpLocks/>
                <a:endCxn id="27" idx="2"/>
              </p:cNvCxnSpPr>
              <p:nvPr/>
            </p:nvCxnSpPr>
            <p:spPr>
              <a:xfrm flipV="1">
                <a:off x="7186185" y="4785990"/>
                <a:ext cx="92960" cy="81146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24B6B5B3-92A8-64B9-B01C-0E9A23D11652}"/>
                </a:ext>
              </a:extLst>
            </p:cNvPr>
            <p:cNvGrpSpPr/>
            <p:nvPr/>
          </p:nvGrpSpPr>
          <p:grpSpPr>
            <a:xfrm>
              <a:off x="8020284" y="4780912"/>
              <a:ext cx="1086472" cy="1707755"/>
              <a:chOff x="8020284" y="4780912"/>
              <a:chExt cx="1086472" cy="1707755"/>
            </a:xfrm>
          </p:grpSpPr>
          <p:sp>
            <p:nvSpPr>
              <p:cNvPr id="34" name="TextBox 33">
                <a:extLst>
                  <a:ext uri="{FF2B5EF4-FFF2-40B4-BE49-F238E27FC236}">
                    <a16:creationId xmlns:a16="http://schemas.microsoft.com/office/drawing/2014/main" id="{AE9EAE68-04AB-9870-0718-7A61A73E1C58}"/>
                  </a:ext>
                </a:extLst>
              </p:cNvPr>
              <p:cNvSpPr txBox="1"/>
              <p:nvPr/>
            </p:nvSpPr>
            <p:spPr>
              <a:xfrm>
                <a:off x="8020284" y="5565337"/>
                <a:ext cx="1086472" cy="923330"/>
              </a:xfrm>
              <a:prstGeom prst="rect">
                <a:avLst/>
              </a:prstGeom>
              <a:solidFill>
                <a:srgbClr val="F8BB25"/>
              </a:solidFill>
              <a:ln>
                <a:solidFill>
                  <a:schemeClr val="tx1"/>
                </a:solidFill>
              </a:ln>
            </p:spPr>
            <p:txBody>
              <a:bodyPr wrap="square" rtlCol="0">
                <a:spAutoFit/>
              </a:bodyPr>
              <a:lstStyle/>
              <a:p>
                <a:pPr algn="ctr"/>
                <a:r>
                  <a:rPr lang="en-GB" dirty="0"/>
                  <a:t>1066</a:t>
                </a:r>
              </a:p>
              <a:p>
                <a:pPr algn="ctr"/>
                <a:r>
                  <a:rPr lang="en-GB" dirty="0"/>
                  <a:t>Battle of Hastings</a:t>
                </a:r>
              </a:p>
            </p:txBody>
          </p:sp>
          <p:cxnSp>
            <p:nvCxnSpPr>
              <p:cNvPr id="36" name="Straight Arrow Connector 35">
                <a:extLst>
                  <a:ext uri="{FF2B5EF4-FFF2-40B4-BE49-F238E27FC236}">
                    <a16:creationId xmlns:a16="http://schemas.microsoft.com/office/drawing/2014/main" id="{67C44ECE-4446-591C-20A3-278B5CCA082E}"/>
                  </a:ext>
                  <a:ext uri="{C183D7F6-B498-43B3-948B-1728B52AA6E4}">
                    <adec:decorative xmlns:adec="http://schemas.microsoft.com/office/drawing/2017/decorative" val="1"/>
                  </a:ext>
                </a:extLst>
              </p:cNvPr>
              <p:cNvCxnSpPr>
                <a:cxnSpLocks/>
                <a:stCxn id="34" idx="0"/>
              </p:cNvCxnSpPr>
              <p:nvPr/>
            </p:nvCxnSpPr>
            <p:spPr>
              <a:xfrm flipV="1">
                <a:off x="8563520" y="4780912"/>
                <a:ext cx="0" cy="7844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2" name="Straight Arrow Connector 41">
              <a:extLst>
                <a:ext uri="{FF2B5EF4-FFF2-40B4-BE49-F238E27FC236}">
                  <a16:creationId xmlns:a16="http://schemas.microsoft.com/office/drawing/2014/main" id="{173BC036-2367-926C-1965-C0C9C5CD073B}"/>
                </a:ext>
                <a:ext uri="{C183D7F6-B498-43B3-948B-1728B52AA6E4}">
                  <adec:decorative xmlns:adec="http://schemas.microsoft.com/office/drawing/2017/decorative" val="1"/>
                </a:ext>
              </a:extLst>
            </p:cNvPr>
            <p:cNvCxnSpPr>
              <a:cxnSpLocks/>
              <a:stCxn id="39" idx="0"/>
            </p:cNvCxnSpPr>
            <p:nvPr/>
          </p:nvCxnSpPr>
          <p:spPr>
            <a:xfrm flipH="1" flipV="1">
              <a:off x="9506225" y="4780912"/>
              <a:ext cx="274767" cy="76743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9C36F237-EACE-D43A-B43E-B7D9221025D2}"/>
                </a:ext>
                <a:ext uri="{C183D7F6-B498-43B3-948B-1728B52AA6E4}">
                  <adec:decorative xmlns:adec="http://schemas.microsoft.com/office/drawing/2017/decorative" val="1"/>
                </a:ext>
              </a:extLst>
            </p:cNvPr>
            <p:cNvCxnSpPr>
              <a:cxnSpLocks/>
            </p:cNvCxnSpPr>
            <p:nvPr/>
          </p:nvCxnSpPr>
          <p:spPr>
            <a:xfrm flipH="1" flipV="1">
              <a:off x="10007983" y="4788069"/>
              <a:ext cx="886743" cy="80091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C07B91C3-45E1-49BB-B76D-483AD73AE1B4}"/>
              </a:ext>
              <a:ext uri="{C183D7F6-B498-43B3-948B-1728B52AA6E4}">
                <adec:decorative xmlns:adec="http://schemas.microsoft.com/office/drawing/2017/decorative" val="1"/>
              </a:ext>
            </a:extLst>
          </p:cNvPr>
          <p:cNvGrpSpPr/>
          <p:nvPr/>
        </p:nvGrpSpPr>
        <p:grpSpPr>
          <a:xfrm>
            <a:off x="726234" y="2927693"/>
            <a:ext cx="10351267" cy="246221"/>
            <a:chOff x="1602608" y="3206695"/>
            <a:chExt cx="10351267" cy="246221"/>
          </a:xfrm>
        </p:grpSpPr>
        <p:sp>
          <p:nvSpPr>
            <p:cNvPr id="44" name="TextBox 43">
              <a:extLst>
                <a:ext uri="{FF2B5EF4-FFF2-40B4-BE49-F238E27FC236}">
                  <a16:creationId xmlns:a16="http://schemas.microsoft.com/office/drawing/2014/main" id="{D83BB4FA-A180-DA1E-D2A3-58F7D3826C12}"/>
                </a:ext>
              </a:extLst>
            </p:cNvPr>
            <p:cNvSpPr txBox="1"/>
            <p:nvPr/>
          </p:nvSpPr>
          <p:spPr>
            <a:xfrm>
              <a:off x="1602608" y="3206695"/>
              <a:ext cx="688009" cy="246221"/>
            </a:xfrm>
            <a:prstGeom prst="rect">
              <a:avLst/>
            </a:prstGeom>
            <a:noFill/>
          </p:spPr>
          <p:txBody>
            <a:bodyPr wrap="none" rtlCol="0">
              <a:spAutoFit/>
            </a:bodyPr>
            <a:lstStyle/>
            <a:p>
              <a:r>
                <a:rPr lang="en-GB" sz="1000" b="1" dirty="0">
                  <a:latin typeface="Arial" panose="020B0604020202020204" pitchFamily="34" charset="0"/>
                  <a:cs typeface="Arial" panose="020B0604020202020204" pitchFamily="34" charset="0"/>
                </a:rPr>
                <a:t>4000 BC</a:t>
              </a:r>
            </a:p>
          </p:txBody>
        </p:sp>
        <p:sp>
          <p:nvSpPr>
            <p:cNvPr id="46" name="TextBox 45">
              <a:extLst>
                <a:ext uri="{FF2B5EF4-FFF2-40B4-BE49-F238E27FC236}">
                  <a16:creationId xmlns:a16="http://schemas.microsoft.com/office/drawing/2014/main" id="{8E56B5E6-8474-7C5F-9D86-473083324B2C}"/>
                </a:ext>
              </a:extLst>
            </p:cNvPr>
            <p:cNvSpPr txBox="1"/>
            <p:nvPr/>
          </p:nvSpPr>
          <p:spPr>
            <a:xfrm>
              <a:off x="2345936" y="3206695"/>
              <a:ext cx="688009" cy="246221"/>
            </a:xfrm>
            <a:prstGeom prst="rect">
              <a:avLst/>
            </a:prstGeom>
            <a:noFill/>
          </p:spPr>
          <p:txBody>
            <a:bodyPr wrap="none" rtlCol="0">
              <a:spAutoFit/>
            </a:bodyPr>
            <a:lstStyle/>
            <a:p>
              <a:r>
                <a:rPr lang="en-GB" sz="1000" b="1" dirty="0">
                  <a:latin typeface="Arial" panose="020B0604020202020204" pitchFamily="34" charset="0"/>
                  <a:cs typeface="Arial" panose="020B0604020202020204" pitchFamily="34" charset="0"/>
                </a:rPr>
                <a:t>3500 BC</a:t>
              </a:r>
            </a:p>
          </p:txBody>
        </p:sp>
        <p:sp>
          <p:nvSpPr>
            <p:cNvPr id="47" name="TextBox 46">
              <a:extLst>
                <a:ext uri="{FF2B5EF4-FFF2-40B4-BE49-F238E27FC236}">
                  <a16:creationId xmlns:a16="http://schemas.microsoft.com/office/drawing/2014/main" id="{F4057CAC-7C82-0EEB-33F5-239BE359BE73}"/>
                </a:ext>
              </a:extLst>
            </p:cNvPr>
            <p:cNvSpPr txBox="1"/>
            <p:nvPr/>
          </p:nvSpPr>
          <p:spPr>
            <a:xfrm>
              <a:off x="3089264" y="3206695"/>
              <a:ext cx="688009" cy="246221"/>
            </a:xfrm>
            <a:prstGeom prst="rect">
              <a:avLst/>
            </a:prstGeom>
            <a:noFill/>
          </p:spPr>
          <p:txBody>
            <a:bodyPr wrap="none" rtlCol="0">
              <a:spAutoFit/>
            </a:bodyPr>
            <a:lstStyle/>
            <a:p>
              <a:r>
                <a:rPr lang="en-GB" sz="1000" b="1" dirty="0">
                  <a:latin typeface="Arial" panose="020B0604020202020204" pitchFamily="34" charset="0"/>
                  <a:cs typeface="Arial" panose="020B0604020202020204" pitchFamily="34" charset="0"/>
                </a:rPr>
                <a:t>3000 BC</a:t>
              </a:r>
            </a:p>
          </p:txBody>
        </p:sp>
        <p:sp>
          <p:nvSpPr>
            <p:cNvPr id="48" name="TextBox 47">
              <a:extLst>
                <a:ext uri="{FF2B5EF4-FFF2-40B4-BE49-F238E27FC236}">
                  <a16:creationId xmlns:a16="http://schemas.microsoft.com/office/drawing/2014/main" id="{07D7E1E6-AE25-FA6C-230A-679877B11412}"/>
                </a:ext>
              </a:extLst>
            </p:cNvPr>
            <p:cNvSpPr txBox="1"/>
            <p:nvPr/>
          </p:nvSpPr>
          <p:spPr>
            <a:xfrm>
              <a:off x="3832592" y="3206695"/>
              <a:ext cx="688009" cy="246221"/>
            </a:xfrm>
            <a:prstGeom prst="rect">
              <a:avLst/>
            </a:prstGeom>
            <a:noFill/>
          </p:spPr>
          <p:txBody>
            <a:bodyPr wrap="none" rtlCol="0">
              <a:spAutoFit/>
            </a:bodyPr>
            <a:lstStyle/>
            <a:p>
              <a:r>
                <a:rPr lang="en-GB" sz="1000" b="1" dirty="0">
                  <a:latin typeface="Arial" panose="020B0604020202020204" pitchFamily="34" charset="0"/>
                  <a:cs typeface="Arial" panose="020B0604020202020204" pitchFamily="34" charset="0"/>
                </a:rPr>
                <a:t>2500 BC</a:t>
              </a:r>
            </a:p>
          </p:txBody>
        </p:sp>
        <p:sp>
          <p:nvSpPr>
            <p:cNvPr id="49" name="TextBox 48">
              <a:extLst>
                <a:ext uri="{FF2B5EF4-FFF2-40B4-BE49-F238E27FC236}">
                  <a16:creationId xmlns:a16="http://schemas.microsoft.com/office/drawing/2014/main" id="{D51D7202-6FC1-B9A9-7167-AFA8EDBA60CC}"/>
                </a:ext>
              </a:extLst>
            </p:cNvPr>
            <p:cNvSpPr txBox="1"/>
            <p:nvPr/>
          </p:nvSpPr>
          <p:spPr>
            <a:xfrm>
              <a:off x="4575920" y="3206695"/>
              <a:ext cx="688009" cy="246221"/>
            </a:xfrm>
            <a:prstGeom prst="rect">
              <a:avLst/>
            </a:prstGeom>
            <a:noFill/>
          </p:spPr>
          <p:txBody>
            <a:bodyPr wrap="none" rtlCol="0">
              <a:spAutoFit/>
            </a:bodyPr>
            <a:lstStyle/>
            <a:p>
              <a:r>
                <a:rPr lang="en-GB" sz="1000" b="1" dirty="0">
                  <a:latin typeface="Arial" panose="020B0604020202020204" pitchFamily="34" charset="0"/>
                  <a:cs typeface="Arial" panose="020B0604020202020204" pitchFamily="34" charset="0"/>
                </a:rPr>
                <a:t>2000 BC</a:t>
              </a:r>
            </a:p>
          </p:txBody>
        </p:sp>
        <p:sp>
          <p:nvSpPr>
            <p:cNvPr id="51" name="TextBox 50">
              <a:extLst>
                <a:ext uri="{FF2B5EF4-FFF2-40B4-BE49-F238E27FC236}">
                  <a16:creationId xmlns:a16="http://schemas.microsoft.com/office/drawing/2014/main" id="{A777A11B-3A15-4ED8-A95F-4CE42AAF4317}"/>
                </a:ext>
              </a:extLst>
            </p:cNvPr>
            <p:cNvSpPr txBox="1"/>
            <p:nvPr/>
          </p:nvSpPr>
          <p:spPr>
            <a:xfrm>
              <a:off x="5319248" y="3206695"/>
              <a:ext cx="688009" cy="246221"/>
            </a:xfrm>
            <a:prstGeom prst="rect">
              <a:avLst/>
            </a:prstGeom>
            <a:noFill/>
          </p:spPr>
          <p:txBody>
            <a:bodyPr wrap="none" rtlCol="0">
              <a:spAutoFit/>
            </a:bodyPr>
            <a:lstStyle/>
            <a:p>
              <a:r>
                <a:rPr lang="en-GB" sz="1000" b="1" dirty="0">
                  <a:latin typeface="Arial" panose="020B0604020202020204" pitchFamily="34" charset="0"/>
                  <a:cs typeface="Arial" panose="020B0604020202020204" pitchFamily="34" charset="0"/>
                </a:rPr>
                <a:t>1500 BC</a:t>
              </a:r>
            </a:p>
          </p:txBody>
        </p:sp>
        <p:sp>
          <p:nvSpPr>
            <p:cNvPr id="52" name="TextBox 51">
              <a:extLst>
                <a:ext uri="{FF2B5EF4-FFF2-40B4-BE49-F238E27FC236}">
                  <a16:creationId xmlns:a16="http://schemas.microsoft.com/office/drawing/2014/main" id="{F8F84EF5-C7AA-10EF-09CA-A8411520CF6D}"/>
                </a:ext>
              </a:extLst>
            </p:cNvPr>
            <p:cNvSpPr txBox="1"/>
            <p:nvPr/>
          </p:nvSpPr>
          <p:spPr>
            <a:xfrm>
              <a:off x="6062576" y="3206695"/>
              <a:ext cx="688009" cy="246221"/>
            </a:xfrm>
            <a:prstGeom prst="rect">
              <a:avLst/>
            </a:prstGeom>
            <a:noFill/>
          </p:spPr>
          <p:txBody>
            <a:bodyPr wrap="none" rtlCol="0">
              <a:spAutoFit/>
            </a:bodyPr>
            <a:lstStyle/>
            <a:p>
              <a:r>
                <a:rPr lang="en-GB" sz="1000" b="1" dirty="0">
                  <a:latin typeface="Arial" panose="020B0604020202020204" pitchFamily="34" charset="0"/>
                  <a:cs typeface="Arial" panose="020B0604020202020204" pitchFamily="34" charset="0"/>
                </a:rPr>
                <a:t>1000 BC</a:t>
              </a:r>
            </a:p>
          </p:txBody>
        </p:sp>
        <p:sp>
          <p:nvSpPr>
            <p:cNvPr id="54" name="TextBox 53">
              <a:extLst>
                <a:ext uri="{FF2B5EF4-FFF2-40B4-BE49-F238E27FC236}">
                  <a16:creationId xmlns:a16="http://schemas.microsoft.com/office/drawing/2014/main" id="{8A727154-C98A-A83B-3A0C-5D790EE73937}"/>
                </a:ext>
              </a:extLst>
            </p:cNvPr>
            <p:cNvSpPr txBox="1"/>
            <p:nvPr/>
          </p:nvSpPr>
          <p:spPr>
            <a:xfrm>
              <a:off x="6805904" y="3206695"/>
              <a:ext cx="688009" cy="246221"/>
            </a:xfrm>
            <a:prstGeom prst="rect">
              <a:avLst/>
            </a:prstGeom>
            <a:noFill/>
          </p:spPr>
          <p:txBody>
            <a:bodyPr wrap="square" rtlCol="0">
              <a:spAutoFit/>
            </a:bodyPr>
            <a:lstStyle/>
            <a:p>
              <a:r>
                <a:rPr lang="en-GB" sz="1000" b="1" dirty="0">
                  <a:latin typeface="Arial" panose="020B0604020202020204" pitchFamily="34" charset="0"/>
                  <a:cs typeface="Arial" panose="020B0604020202020204" pitchFamily="34" charset="0"/>
                </a:rPr>
                <a:t>0500 BC</a:t>
              </a:r>
            </a:p>
          </p:txBody>
        </p:sp>
        <p:sp>
          <p:nvSpPr>
            <p:cNvPr id="55" name="TextBox 54">
              <a:extLst>
                <a:ext uri="{FF2B5EF4-FFF2-40B4-BE49-F238E27FC236}">
                  <a16:creationId xmlns:a16="http://schemas.microsoft.com/office/drawing/2014/main" id="{52A85C38-CBF7-ACA1-8CF2-5B6DB11C73E3}"/>
                </a:ext>
              </a:extLst>
            </p:cNvPr>
            <p:cNvSpPr txBox="1"/>
            <p:nvPr/>
          </p:nvSpPr>
          <p:spPr>
            <a:xfrm>
              <a:off x="8292560" y="3206695"/>
              <a:ext cx="688009" cy="246221"/>
            </a:xfrm>
            <a:prstGeom prst="rect">
              <a:avLst/>
            </a:prstGeom>
            <a:noFill/>
          </p:spPr>
          <p:txBody>
            <a:bodyPr wrap="square" rtlCol="0">
              <a:spAutoFit/>
            </a:bodyPr>
            <a:lstStyle/>
            <a:p>
              <a:r>
                <a:rPr lang="en-GB" sz="1000" b="1" dirty="0">
                  <a:latin typeface="Arial" panose="020B0604020202020204" pitchFamily="34" charset="0"/>
                  <a:cs typeface="Arial" panose="020B0604020202020204" pitchFamily="34" charset="0"/>
                </a:rPr>
                <a:t>0500 AD</a:t>
              </a:r>
            </a:p>
          </p:txBody>
        </p:sp>
        <p:sp>
          <p:nvSpPr>
            <p:cNvPr id="56" name="TextBox 55">
              <a:extLst>
                <a:ext uri="{FF2B5EF4-FFF2-40B4-BE49-F238E27FC236}">
                  <a16:creationId xmlns:a16="http://schemas.microsoft.com/office/drawing/2014/main" id="{9D4547EE-085B-80C7-AB2D-2975EC300511}"/>
                </a:ext>
              </a:extLst>
            </p:cNvPr>
            <p:cNvSpPr txBox="1"/>
            <p:nvPr/>
          </p:nvSpPr>
          <p:spPr>
            <a:xfrm>
              <a:off x="7549232" y="3206695"/>
              <a:ext cx="688009" cy="246221"/>
            </a:xfrm>
            <a:prstGeom prst="rect">
              <a:avLst/>
            </a:prstGeom>
            <a:noFill/>
          </p:spPr>
          <p:txBody>
            <a:bodyPr wrap="square" rtlCol="0">
              <a:spAutoFit/>
            </a:bodyPr>
            <a:lstStyle/>
            <a:p>
              <a:r>
                <a:rPr lang="en-GB" sz="1000" b="1" dirty="0">
                  <a:latin typeface="Arial" panose="020B0604020202020204" pitchFamily="34" charset="0"/>
                  <a:cs typeface="Arial" panose="020B0604020202020204" pitchFamily="34" charset="0"/>
                </a:rPr>
                <a:t>0000 AD</a:t>
              </a:r>
            </a:p>
          </p:txBody>
        </p:sp>
        <p:sp>
          <p:nvSpPr>
            <p:cNvPr id="58" name="TextBox 57">
              <a:extLst>
                <a:ext uri="{FF2B5EF4-FFF2-40B4-BE49-F238E27FC236}">
                  <a16:creationId xmlns:a16="http://schemas.microsoft.com/office/drawing/2014/main" id="{6EF2E583-F5B4-D306-A2B2-C26558DCCD63}"/>
                </a:ext>
              </a:extLst>
            </p:cNvPr>
            <p:cNvSpPr txBox="1"/>
            <p:nvPr/>
          </p:nvSpPr>
          <p:spPr>
            <a:xfrm>
              <a:off x="9035888" y="3206695"/>
              <a:ext cx="688009" cy="246221"/>
            </a:xfrm>
            <a:prstGeom prst="rect">
              <a:avLst/>
            </a:prstGeom>
            <a:noFill/>
          </p:spPr>
          <p:txBody>
            <a:bodyPr wrap="square" rtlCol="0">
              <a:spAutoFit/>
            </a:bodyPr>
            <a:lstStyle/>
            <a:p>
              <a:r>
                <a:rPr lang="en-GB" sz="1000" b="1" dirty="0">
                  <a:latin typeface="Arial" panose="020B0604020202020204" pitchFamily="34" charset="0"/>
                  <a:cs typeface="Arial" panose="020B0604020202020204" pitchFamily="34" charset="0"/>
                </a:rPr>
                <a:t>1000 AD</a:t>
              </a:r>
            </a:p>
          </p:txBody>
        </p:sp>
        <p:sp>
          <p:nvSpPr>
            <p:cNvPr id="59" name="TextBox 58">
              <a:extLst>
                <a:ext uri="{FF2B5EF4-FFF2-40B4-BE49-F238E27FC236}">
                  <a16:creationId xmlns:a16="http://schemas.microsoft.com/office/drawing/2014/main" id="{7A4A3BF9-5FA6-5E6C-EFED-B63A008A1964}"/>
                </a:ext>
              </a:extLst>
            </p:cNvPr>
            <p:cNvSpPr txBox="1"/>
            <p:nvPr/>
          </p:nvSpPr>
          <p:spPr>
            <a:xfrm>
              <a:off x="9779216" y="3206695"/>
              <a:ext cx="688009" cy="246221"/>
            </a:xfrm>
            <a:prstGeom prst="rect">
              <a:avLst/>
            </a:prstGeom>
            <a:noFill/>
          </p:spPr>
          <p:txBody>
            <a:bodyPr wrap="square" rtlCol="0">
              <a:spAutoFit/>
            </a:bodyPr>
            <a:lstStyle/>
            <a:p>
              <a:r>
                <a:rPr lang="en-GB" sz="1000" b="1" dirty="0">
                  <a:latin typeface="Arial" panose="020B0604020202020204" pitchFamily="34" charset="0"/>
                  <a:cs typeface="Arial" panose="020B0604020202020204" pitchFamily="34" charset="0"/>
                </a:rPr>
                <a:t>1500 AD</a:t>
              </a:r>
            </a:p>
          </p:txBody>
        </p:sp>
        <p:sp>
          <p:nvSpPr>
            <p:cNvPr id="60" name="TextBox 59">
              <a:extLst>
                <a:ext uri="{FF2B5EF4-FFF2-40B4-BE49-F238E27FC236}">
                  <a16:creationId xmlns:a16="http://schemas.microsoft.com/office/drawing/2014/main" id="{06C0E078-B059-1CC4-B0ED-1ED53DD71C36}"/>
                </a:ext>
              </a:extLst>
            </p:cNvPr>
            <p:cNvSpPr txBox="1"/>
            <p:nvPr/>
          </p:nvSpPr>
          <p:spPr>
            <a:xfrm>
              <a:off x="10522544" y="3206695"/>
              <a:ext cx="688009" cy="246221"/>
            </a:xfrm>
            <a:prstGeom prst="rect">
              <a:avLst/>
            </a:prstGeom>
            <a:noFill/>
          </p:spPr>
          <p:txBody>
            <a:bodyPr wrap="square" rtlCol="0">
              <a:spAutoFit/>
            </a:bodyPr>
            <a:lstStyle/>
            <a:p>
              <a:r>
                <a:rPr lang="en-GB" sz="1000" b="1" dirty="0">
                  <a:latin typeface="Arial" panose="020B0604020202020204" pitchFamily="34" charset="0"/>
                  <a:cs typeface="Arial" panose="020B0604020202020204" pitchFamily="34" charset="0"/>
                </a:rPr>
                <a:t>2000 AD</a:t>
              </a:r>
            </a:p>
          </p:txBody>
        </p:sp>
        <p:sp>
          <p:nvSpPr>
            <p:cNvPr id="61" name="TextBox 60">
              <a:extLst>
                <a:ext uri="{FF2B5EF4-FFF2-40B4-BE49-F238E27FC236}">
                  <a16:creationId xmlns:a16="http://schemas.microsoft.com/office/drawing/2014/main" id="{BE1961CF-FBFF-3C6F-E491-54887EFF08FA}"/>
                </a:ext>
              </a:extLst>
            </p:cNvPr>
            <p:cNvSpPr txBox="1"/>
            <p:nvPr/>
          </p:nvSpPr>
          <p:spPr>
            <a:xfrm>
              <a:off x="11265866" y="3206695"/>
              <a:ext cx="688009" cy="246221"/>
            </a:xfrm>
            <a:prstGeom prst="rect">
              <a:avLst/>
            </a:prstGeom>
            <a:noFill/>
          </p:spPr>
          <p:txBody>
            <a:bodyPr wrap="square" rtlCol="0">
              <a:spAutoFit/>
            </a:bodyPr>
            <a:lstStyle/>
            <a:p>
              <a:r>
                <a:rPr lang="en-GB" sz="1000" b="1" dirty="0">
                  <a:latin typeface="Arial" panose="020B0604020202020204" pitchFamily="34" charset="0"/>
                  <a:cs typeface="Arial" panose="020B0604020202020204" pitchFamily="34" charset="0"/>
                </a:rPr>
                <a:t>2500 AD</a:t>
              </a:r>
            </a:p>
          </p:txBody>
        </p:sp>
      </p:grpSp>
      <p:grpSp>
        <p:nvGrpSpPr>
          <p:cNvPr id="20" name="Group 19">
            <a:extLst>
              <a:ext uri="{FF2B5EF4-FFF2-40B4-BE49-F238E27FC236}">
                <a16:creationId xmlns:a16="http://schemas.microsoft.com/office/drawing/2014/main" id="{F4EFBA0D-B575-79C8-C642-B78968B41A3D}"/>
              </a:ext>
              <a:ext uri="{C183D7F6-B498-43B3-948B-1728B52AA6E4}">
                <adec:decorative xmlns:adec="http://schemas.microsoft.com/office/drawing/2017/decorative" val="1"/>
              </a:ext>
            </a:extLst>
          </p:cNvPr>
          <p:cNvGrpSpPr/>
          <p:nvPr/>
        </p:nvGrpSpPr>
        <p:grpSpPr>
          <a:xfrm>
            <a:off x="924879" y="3586748"/>
            <a:ext cx="9766350" cy="1201321"/>
            <a:chOff x="1840612" y="3915802"/>
            <a:chExt cx="9766350" cy="1201321"/>
          </a:xfrm>
        </p:grpSpPr>
        <p:sp>
          <p:nvSpPr>
            <p:cNvPr id="21" name="TextBox 19">
              <a:extLst>
                <a:ext uri="{FF2B5EF4-FFF2-40B4-BE49-F238E27FC236}">
                  <a16:creationId xmlns:a16="http://schemas.microsoft.com/office/drawing/2014/main" id="{435DA418-3883-D232-2057-36FB90802910}"/>
                </a:ext>
                <a:ext uri="{C183D7F6-B498-43B3-948B-1728B52AA6E4}">
                  <adec:decorative xmlns:adec="http://schemas.microsoft.com/office/drawing/2017/decorative" val="1"/>
                </a:ext>
              </a:extLst>
            </p:cNvPr>
            <p:cNvSpPr txBox="1"/>
            <p:nvPr/>
          </p:nvSpPr>
          <p:spPr>
            <a:xfrm>
              <a:off x="1840612" y="3915802"/>
              <a:ext cx="2772000" cy="1200329"/>
            </a:xfrm>
            <a:prstGeom prst="rect">
              <a:avLst/>
            </a:prstGeom>
            <a:solidFill>
              <a:srgbClr val="BAEAA0"/>
            </a:solidFill>
            <a:ln>
              <a:solidFill>
                <a:schemeClr val="tx1"/>
              </a:solidFill>
            </a:ln>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GB" dirty="0"/>
            </a:p>
            <a:p>
              <a:pPr algn="ctr"/>
              <a:r>
                <a:rPr lang="en-GB" dirty="0">
                  <a:latin typeface="Arial" panose="020B0604020202020204" pitchFamily="34" charset="0"/>
                  <a:cs typeface="Arial" panose="020B0604020202020204" pitchFamily="34" charset="0"/>
                </a:rPr>
                <a:t>Neolithic </a:t>
              </a:r>
            </a:p>
            <a:p>
              <a:pPr algn="ctr"/>
              <a:r>
                <a:rPr lang="en-GB" dirty="0">
                  <a:latin typeface="Arial" panose="020B0604020202020204" pitchFamily="34" charset="0"/>
                  <a:cs typeface="Arial" panose="020B0604020202020204" pitchFamily="34" charset="0"/>
                </a:rPr>
                <a:t>4000 – 2200 BC</a:t>
              </a:r>
            </a:p>
            <a:p>
              <a:pPr algn="ctr"/>
              <a:endParaRPr lang="en-GB" dirty="0"/>
            </a:p>
          </p:txBody>
        </p:sp>
        <p:sp>
          <p:nvSpPr>
            <p:cNvPr id="24" name="TextBox 21">
              <a:extLst>
                <a:ext uri="{FF2B5EF4-FFF2-40B4-BE49-F238E27FC236}">
                  <a16:creationId xmlns:a16="http://schemas.microsoft.com/office/drawing/2014/main" id="{2FE1E370-B35F-A76F-A39C-7D42564CD866}"/>
                </a:ext>
                <a:ext uri="{C183D7F6-B498-43B3-948B-1728B52AA6E4}">
                  <adec:decorative xmlns:adec="http://schemas.microsoft.com/office/drawing/2017/decorative" val="1"/>
                </a:ext>
              </a:extLst>
            </p:cNvPr>
            <p:cNvSpPr txBox="1"/>
            <p:nvPr/>
          </p:nvSpPr>
          <p:spPr>
            <a:xfrm>
              <a:off x="4618587" y="3921966"/>
              <a:ext cx="2016000" cy="1188000"/>
            </a:xfrm>
            <a:prstGeom prst="rect">
              <a:avLst/>
            </a:prstGeom>
            <a:solidFill>
              <a:srgbClr val="F2B8AE"/>
            </a:solidFill>
            <a:ln>
              <a:solidFill>
                <a:schemeClr val="tx1"/>
              </a:solidFill>
            </a:ln>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GB" dirty="0"/>
            </a:p>
            <a:p>
              <a:pPr algn="ctr"/>
              <a:r>
                <a:rPr lang="en-GB" dirty="0">
                  <a:latin typeface="Arial" panose="020B0604020202020204" pitchFamily="34" charset="0"/>
                  <a:cs typeface="Arial" panose="020B0604020202020204" pitchFamily="34" charset="0"/>
                </a:rPr>
                <a:t>Bronze Age</a:t>
              </a:r>
            </a:p>
            <a:p>
              <a:pPr algn="ctr"/>
              <a:r>
                <a:rPr lang="en-GB" dirty="0">
                  <a:latin typeface="Arial" panose="020B0604020202020204" pitchFamily="34" charset="0"/>
                  <a:cs typeface="Arial" panose="020B0604020202020204" pitchFamily="34" charset="0"/>
                </a:rPr>
                <a:t>2200-800 BC</a:t>
              </a:r>
            </a:p>
            <a:p>
              <a:pPr algn="ctr"/>
              <a:endParaRPr lang="en-GB" dirty="0"/>
            </a:p>
          </p:txBody>
        </p:sp>
        <p:sp>
          <p:nvSpPr>
            <p:cNvPr id="25" name="TextBox 12">
              <a:extLst>
                <a:ext uri="{FF2B5EF4-FFF2-40B4-BE49-F238E27FC236}">
                  <a16:creationId xmlns:a16="http://schemas.microsoft.com/office/drawing/2014/main" id="{5095CB81-C9D3-94E3-EF7D-C2276E5F1ABD}"/>
                </a:ext>
                <a:ext uri="{C183D7F6-B498-43B3-948B-1728B52AA6E4}">
                  <adec:decorative xmlns:adec="http://schemas.microsoft.com/office/drawing/2017/decorative" val="1"/>
                </a:ext>
              </a:extLst>
            </p:cNvPr>
            <p:cNvSpPr txBox="1">
              <a:spLocks/>
            </p:cNvSpPr>
            <p:nvPr/>
          </p:nvSpPr>
          <p:spPr>
            <a:xfrm>
              <a:off x="6612738" y="3921966"/>
              <a:ext cx="1296000" cy="1188000"/>
            </a:xfrm>
            <a:prstGeom prst="rect">
              <a:avLst/>
            </a:prstGeom>
            <a:solidFill>
              <a:srgbClr val="DDDDDD"/>
            </a:solidFill>
            <a:ln>
              <a:solidFill>
                <a:schemeClr val="tx1"/>
              </a:solidFill>
            </a:ln>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GB" sz="800" dirty="0"/>
            </a:p>
            <a:p>
              <a:pPr algn="ctr"/>
              <a:endParaRPr lang="en-GB" sz="800" dirty="0"/>
            </a:p>
            <a:p>
              <a:pPr algn="ctr"/>
              <a:endParaRPr lang="en-GB" sz="800" dirty="0"/>
            </a:p>
            <a:p>
              <a:pPr algn="ctr"/>
              <a:r>
                <a:rPr lang="en-GB" sz="1400" dirty="0">
                  <a:latin typeface="Arial" panose="020B0604020202020204" pitchFamily="34" charset="0"/>
                  <a:cs typeface="Arial" panose="020B0604020202020204" pitchFamily="34" charset="0"/>
                </a:rPr>
                <a:t>Iron Age</a:t>
              </a:r>
            </a:p>
            <a:p>
              <a:pPr algn="ctr"/>
              <a:r>
                <a:rPr lang="en-GB" sz="1400" dirty="0">
                  <a:latin typeface="Arial" panose="020B0604020202020204" pitchFamily="34" charset="0"/>
                  <a:cs typeface="Arial" panose="020B0604020202020204" pitchFamily="34" charset="0"/>
                </a:rPr>
                <a:t>800BC-43AD</a:t>
              </a:r>
            </a:p>
            <a:p>
              <a:pPr algn="ctr"/>
              <a:endParaRPr lang="en-GB" dirty="0"/>
            </a:p>
          </p:txBody>
        </p:sp>
        <p:sp>
          <p:nvSpPr>
            <p:cNvPr id="27" name="TextBox 13">
              <a:extLst>
                <a:ext uri="{FF2B5EF4-FFF2-40B4-BE49-F238E27FC236}">
                  <a16:creationId xmlns:a16="http://schemas.microsoft.com/office/drawing/2014/main" id="{90D49117-54EC-59F6-EB8F-595D706BB02A}"/>
                </a:ext>
                <a:ext uri="{C183D7F6-B498-43B3-948B-1728B52AA6E4}">
                  <adec:decorative xmlns:adec="http://schemas.microsoft.com/office/drawing/2017/decorative" val="1"/>
                </a:ext>
              </a:extLst>
            </p:cNvPr>
            <p:cNvSpPr txBox="1"/>
            <p:nvPr/>
          </p:nvSpPr>
          <p:spPr>
            <a:xfrm>
              <a:off x="7915878" y="3927044"/>
              <a:ext cx="558000" cy="1188000"/>
            </a:xfrm>
            <a:prstGeom prst="rect">
              <a:avLst/>
            </a:prstGeom>
            <a:solidFill>
              <a:srgbClr val="66DEB5"/>
            </a:solidFill>
            <a:ln>
              <a:solidFill>
                <a:srgbClr val="000000"/>
              </a:solidFill>
            </a:ln>
          </p:spPr>
          <p:txBody>
            <a:bodyPr wrap="square" rtlCol="0" anchor="ctr">
              <a:spAutoFit/>
            </a:bodyPr>
            <a:lstStyle>
              <a:defPPr>
                <a:defRPr lang="en-US"/>
              </a:defPPr>
              <a:lvl1pPr marL="0" algn="l" defTabSz="914400" rtl="0" eaLnBrk="1" latinLnBrk="0" hangingPunct="1">
                <a:defRPr sz="1800" kern="1200">
                  <a:solidFill>
                    <a:srgbClr val="000000"/>
                  </a:solidFill>
                  <a:latin typeface="Arial" panose="020B0604020202020204"/>
                </a:defRPr>
              </a:lvl1pPr>
              <a:lvl2pPr marL="457200" algn="l" defTabSz="914400" rtl="0" eaLnBrk="1" latinLnBrk="0" hangingPunct="1">
                <a:defRPr sz="1800" kern="1200">
                  <a:solidFill>
                    <a:srgbClr val="000000"/>
                  </a:solidFill>
                  <a:latin typeface="Arial" panose="020B0604020202020204"/>
                </a:defRPr>
              </a:lvl2pPr>
              <a:lvl3pPr marL="914400" algn="l" defTabSz="914400" rtl="0" eaLnBrk="1" latinLnBrk="0" hangingPunct="1">
                <a:defRPr sz="1800" kern="1200">
                  <a:solidFill>
                    <a:srgbClr val="000000"/>
                  </a:solidFill>
                  <a:latin typeface="Arial" panose="020B0604020202020204"/>
                </a:defRPr>
              </a:lvl3pPr>
              <a:lvl4pPr marL="1371600" algn="l" defTabSz="914400" rtl="0" eaLnBrk="1" latinLnBrk="0" hangingPunct="1">
                <a:defRPr sz="1800" kern="1200">
                  <a:solidFill>
                    <a:srgbClr val="000000"/>
                  </a:solidFill>
                  <a:latin typeface="Arial" panose="020B0604020202020204"/>
                </a:defRPr>
              </a:lvl4pPr>
              <a:lvl5pPr marL="1828800" algn="l" defTabSz="914400" rtl="0" eaLnBrk="1" latinLnBrk="0" hangingPunct="1">
                <a:defRPr sz="1800" kern="1200">
                  <a:solidFill>
                    <a:srgbClr val="000000"/>
                  </a:solidFill>
                  <a:latin typeface="Arial" panose="020B0604020202020204"/>
                </a:defRPr>
              </a:lvl5pPr>
              <a:lvl6pPr marL="2286000" algn="l" defTabSz="914400" rtl="0" eaLnBrk="1" latinLnBrk="0" hangingPunct="1">
                <a:defRPr sz="1800" kern="1200">
                  <a:solidFill>
                    <a:srgbClr val="000000"/>
                  </a:solidFill>
                  <a:latin typeface="Arial" panose="020B0604020202020204"/>
                </a:defRPr>
              </a:lvl6pPr>
              <a:lvl7pPr marL="2743200" algn="l" defTabSz="914400" rtl="0" eaLnBrk="1" latinLnBrk="0" hangingPunct="1">
                <a:defRPr sz="1800" kern="1200">
                  <a:solidFill>
                    <a:srgbClr val="000000"/>
                  </a:solidFill>
                  <a:latin typeface="Arial" panose="020B0604020202020204"/>
                </a:defRPr>
              </a:lvl7pPr>
              <a:lvl8pPr marL="3200400" algn="l" defTabSz="914400" rtl="0" eaLnBrk="1" latinLnBrk="0" hangingPunct="1">
                <a:defRPr sz="1800" kern="1200">
                  <a:solidFill>
                    <a:srgbClr val="000000"/>
                  </a:solidFill>
                  <a:latin typeface="Arial" panose="020B0604020202020204"/>
                </a:defRPr>
              </a:lvl8pPr>
              <a:lvl9pPr marL="3657600" algn="l" defTabSz="914400" rtl="0" eaLnBrk="1" latinLnBrk="0" hangingPunct="1">
                <a:defRPr sz="1800" kern="1200">
                  <a:solidFill>
                    <a:srgbClr val="000000"/>
                  </a:solidFill>
                  <a:latin typeface="Arial" panose="020B0604020202020204"/>
                </a:defRPr>
              </a:lvl9pPr>
            </a:lstStyle>
            <a:p>
              <a:pPr algn="ctr"/>
              <a:endParaRPr lang="en-GB" sz="800" dirty="0"/>
            </a:p>
            <a:p>
              <a:pPr algn="ctr"/>
              <a:endParaRPr lang="en-GB" sz="800" dirty="0"/>
            </a:p>
            <a:p>
              <a:pPr algn="ctr"/>
              <a:r>
                <a:rPr lang="en-GB" sz="800" dirty="0"/>
                <a:t>Roman</a:t>
              </a:r>
            </a:p>
            <a:p>
              <a:pPr algn="ctr"/>
              <a:r>
                <a:rPr lang="en-GB" sz="800" dirty="0"/>
                <a:t>43-410 AD</a:t>
              </a:r>
            </a:p>
            <a:p>
              <a:pPr algn="ctr"/>
              <a:endParaRPr lang="en-GB" sz="800" dirty="0"/>
            </a:p>
            <a:p>
              <a:pPr algn="ctr"/>
              <a:endParaRPr lang="en-GB" sz="400" dirty="0"/>
            </a:p>
            <a:p>
              <a:pPr algn="ctr"/>
              <a:endParaRPr lang="en-GB" sz="400" dirty="0"/>
            </a:p>
            <a:p>
              <a:pPr algn="ctr"/>
              <a:endParaRPr lang="en-GB" sz="400" dirty="0"/>
            </a:p>
          </p:txBody>
        </p:sp>
        <p:sp>
          <p:nvSpPr>
            <p:cNvPr id="32" name="TextBox 15">
              <a:extLst>
                <a:ext uri="{FF2B5EF4-FFF2-40B4-BE49-F238E27FC236}">
                  <a16:creationId xmlns:a16="http://schemas.microsoft.com/office/drawing/2014/main" id="{BDAE061D-FEC1-668D-50F6-AC4E3FCAB718}"/>
                </a:ext>
                <a:ext uri="{C183D7F6-B498-43B3-948B-1728B52AA6E4}">
                  <adec:decorative xmlns:adec="http://schemas.microsoft.com/office/drawing/2017/decorative" val="1"/>
                </a:ext>
              </a:extLst>
            </p:cNvPr>
            <p:cNvSpPr txBox="1"/>
            <p:nvPr/>
          </p:nvSpPr>
          <p:spPr>
            <a:xfrm>
              <a:off x="8477143" y="3921966"/>
              <a:ext cx="1008000" cy="1188000"/>
            </a:xfrm>
            <a:prstGeom prst="rect">
              <a:avLst/>
            </a:prstGeom>
            <a:solidFill>
              <a:srgbClr val="B5E9F8"/>
            </a:solidFill>
            <a:ln>
              <a:solidFill>
                <a:srgbClr val="000000"/>
              </a:solidFill>
            </a:ln>
          </p:spPr>
          <p:txBody>
            <a:bodyPr wrap="square" rtlCol="0" anchor="ctr">
              <a:spAutoFit/>
            </a:bodyPr>
            <a:lstStyle>
              <a:defPPr>
                <a:defRPr lang="en-US"/>
              </a:defPPr>
              <a:lvl1pPr marL="0" algn="l" defTabSz="914400" rtl="0" eaLnBrk="1" latinLnBrk="0" hangingPunct="1">
                <a:defRPr sz="1800" kern="1200">
                  <a:solidFill>
                    <a:srgbClr val="000000"/>
                  </a:solidFill>
                  <a:latin typeface="Arial" panose="020B0604020202020204"/>
                </a:defRPr>
              </a:lvl1pPr>
              <a:lvl2pPr marL="457200" algn="l" defTabSz="914400" rtl="0" eaLnBrk="1" latinLnBrk="0" hangingPunct="1">
                <a:defRPr sz="1800" kern="1200">
                  <a:solidFill>
                    <a:srgbClr val="000000"/>
                  </a:solidFill>
                  <a:latin typeface="Arial" panose="020B0604020202020204"/>
                </a:defRPr>
              </a:lvl2pPr>
              <a:lvl3pPr marL="914400" algn="l" defTabSz="914400" rtl="0" eaLnBrk="1" latinLnBrk="0" hangingPunct="1">
                <a:defRPr sz="1800" kern="1200">
                  <a:solidFill>
                    <a:srgbClr val="000000"/>
                  </a:solidFill>
                  <a:latin typeface="Arial" panose="020B0604020202020204"/>
                </a:defRPr>
              </a:lvl3pPr>
              <a:lvl4pPr marL="1371600" algn="l" defTabSz="914400" rtl="0" eaLnBrk="1" latinLnBrk="0" hangingPunct="1">
                <a:defRPr sz="1800" kern="1200">
                  <a:solidFill>
                    <a:srgbClr val="000000"/>
                  </a:solidFill>
                  <a:latin typeface="Arial" panose="020B0604020202020204"/>
                </a:defRPr>
              </a:lvl4pPr>
              <a:lvl5pPr marL="1828800" algn="l" defTabSz="914400" rtl="0" eaLnBrk="1" latinLnBrk="0" hangingPunct="1">
                <a:defRPr sz="1800" kern="1200">
                  <a:solidFill>
                    <a:srgbClr val="000000"/>
                  </a:solidFill>
                  <a:latin typeface="Arial" panose="020B0604020202020204"/>
                </a:defRPr>
              </a:lvl5pPr>
              <a:lvl6pPr marL="2286000" algn="l" defTabSz="914400" rtl="0" eaLnBrk="1" latinLnBrk="0" hangingPunct="1">
                <a:defRPr sz="1800" kern="1200">
                  <a:solidFill>
                    <a:srgbClr val="000000"/>
                  </a:solidFill>
                  <a:latin typeface="Arial" panose="020B0604020202020204"/>
                </a:defRPr>
              </a:lvl6pPr>
              <a:lvl7pPr marL="2743200" algn="l" defTabSz="914400" rtl="0" eaLnBrk="1" latinLnBrk="0" hangingPunct="1">
                <a:defRPr sz="1800" kern="1200">
                  <a:solidFill>
                    <a:srgbClr val="000000"/>
                  </a:solidFill>
                  <a:latin typeface="Arial" panose="020B0604020202020204"/>
                </a:defRPr>
              </a:lvl7pPr>
              <a:lvl8pPr marL="3200400" algn="l" defTabSz="914400" rtl="0" eaLnBrk="1" latinLnBrk="0" hangingPunct="1">
                <a:defRPr sz="1800" kern="1200">
                  <a:solidFill>
                    <a:srgbClr val="000000"/>
                  </a:solidFill>
                  <a:latin typeface="Arial" panose="020B0604020202020204"/>
                </a:defRPr>
              </a:lvl8pPr>
              <a:lvl9pPr marL="3657600" algn="l" defTabSz="914400" rtl="0" eaLnBrk="1" latinLnBrk="0" hangingPunct="1">
                <a:defRPr sz="1800" kern="1200">
                  <a:solidFill>
                    <a:srgbClr val="000000"/>
                  </a:solidFill>
                  <a:latin typeface="Arial" panose="020B0604020202020204"/>
                </a:defRPr>
              </a:lvl9pPr>
            </a:lstStyle>
            <a:p>
              <a:pPr algn="ctr"/>
              <a:endParaRPr lang="en-GB" sz="1200" dirty="0"/>
            </a:p>
            <a:p>
              <a:pPr algn="ctr"/>
              <a:r>
                <a:rPr lang="en-GB" sz="1200" dirty="0"/>
                <a:t>Anglo-Saxons &amp; Vikings</a:t>
              </a:r>
            </a:p>
            <a:p>
              <a:pPr algn="ctr"/>
              <a:r>
                <a:rPr lang="en-GB" sz="1200" dirty="0"/>
                <a:t>410-1066 AD</a:t>
              </a:r>
            </a:p>
            <a:p>
              <a:pPr algn="ctr"/>
              <a:endParaRPr lang="en-GB" sz="1200" dirty="0"/>
            </a:p>
            <a:p>
              <a:pPr algn="ctr"/>
              <a:endParaRPr lang="en-GB" sz="400" dirty="0"/>
            </a:p>
          </p:txBody>
        </p:sp>
        <p:sp>
          <p:nvSpPr>
            <p:cNvPr id="35" name="TextBox 18">
              <a:extLst>
                <a:ext uri="{FF2B5EF4-FFF2-40B4-BE49-F238E27FC236}">
                  <a16:creationId xmlns:a16="http://schemas.microsoft.com/office/drawing/2014/main" id="{5F2A7CD6-847E-4F91-D6E6-7D117CAE2C99}"/>
                </a:ext>
                <a:ext uri="{C183D7F6-B498-43B3-948B-1728B52AA6E4}">
                  <adec:decorative xmlns:adec="http://schemas.microsoft.com/office/drawing/2017/decorative" val="1"/>
                </a:ext>
              </a:extLst>
            </p:cNvPr>
            <p:cNvSpPr txBox="1"/>
            <p:nvPr/>
          </p:nvSpPr>
          <p:spPr>
            <a:xfrm>
              <a:off x="9495799" y="3921966"/>
              <a:ext cx="576000" cy="1188000"/>
            </a:xfrm>
            <a:prstGeom prst="rect">
              <a:avLst/>
            </a:prstGeom>
            <a:solidFill>
              <a:srgbClr val="F8BB25"/>
            </a:solidFill>
            <a:ln>
              <a:solidFill>
                <a:srgbClr val="000000"/>
              </a:solidFill>
            </a:ln>
          </p:spPr>
          <p:txBody>
            <a:bodyPr wrap="square" rtlCol="0" anchor="ctr">
              <a:spAutoFit/>
            </a:bodyPr>
            <a:lstStyle>
              <a:defPPr>
                <a:defRPr lang="en-US"/>
              </a:defPPr>
              <a:lvl1pPr marL="0" algn="l" defTabSz="914400" rtl="0" eaLnBrk="1" latinLnBrk="0" hangingPunct="1">
                <a:defRPr sz="1800" kern="1200">
                  <a:solidFill>
                    <a:srgbClr val="000000"/>
                  </a:solidFill>
                  <a:latin typeface="Arial" panose="020B0604020202020204"/>
                </a:defRPr>
              </a:lvl1pPr>
              <a:lvl2pPr marL="457200" algn="l" defTabSz="914400" rtl="0" eaLnBrk="1" latinLnBrk="0" hangingPunct="1">
                <a:defRPr sz="1800" kern="1200">
                  <a:solidFill>
                    <a:srgbClr val="000000"/>
                  </a:solidFill>
                  <a:latin typeface="Arial" panose="020B0604020202020204"/>
                </a:defRPr>
              </a:lvl2pPr>
              <a:lvl3pPr marL="914400" algn="l" defTabSz="914400" rtl="0" eaLnBrk="1" latinLnBrk="0" hangingPunct="1">
                <a:defRPr sz="1800" kern="1200">
                  <a:solidFill>
                    <a:srgbClr val="000000"/>
                  </a:solidFill>
                  <a:latin typeface="Arial" panose="020B0604020202020204"/>
                </a:defRPr>
              </a:lvl3pPr>
              <a:lvl4pPr marL="1371600" algn="l" defTabSz="914400" rtl="0" eaLnBrk="1" latinLnBrk="0" hangingPunct="1">
                <a:defRPr sz="1800" kern="1200">
                  <a:solidFill>
                    <a:srgbClr val="000000"/>
                  </a:solidFill>
                  <a:latin typeface="Arial" panose="020B0604020202020204"/>
                </a:defRPr>
              </a:lvl4pPr>
              <a:lvl5pPr marL="1828800" algn="l" defTabSz="914400" rtl="0" eaLnBrk="1" latinLnBrk="0" hangingPunct="1">
                <a:defRPr sz="1800" kern="1200">
                  <a:solidFill>
                    <a:srgbClr val="000000"/>
                  </a:solidFill>
                  <a:latin typeface="Arial" panose="020B0604020202020204"/>
                </a:defRPr>
              </a:lvl5pPr>
              <a:lvl6pPr marL="2286000" algn="l" defTabSz="914400" rtl="0" eaLnBrk="1" latinLnBrk="0" hangingPunct="1">
                <a:defRPr sz="1800" kern="1200">
                  <a:solidFill>
                    <a:srgbClr val="000000"/>
                  </a:solidFill>
                  <a:latin typeface="Arial" panose="020B0604020202020204"/>
                </a:defRPr>
              </a:lvl6pPr>
              <a:lvl7pPr marL="2743200" algn="l" defTabSz="914400" rtl="0" eaLnBrk="1" latinLnBrk="0" hangingPunct="1">
                <a:defRPr sz="1800" kern="1200">
                  <a:solidFill>
                    <a:srgbClr val="000000"/>
                  </a:solidFill>
                  <a:latin typeface="Arial" panose="020B0604020202020204"/>
                </a:defRPr>
              </a:lvl7pPr>
              <a:lvl8pPr marL="3200400" algn="l" defTabSz="914400" rtl="0" eaLnBrk="1" latinLnBrk="0" hangingPunct="1">
                <a:defRPr sz="1800" kern="1200">
                  <a:solidFill>
                    <a:srgbClr val="000000"/>
                  </a:solidFill>
                  <a:latin typeface="Arial" panose="020B0604020202020204"/>
                </a:defRPr>
              </a:lvl8pPr>
              <a:lvl9pPr marL="3657600" algn="l" defTabSz="914400" rtl="0" eaLnBrk="1" latinLnBrk="0" hangingPunct="1">
                <a:defRPr sz="1800" kern="1200">
                  <a:solidFill>
                    <a:srgbClr val="000000"/>
                  </a:solidFill>
                  <a:latin typeface="Arial" panose="020B0604020202020204"/>
                </a:defRPr>
              </a:lvl9pPr>
            </a:lstStyle>
            <a:p>
              <a:pPr algn="ctr"/>
              <a:endParaRPr lang="en-GB" sz="1200" dirty="0"/>
            </a:p>
            <a:p>
              <a:pPr algn="ctr"/>
              <a:r>
                <a:rPr lang="en-GB" sz="1000" dirty="0"/>
                <a:t>Middle Ages</a:t>
              </a:r>
            </a:p>
            <a:p>
              <a:pPr algn="ctr"/>
              <a:r>
                <a:rPr lang="en-GB" sz="1000" dirty="0"/>
                <a:t>1066-1485</a:t>
              </a:r>
            </a:p>
            <a:p>
              <a:pPr algn="ctr"/>
              <a:endParaRPr lang="en-GB" sz="1200" dirty="0"/>
            </a:p>
          </p:txBody>
        </p:sp>
        <p:sp>
          <p:nvSpPr>
            <p:cNvPr id="37" name="TextBox 17">
              <a:extLst>
                <a:ext uri="{FF2B5EF4-FFF2-40B4-BE49-F238E27FC236}">
                  <a16:creationId xmlns:a16="http://schemas.microsoft.com/office/drawing/2014/main" id="{1D03BD10-225B-D07A-739E-980AF320805E}"/>
                </a:ext>
                <a:ext uri="{C183D7F6-B498-43B3-948B-1728B52AA6E4}">
                  <adec:decorative xmlns:adec="http://schemas.microsoft.com/office/drawing/2017/decorative" val="1"/>
                </a:ext>
              </a:extLst>
            </p:cNvPr>
            <p:cNvSpPr txBox="1"/>
            <p:nvPr/>
          </p:nvSpPr>
          <p:spPr>
            <a:xfrm>
              <a:off x="10075854" y="3921966"/>
              <a:ext cx="720000" cy="1188000"/>
            </a:xfrm>
            <a:prstGeom prst="rect">
              <a:avLst/>
            </a:prstGeom>
            <a:solidFill>
              <a:srgbClr val="CEA6EC"/>
            </a:solidFill>
            <a:ln>
              <a:solidFill>
                <a:srgbClr val="000000"/>
              </a:solidFill>
            </a:ln>
          </p:spPr>
          <p:txBody>
            <a:bodyPr wrap="square" rtlCol="0">
              <a:spAutoFit/>
            </a:bodyPr>
            <a:lstStyle>
              <a:defPPr>
                <a:defRPr lang="en-US"/>
              </a:defPPr>
              <a:lvl1pPr marL="0" algn="l" defTabSz="914400" rtl="0" eaLnBrk="1" latinLnBrk="0" hangingPunct="1">
                <a:defRPr sz="1800" kern="1200">
                  <a:solidFill>
                    <a:srgbClr val="000000"/>
                  </a:solidFill>
                  <a:latin typeface="Arial" panose="020B0604020202020204"/>
                </a:defRPr>
              </a:lvl1pPr>
              <a:lvl2pPr marL="457200" algn="l" defTabSz="914400" rtl="0" eaLnBrk="1" latinLnBrk="0" hangingPunct="1">
                <a:defRPr sz="1800" kern="1200">
                  <a:solidFill>
                    <a:srgbClr val="000000"/>
                  </a:solidFill>
                  <a:latin typeface="Arial" panose="020B0604020202020204"/>
                </a:defRPr>
              </a:lvl2pPr>
              <a:lvl3pPr marL="914400" algn="l" defTabSz="914400" rtl="0" eaLnBrk="1" latinLnBrk="0" hangingPunct="1">
                <a:defRPr sz="1800" kern="1200">
                  <a:solidFill>
                    <a:srgbClr val="000000"/>
                  </a:solidFill>
                  <a:latin typeface="Arial" panose="020B0604020202020204"/>
                </a:defRPr>
              </a:lvl3pPr>
              <a:lvl4pPr marL="1371600" algn="l" defTabSz="914400" rtl="0" eaLnBrk="1" latinLnBrk="0" hangingPunct="1">
                <a:defRPr sz="1800" kern="1200">
                  <a:solidFill>
                    <a:srgbClr val="000000"/>
                  </a:solidFill>
                  <a:latin typeface="Arial" panose="020B0604020202020204"/>
                </a:defRPr>
              </a:lvl4pPr>
              <a:lvl5pPr marL="1828800" algn="l" defTabSz="914400" rtl="0" eaLnBrk="1" latinLnBrk="0" hangingPunct="1">
                <a:defRPr sz="1800" kern="1200">
                  <a:solidFill>
                    <a:srgbClr val="000000"/>
                  </a:solidFill>
                  <a:latin typeface="Arial" panose="020B0604020202020204"/>
                </a:defRPr>
              </a:lvl5pPr>
              <a:lvl6pPr marL="2286000" algn="l" defTabSz="914400" rtl="0" eaLnBrk="1" latinLnBrk="0" hangingPunct="1">
                <a:defRPr sz="1800" kern="1200">
                  <a:solidFill>
                    <a:srgbClr val="000000"/>
                  </a:solidFill>
                  <a:latin typeface="Arial" panose="020B0604020202020204"/>
                </a:defRPr>
              </a:lvl6pPr>
              <a:lvl7pPr marL="2743200" algn="l" defTabSz="914400" rtl="0" eaLnBrk="1" latinLnBrk="0" hangingPunct="1">
                <a:defRPr sz="1800" kern="1200">
                  <a:solidFill>
                    <a:srgbClr val="000000"/>
                  </a:solidFill>
                  <a:latin typeface="Arial" panose="020B0604020202020204"/>
                </a:defRPr>
              </a:lvl7pPr>
              <a:lvl8pPr marL="3200400" algn="l" defTabSz="914400" rtl="0" eaLnBrk="1" latinLnBrk="0" hangingPunct="1">
                <a:defRPr sz="1800" kern="1200">
                  <a:solidFill>
                    <a:srgbClr val="000000"/>
                  </a:solidFill>
                  <a:latin typeface="Arial" panose="020B0604020202020204"/>
                </a:defRPr>
              </a:lvl8pPr>
              <a:lvl9pPr marL="3657600" algn="l" defTabSz="914400" rtl="0" eaLnBrk="1" latinLnBrk="0" hangingPunct="1">
                <a:defRPr sz="1800" kern="1200">
                  <a:solidFill>
                    <a:srgbClr val="000000"/>
                  </a:solidFill>
                  <a:latin typeface="Arial" panose="020B0604020202020204"/>
                </a:defRPr>
              </a:lvl9pPr>
            </a:lstStyle>
            <a:p>
              <a:pPr algn="ctr"/>
              <a:endParaRPr lang="en-GB" sz="1050" dirty="0"/>
            </a:p>
            <a:p>
              <a:pPr algn="ctr"/>
              <a:r>
                <a:rPr lang="en-GB" sz="900" dirty="0"/>
                <a:t>Tudors Stuarts Georgians</a:t>
              </a:r>
            </a:p>
            <a:p>
              <a:pPr algn="ctr"/>
              <a:r>
                <a:rPr lang="en-GB" sz="900" dirty="0"/>
                <a:t>Victorians</a:t>
              </a:r>
            </a:p>
            <a:p>
              <a:pPr algn="ctr"/>
              <a:r>
                <a:rPr lang="en-GB" sz="900" dirty="0"/>
                <a:t>1485-1901</a:t>
              </a:r>
            </a:p>
            <a:p>
              <a:pPr algn="ctr"/>
              <a:endParaRPr lang="en-GB" sz="400" dirty="0"/>
            </a:p>
            <a:p>
              <a:pPr algn="ctr"/>
              <a:endParaRPr lang="en-GB" sz="400" dirty="0"/>
            </a:p>
          </p:txBody>
        </p:sp>
        <p:sp>
          <p:nvSpPr>
            <p:cNvPr id="38" name="TextBox 22">
              <a:extLst>
                <a:ext uri="{FF2B5EF4-FFF2-40B4-BE49-F238E27FC236}">
                  <a16:creationId xmlns:a16="http://schemas.microsoft.com/office/drawing/2014/main" id="{92FC7F7D-71B3-1CF1-E273-913FB25A0240}"/>
                </a:ext>
              </a:extLst>
            </p:cNvPr>
            <p:cNvSpPr txBox="1"/>
            <p:nvPr/>
          </p:nvSpPr>
          <p:spPr>
            <a:xfrm>
              <a:off x="10759391" y="3921966"/>
              <a:ext cx="288000" cy="1188000"/>
            </a:xfrm>
            <a:prstGeom prst="rect">
              <a:avLst/>
            </a:prstGeom>
            <a:solidFill>
              <a:schemeClr val="bg2"/>
            </a:solidFill>
            <a:ln>
              <a:solidFill>
                <a:schemeClr val="tx1"/>
              </a:solidFill>
            </a:ln>
          </p:spPr>
          <p:txBody>
            <a:bodyPr vert="vert270"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dirty="0">
                  <a:latin typeface="Arial" panose="020B0604020202020204" pitchFamily="34" charset="0"/>
                  <a:cs typeface="Arial" panose="020B0604020202020204" pitchFamily="34" charset="0"/>
                </a:rPr>
                <a:t>20/21 Century</a:t>
              </a:r>
            </a:p>
          </p:txBody>
        </p:sp>
        <p:sp>
          <p:nvSpPr>
            <p:cNvPr id="40" name="Rectangle 39">
              <a:extLst>
                <a:ext uri="{FF2B5EF4-FFF2-40B4-BE49-F238E27FC236}">
                  <a16:creationId xmlns:a16="http://schemas.microsoft.com/office/drawing/2014/main" id="{3CEEF5C6-D951-41A9-E17F-9C05569902A8}"/>
                </a:ext>
              </a:extLst>
            </p:cNvPr>
            <p:cNvSpPr/>
            <p:nvPr/>
          </p:nvSpPr>
          <p:spPr>
            <a:xfrm>
              <a:off x="1840612" y="3929123"/>
              <a:ext cx="9766350" cy="11880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1" name="Picture 100">
            <a:extLst>
              <a:ext uri="{FF2B5EF4-FFF2-40B4-BE49-F238E27FC236}">
                <a16:creationId xmlns:a16="http://schemas.microsoft.com/office/drawing/2014/main" id="{6F8CC3AA-5C4F-87C1-4DB1-3F1FBC0223DE}"/>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079656"/>
            <a:ext cx="2772000" cy="1714639"/>
          </a:xfrm>
          <a:prstGeom prst="rect">
            <a:avLst/>
          </a:prstGeom>
        </p:spPr>
      </p:pic>
    </p:spTree>
    <p:extLst>
      <p:ext uri="{BB962C8B-B14F-4D97-AF65-F5344CB8AC3E}">
        <p14:creationId xmlns:p14="http://schemas.microsoft.com/office/powerpoint/2010/main" val="2096024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down)">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wipe(down)">
                                      <p:cBhvr>
                                        <p:cTn id="12" dur="500"/>
                                        <p:tgtEl>
                                          <p:spTgt spid="6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wipe(down)">
                                      <p:cBhvr>
                                        <p:cTn id="17" dur="500"/>
                                        <p:tgtEl>
                                          <p:spTgt spid="6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wipe(down)">
                                      <p:cBhvr>
                                        <p:cTn id="22" dur="500"/>
                                        <p:tgtEl>
                                          <p:spTgt spid="7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5"/>
                                        </p:tgtEl>
                                        <p:attrNameLst>
                                          <p:attrName>style.visibility</p:attrName>
                                        </p:attrNameLst>
                                      </p:cBhvr>
                                      <p:to>
                                        <p:strVal val="visible"/>
                                      </p:to>
                                    </p:set>
                                    <p:animEffect transition="in" filter="wipe(down)">
                                      <p:cBhvr>
                                        <p:cTn id="27" dur="500"/>
                                        <p:tgtEl>
                                          <p:spTgt spid="7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wipe(down)">
                                      <p:cBhvr>
                                        <p:cTn id="32" dur="500"/>
                                        <p:tgtEl>
                                          <p:spTgt spid="8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85"/>
                                        </p:tgtEl>
                                        <p:attrNameLst>
                                          <p:attrName>style.visibility</p:attrName>
                                        </p:attrNameLst>
                                      </p:cBhvr>
                                      <p:to>
                                        <p:strVal val="visible"/>
                                      </p:to>
                                    </p:set>
                                    <p:animEffect transition="in" filter="wipe(down)">
                                      <p:cBhvr>
                                        <p:cTn id="37" dur="500"/>
                                        <p:tgtEl>
                                          <p:spTgt spid="8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90"/>
                                        </p:tgtEl>
                                        <p:attrNameLst>
                                          <p:attrName>style.visibility</p:attrName>
                                        </p:attrNameLst>
                                      </p:cBhvr>
                                      <p:to>
                                        <p:strVal val="visible"/>
                                      </p:to>
                                    </p:set>
                                    <p:animEffect transition="in" filter="wipe(down)">
                                      <p:cBhvr>
                                        <p:cTn id="42" dur="500"/>
                                        <p:tgtEl>
                                          <p:spTgt spid="9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00"/>
                                        </p:tgtEl>
                                        <p:attrNameLst>
                                          <p:attrName>style.visibility</p:attrName>
                                        </p:attrNameLst>
                                      </p:cBhvr>
                                      <p:to>
                                        <p:strVal val="visible"/>
                                      </p:to>
                                    </p:set>
                                    <p:animEffect transition="in" filter="wipe(down)">
                                      <p:cBhvr>
                                        <p:cTn id="47"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4D8DF-4571-D2FB-3DFC-ED46A11D0374}"/>
              </a:ext>
            </a:extLst>
          </p:cNvPr>
          <p:cNvSpPr>
            <a:spLocks noGrp="1"/>
          </p:cNvSpPr>
          <p:nvPr>
            <p:ph type="title" idx="4294967295"/>
          </p:nvPr>
        </p:nvSpPr>
        <p:spPr>
          <a:xfrm>
            <a:off x="310550" y="382378"/>
            <a:ext cx="10996613" cy="709613"/>
          </a:xfrm>
        </p:spPr>
        <p:txBody>
          <a:bodyPr>
            <a:normAutofit fontScale="90000"/>
          </a:bodyPr>
          <a:lstStyle/>
          <a:p>
            <a:r>
              <a:rPr lang="en-GB" dirty="0">
                <a:solidFill>
                  <a:schemeClr val="tx1"/>
                </a:solidFill>
              </a:rPr>
              <a:t>Extension Activity 1: How did the environment at Must Farm change over Time? Match up the beginning and end to make a sentence</a:t>
            </a:r>
          </a:p>
        </p:txBody>
      </p:sp>
      <p:graphicFrame>
        <p:nvGraphicFramePr>
          <p:cNvPr id="4" name="Content Placeholder 3">
            <a:extLst>
              <a:ext uri="{FF2B5EF4-FFF2-40B4-BE49-F238E27FC236}">
                <a16:creationId xmlns:a16="http://schemas.microsoft.com/office/drawing/2014/main" id="{C0FE1C0B-AACF-91AC-035E-3831B6D69208}"/>
              </a:ext>
            </a:extLst>
          </p:cNvPr>
          <p:cNvGraphicFramePr>
            <a:graphicFrameLocks noGrp="1"/>
          </p:cNvGraphicFramePr>
          <p:nvPr>
            <p:ph idx="4294967295"/>
          </p:nvPr>
        </p:nvGraphicFramePr>
        <p:xfrm>
          <a:off x="284671" y="1271588"/>
          <a:ext cx="10971212" cy="5125720"/>
        </p:xfrm>
        <a:graphic>
          <a:graphicData uri="http://schemas.openxmlformats.org/drawingml/2006/table">
            <a:tbl>
              <a:tblPr firstRow="1" bandRow="1">
                <a:tableStyleId>{9D7B26C5-4107-4FEC-AEDC-1716B250A1EF}</a:tableStyleId>
              </a:tblPr>
              <a:tblGrid>
                <a:gridCol w="5485606">
                  <a:extLst>
                    <a:ext uri="{9D8B030D-6E8A-4147-A177-3AD203B41FA5}">
                      <a16:colId xmlns:a16="http://schemas.microsoft.com/office/drawing/2014/main" val="632258754"/>
                    </a:ext>
                  </a:extLst>
                </a:gridCol>
                <a:gridCol w="5485606">
                  <a:extLst>
                    <a:ext uri="{9D8B030D-6E8A-4147-A177-3AD203B41FA5}">
                      <a16:colId xmlns:a16="http://schemas.microsoft.com/office/drawing/2014/main" val="1482359033"/>
                    </a:ext>
                  </a:extLst>
                </a:gridCol>
              </a:tblGrid>
              <a:tr h="370840">
                <a:tc>
                  <a:txBody>
                    <a:bodyPr/>
                    <a:lstStyle/>
                    <a:p>
                      <a:r>
                        <a:rPr lang="en-GB" dirty="0"/>
                        <a:t>Beginning (Cause)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dirty="0"/>
                        <a:t>End (Consequence/Result)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1263571"/>
                  </a:ext>
                </a:extLst>
              </a:tr>
              <a:tr h="370840">
                <a:tc>
                  <a:txBody>
                    <a:bodyPr/>
                    <a:lstStyle/>
                    <a:p>
                      <a:r>
                        <a:rPr lang="en-GB" dirty="0"/>
                        <a:t>1. Around 10,000 years ago, following the end of the last Ice Age, sea levels rose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A…because a big fire burnt it down and the houses and their contents fell into the muddy river below.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6797801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The Bronze Age village at Must Farm was destroyed within one year of it being built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B…because of the demand for bricks</a:t>
                      </a:r>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9900170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The Fenland changed to a farming region growing grains and vegetables...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dirty="0"/>
                        <a:t>C…because an archaeologist saw some interesting wooden posts sticking out of the ground.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3234872"/>
                  </a:ext>
                </a:extLst>
              </a:tr>
              <a:tr h="370840">
                <a:tc>
                  <a:txBody>
                    <a:bodyPr/>
                    <a:lstStyle/>
                    <a:p>
                      <a:r>
                        <a:rPr lang="en-GB" dirty="0"/>
                        <a:t>4. New farms began to appear all over the Fens in the 19th century…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dirty="0"/>
                        <a:t>D…because of melting glaciers which flooded the area and formed the Cambridgeshire Fens.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05794866"/>
                  </a:ext>
                </a:extLst>
              </a:tr>
              <a:tr h="370840">
                <a:tc>
                  <a:txBody>
                    <a:bodyPr/>
                    <a:lstStyle/>
                    <a:p>
                      <a:r>
                        <a:rPr lang="en-GB" dirty="0"/>
                        <a:t>5. Must Farm gives the Bronze Age Village its name…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dirty="0"/>
                        <a:t>E…because the Fens were drained in the 17</a:t>
                      </a:r>
                      <a:r>
                        <a:rPr lang="en-GB" baseline="30000" dirty="0"/>
                        <a:t>th</a:t>
                      </a:r>
                      <a:r>
                        <a:rPr lang="en-GB" dirty="0"/>
                        <a:t> century exposing the fertile soil.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68753790"/>
                  </a:ext>
                </a:extLst>
              </a:tr>
              <a:tr h="370840">
                <a:tc>
                  <a:txBody>
                    <a:bodyPr/>
                    <a:lstStyle/>
                    <a:p>
                      <a:r>
                        <a:rPr lang="en-GB" dirty="0"/>
                        <a:t>6. In the 1960s, the land around Must Farm was dug up for clay (quarrying)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dirty="0"/>
                        <a:t>F…. because the landowners used new methods to grow more food.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88122002"/>
                  </a:ext>
                </a:extLst>
              </a:tr>
              <a:tr h="370840">
                <a:tc>
                  <a:txBody>
                    <a:bodyPr/>
                    <a:lstStyle/>
                    <a:p>
                      <a:r>
                        <a:rPr lang="en-GB" dirty="0"/>
                        <a:t>7. In 1999, The remains of a Bronze Age Village was discovered…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dirty="0"/>
                        <a:t>G…because in the 19</a:t>
                      </a:r>
                      <a:r>
                        <a:rPr lang="en-GB" baseline="30000" dirty="0"/>
                        <a:t>th</a:t>
                      </a:r>
                      <a:r>
                        <a:rPr lang="en-GB" dirty="0"/>
                        <a:t> century the land above the buried village became one of the fields belonging to Must Farm.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01502"/>
                  </a:ext>
                </a:extLst>
              </a:tr>
            </a:tbl>
          </a:graphicData>
        </a:graphic>
      </p:graphicFrame>
    </p:spTree>
    <p:extLst>
      <p:ext uri="{BB962C8B-B14F-4D97-AF65-F5344CB8AC3E}">
        <p14:creationId xmlns:p14="http://schemas.microsoft.com/office/powerpoint/2010/main" val="19722020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D337F-2795-0134-D260-6C896C1E77FB}"/>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3E933314-C20E-88C5-EF39-C4DBB6769639}"/>
              </a:ext>
            </a:extLst>
          </p:cNvPr>
          <p:cNvSpPr>
            <a:spLocks noGrp="1"/>
          </p:cNvSpPr>
          <p:nvPr>
            <p:ph type="title"/>
          </p:nvPr>
        </p:nvSpPr>
        <p:spPr/>
        <p:txBody>
          <a:bodyPr vert="horz" lIns="91440" tIns="45720" rIns="91440" bIns="45720" rtlCol="0" anchor="b">
            <a:normAutofit/>
          </a:bodyPr>
          <a:lstStyle/>
          <a:p>
            <a:r>
              <a:rPr lang="en-GB" dirty="0"/>
              <a:t>How to use this PowerPoint	  </a:t>
            </a:r>
            <a:r>
              <a:rPr lang="en-GB" b="0" dirty="0"/>
              <a:t>Accompanying Resources</a:t>
            </a:r>
          </a:p>
        </p:txBody>
      </p:sp>
      <p:sp>
        <p:nvSpPr>
          <p:cNvPr id="5" name="Content Placeholder 4">
            <a:extLst>
              <a:ext uri="{FF2B5EF4-FFF2-40B4-BE49-F238E27FC236}">
                <a16:creationId xmlns:a16="http://schemas.microsoft.com/office/drawing/2014/main" id="{9CFC1DAA-E2A8-E1A4-2DF8-2978E47E4A34}"/>
              </a:ext>
            </a:extLst>
          </p:cNvPr>
          <p:cNvSpPr>
            <a:spLocks noGrp="1"/>
          </p:cNvSpPr>
          <p:nvPr>
            <p:ph idx="1"/>
          </p:nvPr>
        </p:nvSpPr>
        <p:spPr/>
        <p:txBody>
          <a:bodyPr/>
          <a:lstStyle/>
          <a:p>
            <a:pPr marL="285750" indent="-285750">
              <a:buFont typeface="Arial" panose="020B0604020202020204" pitchFamily="34" charset="0"/>
              <a:buChar char="•"/>
            </a:pPr>
            <a:r>
              <a:rPr lang="en-GB" sz="2400" dirty="0"/>
              <a:t>The activity begins by using maps and aerial photos to explain why it is called Must Farm and the role of quarrying and luck in the discovery.</a:t>
            </a:r>
          </a:p>
          <a:p>
            <a:pPr marL="285750" indent="-285750">
              <a:buFont typeface="Arial" panose="020B0604020202020204" pitchFamily="34" charset="0"/>
              <a:buChar char="•"/>
            </a:pPr>
            <a:r>
              <a:rPr lang="en-GB" sz="2400" dirty="0"/>
              <a:t>The activities are designed as group work and progress through the steps in developing chronological understanding: sequencing (simple then more complex); then using a timeline and concurrence</a:t>
            </a:r>
          </a:p>
          <a:p>
            <a:endParaRPr lang="en-GB" sz="2400" dirty="0"/>
          </a:p>
          <a:p>
            <a:endParaRPr lang="en-GB" sz="2400" dirty="0"/>
          </a:p>
        </p:txBody>
      </p:sp>
      <p:sp>
        <p:nvSpPr>
          <p:cNvPr id="7" name="Content Placeholder 6">
            <a:extLst>
              <a:ext uri="{FF2B5EF4-FFF2-40B4-BE49-F238E27FC236}">
                <a16:creationId xmlns:a16="http://schemas.microsoft.com/office/drawing/2014/main" id="{AEB519C7-3E9D-21A5-252B-E533182C5BAF}"/>
              </a:ext>
            </a:extLst>
          </p:cNvPr>
          <p:cNvSpPr>
            <a:spLocks noGrp="1"/>
          </p:cNvSpPr>
          <p:nvPr>
            <p:ph idx="10"/>
          </p:nvPr>
        </p:nvSpPr>
        <p:spPr/>
        <p:txBody>
          <a:bodyPr/>
          <a:lstStyle/>
          <a:p>
            <a:pPr marL="171450" marR="0" lvl="0" indent="-17145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GB" sz="2400" i="0" u="none" strike="noStrike" kern="100" cap="none" spc="0" normalizeH="0" baseline="0" noProof="0" dirty="0">
                <a:ln>
                  <a:noFill/>
                </a:ln>
                <a:solidFill>
                  <a:prstClr val="black"/>
                </a:solidFill>
                <a:effectLst/>
                <a:uLnTx/>
                <a:uFillTx/>
                <a:ea typeface="Aptos" panose="020B0004020202020204" pitchFamily="34" charset="0"/>
                <a:cs typeface="Arial" panose="020B0604020202020204" pitchFamily="34" charset="0"/>
              </a:rPr>
              <a:t>Video 2: </a:t>
            </a:r>
            <a:r>
              <a:rPr kumimoji="0" lang="en-GB" sz="2400" i="0" u="none" strike="noStrike" kern="100" cap="none" spc="0" normalizeH="0" baseline="0" noProof="0" dirty="0">
                <a:ln>
                  <a:noFill/>
                </a:ln>
                <a:solidFill>
                  <a:prstClr val="black"/>
                </a:solidFill>
                <a:effectLst/>
                <a:uLnTx/>
                <a:uFillTx/>
                <a:ea typeface="Aptos" panose="020B0004020202020204" pitchFamily="34" charset="0"/>
                <a:cs typeface="Arial" panose="020B0604020202020204" pitchFamily="34" charset="0"/>
                <a:hlinkClick r:id="rId2"/>
              </a:rPr>
              <a:t>Must Farm: A Bronze Age Settlement</a:t>
            </a:r>
            <a:r>
              <a:rPr kumimoji="0" lang="en-GB" sz="2400" i="0" u="none" strike="noStrike" kern="100" cap="none" spc="0" normalizeH="0" baseline="0" noProof="0" dirty="0">
                <a:ln>
                  <a:noFill/>
                </a:ln>
                <a:solidFill>
                  <a:prstClr val="black"/>
                </a:solidFill>
                <a:effectLst/>
                <a:uLnTx/>
                <a:uFillTx/>
                <a:ea typeface="Aptos" panose="020B0004020202020204" pitchFamily="34" charset="0"/>
                <a:cs typeface="Arial" panose="020B0604020202020204" pitchFamily="34" charset="0"/>
              </a:rPr>
              <a:t> (Duration 8.20 mins)</a:t>
            </a:r>
          </a:p>
          <a:p>
            <a:pPr marL="171450" marR="0" lvl="0" indent="-17145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GB" sz="2400" i="0" u="none" strike="noStrike" kern="100" cap="none" spc="0" normalizeH="0" baseline="0" noProof="0" dirty="0">
                <a:ln>
                  <a:noFill/>
                </a:ln>
                <a:solidFill>
                  <a:prstClr val="black"/>
                </a:solidFill>
                <a:effectLst/>
                <a:uLnTx/>
                <a:uFillTx/>
                <a:ea typeface="Aptos" panose="020B0004020202020204" pitchFamily="34" charset="0"/>
                <a:cs typeface="Arial" panose="020B0604020202020204" pitchFamily="34" charset="0"/>
              </a:rPr>
              <a:t>PPT: </a:t>
            </a:r>
            <a:r>
              <a:rPr kumimoji="0" lang="en-GB" sz="2400" i="0" u="none" strike="noStrike" kern="100" cap="none" spc="0" normalizeH="0" baseline="0" noProof="0" dirty="0">
                <a:ln>
                  <a:noFill/>
                </a:ln>
                <a:solidFill>
                  <a:prstClr val="black"/>
                </a:solidFill>
                <a:effectLst/>
                <a:uLnTx/>
                <a:uFillTx/>
                <a:ea typeface="Aptos" panose="020B0004020202020204" pitchFamily="34" charset="0"/>
                <a:cs typeface="Arial" panose="020B0604020202020204" pitchFamily="34" charset="0"/>
                <a:hlinkClick r:id="rId3"/>
              </a:rPr>
              <a:t>Introducing Must Farm Bronze Age Village</a:t>
            </a:r>
            <a:endParaRPr kumimoji="0" lang="en-GB" sz="2400" i="0" u="none" strike="noStrike" kern="100" cap="none" spc="0" normalizeH="0" baseline="0" noProof="0" dirty="0">
              <a:ln>
                <a:noFill/>
              </a:ln>
              <a:solidFill>
                <a:prstClr val="black"/>
              </a:solidFill>
              <a:effectLst/>
              <a:uLnTx/>
              <a:uFillTx/>
              <a:ea typeface="Aptos" panose="020B0004020202020204" pitchFamily="34" charset="0"/>
              <a:cs typeface="Arial" panose="020B0604020202020204" pitchFamily="34" charset="0"/>
            </a:endParaRPr>
          </a:p>
          <a:p>
            <a:pPr marL="171450" marR="0" lvl="0" indent="-17145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GB" sz="2400" i="0" u="none" strike="noStrike" kern="100" cap="none" spc="0" normalizeH="0" baseline="0" noProof="0" dirty="0">
                <a:ln>
                  <a:noFill/>
                </a:ln>
                <a:solidFill>
                  <a:prstClr val="black"/>
                </a:solidFill>
                <a:effectLst/>
                <a:uLnTx/>
                <a:uFillTx/>
                <a:ea typeface="Aptos" panose="020B0004020202020204" pitchFamily="34" charset="0"/>
                <a:cs typeface="Arial" panose="020B0604020202020204" pitchFamily="34" charset="0"/>
              </a:rPr>
              <a:t>Timeline cards​ and wall display timeline and labels​ (</a:t>
            </a:r>
            <a:r>
              <a:rPr kumimoji="0" lang="en-GB" sz="2400" i="0" u="none" strike="noStrike" kern="100" cap="none" spc="0" normalizeH="0" baseline="0" noProof="0" dirty="0">
                <a:ln>
                  <a:noFill/>
                </a:ln>
                <a:solidFill>
                  <a:prstClr val="black"/>
                </a:solidFill>
                <a:effectLst/>
                <a:uLnTx/>
                <a:uFillTx/>
                <a:ea typeface="Aptos" panose="020B0004020202020204" pitchFamily="34" charset="0"/>
                <a:cs typeface="Arial" panose="020B0604020202020204" pitchFamily="34" charset="0"/>
                <a:hlinkClick r:id="rId4"/>
              </a:rPr>
              <a:t>Slides 21-28</a:t>
            </a:r>
            <a:r>
              <a:rPr kumimoji="0" lang="en-GB" sz="2400" i="0" u="none" strike="noStrike" kern="100" cap="none" spc="0" normalizeH="0" baseline="0" noProof="0" dirty="0">
                <a:ln>
                  <a:noFill/>
                </a:ln>
                <a:solidFill>
                  <a:prstClr val="black"/>
                </a:solidFill>
                <a:effectLst/>
                <a:uLnTx/>
                <a:uFillTx/>
                <a:ea typeface="Aptos" panose="020B0004020202020204" pitchFamily="34" charset="0"/>
                <a:cs typeface="Arial" panose="020B0604020202020204" pitchFamily="34" charset="0"/>
              </a:rPr>
              <a:t>)</a:t>
            </a:r>
          </a:p>
          <a:p>
            <a:pPr marL="171450" marR="0" lvl="0" indent="-17145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lang="en-GB" sz="2400" dirty="0">
                <a:hlinkClick r:id="rId5"/>
              </a:rPr>
              <a:t>Links to information</a:t>
            </a:r>
            <a:r>
              <a:rPr lang="en-GB" sz="2400" dirty="0"/>
              <a:t> for concurrence activity</a:t>
            </a:r>
          </a:p>
          <a:p>
            <a:pPr marL="457200" indent="-457200">
              <a:buFont typeface="Arial" panose="020B0604020202020204" pitchFamily="34" charset="0"/>
              <a:buChar char="•"/>
            </a:pPr>
            <a:endParaRPr lang="en-GB" sz="2400" dirty="0"/>
          </a:p>
          <a:p>
            <a:pPr marL="457200" indent="-457200">
              <a:buFont typeface="Arial" panose="020B0604020202020204" pitchFamily="34" charset="0"/>
              <a:buChar char="•"/>
            </a:pPr>
            <a:endParaRPr lang="en-GB" sz="2400" dirty="0"/>
          </a:p>
        </p:txBody>
      </p:sp>
    </p:spTree>
    <p:extLst>
      <p:ext uri="{BB962C8B-B14F-4D97-AF65-F5344CB8AC3E}">
        <p14:creationId xmlns:p14="http://schemas.microsoft.com/office/powerpoint/2010/main" val="5934966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FEFFC2-4D65-3133-EFEB-D128C4EC0765}"/>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C1961B99-7A92-E47A-448F-E8611F10F510}"/>
              </a:ext>
            </a:extLst>
          </p:cNvPr>
          <p:cNvSpPr>
            <a:spLocks noGrp="1"/>
          </p:cNvSpPr>
          <p:nvPr>
            <p:ph type="title"/>
          </p:nvPr>
        </p:nvSpPr>
        <p:spPr/>
        <p:txBody>
          <a:bodyPr>
            <a:noAutofit/>
          </a:bodyPr>
          <a:lstStyle/>
          <a:p>
            <a:r>
              <a:rPr lang="en-GB" sz="2400" dirty="0"/>
              <a:t>Extension Activity 1: How did the environment at Must Farm change over Time? Match up the beginning and end to make a sentence – answers</a:t>
            </a:r>
          </a:p>
        </p:txBody>
      </p:sp>
      <p:graphicFrame>
        <p:nvGraphicFramePr>
          <p:cNvPr id="4" name="Content Placeholder 3">
            <a:extLst>
              <a:ext uri="{FF2B5EF4-FFF2-40B4-BE49-F238E27FC236}">
                <a16:creationId xmlns:a16="http://schemas.microsoft.com/office/drawing/2014/main" id="{9A7345E9-55D0-CD8C-6551-B9D7F21C935C}"/>
              </a:ext>
            </a:extLst>
          </p:cNvPr>
          <p:cNvGraphicFramePr>
            <a:graphicFrameLocks noGrp="1"/>
          </p:cNvGraphicFramePr>
          <p:nvPr>
            <p:ph idx="1"/>
          </p:nvPr>
        </p:nvGraphicFramePr>
        <p:xfrm>
          <a:off x="382588" y="1470025"/>
          <a:ext cx="10971212" cy="5125720"/>
        </p:xfrm>
        <a:graphic>
          <a:graphicData uri="http://schemas.openxmlformats.org/drawingml/2006/table">
            <a:tbl>
              <a:tblPr firstRow="1" bandRow="1">
                <a:tableStyleId>{9D7B26C5-4107-4FEC-AEDC-1716B250A1EF}</a:tableStyleId>
              </a:tblPr>
              <a:tblGrid>
                <a:gridCol w="5485606">
                  <a:extLst>
                    <a:ext uri="{9D8B030D-6E8A-4147-A177-3AD203B41FA5}">
                      <a16:colId xmlns:a16="http://schemas.microsoft.com/office/drawing/2014/main" val="632258754"/>
                    </a:ext>
                  </a:extLst>
                </a:gridCol>
                <a:gridCol w="5485606">
                  <a:extLst>
                    <a:ext uri="{9D8B030D-6E8A-4147-A177-3AD203B41FA5}">
                      <a16:colId xmlns:a16="http://schemas.microsoft.com/office/drawing/2014/main" val="1482359033"/>
                    </a:ext>
                  </a:extLst>
                </a:gridCol>
              </a:tblGrid>
              <a:tr h="370840">
                <a:tc>
                  <a:txBody>
                    <a:bodyPr/>
                    <a:lstStyle/>
                    <a:p>
                      <a:r>
                        <a:rPr lang="en-GB" dirty="0"/>
                        <a:t>Beginning (Cause)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dirty="0"/>
                        <a:t>End (Consequence/Result)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1263571"/>
                  </a:ext>
                </a:extLst>
              </a:tr>
              <a:tr h="370840">
                <a:tc>
                  <a:txBody>
                    <a:bodyPr/>
                    <a:lstStyle/>
                    <a:p>
                      <a:r>
                        <a:rPr lang="en-GB" dirty="0"/>
                        <a:t>1. Around 10,000 years ago, following the end of the last Ice Age, sea levels rose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BEBA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A…because a big fire burnt it down and the houses and their contents fell into the muddy river below.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B8AE"/>
                    </a:solidFill>
                  </a:tcPr>
                </a:tc>
                <a:extLst>
                  <a:ext uri="{0D108BD9-81ED-4DB2-BD59-A6C34878D82A}">
                    <a16:rowId xmlns:a16="http://schemas.microsoft.com/office/drawing/2014/main" val="106797801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The Bronze Age village at Must Farm was destroyed within one year of it being built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B8A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B…because of the demand for bricks</a:t>
                      </a:r>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5DCB3"/>
                    </a:solidFill>
                  </a:tcPr>
                </a:tc>
                <a:extLst>
                  <a:ext uri="{0D108BD9-81ED-4DB2-BD59-A6C34878D82A}">
                    <a16:rowId xmlns:a16="http://schemas.microsoft.com/office/drawing/2014/main" val="79900170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The Fenland changed to a farming region growing grains and vegetables...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A6EC"/>
                    </a:solidFill>
                  </a:tcPr>
                </a:tc>
                <a:tc>
                  <a:txBody>
                    <a:bodyPr/>
                    <a:lstStyle/>
                    <a:p>
                      <a:r>
                        <a:rPr lang="en-GB" dirty="0"/>
                        <a:t>C…because an archaeologist saw some interesting wooden posts sticking out of the ground.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DDDD"/>
                    </a:solidFill>
                  </a:tcPr>
                </a:tc>
                <a:extLst>
                  <a:ext uri="{0D108BD9-81ED-4DB2-BD59-A6C34878D82A}">
                    <a16:rowId xmlns:a16="http://schemas.microsoft.com/office/drawing/2014/main" val="1963234872"/>
                  </a:ext>
                </a:extLst>
              </a:tr>
              <a:tr h="370840">
                <a:tc>
                  <a:txBody>
                    <a:bodyPr/>
                    <a:lstStyle/>
                    <a:p>
                      <a:r>
                        <a:rPr lang="en-GB" dirty="0"/>
                        <a:t>4. New farms began to appear all over the Fens in the 19th century…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9F8"/>
                    </a:solidFill>
                  </a:tcPr>
                </a:tc>
                <a:tc>
                  <a:txBody>
                    <a:bodyPr/>
                    <a:lstStyle/>
                    <a:p>
                      <a:r>
                        <a:rPr lang="en-GB" dirty="0"/>
                        <a:t>D…because of melting glaciers which flooded the area and formed the Cambridgeshire Fens.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BEBA0"/>
                    </a:solidFill>
                  </a:tcPr>
                </a:tc>
                <a:extLst>
                  <a:ext uri="{0D108BD9-81ED-4DB2-BD59-A6C34878D82A}">
                    <a16:rowId xmlns:a16="http://schemas.microsoft.com/office/drawing/2014/main" val="3605794866"/>
                  </a:ext>
                </a:extLst>
              </a:tr>
              <a:tr h="370840">
                <a:tc>
                  <a:txBody>
                    <a:bodyPr/>
                    <a:lstStyle/>
                    <a:p>
                      <a:r>
                        <a:rPr lang="en-GB" dirty="0"/>
                        <a:t>5. Must Farm gives the Bronze Age Village its name…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BB25"/>
                    </a:solidFill>
                  </a:tcPr>
                </a:tc>
                <a:tc>
                  <a:txBody>
                    <a:bodyPr/>
                    <a:lstStyle/>
                    <a:p>
                      <a:r>
                        <a:rPr lang="en-GB" dirty="0"/>
                        <a:t>E…because the Fens were drained in the 17</a:t>
                      </a:r>
                      <a:r>
                        <a:rPr lang="en-GB" baseline="30000" dirty="0"/>
                        <a:t>th</a:t>
                      </a:r>
                      <a:r>
                        <a:rPr lang="en-GB" dirty="0"/>
                        <a:t> century exposing the fertile soil.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A6EC"/>
                    </a:solidFill>
                  </a:tcPr>
                </a:tc>
                <a:extLst>
                  <a:ext uri="{0D108BD9-81ED-4DB2-BD59-A6C34878D82A}">
                    <a16:rowId xmlns:a16="http://schemas.microsoft.com/office/drawing/2014/main" val="2768753790"/>
                  </a:ext>
                </a:extLst>
              </a:tr>
              <a:tr h="370840">
                <a:tc>
                  <a:txBody>
                    <a:bodyPr/>
                    <a:lstStyle/>
                    <a:p>
                      <a:r>
                        <a:rPr lang="en-GB" dirty="0"/>
                        <a:t>6. In the 1960s, the land around Must Farm was dug up for clay (quarrying)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5DCB3"/>
                    </a:solidFill>
                  </a:tcPr>
                </a:tc>
                <a:tc>
                  <a:txBody>
                    <a:bodyPr/>
                    <a:lstStyle/>
                    <a:p>
                      <a:r>
                        <a:rPr lang="en-GB" dirty="0"/>
                        <a:t>F…. because the landowners used new methods to grow more food.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9F8"/>
                    </a:solidFill>
                  </a:tcPr>
                </a:tc>
                <a:extLst>
                  <a:ext uri="{0D108BD9-81ED-4DB2-BD59-A6C34878D82A}">
                    <a16:rowId xmlns:a16="http://schemas.microsoft.com/office/drawing/2014/main" val="3388122002"/>
                  </a:ext>
                </a:extLst>
              </a:tr>
              <a:tr h="370840">
                <a:tc>
                  <a:txBody>
                    <a:bodyPr/>
                    <a:lstStyle/>
                    <a:p>
                      <a:r>
                        <a:rPr lang="en-GB" dirty="0"/>
                        <a:t>7. In 1999, The remains of a Bronze Age Village were discovered…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DDDD"/>
                    </a:solidFill>
                  </a:tcPr>
                </a:tc>
                <a:tc>
                  <a:txBody>
                    <a:bodyPr/>
                    <a:lstStyle/>
                    <a:p>
                      <a:r>
                        <a:rPr lang="en-GB" dirty="0"/>
                        <a:t>G…because in the 19</a:t>
                      </a:r>
                      <a:r>
                        <a:rPr lang="en-GB" baseline="30000" dirty="0"/>
                        <a:t>th</a:t>
                      </a:r>
                      <a:r>
                        <a:rPr lang="en-GB" dirty="0"/>
                        <a:t> century the land above the buried village became one of the fields belonging to this new Farm.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BB25"/>
                    </a:solidFill>
                  </a:tcPr>
                </a:tc>
                <a:extLst>
                  <a:ext uri="{0D108BD9-81ED-4DB2-BD59-A6C34878D82A}">
                    <a16:rowId xmlns:a16="http://schemas.microsoft.com/office/drawing/2014/main" val="19101502"/>
                  </a:ext>
                </a:extLst>
              </a:tr>
            </a:tbl>
          </a:graphicData>
        </a:graphic>
      </p:graphicFrame>
    </p:spTree>
    <p:extLst>
      <p:ext uri="{BB962C8B-B14F-4D97-AF65-F5344CB8AC3E}">
        <p14:creationId xmlns:p14="http://schemas.microsoft.com/office/powerpoint/2010/main" val="17995278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D33F65-CE99-10C4-34B9-D507F2DEF82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70077BD-8004-8A13-2E10-EFB20DA2DFD1}"/>
              </a:ext>
            </a:extLst>
          </p:cNvPr>
          <p:cNvSpPr>
            <a:spLocks noGrp="1"/>
          </p:cNvSpPr>
          <p:nvPr>
            <p:ph type="title"/>
          </p:nvPr>
        </p:nvSpPr>
        <p:spPr/>
        <p:txBody>
          <a:bodyPr>
            <a:normAutofit/>
          </a:bodyPr>
          <a:lstStyle/>
          <a:p>
            <a:r>
              <a:rPr lang="en-GB" dirty="0"/>
              <a:t>Extension Activity 2 : </a:t>
            </a:r>
            <a:r>
              <a:rPr lang="en-GB" dirty="0">
                <a:hlinkClick r:id="rId3"/>
              </a:rPr>
              <a:t>Meanwhile, Elsewhere </a:t>
            </a:r>
            <a:r>
              <a:rPr lang="en-GB" dirty="0"/>
              <a:t>…</a:t>
            </a:r>
          </a:p>
        </p:txBody>
      </p:sp>
      <p:pic>
        <p:nvPicPr>
          <p:cNvPr id="5" name="Picture Placeholder 4" descr="A group of pyramids in the desert">
            <a:extLst>
              <a:ext uri="{FF2B5EF4-FFF2-40B4-BE49-F238E27FC236}">
                <a16:creationId xmlns:a16="http://schemas.microsoft.com/office/drawing/2014/main" id="{7CF9F12F-3604-FC2B-8A3F-93B7E6223592}"/>
              </a:ext>
            </a:extLst>
          </p:cNvPr>
          <p:cNvPicPr>
            <a:picLocks noGrp="1" noChangeAspect="1"/>
          </p:cNvPicPr>
          <p:nvPr>
            <p:ph type="pic" sz="quarter" idx="14"/>
          </p:nvPr>
        </p:nvPicPr>
        <p:blipFill>
          <a:blip r:embed="rId4" cstate="screen">
            <a:extLst>
              <a:ext uri="{28A0092B-C50C-407E-A947-70E740481C1C}">
                <a14:useLocalDpi xmlns:a14="http://schemas.microsoft.com/office/drawing/2010/main"/>
              </a:ext>
            </a:extLst>
          </a:blip>
          <a:srcRect/>
          <a:stretch/>
        </p:blipFill>
        <p:spPr/>
      </p:pic>
      <p:sp>
        <p:nvSpPr>
          <p:cNvPr id="10" name="Picture Placeholder 9">
            <a:extLst>
              <a:ext uri="{FF2B5EF4-FFF2-40B4-BE49-F238E27FC236}">
                <a16:creationId xmlns:a16="http://schemas.microsoft.com/office/drawing/2014/main" id="{98995E5C-BF19-BA7A-9DB1-EEF6B4601015}"/>
              </a:ext>
            </a:extLst>
          </p:cNvPr>
          <p:cNvSpPr>
            <a:spLocks noGrp="1"/>
          </p:cNvSpPr>
          <p:nvPr>
            <p:ph type="pic" sz="quarter" idx="24"/>
          </p:nvPr>
        </p:nvSpPr>
        <p:spPr/>
        <p:txBody>
          <a:bodyPr/>
          <a:lstStyle/>
          <a:p>
            <a:endParaRPr lang="en-GB"/>
          </a:p>
        </p:txBody>
      </p:sp>
      <p:sp>
        <p:nvSpPr>
          <p:cNvPr id="9" name="Text Placeholder 8">
            <a:extLst>
              <a:ext uri="{FF2B5EF4-FFF2-40B4-BE49-F238E27FC236}">
                <a16:creationId xmlns:a16="http://schemas.microsoft.com/office/drawing/2014/main" id="{28CCAF83-E31D-1410-02B4-C13BE45AC952}"/>
              </a:ext>
            </a:extLst>
          </p:cNvPr>
          <p:cNvSpPr>
            <a:spLocks noGrp="1"/>
          </p:cNvSpPr>
          <p:nvPr>
            <p:ph type="body" sz="quarter" idx="23"/>
          </p:nvPr>
        </p:nvSpPr>
        <p:spPr/>
        <p:txBody>
          <a:bodyPr/>
          <a:lstStyle/>
          <a:p>
            <a:r>
              <a:rPr lang="en-GB" dirty="0"/>
              <a:t>The Pyramids of Giza</a:t>
            </a:r>
          </a:p>
        </p:txBody>
      </p:sp>
      <p:sp>
        <p:nvSpPr>
          <p:cNvPr id="7" name="Content Placeholder 6">
            <a:extLst>
              <a:ext uri="{FF2B5EF4-FFF2-40B4-BE49-F238E27FC236}">
                <a16:creationId xmlns:a16="http://schemas.microsoft.com/office/drawing/2014/main" id="{AD712E7D-0332-93CD-38DB-5279FC2906DD}"/>
              </a:ext>
            </a:extLst>
          </p:cNvPr>
          <p:cNvSpPr>
            <a:spLocks noGrp="1"/>
          </p:cNvSpPr>
          <p:nvPr>
            <p:ph idx="1"/>
          </p:nvPr>
        </p:nvSpPr>
        <p:spPr/>
        <p:txBody>
          <a:bodyPr numCol="1"/>
          <a:lstStyle/>
          <a:p>
            <a:r>
              <a:rPr lang="en-GB" dirty="0"/>
              <a:t>What was life in other parts of the world like c.850BC?</a:t>
            </a:r>
          </a:p>
          <a:p>
            <a:r>
              <a:rPr lang="en-GB" sz="2400" dirty="0"/>
              <a:t>Use information from </a:t>
            </a:r>
            <a:r>
              <a:rPr lang="en-GB" sz="2400" dirty="0">
                <a:hlinkClick r:id="rId3"/>
              </a:rPr>
              <a:t>here</a:t>
            </a:r>
            <a:r>
              <a:rPr lang="en-GB" sz="2400" dirty="0"/>
              <a:t> or from your own research to find out about life in …</a:t>
            </a:r>
          </a:p>
          <a:p>
            <a:r>
              <a:rPr lang="en-GB" sz="2400" dirty="0"/>
              <a:t>Ancient Greece</a:t>
            </a:r>
          </a:p>
          <a:p>
            <a:r>
              <a:rPr lang="en-GB" sz="2400" dirty="0"/>
              <a:t>Ancient Egypt </a:t>
            </a:r>
          </a:p>
          <a:p>
            <a:r>
              <a:rPr lang="en-GB" sz="2400" dirty="0"/>
              <a:t>Ancient Mesopotamia</a:t>
            </a:r>
          </a:p>
          <a:p>
            <a:r>
              <a:rPr lang="en-GB" sz="2400" dirty="0"/>
              <a:t>Ancient China</a:t>
            </a:r>
          </a:p>
          <a:p>
            <a:r>
              <a:rPr lang="en-GB" sz="2400" dirty="0"/>
              <a:t>Ancient Peru</a:t>
            </a:r>
          </a:p>
          <a:p>
            <a:r>
              <a:rPr lang="en-GB" sz="2400" dirty="0"/>
              <a:t>Ancient India</a:t>
            </a:r>
          </a:p>
          <a:p>
            <a:endParaRPr lang="en-GB" dirty="0"/>
          </a:p>
          <a:p>
            <a:endParaRPr lang="en-GB" dirty="0"/>
          </a:p>
        </p:txBody>
      </p:sp>
      <p:grpSp>
        <p:nvGrpSpPr>
          <p:cNvPr id="2" name="Group 1" descr="colour photo of the great pyramids at Giza">
            <a:extLst>
              <a:ext uri="{FF2B5EF4-FFF2-40B4-BE49-F238E27FC236}">
                <a16:creationId xmlns:a16="http://schemas.microsoft.com/office/drawing/2014/main" id="{0A43F418-EB69-F526-D990-A3DBD42A72E2}"/>
              </a:ext>
            </a:extLst>
          </p:cNvPr>
          <p:cNvGrpSpPr/>
          <p:nvPr/>
        </p:nvGrpSpPr>
        <p:grpSpPr>
          <a:xfrm>
            <a:off x="8248250" y="4819757"/>
            <a:ext cx="3205099" cy="1944734"/>
            <a:chOff x="8975546" y="643005"/>
            <a:chExt cx="2944410" cy="1812790"/>
          </a:xfrm>
        </p:grpSpPr>
        <p:pic>
          <p:nvPicPr>
            <p:cNvPr id="4" name="Chronology">
              <a:extLst>
                <a:ext uri="{FF2B5EF4-FFF2-40B4-BE49-F238E27FC236}">
                  <a16:creationId xmlns:a16="http://schemas.microsoft.com/office/drawing/2014/main" id="{E1D9344B-29AF-7925-8E15-6FC6931FFE63}"/>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975546" y="643005"/>
              <a:ext cx="2944410" cy="1812790"/>
            </a:xfrm>
            <a:prstGeom prst="rect">
              <a:avLst/>
            </a:prstGeom>
          </p:spPr>
        </p:pic>
        <p:sp>
          <p:nvSpPr>
            <p:cNvPr id="8" name="Text">
              <a:extLst>
                <a:ext uri="{FF2B5EF4-FFF2-40B4-BE49-F238E27FC236}">
                  <a16:creationId xmlns:a16="http://schemas.microsoft.com/office/drawing/2014/main" id="{1812C31E-3AA1-39D8-9CA4-54D00B36F405}"/>
                </a:ext>
              </a:extLst>
            </p:cNvPr>
            <p:cNvSpPr txBox="1"/>
            <p:nvPr/>
          </p:nvSpPr>
          <p:spPr>
            <a:xfrm>
              <a:off x="9286738" y="1319269"/>
              <a:ext cx="2283080" cy="400110"/>
            </a:xfrm>
            <a:prstGeom prst="rect">
              <a:avLst/>
            </a:prstGeom>
            <a:noFill/>
          </p:spPr>
          <p:txBody>
            <a:bodyPr wrap="square" rtlCol="0">
              <a:spAutoFit/>
            </a:bodyPr>
            <a:lstStyle/>
            <a:p>
              <a:pPr algn="ctr"/>
              <a:r>
                <a:rPr lang="en-US" sz="2000" b="1" dirty="0"/>
                <a:t>Chronology</a:t>
              </a:r>
            </a:p>
          </p:txBody>
        </p:sp>
      </p:grpSp>
    </p:spTree>
    <p:extLst>
      <p:ext uri="{BB962C8B-B14F-4D97-AF65-F5344CB8AC3E}">
        <p14:creationId xmlns:p14="http://schemas.microsoft.com/office/powerpoint/2010/main" val="5777144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54035-1FCB-C86B-D317-98B2E8C483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2935BF-FEC8-1BFC-BC31-744B41A8799E}"/>
              </a:ext>
            </a:extLst>
          </p:cNvPr>
          <p:cNvSpPr>
            <a:spLocks noGrp="1"/>
          </p:cNvSpPr>
          <p:nvPr>
            <p:ph type="title"/>
          </p:nvPr>
        </p:nvSpPr>
        <p:spPr/>
        <p:txBody>
          <a:bodyPr>
            <a:normAutofit/>
          </a:bodyPr>
          <a:lstStyle/>
          <a:p>
            <a:r>
              <a:rPr lang="en-GB" dirty="0"/>
              <a:t>The Story of Must Farm: Now and Then Display Timeline</a:t>
            </a:r>
            <a:endParaRPr lang="en-GB" dirty="0">
              <a:solidFill>
                <a:schemeClr val="bg1"/>
              </a:solidFill>
            </a:endParaRPr>
          </a:p>
        </p:txBody>
      </p:sp>
      <p:sp>
        <p:nvSpPr>
          <p:cNvPr id="3" name="Text Placeholder 2">
            <a:extLst>
              <a:ext uri="{FF2B5EF4-FFF2-40B4-BE49-F238E27FC236}">
                <a16:creationId xmlns:a16="http://schemas.microsoft.com/office/drawing/2014/main" id="{E5CFAC31-9F90-1CDD-DD31-77882457D1E8}"/>
              </a:ext>
            </a:extLst>
          </p:cNvPr>
          <p:cNvSpPr>
            <a:spLocks noGrp="1"/>
          </p:cNvSpPr>
          <p:nvPr>
            <p:ph idx="1"/>
          </p:nvPr>
        </p:nvSpPr>
        <p:spPr/>
        <p:txBody>
          <a:bodyPr>
            <a:normAutofit/>
          </a:bodyPr>
          <a:lstStyle/>
          <a:p>
            <a:r>
              <a:rPr lang="en-GB" dirty="0"/>
              <a:t>Create </a:t>
            </a:r>
            <a:r>
              <a:rPr lang="en-GB"/>
              <a:t>a wall display </a:t>
            </a:r>
            <a:r>
              <a:rPr lang="en-GB" dirty="0"/>
              <a:t>of the timeline; add details of </a:t>
            </a:r>
            <a:r>
              <a:rPr lang="en-GB" b="1" dirty="0"/>
              <a:t>how the environment changed as a result of key events in history. </a:t>
            </a:r>
          </a:p>
          <a:p>
            <a:pPr marL="457200" indent="-457200">
              <a:buFont typeface="Arial" panose="020B0604020202020204" pitchFamily="34" charset="0"/>
              <a:buChar char="•"/>
            </a:pPr>
            <a:r>
              <a:rPr lang="en-GB" dirty="0"/>
              <a:t>Create a wall Timeline using the next 3 slides</a:t>
            </a:r>
          </a:p>
          <a:p>
            <a:pPr marL="457200" indent="-457200">
              <a:buFont typeface="Arial" panose="020B0604020202020204" pitchFamily="34" charset="0"/>
              <a:buChar char="•"/>
            </a:pPr>
            <a:r>
              <a:rPr lang="en-GB" dirty="0"/>
              <a:t>Cut out and add the labels</a:t>
            </a:r>
          </a:p>
          <a:p>
            <a:pPr marL="457200" indent="-457200">
              <a:buFont typeface="Arial" panose="020B0604020202020204" pitchFamily="34" charset="0"/>
              <a:buChar char="•"/>
            </a:pPr>
            <a:r>
              <a:rPr lang="en-GB" dirty="0"/>
              <a:t>Add the maps, aerial photos and key event cards, using string to link each event to the date on the timeline</a:t>
            </a:r>
          </a:p>
          <a:p>
            <a:pPr marL="457200" indent="-457200">
              <a:buFont typeface="Arial" panose="020B0604020202020204" pitchFamily="34" charset="0"/>
              <a:buChar char="•"/>
            </a:pPr>
            <a:r>
              <a:rPr lang="en-GB" dirty="0"/>
              <a:t>Add your own events, illustrations, research, photos</a:t>
            </a:r>
          </a:p>
        </p:txBody>
      </p:sp>
      <p:pic>
        <p:nvPicPr>
          <p:cNvPr id="5" name="Picture 4">
            <a:extLst>
              <a:ext uri="{FF2B5EF4-FFF2-40B4-BE49-F238E27FC236}">
                <a16:creationId xmlns:a16="http://schemas.microsoft.com/office/drawing/2014/main" id="{1BCE76DD-B773-F7F5-7AE1-5D456F2991D4}"/>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69774" y="4948562"/>
            <a:ext cx="3441645" cy="2128422"/>
          </a:xfrm>
          <a:prstGeom prst="rect">
            <a:avLst/>
          </a:prstGeom>
        </p:spPr>
      </p:pic>
      <p:pic>
        <p:nvPicPr>
          <p:cNvPr id="7" name="Picture 6">
            <a:extLst>
              <a:ext uri="{FF2B5EF4-FFF2-40B4-BE49-F238E27FC236}">
                <a16:creationId xmlns:a16="http://schemas.microsoft.com/office/drawing/2014/main" id="{C49E0DD2-0A97-8AD5-6774-E81F67AE4566}"/>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42049" y="4753574"/>
            <a:ext cx="4071410" cy="2518398"/>
          </a:xfrm>
          <a:prstGeom prst="rect">
            <a:avLst/>
          </a:prstGeom>
        </p:spPr>
      </p:pic>
    </p:spTree>
    <p:extLst>
      <p:ext uri="{BB962C8B-B14F-4D97-AF65-F5344CB8AC3E}">
        <p14:creationId xmlns:p14="http://schemas.microsoft.com/office/powerpoint/2010/main" val="15735482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4FF50F-FB66-4BA7-A29B-4007CB01E4F7}"/>
              </a:ext>
            </a:extLst>
          </p:cNvPr>
          <p:cNvSpPr>
            <a:spLocks noGrp="1"/>
          </p:cNvSpPr>
          <p:nvPr>
            <p:ph type="title"/>
          </p:nvPr>
        </p:nvSpPr>
        <p:spPr/>
        <p:txBody>
          <a:bodyPr/>
          <a:lstStyle/>
          <a:p>
            <a:r>
              <a:rPr lang="en-GB" dirty="0"/>
              <a:t>Must Farm Timeline part 1</a:t>
            </a:r>
          </a:p>
        </p:txBody>
      </p:sp>
      <p:cxnSp>
        <p:nvCxnSpPr>
          <p:cNvPr id="6" name="Straight Arrow Connector 5">
            <a:extLst>
              <a:ext uri="{FF2B5EF4-FFF2-40B4-BE49-F238E27FC236}">
                <a16:creationId xmlns:a16="http://schemas.microsoft.com/office/drawing/2014/main" id="{01EEFB10-583F-20AF-2835-368BFE1F9C26}"/>
              </a:ext>
              <a:ext uri="{C183D7F6-B498-43B3-948B-1728B52AA6E4}">
                <adec:decorative xmlns:adec="http://schemas.microsoft.com/office/drawing/2017/decorative" val="1"/>
              </a:ext>
            </a:extLst>
          </p:cNvPr>
          <p:cNvCxnSpPr>
            <a:cxnSpLocks/>
          </p:cNvCxnSpPr>
          <p:nvPr/>
        </p:nvCxnSpPr>
        <p:spPr>
          <a:xfrm flipH="1">
            <a:off x="138545" y="4633190"/>
            <a:ext cx="12053455"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7" name="Table 6">
            <a:extLst>
              <a:ext uri="{FF2B5EF4-FFF2-40B4-BE49-F238E27FC236}">
                <a16:creationId xmlns:a16="http://schemas.microsoft.com/office/drawing/2014/main" id="{D87E24BF-63A5-C77F-FD9D-0EDCEED47659}"/>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602469109"/>
              </p:ext>
            </p:extLst>
          </p:nvPr>
        </p:nvGraphicFramePr>
        <p:xfrm>
          <a:off x="3657599" y="4059765"/>
          <a:ext cx="8127999" cy="573425"/>
        </p:xfrm>
        <a:graphic>
          <a:graphicData uri="http://schemas.openxmlformats.org/drawingml/2006/table">
            <a:tbl>
              <a:tblPr firstRow="1" bandRow="1">
                <a:tableStyleId>{5940675A-B579-460E-94D1-54222C63F5DA}</a:tableStyleId>
              </a:tblPr>
              <a:tblGrid>
                <a:gridCol w="2709333">
                  <a:extLst>
                    <a:ext uri="{9D8B030D-6E8A-4147-A177-3AD203B41FA5}">
                      <a16:colId xmlns:a16="http://schemas.microsoft.com/office/drawing/2014/main" val="4009790989"/>
                    </a:ext>
                  </a:extLst>
                </a:gridCol>
                <a:gridCol w="2709333">
                  <a:extLst>
                    <a:ext uri="{9D8B030D-6E8A-4147-A177-3AD203B41FA5}">
                      <a16:colId xmlns:a16="http://schemas.microsoft.com/office/drawing/2014/main" val="1177712084"/>
                    </a:ext>
                  </a:extLst>
                </a:gridCol>
                <a:gridCol w="2709333">
                  <a:extLst>
                    <a:ext uri="{9D8B030D-6E8A-4147-A177-3AD203B41FA5}">
                      <a16:colId xmlns:a16="http://schemas.microsoft.com/office/drawing/2014/main" val="254077434"/>
                    </a:ext>
                  </a:extLst>
                </a:gridCol>
              </a:tblGrid>
              <a:tr h="573425">
                <a:tc>
                  <a:txBody>
                    <a:bodyPr/>
                    <a:lstStyle/>
                    <a:p>
                      <a:endParaRPr lang="en-GB" dirty="0"/>
                    </a:p>
                  </a:txBody>
                  <a:tcPr>
                    <a:lnT w="12700" cap="flat" cmpd="sng" algn="ctr">
                      <a:noFill/>
                      <a:prstDash val="solid"/>
                      <a:round/>
                      <a:headEnd type="none" w="med" len="med"/>
                      <a:tailEnd type="none" w="med" len="med"/>
                    </a:lnT>
                  </a:tcPr>
                </a:tc>
                <a:tc>
                  <a:txBody>
                    <a:bodyPr/>
                    <a:lstStyle/>
                    <a:p>
                      <a:endParaRPr lang="en-GB" dirty="0"/>
                    </a:p>
                  </a:txBody>
                  <a:tcPr>
                    <a:lnT w="12700" cap="flat" cmpd="sng" algn="ctr">
                      <a:noFill/>
                      <a:prstDash val="solid"/>
                      <a:round/>
                      <a:headEnd type="none" w="med" len="med"/>
                      <a:tailEnd type="none" w="med" len="med"/>
                    </a:lnT>
                  </a:tcPr>
                </a:tc>
                <a:tc>
                  <a:txBody>
                    <a:bodyPr/>
                    <a:lstStyle/>
                    <a:p>
                      <a:endParaRPr lang="en-GB" dirty="0"/>
                    </a:p>
                  </a:txBody>
                  <a:tcPr>
                    <a:lnT w="12700" cap="flat" cmpd="sng" algn="ctr">
                      <a:noFill/>
                      <a:prstDash val="solid"/>
                      <a:round/>
                      <a:headEnd type="none" w="med" len="med"/>
                      <a:tailEnd type="none" w="med" len="med"/>
                    </a:lnT>
                  </a:tcPr>
                </a:tc>
                <a:extLst>
                  <a:ext uri="{0D108BD9-81ED-4DB2-BD59-A6C34878D82A}">
                    <a16:rowId xmlns:a16="http://schemas.microsoft.com/office/drawing/2014/main" val="1932219943"/>
                  </a:ext>
                </a:extLst>
              </a:tr>
            </a:tbl>
          </a:graphicData>
        </a:graphic>
      </p:graphicFrame>
      <p:graphicFrame>
        <p:nvGraphicFramePr>
          <p:cNvPr id="9" name="Table 8">
            <a:extLst>
              <a:ext uri="{FF2B5EF4-FFF2-40B4-BE49-F238E27FC236}">
                <a16:creationId xmlns:a16="http://schemas.microsoft.com/office/drawing/2014/main" id="{64A45178-C3C0-610B-209C-F547A1B71BA8}"/>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422406775"/>
              </p:ext>
            </p:extLst>
          </p:nvPr>
        </p:nvGraphicFramePr>
        <p:xfrm>
          <a:off x="2429165" y="3690320"/>
          <a:ext cx="8127999" cy="369444"/>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442955524"/>
                    </a:ext>
                  </a:extLst>
                </a:gridCol>
                <a:gridCol w="2709333">
                  <a:extLst>
                    <a:ext uri="{9D8B030D-6E8A-4147-A177-3AD203B41FA5}">
                      <a16:colId xmlns:a16="http://schemas.microsoft.com/office/drawing/2014/main" val="334574008"/>
                    </a:ext>
                  </a:extLst>
                </a:gridCol>
                <a:gridCol w="2709333">
                  <a:extLst>
                    <a:ext uri="{9D8B030D-6E8A-4147-A177-3AD203B41FA5}">
                      <a16:colId xmlns:a16="http://schemas.microsoft.com/office/drawing/2014/main" val="1792204521"/>
                    </a:ext>
                  </a:extLst>
                </a:gridCol>
              </a:tblGrid>
              <a:tr h="369444">
                <a:tc>
                  <a:txBody>
                    <a:bodyPr/>
                    <a:lstStyle/>
                    <a:p>
                      <a:pPr algn="ctr"/>
                      <a:r>
                        <a:rPr lang="en-GB" b="0" dirty="0">
                          <a:solidFill>
                            <a:schemeClr val="tx1"/>
                          </a:solidFill>
                        </a:rPr>
                        <a:t>2500 BC</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b="0" dirty="0">
                          <a:solidFill>
                            <a:schemeClr val="tx1"/>
                          </a:solidFill>
                        </a:rPr>
                        <a:t>2000 BC</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b="0" dirty="0">
                          <a:solidFill>
                            <a:schemeClr val="tx1"/>
                          </a:solidFill>
                        </a:rPr>
                        <a:t>1500 BC</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1797979"/>
                  </a:ext>
                </a:extLst>
              </a:tr>
            </a:tbl>
          </a:graphicData>
        </a:graphic>
      </p:graphicFrame>
      <p:sp>
        <p:nvSpPr>
          <p:cNvPr id="11" name="TextBox 10">
            <a:extLst>
              <a:ext uri="{FF2B5EF4-FFF2-40B4-BE49-F238E27FC236}">
                <a16:creationId xmlns:a16="http://schemas.microsoft.com/office/drawing/2014/main" id="{AD584564-EB2B-796B-E658-627C2E6556B6}"/>
              </a:ext>
            </a:extLst>
          </p:cNvPr>
          <p:cNvSpPr txBox="1"/>
          <p:nvPr/>
        </p:nvSpPr>
        <p:spPr>
          <a:xfrm>
            <a:off x="0" y="4647437"/>
            <a:ext cx="5477164" cy="1200329"/>
          </a:xfrm>
          <a:prstGeom prst="rect">
            <a:avLst/>
          </a:prstGeom>
          <a:noFill/>
          <a:ln>
            <a:solidFill>
              <a:schemeClr val="tx1"/>
            </a:solidFill>
          </a:ln>
        </p:spPr>
        <p:txBody>
          <a:bodyPr wrap="square" rtlCol="0" anchor="ctr">
            <a:spAutoFit/>
          </a:bodyPr>
          <a:lstStyle/>
          <a:p>
            <a:pPr algn="ctr"/>
            <a:endParaRPr lang="en-GB" dirty="0"/>
          </a:p>
          <a:p>
            <a:pPr algn="ctr"/>
            <a:r>
              <a:rPr lang="en-GB" dirty="0"/>
              <a:t>Neolithic </a:t>
            </a:r>
          </a:p>
          <a:p>
            <a:pPr algn="ctr"/>
            <a:r>
              <a:rPr lang="en-GB" dirty="0"/>
              <a:t>4000 – 2200 BC</a:t>
            </a:r>
          </a:p>
          <a:p>
            <a:pPr algn="ctr"/>
            <a:endParaRPr lang="en-GB" dirty="0"/>
          </a:p>
        </p:txBody>
      </p:sp>
      <p:sp>
        <p:nvSpPr>
          <p:cNvPr id="12" name="TextBox 11">
            <a:extLst>
              <a:ext uri="{FF2B5EF4-FFF2-40B4-BE49-F238E27FC236}">
                <a16:creationId xmlns:a16="http://schemas.microsoft.com/office/drawing/2014/main" id="{11618A17-C322-3025-DDD4-289697939714}"/>
              </a:ext>
            </a:extLst>
          </p:cNvPr>
          <p:cNvSpPr txBox="1"/>
          <p:nvPr/>
        </p:nvSpPr>
        <p:spPr>
          <a:xfrm>
            <a:off x="5481783" y="4647436"/>
            <a:ext cx="6710217" cy="1200329"/>
          </a:xfrm>
          <a:prstGeom prst="rect">
            <a:avLst/>
          </a:prstGeom>
          <a:noFill/>
          <a:ln>
            <a:solidFill>
              <a:schemeClr val="tx1"/>
            </a:solidFill>
          </a:ln>
        </p:spPr>
        <p:txBody>
          <a:bodyPr wrap="square" rtlCol="0" anchor="ctr">
            <a:spAutoFit/>
          </a:bodyPr>
          <a:lstStyle/>
          <a:p>
            <a:pPr algn="ctr"/>
            <a:endParaRPr lang="en-GB" dirty="0"/>
          </a:p>
          <a:p>
            <a:pPr algn="ctr"/>
            <a:r>
              <a:rPr lang="en-GB" dirty="0"/>
              <a:t>Bronze Age</a:t>
            </a:r>
          </a:p>
          <a:p>
            <a:pPr algn="ctr"/>
            <a:r>
              <a:rPr lang="en-GB" dirty="0"/>
              <a:t>2200-800 BC</a:t>
            </a:r>
          </a:p>
          <a:p>
            <a:pPr algn="ctr"/>
            <a:endParaRPr lang="en-GB" dirty="0"/>
          </a:p>
        </p:txBody>
      </p:sp>
    </p:spTree>
    <p:extLst>
      <p:ext uri="{BB962C8B-B14F-4D97-AF65-F5344CB8AC3E}">
        <p14:creationId xmlns:p14="http://schemas.microsoft.com/office/powerpoint/2010/main" val="35782096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363BF-2B9D-C1B6-25B7-21E561FC820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2D12C11-F522-C114-83B2-04829EF49B7C}"/>
              </a:ext>
            </a:extLst>
          </p:cNvPr>
          <p:cNvSpPr>
            <a:spLocks noGrp="1"/>
          </p:cNvSpPr>
          <p:nvPr>
            <p:ph type="title"/>
          </p:nvPr>
        </p:nvSpPr>
        <p:spPr/>
        <p:txBody>
          <a:bodyPr/>
          <a:lstStyle/>
          <a:p>
            <a:r>
              <a:rPr lang="en-GB" dirty="0"/>
              <a:t>Must Farm Timeline part 2</a:t>
            </a:r>
          </a:p>
        </p:txBody>
      </p:sp>
      <p:cxnSp>
        <p:nvCxnSpPr>
          <p:cNvPr id="6" name="Straight Arrow Connector 5">
            <a:extLst>
              <a:ext uri="{FF2B5EF4-FFF2-40B4-BE49-F238E27FC236}">
                <a16:creationId xmlns:a16="http://schemas.microsoft.com/office/drawing/2014/main" id="{DD1DEBEF-A6EC-55A0-A2A1-7D9F503088B6}"/>
              </a:ext>
              <a:ext uri="{C183D7F6-B498-43B3-948B-1728B52AA6E4}">
                <adec:decorative xmlns:adec="http://schemas.microsoft.com/office/drawing/2017/decorative" val="1"/>
              </a:ext>
            </a:extLst>
          </p:cNvPr>
          <p:cNvCxnSpPr>
            <a:cxnSpLocks/>
          </p:cNvCxnSpPr>
          <p:nvPr/>
        </p:nvCxnSpPr>
        <p:spPr>
          <a:xfrm flipH="1">
            <a:off x="-180949" y="4633190"/>
            <a:ext cx="12372949"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7" name="Table 6">
            <a:extLst>
              <a:ext uri="{FF2B5EF4-FFF2-40B4-BE49-F238E27FC236}">
                <a16:creationId xmlns:a16="http://schemas.microsoft.com/office/drawing/2014/main" id="{49D5D49B-0398-A8BA-C833-417BB5EE585A}"/>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013761067"/>
              </p:ext>
            </p:extLst>
          </p:nvPr>
        </p:nvGraphicFramePr>
        <p:xfrm>
          <a:off x="997524" y="4059765"/>
          <a:ext cx="10741892" cy="573425"/>
        </p:xfrm>
        <a:graphic>
          <a:graphicData uri="http://schemas.openxmlformats.org/drawingml/2006/table">
            <a:tbl>
              <a:tblPr firstRow="1" bandRow="1">
                <a:tableStyleId>{5940675A-B579-460E-94D1-54222C63F5DA}</a:tableStyleId>
              </a:tblPr>
              <a:tblGrid>
                <a:gridCol w="2685473">
                  <a:extLst>
                    <a:ext uri="{9D8B030D-6E8A-4147-A177-3AD203B41FA5}">
                      <a16:colId xmlns:a16="http://schemas.microsoft.com/office/drawing/2014/main" val="4009790989"/>
                    </a:ext>
                  </a:extLst>
                </a:gridCol>
                <a:gridCol w="2685473">
                  <a:extLst>
                    <a:ext uri="{9D8B030D-6E8A-4147-A177-3AD203B41FA5}">
                      <a16:colId xmlns:a16="http://schemas.microsoft.com/office/drawing/2014/main" val="1177712084"/>
                    </a:ext>
                  </a:extLst>
                </a:gridCol>
                <a:gridCol w="2685473">
                  <a:extLst>
                    <a:ext uri="{9D8B030D-6E8A-4147-A177-3AD203B41FA5}">
                      <a16:colId xmlns:a16="http://schemas.microsoft.com/office/drawing/2014/main" val="254077434"/>
                    </a:ext>
                  </a:extLst>
                </a:gridCol>
                <a:gridCol w="2685473">
                  <a:extLst>
                    <a:ext uri="{9D8B030D-6E8A-4147-A177-3AD203B41FA5}">
                      <a16:colId xmlns:a16="http://schemas.microsoft.com/office/drawing/2014/main" val="3372421503"/>
                    </a:ext>
                  </a:extLst>
                </a:gridCol>
              </a:tblGrid>
              <a:tr h="573425">
                <a:tc>
                  <a:txBody>
                    <a:bodyPr/>
                    <a:lstStyle/>
                    <a:p>
                      <a:endParaRPr lang="en-GB" dirty="0"/>
                    </a:p>
                  </a:txBody>
                  <a:tcPr>
                    <a:lnT w="12700" cap="flat" cmpd="sng" algn="ctr">
                      <a:noFill/>
                      <a:prstDash val="solid"/>
                      <a:round/>
                      <a:headEnd type="none" w="med" len="med"/>
                      <a:tailEnd type="none" w="med" len="med"/>
                    </a:lnT>
                  </a:tcPr>
                </a:tc>
                <a:tc>
                  <a:txBody>
                    <a:bodyPr/>
                    <a:lstStyle/>
                    <a:p>
                      <a:endParaRPr lang="en-GB" dirty="0"/>
                    </a:p>
                  </a:txBody>
                  <a:tcPr>
                    <a:lnT w="12700" cap="flat" cmpd="sng" algn="ctr">
                      <a:noFill/>
                      <a:prstDash val="solid"/>
                      <a:round/>
                      <a:headEnd type="none" w="med" len="med"/>
                      <a:tailEnd type="none" w="med" len="med"/>
                    </a:lnT>
                  </a:tcPr>
                </a:tc>
                <a:tc>
                  <a:txBody>
                    <a:bodyPr/>
                    <a:lstStyle/>
                    <a:p>
                      <a:endParaRPr lang="en-GB" dirty="0"/>
                    </a:p>
                  </a:txBody>
                  <a:tcPr>
                    <a:lnT w="12700" cap="flat" cmpd="sng" algn="ctr">
                      <a:noFill/>
                      <a:prstDash val="solid"/>
                      <a:round/>
                      <a:headEnd type="none" w="med" len="med"/>
                      <a:tailEnd type="none" w="med" len="med"/>
                    </a:lnT>
                  </a:tcPr>
                </a:tc>
                <a:tc>
                  <a:txBody>
                    <a:bodyPr/>
                    <a:lstStyle/>
                    <a:p>
                      <a:endParaRPr lang="en-GB" dirty="0"/>
                    </a:p>
                  </a:txBody>
                  <a:tcPr>
                    <a:lnT w="12700" cap="flat" cmpd="sng" algn="ctr">
                      <a:noFill/>
                      <a:prstDash val="solid"/>
                      <a:round/>
                      <a:headEnd type="none" w="med" len="med"/>
                      <a:tailEnd type="none" w="med" len="med"/>
                    </a:lnT>
                  </a:tcPr>
                </a:tc>
                <a:extLst>
                  <a:ext uri="{0D108BD9-81ED-4DB2-BD59-A6C34878D82A}">
                    <a16:rowId xmlns:a16="http://schemas.microsoft.com/office/drawing/2014/main" val="1932219943"/>
                  </a:ext>
                </a:extLst>
              </a:tr>
            </a:tbl>
          </a:graphicData>
        </a:graphic>
      </p:graphicFrame>
      <p:graphicFrame>
        <p:nvGraphicFramePr>
          <p:cNvPr id="9" name="Table 8">
            <a:extLst>
              <a:ext uri="{FF2B5EF4-FFF2-40B4-BE49-F238E27FC236}">
                <a16:creationId xmlns:a16="http://schemas.microsoft.com/office/drawing/2014/main" id="{5B68C0A9-A4F0-780E-DFD6-0EB210EC88BF}"/>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284568887"/>
              </p:ext>
            </p:extLst>
          </p:nvPr>
        </p:nvGraphicFramePr>
        <p:xfrm>
          <a:off x="-180949" y="3792312"/>
          <a:ext cx="10515600" cy="369444"/>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2442955524"/>
                    </a:ext>
                  </a:extLst>
                </a:gridCol>
                <a:gridCol w="2628900">
                  <a:extLst>
                    <a:ext uri="{9D8B030D-6E8A-4147-A177-3AD203B41FA5}">
                      <a16:colId xmlns:a16="http://schemas.microsoft.com/office/drawing/2014/main" val="334574008"/>
                    </a:ext>
                  </a:extLst>
                </a:gridCol>
                <a:gridCol w="2628900">
                  <a:extLst>
                    <a:ext uri="{9D8B030D-6E8A-4147-A177-3AD203B41FA5}">
                      <a16:colId xmlns:a16="http://schemas.microsoft.com/office/drawing/2014/main" val="1792204521"/>
                    </a:ext>
                  </a:extLst>
                </a:gridCol>
                <a:gridCol w="2628900">
                  <a:extLst>
                    <a:ext uri="{9D8B030D-6E8A-4147-A177-3AD203B41FA5}">
                      <a16:colId xmlns:a16="http://schemas.microsoft.com/office/drawing/2014/main" val="2205908537"/>
                    </a:ext>
                  </a:extLst>
                </a:gridCol>
              </a:tblGrid>
              <a:tr h="369444">
                <a:tc>
                  <a:txBody>
                    <a:bodyPr/>
                    <a:lstStyle/>
                    <a:p>
                      <a:pPr algn="ctr"/>
                      <a:r>
                        <a:rPr lang="en-GB" b="0" dirty="0">
                          <a:solidFill>
                            <a:schemeClr val="tx1"/>
                          </a:solidFill>
                        </a:rPr>
                        <a:t>1000 BC</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b="0" dirty="0">
                          <a:solidFill>
                            <a:schemeClr val="tx1"/>
                          </a:solidFill>
                        </a:rPr>
                        <a:t>500 BC</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b="0" dirty="0">
                          <a:solidFill>
                            <a:schemeClr val="tx1"/>
                          </a:solidFill>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b="0" dirty="0">
                          <a:solidFill>
                            <a:schemeClr val="tx1"/>
                          </a:solidFill>
                        </a:rPr>
                        <a:t>500 AD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1797979"/>
                  </a:ext>
                </a:extLst>
              </a:tr>
            </a:tbl>
          </a:graphicData>
        </a:graphic>
      </p:graphicFrame>
      <p:sp>
        <p:nvSpPr>
          <p:cNvPr id="4" name="TextBox 3">
            <a:extLst>
              <a:ext uri="{FF2B5EF4-FFF2-40B4-BE49-F238E27FC236}">
                <a16:creationId xmlns:a16="http://schemas.microsoft.com/office/drawing/2014/main" id="{B7F1B447-2AC0-F05F-9DED-6CA215D62F81}"/>
              </a:ext>
            </a:extLst>
          </p:cNvPr>
          <p:cNvSpPr txBox="1"/>
          <p:nvPr/>
        </p:nvSpPr>
        <p:spPr>
          <a:xfrm>
            <a:off x="0" y="4633190"/>
            <a:ext cx="1893455" cy="1200329"/>
          </a:xfrm>
          <a:prstGeom prst="rect">
            <a:avLst/>
          </a:prstGeom>
          <a:noFill/>
          <a:ln>
            <a:solidFill>
              <a:schemeClr val="tx1"/>
            </a:solidFill>
          </a:ln>
        </p:spPr>
        <p:txBody>
          <a:bodyPr wrap="square" rtlCol="0" anchor="ctr">
            <a:spAutoFit/>
          </a:bodyPr>
          <a:lstStyle/>
          <a:p>
            <a:pPr algn="ctr"/>
            <a:endParaRPr lang="en-GB" dirty="0"/>
          </a:p>
          <a:p>
            <a:pPr algn="ctr"/>
            <a:r>
              <a:rPr lang="en-GB" dirty="0">
                <a:solidFill>
                  <a:schemeClr val="bg1"/>
                </a:solidFill>
              </a:rPr>
              <a:t>Bronze Age</a:t>
            </a:r>
          </a:p>
          <a:p>
            <a:pPr algn="ctr"/>
            <a:r>
              <a:rPr lang="en-GB" dirty="0">
                <a:solidFill>
                  <a:schemeClr val="bg1"/>
                </a:solidFill>
              </a:rPr>
              <a:t>2200-800 BC</a:t>
            </a:r>
          </a:p>
          <a:p>
            <a:pPr algn="ctr"/>
            <a:endParaRPr lang="en-GB" dirty="0"/>
          </a:p>
        </p:txBody>
      </p:sp>
      <p:sp>
        <p:nvSpPr>
          <p:cNvPr id="5" name="TextBox 4">
            <a:extLst>
              <a:ext uri="{FF2B5EF4-FFF2-40B4-BE49-F238E27FC236}">
                <a16:creationId xmlns:a16="http://schemas.microsoft.com/office/drawing/2014/main" id="{A7C7F125-F466-EF25-363C-A87049251EDC}"/>
              </a:ext>
            </a:extLst>
          </p:cNvPr>
          <p:cNvSpPr txBox="1"/>
          <p:nvPr/>
        </p:nvSpPr>
        <p:spPr>
          <a:xfrm>
            <a:off x="1893455" y="4633190"/>
            <a:ext cx="4627418" cy="1200329"/>
          </a:xfrm>
          <a:prstGeom prst="rect">
            <a:avLst/>
          </a:prstGeom>
          <a:noFill/>
          <a:ln>
            <a:solidFill>
              <a:schemeClr val="tx1"/>
            </a:solidFill>
          </a:ln>
        </p:spPr>
        <p:txBody>
          <a:bodyPr wrap="square" rtlCol="0" anchor="ctr">
            <a:spAutoFit/>
          </a:bodyPr>
          <a:lstStyle/>
          <a:p>
            <a:pPr algn="ctr"/>
            <a:endParaRPr lang="en-GB" dirty="0"/>
          </a:p>
          <a:p>
            <a:pPr algn="ctr"/>
            <a:r>
              <a:rPr lang="en-GB" dirty="0"/>
              <a:t>Iron Age</a:t>
            </a:r>
          </a:p>
          <a:p>
            <a:pPr algn="ctr"/>
            <a:r>
              <a:rPr lang="en-GB" dirty="0"/>
              <a:t>800BC-43AD</a:t>
            </a:r>
          </a:p>
          <a:p>
            <a:pPr algn="ctr"/>
            <a:endParaRPr lang="en-GB" dirty="0"/>
          </a:p>
        </p:txBody>
      </p:sp>
      <p:sp>
        <p:nvSpPr>
          <p:cNvPr id="8" name="TextBox 7">
            <a:extLst>
              <a:ext uri="{FF2B5EF4-FFF2-40B4-BE49-F238E27FC236}">
                <a16:creationId xmlns:a16="http://schemas.microsoft.com/office/drawing/2014/main" id="{B22906EB-241D-5854-5683-AD70A61E55FB}"/>
              </a:ext>
            </a:extLst>
          </p:cNvPr>
          <p:cNvSpPr txBox="1"/>
          <p:nvPr/>
        </p:nvSpPr>
        <p:spPr>
          <a:xfrm>
            <a:off x="6520873" y="4633190"/>
            <a:ext cx="2235200" cy="1200329"/>
          </a:xfrm>
          <a:prstGeom prst="rect">
            <a:avLst/>
          </a:prstGeom>
          <a:noFill/>
          <a:ln>
            <a:solidFill>
              <a:schemeClr val="tx1"/>
            </a:solidFill>
          </a:ln>
        </p:spPr>
        <p:txBody>
          <a:bodyPr wrap="square" rtlCol="0" anchor="ctr">
            <a:spAutoFit/>
          </a:bodyPr>
          <a:lstStyle/>
          <a:p>
            <a:pPr algn="ctr"/>
            <a:endParaRPr lang="en-GB" dirty="0"/>
          </a:p>
          <a:p>
            <a:pPr algn="ctr"/>
            <a:r>
              <a:rPr lang="en-GB" dirty="0"/>
              <a:t>Roman</a:t>
            </a:r>
          </a:p>
          <a:p>
            <a:pPr algn="ctr"/>
            <a:r>
              <a:rPr lang="en-GB" dirty="0"/>
              <a:t>43-410 AD</a:t>
            </a:r>
          </a:p>
          <a:p>
            <a:pPr algn="ctr"/>
            <a:endParaRPr lang="en-GB" dirty="0"/>
          </a:p>
        </p:txBody>
      </p:sp>
      <p:sp>
        <p:nvSpPr>
          <p:cNvPr id="10" name="TextBox 9">
            <a:extLst>
              <a:ext uri="{FF2B5EF4-FFF2-40B4-BE49-F238E27FC236}">
                <a16:creationId xmlns:a16="http://schemas.microsoft.com/office/drawing/2014/main" id="{642A0AB7-26BE-0E03-16B3-009538322797}"/>
              </a:ext>
            </a:extLst>
          </p:cNvPr>
          <p:cNvSpPr txBox="1"/>
          <p:nvPr/>
        </p:nvSpPr>
        <p:spPr>
          <a:xfrm>
            <a:off x="8754018" y="4633190"/>
            <a:ext cx="3123946" cy="1200329"/>
          </a:xfrm>
          <a:prstGeom prst="rect">
            <a:avLst/>
          </a:prstGeom>
          <a:noFill/>
          <a:ln>
            <a:solidFill>
              <a:schemeClr val="tx1"/>
            </a:solidFill>
          </a:ln>
        </p:spPr>
        <p:txBody>
          <a:bodyPr wrap="square" rtlCol="0" anchor="ctr">
            <a:spAutoFit/>
          </a:bodyPr>
          <a:lstStyle/>
          <a:p>
            <a:pPr algn="ctr"/>
            <a:endParaRPr lang="en-GB" dirty="0"/>
          </a:p>
          <a:p>
            <a:pPr algn="ctr"/>
            <a:r>
              <a:rPr lang="en-GB" dirty="0"/>
              <a:t>Anglo-Saxons &amp; Vikings</a:t>
            </a:r>
          </a:p>
          <a:p>
            <a:pPr algn="ctr"/>
            <a:r>
              <a:rPr lang="en-GB" dirty="0"/>
              <a:t>410-1066 AD</a:t>
            </a:r>
          </a:p>
          <a:p>
            <a:pPr algn="ctr"/>
            <a:endParaRPr lang="en-GB" dirty="0"/>
          </a:p>
        </p:txBody>
      </p:sp>
    </p:spTree>
    <p:extLst>
      <p:ext uri="{BB962C8B-B14F-4D97-AF65-F5344CB8AC3E}">
        <p14:creationId xmlns:p14="http://schemas.microsoft.com/office/powerpoint/2010/main" val="37810035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E15D8-3BCD-AAEB-DDBC-A7A4FDB4764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ADDBC62-CC00-21D7-BD04-9EBF57A3FBCE}"/>
              </a:ext>
            </a:extLst>
          </p:cNvPr>
          <p:cNvSpPr>
            <a:spLocks noGrp="1"/>
          </p:cNvSpPr>
          <p:nvPr>
            <p:ph type="title"/>
          </p:nvPr>
        </p:nvSpPr>
        <p:spPr/>
        <p:txBody>
          <a:bodyPr/>
          <a:lstStyle/>
          <a:p>
            <a:r>
              <a:rPr lang="en-GB" dirty="0"/>
              <a:t>Must Farm Timeline part 3</a:t>
            </a:r>
          </a:p>
        </p:txBody>
      </p:sp>
      <p:graphicFrame>
        <p:nvGraphicFramePr>
          <p:cNvPr id="7" name="Table 6">
            <a:extLst>
              <a:ext uri="{FF2B5EF4-FFF2-40B4-BE49-F238E27FC236}">
                <a16:creationId xmlns:a16="http://schemas.microsoft.com/office/drawing/2014/main" id="{8F90726D-6D26-1D3A-1D92-22F1318C58A6}"/>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844410464"/>
              </p:ext>
            </p:extLst>
          </p:nvPr>
        </p:nvGraphicFramePr>
        <p:xfrm>
          <a:off x="997524" y="4059765"/>
          <a:ext cx="10741892" cy="573425"/>
        </p:xfrm>
        <a:graphic>
          <a:graphicData uri="http://schemas.openxmlformats.org/drawingml/2006/table">
            <a:tbl>
              <a:tblPr firstRow="1" bandRow="1">
                <a:tableStyleId>{5940675A-B579-460E-94D1-54222C63F5DA}</a:tableStyleId>
              </a:tblPr>
              <a:tblGrid>
                <a:gridCol w="2685473">
                  <a:extLst>
                    <a:ext uri="{9D8B030D-6E8A-4147-A177-3AD203B41FA5}">
                      <a16:colId xmlns:a16="http://schemas.microsoft.com/office/drawing/2014/main" val="4009790989"/>
                    </a:ext>
                  </a:extLst>
                </a:gridCol>
                <a:gridCol w="2685473">
                  <a:extLst>
                    <a:ext uri="{9D8B030D-6E8A-4147-A177-3AD203B41FA5}">
                      <a16:colId xmlns:a16="http://schemas.microsoft.com/office/drawing/2014/main" val="1177712084"/>
                    </a:ext>
                  </a:extLst>
                </a:gridCol>
                <a:gridCol w="2685473">
                  <a:extLst>
                    <a:ext uri="{9D8B030D-6E8A-4147-A177-3AD203B41FA5}">
                      <a16:colId xmlns:a16="http://schemas.microsoft.com/office/drawing/2014/main" val="254077434"/>
                    </a:ext>
                  </a:extLst>
                </a:gridCol>
                <a:gridCol w="2685473">
                  <a:extLst>
                    <a:ext uri="{9D8B030D-6E8A-4147-A177-3AD203B41FA5}">
                      <a16:colId xmlns:a16="http://schemas.microsoft.com/office/drawing/2014/main" val="3372421503"/>
                    </a:ext>
                  </a:extLst>
                </a:gridCol>
              </a:tblGrid>
              <a:tr h="573425">
                <a:tc>
                  <a:txBody>
                    <a:bodyPr/>
                    <a:lstStyle/>
                    <a:p>
                      <a:endParaRPr lang="en-GB" dirty="0"/>
                    </a:p>
                  </a:txBody>
                  <a:tcPr>
                    <a:lnT w="12700" cap="flat" cmpd="sng" algn="ctr">
                      <a:noFill/>
                      <a:prstDash val="solid"/>
                      <a:round/>
                      <a:headEnd type="none" w="med" len="med"/>
                      <a:tailEnd type="none" w="med" len="med"/>
                    </a:lnT>
                  </a:tcPr>
                </a:tc>
                <a:tc>
                  <a:txBody>
                    <a:bodyPr/>
                    <a:lstStyle/>
                    <a:p>
                      <a:endParaRPr lang="en-GB" dirty="0"/>
                    </a:p>
                  </a:txBody>
                  <a:tcPr>
                    <a:lnT w="12700" cap="flat" cmpd="sng" algn="ctr">
                      <a:noFill/>
                      <a:prstDash val="solid"/>
                      <a:round/>
                      <a:headEnd type="none" w="med" len="med"/>
                      <a:tailEnd type="none" w="med" len="med"/>
                    </a:lnT>
                  </a:tcPr>
                </a:tc>
                <a:tc>
                  <a:txBody>
                    <a:bodyPr/>
                    <a:lstStyle/>
                    <a:p>
                      <a:endParaRPr lang="en-GB" dirty="0"/>
                    </a:p>
                  </a:txBody>
                  <a:tcPr>
                    <a:lnT w="12700" cap="flat" cmpd="sng" algn="ctr">
                      <a:noFill/>
                      <a:prstDash val="solid"/>
                      <a:round/>
                      <a:headEnd type="none" w="med" len="med"/>
                      <a:tailEnd type="none" w="med" len="med"/>
                    </a:lnT>
                  </a:tcPr>
                </a:tc>
                <a:tc>
                  <a:txBody>
                    <a:bodyPr/>
                    <a:lstStyle/>
                    <a:p>
                      <a:endParaRPr lang="en-GB" dirty="0"/>
                    </a:p>
                  </a:txBody>
                  <a:tcPr>
                    <a:lnT w="12700" cap="flat" cmpd="sng" algn="ctr">
                      <a:noFill/>
                      <a:prstDash val="solid"/>
                      <a:round/>
                      <a:headEnd type="none" w="med" len="med"/>
                      <a:tailEnd type="none" w="med" len="med"/>
                    </a:lnT>
                  </a:tcPr>
                </a:tc>
                <a:extLst>
                  <a:ext uri="{0D108BD9-81ED-4DB2-BD59-A6C34878D82A}">
                    <a16:rowId xmlns:a16="http://schemas.microsoft.com/office/drawing/2014/main" val="1932219943"/>
                  </a:ext>
                </a:extLst>
              </a:tr>
            </a:tbl>
          </a:graphicData>
        </a:graphic>
      </p:graphicFrame>
      <p:graphicFrame>
        <p:nvGraphicFramePr>
          <p:cNvPr id="9" name="Table 8">
            <a:extLst>
              <a:ext uri="{FF2B5EF4-FFF2-40B4-BE49-F238E27FC236}">
                <a16:creationId xmlns:a16="http://schemas.microsoft.com/office/drawing/2014/main" id="{E0D217B8-0DE0-43DD-A70A-69EBE80990BC}"/>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237689127"/>
              </p:ext>
            </p:extLst>
          </p:nvPr>
        </p:nvGraphicFramePr>
        <p:xfrm>
          <a:off x="-180949" y="3792312"/>
          <a:ext cx="10515600" cy="369444"/>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2442955524"/>
                    </a:ext>
                  </a:extLst>
                </a:gridCol>
                <a:gridCol w="2628900">
                  <a:extLst>
                    <a:ext uri="{9D8B030D-6E8A-4147-A177-3AD203B41FA5}">
                      <a16:colId xmlns:a16="http://schemas.microsoft.com/office/drawing/2014/main" val="334574008"/>
                    </a:ext>
                  </a:extLst>
                </a:gridCol>
                <a:gridCol w="2628900">
                  <a:extLst>
                    <a:ext uri="{9D8B030D-6E8A-4147-A177-3AD203B41FA5}">
                      <a16:colId xmlns:a16="http://schemas.microsoft.com/office/drawing/2014/main" val="1792204521"/>
                    </a:ext>
                  </a:extLst>
                </a:gridCol>
                <a:gridCol w="2628900">
                  <a:extLst>
                    <a:ext uri="{9D8B030D-6E8A-4147-A177-3AD203B41FA5}">
                      <a16:colId xmlns:a16="http://schemas.microsoft.com/office/drawing/2014/main" val="2205908537"/>
                    </a:ext>
                  </a:extLst>
                </a:gridCol>
              </a:tblGrid>
              <a:tr h="369444">
                <a:tc>
                  <a:txBody>
                    <a:bodyPr/>
                    <a:lstStyle/>
                    <a:p>
                      <a:pPr algn="ctr"/>
                      <a:r>
                        <a:rPr lang="en-GB" b="0" dirty="0">
                          <a:solidFill>
                            <a:schemeClr val="tx1"/>
                          </a:solidFill>
                        </a:rPr>
                        <a:t>1000 AD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b="0" dirty="0">
                          <a:solidFill>
                            <a:schemeClr val="tx1"/>
                          </a:solidFill>
                        </a:rPr>
                        <a:t>1500 AD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b="0" dirty="0">
                          <a:solidFill>
                            <a:schemeClr val="tx1"/>
                          </a:solidFill>
                        </a:rPr>
                        <a:t>2000 AD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1797979"/>
                  </a:ext>
                </a:extLst>
              </a:tr>
            </a:tbl>
          </a:graphicData>
        </a:graphic>
      </p:graphicFrame>
      <p:sp>
        <p:nvSpPr>
          <p:cNvPr id="8" name="Rectangle 7">
            <a:extLst>
              <a:ext uri="{FF2B5EF4-FFF2-40B4-BE49-F238E27FC236}">
                <a16:creationId xmlns:a16="http://schemas.microsoft.com/office/drawing/2014/main" id="{98CEF8BE-0C74-96C1-0956-63842E9A4E71}"/>
              </a:ext>
              <a:ext uri="{C183D7F6-B498-43B3-948B-1728B52AA6E4}">
                <adec:decorative xmlns:adec="http://schemas.microsoft.com/office/drawing/2017/decorative" val="1"/>
              </a:ext>
            </a:extLst>
          </p:cNvPr>
          <p:cNvSpPr/>
          <p:nvPr/>
        </p:nvSpPr>
        <p:spPr>
          <a:xfrm>
            <a:off x="8793018" y="4059765"/>
            <a:ext cx="3048000" cy="5734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a:extLst>
              <a:ext uri="{FF2B5EF4-FFF2-40B4-BE49-F238E27FC236}">
                <a16:creationId xmlns:a16="http://schemas.microsoft.com/office/drawing/2014/main" id="{29DF3FDE-08CD-B4C5-7FE7-3C2B23529AD6}"/>
              </a:ext>
              <a:ext uri="{C183D7F6-B498-43B3-948B-1728B52AA6E4}">
                <adec:decorative xmlns:adec="http://schemas.microsoft.com/office/drawing/2017/decorative" val="1"/>
              </a:ext>
            </a:extLst>
          </p:cNvPr>
          <p:cNvCxnSpPr>
            <a:cxnSpLocks/>
          </p:cNvCxnSpPr>
          <p:nvPr/>
        </p:nvCxnSpPr>
        <p:spPr>
          <a:xfrm>
            <a:off x="0" y="4633190"/>
            <a:ext cx="11872506"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8A900D7-2F19-5B41-87B0-93D35E5FAA73}"/>
              </a:ext>
            </a:extLst>
          </p:cNvPr>
          <p:cNvSpPr txBox="1"/>
          <p:nvPr/>
        </p:nvSpPr>
        <p:spPr>
          <a:xfrm>
            <a:off x="-2780146" y="4633190"/>
            <a:ext cx="4008582" cy="1200329"/>
          </a:xfrm>
          <a:prstGeom prst="rect">
            <a:avLst/>
          </a:prstGeom>
          <a:noFill/>
          <a:ln>
            <a:solidFill>
              <a:schemeClr val="tx1"/>
            </a:solidFill>
          </a:ln>
        </p:spPr>
        <p:txBody>
          <a:bodyPr wrap="square" rtlCol="0" anchor="ctr">
            <a:spAutoFit/>
          </a:bodyPr>
          <a:lstStyle/>
          <a:p>
            <a:pPr algn="ctr"/>
            <a:endParaRPr lang="en-GB" dirty="0"/>
          </a:p>
          <a:p>
            <a:pPr algn="ctr"/>
            <a:r>
              <a:rPr lang="en-GB" dirty="0"/>
              <a:t>Anglo-Saxons &amp; Vikings</a:t>
            </a:r>
          </a:p>
          <a:p>
            <a:pPr algn="ctr"/>
            <a:r>
              <a:rPr lang="en-GB" dirty="0"/>
              <a:t>410-1066 AD</a:t>
            </a:r>
          </a:p>
          <a:p>
            <a:pPr algn="ctr"/>
            <a:endParaRPr lang="en-GB" dirty="0"/>
          </a:p>
        </p:txBody>
      </p:sp>
      <p:sp>
        <p:nvSpPr>
          <p:cNvPr id="11" name="TextBox 10">
            <a:extLst>
              <a:ext uri="{FF2B5EF4-FFF2-40B4-BE49-F238E27FC236}">
                <a16:creationId xmlns:a16="http://schemas.microsoft.com/office/drawing/2014/main" id="{BD81D3B3-965D-A219-653E-379D0A18F5C3}"/>
              </a:ext>
            </a:extLst>
          </p:cNvPr>
          <p:cNvSpPr txBox="1"/>
          <p:nvPr/>
        </p:nvSpPr>
        <p:spPr>
          <a:xfrm>
            <a:off x="1228435" y="4633190"/>
            <a:ext cx="2170547" cy="1200329"/>
          </a:xfrm>
          <a:prstGeom prst="rect">
            <a:avLst/>
          </a:prstGeom>
          <a:noFill/>
          <a:ln>
            <a:solidFill>
              <a:schemeClr val="tx1"/>
            </a:solidFill>
          </a:ln>
        </p:spPr>
        <p:txBody>
          <a:bodyPr wrap="square" rtlCol="0" anchor="ctr">
            <a:spAutoFit/>
          </a:bodyPr>
          <a:lstStyle/>
          <a:p>
            <a:pPr algn="ctr"/>
            <a:endParaRPr lang="en-GB" dirty="0"/>
          </a:p>
          <a:p>
            <a:pPr algn="ctr"/>
            <a:r>
              <a:rPr lang="en-GB" dirty="0"/>
              <a:t>Middle Ages</a:t>
            </a:r>
          </a:p>
          <a:p>
            <a:pPr algn="ctr"/>
            <a:r>
              <a:rPr lang="en-GB" dirty="0"/>
              <a:t>1066-1485</a:t>
            </a:r>
          </a:p>
          <a:p>
            <a:pPr algn="ctr"/>
            <a:endParaRPr lang="en-GB" dirty="0"/>
          </a:p>
        </p:txBody>
      </p:sp>
      <p:sp>
        <p:nvSpPr>
          <p:cNvPr id="13" name="TextBox 12">
            <a:extLst>
              <a:ext uri="{FF2B5EF4-FFF2-40B4-BE49-F238E27FC236}">
                <a16:creationId xmlns:a16="http://schemas.microsoft.com/office/drawing/2014/main" id="{A35935C9-89F3-26D1-5052-0DCB83AAA901}"/>
              </a:ext>
            </a:extLst>
          </p:cNvPr>
          <p:cNvSpPr txBox="1"/>
          <p:nvPr/>
        </p:nvSpPr>
        <p:spPr>
          <a:xfrm>
            <a:off x="3398982" y="4633763"/>
            <a:ext cx="2549331" cy="1200329"/>
          </a:xfrm>
          <a:prstGeom prst="rect">
            <a:avLst/>
          </a:prstGeom>
          <a:noFill/>
          <a:ln>
            <a:solidFill>
              <a:schemeClr val="tx1"/>
            </a:solidFill>
          </a:ln>
        </p:spPr>
        <p:txBody>
          <a:bodyPr wrap="square" rtlCol="0">
            <a:spAutoFit/>
          </a:bodyPr>
          <a:lstStyle/>
          <a:p>
            <a:pPr algn="ctr"/>
            <a:endParaRPr lang="en-GB" dirty="0"/>
          </a:p>
          <a:p>
            <a:pPr algn="ctr"/>
            <a:r>
              <a:rPr lang="en-GB" dirty="0"/>
              <a:t>Tudors, Stuarts. Georgians, Victorians</a:t>
            </a:r>
          </a:p>
          <a:p>
            <a:pPr algn="ctr"/>
            <a:r>
              <a:rPr lang="en-GB" dirty="0"/>
              <a:t>1485-1901</a:t>
            </a:r>
          </a:p>
        </p:txBody>
      </p:sp>
      <p:sp>
        <p:nvSpPr>
          <p:cNvPr id="14" name="TextBox 13">
            <a:extLst>
              <a:ext uri="{FF2B5EF4-FFF2-40B4-BE49-F238E27FC236}">
                <a16:creationId xmlns:a16="http://schemas.microsoft.com/office/drawing/2014/main" id="{81B8A662-6FB1-C3FE-9D99-E84228E4057A}"/>
              </a:ext>
              <a:ext uri="{C183D7F6-B498-43B3-948B-1728B52AA6E4}">
                <adec:decorative xmlns:adec="http://schemas.microsoft.com/office/drawing/2017/decorative" val="1"/>
              </a:ext>
            </a:extLst>
          </p:cNvPr>
          <p:cNvSpPr txBox="1"/>
          <p:nvPr/>
        </p:nvSpPr>
        <p:spPr>
          <a:xfrm>
            <a:off x="5957361" y="4642883"/>
            <a:ext cx="641401" cy="1190636"/>
          </a:xfrm>
          <a:prstGeom prst="rect">
            <a:avLst/>
          </a:prstGeom>
          <a:noFill/>
          <a:ln>
            <a:solidFill>
              <a:schemeClr val="tx1"/>
            </a:solidFill>
          </a:ln>
        </p:spPr>
        <p:txBody>
          <a:bodyPr wrap="square" rtlCol="0">
            <a:spAutoFit/>
          </a:bodyPr>
          <a:lstStyle/>
          <a:p>
            <a:endParaRPr lang="en-GB" dirty="0"/>
          </a:p>
        </p:txBody>
      </p:sp>
    </p:spTree>
    <p:extLst>
      <p:ext uri="{BB962C8B-B14F-4D97-AF65-F5344CB8AC3E}">
        <p14:creationId xmlns:p14="http://schemas.microsoft.com/office/powerpoint/2010/main" val="17597664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C1291-A670-9A8B-97A9-E3D6ADB96C2E}"/>
            </a:ext>
          </a:extLst>
        </p:cNvPr>
        <p:cNvGrpSpPr/>
        <p:nvPr/>
      </p:nvGrpSpPr>
      <p:grpSpPr>
        <a:xfrm>
          <a:off x="0" y="0"/>
          <a:ext cx="0" cy="0"/>
          <a:chOff x="0" y="0"/>
          <a:chExt cx="0" cy="0"/>
        </a:xfrm>
      </p:grpSpPr>
      <p:sp>
        <p:nvSpPr>
          <p:cNvPr id="23" name="Title 22">
            <a:extLst>
              <a:ext uri="{FF2B5EF4-FFF2-40B4-BE49-F238E27FC236}">
                <a16:creationId xmlns:a16="http://schemas.microsoft.com/office/drawing/2014/main" id="{AD7F974D-A6E1-C818-1077-FFA7DA9CBB9C}"/>
              </a:ext>
            </a:extLst>
          </p:cNvPr>
          <p:cNvSpPr txBox="1">
            <a:spLocks noGrp="1"/>
          </p:cNvSpPr>
          <p:nvPr>
            <p:ph type="title" idx="4294967295"/>
          </p:nvPr>
        </p:nvSpPr>
        <p:spPr>
          <a:xfrm>
            <a:off x="7740179" y="5622268"/>
            <a:ext cx="2547413" cy="646331"/>
          </a:xfrm>
          <a:prstGeom prst="rect">
            <a:avLst/>
          </a:prstGeom>
          <a:noFill/>
          <a:ln>
            <a:solidFill>
              <a:schemeClr val="tx1"/>
            </a:solidFill>
            <a:prstDash val="dashDot"/>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mn-lt"/>
                <a:ea typeface="+mn-ea"/>
                <a:cs typeface="+mn-cs"/>
              </a:rPr>
              <a:t>Labels for your own timeline</a:t>
            </a:r>
          </a:p>
        </p:txBody>
      </p:sp>
      <p:graphicFrame>
        <p:nvGraphicFramePr>
          <p:cNvPr id="5" name="Table 4">
            <a:extLst>
              <a:ext uri="{FF2B5EF4-FFF2-40B4-BE49-F238E27FC236}">
                <a16:creationId xmlns:a16="http://schemas.microsoft.com/office/drawing/2014/main" id="{57F41E29-CC21-7F62-BD20-C8ECCB066462}"/>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725519205"/>
              </p:ext>
            </p:extLst>
          </p:nvPr>
        </p:nvGraphicFramePr>
        <p:xfrm>
          <a:off x="382588" y="881237"/>
          <a:ext cx="10789230" cy="457200"/>
        </p:xfrm>
        <a:graphic>
          <a:graphicData uri="http://schemas.openxmlformats.org/drawingml/2006/table">
            <a:tbl>
              <a:tblPr firstRow="1" bandRow="1">
                <a:tableStyleId>{2D5ABB26-0587-4C30-8999-92F81FD0307C}</a:tableStyleId>
              </a:tblPr>
              <a:tblGrid>
                <a:gridCol w="2171486">
                  <a:extLst>
                    <a:ext uri="{9D8B030D-6E8A-4147-A177-3AD203B41FA5}">
                      <a16:colId xmlns:a16="http://schemas.microsoft.com/office/drawing/2014/main" val="3945737724"/>
                    </a:ext>
                  </a:extLst>
                </a:gridCol>
                <a:gridCol w="2133600">
                  <a:extLst>
                    <a:ext uri="{9D8B030D-6E8A-4147-A177-3AD203B41FA5}">
                      <a16:colId xmlns:a16="http://schemas.microsoft.com/office/drawing/2014/main" val="3784725528"/>
                    </a:ext>
                  </a:extLst>
                </a:gridCol>
                <a:gridCol w="2179781">
                  <a:extLst>
                    <a:ext uri="{9D8B030D-6E8A-4147-A177-3AD203B41FA5}">
                      <a16:colId xmlns:a16="http://schemas.microsoft.com/office/drawing/2014/main" val="2064132765"/>
                    </a:ext>
                  </a:extLst>
                </a:gridCol>
                <a:gridCol w="2152073">
                  <a:extLst>
                    <a:ext uri="{9D8B030D-6E8A-4147-A177-3AD203B41FA5}">
                      <a16:colId xmlns:a16="http://schemas.microsoft.com/office/drawing/2014/main" val="2460789554"/>
                    </a:ext>
                  </a:extLst>
                </a:gridCol>
                <a:gridCol w="2152290">
                  <a:extLst>
                    <a:ext uri="{9D8B030D-6E8A-4147-A177-3AD203B41FA5}">
                      <a16:colId xmlns:a16="http://schemas.microsoft.com/office/drawing/2014/main" val="1300382752"/>
                    </a:ext>
                  </a:extLst>
                </a:gridCol>
              </a:tblGrid>
              <a:tr h="397163">
                <a:tc>
                  <a:txBody>
                    <a:bodyPr/>
                    <a:lstStyle/>
                    <a:p>
                      <a:pPr algn="ctr"/>
                      <a:r>
                        <a:rPr lang="en-GB" sz="2400"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t>500 AD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t>1000 AD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t>1500 AD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t>2000 AD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96775759"/>
                  </a:ext>
                </a:extLst>
              </a:tr>
            </a:tbl>
          </a:graphicData>
        </a:graphic>
      </p:graphicFrame>
      <p:cxnSp>
        <p:nvCxnSpPr>
          <p:cNvPr id="7" name="Straight Connector 6">
            <a:extLst>
              <a:ext uri="{FF2B5EF4-FFF2-40B4-BE49-F238E27FC236}">
                <a16:creationId xmlns:a16="http://schemas.microsoft.com/office/drawing/2014/main" id="{8BB5E717-3512-4B22-1731-326EDA73F8F5}"/>
              </a:ext>
              <a:ext uri="{C183D7F6-B498-43B3-948B-1728B52AA6E4}">
                <adec:decorative xmlns:adec="http://schemas.microsoft.com/office/drawing/2017/decorative" val="1"/>
              </a:ext>
            </a:extLst>
          </p:cNvPr>
          <p:cNvCxnSpPr/>
          <p:nvPr/>
        </p:nvCxnSpPr>
        <p:spPr>
          <a:xfrm flipH="1">
            <a:off x="173183" y="3703782"/>
            <a:ext cx="20940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E784FEE-0329-9FE0-2920-056452EF34D9}"/>
              </a:ext>
            </a:extLst>
          </p:cNvPr>
          <p:cNvSpPr txBox="1"/>
          <p:nvPr/>
        </p:nvSpPr>
        <p:spPr>
          <a:xfrm>
            <a:off x="4013773" y="3274636"/>
            <a:ext cx="2448910" cy="1815882"/>
          </a:xfrm>
          <a:prstGeom prst="rect">
            <a:avLst/>
          </a:prstGeom>
          <a:noFill/>
          <a:ln>
            <a:solidFill>
              <a:schemeClr val="tx1"/>
            </a:solidFill>
          </a:ln>
        </p:spPr>
        <p:txBody>
          <a:bodyPr wrap="square" rtlCol="0" anchor="ctr">
            <a:spAutoFit/>
          </a:bodyPr>
          <a:lstStyle/>
          <a:p>
            <a:pPr algn="ctr"/>
            <a:endParaRPr lang="en-GB" sz="2800" dirty="0"/>
          </a:p>
          <a:p>
            <a:pPr algn="ctr"/>
            <a:r>
              <a:rPr lang="en-GB" sz="2800" dirty="0"/>
              <a:t>Romans</a:t>
            </a:r>
          </a:p>
          <a:p>
            <a:pPr algn="ctr"/>
            <a:r>
              <a:rPr lang="en-GB" sz="2800" dirty="0"/>
              <a:t>43-410 AD</a:t>
            </a:r>
          </a:p>
          <a:p>
            <a:pPr algn="ctr"/>
            <a:endParaRPr lang="en-GB" sz="2800" dirty="0"/>
          </a:p>
        </p:txBody>
      </p:sp>
      <p:grpSp>
        <p:nvGrpSpPr>
          <p:cNvPr id="28" name="Group 27" descr="labels for timeline">
            <a:extLst>
              <a:ext uri="{FF2B5EF4-FFF2-40B4-BE49-F238E27FC236}">
                <a16:creationId xmlns:a16="http://schemas.microsoft.com/office/drawing/2014/main" id="{6BFB1517-3CBF-CC81-95D3-F09CCCF4CEB5}"/>
              </a:ext>
            </a:extLst>
          </p:cNvPr>
          <p:cNvGrpSpPr/>
          <p:nvPr/>
        </p:nvGrpSpPr>
        <p:grpSpPr>
          <a:xfrm>
            <a:off x="372421" y="1398595"/>
            <a:ext cx="10446375" cy="5137076"/>
            <a:chOff x="372421" y="1398595"/>
            <a:chExt cx="10446375" cy="5137076"/>
          </a:xfrm>
        </p:grpSpPr>
        <p:sp>
          <p:nvSpPr>
            <p:cNvPr id="11" name="TextBox 10">
              <a:extLst>
                <a:ext uri="{FF2B5EF4-FFF2-40B4-BE49-F238E27FC236}">
                  <a16:creationId xmlns:a16="http://schemas.microsoft.com/office/drawing/2014/main" id="{618FBF1C-C414-E03E-77EB-E0942D1FF7D7}"/>
                </a:ext>
              </a:extLst>
            </p:cNvPr>
            <p:cNvSpPr txBox="1"/>
            <p:nvPr/>
          </p:nvSpPr>
          <p:spPr>
            <a:xfrm>
              <a:off x="372422" y="1398596"/>
              <a:ext cx="3576295" cy="1815882"/>
            </a:xfrm>
            <a:prstGeom prst="rect">
              <a:avLst/>
            </a:prstGeom>
            <a:noFill/>
            <a:ln>
              <a:solidFill>
                <a:schemeClr val="tx1"/>
              </a:solidFill>
            </a:ln>
          </p:spPr>
          <p:txBody>
            <a:bodyPr wrap="square" rtlCol="0" anchor="ctr">
              <a:spAutoFit/>
            </a:bodyPr>
            <a:lstStyle/>
            <a:p>
              <a:pPr algn="ctr"/>
              <a:endParaRPr lang="en-GB" sz="2800" dirty="0"/>
            </a:p>
            <a:p>
              <a:pPr algn="ctr"/>
              <a:r>
                <a:rPr lang="en-GB" sz="2800" dirty="0"/>
                <a:t>Neolithic </a:t>
              </a:r>
            </a:p>
            <a:p>
              <a:pPr algn="ctr"/>
              <a:r>
                <a:rPr lang="en-GB" sz="2800" dirty="0"/>
                <a:t>4000 – 2200 BC</a:t>
              </a:r>
            </a:p>
            <a:p>
              <a:pPr algn="ctr"/>
              <a:endParaRPr lang="en-GB" sz="2800" dirty="0"/>
            </a:p>
          </p:txBody>
        </p:sp>
        <p:sp>
          <p:nvSpPr>
            <p:cNvPr id="12" name="TextBox 11">
              <a:extLst>
                <a:ext uri="{FF2B5EF4-FFF2-40B4-BE49-F238E27FC236}">
                  <a16:creationId xmlns:a16="http://schemas.microsoft.com/office/drawing/2014/main" id="{CBCC12E2-8703-8EFD-CADE-62C77E6B5E56}"/>
                </a:ext>
              </a:extLst>
            </p:cNvPr>
            <p:cNvSpPr txBox="1"/>
            <p:nvPr/>
          </p:nvSpPr>
          <p:spPr>
            <a:xfrm>
              <a:off x="372421" y="3256415"/>
              <a:ext cx="3571637" cy="1815882"/>
            </a:xfrm>
            <a:prstGeom prst="rect">
              <a:avLst/>
            </a:prstGeom>
            <a:noFill/>
            <a:ln>
              <a:solidFill>
                <a:schemeClr val="tx1"/>
              </a:solidFill>
            </a:ln>
          </p:spPr>
          <p:txBody>
            <a:bodyPr wrap="square" rtlCol="0" anchor="ctr">
              <a:spAutoFit/>
            </a:bodyPr>
            <a:lstStyle/>
            <a:p>
              <a:pPr algn="ctr"/>
              <a:endParaRPr lang="en-GB" sz="2800" dirty="0"/>
            </a:p>
            <a:p>
              <a:pPr algn="ctr"/>
              <a:r>
                <a:rPr lang="en-GB" sz="2800" dirty="0"/>
                <a:t>Bronze Age</a:t>
              </a:r>
            </a:p>
            <a:p>
              <a:pPr algn="ctr"/>
              <a:r>
                <a:rPr lang="en-GB" sz="2800" dirty="0"/>
                <a:t>2200-800 BC</a:t>
              </a:r>
            </a:p>
            <a:p>
              <a:pPr algn="ctr"/>
              <a:endParaRPr lang="en-GB" sz="2800" dirty="0"/>
            </a:p>
          </p:txBody>
        </p:sp>
        <p:sp>
          <p:nvSpPr>
            <p:cNvPr id="13" name="TextBox 12">
              <a:extLst>
                <a:ext uri="{FF2B5EF4-FFF2-40B4-BE49-F238E27FC236}">
                  <a16:creationId xmlns:a16="http://schemas.microsoft.com/office/drawing/2014/main" id="{6BECD2CF-9D94-BFD7-8965-0D38B9D7E744}"/>
                </a:ext>
              </a:extLst>
            </p:cNvPr>
            <p:cNvSpPr txBox="1"/>
            <p:nvPr/>
          </p:nvSpPr>
          <p:spPr>
            <a:xfrm>
              <a:off x="4016841" y="1398595"/>
              <a:ext cx="2467382" cy="1815883"/>
            </a:xfrm>
            <a:prstGeom prst="rect">
              <a:avLst/>
            </a:prstGeom>
            <a:noFill/>
            <a:ln>
              <a:solidFill>
                <a:schemeClr val="tx1"/>
              </a:solidFill>
            </a:ln>
          </p:spPr>
          <p:txBody>
            <a:bodyPr wrap="square" rtlCol="0" anchor="ctr">
              <a:spAutoFit/>
            </a:bodyPr>
            <a:lstStyle/>
            <a:p>
              <a:pPr algn="ctr"/>
              <a:endParaRPr lang="en-GB" sz="2800" dirty="0"/>
            </a:p>
            <a:p>
              <a:pPr algn="ctr"/>
              <a:r>
                <a:rPr lang="en-GB" sz="2800" dirty="0"/>
                <a:t>Iron Age</a:t>
              </a:r>
            </a:p>
            <a:p>
              <a:pPr algn="ctr"/>
              <a:r>
                <a:rPr lang="en-GB" sz="2800" dirty="0"/>
                <a:t>800BC-43AD</a:t>
              </a:r>
            </a:p>
            <a:p>
              <a:pPr algn="ctr"/>
              <a:endParaRPr lang="en-GB" sz="2800" dirty="0"/>
            </a:p>
          </p:txBody>
        </p:sp>
        <p:sp>
          <p:nvSpPr>
            <p:cNvPr id="16" name="TextBox 15">
              <a:extLst>
                <a:ext uri="{FF2B5EF4-FFF2-40B4-BE49-F238E27FC236}">
                  <a16:creationId xmlns:a16="http://schemas.microsoft.com/office/drawing/2014/main" id="{75886EAE-1EE3-B37B-52E3-F59FBF23AFA6}"/>
                </a:ext>
              </a:extLst>
            </p:cNvPr>
            <p:cNvSpPr txBox="1"/>
            <p:nvPr/>
          </p:nvSpPr>
          <p:spPr>
            <a:xfrm>
              <a:off x="6552347" y="1398596"/>
              <a:ext cx="4266449" cy="1815882"/>
            </a:xfrm>
            <a:prstGeom prst="rect">
              <a:avLst/>
            </a:prstGeom>
            <a:noFill/>
            <a:ln>
              <a:solidFill>
                <a:schemeClr val="tx1"/>
              </a:solidFill>
            </a:ln>
          </p:spPr>
          <p:txBody>
            <a:bodyPr wrap="square" rtlCol="0" anchor="ctr">
              <a:spAutoFit/>
            </a:bodyPr>
            <a:lstStyle/>
            <a:p>
              <a:pPr algn="ctr"/>
              <a:endParaRPr lang="en-GB" sz="2800" dirty="0"/>
            </a:p>
            <a:p>
              <a:pPr algn="ctr"/>
              <a:r>
                <a:rPr lang="en-GB" sz="2800" dirty="0"/>
                <a:t>Anglo-Saxons &amp; Vikings</a:t>
              </a:r>
            </a:p>
            <a:p>
              <a:pPr algn="ctr"/>
              <a:r>
                <a:rPr lang="en-GB" sz="2800" dirty="0"/>
                <a:t>410-1066 AD</a:t>
              </a:r>
            </a:p>
            <a:p>
              <a:pPr algn="ctr"/>
              <a:endParaRPr lang="en-GB" sz="2800" dirty="0"/>
            </a:p>
          </p:txBody>
        </p:sp>
        <p:sp>
          <p:nvSpPr>
            <p:cNvPr id="18" name="TextBox 17">
              <a:extLst>
                <a:ext uri="{FF2B5EF4-FFF2-40B4-BE49-F238E27FC236}">
                  <a16:creationId xmlns:a16="http://schemas.microsoft.com/office/drawing/2014/main" id="{5AA055A9-E830-9C74-9E71-86D7B6F069E1}"/>
                </a:ext>
              </a:extLst>
            </p:cNvPr>
            <p:cNvSpPr txBox="1"/>
            <p:nvPr/>
          </p:nvSpPr>
          <p:spPr>
            <a:xfrm>
              <a:off x="382588" y="5150676"/>
              <a:ext cx="7196067" cy="1384995"/>
            </a:xfrm>
            <a:prstGeom prst="rect">
              <a:avLst/>
            </a:prstGeom>
            <a:noFill/>
            <a:ln>
              <a:solidFill>
                <a:schemeClr val="tx1"/>
              </a:solidFill>
            </a:ln>
          </p:spPr>
          <p:txBody>
            <a:bodyPr wrap="square" rtlCol="0">
              <a:spAutoFit/>
            </a:bodyPr>
            <a:lstStyle/>
            <a:p>
              <a:pPr algn="ctr"/>
              <a:endParaRPr lang="en-GB" sz="2800" dirty="0"/>
            </a:p>
            <a:p>
              <a:pPr algn="ctr"/>
              <a:r>
                <a:rPr lang="en-GB" sz="2800" dirty="0"/>
                <a:t>Tudors, Stuarts, Georgians, Victorians</a:t>
              </a:r>
            </a:p>
            <a:p>
              <a:pPr algn="ctr"/>
              <a:r>
                <a:rPr lang="en-GB" sz="2800" dirty="0"/>
                <a:t>1485-1901</a:t>
              </a:r>
            </a:p>
          </p:txBody>
        </p:sp>
        <p:sp>
          <p:nvSpPr>
            <p:cNvPr id="19" name="TextBox 18">
              <a:extLst>
                <a:ext uri="{FF2B5EF4-FFF2-40B4-BE49-F238E27FC236}">
                  <a16:creationId xmlns:a16="http://schemas.microsoft.com/office/drawing/2014/main" id="{F8783C93-97DE-3F6F-2315-33B412792CAD}"/>
                </a:ext>
              </a:extLst>
            </p:cNvPr>
            <p:cNvSpPr txBox="1"/>
            <p:nvPr/>
          </p:nvSpPr>
          <p:spPr>
            <a:xfrm>
              <a:off x="6553102" y="3274886"/>
              <a:ext cx="3207250" cy="1815882"/>
            </a:xfrm>
            <a:prstGeom prst="rect">
              <a:avLst/>
            </a:prstGeom>
            <a:noFill/>
            <a:ln>
              <a:solidFill>
                <a:schemeClr val="tx1"/>
              </a:solidFill>
            </a:ln>
          </p:spPr>
          <p:txBody>
            <a:bodyPr wrap="square" rtlCol="0" anchor="ctr">
              <a:spAutoFit/>
            </a:bodyPr>
            <a:lstStyle/>
            <a:p>
              <a:pPr algn="ctr"/>
              <a:endParaRPr lang="en-GB" sz="2800" dirty="0"/>
            </a:p>
            <a:p>
              <a:pPr algn="ctr"/>
              <a:r>
                <a:rPr lang="en-GB" sz="2800" dirty="0"/>
                <a:t>Middle Ages</a:t>
              </a:r>
            </a:p>
            <a:p>
              <a:pPr algn="ctr"/>
              <a:r>
                <a:rPr lang="en-GB" sz="2800" dirty="0"/>
                <a:t>1066-1485</a:t>
              </a:r>
            </a:p>
            <a:p>
              <a:pPr algn="ctr"/>
              <a:endParaRPr lang="en-GB" sz="2800" dirty="0"/>
            </a:p>
          </p:txBody>
        </p:sp>
      </p:grpSp>
      <p:sp>
        <p:nvSpPr>
          <p:cNvPr id="24" name="Rectangle 23">
            <a:extLst>
              <a:ext uri="{FF2B5EF4-FFF2-40B4-BE49-F238E27FC236}">
                <a16:creationId xmlns:a16="http://schemas.microsoft.com/office/drawing/2014/main" id="{2B7375A5-E7D7-72FD-132C-C1FF53E462BD}"/>
              </a:ext>
              <a:ext uri="{C183D7F6-B498-43B3-948B-1728B52AA6E4}">
                <adec:decorative xmlns:adec="http://schemas.microsoft.com/office/drawing/2017/decorative" val="1"/>
              </a:ext>
            </a:extLst>
          </p:cNvPr>
          <p:cNvSpPr/>
          <p:nvPr/>
        </p:nvSpPr>
        <p:spPr>
          <a:xfrm>
            <a:off x="10446327" y="3193163"/>
            <a:ext cx="110837" cy="4824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Table 1">
            <a:extLst>
              <a:ext uri="{FF2B5EF4-FFF2-40B4-BE49-F238E27FC236}">
                <a16:creationId xmlns:a16="http://schemas.microsoft.com/office/drawing/2014/main" id="{D2748971-5574-2974-1911-DB7B283D85A9}"/>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224671496"/>
              </p:ext>
            </p:extLst>
          </p:nvPr>
        </p:nvGraphicFramePr>
        <p:xfrm>
          <a:off x="382588" y="363878"/>
          <a:ext cx="10789230" cy="457200"/>
        </p:xfrm>
        <a:graphic>
          <a:graphicData uri="http://schemas.openxmlformats.org/drawingml/2006/table">
            <a:tbl>
              <a:tblPr firstRow="1" bandRow="1">
                <a:tableStyleId>{2D5ABB26-0587-4C30-8999-92F81FD0307C}</a:tableStyleId>
              </a:tblPr>
              <a:tblGrid>
                <a:gridCol w="2157846">
                  <a:extLst>
                    <a:ext uri="{9D8B030D-6E8A-4147-A177-3AD203B41FA5}">
                      <a16:colId xmlns:a16="http://schemas.microsoft.com/office/drawing/2014/main" val="3631383900"/>
                    </a:ext>
                  </a:extLst>
                </a:gridCol>
                <a:gridCol w="2157846">
                  <a:extLst>
                    <a:ext uri="{9D8B030D-6E8A-4147-A177-3AD203B41FA5}">
                      <a16:colId xmlns:a16="http://schemas.microsoft.com/office/drawing/2014/main" val="4220857795"/>
                    </a:ext>
                  </a:extLst>
                </a:gridCol>
                <a:gridCol w="2157846">
                  <a:extLst>
                    <a:ext uri="{9D8B030D-6E8A-4147-A177-3AD203B41FA5}">
                      <a16:colId xmlns:a16="http://schemas.microsoft.com/office/drawing/2014/main" val="3194096079"/>
                    </a:ext>
                  </a:extLst>
                </a:gridCol>
                <a:gridCol w="2157846">
                  <a:extLst>
                    <a:ext uri="{9D8B030D-6E8A-4147-A177-3AD203B41FA5}">
                      <a16:colId xmlns:a16="http://schemas.microsoft.com/office/drawing/2014/main" val="261260349"/>
                    </a:ext>
                  </a:extLst>
                </a:gridCol>
                <a:gridCol w="2157846">
                  <a:extLst>
                    <a:ext uri="{9D8B030D-6E8A-4147-A177-3AD203B41FA5}">
                      <a16:colId xmlns:a16="http://schemas.microsoft.com/office/drawing/2014/main" val="3543086933"/>
                    </a:ext>
                  </a:extLst>
                </a:gridCol>
              </a:tblGrid>
              <a:tr h="397163">
                <a:tc>
                  <a:txBody>
                    <a:bodyPr/>
                    <a:lstStyle/>
                    <a:p>
                      <a:pPr algn="ctr"/>
                      <a:r>
                        <a:rPr lang="en-GB" sz="2400" dirty="0"/>
                        <a:t>2500 BC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t>2000 BC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t>1500 BC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t>1000 BC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t>500 BC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96775759"/>
                  </a:ext>
                </a:extLst>
              </a:tr>
            </a:tbl>
          </a:graphicData>
        </a:graphic>
      </p:graphicFrame>
      <p:pic>
        <p:nvPicPr>
          <p:cNvPr id="27" name="Picture 26" descr="Scissors with solid fill">
            <a:extLst>
              <a:ext uri="{FF2B5EF4-FFF2-40B4-BE49-F238E27FC236}">
                <a16:creationId xmlns:a16="http://schemas.microsoft.com/office/drawing/2014/main" id="{1D12116B-D1FA-AA7D-669B-F1680125F1FC}"/>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0446327" y="5294485"/>
            <a:ext cx="1097375" cy="1097375"/>
          </a:xfrm>
          <a:prstGeom prst="rect">
            <a:avLst/>
          </a:prstGeom>
        </p:spPr>
      </p:pic>
    </p:spTree>
    <p:extLst>
      <p:ext uri="{BB962C8B-B14F-4D97-AF65-F5344CB8AC3E}">
        <p14:creationId xmlns:p14="http://schemas.microsoft.com/office/powerpoint/2010/main" val="28524670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384AF-FA87-E3E5-5FB5-CBC8451D948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3C7803E-033E-B68D-3045-B669D5DAFF33}"/>
              </a:ext>
            </a:extLst>
          </p:cNvPr>
          <p:cNvSpPr>
            <a:spLocks noGrp="1"/>
          </p:cNvSpPr>
          <p:nvPr>
            <p:ph type="title" idx="4294967295"/>
          </p:nvPr>
        </p:nvSpPr>
        <p:spPr>
          <a:xfrm>
            <a:off x="838200" y="-1027907"/>
            <a:ext cx="10515600" cy="1027907"/>
          </a:xfrm>
        </p:spPr>
        <p:txBody>
          <a:bodyPr vert="horz" lIns="91440" tIns="45720" rIns="91440" bIns="45720" rtlCol="0" anchor="b">
            <a:normAutofit/>
          </a:bodyPr>
          <a:lstStyle/>
          <a:p>
            <a:r>
              <a:rPr lang="en-GB" dirty="0"/>
              <a:t>Historic event Labels for timeline</a:t>
            </a:r>
          </a:p>
        </p:txBody>
      </p:sp>
      <p:grpSp>
        <p:nvGrpSpPr>
          <p:cNvPr id="5" name="Group 4" descr="labels for timeline&#10;">
            <a:extLst>
              <a:ext uri="{FF2B5EF4-FFF2-40B4-BE49-F238E27FC236}">
                <a16:creationId xmlns:a16="http://schemas.microsoft.com/office/drawing/2014/main" id="{AD310F4A-C841-9435-060B-2078D5403DA9}"/>
              </a:ext>
            </a:extLst>
          </p:cNvPr>
          <p:cNvGrpSpPr/>
          <p:nvPr/>
        </p:nvGrpSpPr>
        <p:grpSpPr>
          <a:xfrm>
            <a:off x="226244" y="251516"/>
            <a:ext cx="10642137" cy="6430217"/>
            <a:chOff x="226244" y="251516"/>
            <a:chExt cx="10642137" cy="6430217"/>
          </a:xfrm>
        </p:grpSpPr>
        <p:sp>
          <p:nvSpPr>
            <p:cNvPr id="24" name="Rectangle 23">
              <a:extLst>
                <a:ext uri="{FF2B5EF4-FFF2-40B4-BE49-F238E27FC236}">
                  <a16:creationId xmlns:a16="http://schemas.microsoft.com/office/drawing/2014/main" id="{A159AB9C-0992-105F-427F-9256A840D988}"/>
                </a:ext>
                <a:ext uri="{C183D7F6-B498-43B3-948B-1728B52AA6E4}">
                  <adec:decorative xmlns:adec="http://schemas.microsoft.com/office/drawing/2017/decorative" val="1"/>
                </a:ext>
              </a:extLst>
            </p:cNvPr>
            <p:cNvSpPr/>
            <p:nvPr/>
          </p:nvSpPr>
          <p:spPr>
            <a:xfrm>
              <a:off x="10446327" y="3193163"/>
              <a:ext cx="110837" cy="4824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1" name="TextBox 30">
              <a:extLst>
                <a:ext uri="{FF2B5EF4-FFF2-40B4-BE49-F238E27FC236}">
                  <a16:creationId xmlns:a16="http://schemas.microsoft.com/office/drawing/2014/main" id="{748C0AE3-05E9-AEBD-BDAD-4B60FAB5B68D}"/>
                </a:ext>
              </a:extLst>
            </p:cNvPr>
            <p:cNvSpPr txBox="1"/>
            <p:nvPr/>
          </p:nvSpPr>
          <p:spPr>
            <a:xfrm>
              <a:off x="277885" y="1622047"/>
              <a:ext cx="3047206" cy="1200329"/>
            </a:xfrm>
            <a:prstGeom prst="rect">
              <a:avLst/>
            </a:prstGeom>
            <a:noFill/>
            <a:ln>
              <a:solidFill>
                <a:schemeClr val="tx1"/>
              </a:solidFill>
            </a:ln>
          </p:spPr>
          <p:txBody>
            <a:bodyPr wrap="square" rtlCol="0">
              <a:spAutoFit/>
            </a:bodyPr>
            <a:lstStyle/>
            <a:p>
              <a:pPr algn="ctr"/>
              <a:r>
                <a:rPr lang="en-GB" sz="2400" dirty="0"/>
                <a:t>Bronze Age Village destroyed by fire c.850BC</a:t>
              </a:r>
            </a:p>
          </p:txBody>
        </p:sp>
        <p:sp>
          <p:nvSpPr>
            <p:cNvPr id="3" name="TextBox 2">
              <a:extLst>
                <a:ext uri="{FF2B5EF4-FFF2-40B4-BE49-F238E27FC236}">
                  <a16:creationId xmlns:a16="http://schemas.microsoft.com/office/drawing/2014/main" id="{7355D8C3-899D-4667-E173-4C3D34D3696E}"/>
                </a:ext>
              </a:extLst>
            </p:cNvPr>
            <p:cNvSpPr txBox="1"/>
            <p:nvPr/>
          </p:nvSpPr>
          <p:spPr>
            <a:xfrm>
              <a:off x="277885" y="251516"/>
              <a:ext cx="2198454" cy="1200329"/>
            </a:xfrm>
            <a:prstGeom prst="rect">
              <a:avLst/>
            </a:prstGeom>
            <a:noFill/>
            <a:ln>
              <a:solidFill>
                <a:schemeClr val="tx1"/>
              </a:solidFill>
            </a:ln>
          </p:spPr>
          <p:txBody>
            <a:bodyPr wrap="square">
              <a:spAutoFit/>
            </a:bodyPr>
            <a:lstStyle/>
            <a:p>
              <a:pPr algn="ctr"/>
              <a:r>
                <a:rPr lang="en-GB" sz="2400" dirty="0"/>
                <a:t>c.8000BC: </a:t>
              </a:r>
            </a:p>
            <a:p>
              <a:pPr algn="ctr"/>
              <a:r>
                <a:rPr lang="en-GB" sz="2400" dirty="0"/>
                <a:t>The Fens</a:t>
              </a:r>
            </a:p>
            <a:p>
              <a:pPr algn="ctr"/>
              <a:r>
                <a:rPr lang="en-GB" sz="2400" dirty="0"/>
                <a:t>formed</a:t>
              </a:r>
            </a:p>
          </p:txBody>
        </p:sp>
        <p:sp>
          <p:nvSpPr>
            <p:cNvPr id="30" name="TextBox 29">
              <a:extLst>
                <a:ext uri="{FF2B5EF4-FFF2-40B4-BE49-F238E27FC236}">
                  <a16:creationId xmlns:a16="http://schemas.microsoft.com/office/drawing/2014/main" id="{37A4B230-A398-52B9-5C2E-677A885CDE1D}"/>
                </a:ext>
              </a:extLst>
            </p:cNvPr>
            <p:cNvSpPr txBox="1"/>
            <p:nvPr/>
          </p:nvSpPr>
          <p:spPr>
            <a:xfrm>
              <a:off x="2782655" y="251516"/>
              <a:ext cx="2851527" cy="1200329"/>
            </a:xfrm>
            <a:prstGeom prst="rect">
              <a:avLst/>
            </a:prstGeom>
            <a:solidFill>
              <a:schemeClr val="bg1"/>
            </a:solidFill>
            <a:ln>
              <a:solidFill>
                <a:schemeClr val="tx1"/>
              </a:solidFill>
            </a:ln>
          </p:spPr>
          <p:txBody>
            <a:bodyPr wrap="square" rtlCol="0">
              <a:spAutoFit/>
            </a:bodyPr>
            <a:lstStyle/>
            <a:p>
              <a:pPr algn="ctr"/>
              <a:r>
                <a:rPr lang="en-GB" sz="2400" dirty="0"/>
                <a:t>Must Farm Bronze Age Village c.850BC</a:t>
              </a:r>
            </a:p>
          </p:txBody>
        </p:sp>
        <p:sp>
          <p:nvSpPr>
            <p:cNvPr id="28" name="TextBox 27">
              <a:extLst>
                <a:ext uri="{FF2B5EF4-FFF2-40B4-BE49-F238E27FC236}">
                  <a16:creationId xmlns:a16="http://schemas.microsoft.com/office/drawing/2014/main" id="{A04088CD-B8F7-3DC1-2B55-93AC55042F26}"/>
                </a:ext>
              </a:extLst>
            </p:cNvPr>
            <p:cNvSpPr txBox="1"/>
            <p:nvPr/>
          </p:nvSpPr>
          <p:spPr>
            <a:xfrm>
              <a:off x="304871" y="2934579"/>
              <a:ext cx="3020219" cy="1200329"/>
            </a:xfrm>
            <a:prstGeom prst="rect">
              <a:avLst/>
            </a:prstGeom>
            <a:noFill/>
            <a:ln>
              <a:solidFill>
                <a:schemeClr val="tx1"/>
              </a:solidFill>
            </a:ln>
          </p:spPr>
          <p:txBody>
            <a:bodyPr wrap="square">
              <a:spAutoFit/>
            </a:bodyPr>
            <a:lstStyle/>
            <a:p>
              <a:pPr algn="ctr"/>
              <a:r>
                <a:rPr lang="en-GB" sz="2400" dirty="0"/>
                <a:t>The Romans build Fen Causeway &amp; </a:t>
              </a:r>
            </a:p>
            <a:p>
              <a:pPr algn="ctr"/>
              <a:r>
                <a:rPr lang="en-GB" sz="2400" dirty="0"/>
                <a:t>Car Dyke</a:t>
              </a:r>
            </a:p>
          </p:txBody>
        </p:sp>
        <p:sp>
          <p:nvSpPr>
            <p:cNvPr id="34" name="TextBox 33">
              <a:extLst>
                <a:ext uri="{FF2B5EF4-FFF2-40B4-BE49-F238E27FC236}">
                  <a16:creationId xmlns:a16="http://schemas.microsoft.com/office/drawing/2014/main" id="{C173F2EA-4441-6B0A-1D0A-66C72A3210BA}"/>
                </a:ext>
              </a:extLst>
            </p:cNvPr>
            <p:cNvSpPr txBox="1"/>
            <p:nvPr/>
          </p:nvSpPr>
          <p:spPr>
            <a:xfrm>
              <a:off x="3437444" y="1622047"/>
              <a:ext cx="2196738" cy="1200329"/>
            </a:xfrm>
            <a:prstGeom prst="rect">
              <a:avLst/>
            </a:prstGeom>
            <a:noFill/>
            <a:ln>
              <a:solidFill>
                <a:schemeClr val="tx1"/>
              </a:solidFill>
            </a:ln>
          </p:spPr>
          <p:txBody>
            <a:bodyPr wrap="square" rtlCol="0">
              <a:spAutoFit/>
            </a:bodyPr>
            <a:lstStyle/>
            <a:p>
              <a:pPr algn="ctr"/>
              <a:r>
                <a:rPr lang="en-GB" sz="2400" dirty="0"/>
                <a:t>1066</a:t>
              </a:r>
            </a:p>
            <a:p>
              <a:pPr algn="ctr"/>
              <a:r>
                <a:rPr lang="en-GB" sz="2400" dirty="0"/>
                <a:t>Battle of Hastings</a:t>
              </a:r>
            </a:p>
          </p:txBody>
        </p:sp>
        <p:sp>
          <p:nvSpPr>
            <p:cNvPr id="39" name="TextBox 38">
              <a:extLst>
                <a:ext uri="{FF2B5EF4-FFF2-40B4-BE49-F238E27FC236}">
                  <a16:creationId xmlns:a16="http://schemas.microsoft.com/office/drawing/2014/main" id="{C789D215-B564-E00C-F433-66EB90A5B63B}"/>
                </a:ext>
              </a:extLst>
            </p:cNvPr>
            <p:cNvSpPr txBox="1"/>
            <p:nvPr/>
          </p:nvSpPr>
          <p:spPr>
            <a:xfrm>
              <a:off x="3486166" y="2944264"/>
              <a:ext cx="2196738" cy="1200329"/>
            </a:xfrm>
            <a:prstGeom prst="rect">
              <a:avLst/>
            </a:prstGeom>
            <a:noFill/>
            <a:ln>
              <a:solidFill>
                <a:schemeClr val="tx1"/>
              </a:solidFill>
            </a:ln>
          </p:spPr>
          <p:txBody>
            <a:bodyPr wrap="square" rtlCol="0">
              <a:spAutoFit/>
            </a:bodyPr>
            <a:lstStyle/>
            <a:p>
              <a:pPr algn="ctr"/>
              <a:r>
                <a:rPr lang="en-GB" sz="2400" dirty="0"/>
                <a:t>1666</a:t>
              </a:r>
            </a:p>
            <a:p>
              <a:pPr algn="ctr"/>
              <a:r>
                <a:rPr lang="en-GB" sz="2400" dirty="0"/>
                <a:t>Great Fire oof London</a:t>
              </a:r>
            </a:p>
          </p:txBody>
        </p:sp>
        <p:sp>
          <p:nvSpPr>
            <p:cNvPr id="43" name="TextBox 42">
              <a:extLst>
                <a:ext uri="{FF2B5EF4-FFF2-40B4-BE49-F238E27FC236}">
                  <a16:creationId xmlns:a16="http://schemas.microsoft.com/office/drawing/2014/main" id="{83085AED-BCD7-8572-6B2D-CC5F7FCDFF12}"/>
                </a:ext>
              </a:extLst>
            </p:cNvPr>
            <p:cNvSpPr txBox="1"/>
            <p:nvPr/>
          </p:nvSpPr>
          <p:spPr>
            <a:xfrm>
              <a:off x="1570962" y="4326654"/>
              <a:ext cx="3181295" cy="830997"/>
            </a:xfrm>
            <a:prstGeom prst="rect">
              <a:avLst/>
            </a:prstGeom>
            <a:noFill/>
            <a:ln>
              <a:solidFill>
                <a:schemeClr val="tx1"/>
              </a:solidFill>
            </a:ln>
          </p:spPr>
          <p:txBody>
            <a:bodyPr wrap="square" rtlCol="0">
              <a:spAutoFit/>
            </a:bodyPr>
            <a:lstStyle/>
            <a:p>
              <a:pPr algn="ctr"/>
              <a:r>
                <a:rPr lang="en-GB" sz="2400" dirty="0"/>
                <a:t>World War II</a:t>
              </a:r>
            </a:p>
            <a:p>
              <a:pPr algn="ctr"/>
              <a:r>
                <a:rPr lang="en-GB" sz="2400" dirty="0"/>
                <a:t>1939-1945</a:t>
              </a:r>
            </a:p>
          </p:txBody>
        </p:sp>
        <p:sp>
          <p:nvSpPr>
            <p:cNvPr id="49" name="TextBox 48">
              <a:extLst>
                <a:ext uri="{FF2B5EF4-FFF2-40B4-BE49-F238E27FC236}">
                  <a16:creationId xmlns:a16="http://schemas.microsoft.com/office/drawing/2014/main" id="{EE03FE7C-2FF3-4A96-7A1B-09D62D437615}"/>
                </a:ext>
              </a:extLst>
            </p:cNvPr>
            <p:cNvSpPr txBox="1"/>
            <p:nvPr/>
          </p:nvSpPr>
          <p:spPr>
            <a:xfrm>
              <a:off x="5843981" y="251516"/>
              <a:ext cx="4998010" cy="461665"/>
            </a:xfrm>
            <a:prstGeom prst="rect">
              <a:avLst/>
            </a:prstGeom>
            <a:solidFill>
              <a:schemeClr val="bg1"/>
            </a:solidFill>
            <a:ln>
              <a:solidFill>
                <a:schemeClr val="tx1"/>
              </a:solidFill>
            </a:ln>
          </p:spPr>
          <p:txBody>
            <a:bodyPr wrap="square">
              <a:spAutoFit/>
            </a:bodyPr>
            <a:lstStyle/>
            <a:p>
              <a:pPr algn="ctr"/>
              <a:r>
                <a:rPr lang="en-GB" sz="2400" dirty="0"/>
                <a:t>1490: Morton’s Leam</a:t>
              </a:r>
            </a:p>
          </p:txBody>
        </p:sp>
        <p:sp>
          <p:nvSpPr>
            <p:cNvPr id="53" name="TextBox 52">
              <a:extLst>
                <a:ext uri="{FF2B5EF4-FFF2-40B4-BE49-F238E27FC236}">
                  <a16:creationId xmlns:a16="http://schemas.microsoft.com/office/drawing/2014/main" id="{43C50448-8318-CD30-E0BC-06549FDF85E5}"/>
                </a:ext>
              </a:extLst>
            </p:cNvPr>
            <p:cNvSpPr txBox="1"/>
            <p:nvPr/>
          </p:nvSpPr>
          <p:spPr>
            <a:xfrm>
              <a:off x="5843981" y="1023882"/>
              <a:ext cx="5010418" cy="830997"/>
            </a:xfrm>
            <a:prstGeom prst="rect">
              <a:avLst/>
            </a:prstGeom>
            <a:solidFill>
              <a:schemeClr val="bg1"/>
            </a:solidFill>
            <a:ln>
              <a:solidFill>
                <a:schemeClr val="tx1"/>
              </a:solidFill>
            </a:ln>
          </p:spPr>
          <p:txBody>
            <a:bodyPr wrap="square">
              <a:spAutoFit/>
            </a:bodyPr>
            <a:lstStyle/>
            <a:p>
              <a:pPr algn="ctr"/>
              <a:r>
                <a:rPr lang="en-GB" sz="2400" dirty="0"/>
                <a:t>17</a:t>
              </a:r>
              <a:r>
                <a:rPr lang="en-GB" sz="2400" baseline="30000" dirty="0"/>
                <a:t>th</a:t>
              </a:r>
              <a:r>
                <a:rPr lang="en-GB" sz="2400" dirty="0"/>
                <a:t> Century: King’s Dyke</a:t>
              </a:r>
            </a:p>
            <a:p>
              <a:pPr algn="ctr"/>
              <a:r>
                <a:rPr lang="en-GB" sz="2400" dirty="0"/>
                <a:t>Drainage of the Fens</a:t>
              </a:r>
            </a:p>
          </p:txBody>
        </p:sp>
        <p:sp>
          <p:nvSpPr>
            <p:cNvPr id="61" name="TextBox 60">
              <a:extLst>
                <a:ext uri="{FF2B5EF4-FFF2-40B4-BE49-F238E27FC236}">
                  <a16:creationId xmlns:a16="http://schemas.microsoft.com/office/drawing/2014/main" id="{0FE19D30-63FB-4CCF-02A3-0D85058679F3}"/>
                </a:ext>
              </a:extLst>
            </p:cNvPr>
            <p:cNvSpPr txBox="1"/>
            <p:nvPr/>
          </p:nvSpPr>
          <p:spPr>
            <a:xfrm>
              <a:off x="5819164" y="2962330"/>
              <a:ext cx="4998009" cy="461665"/>
            </a:xfrm>
            <a:prstGeom prst="rect">
              <a:avLst/>
            </a:prstGeom>
            <a:noFill/>
            <a:ln>
              <a:solidFill>
                <a:schemeClr val="tx1"/>
              </a:solidFill>
            </a:ln>
          </p:spPr>
          <p:txBody>
            <a:bodyPr wrap="square">
              <a:spAutoFit/>
            </a:bodyPr>
            <a:lstStyle/>
            <a:p>
              <a:pPr algn="ctr"/>
              <a:r>
                <a:rPr lang="en-GB" sz="2400" dirty="0"/>
                <a:t>1820s: Steam pumping stations</a:t>
              </a:r>
            </a:p>
          </p:txBody>
        </p:sp>
        <p:sp>
          <p:nvSpPr>
            <p:cNvPr id="66" name="TextBox 65">
              <a:extLst>
                <a:ext uri="{FF2B5EF4-FFF2-40B4-BE49-F238E27FC236}">
                  <a16:creationId xmlns:a16="http://schemas.microsoft.com/office/drawing/2014/main" id="{25CFA30B-5D79-8D63-5BF7-09CE6CA462F7}"/>
                </a:ext>
              </a:extLst>
            </p:cNvPr>
            <p:cNvSpPr txBox="1"/>
            <p:nvPr/>
          </p:nvSpPr>
          <p:spPr>
            <a:xfrm>
              <a:off x="5831572" y="1981887"/>
              <a:ext cx="4985601" cy="830997"/>
            </a:xfrm>
            <a:prstGeom prst="rect">
              <a:avLst/>
            </a:prstGeom>
            <a:noFill/>
            <a:ln>
              <a:solidFill>
                <a:schemeClr val="tx1"/>
              </a:solidFill>
            </a:ln>
          </p:spPr>
          <p:txBody>
            <a:bodyPr wrap="square">
              <a:spAutoFit/>
            </a:bodyPr>
            <a:lstStyle/>
            <a:p>
              <a:pPr algn="ctr"/>
              <a:r>
                <a:rPr lang="en-GB" sz="2400" dirty="0"/>
                <a:t>18</a:t>
              </a:r>
              <a:r>
                <a:rPr lang="en-GB" sz="2400" baseline="30000" dirty="0"/>
                <a:t>th</a:t>
              </a:r>
              <a:r>
                <a:rPr lang="en-GB" sz="2400" dirty="0"/>
                <a:t> and 19</a:t>
              </a:r>
              <a:r>
                <a:rPr lang="en-GB" sz="2400" baseline="30000" dirty="0"/>
                <a:t>th</a:t>
              </a:r>
              <a:r>
                <a:rPr lang="en-GB" sz="2400" dirty="0"/>
                <a:t> Century: Farming flourishes in the Fens</a:t>
              </a:r>
            </a:p>
          </p:txBody>
        </p:sp>
        <p:sp>
          <p:nvSpPr>
            <p:cNvPr id="71" name="TextBox 70">
              <a:extLst>
                <a:ext uri="{FF2B5EF4-FFF2-40B4-BE49-F238E27FC236}">
                  <a16:creationId xmlns:a16="http://schemas.microsoft.com/office/drawing/2014/main" id="{60A9AE79-5FFD-9E96-C73A-3D2EA54A601A}"/>
                </a:ext>
              </a:extLst>
            </p:cNvPr>
            <p:cNvSpPr txBox="1"/>
            <p:nvPr/>
          </p:nvSpPr>
          <p:spPr>
            <a:xfrm>
              <a:off x="5819164" y="3607221"/>
              <a:ext cx="4998009" cy="461665"/>
            </a:xfrm>
            <a:prstGeom prst="rect">
              <a:avLst/>
            </a:prstGeom>
            <a:noFill/>
            <a:ln>
              <a:solidFill>
                <a:schemeClr val="tx1"/>
              </a:solidFill>
            </a:ln>
          </p:spPr>
          <p:txBody>
            <a:bodyPr wrap="square">
              <a:spAutoFit/>
            </a:bodyPr>
            <a:lstStyle/>
            <a:p>
              <a:pPr algn="ctr"/>
              <a:r>
                <a:rPr lang="en-GB" sz="2400" dirty="0"/>
                <a:t>19</a:t>
              </a:r>
              <a:r>
                <a:rPr lang="en-GB" sz="2400" baseline="30000" dirty="0"/>
                <a:t>th</a:t>
              </a:r>
              <a:r>
                <a:rPr lang="en-GB" sz="2400" dirty="0"/>
                <a:t> Century: Must Farm</a:t>
              </a:r>
            </a:p>
          </p:txBody>
        </p:sp>
        <p:sp>
          <p:nvSpPr>
            <p:cNvPr id="75" name="TextBox 74">
              <a:extLst>
                <a:ext uri="{FF2B5EF4-FFF2-40B4-BE49-F238E27FC236}">
                  <a16:creationId xmlns:a16="http://schemas.microsoft.com/office/drawing/2014/main" id="{7222597D-A68F-E97D-F6CE-A52080CAD542}"/>
                </a:ext>
              </a:extLst>
            </p:cNvPr>
            <p:cNvSpPr txBox="1"/>
            <p:nvPr/>
          </p:nvSpPr>
          <p:spPr>
            <a:xfrm>
              <a:off x="5870371" y="4247996"/>
              <a:ext cx="4957637" cy="461665"/>
            </a:xfrm>
            <a:prstGeom prst="rect">
              <a:avLst/>
            </a:prstGeom>
            <a:noFill/>
            <a:ln>
              <a:solidFill>
                <a:schemeClr val="tx1"/>
              </a:solidFill>
            </a:ln>
          </p:spPr>
          <p:txBody>
            <a:bodyPr wrap="square">
              <a:spAutoFit/>
            </a:bodyPr>
            <a:lstStyle/>
            <a:p>
              <a:pPr algn="ctr"/>
              <a:r>
                <a:rPr lang="en-GB" sz="2400" dirty="0"/>
                <a:t>1960s: The growth of the Quarry</a:t>
              </a:r>
            </a:p>
          </p:txBody>
        </p:sp>
        <p:sp>
          <p:nvSpPr>
            <p:cNvPr id="79" name="TextBox 78">
              <a:extLst>
                <a:ext uri="{FF2B5EF4-FFF2-40B4-BE49-F238E27FC236}">
                  <a16:creationId xmlns:a16="http://schemas.microsoft.com/office/drawing/2014/main" id="{63A0EFAA-4668-CFDC-843A-41D17EE8D687}"/>
                </a:ext>
              </a:extLst>
            </p:cNvPr>
            <p:cNvSpPr txBox="1"/>
            <p:nvPr/>
          </p:nvSpPr>
          <p:spPr>
            <a:xfrm>
              <a:off x="4863968" y="4789484"/>
              <a:ext cx="5978021" cy="461665"/>
            </a:xfrm>
            <a:prstGeom prst="rect">
              <a:avLst/>
            </a:prstGeom>
            <a:noFill/>
            <a:ln>
              <a:solidFill>
                <a:schemeClr val="tx1"/>
              </a:solidFill>
            </a:ln>
          </p:spPr>
          <p:txBody>
            <a:bodyPr wrap="square">
              <a:spAutoFit/>
            </a:bodyPr>
            <a:lstStyle/>
            <a:p>
              <a:pPr algn="ctr"/>
              <a:r>
                <a:rPr lang="en-GB" sz="2400" dirty="0"/>
                <a:t>1999: Discovery of the Bronze Age Village</a:t>
              </a:r>
            </a:p>
          </p:txBody>
        </p:sp>
        <p:sp>
          <p:nvSpPr>
            <p:cNvPr id="84" name="TextBox 83">
              <a:extLst>
                <a:ext uri="{FF2B5EF4-FFF2-40B4-BE49-F238E27FC236}">
                  <a16:creationId xmlns:a16="http://schemas.microsoft.com/office/drawing/2014/main" id="{32C402E6-D94A-4111-2B81-E864B60EB9EF}"/>
                </a:ext>
              </a:extLst>
            </p:cNvPr>
            <p:cNvSpPr txBox="1"/>
            <p:nvPr/>
          </p:nvSpPr>
          <p:spPr>
            <a:xfrm>
              <a:off x="5870371" y="5451435"/>
              <a:ext cx="4998010" cy="461665"/>
            </a:xfrm>
            <a:prstGeom prst="rect">
              <a:avLst/>
            </a:prstGeom>
            <a:noFill/>
            <a:ln>
              <a:solidFill>
                <a:schemeClr val="tx1"/>
              </a:solidFill>
            </a:ln>
          </p:spPr>
          <p:txBody>
            <a:bodyPr wrap="square">
              <a:spAutoFit/>
            </a:bodyPr>
            <a:lstStyle/>
            <a:p>
              <a:pPr algn="ctr"/>
              <a:r>
                <a:rPr lang="en-GB" sz="2400" dirty="0"/>
                <a:t>2016: Excavation Begins</a:t>
              </a:r>
            </a:p>
          </p:txBody>
        </p:sp>
        <p:pic>
          <p:nvPicPr>
            <p:cNvPr id="2" name="Picture 1" descr="Scissors outline">
              <a:extLst>
                <a:ext uri="{FF2B5EF4-FFF2-40B4-BE49-F238E27FC236}">
                  <a16:creationId xmlns:a16="http://schemas.microsoft.com/office/drawing/2014/main" id="{F20D5680-1A0F-D381-AD42-72F1926D0B0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rot="10800000">
              <a:off x="226244" y="5509109"/>
              <a:ext cx="1097375" cy="1097375"/>
            </a:xfrm>
            <a:prstGeom prst="rect">
              <a:avLst/>
            </a:prstGeom>
          </p:spPr>
        </p:pic>
        <p:sp>
          <p:nvSpPr>
            <p:cNvPr id="4" name="TextBox 3">
              <a:extLst>
                <a:ext uri="{FF2B5EF4-FFF2-40B4-BE49-F238E27FC236}">
                  <a16:creationId xmlns:a16="http://schemas.microsoft.com/office/drawing/2014/main" id="{BE099390-5F9D-1D26-FDAC-4F8B5361FF6D}"/>
                </a:ext>
              </a:extLst>
            </p:cNvPr>
            <p:cNvSpPr txBox="1"/>
            <p:nvPr/>
          </p:nvSpPr>
          <p:spPr>
            <a:xfrm>
              <a:off x="1202632" y="6035402"/>
              <a:ext cx="2547413" cy="646331"/>
            </a:xfrm>
            <a:prstGeom prst="rect">
              <a:avLst/>
            </a:prstGeom>
            <a:noFill/>
            <a:ln>
              <a:solidFill>
                <a:schemeClr val="tx1"/>
              </a:solidFill>
              <a:prstDash val="dashDot"/>
            </a:ln>
          </p:spPr>
          <p:txBody>
            <a:bodyPr wrap="square" rtlCol="0">
              <a:spAutoFit/>
            </a:bodyPr>
            <a:lstStyle/>
            <a:p>
              <a:r>
                <a:rPr lang="en-GB" dirty="0"/>
                <a:t>Labels for your own timeline</a:t>
              </a:r>
            </a:p>
          </p:txBody>
        </p:sp>
      </p:grpSp>
    </p:spTree>
    <p:extLst>
      <p:ext uri="{BB962C8B-B14F-4D97-AF65-F5344CB8AC3E}">
        <p14:creationId xmlns:p14="http://schemas.microsoft.com/office/powerpoint/2010/main" val="3456888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D0AC1-4555-5EFD-E461-D484197E9DDC}"/>
              </a:ext>
            </a:extLst>
          </p:cNvPr>
          <p:cNvSpPr>
            <a:spLocks noGrp="1"/>
          </p:cNvSpPr>
          <p:nvPr>
            <p:ph type="title"/>
          </p:nvPr>
        </p:nvSpPr>
        <p:spPr/>
        <p:txBody>
          <a:bodyPr>
            <a:normAutofit/>
          </a:bodyPr>
          <a:lstStyle/>
          <a:p>
            <a:r>
              <a:rPr lang="en-GB" sz="2800" dirty="0"/>
              <a:t>Must Farm: A Bronze Age Settlement</a:t>
            </a:r>
          </a:p>
        </p:txBody>
      </p:sp>
      <p:pic>
        <p:nvPicPr>
          <p:cNvPr id="5" name="Content Placeholder 4" descr="A drawing of a village of huts ">
            <a:hlinkClick r:id="rId3"/>
            <a:extLst>
              <a:ext uri="{FF2B5EF4-FFF2-40B4-BE49-F238E27FC236}">
                <a16:creationId xmlns:a16="http://schemas.microsoft.com/office/drawing/2014/main" id="{03E49136-9A1C-E5A1-E1B5-47DC0FA66C71}"/>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1843313" y="1470025"/>
            <a:ext cx="8049761" cy="4321175"/>
          </a:xfrm>
        </p:spPr>
      </p:pic>
      <p:sp>
        <p:nvSpPr>
          <p:cNvPr id="3" name="Action Button: Video 2" descr="Title slide of video showing photo of the excavtion happening as a background and the Title in white lettering imposed on the front ">
            <a:hlinkClick r:id="rId3" highlightClick="1"/>
            <a:extLst>
              <a:ext uri="{FF2B5EF4-FFF2-40B4-BE49-F238E27FC236}">
                <a16:creationId xmlns:a16="http://schemas.microsoft.com/office/drawing/2014/main" id="{D46B7D49-8C6B-435B-0AD3-782BE00482E7}"/>
              </a:ext>
            </a:extLst>
          </p:cNvPr>
          <p:cNvSpPr/>
          <p:nvPr/>
        </p:nvSpPr>
        <p:spPr>
          <a:xfrm>
            <a:off x="10219174" y="1470025"/>
            <a:ext cx="1024931" cy="780806"/>
          </a:xfrm>
          <a:prstGeom prst="actionButtonMovi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366352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9D95AACB-17E4-6145-63DD-55D3A0005E55}"/>
              </a:ext>
            </a:extLst>
          </p:cNvPr>
          <p:cNvSpPr>
            <a:spLocks noGrp="1"/>
          </p:cNvSpPr>
          <p:nvPr>
            <p:ph type="title"/>
          </p:nvPr>
        </p:nvSpPr>
        <p:spPr/>
        <p:txBody>
          <a:bodyPr/>
          <a:lstStyle/>
          <a:p>
            <a:r>
              <a:rPr lang="en-GB" dirty="0"/>
              <a:t>Where was the Must Farm Bronze Age Village?</a:t>
            </a:r>
          </a:p>
        </p:txBody>
      </p:sp>
      <p:sp>
        <p:nvSpPr>
          <p:cNvPr id="18" name="Content Placeholder 17">
            <a:extLst>
              <a:ext uri="{FF2B5EF4-FFF2-40B4-BE49-F238E27FC236}">
                <a16:creationId xmlns:a16="http://schemas.microsoft.com/office/drawing/2014/main" id="{5F61D854-B63B-08B1-77FB-7CD7C6DF8B56}"/>
              </a:ext>
            </a:extLst>
          </p:cNvPr>
          <p:cNvSpPr>
            <a:spLocks noGrp="1"/>
          </p:cNvSpPr>
          <p:nvPr>
            <p:ph idx="1"/>
          </p:nvPr>
        </p:nvSpPr>
        <p:spPr>
          <a:xfrm>
            <a:off x="708817" y="1200716"/>
            <a:ext cx="5310616" cy="5221819"/>
          </a:xfrm>
        </p:spPr>
        <p:txBody>
          <a:bodyPr>
            <a:noAutofit/>
          </a:bodyPr>
          <a:lstStyle/>
          <a:p>
            <a:r>
              <a:rPr lang="en-GB" sz="1600" dirty="0"/>
              <a:t>In 1999, an archaeologist was walking along the edge of a quarry near Must Farm when he saw some interesting wooden posts sticking out of the ground.</a:t>
            </a:r>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r>
              <a:rPr lang="en-GB" sz="1600" dirty="0"/>
              <a:t>The posts were found to be almost 3,000 years old, from a period called the Late Bronze Age. </a:t>
            </a:r>
          </a:p>
          <a:p>
            <a:r>
              <a:rPr lang="en-GB" sz="1600" dirty="0"/>
              <a:t>. </a:t>
            </a:r>
          </a:p>
          <a:p>
            <a:endParaRPr lang="en-GB" sz="1600" dirty="0"/>
          </a:p>
        </p:txBody>
      </p:sp>
      <p:pic>
        <p:nvPicPr>
          <p:cNvPr id="23" name="Picture Placeholder 22" descr="A person standing on a hill near a body of water">
            <a:extLst>
              <a:ext uri="{FF2B5EF4-FFF2-40B4-BE49-F238E27FC236}">
                <a16:creationId xmlns:a16="http://schemas.microsoft.com/office/drawing/2014/main" id="{3A3A3557-1162-CD8B-EE5B-42280E42C667}"/>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p:blipFill>
        <p:spPr>
          <a:xfrm>
            <a:off x="890917" y="2035497"/>
            <a:ext cx="4632984" cy="4093986"/>
          </a:xfrm>
        </p:spPr>
      </p:pic>
      <p:pic>
        <p:nvPicPr>
          <p:cNvPr id="35" name="Picture 34" descr="A map of the united kingdom">
            <a:extLst>
              <a:ext uri="{FF2B5EF4-FFF2-40B4-BE49-F238E27FC236}">
                <a16:creationId xmlns:a16="http://schemas.microsoft.com/office/drawing/2014/main" id="{B534ABA6-EBF7-5BA1-BAEB-03FBAE119D1F}"/>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6019433" y="1256103"/>
            <a:ext cx="5120418" cy="4956772"/>
          </a:xfrm>
          <a:prstGeom prst="rect">
            <a:avLst/>
          </a:prstGeom>
          <a:ln>
            <a:solidFill>
              <a:schemeClr val="tx1"/>
            </a:solidFill>
          </a:ln>
        </p:spPr>
      </p:pic>
      <p:sp>
        <p:nvSpPr>
          <p:cNvPr id="5" name="Picture Placeholder 4">
            <a:extLst>
              <a:ext uri="{FF2B5EF4-FFF2-40B4-BE49-F238E27FC236}">
                <a16:creationId xmlns:a16="http://schemas.microsoft.com/office/drawing/2014/main" id="{0D2D80D5-344C-4714-7DA8-E0D7ABFAD961}"/>
              </a:ext>
            </a:extLst>
          </p:cNvPr>
          <p:cNvSpPr>
            <a:spLocks noGrp="1"/>
          </p:cNvSpPr>
          <p:nvPr>
            <p:ph type="pic" sz="quarter" idx="24"/>
          </p:nvPr>
        </p:nvSpPr>
        <p:spPr>
          <a:xfrm>
            <a:off x="7010498" y="6130326"/>
            <a:ext cx="3643313" cy="579437"/>
          </a:xfrm>
        </p:spPr>
        <p:txBody>
          <a:bodyPr/>
          <a:lstStyle/>
          <a:p>
            <a:endParaRPr lang="en-GB"/>
          </a:p>
        </p:txBody>
      </p:sp>
      <p:sp>
        <p:nvSpPr>
          <p:cNvPr id="20" name="Text Placeholder 19">
            <a:extLst>
              <a:ext uri="{FF2B5EF4-FFF2-40B4-BE49-F238E27FC236}">
                <a16:creationId xmlns:a16="http://schemas.microsoft.com/office/drawing/2014/main" id="{368649FB-FB52-0DCB-D4CE-6FFD8F0F43BE}"/>
              </a:ext>
            </a:extLst>
          </p:cNvPr>
          <p:cNvSpPr>
            <a:spLocks noGrp="1"/>
          </p:cNvSpPr>
          <p:nvPr>
            <p:ph type="body" sz="quarter" idx="23"/>
          </p:nvPr>
        </p:nvSpPr>
        <p:spPr>
          <a:xfrm>
            <a:off x="7560217" y="6212875"/>
            <a:ext cx="2543874" cy="414338"/>
          </a:xfrm>
        </p:spPr>
        <p:txBody>
          <a:bodyPr/>
          <a:lstStyle/>
          <a:p>
            <a:r>
              <a:rPr lang="en-GB" dirty="0"/>
              <a:t>Location of Must Farm Bronze Age Village</a:t>
            </a:r>
          </a:p>
        </p:txBody>
      </p:sp>
      <p:sp>
        <p:nvSpPr>
          <p:cNvPr id="42" name="Star: 5 Points 41">
            <a:extLst>
              <a:ext uri="{FF2B5EF4-FFF2-40B4-BE49-F238E27FC236}">
                <a16:creationId xmlns:a16="http://schemas.microsoft.com/office/drawing/2014/main" id="{9038E936-288B-BAB2-D843-129A74E00EA7}"/>
              </a:ext>
              <a:ext uri="{C183D7F6-B498-43B3-948B-1728B52AA6E4}">
                <adec:decorative xmlns:adec="http://schemas.microsoft.com/office/drawing/2017/decorative" val="1"/>
              </a:ext>
            </a:extLst>
          </p:cNvPr>
          <p:cNvSpPr/>
          <p:nvPr/>
        </p:nvSpPr>
        <p:spPr>
          <a:xfrm>
            <a:off x="9842834" y="4190521"/>
            <a:ext cx="261257" cy="270588"/>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urple Arrow" descr="Arrow">
            <a:extLst>
              <a:ext uri="{FF2B5EF4-FFF2-40B4-BE49-F238E27FC236}">
                <a16:creationId xmlns:a16="http://schemas.microsoft.com/office/drawing/2014/main" id="{36BFB267-05B0-647A-E697-2398960E831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7297563">
            <a:off x="944333" y="5592573"/>
            <a:ext cx="1035356" cy="365521"/>
          </a:xfrm>
          <a:prstGeom prst="rect">
            <a:avLst/>
          </a:prstGeom>
        </p:spPr>
      </p:pic>
      <p:grpSp>
        <p:nvGrpSpPr>
          <p:cNvPr id="6" name="Group 5" descr="arrow and label: The Archaeologist">
            <a:extLst>
              <a:ext uri="{FF2B5EF4-FFF2-40B4-BE49-F238E27FC236}">
                <a16:creationId xmlns:a16="http://schemas.microsoft.com/office/drawing/2014/main" id="{B9611030-72C0-3263-D118-D99B2D24FB34}"/>
              </a:ext>
            </a:extLst>
          </p:cNvPr>
          <p:cNvGrpSpPr/>
          <p:nvPr/>
        </p:nvGrpSpPr>
        <p:grpSpPr>
          <a:xfrm>
            <a:off x="3585364" y="2125088"/>
            <a:ext cx="2306936" cy="1416952"/>
            <a:chOff x="3585364" y="2125088"/>
            <a:chExt cx="2306936" cy="1416952"/>
          </a:xfrm>
        </p:grpSpPr>
        <p:pic>
          <p:nvPicPr>
            <p:cNvPr id="3" name="Purple Arrow" descr="Arrow">
              <a:extLst>
                <a:ext uri="{FF2B5EF4-FFF2-40B4-BE49-F238E27FC236}">
                  <a16:creationId xmlns:a16="http://schemas.microsoft.com/office/drawing/2014/main" id="{F2CF6E2A-2FD0-D371-04EA-0E093A4AB44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7917352" flipH="1">
              <a:off x="3144031" y="2735186"/>
              <a:ext cx="1248187" cy="365521"/>
            </a:xfrm>
            <a:prstGeom prst="rect">
              <a:avLst/>
            </a:prstGeom>
          </p:spPr>
        </p:pic>
        <p:sp>
          <p:nvSpPr>
            <p:cNvPr id="4" name="TextBox 3">
              <a:extLst>
                <a:ext uri="{FF2B5EF4-FFF2-40B4-BE49-F238E27FC236}">
                  <a16:creationId xmlns:a16="http://schemas.microsoft.com/office/drawing/2014/main" id="{0570F096-37EC-E233-4E71-2A098A551F56}"/>
                </a:ext>
              </a:extLst>
            </p:cNvPr>
            <p:cNvSpPr txBox="1"/>
            <p:nvPr/>
          </p:nvSpPr>
          <p:spPr>
            <a:xfrm>
              <a:off x="4053451" y="2125088"/>
              <a:ext cx="1838849" cy="646331"/>
            </a:xfrm>
            <a:prstGeom prst="rect">
              <a:avLst/>
            </a:prstGeom>
            <a:noFill/>
          </p:spPr>
          <p:txBody>
            <a:bodyPr wrap="square" rtlCol="0">
              <a:spAutoFit/>
            </a:bodyPr>
            <a:lstStyle/>
            <a:p>
              <a:r>
                <a:rPr lang="en-GB" dirty="0"/>
                <a:t>The Archaeologist</a:t>
              </a:r>
            </a:p>
          </p:txBody>
        </p:sp>
      </p:grpSp>
      <p:grpSp>
        <p:nvGrpSpPr>
          <p:cNvPr id="9" name="Group 8" descr="Arrow and label: the edge of the quarry">
            <a:extLst>
              <a:ext uri="{FF2B5EF4-FFF2-40B4-BE49-F238E27FC236}">
                <a16:creationId xmlns:a16="http://schemas.microsoft.com/office/drawing/2014/main" id="{B812E7C0-E873-58B6-9353-A6AF8D319FA2}"/>
              </a:ext>
            </a:extLst>
          </p:cNvPr>
          <p:cNvGrpSpPr/>
          <p:nvPr/>
        </p:nvGrpSpPr>
        <p:grpSpPr>
          <a:xfrm>
            <a:off x="4363361" y="4508706"/>
            <a:ext cx="1714045" cy="829023"/>
            <a:chOff x="4363361" y="4508706"/>
            <a:chExt cx="1714045" cy="829023"/>
          </a:xfrm>
        </p:grpSpPr>
        <p:pic>
          <p:nvPicPr>
            <p:cNvPr id="7" name="Purple Arrow" descr="Arrow">
              <a:extLst>
                <a:ext uri="{FF2B5EF4-FFF2-40B4-BE49-F238E27FC236}">
                  <a16:creationId xmlns:a16="http://schemas.microsoft.com/office/drawing/2014/main" id="{7538084C-7D9E-E279-9321-B67F37331C9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426633" flipH="1">
              <a:off x="4363361" y="4508706"/>
              <a:ext cx="1168415" cy="438963"/>
            </a:xfrm>
            <a:prstGeom prst="rect">
              <a:avLst/>
            </a:prstGeom>
          </p:spPr>
        </p:pic>
        <p:sp>
          <p:nvSpPr>
            <p:cNvPr id="8" name="TextBox 7">
              <a:extLst>
                <a:ext uri="{FF2B5EF4-FFF2-40B4-BE49-F238E27FC236}">
                  <a16:creationId xmlns:a16="http://schemas.microsoft.com/office/drawing/2014/main" id="{B2FDC2DF-227A-82CF-91C4-23D520393B53}"/>
                </a:ext>
              </a:extLst>
            </p:cNvPr>
            <p:cNvSpPr txBox="1"/>
            <p:nvPr/>
          </p:nvSpPr>
          <p:spPr>
            <a:xfrm>
              <a:off x="4981679" y="4599065"/>
              <a:ext cx="1095727" cy="738664"/>
            </a:xfrm>
            <a:prstGeom prst="rect">
              <a:avLst/>
            </a:prstGeom>
            <a:noFill/>
          </p:spPr>
          <p:txBody>
            <a:bodyPr wrap="square" rtlCol="0">
              <a:spAutoFit/>
            </a:bodyPr>
            <a:lstStyle/>
            <a:p>
              <a:r>
                <a:rPr lang="en-GB" sz="1400" dirty="0"/>
                <a:t>Edge of the flooded quarry</a:t>
              </a:r>
            </a:p>
          </p:txBody>
        </p:sp>
      </p:grpSp>
      <p:grpSp>
        <p:nvGrpSpPr>
          <p:cNvPr id="10" name="Group 9" descr="arrow and label: The Archaeologist">
            <a:extLst>
              <a:ext uri="{FF2B5EF4-FFF2-40B4-BE49-F238E27FC236}">
                <a16:creationId xmlns:a16="http://schemas.microsoft.com/office/drawing/2014/main" id="{88601416-E8D2-1066-E175-BE6B5A13ACBE}"/>
              </a:ext>
            </a:extLst>
          </p:cNvPr>
          <p:cNvGrpSpPr/>
          <p:nvPr/>
        </p:nvGrpSpPr>
        <p:grpSpPr>
          <a:xfrm flipH="1">
            <a:off x="326512" y="2125088"/>
            <a:ext cx="1838847" cy="882870"/>
            <a:chOff x="3585364" y="2125088"/>
            <a:chExt cx="2306936" cy="1416952"/>
          </a:xfrm>
        </p:grpSpPr>
        <p:pic>
          <p:nvPicPr>
            <p:cNvPr id="11" name="Purple Arrow" descr="Arrow">
              <a:extLst>
                <a:ext uri="{FF2B5EF4-FFF2-40B4-BE49-F238E27FC236}">
                  <a16:creationId xmlns:a16="http://schemas.microsoft.com/office/drawing/2014/main" id="{16DF6D65-A16A-6727-9AF7-1BD6969B935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7917352" flipH="1">
              <a:off x="3144031" y="2735186"/>
              <a:ext cx="1248187" cy="365521"/>
            </a:xfrm>
            <a:prstGeom prst="rect">
              <a:avLst/>
            </a:prstGeom>
          </p:spPr>
        </p:pic>
        <p:sp>
          <p:nvSpPr>
            <p:cNvPr id="12" name="TextBox 11">
              <a:extLst>
                <a:ext uri="{FF2B5EF4-FFF2-40B4-BE49-F238E27FC236}">
                  <a16:creationId xmlns:a16="http://schemas.microsoft.com/office/drawing/2014/main" id="{084B95AA-575A-6090-ABE1-3DD96A7324B6}"/>
                </a:ext>
              </a:extLst>
            </p:cNvPr>
            <p:cNvSpPr txBox="1"/>
            <p:nvPr/>
          </p:nvSpPr>
          <p:spPr>
            <a:xfrm>
              <a:off x="4053451" y="2125088"/>
              <a:ext cx="1838849" cy="476720"/>
            </a:xfrm>
            <a:prstGeom prst="rect">
              <a:avLst/>
            </a:prstGeom>
            <a:noFill/>
          </p:spPr>
          <p:txBody>
            <a:bodyPr wrap="square" rtlCol="0">
              <a:spAutoFit/>
            </a:bodyPr>
            <a:lstStyle/>
            <a:p>
              <a:r>
                <a:rPr lang="en-GB" dirty="0"/>
                <a:t>Must Farm</a:t>
              </a:r>
            </a:p>
          </p:txBody>
        </p:sp>
      </p:grpSp>
    </p:spTree>
    <p:extLst>
      <p:ext uri="{BB962C8B-B14F-4D97-AF65-F5344CB8AC3E}">
        <p14:creationId xmlns:p14="http://schemas.microsoft.com/office/powerpoint/2010/main" val="2187345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12" end="1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F1ED72-F041-8B28-99BA-65DEF4E86E35}"/>
              </a:ext>
            </a:extLst>
          </p:cNvPr>
          <p:cNvSpPr>
            <a:spLocks noGrp="1"/>
          </p:cNvSpPr>
          <p:nvPr>
            <p:ph type="title"/>
          </p:nvPr>
        </p:nvSpPr>
        <p:spPr>
          <a:xfrm>
            <a:off x="597693" y="658203"/>
            <a:ext cx="10996613" cy="710288"/>
          </a:xfrm>
        </p:spPr>
        <p:txBody>
          <a:bodyPr>
            <a:noAutofit/>
          </a:bodyPr>
          <a:lstStyle/>
          <a:p>
            <a:r>
              <a:rPr lang="en-GB" sz="2400" dirty="0"/>
              <a:t>A temporary building was put up to allow the archaeologists to work throughout the winter and to protect the delicate archaeological site as it was uncovered.</a:t>
            </a:r>
            <a:br>
              <a:rPr lang="en-GB" sz="2400" dirty="0"/>
            </a:br>
            <a:endParaRPr lang="en-GB" sz="2400" dirty="0"/>
          </a:p>
        </p:txBody>
      </p:sp>
      <p:pic>
        <p:nvPicPr>
          <p:cNvPr id="6" name="Content Placeholder 5" descr="A white tent with a truck in the background">
            <a:extLst>
              <a:ext uri="{FF2B5EF4-FFF2-40B4-BE49-F238E27FC236}">
                <a16:creationId xmlns:a16="http://schemas.microsoft.com/office/drawing/2014/main" id="{29135EA3-C032-5B7E-8EAE-972FF2BAF8F9}"/>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803301" y="1563810"/>
            <a:ext cx="7871877" cy="5022850"/>
          </a:xfrm>
          <a:prstGeom prst="rect">
            <a:avLst/>
          </a:prstGeom>
        </p:spPr>
      </p:pic>
    </p:spTree>
    <p:extLst>
      <p:ext uri="{BB962C8B-B14F-4D97-AF65-F5344CB8AC3E}">
        <p14:creationId xmlns:p14="http://schemas.microsoft.com/office/powerpoint/2010/main" val="41501378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D78787-56FE-D4C9-26BE-2B9A50DA197D}"/>
              </a:ext>
            </a:extLst>
          </p:cNvPr>
          <p:cNvSpPr>
            <a:spLocks noGrp="1"/>
          </p:cNvSpPr>
          <p:nvPr>
            <p:ph type="title"/>
          </p:nvPr>
        </p:nvSpPr>
        <p:spPr/>
        <p:txBody>
          <a:bodyPr>
            <a:noAutofit/>
          </a:bodyPr>
          <a:lstStyle/>
          <a:p>
            <a:r>
              <a:rPr lang="en-GB" sz="2400" dirty="0"/>
              <a:t>Position of the tent during the 2016 excavation</a:t>
            </a:r>
            <a:br>
              <a:rPr lang="en-GB" sz="2400" dirty="0"/>
            </a:br>
            <a:r>
              <a:rPr lang="en-GB" sz="2400" dirty="0"/>
              <a:t>The tent was removed once the site had been excavated but it can be seen very clearly, if briefly, on the historic imagery on </a:t>
            </a:r>
            <a:r>
              <a:rPr lang="en-GB" sz="2400" dirty="0">
                <a:hlinkClick r:id="rId3"/>
              </a:rPr>
              <a:t>Google Earth in 2016</a:t>
            </a:r>
            <a:endParaRPr lang="en-GB" sz="2400" dirty="0"/>
          </a:p>
        </p:txBody>
      </p:sp>
      <p:pic>
        <p:nvPicPr>
          <p:cNvPr id="7" name="Content Placeholder 6" descr="A computer screen shot of a site">
            <a:hlinkClick r:id="rId3"/>
            <a:extLst>
              <a:ext uri="{FF2B5EF4-FFF2-40B4-BE49-F238E27FC236}">
                <a16:creationId xmlns:a16="http://schemas.microsoft.com/office/drawing/2014/main" id="{D8FAB79C-6CA0-6FBE-BF58-5339BCE5FB95}"/>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1375484" y="1470025"/>
            <a:ext cx="8985420" cy="5022850"/>
          </a:xfrm>
          <a:prstGeom prst="rect">
            <a:avLst/>
          </a:prstGeom>
          <a:ln>
            <a:solidFill>
              <a:schemeClr val="tx1"/>
            </a:solidFill>
          </a:ln>
        </p:spPr>
      </p:pic>
    </p:spTree>
    <p:extLst>
      <p:ext uri="{BB962C8B-B14F-4D97-AF65-F5344CB8AC3E}">
        <p14:creationId xmlns:p14="http://schemas.microsoft.com/office/powerpoint/2010/main" val="10945492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5F1C0989-A54E-3D0E-CAE0-55F24549B75C}"/>
              </a:ext>
            </a:extLst>
          </p:cNvPr>
          <p:cNvSpPr>
            <a:spLocks noGrp="1"/>
          </p:cNvSpPr>
          <p:nvPr>
            <p:ph type="title"/>
          </p:nvPr>
        </p:nvSpPr>
        <p:spPr/>
        <p:txBody>
          <a:bodyPr/>
          <a:lstStyle/>
          <a:p>
            <a:r>
              <a:rPr lang="en-GB" dirty="0"/>
              <a:t>Google Earth Historical Imagery</a:t>
            </a:r>
            <a:br>
              <a:rPr lang="en-GB" dirty="0"/>
            </a:br>
            <a:endParaRPr lang="en-GB" dirty="0"/>
          </a:p>
        </p:txBody>
      </p:sp>
      <p:grpSp>
        <p:nvGrpSpPr>
          <p:cNvPr id="38" name="Group 37" descr="satellite image of Must Farm">
            <a:extLst>
              <a:ext uri="{FF2B5EF4-FFF2-40B4-BE49-F238E27FC236}">
                <a16:creationId xmlns:a16="http://schemas.microsoft.com/office/drawing/2014/main" id="{99BE782F-DEE2-B248-FBD6-2638ED7C135A}"/>
              </a:ext>
            </a:extLst>
          </p:cNvPr>
          <p:cNvGrpSpPr/>
          <p:nvPr/>
        </p:nvGrpSpPr>
        <p:grpSpPr>
          <a:xfrm>
            <a:off x="4088" y="87044"/>
            <a:ext cx="12192000" cy="6683681"/>
            <a:chOff x="22916" y="0"/>
            <a:chExt cx="12192000" cy="6683681"/>
          </a:xfrm>
        </p:grpSpPr>
        <p:pic>
          <p:nvPicPr>
            <p:cNvPr id="4" name="Picture 3" descr="A screenshot of a computer screen">
              <a:extLst>
                <a:ext uri="{FF2B5EF4-FFF2-40B4-BE49-F238E27FC236}">
                  <a16:creationId xmlns:a16="http://schemas.microsoft.com/office/drawing/2014/main" id="{E6CD6B4F-06C9-0CDD-5F92-9A9860536C1C}"/>
                </a:ext>
              </a:extLst>
            </p:cNvPr>
            <p:cNvPicPr>
              <a:picLocks noChangeAspect="1"/>
            </p:cNvPicPr>
            <p:nvPr/>
          </p:nvPicPr>
          <p:blipFill>
            <a:blip r:embed="rId3"/>
            <a:stretch>
              <a:fillRect/>
            </a:stretch>
          </p:blipFill>
          <p:spPr>
            <a:xfrm>
              <a:off x="22916" y="0"/>
              <a:ext cx="12192000" cy="6683681"/>
            </a:xfrm>
            <a:prstGeom prst="rect">
              <a:avLst/>
            </a:prstGeom>
          </p:spPr>
        </p:pic>
        <p:sp>
          <p:nvSpPr>
            <p:cNvPr id="2" name="TextBox 1">
              <a:extLst>
                <a:ext uri="{FF2B5EF4-FFF2-40B4-BE49-F238E27FC236}">
                  <a16:creationId xmlns:a16="http://schemas.microsoft.com/office/drawing/2014/main" id="{D9A37B50-74AC-48E9-4380-0E86064641EB}"/>
                </a:ext>
              </a:extLst>
            </p:cNvPr>
            <p:cNvSpPr txBox="1"/>
            <p:nvPr/>
          </p:nvSpPr>
          <p:spPr>
            <a:xfrm>
              <a:off x="9655792" y="241759"/>
              <a:ext cx="870752" cy="375902"/>
            </a:xfrm>
            <a:prstGeom prst="rect">
              <a:avLst/>
            </a:prstGeom>
            <a:solidFill>
              <a:schemeClr val="bg1"/>
            </a:solidFill>
            <a:ln>
              <a:solidFill>
                <a:schemeClr val="tx1"/>
              </a:solidFill>
            </a:ln>
          </p:spPr>
          <p:txBody>
            <a:bodyPr wrap="square" rtlCol="0">
              <a:spAutoFit/>
            </a:bodyPr>
            <a:lstStyle/>
            <a:p>
              <a:pPr algn="ctr"/>
              <a:r>
                <a:rPr lang="en-GB" dirty="0"/>
                <a:t>2025</a:t>
              </a:r>
            </a:p>
          </p:txBody>
        </p:sp>
      </p:grpSp>
      <p:grpSp>
        <p:nvGrpSpPr>
          <p:cNvPr id="22" name="Group 21" descr="satellite image of Must Farm">
            <a:extLst>
              <a:ext uri="{FF2B5EF4-FFF2-40B4-BE49-F238E27FC236}">
                <a16:creationId xmlns:a16="http://schemas.microsoft.com/office/drawing/2014/main" id="{CA1097BC-DA55-A913-2C5B-CB4172B0EA36}"/>
              </a:ext>
            </a:extLst>
          </p:cNvPr>
          <p:cNvGrpSpPr/>
          <p:nvPr/>
        </p:nvGrpSpPr>
        <p:grpSpPr>
          <a:xfrm>
            <a:off x="-4618" y="12846"/>
            <a:ext cx="12192000" cy="6719345"/>
            <a:chOff x="-265" y="11151"/>
            <a:chExt cx="12192000" cy="6719345"/>
          </a:xfrm>
        </p:grpSpPr>
        <p:pic>
          <p:nvPicPr>
            <p:cNvPr id="5" name="Picture 4" descr="A screenshot of a computer">
              <a:extLst>
                <a:ext uri="{FF2B5EF4-FFF2-40B4-BE49-F238E27FC236}">
                  <a16:creationId xmlns:a16="http://schemas.microsoft.com/office/drawing/2014/main" id="{FB3F0A59-3B00-C5A1-7FA3-804B58EBCD21}"/>
                </a:ext>
              </a:extLst>
            </p:cNvPr>
            <p:cNvPicPr>
              <a:picLocks noChangeAspect="1"/>
            </p:cNvPicPr>
            <p:nvPr/>
          </p:nvPicPr>
          <p:blipFill>
            <a:blip r:embed="rId4"/>
            <a:stretch>
              <a:fillRect/>
            </a:stretch>
          </p:blipFill>
          <p:spPr>
            <a:xfrm>
              <a:off x="-265" y="11151"/>
              <a:ext cx="12192000" cy="6719345"/>
            </a:xfrm>
            <a:prstGeom prst="rect">
              <a:avLst/>
            </a:prstGeom>
          </p:spPr>
        </p:pic>
        <p:sp>
          <p:nvSpPr>
            <p:cNvPr id="3" name="TextBox 2">
              <a:extLst>
                <a:ext uri="{FF2B5EF4-FFF2-40B4-BE49-F238E27FC236}">
                  <a16:creationId xmlns:a16="http://schemas.microsoft.com/office/drawing/2014/main" id="{284C4A8C-5910-A90A-2EE6-614E2DD9460F}"/>
                </a:ext>
              </a:extLst>
            </p:cNvPr>
            <p:cNvSpPr txBox="1"/>
            <p:nvPr/>
          </p:nvSpPr>
          <p:spPr>
            <a:xfrm>
              <a:off x="7248814" y="268461"/>
              <a:ext cx="726830" cy="375902"/>
            </a:xfrm>
            <a:prstGeom prst="rect">
              <a:avLst/>
            </a:prstGeom>
            <a:solidFill>
              <a:schemeClr val="bg1"/>
            </a:solidFill>
            <a:ln>
              <a:solidFill>
                <a:schemeClr val="tx1"/>
              </a:solidFill>
            </a:ln>
          </p:spPr>
          <p:txBody>
            <a:bodyPr wrap="square" rtlCol="0">
              <a:spAutoFit/>
            </a:bodyPr>
            <a:lstStyle/>
            <a:p>
              <a:pPr algn="ctr"/>
              <a:r>
                <a:rPr lang="en-GB" dirty="0"/>
                <a:t>2018</a:t>
              </a:r>
            </a:p>
          </p:txBody>
        </p:sp>
      </p:grpSp>
      <p:grpSp>
        <p:nvGrpSpPr>
          <p:cNvPr id="32" name="Group 31" descr="satellite image of Must Farm">
            <a:extLst>
              <a:ext uri="{FF2B5EF4-FFF2-40B4-BE49-F238E27FC236}">
                <a16:creationId xmlns:a16="http://schemas.microsoft.com/office/drawing/2014/main" id="{14BD9D8B-2AE8-B69E-2A2E-B9BE8E4D9F68}"/>
              </a:ext>
            </a:extLst>
          </p:cNvPr>
          <p:cNvGrpSpPr/>
          <p:nvPr/>
        </p:nvGrpSpPr>
        <p:grpSpPr>
          <a:xfrm>
            <a:off x="-13324" y="-25688"/>
            <a:ext cx="12192000" cy="6741533"/>
            <a:chOff x="11326" y="31339"/>
            <a:chExt cx="12192000" cy="6741533"/>
          </a:xfrm>
        </p:grpSpPr>
        <p:pic>
          <p:nvPicPr>
            <p:cNvPr id="6" name="Picture 5" descr="A screenshot of a computer">
              <a:extLst>
                <a:ext uri="{FF2B5EF4-FFF2-40B4-BE49-F238E27FC236}">
                  <a16:creationId xmlns:a16="http://schemas.microsoft.com/office/drawing/2014/main" id="{FCFAD47C-2E52-0EB0-B2E7-31E0AB84B305}"/>
                </a:ext>
              </a:extLst>
            </p:cNvPr>
            <p:cNvPicPr>
              <a:picLocks noChangeAspect="1"/>
            </p:cNvPicPr>
            <p:nvPr/>
          </p:nvPicPr>
          <p:blipFill>
            <a:blip r:embed="rId5"/>
            <a:stretch>
              <a:fillRect/>
            </a:stretch>
          </p:blipFill>
          <p:spPr>
            <a:xfrm>
              <a:off x="11326" y="31339"/>
              <a:ext cx="12192000" cy="6741533"/>
            </a:xfrm>
            <a:prstGeom prst="rect">
              <a:avLst/>
            </a:prstGeom>
          </p:spPr>
        </p:pic>
        <p:sp>
          <p:nvSpPr>
            <p:cNvPr id="14" name="TextBox 13">
              <a:extLst>
                <a:ext uri="{FF2B5EF4-FFF2-40B4-BE49-F238E27FC236}">
                  <a16:creationId xmlns:a16="http://schemas.microsoft.com/office/drawing/2014/main" id="{99732FED-8C4F-6CDD-C2FA-2E70567A8D92}"/>
                </a:ext>
              </a:extLst>
            </p:cNvPr>
            <p:cNvSpPr txBox="1"/>
            <p:nvPr/>
          </p:nvSpPr>
          <p:spPr>
            <a:xfrm>
              <a:off x="7021631" y="263604"/>
              <a:ext cx="725207" cy="375902"/>
            </a:xfrm>
            <a:prstGeom prst="rect">
              <a:avLst/>
            </a:prstGeom>
            <a:solidFill>
              <a:schemeClr val="bg1"/>
            </a:solidFill>
            <a:ln>
              <a:solidFill>
                <a:schemeClr val="tx1"/>
              </a:solidFill>
            </a:ln>
          </p:spPr>
          <p:txBody>
            <a:bodyPr wrap="square" rtlCol="0">
              <a:spAutoFit/>
            </a:bodyPr>
            <a:lstStyle/>
            <a:p>
              <a:pPr algn="ctr"/>
              <a:r>
                <a:rPr lang="en-GB" dirty="0"/>
                <a:t>2016</a:t>
              </a:r>
            </a:p>
          </p:txBody>
        </p:sp>
      </p:grpSp>
      <p:grpSp>
        <p:nvGrpSpPr>
          <p:cNvPr id="33" name="Group 32" descr="satellite image of Must Farm 2025">
            <a:extLst>
              <a:ext uri="{FF2B5EF4-FFF2-40B4-BE49-F238E27FC236}">
                <a16:creationId xmlns:a16="http://schemas.microsoft.com/office/drawing/2014/main" id="{E36F7548-38FC-4729-24B7-C0E31C2B42A3}"/>
              </a:ext>
            </a:extLst>
          </p:cNvPr>
          <p:cNvGrpSpPr/>
          <p:nvPr/>
        </p:nvGrpSpPr>
        <p:grpSpPr>
          <a:xfrm>
            <a:off x="-22030" y="-22962"/>
            <a:ext cx="12192000" cy="6736080"/>
            <a:chOff x="22916" y="-5584"/>
            <a:chExt cx="12192000" cy="6736080"/>
          </a:xfrm>
        </p:grpSpPr>
        <p:pic>
          <p:nvPicPr>
            <p:cNvPr id="7" name="Picture 6" descr="A computer screen shot of a map">
              <a:extLst>
                <a:ext uri="{FF2B5EF4-FFF2-40B4-BE49-F238E27FC236}">
                  <a16:creationId xmlns:a16="http://schemas.microsoft.com/office/drawing/2014/main" id="{B15D24D6-3D14-9ABD-7B73-207555E4DD21}"/>
                </a:ext>
              </a:extLst>
            </p:cNvPr>
            <p:cNvPicPr>
              <a:picLocks noChangeAspect="1"/>
            </p:cNvPicPr>
            <p:nvPr/>
          </p:nvPicPr>
          <p:blipFill>
            <a:blip r:embed="rId6"/>
            <a:stretch>
              <a:fillRect/>
            </a:stretch>
          </p:blipFill>
          <p:spPr>
            <a:xfrm>
              <a:off x="22916" y="-5584"/>
              <a:ext cx="12192000" cy="6736080"/>
            </a:xfrm>
            <a:prstGeom prst="rect">
              <a:avLst/>
            </a:prstGeom>
          </p:spPr>
        </p:pic>
        <p:sp>
          <p:nvSpPr>
            <p:cNvPr id="16" name="TextBox 15">
              <a:extLst>
                <a:ext uri="{FF2B5EF4-FFF2-40B4-BE49-F238E27FC236}">
                  <a16:creationId xmlns:a16="http://schemas.microsoft.com/office/drawing/2014/main" id="{10639C99-0E80-32D9-16C9-E21CD0FF5EBF}"/>
                </a:ext>
              </a:extLst>
            </p:cNvPr>
            <p:cNvSpPr txBox="1"/>
            <p:nvPr/>
          </p:nvSpPr>
          <p:spPr>
            <a:xfrm>
              <a:off x="6499840" y="263604"/>
              <a:ext cx="870752" cy="375902"/>
            </a:xfrm>
            <a:prstGeom prst="rect">
              <a:avLst/>
            </a:prstGeom>
            <a:solidFill>
              <a:schemeClr val="bg1"/>
            </a:solidFill>
            <a:ln>
              <a:solidFill>
                <a:schemeClr val="tx1"/>
              </a:solidFill>
            </a:ln>
          </p:spPr>
          <p:txBody>
            <a:bodyPr wrap="square" rtlCol="0">
              <a:spAutoFit/>
            </a:bodyPr>
            <a:lstStyle/>
            <a:p>
              <a:pPr algn="ctr"/>
              <a:r>
                <a:rPr lang="en-GB" dirty="0"/>
                <a:t>2014</a:t>
              </a:r>
            </a:p>
          </p:txBody>
        </p:sp>
      </p:grpSp>
      <p:grpSp>
        <p:nvGrpSpPr>
          <p:cNvPr id="39" name="Group 38" descr="satellite image of Must Farm">
            <a:extLst>
              <a:ext uri="{FF2B5EF4-FFF2-40B4-BE49-F238E27FC236}">
                <a16:creationId xmlns:a16="http://schemas.microsoft.com/office/drawing/2014/main" id="{1EAB8CFA-530F-D277-D8DF-C949EB193A61}"/>
              </a:ext>
            </a:extLst>
          </p:cNvPr>
          <p:cNvGrpSpPr/>
          <p:nvPr/>
        </p:nvGrpSpPr>
        <p:grpSpPr>
          <a:xfrm>
            <a:off x="-13324" y="-6783"/>
            <a:ext cx="12192000" cy="6730801"/>
            <a:chOff x="11325" y="-11151"/>
            <a:chExt cx="12192000" cy="6730801"/>
          </a:xfrm>
        </p:grpSpPr>
        <p:pic>
          <p:nvPicPr>
            <p:cNvPr id="8" name="Picture 7" descr="A screenshot of a computer">
              <a:extLst>
                <a:ext uri="{FF2B5EF4-FFF2-40B4-BE49-F238E27FC236}">
                  <a16:creationId xmlns:a16="http://schemas.microsoft.com/office/drawing/2014/main" id="{76E584C2-DB5C-C5E8-CC72-810C2CC0263B}"/>
                </a:ext>
              </a:extLst>
            </p:cNvPr>
            <p:cNvPicPr>
              <a:picLocks noChangeAspect="1"/>
            </p:cNvPicPr>
            <p:nvPr/>
          </p:nvPicPr>
          <p:blipFill>
            <a:blip r:embed="rId7"/>
            <a:stretch>
              <a:fillRect/>
            </a:stretch>
          </p:blipFill>
          <p:spPr>
            <a:xfrm>
              <a:off x="11325" y="-11151"/>
              <a:ext cx="12192000" cy="6730801"/>
            </a:xfrm>
            <a:prstGeom prst="rect">
              <a:avLst/>
            </a:prstGeom>
          </p:spPr>
        </p:pic>
        <p:sp>
          <p:nvSpPr>
            <p:cNvPr id="18" name="TextBox 17">
              <a:extLst>
                <a:ext uri="{FF2B5EF4-FFF2-40B4-BE49-F238E27FC236}">
                  <a16:creationId xmlns:a16="http://schemas.microsoft.com/office/drawing/2014/main" id="{8FF6681A-FBA2-74E6-E759-B5BE8A5F5C82}"/>
                </a:ext>
              </a:extLst>
            </p:cNvPr>
            <p:cNvSpPr txBox="1"/>
            <p:nvPr/>
          </p:nvSpPr>
          <p:spPr>
            <a:xfrm>
              <a:off x="6253889" y="272002"/>
              <a:ext cx="761380" cy="369332"/>
            </a:xfrm>
            <a:prstGeom prst="rect">
              <a:avLst/>
            </a:prstGeom>
            <a:solidFill>
              <a:schemeClr val="bg1"/>
            </a:solidFill>
            <a:ln>
              <a:solidFill>
                <a:schemeClr val="tx1"/>
              </a:solidFill>
            </a:ln>
          </p:spPr>
          <p:txBody>
            <a:bodyPr wrap="square" rtlCol="0">
              <a:spAutoFit/>
            </a:bodyPr>
            <a:lstStyle/>
            <a:p>
              <a:pPr algn="ctr"/>
              <a:r>
                <a:rPr lang="en-GB" dirty="0"/>
                <a:t>2007</a:t>
              </a:r>
            </a:p>
          </p:txBody>
        </p:sp>
      </p:grpSp>
      <p:grpSp>
        <p:nvGrpSpPr>
          <p:cNvPr id="36" name="Group 35" descr="satellite image of Must Farm">
            <a:extLst>
              <a:ext uri="{FF2B5EF4-FFF2-40B4-BE49-F238E27FC236}">
                <a16:creationId xmlns:a16="http://schemas.microsoft.com/office/drawing/2014/main" id="{9F6654D0-EB78-315C-D698-EAB501B3A69E}"/>
              </a:ext>
            </a:extLst>
          </p:cNvPr>
          <p:cNvGrpSpPr/>
          <p:nvPr/>
        </p:nvGrpSpPr>
        <p:grpSpPr>
          <a:xfrm>
            <a:off x="-12630" y="-21612"/>
            <a:ext cx="12192000" cy="6697642"/>
            <a:chOff x="11325" y="-31225"/>
            <a:chExt cx="12192000" cy="6697642"/>
          </a:xfrm>
        </p:grpSpPr>
        <p:pic>
          <p:nvPicPr>
            <p:cNvPr id="9" name="Picture 8" descr="A computer screen shot of a map">
              <a:extLst>
                <a:ext uri="{FF2B5EF4-FFF2-40B4-BE49-F238E27FC236}">
                  <a16:creationId xmlns:a16="http://schemas.microsoft.com/office/drawing/2014/main" id="{2C495C07-F675-F388-004B-EE6E1C5CAB7D}"/>
                </a:ext>
              </a:extLst>
            </p:cNvPr>
            <p:cNvPicPr>
              <a:picLocks noChangeAspect="1"/>
            </p:cNvPicPr>
            <p:nvPr/>
          </p:nvPicPr>
          <p:blipFill>
            <a:blip r:embed="rId8"/>
            <a:stretch>
              <a:fillRect/>
            </a:stretch>
          </p:blipFill>
          <p:spPr>
            <a:xfrm>
              <a:off x="11325" y="-31225"/>
              <a:ext cx="12192000" cy="6697642"/>
            </a:xfrm>
            <a:prstGeom prst="rect">
              <a:avLst/>
            </a:prstGeom>
          </p:spPr>
        </p:pic>
        <p:sp>
          <p:nvSpPr>
            <p:cNvPr id="19" name="TextBox 18">
              <a:extLst>
                <a:ext uri="{FF2B5EF4-FFF2-40B4-BE49-F238E27FC236}">
                  <a16:creationId xmlns:a16="http://schemas.microsoft.com/office/drawing/2014/main" id="{02DC384C-4717-59D5-95C5-C1DB3008F964}"/>
                </a:ext>
              </a:extLst>
            </p:cNvPr>
            <p:cNvSpPr txBox="1"/>
            <p:nvPr/>
          </p:nvSpPr>
          <p:spPr>
            <a:xfrm>
              <a:off x="5711893" y="263604"/>
              <a:ext cx="725207" cy="375902"/>
            </a:xfrm>
            <a:prstGeom prst="rect">
              <a:avLst/>
            </a:prstGeom>
            <a:solidFill>
              <a:schemeClr val="bg1"/>
            </a:solidFill>
            <a:ln>
              <a:solidFill>
                <a:schemeClr val="tx1"/>
              </a:solidFill>
            </a:ln>
          </p:spPr>
          <p:txBody>
            <a:bodyPr wrap="square" rtlCol="0">
              <a:spAutoFit/>
            </a:bodyPr>
            <a:lstStyle/>
            <a:p>
              <a:pPr algn="ctr"/>
              <a:r>
                <a:rPr lang="en-GB" dirty="0"/>
                <a:t>2006</a:t>
              </a:r>
            </a:p>
          </p:txBody>
        </p:sp>
      </p:grpSp>
      <p:grpSp>
        <p:nvGrpSpPr>
          <p:cNvPr id="40" name="Group 39" descr="satellite image of Must Farm">
            <a:extLst>
              <a:ext uri="{FF2B5EF4-FFF2-40B4-BE49-F238E27FC236}">
                <a16:creationId xmlns:a16="http://schemas.microsoft.com/office/drawing/2014/main" id="{D4433F36-3E60-CADA-43F5-6487C81492BA}"/>
              </a:ext>
            </a:extLst>
          </p:cNvPr>
          <p:cNvGrpSpPr/>
          <p:nvPr/>
        </p:nvGrpSpPr>
        <p:grpSpPr>
          <a:xfrm>
            <a:off x="-30736" y="-6783"/>
            <a:ext cx="12190588" cy="6858000"/>
            <a:chOff x="-266" y="-31225"/>
            <a:chExt cx="12190588" cy="6858000"/>
          </a:xfrm>
        </p:grpSpPr>
        <p:pic>
          <p:nvPicPr>
            <p:cNvPr id="10" name="Picture 9" descr="A screenshot of a computer">
              <a:extLst>
                <a:ext uri="{FF2B5EF4-FFF2-40B4-BE49-F238E27FC236}">
                  <a16:creationId xmlns:a16="http://schemas.microsoft.com/office/drawing/2014/main" id="{CC1A0DE1-E1EF-66F1-2F29-A95609786F35}"/>
                </a:ext>
              </a:extLst>
            </p:cNvPr>
            <p:cNvPicPr>
              <a:picLocks noChangeAspect="1"/>
            </p:cNvPicPr>
            <p:nvPr/>
          </p:nvPicPr>
          <p:blipFill>
            <a:blip r:embed="rId9"/>
            <a:stretch>
              <a:fillRect/>
            </a:stretch>
          </p:blipFill>
          <p:spPr>
            <a:xfrm>
              <a:off x="-266" y="-31225"/>
              <a:ext cx="12190588" cy="6858000"/>
            </a:xfrm>
            <a:prstGeom prst="rect">
              <a:avLst/>
            </a:prstGeom>
          </p:spPr>
        </p:pic>
        <p:sp>
          <p:nvSpPr>
            <p:cNvPr id="11" name="TextBox 10">
              <a:extLst>
                <a:ext uri="{FF2B5EF4-FFF2-40B4-BE49-F238E27FC236}">
                  <a16:creationId xmlns:a16="http://schemas.microsoft.com/office/drawing/2014/main" id="{D6CBFB3B-25B0-8A5E-91EC-17D21405C4F6}"/>
                </a:ext>
              </a:extLst>
            </p:cNvPr>
            <p:cNvSpPr txBox="1"/>
            <p:nvPr/>
          </p:nvSpPr>
          <p:spPr>
            <a:xfrm>
              <a:off x="4612975" y="243530"/>
              <a:ext cx="725207" cy="375902"/>
            </a:xfrm>
            <a:prstGeom prst="rect">
              <a:avLst/>
            </a:prstGeom>
            <a:solidFill>
              <a:schemeClr val="bg1"/>
            </a:solidFill>
            <a:ln>
              <a:solidFill>
                <a:schemeClr val="tx1"/>
              </a:solidFill>
            </a:ln>
          </p:spPr>
          <p:txBody>
            <a:bodyPr wrap="square" rtlCol="0">
              <a:spAutoFit/>
            </a:bodyPr>
            <a:lstStyle/>
            <a:p>
              <a:pPr algn="ctr"/>
              <a:r>
                <a:rPr lang="en-GB" dirty="0"/>
                <a:t>1999</a:t>
              </a:r>
            </a:p>
          </p:txBody>
        </p:sp>
      </p:grpSp>
      <p:sp>
        <p:nvSpPr>
          <p:cNvPr id="13" name="Rectangle 12" descr="white rectangle representing tent">
            <a:extLst>
              <a:ext uri="{FF2B5EF4-FFF2-40B4-BE49-F238E27FC236}">
                <a16:creationId xmlns:a16="http://schemas.microsoft.com/office/drawing/2014/main" id="{0BD97B9D-3152-6EBF-6F95-750BD9093936}"/>
              </a:ext>
            </a:extLst>
          </p:cNvPr>
          <p:cNvSpPr/>
          <p:nvPr/>
        </p:nvSpPr>
        <p:spPr>
          <a:xfrm>
            <a:off x="5582194" y="3857897"/>
            <a:ext cx="313509" cy="209006"/>
          </a:xfrm>
          <a:prstGeom prst="rect">
            <a:avLst/>
          </a:prstGeom>
          <a:solidFill>
            <a:schemeClr val="bg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descr="A green arrow pointing up">
            <a:extLst>
              <a:ext uri="{FF2B5EF4-FFF2-40B4-BE49-F238E27FC236}">
                <a16:creationId xmlns:a16="http://schemas.microsoft.com/office/drawing/2014/main" id="{94CF2AE1-445F-F9BA-54B3-0D4AE9BFA712}"/>
              </a:ext>
            </a:extLst>
          </p:cNvPr>
          <p:cNvPicPr>
            <a:picLocks noChangeAspect="1"/>
          </p:cNvPicPr>
          <p:nvPr/>
        </p:nvPicPr>
        <p:blipFill>
          <a:blip r:embed="rId10"/>
          <a:stretch>
            <a:fillRect/>
          </a:stretch>
        </p:blipFill>
        <p:spPr>
          <a:xfrm>
            <a:off x="5780253" y="4066903"/>
            <a:ext cx="1432684" cy="1060796"/>
          </a:xfrm>
          <a:prstGeom prst="rect">
            <a:avLst/>
          </a:prstGeom>
        </p:spPr>
      </p:pic>
      <p:grpSp>
        <p:nvGrpSpPr>
          <p:cNvPr id="26" name="Group 25" descr="explanation of tent">
            <a:extLst>
              <a:ext uri="{FF2B5EF4-FFF2-40B4-BE49-F238E27FC236}">
                <a16:creationId xmlns:a16="http://schemas.microsoft.com/office/drawing/2014/main" id="{A9B71316-591D-0628-44FD-3BAF3CABE98A}"/>
              </a:ext>
            </a:extLst>
          </p:cNvPr>
          <p:cNvGrpSpPr/>
          <p:nvPr/>
        </p:nvGrpSpPr>
        <p:grpSpPr>
          <a:xfrm>
            <a:off x="6869210" y="4066903"/>
            <a:ext cx="4782860" cy="1837114"/>
            <a:chOff x="9683222" y="1397739"/>
            <a:chExt cx="1678305" cy="841487"/>
          </a:xfrm>
        </p:grpSpPr>
        <p:pic>
          <p:nvPicPr>
            <p:cNvPr id="27" name="Picture 26">
              <a:extLst>
                <a:ext uri="{FF2B5EF4-FFF2-40B4-BE49-F238E27FC236}">
                  <a16:creationId xmlns:a16="http://schemas.microsoft.com/office/drawing/2014/main" id="{E625BF33-99C9-8F90-0067-0285DF785283}"/>
                </a:ext>
                <a:ext uri="{C183D7F6-B498-43B3-948B-1728B52AA6E4}">
                  <adec:decorative xmlns:adec="http://schemas.microsoft.com/office/drawing/2017/decorative" val="1"/>
                </a:ext>
              </a:extLst>
            </p:cNvPr>
            <p:cNvPicPr>
              <a:picLocks noChangeAspect="1"/>
            </p:cNvPicPr>
            <p:nvPr/>
          </p:nvPicPr>
          <p:blipFill>
            <a:blip r:embed="rId11"/>
            <a:srcRect/>
            <a:stretch/>
          </p:blipFill>
          <p:spPr>
            <a:xfrm>
              <a:off x="9683222" y="1397739"/>
              <a:ext cx="1678305" cy="841487"/>
            </a:xfrm>
            <a:prstGeom prst="rect">
              <a:avLst/>
            </a:prstGeom>
          </p:spPr>
        </p:pic>
        <p:sp>
          <p:nvSpPr>
            <p:cNvPr id="28" name="Text Placeholder">
              <a:extLst>
                <a:ext uri="{FF2B5EF4-FFF2-40B4-BE49-F238E27FC236}">
                  <a16:creationId xmlns:a16="http://schemas.microsoft.com/office/drawing/2014/main" id="{D2394843-3F18-7A42-C644-D42503A6B449}"/>
                </a:ext>
              </a:extLst>
            </p:cNvPr>
            <p:cNvSpPr txBox="1">
              <a:spLocks/>
            </p:cNvSpPr>
            <p:nvPr/>
          </p:nvSpPr>
          <p:spPr>
            <a:xfrm>
              <a:off x="9803836" y="1671794"/>
              <a:ext cx="1457889" cy="29337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Position of the tent during the 2016 excavation</a:t>
              </a:r>
            </a:p>
            <a:p>
              <a:r>
                <a:rPr lang="en-GB" dirty="0"/>
                <a:t>The tent shows where the Bronze Age Village once existed long before the quarry or the other buildings or the fields or even the road</a:t>
              </a:r>
            </a:p>
          </p:txBody>
        </p:sp>
      </p:grpSp>
      <p:sp>
        <p:nvSpPr>
          <p:cNvPr id="17" name="Rectangle: Rounded Corners 16" descr="Must Farm">
            <a:extLst>
              <a:ext uri="{FF2B5EF4-FFF2-40B4-BE49-F238E27FC236}">
                <a16:creationId xmlns:a16="http://schemas.microsoft.com/office/drawing/2014/main" id="{C758A2B0-6A42-085B-FBE3-109ADCA67BEF}"/>
              </a:ext>
            </a:extLst>
          </p:cNvPr>
          <p:cNvSpPr/>
          <p:nvPr/>
        </p:nvSpPr>
        <p:spPr>
          <a:xfrm rot="20177565">
            <a:off x="3092616" y="3718014"/>
            <a:ext cx="1426057" cy="1474283"/>
          </a:xfrm>
          <a:prstGeom prst="round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Question Mark" descr="Question mark">
            <a:extLst>
              <a:ext uri="{FF2B5EF4-FFF2-40B4-BE49-F238E27FC236}">
                <a16:creationId xmlns:a16="http://schemas.microsoft.com/office/drawing/2014/main" id="{CFDB5FFD-D203-301D-75C7-AAB4EE977B43}"/>
              </a:ext>
              <a:ext uri="{C183D7F6-B498-43B3-948B-1728B52AA6E4}">
                <adec:decorative xmlns:adec="http://schemas.microsoft.com/office/drawing/2017/decorative" val="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9248285">
            <a:off x="2935893" y="4498658"/>
            <a:ext cx="744846" cy="1318312"/>
          </a:xfrm>
          <a:prstGeom prst="rect">
            <a:avLst/>
          </a:prstGeom>
        </p:spPr>
      </p:pic>
      <p:grpSp>
        <p:nvGrpSpPr>
          <p:cNvPr id="29" name="Group 28" descr="question">
            <a:extLst>
              <a:ext uri="{FF2B5EF4-FFF2-40B4-BE49-F238E27FC236}">
                <a16:creationId xmlns:a16="http://schemas.microsoft.com/office/drawing/2014/main" id="{C921583D-7B97-2727-A7FF-DB5EA6B05BD3}"/>
              </a:ext>
            </a:extLst>
          </p:cNvPr>
          <p:cNvGrpSpPr/>
          <p:nvPr/>
        </p:nvGrpSpPr>
        <p:grpSpPr>
          <a:xfrm>
            <a:off x="1177398" y="5305707"/>
            <a:ext cx="1678305" cy="841487"/>
            <a:chOff x="9683222" y="1397739"/>
            <a:chExt cx="1678305" cy="841487"/>
          </a:xfrm>
        </p:grpSpPr>
        <p:pic>
          <p:nvPicPr>
            <p:cNvPr id="30" name="Picture 29">
              <a:extLst>
                <a:ext uri="{FF2B5EF4-FFF2-40B4-BE49-F238E27FC236}">
                  <a16:creationId xmlns:a16="http://schemas.microsoft.com/office/drawing/2014/main" id="{C79F46EB-C631-632F-EA42-5CB849D5BD5D}"/>
                </a:ext>
                <a:ext uri="{C183D7F6-B498-43B3-948B-1728B52AA6E4}">
                  <adec:decorative xmlns:adec="http://schemas.microsoft.com/office/drawing/2017/decorative" val="1"/>
                </a:ext>
              </a:extLst>
            </p:cNvPr>
            <p:cNvPicPr>
              <a:picLocks noChangeAspect="1"/>
            </p:cNvPicPr>
            <p:nvPr/>
          </p:nvPicPr>
          <p:blipFill>
            <a:blip r:embed="rId14" cstate="screen">
              <a:extLst>
                <a:ext uri="{28A0092B-C50C-407E-A947-70E740481C1C}">
                  <a14:useLocalDpi xmlns:a14="http://schemas.microsoft.com/office/drawing/2010/main"/>
                </a:ext>
              </a:extLst>
            </a:blip>
            <a:srcRect/>
            <a:stretch/>
          </p:blipFill>
          <p:spPr>
            <a:xfrm>
              <a:off x="9683222" y="1397739"/>
              <a:ext cx="1678305" cy="841487"/>
            </a:xfrm>
            <a:prstGeom prst="rect">
              <a:avLst/>
            </a:prstGeom>
          </p:spPr>
        </p:pic>
        <p:sp>
          <p:nvSpPr>
            <p:cNvPr id="31" name="Text Placeholder">
              <a:extLst>
                <a:ext uri="{FF2B5EF4-FFF2-40B4-BE49-F238E27FC236}">
                  <a16:creationId xmlns:a16="http://schemas.microsoft.com/office/drawing/2014/main" id="{1D8CA523-14FD-1DC9-0D2D-7B25357B3F1E}"/>
                </a:ext>
              </a:extLst>
            </p:cNvPr>
            <p:cNvSpPr txBox="1">
              <a:spLocks/>
            </p:cNvSpPr>
            <p:nvPr/>
          </p:nvSpPr>
          <p:spPr>
            <a:xfrm>
              <a:off x="9834866" y="1655575"/>
              <a:ext cx="1457889" cy="29337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What is this?</a:t>
              </a:r>
            </a:p>
          </p:txBody>
        </p:sp>
      </p:grpSp>
      <p:sp>
        <p:nvSpPr>
          <p:cNvPr id="12" name="TextBox 11">
            <a:extLst>
              <a:ext uri="{FF2B5EF4-FFF2-40B4-BE49-F238E27FC236}">
                <a16:creationId xmlns:a16="http://schemas.microsoft.com/office/drawing/2014/main" id="{553697AE-F3C0-B3A4-4365-70933FFFB330}"/>
              </a:ext>
            </a:extLst>
          </p:cNvPr>
          <p:cNvSpPr txBox="1"/>
          <p:nvPr/>
        </p:nvSpPr>
        <p:spPr>
          <a:xfrm>
            <a:off x="182371" y="1016135"/>
            <a:ext cx="1990053" cy="2862322"/>
          </a:xfrm>
          <a:prstGeom prst="rect">
            <a:avLst/>
          </a:prstGeom>
          <a:solidFill>
            <a:schemeClr val="bg1"/>
          </a:solidFill>
          <a:ln>
            <a:solidFill>
              <a:schemeClr val="tx1"/>
            </a:solidFill>
          </a:ln>
        </p:spPr>
        <p:txBody>
          <a:bodyPr wrap="square" rtlCol="0">
            <a:spAutoFit/>
          </a:bodyPr>
          <a:lstStyle/>
          <a:p>
            <a:r>
              <a:rPr lang="en-GB" dirty="0"/>
              <a:t>We can see how the Quarry has changed over the past 25 years by using </a:t>
            </a:r>
            <a:r>
              <a:rPr lang="en-GB" dirty="0">
                <a:hlinkClick r:id="rId15">
                  <a:extLst>
                    <a:ext uri="{A12FA001-AC4F-418D-AE19-62706E023703}">
                      <ahyp:hlinkClr xmlns:ahyp="http://schemas.microsoft.com/office/drawing/2018/hyperlinkcolor" val="tx"/>
                    </a:ext>
                  </a:extLst>
                </a:hlinkClick>
              </a:rPr>
              <a:t>Google Earth Historical Imagery </a:t>
            </a:r>
            <a:r>
              <a:rPr lang="en-GB" dirty="0"/>
              <a:t>– </a:t>
            </a:r>
            <a:r>
              <a:rPr lang="en-GB" i="1" dirty="0"/>
              <a:t>view in slideshow and watch out for the tent!</a:t>
            </a:r>
          </a:p>
        </p:txBody>
      </p:sp>
    </p:spTree>
    <p:extLst>
      <p:ext uri="{BB962C8B-B14F-4D97-AF65-F5344CB8AC3E}">
        <p14:creationId xmlns:p14="http://schemas.microsoft.com/office/powerpoint/2010/main" val="2692840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down)">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fade">
                                      <p:cBhvr>
                                        <p:cTn id="6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E2D45E0-0871-B2EB-CF7C-B51D53CABB35}"/>
              </a:ext>
            </a:extLst>
          </p:cNvPr>
          <p:cNvSpPr>
            <a:spLocks noGrp="1"/>
          </p:cNvSpPr>
          <p:nvPr>
            <p:ph type="title"/>
          </p:nvPr>
        </p:nvSpPr>
        <p:spPr/>
        <p:txBody>
          <a:bodyPr/>
          <a:lstStyle/>
          <a:p>
            <a:r>
              <a:rPr lang="en-GB" dirty="0"/>
              <a:t>Maps of Must Farm</a:t>
            </a:r>
          </a:p>
        </p:txBody>
      </p:sp>
      <p:pic>
        <p:nvPicPr>
          <p:cNvPr id="16" name="Content Placeholder 15" descr="modern map of area">
            <a:extLst>
              <a:ext uri="{FF2B5EF4-FFF2-40B4-BE49-F238E27FC236}">
                <a16:creationId xmlns:a16="http://schemas.microsoft.com/office/drawing/2014/main" id="{EE36B78A-5EB3-C8FF-8EC6-2D2C3F34C2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4409" y="-1"/>
            <a:ext cx="9943182" cy="6858001"/>
          </a:xfrm>
          <a:prstGeom prst="rect">
            <a:avLst/>
          </a:prstGeom>
        </p:spPr>
      </p:pic>
      <p:pic>
        <p:nvPicPr>
          <p:cNvPr id="4" name="Content Placeholder 3" descr="1989">
            <a:extLst>
              <a:ext uri="{FF2B5EF4-FFF2-40B4-BE49-F238E27FC236}">
                <a16:creationId xmlns:a16="http://schemas.microsoft.com/office/drawing/2014/main" id="{757195E3-D53F-3D73-765A-88BB597A458D}"/>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1122280" y="22656"/>
            <a:ext cx="9877446" cy="6808902"/>
          </a:xfrm>
          <a:prstGeom prst="rect">
            <a:avLst/>
          </a:prstGeom>
        </p:spPr>
      </p:pic>
      <p:pic>
        <p:nvPicPr>
          <p:cNvPr id="12" name="Picture 11" descr="1977&#10;&#10;">
            <a:extLst>
              <a:ext uri="{FF2B5EF4-FFF2-40B4-BE49-F238E27FC236}">
                <a16:creationId xmlns:a16="http://schemas.microsoft.com/office/drawing/2014/main" id="{EF5315CE-3B8E-C6E9-610A-432FECE279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5533" y="22657"/>
            <a:ext cx="9943182" cy="6858000"/>
          </a:xfrm>
          <a:prstGeom prst="rect">
            <a:avLst/>
          </a:prstGeom>
        </p:spPr>
      </p:pic>
      <p:pic>
        <p:nvPicPr>
          <p:cNvPr id="14" name="Picture 13" descr="1968">
            <a:extLst>
              <a:ext uri="{FF2B5EF4-FFF2-40B4-BE49-F238E27FC236}">
                <a16:creationId xmlns:a16="http://schemas.microsoft.com/office/drawing/2014/main" id="{206A25BE-63BA-910E-A6C2-67E129B156C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22280" y="22657"/>
            <a:ext cx="9943182" cy="6858000"/>
          </a:xfrm>
          <a:prstGeom prst="rect">
            <a:avLst/>
          </a:prstGeom>
        </p:spPr>
      </p:pic>
      <p:pic>
        <p:nvPicPr>
          <p:cNvPr id="17" name="Picture 16" descr="1958.">
            <a:extLst>
              <a:ext uri="{FF2B5EF4-FFF2-40B4-BE49-F238E27FC236}">
                <a16:creationId xmlns:a16="http://schemas.microsoft.com/office/drawing/2014/main" id="{680CAA59-8C10-0CD4-BBD8-4D808950B97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19977" y="22657"/>
            <a:ext cx="9943182" cy="6858000"/>
          </a:xfrm>
          <a:prstGeom prst="rect">
            <a:avLst/>
          </a:prstGeom>
        </p:spPr>
      </p:pic>
      <p:pic>
        <p:nvPicPr>
          <p:cNvPr id="19" name="Picture 18" descr="1927">
            <a:extLst>
              <a:ext uri="{FF2B5EF4-FFF2-40B4-BE49-F238E27FC236}">
                <a16:creationId xmlns:a16="http://schemas.microsoft.com/office/drawing/2014/main" id="{E8C812E2-A07D-6C33-7281-E3EECA55EB0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26538" y="22657"/>
            <a:ext cx="9943182" cy="6858000"/>
          </a:xfrm>
          <a:prstGeom prst="rect">
            <a:avLst/>
          </a:prstGeom>
        </p:spPr>
      </p:pic>
      <p:pic>
        <p:nvPicPr>
          <p:cNvPr id="21" name="Picture 20" descr="1902">
            <a:extLst>
              <a:ext uri="{FF2B5EF4-FFF2-40B4-BE49-F238E27FC236}">
                <a16:creationId xmlns:a16="http://schemas.microsoft.com/office/drawing/2014/main" id="{27C2DC44-2C06-F3CF-DC39-328FB4C3993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51694" y="22657"/>
            <a:ext cx="9943182" cy="6858000"/>
          </a:xfrm>
          <a:prstGeom prst="rect">
            <a:avLst/>
          </a:prstGeom>
        </p:spPr>
      </p:pic>
      <p:pic>
        <p:nvPicPr>
          <p:cNvPr id="23" name="Picture 22" descr="1891">
            <a:extLst>
              <a:ext uri="{FF2B5EF4-FFF2-40B4-BE49-F238E27FC236}">
                <a16:creationId xmlns:a16="http://schemas.microsoft.com/office/drawing/2014/main" id="{58C9C28C-AC66-FF36-0B0B-8EEDE6AB33C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29897" y="45315"/>
            <a:ext cx="9943182" cy="6858000"/>
          </a:xfrm>
          <a:prstGeom prst="rect">
            <a:avLst/>
          </a:prstGeom>
        </p:spPr>
      </p:pic>
      <p:grpSp>
        <p:nvGrpSpPr>
          <p:cNvPr id="8" name="Washi">
            <a:extLst>
              <a:ext uri="{FF2B5EF4-FFF2-40B4-BE49-F238E27FC236}">
                <a16:creationId xmlns:a16="http://schemas.microsoft.com/office/drawing/2014/main" id="{9BD3E930-984C-2D71-AB6B-BE80A9AE155F}"/>
              </a:ext>
              <a:ext uri="{C183D7F6-B498-43B3-948B-1728B52AA6E4}">
                <adec:decorative xmlns:adec="http://schemas.microsoft.com/office/drawing/2017/decorative" val="1"/>
              </a:ext>
            </a:extLst>
          </p:cNvPr>
          <p:cNvGrpSpPr/>
          <p:nvPr/>
        </p:nvGrpSpPr>
        <p:grpSpPr>
          <a:xfrm>
            <a:off x="9318176" y="733269"/>
            <a:ext cx="2056336" cy="2959670"/>
            <a:chOff x="9489815" y="1418828"/>
            <a:chExt cx="1762432" cy="942412"/>
          </a:xfrm>
        </p:grpSpPr>
        <p:pic>
          <p:nvPicPr>
            <p:cNvPr id="9" name="Picture 8">
              <a:extLst>
                <a:ext uri="{FF2B5EF4-FFF2-40B4-BE49-F238E27FC236}">
                  <a16:creationId xmlns:a16="http://schemas.microsoft.com/office/drawing/2014/main" id="{BBA6C8AF-2718-4EF2-32AE-F863431AF7B6}"/>
                </a:ext>
                <a:ext uri="{C183D7F6-B498-43B3-948B-1728B52AA6E4}">
                  <adec:decorative xmlns:adec="http://schemas.microsoft.com/office/drawing/2017/decorative" val="1"/>
                </a:ext>
              </a:extLst>
            </p:cNvPr>
            <p:cNvPicPr>
              <a:picLocks noChangeAspect="1"/>
            </p:cNvPicPr>
            <p:nvPr/>
          </p:nvPicPr>
          <p:blipFill>
            <a:blip r:embed="rId11"/>
            <a:srcRect/>
            <a:stretch/>
          </p:blipFill>
          <p:spPr>
            <a:xfrm>
              <a:off x="9489815" y="1418828"/>
              <a:ext cx="1762432" cy="942412"/>
            </a:xfrm>
            <a:prstGeom prst="rect">
              <a:avLst/>
            </a:prstGeom>
          </p:spPr>
        </p:pic>
        <p:sp>
          <p:nvSpPr>
            <p:cNvPr id="10" name="Text Placeholder">
              <a:extLst>
                <a:ext uri="{FF2B5EF4-FFF2-40B4-BE49-F238E27FC236}">
                  <a16:creationId xmlns:a16="http://schemas.microsoft.com/office/drawing/2014/main" id="{543FB0C7-0B58-BDD4-37FA-8B6FFCC134F6}"/>
                </a:ext>
              </a:extLst>
            </p:cNvPr>
            <p:cNvSpPr txBox="1">
              <a:spLocks/>
            </p:cNvSpPr>
            <p:nvPr/>
          </p:nvSpPr>
          <p:spPr>
            <a:xfrm>
              <a:off x="9667173" y="1723839"/>
              <a:ext cx="1457889" cy="29337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dirty="0"/>
                <a:t>Those buildings have been demolished, and the land has been quarried but we can find out what they once were by looking on historic maps.</a:t>
              </a:r>
            </a:p>
            <a:p>
              <a:pPr algn="l"/>
              <a:r>
                <a:rPr lang="en-US" i="1" dirty="0"/>
                <a:t>View in slideshow</a:t>
              </a:r>
            </a:p>
          </p:txBody>
        </p:sp>
      </p:grpSp>
      <p:grpSp>
        <p:nvGrpSpPr>
          <p:cNvPr id="24" name="Washi">
            <a:extLst>
              <a:ext uri="{FF2B5EF4-FFF2-40B4-BE49-F238E27FC236}">
                <a16:creationId xmlns:a16="http://schemas.microsoft.com/office/drawing/2014/main" id="{9F9CE075-2C61-5A75-E16E-FA622B6AEB5F}"/>
              </a:ext>
              <a:ext uri="{C183D7F6-B498-43B3-948B-1728B52AA6E4}">
                <adec:decorative xmlns:adec="http://schemas.microsoft.com/office/drawing/2017/decorative" val="1"/>
              </a:ext>
            </a:extLst>
          </p:cNvPr>
          <p:cNvGrpSpPr/>
          <p:nvPr/>
        </p:nvGrpSpPr>
        <p:grpSpPr>
          <a:xfrm>
            <a:off x="1520191" y="3178261"/>
            <a:ext cx="3131878" cy="1576618"/>
            <a:chOff x="9594503" y="1474808"/>
            <a:chExt cx="1646563" cy="880453"/>
          </a:xfrm>
        </p:grpSpPr>
        <p:pic>
          <p:nvPicPr>
            <p:cNvPr id="25" name="Picture 24">
              <a:extLst>
                <a:ext uri="{FF2B5EF4-FFF2-40B4-BE49-F238E27FC236}">
                  <a16:creationId xmlns:a16="http://schemas.microsoft.com/office/drawing/2014/main" id="{5A656239-253D-FE94-ED83-9253A439B818}"/>
                </a:ext>
                <a:ext uri="{C183D7F6-B498-43B3-948B-1728B52AA6E4}">
                  <adec:decorative xmlns:adec="http://schemas.microsoft.com/office/drawing/2017/decorative" val="1"/>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9594503" y="1474808"/>
              <a:ext cx="1646563" cy="880453"/>
            </a:xfrm>
            <a:prstGeom prst="rect">
              <a:avLst/>
            </a:prstGeom>
          </p:spPr>
        </p:pic>
        <p:sp>
          <p:nvSpPr>
            <p:cNvPr id="26" name="Text Placeholder">
              <a:extLst>
                <a:ext uri="{FF2B5EF4-FFF2-40B4-BE49-F238E27FC236}">
                  <a16:creationId xmlns:a16="http://schemas.microsoft.com/office/drawing/2014/main" id="{D96C764D-9D4E-5C1C-BBB5-E9B6AC5171C7}"/>
                </a:ext>
              </a:extLst>
            </p:cNvPr>
            <p:cNvSpPr txBox="1">
              <a:spLocks/>
            </p:cNvSpPr>
            <p:nvPr/>
          </p:nvSpPr>
          <p:spPr>
            <a:xfrm>
              <a:off x="9667173" y="1723839"/>
              <a:ext cx="1543817" cy="356953"/>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dirty="0"/>
                <a:t>The maps show us why this is called the Must Farm Bronze Age Village. The site of the village is on land that once belonged to Must Farm. </a:t>
              </a:r>
            </a:p>
          </p:txBody>
        </p:sp>
      </p:grpSp>
      <p:pic>
        <p:nvPicPr>
          <p:cNvPr id="27" name="Picture 26" descr="white rectangle">
            <a:extLst>
              <a:ext uri="{FF2B5EF4-FFF2-40B4-BE49-F238E27FC236}">
                <a16:creationId xmlns:a16="http://schemas.microsoft.com/office/drawing/2014/main" id="{22C4AAAB-74F3-EB54-4755-9414514C46F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505302" y="3692938"/>
            <a:ext cx="235147" cy="168522"/>
          </a:xfrm>
          <a:prstGeom prst="rect">
            <a:avLst/>
          </a:prstGeom>
          <a:ln w="38100">
            <a:solidFill>
              <a:srgbClr val="FF0000"/>
            </a:solidFill>
          </a:ln>
        </p:spPr>
      </p:pic>
      <p:grpSp>
        <p:nvGrpSpPr>
          <p:cNvPr id="28" name="Washi">
            <a:extLst>
              <a:ext uri="{FF2B5EF4-FFF2-40B4-BE49-F238E27FC236}">
                <a16:creationId xmlns:a16="http://schemas.microsoft.com/office/drawing/2014/main" id="{58793331-7FC4-2586-DA01-F9DD8EB5764F}"/>
              </a:ext>
              <a:ext uri="{C183D7F6-B498-43B3-948B-1728B52AA6E4}">
                <adec:decorative xmlns:adec="http://schemas.microsoft.com/office/drawing/2017/decorative" val="1"/>
              </a:ext>
            </a:extLst>
          </p:cNvPr>
          <p:cNvGrpSpPr/>
          <p:nvPr/>
        </p:nvGrpSpPr>
        <p:grpSpPr>
          <a:xfrm>
            <a:off x="5630656" y="1691495"/>
            <a:ext cx="2114878" cy="1898978"/>
            <a:chOff x="9489813" y="1392529"/>
            <a:chExt cx="1812608" cy="969242"/>
          </a:xfrm>
        </p:grpSpPr>
        <p:pic>
          <p:nvPicPr>
            <p:cNvPr id="29" name="Picture 28">
              <a:extLst>
                <a:ext uri="{FF2B5EF4-FFF2-40B4-BE49-F238E27FC236}">
                  <a16:creationId xmlns:a16="http://schemas.microsoft.com/office/drawing/2014/main" id="{13FFA980-D922-8385-6D1B-F83F0E5DF7BB}"/>
                </a:ext>
                <a:ext uri="{C183D7F6-B498-43B3-948B-1728B52AA6E4}">
                  <adec:decorative xmlns:adec="http://schemas.microsoft.com/office/drawing/2017/decorative" val="1"/>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9489813" y="1392529"/>
              <a:ext cx="1812608" cy="969242"/>
            </a:xfrm>
            <a:prstGeom prst="rect">
              <a:avLst/>
            </a:prstGeom>
          </p:spPr>
        </p:pic>
        <p:sp>
          <p:nvSpPr>
            <p:cNvPr id="30" name="Text Placeholder">
              <a:extLst>
                <a:ext uri="{FF2B5EF4-FFF2-40B4-BE49-F238E27FC236}">
                  <a16:creationId xmlns:a16="http://schemas.microsoft.com/office/drawing/2014/main" id="{C81C80D0-4DDB-A37B-A8B8-64FEB3C90F45}"/>
                </a:ext>
              </a:extLst>
            </p:cNvPr>
            <p:cNvSpPr txBox="1">
              <a:spLocks/>
            </p:cNvSpPr>
            <p:nvPr/>
          </p:nvSpPr>
          <p:spPr>
            <a:xfrm>
              <a:off x="9598598" y="1715934"/>
              <a:ext cx="1628885" cy="29337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dirty="0"/>
                <a:t>This area becomes part of a quarry in the 1960s. </a:t>
              </a:r>
            </a:p>
            <a:p>
              <a:pPr algn="l"/>
              <a:r>
                <a:rPr lang="en-US" dirty="0"/>
                <a:t>This is the location of the tent in 2016.</a:t>
              </a:r>
            </a:p>
          </p:txBody>
        </p:sp>
      </p:grpSp>
    </p:spTree>
    <p:extLst>
      <p:ext uri="{BB962C8B-B14F-4D97-AF65-F5344CB8AC3E}">
        <p14:creationId xmlns:p14="http://schemas.microsoft.com/office/powerpoint/2010/main" val="1922062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28"/>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wipe(down)">
                                      <p:cBhvr>
                                        <p:cTn id="5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HistoricEngland-Colours">
      <a:dk1>
        <a:srgbClr val="000000"/>
      </a:dk1>
      <a:lt1>
        <a:srgbClr val="FFFFFF"/>
      </a:lt1>
      <a:dk2>
        <a:srgbClr val="1F497D"/>
      </a:dk2>
      <a:lt2>
        <a:srgbClr val="EEECE1"/>
      </a:lt2>
      <a:accent1>
        <a:srgbClr val="65B9E3"/>
      </a:accent1>
      <a:accent2>
        <a:srgbClr val="F192B3"/>
      </a:accent2>
      <a:accent3>
        <a:srgbClr val="7FB5A9"/>
      </a:accent3>
      <a:accent4>
        <a:srgbClr val="F5C946"/>
      </a:accent4>
      <a:accent5>
        <a:srgbClr val="A761FF"/>
      </a:accent5>
      <a:accent6>
        <a:srgbClr val="F18C5C"/>
      </a:accent6>
      <a:hlink>
        <a:srgbClr val="32A2DB"/>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3cb168fb-557d-4aff-aaa1-591c64e5f6f0">
      <UserInfo>
        <DisplayName>Horsley, Daisy</DisplayName>
        <AccountId>21</AccountId>
        <AccountType/>
      </UserInfo>
      <UserInfo>
        <DisplayName>Angel, Victoria</DisplayName>
        <AccountId>24</AccountId>
        <AccountType/>
      </UserInfo>
    </SharedWithUsers>
    <_activity xmlns="be30f734-6a04-496a-ba73-5e5e8d7e44d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E6E8938743425438F2EDCFC960B8DB1" ma:contentTypeVersion="15" ma:contentTypeDescription="Create a new document." ma:contentTypeScope="" ma:versionID="b874dd9b998a3b814aeccda84769c1ef">
  <xsd:schema xmlns:xsd="http://www.w3.org/2001/XMLSchema" xmlns:xs="http://www.w3.org/2001/XMLSchema" xmlns:p="http://schemas.microsoft.com/office/2006/metadata/properties" xmlns:ns3="3cb168fb-557d-4aff-aaa1-591c64e5f6f0" xmlns:ns4="be30f734-6a04-496a-ba73-5e5e8d7e44d2" targetNamespace="http://schemas.microsoft.com/office/2006/metadata/properties" ma:root="true" ma:fieldsID="bc6165daa2a6fe768080225ad7a2e212" ns3:_="" ns4:_="">
    <xsd:import namespace="3cb168fb-557d-4aff-aaa1-591c64e5f6f0"/>
    <xsd:import namespace="be30f734-6a04-496a-ba73-5e5e8d7e44d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element ref="ns4:MediaServiceLocation" minOccurs="0"/>
                <xsd:element ref="ns4:MediaLengthInSecond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b168fb-557d-4aff-aaa1-591c64e5f6f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e30f734-6a04-496a-ba73-5e5e8d7e44d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16D2E43-4F90-40BF-B410-9AF81C15F411}">
  <ds:schemaRefs>
    <ds:schemaRef ds:uri="http://schemas.microsoft.com/office/infopath/2007/PartnerControls"/>
    <ds:schemaRef ds:uri="3cb168fb-557d-4aff-aaa1-591c64e5f6f0"/>
    <ds:schemaRef ds:uri="http://schemas.microsoft.com/office/2006/documentManagement/types"/>
    <ds:schemaRef ds:uri="http://www.w3.org/XML/1998/namespace"/>
    <ds:schemaRef ds:uri="http://purl.org/dc/elements/1.1/"/>
    <ds:schemaRef ds:uri="http://purl.org/dc/terms/"/>
    <ds:schemaRef ds:uri="http://schemas.openxmlformats.org/package/2006/metadata/core-properties"/>
    <ds:schemaRef ds:uri="http://schemas.microsoft.com/office/2006/metadata/properties"/>
    <ds:schemaRef ds:uri="be30f734-6a04-496a-ba73-5e5e8d7e44d2"/>
    <ds:schemaRef ds:uri="http://purl.org/dc/dcmitype/"/>
  </ds:schemaRefs>
</ds:datastoreItem>
</file>

<file path=customXml/itemProps2.xml><?xml version="1.0" encoding="utf-8"?>
<ds:datastoreItem xmlns:ds="http://schemas.openxmlformats.org/officeDocument/2006/customXml" ds:itemID="{8921F565-DE58-4D2E-B103-5CB618AE7BD9}">
  <ds:schemaRefs>
    <ds:schemaRef ds:uri="http://schemas.microsoft.com/sharepoint/v3/contenttype/forms"/>
  </ds:schemaRefs>
</ds:datastoreItem>
</file>

<file path=customXml/itemProps3.xml><?xml version="1.0" encoding="utf-8"?>
<ds:datastoreItem xmlns:ds="http://schemas.openxmlformats.org/officeDocument/2006/customXml" ds:itemID="{C904DFA7-9813-4078-BFF1-CD3E0309C0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b168fb-557d-4aff-aaa1-591c64e5f6f0"/>
    <ds:schemaRef ds:uri="be30f734-6a04-496a-ba73-5e5e8d7e44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2850</TotalTime>
  <Words>3821</Words>
  <Application>Microsoft Office PowerPoint</Application>
  <PresentationFormat>Widescreen</PresentationFormat>
  <Paragraphs>534</Paragraphs>
  <Slides>37</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Aptos</vt:lpstr>
      <vt:lpstr>Arial</vt:lpstr>
      <vt:lpstr>Calibri</vt:lpstr>
      <vt:lpstr>Source Sans Pro Bold</vt:lpstr>
      <vt:lpstr>Times New Roman</vt:lpstr>
      <vt:lpstr>Office Theme</vt:lpstr>
      <vt:lpstr>Must Farm Bronze Age Village Activity 2: Then and Now - the Story of Must Farm over time </vt:lpstr>
      <vt:lpstr>Activity 2: Now and Then. Why is it called the Must Farm Bronze Age Village?</vt:lpstr>
      <vt:lpstr>How to use this PowerPoint   Accompanying Resources</vt:lpstr>
      <vt:lpstr>Must Farm: A Bronze Age Settlement</vt:lpstr>
      <vt:lpstr>Where was the Must Farm Bronze Age Village?</vt:lpstr>
      <vt:lpstr>A temporary building was put up to allow the archaeologists to work throughout the winter and to protect the delicate archaeological site as it was uncovered. </vt:lpstr>
      <vt:lpstr>Position of the tent during the 2016 excavation The tent was removed once the site had been excavated but it can be seen very clearly, if briefly, on the historic imagery on Google Earth in 2016</vt:lpstr>
      <vt:lpstr>Google Earth Historical Imagery </vt:lpstr>
      <vt:lpstr>Maps of Must Farm</vt:lpstr>
      <vt:lpstr>Must Farm and the undiscovered Bronze Age Village</vt:lpstr>
      <vt:lpstr>Only part of the Bronze Age Village at Must Farm survived, but the settlement may originally have been larger: this reconstruction estimates how many more buildings could have existed.?</vt:lpstr>
      <vt:lpstr>1999: Must Farm &amp; Must Farm Bronze Age Village</vt:lpstr>
      <vt:lpstr>The Story of Must Farm: Now and Then</vt:lpstr>
      <vt:lpstr>Chronological Understanding: Progression</vt:lpstr>
      <vt:lpstr>The Story of Must Farm: Now and Then 1</vt:lpstr>
      <vt:lpstr>The Story of Must Farm: Now and Then 2a</vt:lpstr>
      <vt:lpstr>2024</vt:lpstr>
      <vt:lpstr>Google Earth Image 1999</vt:lpstr>
      <vt:lpstr>2. Compare the two images and spot the similarities &amp;/or differences between them</vt:lpstr>
      <vt:lpstr>The Story of Must Farm: Now and Then abc</vt:lpstr>
      <vt:lpstr>Must Farm Bronze Age Village Activity 2: Now and Then x2</vt:lpstr>
      <vt:lpstr>Must Farm Bronze Age Village Activity 2: Now and Then</vt:lpstr>
      <vt:lpstr>Must Farm Bronze Age Village Activity 2: Now and Then x3</vt:lpstr>
      <vt:lpstr>Must Farm Bronze Age Village Activity 2: Now and Then x4</vt:lpstr>
      <vt:lpstr>Chronological Sequence: 10000 B.C to 2025 A.D.</vt:lpstr>
      <vt:lpstr>The Story of Must Farm: Now and Then </vt:lpstr>
      <vt:lpstr>Printable timeline</vt:lpstr>
      <vt:lpstr>The Story of Must Farm Timeline answers a</vt:lpstr>
      <vt:lpstr>Extension Activity 1: How did the environment at Must Farm change over Time? Match up the beginning and end to make a sentence</vt:lpstr>
      <vt:lpstr>Extension Activity 1: How did the environment at Must Farm change over Time? Match up the beginning and end to make a sentence – answers</vt:lpstr>
      <vt:lpstr>Extension Activity 2 : Meanwhile, Elsewhere …</vt:lpstr>
      <vt:lpstr>The Story of Must Farm: Now and Then Display Timeline</vt:lpstr>
      <vt:lpstr>Must Farm Timeline part 1</vt:lpstr>
      <vt:lpstr>Must Farm Timeline part 2</vt:lpstr>
      <vt:lpstr>Must Farm Timeline part 3</vt:lpstr>
      <vt:lpstr>Labels for your own timeline</vt:lpstr>
      <vt:lpstr>Historic event Labels for timeline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Cheese, Emily-Ann</dc:creator>
  <cp:lastModifiedBy>McHarg, Catherine</cp:lastModifiedBy>
  <cp:revision>15</cp:revision>
  <dcterms:created xsi:type="dcterms:W3CDTF">2022-11-29T11:24:41Z</dcterms:created>
  <dcterms:modified xsi:type="dcterms:W3CDTF">2026-01-12T08:13:52Z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0x010100AE6E8938743425438F2EDCFC960B8DB1</vt:lpwstr>
  </property>
  <property fmtid="{D5CDD505-2E9C-101B-9397-08002B2CF9AE}" pid="3" name="MediaServiceImageTags">
    <vt:lpwstr/>
  </property>
</Properties>
</file>