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handoutMasterIdLst>
    <p:handoutMasterId r:id="rId29"/>
  </p:handoutMasterIdLst>
  <p:sldIdLst>
    <p:sldId id="405" r:id="rId5"/>
    <p:sldId id="363" r:id="rId6"/>
    <p:sldId id="364" r:id="rId7"/>
    <p:sldId id="399" r:id="rId8"/>
    <p:sldId id="390" r:id="rId9"/>
    <p:sldId id="380" r:id="rId10"/>
    <p:sldId id="284" r:id="rId11"/>
    <p:sldId id="406" r:id="rId12"/>
    <p:sldId id="395" r:id="rId13"/>
    <p:sldId id="407" r:id="rId14"/>
    <p:sldId id="288" r:id="rId15"/>
    <p:sldId id="408" r:id="rId16"/>
    <p:sldId id="373" r:id="rId17"/>
    <p:sldId id="283" r:id="rId18"/>
    <p:sldId id="402" r:id="rId19"/>
    <p:sldId id="365" r:id="rId20"/>
    <p:sldId id="366" r:id="rId21"/>
    <p:sldId id="404" r:id="rId22"/>
    <p:sldId id="369" r:id="rId23"/>
    <p:sldId id="410" r:id="rId24"/>
    <p:sldId id="409" r:id="rId25"/>
    <p:sldId id="372" r:id="rId26"/>
    <p:sldId id="41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5CF"/>
    <a:srgbClr val="BBEBA0"/>
    <a:srgbClr val="AAE571"/>
    <a:srgbClr val="EEFBE8"/>
    <a:srgbClr val="65DCB3"/>
    <a:srgbClr val="F25244"/>
    <a:srgbClr val="FAC3C1"/>
    <a:srgbClr val="F9A8A1"/>
    <a:srgbClr val="F2B8AE"/>
    <a:srgbClr val="4884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8031FB-428A-4BDA-8A18-14CC83D1692F}" v="29" dt="2025-12-23T11:25:49.6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1041" autoAdjust="0"/>
  </p:normalViewPr>
  <p:slideViewPr>
    <p:cSldViewPr snapToGrid="0">
      <p:cViewPr varScale="1">
        <p:scale>
          <a:sx n="82" d="100"/>
          <a:sy n="82" d="100"/>
        </p:scale>
        <p:origin x="102" y="504"/>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gyle, Kate" userId="ec9842a3-6e2e-426b-9d61-525417de2156" providerId="ADAL" clId="{E588D1EB-2EEC-4210-A5A7-00CCB5021691}"/>
    <pc:docChg chg="undo custSel addSld delSld modSld sldOrd modMainMaster">
      <pc:chgData name="Argyle, Kate" userId="ec9842a3-6e2e-426b-9d61-525417de2156" providerId="ADAL" clId="{E588D1EB-2EEC-4210-A5A7-00CCB5021691}" dt="2025-12-05T15:22:04.854" v="7830" actId="962"/>
      <pc:docMkLst>
        <pc:docMk/>
      </pc:docMkLst>
      <pc:sldChg chg="addSp delSp modSp add mod ord modClrScheme chgLayout modNotesTx">
        <pc:chgData name="Argyle, Kate" userId="ec9842a3-6e2e-426b-9d61-525417de2156" providerId="ADAL" clId="{E588D1EB-2EEC-4210-A5A7-00CCB5021691}" dt="2025-12-05T15:21:42.981" v="7829"/>
        <pc:sldMkLst>
          <pc:docMk/>
          <pc:sldMk cId="512414805" sldId="288"/>
        </pc:sldMkLst>
        <pc:picChg chg="add mod ord">
          <ac:chgData name="Argyle, Kate" userId="ec9842a3-6e2e-426b-9d61-525417de2156" providerId="ADAL" clId="{E588D1EB-2EEC-4210-A5A7-00CCB5021691}" dt="2025-12-05T15:21:42.981" v="7829"/>
          <ac:picMkLst>
            <pc:docMk/>
            <pc:sldMk cId="512414805" sldId="288"/>
            <ac:picMk id="8" creationId="{AEEAFB54-06C4-3FE6-3E0B-945C1908A314}"/>
          </ac:picMkLst>
        </pc:picChg>
      </pc:sldChg>
      <pc:sldChg chg="addSp delSp modSp mod modClrScheme chgLayout">
        <pc:chgData name="Argyle, Kate" userId="ec9842a3-6e2e-426b-9d61-525417de2156" providerId="ADAL" clId="{E588D1EB-2EEC-4210-A5A7-00CCB5021691}" dt="2025-12-05T15:00:37.258" v="7779" actId="6549"/>
        <pc:sldMkLst>
          <pc:docMk/>
          <pc:sldMk cId="127339227" sldId="364"/>
        </pc:sldMkLst>
        <pc:spChg chg="mod ord">
          <ac:chgData name="Argyle, Kate" userId="ec9842a3-6e2e-426b-9d61-525417de2156" providerId="ADAL" clId="{E588D1EB-2EEC-4210-A5A7-00CCB5021691}" dt="2025-12-05T15:00:37.258" v="7779" actId="6549"/>
          <ac:spMkLst>
            <pc:docMk/>
            <pc:sldMk cId="127339227" sldId="364"/>
            <ac:spMk id="7" creationId="{4DB07D77-105C-B47F-7A2A-3A7805018E79}"/>
          </ac:spMkLst>
        </pc:spChg>
      </pc:sldChg>
      <pc:sldChg chg="addSp modSp add mod modClrScheme chgLayout">
        <pc:chgData name="Argyle, Kate" userId="ec9842a3-6e2e-426b-9d61-525417de2156" providerId="ADAL" clId="{E588D1EB-2EEC-4210-A5A7-00CCB5021691}" dt="2025-12-05T15:22:04.854" v="7830" actId="962"/>
        <pc:sldMkLst>
          <pc:docMk/>
          <pc:sldMk cId="3893905073" sldId="366"/>
        </pc:sldMkLst>
        <pc:picChg chg="add mod">
          <ac:chgData name="Argyle, Kate" userId="ec9842a3-6e2e-426b-9d61-525417de2156" providerId="ADAL" clId="{E588D1EB-2EEC-4210-A5A7-00CCB5021691}" dt="2025-12-05T15:22:04.854" v="7830" actId="962"/>
          <ac:picMkLst>
            <pc:docMk/>
            <pc:sldMk cId="3893905073" sldId="366"/>
            <ac:picMk id="2" creationId="{CFEBD7CF-06CC-2EE4-6E2D-24DB9CC68E41}"/>
          </ac:picMkLst>
        </pc:picChg>
      </pc:sldChg>
      <pc:sldChg chg="addSp delSp modSp add mod ord modClrScheme modAnim chgLayout">
        <pc:chgData name="Argyle, Kate" userId="ec9842a3-6e2e-426b-9d61-525417de2156" providerId="ADAL" clId="{E588D1EB-2EEC-4210-A5A7-00CCB5021691}" dt="2025-12-05T15:21:17.923" v="7828"/>
        <pc:sldMkLst>
          <pc:docMk/>
          <pc:sldMk cId="278971209" sldId="380"/>
        </pc:sldMkLst>
        <pc:grpChg chg="add mod ord">
          <ac:chgData name="Argyle, Kate" userId="ec9842a3-6e2e-426b-9d61-525417de2156" providerId="ADAL" clId="{E588D1EB-2EEC-4210-A5A7-00CCB5021691}" dt="2025-12-05T15:20:59.970" v="7817"/>
          <ac:grpSpMkLst>
            <pc:docMk/>
            <pc:sldMk cId="278971209" sldId="380"/>
            <ac:grpSpMk id="16" creationId="{8FE295DB-0500-8EA9-2F62-30CF55F23FE3}"/>
          </ac:grpSpMkLst>
        </pc:grpChg>
        <pc:grpChg chg="add mod ord">
          <ac:chgData name="Argyle, Kate" userId="ec9842a3-6e2e-426b-9d61-525417de2156" providerId="ADAL" clId="{E588D1EB-2EEC-4210-A5A7-00CCB5021691}" dt="2025-12-05T15:20:31.488" v="7811" actId="962"/>
          <ac:grpSpMkLst>
            <pc:docMk/>
            <pc:sldMk cId="278971209" sldId="380"/>
            <ac:grpSpMk id="20" creationId="{7EE1696E-A375-2C80-1A6E-0FCB8E5E3E8C}"/>
          </ac:grpSpMkLst>
        </pc:grpChg>
        <pc:grpChg chg="add mod ord">
          <ac:chgData name="Argyle, Kate" userId="ec9842a3-6e2e-426b-9d61-525417de2156" providerId="ADAL" clId="{E588D1EB-2EEC-4210-A5A7-00CCB5021691}" dt="2025-12-05T15:20:28.970" v="7810"/>
          <ac:grpSpMkLst>
            <pc:docMk/>
            <pc:sldMk cId="278971209" sldId="380"/>
            <ac:grpSpMk id="23" creationId="{6F0B2A79-5610-5806-1C39-12185172A6BD}"/>
          </ac:grpSpMkLst>
        </pc:grpChg>
        <pc:picChg chg="add mod ord">
          <ac:chgData name="Argyle, Kate" userId="ec9842a3-6e2e-426b-9d61-525417de2156" providerId="ADAL" clId="{E588D1EB-2EEC-4210-A5A7-00CCB5021691}" dt="2025-12-05T15:20:09.395" v="7804" actId="962"/>
          <ac:picMkLst>
            <pc:docMk/>
            <pc:sldMk cId="278971209" sldId="380"/>
            <ac:picMk id="3" creationId="{ED0C6677-989E-A429-22A0-A4525F17F0D8}"/>
          </ac:picMkLst>
        </pc:picChg>
        <pc:picChg chg="add mod ord">
          <ac:chgData name="Argyle, Kate" userId="ec9842a3-6e2e-426b-9d61-525417de2156" providerId="ADAL" clId="{E588D1EB-2EEC-4210-A5A7-00CCB5021691}" dt="2025-12-05T15:21:17.923" v="7828"/>
          <ac:picMkLst>
            <pc:docMk/>
            <pc:sldMk cId="278971209" sldId="380"/>
            <ac:picMk id="29" creationId="{661295EF-145B-D944-7966-5BEE33130C3D}"/>
          </ac:picMkLst>
        </pc:picChg>
        <pc:picChg chg="add mod ord">
          <ac:chgData name="Argyle, Kate" userId="ec9842a3-6e2e-426b-9d61-525417de2156" providerId="ADAL" clId="{E588D1EB-2EEC-4210-A5A7-00CCB5021691}" dt="2025-12-05T15:20:13.683" v="7806" actId="962"/>
          <ac:picMkLst>
            <pc:docMk/>
            <pc:sldMk cId="278971209" sldId="380"/>
            <ac:picMk id="30" creationId="{6ADE73E2-FDFA-DDD8-3F42-3319340E9DCD}"/>
          </ac:picMkLst>
        </pc:picChg>
        <pc:picChg chg="add mod ord">
          <ac:chgData name="Argyle, Kate" userId="ec9842a3-6e2e-426b-9d61-525417de2156" providerId="ADAL" clId="{E588D1EB-2EEC-4210-A5A7-00CCB5021691}" dt="2025-12-05T15:20:12.287" v="7805" actId="962"/>
          <ac:picMkLst>
            <pc:docMk/>
            <pc:sldMk cId="278971209" sldId="380"/>
            <ac:picMk id="31" creationId="{123BD84E-A793-BF11-19F3-AEA4FA217A9C}"/>
          </ac:picMkLst>
        </pc:picChg>
        <pc:picChg chg="add mod">
          <ac:chgData name="Argyle, Kate" userId="ec9842a3-6e2e-426b-9d61-525417de2156" providerId="ADAL" clId="{E588D1EB-2EEC-4210-A5A7-00CCB5021691}" dt="2025-12-05T15:20:16.870" v="7808" actId="962"/>
          <ac:picMkLst>
            <pc:docMk/>
            <pc:sldMk cId="278971209" sldId="380"/>
            <ac:picMk id="34" creationId="{0EED19C3-561B-2FD9-11D0-3F57A235FECC}"/>
          </ac:picMkLst>
        </pc:picChg>
        <pc:picChg chg="add mod ord">
          <ac:chgData name="Argyle, Kate" userId="ec9842a3-6e2e-426b-9d61-525417de2156" providerId="ADAL" clId="{E588D1EB-2EEC-4210-A5A7-00CCB5021691}" dt="2025-12-05T15:20:15.245" v="7807" actId="962"/>
          <ac:picMkLst>
            <pc:docMk/>
            <pc:sldMk cId="278971209" sldId="380"/>
            <ac:picMk id="35" creationId="{5752D1AC-F55C-1BB3-0C7B-464329143458}"/>
          </ac:picMkLst>
        </pc:picChg>
      </pc:sldChg>
      <pc:sldChg chg="addSp delSp modSp add mod ord modClrScheme chgLayout modNotesTx">
        <pc:chgData name="Argyle, Kate" userId="ec9842a3-6e2e-426b-9d61-525417de2156" providerId="ADAL" clId="{E588D1EB-2EEC-4210-A5A7-00CCB5021691}" dt="2025-12-05T15:16:57.574" v="7784" actId="962"/>
        <pc:sldMkLst>
          <pc:docMk/>
          <pc:sldMk cId="1332118364" sldId="390"/>
        </pc:sldMkLst>
        <pc:picChg chg="add mod">
          <ac:chgData name="Argyle, Kate" userId="ec9842a3-6e2e-426b-9d61-525417de2156" providerId="ADAL" clId="{E588D1EB-2EEC-4210-A5A7-00CCB5021691}" dt="2025-12-05T15:16:57.574" v="7784" actId="962"/>
          <ac:picMkLst>
            <pc:docMk/>
            <pc:sldMk cId="1332118364" sldId="390"/>
            <ac:picMk id="8" creationId="{D303B013-F9FC-BDF9-7F9E-F40FC59D5C0A}"/>
          </ac:picMkLst>
        </pc:picChg>
      </pc:sldChg>
      <pc:sldChg chg="addSp delSp modSp add mod modClrScheme delAnim modAnim chgLayout modNotesTx">
        <pc:chgData name="Argyle, Kate" userId="ec9842a3-6e2e-426b-9d61-525417de2156" providerId="ADAL" clId="{E588D1EB-2EEC-4210-A5A7-00CCB5021691}" dt="2025-12-02T14:58:59.447" v="7767"/>
        <pc:sldMkLst>
          <pc:docMk/>
          <pc:sldMk cId="944867904" sldId="395"/>
        </pc:sldMkLst>
      </pc:sldChg>
      <pc:sldChg chg="modSp add mod modNotesTx">
        <pc:chgData name="Argyle, Kate" userId="ec9842a3-6e2e-426b-9d61-525417de2156" providerId="ADAL" clId="{E588D1EB-2EEC-4210-A5A7-00CCB5021691}" dt="2025-12-02T15:00:07.059" v="7770"/>
        <pc:sldMkLst>
          <pc:docMk/>
          <pc:sldMk cId="1868560686" sldId="402"/>
        </pc:sldMkLst>
      </pc:sldChg>
      <pc:sldChg chg="addSp delSp modSp new mod modClrScheme chgLayout modNotesTx">
        <pc:chgData name="Argyle, Kate" userId="ec9842a3-6e2e-426b-9d61-525417de2156" providerId="ADAL" clId="{E588D1EB-2EEC-4210-A5A7-00CCB5021691}" dt="2025-12-03T12:32:40.468" v="7774" actId="20577"/>
        <pc:sldMkLst>
          <pc:docMk/>
          <pc:sldMk cId="1322670450" sldId="405"/>
        </pc:sldMkLst>
        <pc:spChg chg="add mod ord">
          <ac:chgData name="Argyle, Kate" userId="ec9842a3-6e2e-426b-9d61-525417de2156" providerId="ADAL" clId="{E588D1EB-2EEC-4210-A5A7-00CCB5021691}" dt="2025-12-03T12:32:40.468" v="7774" actId="20577"/>
          <ac:spMkLst>
            <pc:docMk/>
            <pc:sldMk cId="1322670450" sldId="405"/>
            <ac:spMk id="5" creationId="{2652C912-12EA-CEFB-EABD-49A3040EA6E5}"/>
          </ac:spMkLst>
        </pc:spChg>
      </pc:sldChg>
      <pc:sldChg chg="addSp delSp modSp add mod modClrScheme modAnim chgLayout modNotesTx">
        <pc:chgData name="Argyle, Kate" userId="ec9842a3-6e2e-426b-9d61-525417de2156" providerId="ADAL" clId="{E588D1EB-2EEC-4210-A5A7-00CCB5021691}" dt="2025-12-05T15:17:42.103" v="7790" actId="27636"/>
        <pc:sldMkLst>
          <pc:docMk/>
          <pc:sldMk cId="3537549211" sldId="406"/>
        </pc:sldMkLst>
        <pc:spChg chg="mod ord">
          <ac:chgData name="Argyle, Kate" userId="ec9842a3-6e2e-426b-9d61-525417de2156" providerId="ADAL" clId="{E588D1EB-2EEC-4210-A5A7-00CCB5021691}" dt="2025-12-05T15:17:42.103" v="7790" actId="27636"/>
          <ac:spMkLst>
            <pc:docMk/>
            <pc:sldMk cId="3537549211" sldId="406"/>
            <ac:spMk id="10" creationId="{3B16273D-BBA4-8003-167A-CBAC4A167D48}"/>
          </ac:spMkLst>
        </pc:spChg>
        <pc:picChg chg="add mod ord">
          <ac:chgData name="Argyle, Kate" userId="ec9842a3-6e2e-426b-9d61-525417de2156" providerId="ADAL" clId="{E588D1EB-2EEC-4210-A5A7-00CCB5021691}" dt="2025-12-05T15:17:05.325" v="7786" actId="962"/>
          <ac:picMkLst>
            <pc:docMk/>
            <pc:sldMk cId="3537549211" sldId="406"/>
            <ac:picMk id="6" creationId="{C64D509A-05F2-70A1-0825-5A030FE78DC4}"/>
          </ac:picMkLst>
        </pc:picChg>
      </pc:sldChg>
      <pc:sldChg chg="delSp modSp add mod modClrScheme delAnim chgLayout modNotesTx">
        <pc:chgData name="Argyle, Kate" userId="ec9842a3-6e2e-426b-9d61-525417de2156" providerId="ADAL" clId="{E588D1EB-2EEC-4210-A5A7-00CCB5021691}" dt="2025-12-05T15:18:19.713" v="7792" actId="207"/>
        <pc:sldMkLst>
          <pc:docMk/>
          <pc:sldMk cId="3875717181" sldId="407"/>
        </pc:sldMkLst>
        <pc:spChg chg="mod ord">
          <ac:chgData name="Argyle, Kate" userId="ec9842a3-6e2e-426b-9d61-525417de2156" providerId="ADAL" clId="{E588D1EB-2EEC-4210-A5A7-00CCB5021691}" dt="2025-12-05T15:05:50.537" v="7782" actId="33524"/>
          <ac:spMkLst>
            <pc:docMk/>
            <pc:sldMk cId="3875717181" sldId="407"/>
            <ac:spMk id="3" creationId="{0764ABDC-81AF-6BFA-C4DA-D1BF0A960F3C}"/>
          </ac:spMkLst>
        </pc:spChg>
        <pc:spChg chg="mod ord">
          <ac:chgData name="Argyle, Kate" userId="ec9842a3-6e2e-426b-9d61-525417de2156" providerId="ADAL" clId="{E588D1EB-2EEC-4210-A5A7-00CCB5021691}" dt="2025-12-05T15:18:19.713" v="7792" actId="207"/>
          <ac:spMkLst>
            <pc:docMk/>
            <pc:sldMk cId="3875717181" sldId="407"/>
            <ac:spMk id="7" creationId="{1E309615-2CB7-0201-7E61-4E9BE621B954}"/>
          </ac:spMkLst>
        </pc:spChg>
      </pc:sldChg>
    </pc:docChg>
  </pc:docChgLst>
  <pc:docChgLst>
    <pc:chgData name="McHarg, Catherine" userId="88b8f76c-9ae3-4745-88eb-fe0667a22af5" providerId="ADAL" clId="{CA6F3431-AE1E-495F-A75B-7AA93AB5A731}"/>
    <pc:docChg chg="undo custSel modSld">
      <pc:chgData name="McHarg, Catherine" userId="88b8f76c-9ae3-4745-88eb-fe0667a22af5" providerId="ADAL" clId="{CA6F3431-AE1E-495F-A75B-7AA93AB5A731}" dt="2025-12-23T11:27:25.283" v="196" actId="20577"/>
      <pc:docMkLst>
        <pc:docMk/>
      </pc:docMkLst>
      <pc:sldChg chg="addSp modSp mod modAnim">
        <pc:chgData name="McHarg, Catherine" userId="88b8f76c-9ae3-4745-88eb-fe0667a22af5" providerId="ADAL" clId="{CA6F3431-AE1E-495F-A75B-7AA93AB5A731}" dt="2025-12-23T11:26:45.393" v="195" actId="962"/>
        <pc:sldMkLst>
          <pc:docMk/>
          <pc:sldMk cId="1073645187" sldId="284"/>
        </pc:sldMkLst>
        <pc:grpChg chg="add mod">
          <ac:chgData name="McHarg, Catherine" userId="88b8f76c-9ae3-4745-88eb-fe0667a22af5" providerId="ADAL" clId="{CA6F3431-AE1E-495F-A75B-7AA93AB5A731}" dt="2025-12-23T11:26:37.614" v="193" actId="962"/>
          <ac:grpSpMkLst>
            <pc:docMk/>
            <pc:sldMk cId="1073645187" sldId="284"/>
            <ac:grpSpMk id="3" creationId="{86CD0B41-8E1D-24A5-F1A2-A3031287FD75}"/>
          </ac:grpSpMkLst>
        </pc:grpChg>
        <pc:grpChg chg="add mod">
          <ac:chgData name="McHarg, Catherine" userId="88b8f76c-9ae3-4745-88eb-fe0667a22af5" providerId="ADAL" clId="{CA6F3431-AE1E-495F-A75B-7AA93AB5A731}" dt="2025-12-23T11:26:45.393" v="195" actId="962"/>
          <ac:grpSpMkLst>
            <pc:docMk/>
            <pc:sldMk cId="1073645187" sldId="284"/>
            <ac:grpSpMk id="4" creationId="{3B93DEC6-221A-3372-F7B0-53F65ACFB926}"/>
          </ac:grpSpMkLst>
        </pc:grpChg>
        <pc:grpChg chg="mod">
          <ac:chgData name="McHarg, Catherine" userId="88b8f76c-9ae3-4745-88eb-fe0667a22af5" providerId="ADAL" clId="{CA6F3431-AE1E-495F-A75B-7AA93AB5A731}" dt="2025-12-23T11:14:03.353" v="53" actId="164"/>
          <ac:grpSpMkLst>
            <pc:docMk/>
            <pc:sldMk cId="1073645187" sldId="284"/>
            <ac:grpSpMk id="10" creationId="{39D65944-3A9D-4CC8-0E70-C1F1BE9F61BB}"/>
          </ac:grpSpMkLst>
        </pc:grpChg>
        <pc:grpChg chg="mod">
          <ac:chgData name="McHarg, Catherine" userId="88b8f76c-9ae3-4745-88eb-fe0667a22af5" providerId="ADAL" clId="{CA6F3431-AE1E-495F-A75B-7AA93AB5A731}" dt="2025-12-23T11:14:11.981" v="54" actId="164"/>
          <ac:grpSpMkLst>
            <pc:docMk/>
            <pc:sldMk cId="1073645187" sldId="284"/>
            <ac:grpSpMk id="21" creationId="{EB139830-EFB1-E861-9536-F4C89A315F75}"/>
          </ac:grpSpMkLst>
        </pc:grpChg>
        <pc:picChg chg="mod">
          <ac:chgData name="McHarg, Catherine" userId="88b8f76c-9ae3-4745-88eb-fe0667a22af5" providerId="ADAL" clId="{CA6F3431-AE1E-495F-A75B-7AA93AB5A731}" dt="2025-12-23T11:14:03.353" v="53" actId="164"/>
          <ac:picMkLst>
            <pc:docMk/>
            <pc:sldMk cId="1073645187" sldId="284"/>
            <ac:picMk id="9" creationId="{DCECB005-92F5-3558-05FA-9CC93739B193}"/>
          </ac:picMkLst>
        </pc:picChg>
        <pc:picChg chg="mod">
          <ac:chgData name="McHarg, Catherine" userId="88b8f76c-9ae3-4745-88eb-fe0667a22af5" providerId="ADAL" clId="{CA6F3431-AE1E-495F-A75B-7AA93AB5A731}" dt="2025-12-23T11:14:03.353" v="53" actId="164"/>
          <ac:picMkLst>
            <pc:docMk/>
            <pc:sldMk cId="1073645187" sldId="284"/>
            <ac:picMk id="14" creationId="{F187861E-8DD7-6148-E671-EC4BDD335781}"/>
          </ac:picMkLst>
        </pc:picChg>
        <pc:picChg chg="mod">
          <ac:chgData name="McHarg, Catherine" userId="88b8f76c-9ae3-4745-88eb-fe0667a22af5" providerId="ADAL" clId="{CA6F3431-AE1E-495F-A75B-7AA93AB5A731}" dt="2025-12-23T11:14:11.981" v="54" actId="164"/>
          <ac:picMkLst>
            <pc:docMk/>
            <pc:sldMk cId="1073645187" sldId="284"/>
            <ac:picMk id="16" creationId="{B7A9DBA9-109A-237E-F0B1-D533F30608C7}"/>
          </ac:picMkLst>
        </pc:picChg>
        <pc:picChg chg="mod">
          <ac:chgData name="McHarg, Catherine" userId="88b8f76c-9ae3-4745-88eb-fe0667a22af5" providerId="ADAL" clId="{CA6F3431-AE1E-495F-A75B-7AA93AB5A731}" dt="2025-12-23T11:14:11.981" v="54" actId="164"/>
          <ac:picMkLst>
            <pc:docMk/>
            <pc:sldMk cId="1073645187" sldId="284"/>
            <ac:picMk id="24" creationId="{26294429-B6C2-63AF-95C8-48856A45F11B}"/>
          </ac:picMkLst>
        </pc:picChg>
      </pc:sldChg>
      <pc:sldChg chg="modSp mod">
        <pc:chgData name="McHarg, Catherine" userId="88b8f76c-9ae3-4745-88eb-fe0667a22af5" providerId="ADAL" clId="{CA6F3431-AE1E-495F-A75B-7AA93AB5A731}" dt="2025-12-23T11:16:14.985" v="63" actId="2711"/>
        <pc:sldMkLst>
          <pc:docMk/>
          <pc:sldMk cId="512414805" sldId="288"/>
        </pc:sldMkLst>
        <pc:spChg chg="mod">
          <ac:chgData name="McHarg, Catherine" userId="88b8f76c-9ae3-4745-88eb-fe0667a22af5" providerId="ADAL" clId="{CA6F3431-AE1E-495F-A75B-7AA93AB5A731}" dt="2025-12-23T11:16:06.151" v="62" actId="2711"/>
          <ac:spMkLst>
            <pc:docMk/>
            <pc:sldMk cId="512414805" sldId="288"/>
            <ac:spMk id="2" creationId="{C2D7789D-DDF2-93D0-F6E3-B4AD4A27183C}"/>
          </ac:spMkLst>
        </pc:spChg>
        <pc:spChg chg="mod">
          <ac:chgData name="McHarg, Catherine" userId="88b8f76c-9ae3-4745-88eb-fe0667a22af5" providerId="ADAL" clId="{CA6F3431-AE1E-495F-A75B-7AA93AB5A731}" dt="2025-12-23T11:16:14.985" v="63" actId="2711"/>
          <ac:spMkLst>
            <pc:docMk/>
            <pc:sldMk cId="512414805" sldId="288"/>
            <ac:spMk id="9" creationId="{E09033DC-7875-0320-2B8D-D072A2F82902}"/>
          </ac:spMkLst>
        </pc:spChg>
      </pc:sldChg>
      <pc:sldChg chg="modSp mod">
        <pc:chgData name="McHarg, Catherine" userId="88b8f76c-9ae3-4745-88eb-fe0667a22af5" providerId="ADAL" clId="{CA6F3431-AE1E-495F-A75B-7AA93AB5A731}" dt="2025-12-23T11:04:45.932" v="9" actId="20577"/>
        <pc:sldMkLst>
          <pc:docMk/>
          <pc:sldMk cId="2195943905" sldId="363"/>
        </pc:sldMkLst>
        <pc:spChg chg="mod">
          <ac:chgData name="McHarg, Catherine" userId="88b8f76c-9ae3-4745-88eb-fe0667a22af5" providerId="ADAL" clId="{CA6F3431-AE1E-495F-A75B-7AA93AB5A731}" dt="2025-12-23T11:04:45.932" v="9" actId="20577"/>
          <ac:spMkLst>
            <pc:docMk/>
            <pc:sldMk cId="2195943905" sldId="363"/>
            <ac:spMk id="4" creationId="{A4F25277-1CDD-5639-8CA9-89167A3F477E}"/>
          </ac:spMkLst>
        </pc:spChg>
      </pc:sldChg>
      <pc:sldChg chg="modSp mod">
        <pc:chgData name="McHarg, Catherine" userId="88b8f76c-9ae3-4745-88eb-fe0667a22af5" providerId="ADAL" clId="{CA6F3431-AE1E-495F-A75B-7AA93AB5A731}" dt="2025-12-23T11:08:42.728" v="21" actId="3626"/>
        <pc:sldMkLst>
          <pc:docMk/>
          <pc:sldMk cId="127339227" sldId="364"/>
        </pc:sldMkLst>
        <pc:spChg chg="mod">
          <ac:chgData name="McHarg, Catherine" userId="88b8f76c-9ae3-4745-88eb-fe0667a22af5" providerId="ADAL" clId="{CA6F3431-AE1E-495F-A75B-7AA93AB5A731}" dt="2025-12-23T11:08:42.728" v="21" actId="3626"/>
          <ac:spMkLst>
            <pc:docMk/>
            <pc:sldMk cId="127339227" sldId="364"/>
            <ac:spMk id="7" creationId="{4DB07D77-105C-B47F-7A2A-3A7805018E79}"/>
          </ac:spMkLst>
        </pc:spChg>
      </pc:sldChg>
      <pc:sldChg chg="modSp mod">
        <pc:chgData name="McHarg, Catherine" userId="88b8f76c-9ae3-4745-88eb-fe0667a22af5" providerId="ADAL" clId="{CA6F3431-AE1E-495F-A75B-7AA93AB5A731}" dt="2025-12-23T11:24:33.728" v="185" actId="20577"/>
        <pc:sldMkLst>
          <pc:docMk/>
          <pc:sldMk cId="3246026502" sldId="365"/>
        </pc:sldMkLst>
        <pc:spChg chg="mod">
          <ac:chgData name="McHarg, Catherine" userId="88b8f76c-9ae3-4745-88eb-fe0667a22af5" providerId="ADAL" clId="{CA6F3431-AE1E-495F-A75B-7AA93AB5A731}" dt="2025-12-23T11:24:33.728" v="185" actId="20577"/>
          <ac:spMkLst>
            <pc:docMk/>
            <pc:sldMk cId="3246026502" sldId="365"/>
            <ac:spMk id="3" creationId="{DEC06410-28A2-5EA3-F4B2-AC162C231795}"/>
          </ac:spMkLst>
        </pc:spChg>
        <pc:spChg chg="mod">
          <ac:chgData name="McHarg, Catherine" userId="88b8f76c-9ae3-4745-88eb-fe0667a22af5" providerId="ADAL" clId="{CA6F3431-AE1E-495F-A75B-7AA93AB5A731}" dt="2025-12-23T11:24:28.425" v="182" actId="255"/>
          <ac:spMkLst>
            <pc:docMk/>
            <pc:sldMk cId="3246026502" sldId="365"/>
            <ac:spMk id="5" creationId="{AA97D773-6BB0-4E11-E252-B679A6282CEC}"/>
          </ac:spMkLst>
        </pc:spChg>
      </pc:sldChg>
      <pc:sldChg chg="addSp delSp mod addAnim delAnim modAnim">
        <pc:chgData name="McHarg, Catherine" userId="88b8f76c-9ae3-4745-88eb-fe0667a22af5" providerId="ADAL" clId="{CA6F3431-AE1E-495F-A75B-7AA93AB5A731}" dt="2025-12-23T11:25:49.625" v="191"/>
        <pc:sldMkLst>
          <pc:docMk/>
          <pc:sldMk cId="47462429" sldId="369"/>
        </pc:sldMkLst>
        <pc:picChg chg="add del">
          <ac:chgData name="McHarg, Catherine" userId="88b8f76c-9ae3-4745-88eb-fe0667a22af5" providerId="ADAL" clId="{CA6F3431-AE1E-495F-A75B-7AA93AB5A731}" dt="2025-12-23T11:25:40.915" v="189" actId="478"/>
          <ac:picMkLst>
            <pc:docMk/>
            <pc:sldMk cId="47462429" sldId="369"/>
            <ac:picMk id="3" creationId="{A046ECD7-96A4-FE6D-EC69-A31F02B06C49}"/>
          </ac:picMkLst>
        </pc:picChg>
      </pc:sldChg>
      <pc:sldChg chg="addSp modSp mod modAnim">
        <pc:chgData name="McHarg, Catherine" userId="88b8f76c-9ae3-4745-88eb-fe0667a22af5" providerId="ADAL" clId="{CA6F3431-AE1E-495F-A75B-7AA93AB5A731}" dt="2025-12-23T11:13:17.871" v="52"/>
        <pc:sldMkLst>
          <pc:docMk/>
          <pc:sldMk cId="278971209" sldId="380"/>
        </pc:sldMkLst>
        <pc:spChg chg="mod">
          <ac:chgData name="McHarg, Catherine" userId="88b8f76c-9ae3-4745-88eb-fe0667a22af5" providerId="ADAL" clId="{CA6F3431-AE1E-495F-A75B-7AA93AB5A731}" dt="2025-12-23T11:11:29.115" v="41" actId="20577"/>
          <ac:spMkLst>
            <pc:docMk/>
            <pc:sldMk cId="278971209" sldId="380"/>
            <ac:spMk id="10" creationId="{941CACFA-88EC-7B65-98C8-FEBDF59E13E8}"/>
          </ac:spMkLst>
        </pc:spChg>
        <pc:spChg chg="mod">
          <ac:chgData name="McHarg, Catherine" userId="88b8f76c-9ae3-4745-88eb-fe0667a22af5" providerId="ADAL" clId="{CA6F3431-AE1E-495F-A75B-7AA93AB5A731}" dt="2025-12-23T11:12:09.104" v="45" actId="6549"/>
          <ac:spMkLst>
            <pc:docMk/>
            <pc:sldMk cId="278971209" sldId="380"/>
            <ac:spMk id="18" creationId="{116FDCC4-91D1-4728-067D-B07AE13E2411}"/>
          </ac:spMkLst>
        </pc:spChg>
        <pc:grpChg chg="mod">
          <ac:chgData name="McHarg, Catherine" userId="88b8f76c-9ae3-4745-88eb-fe0667a22af5" providerId="ADAL" clId="{CA6F3431-AE1E-495F-A75B-7AA93AB5A731}" dt="2025-12-23T11:09:59.693" v="29" actId="164"/>
          <ac:grpSpMkLst>
            <pc:docMk/>
            <pc:sldMk cId="278971209" sldId="380"/>
            <ac:grpSpMk id="2" creationId="{3C3005C6-ADA3-A76A-D164-F5D2B0481C57}"/>
          </ac:grpSpMkLst>
        </pc:grpChg>
        <pc:grpChg chg="add mod">
          <ac:chgData name="McHarg, Catherine" userId="88b8f76c-9ae3-4745-88eb-fe0667a22af5" providerId="ADAL" clId="{CA6F3431-AE1E-495F-A75B-7AA93AB5A731}" dt="2025-12-23T11:11:38.469" v="42" actId="962"/>
          <ac:grpSpMkLst>
            <pc:docMk/>
            <pc:sldMk cId="278971209" sldId="380"/>
            <ac:grpSpMk id="4" creationId="{AC4172BD-5884-56D6-BA49-7DE0CF37BA12}"/>
          </ac:grpSpMkLst>
        </pc:grpChg>
        <pc:grpChg chg="add mod">
          <ac:chgData name="McHarg, Catherine" userId="88b8f76c-9ae3-4745-88eb-fe0667a22af5" providerId="ADAL" clId="{CA6F3431-AE1E-495F-A75B-7AA93AB5A731}" dt="2025-12-23T11:11:49.342" v="43" actId="962"/>
          <ac:grpSpMkLst>
            <pc:docMk/>
            <pc:sldMk cId="278971209" sldId="380"/>
            <ac:grpSpMk id="5" creationId="{6C81FDDC-726D-6CBC-17CA-A2FF20082B19}"/>
          </ac:grpSpMkLst>
        </pc:grpChg>
        <pc:grpChg chg="add mod">
          <ac:chgData name="McHarg, Catherine" userId="88b8f76c-9ae3-4745-88eb-fe0667a22af5" providerId="ADAL" clId="{CA6F3431-AE1E-495F-A75B-7AA93AB5A731}" dt="2025-12-23T11:12:01.271" v="44" actId="962"/>
          <ac:grpSpMkLst>
            <pc:docMk/>
            <pc:sldMk cId="278971209" sldId="380"/>
            <ac:grpSpMk id="6" creationId="{6ECA188E-BBE3-C143-0566-37687F44C63B}"/>
          </ac:grpSpMkLst>
        </pc:grpChg>
        <pc:grpChg chg="add mod">
          <ac:chgData name="McHarg, Catherine" userId="88b8f76c-9ae3-4745-88eb-fe0667a22af5" providerId="ADAL" clId="{CA6F3431-AE1E-495F-A75B-7AA93AB5A731}" dt="2025-12-23T11:12:18.238" v="46" actId="962"/>
          <ac:grpSpMkLst>
            <pc:docMk/>
            <pc:sldMk cId="278971209" sldId="380"/>
            <ac:grpSpMk id="7" creationId="{41DDF398-CDF0-E480-FDD0-A28FB7686DE9}"/>
          </ac:grpSpMkLst>
        </pc:grpChg>
        <pc:grpChg chg="mod">
          <ac:chgData name="McHarg, Catherine" userId="88b8f76c-9ae3-4745-88eb-fe0667a22af5" providerId="ADAL" clId="{CA6F3431-AE1E-495F-A75B-7AA93AB5A731}" dt="2025-12-23T11:11:00.779" v="39" actId="164"/>
          <ac:grpSpMkLst>
            <pc:docMk/>
            <pc:sldMk cId="278971209" sldId="380"/>
            <ac:grpSpMk id="16" creationId="{8FE295DB-0500-8EA9-2F62-30CF55F23FE3}"/>
          </ac:grpSpMkLst>
        </pc:grpChg>
        <pc:grpChg chg="mod">
          <ac:chgData name="McHarg, Catherine" userId="88b8f76c-9ae3-4745-88eb-fe0667a22af5" providerId="ADAL" clId="{CA6F3431-AE1E-495F-A75B-7AA93AB5A731}" dt="2025-12-23T11:10:48.871" v="37" actId="164"/>
          <ac:grpSpMkLst>
            <pc:docMk/>
            <pc:sldMk cId="278971209" sldId="380"/>
            <ac:grpSpMk id="20" creationId="{7EE1696E-A375-2C80-1A6E-0FCB8E5E3E8C}"/>
          </ac:grpSpMkLst>
        </pc:grpChg>
        <pc:grpChg chg="mod ord">
          <ac:chgData name="McHarg, Catherine" userId="88b8f76c-9ae3-4745-88eb-fe0667a22af5" providerId="ADAL" clId="{CA6F3431-AE1E-495F-A75B-7AA93AB5A731}" dt="2025-12-23T11:10:26.359" v="33" actId="164"/>
          <ac:grpSpMkLst>
            <pc:docMk/>
            <pc:sldMk cId="278971209" sldId="380"/>
            <ac:grpSpMk id="23" creationId="{6F0B2A79-5610-5806-1C39-12185172A6BD}"/>
          </ac:grpSpMkLst>
        </pc:grpChg>
        <pc:picChg chg="mod ord">
          <ac:chgData name="McHarg, Catherine" userId="88b8f76c-9ae3-4745-88eb-fe0667a22af5" providerId="ADAL" clId="{CA6F3431-AE1E-495F-A75B-7AA93AB5A731}" dt="2025-12-23T11:09:59.693" v="29" actId="164"/>
          <ac:picMkLst>
            <pc:docMk/>
            <pc:sldMk cId="278971209" sldId="380"/>
            <ac:picMk id="3" creationId="{ED0C6677-989E-A429-22A0-A4525F17F0D8}"/>
          </ac:picMkLst>
        </pc:picChg>
        <pc:picChg chg="mod ord">
          <ac:chgData name="McHarg, Catherine" userId="88b8f76c-9ae3-4745-88eb-fe0667a22af5" providerId="ADAL" clId="{CA6F3431-AE1E-495F-A75B-7AA93AB5A731}" dt="2025-12-23T11:10:35.427" v="35" actId="14100"/>
          <ac:picMkLst>
            <pc:docMk/>
            <pc:sldMk cId="278971209" sldId="380"/>
            <ac:picMk id="30" creationId="{6ADE73E2-FDFA-DDD8-3F42-3319340E9DCD}"/>
          </ac:picMkLst>
        </pc:picChg>
        <pc:picChg chg="mod ord">
          <ac:chgData name="McHarg, Catherine" userId="88b8f76c-9ae3-4745-88eb-fe0667a22af5" providerId="ADAL" clId="{CA6F3431-AE1E-495F-A75B-7AA93AB5A731}" dt="2025-12-23T11:10:30.474" v="34" actId="14100"/>
          <ac:picMkLst>
            <pc:docMk/>
            <pc:sldMk cId="278971209" sldId="380"/>
            <ac:picMk id="31" creationId="{123BD84E-A793-BF11-19F3-AEA4FA217A9C}"/>
          </ac:picMkLst>
        </pc:picChg>
        <pc:picChg chg="mod ord">
          <ac:chgData name="McHarg, Catherine" userId="88b8f76c-9ae3-4745-88eb-fe0667a22af5" providerId="ADAL" clId="{CA6F3431-AE1E-495F-A75B-7AA93AB5A731}" dt="2025-12-23T11:10:48.871" v="37" actId="164"/>
          <ac:picMkLst>
            <pc:docMk/>
            <pc:sldMk cId="278971209" sldId="380"/>
            <ac:picMk id="34" creationId="{0EED19C3-561B-2FD9-11D0-3F57A235FECC}"/>
          </ac:picMkLst>
        </pc:picChg>
        <pc:picChg chg="mod ord">
          <ac:chgData name="McHarg, Catherine" userId="88b8f76c-9ae3-4745-88eb-fe0667a22af5" providerId="ADAL" clId="{CA6F3431-AE1E-495F-A75B-7AA93AB5A731}" dt="2025-12-23T11:11:04.049" v="40" actId="14100"/>
          <ac:picMkLst>
            <pc:docMk/>
            <pc:sldMk cId="278971209" sldId="380"/>
            <ac:picMk id="35" creationId="{5752D1AC-F55C-1BB3-0C7B-464329143458}"/>
          </ac:picMkLst>
        </pc:picChg>
      </pc:sldChg>
      <pc:sldChg chg="modSp mod">
        <pc:chgData name="McHarg, Catherine" userId="88b8f76c-9ae3-4745-88eb-fe0667a22af5" providerId="ADAL" clId="{CA6F3431-AE1E-495F-A75B-7AA93AB5A731}" dt="2025-12-23T11:27:25.283" v="196" actId="20577"/>
        <pc:sldMkLst>
          <pc:docMk/>
          <pc:sldMk cId="3537549211" sldId="406"/>
        </pc:sldMkLst>
        <pc:spChg chg="mod">
          <ac:chgData name="McHarg, Catherine" userId="88b8f76c-9ae3-4745-88eb-fe0667a22af5" providerId="ADAL" clId="{CA6F3431-AE1E-495F-A75B-7AA93AB5A731}" dt="2025-12-23T11:27:25.283" v="196" actId="20577"/>
          <ac:spMkLst>
            <pc:docMk/>
            <pc:sldMk cId="3537549211" sldId="406"/>
            <ac:spMk id="10" creationId="{3B16273D-BBA4-8003-167A-CBAC4A167D48}"/>
          </ac:spMkLst>
        </pc:spChg>
      </pc:sldChg>
      <pc:sldChg chg="modSp mod">
        <pc:chgData name="McHarg, Catherine" userId="88b8f76c-9ae3-4745-88eb-fe0667a22af5" providerId="ADAL" clId="{CA6F3431-AE1E-495F-A75B-7AA93AB5A731}" dt="2025-12-23T11:17:06.395" v="67" actId="20577"/>
        <pc:sldMkLst>
          <pc:docMk/>
          <pc:sldMk cId="2348635823" sldId="408"/>
        </pc:sldMkLst>
        <pc:graphicFrameChg chg="modGraphic">
          <ac:chgData name="McHarg, Catherine" userId="88b8f76c-9ae3-4745-88eb-fe0667a22af5" providerId="ADAL" clId="{CA6F3431-AE1E-495F-A75B-7AA93AB5A731}" dt="2025-12-23T11:17:06.395" v="67" actId="20577"/>
          <ac:graphicFrameMkLst>
            <pc:docMk/>
            <pc:sldMk cId="2348635823" sldId="408"/>
            <ac:graphicFrameMk id="4" creationId="{7F63E9E8-F0FA-988F-EBB5-2C9F87B35CA4}"/>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12/23/2025</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File:Great_Fire_London.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File:Great_Fire_London.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meo.com/1045079609?share=copy&amp;fl=cl&amp;fe=c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ustfarm.com/progress/site-diary-11-the-importance-of-the-wood-record/"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ustfarm.com/progress/site-diary-27-pottery/"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sz="1200" b="1" kern="1200" dirty="0">
                <a:solidFill>
                  <a:schemeClr val="tx1"/>
                </a:solidFill>
                <a:effectLst/>
                <a:latin typeface="+mn-lt"/>
                <a:ea typeface="+mn-ea"/>
                <a:cs typeface="+mn-cs"/>
              </a:rPr>
              <a:t>© Vicki Herring</a:t>
            </a:r>
            <a:r>
              <a:rPr lang="en-GB" sz="120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2101675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1137512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Image © Vicki Herring. </a:t>
            </a:r>
          </a:p>
          <a:p>
            <a:r>
              <a:rPr lang="en-GB" sz="1200" kern="1200" dirty="0">
                <a:solidFill>
                  <a:schemeClr val="tx1"/>
                </a:solidFill>
                <a:effectLst/>
                <a:latin typeface="+mn-lt"/>
                <a:ea typeface="+mn-ea"/>
                <a:cs typeface="+mn-cs"/>
              </a:rPr>
              <a:t>image copyright Wikipedia </a:t>
            </a:r>
            <a:r>
              <a:rPr lang="en-GB" sz="1200" u="sng" kern="1200" dirty="0">
                <a:solidFill>
                  <a:schemeClr val="tx1"/>
                </a:solidFill>
                <a:effectLst/>
                <a:latin typeface="+mn-lt"/>
                <a:ea typeface="+mn-ea"/>
                <a:cs typeface="+mn-cs"/>
                <a:hlinkClick r:id="rId3"/>
              </a:rPr>
              <a:t>https://commons.wikimedia.org/wiki/File:Great_Fire_London.jpg</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2588630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 copyright Wikipedia </a:t>
            </a:r>
            <a:r>
              <a:rPr lang="en-GB" sz="1200" u="sng" kern="1200" dirty="0">
                <a:solidFill>
                  <a:schemeClr val="tx1"/>
                </a:solidFill>
                <a:effectLst/>
                <a:latin typeface="+mn-lt"/>
                <a:ea typeface="+mn-ea"/>
                <a:cs typeface="+mn-cs"/>
                <a:hlinkClick r:id="rId3"/>
              </a:rPr>
              <a:t>https://commons.wikimedia.org/wiki/File:Great_Fire_London.jpg</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3421929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D1490-8066-69EE-21AC-55310AB9B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20290-7A49-C9F1-6EB9-5A22423A5A1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605C6DB-0361-2966-2112-8AAAA92701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A10D15-2FB8-6D65-7F45-3E13C7936F26}"/>
              </a:ext>
            </a:extLst>
          </p:cNvPr>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1946283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760D1-F249-7125-D61A-A01725965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AEBD45-BC50-D266-F77D-D5051A4601D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06A8897-F5FE-CFC6-5266-D041CA81C4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A024B2-9D64-4BDE-95A1-977C75EF293E}"/>
              </a:ext>
            </a:extLst>
          </p:cNvPr>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2462674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https://vimeo.com/1045079609?share=copy&amp;fl=cl&amp;fe=ci</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1176591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 ©CAU</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104110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 ©CAU</a:t>
            </a:r>
          </a:p>
          <a:p>
            <a:r>
              <a:rPr lang="en-GB" sz="1200" u="sng" kern="1200" dirty="0">
                <a:solidFill>
                  <a:schemeClr val="tx1"/>
                </a:solidFill>
                <a:effectLst/>
                <a:latin typeface="+mn-lt"/>
                <a:ea typeface="+mn-ea"/>
                <a:cs typeface="+mn-cs"/>
                <a:hlinkClick r:id="rId3"/>
              </a:rPr>
              <a:t>https://www.mustfarm.com/progress/site-diary-11-the-importance-of-the-wood-record/</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1726077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Images ©CAU</a:t>
            </a:r>
          </a:p>
          <a:p>
            <a:r>
              <a:rPr lang="en-GB" sz="1200" u="sng" kern="1200" dirty="0">
                <a:solidFill>
                  <a:schemeClr val="tx1"/>
                </a:solidFill>
                <a:effectLst/>
                <a:latin typeface="+mn-lt"/>
                <a:ea typeface="+mn-ea"/>
                <a:cs typeface="+mn-cs"/>
                <a:hlinkClick r:id="rId3"/>
              </a:rPr>
              <a:t>https://www.mustfarm.com/progress/site-diary-27-pottery/</a:t>
            </a:r>
            <a:endParaRPr lang="en-GB" sz="1200" kern="1200" dirty="0">
              <a:solidFill>
                <a:schemeClr val="tx1"/>
              </a:solidFill>
              <a:effectLst/>
              <a:latin typeface="+mn-lt"/>
              <a:ea typeface="+mn-ea"/>
              <a:cs typeface="+mn-cs"/>
            </a:endParaRPr>
          </a:p>
          <a:p>
            <a:r>
              <a:rPr lang="en-GB" dirty="0"/>
              <a:t>Diagram showing how vessels can come to rest in the river sediments. The position of the </a:t>
            </a:r>
            <a:r>
              <a:rPr lang="en-GB" dirty="0" err="1"/>
              <a:t>sooting</a:t>
            </a:r>
            <a:r>
              <a:rPr lang="en-GB" dirty="0"/>
              <a:t> and </a:t>
            </a:r>
            <a:r>
              <a:rPr lang="en-GB" dirty="0" err="1"/>
              <a:t>spalling</a:t>
            </a:r>
            <a:r>
              <a:rPr lang="en-GB" baseline="0" dirty="0"/>
              <a:t> show where the outside of the pot was damaged by the fire that caused the houses to burn down. Where this damage is found on the pot</a:t>
            </a:r>
            <a:r>
              <a:rPr lang="en-GB" dirty="0"/>
              <a:t> is likely to reflect where the pot was positioned in the building when it caught fire. The pots contents often come to rest at odd angles; a result of the vessel falling unevenly into the silt. </a:t>
            </a:r>
          </a:p>
        </p:txBody>
      </p:sp>
      <p:sp>
        <p:nvSpPr>
          <p:cNvPr id="4" name="Slide Number Placeholder 3"/>
          <p:cNvSpPr>
            <a:spLocks noGrp="1"/>
          </p:cNvSpPr>
          <p:nvPr>
            <p:ph type="sldNum" sz="quarter" idx="10"/>
          </p:nvPr>
        </p:nvSpPr>
        <p:spPr/>
        <p:txBody>
          <a:bodyPr/>
          <a:lstStyle/>
          <a:p>
            <a:fld id="{5D49325C-3411-41E9-A050-693BE82104F0}" type="slidenum">
              <a:rPr lang="en-GB" smtClean="0"/>
              <a:t>7</a:t>
            </a:fld>
            <a:endParaRPr lang="en-GB"/>
          </a:p>
        </p:txBody>
      </p:sp>
    </p:spTree>
    <p:extLst>
      <p:ext uri="{BB962C8B-B14F-4D97-AF65-F5344CB8AC3E}">
        <p14:creationId xmlns:p14="http://schemas.microsoft.com/office/powerpoint/2010/main" val="3044211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21742-A0A9-994C-FDF5-DFB654D82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0D2412-AC03-772C-F23E-5F17C4830AB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8E76973-8F43-65E8-7870-214DC55CBE27}"/>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Image © Vicki Herring. </a:t>
            </a:r>
            <a:endParaRPr lang="en-GB" dirty="0"/>
          </a:p>
        </p:txBody>
      </p:sp>
      <p:sp>
        <p:nvSpPr>
          <p:cNvPr id="4" name="Slide Number Placeholder 3">
            <a:extLst>
              <a:ext uri="{FF2B5EF4-FFF2-40B4-BE49-F238E27FC236}">
                <a16:creationId xmlns:a16="http://schemas.microsoft.com/office/drawing/2014/main" id="{94ADECE5-428B-CE0F-F288-75FF2D3D6E39}"/>
              </a:ext>
            </a:extLst>
          </p:cNvPr>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3940714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 © Vicki Herring.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429987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99592-2653-EE05-2262-651BAF2366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EB34A-9636-377B-5F77-B7D6E1CD5B6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4950AEE-A89D-87D2-3DD3-E6552E6624AB}"/>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Image © Vicki Herring. </a:t>
            </a:r>
            <a:endParaRPr lang="en-GB" dirty="0"/>
          </a:p>
        </p:txBody>
      </p:sp>
      <p:sp>
        <p:nvSpPr>
          <p:cNvPr id="4" name="Slide Number Placeholder 3">
            <a:extLst>
              <a:ext uri="{FF2B5EF4-FFF2-40B4-BE49-F238E27FC236}">
                <a16:creationId xmlns:a16="http://schemas.microsoft.com/office/drawing/2014/main" id="{302984F3-594C-7CCF-AD0B-0D686F8E3881}"/>
              </a:ext>
            </a:extLst>
          </p:cNvPr>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1697096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Image © Vicki Herring. </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3274561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BBEBA0"/>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p>
          </p:txBody>
        </p:sp>
      </p:grpSp>
      <p:sp>
        <p:nvSpPr>
          <p:cNvPr id="10" name="TextBox 9">
            <a:extLst>
              <a:ext uri="{FF2B5EF4-FFF2-40B4-BE49-F238E27FC236}">
                <a16:creationId xmlns:a16="http://schemas.microsoft.com/office/drawing/2014/main" id="{69E87A62-87CE-37A0-C03A-E79436DB79B7}"/>
              </a:ext>
            </a:extLst>
          </p:cNvPr>
          <p:cNvSpPr txBox="1"/>
          <p:nvPr userDrawn="1"/>
        </p:nvSpPr>
        <p:spPr>
          <a:xfrm>
            <a:off x="343407"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9FA119A7-2D46-F6BE-F2EF-F213BF229750}"/>
              </a:ext>
            </a:extLst>
          </p:cNvPr>
          <p:cNvPicPr>
            <a:picLocks noChangeAspect="1"/>
          </p:cNvPicPr>
          <p:nvPr userDrawn="1"/>
        </p:nvPicPr>
        <p:blipFill>
          <a:blip r:embed="rId2"/>
          <a:stretch>
            <a:fillRect/>
          </a:stretch>
        </p:blipFill>
        <p:spPr>
          <a:xfrm>
            <a:off x="149149" y="485985"/>
            <a:ext cx="1980733" cy="921271"/>
          </a:xfrm>
          <a:prstGeom prst="rect">
            <a:avLst/>
          </a:prstGeom>
        </p:spPr>
      </p:pic>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a:noFill/>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F327BDEE-44C2-F0E8-8180-C63F57963304}"/>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a:stretch>
          </a:blipFill>
        </p:spPr>
        <p:txBody>
          <a:bodyPr/>
          <a:lstStyle/>
          <a:p>
            <a:r>
              <a:rPr lang="en-US" dirty="0"/>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A24FEE-C627-9178-2CB9-42A0686575D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Teacher Notes</a:t>
            </a:r>
          </a:p>
        </p:txBody>
      </p:sp>
    </p:spTree>
    <p:extLst>
      <p:ext uri="{BB962C8B-B14F-4D97-AF65-F5344CB8AC3E}">
        <p14:creationId xmlns:p14="http://schemas.microsoft.com/office/powerpoint/2010/main" val="10717412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a:t>
            </a:r>
          </a:p>
        </p:txBody>
      </p:sp>
    </p:spTree>
    <p:extLst>
      <p:ext uri="{BB962C8B-B14F-4D97-AF65-F5344CB8AC3E}">
        <p14:creationId xmlns:p14="http://schemas.microsoft.com/office/powerpoint/2010/main" val="917713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Group Activity</a:t>
            </a:r>
          </a:p>
        </p:txBody>
      </p:sp>
    </p:spTree>
    <p:extLst>
      <p:ext uri="{BB962C8B-B14F-4D97-AF65-F5344CB8AC3E}">
        <p14:creationId xmlns:p14="http://schemas.microsoft.com/office/powerpoint/2010/main" val="20452325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 Individual Activity</a:t>
            </a:r>
          </a:p>
        </p:txBody>
      </p:sp>
    </p:spTree>
    <p:extLst>
      <p:ext uri="{BB962C8B-B14F-4D97-AF65-F5344CB8AC3E}">
        <p14:creationId xmlns:p14="http://schemas.microsoft.com/office/powerpoint/2010/main" val="45116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chemeClr val="tx1"/>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C31CECC0-AE42-54C2-B744-639265443C3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a:t>
            </a:r>
          </a:p>
        </p:txBody>
      </p:sp>
    </p:spTree>
    <p:extLst>
      <p:ext uri="{BB962C8B-B14F-4D97-AF65-F5344CB8AC3E}">
        <p14:creationId xmlns:p14="http://schemas.microsoft.com/office/powerpoint/2010/main" val="2190212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8" name="Picture Placeholder 15">
            <a:extLst>
              <a:ext uri="{FF2B5EF4-FFF2-40B4-BE49-F238E27FC236}">
                <a16:creationId xmlns:a16="http://schemas.microsoft.com/office/drawing/2014/main" id="{CFA26DAE-2F85-409A-E0CE-E0A1B04CD6A6}"/>
              </a:ext>
              <a:ext uri="{C183D7F6-B498-43B3-948B-1728B52AA6E4}">
                <adec:decorative xmlns:adec="http://schemas.microsoft.com/office/drawing/2017/decorative" val="1"/>
              </a:ext>
            </a:extLst>
          </p:cNvPr>
          <p:cNvSpPr>
            <a:spLocks noGrp="1"/>
          </p:cNvSpPr>
          <p:nvPr>
            <p:ph type="pic" sz="quarter" idx="24" hasCustomPrompt="1"/>
          </p:nvPr>
        </p:nvSpPr>
        <p:spPr>
          <a:xfrm>
            <a:off x="7321960" y="5940489"/>
            <a:ext cx="3643313" cy="579437"/>
          </a:xfrm>
          <a:prstGeom prst="rect">
            <a:avLst/>
          </a:prstGeom>
          <a:blipFill>
            <a:blip r:embed="rId2"/>
            <a:stretch>
              <a:fillRect/>
            </a:stretch>
          </a:blipFill>
        </p:spPr>
        <p:txBody>
          <a:bodyPr/>
          <a:lstStyle/>
          <a:p>
            <a:r>
              <a:rPr lang="en-US"/>
              <a:t> </a:t>
            </a:r>
          </a:p>
        </p:txBody>
      </p:sp>
      <p:sp>
        <p:nvSpPr>
          <p:cNvPr id="9" name="Text Placeholder 41">
            <a:extLst>
              <a:ext uri="{FF2B5EF4-FFF2-40B4-BE49-F238E27FC236}">
                <a16:creationId xmlns:a16="http://schemas.microsoft.com/office/drawing/2014/main" id="{69865DE0-33D3-5941-4EE3-0C94BF89268E}"/>
              </a:ext>
            </a:extLst>
          </p:cNvPr>
          <p:cNvSpPr>
            <a:spLocks noGrp="1"/>
          </p:cNvSpPr>
          <p:nvPr>
            <p:ph type="body" sz="quarter" idx="23"/>
          </p:nvPr>
        </p:nvSpPr>
        <p:spPr>
          <a:xfrm>
            <a:off x="7591526" y="602303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chemeClr val="tx1"/>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BBEBA0"/>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chemeClr val="tx1"/>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BBEBA0"/>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BBEBA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BBEBA0"/>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BBEBA0"/>
            </a:solidFill>
          </a:ln>
        </p:spPr>
        <p:txBody>
          <a:bodyPr/>
          <a:lstStyle/>
          <a:p>
            <a:endParaRPr lang="en-US"/>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6D92E5BA-CA9B-6914-E463-5FCB7546EBD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4819EFB3-4D44-EB0E-07FB-0638A03FB73C}"/>
              </a:ext>
            </a:extLst>
          </p:cNvPr>
          <p:cNvPicPr>
            <a:picLocks noChangeAspect="1"/>
          </p:cNvPicPr>
          <p:nvPr userDrawn="1"/>
        </p:nvPicPr>
        <p:blipFill>
          <a:blip r:embed="rId4"/>
          <a:stretch>
            <a:fillRect/>
          </a:stretch>
        </p:blipFill>
        <p:spPr>
          <a:xfrm>
            <a:off x="9846207" y="6095086"/>
            <a:ext cx="1686011" cy="784191"/>
          </a:xfrm>
          <a:prstGeom prst="rect">
            <a:avLst/>
          </a:prstGeom>
        </p:spPr>
      </p:pic>
      <p:pic>
        <p:nvPicPr>
          <p:cNvPr id="18" name="Picture 17">
            <a:extLst>
              <a:ext uri="{FF2B5EF4-FFF2-40B4-BE49-F238E27FC236}">
                <a16:creationId xmlns:a16="http://schemas.microsoft.com/office/drawing/2014/main" id="{BE0ECC11-CA2E-60DB-0984-65E518E54910}"/>
              </a:ext>
            </a:extLst>
          </p:cNvPr>
          <p:cNvPicPr>
            <a:picLocks noChangeAspect="1"/>
          </p:cNvPicPr>
          <p:nvPr userDrawn="1"/>
        </p:nvPicPr>
        <p:blipFill>
          <a:blip r:embed="rId5"/>
          <a:srcRect/>
          <a:stretch/>
        </p:blipFill>
        <p:spPr>
          <a:xfrm>
            <a:off x="5840016" y="446037"/>
            <a:ext cx="1892300" cy="1168400"/>
          </a:xfrm>
          <a:prstGeom prst="rect">
            <a:avLst/>
          </a:prstGeom>
        </p:spPr>
      </p:pic>
      <p:pic>
        <p:nvPicPr>
          <p:cNvPr id="23" name="Picture 22">
            <a:extLst>
              <a:ext uri="{FF2B5EF4-FFF2-40B4-BE49-F238E27FC236}">
                <a16:creationId xmlns:a16="http://schemas.microsoft.com/office/drawing/2014/main" id="{4603CC6A-A0F7-F0CF-7A4D-6D706005BDF0}"/>
              </a:ext>
            </a:extLst>
          </p:cNvPr>
          <p:cNvPicPr>
            <a:picLocks noChangeAspect="1"/>
          </p:cNvPicPr>
          <p:nvPr userDrawn="1"/>
        </p:nvPicPr>
        <p:blipFill>
          <a:blip r:embed="rId5"/>
          <a:srcRect/>
          <a:stretch/>
        </p:blipFill>
        <p:spPr>
          <a:xfrm rot="11015790">
            <a:off x="3262907" y="5182971"/>
            <a:ext cx="1892300" cy="1168400"/>
          </a:xfrm>
          <a:prstGeom prst="rect">
            <a:avLst/>
          </a:prstGeom>
        </p:spPr>
      </p:pic>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stretch>
              <a:fillRect/>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stretch>
              <a:fillRect/>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stretch>
              <a:fillRect/>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8E4B5C6C-E160-9BA9-5124-F5F4BE7EC1B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65B9E4"/>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chemeClr val="tx1"/>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Curriculum Links</a:t>
            </a:r>
          </a:p>
        </p:txBody>
      </p:sp>
    </p:spTree>
    <p:extLst>
      <p:ext uri="{BB962C8B-B14F-4D97-AF65-F5344CB8AC3E}">
        <p14:creationId xmlns:p14="http://schemas.microsoft.com/office/powerpoint/2010/main" val="4187932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sp>
        <p:nvSpPr>
          <p:cNvPr id="8" name="TextBox 7">
            <a:extLst>
              <a:ext uri="{FF2B5EF4-FFF2-40B4-BE49-F238E27FC236}">
                <a16:creationId xmlns:a16="http://schemas.microsoft.com/office/drawing/2014/main" id="{D735DA5C-8636-113C-BE4F-E6FD7062F037}"/>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rPr>
              <a:t>HistoricEngland.org.uk/Education </a:t>
            </a:r>
            <a:r>
              <a:rPr lang="en-US" sz="1600" baseline="0">
                <a:solidFill>
                  <a:srgbClr val="737373"/>
                </a:solidFill>
                <a:latin typeface="Arial" panose="020B0604020202020204" pitchFamily="34" charset="0"/>
                <a:cs typeface="Arial" panose="020B0604020202020204" pitchFamily="34" charset="0"/>
              </a:rPr>
              <a:t>| contact@historicengland.org.uk</a:t>
            </a:r>
          </a:p>
        </p:txBody>
      </p:sp>
      <p:sp>
        <p:nvSpPr>
          <p:cNvPr id="9" name="AutoShape 5">
            <a:extLst>
              <a:ext uri="{FF2B5EF4-FFF2-40B4-BE49-F238E27FC236}">
                <a16:creationId xmlns:a16="http://schemas.microsoft.com/office/drawing/2014/main" id="{846CF8BC-0846-CCE9-FD35-FD5C57642F6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txBody>
            <a:bodyPr/>
            <a:lstStyle/>
            <a:p>
              <a:endParaRPr lang="en-GB"/>
            </a:p>
          </p:txBody>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pic>
        <p:nvPicPr>
          <p:cNvPr id="3" name="Picture 2">
            <a:extLst>
              <a:ext uri="{FF2B5EF4-FFF2-40B4-BE49-F238E27FC236}">
                <a16:creationId xmlns:a16="http://schemas.microsoft.com/office/drawing/2014/main" id="{58A16369-CECD-7A3D-81F0-FC8E0EF4008D}"/>
              </a:ext>
            </a:extLst>
          </p:cNvPr>
          <p:cNvPicPr>
            <a:picLocks noChangeAspect="1"/>
          </p:cNvPicPr>
          <p:nvPr userDrawn="1"/>
        </p:nvPicPr>
        <p:blipFill>
          <a:blip r:embed="rId2"/>
          <a:srcRect/>
          <a:stretch/>
        </p:blipFill>
        <p:spPr>
          <a:xfrm>
            <a:off x="9846207" y="6095086"/>
            <a:ext cx="1686010" cy="784191"/>
          </a:xfrm>
          <a:prstGeom prst="rect">
            <a:avLst/>
          </a:prstGeom>
        </p:spPr>
      </p:pic>
    </p:spTree>
    <p:extLst>
      <p:ext uri="{BB962C8B-B14F-4D97-AF65-F5344CB8AC3E}">
        <p14:creationId xmlns:p14="http://schemas.microsoft.com/office/powerpoint/2010/main" val="1429220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txBody>
            <a:bodyPr/>
            <a:lstStyle/>
            <a:p>
              <a:endParaRPr lang="en-GB"/>
            </a:p>
          </p:txBody>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415830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txBody>
            <a:bodyPr/>
            <a:lstStyle/>
            <a:p>
              <a:endParaRPr lang="en-GB"/>
            </a:p>
          </p:txBody>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749691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65B9E4"/>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807944-8A78-2C3F-75B6-D189B5FD840B}"/>
              </a:ext>
            </a:extLst>
          </p:cNvPr>
          <p:cNvSpPr>
            <a:spLocks noGrp="1"/>
          </p:cNvSpPr>
          <p:nvPr>
            <p:ph type="dt" sz="half" idx="10"/>
          </p:nvPr>
        </p:nvSpPr>
        <p:spPr/>
        <p:txBody>
          <a:bodyPr/>
          <a:lstStyle/>
          <a:p>
            <a:fld id="{0C560BF3-709E-4A84-9F06-6507670BFA8B}" type="datetimeFigureOut">
              <a:rPr lang="en-GB" smtClean="0"/>
              <a:t>23/12/2025</a:t>
            </a:fld>
            <a:endParaRPr lang="en-GB"/>
          </a:p>
        </p:txBody>
      </p:sp>
      <p:sp>
        <p:nvSpPr>
          <p:cNvPr id="3" name="Footer Placeholder 2">
            <a:extLst>
              <a:ext uri="{FF2B5EF4-FFF2-40B4-BE49-F238E27FC236}">
                <a16:creationId xmlns:a16="http://schemas.microsoft.com/office/drawing/2014/main" id="{BA83F2C1-99C4-1EC6-3935-148BA9A4F04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6EBB67A-A260-3D90-3071-A7A4704BA8CA}"/>
              </a:ext>
            </a:extLst>
          </p:cNvPr>
          <p:cNvSpPr>
            <a:spLocks noGrp="1"/>
          </p:cNvSpPr>
          <p:nvPr>
            <p:ph type="sldNum" sz="quarter" idx="12"/>
          </p:nvPr>
        </p:nvSpPr>
        <p:spPr/>
        <p:txBody>
          <a:bodyPr/>
          <a:lstStyle/>
          <a:p>
            <a:fld id="{D447BAA0-87E7-42C9-AC0C-FBCDDF5629E0}" type="slidenum">
              <a:rPr lang="en-GB" smtClean="0"/>
              <a:t>‹#›</a:t>
            </a:fld>
            <a:endParaRPr lang="en-GB"/>
          </a:p>
        </p:txBody>
      </p:sp>
    </p:spTree>
    <p:extLst>
      <p:ext uri="{BB962C8B-B14F-4D97-AF65-F5344CB8AC3E}">
        <p14:creationId xmlns:p14="http://schemas.microsoft.com/office/powerpoint/2010/main" val="33215706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EAB9FB7-DE63-4F3E-ACB0-892D3A99DF5B}" type="datetimeFigureOut">
              <a:rPr lang="en-GB" smtClean="0"/>
              <a:t>23/12/2025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C96A0B-2353-4482-94B7-B034193D7730}" type="slidenum">
              <a:rPr lang="en-GB" smtClean="0"/>
              <a:t>‹#›</a:t>
            </a:fld>
            <a:endParaRPr lang="en-GB"/>
          </a:p>
        </p:txBody>
      </p:sp>
    </p:spTree>
    <p:extLst>
      <p:ext uri="{BB962C8B-B14F-4D97-AF65-F5344CB8AC3E}">
        <p14:creationId xmlns:p14="http://schemas.microsoft.com/office/powerpoint/2010/main" val="464536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205462" y="334708"/>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BBEBA0"/>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chemeClr val="tx1"/>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BBEBA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Teacher Notes</a:t>
            </a:r>
          </a:p>
        </p:txBody>
      </p:sp>
    </p:spTree>
    <p:extLst>
      <p:ext uri="{BB962C8B-B14F-4D97-AF65-F5344CB8AC3E}">
        <p14:creationId xmlns:p14="http://schemas.microsoft.com/office/powerpoint/2010/main" val="12840896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a:t>
            </a:r>
          </a:p>
        </p:txBody>
      </p:sp>
    </p:spTree>
    <p:extLst>
      <p:ext uri="{BB962C8B-B14F-4D97-AF65-F5344CB8AC3E}">
        <p14:creationId xmlns:p14="http://schemas.microsoft.com/office/powerpoint/2010/main" val="28279816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6" r:id="rId3"/>
    <p:sldLayoutId id="2147483691" r:id="rId4"/>
    <p:sldLayoutId id="2147483650" r:id="rId5"/>
    <p:sldLayoutId id="2147483683" r:id="rId6"/>
    <p:sldLayoutId id="2147483684" r:id="rId7"/>
    <p:sldLayoutId id="2147483697" r:id="rId8"/>
    <p:sldLayoutId id="2147483703" r:id="rId9"/>
    <p:sldLayoutId id="2147483673" r:id="rId10"/>
    <p:sldLayoutId id="2147483677" r:id="rId11"/>
    <p:sldLayoutId id="2147483679" r:id="rId12"/>
    <p:sldLayoutId id="2147483680" r:id="rId13"/>
    <p:sldLayoutId id="2147483666" r:id="rId14"/>
    <p:sldLayoutId id="2147483685" r:id="rId15"/>
    <p:sldLayoutId id="2147483698" r:id="rId16"/>
    <p:sldLayoutId id="2147483699" r:id="rId17"/>
    <p:sldLayoutId id="2147483700" r:id="rId18"/>
    <p:sldLayoutId id="2147483701" r:id="rId19"/>
    <p:sldLayoutId id="2147483667" r:id="rId20"/>
    <p:sldLayoutId id="2147483675" r:id="rId21"/>
    <p:sldLayoutId id="2147483671" r:id="rId22"/>
    <p:sldLayoutId id="2147483704" r:id="rId23"/>
    <p:sldLayoutId id="2147483681" r:id="rId24"/>
    <p:sldLayoutId id="2147483672" r:id="rId25"/>
    <p:sldLayoutId id="2147483678" r:id="rId26"/>
    <p:sldLayoutId id="2147483664" r:id="rId27"/>
    <p:sldLayoutId id="2147483663" r:id="rId28"/>
    <p:sldLayoutId id="2147483660" r:id="rId29"/>
    <p:sldLayoutId id="2147483670" r:id="rId30"/>
    <p:sldLayoutId id="2147483692" r:id="rId31"/>
    <p:sldLayoutId id="2147483682" r:id="rId32"/>
    <p:sldLayoutId id="2147483693" r:id="rId33"/>
    <p:sldLayoutId id="2147483690" r:id="rId34"/>
    <p:sldLayoutId id="2147483694" r:id="rId35"/>
    <p:sldLayoutId id="2147483702" r:id="rId36"/>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hyperlink" Target="https://historicengland.org.uk/content/docs/education/explorer/life-at-must-farm-ppt/" TargetMode="External"/><Relationship Id="rId2" Type="http://schemas.openxmlformats.org/officeDocument/2006/relationships/hyperlink" Target="https://vimeo.com/manage/videos/1045079609" TargetMode="External"/><Relationship Id="rId1" Type="http://schemas.openxmlformats.org/officeDocument/2006/relationships/slideLayout" Target="../slideLayouts/slideLayout8.xml"/><Relationship Id="rId5" Type="http://schemas.openxmlformats.org/officeDocument/2006/relationships/hyperlink" Target="https://www.bbc.co.uk/bitesize/articles/z4msn9q" TargetMode="External"/><Relationship Id="rId4" Type="http://schemas.openxmlformats.org/officeDocument/2006/relationships/hyperlink" Target="https://historicengland.org.uk/content/docs/education/explorer/must-farm-fire-fire-pp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3.xml"/><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hyperlink" Target="https://historicengland.org.uk/content/docs/education/explorer/life-at-must-farm-ppt/" TargetMode="External"/><Relationship Id="rId2" Type="http://schemas.openxmlformats.org/officeDocument/2006/relationships/hyperlink" Target="https://vimeo.com/manage/videos/1045079609"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vimeo.com/1045079609?share=copy&amp;fl=cl&amp;fe=ci"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2652C912-12EA-CEFB-EABD-49A3040EA6E5}"/>
              </a:ext>
            </a:extLst>
          </p:cNvPr>
          <p:cNvSpPr>
            <a:spLocks noGrp="1"/>
          </p:cNvSpPr>
          <p:nvPr>
            <p:ph type="title" idx="4294967295"/>
          </p:nvPr>
        </p:nvSpPr>
        <p:spPr>
          <a:xfrm>
            <a:off x="365125" y="2559050"/>
            <a:ext cx="3579813" cy="240982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Must Farm Bronze Age Village Activity 5: Fire! Fire! </a:t>
            </a:r>
            <a:r>
              <a:rPr kumimoji="0" lang="en-GB" sz="2400" b="1" i="0" u="none" strike="noStrike" kern="1200" cap="none" spc="0" normalizeH="0" baseline="0" noProof="0">
                <a:ln>
                  <a:noFill/>
                </a:ln>
                <a:solidFill>
                  <a:schemeClr val="tx1"/>
                </a:solidFill>
                <a:effectLst/>
                <a:uLnTx/>
                <a:uFillTx/>
                <a:latin typeface="+mn-lt"/>
                <a:ea typeface="+mn-ea"/>
                <a:cs typeface="+mn-cs"/>
              </a:rPr>
              <a:t>What </a:t>
            </a:r>
            <a:r>
              <a:rPr kumimoji="0" lang="en-GB" sz="2400" b="1" i="0" u="none" strike="noStrike" kern="1200" cap="none" spc="0" normalizeH="0" baseline="0" noProof="0" dirty="0">
                <a:ln>
                  <a:noFill/>
                </a:ln>
                <a:solidFill>
                  <a:schemeClr val="tx1"/>
                </a:solidFill>
                <a:effectLst/>
                <a:uLnTx/>
                <a:uFillTx/>
                <a:latin typeface="+mn-lt"/>
                <a:ea typeface="+mn-ea"/>
                <a:cs typeface="+mn-cs"/>
              </a:rPr>
              <a:t>caused the fire that destroyed Must Farm Bronze Age Village </a:t>
            </a:r>
            <a:r>
              <a:rPr kumimoji="0" lang="en-GB" sz="2400" b="1" i="0" u="none" strike="noStrike" kern="1200" cap="none" spc="0" normalizeH="0" baseline="0" noProof="0">
                <a:ln>
                  <a:noFill/>
                </a:ln>
                <a:solidFill>
                  <a:schemeClr val="tx1"/>
                </a:solidFill>
                <a:effectLst/>
                <a:uLnTx/>
                <a:uFillTx/>
                <a:latin typeface="+mn-lt"/>
                <a:ea typeface="+mn-ea"/>
                <a:cs typeface="+mn-cs"/>
              </a:rPr>
              <a:t>c850BC?</a:t>
            </a:r>
            <a:endParaRPr kumimoji="0" lang="en-GB" sz="2400" b="1"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Placeholder 7" descr="drawing of a roundhouse being destroyed by fire">
            <a:extLst>
              <a:ext uri="{FF2B5EF4-FFF2-40B4-BE49-F238E27FC236}">
                <a16:creationId xmlns:a16="http://schemas.microsoft.com/office/drawing/2014/main" id="{F34D3DCA-BE6E-6C29-4697-DDC911A3FAE0}"/>
              </a:ext>
            </a:extLst>
          </p:cNvPr>
          <p:cNvPicPr>
            <a:picLocks noGrp="1" noChangeAspect="1"/>
          </p:cNvPicPr>
          <p:nvPr>
            <p:ph type="pic" sz="quarter" idx="10"/>
          </p:nvPr>
        </p:nvPicPr>
        <p:blipFill>
          <a:blip r:embed="rId3"/>
          <a:srcRect t="13157" b="13157"/>
          <a:stretch>
            <a:fillRect/>
          </a:stretch>
        </p:blipFill>
        <p:spPr/>
      </p:pic>
    </p:spTree>
    <p:extLst>
      <p:ext uri="{BB962C8B-B14F-4D97-AF65-F5344CB8AC3E}">
        <p14:creationId xmlns:p14="http://schemas.microsoft.com/office/powerpoint/2010/main" val="1322670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F88DA-5B58-FC35-EA1B-41AB4BDDE7B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E309615-2CB7-0201-7E61-4E9BE621B954}"/>
              </a:ext>
            </a:extLst>
          </p:cNvPr>
          <p:cNvSpPr>
            <a:spLocks noGrp="1"/>
          </p:cNvSpPr>
          <p:nvPr>
            <p:ph type="title"/>
          </p:nvPr>
        </p:nvSpPr>
        <p:spPr/>
        <p:txBody>
          <a:bodyPr/>
          <a:lstStyle/>
          <a:p>
            <a:r>
              <a:rPr lang="en-GB" dirty="0"/>
              <a:t>What do modern fire investigators </a:t>
            </a:r>
            <a:r>
              <a:rPr lang="en-GB" dirty="0" err="1"/>
              <a:t>think?</a:t>
            </a:r>
            <a:r>
              <a:rPr lang="en-GB" dirty="0" err="1">
                <a:solidFill>
                  <a:schemeClr val="bg1"/>
                </a:solidFill>
              </a:rPr>
              <a:t>b</a:t>
            </a:r>
            <a:endParaRPr lang="en-GB" dirty="0">
              <a:solidFill>
                <a:schemeClr val="bg1"/>
              </a:solidFill>
            </a:endParaRPr>
          </a:p>
        </p:txBody>
      </p:sp>
      <p:sp>
        <p:nvSpPr>
          <p:cNvPr id="3" name="Content Placeholder 2">
            <a:extLst>
              <a:ext uri="{FF2B5EF4-FFF2-40B4-BE49-F238E27FC236}">
                <a16:creationId xmlns:a16="http://schemas.microsoft.com/office/drawing/2014/main" id="{0764ABDC-81AF-6BFA-C4DA-D1BF0A960F3C}"/>
              </a:ext>
            </a:extLst>
          </p:cNvPr>
          <p:cNvSpPr>
            <a:spLocks noGrp="1"/>
          </p:cNvSpPr>
          <p:nvPr>
            <p:ph idx="1"/>
          </p:nvPr>
        </p:nvSpPr>
        <p:spPr/>
        <p:txBody>
          <a:bodyPr/>
          <a:lstStyle/>
          <a:p>
            <a:r>
              <a:rPr lang="en-GB" dirty="0"/>
              <a:t>Having studied the evidence, they say the fire had two clear phases.</a:t>
            </a:r>
          </a:p>
          <a:p>
            <a:r>
              <a:rPr lang="en-GB" dirty="0"/>
              <a:t>2. Smouldering -  The wattle walls, floors and walkways were destroyed quite quickly along with the roof coverings, but the large posts burnt more slowly. The fire was almost invisible, with no flames and only a little smoke. </a:t>
            </a:r>
          </a:p>
        </p:txBody>
      </p:sp>
      <p:pic>
        <p:nvPicPr>
          <p:cNvPr id="6" name="Content Placeholder 5" descr="A buildings on fire">
            <a:extLst>
              <a:ext uri="{FF2B5EF4-FFF2-40B4-BE49-F238E27FC236}">
                <a16:creationId xmlns:a16="http://schemas.microsoft.com/office/drawing/2014/main" id="{B53D7602-55B2-47C4-5C59-50C452CAE172}"/>
              </a:ext>
            </a:extLst>
          </p:cNvPr>
          <p:cNvPicPr>
            <a:picLocks noGrp="1" noChangeAspect="1"/>
          </p:cNvPicPr>
          <p:nvPr>
            <p:ph type="pic" sz="quarter" idx="4294967295"/>
          </p:nvPr>
        </p:nvPicPr>
        <p:blipFill>
          <a:blip r:embed="rId3"/>
          <a:srcRect t="4243" b="25154"/>
          <a:stretch>
            <a:fillRect/>
          </a:stretch>
        </p:blipFill>
        <p:spPr>
          <a:xfrm>
            <a:off x="71250" y="4184650"/>
            <a:ext cx="11363325" cy="2406650"/>
          </a:xfrm>
          <a:prstGeom prst="rect">
            <a:avLst/>
          </a:prstGeom>
          <a:ln>
            <a:solidFill>
              <a:schemeClr val="tx1"/>
            </a:solidFill>
          </a:ln>
        </p:spPr>
      </p:pic>
    </p:spTree>
    <p:extLst>
      <p:ext uri="{BB962C8B-B14F-4D97-AF65-F5344CB8AC3E}">
        <p14:creationId xmlns:p14="http://schemas.microsoft.com/office/powerpoint/2010/main" val="3875717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FF6A8-3CA3-D54B-1196-ADAB8BCC6FC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BC740D9-B38F-2FB4-1AD9-45428FEEE24B}"/>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caused the Must Farm fire?</a:t>
            </a:r>
          </a:p>
        </p:txBody>
      </p:sp>
      <p:sp>
        <p:nvSpPr>
          <p:cNvPr id="2" name="Rectangle: Rounded Corners 1">
            <a:extLst>
              <a:ext uri="{FF2B5EF4-FFF2-40B4-BE49-F238E27FC236}">
                <a16:creationId xmlns:a16="http://schemas.microsoft.com/office/drawing/2014/main" id="{C2D7789D-DDF2-93D0-F6E3-B4AD4A27183C}"/>
              </a:ext>
            </a:extLst>
          </p:cNvPr>
          <p:cNvSpPr/>
          <p:nvPr/>
        </p:nvSpPr>
        <p:spPr>
          <a:xfrm>
            <a:off x="357187" y="512467"/>
            <a:ext cx="10971212" cy="1286188"/>
          </a:xfrm>
          <a:prstGeom prst="roundRect">
            <a:avLst/>
          </a:prstGeom>
          <a:solidFill>
            <a:srgbClr val="BBEB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latin typeface="Arial" panose="020B0604020202020204" pitchFamily="34" charset="0"/>
                <a:ea typeface="Calibri" panose="020F0502020204030204" pitchFamily="34" charset="0"/>
                <a:cs typeface="Arial" panose="020B0604020202020204" pitchFamily="34" charset="0"/>
              </a:rPr>
              <a:t>Archaeologists will probably never know exactly what happened at Must Farm. </a:t>
            </a:r>
          </a:p>
          <a:p>
            <a:pPr algn="ctr"/>
            <a:r>
              <a:rPr lang="en-GB" sz="2200" dirty="0">
                <a:solidFill>
                  <a:schemeClr val="tx1"/>
                </a:solidFill>
                <a:latin typeface="Arial" panose="020B0604020202020204" pitchFamily="34" charset="0"/>
                <a:ea typeface="Calibri" panose="020F0502020204030204" pitchFamily="34" charset="0"/>
                <a:cs typeface="Arial" panose="020B0604020202020204" pitchFamily="34" charset="0"/>
              </a:rPr>
              <a:t>Even with this much well-preserved material, it is difficult to understand what caused the fire and what happened to the people who lived there. </a:t>
            </a:r>
          </a:p>
        </p:txBody>
      </p:sp>
      <p:pic>
        <p:nvPicPr>
          <p:cNvPr id="8" name="Content Placeholder 7" descr="a reconstruction drawing showing how the fire started and spread through the village">
            <a:extLst>
              <a:ext uri="{FF2B5EF4-FFF2-40B4-BE49-F238E27FC236}">
                <a16:creationId xmlns:a16="http://schemas.microsoft.com/office/drawing/2014/main" id="{AEEAFB54-06C4-3FE6-3E0B-945C1908A314}"/>
              </a:ext>
            </a:extLst>
          </p:cNvPr>
          <p:cNvPicPr>
            <a:picLocks noGrp="1" noChangeAspect="1"/>
          </p:cNvPicPr>
          <p:nvPr>
            <p:ph idx="1"/>
          </p:nvPr>
        </p:nvPicPr>
        <p:blipFill>
          <a:blip r:embed="rId3"/>
          <a:stretch>
            <a:fillRect/>
          </a:stretch>
        </p:blipFill>
        <p:spPr>
          <a:xfrm>
            <a:off x="382588" y="2051982"/>
            <a:ext cx="10971212" cy="3030591"/>
          </a:xfrm>
        </p:spPr>
      </p:pic>
      <p:sp>
        <p:nvSpPr>
          <p:cNvPr id="9" name="Rectangle: Rounded Corners 8">
            <a:extLst>
              <a:ext uri="{FF2B5EF4-FFF2-40B4-BE49-F238E27FC236}">
                <a16:creationId xmlns:a16="http://schemas.microsoft.com/office/drawing/2014/main" id="{E09033DC-7875-0320-2B8D-D072A2F82902}"/>
              </a:ext>
            </a:extLst>
          </p:cNvPr>
          <p:cNvSpPr/>
          <p:nvPr/>
        </p:nvSpPr>
        <p:spPr>
          <a:xfrm>
            <a:off x="382589" y="5335900"/>
            <a:ext cx="10971211" cy="1009633"/>
          </a:xfrm>
          <a:prstGeom prst="roundRect">
            <a:avLst/>
          </a:prstGeom>
          <a:solidFill>
            <a:srgbClr val="BBEB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latin typeface="Arial" panose="020B0604020202020204" pitchFamily="34" charset="0"/>
                <a:ea typeface="Calibri" panose="020F0502020204030204" pitchFamily="34" charset="0"/>
                <a:cs typeface="Arial" panose="020B0604020202020204" pitchFamily="34" charset="0"/>
              </a:rPr>
              <a:t>Archaeologists have different theories about the fire at Must Farm. </a:t>
            </a:r>
          </a:p>
          <a:p>
            <a:pPr algn="ctr"/>
            <a:r>
              <a:rPr lang="en-GB" sz="2200" dirty="0">
                <a:solidFill>
                  <a:schemeClr val="tx1"/>
                </a:solidFill>
                <a:latin typeface="Arial" panose="020B0604020202020204" pitchFamily="34" charset="0"/>
                <a:ea typeface="Calibri" panose="020F0502020204030204" pitchFamily="34" charset="0"/>
                <a:cs typeface="Arial" panose="020B0604020202020204" pitchFamily="34" charset="0"/>
              </a:rPr>
              <a:t>They must use the evidence they found to suggest ideas about what might have happened</a:t>
            </a:r>
            <a:r>
              <a:rPr lang="en-GB" sz="2200" b="1" dirty="0">
                <a:solidFill>
                  <a:schemeClr val="tx1"/>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512414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61D4-0786-6E86-AB89-C338855349F0}"/>
              </a:ext>
            </a:extLst>
          </p:cNvPr>
          <p:cNvSpPr>
            <a:spLocks noGrp="1"/>
          </p:cNvSpPr>
          <p:nvPr>
            <p:ph type="title"/>
          </p:nvPr>
        </p:nvSpPr>
        <p:spPr/>
        <p:txBody>
          <a:bodyPr/>
          <a:lstStyle/>
          <a:p>
            <a:r>
              <a:rPr lang="en-GB" dirty="0"/>
              <a:t>Information from the Fire Investigators Report</a:t>
            </a:r>
          </a:p>
        </p:txBody>
      </p:sp>
      <p:graphicFrame>
        <p:nvGraphicFramePr>
          <p:cNvPr id="4" name="Content Placeholder 3">
            <a:extLst>
              <a:ext uri="{FF2B5EF4-FFF2-40B4-BE49-F238E27FC236}">
                <a16:creationId xmlns:a16="http://schemas.microsoft.com/office/drawing/2014/main" id="{7F63E9E8-F0FA-988F-EBB5-2C9F87B35CA4}"/>
              </a:ext>
            </a:extLst>
          </p:cNvPr>
          <p:cNvGraphicFramePr>
            <a:graphicFrameLocks noGrp="1"/>
          </p:cNvGraphicFramePr>
          <p:nvPr>
            <p:ph idx="4294967295"/>
            <p:extLst>
              <p:ext uri="{D42A27DB-BD31-4B8C-83A1-F6EECF244321}">
                <p14:modId xmlns:p14="http://schemas.microsoft.com/office/powerpoint/2010/main" val="4038252442"/>
              </p:ext>
            </p:extLst>
          </p:nvPr>
        </p:nvGraphicFramePr>
        <p:xfrm>
          <a:off x="382590" y="1351272"/>
          <a:ext cx="10971210" cy="5270923"/>
        </p:xfrm>
        <a:graphic>
          <a:graphicData uri="http://schemas.openxmlformats.org/drawingml/2006/table">
            <a:tbl>
              <a:tblPr firstRow="1" bandRow="1">
                <a:tableStyleId>{5C22544A-7EE6-4342-B048-85BDC9FD1C3A}</a:tableStyleId>
              </a:tblPr>
              <a:tblGrid>
                <a:gridCol w="3657070">
                  <a:extLst>
                    <a:ext uri="{9D8B030D-6E8A-4147-A177-3AD203B41FA5}">
                      <a16:colId xmlns:a16="http://schemas.microsoft.com/office/drawing/2014/main" val="4180479689"/>
                    </a:ext>
                  </a:extLst>
                </a:gridCol>
                <a:gridCol w="3657070">
                  <a:extLst>
                    <a:ext uri="{9D8B030D-6E8A-4147-A177-3AD203B41FA5}">
                      <a16:colId xmlns:a16="http://schemas.microsoft.com/office/drawing/2014/main" val="3429279859"/>
                    </a:ext>
                  </a:extLst>
                </a:gridCol>
                <a:gridCol w="3657070">
                  <a:extLst>
                    <a:ext uri="{9D8B030D-6E8A-4147-A177-3AD203B41FA5}">
                      <a16:colId xmlns:a16="http://schemas.microsoft.com/office/drawing/2014/main" val="1784424221"/>
                    </a:ext>
                  </a:extLst>
                </a:gridCol>
              </a:tblGrid>
              <a:tr h="1674283">
                <a:tc>
                  <a:txBody>
                    <a:bodyPr/>
                    <a:lstStyle/>
                    <a:p>
                      <a:pPr algn="ctr"/>
                      <a:r>
                        <a:rPr lang="en-GB" sz="1600" b="0" dirty="0">
                          <a:solidFill>
                            <a:schemeClr val="tx1"/>
                          </a:solidFill>
                        </a:rPr>
                        <a:t>1.</a:t>
                      </a:r>
                    </a:p>
                    <a:p>
                      <a:pPr algn="ctr"/>
                      <a:r>
                        <a:rPr lang="en-GB" sz="1600" b="0" dirty="0">
                          <a:solidFill>
                            <a:schemeClr val="tx1"/>
                          </a:solidFill>
                        </a:rPr>
                        <a:t>All the houses were made of wood, wattle panels for floors and walls, dry straw on the roofs</a:t>
                      </a:r>
                    </a:p>
                    <a:p>
                      <a:pPr algn="ctr"/>
                      <a:endParaRPr lang="en-GB" sz="16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b="0" dirty="0">
                          <a:solidFill>
                            <a:schemeClr val="tx1"/>
                          </a:solidFill>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rPr>
                        <a:t>The remains of textiles made from plants like flax and nettles were found. These were charred by the fire. No woollen cloth or thread was found. Wool burns much faster than plant fibres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rPr>
                        <a:t> </a:t>
                      </a:r>
                      <a:r>
                        <a:rPr lang="en-GB" sz="1600" b="0" dirty="0">
                          <a:solidFill>
                            <a:schemeClr val="tx1"/>
                          </a:solidFill>
                          <a:latin typeface="+mn-lt"/>
                        </a:rPr>
                        <a:t>3.</a:t>
                      </a:r>
                      <a:r>
                        <a:rPr lang="en-GB" sz="1600" b="0" dirty="0">
                          <a:solidFill>
                            <a:schemeClr val="tx1"/>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rPr>
                        <a:t>Each of the houses had a fireplace inside, called a hearth, used for cooking and to provide warmth for the animals and people living  there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9705604"/>
                  </a:ext>
                </a:extLst>
              </a:tr>
              <a:tr h="1674283">
                <a:tc>
                  <a:txBody>
                    <a:bodyPr/>
                    <a:lstStyle/>
                    <a:p>
                      <a:pPr algn="ctr"/>
                      <a:r>
                        <a:rPr lang="en-GB" sz="1600" dirty="0"/>
                        <a:t>4.</a:t>
                      </a:r>
                    </a:p>
                    <a:p>
                      <a:pPr algn="ctr"/>
                      <a:r>
                        <a:rPr lang="en-GB" sz="1600" dirty="0"/>
                        <a:t>The houses were built very close together and their roofs, made of straw, turf and clay, were touching</a:t>
                      </a:r>
                    </a:p>
                    <a:p>
                      <a:pPr algn="ct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a:t>5. </a:t>
                      </a:r>
                    </a:p>
                    <a:p>
                      <a:pPr algn="ctr"/>
                      <a:r>
                        <a:rPr lang="en-GB" sz="1600" dirty="0"/>
                        <a:t>There is no evidence that anybody was killed in the fire. No one seems to have returned or tried to recover any of the objects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a:t>6.</a:t>
                      </a:r>
                    </a:p>
                    <a:p>
                      <a:pPr algn="ctr"/>
                      <a:r>
                        <a:rPr lang="en-GB" sz="1600" dirty="0"/>
                        <a:t>The fire started on one place and spread very quickly</a:t>
                      </a:r>
                    </a:p>
                    <a:p>
                      <a:pPr algn="ctr"/>
                      <a:endParaRPr lang="en-GB"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6563285"/>
                  </a:ext>
                </a:extLst>
              </a:tr>
              <a:tr h="1674283">
                <a:tc>
                  <a:txBody>
                    <a:bodyPr/>
                    <a:lstStyle/>
                    <a:p>
                      <a:pPr algn="ctr"/>
                      <a:r>
                        <a:rPr lang="en-GB" sz="1600" dirty="0"/>
                        <a:t>7.</a:t>
                      </a:r>
                    </a:p>
                    <a:p>
                      <a:pPr algn="ctr"/>
                      <a:r>
                        <a:rPr lang="en-GB" sz="1600" dirty="0"/>
                        <a:t>The village had a big wooden fence, called a palisade, built around it. These are usually for protection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dirty="0"/>
                        <a:t>8.</a:t>
                      </a:r>
                    </a:p>
                    <a:p>
                      <a:pPr algn="ctr"/>
                      <a:r>
                        <a:rPr lang="en-GB" sz="1600" dirty="0"/>
                        <a:t>Animal skins or textiles might have been hung on the walls. Beds may have been made from dry bracken. There were lots of wooden objects in the buildings.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600" kern="100" dirty="0">
                          <a:effectLst/>
                          <a:latin typeface="+mn-lt"/>
                          <a:ea typeface="Calibri" panose="020F0502020204030204" pitchFamily="34" charset="0"/>
                          <a:cs typeface="Times New Roman" panose="02020603050405020304" pitchFamily="18" charset="0"/>
                        </a:rPr>
                        <a:t>9.</a:t>
                      </a:r>
                    </a:p>
                    <a:p>
                      <a:pPr marL="0" indent="0" algn="ctr">
                        <a:buNone/>
                      </a:pPr>
                      <a:r>
                        <a:rPr lang="en-GB" sz="1600" dirty="0"/>
                        <a:t>Weapons like spears and swords, as well as metal tools like axes and sickles were found in large quantities. These could have been for hunting or fighting as well as woodwork or harvesting.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67824"/>
                  </a:ext>
                </a:extLst>
              </a:tr>
            </a:tbl>
          </a:graphicData>
        </a:graphic>
      </p:graphicFrame>
    </p:spTree>
    <p:extLst>
      <p:ext uri="{BB962C8B-B14F-4D97-AF65-F5344CB8AC3E}">
        <p14:creationId xmlns:p14="http://schemas.microsoft.com/office/powerpoint/2010/main" val="2348635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B9845413-B680-3D96-4782-9F54F49E3F4B}"/>
              </a:ext>
            </a:extLst>
          </p:cNvPr>
          <p:cNvSpPr>
            <a:spLocks noGrp="1"/>
          </p:cNvSpPr>
          <p:nvPr>
            <p:ph type="title"/>
          </p:nvPr>
        </p:nvSpPr>
        <p:spPr>
          <a:xfrm>
            <a:off x="357188" y="365125"/>
            <a:ext cx="10996612" cy="709613"/>
          </a:xfrm>
        </p:spPr>
        <p:txBody>
          <a:bodyPr>
            <a:normAutofit fontScale="90000"/>
          </a:bodyPr>
          <a:lstStyle/>
          <a:p>
            <a:r>
              <a:rPr lang="en-US" sz="2800" dirty="0">
                <a:solidFill>
                  <a:schemeClr val="tx1"/>
                </a:solidFill>
              </a:rPr>
              <a:t>What do you think could have caused the fire at Must Farm Bronze Age Village c850BC?</a:t>
            </a:r>
            <a:br>
              <a:rPr lang="en-US" sz="2800" dirty="0">
                <a:solidFill>
                  <a:schemeClr val="tx1"/>
                </a:solidFill>
              </a:rPr>
            </a:br>
            <a:r>
              <a:rPr lang="en-US" sz="2800" dirty="0">
                <a:solidFill>
                  <a:schemeClr val="tx1"/>
                </a:solidFill>
              </a:rPr>
              <a:t>Use evidence to support your answer</a:t>
            </a:r>
          </a:p>
        </p:txBody>
      </p:sp>
      <p:graphicFrame>
        <p:nvGraphicFramePr>
          <p:cNvPr id="8" name="Table 7" descr="Table">
            <a:extLst>
              <a:ext uri="{FF2B5EF4-FFF2-40B4-BE49-F238E27FC236}">
                <a16:creationId xmlns:a16="http://schemas.microsoft.com/office/drawing/2014/main" id="{98B36A88-4293-CA13-DB92-50C540DDC010}"/>
              </a:ext>
            </a:extLst>
          </p:cNvPr>
          <p:cNvGraphicFramePr>
            <a:graphicFrameLocks noGrp="1"/>
          </p:cNvGraphicFramePr>
          <p:nvPr>
            <p:extLst>
              <p:ext uri="{D42A27DB-BD31-4B8C-83A1-F6EECF244321}">
                <p14:modId xmlns:p14="http://schemas.microsoft.com/office/powerpoint/2010/main" val="2770578476"/>
              </p:ext>
            </p:extLst>
          </p:nvPr>
        </p:nvGraphicFramePr>
        <p:xfrm>
          <a:off x="271306" y="1728464"/>
          <a:ext cx="10751736" cy="4907280"/>
        </p:xfrm>
        <a:graphic>
          <a:graphicData uri="http://schemas.openxmlformats.org/drawingml/2006/table">
            <a:tbl>
              <a:tblPr firstRow="1">
                <a:tableStyleId>{5940675A-B579-460E-94D1-54222C63F5DA}</a:tableStyleId>
              </a:tblPr>
              <a:tblGrid>
                <a:gridCol w="2793441">
                  <a:extLst>
                    <a:ext uri="{9D8B030D-6E8A-4147-A177-3AD203B41FA5}">
                      <a16:colId xmlns:a16="http://schemas.microsoft.com/office/drawing/2014/main" val="20000"/>
                    </a:ext>
                  </a:extLst>
                </a:gridCol>
                <a:gridCol w="2441750">
                  <a:extLst>
                    <a:ext uri="{9D8B030D-6E8A-4147-A177-3AD203B41FA5}">
                      <a16:colId xmlns:a16="http://schemas.microsoft.com/office/drawing/2014/main" val="20001"/>
                    </a:ext>
                  </a:extLst>
                </a:gridCol>
                <a:gridCol w="5516545">
                  <a:extLst>
                    <a:ext uri="{9D8B030D-6E8A-4147-A177-3AD203B41FA5}">
                      <a16:colId xmlns:a16="http://schemas.microsoft.com/office/drawing/2014/main" val="20002"/>
                    </a:ext>
                  </a:extLst>
                </a:gridCol>
              </a:tblGrid>
              <a:tr h="102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dirty="0">
                          <a:solidFill>
                            <a:srgbClr val="000000"/>
                          </a:solidFill>
                        </a:rPr>
                        <a:t>Cause of the Fire</a:t>
                      </a:r>
                      <a:endParaRPr lang="en-US" sz="1600" b="1" dirty="0"/>
                    </a:p>
                    <a:p>
                      <a:pPr algn="l">
                        <a:defRPr/>
                      </a:pPr>
                      <a:r>
                        <a:rPr lang="en-US" sz="1600" b="0" dirty="0">
                          <a:latin typeface="Arial"/>
                        </a:rPr>
                        <a:t>Add details</a:t>
                      </a:r>
                    </a:p>
                  </a:txBody>
                  <a:tcPr>
                    <a:solidFill>
                      <a:schemeClr val="bg1">
                        <a:lumMod val="75000"/>
                      </a:schemeClr>
                    </a:solidFill>
                  </a:tcPr>
                </a:tc>
                <a:tc>
                  <a:txBody>
                    <a:bodyPr/>
                    <a:lstStyle/>
                    <a:p>
                      <a:pPr algn="l">
                        <a:defRPr/>
                      </a:pPr>
                      <a:r>
                        <a:rPr lang="en-US" sz="1600" b="1" u="none" dirty="0">
                          <a:solidFill>
                            <a:srgbClr val="000000"/>
                          </a:solidFill>
                        </a:rPr>
                        <a:t>Possible evidence  </a:t>
                      </a:r>
                    </a:p>
                    <a:p>
                      <a:pPr algn="l">
                        <a:defRPr/>
                      </a:pPr>
                      <a:r>
                        <a:rPr lang="en-US" sz="1600" b="0" u="none" dirty="0">
                          <a:solidFill>
                            <a:srgbClr val="000000"/>
                          </a:solidFill>
                        </a:rPr>
                        <a:t>add the numbers of the statements. Some might go in both boxes</a:t>
                      </a:r>
                      <a:endParaRPr lang="en-US" sz="1600" b="0" dirty="0">
                        <a:latin typeface="+mn-lt"/>
                      </a:endParaRPr>
                    </a:p>
                  </a:txBody>
                  <a:tcPr>
                    <a:solidFill>
                      <a:schemeClr val="bg1">
                        <a:lumMod val="75000"/>
                      </a:schemeClr>
                    </a:solidFill>
                  </a:tcPr>
                </a:tc>
                <a:tc>
                  <a:txBody>
                    <a:bodyPr/>
                    <a:lstStyle/>
                    <a:p>
                      <a:pPr algn="l">
                        <a:defRPr/>
                      </a:pPr>
                      <a:r>
                        <a:rPr lang="en-US" sz="1600" b="1" u="none" dirty="0">
                          <a:solidFill>
                            <a:srgbClr val="000000"/>
                          </a:solidFill>
                        </a:rPr>
                        <a:t>Explanation</a:t>
                      </a:r>
                    </a:p>
                    <a:p>
                      <a:pPr algn="l">
                        <a:defRPr/>
                      </a:pPr>
                      <a:r>
                        <a:rPr lang="en-US" sz="1600" b="0" u="none" dirty="0">
                          <a:solidFill>
                            <a:srgbClr val="000000"/>
                          </a:solidFill>
                          <a:latin typeface="+mn-lt"/>
                        </a:rPr>
                        <a:t>How does the evidence prove your theory?</a:t>
                      </a:r>
                      <a:endParaRPr lang="en-US" sz="1600" b="0" dirty="0">
                        <a:latin typeface="+mn-lt"/>
                      </a:endParaRPr>
                    </a:p>
                  </a:txBody>
                  <a:tcPr>
                    <a:solidFill>
                      <a:schemeClr val="bg1">
                        <a:lumMod val="75000"/>
                      </a:schemeClr>
                    </a:solidFill>
                  </a:tcPr>
                </a:tc>
                <a:extLst>
                  <a:ext uri="{0D108BD9-81ED-4DB2-BD59-A6C34878D82A}">
                    <a16:rowId xmlns:a16="http://schemas.microsoft.com/office/drawing/2014/main" val="672626049"/>
                  </a:ext>
                </a:extLst>
              </a:tr>
              <a:tr h="1247628">
                <a:tc>
                  <a:txBody>
                    <a:bodyPr/>
                    <a:lstStyle/>
                    <a:p>
                      <a:pPr algn="l">
                        <a:defRPr/>
                      </a:pPr>
                      <a:r>
                        <a:rPr lang="en-GB" sz="1600" b="1" u="none" dirty="0">
                          <a:solidFill>
                            <a:srgbClr val="000000"/>
                          </a:solidFill>
                        </a:rPr>
                        <a:t>An accident</a:t>
                      </a:r>
                    </a:p>
                    <a:p>
                      <a:pPr algn="l">
                        <a:defRPr/>
                      </a:pPr>
                      <a:endParaRPr lang="en-GB" sz="1600" b="1" u="none" dirty="0">
                        <a:solidFill>
                          <a:srgbClr val="000000"/>
                        </a:solidFill>
                      </a:endParaRPr>
                    </a:p>
                    <a:p>
                      <a:pPr algn="l">
                        <a:defRPr/>
                      </a:pPr>
                      <a:endParaRPr lang="en-GB" sz="1600" b="1" u="none" dirty="0">
                        <a:solidFill>
                          <a:srgbClr val="000000"/>
                        </a:solidFill>
                      </a:endParaRPr>
                    </a:p>
                    <a:p>
                      <a:pPr algn="l">
                        <a:defRPr/>
                      </a:pPr>
                      <a:endParaRPr lang="en-GB" sz="1600" b="1" u="none" dirty="0">
                        <a:solidFill>
                          <a:srgbClr val="000000"/>
                        </a:solidFill>
                      </a:endParaRPr>
                    </a:p>
                    <a:p>
                      <a:pPr algn="l">
                        <a:defRPr/>
                      </a:pPr>
                      <a:endParaRPr lang="en-GB" sz="1600" b="1" u="none" dirty="0">
                        <a:solidFill>
                          <a:srgbClr val="000000"/>
                        </a:solidFill>
                      </a:endParaRPr>
                    </a:p>
                    <a:p>
                      <a:pPr algn="l">
                        <a:defRPr/>
                      </a:pPr>
                      <a:endParaRPr lang="en-GB" sz="1600" b="1" u="none" dirty="0">
                        <a:solidFill>
                          <a:srgbClr val="000000"/>
                        </a:solidFill>
                      </a:endParaRPr>
                    </a:p>
                    <a:p>
                      <a:pPr algn="l">
                        <a:defRPr/>
                      </a:pPr>
                      <a:endParaRPr lang="en-GB" sz="1600" b="1" u="none" dirty="0">
                        <a:solidFill>
                          <a:srgbClr val="000000"/>
                        </a:solidFill>
                      </a:endParaRPr>
                    </a:p>
                  </a:txBody>
                  <a:tcPr>
                    <a:solidFill>
                      <a:schemeClr val="bg1">
                        <a:lumMod val="85000"/>
                      </a:schemeClr>
                    </a:solidFill>
                  </a:tcPr>
                </a:tc>
                <a:tc>
                  <a:txBody>
                    <a:bodyPr/>
                    <a:lstStyle/>
                    <a:p>
                      <a:endParaRPr lang="en-US" sz="1100" dirty="0">
                        <a:latin typeface="Arial"/>
                      </a:endParaRPr>
                    </a:p>
                  </a:txBody>
                  <a:tcPr>
                    <a:solidFill>
                      <a:schemeClr val="bg1">
                        <a:lumMod val="85000"/>
                      </a:schemeClr>
                    </a:solidFill>
                  </a:tcPr>
                </a:tc>
                <a:tc>
                  <a:txBody>
                    <a:bodyPr/>
                    <a:lstStyle/>
                    <a:p>
                      <a:endParaRPr lang="en-US" sz="1100" dirty="0">
                        <a:latin typeface="Arial"/>
                      </a:endParaRPr>
                    </a:p>
                  </a:txBody>
                  <a:tcPr>
                    <a:solidFill>
                      <a:schemeClr val="bg1">
                        <a:lumMod val="85000"/>
                      </a:schemeClr>
                    </a:solidFill>
                  </a:tcPr>
                </a:tc>
                <a:extLst>
                  <a:ext uri="{0D108BD9-81ED-4DB2-BD59-A6C34878D82A}">
                    <a16:rowId xmlns:a16="http://schemas.microsoft.com/office/drawing/2014/main" val="10001"/>
                  </a:ext>
                </a:extLst>
              </a:tr>
              <a:tr h="1247628">
                <a:tc>
                  <a:txBody>
                    <a:bodyPr/>
                    <a:lstStyle/>
                    <a:p>
                      <a:pPr algn="l">
                        <a:defRPr/>
                      </a:pPr>
                      <a:r>
                        <a:rPr lang="en-US" sz="1600" b="1" u="none" dirty="0">
                          <a:solidFill>
                            <a:srgbClr val="000000"/>
                          </a:solidFill>
                        </a:rPr>
                        <a:t>Deliberately burned down</a:t>
                      </a:r>
                    </a:p>
                    <a:p>
                      <a:pPr algn="l">
                        <a:defRPr/>
                      </a:pPr>
                      <a:endParaRPr lang="en-US" sz="1600" b="1" u="none" dirty="0">
                        <a:solidFill>
                          <a:srgbClr val="000000"/>
                        </a:solidFill>
                        <a:latin typeface="+mn-lt"/>
                      </a:endParaRPr>
                    </a:p>
                    <a:p>
                      <a:pPr algn="l">
                        <a:defRPr/>
                      </a:pPr>
                      <a:endParaRPr lang="en-US" sz="1600" b="1" u="none" dirty="0">
                        <a:solidFill>
                          <a:srgbClr val="000000"/>
                        </a:solidFill>
                        <a:latin typeface="+mn-lt"/>
                      </a:endParaRPr>
                    </a:p>
                    <a:p>
                      <a:pPr algn="l">
                        <a:defRPr/>
                      </a:pPr>
                      <a:endParaRPr lang="en-US" sz="1600" b="1" u="none" dirty="0">
                        <a:solidFill>
                          <a:srgbClr val="000000"/>
                        </a:solidFill>
                        <a:latin typeface="+mn-lt"/>
                      </a:endParaRPr>
                    </a:p>
                    <a:p>
                      <a:pPr algn="l">
                        <a:defRPr/>
                      </a:pPr>
                      <a:endParaRPr lang="en-US" sz="1600" b="1" u="none" dirty="0">
                        <a:solidFill>
                          <a:srgbClr val="000000"/>
                        </a:solidFill>
                        <a:latin typeface="+mn-lt"/>
                      </a:endParaRPr>
                    </a:p>
                    <a:p>
                      <a:pPr algn="l">
                        <a:defRPr/>
                      </a:pPr>
                      <a:endParaRPr lang="en-US" sz="1600" b="1" u="none" dirty="0">
                        <a:solidFill>
                          <a:srgbClr val="000000"/>
                        </a:solidFill>
                        <a:latin typeface="+mn-lt"/>
                      </a:endParaRPr>
                    </a:p>
                    <a:p>
                      <a:pPr algn="l">
                        <a:defRPr/>
                      </a:pPr>
                      <a:endParaRPr lang="en-US" sz="1600" b="1" u="none" dirty="0">
                        <a:solidFill>
                          <a:srgbClr val="000000"/>
                        </a:solidFill>
                        <a:latin typeface="+mn-lt"/>
                      </a:endParaRPr>
                    </a:p>
                    <a:p>
                      <a:pPr algn="l">
                        <a:defRPr/>
                      </a:pPr>
                      <a:endParaRPr lang="en-US" sz="1600" b="1" dirty="0">
                        <a:latin typeface="+mn-lt"/>
                      </a:endParaRPr>
                    </a:p>
                  </a:txBody>
                  <a:tcPr>
                    <a:solidFill>
                      <a:schemeClr val="bg1">
                        <a:lumMod val="95000"/>
                      </a:schemeClr>
                    </a:solidFill>
                  </a:tcPr>
                </a:tc>
                <a:tc>
                  <a:txBody>
                    <a:bodyPr/>
                    <a:lstStyle/>
                    <a:p>
                      <a:endParaRPr lang="en-US" sz="1100" dirty="0">
                        <a:latin typeface="Arial"/>
                      </a:endParaRPr>
                    </a:p>
                  </a:txBody>
                  <a:tcPr>
                    <a:solidFill>
                      <a:schemeClr val="bg1">
                        <a:lumMod val="95000"/>
                      </a:schemeClr>
                    </a:solidFill>
                  </a:tcPr>
                </a:tc>
                <a:tc>
                  <a:txBody>
                    <a:bodyPr/>
                    <a:lstStyle/>
                    <a:p>
                      <a:endParaRPr lang="en-US" sz="1100" dirty="0">
                        <a:latin typeface="Arial"/>
                      </a:endParaRPr>
                    </a:p>
                  </a:txBody>
                  <a:tcPr>
                    <a:solidFill>
                      <a:schemeClr val="bg1">
                        <a:lumMod val="9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01098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64E282-9748-551A-38A8-A12A460967A9}"/>
              </a:ext>
            </a:extLst>
          </p:cNvPr>
          <p:cNvSpPr>
            <a:spLocks noGrp="1"/>
          </p:cNvSpPr>
          <p:nvPr>
            <p:ph type="title"/>
          </p:nvPr>
        </p:nvSpPr>
        <p:spPr/>
        <p:txBody>
          <a:bodyPr/>
          <a:lstStyle/>
          <a:p>
            <a:r>
              <a:rPr lang="en-US" dirty="0"/>
              <a:t>Example of print out table</a:t>
            </a:r>
          </a:p>
        </p:txBody>
      </p:sp>
      <p:graphicFrame>
        <p:nvGraphicFramePr>
          <p:cNvPr id="6" name="Table 6" descr="Table">
            <a:extLst>
              <a:ext uri="{FF2B5EF4-FFF2-40B4-BE49-F238E27FC236}">
                <a16:creationId xmlns:a16="http://schemas.microsoft.com/office/drawing/2014/main" id="{F880CE42-AB31-846F-138B-BD165B5DBF58}"/>
              </a:ext>
            </a:extLst>
          </p:cNvPr>
          <p:cNvGraphicFramePr>
            <a:graphicFrameLocks noGrp="1"/>
          </p:cNvGraphicFramePr>
          <p:nvPr>
            <p:extLst>
              <p:ext uri="{D42A27DB-BD31-4B8C-83A1-F6EECF244321}">
                <p14:modId xmlns:p14="http://schemas.microsoft.com/office/powerpoint/2010/main" val="81627304"/>
              </p:ext>
            </p:extLst>
          </p:nvPr>
        </p:nvGraphicFramePr>
        <p:xfrm>
          <a:off x="432352" y="1197639"/>
          <a:ext cx="10590689" cy="5497355"/>
        </p:xfrm>
        <a:graphic>
          <a:graphicData uri="http://schemas.openxmlformats.org/drawingml/2006/table">
            <a:tbl>
              <a:tblPr firstRow="1"/>
              <a:tblGrid>
                <a:gridCol w="10590689">
                  <a:extLst>
                    <a:ext uri="{9D8B030D-6E8A-4147-A177-3AD203B41FA5}">
                      <a16:colId xmlns:a16="http://schemas.microsoft.com/office/drawing/2014/main" val="20000"/>
                    </a:ext>
                  </a:extLst>
                </a:gridCol>
              </a:tblGrid>
              <a:tr h="310009">
                <a:tc>
                  <a:txBody>
                    <a:bodyPr/>
                    <a:lstStyle/>
                    <a:p>
                      <a:pPr algn="l">
                        <a:defRPr/>
                      </a:pPr>
                      <a:r>
                        <a:rPr lang="en-US" sz="1600" b="1" dirty="0">
                          <a:solidFill>
                            <a:srgbClr val="000000"/>
                          </a:solidFill>
                          <a:latin typeface="+mn-lt"/>
                        </a:rPr>
                        <a:t>Do you think the fire was started accidentally or deliberately? </a:t>
                      </a:r>
                      <a:endParaRPr lang="en-US" sz="1600" b="1"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1690646"/>
                  </a:ext>
                </a:extLst>
              </a:tr>
              <a:tr h="486209">
                <a:tc>
                  <a:txBody>
                    <a:bodyPr/>
                    <a:lstStyle/>
                    <a:p>
                      <a:endParaRPr lang="en-US" sz="1400" dirty="0">
                        <a:latin typeface="Arial"/>
                      </a:endParaRPr>
                    </a:p>
                    <a:p>
                      <a:r>
                        <a:rPr lang="en-US" sz="1400" dirty="0">
                          <a:latin typeface="Arial"/>
                        </a:rPr>
                        <a:t>My theory is that the fire that destroyed the </a:t>
                      </a:r>
                      <a:r>
                        <a:rPr lang="en-US" sz="1400" dirty="0"/>
                        <a:t>Must Farm Bronze Age Village in about 850BC was </a:t>
                      </a:r>
                      <a:r>
                        <a:rPr lang="en-US" sz="1400" b="1" dirty="0"/>
                        <a:t>probably</a:t>
                      </a:r>
                      <a:r>
                        <a:rPr lang="en-US" sz="1400" dirty="0"/>
                        <a:t> …</a:t>
                      </a:r>
                      <a:endParaRPr lang="en-US" sz="14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81104">
                <a:tc>
                  <a:txBody>
                    <a:bodyPr/>
                    <a:lstStyle/>
                    <a:p>
                      <a:r>
                        <a:rPr lang="en-GB" sz="1600" b="1" dirty="0">
                          <a:latin typeface="+mn-lt"/>
                        </a:rPr>
                        <a:t>Explain how you think the fire started and then spread so quickly.</a:t>
                      </a:r>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519581">
                <a:tc>
                  <a:txBody>
                    <a:bodyPr/>
                    <a:lstStyle/>
                    <a:p>
                      <a:endParaRPr lang="en-US" sz="1200" dirty="0">
                        <a:latin typeface="Arial"/>
                      </a:endParaRPr>
                    </a:p>
                    <a:p>
                      <a:r>
                        <a:rPr lang="en-US" sz="1400" dirty="0">
                          <a:latin typeface="Arial"/>
                        </a:rPr>
                        <a:t>The fire </a:t>
                      </a:r>
                      <a:r>
                        <a:rPr lang="en-US" sz="1400" b="1" dirty="0">
                          <a:latin typeface="Arial"/>
                        </a:rPr>
                        <a:t>might</a:t>
                      </a:r>
                      <a:r>
                        <a:rPr lang="en-US" sz="1400" dirty="0">
                          <a:latin typeface="Arial"/>
                        </a:rPr>
                        <a:t> have started when…</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17747">
                <a:tc>
                  <a:txBody>
                    <a:bodyPr/>
                    <a:lstStyle/>
                    <a:p>
                      <a:endParaRPr lang="en-US" sz="1200" dirty="0">
                        <a:latin typeface="Arial"/>
                      </a:endParaRPr>
                    </a:p>
                    <a:p>
                      <a:r>
                        <a:rPr lang="en-US" sz="1400" dirty="0">
                          <a:latin typeface="Arial"/>
                        </a:rPr>
                        <a:t>It </a:t>
                      </a:r>
                      <a:r>
                        <a:rPr lang="en-US" sz="1400" b="1" dirty="0">
                          <a:latin typeface="Arial"/>
                        </a:rPr>
                        <a:t>may</a:t>
                      </a:r>
                      <a:r>
                        <a:rPr lang="en-US" sz="1400" dirty="0">
                          <a:latin typeface="Arial"/>
                        </a:rPr>
                        <a:t> have spread rapidly because …</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9409">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18234472"/>
                  </a:ext>
                </a:extLst>
              </a:tr>
              <a:tr h="449766">
                <a:tc>
                  <a:txBody>
                    <a:bodyPr/>
                    <a:lstStyle/>
                    <a:p>
                      <a:r>
                        <a:rPr lang="en-GB" sz="1600" b="1" dirty="0">
                          <a:latin typeface="+mn-lt"/>
                        </a:rPr>
                        <a:t>Explain how the Evidence supports your theory.</a:t>
                      </a:r>
                    </a:p>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r h="517245">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14641">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99521">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99521">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444210"/>
                  </a:ext>
                </a:extLst>
              </a:tr>
              <a:tr h="499521">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4022534"/>
                  </a:ext>
                </a:extLst>
              </a:tr>
            </a:tbl>
          </a:graphicData>
        </a:graphic>
      </p:graphicFrame>
      <p:sp>
        <p:nvSpPr>
          <p:cNvPr id="2" name="Title 3">
            <a:extLst>
              <a:ext uri="{FF2B5EF4-FFF2-40B4-BE49-F238E27FC236}">
                <a16:creationId xmlns:a16="http://schemas.microsoft.com/office/drawing/2014/main" id="{9584AE6E-170D-3D3F-DAEA-082EA9FD33EF}"/>
              </a:ext>
            </a:extLst>
          </p:cNvPr>
          <p:cNvSpPr txBox="1">
            <a:spLocks/>
          </p:cNvSpPr>
          <p:nvPr/>
        </p:nvSpPr>
        <p:spPr>
          <a:xfrm>
            <a:off x="357188" y="365125"/>
            <a:ext cx="10996612" cy="709613"/>
          </a:xfrm>
          <a:prstGeom prst="rect">
            <a:avLst/>
          </a:prstGeom>
          <a:solidFill>
            <a:schemeClr val="bg1"/>
          </a:solidFill>
        </p:spPr>
        <p:txBody>
          <a:bodyPr vert="horz" lIns="0" tIns="45720" rIns="90000" bIns="45720" rtlCol="0" anchor="ctr">
            <a:normAutofit/>
          </a:bodyPr>
          <a:lstStyle>
            <a:lvl1pPr algn="l" defTabSz="914400" rtl="0" eaLnBrk="1" latinLnBrk="0" hangingPunct="1">
              <a:lnSpc>
                <a:spcPct val="90000"/>
              </a:lnSpc>
              <a:spcBef>
                <a:spcPct val="0"/>
              </a:spcBef>
              <a:buNone/>
              <a:defRPr sz="3200" b="1" i="0" kern="1200" baseline="0">
                <a:solidFill>
                  <a:schemeClr val="tx1"/>
                </a:solidFill>
                <a:latin typeface="Arial" panose="020B0604020202020204" pitchFamily="34" charset="0"/>
                <a:ea typeface="+mj-ea"/>
                <a:cs typeface="+mj-cs"/>
              </a:defRPr>
            </a:lvl1pPr>
          </a:lstStyle>
          <a:p>
            <a:r>
              <a:rPr lang="en-US" sz="2800" dirty="0"/>
              <a:t>What caused the fire at Must Farm Bronze Age Village c850BC?</a:t>
            </a:r>
          </a:p>
        </p:txBody>
      </p:sp>
    </p:spTree>
    <p:extLst>
      <p:ext uri="{BB962C8B-B14F-4D97-AF65-F5344CB8AC3E}">
        <p14:creationId xmlns:p14="http://schemas.microsoft.com/office/powerpoint/2010/main" val="602609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E3050-17C1-942F-9693-C941309FFCC1}"/>
              </a:ext>
            </a:extLst>
          </p:cNvPr>
          <p:cNvSpPr>
            <a:spLocks noGrp="1"/>
          </p:cNvSpPr>
          <p:nvPr>
            <p:ph type="title" idx="4294967295"/>
          </p:nvPr>
        </p:nvSpPr>
        <p:spPr>
          <a:xfrm>
            <a:off x="838200" y="-1027907"/>
            <a:ext cx="10515600" cy="1027907"/>
          </a:xfrm>
        </p:spPr>
        <p:txBody>
          <a:bodyPr vert="horz" lIns="91440" tIns="45720" rIns="91440" bIns="45720" rtlCol="0" anchor="b">
            <a:normAutofit fontScale="90000"/>
          </a:bodyPr>
          <a:lstStyle/>
          <a:p>
            <a:r>
              <a:rPr lang="en-GB" dirty="0"/>
              <a:t>Must Farm Bronze Age Village</a:t>
            </a:r>
            <a:br>
              <a:rPr lang="en-GB" dirty="0"/>
            </a:br>
            <a:r>
              <a:rPr lang="en-GB" dirty="0"/>
              <a:t>Activity 5: The Tale of Two Fires</a:t>
            </a:r>
            <a:br>
              <a:rPr lang="en-GB" dirty="0"/>
            </a:br>
            <a:r>
              <a:rPr lang="en-GB" dirty="0"/>
              <a:t>‘Although more than 2500 years apart, were these fires similar in any way?’</a:t>
            </a:r>
            <a:br>
              <a:rPr lang="en-GB" dirty="0"/>
            </a:br>
            <a:endParaRPr lang="en-GB" dirty="0"/>
          </a:p>
        </p:txBody>
      </p:sp>
      <p:sp>
        <p:nvSpPr>
          <p:cNvPr id="5" name="Subtitle 4">
            <a:extLst>
              <a:ext uri="{FF2B5EF4-FFF2-40B4-BE49-F238E27FC236}">
                <a16:creationId xmlns:a16="http://schemas.microsoft.com/office/drawing/2014/main" id="{B7C1ABFF-5C2E-0DD4-BFF8-5CA2A69B3651}"/>
              </a:ext>
            </a:extLst>
          </p:cNvPr>
          <p:cNvSpPr>
            <a:spLocks noGrp="1"/>
          </p:cNvSpPr>
          <p:nvPr>
            <p:ph type="subTitle" idx="1"/>
          </p:nvPr>
        </p:nvSpPr>
        <p:spPr/>
        <p:txBody>
          <a:bodyPr/>
          <a:lstStyle/>
          <a:p>
            <a:r>
              <a:rPr lang="en-GB" dirty="0"/>
              <a:t>Must Farm</a:t>
            </a:r>
          </a:p>
          <a:p>
            <a:r>
              <a:rPr lang="en-GB" dirty="0"/>
              <a:t>Bronze Age Village</a:t>
            </a:r>
          </a:p>
          <a:p>
            <a:r>
              <a:rPr lang="en-GB" dirty="0"/>
              <a:t>Extension Activity: The Tale of Two Fires</a:t>
            </a:r>
          </a:p>
        </p:txBody>
      </p:sp>
      <p:pic>
        <p:nvPicPr>
          <p:cNvPr id="7" name="Picture 6" descr="A building on fire">
            <a:extLst>
              <a:ext uri="{FF2B5EF4-FFF2-40B4-BE49-F238E27FC236}">
                <a16:creationId xmlns:a16="http://schemas.microsoft.com/office/drawing/2014/main" id="{5C66AA99-0A5F-83F9-EF51-60FC9AE3629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122819" y="0"/>
            <a:ext cx="8069181" cy="3657290"/>
          </a:xfrm>
          <a:prstGeom prst="rect">
            <a:avLst/>
          </a:prstGeom>
        </p:spPr>
      </p:pic>
      <p:pic>
        <p:nvPicPr>
          <p:cNvPr id="3" name="Picture Placeholder 2" descr="A painting of a city on fire">
            <a:extLst>
              <a:ext uri="{FF2B5EF4-FFF2-40B4-BE49-F238E27FC236}">
                <a16:creationId xmlns:a16="http://schemas.microsoft.com/office/drawing/2014/main" id="{FB457E19-B96F-3E81-CC53-D16F61666651}"/>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4122818" y="2983495"/>
            <a:ext cx="8069181" cy="3874506"/>
          </a:xfrm>
        </p:spPr>
      </p:pic>
    </p:spTree>
    <p:extLst>
      <p:ext uri="{BB962C8B-B14F-4D97-AF65-F5344CB8AC3E}">
        <p14:creationId xmlns:p14="http://schemas.microsoft.com/office/powerpoint/2010/main" val="1868560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B1F145-6E9D-5C00-53EB-EF0C6BABF4F1}"/>
              </a:ext>
            </a:extLst>
          </p:cNvPr>
          <p:cNvSpPr>
            <a:spLocks noGrp="1"/>
          </p:cNvSpPr>
          <p:nvPr>
            <p:ph type="title"/>
          </p:nvPr>
        </p:nvSpPr>
        <p:spPr/>
        <p:txBody>
          <a:bodyPr vert="horz" lIns="91440" tIns="45720" rIns="91440" bIns="45720" rtlCol="0" anchor="b">
            <a:normAutofit fontScale="90000"/>
          </a:bodyPr>
          <a:lstStyle/>
          <a:p>
            <a:r>
              <a:rPr lang="en-GB" dirty="0"/>
              <a:t>How to use this PowerPoint	    Accompanying Resources</a:t>
            </a:r>
          </a:p>
        </p:txBody>
      </p:sp>
      <p:sp>
        <p:nvSpPr>
          <p:cNvPr id="3" name="Content Placeholder 2">
            <a:extLst>
              <a:ext uri="{FF2B5EF4-FFF2-40B4-BE49-F238E27FC236}">
                <a16:creationId xmlns:a16="http://schemas.microsoft.com/office/drawing/2014/main" id="{DEC06410-28A2-5EA3-F4B2-AC162C231795}"/>
              </a:ext>
            </a:extLst>
          </p:cNvPr>
          <p:cNvSpPr>
            <a:spLocks noGrp="1"/>
          </p:cNvSpPr>
          <p:nvPr>
            <p:ph idx="1"/>
          </p:nvPr>
        </p:nvSpPr>
        <p:spPr>
          <a:xfrm>
            <a:off x="381885" y="1470244"/>
            <a:ext cx="5256915" cy="5022630"/>
          </a:xfrm>
        </p:spPr>
        <p:txBody>
          <a:bodyPr/>
          <a:lstStyle/>
          <a:p>
            <a:r>
              <a:rPr lang="en-GB" sz="1800" dirty="0"/>
              <a:t>Pupils recall what they remember of Great Fire of London (GFOL), so they can compare it with Must Farm Bronze Age Village (MFBAV)</a:t>
            </a:r>
          </a:p>
          <a:p>
            <a:r>
              <a:rPr lang="en-GB" sz="1800" dirty="0"/>
              <a:t>Activity:</a:t>
            </a:r>
          </a:p>
          <a:p>
            <a:pPr marL="342900" indent="-342900">
              <a:buFont typeface="Arial" panose="020B0604020202020204" pitchFamily="34" charset="0"/>
              <a:buChar char="•"/>
            </a:pPr>
            <a:r>
              <a:rPr lang="en-GB" sz="1800" dirty="0"/>
              <a:t>Cut out the fact cards about GFOL and MFBAV fires (use different coloured paper). Add more if your wish</a:t>
            </a:r>
          </a:p>
          <a:p>
            <a:pPr marL="342900" indent="-342900">
              <a:buFont typeface="Arial" panose="020B0604020202020204" pitchFamily="34" charset="0"/>
              <a:buChar char="•"/>
            </a:pPr>
            <a:r>
              <a:rPr lang="en-GB" sz="1800" dirty="0"/>
              <a:t>Pupils sort into similar and different/no evidence by arranging in a simple Venn Diagram to compare the two events</a:t>
            </a:r>
          </a:p>
          <a:p>
            <a:r>
              <a:rPr lang="en-GB" sz="1800" dirty="0"/>
              <a:t>Write a short summary answering the question ‘Although the Great Fire of London happened more than 2500 years after the fire at Must Farm Bronze Age Village, were they similar in any way. What are the main differences?’</a:t>
            </a:r>
          </a:p>
        </p:txBody>
      </p:sp>
      <p:sp>
        <p:nvSpPr>
          <p:cNvPr id="5" name="Content Placeholder 4">
            <a:extLst>
              <a:ext uri="{FF2B5EF4-FFF2-40B4-BE49-F238E27FC236}">
                <a16:creationId xmlns:a16="http://schemas.microsoft.com/office/drawing/2014/main" id="{AA97D773-6BB0-4E11-E252-B679A6282CEC}"/>
              </a:ext>
            </a:extLst>
          </p:cNvPr>
          <p:cNvSpPr>
            <a:spLocks noGrp="1"/>
          </p:cNvSpPr>
          <p:nvPr>
            <p:ph idx="10"/>
          </p:nvPr>
        </p:nvSpPr>
        <p:spPr>
          <a:prstGeom prst="rect">
            <a:avLst/>
          </a:prstGeom>
        </p:spPr>
        <p:txBody>
          <a:bodyPr/>
          <a:lstStyle/>
          <a:p>
            <a:pPr marL="342900" marR="0" lvl="0" indent="-342900" algn="l" defTabSz="914400" rtl="0" eaLnBrk="1" fontAlgn="auto" latinLnBrk="0" hangingPunct="1">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Video  2 – Q4: </a:t>
            </a:r>
            <a:r>
              <a:rPr kumimoji="0" lang="en-GB" sz="24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hlinkClick r:id="rId2"/>
              </a:rPr>
              <a:t>What could have caused the fire that destroyed Must Farm?</a:t>
            </a:r>
            <a:r>
              <a:rPr kumimoji="0" lang="en-GB" sz="24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 </a:t>
            </a:r>
            <a:r>
              <a:rPr kumimoji="0" lang="en-GB" sz="16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(Duration 2.13 mins)</a:t>
            </a:r>
          </a:p>
          <a:p>
            <a:pPr marL="342900" marR="0" lvl="0" indent="-342900" algn="l" defTabSz="914400" rtl="0" eaLnBrk="1" fontAlgn="auto" latinLnBrk="0" hangingPunct="1">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PPT: </a:t>
            </a:r>
            <a:r>
              <a:rPr kumimoji="0" lang="en-GB" sz="24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hlinkClick r:id="rId3"/>
              </a:rPr>
              <a:t>Life At Must Farm Bronze Age Village</a:t>
            </a:r>
            <a:endParaRPr kumimoji="0" lang="en-GB" sz="24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endParaRPr>
          </a:p>
          <a:p>
            <a:pPr marL="342900" marR="0" lvl="0" indent="-342900" algn="l" defTabSz="914400" rtl="0" eaLnBrk="1" fontAlgn="auto" latinLnBrk="0" hangingPunct="1">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Fact Cards from Fire Investigator Report </a:t>
            </a:r>
            <a:r>
              <a:rPr kumimoji="0" lang="en-GB" sz="16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a:t>
            </a:r>
            <a:r>
              <a:rPr kumimoji="0" lang="en-GB" sz="16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hlinkClick r:id="rId4"/>
              </a:rPr>
              <a:t>Slide 12</a:t>
            </a:r>
            <a:r>
              <a:rPr kumimoji="0" lang="en-GB" sz="16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a:t>
            </a:r>
          </a:p>
          <a:p>
            <a:pPr marL="342900" marR="0" lvl="0" indent="-342900" algn="l" defTabSz="914400" rtl="0" eaLnBrk="1" fontAlgn="auto" latinLnBrk="0" hangingPunct="1">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Fact Cards for Great Fire of London &amp;  Must Farm comparison activity </a:t>
            </a:r>
            <a:r>
              <a:rPr kumimoji="0" lang="en-GB" sz="16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a:t>
            </a:r>
            <a:r>
              <a:rPr kumimoji="0" lang="en-GB" sz="16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hlinkClick r:id="rId4"/>
              </a:rPr>
              <a:t>Slides 20-21</a:t>
            </a:r>
            <a:r>
              <a:rPr kumimoji="0" lang="en-GB" sz="1600" i="0" u="none" strike="noStrike" kern="100" cap="none" spc="0" normalizeH="0" baseline="0" noProof="0" dirty="0">
                <a:ln>
                  <a:noFill/>
                </a:ln>
                <a:solidFill>
                  <a:prstClr val="black"/>
                </a:solidFill>
                <a:effectLst/>
                <a:uLnTx/>
                <a:uFillTx/>
                <a:ea typeface="Aptos" panose="020B0004020202020204" pitchFamily="34" charset="0"/>
                <a:cs typeface="Arial" panose="020B0604020202020204" pitchFamily="34" charset="0"/>
              </a:rPr>
              <a:t>)</a:t>
            </a:r>
          </a:p>
          <a:p>
            <a:pPr marL="342900" indent="-342900">
              <a:buFont typeface="Arial" panose="020B0604020202020204" pitchFamily="34" charset="0"/>
              <a:buChar char="•"/>
            </a:pPr>
            <a:r>
              <a:rPr lang="en-GB" sz="2400" dirty="0"/>
              <a:t>Suggested links for recap: </a:t>
            </a:r>
            <a:r>
              <a:rPr lang="en-GB" sz="1600" dirty="0">
                <a:hlinkClick r:id="rId5"/>
              </a:rPr>
              <a:t>https://www.bbc.co.uk/bitesize/articles/z4msn9q</a:t>
            </a:r>
            <a:r>
              <a:rPr lang="en-GB" sz="1600" dirty="0"/>
              <a:t> </a:t>
            </a:r>
          </a:p>
        </p:txBody>
      </p:sp>
    </p:spTree>
    <p:extLst>
      <p:ext uri="{BB962C8B-B14F-4D97-AF65-F5344CB8AC3E}">
        <p14:creationId xmlns:p14="http://schemas.microsoft.com/office/powerpoint/2010/main" val="3246026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2E6052-A393-6AFF-448A-916EDD77FFBA}"/>
              </a:ext>
            </a:extLst>
          </p:cNvPr>
          <p:cNvSpPr>
            <a:spLocks noGrp="1"/>
          </p:cNvSpPr>
          <p:nvPr>
            <p:ph type="title"/>
          </p:nvPr>
        </p:nvSpPr>
        <p:spPr/>
        <p:txBody>
          <a:bodyPr anchor="ctr">
            <a:normAutofit/>
          </a:bodyPr>
          <a:lstStyle/>
          <a:p>
            <a:r>
              <a:rPr lang="en-GB" sz="3000"/>
              <a:t>What do you know about The Great Fire of London 1666?</a:t>
            </a:r>
          </a:p>
        </p:txBody>
      </p:sp>
      <p:sp>
        <p:nvSpPr>
          <p:cNvPr id="7" name="Content Placeholder 6">
            <a:extLst>
              <a:ext uri="{FF2B5EF4-FFF2-40B4-BE49-F238E27FC236}">
                <a16:creationId xmlns:a16="http://schemas.microsoft.com/office/drawing/2014/main" id="{596965A1-47E6-17AF-CB80-5CF52D03E6D9}"/>
              </a:ext>
            </a:extLst>
          </p:cNvPr>
          <p:cNvSpPr>
            <a:spLocks noGrp="1"/>
          </p:cNvSpPr>
          <p:nvPr>
            <p:ph idx="1"/>
          </p:nvPr>
        </p:nvSpPr>
        <p:spPr/>
        <p:txBody>
          <a:bodyPr>
            <a:normAutofit/>
          </a:bodyPr>
          <a:lstStyle/>
          <a:p>
            <a:pPr algn="ctr">
              <a:lnSpc>
                <a:spcPct val="90000"/>
              </a:lnSpc>
            </a:pPr>
            <a:endParaRPr lang="en-GB" b="1" i="1"/>
          </a:p>
          <a:p>
            <a:pPr algn="ctr">
              <a:lnSpc>
                <a:spcPct val="90000"/>
              </a:lnSpc>
            </a:pPr>
            <a:r>
              <a:rPr lang="en-GB" b="1" i="1"/>
              <a:t>What </a:t>
            </a:r>
            <a:r>
              <a:rPr lang="en-GB" b="1" i="1" dirty="0"/>
              <a:t>do you remember about the Great Fire of London?</a:t>
            </a:r>
          </a:p>
          <a:p>
            <a:pPr>
              <a:lnSpc>
                <a:spcPct val="90000"/>
              </a:lnSpc>
            </a:pPr>
            <a:endParaRPr lang="en-GB" b="1" dirty="0"/>
          </a:p>
        </p:txBody>
      </p:sp>
      <p:pic>
        <p:nvPicPr>
          <p:cNvPr id="10" name="Content Placeholder 9" descr="A painting of a city on fire">
            <a:extLst>
              <a:ext uri="{FF2B5EF4-FFF2-40B4-BE49-F238E27FC236}">
                <a16:creationId xmlns:a16="http://schemas.microsoft.com/office/drawing/2014/main" id="{AB853044-A0AC-953E-53FD-26BBD674C417}"/>
              </a:ext>
            </a:extLst>
          </p:cNvPr>
          <p:cNvPicPr>
            <a:picLocks noGrp="1" noChangeAspect="1"/>
          </p:cNvPicPr>
          <p:nvPr>
            <p:ph idx="10"/>
          </p:nvPr>
        </p:nvPicPr>
        <p:blipFill>
          <a:blip r:embed="rId3" cstate="screen">
            <a:extLst>
              <a:ext uri="{28A0092B-C50C-407E-A947-70E740481C1C}">
                <a14:useLocalDpi xmlns:a14="http://schemas.microsoft.com/office/drawing/2010/main"/>
              </a:ext>
            </a:extLst>
          </a:blip>
          <a:stretch>
            <a:fillRect/>
          </a:stretch>
        </p:blipFill>
        <p:spPr>
          <a:xfrm>
            <a:off x="6096000" y="1473073"/>
            <a:ext cx="5022850" cy="5016754"/>
          </a:xfrm>
          <a:prstGeom prst="rect">
            <a:avLst/>
          </a:prstGeom>
          <a:noFill/>
        </p:spPr>
      </p:pic>
      <p:pic>
        <p:nvPicPr>
          <p:cNvPr id="2" name="Picture 1">
            <a:extLst>
              <a:ext uri="{FF2B5EF4-FFF2-40B4-BE49-F238E27FC236}">
                <a16:creationId xmlns:a16="http://schemas.microsoft.com/office/drawing/2014/main" id="{CFEBD7CF-06CC-2EE4-6E2D-24DB9CC68E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3984" y="3892706"/>
            <a:ext cx="5084505" cy="2597121"/>
          </a:xfrm>
          <a:prstGeom prst="rect">
            <a:avLst/>
          </a:prstGeom>
        </p:spPr>
      </p:pic>
    </p:spTree>
    <p:extLst>
      <p:ext uri="{BB962C8B-B14F-4D97-AF65-F5344CB8AC3E}">
        <p14:creationId xmlns:p14="http://schemas.microsoft.com/office/powerpoint/2010/main" val="3893905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3" descr="Decorative shape">
            <a:extLst>
              <a:ext uri="{FF2B5EF4-FFF2-40B4-BE49-F238E27FC236}">
                <a16:creationId xmlns:a16="http://schemas.microsoft.com/office/drawing/2014/main" id="{938254B6-AF49-7F6E-A8F1-791272F60375}"/>
              </a:ext>
            </a:extLst>
          </p:cNvPr>
          <p:cNvSpPr/>
          <p:nvPr/>
        </p:nvSpPr>
        <p:spPr>
          <a:xfrm>
            <a:off x="202870" y="261258"/>
            <a:ext cx="11150930" cy="1888176"/>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BBEBA0"/>
          </a:solidFill>
          <a:ln w="16366" cap="flat">
            <a:noFill/>
            <a:prstDash val="solid"/>
            <a:miter/>
          </a:ln>
        </p:spPr>
        <p:txBody>
          <a:bodyPr rtlCol="0" anchor="ctr"/>
          <a:lstStyle/>
          <a:p>
            <a:endParaRPr lang="en-US"/>
          </a:p>
        </p:txBody>
      </p:sp>
      <p:sp>
        <p:nvSpPr>
          <p:cNvPr id="3" name="Title 2">
            <a:extLst>
              <a:ext uri="{FF2B5EF4-FFF2-40B4-BE49-F238E27FC236}">
                <a16:creationId xmlns:a16="http://schemas.microsoft.com/office/drawing/2014/main" id="{E22CD8EF-EE4D-7D01-31CC-B095349AD93D}"/>
              </a:ext>
            </a:extLst>
          </p:cNvPr>
          <p:cNvSpPr>
            <a:spLocks noGrp="1"/>
          </p:cNvSpPr>
          <p:nvPr>
            <p:ph type="title"/>
          </p:nvPr>
        </p:nvSpPr>
        <p:spPr>
          <a:xfrm>
            <a:off x="381885" y="1101396"/>
            <a:ext cx="10996613" cy="710288"/>
          </a:xfrm>
        </p:spPr>
        <p:txBody>
          <a:bodyPr>
            <a:normAutofit fontScale="90000"/>
          </a:bodyPr>
          <a:lstStyle/>
          <a:p>
            <a:r>
              <a:rPr lang="en-GB" dirty="0"/>
              <a:t>Although the Great Fire of London 1666 happened more than 2500 years after the fire at Must Farm Bronze Age Village, were they similar in any way?</a:t>
            </a:r>
            <a:br>
              <a:rPr lang="en-GB" dirty="0"/>
            </a:br>
            <a:endParaRPr lang="en-GB" dirty="0"/>
          </a:p>
        </p:txBody>
      </p:sp>
      <p:sp>
        <p:nvSpPr>
          <p:cNvPr id="9" name="Picture Placeholder 8">
            <a:extLst>
              <a:ext uri="{FF2B5EF4-FFF2-40B4-BE49-F238E27FC236}">
                <a16:creationId xmlns:a16="http://schemas.microsoft.com/office/drawing/2014/main" id="{54A6C553-A4BE-0DB0-CF8D-F4B6493B120D}"/>
              </a:ext>
            </a:extLst>
          </p:cNvPr>
          <p:cNvSpPr>
            <a:spLocks noGrp="1"/>
          </p:cNvSpPr>
          <p:nvPr>
            <p:ph idx="1"/>
          </p:nvPr>
        </p:nvSpPr>
        <p:spPr>
          <a:xfrm>
            <a:off x="381885" y="2731324"/>
            <a:ext cx="10971915" cy="3761549"/>
          </a:xfrm>
          <a:prstGeom prst="rect">
            <a:avLst/>
          </a:prstGeom>
        </p:spPr>
        <p:txBody>
          <a:bodyPr/>
          <a:lstStyle/>
          <a:p>
            <a:r>
              <a:rPr lang="en-GB" sz="2400" dirty="0"/>
              <a:t>Draw two large circles that overlap on a large sheet of paper to create a Venn diagram and label the areas – see slide 19</a:t>
            </a:r>
          </a:p>
          <a:p>
            <a:r>
              <a:rPr lang="en-GB" sz="2400" dirty="0"/>
              <a:t>Look at the fact cards about the Great Fire of London and the Must Farm Bronze Age Village Fire.</a:t>
            </a:r>
          </a:p>
          <a:p>
            <a:r>
              <a:rPr lang="en-GB" sz="2400" dirty="0"/>
              <a:t>Place facts that are similar in the overlapping area of the two circles of the Venn Diagram</a:t>
            </a:r>
          </a:p>
          <a:p>
            <a:r>
              <a:rPr lang="en-GB" sz="2400" dirty="0"/>
              <a:t>Place the others in the outer part of the circles</a:t>
            </a:r>
          </a:p>
        </p:txBody>
      </p:sp>
    </p:spTree>
    <p:extLst>
      <p:ext uri="{BB962C8B-B14F-4D97-AF65-F5344CB8AC3E}">
        <p14:creationId xmlns:p14="http://schemas.microsoft.com/office/powerpoint/2010/main" val="1425621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4238D6-17B1-BDBB-39D8-30EDBECC9FF7}"/>
              </a:ext>
            </a:extLst>
          </p:cNvPr>
          <p:cNvSpPr>
            <a:spLocks noGrp="1"/>
          </p:cNvSpPr>
          <p:nvPr>
            <p:ph type="title"/>
          </p:nvPr>
        </p:nvSpPr>
        <p:spPr/>
        <p:txBody>
          <a:bodyPr/>
          <a:lstStyle/>
          <a:p>
            <a:r>
              <a:rPr lang="en-GB" dirty="0"/>
              <a:t>Venn diagram</a:t>
            </a:r>
          </a:p>
        </p:txBody>
      </p:sp>
      <p:sp>
        <p:nvSpPr>
          <p:cNvPr id="24" name="Oval 23">
            <a:extLst>
              <a:ext uri="{FF2B5EF4-FFF2-40B4-BE49-F238E27FC236}">
                <a16:creationId xmlns:a16="http://schemas.microsoft.com/office/drawing/2014/main" id="{56F58567-728E-4F65-723E-D852246C4458}"/>
              </a:ext>
              <a:ext uri="{C183D7F6-B498-43B3-948B-1728B52AA6E4}">
                <adec:decorative xmlns:adec="http://schemas.microsoft.com/office/drawing/2017/decorative" val="1"/>
              </a:ext>
            </a:extLst>
          </p:cNvPr>
          <p:cNvSpPr/>
          <p:nvPr/>
        </p:nvSpPr>
        <p:spPr>
          <a:xfrm>
            <a:off x="4898667" y="300159"/>
            <a:ext cx="5998818" cy="6002128"/>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urple Arrow" descr="Arrow">
            <a:extLst>
              <a:ext uri="{FF2B5EF4-FFF2-40B4-BE49-F238E27FC236}">
                <a16:creationId xmlns:a16="http://schemas.microsoft.com/office/drawing/2014/main" id="{A046ECD7-96A4-FE6D-EC69-A31F02B06C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90809" flipV="1">
            <a:off x="101088" y="1955801"/>
            <a:ext cx="2028150" cy="397934"/>
          </a:xfrm>
          <a:prstGeom prst="rect">
            <a:avLst/>
          </a:prstGeom>
        </p:spPr>
      </p:pic>
      <p:pic>
        <p:nvPicPr>
          <p:cNvPr id="5" name="Purple Arrow" descr="Arrow">
            <a:extLst>
              <a:ext uri="{FF2B5EF4-FFF2-40B4-BE49-F238E27FC236}">
                <a16:creationId xmlns:a16="http://schemas.microsoft.com/office/drawing/2014/main" id="{1ABEA546-2CAE-2FDB-F2B9-4D6BD26FB5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890617" y="1371053"/>
            <a:ext cx="2028150" cy="365521"/>
          </a:xfrm>
          <a:prstGeom prst="rect">
            <a:avLst/>
          </a:prstGeom>
        </p:spPr>
      </p:pic>
      <p:sp>
        <p:nvSpPr>
          <p:cNvPr id="9" name="Oval 8">
            <a:extLst>
              <a:ext uri="{FF2B5EF4-FFF2-40B4-BE49-F238E27FC236}">
                <a16:creationId xmlns:a16="http://schemas.microsoft.com/office/drawing/2014/main" id="{97493472-93F6-5E2B-3E40-57D65B0D9D99}"/>
              </a:ext>
              <a:ext uri="{C183D7F6-B498-43B3-948B-1728B52AA6E4}">
                <adec:decorative xmlns:adec="http://schemas.microsoft.com/office/drawing/2017/decorative" val="1"/>
              </a:ext>
            </a:extLst>
          </p:cNvPr>
          <p:cNvSpPr/>
          <p:nvPr/>
        </p:nvSpPr>
        <p:spPr>
          <a:xfrm>
            <a:off x="523000" y="293692"/>
            <a:ext cx="5998818" cy="6002128"/>
          </a:xfrm>
          <a:prstGeom prst="ellipse">
            <a:avLst/>
          </a:prstGeom>
          <a:noFill/>
          <a:ln w="57150">
            <a:solidFill>
              <a:srgbClr val="BBEB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CFAB5ED2-9999-17F2-4F73-50B80C7EBC93}"/>
              </a:ext>
              <a:ext uri="{C183D7F6-B498-43B3-948B-1728B52AA6E4}">
                <adec:decorative xmlns:adec="http://schemas.microsoft.com/office/drawing/2017/decorative" val="1"/>
              </a:ext>
            </a:extLst>
          </p:cNvPr>
          <p:cNvGrpSpPr/>
          <p:nvPr/>
        </p:nvGrpSpPr>
        <p:grpSpPr>
          <a:xfrm>
            <a:off x="6849885" y="2402340"/>
            <a:ext cx="2546777" cy="1797765"/>
            <a:chOff x="6665979" y="2639231"/>
            <a:chExt cx="2546777" cy="1797765"/>
          </a:xfrm>
        </p:grpSpPr>
        <p:sp>
          <p:nvSpPr>
            <p:cNvPr id="10" name="Picture 3" descr="Decorative shape">
              <a:extLst>
                <a:ext uri="{FF2B5EF4-FFF2-40B4-BE49-F238E27FC236}">
                  <a16:creationId xmlns:a16="http://schemas.microsoft.com/office/drawing/2014/main" id="{69C5CCCE-4765-02EF-43F5-D791534BE882}"/>
                </a:ext>
              </a:extLst>
            </p:cNvPr>
            <p:cNvSpPr/>
            <p:nvPr/>
          </p:nvSpPr>
          <p:spPr>
            <a:xfrm>
              <a:off x="6665979" y="2639231"/>
              <a:ext cx="2546777" cy="1797765"/>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9BB24"/>
            </a:solidFill>
            <a:ln w="16366" cap="flat">
              <a:no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65977608-FCEB-35DA-CCBE-6756D741D96E}"/>
                </a:ext>
              </a:extLst>
            </p:cNvPr>
            <p:cNvSpPr txBox="1"/>
            <p:nvPr/>
          </p:nvSpPr>
          <p:spPr>
            <a:xfrm>
              <a:off x="6693329" y="3041657"/>
              <a:ext cx="2347915" cy="923330"/>
            </a:xfrm>
            <a:prstGeom prst="rect">
              <a:avLst/>
            </a:prstGeom>
            <a:noFill/>
          </p:spPr>
          <p:txBody>
            <a:bodyPr wrap="square" rtlCol="0">
              <a:spAutoFit/>
            </a:bodyPr>
            <a:lstStyle/>
            <a:p>
              <a:pPr algn="ctr"/>
              <a:r>
                <a:rPr lang="en-GB" dirty="0"/>
                <a:t>Facts about </a:t>
              </a:r>
            </a:p>
            <a:p>
              <a:pPr algn="ctr"/>
              <a:r>
                <a:rPr lang="en-GB" dirty="0"/>
                <a:t>the Great Fire of London 1666AD</a:t>
              </a:r>
            </a:p>
          </p:txBody>
        </p:sp>
      </p:grpSp>
      <p:grpSp>
        <p:nvGrpSpPr>
          <p:cNvPr id="13" name="Group 12">
            <a:extLst>
              <a:ext uri="{FF2B5EF4-FFF2-40B4-BE49-F238E27FC236}">
                <a16:creationId xmlns:a16="http://schemas.microsoft.com/office/drawing/2014/main" id="{7FDD217E-9E01-641F-4571-945494F68076}"/>
              </a:ext>
              <a:ext uri="{C183D7F6-B498-43B3-948B-1728B52AA6E4}">
                <adec:decorative xmlns:adec="http://schemas.microsoft.com/office/drawing/2017/decorative" val="1"/>
              </a:ext>
            </a:extLst>
          </p:cNvPr>
          <p:cNvGrpSpPr/>
          <p:nvPr/>
        </p:nvGrpSpPr>
        <p:grpSpPr>
          <a:xfrm>
            <a:off x="8878745" y="224293"/>
            <a:ext cx="2546777" cy="992187"/>
            <a:chOff x="6665979" y="2639231"/>
            <a:chExt cx="2546777" cy="1797765"/>
          </a:xfrm>
        </p:grpSpPr>
        <p:sp>
          <p:nvSpPr>
            <p:cNvPr id="14" name="Picture 3" descr="Decorative shape">
              <a:extLst>
                <a:ext uri="{FF2B5EF4-FFF2-40B4-BE49-F238E27FC236}">
                  <a16:creationId xmlns:a16="http://schemas.microsoft.com/office/drawing/2014/main" id="{6A9C5C49-65DE-6321-CAC4-39210B587AE4}"/>
                </a:ext>
              </a:extLst>
            </p:cNvPr>
            <p:cNvSpPr/>
            <p:nvPr/>
          </p:nvSpPr>
          <p:spPr>
            <a:xfrm>
              <a:off x="6665979" y="2639231"/>
              <a:ext cx="2546777" cy="1797765"/>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9BB24"/>
            </a:solidFill>
            <a:ln w="16366"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754FBE4F-BFF3-CA24-456F-399FFE67C9FE}"/>
                </a:ext>
              </a:extLst>
            </p:cNvPr>
            <p:cNvSpPr txBox="1"/>
            <p:nvPr/>
          </p:nvSpPr>
          <p:spPr>
            <a:xfrm>
              <a:off x="6693329" y="3041657"/>
              <a:ext cx="2347915" cy="646331"/>
            </a:xfrm>
            <a:prstGeom prst="rect">
              <a:avLst/>
            </a:prstGeom>
            <a:noFill/>
          </p:spPr>
          <p:txBody>
            <a:bodyPr wrap="square" rtlCol="0">
              <a:spAutoFit/>
            </a:bodyPr>
            <a:lstStyle/>
            <a:p>
              <a:pPr algn="ctr"/>
              <a:r>
                <a:rPr lang="en-GB" dirty="0"/>
                <a:t>Differences or no evidence</a:t>
              </a:r>
            </a:p>
          </p:txBody>
        </p:sp>
      </p:grpSp>
      <p:pic>
        <p:nvPicPr>
          <p:cNvPr id="16" name="Pink Arrow" descr="Arrow">
            <a:extLst>
              <a:ext uri="{FF2B5EF4-FFF2-40B4-BE49-F238E27FC236}">
                <a16:creationId xmlns:a16="http://schemas.microsoft.com/office/drawing/2014/main" id="{70717CC7-6F3E-3B1B-F69A-0A365E88F3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33115">
            <a:off x="9488053" y="1387207"/>
            <a:ext cx="1522965" cy="333213"/>
          </a:xfrm>
          <a:prstGeom prst="rect">
            <a:avLst/>
          </a:prstGeom>
        </p:spPr>
      </p:pic>
      <p:pic>
        <p:nvPicPr>
          <p:cNvPr id="17" name="Pink Arrow" descr="Arrow">
            <a:extLst>
              <a:ext uri="{FF2B5EF4-FFF2-40B4-BE49-F238E27FC236}">
                <a16:creationId xmlns:a16="http://schemas.microsoft.com/office/drawing/2014/main" id="{B6D0BDB6-FFF9-69F1-B5FD-CFD1F87FBB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436151" flipV="1">
            <a:off x="5196690" y="5114762"/>
            <a:ext cx="1958746" cy="386452"/>
          </a:xfrm>
          <a:prstGeom prst="rect">
            <a:avLst/>
          </a:prstGeom>
        </p:spPr>
      </p:pic>
      <p:grpSp>
        <p:nvGrpSpPr>
          <p:cNvPr id="18" name="Group 17">
            <a:extLst>
              <a:ext uri="{FF2B5EF4-FFF2-40B4-BE49-F238E27FC236}">
                <a16:creationId xmlns:a16="http://schemas.microsoft.com/office/drawing/2014/main" id="{3CECA70D-CCBC-96B1-A7F1-7596A74C40BF}"/>
              </a:ext>
              <a:ext uri="{C183D7F6-B498-43B3-948B-1728B52AA6E4}">
                <adec:decorative xmlns:adec="http://schemas.microsoft.com/office/drawing/2017/decorative" val="1"/>
              </a:ext>
            </a:extLst>
          </p:cNvPr>
          <p:cNvGrpSpPr/>
          <p:nvPr/>
        </p:nvGrpSpPr>
        <p:grpSpPr>
          <a:xfrm>
            <a:off x="4773717" y="5987939"/>
            <a:ext cx="2012120" cy="780427"/>
            <a:chOff x="6665979" y="2639231"/>
            <a:chExt cx="2546777" cy="1797765"/>
          </a:xfrm>
        </p:grpSpPr>
        <p:sp>
          <p:nvSpPr>
            <p:cNvPr id="19" name="Picture 3" descr="Decorative shape">
              <a:extLst>
                <a:ext uri="{FF2B5EF4-FFF2-40B4-BE49-F238E27FC236}">
                  <a16:creationId xmlns:a16="http://schemas.microsoft.com/office/drawing/2014/main" id="{13D7B014-90FC-33D1-D85A-04BA3239ED80}"/>
                </a:ext>
              </a:extLst>
            </p:cNvPr>
            <p:cNvSpPr/>
            <p:nvPr/>
          </p:nvSpPr>
          <p:spPr>
            <a:xfrm>
              <a:off x="6665979" y="2639231"/>
              <a:ext cx="2546777" cy="1797765"/>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solidFill>
              <a:srgbClr val="F9BB24"/>
            </a:solidFill>
            <a:ln w="16366" cap="flat">
              <a:noFill/>
              <a:prstDash val="solid"/>
              <a:miter/>
            </a:ln>
          </p:spPr>
          <p:txBody>
            <a:bodyPr rtlCol="0" anchor="ctr"/>
            <a:lstStyle/>
            <a:p>
              <a:endParaRPr lang="en-US"/>
            </a:p>
          </p:txBody>
        </p:sp>
        <p:sp>
          <p:nvSpPr>
            <p:cNvPr id="20" name="TextBox 19">
              <a:extLst>
                <a:ext uri="{FF2B5EF4-FFF2-40B4-BE49-F238E27FC236}">
                  <a16:creationId xmlns:a16="http://schemas.microsoft.com/office/drawing/2014/main" id="{23AB863E-AFF0-5232-F3B2-4F40FF7B2F26}"/>
                </a:ext>
              </a:extLst>
            </p:cNvPr>
            <p:cNvSpPr txBox="1"/>
            <p:nvPr/>
          </p:nvSpPr>
          <p:spPr>
            <a:xfrm>
              <a:off x="6693329" y="3041657"/>
              <a:ext cx="2347915" cy="669201"/>
            </a:xfrm>
            <a:prstGeom prst="rect">
              <a:avLst/>
            </a:prstGeom>
            <a:noFill/>
          </p:spPr>
          <p:txBody>
            <a:bodyPr wrap="square" rtlCol="0">
              <a:spAutoFit/>
            </a:bodyPr>
            <a:lstStyle/>
            <a:p>
              <a:pPr algn="ctr"/>
              <a:r>
                <a:rPr lang="en-GB" dirty="0"/>
                <a:t>similarities</a:t>
              </a:r>
            </a:p>
          </p:txBody>
        </p:sp>
      </p:grpSp>
      <p:grpSp>
        <p:nvGrpSpPr>
          <p:cNvPr id="21" name="Group 20">
            <a:extLst>
              <a:ext uri="{FF2B5EF4-FFF2-40B4-BE49-F238E27FC236}">
                <a16:creationId xmlns:a16="http://schemas.microsoft.com/office/drawing/2014/main" id="{545E37B6-EA16-B006-AE20-9E74C9EF486B}"/>
              </a:ext>
              <a:ext uri="{C183D7F6-B498-43B3-948B-1728B52AA6E4}">
                <adec:decorative xmlns:adec="http://schemas.microsoft.com/office/drawing/2017/decorative" val="1"/>
              </a:ext>
            </a:extLst>
          </p:cNvPr>
          <p:cNvGrpSpPr/>
          <p:nvPr/>
        </p:nvGrpSpPr>
        <p:grpSpPr>
          <a:xfrm rot="21350888">
            <a:off x="4761797" y="149525"/>
            <a:ext cx="2012120" cy="780427"/>
            <a:chOff x="6665979" y="2639231"/>
            <a:chExt cx="2546777" cy="1797765"/>
          </a:xfrm>
          <a:solidFill>
            <a:srgbClr val="BBEBA0"/>
          </a:solidFill>
        </p:grpSpPr>
        <p:sp>
          <p:nvSpPr>
            <p:cNvPr id="22" name="Picture 3" descr="Decorative shape">
              <a:extLst>
                <a:ext uri="{FF2B5EF4-FFF2-40B4-BE49-F238E27FC236}">
                  <a16:creationId xmlns:a16="http://schemas.microsoft.com/office/drawing/2014/main" id="{0BC3849B-7819-D905-4B27-9ABAAB314D2C}"/>
                </a:ext>
              </a:extLst>
            </p:cNvPr>
            <p:cNvSpPr/>
            <p:nvPr/>
          </p:nvSpPr>
          <p:spPr>
            <a:xfrm>
              <a:off x="6665979" y="2639231"/>
              <a:ext cx="2546777" cy="1797765"/>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grpFill/>
            <a:ln w="16366" cap="flat">
              <a:noFill/>
              <a:prstDash val="solid"/>
              <a:miter/>
            </a:ln>
          </p:spPr>
          <p:txBody>
            <a:bodyPr rtlCol="0" anchor="ctr"/>
            <a:lstStyle/>
            <a:p>
              <a:endParaRPr lang="en-US"/>
            </a:p>
          </p:txBody>
        </p:sp>
        <p:sp>
          <p:nvSpPr>
            <p:cNvPr id="23" name="TextBox 22">
              <a:extLst>
                <a:ext uri="{FF2B5EF4-FFF2-40B4-BE49-F238E27FC236}">
                  <a16:creationId xmlns:a16="http://schemas.microsoft.com/office/drawing/2014/main" id="{4E0372DE-BB5C-F550-F669-4D52E98ABC53}"/>
                </a:ext>
              </a:extLst>
            </p:cNvPr>
            <p:cNvSpPr txBox="1"/>
            <p:nvPr/>
          </p:nvSpPr>
          <p:spPr>
            <a:xfrm>
              <a:off x="6693329" y="3041657"/>
              <a:ext cx="2347915" cy="669201"/>
            </a:xfrm>
            <a:prstGeom prst="rect">
              <a:avLst/>
            </a:prstGeom>
            <a:grpFill/>
          </p:spPr>
          <p:txBody>
            <a:bodyPr wrap="square" rtlCol="0">
              <a:spAutoFit/>
            </a:bodyPr>
            <a:lstStyle/>
            <a:p>
              <a:pPr algn="ctr"/>
              <a:r>
                <a:rPr lang="en-GB" dirty="0"/>
                <a:t>similarities</a:t>
              </a:r>
            </a:p>
          </p:txBody>
        </p:sp>
      </p:grpSp>
      <p:grpSp>
        <p:nvGrpSpPr>
          <p:cNvPr id="26" name="Group 25">
            <a:extLst>
              <a:ext uri="{FF2B5EF4-FFF2-40B4-BE49-F238E27FC236}">
                <a16:creationId xmlns:a16="http://schemas.microsoft.com/office/drawing/2014/main" id="{75ED43D5-4D8A-E223-27E1-253D43A6DCA2}"/>
              </a:ext>
              <a:ext uri="{C183D7F6-B498-43B3-948B-1728B52AA6E4}">
                <adec:decorative xmlns:adec="http://schemas.microsoft.com/office/drawing/2017/decorative" val="1"/>
              </a:ext>
            </a:extLst>
          </p:cNvPr>
          <p:cNvGrpSpPr/>
          <p:nvPr/>
        </p:nvGrpSpPr>
        <p:grpSpPr>
          <a:xfrm>
            <a:off x="38894" y="393402"/>
            <a:ext cx="2546777" cy="992187"/>
            <a:chOff x="6665979" y="2639231"/>
            <a:chExt cx="2546777" cy="1797765"/>
          </a:xfrm>
          <a:solidFill>
            <a:srgbClr val="BBEBA0"/>
          </a:solidFill>
        </p:grpSpPr>
        <p:sp>
          <p:nvSpPr>
            <p:cNvPr id="30" name="Picture 3" descr="Decorative shape">
              <a:extLst>
                <a:ext uri="{FF2B5EF4-FFF2-40B4-BE49-F238E27FC236}">
                  <a16:creationId xmlns:a16="http://schemas.microsoft.com/office/drawing/2014/main" id="{40684F4F-8381-0660-D8CA-73A2B9C9C654}"/>
                </a:ext>
              </a:extLst>
            </p:cNvPr>
            <p:cNvSpPr/>
            <p:nvPr/>
          </p:nvSpPr>
          <p:spPr>
            <a:xfrm>
              <a:off x="6665979" y="2639231"/>
              <a:ext cx="2546777" cy="1797765"/>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grpFill/>
            <a:ln w="16366" cap="flat">
              <a:noFill/>
              <a:prstDash val="solid"/>
              <a:miter/>
            </a:ln>
          </p:spPr>
          <p:txBody>
            <a:bodyPr rtlCol="0" anchor="ctr"/>
            <a:lstStyle/>
            <a:p>
              <a:endParaRPr lang="en-US"/>
            </a:p>
          </p:txBody>
        </p:sp>
        <p:sp>
          <p:nvSpPr>
            <p:cNvPr id="33" name="TextBox 32">
              <a:extLst>
                <a:ext uri="{FF2B5EF4-FFF2-40B4-BE49-F238E27FC236}">
                  <a16:creationId xmlns:a16="http://schemas.microsoft.com/office/drawing/2014/main" id="{908573EC-E014-5D73-DE64-D69AE864D148}"/>
                </a:ext>
              </a:extLst>
            </p:cNvPr>
            <p:cNvSpPr txBox="1"/>
            <p:nvPr/>
          </p:nvSpPr>
          <p:spPr>
            <a:xfrm>
              <a:off x="6693329" y="3041657"/>
              <a:ext cx="2347915" cy="646331"/>
            </a:xfrm>
            <a:prstGeom prst="rect">
              <a:avLst/>
            </a:prstGeom>
            <a:grpFill/>
          </p:spPr>
          <p:txBody>
            <a:bodyPr wrap="square" rtlCol="0">
              <a:spAutoFit/>
            </a:bodyPr>
            <a:lstStyle/>
            <a:p>
              <a:pPr algn="ctr"/>
              <a:r>
                <a:rPr lang="en-GB" dirty="0"/>
                <a:t>Differences or no evidence</a:t>
              </a:r>
            </a:p>
          </p:txBody>
        </p:sp>
      </p:grpSp>
      <p:grpSp>
        <p:nvGrpSpPr>
          <p:cNvPr id="35" name="Group 34">
            <a:extLst>
              <a:ext uri="{FF2B5EF4-FFF2-40B4-BE49-F238E27FC236}">
                <a16:creationId xmlns:a16="http://schemas.microsoft.com/office/drawing/2014/main" id="{F714D603-BC22-5A36-951C-9AA0365E09CA}"/>
              </a:ext>
              <a:ext uri="{C183D7F6-B498-43B3-948B-1728B52AA6E4}">
                <adec:decorative xmlns:adec="http://schemas.microsoft.com/office/drawing/2017/decorative" val="1"/>
              </a:ext>
            </a:extLst>
          </p:cNvPr>
          <p:cNvGrpSpPr/>
          <p:nvPr/>
        </p:nvGrpSpPr>
        <p:grpSpPr>
          <a:xfrm>
            <a:off x="2023823" y="2604439"/>
            <a:ext cx="2546777" cy="1797765"/>
            <a:chOff x="6665979" y="2639231"/>
            <a:chExt cx="2546777" cy="1797765"/>
          </a:xfrm>
          <a:solidFill>
            <a:srgbClr val="BBEBA0"/>
          </a:solidFill>
        </p:grpSpPr>
        <p:sp>
          <p:nvSpPr>
            <p:cNvPr id="36" name="Picture 3" descr="Decorative shape">
              <a:extLst>
                <a:ext uri="{FF2B5EF4-FFF2-40B4-BE49-F238E27FC236}">
                  <a16:creationId xmlns:a16="http://schemas.microsoft.com/office/drawing/2014/main" id="{F639202B-1136-9D32-BDB6-C3FDECDF94C5}"/>
                </a:ext>
              </a:extLst>
            </p:cNvPr>
            <p:cNvSpPr/>
            <p:nvPr/>
          </p:nvSpPr>
          <p:spPr>
            <a:xfrm>
              <a:off x="6665979" y="2639231"/>
              <a:ext cx="2546777" cy="1797765"/>
            </a:xfrm>
            <a:custGeom>
              <a:avLst/>
              <a:gdLst>
                <a:gd name="connsiteX0" fmla="*/ 5911123 w 5925345"/>
                <a:gd name="connsiteY0" fmla="*/ 1060739 h 1876623"/>
                <a:gd name="connsiteX1" fmla="*/ 5925264 w 5925345"/>
                <a:gd name="connsiteY1" fmla="*/ 1383675 h 1876623"/>
                <a:gd name="connsiteX2" fmla="*/ 5814493 w 5925345"/>
                <a:gd name="connsiteY2" fmla="*/ 1480320 h 1876623"/>
                <a:gd name="connsiteX3" fmla="*/ 4867040 w 5925345"/>
                <a:gd name="connsiteY3" fmla="*/ 1572251 h 1876623"/>
                <a:gd name="connsiteX4" fmla="*/ 4518226 w 5925345"/>
                <a:gd name="connsiteY4" fmla="*/ 1605252 h 1876623"/>
                <a:gd name="connsiteX5" fmla="*/ 3896018 w 5925345"/>
                <a:gd name="connsiteY5" fmla="*/ 1657110 h 1876623"/>
                <a:gd name="connsiteX6" fmla="*/ 3221959 w 5925345"/>
                <a:gd name="connsiteY6" fmla="*/ 1694825 h 1876623"/>
                <a:gd name="connsiteX7" fmla="*/ 2203800 w 5925345"/>
                <a:gd name="connsiteY7" fmla="*/ 1746683 h 1876623"/>
                <a:gd name="connsiteX8" fmla="*/ 1694721 w 5925345"/>
                <a:gd name="connsiteY8" fmla="*/ 1774970 h 1876623"/>
                <a:gd name="connsiteX9" fmla="*/ 657708 w 5925345"/>
                <a:gd name="connsiteY9" fmla="*/ 1862186 h 1876623"/>
                <a:gd name="connsiteX10" fmla="*/ 341890 w 5925345"/>
                <a:gd name="connsiteY10" fmla="*/ 1869258 h 1876623"/>
                <a:gd name="connsiteX11" fmla="*/ 245259 w 5925345"/>
                <a:gd name="connsiteY11" fmla="*/ 1848043 h 1876623"/>
                <a:gd name="connsiteX12" fmla="*/ 158056 w 5925345"/>
                <a:gd name="connsiteY12" fmla="*/ 1760827 h 1876623"/>
                <a:gd name="connsiteX13" fmla="*/ 4861 w 5925345"/>
                <a:gd name="connsiteY13" fmla="*/ 865091 h 1876623"/>
                <a:gd name="connsiteX14" fmla="*/ 35500 w 5925345"/>
                <a:gd name="connsiteY14" fmla="*/ 619943 h 1876623"/>
                <a:gd name="connsiteX15" fmla="*/ 110919 w 5925345"/>
                <a:gd name="connsiteY15" fmla="*/ 372437 h 1876623"/>
                <a:gd name="connsiteX16" fmla="*/ 247616 w 5925345"/>
                <a:gd name="connsiteY16" fmla="*/ 285221 h 1876623"/>
                <a:gd name="connsiteX17" fmla="*/ 506869 w 5925345"/>
                <a:gd name="connsiteY17" fmla="*/ 285221 h 1876623"/>
                <a:gd name="connsiteX18" fmla="*/ 1081941 w 5925345"/>
                <a:gd name="connsiteY18" fmla="*/ 266363 h 1876623"/>
                <a:gd name="connsiteX19" fmla="*/ 1534455 w 5925345"/>
                <a:gd name="connsiteY19" fmla="*/ 252220 h 1876623"/>
                <a:gd name="connsiteX20" fmla="*/ 2957992 w 5925345"/>
                <a:gd name="connsiteY20" fmla="*/ 214505 h 1876623"/>
                <a:gd name="connsiteX21" fmla="*/ 3679188 w 5925345"/>
                <a:gd name="connsiteY21" fmla="*/ 153218 h 1876623"/>
                <a:gd name="connsiteX22" fmla="*/ 4108134 w 5925345"/>
                <a:gd name="connsiteY22" fmla="*/ 113145 h 1876623"/>
                <a:gd name="connsiteX23" fmla="*/ 4704417 w 5925345"/>
                <a:gd name="connsiteY23" fmla="*/ 40072 h 1876623"/>
                <a:gd name="connsiteX24" fmla="*/ 5006094 w 5925345"/>
                <a:gd name="connsiteY24" fmla="*/ 16500 h 1876623"/>
                <a:gd name="connsiteX25" fmla="*/ 5623588 w 5925345"/>
                <a:gd name="connsiteY25" fmla="*/ 0 h 1876623"/>
                <a:gd name="connsiteX26" fmla="*/ 5729646 w 5925345"/>
                <a:gd name="connsiteY26" fmla="*/ 9429 h 1876623"/>
                <a:gd name="connsiteX27" fmla="*/ 5790924 w 5925345"/>
                <a:gd name="connsiteY27" fmla="*/ 63644 h 1876623"/>
                <a:gd name="connsiteX28" fmla="*/ 5880484 w 5925345"/>
                <a:gd name="connsiteY28" fmla="*/ 577513 h 1876623"/>
                <a:gd name="connsiteX29" fmla="*/ 5904053 w 5925345"/>
                <a:gd name="connsiteY29" fmla="*/ 846234 h 1876623"/>
                <a:gd name="connsiteX30" fmla="*/ 5904053 w 5925345"/>
                <a:gd name="connsiteY30" fmla="*/ 1056025 h 1876623"/>
                <a:gd name="connsiteX31" fmla="*/ 5911123 w 5925345"/>
                <a:gd name="connsiteY31" fmla="*/ 1056025 h 187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925345" h="1876623">
                  <a:moveTo>
                    <a:pt x="5911123" y="1060739"/>
                  </a:moveTo>
                  <a:cubicBezTo>
                    <a:pt x="5915837" y="1166813"/>
                    <a:pt x="5920551" y="1275244"/>
                    <a:pt x="5925264" y="1383675"/>
                  </a:cubicBezTo>
                  <a:cubicBezTo>
                    <a:pt x="5927621" y="1433176"/>
                    <a:pt x="5878127" y="1477963"/>
                    <a:pt x="5814493" y="1480320"/>
                  </a:cubicBezTo>
                  <a:cubicBezTo>
                    <a:pt x="5496318" y="1494463"/>
                    <a:pt x="5180500" y="1525107"/>
                    <a:pt x="4867040" y="1572251"/>
                  </a:cubicBezTo>
                  <a:cubicBezTo>
                    <a:pt x="4751554" y="1588751"/>
                    <a:pt x="4633711" y="1595823"/>
                    <a:pt x="4518226" y="1605252"/>
                  </a:cubicBezTo>
                  <a:cubicBezTo>
                    <a:pt x="4310823" y="1624109"/>
                    <a:pt x="4103420" y="1642967"/>
                    <a:pt x="3896018" y="1657110"/>
                  </a:cubicBezTo>
                  <a:cubicBezTo>
                    <a:pt x="3672117" y="1673610"/>
                    <a:pt x="3445860" y="1690111"/>
                    <a:pt x="3221959" y="1694825"/>
                  </a:cubicBezTo>
                  <a:cubicBezTo>
                    <a:pt x="2882573" y="1704254"/>
                    <a:pt x="2540830" y="1716040"/>
                    <a:pt x="2203800" y="1746683"/>
                  </a:cubicBezTo>
                  <a:cubicBezTo>
                    <a:pt x="2034107" y="1760827"/>
                    <a:pt x="1864414" y="1763184"/>
                    <a:pt x="1694721" y="1774970"/>
                  </a:cubicBezTo>
                  <a:cubicBezTo>
                    <a:pt x="1348264" y="1798542"/>
                    <a:pt x="1001808" y="1812685"/>
                    <a:pt x="657708" y="1862186"/>
                  </a:cubicBezTo>
                  <a:cubicBezTo>
                    <a:pt x="554006" y="1878686"/>
                    <a:pt x="447948" y="1881044"/>
                    <a:pt x="341890" y="1869258"/>
                  </a:cubicBezTo>
                  <a:cubicBezTo>
                    <a:pt x="308894" y="1864543"/>
                    <a:pt x="275898" y="1857472"/>
                    <a:pt x="245259" y="1848043"/>
                  </a:cubicBezTo>
                  <a:cubicBezTo>
                    <a:pt x="198122" y="1831542"/>
                    <a:pt x="167483" y="1807971"/>
                    <a:pt x="158056" y="1760827"/>
                  </a:cubicBezTo>
                  <a:cubicBezTo>
                    <a:pt x="110919" y="1461463"/>
                    <a:pt x="59068" y="1164456"/>
                    <a:pt x="4861" y="865091"/>
                  </a:cubicBezTo>
                  <a:cubicBezTo>
                    <a:pt x="-6924" y="782590"/>
                    <a:pt x="2504" y="697730"/>
                    <a:pt x="35500" y="619943"/>
                  </a:cubicBezTo>
                  <a:cubicBezTo>
                    <a:pt x="66139" y="539798"/>
                    <a:pt x="103848" y="459654"/>
                    <a:pt x="110919" y="372437"/>
                  </a:cubicBezTo>
                  <a:cubicBezTo>
                    <a:pt x="115633" y="315864"/>
                    <a:pt x="169840" y="285221"/>
                    <a:pt x="247616" y="285221"/>
                  </a:cubicBezTo>
                  <a:cubicBezTo>
                    <a:pt x="334820" y="285221"/>
                    <a:pt x="419666" y="287578"/>
                    <a:pt x="506869" y="285221"/>
                  </a:cubicBezTo>
                  <a:cubicBezTo>
                    <a:pt x="697774" y="280507"/>
                    <a:pt x="891036" y="273435"/>
                    <a:pt x="1081941" y="266363"/>
                  </a:cubicBezTo>
                  <a:cubicBezTo>
                    <a:pt x="1232779" y="261649"/>
                    <a:pt x="1383617" y="249863"/>
                    <a:pt x="1534455" y="252220"/>
                  </a:cubicBezTo>
                  <a:cubicBezTo>
                    <a:pt x="2010539" y="256935"/>
                    <a:pt x="2484265" y="235720"/>
                    <a:pt x="2957992" y="214505"/>
                  </a:cubicBezTo>
                  <a:cubicBezTo>
                    <a:pt x="3198391" y="205076"/>
                    <a:pt x="3438789" y="174433"/>
                    <a:pt x="3679188" y="153218"/>
                  </a:cubicBezTo>
                  <a:cubicBezTo>
                    <a:pt x="3822956" y="141432"/>
                    <a:pt x="3964366" y="129646"/>
                    <a:pt x="4108134" y="113145"/>
                  </a:cubicBezTo>
                  <a:cubicBezTo>
                    <a:pt x="4308466" y="89574"/>
                    <a:pt x="4506442" y="63644"/>
                    <a:pt x="4704417" y="40072"/>
                  </a:cubicBezTo>
                  <a:cubicBezTo>
                    <a:pt x="4803404" y="28286"/>
                    <a:pt x="4904749" y="21215"/>
                    <a:pt x="5006094" y="16500"/>
                  </a:cubicBezTo>
                  <a:cubicBezTo>
                    <a:pt x="5211139" y="9429"/>
                    <a:pt x="5418542" y="4714"/>
                    <a:pt x="5623588" y="0"/>
                  </a:cubicBezTo>
                  <a:cubicBezTo>
                    <a:pt x="5658940" y="0"/>
                    <a:pt x="5694293" y="4714"/>
                    <a:pt x="5729646" y="9429"/>
                  </a:cubicBezTo>
                  <a:cubicBezTo>
                    <a:pt x="5760285" y="11786"/>
                    <a:pt x="5786211" y="33001"/>
                    <a:pt x="5790924" y="63644"/>
                  </a:cubicBezTo>
                  <a:cubicBezTo>
                    <a:pt x="5819206" y="235720"/>
                    <a:pt x="5852202" y="405438"/>
                    <a:pt x="5880484" y="577513"/>
                  </a:cubicBezTo>
                  <a:cubicBezTo>
                    <a:pt x="5894625" y="667087"/>
                    <a:pt x="5899339" y="756660"/>
                    <a:pt x="5904053" y="846234"/>
                  </a:cubicBezTo>
                  <a:cubicBezTo>
                    <a:pt x="5908767" y="916950"/>
                    <a:pt x="5904053" y="985309"/>
                    <a:pt x="5904053" y="1056025"/>
                  </a:cubicBezTo>
                  <a:lnTo>
                    <a:pt x="5911123" y="1056025"/>
                  </a:lnTo>
                  <a:close/>
                </a:path>
              </a:pathLst>
            </a:custGeom>
            <a:grpFill/>
            <a:ln w="16366" cap="flat">
              <a:noFill/>
              <a:prstDash val="solid"/>
              <a:miter/>
            </a:ln>
          </p:spPr>
          <p:txBody>
            <a:bodyPr rtlCol="0" anchor="ctr"/>
            <a:lstStyle/>
            <a:p>
              <a:endParaRPr lang="en-US"/>
            </a:p>
          </p:txBody>
        </p:sp>
        <p:sp>
          <p:nvSpPr>
            <p:cNvPr id="37" name="TextBox 36">
              <a:extLst>
                <a:ext uri="{FF2B5EF4-FFF2-40B4-BE49-F238E27FC236}">
                  <a16:creationId xmlns:a16="http://schemas.microsoft.com/office/drawing/2014/main" id="{0138F856-F17B-7CF1-678F-084D87E8955F}"/>
                </a:ext>
              </a:extLst>
            </p:cNvPr>
            <p:cNvSpPr txBox="1"/>
            <p:nvPr/>
          </p:nvSpPr>
          <p:spPr>
            <a:xfrm>
              <a:off x="6693329" y="3041657"/>
              <a:ext cx="2347915" cy="923330"/>
            </a:xfrm>
            <a:prstGeom prst="rect">
              <a:avLst/>
            </a:prstGeom>
            <a:grpFill/>
          </p:spPr>
          <p:txBody>
            <a:bodyPr wrap="square" rtlCol="0">
              <a:spAutoFit/>
            </a:bodyPr>
            <a:lstStyle/>
            <a:p>
              <a:pPr algn="ctr"/>
              <a:r>
                <a:rPr lang="en-GB" dirty="0"/>
                <a:t>Facts about Must Farm Bronze Age Village Fire c.850BC</a:t>
              </a:r>
            </a:p>
          </p:txBody>
        </p:sp>
      </p:grpSp>
    </p:spTree>
    <p:extLst>
      <p:ext uri="{BB962C8B-B14F-4D97-AF65-F5344CB8AC3E}">
        <p14:creationId xmlns:p14="http://schemas.microsoft.com/office/powerpoint/2010/main" val="47462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A6010-79F8-B173-4F76-FC63A81A834F}"/>
              </a:ext>
            </a:extLst>
          </p:cNvPr>
          <p:cNvSpPr>
            <a:spLocks noGrp="1"/>
          </p:cNvSpPr>
          <p:nvPr>
            <p:ph type="title"/>
          </p:nvPr>
        </p:nvSpPr>
        <p:spPr/>
        <p:txBody>
          <a:bodyPr>
            <a:noAutofit/>
          </a:bodyPr>
          <a:lstStyle/>
          <a:p>
            <a:br>
              <a:rPr lang="en-GB" sz="2200" dirty="0"/>
            </a:br>
            <a:r>
              <a:rPr lang="en-GB" sz="2200" dirty="0"/>
              <a:t>‘What could have caused the fire that destroyed the Must Farm Bronze Age Village c850BC?’</a:t>
            </a:r>
          </a:p>
        </p:txBody>
      </p:sp>
      <p:sp>
        <p:nvSpPr>
          <p:cNvPr id="3" name="Text Placeholder 2">
            <a:extLst>
              <a:ext uri="{FF2B5EF4-FFF2-40B4-BE49-F238E27FC236}">
                <a16:creationId xmlns:a16="http://schemas.microsoft.com/office/drawing/2014/main" id="{122E10C8-A3AF-F241-3773-8CD2574D6B7D}"/>
              </a:ext>
            </a:extLst>
          </p:cNvPr>
          <p:cNvSpPr>
            <a:spLocks noGrp="1"/>
          </p:cNvSpPr>
          <p:nvPr>
            <p:ph type="body" sz="quarter" idx="10"/>
          </p:nvPr>
        </p:nvSpPr>
        <p:spPr/>
        <p:txBody>
          <a:bodyPr/>
          <a:lstStyle/>
          <a:p>
            <a:r>
              <a:rPr lang="en-GB" dirty="0"/>
              <a:t>Key Stage 2 History</a:t>
            </a:r>
          </a:p>
        </p:txBody>
      </p:sp>
      <p:sp>
        <p:nvSpPr>
          <p:cNvPr id="4" name="Content Placeholder 3">
            <a:extLst>
              <a:ext uri="{FF2B5EF4-FFF2-40B4-BE49-F238E27FC236}">
                <a16:creationId xmlns:a16="http://schemas.microsoft.com/office/drawing/2014/main" id="{A4F25277-1CDD-5639-8CA9-89167A3F477E}"/>
              </a:ext>
            </a:extLst>
          </p:cNvPr>
          <p:cNvSpPr>
            <a:spLocks noGrp="1"/>
          </p:cNvSpPr>
          <p:nvPr>
            <p:ph idx="1"/>
          </p:nvPr>
        </p:nvSpPr>
        <p:spPr/>
        <p:txBody>
          <a:bodyPr/>
          <a:lstStyle/>
          <a:p>
            <a:pPr marL="342900" indent="-342900">
              <a:buFont typeface="Arial" panose="020B0604020202020204" pitchFamily="34" charset="0"/>
              <a:buChar char="•"/>
            </a:pPr>
            <a:r>
              <a:rPr lang="en-GB" sz="1600" dirty="0"/>
              <a:t>Pupils will be equipped to ask perceptive questions, think critically, weigh evidence, sift arguments and develop perspective and judgement.</a:t>
            </a:r>
          </a:p>
          <a:p>
            <a:pPr marL="342900" indent="-342900">
              <a:buFont typeface="Arial" panose="020B0604020202020204" pitchFamily="34" charset="0"/>
              <a:buChar char="•"/>
            </a:pPr>
            <a:r>
              <a:rPr lang="en-GB" sz="1600" dirty="0"/>
              <a:t>Pupils will develop their understanding of historical concepts such as cause and consequence, similarity, difference and significance, and use them to make connections and draw contrasts.</a:t>
            </a:r>
          </a:p>
          <a:p>
            <a:pPr marL="342900" indent="-342900">
              <a:buFont typeface="Arial" panose="020B0604020202020204" pitchFamily="34" charset="0"/>
              <a:buChar char="•"/>
            </a:pPr>
            <a:r>
              <a:rPr lang="en-GB" sz="1600" dirty="0"/>
              <a:t>Pupils will develop their understanding of the methods of historical enquiry, including how evidence is used to make historical claims, and discern how and why contrasting arguments and interpretations of the past have been constructed.</a:t>
            </a:r>
          </a:p>
          <a:p>
            <a:pPr marL="342900" indent="-342900">
              <a:buFont typeface="Arial" panose="020B0604020202020204" pitchFamily="34" charset="0"/>
              <a:buChar char="•"/>
            </a:pPr>
            <a:r>
              <a:rPr lang="en-GB" sz="1600" dirty="0"/>
              <a:t>Pupils will address historically valid questions about cause, similarity and difference.</a:t>
            </a:r>
          </a:p>
          <a:p>
            <a:pPr marL="342900" indent="-342900">
              <a:buFont typeface="Arial" panose="020B0604020202020204" pitchFamily="34" charset="0"/>
              <a:buChar char="•"/>
            </a:pPr>
            <a:r>
              <a:rPr lang="en-GB" sz="1600" dirty="0"/>
              <a:t>KS2 Unit: Changes in Britain from the Stone Age to the Iron Age: Bronze Age religion, technology and travel</a:t>
            </a:r>
          </a:p>
          <a:p>
            <a:pPr marL="342900" indent="-342900">
              <a:buFont typeface="Arial" panose="020B0604020202020204" pitchFamily="34" charset="0"/>
              <a:buChar char="•"/>
            </a:pPr>
            <a:r>
              <a:rPr lang="en-GB" sz="1600" dirty="0"/>
              <a:t>KS1 Unit recap: Pupils learn about events beyond living memory that are significant nationally or globally, for example, the Great Fire of London.</a:t>
            </a:r>
          </a:p>
          <a:p>
            <a:pPr marL="342900" indent="-342900">
              <a:buFont typeface="Arial" panose="020B0604020202020204" pitchFamily="34" charset="0"/>
              <a:buChar char="•"/>
            </a:pPr>
            <a:endParaRPr lang="en-GB" sz="1600" dirty="0"/>
          </a:p>
        </p:txBody>
      </p:sp>
    </p:spTree>
    <p:extLst>
      <p:ext uri="{BB962C8B-B14F-4D97-AF65-F5344CB8AC3E}">
        <p14:creationId xmlns:p14="http://schemas.microsoft.com/office/powerpoint/2010/main" val="2195943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B1B51-F7B1-09E8-993D-9C92987761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413385-F859-EF5C-672C-4CD6658E14F8}"/>
              </a:ext>
            </a:extLst>
          </p:cNvPr>
          <p:cNvSpPr>
            <a:spLocks noGrp="1"/>
          </p:cNvSpPr>
          <p:nvPr>
            <p:ph type="title"/>
          </p:nvPr>
        </p:nvSpPr>
        <p:spPr/>
        <p:txBody>
          <a:bodyPr>
            <a:normAutofit fontScale="90000"/>
          </a:bodyPr>
          <a:lstStyle/>
          <a:p>
            <a:r>
              <a:rPr lang="en-GB" dirty="0"/>
              <a:t>Cards for Must Farm Bronze Age Village (print on green card)</a:t>
            </a:r>
          </a:p>
        </p:txBody>
      </p:sp>
      <p:graphicFrame>
        <p:nvGraphicFramePr>
          <p:cNvPr id="3" name="Table 2">
            <a:extLst>
              <a:ext uri="{FF2B5EF4-FFF2-40B4-BE49-F238E27FC236}">
                <a16:creationId xmlns:a16="http://schemas.microsoft.com/office/drawing/2014/main" id="{75A93118-B484-4C68-AC6D-52CFFA6EA30D}"/>
              </a:ext>
            </a:extLst>
          </p:cNvPr>
          <p:cNvGraphicFramePr>
            <a:graphicFrameLocks noGrp="1"/>
          </p:cNvGraphicFramePr>
          <p:nvPr>
            <p:extLst>
              <p:ext uri="{D42A27DB-BD31-4B8C-83A1-F6EECF244321}">
                <p14:modId xmlns:p14="http://schemas.microsoft.com/office/powerpoint/2010/main" val="1186784077"/>
              </p:ext>
            </p:extLst>
          </p:nvPr>
        </p:nvGraphicFramePr>
        <p:xfrm>
          <a:off x="443230" y="1348316"/>
          <a:ext cx="10529572" cy="4995333"/>
        </p:xfrm>
        <a:graphic>
          <a:graphicData uri="http://schemas.openxmlformats.org/drawingml/2006/table">
            <a:tbl>
              <a:tblPr firstRow="1" bandRow="1">
                <a:tableStyleId>{9D7B26C5-4107-4FEC-AEDC-1716B250A1EF}</a:tableStyleId>
              </a:tblPr>
              <a:tblGrid>
                <a:gridCol w="2632393">
                  <a:extLst>
                    <a:ext uri="{9D8B030D-6E8A-4147-A177-3AD203B41FA5}">
                      <a16:colId xmlns:a16="http://schemas.microsoft.com/office/drawing/2014/main" val="139115448"/>
                    </a:ext>
                  </a:extLst>
                </a:gridCol>
                <a:gridCol w="2632393">
                  <a:extLst>
                    <a:ext uri="{9D8B030D-6E8A-4147-A177-3AD203B41FA5}">
                      <a16:colId xmlns:a16="http://schemas.microsoft.com/office/drawing/2014/main" val="1470456559"/>
                    </a:ext>
                  </a:extLst>
                </a:gridCol>
                <a:gridCol w="2632393">
                  <a:extLst>
                    <a:ext uri="{9D8B030D-6E8A-4147-A177-3AD203B41FA5}">
                      <a16:colId xmlns:a16="http://schemas.microsoft.com/office/drawing/2014/main" val="510850951"/>
                    </a:ext>
                  </a:extLst>
                </a:gridCol>
                <a:gridCol w="2632393">
                  <a:extLst>
                    <a:ext uri="{9D8B030D-6E8A-4147-A177-3AD203B41FA5}">
                      <a16:colId xmlns:a16="http://schemas.microsoft.com/office/drawing/2014/main" val="2101646301"/>
                    </a:ext>
                  </a:extLst>
                </a:gridCol>
              </a:tblGrid>
              <a:tr h="1665111">
                <a:tc>
                  <a:txBody>
                    <a:bodyPr/>
                    <a:lstStyle/>
                    <a:p>
                      <a:pPr algn="ctr"/>
                      <a:r>
                        <a:rPr lang="en-GB" sz="1600" b="1" dirty="0"/>
                        <a:t>All the houses were made of wood, wattle panels for floors and walls, dry straw on the roofs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1" dirty="0"/>
                        <a:t>Archaeologists found lots of burnt wood, which showed that the Bronze Age village at Must Farm had burnt down in a big fire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1" dirty="0"/>
                        <a:t>The fire probably in late summer. At this hotter and drier time of the year, there was less water in the river (now called the Nene)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1" dirty="0"/>
                        <a:t>We do not know if the fire was an accident possibly caused by a spark from the fire </a:t>
                      </a:r>
                      <a:r>
                        <a:rPr lang="en-GB" sz="1600" b="1" dirty="0">
                          <a:latin typeface="+mn-lt"/>
                        </a:rPr>
                        <a:t>or was deliberately, perhaps enemy attack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3045170"/>
                  </a:ext>
                </a:extLst>
              </a:tr>
              <a:tr h="1665111">
                <a:tc>
                  <a:txBody>
                    <a:bodyPr/>
                    <a:lstStyle/>
                    <a:p>
                      <a:pPr algn="ctr"/>
                      <a:r>
                        <a:rPr lang="en-GB" sz="1600" b="1" dirty="0"/>
                        <a:t>Each of the houses had a fireplace inside, called a hearth, used for cooking and to provide warmth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t>The fire started in one place but in just minutes the whole village was on fire.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mn-lt"/>
                        </a:rPr>
                        <a:t>There is no evidence that anybody was killed in the fire. No one seems to have returned or try to recover any of the objects or rebuild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latin typeface="+mn-lt"/>
                        </a:rPr>
                        <a:t>Archaeologists found lots of Late Bronze Age wood and artefacts like pots, tools, weapons and jewellery. .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2697518"/>
                  </a:ext>
                </a:extLst>
              </a:tr>
              <a:tr h="1665111">
                <a:tc>
                  <a:txBody>
                    <a:bodyPr/>
                    <a:lstStyle/>
                    <a:p>
                      <a:pPr algn="ctr"/>
                      <a:r>
                        <a:rPr lang="en-GB" sz="1600" b="1" dirty="0"/>
                        <a:t>The houses were built very close together and their roofs, made of straw, turf and clay, were touching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1" dirty="0"/>
                        <a:t>As the houses burnt, they broke apart and lots of the wood and material used to make them fell into the river below.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1" dirty="0"/>
                        <a:t>There were probably nine or ten houses and around 50 people living alongside animals like dogs and sheep.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b="1" dirty="0"/>
                        <a:t>It was not long before the houses collapsed into the river below. However, the wooden posts smouldered for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891108"/>
                  </a:ext>
                </a:extLst>
              </a:tr>
            </a:tbl>
          </a:graphicData>
        </a:graphic>
      </p:graphicFrame>
    </p:spTree>
    <p:extLst>
      <p:ext uri="{BB962C8B-B14F-4D97-AF65-F5344CB8AC3E}">
        <p14:creationId xmlns:p14="http://schemas.microsoft.com/office/powerpoint/2010/main" val="4114444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28B9-AFA0-136E-9857-49E320CB8818}"/>
              </a:ext>
            </a:extLst>
          </p:cNvPr>
          <p:cNvSpPr>
            <a:spLocks noGrp="1"/>
          </p:cNvSpPr>
          <p:nvPr>
            <p:ph type="title"/>
          </p:nvPr>
        </p:nvSpPr>
        <p:spPr/>
        <p:txBody>
          <a:bodyPr/>
          <a:lstStyle/>
          <a:p>
            <a:r>
              <a:rPr lang="en-GB" dirty="0"/>
              <a:t>Cards for Great Fire of London  (print on yellow card)</a:t>
            </a:r>
          </a:p>
        </p:txBody>
      </p:sp>
      <p:graphicFrame>
        <p:nvGraphicFramePr>
          <p:cNvPr id="3" name="Table 2">
            <a:extLst>
              <a:ext uri="{FF2B5EF4-FFF2-40B4-BE49-F238E27FC236}">
                <a16:creationId xmlns:a16="http://schemas.microsoft.com/office/drawing/2014/main" id="{769E7CF4-3D2B-A2E4-4DCF-D648E2CAD796}"/>
              </a:ext>
            </a:extLst>
          </p:cNvPr>
          <p:cNvGraphicFramePr>
            <a:graphicFrameLocks noGrp="1"/>
          </p:cNvGraphicFramePr>
          <p:nvPr>
            <p:extLst>
              <p:ext uri="{D42A27DB-BD31-4B8C-83A1-F6EECF244321}">
                <p14:modId xmlns:p14="http://schemas.microsoft.com/office/powerpoint/2010/main" val="2026631541"/>
              </p:ext>
            </p:extLst>
          </p:nvPr>
        </p:nvGraphicFramePr>
        <p:xfrm>
          <a:off x="443230" y="1348316"/>
          <a:ext cx="10529572" cy="5341902"/>
        </p:xfrm>
        <a:graphic>
          <a:graphicData uri="http://schemas.openxmlformats.org/drawingml/2006/table">
            <a:tbl>
              <a:tblPr firstRow="1" bandRow="1">
                <a:tableStyleId>{9D7B26C5-4107-4FEC-AEDC-1716B250A1EF}</a:tableStyleId>
              </a:tblPr>
              <a:tblGrid>
                <a:gridCol w="2632393">
                  <a:extLst>
                    <a:ext uri="{9D8B030D-6E8A-4147-A177-3AD203B41FA5}">
                      <a16:colId xmlns:a16="http://schemas.microsoft.com/office/drawing/2014/main" val="139115448"/>
                    </a:ext>
                  </a:extLst>
                </a:gridCol>
                <a:gridCol w="2632393">
                  <a:extLst>
                    <a:ext uri="{9D8B030D-6E8A-4147-A177-3AD203B41FA5}">
                      <a16:colId xmlns:a16="http://schemas.microsoft.com/office/drawing/2014/main" val="1470456559"/>
                    </a:ext>
                  </a:extLst>
                </a:gridCol>
                <a:gridCol w="2632393">
                  <a:extLst>
                    <a:ext uri="{9D8B030D-6E8A-4147-A177-3AD203B41FA5}">
                      <a16:colId xmlns:a16="http://schemas.microsoft.com/office/drawing/2014/main" val="510850951"/>
                    </a:ext>
                  </a:extLst>
                </a:gridCol>
                <a:gridCol w="2632393">
                  <a:extLst>
                    <a:ext uri="{9D8B030D-6E8A-4147-A177-3AD203B41FA5}">
                      <a16:colId xmlns:a16="http://schemas.microsoft.com/office/drawing/2014/main" val="2101646301"/>
                    </a:ext>
                  </a:extLst>
                </a:gridCol>
              </a:tblGrid>
              <a:tr h="1665111">
                <a:tc>
                  <a:txBody>
                    <a:bodyPr/>
                    <a:lstStyle/>
                    <a:p>
                      <a:pPr algn="ctr"/>
                      <a:r>
                        <a:rPr lang="en-GB" b="0" i="1" dirty="0"/>
                        <a:t>Houses were built from wood with thatched roofs and walls made from wattle panels.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b="0" i="1" dirty="0"/>
                        <a:t>Samuel Pepys kept a diary. He wrote all about the Great Fire in it</a:t>
                      </a:r>
                    </a:p>
                    <a:p>
                      <a:pPr algn="ctr"/>
                      <a:endParaRPr lang="en-GB" b="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b="0" i="1" dirty="0"/>
                        <a:t>It had been a long, dry summer and the river level was low</a:t>
                      </a:r>
                    </a:p>
                    <a:p>
                      <a:pPr algn="ctr"/>
                      <a:endParaRPr lang="en-GB" b="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b="0" i="1" dirty="0"/>
                        <a:t>They used horse-drawn carts to bring water up from the river Thames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3045170"/>
                  </a:ext>
                </a:extLst>
              </a:tr>
              <a:tr h="1665111">
                <a:tc>
                  <a:txBody>
                    <a:bodyPr/>
                    <a:lstStyle/>
                    <a:p>
                      <a:pPr algn="ctr"/>
                      <a:r>
                        <a:rPr lang="en-GB" i="1" dirty="0"/>
                        <a:t>People used fires for heating, cooking and lighting.</a:t>
                      </a:r>
                    </a:p>
                    <a:p>
                      <a:pPr algn="ctr"/>
                      <a:endParaRPr lang="en-GB"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b="0" i="1" dirty="0"/>
                        <a:t>The fire swept through London for four days. </a:t>
                      </a:r>
                    </a:p>
                    <a:p>
                      <a:pPr algn="ctr"/>
                      <a:endParaRPr lang="en-GB" b="0"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mn-lt"/>
                        </a:rPr>
                        <a:t>Th</a:t>
                      </a:r>
                      <a:r>
                        <a:rPr lang="en-GB" i="1" dirty="0"/>
                        <a:t>e fire only stopped when the strong wind dropped, and gunpowder was used to create firebreaks. </a:t>
                      </a:r>
                      <a:endParaRPr lang="en-GB" sz="1800" i="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i="1" dirty="0">
                          <a:latin typeface="+mn-lt"/>
                        </a:rPr>
                        <a:t>People escaped to outside of the city, trying to save their most precious possessions.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2697518"/>
                  </a:ext>
                </a:extLst>
              </a:tr>
              <a:tr h="1665111">
                <a:tc>
                  <a:txBody>
                    <a:bodyPr/>
                    <a:lstStyle/>
                    <a:p>
                      <a:pPr algn="ctr"/>
                      <a:r>
                        <a:rPr lang="en-GB" i="1" dirty="0"/>
                        <a:t>A spark from an oven in the owned by Thomas Farriner near Pudding Lane on the night of 2nd September 1666 probably started the fire.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b="0" i="1" dirty="0"/>
                        <a:t>The fire destroyed half the city of London including​ </a:t>
                      </a:r>
                    </a:p>
                    <a:p>
                      <a:pPr algn="ctr"/>
                      <a:r>
                        <a:rPr lang="en-GB" b="0" i="1" dirty="0"/>
                        <a:t>13,200 houses, 87 churches, and even St Paul’s Cathedral.​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800" b="0" i="1" dirty="0"/>
                        <a:t>Although many homes were destroyed, not many people died. </a:t>
                      </a:r>
                      <a:r>
                        <a:rPr lang="en-GB" i="1" dirty="0"/>
                        <a:t>The city was rebuilt with stone and brick.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i="1" dirty="0"/>
                        <a:t>Houses in London in 1666 were built very close together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891108"/>
                  </a:ext>
                </a:extLst>
              </a:tr>
            </a:tbl>
          </a:graphicData>
        </a:graphic>
      </p:graphicFrame>
    </p:spTree>
    <p:extLst>
      <p:ext uri="{BB962C8B-B14F-4D97-AF65-F5344CB8AC3E}">
        <p14:creationId xmlns:p14="http://schemas.microsoft.com/office/powerpoint/2010/main" val="3668643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218F0-2357-EEE2-EBA8-8A8DEB7CD30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7FC923-0A84-8783-C061-FEF10B152033}"/>
              </a:ext>
            </a:extLst>
          </p:cNvPr>
          <p:cNvSpPr>
            <a:spLocks noGrp="1"/>
          </p:cNvSpPr>
          <p:nvPr>
            <p:ph type="title"/>
          </p:nvPr>
        </p:nvSpPr>
        <p:spPr/>
        <p:txBody>
          <a:bodyPr>
            <a:noAutofit/>
          </a:bodyPr>
          <a:lstStyle/>
          <a:p>
            <a:r>
              <a:rPr lang="en-US" sz="2400" dirty="0">
                <a:solidFill>
                  <a:schemeClr val="tx1"/>
                </a:solidFill>
              </a:rPr>
              <a:t>The Tale of Two Fires: Similar facts</a:t>
            </a:r>
          </a:p>
        </p:txBody>
      </p:sp>
      <p:graphicFrame>
        <p:nvGraphicFramePr>
          <p:cNvPr id="10" name="Content Placeholder 9">
            <a:extLst>
              <a:ext uri="{FF2B5EF4-FFF2-40B4-BE49-F238E27FC236}">
                <a16:creationId xmlns:a16="http://schemas.microsoft.com/office/drawing/2014/main" id="{852EA1CC-AA75-9A9E-D0EE-2A5FE291AC32}"/>
              </a:ext>
            </a:extLst>
          </p:cNvPr>
          <p:cNvGraphicFramePr>
            <a:graphicFrameLocks noGrp="1"/>
          </p:cNvGraphicFramePr>
          <p:nvPr>
            <p:ph idx="1"/>
            <p:extLst>
              <p:ext uri="{D42A27DB-BD31-4B8C-83A1-F6EECF244321}">
                <p14:modId xmlns:p14="http://schemas.microsoft.com/office/powerpoint/2010/main" val="2644584734"/>
              </p:ext>
            </p:extLst>
          </p:nvPr>
        </p:nvGraphicFramePr>
        <p:xfrm>
          <a:off x="357187" y="1470024"/>
          <a:ext cx="10996614" cy="4420055"/>
        </p:xfrm>
        <a:graphic>
          <a:graphicData uri="http://schemas.openxmlformats.org/drawingml/2006/table">
            <a:tbl>
              <a:tblPr firstRow="1" bandRow="1">
                <a:tableStyleId>{5940675A-B579-460E-94D1-54222C63F5DA}</a:tableStyleId>
              </a:tblPr>
              <a:tblGrid>
                <a:gridCol w="5498307">
                  <a:extLst>
                    <a:ext uri="{9D8B030D-6E8A-4147-A177-3AD203B41FA5}">
                      <a16:colId xmlns:a16="http://schemas.microsoft.com/office/drawing/2014/main" val="1656718727"/>
                    </a:ext>
                  </a:extLst>
                </a:gridCol>
                <a:gridCol w="5498307">
                  <a:extLst>
                    <a:ext uri="{9D8B030D-6E8A-4147-A177-3AD203B41FA5}">
                      <a16:colId xmlns:a16="http://schemas.microsoft.com/office/drawing/2014/main" val="2083143691"/>
                    </a:ext>
                  </a:extLst>
                </a:gridCol>
              </a:tblGrid>
              <a:tr h="701131">
                <a:tc>
                  <a:txBody>
                    <a:bodyPr/>
                    <a:lstStyle/>
                    <a:p>
                      <a:pPr algn="ctr"/>
                      <a:r>
                        <a:rPr lang="en-GB" b="1" dirty="0"/>
                        <a:t>Must Farm Bronze Age Village Fire c849BC</a:t>
                      </a:r>
                    </a:p>
                  </a:txBody>
                  <a:tcPr anchor="ctr">
                    <a:solidFill>
                      <a:srgbClr val="BBEBA0"/>
                    </a:solidFill>
                  </a:tcPr>
                </a:tc>
                <a:tc>
                  <a:txBody>
                    <a:bodyPr/>
                    <a:lstStyle/>
                    <a:p>
                      <a:pPr algn="ctr"/>
                      <a:r>
                        <a:rPr lang="en-GB" b="1" i="1" dirty="0"/>
                        <a:t>The Great Fire of London 1666</a:t>
                      </a:r>
                    </a:p>
                  </a:txBody>
                  <a:tcPr anchor="ctr">
                    <a:solidFill>
                      <a:schemeClr val="accent4"/>
                    </a:solidFill>
                  </a:tcPr>
                </a:tc>
                <a:extLst>
                  <a:ext uri="{0D108BD9-81ED-4DB2-BD59-A6C34878D82A}">
                    <a16:rowId xmlns:a16="http://schemas.microsoft.com/office/drawing/2014/main" val="1602180664"/>
                  </a:ext>
                </a:extLst>
              </a:tr>
              <a:tr h="701131">
                <a:tc>
                  <a:txBody>
                    <a:bodyPr/>
                    <a:lstStyle/>
                    <a:p>
                      <a:r>
                        <a:rPr lang="en-GB" dirty="0"/>
                        <a:t>All the houses were made of wood, wattle panels for floors and walls, dry straw on the roofs</a:t>
                      </a:r>
                    </a:p>
                  </a:txBody>
                  <a:tcPr>
                    <a:solidFill>
                      <a:srgbClr val="DEF5CF"/>
                    </a:solidFill>
                  </a:tcPr>
                </a:tc>
                <a:tc>
                  <a:txBody>
                    <a:bodyPr/>
                    <a:lstStyle/>
                    <a:p>
                      <a:r>
                        <a:rPr lang="en-GB" i="1" dirty="0"/>
                        <a:t>Houses were built from wood with thatched roofs and walls made from wattle panels. </a:t>
                      </a:r>
                    </a:p>
                  </a:txBody>
                  <a:tcPr>
                    <a:solidFill>
                      <a:schemeClr val="accent4">
                        <a:lumMod val="20000"/>
                        <a:lumOff val="80000"/>
                      </a:schemeClr>
                    </a:solidFill>
                  </a:tcPr>
                </a:tc>
                <a:extLst>
                  <a:ext uri="{0D108BD9-81ED-4DB2-BD59-A6C34878D82A}">
                    <a16:rowId xmlns:a16="http://schemas.microsoft.com/office/drawing/2014/main" val="2930824679"/>
                  </a:ext>
                </a:extLst>
              </a:tr>
              <a:tr h="701131">
                <a:tc>
                  <a:txBody>
                    <a:bodyPr/>
                    <a:lstStyle/>
                    <a:p>
                      <a:r>
                        <a:rPr lang="en-GB" dirty="0"/>
                        <a:t>Each of the houses had a fireplace inside, called a hearth, used for cooking and to provide warmth</a:t>
                      </a:r>
                    </a:p>
                  </a:txBody>
                  <a:tcPr>
                    <a:solidFill>
                      <a:srgbClr val="BBEBA0"/>
                    </a:solidFill>
                  </a:tcPr>
                </a:tc>
                <a:tc>
                  <a:txBody>
                    <a:bodyPr/>
                    <a:lstStyle/>
                    <a:p>
                      <a:r>
                        <a:rPr lang="en-GB" i="1" dirty="0"/>
                        <a:t>People used fires for heating, cooking and lighting.</a:t>
                      </a:r>
                    </a:p>
                    <a:p>
                      <a:endParaRPr lang="en-GB" i="1" dirty="0"/>
                    </a:p>
                  </a:txBody>
                  <a:tcPr>
                    <a:solidFill>
                      <a:schemeClr val="accent4"/>
                    </a:solidFill>
                  </a:tcPr>
                </a:tc>
                <a:extLst>
                  <a:ext uri="{0D108BD9-81ED-4DB2-BD59-A6C34878D82A}">
                    <a16:rowId xmlns:a16="http://schemas.microsoft.com/office/drawing/2014/main" val="2292374477"/>
                  </a:ext>
                </a:extLst>
              </a:tr>
              <a:tr h="701131">
                <a:tc>
                  <a:txBody>
                    <a:bodyPr/>
                    <a:lstStyle/>
                    <a:p>
                      <a:r>
                        <a:rPr lang="en-GB" dirty="0"/>
                        <a:t>The houses were built very close together and their roofs, made of straw, turf and clay, were touching</a:t>
                      </a:r>
                    </a:p>
                  </a:txBody>
                  <a:tcPr>
                    <a:solidFill>
                      <a:srgbClr val="DEF5C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Houses in London in 1666 were built very close together</a:t>
                      </a:r>
                    </a:p>
                  </a:txBody>
                  <a:tcPr>
                    <a:solidFill>
                      <a:schemeClr val="accent4">
                        <a:lumMod val="20000"/>
                        <a:lumOff val="80000"/>
                      </a:schemeClr>
                    </a:solidFill>
                  </a:tcPr>
                </a:tc>
                <a:extLst>
                  <a:ext uri="{0D108BD9-81ED-4DB2-BD59-A6C34878D82A}">
                    <a16:rowId xmlns:a16="http://schemas.microsoft.com/office/drawing/2014/main" val="3155851218"/>
                  </a:ext>
                </a:extLst>
              </a:tr>
              <a:tr h="701131">
                <a:tc>
                  <a:txBody>
                    <a:bodyPr/>
                    <a:lstStyle/>
                    <a:p>
                      <a:r>
                        <a:rPr lang="en-GB" dirty="0"/>
                        <a:t>The fire probably in late summer. At this hotter and drier time of the year, there was less water in the river (now called the Nene)</a:t>
                      </a:r>
                    </a:p>
                  </a:txBody>
                  <a:tcPr>
                    <a:solidFill>
                      <a:srgbClr val="BBEB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It had been a long, dry summer and the river level was low</a:t>
                      </a:r>
                    </a:p>
                  </a:txBody>
                  <a:tcPr>
                    <a:solidFill>
                      <a:schemeClr val="accent4"/>
                    </a:solidFill>
                  </a:tcPr>
                </a:tc>
                <a:extLst>
                  <a:ext uri="{0D108BD9-81ED-4DB2-BD59-A6C34878D82A}">
                    <a16:rowId xmlns:a16="http://schemas.microsoft.com/office/drawing/2014/main" val="2621416290"/>
                  </a:ext>
                </a:extLst>
              </a:tr>
              <a:tr h="701131">
                <a:tc>
                  <a:txBody>
                    <a:bodyPr/>
                    <a:lstStyle/>
                    <a:p>
                      <a:r>
                        <a:rPr lang="en-GB" b="0" dirty="0"/>
                        <a:t>The fire started on one place but in just minutes the whole village was on fire. </a:t>
                      </a:r>
                    </a:p>
                  </a:txBody>
                  <a:tcPr>
                    <a:solidFill>
                      <a:srgbClr val="DEF5C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The fire swept through London for four days. </a:t>
                      </a:r>
                    </a:p>
                    <a:p>
                      <a:endParaRPr lang="en-GB" i="1" dirty="0"/>
                    </a:p>
                  </a:txBody>
                  <a:tcPr>
                    <a:solidFill>
                      <a:schemeClr val="accent4">
                        <a:lumMod val="20000"/>
                        <a:lumOff val="80000"/>
                      </a:schemeClr>
                    </a:solidFill>
                  </a:tcPr>
                </a:tc>
                <a:extLst>
                  <a:ext uri="{0D108BD9-81ED-4DB2-BD59-A6C34878D82A}">
                    <a16:rowId xmlns:a16="http://schemas.microsoft.com/office/drawing/2014/main" val="419754827"/>
                  </a:ext>
                </a:extLst>
              </a:tr>
            </a:tbl>
          </a:graphicData>
        </a:graphic>
      </p:graphicFrame>
    </p:spTree>
    <p:extLst>
      <p:ext uri="{BB962C8B-B14F-4D97-AF65-F5344CB8AC3E}">
        <p14:creationId xmlns:p14="http://schemas.microsoft.com/office/powerpoint/2010/main" val="2743254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43929-88B7-46A6-1CB6-147C1114F41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3F77814-FEF0-03E4-53B0-69D318DBBAC8}"/>
              </a:ext>
            </a:extLst>
          </p:cNvPr>
          <p:cNvSpPr>
            <a:spLocks noGrp="1"/>
          </p:cNvSpPr>
          <p:nvPr>
            <p:ph type="title"/>
          </p:nvPr>
        </p:nvSpPr>
        <p:spPr/>
        <p:txBody>
          <a:bodyPr>
            <a:noAutofit/>
          </a:bodyPr>
          <a:lstStyle/>
          <a:p>
            <a:r>
              <a:rPr lang="en-GB" sz="2400" dirty="0">
                <a:solidFill>
                  <a:schemeClr val="tx1"/>
                </a:solidFill>
              </a:rPr>
              <a:t>The Tale of Two Fires: Different facts or no evidence</a:t>
            </a:r>
            <a:endParaRPr lang="en-US" sz="2400" dirty="0">
              <a:solidFill>
                <a:schemeClr val="tx1"/>
              </a:solidFill>
            </a:endParaRPr>
          </a:p>
        </p:txBody>
      </p:sp>
      <p:graphicFrame>
        <p:nvGraphicFramePr>
          <p:cNvPr id="10" name="Content Placeholder 9">
            <a:extLst>
              <a:ext uri="{FF2B5EF4-FFF2-40B4-BE49-F238E27FC236}">
                <a16:creationId xmlns:a16="http://schemas.microsoft.com/office/drawing/2014/main" id="{4D6BE324-82C9-491C-D087-BB5D0A64768C}"/>
              </a:ext>
            </a:extLst>
          </p:cNvPr>
          <p:cNvGraphicFramePr>
            <a:graphicFrameLocks noGrp="1"/>
          </p:cNvGraphicFramePr>
          <p:nvPr>
            <p:ph idx="1"/>
            <p:extLst>
              <p:ext uri="{D42A27DB-BD31-4B8C-83A1-F6EECF244321}">
                <p14:modId xmlns:p14="http://schemas.microsoft.com/office/powerpoint/2010/main" val="2787944852"/>
              </p:ext>
            </p:extLst>
          </p:nvPr>
        </p:nvGraphicFramePr>
        <p:xfrm>
          <a:off x="357187" y="1470024"/>
          <a:ext cx="10996614" cy="4999084"/>
        </p:xfrm>
        <a:graphic>
          <a:graphicData uri="http://schemas.openxmlformats.org/drawingml/2006/table">
            <a:tbl>
              <a:tblPr firstRow="1" bandRow="1">
                <a:tableStyleId>{5940675A-B579-460E-94D1-54222C63F5DA}</a:tableStyleId>
              </a:tblPr>
              <a:tblGrid>
                <a:gridCol w="5498307">
                  <a:extLst>
                    <a:ext uri="{9D8B030D-6E8A-4147-A177-3AD203B41FA5}">
                      <a16:colId xmlns:a16="http://schemas.microsoft.com/office/drawing/2014/main" val="1656718727"/>
                    </a:ext>
                  </a:extLst>
                </a:gridCol>
                <a:gridCol w="5498307">
                  <a:extLst>
                    <a:ext uri="{9D8B030D-6E8A-4147-A177-3AD203B41FA5}">
                      <a16:colId xmlns:a16="http://schemas.microsoft.com/office/drawing/2014/main" val="2083143691"/>
                    </a:ext>
                  </a:extLst>
                </a:gridCol>
              </a:tblGrid>
              <a:tr h="701131">
                <a:tc>
                  <a:txBody>
                    <a:bodyPr/>
                    <a:lstStyle/>
                    <a:p>
                      <a:r>
                        <a:rPr lang="en-GB" sz="1400" dirty="0"/>
                        <a:t>We do not know if the fire was an accident possibly caused by a spark from the fire or was deliberately, perhaps enemy attack</a:t>
                      </a:r>
                    </a:p>
                  </a:txBody>
                  <a:tcPr>
                    <a:solidFill>
                      <a:srgbClr val="BBEBA0"/>
                    </a:solidFill>
                  </a:tcPr>
                </a:tc>
                <a:tc>
                  <a:txBody>
                    <a:bodyPr/>
                    <a:lstStyle/>
                    <a:p>
                      <a:r>
                        <a:rPr lang="en-GB" sz="1400" i="1" dirty="0"/>
                        <a:t>A spark from an oven in the owned by Thomas </a:t>
                      </a:r>
                      <a:r>
                        <a:rPr lang="en-GB" sz="1400" i="1" dirty="0" err="1"/>
                        <a:t>Farriner</a:t>
                      </a:r>
                      <a:r>
                        <a:rPr lang="en-GB" sz="1400" i="1" dirty="0"/>
                        <a:t> near Pudding Lane on the night of 2nd September 1666 probably started the fire.</a:t>
                      </a:r>
                    </a:p>
                  </a:txBody>
                  <a:tcPr>
                    <a:solidFill>
                      <a:schemeClr val="accent4"/>
                    </a:solidFill>
                  </a:tcPr>
                </a:tc>
                <a:extLst>
                  <a:ext uri="{0D108BD9-81ED-4DB2-BD59-A6C34878D82A}">
                    <a16:rowId xmlns:a16="http://schemas.microsoft.com/office/drawing/2014/main" val="1602180664"/>
                  </a:ext>
                </a:extLst>
              </a:tr>
              <a:tr h="701131">
                <a:tc>
                  <a:txBody>
                    <a:bodyPr/>
                    <a:lstStyle/>
                    <a:p>
                      <a:r>
                        <a:rPr lang="en-GB" sz="1400" dirty="0"/>
                        <a:t>Archaeologists found lots of burnt wood, which showed that the Bronze Age village at Must Farm had burnt down in a big fire</a:t>
                      </a:r>
                    </a:p>
                  </a:txBody>
                  <a:tcPr>
                    <a:solidFill>
                      <a:srgbClr val="DEF5CF"/>
                    </a:solidFill>
                  </a:tcPr>
                </a:tc>
                <a:tc>
                  <a:txBody>
                    <a:bodyPr/>
                    <a:lstStyle/>
                    <a:p>
                      <a:r>
                        <a:rPr lang="en-GB" sz="1400" i="1" dirty="0"/>
                        <a:t>Samuel Pepys kept a diary. He wrote all about the Great Fire in it</a:t>
                      </a:r>
                    </a:p>
                  </a:txBody>
                  <a:tcPr>
                    <a:solidFill>
                      <a:schemeClr val="accent4">
                        <a:lumMod val="20000"/>
                        <a:lumOff val="80000"/>
                      </a:schemeClr>
                    </a:solidFill>
                  </a:tcPr>
                </a:tc>
                <a:extLst>
                  <a:ext uri="{0D108BD9-81ED-4DB2-BD59-A6C34878D82A}">
                    <a16:rowId xmlns:a16="http://schemas.microsoft.com/office/drawing/2014/main" val="2930824679"/>
                  </a:ext>
                </a:extLst>
              </a:tr>
              <a:tr h="701131">
                <a:tc>
                  <a:txBody>
                    <a:bodyPr/>
                    <a:lstStyle/>
                    <a:p>
                      <a:r>
                        <a:rPr lang="en-GB" sz="1400" dirty="0"/>
                        <a:t>There is no evidence that anybody was killed in the fire. No one seems to have returned or try to recover any of the objects or rebuild</a:t>
                      </a:r>
                    </a:p>
                  </a:txBody>
                  <a:tcPr>
                    <a:solidFill>
                      <a:srgbClr val="BBEB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1" dirty="0"/>
                        <a:t>Although many homes were destroyed, not many people died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a:t>The city was rebuilt with stone and brick. </a:t>
                      </a:r>
                    </a:p>
                    <a:p>
                      <a:endParaRPr lang="en-GB" sz="1400" i="1" dirty="0"/>
                    </a:p>
                  </a:txBody>
                  <a:tcPr>
                    <a:solidFill>
                      <a:schemeClr val="accent4"/>
                    </a:solidFill>
                  </a:tcPr>
                </a:tc>
                <a:extLst>
                  <a:ext uri="{0D108BD9-81ED-4DB2-BD59-A6C34878D82A}">
                    <a16:rowId xmlns:a16="http://schemas.microsoft.com/office/drawing/2014/main" val="2292374477"/>
                  </a:ext>
                </a:extLst>
              </a:tr>
              <a:tr h="701131">
                <a:tc>
                  <a:txBody>
                    <a:bodyPr/>
                    <a:lstStyle/>
                    <a:p>
                      <a:r>
                        <a:rPr lang="en-GB" sz="1400" dirty="0"/>
                        <a:t>As the houses burnt, they broke apart and lots of the wood and material used to make them fell into the river below. </a:t>
                      </a:r>
                    </a:p>
                  </a:txBody>
                  <a:tcPr>
                    <a:solidFill>
                      <a:srgbClr val="DEF5CF"/>
                    </a:solidFill>
                  </a:tcPr>
                </a:tc>
                <a:tc>
                  <a:txBody>
                    <a:bodyPr/>
                    <a:lstStyle/>
                    <a:p>
                      <a:r>
                        <a:rPr lang="en-GB" sz="1400" i="1" dirty="0"/>
                        <a:t>They used horse-drawn carts to bring water up from the river Thames </a:t>
                      </a:r>
                    </a:p>
                  </a:txBody>
                  <a:tcPr>
                    <a:solidFill>
                      <a:schemeClr val="accent4">
                        <a:lumMod val="20000"/>
                        <a:lumOff val="80000"/>
                      </a:schemeClr>
                    </a:solidFill>
                  </a:tcPr>
                </a:tc>
                <a:extLst>
                  <a:ext uri="{0D108BD9-81ED-4DB2-BD59-A6C34878D82A}">
                    <a16:rowId xmlns:a16="http://schemas.microsoft.com/office/drawing/2014/main" val="3155851218"/>
                  </a:ext>
                </a:extLst>
              </a:tr>
              <a:tr h="701131">
                <a:tc>
                  <a:txBody>
                    <a:bodyPr/>
                    <a:lstStyle/>
                    <a:p>
                      <a:r>
                        <a:rPr lang="en-GB" sz="1400" b="0" dirty="0"/>
                        <a:t>It was not long before the houses collapsed into the river below. However, the wooden posts smouldered for hours</a:t>
                      </a:r>
                    </a:p>
                  </a:txBody>
                  <a:tcPr>
                    <a:solidFill>
                      <a:srgbClr val="BBEB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a:t>The fire only stopped when the strong wind dropped, and gunpowder was used to create firebreaks. </a:t>
                      </a:r>
                    </a:p>
                  </a:txBody>
                  <a:tcPr>
                    <a:solidFill>
                      <a:schemeClr val="accent4"/>
                    </a:solidFill>
                  </a:tcPr>
                </a:tc>
                <a:extLst>
                  <a:ext uri="{0D108BD9-81ED-4DB2-BD59-A6C34878D82A}">
                    <a16:rowId xmlns:a16="http://schemas.microsoft.com/office/drawing/2014/main" val="2621416290"/>
                  </a:ext>
                </a:extLst>
              </a:tr>
              <a:tr h="701131">
                <a:tc>
                  <a:txBody>
                    <a:bodyPr/>
                    <a:lstStyle/>
                    <a:p>
                      <a:r>
                        <a:rPr lang="en-GB" sz="1400" dirty="0"/>
                        <a:t>There were probably nine or ten houses and around 50 people living alongside animals like dogs and sheep. </a:t>
                      </a:r>
                    </a:p>
                    <a:p>
                      <a:endParaRPr lang="en-GB" sz="1400" dirty="0"/>
                    </a:p>
                  </a:txBody>
                  <a:tcPr>
                    <a:solidFill>
                      <a:srgbClr val="DEF5C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1" dirty="0"/>
                        <a:t>The fire destroyed half the city of London including​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1" dirty="0"/>
                        <a:t>13,200 houses, 87 churches, and even St Paul’s Cathedral</a:t>
                      </a:r>
                      <a:endParaRPr lang="en-GB" sz="1400" i="1" dirty="0"/>
                    </a:p>
                  </a:txBody>
                  <a:tcPr>
                    <a:solidFill>
                      <a:schemeClr val="accent4">
                        <a:lumMod val="20000"/>
                        <a:lumOff val="80000"/>
                      </a:schemeClr>
                    </a:solidFill>
                  </a:tcPr>
                </a:tc>
                <a:extLst>
                  <a:ext uri="{0D108BD9-81ED-4DB2-BD59-A6C34878D82A}">
                    <a16:rowId xmlns:a16="http://schemas.microsoft.com/office/drawing/2014/main" val="419754827"/>
                  </a:ext>
                </a:extLst>
              </a:tr>
              <a:tr h="701131">
                <a:tc>
                  <a:txBody>
                    <a:bodyPr/>
                    <a:lstStyle/>
                    <a:p>
                      <a:r>
                        <a:rPr lang="en-GB" sz="1400" dirty="0"/>
                        <a:t>Archaeologists found lots of Late Bronze Age wood and artefacts like pots, tools, weapons and jewellery. </a:t>
                      </a:r>
                    </a:p>
                  </a:txBody>
                  <a:tcPr>
                    <a:solidFill>
                      <a:srgbClr val="BBEB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dirty="0">
                          <a:latin typeface="+mn-lt"/>
                        </a:rPr>
                        <a:t>People escaped to outside of the city, trying to save their most precious possessions. </a:t>
                      </a:r>
                    </a:p>
                  </a:txBody>
                  <a:tcPr>
                    <a:solidFill>
                      <a:schemeClr val="accent4"/>
                    </a:solidFill>
                  </a:tcPr>
                </a:tc>
                <a:extLst>
                  <a:ext uri="{0D108BD9-81ED-4DB2-BD59-A6C34878D82A}">
                    <a16:rowId xmlns:a16="http://schemas.microsoft.com/office/drawing/2014/main" val="3210540182"/>
                  </a:ext>
                </a:extLst>
              </a:tr>
            </a:tbl>
          </a:graphicData>
        </a:graphic>
      </p:graphicFrame>
    </p:spTree>
    <p:extLst>
      <p:ext uri="{BB962C8B-B14F-4D97-AF65-F5344CB8AC3E}">
        <p14:creationId xmlns:p14="http://schemas.microsoft.com/office/powerpoint/2010/main" val="4284026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0428E80-04C4-459A-690C-759750C97C29}"/>
              </a:ext>
            </a:extLst>
          </p:cNvPr>
          <p:cNvSpPr>
            <a:spLocks noGrp="1"/>
          </p:cNvSpPr>
          <p:nvPr>
            <p:ph type="title"/>
          </p:nvPr>
        </p:nvSpPr>
        <p:spPr/>
        <p:txBody>
          <a:bodyPr vert="horz" lIns="91440" tIns="45720" rIns="91440" bIns="45720" rtlCol="0" anchor="b">
            <a:normAutofit/>
          </a:bodyPr>
          <a:lstStyle/>
          <a:p>
            <a:r>
              <a:rPr lang="en-GB" dirty="0"/>
              <a:t>How to use this ppt</a:t>
            </a:r>
          </a:p>
        </p:txBody>
      </p:sp>
      <p:sp>
        <p:nvSpPr>
          <p:cNvPr id="5" name="Content Placeholder 4">
            <a:extLst>
              <a:ext uri="{FF2B5EF4-FFF2-40B4-BE49-F238E27FC236}">
                <a16:creationId xmlns:a16="http://schemas.microsoft.com/office/drawing/2014/main" id="{A34747E3-1EE9-A488-97F0-4DFA04265005}"/>
              </a:ext>
            </a:extLst>
          </p:cNvPr>
          <p:cNvSpPr>
            <a:spLocks noGrp="1"/>
          </p:cNvSpPr>
          <p:nvPr>
            <p:ph idx="1"/>
          </p:nvPr>
        </p:nvSpPr>
        <p:spPr/>
        <p:txBody>
          <a:bodyPr/>
          <a:lstStyle/>
          <a:p>
            <a:r>
              <a:rPr lang="en-GB" sz="2400" dirty="0"/>
              <a:t>Use the photos and information from the archaeological site report to draw conclusions about the causes of the fire that destroyed the Must farm Bronze Age Village just a few months after it had been built in c.859BC</a:t>
            </a:r>
          </a:p>
          <a:p>
            <a:r>
              <a:rPr lang="en-GB" sz="2400" dirty="0"/>
              <a:t>The extension activity looks at the similarities and differences between this fire and the Great Fire of London 1666.</a:t>
            </a:r>
          </a:p>
        </p:txBody>
      </p:sp>
      <p:sp>
        <p:nvSpPr>
          <p:cNvPr id="7" name="Content Placeholder 6">
            <a:extLst>
              <a:ext uri="{FF2B5EF4-FFF2-40B4-BE49-F238E27FC236}">
                <a16:creationId xmlns:a16="http://schemas.microsoft.com/office/drawing/2014/main" id="{4DB07D77-105C-B47F-7A2A-3A7805018E79}"/>
              </a:ext>
            </a:extLst>
          </p:cNvPr>
          <p:cNvSpPr>
            <a:spLocks noGrp="1"/>
          </p:cNvSpPr>
          <p:nvPr>
            <p:ph idx="10"/>
          </p:nvPr>
        </p:nvSpPr>
        <p:spPr/>
        <p:txBody>
          <a:bodyPr/>
          <a:lstStyle/>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Video  2 – Q4: </a:t>
            </a: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hlinkClick r:id="rId2"/>
              </a:rPr>
              <a:t>What could have caused the fire that destroyed Must Farm?</a:t>
            </a: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t>
            </a:r>
            <a:r>
              <a:rPr kumimoji="0" lang="en-GB" sz="16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(Duration 2.13 mins)</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PPT: </a:t>
            </a: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hlinkClick r:id="rId3"/>
              </a:rPr>
              <a:t>Life At Must Farm Bronze Age Village</a:t>
            </a:r>
            <a:endPar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Fact Cards from Fire Investigator Report </a:t>
            </a:r>
            <a:r>
              <a:rPr kumimoji="0" lang="en-GB" sz="16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(Slide 12)</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Fact Cards for Great Fire of London &amp;  Must Farm comparison activity </a:t>
            </a:r>
            <a:r>
              <a:rPr kumimoji="0" lang="en-GB" sz="16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(Slides 20-21)</a:t>
            </a:r>
          </a:p>
          <a:p>
            <a:endParaRPr lang="en-GB" sz="2400" dirty="0"/>
          </a:p>
        </p:txBody>
      </p:sp>
      <p:sp>
        <p:nvSpPr>
          <p:cNvPr id="6" name="Text Placeholder 5">
            <a:extLst>
              <a:ext uri="{FF2B5EF4-FFF2-40B4-BE49-F238E27FC236}">
                <a16:creationId xmlns:a16="http://schemas.microsoft.com/office/drawing/2014/main" id="{C4CFD61A-C34E-0C03-E58A-312A6C9A67C3}"/>
              </a:ext>
            </a:extLst>
          </p:cNvPr>
          <p:cNvSpPr>
            <a:spLocks noGrp="1"/>
          </p:cNvSpPr>
          <p:nvPr>
            <p:ph type="body" sz="quarter" idx="4294967295"/>
          </p:nvPr>
        </p:nvSpPr>
        <p:spPr>
          <a:xfrm>
            <a:off x="6096000" y="489288"/>
            <a:ext cx="10996613" cy="461963"/>
          </a:xfrm>
          <a:prstGeom prst="rect">
            <a:avLst/>
          </a:prstGeom>
        </p:spPr>
        <p:txBody>
          <a:bodyPr/>
          <a:lstStyle/>
          <a:p>
            <a:r>
              <a:rPr lang="en-GB" dirty="0"/>
              <a:t>How to use this PowerPoint</a:t>
            </a:r>
          </a:p>
        </p:txBody>
      </p:sp>
    </p:spTree>
    <p:extLst>
      <p:ext uri="{BB962C8B-B14F-4D97-AF65-F5344CB8AC3E}">
        <p14:creationId xmlns:p14="http://schemas.microsoft.com/office/powerpoint/2010/main" val="127339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0FBAA9-3C9E-4932-D50F-B705CBA9A89C}"/>
              </a:ext>
            </a:extLst>
          </p:cNvPr>
          <p:cNvSpPr>
            <a:spLocks noGrp="1"/>
          </p:cNvSpPr>
          <p:nvPr>
            <p:ph type="title"/>
          </p:nvPr>
        </p:nvSpPr>
        <p:spPr/>
        <p:txBody>
          <a:bodyPr>
            <a:normAutofit fontScale="90000"/>
          </a:bodyPr>
          <a:lstStyle/>
          <a:p>
            <a:r>
              <a:rPr lang="en-GB" dirty="0"/>
              <a:t>What could have caused the fire that destroyed Must Farm?</a:t>
            </a:r>
          </a:p>
        </p:txBody>
      </p:sp>
      <p:pic>
        <p:nvPicPr>
          <p:cNvPr id="9" name="Content Placeholder 8" descr="reconstruction drawing of a Bronze Age Village in the Fens with smoke curling from the roofs">
            <a:hlinkClick r:id="rId3"/>
            <a:extLst>
              <a:ext uri="{FF2B5EF4-FFF2-40B4-BE49-F238E27FC236}">
                <a16:creationId xmlns:a16="http://schemas.microsoft.com/office/drawing/2014/main" id="{52468FB8-4418-67AA-C69F-BF5B4CA9DD67}"/>
              </a:ext>
            </a:extLst>
          </p:cNvPr>
          <p:cNvPicPr>
            <a:picLocks noGrp="1" noChangeAspect="1"/>
          </p:cNvPicPr>
          <p:nvPr>
            <p:ph idx="1"/>
          </p:nvPr>
        </p:nvPicPr>
        <p:blipFill>
          <a:blip r:embed="rId4"/>
          <a:stretch>
            <a:fillRect/>
          </a:stretch>
        </p:blipFill>
        <p:spPr>
          <a:xfrm>
            <a:off x="1813654" y="1470025"/>
            <a:ext cx="8109080" cy="4321175"/>
          </a:xfrm>
        </p:spPr>
      </p:pic>
      <p:sp>
        <p:nvSpPr>
          <p:cNvPr id="3" name="Action Button: Video 2">
            <a:hlinkClick r:id="rId3" highlightClick="1"/>
            <a:extLst>
              <a:ext uri="{FF2B5EF4-FFF2-40B4-BE49-F238E27FC236}">
                <a16:creationId xmlns:a16="http://schemas.microsoft.com/office/drawing/2014/main" id="{4BD30EAC-9703-1FB8-78A3-1175BA8F5FB1}"/>
              </a:ext>
              <a:ext uri="{C183D7F6-B498-43B3-948B-1728B52AA6E4}">
                <adec:decorative xmlns:adec="http://schemas.microsoft.com/office/drawing/2017/decorative" val="1"/>
              </a:ext>
            </a:extLst>
          </p:cNvPr>
          <p:cNvSpPr/>
          <p:nvPr/>
        </p:nvSpPr>
        <p:spPr>
          <a:xfrm>
            <a:off x="10093569" y="1470025"/>
            <a:ext cx="1260231" cy="956652"/>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0390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9851763-6821-9FED-9EC3-28BB42065774}"/>
              </a:ext>
            </a:extLst>
          </p:cNvPr>
          <p:cNvSpPr>
            <a:spLocks noGrp="1"/>
          </p:cNvSpPr>
          <p:nvPr>
            <p:ph type="title"/>
          </p:nvPr>
        </p:nvSpPr>
        <p:spPr>
          <a:xfrm>
            <a:off x="357187" y="365126"/>
            <a:ext cx="10996613" cy="710288"/>
          </a:xfrm>
        </p:spPr>
        <p:txBody>
          <a:bodyPr anchor="ctr">
            <a:normAutofit/>
          </a:bodyPr>
          <a:lstStyle/>
          <a:p>
            <a:r>
              <a:rPr lang="en-GB" sz="3000" dirty="0"/>
              <a:t>What destroyed the Must Farm Bronze Age Village c850BC?</a:t>
            </a:r>
          </a:p>
        </p:txBody>
      </p:sp>
      <p:sp>
        <p:nvSpPr>
          <p:cNvPr id="3" name="Content Placeholder 2">
            <a:extLst>
              <a:ext uri="{FF2B5EF4-FFF2-40B4-BE49-F238E27FC236}">
                <a16:creationId xmlns:a16="http://schemas.microsoft.com/office/drawing/2014/main" id="{17DEEB29-338C-F53F-D512-F442E350CD3F}"/>
              </a:ext>
            </a:extLst>
          </p:cNvPr>
          <p:cNvSpPr>
            <a:spLocks noGrp="1"/>
          </p:cNvSpPr>
          <p:nvPr>
            <p:ph idx="1"/>
          </p:nvPr>
        </p:nvSpPr>
        <p:spPr>
          <a:xfrm>
            <a:off x="381885" y="1470244"/>
            <a:ext cx="5022887" cy="5022630"/>
          </a:xfrm>
        </p:spPr>
        <p:txBody>
          <a:bodyPr>
            <a:normAutofit/>
          </a:bodyPr>
          <a:lstStyle/>
          <a:p>
            <a:r>
              <a:rPr lang="en-GB" dirty="0"/>
              <a:t>At some point, when the settlement was still probably less than a year old, it was destroyed. </a:t>
            </a:r>
          </a:p>
          <a:p>
            <a:r>
              <a:rPr lang="en-GB" dirty="0"/>
              <a:t>Archaeologists found lots of burnt wood, which showed that it had burnt down in a big fire. </a:t>
            </a:r>
          </a:p>
          <a:p>
            <a:endParaRPr lang="en-GB" dirty="0"/>
          </a:p>
        </p:txBody>
      </p:sp>
      <p:pic>
        <p:nvPicPr>
          <p:cNvPr id="8" name="Content Placeholder 7" descr="The excavation site of Must Farm Bronze Age Village showing lots of wooden post and objects scattered across the area inside a very large tent">
            <a:extLst>
              <a:ext uri="{FF2B5EF4-FFF2-40B4-BE49-F238E27FC236}">
                <a16:creationId xmlns:a16="http://schemas.microsoft.com/office/drawing/2014/main" id="{D303B013-F9FC-BDF9-7F9E-F40FC59D5C0A}"/>
              </a:ext>
            </a:extLst>
          </p:cNvPr>
          <p:cNvPicPr>
            <a:picLocks noGrp="1" noChangeAspect="1"/>
          </p:cNvPicPr>
          <p:nvPr>
            <p:ph idx="10"/>
          </p:nvPr>
        </p:nvPicPr>
        <p:blipFill>
          <a:blip r:embed="rId3"/>
          <a:srcRect r="-2" b="3"/>
          <a:stretch>
            <a:fillRect/>
          </a:stretch>
        </p:blipFill>
        <p:spPr>
          <a:xfrm>
            <a:off x="6096000" y="1470244"/>
            <a:ext cx="5022887" cy="5022630"/>
          </a:xfrm>
          <a:noFill/>
        </p:spPr>
      </p:pic>
    </p:spTree>
    <p:extLst>
      <p:ext uri="{BB962C8B-B14F-4D97-AF65-F5344CB8AC3E}">
        <p14:creationId xmlns:p14="http://schemas.microsoft.com/office/powerpoint/2010/main" val="1332118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DBED99A5-6595-1366-58A0-1DBB0A4D137D}"/>
              </a:ext>
            </a:extLst>
          </p:cNvPr>
          <p:cNvSpPr>
            <a:spLocks noGrp="1"/>
          </p:cNvSpPr>
          <p:nvPr>
            <p:ph type="title"/>
          </p:nvPr>
        </p:nvSpPr>
        <p:spPr/>
        <p:txBody>
          <a:bodyPr/>
          <a:lstStyle/>
          <a:p>
            <a:r>
              <a:rPr lang="en-GB" dirty="0"/>
              <a:t>Evidence that it had burnt down in a big fire</a:t>
            </a:r>
          </a:p>
        </p:txBody>
      </p:sp>
      <p:pic>
        <p:nvPicPr>
          <p:cNvPr id="29" name="Content Placeholder 28" descr="a photo from above of one of the wooden piles from the Must Farm excavation showing charred wood ">
            <a:extLst>
              <a:ext uri="{FF2B5EF4-FFF2-40B4-BE49-F238E27FC236}">
                <a16:creationId xmlns:a16="http://schemas.microsoft.com/office/drawing/2014/main" id="{661295EF-145B-D944-7966-5BEE33130C3D}"/>
              </a:ext>
            </a:extLst>
          </p:cNvPr>
          <p:cNvPicPr>
            <a:picLocks noGrp="1" noChangeAspect="1"/>
          </p:cNvPicPr>
          <p:nvPr>
            <p:ph idx="1"/>
          </p:nvPr>
        </p:nvPicPr>
        <p:blipFill>
          <a:blip r:embed="rId3"/>
          <a:stretch>
            <a:fillRect/>
          </a:stretch>
        </p:blipFill>
        <p:spPr>
          <a:xfrm>
            <a:off x="2128715" y="1470025"/>
            <a:ext cx="7478957" cy="5022850"/>
          </a:xfrm>
        </p:spPr>
      </p:pic>
      <p:grpSp>
        <p:nvGrpSpPr>
          <p:cNvPr id="4" name="Group 3" descr="A wooden post from one of the round houses">
            <a:extLst>
              <a:ext uri="{FF2B5EF4-FFF2-40B4-BE49-F238E27FC236}">
                <a16:creationId xmlns:a16="http://schemas.microsoft.com/office/drawing/2014/main" id="{AC4172BD-5884-56D6-BA49-7DE0CF37BA12}"/>
              </a:ext>
            </a:extLst>
          </p:cNvPr>
          <p:cNvGrpSpPr/>
          <p:nvPr/>
        </p:nvGrpSpPr>
        <p:grpSpPr>
          <a:xfrm>
            <a:off x="298765" y="1438312"/>
            <a:ext cx="3077681" cy="1266092"/>
            <a:chOff x="298765" y="1438312"/>
            <a:chExt cx="3077681" cy="1266092"/>
          </a:xfrm>
        </p:grpSpPr>
        <p:grpSp>
          <p:nvGrpSpPr>
            <p:cNvPr id="2" name="Washi" descr="Washi tape">
              <a:extLst>
                <a:ext uri="{FF2B5EF4-FFF2-40B4-BE49-F238E27FC236}">
                  <a16:creationId xmlns:a16="http://schemas.microsoft.com/office/drawing/2014/main" id="{3C3005C6-ADA3-A76A-D164-F5D2B0481C57}"/>
                </a:ext>
              </a:extLst>
            </p:cNvPr>
            <p:cNvGrpSpPr/>
            <p:nvPr/>
          </p:nvGrpSpPr>
          <p:grpSpPr>
            <a:xfrm>
              <a:off x="298765" y="1438312"/>
              <a:ext cx="1829950" cy="1266092"/>
              <a:chOff x="9489814" y="1418828"/>
              <a:chExt cx="1812608" cy="969242"/>
            </a:xfrm>
          </p:grpSpPr>
          <p:pic>
            <p:nvPicPr>
              <p:cNvPr id="8" name="Picture 7">
                <a:extLst>
                  <a:ext uri="{FF2B5EF4-FFF2-40B4-BE49-F238E27FC236}">
                    <a16:creationId xmlns:a16="http://schemas.microsoft.com/office/drawing/2014/main" id="{F701D4C4-2FBA-3D71-FEEF-51CA3A2DC040}"/>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89814" y="1418828"/>
                <a:ext cx="1812608" cy="969242"/>
              </a:xfrm>
              <a:prstGeom prst="rect">
                <a:avLst/>
              </a:prstGeom>
            </p:spPr>
          </p:pic>
          <p:sp>
            <p:nvSpPr>
              <p:cNvPr id="10" name="Text Placeholder">
                <a:extLst>
                  <a:ext uri="{FF2B5EF4-FFF2-40B4-BE49-F238E27FC236}">
                    <a16:creationId xmlns:a16="http://schemas.microsoft.com/office/drawing/2014/main" id="{941CACFA-88EC-7B65-98C8-FEBDF59E13E8}"/>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 wooden post from one of the round houses</a:t>
                </a:r>
              </a:p>
            </p:txBody>
          </p:sp>
        </p:grpSp>
        <p:pic>
          <p:nvPicPr>
            <p:cNvPr id="3" name="Purple Arrow">
              <a:extLst>
                <a:ext uri="{FF2B5EF4-FFF2-40B4-BE49-F238E27FC236}">
                  <a16:creationId xmlns:a16="http://schemas.microsoft.com/office/drawing/2014/main" id="{ED0C6677-989E-A429-22A0-A4525F17F0D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92567">
              <a:off x="1935971" y="2004402"/>
              <a:ext cx="1440475" cy="365521"/>
            </a:xfrm>
            <a:prstGeom prst="rect">
              <a:avLst/>
            </a:prstGeom>
          </p:spPr>
        </p:pic>
      </p:grpSp>
      <p:grpSp>
        <p:nvGrpSpPr>
          <p:cNvPr id="5" name="Group 4" descr="Charring (carbonisation) caused by the fire">
            <a:extLst>
              <a:ext uri="{FF2B5EF4-FFF2-40B4-BE49-F238E27FC236}">
                <a16:creationId xmlns:a16="http://schemas.microsoft.com/office/drawing/2014/main" id="{6C81FDDC-726D-6CBC-17CA-A2FF20082B19}"/>
              </a:ext>
            </a:extLst>
          </p:cNvPr>
          <p:cNvGrpSpPr/>
          <p:nvPr/>
        </p:nvGrpSpPr>
        <p:grpSpPr>
          <a:xfrm>
            <a:off x="6069742" y="1262100"/>
            <a:ext cx="4740763" cy="2085272"/>
            <a:chOff x="6069742" y="1262100"/>
            <a:chExt cx="4740763" cy="2085272"/>
          </a:xfrm>
        </p:grpSpPr>
        <p:grpSp>
          <p:nvGrpSpPr>
            <p:cNvPr id="23" name="Washi">
              <a:extLst>
                <a:ext uri="{FF2B5EF4-FFF2-40B4-BE49-F238E27FC236}">
                  <a16:creationId xmlns:a16="http://schemas.microsoft.com/office/drawing/2014/main" id="{6F0B2A79-5610-5806-1C39-12185172A6BD}"/>
                </a:ext>
                <a:ext uri="{C183D7F6-B498-43B3-948B-1728B52AA6E4}">
                  <adec:decorative xmlns:adec="http://schemas.microsoft.com/office/drawing/2017/decorative" val="1"/>
                </a:ext>
              </a:extLst>
            </p:cNvPr>
            <p:cNvGrpSpPr/>
            <p:nvPr/>
          </p:nvGrpSpPr>
          <p:grpSpPr>
            <a:xfrm>
              <a:off x="8896613" y="1262100"/>
              <a:ext cx="1913892" cy="1363339"/>
              <a:chOff x="9489814" y="1418828"/>
              <a:chExt cx="1812608" cy="969242"/>
            </a:xfrm>
          </p:grpSpPr>
          <p:pic>
            <p:nvPicPr>
              <p:cNvPr id="24" name="Picture 23">
                <a:extLst>
                  <a:ext uri="{FF2B5EF4-FFF2-40B4-BE49-F238E27FC236}">
                    <a16:creationId xmlns:a16="http://schemas.microsoft.com/office/drawing/2014/main" id="{9C96DC95-80E8-B6F4-82A7-66927D85906F}"/>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89814" y="1418828"/>
                <a:ext cx="1812608" cy="969242"/>
              </a:xfrm>
              <a:prstGeom prst="rect">
                <a:avLst/>
              </a:prstGeom>
            </p:spPr>
          </p:pic>
          <p:sp>
            <p:nvSpPr>
              <p:cNvPr id="25" name="Text Placeholder">
                <a:extLst>
                  <a:ext uri="{FF2B5EF4-FFF2-40B4-BE49-F238E27FC236}">
                    <a16:creationId xmlns:a16="http://schemas.microsoft.com/office/drawing/2014/main" id="{CBBF68BA-2774-6F3B-E521-3B6B1BBB20F9}"/>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Charring (carbonisation) caused by the fire</a:t>
                </a:r>
              </a:p>
            </p:txBody>
          </p:sp>
        </p:grpSp>
        <p:pic>
          <p:nvPicPr>
            <p:cNvPr id="31" name="Purple Arrow">
              <a:extLst>
                <a:ext uri="{FF2B5EF4-FFF2-40B4-BE49-F238E27FC236}">
                  <a16:creationId xmlns:a16="http://schemas.microsoft.com/office/drawing/2014/main" id="{123BD84E-A793-BF11-19F3-AEA4FA217A9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274929" flipV="1">
              <a:off x="6069742" y="1875168"/>
              <a:ext cx="3097369" cy="341023"/>
            </a:xfrm>
            <a:prstGeom prst="rect">
              <a:avLst/>
            </a:prstGeom>
          </p:spPr>
        </p:pic>
        <p:pic>
          <p:nvPicPr>
            <p:cNvPr id="30" name="Purple Arrow">
              <a:extLst>
                <a:ext uri="{FF2B5EF4-FFF2-40B4-BE49-F238E27FC236}">
                  <a16:creationId xmlns:a16="http://schemas.microsoft.com/office/drawing/2014/main" id="{6ADE73E2-FDFA-DDD8-3F42-3319340E9DC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791282">
              <a:off x="9188843" y="2598964"/>
              <a:ext cx="1131295" cy="365521"/>
            </a:xfrm>
            <a:prstGeom prst="rect">
              <a:avLst/>
            </a:prstGeom>
          </p:spPr>
        </p:pic>
      </p:grpSp>
      <p:grpSp>
        <p:nvGrpSpPr>
          <p:cNvPr id="6" name="Group 5" descr="Carbonisation happens when extreme heat causes the wood (organic) to become carbon (inorganic)">
            <a:extLst>
              <a:ext uri="{FF2B5EF4-FFF2-40B4-BE49-F238E27FC236}">
                <a16:creationId xmlns:a16="http://schemas.microsoft.com/office/drawing/2014/main" id="{6ECA188E-BBE3-C143-0566-37687F44C63B}"/>
              </a:ext>
            </a:extLst>
          </p:cNvPr>
          <p:cNvGrpSpPr/>
          <p:nvPr/>
        </p:nvGrpSpPr>
        <p:grpSpPr>
          <a:xfrm>
            <a:off x="145422" y="3981450"/>
            <a:ext cx="2881962" cy="2317584"/>
            <a:chOff x="145422" y="3981450"/>
            <a:chExt cx="2881962" cy="2317584"/>
          </a:xfrm>
        </p:grpSpPr>
        <p:grpSp>
          <p:nvGrpSpPr>
            <p:cNvPr id="20" name="Washi">
              <a:extLst>
                <a:ext uri="{FF2B5EF4-FFF2-40B4-BE49-F238E27FC236}">
                  <a16:creationId xmlns:a16="http://schemas.microsoft.com/office/drawing/2014/main" id="{7EE1696E-A375-2C80-1A6E-0FCB8E5E3E8C}"/>
                </a:ext>
                <a:ext uri="{C183D7F6-B498-43B3-948B-1728B52AA6E4}">
                  <adec:decorative xmlns:adec="http://schemas.microsoft.com/office/drawing/2017/decorative" val="1"/>
                </a:ext>
              </a:extLst>
            </p:cNvPr>
            <p:cNvGrpSpPr/>
            <p:nvPr/>
          </p:nvGrpSpPr>
          <p:grpSpPr>
            <a:xfrm>
              <a:off x="145422" y="3981450"/>
              <a:ext cx="1927035" cy="2317584"/>
              <a:chOff x="9489814" y="1418828"/>
              <a:chExt cx="1812608" cy="969242"/>
            </a:xfrm>
          </p:grpSpPr>
          <p:pic>
            <p:nvPicPr>
              <p:cNvPr id="21" name="Picture 20">
                <a:extLst>
                  <a:ext uri="{FF2B5EF4-FFF2-40B4-BE49-F238E27FC236}">
                    <a16:creationId xmlns:a16="http://schemas.microsoft.com/office/drawing/2014/main" id="{D6E4A53D-A207-0DEF-6155-811F13556B63}"/>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89814" y="1418828"/>
                <a:ext cx="1812608" cy="969242"/>
              </a:xfrm>
              <a:prstGeom prst="rect">
                <a:avLst/>
              </a:prstGeom>
            </p:spPr>
          </p:pic>
          <p:sp>
            <p:nvSpPr>
              <p:cNvPr id="22" name="Text Placeholder">
                <a:extLst>
                  <a:ext uri="{FF2B5EF4-FFF2-40B4-BE49-F238E27FC236}">
                    <a16:creationId xmlns:a16="http://schemas.microsoft.com/office/drawing/2014/main" id="{94782284-9893-D3EE-386F-661636914A9D}"/>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Carbonisation happens when extreme heat causes the wood (organic) to become carbon (inorganic)</a:t>
                </a:r>
              </a:p>
            </p:txBody>
          </p:sp>
        </p:grpSp>
        <p:pic>
          <p:nvPicPr>
            <p:cNvPr id="34" name="Purple Arrow">
              <a:extLst>
                <a:ext uri="{FF2B5EF4-FFF2-40B4-BE49-F238E27FC236}">
                  <a16:creationId xmlns:a16="http://schemas.microsoft.com/office/drawing/2014/main" id="{0EED19C3-561B-2FD9-11D0-3F57A235FEC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493151" flipV="1">
              <a:off x="1586909" y="5561628"/>
              <a:ext cx="1440475" cy="476745"/>
            </a:xfrm>
            <a:prstGeom prst="rect">
              <a:avLst/>
            </a:prstGeom>
          </p:spPr>
        </p:pic>
      </p:grpSp>
      <p:grpSp>
        <p:nvGrpSpPr>
          <p:cNvPr id="7" name="Group 6" descr="Part of the wooden post protected from the flames by another post before the house collapsed into the riverbed">
            <a:extLst>
              <a:ext uri="{FF2B5EF4-FFF2-40B4-BE49-F238E27FC236}">
                <a16:creationId xmlns:a16="http://schemas.microsoft.com/office/drawing/2014/main" id="{41DDF398-CDF0-E480-FDD0-A28FB7686DE9}"/>
              </a:ext>
            </a:extLst>
          </p:cNvPr>
          <p:cNvGrpSpPr/>
          <p:nvPr/>
        </p:nvGrpSpPr>
        <p:grpSpPr>
          <a:xfrm>
            <a:off x="7108474" y="3938168"/>
            <a:ext cx="4284389" cy="2815599"/>
            <a:chOff x="7108474" y="3938168"/>
            <a:chExt cx="4284389" cy="2815599"/>
          </a:xfrm>
        </p:grpSpPr>
        <p:grpSp>
          <p:nvGrpSpPr>
            <p:cNvPr id="16" name="Washi" descr="Washi tape">
              <a:extLst>
                <a:ext uri="{FF2B5EF4-FFF2-40B4-BE49-F238E27FC236}">
                  <a16:creationId xmlns:a16="http://schemas.microsoft.com/office/drawing/2014/main" id="{8FE295DB-0500-8EA9-2F62-30CF55F23FE3}"/>
                </a:ext>
              </a:extLst>
            </p:cNvPr>
            <p:cNvGrpSpPr/>
            <p:nvPr/>
          </p:nvGrpSpPr>
          <p:grpSpPr>
            <a:xfrm>
              <a:off x="9646735" y="3938168"/>
              <a:ext cx="1746128" cy="2815599"/>
              <a:chOff x="9489814" y="1418828"/>
              <a:chExt cx="1812608" cy="969242"/>
            </a:xfrm>
          </p:grpSpPr>
          <p:pic>
            <p:nvPicPr>
              <p:cNvPr id="17" name="Picture 16">
                <a:extLst>
                  <a:ext uri="{FF2B5EF4-FFF2-40B4-BE49-F238E27FC236}">
                    <a16:creationId xmlns:a16="http://schemas.microsoft.com/office/drawing/2014/main" id="{5C6292BE-D13D-F9A2-B032-757B92926C2A}"/>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489814" y="1418828"/>
                <a:ext cx="1812608" cy="969242"/>
              </a:xfrm>
              <a:prstGeom prst="rect">
                <a:avLst/>
              </a:prstGeom>
            </p:spPr>
          </p:pic>
          <p:sp>
            <p:nvSpPr>
              <p:cNvPr id="18" name="Text Placeholder">
                <a:extLst>
                  <a:ext uri="{FF2B5EF4-FFF2-40B4-BE49-F238E27FC236}">
                    <a16:creationId xmlns:a16="http://schemas.microsoft.com/office/drawing/2014/main" id="{116FDCC4-91D1-4728-067D-B07AE13E2411}"/>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Part of the wooden post protected from the flames by another post before the house collapsed into the riverbed</a:t>
                </a:r>
              </a:p>
            </p:txBody>
          </p:sp>
        </p:grpSp>
        <p:pic>
          <p:nvPicPr>
            <p:cNvPr id="35" name="Purple Arrow">
              <a:extLst>
                <a:ext uri="{FF2B5EF4-FFF2-40B4-BE49-F238E27FC236}">
                  <a16:creationId xmlns:a16="http://schemas.microsoft.com/office/drawing/2014/main" id="{5752D1AC-F55C-1BB3-0C7B-46432914345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341646">
              <a:off x="7108474" y="5655966"/>
              <a:ext cx="2697602" cy="365521"/>
            </a:xfrm>
            <a:prstGeom prst="rect">
              <a:avLst/>
            </a:prstGeom>
          </p:spPr>
        </p:pic>
      </p:grpSp>
    </p:spTree>
    <p:extLst>
      <p:ext uri="{BB962C8B-B14F-4D97-AF65-F5344CB8AC3E}">
        <p14:creationId xmlns:p14="http://schemas.microsoft.com/office/powerpoint/2010/main" val="27897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lnSpc>
                <a:spcPct val="150000"/>
              </a:lnSpc>
            </a:pPr>
            <a:r>
              <a:rPr lang="en-GB" dirty="0">
                <a:cs typeface="Arial" pitchFamily="34" charset="0"/>
              </a:rPr>
              <a:t>Evidence that it had burnt down in a big fire: Pottery</a:t>
            </a:r>
          </a:p>
        </p:txBody>
      </p:sp>
      <p:pic>
        <p:nvPicPr>
          <p:cNvPr id="8" name="Content Placeholder 7" descr="a diagram and photo of one of the pottery vessels excavted at Must Farm showing the evidence of extreme heat">
            <a:extLst>
              <a:ext uri="{FF2B5EF4-FFF2-40B4-BE49-F238E27FC236}">
                <a16:creationId xmlns:a16="http://schemas.microsoft.com/office/drawing/2014/main" id="{BD0CBDEB-A002-A1B7-F59E-B655E03C0EF2}"/>
              </a:ext>
            </a:extLst>
          </p:cNvPr>
          <p:cNvPicPr>
            <a:picLocks noGrp="1" noChangeAspect="1"/>
          </p:cNvPicPr>
          <p:nvPr>
            <p:ph idx="1"/>
          </p:nvPr>
        </p:nvPicPr>
        <p:blipFill>
          <a:blip r:embed="rId3"/>
          <a:stretch>
            <a:fillRect/>
          </a:stretch>
        </p:blipFill>
        <p:spPr>
          <a:xfrm>
            <a:off x="457478" y="1550884"/>
            <a:ext cx="6088303" cy="5022850"/>
          </a:xfrm>
        </p:spPr>
      </p:pic>
      <p:pic>
        <p:nvPicPr>
          <p:cNvPr id="13" name="Picture 12" descr="This tiny ‘poppy-headed’ cup shows black soot marks from the fire">
            <a:extLst>
              <a:ext uri="{FF2B5EF4-FFF2-40B4-BE49-F238E27FC236}">
                <a16:creationId xmlns:a16="http://schemas.microsoft.com/office/drawing/2014/main" id="{1E294235-32AF-3E52-B05D-D160AD63702D}"/>
              </a:ext>
            </a:extLst>
          </p:cNvPr>
          <p:cNvPicPr>
            <a:picLocks noChangeAspect="1"/>
          </p:cNvPicPr>
          <p:nvPr/>
        </p:nvPicPr>
        <p:blipFill>
          <a:blip r:embed="rId4"/>
          <a:stretch>
            <a:fillRect/>
          </a:stretch>
        </p:blipFill>
        <p:spPr>
          <a:xfrm>
            <a:off x="6754454" y="1915083"/>
            <a:ext cx="2527309" cy="2464127"/>
          </a:xfrm>
          <a:prstGeom prst="rect">
            <a:avLst/>
          </a:prstGeom>
        </p:spPr>
      </p:pic>
      <p:grpSp>
        <p:nvGrpSpPr>
          <p:cNvPr id="3" name="Group 2" descr="Black marks caused the flames from a fire called sooting">
            <a:extLst>
              <a:ext uri="{FF2B5EF4-FFF2-40B4-BE49-F238E27FC236}">
                <a16:creationId xmlns:a16="http://schemas.microsoft.com/office/drawing/2014/main" id="{86CD0B41-8E1D-24A5-F1A2-A3031287FD75}"/>
              </a:ext>
            </a:extLst>
          </p:cNvPr>
          <p:cNvGrpSpPr/>
          <p:nvPr/>
        </p:nvGrpSpPr>
        <p:grpSpPr>
          <a:xfrm>
            <a:off x="2995911" y="1121006"/>
            <a:ext cx="5629117" cy="2837165"/>
            <a:chOff x="2995911" y="1121006"/>
            <a:chExt cx="5629117" cy="2837165"/>
          </a:xfrm>
        </p:grpSpPr>
        <p:pic>
          <p:nvPicPr>
            <p:cNvPr id="9" name="Purple Arrow" descr="Arrow">
              <a:extLst>
                <a:ext uri="{FF2B5EF4-FFF2-40B4-BE49-F238E27FC236}">
                  <a16:creationId xmlns:a16="http://schemas.microsoft.com/office/drawing/2014/main" id="{DCECB005-92F5-3558-05FA-9CC93739B1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607875">
              <a:off x="4470391" y="2761335"/>
              <a:ext cx="2028150" cy="365521"/>
            </a:xfrm>
            <a:prstGeom prst="rect">
              <a:avLst/>
            </a:prstGeom>
          </p:spPr>
        </p:pic>
        <p:grpSp>
          <p:nvGrpSpPr>
            <p:cNvPr id="10" name="Washi" descr="Washi tape">
              <a:extLst>
                <a:ext uri="{FF2B5EF4-FFF2-40B4-BE49-F238E27FC236}">
                  <a16:creationId xmlns:a16="http://schemas.microsoft.com/office/drawing/2014/main" id="{39D65944-3A9D-4CC8-0E70-C1F1BE9F61BB}"/>
                </a:ext>
              </a:extLst>
            </p:cNvPr>
            <p:cNvGrpSpPr/>
            <p:nvPr/>
          </p:nvGrpSpPr>
          <p:grpSpPr>
            <a:xfrm>
              <a:off x="2995911" y="1121006"/>
              <a:ext cx="2366816" cy="1219354"/>
              <a:chOff x="9489814" y="1418828"/>
              <a:chExt cx="1812608" cy="969242"/>
            </a:xfrm>
          </p:grpSpPr>
          <p:pic>
            <p:nvPicPr>
              <p:cNvPr id="11" name="Picture 10">
                <a:extLst>
                  <a:ext uri="{FF2B5EF4-FFF2-40B4-BE49-F238E27FC236}">
                    <a16:creationId xmlns:a16="http://schemas.microsoft.com/office/drawing/2014/main" id="{BFFD5C89-B069-58EB-7B80-CBAE84A4D81A}"/>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9489814" y="1418828"/>
                <a:ext cx="1812608" cy="969242"/>
              </a:xfrm>
              <a:prstGeom prst="rect">
                <a:avLst/>
              </a:prstGeom>
            </p:spPr>
          </p:pic>
          <p:sp>
            <p:nvSpPr>
              <p:cNvPr id="12" name="Text Placeholder">
                <a:extLst>
                  <a:ext uri="{FF2B5EF4-FFF2-40B4-BE49-F238E27FC236}">
                    <a16:creationId xmlns:a16="http://schemas.microsoft.com/office/drawing/2014/main" id="{C0FA1403-7B71-E9AB-8A87-17EAD7CBA877}"/>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Black marks caused the flames from a fire called </a:t>
                </a:r>
                <a:r>
                  <a:rPr lang="en-GB" dirty="0" err="1"/>
                  <a:t>sooting</a:t>
                </a:r>
                <a:endParaRPr lang="en-GB" dirty="0"/>
              </a:p>
            </p:txBody>
          </p:sp>
        </p:grpSp>
        <p:pic>
          <p:nvPicPr>
            <p:cNvPr id="14" name="Purple Arrow" descr="Arrow">
              <a:extLst>
                <a:ext uri="{FF2B5EF4-FFF2-40B4-BE49-F238E27FC236}">
                  <a16:creationId xmlns:a16="http://schemas.microsoft.com/office/drawing/2014/main" id="{F187861E-8DD7-6148-E671-EC4BDD3357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7789">
              <a:off x="5210771" y="1466303"/>
              <a:ext cx="3414257" cy="350531"/>
            </a:xfrm>
            <a:prstGeom prst="rect">
              <a:avLst/>
            </a:prstGeom>
          </p:spPr>
        </p:pic>
      </p:grpSp>
      <p:grpSp>
        <p:nvGrpSpPr>
          <p:cNvPr id="4" name="Group 3" descr="Damage caused by really high temperature called spalling">
            <a:extLst>
              <a:ext uri="{FF2B5EF4-FFF2-40B4-BE49-F238E27FC236}">
                <a16:creationId xmlns:a16="http://schemas.microsoft.com/office/drawing/2014/main" id="{3B93DEC6-221A-3372-F7B0-53F65ACFB926}"/>
              </a:ext>
            </a:extLst>
          </p:cNvPr>
          <p:cNvGrpSpPr/>
          <p:nvPr/>
        </p:nvGrpSpPr>
        <p:grpSpPr>
          <a:xfrm>
            <a:off x="5137005" y="3597173"/>
            <a:ext cx="4353431" cy="2899918"/>
            <a:chOff x="5137005" y="3597173"/>
            <a:chExt cx="4353431" cy="2899918"/>
          </a:xfrm>
        </p:grpSpPr>
        <p:grpSp>
          <p:nvGrpSpPr>
            <p:cNvPr id="21" name="Washi" descr="Washi tape">
              <a:extLst>
                <a:ext uri="{FF2B5EF4-FFF2-40B4-BE49-F238E27FC236}">
                  <a16:creationId xmlns:a16="http://schemas.microsoft.com/office/drawing/2014/main" id="{EB139830-EFB1-E861-9536-F4C89A315F75}"/>
                </a:ext>
              </a:extLst>
            </p:cNvPr>
            <p:cNvGrpSpPr/>
            <p:nvPr/>
          </p:nvGrpSpPr>
          <p:grpSpPr>
            <a:xfrm>
              <a:off x="6691498" y="5259130"/>
              <a:ext cx="2798938" cy="1237961"/>
              <a:chOff x="9489814" y="1418828"/>
              <a:chExt cx="1812608" cy="969242"/>
            </a:xfrm>
          </p:grpSpPr>
          <p:pic>
            <p:nvPicPr>
              <p:cNvPr id="22" name="Picture 21">
                <a:extLst>
                  <a:ext uri="{FF2B5EF4-FFF2-40B4-BE49-F238E27FC236}">
                    <a16:creationId xmlns:a16="http://schemas.microsoft.com/office/drawing/2014/main" id="{FEF08821-8086-A7F7-7DB3-8836F3E1E23D}"/>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9489814" y="1418828"/>
                <a:ext cx="1812608" cy="969242"/>
              </a:xfrm>
              <a:prstGeom prst="rect">
                <a:avLst/>
              </a:prstGeom>
            </p:spPr>
          </p:pic>
          <p:sp>
            <p:nvSpPr>
              <p:cNvPr id="23" name="Text Placeholder">
                <a:extLst>
                  <a:ext uri="{FF2B5EF4-FFF2-40B4-BE49-F238E27FC236}">
                    <a16:creationId xmlns:a16="http://schemas.microsoft.com/office/drawing/2014/main" id="{5D995FD9-7CF1-AAB2-F348-43A3420249CF}"/>
                  </a:ext>
                </a:extLst>
              </p:cNvPr>
              <p:cNvSpPr txBox="1">
                <a:spLocks/>
              </p:cNvSpPr>
              <p:nvPr/>
            </p:nvSpPr>
            <p:spPr>
              <a:xfrm>
                <a:off x="9704512" y="1696108"/>
                <a:ext cx="1339953" cy="38372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Damage caused by really high temperature called spalling</a:t>
                </a:r>
              </a:p>
            </p:txBody>
          </p:sp>
        </p:grpSp>
        <p:pic>
          <p:nvPicPr>
            <p:cNvPr id="24" name="Purple Arrow" descr="Arrow">
              <a:extLst>
                <a:ext uri="{FF2B5EF4-FFF2-40B4-BE49-F238E27FC236}">
                  <a16:creationId xmlns:a16="http://schemas.microsoft.com/office/drawing/2014/main" id="{26294429-B6C2-63AF-95C8-48856A45F1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628779">
              <a:off x="5137005" y="5809301"/>
              <a:ext cx="2046929" cy="357400"/>
            </a:xfrm>
            <a:prstGeom prst="rect">
              <a:avLst/>
            </a:prstGeom>
          </p:spPr>
        </p:pic>
        <p:pic>
          <p:nvPicPr>
            <p:cNvPr id="16" name="Purple Arrow" descr="Arrow">
              <a:extLst>
                <a:ext uri="{FF2B5EF4-FFF2-40B4-BE49-F238E27FC236}">
                  <a16:creationId xmlns:a16="http://schemas.microsoft.com/office/drawing/2014/main" id="{B7A9DBA9-109A-237E-F0B1-D533F30608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911399">
              <a:off x="6654167" y="4480050"/>
              <a:ext cx="2131275" cy="365521"/>
            </a:xfrm>
            <a:prstGeom prst="rect">
              <a:avLst/>
            </a:prstGeom>
          </p:spPr>
        </p:pic>
      </p:grpSp>
      <p:grpSp>
        <p:nvGrpSpPr>
          <p:cNvPr id="17" name="Washi" descr="Washi tape">
            <a:extLst>
              <a:ext uri="{FF2B5EF4-FFF2-40B4-BE49-F238E27FC236}">
                <a16:creationId xmlns:a16="http://schemas.microsoft.com/office/drawing/2014/main" id="{215DA31B-21F5-94A7-BDDE-0217361A7C29}"/>
              </a:ext>
            </a:extLst>
          </p:cNvPr>
          <p:cNvGrpSpPr/>
          <p:nvPr/>
        </p:nvGrpSpPr>
        <p:grpSpPr>
          <a:xfrm>
            <a:off x="9490436" y="3442047"/>
            <a:ext cx="1761744" cy="1644383"/>
            <a:chOff x="9489814" y="1418828"/>
            <a:chExt cx="1812608" cy="969242"/>
          </a:xfrm>
        </p:grpSpPr>
        <p:pic>
          <p:nvPicPr>
            <p:cNvPr id="18" name="Picture 17">
              <a:extLst>
                <a:ext uri="{FF2B5EF4-FFF2-40B4-BE49-F238E27FC236}">
                  <a16:creationId xmlns:a16="http://schemas.microsoft.com/office/drawing/2014/main" id="{CEEF9FCB-1055-8251-7AB9-CBA2FCE3EFAE}"/>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9489814" y="1418828"/>
              <a:ext cx="1812608" cy="969242"/>
            </a:xfrm>
            <a:prstGeom prst="rect">
              <a:avLst/>
            </a:prstGeom>
          </p:spPr>
        </p:pic>
        <p:sp>
          <p:nvSpPr>
            <p:cNvPr id="19" name="Text Placeholder">
              <a:extLst>
                <a:ext uri="{FF2B5EF4-FFF2-40B4-BE49-F238E27FC236}">
                  <a16:creationId xmlns:a16="http://schemas.microsoft.com/office/drawing/2014/main" id="{35C77549-D989-DEC8-D93B-FEA025DA21A3}"/>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These pictures show the condition in which many of the pots were found</a:t>
              </a:r>
            </a:p>
          </p:txBody>
        </p:sp>
      </p:grpSp>
    </p:spTree>
    <p:extLst>
      <p:ext uri="{BB962C8B-B14F-4D97-AF65-F5344CB8AC3E}">
        <p14:creationId xmlns:p14="http://schemas.microsoft.com/office/powerpoint/2010/main" val="107364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A4427-4880-E831-2870-676AFD4D7B1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B16273D-BBA4-8003-167A-CBAC4A167D48}"/>
              </a:ext>
            </a:extLst>
          </p:cNvPr>
          <p:cNvSpPr>
            <a:spLocks noGrp="1"/>
          </p:cNvSpPr>
          <p:nvPr>
            <p:ph type="title"/>
          </p:nvPr>
        </p:nvSpPr>
        <p:spPr/>
        <p:txBody>
          <a:bodyPr anchor="ctr">
            <a:normAutofit/>
          </a:bodyPr>
          <a:lstStyle/>
          <a:p>
            <a:r>
              <a:rPr lang="en-GB" sz="3000" dirty="0"/>
              <a:t>What destroyed the Must Farm Bronze </a:t>
            </a:r>
            <a:r>
              <a:rPr lang="en-GB" sz="3000"/>
              <a:t>Age Village?</a:t>
            </a:r>
            <a:endParaRPr lang="en-GB" sz="3000" dirty="0"/>
          </a:p>
        </p:txBody>
      </p:sp>
      <p:sp>
        <p:nvSpPr>
          <p:cNvPr id="3" name="Content Placeholder 2">
            <a:extLst>
              <a:ext uri="{FF2B5EF4-FFF2-40B4-BE49-F238E27FC236}">
                <a16:creationId xmlns:a16="http://schemas.microsoft.com/office/drawing/2014/main" id="{FEBB1FE5-456A-EE67-566B-520C4AC5F5EC}"/>
              </a:ext>
            </a:extLst>
          </p:cNvPr>
          <p:cNvSpPr>
            <a:spLocks noGrp="1"/>
          </p:cNvSpPr>
          <p:nvPr>
            <p:ph idx="1"/>
          </p:nvPr>
        </p:nvSpPr>
        <p:spPr/>
        <p:txBody>
          <a:bodyPr>
            <a:normAutofit fontScale="92500" lnSpcReduction="10000"/>
          </a:bodyPr>
          <a:lstStyle/>
          <a:p>
            <a:r>
              <a:rPr lang="en-GB" dirty="0"/>
              <a:t>As the houses burnt, they broke apart and lots of the wood and material used to make them fell into the river below. </a:t>
            </a:r>
          </a:p>
          <a:p>
            <a:r>
              <a:rPr lang="en-GB" dirty="0"/>
              <a:t>The conditions preserved the wood so archaeologists can work out how the houses were made and destroyed. </a:t>
            </a:r>
          </a:p>
          <a:p>
            <a:r>
              <a:rPr lang="en-GB" dirty="0"/>
              <a:t>Fire investigators were called in to look at the evidence. Was the fire an accident or was it started deliberately?</a:t>
            </a:r>
          </a:p>
        </p:txBody>
      </p:sp>
      <p:pic>
        <p:nvPicPr>
          <p:cNvPr id="6" name="Content Placeholder 5" descr="A drawing of a house on fire&#10;&#10;">
            <a:extLst>
              <a:ext uri="{FF2B5EF4-FFF2-40B4-BE49-F238E27FC236}">
                <a16:creationId xmlns:a16="http://schemas.microsoft.com/office/drawing/2014/main" id="{C64D509A-05F2-70A1-0825-5A030FE78DC4}"/>
              </a:ext>
            </a:extLst>
          </p:cNvPr>
          <p:cNvPicPr>
            <a:picLocks noGrp="1" noChangeAspect="1"/>
          </p:cNvPicPr>
          <p:nvPr>
            <p:ph idx="10"/>
          </p:nvPr>
        </p:nvPicPr>
        <p:blipFill>
          <a:blip r:embed="rId3"/>
          <a:stretch>
            <a:fillRect/>
          </a:stretch>
        </p:blipFill>
        <p:spPr>
          <a:xfrm>
            <a:off x="6381750" y="1121386"/>
            <a:ext cx="4705350" cy="5427163"/>
          </a:xfrm>
          <a:prstGeom prst="rect">
            <a:avLst/>
          </a:prstGeom>
          <a:noFill/>
        </p:spPr>
      </p:pic>
    </p:spTree>
    <p:extLst>
      <p:ext uri="{BB962C8B-B14F-4D97-AF65-F5344CB8AC3E}">
        <p14:creationId xmlns:p14="http://schemas.microsoft.com/office/powerpoint/2010/main" val="353754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2A7EEB-2F78-D239-F0D0-B9B617E1A0A4}"/>
              </a:ext>
            </a:extLst>
          </p:cNvPr>
          <p:cNvSpPr>
            <a:spLocks noGrp="1"/>
          </p:cNvSpPr>
          <p:nvPr>
            <p:ph type="title"/>
          </p:nvPr>
        </p:nvSpPr>
        <p:spPr/>
        <p:txBody>
          <a:bodyPr/>
          <a:lstStyle/>
          <a:p>
            <a:r>
              <a:rPr lang="en-GB" dirty="0"/>
              <a:t>What do modern fire investigators think?</a:t>
            </a:r>
          </a:p>
        </p:txBody>
      </p:sp>
      <p:sp>
        <p:nvSpPr>
          <p:cNvPr id="3" name="Content Placeholder 2">
            <a:extLst>
              <a:ext uri="{FF2B5EF4-FFF2-40B4-BE49-F238E27FC236}">
                <a16:creationId xmlns:a16="http://schemas.microsoft.com/office/drawing/2014/main" id="{8615D274-D220-B05B-4EAB-D7096B927088}"/>
              </a:ext>
            </a:extLst>
          </p:cNvPr>
          <p:cNvSpPr>
            <a:spLocks noGrp="1"/>
          </p:cNvSpPr>
          <p:nvPr>
            <p:ph idx="1"/>
          </p:nvPr>
        </p:nvSpPr>
        <p:spPr/>
        <p:txBody>
          <a:bodyPr/>
          <a:lstStyle/>
          <a:p>
            <a:r>
              <a:rPr lang="en-GB" dirty="0"/>
              <a:t>Having studied the evidence, they say the fire had two clear phases.</a:t>
            </a:r>
          </a:p>
          <a:p>
            <a:r>
              <a:rPr lang="en-GB" dirty="0"/>
              <a:t>1.  Combustion – The fire seems to start close to the floor in one of the houses. In a matter of seconds, flames spread upwards to the roof. Within minutes all the roofs were on fire. There would have been a lot of heat and smoke, visible for miles around.</a:t>
            </a:r>
          </a:p>
          <a:p>
            <a:endParaRPr lang="en-GB" dirty="0"/>
          </a:p>
        </p:txBody>
      </p:sp>
      <p:pic>
        <p:nvPicPr>
          <p:cNvPr id="6" name="Content Placeholder 5" descr="A buildings on fire">
            <a:extLst>
              <a:ext uri="{FF2B5EF4-FFF2-40B4-BE49-F238E27FC236}">
                <a16:creationId xmlns:a16="http://schemas.microsoft.com/office/drawing/2014/main" id="{7E3F949F-B8A2-0BDF-66C9-3A3071F6B039}"/>
              </a:ext>
            </a:extLst>
          </p:cNvPr>
          <p:cNvPicPr>
            <a:picLocks noGrp="1" noChangeAspect="1"/>
          </p:cNvPicPr>
          <p:nvPr>
            <p:ph idx="4294967295"/>
          </p:nvPr>
        </p:nvPicPr>
        <p:blipFill>
          <a:blip r:embed="rId3"/>
          <a:srcRect b="24390"/>
          <a:stretch>
            <a:fillRect/>
          </a:stretch>
        </p:blipFill>
        <p:spPr>
          <a:xfrm>
            <a:off x="239381" y="4073236"/>
            <a:ext cx="11157057" cy="2532866"/>
          </a:xfrm>
          <a:prstGeom prst="rect">
            <a:avLst/>
          </a:prstGeom>
          <a:ln>
            <a:solidFill>
              <a:schemeClr val="tx1"/>
            </a:solidFill>
          </a:ln>
        </p:spPr>
      </p:pic>
    </p:spTree>
    <p:extLst>
      <p:ext uri="{BB962C8B-B14F-4D97-AF65-F5344CB8AC3E}">
        <p14:creationId xmlns:p14="http://schemas.microsoft.com/office/powerpoint/2010/main" val="944867904"/>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03dbe8a-85be-44b6-a73e-32138ac0049a">
      <UserInfo>
        <DisplayName>Horsley, Daisy</DisplayName>
        <AccountId>21</AccountId>
        <AccountType/>
      </UserInfo>
      <UserInfo>
        <DisplayName>Angel, Victoria</DisplayName>
        <AccountId>24</AccountId>
        <AccountType/>
      </UserInfo>
    </SharedWithUsers>
    <_activity xmlns="19b4689b-9707-4401-951a-cf25bead8c5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0E5ADDFB7F1E4E8E13972509C27C64" ma:contentTypeVersion="19" ma:contentTypeDescription="Create a new document." ma:contentTypeScope="" ma:versionID="bf0d652f153c803ae0b00f1fe7018d3f">
  <xsd:schema xmlns:xsd="http://www.w3.org/2001/XMLSchema" xmlns:xs="http://www.w3.org/2001/XMLSchema" xmlns:p="http://schemas.microsoft.com/office/2006/metadata/properties" xmlns:ns3="f03dbe8a-85be-44b6-a73e-32138ac0049a" xmlns:ns4="19b4689b-9707-4401-951a-cf25bead8c51" targetNamespace="http://schemas.microsoft.com/office/2006/metadata/properties" ma:root="true" ma:fieldsID="4f6315cdbb0ac3120d7ecd61745d8a0c" ns3:_="" ns4:_="">
    <xsd:import namespace="f03dbe8a-85be-44b6-a73e-32138ac0049a"/>
    <xsd:import namespace="19b4689b-9707-4401-951a-cf25bead8c5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_activity" minOccurs="0"/>
                <xsd:element ref="ns4:MediaServiceObjectDetectorVersions" minOccurs="0"/>
                <xsd:element ref="ns4:MediaServiceSystemTag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3dbe8a-85be-44b6-a73e-32138ac0049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b4689b-9707-4401-951a-cf25bead8c5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2.xml><?xml version="1.0" encoding="utf-8"?>
<ds:datastoreItem xmlns:ds="http://schemas.openxmlformats.org/officeDocument/2006/customXml" ds:itemID="{116D2E43-4F90-40BF-B410-9AF81C15F411}">
  <ds:schemaRefs>
    <ds:schemaRef ds:uri="http://purl.org/dc/dcmitype/"/>
    <ds:schemaRef ds:uri="http://schemas.microsoft.com/office/2006/documentManagement/types"/>
    <ds:schemaRef ds:uri="http://purl.org/dc/terms/"/>
    <ds:schemaRef ds:uri="http://schemas.microsoft.com/office/2006/metadata/properties"/>
    <ds:schemaRef ds:uri="19b4689b-9707-4401-951a-cf25bead8c51"/>
    <ds:schemaRef ds:uri="http://www.w3.org/XML/1998/namespace"/>
    <ds:schemaRef ds:uri="http://purl.org/dc/elements/1.1/"/>
    <ds:schemaRef ds:uri="http://schemas.microsoft.com/office/infopath/2007/PartnerControls"/>
    <ds:schemaRef ds:uri="http://schemas.openxmlformats.org/package/2006/metadata/core-properties"/>
    <ds:schemaRef ds:uri="f03dbe8a-85be-44b6-a73e-32138ac0049a"/>
  </ds:schemaRefs>
</ds:datastoreItem>
</file>

<file path=customXml/itemProps3.xml><?xml version="1.0" encoding="utf-8"?>
<ds:datastoreItem xmlns:ds="http://schemas.openxmlformats.org/officeDocument/2006/customXml" ds:itemID="{200BEB28-1DD4-4086-BF5B-20495ED728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3dbe8a-85be-44b6-a73e-32138ac0049a"/>
    <ds:schemaRef ds:uri="19b4689b-9707-4401-951a-cf25bead8c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3534</TotalTime>
  <Words>2772</Words>
  <Application>Microsoft Office PowerPoint</Application>
  <PresentationFormat>Widescreen</PresentationFormat>
  <Paragraphs>210</Paragraphs>
  <Slides>23</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Aptos</vt:lpstr>
      <vt:lpstr>Arial</vt:lpstr>
      <vt:lpstr>Calibri</vt:lpstr>
      <vt:lpstr>Source Sans Pro Bold</vt:lpstr>
      <vt:lpstr>Office Theme</vt:lpstr>
      <vt:lpstr>Must Farm Bronze Age Village Activity 5: Fire! Fire! What caused the fire that destroyed Must Farm Bronze Age Village c850BC?</vt:lpstr>
      <vt:lpstr> ‘What could have caused the fire that destroyed the Must Farm Bronze Age Village c850BC?’</vt:lpstr>
      <vt:lpstr>How to use this ppt</vt:lpstr>
      <vt:lpstr>What could have caused the fire that destroyed Must Farm?</vt:lpstr>
      <vt:lpstr>What destroyed the Must Farm Bronze Age Village c850BC?</vt:lpstr>
      <vt:lpstr>Evidence that it had burnt down in a big fire</vt:lpstr>
      <vt:lpstr>Evidence that it had burnt down in a big fire: Pottery</vt:lpstr>
      <vt:lpstr>What destroyed the Must Farm Bronze Age Village?</vt:lpstr>
      <vt:lpstr>What do modern fire investigators think?</vt:lpstr>
      <vt:lpstr>What do modern fire investigators think?b</vt:lpstr>
      <vt:lpstr>What caused the Must Farm fire?</vt:lpstr>
      <vt:lpstr>Information from the Fire Investigators Report</vt:lpstr>
      <vt:lpstr>What do you think could have caused the fire at Must Farm Bronze Age Village c850BC? Use evidence to support your answer</vt:lpstr>
      <vt:lpstr>Example of print out table</vt:lpstr>
      <vt:lpstr>Must Farm Bronze Age Village Activity 5: The Tale of Two Fires ‘Although more than 2500 years apart, were these fires similar in any way?’ </vt:lpstr>
      <vt:lpstr>How to use this PowerPoint     Accompanying Resources</vt:lpstr>
      <vt:lpstr>What do you know about The Great Fire of London 1666?</vt:lpstr>
      <vt:lpstr>Although the Great Fire of London 1666 happened more than 2500 years after the fire at Must Farm Bronze Age Village, were they similar in any way? </vt:lpstr>
      <vt:lpstr>Venn diagram</vt:lpstr>
      <vt:lpstr>Cards for Must Farm Bronze Age Village (print on green card)</vt:lpstr>
      <vt:lpstr>Cards for Great Fire of London  (print on yellow card)</vt:lpstr>
      <vt:lpstr>The Tale of Two Fires: Similar facts</vt:lpstr>
      <vt:lpstr>The Tale of Two Fires: Different facts or no evidence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15</cp:revision>
  <dcterms:created xsi:type="dcterms:W3CDTF">2022-11-29T11:24:41Z</dcterms:created>
  <dcterms:modified xsi:type="dcterms:W3CDTF">2025-12-23T11:27:34Z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0x010100E70E5ADDFB7F1E4E8E13972509C27C64</vt:lpwstr>
  </property>
  <property fmtid="{D5CDD505-2E9C-101B-9397-08002B2CF9AE}" pid="3" name="MediaServiceImageTags">
    <vt:lpwstr/>
  </property>
</Properties>
</file>